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0"/>
  </p:notesMasterIdLst>
  <p:sldIdLst>
    <p:sldId id="4587" r:id="rId2"/>
    <p:sldId id="4306" r:id="rId3"/>
    <p:sldId id="4585" r:id="rId4"/>
    <p:sldId id="4323" r:id="rId5"/>
    <p:sldId id="4322" r:id="rId6"/>
    <p:sldId id="4455" r:id="rId7"/>
    <p:sldId id="4447" r:id="rId8"/>
    <p:sldId id="4456" r:id="rId9"/>
    <p:sldId id="4451" r:id="rId10"/>
    <p:sldId id="4453" r:id="rId11"/>
    <p:sldId id="4454" r:id="rId12"/>
    <p:sldId id="4448" r:id="rId13"/>
    <p:sldId id="4474" r:id="rId14"/>
    <p:sldId id="4479" r:id="rId15"/>
    <p:sldId id="4480" r:id="rId16"/>
    <p:sldId id="4505" r:id="rId17"/>
    <p:sldId id="4506" r:id="rId18"/>
    <p:sldId id="4507" r:id="rId19"/>
    <p:sldId id="4508" r:id="rId20"/>
    <p:sldId id="4509" r:id="rId21"/>
    <p:sldId id="4481" r:id="rId22"/>
    <p:sldId id="4459" r:id="rId23"/>
    <p:sldId id="4482" r:id="rId24"/>
    <p:sldId id="4491" r:id="rId25"/>
    <p:sldId id="4499" r:id="rId26"/>
    <p:sldId id="4492" r:id="rId27"/>
    <p:sldId id="4468" r:id="rId28"/>
    <p:sldId id="4493" r:id="rId29"/>
    <p:sldId id="4578" r:id="rId30"/>
    <p:sldId id="4510" r:id="rId31"/>
    <p:sldId id="4575" r:id="rId32"/>
    <p:sldId id="4576" r:id="rId33"/>
    <p:sldId id="4577" r:id="rId34"/>
    <p:sldId id="4573" r:id="rId35"/>
    <p:sldId id="4511" r:id="rId36"/>
    <p:sldId id="4570" r:id="rId37"/>
    <p:sldId id="4530" r:id="rId38"/>
    <p:sldId id="4512" r:id="rId39"/>
    <p:sldId id="4571" r:id="rId40"/>
    <p:sldId id="4572" r:id="rId41"/>
    <p:sldId id="4449" r:id="rId42"/>
    <p:sldId id="4531" r:id="rId43"/>
    <p:sldId id="4532" r:id="rId44"/>
    <p:sldId id="4533" r:id="rId45"/>
    <p:sldId id="4534" r:id="rId46"/>
    <p:sldId id="4535" r:id="rId47"/>
    <p:sldId id="4536" r:id="rId48"/>
    <p:sldId id="4388" r:id="rId49"/>
    <p:sldId id="4537" r:id="rId50"/>
    <p:sldId id="4538" r:id="rId51"/>
    <p:sldId id="4539" r:id="rId52"/>
    <p:sldId id="4540" r:id="rId53"/>
    <p:sldId id="4549" r:id="rId54"/>
    <p:sldId id="4550" r:id="rId55"/>
    <p:sldId id="4551" r:id="rId56"/>
    <p:sldId id="4552" r:id="rId57"/>
    <p:sldId id="4553" r:id="rId58"/>
    <p:sldId id="4554" r:id="rId59"/>
    <p:sldId id="4555" r:id="rId60"/>
    <p:sldId id="4556" r:id="rId61"/>
    <p:sldId id="4557" r:id="rId62"/>
    <p:sldId id="4558" r:id="rId63"/>
    <p:sldId id="4559" r:id="rId64"/>
    <p:sldId id="4560" r:id="rId65"/>
    <p:sldId id="4561" r:id="rId66"/>
    <p:sldId id="4562" r:id="rId67"/>
    <p:sldId id="4513" r:id="rId68"/>
    <p:sldId id="4385" r:id="rId69"/>
    <p:sldId id="4386" r:id="rId70"/>
    <p:sldId id="4387" r:id="rId71"/>
    <p:sldId id="4383" r:id="rId72"/>
    <p:sldId id="4384" r:id="rId73"/>
    <p:sldId id="4378" r:id="rId74"/>
    <p:sldId id="4390" r:id="rId75"/>
    <p:sldId id="4450" r:id="rId76"/>
    <p:sldId id="4565" r:id="rId77"/>
    <p:sldId id="4563" r:id="rId78"/>
    <p:sldId id="4569" r:id="rId79"/>
    <p:sldId id="4541" r:id="rId80"/>
    <p:sldId id="4542" r:id="rId81"/>
    <p:sldId id="4543" r:id="rId82"/>
    <p:sldId id="4544" r:id="rId83"/>
    <p:sldId id="4545" r:id="rId84"/>
    <p:sldId id="4546" r:id="rId85"/>
    <p:sldId id="4547" r:id="rId86"/>
    <p:sldId id="4584" r:id="rId87"/>
    <p:sldId id="4548" r:id="rId88"/>
    <p:sldId id="4586"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99AE02C6-C433-4FF4-BCE1-7980CE0E1774}">
          <p14:sldIdLst>
            <p14:sldId id="4587"/>
            <p14:sldId id="4306"/>
            <p14:sldId id="4585"/>
            <p14:sldId id="4323"/>
            <p14:sldId id="4322"/>
            <p14:sldId id="4455"/>
            <p14:sldId id="4447"/>
            <p14:sldId id="4456"/>
            <p14:sldId id="4451"/>
            <p14:sldId id="4453"/>
            <p14:sldId id="4454"/>
            <p14:sldId id="4448"/>
            <p14:sldId id="4474"/>
            <p14:sldId id="4479"/>
            <p14:sldId id="4480"/>
            <p14:sldId id="4505"/>
            <p14:sldId id="4506"/>
            <p14:sldId id="4507"/>
            <p14:sldId id="4508"/>
            <p14:sldId id="4509"/>
            <p14:sldId id="4481"/>
            <p14:sldId id="4459"/>
            <p14:sldId id="4482"/>
            <p14:sldId id="4491"/>
            <p14:sldId id="4499"/>
            <p14:sldId id="4492"/>
            <p14:sldId id="4468"/>
            <p14:sldId id="4493"/>
            <p14:sldId id="4578"/>
            <p14:sldId id="4510"/>
            <p14:sldId id="4575"/>
            <p14:sldId id="4576"/>
            <p14:sldId id="4577"/>
            <p14:sldId id="4573"/>
            <p14:sldId id="4511"/>
            <p14:sldId id="4570"/>
            <p14:sldId id="4530"/>
            <p14:sldId id="4512"/>
            <p14:sldId id="4571"/>
            <p14:sldId id="4572"/>
            <p14:sldId id="4449"/>
            <p14:sldId id="4531"/>
            <p14:sldId id="4532"/>
            <p14:sldId id="4533"/>
            <p14:sldId id="4534"/>
            <p14:sldId id="4535"/>
            <p14:sldId id="4536"/>
            <p14:sldId id="4388"/>
            <p14:sldId id="4537"/>
            <p14:sldId id="4538"/>
            <p14:sldId id="4539"/>
            <p14:sldId id="4540"/>
            <p14:sldId id="4549"/>
            <p14:sldId id="4550"/>
            <p14:sldId id="4551"/>
            <p14:sldId id="4552"/>
            <p14:sldId id="4553"/>
            <p14:sldId id="4554"/>
            <p14:sldId id="4555"/>
            <p14:sldId id="4556"/>
            <p14:sldId id="4557"/>
            <p14:sldId id="4558"/>
            <p14:sldId id="4559"/>
            <p14:sldId id="4560"/>
            <p14:sldId id="4561"/>
            <p14:sldId id="4562"/>
            <p14:sldId id="4513"/>
            <p14:sldId id="4385"/>
            <p14:sldId id="4386"/>
            <p14:sldId id="4387"/>
            <p14:sldId id="4383"/>
            <p14:sldId id="4384"/>
            <p14:sldId id="4378"/>
            <p14:sldId id="4390"/>
            <p14:sldId id="4450"/>
            <p14:sldId id="4565"/>
            <p14:sldId id="4563"/>
            <p14:sldId id="4569"/>
            <p14:sldId id="4541"/>
            <p14:sldId id="4542"/>
            <p14:sldId id="4543"/>
            <p14:sldId id="4544"/>
            <p14:sldId id="4545"/>
            <p14:sldId id="4546"/>
            <p14:sldId id="4547"/>
            <p14:sldId id="4584"/>
            <p14:sldId id="4548"/>
            <p14:sldId id="4586"/>
          </p14:sldIdLst>
        </p14:section>
      </p14:sectionLst>
    </p:ext>
    <p:ext uri="{EFAFB233-063F-42B5-8137-9DF3F51BA10A}">
      <p15:sldGuideLst xmlns:p15="http://schemas.microsoft.com/office/powerpoint/2012/main">
        <p15:guide id="1" orient="horz" pos="2319" userDrawn="1">
          <p15:clr>
            <a:srgbClr val="A4A3A4"/>
          </p15:clr>
        </p15:guide>
        <p15:guide id="2" pos="52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C540"/>
    <a:srgbClr val="8DC641"/>
    <a:srgbClr val="006600"/>
    <a:srgbClr val="000000"/>
    <a:srgbClr val="9FDADF"/>
    <a:srgbClr val="9DD8DE"/>
    <a:srgbClr val="231F20"/>
    <a:srgbClr val="E6E6E6"/>
    <a:srgbClr val="75A949"/>
    <a:srgbClr val="63C1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5F294-6103-44BC-B726-95ABE92D33DF}" v="2" dt="2024-10-08T04:36:24.99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6" autoAdjust="0"/>
    <p:restoredTop sz="86399"/>
  </p:normalViewPr>
  <p:slideViewPr>
    <p:cSldViewPr snapToGrid="0" snapToObjects="1">
      <p:cViewPr varScale="1">
        <p:scale>
          <a:sx n="106" d="100"/>
          <a:sy n="106" d="100"/>
        </p:scale>
        <p:origin x="678" y="102"/>
      </p:cViewPr>
      <p:guideLst>
        <p:guide orient="horz" pos="2319"/>
        <p:guide pos="5292"/>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microsoft.com/office/2016/11/relationships/changesInfo" Target="changesInfos/changesInfo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Słupczyńska" userId="146a395ff106072b" providerId="LiveId" clId="{9575F294-6103-44BC-B726-95ABE92D33DF}"/>
    <pc:docChg chg="custSel delSld modSld modSection">
      <pc:chgData name="Maja Słupczyńska" userId="146a395ff106072b" providerId="LiveId" clId="{9575F294-6103-44BC-B726-95ABE92D33DF}" dt="2024-10-08T04:41:54.362" v="60" actId="5793"/>
      <pc:docMkLst>
        <pc:docMk/>
      </pc:docMkLst>
      <pc:sldChg chg="del">
        <pc:chgData name="Maja Słupczyńska" userId="146a395ff106072b" providerId="LiveId" clId="{9575F294-6103-44BC-B726-95ABE92D33DF}" dt="2024-10-08T04:40:56.644" v="51" actId="2696"/>
        <pc:sldMkLst>
          <pc:docMk/>
          <pc:sldMk cId="4169825511" sldId="4263"/>
        </pc:sldMkLst>
      </pc:sldChg>
      <pc:sldChg chg="del">
        <pc:chgData name="Maja Słupczyńska" userId="146a395ff106072b" providerId="LiveId" clId="{9575F294-6103-44BC-B726-95ABE92D33DF}" dt="2024-10-08T04:40:50.937" v="50" actId="2696"/>
        <pc:sldMkLst>
          <pc:docMk/>
          <pc:sldMk cId="2373261654" sldId="4353"/>
        </pc:sldMkLst>
      </pc:sldChg>
      <pc:sldChg chg="del">
        <pc:chgData name="Maja Słupczyńska" userId="146a395ff106072b" providerId="LiveId" clId="{9575F294-6103-44BC-B726-95ABE92D33DF}" dt="2024-10-08T04:40:50.937" v="50" actId="2696"/>
        <pc:sldMkLst>
          <pc:docMk/>
          <pc:sldMk cId="1733570501" sldId="4579"/>
        </pc:sldMkLst>
      </pc:sldChg>
      <pc:sldChg chg="del">
        <pc:chgData name="Maja Słupczyńska" userId="146a395ff106072b" providerId="LiveId" clId="{9575F294-6103-44BC-B726-95ABE92D33DF}" dt="2024-10-08T04:40:50.937" v="50" actId="2696"/>
        <pc:sldMkLst>
          <pc:docMk/>
          <pc:sldMk cId="2934714976" sldId="4580"/>
        </pc:sldMkLst>
      </pc:sldChg>
      <pc:sldChg chg="del">
        <pc:chgData name="Maja Słupczyńska" userId="146a395ff106072b" providerId="LiveId" clId="{9575F294-6103-44BC-B726-95ABE92D33DF}" dt="2024-10-08T04:40:50.937" v="50" actId="2696"/>
        <pc:sldMkLst>
          <pc:docMk/>
          <pc:sldMk cId="2542132064" sldId="4581"/>
        </pc:sldMkLst>
      </pc:sldChg>
      <pc:sldChg chg="delSp modSp del mod">
        <pc:chgData name="Maja Słupczyńska" userId="146a395ff106072b" providerId="LiveId" clId="{9575F294-6103-44BC-B726-95ABE92D33DF}" dt="2024-10-08T04:40:50.937" v="50" actId="2696"/>
        <pc:sldMkLst>
          <pc:docMk/>
          <pc:sldMk cId="1121848078" sldId="4582"/>
        </pc:sldMkLst>
        <pc:picChg chg="del mod">
          <ac:chgData name="Maja Słupczyńska" userId="146a395ff106072b" providerId="LiveId" clId="{9575F294-6103-44BC-B726-95ABE92D33DF}" dt="2024-10-08T04:36:08.364" v="2" actId="478"/>
          <ac:picMkLst>
            <pc:docMk/>
            <pc:sldMk cId="1121848078" sldId="4582"/>
            <ac:picMk id="13" creationId="{45B5AA25-CCFD-F079-7CD0-9705D0892927}"/>
          </ac:picMkLst>
        </pc:picChg>
      </pc:sldChg>
      <pc:sldChg chg="modSp mod">
        <pc:chgData name="Maja Słupczyńska" userId="146a395ff106072b" providerId="LiveId" clId="{9575F294-6103-44BC-B726-95ABE92D33DF}" dt="2024-10-08T04:40:34.995" v="49" actId="404"/>
        <pc:sldMkLst>
          <pc:docMk/>
          <pc:sldMk cId="3745404518" sldId="4584"/>
        </pc:sldMkLst>
        <pc:spChg chg="mod">
          <ac:chgData name="Maja Słupczyńska" userId="146a395ff106072b" providerId="LiveId" clId="{9575F294-6103-44BC-B726-95ABE92D33DF}" dt="2024-10-08T04:40:34.995" v="49" actId="404"/>
          <ac:spMkLst>
            <pc:docMk/>
            <pc:sldMk cId="3745404518" sldId="4584"/>
            <ac:spMk id="27" creationId="{F7BB8840-001A-454B-8019-5217E8BFAF6F}"/>
          </ac:spMkLst>
        </pc:spChg>
      </pc:sldChg>
      <pc:sldChg chg="modSp mod">
        <pc:chgData name="Maja Słupczyńska" userId="146a395ff106072b" providerId="LiveId" clId="{9575F294-6103-44BC-B726-95ABE92D33DF}" dt="2024-10-08T04:41:54.362" v="60" actId="5793"/>
        <pc:sldMkLst>
          <pc:docMk/>
          <pc:sldMk cId="2329215463" sldId="4585"/>
        </pc:sldMkLst>
        <pc:spChg chg="mod">
          <ac:chgData name="Maja Słupczyńska" userId="146a395ff106072b" providerId="LiveId" clId="{9575F294-6103-44BC-B726-95ABE92D33DF}" dt="2024-10-08T04:41:54.362" v="60" actId="5793"/>
          <ac:spMkLst>
            <pc:docMk/>
            <pc:sldMk cId="2329215463" sldId="4585"/>
            <ac:spMk id="4" creationId="{69C4C521-ACB3-3C4A-98C7-52C0D86C782A}"/>
          </ac:spMkLst>
        </pc:spChg>
      </pc:sldChg>
      <pc:sldChg chg="modSp mod">
        <pc:chgData name="Maja Słupczyńska" userId="146a395ff106072b" providerId="LiveId" clId="{9575F294-6103-44BC-B726-95ABE92D33DF}" dt="2024-10-08T04:39:56.722" v="48" actId="20577"/>
        <pc:sldMkLst>
          <pc:docMk/>
          <pc:sldMk cId="553482240" sldId="4586"/>
        </pc:sldMkLst>
        <pc:spChg chg="mod">
          <ac:chgData name="Maja Słupczyńska" userId="146a395ff106072b" providerId="LiveId" clId="{9575F294-6103-44BC-B726-95ABE92D33DF}" dt="2024-10-08T04:39:56.722" v="48" actId="20577"/>
          <ac:spMkLst>
            <pc:docMk/>
            <pc:sldMk cId="553482240" sldId="4586"/>
            <ac:spMk id="5" creationId="{82B50135-A0BB-ABA4-6969-DE526CB36BA4}"/>
          </ac:spMkLst>
        </pc:sp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ata10.xml.rels><?xml version="1.0" encoding="UTF-8" standalone="yes"?>
<Relationships xmlns="http://schemas.openxmlformats.org/package/2006/relationships"><Relationship Id="rId1" Type="http://schemas.openxmlformats.org/officeDocument/2006/relationships/image" Target="../media/image93.png"/></Relationships>
</file>

<file path=ppt/diagrams/_rels/data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ata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ata13.xml.rels><?xml version="1.0" encoding="UTF-8" standalone="yes"?>
<Relationships xmlns="http://schemas.openxmlformats.org/package/2006/relationships"><Relationship Id="rId1" Type="http://schemas.openxmlformats.org/officeDocument/2006/relationships/image" Target="../media/image100.png"/></Relationships>
</file>

<file path=ppt/diagrams/_rels/data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ata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ata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ata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ata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ata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ata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ata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ata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ata23.xml.rels><?xml version="1.0" encoding="UTF-8" standalone="yes"?>
<Relationships xmlns="http://schemas.openxmlformats.org/package/2006/relationships"><Relationship Id="rId1" Type="http://schemas.openxmlformats.org/officeDocument/2006/relationships/image" Target="../media/image137.png"/></Relationships>
</file>

<file path=ppt/diagrams/_rels/data26.xml.rels><?xml version="1.0" encoding="UTF-8" standalone="yes"?>
<Relationships xmlns="http://schemas.openxmlformats.org/package/2006/relationships"><Relationship Id="rId1" Type="http://schemas.openxmlformats.org/officeDocument/2006/relationships/image" Target="../media/image154.png"/></Relationships>
</file>

<file path=ppt/diagrams/_rels/data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ata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ata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ata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ata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ata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ata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ata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ata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ata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ata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ata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ata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ata43.xml.rels><?xml version="1.0" encoding="UTF-8" standalone="yes"?>
<Relationships xmlns="http://schemas.openxmlformats.org/package/2006/relationships"><Relationship Id="rId1" Type="http://schemas.openxmlformats.org/officeDocument/2006/relationships/image" Target="../media/image180.jpeg"/></Relationships>
</file>

<file path=ppt/diagrams/_rels/data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ata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ata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ata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ata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ata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9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00.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rawing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rawing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rawing23.xml.rels><?xml version="1.0" encoding="UTF-8" standalone="yes"?>
<Relationships xmlns="http://schemas.openxmlformats.org/package/2006/relationships"><Relationship Id="rId1" Type="http://schemas.openxmlformats.org/officeDocument/2006/relationships/image" Target="../media/image137.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154.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rawing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rawing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rawing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rawing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rawing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rawing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rawing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rawing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rawing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rawing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rawing43.xml.rels><?xml version="1.0" encoding="UTF-8" standalone="yes"?>
<Relationships xmlns="http://schemas.openxmlformats.org/package/2006/relationships"><Relationship Id="rId1" Type="http://schemas.openxmlformats.org/officeDocument/2006/relationships/image" Target="../media/image180.jpeg"/></Relationships>
</file>

<file path=ppt/diagrams/_rels/drawing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3E86F-68EA-4398-B371-4594196D05F4}" type="doc">
      <dgm:prSet loTypeId="urn:microsoft.com/office/officeart/2008/layout/BendingPictureSemiTransparentText" loCatId="picture" qsTypeId="urn:microsoft.com/office/officeart/2005/8/quickstyle/simple1" qsCatId="simple" csTypeId="urn:microsoft.com/office/officeart/2005/8/colors/accent1_3" csCatId="accent1" phldr="1"/>
      <dgm:spPr/>
      <dgm:t>
        <a:bodyPr/>
        <a:lstStyle/>
        <a:p>
          <a:endParaRPr lang="pl-PL"/>
        </a:p>
      </dgm:t>
    </dgm:pt>
    <dgm:pt modelId="{0A124FD0-3BF5-4824-AB8D-2C23A907262D}">
      <dgm:prSet phldrT="[Tekst]"/>
      <dgm:spPr>
        <a:solidFill>
          <a:srgbClr val="006600">
            <a:alpha val="40000"/>
          </a:srgbClr>
        </a:solidFill>
      </dgm:spPr>
      <dgm:t>
        <a:bodyPr/>
        <a:lstStyle/>
        <a:p>
          <a:r>
            <a:rPr lang="en-US" b="1" dirty="0"/>
            <a:t>eine Rückkehr zu den Wurzeln der traditionellen Landwirtschaft</a:t>
          </a:r>
          <a:endParaRPr lang="pl-PL" b="1" dirty="0"/>
        </a:p>
      </dgm:t>
    </dgm:pt>
    <dgm:pt modelId="{B1A14249-090B-484D-B2A4-943EAAB65744}" type="parTrans" cxnId="{32838C4E-287C-4046-B646-E3439C58D1F1}">
      <dgm:prSet/>
      <dgm:spPr/>
      <dgm:t>
        <a:bodyPr/>
        <a:lstStyle/>
        <a:p>
          <a:endParaRPr lang="pl-PL"/>
        </a:p>
      </dgm:t>
    </dgm:pt>
    <dgm:pt modelId="{BF47EC79-FE18-463B-B12C-F31BA8D1F839}" type="sibTrans" cxnId="{32838C4E-287C-4046-B646-E3439C58D1F1}">
      <dgm:prSet/>
      <dgm:spPr/>
      <dgm:t>
        <a:bodyPr/>
        <a:lstStyle/>
        <a:p>
          <a:endParaRPr lang="pl-PL"/>
        </a:p>
      </dgm:t>
    </dgm:pt>
    <dgm:pt modelId="{0B7047A9-7F54-4CA8-87CC-2FCCA26C9660}">
      <dgm:prSet phldrT="[Tekst]"/>
      <dgm:spPr>
        <a:solidFill>
          <a:srgbClr val="006600">
            <a:alpha val="40000"/>
          </a:srgbClr>
        </a:solidFill>
      </dgm:spPr>
      <dgm:t>
        <a:bodyPr/>
        <a:lstStyle/>
        <a:p>
          <a:r>
            <a:rPr lang="en-US" b="1" dirty="0"/>
            <a:t>ein Sprung nach vorn in der innovativen, nachhaltigen Landwirtschaft </a:t>
          </a:r>
          <a:endParaRPr lang="pl-PL" b="1" dirty="0"/>
        </a:p>
      </dgm:t>
    </dgm:pt>
    <dgm:pt modelId="{8F053D85-2779-4FBE-8D5E-EA65AEEEA472}" type="parTrans" cxnId="{8694BE7A-E70B-4554-989D-CF7CF8F614D5}">
      <dgm:prSet/>
      <dgm:spPr/>
      <dgm:t>
        <a:bodyPr/>
        <a:lstStyle/>
        <a:p>
          <a:endParaRPr lang="pl-PL"/>
        </a:p>
      </dgm:t>
    </dgm:pt>
    <dgm:pt modelId="{FC4CFFA7-4357-44FA-B2FF-3AB9021ECEF7}" type="sibTrans" cxnId="{8694BE7A-E70B-4554-989D-CF7CF8F614D5}">
      <dgm:prSet/>
      <dgm:spPr/>
      <dgm:t>
        <a:bodyPr/>
        <a:lstStyle/>
        <a:p>
          <a:endParaRPr lang="pl-PL"/>
        </a:p>
      </dgm:t>
    </dgm:pt>
    <dgm:pt modelId="{469676D8-166A-4690-AF64-42773B5B1D50}" type="pres">
      <dgm:prSet presAssocID="{6F53E86F-68EA-4398-B371-4594196D05F4}" presName="Name0" presStyleCnt="0">
        <dgm:presLayoutVars>
          <dgm:dir/>
          <dgm:resizeHandles val="exact"/>
        </dgm:presLayoutVars>
      </dgm:prSet>
      <dgm:spPr/>
    </dgm:pt>
    <dgm:pt modelId="{639ABAF6-4EE1-427B-91A4-2E9C007D710A}" type="pres">
      <dgm:prSet presAssocID="{0A124FD0-3BF5-4824-AB8D-2C23A907262D}" presName="composite" presStyleCnt="0"/>
      <dgm:spPr/>
    </dgm:pt>
    <dgm:pt modelId="{C666D4FA-5901-4F53-B84F-A060BD9D3539}" type="pres">
      <dgm:prSet presAssocID="{0A124FD0-3BF5-4824-AB8D-2C23A907262D}" presName="rect1" presStyleLbl="bgShp" presStyleIdx="0" presStyleCnt="2" custLinFactNeighborX="-13566"/>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F92B84CF-BFAD-42C3-84A1-03309D863829}" type="pres">
      <dgm:prSet presAssocID="{0A124FD0-3BF5-4824-AB8D-2C23A907262D}" presName="rect2" presStyleLbl="trBgShp" presStyleIdx="0" presStyleCnt="2" custLinFactNeighborX="-13300">
        <dgm:presLayoutVars>
          <dgm:bulletEnabled val="1"/>
        </dgm:presLayoutVars>
      </dgm:prSet>
      <dgm:spPr/>
    </dgm:pt>
    <dgm:pt modelId="{174B3C68-9726-41A1-916C-14435A277E0F}" type="pres">
      <dgm:prSet presAssocID="{BF47EC79-FE18-463B-B12C-F31BA8D1F839}" presName="sibTrans" presStyleCnt="0"/>
      <dgm:spPr/>
    </dgm:pt>
    <dgm:pt modelId="{245B6BCD-B9A3-410E-B1E1-25295EF47A59}" type="pres">
      <dgm:prSet presAssocID="{0B7047A9-7F54-4CA8-87CC-2FCCA26C9660}" presName="composite" presStyleCnt="0"/>
      <dgm:spPr/>
    </dgm:pt>
    <dgm:pt modelId="{280CC280-AE07-4187-A786-948E01ECAEF2}" type="pres">
      <dgm:prSet presAssocID="{0B7047A9-7F54-4CA8-87CC-2FCCA26C9660}" presName="rect1" presStyleLbl="bgShp" presStyleIdx="1" presStyleCnt="2" custLinFactNeighborX="1436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FF24BFD-F6F8-4E61-830F-0A024413AD91}" type="pres">
      <dgm:prSet presAssocID="{0B7047A9-7F54-4CA8-87CC-2FCCA26C9660}" presName="rect2" presStyleLbl="trBgShp" presStyleIdx="1" presStyleCnt="2" custLinFactNeighborX="14944">
        <dgm:presLayoutVars>
          <dgm:bulletEnabled val="1"/>
        </dgm:presLayoutVars>
      </dgm:prSet>
      <dgm:spPr/>
    </dgm:pt>
  </dgm:ptLst>
  <dgm:cxnLst>
    <dgm:cxn modelId="{6F2AF517-B2A9-437C-9EC1-E8C8A0F89B0B}" type="presOf" srcId="{0B7047A9-7F54-4CA8-87CC-2FCCA26C9660}" destId="{3FF24BFD-F6F8-4E61-830F-0A024413AD91}" srcOrd="0" destOrd="0" presId="urn:microsoft.com/office/officeart/2008/layout/BendingPictureSemiTransparentText"/>
    <dgm:cxn modelId="{23C9DF27-0A9F-4919-BFB6-A9ECEB74B865}" type="presOf" srcId="{0A124FD0-3BF5-4824-AB8D-2C23A907262D}" destId="{F92B84CF-BFAD-42C3-84A1-03309D863829}" srcOrd="0" destOrd="0" presId="urn:microsoft.com/office/officeart/2008/layout/BendingPictureSemiTransparentText"/>
    <dgm:cxn modelId="{32838C4E-287C-4046-B646-E3439C58D1F1}" srcId="{6F53E86F-68EA-4398-B371-4594196D05F4}" destId="{0A124FD0-3BF5-4824-AB8D-2C23A907262D}" srcOrd="0" destOrd="0" parTransId="{B1A14249-090B-484D-B2A4-943EAAB65744}" sibTransId="{BF47EC79-FE18-463B-B12C-F31BA8D1F839}"/>
    <dgm:cxn modelId="{A5396671-68D1-40F0-8FC0-DEDBEBDE8980}" type="presOf" srcId="{6F53E86F-68EA-4398-B371-4594196D05F4}" destId="{469676D8-166A-4690-AF64-42773B5B1D50}" srcOrd="0" destOrd="0" presId="urn:microsoft.com/office/officeart/2008/layout/BendingPictureSemiTransparentText"/>
    <dgm:cxn modelId="{8694BE7A-E70B-4554-989D-CF7CF8F614D5}" srcId="{6F53E86F-68EA-4398-B371-4594196D05F4}" destId="{0B7047A9-7F54-4CA8-87CC-2FCCA26C9660}" srcOrd="1" destOrd="0" parTransId="{8F053D85-2779-4FBE-8D5E-EA65AEEEA472}" sibTransId="{FC4CFFA7-4357-44FA-B2FF-3AB9021ECEF7}"/>
    <dgm:cxn modelId="{C99BB501-B185-45FA-835A-39F482C865DB}" type="presParOf" srcId="{469676D8-166A-4690-AF64-42773B5B1D50}" destId="{639ABAF6-4EE1-427B-91A4-2E9C007D710A}" srcOrd="0" destOrd="0" presId="urn:microsoft.com/office/officeart/2008/layout/BendingPictureSemiTransparentText"/>
    <dgm:cxn modelId="{FD701664-AE8E-4837-9E47-0B33D7F5DF5A}" type="presParOf" srcId="{639ABAF6-4EE1-427B-91A4-2E9C007D710A}" destId="{C666D4FA-5901-4F53-B84F-A060BD9D3539}" srcOrd="0" destOrd="0" presId="urn:microsoft.com/office/officeart/2008/layout/BendingPictureSemiTransparentText"/>
    <dgm:cxn modelId="{7A2635C0-EB9F-4A51-BD68-F107244C8064}" type="presParOf" srcId="{639ABAF6-4EE1-427B-91A4-2E9C007D710A}" destId="{F92B84CF-BFAD-42C3-84A1-03309D863829}" srcOrd="1" destOrd="0" presId="urn:microsoft.com/office/officeart/2008/layout/BendingPictureSemiTransparentText"/>
    <dgm:cxn modelId="{7800FFB1-77D3-4B75-B534-F74A69D0C0ED}" type="presParOf" srcId="{469676D8-166A-4690-AF64-42773B5B1D50}" destId="{174B3C68-9726-41A1-916C-14435A277E0F}" srcOrd="1" destOrd="0" presId="urn:microsoft.com/office/officeart/2008/layout/BendingPictureSemiTransparentText"/>
    <dgm:cxn modelId="{B8F7E01A-899B-432F-A3EF-25796B0BC47A}" type="presParOf" srcId="{469676D8-166A-4690-AF64-42773B5B1D50}" destId="{245B6BCD-B9A3-410E-B1E1-25295EF47A59}" srcOrd="2" destOrd="0" presId="urn:microsoft.com/office/officeart/2008/layout/BendingPictureSemiTransparentText"/>
    <dgm:cxn modelId="{511ACE5C-9DB7-4713-81BF-486819B3B436}" type="presParOf" srcId="{245B6BCD-B9A3-410E-B1E1-25295EF47A59}" destId="{280CC280-AE07-4187-A786-948E01ECAEF2}" srcOrd="0" destOrd="0" presId="urn:microsoft.com/office/officeart/2008/layout/BendingPictureSemiTransparentText"/>
    <dgm:cxn modelId="{D4549FD8-5389-48DC-B2C6-65CA1F98F576}" type="presParOf" srcId="{245B6BCD-B9A3-410E-B1E1-25295EF47A59}" destId="{3FF24BFD-F6F8-4E61-830F-0A024413AD91}"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en-US" b="1" i="0" dirty="0">
              <a:solidFill>
                <a:srgbClr val="231F20"/>
              </a:solidFill>
            </a:rPr>
            <a:t>Winterzwischenfrüchte </a:t>
          </a:r>
          <a:r>
            <a:rPr lang="en-US" dirty="0">
              <a:solidFill>
                <a:srgbClr val="231F20"/>
              </a:solidFill>
            </a:rPr>
            <a:t>werden gesät, wenn für das folgende Jahr eine Frühjahrskultur geplant ist</a:t>
          </a:r>
          <a:r>
            <a:rPr lang="pl-PL" dirty="0">
              <a:solidFill>
                <a:srgbClr val="231F20"/>
              </a:solidFill>
            </a:rPr>
            <a:t>.</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8BC540">
            <a:alpha val="50196"/>
          </a:srgbClr>
        </a:solidFill>
        <a:ln>
          <a:solidFill>
            <a:srgbClr val="8BC540"/>
          </a:solidFill>
        </a:ln>
      </dgm:spPr>
      <dgm:t>
        <a:bodyPr/>
        <a:lstStyle/>
        <a:p>
          <a:r>
            <a:rPr lang="en-US" b="1" i="0" dirty="0">
              <a:solidFill>
                <a:srgbClr val="231F20"/>
              </a:solidFill>
            </a:rPr>
            <a:t> Stoppeldeckfrüchte </a:t>
          </a:r>
          <a:r>
            <a:rPr lang="en-US" dirty="0">
              <a:solidFill>
                <a:srgbClr val="231F20"/>
              </a:solidFill>
            </a:rPr>
            <a:t>werden gesät, wenn eine Winterkultur geplant ist. </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700" b="0" i="0" dirty="0">
              <a:solidFill>
                <a:srgbClr val="231F20"/>
              </a:solidFill>
            </a:rPr>
            <a:t>GETREIDE</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ÖLSÄNDE</a:t>
          </a: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FREMDENKULTURPFLANZEN</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KLEINSAATIGE HÜLSENFRÜCHTE</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GROSSKÖRNIGE HÜLSENFRÜCHTE</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a:solidFill>
                <a:srgbClr val="231F20"/>
              </a:solidFill>
            </a:rPr>
            <a:t>NEKTARPFLANZEN</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9FDADF">
            <a:alpha val="40000"/>
          </a:srgbClr>
        </a:solidFill>
        <a:ln>
          <a:noFill/>
        </a:ln>
      </dgm:spPr>
      <dgm: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Es ist wichtig, Leguminosen in die Zwischenfrüchte einzubeziehen, da sie in der Lage sind, </a:t>
          </a:r>
          <a:r>
            <a:rPr lang="en-US" sz="2400" b="1" i="1" dirty="0">
              <a:solidFill>
                <a:srgbClr val="231F20"/>
              </a:solidFill>
              <a:latin typeface="Calibri" panose="020F0502020204030204" pitchFamily="34" charset="0"/>
              <a:ea typeface="Calibri" panose="020F0502020204030204" pitchFamily="34" charset="0"/>
              <a:cs typeface="Vrinda" panose="020B0502040204020203" pitchFamily="34" charset="0"/>
            </a:rPr>
            <a:t>atmosphärischen Stickstoff zu binden</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Die häufigsten Hülsenfrüchte sind:</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234014" custScaleY="100001" custLinFactNeighborX="14114" custLinFactNeighborY="-14755">
        <dgm:presLayoutVars>
          <dgm:bulletEnabled val="1"/>
        </dgm:presLayoutVars>
      </dgm:prSet>
      <dgm:spPr/>
    </dgm:pt>
    <dgm:pt modelId="{BB8FA752-E465-409F-9927-217BE7235794}" type="pres">
      <dgm:prSet presAssocID="{EF8720EB-C1AB-484B-BA55-EBAB54D29801}" presName="rect2" presStyleLbl="fgImgPlace1" presStyleIdx="0" presStyleCnt="1" custLinFactX="-159272" custLinFactNeighborX="-200000"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FEF9FB-3A61-43EC-90FF-ACFE83B216FE}"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BF11F71B-B95A-4CE4-8E8C-9C724BC4CDAE}">
      <dgm:prSet phldrT="[Tekst]"/>
      <dgm:spPr/>
      <dgm:t>
        <a:bodyPr/>
        <a:lstStyle/>
        <a:p>
          <a:r>
            <a:rPr lang="pl-PL" b="1" dirty="0"/>
            <a:t>HORSEBEAN</a:t>
          </a:r>
        </a:p>
      </dgm:t>
    </dgm:pt>
    <dgm:pt modelId="{C6D57FA2-F199-40AC-A286-D62B3147883E}" type="parTrans" cxnId="{D5E3E06B-7048-4C9C-82F3-C50541F8658A}">
      <dgm:prSet/>
      <dgm:spPr/>
      <dgm:t>
        <a:bodyPr/>
        <a:lstStyle/>
        <a:p>
          <a:endParaRPr lang="pl-PL" b="1"/>
        </a:p>
      </dgm:t>
    </dgm:pt>
    <dgm:pt modelId="{D22E38F9-A41D-4857-9952-AB9330E05438}" type="sibTrans" cxnId="{D5E3E06B-7048-4C9C-82F3-C50541F8658A}">
      <dgm:prSet/>
      <dgm:spPr/>
      <dgm:t>
        <a:bodyPr/>
        <a:lstStyle/>
        <a:p>
          <a:endParaRPr lang="pl-PL" b="1"/>
        </a:p>
      </dgm:t>
    </dgm:pt>
    <dgm:pt modelId="{CCA40321-5427-4556-AF42-BDFF52E074CC}">
      <dgm:prSet phldrT="[Tekst]"/>
      <dgm:spPr/>
      <dgm:t>
        <a:bodyPr/>
        <a:lstStyle/>
        <a:p>
          <a:r>
            <a:rPr lang="pl-PL" b="1" dirty="0"/>
            <a:t>FELDBAHN</a:t>
          </a:r>
        </a:p>
      </dgm:t>
    </dgm:pt>
    <dgm:pt modelId="{B66BFAEB-670D-48E4-ACDD-3E334056C5E8}" type="parTrans" cxnId="{E85E2321-AC53-4D17-AADE-3BED29AD71AE}">
      <dgm:prSet/>
      <dgm:spPr/>
      <dgm:t>
        <a:bodyPr/>
        <a:lstStyle/>
        <a:p>
          <a:endParaRPr lang="pl-PL" b="1"/>
        </a:p>
      </dgm:t>
    </dgm:pt>
    <dgm:pt modelId="{51BE65DC-5107-4C5F-B632-EE6F37CB1026}" type="sibTrans" cxnId="{E85E2321-AC53-4D17-AADE-3BED29AD71AE}">
      <dgm:prSet/>
      <dgm:spPr/>
      <dgm:t>
        <a:bodyPr/>
        <a:lstStyle/>
        <a:p>
          <a:endParaRPr lang="pl-PL" b="1"/>
        </a:p>
      </dgm:t>
    </dgm:pt>
    <dgm:pt modelId="{EE9BBBEC-67E7-49ED-99EF-5A6ACEB30D8A}">
      <dgm:prSet phldrT="[Tekst]"/>
      <dgm:spPr/>
      <dgm:t>
        <a:bodyPr/>
        <a:lstStyle/>
        <a:p>
          <a:r>
            <a:rPr lang="pl-PL" b="1" dirty="0"/>
            <a:t>GELBES LUPIN</a:t>
          </a:r>
        </a:p>
      </dgm:t>
    </dgm:pt>
    <dgm:pt modelId="{2DF24B0B-50BC-43F3-ADDE-9939BFFAE11D}" type="parTrans" cxnId="{3F09B8C4-C18C-4857-A10E-F2DDF09BDA0A}">
      <dgm:prSet/>
      <dgm:spPr/>
      <dgm:t>
        <a:bodyPr/>
        <a:lstStyle/>
        <a:p>
          <a:endParaRPr lang="pl-PL" b="1"/>
        </a:p>
      </dgm:t>
    </dgm:pt>
    <dgm:pt modelId="{7CFFD8DB-AAC8-4D11-9456-63B135A691E1}" type="sibTrans" cxnId="{3F09B8C4-C18C-4857-A10E-F2DDF09BDA0A}">
      <dgm:prSet/>
      <dgm:spPr/>
      <dgm:t>
        <a:bodyPr/>
        <a:lstStyle/>
        <a:p>
          <a:endParaRPr lang="pl-PL" b="1"/>
        </a:p>
      </dgm:t>
    </dgm:pt>
    <dgm:pt modelId="{61616BAC-C561-412D-8FB3-0EDB13DD8559}">
      <dgm:prSet phldrT="[Tekst]"/>
      <dgm:spPr/>
      <dgm:t>
        <a:bodyPr/>
        <a:lstStyle/>
        <a:p>
          <a:r>
            <a:rPr lang="pl-PL" b="1" dirty="0"/>
            <a:t>GEMEINSAMES VETCH</a:t>
          </a:r>
        </a:p>
      </dgm:t>
    </dgm:pt>
    <dgm:pt modelId="{E33EAAC2-3163-482C-A91A-71B1087743DB}" type="parTrans" cxnId="{8DAC9D6C-8E3B-43A4-9B2A-D0206B0ABC3F}">
      <dgm:prSet/>
      <dgm:spPr/>
      <dgm:t>
        <a:bodyPr/>
        <a:lstStyle/>
        <a:p>
          <a:endParaRPr lang="pl-PL" b="1"/>
        </a:p>
      </dgm:t>
    </dgm:pt>
    <dgm:pt modelId="{CEEE5BD3-53B6-4254-B4F8-E66D4DBDB29B}" type="sibTrans" cxnId="{8DAC9D6C-8E3B-43A4-9B2A-D0206B0ABC3F}">
      <dgm:prSet/>
      <dgm:spPr/>
      <dgm:t>
        <a:bodyPr/>
        <a:lstStyle/>
        <a:p>
          <a:endParaRPr lang="pl-PL" b="1"/>
        </a:p>
      </dgm:t>
    </dgm:pt>
    <dgm:pt modelId="{38794F81-C141-4556-8D2D-EE7C290B8E72}">
      <dgm:prSet phldrT="[Tekst]"/>
      <dgm:spPr/>
      <dgm:t>
        <a:bodyPr/>
        <a:lstStyle/>
        <a:p>
          <a:r>
            <a:rPr lang="pl-PL" b="1" dirty="0"/>
            <a:t>BLAUE LUPINE</a:t>
          </a:r>
        </a:p>
      </dgm:t>
    </dgm:pt>
    <dgm:pt modelId="{D1441E7A-8050-4AD3-8EED-5FD19991CB14}" type="parTrans" cxnId="{3B2FC26C-C55B-48B5-AFE8-7D3628AEE51C}">
      <dgm:prSet/>
      <dgm:spPr/>
      <dgm:t>
        <a:bodyPr/>
        <a:lstStyle/>
        <a:p>
          <a:endParaRPr lang="pl-PL" b="1"/>
        </a:p>
      </dgm:t>
    </dgm:pt>
    <dgm:pt modelId="{0190F9A0-1CAA-48CC-9F92-679733E2B112}" type="sibTrans" cxnId="{3B2FC26C-C55B-48B5-AFE8-7D3628AEE51C}">
      <dgm:prSet/>
      <dgm:spPr/>
      <dgm:t>
        <a:bodyPr/>
        <a:lstStyle/>
        <a:p>
          <a:endParaRPr lang="pl-PL" b="1"/>
        </a:p>
      </dgm:t>
    </dgm:pt>
    <dgm:pt modelId="{4B197795-5B60-4C62-9692-30FBEBFC5B62}">
      <dgm:prSet phldrT="[Tekst]"/>
      <dgm:spPr/>
      <dgm:t>
        <a:bodyPr/>
        <a:lstStyle/>
        <a:p>
          <a:r>
            <a:rPr lang="pl-PL" b="1" dirty="0"/>
            <a:t>SERADELA</a:t>
          </a:r>
        </a:p>
      </dgm:t>
    </dgm:pt>
    <dgm:pt modelId="{D21CEF3C-F887-401B-BA33-10DBEC3D3791}" type="parTrans" cxnId="{74A89C4C-E57C-46F2-BC78-3E6EEF749527}">
      <dgm:prSet/>
      <dgm:spPr/>
      <dgm:t>
        <a:bodyPr/>
        <a:lstStyle/>
        <a:p>
          <a:endParaRPr lang="pl-PL" b="1"/>
        </a:p>
      </dgm:t>
    </dgm:pt>
    <dgm:pt modelId="{B8F8C3B1-154E-4CBE-9D2C-03E57C9A363A}" type="sibTrans" cxnId="{74A89C4C-E57C-46F2-BC78-3E6EEF749527}">
      <dgm:prSet/>
      <dgm:spPr/>
      <dgm:t>
        <a:bodyPr/>
        <a:lstStyle/>
        <a:p>
          <a:endParaRPr lang="pl-PL" b="1"/>
        </a:p>
      </dgm:t>
    </dgm:pt>
    <dgm:pt modelId="{6728739A-973C-4C0C-93AA-E20E206AD635}">
      <dgm:prSet phldrT="[Tekst]"/>
      <dgm:spPr/>
      <dgm:t>
        <a:bodyPr/>
        <a:lstStyle/>
        <a:p>
          <a:r>
            <a:rPr lang="pl-PL" b="1" dirty="0"/>
            <a:t>FACELIA</a:t>
          </a:r>
        </a:p>
      </dgm:t>
    </dgm:pt>
    <dgm:pt modelId="{467B6B33-0C4B-400F-9D68-FDF2CF914C30}" type="parTrans" cxnId="{AE21659D-E8D6-4B9A-91B2-94E94C01DA3E}">
      <dgm:prSet/>
      <dgm:spPr/>
      <dgm:t>
        <a:bodyPr/>
        <a:lstStyle/>
        <a:p>
          <a:endParaRPr lang="pl-PL" b="1"/>
        </a:p>
      </dgm:t>
    </dgm:pt>
    <dgm:pt modelId="{EEE24296-9453-4238-B17D-5FFAC7FC1CFC}" type="sibTrans" cxnId="{AE21659D-E8D6-4B9A-91B2-94E94C01DA3E}">
      <dgm:prSet/>
      <dgm:spPr/>
      <dgm:t>
        <a:bodyPr/>
        <a:lstStyle/>
        <a:p>
          <a:endParaRPr lang="pl-PL" b="1"/>
        </a:p>
      </dgm:t>
    </dgm:pt>
    <dgm:pt modelId="{C44C5161-F425-49AB-B760-E4447C5C6CDA}">
      <dgm:prSet phldrT="[Tekst]"/>
      <dgm:spPr/>
      <dgm:t>
        <a:bodyPr/>
        <a:lstStyle/>
        <a:p>
          <a:r>
            <a:rPr lang="pl-PL" b="1" dirty="0"/>
            <a:t>RED CLOVER</a:t>
          </a:r>
        </a:p>
      </dgm:t>
    </dgm:pt>
    <dgm:pt modelId="{670E15F5-D84D-417B-B2D9-CDE397AA8142}" type="parTrans" cxnId="{5D604478-BB7E-496F-88AB-A364D4756959}">
      <dgm:prSet/>
      <dgm:spPr/>
      <dgm:t>
        <a:bodyPr/>
        <a:lstStyle/>
        <a:p>
          <a:endParaRPr lang="pl-PL"/>
        </a:p>
      </dgm:t>
    </dgm:pt>
    <dgm:pt modelId="{A7099B3B-5372-43E3-875B-71152FD34421}" type="sibTrans" cxnId="{5D604478-BB7E-496F-88AB-A364D4756959}">
      <dgm:prSet/>
      <dgm:spPr/>
      <dgm:t>
        <a:bodyPr/>
        <a:lstStyle/>
        <a:p>
          <a:endParaRPr lang="pl-PL"/>
        </a:p>
      </dgm:t>
    </dgm:pt>
    <dgm:pt modelId="{4CE912B2-AB66-4486-A3ED-D7DE1A76A43F}" type="pres">
      <dgm:prSet presAssocID="{9BFEF9FB-3A61-43EC-90FF-ACFE83B216FE}" presName="Name0" presStyleCnt="0">
        <dgm:presLayoutVars>
          <dgm:dir/>
          <dgm:resizeHandles val="exact"/>
        </dgm:presLayoutVars>
      </dgm:prSet>
      <dgm:spPr/>
    </dgm:pt>
    <dgm:pt modelId="{28167576-F3B3-4FDE-B26B-962EF01BFFAB}" type="pres">
      <dgm:prSet presAssocID="{C44C5161-F425-49AB-B760-E4447C5C6CDA}" presName="composite" presStyleCnt="0"/>
      <dgm:spPr/>
    </dgm:pt>
    <dgm:pt modelId="{E0A88EF4-A875-4BE0-85A8-5E1D4EB7EE2E}" type="pres">
      <dgm:prSet presAssocID="{C44C5161-F425-49AB-B760-E4447C5C6CDA}" presName="rect1" presStyleLbl="bgShp" presStyleIdx="0" presStyleCnt="8"/>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0104847C-0863-4AA8-92A1-60394208D916}" type="pres">
      <dgm:prSet presAssocID="{C44C5161-F425-49AB-B760-E4447C5C6CDA}" presName="rect2" presStyleLbl="trBgShp" presStyleIdx="0" presStyleCnt="8">
        <dgm:presLayoutVars>
          <dgm:bulletEnabled val="1"/>
        </dgm:presLayoutVars>
      </dgm:prSet>
      <dgm:spPr/>
    </dgm:pt>
    <dgm:pt modelId="{DE9199CE-4AE6-4719-986E-5112BAED003B}" type="pres">
      <dgm:prSet presAssocID="{A7099B3B-5372-43E3-875B-71152FD34421}" presName="sibTrans" presStyleCnt="0"/>
      <dgm:spPr/>
    </dgm:pt>
    <dgm:pt modelId="{D3A6106A-5E04-42A7-9DE7-CAA7A93424B9}" type="pres">
      <dgm:prSet presAssocID="{BF11F71B-B95A-4CE4-8E8C-9C724BC4CDAE}" presName="composite" presStyleCnt="0"/>
      <dgm:spPr/>
    </dgm:pt>
    <dgm:pt modelId="{32BA6F76-573F-4A1B-9E33-A6B06ADB4CF4}" type="pres">
      <dgm:prSet presAssocID="{BF11F71B-B95A-4CE4-8E8C-9C724BC4CDAE}" presName="rect1" presStyleLbl="bgShp" presStyleIdx="1" presStyleCnt="8"/>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BD873913-5663-4780-BA39-7F71B1CACFB6}" type="pres">
      <dgm:prSet presAssocID="{BF11F71B-B95A-4CE4-8E8C-9C724BC4CDAE}" presName="rect2" presStyleLbl="trBgShp" presStyleIdx="1" presStyleCnt="8">
        <dgm:presLayoutVars>
          <dgm:bulletEnabled val="1"/>
        </dgm:presLayoutVars>
      </dgm:prSet>
      <dgm:spPr/>
    </dgm:pt>
    <dgm:pt modelId="{F40FA8A9-AEF8-4E0A-A5BB-C4C4ECC31F87}" type="pres">
      <dgm:prSet presAssocID="{D22E38F9-A41D-4857-9952-AB9330E05438}" presName="sibTrans" presStyleCnt="0"/>
      <dgm:spPr/>
    </dgm:pt>
    <dgm:pt modelId="{3AC74927-7085-45AC-8C27-F75443A36ADE}" type="pres">
      <dgm:prSet presAssocID="{61616BAC-C561-412D-8FB3-0EDB13DD8559}" presName="composite" presStyleCnt="0"/>
      <dgm:spPr/>
    </dgm:pt>
    <dgm:pt modelId="{E8868D56-3E9C-4F65-822C-2D439D6EFDA3}" type="pres">
      <dgm:prSet presAssocID="{61616BAC-C561-412D-8FB3-0EDB13DD8559}" presName="rect1" presStyleLbl="bgShp" presStyleIdx="2" presStyleCnt="8"/>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A5D7016-9C4E-4A35-823C-06978C6160A6}" type="pres">
      <dgm:prSet presAssocID="{61616BAC-C561-412D-8FB3-0EDB13DD8559}" presName="rect2" presStyleLbl="trBgShp" presStyleIdx="2" presStyleCnt="8">
        <dgm:presLayoutVars>
          <dgm:bulletEnabled val="1"/>
        </dgm:presLayoutVars>
      </dgm:prSet>
      <dgm:spPr/>
    </dgm:pt>
    <dgm:pt modelId="{4C6DF7DD-41DB-4CE5-B6F0-025431099B6D}" type="pres">
      <dgm:prSet presAssocID="{CEEE5BD3-53B6-4254-B4F8-E66D4DBDB29B}" presName="sibTrans" presStyleCnt="0"/>
      <dgm:spPr/>
    </dgm:pt>
    <dgm:pt modelId="{D5EFF282-0B75-4383-AE62-A87E21CAE754}" type="pres">
      <dgm:prSet presAssocID="{38794F81-C141-4556-8D2D-EE7C290B8E72}" presName="composite" presStyleCnt="0"/>
      <dgm:spPr/>
    </dgm:pt>
    <dgm:pt modelId="{484C9121-F8C1-4EC5-A035-A1B7D2F53E2A}" type="pres">
      <dgm:prSet presAssocID="{38794F81-C141-4556-8D2D-EE7C290B8E72}" presName="rect1" presStyleLbl="bgShp" presStyleIdx="3" presStyleCnt="8"/>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50D0ACE3-33A5-4ACE-8897-DDC548D75712}" type="pres">
      <dgm:prSet presAssocID="{38794F81-C141-4556-8D2D-EE7C290B8E72}" presName="rect2" presStyleLbl="trBgShp" presStyleIdx="3" presStyleCnt="8">
        <dgm:presLayoutVars>
          <dgm:bulletEnabled val="1"/>
        </dgm:presLayoutVars>
      </dgm:prSet>
      <dgm:spPr/>
    </dgm:pt>
    <dgm:pt modelId="{901CD393-7C99-4097-8C88-4225428EAD4B}" type="pres">
      <dgm:prSet presAssocID="{0190F9A0-1CAA-48CC-9F92-679733E2B112}" presName="sibTrans" presStyleCnt="0"/>
      <dgm:spPr/>
    </dgm:pt>
    <dgm:pt modelId="{1D4C11DF-C27B-47F8-B18A-6DB1DBD6347C}" type="pres">
      <dgm:prSet presAssocID="{CCA40321-5427-4556-AF42-BDFF52E074CC}" presName="composite" presStyleCnt="0"/>
      <dgm:spPr/>
    </dgm:pt>
    <dgm:pt modelId="{189431B4-06DD-4838-9F0C-3A8C6FB81253}" type="pres">
      <dgm:prSet presAssocID="{CCA40321-5427-4556-AF42-BDFF52E074CC}" presName="rect1" presStyleLbl="bgShp" presStyleIdx="4" presStyleCnt="8"/>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9DE67270-96C2-428E-AA62-7B1645048B42}" type="pres">
      <dgm:prSet presAssocID="{CCA40321-5427-4556-AF42-BDFF52E074CC}" presName="rect2" presStyleLbl="trBgShp" presStyleIdx="4" presStyleCnt="8">
        <dgm:presLayoutVars>
          <dgm:bulletEnabled val="1"/>
        </dgm:presLayoutVars>
      </dgm:prSet>
      <dgm:spPr/>
    </dgm:pt>
    <dgm:pt modelId="{DAA01E14-07D6-4DAF-81BD-C8B105251AED}" type="pres">
      <dgm:prSet presAssocID="{51BE65DC-5107-4C5F-B632-EE6F37CB1026}" presName="sibTrans" presStyleCnt="0"/>
      <dgm:spPr/>
    </dgm:pt>
    <dgm:pt modelId="{79A836D4-C757-43E2-9FCD-D359A453672A}" type="pres">
      <dgm:prSet presAssocID="{EE9BBBEC-67E7-49ED-99EF-5A6ACEB30D8A}" presName="composite" presStyleCnt="0"/>
      <dgm:spPr/>
    </dgm:pt>
    <dgm:pt modelId="{CF42E95F-59F6-4C7D-B59F-A34B768B48E1}" type="pres">
      <dgm:prSet presAssocID="{EE9BBBEC-67E7-49ED-99EF-5A6ACEB30D8A}" presName="rect1" presStyleLbl="bgShp" presStyleIdx="5" presStyleCnt="8"/>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04159AD9-5031-4E0F-9CC8-5C982F88629C}" type="pres">
      <dgm:prSet presAssocID="{EE9BBBEC-67E7-49ED-99EF-5A6ACEB30D8A}" presName="rect2" presStyleLbl="trBgShp" presStyleIdx="5" presStyleCnt="8">
        <dgm:presLayoutVars>
          <dgm:bulletEnabled val="1"/>
        </dgm:presLayoutVars>
      </dgm:prSet>
      <dgm:spPr/>
    </dgm:pt>
    <dgm:pt modelId="{45738DDF-69D0-49BA-BCA7-FE98E1076F5F}" type="pres">
      <dgm:prSet presAssocID="{7CFFD8DB-AAC8-4D11-9456-63B135A691E1}" presName="sibTrans" presStyleCnt="0"/>
      <dgm:spPr/>
    </dgm:pt>
    <dgm:pt modelId="{11BBCA33-87C1-4AED-A637-6B9094852E50}" type="pres">
      <dgm:prSet presAssocID="{4B197795-5B60-4C62-9692-30FBEBFC5B62}" presName="composite" presStyleCnt="0"/>
      <dgm:spPr/>
    </dgm:pt>
    <dgm:pt modelId="{92987857-76FE-490E-8DEC-2C23159501E1}" type="pres">
      <dgm:prSet presAssocID="{4B197795-5B60-4C62-9692-30FBEBFC5B62}" presName="rect1" presStyleLbl="bgShp" presStyleIdx="6" presStyleCnt="8"/>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A370DE4D-44B3-4F4F-A67D-08F12A388317}" type="pres">
      <dgm:prSet presAssocID="{4B197795-5B60-4C62-9692-30FBEBFC5B62}" presName="rect2" presStyleLbl="trBgShp" presStyleIdx="6" presStyleCnt="8" custAng="0">
        <dgm:presLayoutVars>
          <dgm:bulletEnabled val="1"/>
        </dgm:presLayoutVars>
      </dgm:prSet>
      <dgm:spPr/>
    </dgm:pt>
    <dgm:pt modelId="{2E1E1402-8CC2-4F2F-8B62-B733D0F6FD2C}" type="pres">
      <dgm:prSet presAssocID="{B8F8C3B1-154E-4CBE-9D2C-03E57C9A363A}" presName="sibTrans" presStyleCnt="0"/>
      <dgm:spPr/>
    </dgm:pt>
    <dgm:pt modelId="{6FE158E3-20EB-4B08-AE96-BDE73D8FA4DC}" type="pres">
      <dgm:prSet presAssocID="{6728739A-973C-4C0C-93AA-E20E206AD635}" presName="composite" presStyleCnt="0"/>
      <dgm:spPr/>
    </dgm:pt>
    <dgm:pt modelId="{53C9F489-CE09-47A3-9AF9-83B4B9AEF2B6}" type="pres">
      <dgm:prSet presAssocID="{6728739A-973C-4C0C-93AA-E20E206AD635}" presName="rect1" presStyleLbl="bgShp" presStyleIdx="7" presStyleCnt="8"/>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89D3BD5-1050-4763-8ABE-8F9C7761A20E}" type="pres">
      <dgm:prSet presAssocID="{6728739A-973C-4C0C-93AA-E20E206AD635}" presName="rect2" presStyleLbl="trBgShp" presStyleIdx="7" presStyleCnt="8">
        <dgm:presLayoutVars>
          <dgm:bulletEnabled val="1"/>
        </dgm:presLayoutVars>
      </dgm:prSet>
      <dgm:spPr/>
    </dgm:pt>
  </dgm:ptLst>
  <dgm:cxnLst>
    <dgm:cxn modelId="{0B14F30C-393A-4751-B011-847615657D7F}" type="presOf" srcId="{9BFEF9FB-3A61-43EC-90FF-ACFE83B216FE}" destId="{4CE912B2-AB66-4486-A3ED-D7DE1A76A43F}" srcOrd="0" destOrd="0" presId="urn:microsoft.com/office/officeart/2008/layout/BendingPictureSemiTransparentText"/>
    <dgm:cxn modelId="{E85E2321-AC53-4D17-AADE-3BED29AD71AE}" srcId="{9BFEF9FB-3A61-43EC-90FF-ACFE83B216FE}" destId="{CCA40321-5427-4556-AF42-BDFF52E074CC}" srcOrd="4" destOrd="0" parTransId="{B66BFAEB-670D-48E4-ACDD-3E334056C5E8}" sibTransId="{51BE65DC-5107-4C5F-B632-EE6F37CB1026}"/>
    <dgm:cxn modelId="{0CE92B25-4B73-4BD1-95F9-9FF85B9763B4}" type="presOf" srcId="{61616BAC-C561-412D-8FB3-0EDB13DD8559}" destId="{EA5D7016-9C4E-4A35-823C-06978C6160A6}" srcOrd="0" destOrd="0" presId="urn:microsoft.com/office/officeart/2008/layout/BendingPictureSemiTransparentText"/>
    <dgm:cxn modelId="{C9C9D830-D891-40EA-B684-92F6D6D62617}" type="presOf" srcId="{CCA40321-5427-4556-AF42-BDFF52E074CC}" destId="{9DE67270-96C2-428E-AA62-7B1645048B42}" srcOrd="0" destOrd="0" presId="urn:microsoft.com/office/officeart/2008/layout/BendingPictureSemiTransparentText"/>
    <dgm:cxn modelId="{7863BC5E-9B61-4D8D-89D5-088F6C5F3493}" type="presOf" srcId="{C44C5161-F425-49AB-B760-E4447C5C6CDA}" destId="{0104847C-0863-4AA8-92A1-60394208D916}" srcOrd="0" destOrd="0" presId="urn:microsoft.com/office/officeart/2008/layout/BendingPictureSemiTransparentText"/>
    <dgm:cxn modelId="{D5E3E06B-7048-4C9C-82F3-C50541F8658A}" srcId="{9BFEF9FB-3A61-43EC-90FF-ACFE83B216FE}" destId="{BF11F71B-B95A-4CE4-8E8C-9C724BC4CDAE}" srcOrd="1" destOrd="0" parTransId="{C6D57FA2-F199-40AC-A286-D62B3147883E}" sibTransId="{D22E38F9-A41D-4857-9952-AB9330E05438}"/>
    <dgm:cxn modelId="{74A89C4C-E57C-46F2-BC78-3E6EEF749527}" srcId="{9BFEF9FB-3A61-43EC-90FF-ACFE83B216FE}" destId="{4B197795-5B60-4C62-9692-30FBEBFC5B62}" srcOrd="6" destOrd="0" parTransId="{D21CEF3C-F887-401B-BA33-10DBEC3D3791}" sibTransId="{B8F8C3B1-154E-4CBE-9D2C-03E57C9A363A}"/>
    <dgm:cxn modelId="{8DAC9D6C-8E3B-43A4-9B2A-D0206B0ABC3F}" srcId="{9BFEF9FB-3A61-43EC-90FF-ACFE83B216FE}" destId="{61616BAC-C561-412D-8FB3-0EDB13DD8559}" srcOrd="2" destOrd="0" parTransId="{E33EAAC2-3163-482C-A91A-71B1087743DB}" sibTransId="{CEEE5BD3-53B6-4254-B4F8-E66D4DBDB29B}"/>
    <dgm:cxn modelId="{3B2FC26C-C55B-48B5-AFE8-7D3628AEE51C}" srcId="{9BFEF9FB-3A61-43EC-90FF-ACFE83B216FE}" destId="{38794F81-C141-4556-8D2D-EE7C290B8E72}" srcOrd="3" destOrd="0" parTransId="{D1441E7A-8050-4AD3-8EED-5FD19991CB14}" sibTransId="{0190F9A0-1CAA-48CC-9F92-679733E2B112}"/>
    <dgm:cxn modelId="{120EDF6D-D69B-4A07-BCF0-8F5FCE7BB6D8}" type="presOf" srcId="{38794F81-C141-4556-8D2D-EE7C290B8E72}" destId="{50D0ACE3-33A5-4ACE-8897-DDC548D75712}" srcOrd="0" destOrd="0" presId="urn:microsoft.com/office/officeart/2008/layout/BendingPictureSemiTransparentText"/>
    <dgm:cxn modelId="{59D2E775-9C37-4DC8-A1FD-0E024B4C1D2B}" type="presOf" srcId="{6728739A-973C-4C0C-93AA-E20E206AD635}" destId="{F89D3BD5-1050-4763-8ABE-8F9C7761A20E}" srcOrd="0" destOrd="0" presId="urn:microsoft.com/office/officeart/2008/layout/BendingPictureSemiTransparentText"/>
    <dgm:cxn modelId="{5D604478-BB7E-496F-88AB-A364D4756959}" srcId="{9BFEF9FB-3A61-43EC-90FF-ACFE83B216FE}" destId="{C44C5161-F425-49AB-B760-E4447C5C6CDA}" srcOrd="0" destOrd="0" parTransId="{670E15F5-D84D-417B-B2D9-CDE397AA8142}" sibTransId="{A7099B3B-5372-43E3-875B-71152FD34421}"/>
    <dgm:cxn modelId="{4BD45585-D941-4B93-85F1-096F83D0725E}" type="presOf" srcId="{4B197795-5B60-4C62-9692-30FBEBFC5B62}" destId="{A370DE4D-44B3-4F4F-A67D-08F12A388317}" srcOrd="0" destOrd="0" presId="urn:microsoft.com/office/officeart/2008/layout/BendingPictureSemiTransparentText"/>
    <dgm:cxn modelId="{AE21659D-E8D6-4B9A-91B2-94E94C01DA3E}" srcId="{9BFEF9FB-3A61-43EC-90FF-ACFE83B216FE}" destId="{6728739A-973C-4C0C-93AA-E20E206AD635}" srcOrd="7" destOrd="0" parTransId="{467B6B33-0C4B-400F-9D68-FDF2CF914C30}" sibTransId="{EEE24296-9453-4238-B17D-5FFAC7FC1CFC}"/>
    <dgm:cxn modelId="{9CE7DFB7-DAC7-4577-9C57-5A52C81289C5}" type="presOf" srcId="{BF11F71B-B95A-4CE4-8E8C-9C724BC4CDAE}" destId="{BD873913-5663-4780-BA39-7F71B1CACFB6}" srcOrd="0" destOrd="0" presId="urn:microsoft.com/office/officeart/2008/layout/BendingPictureSemiTransparentText"/>
    <dgm:cxn modelId="{3F09B8C4-C18C-4857-A10E-F2DDF09BDA0A}" srcId="{9BFEF9FB-3A61-43EC-90FF-ACFE83B216FE}" destId="{EE9BBBEC-67E7-49ED-99EF-5A6ACEB30D8A}" srcOrd="5" destOrd="0" parTransId="{2DF24B0B-50BC-43F3-ADDE-9939BFFAE11D}" sibTransId="{7CFFD8DB-AAC8-4D11-9456-63B135A691E1}"/>
    <dgm:cxn modelId="{7287D3D5-1A6D-424C-8676-BB168D572120}" type="presOf" srcId="{EE9BBBEC-67E7-49ED-99EF-5A6ACEB30D8A}" destId="{04159AD9-5031-4E0F-9CC8-5C982F88629C}" srcOrd="0" destOrd="0" presId="urn:microsoft.com/office/officeart/2008/layout/BendingPictureSemiTransparentText"/>
    <dgm:cxn modelId="{3A60FF03-C1B1-41BF-A6D1-D185B072EB26}" type="presParOf" srcId="{4CE912B2-AB66-4486-A3ED-D7DE1A76A43F}" destId="{28167576-F3B3-4FDE-B26B-962EF01BFFAB}" srcOrd="0" destOrd="0" presId="urn:microsoft.com/office/officeart/2008/layout/BendingPictureSemiTransparentText"/>
    <dgm:cxn modelId="{B48ED409-26D0-4CE2-BE60-F250AE6F9543}" type="presParOf" srcId="{28167576-F3B3-4FDE-B26B-962EF01BFFAB}" destId="{E0A88EF4-A875-4BE0-85A8-5E1D4EB7EE2E}" srcOrd="0" destOrd="0" presId="urn:microsoft.com/office/officeart/2008/layout/BendingPictureSemiTransparentText"/>
    <dgm:cxn modelId="{43B77A92-E847-4460-A8A9-CA6FB9F92486}" type="presParOf" srcId="{28167576-F3B3-4FDE-B26B-962EF01BFFAB}" destId="{0104847C-0863-4AA8-92A1-60394208D916}" srcOrd="1" destOrd="0" presId="urn:microsoft.com/office/officeart/2008/layout/BendingPictureSemiTransparentText"/>
    <dgm:cxn modelId="{8D148F0A-B636-4279-BD5F-E19C3B0ED9A6}" type="presParOf" srcId="{4CE912B2-AB66-4486-A3ED-D7DE1A76A43F}" destId="{DE9199CE-4AE6-4719-986E-5112BAED003B}" srcOrd="1" destOrd="0" presId="urn:microsoft.com/office/officeart/2008/layout/BendingPictureSemiTransparentText"/>
    <dgm:cxn modelId="{DBBD6517-6C83-449E-B67E-B02A49E9E239}" type="presParOf" srcId="{4CE912B2-AB66-4486-A3ED-D7DE1A76A43F}" destId="{D3A6106A-5E04-42A7-9DE7-CAA7A93424B9}" srcOrd="2" destOrd="0" presId="urn:microsoft.com/office/officeart/2008/layout/BendingPictureSemiTransparentText"/>
    <dgm:cxn modelId="{914030B1-0C07-461E-89BC-5247FD958643}" type="presParOf" srcId="{D3A6106A-5E04-42A7-9DE7-CAA7A93424B9}" destId="{32BA6F76-573F-4A1B-9E33-A6B06ADB4CF4}" srcOrd="0" destOrd="0" presId="urn:microsoft.com/office/officeart/2008/layout/BendingPictureSemiTransparentText"/>
    <dgm:cxn modelId="{38F7D4C1-794B-4755-B4E1-4936302AB577}" type="presParOf" srcId="{D3A6106A-5E04-42A7-9DE7-CAA7A93424B9}" destId="{BD873913-5663-4780-BA39-7F71B1CACFB6}" srcOrd="1" destOrd="0" presId="urn:microsoft.com/office/officeart/2008/layout/BendingPictureSemiTransparentText"/>
    <dgm:cxn modelId="{725BE0C8-44F1-4209-8361-2E7C6F67667A}" type="presParOf" srcId="{4CE912B2-AB66-4486-A3ED-D7DE1A76A43F}" destId="{F40FA8A9-AEF8-4E0A-A5BB-C4C4ECC31F87}" srcOrd="3" destOrd="0" presId="urn:microsoft.com/office/officeart/2008/layout/BendingPictureSemiTransparentText"/>
    <dgm:cxn modelId="{59D22B00-5C37-4F3A-9314-E708A8804094}" type="presParOf" srcId="{4CE912B2-AB66-4486-A3ED-D7DE1A76A43F}" destId="{3AC74927-7085-45AC-8C27-F75443A36ADE}" srcOrd="4" destOrd="0" presId="urn:microsoft.com/office/officeart/2008/layout/BendingPictureSemiTransparentText"/>
    <dgm:cxn modelId="{64BE4033-43AE-436C-926D-848B430A6580}" type="presParOf" srcId="{3AC74927-7085-45AC-8C27-F75443A36ADE}" destId="{E8868D56-3E9C-4F65-822C-2D439D6EFDA3}" srcOrd="0" destOrd="0" presId="urn:microsoft.com/office/officeart/2008/layout/BendingPictureSemiTransparentText"/>
    <dgm:cxn modelId="{B7BC1F6A-D46D-43AA-85DF-0DACEAC5925D}" type="presParOf" srcId="{3AC74927-7085-45AC-8C27-F75443A36ADE}" destId="{EA5D7016-9C4E-4A35-823C-06978C6160A6}" srcOrd="1" destOrd="0" presId="urn:microsoft.com/office/officeart/2008/layout/BendingPictureSemiTransparentText"/>
    <dgm:cxn modelId="{8923BD37-DD3F-4220-80F5-14B61F2222A3}" type="presParOf" srcId="{4CE912B2-AB66-4486-A3ED-D7DE1A76A43F}" destId="{4C6DF7DD-41DB-4CE5-B6F0-025431099B6D}" srcOrd="5" destOrd="0" presId="urn:microsoft.com/office/officeart/2008/layout/BendingPictureSemiTransparentText"/>
    <dgm:cxn modelId="{2446764E-082E-456A-B1B4-7838F24476D4}" type="presParOf" srcId="{4CE912B2-AB66-4486-A3ED-D7DE1A76A43F}" destId="{D5EFF282-0B75-4383-AE62-A87E21CAE754}" srcOrd="6" destOrd="0" presId="urn:microsoft.com/office/officeart/2008/layout/BendingPictureSemiTransparentText"/>
    <dgm:cxn modelId="{ED8E450F-BA51-4D7F-9046-F0DA1AD6A64A}" type="presParOf" srcId="{D5EFF282-0B75-4383-AE62-A87E21CAE754}" destId="{484C9121-F8C1-4EC5-A035-A1B7D2F53E2A}" srcOrd="0" destOrd="0" presId="urn:microsoft.com/office/officeart/2008/layout/BendingPictureSemiTransparentText"/>
    <dgm:cxn modelId="{66A93B77-1BF6-4C06-BB33-F82222B12160}" type="presParOf" srcId="{D5EFF282-0B75-4383-AE62-A87E21CAE754}" destId="{50D0ACE3-33A5-4ACE-8897-DDC548D75712}" srcOrd="1" destOrd="0" presId="urn:microsoft.com/office/officeart/2008/layout/BendingPictureSemiTransparentText"/>
    <dgm:cxn modelId="{7C53867F-B34D-4620-A2A2-67511D074A4D}" type="presParOf" srcId="{4CE912B2-AB66-4486-A3ED-D7DE1A76A43F}" destId="{901CD393-7C99-4097-8C88-4225428EAD4B}" srcOrd="7" destOrd="0" presId="urn:microsoft.com/office/officeart/2008/layout/BendingPictureSemiTransparentText"/>
    <dgm:cxn modelId="{2B26611B-BF2E-4319-898F-087374EBC556}" type="presParOf" srcId="{4CE912B2-AB66-4486-A3ED-D7DE1A76A43F}" destId="{1D4C11DF-C27B-47F8-B18A-6DB1DBD6347C}" srcOrd="8" destOrd="0" presId="urn:microsoft.com/office/officeart/2008/layout/BendingPictureSemiTransparentText"/>
    <dgm:cxn modelId="{416275E5-2A00-41AC-8116-CA0DBE556A2C}" type="presParOf" srcId="{1D4C11DF-C27B-47F8-B18A-6DB1DBD6347C}" destId="{189431B4-06DD-4838-9F0C-3A8C6FB81253}" srcOrd="0" destOrd="0" presId="urn:microsoft.com/office/officeart/2008/layout/BendingPictureSemiTransparentText"/>
    <dgm:cxn modelId="{ABB55519-A16C-4699-B5FD-65A12751E76B}" type="presParOf" srcId="{1D4C11DF-C27B-47F8-B18A-6DB1DBD6347C}" destId="{9DE67270-96C2-428E-AA62-7B1645048B42}" srcOrd="1" destOrd="0" presId="urn:microsoft.com/office/officeart/2008/layout/BendingPictureSemiTransparentText"/>
    <dgm:cxn modelId="{02B4CC55-88D0-434B-9FA0-5127C02359F6}" type="presParOf" srcId="{4CE912B2-AB66-4486-A3ED-D7DE1A76A43F}" destId="{DAA01E14-07D6-4DAF-81BD-C8B105251AED}" srcOrd="9" destOrd="0" presId="urn:microsoft.com/office/officeart/2008/layout/BendingPictureSemiTransparentText"/>
    <dgm:cxn modelId="{51447958-08FB-4130-915F-265829E95978}" type="presParOf" srcId="{4CE912B2-AB66-4486-A3ED-D7DE1A76A43F}" destId="{79A836D4-C757-43E2-9FCD-D359A453672A}" srcOrd="10" destOrd="0" presId="urn:microsoft.com/office/officeart/2008/layout/BendingPictureSemiTransparentText"/>
    <dgm:cxn modelId="{39A83732-D357-4424-A1F8-6F2B9FFD9A4E}" type="presParOf" srcId="{79A836D4-C757-43E2-9FCD-D359A453672A}" destId="{CF42E95F-59F6-4C7D-B59F-A34B768B48E1}" srcOrd="0" destOrd="0" presId="urn:microsoft.com/office/officeart/2008/layout/BendingPictureSemiTransparentText"/>
    <dgm:cxn modelId="{A0572AC4-1439-4973-BBA8-AA4522FC9AF2}" type="presParOf" srcId="{79A836D4-C757-43E2-9FCD-D359A453672A}" destId="{04159AD9-5031-4E0F-9CC8-5C982F88629C}" srcOrd="1" destOrd="0" presId="urn:microsoft.com/office/officeart/2008/layout/BendingPictureSemiTransparentText"/>
    <dgm:cxn modelId="{7AD28507-3562-41BF-A239-3E707108A9D2}" type="presParOf" srcId="{4CE912B2-AB66-4486-A3ED-D7DE1A76A43F}" destId="{45738DDF-69D0-49BA-BCA7-FE98E1076F5F}" srcOrd="11" destOrd="0" presId="urn:microsoft.com/office/officeart/2008/layout/BendingPictureSemiTransparentText"/>
    <dgm:cxn modelId="{A34F14B9-FA02-48F7-AFC6-DA363C7FB9E2}" type="presParOf" srcId="{4CE912B2-AB66-4486-A3ED-D7DE1A76A43F}" destId="{11BBCA33-87C1-4AED-A637-6B9094852E50}" srcOrd="12" destOrd="0" presId="urn:microsoft.com/office/officeart/2008/layout/BendingPictureSemiTransparentText"/>
    <dgm:cxn modelId="{8994B212-2BB2-454D-A6D6-9D91F27DC5CC}" type="presParOf" srcId="{11BBCA33-87C1-4AED-A637-6B9094852E50}" destId="{92987857-76FE-490E-8DEC-2C23159501E1}" srcOrd="0" destOrd="0" presId="urn:microsoft.com/office/officeart/2008/layout/BendingPictureSemiTransparentText"/>
    <dgm:cxn modelId="{EB68AC18-F778-4E02-BA9E-38F04AA8B3CE}" type="presParOf" srcId="{11BBCA33-87C1-4AED-A637-6B9094852E50}" destId="{A370DE4D-44B3-4F4F-A67D-08F12A388317}" srcOrd="1" destOrd="0" presId="urn:microsoft.com/office/officeart/2008/layout/BendingPictureSemiTransparentText"/>
    <dgm:cxn modelId="{F87BB659-D320-4348-BD22-D5D24585AD39}" type="presParOf" srcId="{4CE912B2-AB66-4486-A3ED-D7DE1A76A43F}" destId="{2E1E1402-8CC2-4F2F-8B62-B733D0F6FD2C}" srcOrd="13" destOrd="0" presId="urn:microsoft.com/office/officeart/2008/layout/BendingPictureSemiTransparentText"/>
    <dgm:cxn modelId="{F6FAF90A-7C41-4D5A-8B46-0C9ECC31A58B}" type="presParOf" srcId="{4CE912B2-AB66-4486-A3ED-D7DE1A76A43F}" destId="{6FE158E3-20EB-4B08-AE96-BDE73D8FA4DC}" srcOrd="14" destOrd="0" presId="urn:microsoft.com/office/officeart/2008/layout/BendingPictureSemiTransparentText"/>
    <dgm:cxn modelId="{B60BE2E4-86CD-42EB-8718-0B1E1A52766E}" type="presParOf" srcId="{6FE158E3-20EB-4B08-AE96-BDE73D8FA4DC}" destId="{53C9F489-CE09-47A3-9AF9-83B4B9AEF2B6}" srcOrd="0" destOrd="0" presId="urn:microsoft.com/office/officeart/2008/layout/BendingPictureSemiTransparentText"/>
    <dgm:cxn modelId="{1C5FC95D-BB61-450F-8A4A-D71D34C4DF74}" type="presParOf" srcId="{6FE158E3-20EB-4B08-AE96-BDE73D8FA4DC}" destId="{F89D3BD5-1050-4763-8ABE-8F9C7761A20E}"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E6A9E2-4CF1-499E-A42E-F0887330EA9B}"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16B9548A-B54A-4BA1-9D9A-94592013DF23}">
      <dgm:prSet phldrT="[Tekst]" custT="1"/>
      <dgm:spPr>
        <a:solidFill>
          <a:srgbClr val="006600">
            <a:alpha val="40000"/>
          </a:srgbClr>
        </a:solidFill>
      </dgm:spPr>
      <dgm:t>
        <a:bodyPr/>
        <a:lstStyle/>
        <a:p>
          <a:pPr algn="ctr"/>
          <a:r>
            <a:rPr lang="pl-PL" sz="2000" b="1" dirty="0" err="1"/>
            <a:t>mehrjährige Leguminosen </a:t>
          </a:r>
          <a:r>
            <a:rPr lang="pl-PL" sz="2000" b="1" dirty="0"/>
            <a:t>- 4-6 </a:t>
          </a:r>
          <a:r>
            <a:rPr lang="pl-PL" sz="2000" b="1" dirty="0" err="1"/>
            <a:t>Jahre</a:t>
          </a:r>
          <a:endParaRPr lang="pl-PL" sz="2000" b="1" dirty="0"/>
        </a:p>
      </dgm:t>
    </dgm:pt>
    <dgm:pt modelId="{6973556C-24F8-41A2-B230-972FC2943AEC}" type="parTrans" cxnId="{AD4CF7F5-629F-48E5-996E-7CC773ADD3BD}">
      <dgm:prSet/>
      <dgm:spPr/>
      <dgm:t>
        <a:bodyPr/>
        <a:lstStyle/>
        <a:p>
          <a:pPr algn="ctr"/>
          <a:endParaRPr lang="pl-PL" sz="2000" b="1"/>
        </a:p>
      </dgm:t>
    </dgm:pt>
    <dgm:pt modelId="{D5CDDF59-173A-4A57-92FB-0441310E5597}" type="sibTrans" cxnId="{AD4CF7F5-629F-48E5-996E-7CC773ADD3BD}">
      <dgm:prSet/>
      <dgm:spPr/>
      <dgm:t>
        <a:bodyPr/>
        <a:lstStyle/>
        <a:p>
          <a:pPr algn="ctr"/>
          <a:endParaRPr lang="pl-PL" sz="2000" b="1"/>
        </a:p>
      </dgm:t>
    </dgm:pt>
    <dgm:pt modelId="{87B0D290-3D92-4AF9-B0E3-5B8379989E33}">
      <dgm:prSet phldrT="[Tekst]" custT="1"/>
      <dgm:spPr>
        <a:solidFill>
          <a:srgbClr val="006600">
            <a:alpha val="40000"/>
          </a:srgbClr>
        </a:solidFill>
      </dgm:spPr>
      <dgm:t>
        <a:bodyPr/>
        <a:lstStyle/>
        <a:p>
          <a:pPr algn="ctr"/>
          <a:r>
            <a:rPr lang="pl-PL" sz="2000" b="1" dirty="0" err="1"/>
            <a:t>Flachs </a:t>
          </a:r>
          <a:r>
            <a:rPr lang="pl-PL" sz="2000" b="1" dirty="0"/>
            <a:t>-6-7 </a:t>
          </a:r>
          <a:r>
            <a:rPr lang="pl-PL" sz="2000" b="1" dirty="0" err="1"/>
            <a:t>Jahre</a:t>
          </a:r>
          <a:endParaRPr lang="pl-PL" sz="2000" b="1" dirty="0"/>
        </a:p>
      </dgm:t>
    </dgm:pt>
    <dgm:pt modelId="{81EE16BA-9ABA-44A0-9FD1-531973ECFF56}" type="parTrans" cxnId="{5F137961-5F62-4DFD-A08F-10EE31095C16}">
      <dgm:prSet/>
      <dgm:spPr/>
      <dgm:t>
        <a:bodyPr/>
        <a:lstStyle/>
        <a:p>
          <a:pPr algn="ctr"/>
          <a:endParaRPr lang="pl-PL" sz="2000" b="1"/>
        </a:p>
      </dgm:t>
    </dgm:pt>
    <dgm:pt modelId="{C4B631CA-6249-41D2-B3D8-42421B926D73}" type="sibTrans" cxnId="{5F137961-5F62-4DFD-A08F-10EE31095C16}">
      <dgm:prSet/>
      <dgm:spPr/>
      <dgm:t>
        <a:bodyPr/>
        <a:lstStyle/>
        <a:p>
          <a:pPr algn="ctr"/>
          <a:endParaRPr lang="pl-PL" sz="2000" b="1"/>
        </a:p>
      </dgm:t>
    </dgm:pt>
    <dgm:pt modelId="{2E8F6B73-BA9C-4F9C-801F-0161FACED31C}">
      <dgm:prSet phldrT="[Tekst]" custT="1"/>
      <dgm:spPr>
        <a:solidFill>
          <a:srgbClr val="006600">
            <a:alpha val="40000"/>
          </a:srgbClr>
        </a:solidFill>
      </dgm:spPr>
      <dgm:t>
        <a:bodyPr/>
        <a:lstStyle/>
        <a:p>
          <a:pPr algn="ctr"/>
          <a:r>
            <a:rPr lang="pl-PL" sz="2000" b="1" dirty="0" err="1"/>
            <a:t>Raps </a:t>
          </a:r>
          <a:r>
            <a:rPr lang="pl-PL" sz="2000" b="1" dirty="0"/>
            <a:t>- 3-4 </a:t>
          </a:r>
          <a:r>
            <a:rPr lang="pl-PL" sz="2000" b="1" dirty="0" err="1"/>
            <a:t>Jahre</a:t>
          </a:r>
          <a:endParaRPr lang="pl-PL" sz="2000" b="1" dirty="0"/>
        </a:p>
      </dgm:t>
    </dgm:pt>
    <dgm:pt modelId="{4D0B268A-78F2-4D30-881D-2FF38ECBB761}" type="parTrans" cxnId="{C4A3FF1D-011B-4A52-ABEC-DD1388E64E2F}">
      <dgm:prSet/>
      <dgm:spPr/>
      <dgm:t>
        <a:bodyPr/>
        <a:lstStyle/>
        <a:p>
          <a:pPr algn="ctr"/>
          <a:endParaRPr lang="pl-PL" sz="2000" b="1"/>
        </a:p>
      </dgm:t>
    </dgm:pt>
    <dgm:pt modelId="{979F1FE3-FC32-4E86-9C83-D7DDDB9F7629}" type="sibTrans" cxnId="{C4A3FF1D-011B-4A52-ABEC-DD1388E64E2F}">
      <dgm:prSet/>
      <dgm:spPr/>
      <dgm:t>
        <a:bodyPr/>
        <a:lstStyle/>
        <a:p>
          <a:pPr algn="ctr"/>
          <a:endParaRPr lang="pl-PL" sz="2000" b="1"/>
        </a:p>
      </dgm:t>
    </dgm:pt>
    <dgm:pt modelId="{E258ED7E-7A55-4549-A2C0-B59379ACC1F6}">
      <dgm:prSet phldrT="[Tekst]" custT="1"/>
      <dgm:spPr>
        <a:solidFill>
          <a:srgbClr val="006600">
            <a:alpha val="40000"/>
          </a:srgbClr>
        </a:solidFill>
      </dgm:spPr>
      <dgm:t>
        <a:bodyPr/>
        <a:lstStyle/>
        <a:p>
          <a:pPr algn="ctr"/>
          <a:r>
            <a:rPr lang="pl-PL" sz="2000" b="1" dirty="0" err="1"/>
            <a:t>Rote Bete </a:t>
          </a:r>
          <a:r>
            <a:rPr lang="pl-PL" sz="2000" b="1" dirty="0"/>
            <a:t>- 3 </a:t>
          </a:r>
          <a:r>
            <a:rPr lang="pl-PL" sz="2000" b="1" dirty="0" err="1"/>
            <a:t>Jahre</a:t>
          </a:r>
          <a:endParaRPr lang="pl-PL" sz="2000" b="1" dirty="0"/>
        </a:p>
      </dgm:t>
    </dgm:pt>
    <dgm:pt modelId="{A5D0E26D-3705-4F24-9B51-0F5B3FBDFAC4}" type="parTrans" cxnId="{B3302BDD-F79A-45D5-8197-B8E2B2C22BF5}">
      <dgm:prSet/>
      <dgm:spPr/>
      <dgm:t>
        <a:bodyPr/>
        <a:lstStyle/>
        <a:p>
          <a:pPr algn="ctr"/>
          <a:endParaRPr lang="pl-PL" b="1"/>
        </a:p>
      </dgm:t>
    </dgm:pt>
    <dgm:pt modelId="{F410A309-BE61-4B37-B616-47C3C7301F79}" type="sibTrans" cxnId="{B3302BDD-F79A-45D5-8197-B8E2B2C22BF5}">
      <dgm:prSet/>
      <dgm:spPr/>
      <dgm:t>
        <a:bodyPr/>
        <a:lstStyle/>
        <a:p>
          <a:pPr algn="ctr"/>
          <a:endParaRPr lang="pl-PL" b="1"/>
        </a:p>
      </dgm:t>
    </dgm:pt>
    <dgm:pt modelId="{BACF0E4B-E95F-4ABC-9767-FEB708FB8F63}">
      <dgm:prSet phldrT="[Tekst]" custT="1"/>
      <dgm:spPr>
        <a:solidFill>
          <a:srgbClr val="006600">
            <a:alpha val="40000"/>
          </a:srgbClr>
        </a:solidFill>
      </dgm:spPr>
      <dgm:t>
        <a:bodyPr/>
        <a:lstStyle/>
        <a:p>
          <a:pPr algn="ctr"/>
          <a:r>
            <a:rPr lang="pl-PL" sz="2000" b="1" dirty="0" err="1"/>
            <a:t>Hülsenfrüchte </a:t>
          </a:r>
          <a:r>
            <a:rPr lang="pl-PL" sz="2000" b="1" dirty="0"/>
            <a:t>- 3 </a:t>
          </a:r>
          <a:r>
            <a:rPr lang="pl-PL" sz="2000" b="1" dirty="0" err="1"/>
            <a:t>Jahre</a:t>
          </a:r>
          <a:endParaRPr lang="pl-PL" sz="2000" b="1" dirty="0"/>
        </a:p>
      </dgm:t>
    </dgm:pt>
    <dgm:pt modelId="{A08CE6F9-46B0-4970-B0C1-DF0A255AB7CE}" type="parTrans" cxnId="{1F6D8AF9-8D11-4004-9A70-D31829BC0C77}">
      <dgm:prSet/>
      <dgm:spPr/>
      <dgm:t>
        <a:bodyPr/>
        <a:lstStyle/>
        <a:p>
          <a:pPr algn="ctr"/>
          <a:endParaRPr lang="pl-PL" b="1"/>
        </a:p>
      </dgm:t>
    </dgm:pt>
    <dgm:pt modelId="{33FB608B-65A0-44B4-AC2D-F1FE0420C2C8}" type="sibTrans" cxnId="{1F6D8AF9-8D11-4004-9A70-D31829BC0C77}">
      <dgm:prSet/>
      <dgm:spPr/>
      <dgm:t>
        <a:bodyPr/>
        <a:lstStyle/>
        <a:p>
          <a:pPr algn="ctr"/>
          <a:endParaRPr lang="pl-PL" b="1"/>
        </a:p>
      </dgm:t>
    </dgm:pt>
    <dgm:pt modelId="{AE982B0B-EE58-4F9A-9513-73C2DEC56EF7}">
      <dgm:prSet phldrT="[Tekst]" custT="1"/>
      <dgm:spPr>
        <a:solidFill>
          <a:srgbClr val="006600">
            <a:alpha val="40000"/>
          </a:srgbClr>
        </a:solidFill>
      </dgm:spPr>
      <dgm:t>
        <a:bodyPr/>
        <a:lstStyle/>
        <a:p>
          <a:pPr algn="ctr"/>
          <a:r>
            <a:rPr lang="pl-PL" sz="2000" b="1" dirty="0" err="1"/>
            <a:t>Kartoffeln </a:t>
          </a:r>
          <a:r>
            <a:rPr lang="pl-PL" sz="2000" b="1" dirty="0"/>
            <a:t>- 3 </a:t>
          </a:r>
          <a:r>
            <a:rPr lang="pl-PL" sz="2000" b="1" dirty="0" err="1"/>
            <a:t>Jahre</a:t>
          </a:r>
          <a:endParaRPr lang="pl-PL" sz="2000" b="1" dirty="0"/>
        </a:p>
      </dgm:t>
    </dgm:pt>
    <dgm:pt modelId="{3EDE7355-2A14-49B2-9A9A-3D7D0E460461}" type="parTrans" cxnId="{6C7294D9-C68A-4C8D-B70E-B5F7779ADF87}">
      <dgm:prSet/>
      <dgm:spPr/>
      <dgm:t>
        <a:bodyPr/>
        <a:lstStyle/>
        <a:p>
          <a:pPr algn="ctr"/>
          <a:endParaRPr lang="pl-PL" b="1"/>
        </a:p>
      </dgm:t>
    </dgm:pt>
    <dgm:pt modelId="{5E458AC4-DA94-49D0-BBFE-D7E9F219D75C}" type="sibTrans" cxnId="{6C7294D9-C68A-4C8D-B70E-B5F7779ADF87}">
      <dgm:prSet/>
      <dgm:spPr/>
      <dgm:t>
        <a:bodyPr/>
        <a:lstStyle/>
        <a:p>
          <a:pPr algn="ctr"/>
          <a:endParaRPr lang="pl-PL" b="1"/>
        </a:p>
      </dgm:t>
    </dgm:pt>
    <dgm:pt modelId="{B84D59B0-6652-45D1-82FA-A6EA04530342}">
      <dgm:prSet phldrT="[Tekst]" custT="1"/>
      <dgm:spPr>
        <a:solidFill>
          <a:srgbClr val="006600">
            <a:alpha val="40000"/>
          </a:srgbClr>
        </a:solidFill>
      </dgm:spPr>
      <dgm:t>
        <a:bodyPr/>
        <a:lstStyle/>
        <a:p>
          <a:pPr algn="ctr"/>
          <a:r>
            <a:rPr lang="pl-PL" sz="2000" b="1" dirty="0" err="1"/>
            <a:t>Gerste</a:t>
          </a:r>
          <a:r>
            <a:rPr lang="pl-PL" sz="2000" b="1" dirty="0"/>
            <a:t>, </a:t>
          </a:r>
          <a:r>
            <a:rPr lang="pl-PL" sz="2000" b="1" dirty="0" err="1"/>
            <a:t>Weizen </a:t>
          </a:r>
          <a:r>
            <a:rPr lang="pl-PL" sz="2000" b="1" dirty="0"/>
            <a:t>- 2 </a:t>
          </a:r>
          <a:r>
            <a:rPr lang="pl-PL" sz="2000" b="1" dirty="0" err="1"/>
            <a:t>Jahre</a:t>
          </a:r>
          <a:endParaRPr lang="pl-PL" sz="2000" b="1" dirty="0"/>
        </a:p>
      </dgm:t>
    </dgm:pt>
    <dgm:pt modelId="{6F77E07D-2126-4355-B3A7-7CAE8A0C867C}" type="parTrans" cxnId="{607B09EE-87D0-48A2-8CC2-3D87B17C72B9}">
      <dgm:prSet/>
      <dgm:spPr/>
      <dgm:t>
        <a:bodyPr/>
        <a:lstStyle/>
        <a:p>
          <a:pPr algn="ctr"/>
          <a:endParaRPr lang="pl-PL" b="1"/>
        </a:p>
      </dgm:t>
    </dgm:pt>
    <dgm:pt modelId="{CF3BA78E-24FC-4219-A356-1669A59BEFC5}" type="sibTrans" cxnId="{607B09EE-87D0-48A2-8CC2-3D87B17C72B9}">
      <dgm:prSet/>
      <dgm:spPr/>
      <dgm:t>
        <a:bodyPr/>
        <a:lstStyle/>
        <a:p>
          <a:pPr algn="ctr"/>
          <a:endParaRPr lang="pl-PL" b="1"/>
        </a:p>
      </dgm:t>
    </dgm:pt>
    <dgm:pt modelId="{04B6717F-DF3E-469A-8C72-4F99108C6349}" type="pres">
      <dgm:prSet presAssocID="{4FE6A9E2-4CF1-499E-A42E-F0887330EA9B}" presName="Name0" presStyleCnt="0">
        <dgm:presLayoutVars>
          <dgm:dir/>
          <dgm:resizeHandles val="exact"/>
        </dgm:presLayoutVars>
      </dgm:prSet>
      <dgm:spPr/>
    </dgm:pt>
    <dgm:pt modelId="{3FA0A2CD-7A48-4836-A3FA-60A95DA85CC8}" type="pres">
      <dgm:prSet presAssocID="{16B9548A-B54A-4BA1-9D9A-94592013DF23}" presName="composite" presStyleCnt="0"/>
      <dgm:spPr/>
    </dgm:pt>
    <dgm:pt modelId="{A0998DE5-1CA9-4646-A507-531C8B388961}" type="pres">
      <dgm:prSet presAssocID="{16B9548A-B54A-4BA1-9D9A-94592013DF23}" presName="rect1" presStyleLbl="bgShp" presStyleIdx="0" presStyleCnt="7" custLinFactNeighborX="-70" custLinFactNeighborY="26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A1D9D27-0051-40FE-9CE1-F2565ABF9D6B}" type="pres">
      <dgm:prSet presAssocID="{16B9548A-B54A-4BA1-9D9A-94592013DF23}" presName="rect2" presStyleLbl="trBgShp" presStyleIdx="0" presStyleCnt="7">
        <dgm:presLayoutVars>
          <dgm:bulletEnabled val="1"/>
        </dgm:presLayoutVars>
      </dgm:prSet>
      <dgm:spPr/>
    </dgm:pt>
    <dgm:pt modelId="{C0C74568-1FF6-44E8-B374-5491E9575CDB}" type="pres">
      <dgm:prSet presAssocID="{D5CDDF59-173A-4A57-92FB-0441310E5597}" presName="sibTrans" presStyleCnt="0"/>
      <dgm:spPr/>
    </dgm:pt>
    <dgm:pt modelId="{F0E7C98B-4739-4B7B-8B5B-768C5E760AA7}" type="pres">
      <dgm:prSet presAssocID="{87B0D290-3D92-4AF9-B0E3-5B8379989E33}" presName="composite" presStyleCnt="0"/>
      <dgm:spPr/>
    </dgm:pt>
    <dgm:pt modelId="{94AFBACC-E2D9-4184-9A32-49064F902786}" type="pres">
      <dgm:prSet presAssocID="{87B0D290-3D92-4AF9-B0E3-5B8379989E33}" presName="rect1" presStyleLbl="bgShp" presStyleIdx="1" presStyleCnt="7"/>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C280615-7C02-42E5-AF3B-06ADC20A6182}" type="pres">
      <dgm:prSet presAssocID="{87B0D290-3D92-4AF9-B0E3-5B8379989E33}" presName="rect2" presStyleLbl="trBgShp" presStyleIdx="1" presStyleCnt="7">
        <dgm:presLayoutVars>
          <dgm:bulletEnabled val="1"/>
        </dgm:presLayoutVars>
      </dgm:prSet>
      <dgm:spPr/>
    </dgm:pt>
    <dgm:pt modelId="{BC25F3EA-8512-461B-92AA-0FA2B4B0F640}" type="pres">
      <dgm:prSet presAssocID="{C4B631CA-6249-41D2-B3D8-42421B926D73}" presName="sibTrans" presStyleCnt="0"/>
      <dgm:spPr/>
    </dgm:pt>
    <dgm:pt modelId="{F2ABB312-C5D7-4B78-AC96-F7CEB9332314}" type="pres">
      <dgm:prSet presAssocID="{2E8F6B73-BA9C-4F9C-801F-0161FACED31C}" presName="composite" presStyleCnt="0"/>
      <dgm:spPr/>
    </dgm:pt>
    <dgm:pt modelId="{EDE108C5-AE56-4D75-89A7-E3F64C010917}" type="pres">
      <dgm:prSet presAssocID="{2E8F6B73-BA9C-4F9C-801F-0161FACED31C}" presName="rect1" presStyleLbl="bgShp" presStyleIdx="2" presStyleCnt="7"/>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8791F0-56A9-4FE4-A5D1-879CB272924A}" type="pres">
      <dgm:prSet presAssocID="{2E8F6B73-BA9C-4F9C-801F-0161FACED31C}" presName="rect2" presStyleLbl="trBgShp" presStyleIdx="2" presStyleCnt="7">
        <dgm:presLayoutVars>
          <dgm:bulletEnabled val="1"/>
        </dgm:presLayoutVars>
      </dgm:prSet>
      <dgm:spPr/>
    </dgm:pt>
    <dgm:pt modelId="{2641FFD5-30BE-402C-B890-154A16516D4F}" type="pres">
      <dgm:prSet presAssocID="{979F1FE3-FC32-4E86-9C83-D7DDDB9F7629}" presName="sibTrans" presStyleCnt="0"/>
      <dgm:spPr/>
    </dgm:pt>
    <dgm:pt modelId="{3EAA6355-8BFE-404B-AC30-E4D44A9D3117}" type="pres">
      <dgm:prSet presAssocID="{E258ED7E-7A55-4549-A2C0-B59379ACC1F6}" presName="composite" presStyleCnt="0"/>
      <dgm:spPr/>
    </dgm:pt>
    <dgm:pt modelId="{D4416371-BF96-4C80-9C1F-B22B4098B66B}" type="pres">
      <dgm:prSet presAssocID="{E258ED7E-7A55-4549-A2C0-B59379ACC1F6}" presName="rect1" presStyleLbl="bgShp" presStyleIdx="3" presStyleCnt="7"/>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A03138-7700-47E3-B2D8-121312828038}" type="pres">
      <dgm:prSet presAssocID="{E258ED7E-7A55-4549-A2C0-B59379ACC1F6}" presName="rect2" presStyleLbl="trBgShp" presStyleIdx="3" presStyleCnt="7">
        <dgm:presLayoutVars>
          <dgm:bulletEnabled val="1"/>
        </dgm:presLayoutVars>
      </dgm:prSet>
      <dgm:spPr/>
    </dgm:pt>
    <dgm:pt modelId="{D04049C5-6BB3-489D-B8AE-F5D52FEEC20C}" type="pres">
      <dgm:prSet presAssocID="{F410A309-BE61-4B37-B616-47C3C7301F79}" presName="sibTrans" presStyleCnt="0"/>
      <dgm:spPr/>
    </dgm:pt>
    <dgm:pt modelId="{E12E684B-E27B-4F11-9981-A53BB31C46B2}" type="pres">
      <dgm:prSet presAssocID="{BACF0E4B-E95F-4ABC-9767-FEB708FB8F63}" presName="composite" presStyleCnt="0"/>
      <dgm:spPr/>
    </dgm:pt>
    <dgm:pt modelId="{560BE65A-4D10-4948-81E1-5540A49CCF2E}" type="pres">
      <dgm:prSet presAssocID="{BACF0E4B-E95F-4ABC-9767-FEB708FB8F63}" presName="rect1" presStyleLbl="bgShp" presStyleIdx="4" presStyleCnt="7"/>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71C205F3-973F-49F9-80E4-53D5D667576A}" type="pres">
      <dgm:prSet presAssocID="{BACF0E4B-E95F-4ABC-9767-FEB708FB8F63}" presName="rect2" presStyleLbl="trBgShp" presStyleIdx="4" presStyleCnt="7">
        <dgm:presLayoutVars>
          <dgm:bulletEnabled val="1"/>
        </dgm:presLayoutVars>
      </dgm:prSet>
      <dgm:spPr/>
    </dgm:pt>
    <dgm:pt modelId="{F49A7DF3-51C3-4B58-8B11-54C67F7FD591}" type="pres">
      <dgm:prSet presAssocID="{33FB608B-65A0-44B4-AC2D-F1FE0420C2C8}" presName="sibTrans" presStyleCnt="0"/>
      <dgm:spPr/>
    </dgm:pt>
    <dgm:pt modelId="{744C9DEE-D7F6-4757-91E9-F56EA91D8024}" type="pres">
      <dgm:prSet presAssocID="{AE982B0B-EE58-4F9A-9513-73C2DEC56EF7}" presName="composite" presStyleCnt="0"/>
      <dgm:spPr/>
    </dgm:pt>
    <dgm:pt modelId="{7806CAFB-7AAE-4E3A-9816-DA36D11D411D}" type="pres">
      <dgm:prSet presAssocID="{AE982B0B-EE58-4F9A-9513-73C2DEC56EF7}" presName="rect1" presStyleLbl="bgShp" presStyleIdx="5" presStyleCnt="7"/>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BA711D26-F16C-4803-958B-D355ACDD95C4}" type="pres">
      <dgm:prSet presAssocID="{AE982B0B-EE58-4F9A-9513-73C2DEC56EF7}" presName="rect2" presStyleLbl="trBgShp" presStyleIdx="5" presStyleCnt="7">
        <dgm:presLayoutVars>
          <dgm:bulletEnabled val="1"/>
        </dgm:presLayoutVars>
      </dgm:prSet>
      <dgm:spPr/>
    </dgm:pt>
    <dgm:pt modelId="{08E78BE1-FB2F-4033-A0DF-F43FD029C652}" type="pres">
      <dgm:prSet presAssocID="{5E458AC4-DA94-49D0-BBFE-D7E9F219D75C}" presName="sibTrans" presStyleCnt="0"/>
      <dgm:spPr/>
    </dgm:pt>
    <dgm:pt modelId="{F2EF4607-04DD-4EBB-98E2-60FC8B205EF8}" type="pres">
      <dgm:prSet presAssocID="{B84D59B0-6652-45D1-82FA-A6EA04530342}" presName="composite" presStyleCnt="0"/>
      <dgm:spPr/>
    </dgm:pt>
    <dgm:pt modelId="{7C380D04-DB3E-44F6-AFC6-D4D95BB4BC12}" type="pres">
      <dgm:prSet presAssocID="{B84D59B0-6652-45D1-82FA-A6EA04530342}" presName="rect1" presStyleLbl="bgShp" presStyleIdx="6" presStyleCnt="7"/>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B06B59FA-2F5E-44CD-A372-90158E0D722F}" type="pres">
      <dgm:prSet presAssocID="{B84D59B0-6652-45D1-82FA-A6EA04530342}" presName="rect2" presStyleLbl="trBgShp" presStyleIdx="6" presStyleCnt="7">
        <dgm:presLayoutVars>
          <dgm:bulletEnabled val="1"/>
        </dgm:presLayoutVars>
      </dgm:prSet>
      <dgm:spPr/>
    </dgm:pt>
  </dgm:ptLst>
  <dgm:cxnLst>
    <dgm:cxn modelId="{C4A3FF1D-011B-4A52-ABEC-DD1388E64E2F}" srcId="{4FE6A9E2-4CF1-499E-A42E-F0887330EA9B}" destId="{2E8F6B73-BA9C-4F9C-801F-0161FACED31C}" srcOrd="2" destOrd="0" parTransId="{4D0B268A-78F2-4D30-881D-2FF38ECBB761}" sibTransId="{979F1FE3-FC32-4E86-9C83-D7DDDB9F7629}"/>
    <dgm:cxn modelId="{CD142224-41F5-4DF8-8E50-B2AFFC0AB9EF}" type="presOf" srcId="{2E8F6B73-BA9C-4F9C-801F-0161FACED31C}" destId="{328791F0-56A9-4FE4-A5D1-879CB272924A}" srcOrd="0" destOrd="0" presId="urn:microsoft.com/office/officeart/2008/layout/BendingPictureSemiTransparentText"/>
    <dgm:cxn modelId="{00194429-C482-428D-BE50-D784138CC429}" type="presOf" srcId="{BACF0E4B-E95F-4ABC-9767-FEB708FB8F63}" destId="{71C205F3-973F-49F9-80E4-53D5D667576A}" srcOrd="0" destOrd="0" presId="urn:microsoft.com/office/officeart/2008/layout/BendingPictureSemiTransparentText"/>
    <dgm:cxn modelId="{ADB75D33-E95F-4F5E-9CEC-023501F8E39E}" type="presOf" srcId="{4FE6A9E2-4CF1-499E-A42E-F0887330EA9B}" destId="{04B6717F-DF3E-469A-8C72-4F99108C6349}" srcOrd="0" destOrd="0" presId="urn:microsoft.com/office/officeart/2008/layout/BendingPictureSemiTransparentText"/>
    <dgm:cxn modelId="{7648F736-1343-440D-A190-4FDE1AC3C5BF}" type="presOf" srcId="{E258ED7E-7A55-4549-A2C0-B59379ACC1F6}" destId="{C2A03138-7700-47E3-B2D8-121312828038}" srcOrd="0" destOrd="0" presId="urn:microsoft.com/office/officeart/2008/layout/BendingPictureSemiTransparentText"/>
    <dgm:cxn modelId="{80855D3A-F96C-4BBF-B475-93336ACEBCEF}" type="presOf" srcId="{16B9548A-B54A-4BA1-9D9A-94592013DF23}" destId="{2A1D9D27-0051-40FE-9CE1-F2565ABF9D6B}" srcOrd="0" destOrd="0" presId="urn:microsoft.com/office/officeart/2008/layout/BendingPictureSemiTransparentText"/>
    <dgm:cxn modelId="{1C741761-50D3-430D-B5D5-1984A454EA53}" type="presOf" srcId="{B84D59B0-6652-45D1-82FA-A6EA04530342}" destId="{B06B59FA-2F5E-44CD-A372-90158E0D722F}" srcOrd="0" destOrd="0" presId="urn:microsoft.com/office/officeart/2008/layout/BendingPictureSemiTransparentText"/>
    <dgm:cxn modelId="{5F137961-5F62-4DFD-A08F-10EE31095C16}" srcId="{4FE6A9E2-4CF1-499E-A42E-F0887330EA9B}" destId="{87B0D290-3D92-4AF9-B0E3-5B8379989E33}" srcOrd="1" destOrd="0" parTransId="{81EE16BA-9ABA-44A0-9FD1-531973ECFF56}" sibTransId="{C4B631CA-6249-41D2-B3D8-42421B926D73}"/>
    <dgm:cxn modelId="{DC063443-37FD-4B49-8D52-ED64AED4C5B3}" type="presOf" srcId="{AE982B0B-EE58-4F9A-9513-73C2DEC56EF7}" destId="{BA711D26-F16C-4803-958B-D355ACDD95C4}" srcOrd="0" destOrd="0" presId="urn:microsoft.com/office/officeart/2008/layout/BendingPictureSemiTransparentText"/>
    <dgm:cxn modelId="{6BED766C-055E-46DE-A0D4-A2242D2817E8}" type="presOf" srcId="{87B0D290-3D92-4AF9-B0E3-5B8379989E33}" destId="{EC280615-7C02-42E5-AF3B-06ADC20A6182}" srcOrd="0" destOrd="0" presId="urn:microsoft.com/office/officeart/2008/layout/BendingPictureSemiTransparentText"/>
    <dgm:cxn modelId="{6C7294D9-C68A-4C8D-B70E-B5F7779ADF87}" srcId="{4FE6A9E2-4CF1-499E-A42E-F0887330EA9B}" destId="{AE982B0B-EE58-4F9A-9513-73C2DEC56EF7}" srcOrd="5" destOrd="0" parTransId="{3EDE7355-2A14-49B2-9A9A-3D7D0E460461}" sibTransId="{5E458AC4-DA94-49D0-BBFE-D7E9F219D75C}"/>
    <dgm:cxn modelId="{B3302BDD-F79A-45D5-8197-B8E2B2C22BF5}" srcId="{4FE6A9E2-4CF1-499E-A42E-F0887330EA9B}" destId="{E258ED7E-7A55-4549-A2C0-B59379ACC1F6}" srcOrd="3" destOrd="0" parTransId="{A5D0E26D-3705-4F24-9B51-0F5B3FBDFAC4}" sibTransId="{F410A309-BE61-4B37-B616-47C3C7301F79}"/>
    <dgm:cxn modelId="{607B09EE-87D0-48A2-8CC2-3D87B17C72B9}" srcId="{4FE6A9E2-4CF1-499E-A42E-F0887330EA9B}" destId="{B84D59B0-6652-45D1-82FA-A6EA04530342}" srcOrd="6" destOrd="0" parTransId="{6F77E07D-2126-4355-B3A7-7CAE8A0C867C}" sibTransId="{CF3BA78E-24FC-4219-A356-1669A59BEFC5}"/>
    <dgm:cxn modelId="{AD4CF7F5-629F-48E5-996E-7CC773ADD3BD}" srcId="{4FE6A9E2-4CF1-499E-A42E-F0887330EA9B}" destId="{16B9548A-B54A-4BA1-9D9A-94592013DF23}" srcOrd="0" destOrd="0" parTransId="{6973556C-24F8-41A2-B230-972FC2943AEC}" sibTransId="{D5CDDF59-173A-4A57-92FB-0441310E5597}"/>
    <dgm:cxn modelId="{1F6D8AF9-8D11-4004-9A70-D31829BC0C77}" srcId="{4FE6A9E2-4CF1-499E-A42E-F0887330EA9B}" destId="{BACF0E4B-E95F-4ABC-9767-FEB708FB8F63}" srcOrd="4" destOrd="0" parTransId="{A08CE6F9-46B0-4970-B0C1-DF0A255AB7CE}" sibTransId="{33FB608B-65A0-44B4-AC2D-F1FE0420C2C8}"/>
    <dgm:cxn modelId="{4FE72E6F-2C5E-447F-96DF-C2A5A3AC3844}" type="presParOf" srcId="{04B6717F-DF3E-469A-8C72-4F99108C6349}" destId="{3FA0A2CD-7A48-4836-A3FA-60A95DA85CC8}" srcOrd="0" destOrd="0" presId="urn:microsoft.com/office/officeart/2008/layout/BendingPictureSemiTransparentText"/>
    <dgm:cxn modelId="{98C67B9A-1FF6-4DC5-AFFF-A9E1B90A2149}" type="presParOf" srcId="{3FA0A2CD-7A48-4836-A3FA-60A95DA85CC8}" destId="{A0998DE5-1CA9-4646-A507-531C8B388961}" srcOrd="0" destOrd="0" presId="urn:microsoft.com/office/officeart/2008/layout/BendingPictureSemiTransparentText"/>
    <dgm:cxn modelId="{A06C8439-A2FF-4919-80CC-BD59B857FBFC}" type="presParOf" srcId="{3FA0A2CD-7A48-4836-A3FA-60A95DA85CC8}" destId="{2A1D9D27-0051-40FE-9CE1-F2565ABF9D6B}" srcOrd="1" destOrd="0" presId="urn:microsoft.com/office/officeart/2008/layout/BendingPictureSemiTransparentText"/>
    <dgm:cxn modelId="{8A06E8D2-3576-4E1E-880C-B56371B0E5BB}" type="presParOf" srcId="{04B6717F-DF3E-469A-8C72-4F99108C6349}" destId="{C0C74568-1FF6-44E8-B374-5491E9575CDB}" srcOrd="1" destOrd="0" presId="urn:microsoft.com/office/officeart/2008/layout/BendingPictureSemiTransparentText"/>
    <dgm:cxn modelId="{E2C12039-0F84-4A80-8E89-8C397C5F8D6C}" type="presParOf" srcId="{04B6717F-DF3E-469A-8C72-4F99108C6349}" destId="{F0E7C98B-4739-4B7B-8B5B-768C5E760AA7}" srcOrd="2" destOrd="0" presId="urn:microsoft.com/office/officeart/2008/layout/BendingPictureSemiTransparentText"/>
    <dgm:cxn modelId="{D1AA7A62-C341-4C58-AB9D-13E551BAC918}" type="presParOf" srcId="{F0E7C98B-4739-4B7B-8B5B-768C5E760AA7}" destId="{94AFBACC-E2D9-4184-9A32-49064F902786}" srcOrd="0" destOrd="0" presId="urn:microsoft.com/office/officeart/2008/layout/BendingPictureSemiTransparentText"/>
    <dgm:cxn modelId="{E405B8E5-BE99-4C37-AB5C-C885A3A10502}" type="presParOf" srcId="{F0E7C98B-4739-4B7B-8B5B-768C5E760AA7}" destId="{EC280615-7C02-42E5-AF3B-06ADC20A6182}" srcOrd="1" destOrd="0" presId="urn:microsoft.com/office/officeart/2008/layout/BendingPictureSemiTransparentText"/>
    <dgm:cxn modelId="{1DAD5A2A-C692-4266-9DC9-2E6395595239}" type="presParOf" srcId="{04B6717F-DF3E-469A-8C72-4F99108C6349}" destId="{BC25F3EA-8512-461B-92AA-0FA2B4B0F640}" srcOrd="3" destOrd="0" presId="urn:microsoft.com/office/officeart/2008/layout/BendingPictureSemiTransparentText"/>
    <dgm:cxn modelId="{7F4049A3-7C95-492F-985C-3BC4B04CB926}" type="presParOf" srcId="{04B6717F-DF3E-469A-8C72-4F99108C6349}" destId="{F2ABB312-C5D7-4B78-AC96-F7CEB9332314}" srcOrd="4" destOrd="0" presId="urn:microsoft.com/office/officeart/2008/layout/BendingPictureSemiTransparentText"/>
    <dgm:cxn modelId="{B0C4A2C9-189B-4DC6-A98E-055889F5C523}" type="presParOf" srcId="{F2ABB312-C5D7-4B78-AC96-F7CEB9332314}" destId="{EDE108C5-AE56-4D75-89A7-E3F64C010917}" srcOrd="0" destOrd="0" presId="urn:microsoft.com/office/officeart/2008/layout/BendingPictureSemiTransparentText"/>
    <dgm:cxn modelId="{0D13816D-E4E5-4991-AEA2-B05B7F9E5E67}" type="presParOf" srcId="{F2ABB312-C5D7-4B78-AC96-F7CEB9332314}" destId="{328791F0-56A9-4FE4-A5D1-879CB272924A}" srcOrd="1" destOrd="0" presId="urn:microsoft.com/office/officeart/2008/layout/BendingPictureSemiTransparentText"/>
    <dgm:cxn modelId="{BBE40671-FFB6-4A9C-AE8A-A7935ADB86ED}" type="presParOf" srcId="{04B6717F-DF3E-469A-8C72-4F99108C6349}" destId="{2641FFD5-30BE-402C-B890-154A16516D4F}" srcOrd="5" destOrd="0" presId="urn:microsoft.com/office/officeart/2008/layout/BendingPictureSemiTransparentText"/>
    <dgm:cxn modelId="{BBD92BA2-7742-42DF-95AC-060B855B30AF}" type="presParOf" srcId="{04B6717F-DF3E-469A-8C72-4F99108C6349}" destId="{3EAA6355-8BFE-404B-AC30-E4D44A9D3117}" srcOrd="6" destOrd="0" presId="urn:microsoft.com/office/officeart/2008/layout/BendingPictureSemiTransparentText"/>
    <dgm:cxn modelId="{F1C8ABDD-05DB-453A-9DFD-57DC0F318363}" type="presParOf" srcId="{3EAA6355-8BFE-404B-AC30-E4D44A9D3117}" destId="{D4416371-BF96-4C80-9C1F-B22B4098B66B}" srcOrd="0" destOrd="0" presId="urn:microsoft.com/office/officeart/2008/layout/BendingPictureSemiTransparentText"/>
    <dgm:cxn modelId="{251308EE-2948-4D72-9452-B64FB16E8BE5}" type="presParOf" srcId="{3EAA6355-8BFE-404B-AC30-E4D44A9D3117}" destId="{C2A03138-7700-47E3-B2D8-121312828038}" srcOrd="1" destOrd="0" presId="urn:microsoft.com/office/officeart/2008/layout/BendingPictureSemiTransparentText"/>
    <dgm:cxn modelId="{311E0930-689C-482D-B233-B8C31A162053}" type="presParOf" srcId="{04B6717F-DF3E-469A-8C72-4F99108C6349}" destId="{D04049C5-6BB3-489D-B8AE-F5D52FEEC20C}" srcOrd="7" destOrd="0" presId="urn:microsoft.com/office/officeart/2008/layout/BendingPictureSemiTransparentText"/>
    <dgm:cxn modelId="{23C09609-38E3-4C84-AE38-1998F93833C5}" type="presParOf" srcId="{04B6717F-DF3E-469A-8C72-4F99108C6349}" destId="{E12E684B-E27B-4F11-9981-A53BB31C46B2}" srcOrd="8" destOrd="0" presId="urn:microsoft.com/office/officeart/2008/layout/BendingPictureSemiTransparentText"/>
    <dgm:cxn modelId="{DCBF8A5D-BFC8-4A87-9593-7B3F060F5AE4}" type="presParOf" srcId="{E12E684B-E27B-4F11-9981-A53BB31C46B2}" destId="{560BE65A-4D10-4948-81E1-5540A49CCF2E}" srcOrd="0" destOrd="0" presId="urn:microsoft.com/office/officeart/2008/layout/BendingPictureSemiTransparentText"/>
    <dgm:cxn modelId="{16B47E48-7659-4D98-A514-9693C3A61A8D}" type="presParOf" srcId="{E12E684B-E27B-4F11-9981-A53BB31C46B2}" destId="{71C205F3-973F-49F9-80E4-53D5D667576A}" srcOrd="1" destOrd="0" presId="urn:microsoft.com/office/officeart/2008/layout/BendingPictureSemiTransparentText"/>
    <dgm:cxn modelId="{71E782AA-CD2B-4D67-B72A-9CE2ADD0A33A}" type="presParOf" srcId="{04B6717F-DF3E-469A-8C72-4F99108C6349}" destId="{F49A7DF3-51C3-4B58-8B11-54C67F7FD591}" srcOrd="9" destOrd="0" presId="urn:microsoft.com/office/officeart/2008/layout/BendingPictureSemiTransparentText"/>
    <dgm:cxn modelId="{CA0FC743-8530-482B-BC5B-12633A130968}" type="presParOf" srcId="{04B6717F-DF3E-469A-8C72-4F99108C6349}" destId="{744C9DEE-D7F6-4757-91E9-F56EA91D8024}" srcOrd="10" destOrd="0" presId="urn:microsoft.com/office/officeart/2008/layout/BendingPictureSemiTransparentText"/>
    <dgm:cxn modelId="{12F62E2C-AE73-4F5A-B06B-B3E87938581A}" type="presParOf" srcId="{744C9DEE-D7F6-4757-91E9-F56EA91D8024}" destId="{7806CAFB-7AAE-4E3A-9816-DA36D11D411D}" srcOrd="0" destOrd="0" presId="urn:microsoft.com/office/officeart/2008/layout/BendingPictureSemiTransparentText"/>
    <dgm:cxn modelId="{B88AE379-200B-4E5F-96BA-1BECE2F57ADF}" type="presParOf" srcId="{744C9DEE-D7F6-4757-91E9-F56EA91D8024}" destId="{BA711D26-F16C-4803-958B-D355ACDD95C4}" srcOrd="1" destOrd="0" presId="urn:microsoft.com/office/officeart/2008/layout/BendingPictureSemiTransparentText"/>
    <dgm:cxn modelId="{1622A03D-3CE0-4A1C-833B-6FCADA21F53A}" type="presParOf" srcId="{04B6717F-DF3E-469A-8C72-4F99108C6349}" destId="{08E78BE1-FB2F-4033-A0DF-F43FD029C652}" srcOrd="11" destOrd="0" presId="urn:microsoft.com/office/officeart/2008/layout/BendingPictureSemiTransparentText"/>
    <dgm:cxn modelId="{A6D5229D-9CC9-4FFB-AB55-CE51BE03202A}" type="presParOf" srcId="{04B6717F-DF3E-469A-8C72-4F99108C6349}" destId="{F2EF4607-04DD-4EBB-98E2-60FC8B205EF8}" srcOrd="12" destOrd="0" presId="urn:microsoft.com/office/officeart/2008/layout/BendingPictureSemiTransparentText"/>
    <dgm:cxn modelId="{2DB7504D-8C6D-4DFF-B769-339F55310EC4}" type="presParOf" srcId="{F2EF4607-04DD-4EBB-98E2-60FC8B205EF8}" destId="{7C380D04-DB3E-44F6-AFC6-D4D95BB4BC12}" srcOrd="0" destOrd="0" presId="urn:microsoft.com/office/officeart/2008/layout/BendingPictureSemiTransparentText"/>
    <dgm:cxn modelId="{01FD128E-5625-49B7-A920-798F56C74D79}" type="presParOf" srcId="{F2EF4607-04DD-4EBB-98E2-60FC8B205EF8}" destId="{B06B59FA-2F5E-44CD-A372-90158E0D722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5C8C55-A817-4DE8-960D-B9904ACF7E3F}" type="doc">
      <dgm:prSet loTypeId="urn:microsoft.com/office/officeart/2005/8/layout/cycle8" loCatId="cycle" qsTypeId="urn:microsoft.com/office/officeart/2005/8/quickstyle/simple3" qsCatId="simple" csTypeId="urn:microsoft.com/office/officeart/2005/8/colors/accent1_2" csCatId="accent1" phldr="1"/>
      <dgm:spPr/>
    </dgm:pt>
    <dgm:pt modelId="{469FFD27-DDE2-4230-84B1-E56FF0741F7D}">
      <dgm:prSet phldrT="[Tekst]"/>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r>
            <a:rPr lang="pl-PL" dirty="0" err="1">
              <a:solidFill>
                <a:schemeClr val="bg1"/>
              </a:solidFill>
            </a:rPr>
            <a:t>Sommergerste</a:t>
          </a:r>
          <a:endParaRPr lang="pl-PL" dirty="0">
            <a:solidFill>
              <a:schemeClr val="bg1"/>
            </a:solidFill>
          </a:endParaRPr>
        </a:p>
      </dgm:t>
    </dgm:pt>
    <dgm:pt modelId="{037F45C4-303D-493C-9321-39AFDD7134FB}" type="parTrans" cxnId="{C1BC80EC-16C7-4DEA-AD5B-EEB9CB36A88F}">
      <dgm:prSet/>
      <dgm:spPr/>
      <dgm:t>
        <a:bodyPr/>
        <a:lstStyle/>
        <a:p>
          <a:endParaRPr lang="pl-PL"/>
        </a:p>
      </dgm:t>
    </dgm:pt>
    <dgm:pt modelId="{D862C5CD-DACC-4ECA-9C81-AFAD4D4056B3}" type="sibTrans" cxnId="{C1BC80EC-16C7-4DEA-AD5B-EEB9CB36A88F}">
      <dgm:prSet/>
      <dgm:spPr/>
      <dgm:t>
        <a:bodyPr/>
        <a:lstStyle/>
        <a:p>
          <a:endParaRPr lang="pl-PL"/>
        </a:p>
      </dgm:t>
    </dgm:pt>
    <dgm:pt modelId="{0D82CEDD-3DCD-42E9-A19B-920AD16DF875}">
      <dgm:prSet phldrT="[Tekst]"/>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r>
            <a:rPr lang="pl-PL" dirty="0" err="1">
              <a:solidFill>
                <a:schemeClr val="bg1"/>
              </a:solidFill>
            </a:rPr>
            <a:t>Rotklee</a:t>
          </a:r>
          <a:endParaRPr lang="pl-PL" dirty="0">
            <a:solidFill>
              <a:schemeClr val="bg1"/>
            </a:solidFill>
          </a:endParaRPr>
        </a:p>
      </dgm:t>
    </dgm:pt>
    <dgm:pt modelId="{A1126DE7-4C0F-4F3A-A04D-741034ACE64D}" type="parTrans" cxnId="{8E4255FB-DD41-40DF-94A9-AB681423BAE3}">
      <dgm:prSet/>
      <dgm:spPr/>
      <dgm:t>
        <a:bodyPr/>
        <a:lstStyle/>
        <a:p>
          <a:endParaRPr lang="pl-PL"/>
        </a:p>
      </dgm:t>
    </dgm:pt>
    <dgm:pt modelId="{FD83507D-3A71-4097-9D24-392F0417B283}" type="sibTrans" cxnId="{8E4255FB-DD41-40DF-94A9-AB681423BAE3}">
      <dgm:prSet/>
      <dgm:spPr/>
      <dgm:t>
        <a:bodyPr/>
        <a:lstStyle/>
        <a:p>
          <a:endParaRPr lang="pl-PL"/>
        </a:p>
      </dgm:t>
    </dgm:pt>
    <dgm:pt modelId="{B9269E56-7A34-49C3-9DF7-8CD82D12F248}" type="pres">
      <dgm:prSet presAssocID="{4B5C8C55-A817-4DE8-960D-B9904ACF7E3F}" presName="compositeShape" presStyleCnt="0">
        <dgm:presLayoutVars>
          <dgm:chMax val="7"/>
          <dgm:dir/>
          <dgm:resizeHandles val="exact"/>
        </dgm:presLayoutVars>
      </dgm:prSet>
      <dgm:spPr/>
    </dgm:pt>
    <dgm:pt modelId="{61E64743-F744-434D-9A1F-0B61504848C2}" type="pres">
      <dgm:prSet presAssocID="{4B5C8C55-A817-4DE8-960D-B9904ACF7E3F}" presName="wedge1" presStyleLbl="node1" presStyleIdx="0" presStyleCnt="2"/>
      <dgm:spPr/>
    </dgm:pt>
    <dgm:pt modelId="{19493E44-CA3E-45CB-B3C1-DDE1A544B133}" type="pres">
      <dgm:prSet presAssocID="{4B5C8C55-A817-4DE8-960D-B9904ACF7E3F}" presName="dummy1a" presStyleCnt="0"/>
      <dgm:spPr/>
    </dgm:pt>
    <dgm:pt modelId="{EB681911-1E9C-41A1-9412-825519902604}" type="pres">
      <dgm:prSet presAssocID="{4B5C8C55-A817-4DE8-960D-B9904ACF7E3F}" presName="dummy1b" presStyleCnt="0"/>
      <dgm:spPr/>
    </dgm:pt>
    <dgm:pt modelId="{80DE4DBF-7DF1-46BE-9BD4-97281D58E9A4}" type="pres">
      <dgm:prSet presAssocID="{4B5C8C55-A817-4DE8-960D-B9904ACF7E3F}" presName="wedge1Tx" presStyleLbl="node1" presStyleIdx="0" presStyleCnt="2">
        <dgm:presLayoutVars>
          <dgm:chMax val="0"/>
          <dgm:chPref val="0"/>
          <dgm:bulletEnabled val="1"/>
        </dgm:presLayoutVars>
      </dgm:prSet>
      <dgm:spPr/>
    </dgm:pt>
    <dgm:pt modelId="{5AF0E5F4-ED60-40C6-BE1E-665151783011}" type="pres">
      <dgm:prSet presAssocID="{4B5C8C55-A817-4DE8-960D-B9904ACF7E3F}" presName="wedge2" presStyleLbl="node1" presStyleIdx="1" presStyleCnt="2"/>
      <dgm:spPr/>
    </dgm:pt>
    <dgm:pt modelId="{61272806-1788-46C9-9396-0E98B280B848}" type="pres">
      <dgm:prSet presAssocID="{4B5C8C55-A817-4DE8-960D-B9904ACF7E3F}" presName="dummy2a" presStyleCnt="0"/>
      <dgm:spPr/>
    </dgm:pt>
    <dgm:pt modelId="{6F1104B4-05F0-47BD-B15A-63965D41B4F6}" type="pres">
      <dgm:prSet presAssocID="{4B5C8C55-A817-4DE8-960D-B9904ACF7E3F}" presName="dummy2b" presStyleCnt="0"/>
      <dgm:spPr/>
    </dgm:pt>
    <dgm:pt modelId="{C2107900-E40D-4297-9F44-CA06C4906586}" type="pres">
      <dgm:prSet presAssocID="{4B5C8C55-A817-4DE8-960D-B9904ACF7E3F}" presName="wedge2Tx" presStyleLbl="node1" presStyleIdx="1" presStyleCnt="2">
        <dgm:presLayoutVars>
          <dgm:chMax val="0"/>
          <dgm:chPref val="0"/>
          <dgm:bulletEnabled val="1"/>
        </dgm:presLayoutVars>
      </dgm:prSet>
      <dgm:spPr/>
    </dgm:pt>
    <dgm:pt modelId="{95C06A1B-1951-43C8-860A-EA5B363C67F6}" type="pres">
      <dgm:prSet presAssocID="{D862C5CD-DACC-4ECA-9C81-AFAD4D4056B3}" presName="arrowWedge1" presStyleLbl="fgSibTrans2D1" presStyleIdx="0" presStyleCnt="2"/>
      <dgm:spPr/>
    </dgm:pt>
    <dgm:pt modelId="{969D5349-C87E-411D-A09D-844F9E25DD50}" type="pres">
      <dgm:prSet presAssocID="{FD83507D-3A71-4097-9D24-392F0417B283}" presName="arrowWedge2" presStyleLbl="fgSibTrans2D1" presStyleIdx="1" presStyleCnt="2"/>
      <dgm:spPr/>
    </dgm:pt>
  </dgm:ptLst>
  <dgm:cxnLst>
    <dgm:cxn modelId="{D3D77120-7864-4106-84DC-F8C8507A46FB}" type="presOf" srcId="{469FFD27-DDE2-4230-84B1-E56FF0741F7D}" destId="{80DE4DBF-7DF1-46BE-9BD4-97281D58E9A4}" srcOrd="1" destOrd="0" presId="urn:microsoft.com/office/officeart/2005/8/layout/cycle8"/>
    <dgm:cxn modelId="{92C39A29-9DB4-40C7-80B8-0A842B75C86D}" type="presOf" srcId="{0D82CEDD-3DCD-42E9-A19B-920AD16DF875}" destId="{5AF0E5F4-ED60-40C6-BE1E-665151783011}" srcOrd="0" destOrd="0" presId="urn:microsoft.com/office/officeart/2005/8/layout/cycle8"/>
    <dgm:cxn modelId="{79608755-D645-47BB-9D5E-C2D2C97B2A88}" type="presOf" srcId="{4B5C8C55-A817-4DE8-960D-B9904ACF7E3F}" destId="{B9269E56-7A34-49C3-9DF7-8CD82D12F248}" srcOrd="0" destOrd="0" presId="urn:microsoft.com/office/officeart/2005/8/layout/cycle8"/>
    <dgm:cxn modelId="{8A24C4D6-3880-48D0-B978-05C987BC9C91}" type="presOf" srcId="{469FFD27-DDE2-4230-84B1-E56FF0741F7D}" destId="{61E64743-F744-434D-9A1F-0B61504848C2}" srcOrd="0" destOrd="0" presId="urn:microsoft.com/office/officeart/2005/8/layout/cycle8"/>
    <dgm:cxn modelId="{99EF4CE4-2F3F-4E51-842F-CC9F60ED65EE}" type="presOf" srcId="{0D82CEDD-3DCD-42E9-A19B-920AD16DF875}" destId="{C2107900-E40D-4297-9F44-CA06C4906586}" srcOrd="1" destOrd="0" presId="urn:microsoft.com/office/officeart/2005/8/layout/cycle8"/>
    <dgm:cxn modelId="{C1BC80EC-16C7-4DEA-AD5B-EEB9CB36A88F}" srcId="{4B5C8C55-A817-4DE8-960D-B9904ACF7E3F}" destId="{469FFD27-DDE2-4230-84B1-E56FF0741F7D}" srcOrd="0" destOrd="0" parTransId="{037F45C4-303D-493C-9321-39AFDD7134FB}" sibTransId="{D862C5CD-DACC-4ECA-9C81-AFAD4D4056B3}"/>
    <dgm:cxn modelId="{8E4255FB-DD41-40DF-94A9-AB681423BAE3}" srcId="{4B5C8C55-A817-4DE8-960D-B9904ACF7E3F}" destId="{0D82CEDD-3DCD-42E9-A19B-920AD16DF875}" srcOrd="1" destOrd="0" parTransId="{A1126DE7-4C0F-4F3A-A04D-741034ACE64D}" sibTransId="{FD83507D-3A71-4097-9D24-392F0417B283}"/>
    <dgm:cxn modelId="{4CBCABB0-4A90-481E-8E85-F2063031526A}" type="presParOf" srcId="{B9269E56-7A34-49C3-9DF7-8CD82D12F248}" destId="{61E64743-F744-434D-9A1F-0B61504848C2}" srcOrd="0" destOrd="0" presId="urn:microsoft.com/office/officeart/2005/8/layout/cycle8"/>
    <dgm:cxn modelId="{A2B82DC5-5147-453A-A2D7-A7A811EAE580}" type="presParOf" srcId="{B9269E56-7A34-49C3-9DF7-8CD82D12F248}" destId="{19493E44-CA3E-45CB-B3C1-DDE1A544B133}" srcOrd="1" destOrd="0" presId="urn:microsoft.com/office/officeart/2005/8/layout/cycle8"/>
    <dgm:cxn modelId="{EF95778C-8175-4D26-9296-98B6037E8F69}" type="presParOf" srcId="{B9269E56-7A34-49C3-9DF7-8CD82D12F248}" destId="{EB681911-1E9C-41A1-9412-825519902604}" srcOrd="2" destOrd="0" presId="urn:microsoft.com/office/officeart/2005/8/layout/cycle8"/>
    <dgm:cxn modelId="{58E0B7DC-F290-42C5-8306-11E360B358CF}" type="presParOf" srcId="{B9269E56-7A34-49C3-9DF7-8CD82D12F248}" destId="{80DE4DBF-7DF1-46BE-9BD4-97281D58E9A4}" srcOrd="3" destOrd="0" presId="urn:microsoft.com/office/officeart/2005/8/layout/cycle8"/>
    <dgm:cxn modelId="{3CB534A2-B777-4005-B2CE-A183F866ADE7}" type="presParOf" srcId="{B9269E56-7A34-49C3-9DF7-8CD82D12F248}" destId="{5AF0E5F4-ED60-40C6-BE1E-665151783011}" srcOrd="4" destOrd="0" presId="urn:microsoft.com/office/officeart/2005/8/layout/cycle8"/>
    <dgm:cxn modelId="{C7736F90-53F8-44FD-8DE2-4471C137324C}" type="presParOf" srcId="{B9269E56-7A34-49C3-9DF7-8CD82D12F248}" destId="{61272806-1788-46C9-9396-0E98B280B848}" srcOrd="5" destOrd="0" presId="urn:microsoft.com/office/officeart/2005/8/layout/cycle8"/>
    <dgm:cxn modelId="{900E83CD-DA51-4188-AB37-EE990E40ACB1}" type="presParOf" srcId="{B9269E56-7A34-49C3-9DF7-8CD82D12F248}" destId="{6F1104B4-05F0-47BD-B15A-63965D41B4F6}" srcOrd="6" destOrd="0" presId="urn:microsoft.com/office/officeart/2005/8/layout/cycle8"/>
    <dgm:cxn modelId="{287487B0-3724-4C83-BB3F-1A546A6A42D2}" type="presParOf" srcId="{B9269E56-7A34-49C3-9DF7-8CD82D12F248}" destId="{C2107900-E40D-4297-9F44-CA06C4906586}" srcOrd="7" destOrd="0" presId="urn:microsoft.com/office/officeart/2005/8/layout/cycle8"/>
    <dgm:cxn modelId="{B9EAE644-27E9-4BBC-B262-211B3887C150}" type="presParOf" srcId="{B9269E56-7A34-49C3-9DF7-8CD82D12F248}" destId="{95C06A1B-1951-43C8-860A-EA5B363C67F6}" srcOrd="8" destOrd="0" presId="urn:microsoft.com/office/officeart/2005/8/layout/cycle8"/>
    <dgm:cxn modelId="{FB869E36-9DC9-40F0-A8D7-724630BB08FB}" type="presParOf" srcId="{B9269E56-7A34-49C3-9DF7-8CD82D12F248}" destId="{969D5349-C87E-411D-A09D-844F9E25DD50}" srcOrd="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Pflanzen </a:t>
          </a:r>
          <a:r>
            <a:rPr lang="pl-PL" sz="2400" b="1" dirty="0">
              <a:solidFill>
                <a:srgbClr val="231F20"/>
              </a:solidFill>
            </a:rPr>
            <a:t>mit </a:t>
          </a:r>
          <a:r>
            <a:rPr lang="pl-PL" sz="2400" b="1" dirty="0" err="1">
              <a:solidFill>
                <a:srgbClr val="231F20"/>
              </a:solidFill>
            </a:rPr>
            <a:t>niedrigem </a:t>
          </a:r>
          <a:r>
            <a:rPr lang="pl-PL" sz="2400" b="1" dirty="0">
              <a:solidFill>
                <a:srgbClr val="231F20"/>
              </a:solidFill>
            </a:rPr>
            <a:t>TC (200-400)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Zuckerrübe</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Sorghum</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Hirse</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Pflanzen </a:t>
          </a:r>
          <a:r>
            <a:rPr lang="pl-PL" sz="2400" b="1" dirty="0">
              <a:solidFill>
                <a:srgbClr val="231F20"/>
              </a:solidFill>
            </a:rPr>
            <a:t>mit </a:t>
          </a:r>
          <a:r>
            <a:rPr lang="pl-PL" sz="2400" b="1" dirty="0" err="1">
              <a:solidFill>
                <a:srgbClr val="231F20"/>
              </a:solidFill>
            </a:rPr>
            <a:t>mäßigem </a:t>
          </a:r>
          <a:r>
            <a:rPr lang="pl-PL" sz="2400" b="1" dirty="0">
              <a:solidFill>
                <a:srgbClr val="231F20"/>
              </a:solidFill>
            </a:rPr>
            <a:t>TC (400-700)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Getreide</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Sonnenblume</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großkörnige Hülsenfrüchte</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Pflanzen </a:t>
          </a:r>
          <a:r>
            <a:rPr lang="pl-PL" sz="2400" b="1" dirty="0">
              <a:solidFill>
                <a:srgbClr val="231F20"/>
              </a:solidFill>
            </a:rPr>
            <a:t>mit hohem TC (700-900)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Flachs</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Gräser</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kleinsaatige Hülsenfrüchte</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1942" custLinFactNeighborY="-9000">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geschlossene </a:t>
          </a:r>
          <a:r>
            <a:rPr lang="pl-PL" sz="2400" dirty="0">
              <a:solidFill>
                <a:srgbClr val="231F20"/>
              </a:solidFill>
            </a:rPr>
            <a:t>Nährstoffkreisläufe </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73BF32B9-9301-486E-8A3D-8781252AA6BB}">
      <dgm:prSet custT="1"/>
      <dgm:spPr>
        <a:solidFill>
          <a:srgbClr val="8DC641"/>
        </a:solidFill>
      </dgm:spPr>
      <dgm:t>
        <a:bodyPr/>
        <a:lstStyle/>
        <a:p>
          <a:r>
            <a:rPr lang="pl-PL" sz="2400" dirty="0" err="1">
              <a:solidFill>
                <a:srgbClr val="231F20"/>
              </a:solidFill>
            </a:rPr>
            <a:t>Verbesserung </a:t>
          </a:r>
          <a:r>
            <a:rPr lang="pl-PL" sz="2400" dirty="0">
              <a:solidFill>
                <a:srgbClr val="231F20"/>
              </a:solidFill>
            </a:rPr>
            <a:t>der Bodengesundheit </a:t>
          </a:r>
        </a:p>
      </dgm:t>
    </dgm:pt>
    <dgm:pt modelId="{10CEDE81-5523-483A-8D1D-1D04794EB7DF}" type="parTrans" cxnId="{D4E91394-00F2-4E32-BCB6-8B4CF9F7797B}">
      <dgm:prSet/>
      <dgm:spPr/>
      <dgm:t>
        <a:bodyPr/>
        <a:lstStyle/>
        <a:p>
          <a:endParaRPr lang="pl-PL" sz="2400">
            <a:solidFill>
              <a:srgbClr val="231F20"/>
            </a:solidFill>
          </a:endParaRPr>
        </a:p>
      </dgm:t>
    </dgm:pt>
    <dgm:pt modelId="{FD715DFC-2917-48C4-83DD-28C48C395AC4}" type="sibTrans" cxnId="{D4E91394-00F2-4E32-BCB6-8B4CF9F7797B}">
      <dgm:prSet/>
      <dgm:spPr/>
      <dgm:t>
        <a:bodyPr/>
        <a:lstStyle/>
        <a:p>
          <a:endParaRPr lang="pl-PL" sz="2400">
            <a:solidFill>
              <a:srgbClr val="231F20"/>
            </a:solidFill>
          </a:endParaRPr>
        </a:p>
      </dgm:t>
    </dgm:pt>
    <dgm:pt modelId="{E541C75D-FCC2-4360-926E-1505140B6DFD}">
      <dgm:prSet custT="1"/>
      <dgm:spPr>
        <a:solidFill>
          <a:srgbClr val="8DC641"/>
        </a:solidFill>
      </dgm:spPr>
      <dgm:t>
        <a:bodyPr/>
        <a:lstStyle/>
        <a:p>
          <a:r>
            <a:rPr lang="en-US" sz="2400" dirty="0">
              <a:solidFill>
                <a:srgbClr val="231F20"/>
              </a:solidFill>
            </a:rPr>
            <a:t>Verringerung des ökologischen Fußabdrucks der Lebensmittelproduktion</a:t>
          </a:r>
          <a:endParaRPr lang="pl-PL" sz="2400" dirty="0">
            <a:solidFill>
              <a:srgbClr val="231F20"/>
            </a:solidFill>
          </a:endParaRPr>
        </a:p>
      </dgm:t>
    </dgm:pt>
    <dgm:pt modelId="{097C0D8F-DFDD-4832-A41E-8B7B38BFD741}" type="parTrans" cxnId="{26A38119-DF4B-4ED5-9FD0-1AC72D091C24}">
      <dgm:prSet/>
      <dgm:spPr/>
      <dgm:t>
        <a:bodyPr/>
        <a:lstStyle/>
        <a:p>
          <a:endParaRPr lang="pl-PL" sz="2400">
            <a:solidFill>
              <a:srgbClr val="231F20"/>
            </a:solidFill>
          </a:endParaRPr>
        </a:p>
      </dgm:t>
    </dgm:pt>
    <dgm:pt modelId="{42985BC0-B45A-49D1-B291-379CC87D6688}" type="sibTrans" cxnId="{26A38119-DF4B-4ED5-9FD0-1AC72D091C24}">
      <dgm:prSet/>
      <dgm:spPr/>
      <dgm:t>
        <a:bodyPr/>
        <a:lstStyle/>
        <a:p>
          <a:endParaRPr lang="pl-PL" sz="2400">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99D2A2FC-B02A-4A0F-A90F-19F03BA88B72}" type="pres">
      <dgm:prSet presAssocID="{73BF32B9-9301-486E-8A3D-8781252AA6BB}" presName="parentLin" presStyleCnt="0"/>
      <dgm:spPr/>
    </dgm:pt>
    <dgm:pt modelId="{DE454BAA-CA96-46A0-B14C-543660FFDC9F}" type="pres">
      <dgm:prSet presAssocID="{73BF32B9-9301-486E-8A3D-8781252AA6BB}" presName="parentLeftMargin" presStyleLbl="node1" presStyleIdx="0" presStyleCnt="3"/>
      <dgm:spPr/>
    </dgm:pt>
    <dgm:pt modelId="{C2A7D3C4-B911-47AC-8FF9-EBD9852F1890}" type="pres">
      <dgm:prSet presAssocID="{73BF32B9-9301-486E-8A3D-8781252AA6BB}" presName="parentText" presStyleLbl="node1" presStyleIdx="1" presStyleCnt="3" custScaleX="121000">
        <dgm:presLayoutVars>
          <dgm:chMax val="0"/>
          <dgm:bulletEnabled val="1"/>
        </dgm:presLayoutVars>
      </dgm:prSet>
      <dgm:spPr/>
    </dgm:pt>
    <dgm:pt modelId="{F8B62392-A639-4321-BA57-3B8A20D41F05}" type="pres">
      <dgm:prSet presAssocID="{73BF32B9-9301-486E-8A3D-8781252AA6BB}" presName="negativeSpace" presStyleCnt="0"/>
      <dgm:spPr/>
    </dgm:pt>
    <dgm:pt modelId="{6B58686A-D62A-4F2E-846E-7DE5C82079EB}" type="pres">
      <dgm:prSet presAssocID="{73BF32B9-9301-486E-8A3D-8781252AA6BB}" presName="childText" presStyleLbl="conFgAcc1" presStyleIdx="1" presStyleCnt="3">
        <dgm:presLayoutVars>
          <dgm:bulletEnabled val="1"/>
        </dgm:presLayoutVars>
      </dgm:prSet>
      <dgm:spPr/>
    </dgm:pt>
    <dgm:pt modelId="{C813C540-BD9F-44A5-B464-3E075A555A85}" type="pres">
      <dgm:prSet presAssocID="{FD715DFC-2917-48C4-83DD-28C48C395AC4}" presName="spaceBetweenRectangles" presStyleCnt="0"/>
      <dgm:spPr/>
    </dgm:pt>
    <dgm:pt modelId="{528F5EEC-DB9F-4805-8696-E90370DC458B}" type="pres">
      <dgm:prSet presAssocID="{E541C75D-FCC2-4360-926E-1505140B6DFD}" presName="parentLin" presStyleCnt="0"/>
      <dgm:spPr/>
    </dgm:pt>
    <dgm:pt modelId="{E6C932EF-6E93-40F4-A643-7555BA5A08A4}" type="pres">
      <dgm:prSet presAssocID="{E541C75D-FCC2-4360-926E-1505140B6DFD}" presName="parentLeftMargin" presStyleLbl="node1" presStyleIdx="1" presStyleCnt="3"/>
      <dgm:spPr/>
    </dgm:pt>
    <dgm:pt modelId="{B2F952FD-9035-42D1-810A-BBC8E4E383F8}" type="pres">
      <dgm:prSet presAssocID="{E541C75D-FCC2-4360-926E-1505140B6DFD}" presName="parentText" presStyleLbl="node1" presStyleIdx="2" presStyleCnt="3" custScaleX="121000" custScaleY="134006" custLinFactNeighborX="-10883">
        <dgm:presLayoutVars>
          <dgm:chMax val="0"/>
          <dgm:bulletEnabled val="1"/>
        </dgm:presLayoutVars>
      </dgm:prSet>
      <dgm:spPr/>
    </dgm:pt>
    <dgm:pt modelId="{8B5B0558-D079-49AE-A23E-E85104542E59}" type="pres">
      <dgm:prSet presAssocID="{E541C75D-FCC2-4360-926E-1505140B6DFD}" presName="negativeSpace" presStyleCnt="0"/>
      <dgm:spPr/>
    </dgm:pt>
    <dgm:pt modelId="{1800E76A-494C-4195-BAA0-D25C6F5B7699}" type="pres">
      <dgm:prSet presAssocID="{E541C75D-FCC2-4360-926E-1505140B6DFD}" presName="childText" presStyleLbl="conFgAcc1" presStyleIdx="2" presStyleCnt="3">
        <dgm:presLayoutVars>
          <dgm:bulletEnabled val="1"/>
        </dgm:presLayoutVars>
      </dgm:prSet>
      <dgm:spPr/>
    </dgm:pt>
  </dgm:ptLst>
  <dgm:cxnLst>
    <dgm:cxn modelId="{26A38119-DF4B-4ED5-9FD0-1AC72D091C24}" srcId="{325C9100-3AB3-4E1A-9221-1B13A85AB3A6}" destId="{E541C75D-FCC2-4360-926E-1505140B6DFD}" srcOrd="2" destOrd="0" parTransId="{097C0D8F-DFDD-4832-A41E-8B7B38BFD741}" sibTransId="{42985BC0-B45A-49D1-B291-379CC87D6688}"/>
    <dgm:cxn modelId="{3E08C52A-0D9D-4449-84EB-C23339316B1C}" type="presOf" srcId="{73BF32B9-9301-486E-8A3D-8781252AA6BB}" destId="{C2A7D3C4-B911-47AC-8FF9-EBD9852F1890}" srcOrd="1" destOrd="0" presId="urn:microsoft.com/office/officeart/2005/8/layout/list1"/>
    <dgm:cxn modelId="{1ABC1744-3AA3-433D-B990-8BA94AFE528E}" type="presOf" srcId="{E541C75D-FCC2-4360-926E-1505140B6DFD}" destId="{E6C932EF-6E93-40F4-A643-7555BA5A08A4}" srcOrd="0" destOrd="0" presId="urn:microsoft.com/office/officeart/2005/8/layout/list1"/>
    <dgm:cxn modelId="{3FE5C17F-75F6-467E-AEEA-98824D2FDDC5}" type="presOf" srcId="{E541C75D-FCC2-4360-926E-1505140B6DFD}" destId="{B2F952FD-9035-42D1-810A-BBC8E4E383F8}" srcOrd="1" destOrd="0" presId="urn:microsoft.com/office/officeart/2005/8/layout/list1"/>
    <dgm:cxn modelId="{D4E91394-00F2-4E32-BCB6-8B4CF9F7797B}" srcId="{325C9100-3AB3-4E1A-9221-1B13A85AB3A6}" destId="{73BF32B9-9301-486E-8A3D-8781252AA6BB}" srcOrd="1" destOrd="0" parTransId="{10CEDE81-5523-483A-8D1D-1D04794EB7DF}" sibTransId="{FD715DFC-2917-48C4-83DD-28C48C395AC4}"/>
    <dgm:cxn modelId="{3902F4B1-2EDE-4B16-BB31-3BDC6DF8D3B1}" srcId="{325C9100-3AB3-4E1A-9221-1B13A85AB3A6}" destId="{1F5188BD-1443-45AA-A21F-7F654517F9FF}" srcOrd="0" destOrd="0" parTransId="{C809F85E-5681-4541-8F6D-64557209D546}" sibTransId="{BDB2A3BD-49BC-468B-934D-2E0133476C7A}"/>
    <dgm:cxn modelId="{1D5C05BD-52A1-4313-A39A-304BD8C51A90}" type="presOf" srcId="{73BF32B9-9301-486E-8A3D-8781252AA6BB}" destId="{DE454BAA-CA96-46A0-B14C-543660FFDC9F}" srcOrd="0" destOrd="0" presId="urn:microsoft.com/office/officeart/2005/8/layout/list1"/>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6096C018-96A8-4297-9CC7-2CE867118CC4}" type="presParOf" srcId="{30ABB25A-BD58-4B3E-B439-DAB0F198B40F}" destId="{99D2A2FC-B02A-4A0F-A90F-19F03BA88B72}" srcOrd="4" destOrd="0" presId="urn:microsoft.com/office/officeart/2005/8/layout/list1"/>
    <dgm:cxn modelId="{195DE66F-A4F8-4D2A-AA29-5EF3022E568D}" type="presParOf" srcId="{99D2A2FC-B02A-4A0F-A90F-19F03BA88B72}" destId="{DE454BAA-CA96-46A0-B14C-543660FFDC9F}" srcOrd="0" destOrd="0" presId="urn:microsoft.com/office/officeart/2005/8/layout/list1"/>
    <dgm:cxn modelId="{AB9CF6C6-9941-429D-B41C-1EB7B034883B}" type="presParOf" srcId="{99D2A2FC-B02A-4A0F-A90F-19F03BA88B72}" destId="{C2A7D3C4-B911-47AC-8FF9-EBD9852F1890}" srcOrd="1" destOrd="0" presId="urn:microsoft.com/office/officeart/2005/8/layout/list1"/>
    <dgm:cxn modelId="{472FDDE9-E1A5-4238-98B7-587A76919FD3}" type="presParOf" srcId="{30ABB25A-BD58-4B3E-B439-DAB0F198B40F}" destId="{F8B62392-A639-4321-BA57-3B8A20D41F05}" srcOrd="5" destOrd="0" presId="urn:microsoft.com/office/officeart/2005/8/layout/list1"/>
    <dgm:cxn modelId="{12A388E4-C726-4B3A-A360-25D2A74EDD11}" type="presParOf" srcId="{30ABB25A-BD58-4B3E-B439-DAB0F198B40F}" destId="{6B58686A-D62A-4F2E-846E-7DE5C82079EB}" srcOrd="6" destOrd="0" presId="urn:microsoft.com/office/officeart/2005/8/layout/list1"/>
    <dgm:cxn modelId="{5EBC7D1F-9CA9-408E-A5DD-41ACE1B2052C}" type="presParOf" srcId="{30ABB25A-BD58-4B3E-B439-DAB0F198B40F}" destId="{C813C540-BD9F-44A5-B464-3E075A555A85}" srcOrd="7" destOrd="0" presId="urn:microsoft.com/office/officeart/2005/8/layout/list1"/>
    <dgm:cxn modelId="{357C8019-2B12-4427-96C3-67C368F2E060}" type="presParOf" srcId="{30ABB25A-BD58-4B3E-B439-DAB0F198B40F}" destId="{528F5EEC-DB9F-4805-8696-E90370DC458B}" srcOrd="8" destOrd="0" presId="urn:microsoft.com/office/officeart/2005/8/layout/list1"/>
    <dgm:cxn modelId="{2AC62281-4660-4D43-B414-5208A3E28B59}" type="presParOf" srcId="{528F5EEC-DB9F-4805-8696-E90370DC458B}" destId="{E6C932EF-6E93-40F4-A643-7555BA5A08A4}" srcOrd="0" destOrd="0" presId="urn:microsoft.com/office/officeart/2005/8/layout/list1"/>
    <dgm:cxn modelId="{14A9B001-5C84-45F1-B9A2-72473F6D7B80}" type="presParOf" srcId="{528F5EEC-DB9F-4805-8696-E90370DC458B}" destId="{B2F952FD-9035-42D1-810A-BBC8E4E383F8}" srcOrd="1" destOrd="0" presId="urn:microsoft.com/office/officeart/2005/8/layout/list1"/>
    <dgm:cxn modelId="{4A45141E-1FFA-4890-BDB8-A34775A1668D}" type="presParOf" srcId="{30ABB25A-BD58-4B3E-B439-DAB0F198B40F}" destId="{8B5B0558-D079-49AE-A23E-E85104542E59}" srcOrd="9" destOrd="0" presId="urn:microsoft.com/office/officeart/2005/8/layout/list1"/>
    <dgm:cxn modelId="{4AF77BAA-015A-4EED-99BB-A53E65391A48}" type="presParOf" srcId="{30ABB25A-BD58-4B3E-B439-DAB0F198B40F}" destId="{1800E76A-494C-4195-BAA0-D25C6F5B769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75419E5-C459-4B63-BDCF-2548D8A5755F}"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E5ADF572-3BFA-4402-924F-3420545377AA}">
      <dgm:prSet phldrT="[Tekst]"/>
      <dgm:spPr/>
      <dgm:t>
        <a:bodyPr/>
        <a:lstStyle/>
        <a:p>
          <a:r>
            <a:rPr lang="pl-PL" b="1" dirty="0" err="1"/>
            <a:t>Winterroggen</a:t>
          </a:r>
          <a:endParaRPr lang="pl-PL" b="1" dirty="0"/>
        </a:p>
      </dgm:t>
    </dgm:pt>
    <dgm:pt modelId="{72CC7653-551C-4EBD-8305-A855563A4117}" type="parTrans" cxnId="{711B4778-F6F5-455D-A186-A7F59DDDD9E2}">
      <dgm:prSet/>
      <dgm:spPr/>
      <dgm:t>
        <a:bodyPr/>
        <a:lstStyle/>
        <a:p>
          <a:endParaRPr lang="pl-PL" b="1"/>
        </a:p>
      </dgm:t>
    </dgm:pt>
    <dgm:pt modelId="{43EF2F4D-908D-498A-86DF-F48E5786CBC3}" type="sibTrans" cxnId="{711B4778-F6F5-455D-A186-A7F59DDDD9E2}">
      <dgm:prSet/>
      <dgm:spPr/>
      <dgm:t>
        <a:bodyPr/>
        <a:lstStyle/>
        <a:p>
          <a:endParaRPr lang="pl-PL" b="1"/>
        </a:p>
      </dgm:t>
    </dgm:pt>
    <dgm:pt modelId="{374A45F0-8777-403E-8692-80BE91CF641D}">
      <dgm:prSet phldrT="[Tekst]"/>
      <dgm:spPr/>
      <dgm:t>
        <a:bodyPr/>
        <a:lstStyle/>
        <a:p>
          <a:r>
            <a:rPr lang="pl-PL" b="1" dirty="0" err="1"/>
            <a:t>Hafe</a:t>
          </a:r>
          <a:r>
            <a:rPr lang="pl-PL" b="1" dirty="0"/>
            <a:t>r </a:t>
          </a:r>
        </a:p>
      </dgm:t>
    </dgm:pt>
    <dgm:pt modelId="{9E934A14-26D3-4AB2-B059-4DDF8D8DE83B}" type="parTrans" cxnId="{25222706-197C-4597-8F89-58D761DFB501}">
      <dgm:prSet/>
      <dgm:spPr/>
      <dgm:t>
        <a:bodyPr/>
        <a:lstStyle/>
        <a:p>
          <a:endParaRPr lang="pl-PL" b="1"/>
        </a:p>
      </dgm:t>
    </dgm:pt>
    <dgm:pt modelId="{9B9D6859-F25D-4186-8E6C-06E10DBD3205}" type="sibTrans" cxnId="{25222706-197C-4597-8F89-58D761DFB501}">
      <dgm:prSet/>
      <dgm:spPr/>
      <dgm:t>
        <a:bodyPr/>
        <a:lstStyle/>
        <a:p>
          <a:endParaRPr lang="pl-PL" b="1"/>
        </a:p>
      </dgm:t>
    </dgm:pt>
    <dgm:pt modelId="{983C02DE-90D2-42AD-9580-6DE13544A32E}" type="pres">
      <dgm:prSet presAssocID="{075419E5-C459-4B63-BDCF-2548D8A5755F}" presName="Name0" presStyleCnt="0">
        <dgm:presLayoutVars>
          <dgm:dir/>
          <dgm:resizeHandles val="exact"/>
        </dgm:presLayoutVars>
      </dgm:prSet>
      <dgm:spPr/>
    </dgm:pt>
    <dgm:pt modelId="{0FD2BF1F-C676-4800-BFEA-8C461F49FBFE}" type="pres">
      <dgm:prSet presAssocID="{E5ADF572-3BFA-4402-924F-3420545377AA}" presName="composite" presStyleCnt="0"/>
      <dgm:spPr/>
    </dgm:pt>
    <dgm:pt modelId="{DF7889AD-E569-4C52-BC2A-E5A3F998F5A0}" type="pres">
      <dgm:prSet presAssocID="{E5ADF572-3BFA-4402-924F-3420545377AA}" presName="rect1" presStyleLbl="bgShp"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C51A782-5E4C-4B84-83A6-82E790774B0E}" type="pres">
      <dgm:prSet presAssocID="{E5ADF572-3BFA-4402-924F-3420545377AA}" presName="rect2" presStyleLbl="trBgShp" presStyleIdx="0" presStyleCnt="2">
        <dgm:presLayoutVars>
          <dgm:bulletEnabled val="1"/>
        </dgm:presLayoutVars>
      </dgm:prSet>
      <dgm:spPr/>
    </dgm:pt>
    <dgm:pt modelId="{A7000F75-ECFC-4323-A83A-465E794F58C3}" type="pres">
      <dgm:prSet presAssocID="{43EF2F4D-908D-498A-86DF-F48E5786CBC3}" presName="sibTrans" presStyleCnt="0"/>
      <dgm:spPr/>
    </dgm:pt>
    <dgm:pt modelId="{73FC9178-7E66-457B-89A9-E11F250092FC}" type="pres">
      <dgm:prSet presAssocID="{374A45F0-8777-403E-8692-80BE91CF641D}" presName="composite" presStyleCnt="0"/>
      <dgm:spPr/>
    </dgm:pt>
    <dgm:pt modelId="{DDB184BF-DD0F-4A1B-B1F8-8710BC9BFD1B}" type="pres">
      <dgm:prSet presAssocID="{374A45F0-8777-403E-8692-80BE91CF641D}" presName="rect1" presStyleLbl="bgShp"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8061E71-563C-4DDF-8858-E63FA8F9F37E}" type="pres">
      <dgm:prSet presAssocID="{374A45F0-8777-403E-8692-80BE91CF641D}" presName="rect2" presStyleLbl="trBgShp" presStyleIdx="1" presStyleCnt="2">
        <dgm:presLayoutVars>
          <dgm:bulletEnabled val="1"/>
        </dgm:presLayoutVars>
      </dgm:prSet>
      <dgm:spPr/>
    </dgm:pt>
  </dgm:ptLst>
  <dgm:cxnLst>
    <dgm:cxn modelId="{25222706-197C-4597-8F89-58D761DFB501}" srcId="{075419E5-C459-4B63-BDCF-2548D8A5755F}" destId="{374A45F0-8777-403E-8692-80BE91CF641D}" srcOrd="1" destOrd="0" parTransId="{9E934A14-26D3-4AB2-B059-4DDF8D8DE83B}" sibTransId="{9B9D6859-F25D-4186-8E6C-06E10DBD3205}"/>
    <dgm:cxn modelId="{C3DB0967-ED33-4A80-83BB-369405668115}" type="presOf" srcId="{374A45F0-8777-403E-8692-80BE91CF641D}" destId="{D8061E71-563C-4DDF-8858-E63FA8F9F37E}" srcOrd="0" destOrd="0" presId="urn:microsoft.com/office/officeart/2008/layout/BendingPictureSemiTransparentText"/>
    <dgm:cxn modelId="{711B4778-F6F5-455D-A186-A7F59DDDD9E2}" srcId="{075419E5-C459-4B63-BDCF-2548D8A5755F}" destId="{E5ADF572-3BFA-4402-924F-3420545377AA}" srcOrd="0" destOrd="0" parTransId="{72CC7653-551C-4EBD-8305-A855563A4117}" sibTransId="{43EF2F4D-908D-498A-86DF-F48E5786CBC3}"/>
    <dgm:cxn modelId="{6C7CB9BE-8B91-4C4D-B59E-BB70AE1F284D}" type="presOf" srcId="{E5ADF572-3BFA-4402-924F-3420545377AA}" destId="{BC51A782-5E4C-4B84-83A6-82E790774B0E}" srcOrd="0" destOrd="0" presId="urn:microsoft.com/office/officeart/2008/layout/BendingPictureSemiTransparentText"/>
    <dgm:cxn modelId="{A9DCEDD4-4A55-46CF-8F60-E0D8C09F84EF}" type="presOf" srcId="{075419E5-C459-4B63-BDCF-2548D8A5755F}" destId="{983C02DE-90D2-42AD-9580-6DE13544A32E}" srcOrd="0" destOrd="0" presId="urn:microsoft.com/office/officeart/2008/layout/BendingPictureSemiTransparentText"/>
    <dgm:cxn modelId="{DD16DD89-95A5-4E9E-92C9-617BA1BECB98}" type="presParOf" srcId="{983C02DE-90D2-42AD-9580-6DE13544A32E}" destId="{0FD2BF1F-C676-4800-BFEA-8C461F49FBFE}" srcOrd="0" destOrd="0" presId="urn:microsoft.com/office/officeart/2008/layout/BendingPictureSemiTransparentText"/>
    <dgm:cxn modelId="{A06E344B-1D31-444A-8A23-6C38FB47CE91}" type="presParOf" srcId="{0FD2BF1F-C676-4800-BFEA-8C461F49FBFE}" destId="{DF7889AD-E569-4C52-BC2A-E5A3F998F5A0}" srcOrd="0" destOrd="0" presId="urn:microsoft.com/office/officeart/2008/layout/BendingPictureSemiTransparentText"/>
    <dgm:cxn modelId="{7C9BF59B-CA0D-4CAF-A2E1-0D210CA31D0C}" type="presParOf" srcId="{0FD2BF1F-C676-4800-BFEA-8C461F49FBFE}" destId="{BC51A782-5E4C-4B84-83A6-82E790774B0E}" srcOrd="1" destOrd="0" presId="urn:microsoft.com/office/officeart/2008/layout/BendingPictureSemiTransparentText"/>
    <dgm:cxn modelId="{2F7C7372-E155-4803-A5E7-BFB997FAAB47}" type="presParOf" srcId="{983C02DE-90D2-42AD-9580-6DE13544A32E}" destId="{A7000F75-ECFC-4323-A83A-465E794F58C3}" srcOrd="1" destOrd="0" presId="urn:microsoft.com/office/officeart/2008/layout/BendingPictureSemiTransparentText"/>
    <dgm:cxn modelId="{117F24BD-975C-4F40-B82F-2D49521418DC}" type="presParOf" srcId="{983C02DE-90D2-42AD-9580-6DE13544A32E}" destId="{73FC9178-7E66-457B-89A9-E11F250092FC}" srcOrd="2" destOrd="0" presId="urn:microsoft.com/office/officeart/2008/layout/BendingPictureSemiTransparentText"/>
    <dgm:cxn modelId="{38917808-C962-4E05-BD61-1F3F4A783957}" type="presParOf" srcId="{73FC9178-7E66-457B-89A9-E11F250092FC}" destId="{DDB184BF-DD0F-4A1B-B1F8-8710BC9BFD1B}" srcOrd="0" destOrd="0" presId="urn:microsoft.com/office/officeart/2008/layout/BendingPictureSemiTransparentText"/>
    <dgm:cxn modelId="{02B4566C-D3CD-4D81-AF7A-F6B36F85533F}" type="presParOf" srcId="{73FC9178-7E66-457B-89A9-E11F250092FC}" destId="{D8061E71-563C-4DDF-8858-E63FA8F9F37E}"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en-IE" sz="2100" b="0" i="0" dirty="0">
              <a:solidFill>
                <a:srgbClr val="231F20"/>
              </a:solidFill>
            </a:rPr>
            <a:t>Klee </a:t>
          </a:r>
          <a:r>
            <a:rPr lang="pl-PL" sz="2100" b="0" i="0" dirty="0">
              <a:solidFill>
                <a:srgbClr val="231F20"/>
              </a:solidFill>
            </a:rPr>
            <a:t>mit Gräsern</a:t>
          </a:r>
        </a:p>
        <a:p>
          <a:r>
            <a:rPr lang="pl-PL" sz="2100" b="0" i="0" dirty="0">
              <a:solidFill>
                <a:srgbClr val="231F20"/>
              </a:solidFill>
            </a:rPr>
            <a:t>5,5 t TM/ha</a:t>
          </a:r>
        </a:p>
      </dgm:t>
    </dgm:pt>
    <dgm:pt modelId="{7725C514-641F-40A6-B7B1-59C5446AB688}" type="parTrans" cxnId="{4DFFF38C-B34D-4112-B8D8-75EC282F64B2}">
      <dgm:prSet/>
      <dgm:spPr/>
      <dgm:t>
        <a:bodyPr/>
        <a:lstStyle/>
        <a:p>
          <a:endParaRPr lang="pl-PL" sz="2100">
            <a:solidFill>
              <a:srgbClr val="231F20"/>
            </a:solidFill>
          </a:endParaRPr>
        </a:p>
      </dgm:t>
    </dgm:pt>
    <dgm:pt modelId="{67275D6E-5F95-420F-9DFD-D63641A460AF}" type="sibTrans" cxnId="{4DFFF38C-B34D-4112-B8D8-75EC282F64B2}">
      <dgm:prSet/>
      <dgm:spPr/>
      <dgm:t>
        <a:bodyPr/>
        <a:lstStyle/>
        <a:p>
          <a:endParaRPr lang="pl-PL" sz="2100">
            <a:solidFill>
              <a:srgbClr val="231F20"/>
            </a:solidFill>
          </a:endParaRPr>
        </a:p>
      </dgm:t>
    </dgm:pt>
    <dgm:pt modelId="{8747A1C0-768A-40E3-A6CD-17FEC9858E5A}">
      <dgm:prSet custT="1"/>
      <dgm:spPr>
        <a:solidFill>
          <a:srgbClr val="9FDADF"/>
        </a:solidFill>
      </dgm:spPr>
      <dgm:t>
        <a:bodyPr/>
        <a:lstStyle/>
        <a:p>
          <a:r>
            <a:rPr lang="pl-PL" sz="2100" dirty="0">
              <a:solidFill>
                <a:srgbClr val="231F20"/>
              </a:solidFill>
            </a:rPr>
            <a:t>Winterrapssaat</a:t>
          </a:r>
        </a:p>
        <a:p>
          <a:r>
            <a:rPr lang="pl-PL" sz="2100" dirty="0">
              <a:solidFill>
                <a:srgbClr val="231F20"/>
              </a:solidFill>
            </a:rPr>
            <a:t>4,2 </a:t>
          </a:r>
          <a:r>
            <a:rPr lang="pl-PL" sz="2100" b="0" i="0" dirty="0">
              <a:solidFill>
                <a:srgbClr val="231F20"/>
              </a:solidFill>
            </a:rPr>
            <a:t>t TM/ha</a:t>
          </a:r>
          <a:endParaRPr lang="pl-PL" sz="2100" dirty="0">
            <a:solidFill>
              <a:srgbClr val="231F20"/>
            </a:solidFill>
          </a:endParaRPr>
        </a:p>
      </dgm:t>
    </dgm:pt>
    <dgm:pt modelId="{251FE393-148F-4536-97D2-47C04C88FE26}" type="parTrans" cxnId="{AF05D67F-2CDC-4181-9575-975AC33BD2F9}">
      <dgm:prSet/>
      <dgm:spPr/>
      <dgm:t>
        <a:bodyPr/>
        <a:lstStyle/>
        <a:p>
          <a:endParaRPr lang="pl-PL" sz="2100">
            <a:solidFill>
              <a:srgbClr val="231F20"/>
            </a:solidFill>
          </a:endParaRPr>
        </a:p>
      </dgm:t>
    </dgm:pt>
    <dgm:pt modelId="{2AB64A66-E76D-4233-AD81-60225A06A650}" type="sibTrans" cxnId="{AF05D67F-2CDC-4181-9575-975AC33BD2F9}">
      <dgm:prSet/>
      <dgm:spPr/>
      <dgm:t>
        <a:bodyPr/>
        <a:lstStyle/>
        <a:p>
          <a:endParaRPr lang="pl-PL" sz="2100">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100" dirty="0">
              <a:solidFill>
                <a:srgbClr val="231F20"/>
              </a:solidFill>
            </a:rPr>
            <a:t>Sommerweizen </a:t>
          </a:r>
          <a:r>
            <a:rPr lang="en-IE" sz="2100" dirty="0">
              <a:solidFill>
                <a:srgbClr val="231F20"/>
              </a:solidFill>
            </a:rPr>
            <a:t>&amp; </a:t>
          </a:r>
          <a:r>
            <a:rPr lang="pl-PL" sz="2100" dirty="0">
              <a:solidFill>
                <a:srgbClr val="231F20"/>
              </a:solidFill>
            </a:rPr>
            <a:t>Roggen</a:t>
          </a:r>
        </a:p>
        <a:p>
          <a:r>
            <a:rPr lang="pl-PL" sz="2100" dirty="0">
              <a:solidFill>
                <a:srgbClr val="231F20"/>
              </a:solidFill>
            </a:rPr>
            <a:t>3,5 </a:t>
          </a:r>
          <a:r>
            <a:rPr lang="pl-PL" sz="2100" b="0" i="0" dirty="0">
              <a:solidFill>
                <a:srgbClr val="231F20"/>
              </a:solidFill>
            </a:rPr>
            <a:t>t TM/ha</a:t>
          </a:r>
          <a:endParaRPr lang="pl-PL" sz="2100" dirty="0">
            <a:solidFill>
              <a:srgbClr val="231F20"/>
            </a:solidFill>
          </a:endParaRPr>
        </a:p>
      </dgm:t>
    </dgm:pt>
    <dgm:pt modelId="{F18471AF-75EC-4BD5-B25F-8A99B5C9C8FD}" type="parTrans" cxnId="{881314B3-1F67-453E-969C-69A2D0670147}">
      <dgm:prSet/>
      <dgm:spPr/>
      <dgm:t>
        <a:bodyPr/>
        <a:lstStyle/>
        <a:p>
          <a:endParaRPr lang="pl-PL" sz="2100">
            <a:solidFill>
              <a:srgbClr val="231F20"/>
            </a:solidFill>
          </a:endParaRPr>
        </a:p>
      </dgm:t>
    </dgm:pt>
    <dgm:pt modelId="{9A61C096-417C-426B-821B-9309760FFA14}" type="sibTrans" cxnId="{881314B3-1F67-453E-969C-69A2D0670147}">
      <dgm:prSet/>
      <dgm:spPr/>
      <dgm:t>
        <a:bodyPr/>
        <a:lstStyle/>
        <a:p>
          <a:endParaRPr lang="pl-PL" sz="21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100" b="0" i="0" dirty="0">
              <a:solidFill>
                <a:srgbClr val="231F20"/>
              </a:solidFill>
            </a:rPr>
            <a:t>Sommergerste 2,5 t TM/ha</a:t>
          </a:r>
        </a:p>
      </dgm:t>
    </dgm:pt>
    <dgm:pt modelId="{7725C514-641F-40A6-B7B1-59C5446AB688}" type="parTrans" cxnId="{4DFFF38C-B34D-4112-B8D8-75EC282F64B2}">
      <dgm:prSet/>
      <dgm:spPr/>
      <dgm:t>
        <a:bodyPr/>
        <a:lstStyle/>
        <a:p>
          <a:endParaRPr lang="pl-PL" sz="2100">
            <a:solidFill>
              <a:srgbClr val="231F20"/>
            </a:solidFill>
          </a:endParaRPr>
        </a:p>
      </dgm:t>
    </dgm:pt>
    <dgm:pt modelId="{67275D6E-5F95-420F-9DFD-D63641A460AF}" type="sibTrans" cxnId="{4DFFF38C-B34D-4112-B8D8-75EC282F64B2}">
      <dgm:prSet/>
      <dgm:spPr/>
      <dgm:t>
        <a:bodyPr/>
        <a:lstStyle/>
        <a:p>
          <a:endParaRPr lang="pl-PL" sz="2100">
            <a:solidFill>
              <a:srgbClr val="231F20"/>
            </a:solidFill>
          </a:endParaRPr>
        </a:p>
      </dgm:t>
    </dgm:pt>
    <dgm:pt modelId="{8747A1C0-768A-40E3-A6CD-17FEC9858E5A}">
      <dgm:prSet custT="1"/>
      <dgm:spPr>
        <a:solidFill>
          <a:srgbClr val="9FDADF"/>
        </a:solidFill>
      </dgm:spPr>
      <dgm:t>
        <a:bodyPr/>
        <a:lstStyle/>
        <a:p>
          <a:r>
            <a:rPr lang="pl-PL" sz="2100" b="0" i="0" dirty="0">
              <a:solidFill>
                <a:srgbClr val="231F20"/>
              </a:solidFill>
            </a:rPr>
            <a:t>Hafer</a:t>
          </a:r>
        </a:p>
        <a:p>
          <a:r>
            <a:rPr lang="pl-PL" sz="2100" b="0" i="0" dirty="0">
              <a:solidFill>
                <a:srgbClr val="231F20"/>
              </a:solidFill>
            </a:rPr>
            <a:t>3,7 t TM/ha</a:t>
          </a:r>
          <a:endParaRPr lang="pl-PL" sz="2100" dirty="0">
            <a:solidFill>
              <a:srgbClr val="231F20"/>
            </a:solidFill>
          </a:endParaRPr>
        </a:p>
      </dgm:t>
    </dgm:pt>
    <dgm:pt modelId="{251FE393-148F-4536-97D2-47C04C88FE26}" type="parTrans" cxnId="{AF05D67F-2CDC-4181-9575-975AC33BD2F9}">
      <dgm:prSet/>
      <dgm:spPr/>
      <dgm:t>
        <a:bodyPr/>
        <a:lstStyle/>
        <a:p>
          <a:endParaRPr lang="pl-PL" sz="2100">
            <a:solidFill>
              <a:srgbClr val="231F20"/>
            </a:solidFill>
          </a:endParaRPr>
        </a:p>
      </dgm:t>
    </dgm:pt>
    <dgm:pt modelId="{2AB64A66-E76D-4233-AD81-60225A06A650}" type="sibTrans" cxnId="{AF05D67F-2CDC-4181-9575-975AC33BD2F9}">
      <dgm:prSet/>
      <dgm:spPr/>
      <dgm:t>
        <a:bodyPr/>
        <a:lstStyle/>
        <a:p>
          <a:endParaRPr lang="pl-PL" sz="2100">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100" dirty="0" err="1">
              <a:solidFill>
                <a:srgbClr val="231F20"/>
              </a:solidFill>
            </a:rPr>
            <a:t>Mais</a:t>
          </a:r>
          <a:endParaRPr lang="pl-PL" sz="2100" dirty="0">
            <a:solidFill>
              <a:srgbClr val="231F20"/>
            </a:solidFill>
          </a:endParaRPr>
        </a:p>
        <a:p>
          <a:r>
            <a:rPr lang="pl-PL" sz="2100" dirty="0">
              <a:solidFill>
                <a:srgbClr val="231F20"/>
              </a:solidFill>
            </a:rPr>
            <a:t>20 </a:t>
          </a:r>
          <a:r>
            <a:rPr lang="pl-PL" sz="2100" b="0" i="0" dirty="0">
              <a:solidFill>
                <a:srgbClr val="231F20"/>
              </a:solidFill>
            </a:rPr>
            <a:t>der DM/ha</a:t>
          </a:r>
          <a:endParaRPr lang="pl-PL" sz="2100" dirty="0">
            <a:solidFill>
              <a:srgbClr val="231F20"/>
            </a:solidFill>
          </a:endParaRPr>
        </a:p>
      </dgm:t>
    </dgm:pt>
    <dgm:pt modelId="{F18471AF-75EC-4BD5-B25F-8A99B5C9C8FD}" type="parTrans" cxnId="{881314B3-1F67-453E-969C-69A2D0670147}">
      <dgm:prSet/>
      <dgm:spPr/>
      <dgm:t>
        <a:bodyPr/>
        <a:lstStyle/>
        <a:p>
          <a:endParaRPr lang="pl-PL" sz="2100">
            <a:solidFill>
              <a:srgbClr val="231F20"/>
            </a:solidFill>
          </a:endParaRPr>
        </a:p>
      </dgm:t>
    </dgm:pt>
    <dgm:pt modelId="{9A61C096-417C-426B-821B-9309760FFA14}" type="sibTrans" cxnId="{881314B3-1F67-453E-969C-69A2D0670147}">
      <dgm:prSet/>
      <dgm:spPr/>
      <dgm:t>
        <a:bodyPr/>
        <a:lstStyle/>
        <a:p>
          <a:endParaRPr lang="pl-PL" sz="21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8BC540">
            <a:alpha val="40000"/>
          </a:srgbClr>
        </a:solidFill>
      </dgm:spPr>
      <dgm:t>
        <a:bodyPr/>
        <a:lstStyle/>
        <a:p>
          <a:pPr algn="ctr"/>
          <a:r>
            <a:rPr lang="en-US" sz="1600" b="1" i="0" dirty="0">
              <a:solidFill>
                <a:srgbClr val="231F20"/>
              </a:solidFill>
              <a:latin typeface="Calibri" panose="020F0502020204030204" pitchFamily="34" charset="0"/>
              <a:ea typeface="Calibri" panose="020F0502020204030204" pitchFamily="34" charset="0"/>
              <a:cs typeface="Vrinda" panose="020B0502040204020203" pitchFamily="34" charset="0"/>
            </a:rPr>
            <a:t>Bei der Fruchtfolge ist es wichtig, den Grundsatz zu befolgen, nach mehreren Jahren des Anbaus von einjährigen Pflanzen bodenstrukturverbessernde Pflanzen anzubauen.</a:t>
          </a:r>
          <a:endParaRPr lang="pl-PL" sz="1600" b="1" i="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sz="1600" i="1">
            <a:solidFill>
              <a:srgbClr val="231F20"/>
            </a:solidFill>
          </a:endParaRPr>
        </a:p>
      </dgm:t>
    </dgm:pt>
    <dgm:pt modelId="{67275D6E-5F95-420F-9DFD-D63641A460AF}" type="sibTrans" cxnId="{4DFFF38C-B34D-4112-B8D8-75EC282F64B2}">
      <dgm:prSet/>
      <dgm:spPr/>
      <dgm:t>
        <a:bodyPr/>
        <a:lstStyle/>
        <a:p>
          <a:endParaRPr lang="pl-PL" sz="1600" i="1">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451092" custLinFactNeighborX="9963" custLinFactNeighborY="-39574">
        <dgm:presLayoutVars>
          <dgm:bulletEnabled val="1"/>
        </dgm:presLayoutVars>
      </dgm:prSet>
      <dgm:spPr/>
    </dgm:pt>
    <dgm:pt modelId="{BB8FA752-E465-409F-9927-217BE7235794}" type="pres">
      <dgm:prSet presAssocID="{EF8720EB-C1AB-484B-BA55-EBAB54D29801}" presName="rect2" presStyleLbl="fgImgPlace1" presStyleIdx="0" presStyleCnt="1" custLinFactX="-400000" custLinFactNeighborX="-402503"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1811E48-3497-471D-985E-749E02B589E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l-PL"/>
        </a:p>
      </dgm:t>
    </dgm:pt>
    <dgm:pt modelId="{011E5FDD-FE7E-4480-A1A5-5D3FDBC4296B}">
      <dgm:prSet phldrT="[Tekst]" custT="1"/>
      <dgm:spPr>
        <a:solidFill>
          <a:srgbClr val="8BC540"/>
        </a:solidFill>
        <a:ln>
          <a:solidFill>
            <a:srgbClr val="8BC540"/>
          </a:solidFill>
        </a:ln>
      </dgm:spPr>
      <dgm:t>
        <a:bodyPr/>
        <a:lstStyle/>
        <a:p>
          <a:pPr>
            <a:buNone/>
          </a:pPr>
          <a:r>
            <a:rPr lang="pl-PL" sz="2400" b="1" dirty="0" err="1">
              <a:solidFill>
                <a:srgbClr val="231F20"/>
              </a:solidFill>
            </a:rPr>
            <a:t>Bruchkappeneffekt</a:t>
          </a:r>
          <a:endParaRPr lang="pl-PL" sz="2400" b="1" dirty="0">
            <a:solidFill>
              <a:srgbClr val="231F20"/>
            </a:solidFill>
          </a:endParaRPr>
        </a:p>
      </dgm:t>
    </dgm:pt>
    <dgm:pt modelId="{2EA11436-D47F-4908-881D-6C156D591E00}" type="parTrans" cxnId="{2542FF86-DB26-4164-BE34-580EABD39C6F}">
      <dgm:prSet/>
      <dgm:spPr/>
      <dgm:t>
        <a:bodyPr/>
        <a:lstStyle/>
        <a:p>
          <a:endParaRPr lang="pl-PL" sz="2400" b="1">
            <a:solidFill>
              <a:srgbClr val="231F20"/>
            </a:solidFill>
          </a:endParaRPr>
        </a:p>
      </dgm:t>
    </dgm:pt>
    <dgm:pt modelId="{AAD61199-FE90-4014-8C21-207FAB65A747}" type="sibTrans" cxnId="{2542FF86-DB26-4164-BE34-580EABD39C6F}">
      <dgm:prSet/>
      <dgm:spPr/>
      <dgm:t>
        <a:bodyPr/>
        <a:lstStyle/>
        <a:p>
          <a:endParaRPr lang="pl-PL" sz="2400" b="1">
            <a:solidFill>
              <a:srgbClr val="231F20"/>
            </a:solidFill>
          </a:endParaRPr>
        </a:p>
      </dgm:t>
    </dgm:pt>
    <dgm:pt modelId="{9E312746-FEB6-4BC9-B98A-3FBCB9916FDB}">
      <dgm:prSet phldrT="[Tekst]" custT="1"/>
      <dgm:spPr>
        <a:solidFill>
          <a:srgbClr val="8BC540"/>
        </a:solidFill>
      </dgm:spPr>
      <dgm:t>
        <a:bodyPr/>
        <a:lstStyle/>
        <a:p>
          <a:pPr>
            <a:buNone/>
          </a:pPr>
          <a:r>
            <a:rPr lang="pl-PL" sz="2400" b="1" dirty="0" err="1">
              <a:solidFill>
                <a:srgbClr val="231F20"/>
              </a:solidFill>
            </a:rPr>
            <a:t>Allelopathische Wirkungen</a:t>
          </a:r>
          <a:endParaRPr lang="pl-PL" sz="2400" b="1" dirty="0">
            <a:solidFill>
              <a:srgbClr val="231F20"/>
            </a:solidFill>
          </a:endParaRPr>
        </a:p>
      </dgm:t>
    </dgm:pt>
    <dgm:pt modelId="{43B82948-19AE-4B84-AFA4-4A17592EEABB}" type="parTrans" cxnId="{712BC9AC-79E7-4FA9-8943-4D7D4A0937EE}">
      <dgm:prSet/>
      <dgm:spPr/>
      <dgm:t>
        <a:bodyPr/>
        <a:lstStyle/>
        <a:p>
          <a:endParaRPr lang="pl-PL" sz="2400" b="1">
            <a:solidFill>
              <a:srgbClr val="231F20"/>
            </a:solidFill>
          </a:endParaRPr>
        </a:p>
      </dgm:t>
    </dgm:pt>
    <dgm:pt modelId="{A037359D-9650-4297-B731-3EA3784476C0}" type="sibTrans" cxnId="{712BC9AC-79E7-4FA9-8943-4D7D4A0937EE}">
      <dgm:prSet/>
      <dgm:spPr/>
      <dgm:t>
        <a:bodyPr/>
        <a:lstStyle/>
        <a:p>
          <a:endParaRPr lang="pl-PL" sz="2400" b="1">
            <a:solidFill>
              <a:srgbClr val="231F20"/>
            </a:solidFill>
          </a:endParaRPr>
        </a:p>
      </dgm:t>
    </dgm:pt>
    <dgm:pt modelId="{C2184696-DDBB-434D-831A-43F0BA26F95A}">
      <dgm:prSet phldrT="[Tekst]" custT="1"/>
      <dgm:spPr>
        <a:solidFill>
          <a:srgbClr val="8BC540"/>
        </a:solidFill>
      </dgm:spPr>
      <dgm:t>
        <a:bodyPr/>
        <a:lstStyle/>
        <a:p>
          <a:r>
            <a:rPr lang="pl-PL" sz="2400" b="1" dirty="0" err="1">
              <a:solidFill>
                <a:srgbClr val="231F20"/>
              </a:solidFill>
            </a:rPr>
            <a:t>Wirt-Pathogen-Beziehungen</a:t>
          </a:r>
          <a:endParaRPr lang="pl-PL" sz="2400" b="1" dirty="0">
            <a:solidFill>
              <a:srgbClr val="231F20"/>
            </a:solidFill>
          </a:endParaRPr>
        </a:p>
      </dgm:t>
    </dgm:pt>
    <dgm:pt modelId="{E222EF43-B1C1-4B24-BC8A-4236565D0584}" type="parTrans" cxnId="{7171ABEA-522A-463F-9438-AA5B3747E7F8}">
      <dgm:prSet/>
      <dgm:spPr/>
      <dgm:t>
        <a:bodyPr/>
        <a:lstStyle/>
        <a:p>
          <a:endParaRPr lang="pl-PL" sz="2400" b="1">
            <a:solidFill>
              <a:srgbClr val="231F20"/>
            </a:solidFill>
          </a:endParaRPr>
        </a:p>
      </dgm:t>
    </dgm:pt>
    <dgm:pt modelId="{2BB53B3F-1E33-4BC7-9314-BCF1486736E6}" type="sibTrans" cxnId="{7171ABEA-522A-463F-9438-AA5B3747E7F8}">
      <dgm:prSet/>
      <dgm:spPr/>
      <dgm:t>
        <a:bodyPr/>
        <a:lstStyle/>
        <a:p>
          <a:endParaRPr lang="pl-PL" sz="2400" b="1">
            <a:solidFill>
              <a:srgbClr val="231F20"/>
            </a:solidFill>
          </a:endParaRPr>
        </a:p>
      </dgm:t>
    </dgm:pt>
    <dgm:pt modelId="{CEEA4619-68D4-4B72-82AC-35823940A417}">
      <dgm:prSet phldrT="[Tekst]" custT="1"/>
      <dgm:spPr>
        <a:solidFill>
          <a:srgbClr val="8BC540"/>
        </a:solidFill>
      </dgm:spPr>
      <dgm:t>
        <a:bodyPr/>
        <a:lstStyle/>
        <a:p>
          <a:r>
            <a:rPr lang="pl-PL" sz="2400" b="1" dirty="0">
              <a:solidFill>
                <a:srgbClr val="231F20"/>
              </a:solidFill>
            </a:rPr>
            <a:t>Rückstandsmanagement</a:t>
          </a:r>
        </a:p>
      </dgm:t>
    </dgm:pt>
    <dgm:pt modelId="{8742278B-DF50-418D-A2A8-F6F3CD4152F8}" type="parTrans" cxnId="{32C0E81F-0305-44AF-A8FF-8FE026D57199}">
      <dgm:prSet/>
      <dgm:spPr/>
      <dgm:t>
        <a:bodyPr/>
        <a:lstStyle/>
        <a:p>
          <a:endParaRPr lang="pl-PL" b="1">
            <a:solidFill>
              <a:srgbClr val="231F20"/>
            </a:solidFill>
          </a:endParaRPr>
        </a:p>
      </dgm:t>
    </dgm:pt>
    <dgm:pt modelId="{9F2A9D20-CB61-4F42-A05E-B7DF9AFB1DF4}" type="sibTrans" cxnId="{32C0E81F-0305-44AF-A8FF-8FE026D57199}">
      <dgm:prSet/>
      <dgm:spPr/>
      <dgm:t>
        <a:bodyPr/>
        <a:lstStyle/>
        <a:p>
          <a:endParaRPr lang="pl-PL" b="1">
            <a:solidFill>
              <a:srgbClr val="231F20"/>
            </a:solidFill>
          </a:endParaRPr>
        </a:p>
      </dgm:t>
    </dgm:pt>
    <dgm:pt modelId="{2AF3B835-F3DB-49EF-B8D6-A98BB1B90C48}">
      <dgm:prSet phldrT="[Tekst]" custT="1"/>
      <dgm:spPr>
        <a:solidFill>
          <a:srgbClr val="8BC540"/>
        </a:solidFill>
      </dgm:spPr>
      <dgm:t>
        <a:bodyPr/>
        <a:lstStyle/>
        <a:p>
          <a:pPr>
            <a:buNone/>
          </a:pPr>
          <a:r>
            <a:rPr lang="pl-PL" sz="2400" b="1" dirty="0" err="1">
              <a:solidFill>
                <a:srgbClr val="231F20"/>
              </a:solidFill>
            </a:rPr>
            <a:t>Abwechslungsreiche Rotationen</a:t>
          </a:r>
          <a:endParaRPr lang="pl-PL" sz="2400" b="1" dirty="0">
            <a:solidFill>
              <a:srgbClr val="231F20"/>
            </a:solidFill>
          </a:endParaRPr>
        </a:p>
      </dgm:t>
    </dgm:pt>
    <dgm:pt modelId="{3EAC6916-1BFA-4A5F-88EA-DE021DBC5C02}" type="parTrans" cxnId="{A9507B44-929D-47A4-90A9-04FD305B89B5}">
      <dgm:prSet/>
      <dgm:spPr/>
      <dgm:t>
        <a:bodyPr/>
        <a:lstStyle/>
        <a:p>
          <a:endParaRPr lang="pl-PL" b="1">
            <a:solidFill>
              <a:srgbClr val="231F20"/>
            </a:solidFill>
          </a:endParaRPr>
        </a:p>
      </dgm:t>
    </dgm:pt>
    <dgm:pt modelId="{CF026476-539F-4723-848D-BD05DF86D521}" type="sibTrans" cxnId="{A9507B44-929D-47A4-90A9-04FD305B89B5}">
      <dgm:prSet/>
      <dgm:spPr/>
      <dgm:t>
        <a:bodyPr/>
        <a:lstStyle/>
        <a:p>
          <a:endParaRPr lang="pl-PL" b="1">
            <a:solidFill>
              <a:srgbClr val="231F20"/>
            </a:solidFill>
          </a:endParaRPr>
        </a:p>
      </dgm:t>
    </dgm:pt>
    <dgm:pt modelId="{C072798C-6C89-4E67-BEF0-6232CC05F10D}">
      <dgm:prSet phldrT="[Tekst]" custT="1"/>
      <dgm:spPr>
        <a:solidFill>
          <a:srgbClr val="8BC540"/>
        </a:solidFill>
      </dgm:spPr>
      <dgm:t>
        <a:bodyPr/>
        <a:lstStyle/>
        <a:p>
          <a:r>
            <a:rPr lang="pl-PL" sz="2400" b="1" dirty="0">
              <a:solidFill>
                <a:srgbClr val="231F20"/>
              </a:solidFill>
            </a:rPr>
            <a:t>Krankheitsresistente Sorten</a:t>
          </a:r>
        </a:p>
      </dgm:t>
    </dgm:pt>
    <dgm:pt modelId="{2AE8B1F2-CF3D-46DF-A34C-1592AADC52FC}" type="parTrans" cxnId="{30994FCA-FA6E-47BA-B5E6-12825888CAE8}">
      <dgm:prSet/>
      <dgm:spPr/>
      <dgm:t>
        <a:bodyPr/>
        <a:lstStyle/>
        <a:p>
          <a:endParaRPr lang="pl-PL" b="1">
            <a:solidFill>
              <a:srgbClr val="231F20"/>
            </a:solidFill>
          </a:endParaRPr>
        </a:p>
      </dgm:t>
    </dgm:pt>
    <dgm:pt modelId="{BC9A4D34-A70B-422A-800C-CD8410556FA4}" type="sibTrans" cxnId="{30994FCA-FA6E-47BA-B5E6-12825888CAE8}">
      <dgm:prSet/>
      <dgm:spPr/>
      <dgm:t>
        <a:bodyPr/>
        <a:lstStyle/>
        <a:p>
          <a:endParaRPr lang="pl-PL" b="1">
            <a:solidFill>
              <a:srgbClr val="231F20"/>
            </a:solidFill>
          </a:endParaRPr>
        </a:p>
      </dgm:t>
    </dgm:pt>
    <dgm:pt modelId="{2FD1629C-60AB-4406-916C-19F8DE0B4D4C}">
      <dgm:prSet phldrT="[Tekst]" custT="1"/>
      <dgm:spPr>
        <a:solidFill>
          <a:srgbClr val="8BC540"/>
        </a:solidFill>
      </dgm:spPr>
      <dgm:t>
        <a:bodyPr/>
        <a:lstStyle/>
        <a:p>
          <a:r>
            <a:rPr lang="en-US" sz="2400" b="1" dirty="0">
              <a:solidFill>
                <a:srgbClr val="231F20"/>
              </a:solidFill>
            </a:rPr>
            <a:t>Deckfrüchte</a:t>
          </a:r>
          <a:endParaRPr lang="pl-PL" sz="2400" b="1" dirty="0">
            <a:solidFill>
              <a:srgbClr val="231F20"/>
            </a:solidFill>
          </a:endParaRPr>
        </a:p>
      </dgm:t>
    </dgm:pt>
    <dgm:pt modelId="{3B0A1234-CA80-4016-9576-41015F7398CC}" type="parTrans" cxnId="{BBE92043-8A41-4E9F-B5E8-DC369C0DF6D1}">
      <dgm:prSet/>
      <dgm:spPr/>
      <dgm:t>
        <a:bodyPr/>
        <a:lstStyle/>
        <a:p>
          <a:endParaRPr lang="pl-PL" b="1">
            <a:solidFill>
              <a:srgbClr val="231F20"/>
            </a:solidFill>
          </a:endParaRPr>
        </a:p>
      </dgm:t>
    </dgm:pt>
    <dgm:pt modelId="{E1C9D9FE-6163-43A8-9C7A-807A10E03D6D}" type="sibTrans" cxnId="{BBE92043-8A41-4E9F-B5E8-DC369C0DF6D1}">
      <dgm:prSet/>
      <dgm:spPr/>
      <dgm:t>
        <a:bodyPr/>
        <a:lstStyle/>
        <a:p>
          <a:endParaRPr lang="pl-PL" b="1">
            <a:solidFill>
              <a:srgbClr val="231F20"/>
            </a:solidFill>
          </a:endParaRPr>
        </a:p>
      </dgm:t>
    </dgm:pt>
    <dgm:pt modelId="{BEBDBCFD-E387-47E3-811F-11DFCF7C7C40}" type="pres">
      <dgm:prSet presAssocID="{11811E48-3497-471D-985E-749E02B589E2}" presName="Name0" presStyleCnt="0">
        <dgm:presLayoutVars>
          <dgm:chMax val="7"/>
          <dgm:chPref val="7"/>
          <dgm:dir/>
        </dgm:presLayoutVars>
      </dgm:prSet>
      <dgm:spPr/>
    </dgm:pt>
    <dgm:pt modelId="{6D3BE826-489F-42C6-955E-26D915C53079}" type="pres">
      <dgm:prSet presAssocID="{11811E48-3497-471D-985E-749E02B589E2}" presName="Name1" presStyleCnt="0"/>
      <dgm:spPr/>
    </dgm:pt>
    <dgm:pt modelId="{48B11CAC-3C26-45D6-A8DE-BCF90CEA52F0}" type="pres">
      <dgm:prSet presAssocID="{11811E48-3497-471D-985E-749E02B589E2}" presName="cycle" presStyleCnt="0"/>
      <dgm:spPr/>
    </dgm:pt>
    <dgm:pt modelId="{135645F7-B659-4E68-8240-A008D5C0D9A3}" type="pres">
      <dgm:prSet presAssocID="{11811E48-3497-471D-985E-749E02B589E2}" presName="srcNode" presStyleLbl="node1" presStyleIdx="0" presStyleCnt="7"/>
      <dgm:spPr/>
    </dgm:pt>
    <dgm:pt modelId="{0B620FEA-41E0-4420-94FE-50D54A3E9895}" type="pres">
      <dgm:prSet presAssocID="{11811E48-3497-471D-985E-749E02B589E2}" presName="conn" presStyleLbl="parChTrans1D2" presStyleIdx="0" presStyleCnt="1"/>
      <dgm:spPr/>
    </dgm:pt>
    <dgm:pt modelId="{E8224EDB-4E7D-4E9F-AC2A-3F25B09880B6}" type="pres">
      <dgm:prSet presAssocID="{11811E48-3497-471D-985E-749E02B589E2}" presName="extraNode" presStyleLbl="node1" presStyleIdx="0" presStyleCnt="7"/>
      <dgm:spPr/>
    </dgm:pt>
    <dgm:pt modelId="{9A4911BE-9433-4D4D-BAEC-C2738723D839}" type="pres">
      <dgm:prSet presAssocID="{11811E48-3497-471D-985E-749E02B589E2}" presName="dstNode" presStyleLbl="node1" presStyleIdx="0" presStyleCnt="7"/>
      <dgm:spPr/>
    </dgm:pt>
    <dgm:pt modelId="{CCBE7233-7B42-4D6D-8D1A-36BEC05A3023}" type="pres">
      <dgm:prSet presAssocID="{011E5FDD-FE7E-4480-A1A5-5D3FDBC4296B}" presName="text_1" presStyleLbl="node1" presStyleIdx="0" presStyleCnt="7">
        <dgm:presLayoutVars>
          <dgm:bulletEnabled val="1"/>
        </dgm:presLayoutVars>
      </dgm:prSet>
      <dgm:spPr/>
    </dgm:pt>
    <dgm:pt modelId="{C2F9AE8A-896B-4640-AD28-78911A8BB186}" type="pres">
      <dgm:prSet presAssocID="{011E5FDD-FE7E-4480-A1A5-5D3FDBC4296B}" presName="accent_1" presStyleCnt="0"/>
      <dgm:spPr/>
    </dgm:pt>
    <dgm:pt modelId="{E54F4875-363D-48FF-A2BF-805264C7D711}" type="pres">
      <dgm:prSet presAssocID="{011E5FDD-FE7E-4480-A1A5-5D3FDBC4296B}" presName="accentRepeatNode" presStyleLbl="solidFgAcc1" presStyleIdx="0" presStyleCnt="7"/>
      <dgm:spPr/>
    </dgm:pt>
    <dgm:pt modelId="{7302C3EB-C498-412B-BB1F-A66386AD47CC}" type="pres">
      <dgm:prSet presAssocID="{9E312746-FEB6-4BC9-B98A-3FBCB9916FDB}" presName="text_2" presStyleLbl="node1" presStyleIdx="1" presStyleCnt="7">
        <dgm:presLayoutVars>
          <dgm:bulletEnabled val="1"/>
        </dgm:presLayoutVars>
      </dgm:prSet>
      <dgm:spPr/>
    </dgm:pt>
    <dgm:pt modelId="{E80F46D9-A2C5-4A18-97EB-07EC51318DCB}" type="pres">
      <dgm:prSet presAssocID="{9E312746-FEB6-4BC9-B98A-3FBCB9916FDB}" presName="accent_2" presStyleCnt="0"/>
      <dgm:spPr/>
    </dgm:pt>
    <dgm:pt modelId="{E4961EAC-3BC1-4883-A3BE-4961BB93FB83}" type="pres">
      <dgm:prSet presAssocID="{9E312746-FEB6-4BC9-B98A-3FBCB9916FDB}" presName="accentRepeatNode" presStyleLbl="solidFgAcc1" presStyleIdx="1" presStyleCnt="7"/>
      <dgm:spPr/>
    </dgm:pt>
    <dgm:pt modelId="{513E9F92-21ED-4C31-894D-2C96980FB9CF}" type="pres">
      <dgm:prSet presAssocID="{C2184696-DDBB-434D-831A-43F0BA26F95A}" presName="text_3" presStyleLbl="node1" presStyleIdx="2" presStyleCnt="7">
        <dgm:presLayoutVars>
          <dgm:bulletEnabled val="1"/>
        </dgm:presLayoutVars>
      </dgm:prSet>
      <dgm:spPr/>
    </dgm:pt>
    <dgm:pt modelId="{05A6E7BD-F270-4D4A-A4ED-C1E6729E5555}" type="pres">
      <dgm:prSet presAssocID="{C2184696-DDBB-434D-831A-43F0BA26F95A}" presName="accent_3" presStyleCnt="0"/>
      <dgm:spPr/>
    </dgm:pt>
    <dgm:pt modelId="{F9857672-A0A6-4FD8-AA9B-16C29F16830F}" type="pres">
      <dgm:prSet presAssocID="{C2184696-DDBB-434D-831A-43F0BA26F95A}" presName="accentRepeatNode" presStyleLbl="solidFgAcc1" presStyleIdx="2" presStyleCnt="7"/>
      <dgm:spPr/>
    </dgm:pt>
    <dgm:pt modelId="{8E98400D-20B4-4ACE-A443-B7E8C7E9C2EF}" type="pres">
      <dgm:prSet presAssocID="{CEEA4619-68D4-4B72-82AC-35823940A417}" presName="text_4" presStyleLbl="node1" presStyleIdx="3" presStyleCnt="7">
        <dgm:presLayoutVars>
          <dgm:bulletEnabled val="1"/>
        </dgm:presLayoutVars>
      </dgm:prSet>
      <dgm:spPr/>
    </dgm:pt>
    <dgm:pt modelId="{B224ED17-741C-4A44-A8F5-F78FD8D4DFDB}" type="pres">
      <dgm:prSet presAssocID="{CEEA4619-68D4-4B72-82AC-35823940A417}" presName="accent_4" presStyleCnt="0"/>
      <dgm:spPr/>
    </dgm:pt>
    <dgm:pt modelId="{6210CA09-9E07-407D-8E26-2E71918329B6}" type="pres">
      <dgm:prSet presAssocID="{CEEA4619-68D4-4B72-82AC-35823940A417}" presName="accentRepeatNode" presStyleLbl="solidFgAcc1" presStyleIdx="3" presStyleCnt="7"/>
      <dgm:spPr/>
    </dgm:pt>
    <dgm:pt modelId="{EB809734-5336-4369-9EAD-7AC34CE815C9}" type="pres">
      <dgm:prSet presAssocID="{2AF3B835-F3DB-49EF-B8D6-A98BB1B90C48}" presName="text_5" presStyleLbl="node1" presStyleIdx="4" presStyleCnt="7">
        <dgm:presLayoutVars>
          <dgm:bulletEnabled val="1"/>
        </dgm:presLayoutVars>
      </dgm:prSet>
      <dgm:spPr/>
    </dgm:pt>
    <dgm:pt modelId="{F1239874-C5D7-4C4F-AB7B-440501591824}" type="pres">
      <dgm:prSet presAssocID="{2AF3B835-F3DB-49EF-B8D6-A98BB1B90C48}" presName="accent_5" presStyleCnt="0"/>
      <dgm:spPr/>
    </dgm:pt>
    <dgm:pt modelId="{902F04AB-1530-4519-83A3-C53DB0347DBC}" type="pres">
      <dgm:prSet presAssocID="{2AF3B835-F3DB-49EF-B8D6-A98BB1B90C48}" presName="accentRepeatNode" presStyleLbl="solidFgAcc1" presStyleIdx="4" presStyleCnt="7"/>
      <dgm:spPr/>
    </dgm:pt>
    <dgm:pt modelId="{84CE2BC5-1838-4C1A-8E6A-9D9AEFA11BE2}" type="pres">
      <dgm:prSet presAssocID="{C072798C-6C89-4E67-BEF0-6232CC05F10D}" presName="text_6" presStyleLbl="node1" presStyleIdx="5" presStyleCnt="7">
        <dgm:presLayoutVars>
          <dgm:bulletEnabled val="1"/>
        </dgm:presLayoutVars>
      </dgm:prSet>
      <dgm:spPr/>
    </dgm:pt>
    <dgm:pt modelId="{7A149DAD-DDDC-4566-A033-711FDB3B389B}" type="pres">
      <dgm:prSet presAssocID="{C072798C-6C89-4E67-BEF0-6232CC05F10D}" presName="accent_6" presStyleCnt="0"/>
      <dgm:spPr/>
    </dgm:pt>
    <dgm:pt modelId="{7340B9B6-E60C-4352-AA32-C57246E3D2DF}" type="pres">
      <dgm:prSet presAssocID="{C072798C-6C89-4E67-BEF0-6232CC05F10D}" presName="accentRepeatNode" presStyleLbl="solidFgAcc1" presStyleIdx="5" presStyleCnt="7"/>
      <dgm:spPr/>
    </dgm:pt>
    <dgm:pt modelId="{5CED3FDD-F8D3-42E2-8955-7B1726E8E4E4}" type="pres">
      <dgm:prSet presAssocID="{2FD1629C-60AB-4406-916C-19F8DE0B4D4C}" presName="text_7" presStyleLbl="node1" presStyleIdx="6" presStyleCnt="7">
        <dgm:presLayoutVars>
          <dgm:bulletEnabled val="1"/>
        </dgm:presLayoutVars>
      </dgm:prSet>
      <dgm:spPr/>
    </dgm:pt>
    <dgm:pt modelId="{D15773BD-63A3-46E7-B7A9-0BF0428557CB}" type="pres">
      <dgm:prSet presAssocID="{2FD1629C-60AB-4406-916C-19F8DE0B4D4C}" presName="accent_7" presStyleCnt="0"/>
      <dgm:spPr/>
    </dgm:pt>
    <dgm:pt modelId="{1FDC3B7B-9125-485E-9D55-E3EBBB7D4C20}" type="pres">
      <dgm:prSet presAssocID="{2FD1629C-60AB-4406-916C-19F8DE0B4D4C}" presName="accentRepeatNode" presStyleLbl="solidFgAcc1" presStyleIdx="6" presStyleCnt="7"/>
      <dgm:spPr/>
    </dgm:pt>
  </dgm:ptLst>
  <dgm:cxnLst>
    <dgm:cxn modelId="{32C0E81F-0305-44AF-A8FF-8FE026D57199}" srcId="{11811E48-3497-471D-985E-749E02B589E2}" destId="{CEEA4619-68D4-4B72-82AC-35823940A417}" srcOrd="3" destOrd="0" parTransId="{8742278B-DF50-418D-A2A8-F6F3CD4152F8}" sibTransId="{9F2A9D20-CB61-4F42-A05E-B7DF9AFB1DF4}"/>
    <dgm:cxn modelId="{AF718732-E92D-4395-95E6-1A579F9F8EA4}" type="presOf" srcId="{CEEA4619-68D4-4B72-82AC-35823940A417}" destId="{8E98400D-20B4-4ACE-A443-B7E8C7E9C2EF}" srcOrd="0" destOrd="0" presId="urn:microsoft.com/office/officeart/2008/layout/VerticalCurvedList"/>
    <dgm:cxn modelId="{66980C36-1448-46EE-BA68-8ED3ADD51423}" type="presOf" srcId="{C072798C-6C89-4E67-BEF0-6232CC05F10D}" destId="{84CE2BC5-1838-4C1A-8E6A-9D9AEFA11BE2}" srcOrd="0" destOrd="0" presId="urn:microsoft.com/office/officeart/2008/layout/VerticalCurvedList"/>
    <dgm:cxn modelId="{BBE92043-8A41-4E9F-B5E8-DC369C0DF6D1}" srcId="{11811E48-3497-471D-985E-749E02B589E2}" destId="{2FD1629C-60AB-4406-916C-19F8DE0B4D4C}" srcOrd="6" destOrd="0" parTransId="{3B0A1234-CA80-4016-9576-41015F7398CC}" sibTransId="{E1C9D9FE-6163-43A8-9C7A-807A10E03D6D}"/>
    <dgm:cxn modelId="{3EF98563-BAFF-4B42-87A1-8EB190430C3B}" type="presOf" srcId="{AAD61199-FE90-4014-8C21-207FAB65A747}" destId="{0B620FEA-41E0-4420-94FE-50D54A3E9895}" srcOrd="0" destOrd="0" presId="urn:microsoft.com/office/officeart/2008/layout/VerticalCurvedList"/>
    <dgm:cxn modelId="{A9507B44-929D-47A4-90A9-04FD305B89B5}" srcId="{11811E48-3497-471D-985E-749E02B589E2}" destId="{2AF3B835-F3DB-49EF-B8D6-A98BB1B90C48}" srcOrd="4" destOrd="0" parTransId="{3EAC6916-1BFA-4A5F-88EA-DE021DBC5C02}" sibTransId="{CF026476-539F-4723-848D-BD05DF86D521}"/>
    <dgm:cxn modelId="{5B3EDA48-2448-4417-8B1A-91D1976D61A4}" type="presOf" srcId="{C2184696-DDBB-434D-831A-43F0BA26F95A}" destId="{513E9F92-21ED-4C31-894D-2C96980FB9CF}" srcOrd="0" destOrd="0" presId="urn:microsoft.com/office/officeart/2008/layout/VerticalCurvedList"/>
    <dgm:cxn modelId="{B60BEE78-3DE2-47E6-A868-624EC4F34DC1}" type="presOf" srcId="{11811E48-3497-471D-985E-749E02B589E2}" destId="{BEBDBCFD-E387-47E3-811F-11DFCF7C7C40}" srcOrd="0" destOrd="0" presId="urn:microsoft.com/office/officeart/2008/layout/VerticalCurvedList"/>
    <dgm:cxn modelId="{2542FF86-DB26-4164-BE34-580EABD39C6F}" srcId="{11811E48-3497-471D-985E-749E02B589E2}" destId="{011E5FDD-FE7E-4480-A1A5-5D3FDBC4296B}" srcOrd="0" destOrd="0" parTransId="{2EA11436-D47F-4908-881D-6C156D591E00}" sibTransId="{AAD61199-FE90-4014-8C21-207FAB65A747}"/>
    <dgm:cxn modelId="{2CA54E8B-3256-410A-9192-85385016F574}" type="presOf" srcId="{2FD1629C-60AB-4406-916C-19F8DE0B4D4C}" destId="{5CED3FDD-F8D3-42E2-8955-7B1726E8E4E4}" srcOrd="0" destOrd="0" presId="urn:microsoft.com/office/officeart/2008/layout/VerticalCurvedList"/>
    <dgm:cxn modelId="{1AA1D591-C32A-4598-997A-17F08EA1654D}" type="presOf" srcId="{011E5FDD-FE7E-4480-A1A5-5D3FDBC4296B}" destId="{CCBE7233-7B42-4D6D-8D1A-36BEC05A3023}" srcOrd="0" destOrd="0" presId="urn:microsoft.com/office/officeart/2008/layout/VerticalCurvedList"/>
    <dgm:cxn modelId="{0CD3219C-07F9-48C1-81B1-059717AE2689}" type="presOf" srcId="{2AF3B835-F3DB-49EF-B8D6-A98BB1B90C48}" destId="{EB809734-5336-4369-9EAD-7AC34CE815C9}" srcOrd="0" destOrd="0" presId="urn:microsoft.com/office/officeart/2008/layout/VerticalCurvedList"/>
    <dgm:cxn modelId="{712BC9AC-79E7-4FA9-8943-4D7D4A0937EE}" srcId="{11811E48-3497-471D-985E-749E02B589E2}" destId="{9E312746-FEB6-4BC9-B98A-3FBCB9916FDB}" srcOrd="1" destOrd="0" parTransId="{43B82948-19AE-4B84-AFA4-4A17592EEABB}" sibTransId="{A037359D-9650-4297-B731-3EA3784476C0}"/>
    <dgm:cxn modelId="{30994FCA-FA6E-47BA-B5E6-12825888CAE8}" srcId="{11811E48-3497-471D-985E-749E02B589E2}" destId="{C072798C-6C89-4E67-BEF0-6232CC05F10D}" srcOrd="5" destOrd="0" parTransId="{2AE8B1F2-CF3D-46DF-A34C-1592AADC52FC}" sibTransId="{BC9A4D34-A70B-422A-800C-CD8410556FA4}"/>
    <dgm:cxn modelId="{7171ABEA-522A-463F-9438-AA5B3747E7F8}" srcId="{11811E48-3497-471D-985E-749E02B589E2}" destId="{C2184696-DDBB-434D-831A-43F0BA26F95A}" srcOrd="2" destOrd="0" parTransId="{E222EF43-B1C1-4B24-BC8A-4236565D0584}" sibTransId="{2BB53B3F-1E33-4BC7-9314-BCF1486736E6}"/>
    <dgm:cxn modelId="{1B8877FB-3071-4006-9765-5E17B28F147F}" type="presOf" srcId="{9E312746-FEB6-4BC9-B98A-3FBCB9916FDB}" destId="{7302C3EB-C498-412B-BB1F-A66386AD47CC}" srcOrd="0" destOrd="0" presId="urn:microsoft.com/office/officeart/2008/layout/VerticalCurvedList"/>
    <dgm:cxn modelId="{EBD65DDF-8EA9-4B69-945D-710842CD1AAD}" type="presParOf" srcId="{BEBDBCFD-E387-47E3-811F-11DFCF7C7C40}" destId="{6D3BE826-489F-42C6-955E-26D915C53079}" srcOrd="0" destOrd="0" presId="urn:microsoft.com/office/officeart/2008/layout/VerticalCurvedList"/>
    <dgm:cxn modelId="{6CA78A0E-619B-42EA-BAE4-A622B6799FAF}" type="presParOf" srcId="{6D3BE826-489F-42C6-955E-26D915C53079}" destId="{48B11CAC-3C26-45D6-A8DE-BCF90CEA52F0}" srcOrd="0" destOrd="0" presId="urn:microsoft.com/office/officeart/2008/layout/VerticalCurvedList"/>
    <dgm:cxn modelId="{19FCF5BA-D1D4-4A9B-ADC5-08078B259767}" type="presParOf" srcId="{48B11CAC-3C26-45D6-A8DE-BCF90CEA52F0}" destId="{135645F7-B659-4E68-8240-A008D5C0D9A3}" srcOrd="0" destOrd="0" presId="urn:microsoft.com/office/officeart/2008/layout/VerticalCurvedList"/>
    <dgm:cxn modelId="{211FE004-F381-409F-9DC6-217052C29A9B}" type="presParOf" srcId="{48B11CAC-3C26-45D6-A8DE-BCF90CEA52F0}" destId="{0B620FEA-41E0-4420-94FE-50D54A3E9895}" srcOrd="1" destOrd="0" presId="urn:microsoft.com/office/officeart/2008/layout/VerticalCurvedList"/>
    <dgm:cxn modelId="{3F7C12E5-E78F-42FB-96BA-A89CB93E8EA0}" type="presParOf" srcId="{48B11CAC-3C26-45D6-A8DE-BCF90CEA52F0}" destId="{E8224EDB-4E7D-4E9F-AC2A-3F25B09880B6}" srcOrd="2" destOrd="0" presId="urn:microsoft.com/office/officeart/2008/layout/VerticalCurvedList"/>
    <dgm:cxn modelId="{5916514A-440E-43A0-B442-3DBA19857131}" type="presParOf" srcId="{48B11CAC-3C26-45D6-A8DE-BCF90CEA52F0}" destId="{9A4911BE-9433-4D4D-BAEC-C2738723D839}" srcOrd="3" destOrd="0" presId="urn:microsoft.com/office/officeart/2008/layout/VerticalCurvedList"/>
    <dgm:cxn modelId="{97D2C389-EF3C-46E8-84BE-9E4913221A9C}" type="presParOf" srcId="{6D3BE826-489F-42C6-955E-26D915C53079}" destId="{CCBE7233-7B42-4D6D-8D1A-36BEC05A3023}" srcOrd="1" destOrd="0" presId="urn:microsoft.com/office/officeart/2008/layout/VerticalCurvedList"/>
    <dgm:cxn modelId="{7FBFCE20-4F9A-4175-970C-E9990B53616D}" type="presParOf" srcId="{6D3BE826-489F-42C6-955E-26D915C53079}" destId="{C2F9AE8A-896B-4640-AD28-78911A8BB186}" srcOrd="2" destOrd="0" presId="urn:microsoft.com/office/officeart/2008/layout/VerticalCurvedList"/>
    <dgm:cxn modelId="{BBB4C53C-0CF9-45B7-BBD4-065BBF17CE28}" type="presParOf" srcId="{C2F9AE8A-896B-4640-AD28-78911A8BB186}" destId="{E54F4875-363D-48FF-A2BF-805264C7D711}" srcOrd="0" destOrd="0" presId="urn:microsoft.com/office/officeart/2008/layout/VerticalCurvedList"/>
    <dgm:cxn modelId="{19AF57D2-0374-4F78-A73F-BAB8D66A49B5}" type="presParOf" srcId="{6D3BE826-489F-42C6-955E-26D915C53079}" destId="{7302C3EB-C498-412B-BB1F-A66386AD47CC}" srcOrd="3" destOrd="0" presId="urn:microsoft.com/office/officeart/2008/layout/VerticalCurvedList"/>
    <dgm:cxn modelId="{23F5330B-E39E-4D4A-865E-3D77FCC69CFA}" type="presParOf" srcId="{6D3BE826-489F-42C6-955E-26D915C53079}" destId="{E80F46D9-A2C5-4A18-97EB-07EC51318DCB}" srcOrd="4" destOrd="0" presId="urn:microsoft.com/office/officeart/2008/layout/VerticalCurvedList"/>
    <dgm:cxn modelId="{C985368D-7512-466C-BE15-48DF6610CBF6}" type="presParOf" srcId="{E80F46D9-A2C5-4A18-97EB-07EC51318DCB}" destId="{E4961EAC-3BC1-4883-A3BE-4961BB93FB83}" srcOrd="0" destOrd="0" presId="urn:microsoft.com/office/officeart/2008/layout/VerticalCurvedList"/>
    <dgm:cxn modelId="{33A4DF85-13E9-4DBF-9AD3-8DD57E7D5DAF}" type="presParOf" srcId="{6D3BE826-489F-42C6-955E-26D915C53079}" destId="{513E9F92-21ED-4C31-894D-2C96980FB9CF}" srcOrd="5" destOrd="0" presId="urn:microsoft.com/office/officeart/2008/layout/VerticalCurvedList"/>
    <dgm:cxn modelId="{DE31C8A0-FBBD-4460-AB23-7DD53EAEF27D}" type="presParOf" srcId="{6D3BE826-489F-42C6-955E-26D915C53079}" destId="{05A6E7BD-F270-4D4A-A4ED-C1E6729E5555}" srcOrd="6" destOrd="0" presId="urn:microsoft.com/office/officeart/2008/layout/VerticalCurvedList"/>
    <dgm:cxn modelId="{89077DFE-74B9-420A-B907-3E484801A6FA}" type="presParOf" srcId="{05A6E7BD-F270-4D4A-A4ED-C1E6729E5555}" destId="{F9857672-A0A6-4FD8-AA9B-16C29F16830F}" srcOrd="0" destOrd="0" presId="urn:microsoft.com/office/officeart/2008/layout/VerticalCurvedList"/>
    <dgm:cxn modelId="{D01CA360-1C59-4D86-A0DF-DA7D729C7513}" type="presParOf" srcId="{6D3BE826-489F-42C6-955E-26D915C53079}" destId="{8E98400D-20B4-4ACE-A443-B7E8C7E9C2EF}" srcOrd="7" destOrd="0" presId="urn:microsoft.com/office/officeart/2008/layout/VerticalCurvedList"/>
    <dgm:cxn modelId="{1DF79FC3-B32C-46DD-985D-3601F99022AD}" type="presParOf" srcId="{6D3BE826-489F-42C6-955E-26D915C53079}" destId="{B224ED17-741C-4A44-A8F5-F78FD8D4DFDB}" srcOrd="8" destOrd="0" presId="urn:microsoft.com/office/officeart/2008/layout/VerticalCurvedList"/>
    <dgm:cxn modelId="{B08F6431-CCC7-4FBD-AA6C-64801E1F9296}" type="presParOf" srcId="{B224ED17-741C-4A44-A8F5-F78FD8D4DFDB}" destId="{6210CA09-9E07-407D-8E26-2E71918329B6}" srcOrd="0" destOrd="0" presId="urn:microsoft.com/office/officeart/2008/layout/VerticalCurvedList"/>
    <dgm:cxn modelId="{6AE0F3B3-5C45-4B80-B899-B62ED94A0013}" type="presParOf" srcId="{6D3BE826-489F-42C6-955E-26D915C53079}" destId="{EB809734-5336-4369-9EAD-7AC34CE815C9}" srcOrd="9" destOrd="0" presId="urn:microsoft.com/office/officeart/2008/layout/VerticalCurvedList"/>
    <dgm:cxn modelId="{35B633FA-DB1F-4ACE-A39D-FBB75A473AB5}" type="presParOf" srcId="{6D3BE826-489F-42C6-955E-26D915C53079}" destId="{F1239874-C5D7-4C4F-AB7B-440501591824}" srcOrd="10" destOrd="0" presId="urn:microsoft.com/office/officeart/2008/layout/VerticalCurvedList"/>
    <dgm:cxn modelId="{330F4F27-5891-4548-A8B8-F32654896439}" type="presParOf" srcId="{F1239874-C5D7-4C4F-AB7B-440501591824}" destId="{902F04AB-1530-4519-83A3-C53DB0347DBC}" srcOrd="0" destOrd="0" presId="urn:microsoft.com/office/officeart/2008/layout/VerticalCurvedList"/>
    <dgm:cxn modelId="{A02FB0E9-CBC2-43EB-8C4C-78660563782A}" type="presParOf" srcId="{6D3BE826-489F-42C6-955E-26D915C53079}" destId="{84CE2BC5-1838-4C1A-8E6A-9D9AEFA11BE2}" srcOrd="11" destOrd="0" presId="urn:microsoft.com/office/officeart/2008/layout/VerticalCurvedList"/>
    <dgm:cxn modelId="{3E7C3E9F-75CA-4459-B623-F933C2863A73}" type="presParOf" srcId="{6D3BE826-489F-42C6-955E-26D915C53079}" destId="{7A149DAD-DDDC-4566-A033-711FDB3B389B}" srcOrd="12" destOrd="0" presId="urn:microsoft.com/office/officeart/2008/layout/VerticalCurvedList"/>
    <dgm:cxn modelId="{A642A5D7-F8B6-4C48-B71E-03B7064906F6}" type="presParOf" srcId="{7A149DAD-DDDC-4566-A033-711FDB3B389B}" destId="{7340B9B6-E60C-4352-AA32-C57246E3D2DF}" srcOrd="0" destOrd="0" presId="urn:microsoft.com/office/officeart/2008/layout/VerticalCurvedList"/>
    <dgm:cxn modelId="{03915819-42E5-47DA-A824-F32FFEBB7113}" type="presParOf" srcId="{6D3BE826-489F-42C6-955E-26D915C53079}" destId="{5CED3FDD-F8D3-42E2-8955-7B1726E8E4E4}" srcOrd="13" destOrd="0" presId="urn:microsoft.com/office/officeart/2008/layout/VerticalCurvedList"/>
    <dgm:cxn modelId="{FA7BB5C5-EF2C-4914-9B8D-8F288E616386}" type="presParOf" srcId="{6D3BE826-489F-42C6-955E-26D915C53079}" destId="{D15773BD-63A3-46E7-B7A9-0BF0428557CB}" srcOrd="14" destOrd="0" presId="urn:microsoft.com/office/officeart/2008/layout/VerticalCurvedList"/>
    <dgm:cxn modelId="{75558417-3C1E-4F6C-B5EA-AA694385DF92}" type="presParOf" srcId="{D15773BD-63A3-46E7-B7A9-0BF0428557CB}" destId="{1FDC3B7B-9125-485E-9D55-E3EBBB7D4C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F3F558-1F09-41FA-BDDE-CF4F3D2B18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772B7526-5C71-4B01-9D5C-B04F5CF0C41B}">
      <dgm:prSet custT="1"/>
      <dgm:spPr>
        <a:solidFill>
          <a:srgbClr val="9FDADF"/>
        </a:solidFill>
      </dgm:spPr>
      <dgm:t>
        <a:bodyPr/>
        <a:lstStyle/>
        <a:p>
          <a:r>
            <a:rPr lang="en-US" sz="2000" b="1" dirty="0">
              <a:solidFill>
                <a:srgbClr val="231F20"/>
              </a:solidFill>
            </a:rPr>
            <a:t>Agrarökologische Strategien für das </a:t>
          </a:r>
          <a:r>
            <a:rPr lang="pl-PL" sz="2000" b="1" dirty="0">
              <a:solidFill>
                <a:srgbClr val="231F20"/>
              </a:solidFill>
            </a:rPr>
            <a:t>Rückstandsmanagement</a:t>
          </a:r>
        </a:p>
      </dgm:t>
    </dgm:pt>
    <dgm:pt modelId="{D893FEB1-3B30-4E7C-A3B9-81E4861E26DF}" type="parTrans" cxnId="{9EF2EC10-5E9F-47EA-AB1E-94F228E45A3C}">
      <dgm:prSet/>
      <dgm:spPr/>
      <dgm:t>
        <a:bodyPr/>
        <a:lstStyle/>
        <a:p>
          <a:endParaRPr lang="pl-PL" sz="2000" b="0">
            <a:solidFill>
              <a:srgbClr val="231F20"/>
            </a:solidFill>
          </a:endParaRPr>
        </a:p>
      </dgm:t>
    </dgm:pt>
    <dgm:pt modelId="{414A085F-E716-4EA4-8F7B-25DC6B8AA18D}" type="sibTrans" cxnId="{9EF2EC10-5E9F-47EA-AB1E-94F228E45A3C}">
      <dgm:prSet/>
      <dgm:spPr/>
      <dgm:t>
        <a:bodyPr/>
        <a:lstStyle/>
        <a:p>
          <a:endParaRPr lang="pl-PL" sz="2000" b="0">
            <a:solidFill>
              <a:srgbClr val="231F20"/>
            </a:solidFill>
          </a:endParaRPr>
        </a:p>
      </dgm:t>
    </dgm:pt>
    <dgm:pt modelId="{67E7DF97-5EB2-42B6-9368-AA6F7703F80D}">
      <dgm:prSet custT="1"/>
      <dgm:spPr/>
      <dgm:t>
        <a:bodyPr/>
        <a:lstStyle/>
        <a:p>
          <a:r>
            <a:rPr lang="pl-PL" sz="2000" b="0" dirty="0" err="1">
              <a:solidFill>
                <a:srgbClr val="231F20"/>
              </a:solidFill>
            </a:rPr>
            <a:t>Die physische Entfernung von Rückständen </a:t>
          </a:r>
          <a:r>
            <a:rPr lang="pl-PL" sz="2000" b="0" dirty="0">
              <a:solidFill>
                <a:srgbClr val="231F20"/>
              </a:solidFill>
            </a:rPr>
            <a:t>(</a:t>
          </a:r>
          <a:r>
            <a:rPr lang="pl-PL" sz="2000" b="0" dirty="0" err="1">
              <a:solidFill>
                <a:srgbClr val="231F20"/>
              </a:solidFill>
            </a:rPr>
            <a:t>z. B. Pressen </a:t>
          </a:r>
          <a:r>
            <a:rPr lang="pl-PL" sz="2000" b="0" dirty="0">
              <a:solidFill>
                <a:srgbClr val="231F20"/>
              </a:solidFill>
            </a:rPr>
            <a:t>und </a:t>
          </a:r>
          <a:r>
            <a:rPr lang="pl-PL" sz="2000" b="0" dirty="0" err="1">
              <a:solidFill>
                <a:srgbClr val="231F20"/>
              </a:solidFill>
            </a:rPr>
            <a:t>Entfernen von </a:t>
          </a:r>
          <a:r>
            <a:rPr lang="pl-PL" sz="2000" b="0" dirty="0">
              <a:solidFill>
                <a:srgbClr val="231F20"/>
              </a:solidFill>
            </a:rPr>
            <a:t>Stroh) vom Feld </a:t>
          </a:r>
          <a:r>
            <a:rPr lang="pl-PL" sz="2000" b="0" dirty="0" err="1">
              <a:solidFill>
                <a:srgbClr val="231F20"/>
              </a:solidFill>
            </a:rPr>
            <a:t>kann dazu beitragen, </a:t>
          </a:r>
          <a:r>
            <a:rPr lang="pl-PL" sz="2000" b="0" dirty="0">
              <a:solidFill>
                <a:srgbClr val="231F20"/>
              </a:solidFill>
            </a:rPr>
            <a:t>die </a:t>
          </a:r>
          <a:r>
            <a:rPr lang="pl-PL" sz="2000" b="0" dirty="0" err="1">
              <a:solidFill>
                <a:srgbClr val="231F20"/>
              </a:solidFill>
            </a:rPr>
            <a:t>Menge </a:t>
          </a:r>
          <a:r>
            <a:rPr lang="pl-PL" sz="2000" b="0" dirty="0">
              <a:solidFill>
                <a:srgbClr val="231F20"/>
              </a:solidFill>
            </a:rPr>
            <a:t>des </a:t>
          </a:r>
          <a:r>
            <a:rPr lang="pl-PL" sz="2000" b="0" dirty="0" err="1">
              <a:solidFill>
                <a:srgbClr val="231F20"/>
              </a:solidFill>
            </a:rPr>
            <a:t>vorhandenen Inokulums zu verringern</a:t>
          </a:r>
          <a:r>
            <a:rPr lang="pl-PL" sz="2000" b="0" dirty="0">
              <a:solidFill>
                <a:srgbClr val="231F20"/>
              </a:solidFill>
            </a:rPr>
            <a:t>.</a:t>
          </a:r>
        </a:p>
      </dgm:t>
    </dgm:pt>
    <dgm:pt modelId="{1D4EA972-1330-4F8C-A50D-E38F20C4CDBE}" type="parTrans" cxnId="{555262B0-EC2D-4AAB-9981-58BC7FE8BB84}">
      <dgm:prSet/>
      <dgm:spPr/>
      <dgm:t>
        <a:bodyPr/>
        <a:lstStyle/>
        <a:p>
          <a:endParaRPr lang="pl-PL" sz="2000" b="0">
            <a:solidFill>
              <a:srgbClr val="231F20"/>
            </a:solidFill>
          </a:endParaRPr>
        </a:p>
      </dgm:t>
    </dgm:pt>
    <dgm:pt modelId="{FE66F278-E9AE-4387-891B-1062C654E9DC}" type="sibTrans" cxnId="{555262B0-EC2D-4AAB-9981-58BC7FE8BB84}">
      <dgm:prSet/>
      <dgm:spPr/>
      <dgm:t>
        <a:bodyPr/>
        <a:lstStyle/>
        <a:p>
          <a:endParaRPr lang="pl-PL" sz="2000" b="0">
            <a:solidFill>
              <a:srgbClr val="231F20"/>
            </a:solidFill>
          </a:endParaRPr>
        </a:p>
      </dgm:t>
    </dgm:pt>
    <dgm:pt modelId="{A78CB4E6-A46E-492F-9C8C-2F277F9D5F7E}">
      <dgm:prSet custT="1"/>
      <dgm:spPr>
        <a:solidFill>
          <a:srgbClr val="8BC540"/>
        </a:solidFill>
      </dgm:spPr>
      <dgm:t>
        <a:bodyPr/>
        <a:lstStyle/>
        <a:p>
          <a:r>
            <a:rPr lang="pl-PL" sz="2400" b="0" dirty="0">
              <a:solidFill>
                <a:srgbClr val="231F20"/>
              </a:solidFill>
            </a:rPr>
            <a:t>Entfernung von Rückständen</a:t>
          </a:r>
        </a:p>
      </dgm:t>
    </dgm:pt>
    <dgm:pt modelId="{FF699A70-C710-4E5F-9400-3E9BE4F04651}" type="parTrans" cxnId="{1E462F6B-3384-4430-8974-554CE87378B0}">
      <dgm:prSet/>
      <dgm:spPr/>
      <dgm:t>
        <a:bodyPr/>
        <a:lstStyle/>
        <a:p>
          <a:endParaRPr lang="pl-PL" sz="2000" b="0">
            <a:solidFill>
              <a:srgbClr val="231F20"/>
            </a:solidFill>
          </a:endParaRPr>
        </a:p>
      </dgm:t>
    </dgm:pt>
    <dgm:pt modelId="{018BE479-3F0C-4973-BA45-41F51585BD1E}" type="sibTrans" cxnId="{1E462F6B-3384-4430-8974-554CE87378B0}">
      <dgm:prSet/>
      <dgm:spPr/>
      <dgm:t>
        <a:bodyPr/>
        <a:lstStyle/>
        <a:p>
          <a:endParaRPr lang="pl-PL" sz="2000" b="0">
            <a:solidFill>
              <a:srgbClr val="231F20"/>
            </a:solidFill>
          </a:endParaRPr>
        </a:p>
      </dgm:t>
    </dgm:pt>
    <dgm:pt modelId="{80068CF5-C75C-4598-9C79-4C22628A8DCA}">
      <dgm:prSet custT="1"/>
      <dgm:spPr>
        <a:solidFill>
          <a:srgbClr val="8BC540"/>
        </a:solidFill>
      </dgm:spPr>
      <dgm:t>
        <a:bodyPr/>
        <a:lstStyle/>
        <a:p>
          <a:r>
            <a:rPr lang="pl-PL" sz="2400" b="0" dirty="0">
              <a:solidFill>
                <a:srgbClr val="231F20"/>
              </a:solidFill>
            </a:rPr>
            <a:t>Bodenbearbeitung</a:t>
          </a:r>
        </a:p>
      </dgm:t>
    </dgm:pt>
    <dgm:pt modelId="{D7762C87-26FB-49AC-9B4D-8BDCDA31BA31}" type="parTrans" cxnId="{837BEBD0-A8A9-4326-B93B-6954C40D4C37}">
      <dgm:prSet/>
      <dgm:spPr/>
      <dgm:t>
        <a:bodyPr/>
        <a:lstStyle/>
        <a:p>
          <a:endParaRPr lang="pl-PL" sz="2000" b="0">
            <a:solidFill>
              <a:srgbClr val="231F20"/>
            </a:solidFill>
          </a:endParaRPr>
        </a:p>
      </dgm:t>
    </dgm:pt>
    <dgm:pt modelId="{133B3773-CAA3-451F-896B-FFAC8AC1C942}" type="sibTrans" cxnId="{837BEBD0-A8A9-4326-B93B-6954C40D4C37}">
      <dgm:prSet/>
      <dgm:spPr/>
      <dgm:t>
        <a:bodyPr/>
        <a:lstStyle/>
        <a:p>
          <a:endParaRPr lang="pl-PL" sz="2000" b="0">
            <a:solidFill>
              <a:srgbClr val="231F20"/>
            </a:solidFill>
          </a:endParaRPr>
        </a:p>
      </dgm:t>
    </dgm:pt>
    <dgm:pt modelId="{5E433ACD-7D5B-4F50-8E5B-9C5BA532ADEA}">
      <dgm:prSet custT="1"/>
      <dgm:spPr/>
      <dgm:t>
        <a:bodyPr/>
        <a:lstStyle/>
        <a:p>
          <a:r>
            <a:rPr lang="pl-PL" sz="2000" b="0" dirty="0" err="1">
              <a:solidFill>
                <a:srgbClr val="231F20"/>
              </a:solidFill>
            </a:rPr>
            <a:t>Einarbeitung von Ernterückständen in den Boden durch Bodenbearbeitung </a:t>
          </a:r>
          <a:r>
            <a:rPr lang="pl-PL" sz="2000" b="0" dirty="0">
              <a:solidFill>
                <a:srgbClr val="231F20"/>
              </a:solidFill>
            </a:rPr>
            <a:t>(nicht </a:t>
          </a:r>
          <a:r>
            <a:rPr lang="pl-PL" sz="2000" b="0" dirty="0" err="1">
              <a:solidFill>
                <a:srgbClr val="231F20"/>
              </a:solidFill>
            </a:rPr>
            <a:t>immer anwendbar</a:t>
          </a:r>
          <a:r>
            <a:rPr lang="pl-PL" sz="2000" b="0" dirty="0">
              <a:solidFill>
                <a:srgbClr val="231F20"/>
              </a:solidFill>
            </a:rPr>
            <a:t>)</a:t>
          </a:r>
        </a:p>
      </dgm:t>
    </dgm:pt>
    <dgm:pt modelId="{64077521-0D21-4E7C-9197-E914C0D6E4A3}" type="parTrans" cxnId="{E5499921-B22F-4438-BBD1-38AA66A8F80A}">
      <dgm:prSet/>
      <dgm:spPr/>
      <dgm:t>
        <a:bodyPr/>
        <a:lstStyle/>
        <a:p>
          <a:endParaRPr lang="pl-PL" sz="2000" b="0">
            <a:solidFill>
              <a:srgbClr val="231F20"/>
            </a:solidFill>
          </a:endParaRPr>
        </a:p>
      </dgm:t>
    </dgm:pt>
    <dgm:pt modelId="{550A8D21-F9AB-48E0-832E-E36D9D5ED06F}" type="sibTrans" cxnId="{E5499921-B22F-4438-BBD1-38AA66A8F80A}">
      <dgm:prSet/>
      <dgm:spPr/>
      <dgm:t>
        <a:bodyPr/>
        <a:lstStyle/>
        <a:p>
          <a:endParaRPr lang="pl-PL" sz="2000" b="0">
            <a:solidFill>
              <a:srgbClr val="231F20"/>
            </a:solidFill>
          </a:endParaRPr>
        </a:p>
      </dgm:t>
    </dgm:pt>
    <dgm:pt modelId="{F870E2DA-97B2-4B6F-8A18-1B5348D1F979}">
      <dgm:prSet custT="1"/>
      <dgm:spPr>
        <a:solidFill>
          <a:srgbClr val="8BC540"/>
        </a:solidFill>
      </dgm:spPr>
      <dgm:t>
        <a:bodyPr/>
        <a:lstStyle/>
        <a:p>
          <a:r>
            <a:rPr lang="pl-PL" sz="2400" b="0" dirty="0" err="1">
              <a:solidFill>
                <a:srgbClr val="231F20"/>
              </a:solidFill>
            </a:rPr>
            <a:t>Zersetzung von Rückständen</a:t>
          </a:r>
          <a:endParaRPr lang="pl-PL" sz="2400" b="0" dirty="0">
            <a:solidFill>
              <a:srgbClr val="231F20"/>
            </a:solidFill>
          </a:endParaRPr>
        </a:p>
      </dgm:t>
    </dgm:pt>
    <dgm:pt modelId="{714C8535-7B76-40A9-9276-7AE753FB150A}" type="parTrans" cxnId="{B63DD374-3458-4CA7-AABA-7ADB574DCB69}">
      <dgm:prSet/>
      <dgm:spPr/>
      <dgm:t>
        <a:bodyPr/>
        <a:lstStyle/>
        <a:p>
          <a:endParaRPr lang="pl-PL" sz="2000" b="0">
            <a:solidFill>
              <a:srgbClr val="231F20"/>
            </a:solidFill>
          </a:endParaRPr>
        </a:p>
      </dgm:t>
    </dgm:pt>
    <dgm:pt modelId="{275B94BF-A135-49F2-8302-FB3FC1E2CF04}" type="sibTrans" cxnId="{B63DD374-3458-4CA7-AABA-7ADB574DCB69}">
      <dgm:prSet/>
      <dgm:spPr/>
      <dgm:t>
        <a:bodyPr/>
        <a:lstStyle/>
        <a:p>
          <a:endParaRPr lang="pl-PL" sz="2000" b="0">
            <a:solidFill>
              <a:srgbClr val="231F20"/>
            </a:solidFill>
          </a:endParaRPr>
        </a:p>
      </dgm:t>
    </dgm:pt>
    <dgm:pt modelId="{7FE46094-B3FB-4A29-A726-2382D663BA8F}">
      <dgm:prSet custT="1"/>
      <dgm:spPr/>
      <dgm:t>
        <a:bodyPr/>
        <a:lstStyle/>
        <a:p>
          <a:r>
            <a:rPr lang="pl-PL" sz="2000" b="0" dirty="0" err="1">
              <a:solidFill>
                <a:srgbClr val="231F20"/>
              </a:solidFill>
            </a:rPr>
            <a:t>Förderung der raschen Zersetzung </a:t>
          </a:r>
          <a:r>
            <a:rPr lang="pl-PL" sz="2000" b="0" dirty="0">
              <a:solidFill>
                <a:srgbClr val="231F20"/>
              </a:solidFill>
            </a:rPr>
            <a:t>von </a:t>
          </a:r>
          <a:r>
            <a:rPr lang="pl-PL" sz="2000" b="0" dirty="0" err="1">
              <a:solidFill>
                <a:srgbClr val="231F20"/>
              </a:solidFill>
            </a:rPr>
            <a:t>Rückständen </a:t>
          </a:r>
          <a:r>
            <a:rPr lang="pl-PL" sz="2000" b="0" dirty="0">
              <a:solidFill>
                <a:srgbClr val="231F20"/>
              </a:solidFill>
            </a:rPr>
            <a:t>(</a:t>
          </a:r>
          <a:r>
            <a:rPr lang="pl-PL" sz="2000" b="0" dirty="0" err="1">
              <a:solidFill>
                <a:srgbClr val="231F20"/>
              </a:solidFill>
            </a:rPr>
            <a:t>z. B. </a:t>
          </a:r>
          <a:r>
            <a:rPr lang="pl-PL" sz="2000" b="0" dirty="0">
              <a:solidFill>
                <a:srgbClr val="231F20"/>
              </a:solidFill>
            </a:rPr>
            <a:t>kann die Zugabe von </a:t>
          </a:r>
          <a:r>
            <a:rPr lang="en-IE" sz="2000" b="0" dirty="0">
              <a:solidFill>
                <a:srgbClr val="231F20"/>
              </a:solidFill>
            </a:rPr>
            <a:t>Stickstoffdünger </a:t>
          </a:r>
          <a:r>
            <a:rPr lang="pl-PL" sz="2000" b="0" dirty="0">
              <a:solidFill>
                <a:srgbClr val="231F20"/>
              </a:solidFill>
            </a:rPr>
            <a:t>oder die Verwendung von mikrobiellen Inokulanten die Überlebenszeit von Krankheitserregern verringern)</a:t>
          </a:r>
        </a:p>
      </dgm:t>
    </dgm:pt>
    <dgm:pt modelId="{F0464F88-9408-4141-82B0-2B4FF866489D}" type="parTrans" cxnId="{25E8ED34-69D7-445F-8959-F7E17DCAFF7C}">
      <dgm:prSet/>
      <dgm:spPr/>
      <dgm:t>
        <a:bodyPr/>
        <a:lstStyle/>
        <a:p>
          <a:endParaRPr lang="pl-PL" sz="2000" b="0">
            <a:solidFill>
              <a:srgbClr val="231F20"/>
            </a:solidFill>
          </a:endParaRPr>
        </a:p>
      </dgm:t>
    </dgm:pt>
    <dgm:pt modelId="{F59F8761-D011-405C-B3CD-19781BF20FD1}" type="sibTrans" cxnId="{25E8ED34-69D7-445F-8959-F7E17DCAFF7C}">
      <dgm:prSet/>
      <dgm:spPr/>
      <dgm:t>
        <a:bodyPr/>
        <a:lstStyle/>
        <a:p>
          <a:endParaRPr lang="pl-PL" sz="2000" b="0">
            <a:solidFill>
              <a:srgbClr val="231F20"/>
            </a:solidFill>
          </a:endParaRPr>
        </a:p>
      </dgm:t>
    </dgm:pt>
    <dgm:pt modelId="{75224356-5A0C-42CD-88A4-2B703C8E5F9D}" type="pres">
      <dgm:prSet presAssocID="{9DF3F558-1F09-41FA-BDDE-CF4F3D2B1863}" presName="linear" presStyleCnt="0">
        <dgm:presLayoutVars>
          <dgm:dir/>
          <dgm:animLvl val="lvl"/>
          <dgm:resizeHandles val="exact"/>
        </dgm:presLayoutVars>
      </dgm:prSet>
      <dgm:spPr/>
    </dgm:pt>
    <dgm:pt modelId="{CCB6423A-89D5-4B57-B317-F5A4DF03CE62}" type="pres">
      <dgm:prSet presAssocID="{772B7526-5C71-4B01-9D5C-B04F5CF0C41B}" presName="parentLin" presStyleCnt="0"/>
      <dgm:spPr/>
    </dgm:pt>
    <dgm:pt modelId="{7D9D17A9-6D37-4940-BDC2-F9FBD46F0600}" type="pres">
      <dgm:prSet presAssocID="{772B7526-5C71-4B01-9D5C-B04F5CF0C41B}" presName="parentLeftMargin" presStyleLbl="node1" presStyleIdx="0" presStyleCnt="4"/>
      <dgm:spPr/>
    </dgm:pt>
    <dgm:pt modelId="{A269A865-84C4-4CE3-8E40-84046CE7F1CF}" type="pres">
      <dgm:prSet presAssocID="{772B7526-5C71-4B01-9D5C-B04F5CF0C41B}" presName="parentText" presStyleLbl="node1" presStyleIdx="0" presStyleCnt="4" custScaleX="141176" custScaleY="220924" custLinFactNeighborX="-67636" custLinFactNeighborY="-18680">
        <dgm:presLayoutVars>
          <dgm:chMax val="0"/>
          <dgm:bulletEnabled val="1"/>
        </dgm:presLayoutVars>
      </dgm:prSet>
      <dgm:spPr/>
    </dgm:pt>
    <dgm:pt modelId="{D0CD5AD8-7DE1-49C1-9EE8-C9863CA2D21E}" type="pres">
      <dgm:prSet presAssocID="{772B7526-5C71-4B01-9D5C-B04F5CF0C41B}" presName="negativeSpace" presStyleCnt="0"/>
      <dgm:spPr/>
    </dgm:pt>
    <dgm:pt modelId="{BA15DF9F-4461-4161-9EC9-AF7F6BE25AD0}" type="pres">
      <dgm:prSet presAssocID="{772B7526-5C71-4B01-9D5C-B04F5CF0C41B}" presName="childText" presStyleLbl="conFgAcc1" presStyleIdx="0" presStyleCnt="4">
        <dgm:presLayoutVars>
          <dgm:bulletEnabled val="1"/>
        </dgm:presLayoutVars>
      </dgm:prSet>
      <dgm:spPr/>
    </dgm:pt>
    <dgm:pt modelId="{F2C08421-DEC0-4CD1-938B-F1063076FCE3}" type="pres">
      <dgm:prSet presAssocID="{414A085F-E716-4EA4-8F7B-25DC6B8AA18D}" presName="spaceBetweenRectangles" presStyleCnt="0"/>
      <dgm:spPr/>
    </dgm:pt>
    <dgm:pt modelId="{59D0ED53-EF63-4E46-9004-8B1D77A7F721}" type="pres">
      <dgm:prSet presAssocID="{A78CB4E6-A46E-492F-9C8C-2F277F9D5F7E}" presName="parentLin" presStyleCnt="0"/>
      <dgm:spPr/>
    </dgm:pt>
    <dgm:pt modelId="{654DE92C-F369-439C-81F2-0B0D899F212B}" type="pres">
      <dgm:prSet presAssocID="{A78CB4E6-A46E-492F-9C8C-2F277F9D5F7E}" presName="parentLeftMargin" presStyleLbl="node1" presStyleIdx="0" presStyleCnt="4"/>
      <dgm:spPr/>
    </dgm:pt>
    <dgm:pt modelId="{A1BD6798-D2D3-4A75-9230-F42F8C3C23B4}" type="pres">
      <dgm:prSet presAssocID="{A78CB4E6-A46E-492F-9C8C-2F277F9D5F7E}" presName="parentText" presStyleLbl="node1" presStyleIdx="1" presStyleCnt="4">
        <dgm:presLayoutVars>
          <dgm:chMax val="0"/>
          <dgm:bulletEnabled val="1"/>
        </dgm:presLayoutVars>
      </dgm:prSet>
      <dgm:spPr/>
    </dgm:pt>
    <dgm:pt modelId="{2D3B8B20-26D8-4248-813E-2850DB2379FB}" type="pres">
      <dgm:prSet presAssocID="{A78CB4E6-A46E-492F-9C8C-2F277F9D5F7E}" presName="negativeSpace" presStyleCnt="0"/>
      <dgm:spPr/>
    </dgm:pt>
    <dgm:pt modelId="{A13E6890-76BD-421C-8626-DCF64E26C7FE}" type="pres">
      <dgm:prSet presAssocID="{A78CB4E6-A46E-492F-9C8C-2F277F9D5F7E}" presName="childText" presStyleLbl="conFgAcc1" presStyleIdx="1" presStyleCnt="4">
        <dgm:presLayoutVars>
          <dgm:bulletEnabled val="1"/>
        </dgm:presLayoutVars>
      </dgm:prSet>
      <dgm:spPr/>
    </dgm:pt>
    <dgm:pt modelId="{8A176241-5F1A-4279-9475-C1175167F953}" type="pres">
      <dgm:prSet presAssocID="{018BE479-3F0C-4973-BA45-41F51585BD1E}" presName="spaceBetweenRectangles" presStyleCnt="0"/>
      <dgm:spPr/>
    </dgm:pt>
    <dgm:pt modelId="{B035D8F5-89AC-4F46-8087-543CCC6A63CD}" type="pres">
      <dgm:prSet presAssocID="{80068CF5-C75C-4598-9C79-4C22628A8DCA}" presName="parentLin" presStyleCnt="0"/>
      <dgm:spPr/>
    </dgm:pt>
    <dgm:pt modelId="{C61242E3-0191-4574-A5E7-D33B3FEB9949}" type="pres">
      <dgm:prSet presAssocID="{80068CF5-C75C-4598-9C79-4C22628A8DCA}" presName="parentLeftMargin" presStyleLbl="node1" presStyleIdx="1" presStyleCnt="4"/>
      <dgm:spPr/>
    </dgm:pt>
    <dgm:pt modelId="{51B605D4-F8F8-420A-92CC-12DD555ECBBA}" type="pres">
      <dgm:prSet presAssocID="{80068CF5-C75C-4598-9C79-4C22628A8DCA}" presName="parentText" presStyleLbl="node1" presStyleIdx="2" presStyleCnt="4">
        <dgm:presLayoutVars>
          <dgm:chMax val="0"/>
          <dgm:bulletEnabled val="1"/>
        </dgm:presLayoutVars>
      </dgm:prSet>
      <dgm:spPr/>
    </dgm:pt>
    <dgm:pt modelId="{812A05EF-E846-4B5E-9A65-EA8FD88E49BE}" type="pres">
      <dgm:prSet presAssocID="{80068CF5-C75C-4598-9C79-4C22628A8DCA}" presName="negativeSpace" presStyleCnt="0"/>
      <dgm:spPr/>
    </dgm:pt>
    <dgm:pt modelId="{90A78848-8A1B-4780-860E-0D60A07813A3}" type="pres">
      <dgm:prSet presAssocID="{80068CF5-C75C-4598-9C79-4C22628A8DCA}" presName="childText" presStyleLbl="conFgAcc1" presStyleIdx="2" presStyleCnt="4">
        <dgm:presLayoutVars>
          <dgm:bulletEnabled val="1"/>
        </dgm:presLayoutVars>
      </dgm:prSet>
      <dgm:spPr/>
    </dgm:pt>
    <dgm:pt modelId="{FB965C29-305D-4292-A058-59B7FA74F84B}" type="pres">
      <dgm:prSet presAssocID="{133B3773-CAA3-451F-896B-FFAC8AC1C942}" presName="spaceBetweenRectangles" presStyleCnt="0"/>
      <dgm:spPr/>
    </dgm:pt>
    <dgm:pt modelId="{07A18FFC-9511-4511-B353-CDF4A5D767D4}" type="pres">
      <dgm:prSet presAssocID="{F870E2DA-97B2-4B6F-8A18-1B5348D1F979}" presName="parentLin" presStyleCnt="0"/>
      <dgm:spPr/>
    </dgm:pt>
    <dgm:pt modelId="{88A39BB1-447B-4DD9-B945-8424F8B38885}" type="pres">
      <dgm:prSet presAssocID="{F870E2DA-97B2-4B6F-8A18-1B5348D1F979}" presName="parentLeftMargin" presStyleLbl="node1" presStyleIdx="2" presStyleCnt="4"/>
      <dgm:spPr/>
    </dgm:pt>
    <dgm:pt modelId="{2564AE47-8582-4800-AF19-48F79C6B0DEE}" type="pres">
      <dgm:prSet presAssocID="{F870E2DA-97B2-4B6F-8A18-1B5348D1F979}" presName="parentText" presStyleLbl="node1" presStyleIdx="3" presStyleCnt="4">
        <dgm:presLayoutVars>
          <dgm:chMax val="0"/>
          <dgm:bulletEnabled val="1"/>
        </dgm:presLayoutVars>
      </dgm:prSet>
      <dgm:spPr/>
    </dgm:pt>
    <dgm:pt modelId="{82E5BAF1-6568-433C-B0F4-F770670788AD}" type="pres">
      <dgm:prSet presAssocID="{F870E2DA-97B2-4B6F-8A18-1B5348D1F979}" presName="negativeSpace" presStyleCnt="0"/>
      <dgm:spPr/>
    </dgm:pt>
    <dgm:pt modelId="{07AB827D-422B-41B2-A860-412C5C7FE0F7}" type="pres">
      <dgm:prSet presAssocID="{F870E2DA-97B2-4B6F-8A18-1B5348D1F979}" presName="childText" presStyleLbl="conFgAcc1" presStyleIdx="3" presStyleCnt="4">
        <dgm:presLayoutVars>
          <dgm:bulletEnabled val="1"/>
        </dgm:presLayoutVars>
      </dgm:prSet>
      <dgm:spPr/>
    </dgm:pt>
  </dgm:ptLst>
  <dgm:cxnLst>
    <dgm:cxn modelId="{B2350201-B87E-4B34-A469-3AD6E7862F9A}" type="presOf" srcId="{5E433ACD-7D5B-4F50-8E5B-9C5BA532ADEA}" destId="{90A78848-8A1B-4780-860E-0D60A07813A3}" srcOrd="0" destOrd="0" presId="urn:microsoft.com/office/officeart/2005/8/layout/list1"/>
    <dgm:cxn modelId="{1C0EC60D-0A59-455F-B9F7-751BC8BFEA3F}" type="presOf" srcId="{9DF3F558-1F09-41FA-BDDE-CF4F3D2B1863}" destId="{75224356-5A0C-42CD-88A4-2B703C8E5F9D}" srcOrd="0" destOrd="0" presId="urn:microsoft.com/office/officeart/2005/8/layout/list1"/>
    <dgm:cxn modelId="{9EF2EC10-5E9F-47EA-AB1E-94F228E45A3C}" srcId="{9DF3F558-1F09-41FA-BDDE-CF4F3D2B1863}" destId="{772B7526-5C71-4B01-9D5C-B04F5CF0C41B}" srcOrd="0" destOrd="0" parTransId="{D893FEB1-3B30-4E7C-A3B9-81E4861E26DF}" sibTransId="{414A085F-E716-4EA4-8F7B-25DC6B8AA18D}"/>
    <dgm:cxn modelId="{6E845E17-AC32-4FDE-BF97-8CADF870CC5C}" type="presOf" srcId="{772B7526-5C71-4B01-9D5C-B04F5CF0C41B}" destId="{A269A865-84C4-4CE3-8E40-84046CE7F1CF}" srcOrd="1" destOrd="0" presId="urn:microsoft.com/office/officeart/2005/8/layout/list1"/>
    <dgm:cxn modelId="{E5499921-B22F-4438-BBD1-38AA66A8F80A}" srcId="{80068CF5-C75C-4598-9C79-4C22628A8DCA}" destId="{5E433ACD-7D5B-4F50-8E5B-9C5BA532ADEA}" srcOrd="0" destOrd="0" parTransId="{64077521-0D21-4E7C-9197-E914C0D6E4A3}" sibTransId="{550A8D21-F9AB-48E0-832E-E36D9D5ED06F}"/>
    <dgm:cxn modelId="{25E8ED34-69D7-445F-8959-F7E17DCAFF7C}" srcId="{F870E2DA-97B2-4B6F-8A18-1B5348D1F979}" destId="{7FE46094-B3FB-4A29-A726-2382D663BA8F}" srcOrd="0" destOrd="0" parTransId="{F0464F88-9408-4141-82B0-2B4FF866489D}" sibTransId="{F59F8761-D011-405C-B3CD-19781BF20FD1}"/>
    <dgm:cxn modelId="{1E462F6B-3384-4430-8974-554CE87378B0}" srcId="{9DF3F558-1F09-41FA-BDDE-CF4F3D2B1863}" destId="{A78CB4E6-A46E-492F-9C8C-2F277F9D5F7E}" srcOrd="1" destOrd="0" parTransId="{FF699A70-C710-4E5F-9400-3E9BE4F04651}" sibTransId="{018BE479-3F0C-4973-BA45-41F51585BD1E}"/>
    <dgm:cxn modelId="{856CD44D-A956-4560-AD41-ED8F51439ECA}" type="presOf" srcId="{F870E2DA-97B2-4B6F-8A18-1B5348D1F979}" destId="{2564AE47-8582-4800-AF19-48F79C6B0DEE}" srcOrd="1" destOrd="0" presId="urn:microsoft.com/office/officeart/2005/8/layout/list1"/>
    <dgm:cxn modelId="{570BAE70-1DEC-4DF7-BE1D-DDE08B9645AA}" type="presOf" srcId="{67E7DF97-5EB2-42B6-9368-AA6F7703F80D}" destId="{A13E6890-76BD-421C-8626-DCF64E26C7FE}" srcOrd="0" destOrd="0" presId="urn:microsoft.com/office/officeart/2005/8/layout/list1"/>
    <dgm:cxn modelId="{B63DD374-3458-4CA7-AABA-7ADB574DCB69}" srcId="{9DF3F558-1F09-41FA-BDDE-CF4F3D2B1863}" destId="{F870E2DA-97B2-4B6F-8A18-1B5348D1F979}" srcOrd="3" destOrd="0" parTransId="{714C8535-7B76-40A9-9276-7AE753FB150A}" sibTransId="{275B94BF-A135-49F2-8302-FB3FC1E2CF04}"/>
    <dgm:cxn modelId="{F3BA1056-B914-4403-B766-8E1B3F84F9F2}" type="presOf" srcId="{A78CB4E6-A46E-492F-9C8C-2F277F9D5F7E}" destId="{A1BD6798-D2D3-4A75-9230-F42F8C3C23B4}" srcOrd="1" destOrd="0" presId="urn:microsoft.com/office/officeart/2005/8/layout/list1"/>
    <dgm:cxn modelId="{B19D6876-BBE6-45B8-8C73-9728CADA2967}" type="presOf" srcId="{80068CF5-C75C-4598-9C79-4C22628A8DCA}" destId="{51B605D4-F8F8-420A-92CC-12DD555ECBBA}" srcOrd="1" destOrd="0" presId="urn:microsoft.com/office/officeart/2005/8/layout/list1"/>
    <dgm:cxn modelId="{D7EC2080-98D6-472D-950F-DFCD479DC2FB}" type="presOf" srcId="{F870E2DA-97B2-4B6F-8A18-1B5348D1F979}" destId="{88A39BB1-447B-4DD9-B945-8424F8B38885}" srcOrd="0" destOrd="0" presId="urn:microsoft.com/office/officeart/2005/8/layout/list1"/>
    <dgm:cxn modelId="{C4463696-AF0D-4B60-9531-3811A94D431E}" type="presOf" srcId="{772B7526-5C71-4B01-9D5C-B04F5CF0C41B}" destId="{7D9D17A9-6D37-4940-BDC2-F9FBD46F0600}" srcOrd="0" destOrd="0" presId="urn:microsoft.com/office/officeart/2005/8/layout/list1"/>
    <dgm:cxn modelId="{555262B0-EC2D-4AAB-9981-58BC7FE8BB84}" srcId="{A78CB4E6-A46E-492F-9C8C-2F277F9D5F7E}" destId="{67E7DF97-5EB2-42B6-9368-AA6F7703F80D}" srcOrd="0" destOrd="0" parTransId="{1D4EA972-1330-4F8C-A50D-E38F20C4CDBE}" sibTransId="{FE66F278-E9AE-4387-891B-1062C654E9DC}"/>
    <dgm:cxn modelId="{C76EB7C4-36AC-4743-92AE-03196FD6F16F}" type="presOf" srcId="{7FE46094-B3FB-4A29-A726-2382D663BA8F}" destId="{07AB827D-422B-41B2-A860-412C5C7FE0F7}" srcOrd="0" destOrd="0" presId="urn:microsoft.com/office/officeart/2005/8/layout/list1"/>
    <dgm:cxn modelId="{837BEBD0-A8A9-4326-B93B-6954C40D4C37}" srcId="{9DF3F558-1F09-41FA-BDDE-CF4F3D2B1863}" destId="{80068CF5-C75C-4598-9C79-4C22628A8DCA}" srcOrd="2" destOrd="0" parTransId="{D7762C87-26FB-49AC-9B4D-8BDCDA31BA31}" sibTransId="{133B3773-CAA3-451F-896B-FFAC8AC1C942}"/>
    <dgm:cxn modelId="{2E68F0D9-E2A8-4991-927B-412C64FFF69F}" type="presOf" srcId="{80068CF5-C75C-4598-9C79-4C22628A8DCA}" destId="{C61242E3-0191-4574-A5E7-D33B3FEB9949}" srcOrd="0" destOrd="0" presId="urn:microsoft.com/office/officeart/2005/8/layout/list1"/>
    <dgm:cxn modelId="{B1004DF6-9821-446B-993D-0BC0A985C75B}" type="presOf" srcId="{A78CB4E6-A46E-492F-9C8C-2F277F9D5F7E}" destId="{654DE92C-F369-439C-81F2-0B0D899F212B}" srcOrd="0" destOrd="0" presId="urn:microsoft.com/office/officeart/2005/8/layout/list1"/>
    <dgm:cxn modelId="{5B23E999-F0FB-43A2-8429-AC7C43330110}" type="presParOf" srcId="{75224356-5A0C-42CD-88A4-2B703C8E5F9D}" destId="{CCB6423A-89D5-4B57-B317-F5A4DF03CE62}" srcOrd="0" destOrd="0" presId="urn:microsoft.com/office/officeart/2005/8/layout/list1"/>
    <dgm:cxn modelId="{1AEBA83D-3339-4402-B0E0-E13A46D0BB77}" type="presParOf" srcId="{CCB6423A-89D5-4B57-B317-F5A4DF03CE62}" destId="{7D9D17A9-6D37-4940-BDC2-F9FBD46F0600}" srcOrd="0" destOrd="0" presId="urn:microsoft.com/office/officeart/2005/8/layout/list1"/>
    <dgm:cxn modelId="{0B01AF93-9492-49B9-BBE8-673ED7D084C0}" type="presParOf" srcId="{CCB6423A-89D5-4B57-B317-F5A4DF03CE62}" destId="{A269A865-84C4-4CE3-8E40-84046CE7F1CF}" srcOrd="1" destOrd="0" presId="urn:microsoft.com/office/officeart/2005/8/layout/list1"/>
    <dgm:cxn modelId="{9B0D249E-A2C4-4B48-A023-2FE641BE781A}" type="presParOf" srcId="{75224356-5A0C-42CD-88A4-2B703C8E5F9D}" destId="{D0CD5AD8-7DE1-49C1-9EE8-C9863CA2D21E}" srcOrd="1" destOrd="0" presId="urn:microsoft.com/office/officeart/2005/8/layout/list1"/>
    <dgm:cxn modelId="{13F758FD-8569-4F42-A7D5-78483DCEFFA5}" type="presParOf" srcId="{75224356-5A0C-42CD-88A4-2B703C8E5F9D}" destId="{BA15DF9F-4461-4161-9EC9-AF7F6BE25AD0}" srcOrd="2" destOrd="0" presId="urn:microsoft.com/office/officeart/2005/8/layout/list1"/>
    <dgm:cxn modelId="{1E0029BD-1A76-4744-8904-92B31BBD708B}" type="presParOf" srcId="{75224356-5A0C-42CD-88A4-2B703C8E5F9D}" destId="{F2C08421-DEC0-4CD1-938B-F1063076FCE3}" srcOrd="3" destOrd="0" presId="urn:microsoft.com/office/officeart/2005/8/layout/list1"/>
    <dgm:cxn modelId="{3B054BF0-3C18-4E3D-A297-BA6CF246F1A8}" type="presParOf" srcId="{75224356-5A0C-42CD-88A4-2B703C8E5F9D}" destId="{59D0ED53-EF63-4E46-9004-8B1D77A7F721}" srcOrd="4" destOrd="0" presId="urn:microsoft.com/office/officeart/2005/8/layout/list1"/>
    <dgm:cxn modelId="{F8F6861A-1629-46DB-AF81-8341DC2EEEBA}" type="presParOf" srcId="{59D0ED53-EF63-4E46-9004-8B1D77A7F721}" destId="{654DE92C-F369-439C-81F2-0B0D899F212B}" srcOrd="0" destOrd="0" presId="urn:microsoft.com/office/officeart/2005/8/layout/list1"/>
    <dgm:cxn modelId="{9717C606-8AE5-4483-B017-AB951ECE87C8}" type="presParOf" srcId="{59D0ED53-EF63-4E46-9004-8B1D77A7F721}" destId="{A1BD6798-D2D3-4A75-9230-F42F8C3C23B4}" srcOrd="1" destOrd="0" presId="urn:microsoft.com/office/officeart/2005/8/layout/list1"/>
    <dgm:cxn modelId="{A33BCF9C-A4CA-48B7-9C67-8B677A71D875}" type="presParOf" srcId="{75224356-5A0C-42CD-88A4-2B703C8E5F9D}" destId="{2D3B8B20-26D8-4248-813E-2850DB2379FB}" srcOrd="5" destOrd="0" presId="urn:microsoft.com/office/officeart/2005/8/layout/list1"/>
    <dgm:cxn modelId="{9E6B8403-6C55-49C9-8745-EDCB3E626AF0}" type="presParOf" srcId="{75224356-5A0C-42CD-88A4-2B703C8E5F9D}" destId="{A13E6890-76BD-421C-8626-DCF64E26C7FE}" srcOrd="6" destOrd="0" presId="urn:microsoft.com/office/officeart/2005/8/layout/list1"/>
    <dgm:cxn modelId="{4BB980E9-1125-42BA-A862-6D4AF36FA4B2}" type="presParOf" srcId="{75224356-5A0C-42CD-88A4-2B703C8E5F9D}" destId="{8A176241-5F1A-4279-9475-C1175167F953}" srcOrd="7" destOrd="0" presId="urn:microsoft.com/office/officeart/2005/8/layout/list1"/>
    <dgm:cxn modelId="{87F52098-99D3-4FCD-91C9-EF787CB3443D}" type="presParOf" srcId="{75224356-5A0C-42CD-88A4-2B703C8E5F9D}" destId="{B035D8F5-89AC-4F46-8087-543CCC6A63CD}" srcOrd="8" destOrd="0" presId="urn:microsoft.com/office/officeart/2005/8/layout/list1"/>
    <dgm:cxn modelId="{E7F4CC04-69B9-4759-86E9-C13FA8649567}" type="presParOf" srcId="{B035D8F5-89AC-4F46-8087-543CCC6A63CD}" destId="{C61242E3-0191-4574-A5E7-D33B3FEB9949}" srcOrd="0" destOrd="0" presId="urn:microsoft.com/office/officeart/2005/8/layout/list1"/>
    <dgm:cxn modelId="{FDB34E6C-C396-435B-8DC3-DB66DE1C0E9F}" type="presParOf" srcId="{B035D8F5-89AC-4F46-8087-543CCC6A63CD}" destId="{51B605D4-F8F8-420A-92CC-12DD555ECBBA}" srcOrd="1" destOrd="0" presId="urn:microsoft.com/office/officeart/2005/8/layout/list1"/>
    <dgm:cxn modelId="{7A8C6A6D-E3B4-45E5-B1B8-1BBBC39BAF6A}" type="presParOf" srcId="{75224356-5A0C-42CD-88A4-2B703C8E5F9D}" destId="{812A05EF-E846-4B5E-9A65-EA8FD88E49BE}" srcOrd="9" destOrd="0" presId="urn:microsoft.com/office/officeart/2005/8/layout/list1"/>
    <dgm:cxn modelId="{20C07E9B-7297-4AD6-8EC5-9E0CA7823244}" type="presParOf" srcId="{75224356-5A0C-42CD-88A4-2B703C8E5F9D}" destId="{90A78848-8A1B-4780-860E-0D60A07813A3}" srcOrd="10" destOrd="0" presId="urn:microsoft.com/office/officeart/2005/8/layout/list1"/>
    <dgm:cxn modelId="{9EC20592-452C-4BC9-89F5-737157378014}" type="presParOf" srcId="{75224356-5A0C-42CD-88A4-2B703C8E5F9D}" destId="{FB965C29-305D-4292-A058-59B7FA74F84B}" srcOrd="11" destOrd="0" presId="urn:microsoft.com/office/officeart/2005/8/layout/list1"/>
    <dgm:cxn modelId="{8726B071-07F5-4F38-93F0-748FC58BEA04}" type="presParOf" srcId="{75224356-5A0C-42CD-88A4-2B703C8E5F9D}" destId="{07A18FFC-9511-4511-B353-CDF4A5D767D4}" srcOrd="12" destOrd="0" presId="urn:microsoft.com/office/officeart/2005/8/layout/list1"/>
    <dgm:cxn modelId="{56D5D9F3-293C-46DE-9B95-28F69045E0A8}" type="presParOf" srcId="{07A18FFC-9511-4511-B353-CDF4A5D767D4}" destId="{88A39BB1-447B-4DD9-B945-8424F8B38885}" srcOrd="0" destOrd="0" presId="urn:microsoft.com/office/officeart/2005/8/layout/list1"/>
    <dgm:cxn modelId="{6DA6CB52-4A40-4A6E-AC5F-6128B97919CB}" type="presParOf" srcId="{07A18FFC-9511-4511-B353-CDF4A5D767D4}" destId="{2564AE47-8582-4800-AF19-48F79C6B0DEE}" srcOrd="1" destOrd="0" presId="urn:microsoft.com/office/officeart/2005/8/layout/list1"/>
    <dgm:cxn modelId="{5C0B618C-072C-4206-9CE0-F57126C8E6D7}" type="presParOf" srcId="{75224356-5A0C-42CD-88A4-2B703C8E5F9D}" destId="{82E5BAF1-6568-433C-B0F4-F770670788AD}" srcOrd="13" destOrd="0" presId="urn:microsoft.com/office/officeart/2005/8/layout/list1"/>
    <dgm:cxn modelId="{DBA1CC0F-D85A-4E7F-AD4A-14B0A82A378C}" type="presParOf" srcId="{75224356-5A0C-42CD-88A4-2B703C8E5F9D}" destId="{07AB827D-422B-41B2-A860-412C5C7FE0F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E81B59-72AB-4321-8F0D-24B089929437}"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pl-PL"/>
        </a:p>
      </dgm:t>
    </dgm:pt>
    <dgm:pt modelId="{41767234-FAC9-43C6-8E62-FBA4C4A56705}">
      <dgm:prSet phldrT="[Tekst]" custT="1"/>
      <dgm:spPr/>
      <dgm:t>
        <a:bodyPr/>
        <a:lstStyle/>
        <a:p>
          <a:r>
            <a:rPr lang="pl-PL" sz="2400" b="1" dirty="0">
              <a:solidFill>
                <a:srgbClr val="231F20"/>
              </a:solidFill>
            </a:rPr>
            <a:t>DREI-FELDER-SYSTEM</a:t>
          </a:r>
        </a:p>
      </dgm:t>
    </dgm:pt>
    <dgm:pt modelId="{1B888A41-A0E7-4574-820B-2B78FAAE0DA5}" type="parTrans" cxnId="{9D578735-EA25-49C2-9D99-525202618F10}">
      <dgm:prSet/>
      <dgm:spPr/>
      <dgm:t>
        <a:bodyPr/>
        <a:lstStyle/>
        <a:p>
          <a:endParaRPr lang="pl-PL">
            <a:solidFill>
              <a:srgbClr val="231F20"/>
            </a:solidFill>
          </a:endParaRPr>
        </a:p>
      </dgm:t>
    </dgm:pt>
    <dgm:pt modelId="{540B18C3-00C2-4B2D-8960-FEE7D149CCA9}" type="sibTrans" cxnId="{9D578735-EA25-49C2-9D99-525202618F10}">
      <dgm:prSet/>
      <dgm:spPr/>
      <dgm:t>
        <a:bodyPr/>
        <a:lstStyle/>
        <a:p>
          <a:endParaRPr lang="pl-PL">
            <a:solidFill>
              <a:srgbClr val="231F20"/>
            </a:solidFill>
          </a:endParaRPr>
        </a:p>
      </dgm:t>
    </dgm:pt>
    <dgm:pt modelId="{C0C2796B-2052-44BB-9624-C710E37CAFE7}">
      <dgm:prSet phldrT="[Tekst]" custT="1"/>
      <dgm:spPr/>
      <dgm:t>
        <a:bodyPr/>
        <a:lstStyle/>
        <a:p>
          <a:r>
            <a:rPr lang="en-US" sz="2200" b="0" dirty="0">
              <a:solidFill>
                <a:srgbClr val="231F20"/>
              </a:solidFill>
            </a:rPr>
            <a:t>Aufteilung des Landes in drei Abschnitte und Wechsel zwischen einer Getreidepflanze </a:t>
          </a:r>
          <a:r>
            <a:rPr lang="pl-PL" sz="2200" b="0" dirty="0">
              <a:solidFill>
                <a:srgbClr val="231F20"/>
              </a:solidFill>
            </a:rPr>
            <a:t>(</a:t>
          </a:r>
          <a:r>
            <a:rPr lang="pl-PL" sz="2200" b="0" dirty="0" err="1">
              <a:solidFill>
                <a:srgbClr val="231F20"/>
              </a:solidFill>
            </a:rPr>
            <a:t>Weizen</a:t>
          </a:r>
          <a:r>
            <a:rPr lang="pl-PL" sz="2200" b="0" dirty="0">
              <a:solidFill>
                <a:srgbClr val="231F20"/>
              </a:solidFill>
            </a:rPr>
            <a:t>, </a:t>
          </a:r>
          <a:r>
            <a:rPr lang="pl-PL" sz="2200" b="0" dirty="0" err="1">
              <a:solidFill>
                <a:srgbClr val="231F20"/>
              </a:solidFill>
            </a:rPr>
            <a:t>Gerste</a:t>
          </a:r>
          <a:r>
            <a:rPr lang="en-US" sz="2200" b="0" dirty="0">
              <a:solidFill>
                <a:srgbClr val="231F20"/>
              </a:solidFill>
            </a:rPr>
            <a:t>), einer stickstoffbindenden Pflanze </a:t>
          </a:r>
          <a:r>
            <a:rPr lang="pl-PL" sz="2200" b="0" dirty="0">
              <a:solidFill>
                <a:srgbClr val="231F20"/>
              </a:solidFill>
            </a:rPr>
            <a:t>(</a:t>
          </a:r>
          <a:r>
            <a:rPr lang="pl-PL" sz="2200" b="0" dirty="0" err="1">
              <a:solidFill>
                <a:srgbClr val="231F20"/>
              </a:solidFill>
            </a:rPr>
            <a:t>Sojabohne</a:t>
          </a:r>
          <a:r>
            <a:rPr lang="pl-PL" sz="2200" b="0" dirty="0">
              <a:solidFill>
                <a:srgbClr val="231F20"/>
              </a:solidFill>
            </a:rPr>
            <a:t>, </a:t>
          </a:r>
          <a:r>
            <a:rPr lang="pl-PL" sz="2200" b="0" dirty="0" err="1">
              <a:solidFill>
                <a:srgbClr val="231F20"/>
              </a:solidFill>
            </a:rPr>
            <a:t>Luzerne</a:t>
          </a:r>
          <a:r>
            <a:rPr lang="en-US" sz="2200" b="0" dirty="0">
              <a:solidFill>
                <a:srgbClr val="231F20"/>
              </a:solidFill>
            </a:rPr>
            <a:t>) und einer Brache oder Deckfrucht </a:t>
          </a:r>
          <a:r>
            <a:rPr lang="pl-PL" sz="2200" b="0" dirty="0">
              <a:solidFill>
                <a:srgbClr val="231F20"/>
              </a:solidFill>
            </a:rPr>
            <a:t>(</a:t>
          </a:r>
          <a:r>
            <a:rPr lang="pl-PL" sz="2200" b="0" dirty="0" err="1">
              <a:solidFill>
                <a:srgbClr val="231F20"/>
              </a:solidFill>
            </a:rPr>
            <a:t>Winterroggen</a:t>
          </a:r>
          <a:r>
            <a:rPr lang="pl-PL" sz="2200" b="0" dirty="0">
              <a:solidFill>
                <a:srgbClr val="231F20"/>
              </a:solidFill>
            </a:rPr>
            <a:t>, </a:t>
          </a:r>
          <a:r>
            <a:rPr lang="pl-PL" sz="2200" b="0" dirty="0" err="1">
              <a:solidFill>
                <a:srgbClr val="231F20"/>
              </a:solidFill>
            </a:rPr>
            <a:t>Klee</a:t>
          </a:r>
          <a:r>
            <a:rPr lang="pl-PL" sz="2200" b="0" dirty="0">
              <a:solidFill>
                <a:srgbClr val="231F20"/>
              </a:solidFill>
            </a:rPr>
            <a:t>) </a:t>
          </a:r>
          <a:r>
            <a:rPr lang="en-US" sz="2200" b="0" dirty="0">
              <a:solidFill>
                <a:srgbClr val="231F20"/>
              </a:solidFill>
            </a:rPr>
            <a:t>zur Erhaltung der Bodenfruchtbarkeit und zur Schädlingsbekämpfung</a:t>
          </a:r>
          <a:r>
            <a:rPr lang="pl-PL" sz="2200" b="0" dirty="0">
              <a:solidFill>
                <a:srgbClr val="231F20"/>
              </a:solidFill>
            </a:rPr>
            <a:t>.</a:t>
          </a:r>
        </a:p>
      </dgm:t>
    </dgm:pt>
    <dgm:pt modelId="{84C4A06F-1C76-4B9D-B4F0-1CAEB00A6F02}" type="parTrans" cxnId="{7C324F95-1059-4E4B-93A2-9DA7234EAC0F}">
      <dgm:prSet/>
      <dgm:spPr/>
      <dgm:t>
        <a:bodyPr/>
        <a:lstStyle/>
        <a:p>
          <a:endParaRPr lang="pl-PL">
            <a:solidFill>
              <a:srgbClr val="231F20"/>
            </a:solidFill>
          </a:endParaRPr>
        </a:p>
      </dgm:t>
    </dgm:pt>
    <dgm:pt modelId="{6888150A-A20C-4345-A1B0-D2E83F11367E}" type="sibTrans" cxnId="{7C324F95-1059-4E4B-93A2-9DA7234EAC0F}">
      <dgm:prSet/>
      <dgm:spPr/>
      <dgm:t>
        <a:bodyPr/>
        <a:lstStyle/>
        <a:p>
          <a:endParaRPr lang="pl-PL">
            <a:solidFill>
              <a:srgbClr val="231F20"/>
            </a:solidFill>
          </a:endParaRPr>
        </a:p>
      </dgm:t>
    </dgm:pt>
    <dgm:pt modelId="{EA9231F9-93D3-4228-BD6C-B1C855C26773}" type="pres">
      <dgm:prSet presAssocID="{00E81B59-72AB-4321-8F0D-24B089929437}" presName="Name0" presStyleCnt="0">
        <dgm:presLayoutVars>
          <dgm:chMax/>
          <dgm:chPref/>
          <dgm:dir/>
          <dgm:animLvl val="lvl"/>
        </dgm:presLayoutVars>
      </dgm:prSet>
      <dgm:spPr/>
    </dgm:pt>
    <dgm:pt modelId="{EB4499AE-B36C-4AB2-B86B-A47EA6EBD36D}" type="pres">
      <dgm:prSet presAssocID="{41767234-FAC9-43C6-8E62-FBA4C4A56705}" presName="composite" presStyleCnt="0"/>
      <dgm:spPr/>
    </dgm:pt>
    <dgm:pt modelId="{80D7E8D1-0E74-4F5D-8E00-08005A7D440B}" type="pres">
      <dgm:prSet presAssocID="{41767234-FAC9-43C6-8E62-FBA4C4A56705}" presName="ParentAccentShape" presStyleLbl="trBgShp" presStyleIdx="0" presStyleCnt="2" custLinFactNeighborX="-2312" custLinFactNeighborY="-433"/>
      <dgm:spPr>
        <a:solidFill>
          <a:srgbClr val="9FDADF">
            <a:alpha val="40000"/>
          </a:srgbClr>
        </a:solidFill>
      </dgm:spPr>
    </dgm:pt>
    <dgm:pt modelId="{904F0A5F-CEC3-4BB6-8971-6AB44A92AE13}" type="pres">
      <dgm:prSet presAssocID="{41767234-FAC9-43C6-8E62-FBA4C4A56705}" presName="ParentText" presStyleLbl="revTx" presStyleIdx="0" presStyleCnt="2">
        <dgm:presLayoutVars>
          <dgm:chMax val="1"/>
          <dgm:chPref val="1"/>
          <dgm:bulletEnabled val="1"/>
        </dgm:presLayoutVars>
      </dgm:prSet>
      <dgm:spPr/>
    </dgm:pt>
    <dgm:pt modelId="{F6E3B70A-46FF-4DE4-94B4-691DFA5469CF}" type="pres">
      <dgm:prSet presAssocID="{41767234-FAC9-43C6-8E62-FBA4C4A56705}" presName="ChildText" presStyleLbl="revTx" presStyleIdx="1" presStyleCnt="2" custScaleX="127036" custLinFactNeighborX="4697" custLinFactNeighborY="-2438">
        <dgm:presLayoutVars>
          <dgm:chMax val="0"/>
          <dgm:chPref val="0"/>
        </dgm:presLayoutVars>
      </dgm:prSet>
      <dgm:spPr/>
    </dgm:pt>
    <dgm:pt modelId="{DC84030E-C6AE-433D-8A66-AA1F383765B9}" type="pres">
      <dgm:prSet presAssocID="{41767234-FAC9-43C6-8E62-FBA4C4A56705}" presName="ChildAccentShape" presStyleLbl="trBgShp" presStyleIdx="1" presStyleCnt="2" custLinFactNeighborX="1169"/>
      <dgm:spPr>
        <a:solidFill>
          <a:srgbClr val="9FDADF">
            <a:alpha val="40000"/>
          </a:srgbClr>
        </a:solidFill>
      </dgm:spPr>
    </dgm:pt>
    <dgm:pt modelId="{413E13A7-4DAF-4DDD-A24B-5CAFB546FE4B}" type="pres">
      <dgm:prSet presAssocID="{41767234-FAC9-43C6-8E62-FBA4C4A56705}" presName="Image"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61938800-EE3B-4B96-9DB0-9FF4BB8B3481}" type="presOf" srcId="{C0C2796B-2052-44BB-9624-C710E37CAFE7}" destId="{F6E3B70A-46FF-4DE4-94B4-691DFA5469CF}" srcOrd="0" destOrd="0" presId="urn:microsoft.com/office/officeart/2009/3/layout/SnapshotPictureList"/>
    <dgm:cxn modelId="{74264803-8ECE-41D1-8536-13C9E914C976}" type="presOf" srcId="{00E81B59-72AB-4321-8F0D-24B089929437}" destId="{EA9231F9-93D3-4228-BD6C-B1C855C26773}" srcOrd="0" destOrd="0" presId="urn:microsoft.com/office/officeart/2009/3/layout/SnapshotPictureList"/>
    <dgm:cxn modelId="{9D578735-EA25-49C2-9D99-525202618F10}" srcId="{00E81B59-72AB-4321-8F0D-24B089929437}" destId="{41767234-FAC9-43C6-8E62-FBA4C4A56705}" srcOrd="0" destOrd="0" parTransId="{1B888A41-A0E7-4574-820B-2B78FAAE0DA5}" sibTransId="{540B18C3-00C2-4B2D-8960-FEE7D149CCA9}"/>
    <dgm:cxn modelId="{7C324F95-1059-4E4B-93A2-9DA7234EAC0F}" srcId="{41767234-FAC9-43C6-8E62-FBA4C4A56705}" destId="{C0C2796B-2052-44BB-9624-C710E37CAFE7}" srcOrd="0" destOrd="0" parTransId="{84C4A06F-1C76-4B9D-B4F0-1CAEB00A6F02}" sibTransId="{6888150A-A20C-4345-A1B0-D2E83F11367E}"/>
    <dgm:cxn modelId="{3D5585E9-79CB-447F-A6A3-AC87390F246B}" type="presOf" srcId="{41767234-FAC9-43C6-8E62-FBA4C4A56705}" destId="{904F0A5F-CEC3-4BB6-8971-6AB44A92AE13}" srcOrd="0" destOrd="0" presId="urn:microsoft.com/office/officeart/2009/3/layout/SnapshotPictureList"/>
    <dgm:cxn modelId="{F79B678C-4631-4A99-B10D-B3105A638EBD}" type="presParOf" srcId="{EA9231F9-93D3-4228-BD6C-B1C855C26773}" destId="{EB4499AE-B36C-4AB2-B86B-A47EA6EBD36D}" srcOrd="0" destOrd="0" presId="urn:microsoft.com/office/officeart/2009/3/layout/SnapshotPictureList"/>
    <dgm:cxn modelId="{6AF4E565-F101-4359-A421-EA3D80FBC62F}" type="presParOf" srcId="{EB4499AE-B36C-4AB2-B86B-A47EA6EBD36D}" destId="{80D7E8D1-0E74-4F5D-8E00-08005A7D440B}" srcOrd="0" destOrd="0" presId="urn:microsoft.com/office/officeart/2009/3/layout/SnapshotPictureList"/>
    <dgm:cxn modelId="{057865DF-3978-48B1-B0FF-732C5E916133}" type="presParOf" srcId="{EB4499AE-B36C-4AB2-B86B-A47EA6EBD36D}" destId="{904F0A5F-CEC3-4BB6-8971-6AB44A92AE13}" srcOrd="1" destOrd="0" presId="urn:microsoft.com/office/officeart/2009/3/layout/SnapshotPictureList"/>
    <dgm:cxn modelId="{81BFF494-6BF9-48F5-BA10-7BD838744831}" type="presParOf" srcId="{EB4499AE-B36C-4AB2-B86B-A47EA6EBD36D}" destId="{F6E3B70A-46FF-4DE4-94B4-691DFA5469CF}" srcOrd="2" destOrd="0" presId="urn:microsoft.com/office/officeart/2009/3/layout/SnapshotPictureList"/>
    <dgm:cxn modelId="{F8825C7F-F926-438B-95F5-149C2CE5D3F8}" type="presParOf" srcId="{EB4499AE-B36C-4AB2-B86B-A47EA6EBD36D}" destId="{DC84030E-C6AE-433D-8A66-AA1F383765B9}" srcOrd="3" destOrd="0" presId="urn:microsoft.com/office/officeart/2009/3/layout/SnapshotPictureList"/>
    <dgm:cxn modelId="{A072EFD5-258A-4D2C-927D-A550BE394060}" type="presParOf" srcId="{EB4499AE-B36C-4AB2-B86B-A47EA6EBD36D}" destId="{413E13A7-4DAF-4DDD-A24B-5CAFB546FE4B}"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Zuckerrübe</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Sommergerste</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Felderbsen</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Winterweizen</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Winterraps</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dgm:spPr>
    </dgm:pt>
    <dgm:pt modelId="{28183E5F-5C37-4CC9-88F8-07695E3B208A}" type="pres">
      <dgm:prSet presAssocID="{1BFB6D8F-509C-4024-82A3-41881B9CD016}" presName="rect2" presStyleLbl="trBgShp" presStyleIdx="0" presStyleCnt="5">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2"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4" presStyleCnt="5">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4"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7" destOrd="0" presId="urn:microsoft.com/office/officeart/2008/layout/BendingPictureSemiTransparentText"/>
    <dgm:cxn modelId="{7AFB2311-AAAB-41C5-A0C8-D956C0F0BB21}" type="presParOf" srcId="{EAF11210-9D15-45AD-A903-76150876BF29}" destId="{08F62DE4-E262-47FC-BF12-7800F676A584}" srcOrd="8"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Sommergerste</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Felderbsen</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Winterweizen</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Winterraps</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22EDF2E-AD1E-4047-AFA4-915FA2F30C21}">
      <dgm:prSet phldrT="[Tekst]"/>
      <dgm:spPr/>
      <dgm:t>
        <a:bodyPr/>
        <a:lstStyle/>
        <a:p>
          <a:r>
            <a:rPr lang="pl-PL" b="1" dirty="0" err="1">
              <a:solidFill>
                <a:schemeClr val="tx1">
                  <a:lumMod val="50000"/>
                </a:schemeClr>
              </a:solidFill>
            </a:rPr>
            <a:t>Zuckerrübe</a:t>
          </a:r>
          <a:endParaRPr lang="pl-PL" b="1" dirty="0">
            <a:solidFill>
              <a:schemeClr val="tx1">
                <a:lumMod val="50000"/>
              </a:schemeClr>
            </a:solidFill>
          </a:endParaRPr>
        </a:p>
      </dgm:t>
    </dgm:pt>
    <dgm:pt modelId="{40336694-40A3-4048-96C9-E1BC1AF186C1}" type="parTrans" cxnId="{5D387B38-13FC-462C-8F13-DC7B5DD3B144}">
      <dgm:prSet/>
      <dgm:spPr/>
      <dgm:t>
        <a:bodyPr/>
        <a:lstStyle/>
        <a:p>
          <a:endParaRPr lang="pl-PL"/>
        </a:p>
      </dgm:t>
    </dgm:pt>
    <dgm:pt modelId="{02B6434E-6377-4877-AF90-F07D35BAA6E6}" type="sibTrans" cxnId="{5D387B38-13FC-462C-8F13-DC7B5DD3B14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1"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3" presStyleCnt="5">
        <dgm:presLayoutVars>
          <dgm:bulletEnabled val="1"/>
        </dgm:presLayoutVars>
      </dgm:prSet>
      <dgm:spPr/>
    </dgm:pt>
    <dgm:pt modelId="{28F00F21-7C74-4E62-A73C-DDB91D622547}" type="pres">
      <dgm:prSet presAssocID="{8C18F6FB-85B6-4946-8181-2C21DC6E1873}" presName="sibTrans" presStyleCnt="0"/>
      <dgm:spPr/>
    </dgm:pt>
    <dgm:pt modelId="{C0BE9993-9AFF-4669-BC26-45C797228EF2}" type="pres">
      <dgm:prSet presAssocID="{E22EDF2E-AD1E-4047-AFA4-915FA2F30C21}" presName="composite" presStyleCnt="0"/>
      <dgm:spPr/>
    </dgm:pt>
    <dgm:pt modelId="{F89666B7-4C59-4495-B94C-57F8FB59810D}" type="pres">
      <dgm:prSet presAssocID="{E22EDF2E-AD1E-4047-AFA4-915FA2F30C21}" presName="rect1" presStyleLbl="bgShp" presStyleIdx="4" presStyleCnt="5"/>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dgm:spPr>
    </dgm:pt>
    <dgm:pt modelId="{BE404922-4936-48C6-8CC5-481671085E79}" type="pres">
      <dgm:prSet presAssocID="{E22EDF2E-AD1E-4047-AFA4-915FA2F30C21}" presName="rect2" presStyleLbl="trBgShp" presStyleIdx="4" presStyleCnt="5">
        <dgm:presLayoutVars>
          <dgm:bulletEnabled val="1"/>
        </dgm:presLayoutVars>
      </dgm:prSet>
      <dgm:spPr/>
    </dgm:pt>
  </dgm:ptLst>
  <dgm:cxnLst>
    <dgm:cxn modelId="{C531741C-C979-4104-9DDE-D681010ABDC7}" type="presOf" srcId="{E22EDF2E-AD1E-4047-AFA4-915FA2F30C21}" destId="{BE404922-4936-48C6-8CC5-481671085E79}" srcOrd="0" destOrd="0" presId="urn:microsoft.com/office/officeart/2008/layout/BendingPictureSemiTransparentTex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5D387B38-13FC-462C-8F13-DC7B5DD3B144}" srcId="{A150CEB4-AA6B-4DF4-B4DF-25C3807730CD}" destId="{E22EDF2E-AD1E-4047-AFA4-915FA2F30C21}" srcOrd="4" destOrd="0" parTransId="{40336694-40A3-4048-96C9-E1BC1AF186C1}" sibTransId="{02B6434E-6377-4877-AF90-F07D35BAA6E6}"/>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4E281F5-7866-46D2-BBB0-962547A6F938}" type="presParOf" srcId="{EAF11210-9D15-45AD-A903-76150876BF29}" destId="{28F00F21-7C74-4E62-A73C-DDB91D622547}" srcOrd="7" destOrd="0" presId="urn:microsoft.com/office/officeart/2008/layout/BendingPictureSemiTransparentText"/>
    <dgm:cxn modelId="{EC312529-13B0-4ACE-BF12-17C173379D6D}" type="presParOf" srcId="{EAF11210-9D15-45AD-A903-76150876BF29}" destId="{C0BE9993-9AFF-4669-BC26-45C797228EF2}" srcOrd="8" destOrd="0" presId="urn:microsoft.com/office/officeart/2008/layout/BendingPictureSemiTransparentText"/>
    <dgm:cxn modelId="{F280FB84-411D-4959-B9CF-F7094681D87E}" type="presParOf" srcId="{C0BE9993-9AFF-4669-BC26-45C797228EF2}" destId="{F89666B7-4C59-4495-B94C-57F8FB59810D}" srcOrd="0" destOrd="0" presId="urn:microsoft.com/office/officeart/2008/layout/BendingPictureSemiTransparentText"/>
    <dgm:cxn modelId="{B753928E-3220-4467-8541-7883B22DE2A5}" type="presParOf" srcId="{C0BE9993-9AFF-4669-BC26-45C797228EF2}" destId="{BE404922-4936-48C6-8CC5-481671085E79}"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Felderbsen</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Winterweizen</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Winterraps</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E0A94A2-E2BD-4390-A20F-0B03B1DE1728}">
      <dgm:prSet phldrT="[Tekst]"/>
      <dgm:spPr/>
      <dgm:t>
        <a:bodyPr/>
        <a:lstStyle/>
        <a:p>
          <a:r>
            <a:rPr lang="pl-PL" b="1" dirty="0" err="1">
              <a:solidFill>
                <a:schemeClr val="tx1">
                  <a:lumMod val="50000"/>
                </a:schemeClr>
              </a:solidFill>
            </a:rPr>
            <a:t>Sommergerste</a:t>
          </a:r>
          <a:endParaRPr lang="pl-PL" b="1" dirty="0">
            <a:solidFill>
              <a:schemeClr val="tx1">
                <a:lumMod val="50000"/>
              </a:schemeClr>
            </a:solidFill>
          </a:endParaRPr>
        </a:p>
      </dgm:t>
    </dgm:pt>
    <dgm:pt modelId="{2B5B8956-7EFF-4324-8489-A90DF162BBE9}" type="parTrans" cxnId="{8DD58E73-4CD0-4905-AFFE-B1D85AA2DB7B}">
      <dgm:prSet/>
      <dgm:spPr/>
      <dgm:t>
        <a:bodyPr/>
        <a:lstStyle/>
        <a:p>
          <a:endParaRPr lang="pl-PL"/>
        </a:p>
      </dgm:t>
    </dgm:pt>
    <dgm:pt modelId="{CE34BCE4-CB1B-4406-B2F7-DC81AEE57553}" type="sibTrans" cxnId="{8DD58E73-4CD0-4905-AFFE-B1D85AA2DB7B}">
      <dgm:prSet/>
      <dgm:spPr/>
      <dgm:t>
        <a:bodyPr/>
        <a:lstStyle/>
        <a:p>
          <a:endParaRPr lang="pl-PL"/>
        </a:p>
      </dgm:t>
    </dgm:pt>
    <dgm:pt modelId="{79EBF218-F0A1-4948-BC10-3A3DAEC0AE62}">
      <dgm:prSet phldrT="[Tekst]"/>
      <dgm:spPr/>
      <dgm:t>
        <a:bodyPr/>
        <a:lstStyle/>
        <a:p>
          <a:r>
            <a:rPr lang="pl-PL" b="1" dirty="0" err="1">
              <a:solidFill>
                <a:schemeClr val="tx1">
                  <a:lumMod val="50000"/>
                </a:schemeClr>
              </a:solidFill>
            </a:rPr>
            <a:t>Zuckerrübe</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0"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2" presStyleCnt="5">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5"/>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dgm:spPr>
    </dgm:pt>
    <dgm:pt modelId="{72278247-4F64-401E-AD67-3A35326EFE91}" type="pres">
      <dgm:prSet presAssocID="{79EBF218-F0A1-4948-BC10-3A3DAEC0AE62}" presName="rect2" presStyleLbl="trBgShp" presStyleIdx="3" presStyleCnt="5">
        <dgm:presLayoutVars>
          <dgm:bulletEnabled val="1"/>
        </dgm:presLayoutVars>
      </dgm:prSet>
      <dgm:spPr/>
    </dgm:pt>
    <dgm:pt modelId="{484CA2C7-376A-4124-9E33-101126D5E6A1}" type="pres">
      <dgm:prSet presAssocID="{A93A150C-8271-492F-AB9D-8D452F82AE2A}" presName="sibTrans" presStyleCnt="0"/>
      <dgm:spPr/>
    </dgm:pt>
    <dgm:pt modelId="{62836D64-BC5F-4F29-AFAA-D67D4A83598D}" type="pres">
      <dgm:prSet presAssocID="{5E0A94A2-E2BD-4390-A20F-0B03B1DE1728}" presName="composite" presStyleCnt="0"/>
      <dgm:spPr/>
    </dgm:pt>
    <dgm:pt modelId="{0BA5E8BB-D34E-4EA8-88EF-C6B363366963}" type="pres">
      <dgm:prSet presAssocID="{5E0A94A2-E2BD-4390-A20F-0B03B1DE172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FB44462C-E1EF-4151-85DC-3D6382C5C453}" type="pres">
      <dgm:prSet presAssocID="{5E0A94A2-E2BD-4390-A20F-0B03B1DE1728}" presName="rect2" presStyleLbl="trBgShp" presStyleIdx="4" presStyleCnt="5">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DD58E73-4CD0-4905-AFFE-B1D85AA2DB7B}" srcId="{A150CEB4-AA6B-4DF4-B4DF-25C3807730CD}" destId="{5E0A94A2-E2BD-4390-A20F-0B03B1DE1728}" srcOrd="4" destOrd="0" parTransId="{2B5B8956-7EFF-4324-8489-A90DF162BBE9}" sibTransId="{CE34BCE4-CB1B-4406-B2F7-DC81AEE57553}"/>
    <dgm:cxn modelId="{82F69377-C25D-4C14-B035-4A7DEBF593C3}" type="presOf" srcId="{1F61C7B4-0D26-470B-B21D-6766CE72B8F6}" destId="{2918BD4D-1437-42AF-AC52-F7AF601D2CEE}" srcOrd="0" destOrd="0" presId="urn:microsoft.com/office/officeart/2008/layout/BendingPictureSemiTransparentText"/>
    <dgm:cxn modelId="{B245C9A6-653D-48A8-9A37-B7579F898A13}" type="presOf" srcId="{5E0A94A2-E2BD-4390-A20F-0B03B1DE1728}" destId="{FB44462C-E1EF-4151-85DC-3D6382C5C453}"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 modelId="{C33A8F31-93D4-47FA-B396-5E3CF2BF12CC}" type="presParOf" srcId="{EAF11210-9D15-45AD-A903-76150876BF29}" destId="{484CA2C7-376A-4124-9E33-101126D5E6A1}" srcOrd="7" destOrd="0" presId="urn:microsoft.com/office/officeart/2008/layout/BendingPictureSemiTransparentText"/>
    <dgm:cxn modelId="{9218325F-B2D7-40E9-B2DD-6D3FC68C37AF}" type="presParOf" srcId="{EAF11210-9D15-45AD-A903-76150876BF29}" destId="{62836D64-BC5F-4F29-AFAA-D67D4A83598D}" srcOrd="8" destOrd="0" presId="urn:microsoft.com/office/officeart/2008/layout/BendingPictureSemiTransparentText"/>
    <dgm:cxn modelId="{23F8862B-06E0-44A7-A854-61182E8F8FEB}" type="presParOf" srcId="{62836D64-BC5F-4F29-AFAA-D67D4A83598D}" destId="{0BA5E8BB-D34E-4EA8-88EF-C6B363366963}" srcOrd="0" destOrd="0" presId="urn:microsoft.com/office/officeart/2008/layout/BendingPictureSemiTransparentText"/>
    <dgm:cxn modelId="{F6CE527F-5652-4FEB-B336-38A148A11F5D}" type="presParOf" srcId="{62836D64-BC5F-4F29-AFAA-D67D4A83598D}" destId="{FB44462C-E1EF-4151-85DC-3D6382C5C453}"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Bereitstellung </a:t>
          </a:r>
          <a:r>
            <a:rPr lang="pl-PL" sz="2400" dirty="0">
              <a:solidFill>
                <a:srgbClr val="231F20"/>
              </a:solidFill>
            </a:rPr>
            <a:t>von </a:t>
          </a:r>
          <a:r>
            <a:rPr lang="pl-PL" sz="2400" dirty="0" err="1">
              <a:solidFill>
                <a:srgbClr val="231F20"/>
              </a:solidFill>
            </a:rPr>
            <a:t>Ernährungssicherheit</a:t>
          </a:r>
          <a:endParaRPr lang="pl-PL" sz="2400" dirty="0">
            <a:solidFill>
              <a:srgbClr val="231F20"/>
            </a:solidFill>
          </a:endParaRP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EDA30048-BD94-4229-8876-5A8B9BB4877A}">
      <dgm:prSet custT="1"/>
      <dgm:spPr>
        <a:solidFill>
          <a:srgbClr val="8BC540"/>
        </a:solidFill>
      </dgm:spPr>
      <dgm:t>
        <a:bodyPr/>
        <a:lstStyle/>
        <a:p>
          <a:r>
            <a:rPr lang="pl-PL" sz="2400" dirty="0" err="1">
              <a:solidFill>
                <a:srgbClr val="231F20"/>
              </a:solidFill>
            </a:rPr>
            <a:t>Schutz der Umwelt</a:t>
          </a:r>
        </a:p>
      </dgm:t>
    </dgm:pt>
    <dgm:pt modelId="{FB473F4C-F69C-4D25-9B68-1510DE0EBF91}" type="parTrans" cxnId="{ECF45D5D-C180-445F-B79B-00A69FE7D609}">
      <dgm:prSet/>
      <dgm:spPr/>
      <dgm:t>
        <a:bodyPr/>
        <a:lstStyle/>
        <a:p>
          <a:endParaRPr lang="pl-PL">
            <a:solidFill>
              <a:srgbClr val="231F20"/>
            </a:solidFill>
          </a:endParaRPr>
        </a:p>
      </dgm:t>
    </dgm:pt>
    <dgm:pt modelId="{40EA7014-06F0-4FEA-AA6C-D3944A8CAA4C}" type="sibTrans" cxnId="{ECF45D5D-C180-445F-B79B-00A69FE7D609}">
      <dgm:prSet/>
      <dgm:spPr/>
      <dgm:t>
        <a:bodyPr/>
        <a:lstStyle/>
        <a:p>
          <a:endParaRPr lang="pl-PL">
            <a:solidFill>
              <a:srgbClr val="231F20"/>
            </a:solidFill>
          </a:endParaRPr>
        </a:p>
      </dgm:t>
    </dgm:pt>
    <dgm:pt modelId="{CF550878-DD83-4E82-A479-A94CC52B843B}">
      <dgm:prSet custT="1"/>
      <dgm:spPr>
        <a:solidFill>
          <a:srgbClr val="8BC540"/>
        </a:solidFill>
      </dgm:spPr>
      <dgm:t>
        <a:bodyPr/>
        <a:lstStyle/>
        <a:p>
          <a:r>
            <a:rPr lang="pl-PL" sz="2400" dirty="0" err="1">
              <a:solidFill>
                <a:srgbClr val="231F20"/>
              </a:solidFill>
            </a:rPr>
            <a:t>Förderung der biologischen Vielfalt</a:t>
          </a:r>
        </a:p>
      </dgm:t>
    </dgm:pt>
    <dgm:pt modelId="{F49B8E5A-1F5E-46FC-AE7B-29AB0DDB7661}" type="parTrans" cxnId="{066CD286-CECD-4BD8-8401-0642DA8FAE84}">
      <dgm:prSet/>
      <dgm:spPr/>
      <dgm:t>
        <a:bodyPr/>
        <a:lstStyle/>
        <a:p>
          <a:endParaRPr lang="pl-PL">
            <a:solidFill>
              <a:srgbClr val="231F20"/>
            </a:solidFill>
          </a:endParaRPr>
        </a:p>
      </dgm:t>
    </dgm:pt>
    <dgm:pt modelId="{6DB14928-4375-4719-B860-FC6AFADAC94F}" type="sibTrans" cxnId="{066CD286-CECD-4BD8-8401-0642DA8FAE84}">
      <dgm:prSet/>
      <dgm:spPr/>
      <dgm:t>
        <a:bodyPr/>
        <a:lstStyle/>
        <a:p>
          <a:endParaRPr lang="pl-PL">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156C5F78-5E85-489E-8213-F6D773A829C0}" type="pres">
      <dgm:prSet presAssocID="{EDA30048-BD94-4229-8876-5A8B9BB4877A}" presName="parentLin" presStyleCnt="0"/>
      <dgm:spPr/>
    </dgm:pt>
    <dgm:pt modelId="{93BD9640-6B0E-4A81-87F0-7F99975DA625}" type="pres">
      <dgm:prSet presAssocID="{EDA30048-BD94-4229-8876-5A8B9BB4877A}" presName="parentLeftMargin" presStyleLbl="node1" presStyleIdx="0" presStyleCnt="3"/>
      <dgm:spPr/>
    </dgm:pt>
    <dgm:pt modelId="{CE334BE5-2FB3-42FF-8A87-AB629C3B07CC}" type="pres">
      <dgm:prSet presAssocID="{EDA30048-BD94-4229-8876-5A8B9BB4877A}" presName="parentText" presStyleLbl="node1" presStyleIdx="1" presStyleCnt="3" custScaleX="121000">
        <dgm:presLayoutVars>
          <dgm:chMax val="0"/>
          <dgm:bulletEnabled val="1"/>
        </dgm:presLayoutVars>
      </dgm:prSet>
      <dgm:spPr/>
    </dgm:pt>
    <dgm:pt modelId="{7CB0E96B-716E-4891-B9A0-C52534793C77}" type="pres">
      <dgm:prSet presAssocID="{EDA30048-BD94-4229-8876-5A8B9BB4877A}" presName="negativeSpace" presStyleCnt="0"/>
      <dgm:spPr/>
    </dgm:pt>
    <dgm:pt modelId="{62A371FB-1111-4CCA-A7D4-F5392CBC60D1}" type="pres">
      <dgm:prSet presAssocID="{EDA30048-BD94-4229-8876-5A8B9BB4877A}" presName="childText" presStyleLbl="conFgAcc1" presStyleIdx="1" presStyleCnt="3">
        <dgm:presLayoutVars>
          <dgm:bulletEnabled val="1"/>
        </dgm:presLayoutVars>
      </dgm:prSet>
      <dgm:spPr/>
    </dgm:pt>
    <dgm:pt modelId="{EF0DF07C-1B5A-4A34-8A22-30718195D501}" type="pres">
      <dgm:prSet presAssocID="{40EA7014-06F0-4FEA-AA6C-D3944A8CAA4C}" presName="spaceBetweenRectangles" presStyleCnt="0"/>
      <dgm:spPr/>
    </dgm:pt>
    <dgm:pt modelId="{5B01A734-65B0-4DC4-85CB-676CCBA08A01}" type="pres">
      <dgm:prSet presAssocID="{CF550878-DD83-4E82-A479-A94CC52B843B}" presName="parentLin" presStyleCnt="0"/>
      <dgm:spPr/>
    </dgm:pt>
    <dgm:pt modelId="{97C8D80F-3964-4310-B460-D9543D7B6BF3}" type="pres">
      <dgm:prSet presAssocID="{CF550878-DD83-4E82-A479-A94CC52B843B}" presName="parentLeftMargin" presStyleLbl="node1" presStyleIdx="1" presStyleCnt="3"/>
      <dgm:spPr/>
    </dgm:pt>
    <dgm:pt modelId="{CD133EF5-4451-4364-A513-8676B508E7D6}" type="pres">
      <dgm:prSet presAssocID="{CF550878-DD83-4E82-A479-A94CC52B843B}" presName="parentText" presStyleLbl="node1" presStyleIdx="2" presStyleCnt="3" custScaleX="121000">
        <dgm:presLayoutVars>
          <dgm:chMax val="0"/>
          <dgm:bulletEnabled val="1"/>
        </dgm:presLayoutVars>
      </dgm:prSet>
      <dgm:spPr/>
    </dgm:pt>
    <dgm:pt modelId="{EB994CB5-7901-45F2-BCE3-97326348B0E9}" type="pres">
      <dgm:prSet presAssocID="{CF550878-DD83-4E82-A479-A94CC52B843B}" presName="negativeSpace" presStyleCnt="0"/>
      <dgm:spPr/>
    </dgm:pt>
    <dgm:pt modelId="{C3EFC1CC-0E4E-496F-B226-7A8B0F82ABA2}" type="pres">
      <dgm:prSet presAssocID="{CF550878-DD83-4E82-A479-A94CC52B843B}" presName="childText" presStyleLbl="conFgAcc1" presStyleIdx="2" presStyleCnt="3">
        <dgm:presLayoutVars>
          <dgm:bulletEnabled val="1"/>
        </dgm:presLayoutVars>
      </dgm:prSet>
      <dgm:spPr/>
    </dgm:pt>
  </dgm:ptLst>
  <dgm:cxnLst>
    <dgm:cxn modelId="{ED4AEB38-8194-4ECE-B9DE-77500DBB00E7}" type="presOf" srcId="{CF550878-DD83-4E82-A479-A94CC52B843B}" destId="{CD133EF5-4451-4364-A513-8676B508E7D6}" srcOrd="1" destOrd="0" presId="urn:microsoft.com/office/officeart/2005/8/layout/list1"/>
    <dgm:cxn modelId="{ECF45D5D-C180-445F-B79B-00A69FE7D609}" srcId="{325C9100-3AB3-4E1A-9221-1B13A85AB3A6}" destId="{EDA30048-BD94-4229-8876-5A8B9BB4877A}" srcOrd="1" destOrd="0" parTransId="{FB473F4C-F69C-4D25-9B68-1510DE0EBF91}" sibTransId="{40EA7014-06F0-4FEA-AA6C-D3944A8CAA4C}"/>
    <dgm:cxn modelId="{8B5A1667-5C48-4F2D-BD4B-EC4638BE690A}" type="presOf" srcId="{EDA30048-BD94-4229-8876-5A8B9BB4877A}" destId="{93BD9640-6B0E-4A81-87F0-7F99975DA625}" srcOrd="0" destOrd="0" presId="urn:microsoft.com/office/officeart/2005/8/layout/list1"/>
    <dgm:cxn modelId="{066CD286-CECD-4BD8-8401-0642DA8FAE84}" srcId="{325C9100-3AB3-4E1A-9221-1B13A85AB3A6}" destId="{CF550878-DD83-4E82-A479-A94CC52B843B}" srcOrd="2" destOrd="0" parTransId="{F49B8E5A-1F5E-46FC-AE7B-29AB0DDB7661}" sibTransId="{6DB14928-4375-4719-B860-FC6AFADAC94F}"/>
    <dgm:cxn modelId="{FCF97998-85B2-4E45-AEE0-EDF9D427F9BD}" type="presOf" srcId="{EDA30048-BD94-4229-8876-5A8B9BB4877A}" destId="{CE334BE5-2FB3-42FF-8A87-AB629C3B07CC}" srcOrd="1" destOrd="0" presId="urn:microsoft.com/office/officeart/2005/8/layout/list1"/>
    <dgm:cxn modelId="{3902F4B1-2EDE-4B16-BB31-3BDC6DF8D3B1}" srcId="{325C9100-3AB3-4E1A-9221-1B13A85AB3A6}" destId="{1F5188BD-1443-45AA-A21F-7F654517F9FF}" srcOrd="0" destOrd="0" parTransId="{C809F85E-5681-4541-8F6D-64557209D546}" sibTransId="{BDB2A3BD-49BC-468B-934D-2E0133476C7A}"/>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E5C0B5EC-7F3A-4085-BBF4-E2C41CD31971}" type="presOf" srcId="{CF550878-DD83-4E82-A479-A94CC52B843B}" destId="{97C8D80F-3964-4310-B460-D9543D7B6BF3}" srcOrd="0"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0014899F-D6CC-4C6E-877D-B68845C8E216}" type="presParOf" srcId="{30ABB25A-BD58-4B3E-B439-DAB0F198B40F}" destId="{156C5F78-5E85-489E-8213-F6D773A829C0}" srcOrd="4" destOrd="0" presId="urn:microsoft.com/office/officeart/2005/8/layout/list1"/>
    <dgm:cxn modelId="{7F466531-E213-4BAD-9988-27E81AC17BF8}" type="presParOf" srcId="{156C5F78-5E85-489E-8213-F6D773A829C0}" destId="{93BD9640-6B0E-4A81-87F0-7F99975DA625}" srcOrd="0" destOrd="0" presId="urn:microsoft.com/office/officeart/2005/8/layout/list1"/>
    <dgm:cxn modelId="{6602EDAD-C374-406D-A1F7-BDE11ABD5E8E}" type="presParOf" srcId="{156C5F78-5E85-489E-8213-F6D773A829C0}" destId="{CE334BE5-2FB3-42FF-8A87-AB629C3B07CC}" srcOrd="1" destOrd="0" presId="urn:microsoft.com/office/officeart/2005/8/layout/list1"/>
    <dgm:cxn modelId="{A26F02DD-4E38-4245-BE89-8B8A27B51C02}" type="presParOf" srcId="{30ABB25A-BD58-4B3E-B439-DAB0F198B40F}" destId="{7CB0E96B-716E-4891-B9A0-C52534793C77}" srcOrd="5" destOrd="0" presId="urn:microsoft.com/office/officeart/2005/8/layout/list1"/>
    <dgm:cxn modelId="{35E0891D-8D85-4136-9E38-3B3BE2038EA8}" type="presParOf" srcId="{30ABB25A-BD58-4B3E-B439-DAB0F198B40F}" destId="{62A371FB-1111-4CCA-A7D4-F5392CBC60D1}" srcOrd="6" destOrd="0" presId="urn:microsoft.com/office/officeart/2005/8/layout/list1"/>
    <dgm:cxn modelId="{CCBC67BE-DA99-452E-BE9A-1F3361761465}" type="presParOf" srcId="{30ABB25A-BD58-4B3E-B439-DAB0F198B40F}" destId="{EF0DF07C-1B5A-4A34-8A22-30718195D501}" srcOrd="7" destOrd="0" presId="urn:microsoft.com/office/officeart/2005/8/layout/list1"/>
    <dgm:cxn modelId="{1C1CB49D-6087-4F42-8256-6D4681D81F75}" type="presParOf" srcId="{30ABB25A-BD58-4B3E-B439-DAB0F198B40F}" destId="{5B01A734-65B0-4DC4-85CB-676CCBA08A01}" srcOrd="8" destOrd="0" presId="urn:microsoft.com/office/officeart/2005/8/layout/list1"/>
    <dgm:cxn modelId="{34769272-F926-456E-8CC9-652E98826A40}" type="presParOf" srcId="{5B01A734-65B0-4DC4-85CB-676CCBA08A01}" destId="{97C8D80F-3964-4310-B460-D9543D7B6BF3}" srcOrd="0" destOrd="0" presId="urn:microsoft.com/office/officeart/2005/8/layout/list1"/>
    <dgm:cxn modelId="{4AF74247-B85C-4476-91DF-2D3C44C987E9}" type="presParOf" srcId="{5B01A734-65B0-4DC4-85CB-676CCBA08A01}" destId="{CD133EF5-4451-4364-A513-8676B508E7D6}" srcOrd="1" destOrd="0" presId="urn:microsoft.com/office/officeart/2005/8/layout/list1"/>
    <dgm:cxn modelId="{77A46046-8D42-4DF0-A5D5-EFC7E2AA23A7}" type="presParOf" srcId="{30ABB25A-BD58-4B3E-B439-DAB0F198B40F}" destId="{EB994CB5-7901-45F2-BCE3-97326348B0E9}" srcOrd="9" destOrd="0" presId="urn:microsoft.com/office/officeart/2005/8/layout/list1"/>
    <dgm:cxn modelId="{229F3B76-2029-41BA-A25C-443DD53B15AE}" type="presParOf" srcId="{30ABB25A-BD58-4B3E-B439-DAB0F198B40F}" destId="{C3EFC1CC-0E4E-496F-B226-7A8B0F82ABA2}"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Winterweizen</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Winterraps</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411EDF6B-01FA-4EB6-9860-545E2B20246A}">
      <dgm:prSet phldrT="[Tekst]"/>
      <dgm:spPr/>
      <dgm:t>
        <a:bodyPr/>
        <a:lstStyle/>
        <a:p>
          <a:r>
            <a:rPr lang="pl-PL" b="1" dirty="0" err="1">
              <a:solidFill>
                <a:schemeClr val="tx1">
                  <a:lumMod val="50000"/>
                </a:schemeClr>
              </a:solidFill>
            </a:rPr>
            <a:t>Felderbsen</a:t>
          </a:r>
          <a:endParaRPr lang="pl-PL" b="1" dirty="0">
            <a:solidFill>
              <a:schemeClr val="tx1">
                <a:lumMod val="50000"/>
              </a:schemeClr>
            </a:solidFill>
          </a:endParaRPr>
        </a:p>
      </dgm:t>
    </dgm:pt>
    <dgm:pt modelId="{A71C1FD9-5A17-4BEE-BBD0-9E60CCACD20F}" type="parTrans" cxnId="{BEB6FBEE-0648-4E99-9FAD-A0DAEE2CBFF4}">
      <dgm:prSet/>
      <dgm:spPr/>
      <dgm:t>
        <a:bodyPr/>
        <a:lstStyle/>
        <a:p>
          <a:endParaRPr lang="pl-PL"/>
        </a:p>
      </dgm:t>
    </dgm:pt>
    <dgm:pt modelId="{21A5BAB8-778E-45AB-B95B-FB072EA6123B}" type="sibTrans" cxnId="{BEB6FBEE-0648-4E99-9FAD-A0DAEE2CBFF4}">
      <dgm:prSet/>
      <dgm:spPr/>
      <dgm:t>
        <a:bodyPr/>
        <a:lstStyle/>
        <a:p>
          <a:endParaRPr lang="pl-PL"/>
        </a:p>
      </dgm:t>
    </dgm:pt>
    <dgm:pt modelId="{5DBD6123-A9F1-4484-A8A5-9612CA7B7A4E}">
      <dgm:prSet phldrT="[Tekst]"/>
      <dgm:spPr/>
      <dgm:t>
        <a:bodyPr/>
        <a:lstStyle/>
        <a:p>
          <a:r>
            <a:rPr lang="pl-PL" b="1" dirty="0" err="1">
              <a:solidFill>
                <a:schemeClr val="tx1">
                  <a:lumMod val="50000"/>
                </a:schemeClr>
              </a:solidFill>
            </a:rPr>
            <a:t>Zuckerrübe</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Sommergerste</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1" presStyleCnt="5">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5"/>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dgm:spPr>
    </dgm:pt>
    <dgm:pt modelId="{356EBA77-6E98-4959-A4AA-BB3B05050777}" type="pres">
      <dgm:prSet presAssocID="{5DBD6123-A9F1-4484-A8A5-9612CA7B7A4E}" presName="rect2" presStyleLbl="trBgShp" presStyleIdx="2" presStyleCnt="5">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21CD804F-2A47-47E7-AF14-65A7E47E8DBC}" type="pres">
      <dgm:prSet presAssocID="{0CD61D0F-BC88-41C4-BC9C-BE41D05F7977}" presName="rect2" presStyleLbl="trBgShp" presStyleIdx="3" presStyleCnt="5">
        <dgm:presLayoutVars>
          <dgm:bulletEnabled val="1"/>
        </dgm:presLayoutVars>
      </dgm:prSet>
      <dgm:spPr/>
    </dgm:pt>
    <dgm:pt modelId="{41DDF436-12BD-47FD-9733-285D61C54E64}" type="pres">
      <dgm:prSet presAssocID="{D863CBDC-AE38-4F0D-AD71-F5E0A596F946}" presName="sibTrans" presStyleCnt="0"/>
      <dgm:spPr/>
    </dgm:pt>
    <dgm:pt modelId="{ABD0A120-C78C-42B6-B89A-8395D6B48F36}" type="pres">
      <dgm:prSet presAssocID="{411EDF6B-01FA-4EB6-9860-545E2B20246A}" presName="composite" presStyleCnt="0"/>
      <dgm:spPr/>
    </dgm:pt>
    <dgm:pt modelId="{DCAD98F7-BED9-4402-A46D-113C2C1AB8A2}" type="pres">
      <dgm:prSet presAssocID="{411EDF6B-01FA-4EB6-9860-545E2B20246A}"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FE949C3-5F6E-464C-AE5D-4AA8A52DCC35}" type="pres">
      <dgm:prSet presAssocID="{411EDF6B-01FA-4EB6-9860-545E2B20246A}" presName="rect2" presStyleLbl="trBgShp" presStyleIdx="4" presStyleCnt="5">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3387005F-7D50-4430-8176-FEA9B1F78362}" type="presOf" srcId="{411EDF6B-01FA-4EB6-9860-545E2B20246A}" destId="{3FE949C3-5F6E-464C-AE5D-4AA8A52DCC35}"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BEB6FBEE-0648-4E99-9FAD-A0DAEE2CBFF4}" srcId="{A150CEB4-AA6B-4DF4-B4DF-25C3807730CD}" destId="{411EDF6B-01FA-4EB6-9860-545E2B20246A}" srcOrd="4" destOrd="0" parTransId="{A71C1FD9-5A17-4BEE-BBD0-9E60CCACD20F}" sibTransId="{21A5BAB8-778E-45AB-B95B-FB072EA6123B}"/>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 modelId="{A1CEEE1A-AE97-4146-901A-DBF3A650E40D}" type="presParOf" srcId="{EAF11210-9D15-45AD-A903-76150876BF29}" destId="{41DDF436-12BD-47FD-9733-285D61C54E64}" srcOrd="7" destOrd="0" presId="urn:microsoft.com/office/officeart/2008/layout/BendingPictureSemiTransparentText"/>
    <dgm:cxn modelId="{E513EDE1-0400-45E9-A2D8-029F7D6A15E7}" type="presParOf" srcId="{EAF11210-9D15-45AD-A903-76150876BF29}" destId="{ABD0A120-C78C-42B6-B89A-8395D6B48F36}" srcOrd="8" destOrd="0" presId="urn:microsoft.com/office/officeart/2008/layout/BendingPictureSemiTransparentText"/>
    <dgm:cxn modelId="{327E7D7C-3891-45EF-B71E-2898F99C4AD1}" type="presParOf" srcId="{ABD0A120-C78C-42B6-B89A-8395D6B48F36}" destId="{DCAD98F7-BED9-4402-A46D-113C2C1AB8A2}" srcOrd="0" destOrd="0" presId="urn:microsoft.com/office/officeart/2008/layout/BendingPictureSemiTransparentText"/>
    <dgm:cxn modelId="{3F5FC336-AA77-4C51-B6C1-5A98C78A9C1D}" type="presParOf" srcId="{ABD0A120-C78C-42B6-B89A-8395D6B48F36}" destId="{3FE949C3-5F6E-464C-AE5D-4AA8A52DCC35}"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Winterweizen</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0CC15F0B-F32E-4882-A210-5D9EA20536E0}">
      <dgm:prSet phldrT="[Tekst]"/>
      <dgm:spPr/>
      <dgm:t>
        <a:bodyPr/>
        <a:lstStyle/>
        <a:p>
          <a:r>
            <a:rPr lang="pl-PL" b="1" dirty="0" err="1">
              <a:solidFill>
                <a:schemeClr val="tx1">
                  <a:lumMod val="50000"/>
                </a:schemeClr>
              </a:solidFill>
            </a:rPr>
            <a:t>Winterraps</a:t>
          </a:r>
          <a:endParaRPr lang="pl-PL" b="1" dirty="0">
            <a:solidFill>
              <a:schemeClr val="tx1">
                <a:lumMod val="50000"/>
              </a:schemeClr>
            </a:solidFill>
          </a:endParaRPr>
        </a:p>
      </dgm:t>
    </dgm:pt>
    <dgm:pt modelId="{90982961-7E93-47A4-A45B-5D61D3375A83}" type="parTrans" cxnId="{82E4C20E-8F40-417C-8C23-73D15F08E694}">
      <dgm:prSet/>
      <dgm:spPr/>
      <dgm:t>
        <a:bodyPr/>
        <a:lstStyle/>
        <a:p>
          <a:endParaRPr lang="pl-PL"/>
        </a:p>
      </dgm:t>
    </dgm:pt>
    <dgm:pt modelId="{76E5066B-BC87-4F5A-9274-3F7539FCCB0E}" type="sibTrans" cxnId="{82E4C20E-8F40-417C-8C23-73D15F08E694}">
      <dgm:prSet/>
      <dgm:spPr/>
      <dgm:t>
        <a:bodyPr/>
        <a:lstStyle/>
        <a:p>
          <a:endParaRPr lang="pl-PL"/>
        </a:p>
      </dgm:t>
    </dgm:pt>
    <dgm:pt modelId="{62AF4C22-3631-44A7-9116-852181F946CB}">
      <dgm:prSet phldrT="[Tekst]"/>
      <dgm:spPr/>
      <dgm:t>
        <a:bodyPr/>
        <a:lstStyle/>
        <a:p>
          <a:r>
            <a:rPr lang="pl-PL" b="1" dirty="0" err="1">
              <a:solidFill>
                <a:schemeClr val="tx1">
                  <a:lumMod val="50000"/>
                </a:schemeClr>
              </a:solidFill>
            </a:rPr>
            <a:t>Zuckerrübe</a:t>
          </a:r>
          <a:endParaRPr lang="pl-PL" b="1" dirty="0">
            <a:solidFill>
              <a:schemeClr val="tx1">
                <a:lumMod val="50000"/>
              </a:schemeClr>
            </a:solidFill>
          </a:endParaRPr>
        </a:p>
      </dgm:t>
    </dgm:pt>
    <dgm:pt modelId="{2592395E-B91A-4E3F-9150-DB0F43C5A506}" type="parTrans" cxnId="{3F71EC66-66AB-4698-BBE9-9B7ECADC5D9E}">
      <dgm:prSet/>
      <dgm:spPr/>
      <dgm:t>
        <a:bodyPr/>
        <a:lstStyle/>
        <a:p>
          <a:endParaRPr lang="pl-PL"/>
        </a:p>
      </dgm:t>
    </dgm:pt>
    <dgm:pt modelId="{23ACB3C2-496D-4F04-AB35-5973926D079F}" type="sibTrans" cxnId="{3F71EC66-66AB-4698-BBE9-9B7ECADC5D9E}">
      <dgm:prSet/>
      <dgm:spPr/>
      <dgm:t>
        <a:bodyPr/>
        <a:lstStyle/>
        <a:p>
          <a:endParaRPr lang="pl-PL"/>
        </a:p>
      </dgm:t>
    </dgm:pt>
    <dgm:pt modelId="{B7947517-A28A-4D4C-A15C-46E4E428A406}">
      <dgm:prSet phldrT="[Tekst]"/>
      <dgm:spPr/>
      <dgm:t>
        <a:bodyPr/>
        <a:lstStyle/>
        <a:p>
          <a:r>
            <a:rPr lang="pl-PL" b="1" dirty="0" err="1">
              <a:solidFill>
                <a:schemeClr val="tx1">
                  <a:lumMod val="50000"/>
                </a:schemeClr>
              </a:solidFill>
            </a:rPr>
            <a:t>Sommergerste</a:t>
          </a:r>
          <a:endParaRPr lang="pl-PL" b="1" dirty="0">
            <a:solidFill>
              <a:schemeClr val="tx1">
                <a:lumMod val="50000"/>
              </a:schemeClr>
            </a:solidFill>
          </a:endParaRPr>
        </a:p>
      </dgm:t>
    </dgm:pt>
    <dgm:pt modelId="{6CADEE9F-266D-41CD-89A7-D73B35E59873}" type="parTrans" cxnId="{8257C646-551B-4766-A6D1-F375D6996F6F}">
      <dgm:prSet/>
      <dgm:spPr/>
      <dgm:t>
        <a:bodyPr/>
        <a:lstStyle/>
        <a:p>
          <a:endParaRPr lang="pl-PL"/>
        </a:p>
      </dgm:t>
    </dgm:pt>
    <dgm:pt modelId="{D4E45F00-7D81-4488-B235-E23F9F99485D}" type="sibTrans" cxnId="{8257C646-551B-4766-A6D1-F375D6996F6F}">
      <dgm:prSet/>
      <dgm:spPr/>
      <dgm:t>
        <a:bodyPr/>
        <a:lstStyle/>
        <a:p>
          <a:endParaRPr lang="pl-PL"/>
        </a:p>
      </dgm:t>
    </dgm:pt>
    <dgm:pt modelId="{C113F853-2004-422E-82D8-646EA285C30A}">
      <dgm:prSet phldrT="[Tekst]"/>
      <dgm:spPr/>
      <dgm:t>
        <a:bodyPr/>
        <a:lstStyle/>
        <a:p>
          <a:r>
            <a:rPr lang="pl-PL" b="1" dirty="0" err="1">
              <a:solidFill>
                <a:schemeClr val="tx1">
                  <a:lumMod val="50000"/>
                </a:schemeClr>
              </a:solidFill>
            </a:rPr>
            <a:t>Felderbsen</a:t>
          </a:r>
          <a:endParaRPr lang="pl-PL" b="1" dirty="0">
            <a:solidFill>
              <a:schemeClr val="tx1">
                <a:lumMod val="50000"/>
              </a:schemeClr>
            </a:solidFill>
          </a:endParaRPr>
        </a:p>
      </dgm:t>
    </dgm:pt>
    <dgm:pt modelId="{C25EFBDF-BF62-4ED9-9D70-823EC6BA5BF7}" type="parTrans" cxnId="{2B8847F9-64FD-4107-A365-B21CE4FD3632}">
      <dgm:prSet/>
      <dgm:spPr/>
      <dgm:t>
        <a:bodyPr/>
        <a:lstStyle/>
        <a:p>
          <a:endParaRPr lang="pl-PL"/>
        </a:p>
      </dgm:t>
    </dgm:pt>
    <dgm:pt modelId="{DED85C90-DDCD-467A-B528-D5D021F9E867}" type="sibTrans" cxnId="{2B8847F9-64FD-4107-A365-B21CE4FD3632}">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0" presStyleCnt="5">
        <dgm:presLayoutVars>
          <dgm:bulletEnabled val="1"/>
        </dgm:presLayoutVars>
      </dgm:prSet>
      <dgm:spPr/>
    </dgm:pt>
    <dgm:pt modelId="{3C7F57C6-9B06-4FC0-898B-E8078BE65A70}" type="pres">
      <dgm:prSet presAssocID="{8C18F6FB-85B6-4946-8181-2C21DC6E1873}" presName="sibTrans" presStyleCnt="0"/>
      <dgm:spPr/>
    </dgm:pt>
    <dgm:pt modelId="{7EF98F65-0537-49E3-AF2C-02882C7D6B4D}" type="pres">
      <dgm:prSet presAssocID="{62AF4C22-3631-44A7-9116-852181F946CB}" presName="composite" presStyleCnt="0"/>
      <dgm:spPr/>
    </dgm:pt>
    <dgm:pt modelId="{7E556A40-1F05-4A36-B598-3C2D5FF19778}" type="pres">
      <dgm:prSet presAssocID="{62AF4C22-3631-44A7-9116-852181F946CB}" presName="rect1" presStyleLbl="bgShp" presStyleIdx="1" presStyleCnt="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dgm:spPr>
    </dgm:pt>
    <dgm:pt modelId="{802C2545-0668-4157-9193-17E571B2E1F1}" type="pres">
      <dgm:prSet presAssocID="{62AF4C22-3631-44A7-9116-852181F946CB}" presName="rect2" presStyleLbl="trBgShp" presStyleIdx="1" presStyleCnt="5">
        <dgm:presLayoutVars>
          <dgm:bulletEnabled val="1"/>
        </dgm:presLayoutVars>
      </dgm:prSet>
      <dgm:spPr/>
    </dgm:pt>
    <dgm:pt modelId="{6AE40D72-1BF9-4E9F-8205-8788300C0368}" type="pres">
      <dgm:prSet presAssocID="{23ACB3C2-496D-4F04-AB35-5973926D079F}" presName="sibTrans" presStyleCnt="0"/>
      <dgm:spPr/>
    </dgm:pt>
    <dgm:pt modelId="{22793ECD-8C83-4145-B5F7-373A38C16A77}" type="pres">
      <dgm:prSet presAssocID="{B7947517-A28A-4D4C-A15C-46E4E428A406}" presName="composite" presStyleCnt="0"/>
      <dgm:spPr/>
    </dgm:pt>
    <dgm:pt modelId="{76B673F4-F884-4604-B185-06C3D49038A8}" type="pres">
      <dgm:prSet presAssocID="{B7947517-A28A-4D4C-A15C-46E4E428A40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081D167-5BF3-4BC7-B9B9-C7A1E51A1C15}" type="pres">
      <dgm:prSet presAssocID="{B7947517-A28A-4D4C-A15C-46E4E428A406}" presName="rect2" presStyleLbl="trBgShp" presStyleIdx="2" presStyleCnt="5">
        <dgm:presLayoutVars>
          <dgm:bulletEnabled val="1"/>
        </dgm:presLayoutVars>
      </dgm:prSet>
      <dgm:spPr/>
    </dgm:pt>
    <dgm:pt modelId="{44A48C06-3CC5-4DBE-8D80-812F061A4DDF}" type="pres">
      <dgm:prSet presAssocID="{D4E45F00-7D81-4488-B235-E23F9F99485D}" presName="sibTrans" presStyleCnt="0"/>
      <dgm:spPr/>
    </dgm:pt>
    <dgm:pt modelId="{285FC1E2-E6E6-469F-BF6F-F094F492A6F4}" type="pres">
      <dgm:prSet presAssocID="{C113F853-2004-422E-82D8-646EA285C30A}" presName="composite" presStyleCnt="0"/>
      <dgm:spPr/>
    </dgm:pt>
    <dgm:pt modelId="{7A51B90C-E7ED-4E20-85CB-786F69020F08}" type="pres">
      <dgm:prSet presAssocID="{C113F853-2004-422E-82D8-646EA285C30A}"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E1D5D92-A02E-4733-B20D-B4A20A5709DA}" type="pres">
      <dgm:prSet presAssocID="{C113F853-2004-422E-82D8-646EA285C30A}" presName="rect2" presStyleLbl="trBgShp" presStyleIdx="3" presStyleCnt="5">
        <dgm:presLayoutVars>
          <dgm:bulletEnabled val="1"/>
        </dgm:presLayoutVars>
      </dgm:prSet>
      <dgm:spPr/>
    </dgm:pt>
    <dgm:pt modelId="{DC83EA3C-0A52-49E4-BAB3-CA3195A0BCE7}" type="pres">
      <dgm:prSet presAssocID="{DED85C90-DDCD-467A-B528-D5D021F9E867}" presName="sibTrans" presStyleCnt="0"/>
      <dgm:spPr/>
    </dgm:pt>
    <dgm:pt modelId="{A01BFA4A-0055-4F8F-9F44-10ACA74FCCBC}" type="pres">
      <dgm:prSet presAssocID="{0CC15F0B-F32E-4882-A210-5D9EA20536E0}" presName="composite" presStyleCnt="0"/>
      <dgm:spPr/>
    </dgm:pt>
    <dgm:pt modelId="{4F9118AB-627D-4FA3-B174-23F450957323}" type="pres">
      <dgm:prSet presAssocID="{0CC15F0B-F32E-4882-A210-5D9EA20536E0}"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059A0A5-D097-475F-9AB8-ABD8D7ECA2DA}" type="pres">
      <dgm:prSet presAssocID="{0CC15F0B-F32E-4882-A210-5D9EA20536E0}" presName="rect2" presStyleLbl="trBgShp" presStyleIdx="4" presStyleCnt="5">
        <dgm:presLayoutVars>
          <dgm:bulletEnabled val="1"/>
        </dgm:presLayoutVars>
      </dgm:prSet>
      <dgm:spPr/>
    </dgm:pt>
  </dgm:ptLst>
  <dgm:cxnLst>
    <dgm:cxn modelId="{C142F000-E90F-4C29-9060-490353A30B15}" type="presOf" srcId="{C113F853-2004-422E-82D8-646EA285C30A}" destId="{7E1D5D92-A02E-4733-B20D-B4A20A5709DA}" srcOrd="0" destOrd="0" presId="urn:microsoft.com/office/officeart/2008/layout/BendingPictureSemiTransparentText"/>
    <dgm:cxn modelId="{82E4C20E-8F40-417C-8C23-73D15F08E694}" srcId="{A150CEB4-AA6B-4DF4-B4DF-25C3807730CD}" destId="{0CC15F0B-F32E-4882-A210-5D9EA20536E0}" srcOrd="4" destOrd="0" parTransId="{90982961-7E93-47A4-A45B-5D61D3375A83}" sibTransId="{76E5066B-BC87-4F5A-9274-3F7539FCCB0E}"/>
    <dgm:cxn modelId="{1614FB32-9E96-4C3A-94C7-88EC31A50C89}" type="presOf" srcId="{A150CEB4-AA6B-4DF4-B4DF-25C3807730CD}" destId="{EAF11210-9D15-45AD-A903-76150876BF29}" srcOrd="0" destOrd="0" presId="urn:microsoft.com/office/officeart/2008/layout/BendingPictureSemiTransparentText"/>
    <dgm:cxn modelId="{8257C646-551B-4766-A6D1-F375D6996F6F}" srcId="{A150CEB4-AA6B-4DF4-B4DF-25C3807730CD}" destId="{B7947517-A28A-4D4C-A15C-46E4E428A406}" srcOrd="2" destOrd="0" parTransId="{6CADEE9F-266D-41CD-89A7-D73B35E59873}" sibTransId="{D4E45F00-7D81-4488-B235-E23F9F99485D}"/>
    <dgm:cxn modelId="{3F71EC66-66AB-4698-BBE9-9B7ECADC5D9E}" srcId="{A150CEB4-AA6B-4DF4-B4DF-25C3807730CD}" destId="{62AF4C22-3631-44A7-9116-852181F946CB}" srcOrd="1" destOrd="0" parTransId="{2592395E-B91A-4E3F-9150-DB0F43C5A506}" sibTransId="{23ACB3C2-496D-4F04-AB35-5973926D079F}"/>
    <dgm:cxn modelId="{8AF24A80-911A-4D92-A19F-148B50FD0889}" type="presOf" srcId="{0CC15F0B-F32E-4882-A210-5D9EA20536E0}" destId="{6059A0A5-D097-475F-9AB8-ABD8D7ECA2DA}" srcOrd="0" destOrd="0" presId="urn:microsoft.com/office/officeart/2008/layout/BendingPictureSemiTransparentText"/>
    <dgm:cxn modelId="{A7B8EC8C-54D9-476A-A937-4B57B6637601}" type="presOf" srcId="{B7947517-A28A-4D4C-A15C-46E4E428A406}" destId="{F081D167-5BF3-4BC7-B9B9-C7A1E51A1C15}" srcOrd="0" destOrd="0" presId="urn:microsoft.com/office/officeart/2008/layout/BendingPictureSemiTransparentText"/>
    <dgm:cxn modelId="{34B7D5AF-D0BD-446D-8522-E316035706FD}" type="presOf" srcId="{62AF4C22-3631-44A7-9116-852181F946CB}" destId="{802C2545-0668-4157-9193-17E571B2E1F1}" srcOrd="0" destOrd="0" presId="urn:microsoft.com/office/officeart/2008/layout/BendingPictureSemiTransparentText"/>
    <dgm:cxn modelId="{8B57A9C6-CD3D-4044-903F-1A8043988D63}" srcId="{A150CEB4-AA6B-4DF4-B4DF-25C3807730CD}" destId="{908E44D4-E77D-4A6B-856E-94BE49057DB8}" srcOrd="0" destOrd="0" parTransId="{187D198F-4A1D-4BDF-A3BE-5DCADCD7DB96}" sibTransId="{8C18F6FB-85B6-4946-8181-2C21DC6E1873}"/>
    <dgm:cxn modelId="{93E30BED-131C-4A54-850E-9889C68E2095}" type="presOf" srcId="{908E44D4-E77D-4A6B-856E-94BE49057DB8}" destId="{32DA6A1A-3C14-492C-A758-5546B36C4166}" srcOrd="0" destOrd="0" presId="urn:microsoft.com/office/officeart/2008/layout/BendingPictureSemiTransparentText"/>
    <dgm:cxn modelId="{2B8847F9-64FD-4107-A365-B21CE4FD3632}" srcId="{A150CEB4-AA6B-4DF4-B4DF-25C3807730CD}" destId="{C113F853-2004-422E-82D8-646EA285C30A}" srcOrd="3" destOrd="0" parTransId="{C25EFBDF-BF62-4ED9-9D70-823EC6BA5BF7}" sibTransId="{DED85C90-DDCD-467A-B528-D5D021F9E867}"/>
    <dgm:cxn modelId="{7AFB2311-AAAB-41C5-A0C8-D956C0F0BB21}" type="presParOf" srcId="{EAF11210-9D15-45AD-A903-76150876BF29}" destId="{08F62DE4-E262-47FC-BF12-7800F676A584}" srcOrd="0"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28132DC-8EFD-40DB-B6AC-5C0C93C0BA63}" type="presParOf" srcId="{EAF11210-9D15-45AD-A903-76150876BF29}" destId="{3C7F57C6-9B06-4FC0-898B-E8078BE65A70}" srcOrd="1" destOrd="0" presId="urn:microsoft.com/office/officeart/2008/layout/BendingPictureSemiTransparentText"/>
    <dgm:cxn modelId="{DE2A7B03-5118-4CC1-B59E-DD66810F60CB}" type="presParOf" srcId="{EAF11210-9D15-45AD-A903-76150876BF29}" destId="{7EF98F65-0537-49E3-AF2C-02882C7D6B4D}" srcOrd="2" destOrd="0" presId="urn:microsoft.com/office/officeart/2008/layout/BendingPictureSemiTransparentText"/>
    <dgm:cxn modelId="{5723B13B-AA57-4754-B6DE-E88505AA3DCF}" type="presParOf" srcId="{7EF98F65-0537-49E3-AF2C-02882C7D6B4D}" destId="{7E556A40-1F05-4A36-B598-3C2D5FF19778}" srcOrd="0" destOrd="0" presId="urn:microsoft.com/office/officeart/2008/layout/BendingPictureSemiTransparentText"/>
    <dgm:cxn modelId="{8A190BC8-9E72-4AC8-831C-639F81469554}" type="presParOf" srcId="{7EF98F65-0537-49E3-AF2C-02882C7D6B4D}" destId="{802C2545-0668-4157-9193-17E571B2E1F1}" srcOrd="1" destOrd="0" presId="urn:microsoft.com/office/officeart/2008/layout/BendingPictureSemiTransparentText"/>
    <dgm:cxn modelId="{85FC5955-C7D8-4F66-9785-4FAD12D097B9}" type="presParOf" srcId="{EAF11210-9D15-45AD-A903-76150876BF29}" destId="{6AE40D72-1BF9-4E9F-8205-8788300C0368}" srcOrd="3" destOrd="0" presId="urn:microsoft.com/office/officeart/2008/layout/BendingPictureSemiTransparentText"/>
    <dgm:cxn modelId="{81AAE931-3EDE-40B1-8BBA-6B2E147F5FA9}" type="presParOf" srcId="{EAF11210-9D15-45AD-A903-76150876BF29}" destId="{22793ECD-8C83-4145-B5F7-373A38C16A77}" srcOrd="4" destOrd="0" presId="urn:microsoft.com/office/officeart/2008/layout/BendingPictureSemiTransparentText"/>
    <dgm:cxn modelId="{7D48EE23-55D6-411F-8C67-83F71FDE30D2}" type="presParOf" srcId="{22793ECD-8C83-4145-B5F7-373A38C16A77}" destId="{76B673F4-F884-4604-B185-06C3D49038A8}" srcOrd="0" destOrd="0" presId="urn:microsoft.com/office/officeart/2008/layout/BendingPictureSemiTransparentText"/>
    <dgm:cxn modelId="{831761C8-31D7-4F3E-81E7-DC7B481B50B6}" type="presParOf" srcId="{22793ECD-8C83-4145-B5F7-373A38C16A77}" destId="{F081D167-5BF3-4BC7-B9B9-C7A1E51A1C15}" srcOrd="1" destOrd="0" presId="urn:microsoft.com/office/officeart/2008/layout/BendingPictureSemiTransparentText"/>
    <dgm:cxn modelId="{6014BF27-5C62-4335-8214-D47569C1DF83}" type="presParOf" srcId="{EAF11210-9D15-45AD-A903-76150876BF29}" destId="{44A48C06-3CC5-4DBE-8D80-812F061A4DDF}" srcOrd="5" destOrd="0" presId="urn:microsoft.com/office/officeart/2008/layout/BendingPictureSemiTransparentText"/>
    <dgm:cxn modelId="{175EFF19-DE01-4989-8342-CA88D8C6B44F}" type="presParOf" srcId="{EAF11210-9D15-45AD-A903-76150876BF29}" destId="{285FC1E2-E6E6-469F-BF6F-F094F492A6F4}" srcOrd="6" destOrd="0" presId="urn:microsoft.com/office/officeart/2008/layout/BendingPictureSemiTransparentText"/>
    <dgm:cxn modelId="{C1DC68EA-7756-42C0-84ED-C4A5B4A642CD}" type="presParOf" srcId="{285FC1E2-E6E6-469F-BF6F-F094F492A6F4}" destId="{7A51B90C-E7ED-4E20-85CB-786F69020F08}" srcOrd="0" destOrd="0" presId="urn:microsoft.com/office/officeart/2008/layout/BendingPictureSemiTransparentText"/>
    <dgm:cxn modelId="{AB5A2568-5DFD-4F20-8A55-06532B6B147D}" type="presParOf" srcId="{285FC1E2-E6E6-469F-BF6F-F094F492A6F4}" destId="{7E1D5D92-A02E-4733-B20D-B4A20A5709DA}" srcOrd="1" destOrd="0" presId="urn:microsoft.com/office/officeart/2008/layout/BendingPictureSemiTransparentText"/>
    <dgm:cxn modelId="{1DAB7682-9C2F-4715-83B3-4339A057FA0C}" type="presParOf" srcId="{EAF11210-9D15-45AD-A903-76150876BF29}" destId="{DC83EA3C-0A52-49E4-BAB3-CA3195A0BCE7}" srcOrd="7" destOrd="0" presId="urn:microsoft.com/office/officeart/2008/layout/BendingPictureSemiTransparentText"/>
    <dgm:cxn modelId="{24DAE372-AEE6-40E2-BCD5-A463DEB3AF58}" type="presParOf" srcId="{EAF11210-9D15-45AD-A903-76150876BF29}" destId="{A01BFA4A-0055-4F8F-9F44-10ACA74FCCBC}" srcOrd="8" destOrd="0" presId="urn:microsoft.com/office/officeart/2008/layout/BendingPictureSemiTransparentText"/>
    <dgm:cxn modelId="{5706C734-76FE-44A3-AED1-ACD78EBAA722}" type="presParOf" srcId="{A01BFA4A-0055-4F8F-9F44-10ACA74FCCBC}" destId="{4F9118AB-627D-4FA3-B174-23F450957323}" srcOrd="0" destOrd="0" presId="urn:microsoft.com/office/officeart/2008/layout/BendingPictureSemiTransparentText"/>
    <dgm:cxn modelId="{F46E408D-931C-4B2C-A15B-511CFCD2532D}" type="presParOf" srcId="{A01BFA4A-0055-4F8F-9F44-10ACA74FCCBC}" destId="{6059A0A5-D097-475F-9AB8-ABD8D7ECA2DA}" srcOrd="1" destOrd="0" presId="urn:microsoft.com/office/officeart/2008/layout/BendingPictureSemiTransparentTex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Feld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Feld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Feld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908E44D4-E77D-4A6B-856E-94BE49057DB8}">
      <dgm:prSet phldrT="[Tekst]" custT="1"/>
      <dgm:spPr/>
      <dgm:t>
        <a:bodyPr/>
        <a:lstStyle/>
        <a:p>
          <a:r>
            <a:rPr lang="pl-PL" sz="1800" b="1" dirty="0">
              <a:solidFill>
                <a:schemeClr val="tx1">
                  <a:lumMod val="50000"/>
                </a:schemeClr>
              </a:solidFill>
            </a:rPr>
            <a:t>Feld 5</a:t>
          </a:r>
        </a:p>
      </dgm:t>
    </dgm:pt>
    <dgm:pt modelId="{187D198F-4A1D-4BDF-A3BE-5DCADCD7DB96}" type="parTrans" cxnId="{8B57A9C6-CD3D-4044-903F-1A8043988D63}">
      <dgm:prSet/>
      <dgm:spPr/>
      <dgm:t>
        <a:bodyPr/>
        <a:lstStyle/>
        <a:p>
          <a:endParaRPr lang="pl-PL" sz="2800" b="1" dirty="0">
            <a:solidFill>
              <a:schemeClr val="tx1">
                <a:lumMod val="50000"/>
              </a:schemeClr>
            </a:solidFill>
          </a:endParaRPr>
        </a:p>
      </dgm:t>
    </dgm:pt>
    <dgm:pt modelId="{8C18F6FB-85B6-4946-8181-2C21DC6E1873}" type="sibTrans" cxnId="{8B57A9C6-CD3D-4044-903F-1A8043988D63}">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Feld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5">
        <dgm:presLayoutVars>
          <dgm:bulletEnabled val="1"/>
        </dgm:presLayoutVars>
      </dgm:prSet>
      <dgm:spPr/>
    </dgm:pt>
    <dgm:pt modelId="{38C1ADFD-E69F-48D9-939F-FD45B74C6EC0}" type="pres">
      <dgm:prSet presAssocID="{1BFB6D8F-509C-4024-82A3-41881B9CD016}" presName="rect2" presStyleLbl="f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5">
        <dgm:presLayoutVars>
          <dgm:bulletEnabled val="1"/>
        </dgm:presLayoutVars>
      </dgm:prSet>
      <dgm:spPr/>
    </dgm:pt>
    <dgm:pt modelId="{44B8183F-8EB5-4ABF-844D-48DA59E945B1}" type="pres">
      <dgm:prSet presAssocID="{A90EA159-049F-475B-B4FE-0CBD380C3014}" presName="rect2" presStyleLbl="f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5">
        <dgm:presLayoutVars>
          <dgm:bulletEnabled val="1"/>
        </dgm:presLayoutVars>
      </dgm:prSet>
      <dgm:spPr/>
    </dgm:pt>
    <dgm:pt modelId="{C275C288-9E63-4925-A692-EA2F5E15C597}" type="pres">
      <dgm:prSet presAssocID="{1F61C7B4-0D26-470B-B21D-6766CE72B8F6}" presName="rect2" presStyleLbl="f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5">
        <dgm:presLayoutVars>
          <dgm:bulletEnabled val="1"/>
        </dgm:presLayoutVars>
      </dgm:prSet>
      <dgm:spPr/>
    </dgm:pt>
    <dgm:pt modelId="{2ED9AAB5-50FD-4122-BCE0-5D002DEE1E99}" type="pres">
      <dgm:prSet presAssocID="{78DEA483-C249-4280-A996-54B48FB80BC9}" presName="rect2"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F8A7585B-1F1D-445A-B5DD-0EACE3852554}" type="pres">
      <dgm:prSet presAssocID="{3AA9C312-A070-4EF0-AB74-6BB8955A7EB5}" presName="sibTrans" presStyleCnt="0"/>
      <dgm:spPr/>
    </dgm:pt>
    <dgm:pt modelId="{E73A0A92-5627-4D41-BA0E-CAA80AE7A30A}" type="pres">
      <dgm:prSet presAssocID="{908E44D4-E77D-4A6B-856E-94BE49057DB8}" presName="composite" presStyleCnt="0"/>
      <dgm:spPr/>
    </dgm:pt>
    <dgm:pt modelId="{3D181211-009B-410F-A131-59AE00B7A8E3}" type="pres">
      <dgm:prSet presAssocID="{908E44D4-E77D-4A6B-856E-94BE49057DB8}" presName="rect1" presStyleLbl="trAlignAcc1" presStyleIdx="4" presStyleCnt="5">
        <dgm:presLayoutVars>
          <dgm:bulletEnabled val="1"/>
        </dgm:presLayoutVars>
      </dgm:prSet>
      <dgm:spPr/>
    </dgm:pt>
    <dgm:pt modelId="{933B54EE-B147-499D-B3AB-9302AAC3915E}" type="pres">
      <dgm:prSet presAssocID="{908E44D4-E77D-4A6B-856E-94BE49057DB8}" presName="rect2"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E572995F-EFDE-4330-ABA1-CE14C545EBAF}" type="presOf" srcId="{908E44D4-E77D-4A6B-856E-94BE49057DB8}" destId="{3D181211-009B-410F-A131-59AE00B7A8E3}"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8B57A9C6-CD3D-4044-903F-1A8043988D63}" srcId="{A150CEB4-AA6B-4DF4-B4DF-25C3807730CD}" destId="{908E44D4-E77D-4A6B-856E-94BE49057DB8}" srcOrd="4" destOrd="0" parTransId="{187D198F-4A1D-4BDF-A3BE-5DCADCD7DB96}" sibTransId="{8C18F6FB-85B6-4946-8181-2C21DC6E1873}"/>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 modelId="{0AD1BC6D-7298-4E5D-964D-239AF5C3C614}" type="presParOf" srcId="{B69A876F-0A04-4F3B-A0DB-A92AA2883C50}" destId="{F8A7585B-1F1D-445A-B5DD-0EACE3852554}" srcOrd="7" destOrd="0" presId="urn:microsoft.com/office/officeart/2008/layout/PictureStrips"/>
    <dgm:cxn modelId="{AB30F6F3-D0A8-472F-9B0C-7FD70735A41A}" type="presParOf" srcId="{B69A876F-0A04-4F3B-A0DB-A92AA2883C50}" destId="{E73A0A92-5627-4D41-BA0E-CAA80AE7A30A}" srcOrd="8" destOrd="0" presId="urn:microsoft.com/office/officeart/2008/layout/PictureStrips"/>
    <dgm:cxn modelId="{C1BA4DEF-0C63-4CA1-8472-0E27176352A6}" type="presParOf" srcId="{E73A0A92-5627-4D41-BA0E-CAA80AE7A30A}" destId="{3D181211-009B-410F-A131-59AE00B7A8E3}" srcOrd="0" destOrd="0" presId="urn:microsoft.com/office/officeart/2008/layout/PictureStrips"/>
    <dgm:cxn modelId="{F47E3C22-8CAD-4A70-879E-BBEBC3EAFAC6}" type="presParOf" srcId="{E73A0A92-5627-4D41-BA0E-CAA80AE7A30A}" destId="{933B54EE-B147-499D-B3AB-9302AAC3915E}" srcOrd="1" destOrd="0" presId="urn:microsoft.com/office/officeart/2008/layout/PictureStrip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Jahr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Jahr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Jahr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908E44D4-E77D-4A6B-856E-94BE49057DB8}">
      <dgm:prSet phldrT="[Tekst]" custT="1"/>
      <dgm:spPr/>
      <dgm:t>
        <a:bodyPr/>
        <a:lstStyle/>
        <a:p>
          <a:r>
            <a:rPr lang="en-GB" sz="1400" b="0" noProof="0" dirty="0">
              <a:solidFill>
                <a:schemeClr val="bg1"/>
              </a:solidFill>
            </a:rPr>
            <a:t>Jahr 5</a:t>
          </a:r>
        </a:p>
      </dgm:t>
    </dgm:pt>
    <dgm:pt modelId="{187D198F-4A1D-4BDF-A3BE-5DCADCD7DB96}" type="parTrans" cxnId="{8B57A9C6-CD3D-4044-903F-1A8043988D63}">
      <dgm:prSet/>
      <dgm:spPr/>
      <dgm:t>
        <a:bodyPr/>
        <a:lstStyle/>
        <a:p>
          <a:endParaRPr lang="en-GB" sz="2000" b="0" noProof="0" dirty="0">
            <a:solidFill>
              <a:schemeClr val="bg1"/>
            </a:solidFill>
          </a:endParaRPr>
        </a:p>
      </dgm:t>
    </dgm:pt>
    <dgm:pt modelId="{8C18F6FB-85B6-4946-8181-2C21DC6E1873}" type="sibTrans" cxnId="{8B57A9C6-CD3D-4044-903F-1A8043988D63}">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Jahr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5">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5">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5">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5">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 modelId="{40E7A7D9-E7D4-48C3-8CE6-2EA43FFEFD95}" type="pres">
      <dgm:prSet presAssocID="{3AA9C312-A070-4EF0-AB74-6BB8955A7EB5}" presName="sibTrans" presStyleCnt="0"/>
      <dgm:spPr/>
    </dgm:pt>
    <dgm:pt modelId="{126EEFFB-AF45-4362-AB9C-B1F2C95BFF7E}" type="pres">
      <dgm:prSet presAssocID="{908E44D4-E77D-4A6B-856E-94BE49057DB8}" presName="composite" presStyleCnt="0"/>
      <dgm:spPr/>
    </dgm:pt>
    <dgm:pt modelId="{B72D51AD-673A-4708-A8B1-868D3FDCA2BD}" type="pres">
      <dgm:prSet presAssocID="{908E44D4-E77D-4A6B-856E-94BE49057DB8}" presName="ParentText" presStyleLbl="node1" presStyleIdx="4" presStyleCnt="5">
        <dgm:presLayoutVars>
          <dgm:chMax val="1"/>
          <dgm:chPref val="1"/>
          <dgm:bulletEnabled val="1"/>
        </dgm:presLayoutVars>
      </dgm:prSet>
      <dgm:spPr/>
    </dgm:pt>
    <dgm:pt modelId="{C880BDAD-34A3-4C12-BF7B-8275BE897823}" type="pres">
      <dgm:prSet presAssocID="{908E44D4-E77D-4A6B-856E-94BE49057DB8}" presName="Image" presStyleLbl="b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 modelId="{D8026758-2CB1-4A48-9ADE-715F8511F435}" type="pres">
      <dgm:prSet presAssocID="{908E44D4-E77D-4A6B-856E-94BE49057DB8}"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89CBA358-DCA1-4C3C-865F-06CCB854FD56}" type="presOf" srcId="{908E44D4-E77D-4A6B-856E-94BE49057DB8}" destId="{B72D51AD-673A-4708-A8B1-868D3FDCA2BD}"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8B57A9C6-CD3D-4044-903F-1A8043988D63}" srcId="{A150CEB4-AA6B-4DF4-B4DF-25C3807730CD}" destId="{908E44D4-E77D-4A6B-856E-94BE49057DB8}" srcOrd="4" destOrd="0" parTransId="{187D198F-4A1D-4BDF-A3BE-5DCADCD7DB96}" sibTransId="{8C18F6FB-85B6-4946-8181-2C21DC6E1873}"/>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 modelId="{CEB31AE9-8098-42F9-AA15-10EDEA1022F6}" type="presParOf" srcId="{F04B549A-890D-4B9A-B8BA-3B7B6009FCD2}" destId="{40E7A7D9-E7D4-48C3-8CE6-2EA43FFEFD95}" srcOrd="7" destOrd="0" presId="urn:microsoft.com/office/officeart/2008/layout/TitledPictureBlocks"/>
    <dgm:cxn modelId="{7E58037E-32B1-423A-A086-CA93BD89D9A5}" type="presParOf" srcId="{F04B549A-890D-4B9A-B8BA-3B7B6009FCD2}" destId="{126EEFFB-AF45-4362-AB9C-B1F2C95BFF7E}" srcOrd="8" destOrd="0" presId="urn:microsoft.com/office/officeart/2008/layout/TitledPictureBlocks"/>
    <dgm:cxn modelId="{4FE38CB7-2495-428D-A061-6FD6006C15B1}" type="presParOf" srcId="{126EEFFB-AF45-4362-AB9C-B1F2C95BFF7E}" destId="{B72D51AD-673A-4708-A8B1-868D3FDCA2BD}" srcOrd="0" destOrd="0" presId="urn:microsoft.com/office/officeart/2008/layout/TitledPictureBlocks"/>
    <dgm:cxn modelId="{7F01A080-5FFB-4A7E-B443-F58769E64247}" type="presParOf" srcId="{126EEFFB-AF45-4362-AB9C-B1F2C95BFF7E}" destId="{C880BDAD-34A3-4C12-BF7B-8275BE897823}" srcOrd="1" destOrd="0" presId="urn:microsoft.com/office/officeart/2008/layout/TitledPictureBlocks"/>
    <dgm:cxn modelId="{020BFC17-7CFD-4521-82AE-BCE405CAA6AB}" type="presParOf" srcId="{126EEFFB-AF45-4362-AB9C-B1F2C95BFF7E}" destId="{D8026758-2CB1-4A48-9ADE-715F8511F435}" srcOrd="2" destOrd="0" presId="urn:microsoft.com/office/officeart/2008/layout/TitledPictureBlocks"/>
  </dgm:cxnLst>
  <dgm:bg>
    <a:noFill/>
  </dgm:bg>
  <dgm:whole/>
  <dgm:extLst>
    <a:ext uri="http://schemas.microsoft.com/office/drawing/2008/diagram">
      <dsp:dataModelExt xmlns:dsp="http://schemas.microsoft.com/office/drawing/2008/diagram" relId="rId3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Kartoffel</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Hafer</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Blaue Lupine</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Roggen</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dgm:spPr>
    </dgm:pt>
    <dgm:pt modelId="{28183E5F-5C37-4CC9-88F8-07695E3B208A}" type="pres">
      <dgm:prSet presAssocID="{1BFB6D8F-509C-4024-82A3-41881B9CD016}" presName="rect2" presStyleLbl="trBgShp" presStyleIdx="0" presStyleCnt="4">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dgm:spPr>
    </dgm:pt>
    <dgm:pt modelId="{2918BD4D-1437-42AF-AC52-F7AF601D2CEE}" type="pres">
      <dgm:prSet presAssocID="{1F61C7B4-0D26-470B-B21D-6766CE72B8F6}" presName="rect2" presStyleLbl="trBgShp" presStyleIdx="2"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Hafer</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Blaue Lupine</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Kartoffel</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Roggen</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4" custLinFactNeighborX="33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1"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Blaue Lupine</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Kartoffel</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Roggen</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79EBF218-F0A1-4948-BC10-3A3DAEC0AE62}">
      <dgm:prSet phldrT="[Tekst]"/>
      <dgm:spPr/>
      <dgm:t>
        <a:bodyPr/>
        <a:lstStyle/>
        <a:p>
          <a:r>
            <a:rPr lang="pl-PL" b="1" dirty="0" err="1">
              <a:solidFill>
                <a:schemeClr val="tx1">
                  <a:lumMod val="50000"/>
                </a:schemeClr>
              </a:solidFill>
            </a:rPr>
            <a:t>Hafer</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4" custLinFactNeighborX="5208"/>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0"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4" custLinFactNeighborX="-33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2" presStyleCnt="4">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2278247-4F64-401E-AD67-3A35326EFE91}" type="pres">
      <dgm:prSet presAssocID="{79EBF218-F0A1-4948-BC10-3A3DAEC0AE62}" presName="rect2" presStyleLbl="trBgShp" presStyleIdx="3" presStyleCnt="4">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Kartoffel</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Roggen</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DBD6123-A9F1-4484-A8A5-9612CA7B7A4E}">
      <dgm:prSet phldrT="[Tekst]"/>
      <dgm:spPr/>
      <dgm:t>
        <a:bodyPr/>
        <a:lstStyle/>
        <a:p>
          <a:r>
            <a:rPr lang="pl-PL" b="1" dirty="0" err="1">
              <a:solidFill>
                <a:schemeClr val="tx1">
                  <a:lumMod val="50000"/>
                </a:schemeClr>
              </a:solidFill>
            </a:rPr>
            <a:t>Hafer</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Blaue Lupine</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1" presStyleCnt="4">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56EBA77-6E98-4959-A4AA-BB3B05050777}" type="pres">
      <dgm:prSet presAssocID="{5DBD6123-A9F1-4484-A8A5-9612CA7B7A4E}" presName="rect2" presStyleLbl="trBgShp" presStyleIdx="2" presStyleCnt="4">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dgm:spPr>
    </dgm:pt>
    <dgm:pt modelId="{21CD804F-2A47-47E7-AF14-65A7E47E8DBC}" type="pres">
      <dgm:prSet presAssocID="{0CD61D0F-BC88-41C4-BC9C-BE41D05F7977}" presName="rect2" presStyleLbl="trBgShp" presStyleIdx="3" presStyleCnt="4">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Feld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Feld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Feld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Feld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4">
        <dgm:presLayoutVars>
          <dgm:bulletEnabled val="1"/>
        </dgm:presLayoutVars>
      </dgm:prSet>
      <dgm:spPr/>
    </dgm:pt>
    <dgm:pt modelId="{38C1ADFD-E69F-48D9-939F-FD45B74C6EC0}" type="pres">
      <dgm:prSet presAssocID="{1BFB6D8F-509C-4024-82A3-41881B9CD016}" presName="rect2"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4">
        <dgm:presLayoutVars>
          <dgm:bulletEnabled val="1"/>
        </dgm:presLayoutVars>
      </dgm:prSet>
      <dgm:spPr/>
    </dgm:pt>
    <dgm:pt modelId="{44B8183F-8EB5-4ABF-844D-48DA59E945B1}" type="pres">
      <dgm:prSet presAssocID="{A90EA159-049F-475B-B4FE-0CBD380C3014}" presName="rect2"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4">
        <dgm:presLayoutVars>
          <dgm:bulletEnabled val="1"/>
        </dgm:presLayoutVars>
      </dgm:prSet>
      <dgm:spPr/>
    </dgm:pt>
    <dgm:pt modelId="{C275C288-9E63-4925-A692-EA2F5E15C597}" type="pres">
      <dgm:prSet presAssocID="{1F61C7B4-0D26-470B-B21D-6766CE72B8F6}" presName="rect2"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4">
        <dgm:presLayoutVars>
          <dgm:bulletEnabled val="1"/>
        </dgm:presLayoutVars>
      </dgm:prSet>
      <dgm:spPr/>
    </dgm:pt>
    <dgm:pt modelId="{2ED9AAB5-50FD-4122-BCE0-5D002DEE1E99}" type="pres">
      <dgm:prSet presAssocID="{78DEA483-C249-4280-A996-54B48FB80BC9}" presName="rect2"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Jahr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Jahr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Jahr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Jahr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4">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4">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4">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4">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Sonnenblume</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Kürbis</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custLinFactNeighborX="687" custLinFactNeighborY="27037">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custLinFactNeighborX="13" custLinFactNeighborY="25131">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Pflanzen mit </a:t>
          </a:r>
          <a:r>
            <a:rPr lang="pl-PL" sz="2400" b="0" dirty="0" err="1">
              <a:solidFill>
                <a:srgbClr val="231F20"/>
              </a:solidFill>
            </a:rPr>
            <a:t>positiven </a:t>
          </a:r>
          <a:r>
            <a:rPr lang="en-US" sz="2400" b="0" dirty="0">
              <a:solidFill>
                <a:srgbClr val="231F20"/>
              </a:solidFill>
            </a:rPr>
            <a:t>Auswirkungen auf die organische Substanz im Boden</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Hülsenfrüchte</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Mehrjährige Futterpflanzen</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dgm:spPr>
      <dgm:t>
        <a:bodyPr/>
        <a:lstStyle/>
        <a:p>
          <a:r>
            <a:rPr lang="pl-PL" sz="2400" dirty="0">
              <a:solidFill>
                <a:srgbClr val="231F20"/>
              </a:solidFill>
            </a:rPr>
            <a:t>Gräser</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Pflanzen mit </a:t>
          </a:r>
          <a:r>
            <a:rPr lang="pl-PL" sz="2400" b="0" dirty="0" err="1">
              <a:solidFill>
                <a:srgbClr val="231F20"/>
              </a:solidFill>
            </a:rPr>
            <a:t>negativen </a:t>
          </a:r>
          <a:r>
            <a:rPr lang="en-US" sz="2400" b="0" dirty="0">
              <a:solidFill>
                <a:srgbClr val="231F20"/>
              </a:solidFill>
            </a:rPr>
            <a:t>Auswirkungen auf die organische Substanz des Bodens</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Hackfrüchte</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Mais</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Wurzelgemüse</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Pflanzen mit neutralem Einfluss </a:t>
          </a:r>
          <a:r>
            <a:rPr lang="pl-PL" sz="2400" b="0" dirty="0">
              <a:solidFill>
                <a:srgbClr val="231F20"/>
              </a:solidFill>
            </a:rPr>
            <a:t>auf die </a:t>
          </a:r>
          <a:r>
            <a:rPr lang="pl-PL" sz="2400" b="0" dirty="0" err="1">
              <a:solidFill>
                <a:srgbClr val="231F20"/>
              </a:solidFill>
            </a:rPr>
            <a:t>organische Substanz </a:t>
          </a:r>
          <a:r>
            <a:rPr lang="pl-PL" sz="2400" b="0" dirty="0">
              <a:solidFill>
                <a:srgbClr val="231F20"/>
              </a:solidFill>
            </a:rPr>
            <a:t>im </a:t>
          </a:r>
          <a:r>
            <a:rPr lang="pl-PL" sz="2400" b="0" dirty="0" err="1">
              <a:solidFill>
                <a:srgbClr val="231F20"/>
              </a:solidFill>
            </a:rPr>
            <a:t>Boden</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 Getreide</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Gräser</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Ölsaaten</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42" custLinFactNeighborY="396">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400" b="0" i="0" dirty="0">
              <a:solidFill>
                <a:srgbClr val="231F20"/>
              </a:solidFill>
            </a:rPr>
            <a:t>In </a:t>
          </a:r>
          <a:r>
            <a:rPr lang="pl-PL" sz="2400" b="0" i="0" dirty="0" err="1">
              <a:solidFill>
                <a:srgbClr val="231F20"/>
              </a:solidFill>
            </a:rPr>
            <a:t>sauren Böden sind essenzielle Nährstoffe wie </a:t>
          </a:r>
          <a:r>
            <a:rPr lang="pl-PL" sz="2400" b="0" i="0" dirty="0">
              <a:solidFill>
                <a:srgbClr val="231F20"/>
              </a:solidFill>
            </a:rPr>
            <a:t>P, Ca und Mg weniger </a:t>
          </a:r>
          <a:r>
            <a:rPr lang="pl-PL" sz="2400" b="0" i="0" dirty="0" err="1">
              <a:solidFill>
                <a:srgbClr val="231F20"/>
              </a:solidFill>
            </a:rPr>
            <a:t>verfügbar, während Mikronährstoffe wie </a:t>
          </a:r>
          <a:r>
            <a:rPr lang="pl-PL" sz="2400" b="0" i="0" dirty="0">
              <a:solidFill>
                <a:srgbClr val="231F20"/>
              </a:solidFill>
            </a:rPr>
            <a:t>Fe, Mn und Al </a:t>
          </a:r>
          <a:r>
            <a:rPr lang="pl-PL" sz="2400" b="0" i="0" dirty="0" err="1">
              <a:solidFill>
                <a:srgbClr val="231F20"/>
              </a:solidFill>
            </a:rPr>
            <a:t>besser verfügbar werden können.</a:t>
          </a:r>
          <a:endParaRPr lang="pl-PL" sz="2400" b="0" i="0" dirty="0">
            <a:solidFill>
              <a:srgbClr val="231F20"/>
            </a:solidFill>
          </a:endParaRPr>
        </a:p>
      </dgm:t>
    </dgm:pt>
    <dgm:pt modelId="{7725C514-641F-40A6-B7B1-59C5446AB688}" type="parTrans" cxnId="{4DFFF38C-B34D-4112-B8D8-75EC282F64B2}">
      <dgm:prSet/>
      <dgm:spPr/>
      <dgm:t>
        <a:bodyPr/>
        <a:lstStyle/>
        <a:p>
          <a:endParaRPr lang="pl-PL" sz="2400">
            <a:solidFill>
              <a:srgbClr val="231F20"/>
            </a:solidFill>
          </a:endParaRPr>
        </a:p>
      </dgm:t>
    </dgm:pt>
    <dgm:pt modelId="{67275D6E-5F95-420F-9DFD-D63641A460AF}" type="sibTrans" cxnId="{4DFFF38C-B34D-4112-B8D8-75EC282F64B2}">
      <dgm:prSet/>
      <dgm:spPr/>
      <dgm:t>
        <a:bodyPr/>
        <a:lstStyle/>
        <a:p>
          <a:endParaRPr lang="pl-PL" sz="2400">
            <a:solidFill>
              <a:srgbClr val="231F20"/>
            </a:solidFill>
          </a:endParaRPr>
        </a:p>
      </dgm:t>
    </dgm:pt>
    <dgm:pt modelId="{8747A1C0-768A-40E3-A6CD-17FEC9858E5A}">
      <dgm:prSet custT="1"/>
      <dgm:spPr>
        <a:solidFill>
          <a:srgbClr val="8BC540">
            <a:alpha val="50196"/>
          </a:srgbClr>
        </a:solidFill>
        <a:ln>
          <a:solidFill>
            <a:srgbClr val="8BC540"/>
          </a:solidFill>
        </a:ln>
      </dgm:spPr>
      <dgm:t>
        <a:bodyPr/>
        <a:lstStyle/>
        <a:p>
          <a:r>
            <a:rPr lang="en-US" sz="2400" dirty="0">
              <a:solidFill>
                <a:srgbClr val="231F20"/>
              </a:solidFill>
            </a:rPr>
            <a:t>In alkalischen Böden ist die Verfügbarkeit von </a:t>
          </a:r>
          <a:r>
            <a:rPr lang="pl-PL" sz="2400" dirty="0">
              <a:solidFill>
                <a:srgbClr val="231F20"/>
              </a:solidFill>
            </a:rPr>
            <a:t>P, Fe, Mn</a:t>
          </a:r>
          <a:r>
            <a:rPr lang="en-US" sz="2400" dirty="0">
              <a:solidFill>
                <a:srgbClr val="231F20"/>
              </a:solidFill>
            </a:rPr>
            <a:t>, </a:t>
          </a:r>
          <a:r>
            <a:rPr lang="pl-PL" sz="2400" dirty="0">
              <a:solidFill>
                <a:srgbClr val="231F20"/>
              </a:solidFill>
            </a:rPr>
            <a:t>Zn </a:t>
          </a:r>
          <a:r>
            <a:rPr lang="en-US" sz="2400" dirty="0">
              <a:solidFill>
                <a:srgbClr val="231F20"/>
              </a:solidFill>
            </a:rPr>
            <a:t>und </a:t>
          </a:r>
          <a:r>
            <a:rPr lang="pl-PL" sz="2400" dirty="0">
              <a:solidFill>
                <a:srgbClr val="231F20"/>
              </a:solidFill>
            </a:rPr>
            <a:t>Cu </a:t>
          </a:r>
          <a:r>
            <a:rPr lang="en-US" sz="2400" dirty="0">
              <a:solidFill>
                <a:srgbClr val="231F20"/>
              </a:solidFill>
            </a:rPr>
            <a:t>oft reduziert.</a:t>
          </a:r>
          <a:endParaRPr lang="pl-PL" sz="2400" dirty="0">
            <a:solidFill>
              <a:srgbClr val="231F20"/>
            </a:solidFill>
          </a:endParaRPr>
        </a:p>
      </dgm:t>
    </dgm:pt>
    <dgm:pt modelId="{251FE393-148F-4536-97D2-47C04C88FE26}" type="parTrans" cxnId="{AF05D67F-2CDC-4181-9575-975AC33BD2F9}">
      <dgm:prSet/>
      <dgm:spPr/>
      <dgm:t>
        <a:bodyPr/>
        <a:lstStyle/>
        <a:p>
          <a:endParaRPr lang="pl-PL" sz="2400">
            <a:solidFill>
              <a:srgbClr val="231F20"/>
            </a:solidFill>
          </a:endParaRPr>
        </a:p>
      </dgm:t>
    </dgm:pt>
    <dgm:pt modelId="{2AB64A66-E76D-4233-AD81-60225A06A650}" type="sibTrans" cxnId="{AF05D67F-2CDC-4181-9575-975AC33BD2F9}">
      <dgm:prSet/>
      <dgm:spPr/>
      <dgm:t>
        <a:bodyPr/>
        <a:lstStyle/>
        <a:p>
          <a:endParaRPr lang="pl-PL" sz="24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4EE4B72-8BAB-4542-A35A-F6C84BCB6D5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38A8B0F8-8423-4CF0-B28C-907EE43BB796}">
      <dgm:prSet phldrT="[Tekst]"/>
      <dgm:spPr/>
      <dgm:t>
        <a:bodyPr/>
        <a:lstStyle/>
        <a:p>
          <a:r>
            <a:rPr lang="pl-PL" dirty="0" err="1"/>
            <a:t>Roggen</a:t>
          </a:r>
          <a:r>
            <a:rPr lang="pl-PL" dirty="0"/>
            <a:t>: 4,0-6,5</a:t>
          </a:r>
        </a:p>
      </dgm:t>
    </dgm:pt>
    <dgm:pt modelId="{23E64605-AC0A-4B21-87D4-E20E0588BCEB}" type="parTrans" cxnId="{22890155-7697-4A77-9174-BA25B58528D7}">
      <dgm:prSet/>
      <dgm:spPr/>
      <dgm:t>
        <a:bodyPr/>
        <a:lstStyle/>
        <a:p>
          <a:endParaRPr lang="pl-PL"/>
        </a:p>
      </dgm:t>
    </dgm:pt>
    <dgm:pt modelId="{70FEB331-8D7F-4C1A-A578-7BCF8D910273}" type="sibTrans" cxnId="{22890155-7697-4A77-9174-BA25B58528D7}">
      <dgm:prSet/>
      <dgm:spPr/>
      <dgm:t>
        <a:bodyPr/>
        <a:lstStyle/>
        <a:p>
          <a:endParaRPr lang="pl-PL"/>
        </a:p>
      </dgm:t>
    </dgm:pt>
    <dgm:pt modelId="{6D0E4893-9987-43FD-A802-DE02EE1C9F43}">
      <dgm:prSet phldrT="[Tekst]"/>
      <dgm:spPr/>
      <dgm:t>
        <a:bodyPr/>
        <a:lstStyle/>
        <a:p>
          <a:r>
            <a:rPr lang="pl-PL" dirty="0" err="1"/>
            <a:t>Kartoffel</a:t>
          </a:r>
          <a:r>
            <a:rPr lang="pl-PL" dirty="0"/>
            <a:t>: 4,0-6,5</a:t>
          </a:r>
        </a:p>
      </dgm:t>
    </dgm:pt>
    <dgm:pt modelId="{04D0C1DA-9D3C-4DD3-A6A2-1957FA0AA759}" type="parTrans" cxnId="{5D881B16-C285-4351-A546-F57786630403}">
      <dgm:prSet/>
      <dgm:spPr/>
      <dgm:t>
        <a:bodyPr/>
        <a:lstStyle/>
        <a:p>
          <a:endParaRPr lang="pl-PL"/>
        </a:p>
      </dgm:t>
    </dgm:pt>
    <dgm:pt modelId="{021A37FC-272A-46D9-896F-015300E6B2AF}" type="sibTrans" cxnId="{5D881B16-C285-4351-A546-F57786630403}">
      <dgm:prSet/>
      <dgm:spPr/>
      <dgm:t>
        <a:bodyPr/>
        <a:lstStyle/>
        <a:p>
          <a:endParaRPr lang="pl-PL"/>
        </a:p>
      </dgm:t>
    </dgm:pt>
    <dgm:pt modelId="{C82F522C-5A25-4705-911D-EE9DF935F442}">
      <dgm:prSet phldrT="[Tekst]"/>
      <dgm:spPr/>
      <dgm:t>
        <a:bodyPr/>
        <a:lstStyle/>
        <a:p>
          <a:r>
            <a:rPr lang="pl-PL" dirty="0" err="1"/>
            <a:t>Triticale</a:t>
          </a:r>
          <a:r>
            <a:rPr lang="pl-PL" dirty="0"/>
            <a:t>: 5,0-7,0</a:t>
          </a:r>
        </a:p>
      </dgm:t>
    </dgm:pt>
    <dgm:pt modelId="{27F31046-1A93-478C-A63E-972F80957A56}" type="parTrans" cxnId="{580F6127-606B-4020-ACA3-F179E684F3CD}">
      <dgm:prSet/>
      <dgm:spPr/>
      <dgm:t>
        <a:bodyPr/>
        <a:lstStyle/>
        <a:p>
          <a:endParaRPr lang="pl-PL"/>
        </a:p>
      </dgm:t>
    </dgm:pt>
    <dgm:pt modelId="{11AD0842-1EEE-4347-8028-85E024A53225}" type="sibTrans" cxnId="{580F6127-606B-4020-ACA3-F179E684F3CD}">
      <dgm:prSet/>
      <dgm:spPr/>
      <dgm:t>
        <a:bodyPr/>
        <a:lstStyle/>
        <a:p>
          <a:endParaRPr lang="pl-PL"/>
        </a:p>
      </dgm:t>
    </dgm:pt>
    <dgm:pt modelId="{EF445CB3-3E57-44BC-8D95-2E79CB026F88}">
      <dgm:prSet phldrT="[Tekst]"/>
      <dgm:spPr/>
      <dgm:t>
        <a:bodyPr/>
        <a:lstStyle/>
        <a:p>
          <a:r>
            <a:rPr lang="pl-PL" dirty="0" err="1"/>
            <a:t>Mais</a:t>
          </a:r>
          <a:r>
            <a:rPr lang="pl-PL" dirty="0"/>
            <a:t>: 5,5-7,0</a:t>
          </a:r>
        </a:p>
      </dgm:t>
    </dgm:pt>
    <dgm:pt modelId="{8EE3CF93-ACDB-40B4-AA4D-6A1D487441A7}" type="parTrans" cxnId="{0F9DE006-1C80-4CDB-8B30-13A336322CF5}">
      <dgm:prSet/>
      <dgm:spPr/>
      <dgm:t>
        <a:bodyPr/>
        <a:lstStyle/>
        <a:p>
          <a:endParaRPr lang="pl-PL"/>
        </a:p>
      </dgm:t>
    </dgm:pt>
    <dgm:pt modelId="{D20F0A73-8ECA-4301-805A-41C11F3A2039}" type="sibTrans" cxnId="{0F9DE006-1C80-4CDB-8B30-13A336322CF5}">
      <dgm:prSet/>
      <dgm:spPr/>
      <dgm:t>
        <a:bodyPr/>
        <a:lstStyle/>
        <a:p>
          <a:endParaRPr lang="pl-PL"/>
        </a:p>
      </dgm:t>
    </dgm:pt>
    <dgm:pt modelId="{13796ED4-B444-4141-9F45-B8C5FB668D1E}">
      <dgm:prSet phldrT="[Tekst]"/>
      <dgm:spPr/>
      <dgm:t>
        <a:bodyPr/>
        <a:lstStyle/>
        <a:p>
          <a:r>
            <a:rPr lang="pl-PL" dirty="0" err="1"/>
            <a:t>Zuckerrüben</a:t>
          </a:r>
          <a:r>
            <a:rPr lang="pl-PL" dirty="0"/>
            <a:t>: 6,0-7,5</a:t>
          </a:r>
        </a:p>
      </dgm:t>
    </dgm:pt>
    <dgm:pt modelId="{DC3BCF34-3A0F-4D06-BF8C-B7E50FEC2EA4}" type="parTrans" cxnId="{B881A474-448F-418F-A58F-014EA46BB8E3}">
      <dgm:prSet/>
      <dgm:spPr/>
      <dgm:t>
        <a:bodyPr/>
        <a:lstStyle/>
        <a:p>
          <a:endParaRPr lang="pl-PL"/>
        </a:p>
      </dgm:t>
    </dgm:pt>
    <dgm:pt modelId="{9A119C4B-09A9-4997-B2D1-0FCF14466794}" type="sibTrans" cxnId="{B881A474-448F-418F-A58F-014EA46BB8E3}">
      <dgm:prSet/>
      <dgm:spPr/>
      <dgm:t>
        <a:bodyPr/>
        <a:lstStyle/>
        <a:p>
          <a:endParaRPr lang="pl-PL"/>
        </a:p>
      </dgm:t>
    </dgm:pt>
    <dgm:pt modelId="{1DDCFF13-746C-4A6A-BCEA-7B254540635C}">
      <dgm:prSet phldrT="[Tekst]"/>
      <dgm:spPr/>
      <dgm:t>
        <a:bodyPr/>
        <a:lstStyle/>
        <a:p>
          <a:r>
            <a:rPr lang="pl-PL" dirty="0" err="1"/>
            <a:t>Raps</a:t>
          </a:r>
          <a:r>
            <a:rPr lang="pl-PL" dirty="0"/>
            <a:t>: 6,0-7,0</a:t>
          </a:r>
        </a:p>
      </dgm:t>
    </dgm:pt>
    <dgm:pt modelId="{55EE8FD2-6472-4F51-A158-BE3F3DB8522A}" type="parTrans" cxnId="{E42795B2-DAA4-402B-AE00-3B125EF19504}">
      <dgm:prSet/>
      <dgm:spPr/>
      <dgm:t>
        <a:bodyPr/>
        <a:lstStyle/>
        <a:p>
          <a:endParaRPr lang="pl-PL"/>
        </a:p>
      </dgm:t>
    </dgm:pt>
    <dgm:pt modelId="{F5DC94F2-2061-4A5F-BB45-C5305877F9AE}" type="sibTrans" cxnId="{E42795B2-DAA4-402B-AE00-3B125EF19504}">
      <dgm:prSet/>
      <dgm:spPr/>
      <dgm:t>
        <a:bodyPr/>
        <a:lstStyle/>
        <a:p>
          <a:endParaRPr lang="pl-PL"/>
        </a:p>
      </dgm:t>
    </dgm:pt>
    <dgm:pt modelId="{C89AF1B7-A431-499F-947B-C575EE25927F}">
      <dgm:prSet phldrT="[Tekst]"/>
      <dgm:spPr/>
      <dgm:t>
        <a:bodyPr/>
        <a:lstStyle/>
        <a:p>
          <a:r>
            <a:rPr lang="pl-PL" dirty="0" err="1"/>
            <a:t>Weizen</a:t>
          </a:r>
          <a:r>
            <a:rPr lang="pl-PL" dirty="0"/>
            <a:t>: 6,0-7,5</a:t>
          </a:r>
        </a:p>
      </dgm:t>
    </dgm:pt>
    <dgm:pt modelId="{18F2DE49-B2C4-43B0-904A-C45A74C108E6}" type="parTrans" cxnId="{8C4DB0EB-21FA-4257-B241-0F27C5088649}">
      <dgm:prSet/>
      <dgm:spPr/>
      <dgm:t>
        <a:bodyPr/>
        <a:lstStyle/>
        <a:p>
          <a:endParaRPr lang="pl-PL"/>
        </a:p>
      </dgm:t>
    </dgm:pt>
    <dgm:pt modelId="{B574E381-CC30-4E46-A4C3-B3131AD985A0}" type="sibTrans" cxnId="{8C4DB0EB-21FA-4257-B241-0F27C5088649}">
      <dgm:prSet/>
      <dgm:spPr/>
      <dgm:t>
        <a:bodyPr/>
        <a:lstStyle/>
        <a:p>
          <a:endParaRPr lang="pl-PL"/>
        </a:p>
      </dgm:t>
    </dgm:pt>
    <dgm:pt modelId="{4D6AECE1-08E0-4817-A4C1-8DC7061ED5D3}">
      <dgm:prSet phldrT="[Tekst]"/>
      <dgm:spPr/>
      <dgm:t>
        <a:bodyPr/>
        <a:lstStyle/>
        <a:p>
          <a:r>
            <a:rPr lang="pl-PL" dirty="0" err="1"/>
            <a:t>Gerste</a:t>
          </a:r>
          <a:r>
            <a:rPr lang="pl-PL" dirty="0"/>
            <a:t>: 6,0-7,5</a:t>
          </a:r>
        </a:p>
      </dgm:t>
    </dgm:pt>
    <dgm:pt modelId="{3B83D867-5BCA-4E92-ACE9-481307DAD80D}" type="parTrans" cxnId="{984F03DD-8803-414E-B3A7-4A7AF09CDC73}">
      <dgm:prSet/>
      <dgm:spPr/>
      <dgm:t>
        <a:bodyPr/>
        <a:lstStyle/>
        <a:p>
          <a:endParaRPr lang="pl-PL"/>
        </a:p>
      </dgm:t>
    </dgm:pt>
    <dgm:pt modelId="{EF599AC7-5406-4AC6-A349-83F65CB9000B}" type="sibTrans" cxnId="{984F03DD-8803-414E-B3A7-4A7AF09CDC73}">
      <dgm:prSet/>
      <dgm:spPr/>
      <dgm:t>
        <a:bodyPr/>
        <a:lstStyle/>
        <a:p>
          <a:endParaRPr lang="pl-PL"/>
        </a:p>
      </dgm:t>
    </dgm:pt>
    <dgm:pt modelId="{D1E76B87-6D06-4E31-B443-7F99EEFFD20E}">
      <dgm:prSet phldrT="[Tekst]"/>
      <dgm:spPr/>
      <dgm:t>
        <a:bodyPr/>
        <a:lstStyle/>
        <a:p>
          <a:r>
            <a:rPr lang="pl-PL" dirty="0" err="1"/>
            <a:t>Blaubeeren</a:t>
          </a:r>
          <a:r>
            <a:rPr lang="pl-PL" dirty="0"/>
            <a:t>; 4,0-5,5</a:t>
          </a:r>
        </a:p>
      </dgm:t>
    </dgm:pt>
    <dgm:pt modelId="{8402DB52-0C5B-4D1D-B636-A68BAAA33303}" type="parTrans" cxnId="{20434AAB-23EF-4663-B55C-F0B166CA7C08}">
      <dgm:prSet/>
      <dgm:spPr/>
      <dgm:t>
        <a:bodyPr/>
        <a:lstStyle/>
        <a:p>
          <a:endParaRPr lang="pl-PL"/>
        </a:p>
      </dgm:t>
    </dgm:pt>
    <dgm:pt modelId="{4F52A7A9-F984-4716-9711-98D48873E9BC}" type="sibTrans" cxnId="{20434AAB-23EF-4663-B55C-F0B166CA7C08}">
      <dgm:prSet/>
      <dgm:spPr/>
      <dgm:t>
        <a:bodyPr/>
        <a:lstStyle/>
        <a:p>
          <a:endParaRPr lang="pl-PL"/>
        </a:p>
      </dgm:t>
    </dgm:pt>
    <dgm:pt modelId="{CBCB38C2-9E81-43A8-A22D-FED59F191C18}" type="pres">
      <dgm:prSet presAssocID="{F4EE4B72-8BAB-4542-A35A-F6C84BCB6D51}" presName="Name0" presStyleCnt="0">
        <dgm:presLayoutVars>
          <dgm:dir/>
          <dgm:resizeHandles val="exact"/>
        </dgm:presLayoutVars>
      </dgm:prSet>
      <dgm:spPr/>
    </dgm:pt>
    <dgm:pt modelId="{449D7028-BDDA-4366-99CE-F503BFD2A34D}" type="pres">
      <dgm:prSet presAssocID="{38A8B0F8-8423-4CF0-B28C-907EE43BB796}" presName="composite" presStyleCnt="0"/>
      <dgm:spPr/>
    </dgm:pt>
    <dgm:pt modelId="{689CE027-331B-482B-A31D-88B307EA28F5}" type="pres">
      <dgm:prSet presAssocID="{38A8B0F8-8423-4CF0-B28C-907EE43BB796}" presName="rect1" presStyleLbl="bgShp" presStyleIdx="0" presStyleCnt="9"/>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B894455-04BD-44FF-BDD6-30312EDC4E77}" type="pres">
      <dgm:prSet presAssocID="{38A8B0F8-8423-4CF0-B28C-907EE43BB796}" presName="rect2" presStyleLbl="trBgShp" presStyleIdx="0" presStyleCnt="9">
        <dgm:presLayoutVars>
          <dgm:bulletEnabled val="1"/>
        </dgm:presLayoutVars>
      </dgm:prSet>
      <dgm:spPr/>
    </dgm:pt>
    <dgm:pt modelId="{5558B48D-7046-43FE-B7C1-2AE938B9DE61}" type="pres">
      <dgm:prSet presAssocID="{70FEB331-8D7F-4C1A-A578-7BCF8D910273}" presName="sibTrans" presStyleCnt="0"/>
      <dgm:spPr/>
    </dgm:pt>
    <dgm:pt modelId="{AC5B76D3-2093-4C47-A398-414D203A6208}" type="pres">
      <dgm:prSet presAssocID="{6D0E4893-9987-43FD-A802-DE02EE1C9F43}" presName="composite" presStyleCnt="0"/>
      <dgm:spPr/>
    </dgm:pt>
    <dgm:pt modelId="{CC806F23-A46B-4EF2-A903-36EC27731E7E}" type="pres">
      <dgm:prSet presAssocID="{6D0E4893-9987-43FD-A802-DE02EE1C9F43}" presName="rect1" presStyleLbl="bgShp" presStyleIdx="1" presStyleCnt="9"/>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D879F3D-E2AE-4AB6-9BAD-6C8AEA7796C6}" type="pres">
      <dgm:prSet presAssocID="{6D0E4893-9987-43FD-A802-DE02EE1C9F43}" presName="rect2" presStyleLbl="trBgShp" presStyleIdx="1" presStyleCnt="9">
        <dgm:presLayoutVars>
          <dgm:bulletEnabled val="1"/>
        </dgm:presLayoutVars>
      </dgm:prSet>
      <dgm:spPr/>
    </dgm:pt>
    <dgm:pt modelId="{55E28D3A-111C-41BB-B1D7-DF5E40263776}" type="pres">
      <dgm:prSet presAssocID="{021A37FC-272A-46D9-896F-015300E6B2AF}" presName="sibTrans" presStyleCnt="0"/>
      <dgm:spPr/>
    </dgm:pt>
    <dgm:pt modelId="{58FFAA84-B837-4641-B877-884A879A5E60}" type="pres">
      <dgm:prSet presAssocID="{C82F522C-5A25-4705-911D-EE9DF935F442}" presName="composite" presStyleCnt="0"/>
      <dgm:spPr/>
    </dgm:pt>
    <dgm:pt modelId="{95B420C3-3D54-401F-9AA4-FE103A1685C5}" type="pres">
      <dgm:prSet presAssocID="{C82F522C-5A25-4705-911D-EE9DF935F442}" presName="rect1" presStyleLbl="bgShp" presStyleIdx="2" presStyleCnt="9"/>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26D0F59-776A-4337-9AEF-908AFFF38586}" type="pres">
      <dgm:prSet presAssocID="{C82F522C-5A25-4705-911D-EE9DF935F442}" presName="rect2" presStyleLbl="trBgShp" presStyleIdx="2" presStyleCnt="9">
        <dgm:presLayoutVars>
          <dgm:bulletEnabled val="1"/>
        </dgm:presLayoutVars>
      </dgm:prSet>
      <dgm:spPr/>
    </dgm:pt>
    <dgm:pt modelId="{B487F49F-FB5A-42DF-8067-287006A5BDAC}" type="pres">
      <dgm:prSet presAssocID="{11AD0842-1EEE-4347-8028-85E024A53225}" presName="sibTrans" presStyleCnt="0"/>
      <dgm:spPr/>
    </dgm:pt>
    <dgm:pt modelId="{2706B40B-58C1-4774-AED5-A40EA54187E7}" type="pres">
      <dgm:prSet presAssocID="{EF445CB3-3E57-44BC-8D95-2E79CB026F88}" presName="composite" presStyleCnt="0"/>
      <dgm:spPr/>
    </dgm:pt>
    <dgm:pt modelId="{3B42A731-7583-4A68-96B3-D806D2076895}" type="pres">
      <dgm:prSet presAssocID="{EF445CB3-3E57-44BC-8D95-2E79CB026F88}" presName="rect1" presStyleLbl="bgShp" presStyleIdx="3" presStyleCnt="9"/>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26E04F-E0C8-4532-929A-D44FA27D2019}" type="pres">
      <dgm:prSet presAssocID="{EF445CB3-3E57-44BC-8D95-2E79CB026F88}" presName="rect2" presStyleLbl="trBgShp" presStyleIdx="3" presStyleCnt="9">
        <dgm:presLayoutVars>
          <dgm:bulletEnabled val="1"/>
        </dgm:presLayoutVars>
      </dgm:prSet>
      <dgm:spPr/>
    </dgm:pt>
    <dgm:pt modelId="{D7485E8D-788D-423C-B238-6210C37763C6}" type="pres">
      <dgm:prSet presAssocID="{D20F0A73-8ECA-4301-805A-41C11F3A2039}" presName="sibTrans" presStyleCnt="0"/>
      <dgm:spPr/>
    </dgm:pt>
    <dgm:pt modelId="{9AC15DCA-0677-4130-8372-B149ABBEEE28}" type="pres">
      <dgm:prSet presAssocID="{13796ED4-B444-4141-9F45-B8C5FB668D1E}" presName="composite" presStyleCnt="0"/>
      <dgm:spPr/>
    </dgm:pt>
    <dgm:pt modelId="{95DCE1AD-E352-4463-A262-8369BB7A37BF}" type="pres">
      <dgm:prSet presAssocID="{13796ED4-B444-4141-9F45-B8C5FB668D1E}" presName="rect1" presStyleLbl="bgShp" presStyleIdx="4" presStyleCnt="9"/>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4F60758-6750-49EA-B10A-7570733972CF}" type="pres">
      <dgm:prSet presAssocID="{13796ED4-B444-4141-9F45-B8C5FB668D1E}" presName="rect2" presStyleLbl="trBgShp" presStyleIdx="4" presStyleCnt="9">
        <dgm:presLayoutVars>
          <dgm:bulletEnabled val="1"/>
        </dgm:presLayoutVars>
      </dgm:prSet>
      <dgm:spPr/>
    </dgm:pt>
    <dgm:pt modelId="{F61D170F-0291-471C-9FE1-726DEA94BD39}" type="pres">
      <dgm:prSet presAssocID="{9A119C4B-09A9-4997-B2D1-0FCF14466794}" presName="sibTrans" presStyleCnt="0"/>
      <dgm:spPr/>
    </dgm:pt>
    <dgm:pt modelId="{D2869ABD-26A9-4476-ACD9-9B30DF31F64E}" type="pres">
      <dgm:prSet presAssocID="{1DDCFF13-746C-4A6A-BCEA-7B254540635C}" presName="composite" presStyleCnt="0"/>
      <dgm:spPr/>
    </dgm:pt>
    <dgm:pt modelId="{B262EA66-C9A0-4EB3-93CE-E5158D55D8E9}" type="pres">
      <dgm:prSet presAssocID="{1DDCFF13-746C-4A6A-BCEA-7B254540635C}" presName="rect1" presStyleLbl="bgShp" presStyleIdx="5" presStyleCnt="9"/>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66E2BAAE-9688-4A5D-AD40-39EDEBBA9A55}" type="pres">
      <dgm:prSet presAssocID="{1DDCFF13-746C-4A6A-BCEA-7B254540635C}" presName="rect2" presStyleLbl="trBgShp" presStyleIdx="5" presStyleCnt="9">
        <dgm:presLayoutVars>
          <dgm:bulletEnabled val="1"/>
        </dgm:presLayoutVars>
      </dgm:prSet>
      <dgm:spPr/>
    </dgm:pt>
    <dgm:pt modelId="{5A1785BA-324F-4441-B479-4CE539C521BB}" type="pres">
      <dgm:prSet presAssocID="{F5DC94F2-2061-4A5F-BB45-C5305877F9AE}" presName="sibTrans" presStyleCnt="0"/>
      <dgm:spPr/>
    </dgm:pt>
    <dgm:pt modelId="{7D35C30E-A49F-49C0-87F0-65A83E8C39C9}" type="pres">
      <dgm:prSet presAssocID="{C89AF1B7-A431-499F-947B-C575EE25927F}" presName="composite" presStyleCnt="0"/>
      <dgm:spPr/>
    </dgm:pt>
    <dgm:pt modelId="{384B74C0-7913-414A-A514-308C88BFD074}" type="pres">
      <dgm:prSet presAssocID="{C89AF1B7-A431-499F-947B-C575EE25927F}" presName="rect1" presStyleLbl="bgShp" presStyleIdx="6" presStyleCnt="9"/>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3D2EF02A-20DE-4B01-8D25-BD7881F7D1DB}" type="pres">
      <dgm:prSet presAssocID="{C89AF1B7-A431-499F-947B-C575EE25927F}" presName="rect2" presStyleLbl="trBgShp" presStyleIdx="6" presStyleCnt="9">
        <dgm:presLayoutVars>
          <dgm:bulletEnabled val="1"/>
        </dgm:presLayoutVars>
      </dgm:prSet>
      <dgm:spPr/>
    </dgm:pt>
    <dgm:pt modelId="{9DA76FBD-2EC3-415B-91E8-053A4FF32FB7}" type="pres">
      <dgm:prSet presAssocID="{B574E381-CC30-4E46-A4C3-B3131AD985A0}" presName="sibTrans" presStyleCnt="0"/>
      <dgm:spPr/>
    </dgm:pt>
    <dgm:pt modelId="{27EE0AC5-842A-4C92-B4B4-5499BC8E8FDD}" type="pres">
      <dgm:prSet presAssocID="{4D6AECE1-08E0-4817-A4C1-8DC7061ED5D3}" presName="composite" presStyleCnt="0"/>
      <dgm:spPr/>
    </dgm:pt>
    <dgm:pt modelId="{7147AC7E-3999-4B64-8DFA-BFA54CCB09EB}" type="pres">
      <dgm:prSet presAssocID="{4D6AECE1-08E0-4817-A4C1-8DC7061ED5D3}" presName="rect1" presStyleLbl="bgShp" presStyleIdx="7" presStyleCnt="9"/>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E3B8348-9862-4166-8010-437150E6A7D7}" type="pres">
      <dgm:prSet presAssocID="{4D6AECE1-08E0-4817-A4C1-8DC7061ED5D3}" presName="rect2" presStyleLbl="trBgShp" presStyleIdx="7" presStyleCnt="9">
        <dgm:presLayoutVars>
          <dgm:bulletEnabled val="1"/>
        </dgm:presLayoutVars>
      </dgm:prSet>
      <dgm:spPr/>
    </dgm:pt>
    <dgm:pt modelId="{0EC6547E-2145-4575-A795-DD26FC931199}" type="pres">
      <dgm:prSet presAssocID="{EF599AC7-5406-4AC6-A349-83F65CB9000B}" presName="sibTrans" presStyleCnt="0"/>
      <dgm:spPr/>
    </dgm:pt>
    <dgm:pt modelId="{A8DEFCAC-2A14-49E9-9A74-AA5EE328ECFA}" type="pres">
      <dgm:prSet presAssocID="{D1E76B87-6D06-4E31-B443-7F99EEFFD20E}" presName="composite" presStyleCnt="0"/>
      <dgm:spPr/>
    </dgm:pt>
    <dgm:pt modelId="{35D431CF-3C4D-4B09-85AC-99B78A8C0F80}" type="pres">
      <dgm:prSet presAssocID="{D1E76B87-6D06-4E31-B443-7F99EEFFD20E}" presName="rect1" presStyleLbl="bgShp" presStyleIdx="8" presStyleCnt="9"/>
      <dgm:spPr>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dgm:spPr>
    </dgm:pt>
    <dgm:pt modelId="{EBCF9344-F9AB-4739-A7B1-9971B7C98D6F}" type="pres">
      <dgm:prSet presAssocID="{D1E76B87-6D06-4E31-B443-7F99EEFFD20E}" presName="rect2" presStyleLbl="trBgShp" presStyleIdx="8" presStyleCnt="9">
        <dgm:presLayoutVars>
          <dgm:bulletEnabled val="1"/>
        </dgm:presLayoutVars>
      </dgm:prSet>
      <dgm:spPr/>
    </dgm:pt>
  </dgm:ptLst>
  <dgm:cxnLst>
    <dgm:cxn modelId="{0F9DE006-1C80-4CDB-8B30-13A336322CF5}" srcId="{F4EE4B72-8BAB-4542-A35A-F6C84BCB6D51}" destId="{EF445CB3-3E57-44BC-8D95-2E79CB026F88}" srcOrd="3" destOrd="0" parTransId="{8EE3CF93-ACDB-40B4-AA4D-6A1D487441A7}" sibTransId="{D20F0A73-8ECA-4301-805A-41C11F3A2039}"/>
    <dgm:cxn modelId="{5D881B16-C285-4351-A546-F57786630403}" srcId="{F4EE4B72-8BAB-4542-A35A-F6C84BCB6D51}" destId="{6D0E4893-9987-43FD-A802-DE02EE1C9F43}" srcOrd="1" destOrd="0" parTransId="{04D0C1DA-9D3C-4DD3-A6A2-1957FA0AA759}" sibTransId="{021A37FC-272A-46D9-896F-015300E6B2AF}"/>
    <dgm:cxn modelId="{D5EEF818-2C87-42AF-AC40-5AAF4B8EC2DA}" type="presOf" srcId="{1DDCFF13-746C-4A6A-BCEA-7B254540635C}" destId="{66E2BAAE-9688-4A5D-AD40-39EDEBBA9A55}" srcOrd="0" destOrd="0" presId="urn:microsoft.com/office/officeart/2008/layout/BendingPictureSemiTransparentText"/>
    <dgm:cxn modelId="{1538F91C-4D6B-489D-BBA5-590107330E9C}" type="presOf" srcId="{4D6AECE1-08E0-4817-A4C1-8DC7061ED5D3}" destId="{FE3B8348-9862-4166-8010-437150E6A7D7}" srcOrd="0" destOrd="0" presId="urn:microsoft.com/office/officeart/2008/layout/BendingPictureSemiTransparentText"/>
    <dgm:cxn modelId="{580F6127-606B-4020-ACA3-F179E684F3CD}" srcId="{F4EE4B72-8BAB-4542-A35A-F6C84BCB6D51}" destId="{C82F522C-5A25-4705-911D-EE9DF935F442}" srcOrd="2" destOrd="0" parTransId="{27F31046-1A93-478C-A63E-972F80957A56}" sibTransId="{11AD0842-1EEE-4347-8028-85E024A53225}"/>
    <dgm:cxn modelId="{A35CAF5B-FA37-4D83-8565-233A3CEEC553}" type="presOf" srcId="{6D0E4893-9987-43FD-A802-DE02EE1C9F43}" destId="{8D879F3D-E2AE-4AB6-9BAD-6C8AEA7796C6}" srcOrd="0" destOrd="0" presId="urn:microsoft.com/office/officeart/2008/layout/BendingPictureSemiTransparentText"/>
    <dgm:cxn modelId="{1DDAB462-5272-49A0-9242-C28B5E40AF52}" type="presOf" srcId="{13796ED4-B444-4141-9F45-B8C5FB668D1E}" destId="{64F60758-6750-49EA-B10A-7570733972CF}" srcOrd="0" destOrd="0" presId="urn:microsoft.com/office/officeart/2008/layout/BendingPictureSemiTransparentText"/>
    <dgm:cxn modelId="{48D99446-4590-4BCB-8FD6-15D7470DD8FC}" type="presOf" srcId="{EF445CB3-3E57-44BC-8D95-2E79CB026F88}" destId="{C226E04F-E0C8-4532-929A-D44FA27D2019}" srcOrd="0" destOrd="0" presId="urn:microsoft.com/office/officeart/2008/layout/BendingPictureSemiTransparentText"/>
    <dgm:cxn modelId="{B881A474-448F-418F-A58F-014EA46BB8E3}" srcId="{F4EE4B72-8BAB-4542-A35A-F6C84BCB6D51}" destId="{13796ED4-B444-4141-9F45-B8C5FB668D1E}" srcOrd="4" destOrd="0" parTransId="{DC3BCF34-3A0F-4D06-BF8C-B7E50FEC2EA4}" sibTransId="{9A119C4B-09A9-4997-B2D1-0FCF14466794}"/>
    <dgm:cxn modelId="{22890155-7697-4A77-9174-BA25B58528D7}" srcId="{F4EE4B72-8BAB-4542-A35A-F6C84BCB6D51}" destId="{38A8B0F8-8423-4CF0-B28C-907EE43BB796}" srcOrd="0" destOrd="0" parTransId="{23E64605-AC0A-4B21-87D4-E20E0588BCEB}" sibTransId="{70FEB331-8D7F-4C1A-A578-7BCF8D910273}"/>
    <dgm:cxn modelId="{FB6C65A3-DB2E-4786-96DA-1533CDAAC308}" type="presOf" srcId="{C89AF1B7-A431-499F-947B-C575EE25927F}" destId="{3D2EF02A-20DE-4B01-8D25-BD7881F7D1DB}" srcOrd="0" destOrd="0" presId="urn:microsoft.com/office/officeart/2008/layout/BendingPictureSemiTransparentText"/>
    <dgm:cxn modelId="{20434AAB-23EF-4663-B55C-F0B166CA7C08}" srcId="{F4EE4B72-8BAB-4542-A35A-F6C84BCB6D51}" destId="{D1E76B87-6D06-4E31-B443-7F99EEFFD20E}" srcOrd="8" destOrd="0" parTransId="{8402DB52-0C5B-4D1D-B636-A68BAAA33303}" sibTransId="{4F52A7A9-F984-4716-9711-98D48873E9BC}"/>
    <dgm:cxn modelId="{E42795B2-DAA4-402B-AE00-3B125EF19504}" srcId="{F4EE4B72-8BAB-4542-A35A-F6C84BCB6D51}" destId="{1DDCFF13-746C-4A6A-BCEA-7B254540635C}" srcOrd="5" destOrd="0" parTransId="{55EE8FD2-6472-4F51-A158-BE3F3DB8522A}" sibTransId="{F5DC94F2-2061-4A5F-BB45-C5305877F9AE}"/>
    <dgm:cxn modelId="{93B493BA-0D75-4042-9F73-536888CB09BE}" type="presOf" srcId="{F4EE4B72-8BAB-4542-A35A-F6C84BCB6D51}" destId="{CBCB38C2-9E81-43A8-A22D-FED59F191C18}" srcOrd="0" destOrd="0" presId="urn:microsoft.com/office/officeart/2008/layout/BendingPictureSemiTransparentText"/>
    <dgm:cxn modelId="{B4FFB3BC-C830-46EA-A7C6-32374D93B0C0}" type="presOf" srcId="{38A8B0F8-8423-4CF0-B28C-907EE43BB796}" destId="{CB894455-04BD-44FF-BDD6-30312EDC4E77}" srcOrd="0" destOrd="0" presId="urn:microsoft.com/office/officeart/2008/layout/BendingPictureSemiTransparentText"/>
    <dgm:cxn modelId="{750D58C4-7119-4BDD-8E7C-FE3F88115D62}" type="presOf" srcId="{D1E76B87-6D06-4E31-B443-7F99EEFFD20E}" destId="{EBCF9344-F9AB-4739-A7B1-9971B7C98D6F}" srcOrd="0" destOrd="0" presId="urn:microsoft.com/office/officeart/2008/layout/BendingPictureSemiTransparentText"/>
    <dgm:cxn modelId="{E6C22ED0-DAD9-4F6B-A3C8-2EC687DF41E5}" type="presOf" srcId="{C82F522C-5A25-4705-911D-EE9DF935F442}" destId="{A26D0F59-776A-4337-9AEF-908AFFF38586}" srcOrd="0" destOrd="0" presId="urn:microsoft.com/office/officeart/2008/layout/BendingPictureSemiTransparentText"/>
    <dgm:cxn modelId="{984F03DD-8803-414E-B3A7-4A7AF09CDC73}" srcId="{F4EE4B72-8BAB-4542-A35A-F6C84BCB6D51}" destId="{4D6AECE1-08E0-4817-A4C1-8DC7061ED5D3}" srcOrd="7" destOrd="0" parTransId="{3B83D867-5BCA-4E92-ACE9-481307DAD80D}" sibTransId="{EF599AC7-5406-4AC6-A349-83F65CB9000B}"/>
    <dgm:cxn modelId="{8C4DB0EB-21FA-4257-B241-0F27C5088649}" srcId="{F4EE4B72-8BAB-4542-A35A-F6C84BCB6D51}" destId="{C89AF1B7-A431-499F-947B-C575EE25927F}" srcOrd="6" destOrd="0" parTransId="{18F2DE49-B2C4-43B0-904A-C45A74C108E6}" sibTransId="{B574E381-CC30-4E46-A4C3-B3131AD985A0}"/>
    <dgm:cxn modelId="{0CEAC8B2-D41C-46E1-B342-70B68ED3DFF2}" type="presParOf" srcId="{CBCB38C2-9E81-43A8-A22D-FED59F191C18}" destId="{449D7028-BDDA-4366-99CE-F503BFD2A34D}" srcOrd="0" destOrd="0" presId="urn:microsoft.com/office/officeart/2008/layout/BendingPictureSemiTransparentText"/>
    <dgm:cxn modelId="{006B29E7-1827-436C-99D4-C24B86057ABA}" type="presParOf" srcId="{449D7028-BDDA-4366-99CE-F503BFD2A34D}" destId="{689CE027-331B-482B-A31D-88B307EA28F5}" srcOrd="0" destOrd="0" presId="urn:microsoft.com/office/officeart/2008/layout/BendingPictureSemiTransparentText"/>
    <dgm:cxn modelId="{A21D6084-1003-41A3-A16D-2CE09335A289}" type="presParOf" srcId="{449D7028-BDDA-4366-99CE-F503BFD2A34D}" destId="{CB894455-04BD-44FF-BDD6-30312EDC4E77}" srcOrd="1" destOrd="0" presId="urn:microsoft.com/office/officeart/2008/layout/BendingPictureSemiTransparentText"/>
    <dgm:cxn modelId="{E0700F16-EB3F-488F-A997-028E5F7E2887}" type="presParOf" srcId="{CBCB38C2-9E81-43A8-A22D-FED59F191C18}" destId="{5558B48D-7046-43FE-B7C1-2AE938B9DE61}" srcOrd="1" destOrd="0" presId="urn:microsoft.com/office/officeart/2008/layout/BendingPictureSemiTransparentText"/>
    <dgm:cxn modelId="{26FB864F-EB5D-4416-BCE2-5A63955D11E4}" type="presParOf" srcId="{CBCB38C2-9E81-43A8-A22D-FED59F191C18}" destId="{AC5B76D3-2093-4C47-A398-414D203A6208}" srcOrd="2" destOrd="0" presId="urn:microsoft.com/office/officeart/2008/layout/BendingPictureSemiTransparentText"/>
    <dgm:cxn modelId="{B431F828-461B-4DDC-BCCB-364239C79199}" type="presParOf" srcId="{AC5B76D3-2093-4C47-A398-414D203A6208}" destId="{CC806F23-A46B-4EF2-A903-36EC27731E7E}" srcOrd="0" destOrd="0" presId="urn:microsoft.com/office/officeart/2008/layout/BendingPictureSemiTransparentText"/>
    <dgm:cxn modelId="{643705D8-E7EF-4326-B4B9-838FD96BB52A}" type="presParOf" srcId="{AC5B76D3-2093-4C47-A398-414D203A6208}" destId="{8D879F3D-E2AE-4AB6-9BAD-6C8AEA7796C6}" srcOrd="1" destOrd="0" presId="urn:microsoft.com/office/officeart/2008/layout/BendingPictureSemiTransparentText"/>
    <dgm:cxn modelId="{94691130-2719-4B90-8F88-603BDA42B8EF}" type="presParOf" srcId="{CBCB38C2-9E81-43A8-A22D-FED59F191C18}" destId="{55E28D3A-111C-41BB-B1D7-DF5E40263776}" srcOrd="3" destOrd="0" presId="urn:microsoft.com/office/officeart/2008/layout/BendingPictureSemiTransparentText"/>
    <dgm:cxn modelId="{9D2E0510-058D-47FB-AAF0-FDCD5EB7F3D4}" type="presParOf" srcId="{CBCB38C2-9E81-43A8-A22D-FED59F191C18}" destId="{58FFAA84-B837-4641-B877-884A879A5E60}" srcOrd="4" destOrd="0" presId="urn:microsoft.com/office/officeart/2008/layout/BendingPictureSemiTransparentText"/>
    <dgm:cxn modelId="{D644A057-0385-4E4E-9FB2-81F5777ABFB7}" type="presParOf" srcId="{58FFAA84-B837-4641-B877-884A879A5E60}" destId="{95B420C3-3D54-401F-9AA4-FE103A1685C5}" srcOrd="0" destOrd="0" presId="urn:microsoft.com/office/officeart/2008/layout/BendingPictureSemiTransparentText"/>
    <dgm:cxn modelId="{EA340F0C-28F4-486A-83BF-CE9FA5C417AD}" type="presParOf" srcId="{58FFAA84-B837-4641-B877-884A879A5E60}" destId="{A26D0F59-776A-4337-9AEF-908AFFF38586}" srcOrd="1" destOrd="0" presId="urn:microsoft.com/office/officeart/2008/layout/BendingPictureSemiTransparentText"/>
    <dgm:cxn modelId="{07A5F6F6-EDA2-4E32-9DA0-28FC3963141D}" type="presParOf" srcId="{CBCB38C2-9E81-43A8-A22D-FED59F191C18}" destId="{B487F49F-FB5A-42DF-8067-287006A5BDAC}" srcOrd="5" destOrd="0" presId="urn:microsoft.com/office/officeart/2008/layout/BendingPictureSemiTransparentText"/>
    <dgm:cxn modelId="{5BD16289-16FE-4F76-BD98-D5244B482FF3}" type="presParOf" srcId="{CBCB38C2-9E81-43A8-A22D-FED59F191C18}" destId="{2706B40B-58C1-4774-AED5-A40EA54187E7}" srcOrd="6" destOrd="0" presId="urn:microsoft.com/office/officeart/2008/layout/BendingPictureSemiTransparentText"/>
    <dgm:cxn modelId="{B946C0F9-317E-4F67-BB27-B1D6FF384893}" type="presParOf" srcId="{2706B40B-58C1-4774-AED5-A40EA54187E7}" destId="{3B42A731-7583-4A68-96B3-D806D2076895}" srcOrd="0" destOrd="0" presId="urn:microsoft.com/office/officeart/2008/layout/BendingPictureSemiTransparentText"/>
    <dgm:cxn modelId="{C7A6E59A-DA11-4FA3-8821-5A75348D4B98}" type="presParOf" srcId="{2706B40B-58C1-4774-AED5-A40EA54187E7}" destId="{C226E04F-E0C8-4532-929A-D44FA27D2019}" srcOrd="1" destOrd="0" presId="urn:microsoft.com/office/officeart/2008/layout/BendingPictureSemiTransparentText"/>
    <dgm:cxn modelId="{31B2BF91-1CA8-4070-B050-693CAEFB23E1}" type="presParOf" srcId="{CBCB38C2-9E81-43A8-A22D-FED59F191C18}" destId="{D7485E8D-788D-423C-B238-6210C37763C6}" srcOrd="7" destOrd="0" presId="urn:microsoft.com/office/officeart/2008/layout/BendingPictureSemiTransparentText"/>
    <dgm:cxn modelId="{187ACFD9-4A4B-4EA2-BA97-10D02B38588C}" type="presParOf" srcId="{CBCB38C2-9E81-43A8-A22D-FED59F191C18}" destId="{9AC15DCA-0677-4130-8372-B149ABBEEE28}" srcOrd="8" destOrd="0" presId="urn:microsoft.com/office/officeart/2008/layout/BendingPictureSemiTransparentText"/>
    <dgm:cxn modelId="{94B6DDF0-948C-47E9-9858-71552FFD1A9E}" type="presParOf" srcId="{9AC15DCA-0677-4130-8372-B149ABBEEE28}" destId="{95DCE1AD-E352-4463-A262-8369BB7A37BF}" srcOrd="0" destOrd="0" presId="urn:microsoft.com/office/officeart/2008/layout/BendingPictureSemiTransparentText"/>
    <dgm:cxn modelId="{CEAB8800-F9A9-4056-B7D6-7A42F3F83738}" type="presParOf" srcId="{9AC15DCA-0677-4130-8372-B149ABBEEE28}" destId="{64F60758-6750-49EA-B10A-7570733972CF}" srcOrd="1" destOrd="0" presId="urn:microsoft.com/office/officeart/2008/layout/BendingPictureSemiTransparentText"/>
    <dgm:cxn modelId="{B4858D5D-A411-4027-98FC-9368DD0DA534}" type="presParOf" srcId="{CBCB38C2-9E81-43A8-A22D-FED59F191C18}" destId="{F61D170F-0291-471C-9FE1-726DEA94BD39}" srcOrd="9" destOrd="0" presId="urn:microsoft.com/office/officeart/2008/layout/BendingPictureSemiTransparentText"/>
    <dgm:cxn modelId="{7D13118C-3651-46E6-9D11-0AA2B046084C}" type="presParOf" srcId="{CBCB38C2-9E81-43A8-A22D-FED59F191C18}" destId="{D2869ABD-26A9-4476-ACD9-9B30DF31F64E}" srcOrd="10" destOrd="0" presId="urn:microsoft.com/office/officeart/2008/layout/BendingPictureSemiTransparentText"/>
    <dgm:cxn modelId="{76F35FF9-FC77-4B28-82F5-E5C10CF012E7}" type="presParOf" srcId="{D2869ABD-26A9-4476-ACD9-9B30DF31F64E}" destId="{B262EA66-C9A0-4EB3-93CE-E5158D55D8E9}" srcOrd="0" destOrd="0" presId="urn:microsoft.com/office/officeart/2008/layout/BendingPictureSemiTransparentText"/>
    <dgm:cxn modelId="{0979BDBF-6AA3-464B-8B37-8179A46095FE}" type="presParOf" srcId="{D2869ABD-26A9-4476-ACD9-9B30DF31F64E}" destId="{66E2BAAE-9688-4A5D-AD40-39EDEBBA9A55}" srcOrd="1" destOrd="0" presId="urn:microsoft.com/office/officeart/2008/layout/BendingPictureSemiTransparentText"/>
    <dgm:cxn modelId="{71EE5F67-A966-46A7-A496-C5B049F4F232}" type="presParOf" srcId="{CBCB38C2-9E81-43A8-A22D-FED59F191C18}" destId="{5A1785BA-324F-4441-B479-4CE539C521BB}" srcOrd="11" destOrd="0" presId="urn:microsoft.com/office/officeart/2008/layout/BendingPictureSemiTransparentText"/>
    <dgm:cxn modelId="{8CD33A89-930C-42D7-8832-3CBB2D7D2C8F}" type="presParOf" srcId="{CBCB38C2-9E81-43A8-A22D-FED59F191C18}" destId="{7D35C30E-A49F-49C0-87F0-65A83E8C39C9}" srcOrd="12" destOrd="0" presId="urn:microsoft.com/office/officeart/2008/layout/BendingPictureSemiTransparentText"/>
    <dgm:cxn modelId="{B04D3B45-C07E-4F8E-9B53-3706528A49AF}" type="presParOf" srcId="{7D35C30E-A49F-49C0-87F0-65A83E8C39C9}" destId="{384B74C0-7913-414A-A514-308C88BFD074}" srcOrd="0" destOrd="0" presId="urn:microsoft.com/office/officeart/2008/layout/BendingPictureSemiTransparentText"/>
    <dgm:cxn modelId="{B3596EFD-D1B8-4B78-BDF7-0F7A52ED1ADB}" type="presParOf" srcId="{7D35C30E-A49F-49C0-87F0-65A83E8C39C9}" destId="{3D2EF02A-20DE-4B01-8D25-BD7881F7D1DB}" srcOrd="1" destOrd="0" presId="urn:microsoft.com/office/officeart/2008/layout/BendingPictureSemiTransparentText"/>
    <dgm:cxn modelId="{1075CD36-B347-4C83-BB28-E3538A1BE850}" type="presParOf" srcId="{CBCB38C2-9E81-43A8-A22D-FED59F191C18}" destId="{9DA76FBD-2EC3-415B-91E8-053A4FF32FB7}" srcOrd="13" destOrd="0" presId="urn:microsoft.com/office/officeart/2008/layout/BendingPictureSemiTransparentText"/>
    <dgm:cxn modelId="{6D8B13EA-F36D-4CE0-804A-FFA428E65767}" type="presParOf" srcId="{CBCB38C2-9E81-43A8-A22D-FED59F191C18}" destId="{27EE0AC5-842A-4C92-B4B4-5499BC8E8FDD}" srcOrd="14" destOrd="0" presId="urn:microsoft.com/office/officeart/2008/layout/BendingPictureSemiTransparentText"/>
    <dgm:cxn modelId="{79B34246-FFBD-43DE-B844-A117585FE269}" type="presParOf" srcId="{27EE0AC5-842A-4C92-B4B4-5499BC8E8FDD}" destId="{7147AC7E-3999-4B64-8DFA-BFA54CCB09EB}" srcOrd="0" destOrd="0" presId="urn:microsoft.com/office/officeart/2008/layout/BendingPictureSemiTransparentText"/>
    <dgm:cxn modelId="{1E514036-DE90-4E57-8721-E69BBBC0CD7F}" type="presParOf" srcId="{27EE0AC5-842A-4C92-B4B4-5499BC8E8FDD}" destId="{FE3B8348-9862-4166-8010-437150E6A7D7}" srcOrd="1" destOrd="0" presId="urn:microsoft.com/office/officeart/2008/layout/BendingPictureSemiTransparentText"/>
    <dgm:cxn modelId="{8F5560F1-0634-47C6-BFA6-D0FA57EE9ABE}" type="presParOf" srcId="{CBCB38C2-9E81-43A8-A22D-FED59F191C18}" destId="{0EC6547E-2145-4575-A795-DD26FC931199}" srcOrd="15" destOrd="0" presId="urn:microsoft.com/office/officeart/2008/layout/BendingPictureSemiTransparentText"/>
    <dgm:cxn modelId="{69B15033-9324-4C6E-83D8-436C335F1063}" type="presParOf" srcId="{CBCB38C2-9E81-43A8-A22D-FED59F191C18}" destId="{A8DEFCAC-2A14-49E9-9A74-AA5EE328ECFA}" srcOrd="16" destOrd="0" presId="urn:microsoft.com/office/officeart/2008/layout/BendingPictureSemiTransparentText"/>
    <dgm:cxn modelId="{4046F353-F796-4D91-ADCB-A90C30DAD116}" type="presParOf" srcId="{A8DEFCAC-2A14-49E9-9A74-AA5EE328ECFA}" destId="{35D431CF-3C4D-4B09-85AC-99B78A8C0F80}" srcOrd="0" destOrd="0" presId="urn:microsoft.com/office/officeart/2008/layout/BendingPictureSemiTransparentText"/>
    <dgm:cxn modelId="{4A415159-0619-48AB-A564-F4936D055FFC}" type="presParOf" srcId="{A8DEFCAC-2A14-49E9-9A74-AA5EE328ECFA}" destId="{EBCF9344-F9AB-4739-A7B1-9971B7C98D6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Tomate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a:solidFill>
                <a:srgbClr val="231F20"/>
              </a:solidFill>
            </a:rPr>
            <a:t>Basilikum</a:t>
          </a: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Kopfsala</a:t>
          </a:r>
          <a:r>
            <a:rPr lang="pl-PL" sz="1600" b="1" dirty="0">
              <a:solidFill>
                <a:srgbClr val="231F20"/>
              </a:solidFill>
            </a:rPr>
            <a:t>t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Karotte</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Gurke</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Sonnenblume</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158C4C-54CD-4F9C-A1F9-002E007172D8}" type="doc">
      <dgm:prSet loTypeId="urn:microsoft.com/office/officeart/2008/layout/PictureGrid" loCatId="picture" qsTypeId="urn:microsoft.com/office/officeart/2005/8/quickstyle/simple5" qsCatId="simple" csTypeId="urn:microsoft.com/office/officeart/2005/8/colors/accent1_2" csCatId="accent1" phldr="1"/>
      <dgm:spPr/>
      <dgm:t>
        <a:bodyPr/>
        <a:lstStyle/>
        <a:p>
          <a:endParaRPr lang="pl-PL"/>
        </a:p>
      </dgm:t>
    </dgm:pt>
    <dgm:pt modelId="{3BEA6487-2F69-4DA6-963A-482E2882D338}">
      <dgm:prSet phldrT="[Tekst]" custT="1"/>
      <dgm:spPr/>
      <dgm:t>
        <a:bodyPr/>
        <a:lstStyle/>
        <a:p>
          <a:r>
            <a:rPr lang="pl-PL" sz="2000" dirty="0">
              <a:solidFill>
                <a:srgbClr val="231F20"/>
              </a:solidFill>
            </a:rPr>
            <a:t>Relay cropping</a:t>
          </a:r>
        </a:p>
      </dgm:t>
    </dgm:pt>
    <dgm:pt modelId="{83CE0687-F73E-4721-85A9-962376EEA594}" type="parTrans" cxnId="{A375F1D4-B826-4E43-8FCC-C764640102BF}">
      <dgm:prSet/>
      <dgm:spPr/>
      <dgm:t>
        <a:bodyPr/>
        <a:lstStyle/>
        <a:p>
          <a:endParaRPr lang="pl-PL" sz="2000">
            <a:solidFill>
              <a:srgbClr val="231F20"/>
            </a:solidFill>
          </a:endParaRPr>
        </a:p>
      </dgm:t>
    </dgm:pt>
    <dgm:pt modelId="{45E32B78-43A0-4507-B90B-81236F124F02}" type="sibTrans" cxnId="{A375F1D4-B826-4E43-8FCC-C764640102BF}">
      <dgm:prSet/>
      <dgm:spPr/>
      <dgm:t>
        <a:bodyPr/>
        <a:lstStyle/>
        <a:p>
          <a:endParaRPr lang="pl-PL" sz="2000">
            <a:solidFill>
              <a:srgbClr val="231F20"/>
            </a:solidFill>
          </a:endParaRPr>
        </a:p>
      </dgm:t>
    </dgm:pt>
    <dgm:pt modelId="{72020974-FC5D-4471-9572-B2551865A339}">
      <dgm:prSet phldrT="[Tekst]" custT="1"/>
      <dgm:spPr/>
      <dgm:t>
        <a:bodyPr/>
        <a:lstStyle/>
        <a:p>
          <a:pPr>
            <a:lnSpc>
              <a:spcPct val="75000"/>
            </a:lnSpc>
            <a:spcAft>
              <a:spcPts val="0"/>
            </a:spcAft>
          </a:pPr>
          <a:r>
            <a:rPr lang="pl-PL" sz="2000" dirty="0">
              <a:solidFill>
                <a:srgbClr val="231F20"/>
              </a:solidFill>
            </a:rPr>
            <a:t>Begleitende </a:t>
          </a:r>
          <a:r>
            <a:rPr lang="pl-PL" sz="2000" dirty="0" err="1">
              <a:solidFill>
                <a:srgbClr val="231F20"/>
              </a:solidFill>
            </a:rPr>
            <a:t>Bepflanzung</a:t>
          </a:r>
          <a:endParaRPr lang="pl-PL" sz="2000" dirty="0">
            <a:solidFill>
              <a:srgbClr val="231F20"/>
            </a:solidFill>
          </a:endParaRPr>
        </a:p>
      </dgm:t>
    </dgm:pt>
    <dgm:pt modelId="{8E766085-3887-403C-89E7-659543AF8AF8}" type="parTrans" cxnId="{6AD29CD3-58A5-49DF-9A26-B6551F3E0C28}">
      <dgm:prSet/>
      <dgm:spPr/>
      <dgm:t>
        <a:bodyPr/>
        <a:lstStyle/>
        <a:p>
          <a:endParaRPr lang="pl-PL" sz="2000">
            <a:solidFill>
              <a:srgbClr val="231F20"/>
            </a:solidFill>
          </a:endParaRPr>
        </a:p>
      </dgm:t>
    </dgm:pt>
    <dgm:pt modelId="{D0A4CB08-D832-4A9F-9636-A6E8B9B1EC49}" type="sibTrans" cxnId="{6AD29CD3-58A5-49DF-9A26-B6551F3E0C28}">
      <dgm:prSet/>
      <dgm:spPr/>
      <dgm:t>
        <a:bodyPr/>
        <a:lstStyle/>
        <a:p>
          <a:endParaRPr lang="pl-PL" sz="2000">
            <a:solidFill>
              <a:srgbClr val="231F20"/>
            </a:solidFill>
          </a:endParaRPr>
        </a:p>
      </dgm:t>
    </dgm:pt>
    <dgm:pt modelId="{35DA6B83-1717-4A2D-9D04-D9E79C1F4AAE}">
      <dgm:prSet phldrT="[Tekst]" custT="1"/>
      <dgm:spPr/>
      <dgm:t>
        <a:bodyPr/>
        <a:lstStyle/>
        <a:p>
          <a:r>
            <a:rPr lang="pl-PL" sz="2000" dirty="0">
              <a:solidFill>
                <a:srgbClr val="231F20"/>
              </a:solidFill>
            </a:rPr>
            <a:t>Zwischenfruchtanbau</a:t>
          </a:r>
        </a:p>
      </dgm:t>
    </dgm:pt>
    <dgm:pt modelId="{71959D51-17B6-4772-925D-9C0EA0A79F65}" type="sibTrans" cxnId="{9AE5FB24-6F50-4F5D-866C-34FC95141E92}">
      <dgm:prSet/>
      <dgm:spPr/>
      <dgm:t>
        <a:bodyPr/>
        <a:lstStyle/>
        <a:p>
          <a:endParaRPr lang="pl-PL" sz="2000">
            <a:solidFill>
              <a:srgbClr val="231F20"/>
            </a:solidFill>
          </a:endParaRPr>
        </a:p>
      </dgm:t>
    </dgm:pt>
    <dgm:pt modelId="{1206DAD0-F380-46C9-BF8F-E9A2EC791274}" type="parTrans" cxnId="{9AE5FB24-6F50-4F5D-866C-34FC95141E92}">
      <dgm:prSet/>
      <dgm:spPr/>
      <dgm:t>
        <a:bodyPr/>
        <a:lstStyle/>
        <a:p>
          <a:endParaRPr lang="pl-PL" sz="2000">
            <a:solidFill>
              <a:srgbClr val="231F20"/>
            </a:solidFill>
          </a:endParaRPr>
        </a:p>
      </dgm:t>
    </dgm:pt>
    <dgm:pt modelId="{8600B462-474D-4B22-9673-8235574D8E2F}">
      <dgm:prSet phldrT="[Tekst]" custT="1"/>
      <dgm:spPr/>
      <dgm:t>
        <a:bodyPr/>
        <a:lstStyle/>
        <a:p>
          <a:r>
            <a:rPr lang="pl-PL" sz="2000">
              <a:solidFill>
                <a:srgbClr val="231F20"/>
              </a:solidFill>
            </a:rPr>
            <a:t>Alleeanbau</a:t>
          </a:r>
          <a:endParaRPr lang="pl-PL" sz="2000" dirty="0">
            <a:solidFill>
              <a:srgbClr val="231F20"/>
            </a:solidFill>
          </a:endParaRPr>
        </a:p>
      </dgm:t>
    </dgm:pt>
    <dgm:pt modelId="{3CD1ACB4-E666-481E-AD78-35DC4925AB3C}" type="parTrans" cxnId="{6DBDCBDC-D94B-4EFF-9139-0322D54F2B5F}">
      <dgm:prSet/>
      <dgm:spPr/>
      <dgm:t>
        <a:bodyPr/>
        <a:lstStyle/>
        <a:p>
          <a:endParaRPr lang="pl-PL" sz="2000">
            <a:solidFill>
              <a:srgbClr val="231F20"/>
            </a:solidFill>
          </a:endParaRPr>
        </a:p>
      </dgm:t>
    </dgm:pt>
    <dgm:pt modelId="{140EA646-BB4B-400D-866E-04C365FD642D}" type="sibTrans" cxnId="{6DBDCBDC-D94B-4EFF-9139-0322D54F2B5F}">
      <dgm:prSet/>
      <dgm:spPr/>
      <dgm:t>
        <a:bodyPr/>
        <a:lstStyle/>
        <a:p>
          <a:endParaRPr lang="pl-PL" sz="2000">
            <a:solidFill>
              <a:srgbClr val="231F20"/>
            </a:solidFill>
          </a:endParaRPr>
        </a:p>
      </dgm:t>
    </dgm:pt>
    <dgm:pt modelId="{48507739-4710-4658-A299-7AE76CEB4132}" type="pres">
      <dgm:prSet presAssocID="{76158C4C-54CD-4F9C-A1F9-002E007172D8}" presName="Name0" presStyleCnt="0">
        <dgm:presLayoutVars>
          <dgm:dir/>
        </dgm:presLayoutVars>
      </dgm:prSet>
      <dgm:spPr/>
    </dgm:pt>
    <dgm:pt modelId="{EA0DE4D3-A928-49EC-A22B-3D01D16FE721}" type="pres">
      <dgm:prSet presAssocID="{35DA6B83-1717-4A2D-9D04-D9E79C1F4AAE}" presName="composite" presStyleCnt="0"/>
      <dgm:spPr/>
    </dgm:pt>
    <dgm:pt modelId="{35390280-AF45-4D01-AC25-9E3682195B38}" type="pres">
      <dgm:prSet presAssocID="{35DA6B83-1717-4A2D-9D04-D9E79C1F4AAE}" presName="rect2" presStyleLbl="revTx" presStyleIdx="0" presStyleCnt="4" custScaleX="165077">
        <dgm:presLayoutVars>
          <dgm:bulletEnabled val="1"/>
        </dgm:presLayoutVars>
      </dgm:prSet>
      <dgm:spPr/>
    </dgm:pt>
    <dgm:pt modelId="{091E1856-91D9-46D6-BB5F-3BAFCCC2C76F}" type="pres">
      <dgm:prSet presAssocID="{35DA6B83-1717-4A2D-9D04-D9E79C1F4AAE}" presName="rect1" presStyleLbl="align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1A7E531A-4B76-48A1-BA5F-7031E7CB827F}" type="pres">
      <dgm:prSet presAssocID="{71959D51-17B6-4772-925D-9C0EA0A79F65}" presName="sibTrans" presStyleCnt="0"/>
      <dgm:spPr/>
    </dgm:pt>
    <dgm:pt modelId="{6C75A5B3-23FD-438F-80E0-4D786D099F1E}" type="pres">
      <dgm:prSet presAssocID="{72020974-FC5D-4471-9572-B2551865A339}" presName="composite" presStyleCnt="0"/>
      <dgm:spPr/>
    </dgm:pt>
    <dgm:pt modelId="{FE1D1461-0B30-47C7-BBFF-AE27B65C43D9}" type="pres">
      <dgm:prSet presAssocID="{72020974-FC5D-4471-9572-B2551865A339}" presName="rect2" presStyleLbl="revTx" presStyleIdx="1" presStyleCnt="4" custScaleX="167450" custLinFactNeighborX="8148" custLinFactNeighborY="-15405">
        <dgm:presLayoutVars>
          <dgm:bulletEnabled val="1"/>
        </dgm:presLayoutVars>
      </dgm:prSet>
      <dgm:spPr/>
    </dgm:pt>
    <dgm:pt modelId="{AF74A84D-290A-40AD-8050-6755077A5C42}" type="pres">
      <dgm:prSet presAssocID="{72020974-FC5D-4471-9572-B2551865A339}" presName="rect1" presStyleLbl="alignImgPlace1" presStyleIdx="1" presStyleCnt="4" custLinFactNeighborX="-26769" custLinFactNeighborY="-49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A9B12D-B523-41D5-BAD9-80824FBA6F53}" type="pres">
      <dgm:prSet presAssocID="{D0A4CB08-D832-4A9F-9636-A6E8B9B1EC49}" presName="sibTrans" presStyleCnt="0"/>
      <dgm:spPr/>
    </dgm:pt>
    <dgm:pt modelId="{7E5A8626-0B3E-4695-B9EA-5F0106856CD8}" type="pres">
      <dgm:prSet presAssocID="{3BEA6487-2F69-4DA6-963A-482E2882D338}" presName="composite" presStyleCnt="0"/>
      <dgm:spPr/>
    </dgm:pt>
    <dgm:pt modelId="{D75CDD89-D800-4F8D-A939-D38261623E1E}" type="pres">
      <dgm:prSet presAssocID="{3BEA6487-2F69-4DA6-963A-482E2882D338}" presName="rect2" presStyleLbl="revTx" presStyleIdx="2" presStyleCnt="4">
        <dgm:presLayoutVars>
          <dgm:bulletEnabled val="1"/>
        </dgm:presLayoutVars>
      </dgm:prSet>
      <dgm:spPr/>
    </dgm:pt>
    <dgm:pt modelId="{26951A28-61BC-408A-A6D2-5006794E81CB}" type="pres">
      <dgm:prSet presAssocID="{3BEA6487-2F69-4DA6-963A-482E2882D338}" presName="rect1" presStyleLbl="align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CAFADED-CBEF-4613-BCEB-2B8A50877DD2}" type="pres">
      <dgm:prSet presAssocID="{45E32B78-43A0-4507-B90B-81236F124F02}" presName="sibTrans" presStyleCnt="0"/>
      <dgm:spPr/>
    </dgm:pt>
    <dgm:pt modelId="{13F1FB44-C1D8-4566-80F7-CECB6BD19137}" type="pres">
      <dgm:prSet presAssocID="{8600B462-474D-4B22-9673-8235574D8E2F}" presName="composite" presStyleCnt="0"/>
      <dgm:spPr/>
    </dgm:pt>
    <dgm:pt modelId="{36EFEB54-7648-4EED-A19F-E16541307055}" type="pres">
      <dgm:prSet presAssocID="{8600B462-474D-4B22-9673-8235574D8E2F}" presName="rect2" presStyleLbl="revTx" presStyleIdx="3" presStyleCnt="4">
        <dgm:presLayoutVars>
          <dgm:bulletEnabled val="1"/>
        </dgm:presLayoutVars>
      </dgm:prSet>
      <dgm:spPr/>
    </dgm:pt>
    <dgm:pt modelId="{21C7C720-96AD-48A9-A1FE-1F0A00D18F81}" type="pres">
      <dgm:prSet presAssocID="{8600B462-474D-4B22-9673-8235574D8E2F}" presName="rect1" presStyleLbl="align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Lst>
  <dgm:cxnLst>
    <dgm:cxn modelId="{9AE5FB24-6F50-4F5D-866C-34FC95141E92}" srcId="{76158C4C-54CD-4F9C-A1F9-002E007172D8}" destId="{35DA6B83-1717-4A2D-9D04-D9E79C1F4AAE}" srcOrd="0" destOrd="0" parTransId="{1206DAD0-F380-46C9-BF8F-E9A2EC791274}" sibTransId="{71959D51-17B6-4772-925D-9C0EA0A79F65}"/>
    <dgm:cxn modelId="{95E4B82B-BBE9-487F-B827-EDCBDD4C28E0}" type="presOf" srcId="{35DA6B83-1717-4A2D-9D04-D9E79C1F4AAE}" destId="{35390280-AF45-4D01-AC25-9E3682195B38}" srcOrd="0" destOrd="0" presId="urn:microsoft.com/office/officeart/2008/layout/PictureGrid"/>
    <dgm:cxn modelId="{23347F57-88D2-4866-895B-AF0CADA00939}" type="presOf" srcId="{76158C4C-54CD-4F9C-A1F9-002E007172D8}" destId="{48507739-4710-4658-A299-7AE76CEB4132}" srcOrd="0" destOrd="0" presId="urn:microsoft.com/office/officeart/2008/layout/PictureGrid"/>
    <dgm:cxn modelId="{FE924CA3-0B33-4669-9B65-A0FBEE6E968D}" type="presOf" srcId="{3BEA6487-2F69-4DA6-963A-482E2882D338}" destId="{D75CDD89-D800-4F8D-A939-D38261623E1E}" srcOrd="0" destOrd="0" presId="urn:microsoft.com/office/officeart/2008/layout/PictureGrid"/>
    <dgm:cxn modelId="{E948CFA9-E156-4219-942F-E4E06DFFD408}" type="presOf" srcId="{72020974-FC5D-4471-9572-B2551865A339}" destId="{FE1D1461-0B30-47C7-BBFF-AE27B65C43D9}" srcOrd="0" destOrd="0" presId="urn:microsoft.com/office/officeart/2008/layout/PictureGrid"/>
    <dgm:cxn modelId="{6AD29CD3-58A5-49DF-9A26-B6551F3E0C28}" srcId="{76158C4C-54CD-4F9C-A1F9-002E007172D8}" destId="{72020974-FC5D-4471-9572-B2551865A339}" srcOrd="1" destOrd="0" parTransId="{8E766085-3887-403C-89E7-659543AF8AF8}" sibTransId="{D0A4CB08-D832-4A9F-9636-A6E8B9B1EC49}"/>
    <dgm:cxn modelId="{A375F1D4-B826-4E43-8FCC-C764640102BF}" srcId="{76158C4C-54CD-4F9C-A1F9-002E007172D8}" destId="{3BEA6487-2F69-4DA6-963A-482E2882D338}" srcOrd="2" destOrd="0" parTransId="{83CE0687-F73E-4721-85A9-962376EEA594}" sibTransId="{45E32B78-43A0-4507-B90B-81236F124F02}"/>
    <dgm:cxn modelId="{6DBDCBDC-D94B-4EFF-9139-0322D54F2B5F}" srcId="{76158C4C-54CD-4F9C-A1F9-002E007172D8}" destId="{8600B462-474D-4B22-9673-8235574D8E2F}" srcOrd="3" destOrd="0" parTransId="{3CD1ACB4-E666-481E-AD78-35DC4925AB3C}" sibTransId="{140EA646-BB4B-400D-866E-04C365FD642D}"/>
    <dgm:cxn modelId="{90DE34E3-3EBE-4B4A-8836-A524C32AA7FB}" type="presOf" srcId="{8600B462-474D-4B22-9673-8235574D8E2F}" destId="{36EFEB54-7648-4EED-A19F-E16541307055}" srcOrd="0" destOrd="0" presId="urn:microsoft.com/office/officeart/2008/layout/PictureGrid"/>
    <dgm:cxn modelId="{686ACA3A-35E8-475E-BE4A-035437095988}" type="presParOf" srcId="{48507739-4710-4658-A299-7AE76CEB4132}" destId="{EA0DE4D3-A928-49EC-A22B-3D01D16FE721}" srcOrd="0" destOrd="0" presId="urn:microsoft.com/office/officeart/2008/layout/PictureGrid"/>
    <dgm:cxn modelId="{D6034EE8-C2BD-440E-8B39-A8D374C09731}" type="presParOf" srcId="{EA0DE4D3-A928-49EC-A22B-3D01D16FE721}" destId="{35390280-AF45-4D01-AC25-9E3682195B38}" srcOrd="0" destOrd="0" presId="urn:microsoft.com/office/officeart/2008/layout/PictureGrid"/>
    <dgm:cxn modelId="{F7E217B2-469D-41AD-9DDA-F97E77605763}" type="presParOf" srcId="{EA0DE4D3-A928-49EC-A22B-3D01D16FE721}" destId="{091E1856-91D9-46D6-BB5F-3BAFCCC2C76F}" srcOrd="1" destOrd="0" presId="urn:microsoft.com/office/officeart/2008/layout/PictureGrid"/>
    <dgm:cxn modelId="{473CC2D5-D7A2-4C36-A834-BDA114D96D3B}" type="presParOf" srcId="{48507739-4710-4658-A299-7AE76CEB4132}" destId="{1A7E531A-4B76-48A1-BA5F-7031E7CB827F}" srcOrd="1" destOrd="0" presId="urn:microsoft.com/office/officeart/2008/layout/PictureGrid"/>
    <dgm:cxn modelId="{81CE994C-4A46-4F86-ABBA-7B141F353A51}" type="presParOf" srcId="{48507739-4710-4658-A299-7AE76CEB4132}" destId="{6C75A5B3-23FD-438F-80E0-4D786D099F1E}" srcOrd="2" destOrd="0" presId="urn:microsoft.com/office/officeart/2008/layout/PictureGrid"/>
    <dgm:cxn modelId="{66DC96BD-FAF7-48DB-982F-FBCACB810407}" type="presParOf" srcId="{6C75A5B3-23FD-438F-80E0-4D786D099F1E}" destId="{FE1D1461-0B30-47C7-BBFF-AE27B65C43D9}" srcOrd="0" destOrd="0" presId="urn:microsoft.com/office/officeart/2008/layout/PictureGrid"/>
    <dgm:cxn modelId="{D09B7287-670C-476B-8EE0-C5CD895708EE}" type="presParOf" srcId="{6C75A5B3-23FD-438F-80E0-4D786D099F1E}" destId="{AF74A84D-290A-40AD-8050-6755077A5C42}" srcOrd="1" destOrd="0" presId="urn:microsoft.com/office/officeart/2008/layout/PictureGrid"/>
    <dgm:cxn modelId="{CF5A823C-4CBC-4F73-9AD3-69C76A988EAA}" type="presParOf" srcId="{48507739-4710-4658-A299-7AE76CEB4132}" destId="{52A9B12D-B523-41D5-BAD9-80824FBA6F53}" srcOrd="3" destOrd="0" presId="urn:microsoft.com/office/officeart/2008/layout/PictureGrid"/>
    <dgm:cxn modelId="{07752597-90F3-4919-8A17-268846AEF8CD}" type="presParOf" srcId="{48507739-4710-4658-A299-7AE76CEB4132}" destId="{7E5A8626-0B3E-4695-B9EA-5F0106856CD8}" srcOrd="4" destOrd="0" presId="urn:microsoft.com/office/officeart/2008/layout/PictureGrid"/>
    <dgm:cxn modelId="{B108F45B-1CC3-45CD-B1AC-6775E0BA0DCF}" type="presParOf" srcId="{7E5A8626-0B3E-4695-B9EA-5F0106856CD8}" destId="{D75CDD89-D800-4F8D-A939-D38261623E1E}" srcOrd="0" destOrd="0" presId="urn:microsoft.com/office/officeart/2008/layout/PictureGrid"/>
    <dgm:cxn modelId="{8316E0AE-1D0F-4B79-9B7F-90B92A123B6E}" type="presParOf" srcId="{7E5A8626-0B3E-4695-B9EA-5F0106856CD8}" destId="{26951A28-61BC-408A-A6D2-5006794E81CB}" srcOrd="1" destOrd="0" presId="urn:microsoft.com/office/officeart/2008/layout/PictureGrid"/>
    <dgm:cxn modelId="{B9ACFA2B-5B8E-4A3B-81A4-2886A3626076}" type="presParOf" srcId="{48507739-4710-4658-A299-7AE76CEB4132}" destId="{7CAFADED-CBEF-4613-BCEB-2B8A50877DD2}" srcOrd="5" destOrd="0" presId="urn:microsoft.com/office/officeart/2008/layout/PictureGrid"/>
    <dgm:cxn modelId="{003A16C4-8F21-4B1D-813A-0D0E0FF4898A}" type="presParOf" srcId="{48507739-4710-4658-A299-7AE76CEB4132}" destId="{13F1FB44-C1D8-4566-80F7-CECB6BD19137}" srcOrd="6" destOrd="0" presId="urn:microsoft.com/office/officeart/2008/layout/PictureGrid"/>
    <dgm:cxn modelId="{A4DAA0B0-8A44-4397-98A5-044B7D5DBB35}" type="presParOf" srcId="{13F1FB44-C1D8-4566-80F7-CECB6BD19137}" destId="{36EFEB54-7648-4EED-A19F-E16541307055}" srcOrd="0" destOrd="0" presId="urn:microsoft.com/office/officeart/2008/layout/PictureGrid"/>
    <dgm:cxn modelId="{9986F829-8147-4FEC-8549-3556CCEA82D9}" type="presParOf" srcId="{13F1FB44-C1D8-4566-80F7-CECB6BD19137}" destId="{21C7C720-96AD-48A9-A1FE-1F0A00D18F81}"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00CEFD-1077-4D83-A166-F78E74033243}"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0FD5EE07-CAE4-4DE5-9FC3-26D06A397488}">
      <dgm:prSet phldrT="[Tekst]" custT="1"/>
      <dgm:spPr/>
      <dgm:t>
        <a:bodyPr/>
        <a:lstStyle/>
        <a:p>
          <a:pPr algn="ctr"/>
          <a:r>
            <a:rPr lang="pl-PL" sz="2400" b="0" dirty="0" err="1">
              <a:solidFill>
                <a:schemeClr val="tx1">
                  <a:lumMod val="50000"/>
                </a:schemeClr>
              </a:solidFill>
            </a:rPr>
            <a:t>Frühkartoffeln</a:t>
          </a:r>
          <a:endParaRPr lang="pl-PL" sz="2400" b="0" dirty="0">
            <a:solidFill>
              <a:schemeClr val="tx1">
                <a:lumMod val="50000"/>
              </a:schemeClr>
            </a:solidFill>
          </a:endParaRPr>
        </a:p>
      </dgm:t>
    </dgm:pt>
    <dgm:pt modelId="{695E306E-B807-475C-B614-29E7733CB11A}" type="parTrans" cxnId="{CB715EEA-7AB6-4079-A5A8-90BD4C6623C8}">
      <dgm:prSet/>
      <dgm:spPr/>
      <dgm:t>
        <a:bodyPr/>
        <a:lstStyle/>
        <a:p>
          <a:endParaRPr lang="pl-PL" b="1">
            <a:solidFill>
              <a:schemeClr val="tx1">
                <a:lumMod val="50000"/>
              </a:schemeClr>
            </a:solidFill>
          </a:endParaRPr>
        </a:p>
      </dgm:t>
    </dgm:pt>
    <dgm:pt modelId="{C4B7F53A-3EA7-49A3-8809-DB569C98A407}" type="sibTrans" cxnId="{CB715EEA-7AB6-4079-A5A8-90BD4C6623C8}">
      <dgm:prSet/>
      <dgm:spPr/>
      <dgm:t>
        <a:bodyPr/>
        <a:lstStyle/>
        <a:p>
          <a:endParaRPr lang="pl-PL" b="1">
            <a:solidFill>
              <a:schemeClr val="tx1">
                <a:lumMod val="50000"/>
              </a:schemeClr>
            </a:solidFill>
          </a:endParaRPr>
        </a:p>
      </dgm:t>
    </dgm:pt>
    <dgm:pt modelId="{52ACBB83-8A0F-4D00-92F8-FA359DCAAE8B}">
      <dgm:prSet phldrT="[Tekst]" custT="1"/>
      <dgm:spPr/>
      <dgm:t>
        <a:bodyPr/>
        <a:lstStyle/>
        <a:p>
          <a:pPr algn="ctr"/>
          <a:r>
            <a:rPr lang="pl-PL" sz="2400" b="0" dirty="0" err="1">
              <a:solidFill>
                <a:schemeClr val="tx1">
                  <a:lumMod val="50000"/>
                </a:schemeClr>
              </a:solidFill>
            </a:rPr>
            <a:t>Winterroggen oder -weizen</a:t>
          </a:r>
          <a:endParaRPr lang="pl-PL" sz="2400" b="0" dirty="0">
            <a:solidFill>
              <a:schemeClr val="tx1">
                <a:lumMod val="50000"/>
              </a:schemeClr>
            </a:solidFill>
          </a:endParaRPr>
        </a:p>
      </dgm:t>
    </dgm:pt>
    <dgm:pt modelId="{5773F481-DBD8-42E7-B24D-7004187E4FF8}" type="parTrans" cxnId="{FB17F765-1807-4932-ACED-E0772E464477}">
      <dgm:prSet/>
      <dgm:spPr/>
      <dgm:t>
        <a:bodyPr/>
        <a:lstStyle/>
        <a:p>
          <a:endParaRPr lang="pl-PL" b="1">
            <a:solidFill>
              <a:schemeClr val="tx1">
                <a:lumMod val="50000"/>
              </a:schemeClr>
            </a:solidFill>
          </a:endParaRPr>
        </a:p>
      </dgm:t>
    </dgm:pt>
    <dgm:pt modelId="{2FCCBF9D-D2C6-44B3-BF58-360DBE884154}" type="sibTrans" cxnId="{FB17F765-1807-4932-ACED-E0772E464477}">
      <dgm:prSet/>
      <dgm:spPr/>
      <dgm:t>
        <a:bodyPr/>
        <a:lstStyle/>
        <a:p>
          <a:endParaRPr lang="pl-PL" b="1">
            <a:solidFill>
              <a:schemeClr val="tx1">
                <a:lumMod val="50000"/>
              </a:schemeClr>
            </a:solidFill>
          </a:endParaRPr>
        </a:p>
      </dgm:t>
    </dgm:pt>
    <dgm:pt modelId="{307A7FD2-B3D5-4C15-9B94-49175864D1A1}">
      <dgm:prSet phldrT="[Tekst]" custT="1"/>
      <dgm:spPr/>
      <dgm:t>
        <a:bodyPr/>
        <a:lstStyle/>
        <a:p>
          <a:pPr algn="ctr"/>
          <a:r>
            <a:rPr lang="pl-PL" sz="2400" b="0" dirty="0" err="1">
              <a:solidFill>
                <a:schemeClr val="tx1">
                  <a:lumMod val="50000"/>
                </a:schemeClr>
              </a:solidFill>
            </a:rPr>
            <a:t>Spätkartoffeln</a:t>
          </a:r>
          <a:endParaRPr lang="pl-PL" sz="2400" b="0" dirty="0">
            <a:solidFill>
              <a:schemeClr val="tx1">
                <a:lumMod val="50000"/>
              </a:schemeClr>
            </a:solidFill>
          </a:endParaRPr>
        </a:p>
      </dgm:t>
    </dgm:pt>
    <dgm:pt modelId="{FBCD0261-237D-4AE1-8A81-69A4BD4453D6}" type="sibTrans" cxnId="{92D7FDA6-4ACA-4332-A513-56B9EF2D50C8}">
      <dgm:prSet/>
      <dgm:spPr/>
      <dgm:t>
        <a:bodyPr/>
        <a:lstStyle/>
        <a:p>
          <a:endParaRPr lang="pl-PL" b="1">
            <a:solidFill>
              <a:schemeClr val="tx1">
                <a:lumMod val="50000"/>
              </a:schemeClr>
            </a:solidFill>
          </a:endParaRPr>
        </a:p>
      </dgm:t>
    </dgm:pt>
    <dgm:pt modelId="{4A6C53D8-BCEE-45D2-8797-5883EFA17531}" type="parTrans" cxnId="{92D7FDA6-4ACA-4332-A513-56B9EF2D50C8}">
      <dgm:prSet/>
      <dgm:spPr/>
      <dgm:t>
        <a:bodyPr/>
        <a:lstStyle/>
        <a:p>
          <a:endParaRPr lang="pl-PL" b="1">
            <a:solidFill>
              <a:schemeClr val="tx1">
                <a:lumMod val="50000"/>
              </a:schemeClr>
            </a:solidFill>
          </a:endParaRPr>
        </a:p>
      </dgm:t>
    </dgm:pt>
    <dgm:pt modelId="{08019B42-ACF6-4DDD-B4CC-936989B7DF20}" type="pres">
      <dgm:prSet presAssocID="{DA00CEFD-1077-4D83-A166-F78E74033243}" presName="Name0" presStyleCnt="0">
        <dgm:presLayoutVars>
          <dgm:dir/>
        </dgm:presLayoutVars>
      </dgm:prSet>
      <dgm:spPr/>
    </dgm:pt>
    <dgm:pt modelId="{06691FBC-2159-4368-AF7B-52AB0FE97A41}" type="pres">
      <dgm:prSet presAssocID="{0FD5EE07-CAE4-4DE5-9FC3-26D06A397488}" presName="composite" presStyleCnt="0"/>
      <dgm:spPr/>
    </dgm:pt>
    <dgm:pt modelId="{98762FD5-D56F-49D5-9C03-983B22452517}" type="pres">
      <dgm:prSet presAssocID="{0FD5EE07-CAE4-4DE5-9FC3-26D06A397488}" presName="rect2" presStyleLbl="revTx" presStyleIdx="0" presStyleCnt="3">
        <dgm:presLayoutVars>
          <dgm:bulletEnabled val="1"/>
        </dgm:presLayoutVars>
      </dgm:prSet>
      <dgm:spPr/>
    </dgm:pt>
    <dgm:pt modelId="{47C59F48-0126-44C6-BC92-E67B48F96D74}" type="pres">
      <dgm:prSet presAssocID="{0FD5EE07-CAE4-4DE5-9FC3-26D06A397488}" presName="rect1" presStyleLbl="align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2B9A118C-F824-47C0-9143-13D9D84615EF}" type="pres">
      <dgm:prSet presAssocID="{C4B7F53A-3EA7-49A3-8809-DB569C98A407}" presName="sibTrans" presStyleCnt="0"/>
      <dgm:spPr/>
    </dgm:pt>
    <dgm:pt modelId="{9F042C83-9BA8-4B5B-AAC9-2252507151BC}" type="pres">
      <dgm:prSet presAssocID="{307A7FD2-B3D5-4C15-9B94-49175864D1A1}" presName="composite" presStyleCnt="0"/>
      <dgm:spPr/>
    </dgm:pt>
    <dgm:pt modelId="{0B7706FE-4599-419F-8767-75522D76BBEE}" type="pres">
      <dgm:prSet presAssocID="{307A7FD2-B3D5-4C15-9B94-49175864D1A1}" presName="rect2" presStyleLbl="revTx" presStyleIdx="1" presStyleCnt="3">
        <dgm:presLayoutVars>
          <dgm:bulletEnabled val="1"/>
        </dgm:presLayoutVars>
      </dgm:prSet>
      <dgm:spPr/>
    </dgm:pt>
    <dgm:pt modelId="{67911363-0C97-42D4-945B-4090446C9C70}" type="pres">
      <dgm:prSet presAssocID="{307A7FD2-B3D5-4C15-9B94-49175864D1A1}" presName="rect1" presStyleLbl="alignImgPlace1" presStyleIdx="1"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59344436-ECE8-4667-8A36-8D1059248221}" type="pres">
      <dgm:prSet presAssocID="{FBCD0261-237D-4AE1-8A81-69A4BD4453D6}" presName="sibTrans" presStyleCnt="0"/>
      <dgm:spPr/>
    </dgm:pt>
    <dgm:pt modelId="{6F3F7F3C-680D-4541-98D5-06C6129FA0F5}" type="pres">
      <dgm:prSet presAssocID="{52ACBB83-8A0F-4D00-92F8-FA359DCAAE8B}" presName="composite" presStyleCnt="0"/>
      <dgm:spPr/>
    </dgm:pt>
    <dgm:pt modelId="{939318C6-1915-4B1D-93DC-B6E0F6BC8AE4}" type="pres">
      <dgm:prSet presAssocID="{52ACBB83-8A0F-4D00-92F8-FA359DCAAE8B}" presName="rect2" presStyleLbl="revTx" presStyleIdx="2" presStyleCnt="3" custLinFactNeighborX="9963" custLinFactNeighborY="21120">
        <dgm:presLayoutVars>
          <dgm:bulletEnabled val="1"/>
        </dgm:presLayoutVars>
      </dgm:prSet>
      <dgm:spPr/>
    </dgm:pt>
    <dgm:pt modelId="{9E36BB42-8053-4276-A6EB-BB757AB43090}" type="pres">
      <dgm:prSet presAssocID="{52ACBB83-8A0F-4D00-92F8-FA359DCAAE8B}" presName="rect1" presStyleLbl="alignImgPlace1" presStyleIdx="2"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FB17F765-1807-4932-ACED-E0772E464477}" srcId="{DA00CEFD-1077-4D83-A166-F78E74033243}" destId="{52ACBB83-8A0F-4D00-92F8-FA359DCAAE8B}" srcOrd="2" destOrd="0" parTransId="{5773F481-DBD8-42E7-B24D-7004187E4FF8}" sibTransId="{2FCCBF9D-D2C6-44B3-BF58-360DBE884154}"/>
    <dgm:cxn modelId="{E3FF336D-00E3-4CB4-B002-79F341408534}" type="presOf" srcId="{52ACBB83-8A0F-4D00-92F8-FA359DCAAE8B}" destId="{939318C6-1915-4B1D-93DC-B6E0F6BC8AE4}" srcOrd="0" destOrd="0" presId="urn:microsoft.com/office/officeart/2008/layout/PictureGrid"/>
    <dgm:cxn modelId="{7E80DC54-1728-4596-A59D-60A1C5D126F0}" type="presOf" srcId="{0FD5EE07-CAE4-4DE5-9FC3-26D06A397488}" destId="{98762FD5-D56F-49D5-9C03-983B22452517}" srcOrd="0" destOrd="0" presId="urn:microsoft.com/office/officeart/2008/layout/PictureGrid"/>
    <dgm:cxn modelId="{47A9D793-AFD3-4977-BC99-829E1474F42D}" type="presOf" srcId="{307A7FD2-B3D5-4C15-9B94-49175864D1A1}" destId="{0B7706FE-4599-419F-8767-75522D76BBEE}" srcOrd="0" destOrd="0" presId="urn:microsoft.com/office/officeart/2008/layout/PictureGrid"/>
    <dgm:cxn modelId="{92D7FDA6-4ACA-4332-A513-56B9EF2D50C8}" srcId="{DA00CEFD-1077-4D83-A166-F78E74033243}" destId="{307A7FD2-B3D5-4C15-9B94-49175864D1A1}" srcOrd="1" destOrd="0" parTransId="{4A6C53D8-BCEE-45D2-8797-5883EFA17531}" sibTransId="{FBCD0261-237D-4AE1-8A81-69A4BD4453D6}"/>
    <dgm:cxn modelId="{CB715EEA-7AB6-4079-A5A8-90BD4C6623C8}" srcId="{DA00CEFD-1077-4D83-A166-F78E74033243}" destId="{0FD5EE07-CAE4-4DE5-9FC3-26D06A397488}" srcOrd="0" destOrd="0" parTransId="{695E306E-B807-475C-B614-29E7733CB11A}" sibTransId="{C4B7F53A-3EA7-49A3-8809-DB569C98A407}"/>
    <dgm:cxn modelId="{671F4BF4-8676-40DC-AABE-BBB696300433}" type="presOf" srcId="{DA00CEFD-1077-4D83-A166-F78E74033243}" destId="{08019B42-ACF6-4DDD-B4CC-936989B7DF20}" srcOrd="0" destOrd="0" presId="urn:microsoft.com/office/officeart/2008/layout/PictureGrid"/>
    <dgm:cxn modelId="{5D322BAE-1092-47B4-9F07-E1B38B4C8660}" type="presParOf" srcId="{08019B42-ACF6-4DDD-B4CC-936989B7DF20}" destId="{06691FBC-2159-4368-AF7B-52AB0FE97A41}" srcOrd="0" destOrd="0" presId="urn:microsoft.com/office/officeart/2008/layout/PictureGrid"/>
    <dgm:cxn modelId="{2F14DC5E-9F91-4D1E-8AEB-F02FCBE22F06}" type="presParOf" srcId="{06691FBC-2159-4368-AF7B-52AB0FE97A41}" destId="{98762FD5-D56F-49D5-9C03-983B22452517}" srcOrd="0" destOrd="0" presId="urn:microsoft.com/office/officeart/2008/layout/PictureGrid"/>
    <dgm:cxn modelId="{62C0F6C9-978B-4806-AC6E-BDC002FFE614}" type="presParOf" srcId="{06691FBC-2159-4368-AF7B-52AB0FE97A41}" destId="{47C59F48-0126-44C6-BC92-E67B48F96D74}" srcOrd="1" destOrd="0" presId="urn:microsoft.com/office/officeart/2008/layout/PictureGrid"/>
    <dgm:cxn modelId="{9E44DB03-BFAC-4182-9868-8C017DE85E24}" type="presParOf" srcId="{08019B42-ACF6-4DDD-B4CC-936989B7DF20}" destId="{2B9A118C-F824-47C0-9143-13D9D84615EF}" srcOrd="1" destOrd="0" presId="urn:microsoft.com/office/officeart/2008/layout/PictureGrid"/>
    <dgm:cxn modelId="{79683C6C-9754-41BB-9537-190B2D87E317}" type="presParOf" srcId="{08019B42-ACF6-4DDD-B4CC-936989B7DF20}" destId="{9F042C83-9BA8-4B5B-AAC9-2252507151BC}" srcOrd="2" destOrd="0" presId="urn:microsoft.com/office/officeart/2008/layout/PictureGrid"/>
    <dgm:cxn modelId="{F9EF3DB5-683D-493A-AC00-0D0F3D4E78BB}" type="presParOf" srcId="{9F042C83-9BA8-4B5B-AAC9-2252507151BC}" destId="{0B7706FE-4599-419F-8767-75522D76BBEE}" srcOrd="0" destOrd="0" presId="urn:microsoft.com/office/officeart/2008/layout/PictureGrid"/>
    <dgm:cxn modelId="{AFCCF6CC-E039-4D8F-A256-E6D34D1868F3}" type="presParOf" srcId="{9F042C83-9BA8-4B5B-AAC9-2252507151BC}" destId="{67911363-0C97-42D4-945B-4090446C9C70}" srcOrd="1" destOrd="0" presId="urn:microsoft.com/office/officeart/2008/layout/PictureGrid"/>
    <dgm:cxn modelId="{E58A9465-83D4-4DA5-8477-5F239590E68E}" type="presParOf" srcId="{08019B42-ACF6-4DDD-B4CC-936989B7DF20}" destId="{59344436-ECE8-4667-8A36-8D1059248221}" srcOrd="3" destOrd="0" presId="urn:microsoft.com/office/officeart/2008/layout/PictureGrid"/>
    <dgm:cxn modelId="{22954C2B-5FCC-409B-8C59-DC266B1014E2}" type="presParOf" srcId="{08019B42-ACF6-4DDD-B4CC-936989B7DF20}" destId="{6F3F7F3C-680D-4541-98D5-06C6129FA0F5}" srcOrd="4" destOrd="0" presId="urn:microsoft.com/office/officeart/2008/layout/PictureGrid"/>
    <dgm:cxn modelId="{35ABA59D-470E-414D-9EA9-70393EF1FC6C}" type="presParOf" srcId="{6F3F7F3C-680D-4541-98D5-06C6129FA0F5}" destId="{939318C6-1915-4B1D-93DC-B6E0F6BC8AE4}" srcOrd="0" destOrd="0" presId="urn:microsoft.com/office/officeart/2008/layout/PictureGrid"/>
    <dgm:cxn modelId="{42488DB4-CB3E-47B5-AA3F-A05AC1F14D98}" type="presParOf" srcId="{6F3F7F3C-680D-4541-98D5-06C6129FA0F5}" destId="{9E36BB42-8053-4276-A6EB-BB757AB43090}"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6D4FA-5901-4F53-B84F-A060BD9D3539}">
      <dsp:nvSpPr>
        <dsp:cNvPr id="0" name=""/>
        <dsp:cNvSpPr/>
      </dsp:nvSpPr>
      <dsp:spPr>
        <a:xfrm>
          <a:off x="62836" y="0"/>
          <a:ext cx="3821287" cy="327529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92B84CF-BFAD-42C3-84A1-03309D863829}">
      <dsp:nvSpPr>
        <dsp:cNvPr id="0" name=""/>
        <dsp:cNvSpPr/>
      </dsp:nvSpPr>
      <dsp:spPr>
        <a:xfrm>
          <a:off x="73000"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en-US" sz="1700" b="1" kern="1200" dirty="0"/>
            <a:t>eine Rückkehr zu den Wurzeln der traditionellen Landwirtschaft</a:t>
          </a:r>
          <a:endParaRPr lang="pl-PL" sz="1700" b="1" kern="1200" dirty="0"/>
        </a:p>
      </dsp:txBody>
      <dsp:txXfrm>
        <a:off x="73000" y="2292707"/>
        <a:ext cx="3821287" cy="786071"/>
      </dsp:txXfrm>
    </dsp:sp>
    <dsp:sp modelId="{280CC280-AE07-4187-A786-948E01ECAEF2}">
      <dsp:nvSpPr>
        <dsp:cNvPr id="0" name=""/>
        <dsp:cNvSpPr/>
      </dsp:nvSpPr>
      <dsp:spPr>
        <a:xfrm>
          <a:off x="5341169" y="0"/>
          <a:ext cx="3821287" cy="327529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F24BFD-F6F8-4E61-830F-0A024413AD91}">
      <dsp:nvSpPr>
        <dsp:cNvPr id="0" name=""/>
        <dsp:cNvSpPr/>
      </dsp:nvSpPr>
      <dsp:spPr>
        <a:xfrm>
          <a:off x="5363333"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en-US" sz="1700" b="1" kern="1200" dirty="0"/>
            <a:t>ein Sprung nach vorn in der innovativen, nachhaltigen Landwirtschaft </a:t>
          </a:r>
          <a:endParaRPr lang="pl-PL" sz="1700" b="1" kern="1200" dirty="0"/>
        </a:p>
      </dsp:txBody>
      <dsp:txXfrm>
        <a:off x="5363333" y="2292707"/>
        <a:ext cx="3821287" cy="7860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26454" y="1747"/>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solidFill>
                <a:srgbClr val="231F20"/>
              </a:solidFill>
            </a:rPr>
            <a:t>Winterzwischenfrüchte </a:t>
          </a:r>
          <a:r>
            <a:rPr lang="en-US" sz="2300" kern="1200" dirty="0">
              <a:solidFill>
                <a:srgbClr val="231F20"/>
              </a:solidFill>
            </a:rPr>
            <a:t>werden gesät, wenn für das folgende Jahr eine Frühjahrskultur geplant ist</a:t>
          </a:r>
          <a:r>
            <a:rPr lang="pl-PL" sz="2300" kern="1200" dirty="0">
              <a:solidFill>
                <a:srgbClr val="231F20"/>
              </a:solidFill>
            </a:rPr>
            <a:t>.</a:t>
          </a:r>
        </a:p>
      </dsp:txBody>
      <dsp:txXfrm>
        <a:off x="2426454" y="1747"/>
        <a:ext cx="3429616" cy="1551160"/>
      </dsp:txXfrm>
    </dsp:sp>
    <dsp:sp modelId="{CCE3EBC2-C8E7-4C2E-91C0-9DA33A006D96}">
      <dsp:nvSpPr>
        <dsp:cNvPr id="0" name=""/>
        <dsp:cNvSpPr/>
      </dsp:nvSpPr>
      <dsp:spPr>
        <a:xfrm>
          <a:off x="737240" y="1747"/>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737240" y="1808849"/>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solidFill>
                <a:srgbClr val="231F20"/>
              </a:solidFill>
            </a:rPr>
            <a:t> Stoppeldeckfrüchte </a:t>
          </a:r>
          <a:r>
            <a:rPr lang="en-US" sz="2300" kern="1200" dirty="0">
              <a:solidFill>
                <a:srgbClr val="231F20"/>
              </a:solidFill>
            </a:rPr>
            <a:t>werden gesät, wenn eine Winterkultur geplant ist. </a:t>
          </a:r>
          <a:endParaRPr lang="pl-PL" sz="2300" kern="1200" dirty="0">
            <a:solidFill>
              <a:srgbClr val="231F20"/>
            </a:solidFill>
          </a:endParaRPr>
        </a:p>
      </dsp:txBody>
      <dsp:txXfrm>
        <a:off x="737240" y="1808849"/>
        <a:ext cx="3429616" cy="1551160"/>
      </dsp:txXfrm>
    </dsp:sp>
    <dsp:sp modelId="{647C7C7D-9520-4D9F-96A9-866EAFE60D9C}">
      <dsp:nvSpPr>
        <dsp:cNvPr id="0" name=""/>
        <dsp:cNvSpPr/>
      </dsp:nvSpPr>
      <dsp:spPr>
        <a:xfrm>
          <a:off x="4320421" y="1808849"/>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GETREIDE</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ÖLSÄNDE</a:t>
          </a: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FREMDENKULTURPFLANZEN</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b="0" i="0" kern="1200" dirty="0">
              <a:solidFill>
                <a:srgbClr val="231F20"/>
              </a:solidFill>
            </a:rPr>
            <a:t>KLEINSAATIGE HÜLSENFRÜCHTE</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b="0" i="0" kern="1200" dirty="0">
              <a:solidFill>
                <a:srgbClr val="231F20"/>
              </a:solidFill>
            </a:rPr>
            <a:t>GROSSKÖRNIGE HÜLSENFRÜCHTE</a:t>
          </a:r>
          <a:endParaRPr lang="pl-PL" sz="26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pl-PL" sz="2500" kern="1200" dirty="0">
              <a:solidFill>
                <a:srgbClr val="231F20"/>
              </a:solidFill>
            </a:rPr>
            <a:t>NEKTARPFLANZEN</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1069832" y="0"/>
          <a:ext cx="9244093" cy="1234459"/>
        </a:xfrm>
        <a:prstGeom prst="rect">
          <a:avLst/>
        </a:prstGeom>
        <a:solidFill>
          <a:srgbClr val="9FDADF">
            <a:alpha val="40000"/>
          </a:srgb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132"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Es ist wichtig, Leguminosen in die Zwischenfrüchte einzubeziehen, da sie in der Lage sind, </a:t>
          </a:r>
          <a:r>
            <a:rPr lang="en-US" sz="2400" b="1" i="1" kern="1200" dirty="0">
              <a:solidFill>
                <a:srgbClr val="231F20"/>
              </a:solidFill>
              <a:latin typeface="Calibri" panose="020F0502020204030204" pitchFamily="34" charset="0"/>
              <a:ea typeface="Calibri" panose="020F0502020204030204" pitchFamily="34" charset="0"/>
              <a:cs typeface="Vrinda" panose="020B0502040204020203" pitchFamily="34" charset="0"/>
            </a:rPr>
            <a:t>atmosphärischen Stickstoff zu binden</a:t>
          </a: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Die häufigsten Hülsenfrüchte sind:</a:t>
          </a:r>
          <a:endPar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1069832" y="0"/>
        <a:ext cx="9244093" cy="1234459"/>
      </dsp:txXfrm>
    </dsp:sp>
    <dsp:sp modelId="{BB8FA752-E465-409F-9927-217BE7235794}">
      <dsp:nvSpPr>
        <dsp:cNvPr id="0" name=""/>
        <dsp:cNvSpPr/>
      </dsp:nvSpPr>
      <dsp:spPr>
        <a:xfrm>
          <a:off x="0" y="1"/>
          <a:ext cx="864113" cy="129616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88EF4-A875-4BE0-85A8-5E1D4EB7EE2E}">
      <dsp:nvSpPr>
        <dsp:cNvPr id="0" name=""/>
        <dsp:cNvSpPr/>
      </dsp:nvSpPr>
      <dsp:spPr>
        <a:xfrm>
          <a:off x="60884" y="3118"/>
          <a:ext cx="2131953" cy="18273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104847C-0863-4AA8-92A1-60394208D916}">
      <dsp:nvSpPr>
        <dsp:cNvPr id="0" name=""/>
        <dsp:cNvSpPr/>
      </dsp:nvSpPr>
      <dsp:spPr>
        <a:xfrm>
          <a:off x="60884"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RED CLOVER</a:t>
          </a:r>
        </a:p>
      </dsp:txBody>
      <dsp:txXfrm>
        <a:off x="60884" y="1282253"/>
        <a:ext cx="2131953" cy="438560"/>
      </dsp:txXfrm>
    </dsp:sp>
    <dsp:sp modelId="{32BA6F76-573F-4A1B-9E33-A6B06ADB4CF4}">
      <dsp:nvSpPr>
        <dsp:cNvPr id="0" name=""/>
        <dsp:cNvSpPr/>
      </dsp:nvSpPr>
      <dsp:spPr>
        <a:xfrm>
          <a:off x="2410290" y="3118"/>
          <a:ext cx="2131953" cy="18273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D873913-5663-4780-BA39-7F71B1CACFB6}">
      <dsp:nvSpPr>
        <dsp:cNvPr id="0" name=""/>
        <dsp:cNvSpPr/>
      </dsp:nvSpPr>
      <dsp:spPr>
        <a:xfrm>
          <a:off x="2410290"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HORSEBEAN</a:t>
          </a:r>
        </a:p>
      </dsp:txBody>
      <dsp:txXfrm>
        <a:off x="2410290" y="1282253"/>
        <a:ext cx="2131953" cy="438560"/>
      </dsp:txXfrm>
    </dsp:sp>
    <dsp:sp modelId="{E8868D56-3E9C-4F65-822C-2D439D6EFDA3}">
      <dsp:nvSpPr>
        <dsp:cNvPr id="0" name=""/>
        <dsp:cNvSpPr/>
      </dsp:nvSpPr>
      <dsp:spPr>
        <a:xfrm>
          <a:off x="4759696" y="3118"/>
          <a:ext cx="2131953" cy="18273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A5D7016-9C4E-4A35-823C-06978C6160A6}">
      <dsp:nvSpPr>
        <dsp:cNvPr id="0" name=""/>
        <dsp:cNvSpPr/>
      </dsp:nvSpPr>
      <dsp:spPr>
        <a:xfrm>
          <a:off x="4759696"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GEMEINSAMES VETCH</a:t>
          </a:r>
        </a:p>
      </dsp:txBody>
      <dsp:txXfrm>
        <a:off x="4759696" y="1282253"/>
        <a:ext cx="2131953" cy="438560"/>
      </dsp:txXfrm>
    </dsp:sp>
    <dsp:sp modelId="{484C9121-F8C1-4EC5-A035-A1B7D2F53E2A}">
      <dsp:nvSpPr>
        <dsp:cNvPr id="0" name=""/>
        <dsp:cNvSpPr/>
      </dsp:nvSpPr>
      <dsp:spPr>
        <a:xfrm>
          <a:off x="7109102" y="3118"/>
          <a:ext cx="2131953" cy="18273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50D0ACE3-33A5-4ACE-8897-DDC548D75712}">
      <dsp:nvSpPr>
        <dsp:cNvPr id="0" name=""/>
        <dsp:cNvSpPr/>
      </dsp:nvSpPr>
      <dsp:spPr>
        <a:xfrm>
          <a:off x="7109102"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BLAUE LUPINE</a:t>
          </a:r>
        </a:p>
      </dsp:txBody>
      <dsp:txXfrm>
        <a:off x="7109102" y="1282253"/>
        <a:ext cx="2131953" cy="438560"/>
      </dsp:txXfrm>
    </dsp:sp>
    <dsp:sp modelId="{189431B4-06DD-4838-9F0C-3A8C6FB81253}">
      <dsp:nvSpPr>
        <dsp:cNvPr id="0" name=""/>
        <dsp:cNvSpPr/>
      </dsp:nvSpPr>
      <dsp:spPr>
        <a:xfrm>
          <a:off x="60884" y="2043649"/>
          <a:ext cx="2131953" cy="18273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9DE67270-96C2-428E-AA62-7B1645048B42}">
      <dsp:nvSpPr>
        <dsp:cNvPr id="0" name=""/>
        <dsp:cNvSpPr/>
      </dsp:nvSpPr>
      <dsp:spPr>
        <a:xfrm>
          <a:off x="60884"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FELDBAHN</a:t>
          </a:r>
        </a:p>
      </dsp:txBody>
      <dsp:txXfrm>
        <a:off x="60884" y="3322784"/>
        <a:ext cx="2131953" cy="438560"/>
      </dsp:txXfrm>
    </dsp:sp>
    <dsp:sp modelId="{CF42E95F-59F6-4C7D-B59F-A34B768B48E1}">
      <dsp:nvSpPr>
        <dsp:cNvPr id="0" name=""/>
        <dsp:cNvSpPr/>
      </dsp:nvSpPr>
      <dsp:spPr>
        <a:xfrm>
          <a:off x="2410290" y="2043649"/>
          <a:ext cx="2131953" cy="18273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4159AD9-5031-4E0F-9CC8-5C982F88629C}">
      <dsp:nvSpPr>
        <dsp:cNvPr id="0" name=""/>
        <dsp:cNvSpPr/>
      </dsp:nvSpPr>
      <dsp:spPr>
        <a:xfrm>
          <a:off x="2410290"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GELBES LUPIN</a:t>
          </a:r>
        </a:p>
      </dsp:txBody>
      <dsp:txXfrm>
        <a:off x="2410290" y="3322784"/>
        <a:ext cx="2131953" cy="438560"/>
      </dsp:txXfrm>
    </dsp:sp>
    <dsp:sp modelId="{92987857-76FE-490E-8DEC-2C23159501E1}">
      <dsp:nvSpPr>
        <dsp:cNvPr id="0" name=""/>
        <dsp:cNvSpPr/>
      </dsp:nvSpPr>
      <dsp:spPr>
        <a:xfrm>
          <a:off x="4759696" y="2043649"/>
          <a:ext cx="2131953" cy="1827336"/>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A370DE4D-44B3-4F4F-A67D-08F12A388317}">
      <dsp:nvSpPr>
        <dsp:cNvPr id="0" name=""/>
        <dsp:cNvSpPr/>
      </dsp:nvSpPr>
      <dsp:spPr>
        <a:xfrm>
          <a:off x="4759696"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SERADELA</a:t>
          </a:r>
        </a:p>
      </dsp:txBody>
      <dsp:txXfrm>
        <a:off x="4759696" y="3322784"/>
        <a:ext cx="2131953" cy="438560"/>
      </dsp:txXfrm>
    </dsp:sp>
    <dsp:sp modelId="{53C9F489-CE09-47A3-9AF9-83B4B9AEF2B6}">
      <dsp:nvSpPr>
        <dsp:cNvPr id="0" name=""/>
        <dsp:cNvSpPr/>
      </dsp:nvSpPr>
      <dsp:spPr>
        <a:xfrm>
          <a:off x="7109102" y="2043649"/>
          <a:ext cx="2131953" cy="1827336"/>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F89D3BD5-1050-4763-8ABE-8F9C7761A20E}">
      <dsp:nvSpPr>
        <dsp:cNvPr id="0" name=""/>
        <dsp:cNvSpPr/>
      </dsp:nvSpPr>
      <dsp:spPr>
        <a:xfrm>
          <a:off x="7109102"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b="1" kern="1200" dirty="0"/>
            <a:t>FACELIA</a:t>
          </a:r>
        </a:p>
      </dsp:txBody>
      <dsp:txXfrm>
        <a:off x="7109102" y="3322784"/>
        <a:ext cx="2131953" cy="4385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98DE5-1CA9-4646-A507-531C8B388961}">
      <dsp:nvSpPr>
        <dsp:cNvPr id="0" name=""/>
        <dsp:cNvSpPr/>
      </dsp:nvSpPr>
      <dsp:spPr>
        <a:xfrm>
          <a:off x="802" y="444767"/>
          <a:ext cx="2157744" cy="18494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2A1D9D27-0051-40FE-9CE1-F2565ABF9D6B}">
      <dsp:nvSpPr>
        <dsp:cNvPr id="0" name=""/>
        <dsp:cNvSpPr/>
      </dsp:nvSpPr>
      <dsp:spPr>
        <a:xfrm>
          <a:off x="2312"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mehrjährige Leguminosen </a:t>
          </a:r>
          <a:r>
            <a:rPr lang="pl-PL" sz="2000" b="1" kern="1200" dirty="0"/>
            <a:t>- 4-6 </a:t>
          </a:r>
          <a:r>
            <a:rPr lang="pl-PL" sz="2000" b="1" kern="1200" dirty="0" err="1"/>
            <a:t>Jahre</a:t>
          </a:r>
          <a:endParaRPr lang="pl-PL" sz="2000" b="1" kern="1200" dirty="0"/>
        </a:p>
      </dsp:txBody>
      <dsp:txXfrm>
        <a:off x="2312" y="1734531"/>
        <a:ext cx="2157744" cy="443866"/>
      </dsp:txXfrm>
    </dsp:sp>
    <dsp:sp modelId="{94AFBACC-E2D9-4184-9A32-49064F902786}">
      <dsp:nvSpPr>
        <dsp:cNvPr id="0" name=""/>
        <dsp:cNvSpPr/>
      </dsp:nvSpPr>
      <dsp:spPr>
        <a:xfrm>
          <a:off x="2380140" y="439922"/>
          <a:ext cx="2157744" cy="18494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C280615-7C02-42E5-AF3B-06ADC20A6182}">
      <dsp:nvSpPr>
        <dsp:cNvPr id="0" name=""/>
        <dsp:cNvSpPr/>
      </dsp:nvSpPr>
      <dsp:spPr>
        <a:xfrm>
          <a:off x="2380140"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Flachs </a:t>
          </a:r>
          <a:r>
            <a:rPr lang="pl-PL" sz="2000" b="1" kern="1200" dirty="0"/>
            <a:t>-6-7 </a:t>
          </a:r>
          <a:r>
            <a:rPr lang="pl-PL" sz="2000" b="1" kern="1200" dirty="0" err="1"/>
            <a:t>Jahre</a:t>
          </a:r>
          <a:endParaRPr lang="pl-PL" sz="2000" b="1" kern="1200" dirty="0"/>
        </a:p>
      </dsp:txBody>
      <dsp:txXfrm>
        <a:off x="2380140" y="1734531"/>
        <a:ext cx="2157744" cy="443866"/>
      </dsp:txXfrm>
    </dsp:sp>
    <dsp:sp modelId="{EDE108C5-AE56-4D75-89A7-E3F64C010917}">
      <dsp:nvSpPr>
        <dsp:cNvPr id="0" name=""/>
        <dsp:cNvSpPr/>
      </dsp:nvSpPr>
      <dsp:spPr>
        <a:xfrm>
          <a:off x="4757967" y="439922"/>
          <a:ext cx="2157744" cy="18494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328791F0-56A9-4FE4-A5D1-879CB272924A}">
      <dsp:nvSpPr>
        <dsp:cNvPr id="0" name=""/>
        <dsp:cNvSpPr/>
      </dsp:nvSpPr>
      <dsp:spPr>
        <a:xfrm>
          <a:off x="4757967"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Raps </a:t>
          </a:r>
          <a:r>
            <a:rPr lang="pl-PL" sz="2000" b="1" kern="1200" dirty="0"/>
            <a:t>- 3-4 </a:t>
          </a:r>
          <a:r>
            <a:rPr lang="pl-PL" sz="2000" b="1" kern="1200" dirty="0" err="1"/>
            <a:t>Jahre</a:t>
          </a:r>
          <a:endParaRPr lang="pl-PL" sz="2000" b="1" kern="1200" dirty="0"/>
        </a:p>
      </dsp:txBody>
      <dsp:txXfrm>
        <a:off x="4757967" y="1734531"/>
        <a:ext cx="2157744" cy="443866"/>
      </dsp:txXfrm>
    </dsp:sp>
    <dsp:sp modelId="{D4416371-BF96-4C80-9C1F-B22B4098B66B}">
      <dsp:nvSpPr>
        <dsp:cNvPr id="0" name=""/>
        <dsp:cNvSpPr/>
      </dsp:nvSpPr>
      <dsp:spPr>
        <a:xfrm>
          <a:off x="7135795" y="439922"/>
          <a:ext cx="2157744" cy="1849442"/>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C2A03138-7700-47E3-B2D8-121312828038}">
      <dsp:nvSpPr>
        <dsp:cNvPr id="0" name=""/>
        <dsp:cNvSpPr/>
      </dsp:nvSpPr>
      <dsp:spPr>
        <a:xfrm>
          <a:off x="7135795"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Rote Bete </a:t>
          </a:r>
          <a:r>
            <a:rPr lang="pl-PL" sz="2000" b="1" kern="1200" dirty="0"/>
            <a:t>- 3 </a:t>
          </a:r>
          <a:r>
            <a:rPr lang="pl-PL" sz="2000" b="1" kern="1200" dirty="0" err="1"/>
            <a:t>Jahre</a:t>
          </a:r>
          <a:endParaRPr lang="pl-PL" sz="2000" b="1" kern="1200" dirty="0"/>
        </a:p>
      </dsp:txBody>
      <dsp:txXfrm>
        <a:off x="7135795" y="1734531"/>
        <a:ext cx="2157744" cy="443866"/>
      </dsp:txXfrm>
    </dsp:sp>
    <dsp:sp modelId="{560BE65A-4D10-4948-81E1-5540A49CCF2E}">
      <dsp:nvSpPr>
        <dsp:cNvPr id="0" name=""/>
        <dsp:cNvSpPr/>
      </dsp:nvSpPr>
      <dsp:spPr>
        <a:xfrm>
          <a:off x="1191226" y="2505138"/>
          <a:ext cx="2157744" cy="1849442"/>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71C205F3-973F-49F9-80E4-53D5D667576A}">
      <dsp:nvSpPr>
        <dsp:cNvPr id="0" name=""/>
        <dsp:cNvSpPr/>
      </dsp:nvSpPr>
      <dsp:spPr>
        <a:xfrm>
          <a:off x="1191226"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Hülsenfrüchte </a:t>
          </a:r>
          <a:r>
            <a:rPr lang="pl-PL" sz="2000" b="1" kern="1200" dirty="0"/>
            <a:t>- 3 </a:t>
          </a:r>
          <a:r>
            <a:rPr lang="pl-PL" sz="2000" b="1" kern="1200" dirty="0" err="1"/>
            <a:t>Jahre</a:t>
          </a:r>
          <a:endParaRPr lang="pl-PL" sz="2000" b="1" kern="1200" dirty="0"/>
        </a:p>
      </dsp:txBody>
      <dsp:txXfrm>
        <a:off x="1191226" y="3799748"/>
        <a:ext cx="2157744" cy="443866"/>
      </dsp:txXfrm>
    </dsp:sp>
    <dsp:sp modelId="{7806CAFB-7AAE-4E3A-9816-DA36D11D411D}">
      <dsp:nvSpPr>
        <dsp:cNvPr id="0" name=""/>
        <dsp:cNvSpPr/>
      </dsp:nvSpPr>
      <dsp:spPr>
        <a:xfrm>
          <a:off x="3569053" y="2505138"/>
          <a:ext cx="2157744" cy="1849442"/>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A711D26-F16C-4803-958B-D355ACDD95C4}">
      <dsp:nvSpPr>
        <dsp:cNvPr id="0" name=""/>
        <dsp:cNvSpPr/>
      </dsp:nvSpPr>
      <dsp:spPr>
        <a:xfrm>
          <a:off x="3569053"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Kartoffeln </a:t>
          </a:r>
          <a:r>
            <a:rPr lang="pl-PL" sz="2000" b="1" kern="1200" dirty="0"/>
            <a:t>- 3 </a:t>
          </a:r>
          <a:r>
            <a:rPr lang="pl-PL" sz="2000" b="1" kern="1200" dirty="0" err="1"/>
            <a:t>Jahre</a:t>
          </a:r>
          <a:endParaRPr lang="pl-PL" sz="2000" b="1" kern="1200" dirty="0"/>
        </a:p>
      </dsp:txBody>
      <dsp:txXfrm>
        <a:off x="3569053" y="3799748"/>
        <a:ext cx="2157744" cy="443866"/>
      </dsp:txXfrm>
    </dsp:sp>
    <dsp:sp modelId="{7C380D04-DB3E-44F6-AFC6-D4D95BB4BC12}">
      <dsp:nvSpPr>
        <dsp:cNvPr id="0" name=""/>
        <dsp:cNvSpPr/>
      </dsp:nvSpPr>
      <dsp:spPr>
        <a:xfrm>
          <a:off x="5946881" y="2505138"/>
          <a:ext cx="2157744" cy="1849442"/>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06B59FA-2F5E-44CD-A372-90158E0D722F}">
      <dsp:nvSpPr>
        <dsp:cNvPr id="0" name=""/>
        <dsp:cNvSpPr/>
      </dsp:nvSpPr>
      <dsp:spPr>
        <a:xfrm>
          <a:off x="5946881"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Gerste</a:t>
          </a:r>
          <a:r>
            <a:rPr lang="pl-PL" sz="2000" b="1" kern="1200" dirty="0"/>
            <a:t>, </a:t>
          </a:r>
          <a:r>
            <a:rPr lang="pl-PL" sz="2000" b="1" kern="1200" dirty="0" err="1"/>
            <a:t>Weizen </a:t>
          </a:r>
          <a:r>
            <a:rPr lang="pl-PL" sz="2000" b="1" kern="1200" dirty="0"/>
            <a:t>- 2 </a:t>
          </a:r>
          <a:r>
            <a:rPr lang="pl-PL" sz="2000" b="1" kern="1200" dirty="0" err="1"/>
            <a:t>Jahre</a:t>
          </a:r>
          <a:endParaRPr lang="pl-PL" sz="2000" b="1" kern="1200" dirty="0"/>
        </a:p>
      </dsp:txBody>
      <dsp:txXfrm>
        <a:off x="5946881" y="3799748"/>
        <a:ext cx="2157744" cy="4438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64743-F744-434D-9A1F-0B61504848C2}">
      <dsp:nvSpPr>
        <dsp:cNvPr id="0" name=""/>
        <dsp:cNvSpPr/>
      </dsp:nvSpPr>
      <dsp:spPr>
        <a:xfrm>
          <a:off x="1896533" y="415493"/>
          <a:ext cx="4551680" cy="4551680"/>
        </a:xfrm>
        <a:prstGeom prst="pie">
          <a:avLst>
            <a:gd name="adj1" fmla="val 16200000"/>
            <a:gd name="adj2" fmla="val 540000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l-PL" sz="2000" kern="1200" dirty="0" err="1">
              <a:solidFill>
                <a:schemeClr val="bg1"/>
              </a:solidFill>
            </a:rPr>
            <a:t>Sommergerste</a:t>
          </a:r>
          <a:endParaRPr lang="pl-PL" sz="2000" kern="1200" dirty="0">
            <a:solidFill>
              <a:schemeClr val="bg1"/>
            </a:solidFill>
          </a:endParaRPr>
        </a:p>
      </dsp:txBody>
      <dsp:txXfrm>
        <a:off x="4383701" y="1607600"/>
        <a:ext cx="1625600" cy="2167466"/>
      </dsp:txXfrm>
    </dsp:sp>
    <dsp:sp modelId="{5AF0E5F4-ED60-40C6-BE1E-665151783011}">
      <dsp:nvSpPr>
        <dsp:cNvPr id="0" name=""/>
        <dsp:cNvSpPr/>
      </dsp:nvSpPr>
      <dsp:spPr>
        <a:xfrm>
          <a:off x="1679786" y="415493"/>
          <a:ext cx="4551680" cy="4551680"/>
        </a:xfrm>
        <a:prstGeom prst="pie">
          <a:avLst>
            <a:gd name="adj1" fmla="val 5400000"/>
            <a:gd name="adj2" fmla="val 16200000"/>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l-PL" sz="2000" kern="1200" dirty="0" err="1">
              <a:solidFill>
                <a:schemeClr val="bg1"/>
              </a:solidFill>
            </a:rPr>
            <a:t>Rotklee</a:t>
          </a:r>
          <a:endParaRPr lang="pl-PL" sz="2000" kern="1200" dirty="0">
            <a:solidFill>
              <a:schemeClr val="bg1"/>
            </a:solidFill>
          </a:endParaRPr>
        </a:p>
      </dsp:txBody>
      <dsp:txXfrm>
        <a:off x="2118698" y="1607600"/>
        <a:ext cx="1625600" cy="2167466"/>
      </dsp:txXfrm>
    </dsp:sp>
    <dsp:sp modelId="{95C06A1B-1951-43C8-860A-EA5B363C67F6}">
      <dsp:nvSpPr>
        <dsp:cNvPr id="0" name=""/>
        <dsp:cNvSpPr/>
      </dsp:nvSpPr>
      <dsp:spPr>
        <a:xfrm>
          <a:off x="1614762" y="133722"/>
          <a:ext cx="5115221" cy="5115221"/>
        </a:xfrm>
        <a:prstGeom prst="circularArrow">
          <a:avLst>
            <a:gd name="adj1" fmla="val 5085"/>
            <a:gd name="adj2" fmla="val 327528"/>
            <a:gd name="adj3" fmla="val 5072472"/>
            <a:gd name="adj4" fmla="val 162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69D5349-C87E-411D-A09D-844F9E25DD50}">
      <dsp:nvSpPr>
        <dsp:cNvPr id="0" name=""/>
        <dsp:cNvSpPr/>
      </dsp:nvSpPr>
      <dsp:spPr>
        <a:xfrm>
          <a:off x="1398015" y="133722"/>
          <a:ext cx="5115221" cy="5115221"/>
        </a:xfrm>
        <a:prstGeom prst="circularArrow">
          <a:avLst>
            <a:gd name="adj1" fmla="val 5085"/>
            <a:gd name="adj2" fmla="val 327528"/>
            <a:gd name="adj3" fmla="val 15872472"/>
            <a:gd name="adj4" fmla="val 54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Pflanzen </a:t>
          </a:r>
          <a:r>
            <a:rPr lang="pl-PL" sz="2400" b="1" kern="1200" dirty="0">
              <a:solidFill>
                <a:srgbClr val="231F20"/>
              </a:solidFill>
            </a:rPr>
            <a:t>mit </a:t>
          </a:r>
          <a:r>
            <a:rPr lang="pl-PL" sz="2400" b="1" kern="1200" dirty="0" err="1">
              <a:solidFill>
                <a:srgbClr val="231F20"/>
              </a:solidFill>
            </a:rPr>
            <a:t>niedrigem </a:t>
          </a:r>
          <a:r>
            <a:rPr lang="pl-PL" sz="2400" b="1" kern="1200" dirty="0">
              <a:solidFill>
                <a:srgbClr val="231F20"/>
              </a:solidFill>
            </a:rPr>
            <a:t>TC (200-400)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 Zuckerrübe</a:t>
          </a:r>
          <a:endParaRPr lang="pl-PL" sz="21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Hirse</a:t>
          </a:r>
          <a:endParaRPr lang="pl-PL" sz="21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Sorghum</a:t>
          </a:r>
          <a:endParaRPr lang="pl-PL" sz="2100" kern="1200" dirty="0">
            <a:solidFill>
              <a:srgbClr val="231F20"/>
            </a:solidFill>
          </a:endParaRPr>
        </a:p>
      </dsp:txBody>
      <dsp:txXfrm>
        <a:off x="926034" y="2361557"/>
        <a:ext cx="2453516" cy="6140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Pflanzen </a:t>
          </a:r>
          <a:r>
            <a:rPr lang="pl-PL" sz="2400" b="1" kern="1200" dirty="0">
              <a:solidFill>
                <a:srgbClr val="231F20"/>
              </a:solidFill>
            </a:rPr>
            <a:t>mit </a:t>
          </a:r>
          <a:r>
            <a:rPr lang="pl-PL" sz="2400" b="1" kern="1200" dirty="0" err="1">
              <a:solidFill>
                <a:srgbClr val="231F20"/>
              </a:solidFill>
            </a:rPr>
            <a:t>mäßigem </a:t>
          </a:r>
          <a:r>
            <a:rPr lang="pl-PL" sz="2400" b="1" kern="1200" dirty="0">
              <a:solidFill>
                <a:srgbClr val="231F20"/>
              </a:solidFill>
            </a:rPr>
            <a:t>TC (400-700)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 Getreide</a:t>
          </a:r>
          <a:endParaRPr lang="pl-PL" sz="16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großkörnige Hülsenfrüchte</a:t>
          </a:r>
          <a:endParaRPr lang="pl-PL" sz="16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Sonnenblume</a:t>
          </a:r>
          <a:endParaRPr lang="pl-PL" sz="1600" kern="1200" dirty="0">
            <a:solidFill>
              <a:srgbClr val="231F20"/>
            </a:solidFill>
          </a:endParaRPr>
        </a:p>
      </dsp:txBody>
      <dsp:txXfrm>
        <a:off x="926034" y="2361557"/>
        <a:ext cx="2453516" cy="6140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Pflanzen </a:t>
          </a:r>
          <a:r>
            <a:rPr lang="pl-PL" sz="2400" b="1" kern="1200" dirty="0">
              <a:solidFill>
                <a:srgbClr val="231F20"/>
              </a:solidFill>
            </a:rPr>
            <a:t>mit hohem TC (700-900)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 Flachs</a:t>
          </a:r>
          <a:endParaRPr lang="pl-PL" sz="16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43872" y="1504966"/>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kleinsaatige Hülsenfrüchte</a:t>
          </a:r>
          <a:endParaRPr lang="pl-PL" sz="1600" kern="1200" dirty="0">
            <a:solidFill>
              <a:srgbClr val="231F20"/>
            </a:solidFill>
          </a:endParaRPr>
        </a:p>
      </dsp:txBody>
      <dsp:txXfrm>
        <a:off x="877096" y="1538190"/>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Gräser</a:t>
          </a:r>
          <a:endParaRPr lang="pl-PL" sz="1600" kern="1200" dirty="0">
            <a:solidFill>
              <a:srgbClr val="231F20"/>
            </a:solidFill>
          </a:endParaRPr>
        </a:p>
      </dsp:txBody>
      <dsp:txXfrm>
        <a:off x="926034" y="2361557"/>
        <a:ext cx="2453516" cy="614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02776"/>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19016"/>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geschlossene </a:t>
          </a:r>
          <a:r>
            <a:rPr lang="pl-PL" sz="2400" kern="1200" dirty="0">
              <a:solidFill>
                <a:srgbClr val="231F20"/>
              </a:solidFill>
            </a:rPr>
            <a:t>Nährstoffkreisläufe </a:t>
          </a:r>
        </a:p>
      </dsp:txBody>
      <dsp:txXfrm>
        <a:off x="280157" y="56483"/>
        <a:ext cx="4036237" cy="692586"/>
      </dsp:txXfrm>
    </dsp:sp>
    <dsp:sp modelId="{6B58686A-D62A-4F2E-846E-7DE5C82079EB}">
      <dsp:nvSpPr>
        <dsp:cNvPr id="0" name=""/>
        <dsp:cNvSpPr/>
      </dsp:nvSpPr>
      <dsp:spPr>
        <a:xfrm>
          <a:off x="0" y="1582136"/>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A7D3C4-B911-47AC-8FF9-EBD9852F1890}">
      <dsp:nvSpPr>
        <dsp:cNvPr id="0" name=""/>
        <dsp:cNvSpPr/>
      </dsp:nvSpPr>
      <dsp:spPr>
        <a:xfrm>
          <a:off x="242690" y="1198376"/>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Verbesserung </a:t>
          </a:r>
          <a:r>
            <a:rPr lang="pl-PL" sz="2400" kern="1200" dirty="0">
              <a:solidFill>
                <a:srgbClr val="231F20"/>
              </a:solidFill>
            </a:rPr>
            <a:t>der Bodengesundheit </a:t>
          </a:r>
        </a:p>
      </dsp:txBody>
      <dsp:txXfrm>
        <a:off x="280157" y="1235843"/>
        <a:ext cx="4036237" cy="692586"/>
      </dsp:txXfrm>
    </dsp:sp>
    <dsp:sp modelId="{1800E76A-494C-4195-BAA0-D25C6F5B7699}">
      <dsp:nvSpPr>
        <dsp:cNvPr id="0" name=""/>
        <dsp:cNvSpPr/>
      </dsp:nvSpPr>
      <dsp:spPr>
        <a:xfrm>
          <a:off x="0" y="302249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F952FD-9035-42D1-810A-BBC8E4E383F8}">
      <dsp:nvSpPr>
        <dsp:cNvPr id="0" name=""/>
        <dsp:cNvSpPr/>
      </dsp:nvSpPr>
      <dsp:spPr>
        <a:xfrm>
          <a:off x="216278" y="2377736"/>
          <a:ext cx="4111171" cy="1028522"/>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rPr>
            <a:t>Verringerung des ökologischen Fußabdrucks der Lebensmittelproduktion</a:t>
          </a:r>
          <a:endParaRPr lang="pl-PL" sz="2400" kern="1200" dirty="0">
            <a:solidFill>
              <a:srgbClr val="231F20"/>
            </a:solidFill>
          </a:endParaRPr>
        </a:p>
      </dsp:txBody>
      <dsp:txXfrm>
        <a:off x="266486" y="2427944"/>
        <a:ext cx="4010755" cy="92810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89AD-E569-4C52-BC2A-E5A3F998F5A0}">
      <dsp:nvSpPr>
        <dsp:cNvPr id="0" name=""/>
        <dsp:cNvSpPr/>
      </dsp:nvSpPr>
      <dsp:spPr>
        <a:xfrm>
          <a:off x="185" y="704167"/>
          <a:ext cx="2563244" cy="2197004"/>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BC51A782-5E4C-4B84-83A6-82E790774B0E}">
      <dsp:nvSpPr>
        <dsp:cNvPr id="0" name=""/>
        <dsp:cNvSpPr/>
      </dsp:nvSpPr>
      <dsp:spPr>
        <a:xfrm>
          <a:off x="185"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Winterroggen</a:t>
          </a:r>
          <a:endParaRPr lang="pl-PL" sz="2700" b="1" kern="1200" dirty="0"/>
        </a:p>
      </dsp:txBody>
      <dsp:txXfrm>
        <a:off x="185" y="2242070"/>
        <a:ext cx="2563244" cy="527280"/>
      </dsp:txXfrm>
    </dsp:sp>
    <dsp:sp modelId="{DDB184BF-DD0F-4A1B-B1F8-8710BC9BFD1B}">
      <dsp:nvSpPr>
        <dsp:cNvPr id="0" name=""/>
        <dsp:cNvSpPr/>
      </dsp:nvSpPr>
      <dsp:spPr>
        <a:xfrm>
          <a:off x="2824873" y="704167"/>
          <a:ext cx="2563244" cy="2197004"/>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D8061E71-563C-4DDF-8858-E63FA8F9F37E}">
      <dsp:nvSpPr>
        <dsp:cNvPr id="0" name=""/>
        <dsp:cNvSpPr/>
      </dsp:nvSpPr>
      <dsp:spPr>
        <a:xfrm>
          <a:off x="2824873"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Hafe</a:t>
          </a:r>
          <a:r>
            <a:rPr lang="pl-PL" sz="2700" b="1" kern="1200" dirty="0"/>
            <a:t>r </a:t>
          </a:r>
        </a:p>
      </dsp:txBody>
      <dsp:txXfrm>
        <a:off x="2824873" y="2242070"/>
        <a:ext cx="2563244" cy="5272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E" sz="2100" b="0" i="0" kern="1200" dirty="0">
              <a:solidFill>
                <a:srgbClr val="231F20"/>
              </a:solidFill>
            </a:rPr>
            <a:t>Klee </a:t>
          </a:r>
          <a:r>
            <a:rPr lang="pl-PL" sz="2100" b="0" i="0" kern="1200" dirty="0">
              <a:solidFill>
                <a:srgbClr val="231F20"/>
              </a:solidFill>
            </a:rPr>
            <a:t>mit Gräsern</a:t>
          </a:r>
        </a:p>
        <a:p>
          <a:pPr marL="0" lvl="0" indent="0" algn="ctr" defTabSz="933450">
            <a:lnSpc>
              <a:spcPct val="90000"/>
            </a:lnSpc>
            <a:spcBef>
              <a:spcPct val="0"/>
            </a:spcBef>
            <a:spcAft>
              <a:spcPct val="35000"/>
            </a:spcAft>
            <a:buNone/>
          </a:pPr>
          <a:r>
            <a:rPr lang="pl-PL" sz="2100" b="0" i="0" kern="1200" dirty="0">
              <a:solidFill>
                <a:srgbClr val="231F20"/>
              </a:solidFill>
            </a:rPr>
            <a:t>5,5 t TM/ha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l-PL" sz="2100" kern="1200" dirty="0">
              <a:solidFill>
                <a:srgbClr val="231F20"/>
              </a:solidFill>
            </a:rPr>
            <a:t>Winterrapssaat</a:t>
          </a:r>
        </a:p>
        <a:p>
          <a:pPr marL="0" lvl="0" indent="0" algn="ctr" defTabSz="933450">
            <a:lnSpc>
              <a:spcPct val="90000"/>
            </a:lnSpc>
            <a:spcBef>
              <a:spcPct val="0"/>
            </a:spcBef>
            <a:spcAft>
              <a:spcPct val="35000"/>
            </a:spcAft>
            <a:buNone/>
          </a:pPr>
          <a:r>
            <a:rPr lang="pl-PL" sz="2100" kern="1200" dirty="0">
              <a:solidFill>
                <a:srgbClr val="231F20"/>
              </a:solidFill>
            </a:rPr>
            <a:t>4,2 </a:t>
          </a:r>
          <a:r>
            <a:rPr lang="pl-PL" sz="2100" b="0" i="0" kern="1200" dirty="0">
              <a:solidFill>
                <a:srgbClr val="231F20"/>
              </a:solidFill>
            </a:rPr>
            <a:t>t TM/ha</a:t>
          </a:r>
          <a:endParaRPr lang="pl-PL" sz="21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l-PL" sz="2100" kern="1200" dirty="0">
              <a:solidFill>
                <a:srgbClr val="231F20"/>
              </a:solidFill>
            </a:rPr>
            <a:t>Sommerweizen </a:t>
          </a:r>
          <a:r>
            <a:rPr lang="en-IE" sz="2100" kern="1200" dirty="0">
              <a:solidFill>
                <a:srgbClr val="231F20"/>
              </a:solidFill>
            </a:rPr>
            <a:t>&amp; </a:t>
          </a:r>
          <a:r>
            <a:rPr lang="pl-PL" sz="2100" kern="1200" dirty="0">
              <a:solidFill>
                <a:srgbClr val="231F20"/>
              </a:solidFill>
            </a:rPr>
            <a:t>Roggen</a:t>
          </a:r>
        </a:p>
        <a:p>
          <a:pPr marL="0" lvl="0" indent="0" algn="ctr" defTabSz="933450">
            <a:lnSpc>
              <a:spcPct val="90000"/>
            </a:lnSpc>
            <a:spcBef>
              <a:spcPct val="0"/>
            </a:spcBef>
            <a:spcAft>
              <a:spcPct val="35000"/>
            </a:spcAft>
            <a:buNone/>
          </a:pPr>
          <a:r>
            <a:rPr lang="pl-PL" sz="2100" kern="1200" dirty="0">
              <a:solidFill>
                <a:srgbClr val="231F20"/>
              </a:solidFill>
            </a:rPr>
            <a:t>3,5 </a:t>
          </a:r>
          <a:r>
            <a:rPr lang="pl-PL" sz="2100" b="0" i="0" kern="1200" dirty="0">
              <a:solidFill>
                <a:srgbClr val="231F20"/>
              </a:solidFill>
            </a:rPr>
            <a:t>t TM/ha</a:t>
          </a:r>
          <a:endParaRPr lang="pl-PL" sz="21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l-PL" sz="2100" b="0" i="0" kern="1200" dirty="0">
              <a:solidFill>
                <a:srgbClr val="231F20"/>
              </a:solidFill>
            </a:rPr>
            <a:t>Sommergerste 2,5 t TM/ha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l-PL" sz="2100" b="0" i="0" kern="1200" dirty="0">
              <a:solidFill>
                <a:srgbClr val="231F20"/>
              </a:solidFill>
            </a:rPr>
            <a:t>Hafer</a:t>
          </a:r>
        </a:p>
        <a:p>
          <a:pPr marL="0" lvl="0" indent="0" algn="ctr" defTabSz="933450">
            <a:lnSpc>
              <a:spcPct val="90000"/>
            </a:lnSpc>
            <a:spcBef>
              <a:spcPct val="0"/>
            </a:spcBef>
            <a:spcAft>
              <a:spcPct val="35000"/>
            </a:spcAft>
            <a:buNone/>
          </a:pPr>
          <a:r>
            <a:rPr lang="pl-PL" sz="2100" b="0" i="0" kern="1200" dirty="0">
              <a:solidFill>
                <a:srgbClr val="231F20"/>
              </a:solidFill>
            </a:rPr>
            <a:t>3,7 t TM/ha</a:t>
          </a:r>
          <a:endParaRPr lang="pl-PL" sz="21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Mais</a:t>
          </a:r>
          <a:endParaRPr lang="pl-PL" sz="2100" kern="1200" dirty="0">
            <a:solidFill>
              <a:srgbClr val="231F20"/>
            </a:solidFill>
          </a:endParaRPr>
        </a:p>
        <a:p>
          <a:pPr marL="0" lvl="0" indent="0" algn="ctr" defTabSz="933450">
            <a:lnSpc>
              <a:spcPct val="90000"/>
            </a:lnSpc>
            <a:spcBef>
              <a:spcPct val="0"/>
            </a:spcBef>
            <a:spcAft>
              <a:spcPct val="35000"/>
            </a:spcAft>
            <a:buNone/>
          </a:pPr>
          <a:r>
            <a:rPr lang="pl-PL" sz="2100" kern="1200" dirty="0">
              <a:solidFill>
                <a:srgbClr val="231F20"/>
              </a:solidFill>
            </a:rPr>
            <a:t>20 </a:t>
          </a:r>
          <a:r>
            <a:rPr lang="pl-PL" sz="2100" b="0" i="0" kern="1200" dirty="0">
              <a:solidFill>
                <a:srgbClr val="231F20"/>
              </a:solidFill>
            </a:rPr>
            <a:t>der DM/ha</a:t>
          </a:r>
          <a:endParaRPr lang="pl-PL" sz="21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7015" y="0"/>
          <a:ext cx="10779393" cy="746756"/>
        </a:xfrm>
        <a:prstGeom prst="rect">
          <a:avLst/>
        </a:prstGeom>
        <a:solidFill>
          <a:srgbClr val="8BC540">
            <a:alpha val="40000"/>
          </a:srgb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05803"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rgbClr val="231F20"/>
              </a:solidFill>
              <a:latin typeface="Calibri" panose="020F0502020204030204" pitchFamily="34" charset="0"/>
              <a:ea typeface="Calibri" panose="020F0502020204030204" pitchFamily="34" charset="0"/>
              <a:cs typeface="Vrinda" panose="020B0502040204020203" pitchFamily="34" charset="0"/>
            </a:rPr>
            <a:t>Bei der Fruchtfolge ist es wichtig, den Grundsatz zu befolgen, nach mehreren Jahren des Anbaus von einjährigen Pflanzen bodenstrukturverbessernde Pflanzen anzubauen.</a:t>
          </a:r>
          <a:endParaRPr lang="pl-PL" sz="1600" b="1" i="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7015" y="0"/>
        <a:ext cx="10779393" cy="746756"/>
      </dsp:txXfrm>
    </dsp:sp>
    <dsp:sp modelId="{BB8FA752-E465-409F-9927-217BE7235794}">
      <dsp:nvSpPr>
        <dsp:cNvPr id="0" name=""/>
        <dsp:cNvSpPr/>
      </dsp:nvSpPr>
      <dsp:spPr>
        <a:xfrm>
          <a:off x="0" y="2962"/>
          <a:ext cx="522729" cy="784094"/>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20FEA-41E0-4420-94FE-50D54A3E9895}">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BE7233-7B42-4D6D-8D1A-36BEC05A3023}">
      <dsp:nvSpPr>
        <dsp:cNvPr id="0" name=""/>
        <dsp:cNvSpPr/>
      </dsp:nvSpPr>
      <dsp:spPr>
        <a:xfrm>
          <a:off x="380119" y="246332"/>
          <a:ext cx="5574825" cy="492448"/>
        </a:xfrm>
        <a:prstGeom prst="rect">
          <a:avLst/>
        </a:prstGeom>
        <a:solidFill>
          <a:srgbClr val="8BC540"/>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Bruchkappeneffekt</a:t>
          </a:r>
          <a:endParaRPr lang="pl-PL" sz="2400" b="1" kern="1200" dirty="0">
            <a:solidFill>
              <a:srgbClr val="231F20"/>
            </a:solidFill>
          </a:endParaRPr>
        </a:p>
      </dsp:txBody>
      <dsp:txXfrm>
        <a:off x="380119" y="246332"/>
        <a:ext cx="5574825" cy="492448"/>
      </dsp:txXfrm>
    </dsp:sp>
    <dsp:sp modelId="{E54F4875-363D-48FF-A2BF-805264C7D711}">
      <dsp:nvSpPr>
        <dsp:cNvPr id="0" name=""/>
        <dsp:cNvSpPr/>
      </dsp:nvSpPr>
      <dsp:spPr>
        <a:xfrm>
          <a:off x="72339" y="184776"/>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2C3EB-C498-412B-BB1F-A66386AD47CC}">
      <dsp:nvSpPr>
        <dsp:cNvPr id="0" name=""/>
        <dsp:cNvSpPr/>
      </dsp:nvSpPr>
      <dsp:spPr>
        <a:xfrm>
          <a:off x="826075" y="985438"/>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Allelopathische Wirkungen</a:t>
          </a:r>
          <a:endParaRPr lang="pl-PL" sz="2400" b="1" kern="1200" dirty="0">
            <a:solidFill>
              <a:srgbClr val="231F20"/>
            </a:solidFill>
          </a:endParaRPr>
        </a:p>
      </dsp:txBody>
      <dsp:txXfrm>
        <a:off x="826075" y="985438"/>
        <a:ext cx="5128869" cy="492448"/>
      </dsp:txXfrm>
    </dsp:sp>
    <dsp:sp modelId="{E4961EAC-3BC1-4883-A3BE-4961BB93FB83}">
      <dsp:nvSpPr>
        <dsp:cNvPr id="0" name=""/>
        <dsp:cNvSpPr/>
      </dsp:nvSpPr>
      <dsp:spPr>
        <a:xfrm>
          <a:off x="518295" y="923882"/>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3E9F92-21ED-4C31-894D-2C96980FB9CF}">
      <dsp:nvSpPr>
        <dsp:cNvPr id="0" name=""/>
        <dsp:cNvSpPr/>
      </dsp:nvSpPr>
      <dsp:spPr>
        <a:xfrm>
          <a:off x="1070457" y="1724003"/>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Wirt-Pathogen-Beziehungen</a:t>
          </a:r>
          <a:endParaRPr lang="pl-PL" sz="2400" b="1" kern="1200" dirty="0">
            <a:solidFill>
              <a:srgbClr val="231F20"/>
            </a:solidFill>
          </a:endParaRPr>
        </a:p>
      </dsp:txBody>
      <dsp:txXfrm>
        <a:off x="1070457" y="1724003"/>
        <a:ext cx="4884487" cy="492448"/>
      </dsp:txXfrm>
    </dsp:sp>
    <dsp:sp modelId="{F9857672-A0A6-4FD8-AA9B-16C29F16830F}">
      <dsp:nvSpPr>
        <dsp:cNvPr id="0" name=""/>
        <dsp:cNvSpPr/>
      </dsp:nvSpPr>
      <dsp:spPr>
        <a:xfrm>
          <a:off x="762677" y="1662447"/>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8400D-20B4-4ACE-A443-B7E8C7E9C2EF}">
      <dsp:nvSpPr>
        <dsp:cNvPr id="0" name=""/>
        <dsp:cNvSpPr/>
      </dsp:nvSpPr>
      <dsp:spPr>
        <a:xfrm>
          <a:off x="1148486" y="2463109"/>
          <a:ext cx="4806458"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Rückstandsmanagement</a:t>
          </a:r>
        </a:p>
      </dsp:txBody>
      <dsp:txXfrm>
        <a:off x="1148486" y="2463109"/>
        <a:ext cx="4806458" cy="492448"/>
      </dsp:txXfrm>
    </dsp:sp>
    <dsp:sp modelId="{6210CA09-9E07-407D-8E26-2E71918329B6}">
      <dsp:nvSpPr>
        <dsp:cNvPr id="0" name=""/>
        <dsp:cNvSpPr/>
      </dsp:nvSpPr>
      <dsp:spPr>
        <a:xfrm>
          <a:off x="840706" y="240155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809734-5336-4369-9EAD-7AC34CE815C9}">
      <dsp:nvSpPr>
        <dsp:cNvPr id="0" name=""/>
        <dsp:cNvSpPr/>
      </dsp:nvSpPr>
      <dsp:spPr>
        <a:xfrm>
          <a:off x="1070457" y="3202215"/>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Abwechslungsreiche Rotationen</a:t>
          </a:r>
          <a:endParaRPr lang="pl-PL" sz="2400" b="1" kern="1200" dirty="0">
            <a:solidFill>
              <a:srgbClr val="231F20"/>
            </a:solidFill>
          </a:endParaRPr>
        </a:p>
      </dsp:txBody>
      <dsp:txXfrm>
        <a:off x="1070457" y="3202215"/>
        <a:ext cx="4884487" cy="492448"/>
      </dsp:txXfrm>
    </dsp:sp>
    <dsp:sp modelId="{902F04AB-1530-4519-83A3-C53DB0347DBC}">
      <dsp:nvSpPr>
        <dsp:cNvPr id="0" name=""/>
        <dsp:cNvSpPr/>
      </dsp:nvSpPr>
      <dsp:spPr>
        <a:xfrm>
          <a:off x="762677" y="314065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CE2BC5-1838-4C1A-8E6A-9D9AEFA11BE2}">
      <dsp:nvSpPr>
        <dsp:cNvPr id="0" name=""/>
        <dsp:cNvSpPr/>
      </dsp:nvSpPr>
      <dsp:spPr>
        <a:xfrm>
          <a:off x="826075" y="3940779"/>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Krankheitsresistente Sorten</a:t>
          </a:r>
        </a:p>
      </dsp:txBody>
      <dsp:txXfrm>
        <a:off x="826075" y="3940779"/>
        <a:ext cx="5128869" cy="492448"/>
      </dsp:txXfrm>
    </dsp:sp>
    <dsp:sp modelId="{7340B9B6-E60C-4352-AA32-C57246E3D2DF}">
      <dsp:nvSpPr>
        <dsp:cNvPr id="0" name=""/>
        <dsp:cNvSpPr/>
      </dsp:nvSpPr>
      <dsp:spPr>
        <a:xfrm>
          <a:off x="518295" y="387922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ED3FDD-F8D3-42E2-8955-7B1726E8E4E4}">
      <dsp:nvSpPr>
        <dsp:cNvPr id="0" name=""/>
        <dsp:cNvSpPr/>
      </dsp:nvSpPr>
      <dsp:spPr>
        <a:xfrm>
          <a:off x="380119" y="4679885"/>
          <a:ext cx="5574825"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Deckfrüchte</a:t>
          </a:r>
          <a:endParaRPr lang="pl-PL" sz="2400" b="1" kern="1200" dirty="0">
            <a:solidFill>
              <a:srgbClr val="231F20"/>
            </a:solidFill>
          </a:endParaRPr>
        </a:p>
      </dsp:txBody>
      <dsp:txXfrm>
        <a:off x="380119" y="4679885"/>
        <a:ext cx="5574825" cy="492448"/>
      </dsp:txXfrm>
    </dsp:sp>
    <dsp:sp modelId="{1FDC3B7B-9125-485E-9D55-E3EBBB7D4C20}">
      <dsp:nvSpPr>
        <dsp:cNvPr id="0" name=""/>
        <dsp:cNvSpPr/>
      </dsp:nvSpPr>
      <dsp:spPr>
        <a:xfrm>
          <a:off x="72339" y="461832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5DF9F-4461-4161-9EC9-AF7F6BE25AD0}">
      <dsp:nvSpPr>
        <dsp:cNvPr id="0" name=""/>
        <dsp:cNvSpPr/>
      </dsp:nvSpPr>
      <dsp:spPr>
        <a:xfrm>
          <a:off x="0" y="414058"/>
          <a:ext cx="5666649" cy="20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A865-84C4-4CE3-8E40-84046CE7F1CF}">
      <dsp:nvSpPr>
        <dsp:cNvPr id="0" name=""/>
        <dsp:cNvSpPr/>
      </dsp:nvSpPr>
      <dsp:spPr>
        <a:xfrm>
          <a:off x="88294" y="0"/>
          <a:ext cx="5392152" cy="521734"/>
        </a:xfrm>
        <a:prstGeom prst="roundRect">
          <a:avLst/>
        </a:prstGeom>
        <a:solidFill>
          <a:srgbClr val="9FDA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Agrarökologische Strategien für das </a:t>
          </a:r>
          <a:r>
            <a:rPr lang="pl-PL" sz="2000" b="1" kern="1200" dirty="0">
              <a:solidFill>
                <a:srgbClr val="231F20"/>
              </a:solidFill>
            </a:rPr>
            <a:t>Rückstandsmanagement</a:t>
          </a:r>
        </a:p>
      </dsp:txBody>
      <dsp:txXfrm>
        <a:off x="113763" y="25469"/>
        <a:ext cx="5341214" cy="470796"/>
      </dsp:txXfrm>
    </dsp:sp>
    <dsp:sp modelId="{A13E6890-76BD-421C-8626-DCF64E26C7FE}">
      <dsp:nvSpPr>
        <dsp:cNvPr id="0" name=""/>
        <dsp:cNvSpPr/>
      </dsp:nvSpPr>
      <dsp:spPr>
        <a:xfrm>
          <a:off x="0" y="776938"/>
          <a:ext cx="5666649" cy="1436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166624"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Die physische Entfernung von Rückständen </a:t>
          </a:r>
          <a:r>
            <a:rPr lang="pl-PL" sz="2000" b="0" kern="1200" dirty="0">
              <a:solidFill>
                <a:srgbClr val="231F20"/>
              </a:solidFill>
            </a:rPr>
            <a:t>(</a:t>
          </a:r>
          <a:r>
            <a:rPr lang="pl-PL" sz="2000" b="0" kern="1200" dirty="0" err="1">
              <a:solidFill>
                <a:srgbClr val="231F20"/>
              </a:solidFill>
            </a:rPr>
            <a:t>z. B. Pressen </a:t>
          </a:r>
          <a:r>
            <a:rPr lang="pl-PL" sz="2000" b="0" kern="1200" dirty="0">
              <a:solidFill>
                <a:srgbClr val="231F20"/>
              </a:solidFill>
            </a:rPr>
            <a:t>und </a:t>
          </a:r>
          <a:r>
            <a:rPr lang="pl-PL" sz="2000" b="0" kern="1200" dirty="0" err="1">
              <a:solidFill>
                <a:srgbClr val="231F20"/>
              </a:solidFill>
            </a:rPr>
            <a:t>Entfernen von </a:t>
          </a:r>
          <a:r>
            <a:rPr lang="pl-PL" sz="2000" b="0" kern="1200" dirty="0">
              <a:solidFill>
                <a:srgbClr val="231F20"/>
              </a:solidFill>
            </a:rPr>
            <a:t>Stroh) vom Feld </a:t>
          </a:r>
          <a:r>
            <a:rPr lang="pl-PL" sz="2000" b="0" kern="1200" dirty="0" err="1">
              <a:solidFill>
                <a:srgbClr val="231F20"/>
              </a:solidFill>
            </a:rPr>
            <a:t>kann dazu beitragen, </a:t>
          </a:r>
          <a:r>
            <a:rPr lang="pl-PL" sz="2000" b="0" kern="1200" dirty="0">
              <a:solidFill>
                <a:srgbClr val="231F20"/>
              </a:solidFill>
            </a:rPr>
            <a:t>die </a:t>
          </a:r>
          <a:r>
            <a:rPr lang="pl-PL" sz="2000" b="0" kern="1200" dirty="0" err="1">
              <a:solidFill>
                <a:srgbClr val="231F20"/>
              </a:solidFill>
            </a:rPr>
            <a:t>Menge </a:t>
          </a:r>
          <a:r>
            <a:rPr lang="pl-PL" sz="2000" b="0" kern="1200" dirty="0">
              <a:solidFill>
                <a:srgbClr val="231F20"/>
              </a:solidFill>
            </a:rPr>
            <a:t>des </a:t>
          </a:r>
          <a:r>
            <a:rPr lang="pl-PL" sz="2000" b="0" kern="1200" dirty="0" err="1">
              <a:solidFill>
                <a:srgbClr val="231F20"/>
              </a:solidFill>
            </a:rPr>
            <a:t>vorhandenen Inokulums zu verringern</a:t>
          </a:r>
          <a:r>
            <a:rPr lang="pl-PL" sz="2000" b="0" kern="1200" dirty="0">
              <a:solidFill>
                <a:srgbClr val="231F20"/>
              </a:solidFill>
            </a:rPr>
            <a:t>.</a:t>
          </a:r>
        </a:p>
      </dsp:txBody>
      <dsp:txXfrm>
        <a:off x="0" y="776938"/>
        <a:ext cx="5666649" cy="1436400"/>
      </dsp:txXfrm>
    </dsp:sp>
    <dsp:sp modelId="{A1BD6798-D2D3-4A75-9230-F42F8C3C23B4}">
      <dsp:nvSpPr>
        <dsp:cNvPr id="0" name=""/>
        <dsp:cNvSpPr/>
      </dsp:nvSpPr>
      <dsp:spPr>
        <a:xfrm>
          <a:off x="283332" y="658858"/>
          <a:ext cx="3966654" cy="23616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Entfernung von Rückständen</a:t>
          </a:r>
        </a:p>
      </dsp:txBody>
      <dsp:txXfrm>
        <a:off x="294860" y="670386"/>
        <a:ext cx="3943598" cy="213104"/>
      </dsp:txXfrm>
    </dsp:sp>
    <dsp:sp modelId="{90A78848-8A1B-4780-860E-0D60A07813A3}">
      <dsp:nvSpPr>
        <dsp:cNvPr id="0" name=""/>
        <dsp:cNvSpPr/>
      </dsp:nvSpPr>
      <dsp:spPr>
        <a:xfrm>
          <a:off x="0" y="2374618"/>
          <a:ext cx="5666649" cy="115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166624"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Einarbeitung von Ernterückständen in den Boden durch Bodenbearbeitung </a:t>
          </a:r>
          <a:r>
            <a:rPr lang="pl-PL" sz="2000" b="0" kern="1200" dirty="0">
              <a:solidFill>
                <a:srgbClr val="231F20"/>
              </a:solidFill>
            </a:rPr>
            <a:t>(nicht </a:t>
          </a:r>
          <a:r>
            <a:rPr lang="pl-PL" sz="2000" b="0" kern="1200" dirty="0" err="1">
              <a:solidFill>
                <a:srgbClr val="231F20"/>
              </a:solidFill>
            </a:rPr>
            <a:t>immer anwendbar</a:t>
          </a:r>
          <a:r>
            <a:rPr lang="pl-PL" sz="2000" b="0" kern="1200" dirty="0">
              <a:solidFill>
                <a:srgbClr val="231F20"/>
              </a:solidFill>
            </a:rPr>
            <a:t>)</a:t>
          </a:r>
        </a:p>
      </dsp:txBody>
      <dsp:txXfrm>
        <a:off x="0" y="2374618"/>
        <a:ext cx="5666649" cy="1159200"/>
      </dsp:txXfrm>
    </dsp:sp>
    <dsp:sp modelId="{51B605D4-F8F8-420A-92CC-12DD555ECBBA}">
      <dsp:nvSpPr>
        <dsp:cNvPr id="0" name=""/>
        <dsp:cNvSpPr/>
      </dsp:nvSpPr>
      <dsp:spPr>
        <a:xfrm>
          <a:off x="283332" y="2256538"/>
          <a:ext cx="3966654" cy="23616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Bodenbearbeitung</a:t>
          </a:r>
        </a:p>
      </dsp:txBody>
      <dsp:txXfrm>
        <a:off x="294860" y="2268066"/>
        <a:ext cx="3943598" cy="213104"/>
      </dsp:txXfrm>
    </dsp:sp>
    <dsp:sp modelId="{07AB827D-422B-41B2-A860-412C5C7FE0F7}">
      <dsp:nvSpPr>
        <dsp:cNvPr id="0" name=""/>
        <dsp:cNvSpPr/>
      </dsp:nvSpPr>
      <dsp:spPr>
        <a:xfrm>
          <a:off x="0" y="3695098"/>
          <a:ext cx="5666649" cy="201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166624"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Förderung der raschen Zersetzung </a:t>
          </a:r>
          <a:r>
            <a:rPr lang="pl-PL" sz="2000" b="0" kern="1200" dirty="0">
              <a:solidFill>
                <a:srgbClr val="231F20"/>
              </a:solidFill>
            </a:rPr>
            <a:t>von </a:t>
          </a:r>
          <a:r>
            <a:rPr lang="pl-PL" sz="2000" b="0" kern="1200" dirty="0" err="1">
              <a:solidFill>
                <a:srgbClr val="231F20"/>
              </a:solidFill>
            </a:rPr>
            <a:t>Rückständen </a:t>
          </a:r>
          <a:r>
            <a:rPr lang="pl-PL" sz="2000" b="0" kern="1200" dirty="0">
              <a:solidFill>
                <a:srgbClr val="231F20"/>
              </a:solidFill>
            </a:rPr>
            <a:t>(</a:t>
          </a:r>
          <a:r>
            <a:rPr lang="pl-PL" sz="2000" b="0" kern="1200" dirty="0" err="1">
              <a:solidFill>
                <a:srgbClr val="231F20"/>
              </a:solidFill>
            </a:rPr>
            <a:t>z. B. </a:t>
          </a:r>
          <a:r>
            <a:rPr lang="pl-PL" sz="2000" b="0" kern="1200" dirty="0">
              <a:solidFill>
                <a:srgbClr val="231F20"/>
              </a:solidFill>
            </a:rPr>
            <a:t>kann die Zugabe von </a:t>
          </a:r>
          <a:r>
            <a:rPr lang="en-IE" sz="2000" b="0" kern="1200" dirty="0">
              <a:solidFill>
                <a:srgbClr val="231F20"/>
              </a:solidFill>
            </a:rPr>
            <a:t>Stickstoffdünger </a:t>
          </a:r>
          <a:r>
            <a:rPr lang="pl-PL" sz="2000" b="0" kern="1200" dirty="0">
              <a:solidFill>
                <a:srgbClr val="231F20"/>
              </a:solidFill>
            </a:rPr>
            <a:t>oder die Verwendung von mikrobiellen Inokulanten die Überlebenszeit von Krankheitserregern verringern)</a:t>
          </a:r>
        </a:p>
      </dsp:txBody>
      <dsp:txXfrm>
        <a:off x="0" y="3695098"/>
        <a:ext cx="5666649" cy="2016000"/>
      </dsp:txXfrm>
    </dsp:sp>
    <dsp:sp modelId="{2564AE47-8582-4800-AF19-48F79C6B0DEE}">
      <dsp:nvSpPr>
        <dsp:cNvPr id="0" name=""/>
        <dsp:cNvSpPr/>
      </dsp:nvSpPr>
      <dsp:spPr>
        <a:xfrm>
          <a:off x="283332" y="3577018"/>
          <a:ext cx="3966654" cy="23616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Zersetzung von Rückständen</a:t>
          </a:r>
          <a:endParaRPr lang="pl-PL" sz="2400" b="0" kern="1200" dirty="0">
            <a:solidFill>
              <a:srgbClr val="231F20"/>
            </a:solidFill>
          </a:endParaRPr>
        </a:p>
      </dsp:txBody>
      <dsp:txXfrm>
        <a:off x="294860" y="3588546"/>
        <a:ext cx="3943598" cy="21310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4030E-C6AE-433D-8A66-AA1F383765B9}">
      <dsp:nvSpPr>
        <dsp:cNvPr id="0" name=""/>
        <dsp:cNvSpPr/>
      </dsp:nvSpPr>
      <dsp:spPr>
        <a:xfrm>
          <a:off x="9272513" y="1275908"/>
          <a:ext cx="225888" cy="4180719"/>
        </a:xfrm>
        <a:prstGeom prst="rect">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80D7E8D1-0E74-4F5D-8E00-08005A7D440B}">
      <dsp:nvSpPr>
        <dsp:cNvPr id="0" name=""/>
        <dsp:cNvSpPr/>
      </dsp:nvSpPr>
      <dsp:spPr>
        <a:xfrm>
          <a:off x="94697" y="1257806"/>
          <a:ext cx="5875004" cy="4180719"/>
        </a:xfrm>
        <a:prstGeom prst="frame">
          <a:avLst>
            <a:gd name="adj1" fmla="val 5450"/>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413E13A7-4DAF-4DDD-A24B-5CAFB546FE4B}">
      <dsp:nvSpPr>
        <dsp:cNvPr id="0" name=""/>
        <dsp:cNvSpPr/>
      </dsp:nvSpPr>
      <dsp:spPr>
        <a:xfrm>
          <a:off x="4638" y="774971"/>
          <a:ext cx="5649115" cy="395459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4F0A5F-CEC3-4BB6-8971-6AB44A92AE13}">
      <dsp:nvSpPr>
        <dsp:cNvPr id="0" name=""/>
        <dsp:cNvSpPr/>
      </dsp:nvSpPr>
      <dsp:spPr>
        <a:xfrm>
          <a:off x="460212" y="4730971"/>
          <a:ext cx="5419430" cy="496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DREI-FELDER-SYSTEM</a:t>
          </a:r>
        </a:p>
      </dsp:txBody>
      <dsp:txXfrm>
        <a:off x="460212" y="4730971"/>
        <a:ext cx="5419430" cy="496255"/>
      </dsp:txXfrm>
    </dsp:sp>
    <dsp:sp modelId="{F6E3B70A-46FF-4DE4-94B4-691DFA5469CF}">
      <dsp:nvSpPr>
        <dsp:cNvPr id="0" name=""/>
        <dsp:cNvSpPr/>
      </dsp:nvSpPr>
      <dsp:spPr>
        <a:xfrm>
          <a:off x="6088228" y="1173983"/>
          <a:ext cx="3412171" cy="418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pPr>
          <a:r>
            <a:rPr lang="en-US" sz="2200" b="0" kern="1200" dirty="0">
              <a:solidFill>
                <a:srgbClr val="231F20"/>
              </a:solidFill>
            </a:rPr>
            <a:t>Aufteilung des Landes in drei Abschnitte und Wechsel zwischen einer Getreidepflanze </a:t>
          </a:r>
          <a:r>
            <a:rPr lang="pl-PL" sz="2200" b="0" kern="1200" dirty="0">
              <a:solidFill>
                <a:srgbClr val="231F20"/>
              </a:solidFill>
            </a:rPr>
            <a:t>(</a:t>
          </a:r>
          <a:r>
            <a:rPr lang="pl-PL" sz="2200" b="0" kern="1200" dirty="0" err="1">
              <a:solidFill>
                <a:srgbClr val="231F20"/>
              </a:solidFill>
            </a:rPr>
            <a:t>Weizen</a:t>
          </a:r>
          <a:r>
            <a:rPr lang="pl-PL" sz="2200" b="0" kern="1200" dirty="0">
              <a:solidFill>
                <a:srgbClr val="231F20"/>
              </a:solidFill>
            </a:rPr>
            <a:t>, </a:t>
          </a:r>
          <a:r>
            <a:rPr lang="pl-PL" sz="2200" b="0" kern="1200" dirty="0" err="1">
              <a:solidFill>
                <a:srgbClr val="231F20"/>
              </a:solidFill>
            </a:rPr>
            <a:t>Gerste</a:t>
          </a:r>
          <a:r>
            <a:rPr lang="en-US" sz="2200" b="0" kern="1200" dirty="0">
              <a:solidFill>
                <a:srgbClr val="231F20"/>
              </a:solidFill>
            </a:rPr>
            <a:t>), einer stickstoffbindenden Pflanze </a:t>
          </a:r>
          <a:r>
            <a:rPr lang="pl-PL" sz="2200" b="0" kern="1200" dirty="0">
              <a:solidFill>
                <a:srgbClr val="231F20"/>
              </a:solidFill>
            </a:rPr>
            <a:t>(</a:t>
          </a:r>
          <a:r>
            <a:rPr lang="pl-PL" sz="2200" b="0" kern="1200" dirty="0" err="1">
              <a:solidFill>
                <a:srgbClr val="231F20"/>
              </a:solidFill>
            </a:rPr>
            <a:t>Sojabohne</a:t>
          </a:r>
          <a:r>
            <a:rPr lang="pl-PL" sz="2200" b="0" kern="1200" dirty="0">
              <a:solidFill>
                <a:srgbClr val="231F20"/>
              </a:solidFill>
            </a:rPr>
            <a:t>, </a:t>
          </a:r>
          <a:r>
            <a:rPr lang="pl-PL" sz="2200" b="0" kern="1200" dirty="0" err="1">
              <a:solidFill>
                <a:srgbClr val="231F20"/>
              </a:solidFill>
            </a:rPr>
            <a:t>Luzerne</a:t>
          </a:r>
          <a:r>
            <a:rPr lang="en-US" sz="2200" b="0" kern="1200" dirty="0">
              <a:solidFill>
                <a:srgbClr val="231F20"/>
              </a:solidFill>
            </a:rPr>
            <a:t>) und einer Brache oder Deckfrucht </a:t>
          </a:r>
          <a:r>
            <a:rPr lang="pl-PL" sz="2200" b="0" kern="1200" dirty="0">
              <a:solidFill>
                <a:srgbClr val="231F20"/>
              </a:solidFill>
            </a:rPr>
            <a:t>(</a:t>
          </a:r>
          <a:r>
            <a:rPr lang="pl-PL" sz="2200" b="0" kern="1200" dirty="0" err="1">
              <a:solidFill>
                <a:srgbClr val="231F20"/>
              </a:solidFill>
            </a:rPr>
            <a:t>Winterroggen</a:t>
          </a:r>
          <a:r>
            <a:rPr lang="pl-PL" sz="2200" b="0" kern="1200" dirty="0">
              <a:solidFill>
                <a:srgbClr val="231F20"/>
              </a:solidFill>
            </a:rPr>
            <a:t>, </a:t>
          </a:r>
          <a:r>
            <a:rPr lang="pl-PL" sz="2200" b="0" kern="1200" dirty="0" err="1">
              <a:solidFill>
                <a:srgbClr val="231F20"/>
              </a:solidFill>
            </a:rPr>
            <a:t>Klee</a:t>
          </a:r>
          <a:r>
            <a:rPr lang="pl-PL" sz="2200" b="0" kern="1200" dirty="0">
              <a:solidFill>
                <a:srgbClr val="231F20"/>
              </a:solidFill>
            </a:rPr>
            <a:t>) </a:t>
          </a:r>
          <a:r>
            <a:rPr lang="en-US" sz="2200" b="0" kern="1200" dirty="0">
              <a:solidFill>
                <a:srgbClr val="231F20"/>
              </a:solidFill>
            </a:rPr>
            <a:t>zur Erhaltung der Bodenfruchtbarkeit und zur Schädlingsbekämpfung</a:t>
          </a:r>
          <a:r>
            <a:rPr lang="pl-PL" sz="2200" b="0" kern="1200" dirty="0">
              <a:solidFill>
                <a:srgbClr val="231F20"/>
              </a:solidFill>
            </a:rPr>
            <a:t>.</a:t>
          </a:r>
        </a:p>
      </dsp:txBody>
      <dsp:txXfrm>
        <a:off x="6088228" y="1173983"/>
        <a:ext cx="3412171" cy="41807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170196" y="0"/>
          <a:ext cx="1118684" cy="958845"/>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Zuckerrübe</a:t>
          </a:r>
          <a:endParaRPr lang="pl-PL" sz="1200" b="1" kern="1200" dirty="0">
            <a:solidFill>
              <a:schemeClr val="tx1">
                <a:lumMod val="50000"/>
              </a:schemeClr>
            </a:solidFill>
          </a:endParaRPr>
        </a:p>
      </dsp:txBody>
      <dsp:txXfrm>
        <a:off x="170196" y="671191"/>
        <a:ext cx="1118684" cy="230122"/>
      </dsp:txXfrm>
    </dsp:sp>
    <dsp:sp modelId="{CC53A64B-9AC8-405E-82D8-00A0148B60C9}">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Sommergerste</a:t>
          </a:r>
          <a:endParaRPr lang="pl-PL" sz="1200" b="1" kern="1200" dirty="0">
            <a:solidFill>
              <a:schemeClr val="tx1">
                <a:lumMod val="50000"/>
              </a:schemeClr>
            </a:solidFill>
          </a:endParaRPr>
        </a:p>
      </dsp:txBody>
      <dsp:txXfrm>
        <a:off x="1402983" y="671191"/>
        <a:ext cx="1118684" cy="230122"/>
      </dsp:txXfrm>
    </dsp:sp>
    <dsp:sp modelId="{6B07F2C7-B0F7-42C2-8911-2B61CC18EC1D}">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Felderbsen</a:t>
          </a:r>
          <a:endParaRPr lang="pl-PL" sz="1200" b="1" kern="1200" dirty="0">
            <a:solidFill>
              <a:schemeClr val="tx1">
                <a:lumMod val="50000"/>
              </a:schemeClr>
            </a:solidFill>
          </a:endParaRPr>
        </a:p>
      </dsp:txBody>
      <dsp:txXfrm>
        <a:off x="2635770" y="671191"/>
        <a:ext cx="1118684" cy="230122"/>
      </dsp:txXfrm>
    </dsp:sp>
    <dsp:sp modelId="{9F05F636-4A8E-40DC-A57B-D36A52A17531}">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Winterraps</a:t>
          </a:r>
          <a:endParaRPr lang="pl-PL" sz="1200" b="1" kern="1200" dirty="0">
            <a:solidFill>
              <a:schemeClr val="tx1">
                <a:lumMod val="50000"/>
              </a:schemeClr>
            </a:solidFill>
          </a:endParaRPr>
        </a:p>
      </dsp:txBody>
      <dsp:txXfrm>
        <a:off x="3868557" y="671191"/>
        <a:ext cx="1118684" cy="230122"/>
      </dsp:txXfrm>
    </dsp:sp>
    <dsp:sp modelId="{0B659791-F6B1-4C75-A476-1617D5F75DF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Winterweizen</a:t>
          </a:r>
          <a:endParaRPr lang="pl-PL" sz="1200" b="1" kern="1200" dirty="0">
            <a:solidFill>
              <a:schemeClr val="tx1">
                <a:lumMod val="50000"/>
              </a:schemeClr>
            </a:solidFill>
          </a:endParaRPr>
        </a:p>
      </dsp:txBody>
      <dsp:txXfrm>
        <a:off x="5101344" y="671191"/>
        <a:ext cx="1118684" cy="23012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Sommergerste</a:t>
          </a:r>
          <a:endParaRPr lang="pl-PL" sz="1200" b="1" kern="1200" dirty="0">
            <a:solidFill>
              <a:schemeClr val="tx1">
                <a:lumMod val="50000"/>
              </a:schemeClr>
            </a:solidFill>
          </a:endParaRPr>
        </a:p>
      </dsp:txBody>
      <dsp:txXfrm>
        <a:off x="170196" y="671191"/>
        <a:ext cx="1118684" cy="230122"/>
      </dsp:txXfrm>
    </dsp:sp>
    <dsp:sp modelId="{6B07F2C7-B0F7-42C2-8911-2B61CC18EC1D}">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Felderbsen</a:t>
          </a:r>
          <a:endParaRPr lang="pl-PL" sz="1200" b="1" kern="1200" dirty="0">
            <a:solidFill>
              <a:schemeClr val="tx1">
                <a:lumMod val="50000"/>
              </a:schemeClr>
            </a:solidFill>
          </a:endParaRPr>
        </a:p>
      </dsp:txBody>
      <dsp:txXfrm>
        <a:off x="1402983" y="671191"/>
        <a:ext cx="1118684" cy="230122"/>
      </dsp:txXfrm>
    </dsp:sp>
    <dsp:sp modelId="{9F05F636-4A8E-40DC-A57B-D36A52A17531}">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Winterraps</a:t>
          </a:r>
          <a:endParaRPr lang="pl-PL" sz="1200" b="1" kern="1200" dirty="0">
            <a:solidFill>
              <a:schemeClr val="tx1">
                <a:lumMod val="50000"/>
              </a:schemeClr>
            </a:solidFill>
          </a:endParaRPr>
        </a:p>
      </dsp:txBody>
      <dsp:txXfrm>
        <a:off x="2635770" y="671191"/>
        <a:ext cx="1118684" cy="230122"/>
      </dsp:txXfrm>
    </dsp:sp>
    <dsp:sp modelId="{0B659791-F6B1-4C75-A476-1617D5F75DF2}">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Winterweizen</a:t>
          </a:r>
          <a:endParaRPr lang="pl-PL" sz="1200" b="1" kern="1200" dirty="0">
            <a:solidFill>
              <a:schemeClr val="tx1">
                <a:lumMod val="50000"/>
              </a:schemeClr>
            </a:solidFill>
          </a:endParaRPr>
        </a:p>
      </dsp:txBody>
      <dsp:txXfrm>
        <a:off x="3868557" y="671191"/>
        <a:ext cx="1118684" cy="230122"/>
      </dsp:txXfrm>
    </dsp:sp>
    <dsp:sp modelId="{F89666B7-4C59-4495-B94C-57F8FB59810D}">
      <dsp:nvSpPr>
        <dsp:cNvPr id="0" name=""/>
        <dsp:cNvSpPr/>
      </dsp:nvSpPr>
      <dsp:spPr>
        <a:xfrm>
          <a:off x="5101344" y="0"/>
          <a:ext cx="1118684" cy="958845"/>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BE404922-4936-48C6-8CC5-481671085E79}">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Zuckerrübe</a:t>
          </a:r>
          <a:endParaRPr lang="pl-PL" sz="1200" b="1" kern="1200" dirty="0">
            <a:solidFill>
              <a:schemeClr val="tx1">
                <a:lumMod val="50000"/>
              </a:schemeClr>
            </a:solidFill>
          </a:endParaRPr>
        </a:p>
      </dsp:txBody>
      <dsp:txXfrm>
        <a:off x="5101344" y="671191"/>
        <a:ext cx="1118684" cy="23012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Felderbsen</a:t>
          </a:r>
          <a:endParaRPr lang="pl-PL" sz="1200" b="1" kern="1200" dirty="0">
            <a:solidFill>
              <a:schemeClr val="tx1">
                <a:lumMod val="50000"/>
              </a:schemeClr>
            </a:solidFill>
          </a:endParaRPr>
        </a:p>
      </dsp:txBody>
      <dsp:txXfrm>
        <a:off x="170196" y="671191"/>
        <a:ext cx="1118684" cy="230122"/>
      </dsp:txXfrm>
    </dsp:sp>
    <dsp:sp modelId="{9F05F636-4A8E-40DC-A57B-D36A52A17531}">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Winterraps</a:t>
          </a:r>
          <a:endParaRPr lang="pl-PL" sz="1200" b="1" kern="1200" dirty="0">
            <a:solidFill>
              <a:schemeClr val="tx1">
                <a:lumMod val="50000"/>
              </a:schemeClr>
            </a:solidFill>
          </a:endParaRPr>
        </a:p>
      </dsp:txBody>
      <dsp:txXfrm>
        <a:off x="1402983" y="671191"/>
        <a:ext cx="1118684" cy="230122"/>
      </dsp:txXfrm>
    </dsp:sp>
    <dsp:sp modelId="{0B659791-F6B1-4C75-A476-1617D5F75DF2}">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Winterweizen</a:t>
          </a:r>
          <a:endParaRPr lang="pl-PL" sz="1200" b="1" kern="1200" dirty="0">
            <a:solidFill>
              <a:schemeClr val="tx1">
                <a:lumMod val="50000"/>
              </a:schemeClr>
            </a:solidFill>
          </a:endParaRPr>
        </a:p>
      </dsp:txBody>
      <dsp:txXfrm>
        <a:off x="2635770" y="671191"/>
        <a:ext cx="1118684" cy="230122"/>
      </dsp:txXfrm>
    </dsp:sp>
    <dsp:sp modelId="{5CF7EF89-B366-49F9-B433-6F3F289B3A59}">
      <dsp:nvSpPr>
        <dsp:cNvPr id="0" name=""/>
        <dsp:cNvSpPr/>
      </dsp:nvSpPr>
      <dsp:spPr>
        <a:xfrm>
          <a:off x="3868557" y="0"/>
          <a:ext cx="1118684" cy="958845"/>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Zuckerrübe</a:t>
          </a:r>
          <a:endParaRPr lang="pl-PL" sz="1200" b="1" kern="1200" dirty="0">
            <a:solidFill>
              <a:schemeClr val="tx1">
                <a:lumMod val="50000"/>
              </a:schemeClr>
            </a:solidFill>
          </a:endParaRPr>
        </a:p>
      </dsp:txBody>
      <dsp:txXfrm>
        <a:off x="3868557" y="671191"/>
        <a:ext cx="1118684" cy="230122"/>
      </dsp:txXfrm>
    </dsp:sp>
    <dsp:sp modelId="{0BA5E8BB-D34E-4EA8-88EF-C6B36336696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B44462C-E1EF-4151-85DC-3D6382C5C453}">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Sommergerste</a:t>
          </a:r>
          <a:endParaRPr lang="pl-PL" sz="1200" b="1" kern="1200" dirty="0">
            <a:solidFill>
              <a:schemeClr val="tx1">
                <a:lumMod val="50000"/>
              </a:schemeClr>
            </a:solidFill>
          </a:endParaRPr>
        </a:p>
      </dsp:txBody>
      <dsp:txXfrm>
        <a:off x="5101344" y="671191"/>
        <a:ext cx="1118684" cy="230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Bereitstellung </a:t>
          </a:r>
          <a:r>
            <a:rPr lang="pl-PL" sz="2400" kern="1200" dirty="0">
              <a:solidFill>
                <a:srgbClr val="231F20"/>
              </a:solidFill>
            </a:rPr>
            <a:t>von </a:t>
          </a:r>
          <a:r>
            <a:rPr lang="pl-PL" sz="2400" kern="1200" dirty="0" err="1">
              <a:solidFill>
                <a:srgbClr val="231F20"/>
              </a:solidFill>
            </a:rPr>
            <a:t>Ernährungssicherheit</a:t>
          </a:r>
          <a:endParaRPr lang="pl-PL" sz="2400" kern="1200" dirty="0">
            <a:solidFill>
              <a:srgbClr val="231F20"/>
            </a:solidFill>
          </a:endParaRPr>
        </a:p>
      </dsp:txBody>
      <dsp:txXfrm>
        <a:off x="280157" y="101675"/>
        <a:ext cx="4036237" cy="692586"/>
      </dsp:txXfrm>
    </dsp:sp>
    <dsp:sp modelId="{62A371FB-1111-4CCA-A7D4-F5392CBC60D1}">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34BE5-2FB3-42FF-8A87-AB629C3B07CC}">
      <dsp:nvSpPr>
        <dsp:cNvPr id="0" name=""/>
        <dsp:cNvSpPr/>
      </dsp:nvSpPr>
      <dsp:spPr>
        <a:xfrm>
          <a:off x="242690" y="124356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Schutz der Umwelt</a:t>
          </a:r>
        </a:p>
      </dsp:txBody>
      <dsp:txXfrm>
        <a:off x="280157" y="1281035"/>
        <a:ext cx="4036237" cy="692586"/>
      </dsp:txXfrm>
    </dsp:sp>
    <dsp:sp modelId="{C3EFC1CC-0E4E-496F-B226-7A8B0F82ABA2}">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133EF5-4451-4364-A513-8676B508E7D6}">
      <dsp:nvSpPr>
        <dsp:cNvPr id="0" name=""/>
        <dsp:cNvSpPr/>
      </dsp:nvSpPr>
      <dsp:spPr>
        <a:xfrm>
          <a:off x="242690" y="2422929"/>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Förderung der biologischen Vielfalt</a:t>
          </a:r>
        </a:p>
      </dsp:txBody>
      <dsp:txXfrm>
        <a:off x="280157" y="2460396"/>
        <a:ext cx="4036237" cy="692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Winterraps</a:t>
          </a:r>
          <a:endParaRPr lang="pl-PL" sz="1200" b="1" kern="1200" dirty="0">
            <a:solidFill>
              <a:schemeClr val="tx1">
                <a:lumMod val="50000"/>
              </a:schemeClr>
            </a:solidFill>
          </a:endParaRPr>
        </a:p>
      </dsp:txBody>
      <dsp:txXfrm>
        <a:off x="170196" y="671191"/>
        <a:ext cx="1118684" cy="230122"/>
      </dsp:txXfrm>
    </dsp:sp>
    <dsp:sp modelId="{0B659791-F6B1-4C75-A476-1617D5F75DF2}">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Winterweizen</a:t>
          </a:r>
          <a:endParaRPr lang="pl-PL" sz="1200" b="1" kern="1200" dirty="0">
            <a:solidFill>
              <a:schemeClr val="tx1">
                <a:lumMod val="50000"/>
              </a:schemeClr>
            </a:solidFill>
          </a:endParaRPr>
        </a:p>
      </dsp:txBody>
      <dsp:txXfrm>
        <a:off x="1402983" y="671191"/>
        <a:ext cx="1118684" cy="230122"/>
      </dsp:txXfrm>
    </dsp:sp>
    <dsp:sp modelId="{C467F853-7121-488E-A8CB-639F3D4736C4}">
      <dsp:nvSpPr>
        <dsp:cNvPr id="0" name=""/>
        <dsp:cNvSpPr/>
      </dsp:nvSpPr>
      <dsp:spPr>
        <a:xfrm>
          <a:off x="2635770" y="0"/>
          <a:ext cx="1118684" cy="958845"/>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Zuckerrübe</a:t>
          </a:r>
          <a:endParaRPr lang="pl-PL" sz="1200" b="1" kern="1200" dirty="0">
            <a:solidFill>
              <a:schemeClr val="tx1">
                <a:lumMod val="50000"/>
              </a:schemeClr>
            </a:solidFill>
          </a:endParaRPr>
        </a:p>
      </dsp:txBody>
      <dsp:txXfrm>
        <a:off x="2635770" y="671191"/>
        <a:ext cx="1118684" cy="230122"/>
      </dsp:txXfrm>
    </dsp:sp>
    <dsp:sp modelId="{94FB3743-7CEB-422C-9EC9-ABE1228BB3DF}">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Sommergerste</a:t>
          </a:r>
          <a:endParaRPr lang="pl-PL" sz="1200" b="1" kern="1200" dirty="0">
            <a:solidFill>
              <a:schemeClr val="tx1">
                <a:lumMod val="50000"/>
              </a:schemeClr>
            </a:solidFill>
          </a:endParaRPr>
        </a:p>
      </dsp:txBody>
      <dsp:txXfrm>
        <a:off x="3868557" y="671191"/>
        <a:ext cx="1118684" cy="230122"/>
      </dsp:txXfrm>
    </dsp:sp>
    <dsp:sp modelId="{DCAD98F7-BED9-4402-A46D-113C2C1AB8A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E949C3-5F6E-464C-AE5D-4AA8A52DCC35}">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Felderbsen</a:t>
          </a:r>
          <a:endParaRPr lang="pl-PL" sz="1200" b="1" kern="1200" dirty="0">
            <a:solidFill>
              <a:schemeClr val="tx1">
                <a:lumMod val="50000"/>
              </a:schemeClr>
            </a:solidFill>
          </a:endParaRPr>
        </a:p>
      </dsp:txBody>
      <dsp:txXfrm>
        <a:off x="5101344" y="671191"/>
        <a:ext cx="1118684" cy="23012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59791-F6B1-4C75-A476-1617D5F75DF2}">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Winterweizen</a:t>
          </a:r>
          <a:endParaRPr lang="pl-PL" sz="1200" b="1" kern="1200" dirty="0">
            <a:solidFill>
              <a:schemeClr val="tx1">
                <a:lumMod val="50000"/>
              </a:schemeClr>
            </a:solidFill>
          </a:endParaRPr>
        </a:p>
      </dsp:txBody>
      <dsp:txXfrm>
        <a:off x="170196" y="671191"/>
        <a:ext cx="1118684" cy="230122"/>
      </dsp:txXfrm>
    </dsp:sp>
    <dsp:sp modelId="{7E556A40-1F05-4A36-B598-3C2D5FF19778}">
      <dsp:nvSpPr>
        <dsp:cNvPr id="0" name=""/>
        <dsp:cNvSpPr/>
      </dsp:nvSpPr>
      <dsp:spPr>
        <a:xfrm>
          <a:off x="1402983" y="0"/>
          <a:ext cx="1118684" cy="958845"/>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802C2545-0668-4157-9193-17E571B2E1F1}">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Zuckerrübe</a:t>
          </a:r>
          <a:endParaRPr lang="pl-PL" sz="1200" b="1" kern="1200" dirty="0">
            <a:solidFill>
              <a:schemeClr val="tx1">
                <a:lumMod val="50000"/>
              </a:schemeClr>
            </a:solidFill>
          </a:endParaRPr>
        </a:p>
      </dsp:txBody>
      <dsp:txXfrm>
        <a:off x="1402983" y="671191"/>
        <a:ext cx="1118684" cy="230122"/>
      </dsp:txXfrm>
    </dsp:sp>
    <dsp:sp modelId="{76B673F4-F884-4604-B185-06C3D49038A8}">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081D167-5BF3-4BC7-B9B9-C7A1E51A1C15}">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Sommergerste</a:t>
          </a:r>
          <a:endParaRPr lang="pl-PL" sz="1200" b="1" kern="1200" dirty="0">
            <a:solidFill>
              <a:schemeClr val="tx1">
                <a:lumMod val="50000"/>
              </a:schemeClr>
            </a:solidFill>
          </a:endParaRPr>
        </a:p>
      </dsp:txBody>
      <dsp:txXfrm>
        <a:off x="2635770" y="671191"/>
        <a:ext cx="1118684" cy="230122"/>
      </dsp:txXfrm>
    </dsp:sp>
    <dsp:sp modelId="{7A51B90C-E7ED-4E20-85CB-786F69020F08}">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E1D5D92-A02E-4733-B20D-B4A20A5709DA}">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Felderbsen</a:t>
          </a:r>
          <a:endParaRPr lang="pl-PL" sz="1200" b="1" kern="1200" dirty="0">
            <a:solidFill>
              <a:schemeClr val="tx1">
                <a:lumMod val="50000"/>
              </a:schemeClr>
            </a:solidFill>
          </a:endParaRPr>
        </a:p>
      </dsp:txBody>
      <dsp:txXfrm>
        <a:off x="3868557" y="671191"/>
        <a:ext cx="1118684" cy="230122"/>
      </dsp:txXfrm>
    </dsp:sp>
    <dsp:sp modelId="{4F9118AB-627D-4FA3-B174-23F45095732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059A0A5-D097-475F-9AB8-ABD8D7ECA2DA}">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Winterraps</a:t>
          </a:r>
          <a:endParaRPr lang="pl-PL" sz="1200" b="1" kern="1200" dirty="0">
            <a:solidFill>
              <a:schemeClr val="tx1">
                <a:lumMod val="50000"/>
              </a:schemeClr>
            </a:solidFill>
          </a:endParaRPr>
        </a:p>
      </dsp:txBody>
      <dsp:txXfrm>
        <a:off x="5101344" y="671191"/>
        <a:ext cx="1118684" cy="23012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543" y="328664"/>
          <a:ext cx="1127747" cy="35242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707"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1</a:t>
          </a:r>
        </a:p>
      </dsp:txBody>
      <dsp:txXfrm>
        <a:off x="229543" y="328664"/>
        <a:ext cx="1127747" cy="352421"/>
      </dsp:txXfrm>
    </dsp:sp>
    <dsp:sp modelId="{38C1ADFD-E69F-48D9-939F-FD45B74C6EC0}">
      <dsp:nvSpPr>
        <dsp:cNvPr id="0" name=""/>
        <dsp:cNvSpPr/>
      </dsp:nvSpPr>
      <dsp:spPr>
        <a:xfrm>
          <a:off x="182553" y="277759"/>
          <a:ext cx="246694" cy="37004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446186" y="328759"/>
          <a:ext cx="1127035" cy="3521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556"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2</a:t>
          </a:r>
        </a:p>
      </dsp:txBody>
      <dsp:txXfrm>
        <a:off x="1446186" y="328759"/>
        <a:ext cx="1127035" cy="352198"/>
      </dsp:txXfrm>
    </dsp:sp>
    <dsp:sp modelId="{44B8183F-8EB5-4ABF-844D-48DA59E945B1}">
      <dsp:nvSpPr>
        <dsp:cNvPr id="0" name=""/>
        <dsp:cNvSpPr/>
      </dsp:nvSpPr>
      <dsp:spPr>
        <a:xfrm>
          <a:off x="1399226" y="277886"/>
          <a:ext cx="246538" cy="36980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2661939"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3</a:t>
          </a:r>
        </a:p>
      </dsp:txBody>
      <dsp:txXfrm>
        <a:off x="2661939" y="329330"/>
        <a:ext cx="1122765" cy="350864"/>
      </dsp:txXfrm>
    </dsp:sp>
    <dsp:sp modelId="{C275C288-9E63-4925-A692-EA2F5E15C597}">
      <dsp:nvSpPr>
        <dsp:cNvPr id="0" name=""/>
        <dsp:cNvSpPr/>
      </dsp:nvSpPr>
      <dsp:spPr>
        <a:xfrm>
          <a:off x="2615157" y="278650"/>
          <a:ext cx="245604" cy="36840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3873422"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4</a:t>
          </a:r>
        </a:p>
      </dsp:txBody>
      <dsp:txXfrm>
        <a:off x="3873422" y="329330"/>
        <a:ext cx="1122765" cy="350864"/>
      </dsp:txXfrm>
    </dsp:sp>
    <dsp:sp modelId="{2ED9AAB5-50FD-4122-BCE0-5D002DEE1E99}">
      <dsp:nvSpPr>
        <dsp:cNvPr id="0" name=""/>
        <dsp:cNvSpPr/>
      </dsp:nvSpPr>
      <dsp:spPr>
        <a:xfrm>
          <a:off x="3826640" y="278650"/>
          <a:ext cx="245604" cy="36840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181211-009B-410F-A131-59AE00B7A8E3}">
      <dsp:nvSpPr>
        <dsp:cNvPr id="0" name=""/>
        <dsp:cNvSpPr/>
      </dsp:nvSpPr>
      <dsp:spPr>
        <a:xfrm>
          <a:off x="5084905"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5</a:t>
          </a:r>
        </a:p>
      </dsp:txBody>
      <dsp:txXfrm>
        <a:off x="5084905" y="329330"/>
        <a:ext cx="1122765" cy="350864"/>
      </dsp:txXfrm>
    </dsp:sp>
    <dsp:sp modelId="{933B54EE-B147-499D-B3AB-9302AAC3915E}">
      <dsp:nvSpPr>
        <dsp:cNvPr id="0" name=""/>
        <dsp:cNvSpPr/>
      </dsp:nvSpPr>
      <dsp:spPr>
        <a:xfrm>
          <a:off x="5038123" y="278650"/>
          <a:ext cx="245604" cy="368407"/>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633096" y="140036"/>
          <a:ext cx="859645" cy="72837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633096" y="115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1</a:t>
          </a:r>
        </a:p>
      </dsp:txBody>
      <dsp:txXfrm>
        <a:off x="633096" y="1151"/>
        <a:ext cx="859645" cy="125422"/>
      </dsp:txXfrm>
    </dsp:sp>
    <dsp:sp modelId="{E8D710DC-701C-40DC-BC7F-96CF51DCC0EB}">
      <dsp:nvSpPr>
        <dsp:cNvPr id="0" name=""/>
        <dsp:cNvSpPr/>
      </dsp:nvSpPr>
      <dsp:spPr>
        <a:xfrm>
          <a:off x="633096" y="1122574"/>
          <a:ext cx="859645" cy="728372"/>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633096" y="983689"/>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2</a:t>
          </a:r>
        </a:p>
      </dsp:txBody>
      <dsp:txXfrm>
        <a:off x="633096" y="983689"/>
        <a:ext cx="859645" cy="125422"/>
      </dsp:txXfrm>
    </dsp:sp>
    <dsp:sp modelId="{B4CA4D6E-61D0-435C-9F16-562AA5896FE6}">
      <dsp:nvSpPr>
        <dsp:cNvPr id="0" name=""/>
        <dsp:cNvSpPr/>
      </dsp:nvSpPr>
      <dsp:spPr>
        <a:xfrm>
          <a:off x="633096" y="2105111"/>
          <a:ext cx="859645" cy="728372"/>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633096" y="1966226"/>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3</a:t>
          </a:r>
        </a:p>
      </dsp:txBody>
      <dsp:txXfrm>
        <a:off x="633096" y="1966226"/>
        <a:ext cx="859645" cy="125422"/>
      </dsp:txXfrm>
    </dsp:sp>
    <dsp:sp modelId="{AA29EC4E-8B21-4424-BED7-2B4FFE60388B}">
      <dsp:nvSpPr>
        <dsp:cNvPr id="0" name=""/>
        <dsp:cNvSpPr/>
      </dsp:nvSpPr>
      <dsp:spPr>
        <a:xfrm>
          <a:off x="633096" y="3087649"/>
          <a:ext cx="859645" cy="728372"/>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633096" y="2948764"/>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4</a:t>
          </a:r>
        </a:p>
      </dsp:txBody>
      <dsp:txXfrm>
        <a:off x="633096" y="2948764"/>
        <a:ext cx="859645" cy="125422"/>
      </dsp:txXfrm>
    </dsp:sp>
    <dsp:sp modelId="{C880BDAD-34A3-4C12-BF7B-8275BE897823}">
      <dsp:nvSpPr>
        <dsp:cNvPr id="0" name=""/>
        <dsp:cNvSpPr/>
      </dsp:nvSpPr>
      <dsp:spPr>
        <a:xfrm>
          <a:off x="633096" y="4070186"/>
          <a:ext cx="859645" cy="728372"/>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2D51AD-673A-4708-A8B1-868D3FDCA2BD}">
      <dsp:nvSpPr>
        <dsp:cNvPr id="0" name=""/>
        <dsp:cNvSpPr/>
      </dsp:nvSpPr>
      <dsp:spPr>
        <a:xfrm>
          <a:off x="633096" y="393130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5</a:t>
          </a:r>
        </a:p>
      </dsp:txBody>
      <dsp:txXfrm>
        <a:off x="633096" y="3931301"/>
        <a:ext cx="859645" cy="12542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983437"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Kartoffel</a:t>
          </a:r>
          <a:endParaRPr lang="pl-PL" sz="1500" b="1" kern="1200" dirty="0">
            <a:solidFill>
              <a:schemeClr val="tx1">
                <a:lumMod val="50000"/>
              </a:schemeClr>
            </a:solidFill>
          </a:endParaRPr>
        </a:p>
      </dsp:txBody>
      <dsp:txXfrm>
        <a:off x="983437" y="839160"/>
        <a:ext cx="1398639" cy="287712"/>
      </dsp:txXfrm>
    </dsp:sp>
    <dsp:sp modelId="{CC53A64B-9AC8-405E-82D8-00A0148B60C9}">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Hafer</a:t>
          </a:r>
          <a:endParaRPr lang="pl-PL" sz="1500" b="1" kern="1200" dirty="0">
            <a:solidFill>
              <a:schemeClr val="tx1">
                <a:lumMod val="50000"/>
              </a:schemeClr>
            </a:solidFill>
          </a:endParaRPr>
        </a:p>
      </dsp:txBody>
      <dsp:txXfrm>
        <a:off x="2524734" y="839160"/>
        <a:ext cx="1398639" cy="287712"/>
      </dsp:txXfrm>
    </dsp:sp>
    <dsp:sp modelId="{6B07F2C7-B0F7-42C2-8911-2B61CC18EC1D}">
      <dsp:nvSpPr>
        <dsp:cNvPr id="0" name=""/>
        <dsp:cNvSpPr/>
      </dsp:nvSpPr>
      <dsp:spPr>
        <a:xfrm>
          <a:off x="4066031"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Blaue Lupine</a:t>
          </a:r>
          <a:endParaRPr lang="pl-PL" sz="1500" b="1" kern="1200" dirty="0">
            <a:solidFill>
              <a:schemeClr val="tx1">
                <a:lumMod val="50000"/>
              </a:schemeClr>
            </a:solidFill>
          </a:endParaRPr>
        </a:p>
      </dsp:txBody>
      <dsp:txXfrm>
        <a:off x="4066031" y="839160"/>
        <a:ext cx="1398639" cy="287712"/>
      </dsp:txXfrm>
    </dsp:sp>
    <dsp:sp modelId="{9F05F636-4A8E-40DC-A57B-D36A52A17531}">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Roggen</a:t>
          </a:r>
          <a:endParaRPr lang="pl-PL" sz="1500" b="1" kern="1200" dirty="0">
            <a:solidFill>
              <a:schemeClr val="tx1">
                <a:lumMod val="50000"/>
              </a:schemeClr>
            </a:solidFill>
          </a:endParaRPr>
        </a:p>
      </dsp:txBody>
      <dsp:txXfrm>
        <a:off x="5607328" y="839160"/>
        <a:ext cx="1398639" cy="2877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Hafer</a:t>
          </a:r>
          <a:endParaRPr lang="pl-PL" sz="1500" b="1" kern="1200" dirty="0">
            <a:solidFill>
              <a:schemeClr val="tx1">
                <a:lumMod val="50000"/>
              </a:schemeClr>
            </a:solidFill>
          </a:endParaRPr>
        </a:p>
      </dsp:txBody>
      <dsp:txXfrm>
        <a:off x="983437" y="839160"/>
        <a:ext cx="1398639" cy="287712"/>
      </dsp:txXfrm>
    </dsp:sp>
    <dsp:sp modelId="{6B07F2C7-B0F7-42C2-8911-2B61CC18EC1D}">
      <dsp:nvSpPr>
        <dsp:cNvPr id="0" name=""/>
        <dsp:cNvSpPr/>
      </dsp:nvSpPr>
      <dsp:spPr>
        <a:xfrm>
          <a:off x="2529405"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Blaue Lupine</a:t>
          </a:r>
          <a:endParaRPr lang="pl-PL" sz="1500" b="1" kern="1200" dirty="0">
            <a:solidFill>
              <a:schemeClr val="tx1">
                <a:lumMod val="50000"/>
              </a:schemeClr>
            </a:solidFill>
          </a:endParaRPr>
        </a:p>
      </dsp:txBody>
      <dsp:txXfrm>
        <a:off x="2524734" y="839160"/>
        <a:ext cx="1398639" cy="287712"/>
      </dsp:txXfrm>
    </dsp:sp>
    <dsp:sp modelId="{9F05F636-4A8E-40DC-A57B-D36A52A17531}">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Roggen</a:t>
          </a:r>
          <a:endParaRPr lang="pl-PL" sz="1500" b="1" kern="1200" dirty="0">
            <a:solidFill>
              <a:schemeClr val="tx1">
                <a:lumMod val="50000"/>
              </a:schemeClr>
            </a:solidFill>
          </a:endParaRPr>
        </a:p>
      </dsp:txBody>
      <dsp:txXfrm>
        <a:off x="4066031" y="839160"/>
        <a:ext cx="1398639" cy="287712"/>
      </dsp:txXfrm>
    </dsp:sp>
    <dsp:sp modelId="{0B659791-F6B1-4C75-A476-1617D5F75DF2}">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Kartoffel</a:t>
          </a:r>
          <a:endParaRPr lang="pl-PL" sz="1500" b="1" kern="1200" dirty="0">
            <a:solidFill>
              <a:schemeClr val="tx1">
                <a:lumMod val="50000"/>
              </a:schemeClr>
            </a:solidFill>
          </a:endParaRPr>
        </a:p>
      </dsp:txBody>
      <dsp:txXfrm>
        <a:off x="5607328" y="839160"/>
        <a:ext cx="1398639" cy="28771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056278"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Blaue Lupine</a:t>
          </a:r>
          <a:endParaRPr lang="pl-PL" sz="1500" b="1" kern="1200" dirty="0">
            <a:solidFill>
              <a:schemeClr val="tx1">
                <a:lumMod val="50000"/>
              </a:schemeClr>
            </a:solidFill>
          </a:endParaRPr>
        </a:p>
      </dsp:txBody>
      <dsp:txXfrm>
        <a:off x="983437" y="839160"/>
        <a:ext cx="1398639" cy="287712"/>
      </dsp:txXfrm>
    </dsp:sp>
    <dsp:sp modelId="{9F05F636-4A8E-40DC-A57B-D36A52A17531}">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Roggen</a:t>
          </a:r>
          <a:endParaRPr lang="pl-PL" sz="1500" b="1" kern="1200" dirty="0">
            <a:solidFill>
              <a:schemeClr val="tx1">
                <a:lumMod val="50000"/>
              </a:schemeClr>
            </a:solidFill>
          </a:endParaRPr>
        </a:p>
      </dsp:txBody>
      <dsp:txXfrm>
        <a:off x="2524734" y="839160"/>
        <a:ext cx="1398639" cy="287712"/>
      </dsp:txXfrm>
    </dsp:sp>
    <dsp:sp modelId="{0B659791-F6B1-4C75-A476-1617D5F75DF2}">
      <dsp:nvSpPr>
        <dsp:cNvPr id="0" name=""/>
        <dsp:cNvSpPr/>
      </dsp:nvSpPr>
      <dsp:spPr>
        <a:xfrm>
          <a:off x="4061360"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Kartoffel</a:t>
          </a:r>
          <a:endParaRPr lang="pl-PL" sz="1500" b="1" kern="1200" dirty="0">
            <a:solidFill>
              <a:schemeClr val="tx1">
                <a:lumMod val="50000"/>
              </a:schemeClr>
            </a:solidFill>
          </a:endParaRPr>
        </a:p>
      </dsp:txBody>
      <dsp:txXfrm>
        <a:off x="4066031" y="839160"/>
        <a:ext cx="1398639" cy="287712"/>
      </dsp:txXfrm>
    </dsp:sp>
    <dsp:sp modelId="{5CF7EF89-B366-49F9-B433-6F3F289B3A59}">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Hafer</a:t>
          </a:r>
          <a:endParaRPr lang="pl-PL" sz="1500" b="1" kern="1200" dirty="0">
            <a:solidFill>
              <a:schemeClr val="tx1">
                <a:lumMod val="50000"/>
              </a:schemeClr>
            </a:solidFill>
          </a:endParaRPr>
        </a:p>
      </dsp:txBody>
      <dsp:txXfrm>
        <a:off x="5607328" y="839160"/>
        <a:ext cx="1398639" cy="28771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Roggen</a:t>
          </a:r>
          <a:endParaRPr lang="pl-PL" sz="1500" b="1" kern="1200" dirty="0">
            <a:solidFill>
              <a:schemeClr val="tx1">
                <a:lumMod val="50000"/>
              </a:schemeClr>
            </a:solidFill>
          </a:endParaRPr>
        </a:p>
      </dsp:txBody>
      <dsp:txXfrm>
        <a:off x="983437" y="839160"/>
        <a:ext cx="1398639" cy="287712"/>
      </dsp:txXfrm>
    </dsp:sp>
    <dsp:sp modelId="{0B659791-F6B1-4C75-A476-1617D5F75DF2}">
      <dsp:nvSpPr>
        <dsp:cNvPr id="0" name=""/>
        <dsp:cNvSpPr/>
      </dsp:nvSpPr>
      <dsp:spPr>
        <a:xfrm>
          <a:off x="2524734"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Kartoffel</a:t>
          </a:r>
          <a:endParaRPr lang="pl-PL" sz="1500" b="1" kern="1200" dirty="0">
            <a:solidFill>
              <a:schemeClr val="tx1">
                <a:lumMod val="50000"/>
              </a:schemeClr>
            </a:solidFill>
          </a:endParaRPr>
        </a:p>
      </dsp:txBody>
      <dsp:txXfrm>
        <a:off x="2524734" y="839160"/>
        <a:ext cx="1398639" cy="287712"/>
      </dsp:txXfrm>
    </dsp:sp>
    <dsp:sp modelId="{C467F853-7121-488E-A8CB-639F3D4736C4}">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Hafer</a:t>
          </a:r>
          <a:endParaRPr lang="pl-PL" sz="1500" b="1" kern="1200" dirty="0">
            <a:solidFill>
              <a:schemeClr val="tx1">
                <a:lumMod val="50000"/>
              </a:schemeClr>
            </a:solidFill>
          </a:endParaRPr>
        </a:p>
      </dsp:txBody>
      <dsp:txXfrm>
        <a:off x="4066031" y="839160"/>
        <a:ext cx="1398639" cy="287712"/>
      </dsp:txXfrm>
    </dsp:sp>
    <dsp:sp modelId="{94FB3743-7CEB-422C-9EC9-ABE1228BB3DF}">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Blaue Lupine</a:t>
          </a:r>
          <a:endParaRPr lang="pl-PL" sz="1500" b="1" kern="1200" dirty="0">
            <a:solidFill>
              <a:schemeClr val="tx1">
                <a:lumMod val="50000"/>
              </a:schemeClr>
            </a:solidFill>
          </a:endParaRPr>
        </a:p>
      </dsp:txBody>
      <dsp:txXfrm>
        <a:off x="5607328" y="839160"/>
        <a:ext cx="1398639" cy="28771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646" y="289973"/>
          <a:ext cx="1417178" cy="4428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969"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1</a:t>
          </a:r>
        </a:p>
      </dsp:txBody>
      <dsp:txXfrm>
        <a:off x="229646" y="289973"/>
        <a:ext cx="1417178" cy="442868"/>
      </dsp:txXfrm>
    </dsp:sp>
    <dsp:sp modelId="{38C1ADFD-E69F-48D9-939F-FD45B74C6EC0}">
      <dsp:nvSpPr>
        <dsp:cNvPr id="0" name=""/>
        <dsp:cNvSpPr/>
      </dsp:nvSpPr>
      <dsp:spPr>
        <a:xfrm>
          <a:off x="170597" y="226003"/>
          <a:ext cx="310007" cy="465011"/>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758534" y="290092"/>
          <a:ext cx="1416283" cy="44258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7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2</a:t>
          </a:r>
        </a:p>
      </dsp:txBody>
      <dsp:txXfrm>
        <a:off x="1758534" y="290092"/>
        <a:ext cx="1416283" cy="442588"/>
      </dsp:txXfrm>
    </dsp:sp>
    <dsp:sp modelId="{44B8183F-8EB5-4ABF-844D-48DA59E945B1}">
      <dsp:nvSpPr>
        <dsp:cNvPr id="0" name=""/>
        <dsp:cNvSpPr/>
      </dsp:nvSpPr>
      <dsp:spPr>
        <a:xfrm>
          <a:off x="1699523" y="226163"/>
          <a:ext cx="309812" cy="46471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3286305"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3</a:t>
          </a:r>
        </a:p>
      </dsp:txBody>
      <dsp:txXfrm>
        <a:off x="3286305" y="290810"/>
        <a:ext cx="1410917" cy="440911"/>
      </dsp:txXfrm>
    </dsp:sp>
    <dsp:sp modelId="{C275C288-9E63-4925-A692-EA2F5E15C597}">
      <dsp:nvSpPr>
        <dsp:cNvPr id="0" name=""/>
        <dsp:cNvSpPr/>
      </dsp:nvSpPr>
      <dsp:spPr>
        <a:xfrm>
          <a:off x="3227517" y="227122"/>
          <a:ext cx="308638" cy="46295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4808709"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Feld 4</a:t>
          </a:r>
        </a:p>
      </dsp:txBody>
      <dsp:txXfrm>
        <a:off x="4808709" y="290810"/>
        <a:ext cx="1410917" cy="440911"/>
      </dsp:txXfrm>
    </dsp:sp>
    <dsp:sp modelId="{2ED9AAB5-50FD-4122-BCE0-5D002DEE1E99}">
      <dsp:nvSpPr>
        <dsp:cNvPr id="0" name=""/>
        <dsp:cNvSpPr/>
      </dsp:nvSpPr>
      <dsp:spPr>
        <a:xfrm>
          <a:off x="4749921" y="227122"/>
          <a:ext cx="308638" cy="46295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485453" y="178295"/>
          <a:ext cx="1079841" cy="914943"/>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485453" y="3835"/>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1</a:t>
          </a:r>
        </a:p>
      </dsp:txBody>
      <dsp:txXfrm>
        <a:off x="485453" y="3835"/>
        <a:ext cx="1079841" cy="157549"/>
      </dsp:txXfrm>
    </dsp:sp>
    <dsp:sp modelId="{E8D710DC-701C-40DC-BC7F-96CF51DCC0EB}">
      <dsp:nvSpPr>
        <dsp:cNvPr id="0" name=""/>
        <dsp:cNvSpPr/>
      </dsp:nvSpPr>
      <dsp:spPr>
        <a:xfrm>
          <a:off x="485453" y="1412507"/>
          <a:ext cx="1079841" cy="914943"/>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485453" y="1238047"/>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2</a:t>
          </a:r>
        </a:p>
      </dsp:txBody>
      <dsp:txXfrm>
        <a:off x="485453" y="1238047"/>
        <a:ext cx="1079841" cy="157549"/>
      </dsp:txXfrm>
    </dsp:sp>
    <dsp:sp modelId="{B4CA4D6E-61D0-435C-9F16-562AA5896FE6}">
      <dsp:nvSpPr>
        <dsp:cNvPr id="0" name=""/>
        <dsp:cNvSpPr/>
      </dsp:nvSpPr>
      <dsp:spPr>
        <a:xfrm>
          <a:off x="485453" y="2646719"/>
          <a:ext cx="1079841" cy="914943"/>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485453" y="2472260"/>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3</a:t>
          </a:r>
        </a:p>
      </dsp:txBody>
      <dsp:txXfrm>
        <a:off x="485453" y="2472260"/>
        <a:ext cx="1079841" cy="157549"/>
      </dsp:txXfrm>
    </dsp:sp>
    <dsp:sp modelId="{AA29EC4E-8B21-4424-BED7-2B4FFE60388B}">
      <dsp:nvSpPr>
        <dsp:cNvPr id="0" name=""/>
        <dsp:cNvSpPr/>
      </dsp:nvSpPr>
      <dsp:spPr>
        <a:xfrm>
          <a:off x="485453" y="3880932"/>
          <a:ext cx="1079841" cy="914943"/>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485453" y="3706472"/>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Jahr 4</a:t>
          </a:r>
        </a:p>
      </dsp:txBody>
      <dsp:txXfrm>
        <a:off x="485453" y="3706472"/>
        <a:ext cx="1079841" cy="157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42" y="192457"/>
          <a:ext cx="1570820" cy="23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Sonnenblume</a:t>
          </a:r>
          <a:endParaRPr lang="pl-PL" sz="1600" b="1" kern="1200" dirty="0">
            <a:solidFill>
              <a:srgbClr val="231F20"/>
            </a:solidFill>
          </a:endParaRPr>
        </a:p>
      </dsp:txBody>
      <dsp:txXfrm>
        <a:off x="12342" y="192457"/>
        <a:ext cx="1570820" cy="235623"/>
      </dsp:txXfrm>
    </dsp:sp>
    <dsp:sp modelId="{2C557754-C4B8-4423-8B48-77692FDB402C}">
      <dsp:nvSpPr>
        <dsp:cNvPr id="0" name=""/>
        <dsp:cNvSpPr/>
      </dsp:nvSpPr>
      <dsp:spPr>
        <a:xfrm>
          <a:off x="1550" y="411076"/>
          <a:ext cx="1570820" cy="157082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738623" y="187966"/>
          <a:ext cx="1570820" cy="235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Kürbis</a:t>
          </a:r>
          <a:endParaRPr lang="pl-PL" sz="1600" b="1" kern="1200" dirty="0">
            <a:solidFill>
              <a:srgbClr val="231F20"/>
            </a:solidFill>
          </a:endParaRPr>
        </a:p>
      </dsp:txBody>
      <dsp:txXfrm>
        <a:off x="1738623" y="187966"/>
        <a:ext cx="1570820" cy="235623"/>
      </dsp:txXfrm>
    </dsp:sp>
    <dsp:sp modelId="{6CC3539E-3A5E-4DA6-AAF9-B991E1016658}">
      <dsp:nvSpPr>
        <dsp:cNvPr id="0" name=""/>
        <dsp:cNvSpPr/>
      </dsp:nvSpPr>
      <dsp:spPr>
        <a:xfrm>
          <a:off x="1738419" y="411076"/>
          <a:ext cx="1570820" cy="157082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32" y="1674"/>
          <a:ext cx="5299592" cy="1006767"/>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Pflanzen mit </a:t>
          </a:r>
          <a:r>
            <a:rPr lang="pl-PL" sz="2400" b="0" kern="1200" dirty="0" err="1">
              <a:solidFill>
                <a:srgbClr val="231F20"/>
              </a:solidFill>
            </a:rPr>
            <a:t>positiven </a:t>
          </a:r>
          <a:r>
            <a:rPr lang="en-US" sz="2400" b="0" kern="1200" dirty="0">
              <a:solidFill>
                <a:srgbClr val="231F20"/>
              </a:solidFill>
            </a:rPr>
            <a:t>Auswirkungen auf die organische Substanz im Boden</a:t>
          </a:r>
          <a:endParaRPr lang="pl-PL" sz="2400" b="0" kern="1200" dirty="0">
            <a:solidFill>
              <a:srgbClr val="231F20"/>
            </a:solidFill>
          </a:endParaRPr>
        </a:p>
      </dsp:txBody>
      <dsp:txXfrm>
        <a:off x="309919" y="31161"/>
        <a:ext cx="5240618" cy="947793"/>
      </dsp:txXfrm>
    </dsp:sp>
    <dsp:sp modelId="{A5B35C18-4D33-4D98-B558-51D158E4CB0B}">
      <dsp:nvSpPr>
        <dsp:cNvPr id="0" name=""/>
        <dsp:cNvSpPr/>
      </dsp:nvSpPr>
      <dsp:spPr>
        <a:xfrm>
          <a:off x="280432" y="1189659"/>
          <a:ext cx="1006767" cy="1006767"/>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5" y="118965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Hülsenfrüchte</a:t>
          </a:r>
        </a:p>
      </dsp:txBody>
      <dsp:txXfrm>
        <a:off x="1396760" y="1238814"/>
        <a:ext cx="4134109" cy="908457"/>
      </dsp:txXfrm>
    </dsp:sp>
    <dsp:sp modelId="{55D16408-600C-41DE-894B-43C9385A5484}">
      <dsp:nvSpPr>
        <dsp:cNvPr id="0" name=""/>
        <dsp:cNvSpPr/>
      </dsp:nvSpPr>
      <dsp:spPr>
        <a:xfrm>
          <a:off x="280432" y="2317239"/>
          <a:ext cx="1006767" cy="1006767"/>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5" y="2317239"/>
          <a:ext cx="4232419" cy="1006767"/>
        </a:xfrm>
        <a:prstGeom prst="roundRect">
          <a:avLst>
            <a:gd name="adj" fmla="val 16670"/>
          </a:avLst>
        </a:prstGeom>
        <a:solidFill>
          <a:srgbClr val="8BC540">
            <a:alpha val="50196"/>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Gräser</a:t>
          </a:r>
        </a:p>
      </dsp:txBody>
      <dsp:txXfrm>
        <a:off x="1396760" y="2366394"/>
        <a:ext cx="4134109" cy="908457"/>
      </dsp:txXfrm>
    </dsp:sp>
    <dsp:sp modelId="{81F814AE-F0DB-48ED-86E1-A7DBA9729281}">
      <dsp:nvSpPr>
        <dsp:cNvPr id="0" name=""/>
        <dsp:cNvSpPr/>
      </dsp:nvSpPr>
      <dsp:spPr>
        <a:xfrm>
          <a:off x="280432" y="3444819"/>
          <a:ext cx="1006767" cy="1006767"/>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5" y="344481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Mehrjährige Futterpflanzen</a:t>
          </a:r>
        </a:p>
      </dsp:txBody>
      <dsp:txXfrm>
        <a:off x="1396760" y="3493974"/>
        <a:ext cx="4134109" cy="90845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Pflanzen mit </a:t>
          </a:r>
          <a:r>
            <a:rPr lang="pl-PL" sz="2400" b="0" kern="1200" dirty="0" err="1">
              <a:solidFill>
                <a:srgbClr val="231F20"/>
              </a:solidFill>
            </a:rPr>
            <a:t>negativen </a:t>
          </a:r>
          <a:r>
            <a:rPr lang="en-US" sz="2400" b="0" kern="1200" dirty="0">
              <a:solidFill>
                <a:srgbClr val="231F20"/>
              </a:solidFill>
            </a:rPr>
            <a:t>Auswirkungen auf die organische Substanz des Bodens</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Hackfrüchte</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7" y="2317207"/>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Wurzelgemüse</a:t>
          </a:r>
        </a:p>
      </dsp:txBody>
      <dsp:txXfrm>
        <a:off x="1396761" y="2366361"/>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Mais</a:t>
          </a:r>
        </a:p>
      </dsp:txBody>
      <dsp:txXfrm>
        <a:off x="1396761" y="3493925"/>
        <a:ext cx="4134436" cy="90844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Pflanzen mit neutralem Einfluss </a:t>
          </a:r>
          <a:r>
            <a:rPr lang="pl-PL" sz="2400" b="0" kern="1200" dirty="0">
              <a:solidFill>
                <a:srgbClr val="231F20"/>
              </a:solidFill>
            </a:rPr>
            <a:t>auf die </a:t>
          </a:r>
          <a:r>
            <a:rPr lang="pl-PL" sz="2400" b="0" kern="1200" dirty="0" err="1">
              <a:solidFill>
                <a:srgbClr val="231F20"/>
              </a:solidFill>
            </a:rPr>
            <a:t>organische Substanz </a:t>
          </a:r>
          <a:r>
            <a:rPr lang="pl-PL" sz="2400" b="0" kern="1200" dirty="0">
              <a:solidFill>
                <a:srgbClr val="231F20"/>
              </a:solidFill>
            </a:rPr>
            <a:t>im </a:t>
          </a:r>
          <a:r>
            <a:rPr lang="pl-PL" sz="2400" b="0" kern="1200" dirty="0" err="1">
              <a:solidFill>
                <a:srgbClr val="231F20"/>
              </a:solidFill>
            </a:rPr>
            <a:t>Boden</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 Getreide</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9385" y="2321194"/>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Ölsaaten</a:t>
          </a:r>
        </a:p>
      </dsp:txBody>
      <dsp:txXfrm>
        <a:off x="1398539" y="2370348"/>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Gräser</a:t>
          </a:r>
        </a:p>
      </dsp:txBody>
      <dsp:txXfrm>
        <a:off x="1396761" y="3493925"/>
        <a:ext cx="4134436" cy="90844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176887" y="465248"/>
          <a:ext cx="4413204" cy="1996021"/>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In </a:t>
          </a:r>
          <a:r>
            <a:rPr lang="pl-PL" sz="2400" b="0" i="0" kern="1200" dirty="0" err="1">
              <a:solidFill>
                <a:srgbClr val="231F20"/>
              </a:solidFill>
            </a:rPr>
            <a:t>sauren Böden sind essenzielle Nährstoffe wie </a:t>
          </a:r>
          <a:r>
            <a:rPr lang="pl-PL" sz="2400" b="0" i="0" kern="1200" dirty="0">
              <a:solidFill>
                <a:srgbClr val="231F20"/>
              </a:solidFill>
            </a:rPr>
            <a:t>P, Ca und Mg weniger </a:t>
          </a:r>
          <a:r>
            <a:rPr lang="pl-PL" sz="2400" b="0" i="0" kern="1200" dirty="0" err="1">
              <a:solidFill>
                <a:srgbClr val="231F20"/>
              </a:solidFill>
            </a:rPr>
            <a:t>verfügbar, während Mikronährstoffe wie </a:t>
          </a:r>
          <a:r>
            <a:rPr lang="pl-PL" sz="2400" b="0" i="0" kern="1200" dirty="0">
              <a:solidFill>
                <a:srgbClr val="231F20"/>
              </a:solidFill>
            </a:rPr>
            <a:t>Fe, Mn und Al </a:t>
          </a:r>
          <a:r>
            <a:rPr lang="pl-PL" sz="2400" b="0" i="0" kern="1200" dirty="0" err="1">
              <a:solidFill>
                <a:srgbClr val="231F20"/>
              </a:solidFill>
            </a:rPr>
            <a:t>besser verfügbar werden können.</a:t>
          </a:r>
          <a:endParaRPr lang="pl-PL" sz="2400" b="0" i="0" kern="1200" dirty="0">
            <a:solidFill>
              <a:srgbClr val="231F20"/>
            </a:solidFill>
          </a:endParaRPr>
        </a:p>
      </dsp:txBody>
      <dsp:txXfrm>
        <a:off x="2176887" y="465248"/>
        <a:ext cx="4413204" cy="1996021"/>
      </dsp:txXfrm>
    </dsp:sp>
    <dsp:sp modelId="{CCE3EBC2-C8E7-4C2E-91C0-9DA33A006D96}">
      <dsp:nvSpPr>
        <dsp:cNvPr id="0" name=""/>
        <dsp:cNvSpPr/>
      </dsp:nvSpPr>
      <dsp:spPr>
        <a:xfrm>
          <a:off x="3219" y="465248"/>
          <a:ext cx="1976061" cy="19960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3219" y="2790613"/>
          <a:ext cx="4413204" cy="1996021"/>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In alkalischen Böden ist die Verfügbarkeit von </a:t>
          </a:r>
          <a:r>
            <a:rPr lang="pl-PL" sz="2400" kern="1200" dirty="0">
              <a:solidFill>
                <a:srgbClr val="231F20"/>
              </a:solidFill>
            </a:rPr>
            <a:t>P, Fe, Mn</a:t>
          </a:r>
          <a:r>
            <a:rPr lang="en-US" sz="2400" kern="1200" dirty="0">
              <a:solidFill>
                <a:srgbClr val="231F20"/>
              </a:solidFill>
            </a:rPr>
            <a:t>, </a:t>
          </a:r>
          <a:r>
            <a:rPr lang="pl-PL" sz="2400" kern="1200" dirty="0">
              <a:solidFill>
                <a:srgbClr val="231F20"/>
              </a:solidFill>
            </a:rPr>
            <a:t>Zn </a:t>
          </a:r>
          <a:r>
            <a:rPr lang="en-US" sz="2400" kern="1200" dirty="0">
              <a:solidFill>
                <a:srgbClr val="231F20"/>
              </a:solidFill>
            </a:rPr>
            <a:t>und </a:t>
          </a:r>
          <a:r>
            <a:rPr lang="pl-PL" sz="2400" kern="1200" dirty="0">
              <a:solidFill>
                <a:srgbClr val="231F20"/>
              </a:solidFill>
            </a:rPr>
            <a:t>Cu </a:t>
          </a:r>
          <a:r>
            <a:rPr lang="en-US" sz="2400" kern="1200" dirty="0">
              <a:solidFill>
                <a:srgbClr val="231F20"/>
              </a:solidFill>
            </a:rPr>
            <a:t>oft reduziert.</a:t>
          </a:r>
          <a:endParaRPr lang="pl-PL" sz="2400" kern="1200" dirty="0">
            <a:solidFill>
              <a:srgbClr val="231F20"/>
            </a:solidFill>
          </a:endParaRPr>
        </a:p>
      </dsp:txBody>
      <dsp:txXfrm>
        <a:off x="3219" y="2790613"/>
        <a:ext cx="4413204" cy="1996021"/>
      </dsp:txXfrm>
    </dsp:sp>
    <dsp:sp modelId="{647C7C7D-9520-4D9F-96A9-866EAFE60D9C}">
      <dsp:nvSpPr>
        <dsp:cNvPr id="0" name=""/>
        <dsp:cNvSpPr/>
      </dsp:nvSpPr>
      <dsp:spPr>
        <a:xfrm>
          <a:off x="4614029" y="2790613"/>
          <a:ext cx="1976061" cy="19960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CE027-331B-482B-A31D-88B307EA28F5}">
      <dsp:nvSpPr>
        <dsp:cNvPr id="0" name=""/>
        <dsp:cNvSpPr/>
      </dsp:nvSpPr>
      <dsp:spPr>
        <a:xfrm>
          <a:off x="418466" y="5453"/>
          <a:ext cx="1775613" cy="152191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B894455-04BD-44FF-BDD6-30312EDC4E77}">
      <dsp:nvSpPr>
        <dsp:cNvPr id="0" name=""/>
        <dsp:cNvSpPr/>
      </dsp:nvSpPr>
      <dsp:spPr>
        <a:xfrm>
          <a:off x="418466"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Roggen</a:t>
          </a:r>
          <a:r>
            <a:rPr lang="pl-PL" sz="1500" kern="1200" dirty="0"/>
            <a:t>: 4,0-6,5</a:t>
          </a:r>
        </a:p>
      </dsp:txBody>
      <dsp:txXfrm>
        <a:off x="418466" y="1070790"/>
        <a:ext cx="1775613" cy="365258"/>
      </dsp:txXfrm>
    </dsp:sp>
    <dsp:sp modelId="{CC806F23-A46B-4EF2-A903-36EC27731E7E}">
      <dsp:nvSpPr>
        <dsp:cNvPr id="0" name=""/>
        <dsp:cNvSpPr/>
      </dsp:nvSpPr>
      <dsp:spPr>
        <a:xfrm>
          <a:off x="2375187" y="5453"/>
          <a:ext cx="1775613" cy="152191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D879F3D-E2AE-4AB6-9BAD-6C8AEA7796C6}">
      <dsp:nvSpPr>
        <dsp:cNvPr id="0" name=""/>
        <dsp:cNvSpPr/>
      </dsp:nvSpPr>
      <dsp:spPr>
        <a:xfrm>
          <a:off x="2375187"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Kartoffel</a:t>
          </a:r>
          <a:r>
            <a:rPr lang="pl-PL" sz="1500" kern="1200" dirty="0"/>
            <a:t>: 4,0-6,5</a:t>
          </a:r>
        </a:p>
      </dsp:txBody>
      <dsp:txXfrm>
        <a:off x="2375187" y="1070790"/>
        <a:ext cx="1775613" cy="365258"/>
      </dsp:txXfrm>
    </dsp:sp>
    <dsp:sp modelId="{95B420C3-3D54-401F-9AA4-FE103A1685C5}">
      <dsp:nvSpPr>
        <dsp:cNvPr id="0" name=""/>
        <dsp:cNvSpPr/>
      </dsp:nvSpPr>
      <dsp:spPr>
        <a:xfrm>
          <a:off x="4331908" y="5453"/>
          <a:ext cx="1775613" cy="152191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6D0F59-776A-4337-9AEF-908AFFF38586}">
      <dsp:nvSpPr>
        <dsp:cNvPr id="0" name=""/>
        <dsp:cNvSpPr/>
      </dsp:nvSpPr>
      <dsp:spPr>
        <a:xfrm>
          <a:off x="4331908"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Triticale</a:t>
          </a:r>
          <a:r>
            <a:rPr lang="pl-PL" sz="1500" kern="1200" dirty="0"/>
            <a:t>: 5,0-7,0</a:t>
          </a:r>
        </a:p>
      </dsp:txBody>
      <dsp:txXfrm>
        <a:off x="4331908" y="1070790"/>
        <a:ext cx="1775613" cy="365258"/>
      </dsp:txXfrm>
    </dsp:sp>
    <dsp:sp modelId="{3B42A731-7583-4A68-96B3-D806D2076895}">
      <dsp:nvSpPr>
        <dsp:cNvPr id="0" name=""/>
        <dsp:cNvSpPr/>
      </dsp:nvSpPr>
      <dsp:spPr>
        <a:xfrm>
          <a:off x="418466" y="1704925"/>
          <a:ext cx="1775613" cy="1521910"/>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226E04F-E0C8-4532-929A-D44FA27D2019}">
      <dsp:nvSpPr>
        <dsp:cNvPr id="0" name=""/>
        <dsp:cNvSpPr/>
      </dsp:nvSpPr>
      <dsp:spPr>
        <a:xfrm>
          <a:off x="418466"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Mais</a:t>
          </a:r>
          <a:r>
            <a:rPr lang="pl-PL" sz="1500" kern="1200" dirty="0"/>
            <a:t>: 5,5-7,0</a:t>
          </a:r>
        </a:p>
      </dsp:txBody>
      <dsp:txXfrm>
        <a:off x="418466" y="2770263"/>
        <a:ext cx="1775613" cy="365258"/>
      </dsp:txXfrm>
    </dsp:sp>
    <dsp:sp modelId="{95DCE1AD-E352-4463-A262-8369BB7A37BF}">
      <dsp:nvSpPr>
        <dsp:cNvPr id="0" name=""/>
        <dsp:cNvSpPr/>
      </dsp:nvSpPr>
      <dsp:spPr>
        <a:xfrm>
          <a:off x="2375187" y="1704925"/>
          <a:ext cx="1775613" cy="1521910"/>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4F60758-6750-49EA-B10A-7570733972CF}">
      <dsp:nvSpPr>
        <dsp:cNvPr id="0" name=""/>
        <dsp:cNvSpPr/>
      </dsp:nvSpPr>
      <dsp:spPr>
        <a:xfrm>
          <a:off x="2375187"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Zuckerrüben</a:t>
          </a:r>
          <a:r>
            <a:rPr lang="pl-PL" sz="1500" kern="1200" dirty="0"/>
            <a:t>: 6,0-7,5</a:t>
          </a:r>
        </a:p>
      </dsp:txBody>
      <dsp:txXfrm>
        <a:off x="2375187" y="2770263"/>
        <a:ext cx="1775613" cy="365258"/>
      </dsp:txXfrm>
    </dsp:sp>
    <dsp:sp modelId="{B262EA66-C9A0-4EB3-93CE-E5158D55D8E9}">
      <dsp:nvSpPr>
        <dsp:cNvPr id="0" name=""/>
        <dsp:cNvSpPr/>
      </dsp:nvSpPr>
      <dsp:spPr>
        <a:xfrm>
          <a:off x="4331908" y="1704925"/>
          <a:ext cx="1775613" cy="1521910"/>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6E2BAAE-9688-4A5D-AD40-39EDEBBA9A55}">
      <dsp:nvSpPr>
        <dsp:cNvPr id="0" name=""/>
        <dsp:cNvSpPr/>
      </dsp:nvSpPr>
      <dsp:spPr>
        <a:xfrm>
          <a:off x="4331908"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Raps</a:t>
          </a:r>
          <a:r>
            <a:rPr lang="pl-PL" sz="1500" kern="1200" dirty="0"/>
            <a:t>: 6,0-7,0</a:t>
          </a:r>
        </a:p>
      </dsp:txBody>
      <dsp:txXfrm>
        <a:off x="4331908" y="2770263"/>
        <a:ext cx="1775613" cy="365258"/>
      </dsp:txXfrm>
    </dsp:sp>
    <dsp:sp modelId="{384B74C0-7913-414A-A514-308C88BFD074}">
      <dsp:nvSpPr>
        <dsp:cNvPr id="0" name=""/>
        <dsp:cNvSpPr/>
      </dsp:nvSpPr>
      <dsp:spPr>
        <a:xfrm>
          <a:off x="418466" y="3404397"/>
          <a:ext cx="1775613" cy="1521910"/>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D2EF02A-20DE-4B01-8D25-BD7881F7D1DB}">
      <dsp:nvSpPr>
        <dsp:cNvPr id="0" name=""/>
        <dsp:cNvSpPr/>
      </dsp:nvSpPr>
      <dsp:spPr>
        <a:xfrm>
          <a:off x="418466"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Weizen</a:t>
          </a:r>
          <a:r>
            <a:rPr lang="pl-PL" sz="1500" kern="1200" dirty="0"/>
            <a:t>: 6,0-7,5</a:t>
          </a:r>
        </a:p>
      </dsp:txBody>
      <dsp:txXfrm>
        <a:off x="418466" y="4469735"/>
        <a:ext cx="1775613" cy="365258"/>
      </dsp:txXfrm>
    </dsp:sp>
    <dsp:sp modelId="{7147AC7E-3999-4B64-8DFA-BFA54CCB09EB}">
      <dsp:nvSpPr>
        <dsp:cNvPr id="0" name=""/>
        <dsp:cNvSpPr/>
      </dsp:nvSpPr>
      <dsp:spPr>
        <a:xfrm>
          <a:off x="2375187" y="3404397"/>
          <a:ext cx="1775613" cy="1521910"/>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3B8348-9862-4166-8010-437150E6A7D7}">
      <dsp:nvSpPr>
        <dsp:cNvPr id="0" name=""/>
        <dsp:cNvSpPr/>
      </dsp:nvSpPr>
      <dsp:spPr>
        <a:xfrm>
          <a:off x="2375187"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Gerste</a:t>
          </a:r>
          <a:r>
            <a:rPr lang="pl-PL" sz="1500" kern="1200" dirty="0"/>
            <a:t>: 6,0-7,5</a:t>
          </a:r>
        </a:p>
      </dsp:txBody>
      <dsp:txXfrm>
        <a:off x="2375187" y="4469735"/>
        <a:ext cx="1775613" cy="365258"/>
      </dsp:txXfrm>
    </dsp:sp>
    <dsp:sp modelId="{35D431CF-3C4D-4B09-85AC-99B78A8C0F80}">
      <dsp:nvSpPr>
        <dsp:cNvPr id="0" name=""/>
        <dsp:cNvSpPr/>
      </dsp:nvSpPr>
      <dsp:spPr>
        <a:xfrm>
          <a:off x="4331908" y="3404397"/>
          <a:ext cx="1775613" cy="1521910"/>
        </a:xfrm>
        <a:prstGeom prst="rect">
          <a:avLst/>
        </a:prstGeom>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EBCF9344-F9AB-4739-A7B1-9971B7C98D6F}">
      <dsp:nvSpPr>
        <dsp:cNvPr id="0" name=""/>
        <dsp:cNvSpPr/>
      </dsp:nvSpPr>
      <dsp:spPr>
        <a:xfrm>
          <a:off x="4331908"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Blaubeeren</a:t>
          </a:r>
          <a:r>
            <a:rPr lang="pl-PL" sz="1500" kern="1200" dirty="0"/>
            <a:t>; 4,0-5,5</a:t>
          </a:r>
        </a:p>
      </dsp:txBody>
      <dsp:txXfrm>
        <a:off x="4331908" y="4469735"/>
        <a:ext cx="1775613" cy="365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92" y="160879"/>
          <a:ext cx="1505332" cy="22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Tomate </a:t>
          </a:r>
        </a:p>
      </dsp:txBody>
      <dsp:txXfrm>
        <a:off x="1292" y="160879"/>
        <a:ext cx="1505332" cy="225799"/>
      </dsp:txXfrm>
    </dsp:sp>
    <dsp:sp modelId="{2C557754-C4B8-4423-8B48-77692FDB402C}">
      <dsp:nvSpPr>
        <dsp:cNvPr id="0" name=""/>
        <dsp:cNvSpPr/>
      </dsp:nvSpPr>
      <dsp:spPr>
        <a:xfrm>
          <a:off x="1292" y="431433"/>
          <a:ext cx="1505332" cy="150533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1" y="160879"/>
          <a:ext cx="1505332" cy="22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Basilikum</a:t>
          </a:r>
        </a:p>
      </dsp:txBody>
      <dsp:txXfrm>
        <a:off x="1665751" y="160879"/>
        <a:ext cx="1505332" cy="225799"/>
      </dsp:txXfrm>
    </dsp:sp>
    <dsp:sp modelId="{6CC3539E-3A5E-4DA6-AAF9-B991E1016658}">
      <dsp:nvSpPr>
        <dsp:cNvPr id="0" name=""/>
        <dsp:cNvSpPr/>
      </dsp:nvSpPr>
      <dsp:spPr>
        <a:xfrm>
          <a:off x="1665751" y="431433"/>
          <a:ext cx="1505332" cy="150533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92" y="160879"/>
          <a:ext cx="1505332" cy="22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Kopfsala</a:t>
          </a:r>
          <a:r>
            <a:rPr lang="pl-PL" sz="1600" b="1" kern="1200" dirty="0">
              <a:solidFill>
                <a:srgbClr val="231F20"/>
              </a:solidFill>
            </a:rPr>
            <a:t>t </a:t>
          </a:r>
        </a:p>
      </dsp:txBody>
      <dsp:txXfrm>
        <a:off x="1292" y="160879"/>
        <a:ext cx="1505332" cy="225799"/>
      </dsp:txXfrm>
    </dsp:sp>
    <dsp:sp modelId="{2C557754-C4B8-4423-8B48-77692FDB402C}">
      <dsp:nvSpPr>
        <dsp:cNvPr id="0" name=""/>
        <dsp:cNvSpPr/>
      </dsp:nvSpPr>
      <dsp:spPr>
        <a:xfrm>
          <a:off x="1292" y="431433"/>
          <a:ext cx="1505332" cy="150533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1" y="160879"/>
          <a:ext cx="1505332" cy="22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Karotte</a:t>
          </a:r>
          <a:endParaRPr lang="pl-PL" sz="1600" b="1" kern="1200" dirty="0">
            <a:solidFill>
              <a:srgbClr val="231F20"/>
            </a:solidFill>
          </a:endParaRPr>
        </a:p>
      </dsp:txBody>
      <dsp:txXfrm>
        <a:off x="1665751" y="160879"/>
        <a:ext cx="1505332" cy="225799"/>
      </dsp:txXfrm>
    </dsp:sp>
    <dsp:sp modelId="{6CC3539E-3A5E-4DA6-AAF9-B991E1016658}">
      <dsp:nvSpPr>
        <dsp:cNvPr id="0" name=""/>
        <dsp:cNvSpPr/>
      </dsp:nvSpPr>
      <dsp:spPr>
        <a:xfrm>
          <a:off x="1665751" y="431433"/>
          <a:ext cx="1505332" cy="150533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92" y="160879"/>
          <a:ext cx="1505332" cy="22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Gurke</a:t>
          </a:r>
          <a:endParaRPr lang="pl-PL" sz="1600" b="1" kern="1200" dirty="0">
            <a:solidFill>
              <a:srgbClr val="231F20"/>
            </a:solidFill>
          </a:endParaRPr>
        </a:p>
      </dsp:txBody>
      <dsp:txXfrm>
        <a:off x="1292" y="160879"/>
        <a:ext cx="1505332" cy="225799"/>
      </dsp:txXfrm>
    </dsp:sp>
    <dsp:sp modelId="{2C557754-C4B8-4423-8B48-77692FDB402C}">
      <dsp:nvSpPr>
        <dsp:cNvPr id="0" name=""/>
        <dsp:cNvSpPr/>
      </dsp:nvSpPr>
      <dsp:spPr>
        <a:xfrm>
          <a:off x="1292" y="431433"/>
          <a:ext cx="1505332" cy="150533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1" y="160879"/>
          <a:ext cx="1505332" cy="225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Sonnenblume</a:t>
          </a:r>
          <a:endParaRPr lang="pl-PL" sz="1600" b="1" kern="1200" dirty="0">
            <a:solidFill>
              <a:srgbClr val="231F20"/>
            </a:solidFill>
          </a:endParaRPr>
        </a:p>
      </dsp:txBody>
      <dsp:txXfrm>
        <a:off x="1665751" y="160879"/>
        <a:ext cx="1505332" cy="225799"/>
      </dsp:txXfrm>
    </dsp:sp>
    <dsp:sp modelId="{6CC3539E-3A5E-4DA6-AAF9-B991E1016658}">
      <dsp:nvSpPr>
        <dsp:cNvPr id="0" name=""/>
        <dsp:cNvSpPr/>
      </dsp:nvSpPr>
      <dsp:spPr>
        <a:xfrm>
          <a:off x="1665751" y="431433"/>
          <a:ext cx="1505332" cy="150533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90280-AF45-4D01-AC25-9E3682195B38}">
      <dsp:nvSpPr>
        <dsp:cNvPr id="0" name=""/>
        <dsp:cNvSpPr/>
      </dsp:nvSpPr>
      <dsp:spPr>
        <a:xfrm>
          <a:off x="29" y="172210"/>
          <a:ext cx="2859656" cy="259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Zwischenfruchtanbau</a:t>
          </a:r>
        </a:p>
      </dsp:txBody>
      <dsp:txXfrm>
        <a:off x="29" y="172210"/>
        <a:ext cx="2859656" cy="259847"/>
      </dsp:txXfrm>
    </dsp:sp>
    <dsp:sp modelId="{091E1856-91D9-46D6-BB5F-3BAFCCC2C76F}">
      <dsp:nvSpPr>
        <dsp:cNvPr id="0" name=""/>
        <dsp:cNvSpPr/>
      </dsp:nvSpPr>
      <dsp:spPr>
        <a:xfrm>
          <a:off x="563699" y="483560"/>
          <a:ext cx="1732316" cy="173231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E1D1461-0B30-47C7-BBFF-AE27B65C43D9}">
      <dsp:nvSpPr>
        <dsp:cNvPr id="0" name=""/>
        <dsp:cNvSpPr/>
      </dsp:nvSpPr>
      <dsp:spPr>
        <a:xfrm>
          <a:off x="3042835" y="132181"/>
          <a:ext cx="2900764" cy="259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75000"/>
            </a:lnSpc>
            <a:spcBef>
              <a:spcPct val="0"/>
            </a:spcBef>
            <a:spcAft>
              <a:spcPts val="0"/>
            </a:spcAft>
            <a:buNone/>
          </a:pPr>
          <a:r>
            <a:rPr lang="pl-PL" sz="2000" kern="1200" dirty="0">
              <a:solidFill>
                <a:srgbClr val="231F20"/>
              </a:solidFill>
            </a:rPr>
            <a:t>Begleitende </a:t>
          </a:r>
          <a:r>
            <a:rPr lang="pl-PL" sz="2000" kern="1200" dirty="0" err="1">
              <a:solidFill>
                <a:srgbClr val="231F20"/>
              </a:solidFill>
            </a:rPr>
            <a:t>Bepflanzung</a:t>
          </a:r>
          <a:endParaRPr lang="pl-PL" sz="2000" kern="1200" dirty="0">
            <a:solidFill>
              <a:srgbClr val="231F20"/>
            </a:solidFill>
          </a:endParaRPr>
        </a:p>
      </dsp:txBody>
      <dsp:txXfrm>
        <a:off x="3042835" y="132181"/>
        <a:ext cx="2900764" cy="259847"/>
      </dsp:txXfrm>
    </dsp:sp>
    <dsp:sp modelId="{AF74A84D-290A-40AD-8050-6755077A5C42}">
      <dsp:nvSpPr>
        <dsp:cNvPr id="0" name=""/>
        <dsp:cNvSpPr/>
      </dsp:nvSpPr>
      <dsp:spPr>
        <a:xfrm>
          <a:off x="3163306" y="475020"/>
          <a:ext cx="1732316" cy="173231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75CDD89-D800-4F8D-A939-D38261623E1E}">
      <dsp:nvSpPr>
        <dsp:cNvPr id="0" name=""/>
        <dsp:cNvSpPr/>
      </dsp:nvSpPr>
      <dsp:spPr>
        <a:xfrm>
          <a:off x="1147923" y="2389108"/>
          <a:ext cx="1732316" cy="259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Relay cropping</a:t>
          </a:r>
        </a:p>
      </dsp:txBody>
      <dsp:txXfrm>
        <a:off x="1147923" y="2389108"/>
        <a:ext cx="1732316" cy="259847"/>
      </dsp:txXfrm>
    </dsp:sp>
    <dsp:sp modelId="{26951A28-61BC-408A-A6D2-5006794E81CB}">
      <dsp:nvSpPr>
        <dsp:cNvPr id="0" name=""/>
        <dsp:cNvSpPr/>
      </dsp:nvSpPr>
      <dsp:spPr>
        <a:xfrm>
          <a:off x="1147923" y="2700458"/>
          <a:ext cx="1732316" cy="173231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6EFEB54-7648-4EED-A19F-E16541307055}">
      <dsp:nvSpPr>
        <dsp:cNvPr id="0" name=""/>
        <dsp:cNvSpPr/>
      </dsp:nvSpPr>
      <dsp:spPr>
        <a:xfrm>
          <a:off x="3063360" y="2389108"/>
          <a:ext cx="1732316" cy="259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Alleeanbau</a:t>
          </a:r>
          <a:endParaRPr lang="pl-PL" sz="2000" kern="1200" dirty="0">
            <a:solidFill>
              <a:srgbClr val="231F20"/>
            </a:solidFill>
          </a:endParaRPr>
        </a:p>
      </dsp:txBody>
      <dsp:txXfrm>
        <a:off x="3063360" y="2389108"/>
        <a:ext cx="1732316" cy="259847"/>
      </dsp:txXfrm>
    </dsp:sp>
    <dsp:sp modelId="{21C7C720-96AD-48A9-A1FE-1F0A00D18F81}">
      <dsp:nvSpPr>
        <dsp:cNvPr id="0" name=""/>
        <dsp:cNvSpPr/>
      </dsp:nvSpPr>
      <dsp:spPr>
        <a:xfrm>
          <a:off x="3063360" y="2700458"/>
          <a:ext cx="1732316" cy="173231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62FD5-D56F-49D5-9C03-983B22452517}">
      <dsp:nvSpPr>
        <dsp:cNvPr id="0" name=""/>
        <dsp:cNvSpPr/>
      </dsp:nvSpPr>
      <dsp:spPr>
        <a:xfrm>
          <a:off x="927556"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Frühkartoffeln</a:t>
          </a:r>
          <a:endParaRPr lang="pl-PL" sz="2400" b="0" kern="1200" dirty="0">
            <a:solidFill>
              <a:schemeClr val="tx1">
                <a:lumMod val="50000"/>
              </a:schemeClr>
            </a:solidFill>
          </a:endParaRPr>
        </a:p>
      </dsp:txBody>
      <dsp:txXfrm>
        <a:off x="927556" y="46270"/>
        <a:ext cx="2002348" cy="300352"/>
      </dsp:txXfrm>
    </dsp:sp>
    <dsp:sp modelId="{47C59F48-0126-44C6-BC92-E67B48F96D74}">
      <dsp:nvSpPr>
        <dsp:cNvPr id="0" name=""/>
        <dsp:cNvSpPr/>
      </dsp:nvSpPr>
      <dsp:spPr>
        <a:xfrm>
          <a:off x="927556"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706FE-4599-419F-8767-75522D76BBEE}">
      <dsp:nvSpPr>
        <dsp:cNvPr id="0" name=""/>
        <dsp:cNvSpPr/>
      </dsp:nvSpPr>
      <dsp:spPr>
        <a:xfrm>
          <a:off x="3141570"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Spätkartoffeln</a:t>
          </a:r>
          <a:endParaRPr lang="pl-PL" sz="2400" b="0" kern="1200" dirty="0">
            <a:solidFill>
              <a:schemeClr val="tx1">
                <a:lumMod val="50000"/>
              </a:schemeClr>
            </a:solidFill>
          </a:endParaRPr>
        </a:p>
      </dsp:txBody>
      <dsp:txXfrm>
        <a:off x="3141570" y="46270"/>
        <a:ext cx="2002348" cy="300352"/>
      </dsp:txXfrm>
    </dsp:sp>
    <dsp:sp modelId="{67911363-0C97-42D4-945B-4090446C9C70}">
      <dsp:nvSpPr>
        <dsp:cNvPr id="0" name=""/>
        <dsp:cNvSpPr/>
      </dsp:nvSpPr>
      <dsp:spPr>
        <a:xfrm>
          <a:off x="3141570"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9318C6-1915-4B1D-93DC-B6E0F6BC8AE4}">
      <dsp:nvSpPr>
        <dsp:cNvPr id="0" name=""/>
        <dsp:cNvSpPr/>
      </dsp:nvSpPr>
      <dsp:spPr>
        <a:xfrm>
          <a:off x="2234057" y="2672171"/>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Winterroggen oder -weizen</a:t>
          </a:r>
          <a:endParaRPr lang="pl-PL" sz="2400" b="0" kern="1200" dirty="0">
            <a:solidFill>
              <a:schemeClr val="tx1">
                <a:lumMod val="50000"/>
              </a:schemeClr>
            </a:solidFill>
          </a:endParaRPr>
        </a:p>
      </dsp:txBody>
      <dsp:txXfrm>
        <a:off x="2234057" y="2672171"/>
        <a:ext cx="2002348" cy="300352"/>
      </dsp:txXfrm>
    </dsp:sp>
    <dsp:sp modelId="{9E36BB42-8053-4276-A6EB-BB757AB43090}">
      <dsp:nvSpPr>
        <dsp:cNvPr id="0" name=""/>
        <dsp:cNvSpPr/>
      </dsp:nvSpPr>
      <dsp:spPr>
        <a:xfrm>
          <a:off x="2034563" y="2968619"/>
          <a:ext cx="2002348" cy="200234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747570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69212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79105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741628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05977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1214915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a:extLst>
            <a:ext uri="{FF2B5EF4-FFF2-40B4-BE49-F238E27FC236}">
              <a16:creationId xmlns:a16="http://schemas.microsoft.com/office/drawing/2014/main" id="{0DEDE86D-AFBF-2396-B864-536C043F273C}"/>
            </a:ext>
          </a:extLst>
        </p:cNvPr>
        <p:cNvGrpSpPr/>
        <p:nvPr/>
      </p:nvGrpSpPr>
      <p:grpSpPr>
        <a:xfrm>
          <a:off x="0" y="0"/>
          <a:ext cx="0" cy="0"/>
          <a:chOff x="0" y="0"/>
          <a:chExt cx="0" cy="0"/>
        </a:xfrm>
      </p:grpSpPr>
      <p:sp>
        <p:nvSpPr>
          <p:cNvPr id="567" name="Google Shape;567;p29:notes">
            <a:extLst>
              <a:ext uri="{FF2B5EF4-FFF2-40B4-BE49-F238E27FC236}">
                <a16:creationId xmlns:a16="http://schemas.microsoft.com/office/drawing/2014/main" id="{808A7AC4-D14A-BC54-DE9C-23D462A913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a:extLst>
              <a:ext uri="{FF2B5EF4-FFF2-40B4-BE49-F238E27FC236}">
                <a16:creationId xmlns:a16="http://schemas.microsoft.com/office/drawing/2014/main" id="{31A886FF-3C80-ADD3-75C3-554D88EEB0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a:extLst>
              <a:ext uri="{FF2B5EF4-FFF2-40B4-BE49-F238E27FC236}">
                <a16:creationId xmlns:a16="http://schemas.microsoft.com/office/drawing/2014/main" id="{958BFCB5-BC14-9A1C-01E6-C4C0205EBE1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extLst>
      <p:ext uri="{BB962C8B-B14F-4D97-AF65-F5344CB8AC3E}">
        <p14:creationId xmlns:p14="http://schemas.microsoft.com/office/powerpoint/2010/main" val="22571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2490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2650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72722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93640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76206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83483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EU DARE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pic>
        <p:nvPicPr>
          <p:cNvPr id="2" name="Graphic 1">
            <a:extLst>
              <a:ext uri="{FF2B5EF4-FFF2-40B4-BE49-F238E27FC236}">
                <a16:creationId xmlns:a16="http://schemas.microsoft.com/office/drawing/2014/main" id="{0491397C-5ADC-5295-0BCE-3A9A4982ED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4" name="Graphic 12">
            <a:extLst>
              <a:ext uri="{FF2B5EF4-FFF2-40B4-BE49-F238E27FC236}">
                <a16:creationId xmlns:a16="http://schemas.microsoft.com/office/drawing/2014/main" id="{9F564081-4710-16F5-CFD0-EFED7220F6B1}"/>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71626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544169" y="-2888292"/>
            <a:ext cx="5131224"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6186233" y="2341241"/>
            <a:ext cx="6010480" cy="3066422"/>
          </a:xfrm>
          <a:prstGeom prst="rect">
            <a:avLst/>
          </a:prstGeom>
        </p:spPr>
        <p:txBody>
          <a:bodyPr>
            <a:normAutofit/>
          </a:bodyPr>
          <a:lstStyle>
            <a:lvl1pPr marL="0" indent="0" algn="l">
              <a:buNone/>
              <a:defRPr sz="4800" b="0" i="0">
                <a:solidFill>
                  <a:srgbClr val="000000"/>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502882" y="892243"/>
            <a:ext cx="2066906" cy="582221"/>
          </a:xfrm>
          <a:prstGeom prst="rect">
            <a:avLst/>
          </a:prstGeom>
        </p:spPr>
        <p:txBody>
          <a:bodyPr>
            <a:noAutofit/>
          </a:bodyPr>
          <a:lstStyle>
            <a:lvl1pPr marL="0" indent="0" algn="l">
              <a:buNone/>
              <a:defRPr sz="9000" b="0" i="0">
                <a:solidFill>
                  <a:srgbClr val="000000"/>
                </a:solidFill>
                <a:latin typeface="+mn-lt"/>
              </a:defRPr>
            </a:lvl1pPr>
          </a:lstStyle>
          <a:p>
            <a:pPr lvl="0"/>
            <a:r>
              <a:rPr lang="en-US" dirty="0"/>
              <a:t>01</a:t>
            </a:r>
          </a:p>
        </p:txBody>
      </p:sp>
      <p:pic>
        <p:nvPicPr>
          <p:cNvPr id="2" name="Graphic 1">
            <a:extLst>
              <a:ext uri="{FF2B5EF4-FFF2-40B4-BE49-F238E27FC236}">
                <a16:creationId xmlns:a16="http://schemas.microsoft.com/office/drawing/2014/main" id="{DD1B5276-4697-134C-5141-92087E53F29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3" name="Graphic 12">
            <a:extLst>
              <a:ext uri="{FF2B5EF4-FFF2-40B4-BE49-F238E27FC236}">
                <a16:creationId xmlns:a16="http://schemas.microsoft.com/office/drawing/2014/main" id="{9C67662B-0CEE-FBC7-D294-08845D5FA785}"/>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4" name="Group 3">
            <a:extLst>
              <a:ext uri="{FF2B5EF4-FFF2-40B4-BE49-F238E27FC236}">
                <a16:creationId xmlns:a16="http://schemas.microsoft.com/office/drawing/2014/main" id="{1D6565CD-14A9-102E-64D3-ADE50FB947F6}"/>
              </a:ext>
            </a:extLst>
          </p:cNvPr>
          <p:cNvGrpSpPr/>
          <p:nvPr userDrawn="1"/>
        </p:nvGrpSpPr>
        <p:grpSpPr>
          <a:xfrm>
            <a:off x="482255" y="3109382"/>
            <a:ext cx="6917577" cy="2914086"/>
            <a:chOff x="1202708" y="6807724"/>
            <a:chExt cx="6270636" cy="2641557"/>
          </a:xfrm>
        </p:grpSpPr>
        <p:grpSp>
          <p:nvGrpSpPr>
            <p:cNvPr id="5" name="Graphic 83">
              <a:extLst>
                <a:ext uri="{FF2B5EF4-FFF2-40B4-BE49-F238E27FC236}">
                  <a16:creationId xmlns:a16="http://schemas.microsoft.com/office/drawing/2014/main" id="{C00150BE-4DA1-1DD8-7F5C-048506034CBA}"/>
                </a:ext>
              </a:extLst>
            </p:cNvPr>
            <p:cNvGrpSpPr/>
            <p:nvPr/>
          </p:nvGrpSpPr>
          <p:grpSpPr>
            <a:xfrm>
              <a:off x="2348838" y="6807724"/>
              <a:ext cx="1249545" cy="2223619"/>
              <a:chOff x="2348838" y="6807724"/>
              <a:chExt cx="1249545" cy="2223619"/>
            </a:xfrm>
          </p:grpSpPr>
          <p:sp>
            <p:nvSpPr>
              <p:cNvPr id="11" name="Freeform 10">
                <a:extLst>
                  <a:ext uri="{FF2B5EF4-FFF2-40B4-BE49-F238E27FC236}">
                    <a16:creationId xmlns:a16="http://schemas.microsoft.com/office/drawing/2014/main" id="{BE76BAF2-FE45-C7F4-C72C-D48FC631657F}"/>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F50E4DA-9E2A-805D-72E1-D13D74A541A3}"/>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CEAE3-4F0E-EC78-D6AA-B42A2670E9B9}"/>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777710E-DFF1-293A-DA94-75C7CBAE188D}"/>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4" name="Graphic 83">
                <a:extLst>
                  <a:ext uri="{FF2B5EF4-FFF2-40B4-BE49-F238E27FC236}">
                    <a16:creationId xmlns:a16="http://schemas.microsoft.com/office/drawing/2014/main" id="{3BE665FF-0DAC-FF0A-F21B-AE212DA1B783}"/>
                  </a:ext>
                </a:extLst>
              </p:cNvPr>
              <p:cNvGrpSpPr/>
              <p:nvPr/>
            </p:nvGrpSpPr>
            <p:grpSpPr>
              <a:xfrm>
                <a:off x="2483956" y="6807724"/>
                <a:ext cx="738321" cy="802017"/>
                <a:chOff x="2483956" y="6807724"/>
                <a:chExt cx="738321" cy="802017"/>
              </a:xfrm>
              <a:solidFill>
                <a:srgbClr val="8DC641"/>
              </a:solidFill>
            </p:grpSpPr>
            <p:sp>
              <p:nvSpPr>
                <p:cNvPr id="25" name="Freeform 24">
                  <a:extLst>
                    <a:ext uri="{FF2B5EF4-FFF2-40B4-BE49-F238E27FC236}">
                      <a16:creationId xmlns:a16="http://schemas.microsoft.com/office/drawing/2014/main" id="{D8743E89-42E1-E523-299E-9BDFB38D00FB}"/>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E932F38-9CAF-36C0-A207-A93AECE8176C}"/>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7220D11-E491-4CC6-0C4B-5599E806AC05}"/>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6" name="Graphic 83">
              <a:extLst>
                <a:ext uri="{FF2B5EF4-FFF2-40B4-BE49-F238E27FC236}">
                  <a16:creationId xmlns:a16="http://schemas.microsoft.com/office/drawing/2014/main" id="{2585067D-428D-933C-4222-1212CBE6C0B6}"/>
                </a:ext>
              </a:extLst>
            </p:cNvPr>
            <p:cNvGrpSpPr/>
            <p:nvPr/>
          </p:nvGrpSpPr>
          <p:grpSpPr>
            <a:xfrm>
              <a:off x="1202708" y="6848940"/>
              <a:ext cx="6270636" cy="2600341"/>
              <a:chOff x="1202708" y="6848940"/>
              <a:chExt cx="6270636" cy="2600341"/>
            </a:xfrm>
            <a:solidFill>
              <a:srgbClr val="231F20"/>
            </a:solidFill>
          </p:grpSpPr>
          <p:sp>
            <p:nvSpPr>
              <p:cNvPr id="7" name="Freeform 6">
                <a:extLst>
                  <a:ext uri="{FF2B5EF4-FFF2-40B4-BE49-F238E27FC236}">
                    <a16:creationId xmlns:a16="http://schemas.microsoft.com/office/drawing/2014/main" id="{05272B69-FE87-DE2F-7959-53D17770A5B0}"/>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CC380-A7D7-F67C-11B0-2441DB26A693}"/>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49" name="Freeform 48">
            <a:extLst>
              <a:ext uri="{FF2B5EF4-FFF2-40B4-BE49-F238E27FC236}">
                <a16:creationId xmlns:a16="http://schemas.microsoft.com/office/drawing/2014/main" id="{4359AA21-EC2B-BFEF-971D-94D10D87B4BB}"/>
              </a:ext>
            </a:extLst>
          </p:cNvPr>
          <p:cNvSpPr/>
          <p:nvPr userDrawn="1"/>
        </p:nvSpPr>
        <p:spPr>
          <a:xfrm>
            <a:off x="6186233" y="1718215"/>
            <a:ext cx="6010479" cy="86688"/>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728421"/>
            <a:ext cx="11356551" cy="4377036"/>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1" name="Freeform 30">
            <a:extLst>
              <a:ext uri="{FF2B5EF4-FFF2-40B4-BE49-F238E27FC236}">
                <a16:creationId xmlns:a16="http://schemas.microsoft.com/office/drawing/2014/main" id="{878FBD8F-A5A5-4543-874F-059ADA077C0A}"/>
              </a:ext>
            </a:extLst>
          </p:cNvPr>
          <p:cNvSpPr/>
          <p:nvPr userDrawn="1"/>
        </p:nvSpPr>
        <p:spPr>
          <a:xfrm>
            <a:off x="4530600"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20835" y="2037653"/>
            <a:ext cx="3195486" cy="731140"/>
          </a:xfrm>
          <a:prstGeom prst="rect">
            <a:avLst/>
          </a:prstGeom>
        </p:spPr>
        <p:txBody>
          <a:bodyPr anchor="ctr">
            <a:normAutofit/>
          </a:bodyPr>
          <a:lstStyle>
            <a:lvl1pPr marL="0" indent="0" algn="l">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20835" y="1228077"/>
            <a:ext cx="3195485" cy="837258"/>
          </a:xfrm>
          <a:prstGeom prst="rect">
            <a:avLst/>
          </a:prstGeom>
        </p:spPr>
        <p:txBody>
          <a:bodyPr anchor="ctr">
            <a:normAutofit/>
          </a:bodyPr>
          <a:lstStyle>
            <a:lvl1pPr marL="0" indent="0" algn="l">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548818" y="6039954"/>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 name="Freeform 15">
            <a:extLst>
              <a:ext uri="{FF2B5EF4-FFF2-40B4-BE49-F238E27FC236}">
                <a16:creationId xmlns:a16="http://schemas.microsoft.com/office/drawing/2014/main" id="{6565B2FF-54A6-26E5-37D5-73093C8A3852}"/>
              </a:ext>
            </a:extLst>
          </p:cNvPr>
          <p:cNvSpPr/>
          <p:nvPr userDrawn="1"/>
        </p:nvSpPr>
        <p:spPr>
          <a:xfrm>
            <a:off x="-169156"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52161E5D-05CF-35DE-FB4C-BA0FC71B496F}"/>
              </a:ext>
            </a:extLst>
          </p:cNvPr>
          <p:cNvGrpSpPr/>
          <p:nvPr userDrawn="1"/>
        </p:nvGrpSpPr>
        <p:grpSpPr>
          <a:xfrm>
            <a:off x="309236" y="3028352"/>
            <a:ext cx="6499866" cy="2738122"/>
            <a:chOff x="1202708" y="6807724"/>
            <a:chExt cx="6270636" cy="2641557"/>
          </a:xfrm>
        </p:grpSpPr>
        <p:grpSp>
          <p:nvGrpSpPr>
            <p:cNvPr id="18" name="Graphic 83">
              <a:extLst>
                <a:ext uri="{FF2B5EF4-FFF2-40B4-BE49-F238E27FC236}">
                  <a16:creationId xmlns:a16="http://schemas.microsoft.com/office/drawing/2014/main" id="{4DE4FAED-9F6A-19B5-53A3-3E5E43014923}"/>
                </a:ext>
              </a:extLst>
            </p:cNvPr>
            <p:cNvGrpSpPr/>
            <p:nvPr/>
          </p:nvGrpSpPr>
          <p:grpSpPr>
            <a:xfrm>
              <a:off x="2348838" y="6807724"/>
              <a:ext cx="1249545" cy="2223619"/>
              <a:chOff x="2348838" y="6807724"/>
              <a:chExt cx="1249545" cy="2223619"/>
            </a:xfrm>
          </p:grpSpPr>
          <p:sp>
            <p:nvSpPr>
              <p:cNvPr id="22" name="Freeform 21">
                <a:extLst>
                  <a:ext uri="{FF2B5EF4-FFF2-40B4-BE49-F238E27FC236}">
                    <a16:creationId xmlns:a16="http://schemas.microsoft.com/office/drawing/2014/main" id="{A3A0C2DA-D4A9-8976-6CE8-500AAB2EDAB0}"/>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BE900AB-CD5E-E1DC-55AE-085C5420A89A}"/>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193B2A3-80EE-AA34-8265-26CA25C2B978}"/>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55ED290-EE09-FFED-D2FB-FF5A3073C2F9}"/>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6" name="Graphic 83">
                <a:extLst>
                  <a:ext uri="{FF2B5EF4-FFF2-40B4-BE49-F238E27FC236}">
                    <a16:creationId xmlns:a16="http://schemas.microsoft.com/office/drawing/2014/main" id="{F7D2B9BB-52C0-DDDA-7F66-7530C5F40656}"/>
                  </a:ext>
                </a:extLst>
              </p:cNvPr>
              <p:cNvGrpSpPr/>
              <p:nvPr/>
            </p:nvGrpSpPr>
            <p:grpSpPr>
              <a:xfrm>
                <a:off x="2483956" y="6807724"/>
                <a:ext cx="738321" cy="802017"/>
                <a:chOff x="2483956" y="6807724"/>
                <a:chExt cx="738321" cy="802017"/>
              </a:xfrm>
              <a:solidFill>
                <a:srgbClr val="8DC641"/>
              </a:solidFill>
            </p:grpSpPr>
            <p:sp>
              <p:nvSpPr>
                <p:cNvPr id="27" name="Freeform 26">
                  <a:extLst>
                    <a:ext uri="{FF2B5EF4-FFF2-40B4-BE49-F238E27FC236}">
                      <a16:creationId xmlns:a16="http://schemas.microsoft.com/office/drawing/2014/main" id="{0E5E917A-C781-8C39-EE8F-22A72C53AB30}"/>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201E2D8-5BE4-92E3-744B-3D37B1BC8898}"/>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431EBB2-FB61-9D9F-38EE-D64DCD8E8D43}"/>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19" name="Graphic 83">
              <a:extLst>
                <a:ext uri="{FF2B5EF4-FFF2-40B4-BE49-F238E27FC236}">
                  <a16:creationId xmlns:a16="http://schemas.microsoft.com/office/drawing/2014/main" id="{27F72B99-786F-BCBC-C273-6A15C7806D4C}"/>
                </a:ext>
              </a:extLst>
            </p:cNvPr>
            <p:cNvGrpSpPr/>
            <p:nvPr/>
          </p:nvGrpSpPr>
          <p:grpSpPr>
            <a:xfrm>
              <a:off x="1202708" y="6848940"/>
              <a:ext cx="6270636" cy="2600341"/>
              <a:chOff x="1202708" y="6848940"/>
              <a:chExt cx="6270636" cy="2600341"/>
            </a:xfrm>
            <a:solidFill>
              <a:srgbClr val="231F20"/>
            </a:solidFill>
          </p:grpSpPr>
          <p:sp>
            <p:nvSpPr>
              <p:cNvPr id="20" name="Freeform 19">
                <a:extLst>
                  <a:ext uri="{FF2B5EF4-FFF2-40B4-BE49-F238E27FC236}">
                    <a16:creationId xmlns:a16="http://schemas.microsoft.com/office/drawing/2014/main" id="{D6AC22A1-776C-F27F-3607-F1F132D11F1E}"/>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F62B51-67F7-64C5-A37E-BDBC00CD5D4B}"/>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30" name="Text Placeholder 23">
            <a:extLst>
              <a:ext uri="{FF2B5EF4-FFF2-40B4-BE49-F238E27FC236}">
                <a16:creationId xmlns:a16="http://schemas.microsoft.com/office/drawing/2014/main" id="{587BDFE5-A273-0B61-D595-D027BBAE1B61}"/>
              </a:ext>
            </a:extLst>
          </p:cNvPr>
          <p:cNvSpPr>
            <a:spLocks noGrp="1"/>
          </p:cNvSpPr>
          <p:nvPr>
            <p:ph type="body" sz="quarter" idx="17" hasCustomPrompt="1"/>
          </p:nvPr>
        </p:nvSpPr>
        <p:spPr>
          <a:xfrm>
            <a:off x="6199057" y="4615890"/>
            <a:ext cx="5278651" cy="697353"/>
          </a:xfrm>
          <a:prstGeom prst="rect">
            <a:avLst/>
          </a:prstGeom>
        </p:spPr>
        <p:txBody>
          <a:bodyPr>
            <a:normAutofit/>
          </a:bodyPr>
          <a:lstStyle>
            <a:lvl1pPr marL="0" indent="0" algn="r">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1_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6419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4726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517168" y="3092717"/>
            <a:ext cx="11393619" cy="314237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3" name="Graphic 12">
            <a:extLst>
              <a:ext uri="{FF2B5EF4-FFF2-40B4-BE49-F238E27FC236}">
                <a16:creationId xmlns:a16="http://schemas.microsoft.com/office/drawing/2014/main" id="{26CC6A74-EB58-1A9E-FD5E-B36027285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740" y="-215395"/>
            <a:ext cx="6718883" cy="3816325"/>
          </a:xfrm>
          <a:prstGeom prst="rect">
            <a:avLst/>
          </a:prstGeom>
        </p:spPr>
      </p:pic>
      <p:sp>
        <p:nvSpPr>
          <p:cNvPr id="16" name="Freeform 15">
            <a:extLst>
              <a:ext uri="{FF2B5EF4-FFF2-40B4-BE49-F238E27FC236}">
                <a16:creationId xmlns:a16="http://schemas.microsoft.com/office/drawing/2014/main" id="{C5831853-3F42-2938-75D6-3E281E5B1564}"/>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935325" y="4448301"/>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935326" y="3825575"/>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031059" y="445499"/>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770610" y="9117214"/>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712750" y="5921074"/>
            <a:ext cx="5278651" cy="697353"/>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9" name="Picture Placeholder 11">
            <a:extLst>
              <a:ext uri="{FF2B5EF4-FFF2-40B4-BE49-F238E27FC236}">
                <a16:creationId xmlns:a16="http://schemas.microsoft.com/office/drawing/2014/main" id="{1098C2DB-4C81-8C5D-E2DE-9A64EDF94AC2}"/>
              </a:ext>
            </a:extLst>
          </p:cNvPr>
          <p:cNvSpPr>
            <a:spLocks noGrp="1"/>
          </p:cNvSpPr>
          <p:nvPr>
            <p:ph type="pic" sz="quarter" idx="42"/>
          </p:nvPr>
        </p:nvSpPr>
        <p:spPr>
          <a:xfrm>
            <a:off x="6404869" y="1379349"/>
            <a:ext cx="5153881" cy="515435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758B67A-69DD-268C-54DF-07D403273975}"/>
              </a:ext>
            </a:extLst>
          </p:cNvPr>
          <p:cNvSpPr/>
          <p:nvPr userDrawn="1"/>
        </p:nvSpPr>
        <p:spPr>
          <a:xfrm>
            <a:off x="408680" y="1218981"/>
            <a:ext cx="11393619" cy="3322022"/>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690366" y="2260013"/>
            <a:ext cx="5092953"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690367" y="1637287"/>
            <a:ext cx="5092953"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236842" y="286604"/>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Picture Placeholder 11">
            <a:extLst>
              <a:ext uri="{FF2B5EF4-FFF2-40B4-BE49-F238E27FC236}">
                <a16:creationId xmlns:a16="http://schemas.microsoft.com/office/drawing/2014/main" id="{78484704-09FD-8CB2-C579-EF55447B6087}"/>
              </a:ext>
            </a:extLst>
          </p:cNvPr>
          <p:cNvSpPr>
            <a:spLocks noGrp="1"/>
          </p:cNvSpPr>
          <p:nvPr>
            <p:ph type="pic" sz="quarter" idx="42"/>
          </p:nvPr>
        </p:nvSpPr>
        <p:spPr>
          <a:xfrm>
            <a:off x="-1" y="354507"/>
            <a:ext cx="5501637" cy="493964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10" name="Graphic 9">
            <a:extLst>
              <a:ext uri="{FF2B5EF4-FFF2-40B4-BE49-F238E27FC236}">
                <a16:creationId xmlns:a16="http://schemas.microsoft.com/office/drawing/2014/main" id="{087E1EFB-07FB-7EEE-DA95-10A93AC80E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64436" y="3332171"/>
            <a:ext cx="6908399" cy="3923970"/>
          </a:xfrm>
          <a:prstGeom prst="rect">
            <a:avLst/>
          </a:prstGeom>
        </p:spPr>
      </p:pic>
      <p:sp>
        <p:nvSpPr>
          <p:cNvPr id="12" name="Freeform 11">
            <a:extLst>
              <a:ext uri="{FF2B5EF4-FFF2-40B4-BE49-F238E27FC236}">
                <a16:creationId xmlns:a16="http://schemas.microsoft.com/office/drawing/2014/main" id="{4D8A02C5-FA86-0547-D6F7-4C54FD49D38C}"/>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Text Placeholder 23">
            <a:extLst>
              <a:ext uri="{FF2B5EF4-FFF2-40B4-BE49-F238E27FC236}">
                <a16:creationId xmlns:a16="http://schemas.microsoft.com/office/drawing/2014/main" id="{516EC391-B699-CA18-B486-3AC65E04D04C}"/>
              </a:ext>
            </a:extLst>
          </p:cNvPr>
          <p:cNvSpPr>
            <a:spLocks noGrp="1"/>
          </p:cNvSpPr>
          <p:nvPr>
            <p:ph type="body" sz="quarter" idx="17" hasCustomPrompt="1"/>
          </p:nvPr>
        </p:nvSpPr>
        <p:spPr>
          <a:xfrm>
            <a:off x="712750" y="5890500"/>
            <a:ext cx="3659449" cy="727927"/>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44065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4"/>
            <a:ext cx="5041923" cy="49386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28859"/>
            <a:ext cx="622805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82712"/>
          </a:xfrm>
          <a:prstGeom prst="rect">
            <a:avLst/>
          </a:prstGeom>
          <a:noFill/>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rgbClr val="000000"/>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sp>
        <p:nvSpPr>
          <p:cNvPr id="2" name="Google Shape;59;p30">
            <a:extLst>
              <a:ext uri="{FF2B5EF4-FFF2-40B4-BE49-F238E27FC236}">
                <a16:creationId xmlns:a16="http://schemas.microsoft.com/office/drawing/2014/main" id="{0F8D7637-FB8D-7444-A10B-6040AB0D89A1}"/>
              </a:ext>
            </a:extLst>
          </p:cNvPr>
          <p:cNvSpPr/>
          <p:nvPr userDrawn="1"/>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77BFFCE-41A3-AA8B-DF0F-2DC51A98B14D}"/>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5742" t="75046" r="6487" b="13954"/>
          <a:stretch/>
        </p:blipFill>
        <p:spPr>
          <a:xfrm>
            <a:off x="8124669" y="6375621"/>
            <a:ext cx="3540279" cy="252000"/>
          </a:xfrm>
          <a:prstGeom prst="rect">
            <a:avLst/>
          </a:prstGeom>
        </p:spPr>
      </p:pic>
      <p:sp>
        <p:nvSpPr>
          <p:cNvPr id="3" name="Graphic 12">
            <a:extLst>
              <a:ext uri="{FF2B5EF4-FFF2-40B4-BE49-F238E27FC236}">
                <a16:creationId xmlns:a16="http://schemas.microsoft.com/office/drawing/2014/main" id="{66E087F4-2E80-A557-526D-D8CECFA6D70A}"/>
              </a:ext>
            </a:extLst>
          </p:cNvPr>
          <p:cNvSpPr/>
          <p:nvPr userDrawn="1"/>
        </p:nvSpPr>
        <p:spPr>
          <a:xfrm>
            <a:off x="0" y="6444761"/>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1" r:id="rId3"/>
    <p:sldLayoutId id="2147483829" r:id="rId4"/>
    <p:sldLayoutId id="2147483882" r:id="rId5"/>
    <p:sldLayoutId id="2147483842" r:id="rId6"/>
    <p:sldLayoutId id="2147483840" r:id="rId7"/>
    <p:sldLayoutId id="2147483880" r:id="rId8"/>
    <p:sldLayoutId id="2147483877" r:id="rId9"/>
    <p:sldLayoutId id="2147483841" r:id="rId10"/>
    <p:sldLayoutId id="2147483879" r:id="rId11"/>
    <p:sldLayoutId id="2147483878" r:id="rId12"/>
    <p:sldLayoutId id="2147483861" r:id="rId13"/>
    <p:sldLayoutId id="2147483833" r:id="rId14"/>
    <p:sldLayoutId id="2147483847" r:id="rId15"/>
    <p:sldLayoutId id="2147483853" r:id="rId16"/>
    <p:sldLayoutId id="21474838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9.jpeg"/><Relationship Id="rId7" Type="http://schemas.openxmlformats.org/officeDocument/2006/relationships/diagramQuickStyle" Target="../diagrams/quickStyle4.xml"/><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0.jpeg"/><Relationship Id="rId9" Type="http://schemas.microsoft.com/office/2007/relationships/diagramDrawing" Target="../diagrams/drawin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1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3.jpeg"/><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8.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57.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56.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11.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microsoft.com/office/2007/relationships/hdphoto" Target="../media/hdphoto7.wdp"/><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80.png"/><Relationship Id="rId5" Type="http://schemas.openxmlformats.org/officeDocument/2006/relationships/image" Target="../media/image73.png"/><Relationship Id="rId10" Type="http://schemas.openxmlformats.org/officeDocument/2006/relationships/image" Target="../media/image84.png"/><Relationship Id="rId4" Type="http://schemas.microsoft.com/office/2007/relationships/hdphoto" Target="../media/hdphoto7.wdp"/><Relationship Id="rId9" Type="http://schemas.openxmlformats.org/officeDocument/2006/relationships/image" Target="../media/image8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0.xml"/><Relationship Id="rId4" Type="http://schemas.openxmlformats.org/officeDocument/2006/relationships/image" Target="../media/image87.jpeg"/></Relationships>
</file>

<file path=ppt/slides/_rels/slide4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Layout" Target="../diagrams/layout9.xml"/><Relationship Id="rId7" Type="http://schemas.openxmlformats.org/officeDocument/2006/relationships/image" Target="../media/image91.png"/><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1.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diagramData" Target="../diagrams/data19.xml"/><Relationship Id="rId2" Type="http://schemas.openxmlformats.org/officeDocument/2006/relationships/diagramData" Target="../diagrams/data17.xml"/><Relationship Id="rId16" Type="http://schemas.microsoft.com/office/2007/relationships/diagramDrawing" Target="../diagrams/drawing19.xml"/><Relationship Id="rId1" Type="http://schemas.openxmlformats.org/officeDocument/2006/relationships/slideLayout" Target="../slideLayouts/slideLayout11.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29.pn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1.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5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36.jpeg"/><Relationship Id="rId7" Type="http://schemas.openxmlformats.org/officeDocument/2006/relationships/diagramColors" Target="../diagrams/colors23.xml"/><Relationship Id="rId2" Type="http://schemas.openxmlformats.org/officeDocument/2006/relationships/image" Target="../media/image135.jpeg"/><Relationship Id="rId1" Type="http://schemas.openxmlformats.org/officeDocument/2006/relationships/slideLayout" Target="../slideLayouts/slideLayout11.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11.xml"/><Relationship Id="rId4" Type="http://schemas.openxmlformats.org/officeDocument/2006/relationships/image" Target="../media/image142.jpeg"/></Relationships>
</file>

<file path=ppt/slides/_rels/slide6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10.xml"/><Relationship Id="rId5" Type="http://schemas.openxmlformats.org/officeDocument/2006/relationships/image" Target="../media/image146.png"/><Relationship Id="rId4" Type="http://schemas.openxmlformats.org/officeDocument/2006/relationships/image" Target="../media/image145.png"/></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3" Type="http://schemas.openxmlformats.org/officeDocument/2006/relationships/diagramLayout" Target="../diagrams/layout29.xml"/><Relationship Id="rId18" Type="http://schemas.openxmlformats.org/officeDocument/2006/relationships/diagramLayout" Target="../diagrams/layout30.xml"/><Relationship Id="rId26" Type="http://schemas.microsoft.com/office/2007/relationships/diagramDrawing" Target="../diagrams/drawing31.xml"/><Relationship Id="rId3" Type="http://schemas.openxmlformats.org/officeDocument/2006/relationships/diagramLayout" Target="../diagrams/layout27.xml"/><Relationship Id="rId21" Type="http://schemas.microsoft.com/office/2007/relationships/diagramDrawing" Target="../diagrams/drawing30.xml"/><Relationship Id="rId34" Type="http://schemas.openxmlformats.org/officeDocument/2006/relationships/diagramQuickStyle" Target="../diagrams/quickStyle33.xml"/><Relationship Id="rId7" Type="http://schemas.openxmlformats.org/officeDocument/2006/relationships/diagramData" Target="../diagrams/data28.xml"/><Relationship Id="rId12" Type="http://schemas.openxmlformats.org/officeDocument/2006/relationships/diagramData" Target="../diagrams/data29.xml"/><Relationship Id="rId17" Type="http://schemas.openxmlformats.org/officeDocument/2006/relationships/diagramData" Target="../diagrams/data30.xml"/><Relationship Id="rId25" Type="http://schemas.openxmlformats.org/officeDocument/2006/relationships/diagramColors" Target="../diagrams/colors31.xml"/><Relationship Id="rId33" Type="http://schemas.openxmlformats.org/officeDocument/2006/relationships/diagramLayout" Target="../diagrams/layout33.xml"/><Relationship Id="rId2" Type="http://schemas.openxmlformats.org/officeDocument/2006/relationships/diagramData" Target="../diagrams/data27.xml"/><Relationship Id="rId16" Type="http://schemas.microsoft.com/office/2007/relationships/diagramDrawing" Target="../diagrams/drawing29.xml"/><Relationship Id="rId20" Type="http://schemas.openxmlformats.org/officeDocument/2006/relationships/diagramColors" Target="../diagrams/colors30.xml"/><Relationship Id="rId29" Type="http://schemas.openxmlformats.org/officeDocument/2006/relationships/diagramQuickStyle" Target="../diagrams/quickStyle32.xml"/><Relationship Id="rId1" Type="http://schemas.openxmlformats.org/officeDocument/2006/relationships/slideLayout" Target="../slideLayouts/slideLayout11.xml"/><Relationship Id="rId6" Type="http://schemas.microsoft.com/office/2007/relationships/diagramDrawing" Target="../diagrams/drawing27.xml"/><Relationship Id="rId11" Type="http://schemas.microsoft.com/office/2007/relationships/diagramDrawing" Target="../diagrams/drawing28.xml"/><Relationship Id="rId24" Type="http://schemas.openxmlformats.org/officeDocument/2006/relationships/diagramQuickStyle" Target="../diagrams/quickStyle31.xml"/><Relationship Id="rId32" Type="http://schemas.openxmlformats.org/officeDocument/2006/relationships/diagramData" Target="../diagrams/data33.xml"/><Relationship Id="rId5" Type="http://schemas.openxmlformats.org/officeDocument/2006/relationships/diagramColors" Target="../diagrams/colors27.xml"/><Relationship Id="rId15" Type="http://schemas.openxmlformats.org/officeDocument/2006/relationships/diagramColors" Target="../diagrams/colors29.xml"/><Relationship Id="rId23" Type="http://schemas.openxmlformats.org/officeDocument/2006/relationships/diagramLayout" Target="../diagrams/layout31.xml"/><Relationship Id="rId28" Type="http://schemas.openxmlformats.org/officeDocument/2006/relationships/diagramLayout" Target="../diagrams/layout32.xml"/><Relationship Id="rId36" Type="http://schemas.microsoft.com/office/2007/relationships/diagramDrawing" Target="../diagrams/drawing33.xml"/><Relationship Id="rId10" Type="http://schemas.openxmlformats.org/officeDocument/2006/relationships/diagramColors" Target="../diagrams/colors28.xml"/><Relationship Id="rId19" Type="http://schemas.openxmlformats.org/officeDocument/2006/relationships/diagramQuickStyle" Target="../diagrams/quickStyle30.xml"/><Relationship Id="rId31" Type="http://schemas.microsoft.com/office/2007/relationships/diagramDrawing" Target="../diagrams/drawing32.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diagramQuickStyle" Target="../diagrams/quickStyle29.xml"/><Relationship Id="rId22" Type="http://schemas.openxmlformats.org/officeDocument/2006/relationships/diagramData" Target="../diagrams/data31.xml"/><Relationship Id="rId27" Type="http://schemas.openxmlformats.org/officeDocument/2006/relationships/diagramData" Target="../diagrams/data32.xml"/><Relationship Id="rId30" Type="http://schemas.openxmlformats.org/officeDocument/2006/relationships/diagramColors" Target="../diagrams/colors32.xml"/><Relationship Id="rId35" Type="http://schemas.openxmlformats.org/officeDocument/2006/relationships/diagramColors" Target="../diagrams/colors33.xml"/><Relationship Id="rId8" Type="http://schemas.openxmlformats.org/officeDocument/2006/relationships/diagramLayout" Target="../diagrams/layout28.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35.xml"/><Relationship Id="rId13" Type="http://schemas.openxmlformats.org/officeDocument/2006/relationships/diagramLayout" Target="../diagrams/layout36.xml"/><Relationship Id="rId18" Type="http://schemas.openxmlformats.org/officeDocument/2006/relationships/diagramLayout" Target="../diagrams/layout37.xml"/><Relationship Id="rId26" Type="http://schemas.microsoft.com/office/2007/relationships/diagramDrawing" Target="../diagrams/drawing38.xml"/><Relationship Id="rId3" Type="http://schemas.openxmlformats.org/officeDocument/2006/relationships/diagramLayout" Target="../diagrams/layout34.xml"/><Relationship Id="rId21" Type="http://schemas.microsoft.com/office/2007/relationships/diagramDrawing" Target="../diagrams/drawing37.xml"/><Relationship Id="rId7" Type="http://schemas.openxmlformats.org/officeDocument/2006/relationships/diagramData" Target="../diagrams/data35.xml"/><Relationship Id="rId12" Type="http://schemas.openxmlformats.org/officeDocument/2006/relationships/diagramData" Target="../diagrams/data36.xml"/><Relationship Id="rId17" Type="http://schemas.openxmlformats.org/officeDocument/2006/relationships/diagramData" Target="../diagrams/data37.xml"/><Relationship Id="rId25" Type="http://schemas.openxmlformats.org/officeDocument/2006/relationships/diagramColors" Target="../diagrams/colors38.xml"/><Relationship Id="rId2" Type="http://schemas.openxmlformats.org/officeDocument/2006/relationships/diagramData" Target="../diagrams/data34.xml"/><Relationship Id="rId16" Type="http://schemas.microsoft.com/office/2007/relationships/diagramDrawing" Target="../diagrams/drawing36.xml"/><Relationship Id="rId20" Type="http://schemas.openxmlformats.org/officeDocument/2006/relationships/diagramColors" Target="../diagrams/colors37.xml"/><Relationship Id="rId29" Type="http://schemas.openxmlformats.org/officeDocument/2006/relationships/diagramQuickStyle" Target="../diagrams/quickStyle39.xml"/><Relationship Id="rId1" Type="http://schemas.openxmlformats.org/officeDocument/2006/relationships/slideLayout" Target="../slideLayouts/slideLayout11.xml"/><Relationship Id="rId6" Type="http://schemas.microsoft.com/office/2007/relationships/diagramDrawing" Target="../diagrams/drawing34.xml"/><Relationship Id="rId11" Type="http://schemas.microsoft.com/office/2007/relationships/diagramDrawing" Target="../diagrams/drawing35.xml"/><Relationship Id="rId24" Type="http://schemas.openxmlformats.org/officeDocument/2006/relationships/diagramQuickStyle" Target="../diagrams/quickStyle38.xml"/><Relationship Id="rId5" Type="http://schemas.openxmlformats.org/officeDocument/2006/relationships/diagramColors" Target="../diagrams/colors34.xml"/><Relationship Id="rId15" Type="http://schemas.openxmlformats.org/officeDocument/2006/relationships/diagramColors" Target="../diagrams/colors36.xml"/><Relationship Id="rId23" Type="http://schemas.openxmlformats.org/officeDocument/2006/relationships/diagramLayout" Target="../diagrams/layout38.xml"/><Relationship Id="rId28" Type="http://schemas.openxmlformats.org/officeDocument/2006/relationships/diagramLayout" Target="../diagrams/layout39.xml"/><Relationship Id="rId10" Type="http://schemas.openxmlformats.org/officeDocument/2006/relationships/diagramColors" Target="../diagrams/colors35.xml"/><Relationship Id="rId19" Type="http://schemas.openxmlformats.org/officeDocument/2006/relationships/diagramQuickStyle" Target="../diagrams/quickStyle37.xml"/><Relationship Id="rId31" Type="http://schemas.microsoft.com/office/2007/relationships/diagramDrawing" Target="../diagrams/drawing39.xml"/><Relationship Id="rId4" Type="http://schemas.openxmlformats.org/officeDocument/2006/relationships/diagramQuickStyle" Target="../diagrams/quickStyle34.xml"/><Relationship Id="rId9" Type="http://schemas.openxmlformats.org/officeDocument/2006/relationships/diagramQuickStyle" Target="../diagrams/quickStyle35.xml"/><Relationship Id="rId14" Type="http://schemas.openxmlformats.org/officeDocument/2006/relationships/diagramQuickStyle" Target="../diagrams/quickStyle36.xml"/><Relationship Id="rId22" Type="http://schemas.openxmlformats.org/officeDocument/2006/relationships/diagramData" Target="../diagrams/data38.xml"/><Relationship Id="rId27" Type="http://schemas.openxmlformats.org/officeDocument/2006/relationships/diagramData" Target="../diagrams/data39.xml"/><Relationship Id="rId30" Type="http://schemas.openxmlformats.org/officeDocument/2006/relationships/diagramColors" Target="../diagrams/colors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1.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1.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png"/><Relationship Id="rId7" Type="http://schemas.openxmlformats.org/officeDocument/2006/relationships/image" Target="../media/image196.png"/><Relationship Id="rId2" Type="http://schemas.openxmlformats.org/officeDocument/2006/relationships/image" Target="../media/image191.png"/><Relationship Id="rId1" Type="http://schemas.openxmlformats.org/officeDocument/2006/relationships/slideLayout" Target="../slideLayouts/slideLayout11.xml"/><Relationship Id="rId6" Type="http://schemas.openxmlformats.org/officeDocument/2006/relationships/image" Target="../media/image195.jpeg"/><Relationship Id="rId11" Type="http://schemas.openxmlformats.org/officeDocument/2006/relationships/image" Target="../media/image200.png"/><Relationship Id="rId5" Type="http://schemas.openxmlformats.org/officeDocument/2006/relationships/image" Target="../media/image194.jpeg"/><Relationship Id="rId10" Type="http://schemas.openxmlformats.org/officeDocument/2006/relationships/image" Target="../media/image199.jpeg"/><Relationship Id="rId4" Type="http://schemas.openxmlformats.org/officeDocument/2006/relationships/image" Target="../media/image193.png"/><Relationship Id="rId9" Type="http://schemas.openxmlformats.org/officeDocument/2006/relationships/image" Target="../media/image198.jpeg"/></Relationships>
</file>

<file path=ppt/slides/_rels/slide8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201.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Pflanzenbau in der Agroökologie</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9</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Field of sunflowers">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6430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234024" y="756575"/>
            <a:ext cx="7247002" cy="339415"/>
          </a:xfrm>
        </p:spPr>
        <p:txBody>
          <a:bodyPr/>
          <a:lstStyle/>
          <a:p>
            <a:r>
              <a:rPr lang="en-US" dirty="0"/>
              <a:t>Ökologisches Gleichgewicht ist für die Produktivität von grundlegender Bedeutung</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67275" y="1461746"/>
            <a:ext cx="7144885" cy="999383"/>
          </a:xfrm>
        </p:spPr>
        <p:txBody>
          <a:bodyPr/>
          <a:lstStyle/>
          <a:p>
            <a:r>
              <a:rPr lang="en-US" sz="1800" dirty="0"/>
              <a:t>Nachhaltige Anbausysteme sollten in ihrer Vielfalt und Komplexität die natürlichen Ökosysteme nachahmen, um die Widerstandsfähigkeit und Produktivität zu erhöhen.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1017636"/>
            <a:ext cx="641119" cy="955625"/>
          </a:xfrm>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201785" y="2653743"/>
            <a:ext cx="7310375" cy="339415"/>
          </a:xfrm>
        </p:spPr>
        <p:txBody>
          <a:bodyPr/>
          <a:lstStyle/>
          <a:p>
            <a:r>
              <a:rPr lang="en-US" dirty="0"/>
              <a:t>Biodiversität erhöht die Widerstandsfähigkeit des Systems</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044991" y="3290332"/>
            <a:ext cx="7515996" cy="999383"/>
          </a:xfrm>
        </p:spPr>
        <p:txBody>
          <a:bodyPr/>
          <a:lstStyle/>
          <a:p>
            <a:r>
              <a:rPr lang="en-US" sz="1800" dirty="0"/>
              <a:t>Vielfältige Anbaustrategien, einschließlich Fruchtfolge, Zwischenfruchtanbau und der Einsatz von Deckfrüchten, </a:t>
            </a:r>
            <a:r>
              <a:rPr lang="en-US" sz="1800" dirty="0" err="1"/>
              <a:t>haben Vorrang</a:t>
            </a:r>
            <a:r>
              <a:rPr lang="en-US" sz="1800" dirty="0"/>
              <a:t>, um die biologische Vielfalt sowohl über als auch unter der Bodenoberfläche zu fördern.</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a:xfrm>
            <a:off x="3679524" y="2940769"/>
            <a:ext cx="641119" cy="955625"/>
          </a:xfrm>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417181"/>
            <a:ext cx="6562677" cy="339415"/>
          </a:xfrm>
        </p:spPr>
        <p:txBody>
          <a:bodyPr/>
          <a:lstStyle/>
          <a:p>
            <a:r>
              <a:rPr lang="en-US" dirty="0"/>
              <a:t>Die Gesundheit des Bodens ist die Grundlage der </a:t>
            </a:r>
            <a:r>
              <a:rPr lang="pl-PL" dirty="0"/>
              <a:t>Pflanzengesundheit</a:t>
            </a:r>
            <a:endParaRPr lang="en-US" dirty="0"/>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36142" y="5038788"/>
            <a:ext cx="7144884" cy="999383"/>
          </a:xfrm>
        </p:spPr>
        <p:txBody>
          <a:bodyPr/>
          <a:lstStyle/>
          <a:p>
            <a:r>
              <a:rPr lang="en-US" sz="1800" dirty="0"/>
              <a:t>Der Boden ist nicht nur ein Medium für das Pflanzenwachstum, sondern ein lebendiges Ökosystem, das für den Erhalt der Pflanzen lebenswichtig ist. Gesunde, biologisch aktive Böden können alle notwendigen Nährstoffe für </a:t>
            </a:r>
            <a:r>
              <a:rPr lang="pl-PL" sz="1800" dirty="0"/>
              <a:t>Pflanzen</a:t>
            </a:r>
            <a:r>
              <a:rPr lang="en-US" sz="1800" dirty="0"/>
              <a:t> liefern.</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a:xfrm>
            <a:off x="3695022" y="4804566"/>
            <a:ext cx="641119" cy="955625"/>
          </a:xfrm>
        </p:spPr>
        <p:txBody>
          <a:bodyPr/>
          <a:lstStyle/>
          <a:p>
            <a:r>
              <a:rPr lang="en-US" dirty="0"/>
              <a:t>3</a:t>
            </a:r>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2"/>
          <a:stretch>
            <a:fillRect/>
          </a:stretch>
        </p:blipFill>
        <p:spPr>
          <a:xfrm>
            <a:off x="7559" y="539011"/>
            <a:ext cx="3354094" cy="5222196"/>
          </a:xfrm>
        </p:spPr>
      </p:pic>
      <p:grpSp>
        <p:nvGrpSpPr>
          <p:cNvPr id="8" name="Group 7">
            <a:extLst>
              <a:ext uri="{FF2B5EF4-FFF2-40B4-BE49-F238E27FC236}">
                <a16:creationId xmlns:a16="http://schemas.microsoft.com/office/drawing/2014/main" id="{A880A7B0-697A-0108-6789-319A36BFE6A4}"/>
              </a:ext>
            </a:extLst>
          </p:cNvPr>
          <p:cNvGrpSpPr/>
          <p:nvPr/>
        </p:nvGrpSpPr>
        <p:grpSpPr>
          <a:xfrm rot="3730759">
            <a:off x="11352275" y="-50406"/>
            <a:ext cx="762119" cy="873205"/>
            <a:chOff x="7602444" y="4967675"/>
            <a:chExt cx="483619" cy="592374"/>
          </a:xfrm>
        </p:grpSpPr>
        <p:grpSp>
          <p:nvGrpSpPr>
            <p:cNvPr id="11" name="Graphic 214">
              <a:extLst>
                <a:ext uri="{FF2B5EF4-FFF2-40B4-BE49-F238E27FC236}">
                  <a16:creationId xmlns:a16="http://schemas.microsoft.com/office/drawing/2014/main" id="{CFBBC64E-2F5F-C8CB-2BC7-7B6BEDC8B9D8}"/>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E5A8B658-BA1C-A939-09AB-21B5DADC8FD4}"/>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78CF97-32ED-5C80-3AFC-D975C5EB960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29D884B-85FA-1D18-64D1-1E173A1CF5D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5" name="Graphic 214">
              <a:extLst>
                <a:ext uri="{FF2B5EF4-FFF2-40B4-BE49-F238E27FC236}">
                  <a16:creationId xmlns:a16="http://schemas.microsoft.com/office/drawing/2014/main" id="{C3FB2784-4306-31B5-3C49-7313D86D9D34}"/>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646CF8EE-3CFA-8CF9-305A-EFE3DF16756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445878D-68B9-3382-6F66-8588B286BEB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4" name="Text Placeholder 3">
            <a:extLst>
              <a:ext uri="{FF2B5EF4-FFF2-40B4-BE49-F238E27FC236}">
                <a16:creationId xmlns:a16="http://schemas.microsoft.com/office/drawing/2014/main" id="{60E943D1-F11E-4011-8898-F6B432BD0296}"/>
              </a:ext>
            </a:extLst>
          </p:cNvPr>
          <p:cNvSpPr txBox="1">
            <a:spLocks/>
          </p:cNvSpPr>
          <p:nvPr/>
        </p:nvSpPr>
        <p:spPr>
          <a:xfrm>
            <a:off x="0" y="4158"/>
            <a:ext cx="8365402"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Nachhaltige Anbaumethoden - Paradigmen</a:t>
            </a:r>
          </a:p>
        </p:txBody>
      </p:sp>
    </p:spTree>
    <p:extLst>
      <p:ext uri="{BB962C8B-B14F-4D97-AF65-F5344CB8AC3E}">
        <p14:creationId xmlns:p14="http://schemas.microsoft.com/office/powerpoint/2010/main" val="158365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912293" y="730523"/>
            <a:ext cx="6562677" cy="339415"/>
          </a:xfrm>
        </p:spPr>
        <p:txBody>
          <a:bodyPr/>
          <a:lstStyle/>
          <a:p>
            <a:r>
              <a:rPr lang="en-US" dirty="0"/>
              <a:t>Nachhaltigkeit erfordert die </a:t>
            </a:r>
            <a:r>
              <a:rPr lang="en-US" dirty="0" err="1"/>
              <a:t>Minimierung </a:t>
            </a:r>
            <a:r>
              <a:rPr lang="en-US" dirty="0"/>
              <a:t>externer Inputs</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475019" y="1402885"/>
            <a:ext cx="7015448" cy="999383"/>
          </a:xfrm>
        </p:spPr>
        <p:txBody>
          <a:bodyPr/>
          <a:lstStyle/>
          <a:p>
            <a:r>
              <a:rPr lang="en-US" sz="1800" dirty="0"/>
              <a:t>Nachhaltige Anbausysteme sollten </a:t>
            </a:r>
            <a:r>
              <a:rPr lang="en-US" sz="1800" dirty="0" err="1"/>
              <a:t>die </a:t>
            </a:r>
            <a:r>
              <a:rPr lang="en-US" sz="1800" dirty="0"/>
              <a:t>Abhängigkeit von externen Inputs (wie synthetischen </a:t>
            </a:r>
            <a:r>
              <a:rPr lang="en-US" sz="1800" dirty="0" err="1"/>
              <a:t>Düngemitteln</a:t>
            </a:r>
            <a:r>
              <a:rPr lang="en-US" sz="1800" dirty="0"/>
              <a:t>), die der Umwelt schaden und die natürlichen Ressourcen beeinträchtigen können, </a:t>
            </a:r>
            <a:r>
              <a:rPr lang="en-US" sz="1800" dirty="0" err="1"/>
              <a:t>minimieren</a:t>
            </a:r>
            <a:r>
              <a:rPr lang="en-US" sz="1800" dirty="0"/>
              <a:t>.</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pl-PL" dirty="0"/>
              <a:t>4</a:t>
            </a:r>
            <a:endParaRPr lang="en-US" dirty="0"/>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02850" y="2696911"/>
            <a:ext cx="6562677" cy="339415"/>
          </a:xfrm>
        </p:spPr>
        <p:txBody>
          <a:bodyPr/>
          <a:lstStyle/>
          <a:p>
            <a:r>
              <a:rPr lang="en-US" dirty="0"/>
              <a:t>Agrarökosysteme sind kontextspezifisch</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50080" y="3192973"/>
            <a:ext cx="7015447" cy="999383"/>
          </a:xfrm>
        </p:spPr>
        <p:txBody>
          <a:bodyPr/>
          <a:lstStyle/>
          <a:p>
            <a:r>
              <a:rPr lang="en-US" sz="1800" dirty="0"/>
              <a:t>In der Landwirtschaft gibt es keine Einheitslösung für alle. Nachhaltige Anbaupraktiken müssen an die lokalen ökologischen, kulturellen und sozioökonomischen Gegebenheiten angepasst werden.</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pl-PL" dirty="0"/>
              <a:t>5</a:t>
            </a:r>
            <a:endParaRPr lang="en-US" dirty="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462549" y="4502380"/>
            <a:ext cx="7040387" cy="339415"/>
          </a:xfrm>
        </p:spPr>
        <p:txBody>
          <a:bodyPr/>
          <a:lstStyle/>
          <a:p>
            <a:r>
              <a:rPr lang="en-US" dirty="0"/>
              <a:t>Widerstandsfähigkeit gegenüber dem Klimawandel ist unerlässlich</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30086" y="5233573"/>
            <a:ext cx="7144884" cy="999383"/>
          </a:xfrm>
        </p:spPr>
        <p:txBody>
          <a:bodyPr/>
          <a:lstStyle/>
          <a:p>
            <a:r>
              <a:rPr lang="en-US" sz="1800" dirty="0"/>
              <a:t>Angesichts der zunehmenden Auswirkungen des Klimawandels müssen die Anbausysteme widerstandsfähig gegen extreme Wetterereignisse, Temperaturschwankungen sowie Schädlings- und Krankheitsbefall sein.</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pl-PL" dirty="0"/>
              <a:t>6</a:t>
            </a:r>
            <a:endParaRPr lang="en-US" dirty="0"/>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3"/>
          <a:stretch>
            <a:fillRect/>
          </a:stretch>
        </p:blipFill>
        <p:spPr>
          <a:xfrm>
            <a:off x="7559" y="539011"/>
            <a:ext cx="3354094" cy="5222196"/>
          </a:xfrm>
        </p:spPr>
      </p:pic>
      <p:sp>
        <p:nvSpPr>
          <p:cNvPr id="23" name="Text Placeholder 3">
            <a:extLst>
              <a:ext uri="{FF2B5EF4-FFF2-40B4-BE49-F238E27FC236}">
                <a16:creationId xmlns:a16="http://schemas.microsoft.com/office/drawing/2014/main" id="{69E94CDD-6010-47FC-B73F-1C6C5DFA58A8}"/>
              </a:ext>
            </a:extLst>
          </p:cNvPr>
          <p:cNvSpPr txBox="1">
            <a:spLocks/>
          </p:cNvSpPr>
          <p:nvPr/>
        </p:nvSpPr>
        <p:spPr>
          <a:xfrm>
            <a:off x="88304" y="-50208"/>
            <a:ext cx="1135784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dirty="0" err="1"/>
              <a:t>Nachhaltige Anbaumethoden </a:t>
            </a:r>
            <a:r>
              <a:rPr lang="pl-PL" dirty="0"/>
              <a:t>- </a:t>
            </a:r>
            <a:r>
              <a:rPr lang="pl-PL" dirty="0" err="1"/>
              <a:t>Paradigmen</a:t>
            </a:r>
            <a:endParaRPr lang="pl-PL" dirty="0"/>
          </a:p>
        </p:txBody>
      </p:sp>
      <p:grpSp>
        <p:nvGrpSpPr>
          <p:cNvPr id="24" name="Group 7">
            <a:extLst>
              <a:ext uri="{FF2B5EF4-FFF2-40B4-BE49-F238E27FC236}">
                <a16:creationId xmlns:a16="http://schemas.microsoft.com/office/drawing/2014/main" id="{93C47BF2-B54E-4B22-BA90-A703217FDFBA}"/>
              </a:ext>
            </a:extLst>
          </p:cNvPr>
          <p:cNvGrpSpPr/>
          <p:nvPr/>
        </p:nvGrpSpPr>
        <p:grpSpPr>
          <a:xfrm rot="3730759">
            <a:off x="11352275" y="-50406"/>
            <a:ext cx="762119" cy="873205"/>
            <a:chOff x="7602444" y="4967675"/>
            <a:chExt cx="483619" cy="592374"/>
          </a:xfrm>
        </p:grpSpPr>
        <p:grpSp>
          <p:nvGrpSpPr>
            <p:cNvPr id="25" name="Graphic 214">
              <a:extLst>
                <a:ext uri="{FF2B5EF4-FFF2-40B4-BE49-F238E27FC236}">
                  <a16:creationId xmlns:a16="http://schemas.microsoft.com/office/drawing/2014/main" id="{47456041-979C-41C7-B191-CBB2C28B7A7B}"/>
                </a:ext>
              </a:extLst>
            </p:cNvPr>
            <p:cNvGrpSpPr/>
            <p:nvPr/>
          </p:nvGrpSpPr>
          <p:grpSpPr>
            <a:xfrm>
              <a:off x="7618661" y="4967675"/>
              <a:ext cx="467402" cy="507608"/>
              <a:chOff x="2251964" y="3590497"/>
              <a:chExt cx="467402" cy="507608"/>
            </a:xfrm>
            <a:solidFill>
              <a:srgbClr val="8DC641"/>
            </a:solidFill>
          </p:grpSpPr>
          <p:sp>
            <p:nvSpPr>
              <p:cNvPr id="29" name="Freeform 19">
                <a:extLst>
                  <a:ext uri="{FF2B5EF4-FFF2-40B4-BE49-F238E27FC236}">
                    <a16:creationId xmlns:a16="http://schemas.microsoft.com/office/drawing/2014/main" id="{B5CD2D53-3870-4C5F-A3A0-21F0509499B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30" name="Freeform 20">
                <a:extLst>
                  <a:ext uri="{FF2B5EF4-FFF2-40B4-BE49-F238E27FC236}">
                    <a16:creationId xmlns:a16="http://schemas.microsoft.com/office/drawing/2014/main" id="{D06343DE-D3C9-403B-ADD2-913A1EE76A2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31" name="Freeform 21">
                <a:extLst>
                  <a:ext uri="{FF2B5EF4-FFF2-40B4-BE49-F238E27FC236}">
                    <a16:creationId xmlns:a16="http://schemas.microsoft.com/office/drawing/2014/main" id="{2FA0890C-3BAC-4E34-9E9F-7AAE57F7B01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26" name="Graphic 214">
              <a:extLst>
                <a:ext uri="{FF2B5EF4-FFF2-40B4-BE49-F238E27FC236}">
                  <a16:creationId xmlns:a16="http://schemas.microsoft.com/office/drawing/2014/main" id="{EF692058-C1C1-4352-B75A-2899354798D3}"/>
                </a:ext>
              </a:extLst>
            </p:cNvPr>
            <p:cNvGrpSpPr/>
            <p:nvPr/>
          </p:nvGrpSpPr>
          <p:grpSpPr>
            <a:xfrm>
              <a:off x="7602444" y="4993761"/>
              <a:ext cx="421973" cy="566288"/>
              <a:chOff x="2235747" y="3616583"/>
              <a:chExt cx="421973" cy="566288"/>
            </a:xfrm>
            <a:solidFill>
              <a:srgbClr val="231F20"/>
            </a:solidFill>
          </p:grpSpPr>
          <p:sp>
            <p:nvSpPr>
              <p:cNvPr id="27" name="Freeform 17">
                <a:extLst>
                  <a:ext uri="{FF2B5EF4-FFF2-40B4-BE49-F238E27FC236}">
                    <a16:creationId xmlns:a16="http://schemas.microsoft.com/office/drawing/2014/main" id="{8A63E0D8-2D51-4162-A511-353A8D809C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8" name="Freeform 18">
                <a:extLst>
                  <a:ext uri="{FF2B5EF4-FFF2-40B4-BE49-F238E27FC236}">
                    <a16:creationId xmlns:a16="http://schemas.microsoft.com/office/drawing/2014/main" id="{1E712481-6004-4ABB-A84E-EEC1C4DC0C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 name="Text Placeholder 3">
            <a:extLst>
              <a:ext uri="{FF2B5EF4-FFF2-40B4-BE49-F238E27FC236}">
                <a16:creationId xmlns:a16="http://schemas.microsoft.com/office/drawing/2014/main" id="{9621C7E0-7BB1-5F81-8470-3246EFBA076C}"/>
              </a:ext>
            </a:extLst>
          </p:cNvPr>
          <p:cNvSpPr txBox="1">
            <a:spLocks/>
          </p:cNvSpPr>
          <p:nvPr/>
        </p:nvSpPr>
        <p:spPr>
          <a:xfrm>
            <a:off x="0" y="4158"/>
            <a:ext cx="8365402"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Nachhaltige Anbaumethoden - Paradigmen</a:t>
            </a:r>
          </a:p>
        </p:txBody>
      </p:sp>
    </p:spTree>
    <p:extLst>
      <p:ext uri="{BB962C8B-B14F-4D97-AF65-F5344CB8AC3E}">
        <p14:creationId xmlns:p14="http://schemas.microsoft.com/office/powerpoint/2010/main" val="285043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863501" y="2341241"/>
            <a:ext cx="6194026" cy="3066422"/>
          </a:xfrm>
        </p:spPr>
        <p:txBody>
          <a:bodyPr/>
          <a:lstStyle/>
          <a:p>
            <a:r>
              <a:rPr lang="en-US" dirty="0"/>
              <a:t>Diversifizierung der Kulturen und Polykultursysteme</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03</a:t>
            </a:r>
            <a:endParaRPr lang="en-US" dirty="0"/>
          </a:p>
        </p:txBody>
      </p:sp>
    </p:spTree>
    <p:extLst>
      <p:ext uri="{BB962C8B-B14F-4D97-AF65-F5344CB8AC3E}">
        <p14:creationId xmlns:p14="http://schemas.microsoft.com/office/powerpoint/2010/main" val="313835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1646993" y="1619363"/>
            <a:ext cx="5123310" cy="3994947"/>
          </a:xfrm>
        </p:spPr>
        <p:txBody>
          <a:bodyPr/>
          <a:lstStyle/>
          <a:p>
            <a:endParaRPr lang="pl-PL" b="1" dirty="0"/>
          </a:p>
          <a:p>
            <a:r>
              <a:rPr lang="en-US" b="1" dirty="0"/>
              <a:t>Monokultur </a:t>
            </a:r>
            <a:r>
              <a:rPr lang="pl-PL" dirty="0"/>
              <a:t>- </a:t>
            </a:r>
            <a:r>
              <a:rPr lang="en-US" dirty="0"/>
              <a:t>Anbau einer einzigen Pflanzenart auf einer großen Fläche</a:t>
            </a:r>
            <a:r>
              <a:rPr lang="pl-PL" dirty="0"/>
              <a:t>.</a:t>
            </a:r>
            <a:endParaRPr lang="en-US" dirty="0"/>
          </a:p>
          <a:p>
            <a:endParaRPr lang="pl-PL" b="1" dirty="0"/>
          </a:p>
          <a:p>
            <a:r>
              <a:rPr lang="en-US" b="1" dirty="0"/>
              <a:t>Mischkulturen </a:t>
            </a:r>
            <a:r>
              <a:rPr lang="pl-PL" dirty="0"/>
              <a:t>- </a:t>
            </a:r>
            <a:r>
              <a:rPr lang="en-US" dirty="0"/>
              <a:t>gleichzeitiger Anbau von zwei oder mehr Kulturen auf ein und demselben Stück Land</a:t>
            </a:r>
            <a:r>
              <a:rPr lang="pl-PL" dirty="0"/>
              <a:t>.</a:t>
            </a:r>
          </a:p>
          <a:p>
            <a:endParaRPr lang="pl-PL" dirty="0"/>
          </a:p>
          <a:p>
            <a:endParaRPr lang="pl-PL"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87681" y="876244"/>
            <a:ext cx="6366042" cy="992652"/>
          </a:xfrm>
        </p:spPr>
        <p:txBody>
          <a:bodyPr/>
          <a:lstStyle/>
          <a:p>
            <a:r>
              <a:rPr lang="en-US" dirty="0"/>
              <a:t>Mischanbau </a:t>
            </a:r>
            <a:r>
              <a:rPr lang="pl-PL" dirty="0"/>
              <a:t>vs. </a:t>
            </a:r>
            <a:r>
              <a:rPr lang="pl-PL" dirty="0" err="1"/>
              <a:t>Monokultur</a:t>
            </a:r>
            <a:endParaRPr lang="en-US" dirty="0"/>
          </a:p>
          <a:p>
            <a:endParaRPr lang="en-US" dirty="0"/>
          </a:p>
        </p:txBody>
      </p:sp>
      <p:pic>
        <p:nvPicPr>
          <p:cNvPr id="7" name="Picture Placeholder 6">
            <a:extLst>
              <a:ext uri="{FF2B5EF4-FFF2-40B4-BE49-F238E27FC236}">
                <a16:creationId xmlns:a16="http://schemas.microsoft.com/office/drawing/2014/main" id="{6F922B2C-B0F6-88A7-2A90-BECA6D33887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tretch>
            <a:fillRect/>
          </a:stretch>
        </p:blipFill>
        <p:spPr>
          <a:xfrm>
            <a:off x="7040880" y="1420553"/>
            <a:ext cx="4990998" cy="3913188"/>
          </a:xfrm>
        </p:spPr>
      </p:pic>
      <p:pic>
        <p:nvPicPr>
          <p:cNvPr id="4" name="Graphic 3" descr="Plant outline">
            <a:extLst>
              <a:ext uri="{FF2B5EF4-FFF2-40B4-BE49-F238E27FC236}">
                <a16:creationId xmlns:a16="http://schemas.microsoft.com/office/drawing/2014/main" id="{C83ABA08-C441-A29E-AAB9-FFC8C4761F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175" y="1889266"/>
            <a:ext cx="914400" cy="914400"/>
          </a:xfrm>
          <a:prstGeom prst="rect">
            <a:avLst/>
          </a:prstGeom>
        </p:spPr>
      </p:pic>
      <p:pic>
        <p:nvPicPr>
          <p:cNvPr id="8" name="Graphic 7">
            <a:extLst>
              <a:ext uri="{FF2B5EF4-FFF2-40B4-BE49-F238E27FC236}">
                <a16:creationId xmlns:a16="http://schemas.microsoft.com/office/drawing/2014/main" id="{09966F9B-D853-DF95-B3EC-4DE053186892}"/>
              </a:ext>
            </a:extLst>
          </p:cNvPr>
          <p:cNvPicPr>
            <a:picLocks noChangeAspect="1"/>
          </p:cNvPicPr>
          <p:nvPr/>
        </p:nvPicPr>
        <p:blipFill>
          <a:blip r:embed="rId5"/>
          <a:srcRect/>
          <a:stretch/>
        </p:blipFill>
        <p:spPr>
          <a:xfrm>
            <a:off x="610567" y="3303453"/>
            <a:ext cx="497840" cy="914400"/>
          </a:xfrm>
          <a:prstGeom prst="rect">
            <a:avLst/>
          </a:prstGeom>
        </p:spPr>
      </p:pic>
      <p:pic>
        <p:nvPicPr>
          <p:cNvPr id="9" name="Graphic 8" descr="Plant outline">
            <a:extLst>
              <a:ext uri="{FF2B5EF4-FFF2-40B4-BE49-F238E27FC236}">
                <a16:creationId xmlns:a16="http://schemas.microsoft.com/office/drawing/2014/main" id="{30C35B53-4384-4A94-5D6E-E92AC9A4BC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135" y="3303453"/>
            <a:ext cx="702858" cy="788244"/>
          </a:xfrm>
          <a:prstGeom prst="rect">
            <a:avLst/>
          </a:prstGeom>
        </p:spPr>
      </p:pic>
    </p:spTree>
    <p:extLst>
      <p:ext uri="{BB962C8B-B14F-4D97-AF65-F5344CB8AC3E}">
        <p14:creationId xmlns:p14="http://schemas.microsoft.com/office/powerpoint/2010/main" val="394594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Monokultur </a:t>
            </a:r>
            <a:r>
              <a:rPr lang="pl-PL" b="1" dirty="0"/>
              <a:t>- Pro und Kontra </a:t>
            </a:r>
            <a:endParaRPr lang="en-US" b="1" dirty="0"/>
          </a:p>
          <a:p>
            <a:endParaRPr lang="en-US" b="1" dirty="0"/>
          </a:p>
          <a:p>
            <a:endParaRPr lang="en-US" b="1" dirty="0"/>
          </a:p>
        </p:txBody>
      </p:sp>
      <p:pic>
        <p:nvPicPr>
          <p:cNvPr id="20" name="Symbol zastępczy obrazu 19">
            <a:extLst>
              <a:ext uri="{FF2B5EF4-FFF2-40B4-BE49-F238E27FC236}">
                <a16:creationId xmlns:a16="http://schemas.microsoft.com/office/drawing/2014/main" id="{AD8F5EAF-C297-4CE5-9624-128A3517339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0708" y="2091029"/>
            <a:ext cx="7986419" cy="3367093"/>
            <a:chOff x="2129335" y="2137471"/>
            <a:chExt cx="7986419" cy="4127333"/>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137471"/>
              <a:ext cx="7986419" cy="4127333"/>
            </a:xfrm>
            <a:prstGeom prst="rect">
              <a:avLst/>
            </a:prstGeom>
            <a:solidFill>
              <a:srgbClr val="9FDADF"/>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20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368009"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3"/>
                </a:buBlip>
              </a:pPr>
              <a:r>
                <a:rPr lang="en-US" sz="2200" kern="1200" dirty="0">
                  <a:solidFill>
                    <a:srgbClr val="231F20"/>
                  </a:solidFill>
                </a:rPr>
                <a:t>die Effizienz von Pflanzung, Pflege und Ernte zu steigern</a:t>
              </a:r>
              <a:r>
                <a:rPr lang="pl-PL" sz="2200" kern="1200" dirty="0">
                  <a:solidFill>
                    <a:srgbClr val="231F20"/>
                  </a:solidFill>
                </a:rPr>
                <a:t>;</a:t>
              </a:r>
            </a:p>
            <a:p>
              <a:pPr marL="342900" lvl="0" indent="-342900" algn="l" defTabSz="1066800">
                <a:lnSpc>
                  <a:spcPct val="90000"/>
                </a:lnSpc>
                <a:spcBef>
                  <a:spcPct val="0"/>
                </a:spcBef>
                <a:spcAft>
                  <a:spcPct val="35000"/>
                </a:spcAft>
                <a:buBlip>
                  <a:blip r:embed="rId3"/>
                </a:buBlip>
              </a:pPr>
              <a:r>
                <a:rPr lang="en-US" sz="2200" kern="1200" dirty="0">
                  <a:solidFill>
                    <a:srgbClr val="231F20"/>
                  </a:solidFill>
                </a:rPr>
                <a:t>aufgrund seines Potenzials für höhere Erträge und niedrigere Arbeitskosten kurzfristig wirtschaftlich attraktiver</a:t>
              </a:r>
              <a:r>
                <a:rPr lang="pl-PL" sz="2200" kern="1200" dirty="0">
                  <a:solidFill>
                    <a:srgbClr val="231F20"/>
                  </a:solidFill>
                </a:rPr>
                <a:t>.</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4"/>
                </a:buBlip>
              </a:pPr>
              <a:r>
                <a:rPr lang="en-US" sz="2200" kern="1200" dirty="0">
                  <a:solidFill>
                    <a:srgbClr val="231F20"/>
                  </a:solidFill>
                </a:rPr>
                <a:t>führt oft zu einer größeren Anfälligkeit für Schädlinge, Krankheiten und ungünstige Wetterbedingungen</a:t>
              </a:r>
              <a:r>
                <a:rPr lang="pl-PL" sz="2200" kern="1200" dirty="0">
                  <a:solidFill>
                    <a:srgbClr val="231F20"/>
                  </a:solidFill>
                </a:rPr>
                <a:t>;</a:t>
              </a:r>
            </a:p>
            <a:p>
              <a:pPr marL="342900" lvl="0" indent="-342900" algn="l" defTabSz="1066800">
                <a:lnSpc>
                  <a:spcPct val="90000"/>
                </a:lnSpc>
                <a:spcBef>
                  <a:spcPct val="0"/>
                </a:spcBef>
                <a:spcAft>
                  <a:spcPct val="35000"/>
                </a:spcAft>
                <a:buBlip>
                  <a:blip r:embed="rId4"/>
                </a:buBlip>
              </a:pPr>
              <a:r>
                <a:rPr lang="en-US" sz="2200" kern="1200" dirty="0">
                  <a:solidFill>
                    <a:srgbClr val="231F20"/>
                  </a:solidFill>
                </a:rPr>
                <a:t>zu einer Verarmung der Bodennährstoffe und zu einer erhöhten Abhängigkeit von chemischen Mitteln wie </a:t>
              </a:r>
              <a:r>
                <a:rPr lang="en-US" sz="2200" kern="1200" dirty="0" err="1">
                  <a:solidFill>
                    <a:srgbClr val="231F20"/>
                  </a:solidFill>
                </a:rPr>
                <a:t>Düngemitteln </a:t>
              </a:r>
              <a:r>
                <a:rPr lang="en-US" sz="2200" kern="1200" dirty="0">
                  <a:solidFill>
                    <a:srgbClr val="231F20"/>
                  </a:solidFill>
                </a:rPr>
                <a:t>und Pestiziden führen</a:t>
              </a:r>
              <a:r>
                <a:rPr lang="pl-PL" sz="2200" kern="1200" dirty="0">
                  <a:solidFill>
                    <a:srgbClr val="231F20"/>
                  </a:solidFill>
                </a:rPr>
                <a:t>.</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sz="2200"/>
            </a:p>
          </p:txBody>
        </p:sp>
      </p:grpSp>
      <p:grpSp>
        <p:nvGrpSpPr>
          <p:cNvPr id="2" name="Group 1">
            <a:extLst>
              <a:ext uri="{FF2B5EF4-FFF2-40B4-BE49-F238E27FC236}">
                <a16:creationId xmlns:a16="http://schemas.microsoft.com/office/drawing/2014/main" id="{1F6EE4EF-E8B2-6824-4902-5E429DD3AC05}"/>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6D802323-7254-42BC-EFC4-2D2503C9054F}"/>
                </a:ext>
              </a:extLst>
            </p:cNvPr>
            <p:cNvGrpSpPr/>
            <p:nvPr/>
          </p:nvGrpSpPr>
          <p:grpSpPr>
            <a:xfrm>
              <a:off x="3263598" y="4990755"/>
              <a:ext cx="851341" cy="854106"/>
              <a:chOff x="4669868" y="3456115"/>
              <a:chExt cx="851341" cy="854106"/>
            </a:xfrm>
          </p:grpSpPr>
          <p:sp>
            <p:nvSpPr>
              <p:cNvPr id="10" name="Freeform 25">
                <a:extLst>
                  <a:ext uri="{FF2B5EF4-FFF2-40B4-BE49-F238E27FC236}">
                    <a16:creationId xmlns:a16="http://schemas.microsoft.com/office/drawing/2014/main" id="{5823C38A-4A70-1DE6-D241-9526E36DB7CE}"/>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8A912183-A1C2-B76F-96A9-A84820DF7A0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AD3EA8E-EADB-3CAB-822B-16542E71D388}"/>
                </a:ext>
              </a:extLst>
            </p:cNvPr>
            <p:cNvGrpSpPr/>
            <p:nvPr/>
          </p:nvGrpSpPr>
          <p:grpSpPr>
            <a:xfrm>
              <a:off x="2872398" y="4601387"/>
              <a:ext cx="1633745" cy="1634066"/>
              <a:chOff x="4278668" y="3066747"/>
              <a:chExt cx="1633745" cy="1634066"/>
            </a:xfrm>
            <a:solidFill>
              <a:srgbClr val="000000"/>
            </a:solidFill>
          </p:grpSpPr>
          <p:sp>
            <p:nvSpPr>
              <p:cNvPr id="5" name="Freeform 28">
                <a:extLst>
                  <a:ext uri="{FF2B5EF4-FFF2-40B4-BE49-F238E27FC236}">
                    <a16:creationId xmlns:a16="http://schemas.microsoft.com/office/drawing/2014/main" id="{3B15F259-A04E-DD75-A470-6C05B0486DBA}"/>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6" name="Freeform 29">
                <a:extLst>
                  <a:ext uri="{FF2B5EF4-FFF2-40B4-BE49-F238E27FC236}">
                    <a16:creationId xmlns:a16="http://schemas.microsoft.com/office/drawing/2014/main" id="{32B242EA-EEE0-3B57-8184-22751B352CE7}"/>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7" name="Freeform 30">
                <a:extLst>
                  <a:ext uri="{FF2B5EF4-FFF2-40B4-BE49-F238E27FC236}">
                    <a16:creationId xmlns:a16="http://schemas.microsoft.com/office/drawing/2014/main" id="{0CDB0062-1E66-AA49-65B3-8AE02599034D}"/>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8" name="Freeform 31">
                <a:extLst>
                  <a:ext uri="{FF2B5EF4-FFF2-40B4-BE49-F238E27FC236}">
                    <a16:creationId xmlns:a16="http://schemas.microsoft.com/office/drawing/2014/main" id="{B4566EE0-A802-09A5-2EFC-1F2EBFD398DB}"/>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19" name="Group 18">
            <a:extLst>
              <a:ext uri="{FF2B5EF4-FFF2-40B4-BE49-F238E27FC236}">
                <a16:creationId xmlns:a16="http://schemas.microsoft.com/office/drawing/2014/main" id="{30EB6D9A-A49A-BBAD-674F-6A10D4F26FFB}"/>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5F439AB2-C8D1-D5F1-34C5-B1D2445B8832}"/>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1C8F3E02-8AFA-0FF4-F679-5A17CBF863F8}"/>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B8B90E71-5CD0-7451-0B3E-F43C57CEB63E}"/>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36FED4C8-4ADA-71E0-C45A-8FADE774226D}"/>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6073675B-5850-EA51-655D-9CB94876C0A1}"/>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B2AAE3A0-80E4-0F9A-EE6E-32EED8F25B11}"/>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50D5826B-25C5-D305-95BF-1E96436334F8}"/>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4168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Mischkulturen - Pro und Kontra </a:t>
            </a:r>
          </a:p>
          <a:p>
            <a:endParaRPr lang="en-US" b="1" dirty="0"/>
          </a:p>
          <a:p>
            <a:endParaRPr lang="en-US" b="1" dirty="0"/>
          </a:p>
        </p:txBody>
      </p:sp>
      <p:pic>
        <p:nvPicPr>
          <p:cNvPr id="5" name="Symbol zastępczy obrazu 4">
            <a:extLst>
              <a:ext uri="{FF2B5EF4-FFF2-40B4-BE49-F238E27FC236}">
                <a16:creationId xmlns:a16="http://schemas.microsoft.com/office/drawing/2014/main" id="{DC5AEA57-B885-4005-B4CE-F86C5DDFA43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7067" y="2330121"/>
            <a:ext cx="7973702" cy="3284838"/>
            <a:chOff x="2129335" y="2620168"/>
            <a:chExt cx="7738565" cy="3644636"/>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733921"/>
              <a:ext cx="7738565" cy="3530883"/>
            </a:xfrm>
            <a:prstGeom prst="rect">
              <a:avLst/>
            </a:prstGeom>
            <a:no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200" dirty="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243799" y="2620168"/>
              <a:ext cx="383284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3"/>
                </a:buBlip>
              </a:pPr>
              <a:r>
                <a:rPr lang="en-US" sz="2200" dirty="0">
                  <a:solidFill>
                    <a:srgbClr val="231F20"/>
                  </a:solidFill>
                </a:rPr>
                <a:t>bessere </a:t>
              </a:r>
              <a:r>
                <a:rPr lang="en-US" sz="2200" dirty="0" err="1">
                  <a:solidFill>
                    <a:srgbClr val="231F20"/>
                  </a:solidFill>
                </a:rPr>
                <a:t>Nutzung der </a:t>
              </a:r>
              <a:r>
                <a:rPr lang="en-US" sz="2200" dirty="0">
                  <a:solidFill>
                    <a:srgbClr val="231F20"/>
                  </a:solidFill>
                </a:rPr>
                <a:t>Ressourcen;</a:t>
              </a:r>
            </a:p>
            <a:p>
              <a:pPr marL="342900" lvl="0" indent="-342900" defTabSz="1066800">
                <a:lnSpc>
                  <a:spcPct val="90000"/>
                </a:lnSpc>
                <a:spcBef>
                  <a:spcPct val="0"/>
                </a:spcBef>
                <a:spcAft>
                  <a:spcPct val="35000"/>
                </a:spcAft>
                <a:buBlip>
                  <a:blip r:embed="rId3"/>
                </a:buBlip>
              </a:pPr>
              <a:r>
                <a:rPr lang="en-US" sz="2200" dirty="0">
                  <a:solidFill>
                    <a:srgbClr val="231F20"/>
                  </a:solidFill>
                </a:rPr>
                <a:t>geringeres Risiko eines totalen Ernteausfalls aufgrund von Schädlingen oder Krankheiten;</a:t>
              </a:r>
            </a:p>
            <a:p>
              <a:pPr marL="342900" lvl="0" indent="-342900" defTabSz="1066800">
                <a:lnSpc>
                  <a:spcPct val="90000"/>
                </a:lnSpc>
                <a:spcBef>
                  <a:spcPct val="0"/>
                </a:spcBef>
                <a:spcAft>
                  <a:spcPct val="35000"/>
                </a:spcAft>
                <a:buBlip>
                  <a:blip r:embed="rId3"/>
                </a:buBlip>
              </a:pPr>
              <a:r>
                <a:rPr lang="en-US" sz="2200" dirty="0">
                  <a:solidFill>
                    <a:srgbClr val="231F20"/>
                  </a:solidFill>
                </a:rPr>
                <a:t>fördert die biologische Vielfalt;</a:t>
              </a:r>
            </a:p>
            <a:p>
              <a:pPr marL="342900" lvl="0" indent="-342900" defTabSz="1066800">
                <a:lnSpc>
                  <a:spcPct val="90000"/>
                </a:lnSpc>
                <a:spcBef>
                  <a:spcPct val="0"/>
                </a:spcBef>
                <a:spcAft>
                  <a:spcPct val="35000"/>
                </a:spcAft>
                <a:buBlip>
                  <a:blip r:embed="rId3"/>
                </a:buBlip>
              </a:pPr>
              <a:r>
                <a:rPr lang="en-US" sz="2200" dirty="0">
                  <a:solidFill>
                    <a:srgbClr val="231F20"/>
                  </a:solidFill>
                </a:rPr>
                <a:t>verbessert die Bodengesundheit und kann zu stabileren Erträgen führen.</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4"/>
                </a:buBlip>
              </a:pPr>
              <a:r>
                <a:rPr lang="en-US" sz="2200" dirty="0">
                  <a:solidFill>
                    <a:srgbClr val="231F20"/>
                  </a:solidFill>
                </a:rPr>
                <a:t>kann aufgrund der geringeren Effizienz von Pflanzung, Pflege und Ernte kurzfristig wirtschaftlich attraktiver sein.</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sz="2200"/>
            </a:p>
          </p:txBody>
        </p:sp>
      </p:grpSp>
      <p:grpSp>
        <p:nvGrpSpPr>
          <p:cNvPr id="2" name="Group 1">
            <a:extLst>
              <a:ext uri="{FF2B5EF4-FFF2-40B4-BE49-F238E27FC236}">
                <a16:creationId xmlns:a16="http://schemas.microsoft.com/office/drawing/2014/main" id="{501F7EB2-244D-2A9A-AA4F-E89507BFC6F4}"/>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D9FA7492-9875-376F-E015-447143D04265}"/>
                </a:ext>
              </a:extLst>
            </p:cNvPr>
            <p:cNvGrpSpPr/>
            <p:nvPr/>
          </p:nvGrpSpPr>
          <p:grpSpPr>
            <a:xfrm>
              <a:off x="3263598" y="4990755"/>
              <a:ext cx="851341" cy="854106"/>
              <a:chOff x="4669868" y="3456115"/>
              <a:chExt cx="851341" cy="854106"/>
            </a:xfrm>
          </p:grpSpPr>
          <p:sp>
            <p:nvSpPr>
              <p:cNvPr id="18" name="Freeform 25">
                <a:extLst>
                  <a:ext uri="{FF2B5EF4-FFF2-40B4-BE49-F238E27FC236}">
                    <a16:creationId xmlns:a16="http://schemas.microsoft.com/office/drawing/2014/main" id="{644B2D83-CAED-863A-4451-C1E62F263C68}"/>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90EA2810-6E7F-9830-E114-6F665B09E0DE}"/>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9BD7573-A851-F310-9CBF-AA9501086DE4}"/>
                </a:ext>
              </a:extLst>
            </p:cNvPr>
            <p:cNvGrpSpPr/>
            <p:nvPr/>
          </p:nvGrpSpPr>
          <p:grpSpPr>
            <a:xfrm>
              <a:off x="2872398" y="4601387"/>
              <a:ext cx="1633745" cy="1634066"/>
              <a:chOff x="4278668" y="3066747"/>
              <a:chExt cx="1633745" cy="1634066"/>
            </a:xfrm>
            <a:solidFill>
              <a:srgbClr val="000000"/>
            </a:solidFill>
          </p:grpSpPr>
          <p:sp>
            <p:nvSpPr>
              <p:cNvPr id="6" name="Freeform 28">
                <a:extLst>
                  <a:ext uri="{FF2B5EF4-FFF2-40B4-BE49-F238E27FC236}">
                    <a16:creationId xmlns:a16="http://schemas.microsoft.com/office/drawing/2014/main" id="{7CBB7866-2A7D-BA88-639A-E8667C389696}"/>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7" name="Freeform 29">
                <a:extLst>
                  <a:ext uri="{FF2B5EF4-FFF2-40B4-BE49-F238E27FC236}">
                    <a16:creationId xmlns:a16="http://schemas.microsoft.com/office/drawing/2014/main" id="{E8E9517D-5B5E-5A14-86E8-4E9ABE4AF8DC}"/>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8" name="Freeform 30">
                <a:extLst>
                  <a:ext uri="{FF2B5EF4-FFF2-40B4-BE49-F238E27FC236}">
                    <a16:creationId xmlns:a16="http://schemas.microsoft.com/office/drawing/2014/main" id="{40417F55-A4E6-8F58-E4A8-C9144B5FB27F}"/>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 name="Freeform 31">
                <a:extLst>
                  <a:ext uri="{FF2B5EF4-FFF2-40B4-BE49-F238E27FC236}">
                    <a16:creationId xmlns:a16="http://schemas.microsoft.com/office/drawing/2014/main" id="{14D6EED8-B638-A64B-F0B8-345616A5060D}"/>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10CF4E38-1A7C-D497-ED21-5C4AAEFBB78A}"/>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AE0409C0-9372-6FC2-8985-71AEBC0CD639}"/>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9693A8DA-49C5-9337-A714-7E3D723E582A}"/>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9AFF966D-99A9-A69B-BA9B-F18BE15A878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56D83843-84AF-25DD-FAC1-CA93BE6D290F}"/>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1D13B6BE-1E26-5F3D-778F-16652654479F}"/>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5C3D38ED-2B9F-82C0-05FC-AAE878A9B5FA}"/>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4078AE7F-E3E8-11C7-5010-79BF06F10B89}"/>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34043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Mischkulturen - </a:t>
            </a:r>
            <a:r>
              <a:rPr lang="pl-PL" b="1" dirty="0" err="1"/>
              <a:t>Fakten auf einen Blick</a:t>
            </a:r>
            <a:endParaRPr lang="pl-PL" b="1" dirty="0"/>
          </a:p>
        </p:txBody>
      </p:sp>
      <p:grpSp>
        <p:nvGrpSpPr>
          <p:cNvPr id="3" name="Grupa 2">
            <a:extLst>
              <a:ext uri="{FF2B5EF4-FFF2-40B4-BE49-F238E27FC236}">
                <a16:creationId xmlns:a16="http://schemas.microsoft.com/office/drawing/2014/main" id="{C97F441B-10B0-4739-82D7-30B9FBFB78FB}"/>
              </a:ext>
            </a:extLst>
          </p:cNvPr>
          <p:cNvGrpSpPr/>
          <p:nvPr/>
        </p:nvGrpSpPr>
        <p:grpSpPr>
          <a:xfrm>
            <a:off x="1765248" y="1313804"/>
            <a:ext cx="9256795" cy="4793030"/>
            <a:chOff x="1765248" y="1313804"/>
            <a:chExt cx="9256795" cy="4793030"/>
          </a:xfrm>
        </p:grpSpPr>
        <p:sp>
          <p:nvSpPr>
            <p:cNvPr id="5" name="Dowolny kształt: kształt 4">
              <a:extLst>
                <a:ext uri="{FF2B5EF4-FFF2-40B4-BE49-F238E27FC236}">
                  <a16:creationId xmlns:a16="http://schemas.microsoft.com/office/drawing/2014/main" id="{2B945125-93C0-402E-B8E7-C60A0EBB577E}"/>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Pflanzmuster </a:t>
              </a:r>
              <a:r>
                <a:rPr lang="pl-PL" sz="2000" b="1" dirty="0">
                  <a:solidFill>
                    <a:srgbClr val="231F20"/>
                  </a:solidFill>
                </a:rPr>
                <a:t>- </a:t>
              </a:r>
              <a:r>
                <a:rPr lang="en-US" sz="2000" kern="1200" dirty="0">
                  <a:solidFill>
                    <a:srgbClr val="231F20"/>
                  </a:solidFill>
                </a:rPr>
                <a:t>zwei oder mehr Kulturen werden gleichzeitig auf demselben Feld ohne getrennte </a:t>
              </a:r>
              <a:r>
                <a:rPr lang="pl-PL" sz="2000" kern="1200" dirty="0">
                  <a:solidFill>
                    <a:srgbClr val="231F20"/>
                  </a:solidFill>
                </a:rPr>
                <a:t>Reihen/ </a:t>
              </a:r>
              <a:r>
                <a:rPr lang="en-US" sz="2000" kern="1200" dirty="0">
                  <a:solidFill>
                    <a:srgbClr val="231F20"/>
                  </a:solidFill>
                </a:rPr>
                <a:t>in abwechselnden Streifen angebaut </a:t>
              </a:r>
              <a:r>
                <a:rPr lang="pl-PL" sz="2000" kern="1200" dirty="0" err="1">
                  <a:solidFill>
                    <a:srgbClr val="231F20"/>
                  </a:solidFill>
                </a:rPr>
                <a:t>oder </a:t>
              </a:r>
              <a:r>
                <a:rPr lang="en-US" sz="2000" kern="1200" dirty="0">
                  <a:solidFill>
                    <a:srgbClr val="231F20"/>
                  </a:solidFill>
                </a:rPr>
                <a:t>eine zweite Kultur wird vor der Ernte der ersten Kultur ausgesät)</a:t>
              </a:r>
              <a:endParaRPr lang="pl-PL" sz="2000" kern="1200" dirty="0">
                <a:solidFill>
                  <a:srgbClr val="231F20"/>
                </a:solidFill>
              </a:endParaRPr>
            </a:p>
          </p:txBody>
        </p:sp>
        <p:sp>
          <p:nvSpPr>
            <p:cNvPr id="7" name="Prostokąt 6">
              <a:extLst>
                <a:ext uri="{FF2B5EF4-FFF2-40B4-BE49-F238E27FC236}">
                  <a16:creationId xmlns:a16="http://schemas.microsoft.com/office/drawing/2014/main" id="{BD573AE8-C19C-4E94-B742-453FDC94EDA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7" name="Dowolny kształt: kształt 16">
              <a:extLst>
                <a:ext uri="{FF2B5EF4-FFF2-40B4-BE49-F238E27FC236}">
                  <a16:creationId xmlns:a16="http://schemas.microsoft.com/office/drawing/2014/main" id="{4AE9BE09-9415-47DF-A7AD-D67B02484B29}"/>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ERGÄNZENDER ANBAU </a:t>
              </a:r>
              <a:r>
                <a:rPr lang="pl-PL" sz="2000" b="1" dirty="0">
                  <a:solidFill>
                    <a:srgbClr val="231F20"/>
                  </a:solidFill>
                </a:rPr>
                <a:t>- </a:t>
              </a:r>
              <a:r>
                <a:rPr lang="en-US" sz="2000" kern="1200" dirty="0">
                  <a:solidFill>
                    <a:srgbClr val="231F20"/>
                  </a:solidFill>
                </a:rPr>
                <a:t>Die für den Reihenanbau ausgewählten </a:t>
              </a:r>
              <a:r>
                <a:rPr lang="en-US" sz="2000" kern="1200" dirty="0" err="1">
                  <a:solidFill>
                    <a:srgbClr val="231F20"/>
                  </a:solidFill>
                </a:rPr>
                <a:t>Pflanzen </a:t>
              </a:r>
              <a:r>
                <a:rPr lang="en-US" sz="2000" kern="1200" dirty="0">
                  <a:solidFill>
                    <a:srgbClr val="231F20"/>
                  </a:solidFill>
                </a:rPr>
                <a:t>haben oft unterschiedliche Höhen, Wurzeltiefen, Nährstoffbedürfnisse und Reifedaten, so dass sie ohne große Konkurrenz nebeneinander bestehen können.</a:t>
              </a:r>
              <a:endParaRPr lang="pl-PL" sz="2000" kern="1200" dirty="0">
                <a:solidFill>
                  <a:srgbClr val="231F20"/>
                </a:solidFill>
              </a:endParaRPr>
            </a:p>
          </p:txBody>
        </p:sp>
        <p:sp>
          <p:nvSpPr>
            <p:cNvPr id="18" name="Prostokąt 17">
              <a:extLst>
                <a:ext uri="{FF2B5EF4-FFF2-40B4-BE49-F238E27FC236}">
                  <a16:creationId xmlns:a16="http://schemas.microsoft.com/office/drawing/2014/main" id="{B256EC3E-FEAD-4FA7-8F65-1D9209CD92B8}"/>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DBDC5DB1-BB33-41BB-A8AA-7D3D1129C8DE}"/>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PFLANZEN- UND ZEITMANAGEMENT </a:t>
              </a:r>
              <a:r>
                <a:rPr lang="pl-PL" sz="2000" b="1" dirty="0">
                  <a:solidFill>
                    <a:srgbClr val="231F20"/>
                  </a:solidFill>
                </a:rPr>
                <a:t>- </a:t>
              </a:r>
              <a:r>
                <a:rPr lang="en-US" sz="2000" kern="1200" dirty="0">
                  <a:solidFill>
                    <a:srgbClr val="231F20"/>
                  </a:solidFill>
                </a:rPr>
                <a:t>sorgfältige Bewirtschaftung beider </a:t>
              </a:r>
              <a:r>
                <a:rPr lang="pl-PL" sz="2000" kern="1200" dirty="0" err="1">
                  <a:solidFill>
                    <a:srgbClr val="231F20"/>
                  </a:solidFill>
                </a:rPr>
                <a:t>Pflanzen, einschließlich des </a:t>
              </a:r>
              <a:r>
                <a:rPr lang="en-US" sz="2000" kern="1200" dirty="0">
                  <a:solidFill>
                    <a:srgbClr val="231F20"/>
                  </a:solidFill>
                </a:rPr>
                <a:t>Zeitpunkts der Aussaat und der Ernte für jede Kultur, um die Vorteile der Praxis zu optimieren.</a:t>
              </a:r>
              <a:endParaRPr lang="pl-PL" sz="2000" kern="1200" dirty="0">
                <a:solidFill>
                  <a:srgbClr val="231F20"/>
                </a:solidFill>
              </a:endParaRPr>
            </a:p>
          </p:txBody>
        </p:sp>
        <p:sp>
          <p:nvSpPr>
            <p:cNvPr id="20" name="Prostokąt 19">
              <a:extLst>
                <a:ext uri="{FF2B5EF4-FFF2-40B4-BE49-F238E27FC236}">
                  <a16:creationId xmlns:a16="http://schemas.microsoft.com/office/drawing/2014/main" id="{2256AA14-C5CF-45AD-8044-C36C788A28B3}"/>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6320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59564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Mischkulturen - </a:t>
            </a:r>
            <a:r>
              <a:rPr lang="pl-PL" b="1" dirty="0" err="1"/>
              <a:t>Umsetzung</a:t>
            </a:r>
            <a:endParaRPr lang="pl-PL" b="1" dirty="0"/>
          </a:p>
        </p:txBody>
      </p:sp>
      <p:grpSp>
        <p:nvGrpSpPr>
          <p:cNvPr id="2" name="Grupa 1">
            <a:extLst>
              <a:ext uri="{FF2B5EF4-FFF2-40B4-BE49-F238E27FC236}">
                <a16:creationId xmlns:a16="http://schemas.microsoft.com/office/drawing/2014/main" id="{1DC8DECA-00F8-4AF6-A308-201A89C1C509}"/>
              </a:ext>
            </a:extLst>
          </p:cNvPr>
          <p:cNvGrpSpPr/>
          <p:nvPr/>
        </p:nvGrpSpPr>
        <p:grpSpPr>
          <a:xfrm>
            <a:off x="1765248" y="1313804"/>
            <a:ext cx="9256795" cy="4793766"/>
            <a:chOff x="1765248" y="1313804"/>
            <a:chExt cx="9256795" cy="4793766"/>
          </a:xfrm>
        </p:grpSpPr>
        <p:sp>
          <p:nvSpPr>
            <p:cNvPr id="3" name="Dowolny kształt: kształt 2">
              <a:extLst>
                <a:ext uri="{FF2B5EF4-FFF2-40B4-BE49-F238E27FC236}">
                  <a16:creationId xmlns:a16="http://schemas.microsoft.com/office/drawing/2014/main" id="{63E0FADF-D43D-424F-8B1A-95D63C9A976F}"/>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DETAILLIERTE PLANUNG </a:t>
              </a:r>
              <a:r>
                <a:rPr lang="pl-PL" sz="2000" b="1" dirty="0">
                  <a:solidFill>
                    <a:srgbClr val="231F20"/>
                  </a:solidFill>
                </a:rPr>
                <a:t>- </a:t>
              </a:r>
              <a:r>
                <a:rPr lang="en-US" sz="2000" b="0" kern="1200" dirty="0" err="1">
                  <a:solidFill>
                    <a:srgbClr val="231F20"/>
                  </a:solidFill>
                </a:rPr>
                <a:t>Verständnis der </a:t>
              </a:r>
              <a:r>
                <a:rPr lang="en-US" sz="2000" b="0" kern="1200" dirty="0">
                  <a:solidFill>
                    <a:srgbClr val="231F20"/>
                  </a:solidFill>
                </a:rPr>
                <a:t>Wachstumsmuster und Bedürfnisse der einzelnen Kulturen zur </a:t>
              </a:r>
              <a:r>
                <a:rPr lang="en-IE" sz="2000" b="0" kern="1200" dirty="0">
                  <a:solidFill>
                    <a:srgbClr val="231F20"/>
                  </a:solidFill>
                </a:rPr>
                <a:t>Optimierung</a:t>
              </a:r>
              <a:r>
                <a:rPr lang="pl-PL" sz="2000" b="0" kern="1200" dirty="0">
                  <a:solidFill>
                    <a:srgbClr val="231F20"/>
                  </a:solidFill>
                </a:rPr>
                <a:t> der Produktivität</a:t>
              </a:r>
              <a:r>
                <a:rPr lang="en-US" sz="2000" b="0" kern="1200" dirty="0">
                  <a:solidFill>
                    <a:srgbClr val="231F20"/>
                  </a:solidFill>
                </a:rPr>
                <a:t>.</a:t>
              </a:r>
              <a:endParaRPr lang="pl-PL" sz="2000" b="0" kern="1200" dirty="0">
                <a:solidFill>
                  <a:srgbClr val="231F20"/>
                </a:solidFill>
              </a:endParaRPr>
            </a:p>
          </p:txBody>
        </p:sp>
        <p:sp>
          <p:nvSpPr>
            <p:cNvPr id="5" name="Prostokąt 4">
              <a:extLst>
                <a:ext uri="{FF2B5EF4-FFF2-40B4-BE49-F238E27FC236}">
                  <a16:creationId xmlns:a16="http://schemas.microsoft.com/office/drawing/2014/main" id="{469FA1F9-3A0A-4C33-88D2-6D204345A25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D8F6C938-3F0A-4E2F-A2F2-A6229A438AFC}"/>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SORGFÄLTIGE AUSFÜHRUNG </a:t>
              </a:r>
              <a:r>
                <a:rPr lang="pl-PL" sz="2000" b="1" dirty="0">
                  <a:solidFill>
                    <a:srgbClr val="231F20"/>
                  </a:solidFill>
                </a:rPr>
                <a:t>- </a:t>
              </a:r>
              <a:r>
                <a:rPr lang="en-US" sz="2000" b="0" kern="1200" dirty="0" err="1">
                  <a:solidFill>
                    <a:srgbClr val="231F20"/>
                  </a:solidFill>
                </a:rPr>
                <a:t>genaues </a:t>
              </a:r>
              <a:r>
                <a:rPr lang="en-US" sz="2000" b="0" kern="1200" dirty="0">
                  <a:solidFill>
                    <a:srgbClr val="231F20"/>
                  </a:solidFill>
                </a:rPr>
                <a:t>Timing von Aussaat und Ernte, um sicherzustellen, dass sich die Kulturen nicht gegenseitig verdrängen.</a:t>
              </a:r>
              <a:endParaRPr lang="pl-PL" sz="2000" b="0" kern="1200" dirty="0">
                <a:solidFill>
                  <a:srgbClr val="231F20"/>
                </a:solidFill>
              </a:endParaRPr>
            </a:p>
          </p:txBody>
        </p:sp>
        <p:sp>
          <p:nvSpPr>
            <p:cNvPr id="8" name="Prostokąt 7">
              <a:extLst>
                <a:ext uri="{FF2B5EF4-FFF2-40B4-BE49-F238E27FC236}">
                  <a16:creationId xmlns:a16="http://schemas.microsoft.com/office/drawing/2014/main" id="{864D293C-3B4A-4DD8-8E9C-4C75F0B112BC}"/>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AFDD5DAA-56E6-4EB8-A9C8-4919CF1912F3}"/>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ÜBERWACHUNG UND ANPASSUNG </a:t>
              </a:r>
              <a:r>
                <a:rPr lang="pl-PL" sz="2000" b="1" dirty="0">
                  <a:solidFill>
                    <a:srgbClr val="231F20"/>
                  </a:solidFill>
                </a:rPr>
                <a:t>- </a:t>
              </a:r>
              <a:r>
                <a:rPr lang="en-US" sz="2000" b="0" kern="1200" dirty="0" err="1">
                  <a:solidFill>
                    <a:srgbClr val="231F20"/>
                  </a:solidFill>
                </a:rPr>
                <a:t>regelmäßige </a:t>
              </a:r>
              <a:r>
                <a:rPr lang="en-US" sz="2000" b="0" kern="1200" dirty="0">
                  <a:solidFill>
                    <a:srgbClr val="231F20"/>
                  </a:solidFill>
                </a:rPr>
                <a:t>Beobachtung des Pflanzenwachstums und des Zusammenspiels der Pflanzen, bei Bedarf Anpassung der Bewässerung, der Abstände und des Nährstoffmanagements.</a:t>
              </a:r>
              <a:endParaRPr lang="pl-PL" sz="2000" b="0" kern="1200" dirty="0">
                <a:solidFill>
                  <a:srgbClr val="231F20"/>
                </a:solidFill>
              </a:endParaRPr>
            </a:p>
          </p:txBody>
        </p:sp>
        <p:sp>
          <p:nvSpPr>
            <p:cNvPr id="20" name="Prostokąt 19">
              <a:extLst>
                <a:ext uri="{FF2B5EF4-FFF2-40B4-BE49-F238E27FC236}">
                  <a16:creationId xmlns:a16="http://schemas.microsoft.com/office/drawing/2014/main" id="{DD4C894B-8619-4313-B0DD-E73F8E86DD77}"/>
                </a:ext>
              </a:extLst>
            </p:cNvPr>
            <p:cNvSpPr/>
            <p:nvPr/>
          </p:nvSpPr>
          <p:spPr>
            <a:xfrm>
              <a:off x="3261230" y="4668222"/>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329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Gemischte Beschneidung - </a:t>
            </a:r>
            <a:r>
              <a:rPr lang="en-IE" b="1" dirty="0"/>
              <a:t>Besondere </a:t>
            </a:r>
            <a:r>
              <a:rPr lang="pl-PL" b="1" dirty="0"/>
              <a:t>Aufmerksamkeit!</a:t>
            </a:r>
          </a:p>
        </p:txBody>
      </p:sp>
      <p:grpSp>
        <p:nvGrpSpPr>
          <p:cNvPr id="2" name="Grupa 1">
            <a:extLst>
              <a:ext uri="{FF2B5EF4-FFF2-40B4-BE49-F238E27FC236}">
                <a16:creationId xmlns:a16="http://schemas.microsoft.com/office/drawing/2014/main" id="{F493B369-1108-42C9-A71D-8063B7176FF1}"/>
              </a:ext>
            </a:extLst>
          </p:cNvPr>
          <p:cNvGrpSpPr/>
          <p:nvPr/>
        </p:nvGrpSpPr>
        <p:grpSpPr>
          <a:xfrm>
            <a:off x="1765248" y="1313804"/>
            <a:ext cx="9256795" cy="4793030"/>
            <a:chOff x="1765248" y="1313804"/>
            <a:chExt cx="9256795" cy="4793030"/>
          </a:xfrm>
        </p:grpSpPr>
        <p:sp>
          <p:nvSpPr>
            <p:cNvPr id="3" name="Dowolny kształt: kształt 2">
              <a:extLst>
                <a:ext uri="{FF2B5EF4-FFF2-40B4-BE49-F238E27FC236}">
                  <a16:creationId xmlns:a16="http://schemas.microsoft.com/office/drawing/2014/main" id="{B6D1E5AD-597D-4619-97FC-ACE88FA7A791}"/>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AUSWAHL DER KULTURPFLANZEN </a:t>
              </a:r>
              <a:r>
                <a:rPr lang="pl-PL" sz="2000" b="1" dirty="0">
                  <a:solidFill>
                    <a:srgbClr val="231F20"/>
                  </a:solidFill>
                </a:rPr>
                <a:t>- </a:t>
              </a:r>
              <a:r>
                <a:rPr lang="en-US" sz="2000" b="0" kern="1200" dirty="0">
                  <a:solidFill>
                    <a:srgbClr val="231F20"/>
                  </a:solidFill>
                </a:rPr>
                <a:t>Es ist wichtig, Pflanzen auszuwählen, die in Bezug auf ihre Wachstumsanforderungen kompatibel sind und nicht in aggressiver Konkurrenz zueinander um Ressourcen stehen.</a:t>
              </a:r>
              <a:endParaRPr lang="pl-PL" sz="2000" b="0" kern="1200" dirty="0">
                <a:solidFill>
                  <a:srgbClr val="231F20"/>
                </a:solidFill>
              </a:endParaRPr>
            </a:p>
          </p:txBody>
        </p:sp>
        <p:sp>
          <p:nvSpPr>
            <p:cNvPr id="5" name="Prostokąt 4">
              <a:extLst>
                <a:ext uri="{FF2B5EF4-FFF2-40B4-BE49-F238E27FC236}">
                  <a16:creationId xmlns:a16="http://schemas.microsoft.com/office/drawing/2014/main" id="{D141BD6B-4C71-4FFC-95DC-E83256B72E9F}"/>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0B916542-0CB3-48DD-9EF8-3CC87431912B}"/>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VERWALTUNGSKOMPLEXITÄT </a:t>
              </a:r>
              <a:r>
                <a:rPr lang="pl-PL" sz="2000" b="1" dirty="0">
                  <a:solidFill>
                    <a:srgbClr val="231F20"/>
                  </a:solidFill>
                </a:rPr>
                <a:t>- </a:t>
              </a:r>
              <a:r>
                <a:rPr lang="en-US" sz="2000" kern="1200" dirty="0" err="1">
                  <a:solidFill>
                    <a:srgbClr val="231F20"/>
                  </a:solidFill>
                </a:rPr>
                <a:t>Zwischenfruchtanbau </a:t>
              </a:r>
              <a:r>
                <a:rPr lang="en-US" sz="2000" kern="1200" dirty="0">
                  <a:solidFill>
                    <a:srgbClr val="231F20"/>
                  </a:solidFill>
                </a:rPr>
                <a:t>kann Feldarbeiten wie Pflanzung, Anbau und Ernte komplizierter machen und erfordert im Vergleich zum Monokulturanbau mehr Planung und Arbeit.</a:t>
              </a:r>
              <a:endParaRPr lang="pl-PL" sz="2000" kern="1200" dirty="0">
                <a:solidFill>
                  <a:srgbClr val="231F20"/>
                </a:solidFill>
              </a:endParaRPr>
            </a:p>
          </p:txBody>
        </p:sp>
        <p:sp>
          <p:nvSpPr>
            <p:cNvPr id="8" name="Prostokąt 7">
              <a:extLst>
                <a:ext uri="{FF2B5EF4-FFF2-40B4-BE49-F238E27FC236}">
                  <a16:creationId xmlns:a16="http://schemas.microsoft.com/office/drawing/2014/main" id="{D8205636-6308-484B-8A63-0C8E0E4A2A7F}"/>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1F1A3C6A-BAA7-42B0-9969-FAD0FEB1A2CF}"/>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MARKTNACHFRAGE </a:t>
              </a:r>
              <a:r>
                <a:rPr lang="pl-PL" sz="2000" b="1" dirty="0">
                  <a:solidFill>
                    <a:srgbClr val="231F20"/>
                  </a:solidFill>
                </a:rPr>
                <a:t>- </a:t>
              </a:r>
              <a:r>
                <a:rPr lang="en-US" sz="2000" kern="1200" dirty="0" err="1">
                  <a:solidFill>
                    <a:srgbClr val="231F20"/>
                  </a:solidFill>
                </a:rPr>
                <a:t>Die Landwirte </a:t>
              </a:r>
              <a:r>
                <a:rPr lang="en-US" sz="2000" kern="1200" dirty="0">
                  <a:solidFill>
                    <a:srgbClr val="231F20"/>
                  </a:solidFill>
                </a:rPr>
                <a:t>müssen die Marktnachfrage nach den für den Zwischenfruchtanbau gewählten Pflanzen berücksichtigen, um die Rentabilität zu gewährleisten.</a:t>
              </a:r>
              <a:endParaRPr lang="pl-PL" sz="2000" kern="1200" dirty="0">
                <a:solidFill>
                  <a:srgbClr val="231F20"/>
                </a:solidFill>
              </a:endParaRPr>
            </a:p>
          </p:txBody>
        </p:sp>
        <p:sp>
          <p:nvSpPr>
            <p:cNvPr id="20" name="Prostokąt 19">
              <a:extLst>
                <a:ext uri="{FF2B5EF4-FFF2-40B4-BE49-F238E27FC236}">
                  <a16:creationId xmlns:a16="http://schemas.microsoft.com/office/drawing/2014/main" id="{B526C2C3-9C69-4AC4-8A55-633F72732D8E}"/>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2063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Mischkulturen - Beispiele</a:t>
            </a:r>
          </a:p>
        </p:txBody>
      </p:sp>
      <p:grpSp>
        <p:nvGrpSpPr>
          <p:cNvPr id="37" name="Grupa 36">
            <a:extLst>
              <a:ext uri="{FF2B5EF4-FFF2-40B4-BE49-F238E27FC236}">
                <a16:creationId xmlns:a16="http://schemas.microsoft.com/office/drawing/2014/main" id="{897C5E70-C862-4942-B9F5-FA569479C189}"/>
              </a:ext>
            </a:extLst>
          </p:cNvPr>
          <p:cNvGrpSpPr/>
          <p:nvPr/>
        </p:nvGrpSpPr>
        <p:grpSpPr>
          <a:xfrm>
            <a:off x="167323" y="914595"/>
            <a:ext cx="11489261" cy="5552120"/>
            <a:chOff x="511507" y="966424"/>
            <a:chExt cx="10703228" cy="5368842"/>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850" b="1" kern="1200" dirty="0">
                  <a:solidFill>
                    <a:srgbClr val="231F20"/>
                  </a:solidFill>
                </a:rPr>
                <a:t>GROSSE GETREIDEKULTUREN UND LEGUMEN </a:t>
              </a:r>
              <a:r>
                <a:rPr lang="pl-PL" sz="1850" b="1" dirty="0">
                  <a:solidFill>
                    <a:srgbClr val="231F20"/>
                  </a:solidFill>
                </a:rPr>
                <a:t>- </a:t>
              </a:r>
              <a:r>
                <a:rPr lang="pl-PL" sz="1850" b="0" kern="1200" dirty="0" err="1">
                  <a:solidFill>
                    <a:srgbClr val="231F20"/>
                  </a:solidFill>
                </a:rPr>
                <a:t>hohe Getreidepflanzen </a:t>
              </a:r>
              <a:r>
                <a:rPr lang="pl-PL" sz="1850" b="0" kern="1200" dirty="0">
                  <a:solidFill>
                    <a:srgbClr val="231F20"/>
                  </a:solidFill>
                </a:rPr>
                <a:t>(</a:t>
              </a:r>
              <a:r>
                <a:rPr lang="pl-PL" sz="1850" b="0" kern="1200" dirty="0" err="1">
                  <a:solidFill>
                    <a:srgbClr val="231F20"/>
                  </a:solidFill>
                </a:rPr>
                <a:t>z. B</a:t>
              </a:r>
              <a:r>
                <a:rPr lang="pl-PL" sz="1850" b="0" kern="1200" dirty="0">
                  <a:solidFill>
                    <a:srgbClr val="231F20"/>
                  </a:solidFill>
                </a:rPr>
                <a:t>. </a:t>
              </a:r>
              <a:r>
                <a:rPr lang="pl-PL" sz="1850" b="0" kern="1200" dirty="0" err="1">
                  <a:solidFill>
                    <a:srgbClr val="231F20"/>
                  </a:solidFill>
                </a:rPr>
                <a:t>Mais</a:t>
              </a:r>
              <a:r>
                <a:rPr lang="pl-PL" sz="1850" b="0" kern="1200" dirty="0">
                  <a:solidFill>
                    <a:srgbClr val="231F20"/>
                  </a:solidFill>
                </a:rPr>
                <a:t>, </a:t>
              </a:r>
              <a:r>
                <a:rPr lang="pl-PL" sz="1850" b="0" kern="1200" dirty="0" err="1">
                  <a:solidFill>
                    <a:srgbClr val="231F20"/>
                  </a:solidFill>
                </a:rPr>
                <a:t>Sorghum</a:t>
              </a:r>
              <a:r>
                <a:rPr lang="pl-PL" sz="1850" b="0" kern="1200" dirty="0">
                  <a:solidFill>
                    <a:srgbClr val="231F20"/>
                  </a:solidFill>
                </a:rPr>
                <a:t>) </a:t>
              </a:r>
              <a:r>
                <a:rPr lang="en-US" sz="1850" b="0" kern="1200" dirty="0">
                  <a:solidFill>
                    <a:srgbClr val="231F20"/>
                  </a:solidFill>
                </a:rPr>
                <a:t>können mit Leguminosen </a:t>
              </a:r>
              <a:r>
                <a:rPr lang="pl-PL" sz="1850" b="0" kern="1200" dirty="0">
                  <a:solidFill>
                    <a:srgbClr val="231F20"/>
                  </a:solidFill>
                </a:rPr>
                <a:t>(</a:t>
              </a:r>
              <a:r>
                <a:rPr lang="pl-PL" sz="1850" b="0" kern="1200" dirty="0" err="1">
                  <a:solidFill>
                    <a:srgbClr val="231F20"/>
                  </a:solidFill>
                </a:rPr>
                <a:t>z. B</a:t>
              </a:r>
              <a:r>
                <a:rPr lang="pl-PL" sz="1850" b="0" kern="1200" dirty="0">
                  <a:solidFill>
                    <a:srgbClr val="231F20"/>
                  </a:solidFill>
                </a:rPr>
                <a:t>. </a:t>
              </a:r>
              <a:r>
                <a:rPr lang="en-US" sz="1850" b="0" kern="1200" dirty="0">
                  <a:solidFill>
                    <a:srgbClr val="231F20"/>
                  </a:solidFill>
                </a:rPr>
                <a:t>Kuhbohnen oder Sojabohnen</a:t>
              </a:r>
              <a:r>
                <a:rPr lang="pl-PL" sz="1850" b="0" kern="1200" dirty="0">
                  <a:solidFill>
                    <a:srgbClr val="231F20"/>
                  </a:solidFill>
                </a:rPr>
                <a:t>) </a:t>
              </a:r>
              <a:r>
                <a:rPr lang="en-US" sz="1850" b="0" kern="1200" dirty="0">
                  <a:solidFill>
                    <a:srgbClr val="231F20"/>
                  </a:solidFill>
                </a:rPr>
                <a:t>kombiniert werden. </a:t>
              </a:r>
              <a:r>
                <a:rPr lang="pl-PL" sz="1850" b="0" kern="1200" dirty="0" err="1">
                  <a:solidFill>
                    <a:srgbClr val="231F20"/>
                  </a:solidFill>
                </a:rPr>
                <a:t>Das hohe Getreide </a:t>
              </a:r>
              <a:r>
                <a:rPr lang="en-US" sz="1850" b="0" kern="1200" dirty="0">
                  <a:solidFill>
                    <a:srgbClr val="231F20"/>
                  </a:solidFill>
                </a:rPr>
                <a:t>bietet den Leguminosen ein Spalier zum Klettern, während die Leguminosen Stickstoff im Boden binden und so die Bodenfruchtbarkeit insgesamt verbessern.</a:t>
              </a:r>
              <a:endParaRPr lang="pl-PL" sz="1850" b="0" kern="12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81327" y="3001531"/>
              <a:ext cx="6429472"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850" b="1" kern="1200" dirty="0">
                  <a:solidFill>
                    <a:srgbClr val="231F20"/>
                  </a:solidFill>
                </a:rPr>
                <a:t>GETREIDE MIT HÜLSEN </a:t>
              </a:r>
              <a:r>
                <a:rPr lang="pl-PL" sz="1850" b="1" dirty="0">
                  <a:solidFill>
                    <a:srgbClr val="231F20"/>
                  </a:solidFill>
                </a:rPr>
                <a:t>- </a:t>
              </a:r>
              <a:r>
                <a:rPr lang="en-US" sz="1850" b="0" kern="1200" dirty="0">
                  <a:solidFill>
                    <a:srgbClr val="231F20"/>
                  </a:solidFill>
                </a:rPr>
                <a:t>der Anbau von Getreide wie Weizen oder Gerste zusammen mit Hülsenfrüchten wie Erbsen oder Linsen kann die Gesundheit und Fruchtbarkeit des Bodens verbessern. Leguminosen binden Stickstoff im Boden, was den Körnern zugute kommt, während die Körner die Leguminosen strukturell unterstützen.</a:t>
              </a:r>
              <a:endParaRPr lang="pl-PL" sz="1850" b="0" kern="12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900" b="1" kern="1200" dirty="0">
                  <a:solidFill>
                    <a:srgbClr val="231F20"/>
                  </a:solidFill>
                </a:rPr>
                <a:t>SONNENBLUMEN UND KÜRBIS </a:t>
              </a:r>
              <a:r>
                <a:rPr lang="pl-PL" sz="1900" b="1" dirty="0">
                  <a:solidFill>
                    <a:srgbClr val="231F20"/>
                  </a:solidFill>
                </a:rPr>
                <a:t>- </a:t>
              </a:r>
              <a:r>
                <a:rPr lang="en-US" sz="1900" b="0" kern="1200" dirty="0">
                  <a:solidFill>
                    <a:srgbClr val="231F20"/>
                  </a:solidFill>
                </a:rPr>
                <a:t>Sonnenblumen</a:t>
              </a:r>
              <a:r>
                <a:rPr lang="en-US" sz="1900" b="0" kern="1200" dirty="0" err="1">
                  <a:solidFill>
                    <a:srgbClr val="231F20"/>
                  </a:solidFill>
                </a:rPr>
                <a:t>, die </a:t>
              </a:r>
              <a:r>
                <a:rPr lang="en-US" sz="1900" b="0" kern="1200" dirty="0">
                  <a:solidFill>
                    <a:srgbClr val="231F20"/>
                  </a:solidFill>
                </a:rPr>
                <a:t>abwechselnd mit Kürbissen </a:t>
              </a:r>
              <a:r>
                <a:rPr lang="en-US" sz="1900" b="0" kern="1200" dirty="0" err="1">
                  <a:solidFill>
                    <a:srgbClr val="231F20"/>
                  </a:solidFill>
                </a:rPr>
                <a:t>gepflanzt werden</a:t>
              </a:r>
              <a:r>
                <a:rPr lang="en-US" sz="1900" b="0" kern="1200" dirty="0">
                  <a:solidFill>
                    <a:srgbClr val="231F20"/>
                  </a:solidFill>
                </a:rPr>
                <a:t>, spenden Schatten und stützen die Kürbisse, verringern die Wasserverdunstung aus dem Boden und verhindern, dass Unkraut zwischen den Reihen wächst.</a:t>
              </a:r>
              <a:endParaRPr lang="pl-PL" sz="1900" b="0" kern="12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sz="1900"/>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sz="1900"/>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sz="1900"/>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sz="1900"/>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sz="1900"/>
                </a:p>
              </p:txBody>
            </p:sp>
          </p:grpSp>
        </p:grpSp>
        <p:grpSp>
          <p:nvGrpSpPr>
            <p:cNvPr id="24" name="Grupa 23">
              <a:extLst>
                <a:ext uri="{FF2B5EF4-FFF2-40B4-BE49-F238E27FC236}">
                  <a16:creationId xmlns:a16="http://schemas.microsoft.com/office/drawing/2014/main" id="{E4540000-3713-404F-9D24-1C86307DCD9D}"/>
                </a:ext>
              </a:extLst>
            </p:cNvPr>
            <p:cNvGrpSpPr/>
            <p:nvPr/>
          </p:nvGrpSpPr>
          <p:grpSpPr>
            <a:xfrm>
              <a:off x="1586129" y="966424"/>
              <a:ext cx="3084155" cy="1727909"/>
              <a:chOff x="1586129" y="1020854"/>
              <a:chExt cx="3084155" cy="1727909"/>
            </a:xfrm>
          </p:grpSpPr>
          <p:sp>
            <p:nvSpPr>
              <p:cNvPr id="25" name="Dowolny kształt: kształt 24">
                <a:extLst>
                  <a:ext uri="{FF2B5EF4-FFF2-40B4-BE49-F238E27FC236}">
                    <a16:creationId xmlns:a16="http://schemas.microsoft.com/office/drawing/2014/main" id="{973CEE49-5D5E-4B2A-B585-F9BC47BC33A1}"/>
                  </a:ext>
                </a:extLst>
              </p:cNvPr>
              <p:cNvSpPr/>
              <p:nvPr/>
            </p:nvSpPr>
            <p:spPr>
              <a:xfrm>
                <a:off x="1586129"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900" b="1" kern="1200" dirty="0" err="1">
                    <a:solidFill>
                      <a:srgbClr val="231F20"/>
                    </a:solidFill>
                  </a:rPr>
                  <a:t>Großes </a:t>
                </a:r>
                <a:r>
                  <a:rPr lang="pl-PL" sz="1900" b="1" kern="1200" dirty="0">
                    <a:solidFill>
                      <a:srgbClr val="231F20"/>
                    </a:solidFill>
                  </a:rPr>
                  <a:t>Müsli </a:t>
                </a:r>
              </a:p>
            </p:txBody>
          </p:sp>
          <p:sp>
            <p:nvSpPr>
              <p:cNvPr id="26" name="Prostokąt 25">
                <a:extLst>
                  <a:ext uri="{FF2B5EF4-FFF2-40B4-BE49-F238E27FC236}">
                    <a16:creationId xmlns:a16="http://schemas.microsoft.com/office/drawing/2014/main" id="{671419B7-61D5-4F3E-A40E-8F87C3B07F72}"/>
                  </a:ext>
                </a:extLst>
              </p:cNvPr>
              <p:cNvSpPr/>
              <p:nvPr/>
            </p:nvSpPr>
            <p:spPr>
              <a:xfrm>
                <a:off x="1586129" y="1284099"/>
                <a:ext cx="1464664" cy="146466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sp>
            <p:nvSpPr>
              <p:cNvPr id="27" name="Dowolny kształt: kształt 26">
                <a:extLst>
                  <a:ext uri="{FF2B5EF4-FFF2-40B4-BE49-F238E27FC236}">
                    <a16:creationId xmlns:a16="http://schemas.microsoft.com/office/drawing/2014/main" id="{0E20BBC0-D0D1-471B-8039-A01773DE54F0}"/>
                  </a:ext>
                </a:extLst>
              </p:cNvPr>
              <p:cNvSpPr/>
              <p:nvPr/>
            </p:nvSpPr>
            <p:spPr>
              <a:xfrm>
                <a:off x="3205620"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900" b="1" kern="1200" dirty="0" err="1">
                    <a:solidFill>
                      <a:srgbClr val="231F20"/>
                    </a:solidFill>
                  </a:rPr>
                  <a:t>Hülsenfrüchte</a:t>
                </a:r>
                <a:endParaRPr lang="pl-PL" sz="1900" b="1" kern="1200" dirty="0">
                  <a:solidFill>
                    <a:srgbClr val="231F20"/>
                  </a:solidFill>
                </a:endParaRPr>
              </a:p>
            </p:txBody>
          </p:sp>
          <p:sp>
            <p:nvSpPr>
              <p:cNvPr id="28" name="Prostokąt 27">
                <a:extLst>
                  <a:ext uri="{FF2B5EF4-FFF2-40B4-BE49-F238E27FC236}">
                    <a16:creationId xmlns:a16="http://schemas.microsoft.com/office/drawing/2014/main" id="{39BC3DED-D6CE-47BD-AF34-BFDD636B641F}"/>
                  </a:ext>
                </a:extLst>
              </p:cNvPr>
              <p:cNvSpPr/>
              <p:nvPr/>
            </p:nvSpPr>
            <p:spPr>
              <a:xfrm>
                <a:off x="3205620" y="1284099"/>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grpSp>
        <p:grpSp>
          <p:nvGrpSpPr>
            <p:cNvPr id="31" name="Grupa 30">
              <a:extLst>
                <a:ext uri="{FF2B5EF4-FFF2-40B4-BE49-F238E27FC236}">
                  <a16:creationId xmlns:a16="http://schemas.microsoft.com/office/drawing/2014/main" id="{8C84D34D-4C80-4229-916C-D70C03AE4CA6}"/>
                </a:ext>
              </a:extLst>
            </p:cNvPr>
            <p:cNvGrpSpPr/>
            <p:nvPr/>
          </p:nvGrpSpPr>
          <p:grpSpPr>
            <a:xfrm>
              <a:off x="8115143" y="2740277"/>
              <a:ext cx="3099592" cy="1736804"/>
              <a:chOff x="8126405" y="2764404"/>
              <a:chExt cx="3099592" cy="1736804"/>
            </a:xfrm>
          </p:grpSpPr>
          <p:sp>
            <p:nvSpPr>
              <p:cNvPr id="32" name="Dowolny kształt: kształt 31">
                <a:extLst>
                  <a:ext uri="{FF2B5EF4-FFF2-40B4-BE49-F238E27FC236}">
                    <a16:creationId xmlns:a16="http://schemas.microsoft.com/office/drawing/2014/main" id="{5C5FEC55-B34A-4EE3-863A-CD10AB28337F}"/>
                  </a:ext>
                </a:extLst>
              </p:cNvPr>
              <p:cNvSpPr/>
              <p:nvPr/>
            </p:nvSpPr>
            <p:spPr>
              <a:xfrm>
                <a:off x="8148379" y="2787948"/>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900" b="1" kern="1200" dirty="0">
                    <a:solidFill>
                      <a:srgbClr val="231F20"/>
                    </a:solidFill>
                  </a:rPr>
                  <a:t>Müsli </a:t>
                </a:r>
              </a:p>
            </p:txBody>
          </p:sp>
          <p:sp>
            <p:nvSpPr>
              <p:cNvPr id="33" name="Prostokąt 32">
                <a:extLst>
                  <a:ext uri="{FF2B5EF4-FFF2-40B4-BE49-F238E27FC236}">
                    <a16:creationId xmlns:a16="http://schemas.microsoft.com/office/drawing/2014/main" id="{5F31E7DB-24E0-4AAC-8DD7-6A4FDC19C726}"/>
                  </a:ext>
                </a:extLst>
              </p:cNvPr>
              <p:cNvSpPr/>
              <p:nvPr/>
            </p:nvSpPr>
            <p:spPr>
              <a:xfrm>
                <a:off x="8126405" y="3036544"/>
                <a:ext cx="1464664" cy="1464664"/>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sp>
            <p:nvSpPr>
              <p:cNvPr id="34" name="Dowolny kształt: kształt 33">
                <a:extLst>
                  <a:ext uri="{FF2B5EF4-FFF2-40B4-BE49-F238E27FC236}">
                    <a16:creationId xmlns:a16="http://schemas.microsoft.com/office/drawing/2014/main" id="{1E96D87B-7779-49A1-8CF9-AD2C90904B66}"/>
                  </a:ext>
                </a:extLst>
              </p:cNvPr>
              <p:cNvSpPr/>
              <p:nvPr/>
            </p:nvSpPr>
            <p:spPr>
              <a:xfrm>
                <a:off x="9761333" y="276440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900" b="1" kern="1200" dirty="0" err="1">
                    <a:solidFill>
                      <a:srgbClr val="231F20"/>
                    </a:solidFill>
                  </a:rPr>
                  <a:t>Hülsenfrüchte</a:t>
                </a:r>
                <a:endParaRPr lang="pl-PL" sz="1900" b="1" kern="1200" dirty="0">
                  <a:solidFill>
                    <a:srgbClr val="231F20"/>
                  </a:solidFill>
                </a:endParaRPr>
              </a:p>
            </p:txBody>
          </p:sp>
          <p:sp>
            <p:nvSpPr>
              <p:cNvPr id="35" name="Prostokąt 34">
                <a:extLst>
                  <a:ext uri="{FF2B5EF4-FFF2-40B4-BE49-F238E27FC236}">
                    <a16:creationId xmlns:a16="http://schemas.microsoft.com/office/drawing/2014/main" id="{C6CEA1CC-6F36-4171-887E-8CFE431023B3}"/>
                  </a:ext>
                </a:extLst>
              </p:cNvPr>
              <p:cNvSpPr/>
              <p:nvPr/>
            </p:nvSpPr>
            <p:spPr>
              <a:xfrm>
                <a:off x="9739359" y="3000342"/>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grpSp>
        <p:graphicFrame>
          <p:nvGraphicFramePr>
            <p:cNvPr id="36" name="Diagram 35">
              <a:extLst>
                <a:ext uri="{FF2B5EF4-FFF2-40B4-BE49-F238E27FC236}">
                  <a16:creationId xmlns:a16="http://schemas.microsoft.com/office/drawing/2014/main" id="{497032FA-A15D-493E-B966-9C113E39F745}"/>
                </a:ext>
              </a:extLst>
            </p:cNvPr>
            <p:cNvGraphicFramePr>
              <a:graphicFrameLocks noChangeAspect="1"/>
            </p:cNvGraphicFramePr>
            <p:nvPr>
              <p:extLst>
                <p:ext uri="{D42A27DB-BD31-4B8C-83A1-F6EECF244321}">
                  <p14:modId xmlns:p14="http://schemas.microsoft.com/office/powerpoint/2010/main" val="4146412479"/>
                </p:ext>
              </p:extLst>
            </p:nvPr>
          </p:nvGraphicFramePr>
          <p:xfrm>
            <a:off x="1581327" y="4294291"/>
            <a:ext cx="3084284" cy="2040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spTree>
    <p:extLst>
      <p:ext uri="{BB962C8B-B14F-4D97-AF65-F5344CB8AC3E}">
        <p14:creationId xmlns:p14="http://schemas.microsoft.com/office/powerpoint/2010/main" val="227519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a:xfrm>
            <a:off x="5588208" y="1358739"/>
            <a:ext cx="700387" cy="689518"/>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345159" y="1358739"/>
            <a:ext cx="4465067" cy="689519"/>
          </a:xfrm>
        </p:spPr>
        <p:txBody>
          <a:bodyPr/>
          <a:lstStyle/>
          <a:p>
            <a:r>
              <a:rPr lang="pl-PL" sz="2400" dirty="0"/>
              <a:t>Einführung</a:t>
            </a:r>
            <a:endParaRPr lang="en-US" sz="240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84093" y="1259210"/>
            <a:ext cx="5104115" cy="3982712"/>
          </a:xfrm>
        </p:spPr>
        <p:txBody>
          <a:bodyPr/>
          <a:lstStyle/>
          <a:p>
            <a:pPr indent="0">
              <a:spcBef>
                <a:spcPts val="0"/>
              </a:spcBef>
            </a:pPr>
            <a:r>
              <a:rPr lang="en-US" sz="2100" dirty="0"/>
              <a:t>Sie werden verschiedene Techniken erforschen, bei denen Kulturen strategisch kombiniert werden, um Platz und Ressourcen zu maximieren und gleichzeitig den gegenseitigen Nutzen der Pflanzen zu fördern. Sie werden auch nachhaltige Methoden zur Erhaltung und Verbesserung der Bodenfruchtbarkeit kennenlernen und schließlich entdecken, wie der Wechsel verschiedener Kulturen in einer bestimmten Reihenfolge die Bodenstruktur verbessern, Schädlings- und Krankheitszyklen unterbrechen und die Produktivität des Betriebs insgesamt steigern kann.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609911" y="2273727"/>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366862" y="2273727"/>
            <a:ext cx="4465067" cy="689519"/>
          </a:xfrm>
        </p:spPr>
        <p:txBody>
          <a:bodyPr/>
          <a:lstStyle/>
          <a:p>
            <a:r>
              <a:rPr lang="en-US" sz="2400" dirty="0"/>
              <a:t>Nachhaltige Anbaupraktiken</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616490" y="3188714"/>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373441" y="3188714"/>
            <a:ext cx="5906193" cy="689519"/>
          </a:xfrm>
        </p:spPr>
        <p:txBody>
          <a:bodyPr/>
          <a:lstStyle/>
          <a:p>
            <a:r>
              <a:rPr lang="en-US" sz="2400" dirty="0"/>
              <a:t>Anbaudiversifizierung und Polykultursysteme</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638193" y="4103702"/>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395144" y="4103702"/>
            <a:ext cx="4465067" cy="689519"/>
          </a:xfrm>
        </p:spPr>
        <p:txBody>
          <a:bodyPr/>
          <a:lstStyle/>
          <a:p>
            <a:r>
              <a:rPr lang="pl-PL" sz="2400" dirty="0" err="1"/>
              <a:t>Fruchtfolge </a:t>
            </a:r>
            <a:r>
              <a:rPr lang="pl-PL" sz="2400" dirty="0"/>
              <a:t>und </a:t>
            </a:r>
            <a:r>
              <a:rPr lang="en-US" sz="2400" dirty="0"/>
              <a:t>Fruchtwechsel</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616490" y="5018689"/>
            <a:ext cx="700387"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373441" y="5154501"/>
            <a:ext cx="6521829" cy="689519"/>
          </a:xfrm>
        </p:spPr>
        <p:txBody>
          <a:bodyPr/>
          <a:lstStyle/>
          <a:p>
            <a:r>
              <a:rPr lang="en-US" sz="2400" dirty="0"/>
              <a:t>Agrarökologische Praktiken für das </a:t>
            </a:r>
            <a:r>
              <a:rPr lang="en-US" sz="2400" dirty="0" err="1"/>
              <a:t>Nährstoff</a:t>
            </a:r>
            <a:r>
              <a:rPr lang="en-US" sz="2400" dirty="0"/>
              <a:t>-management in </a:t>
            </a:r>
            <a:r>
              <a:rPr lang="en-US" sz="2400" dirty="0" err="1"/>
              <a:t>einem</a:t>
            </a:r>
            <a:r>
              <a:rPr lang="en-US" sz="2400" dirty="0"/>
              <a:t> </a:t>
            </a:r>
            <a:r>
              <a:rPr lang="en-US" sz="2400" dirty="0" err="1"/>
              <a:t>landwirt-schaftlichen</a:t>
            </a:r>
            <a:r>
              <a:rPr lang="en-US" sz="2400" dirty="0"/>
              <a:t> Betrieb</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pl-PL" dirty="0" err="1"/>
              <a:t>Überblick über den </a:t>
            </a:r>
            <a:r>
              <a:rPr lang="pl-PL" dirty="0"/>
              <a:t>Inhalt</a:t>
            </a:r>
            <a:endParaRPr lang="en-US" dirty="0"/>
          </a:p>
        </p:txBody>
      </p:sp>
      <p:grpSp>
        <p:nvGrpSpPr>
          <p:cNvPr id="2" name="Group 1">
            <a:extLst>
              <a:ext uri="{FF2B5EF4-FFF2-40B4-BE49-F238E27FC236}">
                <a16:creationId xmlns:a16="http://schemas.microsoft.com/office/drawing/2014/main" id="{26CE3FF7-AE59-BB75-1468-553A6CCD98D5}"/>
              </a:ext>
            </a:extLst>
          </p:cNvPr>
          <p:cNvGrpSpPr/>
          <p:nvPr/>
        </p:nvGrpSpPr>
        <p:grpSpPr>
          <a:xfrm rot="3730759">
            <a:off x="10867815" y="245890"/>
            <a:ext cx="949885" cy="1163493"/>
            <a:chOff x="7602444" y="4967675"/>
            <a:chExt cx="483619" cy="592374"/>
          </a:xfrm>
        </p:grpSpPr>
        <p:grpSp>
          <p:nvGrpSpPr>
            <p:cNvPr id="3" name="Graphic 214">
              <a:extLst>
                <a:ext uri="{FF2B5EF4-FFF2-40B4-BE49-F238E27FC236}">
                  <a16:creationId xmlns:a16="http://schemas.microsoft.com/office/drawing/2014/main" id="{B1D2659F-8E40-B475-0749-C0D61FA4D02D}"/>
                </a:ext>
              </a:extLst>
            </p:cNvPr>
            <p:cNvGrpSpPr/>
            <p:nvPr/>
          </p:nvGrpSpPr>
          <p:grpSpPr>
            <a:xfrm>
              <a:off x="7618661" y="4967675"/>
              <a:ext cx="467402" cy="507608"/>
              <a:chOff x="2251964" y="3590497"/>
              <a:chExt cx="467402" cy="507608"/>
            </a:xfrm>
            <a:solidFill>
              <a:srgbClr val="8DC641"/>
            </a:solidFill>
          </p:grpSpPr>
          <p:sp>
            <p:nvSpPr>
              <p:cNvPr id="7" name="Freeform 6">
                <a:extLst>
                  <a:ext uri="{FF2B5EF4-FFF2-40B4-BE49-F238E27FC236}">
                    <a16:creationId xmlns:a16="http://schemas.microsoft.com/office/drawing/2014/main" id="{68D31A6E-DA3C-EEBA-73AF-9DE52343979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B0E960B-888A-D63E-F704-5D76164064A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96D06EC-EF69-1EDD-0C52-D981A83C5966}"/>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4" name="Graphic 214">
              <a:extLst>
                <a:ext uri="{FF2B5EF4-FFF2-40B4-BE49-F238E27FC236}">
                  <a16:creationId xmlns:a16="http://schemas.microsoft.com/office/drawing/2014/main" id="{27369D2E-71B8-064A-BC2A-4623595193CF}"/>
                </a:ext>
              </a:extLst>
            </p:cNvPr>
            <p:cNvGrpSpPr/>
            <p:nvPr/>
          </p:nvGrpSpPr>
          <p:grpSpPr>
            <a:xfrm>
              <a:off x="7602444" y="4993761"/>
              <a:ext cx="421973" cy="566288"/>
              <a:chOff x="2235747" y="3616583"/>
              <a:chExt cx="421973" cy="566288"/>
            </a:xfrm>
            <a:solidFill>
              <a:srgbClr val="231F20"/>
            </a:solidFill>
          </p:grpSpPr>
          <p:sp>
            <p:nvSpPr>
              <p:cNvPr id="5" name="Freeform 4">
                <a:extLst>
                  <a:ext uri="{FF2B5EF4-FFF2-40B4-BE49-F238E27FC236}">
                    <a16:creationId xmlns:a16="http://schemas.microsoft.com/office/drawing/2014/main" id="{A79F1BAA-1E8F-A14E-2E86-F8E6DC688BE9}"/>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6F9B1CC-50A8-5810-DE78-5A65353F070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Mischkulturen - Beispiele</a:t>
            </a:r>
          </a:p>
        </p:txBody>
      </p:sp>
      <p:grpSp>
        <p:nvGrpSpPr>
          <p:cNvPr id="2" name="Grupa 1">
            <a:extLst>
              <a:ext uri="{FF2B5EF4-FFF2-40B4-BE49-F238E27FC236}">
                <a16:creationId xmlns:a16="http://schemas.microsoft.com/office/drawing/2014/main" id="{CEA8E213-72E5-49B5-92BB-F07562079947}"/>
              </a:ext>
            </a:extLst>
          </p:cNvPr>
          <p:cNvGrpSpPr/>
          <p:nvPr/>
        </p:nvGrpSpPr>
        <p:grpSpPr>
          <a:xfrm>
            <a:off x="511507" y="820780"/>
            <a:ext cx="10986394" cy="5697764"/>
            <a:chOff x="511507" y="820780"/>
            <a:chExt cx="10681318" cy="5543833"/>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88"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1900" b="1" dirty="0">
                  <a:solidFill>
                    <a:srgbClr val="231F20"/>
                  </a:solidFill>
                </a:rPr>
                <a:t>TOMATEN UND BASILIKUM - </a:t>
              </a:r>
              <a:r>
                <a:rPr lang="en-US" sz="1900" dirty="0" err="1">
                  <a:solidFill>
                    <a:srgbClr val="231F20"/>
                  </a:solidFill>
                </a:rPr>
                <a:t>die Anpflanzung von </a:t>
              </a:r>
              <a:r>
                <a:rPr lang="en-US" sz="1900" dirty="0">
                  <a:solidFill>
                    <a:srgbClr val="231F20"/>
                  </a:solidFill>
                </a:rPr>
                <a:t>Basilikum zwischen Tomatenreihen kann helfen, Schädlinge abzuwehren, die die Tomaten befallen, während die Tomaten dem Basilikum Schatten spenden und es unterstützen. Außerdem setzt das Basilikum Stoffe frei, die den </a:t>
              </a:r>
              <a:r>
                <a:rPr lang="en-US" sz="1900" dirty="0" err="1">
                  <a:solidFill>
                    <a:srgbClr val="231F20"/>
                  </a:solidFill>
                </a:rPr>
                <a:t>Geschmack </a:t>
              </a:r>
              <a:r>
                <a:rPr lang="en-US" sz="1900" dirty="0">
                  <a:solidFill>
                    <a:srgbClr val="231F20"/>
                  </a:solidFill>
                </a:rPr>
                <a:t>der Tomaten verbessern können.</a:t>
              </a:r>
              <a:endParaRPr lang="pl-PL" sz="19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94466" y="3001531"/>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1900" b="1" dirty="0">
                  <a:solidFill>
                    <a:srgbClr val="231F20"/>
                  </a:solidFill>
                </a:rPr>
                <a:t>LETTUCE AND CARROTS - </a:t>
              </a:r>
              <a:r>
                <a:rPr lang="en-US" sz="1900" dirty="0" err="1">
                  <a:solidFill>
                    <a:srgbClr val="231F20"/>
                  </a:solidFill>
                </a:rPr>
                <a:t>die Zwischenpflanzung von </a:t>
              </a:r>
              <a:r>
                <a:rPr lang="en-US" sz="1900" dirty="0">
                  <a:solidFill>
                    <a:srgbClr val="231F20"/>
                  </a:solidFill>
                </a:rPr>
                <a:t>Salat und Karotten ermöglicht eine effiziente Raumnutzung, da der Salat schnell reift und geerntet wird, bevor die Karotten voll entwickelt sind. Der Salat bedeckt den Boden, reduziert die Unkrautkonkurrenz und bewahrt die Bodenfeuchtigkeit für die Karotten.</a:t>
              </a:r>
              <a:endParaRPr lang="pl-PL" sz="19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1900" b="1" dirty="0">
                  <a:solidFill>
                    <a:srgbClr val="231F20"/>
                  </a:solidFill>
                </a:rPr>
                <a:t>SONNENBLUMEN UND GURKEN - </a:t>
              </a:r>
              <a:r>
                <a:rPr lang="en-US" sz="1900" dirty="0" err="1">
                  <a:solidFill>
                    <a:srgbClr val="231F20"/>
                  </a:solidFill>
                </a:rPr>
                <a:t>Sonnenblumen </a:t>
              </a:r>
              <a:r>
                <a:rPr lang="en-US" sz="1900" dirty="0">
                  <a:solidFill>
                    <a:srgbClr val="231F20"/>
                  </a:solidFill>
                </a:rPr>
                <a:t>können als natürliches Spalier für Gurkenreben dienen, und ihre großen Stängel bieten einen gewissen Windschutz für die empfindlicheren Gurkenpflanzen.</a:t>
              </a:r>
              <a:endParaRPr lang="pl-PL" sz="19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sz="1900"/>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sz="1900"/>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sz="1900"/>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sz="1900"/>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sz="1900"/>
                </a:p>
              </p:txBody>
            </p:sp>
          </p:grpSp>
        </p:grpSp>
        <p:graphicFrame>
          <p:nvGraphicFramePr>
            <p:cNvPr id="30" name="Diagram 29">
              <a:extLst>
                <a:ext uri="{FF2B5EF4-FFF2-40B4-BE49-F238E27FC236}">
                  <a16:creationId xmlns:a16="http://schemas.microsoft.com/office/drawing/2014/main" id="{C9649360-9EC3-449F-BEB8-8C799F806065}"/>
                </a:ext>
              </a:extLst>
            </p:cNvPr>
            <p:cNvGraphicFramePr>
              <a:graphicFrameLocks noChangeAspect="1"/>
            </p:cNvGraphicFramePr>
            <p:nvPr>
              <p:extLst>
                <p:ext uri="{D42A27DB-BD31-4B8C-83A1-F6EECF244321}">
                  <p14:modId xmlns:p14="http://schemas.microsoft.com/office/powerpoint/2010/main" val="1152639808"/>
                </p:ext>
              </p:extLst>
            </p:nvPr>
          </p:nvGraphicFramePr>
          <p:xfrm>
            <a:off x="1586065" y="820780"/>
            <a:ext cx="3084284" cy="2040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7" name="Diagram 36">
              <a:extLst>
                <a:ext uri="{FF2B5EF4-FFF2-40B4-BE49-F238E27FC236}">
                  <a16:creationId xmlns:a16="http://schemas.microsoft.com/office/drawing/2014/main" id="{6D74CADC-C7F3-477D-9170-B46EECBFF2BD}"/>
                </a:ext>
              </a:extLst>
            </p:cNvPr>
            <p:cNvGraphicFramePr>
              <a:graphicFrameLocks noChangeAspect="1"/>
            </p:cNvGraphicFramePr>
            <p:nvPr/>
          </p:nvGraphicFramePr>
          <p:xfrm>
            <a:off x="8108541" y="2578522"/>
            <a:ext cx="3084284" cy="2040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8" name="Diagram 37">
              <a:extLst>
                <a:ext uri="{FF2B5EF4-FFF2-40B4-BE49-F238E27FC236}">
                  <a16:creationId xmlns:a16="http://schemas.microsoft.com/office/drawing/2014/main" id="{F2F32F73-1C54-4B83-8490-D1FBE528EAFF}"/>
                </a:ext>
              </a:extLst>
            </p:cNvPr>
            <p:cNvGraphicFramePr>
              <a:graphicFrameLocks noChangeAspect="1"/>
            </p:cNvGraphicFramePr>
            <p:nvPr/>
          </p:nvGraphicFramePr>
          <p:xfrm>
            <a:off x="1594466" y="4323638"/>
            <a:ext cx="3084284" cy="20409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Tree>
    <p:extLst>
      <p:ext uri="{BB962C8B-B14F-4D97-AF65-F5344CB8AC3E}">
        <p14:creationId xmlns:p14="http://schemas.microsoft.com/office/powerpoint/2010/main" val="285219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92248" y="263524"/>
            <a:ext cx="7060113" cy="588185"/>
          </a:xfrm>
          <a:solidFill>
            <a:srgbClr val="8BC540"/>
          </a:solidFill>
        </p:spPr>
        <p:txBody>
          <a:bodyPr anchor="ctr"/>
          <a:lstStyle/>
          <a:p>
            <a:r>
              <a:rPr lang="en-US" b="1" dirty="0" err="1"/>
              <a:t>Arten</a:t>
            </a:r>
            <a:r>
              <a:rPr lang="en-US" b="1" dirty="0"/>
              <a:t> von </a:t>
            </a:r>
            <a:r>
              <a:rPr lang="en-US" b="1" dirty="0" err="1"/>
              <a:t>Mischanbausystemen</a:t>
            </a:r>
            <a:endParaRPr lang="en-US" b="1" dirty="0"/>
          </a:p>
        </p:txBody>
      </p:sp>
      <p:graphicFrame>
        <p:nvGraphicFramePr>
          <p:cNvPr id="17" name="Diagram 16">
            <a:extLst>
              <a:ext uri="{FF2B5EF4-FFF2-40B4-BE49-F238E27FC236}">
                <a16:creationId xmlns:a16="http://schemas.microsoft.com/office/drawing/2014/main" id="{6AF43EDF-E3B3-4746-82B4-C3B5393FC808}"/>
              </a:ext>
            </a:extLst>
          </p:cNvPr>
          <p:cNvGraphicFramePr/>
          <p:nvPr>
            <p:extLst>
              <p:ext uri="{D42A27DB-BD31-4B8C-83A1-F6EECF244321}">
                <p14:modId xmlns:p14="http://schemas.microsoft.com/office/powerpoint/2010/main" val="555891993"/>
              </p:ext>
            </p:extLst>
          </p:nvPr>
        </p:nvGraphicFramePr>
        <p:xfrm>
          <a:off x="950505" y="1470933"/>
          <a:ext cx="5943600" cy="4604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Symbol zastępczy obrazu 18">
            <a:extLst>
              <a:ext uri="{FF2B5EF4-FFF2-40B4-BE49-F238E27FC236}">
                <a16:creationId xmlns:a16="http://schemas.microsoft.com/office/drawing/2014/main" id="{EB71EC92-E76F-4CB8-9F29-D3EF3D72AB18}"/>
              </a:ext>
            </a:extLst>
          </p:cNvPr>
          <p:cNvPicPr>
            <a:picLocks noGrp="1" noChangeAspect="1"/>
          </p:cNvPicPr>
          <p:nvPr>
            <p:ph type="pic" sz="quarter" idx="42"/>
          </p:nvPr>
        </p:nvPicPr>
        <p:blipFill>
          <a:blip r:embed="rId7"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87096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17" name="Grupa 16">
            <a:extLst>
              <a:ext uri="{FF2B5EF4-FFF2-40B4-BE49-F238E27FC236}">
                <a16:creationId xmlns:a16="http://schemas.microsoft.com/office/drawing/2014/main" id="{633F027B-254A-4F11-9AA9-7B6ADB0740DA}"/>
              </a:ext>
            </a:extLst>
          </p:cNvPr>
          <p:cNvGrpSpPr/>
          <p:nvPr/>
        </p:nvGrpSpPr>
        <p:grpSpPr>
          <a:xfrm>
            <a:off x="1282429" y="3003373"/>
            <a:ext cx="9554116" cy="2555875"/>
            <a:chOff x="1282429" y="3003373"/>
            <a:chExt cx="9554116" cy="2555875"/>
          </a:xfrm>
        </p:grpSpPr>
        <p:sp>
          <p:nvSpPr>
            <p:cNvPr id="18" name="Prostokąt 17">
              <a:extLst>
                <a:ext uri="{FF2B5EF4-FFF2-40B4-BE49-F238E27FC236}">
                  <a16:creationId xmlns:a16="http://schemas.microsoft.com/office/drawing/2014/main" id="{2D5DAF20-06FA-4B92-9F77-38E33252DD92}"/>
                </a:ext>
              </a:extLst>
            </p:cNvPr>
            <p:cNvSpPr/>
            <p:nvPr/>
          </p:nvSpPr>
          <p:spPr>
            <a:xfrm>
              <a:off x="1282429" y="3003373"/>
              <a:ext cx="2981939" cy="2555875"/>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9" name="Dowolny kształt: kształt 18">
              <a:extLst>
                <a:ext uri="{FF2B5EF4-FFF2-40B4-BE49-F238E27FC236}">
                  <a16:creationId xmlns:a16="http://schemas.microsoft.com/office/drawing/2014/main" id="{20696435-47CB-4913-809F-10CE6330FF21}"/>
                </a:ext>
              </a:extLst>
            </p:cNvPr>
            <p:cNvSpPr/>
            <p:nvPr/>
          </p:nvSpPr>
          <p:spPr>
            <a:xfrm>
              <a:off x="1282429"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Reihenzwischenfruchtanbau</a:t>
              </a:r>
              <a:endParaRPr lang="pl-PL" sz="2600" b="1" kern="1200" dirty="0"/>
            </a:p>
          </p:txBody>
        </p:sp>
        <p:sp>
          <p:nvSpPr>
            <p:cNvPr id="20" name="Prostokąt 19">
              <a:extLst>
                <a:ext uri="{FF2B5EF4-FFF2-40B4-BE49-F238E27FC236}">
                  <a16:creationId xmlns:a16="http://schemas.microsoft.com/office/drawing/2014/main" id="{D1C741B3-EE1B-444C-999B-0816901BCDB8}"/>
                </a:ext>
              </a:extLst>
            </p:cNvPr>
            <p:cNvSpPr/>
            <p:nvPr/>
          </p:nvSpPr>
          <p:spPr>
            <a:xfrm>
              <a:off x="4568517" y="3003373"/>
              <a:ext cx="2981939" cy="2555875"/>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AB4EF5AF-89EB-482C-B928-B51B46B2225B}"/>
                </a:ext>
              </a:extLst>
            </p:cNvPr>
            <p:cNvSpPr/>
            <p:nvPr/>
          </p:nvSpPr>
          <p:spPr>
            <a:xfrm>
              <a:off x="4568517"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Streifenanbau</a:t>
              </a:r>
              <a:endParaRPr lang="pl-PL" sz="2600" b="1" kern="1200" dirty="0"/>
            </a:p>
          </p:txBody>
        </p:sp>
        <p:sp>
          <p:nvSpPr>
            <p:cNvPr id="22" name="Prostokąt 21">
              <a:extLst>
                <a:ext uri="{FF2B5EF4-FFF2-40B4-BE49-F238E27FC236}">
                  <a16:creationId xmlns:a16="http://schemas.microsoft.com/office/drawing/2014/main" id="{EEE82FA1-806E-4FF9-886F-C83FC6D29ED2}"/>
                </a:ext>
              </a:extLst>
            </p:cNvPr>
            <p:cNvSpPr/>
            <p:nvPr/>
          </p:nvSpPr>
          <p:spPr>
            <a:xfrm>
              <a:off x="7854606" y="3003373"/>
              <a:ext cx="2981939" cy="2555875"/>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3" name="Dowolny kształt: kształt 22">
              <a:extLst>
                <a:ext uri="{FF2B5EF4-FFF2-40B4-BE49-F238E27FC236}">
                  <a16:creationId xmlns:a16="http://schemas.microsoft.com/office/drawing/2014/main" id="{4D48D804-D2D9-4FB1-84B8-BE827BDA99D0}"/>
                </a:ext>
              </a:extLst>
            </p:cNvPr>
            <p:cNvSpPr/>
            <p:nvPr/>
          </p:nvSpPr>
          <p:spPr>
            <a:xfrm>
              <a:off x="7854606"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gemischter </a:t>
              </a:r>
              <a:r>
                <a:rPr lang="en-US" sz="2600" b="1" kern="1200" dirty="0" err="1"/>
                <a:t>Zwischenfruchtanbau</a:t>
              </a:r>
              <a:endParaRPr lang="pl-PL" sz="2600" b="1" kern="1200" dirty="0"/>
            </a:p>
          </p:txBody>
        </p:sp>
      </p:grpSp>
      <p:sp>
        <p:nvSpPr>
          <p:cNvPr id="14" name="Text Placeholder 4">
            <a:extLst>
              <a:ext uri="{FF2B5EF4-FFF2-40B4-BE49-F238E27FC236}">
                <a16:creationId xmlns:a16="http://schemas.microsoft.com/office/drawing/2014/main" id="{D42FACE0-22F5-430B-AE68-BE4759737922}"/>
              </a:ext>
            </a:extLst>
          </p:cNvPr>
          <p:cNvSpPr txBox="1">
            <a:spLocks/>
          </p:cNvSpPr>
          <p:nvPr/>
        </p:nvSpPr>
        <p:spPr>
          <a:xfrm>
            <a:off x="798380" y="1675587"/>
            <a:ext cx="1059523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sz="2200" dirty="0"/>
              <a:t>Beim Zwischenfruchtanbau werden zwei oder mehr Kulturen gleichzeitig auf demselben Feld angebaut, wobei die Bepflanzungsmuster und die Kulturen so gewählt werden, dass sie sich gegenseitig ergänzen. Diese Strategie kann verschiedene Formen annehmen:</a:t>
            </a:r>
            <a:endParaRPr lang="pl-PL" sz="2200" dirty="0"/>
          </a:p>
        </p:txBody>
      </p:sp>
      <p:sp>
        <p:nvSpPr>
          <p:cNvPr id="15" name="Text Placeholder 3">
            <a:extLst>
              <a:ext uri="{FF2B5EF4-FFF2-40B4-BE49-F238E27FC236}">
                <a16:creationId xmlns:a16="http://schemas.microsoft.com/office/drawing/2014/main" id="{42F29C54-6F0E-4BD3-8473-E26864846171}"/>
              </a:ext>
            </a:extLst>
          </p:cNvPr>
          <p:cNvSpPr txBox="1">
            <a:spLocks/>
          </p:cNvSpPr>
          <p:nvPr/>
        </p:nvSpPr>
        <p:spPr>
          <a:xfrm>
            <a:off x="798381" y="761603"/>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Formen </a:t>
            </a:r>
            <a:r>
              <a:rPr lang="pl-PL" b="1" dirty="0"/>
              <a:t>des </a:t>
            </a:r>
            <a:r>
              <a:rPr lang="pl-PL" b="1" dirty="0" err="1"/>
              <a:t>Zwischenfruchtanbaus</a:t>
            </a:r>
            <a:endParaRPr lang="pl-PL" b="1" dirty="0"/>
          </a:p>
        </p:txBody>
      </p:sp>
    </p:spTree>
    <p:extLst>
      <p:ext uri="{BB962C8B-B14F-4D97-AF65-F5344CB8AC3E}">
        <p14:creationId xmlns:p14="http://schemas.microsoft.com/office/powerpoint/2010/main" val="1411144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83D591D-11B0-4CE8-94C9-4E3880DF10EA}"/>
              </a:ext>
            </a:extLst>
          </p:cNvPr>
          <p:cNvSpPr txBox="1">
            <a:spLocks/>
          </p:cNvSpPr>
          <p:nvPr/>
        </p:nvSpPr>
        <p:spPr>
          <a:xfrm>
            <a:off x="544700" y="707194"/>
            <a:ext cx="1243611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3300" b="1" dirty="0" err="1"/>
              <a:t>Schemata </a:t>
            </a:r>
            <a:r>
              <a:rPr lang="pl-PL" sz="3300" b="1" dirty="0"/>
              <a:t>für </a:t>
            </a:r>
            <a:r>
              <a:rPr lang="pl-PL" sz="3300" b="1" dirty="0" err="1"/>
              <a:t>verschiedene Formen </a:t>
            </a:r>
            <a:r>
              <a:rPr lang="pl-PL" sz="3300" b="1" dirty="0"/>
              <a:t>des </a:t>
            </a:r>
            <a:r>
              <a:rPr lang="pl-PL" sz="3300" b="1" dirty="0" err="1"/>
              <a:t>Zwischenfruchtanbaus</a:t>
            </a:r>
            <a:endParaRPr lang="pl-PL" sz="3300" b="1" dirty="0"/>
          </a:p>
        </p:txBody>
      </p:sp>
      <p:grpSp>
        <p:nvGrpSpPr>
          <p:cNvPr id="32" name="Grupa 31">
            <a:extLst>
              <a:ext uri="{FF2B5EF4-FFF2-40B4-BE49-F238E27FC236}">
                <a16:creationId xmlns:a16="http://schemas.microsoft.com/office/drawing/2014/main" id="{A0EEDEB7-EE07-48C3-AC1E-989517009BDC}"/>
              </a:ext>
            </a:extLst>
          </p:cNvPr>
          <p:cNvGrpSpPr/>
          <p:nvPr/>
        </p:nvGrpSpPr>
        <p:grpSpPr>
          <a:xfrm>
            <a:off x="4655307" y="1760467"/>
            <a:ext cx="2853268" cy="2081487"/>
            <a:chOff x="4908766" y="1749593"/>
            <a:chExt cx="2858380" cy="2081487"/>
          </a:xfrm>
        </p:grpSpPr>
        <p:grpSp>
          <p:nvGrpSpPr>
            <p:cNvPr id="61" name="Grupa 60">
              <a:extLst>
                <a:ext uri="{FF2B5EF4-FFF2-40B4-BE49-F238E27FC236}">
                  <a16:creationId xmlns:a16="http://schemas.microsoft.com/office/drawing/2014/main" id="{E8D65F50-E196-4BFF-A02D-C56630C35F7F}"/>
                </a:ext>
              </a:extLst>
            </p:cNvPr>
            <p:cNvGrpSpPr/>
            <p:nvPr/>
          </p:nvGrpSpPr>
          <p:grpSpPr>
            <a:xfrm>
              <a:off x="4908766" y="1751085"/>
              <a:ext cx="388483" cy="2079988"/>
              <a:chOff x="3977643" y="1745669"/>
              <a:chExt cx="263237" cy="1311704"/>
            </a:xfrm>
          </p:grpSpPr>
          <p:sp>
            <p:nvSpPr>
              <p:cNvPr id="58" name="Schemat blokowy: łącznik 57">
                <a:extLst>
                  <a:ext uri="{FF2B5EF4-FFF2-40B4-BE49-F238E27FC236}">
                    <a16:creationId xmlns:a16="http://schemas.microsoft.com/office/drawing/2014/main" id="{216B9ED3-3AE8-435D-A005-C8C6CCF97D0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2" name="Schemat blokowy: łącznik 51">
                <a:extLst>
                  <a:ext uri="{FF2B5EF4-FFF2-40B4-BE49-F238E27FC236}">
                    <a16:creationId xmlns:a16="http://schemas.microsoft.com/office/drawing/2014/main" id="{79389A40-672C-4589-B593-14B39BDCF79A}"/>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6" name="Schemat blokowy: łącznik 45">
                <a:extLst>
                  <a:ext uri="{FF2B5EF4-FFF2-40B4-BE49-F238E27FC236}">
                    <a16:creationId xmlns:a16="http://schemas.microsoft.com/office/drawing/2014/main" id="{E3F05733-49AE-42EB-8E2C-78DD0CAF544F}"/>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0" name="Schemat blokowy: łącznik 39">
                <a:extLst>
                  <a:ext uri="{FF2B5EF4-FFF2-40B4-BE49-F238E27FC236}">
                    <a16:creationId xmlns:a16="http://schemas.microsoft.com/office/drawing/2014/main" id="{88CF08F5-994C-4675-A781-8D074153BC4D}"/>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3" name="Grupa 62">
              <a:extLst>
                <a:ext uri="{FF2B5EF4-FFF2-40B4-BE49-F238E27FC236}">
                  <a16:creationId xmlns:a16="http://schemas.microsoft.com/office/drawing/2014/main" id="{97CF6D3C-2D7E-431B-A002-B66D5FBCAA38}"/>
                </a:ext>
              </a:extLst>
            </p:cNvPr>
            <p:cNvGrpSpPr/>
            <p:nvPr/>
          </p:nvGrpSpPr>
          <p:grpSpPr>
            <a:xfrm>
              <a:off x="5404592" y="1751085"/>
              <a:ext cx="388483" cy="2079988"/>
              <a:chOff x="3977643" y="1745669"/>
              <a:chExt cx="263237" cy="1311704"/>
            </a:xfrm>
          </p:grpSpPr>
          <p:sp>
            <p:nvSpPr>
              <p:cNvPr id="64" name="Schemat blokowy: łącznik 63">
                <a:extLst>
                  <a:ext uri="{FF2B5EF4-FFF2-40B4-BE49-F238E27FC236}">
                    <a16:creationId xmlns:a16="http://schemas.microsoft.com/office/drawing/2014/main" id="{998A5112-53B4-44AB-9869-C3F36AEA8890}"/>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5" name="Schemat blokowy: łącznik 64">
                <a:extLst>
                  <a:ext uri="{FF2B5EF4-FFF2-40B4-BE49-F238E27FC236}">
                    <a16:creationId xmlns:a16="http://schemas.microsoft.com/office/drawing/2014/main" id="{FAF0C735-CB7A-4DC1-B9C8-368639F179DE}"/>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6" name="Schemat blokowy: łącznik 65">
                <a:extLst>
                  <a:ext uri="{FF2B5EF4-FFF2-40B4-BE49-F238E27FC236}">
                    <a16:creationId xmlns:a16="http://schemas.microsoft.com/office/drawing/2014/main" id="{5EB6AF46-FD4C-4F90-AD03-D399D74CCF5B}"/>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7" name="Schemat blokowy: łącznik 66">
                <a:extLst>
                  <a:ext uri="{FF2B5EF4-FFF2-40B4-BE49-F238E27FC236}">
                    <a16:creationId xmlns:a16="http://schemas.microsoft.com/office/drawing/2014/main" id="{970F8ACF-6B44-46E7-92A7-48B1E4773309}"/>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8" name="Grupa 67">
              <a:extLst>
                <a:ext uri="{FF2B5EF4-FFF2-40B4-BE49-F238E27FC236}">
                  <a16:creationId xmlns:a16="http://schemas.microsoft.com/office/drawing/2014/main" id="{20A7A9CB-F825-4CC1-A748-E5E60F735111}"/>
                </a:ext>
              </a:extLst>
            </p:cNvPr>
            <p:cNvGrpSpPr/>
            <p:nvPr/>
          </p:nvGrpSpPr>
          <p:grpSpPr>
            <a:xfrm>
              <a:off x="5900418" y="1751092"/>
              <a:ext cx="388483" cy="2079988"/>
              <a:chOff x="3977643" y="1745669"/>
              <a:chExt cx="263237" cy="1311704"/>
            </a:xfrm>
          </p:grpSpPr>
          <p:sp>
            <p:nvSpPr>
              <p:cNvPr id="69" name="Schemat blokowy: łącznik 68">
                <a:extLst>
                  <a:ext uri="{FF2B5EF4-FFF2-40B4-BE49-F238E27FC236}">
                    <a16:creationId xmlns:a16="http://schemas.microsoft.com/office/drawing/2014/main" id="{36E36F40-A210-46F5-8284-C14155C43F1A}"/>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0" name="Schemat blokowy: łącznik 69">
                <a:extLst>
                  <a:ext uri="{FF2B5EF4-FFF2-40B4-BE49-F238E27FC236}">
                    <a16:creationId xmlns:a16="http://schemas.microsoft.com/office/drawing/2014/main" id="{113F78A1-8385-4750-BD49-41D950B6E563}"/>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1" name="Schemat blokowy: łącznik 70">
                <a:extLst>
                  <a:ext uri="{FF2B5EF4-FFF2-40B4-BE49-F238E27FC236}">
                    <a16:creationId xmlns:a16="http://schemas.microsoft.com/office/drawing/2014/main" id="{2701598D-1CC1-4716-ADD4-BF7513361CF5}"/>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2" name="Schemat blokowy: łącznik 71">
                <a:extLst>
                  <a:ext uri="{FF2B5EF4-FFF2-40B4-BE49-F238E27FC236}">
                    <a16:creationId xmlns:a16="http://schemas.microsoft.com/office/drawing/2014/main" id="{54C9EFA8-7C3F-4EFD-A968-8FA91DFB2636}"/>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2FDF2C9D-7D49-4192-B9FB-FDB5B627B900}"/>
                </a:ext>
              </a:extLst>
            </p:cNvPr>
            <p:cNvGrpSpPr/>
            <p:nvPr/>
          </p:nvGrpSpPr>
          <p:grpSpPr>
            <a:xfrm>
              <a:off x="7378663" y="1749593"/>
              <a:ext cx="388483" cy="2079988"/>
              <a:chOff x="3641670" y="1745670"/>
              <a:chExt cx="263237" cy="1311704"/>
            </a:xfrm>
          </p:grpSpPr>
          <p:sp>
            <p:nvSpPr>
              <p:cNvPr id="74" name="Schemat blokowy: łącznik 73">
                <a:extLst>
                  <a:ext uri="{FF2B5EF4-FFF2-40B4-BE49-F238E27FC236}">
                    <a16:creationId xmlns:a16="http://schemas.microsoft.com/office/drawing/2014/main" id="{363D8D8D-BD45-480F-B6EF-BA15240C9BE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Schemat blokowy: łącznik 74">
                <a:extLst>
                  <a:ext uri="{FF2B5EF4-FFF2-40B4-BE49-F238E27FC236}">
                    <a16:creationId xmlns:a16="http://schemas.microsoft.com/office/drawing/2014/main" id="{24FE3DE0-F233-42FD-9DBF-AF145385500B}"/>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Schemat blokowy: łącznik 75">
                <a:extLst>
                  <a:ext uri="{FF2B5EF4-FFF2-40B4-BE49-F238E27FC236}">
                    <a16:creationId xmlns:a16="http://schemas.microsoft.com/office/drawing/2014/main" id="{82244FA8-23CE-49B3-ABE6-087A1EC3442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Schemat blokowy: łącznik 76">
                <a:extLst>
                  <a:ext uri="{FF2B5EF4-FFF2-40B4-BE49-F238E27FC236}">
                    <a16:creationId xmlns:a16="http://schemas.microsoft.com/office/drawing/2014/main" id="{E48097E1-F5F0-40B1-BB42-D56A34C5C918}"/>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3245450E-D774-4714-93F3-DAFC78EAA9B8}"/>
                </a:ext>
              </a:extLst>
            </p:cNvPr>
            <p:cNvGrpSpPr/>
            <p:nvPr/>
          </p:nvGrpSpPr>
          <p:grpSpPr>
            <a:xfrm>
              <a:off x="6905707" y="1751087"/>
              <a:ext cx="388483" cy="2079988"/>
              <a:chOff x="3641670" y="1745670"/>
              <a:chExt cx="263237" cy="1311704"/>
            </a:xfrm>
          </p:grpSpPr>
          <p:sp>
            <p:nvSpPr>
              <p:cNvPr id="79" name="Schemat blokowy: łącznik 78">
                <a:extLst>
                  <a:ext uri="{FF2B5EF4-FFF2-40B4-BE49-F238E27FC236}">
                    <a16:creationId xmlns:a16="http://schemas.microsoft.com/office/drawing/2014/main" id="{1FD18ADE-A8C6-4333-861C-6FBED0110B0A}"/>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Schemat blokowy: łącznik 79">
                <a:extLst>
                  <a:ext uri="{FF2B5EF4-FFF2-40B4-BE49-F238E27FC236}">
                    <a16:creationId xmlns:a16="http://schemas.microsoft.com/office/drawing/2014/main" id="{55707291-220F-48D1-B79A-645FC175E574}"/>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1" name="Schemat blokowy: łącznik 80">
                <a:extLst>
                  <a:ext uri="{FF2B5EF4-FFF2-40B4-BE49-F238E27FC236}">
                    <a16:creationId xmlns:a16="http://schemas.microsoft.com/office/drawing/2014/main" id="{6B117931-8D47-4F9B-8FFE-B4B2B4B1F96B}"/>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Schemat blokowy: łącznik 81">
                <a:extLst>
                  <a:ext uri="{FF2B5EF4-FFF2-40B4-BE49-F238E27FC236}">
                    <a16:creationId xmlns:a16="http://schemas.microsoft.com/office/drawing/2014/main" id="{217EF76F-2743-4FCD-B3E4-AF8E58CAAFA7}"/>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3" name="Grupa 82">
              <a:extLst>
                <a:ext uri="{FF2B5EF4-FFF2-40B4-BE49-F238E27FC236}">
                  <a16:creationId xmlns:a16="http://schemas.microsoft.com/office/drawing/2014/main" id="{5ACD1999-D131-4386-A5B2-E130578D438F}"/>
                </a:ext>
              </a:extLst>
            </p:cNvPr>
            <p:cNvGrpSpPr/>
            <p:nvPr/>
          </p:nvGrpSpPr>
          <p:grpSpPr>
            <a:xfrm>
              <a:off x="6404769" y="1751087"/>
              <a:ext cx="388483" cy="2079988"/>
              <a:chOff x="3641670" y="1745670"/>
              <a:chExt cx="263237" cy="1311704"/>
            </a:xfrm>
          </p:grpSpPr>
          <p:sp>
            <p:nvSpPr>
              <p:cNvPr id="84" name="Schemat blokowy: łącznik 83">
                <a:extLst>
                  <a:ext uri="{FF2B5EF4-FFF2-40B4-BE49-F238E27FC236}">
                    <a16:creationId xmlns:a16="http://schemas.microsoft.com/office/drawing/2014/main" id="{4037AAD3-4156-4DA4-9E0D-40E692789A1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Schemat blokowy: łącznik 84">
                <a:extLst>
                  <a:ext uri="{FF2B5EF4-FFF2-40B4-BE49-F238E27FC236}">
                    <a16:creationId xmlns:a16="http://schemas.microsoft.com/office/drawing/2014/main" id="{A93200B3-2806-485A-91DC-9AFB6B7F7FE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Schemat blokowy: łącznik 85">
                <a:extLst>
                  <a:ext uri="{FF2B5EF4-FFF2-40B4-BE49-F238E27FC236}">
                    <a16:creationId xmlns:a16="http://schemas.microsoft.com/office/drawing/2014/main" id="{F50A2CD4-5C30-4F6A-A787-0142D3982769}"/>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Schemat blokowy: łącznik 86">
                <a:extLst>
                  <a:ext uri="{FF2B5EF4-FFF2-40B4-BE49-F238E27FC236}">
                    <a16:creationId xmlns:a16="http://schemas.microsoft.com/office/drawing/2014/main" id="{63238F62-3EB4-4C50-99B0-C60E68E9F55F}"/>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161" name="pole tekstowe 160">
            <a:extLst>
              <a:ext uri="{FF2B5EF4-FFF2-40B4-BE49-F238E27FC236}">
                <a16:creationId xmlns:a16="http://schemas.microsoft.com/office/drawing/2014/main" id="{34123A61-4E5B-4977-B3E6-EB3CD995F635}"/>
              </a:ext>
            </a:extLst>
          </p:cNvPr>
          <p:cNvSpPr txBox="1"/>
          <p:nvPr/>
        </p:nvSpPr>
        <p:spPr>
          <a:xfrm>
            <a:off x="663096" y="4142992"/>
            <a:ext cx="2320522" cy="830997"/>
          </a:xfrm>
          <a:prstGeom prst="rect">
            <a:avLst/>
          </a:prstGeom>
          <a:noFill/>
        </p:spPr>
        <p:txBody>
          <a:bodyPr wrap="square" rtlCol="0">
            <a:spAutoFit/>
          </a:bodyPr>
          <a:lstStyle/>
          <a:p>
            <a:pPr algn="ctr"/>
            <a:r>
              <a:rPr lang="pl-PL" sz="2400" b="1" dirty="0">
                <a:solidFill>
                  <a:srgbClr val="231F20"/>
                </a:solidFill>
              </a:rPr>
              <a:t>Zwischenfruchtanbau in Reihen</a:t>
            </a:r>
          </a:p>
        </p:txBody>
      </p:sp>
      <p:sp>
        <p:nvSpPr>
          <p:cNvPr id="162" name="pole tekstowe 161">
            <a:extLst>
              <a:ext uri="{FF2B5EF4-FFF2-40B4-BE49-F238E27FC236}">
                <a16:creationId xmlns:a16="http://schemas.microsoft.com/office/drawing/2014/main" id="{FB1EE2F8-3F13-4428-A60C-7FEBCFD08DC3}"/>
              </a:ext>
            </a:extLst>
          </p:cNvPr>
          <p:cNvSpPr txBox="1"/>
          <p:nvPr/>
        </p:nvSpPr>
        <p:spPr>
          <a:xfrm>
            <a:off x="4935739" y="4114731"/>
            <a:ext cx="2320522" cy="830997"/>
          </a:xfrm>
          <a:prstGeom prst="rect">
            <a:avLst/>
          </a:prstGeom>
          <a:noFill/>
        </p:spPr>
        <p:txBody>
          <a:bodyPr wrap="square" rtlCol="0">
            <a:spAutoFit/>
          </a:bodyPr>
          <a:lstStyle/>
          <a:p>
            <a:pPr algn="ctr"/>
            <a:r>
              <a:rPr lang="pl-PL" sz="2400" b="1" dirty="0">
                <a:solidFill>
                  <a:srgbClr val="231F20"/>
                </a:solidFill>
              </a:rPr>
              <a:t>Strip Intercropping</a:t>
            </a:r>
          </a:p>
        </p:txBody>
      </p:sp>
      <p:sp>
        <p:nvSpPr>
          <p:cNvPr id="163" name="pole tekstowe 162">
            <a:extLst>
              <a:ext uri="{FF2B5EF4-FFF2-40B4-BE49-F238E27FC236}">
                <a16:creationId xmlns:a16="http://schemas.microsoft.com/office/drawing/2014/main" id="{280C9137-B459-4D82-984F-BEA79DD2E212}"/>
              </a:ext>
            </a:extLst>
          </p:cNvPr>
          <p:cNvSpPr txBox="1"/>
          <p:nvPr/>
        </p:nvSpPr>
        <p:spPr>
          <a:xfrm>
            <a:off x="8869165" y="4141522"/>
            <a:ext cx="2652638" cy="830997"/>
          </a:xfrm>
          <a:prstGeom prst="rect">
            <a:avLst/>
          </a:prstGeom>
          <a:noFill/>
        </p:spPr>
        <p:txBody>
          <a:bodyPr wrap="square" rtlCol="0">
            <a:spAutoFit/>
          </a:bodyPr>
          <a:lstStyle/>
          <a:p>
            <a:pPr algn="ctr"/>
            <a:r>
              <a:rPr lang="pl-PL" sz="2400" b="1" dirty="0">
                <a:solidFill>
                  <a:srgbClr val="231F20"/>
                </a:solidFill>
              </a:rPr>
              <a:t>Gemischter Zwischenfruchtanbau</a:t>
            </a:r>
          </a:p>
        </p:txBody>
      </p:sp>
      <p:grpSp>
        <p:nvGrpSpPr>
          <p:cNvPr id="36" name="Grupa 35">
            <a:extLst>
              <a:ext uri="{FF2B5EF4-FFF2-40B4-BE49-F238E27FC236}">
                <a16:creationId xmlns:a16="http://schemas.microsoft.com/office/drawing/2014/main" id="{70877733-5787-4C8A-B405-A23B3167E3DC}"/>
              </a:ext>
            </a:extLst>
          </p:cNvPr>
          <p:cNvGrpSpPr/>
          <p:nvPr/>
        </p:nvGrpSpPr>
        <p:grpSpPr>
          <a:xfrm>
            <a:off x="3113065" y="5212250"/>
            <a:ext cx="2198992" cy="861774"/>
            <a:chOff x="2940802" y="4934789"/>
            <a:chExt cx="2198992" cy="861774"/>
          </a:xfrm>
        </p:grpSpPr>
        <p:grpSp>
          <p:nvGrpSpPr>
            <p:cNvPr id="34" name="Grupa 33">
              <a:extLst>
                <a:ext uri="{FF2B5EF4-FFF2-40B4-BE49-F238E27FC236}">
                  <a16:creationId xmlns:a16="http://schemas.microsoft.com/office/drawing/2014/main" id="{B6122FA7-330C-4A0E-A87F-02026D6FD60C}"/>
                </a:ext>
              </a:extLst>
            </p:cNvPr>
            <p:cNvGrpSpPr/>
            <p:nvPr/>
          </p:nvGrpSpPr>
          <p:grpSpPr>
            <a:xfrm>
              <a:off x="2940802" y="4945033"/>
              <a:ext cx="388624" cy="788154"/>
              <a:chOff x="1626418" y="5028161"/>
              <a:chExt cx="388624" cy="788154"/>
            </a:xfrm>
          </p:grpSpPr>
          <p:sp>
            <p:nvSpPr>
              <p:cNvPr id="123" name="Schemat blokowy: łącznik 122">
                <a:extLst>
                  <a:ext uri="{FF2B5EF4-FFF2-40B4-BE49-F238E27FC236}">
                    <a16:creationId xmlns:a16="http://schemas.microsoft.com/office/drawing/2014/main" id="{106A0DF0-A37F-4C54-9AF2-93F38D6B1741}"/>
                  </a:ext>
                </a:extLst>
              </p:cNvPr>
              <p:cNvSpPr/>
              <p:nvPr/>
            </p:nvSpPr>
            <p:spPr>
              <a:xfrm>
                <a:off x="1626418" y="5028161"/>
                <a:ext cx="383371" cy="34601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231F20"/>
                  </a:solidFill>
                </a:endParaRPr>
              </a:p>
            </p:txBody>
          </p:sp>
          <p:sp>
            <p:nvSpPr>
              <p:cNvPr id="128" name="Schemat blokowy: łącznik 127">
                <a:extLst>
                  <a:ext uri="{FF2B5EF4-FFF2-40B4-BE49-F238E27FC236}">
                    <a16:creationId xmlns:a16="http://schemas.microsoft.com/office/drawing/2014/main" id="{77D0867C-3C0B-498D-AB10-68D976CB5B1D}"/>
                  </a:ext>
                </a:extLst>
              </p:cNvPr>
              <p:cNvSpPr/>
              <p:nvPr/>
            </p:nvSpPr>
            <p:spPr>
              <a:xfrm>
                <a:off x="1631671" y="5470298"/>
                <a:ext cx="383371" cy="346017"/>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solidFill>
                    <a:srgbClr val="231F20"/>
                  </a:solidFill>
                </a:endParaRPr>
              </a:p>
            </p:txBody>
          </p:sp>
        </p:grpSp>
        <p:sp>
          <p:nvSpPr>
            <p:cNvPr id="35" name="pole tekstowe 34">
              <a:extLst>
                <a:ext uri="{FF2B5EF4-FFF2-40B4-BE49-F238E27FC236}">
                  <a16:creationId xmlns:a16="http://schemas.microsoft.com/office/drawing/2014/main" id="{BC45BA9F-F046-41AD-8281-BC9E39050B89}"/>
                </a:ext>
              </a:extLst>
            </p:cNvPr>
            <p:cNvSpPr txBox="1"/>
            <p:nvPr/>
          </p:nvSpPr>
          <p:spPr>
            <a:xfrm>
              <a:off x="3409369" y="4934789"/>
              <a:ext cx="1730425" cy="861774"/>
            </a:xfrm>
            <a:prstGeom prst="rect">
              <a:avLst/>
            </a:prstGeom>
            <a:noFill/>
          </p:spPr>
          <p:txBody>
            <a:bodyPr wrap="square" rtlCol="0">
              <a:spAutoFit/>
            </a:bodyPr>
            <a:lstStyle/>
            <a:p>
              <a:pPr>
                <a:spcBef>
                  <a:spcPts val="600"/>
                </a:spcBef>
                <a:spcAft>
                  <a:spcPts val="600"/>
                </a:spcAft>
              </a:pPr>
              <a:r>
                <a:rPr lang="pl-PL" sz="2000" b="1" dirty="0">
                  <a:solidFill>
                    <a:srgbClr val="231F20"/>
                  </a:solidFill>
                </a:rPr>
                <a:t>Werk A</a:t>
              </a:r>
            </a:p>
            <a:p>
              <a:pPr>
                <a:spcBef>
                  <a:spcPts val="600"/>
                </a:spcBef>
                <a:spcAft>
                  <a:spcPts val="600"/>
                </a:spcAft>
              </a:pPr>
              <a:r>
                <a:rPr lang="pl-PL" sz="2000" b="1" dirty="0">
                  <a:solidFill>
                    <a:srgbClr val="231F20"/>
                  </a:solidFill>
                </a:rPr>
                <a:t>Werk B</a:t>
              </a:r>
            </a:p>
          </p:txBody>
        </p:sp>
      </p:grpSp>
      <p:grpSp>
        <p:nvGrpSpPr>
          <p:cNvPr id="33" name="Grupa 32">
            <a:extLst>
              <a:ext uri="{FF2B5EF4-FFF2-40B4-BE49-F238E27FC236}">
                <a16:creationId xmlns:a16="http://schemas.microsoft.com/office/drawing/2014/main" id="{8CC2FBA3-257F-4368-9C40-4145C9FF2212}"/>
              </a:ext>
            </a:extLst>
          </p:cNvPr>
          <p:cNvGrpSpPr/>
          <p:nvPr/>
        </p:nvGrpSpPr>
        <p:grpSpPr>
          <a:xfrm>
            <a:off x="663096" y="1749592"/>
            <a:ext cx="2663632" cy="2092362"/>
            <a:chOff x="442230" y="1749592"/>
            <a:chExt cx="2884498" cy="2092362"/>
          </a:xfrm>
        </p:grpSpPr>
        <p:grpSp>
          <p:nvGrpSpPr>
            <p:cNvPr id="31" name="Grupa 30">
              <a:extLst>
                <a:ext uri="{FF2B5EF4-FFF2-40B4-BE49-F238E27FC236}">
                  <a16:creationId xmlns:a16="http://schemas.microsoft.com/office/drawing/2014/main" id="{0841E8F8-661E-4907-96E1-0350603306A9}"/>
                </a:ext>
              </a:extLst>
            </p:cNvPr>
            <p:cNvGrpSpPr>
              <a:grpSpLocks noChangeAspect="1"/>
            </p:cNvGrpSpPr>
            <p:nvPr/>
          </p:nvGrpSpPr>
          <p:grpSpPr>
            <a:xfrm>
              <a:off x="442230" y="1749592"/>
              <a:ext cx="1877310" cy="2081482"/>
              <a:chOff x="1014845" y="1745673"/>
              <a:chExt cx="1271156" cy="1311704"/>
            </a:xfrm>
          </p:grpSpPr>
          <p:grpSp>
            <p:nvGrpSpPr>
              <p:cNvPr id="9" name="Grupa 8">
                <a:extLst>
                  <a:ext uri="{FF2B5EF4-FFF2-40B4-BE49-F238E27FC236}">
                    <a16:creationId xmlns:a16="http://schemas.microsoft.com/office/drawing/2014/main" id="{AF6E6B9F-D0E3-40F5-ABB9-874A98FC5F6A}"/>
                  </a:ext>
                </a:extLst>
              </p:cNvPr>
              <p:cNvGrpSpPr/>
              <p:nvPr/>
            </p:nvGrpSpPr>
            <p:grpSpPr>
              <a:xfrm>
                <a:off x="1018309" y="1745673"/>
                <a:ext cx="1267692" cy="218211"/>
                <a:chOff x="1007918" y="1724889"/>
                <a:chExt cx="1267692" cy="218211"/>
              </a:xfrm>
            </p:grpSpPr>
            <p:grpSp>
              <p:nvGrpSpPr>
                <p:cNvPr id="5" name="Grupa 4">
                  <a:extLst>
                    <a:ext uri="{FF2B5EF4-FFF2-40B4-BE49-F238E27FC236}">
                      <a16:creationId xmlns:a16="http://schemas.microsoft.com/office/drawing/2014/main" id="{2F255937-E4DD-41D4-B0AC-6575FB5EA42D}"/>
                    </a:ext>
                  </a:extLst>
                </p:cNvPr>
                <p:cNvGrpSpPr/>
                <p:nvPr/>
              </p:nvGrpSpPr>
              <p:grpSpPr>
                <a:xfrm>
                  <a:off x="1007918" y="1724890"/>
                  <a:ext cx="595746" cy="218210"/>
                  <a:chOff x="1007918" y="1724890"/>
                  <a:chExt cx="595746" cy="218210"/>
                </a:xfrm>
              </p:grpSpPr>
              <p:sp>
                <p:nvSpPr>
                  <p:cNvPr id="3" name="Schemat blokowy: łącznik 2">
                    <a:extLst>
                      <a:ext uri="{FF2B5EF4-FFF2-40B4-BE49-F238E27FC236}">
                        <a16:creationId xmlns:a16="http://schemas.microsoft.com/office/drawing/2014/main" id="{716D9094-132E-4E1D-8E1C-72E9FA4941D2}"/>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chemat blokowy: łącznik 3">
                    <a:extLst>
                      <a:ext uri="{FF2B5EF4-FFF2-40B4-BE49-F238E27FC236}">
                        <a16:creationId xmlns:a16="http://schemas.microsoft.com/office/drawing/2014/main" id="{2D4218AC-8160-456A-A105-E2AF25C98452}"/>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9C32DF25-31A0-4305-940A-80782A1CFBF0}"/>
                    </a:ext>
                  </a:extLst>
                </p:cNvPr>
                <p:cNvGrpSpPr/>
                <p:nvPr/>
              </p:nvGrpSpPr>
              <p:grpSpPr>
                <a:xfrm>
                  <a:off x="1679864" y="1724889"/>
                  <a:ext cx="595746" cy="218210"/>
                  <a:chOff x="1007918" y="1724890"/>
                  <a:chExt cx="595746" cy="218210"/>
                </a:xfrm>
              </p:grpSpPr>
              <p:sp>
                <p:nvSpPr>
                  <p:cNvPr id="7" name="Schemat blokowy: łącznik 6">
                    <a:extLst>
                      <a:ext uri="{FF2B5EF4-FFF2-40B4-BE49-F238E27FC236}">
                        <a16:creationId xmlns:a16="http://schemas.microsoft.com/office/drawing/2014/main" id="{274234BE-0357-4978-9E5E-C3719EF54ECD}"/>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Schemat blokowy: łącznik 7">
                    <a:extLst>
                      <a:ext uri="{FF2B5EF4-FFF2-40B4-BE49-F238E27FC236}">
                        <a16:creationId xmlns:a16="http://schemas.microsoft.com/office/drawing/2014/main" id="{9DDC6C52-F20C-4D88-A518-33BB4708C690}"/>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0" name="Grupa 9">
                <a:extLst>
                  <a:ext uri="{FF2B5EF4-FFF2-40B4-BE49-F238E27FC236}">
                    <a16:creationId xmlns:a16="http://schemas.microsoft.com/office/drawing/2014/main" id="{05AE89AF-A237-4263-8E29-15B2519F9782}"/>
                  </a:ext>
                </a:extLst>
              </p:cNvPr>
              <p:cNvGrpSpPr/>
              <p:nvPr/>
            </p:nvGrpSpPr>
            <p:grpSpPr>
              <a:xfrm>
                <a:off x="1014845" y="2123283"/>
                <a:ext cx="1267692" cy="218211"/>
                <a:chOff x="1007918" y="1724889"/>
                <a:chExt cx="1267692" cy="218211"/>
              </a:xfrm>
            </p:grpSpPr>
            <p:grpSp>
              <p:nvGrpSpPr>
                <p:cNvPr id="11" name="Grupa 10">
                  <a:extLst>
                    <a:ext uri="{FF2B5EF4-FFF2-40B4-BE49-F238E27FC236}">
                      <a16:creationId xmlns:a16="http://schemas.microsoft.com/office/drawing/2014/main" id="{B9FB80B5-5A18-42C1-BBFD-F0D57423702B}"/>
                    </a:ext>
                  </a:extLst>
                </p:cNvPr>
                <p:cNvGrpSpPr/>
                <p:nvPr/>
              </p:nvGrpSpPr>
              <p:grpSpPr>
                <a:xfrm>
                  <a:off x="1007918" y="1724890"/>
                  <a:ext cx="595746" cy="218210"/>
                  <a:chOff x="1007918" y="1724890"/>
                  <a:chExt cx="595746" cy="218210"/>
                </a:xfrm>
              </p:grpSpPr>
              <p:sp>
                <p:nvSpPr>
                  <p:cNvPr id="15" name="Schemat blokowy: łącznik 14">
                    <a:extLst>
                      <a:ext uri="{FF2B5EF4-FFF2-40B4-BE49-F238E27FC236}">
                        <a16:creationId xmlns:a16="http://schemas.microsoft.com/office/drawing/2014/main" id="{2CE6A3E5-C3B8-4B81-9013-147B3D8023E7}"/>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chemat blokowy: łącznik 15">
                    <a:extLst>
                      <a:ext uri="{FF2B5EF4-FFF2-40B4-BE49-F238E27FC236}">
                        <a16:creationId xmlns:a16="http://schemas.microsoft.com/office/drawing/2014/main" id="{4CEA1AB5-8FF3-4685-9070-3C8F985ADA0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2" name="Grupa 11">
                  <a:extLst>
                    <a:ext uri="{FF2B5EF4-FFF2-40B4-BE49-F238E27FC236}">
                      <a16:creationId xmlns:a16="http://schemas.microsoft.com/office/drawing/2014/main" id="{35F910F7-6367-40AA-B2E9-926897F1F105}"/>
                    </a:ext>
                  </a:extLst>
                </p:cNvPr>
                <p:cNvGrpSpPr/>
                <p:nvPr/>
              </p:nvGrpSpPr>
              <p:grpSpPr>
                <a:xfrm>
                  <a:off x="1679864" y="1724889"/>
                  <a:ext cx="595746" cy="218210"/>
                  <a:chOff x="1007918" y="1724890"/>
                  <a:chExt cx="595746" cy="218210"/>
                </a:xfrm>
              </p:grpSpPr>
              <p:sp>
                <p:nvSpPr>
                  <p:cNvPr id="13" name="Schemat blokowy: łącznik 12">
                    <a:extLst>
                      <a:ext uri="{FF2B5EF4-FFF2-40B4-BE49-F238E27FC236}">
                        <a16:creationId xmlns:a16="http://schemas.microsoft.com/office/drawing/2014/main" id="{88C3B000-BF89-4190-AB51-E7F48440AF6B}"/>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chemat blokowy: łącznik 13">
                    <a:extLst>
                      <a:ext uri="{FF2B5EF4-FFF2-40B4-BE49-F238E27FC236}">
                        <a16:creationId xmlns:a16="http://schemas.microsoft.com/office/drawing/2014/main" id="{94F4FE46-7C2D-4259-B49F-C34A3A8DA2BC}"/>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7" name="Grupa 16">
                <a:extLst>
                  <a:ext uri="{FF2B5EF4-FFF2-40B4-BE49-F238E27FC236}">
                    <a16:creationId xmlns:a16="http://schemas.microsoft.com/office/drawing/2014/main" id="{E8394195-6B52-4529-999F-24AD1E8BFC1C}"/>
                  </a:ext>
                </a:extLst>
              </p:cNvPr>
              <p:cNvGrpSpPr/>
              <p:nvPr/>
            </p:nvGrpSpPr>
            <p:grpSpPr>
              <a:xfrm>
                <a:off x="1014845" y="2476145"/>
                <a:ext cx="1267692" cy="218211"/>
                <a:chOff x="1007918" y="1724889"/>
                <a:chExt cx="1267692" cy="218211"/>
              </a:xfrm>
            </p:grpSpPr>
            <p:grpSp>
              <p:nvGrpSpPr>
                <p:cNvPr id="18" name="Grupa 17">
                  <a:extLst>
                    <a:ext uri="{FF2B5EF4-FFF2-40B4-BE49-F238E27FC236}">
                      <a16:creationId xmlns:a16="http://schemas.microsoft.com/office/drawing/2014/main" id="{39B1ABF5-B3C1-460D-9B03-825189A8EE1D}"/>
                    </a:ext>
                  </a:extLst>
                </p:cNvPr>
                <p:cNvGrpSpPr/>
                <p:nvPr/>
              </p:nvGrpSpPr>
              <p:grpSpPr>
                <a:xfrm>
                  <a:off x="1007918" y="1724890"/>
                  <a:ext cx="595746" cy="218210"/>
                  <a:chOff x="1007918" y="1724890"/>
                  <a:chExt cx="595746" cy="218210"/>
                </a:xfrm>
              </p:grpSpPr>
              <p:sp>
                <p:nvSpPr>
                  <p:cNvPr id="22" name="Schemat blokowy: łącznik 21">
                    <a:extLst>
                      <a:ext uri="{FF2B5EF4-FFF2-40B4-BE49-F238E27FC236}">
                        <a16:creationId xmlns:a16="http://schemas.microsoft.com/office/drawing/2014/main" id="{E14A09CE-8C01-41B1-AD4E-FC07DD5CC65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chemat blokowy: łącznik 22">
                    <a:extLst>
                      <a:ext uri="{FF2B5EF4-FFF2-40B4-BE49-F238E27FC236}">
                        <a16:creationId xmlns:a16="http://schemas.microsoft.com/office/drawing/2014/main" id="{8717454B-7297-4C7F-A90F-B59D5F8C4B7F}"/>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8A877364-085C-4328-B1EF-ABDFAAD98BAA}"/>
                    </a:ext>
                  </a:extLst>
                </p:cNvPr>
                <p:cNvGrpSpPr/>
                <p:nvPr/>
              </p:nvGrpSpPr>
              <p:grpSpPr>
                <a:xfrm>
                  <a:off x="1679864" y="1724889"/>
                  <a:ext cx="595746" cy="218210"/>
                  <a:chOff x="1007918" y="1724890"/>
                  <a:chExt cx="595746" cy="218210"/>
                </a:xfrm>
              </p:grpSpPr>
              <p:sp>
                <p:nvSpPr>
                  <p:cNvPr id="20" name="Schemat blokowy: łącznik 19">
                    <a:extLst>
                      <a:ext uri="{FF2B5EF4-FFF2-40B4-BE49-F238E27FC236}">
                        <a16:creationId xmlns:a16="http://schemas.microsoft.com/office/drawing/2014/main" id="{3A87B52E-A30A-4412-80A4-CED81AB1922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chemat blokowy: łącznik 20">
                    <a:extLst>
                      <a:ext uri="{FF2B5EF4-FFF2-40B4-BE49-F238E27FC236}">
                        <a16:creationId xmlns:a16="http://schemas.microsoft.com/office/drawing/2014/main" id="{439DCD86-DE68-411A-98E2-4F9A90A0178B}"/>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24" name="Grupa 23">
                <a:extLst>
                  <a:ext uri="{FF2B5EF4-FFF2-40B4-BE49-F238E27FC236}">
                    <a16:creationId xmlns:a16="http://schemas.microsoft.com/office/drawing/2014/main" id="{CB0C2BB4-F55E-4E2D-A041-DC2177318026}"/>
                  </a:ext>
                </a:extLst>
              </p:cNvPr>
              <p:cNvGrpSpPr/>
              <p:nvPr/>
            </p:nvGrpSpPr>
            <p:grpSpPr>
              <a:xfrm>
                <a:off x="1014845" y="2839166"/>
                <a:ext cx="1267692" cy="218211"/>
                <a:chOff x="1007918" y="1724889"/>
                <a:chExt cx="1267692" cy="218211"/>
              </a:xfrm>
            </p:grpSpPr>
            <p:grpSp>
              <p:nvGrpSpPr>
                <p:cNvPr id="25" name="Grupa 24">
                  <a:extLst>
                    <a:ext uri="{FF2B5EF4-FFF2-40B4-BE49-F238E27FC236}">
                      <a16:creationId xmlns:a16="http://schemas.microsoft.com/office/drawing/2014/main" id="{AFF77E80-95B6-438B-970C-B13545FD190D}"/>
                    </a:ext>
                  </a:extLst>
                </p:cNvPr>
                <p:cNvGrpSpPr/>
                <p:nvPr/>
              </p:nvGrpSpPr>
              <p:grpSpPr>
                <a:xfrm>
                  <a:off x="1007918" y="1724890"/>
                  <a:ext cx="595746" cy="218210"/>
                  <a:chOff x="1007918" y="1724890"/>
                  <a:chExt cx="595746" cy="218210"/>
                </a:xfrm>
              </p:grpSpPr>
              <p:sp>
                <p:nvSpPr>
                  <p:cNvPr id="29" name="Schemat blokowy: łącznik 28">
                    <a:extLst>
                      <a:ext uri="{FF2B5EF4-FFF2-40B4-BE49-F238E27FC236}">
                        <a16:creationId xmlns:a16="http://schemas.microsoft.com/office/drawing/2014/main" id="{1D3D513E-6299-4BF6-805E-172807C1B1F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Schemat blokowy: łącznik 29">
                    <a:extLst>
                      <a:ext uri="{FF2B5EF4-FFF2-40B4-BE49-F238E27FC236}">
                        <a16:creationId xmlns:a16="http://schemas.microsoft.com/office/drawing/2014/main" id="{AB9133BA-5D0E-4DDB-BE04-B5B49BDD3BA7}"/>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26" name="Grupa 25">
                  <a:extLst>
                    <a:ext uri="{FF2B5EF4-FFF2-40B4-BE49-F238E27FC236}">
                      <a16:creationId xmlns:a16="http://schemas.microsoft.com/office/drawing/2014/main" id="{311FD3B5-B824-4DC8-B01A-6C9881897203}"/>
                    </a:ext>
                  </a:extLst>
                </p:cNvPr>
                <p:cNvGrpSpPr/>
                <p:nvPr/>
              </p:nvGrpSpPr>
              <p:grpSpPr>
                <a:xfrm>
                  <a:off x="1679864" y="1724889"/>
                  <a:ext cx="595746" cy="218210"/>
                  <a:chOff x="1007918" y="1724890"/>
                  <a:chExt cx="595746" cy="218210"/>
                </a:xfrm>
              </p:grpSpPr>
              <p:sp>
                <p:nvSpPr>
                  <p:cNvPr id="27" name="Schemat blokowy: łącznik 26">
                    <a:extLst>
                      <a:ext uri="{FF2B5EF4-FFF2-40B4-BE49-F238E27FC236}">
                        <a16:creationId xmlns:a16="http://schemas.microsoft.com/office/drawing/2014/main" id="{A1EBA6CF-31AE-44CE-B738-F72139104E0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Schemat blokowy: łącznik 27">
                    <a:extLst>
                      <a:ext uri="{FF2B5EF4-FFF2-40B4-BE49-F238E27FC236}">
                        <a16:creationId xmlns:a16="http://schemas.microsoft.com/office/drawing/2014/main" id="{ECBCF3C8-25E1-4048-B46A-222C99F4FD9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grpSp>
          <p:nvGrpSpPr>
            <p:cNvPr id="166" name="Grupa 165">
              <a:extLst>
                <a:ext uri="{FF2B5EF4-FFF2-40B4-BE49-F238E27FC236}">
                  <a16:creationId xmlns:a16="http://schemas.microsoft.com/office/drawing/2014/main" id="{A61F9C01-7E9A-4275-8EE7-0DCB3F1FBC66}"/>
                </a:ext>
              </a:extLst>
            </p:cNvPr>
            <p:cNvGrpSpPr/>
            <p:nvPr/>
          </p:nvGrpSpPr>
          <p:grpSpPr>
            <a:xfrm>
              <a:off x="2440163" y="1761966"/>
              <a:ext cx="388483" cy="2079988"/>
              <a:chOff x="3641670" y="1745670"/>
              <a:chExt cx="263237" cy="1311704"/>
            </a:xfrm>
          </p:grpSpPr>
          <p:sp>
            <p:nvSpPr>
              <p:cNvPr id="167" name="Schemat blokowy: łącznik 166">
                <a:extLst>
                  <a:ext uri="{FF2B5EF4-FFF2-40B4-BE49-F238E27FC236}">
                    <a16:creationId xmlns:a16="http://schemas.microsoft.com/office/drawing/2014/main" id="{27C12E11-64BE-4A2C-B9A8-BB30DAE1C852}"/>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8" name="Schemat blokowy: łącznik 167">
                <a:extLst>
                  <a:ext uri="{FF2B5EF4-FFF2-40B4-BE49-F238E27FC236}">
                    <a16:creationId xmlns:a16="http://schemas.microsoft.com/office/drawing/2014/main" id="{16526975-F58B-4007-8370-FEBBAC3410A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9" name="Schemat blokowy: łącznik 168">
                <a:extLst>
                  <a:ext uri="{FF2B5EF4-FFF2-40B4-BE49-F238E27FC236}">
                    <a16:creationId xmlns:a16="http://schemas.microsoft.com/office/drawing/2014/main" id="{0756AF02-54EE-4DDD-A6A8-E86580D4EA0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0" name="Schemat blokowy: łącznik 169">
                <a:extLst>
                  <a:ext uri="{FF2B5EF4-FFF2-40B4-BE49-F238E27FC236}">
                    <a16:creationId xmlns:a16="http://schemas.microsoft.com/office/drawing/2014/main" id="{3A5AA998-9853-43FB-872D-7AF14BAF99FB}"/>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71" name="Grupa 170">
              <a:extLst>
                <a:ext uri="{FF2B5EF4-FFF2-40B4-BE49-F238E27FC236}">
                  <a16:creationId xmlns:a16="http://schemas.microsoft.com/office/drawing/2014/main" id="{1C229723-386F-4DBB-96EB-A8C8605F65A2}"/>
                </a:ext>
              </a:extLst>
            </p:cNvPr>
            <p:cNvGrpSpPr/>
            <p:nvPr/>
          </p:nvGrpSpPr>
          <p:grpSpPr>
            <a:xfrm>
              <a:off x="2938245" y="1751085"/>
              <a:ext cx="388483" cy="2079988"/>
              <a:chOff x="3977643" y="1745669"/>
              <a:chExt cx="263237" cy="1311704"/>
            </a:xfrm>
          </p:grpSpPr>
          <p:sp>
            <p:nvSpPr>
              <p:cNvPr id="172" name="Schemat blokowy: łącznik 171">
                <a:extLst>
                  <a:ext uri="{FF2B5EF4-FFF2-40B4-BE49-F238E27FC236}">
                    <a16:creationId xmlns:a16="http://schemas.microsoft.com/office/drawing/2014/main" id="{A9A53290-33ED-4DD3-9B36-A0D72E14D11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3" name="Schemat blokowy: łącznik 172">
                <a:extLst>
                  <a:ext uri="{FF2B5EF4-FFF2-40B4-BE49-F238E27FC236}">
                    <a16:creationId xmlns:a16="http://schemas.microsoft.com/office/drawing/2014/main" id="{E1AF7237-80EC-46B2-9112-EDFE692DE124}"/>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4" name="Schemat blokowy: łącznik 173">
                <a:extLst>
                  <a:ext uri="{FF2B5EF4-FFF2-40B4-BE49-F238E27FC236}">
                    <a16:creationId xmlns:a16="http://schemas.microsoft.com/office/drawing/2014/main" id="{F64507B1-09F4-412F-BAA2-AB41A739586A}"/>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5" name="Schemat blokowy: łącznik 174">
                <a:extLst>
                  <a:ext uri="{FF2B5EF4-FFF2-40B4-BE49-F238E27FC236}">
                    <a16:creationId xmlns:a16="http://schemas.microsoft.com/office/drawing/2014/main" id="{8EAAEE42-5F73-4BC4-8DDB-7FB26D78D8FF}"/>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38" name="Grupa 37">
            <a:extLst>
              <a:ext uri="{FF2B5EF4-FFF2-40B4-BE49-F238E27FC236}">
                <a16:creationId xmlns:a16="http://schemas.microsoft.com/office/drawing/2014/main" id="{F31A3F5A-9DA0-473B-958B-A42847867B56}"/>
              </a:ext>
            </a:extLst>
          </p:cNvPr>
          <p:cNvGrpSpPr/>
          <p:nvPr/>
        </p:nvGrpSpPr>
        <p:grpSpPr>
          <a:xfrm>
            <a:off x="8740501" y="1761966"/>
            <a:ext cx="2788404" cy="2127991"/>
            <a:chOff x="8636016" y="1689510"/>
            <a:chExt cx="2902549" cy="2127991"/>
          </a:xfrm>
        </p:grpSpPr>
        <p:grpSp>
          <p:nvGrpSpPr>
            <p:cNvPr id="159" name="Grupa 158">
              <a:extLst>
                <a:ext uri="{FF2B5EF4-FFF2-40B4-BE49-F238E27FC236}">
                  <a16:creationId xmlns:a16="http://schemas.microsoft.com/office/drawing/2014/main" id="{3BB0B8D0-ECEA-4D72-9751-48FE7A051B47}"/>
                </a:ext>
              </a:extLst>
            </p:cNvPr>
            <p:cNvGrpSpPr>
              <a:grpSpLocks noChangeAspect="1"/>
            </p:cNvGrpSpPr>
            <p:nvPr/>
          </p:nvGrpSpPr>
          <p:grpSpPr>
            <a:xfrm>
              <a:off x="8636016" y="1736014"/>
              <a:ext cx="1727914" cy="2081487"/>
              <a:chOff x="5846072" y="1550714"/>
              <a:chExt cx="1343892" cy="1506665"/>
            </a:xfrm>
          </p:grpSpPr>
          <p:sp>
            <p:nvSpPr>
              <p:cNvPr id="121" name="Schemat blokowy: łącznik 120">
                <a:extLst>
                  <a:ext uri="{FF2B5EF4-FFF2-40B4-BE49-F238E27FC236}">
                    <a16:creationId xmlns:a16="http://schemas.microsoft.com/office/drawing/2014/main" id="{48AB0566-92B8-4D9F-8E3A-F220743D7E64}"/>
                  </a:ext>
                </a:extLst>
              </p:cNvPr>
              <p:cNvSpPr/>
              <p:nvPr/>
            </p:nvSpPr>
            <p:spPr>
              <a:xfrm>
                <a:off x="5946142" y="191421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2" name="Schemat blokowy: łącznik 121">
                <a:extLst>
                  <a:ext uri="{FF2B5EF4-FFF2-40B4-BE49-F238E27FC236}">
                    <a16:creationId xmlns:a16="http://schemas.microsoft.com/office/drawing/2014/main" id="{1A21149F-4E50-447F-A23F-A0260237746B}"/>
                  </a:ext>
                </a:extLst>
              </p:cNvPr>
              <p:cNvSpPr/>
              <p:nvPr/>
            </p:nvSpPr>
            <p:spPr>
              <a:xfrm>
                <a:off x="5990565" y="218271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9" name="Schemat blokowy: łącznik 118">
                <a:extLst>
                  <a:ext uri="{FF2B5EF4-FFF2-40B4-BE49-F238E27FC236}">
                    <a16:creationId xmlns:a16="http://schemas.microsoft.com/office/drawing/2014/main" id="{3C6E6D7F-62F6-4D5A-B866-68803EB4A08B}"/>
                  </a:ext>
                </a:extLst>
              </p:cNvPr>
              <p:cNvSpPr/>
              <p:nvPr/>
            </p:nvSpPr>
            <p:spPr>
              <a:xfrm>
                <a:off x="6247524" y="201417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Schemat blokowy: łącznik 119">
                <a:extLst>
                  <a:ext uri="{FF2B5EF4-FFF2-40B4-BE49-F238E27FC236}">
                    <a16:creationId xmlns:a16="http://schemas.microsoft.com/office/drawing/2014/main" id="{45EDA53C-854D-4B3B-9C62-46F6C57FDAA6}"/>
                  </a:ext>
                </a:extLst>
              </p:cNvPr>
              <p:cNvSpPr/>
              <p:nvPr/>
            </p:nvSpPr>
            <p:spPr>
              <a:xfrm>
                <a:off x="6187107" y="177479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5" name="Schemat blokowy: łącznik 114">
                <a:extLst>
                  <a:ext uri="{FF2B5EF4-FFF2-40B4-BE49-F238E27FC236}">
                    <a16:creationId xmlns:a16="http://schemas.microsoft.com/office/drawing/2014/main" id="{7A0E3691-DAF2-47AD-9D5D-22E7860071E8}"/>
                  </a:ext>
                </a:extLst>
              </p:cNvPr>
              <p:cNvSpPr/>
              <p:nvPr/>
            </p:nvSpPr>
            <p:spPr>
              <a:xfrm>
                <a:off x="6670508" y="229576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6" name="Schemat blokowy: łącznik 115">
                <a:extLst>
                  <a:ext uri="{FF2B5EF4-FFF2-40B4-BE49-F238E27FC236}">
                    <a16:creationId xmlns:a16="http://schemas.microsoft.com/office/drawing/2014/main" id="{BCE58E2E-045C-4596-8B1A-AB9DE2D576BF}"/>
                  </a:ext>
                </a:extLst>
              </p:cNvPr>
              <p:cNvSpPr/>
              <p:nvPr/>
            </p:nvSpPr>
            <p:spPr>
              <a:xfrm>
                <a:off x="5858105" y="246156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3" name="Schemat blokowy: łącznik 112">
                <a:extLst>
                  <a:ext uri="{FF2B5EF4-FFF2-40B4-BE49-F238E27FC236}">
                    <a16:creationId xmlns:a16="http://schemas.microsoft.com/office/drawing/2014/main" id="{C595E9BF-9ABA-4D12-87CC-E6B8B5CF8923}"/>
                  </a:ext>
                </a:extLst>
              </p:cNvPr>
              <p:cNvSpPr/>
              <p:nvPr/>
            </p:nvSpPr>
            <p:spPr>
              <a:xfrm>
                <a:off x="6518019" y="251589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Schemat blokowy: łącznik 113">
                <a:extLst>
                  <a:ext uri="{FF2B5EF4-FFF2-40B4-BE49-F238E27FC236}">
                    <a16:creationId xmlns:a16="http://schemas.microsoft.com/office/drawing/2014/main" id="{F2945FCD-244C-434B-BD82-9B3BFBA71D54}"/>
                  </a:ext>
                </a:extLst>
              </p:cNvPr>
              <p:cNvSpPr/>
              <p:nvPr/>
            </p:nvSpPr>
            <p:spPr>
              <a:xfrm>
                <a:off x="6539330" y="207361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9" name="Schemat blokowy: łącznik 108">
                <a:extLst>
                  <a:ext uri="{FF2B5EF4-FFF2-40B4-BE49-F238E27FC236}">
                    <a16:creationId xmlns:a16="http://schemas.microsoft.com/office/drawing/2014/main" id="{0D9BA953-A042-41AF-9B9E-0879764EC2E7}"/>
                  </a:ext>
                </a:extLst>
              </p:cNvPr>
              <p:cNvSpPr/>
              <p:nvPr/>
            </p:nvSpPr>
            <p:spPr>
              <a:xfrm>
                <a:off x="6350032" y="226363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Schemat blokowy: łącznik 109">
                <a:extLst>
                  <a:ext uri="{FF2B5EF4-FFF2-40B4-BE49-F238E27FC236}">
                    <a16:creationId xmlns:a16="http://schemas.microsoft.com/office/drawing/2014/main" id="{1862812D-5226-4671-BAC3-D4149350C2F2}"/>
                  </a:ext>
                </a:extLst>
              </p:cNvPr>
              <p:cNvSpPr/>
              <p:nvPr/>
            </p:nvSpPr>
            <p:spPr>
              <a:xfrm>
                <a:off x="6182046" y="247809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7" name="Schemat blokowy: łącznik 106">
                <a:extLst>
                  <a:ext uri="{FF2B5EF4-FFF2-40B4-BE49-F238E27FC236}">
                    <a16:creationId xmlns:a16="http://schemas.microsoft.com/office/drawing/2014/main" id="{6164012C-CA79-4BCA-BDAB-6ADD74F6794B}"/>
                  </a:ext>
                </a:extLst>
              </p:cNvPr>
              <p:cNvSpPr/>
              <p:nvPr/>
            </p:nvSpPr>
            <p:spPr>
              <a:xfrm>
                <a:off x="6777792" y="273410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Schemat blokowy: łącznik 107">
                <a:extLst>
                  <a:ext uri="{FF2B5EF4-FFF2-40B4-BE49-F238E27FC236}">
                    <a16:creationId xmlns:a16="http://schemas.microsoft.com/office/drawing/2014/main" id="{17578260-B2DA-4B99-86BF-57C3DDCB84DD}"/>
                  </a:ext>
                </a:extLst>
              </p:cNvPr>
              <p:cNvSpPr/>
              <p:nvPr/>
            </p:nvSpPr>
            <p:spPr>
              <a:xfrm>
                <a:off x="6853992" y="247614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3" name="Schemat blokowy: łącznik 102">
                <a:extLst>
                  <a:ext uri="{FF2B5EF4-FFF2-40B4-BE49-F238E27FC236}">
                    <a16:creationId xmlns:a16="http://schemas.microsoft.com/office/drawing/2014/main" id="{66C50024-1937-4D70-B45E-F67A732BB657}"/>
                  </a:ext>
                </a:extLst>
              </p:cNvPr>
              <p:cNvSpPr/>
              <p:nvPr/>
            </p:nvSpPr>
            <p:spPr>
              <a:xfrm>
                <a:off x="5846072" y="28391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Schemat blokowy: łącznik 103">
                <a:extLst>
                  <a:ext uri="{FF2B5EF4-FFF2-40B4-BE49-F238E27FC236}">
                    <a16:creationId xmlns:a16="http://schemas.microsoft.com/office/drawing/2014/main" id="{E6F75AB8-296E-4E5E-AE90-45468477A406}"/>
                  </a:ext>
                </a:extLst>
              </p:cNvPr>
              <p:cNvSpPr/>
              <p:nvPr/>
            </p:nvSpPr>
            <p:spPr>
              <a:xfrm>
                <a:off x="5927335" y="1589452"/>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01" name="Schemat blokowy: łącznik 100">
                <a:extLst>
                  <a:ext uri="{FF2B5EF4-FFF2-40B4-BE49-F238E27FC236}">
                    <a16:creationId xmlns:a16="http://schemas.microsoft.com/office/drawing/2014/main" id="{B7DD9899-A3BC-4732-9BE3-12B8E2052E9D}"/>
                  </a:ext>
                </a:extLst>
              </p:cNvPr>
              <p:cNvSpPr/>
              <p:nvPr/>
            </p:nvSpPr>
            <p:spPr>
              <a:xfrm>
                <a:off x="6182046" y="2756936"/>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Schemat blokowy: łącznik 101">
                <a:extLst>
                  <a:ext uri="{FF2B5EF4-FFF2-40B4-BE49-F238E27FC236}">
                    <a16:creationId xmlns:a16="http://schemas.microsoft.com/office/drawing/2014/main" id="{CC50FAA1-A30C-4D69-AB89-259FAE996659}"/>
                  </a:ext>
                </a:extLst>
              </p:cNvPr>
              <p:cNvSpPr/>
              <p:nvPr/>
            </p:nvSpPr>
            <p:spPr>
              <a:xfrm>
                <a:off x="6489772" y="283916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4" name="Schemat blokowy: łącznik 123">
                <a:extLst>
                  <a:ext uri="{FF2B5EF4-FFF2-40B4-BE49-F238E27FC236}">
                    <a16:creationId xmlns:a16="http://schemas.microsoft.com/office/drawing/2014/main" id="{533F44C4-E64A-4C8B-9E2B-F84B7AE0A96D}"/>
                  </a:ext>
                </a:extLst>
              </p:cNvPr>
              <p:cNvSpPr/>
              <p:nvPr/>
            </p:nvSpPr>
            <p:spPr>
              <a:xfrm>
                <a:off x="6796289" y="194236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5" name="Schemat blokowy: łącznik 124">
                <a:extLst>
                  <a:ext uri="{FF2B5EF4-FFF2-40B4-BE49-F238E27FC236}">
                    <a16:creationId xmlns:a16="http://schemas.microsoft.com/office/drawing/2014/main" id="{A17CE619-D166-4CCC-815B-4A0ECC03A5E0}"/>
                  </a:ext>
                </a:extLst>
              </p:cNvPr>
              <p:cNvSpPr/>
              <p:nvPr/>
            </p:nvSpPr>
            <p:spPr>
              <a:xfrm>
                <a:off x="6930191" y="220575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Schemat blokowy: łącznik 125">
                <a:extLst>
                  <a:ext uri="{FF2B5EF4-FFF2-40B4-BE49-F238E27FC236}">
                    <a16:creationId xmlns:a16="http://schemas.microsoft.com/office/drawing/2014/main" id="{9EF631F7-63C8-4D8B-9509-6B9CD4E84074}"/>
                  </a:ext>
                </a:extLst>
              </p:cNvPr>
              <p:cNvSpPr/>
              <p:nvPr/>
            </p:nvSpPr>
            <p:spPr>
              <a:xfrm>
                <a:off x="6308128" y="155071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7" name="Schemat blokowy: łącznik 126">
                <a:extLst>
                  <a:ext uri="{FF2B5EF4-FFF2-40B4-BE49-F238E27FC236}">
                    <a16:creationId xmlns:a16="http://schemas.microsoft.com/office/drawing/2014/main" id="{56044FAE-B70C-477D-8F62-18EFD92F2099}"/>
                  </a:ext>
                </a:extLst>
              </p:cNvPr>
              <p:cNvSpPr/>
              <p:nvPr/>
            </p:nvSpPr>
            <p:spPr>
              <a:xfrm>
                <a:off x="6567900" y="1744326"/>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177" name="Schemat blokowy: łącznik 176">
              <a:extLst>
                <a:ext uri="{FF2B5EF4-FFF2-40B4-BE49-F238E27FC236}">
                  <a16:creationId xmlns:a16="http://schemas.microsoft.com/office/drawing/2014/main" id="{366F18FE-1941-4241-B2BC-E1B71C6BF716}"/>
                </a:ext>
              </a:extLst>
            </p:cNvPr>
            <p:cNvSpPr/>
            <p:nvPr/>
          </p:nvSpPr>
          <p:spPr>
            <a:xfrm rot="21368144">
              <a:off x="10414920" y="2178370"/>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8" name="Schemat blokowy: łącznik 177">
              <a:extLst>
                <a:ext uri="{FF2B5EF4-FFF2-40B4-BE49-F238E27FC236}">
                  <a16:creationId xmlns:a16="http://schemas.microsoft.com/office/drawing/2014/main" id="{795D0D24-4EE9-4066-8122-2E5DDA8B93B3}"/>
                </a:ext>
              </a:extLst>
            </p:cNvPr>
            <p:cNvSpPr/>
            <p:nvPr/>
          </p:nvSpPr>
          <p:spPr>
            <a:xfrm rot="21368144">
              <a:off x="10496906" y="254462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9" name="Schemat blokowy: łącznik 178">
              <a:extLst>
                <a:ext uri="{FF2B5EF4-FFF2-40B4-BE49-F238E27FC236}">
                  <a16:creationId xmlns:a16="http://schemas.microsoft.com/office/drawing/2014/main" id="{E930398E-C7F7-4EC8-9A4A-71E688C1225D}"/>
                </a:ext>
              </a:extLst>
            </p:cNvPr>
            <p:cNvSpPr/>
            <p:nvPr/>
          </p:nvSpPr>
          <p:spPr>
            <a:xfrm rot="21368144">
              <a:off x="10810849" y="2290042"/>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0" name="Schemat blokowy: łącznik 179">
              <a:extLst>
                <a:ext uri="{FF2B5EF4-FFF2-40B4-BE49-F238E27FC236}">
                  <a16:creationId xmlns:a16="http://schemas.microsoft.com/office/drawing/2014/main" id="{20BFFC6C-0995-43A8-90E7-AB47D0A656F9}"/>
                </a:ext>
              </a:extLst>
            </p:cNvPr>
            <p:cNvSpPr/>
            <p:nvPr/>
          </p:nvSpPr>
          <p:spPr>
            <a:xfrm rot="21368144">
              <a:off x="10711057" y="196531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2" name="Schemat blokowy: łącznik 181">
              <a:extLst>
                <a:ext uri="{FF2B5EF4-FFF2-40B4-BE49-F238E27FC236}">
                  <a16:creationId xmlns:a16="http://schemas.microsoft.com/office/drawing/2014/main" id="{684BDC76-31A7-480C-87D6-21835C2A0FAE}"/>
                </a:ext>
              </a:extLst>
            </p:cNvPr>
            <p:cNvSpPr/>
            <p:nvPr/>
          </p:nvSpPr>
          <p:spPr>
            <a:xfrm rot="21368144">
              <a:off x="10408729" y="2875379"/>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3" name="Schemat blokowy: łącznik 182">
              <a:extLst>
                <a:ext uri="{FF2B5EF4-FFF2-40B4-BE49-F238E27FC236}">
                  <a16:creationId xmlns:a16="http://schemas.microsoft.com/office/drawing/2014/main" id="{D5411EC0-F08A-447D-A8E9-36FECE49B46E}"/>
                </a:ext>
              </a:extLst>
            </p:cNvPr>
            <p:cNvSpPr/>
            <p:nvPr/>
          </p:nvSpPr>
          <p:spPr>
            <a:xfrm rot="21368144">
              <a:off x="11204561" y="2958169"/>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4" name="Schemat blokowy: łącznik 183">
              <a:extLst>
                <a:ext uri="{FF2B5EF4-FFF2-40B4-BE49-F238E27FC236}">
                  <a16:creationId xmlns:a16="http://schemas.microsoft.com/office/drawing/2014/main" id="{E8AA936C-E2F8-4641-9899-CCC29B768BC3}"/>
                </a:ext>
              </a:extLst>
            </p:cNvPr>
            <p:cNvSpPr/>
            <p:nvPr/>
          </p:nvSpPr>
          <p:spPr>
            <a:xfrm rot="21368144">
              <a:off x="11190721" y="234668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5" name="Schemat blokowy: łącznik 184">
              <a:extLst>
                <a:ext uri="{FF2B5EF4-FFF2-40B4-BE49-F238E27FC236}">
                  <a16:creationId xmlns:a16="http://schemas.microsoft.com/office/drawing/2014/main" id="{D2C1E6A6-1682-4A90-9082-2BB0D1BF85EE}"/>
                </a:ext>
              </a:extLst>
            </p:cNvPr>
            <p:cNvSpPr/>
            <p:nvPr/>
          </p:nvSpPr>
          <p:spPr>
            <a:xfrm rot="21368144">
              <a:off x="10965575" y="2625007"/>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6" name="Schemat blokowy: łącznik 185">
              <a:extLst>
                <a:ext uri="{FF2B5EF4-FFF2-40B4-BE49-F238E27FC236}">
                  <a16:creationId xmlns:a16="http://schemas.microsoft.com/office/drawing/2014/main" id="{105D5BE5-884B-491A-9100-5ACA9251EBCA}"/>
                </a:ext>
              </a:extLst>
            </p:cNvPr>
            <p:cNvSpPr/>
            <p:nvPr/>
          </p:nvSpPr>
          <p:spPr>
            <a:xfrm rot="21368144">
              <a:off x="10770045" y="293517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9" name="Schemat blokowy: łącznik 188">
              <a:extLst>
                <a:ext uri="{FF2B5EF4-FFF2-40B4-BE49-F238E27FC236}">
                  <a16:creationId xmlns:a16="http://schemas.microsoft.com/office/drawing/2014/main" id="{733BCD1D-1B40-4397-9976-D857C163642B}"/>
                </a:ext>
              </a:extLst>
            </p:cNvPr>
            <p:cNvSpPr/>
            <p:nvPr/>
          </p:nvSpPr>
          <p:spPr>
            <a:xfrm rot="21368144">
              <a:off x="10449202" y="3265925"/>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0" name="Schemat blokowy: łącznik 189">
              <a:extLst>
                <a:ext uri="{FF2B5EF4-FFF2-40B4-BE49-F238E27FC236}">
                  <a16:creationId xmlns:a16="http://schemas.microsoft.com/office/drawing/2014/main" id="{40C4F08E-7630-4343-B09C-FAF07617F3D2}"/>
                </a:ext>
              </a:extLst>
            </p:cNvPr>
            <p:cNvSpPr/>
            <p:nvPr/>
          </p:nvSpPr>
          <p:spPr>
            <a:xfrm rot="21368144">
              <a:off x="10360557" y="173235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91" name="Schemat blokowy: łącznik 190">
              <a:extLst>
                <a:ext uri="{FF2B5EF4-FFF2-40B4-BE49-F238E27FC236}">
                  <a16:creationId xmlns:a16="http://schemas.microsoft.com/office/drawing/2014/main" id="{717EE9C7-D8EC-4780-A67B-A2FB593CA3A8}"/>
                </a:ext>
              </a:extLst>
            </p:cNvPr>
            <p:cNvSpPr/>
            <p:nvPr/>
          </p:nvSpPr>
          <p:spPr>
            <a:xfrm rot="21368144">
              <a:off x="10796007" y="331952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2" name="Schemat blokowy: łącznik 191">
              <a:extLst>
                <a:ext uri="{FF2B5EF4-FFF2-40B4-BE49-F238E27FC236}">
                  <a16:creationId xmlns:a16="http://schemas.microsoft.com/office/drawing/2014/main" id="{D5BA5F06-51A6-4AD1-961B-E50D2BB681D7}"/>
                </a:ext>
              </a:extLst>
            </p:cNvPr>
            <p:cNvSpPr/>
            <p:nvPr/>
          </p:nvSpPr>
          <p:spPr>
            <a:xfrm rot="21368144">
              <a:off x="11198423" y="340620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5" name="Schemat blokowy: łącznik 194">
              <a:extLst>
                <a:ext uri="{FF2B5EF4-FFF2-40B4-BE49-F238E27FC236}">
                  <a16:creationId xmlns:a16="http://schemas.microsoft.com/office/drawing/2014/main" id="{33FC0816-4199-4439-866F-7E95CD9BA3BE}"/>
                </a:ext>
              </a:extLst>
            </p:cNvPr>
            <p:cNvSpPr/>
            <p:nvPr/>
          </p:nvSpPr>
          <p:spPr>
            <a:xfrm rot="21368144">
              <a:off x="10845443" y="168951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6" name="Schemat blokowy: łącznik 195">
              <a:extLst>
                <a:ext uri="{FF2B5EF4-FFF2-40B4-BE49-F238E27FC236}">
                  <a16:creationId xmlns:a16="http://schemas.microsoft.com/office/drawing/2014/main" id="{2B6C0B2E-F1AD-4031-838E-75ADC7143240}"/>
                </a:ext>
              </a:extLst>
            </p:cNvPr>
            <p:cNvSpPr/>
            <p:nvPr/>
          </p:nvSpPr>
          <p:spPr>
            <a:xfrm rot="21368144">
              <a:off x="11196713" y="189032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237" name="Schemat blokowy: łącznik 236">
              <a:extLst>
                <a:ext uri="{FF2B5EF4-FFF2-40B4-BE49-F238E27FC236}">
                  <a16:creationId xmlns:a16="http://schemas.microsoft.com/office/drawing/2014/main" id="{9AA22F53-AA15-499C-B6F1-04398428F931}"/>
                </a:ext>
              </a:extLst>
            </p:cNvPr>
            <p:cNvSpPr/>
            <p:nvPr/>
          </p:nvSpPr>
          <p:spPr>
            <a:xfrm rot="21368144">
              <a:off x="9807439" y="170968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8" name="Schemat blokowy: łącznik 237">
              <a:extLst>
                <a:ext uri="{FF2B5EF4-FFF2-40B4-BE49-F238E27FC236}">
                  <a16:creationId xmlns:a16="http://schemas.microsoft.com/office/drawing/2014/main" id="{019F4763-11B5-4593-B11C-916F229A1E12}"/>
                </a:ext>
              </a:extLst>
            </p:cNvPr>
            <p:cNvSpPr/>
            <p:nvPr/>
          </p:nvSpPr>
          <p:spPr>
            <a:xfrm rot="21368144">
              <a:off x="10089103" y="2014404"/>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9" name="Schemat blokowy: łącznik 238">
              <a:extLst>
                <a:ext uri="{FF2B5EF4-FFF2-40B4-BE49-F238E27FC236}">
                  <a16:creationId xmlns:a16="http://schemas.microsoft.com/office/drawing/2014/main" id="{A1691174-D375-4469-ABFA-65F1C53085D0}"/>
                </a:ext>
              </a:extLst>
            </p:cNvPr>
            <p:cNvSpPr/>
            <p:nvPr/>
          </p:nvSpPr>
          <p:spPr>
            <a:xfrm rot="21368144">
              <a:off x="10192173" y="3470458"/>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10032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83160" y="1212392"/>
            <a:ext cx="5811612" cy="3025975"/>
          </a:xfrm>
        </p:spPr>
        <p:txBody>
          <a:bodyPr/>
          <a:lstStyle/>
          <a:p>
            <a:r>
              <a:rPr lang="en-US" sz="2200" dirty="0"/>
              <a:t>Beim Reihenanbau werden verschiedene Kulturen in abwechselnden Reihen auf ein und demselben Feld angebaut. </a:t>
            </a:r>
            <a:r>
              <a:rPr lang="en-US" sz="2200" b="1" dirty="0"/>
              <a:t>Die Reihen liegen recht eng beieinander</a:t>
            </a:r>
            <a:r>
              <a:rPr lang="en-US" sz="2200" dirty="0"/>
              <a:t>, wobei jede Reihe aus einer einzigen Kulturart besteht. Die Kulturen sind eng beieinander, so dass sie nebeneinander wachsen und interagieren können, was möglicherweise zu gegenseitigem Nutzen führt. Diese Methode wird </a:t>
            </a:r>
            <a:r>
              <a:rPr lang="en-US" sz="2200" b="1" dirty="0"/>
              <a:t>häufig in kleineren landwirtschaftlichen Betrieben oder Gärten angewandt</a:t>
            </a:r>
            <a:r>
              <a:rPr lang="en-US" sz="2200" dirty="0"/>
              <a:t>, wo das Ziel darin besteht, den Platz und die Ressourcen </a:t>
            </a:r>
            <a:r>
              <a:rPr lang="en-US" sz="2200" dirty="0" err="1"/>
              <a:t>optimal zu </a:t>
            </a:r>
            <a:r>
              <a:rPr lang="en-US" sz="2200" dirty="0"/>
              <a:t>nutzen. Sie ermöglicht eine einfachere Bewirtschaftung und kann bei der Bekämpfung von Unkraut und Schädlingen besonders wirksam sein.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992652"/>
          </a:xfrm>
        </p:spPr>
        <p:txBody>
          <a:bodyPr/>
          <a:lstStyle/>
          <a:p>
            <a:r>
              <a:rPr lang="pl-PL" dirty="0" err="1"/>
              <a:t>Zwischenreihenanbau</a:t>
            </a:r>
            <a:endParaRPr lang="en-US" dirty="0"/>
          </a:p>
          <a:p>
            <a:endParaRPr lang="en-US" dirty="0"/>
          </a:p>
        </p:txBody>
      </p:sp>
      <p:pic>
        <p:nvPicPr>
          <p:cNvPr id="13" name="Symbol zastępczy obrazu 12">
            <a:extLst>
              <a:ext uri="{FF2B5EF4-FFF2-40B4-BE49-F238E27FC236}">
                <a16:creationId xmlns:a16="http://schemas.microsoft.com/office/drawing/2014/main" id="{1EC404A6-C2D3-404E-8433-D2851D8479DE}"/>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59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401511"/>
            <a:ext cx="11729533" cy="803654"/>
          </a:xfrm>
        </p:spPr>
        <p:txBody>
          <a:bodyPr/>
          <a:lstStyle/>
          <a:p>
            <a:r>
              <a:rPr lang="pl-PL" b="1" dirty="0" err="1"/>
              <a:t>Zwischenfruchtanbau in Reihen </a:t>
            </a:r>
            <a:r>
              <a:rPr lang="pl-PL" b="1" dirty="0"/>
              <a:t>- </a:t>
            </a:r>
            <a:r>
              <a:rPr lang="pl-PL" b="1" dirty="0" err="1"/>
              <a:t>Beispiel</a:t>
            </a:r>
            <a:endParaRPr lang="pl-PL" b="1" dirty="0"/>
          </a:p>
        </p:txBody>
      </p:sp>
      <p:grpSp>
        <p:nvGrpSpPr>
          <p:cNvPr id="33" name="Grupa 32">
            <a:extLst>
              <a:ext uri="{FF2B5EF4-FFF2-40B4-BE49-F238E27FC236}">
                <a16:creationId xmlns:a16="http://schemas.microsoft.com/office/drawing/2014/main" id="{E9A40E73-8D65-475A-A291-D970FA75DF25}"/>
              </a:ext>
            </a:extLst>
          </p:cNvPr>
          <p:cNvGrpSpPr/>
          <p:nvPr/>
        </p:nvGrpSpPr>
        <p:grpSpPr>
          <a:xfrm>
            <a:off x="7453564" y="1475246"/>
            <a:ext cx="4435112" cy="4375487"/>
            <a:chOff x="6383783" y="1763140"/>
            <a:chExt cx="4435112" cy="4375487"/>
          </a:xfrm>
        </p:grpSpPr>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pic>
          <p:nvPicPr>
            <p:cNvPr id="7" name="Obraz 6">
              <a:extLst>
                <a:ext uri="{FF2B5EF4-FFF2-40B4-BE49-F238E27FC236}">
                  <a16:creationId xmlns:a16="http://schemas.microsoft.com/office/drawing/2014/main" id="{F797A1F1-2BCB-4BA8-AA12-B96FECB3DC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3404" y="4659931"/>
              <a:ext cx="950852" cy="633901"/>
            </a:xfrm>
            <a:prstGeom prst="rect">
              <a:avLst/>
            </a:prstGeom>
          </p:spPr>
        </p:pic>
        <p:pic>
          <p:nvPicPr>
            <p:cNvPr id="92" name="Obraz 91">
              <a:extLst>
                <a:ext uri="{FF2B5EF4-FFF2-40B4-BE49-F238E27FC236}">
                  <a16:creationId xmlns:a16="http://schemas.microsoft.com/office/drawing/2014/main" id="{71AF91D4-82CA-43F0-AE9F-6CB1752376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80427" y="1763140"/>
              <a:ext cx="979714" cy="979714"/>
            </a:xfrm>
            <a:prstGeom prst="rect">
              <a:avLst/>
            </a:prstGeom>
          </p:spPr>
        </p:pic>
        <p:pic>
          <p:nvPicPr>
            <p:cNvPr id="93" name="Obraz 92">
              <a:extLst>
                <a:ext uri="{FF2B5EF4-FFF2-40B4-BE49-F238E27FC236}">
                  <a16:creationId xmlns:a16="http://schemas.microsoft.com/office/drawing/2014/main" id="{6C805E24-28E7-4CCC-A084-3E3BF3C5F9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4040293"/>
              <a:ext cx="950852" cy="633901"/>
            </a:xfrm>
            <a:prstGeom prst="rect">
              <a:avLst/>
            </a:prstGeom>
          </p:spPr>
        </p:pic>
        <p:pic>
          <p:nvPicPr>
            <p:cNvPr id="94" name="Obraz 93">
              <a:extLst>
                <a:ext uri="{FF2B5EF4-FFF2-40B4-BE49-F238E27FC236}">
                  <a16:creationId xmlns:a16="http://schemas.microsoft.com/office/drawing/2014/main" id="{2147D96E-89A8-4E6F-94BE-26779425B5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6476" y="3433866"/>
              <a:ext cx="950852" cy="633901"/>
            </a:xfrm>
            <a:prstGeom prst="rect">
              <a:avLst/>
            </a:prstGeom>
          </p:spPr>
        </p:pic>
        <p:pic>
          <p:nvPicPr>
            <p:cNvPr id="95" name="Obraz 94">
              <a:extLst>
                <a:ext uri="{FF2B5EF4-FFF2-40B4-BE49-F238E27FC236}">
                  <a16:creationId xmlns:a16="http://schemas.microsoft.com/office/drawing/2014/main" id="{864B487E-FC40-49DD-836C-0D510C84D6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803338"/>
              <a:ext cx="950852" cy="633901"/>
            </a:xfrm>
            <a:prstGeom prst="rect">
              <a:avLst/>
            </a:prstGeom>
          </p:spPr>
        </p:pic>
        <p:pic>
          <p:nvPicPr>
            <p:cNvPr id="97" name="Obraz 96">
              <a:extLst>
                <a:ext uri="{FF2B5EF4-FFF2-40B4-BE49-F238E27FC236}">
                  <a16:creationId xmlns:a16="http://schemas.microsoft.com/office/drawing/2014/main" id="{D7248E81-19A7-4779-B00F-12DD8AEA1D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199442"/>
              <a:ext cx="950852" cy="633901"/>
            </a:xfrm>
            <a:prstGeom prst="rect">
              <a:avLst/>
            </a:prstGeom>
          </p:spPr>
        </p:pic>
        <p:pic>
          <p:nvPicPr>
            <p:cNvPr id="154" name="Obraz 153">
              <a:extLst>
                <a:ext uri="{FF2B5EF4-FFF2-40B4-BE49-F238E27FC236}">
                  <a16:creationId xmlns:a16="http://schemas.microsoft.com/office/drawing/2014/main" id="{E88D89B3-4CCA-4FE7-BB9B-D2159C9685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17506" y="1773978"/>
              <a:ext cx="804145" cy="1217111"/>
            </a:xfrm>
            <a:prstGeom prst="rect">
              <a:avLst/>
            </a:prstGeom>
          </p:spPr>
        </p:pic>
        <p:pic>
          <p:nvPicPr>
            <p:cNvPr id="155" name="Obraz 154">
              <a:extLst>
                <a:ext uri="{FF2B5EF4-FFF2-40B4-BE49-F238E27FC236}">
                  <a16:creationId xmlns:a16="http://schemas.microsoft.com/office/drawing/2014/main" id="{8F2B70C8-30A4-4849-BF7D-E9989290F8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61621" y="2238687"/>
              <a:ext cx="979714" cy="979714"/>
            </a:xfrm>
            <a:prstGeom prst="rect">
              <a:avLst/>
            </a:prstGeom>
          </p:spPr>
        </p:pic>
        <p:pic>
          <p:nvPicPr>
            <p:cNvPr id="156" name="Obraz 155">
              <a:extLst>
                <a:ext uri="{FF2B5EF4-FFF2-40B4-BE49-F238E27FC236}">
                  <a16:creationId xmlns:a16="http://schemas.microsoft.com/office/drawing/2014/main" id="{7C6311BC-8337-4586-82C3-093116B7E7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1094" y="2623337"/>
              <a:ext cx="979714" cy="979714"/>
            </a:xfrm>
            <a:prstGeom prst="rect">
              <a:avLst/>
            </a:prstGeom>
          </p:spPr>
        </p:pic>
        <p:pic>
          <p:nvPicPr>
            <p:cNvPr id="157" name="Obraz 156">
              <a:extLst>
                <a:ext uri="{FF2B5EF4-FFF2-40B4-BE49-F238E27FC236}">
                  <a16:creationId xmlns:a16="http://schemas.microsoft.com/office/drawing/2014/main" id="{9DE4A633-FDA4-4968-931E-3E8DC912B4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49521" y="3047232"/>
              <a:ext cx="979714" cy="979714"/>
            </a:xfrm>
            <a:prstGeom prst="rect">
              <a:avLst/>
            </a:prstGeom>
          </p:spPr>
        </p:pic>
        <p:pic>
          <p:nvPicPr>
            <p:cNvPr id="158" name="Obraz 157">
              <a:extLst>
                <a:ext uri="{FF2B5EF4-FFF2-40B4-BE49-F238E27FC236}">
                  <a16:creationId xmlns:a16="http://schemas.microsoft.com/office/drawing/2014/main" id="{023225D2-0D78-4D96-A5CC-C4F9AF4DAA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314" y="3471127"/>
              <a:ext cx="979714" cy="979714"/>
            </a:xfrm>
            <a:prstGeom prst="rect">
              <a:avLst/>
            </a:prstGeom>
          </p:spPr>
        </p:pic>
        <p:pic>
          <p:nvPicPr>
            <p:cNvPr id="159" name="Obraz 158">
              <a:extLst>
                <a:ext uri="{FF2B5EF4-FFF2-40B4-BE49-F238E27FC236}">
                  <a16:creationId xmlns:a16="http://schemas.microsoft.com/office/drawing/2014/main" id="{F17567EB-72DC-4D50-964F-7ADF872392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5034" y="3960984"/>
              <a:ext cx="979714" cy="979714"/>
            </a:xfrm>
            <a:prstGeom prst="rect">
              <a:avLst/>
            </a:prstGeom>
          </p:spPr>
        </p:pic>
        <p:pic>
          <p:nvPicPr>
            <p:cNvPr id="160" name="Obraz 159">
              <a:extLst>
                <a:ext uri="{FF2B5EF4-FFF2-40B4-BE49-F238E27FC236}">
                  <a16:creationId xmlns:a16="http://schemas.microsoft.com/office/drawing/2014/main" id="{D618A93C-6C82-435A-BE51-688F174C4F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396" y="4419802"/>
              <a:ext cx="979714" cy="979714"/>
            </a:xfrm>
            <a:prstGeom prst="rect">
              <a:avLst/>
            </a:prstGeom>
          </p:spPr>
        </p:pic>
        <p:pic>
          <p:nvPicPr>
            <p:cNvPr id="161" name="Obraz 160">
              <a:extLst>
                <a:ext uri="{FF2B5EF4-FFF2-40B4-BE49-F238E27FC236}">
                  <a16:creationId xmlns:a16="http://schemas.microsoft.com/office/drawing/2014/main" id="{4465A975-E244-4625-8D2F-5E46EE48D6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259" y="4853843"/>
              <a:ext cx="979714" cy="979714"/>
            </a:xfrm>
            <a:prstGeom prst="rect">
              <a:avLst/>
            </a:prstGeom>
          </p:spPr>
        </p:pic>
        <p:pic>
          <p:nvPicPr>
            <p:cNvPr id="163" name="Obraz 162">
              <a:extLst>
                <a:ext uri="{FF2B5EF4-FFF2-40B4-BE49-F238E27FC236}">
                  <a16:creationId xmlns:a16="http://schemas.microsoft.com/office/drawing/2014/main" id="{516A6F79-9043-4E35-939B-C9B4A1178B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5302279"/>
              <a:ext cx="950852" cy="633901"/>
            </a:xfrm>
            <a:prstGeom prst="rect">
              <a:avLst/>
            </a:prstGeom>
          </p:spPr>
        </p:pic>
        <p:pic>
          <p:nvPicPr>
            <p:cNvPr id="164" name="Obraz 163">
              <a:extLst>
                <a:ext uri="{FF2B5EF4-FFF2-40B4-BE49-F238E27FC236}">
                  <a16:creationId xmlns:a16="http://schemas.microsoft.com/office/drawing/2014/main" id="{720A5250-A4CA-4F41-B3A6-1FAF18C56D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9" y="2097510"/>
              <a:ext cx="804145" cy="1217111"/>
            </a:xfrm>
            <a:prstGeom prst="rect">
              <a:avLst/>
            </a:prstGeom>
          </p:spPr>
        </p:pic>
        <p:pic>
          <p:nvPicPr>
            <p:cNvPr id="165" name="Obraz 164">
              <a:extLst>
                <a:ext uri="{FF2B5EF4-FFF2-40B4-BE49-F238E27FC236}">
                  <a16:creationId xmlns:a16="http://schemas.microsoft.com/office/drawing/2014/main" id="{1DB4A326-94D7-4D72-B4CC-542AA74ED91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8" y="2397771"/>
              <a:ext cx="804145" cy="1217111"/>
            </a:xfrm>
            <a:prstGeom prst="rect">
              <a:avLst/>
            </a:prstGeom>
          </p:spPr>
        </p:pic>
        <p:pic>
          <p:nvPicPr>
            <p:cNvPr id="166" name="Obraz 165">
              <a:extLst>
                <a:ext uri="{FF2B5EF4-FFF2-40B4-BE49-F238E27FC236}">
                  <a16:creationId xmlns:a16="http://schemas.microsoft.com/office/drawing/2014/main" id="{08E0511A-6A58-445A-829D-59BB3C60D9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2717578"/>
              <a:ext cx="804145" cy="1217111"/>
            </a:xfrm>
            <a:prstGeom prst="rect">
              <a:avLst/>
            </a:prstGeom>
          </p:spPr>
        </p:pic>
        <p:pic>
          <p:nvPicPr>
            <p:cNvPr id="167" name="Obraz 166">
              <a:extLst>
                <a:ext uri="{FF2B5EF4-FFF2-40B4-BE49-F238E27FC236}">
                  <a16:creationId xmlns:a16="http://schemas.microsoft.com/office/drawing/2014/main" id="{FCD954A4-B9F4-416B-BCB0-945F263BD61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025872"/>
              <a:ext cx="804145" cy="1217111"/>
            </a:xfrm>
            <a:prstGeom prst="rect">
              <a:avLst/>
            </a:prstGeom>
          </p:spPr>
        </p:pic>
        <p:pic>
          <p:nvPicPr>
            <p:cNvPr id="168" name="Obraz 167">
              <a:extLst>
                <a:ext uri="{FF2B5EF4-FFF2-40B4-BE49-F238E27FC236}">
                  <a16:creationId xmlns:a16="http://schemas.microsoft.com/office/drawing/2014/main" id="{CC34426A-C03A-4A62-BA57-D9EF395B54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340491"/>
              <a:ext cx="804145" cy="1217111"/>
            </a:xfrm>
            <a:prstGeom prst="rect">
              <a:avLst/>
            </a:prstGeom>
          </p:spPr>
        </p:pic>
        <p:pic>
          <p:nvPicPr>
            <p:cNvPr id="169" name="Obraz 168">
              <a:extLst>
                <a:ext uri="{FF2B5EF4-FFF2-40B4-BE49-F238E27FC236}">
                  <a16:creationId xmlns:a16="http://schemas.microsoft.com/office/drawing/2014/main" id="{03FD0C35-0F16-48B8-9F98-7E5CAE287E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737" y="3585408"/>
              <a:ext cx="804145" cy="1217111"/>
            </a:xfrm>
            <a:prstGeom prst="rect">
              <a:avLst/>
            </a:prstGeom>
          </p:spPr>
        </p:pic>
        <p:pic>
          <p:nvPicPr>
            <p:cNvPr id="170" name="Obraz 169">
              <a:extLst>
                <a:ext uri="{FF2B5EF4-FFF2-40B4-BE49-F238E27FC236}">
                  <a16:creationId xmlns:a16="http://schemas.microsoft.com/office/drawing/2014/main" id="{FF044B18-9161-4268-A2D0-8A39C124C5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40196" y="3849892"/>
              <a:ext cx="804145" cy="1217111"/>
            </a:xfrm>
            <a:prstGeom prst="rect">
              <a:avLst/>
            </a:prstGeom>
          </p:spPr>
        </p:pic>
        <p:pic>
          <p:nvPicPr>
            <p:cNvPr id="171" name="Obraz 170">
              <a:extLst>
                <a:ext uri="{FF2B5EF4-FFF2-40B4-BE49-F238E27FC236}">
                  <a16:creationId xmlns:a16="http://schemas.microsoft.com/office/drawing/2014/main" id="{4EC17DE8-46E8-473A-BD03-60A02C80DE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704" y="4114376"/>
              <a:ext cx="804145" cy="1217111"/>
            </a:xfrm>
            <a:prstGeom prst="rect">
              <a:avLst/>
            </a:prstGeom>
          </p:spPr>
        </p:pic>
        <p:pic>
          <p:nvPicPr>
            <p:cNvPr id="172" name="Obraz 171">
              <a:extLst>
                <a:ext uri="{FF2B5EF4-FFF2-40B4-BE49-F238E27FC236}">
                  <a16:creationId xmlns:a16="http://schemas.microsoft.com/office/drawing/2014/main" id="{58569CCC-7A60-4457-B818-AF19C833C4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131" y="4375920"/>
              <a:ext cx="804145" cy="1217111"/>
            </a:xfrm>
            <a:prstGeom prst="rect">
              <a:avLst/>
            </a:prstGeom>
          </p:spPr>
        </p:pic>
        <p:pic>
          <p:nvPicPr>
            <p:cNvPr id="173" name="Obraz 172">
              <a:extLst>
                <a:ext uri="{FF2B5EF4-FFF2-40B4-BE49-F238E27FC236}">
                  <a16:creationId xmlns:a16="http://schemas.microsoft.com/office/drawing/2014/main" id="{8FF5856B-76AA-4D1D-A3D0-317258D4DD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1017" y="4637464"/>
              <a:ext cx="804145" cy="1217111"/>
            </a:xfrm>
            <a:prstGeom prst="rect">
              <a:avLst/>
            </a:prstGeom>
          </p:spPr>
        </p:pic>
      </p:grpSp>
      <p:grpSp>
        <p:nvGrpSpPr>
          <p:cNvPr id="175" name="Grupa 174">
            <a:extLst>
              <a:ext uri="{FF2B5EF4-FFF2-40B4-BE49-F238E27FC236}">
                <a16:creationId xmlns:a16="http://schemas.microsoft.com/office/drawing/2014/main" id="{D54C5C9F-7499-46E5-8054-43DAAFAD13D7}"/>
              </a:ext>
            </a:extLst>
          </p:cNvPr>
          <p:cNvGrpSpPr/>
          <p:nvPr/>
        </p:nvGrpSpPr>
        <p:grpSpPr>
          <a:xfrm>
            <a:off x="597671" y="2253350"/>
            <a:ext cx="6387024" cy="4099350"/>
            <a:chOff x="3600589" y="503595"/>
            <a:chExt cx="7056071" cy="5727462"/>
          </a:xfrm>
        </p:grpSpPr>
        <p:sp>
          <p:nvSpPr>
            <p:cNvPr id="176" name="Dowolny kształt: kształt 175">
              <a:extLst>
                <a:ext uri="{FF2B5EF4-FFF2-40B4-BE49-F238E27FC236}">
                  <a16:creationId xmlns:a16="http://schemas.microsoft.com/office/drawing/2014/main" id="{DC08DBB2-00FF-4060-9141-0BB79623ECB3}"/>
                </a:ext>
              </a:extLst>
            </p:cNvPr>
            <p:cNvSpPr/>
            <p:nvPr/>
          </p:nvSpPr>
          <p:spPr>
            <a:xfrm rot="3600583">
              <a:off x="7567323"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6" rIns="147309"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7" name="Dowolny kształt: kształt 176">
              <a:extLst>
                <a:ext uri="{FF2B5EF4-FFF2-40B4-BE49-F238E27FC236}">
                  <a16:creationId xmlns:a16="http://schemas.microsoft.com/office/drawing/2014/main" id="{9586639F-15F4-4BBD-9BF1-BE5D834AF9D5}"/>
                </a:ext>
              </a:extLst>
            </p:cNvPr>
            <p:cNvSpPr/>
            <p:nvPr/>
          </p:nvSpPr>
          <p:spPr>
            <a:xfrm>
              <a:off x="6408994" y="4818727"/>
              <a:ext cx="1461927" cy="491034"/>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1461927" y="245516"/>
                  </a:moveTo>
                  <a:lnTo>
                    <a:pt x="1216410" y="491032"/>
                  </a:lnTo>
                  <a:lnTo>
                    <a:pt x="1216410" y="392825"/>
                  </a:lnTo>
                  <a:lnTo>
                    <a:pt x="245516" y="392825"/>
                  </a:lnTo>
                  <a:lnTo>
                    <a:pt x="245516" y="491032"/>
                  </a:lnTo>
                  <a:lnTo>
                    <a:pt x="0" y="245516"/>
                  </a:lnTo>
                  <a:lnTo>
                    <a:pt x="245516" y="1"/>
                  </a:lnTo>
                  <a:lnTo>
                    <a:pt x="245516" y="98208"/>
                  </a:lnTo>
                  <a:lnTo>
                    <a:pt x="1216410" y="98208"/>
                  </a:lnTo>
                  <a:lnTo>
                    <a:pt x="1216410" y="1"/>
                  </a:lnTo>
                  <a:lnTo>
                    <a:pt x="1461927" y="245516"/>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8" rIns="147310"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8" name="Dowolny kształt: kształt 177">
              <a:extLst>
                <a:ext uri="{FF2B5EF4-FFF2-40B4-BE49-F238E27FC236}">
                  <a16:creationId xmlns:a16="http://schemas.microsoft.com/office/drawing/2014/main" id="{D55F2811-557D-4E99-A501-6E3B3C89606B}"/>
                </a:ext>
              </a:extLst>
            </p:cNvPr>
            <p:cNvSpPr/>
            <p:nvPr/>
          </p:nvSpPr>
          <p:spPr>
            <a:xfrm rot="17999417">
              <a:off x="5250665"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09" tIns="98207" rIns="147310" bIns="98206" numCol="1" spcCol="1270" anchor="ctr" anchorCtr="0">
              <a:noAutofit/>
            </a:bodyPr>
            <a:lstStyle/>
            <a:p>
              <a:pPr marL="0" lvl="0" indent="0" algn="ctr" defTabSz="933450">
                <a:lnSpc>
                  <a:spcPct val="90000"/>
                </a:lnSpc>
                <a:spcBef>
                  <a:spcPct val="0"/>
                </a:spcBef>
                <a:spcAft>
                  <a:spcPct val="35000"/>
                </a:spcAft>
                <a:buNone/>
              </a:pPr>
              <a:endParaRPr lang="pl-PL" sz="2100" kern="1200"/>
            </a:p>
          </p:txBody>
        </p:sp>
        <p:grpSp>
          <p:nvGrpSpPr>
            <p:cNvPr id="179" name="Grupa 178">
              <a:extLst>
                <a:ext uri="{FF2B5EF4-FFF2-40B4-BE49-F238E27FC236}">
                  <a16:creationId xmlns:a16="http://schemas.microsoft.com/office/drawing/2014/main" id="{CFC50DD2-5170-43A4-95EB-7EE04A16C7B6}"/>
                </a:ext>
              </a:extLst>
            </p:cNvPr>
            <p:cNvGrpSpPr/>
            <p:nvPr/>
          </p:nvGrpSpPr>
          <p:grpSpPr>
            <a:xfrm>
              <a:off x="3600589" y="3777279"/>
              <a:ext cx="3865962" cy="2453778"/>
              <a:chOff x="3600589" y="3777279"/>
              <a:chExt cx="3865962" cy="2453778"/>
            </a:xfrm>
          </p:grpSpPr>
          <p:sp>
            <p:nvSpPr>
              <p:cNvPr id="186" name="Dowolny kształt: kształt 185">
                <a:extLst>
                  <a:ext uri="{FF2B5EF4-FFF2-40B4-BE49-F238E27FC236}">
                    <a16:creationId xmlns:a16="http://schemas.microsoft.com/office/drawing/2014/main" id="{584BD04B-EB8F-44C4-A57F-078244F0F5EA}"/>
                  </a:ext>
                </a:extLst>
              </p:cNvPr>
              <p:cNvSpPr/>
              <p:nvPr/>
            </p:nvSpPr>
            <p:spPr>
              <a:xfrm>
                <a:off x="3600589" y="3777279"/>
                <a:ext cx="3865962" cy="327338"/>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Karotte </a:t>
                </a:r>
                <a:r>
                  <a:rPr lang="pl-PL" sz="1800" kern="1200" dirty="0">
                    <a:solidFill>
                      <a:srgbClr val="231F20"/>
                    </a:solidFill>
                  </a:rPr>
                  <a:t>(</a:t>
                </a:r>
                <a:r>
                  <a:rPr lang="pl-PL" sz="1800" b="0" i="1" kern="1200" dirty="0" err="1">
                    <a:solidFill>
                      <a:srgbClr val="231F20"/>
                    </a:solidFill>
                  </a:rPr>
                  <a:t>Daucus carota</a:t>
                </a:r>
                <a:r>
                  <a:rPr lang="pl-PL" sz="1800" b="0" i="0" kern="1200" dirty="0">
                    <a:solidFill>
                      <a:srgbClr val="231F20"/>
                    </a:solidFill>
                  </a:rPr>
                  <a:t>)</a:t>
                </a:r>
                <a:endParaRPr lang="pl-PL" sz="1800" kern="1200" dirty="0">
                  <a:solidFill>
                    <a:srgbClr val="231F20"/>
                  </a:solidFill>
                </a:endParaRPr>
              </a:p>
            </p:txBody>
          </p:sp>
          <p:sp>
            <p:nvSpPr>
              <p:cNvPr id="187" name="Prostokąt 186">
                <a:extLst>
                  <a:ext uri="{FF2B5EF4-FFF2-40B4-BE49-F238E27FC236}">
                    <a16:creationId xmlns:a16="http://schemas.microsoft.com/office/drawing/2014/main" id="{BD289992-88EB-429F-BB2E-0E5BFC49B808}"/>
                  </a:ext>
                </a:extLst>
              </p:cNvPr>
              <p:cNvSpPr/>
              <p:nvPr/>
            </p:nvSpPr>
            <p:spPr>
              <a:xfrm>
                <a:off x="4442454" y="4048822"/>
                <a:ext cx="2182234" cy="2182235"/>
              </a:xfrm>
              <a:prstGeom prst="rect">
                <a:avLst/>
              </a:prstGeom>
              <a:blipFill>
                <a:blip r:embed="rId7" cstate="email">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0" name="Grupa 179">
              <a:extLst>
                <a:ext uri="{FF2B5EF4-FFF2-40B4-BE49-F238E27FC236}">
                  <a16:creationId xmlns:a16="http://schemas.microsoft.com/office/drawing/2014/main" id="{61FD3F66-7075-475E-9015-0DA1E0233C00}"/>
                </a:ext>
              </a:extLst>
            </p:cNvPr>
            <p:cNvGrpSpPr/>
            <p:nvPr/>
          </p:nvGrpSpPr>
          <p:grpSpPr>
            <a:xfrm>
              <a:off x="4802260" y="503595"/>
              <a:ext cx="4673242" cy="2266006"/>
              <a:chOff x="4802260" y="503595"/>
              <a:chExt cx="4673242" cy="2266006"/>
            </a:xfrm>
          </p:grpSpPr>
          <p:sp>
            <p:nvSpPr>
              <p:cNvPr id="184" name="Dowolny kształt: kształt 183">
                <a:extLst>
                  <a:ext uri="{FF2B5EF4-FFF2-40B4-BE49-F238E27FC236}">
                    <a16:creationId xmlns:a16="http://schemas.microsoft.com/office/drawing/2014/main" id="{2F6BB92F-7808-421D-B7CD-39493DA4D174}"/>
                  </a:ext>
                </a:extLst>
              </p:cNvPr>
              <p:cNvSpPr/>
              <p:nvPr/>
            </p:nvSpPr>
            <p:spPr>
              <a:xfrm>
                <a:off x="4802260" y="503595"/>
                <a:ext cx="4673242" cy="327014"/>
              </a:xfrm>
              <a:custGeom>
                <a:avLst/>
                <a:gdLst>
                  <a:gd name="connsiteX0" fmla="*/ 0 w 2180104"/>
                  <a:gd name="connsiteY0" fmla="*/ 0 h 327015"/>
                  <a:gd name="connsiteX1" fmla="*/ 2180104 w 2180104"/>
                  <a:gd name="connsiteY1" fmla="*/ 0 h 327015"/>
                  <a:gd name="connsiteX2" fmla="*/ 2180104 w 2180104"/>
                  <a:gd name="connsiteY2" fmla="*/ 327015 h 327015"/>
                  <a:gd name="connsiteX3" fmla="*/ 0 w 2180104"/>
                  <a:gd name="connsiteY3" fmla="*/ 327015 h 327015"/>
                  <a:gd name="connsiteX4" fmla="*/ 0 w 2180104"/>
                  <a:gd name="connsiteY4" fmla="*/ 0 h 32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0104" h="327015">
                    <a:moveTo>
                      <a:pt x="0" y="0"/>
                    </a:moveTo>
                    <a:lnTo>
                      <a:pt x="2180104" y="0"/>
                    </a:lnTo>
                    <a:lnTo>
                      <a:pt x="2180104" y="327015"/>
                    </a:lnTo>
                    <a:lnTo>
                      <a:pt x="0" y="3270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Kopfsalat </a:t>
                </a:r>
                <a:r>
                  <a:rPr lang="pl-PL" sz="1800" kern="1200" dirty="0">
                    <a:solidFill>
                      <a:srgbClr val="231F20"/>
                    </a:solidFill>
                  </a:rPr>
                  <a:t>(</a:t>
                </a:r>
                <a:r>
                  <a:rPr lang="pl-PL" sz="1800" b="0" i="1" kern="1200" dirty="0" err="1">
                    <a:solidFill>
                      <a:srgbClr val="231F20"/>
                    </a:solidFill>
                  </a:rPr>
                  <a:t>Lactuca sativa</a:t>
                </a:r>
                <a:r>
                  <a:rPr lang="pl-PL" sz="1800" b="0" i="0" kern="1200" dirty="0">
                    <a:solidFill>
                      <a:srgbClr val="231F20"/>
                    </a:solidFill>
                  </a:rPr>
                  <a:t>)</a:t>
                </a:r>
                <a:endParaRPr lang="pl-PL" sz="1800" kern="1200" dirty="0">
                  <a:solidFill>
                    <a:srgbClr val="231F20"/>
                  </a:solidFill>
                </a:endParaRPr>
              </a:p>
            </p:txBody>
          </p:sp>
          <p:sp>
            <p:nvSpPr>
              <p:cNvPr id="185" name="Prostokąt 184">
                <a:extLst>
                  <a:ext uri="{FF2B5EF4-FFF2-40B4-BE49-F238E27FC236}">
                    <a16:creationId xmlns:a16="http://schemas.microsoft.com/office/drawing/2014/main" id="{377AF312-E24C-4A21-A6B9-2A8BACAB5A94}"/>
                  </a:ext>
                </a:extLst>
              </p:cNvPr>
              <p:cNvSpPr/>
              <p:nvPr/>
            </p:nvSpPr>
            <p:spPr>
              <a:xfrm>
                <a:off x="6048829" y="589497"/>
                <a:ext cx="2180104" cy="2180104"/>
              </a:xfrm>
              <a:prstGeom prst="rect">
                <a:avLst/>
              </a:prstGeom>
              <a:blipFill dpi="0" rotWithShape="1">
                <a:blip r:embed="rId8" cstate="email">
                  <a:extLst>
                    <a:ext uri="{28A0092B-C50C-407E-A947-70E740481C1C}">
                      <a14:useLocalDpi xmlns:a14="http://schemas.microsoft.com/office/drawing/2010/main"/>
                    </a:ext>
                  </a:extLst>
                </a:blip>
                <a:srcRect/>
                <a:stretch>
                  <a:fillRect t="10000" b="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1" name="Grupa 180">
              <a:extLst>
                <a:ext uri="{FF2B5EF4-FFF2-40B4-BE49-F238E27FC236}">
                  <a16:creationId xmlns:a16="http://schemas.microsoft.com/office/drawing/2014/main" id="{24A1FC49-1A8D-41E3-88E2-0754D3AE2B05}"/>
                </a:ext>
              </a:extLst>
            </p:cNvPr>
            <p:cNvGrpSpPr/>
            <p:nvPr/>
          </p:nvGrpSpPr>
          <p:grpSpPr>
            <a:xfrm>
              <a:off x="7142147" y="3766250"/>
              <a:ext cx="3514513" cy="2434335"/>
              <a:chOff x="7142147" y="3766250"/>
              <a:chExt cx="3514513" cy="2434335"/>
            </a:xfrm>
          </p:grpSpPr>
          <p:sp>
            <p:nvSpPr>
              <p:cNvPr id="182" name="Dowolny kształt: kształt 181">
                <a:extLst>
                  <a:ext uri="{FF2B5EF4-FFF2-40B4-BE49-F238E27FC236}">
                    <a16:creationId xmlns:a16="http://schemas.microsoft.com/office/drawing/2014/main" id="{01144355-C995-418D-A7E3-0A8E2636B6D4}"/>
                  </a:ext>
                </a:extLst>
              </p:cNvPr>
              <p:cNvSpPr/>
              <p:nvPr/>
            </p:nvSpPr>
            <p:spPr>
              <a:xfrm>
                <a:off x="7142147" y="3766250"/>
                <a:ext cx="3514513" cy="327336"/>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Zwiebel </a:t>
                </a:r>
                <a:r>
                  <a:rPr lang="pl-PL" sz="1800" kern="1200" dirty="0">
                    <a:solidFill>
                      <a:srgbClr val="231F20"/>
                    </a:solidFill>
                  </a:rPr>
                  <a:t>(</a:t>
                </a:r>
                <a:r>
                  <a:rPr lang="pl-PL" sz="1800" b="0" i="1" kern="1200" dirty="0" err="1">
                    <a:solidFill>
                      <a:srgbClr val="231F20"/>
                    </a:solidFill>
                  </a:rPr>
                  <a:t>Allium </a:t>
                </a:r>
                <a:r>
                  <a:rPr lang="pl-PL" sz="1800" b="0" i="1" kern="1200" dirty="0">
                    <a:solidFill>
                      <a:srgbClr val="231F20"/>
                    </a:solidFill>
                  </a:rPr>
                  <a:t>cepa</a:t>
                </a:r>
                <a:r>
                  <a:rPr lang="pl-PL" sz="1800" b="0" i="0" kern="1200" dirty="0">
                    <a:solidFill>
                      <a:srgbClr val="231F20"/>
                    </a:solidFill>
                  </a:rPr>
                  <a:t>)</a:t>
                </a:r>
                <a:endParaRPr lang="pl-PL" sz="1800" kern="1200" dirty="0">
                  <a:solidFill>
                    <a:srgbClr val="231F20"/>
                  </a:solidFill>
                </a:endParaRPr>
              </a:p>
            </p:txBody>
          </p:sp>
          <p:sp>
            <p:nvSpPr>
              <p:cNvPr id="183" name="Prostokąt 182">
                <a:extLst>
                  <a:ext uri="{FF2B5EF4-FFF2-40B4-BE49-F238E27FC236}">
                    <a16:creationId xmlns:a16="http://schemas.microsoft.com/office/drawing/2014/main" id="{F79CBE85-A5B3-4955-966C-568C7FB0BBDC}"/>
                  </a:ext>
                </a:extLst>
              </p:cNvPr>
              <p:cNvSpPr/>
              <p:nvPr/>
            </p:nvSpPr>
            <p:spPr>
              <a:xfrm>
                <a:off x="7808287" y="4018350"/>
                <a:ext cx="2182235" cy="2182235"/>
              </a:xfrm>
              <a:prstGeom prst="rect">
                <a:avLst/>
              </a:prstGeom>
              <a:blipFill dpi="0" rotWithShape="1">
                <a:blip r:embed="rId9" cstate="email">
                  <a:extLst>
                    <a:ext uri="{28A0092B-C50C-407E-A947-70E740481C1C}">
                      <a14:useLocalDpi xmlns:a14="http://schemas.microsoft.com/office/drawing/2010/main"/>
                    </a:ext>
                  </a:extLst>
                </a:blip>
                <a:srcRect/>
                <a:stretch>
                  <a:fillRect l="11000" r="1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sp>
        <p:nvSpPr>
          <p:cNvPr id="188" name="Text Placeholder 4">
            <a:extLst>
              <a:ext uri="{FF2B5EF4-FFF2-40B4-BE49-F238E27FC236}">
                <a16:creationId xmlns:a16="http://schemas.microsoft.com/office/drawing/2014/main" id="{7F3BEEFA-141E-4054-A0FD-C414EEC0E925}"/>
              </a:ext>
            </a:extLst>
          </p:cNvPr>
          <p:cNvSpPr>
            <a:spLocks noGrp="1"/>
          </p:cNvSpPr>
          <p:nvPr>
            <p:ph type="body" sz="quarter" idx="18"/>
          </p:nvPr>
        </p:nvSpPr>
        <p:spPr>
          <a:xfrm>
            <a:off x="461727" y="1119659"/>
            <a:ext cx="7087361" cy="3849918"/>
          </a:xfrm>
        </p:spPr>
        <p:txBody>
          <a:bodyPr/>
          <a:lstStyle/>
          <a:p>
            <a:pPr algn="ctr"/>
            <a:r>
              <a:rPr lang="en-US" dirty="0"/>
              <a:t>Bei der Auswahl der Pflanzen für die Reihen sollte ihre gegenseitige Beeinflussung berücksichtigt werden </a:t>
            </a:r>
            <a:r>
              <a:rPr lang="pl-PL" dirty="0"/>
              <a:t>(</a:t>
            </a:r>
            <a:r>
              <a:rPr lang="pl-PL" dirty="0" err="1"/>
              <a:t>siehe Begleitpflanzung</a:t>
            </a:r>
            <a:r>
              <a:rPr lang="pl-PL" dirty="0"/>
              <a:t>).</a:t>
            </a:r>
            <a:endParaRPr lang="en-US" dirty="0"/>
          </a:p>
        </p:txBody>
      </p:sp>
    </p:spTree>
    <p:extLst>
      <p:ext uri="{BB962C8B-B14F-4D97-AF65-F5344CB8AC3E}">
        <p14:creationId xmlns:p14="http://schemas.microsoft.com/office/powerpoint/2010/main" val="4278947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9471" y="1212392"/>
            <a:ext cx="5871920" cy="3025975"/>
          </a:xfrm>
        </p:spPr>
        <p:txBody>
          <a:bodyPr/>
          <a:lstStyle/>
          <a:p>
            <a:r>
              <a:rPr lang="en-US" sz="2200" dirty="0"/>
              <a:t>Beim Streifenkulturanbau </a:t>
            </a:r>
            <a:r>
              <a:rPr lang="en-US" sz="2200" b="1" dirty="0"/>
              <a:t>werden Pflanzen in breiteren Streifen angebaut</a:t>
            </a:r>
            <a:r>
              <a:rPr lang="en-US" sz="2200" dirty="0"/>
              <a:t>, wobei jeder Streifen aus einer einzigen Pflanze besteht. </a:t>
            </a:r>
            <a:r>
              <a:rPr lang="en-US" sz="2200" b="1" dirty="0"/>
              <a:t>Die Streifen sind in der Regel mehrere Reihen breit</a:t>
            </a:r>
            <a:r>
              <a:rPr lang="en-US" sz="2200" dirty="0"/>
              <a:t>, und die Kulturen werden so angeordnet, dass sie in parallelen Streifen auf dem Feld angebaut werden. Diese </a:t>
            </a:r>
            <a:r>
              <a:rPr lang="en-US" sz="2200" b="1" dirty="0"/>
              <a:t>Methode wird im </a:t>
            </a:r>
            <a:r>
              <a:rPr lang="en-US" sz="2200" dirty="0"/>
              <a:t>Vergleich zum Reihenanbau </a:t>
            </a:r>
            <a:r>
              <a:rPr lang="en-US" sz="2200" b="1" dirty="0"/>
              <a:t>in größerem Maßstab angewandt </a:t>
            </a:r>
            <a:r>
              <a:rPr lang="en-US" sz="2200" dirty="0"/>
              <a:t>und soll die Raumnutzung </a:t>
            </a:r>
            <a:r>
              <a:rPr lang="en-US" sz="2200" dirty="0" err="1"/>
              <a:t>optimieren </a:t>
            </a:r>
            <a:r>
              <a:rPr lang="en-US" sz="2200" dirty="0"/>
              <a:t>und gleichzeitig die Wechselwirkungen zwischen den verschiedenen Kulturen nutzen. Der Streifenanbau ermöglicht einen </a:t>
            </a:r>
            <a:r>
              <a:rPr lang="en-US" sz="2200" b="1" dirty="0"/>
              <a:t>effizienteren Einsatz von Maschinen zum Pflanzen, Pflegen und Ernten</a:t>
            </a:r>
            <a:r>
              <a:rPr lang="en-US" sz="2200" dirty="0"/>
              <a: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468402" y="346432"/>
            <a:ext cx="8268192" cy="583408"/>
          </a:xfrm>
          <a:solidFill>
            <a:srgbClr val="8BC540"/>
          </a:solidFill>
        </p:spPr>
        <p:txBody>
          <a:bodyPr/>
          <a:lstStyle/>
          <a:p>
            <a:r>
              <a:rPr lang="pl-PL" dirty="0" err="1"/>
              <a:t>Streifenförmiger Zwischenfruchtanbau</a:t>
            </a:r>
            <a:endParaRPr lang="en-US" dirty="0"/>
          </a:p>
        </p:txBody>
      </p:sp>
      <p:pic>
        <p:nvPicPr>
          <p:cNvPr id="7" name="Symbol zastępczy obrazu 6">
            <a:extLst>
              <a:ext uri="{FF2B5EF4-FFF2-40B4-BE49-F238E27FC236}">
                <a16:creationId xmlns:a16="http://schemas.microsoft.com/office/drawing/2014/main" id="{CD858794-97C2-4843-B0A2-92867F357C90}"/>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805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6625" y="346832"/>
            <a:ext cx="11729533" cy="803654"/>
          </a:xfrm>
        </p:spPr>
        <p:txBody>
          <a:bodyPr/>
          <a:lstStyle/>
          <a:p>
            <a:r>
              <a:rPr lang="pl-PL" b="1" dirty="0" err="1"/>
              <a:t>Strip Intercropping </a:t>
            </a:r>
            <a:r>
              <a:rPr lang="pl-PL" b="1" dirty="0"/>
              <a:t>- </a:t>
            </a:r>
            <a:r>
              <a:rPr lang="pl-PL" b="1" dirty="0" err="1"/>
              <a:t>Beispiel</a:t>
            </a:r>
            <a:endParaRPr lang="pl-PL" b="1" dirty="0"/>
          </a:p>
        </p:txBody>
      </p:sp>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grpSp>
        <p:nvGrpSpPr>
          <p:cNvPr id="20" name="Grupa 19">
            <a:extLst>
              <a:ext uri="{FF2B5EF4-FFF2-40B4-BE49-F238E27FC236}">
                <a16:creationId xmlns:a16="http://schemas.microsoft.com/office/drawing/2014/main" id="{D9B38858-B4E1-424C-88B3-BA6623A6A7F9}"/>
              </a:ext>
            </a:extLst>
          </p:cNvPr>
          <p:cNvGrpSpPr/>
          <p:nvPr/>
        </p:nvGrpSpPr>
        <p:grpSpPr>
          <a:xfrm>
            <a:off x="6313038" y="881993"/>
            <a:ext cx="4318899" cy="4998703"/>
            <a:chOff x="1758031" y="313267"/>
            <a:chExt cx="4318899" cy="4998703"/>
          </a:xfrm>
        </p:grpSpPr>
        <p:grpSp>
          <p:nvGrpSpPr>
            <p:cNvPr id="18" name="Grupa 17">
              <a:extLst>
                <a:ext uri="{FF2B5EF4-FFF2-40B4-BE49-F238E27FC236}">
                  <a16:creationId xmlns:a16="http://schemas.microsoft.com/office/drawing/2014/main" id="{256D9940-81EF-40F0-BE31-4D86F34D4AC5}"/>
                </a:ext>
              </a:extLst>
            </p:cNvPr>
            <p:cNvGrpSpPr/>
            <p:nvPr/>
          </p:nvGrpSpPr>
          <p:grpSpPr>
            <a:xfrm>
              <a:off x="1758031" y="313267"/>
              <a:ext cx="4304319" cy="1554689"/>
              <a:chOff x="1758031" y="313267"/>
              <a:chExt cx="4304319" cy="1554689"/>
            </a:xfrm>
          </p:grpSpPr>
          <p:pic>
            <p:nvPicPr>
              <p:cNvPr id="58" name="Obraz 57">
                <a:extLst>
                  <a:ext uri="{FF2B5EF4-FFF2-40B4-BE49-F238E27FC236}">
                    <a16:creationId xmlns:a16="http://schemas.microsoft.com/office/drawing/2014/main" id="{14C99F58-3560-49DA-9DE6-99B4EC8A20D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59" name="Obraz 58">
                <a:extLst>
                  <a:ext uri="{FF2B5EF4-FFF2-40B4-BE49-F238E27FC236}">
                    <a16:creationId xmlns:a16="http://schemas.microsoft.com/office/drawing/2014/main" id="{3F0CE548-A890-4E03-ACA6-61C98595A09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74" name="Obraz 73">
                <a:extLst>
                  <a:ext uri="{FF2B5EF4-FFF2-40B4-BE49-F238E27FC236}">
                    <a16:creationId xmlns:a16="http://schemas.microsoft.com/office/drawing/2014/main" id="{25F6AD46-A64E-4ED4-8B00-0172DD21EE2C}"/>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88" name="Obraz 87">
                <a:extLst>
                  <a:ext uri="{FF2B5EF4-FFF2-40B4-BE49-F238E27FC236}">
                    <a16:creationId xmlns:a16="http://schemas.microsoft.com/office/drawing/2014/main" id="{2796733B-1653-4B05-87AF-376B3CCECF5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90" name="Obraz 89">
                <a:extLst>
                  <a:ext uri="{FF2B5EF4-FFF2-40B4-BE49-F238E27FC236}">
                    <a16:creationId xmlns:a16="http://schemas.microsoft.com/office/drawing/2014/main" id="{E7B31EC3-3599-43F2-9188-70357B0125DE}"/>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96" name="Obraz 95">
                <a:extLst>
                  <a:ext uri="{FF2B5EF4-FFF2-40B4-BE49-F238E27FC236}">
                    <a16:creationId xmlns:a16="http://schemas.microsoft.com/office/drawing/2014/main" id="{D868871E-EEEF-447F-8614-7AE9EF27BDD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98" name="Grupa 97">
              <a:extLst>
                <a:ext uri="{FF2B5EF4-FFF2-40B4-BE49-F238E27FC236}">
                  <a16:creationId xmlns:a16="http://schemas.microsoft.com/office/drawing/2014/main" id="{52E8B0BA-3CF7-4C11-BDB0-8E4FB3C45348}"/>
                </a:ext>
              </a:extLst>
            </p:cNvPr>
            <p:cNvGrpSpPr/>
            <p:nvPr/>
          </p:nvGrpSpPr>
          <p:grpSpPr>
            <a:xfrm>
              <a:off x="1772611" y="759119"/>
              <a:ext cx="4304319" cy="1554689"/>
              <a:chOff x="1758031" y="313267"/>
              <a:chExt cx="4304319" cy="1554689"/>
            </a:xfrm>
          </p:grpSpPr>
          <p:pic>
            <p:nvPicPr>
              <p:cNvPr id="99" name="Obraz 98">
                <a:extLst>
                  <a:ext uri="{FF2B5EF4-FFF2-40B4-BE49-F238E27FC236}">
                    <a16:creationId xmlns:a16="http://schemas.microsoft.com/office/drawing/2014/main" id="{45CCE944-286F-4145-8D20-3B02BF6E9F8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0" name="Obraz 99">
                <a:extLst>
                  <a:ext uri="{FF2B5EF4-FFF2-40B4-BE49-F238E27FC236}">
                    <a16:creationId xmlns:a16="http://schemas.microsoft.com/office/drawing/2014/main" id="{DC8923D8-C8D6-4709-8E08-FDE23F7E19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1" name="Obraz 100">
                <a:extLst>
                  <a:ext uri="{FF2B5EF4-FFF2-40B4-BE49-F238E27FC236}">
                    <a16:creationId xmlns:a16="http://schemas.microsoft.com/office/drawing/2014/main" id="{842D53CD-324C-45CA-8389-101738C50D0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2" name="Obraz 101">
                <a:extLst>
                  <a:ext uri="{FF2B5EF4-FFF2-40B4-BE49-F238E27FC236}">
                    <a16:creationId xmlns:a16="http://schemas.microsoft.com/office/drawing/2014/main" id="{DAC955E8-4E03-422C-8BD8-03954F59CAE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03" name="Obraz 102">
                <a:extLst>
                  <a:ext uri="{FF2B5EF4-FFF2-40B4-BE49-F238E27FC236}">
                    <a16:creationId xmlns:a16="http://schemas.microsoft.com/office/drawing/2014/main" id="{EEAC2A62-5A65-4529-9351-E8A3F916DC1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04" name="Obraz 103">
                <a:extLst>
                  <a:ext uri="{FF2B5EF4-FFF2-40B4-BE49-F238E27FC236}">
                    <a16:creationId xmlns:a16="http://schemas.microsoft.com/office/drawing/2014/main" id="{5ECCE06E-2FA4-4136-80FB-994C53D26C3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05" name="Grupa 104">
              <a:extLst>
                <a:ext uri="{FF2B5EF4-FFF2-40B4-BE49-F238E27FC236}">
                  <a16:creationId xmlns:a16="http://schemas.microsoft.com/office/drawing/2014/main" id="{F3C5B5EC-FFCB-4C9B-8669-0DB2BB1A1ED7}"/>
                </a:ext>
              </a:extLst>
            </p:cNvPr>
            <p:cNvGrpSpPr/>
            <p:nvPr/>
          </p:nvGrpSpPr>
          <p:grpSpPr>
            <a:xfrm>
              <a:off x="1769281" y="1329527"/>
              <a:ext cx="4304319" cy="1554689"/>
              <a:chOff x="1758031" y="313267"/>
              <a:chExt cx="4304319" cy="1554689"/>
            </a:xfrm>
          </p:grpSpPr>
          <p:pic>
            <p:nvPicPr>
              <p:cNvPr id="106" name="Obraz 105">
                <a:extLst>
                  <a:ext uri="{FF2B5EF4-FFF2-40B4-BE49-F238E27FC236}">
                    <a16:creationId xmlns:a16="http://schemas.microsoft.com/office/drawing/2014/main" id="{C54A234A-B339-41F0-B212-5C93B2132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7" name="Obraz 106">
                <a:extLst>
                  <a:ext uri="{FF2B5EF4-FFF2-40B4-BE49-F238E27FC236}">
                    <a16:creationId xmlns:a16="http://schemas.microsoft.com/office/drawing/2014/main" id="{95350FF5-FF5B-47B7-B9CB-2B319FC2174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8" name="Obraz 107">
                <a:extLst>
                  <a:ext uri="{FF2B5EF4-FFF2-40B4-BE49-F238E27FC236}">
                    <a16:creationId xmlns:a16="http://schemas.microsoft.com/office/drawing/2014/main" id="{0A1B19AF-C326-4032-9A33-AC98B92C0F9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9" name="Obraz 108">
                <a:extLst>
                  <a:ext uri="{FF2B5EF4-FFF2-40B4-BE49-F238E27FC236}">
                    <a16:creationId xmlns:a16="http://schemas.microsoft.com/office/drawing/2014/main" id="{AA87CDF9-0EE4-4A8E-AD9E-7D1AE502D04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0" name="Obraz 109">
                <a:extLst>
                  <a:ext uri="{FF2B5EF4-FFF2-40B4-BE49-F238E27FC236}">
                    <a16:creationId xmlns:a16="http://schemas.microsoft.com/office/drawing/2014/main" id="{76DE4A38-CED8-4950-9473-ECC4ACAC5E9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1" name="Obraz 110">
                <a:extLst>
                  <a:ext uri="{FF2B5EF4-FFF2-40B4-BE49-F238E27FC236}">
                    <a16:creationId xmlns:a16="http://schemas.microsoft.com/office/drawing/2014/main" id="{B4BC4879-6D21-4D39-B717-F13F265C4A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2" name="Grupa 111">
              <a:extLst>
                <a:ext uri="{FF2B5EF4-FFF2-40B4-BE49-F238E27FC236}">
                  <a16:creationId xmlns:a16="http://schemas.microsoft.com/office/drawing/2014/main" id="{9911DAB7-4CE6-4E05-8B2D-B073019A8AD5}"/>
                </a:ext>
              </a:extLst>
            </p:cNvPr>
            <p:cNvGrpSpPr/>
            <p:nvPr/>
          </p:nvGrpSpPr>
          <p:grpSpPr>
            <a:xfrm>
              <a:off x="1769281" y="1826656"/>
              <a:ext cx="4304319" cy="1554689"/>
              <a:chOff x="1758031" y="313267"/>
              <a:chExt cx="4304319" cy="1554689"/>
            </a:xfrm>
          </p:grpSpPr>
          <p:pic>
            <p:nvPicPr>
              <p:cNvPr id="113" name="Obraz 112">
                <a:extLst>
                  <a:ext uri="{FF2B5EF4-FFF2-40B4-BE49-F238E27FC236}">
                    <a16:creationId xmlns:a16="http://schemas.microsoft.com/office/drawing/2014/main" id="{E830E4FC-CE7B-4833-B20C-52B729F56D2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14" name="Obraz 113">
                <a:extLst>
                  <a:ext uri="{FF2B5EF4-FFF2-40B4-BE49-F238E27FC236}">
                    <a16:creationId xmlns:a16="http://schemas.microsoft.com/office/drawing/2014/main" id="{2602BF16-D59A-4163-8E0B-E6E6B46F67E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15" name="Obraz 114">
                <a:extLst>
                  <a:ext uri="{FF2B5EF4-FFF2-40B4-BE49-F238E27FC236}">
                    <a16:creationId xmlns:a16="http://schemas.microsoft.com/office/drawing/2014/main" id="{A06FEF88-566B-4D8D-AAEB-74E123A5228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16" name="Obraz 115">
                <a:extLst>
                  <a:ext uri="{FF2B5EF4-FFF2-40B4-BE49-F238E27FC236}">
                    <a16:creationId xmlns:a16="http://schemas.microsoft.com/office/drawing/2014/main" id="{C772591E-4010-471B-B5EA-CA9FACD100A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7" name="Obraz 116">
                <a:extLst>
                  <a:ext uri="{FF2B5EF4-FFF2-40B4-BE49-F238E27FC236}">
                    <a16:creationId xmlns:a16="http://schemas.microsoft.com/office/drawing/2014/main" id="{42A2F844-8CF0-4F8E-9FA8-93FDDD5DBD5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8" name="Obraz 117">
                <a:extLst>
                  <a:ext uri="{FF2B5EF4-FFF2-40B4-BE49-F238E27FC236}">
                    <a16:creationId xmlns:a16="http://schemas.microsoft.com/office/drawing/2014/main" id="{5508C6FD-051B-4653-9386-D8CAD3FD9B9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9" name="Grupa 118">
              <a:extLst>
                <a:ext uri="{FF2B5EF4-FFF2-40B4-BE49-F238E27FC236}">
                  <a16:creationId xmlns:a16="http://schemas.microsoft.com/office/drawing/2014/main" id="{BA2D5757-860F-4384-8A66-D2D37030228A}"/>
                </a:ext>
              </a:extLst>
            </p:cNvPr>
            <p:cNvGrpSpPr/>
            <p:nvPr/>
          </p:nvGrpSpPr>
          <p:grpSpPr>
            <a:xfrm>
              <a:off x="1758031" y="2419096"/>
              <a:ext cx="4304319" cy="1554689"/>
              <a:chOff x="1758031" y="313267"/>
              <a:chExt cx="4304319" cy="1554689"/>
            </a:xfrm>
          </p:grpSpPr>
          <p:pic>
            <p:nvPicPr>
              <p:cNvPr id="120" name="Obraz 119">
                <a:extLst>
                  <a:ext uri="{FF2B5EF4-FFF2-40B4-BE49-F238E27FC236}">
                    <a16:creationId xmlns:a16="http://schemas.microsoft.com/office/drawing/2014/main" id="{7616BBA8-BB26-4ECB-9BFF-E9B6E19A03B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1" name="Obraz 120">
                <a:extLst>
                  <a:ext uri="{FF2B5EF4-FFF2-40B4-BE49-F238E27FC236}">
                    <a16:creationId xmlns:a16="http://schemas.microsoft.com/office/drawing/2014/main" id="{61E90E73-E0D8-4DF4-99C3-FDA59C41F707}"/>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2" name="Obraz 121">
                <a:extLst>
                  <a:ext uri="{FF2B5EF4-FFF2-40B4-BE49-F238E27FC236}">
                    <a16:creationId xmlns:a16="http://schemas.microsoft.com/office/drawing/2014/main" id="{8287991D-A3C3-4A69-B533-EE398599EEB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23" name="Obraz 122">
                <a:extLst>
                  <a:ext uri="{FF2B5EF4-FFF2-40B4-BE49-F238E27FC236}">
                    <a16:creationId xmlns:a16="http://schemas.microsoft.com/office/drawing/2014/main" id="{005676AF-F08F-4266-A1F9-994A494EEC7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24" name="Obraz 123">
                <a:extLst>
                  <a:ext uri="{FF2B5EF4-FFF2-40B4-BE49-F238E27FC236}">
                    <a16:creationId xmlns:a16="http://schemas.microsoft.com/office/drawing/2014/main" id="{DD461EEB-70AC-4A4F-A318-342ED4C5819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25" name="Obraz 124">
                <a:extLst>
                  <a:ext uri="{FF2B5EF4-FFF2-40B4-BE49-F238E27FC236}">
                    <a16:creationId xmlns:a16="http://schemas.microsoft.com/office/drawing/2014/main" id="{448A562D-9B98-49FB-8FC5-A3D2C6F2AD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26" name="Grupa 125">
              <a:extLst>
                <a:ext uri="{FF2B5EF4-FFF2-40B4-BE49-F238E27FC236}">
                  <a16:creationId xmlns:a16="http://schemas.microsoft.com/office/drawing/2014/main" id="{5F3DDC43-02FA-472E-BC5A-6C5419C6ECF9}"/>
                </a:ext>
              </a:extLst>
            </p:cNvPr>
            <p:cNvGrpSpPr/>
            <p:nvPr/>
          </p:nvGrpSpPr>
          <p:grpSpPr>
            <a:xfrm>
              <a:off x="1758031" y="2771754"/>
              <a:ext cx="4304319" cy="1554689"/>
              <a:chOff x="1758031" y="313267"/>
              <a:chExt cx="4304319" cy="1554689"/>
            </a:xfrm>
          </p:grpSpPr>
          <p:pic>
            <p:nvPicPr>
              <p:cNvPr id="127" name="Obraz 126">
                <a:extLst>
                  <a:ext uri="{FF2B5EF4-FFF2-40B4-BE49-F238E27FC236}">
                    <a16:creationId xmlns:a16="http://schemas.microsoft.com/office/drawing/2014/main" id="{88F1F9C7-DD9B-435F-A0F1-65AF1ECA63A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8" name="Obraz 127">
                <a:extLst>
                  <a:ext uri="{FF2B5EF4-FFF2-40B4-BE49-F238E27FC236}">
                    <a16:creationId xmlns:a16="http://schemas.microsoft.com/office/drawing/2014/main" id="{0AB36B77-CDEE-40DA-8808-DB627E9CBDF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9" name="Obraz 128">
                <a:extLst>
                  <a:ext uri="{FF2B5EF4-FFF2-40B4-BE49-F238E27FC236}">
                    <a16:creationId xmlns:a16="http://schemas.microsoft.com/office/drawing/2014/main" id="{FF253FFD-2812-448E-AE4B-D93F797C1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0" name="Obraz 129">
                <a:extLst>
                  <a:ext uri="{FF2B5EF4-FFF2-40B4-BE49-F238E27FC236}">
                    <a16:creationId xmlns:a16="http://schemas.microsoft.com/office/drawing/2014/main" id="{FBC3F756-BD91-473C-8FAD-3045C32705B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1" name="Obraz 130">
                <a:extLst>
                  <a:ext uri="{FF2B5EF4-FFF2-40B4-BE49-F238E27FC236}">
                    <a16:creationId xmlns:a16="http://schemas.microsoft.com/office/drawing/2014/main" id="{EAB65454-E21D-47D1-823F-F1294A33761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2" name="Obraz 131">
                <a:extLst>
                  <a:ext uri="{FF2B5EF4-FFF2-40B4-BE49-F238E27FC236}">
                    <a16:creationId xmlns:a16="http://schemas.microsoft.com/office/drawing/2014/main" id="{BDB37369-50D7-4207-912B-961E15094EC4}"/>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33" name="Grupa 132">
              <a:extLst>
                <a:ext uri="{FF2B5EF4-FFF2-40B4-BE49-F238E27FC236}">
                  <a16:creationId xmlns:a16="http://schemas.microsoft.com/office/drawing/2014/main" id="{AE6850F5-5E3B-4660-A10C-B5E92DC218DF}"/>
                </a:ext>
              </a:extLst>
            </p:cNvPr>
            <p:cNvGrpSpPr/>
            <p:nvPr/>
          </p:nvGrpSpPr>
          <p:grpSpPr>
            <a:xfrm>
              <a:off x="1758031" y="3279832"/>
              <a:ext cx="4304319" cy="1554689"/>
              <a:chOff x="1758031" y="313267"/>
              <a:chExt cx="4304319" cy="1554689"/>
            </a:xfrm>
          </p:grpSpPr>
          <p:pic>
            <p:nvPicPr>
              <p:cNvPr id="134" name="Obraz 133">
                <a:extLst>
                  <a:ext uri="{FF2B5EF4-FFF2-40B4-BE49-F238E27FC236}">
                    <a16:creationId xmlns:a16="http://schemas.microsoft.com/office/drawing/2014/main" id="{0E1D6CF7-C01F-439B-BF34-9E13CD33432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35" name="Obraz 134">
                <a:extLst>
                  <a:ext uri="{FF2B5EF4-FFF2-40B4-BE49-F238E27FC236}">
                    <a16:creationId xmlns:a16="http://schemas.microsoft.com/office/drawing/2014/main" id="{BE40C6D1-3FFA-487A-8B91-26748230B0C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36" name="Obraz 135">
                <a:extLst>
                  <a:ext uri="{FF2B5EF4-FFF2-40B4-BE49-F238E27FC236}">
                    <a16:creationId xmlns:a16="http://schemas.microsoft.com/office/drawing/2014/main" id="{2585E135-FB7D-4243-B001-02374786765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7" name="Obraz 136">
                <a:extLst>
                  <a:ext uri="{FF2B5EF4-FFF2-40B4-BE49-F238E27FC236}">
                    <a16:creationId xmlns:a16="http://schemas.microsoft.com/office/drawing/2014/main" id="{AA6094E5-7EB3-44D1-9D7A-9B0AD373616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8" name="Obraz 137">
                <a:extLst>
                  <a:ext uri="{FF2B5EF4-FFF2-40B4-BE49-F238E27FC236}">
                    <a16:creationId xmlns:a16="http://schemas.microsoft.com/office/drawing/2014/main" id="{0284D471-4CF1-4E1F-A5C7-2641FA9806D5}"/>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9" name="Obraz 138">
                <a:extLst>
                  <a:ext uri="{FF2B5EF4-FFF2-40B4-BE49-F238E27FC236}">
                    <a16:creationId xmlns:a16="http://schemas.microsoft.com/office/drawing/2014/main" id="{7643F5B8-4928-4092-B82A-DCBBE8B255D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40" name="Grupa 139">
              <a:extLst>
                <a:ext uri="{FF2B5EF4-FFF2-40B4-BE49-F238E27FC236}">
                  <a16:creationId xmlns:a16="http://schemas.microsoft.com/office/drawing/2014/main" id="{C1A420D8-F3E7-478E-988E-D6DEB4E5D67A}"/>
                </a:ext>
              </a:extLst>
            </p:cNvPr>
            <p:cNvGrpSpPr/>
            <p:nvPr/>
          </p:nvGrpSpPr>
          <p:grpSpPr>
            <a:xfrm>
              <a:off x="1758031" y="3757281"/>
              <a:ext cx="4304319" cy="1554689"/>
              <a:chOff x="1758031" y="313267"/>
              <a:chExt cx="4304319" cy="1554689"/>
            </a:xfrm>
          </p:grpSpPr>
          <p:pic>
            <p:nvPicPr>
              <p:cNvPr id="141" name="Obraz 140">
                <a:extLst>
                  <a:ext uri="{FF2B5EF4-FFF2-40B4-BE49-F238E27FC236}">
                    <a16:creationId xmlns:a16="http://schemas.microsoft.com/office/drawing/2014/main" id="{D2B87E16-8030-4FA8-BC6A-B708FC45F69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42" name="Obraz 141">
                <a:extLst>
                  <a:ext uri="{FF2B5EF4-FFF2-40B4-BE49-F238E27FC236}">
                    <a16:creationId xmlns:a16="http://schemas.microsoft.com/office/drawing/2014/main" id="{BEF547C7-0992-4C0E-AAC0-5CFDAC5B4C8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43" name="Obraz 142">
                <a:extLst>
                  <a:ext uri="{FF2B5EF4-FFF2-40B4-BE49-F238E27FC236}">
                    <a16:creationId xmlns:a16="http://schemas.microsoft.com/office/drawing/2014/main" id="{311B511D-BB17-4FAA-A4F4-D2AFAE2209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44" name="Obraz 143">
                <a:extLst>
                  <a:ext uri="{FF2B5EF4-FFF2-40B4-BE49-F238E27FC236}">
                    <a16:creationId xmlns:a16="http://schemas.microsoft.com/office/drawing/2014/main" id="{5EA3026B-F47C-4388-89E9-308612C79CAD}"/>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45" name="Obraz 144">
                <a:extLst>
                  <a:ext uri="{FF2B5EF4-FFF2-40B4-BE49-F238E27FC236}">
                    <a16:creationId xmlns:a16="http://schemas.microsoft.com/office/drawing/2014/main" id="{D970BEC0-5B92-47CA-9725-A5503A05EEE9}"/>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46" name="Obraz 145">
                <a:extLst>
                  <a:ext uri="{FF2B5EF4-FFF2-40B4-BE49-F238E27FC236}">
                    <a16:creationId xmlns:a16="http://schemas.microsoft.com/office/drawing/2014/main" id="{FFC42AAB-D3C1-41CE-BD41-DA4AB35E0CE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pic>
        <p:nvPicPr>
          <p:cNvPr id="147" name="Obraz 146">
            <a:extLst>
              <a:ext uri="{FF2B5EF4-FFF2-40B4-BE49-F238E27FC236}">
                <a16:creationId xmlns:a16="http://schemas.microsoft.com/office/drawing/2014/main" id="{4BF5BBBC-01BC-45D2-855D-D875B23F5A5B}"/>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3080454" y="1205165"/>
            <a:ext cx="2108251" cy="4264055"/>
          </a:xfrm>
          <a:prstGeom prst="rect">
            <a:avLst/>
          </a:prstGeom>
        </p:spPr>
      </p:pic>
      <p:pic>
        <p:nvPicPr>
          <p:cNvPr id="148" name="Obraz 147">
            <a:extLst>
              <a:ext uri="{FF2B5EF4-FFF2-40B4-BE49-F238E27FC236}">
                <a16:creationId xmlns:a16="http://schemas.microsoft.com/office/drawing/2014/main" id="{2E09C406-D002-4BED-AB0C-CD80237467E9}"/>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1373104" y="3537025"/>
            <a:ext cx="1039513" cy="1747267"/>
          </a:xfrm>
          <a:prstGeom prst="rect">
            <a:avLst/>
          </a:prstGeom>
        </p:spPr>
      </p:pic>
      <p:sp>
        <p:nvSpPr>
          <p:cNvPr id="21" name="pole tekstowe 20">
            <a:extLst>
              <a:ext uri="{FF2B5EF4-FFF2-40B4-BE49-F238E27FC236}">
                <a16:creationId xmlns:a16="http://schemas.microsoft.com/office/drawing/2014/main" id="{A8F4D810-3807-4703-A682-C36513DE3E0B}"/>
              </a:ext>
            </a:extLst>
          </p:cNvPr>
          <p:cNvSpPr txBox="1"/>
          <p:nvPr/>
        </p:nvSpPr>
        <p:spPr>
          <a:xfrm>
            <a:off x="959805" y="5422703"/>
            <a:ext cx="1873103" cy="646331"/>
          </a:xfrm>
          <a:prstGeom prst="rect">
            <a:avLst/>
          </a:prstGeom>
          <a:noFill/>
        </p:spPr>
        <p:txBody>
          <a:bodyPr wrap="square" rtlCol="0">
            <a:spAutoFit/>
          </a:bodyPr>
          <a:lstStyle/>
          <a:p>
            <a:pPr algn="ctr"/>
            <a:r>
              <a:rPr lang="pl-PL" dirty="0" err="1">
                <a:solidFill>
                  <a:srgbClr val="231F20"/>
                </a:solidFill>
              </a:rPr>
              <a:t>Sojabohne</a:t>
            </a:r>
            <a:r>
              <a:rPr lang="pl-PL" dirty="0">
                <a:solidFill>
                  <a:srgbClr val="231F20"/>
                </a:solidFill>
              </a:rPr>
              <a:t>n </a:t>
            </a:r>
          </a:p>
          <a:p>
            <a:pPr algn="ctr"/>
            <a:r>
              <a:rPr lang="pl-PL" dirty="0">
                <a:solidFill>
                  <a:srgbClr val="231F20"/>
                </a:solidFill>
              </a:rPr>
              <a:t>(</a:t>
            </a:r>
            <a:r>
              <a:rPr lang="pl-PL" i="1" dirty="0" err="1">
                <a:solidFill>
                  <a:srgbClr val="231F20"/>
                </a:solidFill>
              </a:rPr>
              <a:t>Glycine </a:t>
            </a:r>
            <a:r>
              <a:rPr lang="pl-PL" i="1" dirty="0">
                <a:solidFill>
                  <a:srgbClr val="231F20"/>
                </a:solidFill>
              </a:rPr>
              <a:t>max</a:t>
            </a:r>
            <a:r>
              <a:rPr lang="pl-PL" dirty="0">
                <a:solidFill>
                  <a:srgbClr val="231F20"/>
                </a:solidFill>
              </a:rPr>
              <a:t>)</a:t>
            </a:r>
          </a:p>
        </p:txBody>
      </p:sp>
      <p:sp>
        <p:nvSpPr>
          <p:cNvPr id="149" name="pole tekstowe 148">
            <a:extLst>
              <a:ext uri="{FF2B5EF4-FFF2-40B4-BE49-F238E27FC236}">
                <a16:creationId xmlns:a16="http://schemas.microsoft.com/office/drawing/2014/main" id="{8EC842AA-8D14-4E3C-861C-56D0A2947218}"/>
              </a:ext>
            </a:extLst>
          </p:cNvPr>
          <p:cNvSpPr txBox="1"/>
          <p:nvPr/>
        </p:nvSpPr>
        <p:spPr>
          <a:xfrm>
            <a:off x="3342636" y="5423856"/>
            <a:ext cx="1873103" cy="646331"/>
          </a:xfrm>
          <a:prstGeom prst="rect">
            <a:avLst/>
          </a:prstGeom>
          <a:noFill/>
        </p:spPr>
        <p:txBody>
          <a:bodyPr wrap="square" rtlCol="0">
            <a:spAutoFit/>
          </a:bodyPr>
          <a:lstStyle/>
          <a:p>
            <a:pPr algn="ctr"/>
            <a:r>
              <a:rPr lang="pl-PL" dirty="0" err="1">
                <a:solidFill>
                  <a:srgbClr val="231F20"/>
                </a:solidFill>
              </a:rPr>
              <a:t>Mai</a:t>
            </a:r>
            <a:r>
              <a:rPr lang="pl-PL" dirty="0">
                <a:solidFill>
                  <a:srgbClr val="231F20"/>
                </a:solidFill>
              </a:rPr>
              <a:t>s </a:t>
            </a:r>
          </a:p>
          <a:p>
            <a:pPr algn="ctr"/>
            <a:r>
              <a:rPr lang="pl-PL" dirty="0">
                <a:solidFill>
                  <a:srgbClr val="231F20"/>
                </a:solidFill>
              </a:rPr>
              <a:t>(</a:t>
            </a:r>
            <a:r>
              <a:rPr lang="pl-PL" i="1" dirty="0" err="1">
                <a:solidFill>
                  <a:srgbClr val="231F20"/>
                </a:solidFill>
              </a:rPr>
              <a:t>Zea mays</a:t>
            </a:r>
            <a:r>
              <a:rPr lang="pl-PL" dirty="0">
                <a:solidFill>
                  <a:srgbClr val="231F20"/>
                </a:solidFill>
              </a:rPr>
              <a:t>)</a:t>
            </a:r>
          </a:p>
        </p:txBody>
      </p:sp>
      <p:sp>
        <p:nvSpPr>
          <p:cNvPr id="150" name="pole tekstowe 149">
            <a:extLst>
              <a:ext uri="{FF2B5EF4-FFF2-40B4-BE49-F238E27FC236}">
                <a16:creationId xmlns:a16="http://schemas.microsoft.com/office/drawing/2014/main" id="{2F60B56D-3B76-480B-91C0-1A8ECBD2E1C7}"/>
              </a:ext>
            </a:extLst>
          </p:cNvPr>
          <p:cNvSpPr txBox="1"/>
          <p:nvPr/>
        </p:nvSpPr>
        <p:spPr>
          <a:xfrm>
            <a:off x="2202084" y="5564717"/>
            <a:ext cx="1873103" cy="369332"/>
          </a:xfrm>
          <a:prstGeom prst="rect">
            <a:avLst/>
          </a:prstGeom>
          <a:noFill/>
        </p:spPr>
        <p:txBody>
          <a:bodyPr wrap="square" rtlCol="0">
            <a:spAutoFit/>
          </a:bodyPr>
          <a:lstStyle/>
          <a:p>
            <a:pPr algn="ctr"/>
            <a:r>
              <a:rPr lang="pl-PL" dirty="0">
                <a:solidFill>
                  <a:srgbClr val="231F20"/>
                </a:solidFill>
              </a:rPr>
              <a:t>und </a:t>
            </a:r>
          </a:p>
        </p:txBody>
      </p:sp>
    </p:spTree>
    <p:extLst>
      <p:ext uri="{BB962C8B-B14F-4D97-AF65-F5344CB8AC3E}">
        <p14:creationId xmlns:p14="http://schemas.microsoft.com/office/powerpoint/2010/main" val="353336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66061" y="1255936"/>
            <a:ext cx="6036540" cy="3025975"/>
          </a:xfrm>
        </p:spPr>
        <p:txBody>
          <a:bodyPr/>
          <a:lstStyle/>
          <a:p>
            <a:r>
              <a:rPr lang="en-US" sz="2200" dirty="0"/>
              <a:t>Beim Mischanbau </a:t>
            </a:r>
            <a:r>
              <a:rPr lang="en-US" sz="2200" b="1" dirty="0"/>
              <a:t>werden zwei oder mehr Kulturpflanzen in einer zufälligen oder halbzufälligen Mischung ohne eine bestimmte Reihenanordnung </a:t>
            </a:r>
            <a:r>
              <a:rPr lang="en-US" sz="2200" dirty="0"/>
              <a:t>angebaut. Die Kulturen werden auf derselben Fläche ausgesät und angebaut, wodurch ein integrierteres und komplexeres Anbausystem entsteht. Dieser Ansatz </a:t>
            </a:r>
            <a:r>
              <a:rPr lang="en-US" sz="2200" b="1" dirty="0"/>
              <a:t>ahmt die natürlichen Ökosysteme nach </a:t>
            </a:r>
            <a:r>
              <a:rPr lang="en-US" sz="2200" dirty="0"/>
              <a:t>und kann die biologische Vielfalt sehr wirksam fördern, den Schädlingsdruck verringern und die Widerstandsfähigkeit gegenüber Umweltbelastungen erhöhen. Allerdings können dadurch Bewirtschaftungspraktiken wie Jäten, </a:t>
            </a:r>
            <a:r>
              <a:rPr lang="en-US" sz="2200" dirty="0" err="1"/>
              <a:t>Düngen </a:t>
            </a:r>
            <a:r>
              <a:rPr lang="en-US" sz="2200" dirty="0"/>
              <a:t>und Ernten schwieriger werden, da es keine festgelegten Reihen gibt.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64202" y="371639"/>
            <a:ext cx="7955931" cy="583408"/>
          </a:xfrm>
          <a:solidFill>
            <a:srgbClr val="8BC540"/>
          </a:solidFill>
        </p:spPr>
        <p:txBody>
          <a:bodyPr/>
          <a:lstStyle/>
          <a:p>
            <a:r>
              <a:rPr lang="pl-PL" dirty="0"/>
              <a:t>Gemischter Zwischenfruchtanbau</a:t>
            </a:r>
            <a:endParaRPr lang="en-US" dirty="0"/>
          </a:p>
        </p:txBody>
      </p:sp>
      <p:pic>
        <p:nvPicPr>
          <p:cNvPr id="13" name="Symbol zastępczy obrazu 12">
            <a:extLst>
              <a:ext uri="{FF2B5EF4-FFF2-40B4-BE49-F238E27FC236}">
                <a16:creationId xmlns:a16="http://schemas.microsoft.com/office/drawing/2014/main" id="{74638A0C-4594-497A-9742-7EED44F618F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36828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4667" y="382231"/>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8BC540"/>
                </a:solidFill>
              </a:rPr>
              <a:t>Mischkulturen </a:t>
            </a:r>
            <a:r>
              <a:rPr lang="pl-PL" sz="3600" b="1" dirty="0">
                <a:solidFill>
                  <a:srgbClr val="8BC540"/>
                </a:solidFill>
              </a:rPr>
              <a:t>- </a:t>
            </a:r>
            <a:r>
              <a:rPr lang="pl-PL" sz="3600" b="1" dirty="0" err="1">
                <a:solidFill>
                  <a:srgbClr val="8BC540"/>
                </a:solidFill>
              </a:rPr>
              <a:t>Beispiel</a:t>
            </a:r>
            <a:endParaRPr lang="en-US" sz="3600" b="1" dirty="0">
              <a:solidFill>
                <a:srgbClr val="8BC540"/>
              </a:solidFill>
            </a:endParaRP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663160" y="1119694"/>
            <a:ext cx="1100721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b="1" dirty="0"/>
              <a:t>Der Mischanbau mit Gräsern und Leguminosen </a:t>
            </a:r>
            <a:r>
              <a:rPr lang="pl-PL" dirty="0" err="1"/>
              <a:t>ist </a:t>
            </a:r>
            <a:r>
              <a:rPr lang="pl-PL" dirty="0"/>
              <a:t>eine der </a:t>
            </a:r>
            <a:r>
              <a:rPr lang="pl-PL" dirty="0" err="1"/>
              <a:t>häufigsten Mischkulturen </a:t>
            </a:r>
            <a:r>
              <a:rPr lang="pl-PL" dirty="0"/>
              <a:t>und </a:t>
            </a:r>
            <a:r>
              <a:rPr lang="en-US" dirty="0"/>
              <a:t>beinhaltet den Anbau von Gräsern neben Leguminosen auf demselben Stück Land, ohne dass eine bestimmte Reihenanordnung besteht. Diese Kombination nutzt die komplementären Eigenschaften beider Pflanzenarten und bietet mehrere ökologische und landwirtschaftliche Vorteile, insbesondere die Verbesserung der Bodengesundheit und die Steigerung der Futterproduktion </a:t>
            </a:r>
            <a:r>
              <a:rPr lang="pl-PL" dirty="0"/>
              <a:t>und </a:t>
            </a:r>
            <a:r>
              <a:rPr lang="pl-PL" dirty="0" err="1"/>
              <a:t>-qualität</a:t>
            </a:r>
            <a:r>
              <a:rPr lang="en-US" dirty="0"/>
              <a:t>.</a:t>
            </a:r>
            <a:endParaRPr lang="pl-PL" dirty="0"/>
          </a:p>
          <a:p>
            <a:pPr marL="0"/>
            <a:r>
              <a:rPr lang="pl-PL" dirty="0" err="1"/>
              <a:t>Beispiel</a:t>
            </a:r>
            <a:r>
              <a:rPr lang="pl-PL" dirty="0"/>
              <a:t>: </a:t>
            </a:r>
            <a:r>
              <a:rPr lang="en-US" b="1" dirty="0"/>
              <a:t>Mehrjähriges </a:t>
            </a:r>
            <a:r>
              <a:rPr lang="en-US" b="1" dirty="0" err="1"/>
              <a:t>Weidelgras </a:t>
            </a:r>
            <a:r>
              <a:rPr lang="en-US" dirty="0"/>
              <a:t>(</a:t>
            </a:r>
            <a:r>
              <a:rPr lang="en-US" i="1" dirty="0" err="1"/>
              <a:t>Lolium perenne</a:t>
            </a:r>
            <a:r>
              <a:rPr lang="en-US" dirty="0"/>
              <a:t>) und </a:t>
            </a:r>
            <a:r>
              <a:rPr lang="en-US" b="1" dirty="0"/>
              <a:t>Weißklee </a:t>
            </a:r>
            <a:r>
              <a:rPr lang="en-US" dirty="0"/>
              <a:t>(</a:t>
            </a:r>
            <a:r>
              <a:rPr lang="en-US" i="1" dirty="0" err="1"/>
              <a:t>Trifolium repens</a:t>
            </a:r>
            <a:r>
              <a:rPr lang="en-US" dirty="0"/>
              <a:t>)</a:t>
            </a:r>
          </a:p>
        </p:txBody>
      </p:sp>
      <p:grpSp>
        <p:nvGrpSpPr>
          <p:cNvPr id="5" name="Grupa 4">
            <a:extLst>
              <a:ext uri="{FF2B5EF4-FFF2-40B4-BE49-F238E27FC236}">
                <a16:creationId xmlns:a16="http://schemas.microsoft.com/office/drawing/2014/main" id="{4ED8DE91-4446-499F-8051-7A48CF4C80AB}"/>
              </a:ext>
            </a:extLst>
          </p:cNvPr>
          <p:cNvGrpSpPr/>
          <p:nvPr/>
        </p:nvGrpSpPr>
        <p:grpSpPr>
          <a:xfrm>
            <a:off x="698699" y="3736503"/>
            <a:ext cx="5390333" cy="2501335"/>
            <a:chOff x="573511" y="3955853"/>
            <a:chExt cx="5390333" cy="2501335"/>
          </a:xfrm>
        </p:grpSpPr>
        <p:sp>
          <p:nvSpPr>
            <p:cNvPr id="6" name="Dowolny kształt: kształt 5">
              <a:extLst>
                <a:ext uri="{FF2B5EF4-FFF2-40B4-BE49-F238E27FC236}">
                  <a16:creationId xmlns:a16="http://schemas.microsoft.com/office/drawing/2014/main" id="{F3B49F68-0748-469D-94A5-C264E3704F13}"/>
                </a:ext>
              </a:extLst>
            </p:cNvPr>
            <p:cNvSpPr/>
            <p:nvPr/>
          </p:nvSpPr>
          <p:spPr>
            <a:xfrm>
              <a:off x="1044909" y="4259746"/>
              <a:ext cx="4918935" cy="2197442"/>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marL="0" lvl="0" indent="0" algn="l" defTabSz="1066800">
                <a:lnSpc>
                  <a:spcPct val="90000"/>
                </a:lnSpc>
                <a:spcBef>
                  <a:spcPct val="0"/>
                </a:spcBef>
                <a:spcAft>
                  <a:spcPct val="35000"/>
                </a:spcAft>
                <a:buNone/>
              </a:pPr>
              <a:r>
                <a:rPr lang="pl-PL" sz="2400" kern="1200" dirty="0">
                  <a:solidFill>
                    <a:srgbClr val="231F20"/>
                  </a:solidFill>
                </a:rPr>
                <a:t>Mehrjähriges </a:t>
              </a:r>
              <a:r>
                <a:rPr lang="pl-PL" sz="2400" kern="1200" dirty="0" err="1">
                  <a:solidFill>
                    <a:srgbClr val="231F20"/>
                  </a:solidFill>
                </a:rPr>
                <a:t>Weidelgras</a:t>
              </a:r>
              <a:endParaRPr lang="pl-PL" sz="2400" kern="1200" dirty="0">
                <a:solidFill>
                  <a:srgbClr val="231F20"/>
                </a:solidFill>
              </a:endParaRPr>
            </a:p>
            <a:p>
              <a:pPr marL="228600" lvl="1" indent="-228600" algn="l" defTabSz="889000">
                <a:lnSpc>
                  <a:spcPct val="90000"/>
                </a:lnSpc>
                <a:spcBef>
                  <a:spcPct val="0"/>
                </a:spcBef>
                <a:spcAft>
                  <a:spcPct val="15000"/>
                </a:spcAft>
                <a:buChar char="•"/>
              </a:pPr>
              <a:r>
                <a:rPr lang="en-US" sz="2000" kern="1200" dirty="0">
                  <a:solidFill>
                    <a:srgbClr val="231F20"/>
                  </a:solidFill>
                </a:rPr>
                <a:t>wächst schnell und bildet eine dichte Grasmatte, die hilft, Unkraut zu unterdrücken und eine zuverlässige Futtergrundlage für das Vieh zu schaffen</a:t>
              </a:r>
              <a:endParaRPr lang="pl-PL" sz="2000" kern="1200" dirty="0">
                <a:solidFill>
                  <a:srgbClr val="231F20"/>
                </a:solidFill>
              </a:endParaRPr>
            </a:p>
          </p:txBody>
        </p:sp>
        <p:sp>
          <p:nvSpPr>
            <p:cNvPr id="7" name="Prostokąt 6">
              <a:extLst>
                <a:ext uri="{FF2B5EF4-FFF2-40B4-BE49-F238E27FC236}">
                  <a16:creationId xmlns:a16="http://schemas.microsoft.com/office/drawing/2014/main" id="{F6BF3618-B074-49B4-A1F7-0F6B4CAF2324}"/>
                </a:ext>
              </a:extLst>
            </p:cNvPr>
            <p:cNvSpPr/>
            <p:nvPr/>
          </p:nvSpPr>
          <p:spPr>
            <a:xfrm>
              <a:off x="573511" y="3955853"/>
              <a:ext cx="1183618" cy="1775428"/>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8" name="Grupa 7">
            <a:extLst>
              <a:ext uri="{FF2B5EF4-FFF2-40B4-BE49-F238E27FC236}">
                <a16:creationId xmlns:a16="http://schemas.microsoft.com/office/drawing/2014/main" id="{CD01BBCE-5BC3-4DE1-A031-C7631F0AE9CB}"/>
              </a:ext>
            </a:extLst>
          </p:cNvPr>
          <p:cNvGrpSpPr/>
          <p:nvPr/>
        </p:nvGrpSpPr>
        <p:grpSpPr>
          <a:xfrm>
            <a:off x="6201758" y="3736503"/>
            <a:ext cx="5636279" cy="2501335"/>
            <a:chOff x="6201758" y="3955851"/>
            <a:chExt cx="5636279" cy="2501335"/>
          </a:xfrm>
        </p:grpSpPr>
        <p:sp>
          <p:nvSpPr>
            <p:cNvPr id="17" name="Dowolny kształt: kształt 16">
              <a:extLst>
                <a:ext uri="{FF2B5EF4-FFF2-40B4-BE49-F238E27FC236}">
                  <a16:creationId xmlns:a16="http://schemas.microsoft.com/office/drawing/2014/main" id="{F47AE86F-873A-419E-A464-41824177CD51}"/>
                </a:ext>
              </a:extLst>
            </p:cNvPr>
            <p:cNvSpPr/>
            <p:nvPr/>
          </p:nvSpPr>
          <p:spPr>
            <a:xfrm>
              <a:off x="6427209" y="4259744"/>
              <a:ext cx="5410828" cy="2197442"/>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lvl="0" defTabSz="1066800">
                <a:lnSpc>
                  <a:spcPct val="90000"/>
                </a:lnSpc>
                <a:spcBef>
                  <a:spcPct val="0"/>
                </a:spcBef>
                <a:spcAft>
                  <a:spcPct val="35000"/>
                </a:spcAft>
              </a:pPr>
              <a:r>
                <a:rPr lang="pl-PL" sz="2400" dirty="0">
                  <a:solidFill>
                    <a:srgbClr val="231F20"/>
                  </a:solidFill>
                </a:rPr>
                <a:t>Weißer </a:t>
              </a:r>
              <a:r>
                <a:rPr lang="pl-PL" sz="2400" dirty="0" err="1">
                  <a:solidFill>
                    <a:srgbClr val="231F20"/>
                  </a:solidFill>
                </a:rPr>
                <a:t>Klee</a:t>
              </a:r>
              <a:endParaRPr lang="pl-PL" sz="2400" kern="1200" dirty="0">
                <a:solidFill>
                  <a:srgbClr val="231F20"/>
                </a:solidFill>
              </a:endParaRPr>
            </a:p>
            <a:p>
              <a:pPr marL="228600" lvl="1" indent="-228600" defTabSz="889000">
                <a:lnSpc>
                  <a:spcPct val="90000"/>
                </a:lnSpc>
                <a:spcBef>
                  <a:spcPct val="0"/>
                </a:spcBef>
                <a:spcAft>
                  <a:spcPct val="15000"/>
                </a:spcAft>
                <a:buChar char="•"/>
              </a:pPr>
              <a:r>
                <a:rPr lang="pl-PL" sz="2000" dirty="0">
                  <a:solidFill>
                    <a:srgbClr val="231F20"/>
                  </a:solidFill>
                </a:rPr>
                <a:t>reichert </a:t>
              </a:r>
              <a:r>
                <a:rPr lang="en-US" sz="2000" dirty="0">
                  <a:solidFill>
                    <a:srgbClr val="231F20"/>
                  </a:solidFill>
                </a:rPr>
                <a:t>den Boden mit Stickstoff an </a:t>
              </a:r>
              <a:r>
                <a:rPr lang="pl-PL" sz="2000" dirty="0">
                  <a:solidFill>
                    <a:srgbClr val="231F20"/>
                  </a:solidFill>
                </a:rPr>
                <a:t>- </a:t>
              </a:r>
              <a:r>
                <a:rPr lang="en-US" sz="2000" dirty="0">
                  <a:solidFill>
                    <a:srgbClr val="231F20"/>
                  </a:solidFill>
                </a:rPr>
                <a:t>dies verbessert das Wachstum von Klee und Weidelgras und reduziert den Bedarf an synthetischen Stickstoffdüngern</a:t>
              </a:r>
              <a:endParaRPr lang="pl-PL" sz="2000" kern="1200" dirty="0">
                <a:solidFill>
                  <a:srgbClr val="231F20"/>
                </a:solidFill>
              </a:endParaRPr>
            </a:p>
          </p:txBody>
        </p:sp>
        <p:sp>
          <p:nvSpPr>
            <p:cNvPr id="19" name="Prostokąt 18">
              <a:extLst>
                <a:ext uri="{FF2B5EF4-FFF2-40B4-BE49-F238E27FC236}">
                  <a16:creationId xmlns:a16="http://schemas.microsoft.com/office/drawing/2014/main" id="{E1D0D9B6-E21D-41C0-9D5A-2F4F223E0F0C}"/>
                </a:ext>
              </a:extLst>
            </p:cNvPr>
            <p:cNvSpPr/>
            <p:nvPr/>
          </p:nvSpPr>
          <p:spPr>
            <a:xfrm>
              <a:off x="6201758" y="3955851"/>
              <a:ext cx="1183618" cy="1775428"/>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117410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normAutofit/>
          </a:bodyPr>
          <a:lstStyle/>
          <a:p>
            <a:r>
              <a:rPr lang="pl-PL" sz="2400" b="1" i="0" dirty="0"/>
              <a:t>Denken Sie darüber nach</a:t>
            </a:r>
            <a:r>
              <a:rPr lang="en-US" sz="2400" i="0" dirty="0"/>
              <a:t>, wie verschiedene Anbaumethoden zu einer nachhaltigen Landwirtschaft und zum Umweltschutz beitragen können, und überlegen Sie, wie diese Methoden die Art und Weise, wie wir die moderne Landwirtschaft betrachten, verändern können</a:t>
            </a:r>
            <a:r>
              <a:rPr lang="en-IE" sz="2400" i="0" dirty="0"/>
              <a:t>...</a:t>
            </a:r>
            <a:endParaRPr lang="en-US" sz="2400" i="0" dirty="0"/>
          </a:p>
        </p:txBody>
      </p:sp>
      <p:pic>
        <p:nvPicPr>
          <p:cNvPr id="7" name="Symbol zastępczy obrazu 6">
            <a:extLst>
              <a:ext uri="{FF2B5EF4-FFF2-40B4-BE49-F238E27FC236}">
                <a16:creationId xmlns:a16="http://schemas.microsoft.com/office/drawing/2014/main" id="{34BEBF15-ACD7-49D2-8C04-83F2B1B6DFDD}"/>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9215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31221" y="1452563"/>
            <a:ext cx="5833534" cy="3025975"/>
          </a:xfrm>
        </p:spPr>
        <p:txBody>
          <a:bodyPr/>
          <a:lstStyle/>
          <a:p>
            <a:r>
              <a:rPr lang="en-US" sz="2200" dirty="0"/>
              <a:t>Beim Zwischenfruchtanbau handelt es sich um </a:t>
            </a:r>
            <a:r>
              <a:rPr lang="en-US" sz="2200" b="1" dirty="0"/>
              <a:t>eine landwirtschaftliche Technik, bei der eine zweite Kultur in eine bereits vorhandene erste Kultur gepflanzt wird, bevor diese geerntet wird</a:t>
            </a:r>
            <a:r>
              <a:rPr lang="en-US" sz="2200" dirty="0"/>
              <a:t>. Diese Methode </a:t>
            </a:r>
            <a:r>
              <a:rPr lang="en-US" sz="2200" b="1" dirty="0"/>
              <a:t>maximiert die Flächennutzung, indem sie die Wachstumsperioden zweier Kulturen überschneidet </a:t>
            </a:r>
            <a:r>
              <a:rPr lang="en-US" sz="2200" dirty="0"/>
              <a:t>und so die Gesamtproduktivität verbessert. Sie ermöglicht eine effizientere Nutzung von Ressourcen wie Sonnenlicht, Wasser und Bodennährstoffen. </a:t>
            </a:r>
            <a:r>
              <a:rPr lang="en-US" sz="2200" b="1" dirty="0"/>
              <a:t>Sie erfordert </a:t>
            </a:r>
            <a:r>
              <a:rPr lang="en-US" sz="2200" dirty="0"/>
              <a:t>jedoch </a:t>
            </a:r>
            <a:r>
              <a:rPr lang="en-US" sz="2200" b="1" dirty="0"/>
              <a:t>eine sorgfältige Bewirtschaftung, um den Bedarf beider Kulturen auszugleichen und die Konkurrenz um Ressourcen zu minimieren</a:t>
            </a:r>
            <a:r>
              <a:rPr lang="en-US" sz="2200" dirty="0"/>
              <a: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Relay Cropping</a:t>
            </a:r>
            <a:endParaRPr lang="en-US" b="1" dirty="0"/>
          </a:p>
        </p:txBody>
      </p:sp>
      <p:pic>
        <p:nvPicPr>
          <p:cNvPr id="7" name="Symbol zastępczy obrazu 6">
            <a:extLst>
              <a:ext uri="{FF2B5EF4-FFF2-40B4-BE49-F238E27FC236}">
                <a16:creationId xmlns:a16="http://schemas.microsoft.com/office/drawing/2014/main" id="{490E11CB-7105-47F9-9399-B65BF9057F48}"/>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19549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71850" y="95439"/>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 Cropping </a:t>
            </a:r>
            <a:r>
              <a:rPr lang="pl-PL" sz="3600" b="1" dirty="0">
                <a:solidFill>
                  <a:srgbClr val="000000"/>
                </a:solidFill>
              </a:rPr>
              <a:t>- Beispiele</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9725"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K</a:t>
              </a:r>
              <a:r>
                <a:rPr lang="pl-PL" sz="1600" b="1" kern="1200" dirty="0">
                  <a:solidFill>
                    <a:srgbClr val="231F20"/>
                  </a:solidFill>
                </a:rPr>
                <a:t>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a:t>
              </a:r>
              <a:r>
                <a:rPr lang="en-IE" sz="1600" b="1" kern="1200" dirty="0">
                  <a:solidFill>
                    <a:srgbClr val="231F20"/>
                  </a:solidFill>
                </a:rPr>
                <a:t>Z</a:t>
              </a:r>
              <a:endParaRPr lang="pl-PL" sz="1600" b="1" kern="1200" dirty="0">
                <a:solidFill>
                  <a:srgbClr val="231F20"/>
                </a:solidFill>
              </a:endParaRP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MAI</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K</a:t>
              </a:r>
              <a:r>
                <a:rPr lang="pl-PL" sz="1600" b="1" kern="1200" dirty="0">
                  <a:solidFill>
                    <a:srgbClr val="231F20"/>
                  </a:solidFill>
                </a:rPr>
                <a:t>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WINTERGETREIDE</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SOYBEAN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86507" y="3257685"/>
            <a:ext cx="10699928"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pl-PL" sz="2300" b="1" dirty="0" err="1"/>
              <a:t>Aussaat von </a:t>
            </a:r>
            <a:r>
              <a:rPr lang="en-US" sz="2300" b="1" dirty="0"/>
              <a:t>Wintergerste </a:t>
            </a:r>
            <a:r>
              <a:rPr lang="pl-PL" sz="2300" b="1" dirty="0"/>
              <a:t>(</a:t>
            </a:r>
            <a:r>
              <a:rPr lang="pl-PL" sz="2300" b="1" dirty="0" err="1"/>
              <a:t>Kultur </a:t>
            </a:r>
            <a:r>
              <a:rPr lang="pl-PL" sz="2300" b="1" dirty="0"/>
              <a:t>1); </a:t>
            </a:r>
            <a:r>
              <a:rPr lang="pl-PL" sz="2300" b="1" dirty="0" err="1"/>
              <a:t>Zeitpunkt</a:t>
            </a:r>
            <a:r>
              <a:rPr lang="pl-PL" sz="2300" b="1" dirty="0"/>
              <a:t>: </a:t>
            </a:r>
            <a:r>
              <a:rPr lang="en-US" sz="2300" dirty="0"/>
              <a:t>Oktober/November</a:t>
            </a:r>
            <a:r>
              <a:rPr lang="pl-PL" sz="2300" dirty="0"/>
              <a:t>; </a:t>
            </a:r>
            <a:r>
              <a:rPr lang="en-US" sz="2300" b="1" dirty="0" err="1"/>
              <a:t>Sortenbeispiel</a:t>
            </a:r>
            <a:r>
              <a:rPr lang="en-US" sz="2300" dirty="0"/>
              <a:t>: Bazooka (Hybridsorte mit hohen Erträgen und früher Abreife, gut </a:t>
            </a:r>
            <a:r>
              <a:rPr lang="pl-PL" sz="2300" dirty="0"/>
              <a:t>geeignet </a:t>
            </a:r>
            <a:r>
              <a:rPr lang="en-US" sz="2300" dirty="0"/>
              <a:t>für intensive Staffelkulturen)</a:t>
            </a:r>
            <a:r>
              <a:rPr lang="pl-PL" sz="2300" dirty="0"/>
              <a:t>, </a:t>
            </a:r>
            <a:r>
              <a:rPr lang="en-US" sz="2300" dirty="0"/>
              <a:t>KWS Cassia </a:t>
            </a:r>
            <a:r>
              <a:rPr lang="pl-PL" sz="2300" dirty="0" err="1"/>
              <a:t>oder </a:t>
            </a:r>
            <a:r>
              <a:rPr lang="en-US" sz="2300" dirty="0"/>
              <a:t>KWS Orwell</a:t>
            </a:r>
            <a:r>
              <a:rPr lang="pl-PL" sz="2300" dirty="0"/>
              <a:t>.</a:t>
            </a:r>
          </a:p>
          <a:p>
            <a:pPr marL="0" indent="0"/>
            <a:r>
              <a:rPr lang="pl-PL" sz="2300" b="1" dirty="0" err="1"/>
              <a:t>Pflanzung von</a:t>
            </a:r>
            <a:r>
              <a:rPr lang="en-US" sz="2300" b="1" dirty="0"/>
              <a:t> Sojabohnen </a:t>
            </a:r>
            <a:r>
              <a:rPr lang="pl-PL" sz="2300" b="1" dirty="0"/>
              <a:t>(</a:t>
            </a:r>
            <a:r>
              <a:rPr lang="pl-PL" sz="2300" b="1" dirty="0" err="1"/>
              <a:t>Kultur </a:t>
            </a:r>
            <a:r>
              <a:rPr lang="pl-PL" sz="2300" b="1" dirty="0"/>
              <a:t>2)</a:t>
            </a:r>
            <a:r>
              <a:rPr lang="pl-PL" sz="2300" dirty="0"/>
              <a:t>; </a:t>
            </a:r>
            <a:r>
              <a:rPr lang="pl-PL" sz="2300" b="1" dirty="0" err="1"/>
              <a:t>Zeitpunkt</a:t>
            </a:r>
            <a:r>
              <a:rPr lang="pl-PL" sz="2300" b="1" dirty="0"/>
              <a:t>: </a:t>
            </a:r>
            <a:r>
              <a:rPr lang="en-US" sz="2300" dirty="0"/>
              <a:t>Ende Mai (2-3 Wochen vor der Gerstenernte)</a:t>
            </a:r>
            <a:r>
              <a:rPr lang="pl-PL" sz="2300" dirty="0"/>
              <a:t>; </a:t>
            </a:r>
            <a:r>
              <a:rPr lang="en-US" sz="2300" b="1" dirty="0" err="1"/>
              <a:t>Sortenbeispiel</a:t>
            </a:r>
            <a:r>
              <a:rPr lang="en-US" sz="2300" b="1" dirty="0"/>
              <a:t>: </a:t>
            </a:r>
            <a:r>
              <a:rPr lang="en-US" sz="2300" dirty="0"/>
              <a:t>ES Mentor </a:t>
            </a:r>
            <a:r>
              <a:rPr lang="pl-PL" sz="2300" dirty="0" err="1"/>
              <a:t>oder </a:t>
            </a:r>
            <a:r>
              <a:rPr lang="en-US" sz="2300" dirty="0"/>
              <a:t>Sultana</a:t>
            </a:r>
            <a:r>
              <a:rPr lang="pl-PL" sz="2300" dirty="0"/>
              <a:t>; </a:t>
            </a:r>
            <a:r>
              <a:rPr lang="en-US" sz="2300" b="1" dirty="0" err="1"/>
              <a:t>Anbaumethode</a:t>
            </a:r>
            <a:r>
              <a:rPr lang="en-US" sz="2300" dirty="0"/>
              <a:t>: Sojabohnen </a:t>
            </a:r>
            <a:r>
              <a:rPr lang="en-US" sz="2300" dirty="0" err="1"/>
              <a:t>zwischen die </a:t>
            </a:r>
            <a:r>
              <a:rPr lang="en-US" sz="2300" dirty="0"/>
              <a:t>Reihen der Wintergerste </a:t>
            </a:r>
            <a:r>
              <a:rPr lang="en-US" sz="2300" dirty="0" err="1"/>
              <a:t>säen </a:t>
            </a:r>
            <a:r>
              <a:rPr lang="en-US" sz="2300" dirty="0"/>
              <a:t>(38-50 cm Reihenabstand)</a:t>
            </a:r>
            <a:r>
              <a:rPr lang="pl-PL" sz="2300" dirty="0"/>
              <a:t>.</a:t>
            </a:r>
          </a:p>
          <a:p>
            <a:pPr marL="0" indent="0"/>
            <a:r>
              <a:rPr lang="en-US" sz="2300" b="1" dirty="0"/>
              <a:t>Ernte der Wintergerste </a:t>
            </a:r>
            <a:r>
              <a:rPr lang="pl-PL" sz="2300" b="1" dirty="0"/>
              <a:t>(</a:t>
            </a:r>
            <a:r>
              <a:rPr lang="pl-PL" sz="2300" b="1" dirty="0" err="1"/>
              <a:t>Kultur </a:t>
            </a:r>
            <a:r>
              <a:rPr lang="pl-PL" sz="2300" b="1" dirty="0"/>
              <a:t>1)</a:t>
            </a:r>
            <a:r>
              <a:rPr lang="pl-PL" sz="2300" dirty="0"/>
              <a:t>; </a:t>
            </a:r>
            <a:r>
              <a:rPr lang="en-US" sz="2300" b="1" dirty="0"/>
              <a:t>Erntezeit</a:t>
            </a:r>
            <a:r>
              <a:rPr lang="en-US" sz="2300" dirty="0"/>
              <a:t>: Mitte bis Ende Juni</a:t>
            </a:r>
            <a:r>
              <a:rPr lang="pl-PL" sz="2300" dirty="0"/>
              <a:t>.</a:t>
            </a:r>
            <a:endParaRPr lang="en-US" sz="2300" dirty="0"/>
          </a:p>
          <a:p>
            <a:pPr marL="0" indent="0"/>
            <a:r>
              <a:rPr lang="en-US" sz="2300" b="1" dirty="0"/>
              <a:t>Ernte von Sojabohnen </a:t>
            </a:r>
            <a:r>
              <a:rPr lang="pl-PL" sz="2300" b="1" dirty="0"/>
              <a:t>(</a:t>
            </a:r>
            <a:r>
              <a:rPr lang="pl-PL" sz="2300" b="1" dirty="0" err="1"/>
              <a:t>Kultur </a:t>
            </a:r>
            <a:r>
              <a:rPr lang="pl-PL" sz="2300" b="1" dirty="0"/>
              <a:t>2); </a:t>
            </a:r>
            <a:r>
              <a:rPr lang="pl-PL" sz="2300" b="1" dirty="0" err="1"/>
              <a:t>Erntezeit</a:t>
            </a:r>
            <a:r>
              <a:rPr lang="pl-PL" sz="2300" dirty="0"/>
              <a:t>: </a:t>
            </a:r>
            <a:r>
              <a:rPr lang="pl-PL" sz="2300" dirty="0" err="1"/>
              <a:t>Mitte </a:t>
            </a:r>
            <a:r>
              <a:rPr lang="pl-PL" sz="2300" dirty="0"/>
              <a:t>bis </a:t>
            </a:r>
            <a:r>
              <a:rPr lang="pl-PL" sz="2300" dirty="0" err="1"/>
              <a:t>Ende Oktober</a:t>
            </a:r>
            <a:r>
              <a:rPr lang="pl-PL" sz="2300" dirty="0"/>
              <a:t>.</a:t>
            </a:r>
            <a:endParaRPr lang="en-US" sz="2300" dirty="0"/>
          </a:p>
          <a:p>
            <a:pPr marL="0" indent="0"/>
            <a:endParaRPr lang="en-US" sz="2300" dirty="0"/>
          </a:p>
          <a:p>
            <a:pPr marL="0" indent="0"/>
            <a:endParaRPr lang="en-US" sz="2300" dirty="0"/>
          </a:p>
        </p:txBody>
      </p:sp>
      <p:sp>
        <p:nvSpPr>
          <p:cNvPr id="71" name="pole tekstowe 70">
            <a:extLst>
              <a:ext uri="{FF2B5EF4-FFF2-40B4-BE49-F238E27FC236}">
                <a16:creationId xmlns:a16="http://schemas.microsoft.com/office/drawing/2014/main" id="{A4206CB4-220A-415B-9EF4-E82A53237AA5}"/>
              </a:ext>
            </a:extLst>
          </p:cNvPr>
          <p:cNvSpPr txBox="1"/>
          <p:nvPr/>
        </p:nvSpPr>
        <p:spPr>
          <a:xfrm>
            <a:off x="700231" y="3112595"/>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34" name="pole tekstowe 133">
            <a:extLst>
              <a:ext uri="{FF2B5EF4-FFF2-40B4-BE49-F238E27FC236}">
                <a16:creationId xmlns:a16="http://schemas.microsoft.com/office/drawing/2014/main" id="{A91AA8B3-158E-4CD7-9BDA-41BC70EA18DE}"/>
              </a:ext>
            </a:extLst>
          </p:cNvPr>
          <p:cNvSpPr txBox="1"/>
          <p:nvPr/>
        </p:nvSpPr>
        <p:spPr>
          <a:xfrm>
            <a:off x="714140" y="4160406"/>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37" name="pole tekstowe 136">
            <a:extLst>
              <a:ext uri="{FF2B5EF4-FFF2-40B4-BE49-F238E27FC236}">
                <a16:creationId xmlns:a16="http://schemas.microsoft.com/office/drawing/2014/main" id="{8DECE791-8191-4F57-A782-7732B326B94F}"/>
              </a:ext>
            </a:extLst>
          </p:cNvPr>
          <p:cNvSpPr txBox="1"/>
          <p:nvPr/>
        </p:nvSpPr>
        <p:spPr>
          <a:xfrm>
            <a:off x="728797" y="5167520"/>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140" name="pole tekstowe 139">
            <a:extLst>
              <a:ext uri="{FF2B5EF4-FFF2-40B4-BE49-F238E27FC236}">
                <a16:creationId xmlns:a16="http://schemas.microsoft.com/office/drawing/2014/main" id="{4FDC3231-3805-4E57-82BA-D32577E9EE96}"/>
              </a:ext>
            </a:extLst>
          </p:cNvPr>
          <p:cNvSpPr txBox="1"/>
          <p:nvPr/>
        </p:nvSpPr>
        <p:spPr>
          <a:xfrm>
            <a:off x="700231" y="5717398"/>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131711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748654" y="212423"/>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 Cropping </a:t>
            </a:r>
            <a:r>
              <a:rPr lang="pl-PL" sz="3600" b="1" dirty="0">
                <a:solidFill>
                  <a:srgbClr val="000000"/>
                </a:solidFill>
              </a:rPr>
              <a:t>- Beispiele</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0760"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K</a:t>
              </a:r>
              <a:r>
                <a:rPr lang="pl-PL" sz="1600" b="1" kern="1200" dirty="0">
                  <a:solidFill>
                    <a:srgbClr val="231F20"/>
                  </a:solidFill>
                </a:rPr>
                <a:t>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a:t>
              </a:r>
              <a:r>
                <a:rPr lang="en-IE" sz="1600" b="1" kern="1200" dirty="0">
                  <a:solidFill>
                    <a:srgbClr val="231F20"/>
                  </a:solidFill>
                </a:rPr>
                <a:t>Z</a:t>
              </a:r>
              <a:endParaRPr lang="pl-PL" sz="1600" b="1" kern="1200" dirty="0">
                <a:solidFill>
                  <a:srgbClr val="231F20"/>
                </a:solidFill>
              </a:endParaRP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MAI</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K</a:t>
              </a:r>
              <a:r>
                <a:rPr lang="pl-PL" sz="1600" b="1" kern="1200" dirty="0">
                  <a:solidFill>
                    <a:srgbClr val="231F20"/>
                  </a:solidFill>
                </a:rPr>
                <a:t>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WINTERWEIZEN</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FABA BANNE</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570760" y="3186554"/>
            <a:ext cx="10411890"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Aussaat von Winterweizen </a:t>
            </a:r>
            <a:r>
              <a:rPr lang="pl-PL" b="1" dirty="0"/>
              <a:t>(</a:t>
            </a:r>
            <a:r>
              <a:rPr lang="pl-PL" b="1" dirty="0" err="1"/>
              <a:t>Kultur </a:t>
            </a:r>
            <a:r>
              <a:rPr lang="pl-PL" b="1" dirty="0"/>
              <a:t>1); </a:t>
            </a:r>
            <a:r>
              <a:rPr lang="pl-PL" b="1" dirty="0" err="1"/>
              <a:t>Zeitpunkt</a:t>
            </a:r>
            <a:r>
              <a:rPr lang="pl-PL" b="1" dirty="0"/>
              <a:t>: </a:t>
            </a:r>
            <a:r>
              <a:rPr lang="en-US" dirty="0"/>
              <a:t>Oktober/November</a:t>
            </a:r>
            <a:r>
              <a:rPr lang="pl-PL" dirty="0"/>
              <a:t>; </a:t>
            </a:r>
            <a:r>
              <a:rPr lang="en-US" b="1" dirty="0" err="1"/>
              <a:t>Sortenbeispiel</a:t>
            </a:r>
            <a:r>
              <a:rPr lang="en-US" dirty="0"/>
              <a:t>: Graham </a:t>
            </a:r>
            <a:r>
              <a:rPr lang="pl-PL" dirty="0" err="1"/>
              <a:t>oder </a:t>
            </a:r>
            <a:r>
              <a:rPr lang="en-US" dirty="0"/>
              <a:t>RGT Saki </a:t>
            </a:r>
            <a:endParaRPr lang="pl-PL" dirty="0"/>
          </a:p>
          <a:p>
            <a:r>
              <a:rPr lang="pl-PL" b="1" dirty="0" err="1"/>
              <a:t>Pflanzung von </a:t>
            </a:r>
            <a:r>
              <a:rPr lang="pl-PL" b="1" dirty="0"/>
              <a:t>Faba-Bohnen (</a:t>
            </a:r>
            <a:r>
              <a:rPr lang="pl-PL" b="1" dirty="0" err="1"/>
              <a:t>Kultur </a:t>
            </a:r>
            <a:r>
              <a:rPr lang="pl-PL" b="1" dirty="0"/>
              <a:t>2)</a:t>
            </a:r>
            <a:r>
              <a:rPr lang="pl-PL" dirty="0"/>
              <a:t>; </a:t>
            </a:r>
            <a:r>
              <a:rPr lang="pl-PL" b="1" dirty="0" err="1"/>
              <a:t>Zeitpunkt</a:t>
            </a:r>
            <a:r>
              <a:rPr lang="pl-PL" b="1" dirty="0"/>
              <a:t>: </a:t>
            </a:r>
            <a:r>
              <a:rPr lang="pl-PL" dirty="0" err="1"/>
              <a:t>Mai/Juni</a:t>
            </a:r>
            <a:r>
              <a:rPr lang="pl-PL" dirty="0"/>
              <a:t>; </a:t>
            </a:r>
            <a:r>
              <a:rPr lang="en-US" b="1" dirty="0" err="1"/>
              <a:t>Sortenbeispiel</a:t>
            </a:r>
            <a:r>
              <a:rPr lang="en-US" b="1" dirty="0"/>
              <a:t>: </a:t>
            </a:r>
            <a:r>
              <a:rPr lang="en-US" dirty="0" err="1"/>
              <a:t>Fuego </a:t>
            </a:r>
            <a:r>
              <a:rPr lang="pl-PL" dirty="0" err="1"/>
              <a:t>oder Boxer </a:t>
            </a:r>
            <a:r>
              <a:rPr lang="pl-PL" dirty="0"/>
              <a:t>(</a:t>
            </a:r>
            <a:r>
              <a:rPr lang="en-US" dirty="0" err="1"/>
              <a:t>früh </a:t>
            </a:r>
            <a:r>
              <a:rPr lang="en-US" dirty="0"/>
              <a:t>reifende, ertragreiche Sorte mit guter Lagerbeständigkeit</a:t>
            </a:r>
            <a:r>
              <a:rPr lang="pl-PL" dirty="0"/>
              <a:t>)</a:t>
            </a:r>
          </a:p>
          <a:p>
            <a:r>
              <a:rPr lang="en-US" b="1" dirty="0"/>
              <a:t>Ernte von </a:t>
            </a:r>
            <a:r>
              <a:rPr lang="pl-PL" b="1" dirty="0" err="1"/>
              <a:t>Winterweizen </a:t>
            </a:r>
            <a:r>
              <a:rPr lang="pl-PL" b="1" dirty="0"/>
              <a:t>(</a:t>
            </a:r>
            <a:r>
              <a:rPr lang="pl-PL" b="1" dirty="0" err="1"/>
              <a:t>Kultur </a:t>
            </a:r>
            <a:r>
              <a:rPr lang="pl-PL" b="1" dirty="0"/>
              <a:t>1)</a:t>
            </a:r>
            <a:r>
              <a:rPr lang="pl-PL" dirty="0"/>
              <a:t>; </a:t>
            </a:r>
            <a:r>
              <a:rPr lang="en-US" b="1" dirty="0"/>
              <a:t>Erntezeit</a:t>
            </a:r>
            <a:r>
              <a:rPr lang="en-US" dirty="0"/>
              <a:t>: </a:t>
            </a:r>
            <a:r>
              <a:rPr lang="pl-PL" dirty="0"/>
              <a:t>Juli</a:t>
            </a:r>
            <a:endParaRPr lang="en-IE" dirty="0"/>
          </a:p>
          <a:p>
            <a:endParaRPr lang="en-US" sz="600" dirty="0"/>
          </a:p>
          <a:p>
            <a:r>
              <a:rPr lang="en-US" b="1" dirty="0"/>
              <a:t>Ernte von </a:t>
            </a:r>
            <a:r>
              <a:rPr lang="pl-PL" b="1" dirty="0"/>
              <a:t>Faba-Bohnen (</a:t>
            </a:r>
            <a:r>
              <a:rPr lang="pl-PL" b="1" dirty="0" err="1"/>
              <a:t>Kultur </a:t>
            </a:r>
            <a:r>
              <a:rPr lang="pl-PL" b="1" dirty="0"/>
              <a:t>2); </a:t>
            </a:r>
            <a:r>
              <a:rPr lang="pl-PL" b="1" dirty="0" err="1"/>
              <a:t>Erntezeit</a:t>
            </a:r>
            <a:r>
              <a:rPr lang="pl-PL" dirty="0"/>
              <a:t>: </a:t>
            </a:r>
            <a:r>
              <a:rPr lang="pl-PL" dirty="0" err="1"/>
              <a:t>Oktober</a:t>
            </a:r>
            <a:endParaRPr lang="en-US" dirty="0"/>
          </a:p>
          <a:p>
            <a:endParaRPr lang="en-US" dirty="0"/>
          </a:p>
          <a:p>
            <a:endParaRPr lang="en-US" dirty="0"/>
          </a:p>
        </p:txBody>
      </p:sp>
      <p:sp>
        <p:nvSpPr>
          <p:cNvPr id="8" name="pole tekstowe 70">
            <a:extLst>
              <a:ext uri="{FF2B5EF4-FFF2-40B4-BE49-F238E27FC236}">
                <a16:creationId xmlns:a16="http://schemas.microsoft.com/office/drawing/2014/main" id="{C504EF0B-6DCB-B1AD-B05F-FC98BF787BB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7" name="pole tekstowe 133">
            <a:extLst>
              <a:ext uri="{FF2B5EF4-FFF2-40B4-BE49-F238E27FC236}">
                <a16:creationId xmlns:a16="http://schemas.microsoft.com/office/drawing/2014/main" id="{BEB3A479-6551-FA38-9585-CD5AF7295A02}"/>
              </a:ext>
            </a:extLst>
          </p:cNvPr>
          <p:cNvSpPr txBox="1"/>
          <p:nvPr/>
        </p:nvSpPr>
        <p:spPr>
          <a:xfrm>
            <a:off x="728797" y="3798034"/>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9" name="pole tekstowe 136">
            <a:extLst>
              <a:ext uri="{FF2B5EF4-FFF2-40B4-BE49-F238E27FC236}">
                <a16:creationId xmlns:a16="http://schemas.microsoft.com/office/drawing/2014/main" id="{1B68C2D6-978D-2058-D2A4-0AE2AFA3AF43}"/>
              </a:ext>
            </a:extLst>
          </p:cNvPr>
          <p:cNvSpPr txBox="1"/>
          <p:nvPr/>
        </p:nvSpPr>
        <p:spPr>
          <a:xfrm>
            <a:off x="700231" y="4934422"/>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0" name="pole tekstowe 139">
            <a:extLst>
              <a:ext uri="{FF2B5EF4-FFF2-40B4-BE49-F238E27FC236}">
                <a16:creationId xmlns:a16="http://schemas.microsoft.com/office/drawing/2014/main" id="{CCA7A0AD-79ED-F507-E9DF-7BF096B85328}"/>
              </a:ext>
            </a:extLst>
          </p:cNvPr>
          <p:cNvSpPr txBox="1"/>
          <p:nvPr/>
        </p:nvSpPr>
        <p:spPr>
          <a:xfrm>
            <a:off x="700231" y="5515237"/>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841040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724432"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 Cropping </a:t>
            </a:r>
            <a:r>
              <a:rPr lang="pl-PL" sz="3600" b="1" dirty="0">
                <a:solidFill>
                  <a:srgbClr val="000000"/>
                </a:solidFill>
              </a:rPr>
              <a:t>- Beispiele</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97018" y="333887"/>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MAI</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SEPT</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K</a:t>
              </a:r>
              <a:r>
                <a:rPr lang="pl-PL" sz="1600" b="1" kern="1200" dirty="0">
                  <a:solidFill>
                    <a:srgbClr val="231F20"/>
                  </a:solidFill>
                </a:rPr>
                <a:t>T</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a:t>
              </a:r>
              <a:r>
                <a:rPr lang="en-IE" sz="1600" b="1" kern="1200" dirty="0">
                  <a:solidFill>
                    <a:srgbClr val="231F20"/>
                  </a:solidFill>
                </a:rPr>
                <a:t>Z</a:t>
              </a:r>
              <a:endParaRPr lang="pl-PL" sz="1600" b="1" kern="1200" dirty="0">
                <a:solidFill>
                  <a:srgbClr val="231F20"/>
                </a:solidFill>
              </a:endParaRP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grpSp>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128078" y="1319571"/>
            <a:ext cx="326658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FRÜHLINGSHAFER</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4053891" y="2098760"/>
            <a:ext cx="2875409"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SENF</a:t>
            </a:r>
          </a:p>
        </p:txBody>
      </p:sp>
      <p:grpSp>
        <p:nvGrpSpPr>
          <p:cNvPr id="4" name="Grupa 3">
            <a:extLst>
              <a:ext uri="{FF2B5EF4-FFF2-40B4-BE49-F238E27FC236}">
                <a16:creationId xmlns:a16="http://schemas.microsoft.com/office/drawing/2014/main" id="{CAA29DFF-0CD0-4B3A-9A93-CA9A2B49EFDD}"/>
              </a:ext>
            </a:extLst>
          </p:cNvPr>
          <p:cNvGrpSpPr/>
          <p:nvPr/>
        </p:nvGrpSpPr>
        <p:grpSpPr>
          <a:xfrm>
            <a:off x="3932796" y="241184"/>
            <a:ext cx="557710" cy="1075299"/>
            <a:chOff x="8065526" y="294974"/>
            <a:chExt cx="557710" cy="1075299"/>
          </a:xfrm>
        </p:grpSpPr>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906261"/>
              <a:ext cx="315523" cy="464012"/>
            </a:xfrm>
            <a:prstGeom prst="rect">
              <a:avLst/>
            </a:prstGeom>
          </p:spPr>
        </p:pic>
        <p:sp>
          <p:nvSpPr>
            <p:cNvPr id="83" name="pole tekstowe 82">
              <a:extLst>
                <a:ext uri="{FF2B5EF4-FFF2-40B4-BE49-F238E27FC236}">
                  <a16:creationId xmlns:a16="http://schemas.microsoft.com/office/drawing/2014/main" id="{B1B1CC5A-BA2D-4783-88FE-D9433D271E7E}"/>
                </a:ext>
              </a:extLst>
            </p:cNvPr>
            <p:cNvSpPr txBox="1"/>
            <p:nvPr/>
          </p:nvSpPr>
          <p:spPr>
            <a:xfrm>
              <a:off x="8065526" y="294974"/>
              <a:ext cx="557710" cy="646331"/>
            </a:xfrm>
            <a:prstGeom prst="rect">
              <a:avLst/>
            </a:prstGeom>
            <a:noFill/>
          </p:spPr>
          <p:txBody>
            <a:bodyPr wrap="square" rtlCol="0">
              <a:spAutoFit/>
            </a:bodyPr>
            <a:lstStyle/>
            <a:p>
              <a:pPr algn="ctr"/>
              <a:r>
                <a:rPr lang="pl-PL" sz="3600" b="1" dirty="0">
                  <a:solidFill>
                    <a:srgbClr val="8BC540"/>
                  </a:solidFill>
                </a:rPr>
                <a:t>3</a:t>
              </a:r>
            </a:p>
          </p:txBody>
        </p:sp>
      </p:gr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86508" y="3186554"/>
            <a:ext cx="10670910"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b="1" dirty="0" err="1"/>
              <a:t>Aussaat von Sommerhafer </a:t>
            </a:r>
            <a:r>
              <a:rPr lang="pl-PL" b="1" dirty="0"/>
              <a:t>(</a:t>
            </a:r>
            <a:r>
              <a:rPr lang="pl-PL" b="1" dirty="0" err="1"/>
              <a:t>Kultur </a:t>
            </a:r>
            <a:r>
              <a:rPr lang="pl-PL" b="1" dirty="0"/>
              <a:t>1); </a:t>
            </a:r>
            <a:r>
              <a:rPr lang="pl-PL" b="1" dirty="0" err="1"/>
              <a:t>Zeitpunkt</a:t>
            </a:r>
            <a:r>
              <a:rPr lang="pl-PL" b="1" dirty="0"/>
              <a:t>: </a:t>
            </a:r>
            <a:r>
              <a:rPr lang="pl-PL" dirty="0" err="1"/>
              <a:t>März/April</a:t>
            </a:r>
            <a:r>
              <a:rPr lang="pl-PL" dirty="0"/>
              <a:t>; </a:t>
            </a:r>
            <a:r>
              <a:rPr lang="en-US" b="1" dirty="0" err="1"/>
              <a:t>Sortenbeispiel</a:t>
            </a:r>
            <a:r>
              <a:rPr lang="en-US" dirty="0"/>
              <a:t>: Husky </a:t>
            </a:r>
            <a:r>
              <a:rPr lang="pl-PL" dirty="0" err="1"/>
              <a:t>oder </a:t>
            </a:r>
            <a:r>
              <a:rPr lang="en-US" dirty="0"/>
              <a:t>Canyon</a:t>
            </a:r>
            <a:endParaRPr lang="pl-PL" dirty="0"/>
          </a:p>
          <a:p>
            <a:pPr>
              <a:spcAft>
                <a:spcPts val="600"/>
              </a:spcAft>
            </a:pPr>
            <a:r>
              <a:rPr lang="pl-PL" b="1" dirty="0" err="1"/>
              <a:t>Pflanzung von Senf </a:t>
            </a:r>
            <a:r>
              <a:rPr lang="pl-PL" b="1" dirty="0"/>
              <a:t>(</a:t>
            </a:r>
            <a:r>
              <a:rPr lang="pl-PL" b="1" dirty="0" err="1"/>
              <a:t>Kultur </a:t>
            </a:r>
            <a:r>
              <a:rPr lang="pl-PL" b="1" dirty="0"/>
              <a:t>2)</a:t>
            </a:r>
            <a:r>
              <a:rPr lang="pl-PL" dirty="0"/>
              <a:t>; </a:t>
            </a:r>
            <a:r>
              <a:rPr lang="pl-PL" b="1" dirty="0" err="1"/>
              <a:t>Zeitpunkt</a:t>
            </a:r>
            <a:r>
              <a:rPr lang="pl-PL" b="1" dirty="0"/>
              <a:t>: </a:t>
            </a:r>
            <a:r>
              <a:rPr lang="pl-PL" dirty="0" err="1"/>
              <a:t>Juli</a:t>
            </a:r>
            <a:r>
              <a:rPr lang="pl-PL" dirty="0"/>
              <a:t>; </a:t>
            </a:r>
            <a:r>
              <a:rPr lang="en-US" b="1" dirty="0" err="1"/>
              <a:t>Sortenbeispiel</a:t>
            </a:r>
            <a:r>
              <a:rPr lang="en-US" b="1" dirty="0"/>
              <a:t>: </a:t>
            </a:r>
            <a:r>
              <a:rPr lang="en-US" dirty="0"/>
              <a:t>Caliente 199 </a:t>
            </a:r>
            <a:r>
              <a:rPr lang="pl-PL" dirty="0" err="1"/>
              <a:t>oder </a:t>
            </a:r>
            <a:r>
              <a:rPr lang="en-US" dirty="0" err="1"/>
              <a:t>IdaGold </a:t>
            </a:r>
            <a:r>
              <a:rPr lang="pl-PL" dirty="0"/>
              <a:t>(</a:t>
            </a:r>
            <a:r>
              <a:rPr lang="en-US" dirty="0" err="1"/>
              <a:t>früh </a:t>
            </a:r>
            <a:r>
              <a:rPr lang="en-US" dirty="0"/>
              <a:t>reifende, ertragreiche Sorte mit guter Lagerbeständigkeit</a:t>
            </a:r>
            <a:r>
              <a:rPr lang="pl-PL" dirty="0"/>
              <a:t>)</a:t>
            </a:r>
          </a:p>
          <a:p>
            <a:pPr>
              <a:spcAft>
                <a:spcPts val="600"/>
              </a:spcAft>
            </a:pPr>
            <a:r>
              <a:rPr lang="en-US" b="1" dirty="0"/>
              <a:t>Ernte von </a:t>
            </a:r>
            <a:r>
              <a:rPr lang="pl-PL" b="1" dirty="0" err="1"/>
              <a:t>Sommerhafer </a:t>
            </a:r>
            <a:r>
              <a:rPr lang="pl-PL" b="1" dirty="0"/>
              <a:t>(</a:t>
            </a:r>
            <a:r>
              <a:rPr lang="pl-PL" b="1" dirty="0" err="1"/>
              <a:t>Kultur </a:t>
            </a:r>
            <a:r>
              <a:rPr lang="pl-PL" b="1" dirty="0"/>
              <a:t>1)</a:t>
            </a:r>
            <a:r>
              <a:rPr lang="pl-PL" dirty="0"/>
              <a:t>; </a:t>
            </a:r>
            <a:r>
              <a:rPr lang="en-US" b="1" dirty="0"/>
              <a:t>Erntezeit</a:t>
            </a:r>
            <a:r>
              <a:rPr lang="en-US" dirty="0"/>
              <a:t>: </a:t>
            </a:r>
            <a:r>
              <a:rPr lang="pl-PL" dirty="0" err="1"/>
              <a:t>Juli</a:t>
            </a:r>
            <a:endParaRPr lang="en-US" dirty="0"/>
          </a:p>
          <a:p>
            <a:pPr>
              <a:spcAft>
                <a:spcPts val="600"/>
              </a:spcAft>
            </a:pPr>
            <a:r>
              <a:rPr lang="en-US" b="1" dirty="0"/>
              <a:t>Ernte von </a:t>
            </a:r>
            <a:r>
              <a:rPr lang="pl-PL" b="1" dirty="0" err="1"/>
              <a:t>Senf </a:t>
            </a:r>
            <a:r>
              <a:rPr lang="pl-PL" b="1" dirty="0"/>
              <a:t>(</a:t>
            </a:r>
            <a:r>
              <a:rPr lang="pl-PL" b="1" dirty="0" err="1"/>
              <a:t>Kultur </a:t>
            </a:r>
            <a:r>
              <a:rPr lang="pl-PL" b="1" dirty="0"/>
              <a:t>2); </a:t>
            </a:r>
            <a:r>
              <a:rPr lang="pl-PL" b="1" dirty="0" err="1"/>
              <a:t>Erntezeit</a:t>
            </a:r>
            <a:r>
              <a:rPr lang="pl-PL" dirty="0"/>
              <a:t>: </a:t>
            </a:r>
            <a:r>
              <a:rPr lang="pl-PL" dirty="0" err="1"/>
              <a:t>Oktober</a:t>
            </a:r>
            <a:endParaRPr lang="en-US" dirty="0"/>
          </a:p>
          <a:p>
            <a:pPr>
              <a:spcAft>
                <a:spcPts val="600"/>
              </a:spcAft>
            </a:pPr>
            <a:endParaRPr lang="en-US" dirty="0"/>
          </a:p>
          <a:p>
            <a:pPr>
              <a:spcAft>
                <a:spcPts val="600"/>
              </a:spcAft>
            </a:pPr>
            <a:endParaRPr lang="en-US" dirty="0"/>
          </a:p>
        </p:txBody>
      </p:sp>
      <p:sp>
        <p:nvSpPr>
          <p:cNvPr id="17" name="pole tekstowe 70">
            <a:extLst>
              <a:ext uri="{FF2B5EF4-FFF2-40B4-BE49-F238E27FC236}">
                <a16:creationId xmlns:a16="http://schemas.microsoft.com/office/drawing/2014/main" id="{7127D3EF-FB1D-8393-45BE-F62FAD19AD9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9" name="pole tekstowe 133">
            <a:extLst>
              <a:ext uri="{FF2B5EF4-FFF2-40B4-BE49-F238E27FC236}">
                <a16:creationId xmlns:a16="http://schemas.microsoft.com/office/drawing/2014/main" id="{C34AC4B7-8210-D65F-6B24-FA368F17E08D}"/>
              </a:ext>
            </a:extLst>
          </p:cNvPr>
          <p:cNvSpPr txBox="1"/>
          <p:nvPr/>
        </p:nvSpPr>
        <p:spPr>
          <a:xfrm>
            <a:off x="728797" y="3874857"/>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20" name="pole tekstowe 136">
            <a:extLst>
              <a:ext uri="{FF2B5EF4-FFF2-40B4-BE49-F238E27FC236}">
                <a16:creationId xmlns:a16="http://schemas.microsoft.com/office/drawing/2014/main" id="{4179662D-E911-859E-9D21-5E195F94837E}"/>
              </a:ext>
            </a:extLst>
          </p:cNvPr>
          <p:cNvSpPr txBox="1"/>
          <p:nvPr/>
        </p:nvSpPr>
        <p:spPr>
          <a:xfrm>
            <a:off x="718163" y="4674834"/>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1" name="pole tekstowe 139">
            <a:extLst>
              <a:ext uri="{FF2B5EF4-FFF2-40B4-BE49-F238E27FC236}">
                <a16:creationId xmlns:a16="http://schemas.microsoft.com/office/drawing/2014/main" id="{3B1FE7DA-A17B-5867-3054-48E761880819}"/>
              </a:ext>
            </a:extLst>
          </p:cNvPr>
          <p:cNvSpPr txBox="1"/>
          <p:nvPr/>
        </p:nvSpPr>
        <p:spPr>
          <a:xfrm>
            <a:off x="714140" y="5321165"/>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066268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 Cropping </a:t>
            </a:r>
            <a:r>
              <a:rPr lang="pl-PL" sz="3600" b="1" dirty="0">
                <a:solidFill>
                  <a:srgbClr val="000000"/>
                </a:solidFill>
              </a:rPr>
              <a:t>- Beispiele</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79086"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K</a:t>
              </a:r>
              <a:r>
                <a:rPr lang="pl-PL" sz="1600" b="1" kern="1200" dirty="0">
                  <a:solidFill>
                    <a:srgbClr val="231F20"/>
                  </a:solidFill>
                </a:rPr>
                <a:t>T</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a:t>
              </a:r>
              <a:r>
                <a:rPr lang="en-IE" sz="1600" b="1" kern="1200" dirty="0">
                  <a:solidFill>
                    <a:srgbClr val="231F20"/>
                  </a:solidFill>
                </a:rPr>
                <a:t>Z</a:t>
              </a:r>
              <a:endParaRPr lang="pl-PL" sz="1600" b="1" kern="1200" dirty="0">
                <a:solidFill>
                  <a:srgbClr val="231F20"/>
                </a:solidFill>
              </a:endParaRP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MAI</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K</a:t>
              </a:r>
              <a:r>
                <a:rPr lang="pl-PL" sz="1600" b="1" kern="1200" dirty="0">
                  <a:solidFill>
                    <a:srgbClr val="231F20"/>
                  </a:solidFill>
                </a:rPr>
                <a:t>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979086" y="1319571"/>
            <a:ext cx="760266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RAPESEED</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8186620" y="2080831"/>
            <a:ext cx="327852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FELDERBSEN</a:t>
            </a:r>
            <a:endParaRPr lang="pl-PL" sz="1600" b="1" kern="1200" dirty="0">
              <a:solidFill>
                <a:srgbClr val="231F20"/>
              </a:solidFill>
            </a:endParaRP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339914" y="3186554"/>
            <a:ext cx="10642736"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b="1" dirty="0" err="1"/>
              <a:t>Aussaat von Raps </a:t>
            </a:r>
            <a:r>
              <a:rPr lang="pl-PL" b="1" dirty="0"/>
              <a:t>(</a:t>
            </a:r>
            <a:r>
              <a:rPr lang="pl-PL" b="1" dirty="0" err="1"/>
              <a:t>Kultur </a:t>
            </a:r>
            <a:r>
              <a:rPr lang="pl-PL" b="1" dirty="0"/>
              <a:t>1); </a:t>
            </a:r>
            <a:r>
              <a:rPr lang="pl-PL" b="1" dirty="0" err="1"/>
              <a:t>Zeitpunkt</a:t>
            </a:r>
            <a:r>
              <a:rPr lang="pl-PL" b="1" dirty="0"/>
              <a:t>: </a:t>
            </a:r>
            <a:r>
              <a:rPr lang="en-US" dirty="0"/>
              <a:t>Ende </a:t>
            </a:r>
            <a:r>
              <a:rPr lang="pl-PL" dirty="0"/>
              <a:t>August </a:t>
            </a:r>
            <a:r>
              <a:rPr lang="en-US" dirty="0"/>
              <a:t>bis Anfang </a:t>
            </a:r>
            <a:r>
              <a:rPr lang="pl-PL" dirty="0" err="1"/>
              <a:t>September</a:t>
            </a:r>
            <a:r>
              <a:rPr lang="pl-PL" dirty="0"/>
              <a:t>; </a:t>
            </a:r>
            <a:r>
              <a:rPr lang="en-US" b="1" dirty="0" err="1"/>
              <a:t>Sortenbeispiel</a:t>
            </a:r>
            <a:r>
              <a:rPr lang="en-US" dirty="0"/>
              <a:t>: </a:t>
            </a:r>
            <a:r>
              <a:rPr lang="en-US" dirty="0" err="1"/>
              <a:t>InVigor </a:t>
            </a:r>
            <a:r>
              <a:rPr lang="en-US" dirty="0"/>
              <a:t>L234PC </a:t>
            </a:r>
            <a:r>
              <a:rPr lang="pl-PL" dirty="0" err="1"/>
              <a:t>oder </a:t>
            </a:r>
            <a:r>
              <a:rPr lang="en-US" dirty="0"/>
              <a:t>DK Exclaim </a:t>
            </a:r>
            <a:r>
              <a:rPr lang="pl-PL" dirty="0"/>
              <a:t>(</a:t>
            </a:r>
            <a:r>
              <a:rPr lang="en-US" dirty="0"/>
              <a:t>eine offen abblühende Sorte mit gutem Ertragspotenzial und hoher Winterhärte</a:t>
            </a:r>
            <a:r>
              <a:rPr lang="pl-PL" dirty="0"/>
              <a:t>)</a:t>
            </a:r>
          </a:p>
          <a:p>
            <a:pPr>
              <a:spcAft>
                <a:spcPts val="600"/>
              </a:spcAft>
            </a:pPr>
            <a:r>
              <a:rPr lang="pl-PL" b="1" dirty="0" err="1"/>
              <a:t>Aussaat von Felderbsen </a:t>
            </a:r>
            <a:r>
              <a:rPr lang="pl-PL" b="1" dirty="0"/>
              <a:t>(</a:t>
            </a:r>
            <a:r>
              <a:rPr lang="pl-PL" b="1" dirty="0" err="1"/>
              <a:t>Kultur </a:t>
            </a:r>
            <a:r>
              <a:rPr lang="pl-PL" b="1" dirty="0"/>
              <a:t>2)</a:t>
            </a:r>
            <a:r>
              <a:rPr lang="pl-PL" dirty="0"/>
              <a:t>; </a:t>
            </a:r>
            <a:r>
              <a:rPr lang="pl-PL" b="1" dirty="0" err="1"/>
              <a:t>Zeitpunkt</a:t>
            </a:r>
            <a:r>
              <a:rPr lang="pl-PL" b="1" dirty="0"/>
              <a:t>: </a:t>
            </a:r>
            <a:r>
              <a:rPr lang="en-US" dirty="0"/>
              <a:t>Mai/Juni </a:t>
            </a:r>
            <a:r>
              <a:rPr lang="pl-PL" dirty="0"/>
              <a:t>(</a:t>
            </a:r>
            <a:r>
              <a:rPr lang="en-US" dirty="0"/>
              <a:t>kurz vor der Rapsernte</a:t>
            </a:r>
            <a:r>
              <a:rPr lang="pl-PL" dirty="0"/>
              <a:t>); </a:t>
            </a:r>
            <a:r>
              <a:rPr lang="en-US" b="1" dirty="0" err="1"/>
              <a:t>Sortenbeispiel</a:t>
            </a:r>
            <a:r>
              <a:rPr lang="en-US" b="1" dirty="0"/>
              <a:t>: </a:t>
            </a:r>
            <a:r>
              <a:rPr lang="en-US" dirty="0" err="1"/>
              <a:t>Arvika </a:t>
            </a:r>
            <a:r>
              <a:rPr lang="pl-PL" dirty="0" err="1"/>
              <a:t>oder </a:t>
            </a:r>
            <a:r>
              <a:rPr lang="en-US" dirty="0"/>
              <a:t>CDC Amarillo </a:t>
            </a:r>
            <a:r>
              <a:rPr lang="pl-PL" dirty="0"/>
              <a:t>(</a:t>
            </a:r>
            <a:r>
              <a:rPr lang="en-US" dirty="0"/>
              <a:t>ideal für die Spätaussaat</a:t>
            </a:r>
            <a:r>
              <a:rPr lang="pl-PL" dirty="0"/>
              <a:t>)</a:t>
            </a:r>
          </a:p>
          <a:p>
            <a:pPr>
              <a:spcAft>
                <a:spcPts val="600"/>
              </a:spcAft>
            </a:pPr>
            <a:r>
              <a:rPr lang="en-US" b="1" dirty="0"/>
              <a:t>Ernte von </a:t>
            </a:r>
            <a:r>
              <a:rPr lang="pl-PL" b="1" dirty="0" err="1"/>
              <a:t>Raps </a:t>
            </a:r>
            <a:r>
              <a:rPr lang="pl-PL" b="1" dirty="0"/>
              <a:t>(</a:t>
            </a:r>
            <a:r>
              <a:rPr lang="pl-PL" b="1" dirty="0" err="1"/>
              <a:t>Kultur </a:t>
            </a:r>
            <a:r>
              <a:rPr lang="pl-PL" b="1" dirty="0"/>
              <a:t>1)</a:t>
            </a:r>
            <a:r>
              <a:rPr lang="pl-PL" dirty="0"/>
              <a:t>; </a:t>
            </a:r>
            <a:r>
              <a:rPr lang="en-US" b="1" dirty="0"/>
              <a:t>Erntezeit</a:t>
            </a:r>
            <a:r>
              <a:rPr lang="en-US" dirty="0"/>
              <a:t>: Mai/Juni</a:t>
            </a:r>
          </a:p>
          <a:p>
            <a:pPr>
              <a:spcAft>
                <a:spcPts val="600"/>
              </a:spcAft>
            </a:pPr>
            <a:r>
              <a:rPr lang="en-US" b="1" dirty="0"/>
              <a:t>Ernte von </a:t>
            </a:r>
            <a:r>
              <a:rPr lang="pl-PL" b="1" dirty="0" err="1"/>
              <a:t>Felderbsen </a:t>
            </a:r>
            <a:r>
              <a:rPr lang="pl-PL" b="1" dirty="0"/>
              <a:t>(</a:t>
            </a:r>
            <a:r>
              <a:rPr lang="pl-PL" b="1" dirty="0" err="1"/>
              <a:t>Kultur </a:t>
            </a:r>
            <a:r>
              <a:rPr lang="pl-PL" b="1" dirty="0"/>
              <a:t>2); </a:t>
            </a:r>
            <a:r>
              <a:rPr lang="pl-PL" b="1" dirty="0" err="1"/>
              <a:t>Erntezeit</a:t>
            </a:r>
            <a:r>
              <a:rPr lang="pl-PL" dirty="0"/>
              <a:t>: </a:t>
            </a:r>
            <a:r>
              <a:rPr lang="pl-PL" dirty="0" err="1"/>
              <a:t>Oktober/November</a:t>
            </a:r>
            <a:endParaRPr lang="en-US" dirty="0"/>
          </a:p>
          <a:p>
            <a:pPr>
              <a:spcAft>
                <a:spcPts val="600"/>
              </a:spcAft>
            </a:pPr>
            <a:endParaRPr lang="en-US" dirty="0"/>
          </a:p>
          <a:p>
            <a:pPr>
              <a:spcAft>
                <a:spcPts val="600"/>
              </a:spcAft>
            </a:pPr>
            <a:endParaRPr lang="en-US" dirty="0"/>
          </a:p>
        </p:txBody>
      </p:sp>
      <p:sp>
        <p:nvSpPr>
          <p:cNvPr id="4" name="pole tekstowe 70">
            <a:extLst>
              <a:ext uri="{FF2B5EF4-FFF2-40B4-BE49-F238E27FC236}">
                <a16:creationId xmlns:a16="http://schemas.microsoft.com/office/drawing/2014/main" id="{ECC76604-2830-CE36-692B-ED958FE702AE}"/>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5" name="pole tekstowe 133">
            <a:extLst>
              <a:ext uri="{FF2B5EF4-FFF2-40B4-BE49-F238E27FC236}">
                <a16:creationId xmlns:a16="http://schemas.microsoft.com/office/drawing/2014/main" id="{E4101546-9991-7DE0-26F3-2E065B2EE709}"/>
              </a:ext>
            </a:extLst>
          </p:cNvPr>
          <p:cNvSpPr txBox="1"/>
          <p:nvPr/>
        </p:nvSpPr>
        <p:spPr>
          <a:xfrm>
            <a:off x="690796" y="4145752"/>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6" name="pole tekstowe 136">
            <a:extLst>
              <a:ext uri="{FF2B5EF4-FFF2-40B4-BE49-F238E27FC236}">
                <a16:creationId xmlns:a16="http://schemas.microsoft.com/office/drawing/2014/main" id="{CCFC2D07-65D3-CA27-D55A-E7BBD7834A85}"/>
              </a:ext>
            </a:extLst>
          </p:cNvPr>
          <p:cNvSpPr txBox="1"/>
          <p:nvPr/>
        </p:nvSpPr>
        <p:spPr>
          <a:xfrm>
            <a:off x="700231" y="4972929"/>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7" name="pole tekstowe 139">
            <a:extLst>
              <a:ext uri="{FF2B5EF4-FFF2-40B4-BE49-F238E27FC236}">
                <a16:creationId xmlns:a16="http://schemas.microsoft.com/office/drawing/2014/main" id="{7B150DFD-8312-3E22-D509-B9B923ADA2BC}"/>
              </a:ext>
            </a:extLst>
          </p:cNvPr>
          <p:cNvSpPr txBox="1"/>
          <p:nvPr/>
        </p:nvSpPr>
        <p:spPr>
          <a:xfrm>
            <a:off x="676139" y="5619260"/>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762454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3597" y="1430859"/>
            <a:ext cx="5646737" cy="3025975"/>
          </a:xfrm>
        </p:spPr>
        <p:txBody>
          <a:bodyPr/>
          <a:lstStyle/>
          <a:p>
            <a:r>
              <a:rPr lang="en-US" sz="2200" dirty="0"/>
              <a:t>Alley Cropping ist eine agroforstliche Praxis, bei der </a:t>
            </a:r>
            <a:r>
              <a:rPr lang="en-US" sz="2200" b="1" dirty="0"/>
              <a:t>Reihen von Bäumen oder Sträuchern neben Nutzpflanzen </a:t>
            </a:r>
            <a:r>
              <a:rPr lang="en-US" sz="2200" dirty="0"/>
              <a:t>auf demselben Feld </a:t>
            </a:r>
            <a:r>
              <a:rPr lang="en-US" sz="2200" b="1" dirty="0"/>
              <a:t>gepflanzt </a:t>
            </a:r>
            <a:r>
              <a:rPr lang="en-US" sz="2200" dirty="0"/>
              <a:t>werden. </a:t>
            </a:r>
            <a:r>
              <a:rPr lang="en-US" sz="2200" b="1" dirty="0"/>
              <a:t>Die Bäume bieten Vorteile wie Windschutz, verbesserte Bodenfruchtbarkeit und Lebensraum für nützliche Insekten</a:t>
            </a:r>
            <a:r>
              <a:rPr lang="en-US" sz="2200" dirty="0"/>
              <a:t>, während die Nutzpflanzen in den Alleen zwischen den Baumreihen wachsen. Dieses System fördert die biologische Vielfalt und kann zu einer höheren Gesamtproduktivität führen, indem </a:t>
            </a:r>
            <a:r>
              <a:rPr lang="en-US" sz="2200" dirty="0" err="1"/>
              <a:t>die </a:t>
            </a:r>
            <a:r>
              <a:rPr lang="en-US" sz="2200" dirty="0"/>
              <a:t>Landnutzung und die gemeinsame Nutzung von Ressourcen </a:t>
            </a:r>
            <a:r>
              <a:rPr lang="en-US" sz="2200" dirty="0" err="1"/>
              <a:t>optimiert werden</a:t>
            </a:r>
            <a:r>
              <a:rPr lang="en-US" sz="2200" dirty="0"/>
              <a: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err="1"/>
              <a:t>Alley </a:t>
            </a:r>
            <a:r>
              <a:rPr lang="pl-PL" b="1" dirty="0"/>
              <a:t>Cropping</a:t>
            </a:r>
            <a:endParaRPr lang="en-US" b="1" dirty="0"/>
          </a:p>
        </p:txBody>
      </p:sp>
      <p:pic>
        <p:nvPicPr>
          <p:cNvPr id="13" name="Symbol zastępczy obrazu 12">
            <a:extLst>
              <a:ext uri="{FF2B5EF4-FFF2-40B4-BE49-F238E27FC236}">
                <a16:creationId xmlns:a16="http://schemas.microsoft.com/office/drawing/2014/main" id="{1C12DBB9-6E00-4638-B0C5-487251735575}"/>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33304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 Placeholder 3">
            <a:extLst>
              <a:ext uri="{FF2B5EF4-FFF2-40B4-BE49-F238E27FC236}">
                <a16:creationId xmlns:a16="http://schemas.microsoft.com/office/drawing/2014/main" id="{4DE62964-BF81-4849-BD85-25FC5648C499}"/>
              </a:ext>
            </a:extLst>
          </p:cNvPr>
          <p:cNvSpPr txBox="1">
            <a:spLocks/>
          </p:cNvSpPr>
          <p:nvPr/>
        </p:nvSpPr>
        <p:spPr>
          <a:xfrm>
            <a:off x="1186084" y="329055"/>
            <a:ext cx="1172953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Schema </a:t>
            </a:r>
            <a:r>
              <a:rPr lang="pl-PL" b="1" dirty="0"/>
              <a:t>des </a:t>
            </a:r>
            <a:r>
              <a:rPr lang="pl-PL" b="1" dirty="0" err="1"/>
              <a:t>Alley Cropping</a:t>
            </a:r>
            <a:endParaRPr lang="pl-PL" b="1" dirty="0"/>
          </a:p>
        </p:txBody>
      </p:sp>
      <p:grpSp>
        <p:nvGrpSpPr>
          <p:cNvPr id="50" name="Grupa 49">
            <a:extLst>
              <a:ext uri="{FF2B5EF4-FFF2-40B4-BE49-F238E27FC236}">
                <a16:creationId xmlns:a16="http://schemas.microsoft.com/office/drawing/2014/main" id="{9EF3FF48-1FD4-4809-AF27-A55360F900A2}"/>
              </a:ext>
            </a:extLst>
          </p:cNvPr>
          <p:cNvGrpSpPr/>
          <p:nvPr/>
        </p:nvGrpSpPr>
        <p:grpSpPr>
          <a:xfrm>
            <a:off x="367489" y="979903"/>
            <a:ext cx="11616038" cy="5199270"/>
            <a:chOff x="367489" y="979903"/>
            <a:chExt cx="11616038" cy="5199270"/>
          </a:xfrm>
        </p:grpSpPr>
        <p:pic>
          <p:nvPicPr>
            <p:cNvPr id="45" name="Obraz 44">
              <a:extLst>
                <a:ext uri="{FF2B5EF4-FFF2-40B4-BE49-F238E27FC236}">
                  <a16:creationId xmlns:a16="http://schemas.microsoft.com/office/drawing/2014/main" id="{4E76FCD7-D789-42FE-A501-4E49112E8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489" y="1167188"/>
              <a:ext cx="4639458" cy="4523624"/>
            </a:xfrm>
            <a:prstGeom prst="rect">
              <a:avLst/>
            </a:prstGeom>
          </p:spPr>
        </p:pic>
        <p:pic>
          <p:nvPicPr>
            <p:cNvPr id="47" name="Obraz 46">
              <a:extLst>
                <a:ext uri="{FF2B5EF4-FFF2-40B4-BE49-F238E27FC236}">
                  <a16:creationId xmlns:a16="http://schemas.microsoft.com/office/drawing/2014/main" id="{A851502C-E1DB-4EBF-8881-0CD71D18B2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8049" y="979903"/>
              <a:ext cx="6535478" cy="4913802"/>
            </a:xfrm>
            <a:prstGeom prst="rect">
              <a:avLst/>
            </a:prstGeom>
          </p:spPr>
        </p:pic>
        <p:sp>
          <p:nvSpPr>
            <p:cNvPr id="48" name="Nawias klamrowy otwierający 47">
              <a:extLst>
                <a:ext uri="{FF2B5EF4-FFF2-40B4-BE49-F238E27FC236}">
                  <a16:creationId xmlns:a16="http://schemas.microsoft.com/office/drawing/2014/main" id="{04EB621D-FF18-427D-800B-2A6935424AA7}"/>
                </a:ext>
              </a:extLst>
            </p:cNvPr>
            <p:cNvSpPr/>
            <p:nvPr/>
          </p:nvSpPr>
          <p:spPr>
            <a:xfrm rot="16200000">
              <a:off x="2653590" y="4540419"/>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b="1" dirty="0"/>
            </a:p>
          </p:txBody>
        </p:sp>
        <p:sp>
          <p:nvSpPr>
            <p:cNvPr id="298" name="Nawias klamrowy otwierający 297">
              <a:extLst>
                <a:ext uri="{FF2B5EF4-FFF2-40B4-BE49-F238E27FC236}">
                  <a16:creationId xmlns:a16="http://schemas.microsoft.com/office/drawing/2014/main" id="{6F8063AB-9714-4D76-BEE7-5884F88D5C28}"/>
                </a:ext>
              </a:extLst>
            </p:cNvPr>
            <p:cNvSpPr/>
            <p:nvPr/>
          </p:nvSpPr>
          <p:spPr>
            <a:xfrm rot="16200000">
              <a:off x="4474239" y="5418995"/>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99" name="Nawias klamrowy otwierający 298">
              <a:extLst>
                <a:ext uri="{FF2B5EF4-FFF2-40B4-BE49-F238E27FC236}">
                  <a16:creationId xmlns:a16="http://schemas.microsoft.com/office/drawing/2014/main" id="{72F63351-EA4F-4AC8-9C71-0E89586600C6}"/>
                </a:ext>
              </a:extLst>
            </p:cNvPr>
            <p:cNvSpPr/>
            <p:nvPr/>
          </p:nvSpPr>
          <p:spPr>
            <a:xfrm rot="16200000">
              <a:off x="8830273" y="4537668"/>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0" name="Nawias klamrowy otwierający 299">
              <a:extLst>
                <a:ext uri="{FF2B5EF4-FFF2-40B4-BE49-F238E27FC236}">
                  <a16:creationId xmlns:a16="http://schemas.microsoft.com/office/drawing/2014/main" id="{93C6004A-F9A8-41A1-BBB3-7C6057DD84BB}"/>
                </a:ext>
              </a:extLst>
            </p:cNvPr>
            <p:cNvSpPr/>
            <p:nvPr/>
          </p:nvSpPr>
          <p:spPr>
            <a:xfrm rot="16200000">
              <a:off x="5994552" y="5404529"/>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1" name="Nawias klamrowy otwierający 300">
              <a:extLst>
                <a:ext uri="{FF2B5EF4-FFF2-40B4-BE49-F238E27FC236}">
                  <a16:creationId xmlns:a16="http://schemas.microsoft.com/office/drawing/2014/main" id="{FA84F4A8-2E1F-48CB-83EF-ECA0709FF28A}"/>
                </a:ext>
              </a:extLst>
            </p:cNvPr>
            <p:cNvSpPr/>
            <p:nvPr/>
          </p:nvSpPr>
          <p:spPr>
            <a:xfrm rot="16200000">
              <a:off x="10722639" y="5398316"/>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9" name="pole tekstowe 48">
              <a:extLst>
                <a:ext uri="{FF2B5EF4-FFF2-40B4-BE49-F238E27FC236}">
                  <a16:creationId xmlns:a16="http://schemas.microsoft.com/office/drawing/2014/main" id="{E21120FD-9D08-4313-9731-7BE97F6B94EA}"/>
                </a:ext>
              </a:extLst>
            </p:cNvPr>
            <p:cNvSpPr txBox="1"/>
            <p:nvPr/>
          </p:nvSpPr>
          <p:spPr>
            <a:xfrm>
              <a:off x="1887689" y="5809841"/>
              <a:ext cx="1757345" cy="369332"/>
            </a:xfrm>
            <a:prstGeom prst="rect">
              <a:avLst/>
            </a:prstGeom>
            <a:noFill/>
          </p:spPr>
          <p:txBody>
            <a:bodyPr wrap="square" rtlCol="0">
              <a:spAutoFit/>
            </a:bodyPr>
            <a:lstStyle/>
            <a:p>
              <a:pPr algn="ctr"/>
              <a:r>
                <a:rPr lang="pl-PL" dirty="0" err="1">
                  <a:solidFill>
                    <a:srgbClr val="231F20"/>
                  </a:solidFill>
                </a:rPr>
                <a:t>Alleenkultur</a:t>
              </a:r>
              <a:endParaRPr lang="pl-PL" dirty="0">
                <a:solidFill>
                  <a:srgbClr val="231F20"/>
                </a:solidFill>
              </a:endParaRPr>
            </a:p>
          </p:txBody>
        </p:sp>
        <p:sp>
          <p:nvSpPr>
            <p:cNvPr id="302" name="pole tekstowe 301">
              <a:extLst>
                <a:ext uri="{FF2B5EF4-FFF2-40B4-BE49-F238E27FC236}">
                  <a16:creationId xmlns:a16="http://schemas.microsoft.com/office/drawing/2014/main" id="{82061CA8-DF9A-40FB-80D7-6728BA39445A}"/>
                </a:ext>
              </a:extLst>
            </p:cNvPr>
            <p:cNvSpPr txBox="1"/>
            <p:nvPr/>
          </p:nvSpPr>
          <p:spPr>
            <a:xfrm>
              <a:off x="3697013" y="5809841"/>
              <a:ext cx="1757345" cy="369332"/>
            </a:xfrm>
            <a:prstGeom prst="rect">
              <a:avLst/>
            </a:prstGeom>
            <a:noFill/>
          </p:spPr>
          <p:txBody>
            <a:bodyPr wrap="square" rtlCol="0">
              <a:spAutoFit/>
            </a:bodyPr>
            <a:lstStyle/>
            <a:p>
              <a:pPr algn="ctr"/>
              <a:r>
                <a:rPr lang="pl-PL" dirty="0" err="1">
                  <a:solidFill>
                    <a:srgbClr val="231F20"/>
                  </a:solidFill>
                </a:rPr>
                <a:t>Baumreihe</a:t>
              </a:r>
              <a:endParaRPr lang="pl-PL" dirty="0">
                <a:solidFill>
                  <a:srgbClr val="231F20"/>
                </a:solidFill>
              </a:endParaRPr>
            </a:p>
          </p:txBody>
        </p:sp>
        <p:sp>
          <p:nvSpPr>
            <p:cNvPr id="303" name="pole tekstowe 302">
              <a:extLst>
                <a:ext uri="{FF2B5EF4-FFF2-40B4-BE49-F238E27FC236}">
                  <a16:creationId xmlns:a16="http://schemas.microsoft.com/office/drawing/2014/main" id="{5288D9B2-B9F2-49EA-95D9-CEE8C5FBB259}"/>
                </a:ext>
              </a:extLst>
            </p:cNvPr>
            <p:cNvSpPr txBox="1"/>
            <p:nvPr/>
          </p:nvSpPr>
          <p:spPr>
            <a:xfrm>
              <a:off x="5226891" y="5792538"/>
              <a:ext cx="1757345" cy="369332"/>
            </a:xfrm>
            <a:prstGeom prst="rect">
              <a:avLst/>
            </a:prstGeom>
            <a:noFill/>
          </p:spPr>
          <p:txBody>
            <a:bodyPr wrap="square" rtlCol="0">
              <a:spAutoFit/>
            </a:bodyPr>
            <a:lstStyle/>
            <a:p>
              <a:pPr algn="ctr"/>
              <a:r>
                <a:rPr lang="pl-PL" dirty="0" err="1">
                  <a:solidFill>
                    <a:srgbClr val="231F20"/>
                  </a:solidFill>
                </a:rPr>
                <a:t>Baumreihe</a:t>
              </a:r>
              <a:endParaRPr lang="pl-PL" dirty="0">
                <a:solidFill>
                  <a:srgbClr val="231F20"/>
                </a:solidFill>
              </a:endParaRPr>
            </a:p>
          </p:txBody>
        </p:sp>
        <p:sp>
          <p:nvSpPr>
            <p:cNvPr id="304" name="pole tekstowe 303">
              <a:extLst>
                <a:ext uri="{FF2B5EF4-FFF2-40B4-BE49-F238E27FC236}">
                  <a16:creationId xmlns:a16="http://schemas.microsoft.com/office/drawing/2014/main" id="{2412C4C4-606F-4AB5-B66E-D8D7A2636BEB}"/>
                </a:ext>
              </a:extLst>
            </p:cNvPr>
            <p:cNvSpPr txBox="1"/>
            <p:nvPr/>
          </p:nvSpPr>
          <p:spPr>
            <a:xfrm>
              <a:off x="9945413" y="5792538"/>
              <a:ext cx="1757345" cy="369332"/>
            </a:xfrm>
            <a:prstGeom prst="rect">
              <a:avLst/>
            </a:prstGeom>
            <a:noFill/>
          </p:spPr>
          <p:txBody>
            <a:bodyPr wrap="square" rtlCol="0">
              <a:spAutoFit/>
            </a:bodyPr>
            <a:lstStyle/>
            <a:p>
              <a:pPr algn="ctr"/>
              <a:r>
                <a:rPr lang="pl-PL" dirty="0" err="1">
                  <a:solidFill>
                    <a:srgbClr val="231F20"/>
                  </a:solidFill>
                </a:rPr>
                <a:t>Alleenkultur</a:t>
              </a:r>
              <a:endParaRPr lang="pl-PL" dirty="0">
                <a:solidFill>
                  <a:srgbClr val="231F20"/>
                </a:solidFill>
              </a:endParaRPr>
            </a:p>
          </p:txBody>
        </p:sp>
        <p:sp>
          <p:nvSpPr>
            <p:cNvPr id="305" name="pole tekstowe 304">
              <a:extLst>
                <a:ext uri="{FF2B5EF4-FFF2-40B4-BE49-F238E27FC236}">
                  <a16:creationId xmlns:a16="http://schemas.microsoft.com/office/drawing/2014/main" id="{3EC66A47-9D29-4753-AABF-574232847D37}"/>
                </a:ext>
              </a:extLst>
            </p:cNvPr>
            <p:cNvSpPr txBox="1"/>
            <p:nvPr/>
          </p:nvSpPr>
          <p:spPr>
            <a:xfrm>
              <a:off x="8053047" y="5809841"/>
              <a:ext cx="1757345" cy="369332"/>
            </a:xfrm>
            <a:prstGeom prst="rect">
              <a:avLst/>
            </a:prstGeom>
            <a:noFill/>
          </p:spPr>
          <p:txBody>
            <a:bodyPr wrap="square" rtlCol="0">
              <a:spAutoFit/>
            </a:bodyPr>
            <a:lstStyle/>
            <a:p>
              <a:pPr algn="ctr"/>
              <a:r>
                <a:rPr lang="pl-PL" dirty="0" err="1">
                  <a:solidFill>
                    <a:srgbClr val="231F20"/>
                  </a:solidFill>
                </a:rPr>
                <a:t>Weide</a:t>
              </a:r>
              <a:endParaRPr lang="pl-PL" dirty="0">
                <a:solidFill>
                  <a:srgbClr val="231F20"/>
                </a:solidFill>
              </a:endParaRPr>
            </a:p>
          </p:txBody>
        </p:sp>
      </p:grpSp>
    </p:spTree>
    <p:extLst>
      <p:ext uri="{BB962C8B-B14F-4D97-AF65-F5344CB8AC3E}">
        <p14:creationId xmlns:p14="http://schemas.microsoft.com/office/powerpoint/2010/main" val="33666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az 22">
            <a:extLst>
              <a:ext uri="{FF2B5EF4-FFF2-40B4-BE49-F238E27FC236}">
                <a16:creationId xmlns:a16="http://schemas.microsoft.com/office/drawing/2014/main" id="{59A22496-B983-4A54-94FB-52CF37BAEC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0374" y="773314"/>
            <a:ext cx="11039066" cy="5586113"/>
          </a:xfrm>
          <a:prstGeom prst="rect">
            <a:avLst/>
          </a:prstGeom>
        </p:spPr>
      </p:pic>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877005"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Alley </a:t>
            </a:r>
            <a:r>
              <a:rPr lang="pl-PL" sz="3600" b="1" dirty="0">
                <a:solidFill>
                  <a:srgbClr val="8BC540"/>
                </a:solidFill>
              </a:rPr>
              <a:t>Cropping - </a:t>
            </a:r>
            <a:r>
              <a:rPr lang="pl-PL" sz="3600" b="1" dirty="0" err="1">
                <a:solidFill>
                  <a:srgbClr val="8BC540"/>
                </a:solidFill>
              </a:rPr>
              <a:t>Vorteile</a:t>
            </a:r>
            <a:endParaRPr lang="en-US" sz="3600" b="1" dirty="0">
              <a:solidFill>
                <a:srgbClr val="8BC540"/>
              </a:solidFill>
            </a:endParaRPr>
          </a:p>
        </p:txBody>
      </p:sp>
      <p:sp>
        <p:nvSpPr>
          <p:cNvPr id="6" name="Prostokąt 5">
            <a:extLst>
              <a:ext uri="{FF2B5EF4-FFF2-40B4-BE49-F238E27FC236}">
                <a16:creationId xmlns:a16="http://schemas.microsoft.com/office/drawing/2014/main" id="{CDF4445D-7C71-4510-A6B7-A11896D0A835}"/>
              </a:ext>
            </a:extLst>
          </p:cNvPr>
          <p:cNvSpPr/>
          <p:nvPr/>
        </p:nvSpPr>
        <p:spPr>
          <a:xfrm>
            <a:off x="3432377" y="1968390"/>
            <a:ext cx="4100536" cy="923330"/>
          </a:xfrm>
          <a:prstGeom prst="rect">
            <a:avLst/>
          </a:prstGeom>
        </p:spPr>
        <p:txBody>
          <a:bodyPr wrap="square">
            <a:spAutoFit/>
          </a:bodyPr>
          <a:lstStyle/>
          <a:p>
            <a:r>
              <a:rPr lang="en-US" dirty="0">
                <a:solidFill>
                  <a:srgbClr val="231F20"/>
                </a:solidFill>
              </a:rPr>
              <a:t>Pflanzen </a:t>
            </a:r>
            <a:r>
              <a:rPr lang="pl-PL" dirty="0">
                <a:solidFill>
                  <a:srgbClr val="231F20"/>
                </a:solidFill>
              </a:rPr>
              <a:t>und </a:t>
            </a:r>
            <a:r>
              <a:rPr lang="pl-PL" dirty="0" err="1">
                <a:solidFill>
                  <a:srgbClr val="231F20"/>
                </a:solidFill>
              </a:rPr>
              <a:t>Tiere </a:t>
            </a:r>
            <a:r>
              <a:rPr lang="en-US" dirty="0">
                <a:solidFill>
                  <a:srgbClr val="231F20"/>
                </a:solidFill>
              </a:rPr>
              <a:t>vor extremen Wetterbedingungen schützen </a:t>
            </a:r>
            <a:r>
              <a:rPr lang="pl-PL" dirty="0">
                <a:solidFill>
                  <a:srgbClr val="231F20"/>
                </a:solidFill>
              </a:rPr>
              <a:t>- </a:t>
            </a:r>
            <a:r>
              <a:rPr lang="pl-PL" dirty="0" err="1">
                <a:solidFill>
                  <a:srgbClr val="231F20"/>
                </a:solidFill>
              </a:rPr>
              <a:t>Schatten spenden</a:t>
            </a:r>
            <a:r>
              <a:rPr lang="pl-PL" dirty="0">
                <a:solidFill>
                  <a:srgbClr val="231F20"/>
                </a:solidFill>
              </a:rPr>
              <a:t>, </a:t>
            </a:r>
            <a:r>
              <a:rPr lang="pl-PL" dirty="0" err="1">
                <a:solidFill>
                  <a:srgbClr val="231F20"/>
                </a:solidFill>
              </a:rPr>
              <a:t>Windgeschwindigkeiten reduzieren</a:t>
            </a:r>
            <a:endParaRPr lang="pl-PL" dirty="0">
              <a:solidFill>
                <a:srgbClr val="231F20"/>
              </a:solidFill>
            </a:endParaRPr>
          </a:p>
        </p:txBody>
      </p:sp>
      <p:sp>
        <p:nvSpPr>
          <p:cNvPr id="21" name="Prostokąt 20">
            <a:extLst>
              <a:ext uri="{FF2B5EF4-FFF2-40B4-BE49-F238E27FC236}">
                <a16:creationId xmlns:a16="http://schemas.microsoft.com/office/drawing/2014/main" id="{937D7436-E664-40F2-950E-DBC7EB5D7A1C}"/>
              </a:ext>
            </a:extLst>
          </p:cNvPr>
          <p:cNvSpPr/>
          <p:nvPr/>
        </p:nvSpPr>
        <p:spPr>
          <a:xfrm>
            <a:off x="6389907" y="1203569"/>
            <a:ext cx="2157246" cy="369332"/>
          </a:xfrm>
          <a:prstGeom prst="rect">
            <a:avLst/>
          </a:prstGeom>
        </p:spPr>
        <p:txBody>
          <a:bodyPr wrap="square">
            <a:spAutoFit/>
          </a:bodyPr>
          <a:lstStyle/>
          <a:p>
            <a:pPr algn="ctr"/>
            <a:r>
              <a:rPr lang="pl-PL" dirty="0" err="1">
                <a:solidFill>
                  <a:srgbClr val="231F20"/>
                </a:solidFill>
              </a:rPr>
              <a:t>Schaffung eines Mikroklimas</a:t>
            </a:r>
            <a:endParaRPr lang="pl-PL" dirty="0">
              <a:solidFill>
                <a:srgbClr val="231F20"/>
              </a:solidFill>
            </a:endParaRPr>
          </a:p>
        </p:txBody>
      </p:sp>
      <p:sp>
        <p:nvSpPr>
          <p:cNvPr id="22" name="Prostokąt 21">
            <a:extLst>
              <a:ext uri="{FF2B5EF4-FFF2-40B4-BE49-F238E27FC236}">
                <a16:creationId xmlns:a16="http://schemas.microsoft.com/office/drawing/2014/main" id="{D7B30615-ABDD-4181-821B-434CED97E9DF}"/>
              </a:ext>
            </a:extLst>
          </p:cNvPr>
          <p:cNvSpPr/>
          <p:nvPr/>
        </p:nvSpPr>
        <p:spPr>
          <a:xfrm>
            <a:off x="3038301" y="5769535"/>
            <a:ext cx="7436558" cy="369332"/>
          </a:xfrm>
          <a:prstGeom prst="rect">
            <a:avLst/>
          </a:prstGeom>
        </p:spPr>
        <p:txBody>
          <a:bodyPr wrap="square">
            <a:spAutoFit/>
          </a:bodyPr>
          <a:lstStyle/>
          <a:p>
            <a:pPr algn="ctr"/>
            <a:r>
              <a:rPr lang="pl-PL" dirty="0" err="1">
                <a:solidFill>
                  <a:schemeClr val="bg1"/>
                </a:solidFill>
              </a:rPr>
              <a:t>die Gesundheit des Bodens zu verbessern </a:t>
            </a:r>
            <a:r>
              <a:rPr lang="pl-PL" dirty="0">
                <a:solidFill>
                  <a:schemeClr val="bg1"/>
                </a:solidFill>
              </a:rPr>
              <a:t>und </a:t>
            </a:r>
            <a:r>
              <a:rPr lang="pl-PL" dirty="0" err="1">
                <a:solidFill>
                  <a:schemeClr val="bg1"/>
                </a:solidFill>
              </a:rPr>
              <a:t>seine Erosion zu verringern</a:t>
            </a:r>
            <a:endParaRPr lang="pl-PL" dirty="0">
              <a:solidFill>
                <a:schemeClr val="bg1"/>
              </a:solidFill>
            </a:endParaRPr>
          </a:p>
        </p:txBody>
      </p:sp>
      <p:sp>
        <p:nvSpPr>
          <p:cNvPr id="24" name="Prostokąt 23">
            <a:extLst>
              <a:ext uri="{FF2B5EF4-FFF2-40B4-BE49-F238E27FC236}">
                <a16:creationId xmlns:a16="http://schemas.microsoft.com/office/drawing/2014/main" id="{6FE9838E-37B9-4846-BDB7-8DE6CF182E6B}"/>
              </a:ext>
            </a:extLst>
          </p:cNvPr>
          <p:cNvSpPr/>
          <p:nvPr/>
        </p:nvSpPr>
        <p:spPr>
          <a:xfrm>
            <a:off x="9492380" y="4007378"/>
            <a:ext cx="1650019" cy="369332"/>
          </a:xfrm>
          <a:prstGeom prst="rect">
            <a:avLst/>
          </a:prstGeom>
        </p:spPr>
        <p:txBody>
          <a:bodyPr wrap="square">
            <a:spAutoFit/>
          </a:bodyPr>
          <a:lstStyle/>
          <a:p>
            <a:pPr algn="ctr"/>
            <a:r>
              <a:rPr lang="pl-PL" dirty="0" err="1">
                <a:solidFill>
                  <a:srgbClr val="231F20"/>
                </a:solidFill>
              </a:rPr>
              <a:t>langsamer </a:t>
            </a:r>
            <a:r>
              <a:rPr lang="pl-PL" dirty="0">
                <a:solidFill>
                  <a:srgbClr val="231F20"/>
                </a:solidFill>
              </a:rPr>
              <a:t>Abfluss</a:t>
            </a:r>
          </a:p>
        </p:txBody>
      </p:sp>
    </p:spTree>
    <p:extLst>
      <p:ext uri="{BB962C8B-B14F-4D97-AF65-F5344CB8AC3E}">
        <p14:creationId xmlns:p14="http://schemas.microsoft.com/office/powerpoint/2010/main" val="3288659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796799" cy="3025975"/>
          </a:xfrm>
        </p:spPr>
        <p:txBody>
          <a:bodyPr/>
          <a:lstStyle/>
          <a:p>
            <a:pPr indent="0"/>
            <a:r>
              <a:rPr lang="en-US" sz="2200" dirty="0"/>
              <a:t>Beim Companion Cropping, auch als Begleitpflanzung bekannt, </a:t>
            </a:r>
            <a:r>
              <a:rPr lang="en-US" sz="2200" b="1" dirty="0"/>
              <a:t>werden zwei oder mehr Pflanzenarten zum gegenseitigen Nutzen in unmittelbarer Nähe zueinander angebaut</a:t>
            </a:r>
            <a:r>
              <a:rPr lang="en-US" sz="2200" dirty="0"/>
              <a:t>. Diese landwirtschaftliche Praxis wird eingesetzt, um die Produktivität der Pflanzen zu erhöhen, die Schädlings- und Krankheitsbekämpfung zu verbessern und </a:t>
            </a:r>
            <a:r>
              <a:rPr lang="en-US" sz="2200" dirty="0" err="1"/>
              <a:t>den </a:t>
            </a:r>
            <a:r>
              <a:rPr lang="en-US" sz="2200" dirty="0"/>
              <a:t>Ressourceneinsatz </a:t>
            </a:r>
            <a:r>
              <a:rPr lang="en-US" sz="2200" dirty="0" err="1"/>
              <a:t>zu optimieren</a:t>
            </a:r>
            <a:r>
              <a:rPr lang="en-US" sz="2200" dirty="0"/>
              <a:t>. Bestimmte </a:t>
            </a:r>
            <a:r>
              <a:rPr lang="en-US" sz="2200" b="1" dirty="0"/>
              <a:t>Pflanzen können nützliche Insekten anlocken, Schädlinge abwehren oder ihre Partner physisch unterstützen </a:t>
            </a:r>
            <a:r>
              <a:rPr lang="en-US" sz="2200" dirty="0"/>
              <a:t>und so den Bedarf an chemischen Mitteln verringern.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Begleitender Pflanzenbau</a:t>
            </a:r>
            <a:endParaRPr lang="en-US" dirty="0"/>
          </a:p>
        </p:txBody>
      </p:sp>
      <p:pic>
        <p:nvPicPr>
          <p:cNvPr id="17" name="Symbol zastępczy obrazu 16">
            <a:extLst>
              <a:ext uri="{FF2B5EF4-FFF2-40B4-BE49-F238E27FC236}">
                <a16:creationId xmlns:a16="http://schemas.microsoft.com/office/drawing/2014/main" id="{6EFC51F9-B9E3-47A2-8A2B-FAEA431D8491}"/>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92376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Companion </a:t>
            </a:r>
            <a:r>
              <a:rPr lang="pl-PL" sz="3600" b="1" dirty="0" err="1">
                <a:solidFill>
                  <a:srgbClr val="000000"/>
                </a:solidFill>
              </a:rPr>
              <a:t>Cropping </a:t>
            </a:r>
            <a:r>
              <a:rPr lang="pl-PL" sz="3600" b="1" dirty="0">
                <a:solidFill>
                  <a:srgbClr val="000000"/>
                </a:solidFill>
              </a:rPr>
              <a:t>- Beispiele</a:t>
            </a:r>
            <a:endParaRPr lang="en-US" sz="3600" b="1" dirty="0">
              <a:solidFill>
                <a:srgbClr val="000000"/>
              </a:solidFill>
            </a:endParaRPr>
          </a:p>
        </p:txBody>
      </p:sp>
      <p:grpSp>
        <p:nvGrpSpPr>
          <p:cNvPr id="17" name="Grupa 16">
            <a:extLst>
              <a:ext uri="{FF2B5EF4-FFF2-40B4-BE49-F238E27FC236}">
                <a16:creationId xmlns:a16="http://schemas.microsoft.com/office/drawing/2014/main" id="{4B2A4CD6-81A6-4621-B264-6457A7155201}"/>
              </a:ext>
            </a:extLst>
          </p:cNvPr>
          <p:cNvGrpSpPr/>
          <p:nvPr/>
        </p:nvGrpSpPr>
        <p:grpSpPr>
          <a:xfrm>
            <a:off x="447471" y="858697"/>
            <a:ext cx="11315062" cy="5304358"/>
            <a:chOff x="112043" y="724942"/>
            <a:chExt cx="12005590" cy="5735406"/>
          </a:xfrm>
        </p:grpSpPr>
        <p:pic>
          <p:nvPicPr>
            <p:cNvPr id="19" name="Obraz 18">
              <a:extLst>
                <a:ext uri="{FF2B5EF4-FFF2-40B4-BE49-F238E27FC236}">
                  <a16:creationId xmlns:a16="http://schemas.microsoft.com/office/drawing/2014/main" id="{F3F221A5-53C3-40AE-A9A6-462CA36EF2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9273" y="934355"/>
              <a:ext cx="1152674" cy="1383208"/>
            </a:xfrm>
            <a:prstGeom prst="rect">
              <a:avLst/>
            </a:prstGeom>
          </p:spPr>
        </p:pic>
        <p:grpSp>
          <p:nvGrpSpPr>
            <p:cNvPr id="20" name="Grupa 19">
              <a:extLst>
                <a:ext uri="{FF2B5EF4-FFF2-40B4-BE49-F238E27FC236}">
                  <a16:creationId xmlns:a16="http://schemas.microsoft.com/office/drawing/2014/main" id="{A5B3F4A5-719A-42D2-8DB4-7F4D0F5F64CC}"/>
                </a:ext>
              </a:extLst>
            </p:cNvPr>
            <p:cNvGrpSpPr/>
            <p:nvPr/>
          </p:nvGrpSpPr>
          <p:grpSpPr>
            <a:xfrm>
              <a:off x="112043" y="729555"/>
              <a:ext cx="2501617" cy="1822915"/>
              <a:chOff x="2328763" y="729555"/>
              <a:chExt cx="2501617" cy="1822915"/>
            </a:xfrm>
          </p:grpSpPr>
          <p:sp>
            <p:nvSpPr>
              <p:cNvPr id="70" name="Prostokąt: zagięty narożnik 69">
                <a:extLst>
                  <a:ext uri="{FF2B5EF4-FFF2-40B4-BE49-F238E27FC236}">
                    <a16:creationId xmlns:a16="http://schemas.microsoft.com/office/drawing/2014/main" id="{C8C99099-D903-4389-A648-FE13E27C4AA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71" name="pole tekstowe 70">
                <a:extLst>
                  <a:ext uri="{FF2B5EF4-FFF2-40B4-BE49-F238E27FC236}">
                    <a16:creationId xmlns:a16="http://schemas.microsoft.com/office/drawing/2014/main" id="{347BBE66-13DE-4057-8DD4-B9487C867128}"/>
                  </a:ext>
                </a:extLst>
              </p:cNvPr>
              <p:cNvSpPr txBox="1"/>
              <p:nvPr/>
            </p:nvSpPr>
            <p:spPr>
              <a:xfrm>
                <a:off x="2375340" y="1236178"/>
                <a:ext cx="2455040" cy="1264592"/>
              </a:xfrm>
              <a:prstGeom prst="rect">
                <a:avLst/>
              </a:prstGeom>
              <a:noFill/>
            </p:spPr>
            <p:txBody>
              <a:bodyPr wrap="square" rtlCol="0">
                <a:spAutoFit/>
              </a:bodyPr>
              <a:lstStyle/>
              <a:p>
                <a:r>
                  <a:rPr lang="pl-PL" sz="1400" b="1" dirty="0">
                    <a:solidFill>
                      <a:srgbClr val="006600"/>
                    </a:solidFill>
                  </a:rPr>
                  <a:t>BOHNEN, KAROTTEN, KNOBLAUCH, GURKEN, SALAT,</a:t>
                </a:r>
                <a:r>
                  <a:rPr lang="en-IE" sz="1400" b="1" dirty="0">
                    <a:solidFill>
                      <a:srgbClr val="006600"/>
                    </a:solidFill>
                  </a:rPr>
                  <a:t> </a:t>
                </a:r>
                <a:r>
                  <a:rPr lang="pl-PL" sz="1400" b="1" dirty="0">
                    <a:solidFill>
                      <a:srgbClr val="006600"/>
                    </a:solidFill>
                  </a:rPr>
                  <a:t>ZWIEBEL,</a:t>
                </a:r>
                <a:r>
                  <a:rPr lang="en-IE" sz="1400" b="1" dirty="0">
                    <a:solidFill>
                      <a:srgbClr val="006600"/>
                    </a:solidFill>
                  </a:rPr>
                  <a:t> </a:t>
                </a:r>
                <a:r>
                  <a:rPr lang="pl-PL" sz="1400" b="1" dirty="0">
                    <a:solidFill>
                      <a:srgbClr val="006600"/>
                    </a:solidFill>
                  </a:rPr>
                  <a:t>ROSMARIN, SPINAT, DILL, MANGOLD, SALBEI, THYMIAN</a:t>
                </a:r>
              </a:p>
            </p:txBody>
          </p:sp>
          <p:pic>
            <p:nvPicPr>
              <p:cNvPr id="72" name="Obraz 71">
                <a:extLst>
                  <a:ext uri="{FF2B5EF4-FFF2-40B4-BE49-F238E27FC236}">
                    <a16:creationId xmlns:a16="http://schemas.microsoft.com/office/drawing/2014/main" id="{515E25AE-0D1D-41EE-8C27-C1C1CE2D319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1" name="pole tekstowe 20">
              <a:extLst>
                <a:ext uri="{FF2B5EF4-FFF2-40B4-BE49-F238E27FC236}">
                  <a16:creationId xmlns:a16="http://schemas.microsoft.com/office/drawing/2014/main" id="{4C532C6A-E816-4A30-BB8F-7EE008762443}"/>
                </a:ext>
              </a:extLst>
            </p:cNvPr>
            <p:cNvSpPr txBox="1"/>
            <p:nvPr/>
          </p:nvSpPr>
          <p:spPr>
            <a:xfrm>
              <a:off x="2204506" y="2319676"/>
              <a:ext cx="1611714" cy="332788"/>
            </a:xfrm>
            <a:prstGeom prst="rect">
              <a:avLst/>
            </a:prstGeom>
            <a:noFill/>
          </p:spPr>
          <p:txBody>
            <a:bodyPr wrap="square" rtlCol="0">
              <a:spAutoFit/>
            </a:bodyPr>
            <a:lstStyle/>
            <a:p>
              <a:pPr algn="ctr"/>
              <a:r>
                <a:rPr lang="pl-PL" sz="1400" b="1" dirty="0">
                  <a:solidFill>
                    <a:srgbClr val="231F20"/>
                  </a:solidFill>
                </a:rPr>
                <a:t>BROCCOLI</a:t>
              </a:r>
            </a:p>
          </p:txBody>
        </p:sp>
        <p:sp>
          <p:nvSpPr>
            <p:cNvPr id="22" name="Prostokąt: zagięty narożnik 21">
              <a:extLst>
                <a:ext uri="{FF2B5EF4-FFF2-40B4-BE49-F238E27FC236}">
                  <a16:creationId xmlns:a16="http://schemas.microsoft.com/office/drawing/2014/main" id="{38E74F09-5CF4-4A2A-A295-6C0A0525C44C}"/>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23" name="pole tekstowe 22">
              <a:extLst>
                <a:ext uri="{FF2B5EF4-FFF2-40B4-BE49-F238E27FC236}">
                  <a16:creationId xmlns:a16="http://schemas.microsoft.com/office/drawing/2014/main" id="{5EAF7291-0EDA-4598-B773-5F769FE69675}"/>
                </a:ext>
              </a:extLst>
            </p:cNvPr>
            <p:cNvSpPr txBox="1"/>
            <p:nvPr/>
          </p:nvSpPr>
          <p:spPr>
            <a:xfrm>
              <a:off x="3722191" y="1567585"/>
              <a:ext cx="2198974" cy="565738"/>
            </a:xfrm>
            <a:prstGeom prst="rect">
              <a:avLst/>
            </a:prstGeom>
            <a:noFill/>
          </p:spPr>
          <p:txBody>
            <a:bodyPr wrap="square" rtlCol="0">
              <a:spAutoFit/>
            </a:bodyPr>
            <a:lstStyle/>
            <a:p>
              <a:r>
                <a:rPr lang="pl-PL" sz="1400" b="1" dirty="0">
                  <a:solidFill>
                    <a:srgbClr val="FF0000"/>
                  </a:solidFill>
                </a:rPr>
                <a:t>PAPRIKA, KÜRBIS, ERDBEEREN, TOMATEN</a:t>
              </a:r>
            </a:p>
          </p:txBody>
        </p:sp>
        <p:pic>
          <p:nvPicPr>
            <p:cNvPr id="24" name="Obraz 23">
              <a:extLst>
                <a:ext uri="{FF2B5EF4-FFF2-40B4-BE49-F238E27FC236}">
                  <a16:creationId xmlns:a16="http://schemas.microsoft.com/office/drawing/2014/main" id="{BFBF68BE-607C-4644-BA1B-245A2417FC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25" name="Obraz 24">
              <a:extLst>
                <a:ext uri="{FF2B5EF4-FFF2-40B4-BE49-F238E27FC236}">
                  <a16:creationId xmlns:a16="http://schemas.microsoft.com/office/drawing/2014/main" id="{3A73064C-11E8-4CCF-9CB5-C4D58FE48C4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22495" y="3313887"/>
              <a:ext cx="1975736" cy="737607"/>
            </a:xfrm>
            <a:prstGeom prst="rect">
              <a:avLst/>
            </a:prstGeom>
          </p:spPr>
        </p:pic>
        <p:grpSp>
          <p:nvGrpSpPr>
            <p:cNvPr id="26" name="Grupa 25">
              <a:extLst>
                <a:ext uri="{FF2B5EF4-FFF2-40B4-BE49-F238E27FC236}">
                  <a16:creationId xmlns:a16="http://schemas.microsoft.com/office/drawing/2014/main" id="{49D9B04D-42A0-47EC-A50B-D87939788A93}"/>
                </a:ext>
              </a:extLst>
            </p:cNvPr>
            <p:cNvGrpSpPr/>
            <p:nvPr/>
          </p:nvGrpSpPr>
          <p:grpSpPr>
            <a:xfrm>
              <a:off x="112043" y="2573609"/>
              <a:ext cx="2357231" cy="1822971"/>
              <a:chOff x="2328763" y="729555"/>
              <a:chExt cx="2357231" cy="1822971"/>
            </a:xfrm>
          </p:grpSpPr>
          <p:sp>
            <p:nvSpPr>
              <p:cNvPr id="67" name="Prostokąt: zagięty narożnik 66">
                <a:extLst>
                  <a:ext uri="{FF2B5EF4-FFF2-40B4-BE49-F238E27FC236}">
                    <a16:creationId xmlns:a16="http://schemas.microsoft.com/office/drawing/2014/main" id="{043B4C27-E31A-41D5-A359-618ED65C20E1}"/>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68" name="pole tekstowe 67">
                <a:extLst>
                  <a:ext uri="{FF2B5EF4-FFF2-40B4-BE49-F238E27FC236}">
                    <a16:creationId xmlns:a16="http://schemas.microsoft.com/office/drawing/2014/main" id="{449C2ACE-012A-4B18-92F3-E980BB6F71D0}"/>
                  </a:ext>
                </a:extLst>
              </p:cNvPr>
              <p:cNvSpPr txBox="1"/>
              <p:nvPr/>
            </p:nvSpPr>
            <p:spPr>
              <a:xfrm>
                <a:off x="2375341" y="1287934"/>
                <a:ext cx="2218013" cy="1264592"/>
              </a:xfrm>
              <a:prstGeom prst="rect">
                <a:avLst/>
              </a:prstGeom>
              <a:noFill/>
            </p:spPr>
            <p:txBody>
              <a:bodyPr wrap="square" rtlCol="0">
                <a:spAutoFit/>
              </a:bodyPr>
              <a:lstStyle/>
              <a:p>
                <a:r>
                  <a:rPr lang="pl-PL" sz="1400" b="1" dirty="0">
                    <a:solidFill>
                      <a:srgbClr val="006600"/>
                    </a:solidFill>
                  </a:rPr>
                  <a:t>BROKKOLI, KAROTTEN, GURKEN, MAIS, TOMATEN, ROSMARIN, ERBSEN, ERDBEEREN, MANGOLD</a:t>
                </a:r>
              </a:p>
            </p:txBody>
          </p:sp>
          <p:pic>
            <p:nvPicPr>
              <p:cNvPr id="69" name="Obraz 68">
                <a:extLst>
                  <a:ext uri="{FF2B5EF4-FFF2-40B4-BE49-F238E27FC236}">
                    <a16:creationId xmlns:a16="http://schemas.microsoft.com/office/drawing/2014/main" id="{B35219F0-0830-4FE1-A2C5-17CBD2D4CC9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7" name="pole tekstowe 26">
              <a:extLst>
                <a:ext uri="{FF2B5EF4-FFF2-40B4-BE49-F238E27FC236}">
                  <a16:creationId xmlns:a16="http://schemas.microsoft.com/office/drawing/2014/main" id="{D57E76CA-0676-4CB1-831F-E1F47F13599E}"/>
                </a:ext>
              </a:extLst>
            </p:cNvPr>
            <p:cNvSpPr txBox="1"/>
            <p:nvPr/>
          </p:nvSpPr>
          <p:spPr>
            <a:xfrm>
              <a:off x="2204506" y="4163730"/>
              <a:ext cx="1611714" cy="332788"/>
            </a:xfrm>
            <a:prstGeom prst="rect">
              <a:avLst/>
            </a:prstGeom>
            <a:noFill/>
          </p:spPr>
          <p:txBody>
            <a:bodyPr wrap="square" rtlCol="0">
              <a:spAutoFit/>
            </a:bodyPr>
            <a:lstStyle/>
            <a:p>
              <a:pPr algn="ctr"/>
              <a:r>
                <a:rPr lang="pl-PL" sz="1400" b="1" dirty="0">
                  <a:solidFill>
                    <a:srgbClr val="231F20"/>
                  </a:solidFill>
                </a:rPr>
                <a:t>BOHNEN</a:t>
              </a:r>
            </a:p>
          </p:txBody>
        </p:sp>
        <p:sp>
          <p:nvSpPr>
            <p:cNvPr id="28" name="Prostokąt: zagięty narożnik 27">
              <a:extLst>
                <a:ext uri="{FF2B5EF4-FFF2-40B4-BE49-F238E27FC236}">
                  <a16:creationId xmlns:a16="http://schemas.microsoft.com/office/drawing/2014/main" id="{FBCDEE11-36D0-401D-BF92-8C9113DF2B9D}"/>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29" name="pole tekstowe 28">
              <a:extLst>
                <a:ext uri="{FF2B5EF4-FFF2-40B4-BE49-F238E27FC236}">
                  <a16:creationId xmlns:a16="http://schemas.microsoft.com/office/drawing/2014/main" id="{26AD01CD-C1CE-4698-9D44-53D7908A4A9A}"/>
                </a:ext>
              </a:extLst>
            </p:cNvPr>
            <p:cNvSpPr txBox="1"/>
            <p:nvPr/>
          </p:nvSpPr>
          <p:spPr>
            <a:xfrm>
              <a:off x="3722191" y="3368509"/>
              <a:ext cx="2198974" cy="1031641"/>
            </a:xfrm>
            <a:prstGeom prst="rect">
              <a:avLst/>
            </a:prstGeom>
            <a:noFill/>
          </p:spPr>
          <p:txBody>
            <a:bodyPr wrap="square" rtlCol="0">
              <a:spAutoFit/>
            </a:bodyPr>
            <a:lstStyle/>
            <a:p>
              <a:r>
                <a:rPr lang="pl-PL" sz="1400" b="1" dirty="0">
                  <a:solidFill>
                    <a:srgbClr val="FF0000"/>
                  </a:solidFill>
                </a:rPr>
                <a:t>SCHNITTLAUCH, KNOBLAUCH, LAUCH, ZWIEBEL, PAPRIKA, RINGELBLUME</a:t>
              </a:r>
            </a:p>
          </p:txBody>
        </p:sp>
        <p:pic>
          <p:nvPicPr>
            <p:cNvPr id="30" name="Obraz 29">
              <a:extLst>
                <a:ext uri="{FF2B5EF4-FFF2-40B4-BE49-F238E27FC236}">
                  <a16:creationId xmlns:a16="http://schemas.microsoft.com/office/drawing/2014/main" id="{34C0994F-6EFD-4DD5-AEF8-C7EF772CCA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31" name="Obraz 30">
              <a:extLst>
                <a:ext uri="{FF2B5EF4-FFF2-40B4-BE49-F238E27FC236}">
                  <a16:creationId xmlns:a16="http://schemas.microsoft.com/office/drawing/2014/main" id="{F2543E92-3828-4C54-A934-B2F1266CE1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657036" y="4610769"/>
              <a:ext cx="777148" cy="1383208"/>
            </a:xfrm>
            <a:prstGeom prst="rect">
              <a:avLst/>
            </a:prstGeom>
          </p:spPr>
        </p:pic>
        <p:grpSp>
          <p:nvGrpSpPr>
            <p:cNvPr id="32" name="Grupa 31">
              <a:extLst>
                <a:ext uri="{FF2B5EF4-FFF2-40B4-BE49-F238E27FC236}">
                  <a16:creationId xmlns:a16="http://schemas.microsoft.com/office/drawing/2014/main" id="{93AD975B-4509-4D5D-9C8A-C9AC3F8342B1}"/>
                </a:ext>
              </a:extLst>
            </p:cNvPr>
            <p:cNvGrpSpPr/>
            <p:nvPr/>
          </p:nvGrpSpPr>
          <p:grpSpPr>
            <a:xfrm>
              <a:off x="112043" y="4405969"/>
              <a:ext cx="2739624" cy="1822915"/>
              <a:chOff x="2328763" y="729555"/>
              <a:chExt cx="2739624" cy="1822915"/>
            </a:xfrm>
          </p:grpSpPr>
          <p:sp>
            <p:nvSpPr>
              <p:cNvPr id="64" name="Prostokąt: zagięty narożnik 63">
                <a:extLst>
                  <a:ext uri="{FF2B5EF4-FFF2-40B4-BE49-F238E27FC236}">
                    <a16:creationId xmlns:a16="http://schemas.microsoft.com/office/drawing/2014/main" id="{82A6C60C-E7BC-4EB0-82A8-2D31C2EC5AEF}"/>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65" name="pole tekstowe 64">
                <a:extLst>
                  <a:ext uri="{FF2B5EF4-FFF2-40B4-BE49-F238E27FC236}">
                    <a16:creationId xmlns:a16="http://schemas.microsoft.com/office/drawing/2014/main" id="{EE2E4513-19BC-4B4D-8A72-345FF3038D3F}"/>
                  </a:ext>
                </a:extLst>
              </p:cNvPr>
              <p:cNvSpPr txBox="1"/>
              <p:nvPr/>
            </p:nvSpPr>
            <p:spPr>
              <a:xfrm>
                <a:off x="2375340" y="1270683"/>
                <a:ext cx="2693047" cy="1264592"/>
              </a:xfrm>
              <a:prstGeom prst="rect">
                <a:avLst/>
              </a:prstGeom>
              <a:noFill/>
            </p:spPr>
            <p:txBody>
              <a:bodyPr wrap="square" rtlCol="0">
                <a:spAutoFit/>
              </a:bodyPr>
              <a:lstStyle/>
              <a:p>
                <a:r>
                  <a:rPr lang="pl-PL" sz="1400" b="1" dirty="0">
                    <a:solidFill>
                      <a:srgbClr val="006600"/>
                    </a:solidFill>
                  </a:rPr>
                  <a:t>BOHNEN, BROKKOLI, BLUMENKOHL, SCHNITTLAUCH, SALAT, LAUCH</a:t>
                </a:r>
              </a:p>
              <a:p>
                <a:r>
                  <a:rPr lang="pl-PL" sz="1400" b="1" dirty="0">
                    <a:solidFill>
                      <a:srgbClr val="006600"/>
                    </a:solidFill>
                  </a:rPr>
                  <a:t>ZWIEBEL, ERBSEN, PETERSILIE, ROSMARIN, PAPRIKA, SALBEI</a:t>
                </a:r>
              </a:p>
            </p:txBody>
          </p:sp>
          <p:pic>
            <p:nvPicPr>
              <p:cNvPr id="66" name="Obraz 65">
                <a:extLst>
                  <a:ext uri="{FF2B5EF4-FFF2-40B4-BE49-F238E27FC236}">
                    <a16:creationId xmlns:a16="http://schemas.microsoft.com/office/drawing/2014/main" id="{8762A737-C3AF-480C-8419-D082ECF0A0F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3" name="pole tekstowe 32">
              <a:extLst>
                <a:ext uri="{FF2B5EF4-FFF2-40B4-BE49-F238E27FC236}">
                  <a16:creationId xmlns:a16="http://schemas.microsoft.com/office/drawing/2014/main" id="{D8616211-B3B4-4921-A100-3BA285AE8983}"/>
                </a:ext>
              </a:extLst>
            </p:cNvPr>
            <p:cNvSpPr txBox="1"/>
            <p:nvPr/>
          </p:nvSpPr>
          <p:spPr>
            <a:xfrm>
              <a:off x="2204506" y="5996090"/>
              <a:ext cx="1611714" cy="332788"/>
            </a:xfrm>
            <a:prstGeom prst="rect">
              <a:avLst/>
            </a:prstGeom>
            <a:noFill/>
          </p:spPr>
          <p:txBody>
            <a:bodyPr wrap="square" rtlCol="0">
              <a:spAutoFit/>
            </a:bodyPr>
            <a:lstStyle/>
            <a:p>
              <a:pPr algn="ctr"/>
              <a:r>
                <a:rPr lang="pl-PL" sz="1400" b="1" dirty="0">
                  <a:solidFill>
                    <a:srgbClr val="231F20"/>
                  </a:solidFill>
                </a:rPr>
                <a:t>CARROT</a:t>
              </a:r>
            </a:p>
          </p:txBody>
        </p:sp>
        <p:sp>
          <p:nvSpPr>
            <p:cNvPr id="34" name="Prostokąt: zagięty narożnik 33">
              <a:extLst>
                <a:ext uri="{FF2B5EF4-FFF2-40B4-BE49-F238E27FC236}">
                  <a16:creationId xmlns:a16="http://schemas.microsoft.com/office/drawing/2014/main" id="{9C8DCAA9-CF24-4A66-A477-708A8972D7E5}"/>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35" name="pole tekstowe 34">
              <a:extLst>
                <a:ext uri="{FF2B5EF4-FFF2-40B4-BE49-F238E27FC236}">
                  <a16:creationId xmlns:a16="http://schemas.microsoft.com/office/drawing/2014/main" id="{3FAC341C-B8E3-42FA-8BE4-CECE478A8803}"/>
                </a:ext>
              </a:extLst>
            </p:cNvPr>
            <p:cNvSpPr txBox="1"/>
            <p:nvPr/>
          </p:nvSpPr>
          <p:spPr>
            <a:xfrm>
              <a:off x="3722191" y="5331774"/>
              <a:ext cx="2198974" cy="332788"/>
            </a:xfrm>
            <a:prstGeom prst="rect">
              <a:avLst/>
            </a:prstGeom>
            <a:noFill/>
          </p:spPr>
          <p:txBody>
            <a:bodyPr wrap="square" rtlCol="0">
              <a:spAutoFit/>
            </a:bodyPr>
            <a:lstStyle/>
            <a:p>
              <a:r>
                <a:rPr lang="pl-PL" sz="1400" b="1" dirty="0">
                  <a:solidFill>
                    <a:srgbClr val="FF0000"/>
                  </a:solidFill>
                </a:rPr>
                <a:t>DILL</a:t>
              </a:r>
            </a:p>
          </p:txBody>
        </p:sp>
        <p:pic>
          <p:nvPicPr>
            <p:cNvPr id="36" name="Obraz 35">
              <a:extLst>
                <a:ext uri="{FF2B5EF4-FFF2-40B4-BE49-F238E27FC236}">
                  <a16:creationId xmlns:a16="http://schemas.microsoft.com/office/drawing/2014/main" id="{9D89CC56-0AD7-46B1-8584-042DF46887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37" name="Obraz 36">
              <a:extLst>
                <a:ext uri="{FF2B5EF4-FFF2-40B4-BE49-F238E27FC236}">
                  <a16:creationId xmlns:a16="http://schemas.microsoft.com/office/drawing/2014/main" id="{39C8A32C-162C-4ED7-9BD6-CBCA19E00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69592" y="929742"/>
              <a:ext cx="734829" cy="1383208"/>
            </a:xfrm>
            <a:prstGeom prst="rect">
              <a:avLst/>
            </a:prstGeom>
          </p:spPr>
        </p:pic>
        <p:grpSp>
          <p:nvGrpSpPr>
            <p:cNvPr id="38" name="Grupa 37">
              <a:extLst>
                <a:ext uri="{FF2B5EF4-FFF2-40B4-BE49-F238E27FC236}">
                  <a16:creationId xmlns:a16="http://schemas.microsoft.com/office/drawing/2014/main" id="{156C6CA9-B90A-4659-A937-A641DC10CA8D}"/>
                </a:ext>
              </a:extLst>
            </p:cNvPr>
            <p:cNvGrpSpPr/>
            <p:nvPr/>
          </p:nvGrpSpPr>
          <p:grpSpPr>
            <a:xfrm>
              <a:off x="6203440" y="724942"/>
              <a:ext cx="2415760" cy="1822915"/>
              <a:chOff x="2328763" y="729555"/>
              <a:chExt cx="2415760" cy="1822915"/>
            </a:xfrm>
          </p:grpSpPr>
          <p:sp>
            <p:nvSpPr>
              <p:cNvPr id="61" name="Prostokąt: zagięty narożnik 60">
                <a:extLst>
                  <a:ext uri="{FF2B5EF4-FFF2-40B4-BE49-F238E27FC236}">
                    <a16:creationId xmlns:a16="http://schemas.microsoft.com/office/drawing/2014/main" id="{4743C936-79DF-4B57-9418-6CB09F44597C}"/>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62" name="pole tekstowe 61">
                <a:extLst>
                  <a:ext uri="{FF2B5EF4-FFF2-40B4-BE49-F238E27FC236}">
                    <a16:creationId xmlns:a16="http://schemas.microsoft.com/office/drawing/2014/main" id="{D3280BDA-135E-4D5F-A649-636A3E852038}"/>
                  </a:ext>
                </a:extLst>
              </p:cNvPr>
              <p:cNvSpPr txBox="1"/>
              <p:nvPr/>
            </p:nvSpPr>
            <p:spPr>
              <a:xfrm>
                <a:off x="2387292" y="1424229"/>
                <a:ext cx="2357231" cy="1031640"/>
              </a:xfrm>
              <a:prstGeom prst="rect">
                <a:avLst/>
              </a:prstGeom>
              <a:noFill/>
            </p:spPr>
            <p:txBody>
              <a:bodyPr wrap="square" rtlCol="0">
                <a:spAutoFit/>
              </a:bodyPr>
              <a:lstStyle/>
              <a:p>
                <a:r>
                  <a:rPr lang="pl-PL" sz="1400" b="1" dirty="0">
                    <a:solidFill>
                      <a:srgbClr val="006600"/>
                    </a:solidFill>
                  </a:rPr>
                  <a:t>BOHNEN, GURKE, DILL, MELONE, PETERSILIE, ERBSEN, KÜRBIS, SONNENBLUMEN</a:t>
                </a:r>
              </a:p>
            </p:txBody>
          </p:sp>
          <p:pic>
            <p:nvPicPr>
              <p:cNvPr id="63" name="Obraz 62">
                <a:extLst>
                  <a:ext uri="{FF2B5EF4-FFF2-40B4-BE49-F238E27FC236}">
                    <a16:creationId xmlns:a16="http://schemas.microsoft.com/office/drawing/2014/main" id="{7FEA2B90-2E73-46A2-A609-A215EEF38E8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9" name="pole tekstowe 38">
              <a:extLst>
                <a:ext uri="{FF2B5EF4-FFF2-40B4-BE49-F238E27FC236}">
                  <a16:creationId xmlns:a16="http://schemas.microsoft.com/office/drawing/2014/main" id="{ADCF44FB-F8E3-4D77-950D-DC87B5B4650E}"/>
                </a:ext>
              </a:extLst>
            </p:cNvPr>
            <p:cNvSpPr txBox="1"/>
            <p:nvPr/>
          </p:nvSpPr>
          <p:spPr>
            <a:xfrm>
              <a:off x="8295903" y="2315064"/>
              <a:ext cx="1611714" cy="332788"/>
            </a:xfrm>
            <a:prstGeom prst="rect">
              <a:avLst/>
            </a:prstGeom>
            <a:noFill/>
          </p:spPr>
          <p:txBody>
            <a:bodyPr wrap="square" rtlCol="0">
              <a:spAutoFit/>
            </a:bodyPr>
            <a:lstStyle/>
            <a:p>
              <a:pPr algn="ctr"/>
              <a:r>
                <a:rPr lang="pl-PL" sz="1400" b="1" dirty="0">
                  <a:solidFill>
                    <a:srgbClr val="231F20"/>
                  </a:solidFill>
                </a:rPr>
                <a:t>KORN</a:t>
              </a:r>
            </a:p>
          </p:txBody>
        </p:sp>
        <p:sp>
          <p:nvSpPr>
            <p:cNvPr id="40" name="Prostokąt: zagięty narożnik 39">
              <a:extLst>
                <a:ext uri="{FF2B5EF4-FFF2-40B4-BE49-F238E27FC236}">
                  <a16:creationId xmlns:a16="http://schemas.microsoft.com/office/drawing/2014/main" id="{35ED51E3-1B34-412E-AEE4-0F160ECD3EAB}"/>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41" name="pole tekstowe 40">
              <a:extLst>
                <a:ext uri="{FF2B5EF4-FFF2-40B4-BE49-F238E27FC236}">
                  <a16:creationId xmlns:a16="http://schemas.microsoft.com/office/drawing/2014/main" id="{C7220ED5-73AD-4CC0-9C64-481BAD81443E}"/>
                </a:ext>
              </a:extLst>
            </p:cNvPr>
            <p:cNvSpPr txBox="1"/>
            <p:nvPr/>
          </p:nvSpPr>
          <p:spPr>
            <a:xfrm>
              <a:off x="9813588" y="1674732"/>
              <a:ext cx="2198974" cy="332788"/>
            </a:xfrm>
            <a:prstGeom prst="rect">
              <a:avLst/>
            </a:prstGeom>
            <a:noFill/>
          </p:spPr>
          <p:txBody>
            <a:bodyPr wrap="square" rtlCol="0">
              <a:spAutoFit/>
            </a:bodyPr>
            <a:lstStyle/>
            <a:p>
              <a:r>
                <a:rPr lang="pl-PL" sz="1400" b="1" dirty="0">
                  <a:solidFill>
                    <a:srgbClr val="FF0000"/>
                  </a:solidFill>
                </a:rPr>
                <a:t>TOMATOEN</a:t>
              </a:r>
            </a:p>
          </p:txBody>
        </p:sp>
        <p:pic>
          <p:nvPicPr>
            <p:cNvPr id="42" name="Obraz 41">
              <a:extLst>
                <a:ext uri="{FF2B5EF4-FFF2-40B4-BE49-F238E27FC236}">
                  <a16:creationId xmlns:a16="http://schemas.microsoft.com/office/drawing/2014/main" id="{7BBEBEDB-1EB2-4DDC-B732-01014FFBB5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43" name="Obraz 42">
              <a:extLst>
                <a:ext uri="{FF2B5EF4-FFF2-40B4-BE49-F238E27FC236}">
                  <a16:creationId xmlns:a16="http://schemas.microsoft.com/office/drawing/2014/main" id="{2E562F1C-4FDB-46E4-BDFF-0822917C54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32168" y="2773796"/>
              <a:ext cx="609678" cy="1383208"/>
            </a:xfrm>
            <a:prstGeom prst="rect">
              <a:avLst/>
            </a:prstGeom>
          </p:spPr>
        </p:pic>
        <p:grpSp>
          <p:nvGrpSpPr>
            <p:cNvPr id="44" name="Grupa 43">
              <a:extLst>
                <a:ext uri="{FF2B5EF4-FFF2-40B4-BE49-F238E27FC236}">
                  <a16:creationId xmlns:a16="http://schemas.microsoft.com/office/drawing/2014/main" id="{C17E8BBB-895F-4CAB-BD69-658C301D9E85}"/>
                </a:ext>
              </a:extLst>
            </p:cNvPr>
            <p:cNvGrpSpPr/>
            <p:nvPr/>
          </p:nvGrpSpPr>
          <p:grpSpPr>
            <a:xfrm>
              <a:off x="6203440" y="2568996"/>
              <a:ext cx="2523656" cy="1851900"/>
              <a:chOff x="2328763" y="729555"/>
              <a:chExt cx="2523656" cy="1851900"/>
            </a:xfrm>
          </p:grpSpPr>
          <p:sp>
            <p:nvSpPr>
              <p:cNvPr id="58" name="Prostokąt: zagięty narożnik 57">
                <a:extLst>
                  <a:ext uri="{FF2B5EF4-FFF2-40B4-BE49-F238E27FC236}">
                    <a16:creationId xmlns:a16="http://schemas.microsoft.com/office/drawing/2014/main" id="{9B45F5FA-25F2-401B-AA9D-3B9818F98ED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59" name="pole tekstowe 58">
                <a:extLst>
                  <a:ext uri="{FF2B5EF4-FFF2-40B4-BE49-F238E27FC236}">
                    <a16:creationId xmlns:a16="http://schemas.microsoft.com/office/drawing/2014/main" id="{23A54D61-FA24-4F4B-BD6C-DD0C1FD2A8B7}"/>
                  </a:ext>
                </a:extLst>
              </p:cNvPr>
              <p:cNvSpPr txBox="1"/>
              <p:nvPr/>
            </p:nvSpPr>
            <p:spPr>
              <a:xfrm>
                <a:off x="2375341" y="1316863"/>
                <a:ext cx="2477078" cy="1264592"/>
              </a:xfrm>
              <a:prstGeom prst="rect">
                <a:avLst/>
              </a:prstGeom>
              <a:noFill/>
            </p:spPr>
            <p:txBody>
              <a:bodyPr wrap="square" rtlCol="0">
                <a:spAutoFit/>
              </a:bodyPr>
              <a:lstStyle/>
              <a:p>
                <a:r>
                  <a:rPr lang="pl-PL" sz="1400" b="1" dirty="0">
                    <a:solidFill>
                      <a:srgbClr val="006600"/>
                    </a:solidFill>
                  </a:rPr>
                  <a:t>BOHNEN, BROKKOLI, BLUMENKOHL, MAIS, DILL, SALAT, KAPUZINERKRESSE, ZWIEBEL, ERBSEN, PFEFFER, TOMATEN</a:t>
                </a:r>
              </a:p>
            </p:txBody>
          </p:sp>
          <p:pic>
            <p:nvPicPr>
              <p:cNvPr id="60" name="Obraz 59">
                <a:extLst>
                  <a:ext uri="{FF2B5EF4-FFF2-40B4-BE49-F238E27FC236}">
                    <a16:creationId xmlns:a16="http://schemas.microsoft.com/office/drawing/2014/main" id="{D0B1D7A8-DBCB-4FCC-A973-6109C69CE401}"/>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46" name="Prostokąt: zagięty narożnik 45">
              <a:extLst>
                <a:ext uri="{FF2B5EF4-FFF2-40B4-BE49-F238E27FC236}">
                  <a16:creationId xmlns:a16="http://schemas.microsoft.com/office/drawing/2014/main" id="{EE27F466-68B8-4BB4-8D4E-96301DD146EC}"/>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47" name="pole tekstowe 46">
              <a:extLst>
                <a:ext uri="{FF2B5EF4-FFF2-40B4-BE49-F238E27FC236}">
                  <a16:creationId xmlns:a16="http://schemas.microsoft.com/office/drawing/2014/main" id="{316B74B8-E375-4411-A878-0361C3843D62}"/>
                </a:ext>
              </a:extLst>
            </p:cNvPr>
            <p:cNvSpPr txBox="1"/>
            <p:nvPr/>
          </p:nvSpPr>
          <p:spPr>
            <a:xfrm>
              <a:off x="9813588" y="3471678"/>
              <a:ext cx="2198974" cy="332788"/>
            </a:xfrm>
            <a:prstGeom prst="rect">
              <a:avLst/>
            </a:prstGeom>
            <a:noFill/>
          </p:spPr>
          <p:txBody>
            <a:bodyPr wrap="square" rtlCol="0">
              <a:spAutoFit/>
            </a:bodyPr>
            <a:lstStyle/>
            <a:p>
              <a:r>
                <a:rPr lang="pl-PL" sz="1400" b="1" dirty="0">
                  <a:solidFill>
                    <a:srgbClr val="FF0000"/>
                  </a:solidFill>
                </a:rPr>
                <a:t>SAGE</a:t>
              </a:r>
            </a:p>
          </p:txBody>
        </p:sp>
        <p:pic>
          <p:nvPicPr>
            <p:cNvPr id="48" name="Obraz 47">
              <a:extLst>
                <a:ext uri="{FF2B5EF4-FFF2-40B4-BE49-F238E27FC236}">
                  <a16:creationId xmlns:a16="http://schemas.microsoft.com/office/drawing/2014/main" id="{A5F0AB9E-D503-46F9-BE94-E08077A14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49" name="Obraz 48">
              <a:extLst>
                <a:ext uri="{FF2B5EF4-FFF2-40B4-BE49-F238E27FC236}">
                  <a16:creationId xmlns:a16="http://schemas.microsoft.com/office/drawing/2014/main" id="{297F7772-0AA4-40BA-8D49-BF5FEF85139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60670" y="4634228"/>
              <a:ext cx="1152674" cy="1327064"/>
            </a:xfrm>
            <a:prstGeom prst="rect">
              <a:avLst/>
            </a:prstGeom>
          </p:spPr>
        </p:pic>
        <p:grpSp>
          <p:nvGrpSpPr>
            <p:cNvPr id="50" name="Grupa 49">
              <a:extLst>
                <a:ext uri="{FF2B5EF4-FFF2-40B4-BE49-F238E27FC236}">
                  <a16:creationId xmlns:a16="http://schemas.microsoft.com/office/drawing/2014/main" id="{F93FC7CB-A7E7-47B0-AF2E-7DE5239616AC}"/>
                </a:ext>
              </a:extLst>
            </p:cNvPr>
            <p:cNvGrpSpPr/>
            <p:nvPr/>
          </p:nvGrpSpPr>
          <p:grpSpPr>
            <a:xfrm>
              <a:off x="6203440" y="4401356"/>
              <a:ext cx="2802679" cy="2058992"/>
              <a:chOff x="2328763" y="729555"/>
              <a:chExt cx="2802679" cy="2058992"/>
            </a:xfrm>
          </p:grpSpPr>
          <p:sp>
            <p:nvSpPr>
              <p:cNvPr id="55" name="Prostokąt: zagięty narożnik 54">
                <a:extLst>
                  <a:ext uri="{FF2B5EF4-FFF2-40B4-BE49-F238E27FC236}">
                    <a16:creationId xmlns:a16="http://schemas.microsoft.com/office/drawing/2014/main" id="{4CFF67A5-6197-455D-A785-3195AAA2ED8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56" name="pole tekstowe 55">
                <a:extLst>
                  <a:ext uri="{FF2B5EF4-FFF2-40B4-BE49-F238E27FC236}">
                    <a16:creationId xmlns:a16="http://schemas.microsoft.com/office/drawing/2014/main" id="{28E77E5B-2658-415C-AEA5-37833A6131CF}"/>
                  </a:ext>
                </a:extLst>
              </p:cNvPr>
              <p:cNvSpPr txBox="1"/>
              <p:nvPr/>
            </p:nvSpPr>
            <p:spPr>
              <a:xfrm>
                <a:off x="2375341" y="1291003"/>
                <a:ext cx="2756101" cy="1497544"/>
              </a:xfrm>
              <a:prstGeom prst="rect">
                <a:avLst/>
              </a:prstGeom>
              <a:noFill/>
            </p:spPr>
            <p:txBody>
              <a:bodyPr wrap="square" rtlCol="0">
                <a:spAutoFit/>
              </a:bodyPr>
              <a:lstStyle/>
              <a:p>
                <a:r>
                  <a:rPr lang="pl-PL" sz="1400" b="1" dirty="0">
                    <a:solidFill>
                      <a:srgbClr val="006600"/>
                    </a:solidFill>
                  </a:rPr>
                  <a:t>BASILIKUM, BOHNEN, SCHNITTLAUCH, GURKE, KNOBLAUCH, SALAT, RINGELBLUME, KAPUZINERKRESSE, ZWIEBEL, PETERSILIE, PAPRIKA</a:t>
                </a:r>
              </a:p>
            </p:txBody>
          </p:sp>
          <p:pic>
            <p:nvPicPr>
              <p:cNvPr id="57" name="Obraz 56">
                <a:extLst>
                  <a:ext uri="{FF2B5EF4-FFF2-40B4-BE49-F238E27FC236}">
                    <a16:creationId xmlns:a16="http://schemas.microsoft.com/office/drawing/2014/main" id="{9817031E-BE38-431E-B740-ED20BF695DE4}"/>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51" name="pole tekstowe 50">
              <a:extLst>
                <a:ext uri="{FF2B5EF4-FFF2-40B4-BE49-F238E27FC236}">
                  <a16:creationId xmlns:a16="http://schemas.microsoft.com/office/drawing/2014/main" id="{D5AF29FA-2DDB-4B56-B1C8-7E94CD7B57A1}"/>
                </a:ext>
              </a:extLst>
            </p:cNvPr>
            <p:cNvSpPr txBox="1"/>
            <p:nvPr/>
          </p:nvSpPr>
          <p:spPr>
            <a:xfrm>
              <a:off x="8295903" y="5991477"/>
              <a:ext cx="1611714" cy="332788"/>
            </a:xfrm>
            <a:prstGeom prst="rect">
              <a:avLst/>
            </a:prstGeom>
            <a:noFill/>
          </p:spPr>
          <p:txBody>
            <a:bodyPr wrap="square" rtlCol="0">
              <a:spAutoFit/>
            </a:bodyPr>
            <a:lstStyle/>
            <a:p>
              <a:pPr algn="ctr"/>
              <a:r>
                <a:rPr lang="pl-PL" sz="1400" b="1" dirty="0">
                  <a:solidFill>
                    <a:srgbClr val="231F20"/>
                  </a:solidFill>
                </a:rPr>
                <a:t>TOMATO</a:t>
              </a:r>
            </a:p>
          </p:txBody>
        </p:sp>
        <p:sp>
          <p:nvSpPr>
            <p:cNvPr id="52" name="Prostokąt: zagięty narożnik 51">
              <a:extLst>
                <a:ext uri="{FF2B5EF4-FFF2-40B4-BE49-F238E27FC236}">
                  <a16:creationId xmlns:a16="http://schemas.microsoft.com/office/drawing/2014/main" id="{2EFD2A2E-9F62-46D7-82CE-7B1155D6DA5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00"/>
            </a:p>
          </p:txBody>
        </p:sp>
        <p:sp>
          <p:nvSpPr>
            <p:cNvPr id="53" name="pole tekstowe 52">
              <a:extLst>
                <a:ext uri="{FF2B5EF4-FFF2-40B4-BE49-F238E27FC236}">
                  <a16:creationId xmlns:a16="http://schemas.microsoft.com/office/drawing/2014/main" id="{DA886D94-088D-4943-AD81-F3AE47E25DE9}"/>
                </a:ext>
              </a:extLst>
            </p:cNvPr>
            <p:cNvSpPr txBox="1"/>
            <p:nvPr/>
          </p:nvSpPr>
          <p:spPr>
            <a:xfrm>
              <a:off x="9813588" y="5239387"/>
              <a:ext cx="2198974" cy="798690"/>
            </a:xfrm>
            <a:prstGeom prst="rect">
              <a:avLst/>
            </a:prstGeom>
            <a:noFill/>
          </p:spPr>
          <p:txBody>
            <a:bodyPr wrap="square" rtlCol="0">
              <a:spAutoFit/>
            </a:bodyPr>
            <a:lstStyle/>
            <a:p>
              <a:r>
                <a:rPr lang="pl-PL" sz="1400" b="1" dirty="0">
                  <a:solidFill>
                    <a:srgbClr val="FF0000"/>
                  </a:solidFill>
                </a:rPr>
                <a:t>BROKKOLI, BLUMENKOHL, MAIS, DILL</a:t>
              </a:r>
            </a:p>
          </p:txBody>
        </p:sp>
        <p:pic>
          <p:nvPicPr>
            <p:cNvPr id="54" name="Obraz 53">
              <a:extLst>
                <a:ext uri="{FF2B5EF4-FFF2-40B4-BE49-F238E27FC236}">
                  <a16:creationId xmlns:a16="http://schemas.microsoft.com/office/drawing/2014/main" id="{4E5886DF-C062-4B67-8A2F-0FBD0F3E15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sp>
          <p:nvSpPr>
            <p:cNvPr id="45" name="pole tekstowe 44">
              <a:extLst>
                <a:ext uri="{FF2B5EF4-FFF2-40B4-BE49-F238E27FC236}">
                  <a16:creationId xmlns:a16="http://schemas.microsoft.com/office/drawing/2014/main" id="{7D760C75-3460-4853-B9CB-FD465D5D2607}"/>
                </a:ext>
              </a:extLst>
            </p:cNvPr>
            <p:cNvSpPr txBox="1"/>
            <p:nvPr/>
          </p:nvSpPr>
          <p:spPr>
            <a:xfrm>
              <a:off x="8283299" y="4159117"/>
              <a:ext cx="1789354" cy="332788"/>
            </a:xfrm>
            <a:prstGeom prst="rect">
              <a:avLst/>
            </a:prstGeom>
            <a:noFill/>
          </p:spPr>
          <p:txBody>
            <a:bodyPr wrap="square" rtlCol="0">
              <a:spAutoFit/>
            </a:bodyPr>
            <a:lstStyle/>
            <a:p>
              <a:pPr algn="ctr"/>
              <a:r>
                <a:rPr lang="pl-PL" sz="1400" b="1" dirty="0">
                  <a:solidFill>
                    <a:srgbClr val="231F20"/>
                  </a:solidFill>
                </a:rPr>
                <a:t>CUCUMBER</a:t>
              </a:r>
            </a:p>
          </p:txBody>
        </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spTree>
    <p:extLst>
      <p:ext uri="{BB962C8B-B14F-4D97-AF65-F5344CB8AC3E}">
        <p14:creationId xmlns:p14="http://schemas.microsoft.com/office/powerpoint/2010/main" val="416222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a:t>Einführung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grpSp>
        <p:nvGrpSpPr>
          <p:cNvPr id="73" name="Grupa 72">
            <a:extLst>
              <a:ext uri="{FF2B5EF4-FFF2-40B4-BE49-F238E27FC236}">
                <a16:creationId xmlns:a16="http://schemas.microsoft.com/office/drawing/2014/main" id="{ABE56AB6-CA39-4F67-975E-054303C68C47}"/>
              </a:ext>
            </a:extLst>
          </p:cNvPr>
          <p:cNvGrpSpPr/>
          <p:nvPr/>
        </p:nvGrpSpPr>
        <p:grpSpPr>
          <a:xfrm>
            <a:off x="446400" y="860400"/>
            <a:ext cx="11314800" cy="5367220"/>
            <a:chOff x="112043" y="724942"/>
            <a:chExt cx="12005590" cy="5767219"/>
          </a:xfrm>
        </p:grpSpPr>
        <p:pic>
          <p:nvPicPr>
            <p:cNvPr id="75" name="Obraz 74">
              <a:extLst>
                <a:ext uri="{FF2B5EF4-FFF2-40B4-BE49-F238E27FC236}">
                  <a16:creationId xmlns:a16="http://schemas.microsoft.com/office/drawing/2014/main" id="{CB542517-ED24-4021-BD0D-95505FFDA4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2682" y="934355"/>
              <a:ext cx="825856" cy="1383208"/>
            </a:xfrm>
            <a:prstGeom prst="rect">
              <a:avLst/>
            </a:prstGeom>
          </p:spPr>
        </p:pic>
        <p:grpSp>
          <p:nvGrpSpPr>
            <p:cNvPr id="76" name="Grupa 75">
              <a:extLst>
                <a:ext uri="{FF2B5EF4-FFF2-40B4-BE49-F238E27FC236}">
                  <a16:creationId xmlns:a16="http://schemas.microsoft.com/office/drawing/2014/main" id="{5EF6B882-D73C-461A-9B80-DEAFDFE90F94}"/>
                </a:ext>
              </a:extLst>
            </p:cNvPr>
            <p:cNvGrpSpPr/>
            <p:nvPr/>
          </p:nvGrpSpPr>
          <p:grpSpPr>
            <a:xfrm>
              <a:off x="112043" y="729555"/>
              <a:ext cx="2403809" cy="1833354"/>
              <a:chOff x="2328763" y="729555"/>
              <a:chExt cx="2403809" cy="1833354"/>
            </a:xfrm>
          </p:grpSpPr>
          <p:sp>
            <p:nvSpPr>
              <p:cNvPr id="125" name="Prostokąt: zagięty narożnik 124">
                <a:extLst>
                  <a:ext uri="{FF2B5EF4-FFF2-40B4-BE49-F238E27FC236}">
                    <a16:creationId xmlns:a16="http://schemas.microsoft.com/office/drawing/2014/main" id="{C22920FB-CBD2-422C-8F7E-FEAB86770817}"/>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pole tekstowe 125">
                <a:extLst>
                  <a:ext uri="{FF2B5EF4-FFF2-40B4-BE49-F238E27FC236}">
                    <a16:creationId xmlns:a16="http://schemas.microsoft.com/office/drawing/2014/main" id="{824EB694-3CA1-4E20-9BC5-B0D6B23869E5}"/>
                  </a:ext>
                </a:extLst>
              </p:cNvPr>
              <p:cNvSpPr txBox="1"/>
              <p:nvPr/>
            </p:nvSpPr>
            <p:spPr>
              <a:xfrm>
                <a:off x="2375341" y="1306195"/>
                <a:ext cx="2357231" cy="1256714"/>
              </a:xfrm>
              <a:prstGeom prst="rect">
                <a:avLst/>
              </a:prstGeom>
              <a:noFill/>
            </p:spPr>
            <p:txBody>
              <a:bodyPr wrap="square" rtlCol="0">
                <a:spAutoFit/>
              </a:bodyPr>
              <a:lstStyle/>
              <a:p>
                <a:r>
                  <a:rPr lang="pl-PL" sz="1400" b="1" dirty="0">
                    <a:solidFill>
                      <a:srgbClr val="006600"/>
                    </a:solidFill>
                  </a:rPr>
                  <a:t>BROKKOLI, KAROTTE, GURKE, DILL, LAUCH, KOPFSALAT, PETERSILIE, ERDBEERE, MANGOLD, TOMATE</a:t>
                </a:r>
              </a:p>
            </p:txBody>
          </p:sp>
          <p:pic>
            <p:nvPicPr>
              <p:cNvPr id="127" name="Obraz 126">
                <a:extLst>
                  <a:ext uri="{FF2B5EF4-FFF2-40B4-BE49-F238E27FC236}">
                    <a16:creationId xmlns:a16="http://schemas.microsoft.com/office/drawing/2014/main" id="{89A1B73D-34E7-4E94-9AB8-EA938101F75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77" name="pole tekstowe 76">
              <a:extLst>
                <a:ext uri="{FF2B5EF4-FFF2-40B4-BE49-F238E27FC236}">
                  <a16:creationId xmlns:a16="http://schemas.microsoft.com/office/drawing/2014/main" id="{4105D4D2-1408-4776-8189-F237ECF0DAC4}"/>
                </a:ext>
              </a:extLst>
            </p:cNvPr>
            <p:cNvSpPr txBox="1"/>
            <p:nvPr/>
          </p:nvSpPr>
          <p:spPr>
            <a:xfrm>
              <a:off x="2204506" y="2319676"/>
              <a:ext cx="1611714" cy="496071"/>
            </a:xfrm>
            <a:prstGeom prst="rect">
              <a:avLst/>
            </a:prstGeom>
            <a:noFill/>
          </p:spPr>
          <p:txBody>
            <a:bodyPr wrap="square" rtlCol="0">
              <a:spAutoFit/>
            </a:bodyPr>
            <a:lstStyle/>
            <a:p>
              <a:pPr algn="ctr"/>
              <a:r>
                <a:rPr lang="pl-PL" sz="2400" b="1" dirty="0">
                  <a:solidFill>
                    <a:srgbClr val="231F20"/>
                  </a:solidFill>
                </a:rPr>
                <a:t>ONION</a:t>
              </a:r>
            </a:p>
          </p:txBody>
        </p:sp>
        <p:sp>
          <p:nvSpPr>
            <p:cNvPr id="78" name="Prostokąt: zagięty narożnik 77">
              <a:extLst>
                <a:ext uri="{FF2B5EF4-FFF2-40B4-BE49-F238E27FC236}">
                  <a16:creationId xmlns:a16="http://schemas.microsoft.com/office/drawing/2014/main" id="{B1F2350F-D3D0-48EC-9D57-1234626DFE0F}"/>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ole tekstowe 78">
              <a:extLst>
                <a:ext uri="{FF2B5EF4-FFF2-40B4-BE49-F238E27FC236}">
                  <a16:creationId xmlns:a16="http://schemas.microsoft.com/office/drawing/2014/main" id="{101EFF0B-2775-4EFC-9AC4-85D76809D1ED}"/>
                </a:ext>
              </a:extLst>
            </p:cNvPr>
            <p:cNvSpPr txBox="1"/>
            <p:nvPr/>
          </p:nvSpPr>
          <p:spPr>
            <a:xfrm>
              <a:off x="3722191" y="1682995"/>
              <a:ext cx="2198974" cy="307777"/>
            </a:xfrm>
            <a:prstGeom prst="rect">
              <a:avLst/>
            </a:prstGeom>
            <a:noFill/>
          </p:spPr>
          <p:txBody>
            <a:bodyPr wrap="square" rtlCol="0">
              <a:spAutoFit/>
            </a:bodyPr>
            <a:lstStyle/>
            <a:p>
              <a:r>
                <a:rPr lang="pl-PL" sz="1400" b="1" dirty="0">
                  <a:solidFill>
                    <a:srgbClr val="FF0000"/>
                  </a:solidFill>
                </a:rPr>
                <a:t>BOHNEN, ERBSEN</a:t>
              </a:r>
            </a:p>
          </p:txBody>
        </p:sp>
        <p:pic>
          <p:nvPicPr>
            <p:cNvPr id="80" name="Obraz 79">
              <a:extLst>
                <a:ext uri="{FF2B5EF4-FFF2-40B4-BE49-F238E27FC236}">
                  <a16:creationId xmlns:a16="http://schemas.microsoft.com/office/drawing/2014/main" id="{183E8108-0214-4E67-A17B-883BC38C51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81" name="Obraz 80">
              <a:extLst>
                <a:ext uri="{FF2B5EF4-FFF2-40B4-BE49-F238E27FC236}">
                  <a16:creationId xmlns:a16="http://schemas.microsoft.com/office/drawing/2014/main" id="{B7BA4853-64F6-4F85-B5C7-F3438C4F2E7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69273" y="2880457"/>
              <a:ext cx="1152674" cy="1179111"/>
            </a:xfrm>
            <a:prstGeom prst="rect">
              <a:avLst/>
            </a:prstGeom>
          </p:spPr>
        </p:pic>
        <p:grpSp>
          <p:nvGrpSpPr>
            <p:cNvPr id="82" name="Grupa 81">
              <a:extLst>
                <a:ext uri="{FF2B5EF4-FFF2-40B4-BE49-F238E27FC236}">
                  <a16:creationId xmlns:a16="http://schemas.microsoft.com/office/drawing/2014/main" id="{F459AFAE-B803-47E5-B439-8D04C5CA780A}"/>
                </a:ext>
              </a:extLst>
            </p:cNvPr>
            <p:cNvGrpSpPr/>
            <p:nvPr/>
          </p:nvGrpSpPr>
          <p:grpSpPr>
            <a:xfrm>
              <a:off x="112043" y="2573609"/>
              <a:ext cx="2403809" cy="1822915"/>
              <a:chOff x="2328763" y="729555"/>
              <a:chExt cx="2403809" cy="1822915"/>
            </a:xfrm>
          </p:grpSpPr>
          <p:sp>
            <p:nvSpPr>
              <p:cNvPr id="122" name="Prostokąt: zagięty narożnik 121">
                <a:extLst>
                  <a:ext uri="{FF2B5EF4-FFF2-40B4-BE49-F238E27FC236}">
                    <a16:creationId xmlns:a16="http://schemas.microsoft.com/office/drawing/2014/main" id="{944F6D98-924D-49BB-B9A2-52784B004A8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3" name="pole tekstowe 122">
                <a:extLst>
                  <a:ext uri="{FF2B5EF4-FFF2-40B4-BE49-F238E27FC236}">
                    <a16:creationId xmlns:a16="http://schemas.microsoft.com/office/drawing/2014/main" id="{5F914629-D6C5-4191-B6E2-C4BD69B3C686}"/>
                  </a:ext>
                </a:extLst>
              </p:cNvPr>
              <p:cNvSpPr txBox="1"/>
              <p:nvPr/>
            </p:nvSpPr>
            <p:spPr>
              <a:xfrm>
                <a:off x="2375341" y="1270683"/>
                <a:ext cx="2357231" cy="1256714"/>
              </a:xfrm>
              <a:prstGeom prst="rect">
                <a:avLst/>
              </a:prstGeom>
              <a:noFill/>
            </p:spPr>
            <p:txBody>
              <a:bodyPr wrap="square" rtlCol="0">
                <a:spAutoFit/>
              </a:bodyPr>
              <a:lstStyle/>
              <a:p>
                <a:r>
                  <a:rPr lang="pl-PL" sz="1400" b="1" dirty="0">
                    <a:solidFill>
                      <a:srgbClr val="006600"/>
                    </a:solidFill>
                  </a:rPr>
                  <a:t>BROKKOLI, KAROTTE, BLUMENKOHL, GURKE, DILL, KNOBLAUCH, ZWIEBEL, SPINAT, KÜRBIS, ERDBEERE, TOMATE</a:t>
                </a:r>
              </a:p>
            </p:txBody>
          </p:sp>
          <p:pic>
            <p:nvPicPr>
              <p:cNvPr id="124" name="Obraz 123">
                <a:extLst>
                  <a:ext uri="{FF2B5EF4-FFF2-40B4-BE49-F238E27FC236}">
                    <a16:creationId xmlns:a16="http://schemas.microsoft.com/office/drawing/2014/main" id="{06370A18-02DB-4C58-AAE2-FCDF7D67640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3" name="pole tekstowe 82">
              <a:extLst>
                <a:ext uri="{FF2B5EF4-FFF2-40B4-BE49-F238E27FC236}">
                  <a16:creationId xmlns:a16="http://schemas.microsoft.com/office/drawing/2014/main" id="{6B30D8C7-156F-476A-BB49-96C3CA83F856}"/>
                </a:ext>
              </a:extLst>
            </p:cNvPr>
            <p:cNvSpPr txBox="1"/>
            <p:nvPr/>
          </p:nvSpPr>
          <p:spPr>
            <a:xfrm>
              <a:off x="2204506" y="4163730"/>
              <a:ext cx="1611714" cy="496071"/>
            </a:xfrm>
            <a:prstGeom prst="rect">
              <a:avLst/>
            </a:prstGeom>
            <a:noFill/>
          </p:spPr>
          <p:txBody>
            <a:bodyPr wrap="square" rtlCol="0">
              <a:spAutoFit/>
            </a:bodyPr>
            <a:lstStyle/>
            <a:p>
              <a:pPr algn="ctr"/>
              <a:r>
                <a:rPr lang="pl-PL" sz="2400" b="1" dirty="0">
                  <a:solidFill>
                    <a:srgbClr val="231F20"/>
                  </a:solidFill>
                </a:rPr>
                <a:t>LETTUCE</a:t>
              </a:r>
            </a:p>
          </p:txBody>
        </p:sp>
        <p:sp>
          <p:nvSpPr>
            <p:cNvPr id="84" name="Prostokąt: zagięty narożnik 83">
              <a:extLst>
                <a:ext uri="{FF2B5EF4-FFF2-40B4-BE49-F238E27FC236}">
                  <a16:creationId xmlns:a16="http://schemas.microsoft.com/office/drawing/2014/main" id="{2F8CDA59-7F01-4846-ABF7-BD111DD6752F}"/>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5" name="Obraz 84">
              <a:extLst>
                <a:ext uri="{FF2B5EF4-FFF2-40B4-BE49-F238E27FC236}">
                  <a16:creationId xmlns:a16="http://schemas.microsoft.com/office/drawing/2014/main" id="{B71CFCB3-72C2-4954-9AC3-92359C3B44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86" name="Obraz 85">
              <a:extLst>
                <a:ext uri="{FF2B5EF4-FFF2-40B4-BE49-F238E27FC236}">
                  <a16:creationId xmlns:a16="http://schemas.microsoft.com/office/drawing/2014/main" id="{280A9C0F-F6AB-44B2-8014-3743C2F040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67930" y="4610769"/>
              <a:ext cx="1060459" cy="1383208"/>
            </a:xfrm>
            <a:prstGeom prst="rect">
              <a:avLst/>
            </a:prstGeom>
          </p:spPr>
        </p:pic>
        <p:grpSp>
          <p:nvGrpSpPr>
            <p:cNvPr id="87" name="Grupa 86">
              <a:extLst>
                <a:ext uri="{FF2B5EF4-FFF2-40B4-BE49-F238E27FC236}">
                  <a16:creationId xmlns:a16="http://schemas.microsoft.com/office/drawing/2014/main" id="{BA204155-65C4-4255-A14E-22949736DB0F}"/>
                </a:ext>
              </a:extLst>
            </p:cNvPr>
            <p:cNvGrpSpPr/>
            <p:nvPr/>
          </p:nvGrpSpPr>
          <p:grpSpPr>
            <a:xfrm>
              <a:off x="112043" y="4405969"/>
              <a:ext cx="2564136" cy="1822915"/>
              <a:chOff x="2328763" y="729555"/>
              <a:chExt cx="2564136" cy="1822915"/>
            </a:xfrm>
          </p:grpSpPr>
          <p:sp>
            <p:nvSpPr>
              <p:cNvPr id="119" name="Prostokąt: zagięty narożnik 118">
                <a:extLst>
                  <a:ext uri="{FF2B5EF4-FFF2-40B4-BE49-F238E27FC236}">
                    <a16:creationId xmlns:a16="http://schemas.microsoft.com/office/drawing/2014/main" id="{AA9C6F5B-FD4E-46A7-BD2E-E1EAD10F6A20}"/>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pole tekstowe 119">
                <a:extLst>
                  <a:ext uri="{FF2B5EF4-FFF2-40B4-BE49-F238E27FC236}">
                    <a16:creationId xmlns:a16="http://schemas.microsoft.com/office/drawing/2014/main" id="{900860ED-6F36-484B-9BE4-5A4A1A6F10F3}"/>
                  </a:ext>
                </a:extLst>
              </p:cNvPr>
              <p:cNvSpPr txBox="1"/>
              <p:nvPr/>
            </p:nvSpPr>
            <p:spPr>
              <a:xfrm>
                <a:off x="2375340" y="1403849"/>
                <a:ext cx="2517559" cy="1025213"/>
              </a:xfrm>
              <a:prstGeom prst="rect">
                <a:avLst/>
              </a:prstGeom>
              <a:noFill/>
            </p:spPr>
            <p:txBody>
              <a:bodyPr wrap="square" rtlCol="0">
                <a:spAutoFit/>
              </a:bodyPr>
              <a:lstStyle/>
              <a:p>
                <a:r>
                  <a:rPr lang="pl-PL" sz="1400" b="1" dirty="0">
                    <a:solidFill>
                      <a:srgbClr val="006600"/>
                    </a:solidFill>
                  </a:rPr>
                  <a:t>BASILIKUM, GURKE, OREGANO, PETERSILIE, ERBSEN, KÜRBIS, MANGOLD, TOMATE, KAROTTE</a:t>
                </a:r>
              </a:p>
            </p:txBody>
          </p:sp>
          <p:pic>
            <p:nvPicPr>
              <p:cNvPr id="121" name="Obraz 120">
                <a:extLst>
                  <a:ext uri="{FF2B5EF4-FFF2-40B4-BE49-F238E27FC236}">
                    <a16:creationId xmlns:a16="http://schemas.microsoft.com/office/drawing/2014/main" id="{6DEA8943-6AF2-4491-92F3-E9FDE0DAD6C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8" name="pole tekstowe 87">
              <a:extLst>
                <a:ext uri="{FF2B5EF4-FFF2-40B4-BE49-F238E27FC236}">
                  <a16:creationId xmlns:a16="http://schemas.microsoft.com/office/drawing/2014/main" id="{558C3B61-0402-4023-980A-3ED9F26D02AD}"/>
                </a:ext>
              </a:extLst>
            </p:cNvPr>
            <p:cNvSpPr txBox="1"/>
            <p:nvPr/>
          </p:nvSpPr>
          <p:spPr>
            <a:xfrm>
              <a:off x="2204506" y="5996090"/>
              <a:ext cx="1611714" cy="496071"/>
            </a:xfrm>
            <a:prstGeom prst="rect">
              <a:avLst/>
            </a:prstGeom>
            <a:noFill/>
          </p:spPr>
          <p:txBody>
            <a:bodyPr wrap="square" rtlCol="0">
              <a:spAutoFit/>
            </a:bodyPr>
            <a:lstStyle/>
            <a:p>
              <a:pPr algn="ctr"/>
              <a:r>
                <a:rPr lang="pl-PL" sz="2400" b="1" dirty="0">
                  <a:solidFill>
                    <a:srgbClr val="231F20"/>
                  </a:solidFill>
                </a:rPr>
                <a:t>PEPPER</a:t>
              </a:r>
            </a:p>
          </p:txBody>
        </p:sp>
        <p:sp>
          <p:nvSpPr>
            <p:cNvPr id="89" name="Prostokąt: zagięty narożnik 88">
              <a:extLst>
                <a:ext uri="{FF2B5EF4-FFF2-40B4-BE49-F238E27FC236}">
                  <a16:creationId xmlns:a16="http://schemas.microsoft.com/office/drawing/2014/main" id="{53DC2794-FB92-4D55-932C-A87809069DD1}"/>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ole tekstowe 89">
              <a:extLst>
                <a:ext uri="{FF2B5EF4-FFF2-40B4-BE49-F238E27FC236}">
                  <a16:creationId xmlns:a16="http://schemas.microsoft.com/office/drawing/2014/main" id="{BF802706-C88C-4151-9444-DC570928E17F}"/>
                </a:ext>
              </a:extLst>
            </p:cNvPr>
            <p:cNvSpPr txBox="1"/>
            <p:nvPr/>
          </p:nvSpPr>
          <p:spPr>
            <a:xfrm>
              <a:off x="3722191" y="5270633"/>
              <a:ext cx="2198974" cy="523220"/>
            </a:xfrm>
            <a:prstGeom prst="rect">
              <a:avLst/>
            </a:prstGeom>
            <a:noFill/>
          </p:spPr>
          <p:txBody>
            <a:bodyPr wrap="square" rtlCol="0">
              <a:spAutoFit/>
            </a:bodyPr>
            <a:lstStyle/>
            <a:p>
              <a:r>
                <a:rPr lang="pl-PL" sz="1400" b="1" dirty="0">
                  <a:solidFill>
                    <a:srgbClr val="FF0000"/>
                  </a:solidFill>
                </a:rPr>
                <a:t>BOHNEN, BROKKOLI, BLUMENKOHL</a:t>
              </a:r>
            </a:p>
          </p:txBody>
        </p:sp>
        <p:pic>
          <p:nvPicPr>
            <p:cNvPr id="91" name="Obraz 90">
              <a:extLst>
                <a:ext uri="{FF2B5EF4-FFF2-40B4-BE49-F238E27FC236}">
                  <a16:creationId xmlns:a16="http://schemas.microsoft.com/office/drawing/2014/main" id="{B1861BFC-DFEE-4784-BB61-6C371F7DB8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92" name="Obraz 91">
              <a:extLst>
                <a:ext uri="{FF2B5EF4-FFF2-40B4-BE49-F238E27FC236}">
                  <a16:creationId xmlns:a16="http://schemas.microsoft.com/office/drawing/2014/main" id="{E04519BA-2C38-427B-A03B-AC951AF17B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16404" y="929742"/>
              <a:ext cx="1041205" cy="1383208"/>
            </a:xfrm>
            <a:prstGeom prst="rect">
              <a:avLst/>
            </a:prstGeom>
          </p:spPr>
        </p:pic>
        <p:grpSp>
          <p:nvGrpSpPr>
            <p:cNvPr id="93" name="Grupa 92">
              <a:extLst>
                <a:ext uri="{FF2B5EF4-FFF2-40B4-BE49-F238E27FC236}">
                  <a16:creationId xmlns:a16="http://schemas.microsoft.com/office/drawing/2014/main" id="{1F663A8E-DC81-4A30-AE80-32B736346F75}"/>
                </a:ext>
              </a:extLst>
            </p:cNvPr>
            <p:cNvGrpSpPr/>
            <p:nvPr/>
          </p:nvGrpSpPr>
          <p:grpSpPr>
            <a:xfrm>
              <a:off x="6203440" y="724942"/>
              <a:ext cx="2403809" cy="1822915"/>
              <a:chOff x="2328763" y="729555"/>
              <a:chExt cx="2403809" cy="1822915"/>
            </a:xfrm>
          </p:grpSpPr>
          <p:sp>
            <p:nvSpPr>
              <p:cNvPr id="116" name="Prostokąt: zagięty narożnik 115">
                <a:extLst>
                  <a:ext uri="{FF2B5EF4-FFF2-40B4-BE49-F238E27FC236}">
                    <a16:creationId xmlns:a16="http://schemas.microsoft.com/office/drawing/2014/main" id="{03397009-897E-43E5-9FDC-A6FC55E3DFE4}"/>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7" name="pole tekstowe 116">
                <a:extLst>
                  <a:ext uri="{FF2B5EF4-FFF2-40B4-BE49-F238E27FC236}">
                    <a16:creationId xmlns:a16="http://schemas.microsoft.com/office/drawing/2014/main" id="{FF6A56A1-C4E0-4E2A-AEC7-1339BBDA6BC4}"/>
                  </a:ext>
                </a:extLst>
              </p:cNvPr>
              <p:cNvSpPr txBox="1"/>
              <p:nvPr/>
            </p:nvSpPr>
            <p:spPr>
              <a:xfrm>
                <a:off x="2375341" y="1473890"/>
                <a:ext cx="2357231" cy="793714"/>
              </a:xfrm>
              <a:prstGeom prst="rect">
                <a:avLst/>
              </a:prstGeom>
              <a:noFill/>
            </p:spPr>
            <p:txBody>
              <a:bodyPr wrap="square" rtlCol="0">
                <a:spAutoFit/>
              </a:bodyPr>
              <a:lstStyle/>
              <a:p>
                <a:r>
                  <a:rPr lang="pl-PL" sz="1400" b="1" dirty="0">
                    <a:solidFill>
                      <a:srgbClr val="006600"/>
                    </a:solidFill>
                  </a:rPr>
                  <a:t>BROKKOLI, BLUMENKOHL, KOPFSALAT, ERDBEERE, TOMATE</a:t>
                </a:r>
              </a:p>
            </p:txBody>
          </p:sp>
          <p:pic>
            <p:nvPicPr>
              <p:cNvPr id="118" name="Obraz 117">
                <a:extLst>
                  <a:ext uri="{FF2B5EF4-FFF2-40B4-BE49-F238E27FC236}">
                    <a16:creationId xmlns:a16="http://schemas.microsoft.com/office/drawing/2014/main" id="{7AA8F2EB-9FAE-40C5-86A6-5E38EEBA7BD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94" name="pole tekstowe 93">
              <a:extLst>
                <a:ext uri="{FF2B5EF4-FFF2-40B4-BE49-F238E27FC236}">
                  <a16:creationId xmlns:a16="http://schemas.microsoft.com/office/drawing/2014/main" id="{8A928061-F553-4E61-8C16-A522B895780E}"/>
                </a:ext>
              </a:extLst>
            </p:cNvPr>
            <p:cNvSpPr txBox="1"/>
            <p:nvPr/>
          </p:nvSpPr>
          <p:spPr>
            <a:xfrm>
              <a:off x="8295903" y="2315063"/>
              <a:ext cx="1611714" cy="496071"/>
            </a:xfrm>
            <a:prstGeom prst="rect">
              <a:avLst/>
            </a:prstGeom>
            <a:noFill/>
          </p:spPr>
          <p:txBody>
            <a:bodyPr wrap="square" rtlCol="0">
              <a:spAutoFit/>
            </a:bodyPr>
            <a:lstStyle/>
            <a:p>
              <a:pPr algn="ctr"/>
              <a:r>
                <a:rPr lang="pl-PL" sz="2400" b="1" dirty="0">
                  <a:solidFill>
                    <a:srgbClr val="231F20"/>
                  </a:solidFill>
                </a:rPr>
                <a:t>GARLIC</a:t>
              </a:r>
            </a:p>
          </p:txBody>
        </p:sp>
        <p:sp>
          <p:nvSpPr>
            <p:cNvPr id="95" name="Prostokąt: zagięty narożnik 94">
              <a:extLst>
                <a:ext uri="{FF2B5EF4-FFF2-40B4-BE49-F238E27FC236}">
                  <a16:creationId xmlns:a16="http://schemas.microsoft.com/office/drawing/2014/main" id="{F05F5D4D-7D93-4052-9801-05A0B9FE82F2}"/>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ole tekstowe 95">
              <a:extLst>
                <a:ext uri="{FF2B5EF4-FFF2-40B4-BE49-F238E27FC236}">
                  <a16:creationId xmlns:a16="http://schemas.microsoft.com/office/drawing/2014/main" id="{D49D413C-050F-43DB-980F-511F84023805}"/>
                </a:ext>
              </a:extLst>
            </p:cNvPr>
            <p:cNvSpPr txBox="1"/>
            <p:nvPr/>
          </p:nvSpPr>
          <p:spPr>
            <a:xfrm>
              <a:off x="9813589" y="1714695"/>
              <a:ext cx="2198974" cy="307777"/>
            </a:xfrm>
            <a:prstGeom prst="rect">
              <a:avLst/>
            </a:prstGeom>
            <a:noFill/>
          </p:spPr>
          <p:txBody>
            <a:bodyPr wrap="square" rtlCol="0">
              <a:spAutoFit/>
            </a:bodyPr>
            <a:lstStyle/>
            <a:p>
              <a:r>
                <a:rPr lang="pl-PL" sz="1400" b="1" dirty="0">
                  <a:solidFill>
                    <a:srgbClr val="FF0000"/>
                  </a:solidFill>
                </a:rPr>
                <a:t>BOHNEN, ERBSEN</a:t>
              </a:r>
            </a:p>
          </p:txBody>
        </p:sp>
        <p:pic>
          <p:nvPicPr>
            <p:cNvPr id="97" name="Obraz 96">
              <a:extLst>
                <a:ext uri="{FF2B5EF4-FFF2-40B4-BE49-F238E27FC236}">
                  <a16:creationId xmlns:a16="http://schemas.microsoft.com/office/drawing/2014/main" id="{EB4F5B26-7151-4240-BAAC-3DFB0F999E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98" name="Obraz 97">
              <a:extLst>
                <a:ext uri="{FF2B5EF4-FFF2-40B4-BE49-F238E27FC236}">
                  <a16:creationId xmlns:a16="http://schemas.microsoft.com/office/drawing/2014/main" id="{E56E49D0-6EBB-49FD-B8D4-56EF914367B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3325" y="2773796"/>
              <a:ext cx="787364" cy="1383208"/>
            </a:xfrm>
            <a:prstGeom prst="rect">
              <a:avLst/>
            </a:prstGeom>
          </p:spPr>
        </p:pic>
        <p:grpSp>
          <p:nvGrpSpPr>
            <p:cNvPr id="99" name="Grupa 98">
              <a:extLst>
                <a:ext uri="{FF2B5EF4-FFF2-40B4-BE49-F238E27FC236}">
                  <a16:creationId xmlns:a16="http://schemas.microsoft.com/office/drawing/2014/main" id="{79AE1989-0170-44B3-B259-CC2C7211F34D}"/>
                </a:ext>
              </a:extLst>
            </p:cNvPr>
            <p:cNvGrpSpPr/>
            <p:nvPr/>
          </p:nvGrpSpPr>
          <p:grpSpPr>
            <a:xfrm>
              <a:off x="6203440" y="2568996"/>
              <a:ext cx="2403809" cy="1822915"/>
              <a:chOff x="2328763" y="729555"/>
              <a:chExt cx="2403809" cy="1822915"/>
            </a:xfrm>
          </p:grpSpPr>
          <p:sp>
            <p:nvSpPr>
              <p:cNvPr id="113" name="Prostokąt: zagięty narożnik 112">
                <a:extLst>
                  <a:ext uri="{FF2B5EF4-FFF2-40B4-BE49-F238E27FC236}">
                    <a16:creationId xmlns:a16="http://schemas.microsoft.com/office/drawing/2014/main" id="{F5B9D694-F547-445F-8642-7E8323EB9FE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ole tekstowe 113">
                <a:extLst>
                  <a:ext uri="{FF2B5EF4-FFF2-40B4-BE49-F238E27FC236}">
                    <a16:creationId xmlns:a16="http://schemas.microsoft.com/office/drawing/2014/main" id="{AB8CF017-7F0B-4D5F-9F9C-EF185ABFAC47}"/>
                  </a:ext>
                </a:extLst>
              </p:cNvPr>
              <p:cNvSpPr txBox="1"/>
              <p:nvPr/>
            </p:nvSpPr>
            <p:spPr>
              <a:xfrm>
                <a:off x="2375341" y="1713385"/>
                <a:ext cx="2357231" cy="330715"/>
              </a:xfrm>
              <a:prstGeom prst="rect">
                <a:avLst/>
              </a:prstGeom>
              <a:noFill/>
            </p:spPr>
            <p:txBody>
              <a:bodyPr wrap="square" rtlCol="0">
                <a:spAutoFit/>
              </a:bodyPr>
              <a:lstStyle/>
              <a:p>
                <a:r>
                  <a:rPr lang="pl-PL" sz="1400" b="1" dirty="0">
                    <a:solidFill>
                      <a:srgbClr val="006600"/>
                    </a:solidFill>
                  </a:rPr>
                  <a:t>KAROTTE, ZWIEBEL, SPINAT</a:t>
                </a:r>
              </a:p>
            </p:txBody>
          </p:sp>
          <p:pic>
            <p:nvPicPr>
              <p:cNvPr id="115" name="Obraz 114">
                <a:extLst>
                  <a:ext uri="{FF2B5EF4-FFF2-40B4-BE49-F238E27FC236}">
                    <a16:creationId xmlns:a16="http://schemas.microsoft.com/office/drawing/2014/main" id="{2D78D5B2-2E40-4B31-8467-998AC8CAB5C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0" name="pole tekstowe 99">
              <a:extLst>
                <a:ext uri="{FF2B5EF4-FFF2-40B4-BE49-F238E27FC236}">
                  <a16:creationId xmlns:a16="http://schemas.microsoft.com/office/drawing/2014/main" id="{3CC2A73D-84F2-40AE-B855-2F6483606723}"/>
                </a:ext>
              </a:extLst>
            </p:cNvPr>
            <p:cNvSpPr txBox="1"/>
            <p:nvPr/>
          </p:nvSpPr>
          <p:spPr>
            <a:xfrm>
              <a:off x="8295903" y="4159117"/>
              <a:ext cx="1611714" cy="496071"/>
            </a:xfrm>
            <a:prstGeom prst="rect">
              <a:avLst/>
            </a:prstGeom>
            <a:noFill/>
          </p:spPr>
          <p:txBody>
            <a:bodyPr wrap="square" rtlCol="0">
              <a:spAutoFit/>
            </a:bodyPr>
            <a:lstStyle/>
            <a:p>
              <a:pPr algn="ctr"/>
              <a:r>
                <a:rPr lang="pl-PL" sz="2400" b="1" dirty="0">
                  <a:solidFill>
                    <a:srgbClr val="231F20"/>
                  </a:solidFill>
                </a:rPr>
                <a:t>LEEK</a:t>
              </a:r>
            </a:p>
          </p:txBody>
        </p:sp>
        <p:sp>
          <p:nvSpPr>
            <p:cNvPr id="101" name="Prostokąt: zagięty narożnik 100">
              <a:extLst>
                <a:ext uri="{FF2B5EF4-FFF2-40B4-BE49-F238E27FC236}">
                  <a16:creationId xmlns:a16="http://schemas.microsoft.com/office/drawing/2014/main" id="{0DD4A0F9-C8BC-4BBF-ACCB-CB851B981091}"/>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pole tekstowe 101">
              <a:extLst>
                <a:ext uri="{FF2B5EF4-FFF2-40B4-BE49-F238E27FC236}">
                  <a16:creationId xmlns:a16="http://schemas.microsoft.com/office/drawing/2014/main" id="{07A73529-EDED-4C29-91B9-DE8B93D57B1C}"/>
                </a:ext>
              </a:extLst>
            </p:cNvPr>
            <p:cNvSpPr txBox="1"/>
            <p:nvPr/>
          </p:nvSpPr>
          <p:spPr>
            <a:xfrm>
              <a:off x="9813588" y="3407026"/>
              <a:ext cx="2198974" cy="307777"/>
            </a:xfrm>
            <a:prstGeom prst="rect">
              <a:avLst/>
            </a:prstGeom>
            <a:noFill/>
          </p:spPr>
          <p:txBody>
            <a:bodyPr wrap="square" rtlCol="0">
              <a:spAutoFit/>
            </a:bodyPr>
            <a:lstStyle/>
            <a:p>
              <a:r>
                <a:rPr lang="pl-PL" sz="1400" b="1" dirty="0">
                  <a:solidFill>
                    <a:srgbClr val="FF0000"/>
                  </a:solidFill>
                </a:rPr>
                <a:t>BOHNEN, ERBSEN</a:t>
              </a:r>
            </a:p>
          </p:txBody>
        </p:sp>
        <p:pic>
          <p:nvPicPr>
            <p:cNvPr id="103" name="Obraz 102">
              <a:extLst>
                <a:ext uri="{FF2B5EF4-FFF2-40B4-BE49-F238E27FC236}">
                  <a16:creationId xmlns:a16="http://schemas.microsoft.com/office/drawing/2014/main" id="{38D03382-9E23-4BC0-8F9A-A2523E48C1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104" name="Obraz 103">
              <a:extLst>
                <a:ext uri="{FF2B5EF4-FFF2-40B4-BE49-F238E27FC236}">
                  <a16:creationId xmlns:a16="http://schemas.microsoft.com/office/drawing/2014/main" id="{A4766049-7D38-4B21-A19D-DA8B939B6F0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896150" y="4606156"/>
              <a:ext cx="481714" cy="1383208"/>
            </a:xfrm>
            <a:prstGeom prst="rect">
              <a:avLst/>
            </a:prstGeom>
          </p:spPr>
        </p:pic>
        <p:grpSp>
          <p:nvGrpSpPr>
            <p:cNvPr id="105" name="Grupa 104">
              <a:extLst>
                <a:ext uri="{FF2B5EF4-FFF2-40B4-BE49-F238E27FC236}">
                  <a16:creationId xmlns:a16="http://schemas.microsoft.com/office/drawing/2014/main" id="{57CF3DBB-EBF9-441E-8EA1-F658FBD050FB}"/>
                </a:ext>
              </a:extLst>
            </p:cNvPr>
            <p:cNvGrpSpPr/>
            <p:nvPr/>
          </p:nvGrpSpPr>
          <p:grpSpPr>
            <a:xfrm>
              <a:off x="6203440" y="4401356"/>
              <a:ext cx="2410435" cy="1822915"/>
              <a:chOff x="2328763" y="729555"/>
              <a:chExt cx="2410435" cy="1822915"/>
            </a:xfrm>
          </p:grpSpPr>
          <p:sp>
            <p:nvSpPr>
              <p:cNvPr id="110" name="Prostokąt: zagięty narożnik 109">
                <a:extLst>
                  <a:ext uri="{FF2B5EF4-FFF2-40B4-BE49-F238E27FC236}">
                    <a16:creationId xmlns:a16="http://schemas.microsoft.com/office/drawing/2014/main" id="{09BA57C3-1A88-4043-BD9A-FEBAD75FAB8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ole tekstowe 110">
                <a:extLst>
                  <a:ext uri="{FF2B5EF4-FFF2-40B4-BE49-F238E27FC236}">
                    <a16:creationId xmlns:a16="http://schemas.microsoft.com/office/drawing/2014/main" id="{86CFEF57-D85A-4CEE-96E3-96ADE325904C}"/>
                  </a:ext>
                </a:extLst>
              </p:cNvPr>
              <p:cNvSpPr txBox="1"/>
              <p:nvPr/>
            </p:nvSpPr>
            <p:spPr>
              <a:xfrm>
                <a:off x="2381967" y="1521001"/>
                <a:ext cx="2357231" cy="793714"/>
              </a:xfrm>
              <a:prstGeom prst="rect">
                <a:avLst/>
              </a:prstGeom>
              <a:noFill/>
            </p:spPr>
            <p:txBody>
              <a:bodyPr wrap="square" rtlCol="0">
                <a:spAutoFit/>
              </a:bodyPr>
              <a:lstStyle/>
              <a:p>
                <a:r>
                  <a:rPr lang="pl-PL" sz="1400" b="1" dirty="0">
                    <a:solidFill>
                      <a:srgbClr val="006600"/>
                    </a:solidFill>
                  </a:rPr>
                  <a:t>MAIS, BOHNEN, KOPFSALAT, MELONE, ERBSEN, PAPRIKA, TOMATE</a:t>
                </a:r>
              </a:p>
            </p:txBody>
          </p:sp>
          <p:pic>
            <p:nvPicPr>
              <p:cNvPr id="112" name="Obraz 111">
                <a:extLst>
                  <a:ext uri="{FF2B5EF4-FFF2-40B4-BE49-F238E27FC236}">
                    <a16:creationId xmlns:a16="http://schemas.microsoft.com/office/drawing/2014/main" id="{F9D0CA01-3A64-403B-8326-0A899DF4542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6" name="pole tekstowe 105">
              <a:extLst>
                <a:ext uri="{FF2B5EF4-FFF2-40B4-BE49-F238E27FC236}">
                  <a16:creationId xmlns:a16="http://schemas.microsoft.com/office/drawing/2014/main" id="{78E09048-361E-41A4-AAFE-9677B44FEA99}"/>
                </a:ext>
              </a:extLst>
            </p:cNvPr>
            <p:cNvSpPr txBox="1"/>
            <p:nvPr/>
          </p:nvSpPr>
          <p:spPr>
            <a:xfrm>
              <a:off x="8295903" y="5991477"/>
              <a:ext cx="1611714" cy="496071"/>
            </a:xfrm>
            <a:prstGeom prst="rect">
              <a:avLst/>
            </a:prstGeom>
            <a:noFill/>
          </p:spPr>
          <p:txBody>
            <a:bodyPr wrap="square" rtlCol="0">
              <a:spAutoFit/>
            </a:bodyPr>
            <a:lstStyle/>
            <a:p>
              <a:pPr algn="ctr"/>
              <a:r>
                <a:rPr lang="pl-PL" sz="2400" b="1" dirty="0">
                  <a:solidFill>
                    <a:srgbClr val="231F20"/>
                  </a:solidFill>
                </a:rPr>
                <a:t>ZUCCHINI</a:t>
              </a:r>
            </a:p>
          </p:txBody>
        </p:sp>
        <p:sp>
          <p:nvSpPr>
            <p:cNvPr id="107" name="Prostokąt: zagięty narożnik 106">
              <a:extLst>
                <a:ext uri="{FF2B5EF4-FFF2-40B4-BE49-F238E27FC236}">
                  <a16:creationId xmlns:a16="http://schemas.microsoft.com/office/drawing/2014/main" id="{B3E67E05-C927-4839-B38F-32416EAA16B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ole tekstowe 107">
              <a:extLst>
                <a:ext uri="{FF2B5EF4-FFF2-40B4-BE49-F238E27FC236}">
                  <a16:creationId xmlns:a16="http://schemas.microsoft.com/office/drawing/2014/main" id="{0C21889D-1CE5-4E5C-ADA4-577854BCD3DE}"/>
                </a:ext>
              </a:extLst>
            </p:cNvPr>
            <p:cNvSpPr txBox="1"/>
            <p:nvPr/>
          </p:nvSpPr>
          <p:spPr>
            <a:xfrm>
              <a:off x="9813589" y="5212752"/>
              <a:ext cx="2198974" cy="793714"/>
            </a:xfrm>
            <a:prstGeom prst="rect">
              <a:avLst/>
            </a:prstGeom>
            <a:noFill/>
          </p:spPr>
          <p:txBody>
            <a:bodyPr wrap="square" rtlCol="0">
              <a:spAutoFit/>
            </a:bodyPr>
            <a:lstStyle/>
            <a:p>
              <a:r>
                <a:rPr lang="pl-PL" sz="1400" b="1" dirty="0">
                  <a:solidFill>
                    <a:srgbClr val="FF0000"/>
                  </a:solidFill>
                </a:rPr>
                <a:t>KNOBLAUCH, RÜBEN, BROKKOLI, BLUMENKOHL, FENCHEL, ZWIEBELN</a:t>
              </a:r>
            </a:p>
          </p:txBody>
        </p:sp>
        <p:pic>
          <p:nvPicPr>
            <p:cNvPr id="109" name="Obraz 108">
              <a:extLst>
                <a:ext uri="{FF2B5EF4-FFF2-40B4-BE49-F238E27FC236}">
                  <a16:creationId xmlns:a16="http://schemas.microsoft.com/office/drawing/2014/main" id="{BB705298-F6C6-4D3B-84D1-9C9DB4A4F9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grpSp>
      <p:sp>
        <p:nvSpPr>
          <p:cNvPr id="2" name="Text Placeholder 3">
            <a:extLst>
              <a:ext uri="{FF2B5EF4-FFF2-40B4-BE49-F238E27FC236}">
                <a16:creationId xmlns:a16="http://schemas.microsoft.com/office/drawing/2014/main" id="{1D2E18CF-92C8-BD91-C850-6B69C88BE75A}"/>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Companion </a:t>
            </a:r>
            <a:r>
              <a:rPr lang="pl-PL" sz="3600" b="1" dirty="0" err="1">
                <a:solidFill>
                  <a:srgbClr val="000000"/>
                </a:solidFill>
              </a:rPr>
              <a:t>Cropping </a:t>
            </a:r>
            <a:r>
              <a:rPr lang="pl-PL" sz="3600" b="1" dirty="0">
                <a:solidFill>
                  <a:srgbClr val="000000"/>
                </a:solidFill>
              </a:rPr>
              <a:t>- Beispiele</a:t>
            </a:r>
            <a:endParaRPr lang="en-US" sz="3600" b="1" dirty="0">
              <a:solidFill>
                <a:srgbClr val="000000"/>
              </a:solidFill>
            </a:endParaRPr>
          </a:p>
        </p:txBody>
      </p:sp>
    </p:spTree>
    <p:extLst>
      <p:ext uri="{BB962C8B-B14F-4D97-AF65-F5344CB8AC3E}">
        <p14:creationId xmlns:p14="http://schemas.microsoft.com/office/powerpoint/2010/main" val="1381157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err="1"/>
              <a:t>Fruchtfolge </a:t>
            </a:r>
            <a:r>
              <a:rPr lang="pl-PL" dirty="0"/>
              <a:t>und </a:t>
            </a:r>
            <a:r>
              <a:rPr lang="pl-PL" dirty="0" err="1"/>
              <a:t>Fruchtwechsel</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04</a:t>
            </a:r>
            <a:endParaRPr lang="en-US" dirty="0"/>
          </a:p>
        </p:txBody>
      </p:sp>
    </p:spTree>
    <p:extLst>
      <p:ext uri="{BB962C8B-B14F-4D97-AF65-F5344CB8AC3E}">
        <p14:creationId xmlns:p14="http://schemas.microsoft.com/office/powerpoint/2010/main" val="3521572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07399" y="1882894"/>
            <a:ext cx="4867011" cy="3025975"/>
          </a:xfrm>
        </p:spPr>
        <p:txBody>
          <a:bodyPr/>
          <a:lstStyle/>
          <a:p>
            <a:r>
              <a:rPr lang="pl-PL" dirty="0" err="1"/>
              <a:t>Fruchtfolge </a:t>
            </a:r>
            <a:r>
              <a:rPr lang="pl-PL" dirty="0"/>
              <a:t>- </a:t>
            </a:r>
            <a:r>
              <a:rPr lang="en-US" dirty="0"/>
              <a:t>Planung und Umsetzung der Reihenfolge, in der verschiedene Pflanzen über einen bestimmten Zeitraum auf derselben Fläche angebaut werden, in der Regel im Rahmen eines Fruchtfolgesystems. Es ist sehr wichtig, die Anforderungen der einzelnen Pflanzenarten und die Bedingungen, die sie der Nachfolgepflanze hinterlassen, zu kennen.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83412" y="718930"/>
            <a:ext cx="4990998" cy="992652"/>
          </a:xfrm>
        </p:spPr>
        <p:txBody>
          <a:bodyPr/>
          <a:lstStyle/>
          <a:p>
            <a:r>
              <a:rPr lang="en-US" dirty="0"/>
              <a:t>Nachfolge der Kulturpflanzen</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5" name="Grupa 24">
            <a:extLst>
              <a:ext uri="{FF2B5EF4-FFF2-40B4-BE49-F238E27FC236}">
                <a16:creationId xmlns:a16="http://schemas.microsoft.com/office/drawing/2014/main" id="{67885840-5F21-4858-99B6-7E9D2C945A8D}"/>
              </a:ext>
            </a:extLst>
          </p:cNvPr>
          <p:cNvGrpSpPr/>
          <p:nvPr/>
        </p:nvGrpSpPr>
        <p:grpSpPr>
          <a:xfrm>
            <a:off x="6536813" y="909607"/>
            <a:ext cx="5374136" cy="5277493"/>
            <a:chOff x="3444270" y="790108"/>
            <a:chExt cx="5303458" cy="5277493"/>
          </a:xfrm>
        </p:grpSpPr>
        <p:sp>
          <p:nvSpPr>
            <p:cNvPr id="26" name="Dowolny kształt: kształt 25">
              <a:extLst>
                <a:ext uri="{FF2B5EF4-FFF2-40B4-BE49-F238E27FC236}">
                  <a16:creationId xmlns:a16="http://schemas.microsoft.com/office/drawing/2014/main" id="{1BDAAF4D-2C5A-4B9B-9E63-50E824C57A4C}"/>
                </a:ext>
              </a:extLst>
            </p:cNvPr>
            <p:cNvSpPr/>
            <p:nvPr/>
          </p:nvSpPr>
          <p:spPr>
            <a:xfrm>
              <a:off x="3913902" y="1071879"/>
              <a:ext cx="4551680" cy="4551680"/>
            </a:xfrm>
            <a:custGeom>
              <a:avLst/>
              <a:gdLst>
                <a:gd name="connsiteX0" fmla="*/ 2275840 w 4551680"/>
                <a:gd name="connsiteY0" fmla="*/ 0 h 4551680"/>
                <a:gd name="connsiteX1" fmla="*/ 4246775 w 4551680"/>
                <a:gd name="connsiteY1" fmla="*/ 1137920 h 4551680"/>
                <a:gd name="connsiteX2" fmla="*/ 4246775 w 4551680"/>
                <a:gd name="connsiteY2" fmla="*/ 3413760 h 4551680"/>
                <a:gd name="connsiteX3" fmla="*/ 2275840 w 4551680"/>
                <a:gd name="connsiteY3" fmla="*/ 2275840 h 4551680"/>
                <a:gd name="connsiteX4" fmla="*/ 2275840 w 4551680"/>
                <a:gd name="connsiteY4" fmla="*/ 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2275840" y="0"/>
                  </a:moveTo>
                  <a:cubicBezTo>
                    <a:pt x="3088919" y="0"/>
                    <a:pt x="3840236" y="433773"/>
                    <a:pt x="4246775" y="1137920"/>
                  </a:cubicBezTo>
                  <a:cubicBezTo>
                    <a:pt x="4653315" y="1842067"/>
                    <a:pt x="4653315" y="2709613"/>
                    <a:pt x="4246775" y="3413760"/>
                  </a:cubicBezTo>
                  <a:lnTo>
                    <a:pt x="2275840" y="2275840"/>
                  </a:lnTo>
                  <a:lnTo>
                    <a:pt x="2275840" y="0"/>
                  </a:lnTo>
                  <a:close/>
                </a:path>
              </a:pathLst>
            </a:custGeom>
            <a:blipFill>
              <a:blip r:embed="rId2"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4724" tIns="1020403" rIns="583116"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7" name="Dowolny kształt: kształt 26">
              <a:extLst>
                <a:ext uri="{FF2B5EF4-FFF2-40B4-BE49-F238E27FC236}">
                  <a16:creationId xmlns:a16="http://schemas.microsoft.com/office/drawing/2014/main" id="{01FD73CA-5988-4900-8F64-DD91DFAEB988}"/>
                </a:ext>
              </a:extLst>
            </p:cNvPr>
            <p:cNvSpPr/>
            <p:nvPr/>
          </p:nvSpPr>
          <p:spPr>
            <a:xfrm>
              <a:off x="3820159" y="1234439"/>
              <a:ext cx="4551680" cy="4551680"/>
            </a:xfrm>
            <a:custGeom>
              <a:avLst/>
              <a:gdLst>
                <a:gd name="connsiteX0" fmla="*/ 4246775 w 4551680"/>
                <a:gd name="connsiteY0" fmla="*/ 3413760 h 4551680"/>
                <a:gd name="connsiteX1" fmla="*/ 2275840 w 4551680"/>
                <a:gd name="connsiteY1" fmla="*/ 4551680 h 4551680"/>
                <a:gd name="connsiteX2" fmla="*/ 304905 w 4551680"/>
                <a:gd name="connsiteY2" fmla="*/ 3413760 h 4551680"/>
                <a:gd name="connsiteX3" fmla="*/ 2275840 w 4551680"/>
                <a:gd name="connsiteY3" fmla="*/ 2275840 h 4551680"/>
                <a:gd name="connsiteX4" fmla="*/ 424677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4246775" y="3413760"/>
                  </a:moveTo>
                  <a:cubicBezTo>
                    <a:pt x="3840235" y="4117907"/>
                    <a:pt x="3088919" y="4551680"/>
                    <a:pt x="2275840" y="4551680"/>
                  </a:cubicBezTo>
                  <a:cubicBezTo>
                    <a:pt x="1462761" y="4551680"/>
                    <a:pt x="711444" y="4117907"/>
                    <a:pt x="304905" y="3413760"/>
                  </a:cubicBezTo>
                  <a:lnTo>
                    <a:pt x="2275840" y="2275840"/>
                  </a:lnTo>
                  <a:lnTo>
                    <a:pt x="4246775" y="341376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6284" tIns="3035723" rIns="1112096" bIns="488951" numCol="1" spcCol="1270" anchor="ctr" anchorCtr="0">
              <a:noAutofit/>
            </a:bodyPr>
            <a:lstStyle/>
            <a:p>
              <a:pPr marL="0" lvl="0" indent="0" algn="ctr" defTabSz="2889250">
                <a:lnSpc>
                  <a:spcPct val="90000"/>
                </a:lnSpc>
                <a:spcBef>
                  <a:spcPct val="0"/>
                </a:spcBef>
                <a:spcAft>
                  <a:spcPct val="35000"/>
                </a:spcAft>
                <a:buNone/>
              </a:pPr>
              <a:endParaRPr lang="pl-PL" sz="6500" kern="1200" dirty="0"/>
            </a:p>
          </p:txBody>
        </p:sp>
        <p:sp>
          <p:nvSpPr>
            <p:cNvPr id="28" name="Dowolny kształt: kształt 27">
              <a:extLst>
                <a:ext uri="{FF2B5EF4-FFF2-40B4-BE49-F238E27FC236}">
                  <a16:creationId xmlns:a16="http://schemas.microsoft.com/office/drawing/2014/main" id="{E20DF362-7F7D-46D8-B07F-91CE61C36788}"/>
                </a:ext>
              </a:extLst>
            </p:cNvPr>
            <p:cNvSpPr/>
            <p:nvPr/>
          </p:nvSpPr>
          <p:spPr>
            <a:xfrm>
              <a:off x="3726416" y="1071879"/>
              <a:ext cx="4551680" cy="4551680"/>
            </a:xfrm>
            <a:custGeom>
              <a:avLst/>
              <a:gdLst>
                <a:gd name="connsiteX0" fmla="*/ 304905 w 4551680"/>
                <a:gd name="connsiteY0" fmla="*/ 3413760 h 4551680"/>
                <a:gd name="connsiteX1" fmla="*/ 304905 w 4551680"/>
                <a:gd name="connsiteY1" fmla="*/ 1137920 h 4551680"/>
                <a:gd name="connsiteX2" fmla="*/ 2275840 w 4551680"/>
                <a:gd name="connsiteY2" fmla="*/ 0 h 4551680"/>
                <a:gd name="connsiteX3" fmla="*/ 2275840 w 4551680"/>
                <a:gd name="connsiteY3" fmla="*/ 2275840 h 4551680"/>
                <a:gd name="connsiteX4" fmla="*/ 30490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304905" y="3413760"/>
                  </a:moveTo>
                  <a:cubicBezTo>
                    <a:pt x="-101635" y="2709613"/>
                    <a:pt x="-101635" y="1842067"/>
                    <a:pt x="304905" y="1137920"/>
                  </a:cubicBezTo>
                  <a:cubicBezTo>
                    <a:pt x="711445" y="433773"/>
                    <a:pt x="1462761" y="0"/>
                    <a:pt x="2275840" y="0"/>
                  </a:cubicBezTo>
                  <a:lnTo>
                    <a:pt x="2275840" y="2275840"/>
                  </a:lnTo>
                  <a:lnTo>
                    <a:pt x="304905" y="3413760"/>
                  </a:lnTo>
                  <a:close/>
                </a:path>
              </a:pathLst>
            </a:custGeom>
            <a:blipFill>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117" tIns="1020403" rIns="2454723"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9" name="Strzałka: kolista 28">
              <a:extLst>
                <a:ext uri="{FF2B5EF4-FFF2-40B4-BE49-F238E27FC236}">
                  <a16:creationId xmlns:a16="http://schemas.microsoft.com/office/drawing/2014/main" id="{011A9DCE-D1D8-4B5E-B15D-0DA524C45188}"/>
                </a:ext>
              </a:extLst>
            </p:cNvPr>
            <p:cNvSpPr/>
            <p:nvPr/>
          </p:nvSpPr>
          <p:spPr>
            <a:xfrm>
              <a:off x="3632507" y="790108"/>
              <a:ext cx="5115221" cy="5115221"/>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0" name="Strzałka: kolista 29">
              <a:extLst>
                <a:ext uri="{FF2B5EF4-FFF2-40B4-BE49-F238E27FC236}">
                  <a16:creationId xmlns:a16="http://schemas.microsoft.com/office/drawing/2014/main" id="{8290AC3B-16D0-4AA2-BADF-1700233C86FC}"/>
                </a:ext>
              </a:extLst>
            </p:cNvPr>
            <p:cNvSpPr/>
            <p:nvPr/>
          </p:nvSpPr>
          <p:spPr>
            <a:xfrm>
              <a:off x="3538389" y="952380"/>
              <a:ext cx="5115221" cy="5115221"/>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1" name="Strzałka: kolista 30">
              <a:extLst>
                <a:ext uri="{FF2B5EF4-FFF2-40B4-BE49-F238E27FC236}">
                  <a16:creationId xmlns:a16="http://schemas.microsoft.com/office/drawing/2014/main" id="{F3DB3CEA-74EA-4B4E-91D6-FAACCEBD7B87}"/>
                </a:ext>
              </a:extLst>
            </p:cNvPr>
            <p:cNvSpPr/>
            <p:nvPr/>
          </p:nvSpPr>
          <p:spPr>
            <a:xfrm>
              <a:off x="3444270" y="790108"/>
              <a:ext cx="5115221" cy="5115221"/>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grpSp>
    </p:spTree>
    <p:extLst>
      <p:ext uri="{BB962C8B-B14F-4D97-AF65-F5344CB8AC3E}">
        <p14:creationId xmlns:p14="http://schemas.microsoft.com/office/powerpoint/2010/main" val="2045848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3" name="Grupa 22">
            <a:extLst>
              <a:ext uri="{FF2B5EF4-FFF2-40B4-BE49-F238E27FC236}">
                <a16:creationId xmlns:a16="http://schemas.microsoft.com/office/drawing/2014/main" id="{2738436E-B193-4A03-A5B4-441C04F40049}"/>
              </a:ext>
            </a:extLst>
          </p:cNvPr>
          <p:cNvGrpSpPr/>
          <p:nvPr/>
        </p:nvGrpSpPr>
        <p:grpSpPr>
          <a:xfrm>
            <a:off x="884674" y="1980746"/>
            <a:ext cx="4680200" cy="3959463"/>
            <a:chOff x="884674" y="1980746"/>
            <a:chExt cx="4680200" cy="3959463"/>
          </a:xfrm>
        </p:grpSpPr>
        <p:sp>
          <p:nvSpPr>
            <p:cNvPr id="24" name="Dowolny kształt: kształt 23">
              <a:extLst>
                <a:ext uri="{FF2B5EF4-FFF2-40B4-BE49-F238E27FC236}">
                  <a16:creationId xmlns:a16="http://schemas.microsoft.com/office/drawing/2014/main" id="{83C4503B-C2C5-4089-A2C4-4464C836BFC4}"/>
                </a:ext>
              </a:extLst>
            </p:cNvPr>
            <p:cNvSpPr/>
            <p:nvPr/>
          </p:nvSpPr>
          <p:spPr>
            <a:xfrm rot="21600000">
              <a:off x="1289071" y="1980746"/>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Aussaat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und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Ernte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von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Feldfrüchten</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5" name="Owal 24">
              <a:extLst>
                <a:ext uri="{FF2B5EF4-FFF2-40B4-BE49-F238E27FC236}">
                  <a16:creationId xmlns:a16="http://schemas.microsoft.com/office/drawing/2014/main" id="{D015C20E-DA9F-436D-BE42-4C26BEEEA8B9}"/>
                </a:ext>
              </a:extLst>
            </p:cNvPr>
            <p:cNvSpPr/>
            <p:nvPr/>
          </p:nvSpPr>
          <p:spPr>
            <a:xfrm>
              <a:off x="884674" y="198074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5FBBB68C-9602-41EA-93D9-2640697DBD95}"/>
                </a:ext>
              </a:extLst>
            </p:cNvPr>
            <p:cNvSpPr/>
            <p:nvPr/>
          </p:nvSpPr>
          <p:spPr>
            <a:xfrm rot="21600000">
              <a:off x="1289071" y="3030969"/>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1"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Wasserbedarf</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7" name="Owal 26">
              <a:extLst>
                <a:ext uri="{FF2B5EF4-FFF2-40B4-BE49-F238E27FC236}">
                  <a16:creationId xmlns:a16="http://schemas.microsoft.com/office/drawing/2014/main" id="{9B396B95-7752-476E-824A-6C13197D5030}"/>
                </a:ext>
              </a:extLst>
            </p:cNvPr>
            <p:cNvSpPr/>
            <p:nvPr/>
          </p:nvSpPr>
          <p:spPr>
            <a:xfrm>
              <a:off x="884674" y="3030970"/>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8" name="Dowolny kształt: kształt 27">
              <a:extLst>
                <a:ext uri="{FF2B5EF4-FFF2-40B4-BE49-F238E27FC236}">
                  <a16:creationId xmlns:a16="http://schemas.microsoft.com/office/drawing/2014/main" id="{BC4CD12B-30BA-4419-9D8B-28B267706ED5}"/>
                </a:ext>
              </a:extLst>
            </p:cNvPr>
            <p:cNvSpPr/>
            <p:nvPr/>
          </p:nvSpPr>
          <p:spPr>
            <a:xfrm rot="21600000">
              <a:off x="1289071" y="4081192"/>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Nährstoff- und Düngerbedarf der Pflanzen;</a:t>
              </a:r>
            </a:p>
          </p:txBody>
        </p:sp>
        <p:sp>
          <p:nvSpPr>
            <p:cNvPr id="29" name="Owal 28">
              <a:extLst>
                <a:ext uri="{FF2B5EF4-FFF2-40B4-BE49-F238E27FC236}">
                  <a16:creationId xmlns:a16="http://schemas.microsoft.com/office/drawing/2014/main" id="{EC894EA5-C20E-4DD6-B992-A374A0F7F28D}"/>
                </a:ext>
              </a:extLst>
            </p:cNvPr>
            <p:cNvSpPr/>
            <p:nvPr/>
          </p:nvSpPr>
          <p:spPr>
            <a:xfrm>
              <a:off x="884674" y="4081193"/>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0" name="Dowolny kształt: kształt 29">
              <a:extLst>
                <a:ext uri="{FF2B5EF4-FFF2-40B4-BE49-F238E27FC236}">
                  <a16:creationId xmlns:a16="http://schemas.microsoft.com/office/drawing/2014/main" id="{3901ECAD-80FD-4EE8-A220-455CD4A75E45}"/>
                </a:ext>
              </a:extLst>
            </p:cNvPr>
            <p:cNvSpPr/>
            <p:nvPr/>
          </p:nvSpPr>
          <p:spPr>
            <a:xfrm rot="21600000">
              <a:off x="1289071" y="5131416"/>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die Bedeutung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von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Ernterückständen</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31" name="Owal 30">
              <a:extLst>
                <a:ext uri="{FF2B5EF4-FFF2-40B4-BE49-F238E27FC236}">
                  <a16:creationId xmlns:a16="http://schemas.microsoft.com/office/drawing/2014/main" id="{8B28EFD2-2D43-44D8-A40F-A6292DB289AF}"/>
                </a:ext>
              </a:extLst>
            </p:cNvPr>
            <p:cNvSpPr/>
            <p:nvPr/>
          </p:nvSpPr>
          <p:spPr>
            <a:xfrm>
              <a:off x="884674" y="513141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Nachfolge der Kulturpflanzen</a:t>
            </a:r>
            <a:endParaRPr lang="pl-PL" sz="3600" b="1" dirty="0">
              <a:solidFill>
                <a:srgbClr val="8BC540"/>
              </a:solidFill>
            </a:endParaRPr>
          </a:p>
        </p:txBody>
      </p:sp>
      <p:sp>
        <p:nvSpPr>
          <p:cNvPr id="7" name="Prostokąt 6">
            <a:extLst>
              <a:ext uri="{FF2B5EF4-FFF2-40B4-BE49-F238E27FC236}">
                <a16:creationId xmlns:a16="http://schemas.microsoft.com/office/drawing/2014/main" id="{960EE021-7077-4433-B3B7-7517D655F291}"/>
              </a:ext>
            </a:extLst>
          </p:cNvPr>
          <p:cNvSpPr/>
          <p:nvPr/>
        </p:nvSpPr>
        <p:spPr>
          <a:xfrm>
            <a:off x="1849702" y="949078"/>
            <a:ext cx="9751569" cy="865173"/>
          </a:xfrm>
          <a:prstGeom prst="rect">
            <a:avLst/>
          </a:prstGeom>
        </p:spPr>
        <p:txBody>
          <a:bodyPr wrap="square">
            <a:spAutoFit/>
          </a:bodyPr>
          <a:lstStyle/>
          <a:p>
            <a:pPr>
              <a:lnSpc>
                <a:spcPct val="107000"/>
              </a:lnSpc>
              <a:spcAft>
                <a:spcPts val="800"/>
              </a:spcAft>
            </a:pP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Faktoren, die eine gute Entwicklung und günstige Umweltbedingungen für die Nachfolgepflanze gewährleisten:</a:t>
            </a:r>
          </a:p>
        </p:txBody>
      </p:sp>
      <p:grpSp>
        <p:nvGrpSpPr>
          <p:cNvPr id="2" name="Grupa 1">
            <a:extLst>
              <a:ext uri="{FF2B5EF4-FFF2-40B4-BE49-F238E27FC236}">
                <a16:creationId xmlns:a16="http://schemas.microsoft.com/office/drawing/2014/main" id="{A536D678-15F4-4CE1-AF30-C1E052B784AC}"/>
              </a:ext>
            </a:extLst>
          </p:cNvPr>
          <p:cNvGrpSpPr/>
          <p:nvPr/>
        </p:nvGrpSpPr>
        <p:grpSpPr>
          <a:xfrm>
            <a:off x="6269161" y="1980801"/>
            <a:ext cx="5147259" cy="3959353"/>
            <a:chOff x="6269161" y="1980801"/>
            <a:chExt cx="4680069" cy="3959353"/>
          </a:xfrm>
        </p:grpSpPr>
        <p:sp>
          <p:nvSpPr>
            <p:cNvPr id="3" name="Dowolny kształt: kształt 2">
              <a:extLst>
                <a:ext uri="{FF2B5EF4-FFF2-40B4-BE49-F238E27FC236}">
                  <a16:creationId xmlns:a16="http://schemas.microsoft.com/office/drawing/2014/main" id="{9736CB1B-E3DE-411C-9235-41227E26E191}"/>
                </a:ext>
              </a:extLst>
            </p:cNvPr>
            <p:cNvSpPr/>
            <p:nvPr/>
          </p:nvSpPr>
          <p:spPr>
            <a:xfrm rot="21600000">
              <a:off x="6673546" y="1980801"/>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Beschattung </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der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Bodenoberfläche </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durch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Pflanzen</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4" name="Owal 3">
              <a:extLst>
                <a:ext uri="{FF2B5EF4-FFF2-40B4-BE49-F238E27FC236}">
                  <a16:creationId xmlns:a16="http://schemas.microsoft.com/office/drawing/2014/main" id="{19559480-F3EE-4824-8554-142DF0F3BAE8}"/>
                </a:ext>
              </a:extLst>
            </p:cNvPr>
            <p:cNvSpPr/>
            <p:nvPr/>
          </p:nvSpPr>
          <p:spPr>
            <a:xfrm>
              <a:off x="6269161" y="1980802"/>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sp>
          <p:nvSpPr>
            <p:cNvPr id="5" name="Dowolny kształt: kształt 4">
              <a:extLst>
                <a:ext uri="{FF2B5EF4-FFF2-40B4-BE49-F238E27FC236}">
                  <a16:creationId xmlns:a16="http://schemas.microsoft.com/office/drawing/2014/main" id="{9F34C2C8-D39B-4626-ABD1-62742EECF89A}"/>
                </a:ext>
              </a:extLst>
            </p:cNvPr>
            <p:cNvSpPr/>
            <p:nvPr/>
          </p:nvSpPr>
          <p:spPr>
            <a:xfrm rot="21600000">
              <a:off x="6673546" y="3030995"/>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1" numCol="1" spcCol="1270" anchor="ctr" anchorCtr="0">
              <a:noAutofit/>
            </a:bodyPr>
            <a:lstStyle/>
            <a:p>
              <a:pPr marL="0" lvl="0" indent="0" algn="ctr" defTabSz="1066800">
                <a:lnSpc>
                  <a:spcPct val="90000"/>
                </a:lnSpc>
                <a:spcBef>
                  <a:spcPct val="0"/>
                </a:spcBef>
                <a:spcAft>
                  <a:spcPct val="35000"/>
                </a:spcAft>
                <a:buNone/>
              </a:pPr>
              <a:r>
                <a:rPr lang="en-US"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Vorläuferpflanzen und Übertragung von Krankheiten oder Krankheitserregern</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6" name="Owal 5">
              <a:extLst>
                <a:ext uri="{FF2B5EF4-FFF2-40B4-BE49-F238E27FC236}">
                  <a16:creationId xmlns:a16="http://schemas.microsoft.com/office/drawing/2014/main" id="{417EEB77-42E1-4057-810A-48363D7B8D31}"/>
                </a:ext>
              </a:extLst>
            </p:cNvPr>
            <p:cNvSpPr/>
            <p:nvPr/>
          </p:nvSpPr>
          <p:spPr>
            <a:xfrm>
              <a:off x="6269161" y="3030996"/>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sp>
          <p:nvSpPr>
            <p:cNvPr id="8" name="Dowolny kształt: kształt 7">
              <a:extLst>
                <a:ext uri="{FF2B5EF4-FFF2-40B4-BE49-F238E27FC236}">
                  <a16:creationId xmlns:a16="http://schemas.microsoft.com/office/drawing/2014/main" id="{D333A189-B7A4-4C9A-BFD5-59BCF391F370}"/>
                </a:ext>
              </a:extLst>
            </p:cNvPr>
            <p:cNvSpPr/>
            <p:nvPr/>
          </p:nvSpPr>
          <p:spPr>
            <a:xfrm rot="21600000">
              <a:off x="6673546" y="4081189"/>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die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Auswirkungen </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von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Kulturpflanzen </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auf den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Unkrautbefall</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0" name="Owal 19">
              <a:extLst>
                <a:ext uri="{FF2B5EF4-FFF2-40B4-BE49-F238E27FC236}">
                  <a16:creationId xmlns:a16="http://schemas.microsoft.com/office/drawing/2014/main" id="{7A12D400-D992-4B55-A3F0-CF210C8B0B61}"/>
                </a:ext>
              </a:extLst>
            </p:cNvPr>
            <p:cNvSpPr/>
            <p:nvPr/>
          </p:nvSpPr>
          <p:spPr>
            <a:xfrm>
              <a:off x="6269161" y="4081190"/>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sp>
          <p:nvSpPr>
            <p:cNvPr id="21" name="Dowolny kształt: kształt 20">
              <a:extLst>
                <a:ext uri="{FF2B5EF4-FFF2-40B4-BE49-F238E27FC236}">
                  <a16:creationId xmlns:a16="http://schemas.microsoft.com/office/drawing/2014/main" id="{63CCF9D5-EB3F-4883-BB53-A5498C4017EB}"/>
                </a:ext>
              </a:extLst>
            </p:cNvPr>
            <p:cNvSpPr/>
            <p:nvPr/>
          </p:nvSpPr>
          <p:spPr>
            <a:xfrm rot="21600000">
              <a:off x="6673546" y="5131383"/>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Abhängigkeit </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der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Veränderungen </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von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Klima </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und </a:t>
              </a:r>
              <a:r>
                <a:rPr lang="pl-PL" sz="19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Boden</a:t>
              </a:r>
              <a:r>
                <a:rPr lang="pl-PL" sz="19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2" name="Owal 21">
              <a:extLst>
                <a:ext uri="{FF2B5EF4-FFF2-40B4-BE49-F238E27FC236}">
                  <a16:creationId xmlns:a16="http://schemas.microsoft.com/office/drawing/2014/main" id="{36144072-F132-42E7-8C49-9EA647D9FD87}"/>
                </a:ext>
              </a:extLst>
            </p:cNvPr>
            <p:cNvSpPr/>
            <p:nvPr/>
          </p:nvSpPr>
          <p:spPr>
            <a:xfrm>
              <a:off x="6269161" y="5131384"/>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1900"/>
            </a:p>
          </p:txBody>
        </p:sp>
      </p:grpSp>
    </p:spTree>
    <p:extLst>
      <p:ext uri="{BB962C8B-B14F-4D97-AF65-F5344CB8AC3E}">
        <p14:creationId xmlns:p14="http://schemas.microsoft.com/office/powerpoint/2010/main" val="230512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Fruchtfolge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Aussaat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und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Ernte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von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Kulturpflanzen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grpSp>
        <p:nvGrpSpPr>
          <p:cNvPr id="28" name="Grupa 27">
            <a:extLst>
              <a:ext uri="{FF2B5EF4-FFF2-40B4-BE49-F238E27FC236}">
                <a16:creationId xmlns:a16="http://schemas.microsoft.com/office/drawing/2014/main" id="{1A7ED3D0-BE31-4F6E-AD9E-B2CC4D3BA23E}"/>
              </a:ext>
            </a:extLst>
          </p:cNvPr>
          <p:cNvGrpSpPr/>
          <p:nvPr/>
        </p:nvGrpSpPr>
        <p:grpSpPr>
          <a:xfrm>
            <a:off x="6210566" y="1204885"/>
            <a:ext cx="6071476" cy="5017239"/>
            <a:chOff x="5727085" y="1204885"/>
            <a:chExt cx="6071476" cy="5017239"/>
          </a:xfrm>
        </p:grpSpPr>
        <p:graphicFrame>
          <p:nvGraphicFramePr>
            <p:cNvPr id="6" name="Diagram 5">
              <a:extLst>
                <a:ext uri="{FF2B5EF4-FFF2-40B4-BE49-F238E27FC236}">
                  <a16:creationId xmlns:a16="http://schemas.microsoft.com/office/drawing/2014/main" id="{7A8E186B-5834-497B-96F1-F6AEF31340CA}"/>
                </a:ext>
              </a:extLst>
            </p:cNvPr>
            <p:cNvGraphicFramePr/>
            <p:nvPr/>
          </p:nvGraphicFramePr>
          <p:xfrm>
            <a:off x="5727085" y="1204885"/>
            <a:ext cx="6071476" cy="5017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0" name="Łącznik prosty ze strzałką 19">
              <a:extLst>
                <a:ext uri="{FF2B5EF4-FFF2-40B4-BE49-F238E27FC236}">
                  <a16:creationId xmlns:a16="http://schemas.microsoft.com/office/drawing/2014/main" id="{3EA7F73E-93AF-42D5-8A2F-BB45BAA7D487}"/>
                </a:ext>
              </a:extLst>
            </p:cNvPr>
            <p:cNvCxnSpPr/>
            <p:nvPr/>
          </p:nvCxnSpPr>
          <p:spPr>
            <a:xfrm>
              <a:off x="7447882" y="3515957"/>
              <a:ext cx="630621" cy="680545"/>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a:extLst>
                <a:ext uri="{FF2B5EF4-FFF2-40B4-BE49-F238E27FC236}">
                  <a16:creationId xmlns:a16="http://schemas.microsoft.com/office/drawing/2014/main" id="{43677999-D26C-4ED6-B86F-26A004ACC0D4}"/>
                </a:ext>
              </a:extLst>
            </p:cNvPr>
            <p:cNvCxnSpPr>
              <a:cxnSpLocks/>
            </p:cNvCxnSpPr>
            <p:nvPr/>
          </p:nvCxnSpPr>
          <p:spPr>
            <a:xfrm flipH="1">
              <a:off x="9827173" y="3429000"/>
              <a:ext cx="630000" cy="680400"/>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pic>
          <p:nvPicPr>
            <p:cNvPr id="24" name="Obraz 23">
              <a:extLst>
                <a:ext uri="{FF2B5EF4-FFF2-40B4-BE49-F238E27FC236}">
                  <a16:creationId xmlns:a16="http://schemas.microsoft.com/office/drawing/2014/main" id="{81CDF366-77DE-4893-A9A1-8D18C75317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478637" y="3429000"/>
              <a:ext cx="1152000" cy="1152000"/>
            </a:xfrm>
            <a:prstGeom prst="rect">
              <a:avLst/>
            </a:prstGeom>
          </p:spPr>
        </p:pic>
        <p:pic>
          <p:nvPicPr>
            <p:cNvPr id="26" name="Obraz 25">
              <a:extLst>
                <a:ext uri="{FF2B5EF4-FFF2-40B4-BE49-F238E27FC236}">
                  <a16:creationId xmlns:a16="http://schemas.microsoft.com/office/drawing/2014/main" id="{FDC6CAF3-919C-4241-9A64-283E674CC8F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03966" y="3769200"/>
              <a:ext cx="896110" cy="896110"/>
            </a:xfrm>
            <a:prstGeom prst="rect">
              <a:avLst/>
            </a:prstGeom>
          </p:spPr>
        </p:pic>
      </p:grpSp>
      <p:sp>
        <p:nvSpPr>
          <p:cNvPr id="27" name="Prostokąt 26">
            <a:extLst>
              <a:ext uri="{FF2B5EF4-FFF2-40B4-BE49-F238E27FC236}">
                <a16:creationId xmlns:a16="http://schemas.microsoft.com/office/drawing/2014/main" id="{F7BB8840-001A-454B-8019-5217E8BFAF6F}"/>
              </a:ext>
            </a:extLst>
          </p:cNvPr>
          <p:cNvSpPr/>
          <p:nvPr/>
        </p:nvSpPr>
        <p:spPr>
          <a:xfrm>
            <a:off x="756224" y="1366707"/>
            <a:ext cx="6096000" cy="4693593"/>
          </a:xfrm>
          <a:prstGeom prst="rect">
            <a:avLst/>
          </a:prstGeom>
        </p:spPr>
        <p:txBody>
          <a:bodyPr>
            <a:spAutoFit/>
          </a:bodyPr>
          <a:lstStyle/>
          <a:p>
            <a:pPr>
              <a:spcAft>
                <a:spcPts val="6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Bei der Planung der Fruchtfolge ist es wichtig, aufeinanderfolgende Kulturen im Hauptertrag so auszuwählen, dass sich ihre Wachstumsperioden nicht überschneiden. Zwischen der Ernte einer Kultur und der Aussaat der nächsten muss genügend Zeit liegen, um den Boden vorzubereiten und zum optimalen Zeitpunkt zu pflanzen. Nach der Ernte von Frühkartoffeln beispielsweise bleibt genügend Zeit, um den Boden für die Aussaat von Winterroggen oder Weizen vorzubereiten, während nach einer späten Kartoffelernte die Aussaat von Roggen unmöglich wird. </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09483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4909" y="1379781"/>
            <a:ext cx="5570089" cy="4442242"/>
          </a:xfrm>
          <a:prstGeom prst="rect">
            <a:avLst/>
          </a:prstGeom>
        </p:spPr>
        <p:txBody>
          <a:bodyPr wrap="square">
            <a:spAutoFit/>
          </a:bodyPr>
          <a:lstStyle/>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In einer rationellen Fruchtfolge werden nach der frühen Ernte häufig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Winter- oder Stoppelkulturen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angebaut. Deckfrüchte sollten so schnell wie möglich nach der Ernte der Hauptfrucht gesät werden. </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Zwischenfrüchte können als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Gründünger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oder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Futtermittel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verwendet werden. Durch das Unterpflügen der Zwischenfrucht wird der Boden mit organischem Material angereichert, aus dem nach der Mineralisierung Nährstoffe freigesetzt werden.</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464218" y="1964021"/>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762E249-DA09-4B71-8A07-F94731AB783E}"/>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Fruchtfolge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Aussaat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und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Ernte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von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Kulturpflanzen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698294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167296" y="1259162"/>
            <a:ext cx="9857408"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Deckfrüchte werden in sechs Gruppen eingeteilt. Es wird empfohlen, die Pflanzen als Deckfrüchte in Form einer Mischung aus mindestens zwei Pflanzenarten aus verschiedenen Gruppen zu säen.</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67009" y="2639252"/>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nvGraphicFramePr>
        <p:xfrm>
          <a:off x="5258026" y="2639251"/>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126BF4C3-9435-4932-8268-6620162D904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Fruchtfolge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Aussaat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und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Ernte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von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Kulturpflanzen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2274508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 21">
            <a:extLst>
              <a:ext uri="{FF2B5EF4-FFF2-40B4-BE49-F238E27FC236}">
                <a16:creationId xmlns:a16="http://schemas.microsoft.com/office/drawing/2014/main" id="{EF4CEB1C-4C2C-4BA4-A3A5-A15946D0DC01}"/>
              </a:ext>
            </a:extLst>
          </p:cNvPr>
          <p:cNvGraphicFramePr/>
          <p:nvPr>
            <p:extLst>
              <p:ext uri="{D42A27DB-BD31-4B8C-83A1-F6EECF244321}">
                <p14:modId xmlns:p14="http://schemas.microsoft.com/office/powerpoint/2010/main" val="3276124074"/>
              </p:ext>
            </p:extLst>
          </p:nvPr>
        </p:nvGraphicFramePr>
        <p:xfrm>
          <a:off x="433044" y="993731"/>
          <a:ext cx="10313926" cy="142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9A0F7F1-5E0B-4435-B17D-A31D6E4AEF8D}"/>
              </a:ext>
            </a:extLst>
          </p:cNvPr>
          <p:cNvGraphicFramePr/>
          <p:nvPr/>
        </p:nvGraphicFramePr>
        <p:xfrm>
          <a:off x="1445030" y="2362199"/>
          <a:ext cx="9301940" cy="38741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Text Placeholder 3">
            <a:extLst>
              <a:ext uri="{FF2B5EF4-FFF2-40B4-BE49-F238E27FC236}">
                <a16:creationId xmlns:a16="http://schemas.microsoft.com/office/drawing/2014/main" id="{2D766803-752E-4E54-879C-7A9FEB054226}"/>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Fruchtfolge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Aussaat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und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Ernte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von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Kulturpflanzen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725748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94237"/>
            <a:ext cx="11729533" cy="803654"/>
          </a:xfrm>
        </p:spPr>
        <p:txBody>
          <a:bodyPr/>
          <a:lstStyle/>
          <a:p>
            <a:r>
              <a:rPr lang="pl-PL" b="1" dirty="0" err="1"/>
              <a:t>Nachhaltige Anbaupraktiken </a:t>
            </a:r>
            <a:r>
              <a:rPr lang="pl-PL" b="1" dirty="0"/>
              <a:t>- </a:t>
            </a:r>
            <a:r>
              <a:rPr lang="pl-PL" b="1" dirty="0" err="1"/>
              <a:t>Pflanzennachfolge</a:t>
            </a:r>
            <a:endParaRPr lang="pl-PL" b="1" dirty="0"/>
          </a:p>
        </p:txBody>
      </p:sp>
      <p:graphicFrame>
        <p:nvGraphicFramePr>
          <p:cNvPr id="6" name="Diagram 5">
            <a:extLst>
              <a:ext uri="{FF2B5EF4-FFF2-40B4-BE49-F238E27FC236}">
                <a16:creationId xmlns:a16="http://schemas.microsoft.com/office/drawing/2014/main" id="{8E6B4CFF-076E-4EE1-A0B0-B278C8DDB44E}"/>
              </a:ext>
            </a:extLst>
          </p:cNvPr>
          <p:cNvGraphicFramePr/>
          <p:nvPr>
            <p:extLst>
              <p:ext uri="{D42A27DB-BD31-4B8C-83A1-F6EECF244321}">
                <p14:modId xmlns:p14="http://schemas.microsoft.com/office/powerpoint/2010/main" val="4254182962"/>
              </p:ext>
            </p:extLst>
          </p:nvPr>
        </p:nvGraphicFramePr>
        <p:xfrm>
          <a:off x="1560102" y="1778755"/>
          <a:ext cx="9295852" cy="4794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ole tekstowe 9">
            <a:extLst>
              <a:ext uri="{FF2B5EF4-FFF2-40B4-BE49-F238E27FC236}">
                <a16:creationId xmlns:a16="http://schemas.microsoft.com/office/drawing/2014/main" id="{9FA97141-EF06-4020-B9CF-71F267FF1F89}"/>
              </a:ext>
            </a:extLst>
          </p:cNvPr>
          <p:cNvSpPr txBox="1"/>
          <p:nvPr/>
        </p:nvSpPr>
        <p:spPr>
          <a:xfrm>
            <a:off x="519201" y="1092796"/>
            <a:ext cx="11377655" cy="1107996"/>
          </a:xfrm>
          <a:prstGeom prst="rect">
            <a:avLst/>
          </a:prstGeom>
          <a:noFill/>
        </p:spPr>
        <p:txBody>
          <a:bodyPr wrap="square" rtlCol="0">
            <a:spAutoFit/>
          </a:bodyPr>
          <a:lstStyle/>
          <a:p>
            <a:r>
              <a:rPr lang="pl-PL" sz="2200" dirty="0">
                <a:solidFill>
                  <a:srgbClr val="000000"/>
                </a:solidFill>
              </a:rPr>
              <a:t>Planung der </a:t>
            </a:r>
            <a:r>
              <a:rPr lang="pl-PL" sz="2200" dirty="0" err="1">
                <a:solidFill>
                  <a:srgbClr val="000000"/>
                </a:solidFill>
              </a:rPr>
              <a:t>Pflanzensukzession </a:t>
            </a:r>
            <a:r>
              <a:rPr lang="pl-PL" sz="2200" dirty="0">
                <a:solidFill>
                  <a:srgbClr val="000000"/>
                </a:solidFill>
              </a:rPr>
              <a:t>- </a:t>
            </a:r>
            <a:r>
              <a:rPr lang="en-US" sz="2200" dirty="0">
                <a:solidFill>
                  <a:srgbClr val="000000"/>
                </a:solidFill>
              </a:rPr>
              <a:t>aufgrund der so genannten Bodenmüdigkeit sollte die Pflanzensukzession so geplant werden, dass einzelne Pflanzenarten nicht häufiger auf demselben Feld vorkommen als</a:t>
            </a:r>
            <a:endParaRPr lang="pl-PL" sz="2200" dirty="0">
              <a:solidFill>
                <a:srgbClr val="000000"/>
              </a:solidFill>
            </a:endParaRPr>
          </a:p>
        </p:txBody>
      </p:sp>
    </p:spTree>
    <p:extLst>
      <p:ext uri="{BB962C8B-B14F-4D97-AF65-F5344CB8AC3E}">
        <p14:creationId xmlns:p14="http://schemas.microsoft.com/office/powerpoint/2010/main" val="2115568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949245" y="1209587"/>
            <a:ext cx="5600355" cy="4518249"/>
          </a:xfrm>
        </p:spPr>
        <p:txBody>
          <a:bodyPr>
            <a:normAutofit/>
          </a:bodyPr>
          <a:lstStyle/>
          <a:p>
            <a:pPr algn="l"/>
            <a:r>
              <a:rPr lang="en-US" sz="2400" i="0" dirty="0"/>
              <a:t>Leguminosen-Zwischenfrüchte wie Rotklee, der im Frühjahr in Sommergerste gesät wird, oder </a:t>
            </a:r>
            <a:r>
              <a:rPr lang="en-US" sz="2400" i="0" dirty="0" err="1"/>
              <a:t>Serradella</a:t>
            </a:r>
            <a:r>
              <a:rPr lang="en-US" sz="2400" i="0" dirty="0"/>
              <a:t>, die in Winterroggen gesät wird, spielen eine wichtige Rolle in der Fruchtfolge. Die Aussaat dieser Pflanzen sollte früh genug erfolgen, um eine gute Keimung zu gewährleisten und sie vor Frühjahrsfrösten zu schützen. Bei der Hauptkultur ist es wichtig, Pflanzensorten zu wählen, die für eine frühe Ernte bestimmt sind, da dies günstige Bedingungen für die Entwicklung von Zwischenfrüchten schafft.</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184851" y="544710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8F08DFA2-0D44-4A11-9F31-428E9B2167E3}"/>
              </a:ext>
            </a:extLst>
          </p:cNvPr>
          <p:cNvGraphicFramePr/>
          <p:nvPr/>
        </p:nvGraphicFramePr>
        <p:xfrm>
          <a:off x="5184495" y="91536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 Placeholder 3">
            <a:extLst>
              <a:ext uri="{FF2B5EF4-FFF2-40B4-BE49-F238E27FC236}">
                <a16:creationId xmlns:a16="http://schemas.microsoft.com/office/drawing/2014/main" id="{5784B4F9-A865-4E0A-9195-509399DC77F8}"/>
              </a:ext>
            </a:extLst>
          </p:cNvPr>
          <p:cNvSpPr txBox="1">
            <a:spLocks/>
          </p:cNvSpPr>
          <p:nvPr/>
        </p:nvSpPr>
        <p:spPr>
          <a:xfrm>
            <a:off x="659794" y="243157"/>
            <a:ext cx="10595237"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Fruchtfolge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Aussaat und Ernte von Kulturpflanzen</a:t>
            </a:r>
          </a:p>
        </p:txBody>
      </p:sp>
    </p:spTree>
    <p:extLst>
      <p:ext uri="{BB962C8B-B14F-4D97-AF65-F5344CB8AC3E}">
        <p14:creationId xmlns:p14="http://schemas.microsoft.com/office/powerpoint/2010/main" val="308097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41222" y="1085375"/>
            <a:ext cx="10809730" cy="3849918"/>
          </a:xfrm>
        </p:spPr>
        <p:txBody>
          <a:bodyPr/>
          <a:lstStyle/>
          <a:p>
            <a:r>
              <a:rPr lang="en-US" sz="2200" dirty="0"/>
              <a:t>	Die Agrarökologie ist ein ganzheitlicher Ansatz für die Landwirtschaft, der darauf abzielt, die natürlichen Synergien zwischen den verschiedenen Komponenten des landwirtschaftlichen Ökosystems nutzbar zu machen. Durch die Integration von Pflanzenbau und Viehzucht sollen widerstandsfähige, produktive und nachhaltige landwirtschaftliche Systeme geschaffen werden, die nicht nur Ernährungssicherheit bieten, sondern auch unsere Umwelt schützen und die biologische Vielfalt fördern.</a:t>
            </a:r>
          </a:p>
          <a:p>
            <a:endParaRPr lang="en-US" sz="22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26365" y="497977"/>
            <a:ext cx="10595237" cy="803654"/>
          </a:xfrm>
        </p:spPr>
        <p:txBody>
          <a:bodyPr/>
          <a:lstStyle/>
          <a:p>
            <a:r>
              <a:rPr lang="en-US" b="1" dirty="0"/>
              <a:t>Einführung</a:t>
            </a:r>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1090693" y="-9378"/>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0D9FC142-E633-45C5-8E7C-FA883F43AD0F}"/>
              </a:ext>
            </a:extLst>
          </p:cNvPr>
          <p:cNvGraphicFramePr/>
          <p:nvPr>
            <p:extLst>
              <p:ext uri="{D42A27DB-BD31-4B8C-83A1-F6EECF244321}">
                <p14:modId xmlns:p14="http://schemas.microsoft.com/office/powerpoint/2010/main" val="2810368880"/>
              </p:ext>
            </p:extLst>
          </p:nvPr>
        </p:nvGraphicFramePr>
        <p:xfrm>
          <a:off x="1498205" y="3010334"/>
          <a:ext cx="9194800" cy="327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 Placeholder 3">
            <a:extLst>
              <a:ext uri="{FF2B5EF4-FFF2-40B4-BE49-F238E27FC236}">
                <a16:creationId xmlns:a16="http://schemas.microsoft.com/office/drawing/2014/main" id="{DA5FC82D-84E9-4E05-BF67-63023998BD43}"/>
              </a:ext>
            </a:extLst>
          </p:cNvPr>
          <p:cNvSpPr txBox="1">
            <a:spLocks/>
          </p:cNvSpPr>
          <p:nvPr/>
        </p:nvSpPr>
        <p:spPr>
          <a:xfrm>
            <a:off x="5508417" y="3978941"/>
            <a:ext cx="11743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8800" dirty="0">
                <a:latin typeface="Arial Black" panose="020B0A04020102020204" pitchFamily="34" charset="0"/>
              </a:rPr>
              <a:t>&amp;</a:t>
            </a:r>
            <a:endParaRPr lang="en-US" sz="8800" dirty="0">
              <a:latin typeface="Arial Black" panose="020B0A04020102020204" pitchFamily="34" charset="0"/>
            </a:endParaRPr>
          </a:p>
        </p:txBody>
      </p:sp>
    </p:spTree>
    <p:extLst>
      <p:ext uri="{BB962C8B-B14F-4D97-AF65-F5344CB8AC3E}">
        <p14:creationId xmlns:p14="http://schemas.microsoft.com/office/powerpoint/2010/main" val="3933563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6384" y="1298257"/>
            <a:ext cx="7037616" cy="4693593"/>
          </a:xfrm>
          <a:prstGeom prst="rect">
            <a:avLst/>
          </a:prstGeom>
        </p:spPr>
        <p:txBody>
          <a:bodyPr wrap="square">
            <a:spAutoFit/>
          </a:bodyPr>
          <a:lstStyle/>
          <a:p>
            <a:pPr>
              <a:spcAft>
                <a:spcPts val="6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Der Wasserbedarf der Pflanzen spielt bei der Planung der Fruchtfolge eine entscheidende Rolle. Bei der Gestaltung eines Fruchtfolgesystems ist es wichtig, den unterschiedlichen Wasserbedarf der verschiedenen Pflanzen zu berücksichtigen, um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die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Bodenfeuchtigkeit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zu optimieren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und eine übermäßige Erschöpfung der Wasserressourcen zu vermeiden. Darüber hinaus trägt die richtige Reihenfolge der Kulturen zu einem effizienten Wassermanagement bei, indem sichergestellt wird, dass wasserintensive Kulturen in Zeiten ausreichender Niederschläge oder bei Verfügbarkeit von Bewässerung angebaut werden, wodurch die Gesamtleistung und Nachhaltigkeit der Kulturen verbessert wird.</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19" name="Group 59">
            <a:extLst>
              <a:ext uri="{FF2B5EF4-FFF2-40B4-BE49-F238E27FC236}">
                <a16:creationId xmlns:a16="http://schemas.microsoft.com/office/drawing/2014/main" id="{002CD2F2-99D0-4F18-941E-72E3152A4A75}"/>
              </a:ext>
            </a:extLst>
          </p:cNvPr>
          <p:cNvGrpSpPr/>
          <p:nvPr/>
        </p:nvGrpSpPr>
        <p:grpSpPr>
          <a:xfrm>
            <a:off x="7809186" y="1087953"/>
            <a:ext cx="3923992" cy="4682094"/>
            <a:chOff x="826180" y="944079"/>
            <a:chExt cx="3923992" cy="4682094"/>
          </a:xfrm>
        </p:grpSpPr>
        <p:sp>
          <p:nvSpPr>
            <p:cNvPr id="22" name="Freeform 320">
              <a:extLst>
                <a:ext uri="{FF2B5EF4-FFF2-40B4-BE49-F238E27FC236}">
                  <a16:creationId xmlns:a16="http://schemas.microsoft.com/office/drawing/2014/main" id="{9CABDEC2-1E05-454D-8EE8-B8A7A918D634}"/>
                </a:ext>
              </a:extLst>
            </p:cNvPr>
            <p:cNvSpPr>
              <a:spLocks noChangeArrowheads="1"/>
            </p:cNvSpPr>
            <p:nvPr/>
          </p:nvSpPr>
          <p:spPr bwMode="auto">
            <a:xfrm>
              <a:off x="2775583" y="5623654"/>
              <a:ext cx="25186" cy="2519"/>
            </a:xfrm>
            <a:custGeom>
              <a:avLst/>
              <a:gdLst>
                <a:gd name="T0" fmla="*/ 42 w 43"/>
                <a:gd name="T1" fmla="*/ 0 h 1"/>
                <a:gd name="T2" fmla="*/ 42 w 43"/>
                <a:gd name="T3" fmla="*/ 0 h 1"/>
                <a:gd name="T4" fmla="*/ 0 w 43"/>
                <a:gd name="T5" fmla="*/ 0 h 1"/>
                <a:gd name="T6" fmla="*/ 42 w 43"/>
                <a:gd name="T7" fmla="*/ 0 h 1"/>
              </a:gdLst>
              <a:ahLst/>
              <a:cxnLst>
                <a:cxn ang="0">
                  <a:pos x="T0" y="T1"/>
                </a:cxn>
                <a:cxn ang="0">
                  <a:pos x="T2" y="T3"/>
                </a:cxn>
                <a:cxn ang="0">
                  <a:pos x="T4" y="T5"/>
                </a:cxn>
                <a:cxn ang="0">
                  <a:pos x="T6" y="T7"/>
                </a:cxn>
              </a:cxnLst>
              <a:rect l="0" t="0" r="r" b="b"/>
              <a:pathLst>
                <a:path w="43" h="1">
                  <a:moveTo>
                    <a:pt x="42" y="0"/>
                  </a:moveTo>
                  <a:lnTo>
                    <a:pt x="42" y="0"/>
                  </a:lnTo>
                  <a:cubicBezTo>
                    <a:pt x="0" y="0"/>
                    <a:pt x="0" y="0"/>
                    <a:pt x="0" y="0"/>
                  </a:cubicBezTo>
                  <a:cubicBezTo>
                    <a:pt x="17" y="0"/>
                    <a:pt x="25" y="0"/>
                    <a:pt x="42" y="0"/>
                  </a:cubicBezTo>
                </a:path>
              </a:pathLst>
            </a:custGeom>
            <a:solidFill>
              <a:srgbClr val="313234"/>
            </a:solidFill>
            <a:ln w="9525"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a:p>
          </p:txBody>
        </p:sp>
        <p:sp>
          <p:nvSpPr>
            <p:cNvPr id="23" name="Freeform 321">
              <a:extLst>
                <a:ext uri="{FF2B5EF4-FFF2-40B4-BE49-F238E27FC236}">
                  <a16:creationId xmlns:a16="http://schemas.microsoft.com/office/drawing/2014/main" id="{FF2D0F7D-857D-4A81-B829-CADD053424DD}"/>
                </a:ext>
              </a:extLst>
            </p:cNvPr>
            <p:cNvSpPr>
              <a:spLocks noChangeArrowheads="1"/>
            </p:cNvSpPr>
            <p:nvPr/>
          </p:nvSpPr>
          <p:spPr bwMode="auto">
            <a:xfrm>
              <a:off x="2317196" y="944079"/>
              <a:ext cx="936923" cy="420609"/>
            </a:xfrm>
            <a:custGeom>
              <a:avLst/>
              <a:gdLst>
                <a:gd name="T0" fmla="*/ 629 w 1641"/>
                <a:gd name="T1" fmla="*/ 108 h 738"/>
                <a:gd name="T2" fmla="*/ 629 w 1641"/>
                <a:gd name="T3" fmla="*/ 108 h 738"/>
                <a:gd name="T4" fmla="*/ 0 w 1641"/>
                <a:gd name="T5" fmla="*/ 737 h 738"/>
                <a:gd name="T6" fmla="*/ 1640 w 1641"/>
                <a:gd name="T7" fmla="*/ 737 h 738"/>
                <a:gd name="T8" fmla="*/ 1019 w 1641"/>
                <a:gd name="T9" fmla="*/ 108 h 738"/>
                <a:gd name="T10" fmla="*/ 629 w 1641"/>
                <a:gd name="T11" fmla="*/ 108 h 738"/>
              </a:gdLst>
              <a:ahLst/>
              <a:cxnLst>
                <a:cxn ang="0">
                  <a:pos x="T0" y="T1"/>
                </a:cxn>
                <a:cxn ang="0">
                  <a:pos x="T2" y="T3"/>
                </a:cxn>
                <a:cxn ang="0">
                  <a:pos x="T4" y="T5"/>
                </a:cxn>
                <a:cxn ang="0">
                  <a:pos x="T6" y="T7"/>
                </a:cxn>
                <a:cxn ang="0">
                  <a:pos x="T8" y="T9"/>
                </a:cxn>
                <a:cxn ang="0">
                  <a:pos x="T10" y="T11"/>
                </a:cxn>
              </a:cxnLst>
              <a:rect l="0" t="0" r="r" b="b"/>
              <a:pathLst>
                <a:path w="1641" h="738">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804"/>
              </a:srgbClr>
            </a:solidFill>
            <a:ln w="9525" cap="flat">
              <a:solidFill>
                <a:schemeClr val="tx2"/>
              </a:solidFill>
              <a:bevel/>
              <a:headEnd/>
              <a:tailEnd/>
            </a:ln>
            <a:effectLst/>
          </p:spPr>
          <p:txBody>
            <a:bodyPr wrap="none" anchor="ctr"/>
            <a:lstStyle/>
            <a:p>
              <a:endParaRPr lang="es-MX"/>
            </a:p>
          </p:txBody>
        </p:sp>
        <p:sp>
          <p:nvSpPr>
            <p:cNvPr id="25" name="Freeform 322">
              <a:extLst>
                <a:ext uri="{FF2B5EF4-FFF2-40B4-BE49-F238E27FC236}">
                  <a16:creationId xmlns:a16="http://schemas.microsoft.com/office/drawing/2014/main" id="{67AD1E4E-9897-4424-9C0D-6A03310EDED6}"/>
                </a:ext>
              </a:extLst>
            </p:cNvPr>
            <p:cNvSpPr>
              <a:spLocks noChangeArrowheads="1"/>
            </p:cNvSpPr>
            <p:nvPr/>
          </p:nvSpPr>
          <p:spPr bwMode="auto">
            <a:xfrm>
              <a:off x="1843698" y="1364687"/>
              <a:ext cx="1883919" cy="473498"/>
            </a:xfrm>
            <a:custGeom>
              <a:avLst/>
              <a:gdLst>
                <a:gd name="T0" fmla="*/ 3298 w 3299"/>
                <a:gd name="T1" fmla="*/ 829 h 830"/>
                <a:gd name="T2" fmla="*/ 2469 w 3299"/>
                <a:gd name="T3" fmla="*/ 0 h 830"/>
                <a:gd name="T4" fmla="*/ 829 w 3299"/>
                <a:gd name="T5" fmla="*/ 0 h 830"/>
                <a:gd name="T6" fmla="*/ 0 w 3299"/>
                <a:gd name="T7" fmla="*/ 829 h 830"/>
                <a:gd name="T8" fmla="*/ 3298 w 3299"/>
                <a:gd name="T9" fmla="*/ 829 h 830"/>
              </a:gdLst>
              <a:ahLst/>
              <a:cxnLst>
                <a:cxn ang="0">
                  <a:pos x="T0" y="T1"/>
                </a:cxn>
                <a:cxn ang="0">
                  <a:pos x="T2" y="T3"/>
                </a:cxn>
                <a:cxn ang="0">
                  <a:pos x="T4" y="T5"/>
                </a:cxn>
                <a:cxn ang="0">
                  <a:pos x="T6" y="T7"/>
                </a:cxn>
                <a:cxn ang="0">
                  <a:pos x="T8" y="T9"/>
                </a:cxn>
              </a:cxnLst>
              <a:rect l="0" t="0" r="r" b="b"/>
              <a:pathLst>
                <a:path w="3299" h="830">
                  <a:moveTo>
                    <a:pt x="3298" y="829"/>
                  </a:moveTo>
                  <a:lnTo>
                    <a:pt x="2469" y="0"/>
                  </a:lnTo>
                  <a:lnTo>
                    <a:pt x="829" y="0"/>
                  </a:lnTo>
                  <a:lnTo>
                    <a:pt x="0" y="829"/>
                  </a:lnTo>
                  <a:lnTo>
                    <a:pt x="3298" y="829"/>
                  </a:lnTo>
                </a:path>
              </a:pathLst>
            </a:custGeom>
            <a:solidFill>
              <a:srgbClr val="63C1D3">
                <a:alpha val="20000"/>
              </a:srgbClr>
            </a:solidFill>
            <a:ln w="9525" cap="flat">
              <a:solidFill>
                <a:schemeClr val="tx2"/>
              </a:solidFill>
              <a:bevel/>
              <a:headEnd/>
              <a:tailEnd/>
            </a:ln>
            <a:effectLst/>
          </p:spPr>
          <p:txBody>
            <a:bodyPr wrap="none" anchor="ctr"/>
            <a:lstStyle/>
            <a:p>
              <a:endParaRPr lang="es-MX" dirty="0"/>
            </a:p>
          </p:txBody>
        </p:sp>
        <p:sp>
          <p:nvSpPr>
            <p:cNvPr id="29" name="Freeform 323">
              <a:extLst>
                <a:ext uri="{FF2B5EF4-FFF2-40B4-BE49-F238E27FC236}">
                  <a16:creationId xmlns:a16="http://schemas.microsoft.com/office/drawing/2014/main" id="{D3D63CBC-9AE8-4241-88CA-809DE3843FB7}"/>
                </a:ext>
              </a:extLst>
            </p:cNvPr>
            <p:cNvSpPr>
              <a:spLocks noChangeArrowheads="1"/>
            </p:cNvSpPr>
            <p:nvPr/>
          </p:nvSpPr>
          <p:spPr bwMode="auto">
            <a:xfrm>
              <a:off x="1375237" y="1838186"/>
              <a:ext cx="2825879" cy="473498"/>
            </a:xfrm>
            <a:custGeom>
              <a:avLst/>
              <a:gdLst>
                <a:gd name="T0" fmla="*/ 50 w 4949"/>
                <a:gd name="T1" fmla="*/ 771 h 829"/>
                <a:gd name="T2" fmla="*/ 50 w 4949"/>
                <a:gd name="T3" fmla="*/ 771 h 829"/>
                <a:gd name="T4" fmla="*/ 0 w 4949"/>
                <a:gd name="T5" fmla="*/ 828 h 829"/>
                <a:gd name="T6" fmla="*/ 4948 w 4949"/>
                <a:gd name="T7" fmla="*/ 828 h 829"/>
                <a:gd name="T8" fmla="*/ 4898 w 4949"/>
                <a:gd name="T9" fmla="*/ 771 h 829"/>
                <a:gd name="T10" fmla="*/ 4119 w 4949"/>
                <a:gd name="T11" fmla="*/ 0 h 829"/>
                <a:gd name="T12" fmla="*/ 821 w 4949"/>
                <a:gd name="T13" fmla="*/ 0 h 829"/>
                <a:gd name="T14" fmla="*/ 50 w 4949"/>
                <a:gd name="T15" fmla="*/ 771 h 8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9" h="829">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804"/>
              </a:srgbClr>
            </a:solidFill>
            <a:ln w="9525" cap="flat">
              <a:solidFill>
                <a:schemeClr val="tx2"/>
              </a:solidFill>
              <a:bevel/>
              <a:headEnd/>
              <a:tailEnd/>
            </a:ln>
            <a:effectLst/>
          </p:spPr>
          <p:txBody>
            <a:bodyPr wrap="none" anchor="ctr"/>
            <a:lstStyle/>
            <a:p>
              <a:endParaRPr lang="es-MX"/>
            </a:p>
          </p:txBody>
        </p:sp>
        <p:sp>
          <p:nvSpPr>
            <p:cNvPr id="30" name="Freeform 324">
              <a:extLst>
                <a:ext uri="{FF2B5EF4-FFF2-40B4-BE49-F238E27FC236}">
                  <a16:creationId xmlns:a16="http://schemas.microsoft.com/office/drawing/2014/main" id="{4467C86C-ABB9-4F1E-8735-59B83CE8D23C}"/>
                </a:ext>
              </a:extLst>
            </p:cNvPr>
            <p:cNvSpPr>
              <a:spLocks noChangeArrowheads="1"/>
            </p:cNvSpPr>
            <p:nvPr/>
          </p:nvSpPr>
          <p:spPr bwMode="auto">
            <a:xfrm>
              <a:off x="1037743" y="2311684"/>
              <a:ext cx="3498346" cy="473498"/>
            </a:xfrm>
            <a:custGeom>
              <a:avLst/>
              <a:gdLst>
                <a:gd name="T0" fmla="*/ 0 w 6125"/>
                <a:gd name="T1" fmla="*/ 829 h 830"/>
                <a:gd name="T2" fmla="*/ 0 w 6125"/>
                <a:gd name="T3" fmla="*/ 829 h 830"/>
                <a:gd name="T4" fmla="*/ 6124 w 6125"/>
                <a:gd name="T5" fmla="*/ 829 h 830"/>
                <a:gd name="T6" fmla="*/ 5536 w 6125"/>
                <a:gd name="T7" fmla="*/ 0 h 830"/>
                <a:gd name="T8" fmla="*/ 588 w 6125"/>
                <a:gd name="T9" fmla="*/ 0 h 830"/>
                <a:gd name="T10" fmla="*/ 0 w 6125"/>
                <a:gd name="T11" fmla="*/ 829 h 830"/>
              </a:gdLst>
              <a:ahLst/>
              <a:cxnLst>
                <a:cxn ang="0">
                  <a:pos x="T0" y="T1"/>
                </a:cxn>
                <a:cxn ang="0">
                  <a:pos x="T2" y="T3"/>
                </a:cxn>
                <a:cxn ang="0">
                  <a:pos x="T4" y="T5"/>
                </a:cxn>
                <a:cxn ang="0">
                  <a:pos x="T6" y="T7"/>
                </a:cxn>
                <a:cxn ang="0">
                  <a:pos x="T8" y="T9"/>
                </a:cxn>
                <a:cxn ang="0">
                  <a:pos x="T10" y="T11"/>
                </a:cxn>
              </a:cxnLst>
              <a:rect l="0" t="0" r="r" b="b"/>
              <a:pathLst>
                <a:path w="6125" h="83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a:solidFill>
                <a:schemeClr val="tx2"/>
              </a:solidFill>
              <a:bevel/>
              <a:headEnd/>
              <a:tailEnd/>
            </a:ln>
            <a:effectLst/>
          </p:spPr>
          <p:txBody>
            <a:bodyPr wrap="none" anchor="ctr"/>
            <a:lstStyle/>
            <a:p>
              <a:endParaRPr lang="es-MX"/>
            </a:p>
          </p:txBody>
        </p:sp>
        <p:sp>
          <p:nvSpPr>
            <p:cNvPr id="31" name="Freeform 325">
              <a:extLst>
                <a:ext uri="{FF2B5EF4-FFF2-40B4-BE49-F238E27FC236}">
                  <a16:creationId xmlns:a16="http://schemas.microsoft.com/office/drawing/2014/main" id="{76546B17-B10E-4E21-9C5B-FE175C4859AA}"/>
                </a:ext>
              </a:extLst>
            </p:cNvPr>
            <p:cNvSpPr>
              <a:spLocks noChangeArrowheads="1"/>
            </p:cNvSpPr>
            <p:nvPr/>
          </p:nvSpPr>
          <p:spPr bwMode="auto">
            <a:xfrm>
              <a:off x="874033" y="2785183"/>
              <a:ext cx="3830805" cy="473498"/>
            </a:xfrm>
            <a:custGeom>
              <a:avLst/>
              <a:gdLst>
                <a:gd name="T0" fmla="*/ 0 w 6705"/>
                <a:gd name="T1" fmla="*/ 829 h 830"/>
                <a:gd name="T2" fmla="*/ 0 w 6705"/>
                <a:gd name="T3" fmla="*/ 829 h 830"/>
                <a:gd name="T4" fmla="*/ 6704 w 6705"/>
                <a:gd name="T5" fmla="*/ 829 h 830"/>
                <a:gd name="T6" fmla="*/ 6414 w 6705"/>
                <a:gd name="T7" fmla="*/ 0 h 830"/>
                <a:gd name="T8" fmla="*/ 290 w 6705"/>
                <a:gd name="T9" fmla="*/ 0 h 830"/>
                <a:gd name="T10" fmla="*/ 0 w 6705"/>
                <a:gd name="T11" fmla="*/ 829 h 830"/>
              </a:gdLst>
              <a:ahLst/>
              <a:cxnLst>
                <a:cxn ang="0">
                  <a:pos x="T0" y="T1"/>
                </a:cxn>
                <a:cxn ang="0">
                  <a:pos x="T2" y="T3"/>
                </a:cxn>
                <a:cxn ang="0">
                  <a:pos x="T4" y="T5"/>
                </a:cxn>
                <a:cxn ang="0">
                  <a:pos x="T6" y="T7"/>
                </a:cxn>
                <a:cxn ang="0">
                  <a:pos x="T8" y="T9"/>
                </a:cxn>
                <a:cxn ang="0">
                  <a:pos x="T10" y="T11"/>
                </a:cxn>
              </a:cxnLst>
              <a:rect l="0" t="0" r="r" b="b"/>
              <a:pathLst>
                <a:path w="6705" h="83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50196"/>
              </a:srgbClr>
            </a:solidFill>
            <a:ln w="9525" cap="flat">
              <a:solidFill>
                <a:schemeClr val="tx2"/>
              </a:solidFill>
              <a:bevel/>
              <a:headEnd/>
              <a:tailEnd/>
            </a:ln>
            <a:effectLst/>
          </p:spPr>
          <p:txBody>
            <a:bodyPr wrap="none" anchor="ctr"/>
            <a:lstStyle/>
            <a:p>
              <a:endParaRPr lang="es-MX"/>
            </a:p>
          </p:txBody>
        </p:sp>
        <p:sp>
          <p:nvSpPr>
            <p:cNvPr id="32" name="Freeform 326">
              <a:extLst>
                <a:ext uri="{FF2B5EF4-FFF2-40B4-BE49-F238E27FC236}">
                  <a16:creationId xmlns:a16="http://schemas.microsoft.com/office/drawing/2014/main" id="{F75E3728-92EC-44A8-A09D-821154D4641C}"/>
                </a:ext>
              </a:extLst>
            </p:cNvPr>
            <p:cNvSpPr>
              <a:spLocks noChangeArrowheads="1"/>
            </p:cNvSpPr>
            <p:nvPr/>
          </p:nvSpPr>
          <p:spPr bwMode="auto">
            <a:xfrm>
              <a:off x="826180" y="3258681"/>
              <a:ext cx="3923992" cy="473498"/>
            </a:xfrm>
            <a:custGeom>
              <a:avLst/>
              <a:gdLst>
                <a:gd name="T0" fmla="*/ 8 w 6871"/>
                <a:gd name="T1" fmla="*/ 827 h 828"/>
                <a:gd name="T2" fmla="*/ 8 w 6871"/>
                <a:gd name="T3" fmla="*/ 827 h 828"/>
                <a:gd name="T4" fmla="*/ 6862 w 6871"/>
                <a:gd name="T5" fmla="*/ 827 h 828"/>
                <a:gd name="T6" fmla="*/ 6787 w 6871"/>
                <a:gd name="T7" fmla="*/ 0 h 828"/>
                <a:gd name="T8" fmla="*/ 83 w 6871"/>
                <a:gd name="T9" fmla="*/ 0 h 828"/>
                <a:gd name="T10" fmla="*/ 8 w 6871"/>
                <a:gd name="T11" fmla="*/ 827 h 828"/>
              </a:gdLst>
              <a:ahLst/>
              <a:cxnLst>
                <a:cxn ang="0">
                  <a:pos x="T0" y="T1"/>
                </a:cxn>
                <a:cxn ang="0">
                  <a:pos x="T2" y="T3"/>
                </a:cxn>
                <a:cxn ang="0">
                  <a:pos x="T4" y="T5"/>
                </a:cxn>
                <a:cxn ang="0">
                  <a:pos x="T6" y="T7"/>
                </a:cxn>
                <a:cxn ang="0">
                  <a:pos x="T8" y="T9"/>
                </a:cxn>
                <a:cxn ang="0">
                  <a:pos x="T10" y="T11"/>
                </a:cxn>
              </a:cxnLst>
              <a:rect l="0" t="0" r="r" b="b"/>
              <a:pathLst>
                <a:path w="6871" h="828">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a:solidFill>
                <a:schemeClr val="tx2"/>
              </a:solidFill>
              <a:bevel/>
              <a:headEnd/>
              <a:tailEnd/>
            </a:ln>
            <a:effectLst/>
          </p:spPr>
          <p:txBody>
            <a:bodyPr wrap="none" anchor="ctr"/>
            <a:lstStyle/>
            <a:p>
              <a:endParaRPr lang="es-MX"/>
            </a:p>
          </p:txBody>
        </p:sp>
        <p:sp>
          <p:nvSpPr>
            <p:cNvPr id="33" name="Freeform 327">
              <a:extLst>
                <a:ext uri="{FF2B5EF4-FFF2-40B4-BE49-F238E27FC236}">
                  <a16:creationId xmlns:a16="http://schemas.microsoft.com/office/drawing/2014/main" id="{9B37C51A-98D3-4D44-94FF-5C7FCDC95CFF}"/>
                </a:ext>
              </a:extLst>
            </p:cNvPr>
            <p:cNvSpPr>
              <a:spLocks noChangeArrowheads="1"/>
            </p:cNvSpPr>
            <p:nvPr/>
          </p:nvSpPr>
          <p:spPr bwMode="auto">
            <a:xfrm>
              <a:off x="831217" y="3732180"/>
              <a:ext cx="3916435" cy="473498"/>
            </a:xfrm>
            <a:custGeom>
              <a:avLst/>
              <a:gdLst>
                <a:gd name="T0" fmla="*/ 133 w 6855"/>
                <a:gd name="T1" fmla="*/ 829 h 830"/>
                <a:gd name="T2" fmla="*/ 133 w 6855"/>
                <a:gd name="T3" fmla="*/ 829 h 830"/>
                <a:gd name="T4" fmla="*/ 6721 w 6855"/>
                <a:gd name="T5" fmla="*/ 829 h 830"/>
                <a:gd name="T6" fmla="*/ 6854 w 6855"/>
                <a:gd name="T7" fmla="*/ 0 h 830"/>
                <a:gd name="T8" fmla="*/ 0 w 6855"/>
                <a:gd name="T9" fmla="*/ 0 h 830"/>
                <a:gd name="T10" fmla="*/ 133 w 6855"/>
                <a:gd name="T11" fmla="*/ 829 h 830"/>
              </a:gdLst>
              <a:ahLst/>
              <a:cxnLst>
                <a:cxn ang="0">
                  <a:pos x="T0" y="T1"/>
                </a:cxn>
                <a:cxn ang="0">
                  <a:pos x="T2" y="T3"/>
                </a:cxn>
                <a:cxn ang="0">
                  <a:pos x="T4" y="T5"/>
                </a:cxn>
                <a:cxn ang="0">
                  <a:pos x="T6" y="T7"/>
                </a:cxn>
                <a:cxn ang="0">
                  <a:pos x="T8" y="T9"/>
                </a:cxn>
                <a:cxn ang="0">
                  <a:pos x="T10" y="T11"/>
                </a:cxn>
              </a:cxnLst>
              <a:rect l="0" t="0" r="r" b="b"/>
              <a:pathLst>
                <a:path w="6855" h="83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804"/>
              </a:srgbClr>
            </a:solidFill>
            <a:ln w="9525" cap="flat">
              <a:solidFill>
                <a:schemeClr val="tx2"/>
              </a:solidFill>
              <a:bevel/>
              <a:headEnd/>
              <a:tailEnd/>
            </a:ln>
            <a:effectLst/>
          </p:spPr>
          <p:txBody>
            <a:bodyPr wrap="none" anchor="ctr"/>
            <a:lstStyle/>
            <a:p>
              <a:endParaRPr lang="es-MX"/>
            </a:p>
          </p:txBody>
        </p:sp>
        <p:sp>
          <p:nvSpPr>
            <p:cNvPr id="34" name="Freeform 328">
              <a:extLst>
                <a:ext uri="{FF2B5EF4-FFF2-40B4-BE49-F238E27FC236}">
                  <a16:creationId xmlns:a16="http://schemas.microsoft.com/office/drawing/2014/main" id="{D0FBF286-D63D-4F51-9AC2-8DD870662EAA}"/>
                </a:ext>
              </a:extLst>
            </p:cNvPr>
            <p:cNvSpPr>
              <a:spLocks noChangeArrowheads="1"/>
            </p:cNvSpPr>
            <p:nvPr/>
          </p:nvSpPr>
          <p:spPr bwMode="auto">
            <a:xfrm>
              <a:off x="906776" y="4205678"/>
              <a:ext cx="3762801" cy="473498"/>
            </a:xfrm>
            <a:custGeom>
              <a:avLst/>
              <a:gdLst>
                <a:gd name="T0" fmla="*/ 356 w 6589"/>
                <a:gd name="T1" fmla="*/ 828 h 829"/>
                <a:gd name="T2" fmla="*/ 356 w 6589"/>
                <a:gd name="T3" fmla="*/ 828 h 829"/>
                <a:gd name="T4" fmla="*/ 6232 w 6589"/>
                <a:gd name="T5" fmla="*/ 828 h 829"/>
                <a:gd name="T6" fmla="*/ 6588 w 6589"/>
                <a:gd name="T7" fmla="*/ 0 h 829"/>
                <a:gd name="T8" fmla="*/ 0 w 6589"/>
                <a:gd name="T9" fmla="*/ 0 h 829"/>
                <a:gd name="T10" fmla="*/ 356 w 6589"/>
                <a:gd name="T11" fmla="*/ 828 h 829"/>
              </a:gdLst>
              <a:ahLst/>
              <a:cxnLst>
                <a:cxn ang="0">
                  <a:pos x="T0" y="T1"/>
                </a:cxn>
                <a:cxn ang="0">
                  <a:pos x="T2" y="T3"/>
                </a:cxn>
                <a:cxn ang="0">
                  <a:pos x="T4" y="T5"/>
                </a:cxn>
                <a:cxn ang="0">
                  <a:pos x="T6" y="T7"/>
                </a:cxn>
                <a:cxn ang="0">
                  <a:pos x="T8" y="T9"/>
                </a:cxn>
                <a:cxn ang="0">
                  <a:pos x="T10" y="T11"/>
                </a:cxn>
              </a:cxnLst>
              <a:rect l="0" t="0" r="r" b="b"/>
              <a:pathLst>
                <a:path w="6589" h="829">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a:solidFill>
                <a:schemeClr val="tx2"/>
              </a:solidFill>
              <a:bevel/>
              <a:headEnd/>
              <a:tailEnd/>
            </a:ln>
            <a:effectLst/>
          </p:spPr>
          <p:txBody>
            <a:bodyPr wrap="none" anchor="ctr"/>
            <a:lstStyle/>
            <a:p>
              <a:endParaRPr lang="es-MX"/>
            </a:p>
          </p:txBody>
        </p:sp>
        <p:sp>
          <p:nvSpPr>
            <p:cNvPr id="35" name="Freeform 329">
              <a:extLst>
                <a:ext uri="{FF2B5EF4-FFF2-40B4-BE49-F238E27FC236}">
                  <a16:creationId xmlns:a16="http://schemas.microsoft.com/office/drawing/2014/main" id="{D8B5CBE1-1E59-42A3-8D46-276550FE8024}"/>
                </a:ext>
              </a:extLst>
            </p:cNvPr>
            <p:cNvSpPr>
              <a:spLocks noChangeArrowheads="1"/>
            </p:cNvSpPr>
            <p:nvPr/>
          </p:nvSpPr>
          <p:spPr bwMode="auto">
            <a:xfrm>
              <a:off x="1110782" y="4676657"/>
              <a:ext cx="3357306" cy="473498"/>
            </a:xfrm>
            <a:custGeom>
              <a:avLst/>
              <a:gdLst>
                <a:gd name="T0" fmla="*/ 514 w 5877"/>
                <a:gd name="T1" fmla="*/ 647 h 830"/>
                <a:gd name="T2" fmla="*/ 514 w 5877"/>
                <a:gd name="T3" fmla="*/ 647 h 830"/>
                <a:gd name="T4" fmla="*/ 514 w 5877"/>
                <a:gd name="T5" fmla="*/ 647 h 830"/>
                <a:gd name="T6" fmla="*/ 705 w 5877"/>
                <a:gd name="T7" fmla="*/ 829 h 830"/>
                <a:gd name="T8" fmla="*/ 5171 w 5877"/>
                <a:gd name="T9" fmla="*/ 829 h 830"/>
                <a:gd name="T10" fmla="*/ 5362 w 5877"/>
                <a:gd name="T11" fmla="*/ 647 h 830"/>
                <a:gd name="T12" fmla="*/ 5362 w 5877"/>
                <a:gd name="T13" fmla="*/ 647 h 830"/>
                <a:gd name="T14" fmla="*/ 5876 w 5877"/>
                <a:gd name="T15" fmla="*/ 0 h 830"/>
                <a:gd name="T16" fmla="*/ 0 w 5877"/>
                <a:gd name="T17" fmla="*/ 0 h 830"/>
                <a:gd name="T18" fmla="*/ 514 w 5877"/>
                <a:gd name="T19" fmla="*/ 64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7" h="83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804"/>
              </a:srgbClr>
            </a:solidFill>
            <a:ln w="9525" cap="flat">
              <a:solidFill>
                <a:schemeClr val="tx2"/>
              </a:solidFill>
              <a:bevel/>
              <a:headEnd/>
              <a:tailEnd/>
            </a:ln>
            <a:effectLst/>
          </p:spPr>
          <p:txBody>
            <a:bodyPr wrap="none" anchor="ctr"/>
            <a:lstStyle/>
            <a:p>
              <a:endParaRPr lang="es-MX"/>
            </a:p>
          </p:txBody>
        </p:sp>
        <p:sp>
          <p:nvSpPr>
            <p:cNvPr id="36" name="Freeform 330">
              <a:extLst>
                <a:ext uri="{FF2B5EF4-FFF2-40B4-BE49-F238E27FC236}">
                  <a16:creationId xmlns:a16="http://schemas.microsoft.com/office/drawing/2014/main" id="{AD150DA2-7213-49AC-BDCB-8AB3252A71B6}"/>
                </a:ext>
              </a:extLst>
            </p:cNvPr>
            <p:cNvSpPr>
              <a:spLocks noChangeArrowheads="1"/>
            </p:cNvSpPr>
            <p:nvPr/>
          </p:nvSpPr>
          <p:spPr bwMode="auto">
            <a:xfrm>
              <a:off x="1511242" y="5150155"/>
              <a:ext cx="2551350" cy="473498"/>
            </a:xfrm>
            <a:custGeom>
              <a:avLst/>
              <a:gdLst>
                <a:gd name="T0" fmla="*/ 0 w 4467"/>
                <a:gd name="T1" fmla="*/ 0 h 830"/>
                <a:gd name="T2" fmla="*/ 0 w 4467"/>
                <a:gd name="T3" fmla="*/ 0 h 830"/>
                <a:gd name="T4" fmla="*/ 2212 w 4467"/>
                <a:gd name="T5" fmla="*/ 829 h 830"/>
                <a:gd name="T6" fmla="*/ 2254 w 4467"/>
                <a:gd name="T7" fmla="*/ 829 h 830"/>
                <a:gd name="T8" fmla="*/ 4466 w 4467"/>
                <a:gd name="T9" fmla="*/ 0 h 830"/>
                <a:gd name="T10" fmla="*/ 0 w 4467"/>
                <a:gd name="T11" fmla="*/ 0 h 830"/>
              </a:gdLst>
              <a:ahLst/>
              <a:cxnLst>
                <a:cxn ang="0">
                  <a:pos x="T0" y="T1"/>
                </a:cxn>
                <a:cxn ang="0">
                  <a:pos x="T2" y="T3"/>
                </a:cxn>
                <a:cxn ang="0">
                  <a:pos x="T4" y="T5"/>
                </a:cxn>
                <a:cxn ang="0">
                  <a:pos x="T6" y="T7"/>
                </a:cxn>
                <a:cxn ang="0">
                  <a:pos x="T8" y="T9"/>
                </a:cxn>
                <a:cxn ang="0">
                  <a:pos x="T10" y="T11"/>
                </a:cxn>
              </a:cxnLst>
              <a:rect l="0" t="0" r="r" b="b"/>
              <a:pathLst>
                <a:path w="4467" h="83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a:solidFill>
                <a:schemeClr val="tx2"/>
              </a:solidFill>
              <a:bevel/>
              <a:headEnd/>
              <a:tailEnd/>
            </a:ln>
            <a:effectLst/>
          </p:spPr>
          <p:txBody>
            <a:bodyPr wrap="none" anchor="ctr"/>
            <a:lstStyle/>
            <a:p>
              <a:endParaRPr lang="es-MX"/>
            </a:p>
          </p:txBody>
        </p:sp>
      </p:grpSp>
      <p:sp>
        <p:nvSpPr>
          <p:cNvPr id="28" name="Text Placeholder 3">
            <a:extLst>
              <a:ext uri="{FF2B5EF4-FFF2-40B4-BE49-F238E27FC236}">
                <a16:creationId xmlns:a16="http://schemas.microsoft.com/office/drawing/2014/main" id="{1BC5D9E8-F1C6-48ED-A51F-7910456412AD}"/>
              </a:ext>
            </a:extLst>
          </p:cNvPr>
          <p:cNvSpPr txBox="1">
            <a:spLocks/>
          </p:cNvSpPr>
          <p:nvPr/>
        </p:nvSpPr>
        <p:spPr>
          <a:xfrm>
            <a:off x="450361" y="54274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Pflanzensukzession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Wasserbedarf</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839535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4" y="1536593"/>
            <a:ext cx="11084099" cy="86517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Der Wasserbedarf wird durch den Transpirationskoeffizienten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(TC)</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 ausgedrückt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in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Liter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pro Kilogramm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Trockenmasse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der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Biomasse</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bestimmt.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6" name="Diagram 25">
            <a:extLst>
              <a:ext uri="{FF2B5EF4-FFF2-40B4-BE49-F238E27FC236}">
                <a16:creationId xmlns:a16="http://schemas.microsoft.com/office/drawing/2014/main" id="{E98B6EBD-CCBA-43E1-8064-4FAE40AFFE6A}"/>
              </a:ext>
            </a:extLst>
          </p:cNvPr>
          <p:cNvGraphicFramePr/>
          <p:nvPr/>
        </p:nvGraphicFramePr>
        <p:xfrm>
          <a:off x="630359" y="2626358"/>
          <a:ext cx="3584289" cy="300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8" name="Diagram 37">
            <a:extLst>
              <a:ext uri="{FF2B5EF4-FFF2-40B4-BE49-F238E27FC236}">
                <a16:creationId xmlns:a16="http://schemas.microsoft.com/office/drawing/2014/main" id="{5B4DC3F0-A912-489C-8E29-D770A6CAD92C}"/>
              </a:ext>
            </a:extLst>
          </p:cNvPr>
          <p:cNvGraphicFramePr/>
          <p:nvPr/>
        </p:nvGraphicFramePr>
        <p:xfrm>
          <a:off x="4447900" y="2626357"/>
          <a:ext cx="3584289" cy="3009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9" name="Diagram 38">
            <a:extLst>
              <a:ext uri="{FF2B5EF4-FFF2-40B4-BE49-F238E27FC236}">
                <a16:creationId xmlns:a16="http://schemas.microsoft.com/office/drawing/2014/main" id="{C9CE6B35-8865-44A3-9295-DB59AA33DC0B}"/>
              </a:ext>
            </a:extLst>
          </p:cNvPr>
          <p:cNvGraphicFramePr/>
          <p:nvPr/>
        </p:nvGraphicFramePr>
        <p:xfrm>
          <a:off x="8197806" y="2626356"/>
          <a:ext cx="3584289" cy="300993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0" name="Text Placeholder 3">
            <a:extLst>
              <a:ext uri="{FF2B5EF4-FFF2-40B4-BE49-F238E27FC236}">
                <a16:creationId xmlns:a16="http://schemas.microsoft.com/office/drawing/2014/main" id="{57D24849-EC1C-4EFA-927C-948D2C8BADD3}"/>
              </a:ext>
            </a:extLst>
          </p:cNvPr>
          <p:cNvSpPr txBox="1">
            <a:spLocks/>
          </p:cNvSpPr>
          <p:nvPr/>
        </p:nvSpPr>
        <p:spPr>
          <a:xfrm>
            <a:off x="429467" y="723693"/>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Pflanzensukzession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Wasserbedarf</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247984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99565" y="1115968"/>
            <a:ext cx="5467525" cy="4518249"/>
          </a:xfrm>
        </p:spPr>
        <p:txBody>
          <a:bodyPr>
            <a:normAutofit fontScale="70000" lnSpcReduction="20000"/>
          </a:bodyPr>
          <a:lstStyle/>
          <a:p>
            <a:pPr algn="l">
              <a:lnSpc>
                <a:spcPct val="110000"/>
              </a:lnSpc>
            </a:pPr>
            <a:r>
              <a:rPr lang="en-US" sz="2800" i="0" dirty="0"/>
              <a:t>Wintergetreide und Winterraps sind weniger empfindlich gegenüber Trockenheit </a:t>
            </a:r>
            <a:r>
              <a:rPr lang="pl-PL" sz="2800" i="0" dirty="0" err="1"/>
              <a:t>als Frühjahrsgetreide</a:t>
            </a:r>
            <a:r>
              <a:rPr lang="pl-PL" sz="2800" i="0" dirty="0"/>
              <a:t>.</a:t>
            </a:r>
          </a:p>
          <a:p>
            <a:pPr algn="l">
              <a:lnSpc>
                <a:spcPct val="110000"/>
              </a:lnSpc>
            </a:pPr>
            <a:r>
              <a:rPr lang="en-US" sz="2800" i="0" dirty="0"/>
              <a:t>Die trockenheitsresistenteste Kultur ist der Winterroggen, der von allen Getreidesorten das am besten entwickelte Wurzelsystem hat. Winterweizen hingegen ist </a:t>
            </a:r>
            <a:r>
              <a:rPr lang="pl-PL" sz="2800" i="0" dirty="0" err="1"/>
              <a:t>unter den </a:t>
            </a:r>
            <a:r>
              <a:rPr lang="pl-PL" sz="2800" i="0" dirty="0"/>
              <a:t>Wintersorten </a:t>
            </a:r>
            <a:r>
              <a:rPr lang="en-US" sz="2800" i="0" dirty="0"/>
              <a:t>am anfälligsten für Trockenheit. Hafer ist aufgrund seines hohen Wasserbedarfs und seiner ineffizienten Wassernutzung besonders anfällig für Trockenheit. Die trockenheitsresistenteste Frühjahrsgetreideart ist Gerste</a:t>
            </a:r>
            <a:r>
              <a:rPr lang="pl-PL" sz="2800" i="0" dirty="0"/>
              <a:t>. </a:t>
            </a:r>
            <a:r>
              <a:rPr lang="en-US" sz="2800" i="0" dirty="0"/>
              <a:t>Der höchste Wasserbedarf für Getreide entsteht in den Stadien der Stängelstreckung, des Kopfes und der Kornentwicklung.</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3" name="Diagram 12">
            <a:extLst>
              <a:ext uri="{FF2B5EF4-FFF2-40B4-BE49-F238E27FC236}">
                <a16:creationId xmlns:a16="http://schemas.microsoft.com/office/drawing/2014/main" id="{A0D0A933-7503-4880-93B5-CAD43C9FF1D2}"/>
              </a:ext>
            </a:extLst>
          </p:cNvPr>
          <p:cNvGraphicFramePr/>
          <p:nvPr/>
        </p:nvGraphicFramePr>
        <p:xfrm>
          <a:off x="6715760" y="1528621"/>
          <a:ext cx="5388303" cy="3605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upa 13">
            <a:extLst>
              <a:ext uri="{FF2B5EF4-FFF2-40B4-BE49-F238E27FC236}">
                <a16:creationId xmlns:a16="http://schemas.microsoft.com/office/drawing/2014/main" id="{5FAA9804-5B08-49D9-A77B-B1DD064E4DDC}"/>
              </a:ext>
            </a:extLst>
          </p:cNvPr>
          <p:cNvGrpSpPr/>
          <p:nvPr/>
        </p:nvGrpSpPr>
        <p:grpSpPr>
          <a:xfrm>
            <a:off x="6958682" y="4644941"/>
            <a:ext cx="4360775" cy="322406"/>
            <a:chOff x="6836847" y="4383737"/>
            <a:chExt cx="4360775" cy="322406"/>
          </a:xfrm>
        </p:grpSpPr>
        <p:pic>
          <p:nvPicPr>
            <p:cNvPr id="7" name="Obraz 6">
              <a:extLst>
                <a:ext uri="{FF2B5EF4-FFF2-40B4-BE49-F238E27FC236}">
                  <a16:creationId xmlns:a16="http://schemas.microsoft.com/office/drawing/2014/main" id="{06787899-69FF-4CF0-BC2A-7AC470D517C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992486" y="4383737"/>
              <a:ext cx="205136" cy="317843"/>
            </a:xfrm>
            <a:prstGeom prst="rect">
              <a:avLst/>
            </a:prstGeom>
          </p:spPr>
        </p:pic>
        <p:pic>
          <p:nvPicPr>
            <p:cNvPr id="34" name="Obraz 33">
              <a:extLst>
                <a:ext uri="{FF2B5EF4-FFF2-40B4-BE49-F238E27FC236}">
                  <a16:creationId xmlns:a16="http://schemas.microsoft.com/office/drawing/2014/main" id="{B8BE4529-8E93-4069-AFD6-3236C4C24FBF}"/>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752056" y="4383738"/>
              <a:ext cx="205136" cy="317843"/>
            </a:xfrm>
            <a:prstGeom prst="rect">
              <a:avLst/>
            </a:prstGeom>
          </p:spPr>
        </p:pic>
        <p:pic>
          <p:nvPicPr>
            <p:cNvPr id="35" name="Obraz 34">
              <a:extLst>
                <a:ext uri="{FF2B5EF4-FFF2-40B4-BE49-F238E27FC236}">
                  <a16:creationId xmlns:a16="http://schemas.microsoft.com/office/drawing/2014/main" id="{37AD5200-5B96-4349-8C30-3C3DD137D814}"/>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511626" y="4383739"/>
              <a:ext cx="205136" cy="317843"/>
            </a:xfrm>
            <a:prstGeom prst="rect">
              <a:avLst/>
            </a:prstGeom>
          </p:spPr>
        </p:pic>
        <p:pic>
          <p:nvPicPr>
            <p:cNvPr id="36" name="Obraz 35">
              <a:extLst>
                <a:ext uri="{FF2B5EF4-FFF2-40B4-BE49-F238E27FC236}">
                  <a16:creationId xmlns:a16="http://schemas.microsoft.com/office/drawing/2014/main" id="{250F3969-6E8A-4496-A264-B348F0EAC01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289530" y="4388297"/>
              <a:ext cx="205136" cy="317843"/>
            </a:xfrm>
            <a:prstGeom prst="rect">
              <a:avLst/>
            </a:prstGeom>
          </p:spPr>
        </p:pic>
        <p:pic>
          <p:nvPicPr>
            <p:cNvPr id="37" name="Obraz 36">
              <a:extLst>
                <a:ext uri="{FF2B5EF4-FFF2-40B4-BE49-F238E27FC236}">
                  <a16:creationId xmlns:a16="http://schemas.microsoft.com/office/drawing/2014/main" id="{4DE15225-1315-4B1B-BBA2-5761FE043D98}"/>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054442" y="4388300"/>
              <a:ext cx="205136" cy="317843"/>
            </a:xfrm>
            <a:prstGeom prst="rect">
              <a:avLst/>
            </a:prstGeom>
          </p:spPr>
        </p:pic>
        <p:pic>
          <p:nvPicPr>
            <p:cNvPr id="38" name="Obraz 37">
              <a:extLst>
                <a:ext uri="{FF2B5EF4-FFF2-40B4-BE49-F238E27FC236}">
                  <a16:creationId xmlns:a16="http://schemas.microsoft.com/office/drawing/2014/main" id="{723453AC-C75D-4F27-8DED-B1130FBF412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832346" y="4388298"/>
              <a:ext cx="205136" cy="317843"/>
            </a:xfrm>
            <a:prstGeom prst="rect">
              <a:avLst/>
            </a:prstGeom>
          </p:spPr>
        </p:pic>
        <p:pic>
          <p:nvPicPr>
            <p:cNvPr id="39" name="Obraz 38">
              <a:extLst>
                <a:ext uri="{FF2B5EF4-FFF2-40B4-BE49-F238E27FC236}">
                  <a16:creationId xmlns:a16="http://schemas.microsoft.com/office/drawing/2014/main" id="{02465FD1-F799-4029-B285-8DE7E2742516}"/>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597258" y="4388300"/>
              <a:ext cx="205136" cy="317843"/>
            </a:xfrm>
            <a:prstGeom prst="rect">
              <a:avLst/>
            </a:prstGeom>
          </p:spPr>
        </p:pic>
        <p:pic>
          <p:nvPicPr>
            <p:cNvPr id="40" name="Obraz 39">
              <a:extLst>
                <a:ext uri="{FF2B5EF4-FFF2-40B4-BE49-F238E27FC236}">
                  <a16:creationId xmlns:a16="http://schemas.microsoft.com/office/drawing/2014/main" id="{D27D16AE-A639-40C1-BBBB-DB1C3DE2FDC0}"/>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295590" y="4388299"/>
              <a:ext cx="205136" cy="317843"/>
            </a:xfrm>
            <a:prstGeom prst="rect">
              <a:avLst/>
            </a:prstGeom>
          </p:spPr>
        </p:pic>
        <p:pic>
          <p:nvPicPr>
            <p:cNvPr id="41" name="Obraz 40">
              <a:extLst>
                <a:ext uri="{FF2B5EF4-FFF2-40B4-BE49-F238E27FC236}">
                  <a16:creationId xmlns:a16="http://schemas.microsoft.com/office/drawing/2014/main" id="{65E0B743-7937-4188-A2D6-3B6EFBC6096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060502" y="4388300"/>
              <a:ext cx="205136" cy="317843"/>
            </a:xfrm>
            <a:prstGeom prst="rect">
              <a:avLst/>
            </a:prstGeom>
          </p:spPr>
        </p:pic>
        <p:pic>
          <p:nvPicPr>
            <p:cNvPr id="42" name="Obraz 41">
              <a:extLst>
                <a:ext uri="{FF2B5EF4-FFF2-40B4-BE49-F238E27FC236}">
                  <a16:creationId xmlns:a16="http://schemas.microsoft.com/office/drawing/2014/main" id="{49267F49-85FA-4476-8876-AF72625DE30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836847" y="4388300"/>
              <a:ext cx="205136" cy="317843"/>
            </a:xfrm>
            <a:prstGeom prst="rect">
              <a:avLst/>
            </a:prstGeom>
          </p:spPr>
        </p:pic>
      </p:grpSp>
      <p:sp>
        <p:nvSpPr>
          <p:cNvPr id="43" name="Text Placeholder 3">
            <a:extLst>
              <a:ext uri="{FF2B5EF4-FFF2-40B4-BE49-F238E27FC236}">
                <a16:creationId xmlns:a16="http://schemas.microsoft.com/office/drawing/2014/main" id="{B5821B54-9FEC-4C31-8B54-4B4695A19D28}"/>
              </a:ext>
            </a:extLst>
          </p:cNvPr>
          <p:cNvSpPr txBox="1">
            <a:spLocks/>
          </p:cNvSpPr>
          <p:nvPr/>
        </p:nvSpPr>
        <p:spPr>
          <a:xfrm>
            <a:off x="621653" y="187304"/>
            <a:ext cx="8015354"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Pflanzensukzession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Wasserbedarf</a:t>
            </a:r>
          </a:p>
        </p:txBody>
      </p:sp>
    </p:spTree>
    <p:extLst>
      <p:ext uri="{BB962C8B-B14F-4D97-AF65-F5344CB8AC3E}">
        <p14:creationId xmlns:p14="http://schemas.microsoft.com/office/powerpoint/2010/main" val="455068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26056" y="1137120"/>
            <a:ext cx="10886221" cy="1969001"/>
          </a:xfrm>
          <a:prstGeom prst="rect">
            <a:avLst/>
          </a:prstGeom>
        </p:spPr>
        <p:txBody>
          <a:bodyPr wrap="square">
            <a:spAutoFit/>
          </a:bodyPr>
          <a:lstStyle/>
          <a:p>
            <a:pPr>
              <a:lnSpc>
                <a:spcPct val="107000"/>
              </a:lnSpc>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Bei der Agrarökologie geht es darum, Nährstoffe so weit wie möglich innerhalb des Anbausystems zu recyceln und den Bedarf an externen Inputs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zu minimieren</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 Dieser Ansatz verringert nicht nur die Abhängigkeit von synthetischen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Düngemitteln</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 sondern trägt auch dazu bei, ein gesundes Bodenökosystem zu erhalten, den Wasserrückhalt zu verbessern und die Erosion zu verringern. </a:t>
            </a:r>
          </a:p>
        </p:txBody>
      </p:sp>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579723" y="401231"/>
            <a:ext cx="1103255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200" b="1" dirty="0" err="1">
                <a:solidFill>
                  <a:srgbClr val="231F20"/>
                </a:solidFill>
              </a:rPr>
              <a:t>Pflanzensukzession </a:t>
            </a:r>
            <a:r>
              <a:rPr lang="pl-PL" sz="3200" b="1" dirty="0">
                <a:solidFill>
                  <a:srgbClr val="231F20"/>
                </a:solidFill>
              </a:rPr>
              <a:t>- </a:t>
            </a:r>
            <a:r>
              <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rPr>
              <a:t>Nährstoff- und </a:t>
            </a:r>
            <a:r>
              <a:rPr lang="en-US" sz="3200" b="1" dirty="0" err="1">
                <a:solidFill>
                  <a:srgbClr val="231F20"/>
                </a:solidFill>
                <a:latin typeface="Calibri" panose="020F0502020204030204" pitchFamily="34" charset="0"/>
                <a:ea typeface="Calibri" panose="020F0502020204030204" pitchFamily="34" charset="0"/>
                <a:cs typeface="Vrinda" panose="020B0502040204020203" pitchFamily="34" charset="0"/>
              </a:rPr>
              <a:t>Düngerbedarf </a:t>
            </a:r>
            <a:r>
              <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rPr>
              <a:t>der </a:t>
            </a:r>
            <a:r>
              <a:rPr lang="en-US" sz="3200" b="1" dirty="0" err="1">
                <a:solidFill>
                  <a:srgbClr val="231F20"/>
                </a:solidFill>
                <a:latin typeface="Calibri" panose="020F0502020204030204" pitchFamily="34" charset="0"/>
                <a:ea typeface="Calibri" panose="020F0502020204030204" pitchFamily="34" charset="0"/>
                <a:cs typeface="Vrinda" panose="020B0502040204020203" pitchFamily="34" charset="0"/>
              </a:rPr>
              <a:t>Pflanzen</a:t>
            </a:r>
            <a:endPar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2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1D6C347C-2EB1-4B9F-BA6D-227CB1E57FBA}"/>
              </a:ext>
            </a:extLst>
          </p:cNvPr>
          <p:cNvGrpSpPr/>
          <p:nvPr/>
        </p:nvGrpSpPr>
        <p:grpSpPr>
          <a:xfrm>
            <a:off x="2852675" y="3279516"/>
            <a:ext cx="8000029" cy="2952627"/>
            <a:chOff x="3536272" y="3283598"/>
            <a:chExt cx="8000029" cy="2952627"/>
          </a:xfrm>
        </p:grpSpPr>
        <p:sp>
          <p:nvSpPr>
            <p:cNvPr id="4" name="Strzałka: wygięta w górę 3">
              <a:extLst>
                <a:ext uri="{FF2B5EF4-FFF2-40B4-BE49-F238E27FC236}">
                  <a16:creationId xmlns:a16="http://schemas.microsoft.com/office/drawing/2014/main" id="{C22811D7-D692-4C1F-9858-380E78EFA78B}"/>
                </a:ext>
              </a:extLst>
            </p:cNvPr>
            <p:cNvSpPr/>
            <p:nvPr/>
          </p:nvSpPr>
          <p:spPr>
            <a:xfrm rot="5400000">
              <a:off x="3848929" y="4591775"/>
              <a:ext cx="1180111" cy="1343514"/>
            </a:xfrm>
            <a:prstGeom prst="bentUpArrow">
              <a:avLst>
                <a:gd name="adj1" fmla="val 32840"/>
                <a:gd name="adj2" fmla="val 25000"/>
                <a:gd name="adj3" fmla="val 35780"/>
              </a:avLst>
            </a:prstGeom>
            <a:solidFill>
              <a:srgbClr val="8BC540"/>
            </a:solidFill>
            <a:ln>
              <a:solidFill>
                <a:srgbClr val="8BC540"/>
              </a:solidFill>
            </a:ln>
            <a:scene3d>
              <a:camera prst="orthographicFront"/>
              <a:lightRig rig="flat" dir="t"/>
            </a:scene3d>
            <a:sp3d prstMaterial="plastic">
              <a:bevelT w="88900" h="88900"/>
              <a:bevelB w="88900" h="31750" prst="angle"/>
            </a:sp3d>
          </p:spPr>
          <p:style>
            <a:lnRef idx="0">
              <a:scrgbClr r="0" g="0" b="0"/>
            </a:lnRef>
            <a:fillRef idx="3">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56E30B85-4CEB-48EC-8967-70A24A25CFD8}"/>
                </a:ext>
              </a:extLst>
            </p:cNvPr>
            <p:cNvSpPr/>
            <p:nvPr/>
          </p:nvSpPr>
          <p:spPr>
            <a:xfrm>
              <a:off x="3536272" y="3283598"/>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Natürliche </a:t>
              </a:r>
              <a:r>
                <a:rPr lang="en-US" sz="2400" kern="1200" dirty="0" err="1">
                  <a:solidFill>
                    <a:srgbClr val="231F20"/>
                  </a:solidFill>
                </a:rPr>
                <a:t>Düngemittel </a:t>
              </a:r>
              <a:r>
                <a:rPr lang="en-US" sz="2400" kern="1200" dirty="0">
                  <a:solidFill>
                    <a:srgbClr val="231F20"/>
                  </a:solidFill>
                </a:rPr>
                <a:t>wie Gülle</a:t>
              </a:r>
              <a:endParaRPr lang="pl-PL" sz="2400" kern="1200" dirty="0">
                <a:solidFill>
                  <a:srgbClr val="231F20"/>
                </a:solidFill>
              </a:endParaRPr>
            </a:p>
          </p:txBody>
        </p:sp>
        <p:sp>
          <p:nvSpPr>
            <p:cNvPr id="7" name="Dowolny kształt: kształt 6">
              <a:extLst>
                <a:ext uri="{FF2B5EF4-FFF2-40B4-BE49-F238E27FC236}">
                  <a16:creationId xmlns:a16="http://schemas.microsoft.com/office/drawing/2014/main" id="{99A4A338-EA97-4AE5-A57B-B593EAF5F7BA}"/>
                </a:ext>
              </a:extLst>
            </p:cNvPr>
            <p:cNvSpPr/>
            <p:nvPr/>
          </p:nvSpPr>
          <p:spPr>
            <a:xfrm>
              <a:off x="5828893" y="3415974"/>
              <a:ext cx="4194029" cy="1123915"/>
            </a:xfrm>
            <a:custGeom>
              <a:avLst/>
              <a:gdLst>
                <a:gd name="connsiteX0" fmla="*/ 0 w 2935937"/>
                <a:gd name="connsiteY0" fmla="*/ 0 h 1123915"/>
                <a:gd name="connsiteX1" fmla="*/ 2935937 w 2935937"/>
                <a:gd name="connsiteY1" fmla="*/ 0 h 1123915"/>
                <a:gd name="connsiteX2" fmla="*/ 2935937 w 2935937"/>
                <a:gd name="connsiteY2" fmla="*/ 1123915 h 1123915"/>
                <a:gd name="connsiteX3" fmla="*/ 0 w 2935937"/>
                <a:gd name="connsiteY3" fmla="*/ 1123915 h 1123915"/>
                <a:gd name="connsiteX4" fmla="*/ 0 w 2935937"/>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937" h="1123915">
                  <a:moveTo>
                    <a:pt x="0" y="0"/>
                  </a:moveTo>
                  <a:lnTo>
                    <a:pt x="2935937" y="0"/>
                  </a:lnTo>
                  <a:lnTo>
                    <a:pt x="2935937"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pl-PL" sz="2300" kern="1200" dirty="0">
                  <a:solidFill>
                    <a:srgbClr val="231F20"/>
                  </a:solidFill>
                </a:rPr>
                <a:t>gelten </a:t>
              </a:r>
              <a:r>
                <a:rPr lang="en-US" sz="2300" kern="1200" dirty="0">
                  <a:solidFill>
                    <a:srgbClr val="231F20"/>
                  </a:solidFill>
                </a:rPr>
                <a:t>für Kulturen, die in breiten Reihen angebaut werden, wie Hackfrüchte (Rüben, Kartoffeln) und Mais.</a:t>
              </a:r>
              <a:endParaRPr lang="pl-PL" sz="2300" kern="1200" dirty="0">
                <a:solidFill>
                  <a:srgbClr val="231F20"/>
                </a:solidFill>
              </a:endParaRPr>
            </a:p>
          </p:txBody>
        </p:sp>
        <p:sp>
          <p:nvSpPr>
            <p:cNvPr id="8" name="Dowolny kształt: kształt 7">
              <a:extLst>
                <a:ext uri="{FF2B5EF4-FFF2-40B4-BE49-F238E27FC236}">
                  <a16:creationId xmlns:a16="http://schemas.microsoft.com/office/drawing/2014/main" id="{9865DF7D-D609-4F7A-8E96-8D49D810F4AB}"/>
                </a:ext>
              </a:extLst>
            </p:cNvPr>
            <p:cNvSpPr/>
            <p:nvPr/>
          </p:nvSpPr>
          <p:spPr>
            <a:xfrm>
              <a:off x="5142547" y="4845661"/>
              <a:ext cx="2412630"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5126448"/>
                <a:satOff val="-59833"/>
                <a:lumOff val="22748"/>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Im Jahr nach der Ausbringung von Dung</a:t>
              </a:r>
              <a:endParaRPr lang="pl-PL" sz="2400" kern="1200" dirty="0">
                <a:solidFill>
                  <a:srgbClr val="231F20"/>
                </a:solidFill>
              </a:endParaRPr>
            </a:p>
          </p:txBody>
        </p:sp>
        <p:sp>
          <p:nvSpPr>
            <p:cNvPr id="9" name="Dowolny kształt: kształt 8">
              <a:extLst>
                <a:ext uri="{FF2B5EF4-FFF2-40B4-BE49-F238E27FC236}">
                  <a16:creationId xmlns:a16="http://schemas.microsoft.com/office/drawing/2014/main" id="{FC1D8485-22DF-4C8E-835E-38C1B09FED87}"/>
                </a:ext>
              </a:extLst>
            </p:cNvPr>
            <p:cNvSpPr/>
            <p:nvPr/>
          </p:nvSpPr>
          <p:spPr>
            <a:xfrm>
              <a:off x="7699528" y="4978985"/>
              <a:ext cx="3836773" cy="1123915"/>
            </a:xfrm>
            <a:custGeom>
              <a:avLst/>
              <a:gdLst>
                <a:gd name="connsiteX0" fmla="*/ 0 w 2559678"/>
                <a:gd name="connsiteY0" fmla="*/ 0 h 1123915"/>
                <a:gd name="connsiteX1" fmla="*/ 2559678 w 2559678"/>
                <a:gd name="connsiteY1" fmla="*/ 0 h 1123915"/>
                <a:gd name="connsiteX2" fmla="*/ 2559678 w 2559678"/>
                <a:gd name="connsiteY2" fmla="*/ 1123915 h 1123915"/>
                <a:gd name="connsiteX3" fmla="*/ 0 w 2559678"/>
                <a:gd name="connsiteY3" fmla="*/ 1123915 h 1123915"/>
                <a:gd name="connsiteX4" fmla="*/ 0 w 2559678"/>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678" h="1123915">
                  <a:moveTo>
                    <a:pt x="0" y="0"/>
                  </a:moveTo>
                  <a:lnTo>
                    <a:pt x="2559678" y="0"/>
                  </a:lnTo>
                  <a:lnTo>
                    <a:pt x="2559678"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en-US" sz="2300" kern="1200" dirty="0">
                  <a:solidFill>
                    <a:srgbClr val="231F20"/>
                  </a:solidFill>
                </a:rPr>
                <a:t>Getreide und Leguminosen für die Saatguterzeugung angebaut werden sollten. </a:t>
              </a:r>
              <a:endParaRPr lang="pl-PL" sz="2300" kern="1200" dirty="0">
                <a:solidFill>
                  <a:srgbClr val="231F20"/>
                </a:solidFill>
              </a:endParaRPr>
            </a:p>
          </p:txBody>
        </p:sp>
      </p:grpSp>
    </p:spTree>
    <p:extLst>
      <p:ext uri="{BB962C8B-B14F-4D97-AF65-F5344CB8AC3E}">
        <p14:creationId xmlns:p14="http://schemas.microsoft.com/office/powerpoint/2010/main" val="157993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295400" y="1206141"/>
            <a:ext cx="9818914"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Die meisten Ernterückstände hinterlassen mehrjährige Futterpflanzen wie Klee, Luzerne, Gräser und Leguminosen-Gras-Mischungen, gefolgt von Getreide, während Hackfrüchte am wenigsten übrig bleiben. </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1577718917"/>
              </p:ext>
            </p:extLst>
          </p:nvPr>
        </p:nvGraphicFramePr>
        <p:xfrm>
          <a:off x="85395" y="2791650"/>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extLst>
              <p:ext uri="{D42A27DB-BD31-4B8C-83A1-F6EECF244321}">
                <p14:modId xmlns:p14="http://schemas.microsoft.com/office/powerpoint/2010/main" val="1453955782"/>
              </p:ext>
            </p:extLst>
          </p:nvPr>
        </p:nvGraphicFramePr>
        <p:xfrm>
          <a:off x="5410430" y="2791649"/>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A01E89B0-5CF6-47F7-B7BB-3CA76AD96081}"/>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Fruchtfolge </a:t>
            </a:r>
            <a:r>
              <a:rPr lang="pl-PL" sz="3600" b="1" dirty="0">
                <a:solidFill>
                  <a:srgbClr val="231F20"/>
                </a:solidFill>
              </a:rPr>
              <a:t>-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Die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Bedeutung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von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Ernterückständen</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112837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98559" y="1194331"/>
            <a:ext cx="5401090" cy="4026552"/>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Die in den Ernterückständen enthaltenen Nährstoffe sollten während der gesamten Fruchtfolge berücksichtigt werden. Diese Rückstände haben einen erheblichen Einfluss auf die Bodenstruktur, wobei die Wirkung umso stärker ist, je mehr Pflanzenmasse mit einer wertvollen chemischen Zusammensetzung nach der Ernte übrig bleibt. Im Hinblick auf ihre Auswirkungen auf die Bodenstruktur können landwirtschaftliche Pflanzen in drei Gruppen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eingeteilt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werden:</a:t>
            </a:r>
          </a:p>
        </p:txBody>
      </p:sp>
      <p:grpSp>
        <p:nvGrpSpPr>
          <p:cNvPr id="2" name="Grupa 1">
            <a:extLst>
              <a:ext uri="{FF2B5EF4-FFF2-40B4-BE49-F238E27FC236}">
                <a16:creationId xmlns:a16="http://schemas.microsoft.com/office/drawing/2014/main" id="{C0EEEA6D-B8C3-435E-96E7-83139A97E7D9}"/>
              </a:ext>
            </a:extLst>
          </p:cNvPr>
          <p:cNvGrpSpPr/>
          <p:nvPr/>
        </p:nvGrpSpPr>
        <p:grpSpPr>
          <a:xfrm>
            <a:off x="6128324" y="961602"/>
            <a:ext cx="5634209" cy="4370889"/>
            <a:chOff x="6438072" y="961602"/>
            <a:chExt cx="5634209" cy="4492009"/>
          </a:xfrm>
        </p:grpSpPr>
        <p:sp>
          <p:nvSpPr>
            <p:cNvPr id="3" name="Dowolny kształt: kształt 2">
              <a:extLst>
                <a:ext uri="{FF2B5EF4-FFF2-40B4-BE49-F238E27FC236}">
                  <a16:creationId xmlns:a16="http://schemas.microsoft.com/office/drawing/2014/main" id="{16CAB711-BB40-400F-B7F4-6E97918ACB7D}"/>
                </a:ext>
              </a:extLst>
            </p:cNvPr>
            <p:cNvSpPr/>
            <p:nvPr/>
          </p:nvSpPr>
          <p:spPr>
            <a:xfrm>
              <a:off x="7907080" y="961602"/>
              <a:ext cx="4163989"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900" b="1" kern="1200" dirty="0" err="1">
                  <a:solidFill>
                    <a:srgbClr val="231F20"/>
                  </a:solidFill>
                </a:rPr>
                <a:t>Pflanzen, die </a:t>
              </a:r>
              <a:r>
                <a:rPr lang="pl-PL" sz="1900" b="1" kern="1200" dirty="0">
                  <a:solidFill>
                    <a:srgbClr val="231F20"/>
                  </a:solidFill>
                </a:rPr>
                <a:t>den </a:t>
              </a:r>
              <a:r>
                <a:rPr lang="pl-PL" sz="1900" b="1" kern="1200" dirty="0" err="1">
                  <a:solidFill>
                    <a:srgbClr val="231F20"/>
                  </a:solidFill>
                </a:rPr>
                <a:t>Boden </a:t>
              </a:r>
              <a:r>
                <a:rPr lang="pl-PL" sz="1900" b="1" kern="1200" dirty="0">
                  <a:solidFill>
                    <a:srgbClr val="231F20"/>
                  </a:solidFill>
                </a:rPr>
                <a:t>in </a:t>
              </a:r>
              <a:r>
                <a:rPr lang="pl-PL" sz="1900" b="1" kern="1200" dirty="0" err="1">
                  <a:solidFill>
                    <a:srgbClr val="231F20"/>
                  </a:solidFill>
                </a:rPr>
                <a:t>gutem Zustand lassen </a:t>
              </a:r>
              <a:r>
                <a:rPr lang="pl-PL" sz="1900" kern="1200" dirty="0">
                  <a:solidFill>
                    <a:srgbClr val="231F20"/>
                  </a:solidFill>
                </a:rPr>
                <a:t>- </a:t>
              </a:r>
            </a:p>
            <a:p>
              <a:pPr marL="0" lvl="0" indent="0" algn="ctr" defTabSz="889000">
                <a:lnSpc>
                  <a:spcPct val="90000"/>
                </a:lnSpc>
                <a:spcBef>
                  <a:spcPct val="0"/>
                </a:spcBef>
                <a:spcAft>
                  <a:spcPct val="35000"/>
                </a:spcAft>
                <a:buNone/>
              </a:pPr>
              <a:r>
                <a:rPr lang="en-US" sz="1700" kern="1200" dirty="0" err="1">
                  <a:solidFill>
                    <a:srgbClr val="231F20"/>
                  </a:solidFill>
                </a:rPr>
                <a:t>mehrjährige </a:t>
              </a:r>
              <a:r>
                <a:rPr lang="en-US" sz="1700" kern="1200" dirty="0">
                  <a:solidFill>
                    <a:srgbClr val="231F20"/>
                  </a:solidFill>
                </a:rPr>
                <a:t>Leguminosen wie Klee, Luzerne und deren Mischungen mit Gräsern</a:t>
              </a:r>
              <a:endParaRPr lang="pl-PL" sz="1700" kern="1200" dirty="0">
                <a:solidFill>
                  <a:srgbClr val="231F20"/>
                </a:solidFill>
              </a:endParaRPr>
            </a:p>
          </p:txBody>
        </p:sp>
        <p:sp>
          <p:nvSpPr>
            <p:cNvPr id="4" name="Prostokąt 3">
              <a:extLst>
                <a:ext uri="{FF2B5EF4-FFF2-40B4-BE49-F238E27FC236}">
                  <a16:creationId xmlns:a16="http://schemas.microsoft.com/office/drawing/2014/main" id="{7D4467C0-EEC9-486A-B5B2-BC1BE7D7231F}"/>
                </a:ext>
              </a:extLst>
            </p:cNvPr>
            <p:cNvSpPr/>
            <p:nvPr/>
          </p:nvSpPr>
          <p:spPr>
            <a:xfrm>
              <a:off x="6438072" y="961602"/>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pl-PL" sz="1900"/>
            </a:p>
          </p:txBody>
        </p:sp>
        <p:sp>
          <p:nvSpPr>
            <p:cNvPr id="5" name="Dowolny kształt: kształt 4">
              <a:extLst>
                <a:ext uri="{FF2B5EF4-FFF2-40B4-BE49-F238E27FC236}">
                  <a16:creationId xmlns:a16="http://schemas.microsoft.com/office/drawing/2014/main" id="{680EF49D-53CD-41E8-A441-5419A1869E94}"/>
                </a:ext>
              </a:extLst>
            </p:cNvPr>
            <p:cNvSpPr/>
            <p:nvPr/>
          </p:nvSpPr>
          <p:spPr>
            <a:xfrm>
              <a:off x="6438072" y="2533131"/>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900" b="1" kern="1200" dirty="0">
                  <a:solidFill>
                    <a:srgbClr val="231F20"/>
                  </a:solidFill>
                </a:rPr>
                <a:t>Pflanzen, die den Boden nicht abbauen </a:t>
              </a:r>
              <a:r>
                <a:rPr lang="pl-PL" sz="1900" kern="1200" dirty="0">
                  <a:solidFill>
                    <a:srgbClr val="231F20"/>
                  </a:solidFill>
                </a:rPr>
                <a:t>-einjährige Hülsenfrüchte</a:t>
              </a:r>
            </a:p>
          </p:txBody>
        </p:sp>
        <p:sp>
          <p:nvSpPr>
            <p:cNvPr id="6" name="Prostokąt 5">
              <a:extLst>
                <a:ext uri="{FF2B5EF4-FFF2-40B4-BE49-F238E27FC236}">
                  <a16:creationId xmlns:a16="http://schemas.microsoft.com/office/drawing/2014/main" id="{9D34E7CA-CC78-4452-8B10-EF141BC87352}"/>
                </a:ext>
              </a:extLst>
            </p:cNvPr>
            <p:cNvSpPr/>
            <p:nvPr/>
          </p:nvSpPr>
          <p:spPr>
            <a:xfrm>
              <a:off x="10729811" y="2533131"/>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a:lstStyle/>
            <a:p>
              <a:endParaRPr lang="pl-PL" sz="1900"/>
            </a:p>
          </p:txBody>
        </p:sp>
        <p:sp>
          <p:nvSpPr>
            <p:cNvPr id="7" name="Dowolny kształt: kształt 6">
              <a:extLst>
                <a:ext uri="{FF2B5EF4-FFF2-40B4-BE49-F238E27FC236}">
                  <a16:creationId xmlns:a16="http://schemas.microsoft.com/office/drawing/2014/main" id="{6E502C22-E6C6-48FA-B8AD-B0DF1762A9E5}"/>
                </a:ext>
              </a:extLst>
            </p:cNvPr>
            <p:cNvSpPr/>
            <p:nvPr/>
          </p:nvSpPr>
          <p:spPr>
            <a:xfrm>
              <a:off x="7907081" y="4104660"/>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a:ln>
              <a:solidFill>
                <a:srgbClr val="8BC540"/>
              </a:solidFill>
            </a:ln>
          </p:spPr>
          <p:style>
            <a:lnRef idx="2">
              <a:scrgbClr r="0" g="0" b="0"/>
            </a:lnRef>
            <a:fillRef idx="1">
              <a:scrgbClr r="0" g="0" b="0"/>
            </a:fillRef>
            <a:effectRef idx="0">
              <a:schemeClr val="accent2">
                <a:hueOff val="-5126448"/>
                <a:satOff val="-59833"/>
                <a:lumOff val="22748"/>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900" b="1" kern="1200" dirty="0" err="1">
                  <a:solidFill>
                    <a:srgbClr val="231F20"/>
                  </a:solidFill>
                </a:rPr>
                <a:t>Pflanzen, die </a:t>
              </a:r>
              <a:r>
                <a:rPr lang="pl-PL" sz="1900" b="1" kern="1200" dirty="0">
                  <a:solidFill>
                    <a:srgbClr val="231F20"/>
                  </a:solidFill>
                </a:rPr>
                <a:t>den </a:t>
              </a:r>
              <a:r>
                <a:rPr lang="pl-PL" sz="1900" b="1" kern="1200" dirty="0" err="1">
                  <a:solidFill>
                    <a:srgbClr val="231F20"/>
                  </a:solidFill>
                </a:rPr>
                <a:t>Boden </a:t>
              </a:r>
              <a:r>
                <a:rPr lang="pl-PL" sz="1900" b="1" kern="1200" dirty="0">
                  <a:solidFill>
                    <a:srgbClr val="231F20"/>
                  </a:solidFill>
                </a:rPr>
                <a:t>in einem </a:t>
              </a:r>
              <a:r>
                <a:rPr lang="pl-PL" sz="1900" b="1" kern="1200" dirty="0" err="1">
                  <a:solidFill>
                    <a:srgbClr val="231F20"/>
                  </a:solidFill>
                </a:rPr>
                <a:t>schlechteren Zustand hinterlassen </a:t>
              </a:r>
              <a:r>
                <a:rPr lang="pl-PL" sz="1900" kern="1200" dirty="0">
                  <a:solidFill>
                    <a:srgbClr val="231F20"/>
                  </a:solidFill>
                </a:rPr>
                <a:t>- </a:t>
              </a:r>
            </a:p>
            <a:p>
              <a:pPr marL="0" lvl="0" indent="0" algn="ctr" defTabSz="889000">
                <a:lnSpc>
                  <a:spcPct val="90000"/>
                </a:lnSpc>
                <a:spcBef>
                  <a:spcPct val="0"/>
                </a:spcBef>
                <a:spcAft>
                  <a:spcPct val="35000"/>
                </a:spcAft>
                <a:buNone/>
              </a:pPr>
              <a:r>
                <a:rPr lang="en-US" sz="1900" kern="1200" dirty="0">
                  <a:solidFill>
                    <a:srgbClr val="231F20"/>
                  </a:solidFill>
                </a:rPr>
                <a:t>einjährige </a:t>
              </a:r>
              <a:r>
                <a:rPr lang="pl-PL" sz="1900" kern="1200" dirty="0">
                  <a:solidFill>
                    <a:srgbClr val="231F20"/>
                  </a:solidFill>
                </a:rPr>
                <a:t>Nicht-Hülsenfrüchte</a:t>
              </a:r>
            </a:p>
          </p:txBody>
        </p:sp>
        <p:sp>
          <p:nvSpPr>
            <p:cNvPr id="8" name="Prostokąt 7">
              <a:extLst>
                <a:ext uri="{FF2B5EF4-FFF2-40B4-BE49-F238E27FC236}">
                  <a16:creationId xmlns:a16="http://schemas.microsoft.com/office/drawing/2014/main" id="{EE5F790F-6BA9-4D73-B870-0C10F09C3A62}"/>
                </a:ext>
              </a:extLst>
            </p:cNvPr>
            <p:cNvSpPr/>
            <p:nvPr/>
          </p:nvSpPr>
          <p:spPr>
            <a:xfrm>
              <a:off x="6438072" y="4104660"/>
              <a:ext cx="1335462" cy="1348951"/>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5126448"/>
                <a:satOff val="-59833"/>
                <a:lumOff val="22748"/>
                <a:alphaOff val="0"/>
              </a:schemeClr>
            </a:effectRef>
            <a:fontRef idx="minor">
              <a:schemeClr val="lt1"/>
            </a:fontRef>
          </p:style>
          <p:txBody>
            <a:bodyPr/>
            <a:lstStyle/>
            <a:p>
              <a:endParaRPr lang="pl-PL" sz="1900"/>
            </a:p>
          </p:txBody>
        </p:sp>
      </p:grpSp>
      <p:graphicFrame>
        <p:nvGraphicFramePr>
          <p:cNvPr id="20" name="Diagram 19">
            <a:extLst>
              <a:ext uri="{FF2B5EF4-FFF2-40B4-BE49-F238E27FC236}">
                <a16:creationId xmlns:a16="http://schemas.microsoft.com/office/drawing/2014/main" id="{9B423A1F-0257-460A-8125-CE26C1142202}"/>
              </a:ext>
            </a:extLst>
          </p:cNvPr>
          <p:cNvGraphicFramePr/>
          <p:nvPr>
            <p:extLst>
              <p:ext uri="{D42A27DB-BD31-4B8C-83A1-F6EECF244321}">
                <p14:modId xmlns:p14="http://schemas.microsoft.com/office/powerpoint/2010/main" val="1869013997"/>
              </p:ext>
            </p:extLst>
          </p:nvPr>
        </p:nvGraphicFramePr>
        <p:xfrm>
          <a:off x="976124" y="5424732"/>
          <a:ext cx="10786409" cy="865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Text Placeholder 3">
            <a:extLst>
              <a:ext uri="{FF2B5EF4-FFF2-40B4-BE49-F238E27FC236}">
                <a16:creationId xmlns:a16="http://schemas.microsoft.com/office/drawing/2014/main" id="{DE54BA27-73F2-4ED3-8005-C9F66E721D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Fruchtfolge -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Die </a:t>
            </a:r>
            <a:r>
              <a:rPr lang="en-IE" sz="3600" b="1" dirty="0">
                <a:solidFill>
                  <a:srgbClr val="231F20"/>
                </a:solidFill>
                <a:latin typeface="Calibri" panose="020F0502020204030204" pitchFamily="34" charset="0"/>
                <a:ea typeface="Calibri" panose="020F0502020204030204" pitchFamily="34" charset="0"/>
                <a:cs typeface="Vrinda" panose="020B0502040204020203" pitchFamily="34" charset="0"/>
              </a:rPr>
              <a:t>Bedeutung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von Ernterückständen</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28220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25101" y="1547767"/>
            <a:ext cx="4861711" cy="4026552"/>
          </a:xfrm>
          <a:prstGeom prst="rect">
            <a:avLst/>
          </a:prstGeom>
        </p:spPr>
        <p:txBody>
          <a:bodyPr wrap="square">
            <a:spAutoFit/>
          </a:bodyPr>
          <a:lstStyle/>
          <a:p>
            <a:pPr>
              <a:lnSpc>
                <a:spcPct val="107000"/>
              </a:lnSpc>
              <a:spcAft>
                <a:spcPts val="800"/>
              </a:spcAft>
            </a:pPr>
            <a:r>
              <a:rPr lang="en-US" sz="2400" dirty="0">
                <a:solidFill>
                  <a:srgbClr val="231F20"/>
                </a:solidFill>
              </a:rPr>
              <a:t>Nutzpflanzen beeinflussen die Beschattung des Bodens in Abhängigkeit von der Größe ihrer oberirdischen Teile, insbesondere ihrer Blätter.  Dies ist wichtig für die Bewirtschaftung erosionsgefährdeter Böden</a:t>
            </a:r>
            <a:r>
              <a:rPr lang="pl-PL" sz="2400" dirty="0">
                <a:solidFill>
                  <a:srgbClr val="231F20"/>
                </a:solidFill>
              </a:rPr>
              <a:t>.</a:t>
            </a:r>
            <a:r>
              <a:rPr lang="en-US" sz="2400" dirty="0">
                <a:solidFill>
                  <a:srgbClr val="231F20"/>
                </a:solidFill>
              </a:rPr>
              <a:t> Kulturen, die den Boden stärker beschatten, sollten in der Fruchtfolge vor wirtschaftlich wichtigen Kulturen angebaut werden.</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7AAEAB2B-8316-434C-B795-488F446380C1}"/>
              </a:ext>
            </a:extLst>
          </p:cNvPr>
          <p:cNvGrpSpPr/>
          <p:nvPr/>
        </p:nvGrpSpPr>
        <p:grpSpPr>
          <a:xfrm>
            <a:off x="5594752" y="1140857"/>
            <a:ext cx="6297724" cy="5178240"/>
            <a:chOff x="5236391" y="996001"/>
            <a:chExt cx="6297724" cy="5178240"/>
          </a:xfrm>
        </p:grpSpPr>
        <p:sp>
          <p:nvSpPr>
            <p:cNvPr id="4" name="Dowolny kształt: kształt 3">
              <a:extLst>
                <a:ext uri="{FF2B5EF4-FFF2-40B4-BE49-F238E27FC236}">
                  <a16:creationId xmlns:a16="http://schemas.microsoft.com/office/drawing/2014/main" id="{31157838-68F0-4B3B-8FAE-7C3523F2181C}"/>
                </a:ext>
              </a:extLst>
            </p:cNvPr>
            <p:cNvSpPr/>
            <p:nvPr/>
          </p:nvSpPr>
          <p:spPr>
            <a:xfrm>
              <a:off x="5236391" y="1424041"/>
              <a:ext cx="6297724" cy="4750200"/>
            </a:xfrm>
            <a:custGeom>
              <a:avLst/>
              <a:gdLst>
                <a:gd name="connsiteX0" fmla="*/ 0 w 6011053"/>
                <a:gd name="connsiteY0" fmla="*/ 0 h 4750200"/>
                <a:gd name="connsiteX1" fmla="*/ 6011053 w 6011053"/>
                <a:gd name="connsiteY1" fmla="*/ 0 h 4750200"/>
                <a:gd name="connsiteX2" fmla="*/ 6011053 w 6011053"/>
                <a:gd name="connsiteY2" fmla="*/ 4750200 h 4750200"/>
                <a:gd name="connsiteX3" fmla="*/ 0 w 6011053"/>
                <a:gd name="connsiteY3" fmla="*/ 4750200 h 4750200"/>
                <a:gd name="connsiteX4" fmla="*/ 0 w 6011053"/>
                <a:gd name="connsiteY4" fmla="*/ 0 h 475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053" h="4750200">
                  <a:moveTo>
                    <a:pt x="0" y="0"/>
                  </a:moveTo>
                  <a:lnTo>
                    <a:pt x="6011053" y="0"/>
                  </a:lnTo>
                  <a:lnTo>
                    <a:pt x="6011053" y="4750200"/>
                  </a:lnTo>
                  <a:lnTo>
                    <a:pt x="0" y="4750200"/>
                  </a:lnTo>
                  <a:lnTo>
                    <a:pt x="0" y="0"/>
                  </a:lnTo>
                  <a:close/>
                </a:path>
              </a:pathLst>
            </a:custGeom>
            <a:solidFill>
              <a:srgbClr val="8BC540">
                <a:alpha val="50196"/>
              </a:srgbClr>
            </a:solidFill>
          </p:spPr>
          <p:style>
            <a:lnRef idx="1">
              <a:schemeClr val="accent1">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66525" tIns="604012" rIns="466525" bIns="170688" numCol="1" spcCol="1270" anchor="t" anchorCtr="0">
              <a:noAutofit/>
            </a:bodyPr>
            <a:lstStyle/>
            <a:p>
              <a:pPr marL="228600" lvl="1" indent="-228600" algn="l" defTabSz="1066800">
                <a:lnSpc>
                  <a:spcPct val="90000"/>
                </a:lnSpc>
                <a:spcBef>
                  <a:spcPct val="0"/>
                </a:spcBef>
                <a:spcAft>
                  <a:spcPct val="15000"/>
                </a:spcAft>
                <a:buChar char="•"/>
              </a:pPr>
              <a:r>
                <a:rPr lang="en-US" sz="2200" kern="1200" dirty="0">
                  <a:solidFill>
                    <a:srgbClr val="231F20"/>
                  </a:solidFill>
                </a:rPr>
                <a:t>spendet Schatten</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reduziert die Auswirkungen von Regentropfen auf den Boden, die dessen Struktur beschädigen, ihn verdichten und Verschlammung verursachen können</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schützt den Boden vor der austrocknenden Wirkung des Sonnenlichts</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verhindert die Bildung einer Bodenkruste</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verhindert die Entwicklung der am meisten gekeimten Unkräuter </a:t>
              </a:r>
            </a:p>
            <a:p>
              <a:pPr marL="228600" lvl="1" indent="-228600" algn="l" defTabSz="1066800">
                <a:lnSpc>
                  <a:spcPct val="90000"/>
                </a:lnSpc>
                <a:spcBef>
                  <a:spcPct val="0"/>
                </a:spcBef>
                <a:spcAft>
                  <a:spcPct val="15000"/>
                </a:spcAft>
                <a:buChar char="•"/>
              </a:pPr>
              <a:r>
                <a:rPr lang="en-US" sz="2200" kern="1200" dirty="0">
                  <a:solidFill>
                    <a:srgbClr val="231F20"/>
                  </a:solidFill>
                </a:rPr>
                <a:t>eine übermäßige Wasserverdunstung aus dem Boden zu verhindern</a:t>
              </a:r>
              <a:endParaRPr lang="pl-PL" sz="2200" kern="1200" dirty="0">
                <a:solidFill>
                  <a:srgbClr val="231F20"/>
                </a:solidFill>
              </a:endParaRPr>
            </a:p>
          </p:txBody>
        </p:sp>
        <p:sp>
          <p:nvSpPr>
            <p:cNvPr id="5" name="Dowolny kształt: kształt 4">
              <a:extLst>
                <a:ext uri="{FF2B5EF4-FFF2-40B4-BE49-F238E27FC236}">
                  <a16:creationId xmlns:a16="http://schemas.microsoft.com/office/drawing/2014/main" id="{66A0B58B-5CB4-4963-BB56-854222B0C295}"/>
                </a:ext>
              </a:extLst>
            </p:cNvPr>
            <p:cNvSpPr/>
            <p:nvPr/>
          </p:nvSpPr>
          <p:spPr>
            <a:xfrm>
              <a:off x="5536943" y="996001"/>
              <a:ext cx="4207737" cy="856080"/>
            </a:xfrm>
            <a:custGeom>
              <a:avLst/>
              <a:gdLst>
                <a:gd name="connsiteX0" fmla="*/ 0 w 4207737"/>
                <a:gd name="connsiteY0" fmla="*/ 142683 h 856080"/>
                <a:gd name="connsiteX1" fmla="*/ 142683 w 4207737"/>
                <a:gd name="connsiteY1" fmla="*/ 0 h 856080"/>
                <a:gd name="connsiteX2" fmla="*/ 4065054 w 4207737"/>
                <a:gd name="connsiteY2" fmla="*/ 0 h 856080"/>
                <a:gd name="connsiteX3" fmla="*/ 4207737 w 4207737"/>
                <a:gd name="connsiteY3" fmla="*/ 142683 h 856080"/>
                <a:gd name="connsiteX4" fmla="*/ 4207737 w 4207737"/>
                <a:gd name="connsiteY4" fmla="*/ 713397 h 856080"/>
                <a:gd name="connsiteX5" fmla="*/ 4065054 w 4207737"/>
                <a:gd name="connsiteY5" fmla="*/ 856080 h 856080"/>
                <a:gd name="connsiteX6" fmla="*/ 142683 w 4207737"/>
                <a:gd name="connsiteY6" fmla="*/ 856080 h 856080"/>
                <a:gd name="connsiteX7" fmla="*/ 0 w 4207737"/>
                <a:gd name="connsiteY7" fmla="*/ 713397 h 856080"/>
                <a:gd name="connsiteX8" fmla="*/ 0 w 4207737"/>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37" h="856080">
                  <a:moveTo>
                    <a:pt x="0" y="142683"/>
                  </a:moveTo>
                  <a:cubicBezTo>
                    <a:pt x="0" y="63881"/>
                    <a:pt x="63881" y="0"/>
                    <a:pt x="142683" y="0"/>
                  </a:cubicBezTo>
                  <a:lnTo>
                    <a:pt x="4065054" y="0"/>
                  </a:lnTo>
                  <a:cubicBezTo>
                    <a:pt x="4143856" y="0"/>
                    <a:pt x="4207737" y="63881"/>
                    <a:pt x="4207737" y="142683"/>
                  </a:cubicBezTo>
                  <a:lnTo>
                    <a:pt x="4207737" y="713397"/>
                  </a:lnTo>
                  <a:cubicBezTo>
                    <a:pt x="4207737" y="792199"/>
                    <a:pt x="4143856" y="856080"/>
                    <a:pt x="4065054" y="856080"/>
                  </a:cubicBezTo>
                  <a:lnTo>
                    <a:pt x="142683" y="856080"/>
                  </a:lnTo>
                  <a:cubicBezTo>
                    <a:pt x="63881" y="856080"/>
                    <a:pt x="0" y="792199"/>
                    <a:pt x="0" y="713397"/>
                  </a:cubicBezTo>
                  <a:lnTo>
                    <a:pt x="0" y="142683"/>
                  </a:lnTo>
                  <a:close/>
                </a:path>
              </a:pathLst>
            </a:custGeom>
          </p:spPr>
          <p:style>
            <a:lnRef idx="0">
              <a:schemeClr val="accent1">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txBody>
            <a:bodyPr spcFirstLastPara="0" vert="horz" wrap="square" lIns="200832" tIns="41790" rIns="200832" bIns="41790" numCol="1" spcCol="1270" anchor="ctr" anchorCtr="0">
              <a:noAutofit/>
            </a:bodyPr>
            <a:lstStyle/>
            <a:p>
              <a:pPr marL="0" lvl="0" indent="0" algn="l" defTabSz="1066800">
                <a:lnSpc>
                  <a:spcPct val="90000"/>
                </a:lnSpc>
                <a:spcBef>
                  <a:spcPct val="0"/>
                </a:spcBef>
                <a:spcAft>
                  <a:spcPct val="35000"/>
                </a:spcAft>
                <a:buNone/>
              </a:pPr>
              <a:r>
                <a:rPr lang="en-US" sz="2400" kern="1200">
                  <a:solidFill>
                    <a:srgbClr val="231F20"/>
                  </a:solidFill>
                </a:rPr>
                <a:t>Eine große Blattfläche:</a:t>
              </a:r>
              <a:endParaRPr lang="pl-PL" sz="2400" kern="1200">
                <a:solidFill>
                  <a:srgbClr val="231F20"/>
                </a:solidFill>
              </a:endParaRPr>
            </a:p>
          </p:txBody>
        </p:sp>
      </p:grpSp>
      <p:pic>
        <p:nvPicPr>
          <p:cNvPr id="3" name="Obraz 2">
            <a:extLst>
              <a:ext uri="{FF2B5EF4-FFF2-40B4-BE49-F238E27FC236}">
                <a16:creationId xmlns:a16="http://schemas.microsoft.com/office/drawing/2014/main" id="{087672E4-5624-4E72-A096-2570C1FFB4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2568" y="803058"/>
            <a:ext cx="2347617" cy="1663984"/>
          </a:xfrm>
          <a:prstGeom prst="rect">
            <a:avLst/>
          </a:prstGeom>
        </p:spPr>
      </p:pic>
      <p:sp>
        <p:nvSpPr>
          <p:cNvPr id="20" name="Text Placeholder 3">
            <a:extLst>
              <a:ext uri="{FF2B5EF4-FFF2-40B4-BE49-F238E27FC236}">
                <a16:creationId xmlns:a16="http://schemas.microsoft.com/office/drawing/2014/main" id="{3BEED11A-FB69-4E2D-98B1-F913E17BA1EC}"/>
              </a:ext>
            </a:extLst>
          </p:cNvPr>
          <p:cNvSpPr txBox="1">
            <a:spLocks/>
          </p:cNvSpPr>
          <p:nvPr/>
        </p:nvSpPr>
        <p:spPr>
          <a:xfrm>
            <a:off x="429467" y="423003"/>
            <a:ext cx="10950739"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Pflanzensukzession </a:t>
            </a:r>
            <a:r>
              <a:rPr lang="pl-PL" sz="3600" b="1" dirty="0">
                <a:solidFill>
                  <a:srgbClr val="231F20"/>
                </a:solidFill>
              </a:rPr>
              <a:t>-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Beschattung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der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Bodenoberfläche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durch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Pflanzen</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322975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89621" y="1568697"/>
            <a:ext cx="5484019" cy="4358886"/>
          </a:xfrm>
          <a:prstGeom prst="rect">
            <a:avLst/>
          </a:prstGeom>
        </p:spPr>
        <p:txBody>
          <a:bodyPr wrap="square">
            <a:spAutoFit/>
          </a:bodyPr>
          <a:lstStyle/>
          <a:p>
            <a:pPr>
              <a:lnSpc>
                <a:spcPct val="107000"/>
              </a:lnSpc>
              <a:spcAft>
                <a:spcPts val="800"/>
              </a:spcAft>
            </a:pPr>
            <a:r>
              <a:rPr lang="en-US" sz="2000" dirty="0">
                <a:solidFill>
                  <a:srgbClr val="231F20"/>
                </a:solidFill>
              </a:rPr>
              <a:t>In der Agrarökologie hat die Wahl der Vorfrüchte in einer Fruchtfolge einen erheblichen Einfluss auf die potenzielle Übertragung von Krankheiten und Krankheitserregern auf die Folgekulturen. Dies liegt daran, dass verschiedene Pflanzen das Auftreten von bodenbürtigen Krankheitserregern und Schädlingen entweder unterdrücken oder verschlimmern können, was sich auf die Gesundheit der nachfolgenden Kulturen auswirkt. </a:t>
            </a:r>
            <a:r>
              <a:rPr lang="pl-PL" sz="2000" dirty="0">
                <a:solidFill>
                  <a:srgbClr val="231F20"/>
                </a:solidFill>
              </a:rPr>
              <a:t>Um die Übertragung von Krankheiten und Krankheitserregern zu verhindern</a:t>
            </a:r>
            <a:r>
              <a:rPr lang="en-US" sz="2000" dirty="0">
                <a:solidFill>
                  <a:srgbClr val="231F20"/>
                </a:solidFill>
              </a:rPr>
              <a:t>, können verschiedene Strategien bei der Fruchtfolge </a:t>
            </a:r>
            <a:r>
              <a:rPr lang="pl-PL" sz="2000" dirty="0">
                <a:solidFill>
                  <a:srgbClr val="231F20"/>
                </a:solidFill>
              </a:rPr>
              <a:t>eingesetzt werden.</a:t>
            </a:r>
            <a:endParaRPr lang="pl-PL" sz="20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
        <p:nvSpPr>
          <p:cNvPr id="19" name="Text Placeholder 3">
            <a:extLst>
              <a:ext uri="{FF2B5EF4-FFF2-40B4-BE49-F238E27FC236}">
                <a16:creationId xmlns:a16="http://schemas.microsoft.com/office/drawing/2014/main" id="{280686F6-375B-4D21-AD7C-7CFE836BEF20}"/>
              </a:ext>
            </a:extLst>
          </p:cNvPr>
          <p:cNvSpPr txBox="1">
            <a:spLocks/>
          </p:cNvSpPr>
          <p:nvPr/>
        </p:nvSpPr>
        <p:spPr>
          <a:xfrm>
            <a:off x="619589" y="274483"/>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000" b="1" dirty="0" err="1">
                <a:solidFill>
                  <a:srgbClr val="231F20"/>
                </a:solidFill>
              </a:rPr>
              <a:t>Pflanzensukzession </a:t>
            </a:r>
            <a:r>
              <a:rPr lang="pl-PL" sz="3000" b="1" dirty="0">
                <a:solidFill>
                  <a:srgbClr val="231F20"/>
                </a:solidFill>
              </a:rPr>
              <a:t>- </a:t>
            </a:r>
            <a:r>
              <a:rPr lang="en-US" sz="3000" b="1" dirty="0">
                <a:solidFill>
                  <a:srgbClr val="231F20"/>
                </a:solidFill>
                <a:latin typeface="Calibri" panose="020F0502020204030204" pitchFamily="34" charset="0"/>
                <a:ea typeface="Calibri" panose="020F0502020204030204" pitchFamily="34" charset="0"/>
                <a:cs typeface="Vrinda" panose="020B0502040204020203" pitchFamily="34" charset="0"/>
              </a:rPr>
              <a:t>Vorgängerpflanze und </a:t>
            </a:r>
            <a:r>
              <a:rPr lang="en-US" sz="3000" b="1" dirty="0" err="1">
                <a:solidFill>
                  <a:srgbClr val="231F20"/>
                </a:solidFill>
                <a:latin typeface="Calibri" panose="020F0502020204030204" pitchFamily="34" charset="0"/>
                <a:ea typeface="Calibri" panose="020F0502020204030204" pitchFamily="34" charset="0"/>
                <a:cs typeface="Vrinda" panose="020B0502040204020203" pitchFamily="34" charset="0"/>
              </a:rPr>
              <a:t>Übertragung von Krankheiten </a:t>
            </a:r>
            <a:r>
              <a:rPr lang="en-US" sz="3000" b="1" dirty="0">
                <a:solidFill>
                  <a:srgbClr val="231F20"/>
                </a:solidFill>
                <a:latin typeface="Calibri" panose="020F0502020204030204" pitchFamily="34" charset="0"/>
                <a:ea typeface="Calibri" panose="020F0502020204030204" pitchFamily="34" charset="0"/>
                <a:cs typeface="Vrinda" panose="020B0502040204020203" pitchFamily="34" charset="0"/>
              </a:rPr>
              <a:t>oder </a:t>
            </a:r>
            <a:r>
              <a:rPr lang="en-US" sz="3000" b="1" dirty="0" err="1">
                <a:solidFill>
                  <a:srgbClr val="231F20"/>
                </a:solidFill>
                <a:latin typeface="Calibri" panose="020F0502020204030204" pitchFamily="34" charset="0"/>
                <a:ea typeface="Calibri" panose="020F0502020204030204" pitchFamily="34" charset="0"/>
                <a:cs typeface="Vrinda" panose="020B0502040204020203" pitchFamily="34" charset="0"/>
              </a:rPr>
              <a:t>Krankheitserregern</a:t>
            </a:r>
            <a:endParaRPr lang="en-US" sz="30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0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0" name="Diagram 19">
            <a:extLst>
              <a:ext uri="{FF2B5EF4-FFF2-40B4-BE49-F238E27FC236}">
                <a16:creationId xmlns:a16="http://schemas.microsoft.com/office/drawing/2014/main" id="{465AF512-D74E-4823-8878-27D413660C20}"/>
              </a:ext>
            </a:extLst>
          </p:cNvPr>
          <p:cNvGraphicFramePr/>
          <p:nvPr>
            <p:extLst>
              <p:ext uri="{D42A27DB-BD31-4B8C-83A1-F6EECF244321}">
                <p14:modId xmlns:p14="http://schemas.microsoft.com/office/powerpoint/2010/main" val="2453776910"/>
              </p:ext>
            </p:extLst>
          </p:nvPr>
        </p:nvGraphicFramePr>
        <p:xfrm>
          <a:off x="5735249" y="935566"/>
          <a:ext cx="602728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24295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0801" y="1238606"/>
            <a:ext cx="5752649" cy="3025975"/>
          </a:xfrm>
        </p:spPr>
        <p:txBody>
          <a:bodyPr/>
          <a:lstStyle/>
          <a:p>
            <a:pPr marL="0" indent="0"/>
            <a:r>
              <a:rPr lang="en-US" sz="2200" dirty="0"/>
              <a:t>Bestimmte Kulturen, so genannte Zwischenfrüchte, können die Ansiedlung bestimmter Krankheitserreger im Boden verringern. Zum Beispiel Nicht-Getreidepflanzen wie Leguminosen, Ölsaaten oder andere breitblättrige Pflanzen in einer Fruchtfolge mit </a:t>
            </a:r>
            <a:r>
              <a:rPr lang="pl-PL" sz="2200" dirty="0"/>
              <a:t>Getreide </a:t>
            </a:r>
            <a:r>
              <a:rPr lang="en-US" sz="2200" dirty="0"/>
              <a:t>wie Weizen oder Gerste. </a:t>
            </a:r>
            <a:r>
              <a:rPr lang="pl-PL" sz="2200" dirty="0" err="1"/>
              <a:t>So </a:t>
            </a:r>
            <a:r>
              <a:rPr lang="en-US" sz="2200" dirty="0"/>
              <a:t>sind Nicht-Getreidepflanzen wie Leguminosen, Ölsaaten oder andere breitblättrige Pflanzen keine Wirte für Krankheitserreger wie </a:t>
            </a:r>
            <a:r>
              <a:rPr lang="en-US" sz="2200" i="1" dirty="0" err="1"/>
              <a:t>Gaeumannomyces tritici</a:t>
            </a:r>
            <a:r>
              <a:rPr lang="en-US" sz="2200" dirty="0"/>
              <a:t>, der die Halmbruchkrankheit </a:t>
            </a:r>
            <a:r>
              <a:rPr lang="pl-PL" sz="2200" dirty="0"/>
              <a:t>bei </a:t>
            </a:r>
            <a:r>
              <a:rPr lang="pl-PL" sz="2200" dirty="0" err="1"/>
              <a:t>Getreide </a:t>
            </a:r>
            <a:r>
              <a:rPr lang="en-US" sz="2200" dirty="0"/>
              <a:t>verursacht. Die Einbeziehung dieser Kulturen in die Fruchtfolge unterbricht den Lebenszyklus des Erregers und reduziert seine Population </a:t>
            </a:r>
            <a:r>
              <a:rPr lang="en-US" sz="2200" dirty="0" err="1"/>
              <a:t>im</a:t>
            </a:r>
            <a:r>
              <a:rPr lang="en-US" sz="2200" dirty="0"/>
              <a:t> 	Boden.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68988" y="582935"/>
            <a:ext cx="4990998" cy="992652"/>
          </a:xfrm>
        </p:spPr>
        <p:txBody>
          <a:bodyPr/>
          <a:lstStyle/>
          <a:p>
            <a:pPr lvl="0"/>
            <a:r>
              <a:rPr lang="pl-PL" b="1" dirty="0" err="1">
                <a:solidFill>
                  <a:srgbClr val="231F20"/>
                </a:solidFill>
              </a:rPr>
              <a:t>Bruchkappeneffekt</a:t>
            </a:r>
            <a:endParaRPr lang="pl-PL" b="1" dirty="0">
              <a:solidFill>
                <a:srgbClr val="231F20"/>
              </a:solidFill>
            </a:endParaRPr>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8434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15442" y="1475993"/>
            <a:ext cx="5414213" cy="3025975"/>
          </a:xfrm>
        </p:spPr>
        <p:txBody>
          <a:bodyPr/>
          <a:lstStyle/>
          <a:p>
            <a:pPr marL="0" indent="0"/>
            <a:r>
              <a:rPr lang="en-US" sz="2200" dirty="0"/>
              <a:t>Allelopathische Wirkungen spielen eine entscheidende Rolle bei der Vorbeugung von Krankheiten und Krankheitserregern in Folgekulturen, indem sie allelochemische Stoffe in den Boden freisetzen, die antimikrobielle Eigenschaften haben und die Populationen von Krankheitserregern im Boden wirksam reduzieren. Diese Chemikalien können das Wachstum und die Aktivität von Pilzen, Bakterien und Nematoden hemmen, die in nachfolgenden Kulturen Krankheiten verursachen.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1" y="620451"/>
            <a:ext cx="5634492" cy="992652"/>
          </a:xfrm>
        </p:spPr>
        <p:txBody>
          <a:bodyPr/>
          <a:lstStyle/>
          <a:p>
            <a:pPr lvl="0" defTabSz="755650">
              <a:spcBef>
                <a:spcPct val="0"/>
              </a:spcBef>
              <a:spcAft>
                <a:spcPct val="35000"/>
              </a:spcAft>
            </a:pPr>
            <a:r>
              <a:rPr lang="pl-PL" b="1" dirty="0" err="1"/>
              <a:t>Allelopathische Wirkungen</a:t>
            </a:r>
            <a:endParaRPr lang="pl-PL" b="1" dirty="0"/>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322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lstStyle/>
          <a:p>
            <a:r>
              <a:rPr lang="en-US" dirty="0"/>
              <a:t>Wir erben die Erde nicht von unseren Eltern, wir leihen sie uns von unseren Kindern. </a:t>
            </a:r>
          </a:p>
        </p:txBody>
      </p:sp>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629148" y="4946103"/>
            <a:ext cx="4719253" cy="49965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2200" b="1" i="0" dirty="0" err="1"/>
              <a:t>Wendell Berry</a:t>
            </a:r>
            <a:endParaRPr lang="en-IE" sz="2200" b="1" i="0" dirty="0"/>
          </a:p>
        </p:txBody>
      </p:sp>
      <p:pic>
        <p:nvPicPr>
          <p:cNvPr id="13" name="Symbol zastępczy obrazu 12">
            <a:extLst>
              <a:ext uri="{FF2B5EF4-FFF2-40B4-BE49-F238E27FC236}">
                <a16:creationId xmlns:a16="http://schemas.microsoft.com/office/drawing/2014/main" id="{26950E40-3AC0-4191-82C2-E6A0CEDBDE20}"/>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A7D64B6A-BDA2-ACCE-5C45-D57D77FDB6EB}"/>
              </a:ext>
            </a:extLst>
          </p:cNvPr>
          <p:cNvGrpSpPr/>
          <p:nvPr/>
        </p:nvGrpSpPr>
        <p:grpSpPr>
          <a:xfrm>
            <a:off x="5050725" y="1212574"/>
            <a:ext cx="1487826" cy="1083162"/>
            <a:chOff x="3400450" y="986392"/>
            <a:chExt cx="1487826" cy="1083162"/>
          </a:xfrm>
        </p:grpSpPr>
        <p:sp>
          <p:nvSpPr>
            <p:cNvPr id="9" name="Freeform 8">
              <a:extLst>
                <a:ext uri="{FF2B5EF4-FFF2-40B4-BE49-F238E27FC236}">
                  <a16:creationId xmlns:a16="http://schemas.microsoft.com/office/drawing/2014/main" id="{70DD0CBA-5E6D-2C92-A4CF-EFB648D5303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w="89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6B97C4D-EDDC-AA32-D080-892C611CF812}"/>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243777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98809A96-BE3E-4C69-9FD7-9EC275D7E843}"/>
              </a:ext>
            </a:extLst>
          </p:cNvPr>
          <p:cNvGrpSpPr/>
          <p:nvPr/>
        </p:nvGrpSpPr>
        <p:grpSpPr>
          <a:xfrm>
            <a:off x="679010" y="968830"/>
            <a:ext cx="11053927" cy="5290455"/>
            <a:chOff x="1137700" y="968830"/>
            <a:chExt cx="10595237" cy="5290455"/>
          </a:xfrm>
        </p:grpSpPr>
        <p:sp>
          <p:nvSpPr>
            <p:cNvPr id="6" name="Dowolny kształt: kształt 5">
              <a:extLst>
                <a:ext uri="{FF2B5EF4-FFF2-40B4-BE49-F238E27FC236}">
                  <a16:creationId xmlns:a16="http://schemas.microsoft.com/office/drawing/2014/main" id="{D0AC0BD3-4D8E-4B8A-95F1-C4DB55300051}"/>
                </a:ext>
              </a:extLst>
            </p:cNvPr>
            <p:cNvSpPr/>
            <p:nvPr/>
          </p:nvSpPr>
          <p:spPr>
            <a:xfrm>
              <a:off x="1137700" y="968830"/>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000" b="1" i="0" kern="1200" dirty="0" err="1">
                  <a:solidFill>
                    <a:srgbClr val="231F20"/>
                  </a:solidFill>
                </a:rPr>
                <a:t>Brassica-Arten </a:t>
              </a:r>
              <a:r>
                <a:rPr lang="en-US" sz="2000" b="0" i="0" kern="1200" dirty="0">
                  <a:solidFill>
                    <a:srgbClr val="231F20"/>
                  </a:solidFill>
                </a:rPr>
                <a:t>(z. B. </a:t>
              </a:r>
              <a:r>
                <a:rPr lang="en-US" sz="2000" b="0" i="0" kern="1200" dirty="0" err="1">
                  <a:solidFill>
                    <a:srgbClr val="231F20"/>
                  </a:solidFill>
                </a:rPr>
                <a:t>Senf</a:t>
              </a:r>
              <a:r>
                <a:rPr lang="en-US" sz="2000" b="0" i="0" kern="1200" dirty="0">
                  <a:solidFill>
                    <a:srgbClr val="231F20"/>
                  </a:solidFill>
                </a:rPr>
                <a:t>, </a:t>
              </a:r>
              <a:r>
                <a:rPr lang="en-US" sz="2000" b="0" i="0" kern="1200" dirty="0" err="1">
                  <a:solidFill>
                    <a:srgbClr val="231F20"/>
                  </a:solidFill>
                </a:rPr>
                <a:t>Raps</a:t>
              </a:r>
              <a:r>
                <a:rPr lang="en-US" sz="2000" b="0" i="0" kern="1200" dirty="0">
                  <a:solidFill>
                    <a:srgbClr val="231F20"/>
                  </a:solidFill>
                </a:rPr>
                <a:t>) </a:t>
              </a:r>
              <a:r>
                <a:rPr lang="en-US" sz="2000" b="1" i="0" kern="1200" dirty="0">
                  <a:solidFill>
                    <a:srgbClr val="231F20"/>
                  </a:solidFill>
                </a:rPr>
                <a:t>setzen </a:t>
              </a:r>
              <a:r>
                <a:rPr lang="en-US" sz="2000" b="1" i="0" kern="1200" dirty="0" err="1">
                  <a:solidFill>
                    <a:srgbClr val="231F20"/>
                  </a:solidFill>
                </a:rPr>
                <a:t>Glucosinolate </a:t>
              </a:r>
              <a:r>
                <a:rPr lang="en-US" sz="2000" b="1" i="0" kern="1200" dirty="0">
                  <a:solidFill>
                    <a:srgbClr val="231F20"/>
                  </a:solidFill>
                </a:rPr>
                <a:t>frei, die in Isothiocyanate zerfallen</a:t>
              </a:r>
              <a:r>
                <a:rPr lang="en-US" sz="2000" b="0" i="0" kern="1200" dirty="0">
                  <a:solidFill>
                    <a:srgbClr val="231F20"/>
                  </a:solidFill>
                </a:rPr>
                <a:t>, die für ihre </a:t>
              </a:r>
              <a:r>
                <a:rPr lang="en-US" sz="2000" b="1" i="0" kern="1200" dirty="0">
                  <a:solidFill>
                    <a:srgbClr val="231F20"/>
                  </a:solidFill>
                </a:rPr>
                <a:t>biofumigierenden Eigenschaften </a:t>
              </a:r>
              <a:r>
                <a:rPr lang="en-US" sz="2000" b="0" i="0" kern="1200" dirty="0">
                  <a:solidFill>
                    <a:srgbClr val="231F20"/>
                  </a:solidFill>
                </a:rPr>
                <a:t>bekannt sind. Der Anbau dieser Arten als Deckfrucht </a:t>
              </a:r>
              <a:r>
                <a:rPr lang="en-US" sz="2000" b="1" i="0" kern="1200" dirty="0">
                  <a:solidFill>
                    <a:srgbClr val="231F20"/>
                  </a:solidFill>
                </a:rPr>
                <a:t>kann bodenbürtige Krankheiten wie Keulenwurzel und Wurzelfäule in nachfolgenden Kulturen reduzieren</a:t>
              </a:r>
              <a:r>
                <a:rPr lang="en-US" sz="2000" b="0" i="0" kern="1200" dirty="0">
                  <a:solidFill>
                    <a:srgbClr val="231F20"/>
                  </a:solidFill>
                </a:rPr>
                <a:t>.</a:t>
              </a:r>
              <a:endParaRPr lang="pl-PL" sz="2000" kern="1200" dirty="0">
                <a:solidFill>
                  <a:srgbClr val="231F20"/>
                </a:solidFill>
              </a:endParaRPr>
            </a:p>
          </p:txBody>
        </p:sp>
        <p:sp>
          <p:nvSpPr>
            <p:cNvPr id="7" name="Prostokąt: zaokrąglone rogi 6">
              <a:extLst>
                <a:ext uri="{FF2B5EF4-FFF2-40B4-BE49-F238E27FC236}">
                  <a16:creationId xmlns:a16="http://schemas.microsoft.com/office/drawing/2014/main" id="{9EFB2220-E6F7-4DF9-A491-A806A29FFB57}"/>
                </a:ext>
              </a:extLst>
            </p:cNvPr>
            <p:cNvSpPr/>
            <p:nvPr/>
          </p:nvSpPr>
          <p:spPr>
            <a:xfrm>
              <a:off x="1303026" y="1134156"/>
              <a:ext cx="1813209" cy="1322614"/>
            </a:xfrm>
            <a:prstGeom prst="roundRect">
              <a:avLst>
                <a:gd name="adj" fmla="val 10000"/>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000"/>
            </a:p>
          </p:txBody>
        </p:sp>
        <p:sp>
          <p:nvSpPr>
            <p:cNvPr id="8" name="Dowolny kształt: kształt 7">
              <a:extLst>
                <a:ext uri="{FF2B5EF4-FFF2-40B4-BE49-F238E27FC236}">
                  <a16:creationId xmlns:a16="http://schemas.microsoft.com/office/drawing/2014/main" id="{510D728B-C630-4644-A9E5-0421EDD2AB37}"/>
                </a:ext>
              </a:extLst>
            </p:cNvPr>
            <p:cNvSpPr/>
            <p:nvPr/>
          </p:nvSpPr>
          <p:spPr>
            <a:xfrm>
              <a:off x="1137700" y="2787424"/>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000" b="1" i="0" kern="1200" dirty="0">
                  <a:solidFill>
                    <a:srgbClr val="231F20"/>
                  </a:solidFill>
                </a:rPr>
                <a:t>Leguminosen </a:t>
              </a:r>
              <a:r>
                <a:rPr lang="en-US" sz="2000" b="0" i="0" kern="1200" dirty="0">
                  <a:solidFill>
                    <a:srgbClr val="231F20"/>
                  </a:solidFill>
                </a:rPr>
                <a:t>(z. B. </a:t>
              </a:r>
              <a:r>
                <a:rPr lang="en-US" sz="2000" b="0" i="0" kern="1200" dirty="0" err="1">
                  <a:solidFill>
                    <a:srgbClr val="231F20"/>
                  </a:solidFill>
                </a:rPr>
                <a:t>Luzerne</a:t>
              </a:r>
              <a:r>
                <a:rPr lang="en-US" sz="2000" b="0" i="0" kern="1200" dirty="0">
                  <a:solidFill>
                    <a:srgbClr val="231F20"/>
                  </a:solidFill>
                </a:rPr>
                <a:t>, </a:t>
              </a:r>
              <a:r>
                <a:rPr lang="pl-PL" sz="2000" b="0" i="0" kern="1200" dirty="0">
                  <a:solidFill>
                    <a:srgbClr val="231F20"/>
                  </a:solidFill>
                </a:rPr>
                <a:t>Kleearten</a:t>
              </a:r>
              <a:r>
                <a:rPr lang="en-US" sz="2000" b="0" i="0" kern="1200" dirty="0">
                  <a:solidFill>
                    <a:srgbClr val="231F20"/>
                  </a:solidFill>
                </a:rPr>
                <a:t>) setzen allelopathische Verbindungen frei, die Pilzerreger wie </a:t>
              </a:r>
              <a:r>
                <a:rPr lang="en-US" sz="2000" b="1" i="1" kern="1200" dirty="0" err="1">
                  <a:solidFill>
                    <a:srgbClr val="231F20"/>
                  </a:solidFill>
                </a:rPr>
                <a:t>Rhizoctonia </a:t>
              </a:r>
              <a:r>
                <a:rPr lang="en-US" sz="2000" b="0" i="0" kern="1200" dirty="0">
                  <a:solidFill>
                    <a:srgbClr val="231F20"/>
                  </a:solidFill>
                </a:rPr>
                <a:t>und </a:t>
              </a:r>
              <a:r>
                <a:rPr lang="en-US" sz="2000" b="1" i="1" kern="1200" dirty="0">
                  <a:solidFill>
                    <a:srgbClr val="231F20"/>
                  </a:solidFill>
                </a:rPr>
                <a:t>Fusarium </a:t>
              </a:r>
              <a:r>
                <a:rPr lang="en-US" sz="2000" b="0" i="0" kern="1200" dirty="0">
                  <a:solidFill>
                    <a:srgbClr val="231F20"/>
                  </a:solidFill>
                </a:rPr>
                <a:t>unterdrücken können. </a:t>
              </a:r>
              <a:r>
                <a:rPr lang="pl-PL" sz="2000" b="1" i="0" kern="1200" dirty="0">
                  <a:solidFill>
                    <a:srgbClr val="231F20"/>
                  </a:solidFill>
                </a:rPr>
                <a:t>Luzerne </a:t>
              </a:r>
              <a:r>
                <a:rPr lang="pl-PL" sz="2000" b="1" i="0" kern="1200" dirty="0" err="1">
                  <a:solidFill>
                    <a:srgbClr val="231F20"/>
                  </a:solidFill>
                </a:rPr>
                <a:t>hat autotoxische </a:t>
              </a:r>
              <a:r>
                <a:rPr lang="pl-PL" sz="2000" b="1" i="0" kern="1200" dirty="0">
                  <a:solidFill>
                    <a:srgbClr val="231F20"/>
                  </a:solidFill>
                </a:rPr>
                <a:t>Eigenschaften</a:t>
              </a:r>
              <a:r>
                <a:rPr lang="pl-PL" sz="2000" b="0" i="0" kern="1200" dirty="0" err="1">
                  <a:solidFill>
                    <a:srgbClr val="231F20"/>
                  </a:solidFill>
                </a:rPr>
                <a:t>, so dass </a:t>
              </a:r>
              <a:r>
                <a:rPr lang="pl-PL" sz="2000" b="0" i="0" kern="1200" dirty="0">
                  <a:solidFill>
                    <a:srgbClr val="231F20"/>
                  </a:solidFill>
                </a:rPr>
                <a:t>es nicht </a:t>
              </a:r>
              <a:r>
                <a:rPr lang="pl-PL" sz="2000" b="0" i="0" kern="1200" dirty="0" err="1">
                  <a:solidFill>
                    <a:srgbClr val="231F20"/>
                  </a:solidFill>
                </a:rPr>
                <a:t>empfohlen wird</a:t>
              </a:r>
              <a:r>
                <a:rPr lang="pl-PL" sz="2000" b="0" i="0" kern="1200" dirty="0">
                  <a:solidFill>
                    <a:srgbClr val="231F20"/>
                  </a:solidFill>
                </a:rPr>
                <a:t>, </a:t>
              </a:r>
              <a:r>
                <a:rPr lang="en-US" sz="2000" b="0" i="0" kern="1200" dirty="0">
                  <a:solidFill>
                    <a:srgbClr val="231F20"/>
                  </a:solidFill>
                </a:rPr>
                <a:t>Luzerne auf Luzerne zu säen! </a:t>
              </a:r>
              <a:r>
                <a:rPr lang="pl-PL" sz="2000" b="0" i="0" kern="1200" dirty="0">
                  <a:solidFill>
                    <a:srgbClr val="231F20"/>
                  </a:solidFill>
                </a:rPr>
                <a:t>(</a:t>
              </a:r>
              <a:r>
                <a:rPr lang="en-US" sz="2000" b="0" i="0" kern="1200" dirty="0">
                  <a:solidFill>
                    <a:srgbClr val="231F20"/>
                  </a:solidFill>
                </a:rPr>
                <a:t>Ein angemessener Bestand kann erreicht werden, wenn mindestens 3 bis 4 Wochen nach der Bodenbearbeitung gewartet wird</a:t>
              </a:r>
              <a:r>
                <a:rPr lang="pl-PL" sz="2000" b="0" i="0" kern="1200" dirty="0">
                  <a:solidFill>
                    <a:srgbClr val="231F20"/>
                  </a:solidFill>
                </a:rPr>
                <a:t>).</a:t>
              </a:r>
              <a:endParaRPr lang="pl-PL" sz="2000" kern="1200" dirty="0">
                <a:solidFill>
                  <a:srgbClr val="231F20"/>
                </a:solidFill>
              </a:endParaRPr>
            </a:p>
          </p:txBody>
        </p:sp>
        <p:sp>
          <p:nvSpPr>
            <p:cNvPr id="9" name="Prostokąt: zaokrąglone rogi 8">
              <a:extLst>
                <a:ext uri="{FF2B5EF4-FFF2-40B4-BE49-F238E27FC236}">
                  <a16:creationId xmlns:a16="http://schemas.microsoft.com/office/drawing/2014/main" id="{5AF8EC89-985F-4489-9C42-0CC1BB6B05AF}"/>
                </a:ext>
              </a:extLst>
            </p:cNvPr>
            <p:cNvSpPr/>
            <p:nvPr/>
          </p:nvSpPr>
          <p:spPr>
            <a:xfrm>
              <a:off x="1303026" y="2952751"/>
              <a:ext cx="1813209" cy="1322614"/>
            </a:xfrm>
            <a:prstGeom prst="roundRect">
              <a:avLst>
                <a:gd name="adj" fmla="val 10000"/>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000"/>
            </a:p>
          </p:txBody>
        </p:sp>
        <p:sp>
          <p:nvSpPr>
            <p:cNvPr id="10" name="Dowolny kształt: kształt 9">
              <a:extLst>
                <a:ext uri="{FF2B5EF4-FFF2-40B4-BE49-F238E27FC236}">
                  <a16:creationId xmlns:a16="http://schemas.microsoft.com/office/drawing/2014/main" id="{9662005B-9D46-4E56-950B-4914E49CD0D1}"/>
                </a:ext>
              </a:extLst>
            </p:cNvPr>
            <p:cNvSpPr/>
            <p:nvPr/>
          </p:nvSpPr>
          <p:spPr>
            <a:xfrm>
              <a:off x="1137700" y="4606018"/>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000" b="1" i="0" kern="1200" dirty="0">
                  <a:solidFill>
                    <a:srgbClr val="231F20"/>
                  </a:solidFill>
                </a:rPr>
                <a:t>Sorghum bicolor </a:t>
              </a:r>
              <a:r>
                <a:rPr lang="pl-PL" sz="2000" b="0" i="0" kern="1200" dirty="0">
                  <a:solidFill>
                    <a:srgbClr val="231F20"/>
                  </a:solidFill>
                </a:rPr>
                <a:t>- </a:t>
              </a:r>
              <a:r>
                <a:rPr lang="en-US" sz="2000" b="0" i="0" kern="1200" dirty="0">
                  <a:solidFill>
                    <a:srgbClr val="231F20"/>
                  </a:solidFill>
                </a:rPr>
                <a:t>produziert </a:t>
              </a:r>
              <a:r>
                <a:rPr lang="en-US" sz="2000" b="1" i="0" kern="1200" dirty="0" err="1">
                  <a:solidFill>
                    <a:srgbClr val="231F20"/>
                  </a:solidFill>
                </a:rPr>
                <a:t>Sorgoleon </a:t>
              </a:r>
              <a:r>
                <a:rPr lang="pl-PL" sz="2000" b="0" i="0" kern="1200" dirty="0">
                  <a:solidFill>
                    <a:srgbClr val="231F20"/>
                  </a:solidFill>
                </a:rPr>
                <a:t>mit </a:t>
              </a:r>
              <a:r>
                <a:rPr lang="en-US" sz="2000" b="0" i="0" kern="1200" dirty="0">
                  <a:solidFill>
                    <a:srgbClr val="231F20"/>
                  </a:solidFill>
                </a:rPr>
                <a:t>herbiziden Eigenschaften, das die Keimung und das Wachstum verschiedener Unkrautarten </a:t>
              </a:r>
              <a:r>
                <a:rPr lang="pl-PL" sz="2000" b="0" i="0" kern="1200" dirty="0" err="1">
                  <a:solidFill>
                    <a:srgbClr val="231F20"/>
                  </a:solidFill>
                </a:rPr>
                <a:t>hemmt</a:t>
              </a:r>
              <a:r>
                <a:rPr lang="en-US" sz="2000" b="0" i="0" kern="1200" dirty="0">
                  <a:solidFill>
                    <a:srgbClr val="231F20"/>
                  </a:solidFill>
                </a:rPr>
                <a:t>, aber auch eine gewisse Wirkung gegen bodenbürtige Krankheitserreger zeigt. Die Einbindung von Sorghum in die Fruchtfolge kann dazu beitragen, </a:t>
              </a:r>
              <a:r>
                <a:rPr lang="en-US" sz="2000" b="1" i="0" kern="1200" dirty="0">
                  <a:solidFill>
                    <a:srgbClr val="231F20"/>
                  </a:solidFill>
                </a:rPr>
                <a:t>Krankheiten wie Wurzelfäule zu reduzieren</a:t>
              </a:r>
              <a:r>
                <a:rPr lang="en-US" sz="2000" b="0" i="0" kern="1200" dirty="0">
                  <a:solidFill>
                    <a:srgbClr val="231F20"/>
                  </a:solidFill>
                </a:rPr>
                <a:t>.</a:t>
              </a:r>
              <a:endParaRPr lang="pl-PL" sz="2000" b="0" i="0" kern="1200" dirty="0">
                <a:solidFill>
                  <a:srgbClr val="231F20"/>
                </a:solidFill>
              </a:endParaRPr>
            </a:p>
          </p:txBody>
        </p:sp>
        <p:sp>
          <p:nvSpPr>
            <p:cNvPr id="11" name="Prostokąt: zaokrąglone rogi 10">
              <a:extLst>
                <a:ext uri="{FF2B5EF4-FFF2-40B4-BE49-F238E27FC236}">
                  <a16:creationId xmlns:a16="http://schemas.microsoft.com/office/drawing/2014/main" id="{DC1A57EA-4C05-4774-8FB7-C1796B113F7A}"/>
                </a:ext>
              </a:extLst>
            </p:cNvPr>
            <p:cNvSpPr/>
            <p:nvPr/>
          </p:nvSpPr>
          <p:spPr>
            <a:xfrm>
              <a:off x="1303026" y="4771345"/>
              <a:ext cx="1813209" cy="1322614"/>
            </a:xfrm>
            <a:prstGeom prst="roundRect">
              <a:avLst>
                <a:gd name="adj" fmla="val 10000"/>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000"/>
            </a:p>
          </p:txBody>
        </p:sp>
      </p:gr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99097" y="401676"/>
            <a:ext cx="12167936" cy="803654"/>
          </a:xfrm>
        </p:spPr>
        <p:txBody>
          <a:bodyPr/>
          <a:lstStyle/>
          <a:p>
            <a:r>
              <a:rPr lang="en-US" sz="2800" b="1" dirty="0"/>
              <a:t>Beispiele für die allelopathische </a:t>
            </a:r>
            <a:r>
              <a:rPr lang="pl-PL" sz="2800" b="1" dirty="0" err="1"/>
              <a:t>Wirkung </a:t>
            </a:r>
            <a:r>
              <a:rPr lang="pl-PL" sz="2800" b="1" dirty="0"/>
              <a:t>von </a:t>
            </a:r>
            <a:r>
              <a:rPr lang="en-US" sz="2800" b="1" dirty="0"/>
              <a:t>Pflanzen in der Pflanzensukzession</a:t>
            </a:r>
          </a:p>
        </p:txBody>
      </p:sp>
    </p:spTree>
    <p:extLst>
      <p:ext uri="{BB962C8B-B14F-4D97-AF65-F5344CB8AC3E}">
        <p14:creationId xmlns:p14="http://schemas.microsoft.com/office/powerpoint/2010/main" val="944021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Wenn die Vorgängerkultur für bestimmte Krankheiten oder Schädlinge anfällig ist, können diese Erreger im Boden oder in den Ernterückständen überleben und die nachfolgende Kultur infizieren, wenn sie zur selben Familie gehört. Wenn beispielsweise Tomaten nach Kartoffeln gepflanzt werden, kann sich das Risiko bodenbürtiger Krankheiten wie der Verticillium-Welke erhöhen, da beide für den gleichen Erreger anfällig sind.</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29635" y="971830"/>
            <a:ext cx="5675780" cy="992652"/>
          </a:xfrm>
        </p:spPr>
        <p:txBody>
          <a:bodyPr/>
          <a:lstStyle/>
          <a:p>
            <a:pPr lvl="0" defTabSz="755650">
              <a:spcBef>
                <a:spcPct val="0"/>
              </a:spcBef>
              <a:spcAft>
                <a:spcPct val="35000"/>
              </a:spcAft>
            </a:pPr>
            <a:r>
              <a:rPr lang="pl-PL" b="1" dirty="0" err="1"/>
              <a:t>Wirt-Pathogen-Beziehungen</a:t>
            </a:r>
            <a:endParaRPr lang="pl-PL" b="1"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6" name="Grupa 25">
            <a:extLst>
              <a:ext uri="{FF2B5EF4-FFF2-40B4-BE49-F238E27FC236}">
                <a16:creationId xmlns:a16="http://schemas.microsoft.com/office/drawing/2014/main" id="{FF1B6898-B925-4EA1-8286-0377FCD84013}"/>
              </a:ext>
            </a:extLst>
          </p:cNvPr>
          <p:cNvGrpSpPr/>
          <p:nvPr/>
        </p:nvGrpSpPr>
        <p:grpSpPr>
          <a:xfrm>
            <a:off x="6888442" y="657569"/>
            <a:ext cx="5022854" cy="4762046"/>
            <a:chOff x="6888442" y="657569"/>
            <a:chExt cx="5022854" cy="4762046"/>
          </a:xfrm>
        </p:grpSpPr>
        <p:pic>
          <p:nvPicPr>
            <p:cNvPr id="18" name="Obraz 17">
              <a:extLst>
                <a:ext uri="{FF2B5EF4-FFF2-40B4-BE49-F238E27FC236}">
                  <a16:creationId xmlns:a16="http://schemas.microsoft.com/office/drawing/2014/main" id="{449507EC-B417-4744-8332-72CB5C9801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88442" y="657569"/>
              <a:ext cx="2047206" cy="2148721"/>
            </a:xfrm>
            <a:prstGeom prst="rect">
              <a:avLst/>
            </a:prstGeom>
          </p:spPr>
        </p:pic>
        <p:pic>
          <p:nvPicPr>
            <p:cNvPr id="19" name="Obraz 18">
              <a:extLst>
                <a:ext uri="{FF2B5EF4-FFF2-40B4-BE49-F238E27FC236}">
                  <a16:creationId xmlns:a16="http://schemas.microsoft.com/office/drawing/2014/main" id="{C089BB77-C01E-4F2A-94EC-5CB03E7D4A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96852" y="657569"/>
              <a:ext cx="1641611" cy="1898469"/>
            </a:xfrm>
            <a:prstGeom prst="rect">
              <a:avLst/>
            </a:prstGeom>
          </p:spPr>
        </p:pic>
        <p:pic>
          <p:nvPicPr>
            <p:cNvPr id="21" name="Obraz 20">
              <a:extLst>
                <a:ext uri="{FF2B5EF4-FFF2-40B4-BE49-F238E27FC236}">
                  <a16:creationId xmlns:a16="http://schemas.microsoft.com/office/drawing/2014/main" id="{C14855E9-EF77-4194-A841-9B101D2E55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9685" y="3644900"/>
              <a:ext cx="1641611" cy="1774715"/>
            </a:xfrm>
            <a:prstGeom prst="rect">
              <a:avLst/>
            </a:prstGeom>
          </p:spPr>
        </p:pic>
        <p:pic>
          <p:nvPicPr>
            <p:cNvPr id="23" name="Obraz 22">
              <a:extLst>
                <a:ext uri="{FF2B5EF4-FFF2-40B4-BE49-F238E27FC236}">
                  <a16:creationId xmlns:a16="http://schemas.microsoft.com/office/drawing/2014/main" id="{D9B85EF8-B064-42B7-B7E7-9F10403CF5D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698813" y="4053174"/>
              <a:ext cx="372603" cy="1000146"/>
            </a:xfrm>
            <a:prstGeom prst="rect">
              <a:avLst/>
            </a:prstGeom>
          </p:spPr>
        </p:pic>
        <p:sp>
          <p:nvSpPr>
            <p:cNvPr id="24" name="Prostokąt 23">
              <a:extLst>
                <a:ext uri="{FF2B5EF4-FFF2-40B4-BE49-F238E27FC236}">
                  <a16:creationId xmlns:a16="http://schemas.microsoft.com/office/drawing/2014/main" id="{1B3C08AA-FCAE-4F03-82A0-7D8E011419B7}"/>
                </a:ext>
              </a:extLst>
            </p:cNvPr>
            <p:cNvSpPr/>
            <p:nvPr/>
          </p:nvSpPr>
          <p:spPr>
            <a:xfrm>
              <a:off x="7112745" y="3953083"/>
              <a:ext cx="2772370" cy="1200329"/>
            </a:xfrm>
            <a:prstGeom prst="rect">
              <a:avLst/>
            </a:prstGeom>
          </p:spPr>
          <p:txBody>
            <a:bodyPr wrap="square">
              <a:spAutoFit/>
            </a:bodyPr>
            <a:lstStyle/>
            <a:p>
              <a:pPr lvl="0"/>
              <a:r>
                <a:rPr lang="en-US" sz="2400" dirty="0">
                  <a:solidFill>
                    <a:srgbClr val="231F20"/>
                  </a:solidFill>
                </a:rPr>
                <a:t>das Risiko bodenbürtiger Krankheiten wie </a:t>
              </a:r>
              <a:r>
                <a:rPr lang="en-US" sz="2400" b="1" dirty="0">
                  <a:solidFill>
                    <a:srgbClr val="231F20"/>
                  </a:solidFill>
                </a:rPr>
                <a:t>Verticillium-Welke </a:t>
              </a:r>
              <a:r>
                <a:rPr lang="en-US" sz="2400" dirty="0">
                  <a:solidFill>
                    <a:srgbClr val="231F20"/>
                  </a:solidFill>
                </a:rPr>
                <a:t>erhöhen </a:t>
              </a:r>
              <a:endParaRPr lang="pl-PL" sz="2400" b="1" dirty="0">
                <a:solidFill>
                  <a:srgbClr val="231F20"/>
                </a:solidFill>
              </a:endParaRPr>
            </a:p>
          </p:txBody>
        </p:sp>
        <p:sp>
          <p:nvSpPr>
            <p:cNvPr id="7" name="Strzałka: w dół 6">
              <a:extLst>
                <a:ext uri="{FF2B5EF4-FFF2-40B4-BE49-F238E27FC236}">
                  <a16:creationId xmlns:a16="http://schemas.microsoft.com/office/drawing/2014/main" id="{E948E466-D033-4870-9519-E79CA43F7B60}"/>
                </a:ext>
              </a:extLst>
            </p:cNvPr>
            <p:cNvSpPr/>
            <p:nvPr/>
          </p:nvSpPr>
          <p:spPr>
            <a:xfrm>
              <a:off x="10917657" y="2806290"/>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Strzałka: w dół 24">
              <a:extLst>
                <a:ext uri="{FF2B5EF4-FFF2-40B4-BE49-F238E27FC236}">
                  <a16:creationId xmlns:a16="http://schemas.microsoft.com/office/drawing/2014/main" id="{DB37A862-E7ED-4F87-BE1C-AC0A55995570}"/>
                </a:ext>
              </a:extLst>
            </p:cNvPr>
            <p:cNvSpPr/>
            <p:nvPr/>
          </p:nvSpPr>
          <p:spPr>
            <a:xfrm rot="16200000">
              <a:off x="9313514" y="1458804"/>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spTree>
    <p:extLst>
      <p:ext uri="{BB962C8B-B14F-4D97-AF65-F5344CB8AC3E}">
        <p14:creationId xmlns:p14="http://schemas.microsoft.com/office/powerpoint/2010/main" val="1941835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Ernterückstände, d. h. Pflanzenreste nach der Ernte wie Stängel, Blätter und Wurzeln, können Krankheitserreger </a:t>
            </a:r>
            <a:r>
              <a:rPr lang="en-US" dirty="0" err="1"/>
              <a:t>beherbergen </a:t>
            </a:r>
            <a:r>
              <a:rPr lang="en-US" dirty="0"/>
              <a:t>und als Quelle für Inokulum für Krankheiten dienen, die nachfolgende Kulturen befallen. Eine ordnungsgemäße Bewirtschaftung dieser Rückstände kann die Ausbreitung und den Schweregrad von Krankheiten in der Fruchtfolge erheblich reduzieren.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2" y="911351"/>
            <a:ext cx="5675780" cy="992652"/>
          </a:xfrm>
        </p:spPr>
        <p:txBody>
          <a:bodyPr/>
          <a:lstStyle/>
          <a:p>
            <a:pPr lvl="0"/>
            <a:r>
              <a:rPr lang="pl-PL" b="1" dirty="0"/>
              <a:t>Rückstandsmanagement</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20" name="Diagram 19">
            <a:extLst>
              <a:ext uri="{FF2B5EF4-FFF2-40B4-BE49-F238E27FC236}">
                <a16:creationId xmlns:a16="http://schemas.microsoft.com/office/drawing/2014/main" id="{38D5DC33-8EB7-4DA1-B233-517799ACB1EF}"/>
              </a:ext>
            </a:extLst>
          </p:cNvPr>
          <p:cNvGraphicFramePr/>
          <p:nvPr>
            <p:extLst>
              <p:ext uri="{D42A27DB-BD31-4B8C-83A1-F6EECF244321}">
                <p14:modId xmlns:p14="http://schemas.microsoft.com/office/powerpoint/2010/main" val="1374092703"/>
              </p:ext>
            </p:extLst>
          </p:nvPr>
        </p:nvGraphicFramePr>
        <p:xfrm>
          <a:off x="6558007" y="461584"/>
          <a:ext cx="5666649" cy="572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969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42816"/>
            <a:ext cx="5666649" cy="3025975"/>
          </a:xfrm>
        </p:spPr>
        <p:txBody>
          <a:bodyPr/>
          <a:lstStyle/>
          <a:p>
            <a:pPr marL="0" indent="0"/>
            <a:r>
              <a:rPr lang="en-US" sz="2200" dirty="0"/>
              <a:t>Die Verwendung krankheitsresistenter Sorten ist eine Schlüsselkomponente eines agrarökologischen Ansatzes zur Bewältigung der Übertragung von Pflanzenkrankheiten während der Fruchtfolge. Diese Praxis beinhaltet die Auswahl von Pflanzensorten, die gezüchtet wurden oder von Natur aus eine Resistenz gegen bestimmte Krankheitserreger aufweisen. In Verbindung mit anderen agrarökologischen Praktiken tragen krankheitsresistente Sorten dazu bei, die Ausbreitung von Krankheiten zu verringern und ein nachhaltigeres und widerstandsfähigeres Agrarsystem zu fördern.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82654"/>
            <a:ext cx="5823857" cy="992652"/>
          </a:xfrm>
        </p:spPr>
        <p:txBody>
          <a:bodyPr/>
          <a:lstStyle/>
          <a:p>
            <a:pPr lvl="0"/>
            <a:r>
              <a:rPr lang="pl-PL" dirty="0" err="1"/>
              <a:t>Verwendung </a:t>
            </a:r>
            <a:r>
              <a:rPr lang="pl-PL" dirty="0"/>
              <a:t>von </a:t>
            </a:r>
            <a:r>
              <a:rPr lang="pl-PL" dirty="0" err="1"/>
              <a:t>krankheitsresistenten Sorten</a:t>
            </a:r>
            <a:endParaRPr lang="pl-PL" dirty="0"/>
          </a:p>
        </p:txBody>
      </p:sp>
      <p:grpSp>
        <p:nvGrpSpPr>
          <p:cNvPr id="2" name="Grupa 1">
            <a:extLst>
              <a:ext uri="{FF2B5EF4-FFF2-40B4-BE49-F238E27FC236}">
                <a16:creationId xmlns:a16="http://schemas.microsoft.com/office/drawing/2014/main" id="{A6365B50-E7ED-4DE8-997E-F3584A185762}"/>
              </a:ext>
            </a:extLst>
          </p:cNvPr>
          <p:cNvGrpSpPr/>
          <p:nvPr/>
        </p:nvGrpSpPr>
        <p:grpSpPr>
          <a:xfrm>
            <a:off x="6558007" y="203703"/>
            <a:ext cx="5666649" cy="5953092"/>
            <a:chOff x="6558007" y="203703"/>
            <a:chExt cx="5666649" cy="5953092"/>
          </a:xfrm>
        </p:grpSpPr>
        <p:sp>
          <p:nvSpPr>
            <p:cNvPr id="3" name="Prostokąt 2">
              <a:extLst>
                <a:ext uri="{FF2B5EF4-FFF2-40B4-BE49-F238E27FC236}">
                  <a16:creationId xmlns:a16="http://schemas.microsoft.com/office/drawing/2014/main" id="{516866DD-0E6D-4A57-9B25-B7F2FF70B152}"/>
                </a:ext>
              </a:extLst>
            </p:cNvPr>
            <p:cNvSpPr/>
            <p:nvPr/>
          </p:nvSpPr>
          <p:spPr>
            <a:xfrm>
              <a:off x="6558007" y="842115"/>
              <a:ext cx="5666649" cy="604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sz="2200"/>
            </a:p>
          </p:txBody>
        </p:sp>
        <p:sp>
          <p:nvSpPr>
            <p:cNvPr id="4" name="Dowolny kształt: kształt 3">
              <a:extLst>
                <a:ext uri="{FF2B5EF4-FFF2-40B4-BE49-F238E27FC236}">
                  <a16:creationId xmlns:a16="http://schemas.microsoft.com/office/drawing/2014/main" id="{BF24E0E9-DCFA-4356-A30D-C0AEB45E6DE2}"/>
                </a:ext>
              </a:extLst>
            </p:cNvPr>
            <p:cNvSpPr/>
            <p:nvPr/>
          </p:nvSpPr>
          <p:spPr>
            <a:xfrm>
              <a:off x="6838950" y="203703"/>
              <a:ext cx="5084464" cy="992652"/>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200" b="1" kern="1200" dirty="0">
                  <a:solidFill>
                    <a:srgbClr val="231F20"/>
                  </a:solidFill>
                </a:rPr>
                <a:t>Agrarökologische Strategien für krankheitsresistente Sorten</a:t>
              </a:r>
              <a:endParaRPr lang="pl-PL" sz="2200" b="1" kern="1200" dirty="0">
                <a:solidFill>
                  <a:srgbClr val="231F20"/>
                </a:solidFill>
              </a:endParaRPr>
            </a:p>
          </p:txBody>
        </p:sp>
        <p:sp>
          <p:nvSpPr>
            <p:cNvPr id="7" name="Dowolny kształt: kształt 6">
              <a:extLst>
                <a:ext uri="{FF2B5EF4-FFF2-40B4-BE49-F238E27FC236}">
                  <a16:creationId xmlns:a16="http://schemas.microsoft.com/office/drawing/2014/main" id="{5A273A1F-A983-497B-B4C1-F8D6323E0807}"/>
                </a:ext>
              </a:extLst>
            </p:cNvPr>
            <p:cNvSpPr/>
            <p:nvPr/>
          </p:nvSpPr>
          <p:spPr>
            <a:xfrm>
              <a:off x="6558007" y="1930755"/>
              <a:ext cx="5666649" cy="1701000"/>
            </a:xfrm>
            <a:custGeom>
              <a:avLst/>
              <a:gdLst>
                <a:gd name="connsiteX0" fmla="*/ 0 w 5666649"/>
                <a:gd name="connsiteY0" fmla="*/ 0 h 1701000"/>
                <a:gd name="connsiteX1" fmla="*/ 5666649 w 5666649"/>
                <a:gd name="connsiteY1" fmla="*/ 0 h 1701000"/>
                <a:gd name="connsiteX2" fmla="*/ 5666649 w 5666649"/>
                <a:gd name="connsiteY2" fmla="*/ 1701000 h 1701000"/>
                <a:gd name="connsiteX3" fmla="*/ 0 w 5666649"/>
                <a:gd name="connsiteY3" fmla="*/ 1701000 h 1701000"/>
                <a:gd name="connsiteX4" fmla="*/ 0 w 5666649"/>
                <a:gd name="connsiteY4" fmla="*/ 0 h 170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701000">
                  <a:moveTo>
                    <a:pt x="0" y="0"/>
                  </a:moveTo>
                  <a:lnTo>
                    <a:pt x="5666649" y="0"/>
                  </a:lnTo>
                  <a:lnTo>
                    <a:pt x="5666649" y="1701000"/>
                  </a:lnTo>
                  <a:lnTo>
                    <a:pt x="0" y="1701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pl-PL" sz="2200" b="0" kern="1200" dirty="0" err="1">
                  <a:solidFill>
                    <a:srgbClr val="231F20"/>
                  </a:solidFill>
                </a:rPr>
                <a:t>Sie </a:t>
              </a:r>
              <a:r>
                <a:rPr lang="en-US" sz="2200" b="0" kern="1200" dirty="0">
                  <a:solidFill>
                    <a:srgbClr val="231F20"/>
                  </a:solidFill>
                </a:rPr>
                <a:t>haben oft eine natürliche Resistenz gegen Krankheiten, die in bestimmten Regionen vorherrschen</a:t>
              </a:r>
              <a:r>
                <a:rPr lang="pl-PL" sz="2200" b="0" kern="1200" dirty="0">
                  <a:solidFill>
                    <a:srgbClr val="231F20"/>
                  </a:solidFill>
                </a:rPr>
                <a:t>.</a:t>
              </a:r>
            </a:p>
          </p:txBody>
        </p:sp>
        <p:sp>
          <p:nvSpPr>
            <p:cNvPr id="13" name="Dowolny kształt: kształt 12">
              <a:extLst>
                <a:ext uri="{FF2B5EF4-FFF2-40B4-BE49-F238E27FC236}">
                  <a16:creationId xmlns:a16="http://schemas.microsoft.com/office/drawing/2014/main" id="{C740CDDE-05A9-4C19-8AB2-B2D8B8405034}"/>
                </a:ext>
              </a:extLst>
            </p:cNvPr>
            <p:cNvSpPr/>
            <p:nvPr/>
          </p:nvSpPr>
          <p:spPr>
            <a:xfrm>
              <a:off x="6926036" y="157651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200" b="0" kern="1200" dirty="0">
                  <a:solidFill>
                    <a:srgbClr val="231F20"/>
                  </a:solidFill>
                </a:rPr>
                <a:t>Verwendung von lokalen und traditionellen Sorten</a:t>
              </a:r>
              <a:endParaRPr lang="pl-PL" sz="2200" b="0" kern="1200" dirty="0">
                <a:solidFill>
                  <a:srgbClr val="231F20"/>
                </a:solidFill>
              </a:endParaRPr>
            </a:p>
          </p:txBody>
        </p:sp>
        <p:sp>
          <p:nvSpPr>
            <p:cNvPr id="17" name="Dowolny kształt: kształt 16">
              <a:extLst>
                <a:ext uri="{FF2B5EF4-FFF2-40B4-BE49-F238E27FC236}">
                  <a16:creationId xmlns:a16="http://schemas.microsoft.com/office/drawing/2014/main" id="{67DF463D-9883-4BAA-8F75-086372648DD4}"/>
                </a:ext>
              </a:extLst>
            </p:cNvPr>
            <p:cNvSpPr/>
            <p:nvPr/>
          </p:nvSpPr>
          <p:spPr>
            <a:xfrm>
              <a:off x="6558007" y="4115595"/>
              <a:ext cx="5666649" cy="2041200"/>
            </a:xfrm>
            <a:custGeom>
              <a:avLst/>
              <a:gdLst>
                <a:gd name="connsiteX0" fmla="*/ 0 w 5666649"/>
                <a:gd name="connsiteY0" fmla="*/ 0 h 2041200"/>
                <a:gd name="connsiteX1" fmla="*/ 5666649 w 5666649"/>
                <a:gd name="connsiteY1" fmla="*/ 0 h 2041200"/>
                <a:gd name="connsiteX2" fmla="*/ 5666649 w 5666649"/>
                <a:gd name="connsiteY2" fmla="*/ 2041200 h 2041200"/>
                <a:gd name="connsiteX3" fmla="*/ 0 w 5666649"/>
                <a:gd name="connsiteY3" fmla="*/ 2041200 h 2041200"/>
                <a:gd name="connsiteX4" fmla="*/ 0 w 5666649"/>
                <a:gd name="connsiteY4" fmla="*/ 0 h 204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2041200">
                  <a:moveTo>
                    <a:pt x="0" y="0"/>
                  </a:moveTo>
                  <a:lnTo>
                    <a:pt x="5666649" y="0"/>
                  </a:lnTo>
                  <a:lnTo>
                    <a:pt x="5666649" y="2041200"/>
                  </a:lnTo>
                  <a:lnTo>
                    <a:pt x="0" y="2041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200" b="0" kern="1200" dirty="0">
                  <a:solidFill>
                    <a:srgbClr val="231F20"/>
                  </a:solidFill>
                </a:rPr>
                <a:t>Resistente Sorten tragen dazu bei, die Ausbreitung von Krankheitserregern zwischen anfälligen Sorten einzuschränken, und haben somit eine schützende Wirkung auf dem Feld.</a:t>
              </a:r>
              <a:endParaRPr lang="pl-PL" sz="2200" b="0" kern="1200" dirty="0">
                <a:solidFill>
                  <a:srgbClr val="231F20"/>
                </a:solidFill>
              </a:endParaRPr>
            </a:p>
          </p:txBody>
        </p:sp>
        <p:sp>
          <p:nvSpPr>
            <p:cNvPr id="18" name="Dowolny kształt: kształt 17">
              <a:extLst>
                <a:ext uri="{FF2B5EF4-FFF2-40B4-BE49-F238E27FC236}">
                  <a16:creationId xmlns:a16="http://schemas.microsoft.com/office/drawing/2014/main" id="{9C1F34C2-5261-401A-9A22-990DAE906BC3}"/>
                </a:ext>
              </a:extLst>
            </p:cNvPr>
            <p:cNvSpPr/>
            <p:nvPr/>
          </p:nvSpPr>
          <p:spPr>
            <a:xfrm>
              <a:off x="6991352" y="376135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pl-PL" sz="2200" b="0" kern="1200" dirty="0" err="1">
                  <a:solidFill>
                    <a:srgbClr val="231F20"/>
                  </a:solidFill>
                </a:rPr>
                <a:t>Einarbeitung resistenter Sorten </a:t>
              </a:r>
              <a:r>
                <a:rPr lang="pl-PL" sz="2200" b="0" kern="1200" dirty="0">
                  <a:solidFill>
                    <a:srgbClr val="231F20"/>
                  </a:solidFill>
                </a:rPr>
                <a:t>in </a:t>
              </a:r>
              <a:r>
                <a:rPr lang="pl-PL" sz="2200" b="0" kern="1200" dirty="0" err="1">
                  <a:solidFill>
                    <a:srgbClr val="231F20"/>
                  </a:solidFill>
                </a:rPr>
                <a:t>Polykulturen</a:t>
              </a:r>
              <a:endParaRPr lang="pl-PL" sz="2200" b="0" kern="1200" dirty="0">
                <a:solidFill>
                  <a:srgbClr val="231F20"/>
                </a:solidFill>
              </a:endParaRPr>
            </a:p>
          </p:txBody>
        </p:sp>
      </p:grpSp>
      <p:grpSp>
        <p:nvGrpSpPr>
          <p:cNvPr id="8" name="Group 7">
            <a:extLst>
              <a:ext uri="{FF2B5EF4-FFF2-40B4-BE49-F238E27FC236}">
                <a16:creationId xmlns:a16="http://schemas.microsoft.com/office/drawing/2014/main" id="{67146E44-982C-DDCB-EF04-E409C539ADC1}"/>
              </a:ext>
            </a:extLst>
          </p:cNvPr>
          <p:cNvGrpSpPr/>
          <p:nvPr/>
        </p:nvGrpSpPr>
        <p:grpSpPr>
          <a:xfrm rot="3730759">
            <a:off x="5895213" y="5434138"/>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8131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293519"/>
            <a:ext cx="11273876" cy="803654"/>
          </a:xfrm>
        </p:spPr>
        <p:txBody>
          <a:bodyPr/>
          <a:lstStyle/>
          <a:p>
            <a:r>
              <a:rPr lang="en-US" b="1" dirty="0"/>
              <a:t>Beispiele </a:t>
            </a:r>
            <a:r>
              <a:rPr lang="pl-PL" b="1" dirty="0"/>
              <a:t>für </a:t>
            </a:r>
            <a:r>
              <a:rPr lang="en-US" b="1" dirty="0"/>
              <a:t>krankheitsresistente Sorten</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5110" y="1555280"/>
            <a:ext cx="5018124"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5" y="2976739"/>
            <a:ext cx="5215318" cy="3005951"/>
          </a:xfrm>
          <a:prstGeom prst="rect">
            <a:avLst/>
          </a:prstGeom>
        </p:spPr>
        <p:txBody>
          <a:bodyPr wrap="square">
            <a:spAutoFit/>
          </a:bodyPr>
          <a:lstStyle/>
          <a:p>
            <a:pPr>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Resistente </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Sorten: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z. B.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Sarpo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Mira'</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Bionica</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Die Verwendung dieser Sorten in der Fruchtfolge mit nicht-solanaceous Kulturen (z.B. Getreide, Leguminosen) verringert die Chancen des Erregers, zwischen den Wachstumsperioden zu überleben. </a:t>
            </a:r>
          </a:p>
        </p:txBody>
      </p:sp>
      <p:sp>
        <p:nvSpPr>
          <p:cNvPr id="20" name="Prostokąt 19">
            <a:extLst>
              <a:ext uri="{FF2B5EF4-FFF2-40B4-BE49-F238E27FC236}">
                <a16:creationId xmlns:a16="http://schemas.microsoft.com/office/drawing/2014/main" id="{8FE6DA66-2C6F-4D50-A976-AFB647D55204}"/>
              </a:ext>
            </a:extLst>
          </p:cNvPr>
          <p:cNvSpPr/>
          <p:nvPr/>
        </p:nvSpPr>
        <p:spPr>
          <a:xfrm>
            <a:off x="450037" y="875310"/>
            <a:ext cx="5514146" cy="721223"/>
          </a:xfrm>
          <a:prstGeom prst="rect">
            <a:avLst/>
          </a:prstGeom>
        </p:spPr>
        <p:txBody>
          <a:bodyPr wrap="square">
            <a:spAutoFit/>
          </a:bodyPr>
          <a:lstStyle/>
          <a:p>
            <a:pPr algn="ctr">
              <a:lnSpc>
                <a:spcPct val="90000"/>
              </a:lnSpc>
              <a:spcAft>
                <a:spcPts val="800"/>
              </a:spcAft>
            </a:pP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Kraut- und Knollenfäule der </a:t>
            </a:r>
            <a:r>
              <a:rPr lang="en-US" sz="1900" dirty="0" err="1">
                <a:solidFill>
                  <a:srgbClr val="231F20"/>
                </a:solidFill>
                <a:latin typeface="Calibri" panose="020F0502020204030204" pitchFamily="34" charset="0"/>
                <a:ea typeface="Calibri" panose="020F0502020204030204" pitchFamily="34" charset="0"/>
                <a:cs typeface="Vrinda" panose="020B0502040204020203" pitchFamily="34" charset="0"/>
              </a:rPr>
              <a:t>Kartoffel</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lgn="ctr">
              <a:lnSpc>
                <a:spcPct val="90000"/>
              </a:lnSpc>
              <a:spcAft>
                <a:spcPts val="800"/>
              </a:spcAft>
            </a:pP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1900" i="1" dirty="0">
                <a:solidFill>
                  <a:srgbClr val="231F20"/>
                </a:solidFill>
                <a:latin typeface="Calibri" panose="020F0502020204030204" pitchFamily="34" charset="0"/>
                <a:ea typeface="Calibri" panose="020F0502020204030204" pitchFamily="34" charset="0"/>
                <a:cs typeface="Vrinda" panose="020B0502040204020203" pitchFamily="34" charset="0"/>
              </a:rPr>
              <a:t>Phytophthora </a:t>
            </a:r>
            <a:r>
              <a:rPr lang="en-US" sz="1900" i="1"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infestans</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8768" y="1555280"/>
            <a:ext cx="4777722"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201762" y="875310"/>
            <a:ext cx="5712464" cy="391389"/>
          </a:xfrm>
          <a:prstGeom prst="rect">
            <a:avLst/>
          </a:prstGeom>
        </p:spPr>
        <p:txBody>
          <a:bodyPr wrap="square">
            <a:spAutoFit/>
          </a:bodyPr>
          <a:lstStyle/>
          <a:p>
            <a:pPr algn="ctr">
              <a:lnSpc>
                <a:spcPct val="107000"/>
              </a:lnSpc>
              <a:spcAft>
                <a:spcPts val="800"/>
              </a:spcAft>
            </a:pPr>
            <a:r>
              <a:rPr lang="pl-PL" sz="1900" dirty="0" err="1">
                <a:solidFill>
                  <a:srgbClr val="231F20"/>
                </a:solidFill>
                <a:latin typeface="Calibri" panose="020F0502020204030204" pitchFamily="34" charset="0"/>
                <a:ea typeface="Calibri" panose="020F0502020204030204" pitchFamily="34" charset="0"/>
                <a:cs typeface="Vrinda" panose="020B0502040204020203" pitchFamily="34" charset="0"/>
              </a:rPr>
              <a:t>Echter Gerstenmehltau </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1900" i="1" dirty="0" err="1">
                <a:solidFill>
                  <a:srgbClr val="231F20"/>
                </a:solidFill>
                <a:latin typeface="Calibri" panose="020F0502020204030204" pitchFamily="34" charset="0"/>
                <a:ea typeface="Calibri" panose="020F0502020204030204" pitchFamily="34" charset="0"/>
                <a:cs typeface="Vrinda" panose="020B0502040204020203" pitchFamily="34" charset="0"/>
              </a:rPr>
              <a:t>Blumeria graminis</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2976739"/>
            <a:ext cx="5215318" cy="3344505"/>
          </a:xfrm>
          <a:prstGeom prst="rect">
            <a:avLst/>
          </a:prstGeom>
        </p:spPr>
        <p:txBody>
          <a:bodyPr wrap="square">
            <a:spAutoFit/>
          </a:bodyPr>
          <a:lstStyle/>
          <a:p>
            <a:pPr>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Resistente </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Sorten: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z. B.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'Clipper' und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Morex</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Der Anbau dieser resistenten Sorten in der Fruchtfolge mit Nicht-Getreidepflanzen wie Klee oder Luzerne kann dazu beitragen, die Mehltau-Sporen auf dem Feld zu reduzieren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und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die Anpassung an den Erreger und den Abbau der Resistenz zu verhindern.</a:t>
            </a:r>
          </a:p>
        </p:txBody>
      </p:sp>
    </p:spTree>
    <p:extLst>
      <p:ext uri="{BB962C8B-B14F-4D97-AF65-F5344CB8AC3E}">
        <p14:creationId xmlns:p14="http://schemas.microsoft.com/office/powerpoint/2010/main" val="40301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381598"/>
            <a:ext cx="11273876" cy="803654"/>
          </a:xfrm>
        </p:spPr>
        <p:txBody>
          <a:bodyPr/>
          <a:lstStyle/>
          <a:p>
            <a:r>
              <a:rPr lang="en-US" b="1" dirty="0"/>
              <a:t>Beispiele </a:t>
            </a:r>
            <a:r>
              <a:rPr lang="pl-PL" b="1" dirty="0"/>
              <a:t>für </a:t>
            </a:r>
            <a:r>
              <a:rPr lang="en-US" b="1" dirty="0"/>
              <a:t>krankheitsresistente Sorten</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2643" y="1555280"/>
            <a:ext cx="4783057"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5" y="3160929"/>
            <a:ext cx="5215318" cy="3053400"/>
          </a:xfrm>
          <a:prstGeom prst="rect">
            <a:avLst/>
          </a:prstGeom>
        </p:spPr>
        <p:txBody>
          <a:bodyPr wrap="square">
            <a:spAutoFit/>
          </a:bodyPr>
          <a:lstStyle/>
          <a:p>
            <a:pPr>
              <a:lnSpc>
                <a:spcPct val="107000"/>
              </a:lnSpc>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Resistente </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Sorten: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z. B.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'Lr34' und 'Sr2 '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Die Integration dieser resistenten Sorten in Fruchtfolgen mit Nicht-Getreidekulturen (z.B. Leguminosen) reduziert das Rostinokulum auf dem Feld und vermindert damit den Krankheitsdruck auf nachfolgende Weizenpflanzen. </a:t>
            </a:r>
          </a:p>
        </p:txBody>
      </p:sp>
      <p:sp>
        <p:nvSpPr>
          <p:cNvPr id="20" name="Prostokąt 19">
            <a:extLst>
              <a:ext uri="{FF2B5EF4-FFF2-40B4-BE49-F238E27FC236}">
                <a16:creationId xmlns:a16="http://schemas.microsoft.com/office/drawing/2014/main" id="{8FE6DA66-2C6F-4D50-A976-AFB647D55204}"/>
              </a:ext>
            </a:extLst>
          </p:cNvPr>
          <p:cNvSpPr/>
          <p:nvPr/>
        </p:nvSpPr>
        <p:spPr>
          <a:xfrm>
            <a:off x="435429" y="1127656"/>
            <a:ext cx="5514146" cy="391389"/>
          </a:xfrm>
          <a:prstGeom prst="rect">
            <a:avLst/>
          </a:prstGeom>
        </p:spPr>
        <p:txBody>
          <a:bodyPr wrap="square">
            <a:spAutoFit/>
          </a:bodyPr>
          <a:lstStyle/>
          <a:p>
            <a:pPr algn="ctr">
              <a:lnSpc>
                <a:spcPct val="107000"/>
              </a:lnSpc>
              <a:spcAft>
                <a:spcPts val="800"/>
              </a:spcAft>
            </a:pPr>
            <a:r>
              <a:rPr lang="pl-PL" sz="1900" dirty="0" err="1">
                <a:solidFill>
                  <a:srgbClr val="231F20"/>
                </a:solidFill>
                <a:latin typeface="Calibri" panose="020F0502020204030204" pitchFamily="34" charset="0"/>
                <a:ea typeface="Calibri" panose="020F0502020204030204" pitchFamily="34" charset="0"/>
                <a:cs typeface="Vrinda" panose="020B0502040204020203" pitchFamily="34" charset="0"/>
              </a:rPr>
              <a:t>Weizen-Rostkrankheiten </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1900" i="1" dirty="0">
                <a:solidFill>
                  <a:srgbClr val="231F20"/>
                </a:solidFill>
                <a:latin typeface="Calibri" panose="020F0502020204030204" pitchFamily="34" charset="0"/>
                <a:ea typeface="Calibri" panose="020F0502020204030204" pitchFamily="34" charset="0"/>
                <a:cs typeface="Vrinda" panose="020B0502040204020203" pitchFamily="34" charset="0"/>
              </a:rPr>
              <a:t>Puccinia </a:t>
            </a:r>
            <a:r>
              <a:rPr lang="en-US" sz="1900" i="1" dirty="0" err="1">
                <a:solidFill>
                  <a:srgbClr val="231F20"/>
                </a:solidFill>
                <a:latin typeface="Calibri" panose="020F0502020204030204" pitchFamily="34" charset="0"/>
                <a:ea typeface="Calibri" panose="020F0502020204030204" pitchFamily="34" charset="0"/>
                <a:cs typeface="Vrinda" panose="020B0502040204020203" pitchFamily="34" charset="0"/>
              </a:rPr>
              <a:t>graminis</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2341" y="1555280"/>
            <a:ext cx="4715879"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081392" y="1127656"/>
            <a:ext cx="5818226" cy="391389"/>
          </a:xfrm>
          <a:prstGeom prst="rect">
            <a:avLst/>
          </a:prstGeom>
        </p:spPr>
        <p:txBody>
          <a:bodyPr wrap="square">
            <a:spAutoFit/>
          </a:bodyPr>
          <a:lstStyle/>
          <a:p>
            <a:pPr algn="ctr">
              <a:lnSpc>
                <a:spcPct val="107000"/>
              </a:lnSpc>
              <a:spcAft>
                <a:spcPts val="800"/>
              </a:spcAft>
            </a:pPr>
            <a:r>
              <a:rPr lang="pl-PL" sz="1900" dirty="0" err="1">
                <a:solidFill>
                  <a:srgbClr val="231F20"/>
                </a:solidFill>
                <a:latin typeface="Calibri" panose="020F0502020204030204" pitchFamily="34" charset="0"/>
                <a:ea typeface="Calibri" panose="020F0502020204030204" pitchFamily="34" charset="0"/>
                <a:cs typeface="Vrinda" panose="020B0502040204020203" pitchFamily="34" charset="0"/>
              </a:rPr>
              <a:t>Tomaten-Fusarium-Welke </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1900" i="1" dirty="0">
                <a:solidFill>
                  <a:srgbClr val="231F20"/>
                </a:solidFill>
                <a:latin typeface="Calibri" panose="020F0502020204030204" pitchFamily="34" charset="0"/>
                <a:ea typeface="Calibri" panose="020F0502020204030204" pitchFamily="34" charset="0"/>
                <a:cs typeface="Vrinda" panose="020B0502040204020203" pitchFamily="34" charset="0"/>
              </a:rPr>
              <a:t>Fusarium </a:t>
            </a:r>
            <a:r>
              <a:rPr lang="en-US" sz="1900" i="1" dirty="0" err="1">
                <a:solidFill>
                  <a:srgbClr val="231F20"/>
                </a:solidFill>
                <a:latin typeface="Calibri" panose="020F0502020204030204" pitchFamily="34" charset="0"/>
                <a:ea typeface="Calibri" panose="020F0502020204030204" pitchFamily="34" charset="0"/>
                <a:cs typeface="Vrinda" panose="020B0502040204020203" pitchFamily="34" charset="0"/>
              </a:rPr>
              <a:t>oxysporum</a:t>
            </a:r>
            <a:r>
              <a:rPr lang="en-US" sz="19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3160929"/>
            <a:ext cx="5215318" cy="3029676"/>
          </a:xfrm>
          <a:prstGeom prst="rect">
            <a:avLst/>
          </a:prstGeom>
        </p:spPr>
        <p:txBody>
          <a:bodyPr wrap="square">
            <a:spAutoFit/>
          </a:bodyPr>
          <a:lstStyle/>
          <a:p>
            <a:pPr>
              <a:lnSpc>
                <a:spcPct val="107000"/>
              </a:lnSpc>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Resistente </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Sorten: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z. B</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'Celebrity' und 'Better Boy' </a:t>
            </a:r>
            <a:endPar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Diese Sorten können in Fruchtfolgen mit nicht für Fusarium anfälligen Kulturen wie Mais oder Kohlsorten angebaut werden, die den Lebenszyklus des Erregers unterbrechen. </a:t>
            </a:r>
          </a:p>
        </p:txBody>
      </p:sp>
    </p:spTree>
    <p:extLst>
      <p:ext uri="{BB962C8B-B14F-4D97-AF65-F5344CB8AC3E}">
        <p14:creationId xmlns:p14="http://schemas.microsoft.com/office/powerpoint/2010/main" val="1878976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7146E44-982C-DDCB-EF04-E409C539ADC1}"/>
              </a:ext>
            </a:extLst>
          </p:cNvPr>
          <p:cNvGrpSpPr/>
          <p:nvPr/>
        </p:nvGrpSpPr>
        <p:grpSpPr>
          <a:xfrm rot="3730759">
            <a:off x="5535788" y="5368506"/>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7302" y="1107193"/>
            <a:ext cx="5932073" cy="3025975"/>
          </a:xfrm>
        </p:spPr>
        <p:txBody>
          <a:bodyPr/>
          <a:lstStyle/>
          <a:p>
            <a:r>
              <a:rPr lang="en-US" sz="2150" dirty="0"/>
              <a:t>Deckfrüchte sind ein integraler Bestandteil eines agrarökologischen Ansatzes zur </a:t>
            </a:r>
            <a:r>
              <a:rPr lang="en-US" sz="2150" b="1" dirty="0"/>
              <a:t>Steuerung der Übertragung von Pflanzenkrankheiten </a:t>
            </a:r>
            <a:r>
              <a:rPr lang="en-US" sz="2150" dirty="0"/>
              <a:t>während der Fruchtfolge. Es handelt sich dabei um unkäufliche Pflanzen, die in erster Linie zum </a:t>
            </a:r>
            <a:r>
              <a:rPr lang="en-US" sz="2150" b="1" dirty="0"/>
              <a:t>Schutz und zur Verbesserung der Bodengesundheit </a:t>
            </a:r>
            <a:r>
              <a:rPr lang="en-US" sz="2150" dirty="0"/>
              <a:t>angebaut werden, die aber auch eine entscheidende Rolle bei der Verringerung des Auftretens von Krankheiten in nachfolgenden Kulturen spielen. Indem sie als Barriere für Krankheitserreger wirken, die Bodenstruktur verbessern und nützliche mikrobielle Gemeinschaften fördern, können Deckfrüchte die Lebenszyklen von Krankheitserregern im Boden wirksam unterbrechen und den Krankheitsdruck verringern.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05811"/>
            <a:ext cx="5823857" cy="992652"/>
          </a:xfrm>
        </p:spPr>
        <p:txBody>
          <a:bodyPr/>
          <a:lstStyle/>
          <a:p>
            <a:pPr lvl="0"/>
            <a:r>
              <a:rPr lang="pl-PL" b="1" dirty="0"/>
              <a:t>Deckfrüchte</a:t>
            </a:r>
          </a:p>
        </p:txBody>
      </p:sp>
      <p:grpSp>
        <p:nvGrpSpPr>
          <p:cNvPr id="20" name="Grupa 19">
            <a:extLst>
              <a:ext uri="{FF2B5EF4-FFF2-40B4-BE49-F238E27FC236}">
                <a16:creationId xmlns:a16="http://schemas.microsoft.com/office/drawing/2014/main" id="{77ADE965-6B19-424A-B49F-A2239186C0DB}"/>
              </a:ext>
            </a:extLst>
          </p:cNvPr>
          <p:cNvGrpSpPr/>
          <p:nvPr/>
        </p:nvGrpSpPr>
        <p:grpSpPr>
          <a:xfrm>
            <a:off x="6558006" y="63374"/>
            <a:ext cx="5666650" cy="6102646"/>
            <a:chOff x="6558006" y="63374"/>
            <a:chExt cx="5666650" cy="6102646"/>
          </a:xfrm>
        </p:grpSpPr>
        <p:sp>
          <p:nvSpPr>
            <p:cNvPr id="21" name="Prostokąt 20">
              <a:extLst>
                <a:ext uri="{FF2B5EF4-FFF2-40B4-BE49-F238E27FC236}">
                  <a16:creationId xmlns:a16="http://schemas.microsoft.com/office/drawing/2014/main" id="{E930CC37-4F4C-4C6B-A334-67F7BD32A864}"/>
                </a:ext>
              </a:extLst>
            </p:cNvPr>
            <p:cNvSpPr/>
            <p:nvPr/>
          </p:nvSpPr>
          <p:spPr>
            <a:xfrm>
              <a:off x="6558007" y="670530"/>
              <a:ext cx="5666649" cy="327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sz="2000"/>
            </a:p>
          </p:txBody>
        </p:sp>
        <p:sp>
          <p:nvSpPr>
            <p:cNvPr id="22" name="Dowolny kształt: kształt 21">
              <a:extLst>
                <a:ext uri="{FF2B5EF4-FFF2-40B4-BE49-F238E27FC236}">
                  <a16:creationId xmlns:a16="http://schemas.microsoft.com/office/drawing/2014/main" id="{D13E39D7-0C76-4FDB-A464-BD57FF757F74}"/>
                </a:ext>
              </a:extLst>
            </p:cNvPr>
            <p:cNvSpPr/>
            <p:nvPr/>
          </p:nvSpPr>
          <p:spPr>
            <a:xfrm>
              <a:off x="6645071" y="63374"/>
              <a:ext cx="4916204" cy="934756"/>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Agrarökologische Strategien für den </a:t>
              </a:r>
              <a:r>
                <a:rPr lang="pl-PL" sz="2000" b="1" kern="1200" dirty="0" err="1">
                  <a:solidFill>
                    <a:srgbClr val="231F20"/>
                  </a:solidFill>
                </a:rPr>
                <a:t>Anbau von Deckfrüchten Management von Pflanzenkrankheiten</a:t>
              </a:r>
              <a:endParaRPr lang="pl-PL" sz="2000" b="1" kern="1200" dirty="0">
                <a:solidFill>
                  <a:srgbClr val="231F20"/>
                </a:solidFill>
              </a:endParaRPr>
            </a:p>
          </p:txBody>
        </p:sp>
        <p:sp>
          <p:nvSpPr>
            <p:cNvPr id="23" name="Dowolny kształt: kształt 22">
              <a:extLst>
                <a:ext uri="{FF2B5EF4-FFF2-40B4-BE49-F238E27FC236}">
                  <a16:creationId xmlns:a16="http://schemas.microsoft.com/office/drawing/2014/main" id="{9C1C06EE-D185-464D-93F8-FF033A55938B}"/>
                </a:ext>
              </a:extLst>
            </p:cNvPr>
            <p:cNvSpPr/>
            <p:nvPr/>
          </p:nvSpPr>
          <p:spPr>
            <a:xfrm>
              <a:off x="6558006" y="1308516"/>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solidFill>
                    <a:srgbClr val="231F20"/>
                  </a:solidFill>
                </a:rPr>
                <a:t>Viele </a:t>
              </a:r>
              <a:r>
                <a:rPr lang="en-US" sz="2000" b="0" kern="1200" dirty="0" err="1">
                  <a:solidFill>
                    <a:srgbClr val="231F20"/>
                  </a:solidFill>
                </a:rPr>
                <a:t>Krankheitserreger</a:t>
              </a:r>
              <a:r>
                <a:rPr lang="en-US" sz="2000" b="0" kern="1200" dirty="0">
                  <a:solidFill>
                    <a:srgbClr val="231F20"/>
                  </a:solidFill>
                </a:rPr>
                <a:t> </a:t>
              </a:r>
              <a:r>
                <a:rPr lang="en-US" sz="2000" b="0" kern="1200" dirty="0" err="1">
                  <a:solidFill>
                    <a:srgbClr val="231F20"/>
                  </a:solidFill>
                </a:rPr>
                <a:t>sind</a:t>
              </a:r>
              <a:r>
                <a:rPr lang="en-US" sz="2000" b="0" kern="1200" dirty="0">
                  <a:solidFill>
                    <a:srgbClr val="231F20"/>
                  </a:solidFill>
                </a:rPr>
                <a:t> </a:t>
              </a:r>
              <a:r>
                <a:rPr lang="en-US" sz="2000" b="0" kern="1200" dirty="0" err="1">
                  <a:solidFill>
                    <a:srgbClr val="231F20"/>
                  </a:solidFill>
                </a:rPr>
                <a:t>wirtsspezifisch</a:t>
              </a:r>
              <a:r>
                <a:rPr lang="en-US" sz="2000" b="0" kern="1200" dirty="0">
                  <a:solidFill>
                    <a:srgbClr val="231F20"/>
                  </a:solidFill>
                </a:rPr>
                <a:t> und </a:t>
              </a:r>
              <a:r>
                <a:rPr lang="en-US" sz="2000" b="0" kern="1200" dirty="0" err="1">
                  <a:solidFill>
                    <a:srgbClr val="231F20"/>
                  </a:solidFill>
                </a:rPr>
                <a:t>benötigen</a:t>
              </a:r>
              <a:r>
                <a:rPr lang="en-US" sz="2000" b="0" kern="1200" dirty="0">
                  <a:solidFill>
                    <a:srgbClr val="231F20"/>
                  </a:solidFill>
                </a:rPr>
                <a:t> </a:t>
              </a:r>
              <a:r>
                <a:rPr lang="en-US" sz="2000" b="0" kern="1200" dirty="0" err="1">
                  <a:solidFill>
                    <a:srgbClr val="231F20"/>
                  </a:solidFill>
                </a:rPr>
                <a:t>einen</a:t>
              </a:r>
              <a:r>
                <a:rPr lang="en-US" sz="2000" b="0" kern="1200" dirty="0">
                  <a:solidFill>
                    <a:srgbClr val="231F20"/>
                  </a:solidFill>
                </a:rPr>
                <a:t> </a:t>
              </a:r>
              <a:r>
                <a:rPr lang="en-US" sz="2000" b="0" kern="1200" dirty="0" err="1">
                  <a:solidFill>
                    <a:srgbClr val="231F20"/>
                  </a:solidFill>
                </a:rPr>
                <a:t>geeigneten</a:t>
              </a:r>
              <a:r>
                <a:rPr lang="en-US" sz="2000" b="0" kern="1200" dirty="0">
                  <a:solidFill>
                    <a:srgbClr val="231F20"/>
                  </a:solidFill>
                </a:rPr>
                <a:t> Wirt, um </a:t>
              </a:r>
              <a:r>
                <a:rPr lang="en-US" sz="2000" b="0" kern="1200" dirty="0" err="1">
                  <a:solidFill>
                    <a:srgbClr val="231F20"/>
                  </a:solidFill>
                </a:rPr>
                <a:t>zu</a:t>
              </a:r>
              <a:r>
                <a:rPr lang="en-US" sz="2000" b="0" kern="1200" dirty="0">
                  <a:solidFill>
                    <a:srgbClr val="231F20"/>
                  </a:solidFill>
                </a:rPr>
                <a:t> </a:t>
              </a:r>
              <a:r>
                <a:rPr lang="en-US" sz="2000" b="0" kern="1200" dirty="0" err="1">
                  <a:solidFill>
                    <a:srgbClr val="231F20"/>
                  </a:solidFill>
                </a:rPr>
                <a:t>überleben</a:t>
              </a:r>
              <a:r>
                <a:rPr lang="en-US" sz="2000" b="0" kern="1200" dirty="0">
                  <a:solidFill>
                    <a:srgbClr val="231F20"/>
                  </a:solidFill>
                </a:rPr>
                <a:t> und </a:t>
              </a:r>
              <a:r>
                <a:rPr lang="en-US" sz="2000" b="0" kern="1200" dirty="0" err="1">
                  <a:solidFill>
                    <a:srgbClr val="231F20"/>
                  </a:solidFill>
                </a:rPr>
                <a:t>sich</a:t>
              </a:r>
              <a:r>
                <a:rPr lang="en-US" sz="2000" b="0" kern="1200" dirty="0">
                  <a:solidFill>
                    <a:srgbClr val="231F20"/>
                  </a:solidFill>
                </a:rPr>
                <a:t> </a:t>
              </a:r>
              <a:r>
                <a:rPr lang="en-US" sz="2000" b="0" kern="1200" dirty="0" err="1">
                  <a:solidFill>
                    <a:srgbClr val="231F20"/>
                  </a:solidFill>
                </a:rPr>
                <a:t>zu</a:t>
              </a:r>
              <a:r>
                <a:rPr lang="en-US" sz="2000" b="0" kern="1200" dirty="0">
                  <a:solidFill>
                    <a:srgbClr val="231F20"/>
                  </a:solidFill>
                </a:rPr>
                <a:t> </a:t>
              </a:r>
              <a:r>
                <a:rPr lang="en-US" sz="2000" b="0" kern="1200" dirty="0" err="1">
                  <a:solidFill>
                    <a:srgbClr val="231F20"/>
                  </a:solidFill>
                </a:rPr>
                <a:t>vermehren</a:t>
              </a:r>
              <a:r>
                <a:rPr lang="en-US" sz="2000" b="0" kern="1200" dirty="0">
                  <a:solidFill>
                    <a:srgbClr val="231F20"/>
                  </a:solidFill>
                </a:rPr>
                <a:t>.</a:t>
              </a:r>
              <a:endParaRPr lang="pl-PL" sz="2000" b="0" kern="1200" dirty="0">
                <a:solidFill>
                  <a:srgbClr val="231F20"/>
                </a:solidFill>
              </a:endParaRPr>
            </a:p>
          </p:txBody>
        </p:sp>
        <p:sp>
          <p:nvSpPr>
            <p:cNvPr id="24" name="Dowolny kształt: kształt 23">
              <a:extLst>
                <a:ext uri="{FF2B5EF4-FFF2-40B4-BE49-F238E27FC236}">
                  <a16:creationId xmlns:a16="http://schemas.microsoft.com/office/drawing/2014/main" id="{F7CCBB8B-E46A-4C87-B2F2-FAC8E23BCCDF}"/>
                </a:ext>
              </a:extLst>
            </p:cNvPr>
            <p:cNvSpPr/>
            <p:nvPr/>
          </p:nvSpPr>
          <p:spPr>
            <a:xfrm>
              <a:off x="6841339" y="1068329"/>
              <a:ext cx="4916204" cy="530133"/>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000" b="0" kern="1200" dirty="0">
                  <a:solidFill>
                    <a:srgbClr val="231F20"/>
                  </a:solidFill>
                </a:rPr>
                <a:t>Unterbrechung der Lebenszyklen von Krankheitserregern</a:t>
              </a:r>
              <a:endParaRPr lang="pl-PL" sz="2000" b="0" kern="1200" dirty="0">
                <a:solidFill>
                  <a:srgbClr val="231F20"/>
                </a:solidFill>
              </a:endParaRPr>
            </a:p>
          </p:txBody>
        </p:sp>
        <p:sp>
          <p:nvSpPr>
            <p:cNvPr id="25" name="Dowolny kształt: kształt 24">
              <a:extLst>
                <a:ext uri="{FF2B5EF4-FFF2-40B4-BE49-F238E27FC236}">
                  <a16:creationId xmlns:a16="http://schemas.microsoft.com/office/drawing/2014/main" id="{82FAE63F-FDB8-4123-A279-068AAE53C547}"/>
                </a:ext>
              </a:extLst>
            </p:cNvPr>
            <p:cNvSpPr/>
            <p:nvPr/>
          </p:nvSpPr>
          <p:spPr>
            <a:xfrm>
              <a:off x="6558007" y="2758286"/>
              <a:ext cx="5666649" cy="1341428"/>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solidFill>
                    <a:srgbClr val="231F20"/>
                  </a:solidFill>
                </a:rPr>
                <a:t>Einige Deckfrüchte setzen allelopathische Verbindungen frei, die das Wachstum von Krankheitserregern hemmen oder deren Lebensfähigkeit verringern können.</a:t>
              </a:r>
              <a:endParaRPr lang="pl-PL" sz="2000" b="0" kern="1200" dirty="0">
                <a:solidFill>
                  <a:srgbClr val="231F20"/>
                </a:solidFill>
              </a:endParaRPr>
            </a:p>
          </p:txBody>
        </p:sp>
        <p:sp>
          <p:nvSpPr>
            <p:cNvPr id="26" name="Dowolny kształt: kształt 25">
              <a:extLst>
                <a:ext uri="{FF2B5EF4-FFF2-40B4-BE49-F238E27FC236}">
                  <a16:creationId xmlns:a16="http://schemas.microsoft.com/office/drawing/2014/main" id="{CDC6B466-CD09-4542-9E59-4572C3085FC2}"/>
                </a:ext>
              </a:extLst>
            </p:cNvPr>
            <p:cNvSpPr/>
            <p:nvPr/>
          </p:nvSpPr>
          <p:spPr>
            <a:xfrm>
              <a:off x="6841339" y="259986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000" b="0" kern="1200" dirty="0" err="1">
                  <a:solidFill>
                    <a:srgbClr val="231F20"/>
                  </a:solidFill>
                </a:rPr>
                <a:t>Allelopathische Wirkungen</a:t>
              </a:r>
              <a:endParaRPr lang="pl-PL" sz="2000" b="0" kern="1200" dirty="0">
                <a:solidFill>
                  <a:srgbClr val="231F20"/>
                </a:solidFill>
              </a:endParaRPr>
            </a:p>
          </p:txBody>
        </p:sp>
        <p:sp>
          <p:nvSpPr>
            <p:cNvPr id="27" name="Dowolny kształt: kształt 26">
              <a:extLst>
                <a:ext uri="{FF2B5EF4-FFF2-40B4-BE49-F238E27FC236}">
                  <a16:creationId xmlns:a16="http://schemas.microsoft.com/office/drawing/2014/main" id="{1C4DB0A5-3516-4499-BB3E-7361D5E3E689}"/>
                </a:ext>
              </a:extLst>
            </p:cNvPr>
            <p:cNvSpPr/>
            <p:nvPr/>
          </p:nvSpPr>
          <p:spPr>
            <a:xfrm>
              <a:off x="6558007" y="4323270"/>
              <a:ext cx="5666649" cy="1842750"/>
            </a:xfrm>
            <a:custGeom>
              <a:avLst/>
              <a:gdLst>
                <a:gd name="connsiteX0" fmla="*/ 0 w 5666649"/>
                <a:gd name="connsiteY0" fmla="*/ 0 h 1842750"/>
                <a:gd name="connsiteX1" fmla="*/ 5666649 w 5666649"/>
                <a:gd name="connsiteY1" fmla="*/ 0 h 1842750"/>
                <a:gd name="connsiteX2" fmla="*/ 5666649 w 5666649"/>
                <a:gd name="connsiteY2" fmla="*/ 1842750 h 1842750"/>
                <a:gd name="connsiteX3" fmla="*/ 0 w 5666649"/>
                <a:gd name="connsiteY3" fmla="*/ 1842750 h 1842750"/>
                <a:gd name="connsiteX4" fmla="*/ 0 w 5666649"/>
                <a:gd name="connsiteY4" fmla="*/ 0 h 184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842750">
                  <a:moveTo>
                    <a:pt x="0" y="0"/>
                  </a:moveTo>
                  <a:lnTo>
                    <a:pt x="5666649" y="0"/>
                  </a:lnTo>
                  <a:lnTo>
                    <a:pt x="5666649" y="1842750"/>
                  </a:lnTo>
                  <a:lnTo>
                    <a:pt x="0" y="18427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1900" b="0" kern="1200" dirty="0" err="1">
                  <a:solidFill>
                    <a:srgbClr val="231F20"/>
                  </a:solidFill>
                </a:rPr>
                <a:t>Deckfrüchte</a:t>
              </a:r>
              <a:r>
                <a:rPr lang="en-US" sz="1900" b="0" kern="1200" dirty="0">
                  <a:solidFill>
                    <a:srgbClr val="231F20"/>
                  </a:solidFill>
                </a:rPr>
                <a:t> </a:t>
              </a:r>
              <a:r>
                <a:rPr lang="en-US" sz="1900" b="0" kern="1200" dirty="0" err="1">
                  <a:solidFill>
                    <a:srgbClr val="231F20"/>
                  </a:solidFill>
                </a:rPr>
                <a:t>bieten</a:t>
              </a:r>
              <a:r>
                <a:rPr lang="en-US" sz="1900" b="0" kern="1200" dirty="0">
                  <a:solidFill>
                    <a:srgbClr val="231F20"/>
                  </a:solidFill>
                </a:rPr>
                <a:t> </a:t>
              </a:r>
              <a:r>
                <a:rPr lang="en-US" sz="1900" b="0" kern="1200" dirty="0" err="1">
                  <a:solidFill>
                    <a:srgbClr val="231F20"/>
                  </a:solidFill>
                </a:rPr>
                <a:t>eine</a:t>
              </a:r>
              <a:r>
                <a:rPr lang="en-US" sz="1900" b="0" kern="1200" dirty="0">
                  <a:solidFill>
                    <a:srgbClr val="231F20"/>
                  </a:solidFill>
                </a:rPr>
                <a:t> </a:t>
              </a:r>
              <a:r>
                <a:rPr lang="en-US" sz="1900" b="0" kern="1200" dirty="0" err="1">
                  <a:solidFill>
                    <a:srgbClr val="231F20"/>
                  </a:solidFill>
                </a:rPr>
                <a:t>Bodenbedeckung</a:t>
              </a:r>
              <a:r>
                <a:rPr lang="en-US" sz="1900" b="0" kern="1200" dirty="0">
                  <a:solidFill>
                    <a:srgbClr val="231F20"/>
                  </a:solidFill>
                </a:rPr>
                <a:t>, die </a:t>
              </a:r>
              <a:r>
                <a:rPr lang="en-US" sz="1900" b="0" kern="1200" dirty="0" err="1">
                  <a:solidFill>
                    <a:srgbClr val="231F20"/>
                  </a:solidFill>
                </a:rPr>
                <a:t>die</a:t>
              </a:r>
              <a:r>
                <a:rPr lang="en-US" sz="1900" b="0" kern="1200" dirty="0">
                  <a:solidFill>
                    <a:srgbClr val="231F20"/>
                  </a:solidFill>
                </a:rPr>
                <a:t> </a:t>
              </a:r>
              <a:r>
                <a:rPr lang="en-US" sz="1900" b="0" kern="1200" dirty="0" err="1">
                  <a:solidFill>
                    <a:srgbClr val="231F20"/>
                  </a:solidFill>
                </a:rPr>
                <a:t>Bodenerosion</a:t>
              </a:r>
              <a:r>
                <a:rPr lang="en-US" sz="1900" b="0" kern="1200" dirty="0">
                  <a:solidFill>
                    <a:srgbClr val="231F20"/>
                  </a:solidFill>
                </a:rPr>
                <a:t> </a:t>
              </a:r>
              <a:r>
                <a:rPr lang="en-US" sz="1900" b="0" kern="1200" dirty="0" err="1">
                  <a:solidFill>
                    <a:srgbClr val="231F20"/>
                  </a:solidFill>
                </a:rPr>
                <a:t>verringert</a:t>
              </a:r>
              <a:r>
                <a:rPr lang="en-US" sz="1900" b="0" kern="1200" dirty="0">
                  <a:solidFill>
                    <a:srgbClr val="231F20"/>
                  </a:solidFill>
                </a:rPr>
                <a:t> und die </a:t>
              </a:r>
              <a:r>
                <a:rPr lang="en-US" sz="1900" b="0" kern="1200" dirty="0" err="1">
                  <a:solidFill>
                    <a:srgbClr val="231F20"/>
                  </a:solidFill>
                </a:rPr>
                <a:t>Verbreitung</a:t>
              </a:r>
              <a:r>
                <a:rPr lang="en-US" sz="1900" b="0" kern="1200" dirty="0">
                  <a:solidFill>
                    <a:srgbClr val="231F20"/>
                  </a:solidFill>
                </a:rPr>
                <a:t> von </a:t>
              </a:r>
              <a:r>
                <a:rPr lang="en-US" sz="1900" b="0" kern="1200" dirty="0" err="1">
                  <a:solidFill>
                    <a:srgbClr val="231F20"/>
                  </a:solidFill>
                </a:rPr>
                <a:t>Krankheitserregern</a:t>
              </a:r>
              <a:r>
                <a:rPr lang="en-US" sz="1900" b="0" kern="1200" dirty="0">
                  <a:solidFill>
                    <a:srgbClr val="231F20"/>
                  </a:solidFill>
                </a:rPr>
                <a:t> </a:t>
              </a:r>
              <a:r>
                <a:rPr lang="en-US" sz="1900" b="0" kern="1200" dirty="0" err="1">
                  <a:solidFill>
                    <a:srgbClr val="231F20"/>
                  </a:solidFill>
                </a:rPr>
                <a:t>im</a:t>
              </a:r>
              <a:r>
                <a:rPr lang="en-US" sz="1900" b="0" kern="1200" dirty="0">
                  <a:solidFill>
                    <a:srgbClr val="231F20"/>
                  </a:solidFill>
                </a:rPr>
                <a:t> Boden auf den </a:t>
              </a:r>
              <a:r>
                <a:rPr lang="en-US" sz="1900" b="0" kern="1200" dirty="0" err="1">
                  <a:solidFill>
                    <a:srgbClr val="231F20"/>
                  </a:solidFill>
                </a:rPr>
                <a:t>Blättern</a:t>
              </a:r>
              <a:r>
                <a:rPr lang="en-US" sz="1900" b="0" kern="1200" dirty="0">
                  <a:solidFill>
                    <a:srgbClr val="231F20"/>
                  </a:solidFill>
                </a:rPr>
                <a:t> der </a:t>
              </a:r>
              <a:r>
                <a:rPr lang="en-US" sz="1900" b="0" kern="1200" dirty="0" err="1">
                  <a:solidFill>
                    <a:srgbClr val="231F20"/>
                  </a:solidFill>
                </a:rPr>
                <a:t>Pflanzen</a:t>
              </a:r>
              <a:r>
                <a:rPr lang="en-US" sz="1900" b="0" kern="1200" dirty="0">
                  <a:solidFill>
                    <a:srgbClr val="231F20"/>
                  </a:solidFill>
                </a:rPr>
                <a:t> </a:t>
              </a:r>
              <a:r>
                <a:rPr lang="en-US" sz="1900" b="0" kern="1200" dirty="0" err="1">
                  <a:solidFill>
                    <a:srgbClr val="231F20"/>
                  </a:solidFill>
                </a:rPr>
                <a:t>verhindert</a:t>
              </a:r>
              <a:r>
                <a:rPr lang="en-US" sz="1900" b="0" kern="1200" dirty="0">
                  <a:solidFill>
                    <a:srgbClr val="231F20"/>
                  </a:solidFill>
                </a:rPr>
                <a:t>, was </a:t>
              </a:r>
              <a:r>
                <a:rPr lang="en-US" sz="1900" b="0" kern="1200" dirty="0" err="1">
                  <a:solidFill>
                    <a:srgbClr val="231F20"/>
                  </a:solidFill>
                </a:rPr>
                <a:t>eine</a:t>
              </a:r>
              <a:r>
                <a:rPr lang="en-US" sz="1900" b="0" kern="1200" dirty="0">
                  <a:solidFill>
                    <a:srgbClr val="231F20"/>
                  </a:solidFill>
                </a:rPr>
                <a:t> </a:t>
              </a:r>
              <a:r>
                <a:rPr lang="en-US" sz="1900" b="0" kern="1200" dirty="0" err="1">
                  <a:solidFill>
                    <a:srgbClr val="231F20"/>
                  </a:solidFill>
                </a:rPr>
                <a:t>häufige</a:t>
              </a:r>
              <a:r>
                <a:rPr lang="en-US" sz="1900" b="0" kern="1200" dirty="0">
                  <a:solidFill>
                    <a:srgbClr val="231F20"/>
                  </a:solidFill>
                </a:rPr>
                <a:t> Art der </a:t>
              </a:r>
              <a:r>
                <a:rPr lang="en-US" sz="1900" b="0" kern="1200" dirty="0" err="1">
                  <a:solidFill>
                    <a:srgbClr val="231F20"/>
                  </a:solidFill>
                </a:rPr>
                <a:t>Ausbreitung</a:t>
              </a:r>
              <a:r>
                <a:rPr lang="en-US" sz="1900" b="0" kern="1200" dirty="0">
                  <a:solidFill>
                    <a:srgbClr val="231F20"/>
                  </a:solidFill>
                </a:rPr>
                <a:t> von </a:t>
              </a:r>
              <a:r>
                <a:rPr lang="en-US" sz="1900" b="0" kern="1200" dirty="0" err="1">
                  <a:solidFill>
                    <a:srgbClr val="231F20"/>
                  </a:solidFill>
                </a:rPr>
                <a:t>Krankheiten</a:t>
              </a:r>
              <a:r>
                <a:rPr lang="en-US" sz="1900" b="0" kern="1200" dirty="0">
                  <a:solidFill>
                    <a:srgbClr val="231F20"/>
                  </a:solidFill>
                </a:rPr>
                <a:t> </a:t>
              </a:r>
              <a:r>
                <a:rPr lang="en-US" sz="1900" b="0" kern="1200" dirty="0" err="1">
                  <a:solidFill>
                    <a:srgbClr val="231F20"/>
                  </a:solidFill>
                </a:rPr>
                <a:t>ist</a:t>
              </a:r>
              <a:r>
                <a:rPr lang="en-US" sz="1900" b="0" kern="1200" dirty="0">
                  <a:solidFill>
                    <a:srgbClr val="231F20"/>
                  </a:solidFill>
                </a:rPr>
                <a:t>.</a:t>
              </a:r>
              <a:endParaRPr lang="pl-PL" sz="1900" b="0" kern="1200" dirty="0">
                <a:solidFill>
                  <a:srgbClr val="231F20"/>
                </a:solidFill>
              </a:endParaRPr>
            </a:p>
          </p:txBody>
        </p:sp>
        <p:sp>
          <p:nvSpPr>
            <p:cNvPr id="28" name="Dowolny kształt: kształt 27">
              <a:extLst>
                <a:ext uri="{FF2B5EF4-FFF2-40B4-BE49-F238E27FC236}">
                  <a16:creationId xmlns:a16="http://schemas.microsoft.com/office/drawing/2014/main" id="{B8C8F128-B9AA-47CA-90B9-C9B7B7BFA5E5}"/>
                </a:ext>
              </a:extLst>
            </p:cNvPr>
            <p:cNvSpPr/>
            <p:nvPr/>
          </p:nvSpPr>
          <p:spPr>
            <a:xfrm>
              <a:off x="6841339" y="4179696"/>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000" b="0" kern="1200" dirty="0" err="1">
                  <a:solidFill>
                    <a:srgbClr val="231F20"/>
                  </a:solidFill>
                </a:rPr>
                <a:t>Verringerung </a:t>
              </a:r>
              <a:r>
                <a:rPr lang="pl-PL" sz="2000" b="0" kern="1200" dirty="0">
                  <a:solidFill>
                    <a:srgbClr val="231F20"/>
                  </a:solidFill>
                </a:rPr>
                <a:t>der </a:t>
              </a:r>
              <a:r>
                <a:rPr lang="pl-PL" sz="2000" b="0" kern="1200" dirty="0" err="1">
                  <a:solidFill>
                    <a:srgbClr val="231F20"/>
                  </a:solidFill>
                </a:rPr>
                <a:t>Spritzwasserausbreitung</a:t>
              </a:r>
              <a:endParaRPr lang="pl-PL" sz="2000" b="0" kern="1200" dirty="0">
                <a:solidFill>
                  <a:srgbClr val="231F20"/>
                </a:solidFill>
              </a:endParaRPr>
            </a:p>
          </p:txBody>
        </p:sp>
      </p:grpSp>
    </p:spTree>
    <p:extLst>
      <p:ext uri="{BB962C8B-B14F-4D97-AF65-F5344CB8AC3E}">
        <p14:creationId xmlns:p14="http://schemas.microsoft.com/office/powerpoint/2010/main" val="2332505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35389" y="1378295"/>
            <a:ext cx="5991427" cy="3025975"/>
          </a:xfrm>
        </p:spPr>
        <p:txBody>
          <a:bodyPr/>
          <a:lstStyle/>
          <a:p>
            <a:r>
              <a:rPr lang="en-US" sz="2100" dirty="0"/>
              <a:t>Die Fruchtfolge ist eine landwirtschaftliche Praxis, bei der verschiedene Arten von Pflanzen auf demselben Feld in aufeinanderfolgenden Jahreszeiten angebaut werden. Diese Methode </a:t>
            </a:r>
            <a:r>
              <a:rPr lang="en-US" sz="2100" b="1" dirty="0"/>
              <a:t>trägt dazu bei, die Gesundheit des Bodens zu erhalten, die Bodenfruchtbarkeit zu verbessern und das Auftreten von Schädlingen und Krankheiten zu verringern</a:t>
            </a:r>
            <a:r>
              <a:rPr lang="en-US" sz="2100" dirty="0"/>
              <a:t>, die bei kontinuierlicher Monokultur auftreten. Durch den Wechsel von Kulturen mit unterschiedlichem Nährstoffbedarf und unterschiedlicher Wurzelstruktur können die Landwirte die Bodenstruktur verbessern und den Bedarf an chemischen </a:t>
            </a:r>
            <a:r>
              <a:rPr lang="en-US" sz="2100" dirty="0" err="1"/>
              <a:t>Düngemitteln </a:t>
            </a:r>
            <a:r>
              <a:rPr lang="en-US" sz="2100" dirty="0"/>
              <a:t>und Pestiziden </a:t>
            </a:r>
            <a:r>
              <a:rPr lang="en-US" sz="2100" dirty="0" err="1"/>
              <a:t>minimieren</a:t>
            </a:r>
            <a:r>
              <a:rPr lang="en-US" sz="2100" dirty="0"/>
              <a:t>. Die Fruchtfolge ist eine grundlegende Strategie für eine nachhaltige Landwirtschaft.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5389" y="685755"/>
            <a:ext cx="4990998" cy="992652"/>
          </a:xfrm>
        </p:spPr>
        <p:txBody>
          <a:bodyPr/>
          <a:lstStyle/>
          <a:p>
            <a:r>
              <a:rPr lang="pl-PL" b="1" dirty="0" err="1"/>
              <a:t>Fruchtfolge</a:t>
            </a:r>
            <a:endParaRPr lang="en-US" b="1" dirty="0"/>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744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672256" y="475208"/>
            <a:ext cx="11729533" cy="803654"/>
          </a:xfrm>
        </p:spPr>
        <p:txBody>
          <a:bodyPr/>
          <a:lstStyle/>
          <a:p>
            <a:r>
              <a:rPr lang="pl-PL" b="1" dirty="0" err="1"/>
              <a:t>Praktiken der Fruchtfolge</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2B4E5736-AA12-4899-80C7-90B9DDC0D6FD}"/>
              </a:ext>
            </a:extLst>
          </p:cNvPr>
          <p:cNvGrpSpPr/>
          <p:nvPr/>
        </p:nvGrpSpPr>
        <p:grpSpPr>
          <a:xfrm>
            <a:off x="1662435" y="1319335"/>
            <a:ext cx="10010365" cy="4681324"/>
            <a:chOff x="2177712" y="1319335"/>
            <a:chExt cx="10010365" cy="4681324"/>
          </a:xfrm>
        </p:grpSpPr>
        <p:sp>
          <p:nvSpPr>
            <p:cNvPr id="22" name="Ramka 21">
              <a:extLst>
                <a:ext uri="{FF2B5EF4-FFF2-40B4-BE49-F238E27FC236}">
                  <a16:creationId xmlns:a16="http://schemas.microsoft.com/office/drawing/2014/main" id="{71EE90F1-A8A8-47D9-8964-984E92B2052D}"/>
                </a:ext>
              </a:extLst>
            </p:cNvPr>
            <p:cNvSpPr/>
            <p:nvPr/>
          </p:nvSpPr>
          <p:spPr>
            <a:xfrm>
              <a:off x="2403585" y="1820237"/>
              <a:ext cx="5874587" cy="4180422"/>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358C39B2-CA5F-454B-A917-E98363BAE3D1}"/>
                </a:ext>
              </a:extLst>
            </p:cNvPr>
            <p:cNvSpPr/>
            <p:nvPr/>
          </p:nvSpPr>
          <p:spPr>
            <a:xfrm>
              <a:off x="2177712" y="1319335"/>
              <a:ext cx="5648715" cy="395431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FD6E2783-5B2F-4317-BC25-DDF5B37FB2E2}"/>
                </a:ext>
              </a:extLst>
            </p:cNvPr>
            <p:cNvSpPr/>
            <p:nvPr/>
          </p:nvSpPr>
          <p:spPr>
            <a:xfrm>
              <a:off x="2633254" y="5275054"/>
              <a:ext cx="5419046" cy="496220"/>
            </a:xfrm>
            <a:custGeom>
              <a:avLst/>
              <a:gdLst>
                <a:gd name="connsiteX0" fmla="*/ 0 w 5419046"/>
                <a:gd name="connsiteY0" fmla="*/ 0 h 496220"/>
                <a:gd name="connsiteX1" fmla="*/ 5419046 w 5419046"/>
                <a:gd name="connsiteY1" fmla="*/ 0 h 496220"/>
                <a:gd name="connsiteX2" fmla="*/ 5419046 w 5419046"/>
                <a:gd name="connsiteY2" fmla="*/ 496220 h 496220"/>
                <a:gd name="connsiteX3" fmla="*/ 0 w 5419046"/>
                <a:gd name="connsiteY3" fmla="*/ 496220 h 496220"/>
                <a:gd name="connsiteX4" fmla="*/ 0 w 5419046"/>
                <a:gd name="connsiteY4" fmla="*/ 0 h 49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046" h="496220">
                  <a:moveTo>
                    <a:pt x="0" y="0"/>
                  </a:moveTo>
                  <a:lnTo>
                    <a:pt x="5419046" y="0"/>
                  </a:lnTo>
                  <a:lnTo>
                    <a:pt x="5419046" y="496220"/>
                  </a:lnTo>
                  <a:lnTo>
                    <a:pt x="0" y="496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200" b="1" kern="1200" dirty="0">
                  <a:solidFill>
                    <a:srgbClr val="231F20"/>
                  </a:solidFill>
                </a:rPr>
                <a:t>FRUCHTFOLGE LEGUMINOSEN-GETREIDE</a:t>
              </a:r>
            </a:p>
          </p:txBody>
        </p:sp>
        <p:sp>
          <p:nvSpPr>
            <p:cNvPr id="25" name="Dowolny kształt: kształt 24">
              <a:extLst>
                <a:ext uri="{FF2B5EF4-FFF2-40B4-BE49-F238E27FC236}">
                  <a16:creationId xmlns:a16="http://schemas.microsoft.com/office/drawing/2014/main" id="{63365C7A-F8FE-419F-B87C-F1DA188CF0AC}"/>
                </a:ext>
              </a:extLst>
            </p:cNvPr>
            <p:cNvSpPr/>
            <p:nvPr/>
          </p:nvSpPr>
          <p:spPr>
            <a:xfrm>
              <a:off x="8557646" y="1342742"/>
              <a:ext cx="3630431" cy="4180422"/>
            </a:xfrm>
            <a:custGeom>
              <a:avLst/>
              <a:gdLst>
                <a:gd name="connsiteX0" fmla="*/ 0 w 2685797"/>
                <a:gd name="connsiteY0" fmla="*/ 0 h 4180422"/>
                <a:gd name="connsiteX1" fmla="*/ 2685797 w 2685797"/>
                <a:gd name="connsiteY1" fmla="*/ 0 h 4180422"/>
                <a:gd name="connsiteX2" fmla="*/ 2685797 w 2685797"/>
                <a:gd name="connsiteY2" fmla="*/ 4180422 h 4180422"/>
                <a:gd name="connsiteX3" fmla="*/ 0 w 2685797"/>
                <a:gd name="connsiteY3" fmla="*/ 4180422 h 4180422"/>
                <a:gd name="connsiteX4" fmla="*/ 0 w 2685797"/>
                <a:gd name="connsiteY4" fmla="*/ 0 h 41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797" h="4180422">
                  <a:moveTo>
                    <a:pt x="0" y="0"/>
                  </a:moveTo>
                  <a:lnTo>
                    <a:pt x="2685797" y="0"/>
                  </a:lnTo>
                  <a:lnTo>
                    <a:pt x="2685797" y="4180422"/>
                  </a:lnTo>
                  <a:lnTo>
                    <a:pt x="0" y="4180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pl-PL" sz="2200" b="0" kern="1200" dirty="0">
                  <a:solidFill>
                    <a:srgbClr val="231F20"/>
                  </a:solidFill>
                </a:rPr>
                <a:t>Eine </a:t>
              </a:r>
              <a:r>
                <a:rPr lang="en-US" sz="2200" b="0" kern="1200" dirty="0">
                  <a:solidFill>
                    <a:srgbClr val="231F20"/>
                  </a:solidFill>
                </a:rPr>
                <a:t>Hülsenfrucht (wie Bohnen, Linsen, Erbsen oder Sojabohnen) wird in einer Saison angebaut, gefolgt von einer Getreidekultur (wie Weizen, Mais </a:t>
              </a:r>
              <a:r>
                <a:rPr lang="pl-PL" sz="2200" b="0" kern="1200" dirty="0" err="1">
                  <a:solidFill>
                    <a:srgbClr val="231F20"/>
                  </a:solidFill>
                </a:rPr>
                <a:t>oder </a:t>
              </a:r>
              <a:r>
                <a:rPr lang="en-US" sz="2200" b="0" kern="1200" dirty="0">
                  <a:solidFill>
                    <a:srgbClr val="231F20"/>
                  </a:solidFill>
                </a:rPr>
                <a:t>Gerste) in der nächsten Saison. </a:t>
              </a:r>
            </a:p>
            <a:p>
              <a:pPr marL="0" lvl="0" indent="0" defTabSz="1066800">
                <a:lnSpc>
                  <a:spcPct val="90000"/>
                </a:lnSpc>
                <a:spcBef>
                  <a:spcPct val="0"/>
                </a:spcBef>
                <a:spcAft>
                  <a:spcPct val="35000"/>
                </a:spcAft>
                <a:buNone/>
              </a:pPr>
              <a:r>
                <a:rPr lang="en-US" sz="2200" b="0" kern="1200" dirty="0">
                  <a:solidFill>
                    <a:srgbClr val="231F20"/>
                  </a:solidFill>
                </a:rPr>
                <a:t>Diese Praxis verbessert die Bodengesundheit durch die natürliche Stickstoffbindung und trägt dazu bei, Schädlings- und Krankheitszyklen zu unterbrechen, was zu höheren Erträgen bei beiden Kulturen führt.</a:t>
              </a:r>
              <a:endParaRPr lang="pl-PL" sz="2200" b="0" kern="1200" dirty="0">
                <a:solidFill>
                  <a:srgbClr val="231F20"/>
                </a:solidFill>
              </a:endParaRPr>
            </a:p>
          </p:txBody>
        </p:sp>
      </p:grpSp>
    </p:spTree>
    <p:extLst>
      <p:ext uri="{BB962C8B-B14F-4D97-AF65-F5344CB8AC3E}">
        <p14:creationId xmlns:p14="http://schemas.microsoft.com/office/powerpoint/2010/main" val="3528093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0180"/>
            <a:ext cx="11729533" cy="803654"/>
          </a:xfrm>
        </p:spPr>
        <p:txBody>
          <a:bodyPr/>
          <a:lstStyle/>
          <a:p>
            <a:r>
              <a:rPr lang="pl-PL" b="1" dirty="0" err="1"/>
              <a:t>Praktiken der Fruchtfolge</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D8C6B89D-DEC6-4BA1-AB2F-61F80B51F342}"/>
              </a:ext>
            </a:extLst>
          </p:cNvPr>
          <p:cNvGrpSpPr/>
          <p:nvPr/>
        </p:nvGrpSpPr>
        <p:grpSpPr>
          <a:xfrm>
            <a:off x="440603" y="1330697"/>
            <a:ext cx="11394307" cy="4681656"/>
            <a:chOff x="802571" y="1318571"/>
            <a:chExt cx="11394307" cy="4681656"/>
          </a:xfrm>
        </p:grpSpPr>
        <p:sp>
          <p:nvSpPr>
            <p:cNvPr id="22" name="Ramka 21">
              <a:extLst>
                <a:ext uri="{FF2B5EF4-FFF2-40B4-BE49-F238E27FC236}">
                  <a16:creationId xmlns:a16="http://schemas.microsoft.com/office/drawing/2014/main" id="{23032B90-3079-4C90-B203-8ED6FA11CA87}"/>
                </a:ext>
              </a:extLst>
            </p:cNvPr>
            <p:cNvSpPr/>
            <p:nvPr/>
          </p:nvSpPr>
          <p:spPr>
            <a:xfrm>
              <a:off x="2404927" y="1819508"/>
              <a:ext cx="5875004" cy="4180719"/>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AA11FC5F-7468-4DAA-A1B0-83D8CF077178}"/>
                </a:ext>
              </a:extLst>
            </p:cNvPr>
            <p:cNvSpPr/>
            <p:nvPr/>
          </p:nvSpPr>
          <p:spPr>
            <a:xfrm>
              <a:off x="2179038" y="1318571"/>
              <a:ext cx="5649115" cy="395459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B482906C-4445-4FBA-AB11-F2C5976BC7D1}"/>
                </a:ext>
              </a:extLst>
            </p:cNvPr>
            <p:cNvSpPr/>
            <p:nvPr/>
          </p:nvSpPr>
          <p:spPr>
            <a:xfrm>
              <a:off x="802571" y="5274571"/>
              <a:ext cx="7438406" cy="496255"/>
            </a:xfrm>
            <a:custGeom>
              <a:avLst/>
              <a:gdLst>
                <a:gd name="connsiteX0" fmla="*/ 0 w 5419430"/>
                <a:gd name="connsiteY0" fmla="*/ 0 h 496255"/>
                <a:gd name="connsiteX1" fmla="*/ 5419430 w 5419430"/>
                <a:gd name="connsiteY1" fmla="*/ 0 h 496255"/>
                <a:gd name="connsiteX2" fmla="*/ 5419430 w 5419430"/>
                <a:gd name="connsiteY2" fmla="*/ 496255 h 496255"/>
                <a:gd name="connsiteX3" fmla="*/ 0 w 5419430"/>
                <a:gd name="connsiteY3" fmla="*/ 496255 h 496255"/>
                <a:gd name="connsiteX4" fmla="*/ 0 w 5419430"/>
                <a:gd name="connsiteY4" fmla="*/ 0 h 49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430" h="496255">
                  <a:moveTo>
                    <a:pt x="0" y="0"/>
                  </a:moveTo>
                  <a:lnTo>
                    <a:pt x="5419430" y="0"/>
                  </a:lnTo>
                  <a:lnTo>
                    <a:pt x="5419430" y="496255"/>
                  </a:lnTo>
                  <a:lnTo>
                    <a:pt x="0" y="4962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680" tIns="87630" rIns="233680" bIns="87630" numCol="1" spcCol="1270" anchor="ctr" anchorCtr="0">
              <a:noAutofit/>
            </a:bodyPr>
            <a:lstStyle/>
            <a:p>
              <a:pPr marL="0" lvl="0" indent="0" algn="l" defTabSz="1022350">
                <a:lnSpc>
                  <a:spcPct val="90000"/>
                </a:lnSpc>
                <a:spcBef>
                  <a:spcPct val="0"/>
                </a:spcBef>
                <a:spcAft>
                  <a:spcPct val="35000"/>
                </a:spcAft>
                <a:buNone/>
              </a:pPr>
              <a:r>
                <a:rPr lang="pl-PL" sz="2200" b="1" kern="1200" dirty="0">
                  <a:solidFill>
                    <a:srgbClr val="231F20"/>
                  </a:solidFill>
                </a:rPr>
                <a:t>FRUCHTFOLGE MIT HACKFRÜCHTEN UND BLATTFRÜCHTEN</a:t>
              </a:r>
            </a:p>
          </p:txBody>
        </p:sp>
        <p:sp>
          <p:nvSpPr>
            <p:cNvPr id="25" name="Dowolny kształt: kształt 24">
              <a:extLst>
                <a:ext uri="{FF2B5EF4-FFF2-40B4-BE49-F238E27FC236}">
                  <a16:creationId xmlns:a16="http://schemas.microsoft.com/office/drawing/2014/main" id="{3250E18F-B828-4521-B086-84DDAD0F66CC}"/>
                </a:ext>
              </a:extLst>
            </p:cNvPr>
            <p:cNvSpPr/>
            <p:nvPr/>
          </p:nvSpPr>
          <p:spPr>
            <a:xfrm>
              <a:off x="8330454" y="1341979"/>
              <a:ext cx="3866424" cy="4180719"/>
            </a:xfrm>
            <a:custGeom>
              <a:avLst/>
              <a:gdLst>
                <a:gd name="connsiteX0" fmla="*/ 0 w 2685987"/>
                <a:gd name="connsiteY0" fmla="*/ 0 h 4180719"/>
                <a:gd name="connsiteX1" fmla="*/ 2685987 w 2685987"/>
                <a:gd name="connsiteY1" fmla="*/ 0 h 4180719"/>
                <a:gd name="connsiteX2" fmla="*/ 2685987 w 2685987"/>
                <a:gd name="connsiteY2" fmla="*/ 4180719 h 4180719"/>
                <a:gd name="connsiteX3" fmla="*/ 0 w 2685987"/>
                <a:gd name="connsiteY3" fmla="*/ 4180719 h 4180719"/>
                <a:gd name="connsiteX4" fmla="*/ 0 w 2685987"/>
                <a:gd name="connsiteY4" fmla="*/ 0 h 4180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987" h="4180719">
                  <a:moveTo>
                    <a:pt x="0" y="0"/>
                  </a:moveTo>
                  <a:lnTo>
                    <a:pt x="2685987" y="0"/>
                  </a:lnTo>
                  <a:lnTo>
                    <a:pt x="2685987" y="4180719"/>
                  </a:lnTo>
                  <a:lnTo>
                    <a:pt x="0" y="41807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ts val="400"/>
                </a:spcAft>
                <a:buNone/>
              </a:pPr>
              <a:r>
                <a:rPr lang="en-US" sz="2150" b="0" kern="1200" dirty="0">
                  <a:solidFill>
                    <a:srgbClr val="231F20"/>
                  </a:solidFill>
                </a:rPr>
                <a:t>Beim Fruchtwechsel von Hackfrüchten mit Blattpflanzen wechseln sich Hackfrüchte wie Karotten oder Kartoffeln mit Blattpflanzen wie Salat oder Spinat ab, um </a:t>
              </a:r>
              <a:r>
                <a:rPr lang="en-US" sz="2150" b="0" kern="1200" dirty="0" err="1">
                  <a:solidFill>
                    <a:srgbClr val="231F20"/>
                  </a:solidFill>
                </a:rPr>
                <a:t>die </a:t>
              </a:r>
              <a:r>
                <a:rPr lang="en-US" sz="2150" b="0" kern="1200" dirty="0">
                  <a:solidFill>
                    <a:srgbClr val="231F20"/>
                  </a:solidFill>
                </a:rPr>
                <a:t>Nährstoffausnutzung des Bodens </a:t>
              </a:r>
              <a:r>
                <a:rPr lang="en-US" sz="2150" b="0" kern="1200" dirty="0" err="1">
                  <a:solidFill>
                    <a:srgbClr val="231F20"/>
                  </a:solidFill>
                </a:rPr>
                <a:t>zu optimieren </a:t>
              </a:r>
              <a:r>
                <a:rPr lang="en-US" sz="2150" b="0" kern="1200" dirty="0">
                  <a:solidFill>
                    <a:srgbClr val="231F20"/>
                  </a:solidFill>
                </a:rPr>
                <a:t>und die Ansammlung von Schädlingen zu verringern. </a:t>
              </a:r>
            </a:p>
            <a:p>
              <a:pPr marL="0" lvl="0" indent="0" defTabSz="1066800">
                <a:lnSpc>
                  <a:spcPct val="90000"/>
                </a:lnSpc>
                <a:spcBef>
                  <a:spcPct val="0"/>
                </a:spcBef>
                <a:spcAft>
                  <a:spcPts val="400"/>
                </a:spcAft>
                <a:buNone/>
              </a:pPr>
              <a:r>
                <a:rPr lang="en-US" sz="2150" b="0" kern="1200" dirty="0">
                  <a:solidFill>
                    <a:srgbClr val="231F20"/>
                  </a:solidFill>
                </a:rPr>
                <a:t>Diese Praxis trägt dazu bei, die Bodenstruktur zu erhalten, eine Auslaugung des Bodens zu verhindern und das Risiko von Krankheiten zu </a:t>
              </a:r>
              <a:r>
                <a:rPr lang="en-US" sz="2150" b="0" kern="1200" dirty="0" err="1">
                  <a:solidFill>
                    <a:srgbClr val="231F20"/>
                  </a:solidFill>
                </a:rPr>
                <a:t>minimieren</a:t>
              </a:r>
              <a:r>
                <a:rPr lang="en-US" sz="2150" b="0" kern="1200" dirty="0">
                  <a:solidFill>
                    <a:srgbClr val="231F20"/>
                  </a:solidFill>
                </a:rPr>
                <a:t>, die für beide Kulturarten spezifisch sind.</a:t>
              </a:r>
              <a:endParaRPr lang="pl-PL" sz="2150" b="0" kern="1200" dirty="0">
                <a:solidFill>
                  <a:srgbClr val="231F20"/>
                </a:solidFill>
              </a:endParaRPr>
            </a:p>
          </p:txBody>
        </p:sp>
      </p:grpSp>
    </p:spTree>
    <p:extLst>
      <p:ext uri="{BB962C8B-B14F-4D97-AF65-F5344CB8AC3E}">
        <p14:creationId xmlns:p14="http://schemas.microsoft.com/office/powerpoint/2010/main" val="3641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60723" y="2341241"/>
            <a:ext cx="6010480" cy="3066422"/>
          </a:xfrm>
        </p:spPr>
        <p:txBody>
          <a:bodyPr/>
          <a:lstStyle/>
          <a:p>
            <a:r>
              <a:rPr lang="pl-PL" dirty="0" err="1"/>
              <a:t>Nachhaltige Anbaupraktiken</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02</a:t>
            </a:r>
            <a:endParaRPr lang="en-US" dirty="0"/>
          </a:p>
        </p:txBody>
      </p:sp>
    </p:spTree>
    <p:extLst>
      <p:ext uri="{BB962C8B-B14F-4D97-AF65-F5344CB8AC3E}">
        <p14:creationId xmlns:p14="http://schemas.microsoft.com/office/powerpoint/2010/main" val="1524255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2321"/>
            <a:ext cx="11729533" cy="803654"/>
          </a:xfrm>
        </p:spPr>
        <p:txBody>
          <a:bodyPr/>
          <a:lstStyle/>
          <a:p>
            <a:r>
              <a:rPr lang="pl-PL" b="1" dirty="0" err="1"/>
              <a:t>Praktiken der Fruchtfolge</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7C616A2B-19D8-4B5C-A5E2-3F7FF1FF21AF}"/>
              </a:ext>
            </a:extLst>
          </p:cNvPr>
          <p:cNvGraphicFramePr/>
          <p:nvPr>
            <p:extLst>
              <p:ext uri="{D42A27DB-BD31-4B8C-83A1-F6EECF244321}">
                <p14:modId xmlns:p14="http://schemas.microsoft.com/office/powerpoint/2010/main" val="3676163394"/>
              </p:ext>
            </p:extLst>
          </p:nvPr>
        </p:nvGraphicFramePr>
        <p:xfrm>
          <a:off x="2174400" y="543600"/>
          <a:ext cx="9500400" cy="623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0219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79064" y="287575"/>
            <a:ext cx="11729533" cy="803654"/>
          </a:xfrm>
        </p:spPr>
        <p:txBody>
          <a:bodyPr/>
          <a:lstStyle/>
          <a:p>
            <a:r>
              <a:rPr lang="pl-PL" b="1" dirty="0" err="1">
                <a:solidFill>
                  <a:srgbClr val="000000"/>
                </a:solidFill>
              </a:rPr>
              <a:t>Übliche Fruchtfolgezyklen</a:t>
            </a:r>
            <a:endParaRPr lang="pl-PL" b="1" dirty="0">
              <a:solidFill>
                <a:srgbClr val="000000"/>
              </a:solidFill>
            </a:endParaRPr>
          </a:p>
        </p:txBody>
      </p:sp>
      <p:grpSp>
        <p:nvGrpSpPr>
          <p:cNvPr id="3" name="Grupa 2">
            <a:extLst>
              <a:ext uri="{FF2B5EF4-FFF2-40B4-BE49-F238E27FC236}">
                <a16:creationId xmlns:a16="http://schemas.microsoft.com/office/drawing/2014/main" id="{715F1F33-BF7F-4456-894D-D79E3D08ACAA}"/>
              </a:ext>
            </a:extLst>
          </p:cNvPr>
          <p:cNvGrpSpPr/>
          <p:nvPr/>
        </p:nvGrpSpPr>
        <p:grpSpPr>
          <a:xfrm>
            <a:off x="1011206" y="907061"/>
            <a:ext cx="10735880" cy="5166611"/>
            <a:chOff x="1011206" y="907061"/>
            <a:chExt cx="10735880" cy="5166611"/>
          </a:xfrm>
        </p:grpSpPr>
        <p:sp>
          <p:nvSpPr>
            <p:cNvPr id="5" name="Dowolny kształt: kształt 4">
              <a:extLst>
                <a:ext uri="{FF2B5EF4-FFF2-40B4-BE49-F238E27FC236}">
                  <a16:creationId xmlns:a16="http://schemas.microsoft.com/office/drawing/2014/main" id="{60CCA510-2571-4722-AC59-2E4F11411EBE}"/>
                </a:ext>
              </a:extLst>
            </p:cNvPr>
            <p:cNvSpPr/>
            <p:nvPr/>
          </p:nvSpPr>
          <p:spPr>
            <a:xfrm>
              <a:off x="3772354" y="909588"/>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EINFACHE ROTATION </a:t>
              </a:r>
              <a:r>
                <a:rPr lang="pl-PL" sz="2200" b="1" kern="1200" dirty="0">
                  <a:solidFill>
                    <a:srgbClr val="231F20"/>
                  </a:solidFill>
                </a:rPr>
                <a:t>- </a:t>
              </a:r>
              <a:r>
                <a:rPr lang="en-US" sz="2200" b="0" kern="1200" dirty="0" err="1">
                  <a:solidFill>
                    <a:srgbClr val="231F20"/>
                  </a:solidFill>
                </a:rPr>
                <a:t>Wechsel </a:t>
              </a:r>
              <a:r>
                <a:rPr lang="en-US" sz="2200" b="0" kern="1200" dirty="0">
                  <a:solidFill>
                    <a:srgbClr val="231F20"/>
                  </a:solidFill>
                </a:rPr>
                <a:t>zwischen zwei Kulturarten, z. B. Weizen in einem Jahr und Klee oder Brache im nächsten Jahr. Dies ist häufig bei weniger intensiven Anbausystemen zu beobachten.</a:t>
              </a:r>
              <a:endParaRPr lang="pl-PL" sz="2200" b="0" kern="1200" dirty="0">
                <a:solidFill>
                  <a:srgbClr val="231F20"/>
                </a:solidFill>
              </a:endParaRPr>
            </a:p>
          </p:txBody>
        </p:sp>
        <p:sp>
          <p:nvSpPr>
            <p:cNvPr id="7" name="Prostokąt 6">
              <a:extLst>
                <a:ext uri="{FF2B5EF4-FFF2-40B4-BE49-F238E27FC236}">
                  <a16:creationId xmlns:a16="http://schemas.microsoft.com/office/drawing/2014/main" id="{BD4DB9E3-DA20-45E3-93B7-444FEED4FAA4}"/>
                </a:ext>
              </a:extLst>
            </p:cNvPr>
            <p:cNvSpPr/>
            <p:nvPr/>
          </p:nvSpPr>
          <p:spPr>
            <a:xfrm>
              <a:off x="2569619" y="90706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7" name="Dowolny kształt: kształt 16">
              <a:extLst>
                <a:ext uri="{FF2B5EF4-FFF2-40B4-BE49-F238E27FC236}">
                  <a16:creationId xmlns:a16="http://schemas.microsoft.com/office/drawing/2014/main" id="{649E3D8F-BD54-4D39-A33D-A403B6D37EC7}"/>
                </a:ext>
              </a:extLst>
            </p:cNvPr>
            <p:cNvSpPr/>
            <p:nvPr/>
          </p:nvSpPr>
          <p:spPr>
            <a:xfrm>
              <a:off x="1011206" y="2247344"/>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Dreijährige Fruchtfolge </a:t>
              </a:r>
              <a:r>
                <a:rPr lang="pl-PL" sz="2200" b="1" kern="1200" dirty="0">
                  <a:solidFill>
                    <a:srgbClr val="231F20"/>
                  </a:solidFill>
                </a:rPr>
                <a:t>- </a:t>
              </a:r>
              <a:r>
                <a:rPr lang="pl-PL" sz="2200" b="0" kern="1200" dirty="0" err="1">
                  <a:solidFill>
                    <a:srgbClr val="231F20"/>
                  </a:solidFill>
                </a:rPr>
                <a:t>z. B</a:t>
              </a:r>
              <a:r>
                <a:rPr lang="pl-PL" sz="2200" b="0" kern="1200" dirty="0">
                  <a:solidFill>
                    <a:srgbClr val="231F20"/>
                  </a:solidFill>
                </a:rPr>
                <a:t>. </a:t>
              </a:r>
              <a:r>
                <a:rPr lang="en-US" sz="2200" b="0" kern="1200" dirty="0">
                  <a:solidFill>
                    <a:srgbClr val="231F20"/>
                  </a:solidFill>
                </a:rPr>
                <a:t>Mais, Sojabohnen und Weizen im Wechsel. Diese Fruchtfolge hilft dabei, unterschiedliche Nährstoffbedürfnisse und Schädlingszyklen effektiv zu bewältigen.</a:t>
              </a:r>
              <a:endParaRPr lang="pl-PL" sz="2200" b="0" kern="1200" dirty="0">
                <a:solidFill>
                  <a:srgbClr val="231F20"/>
                </a:solidFill>
              </a:endParaRPr>
            </a:p>
          </p:txBody>
        </p:sp>
        <p:sp>
          <p:nvSpPr>
            <p:cNvPr id="18" name="Prostokąt 17">
              <a:extLst>
                <a:ext uri="{FF2B5EF4-FFF2-40B4-BE49-F238E27FC236}">
                  <a16:creationId xmlns:a16="http://schemas.microsoft.com/office/drawing/2014/main" id="{1D0C6E97-484C-4CB5-B435-55BDFAE7ADE1}"/>
                </a:ext>
              </a:extLst>
            </p:cNvPr>
            <p:cNvSpPr/>
            <p:nvPr/>
          </p:nvSpPr>
          <p:spPr>
            <a:xfrm>
              <a:off x="8408349" y="2275535"/>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9" name="Dowolny kształt: kształt 18">
              <a:extLst>
                <a:ext uri="{FF2B5EF4-FFF2-40B4-BE49-F238E27FC236}">
                  <a16:creationId xmlns:a16="http://schemas.microsoft.com/office/drawing/2014/main" id="{0A62F769-4DC9-470B-ADF4-66B117C3E486}"/>
                </a:ext>
              </a:extLst>
            </p:cNvPr>
            <p:cNvSpPr/>
            <p:nvPr/>
          </p:nvSpPr>
          <p:spPr>
            <a:xfrm>
              <a:off x="3779056" y="3585101"/>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VIERJÄHRIGE ROTATION </a:t>
              </a:r>
              <a:r>
                <a:rPr lang="pl-PL" sz="2200" b="1" kern="1200" dirty="0">
                  <a:solidFill>
                    <a:srgbClr val="231F20"/>
                  </a:solidFill>
                </a:rPr>
                <a:t>- </a:t>
              </a:r>
              <a:r>
                <a:rPr lang="pl-PL" sz="2200" b="0" kern="1200" dirty="0" err="1">
                  <a:solidFill>
                    <a:srgbClr val="231F20"/>
                  </a:solidFill>
                </a:rPr>
                <a:t>z.B. </a:t>
              </a:r>
              <a:r>
                <a:rPr lang="en-US" sz="2200" b="0" kern="1200" dirty="0">
                  <a:solidFill>
                    <a:srgbClr val="231F20"/>
                  </a:solidFill>
                </a:rPr>
                <a:t>ein Zyklus aus Mais, Sojabohnen, Weizen und einer Deckfrucht wie Luzerne oder Klee. Zusätzlich wird ein Jahr lang eine Leguminose oder eine Deckfrucht angebaut, um den Boden wieder aufzufüllen.</a:t>
              </a:r>
              <a:endParaRPr lang="pl-PL" sz="2200" b="0" kern="1200" dirty="0">
                <a:solidFill>
                  <a:srgbClr val="231F20"/>
                </a:solidFill>
              </a:endParaRPr>
            </a:p>
          </p:txBody>
        </p:sp>
        <p:sp>
          <p:nvSpPr>
            <p:cNvPr id="20" name="Prostokąt 19">
              <a:extLst>
                <a:ext uri="{FF2B5EF4-FFF2-40B4-BE49-F238E27FC236}">
                  <a16:creationId xmlns:a16="http://schemas.microsoft.com/office/drawing/2014/main" id="{FA6009CC-A2B2-4E07-B2D9-431AAF29E564}"/>
                </a:ext>
              </a:extLst>
            </p:cNvPr>
            <p:cNvSpPr/>
            <p:nvPr/>
          </p:nvSpPr>
          <p:spPr>
            <a:xfrm>
              <a:off x="2567425" y="356319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21" name="Dowolny kształt: kształt 20">
              <a:extLst>
                <a:ext uri="{FF2B5EF4-FFF2-40B4-BE49-F238E27FC236}">
                  <a16:creationId xmlns:a16="http://schemas.microsoft.com/office/drawing/2014/main" id="{1CDBB30D-9CA3-40DF-B5BB-AC2B461461E3}"/>
                </a:ext>
              </a:extLst>
            </p:cNvPr>
            <p:cNvSpPr/>
            <p:nvPr/>
          </p:nvSpPr>
          <p:spPr>
            <a:xfrm>
              <a:off x="1074693" y="4922857"/>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VERLÄNGERTE FRÜCHTE </a:t>
              </a:r>
              <a:r>
                <a:rPr lang="pl-PL" sz="2200" b="1" kern="1200" dirty="0">
                  <a:solidFill>
                    <a:srgbClr val="231F20"/>
                  </a:solidFill>
                </a:rPr>
                <a:t>- </a:t>
              </a:r>
              <a:r>
                <a:rPr lang="en-US" sz="2200" b="0" kern="1200" dirty="0">
                  <a:solidFill>
                    <a:srgbClr val="231F20"/>
                  </a:solidFill>
                </a:rPr>
                <a:t>vielfältigere Kulturen und längere Zeiträume, z. B. eine siebenjährige Fruchtfolge mit einer Reihe von Gemüse, Getreide und Gründüngung. </a:t>
              </a:r>
              <a:endParaRPr lang="pl-PL" sz="2200" b="0" kern="1200" dirty="0">
                <a:solidFill>
                  <a:srgbClr val="231F20"/>
                </a:solidFill>
              </a:endParaRPr>
            </a:p>
          </p:txBody>
        </p:sp>
        <p:sp>
          <p:nvSpPr>
            <p:cNvPr id="22" name="Prostokąt 21">
              <a:extLst>
                <a:ext uri="{FF2B5EF4-FFF2-40B4-BE49-F238E27FC236}">
                  <a16:creationId xmlns:a16="http://schemas.microsoft.com/office/drawing/2014/main" id="{ABB23C1E-9DC7-41E3-8C4C-CB2207B567D2}"/>
                </a:ext>
              </a:extLst>
            </p:cNvPr>
            <p:cNvSpPr/>
            <p:nvPr/>
          </p:nvSpPr>
          <p:spPr>
            <a:xfrm>
              <a:off x="8414897" y="4925384"/>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41299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26136" y="291622"/>
            <a:ext cx="11729533" cy="803654"/>
          </a:xfrm>
        </p:spPr>
        <p:txBody>
          <a:bodyPr/>
          <a:lstStyle/>
          <a:p>
            <a:r>
              <a:rPr lang="pl-PL" b="1" dirty="0" err="1">
                <a:solidFill>
                  <a:srgbClr val="000000"/>
                </a:solidFill>
              </a:rPr>
              <a:t>Fruchtfolge </a:t>
            </a:r>
            <a:r>
              <a:rPr lang="pl-PL" b="1" dirty="0">
                <a:solidFill>
                  <a:srgbClr val="000000"/>
                </a:solidFill>
              </a:rPr>
              <a:t>- </a:t>
            </a:r>
            <a:r>
              <a:rPr lang="pl-PL" b="1" dirty="0" err="1">
                <a:solidFill>
                  <a:srgbClr val="000000"/>
                </a:solidFill>
              </a:rPr>
              <a:t>Umsetzung</a:t>
            </a:r>
            <a:endParaRPr lang="pl-PL" b="1" dirty="0">
              <a:solidFill>
                <a:srgbClr val="000000"/>
              </a:solidFill>
            </a:endParaRPr>
          </a:p>
        </p:txBody>
      </p:sp>
      <p:grpSp>
        <p:nvGrpSpPr>
          <p:cNvPr id="2" name="Grupa 1">
            <a:extLst>
              <a:ext uri="{FF2B5EF4-FFF2-40B4-BE49-F238E27FC236}">
                <a16:creationId xmlns:a16="http://schemas.microsoft.com/office/drawing/2014/main" id="{6C68CCA4-FB68-43DA-BFD5-59283F73C0D1}"/>
              </a:ext>
            </a:extLst>
          </p:cNvPr>
          <p:cNvGrpSpPr/>
          <p:nvPr/>
        </p:nvGrpSpPr>
        <p:grpSpPr>
          <a:xfrm>
            <a:off x="-226337" y="957943"/>
            <a:ext cx="12418337" cy="5257799"/>
            <a:chOff x="802570" y="957943"/>
            <a:chExt cx="11389430" cy="5257799"/>
          </a:xfrm>
        </p:grpSpPr>
        <p:sp>
          <p:nvSpPr>
            <p:cNvPr id="3" name="Prostokąt 2">
              <a:extLst>
                <a:ext uri="{FF2B5EF4-FFF2-40B4-BE49-F238E27FC236}">
                  <a16:creationId xmlns:a16="http://schemas.microsoft.com/office/drawing/2014/main" id="{AEA8B014-FFEB-4DC6-B98E-F159227E686B}"/>
                </a:ext>
              </a:extLst>
            </p:cNvPr>
            <p:cNvSpPr/>
            <p:nvPr/>
          </p:nvSpPr>
          <p:spPr>
            <a:xfrm>
              <a:off x="802570" y="957943"/>
              <a:ext cx="11389430" cy="5257799"/>
            </a:xfrm>
            <a:prstGeom prst="rect">
              <a:avLst/>
            </a:prstGeom>
            <a:noFill/>
          </p:spPr>
          <p:txBody>
            <a:bodyPr/>
            <a:lstStyle/>
            <a:p>
              <a:endParaRPr lang="pl-PL" sz="2200"/>
            </a:p>
          </p:txBody>
        </p:sp>
        <p:sp>
          <p:nvSpPr>
            <p:cNvPr id="5" name="Dowolny kształt: kształt 4">
              <a:extLst>
                <a:ext uri="{FF2B5EF4-FFF2-40B4-BE49-F238E27FC236}">
                  <a16:creationId xmlns:a16="http://schemas.microsoft.com/office/drawing/2014/main" id="{C3889F8B-3B16-4A1D-AEFE-6BECBE86C329}"/>
                </a:ext>
              </a:extLst>
            </p:cNvPr>
            <p:cNvSpPr/>
            <p:nvPr/>
          </p:nvSpPr>
          <p:spPr>
            <a:xfrm>
              <a:off x="4766958" y="960519"/>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200" b="1" kern="1200" dirty="0">
                  <a:solidFill>
                    <a:srgbClr val="231F20"/>
                  </a:solidFill>
                </a:rPr>
                <a:t>BODENBEURTEILUNG - </a:t>
              </a:r>
              <a:r>
                <a:rPr lang="en-US" sz="2200" b="0" kern="1200" dirty="0">
                  <a:solidFill>
                    <a:srgbClr val="231F20"/>
                  </a:solidFill>
                </a:rPr>
                <a:t>zum Verständnis von Nährstoffgehalt, pH-Wert und Bodenbeschaffenheit, um festzustellen, welche Kulturen geeignet sind und welche Ergänzungen erforderlich sind</a:t>
              </a:r>
              <a:r>
                <a:rPr lang="en-US" sz="2200" b="1" kern="1200" dirty="0">
                  <a:solidFill>
                    <a:srgbClr val="231F20"/>
                  </a:solidFill>
                </a:rPr>
                <a:t>.</a:t>
              </a:r>
              <a:endParaRPr lang="pl-PL" sz="2200" b="1" kern="1200" dirty="0">
                <a:solidFill>
                  <a:srgbClr val="231F20"/>
                </a:solidFill>
              </a:endParaRPr>
            </a:p>
          </p:txBody>
        </p:sp>
        <p:sp>
          <p:nvSpPr>
            <p:cNvPr id="7" name="Prostokąt 6">
              <a:extLst>
                <a:ext uri="{FF2B5EF4-FFF2-40B4-BE49-F238E27FC236}">
                  <a16:creationId xmlns:a16="http://schemas.microsoft.com/office/drawing/2014/main" id="{1FDF06EE-1BB1-46BE-A526-F11A7A242F1B}"/>
                </a:ext>
              </a:extLst>
            </p:cNvPr>
            <p:cNvSpPr/>
            <p:nvPr/>
          </p:nvSpPr>
          <p:spPr>
            <a:xfrm>
              <a:off x="3067440" y="960519"/>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8" name="Dowolny kształt: kształt 7">
              <a:extLst>
                <a:ext uri="{FF2B5EF4-FFF2-40B4-BE49-F238E27FC236}">
                  <a16:creationId xmlns:a16="http://schemas.microsoft.com/office/drawing/2014/main" id="{2625078C-AC33-4A2D-8AF1-986EAA027203}"/>
                </a:ext>
              </a:extLst>
            </p:cNvPr>
            <p:cNvSpPr/>
            <p:nvPr/>
          </p:nvSpPr>
          <p:spPr>
            <a:xfrm>
              <a:off x="1428004" y="2798156"/>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200" b="1" kern="1200" dirty="0">
                  <a:solidFill>
                    <a:srgbClr val="231F20"/>
                  </a:solidFill>
                </a:rPr>
                <a:t>KLIMAABWÄGUNG - </a:t>
              </a:r>
              <a:r>
                <a:rPr lang="pl-PL" sz="2200" b="0" kern="1200" dirty="0" err="1">
                  <a:solidFill>
                    <a:srgbClr val="231F20"/>
                  </a:solidFill>
                </a:rPr>
                <a:t>Bewertung </a:t>
              </a:r>
              <a:r>
                <a:rPr lang="pl-PL" sz="2200" b="0" kern="1200" dirty="0">
                  <a:solidFill>
                    <a:srgbClr val="231F20"/>
                  </a:solidFill>
                </a:rPr>
                <a:t>der </a:t>
              </a:r>
              <a:r>
                <a:rPr lang="en-US" sz="2200" b="0" kern="1200" dirty="0">
                  <a:solidFill>
                    <a:srgbClr val="231F20"/>
                  </a:solidFill>
                </a:rPr>
                <a:t>lokalen klimatischen Bedingungen, einschließlich Temperatur, Niederschlagsmuster und Länge der Vegetationsperiode</a:t>
              </a:r>
              <a:r>
                <a:rPr lang="pl-PL" sz="2200" b="0" kern="1200" dirty="0">
                  <a:solidFill>
                    <a:srgbClr val="231F20"/>
                  </a:solidFill>
                </a:rPr>
                <a:t>, um </a:t>
              </a:r>
              <a:r>
                <a:rPr lang="en-US" sz="2200" b="0" kern="1200" dirty="0">
                  <a:solidFill>
                    <a:srgbClr val="231F20"/>
                  </a:solidFill>
                </a:rPr>
                <a:t>Pflanzen auszuwählen, die für </a:t>
              </a:r>
              <a:r>
                <a:rPr lang="en-IE" sz="2200" b="0" kern="1200" dirty="0">
                  <a:solidFill>
                    <a:srgbClr val="231F20"/>
                  </a:solidFill>
                </a:rPr>
                <a:t>ein </a:t>
              </a:r>
              <a:r>
                <a:rPr lang="en-US" sz="2200" b="0" kern="1200" dirty="0">
                  <a:solidFill>
                    <a:srgbClr val="231F20"/>
                  </a:solidFill>
                </a:rPr>
                <a:t>bestimmtes Klima gut geeignet sind.</a:t>
              </a:r>
              <a:endParaRPr lang="pl-PL" sz="2200" b="0" kern="1200" dirty="0">
                <a:solidFill>
                  <a:srgbClr val="231F20"/>
                </a:solidFill>
              </a:endParaRPr>
            </a:p>
          </p:txBody>
        </p:sp>
        <p:sp>
          <p:nvSpPr>
            <p:cNvPr id="19" name="Prostokąt 18">
              <a:extLst>
                <a:ext uri="{FF2B5EF4-FFF2-40B4-BE49-F238E27FC236}">
                  <a16:creationId xmlns:a16="http://schemas.microsoft.com/office/drawing/2014/main" id="{E9C08B41-DC1E-473A-BB27-0FF9C571BDF6}"/>
                </a:ext>
              </a:extLst>
            </p:cNvPr>
            <p:cNvSpPr/>
            <p:nvPr/>
          </p:nvSpPr>
          <p:spPr>
            <a:xfrm>
              <a:off x="8365531" y="2798156"/>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20" name="Dowolny kształt: kształt 19">
              <a:extLst>
                <a:ext uri="{FF2B5EF4-FFF2-40B4-BE49-F238E27FC236}">
                  <a16:creationId xmlns:a16="http://schemas.microsoft.com/office/drawing/2014/main" id="{DEBF2A0A-733C-4D30-BE00-1116FE9F7768}"/>
                </a:ext>
              </a:extLst>
            </p:cNvPr>
            <p:cNvSpPr/>
            <p:nvPr/>
          </p:nvSpPr>
          <p:spPr>
            <a:xfrm>
              <a:off x="4776165" y="4635794"/>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050" b="1" kern="1200" dirty="0">
                  <a:solidFill>
                    <a:srgbClr val="231F20"/>
                  </a:solidFill>
                </a:rPr>
                <a:t>PLANUNG DES ANBAUZYKLUS </a:t>
              </a:r>
              <a:r>
                <a:rPr lang="pl-PL" sz="2050" b="1" kern="1200" dirty="0">
                  <a:solidFill>
                    <a:srgbClr val="231F20"/>
                  </a:solidFill>
                </a:rPr>
                <a:t>- </a:t>
              </a:r>
              <a:r>
                <a:rPr lang="en-IE" sz="2050" b="0" kern="1200" dirty="0">
                  <a:solidFill>
                    <a:srgbClr val="231F20"/>
                  </a:solidFill>
                </a:rPr>
                <a:t>Planung </a:t>
              </a:r>
              <a:r>
                <a:rPr lang="en-US" sz="2050" b="0" kern="1200" dirty="0">
                  <a:solidFill>
                    <a:srgbClr val="231F20"/>
                  </a:solidFill>
                </a:rPr>
                <a:t>einer Abfolge, die Kulturen mit unterschiedlichem Nährstoffbedarf und unterschiedlicher Schädlingsresistenz abwechselnd anbaut</a:t>
              </a:r>
              <a:r>
                <a:rPr lang="pl-PL" sz="2050" b="0" kern="1200" dirty="0">
                  <a:solidFill>
                    <a:srgbClr val="231F20"/>
                  </a:solidFill>
                </a:rPr>
                <a:t>. Vorbereitung </a:t>
              </a:r>
              <a:r>
                <a:rPr lang="en-US" sz="2050" b="0" kern="1200" dirty="0">
                  <a:solidFill>
                    <a:srgbClr val="231F20"/>
                  </a:solidFill>
                </a:rPr>
                <a:t>des </a:t>
              </a:r>
              <a:r>
                <a:rPr lang="pl-PL" sz="2050" b="0" kern="1200" dirty="0">
                  <a:solidFill>
                    <a:srgbClr val="231F20"/>
                  </a:solidFill>
                </a:rPr>
                <a:t>Bodens und </a:t>
              </a:r>
              <a:r>
                <a:rPr lang="en-US" sz="2050" b="0" kern="1200" dirty="0">
                  <a:solidFill>
                    <a:srgbClr val="231F20"/>
                  </a:solidFill>
                </a:rPr>
                <a:t>beste Praktiken für die Anpflanzung, einschließlich der richtigen Abstände, Tiefe und des richtigen Zeitpunkts</a:t>
              </a:r>
              <a:r>
                <a:rPr lang="pl-PL" sz="2050" b="0" kern="1200" dirty="0">
                  <a:solidFill>
                    <a:srgbClr val="231F20"/>
                  </a:solidFill>
                </a:rPr>
                <a:t>. </a:t>
              </a:r>
            </a:p>
          </p:txBody>
        </p:sp>
        <p:sp>
          <p:nvSpPr>
            <p:cNvPr id="21" name="Prostokąt 20">
              <a:extLst>
                <a:ext uri="{FF2B5EF4-FFF2-40B4-BE49-F238E27FC236}">
                  <a16:creationId xmlns:a16="http://schemas.microsoft.com/office/drawing/2014/main" id="{1AB2A297-7A5A-4D9A-934A-72B65F808EAD}"/>
                </a:ext>
              </a:extLst>
            </p:cNvPr>
            <p:cNvSpPr/>
            <p:nvPr/>
          </p:nvSpPr>
          <p:spPr>
            <a:xfrm>
              <a:off x="3067440" y="4638370"/>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1310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D6147C33-0AEB-4999-B56A-1928F66A6AAC}"/>
              </a:ext>
            </a:extLst>
          </p:cNvPr>
          <p:cNvGrpSpPr/>
          <p:nvPr/>
        </p:nvGrpSpPr>
        <p:grpSpPr>
          <a:xfrm>
            <a:off x="1437895" y="780474"/>
            <a:ext cx="7961119" cy="5512385"/>
            <a:chOff x="1437895" y="780474"/>
            <a:chExt cx="7961119" cy="5512385"/>
          </a:xfrm>
        </p:grpSpPr>
        <p:graphicFrame>
          <p:nvGraphicFramePr>
            <p:cNvPr id="8" name="Diagram 7">
              <a:extLst>
                <a:ext uri="{FF2B5EF4-FFF2-40B4-BE49-F238E27FC236}">
                  <a16:creationId xmlns:a16="http://schemas.microsoft.com/office/drawing/2014/main" id="{10F8481A-5483-4C63-85BA-2B3BB4C1483A}"/>
                </a:ext>
              </a:extLst>
            </p:cNvPr>
            <p:cNvGraphicFramePr/>
            <p:nvPr/>
          </p:nvGraphicFramePr>
          <p:xfrm>
            <a:off x="3008789" y="1504859"/>
            <a:ext cx="6390225" cy="958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p:nvPr/>
          </p:nvGraphicFramePr>
          <p:xfrm>
            <a:off x="3008789" y="2457478"/>
            <a:ext cx="6390225" cy="958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p:nvPr/>
          </p:nvGraphicFramePr>
          <p:xfrm>
            <a:off x="3008788" y="3416323"/>
            <a:ext cx="6390225" cy="95884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p:nvPr/>
          </p:nvGraphicFramePr>
          <p:xfrm>
            <a:off x="3003892" y="4375169"/>
            <a:ext cx="6390225" cy="95884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2" name="Diagram 11">
              <a:extLst>
                <a:ext uri="{FF2B5EF4-FFF2-40B4-BE49-F238E27FC236}">
                  <a16:creationId xmlns:a16="http://schemas.microsoft.com/office/drawing/2014/main" id="{CC31E226-EF2F-43E7-BA85-AA4D7903AD99}"/>
                </a:ext>
              </a:extLst>
            </p:cNvPr>
            <p:cNvGraphicFramePr/>
            <p:nvPr/>
          </p:nvGraphicFramePr>
          <p:xfrm>
            <a:off x="3008789" y="5334014"/>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nvGraphicFramePr>
          <p:xfrm>
            <a:off x="3008789" y="780474"/>
            <a:ext cx="6390225" cy="958845"/>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493148"/>
            <a:ext cx="2418997" cy="4799711"/>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pSp>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425329" y="364257"/>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Ein Beispiel für eine Fruchtfolge mit fünf Feldern zur </a:t>
            </a:r>
            <a:r>
              <a:rPr lang="pl-PL" b="1" dirty="0">
                <a:solidFill>
                  <a:srgbClr val="8BC540"/>
                </a:solidFill>
              </a:rPr>
              <a:t>Verbesserung </a:t>
            </a:r>
            <a:r>
              <a:rPr lang="en-US" b="1" dirty="0">
                <a:solidFill>
                  <a:srgbClr val="8BC540"/>
                </a:solidFill>
              </a:rPr>
              <a:t>der Bodenqualität.</a:t>
            </a:r>
            <a:endParaRPr lang="pl-PL" b="1" dirty="0">
              <a:solidFill>
                <a:srgbClr val="8BC540"/>
              </a:solidFill>
            </a:endParaRPr>
          </a:p>
        </p:txBody>
      </p:sp>
    </p:spTree>
    <p:extLst>
      <p:ext uri="{BB962C8B-B14F-4D97-AF65-F5344CB8AC3E}">
        <p14:creationId xmlns:p14="http://schemas.microsoft.com/office/powerpoint/2010/main" val="24921394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0F8481A-5483-4C63-85BA-2B3BB4C1483A}"/>
              </a:ext>
            </a:extLst>
          </p:cNvPr>
          <p:cNvGraphicFramePr>
            <a:graphicFrameLocks noChangeAspect="1"/>
          </p:cNvGraphicFramePr>
          <p:nvPr/>
        </p:nvGraphicFramePr>
        <p:xfrm>
          <a:off x="2167961" y="1263130"/>
          <a:ext cx="7989406" cy="119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a:graphicFrameLocks noChangeAspect="1"/>
          </p:cNvGraphicFramePr>
          <p:nvPr/>
        </p:nvGraphicFramePr>
        <p:xfrm>
          <a:off x="2167961" y="2513141"/>
          <a:ext cx="7989406" cy="119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a:graphicFrameLocks noChangeAspect="1"/>
          </p:cNvGraphicFramePr>
          <p:nvPr/>
        </p:nvGraphicFramePr>
        <p:xfrm>
          <a:off x="2101297" y="3786491"/>
          <a:ext cx="7989406" cy="119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a:graphicFrameLocks noChangeAspect="1"/>
          </p:cNvGraphicFramePr>
          <p:nvPr/>
        </p:nvGraphicFramePr>
        <p:xfrm>
          <a:off x="2101297" y="5059841"/>
          <a:ext cx="7989406" cy="119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extLst>
              <p:ext uri="{D42A27DB-BD31-4B8C-83A1-F6EECF244321}">
                <p14:modId xmlns:p14="http://schemas.microsoft.com/office/powerpoint/2010/main" val="3854113341"/>
              </p:ext>
            </p:extLst>
          </p:nvPr>
        </p:nvGraphicFramePr>
        <p:xfrm>
          <a:off x="3008789" y="583209"/>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377547"/>
          <a:ext cx="2418997" cy="4799711"/>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710165" y="370408"/>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Ein Beispiel für eine Fruchtfolge </a:t>
            </a:r>
            <a:r>
              <a:rPr lang="pl-PL" b="1" dirty="0" err="1">
                <a:solidFill>
                  <a:srgbClr val="8BC540"/>
                </a:solidFill>
              </a:rPr>
              <a:t>mit vier Feldern </a:t>
            </a:r>
            <a:r>
              <a:rPr lang="en-US" b="1" dirty="0">
                <a:solidFill>
                  <a:srgbClr val="8BC540"/>
                </a:solidFill>
              </a:rPr>
              <a:t>für Böden geringerer Qualität</a:t>
            </a:r>
            <a:endParaRPr lang="pl-PL" b="1" dirty="0">
              <a:solidFill>
                <a:srgbClr val="8BC540"/>
              </a:solidFill>
            </a:endParaRPr>
          </a:p>
        </p:txBody>
      </p:sp>
    </p:spTree>
    <p:extLst>
      <p:ext uri="{BB962C8B-B14F-4D97-AF65-F5344CB8AC3E}">
        <p14:creationId xmlns:p14="http://schemas.microsoft.com/office/powerpoint/2010/main" val="1469140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96001" y="2060584"/>
            <a:ext cx="5854574" cy="3066422"/>
          </a:xfrm>
        </p:spPr>
        <p:txBody>
          <a:bodyPr>
            <a:normAutofit fontScale="92500" lnSpcReduction="20000"/>
          </a:bodyPr>
          <a:lstStyle/>
          <a:p>
            <a:r>
              <a:rPr lang="en-US" dirty="0"/>
              <a:t>Agrarökologische Praktiken für das Nährstoffmanagement </a:t>
            </a:r>
            <a:r>
              <a:rPr lang="pl-PL" dirty="0"/>
              <a:t>in einem landwirtschaftlichen Betrieb</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05</a:t>
            </a:r>
            <a:endParaRPr lang="en-US" dirty="0"/>
          </a:p>
        </p:txBody>
      </p:sp>
    </p:spTree>
    <p:extLst>
      <p:ext uri="{BB962C8B-B14F-4D97-AF65-F5344CB8AC3E}">
        <p14:creationId xmlns:p14="http://schemas.microsoft.com/office/powerpoint/2010/main" val="2755674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22434" y="1347156"/>
            <a:ext cx="5642321" cy="3025975"/>
          </a:xfrm>
        </p:spPr>
        <p:txBody>
          <a:bodyPr/>
          <a:lstStyle/>
          <a:p>
            <a:r>
              <a:rPr lang="en-US" sz="2300" dirty="0"/>
              <a:t>Agrarökologische Praktiken für das Nährstoffmanagement in einem landwirtschaftlichen Betrieb zielen darauf ab, ein </a:t>
            </a:r>
            <a:r>
              <a:rPr lang="en-US" sz="2300" b="1" dirty="0"/>
              <a:t>ausgewogenes, sich selbst erhaltendes System </a:t>
            </a:r>
            <a:r>
              <a:rPr lang="en-US" sz="2300" dirty="0"/>
              <a:t>zu schaffen, das die Bodenfruchtbarkeit verbessert, die biologische Vielfalt fördert und </a:t>
            </a:r>
            <a:r>
              <a:rPr lang="en-US" sz="2300" dirty="0" err="1"/>
              <a:t>die </a:t>
            </a:r>
            <a:r>
              <a:rPr lang="en-US" sz="2300" dirty="0"/>
              <a:t>Umweltbelastung </a:t>
            </a:r>
            <a:r>
              <a:rPr lang="en-US" sz="2300" dirty="0" err="1"/>
              <a:t>minimiert</a:t>
            </a:r>
            <a:r>
              <a:rPr lang="en-US" sz="2300" dirty="0"/>
              <a:t>. Diese Praktiken zielen darauf ab, Nährstoffe innerhalb des landwirtschaftlichen Ökosystems zu recyceln, die Abhängigkeit von externen Inputs zu verringern und ein gesundes Pflanzenwachstum zu unterstützen.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46498" y="231910"/>
            <a:ext cx="7104504" cy="992652"/>
          </a:xfrm>
          <a:solidFill>
            <a:srgbClr val="8BC540"/>
          </a:solidFill>
        </p:spPr>
        <p:txBody>
          <a:bodyPr/>
          <a:lstStyle/>
          <a:p>
            <a:r>
              <a:rPr lang="en-US" b="1" dirty="0"/>
              <a:t>Nährstoffmanagement in einem landwirtschaftlichen Betrieb</a:t>
            </a:r>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10634398" y="302784"/>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294915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5" name="Grupa 4">
            <a:extLst>
              <a:ext uri="{FF2B5EF4-FFF2-40B4-BE49-F238E27FC236}">
                <a16:creationId xmlns:a16="http://schemas.microsoft.com/office/drawing/2014/main" id="{40F242BB-08B1-4714-8A1D-4D23417EF097}"/>
              </a:ext>
            </a:extLst>
          </p:cNvPr>
          <p:cNvGrpSpPr/>
          <p:nvPr/>
        </p:nvGrpSpPr>
        <p:grpSpPr>
          <a:xfrm>
            <a:off x="668583" y="1368155"/>
            <a:ext cx="11137084" cy="4435115"/>
            <a:chOff x="668583" y="1351806"/>
            <a:chExt cx="11137084" cy="3722561"/>
          </a:xfrm>
        </p:grpSpPr>
        <p:sp>
          <p:nvSpPr>
            <p:cNvPr id="6" name="Dowolny kształt: kształt 5">
              <a:extLst>
                <a:ext uri="{FF2B5EF4-FFF2-40B4-BE49-F238E27FC236}">
                  <a16:creationId xmlns:a16="http://schemas.microsoft.com/office/drawing/2014/main" id="{CE118B1B-53F2-44EA-A68A-DEE5DAB5E57B}"/>
                </a:ext>
              </a:extLst>
            </p:cNvPr>
            <p:cNvSpPr/>
            <p:nvPr/>
          </p:nvSpPr>
          <p:spPr>
            <a:xfrm>
              <a:off x="668583" y="1351806"/>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200" b="1" kern="1200" dirty="0">
                  <a:solidFill>
                    <a:srgbClr val="231F20"/>
                  </a:solidFill>
                </a:rPr>
                <a:t>Deckfruchtanbau und </a:t>
              </a:r>
              <a:r>
                <a:rPr lang="pl-PL" sz="2200" b="1" kern="1200" dirty="0" err="1">
                  <a:solidFill>
                    <a:srgbClr val="231F20"/>
                  </a:solidFill>
                </a:rPr>
                <a:t>Fruchtfolge</a:t>
              </a:r>
              <a:endParaRPr lang="pl-PL" sz="2200" b="1" kern="1200" dirty="0">
                <a:solidFill>
                  <a:srgbClr val="231F20"/>
                </a:solidFill>
              </a:endParaRPr>
            </a:p>
          </p:txBody>
        </p:sp>
        <p:sp>
          <p:nvSpPr>
            <p:cNvPr id="7" name="Dowolny kształt: kształt 6">
              <a:extLst>
                <a:ext uri="{FF2B5EF4-FFF2-40B4-BE49-F238E27FC236}">
                  <a16:creationId xmlns:a16="http://schemas.microsoft.com/office/drawing/2014/main" id="{1B67E49A-A67D-43FC-8341-00B4562D00E2}"/>
                </a:ext>
              </a:extLst>
            </p:cNvPr>
            <p:cNvSpPr/>
            <p:nvPr/>
          </p:nvSpPr>
          <p:spPr>
            <a:xfrm>
              <a:off x="668583" y="1932052"/>
              <a:ext cx="11137084" cy="1584641"/>
            </a:xfrm>
            <a:custGeom>
              <a:avLst/>
              <a:gdLst>
                <a:gd name="connsiteX0" fmla="*/ 0 w 11137084"/>
                <a:gd name="connsiteY0" fmla="*/ 0 h 1584641"/>
                <a:gd name="connsiteX1" fmla="*/ 11137084 w 11137084"/>
                <a:gd name="connsiteY1" fmla="*/ 0 h 1584641"/>
                <a:gd name="connsiteX2" fmla="*/ 11137084 w 11137084"/>
                <a:gd name="connsiteY2" fmla="*/ 1584641 h 1584641"/>
                <a:gd name="connsiteX3" fmla="*/ 0 w 11137084"/>
                <a:gd name="connsiteY3" fmla="*/ 1584641 h 1584641"/>
                <a:gd name="connsiteX4" fmla="*/ 0 w 11137084"/>
                <a:gd name="connsiteY4" fmla="*/ 0 h 1584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584641">
                  <a:moveTo>
                    <a:pt x="0" y="0"/>
                  </a:moveTo>
                  <a:lnTo>
                    <a:pt x="11137084" y="0"/>
                  </a:lnTo>
                  <a:lnTo>
                    <a:pt x="11137084" y="1584641"/>
                  </a:lnTo>
                  <a:lnTo>
                    <a:pt x="0" y="1584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200" b="1" kern="1200" dirty="0">
                  <a:solidFill>
                    <a:srgbClr val="231F20"/>
                  </a:solidFill>
                </a:rPr>
                <a:t>Deckfrüchte </a:t>
              </a:r>
              <a:r>
                <a:rPr lang="pl-PL" sz="2200" kern="1200" dirty="0">
                  <a:solidFill>
                    <a:srgbClr val="231F20"/>
                  </a:solidFill>
                </a:rPr>
                <a:t>wie Klee, Roggen oder Wicke zwischen den Hauptkulturen verhindern Bodenerosion, </a:t>
              </a:r>
              <a:r>
                <a:rPr lang="en-IE" sz="2200" kern="1200" dirty="0">
                  <a:solidFill>
                    <a:srgbClr val="231F20"/>
                  </a:solidFill>
                </a:rPr>
                <a:t>fügen </a:t>
              </a:r>
              <a:r>
                <a:rPr lang="pl-PL" sz="2200" kern="1200" dirty="0">
                  <a:solidFill>
                    <a:srgbClr val="231F20"/>
                  </a:solidFill>
                </a:rPr>
                <a:t>organische Stoffe </a:t>
              </a:r>
              <a:r>
                <a:rPr lang="en-IE" sz="2200" kern="1200" dirty="0">
                  <a:solidFill>
                    <a:srgbClr val="231F20"/>
                  </a:solidFill>
                </a:rPr>
                <a:t>hinzu </a:t>
              </a:r>
              <a:r>
                <a:rPr lang="pl-PL" sz="2200" kern="1200" dirty="0">
                  <a:solidFill>
                    <a:srgbClr val="231F20"/>
                  </a:solidFill>
                </a:rPr>
                <a:t>und </a:t>
              </a:r>
              <a:r>
                <a:rPr lang="en-IE" sz="2200" kern="1200" dirty="0">
                  <a:solidFill>
                    <a:srgbClr val="231F20"/>
                  </a:solidFill>
                </a:rPr>
                <a:t>verbessern den </a:t>
              </a:r>
              <a:r>
                <a:rPr lang="pl-PL" sz="2200" kern="1200" dirty="0">
                  <a:solidFill>
                    <a:srgbClr val="231F20"/>
                  </a:solidFill>
                </a:rPr>
                <a:t>Nährstoffkreislauf. </a:t>
              </a:r>
              <a:r>
                <a:rPr lang="pl-PL" sz="2200" kern="1200" dirty="0" err="1">
                  <a:solidFill>
                    <a:srgbClr val="231F20"/>
                  </a:solidFill>
                </a:rPr>
                <a:t>Deckfrüchte können </a:t>
              </a:r>
              <a:r>
                <a:rPr lang="pl-PL" sz="2200" kern="1200" dirty="0">
                  <a:solidFill>
                    <a:srgbClr val="231F20"/>
                  </a:solidFill>
                </a:rPr>
                <a:t>als </a:t>
              </a:r>
              <a:r>
                <a:rPr lang="pl-PL" sz="2200" kern="1200" dirty="0" err="1">
                  <a:solidFill>
                    <a:srgbClr val="231F20"/>
                  </a:solidFill>
                </a:rPr>
                <a:t>Gründüngung verwendet werden</a:t>
              </a:r>
              <a:r>
                <a:rPr lang="pl-PL" sz="2200" kern="1200" dirty="0">
                  <a:solidFill>
                    <a:srgbClr val="231F20"/>
                  </a:solidFill>
                </a:rPr>
                <a:t>, indem </a:t>
              </a:r>
              <a:r>
                <a:rPr lang="pl-PL" sz="2200" kern="1200" dirty="0" err="1">
                  <a:solidFill>
                    <a:srgbClr val="231F20"/>
                  </a:solidFill>
                </a:rPr>
                <a:t>sie in </a:t>
              </a:r>
              <a:r>
                <a:rPr lang="pl-PL" sz="2200" kern="1200" dirty="0">
                  <a:solidFill>
                    <a:srgbClr val="231F20"/>
                  </a:solidFill>
                </a:rPr>
                <a:t>den </a:t>
              </a:r>
              <a:r>
                <a:rPr lang="pl-PL" sz="2200" kern="1200" dirty="0" err="1">
                  <a:solidFill>
                    <a:srgbClr val="231F20"/>
                  </a:solidFill>
                </a:rPr>
                <a:t>Boden eingearbeitet </a:t>
              </a:r>
              <a:r>
                <a:rPr lang="pl-PL" sz="2200" kern="1200" dirty="0">
                  <a:solidFill>
                    <a:srgbClr val="231F20"/>
                  </a:solidFill>
                </a:rPr>
                <a:t>werden. </a:t>
              </a:r>
              <a:r>
                <a:rPr lang="pl-PL" sz="2200" kern="1200" dirty="0" err="1">
                  <a:solidFill>
                    <a:srgbClr val="231F20"/>
                  </a:solidFill>
                </a:rPr>
                <a:t>Die Einarbeitung </a:t>
              </a:r>
              <a:r>
                <a:rPr lang="pl-PL" sz="2200" kern="1200" dirty="0">
                  <a:solidFill>
                    <a:srgbClr val="231F20"/>
                  </a:solidFill>
                </a:rPr>
                <a:t>einer </a:t>
              </a:r>
              <a:r>
                <a:rPr lang="pl-PL" sz="2200" kern="1200" dirty="0" err="1">
                  <a:solidFill>
                    <a:srgbClr val="231F20"/>
                  </a:solidFill>
                </a:rPr>
                <a:t>Vielzahl </a:t>
              </a:r>
              <a:r>
                <a:rPr lang="pl-PL" sz="2200" kern="1200" dirty="0">
                  <a:solidFill>
                    <a:srgbClr val="231F20"/>
                  </a:solidFill>
                </a:rPr>
                <a:t>von </a:t>
              </a:r>
              <a:r>
                <a:rPr lang="pl-PL" sz="2200" kern="1200" dirty="0" err="1">
                  <a:solidFill>
                    <a:srgbClr val="231F20"/>
                  </a:solidFill>
                </a:rPr>
                <a:t>Pflanzenarten</a:t>
              </a:r>
              <a:r>
                <a:rPr lang="pl-PL" sz="2200" kern="1200" dirty="0">
                  <a:solidFill>
                    <a:srgbClr val="231F20"/>
                  </a:solidFill>
                </a:rPr>
                <a:t>, </a:t>
              </a:r>
              <a:r>
                <a:rPr lang="pl-PL" sz="2200" kern="1200" dirty="0" err="1">
                  <a:solidFill>
                    <a:srgbClr val="231F20"/>
                  </a:solidFill>
                </a:rPr>
                <a:t>einschließlich Leguminosen</a:t>
              </a:r>
              <a:r>
                <a:rPr lang="pl-PL" sz="2200" kern="1200" dirty="0">
                  <a:solidFill>
                    <a:srgbClr val="231F20"/>
                  </a:solidFill>
                </a:rPr>
                <a:t>, </a:t>
              </a:r>
              <a:r>
                <a:rPr lang="pl-PL" sz="2200" kern="1200" dirty="0" err="1">
                  <a:solidFill>
                    <a:srgbClr val="231F20"/>
                  </a:solidFill>
                </a:rPr>
                <a:t>trägt zur Erhaltung der Bodenfruchtbarkeit </a:t>
              </a:r>
              <a:r>
                <a:rPr lang="pl-PL" sz="2200" kern="1200" dirty="0">
                  <a:solidFill>
                    <a:srgbClr val="231F20"/>
                  </a:solidFill>
                </a:rPr>
                <a:t>bei und </a:t>
              </a:r>
              <a:r>
                <a:rPr lang="pl-PL" sz="2200" kern="1200" dirty="0" err="1">
                  <a:solidFill>
                    <a:srgbClr val="231F20"/>
                  </a:solidFill>
                </a:rPr>
                <a:t>reichert </a:t>
              </a:r>
              <a:r>
                <a:rPr lang="pl-PL" sz="2200" kern="1200" dirty="0">
                  <a:solidFill>
                    <a:srgbClr val="231F20"/>
                  </a:solidFill>
                </a:rPr>
                <a:t>den </a:t>
              </a:r>
              <a:r>
                <a:rPr lang="pl-PL" sz="2200" kern="1200" dirty="0" err="1">
                  <a:solidFill>
                    <a:srgbClr val="231F20"/>
                  </a:solidFill>
                </a:rPr>
                <a:t>Boden </a:t>
              </a:r>
              <a:r>
                <a:rPr lang="pl-PL" sz="2200" kern="1200" dirty="0">
                  <a:solidFill>
                    <a:srgbClr val="231F20"/>
                  </a:solidFill>
                </a:rPr>
                <a:t>für </a:t>
              </a:r>
              <a:r>
                <a:rPr lang="pl-PL" sz="2200" kern="1200" dirty="0" err="1">
                  <a:solidFill>
                    <a:srgbClr val="231F20"/>
                  </a:solidFill>
                </a:rPr>
                <a:t>nachfolgende Kulturen an</a:t>
              </a:r>
              <a:r>
                <a:rPr lang="pl-PL" sz="2200" kern="1200" dirty="0">
                  <a:solidFill>
                    <a:srgbClr val="231F20"/>
                  </a:solidFill>
                </a:rPr>
                <a:t>.</a:t>
              </a:r>
            </a:p>
          </p:txBody>
        </p:sp>
        <p:sp>
          <p:nvSpPr>
            <p:cNvPr id="8" name="Dowolny kształt: kształt 7">
              <a:extLst>
                <a:ext uri="{FF2B5EF4-FFF2-40B4-BE49-F238E27FC236}">
                  <a16:creationId xmlns:a16="http://schemas.microsoft.com/office/drawing/2014/main" id="{5F95518E-4651-4D44-8F7B-C5FF657E1CF6}"/>
                </a:ext>
              </a:extLst>
            </p:cNvPr>
            <p:cNvSpPr/>
            <p:nvPr/>
          </p:nvSpPr>
          <p:spPr>
            <a:xfrm>
              <a:off x="668583" y="3679984"/>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200" b="1" kern="1200" dirty="0" err="1">
                  <a:solidFill>
                    <a:srgbClr val="231F20"/>
                  </a:solidFill>
                </a:rPr>
                <a:t>Kompostierung</a:t>
              </a:r>
              <a:endParaRPr lang="pl-PL" sz="2200" b="1" kern="1200" dirty="0">
                <a:solidFill>
                  <a:srgbClr val="231F20"/>
                </a:solidFill>
              </a:endParaRPr>
            </a:p>
          </p:txBody>
        </p:sp>
        <p:sp>
          <p:nvSpPr>
            <p:cNvPr id="17" name="Dowolny kształt: kształt 16">
              <a:extLst>
                <a:ext uri="{FF2B5EF4-FFF2-40B4-BE49-F238E27FC236}">
                  <a16:creationId xmlns:a16="http://schemas.microsoft.com/office/drawing/2014/main" id="{9C657C94-788D-4026-A3C1-F0B204DFE5FB}"/>
                </a:ext>
              </a:extLst>
            </p:cNvPr>
            <p:cNvSpPr/>
            <p:nvPr/>
          </p:nvSpPr>
          <p:spPr>
            <a:xfrm>
              <a:off x="668583" y="4403942"/>
              <a:ext cx="11137084" cy="670425"/>
            </a:xfrm>
            <a:custGeom>
              <a:avLst/>
              <a:gdLst>
                <a:gd name="connsiteX0" fmla="*/ 0 w 11137084"/>
                <a:gd name="connsiteY0" fmla="*/ 0 h 670425"/>
                <a:gd name="connsiteX1" fmla="*/ 11137084 w 11137084"/>
                <a:gd name="connsiteY1" fmla="*/ 0 h 670425"/>
                <a:gd name="connsiteX2" fmla="*/ 11137084 w 11137084"/>
                <a:gd name="connsiteY2" fmla="*/ 670425 h 670425"/>
                <a:gd name="connsiteX3" fmla="*/ 0 w 11137084"/>
                <a:gd name="connsiteY3" fmla="*/ 670425 h 670425"/>
                <a:gd name="connsiteX4" fmla="*/ 0 w 11137084"/>
                <a:gd name="connsiteY4" fmla="*/ 0 h 67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70425">
                  <a:moveTo>
                    <a:pt x="0" y="0"/>
                  </a:moveTo>
                  <a:lnTo>
                    <a:pt x="11137084" y="0"/>
                  </a:lnTo>
                  <a:lnTo>
                    <a:pt x="11137084" y="670425"/>
                  </a:lnTo>
                  <a:lnTo>
                    <a:pt x="0" y="6704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200" b="1" kern="1200" dirty="0">
                  <a:solidFill>
                    <a:srgbClr val="231F20"/>
                  </a:solidFill>
                </a:rPr>
                <a:t>Kompost</a:t>
              </a:r>
              <a:r>
                <a:rPr lang="pl-PL" sz="2200" kern="1200" dirty="0">
                  <a:solidFill>
                    <a:srgbClr val="231F20"/>
                  </a:solidFill>
                </a:rPr>
                <a:t>, der aus landwirtschaftlichen Abfällen, Dung und Pflanzenresten hergestellt wird, recycelt Nährstoffe innerhalb des landwirtschaftlichen Systems und verbessert die Bodenstruktur und -fruchtbarkeit.</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46338" y="402140"/>
            <a:ext cx="1003691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8BC540"/>
                </a:solidFill>
              </a:rPr>
              <a:t>Agrarökologische Praktiken für das Nährstoffmanagement in einem landwirtschaftlichen Betrieb</a:t>
            </a:r>
          </a:p>
        </p:txBody>
      </p:sp>
    </p:spTree>
    <p:extLst>
      <p:ext uri="{BB962C8B-B14F-4D97-AF65-F5344CB8AC3E}">
        <p14:creationId xmlns:p14="http://schemas.microsoft.com/office/powerpoint/2010/main" val="2646447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2508DD2-9BE1-4884-9E28-195847B054D7}"/>
              </a:ext>
            </a:extLst>
          </p:cNvPr>
          <p:cNvGrpSpPr/>
          <p:nvPr/>
        </p:nvGrpSpPr>
        <p:grpSpPr>
          <a:xfrm>
            <a:off x="668583" y="1459748"/>
            <a:ext cx="11137084" cy="4831288"/>
            <a:chOff x="668583" y="1350888"/>
            <a:chExt cx="11137084" cy="4831288"/>
          </a:xfrm>
        </p:grpSpPr>
        <p:sp>
          <p:nvSpPr>
            <p:cNvPr id="3" name="Dowolny kształt: kształt 2">
              <a:extLst>
                <a:ext uri="{FF2B5EF4-FFF2-40B4-BE49-F238E27FC236}">
                  <a16:creationId xmlns:a16="http://schemas.microsoft.com/office/drawing/2014/main" id="{1761BD15-6203-4A53-A9CF-80EAA12F36C6}"/>
                </a:ext>
              </a:extLst>
            </p:cNvPr>
            <p:cNvSpPr/>
            <p:nvPr/>
          </p:nvSpPr>
          <p:spPr>
            <a:xfrm>
              <a:off x="668583" y="1350888"/>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defTabSz="1066800">
                <a:lnSpc>
                  <a:spcPct val="90000"/>
                </a:lnSpc>
                <a:spcBef>
                  <a:spcPct val="0"/>
                </a:spcBef>
                <a:spcAft>
                  <a:spcPct val="35000"/>
                </a:spcAft>
              </a:pPr>
              <a:r>
                <a:rPr lang="pl-PL" sz="2300" b="1" dirty="0" err="1">
                  <a:solidFill>
                    <a:srgbClr val="231F20"/>
                  </a:solidFill>
                </a:rPr>
                <a:t>Mulchen</a:t>
              </a:r>
              <a:endParaRPr lang="pl-PL" sz="2300" b="1" dirty="0">
                <a:solidFill>
                  <a:srgbClr val="231F20"/>
                </a:solidFill>
              </a:endParaRPr>
            </a:p>
          </p:txBody>
        </p:sp>
        <p:sp>
          <p:nvSpPr>
            <p:cNvPr id="5" name="Dowolny kształt: kształt 4">
              <a:extLst>
                <a:ext uri="{FF2B5EF4-FFF2-40B4-BE49-F238E27FC236}">
                  <a16:creationId xmlns:a16="http://schemas.microsoft.com/office/drawing/2014/main" id="{DD384D11-BF76-47B8-93BF-BE3A99516D8C}"/>
                </a:ext>
              </a:extLst>
            </p:cNvPr>
            <p:cNvSpPr/>
            <p:nvPr/>
          </p:nvSpPr>
          <p:spPr>
            <a:xfrm>
              <a:off x="668583" y="1898182"/>
              <a:ext cx="11137084" cy="1626728"/>
            </a:xfrm>
            <a:custGeom>
              <a:avLst/>
              <a:gdLst>
                <a:gd name="connsiteX0" fmla="*/ 0 w 11137084"/>
                <a:gd name="connsiteY0" fmla="*/ 0 h 1626728"/>
                <a:gd name="connsiteX1" fmla="*/ 11137084 w 11137084"/>
                <a:gd name="connsiteY1" fmla="*/ 0 h 1626728"/>
                <a:gd name="connsiteX2" fmla="*/ 11137084 w 11137084"/>
                <a:gd name="connsiteY2" fmla="*/ 1626728 h 1626728"/>
                <a:gd name="connsiteX3" fmla="*/ 0 w 11137084"/>
                <a:gd name="connsiteY3" fmla="*/ 1626728 h 1626728"/>
                <a:gd name="connsiteX4" fmla="*/ 0 w 11137084"/>
                <a:gd name="connsiteY4" fmla="*/ 0 h 162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626728">
                  <a:moveTo>
                    <a:pt x="0" y="0"/>
                  </a:moveTo>
                  <a:lnTo>
                    <a:pt x="11137084" y="0"/>
                  </a:lnTo>
                  <a:lnTo>
                    <a:pt x="11137084" y="1626728"/>
                  </a:lnTo>
                  <a:lnTo>
                    <a:pt x="0" y="1626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pl-PL" sz="2300" b="1" dirty="0">
                  <a:solidFill>
                    <a:srgbClr val="231F20"/>
                  </a:solidFill>
                </a:rPr>
                <a:t>organischer Mulch </a:t>
              </a:r>
              <a:r>
                <a:rPr lang="pl-PL" sz="2300" dirty="0">
                  <a:solidFill>
                    <a:srgbClr val="231F20"/>
                  </a:solidFill>
                </a:rPr>
                <a:t>wie Stroh, Grasschnitt oder Laubstreu auf der Bodenoberfläche bewahrt die Feuchtigkeit, reduziert das Unkrautwachstum und fügt bei der Zersetzung nach und nach organische Stoffe hinzu.</a:t>
              </a:r>
            </a:p>
          </p:txBody>
        </p:sp>
        <p:sp>
          <p:nvSpPr>
            <p:cNvPr id="6" name="Dowolny kształt: kształt 5">
              <a:extLst>
                <a:ext uri="{FF2B5EF4-FFF2-40B4-BE49-F238E27FC236}">
                  <a16:creationId xmlns:a16="http://schemas.microsoft.com/office/drawing/2014/main" id="{CAE68189-0C8B-4E14-BCE1-A5AF0A30DCF9}"/>
                </a:ext>
              </a:extLst>
            </p:cNvPr>
            <p:cNvSpPr/>
            <p:nvPr/>
          </p:nvSpPr>
          <p:spPr>
            <a:xfrm>
              <a:off x="668583" y="2991505"/>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300" b="1" dirty="0" err="1">
                  <a:solidFill>
                    <a:srgbClr val="231F20"/>
                  </a:solidFill>
                </a:rPr>
                <a:t>Integrierte </a:t>
              </a:r>
              <a:r>
                <a:rPr lang="pl-PL" sz="2300" b="1" dirty="0">
                  <a:solidFill>
                    <a:srgbClr val="231F20"/>
                  </a:solidFill>
                </a:rPr>
                <a:t>pflanzliche und </a:t>
              </a:r>
              <a:r>
                <a:rPr lang="pl-PL" sz="2300" b="1" dirty="0" err="1">
                  <a:solidFill>
                    <a:srgbClr val="231F20"/>
                  </a:solidFill>
                </a:rPr>
                <a:t>tierische Erzeugung</a:t>
              </a:r>
              <a:endParaRPr lang="pl-PL" sz="2300" b="1" dirty="0">
                <a:solidFill>
                  <a:srgbClr val="231F20"/>
                </a:solidFill>
              </a:endParaRPr>
            </a:p>
          </p:txBody>
        </p:sp>
        <p:sp>
          <p:nvSpPr>
            <p:cNvPr id="7" name="Dowolny kształt: kształt 6">
              <a:extLst>
                <a:ext uri="{FF2B5EF4-FFF2-40B4-BE49-F238E27FC236}">
                  <a16:creationId xmlns:a16="http://schemas.microsoft.com/office/drawing/2014/main" id="{5DCABE49-4B7B-44F9-9976-E4B0CECCF357}"/>
                </a:ext>
              </a:extLst>
            </p:cNvPr>
            <p:cNvSpPr/>
            <p:nvPr/>
          </p:nvSpPr>
          <p:spPr>
            <a:xfrm>
              <a:off x="668583" y="3538808"/>
              <a:ext cx="11137084" cy="697169"/>
            </a:xfrm>
            <a:custGeom>
              <a:avLst/>
              <a:gdLst>
                <a:gd name="connsiteX0" fmla="*/ 0 w 11137084"/>
                <a:gd name="connsiteY0" fmla="*/ 0 h 697169"/>
                <a:gd name="connsiteX1" fmla="*/ 11137084 w 11137084"/>
                <a:gd name="connsiteY1" fmla="*/ 0 h 697169"/>
                <a:gd name="connsiteX2" fmla="*/ 11137084 w 11137084"/>
                <a:gd name="connsiteY2" fmla="*/ 697169 h 697169"/>
                <a:gd name="connsiteX3" fmla="*/ 0 w 11137084"/>
                <a:gd name="connsiteY3" fmla="*/ 697169 h 697169"/>
                <a:gd name="connsiteX4" fmla="*/ 0 w 11137084"/>
                <a:gd name="connsiteY4" fmla="*/ 0 h 697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97169">
                  <a:moveTo>
                    <a:pt x="0" y="0"/>
                  </a:moveTo>
                  <a:lnTo>
                    <a:pt x="11137084" y="0"/>
                  </a:lnTo>
                  <a:lnTo>
                    <a:pt x="11137084" y="697169"/>
                  </a:lnTo>
                  <a:lnTo>
                    <a:pt x="0" y="697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300" dirty="0">
                  <a:solidFill>
                    <a:srgbClr val="231F20"/>
                  </a:solidFill>
                </a:rPr>
                <a:t>Die in das landwirtschaftliche System integrierte Viehhaltung liefert Dung für die organische </a:t>
              </a:r>
              <a:r>
                <a:rPr lang="en-US" sz="2300" dirty="0" err="1">
                  <a:solidFill>
                    <a:srgbClr val="231F20"/>
                  </a:solidFill>
                </a:rPr>
                <a:t>Düngung </a:t>
              </a:r>
              <a:r>
                <a:rPr lang="en-US" sz="2300" dirty="0">
                  <a:solidFill>
                    <a:srgbClr val="231F20"/>
                  </a:solidFill>
                </a:rPr>
                <a:t>und trägt zum Nährstoffkreislauf bei. Der Dung von Weidetieren kann direkt auf die Felder ausgebracht werden und reichert den Boden an.</a:t>
              </a:r>
            </a:p>
          </p:txBody>
        </p:sp>
        <p:sp>
          <p:nvSpPr>
            <p:cNvPr id="8" name="Dowolny kształt: kształt 7">
              <a:extLst>
                <a:ext uri="{FF2B5EF4-FFF2-40B4-BE49-F238E27FC236}">
                  <a16:creationId xmlns:a16="http://schemas.microsoft.com/office/drawing/2014/main" id="{30E01F49-35F5-41F3-BE41-9C3B9DDC0FD7}"/>
                </a:ext>
              </a:extLst>
            </p:cNvPr>
            <p:cNvSpPr/>
            <p:nvPr/>
          </p:nvSpPr>
          <p:spPr>
            <a:xfrm>
              <a:off x="668583" y="4595201"/>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300" b="1" dirty="0">
                  <a:solidFill>
                    <a:srgbClr val="231F20"/>
                  </a:solidFill>
                </a:rPr>
                <a:t>Nährstoff-Recycling</a:t>
              </a:r>
            </a:p>
          </p:txBody>
        </p:sp>
        <p:sp>
          <p:nvSpPr>
            <p:cNvPr id="17" name="Dowolny kształt: kształt 16">
              <a:extLst>
                <a:ext uri="{FF2B5EF4-FFF2-40B4-BE49-F238E27FC236}">
                  <a16:creationId xmlns:a16="http://schemas.microsoft.com/office/drawing/2014/main" id="{0B10BE55-9A70-4BC0-9CAA-502BF2D4EBF4}"/>
                </a:ext>
              </a:extLst>
            </p:cNvPr>
            <p:cNvSpPr/>
            <p:nvPr/>
          </p:nvSpPr>
          <p:spPr>
            <a:xfrm>
              <a:off x="668583" y="5175154"/>
              <a:ext cx="11137084" cy="1007022"/>
            </a:xfrm>
            <a:custGeom>
              <a:avLst/>
              <a:gdLst>
                <a:gd name="connsiteX0" fmla="*/ 0 w 11137084"/>
                <a:gd name="connsiteY0" fmla="*/ 0 h 1007022"/>
                <a:gd name="connsiteX1" fmla="*/ 11137084 w 11137084"/>
                <a:gd name="connsiteY1" fmla="*/ 0 h 1007022"/>
                <a:gd name="connsiteX2" fmla="*/ 11137084 w 11137084"/>
                <a:gd name="connsiteY2" fmla="*/ 1007022 h 1007022"/>
                <a:gd name="connsiteX3" fmla="*/ 0 w 11137084"/>
                <a:gd name="connsiteY3" fmla="*/ 1007022 h 1007022"/>
                <a:gd name="connsiteX4" fmla="*/ 0 w 11137084"/>
                <a:gd name="connsiteY4" fmla="*/ 0 h 1007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007022">
                  <a:moveTo>
                    <a:pt x="0" y="0"/>
                  </a:moveTo>
                  <a:lnTo>
                    <a:pt x="11137084" y="0"/>
                  </a:lnTo>
                  <a:lnTo>
                    <a:pt x="11137084" y="1007022"/>
                  </a:lnTo>
                  <a:lnTo>
                    <a:pt x="0" y="1007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300" dirty="0">
                  <a:solidFill>
                    <a:srgbClr val="231F20"/>
                  </a:solidFill>
                </a:rPr>
                <a:t>z.B. Vermicompostierung und Biokohleherstellung recyceln Nährstoffe und erhöhen die Bodenfruchtbarkeit, verbessern die Bodenstruktur und die Nährstoffbindung.</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34008" y="394387"/>
            <a:ext cx="1029155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8BC540"/>
                </a:solidFill>
              </a:rPr>
              <a:t>Agrarökologische Praktiken für das Nährstoffmanagement in einem landwirtschaftlichen Betrieb</a:t>
            </a:r>
          </a:p>
        </p:txBody>
      </p:sp>
    </p:spTree>
    <p:extLst>
      <p:ext uri="{BB962C8B-B14F-4D97-AF65-F5344CB8AC3E}">
        <p14:creationId xmlns:p14="http://schemas.microsoft.com/office/powerpoint/2010/main" val="1407938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566816" y="484037"/>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3" y="1663072"/>
            <a:ext cx="5741182" cy="4088299"/>
          </a:xfrm>
          <a:prstGeom prst="rect">
            <a:avLst/>
          </a:prstGeom>
        </p:spPr>
        <p:txBody>
          <a:bodyPr wrap="square">
            <a:spAutoFit/>
          </a:bodyPr>
          <a:lstStyle/>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Der Düngerbedarf der Pflanzen richtet sich nicht nur nach ihrem Nährstoffbedarf, sondern auch nach dem Nährstoffgehalt des Bodens und danach, wie gut die verschiedenen Arten diese Nährstoffe aufnehmen können. </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Überschüssige Nährstoffe können aus dem Oberboden ausgewaschen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(z. B. Kalium, Stickstoff, Magnesium, Schwefel) oder in die Atmosphäre freigesetzt werden (Stickstoff), während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ein Mangel die Ernteerträge verringern kann</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9765" y="1960574"/>
            <a:ext cx="5368157" cy="3578771"/>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429467" y="663957"/>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Düngemittelbedarf </a:t>
            </a:r>
            <a:r>
              <a:rPr lang="en-US" sz="3600" b="1" dirty="0">
                <a:solidFill>
                  <a:srgbClr val="8BC540"/>
                </a:solidFill>
              </a:rPr>
              <a:t>der Pflanzen </a:t>
            </a:r>
          </a:p>
        </p:txBody>
      </p:sp>
    </p:spTree>
    <p:extLst>
      <p:ext uri="{BB962C8B-B14F-4D97-AF65-F5344CB8AC3E}">
        <p14:creationId xmlns:p14="http://schemas.microsoft.com/office/powerpoint/2010/main" val="340123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8117" y="2025818"/>
            <a:ext cx="5788756" cy="3025975"/>
          </a:xfrm>
        </p:spPr>
        <p:txBody>
          <a:bodyPr/>
          <a:lstStyle/>
          <a:p>
            <a:r>
              <a:rPr lang="en-US" dirty="0"/>
              <a:t>Agrarökologische Ansätze für einen nachhaltigen Anbau beruhen auf einer Reihe von Grundannahmen, die sie von konventionellen, inputintensiven landwirtschaftlichen Praktiken unterscheiden. Diese Annahmen sind tief im Verständnis ökologischer Prozesse und im Glauben an die Zusammenarbeit mit der Natur verwurzelt.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1868" y="718930"/>
            <a:ext cx="5646905" cy="992652"/>
          </a:xfrm>
        </p:spPr>
        <p:txBody>
          <a:bodyPr/>
          <a:lstStyle/>
          <a:p>
            <a:r>
              <a:rPr lang="pl-PL" b="1" dirty="0" err="1"/>
              <a:t>Agrarökologische </a:t>
            </a:r>
            <a:r>
              <a:rPr lang="en-US" b="1" dirty="0"/>
              <a:t>Ansätze </a:t>
            </a:r>
            <a:r>
              <a:rPr lang="pl-PL" b="1" dirty="0"/>
              <a:t>für den </a:t>
            </a:r>
            <a:r>
              <a:rPr lang="pl-PL" b="1" dirty="0" err="1"/>
              <a:t>Pflanzenbau</a:t>
            </a:r>
            <a:endParaRPr lang="en-US" b="1" dirty="0"/>
          </a:p>
        </p:txBody>
      </p:sp>
      <p:pic>
        <p:nvPicPr>
          <p:cNvPr id="18" name="Picture Placeholder 6">
            <a:extLst>
              <a:ext uri="{FF2B5EF4-FFF2-40B4-BE49-F238E27FC236}">
                <a16:creationId xmlns:a16="http://schemas.microsoft.com/office/drawing/2014/main" id="{CEFF70E0-825C-4458-8AD1-DD809003BA2F}"/>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tretch>
            <a:fillRect/>
          </a:stretch>
        </p:blipFill>
        <p:spPr>
          <a:xfrm>
            <a:off x="6556873" y="1584746"/>
            <a:ext cx="5468281" cy="4525664"/>
          </a:xfrm>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25427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37476" y="1946698"/>
            <a:ext cx="6018114" cy="4061368"/>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Die Bodenfruchtbarkeit kann durch den Anbau von Kulturen in der Fruchtfolge, die den Boden mit organischen Stoffen anreichern, das Unterpflügen von Ernterückständen, den Anbau von Deckfrüchten oder die Anwendung natürlicher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Düngemittel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verbessert werden. Je nach ihrer Auswirkung auf die Bodenfruchtbarkeit können die Pflanzen in drei Gruppen eingeteilt werden: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Pflanzen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mit positiven</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negativen oder neutralen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Auswirkungen auf die organische Substanz im Boden</a:t>
            </a:r>
          </a:p>
        </p:txBody>
      </p:sp>
      <p:graphicFrame>
        <p:nvGraphicFramePr>
          <p:cNvPr id="26" name="Diagram 25">
            <a:extLst>
              <a:ext uri="{FF2B5EF4-FFF2-40B4-BE49-F238E27FC236}">
                <a16:creationId xmlns:a16="http://schemas.microsoft.com/office/drawing/2014/main" id="{E98B6EBD-CCBA-43E1-8064-4FAE40AFFE6A}"/>
              </a:ext>
            </a:extLst>
          </p:cNvPr>
          <p:cNvGraphicFramePr/>
          <p:nvPr>
            <p:extLst>
              <p:ext uri="{D42A27DB-BD31-4B8C-83A1-F6EECF244321}">
                <p14:modId xmlns:p14="http://schemas.microsoft.com/office/powerpoint/2010/main" val="2992431038"/>
              </p:ext>
            </p:extLst>
          </p:nvPr>
        </p:nvGraphicFramePr>
        <p:xfrm>
          <a:off x="6232262" y="1428222"/>
          <a:ext cx="5860457" cy="4453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6E41600-9563-40ED-8A52-288C65075DA7}"/>
              </a:ext>
            </a:extLst>
          </p:cNvPr>
          <p:cNvSpPr txBox="1">
            <a:spLocks/>
          </p:cNvSpPr>
          <p:nvPr/>
        </p:nvSpPr>
        <p:spPr>
          <a:xfrm>
            <a:off x="510949" y="433231"/>
            <a:ext cx="690384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Nährstoffmanagement in einem landwirtschaftlichen Betrieb </a:t>
            </a:r>
            <a:r>
              <a:rPr lang="pl-PL" sz="3600" b="1" dirty="0">
                <a:solidFill>
                  <a:srgbClr val="8BC540"/>
                </a:solidFill>
              </a:rPr>
              <a:t>- </a:t>
            </a:r>
            <a:r>
              <a:rPr lang="pl-PL" sz="3600" b="1" dirty="0" err="1">
                <a:solidFill>
                  <a:srgbClr val="8BC540"/>
                </a:solidFill>
              </a:rPr>
              <a:t>Deckfrucht </a:t>
            </a:r>
            <a:r>
              <a:rPr lang="pl-PL" sz="3600" b="1" dirty="0">
                <a:solidFill>
                  <a:srgbClr val="8BC540"/>
                </a:solidFill>
              </a:rPr>
              <a:t>und </a:t>
            </a:r>
            <a:r>
              <a:rPr lang="pl-PL" sz="3600" b="1" dirty="0" err="1">
                <a:solidFill>
                  <a:srgbClr val="8BC540"/>
                </a:solidFill>
              </a:rPr>
              <a:t>Fruchtfolge</a:t>
            </a:r>
            <a:endParaRPr lang="en-US" sz="3600" b="1" dirty="0">
              <a:solidFill>
                <a:srgbClr val="8BC540"/>
              </a:solidFill>
            </a:endParaRPr>
          </a:p>
        </p:txBody>
      </p:sp>
    </p:spTree>
    <p:extLst>
      <p:ext uri="{BB962C8B-B14F-4D97-AF65-F5344CB8AC3E}">
        <p14:creationId xmlns:p14="http://schemas.microsoft.com/office/powerpoint/2010/main" val="168335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38989" y="1844948"/>
            <a:ext cx="6051934"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Der Anbau dieser Pflanzen in breiten Reihen, ihr später Kronenschluss und die Anbaupraktiken zwischen den Reihen beschleunigen den Humusabbau und verstärken die Erosionsprozesse. Es wird geschätzt, dass während des Anbaus dieser Pflanzen etwa 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0-1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5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Humus mineralisiert werden. Um solche Humusverluste zu vermeiden</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 wird empfohlen,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etwa 15-16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Dünger auszubringen.</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8" name="Diagram 37">
            <a:extLst>
              <a:ext uri="{FF2B5EF4-FFF2-40B4-BE49-F238E27FC236}">
                <a16:creationId xmlns:a16="http://schemas.microsoft.com/office/drawing/2014/main" id="{5B4DC3F0-A912-489C-8E29-D770A6CAD92C}"/>
              </a:ext>
            </a:extLst>
          </p:cNvPr>
          <p:cNvGraphicFramePr/>
          <p:nvPr>
            <p:extLst>
              <p:ext uri="{D42A27DB-BD31-4B8C-83A1-F6EECF244321}">
                <p14:modId xmlns:p14="http://schemas.microsoft.com/office/powerpoint/2010/main" val="2256107364"/>
              </p:ext>
            </p:extLst>
          </p:nvPr>
        </p:nvGraphicFramePr>
        <p:xfrm>
          <a:off x="6232090" y="1418300"/>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CFACB149-83CC-4851-B0CB-7EF3C6BC8822}"/>
              </a:ext>
            </a:extLst>
          </p:cNvPr>
          <p:cNvSpPr txBox="1">
            <a:spLocks/>
          </p:cNvSpPr>
          <p:nvPr/>
        </p:nvSpPr>
        <p:spPr>
          <a:xfrm>
            <a:off x="492842" y="325238"/>
            <a:ext cx="762811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Nährstoffmanagement in einem landwirtschaftlichen Betrieb - Deckfrucht und Fruchtfolge</a:t>
            </a:r>
          </a:p>
        </p:txBody>
      </p:sp>
    </p:spTree>
    <p:extLst>
      <p:ext uri="{BB962C8B-B14F-4D97-AF65-F5344CB8AC3E}">
        <p14:creationId xmlns:p14="http://schemas.microsoft.com/office/powerpoint/2010/main" val="17403611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429467" y="1778896"/>
            <a:ext cx="6061868" cy="4061368"/>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Früher ging man davon aus, dass Getreide die organische Substanz im Boden abbaut, aber durch veränderte ackerbauliche Praktiken (z. B. eine größere Dichte der Baumkronen aufgrund kürzerer Strohhalme) und den Einsatz von Mähdreschern hat sich die Menge der untergepflügten Ernterückstände deutlich erhöht und ihre negativen Auswirkungen auf die Humusbilanz verringert. Zu beachten ist jedoch die geringere Qualität der Getreiderückstände aufgrund ihres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ungünstigen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Kohlenstoff-Stickstoff-Verhältnisses.</a:t>
            </a:r>
            <a:endPar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9" name="Diagram 38">
            <a:extLst>
              <a:ext uri="{FF2B5EF4-FFF2-40B4-BE49-F238E27FC236}">
                <a16:creationId xmlns:a16="http://schemas.microsoft.com/office/drawing/2014/main" id="{C9CE6B35-8865-44A3-9295-DB59AA33DC0B}"/>
              </a:ext>
            </a:extLst>
          </p:cNvPr>
          <p:cNvGraphicFramePr/>
          <p:nvPr>
            <p:extLst>
              <p:ext uri="{D42A27DB-BD31-4B8C-83A1-F6EECF244321}">
                <p14:modId xmlns:p14="http://schemas.microsoft.com/office/powerpoint/2010/main" val="3388303596"/>
              </p:ext>
            </p:extLst>
          </p:nvPr>
        </p:nvGraphicFramePr>
        <p:xfrm>
          <a:off x="6231826" y="1475815"/>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9541A714-EB01-42A4-9763-79FD511B6CDC}"/>
              </a:ext>
            </a:extLst>
          </p:cNvPr>
          <p:cNvSpPr txBox="1">
            <a:spLocks/>
          </p:cNvSpPr>
          <p:nvPr/>
        </p:nvSpPr>
        <p:spPr>
          <a:xfrm>
            <a:off x="429467" y="286073"/>
            <a:ext cx="749231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Nährstoffmanagement in einem landwirtschaftlichen Betrieb - Deckfrucht und Fruchtfolge</a:t>
            </a:r>
          </a:p>
        </p:txBody>
      </p:sp>
    </p:spTree>
    <p:extLst>
      <p:ext uri="{BB962C8B-B14F-4D97-AF65-F5344CB8AC3E}">
        <p14:creationId xmlns:p14="http://schemas.microsoft.com/office/powerpoint/2010/main" val="3594260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63081" y="1486768"/>
            <a:ext cx="4814677" cy="4423647"/>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Der pH-Wert des Bodens beeinflusst die Löslichkeit der Nährstoffe und ihre Verfügbarkeit für die Pflanzen. Die meisten Kulturpflanzen gedeihen in Böden mit einem pH-Wert zwischen 6,0 und 7,5. Der pH-Wert des Bodens beeinflusst die Aktivität und Zusammensetzung von Bodenmikroorganismen, die für Prozesse wie den Nährstoffkreislauf, die Zersetzung organischer Stoffe und die Stickstofffixierung entscheidend sind</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3229392246"/>
              </p:ext>
            </p:extLst>
          </p:nvPr>
        </p:nvGraphicFramePr>
        <p:xfrm>
          <a:off x="5241649" y="1072649"/>
          <a:ext cx="6593311" cy="5251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 Placeholder 3">
            <a:extLst>
              <a:ext uri="{FF2B5EF4-FFF2-40B4-BE49-F238E27FC236}">
                <a16:creationId xmlns:a16="http://schemas.microsoft.com/office/drawing/2014/main" id="{1FF01D62-C9F4-411F-AC40-511B6241C61D}"/>
              </a:ext>
            </a:extLst>
          </p:cNvPr>
          <p:cNvSpPr txBox="1">
            <a:spLocks/>
          </p:cNvSpPr>
          <p:nvPr/>
        </p:nvSpPr>
        <p:spPr>
          <a:xfrm>
            <a:off x="429467" y="61460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Nährstoffverfügbarkeit </a:t>
            </a:r>
            <a:r>
              <a:rPr lang="pl-PL" sz="3600" b="1" dirty="0">
                <a:solidFill>
                  <a:srgbClr val="8BC540"/>
                </a:solidFill>
              </a:rPr>
              <a:t>und </a:t>
            </a:r>
            <a:r>
              <a:rPr lang="pl-PL" sz="3600" b="1" dirty="0" err="1">
                <a:solidFill>
                  <a:srgbClr val="8BC540"/>
                </a:solidFill>
              </a:rPr>
              <a:t>pH-Wert des Bodens</a:t>
            </a:r>
            <a:endParaRPr lang="en-US" sz="3600" b="1" dirty="0">
              <a:solidFill>
                <a:srgbClr val="8BC540"/>
              </a:solidFill>
            </a:endParaRPr>
          </a:p>
        </p:txBody>
      </p:sp>
    </p:spTree>
    <p:extLst>
      <p:ext uri="{BB962C8B-B14F-4D97-AF65-F5344CB8AC3E}">
        <p14:creationId xmlns:p14="http://schemas.microsoft.com/office/powerpoint/2010/main" val="36923913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20002" y="1454670"/>
            <a:ext cx="5297618" cy="4423647"/>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Der pH-Wert des Bodens beeinflusst das Wurzelwachstum und die Wurzelfunktion. In stark sauren Böden kann die Verfügbarkeit von toxischen Elementen wie Aluminium und Mangan die Wurzelentwicklung behindern, während in alkalischen Böden eine schlechte Nährstoffverfügbarkeit das Wurzelwachstum und die Effizienz einschränken kann. Verschiedene Pflanzen haben unterschiedliche Toleranzwerte für den pH-Wert des Bodens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siehe nebenstehende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Tabelle).</a:t>
            </a: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 name="Diagram 1">
            <a:extLst>
              <a:ext uri="{FF2B5EF4-FFF2-40B4-BE49-F238E27FC236}">
                <a16:creationId xmlns:a16="http://schemas.microsoft.com/office/drawing/2014/main" id="{D7311643-D009-419C-8BE5-374AA1CF4E1E}"/>
              </a:ext>
            </a:extLst>
          </p:cNvPr>
          <p:cNvGraphicFramePr/>
          <p:nvPr/>
        </p:nvGraphicFramePr>
        <p:xfrm>
          <a:off x="5529940" y="1138751"/>
          <a:ext cx="6525989" cy="4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7743B65C-C78D-46E5-B4A1-D87F951C21C3}"/>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err="1">
                <a:solidFill>
                  <a:srgbClr val="8BC540"/>
                </a:solidFill>
              </a:rPr>
              <a:t>Toleranzwerte der Pflanzen </a:t>
            </a:r>
            <a:r>
              <a:rPr lang="en-US" sz="3600" dirty="0">
                <a:solidFill>
                  <a:srgbClr val="8BC540"/>
                </a:solidFill>
              </a:rPr>
              <a:t>gegenüber dem pH-Wert des Bodens </a:t>
            </a:r>
          </a:p>
        </p:txBody>
      </p:sp>
    </p:spTree>
    <p:extLst>
      <p:ext uri="{BB962C8B-B14F-4D97-AF65-F5344CB8AC3E}">
        <p14:creationId xmlns:p14="http://schemas.microsoft.com/office/powerpoint/2010/main" val="42201047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616688"/>
            <a:ext cx="10886221" cy="1525418"/>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Der Kalkungsbedarf hängt von der agronomischen Klasse des Bodens ab, die durch Faktoren wie Bodentextur, Gehalt an organischen Stoffen und Ausgangs-pH-Wert bestimmt wird</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In der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nachstehenden Tabelle sind die Spannen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des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Kalkungsbedarfs je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nach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agronomischer Klasse des Bodens dargestellt</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 name="Tabela 2">
            <a:extLst>
              <a:ext uri="{FF2B5EF4-FFF2-40B4-BE49-F238E27FC236}">
                <a16:creationId xmlns:a16="http://schemas.microsoft.com/office/drawing/2014/main" id="{8AD759FC-43BF-49FC-8013-4759AD63B8C9}"/>
              </a:ext>
            </a:extLst>
          </p:cNvPr>
          <p:cNvGraphicFramePr>
            <a:graphicFrameLocks noGrp="1"/>
          </p:cNvGraphicFramePr>
          <p:nvPr>
            <p:extLst>
              <p:ext uri="{D42A27DB-BD31-4B8C-83A1-F6EECF244321}">
                <p14:modId xmlns:p14="http://schemas.microsoft.com/office/powerpoint/2010/main" val="2877077763"/>
              </p:ext>
            </p:extLst>
          </p:nvPr>
        </p:nvGraphicFramePr>
        <p:xfrm>
          <a:off x="623149" y="3291270"/>
          <a:ext cx="11126099" cy="3043736"/>
        </p:xfrm>
        <a:graphic>
          <a:graphicData uri="http://schemas.openxmlformats.org/drawingml/2006/table">
            <a:tbl>
              <a:tblPr firstRow="1" bandRow="1">
                <a:tableStyleId>{5C22544A-7EE6-4342-B048-85BDC9FD1C3A}</a:tableStyleId>
              </a:tblPr>
              <a:tblGrid>
                <a:gridCol w="4121451">
                  <a:extLst>
                    <a:ext uri="{9D8B030D-6E8A-4147-A177-3AD203B41FA5}">
                      <a16:colId xmlns:a16="http://schemas.microsoft.com/office/drawing/2014/main" val="3769125092"/>
                    </a:ext>
                  </a:extLst>
                </a:gridCol>
                <a:gridCol w="1630393">
                  <a:extLst>
                    <a:ext uri="{9D8B030D-6E8A-4147-A177-3AD203B41FA5}">
                      <a16:colId xmlns:a16="http://schemas.microsoft.com/office/drawing/2014/main" val="1037290237"/>
                    </a:ext>
                  </a:extLst>
                </a:gridCol>
                <a:gridCol w="1250830">
                  <a:extLst>
                    <a:ext uri="{9D8B030D-6E8A-4147-A177-3AD203B41FA5}">
                      <a16:colId xmlns:a16="http://schemas.microsoft.com/office/drawing/2014/main" val="999916445"/>
                    </a:ext>
                  </a:extLst>
                </a:gridCol>
                <a:gridCol w="1698182">
                  <a:extLst>
                    <a:ext uri="{9D8B030D-6E8A-4147-A177-3AD203B41FA5}">
                      <a16:colId xmlns:a16="http://schemas.microsoft.com/office/drawing/2014/main" val="2605745864"/>
                    </a:ext>
                  </a:extLst>
                </a:gridCol>
                <a:gridCol w="1077685">
                  <a:extLst>
                    <a:ext uri="{9D8B030D-6E8A-4147-A177-3AD203B41FA5}">
                      <a16:colId xmlns:a16="http://schemas.microsoft.com/office/drawing/2014/main" val="2650154815"/>
                    </a:ext>
                  </a:extLst>
                </a:gridCol>
                <a:gridCol w="1347558">
                  <a:extLst>
                    <a:ext uri="{9D8B030D-6E8A-4147-A177-3AD203B41FA5}">
                      <a16:colId xmlns:a16="http://schemas.microsoft.com/office/drawing/2014/main" val="3852875103"/>
                    </a:ext>
                  </a:extLst>
                </a:gridCol>
              </a:tblGrid>
              <a:tr h="410414">
                <a:tc rowSpan="2">
                  <a:txBody>
                    <a:bodyPr/>
                    <a:lstStyle/>
                    <a:p>
                      <a:r>
                        <a:rPr lang="pl-PL" sz="2000" dirty="0" err="1">
                          <a:solidFill>
                            <a:srgbClr val="231F20"/>
                          </a:solidFill>
                        </a:rPr>
                        <a:t>Agronomische Klasse </a:t>
                      </a:r>
                      <a:r>
                        <a:rPr lang="pl-PL" sz="2000" dirty="0">
                          <a:solidFill>
                            <a:srgbClr val="231F20"/>
                          </a:solidFill>
                        </a:rPr>
                        <a:t>des </a:t>
                      </a:r>
                      <a:r>
                        <a:rPr lang="pl-PL" sz="2000" dirty="0" err="1">
                          <a:solidFill>
                            <a:srgbClr val="231F20"/>
                          </a:solidFill>
                        </a:rPr>
                        <a:t>Bodens</a:t>
                      </a:r>
                      <a:endParaRPr lang="pl-PL" sz="2000" dirty="0">
                        <a:solidFill>
                          <a:srgbClr val="231F20"/>
                        </a:solidFill>
                      </a:endParaRPr>
                    </a:p>
                  </a:txBody>
                  <a:tcPr anchor="ctr">
                    <a:solidFill>
                      <a:srgbClr val="8BC540">
                        <a:alpha val="50196"/>
                      </a:srgbClr>
                    </a:solidFill>
                  </a:tcPr>
                </a:tc>
                <a:tc gridSpan="5">
                  <a:txBody>
                    <a:bodyPr/>
                    <a:lstStyle/>
                    <a:p>
                      <a:pPr algn="ctr"/>
                      <a:r>
                        <a:rPr lang="pl-PL" sz="2000" dirty="0" err="1">
                          <a:solidFill>
                            <a:srgbClr val="231F20"/>
                          </a:solidFill>
                        </a:rPr>
                        <a:t>pH-Bereiche </a:t>
                      </a:r>
                      <a:r>
                        <a:rPr lang="pl-PL" sz="2000" dirty="0">
                          <a:solidFill>
                            <a:srgbClr val="231F20"/>
                          </a:solidFill>
                        </a:rPr>
                        <a:t>für die </a:t>
                      </a:r>
                      <a:r>
                        <a:rPr lang="pl-PL" sz="2000" dirty="0" err="1">
                          <a:solidFill>
                            <a:srgbClr val="231F20"/>
                          </a:solidFill>
                        </a:rPr>
                        <a:t>Kalkung</a:t>
                      </a:r>
                      <a:endParaRPr lang="pl-PL" sz="2000" dirty="0">
                        <a:solidFill>
                          <a:srgbClr val="231F20"/>
                        </a:solidFill>
                      </a:endParaRPr>
                    </a:p>
                  </a:txBody>
                  <a:tcPr anchor="ctr">
                    <a:solidFill>
                      <a:srgbClr val="8BC540">
                        <a:alpha val="50196"/>
                      </a:srgb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extLst>
                  <a:ext uri="{0D108BD9-81ED-4DB2-BD59-A6C34878D82A}">
                    <a16:rowId xmlns:a16="http://schemas.microsoft.com/office/drawing/2014/main" val="2616699231"/>
                  </a:ext>
                </a:extLst>
              </a:tr>
              <a:tr h="410414">
                <a:tc vMerge="1">
                  <a:txBody>
                    <a:bodyPr/>
                    <a:lstStyle/>
                    <a:p>
                      <a:endParaRPr lang="pl-PL" dirty="0"/>
                    </a:p>
                  </a:txBody>
                  <a:tcPr/>
                </a:tc>
                <a:tc>
                  <a:txBody>
                    <a:bodyPr/>
                    <a:lstStyle/>
                    <a:p>
                      <a:pPr algn="ctr"/>
                      <a:r>
                        <a:rPr lang="pl-PL" sz="1800" b="1" dirty="0" err="1">
                          <a:solidFill>
                            <a:srgbClr val="231F20"/>
                          </a:solidFill>
                        </a:rPr>
                        <a:t>unverzichtbar</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benötigt</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empfohlen</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begrenzt</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Redundant</a:t>
                      </a:r>
                      <a:endParaRPr lang="pl-PL" sz="1800" b="1" dirty="0">
                        <a:solidFill>
                          <a:srgbClr val="231F20"/>
                        </a:solidFill>
                      </a:endParaRPr>
                    </a:p>
                  </a:txBody>
                  <a:tcPr anchor="ctr">
                    <a:solidFill>
                      <a:srgbClr val="8BC540">
                        <a:alpha val="50196"/>
                      </a:srgbClr>
                    </a:solidFill>
                  </a:tcPr>
                </a:tc>
                <a:extLst>
                  <a:ext uri="{0D108BD9-81ED-4DB2-BD59-A6C34878D82A}">
                    <a16:rowId xmlns:a16="http://schemas.microsoft.com/office/drawing/2014/main" val="2306275190"/>
                  </a:ext>
                </a:extLst>
              </a:tr>
              <a:tr h="410414">
                <a:tc>
                  <a:txBody>
                    <a:bodyPr/>
                    <a:lstStyle/>
                    <a:p>
                      <a:r>
                        <a:rPr lang="pl-PL" sz="2000" dirty="0" err="1">
                          <a:solidFill>
                            <a:srgbClr val="231F20"/>
                          </a:solidFill>
                        </a:rPr>
                        <a:t>Sehr </a:t>
                      </a:r>
                      <a:r>
                        <a:rPr lang="pl-PL" sz="2000" dirty="0">
                          <a:solidFill>
                            <a:srgbClr val="231F20"/>
                          </a:solidFill>
                        </a:rPr>
                        <a:t>leicht - </a:t>
                      </a:r>
                      <a:r>
                        <a:rPr lang="pl-PL" sz="2000" dirty="0" err="1">
                          <a:solidFill>
                            <a:srgbClr val="231F20"/>
                          </a:solidFill>
                        </a:rPr>
                        <a:t>sandige </a:t>
                      </a:r>
                      <a:r>
                        <a:rPr lang="pl-PL" sz="2000" dirty="0">
                          <a:solidFill>
                            <a:srgbClr val="231F20"/>
                          </a:solidFill>
                        </a:rPr>
                        <a:t>und </a:t>
                      </a:r>
                      <a:r>
                        <a:rPr lang="pl-PL" sz="2000" dirty="0" err="1">
                          <a:solidFill>
                            <a:srgbClr val="231F20"/>
                          </a:solidFill>
                        </a:rPr>
                        <a:t>lehmige Sande</a:t>
                      </a:r>
                      <a:endParaRPr lang="pl-PL" sz="2000" dirty="0">
                        <a:solidFill>
                          <a:srgbClr val="231F20"/>
                        </a:solidFill>
                      </a:endParaRPr>
                    </a:p>
                  </a:txBody>
                  <a:tcPr anchor="ctr">
                    <a:solidFill>
                      <a:srgbClr val="8BC540">
                        <a:alpha val="50196"/>
                      </a:srgbClr>
                    </a:solidFill>
                  </a:tcPr>
                </a:tc>
                <a:tc>
                  <a:txBody>
                    <a:bodyPr/>
                    <a:lstStyle/>
                    <a:p>
                      <a:pPr algn="ctr"/>
                      <a:r>
                        <a:rPr lang="pl-PL" sz="2000" dirty="0">
                          <a:solidFill>
                            <a:srgbClr val="231F20"/>
                          </a:solidFill>
                        </a:rPr>
                        <a:t>&lt;4,0</a:t>
                      </a:r>
                    </a:p>
                  </a:txBody>
                  <a:tcPr anchor="ctr">
                    <a:solidFill>
                      <a:srgbClr val="8BC540">
                        <a:alpha val="50196"/>
                      </a:srgbClr>
                    </a:solidFill>
                  </a:tcPr>
                </a:tc>
                <a:tc>
                  <a:txBody>
                    <a:bodyPr/>
                    <a:lstStyle/>
                    <a:p>
                      <a:pPr algn="ctr"/>
                      <a:r>
                        <a:rPr lang="pl-PL" sz="2000" dirty="0">
                          <a:solidFill>
                            <a:srgbClr val="231F20"/>
                          </a:solidFill>
                        </a:rPr>
                        <a:t>4,1-4,5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&gt;5,6</a:t>
                      </a:r>
                    </a:p>
                  </a:txBody>
                  <a:tcPr anchor="ctr">
                    <a:solidFill>
                      <a:srgbClr val="8BC540">
                        <a:alpha val="50196"/>
                      </a:srgbClr>
                    </a:solidFill>
                  </a:tcPr>
                </a:tc>
                <a:extLst>
                  <a:ext uri="{0D108BD9-81ED-4DB2-BD59-A6C34878D82A}">
                    <a16:rowId xmlns:a16="http://schemas.microsoft.com/office/drawing/2014/main" val="2440503659"/>
                  </a:ext>
                </a:extLst>
              </a:tr>
              <a:tr h="410414">
                <a:tc>
                  <a:txBody>
                    <a:bodyPr/>
                    <a:lstStyle/>
                    <a:p>
                      <a:r>
                        <a:rPr lang="pl-PL" sz="2000" dirty="0">
                          <a:solidFill>
                            <a:srgbClr val="231F20"/>
                          </a:solidFill>
                        </a:rPr>
                        <a:t>Leichte - </a:t>
                      </a:r>
                      <a:r>
                        <a:rPr lang="pl-PL" sz="2000" dirty="0" err="1">
                          <a:solidFill>
                            <a:srgbClr val="231F20"/>
                          </a:solidFill>
                        </a:rPr>
                        <a:t>sandige </a:t>
                      </a:r>
                      <a:r>
                        <a:rPr lang="pl-PL" sz="2000" dirty="0">
                          <a:solidFill>
                            <a:srgbClr val="231F20"/>
                          </a:solidFill>
                        </a:rPr>
                        <a:t>Lehm- und </a:t>
                      </a:r>
                      <a:r>
                        <a:rPr lang="pl-PL" sz="2000" dirty="0" err="1">
                          <a:solidFill>
                            <a:srgbClr val="231F20"/>
                          </a:solidFill>
                        </a:rPr>
                        <a:t>Lehmböden</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&gt;6,1</a:t>
                      </a:r>
                    </a:p>
                  </a:txBody>
                  <a:tcPr anchor="ctr">
                    <a:solidFill>
                      <a:srgbClr val="8BC540">
                        <a:alpha val="50196"/>
                      </a:srgbClr>
                    </a:solidFill>
                  </a:tcPr>
                </a:tc>
                <a:extLst>
                  <a:ext uri="{0D108BD9-81ED-4DB2-BD59-A6C34878D82A}">
                    <a16:rowId xmlns:a16="http://schemas.microsoft.com/office/drawing/2014/main" val="1681014419"/>
                  </a:ext>
                </a:extLst>
              </a:tr>
              <a:tr h="410414">
                <a:tc>
                  <a:txBody>
                    <a:bodyPr/>
                    <a:lstStyle/>
                    <a:p>
                      <a:r>
                        <a:rPr lang="pl-PL" sz="2000" dirty="0">
                          <a:solidFill>
                            <a:srgbClr val="231F20"/>
                          </a:solidFill>
                        </a:rPr>
                        <a:t>Mittel - </a:t>
                      </a:r>
                      <a:r>
                        <a:rPr lang="pl-PL" sz="2000" dirty="0" err="1">
                          <a:solidFill>
                            <a:srgbClr val="231F20"/>
                          </a:solidFill>
                        </a:rPr>
                        <a:t>lehmiger Lehm</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&gt;6,6</a:t>
                      </a:r>
                    </a:p>
                  </a:txBody>
                  <a:tcPr anchor="ctr">
                    <a:solidFill>
                      <a:srgbClr val="8BC540">
                        <a:alpha val="50196"/>
                      </a:srgbClr>
                    </a:solidFill>
                  </a:tcPr>
                </a:tc>
                <a:extLst>
                  <a:ext uri="{0D108BD9-81ED-4DB2-BD59-A6C34878D82A}">
                    <a16:rowId xmlns:a16="http://schemas.microsoft.com/office/drawing/2014/main" val="3211791434"/>
                  </a:ext>
                </a:extLst>
              </a:tr>
              <a:tr h="410414">
                <a:tc>
                  <a:txBody>
                    <a:bodyPr/>
                    <a:lstStyle/>
                    <a:p>
                      <a:r>
                        <a:rPr lang="pl-PL" sz="2000" dirty="0">
                          <a:solidFill>
                            <a:srgbClr val="231F20"/>
                          </a:solidFill>
                        </a:rPr>
                        <a:t>Schwer - </a:t>
                      </a:r>
                      <a:r>
                        <a:rPr lang="pl-PL" sz="2000" dirty="0" err="1">
                          <a:solidFill>
                            <a:srgbClr val="231F20"/>
                          </a:solidFill>
                        </a:rPr>
                        <a:t>Tone </a:t>
                      </a:r>
                      <a:r>
                        <a:rPr lang="pl-PL" sz="2000" dirty="0">
                          <a:solidFill>
                            <a:srgbClr val="231F20"/>
                          </a:solidFill>
                        </a:rPr>
                        <a:t>und schwere </a:t>
                      </a:r>
                      <a:r>
                        <a:rPr lang="pl-PL" sz="2000" dirty="0" err="1">
                          <a:solidFill>
                            <a:srgbClr val="231F20"/>
                          </a:solidFill>
                        </a:rPr>
                        <a:t>Tone</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6,6-7,0</a:t>
                      </a:r>
                    </a:p>
                  </a:txBody>
                  <a:tcPr anchor="ctr">
                    <a:solidFill>
                      <a:srgbClr val="8BC540">
                        <a:alpha val="50196"/>
                      </a:srgbClr>
                    </a:solidFill>
                  </a:tcPr>
                </a:tc>
                <a:tc>
                  <a:txBody>
                    <a:bodyPr/>
                    <a:lstStyle/>
                    <a:p>
                      <a:pPr algn="ctr"/>
                      <a:r>
                        <a:rPr lang="pl-PL" sz="2000" dirty="0">
                          <a:solidFill>
                            <a:srgbClr val="231F20"/>
                          </a:solidFill>
                        </a:rPr>
                        <a:t>&gt;7,1</a:t>
                      </a:r>
                    </a:p>
                  </a:txBody>
                  <a:tcPr anchor="ctr">
                    <a:solidFill>
                      <a:srgbClr val="8BC540">
                        <a:alpha val="50196"/>
                      </a:srgbClr>
                    </a:solidFill>
                  </a:tcPr>
                </a:tc>
                <a:extLst>
                  <a:ext uri="{0D108BD9-81ED-4DB2-BD59-A6C34878D82A}">
                    <a16:rowId xmlns:a16="http://schemas.microsoft.com/office/drawing/2014/main" val="926909890"/>
                  </a:ext>
                </a:extLst>
              </a:tr>
            </a:tbl>
          </a:graphicData>
        </a:graphic>
      </p:graphicFrame>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518926"/>
            <a:ext cx="1134942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Spannweite des </a:t>
            </a:r>
            <a:r>
              <a:rPr lang="en-US" sz="3600" b="1" dirty="0" err="1">
                <a:solidFill>
                  <a:srgbClr val="8BC540"/>
                </a:solidFill>
              </a:rPr>
              <a:t>Kalkungsbedarfs je </a:t>
            </a:r>
            <a:r>
              <a:rPr lang="en-US" sz="3600" b="1" dirty="0">
                <a:solidFill>
                  <a:srgbClr val="8BC540"/>
                </a:solidFill>
              </a:rPr>
              <a:t>nach </a:t>
            </a:r>
            <a:r>
              <a:rPr lang="en-US" sz="3600" b="1" dirty="0" err="1">
                <a:solidFill>
                  <a:srgbClr val="8BC540"/>
                </a:solidFill>
              </a:rPr>
              <a:t>agronomischer </a:t>
            </a:r>
            <a:r>
              <a:rPr lang="en-US" sz="3600" b="1" dirty="0">
                <a:solidFill>
                  <a:srgbClr val="8BC540"/>
                </a:solidFill>
              </a:rPr>
              <a:t>Klasse des Bodens </a:t>
            </a:r>
          </a:p>
        </p:txBody>
      </p:sp>
    </p:spTree>
    <p:extLst>
      <p:ext uri="{BB962C8B-B14F-4D97-AF65-F5344CB8AC3E}">
        <p14:creationId xmlns:p14="http://schemas.microsoft.com/office/powerpoint/2010/main" val="36029457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118693" y="5038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40233" y="1177897"/>
            <a:ext cx="6762892" cy="4785926"/>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Im Gegensatz zur konventionellen Landwirtschaft, die oft stark auf synthetische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Düngemittel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setzt, betont die Agrarökologie den Einsatz von organischen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Düngemitteln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wie Kompost, Mist und Gründüngung. Diese natürlichen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Düngemittel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tragen zur Verbesserung der Bodenstruktur bei, erhöhen die mikrobielle Aktivität und verbessern den Nährstoffkreislauf. Agrarökologische Praktiken fördern auch den Einsatz von Deckfrüchten und stickstoffbindenden Pflanzen (z. B. Leguminosen), um den Boden auf natürliche Weise mit wichtigen Nährstoffen wie Stickstoff anzureichern, die Abhängigkeit von chemischen Einträgen zu verringern und die langfristige Bodengesundheit und Nachhaltigkeit zu fördern.</a:t>
            </a: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26996" y="1960575"/>
            <a:ext cx="4350926" cy="3127473"/>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08868" y="562150"/>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Organische </a:t>
            </a:r>
            <a:r>
              <a:rPr lang="en-US" sz="3600" b="1" dirty="0" err="1">
                <a:solidFill>
                  <a:srgbClr val="8BC540"/>
                </a:solidFill>
              </a:rPr>
              <a:t>Düngemittel</a:t>
            </a:r>
            <a:endParaRPr lang="en-US" sz="3600" b="1" dirty="0">
              <a:solidFill>
                <a:srgbClr val="8BC540"/>
              </a:solidFill>
            </a:endParaRPr>
          </a:p>
        </p:txBody>
      </p:sp>
    </p:spTree>
    <p:extLst>
      <p:ext uri="{BB962C8B-B14F-4D97-AF65-F5344CB8AC3E}">
        <p14:creationId xmlns:p14="http://schemas.microsoft.com/office/powerpoint/2010/main" val="37454045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281382E3-BB97-4A56-9BB0-97172A14426A}"/>
              </a:ext>
            </a:extLst>
          </p:cNvPr>
          <p:cNvGrpSpPr/>
          <p:nvPr/>
        </p:nvGrpSpPr>
        <p:grpSpPr>
          <a:xfrm>
            <a:off x="631101" y="2194404"/>
            <a:ext cx="11201597" cy="3757839"/>
            <a:chOff x="631101" y="2148907"/>
            <a:chExt cx="11201597" cy="3757839"/>
          </a:xfrm>
        </p:grpSpPr>
        <p:sp>
          <p:nvSpPr>
            <p:cNvPr id="5" name="Prostokąt 4">
              <a:extLst>
                <a:ext uri="{FF2B5EF4-FFF2-40B4-BE49-F238E27FC236}">
                  <a16:creationId xmlns:a16="http://schemas.microsoft.com/office/drawing/2014/main" id="{08C18BB6-F8AF-444D-B5D6-27ED173B8DA1}"/>
                </a:ext>
              </a:extLst>
            </p:cNvPr>
            <p:cNvSpPr/>
            <p:nvPr/>
          </p:nvSpPr>
          <p:spPr>
            <a:xfrm>
              <a:off x="631101" y="2148907"/>
              <a:ext cx="2071305" cy="1775354"/>
            </a:xfrm>
            <a:prstGeom prst="rect">
              <a:avLst/>
            </a:prstGeom>
            <a:blipFill dpi="0" rotWithShape="1">
              <a:blip r:embed="rId2" cstate="email">
                <a:extLst>
                  <a:ext uri="{28A0092B-C50C-407E-A947-70E740481C1C}">
                    <a14:useLocalDpi xmlns:a14="http://schemas.microsoft.com/office/drawing/2010/main"/>
                  </a:ext>
                </a:extLst>
              </a:blip>
              <a:srcRect/>
              <a:stretch>
                <a:fillRect t="1000" b="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3871135B-4913-4AD3-9E6A-13B3E3E850F1}"/>
                </a:ext>
              </a:extLst>
            </p:cNvPr>
            <p:cNvSpPr/>
            <p:nvPr/>
          </p:nvSpPr>
          <p:spPr>
            <a:xfrm>
              <a:off x="631101"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Holzasche</a:t>
              </a:r>
              <a:endParaRPr lang="pl-PL" sz="2200" b="1" kern="1200" dirty="0">
                <a:solidFill>
                  <a:schemeClr val="accent1">
                    <a:lumMod val="50000"/>
                  </a:schemeClr>
                </a:solidFill>
              </a:endParaRPr>
            </a:p>
          </p:txBody>
        </p:sp>
        <p:sp>
          <p:nvSpPr>
            <p:cNvPr id="7" name="Prostokąt 6">
              <a:extLst>
                <a:ext uri="{FF2B5EF4-FFF2-40B4-BE49-F238E27FC236}">
                  <a16:creationId xmlns:a16="http://schemas.microsoft.com/office/drawing/2014/main" id="{B6887C54-4912-4355-899E-C5F55091850C}"/>
                </a:ext>
              </a:extLst>
            </p:cNvPr>
            <p:cNvSpPr/>
            <p:nvPr/>
          </p:nvSpPr>
          <p:spPr>
            <a:xfrm>
              <a:off x="2913674" y="2148907"/>
              <a:ext cx="2071305" cy="1775354"/>
            </a:xfrm>
            <a:prstGeom prst="rect">
              <a:avLst/>
            </a:prstGeom>
            <a:blipFill dpi="0" rotWithShape="1">
              <a:blip r:embed="rId3" cstate="email">
                <a:extLst>
                  <a:ext uri="{28A0092B-C50C-407E-A947-70E740481C1C}">
                    <a14:useLocalDpi xmlns:a14="http://schemas.microsoft.com/office/drawing/2010/main"/>
                  </a:ext>
                </a:extLst>
              </a:blip>
              <a:srcRect/>
              <a:stretch>
                <a:fillRect l="5000" t="1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C76D5C4-2BEE-4AA7-A3C8-8ADDAF71683A}"/>
                </a:ext>
              </a:extLst>
            </p:cNvPr>
            <p:cNvSpPr/>
            <p:nvPr/>
          </p:nvSpPr>
          <p:spPr>
            <a:xfrm>
              <a:off x="2913674"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solidFill>
                    <a:schemeClr val="accent1">
                      <a:lumMod val="50000"/>
                    </a:schemeClr>
                  </a:solidFill>
                </a:rPr>
                <a:t>Sapropel</a:t>
              </a:r>
            </a:p>
          </p:txBody>
        </p:sp>
        <p:sp>
          <p:nvSpPr>
            <p:cNvPr id="9" name="Prostokąt 8">
              <a:extLst>
                <a:ext uri="{FF2B5EF4-FFF2-40B4-BE49-F238E27FC236}">
                  <a16:creationId xmlns:a16="http://schemas.microsoft.com/office/drawing/2014/main" id="{8984FF59-EBA3-4AA4-A720-D6C52BDC76FD}"/>
                </a:ext>
              </a:extLst>
            </p:cNvPr>
            <p:cNvSpPr/>
            <p:nvPr/>
          </p:nvSpPr>
          <p:spPr>
            <a:xfrm>
              <a:off x="5196247" y="2148907"/>
              <a:ext cx="2071305" cy="1775354"/>
            </a:xfrm>
            <a:prstGeom prst="rect">
              <a:avLst/>
            </a:prstGeom>
            <a:blipFill dpi="0" rotWithShape="1">
              <a:blip r:embed="rId4" cstate="email">
                <a:extLst>
                  <a:ext uri="{28A0092B-C50C-407E-A947-70E740481C1C}">
                    <a14:useLocalDpi xmlns:a14="http://schemas.microsoft.com/office/drawing/2010/main"/>
                  </a:ext>
                </a:extLst>
              </a:blip>
              <a:srcRect/>
              <a:stretch>
                <a:fillRect l="3000" r="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56F1947E-7E14-4370-99F5-C02E0A82D899}"/>
                </a:ext>
              </a:extLst>
            </p:cNvPr>
            <p:cNvSpPr/>
            <p:nvPr/>
          </p:nvSpPr>
          <p:spPr>
            <a:xfrm>
              <a:off x="5196247"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Geflügeleinstreu</a:t>
              </a:r>
              <a:endParaRPr lang="pl-PL" sz="2200" b="1" kern="1200" dirty="0">
                <a:solidFill>
                  <a:schemeClr val="accent1">
                    <a:lumMod val="50000"/>
                  </a:schemeClr>
                </a:solidFill>
              </a:endParaRPr>
            </a:p>
          </p:txBody>
        </p:sp>
        <p:sp>
          <p:nvSpPr>
            <p:cNvPr id="11" name="Prostokąt 10">
              <a:extLst>
                <a:ext uri="{FF2B5EF4-FFF2-40B4-BE49-F238E27FC236}">
                  <a16:creationId xmlns:a16="http://schemas.microsoft.com/office/drawing/2014/main" id="{A308EBFE-D996-4188-B732-3DBD8D41759C}"/>
                </a:ext>
              </a:extLst>
            </p:cNvPr>
            <p:cNvSpPr/>
            <p:nvPr/>
          </p:nvSpPr>
          <p:spPr>
            <a:xfrm>
              <a:off x="7478820" y="2148907"/>
              <a:ext cx="2071305" cy="1775354"/>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240DBECB-93C1-4CF5-9873-DBB8A458FA59}"/>
                </a:ext>
              </a:extLst>
            </p:cNvPr>
            <p:cNvSpPr/>
            <p:nvPr/>
          </p:nvSpPr>
          <p:spPr>
            <a:xfrm>
              <a:off x="7478820"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Torf</a:t>
              </a:r>
              <a:endParaRPr lang="pl-PL" sz="2200" b="1" kern="1200" dirty="0">
                <a:solidFill>
                  <a:schemeClr val="accent1">
                    <a:lumMod val="50000"/>
                  </a:schemeClr>
                </a:solidFill>
              </a:endParaRPr>
            </a:p>
          </p:txBody>
        </p:sp>
        <p:sp>
          <p:nvSpPr>
            <p:cNvPr id="13" name="Prostokąt 12">
              <a:extLst>
                <a:ext uri="{FF2B5EF4-FFF2-40B4-BE49-F238E27FC236}">
                  <a16:creationId xmlns:a16="http://schemas.microsoft.com/office/drawing/2014/main" id="{6D9D780A-7CDB-4905-A6C8-B4829123123D}"/>
                </a:ext>
              </a:extLst>
            </p:cNvPr>
            <p:cNvSpPr/>
            <p:nvPr/>
          </p:nvSpPr>
          <p:spPr>
            <a:xfrm>
              <a:off x="9761393" y="2148907"/>
              <a:ext cx="2071305" cy="1775354"/>
            </a:xfrm>
            <a:prstGeom prst="rect">
              <a:avLst/>
            </a:prstGeom>
            <a:blipFill>
              <a:blip r:embed="rId6"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4" name="Dowolny kształt: kształt 13">
              <a:extLst>
                <a:ext uri="{FF2B5EF4-FFF2-40B4-BE49-F238E27FC236}">
                  <a16:creationId xmlns:a16="http://schemas.microsoft.com/office/drawing/2014/main" id="{7F5C155A-89B0-4F31-A54A-1C2537F2205D}"/>
                </a:ext>
              </a:extLst>
            </p:cNvPr>
            <p:cNvSpPr/>
            <p:nvPr/>
          </p:nvSpPr>
          <p:spPr>
            <a:xfrm>
              <a:off x="9761393"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Kompost</a:t>
              </a:r>
              <a:endParaRPr lang="pl-PL" sz="2200" b="1" kern="1200" dirty="0">
                <a:solidFill>
                  <a:schemeClr val="accent1">
                    <a:lumMod val="50000"/>
                  </a:schemeClr>
                </a:solidFill>
              </a:endParaRPr>
            </a:p>
          </p:txBody>
        </p:sp>
        <p:sp>
          <p:nvSpPr>
            <p:cNvPr id="15" name="Prostokąt 14">
              <a:extLst>
                <a:ext uri="{FF2B5EF4-FFF2-40B4-BE49-F238E27FC236}">
                  <a16:creationId xmlns:a16="http://schemas.microsoft.com/office/drawing/2014/main" id="{E1CA0E1D-7682-47D5-924F-EB36DEE94A13}"/>
                </a:ext>
              </a:extLst>
            </p:cNvPr>
            <p:cNvSpPr/>
            <p:nvPr/>
          </p:nvSpPr>
          <p:spPr>
            <a:xfrm>
              <a:off x="631101" y="4131392"/>
              <a:ext cx="2071305" cy="1775354"/>
            </a:xfrm>
            <a:prstGeom prst="rect">
              <a:avLst/>
            </a:prstGeom>
            <a:blipFill dpi="0" rotWithShape="1">
              <a:blip r:embed="rId7" cstate="email">
                <a:extLst>
                  <a:ext uri="{28A0092B-C50C-407E-A947-70E740481C1C}">
                    <a14:useLocalDpi xmlns:a14="http://schemas.microsoft.com/office/drawing/2010/main"/>
                  </a:ext>
                </a:extLst>
              </a:blip>
              <a:srcRect/>
              <a:stretch>
                <a:fillRect l="7000" t="3000" r="10000" b="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6" name="Dowolny kształt: kształt 15">
              <a:extLst>
                <a:ext uri="{FF2B5EF4-FFF2-40B4-BE49-F238E27FC236}">
                  <a16:creationId xmlns:a16="http://schemas.microsoft.com/office/drawing/2014/main" id="{8964A5AA-F684-45A5-8C35-9B15B5DCBCDB}"/>
                </a:ext>
              </a:extLst>
            </p:cNvPr>
            <p:cNvSpPr/>
            <p:nvPr/>
          </p:nvSpPr>
          <p:spPr>
            <a:xfrm>
              <a:off x="631101"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Wurmkompost</a:t>
              </a:r>
              <a:endParaRPr lang="pl-PL" sz="2200" b="1" kern="1200" dirty="0">
                <a:solidFill>
                  <a:schemeClr val="accent1">
                    <a:lumMod val="50000"/>
                  </a:schemeClr>
                </a:solidFill>
              </a:endParaRPr>
            </a:p>
          </p:txBody>
        </p:sp>
        <p:sp>
          <p:nvSpPr>
            <p:cNvPr id="17" name="Prostokąt 16">
              <a:extLst>
                <a:ext uri="{FF2B5EF4-FFF2-40B4-BE49-F238E27FC236}">
                  <a16:creationId xmlns:a16="http://schemas.microsoft.com/office/drawing/2014/main" id="{5C30D14D-6599-4F28-AEF9-83A64F658B9D}"/>
                </a:ext>
              </a:extLst>
            </p:cNvPr>
            <p:cNvSpPr/>
            <p:nvPr/>
          </p:nvSpPr>
          <p:spPr>
            <a:xfrm>
              <a:off x="2913674" y="4131392"/>
              <a:ext cx="2071305" cy="1775354"/>
            </a:xfrm>
            <a:prstGeom prst="rect">
              <a:avLst/>
            </a:prstGeom>
            <a:blipFill dpi="0" rotWithShape="1">
              <a:blip r:embed="rId8" cstate="email">
                <a:extLst>
                  <a:ext uri="{28A0092B-C50C-407E-A947-70E740481C1C}">
                    <a14:useLocalDpi xmlns:a14="http://schemas.microsoft.com/office/drawing/2010/main"/>
                  </a:ext>
                </a:extLst>
              </a:blip>
              <a:srcRect/>
              <a:stretch>
                <a:fillRect l="1000" t="11000" r="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8" name="Dowolny kształt: kształt 17">
              <a:extLst>
                <a:ext uri="{FF2B5EF4-FFF2-40B4-BE49-F238E27FC236}">
                  <a16:creationId xmlns:a16="http://schemas.microsoft.com/office/drawing/2014/main" id="{0F58120E-52B3-41E9-920A-F4F183295227}"/>
                </a:ext>
              </a:extLst>
            </p:cNvPr>
            <p:cNvSpPr/>
            <p:nvPr/>
          </p:nvSpPr>
          <p:spPr>
            <a:xfrm>
              <a:off x="2913674"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Knochenmehl</a:t>
              </a:r>
              <a:endParaRPr lang="pl-PL" sz="2200" b="1" kern="1200" dirty="0">
                <a:solidFill>
                  <a:schemeClr val="accent1">
                    <a:lumMod val="50000"/>
                  </a:schemeClr>
                </a:solidFill>
              </a:endParaRPr>
            </a:p>
          </p:txBody>
        </p:sp>
        <p:sp>
          <p:nvSpPr>
            <p:cNvPr id="20" name="Prostokąt 19">
              <a:extLst>
                <a:ext uri="{FF2B5EF4-FFF2-40B4-BE49-F238E27FC236}">
                  <a16:creationId xmlns:a16="http://schemas.microsoft.com/office/drawing/2014/main" id="{7F5B2AFC-2E66-4C3C-AA59-1488D9A34A97}"/>
                </a:ext>
              </a:extLst>
            </p:cNvPr>
            <p:cNvSpPr/>
            <p:nvPr/>
          </p:nvSpPr>
          <p:spPr>
            <a:xfrm>
              <a:off x="5196247" y="4131392"/>
              <a:ext cx="2071305" cy="1775354"/>
            </a:xfrm>
            <a:prstGeom prst="rect">
              <a:avLst/>
            </a:prstGeom>
            <a:blipFill>
              <a:blip r:embed="rId9"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619A7B71-ABE1-4B3F-8834-24129E526339}"/>
                </a:ext>
              </a:extLst>
            </p:cNvPr>
            <p:cNvSpPr/>
            <p:nvPr/>
          </p:nvSpPr>
          <p:spPr>
            <a:xfrm>
              <a:off x="5196247"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dolomitischer Kalk</a:t>
              </a:r>
              <a:endParaRPr lang="pl-PL" sz="2200" b="1" kern="1200" dirty="0">
                <a:solidFill>
                  <a:schemeClr val="accent1">
                    <a:lumMod val="50000"/>
                  </a:schemeClr>
                </a:solidFill>
              </a:endParaRPr>
            </a:p>
          </p:txBody>
        </p:sp>
        <p:sp>
          <p:nvSpPr>
            <p:cNvPr id="23" name="Prostokąt 22">
              <a:extLst>
                <a:ext uri="{FF2B5EF4-FFF2-40B4-BE49-F238E27FC236}">
                  <a16:creationId xmlns:a16="http://schemas.microsoft.com/office/drawing/2014/main" id="{31E18494-DCBD-4A22-AED1-CE27F7A8EADD}"/>
                </a:ext>
              </a:extLst>
            </p:cNvPr>
            <p:cNvSpPr/>
            <p:nvPr/>
          </p:nvSpPr>
          <p:spPr>
            <a:xfrm>
              <a:off x="7478820" y="4131392"/>
              <a:ext cx="2071305" cy="1775354"/>
            </a:xfrm>
            <a:prstGeom prst="rect">
              <a:avLst/>
            </a:prstGeom>
            <a:blipFill>
              <a:blip r:embed="rId10"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E93FD7B6-AC6D-4689-A300-1C77C65A6F50}"/>
                </a:ext>
              </a:extLst>
            </p:cNvPr>
            <p:cNvSpPr/>
            <p:nvPr/>
          </p:nvSpPr>
          <p:spPr>
            <a:xfrm>
              <a:off x="7478820"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Gründüngung</a:t>
              </a:r>
              <a:endParaRPr lang="pl-PL" sz="2200" b="1" kern="1200" dirty="0">
                <a:solidFill>
                  <a:schemeClr val="accent1">
                    <a:lumMod val="50000"/>
                  </a:schemeClr>
                </a:solidFill>
              </a:endParaRPr>
            </a:p>
          </p:txBody>
        </p:sp>
        <p:sp>
          <p:nvSpPr>
            <p:cNvPr id="25" name="Prostokąt 24">
              <a:extLst>
                <a:ext uri="{FF2B5EF4-FFF2-40B4-BE49-F238E27FC236}">
                  <a16:creationId xmlns:a16="http://schemas.microsoft.com/office/drawing/2014/main" id="{7D3F468F-650B-44E2-A7A2-0DA36E0A6918}"/>
                </a:ext>
              </a:extLst>
            </p:cNvPr>
            <p:cNvSpPr/>
            <p:nvPr/>
          </p:nvSpPr>
          <p:spPr>
            <a:xfrm>
              <a:off x="9761393" y="4131392"/>
              <a:ext cx="2071305" cy="1775354"/>
            </a:xfrm>
            <a:prstGeom prst="rect">
              <a:avLst/>
            </a:prstGeom>
            <a:blipFill>
              <a:blip r:embed="rId11"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B51EA614-95F9-4EF7-BD00-DF161EA812EC}"/>
                </a:ext>
              </a:extLst>
            </p:cNvPr>
            <p:cNvSpPr/>
            <p:nvPr/>
          </p:nvSpPr>
          <p:spPr>
            <a:xfrm>
              <a:off x="9761393"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Gülle</a:t>
              </a:r>
              <a:endParaRPr lang="pl-PL" sz="2200" b="1" kern="1200" dirty="0">
                <a:solidFill>
                  <a:schemeClr val="accent1">
                    <a:lumMod val="50000"/>
                  </a:schemeClr>
                </a:solidFill>
              </a:endParaRPr>
            </a:p>
          </p:txBody>
        </p:sp>
      </p:grpSp>
      <p:sp>
        <p:nvSpPr>
          <p:cNvPr id="21" name="Text Placeholder 3">
            <a:extLst>
              <a:ext uri="{FF2B5EF4-FFF2-40B4-BE49-F238E27FC236}">
                <a16:creationId xmlns:a16="http://schemas.microsoft.com/office/drawing/2014/main" id="{92472865-B19A-473C-A99C-F59E2BD75B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Organische </a:t>
            </a:r>
            <a:r>
              <a:rPr lang="en-US" sz="3600" b="1" dirty="0" err="1">
                <a:solidFill>
                  <a:srgbClr val="8BC540"/>
                </a:solidFill>
              </a:rPr>
              <a:t>Düngemittel</a:t>
            </a:r>
            <a:endParaRPr lang="en-US" sz="3600" b="1" dirty="0">
              <a:solidFill>
                <a:srgbClr val="8BC540"/>
              </a:solidFill>
            </a:endParaRPr>
          </a:p>
        </p:txBody>
      </p:sp>
      <p:sp>
        <p:nvSpPr>
          <p:cNvPr id="3" name="Prostokąt 2">
            <a:extLst>
              <a:ext uri="{FF2B5EF4-FFF2-40B4-BE49-F238E27FC236}">
                <a16:creationId xmlns:a16="http://schemas.microsoft.com/office/drawing/2014/main" id="{398268F9-8844-4518-981D-017E2FA60774}"/>
              </a:ext>
            </a:extLst>
          </p:cNvPr>
          <p:cNvSpPr/>
          <p:nvPr/>
        </p:nvSpPr>
        <p:spPr>
          <a:xfrm>
            <a:off x="429468" y="994075"/>
            <a:ext cx="11333065" cy="1200329"/>
          </a:xfrm>
          <a:prstGeom prst="rect">
            <a:avLst/>
          </a:prstGeom>
        </p:spPr>
        <p:txBody>
          <a:bodyPr wrap="square">
            <a:spAutoFi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Im Gegensatz zur konventionellen Landwirtschaft, die häufig auf synthetische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Düngemittel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zurückgreift,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setzt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die Agrarökologie auf organische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Düngemittel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wie Kompost, Stallmist und Gründünger.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Nachstehend finden Sie einige Beispiele für organische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Düngemittel</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p>
        </p:txBody>
      </p:sp>
    </p:spTree>
    <p:extLst>
      <p:ext uri="{BB962C8B-B14F-4D97-AF65-F5344CB8AC3E}">
        <p14:creationId xmlns:p14="http://schemas.microsoft.com/office/powerpoint/2010/main" val="3524251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0">
          <a:extLst>
            <a:ext uri="{FF2B5EF4-FFF2-40B4-BE49-F238E27FC236}">
              <a16:creationId xmlns:a16="http://schemas.microsoft.com/office/drawing/2014/main" id="{AA091B7B-F729-1847-5497-133F13BF8B0F}"/>
            </a:ext>
          </a:extLst>
        </p:cNvPr>
        <p:cNvGrpSpPr/>
        <p:nvPr/>
      </p:nvGrpSpPr>
      <p:grpSpPr>
        <a:xfrm>
          <a:off x="0" y="0"/>
          <a:ext cx="0" cy="0"/>
          <a:chOff x="0" y="0"/>
          <a:chExt cx="0" cy="0"/>
        </a:xfrm>
      </p:grpSpPr>
      <p:grpSp>
        <p:nvGrpSpPr>
          <p:cNvPr id="573" name="Google Shape;573;p29">
            <a:extLst>
              <a:ext uri="{FF2B5EF4-FFF2-40B4-BE49-F238E27FC236}">
                <a16:creationId xmlns:a16="http://schemas.microsoft.com/office/drawing/2014/main" id="{2AAAD506-B5FE-4E71-8FA1-EFB2FF03B77D}"/>
              </a:ext>
            </a:extLst>
          </p:cNvPr>
          <p:cNvGrpSpPr/>
          <p:nvPr/>
        </p:nvGrpSpPr>
        <p:grpSpPr>
          <a:xfrm>
            <a:off x="10222537" y="5692848"/>
            <a:ext cx="610343" cy="610343"/>
            <a:chOff x="1950027" y="2499889"/>
            <a:chExt cx="850463" cy="850463"/>
          </a:xfrm>
        </p:grpSpPr>
        <p:sp>
          <p:nvSpPr>
            <p:cNvPr id="574" name="Google Shape;574;p29">
              <a:hlinkClick r:id="rId3"/>
              <a:extLst>
                <a:ext uri="{FF2B5EF4-FFF2-40B4-BE49-F238E27FC236}">
                  <a16:creationId xmlns:a16="http://schemas.microsoft.com/office/drawing/2014/main" id="{D56D9A8E-7658-9FED-74F4-638ABACA7FA7}"/>
                </a:ext>
              </a:extLst>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a:extLst>
                <a:ext uri="{FF2B5EF4-FFF2-40B4-BE49-F238E27FC236}">
                  <a16:creationId xmlns:a16="http://schemas.microsoft.com/office/drawing/2014/main" id="{0596F245-B435-2CCF-9A54-344067EFFAC6}"/>
                </a:ext>
              </a:extLst>
            </p:cNvPr>
            <p:cNvGrpSpPr/>
            <p:nvPr/>
          </p:nvGrpSpPr>
          <p:grpSpPr>
            <a:xfrm>
              <a:off x="2107521" y="2657382"/>
              <a:ext cx="535476" cy="535477"/>
              <a:chOff x="2107521" y="2657382"/>
              <a:chExt cx="535476" cy="535477"/>
            </a:xfrm>
          </p:grpSpPr>
          <p:sp>
            <p:nvSpPr>
              <p:cNvPr id="576" name="Google Shape;576;p29">
                <a:extLst>
                  <a:ext uri="{FF2B5EF4-FFF2-40B4-BE49-F238E27FC236}">
                    <a16:creationId xmlns:a16="http://schemas.microsoft.com/office/drawing/2014/main" id="{7E1A470A-7C2C-9244-8308-198565D5D341}"/>
                  </a:ext>
                </a:extLst>
              </p:cNvPr>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a:extLst>
                  <a:ext uri="{FF2B5EF4-FFF2-40B4-BE49-F238E27FC236}">
                    <a16:creationId xmlns:a16="http://schemas.microsoft.com/office/drawing/2014/main" id="{F827667D-D603-F559-6559-38FAEA5F80DF}"/>
                  </a:ext>
                </a:extLst>
              </p:cNvPr>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a:extLst>
                  <a:ext uri="{FF2B5EF4-FFF2-40B4-BE49-F238E27FC236}">
                    <a16:creationId xmlns:a16="http://schemas.microsoft.com/office/drawing/2014/main" id="{59B1B65F-D70A-22C6-4840-745F9F665DEE}"/>
                  </a:ext>
                </a:extLst>
              </p:cNvPr>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a:extLst>
              <a:ext uri="{FF2B5EF4-FFF2-40B4-BE49-F238E27FC236}">
                <a16:creationId xmlns:a16="http://schemas.microsoft.com/office/drawing/2014/main" id="{8D783259-B067-9357-A64D-E64CC6E48842}"/>
              </a:ext>
            </a:extLst>
          </p:cNvPr>
          <p:cNvGrpSpPr/>
          <p:nvPr/>
        </p:nvGrpSpPr>
        <p:grpSpPr>
          <a:xfrm>
            <a:off x="8782409" y="5686956"/>
            <a:ext cx="610343" cy="610794"/>
            <a:chOff x="-1196056" y="2499889"/>
            <a:chExt cx="850463" cy="851092"/>
          </a:xfrm>
        </p:grpSpPr>
        <p:sp>
          <p:nvSpPr>
            <p:cNvPr id="586" name="Google Shape;586;p29">
              <a:extLst>
                <a:ext uri="{FF2B5EF4-FFF2-40B4-BE49-F238E27FC236}">
                  <a16:creationId xmlns:a16="http://schemas.microsoft.com/office/drawing/2014/main" id="{F3C7B5FA-CC19-4AFA-613E-ECF3E20DAEB5}"/>
                </a:ext>
              </a:extLst>
            </p:cNvPr>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a:extLst>
                <a:ext uri="{FF2B5EF4-FFF2-40B4-BE49-F238E27FC236}">
                  <a16:creationId xmlns:a16="http://schemas.microsoft.com/office/drawing/2014/main" id="{91E76120-BBE2-7DE6-1D0C-FE04E362B08D}"/>
                </a:ext>
              </a:extLst>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a:extLst>
              <a:ext uri="{FF2B5EF4-FFF2-40B4-BE49-F238E27FC236}">
                <a16:creationId xmlns:a16="http://schemas.microsoft.com/office/drawing/2014/main" id="{6AAE0962-8072-D84C-BDB5-5FD548938B8A}"/>
              </a:ext>
            </a:extLst>
          </p:cNvPr>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a:extLst>
              <a:ext uri="{FF2B5EF4-FFF2-40B4-BE49-F238E27FC236}">
                <a16:creationId xmlns:a16="http://schemas.microsoft.com/office/drawing/2014/main" id="{5F10F2FB-BF9B-D712-A111-4E2DF1E2EAB5}"/>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82B50135-A0BB-ABA4-6969-DE526CB36BA4}"/>
              </a:ext>
            </a:extLst>
          </p:cNvPr>
          <p:cNvSpPr>
            <a:spLocks noGrp="1"/>
          </p:cNvSpPr>
          <p:nvPr>
            <p:ph type="body" idx="2"/>
          </p:nvPr>
        </p:nvSpPr>
        <p:spPr>
          <a:xfrm>
            <a:off x="2448419" y="1079400"/>
            <a:ext cx="9234385" cy="3288205"/>
          </a:xfrm>
        </p:spPr>
        <p:txBody>
          <a:bodyPr>
            <a:normAutofit lnSpcReduction="10000"/>
          </a:bodyPr>
          <a:lstStyle/>
          <a:p>
            <a:pPr>
              <a:lnSpc>
                <a:spcPct val="110000"/>
              </a:lnSpc>
            </a:pPr>
            <a:r>
              <a:rPr lang="en-IE" sz="3600" b="1" dirty="0"/>
              <a:t>Gut gemacht!!! </a:t>
            </a:r>
            <a:r>
              <a:rPr lang="en-IE" sz="3600" dirty="0"/>
              <a:t>Sie machen das großartig... machen Sie weiter auf dieser Lernreise.</a:t>
            </a:r>
          </a:p>
          <a:p>
            <a:pPr>
              <a:lnSpc>
                <a:spcPct val="110000"/>
              </a:lnSpc>
            </a:pPr>
            <a:r>
              <a:rPr lang="en-IE" sz="3600" dirty="0"/>
              <a:t>In Modul </a:t>
            </a:r>
            <a:r>
              <a:rPr lang="pl-PL" sz="3600" dirty="0"/>
              <a:t>10 </a:t>
            </a:r>
            <a:r>
              <a:rPr lang="pl-PL" sz="3600" dirty="0" err="1"/>
              <a:t>stellen wir </a:t>
            </a:r>
            <a:r>
              <a:rPr lang="en-IE" sz="3600" dirty="0"/>
              <a:t>das wichtige Thema der </a:t>
            </a:r>
            <a:r>
              <a:rPr lang="pl-PL" sz="3600" b="1" dirty="0"/>
              <a:t>Integration der </a:t>
            </a:r>
            <a:r>
              <a:rPr lang="pl-PL" sz="3600" b="1" dirty="0" err="1"/>
              <a:t>Viehzucht </a:t>
            </a:r>
            <a:r>
              <a:rPr lang="pl-PL" sz="3600" b="1" dirty="0"/>
              <a:t>in die </a:t>
            </a:r>
            <a:r>
              <a:rPr lang="pl-PL" sz="3600" b="1" dirty="0" err="1"/>
              <a:t>Agrarökologie </a:t>
            </a:r>
            <a:r>
              <a:rPr lang="pl-PL" sz="3600" dirty="0" err="1"/>
              <a:t>vor</a:t>
            </a:r>
            <a:r>
              <a:rPr lang="en-IE" sz="3600" dirty="0"/>
              <a:t>. </a:t>
            </a:r>
          </a:p>
        </p:txBody>
      </p:sp>
    </p:spTree>
    <p:extLst>
      <p:ext uri="{BB962C8B-B14F-4D97-AF65-F5344CB8AC3E}">
        <p14:creationId xmlns:p14="http://schemas.microsoft.com/office/powerpoint/2010/main" val="55348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41222" y="1235187"/>
            <a:ext cx="10595237" cy="3849918"/>
          </a:xfrm>
        </p:spPr>
        <p:txBody>
          <a:bodyPr/>
          <a:lstStyle/>
          <a:p>
            <a:pPr marL="0" indent="0"/>
            <a:r>
              <a:rPr lang="en-US" sz="2300" dirty="0"/>
              <a:t>Ein effektives Erntemanagement ist der Schlüssel zur Nachhaltigkeit in der Landwirtschaft. Durch die Integration von Pflanzenbau und Viehzucht zielt die Agrarökologie darauf ab, widerstandsfähige, produktive und nachhaltige landwirtschaftliche Systeme zu schaffen. Vorteile:</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8259" y="621646"/>
            <a:ext cx="10595237" cy="803654"/>
          </a:xfrm>
        </p:spPr>
        <p:txBody>
          <a:bodyPr/>
          <a:lstStyle/>
          <a:p>
            <a:r>
              <a:rPr lang="en-US" b="1" dirty="0"/>
              <a:t>Nachhaltige Anbaupraktiken </a:t>
            </a:r>
            <a:r>
              <a:rPr lang="pl-PL" b="1" dirty="0"/>
              <a:t>- B</a:t>
            </a:r>
            <a:endParaRPr lang="en-US" b="1" dirty="0"/>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3609462B-D4BE-47E2-A392-7D043D6D8F42}"/>
              </a:ext>
            </a:extLst>
          </p:cNvPr>
          <p:cNvGraphicFramePr/>
          <p:nvPr>
            <p:extLst>
              <p:ext uri="{D42A27DB-BD31-4B8C-83A1-F6EECF244321}">
                <p14:modId xmlns:p14="http://schemas.microsoft.com/office/powerpoint/2010/main" val="3285610114"/>
              </p:ext>
            </p:extLst>
          </p:nvPr>
        </p:nvGraphicFramePr>
        <p:xfrm>
          <a:off x="978035" y="2539638"/>
          <a:ext cx="4853803" cy="3696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253E5094-2D08-4570-BDC6-C597B9B54220}"/>
              </a:ext>
            </a:extLst>
          </p:cNvPr>
          <p:cNvGraphicFramePr/>
          <p:nvPr>
            <p:extLst>
              <p:ext uri="{D42A27DB-BD31-4B8C-83A1-F6EECF244321}">
                <p14:modId xmlns:p14="http://schemas.microsoft.com/office/powerpoint/2010/main" val="1333481543"/>
              </p:ext>
            </p:extLst>
          </p:nvPr>
        </p:nvGraphicFramePr>
        <p:xfrm>
          <a:off x="6444047" y="2539638"/>
          <a:ext cx="4853803" cy="35260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86320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73036</TotalTime>
  <Words>6905</Words>
  <Application>Microsoft Office PowerPoint</Application>
  <PresentationFormat>Widescreen</PresentationFormat>
  <Paragraphs>698</Paragraphs>
  <Slides>88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Arial Black</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docId:226EE5F7DFB9A98D7B03CF8F46ED6E6D</cp:keywords>
  <cp:lastModifiedBy>Paula Whyte ( Momentum Consulting )</cp:lastModifiedBy>
  <cp:revision>584</cp:revision>
  <dcterms:created xsi:type="dcterms:W3CDTF">2020-10-14T13:32:04Z</dcterms:created>
  <dcterms:modified xsi:type="dcterms:W3CDTF">2024-12-11T15:16:01Z</dcterms:modified>
</cp:coreProperties>
</file>