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3"/>
  </p:notesMasterIdLst>
  <p:sldIdLst>
    <p:sldId id="4286" r:id="rId3"/>
    <p:sldId id="259" r:id="rId4"/>
    <p:sldId id="4377" r:id="rId5"/>
    <p:sldId id="262" r:id="rId6"/>
    <p:sldId id="292" r:id="rId7"/>
    <p:sldId id="276" r:id="rId8"/>
    <p:sldId id="265" r:id="rId9"/>
    <p:sldId id="4378" r:id="rId10"/>
    <p:sldId id="266" r:id="rId11"/>
    <p:sldId id="264" r:id="rId12"/>
    <p:sldId id="267" r:id="rId13"/>
    <p:sldId id="291" r:id="rId14"/>
    <p:sldId id="293" r:id="rId15"/>
    <p:sldId id="294" r:id="rId16"/>
    <p:sldId id="268" r:id="rId17"/>
    <p:sldId id="269" r:id="rId18"/>
    <p:sldId id="270" r:id="rId19"/>
    <p:sldId id="271" r:id="rId20"/>
    <p:sldId id="272" r:id="rId21"/>
    <p:sldId id="273" r:id="rId22"/>
    <p:sldId id="274" r:id="rId23"/>
    <p:sldId id="275" r:id="rId24"/>
    <p:sldId id="277" r:id="rId25"/>
    <p:sldId id="297" r:id="rId26"/>
    <p:sldId id="298" r:id="rId27"/>
    <p:sldId id="299" r:id="rId28"/>
    <p:sldId id="300" r:id="rId29"/>
    <p:sldId id="4379" r:id="rId30"/>
    <p:sldId id="301" r:id="rId31"/>
    <p:sldId id="4380" r:id="rId32"/>
    <p:sldId id="303" r:id="rId33"/>
    <p:sldId id="304" r:id="rId34"/>
    <p:sldId id="305" r:id="rId35"/>
    <p:sldId id="306" r:id="rId36"/>
    <p:sldId id="280" r:id="rId37"/>
    <p:sldId id="295" r:id="rId38"/>
    <p:sldId id="296" r:id="rId39"/>
    <p:sldId id="282" r:id="rId40"/>
    <p:sldId id="283" r:id="rId41"/>
    <p:sldId id="4381" r:id="rId42"/>
  </p:sldIdLst>
  <p:sldSz cx="12192000" cy="6858000"/>
  <p:notesSz cx="6858000" cy="9144000"/>
  <p:embeddedFontLst>
    <p:embeddedFont>
      <p:font typeface="Montserrat Light" panose="00000400000000000000" pitchFamily="2" charset="0"/>
      <p:regular r:id="rId44"/>
      <p:bold r:id="rId45"/>
      <p:italic r:id="rId46"/>
      <p:boldItalic r:id="rId47"/>
    </p:embeddedFont>
    <p:embeddedFont>
      <p:font typeface="Open Sans" panose="020B0606030504020204"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gjpvohO1cDRjzwGRlcs2uD3Jg0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DC641"/>
    <a:srgbClr val="9F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4F046-69DB-4F88-A06F-11E05ADEF17A}" v="24" dt="2024-09-10T10:37:03.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141" Type="http://customschemas.google.com/relationships/presentationmetadata" Target="metadata"/><Relationship Id="rId146"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144"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147" Type="http://schemas.microsoft.com/office/2018/10/relationships/authors" Target="authors.xml"/><Relationship Id="rId8" Type="http://schemas.openxmlformats.org/officeDocument/2006/relationships/slide" Target="slides/slide6.xml"/><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07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54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210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300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d830a0f7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cd830a0f73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cd830a0f73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22257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cd830a0f73_1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cd830a0f73_1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39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2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d830a0f73_1_7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cd830a0f73_1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884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cd830a0f73_1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2cd830a0f73_1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59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cd830a0f73_1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2cd830a0f73_1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129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d830a0f73_1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cd830a0f73_1_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cd830a0f73_1_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7297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20630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7878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01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533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26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6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640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1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954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034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600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478025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79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8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93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d830a0f73_1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cd830a0f73_1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cd830a0f73_1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4258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3594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30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d830a0f73_1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cd830a0f73_1_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cd830a0f73_1_7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920782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939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25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592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d830a0f73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cd830a0f73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91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d830a0f7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cd830a0f73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cd830a0f73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5002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4752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1"/>
        <p:cNvGrpSpPr/>
        <p:nvPr/>
      </p:nvGrpSpPr>
      <p:grpSpPr>
        <a:xfrm>
          <a:off x="0" y="0"/>
          <a:ext cx="0" cy="0"/>
          <a:chOff x="0" y="0"/>
          <a:chExt cx="0" cy="0"/>
        </a:xfrm>
      </p:grpSpPr>
      <p:sp>
        <p:nvSpPr>
          <p:cNvPr id="22" name="Google Shape;22;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27" name="Google Shape;27;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815226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3385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42"/>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28" name="Google Shape;128;p42"/>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42"/>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2"/>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42"/>
          <p:cNvGrpSpPr/>
          <p:nvPr/>
        </p:nvGrpSpPr>
        <p:grpSpPr>
          <a:xfrm>
            <a:off x="548818" y="6039954"/>
            <a:ext cx="2735993" cy="679345"/>
            <a:chOff x="0" y="0"/>
            <a:chExt cx="2301694" cy="571500"/>
          </a:xfrm>
        </p:grpSpPr>
        <p:sp>
          <p:nvSpPr>
            <p:cNvPr id="132" name="Google Shape;132;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42"/>
            <p:cNvPicPr preferRelativeResize="0"/>
            <p:nvPr/>
          </p:nvPicPr>
          <p:blipFill rotWithShape="1">
            <a:blip r:embed="rId2"/>
            <a:srcRect/>
            <a:stretch/>
          </p:blipFill>
          <p:spPr>
            <a:xfrm>
              <a:off x="312965" y="101059"/>
              <a:ext cx="1675765" cy="375165"/>
            </a:xfrm>
            <a:prstGeom prst="rect">
              <a:avLst/>
            </a:prstGeom>
            <a:noFill/>
            <a:ln>
              <a:noFill/>
            </a:ln>
          </p:spPr>
        </p:pic>
      </p:grpSp>
      <p:sp>
        <p:nvSpPr>
          <p:cNvPr id="134" name="Google Shape;134;p42"/>
          <p:cNvSpPr/>
          <p:nvPr/>
        </p:nvSpPr>
        <p:spPr>
          <a:xfrm>
            <a:off x="-2" y="4480875"/>
            <a:ext cx="7492245"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2"/>
          <p:cNvGrpSpPr/>
          <p:nvPr/>
        </p:nvGrpSpPr>
        <p:grpSpPr>
          <a:xfrm>
            <a:off x="309236" y="3028352"/>
            <a:ext cx="6499866" cy="2738122"/>
            <a:chOff x="1202708" y="6807724"/>
            <a:chExt cx="6270636" cy="2641557"/>
          </a:xfrm>
        </p:grpSpPr>
        <p:grpSp>
          <p:nvGrpSpPr>
            <p:cNvPr id="136" name="Google Shape;136;p42"/>
            <p:cNvGrpSpPr/>
            <p:nvPr/>
          </p:nvGrpSpPr>
          <p:grpSpPr>
            <a:xfrm>
              <a:off x="2348838" y="6807724"/>
              <a:ext cx="1249545" cy="2223620"/>
              <a:chOff x="2348838" y="6807724"/>
              <a:chExt cx="1249545" cy="2223620"/>
            </a:xfrm>
          </p:grpSpPr>
          <p:sp>
            <p:nvSpPr>
              <p:cNvPr id="137" name="Google Shape;137;p42"/>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42"/>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42"/>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42"/>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1" name="Google Shape;141;p42"/>
              <p:cNvGrpSpPr/>
              <p:nvPr/>
            </p:nvGrpSpPr>
            <p:grpSpPr>
              <a:xfrm>
                <a:off x="2483956" y="6807724"/>
                <a:ext cx="738321" cy="802017"/>
                <a:chOff x="2483956" y="6807724"/>
                <a:chExt cx="738321" cy="802017"/>
              </a:xfrm>
            </p:grpSpPr>
            <p:sp>
              <p:nvSpPr>
                <p:cNvPr id="142" name="Google Shape;142;p42"/>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42"/>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42"/>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5" name="Google Shape;145;p42"/>
            <p:cNvGrpSpPr/>
            <p:nvPr/>
          </p:nvGrpSpPr>
          <p:grpSpPr>
            <a:xfrm>
              <a:off x="1202708" y="6848940"/>
              <a:ext cx="6270636" cy="2600341"/>
              <a:chOff x="1202708" y="6848940"/>
              <a:chExt cx="6270636" cy="2600341"/>
            </a:xfrm>
          </p:grpSpPr>
          <p:sp>
            <p:nvSpPr>
              <p:cNvPr id="146" name="Google Shape;146;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8" name="Google Shape;148;p42"/>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623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9218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2779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58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5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1"/>
        <p:cNvGrpSpPr/>
        <p:nvPr/>
      </p:nvGrpSpPr>
      <p:grpSpPr>
        <a:xfrm>
          <a:off x="0" y="0"/>
          <a:ext cx="0" cy="0"/>
          <a:chOff x="0" y="0"/>
          <a:chExt cx="0" cy="0"/>
        </a:xfrm>
      </p:grpSpPr>
      <p:sp>
        <p:nvSpPr>
          <p:cNvPr id="72" name="Google Shape;72;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5" name="Google Shape;75;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76" name="Google Shape;76;p34"/>
          <p:cNvSpPr>
            <a:spLocks noGrp="1"/>
          </p:cNvSpPr>
          <p:nvPr>
            <p:ph type="pic" idx="3"/>
          </p:nvPr>
        </p:nvSpPr>
        <p:spPr>
          <a:xfrm>
            <a:off x="7061200" y="1420553"/>
            <a:ext cx="5130800" cy="3913188"/>
          </a:xfrm>
          <a:prstGeom prst="rect">
            <a:avLst/>
          </a:prstGeom>
          <a:solidFill>
            <a:srgbClr val="D8D8D8"/>
          </a:solidFill>
          <a:ln>
            <a:noFill/>
          </a:ln>
        </p:spPr>
      </p:sp>
      <p:sp>
        <p:nvSpPr>
          <p:cNvPr id="77" name="Google Shape;77;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41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78"/>
        <p:cNvGrpSpPr/>
        <p:nvPr/>
      </p:nvGrpSpPr>
      <p:grpSpPr>
        <a:xfrm>
          <a:off x="0" y="0"/>
          <a:ext cx="0" cy="0"/>
          <a:chOff x="0" y="0"/>
          <a:chExt cx="0" cy="0"/>
        </a:xfrm>
      </p:grpSpPr>
      <p:sp>
        <p:nvSpPr>
          <p:cNvPr id="79" name="Google Shape;79;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3"/>
          <p:cNvSpPr>
            <a:spLocks noGrp="1"/>
          </p:cNvSpPr>
          <p:nvPr>
            <p:ph type="pic" idx="2"/>
          </p:nvPr>
        </p:nvSpPr>
        <p:spPr>
          <a:xfrm>
            <a:off x="6096000" y="1404749"/>
            <a:ext cx="5239644" cy="4704418"/>
          </a:xfrm>
          <a:prstGeom prst="rect">
            <a:avLst/>
          </a:prstGeom>
          <a:solidFill>
            <a:srgbClr val="D8D8D8"/>
          </a:solidFill>
          <a:ln>
            <a:noFill/>
          </a:ln>
        </p:spPr>
      </p:sp>
    </p:spTree>
    <p:extLst>
      <p:ext uri="{BB962C8B-B14F-4D97-AF65-F5344CB8AC3E}">
        <p14:creationId xmlns:p14="http://schemas.microsoft.com/office/powerpoint/2010/main" val="13597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userDrawn="1">
  <p:cSld name="Overview/Content Slide">
    <p:spTree>
      <p:nvGrpSpPr>
        <p:cNvPr id="1" name="Shape 40"/>
        <p:cNvGrpSpPr/>
        <p:nvPr/>
      </p:nvGrpSpPr>
      <p:grpSpPr>
        <a:xfrm>
          <a:off x="0" y="0"/>
          <a:ext cx="0" cy="0"/>
          <a:chOff x="0" y="0"/>
          <a:chExt cx="0" cy="0"/>
        </a:xfrm>
      </p:grpSpPr>
      <p:sp>
        <p:nvSpPr>
          <p:cNvPr id="41" name="Google Shape;41;p30"/>
          <p:cNvSpPr/>
          <p:nvPr/>
        </p:nvSpPr>
        <p:spPr>
          <a:xfrm>
            <a:off x="555913" y="748834"/>
            <a:ext cx="4963395" cy="525754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1" name="Google Shape;51;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 name="Google Shape;55;p30"/>
          <p:cNvCxnSpPr/>
          <p:nvPr/>
        </p:nvCxnSpPr>
        <p:spPr>
          <a:xfrm rot="10800000">
            <a:off x="5658046" y="477535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6" name="Google Shape;56;p30"/>
          <p:cNvCxnSpPr/>
          <p:nvPr/>
        </p:nvCxnSpPr>
        <p:spPr>
          <a:xfrm rot="10800000">
            <a:off x="5667501" y="301628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7" name="Google Shape;57;p30"/>
          <p:cNvCxnSpPr/>
          <p:nvPr/>
        </p:nvCxnSpPr>
        <p:spPr>
          <a:xfrm rot="10800000">
            <a:off x="5658046" y="225915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8" name="Google Shape;58;p30"/>
          <p:cNvCxnSpPr/>
          <p:nvPr/>
        </p:nvCxnSpPr>
        <p:spPr>
          <a:xfrm rot="10800000">
            <a:off x="5667501" y="1519186"/>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59" name="Google Shape;59;p30"/>
          <p:cNvSpPr/>
          <p:nvPr/>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52;p30">
            <a:extLst>
              <a:ext uri="{FF2B5EF4-FFF2-40B4-BE49-F238E27FC236}">
                <a16:creationId xmlns:a16="http://schemas.microsoft.com/office/drawing/2014/main" id="{43240F38-D7D3-7910-FA44-26D7D7F4383B}"/>
              </a:ext>
            </a:extLst>
          </p:cNvPr>
          <p:cNvSpPr txBox="1">
            <a:spLocks noGrp="1"/>
          </p:cNvSpPr>
          <p:nvPr>
            <p:ph type="body" idx="16"/>
          </p:nvPr>
        </p:nvSpPr>
        <p:spPr>
          <a:xfrm>
            <a:off x="5884585" y="5817431"/>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 name="Google Shape;53;p30">
            <a:extLst>
              <a:ext uri="{FF2B5EF4-FFF2-40B4-BE49-F238E27FC236}">
                <a16:creationId xmlns:a16="http://schemas.microsoft.com/office/drawing/2014/main" id="{982830D0-E46A-9D1C-A576-2954C571DED6}"/>
              </a:ext>
            </a:extLst>
          </p:cNvPr>
          <p:cNvSpPr txBox="1">
            <a:spLocks noGrp="1"/>
          </p:cNvSpPr>
          <p:nvPr>
            <p:ph type="body" idx="17"/>
          </p:nvPr>
        </p:nvSpPr>
        <p:spPr>
          <a:xfrm>
            <a:off x="6726461" y="5817431"/>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 name="Google Shape;55;p30">
            <a:extLst>
              <a:ext uri="{FF2B5EF4-FFF2-40B4-BE49-F238E27FC236}">
                <a16:creationId xmlns:a16="http://schemas.microsoft.com/office/drawing/2014/main" id="{0CC14F3C-F1C7-6F25-06D0-E4BF9EE8E7A1}"/>
              </a:ext>
            </a:extLst>
          </p:cNvPr>
          <p:cNvCxnSpPr/>
          <p:nvPr userDrawn="1"/>
        </p:nvCxnSpPr>
        <p:spPr>
          <a:xfrm rot="10800000">
            <a:off x="5593322" y="384172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 name="Google Shape;55;p30">
            <a:extLst>
              <a:ext uri="{FF2B5EF4-FFF2-40B4-BE49-F238E27FC236}">
                <a16:creationId xmlns:a16="http://schemas.microsoft.com/office/drawing/2014/main" id="{A160924A-DA22-4914-3A62-C3C819B1F5AD}"/>
              </a:ext>
            </a:extLst>
          </p:cNvPr>
          <p:cNvCxnSpPr/>
          <p:nvPr userDrawn="1"/>
        </p:nvCxnSpPr>
        <p:spPr>
          <a:xfrm rot="10800000">
            <a:off x="5667501" y="5520010"/>
            <a:ext cx="5784878" cy="0"/>
          </a:xfrm>
          <a:prstGeom prst="straightConnector1">
            <a:avLst/>
          </a:prstGeom>
          <a:noFill/>
          <a:ln w="12700" cap="flat" cmpd="sng">
            <a:solidFill>
              <a:srgbClr val="8DC64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2"/>
        <p:cNvGrpSpPr/>
        <p:nvPr/>
      </p:nvGrpSpPr>
      <p:grpSpPr>
        <a:xfrm>
          <a:off x="0" y="0"/>
          <a:ext cx="0" cy="0"/>
          <a:chOff x="0" y="0"/>
          <a:chExt cx="0" cy="0"/>
        </a:xfrm>
      </p:grpSpPr>
      <p:sp>
        <p:nvSpPr>
          <p:cNvPr id="83" name="Google Shape;8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 name="Google Shape;84;p3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97746" y="226918"/>
            <a:ext cx="4094254" cy="6404164"/>
          </a:xfrm>
          <a:prstGeom prst="rect">
            <a:avLst/>
          </a:prstGeom>
          <a:noFill/>
          <a:ln>
            <a:noFill/>
          </a:ln>
        </p:spPr>
      </p:pic>
      <p:sp>
        <p:nvSpPr>
          <p:cNvPr id="85" name="Google Shape;85;p35"/>
          <p:cNvSpPr>
            <a:spLocks noGrp="1"/>
          </p:cNvSpPr>
          <p:nvPr>
            <p:ph type="pic" idx="2"/>
          </p:nvPr>
        </p:nvSpPr>
        <p:spPr>
          <a:xfrm>
            <a:off x="8912202" y="1246695"/>
            <a:ext cx="2444127" cy="4336988"/>
          </a:xfrm>
          <a:prstGeom prst="rect">
            <a:avLst/>
          </a:prstGeom>
          <a:solidFill>
            <a:srgbClr val="D8D8D8"/>
          </a:solidFill>
          <a:ln>
            <a:noFill/>
          </a:ln>
        </p:spPr>
      </p:sp>
      <p:sp>
        <p:nvSpPr>
          <p:cNvPr id="86" name="Google Shape;8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p:nvPr/>
        </p:nvSpPr>
        <p:spPr>
          <a:xfrm>
            <a:off x="0" y="5782590"/>
            <a:ext cx="6938682"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33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178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81854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8"/>
        <p:cNvGrpSpPr/>
        <p:nvPr/>
      </p:nvGrpSpPr>
      <p:grpSpPr>
        <a:xfrm>
          <a:off x="0" y="0"/>
          <a:ext cx="0" cy="0"/>
          <a:chOff x="0" y="0"/>
          <a:chExt cx="0" cy="0"/>
        </a:xfrm>
      </p:grpSpPr>
      <p:sp>
        <p:nvSpPr>
          <p:cNvPr id="99" name="Google Shape;99;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a:spLocks noGrp="1"/>
          </p:cNvSpPr>
          <p:nvPr>
            <p:ph type="pic" idx="4"/>
          </p:nvPr>
        </p:nvSpPr>
        <p:spPr>
          <a:xfrm>
            <a:off x="7559" y="188180"/>
            <a:ext cx="3354094" cy="5923858"/>
          </a:xfrm>
          <a:prstGeom prst="rect">
            <a:avLst/>
          </a:prstGeom>
          <a:solidFill>
            <a:srgbClr val="D8D8D8"/>
          </a:solidFill>
          <a:ln>
            <a:noFill/>
          </a:ln>
        </p:spPr>
      </p:sp>
      <p:grpSp>
        <p:nvGrpSpPr>
          <p:cNvPr id="104" name="Google Shape;104;p32"/>
          <p:cNvGrpSpPr/>
          <p:nvPr/>
        </p:nvGrpSpPr>
        <p:grpSpPr>
          <a:xfrm>
            <a:off x="4054161" y="72180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0" name="Google Shape;110;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32"/>
          <p:cNvGrpSpPr/>
          <p:nvPr/>
        </p:nvGrpSpPr>
        <p:grpSpPr>
          <a:xfrm>
            <a:off x="4054160" y="2644936"/>
            <a:ext cx="7547911" cy="1674487"/>
            <a:chOff x="4061909" y="1565906"/>
            <a:chExt cx="7547911" cy="1882781"/>
          </a:xfrm>
        </p:grpSpPr>
        <p:cxnSp>
          <p:nvCxnSpPr>
            <p:cNvPr id="114" name="Google Shape;114;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5" name="Google Shape;115;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6" name="Google Shape;116;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17" name="Google Shape;117;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8" name="Google Shape;118;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9" name="Google Shape;119;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2" name="Google Shape;122;p32"/>
          <p:cNvGrpSpPr/>
          <p:nvPr/>
        </p:nvGrpSpPr>
        <p:grpSpPr>
          <a:xfrm>
            <a:off x="4069658" y="4508733"/>
            <a:ext cx="7547911" cy="1674487"/>
            <a:chOff x="4061909" y="1565906"/>
            <a:chExt cx="7547911" cy="1882781"/>
          </a:xfrm>
        </p:grpSpPr>
        <p:cxnSp>
          <p:nvCxnSpPr>
            <p:cNvPr id="123" name="Google Shape;123;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4" name="Google Shape;124;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5" name="Google Shape;125;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26" name="Google Shape;126;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7" name="Google Shape;127;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extLst>
      <p:ext uri="{BB962C8B-B14F-4D97-AF65-F5344CB8AC3E}">
        <p14:creationId xmlns:p14="http://schemas.microsoft.com/office/powerpoint/2010/main" val="258001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8"/>
        <p:cNvGrpSpPr/>
        <p:nvPr/>
      </p:nvGrpSpPr>
      <p:grpSpPr>
        <a:xfrm>
          <a:off x="0" y="0"/>
          <a:ext cx="0" cy="0"/>
          <a:chOff x="0" y="0"/>
          <a:chExt cx="0" cy="0"/>
        </a:xfrm>
      </p:grpSpPr>
      <p:sp>
        <p:nvSpPr>
          <p:cNvPr id="129" name="Google Shape;129;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7" name="Google Shape;137;p40"/>
          <p:cNvGrpSpPr/>
          <p:nvPr/>
        </p:nvGrpSpPr>
        <p:grpSpPr>
          <a:xfrm>
            <a:off x="309236" y="3028352"/>
            <a:ext cx="6499866" cy="2738122"/>
            <a:chOff x="1202708" y="6807724"/>
            <a:chExt cx="6270636" cy="2641557"/>
          </a:xfrm>
        </p:grpSpPr>
        <p:grpSp>
          <p:nvGrpSpPr>
            <p:cNvPr id="138" name="Google Shape;138;p40"/>
            <p:cNvGrpSpPr/>
            <p:nvPr/>
          </p:nvGrpSpPr>
          <p:grpSpPr>
            <a:xfrm>
              <a:off x="2348838" y="6807724"/>
              <a:ext cx="1249545" cy="2223620"/>
              <a:chOff x="2348838" y="6807724"/>
              <a:chExt cx="1249545" cy="2223620"/>
            </a:xfrm>
          </p:grpSpPr>
          <p:sp>
            <p:nvSpPr>
              <p:cNvPr id="139" name="Google Shape;139;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3" name="Google Shape;143;p40"/>
              <p:cNvGrpSpPr/>
              <p:nvPr/>
            </p:nvGrpSpPr>
            <p:grpSpPr>
              <a:xfrm>
                <a:off x="2483956" y="6807724"/>
                <a:ext cx="738321" cy="802017"/>
                <a:chOff x="2483956" y="6807724"/>
                <a:chExt cx="738321" cy="802017"/>
              </a:xfrm>
            </p:grpSpPr>
            <p:sp>
              <p:nvSpPr>
                <p:cNvPr id="144" name="Google Shape;144;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7" name="Google Shape;147;p40"/>
            <p:cNvGrpSpPr/>
            <p:nvPr/>
          </p:nvGrpSpPr>
          <p:grpSpPr>
            <a:xfrm>
              <a:off x="1202708" y="6848940"/>
              <a:ext cx="6270636" cy="2600341"/>
              <a:chOff x="1202708" y="6848940"/>
              <a:chExt cx="6270636" cy="2600341"/>
            </a:xfrm>
          </p:grpSpPr>
          <p:sp>
            <p:nvSpPr>
              <p:cNvPr id="148" name="Google Shape;148;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0" name="Google Shape;150;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oogle Shape;131;p42">
            <a:extLst>
              <a:ext uri="{FF2B5EF4-FFF2-40B4-BE49-F238E27FC236}">
                <a16:creationId xmlns:a16="http://schemas.microsoft.com/office/drawing/2014/main" id="{DFE9F6F1-72F5-9127-2E7F-D1360EE60F8E}"/>
              </a:ext>
            </a:extLst>
          </p:cNvPr>
          <p:cNvGrpSpPr/>
          <p:nvPr userDrawn="1"/>
        </p:nvGrpSpPr>
        <p:grpSpPr>
          <a:xfrm>
            <a:off x="548818" y="6039954"/>
            <a:ext cx="2735993" cy="679345"/>
            <a:chOff x="0" y="0"/>
            <a:chExt cx="2301694" cy="571500"/>
          </a:xfrm>
        </p:grpSpPr>
        <p:sp>
          <p:nvSpPr>
            <p:cNvPr id="3" name="Google Shape;132;p42">
              <a:extLst>
                <a:ext uri="{FF2B5EF4-FFF2-40B4-BE49-F238E27FC236}">
                  <a16:creationId xmlns:a16="http://schemas.microsoft.com/office/drawing/2014/main" id="{D9F3B8D8-F716-FD68-EA5D-153D8DBC7B04}"/>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33;p42">
              <a:extLst>
                <a:ext uri="{FF2B5EF4-FFF2-40B4-BE49-F238E27FC236}">
                  <a16:creationId xmlns:a16="http://schemas.microsoft.com/office/drawing/2014/main" id="{AC15A4D6-6AA6-33F5-41F3-AC29522E0F27}"/>
                </a:ext>
              </a:extLst>
            </p:cNvPr>
            <p:cNvPicPr preferRelativeResize="0"/>
            <p:nvPr/>
          </p:nvPicPr>
          <p:blipFill rotWithShape="1">
            <a:blip r:embed="rId2"/>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155978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cons" type="blank">
  <p:cSld name="Icons">
    <p:spTree>
      <p:nvGrpSpPr>
        <p:cNvPr id="1" name="Shape 151"/>
        <p:cNvGrpSpPr/>
        <p:nvPr/>
      </p:nvGrpSpPr>
      <p:grpSpPr>
        <a:xfrm>
          <a:off x="0" y="0"/>
          <a:ext cx="0" cy="0"/>
          <a:chOff x="0" y="0"/>
          <a:chExt cx="0" cy="0"/>
        </a:xfrm>
      </p:grpSpPr>
      <p:cxnSp>
        <p:nvCxnSpPr>
          <p:cNvPr id="152" name="Google Shape;152;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53" name="Google Shape;153;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1509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54"/>
        <p:cNvGrpSpPr/>
        <p:nvPr/>
      </p:nvGrpSpPr>
      <p:grpSpPr>
        <a:xfrm>
          <a:off x="0" y="0"/>
          <a:ext cx="0" cy="0"/>
          <a:chOff x="0" y="0"/>
          <a:chExt cx="0" cy="0"/>
        </a:xfrm>
      </p:grpSpPr>
      <p:sp>
        <p:nvSpPr>
          <p:cNvPr id="155" name="Google Shape;155;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6" name="Google Shape;156;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57" name="Google Shape;157;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 name="Google Shape;160;p42"/>
          <p:cNvGrpSpPr/>
          <p:nvPr/>
        </p:nvGrpSpPr>
        <p:grpSpPr>
          <a:xfrm>
            <a:off x="9031059" y="445499"/>
            <a:ext cx="2735993" cy="679345"/>
            <a:chOff x="0" y="0"/>
            <a:chExt cx="2301694" cy="571500"/>
          </a:xfrm>
        </p:grpSpPr>
        <p:sp>
          <p:nvSpPr>
            <p:cNvPr id="161" name="Google Shape;161;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63" name="Google Shape;163;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2"/>
          <p:cNvSpPr>
            <a:spLocks noGrp="1"/>
          </p:cNvSpPr>
          <p:nvPr>
            <p:ph type="pic" idx="4"/>
          </p:nvPr>
        </p:nvSpPr>
        <p:spPr>
          <a:xfrm>
            <a:off x="6404869" y="1379349"/>
            <a:ext cx="5153881" cy="5154359"/>
          </a:xfrm>
          <a:prstGeom prst="rect">
            <a:avLst/>
          </a:prstGeom>
          <a:solidFill>
            <a:srgbClr val="D8D8D8"/>
          </a:solidFill>
          <a:ln>
            <a:noFill/>
          </a:ln>
        </p:spPr>
      </p:sp>
    </p:spTree>
    <p:extLst>
      <p:ext uri="{BB962C8B-B14F-4D97-AF65-F5344CB8AC3E}">
        <p14:creationId xmlns:p14="http://schemas.microsoft.com/office/powerpoint/2010/main" val="350260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6"/>
        <p:cNvGrpSpPr/>
        <p:nvPr/>
      </p:nvGrpSpPr>
      <p:grpSpPr>
        <a:xfrm>
          <a:off x="0" y="0"/>
          <a:ext cx="0" cy="0"/>
          <a:chOff x="0" y="0"/>
          <a:chExt cx="0" cy="0"/>
        </a:xfrm>
      </p:grpSpPr>
      <p:sp>
        <p:nvSpPr>
          <p:cNvPr id="167" name="Google Shape;167;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0" name="Google Shape;170;p43"/>
          <p:cNvGrpSpPr/>
          <p:nvPr/>
        </p:nvGrpSpPr>
        <p:grpSpPr>
          <a:xfrm>
            <a:off x="9236842" y="286604"/>
            <a:ext cx="2735993" cy="679345"/>
            <a:chOff x="0" y="0"/>
            <a:chExt cx="2301694" cy="571500"/>
          </a:xfrm>
        </p:grpSpPr>
        <p:sp>
          <p:nvSpPr>
            <p:cNvPr id="171" name="Google Shape;171;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3" name="Google Shape;173;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3"/>
          <p:cNvSpPr>
            <a:spLocks noGrp="1"/>
          </p:cNvSpPr>
          <p:nvPr>
            <p:ph type="pic" idx="3"/>
          </p:nvPr>
        </p:nvSpPr>
        <p:spPr>
          <a:xfrm>
            <a:off x="-1" y="354507"/>
            <a:ext cx="5501637" cy="4939649"/>
          </a:xfrm>
          <a:prstGeom prst="rect">
            <a:avLst/>
          </a:prstGeom>
          <a:solidFill>
            <a:srgbClr val="D8D8D8"/>
          </a:solidFill>
          <a:ln>
            <a:noFill/>
          </a:ln>
        </p:spPr>
      </p:sp>
      <p:pic>
        <p:nvPicPr>
          <p:cNvPr id="175" name="Google Shape;175;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76" name="Google Shape;176;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293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2104924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00808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60"/>
        <p:cNvGrpSpPr/>
        <p:nvPr/>
      </p:nvGrpSpPr>
      <p:grpSpPr>
        <a:xfrm>
          <a:off x="0" y="0"/>
          <a:ext cx="0" cy="0"/>
          <a:chOff x="0" y="0"/>
          <a:chExt cx="0" cy="0"/>
        </a:xfrm>
      </p:grpSpPr>
      <p:sp>
        <p:nvSpPr>
          <p:cNvPr id="61" name="Google Shape;61;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4" name="Google Shape;64;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65" name="Google Shape;65;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6" name="Google Shape;66;p31"/>
          <p:cNvGrpSpPr/>
          <p:nvPr/>
        </p:nvGrpSpPr>
        <p:grpSpPr>
          <a:xfrm>
            <a:off x="482255" y="3109382"/>
            <a:ext cx="6917577" cy="2914086"/>
            <a:chOff x="1202708" y="6807724"/>
            <a:chExt cx="6270636" cy="2641557"/>
          </a:xfrm>
        </p:grpSpPr>
        <p:grpSp>
          <p:nvGrpSpPr>
            <p:cNvPr id="67" name="Google Shape;67;p31"/>
            <p:cNvGrpSpPr/>
            <p:nvPr/>
          </p:nvGrpSpPr>
          <p:grpSpPr>
            <a:xfrm>
              <a:off x="2348838" y="6807724"/>
              <a:ext cx="1249545" cy="2223620"/>
              <a:chOff x="2348838" y="6807724"/>
              <a:chExt cx="1249545" cy="2223620"/>
            </a:xfrm>
          </p:grpSpPr>
          <p:sp>
            <p:nvSpPr>
              <p:cNvPr id="68" name="Google Shape;68;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 name="Google Shape;72;p31"/>
              <p:cNvGrpSpPr/>
              <p:nvPr/>
            </p:nvGrpSpPr>
            <p:grpSpPr>
              <a:xfrm>
                <a:off x="2483956" y="6807724"/>
                <a:ext cx="738321" cy="802017"/>
                <a:chOff x="2483956" y="6807724"/>
                <a:chExt cx="738321" cy="802017"/>
              </a:xfrm>
            </p:grpSpPr>
            <p:sp>
              <p:nvSpPr>
                <p:cNvPr id="73" name="Google Shape;73;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6" name="Google Shape;76;p31"/>
            <p:cNvGrpSpPr/>
            <p:nvPr/>
          </p:nvGrpSpPr>
          <p:grpSpPr>
            <a:xfrm>
              <a:off x="1202708" y="6848940"/>
              <a:ext cx="6270636" cy="2600341"/>
              <a:chOff x="1202708" y="6848940"/>
              <a:chExt cx="6270636" cy="2600341"/>
            </a:xfrm>
          </p:grpSpPr>
          <p:sp>
            <p:nvSpPr>
              <p:cNvPr id="77" name="Google Shape;77;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9" name="Google Shape;79;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80"/>
        <p:cNvGrpSpPr/>
        <p:nvPr/>
      </p:nvGrpSpPr>
      <p:grpSpPr>
        <a:xfrm>
          <a:off x="0" y="0"/>
          <a:ext cx="0" cy="0"/>
          <a:chOff x="0" y="0"/>
          <a:chExt cx="0" cy="0"/>
        </a:xfrm>
      </p:grpSpPr>
      <p:sp>
        <p:nvSpPr>
          <p:cNvPr id="81" name="Google Shape;81;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a:spLocks noGrp="1"/>
          </p:cNvSpPr>
          <p:nvPr>
            <p:ph type="pic" idx="4"/>
          </p:nvPr>
        </p:nvSpPr>
        <p:spPr>
          <a:xfrm>
            <a:off x="7559" y="188180"/>
            <a:ext cx="3354094" cy="5923858"/>
          </a:xfrm>
          <a:prstGeom prst="rect">
            <a:avLst/>
          </a:prstGeom>
          <a:solidFill>
            <a:srgbClr val="D8D8D8"/>
          </a:solidFill>
          <a:ln>
            <a:noFill/>
          </a:ln>
        </p:spPr>
      </p:sp>
      <p:grpSp>
        <p:nvGrpSpPr>
          <p:cNvPr id="86" name="Google Shape;86;p32"/>
          <p:cNvGrpSpPr/>
          <p:nvPr/>
        </p:nvGrpSpPr>
        <p:grpSpPr>
          <a:xfrm>
            <a:off x="4054161" y="721803"/>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54160" y="2644936"/>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01" name="Google Shape;101;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4" name="Google Shape;104;p32"/>
          <p:cNvGrpSpPr/>
          <p:nvPr/>
        </p:nvGrpSpPr>
        <p:grpSpPr>
          <a:xfrm>
            <a:off x="4069658" y="450873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10"/>
        <p:cNvGrpSpPr/>
        <p:nvPr/>
      </p:nvGrpSpPr>
      <p:grpSpPr>
        <a:xfrm>
          <a:off x="0" y="0"/>
          <a:ext cx="0" cy="0"/>
          <a:chOff x="0" y="0"/>
          <a:chExt cx="0" cy="0"/>
        </a:xfrm>
      </p:grpSpPr>
      <p:sp>
        <p:nvSpPr>
          <p:cNvPr id="111" name="Google Shape;111;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14"/>
        <p:cNvGrpSpPr/>
        <p:nvPr/>
      </p:nvGrpSpPr>
      <p:grpSpPr>
        <a:xfrm>
          <a:off x="0" y="0"/>
          <a:ext cx="0" cy="0"/>
          <a:chOff x="0" y="0"/>
          <a:chExt cx="0" cy="0"/>
        </a:xfrm>
      </p:grpSpPr>
      <p:sp>
        <p:nvSpPr>
          <p:cNvPr id="115" name="Google Shape;115;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119" name="Google Shape;119;p34"/>
          <p:cNvSpPr>
            <a:spLocks noGrp="1"/>
          </p:cNvSpPr>
          <p:nvPr>
            <p:ph type="pic" idx="3"/>
          </p:nvPr>
        </p:nvSpPr>
        <p:spPr>
          <a:xfrm>
            <a:off x="7061200" y="1420553"/>
            <a:ext cx="5130800" cy="3913188"/>
          </a:xfrm>
          <a:prstGeom prst="rect">
            <a:avLst/>
          </a:prstGeom>
          <a:solidFill>
            <a:srgbClr val="D8D8D8"/>
          </a:solidFill>
          <a:ln>
            <a:noFill/>
          </a:ln>
        </p:spPr>
      </p:sp>
      <p:sp>
        <p:nvSpPr>
          <p:cNvPr id="120" name="Google Shape;120;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2"/>
        <p:cNvGrpSpPr/>
        <p:nvPr/>
      </p:nvGrpSpPr>
      <p:grpSpPr>
        <a:xfrm>
          <a:off x="0" y="0"/>
          <a:ext cx="0" cy="0"/>
          <a:chOff x="0" y="0"/>
          <a:chExt cx="0" cy="0"/>
        </a:xfrm>
      </p:grpSpPr>
      <p:sp>
        <p:nvSpPr>
          <p:cNvPr id="133" name="Google Shape;133;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0.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9" r:id="rId7"/>
    <p:sldLayoutId id="2147483661" r:id="rId8"/>
    <p:sldLayoutId id="2147483663" r:id="rId9"/>
    <p:sldLayoutId id="2147483664" r:id="rId10"/>
    <p:sldLayoutId id="2147483665" r:id="rId11"/>
    <p:sldLayoutId id="2147483682" r:id="rId12"/>
    <p:sldLayoutId id="2147483683" r:id="rId13"/>
    <p:sldLayoutId id="21474836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5922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fao.org/4/y5609e/y5609e00.htm#Contents"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foodprint.org/issues/biodiversity-and-agricultur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fao.org/agriculture/crops/thematic-sitemap/theme/compendium/tools-guidelines/what-is-agricultural-biodiversity/en/#c84757"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environment.ec.europa.eu/strategy/biodiversity-strategy-2030_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researchgate.net/publication/260785326_Sustainable_Agriculture#fullTextFileCont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Getanjaly,%20V.L.R.,%20Sharma,%20P.%20and%20Kushwaha,%20R.%20(2015)%20Beneficial%20Insects%20and%20Their%20Value%20to%20Agriculture.%20Research%20Journal%20of%20Agriculture%20and%20Forestry%20Sciences,%203." TargetMode="External"/><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researchgate.net/publication/371802139_Crop_diversification_to_promote_arthropod_pest_management_a_revie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286456982_Cultural_practices_springboard_to_IP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s://www.mdpi.com/2071-1050/10/6/20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https://www.gardenia.net/guide/trap-cropping-to-control-pests" TargetMode="External"/><Relationship Id="rId3" Type="http://schemas.openxmlformats.org/officeDocument/2006/relationships/image" Target="../media/image64.jpeg"/><Relationship Id="rId7" Type="http://schemas.openxmlformats.org/officeDocument/2006/relationships/hyperlink" Target="Hokkanen,%20%20H.%20%20M.%201991.%20Trap%20cropping%20in%20pest%20management.%20Annu.%20Rev.%20Entomol.%2036:%20119&#8211;138"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pubmed.ncbi.nlm.nih.gov/16332213/" TargetMode="External"/><Relationship Id="rId5" Type="http://schemas.openxmlformats.org/officeDocument/2006/relationships/hyperlink" Target="https://www.sciencedirect.com/science/article/pii/S0261219403002606" TargetMode="External"/><Relationship Id="rId4" Type="http://schemas.openxmlformats.org/officeDocument/2006/relationships/hyperlink" Target="https://www.mdpi.com/2075-4450/9/4/128" TargetMode="External"/><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publication/233669263_Intercropping_and_Pest_Management_A_Review_of_Major_Concept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oppla.eu/about" TargetMode="External"/><Relationship Id="rId3" Type="http://schemas.openxmlformats.org/officeDocument/2006/relationships/hyperlink" Target="https://food.ec.europa.eu/horizontal-topics/farm-fork-strategy_en" TargetMode="External"/><Relationship Id="rId7" Type="http://schemas.openxmlformats.org/officeDocument/2006/relationships/hyperlink" Target="https://www.oekobuero.at/en/abou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nature.cz/web/en/biodiversity-monitoring-and-data" TargetMode="External"/><Relationship Id="rId5" Type="http://schemas.openxmlformats.org/officeDocument/2006/relationships/hyperlink" Target="https://www.sopsr.sk/web/" TargetMode="External"/><Relationship Id="rId10" Type="http://schemas.openxmlformats.org/officeDocument/2006/relationships/hyperlink" Target="https://www.nnb.isprambiente.it/it" TargetMode="External"/><Relationship Id="rId4" Type="http://schemas.openxmlformats.org/officeDocument/2006/relationships/hyperlink" Target="https://environment.ec.europa.eu/strategy/biodiversity-strategy-2030_en" TargetMode="External"/><Relationship Id="rId9" Type="http://schemas.openxmlformats.org/officeDocument/2006/relationships/hyperlink" Target="https://biodiversityireland.i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s://www.fao.org/agriculture/crops/thematic-sitemap/theme/compendium/tools-guidelines/how-to-manage-agricultural-biodiversity/e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ationalgeographic.org/resource/biodiversit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eea.europa.eu/themes/biodiversity/intro"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https://www.mdpi.com/2071-1050/3/1/23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agroeco.org/doc/ecolrolebiodiv.pdf"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Erhaltung der biologischen Vielfalt</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8</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Cows on a mountains pasture">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screen">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cd830a0f73_1_1"/>
          <p:cNvSpPr txBox="1">
            <a:spLocks noGrp="1"/>
          </p:cNvSpPr>
          <p:nvPr>
            <p:ph type="body" idx="1"/>
          </p:nvPr>
        </p:nvSpPr>
        <p:spPr>
          <a:xfrm>
            <a:off x="5991224" y="2151700"/>
            <a:ext cx="5874025" cy="255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dirty="0"/>
              <a:t>Die Rolle der biologischen Vielfalt in Agrarökosystemen</a:t>
            </a:r>
            <a:endParaRPr dirty="0"/>
          </a:p>
        </p:txBody>
      </p:sp>
      <p:sp>
        <p:nvSpPr>
          <p:cNvPr id="361" name="Google Shape;361;g2cd830a0f73_1_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20601" y="1911899"/>
            <a:ext cx="4822430" cy="20299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2400"/>
              <a:buNone/>
            </a:pPr>
            <a:endParaRPr dirty="0"/>
          </a:p>
          <a:p>
            <a:pPr marL="76200" lvl="0" indent="0" algn="ctr" rtl="0">
              <a:lnSpc>
                <a:spcPct val="90000"/>
              </a:lnSpc>
              <a:spcBef>
                <a:spcPts val="0"/>
              </a:spcBef>
              <a:spcAft>
                <a:spcPts val="0"/>
              </a:spcAft>
              <a:buSzPts val="2400"/>
            </a:pPr>
            <a:r>
              <a:rPr lang="en-US" dirty="0"/>
              <a:t>Die biologische Vielfalt ist für die Landwirtschaft von entscheidender Bedeutung, da sie Ökosystemleistungen </a:t>
            </a:r>
            <a:r>
              <a:rPr lang="pl-PL" dirty="0" err="1"/>
              <a:t>wie</a:t>
            </a:r>
            <a:r>
              <a:rPr lang="pl-PL" dirty="0"/>
              <a:t>:</a:t>
            </a:r>
            <a:endParaRPr dirty="0"/>
          </a:p>
        </p:txBody>
      </p:sp>
      <p:sp>
        <p:nvSpPr>
          <p:cNvPr id="397" name="Google Shape;397;g2cd830a0f73_1_797"/>
          <p:cNvSpPr txBox="1">
            <a:spLocks noGrp="1"/>
          </p:cNvSpPr>
          <p:nvPr>
            <p:ph type="body" idx="2"/>
          </p:nvPr>
        </p:nvSpPr>
        <p:spPr>
          <a:xfrm>
            <a:off x="798450" y="617876"/>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a:t>Die </a:t>
            </a:r>
            <a:r>
              <a:rPr lang="en-US" sz="4000" b="1" dirty="0"/>
              <a:t>Rolle </a:t>
            </a:r>
            <a:r>
              <a:rPr lang="pl-PL" sz="4000" b="1" dirty="0"/>
              <a:t>der </a:t>
            </a:r>
            <a:r>
              <a:rPr lang="en-US" sz="4000" b="1" dirty="0"/>
              <a:t>biologischen Vielfalt in </a:t>
            </a:r>
            <a:r>
              <a:rPr lang="pl-PL" sz="4000" b="1" dirty="0"/>
              <a:t>der </a:t>
            </a:r>
            <a:r>
              <a:rPr lang="en-US" sz="4000" b="1" dirty="0"/>
              <a:t>Landwirtschaft</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 name="Dowolny kształt: kształt 4">
            <a:extLst>
              <a:ext uri="{FF2B5EF4-FFF2-40B4-BE49-F238E27FC236}">
                <a16:creationId xmlns:a16="http://schemas.microsoft.com/office/drawing/2014/main" id="{AF0355F5-D651-860E-84E4-B96FAF608578}"/>
              </a:ext>
            </a:extLst>
          </p:cNvPr>
          <p:cNvSpPr/>
          <p:nvPr/>
        </p:nvSpPr>
        <p:spPr>
          <a:xfrm>
            <a:off x="5850498" y="2052696"/>
            <a:ext cx="5673606" cy="1070977"/>
          </a:xfrm>
          <a:custGeom>
            <a:avLst/>
            <a:gdLst>
              <a:gd name="connsiteX0" fmla="*/ 0 w 5673606"/>
              <a:gd name="connsiteY0" fmla="*/ 0 h 1070975"/>
              <a:gd name="connsiteX1" fmla="*/ 5138119 w 5673606"/>
              <a:gd name="connsiteY1" fmla="*/ 0 h 1070975"/>
              <a:gd name="connsiteX2" fmla="*/ 5673606 w 5673606"/>
              <a:gd name="connsiteY2" fmla="*/ 535488 h 1070975"/>
              <a:gd name="connsiteX3" fmla="*/ 5138119 w 5673606"/>
              <a:gd name="connsiteY3" fmla="*/ 1070975 h 1070975"/>
              <a:gd name="connsiteX4" fmla="*/ 0 w 5673606"/>
              <a:gd name="connsiteY4" fmla="*/ 1070975 h 1070975"/>
              <a:gd name="connsiteX5" fmla="*/ 0 w 5673606"/>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606" h="1070975">
                <a:moveTo>
                  <a:pt x="5673606" y="1070974"/>
                </a:moveTo>
                <a:lnTo>
                  <a:pt x="535487" y="1070974"/>
                </a:lnTo>
                <a:lnTo>
                  <a:pt x="0" y="535487"/>
                </a:lnTo>
                <a:lnTo>
                  <a:pt x="535487" y="1"/>
                </a:lnTo>
                <a:lnTo>
                  <a:pt x="5673606" y="1"/>
                </a:lnTo>
                <a:lnTo>
                  <a:pt x="5673606"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82881" rIns="341376" bIns="182881" numCol="1" spcCol="1270" anchor="ctr" anchorCtr="0">
            <a:noAutofit/>
          </a:bodyPr>
          <a:lstStyle/>
          <a:p>
            <a:pPr marL="0" lvl="0" indent="0" algn="ctr" defTabSz="213360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Bestäubung</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Dowolny kształt: kształt 6">
            <a:extLst>
              <a:ext uri="{FF2B5EF4-FFF2-40B4-BE49-F238E27FC236}">
                <a16:creationId xmlns:a16="http://schemas.microsoft.com/office/drawing/2014/main" id="{CADA1AC2-A0F8-56C3-75C5-D791ADFFCFC0}"/>
              </a:ext>
            </a:extLst>
          </p:cNvPr>
          <p:cNvSpPr/>
          <p:nvPr/>
        </p:nvSpPr>
        <p:spPr>
          <a:xfrm>
            <a:off x="5851629" y="3443367"/>
            <a:ext cx="5671342" cy="1070976"/>
          </a:xfrm>
          <a:custGeom>
            <a:avLst/>
            <a:gdLst>
              <a:gd name="connsiteX0" fmla="*/ 0 w 5671342"/>
              <a:gd name="connsiteY0" fmla="*/ 0 h 1070975"/>
              <a:gd name="connsiteX1" fmla="*/ 5135855 w 5671342"/>
              <a:gd name="connsiteY1" fmla="*/ 0 h 1070975"/>
              <a:gd name="connsiteX2" fmla="*/ 5671342 w 5671342"/>
              <a:gd name="connsiteY2" fmla="*/ 535488 h 1070975"/>
              <a:gd name="connsiteX3" fmla="*/ 5135855 w 5671342"/>
              <a:gd name="connsiteY3" fmla="*/ 1070975 h 1070975"/>
              <a:gd name="connsiteX4" fmla="*/ 0 w 5671342"/>
              <a:gd name="connsiteY4" fmla="*/ 1070975 h 1070975"/>
              <a:gd name="connsiteX5" fmla="*/ 0 w 567134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342" h="1070975">
                <a:moveTo>
                  <a:pt x="5671342" y="1070974"/>
                </a:moveTo>
                <a:lnTo>
                  <a:pt x="535487" y="1070974"/>
                </a:lnTo>
                <a:lnTo>
                  <a:pt x="0" y="535487"/>
                </a:lnTo>
                <a:lnTo>
                  <a:pt x="535487" y="1"/>
                </a:lnTo>
                <a:lnTo>
                  <a:pt x="5671342" y="1"/>
                </a:lnTo>
                <a:lnTo>
                  <a:pt x="567134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Schädlingsbekämpfung</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C0318567-7D49-2C9D-78BD-45C0B552BA90}"/>
              </a:ext>
            </a:extLst>
          </p:cNvPr>
          <p:cNvSpPr/>
          <p:nvPr/>
        </p:nvSpPr>
        <p:spPr>
          <a:xfrm flipH="1">
            <a:off x="6339210" y="3439351"/>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E6598621-91F8-B830-1AFD-2C3D46097FAA}"/>
              </a:ext>
            </a:extLst>
          </p:cNvPr>
          <p:cNvSpPr/>
          <p:nvPr/>
        </p:nvSpPr>
        <p:spPr>
          <a:xfrm>
            <a:off x="6218170" y="4835509"/>
            <a:ext cx="5305932" cy="1070976"/>
          </a:xfrm>
          <a:custGeom>
            <a:avLst/>
            <a:gdLst>
              <a:gd name="connsiteX0" fmla="*/ 0 w 5305932"/>
              <a:gd name="connsiteY0" fmla="*/ 0 h 1070975"/>
              <a:gd name="connsiteX1" fmla="*/ 4770445 w 5305932"/>
              <a:gd name="connsiteY1" fmla="*/ 0 h 1070975"/>
              <a:gd name="connsiteX2" fmla="*/ 5305932 w 5305932"/>
              <a:gd name="connsiteY2" fmla="*/ 535488 h 1070975"/>
              <a:gd name="connsiteX3" fmla="*/ 4770445 w 5305932"/>
              <a:gd name="connsiteY3" fmla="*/ 1070975 h 1070975"/>
              <a:gd name="connsiteX4" fmla="*/ 0 w 5305932"/>
              <a:gd name="connsiteY4" fmla="*/ 1070975 h 1070975"/>
              <a:gd name="connsiteX5" fmla="*/ 0 w 530593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5932" h="1070975">
                <a:moveTo>
                  <a:pt x="5305932" y="1070974"/>
                </a:moveTo>
                <a:lnTo>
                  <a:pt x="535487" y="1070974"/>
                </a:lnTo>
                <a:lnTo>
                  <a:pt x="0" y="535487"/>
                </a:lnTo>
                <a:lnTo>
                  <a:pt x="535487" y="1"/>
                </a:lnTo>
                <a:lnTo>
                  <a:pt x="5305932" y="1"/>
                </a:lnTo>
                <a:lnTo>
                  <a:pt x="530593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rtl="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nährstoffreicher Boden</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C795C173-6A9F-0718-7905-0A277FE653DD}"/>
              </a:ext>
            </a:extLst>
          </p:cNvPr>
          <p:cNvSpPr/>
          <p:nvPr/>
        </p:nvSpPr>
        <p:spPr>
          <a:xfrm flipH="1">
            <a:off x="6780816" y="4834038"/>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5" name="Google Shape;344;p7"/>
          <p:cNvSpPr/>
          <p:nvPr/>
        </p:nvSpPr>
        <p:spPr>
          <a:xfrm>
            <a:off x="4310742" y="2865407"/>
            <a:ext cx="2263668" cy="2226898"/>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344;p7"/>
          <p:cNvSpPr/>
          <p:nvPr/>
        </p:nvSpPr>
        <p:spPr>
          <a:xfrm>
            <a:off x="5751399" y="4666263"/>
            <a:ext cx="1470589" cy="137955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 name="Owal 5">
            <a:extLst>
              <a:ext uri="{FF2B5EF4-FFF2-40B4-BE49-F238E27FC236}">
                <a16:creationId xmlns:a16="http://schemas.microsoft.com/office/drawing/2014/main" id="{1DDDDC4E-590E-8A1A-1249-3304A385F75C}"/>
              </a:ext>
            </a:extLst>
          </p:cNvPr>
          <p:cNvSpPr/>
          <p:nvPr/>
        </p:nvSpPr>
        <p:spPr>
          <a:xfrm>
            <a:off x="5751399" y="1913161"/>
            <a:ext cx="1385913" cy="1363407"/>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1" name="Arrow: Right 1">
            <a:extLst>
              <a:ext uri="{FF2B5EF4-FFF2-40B4-BE49-F238E27FC236}">
                <a16:creationId xmlns:a16="http://schemas.microsoft.com/office/drawing/2014/main" id="{430E235D-EA9E-CC63-A2AE-29067BE1A874}"/>
              </a:ext>
            </a:extLst>
          </p:cNvPr>
          <p:cNvSpPr/>
          <p:nvPr/>
        </p:nvSpPr>
        <p:spPr>
          <a:xfrm flipH="1">
            <a:off x="3040813" y="5103940"/>
            <a:ext cx="2539858"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Lesen Sie hier mehr</a:t>
            </a:r>
          </a:p>
        </p:txBody>
      </p:sp>
      <p:pic>
        <p:nvPicPr>
          <p:cNvPr id="18" name="Obraz 17">
            <a:hlinkClick r:id="rId6"/>
            <a:extLst>
              <a:ext uri="{FF2B5EF4-FFF2-40B4-BE49-F238E27FC236}">
                <a16:creationId xmlns:a16="http://schemas.microsoft.com/office/drawing/2014/main" id="{71DD56BA-CBDD-BC55-BFF0-60CD69E8544A}"/>
              </a:ext>
            </a:extLst>
          </p:cNvPr>
          <p:cNvPicPr>
            <a:picLocks noChangeAspect="1"/>
          </p:cNvPicPr>
          <p:nvPr/>
        </p:nvPicPr>
        <p:blipFill>
          <a:blip r:embed="rId7"/>
          <a:stretch>
            <a:fillRect/>
          </a:stretch>
        </p:blipFill>
        <p:spPr>
          <a:xfrm>
            <a:off x="1392380" y="4066426"/>
            <a:ext cx="1503427" cy="20299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456719" y="1206744"/>
            <a:ext cx="10106209" cy="1090325"/>
          </a:xfrm>
          <a:prstGeom prst="rect">
            <a:avLst/>
          </a:prstGeom>
          <a:noFill/>
          <a:ln>
            <a:noFill/>
          </a:ln>
        </p:spPr>
        <p:txBody>
          <a:bodyPr spcFirstLastPara="1" wrap="square" lIns="91425" tIns="45700" rIns="91425" bIns="45700" anchor="t" anchorCtr="0">
            <a:noAutofit/>
          </a:bodyPr>
          <a:lstStyle/>
          <a:p>
            <a:pPr marL="76200" lvl="0" indent="0" algn="just">
              <a:spcBef>
                <a:spcPts val="0"/>
              </a:spcBef>
            </a:pPr>
            <a:r>
              <a:rPr lang="en-US" dirty="0" err="1"/>
              <a:t>Landwirtschaftliche</a:t>
            </a:r>
            <a:r>
              <a:rPr lang="en-US" dirty="0"/>
              <a:t> Ökosysteme, die vielfältig sind, sind widerstandsfähiger gegen den Klimawandel und Pflanzenkrankheiten und bieten nahrhaftere Lebensmittel.</a:t>
            </a:r>
          </a:p>
          <a:p>
            <a:pPr marL="76200" lvl="0" indent="0" algn="just">
              <a:spcBef>
                <a:spcPts val="0"/>
              </a:spcBef>
            </a:pPr>
            <a:endParaRPr lang="en-US" dirty="0"/>
          </a:p>
          <a:p>
            <a:pPr marL="228600" lvl="0" indent="-228600" algn="l" rtl="0">
              <a:lnSpc>
                <a:spcPct val="90000"/>
              </a:lnSpc>
              <a:spcBef>
                <a:spcPts val="1000"/>
              </a:spcBef>
              <a:spcAft>
                <a:spcPts val="0"/>
              </a:spcAft>
              <a:buClr>
                <a:srgbClr val="000000"/>
              </a:buClr>
              <a:buSzPts val="2400"/>
              <a:buNone/>
            </a:pPr>
            <a:endParaRPr dirty="0"/>
          </a:p>
        </p:txBody>
      </p:sp>
      <p:sp>
        <p:nvSpPr>
          <p:cNvPr id="397" name="Google Shape;397;g2cd830a0f73_1_797"/>
          <p:cNvSpPr txBox="1">
            <a:spLocks noGrp="1"/>
          </p:cNvSpPr>
          <p:nvPr>
            <p:ph type="body" idx="2"/>
          </p:nvPr>
        </p:nvSpPr>
        <p:spPr>
          <a:xfrm>
            <a:off x="342455" y="503879"/>
            <a:ext cx="12266215"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3800" b="1" dirty="0"/>
              <a:t>Die </a:t>
            </a:r>
            <a:r>
              <a:rPr lang="en-US" sz="3800" b="1" dirty="0"/>
              <a:t>Rolle der biologischen Vielfalt in der Landwirtschaft</a:t>
            </a:r>
            <a:endParaRPr sz="3800" b="1" dirty="0"/>
          </a:p>
          <a:p>
            <a:pPr marL="0" lvl="0" indent="0" algn="l" rtl="0">
              <a:lnSpc>
                <a:spcPct val="90000"/>
              </a:lnSpc>
              <a:spcBef>
                <a:spcPts val="1000"/>
              </a:spcBef>
              <a:spcAft>
                <a:spcPts val="0"/>
              </a:spcAft>
              <a:buClr>
                <a:srgbClr val="8DC641"/>
              </a:buClr>
              <a:buSzPts val="3600"/>
              <a:buNone/>
            </a:pPr>
            <a:endParaRPr sz="3800" b="1" dirty="0"/>
          </a:p>
        </p:txBody>
      </p:sp>
      <p:grpSp>
        <p:nvGrpSpPr>
          <p:cNvPr id="398" name="Google Shape;398;g2cd830a0f73_1_797"/>
          <p:cNvGrpSpPr/>
          <p:nvPr/>
        </p:nvGrpSpPr>
        <p:grpSpPr>
          <a:xfrm rot="3730713">
            <a:off x="11046899" y="1081840"/>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74" name="Picture 2" descr="https://lh7-rt.googleusercontent.com/slidesz/AGV_vUc1RppgF4BoVWkPLuCA4seCSg6p_wOyFtaX0kYk1NANLPIJ4fZuDy8XllbYiDE4_Fj6Y9yTgTnU615N-hbZDql6maW2Y0ENx5fFM10-pxegJL6hm0I_zMdUq4OKkyVLHgMjfr0kHo8q-nE9bOzvLocvuvfuvZOB2dRKcY-PzdSj=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028" y="2237396"/>
            <a:ext cx="6460870" cy="3199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C885A6F1-0C3A-780F-C874-B9565FE1F1E8}"/>
              </a:ext>
            </a:extLst>
          </p:cNvPr>
          <p:cNvGrpSpPr/>
          <p:nvPr/>
        </p:nvGrpSpPr>
        <p:grpSpPr>
          <a:xfrm>
            <a:off x="3254013" y="1564800"/>
            <a:ext cx="8267836" cy="4544263"/>
            <a:chOff x="3254013" y="1564800"/>
            <a:chExt cx="8267836" cy="4544263"/>
          </a:xfrm>
        </p:grpSpPr>
        <p:sp>
          <p:nvSpPr>
            <p:cNvPr id="4" name="Łuk blokowy 3">
              <a:extLst>
                <a:ext uri="{FF2B5EF4-FFF2-40B4-BE49-F238E27FC236}">
                  <a16:creationId xmlns:a16="http://schemas.microsoft.com/office/drawing/2014/main" id="{007A6BE2-5D56-1BBD-1E34-65AB5EAFAF2D}"/>
                </a:ext>
              </a:extLst>
            </p:cNvPr>
            <p:cNvSpPr/>
            <p:nvPr/>
          </p:nvSpPr>
          <p:spPr>
            <a:xfrm>
              <a:off x="3254013" y="1564800"/>
              <a:ext cx="4544263" cy="4544263"/>
            </a:xfrm>
            <a:prstGeom prst="blockArc">
              <a:avLst>
                <a:gd name="adj1" fmla="val 18900000"/>
                <a:gd name="adj2" fmla="val 2700000"/>
                <a:gd name="adj3" fmla="val 47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87B81A36-7A56-7CA8-3F9E-414FEFA8FFAD}"/>
                </a:ext>
              </a:extLst>
            </p:cNvPr>
            <p:cNvSpPr/>
            <p:nvPr/>
          </p:nvSpPr>
          <p:spPr>
            <a:xfrm>
              <a:off x="7537153" y="2487686"/>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Vielfalt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der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Arten</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EBD6DDA3-FB0E-7A5C-0DFE-C4C906738834}"/>
                </a:ext>
              </a:extLst>
            </p:cNvPr>
            <p:cNvSpPr/>
            <p:nvPr/>
          </p:nvSpPr>
          <p:spPr>
            <a:xfrm>
              <a:off x="7115514" y="2403358"/>
              <a:ext cx="843278" cy="843278"/>
            </a:xfrm>
            <a:prstGeom prst="ellipse">
              <a:avLst/>
            </a:prstGeom>
            <a:blipFill dpi="0" rotWithShape="0">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22D0940F-CB80-6E8B-E572-17E63D6D6C53}"/>
                </a:ext>
              </a:extLst>
            </p:cNvPr>
            <p:cNvSpPr/>
            <p:nvPr/>
          </p:nvSpPr>
          <p:spPr>
            <a:xfrm>
              <a:off x="7782378" y="3499620"/>
              <a:ext cx="3695922" cy="674622"/>
            </a:xfrm>
            <a:custGeom>
              <a:avLst/>
              <a:gdLst>
                <a:gd name="connsiteX0" fmla="*/ 0 w 3695922"/>
                <a:gd name="connsiteY0" fmla="*/ 0 h 674622"/>
                <a:gd name="connsiteX1" fmla="*/ 3695922 w 3695922"/>
                <a:gd name="connsiteY1" fmla="*/ 0 h 674622"/>
                <a:gd name="connsiteX2" fmla="*/ 3695922 w 3695922"/>
                <a:gd name="connsiteY2" fmla="*/ 674622 h 674622"/>
                <a:gd name="connsiteX3" fmla="*/ 0 w 3695922"/>
                <a:gd name="connsiteY3" fmla="*/ 674622 h 674622"/>
                <a:gd name="connsiteX4" fmla="*/ 0 w 3695922"/>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922" h="674622">
                  <a:moveTo>
                    <a:pt x="0" y="0"/>
                  </a:moveTo>
                  <a:lnTo>
                    <a:pt x="3695922" y="0"/>
                  </a:lnTo>
                  <a:lnTo>
                    <a:pt x="3695922" y="674622"/>
                  </a:lnTo>
                  <a:lnTo>
                    <a:pt x="0" y="674622"/>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Vielfalt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des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Ökosystems</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6E611C9C-93B0-B118-5572-6F695882D055}"/>
                </a:ext>
              </a:extLst>
            </p:cNvPr>
            <p:cNvSpPr/>
            <p:nvPr/>
          </p:nvSpPr>
          <p:spPr>
            <a:xfrm>
              <a:off x="7360739" y="3415292"/>
              <a:ext cx="843278" cy="843278"/>
            </a:xfrm>
            <a:prstGeom prst="ellipse">
              <a:avLst/>
            </a:prstGeom>
            <a:blipFill dpi="0" rotWithShape="0">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2072056F-327E-555E-6F5E-223E70301FF1}"/>
                </a:ext>
              </a:extLst>
            </p:cNvPr>
            <p:cNvSpPr/>
            <p:nvPr/>
          </p:nvSpPr>
          <p:spPr>
            <a:xfrm>
              <a:off x="7580702" y="4502844"/>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Widerstandsfähigkeit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gegenüber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Stress</a:t>
              </a:r>
              <a:endParaRPr lang="pl-PL" sz="24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ABD34064-94AF-BD8F-15B4-112733FD5B74}"/>
                </a:ext>
              </a:extLst>
            </p:cNvPr>
            <p:cNvSpPr/>
            <p:nvPr/>
          </p:nvSpPr>
          <p:spPr>
            <a:xfrm>
              <a:off x="7115514" y="4427226"/>
              <a:ext cx="843278" cy="843278"/>
            </a:xfrm>
            <a:prstGeom prst="ellipse">
              <a:avLst/>
            </a:prstGeom>
            <a:blipFill dpi="0" rotWithShape="0">
              <a:blip r:embed="rId6"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
        <p:nvSpPr>
          <p:cNvPr id="12" name="pole tekstowe 11">
            <a:extLst>
              <a:ext uri="{FF2B5EF4-FFF2-40B4-BE49-F238E27FC236}">
                <a16:creationId xmlns:a16="http://schemas.microsoft.com/office/drawing/2014/main" id="{8F4157B1-85B2-2615-1CA5-F9E3E19721AF}"/>
              </a:ext>
            </a:extLst>
          </p:cNvPr>
          <p:cNvSpPr txBox="1"/>
          <p:nvPr/>
        </p:nvSpPr>
        <p:spPr>
          <a:xfrm>
            <a:off x="6296700" y="5843450"/>
            <a:ext cx="6096000" cy="307777"/>
          </a:xfrm>
          <a:prstGeom prst="rect">
            <a:avLst/>
          </a:prstGeom>
          <a:noFill/>
        </p:spPr>
        <p:txBody>
          <a:bodyPr wrap="square">
            <a:spAutoFit/>
          </a:bodyPr>
          <a:lstStyle/>
          <a:p>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mehr </a:t>
            </a:r>
            <a:r>
              <a:rPr lang="pl-PL" b="1" dirty="0">
                <a:solidFill>
                  <a:srgbClr val="8DC641"/>
                </a:solidFill>
                <a:latin typeface="Calibri" panose="020F0502020204030204" pitchFamily="34" charset="0"/>
                <a:ea typeface="Calibri" panose="020F0502020204030204" pitchFamily="34" charset="0"/>
                <a:cs typeface="Calibri" panose="020F0502020204030204" pitchFamily="34" charset="0"/>
              </a:rPr>
              <a:t>lesen.... </a:t>
            </a:r>
            <a:r>
              <a:rPr lang="pl-PL" dirty="0">
                <a:latin typeface="Calibri" panose="020F0502020204030204" pitchFamily="34" charset="0"/>
                <a:ea typeface="Calibri" panose="020F0502020204030204" pitchFamily="34" charset="0"/>
                <a:cs typeface="Calibri" panose="020F0502020204030204" pitchFamily="34" charset="0"/>
                <a:hlinkClick r:id="rId7"/>
              </a:rPr>
              <a:t>https://foodprint.org/issues/biodiversity-and-agriculture/</a:t>
            </a:r>
            <a:endParaRPr lang="pl-P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28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755911" y="504905"/>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err="1"/>
              <a:t>Genetische </a:t>
            </a:r>
            <a:r>
              <a:rPr lang="en-US" sz="4000" b="1" dirty="0"/>
              <a:t>biologische Vielfalt in der Landwirtschaft</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3" name="Grupa 2">
            <a:extLst>
              <a:ext uri="{FF2B5EF4-FFF2-40B4-BE49-F238E27FC236}">
                <a16:creationId xmlns:a16="http://schemas.microsoft.com/office/drawing/2014/main" id="{650C0D84-771E-67E2-1470-C1E52A4219CD}"/>
              </a:ext>
            </a:extLst>
          </p:cNvPr>
          <p:cNvGrpSpPr/>
          <p:nvPr/>
        </p:nvGrpSpPr>
        <p:grpSpPr>
          <a:xfrm>
            <a:off x="-2282825" y="761600"/>
            <a:ext cx="14055026" cy="6191649"/>
            <a:chOff x="-3749884" y="908619"/>
            <a:chExt cx="12280935" cy="5783504"/>
          </a:xfrm>
        </p:grpSpPr>
        <p:sp>
          <p:nvSpPr>
            <p:cNvPr id="4" name="Łuk blokowy 3">
              <a:extLst>
                <a:ext uri="{FF2B5EF4-FFF2-40B4-BE49-F238E27FC236}">
                  <a16:creationId xmlns:a16="http://schemas.microsoft.com/office/drawing/2014/main" id="{5D46E6D5-1AAF-8815-E9EE-6479EA98A381}"/>
                </a:ext>
              </a:extLst>
            </p:cNvPr>
            <p:cNvSpPr/>
            <p:nvPr/>
          </p:nvSpPr>
          <p:spPr>
            <a:xfrm>
              <a:off x="-3749884" y="908619"/>
              <a:ext cx="5783504" cy="5783504"/>
            </a:xfrm>
            <a:prstGeom prst="blockArc">
              <a:avLst>
                <a:gd name="adj1" fmla="val 18900000"/>
                <a:gd name="adj2" fmla="val 2700000"/>
                <a:gd name="adj3" fmla="val 373"/>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sz="1600"/>
            </a:p>
          </p:txBody>
        </p:sp>
        <p:sp>
          <p:nvSpPr>
            <p:cNvPr id="5" name="Dowolny kształt: kształt 4">
              <a:extLst>
                <a:ext uri="{FF2B5EF4-FFF2-40B4-BE49-F238E27FC236}">
                  <a16:creationId xmlns:a16="http://schemas.microsoft.com/office/drawing/2014/main" id="{ADDCCDAD-DC5C-752A-E5AB-A1B50399F3A3}"/>
                </a:ext>
              </a:extLst>
            </p:cNvPr>
            <p:cNvSpPr/>
            <p:nvPr/>
          </p:nvSpPr>
          <p:spPr>
            <a:xfrm>
              <a:off x="1702593" y="2082303"/>
              <a:ext cx="6828458" cy="859033"/>
            </a:xfrm>
            <a:custGeom>
              <a:avLst/>
              <a:gdLst>
                <a:gd name="connsiteX0" fmla="*/ 0 w 9761144"/>
                <a:gd name="connsiteY0" fmla="*/ 0 h 859033"/>
                <a:gd name="connsiteX1" fmla="*/ 9761144 w 9761144"/>
                <a:gd name="connsiteY1" fmla="*/ 0 h 859033"/>
                <a:gd name="connsiteX2" fmla="*/ 9761144 w 9761144"/>
                <a:gd name="connsiteY2" fmla="*/ 859033 h 859033"/>
                <a:gd name="connsiteX3" fmla="*/ 0 w 9761144"/>
                <a:gd name="connsiteY3" fmla="*/ 859033 h 859033"/>
                <a:gd name="connsiteX4" fmla="*/ 0 w 9761144"/>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859033">
                  <a:moveTo>
                    <a:pt x="0" y="0"/>
                  </a:moveTo>
                  <a:lnTo>
                    <a:pt x="9761144" y="0"/>
                  </a:lnTo>
                  <a:lnTo>
                    <a:pt x="9761144" y="859033"/>
                  </a:lnTo>
                  <a:lnTo>
                    <a:pt x="0" y="859033"/>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r>
                <a:rPr lang="en-US" sz="16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Erhaltung der genetischen Artenvielfalt durch Saatgut und traditionelle Haustierrassen zur Verbesserung der Widerstandsfähigkeit</a:t>
              </a:r>
              <a:r>
                <a:rPr lang="pl-PL" sz="16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6C59554A-F0BA-9599-53FC-7107E9D0897A}"/>
                </a:ext>
              </a:extLst>
            </p:cNvPr>
            <p:cNvSpPr/>
            <p:nvPr/>
          </p:nvSpPr>
          <p:spPr>
            <a:xfrm>
              <a:off x="1165698" y="1974924"/>
              <a:ext cx="1073791" cy="1073791"/>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sz="1600"/>
            </a:p>
          </p:txBody>
        </p:sp>
        <p:sp>
          <p:nvSpPr>
            <p:cNvPr id="7" name="Dowolny kształt: kształt 6">
              <a:extLst>
                <a:ext uri="{FF2B5EF4-FFF2-40B4-BE49-F238E27FC236}">
                  <a16:creationId xmlns:a16="http://schemas.microsoft.com/office/drawing/2014/main" id="{52B81CD8-0EF0-31B2-0347-38DFA237BB51}"/>
                </a:ext>
              </a:extLst>
            </p:cNvPr>
            <p:cNvSpPr/>
            <p:nvPr/>
          </p:nvSpPr>
          <p:spPr>
            <a:xfrm>
              <a:off x="2014852" y="3237411"/>
              <a:ext cx="6516199" cy="992476"/>
            </a:xfrm>
            <a:custGeom>
              <a:avLst/>
              <a:gdLst>
                <a:gd name="connsiteX0" fmla="*/ 0 w 9448885"/>
                <a:gd name="connsiteY0" fmla="*/ 0 h 859033"/>
                <a:gd name="connsiteX1" fmla="*/ 9448885 w 9448885"/>
                <a:gd name="connsiteY1" fmla="*/ 0 h 859033"/>
                <a:gd name="connsiteX2" fmla="*/ 9448885 w 9448885"/>
                <a:gd name="connsiteY2" fmla="*/ 859033 h 859033"/>
                <a:gd name="connsiteX3" fmla="*/ 0 w 9448885"/>
                <a:gd name="connsiteY3" fmla="*/ 859033 h 859033"/>
                <a:gd name="connsiteX4" fmla="*/ 0 w 9448885"/>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85" h="859033">
                  <a:moveTo>
                    <a:pt x="0" y="0"/>
                  </a:moveTo>
                  <a:lnTo>
                    <a:pt x="9448885" y="0"/>
                  </a:lnTo>
                  <a:lnTo>
                    <a:pt x="9448885" y="859033"/>
                  </a:lnTo>
                  <a:lnTo>
                    <a:pt x="0" y="859033"/>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l" defTabSz="800100">
                <a:lnSpc>
                  <a:spcPct val="90000"/>
                </a:lnSpc>
                <a:spcBef>
                  <a:spcPct val="0"/>
                </a:spcBef>
                <a:spcAft>
                  <a:spcPct val="35000"/>
                </a:spcAft>
                <a:buNone/>
              </a:pPr>
              <a:endParaRPr lang="pl-PL" sz="1600" b="0" i="0" u="none" kern="1200" dirty="0"/>
            </a:p>
            <a:p>
              <a:pPr marL="0" lvl="0" indent="0" algn="ctr" defTabSz="800100">
                <a:lnSpc>
                  <a:spcPct val="90000"/>
                </a:lnSpc>
                <a:spcBef>
                  <a:spcPct val="0"/>
                </a:spcBef>
                <a:spcAft>
                  <a:spcPct val="35000"/>
                </a:spcAft>
                <a:buNone/>
              </a:pPr>
              <a:r>
                <a:rPr lang="en-US" sz="16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Der Verlust von Rassen und ihrem vielfältigen genetischen Material gilt als eine der größten Bedrohungen für die Tierhaltung und die Agrobiodiversität.</a:t>
              </a:r>
              <a:endParaRPr lang="en-US" sz="16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endParaRPr lang="pl-PL" sz="1600" kern="1200" dirty="0"/>
            </a:p>
          </p:txBody>
        </p:sp>
        <p:sp>
          <p:nvSpPr>
            <p:cNvPr id="8" name="Owal 7">
              <a:extLst>
                <a:ext uri="{FF2B5EF4-FFF2-40B4-BE49-F238E27FC236}">
                  <a16:creationId xmlns:a16="http://schemas.microsoft.com/office/drawing/2014/main" id="{0B7DC961-0990-BD69-0632-80521646A9FF}"/>
                </a:ext>
              </a:extLst>
            </p:cNvPr>
            <p:cNvSpPr/>
            <p:nvPr/>
          </p:nvSpPr>
          <p:spPr>
            <a:xfrm>
              <a:off x="1477956" y="3263474"/>
              <a:ext cx="1073791" cy="107379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sz="1600"/>
            </a:p>
          </p:txBody>
        </p:sp>
        <p:sp>
          <p:nvSpPr>
            <p:cNvPr id="9" name="Dowolny kształt: kształt 8">
              <a:extLst>
                <a:ext uri="{FF2B5EF4-FFF2-40B4-BE49-F238E27FC236}">
                  <a16:creationId xmlns:a16="http://schemas.microsoft.com/office/drawing/2014/main" id="{C322F333-ED4D-6EF4-4867-47D8F70BC53A}"/>
                </a:ext>
              </a:extLst>
            </p:cNvPr>
            <p:cNvSpPr/>
            <p:nvPr/>
          </p:nvSpPr>
          <p:spPr>
            <a:xfrm>
              <a:off x="1761431" y="4556045"/>
              <a:ext cx="6769620" cy="1095834"/>
            </a:xfrm>
            <a:custGeom>
              <a:avLst/>
              <a:gdLst>
                <a:gd name="connsiteX0" fmla="*/ 0 w 9761144"/>
                <a:gd name="connsiteY0" fmla="*/ 0 h 1095834"/>
                <a:gd name="connsiteX1" fmla="*/ 9761144 w 9761144"/>
                <a:gd name="connsiteY1" fmla="*/ 0 h 1095834"/>
                <a:gd name="connsiteX2" fmla="*/ 9761144 w 9761144"/>
                <a:gd name="connsiteY2" fmla="*/ 1095834 h 1095834"/>
                <a:gd name="connsiteX3" fmla="*/ 0 w 9761144"/>
                <a:gd name="connsiteY3" fmla="*/ 1095834 h 1095834"/>
                <a:gd name="connsiteX4" fmla="*/ 0 w 9761144"/>
                <a:gd name="connsiteY4" fmla="*/ 0 h 109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1095834">
                  <a:moveTo>
                    <a:pt x="0" y="0"/>
                  </a:moveTo>
                  <a:lnTo>
                    <a:pt x="9761144" y="0"/>
                  </a:lnTo>
                  <a:lnTo>
                    <a:pt x="9761144" y="1095834"/>
                  </a:lnTo>
                  <a:lnTo>
                    <a:pt x="0" y="1095834"/>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endParaRPr lang="pl-PL" sz="16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6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Vom Aussterben bedrohte Rassen und ihr genetisches Material könnten dazu beitragen, Probleme im Zusammenhang mit verschiedenen Krankheiten zu bewältigen und Herausforderungen zu meistern, die sich aus dem Klimawandel ergeben, wie z. B. extreme Witterungsbedingungen, zunehmende Wasserknappheit und Veränderungen bei der Verfügbarkeit von Futtermitteln.</a:t>
              </a:r>
              <a:endParaRPr lang="en-US" sz="16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600" kern="1200" dirty="0"/>
            </a:p>
          </p:txBody>
        </p:sp>
        <p:sp>
          <p:nvSpPr>
            <p:cNvPr id="10" name="Owal 9">
              <a:extLst>
                <a:ext uri="{FF2B5EF4-FFF2-40B4-BE49-F238E27FC236}">
                  <a16:creationId xmlns:a16="http://schemas.microsoft.com/office/drawing/2014/main" id="{856B600F-CB76-8375-3E9F-BECE99706D6F}"/>
                </a:ext>
              </a:extLst>
            </p:cNvPr>
            <p:cNvSpPr/>
            <p:nvPr/>
          </p:nvSpPr>
          <p:spPr>
            <a:xfrm>
              <a:off x="1165698" y="4552024"/>
              <a:ext cx="1073791" cy="107379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sz="1600"/>
            </a:p>
          </p:txBody>
        </p:sp>
      </p:grpSp>
      <p:pic>
        <p:nvPicPr>
          <p:cNvPr id="12" name="Obraz 11">
            <a:hlinkClick r:id="rId6"/>
            <a:extLst>
              <a:ext uri="{FF2B5EF4-FFF2-40B4-BE49-F238E27FC236}">
                <a16:creationId xmlns:a16="http://schemas.microsoft.com/office/drawing/2014/main" id="{FFBDD497-70B6-8B5D-E635-534DB919E9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265" y="2880887"/>
            <a:ext cx="2933349" cy="1004353"/>
          </a:xfrm>
          <a:prstGeom prst="rect">
            <a:avLst/>
          </a:prstGeom>
        </p:spPr>
      </p:pic>
      <p:sp>
        <p:nvSpPr>
          <p:cNvPr id="15" name="pole tekstowe 14">
            <a:extLst>
              <a:ext uri="{FF2B5EF4-FFF2-40B4-BE49-F238E27FC236}">
                <a16:creationId xmlns:a16="http://schemas.microsoft.com/office/drawing/2014/main" id="{7EC83F94-DF3B-19C9-E670-D6EB9ECB2803}"/>
              </a:ext>
            </a:extLst>
          </p:cNvPr>
          <p:cNvSpPr txBox="1"/>
          <p:nvPr/>
        </p:nvSpPr>
        <p:spPr>
          <a:xfrm>
            <a:off x="909311" y="3986289"/>
            <a:ext cx="6096000" cy="307777"/>
          </a:xfrm>
          <a:prstGeom prst="rect">
            <a:avLst/>
          </a:prstGeom>
          <a:noFill/>
        </p:spPr>
        <p:txBody>
          <a:bodyPr wrap="square">
            <a:spAutoFit/>
          </a:bodyPr>
          <a:lstStyle/>
          <a:p>
            <a:r>
              <a:rPr lang="en-US" b="1" dirty="0">
                <a:solidFill>
                  <a:srgbClr val="8DC641"/>
                </a:solidFill>
                <a:latin typeface="Calibri" panose="020F0502020204030204" pitchFamily="34" charset="0"/>
                <a:ea typeface="Calibri" panose="020F0502020204030204" pitchFamily="34" charset="0"/>
                <a:cs typeface="Calibri" panose="020F0502020204030204" pitchFamily="34" charset="0"/>
              </a:rPr>
              <a:t>Bild anklicken, um mehr zu lesen...</a:t>
            </a:r>
            <a:endParaRPr lang="pl-PL" b="1" dirty="0">
              <a:solidFill>
                <a:srgbClr val="8DC64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75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516335" y="485602"/>
            <a:ext cx="1231384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3800" b="1" dirty="0"/>
              <a:t>Die </a:t>
            </a:r>
            <a:r>
              <a:rPr lang="en-US" sz="3800" b="1" dirty="0"/>
              <a:t>Rolle der biologischen Vielfalt in der Landwirtschaft</a:t>
            </a:r>
            <a:endParaRPr sz="3800" b="1" dirty="0"/>
          </a:p>
          <a:p>
            <a:pPr marL="0" lvl="0" indent="0" algn="l" rtl="0">
              <a:lnSpc>
                <a:spcPct val="90000"/>
              </a:lnSpc>
              <a:spcBef>
                <a:spcPts val="1000"/>
              </a:spcBef>
              <a:spcAft>
                <a:spcPts val="0"/>
              </a:spcAft>
              <a:buClr>
                <a:srgbClr val="8DC641"/>
              </a:buClr>
              <a:buSzPts val="3600"/>
              <a:buNone/>
            </a:pPr>
            <a:endParaRPr sz="3800" b="1" dirty="0"/>
          </a:p>
        </p:txBody>
      </p:sp>
      <p:grpSp>
        <p:nvGrpSpPr>
          <p:cNvPr id="398" name="Google Shape;398;g2cd830a0f73_1_797"/>
          <p:cNvGrpSpPr/>
          <p:nvPr/>
        </p:nvGrpSpPr>
        <p:grpSpPr>
          <a:xfrm rot="3730713">
            <a:off x="10927922" y="825323"/>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 name="pole tekstowe 2"/>
          <p:cNvSpPr txBox="1"/>
          <p:nvPr/>
        </p:nvSpPr>
        <p:spPr>
          <a:xfrm>
            <a:off x="670559" y="5041075"/>
            <a:ext cx="4768215" cy="461665"/>
          </a:xfrm>
          <a:prstGeom prst="rect">
            <a:avLst/>
          </a:prstGeom>
          <a:noFill/>
        </p:spPr>
        <p:txBody>
          <a:bodyPr wrap="square" rtlCol="0">
            <a:spAutoFit/>
          </a:bodyPr>
          <a:lstStyle/>
          <a:p>
            <a:r>
              <a:rPr lang="pl-PL" sz="2400" dirty="0">
                <a:solidFill>
                  <a:schemeClr val="tx1"/>
                </a:solidFill>
                <a:latin typeface="Calibri" panose="020F0502020204030204" pitchFamily="34" charset="0"/>
                <a:cs typeface="Calibri" panose="020F0502020204030204" pitchFamily="34" charset="0"/>
              </a:rPr>
              <a:t>NACHHALTIGE LANDWIRTSCHAFT</a:t>
            </a:r>
          </a:p>
        </p:txBody>
      </p:sp>
      <p:sp>
        <p:nvSpPr>
          <p:cNvPr id="4" name="Trójkąt równoramienny 3"/>
          <p:cNvSpPr/>
          <p:nvPr/>
        </p:nvSpPr>
        <p:spPr>
          <a:xfrm>
            <a:off x="670560" y="1933303"/>
            <a:ext cx="3840480" cy="3152503"/>
          </a:xfrm>
          <a:prstGeom prst="triangle">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a:off x="6566262" y="3144107"/>
            <a:ext cx="1078718" cy="1271452"/>
          </a:xfrm>
          <a:prstGeom prst="rightArrow">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30" name="Picture 10" descr="https://lh7-rt.googleusercontent.com/slidesz/AGV_vUeB7D5xJfollltxkZuOoMlirE6_fJg1FEl1OhCiLbR2N3ORVgdRtvoodsa8fYFTKOehbbe6MUViHUznN1HRQXmUHI7upFpaLtoa8nCCnCgUOV5xfnr-k5U2evD4ER2u9BgdizRgplESb3wyoOgcrdLFYq-N-mLtmeoUbh9iFA9HIg=s2048?key=uO2W1KRRaHJkXxeqlpFc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3455" y="1854387"/>
            <a:ext cx="4269097" cy="209481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633455" y="3949197"/>
            <a:ext cx="4269097" cy="2190346"/>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000"/>
              </a:solidFill>
            </a:endParaRPr>
          </a:p>
        </p:txBody>
      </p:sp>
      <p:sp>
        <p:nvSpPr>
          <p:cNvPr id="7" name="Prostokąt 6"/>
          <p:cNvSpPr/>
          <p:nvPr/>
        </p:nvSpPr>
        <p:spPr>
          <a:xfrm>
            <a:off x="7854996" y="4093842"/>
            <a:ext cx="3923126" cy="2246769"/>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Nur durch eine Politik, die soziale, ökologische und wirtschaftliche Interessen integriert, können Gesellschaften nachhaltigere Agrarsysteme fördern.</a:t>
            </a:r>
          </a:p>
          <a:p>
            <a:pPr algn="just"/>
            <a:br>
              <a:rPr lang="en-US"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9" name="Prostokąt zaokrąglony 8"/>
          <p:cNvSpPr/>
          <p:nvPr/>
        </p:nvSpPr>
        <p:spPr>
          <a:xfrm>
            <a:off x="3207768" y="2121188"/>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y 23"/>
          <p:cNvSpPr/>
          <p:nvPr/>
        </p:nvSpPr>
        <p:spPr>
          <a:xfrm>
            <a:off x="3207768" y="299922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y 24"/>
          <p:cNvSpPr/>
          <p:nvPr/>
        </p:nvSpPr>
        <p:spPr>
          <a:xfrm>
            <a:off x="3207767" y="393299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3776345" y="2249880"/>
            <a:ext cx="253658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UMWELT</a:t>
            </a:r>
          </a:p>
        </p:txBody>
      </p:sp>
      <p:sp>
        <p:nvSpPr>
          <p:cNvPr id="27" name="pole tekstowe 26"/>
          <p:cNvSpPr txBox="1"/>
          <p:nvPr/>
        </p:nvSpPr>
        <p:spPr>
          <a:xfrm>
            <a:off x="4163090" y="3155314"/>
            <a:ext cx="1763093"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SOCIETY</a:t>
            </a:r>
          </a:p>
        </p:txBody>
      </p:sp>
      <p:sp>
        <p:nvSpPr>
          <p:cNvPr id="28" name="pole tekstowe 27"/>
          <p:cNvSpPr txBox="1"/>
          <p:nvPr/>
        </p:nvSpPr>
        <p:spPr>
          <a:xfrm>
            <a:off x="4076699" y="4066363"/>
            <a:ext cx="227729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WIRTSCHAFT</a:t>
            </a:r>
          </a:p>
        </p:txBody>
      </p:sp>
      <p:sp>
        <p:nvSpPr>
          <p:cNvPr id="10" name="Prostokąt 9"/>
          <p:cNvSpPr/>
          <p:nvPr/>
        </p:nvSpPr>
        <p:spPr>
          <a:xfrm>
            <a:off x="315841" y="1123553"/>
            <a:ext cx="9925071" cy="830997"/>
          </a:xfrm>
          <a:prstGeom prst="rect">
            <a:avLst/>
          </a:prstGeom>
        </p:spPr>
        <p:txBody>
          <a:bodyPr wrap="square">
            <a:spAutoFit/>
          </a:bodyPr>
          <a:lstStyle/>
          <a:p>
            <a:pPr marL="76200" algn="just"/>
            <a:r>
              <a:rPr lang="en-US" sz="2400" dirty="0">
                <a:latin typeface="Calibri" panose="020F0502020204030204" pitchFamily="34" charset="0"/>
                <a:cs typeface="Calibri" panose="020F0502020204030204" pitchFamily="34" charset="0"/>
              </a:rPr>
              <a:t>Die biologische Vielfalt ist für die Ernährungssicherheit, die Gesundheit der Umwelt und die langfristige Nachhaltigkeit der Landwirtschaft unerlässlich.</a:t>
            </a:r>
          </a:p>
        </p:txBody>
      </p:sp>
      <p:sp>
        <p:nvSpPr>
          <p:cNvPr id="2" name="Prostokąt 1">
            <a:extLst>
              <a:ext uri="{FF2B5EF4-FFF2-40B4-BE49-F238E27FC236}">
                <a16:creationId xmlns:a16="http://schemas.microsoft.com/office/drawing/2014/main" id="{BBBFA616-5A2E-9EA5-1BC2-D7C5833FEF12}"/>
              </a:ext>
            </a:extLst>
          </p:cNvPr>
          <p:cNvSpPr/>
          <p:nvPr/>
        </p:nvSpPr>
        <p:spPr>
          <a:xfrm>
            <a:off x="741626" y="5626448"/>
            <a:ext cx="9925071" cy="338554"/>
          </a:xfrm>
          <a:prstGeom prst="rect">
            <a:avLst/>
          </a:prstGeom>
        </p:spPr>
        <p:txBody>
          <a:bodyPr wrap="square">
            <a:spAutoFit/>
          </a:bodyPr>
          <a:lstStyle/>
          <a:p>
            <a:pPr marL="76200" algn="just"/>
            <a:r>
              <a:rPr lang="en-US" sz="1600" dirty="0">
                <a:latin typeface="Calibri" panose="020F0502020204030204" pitchFamily="34" charset="0"/>
                <a:cs typeface="Calibri" panose="020F0502020204030204" pitchFamily="34" charset="0"/>
              </a:rPr>
              <a:t>Lesen Sie mehr über die </a:t>
            </a:r>
            <a:r>
              <a:rPr lang="en-US" sz="1600" dirty="0">
                <a:latin typeface="Calibri" panose="020F0502020204030204" pitchFamily="34" charset="0"/>
                <a:cs typeface="Calibri" panose="020F0502020204030204" pitchFamily="34" charset="0"/>
                <a:hlinkClick r:id="rId4"/>
              </a:rPr>
              <a:t>Strategie zur Erhaltung der biologischen Vielfalt bis 2030</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26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cd830a0f73_1_7"/>
          <p:cNvSpPr txBox="1">
            <a:spLocks noGrp="1"/>
          </p:cNvSpPr>
          <p:nvPr>
            <p:ph type="body" idx="1"/>
          </p:nvPr>
        </p:nvSpPr>
        <p:spPr>
          <a:xfrm>
            <a:off x="6012775" y="2142225"/>
            <a:ext cx="6445925" cy="2024400"/>
          </a:xfrm>
          <a:prstGeom prst="rect">
            <a:avLst/>
          </a:prstGeom>
          <a:noFill/>
          <a:ln>
            <a:noFill/>
          </a:ln>
        </p:spPr>
        <p:txBody>
          <a:bodyPr spcFirstLastPara="1" wrap="square" lIns="91425" tIns="45700" rIns="91425" bIns="45700" anchor="t" anchorCtr="0">
            <a:noAutofit/>
          </a:bodyPr>
          <a:lstStyle/>
          <a:p>
            <a:pPr marL="0" lvl="0" indent="0" rtl="0">
              <a:lnSpc>
                <a:spcPct val="70000"/>
              </a:lnSpc>
              <a:spcBef>
                <a:spcPts val="0"/>
              </a:spcBef>
              <a:spcAft>
                <a:spcPts val="0"/>
              </a:spcAft>
              <a:buClr>
                <a:srgbClr val="000000"/>
              </a:buClr>
              <a:buSzPts val="3000"/>
              <a:buNone/>
            </a:pPr>
            <a:r>
              <a:rPr lang="en-US" dirty="0"/>
              <a:t>Strategien zur Verbesserung der </a:t>
            </a:r>
            <a:endParaRPr lang="pl-PL" dirty="0"/>
          </a:p>
          <a:p>
            <a:pPr marL="0" lvl="0" indent="0" rtl="0">
              <a:lnSpc>
                <a:spcPct val="70000"/>
              </a:lnSpc>
              <a:spcBef>
                <a:spcPts val="0"/>
              </a:spcBef>
              <a:spcAft>
                <a:spcPts val="0"/>
              </a:spcAft>
              <a:buClr>
                <a:srgbClr val="000000"/>
              </a:buClr>
              <a:buSzPts val="3000"/>
              <a:buNone/>
            </a:pPr>
            <a:r>
              <a:rPr lang="en-US" dirty="0"/>
              <a:t>biologische Vielfalt in den Betrieben</a:t>
            </a:r>
            <a:endParaRPr dirty="0"/>
          </a:p>
          <a:p>
            <a:pPr marL="0" lvl="0" indent="0" rtl="0">
              <a:lnSpc>
                <a:spcPct val="70000"/>
              </a:lnSpc>
              <a:spcBef>
                <a:spcPts val="0"/>
              </a:spcBef>
              <a:spcAft>
                <a:spcPts val="0"/>
              </a:spcAft>
              <a:buClr>
                <a:srgbClr val="000000"/>
              </a:buClr>
              <a:buSzPts val="3000"/>
              <a:buNone/>
            </a:pPr>
            <a:endParaRPr dirty="0"/>
          </a:p>
        </p:txBody>
      </p:sp>
      <p:sp>
        <p:nvSpPr>
          <p:cNvPr id="413" name="Google Shape;413;g2cd830a0f73_1_7"/>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g2cd830a0f73_1_677"/>
          <p:cNvSpPr txBox="1">
            <a:spLocks noGrp="1"/>
          </p:cNvSpPr>
          <p:nvPr>
            <p:ph type="body" idx="2"/>
          </p:nvPr>
        </p:nvSpPr>
        <p:spPr>
          <a:xfrm>
            <a:off x="613182" y="462891"/>
            <a:ext cx="9655200" cy="116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Welches sind die effizientesten Methoden zur Förderung der biologischen Vielfalt in der Landwirtschaft?</a:t>
            </a:r>
            <a:endParaRPr b="1" dirty="0"/>
          </a:p>
          <a:p>
            <a:pPr marL="0" lvl="0" indent="0" algn="l" rtl="0">
              <a:lnSpc>
                <a:spcPct val="90000"/>
              </a:lnSpc>
              <a:spcBef>
                <a:spcPts val="0"/>
              </a:spcBef>
              <a:spcAft>
                <a:spcPts val="0"/>
              </a:spcAft>
              <a:buClr>
                <a:srgbClr val="8DC641"/>
              </a:buClr>
              <a:buSzPts val="3600"/>
              <a:buNone/>
            </a:pP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420" name="Google Shape;420;g2cd830a0f73_1_677"/>
          <p:cNvGrpSpPr/>
          <p:nvPr/>
        </p:nvGrpSpPr>
        <p:grpSpPr>
          <a:xfrm rot="3730713">
            <a:off x="10590242" y="380874"/>
            <a:ext cx="949899" cy="1163507"/>
            <a:chOff x="7602444" y="4967675"/>
            <a:chExt cx="483620" cy="592374"/>
          </a:xfrm>
        </p:grpSpPr>
        <p:grpSp>
          <p:nvGrpSpPr>
            <p:cNvPr id="421" name="Google Shape;421;g2cd830a0f73_1_677"/>
            <p:cNvGrpSpPr/>
            <p:nvPr/>
          </p:nvGrpSpPr>
          <p:grpSpPr>
            <a:xfrm>
              <a:off x="7618661" y="4967675"/>
              <a:ext cx="467403" cy="507609"/>
              <a:chOff x="2251964" y="3590497"/>
              <a:chExt cx="467403" cy="507609"/>
            </a:xfrm>
          </p:grpSpPr>
          <p:sp>
            <p:nvSpPr>
              <p:cNvPr id="422" name="Google Shape;422;g2cd830a0f73_1_67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g2cd830a0f73_1_67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g2cd830a0f73_1_67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5" name="Google Shape;425;g2cd830a0f73_1_677"/>
            <p:cNvGrpSpPr/>
            <p:nvPr/>
          </p:nvGrpSpPr>
          <p:grpSpPr>
            <a:xfrm>
              <a:off x="7602444" y="4993761"/>
              <a:ext cx="421973" cy="566288"/>
              <a:chOff x="2235747" y="3616583"/>
              <a:chExt cx="421973" cy="566288"/>
            </a:xfrm>
          </p:grpSpPr>
          <p:sp>
            <p:nvSpPr>
              <p:cNvPr id="426" name="Google Shape;426;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Symbol zastępczy tekstu 1"/>
          <p:cNvSpPr>
            <a:spLocks noGrp="1"/>
          </p:cNvSpPr>
          <p:nvPr>
            <p:ph type="body" idx="1"/>
          </p:nvPr>
        </p:nvSpPr>
        <p:spPr>
          <a:xfrm>
            <a:off x="430749" y="1859848"/>
            <a:ext cx="7808376" cy="3849918"/>
          </a:xfrm>
        </p:spPr>
        <p:txBody>
          <a:bodyPr/>
          <a:lstStyle/>
          <a:p>
            <a:pPr indent="0">
              <a:spcBef>
                <a:spcPts val="600"/>
              </a:spcBef>
            </a:pPr>
            <a:r>
              <a:rPr lang="en-US" sz="2200" dirty="0"/>
              <a:t>Nachhaltige Landwirtschaft umfasst einen </a:t>
            </a:r>
            <a:r>
              <a:rPr lang="en-US" sz="2200" b="1" dirty="0"/>
              <a:t>ganzheitlichen Ansatz </a:t>
            </a:r>
            <a:r>
              <a:rPr lang="en-US" sz="2200" dirty="0"/>
              <a:t>für die auf ein bestimmtes Gebiet zugeschnittenen Methoden der pflanzlichen und tierischen Erzeugung mit dem übergreifenden Ziel,:</a:t>
            </a:r>
          </a:p>
          <a:p>
            <a:pPr indent="0">
              <a:spcBef>
                <a:spcPts val="600"/>
              </a:spcBef>
            </a:pPr>
            <a:r>
              <a:rPr lang="en-US" sz="2200" dirty="0"/>
              <a:t>- Befriedigung des menschlichen Bedarfs an Nahrung</a:t>
            </a:r>
          </a:p>
          <a:p>
            <a:pPr indent="0">
              <a:spcBef>
                <a:spcPts val="600"/>
              </a:spcBef>
            </a:pPr>
            <a:r>
              <a:rPr lang="en-US" sz="2200" dirty="0"/>
              <a:t>- Gewährleistung der wirtschaftlichen Lebensfähigkeit der landwirtschaftlichen </a:t>
            </a:r>
            <a:r>
              <a:rPr lang="en-US" sz="2200" dirty="0" err="1"/>
              <a:t>Betriebe </a:t>
            </a:r>
            <a:r>
              <a:rPr lang="en-US" sz="2200" dirty="0"/>
              <a:t>und Verbesserung des Wohlergehens der Landwirte und der Gesellschaft im Allgemeinen</a:t>
            </a:r>
          </a:p>
          <a:p>
            <a:pPr indent="0">
              <a:spcBef>
                <a:spcPts val="600"/>
              </a:spcBef>
            </a:pPr>
            <a:r>
              <a:rPr lang="en-US" sz="2200" dirty="0"/>
              <a:t>- Effiziente </a:t>
            </a:r>
            <a:r>
              <a:rPr lang="en-US" sz="2200" dirty="0" err="1"/>
              <a:t>Nutzung </a:t>
            </a:r>
            <a:r>
              <a:rPr lang="en-US" sz="2200" dirty="0"/>
              <a:t>nicht erneuerbarer und betriebseigener Ressourcen unter Einbeziehung geeigneter natürlicher biologischer Kreisläufe und Bewirtschaftungsmethoden</a:t>
            </a:r>
          </a:p>
          <a:p>
            <a:pPr indent="0">
              <a:spcBef>
                <a:spcPts val="600"/>
              </a:spcBef>
            </a:pPr>
            <a:r>
              <a:rPr lang="en-US" sz="2200" dirty="0"/>
              <a:t>- Verbesserung der Umweltbedingungen</a:t>
            </a:r>
          </a:p>
          <a:p>
            <a:pPr indent="0">
              <a:spcBef>
                <a:spcPts val="600"/>
              </a:spcBef>
            </a:pPr>
            <a:br>
              <a:rPr lang="en-US" sz="2200" dirty="0"/>
            </a:br>
            <a:endParaRPr lang="pl-PL" sz="2200" dirty="0"/>
          </a:p>
        </p:txBody>
      </p:sp>
      <p:pic>
        <p:nvPicPr>
          <p:cNvPr id="7170" name="Picture 2" descr="https://lh7-rt.googleusercontent.com/slidesz/AGV_vUdhFtaR0ygw-iej7GPuvQL0hOtyo_YkzyqjKfylpGfqkUI42d40Y37VjkN316LjQpPq02IhSOyE1ZgDXgRXJHuwhbSr0hYSf7mtQoRV6-Uai0Wag1wA4P27whGzGvpd7Xv9cVh8SB6LJdprp_uXOHDVRmisyhXqxycN1gk8mwu9-A=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3251" y="1936048"/>
            <a:ext cx="3852456" cy="425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10"/>
          <p:cNvSpPr txBox="1">
            <a:spLocks noGrp="1"/>
          </p:cNvSpPr>
          <p:nvPr>
            <p:ph type="body" idx="2"/>
          </p:nvPr>
        </p:nvSpPr>
        <p:spPr>
          <a:xfrm>
            <a:off x="480928" y="592740"/>
            <a:ext cx="6143571" cy="158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2800" b="1" dirty="0">
                <a:solidFill>
                  <a:srgbClr val="0D0D0D"/>
                </a:solidFill>
              </a:rPr>
              <a:t>Methoden zur Förderung der Pflanzenvielfalt - eine Kombination aus verschiedenen Strategien</a:t>
            </a:r>
            <a:endParaRPr sz="2800" b="1" dirty="0">
              <a:solidFill>
                <a:srgbClr val="0D0D0D"/>
              </a:solidFill>
            </a:endParaRPr>
          </a:p>
          <a:p>
            <a:pPr marL="0" lvl="0" indent="0" algn="l" rtl="0">
              <a:lnSpc>
                <a:spcPct val="90000"/>
              </a:lnSpc>
              <a:spcBef>
                <a:spcPts val="0"/>
              </a:spcBef>
              <a:spcAft>
                <a:spcPts val="0"/>
              </a:spcAft>
              <a:buClr>
                <a:srgbClr val="000000"/>
              </a:buClr>
              <a:buSzPts val="3600"/>
              <a:buNone/>
            </a:pPr>
            <a:endParaRPr sz="2800" b="1" dirty="0"/>
          </a:p>
          <a:p>
            <a:pPr marL="0" lvl="0" indent="0" algn="l" rtl="0">
              <a:lnSpc>
                <a:spcPct val="90000"/>
              </a:lnSpc>
              <a:spcBef>
                <a:spcPts val="1000"/>
              </a:spcBef>
              <a:spcAft>
                <a:spcPts val="0"/>
              </a:spcAft>
              <a:buClr>
                <a:srgbClr val="000000"/>
              </a:buClr>
              <a:buSzPts val="3600"/>
              <a:buNone/>
            </a:pPr>
            <a:endParaRPr sz="2800" b="1" dirty="0"/>
          </a:p>
        </p:txBody>
      </p:sp>
      <p:pic>
        <p:nvPicPr>
          <p:cNvPr id="434" name="Google Shape;434;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4150" y="1712675"/>
            <a:ext cx="5144950" cy="3432651"/>
          </a:xfrm>
          <a:prstGeom prst="rect">
            <a:avLst/>
          </a:prstGeom>
          <a:noFill/>
          <a:ln>
            <a:noFill/>
          </a:ln>
        </p:spPr>
      </p:pic>
      <p:grpSp>
        <p:nvGrpSpPr>
          <p:cNvPr id="3" name="Grupa 2">
            <a:extLst>
              <a:ext uri="{FF2B5EF4-FFF2-40B4-BE49-F238E27FC236}">
                <a16:creationId xmlns:a16="http://schemas.microsoft.com/office/drawing/2014/main" id="{76F1F7CC-3EEC-6AD3-87C7-6C7D9CA2D644}"/>
              </a:ext>
            </a:extLst>
          </p:cNvPr>
          <p:cNvGrpSpPr/>
          <p:nvPr/>
        </p:nvGrpSpPr>
        <p:grpSpPr>
          <a:xfrm>
            <a:off x="-3707521" y="1109916"/>
            <a:ext cx="10332020" cy="5149850"/>
            <a:chOff x="-3796766" y="1536409"/>
            <a:chExt cx="10466017" cy="5351806"/>
          </a:xfrm>
        </p:grpSpPr>
        <p:sp>
          <p:nvSpPr>
            <p:cNvPr id="4" name="Łuk blokowy 3">
              <a:extLst>
                <a:ext uri="{FF2B5EF4-FFF2-40B4-BE49-F238E27FC236}">
                  <a16:creationId xmlns:a16="http://schemas.microsoft.com/office/drawing/2014/main" id="{6DD0298A-0682-E702-121D-FAF69C3DE9DD}"/>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DDCF7ABF-B60F-7AAE-C81B-9D36520DB9FA}"/>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Ausweitung der Unternehmensvielfalt durch Einbeziehung einer breiteren Palette von Nutzpflanzen und -tierarten</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45FA3483-3938-2D7E-F661-124C9EC6FF11}"/>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9E3120B5-15BB-6E66-5566-41CD368C4AC5}"/>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Einführung einer Fruchtfolge mit Leguminosen und </a:t>
              </a:r>
              <a:r>
                <a:rPr lang="en-US" sz="1800" b="0" i="0" u="none" kern="1200" dirty="0" err="1">
                  <a:latin typeface="Calibri" panose="020F0502020204030204" pitchFamily="34" charset="0"/>
                  <a:cs typeface="Calibri" panose="020F0502020204030204" pitchFamily="34" charset="0"/>
                </a:rPr>
                <a:t>Nutzung von </a:t>
              </a:r>
              <a:r>
                <a:rPr lang="en-US" sz="1800" b="0" i="0" u="none" kern="1200" dirty="0">
                  <a:latin typeface="Calibri" panose="020F0502020204030204" pitchFamily="34" charset="0"/>
                  <a:cs typeface="Calibri" panose="020F0502020204030204" pitchFamily="34" charset="0"/>
                </a:rPr>
                <a:t>Mischweiden</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A921A8AC-9A0D-46D7-3BF9-5863108E54A9}"/>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A3D25398-A587-D17A-9C6A-4EA3993A9BC4}"/>
                </a:ext>
              </a:extLst>
            </p:cNvPr>
            <p:cNvSpPr/>
            <p:nvPr/>
          </p:nvSpPr>
          <p:spPr>
            <a:xfrm>
              <a:off x="1248365" y="5007104"/>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Zwischenfruchtanbau oder ggf. Streifenanbau für einjährige Kulturen. Verschiedene Sorten der gleichen Kultur anbauen</a:t>
              </a: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1C8E06E6-74D0-DAB5-9CC9-62FAE5A37B6B}"/>
                </a:ext>
              </a:extLst>
            </p:cNvPr>
            <p:cNvSpPr/>
            <p:nvPr/>
          </p:nvSpPr>
          <p:spPr>
            <a:xfrm>
              <a:off x="751619" y="490775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g2cd830a0f73_1_756"/>
          <p:cNvSpPr txBox="1">
            <a:spLocks noGrp="1"/>
          </p:cNvSpPr>
          <p:nvPr>
            <p:ph type="body" idx="2"/>
          </p:nvPr>
        </p:nvSpPr>
        <p:spPr>
          <a:xfrm>
            <a:off x="928625" y="569155"/>
            <a:ext cx="5524500"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2800" b="1" dirty="0">
                <a:solidFill>
                  <a:srgbClr val="0D0D0D"/>
                </a:solidFill>
              </a:rPr>
              <a:t>Methoden zur Förderung der Pflanzenvielfalt - eine Kombination aus verschiedenen Strategien</a:t>
            </a:r>
            <a:endParaRPr sz="2800" b="1" dirty="0">
              <a:solidFill>
                <a:srgbClr val="0D0D0D"/>
              </a:solidFill>
            </a:endParaRPr>
          </a:p>
          <a:p>
            <a:pPr marL="0" lvl="0" indent="0" algn="l" rtl="0">
              <a:lnSpc>
                <a:spcPct val="90000"/>
              </a:lnSpc>
              <a:spcBef>
                <a:spcPts val="0"/>
              </a:spcBef>
              <a:spcAft>
                <a:spcPts val="0"/>
              </a:spcAft>
              <a:buClr>
                <a:srgbClr val="000000"/>
              </a:buClr>
              <a:buSzPts val="3600"/>
              <a:buNone/>
            </a:pPr>
            <a:endParaRPr sz="2800" b="1" dirty="0">
              <a:solidFill>
                <a:srgbClr val="8DC641"/>
              </a:solidFill>
            </a:endParaRPr>
          </a:p>
          <a:p>
            <a:pPr marL="0" lvl="0" indent="0" algn="l" rtl="0">
              <a:lnSpc>
                <a:spcPct val="90000"/>
              </a:lnSpc>
              <a:spcBef>
                <a:spcPts val="1000"/>
              </a:spcBef>
              <a:spcAft>
                <a:spcPts val="0"/>
              </a:spcAft>
              <a:buClr>
                <a:srgbClr val="000000"/>
              </a:buClr>
              <a:buSzPts val="3600"/>
              <a:buNone/>
            </a:pPr>
            <a:endParaRPr sz="2800" b="1" dirty="0">
              <a:solidFill>
                <a:srgbClr val="8DC641"/>
              </a:solidFill>
            </a:endParaRPr>
          </a:p>
        </p:txBody>
      </p:sp>
      <p:pic>
        <p:nvPicPr>
          <p:cNvPr id="441" name="Google Shape;441;g2cd830a0f73_1_7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01050" y="1455000"/>
            <a:ext cx="5143651" cy="3427751"/>
          </a:xfrm>
          <a:prstGeom prst="rect">
            <a:avLst/>
          </a:prstGeom>
          <a:noFill/>
          <a:ln>
            <a:noFill/>
          </a:ln>
        </p:spPr>
      </p:pic>
      <p:grpSp>
        <p:nvGrpSpPr>
          <p:cNvPr id="2" name="Grupa 1">
            <a:extLst>
              <a:ext uri="{FF2B5EF4-FFF2-40B4-BE49-F238E27FC236}">
                <a16:creationId xmlns:a16="http://schemas.microsoft.com/office/drawing/2014/main" id="{180F5181-7493-2A02-24E0-68A5E55F1C48}"/>
              </a:ext>
            </a:extLst>
          </p:cNvPr>
          <p:cNvGrpSpPr/>
          <p:nvPr/>
        </p:nvGrpSpPr>
        <p:grpSpPr>
          <a:xfrm>
            <a:off x="-3715361" y="838589"/>
            <a:ext cx="10466016" cy="5351806"/>
            <a:chOff x="-3683830" y="1006754"/>
            <a:chExt cx="10466016" cy="5351806"/>
          </a:xfrm>
        </p:grpSpPr>
        <p:sp>
          <p:nvSpPr>
            <p:cNvPr id="3" name="Łuk blokowy 2">
              <a:extLst>
                <a:ext uri="{FF2B5EF4-FFF2-40B4-BE49-F238E27FC236}">
                  <a16:creationId xmlns:a16="http://schemas.microsoft.com/office/drawing/2014/main" id="{25B63736-9195-4EC0-8A36-1F7597DCE45E}"/>
                </a:ext>
              </a:extLst>
            </p:cNvPr>
            <p:cNvSpPr/>
            <p:nvPr/>
          </p:nvSpPr>
          <p:spPr>
            <a:xfrm>
              <a:off x="-3683830" y="1006754"/>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AC4A1E2B-4CCE-D31D-11EB-31C30BA88DD6}"/>
                </a:ext>
              </a:extLst>
            </p:cNvPr>
            <p:cNvSpPr/>
            <p:nvPr/>
          </p:nvSpPr>
          <p:spPr>
            <a:xfrm>
              <a:off x="1506350" y="226339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err="1">
                  <a:latin typeface="Calibri" panose="020F0502020204030204" pitchFamily="34" charset="0"/>
                  <a:cs typeface="Calibri" panose="020F0502020204030204" pitchFamily="34" charset="0"/>
                </a:rPr>
                <a:t>Entscheiden Sie sich </a:t>
              </a:r>
              <a:r>
                <a:rPr lang="en-US" sz="1800" b="0" i="0" u="none" kern="1200" dirty="0">
                  <a:latin typeface="Calibri" panose="020F0502020204030204" pitchFamily="34" charset="0"/>
                  <a:cs typeface="Calibri" panose="020F0502020204030204" pitchFamily="34" charset="0"/>
                </a:rPr>
                <a:t>für Pflanzensorten, die mehrere Gene für die Toleranz gegenüber bestimmten Schädlingen oder Krankheiten besitzen, anstatt nur eines oder zwei.</a:t>
              </a: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716CACC6-7030-6AA8-B7DD-A4A9D6BE5900}"/>
                </a:ext>
              </a:extLst>
            </p:cNvPr>
            <p:cNvSpPr/>
            <p:nvPr/>
          </p:nvSpPr>
          <p:spPr>
            <a:xfrm>
              <a:off x="796799" y="2121485"/>
              <a:ext cx="1419102" cy="1419102"/>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E03FACF0-1C32-FE62-09AC-76F458E96DCF}"/>
                </a:ext>
              </a:extLst>
            </p:cNvPr>
            <p:cNvSpPr/>
            <p:nvPr/>
          </p:nvSpPr>
          <p:spPr>
            <a:xfrm>
              <a:off x="1506350" y="396663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Bevorzugen Sie freiabblühende Pflanzen gegenüber Hybriden, da sie an die lokalen Bedingungen angepasst werden können und eine größere genetische Vielfalt aufweisen.</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2F1ABDD3-0E17-8A20-1269-C47A9778B244}"/>
                </a:ext>
              </a:extLst>
            </p:cNvPr>
            <p:cNvSpPr/>
            <p:nvPr/>
          </p:nvSpPr>
          <p:spPr>
            <a:xfrm>
              <a:off x="796799" y="3824725"/>
              <a:ext cx="1419102" cy="1419102"/>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g2cd830a0f73_1_841"/>
          <p:cNvSpPr txBox="1">
            <a:spLocks noGrp="1"/>
          </p:cNvSpPr>
          <p:nvPr>
            <p:ph type="body" idx="2"/>
          </p:nvPr>
        </p:nvSpPr>
        <p:spPr>
          <a:xfrm>
            <a:off x="885824" y="569982"/>
            <a:ext cx="5537661"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2800" b="1" dirty="0">
                <a:solidFill>
                  <a:srgbClr val="0D0D0D"/>
                </a:solidFill>
              </a:rPr>
              <a:t>Methoden zur Förderung der Pflanzenvielfalt - eine Kombination aus verschiedenen Strategien</a:t>
            </a:r>
            <a:endParaRPr sz="2800" b="1" dirty="0">
              <a:solidFill>
                <a:srgbClr val="0D0D0D"/>
              </a:solidFill>
            </a:endParaRPr>
          </a:p>
          <a:p>
            <a:pPr marL="0" lvl="0" indent="0" algn="l" rtl="0">
              <a:lnSpc>
                <a:spcPct val="90000"/>
              </a:lnSpc>
              <a:spcBef>
                <a:spcPts val="0"/>
              </a:spcBef>
              <a:spcAft>
                <a:spcPts val="0"/>
              </a:spcAft>
              <a:buClr>
                <a:srgbClr val="000000"/>
              </a:buClr>
              <a:buSzPts val="3600"/>
              <a:buNone/>
            </a:pPr>
            <a:endParaRPr sz="2800" b="1" dirty="0">
              <a:solidFill>
                <a:srgbClr val="8DC641"/>
              </a:solidFill>
            </a:endParaRPr>
          </a:p>
          <a:p>
            <a:pPr marL="0" lvl="0" indent="0" algn="l" rtl="0">
              <a:lnSpc>
                <a:spcPct val="90000"/>
              </a:lnSpc>
              <a:spcBef>
                <a:spcPts val="1000"/>
              </a:spcBef>
              <a:spcAft>
                <a:spcPts val="0"/>
              </a:spcAft>
              <a:buClr>
                <a:srgbClr val="000000"/>
              </a:buClr>
              <a:buSzPts val="3600"/>
              <a:buNone/>
            </a:pPr>
            <a:endParaRPr sz="2800" b="1" dirty="0">
              <a:solidFill>
                <a:srgbClr val="8DC641"/>
              </a:solidFill>
            </a:endParaRPr>
          </a:p>
        </p:txBody>
      </p:sp>
      <p:pic>
        <p:nvPicPr>
          <p:cNvPr id="448" name="Google Shape;448;g2cd830a0f73_1_8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6650" y="1571325"/>
            <a:ext cx="4717974" cy="3538476"/>
          </a:xfrm>
          <a:prstGeom prst="rect">
            <a:avLst/>
          </a:prstGeom>
          <a:noFill/>
          <a:ln>
            <a:noFill/>
          </a:ln>
        </p:spPr>
      </p:pic>
      <p:grpSp>
        <p:nvGrpSpPr>
          <p:cNvPr id="2" name="Grupa 1">
            <a:extLst>
              <a:ext uri="{FF2B5EF4-FFF2-40B4-BE49-F238E27FC236}">
                <a16:creationId xmlns:a16="http://schemas.microsoft.com/office/drawing/2014/main" id="{CCD65B46-D578-020D-B5FA-E915F87F04EA}"/>
              </a:ext>
            </a:extLst>
          </p:cNvPr>
          <p:cNvGrpSpPr/>
          <p:nvPr/>
        </p:nvGrpSpPr>
        <p:grpSpPr>
          <a:xfrm>
            <a:off x="-3823456" y="1053953"/>
            <a:ext cx="10700911" cy="5658131"/>
            <a:chOff x="-3796766" y="1536409"/>
            <a:chExt cx="10466017" cy="5351806"/>
          </a:xfrm>
        </p:grpSpPr>
        <p:sp>
          <p:nvSpPr>
            <p:cNvPr id="3" name="Łuk blokowy 2">
              <a:extLst>
                <a:ext uri="{FF2B5EF4-FFF2-40B4-BE49-F238E27FC236}">
                  <a16:creationId xmlns:a16="http://schemas.microsoft.com/office/drawing/2014/main" id="{EF8472D4-C2E4-C9EC-E79B-2FD8D8EB5B8F}"/>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93223E7-25FE-A30A-94A5-89C6596BE512}"/>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Schutz von Bäumen zur Förderung der Tierwelt und zum Schutz vor Überschwemmungen.</a:t>
              </a:r>
              <a:endParaRPr lang="pl-PL" sz="18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38963B4E-A2A5-E9FF-E72D-8C807A5273DD}"/>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FB44D8EA-88FD-806B-081F-ECA10244A4CE}"/>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Beitrag zur Bekämpfung des Klimawandels, Verbesserung der Bodengesundheit.</a:t>
              </a:r>
              <a:endParaRPr lang="en-US" sz="1800" b="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8884745D-CF05-4E96-9A49-D0BAB1AD28AB}"/>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B7A420E-109E-CF3E-2759-94F80EEF4D70}"/>
                </a:ext>
              </a:extLst>
            </p:cNvPr>
            <p:cNvSpPr/>
            <p:nvPr/>
          </p:nvSpPr>
          <p:spPr>
            <a:xfrm>
              <a:off x="1302129" y="4907756"/>
              <a:ext cx="5367122" cy="1192188"/>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0640" rIns="40640" bIns="40640" numCol="1" spcCol="1270" anchor="ctr" anchorCtr="0">
              <a:noAutofit/>
            </a:bodyPr>
            <a:lstStyle/>
            <a:p>
              <a:pPr marL="0" lvl="0" indent="0" algn="l" defTabSz="711200">
                <a:lnSpc>
                  <a:spcPct val="90000"/>
                </a:lnSpc>
                <a:spcBef>
                  <a:spcPct val="0"/>
                </a:spcBef>
                <a:spcAft>
                  <a:spcPct val="35000"/>
                </a:spcAft>
                <a:buNone/>
              </a:pPr>
              <a:endParaRPr lang="pl-PL" sz="1600" b="0" i="0" u="none" kern="1200" dirty="0">
                <a:latin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r>
                <a:rPr lang="en-US" sz="1760" b="0" i="0" u="none" kern="1200" dirty="0">
                  <a:latin typeface="Calibri" panose="020F0502020204030204" pitchFamily="34" charset="0"/>
                  <a:cs typeface="Calibri" panose="020F0502020204030204" pitchFamily="34" charset="0"/>
                </a:rPr>
                <a:t>Schaffung von Wasserquellen - Teiche sind ein Zufluchtsort für Wildtiere auf dem Bauernhof und können als alternative Wasserquellen für das Vieh zur Erhaltung gesunder natürlicher Quellen beitragen.</a:t>
              </a:r>
              <a:endParaRPr lang="en-US" sz="1760" b="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0E72CCD4-BE77-9272-C1C9-C17664F12381}"/>
                </a:ext>
              </a:extLst>
            </p:cNvPr>
            <p:cNvSpPr/>
            <p:nvPr/>
          </p:nvSpPr>
          <p:spPr>
            <a:xfrm>
              <a:off x="751619" y="500384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
          <p:cNvSpPr txBox="1">
            <a:spLocks noGrp="1"/>
          </p:cNvSpPr>
          <p:nvPr>
            <p:ph type="body" idx="1"/>
          </p:nvPr>
        </p:nvSpPr>
        <p:spPr>
          <a:xfrm>
            <a:off x="5611647" y="9268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01</a:t>
            </a:r>
            <a:endParaRPr dirty="0"/>
          </a:p>
        </p:txBody>
      </p:sp>
      <p:sp>
        <p:nvSpPr>
          <p:cNvPr id="235" name="Google Shape;235;p4"/>
          <p:cNvSpPr txBox="1">
            <a:spLocks noGrp="1"/>
          </p:cNvSpPr>
          <p:nvPr>
            <p:ph type="body" idx="2"/>
          </p:nvPr>
        </p:nvSpPr>
        <p:spPr>
          <a:xfrm>
            <a:off x="6342009" y="891212"/>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Einführung</a:t>
            </a:r>
            <a:endParaRPr dirty="0"/>
          </a:p>
        </p:txBody>
      </p:sp>
      <p:sp>
        <p:nvSpPr>
          <p:cNvPr id="236" name="Google Shape;236;p4"/>
          <p:cNvSpPr txBox="1">
            <a:spLocks noGrp="1"/>
          </p:cNvSpPr>
          <p:nvPr>
            <p:ph type="body" idx="3"/>
          </p:nvPr>
        </p:nvSpPr>
        <p:spPr>
          <a:xfrm>
            <a:off x="528714" y="1120900"/>
            <a:ext cx="5082931" cy="416631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Clr>
                <a:srgbClr val="000000"/>
              </a:buClr>
              <a:buSzPts val="2400"/>
              <a:buNone/>
            </a:pPr>
            <a:r>
              <a:rPr lang="en-US" sz="2150" dirty="0"/>
              <a:t>In diesem Modul werden Sie mit den wichtigsten Definitionen der biologischen Vielfalt vertraut gemacht und lernen praktische Möglichkeiten zu deren Schutz kennen. Wir erforschen die Ökologie von Nutzpflanzen, sichere Methoden zur Verbesserung von Erträgen und Züchtung und diskutieren alte Pflanzensorten und Tierrassen. Darüber hinaus befasst sich das Modul mit der Rolle der biologischen Vielfalt in Agrarökosystemen, mit Strategien zur Förderung der biologischen Vielfalt in landwirtschaftlichen Betrieben und mit dem </a:t>
            </a:r>
            <a:r>
              <a:rPr lang="en-US" sz="2150" dirty="0" err="1"/>
              <a:t>agrarökologischen</a:t>
            </a:r>
            <a:r>
              <a:rPr lang="en-US" sz="2150" dirty="0"/>
              <a:t> 	</a:t>
            </a:r>
            <a:r>
              <a:rPr lang="en-US" sz="2150" dirty="0" err="1"/>
              <a:t>Pflanzenschutz</a:t>
            </a:r>
            <a:r>
              <a:rPr lang="en-US" sz="2150" dirty="0"/>
              <a:t>. </a:t>
            </a:r>
          </a:p>
        </p:txBody>
      </p:sp>
      <p:sp>
        <p:nvSpPr>
          <p:cNvPr id="237" name="Google Shape;237;p4"/>
          <p:cNvSpPr txBox="1">
            <a:spLocks noGrp="1"/>
          </p:cNvSpPr>
          <p:nvPr>
            <p:ph type="body" idx="4"/>
          </p:nvPr>
        </p:nvSpPr>
        <p:spPr>
          <a:xfrm>
            <a:off x="5611646" y="158073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02</a:t>
            </a:r>
            <a:endParaRPr dirty="0"/>
          </a:p>
        </p:txBody>
      </p:sp>
      <p:sp>
        <p:nvSpPr>
          <p:cNvPr id="238" name="Google Shape;238;p4"/>
          <p:cNvSpPr txBox="1">
            <a:spLocks noGrp="1"/>
          </p:cNvSpPr>
          <p:nvPr>
            <p:ph type="body" idx="5"/>
          </p:nvPr>
        </p:nvSpPr>
        <p:spPr>
          <a:xfrm>
            <a:off x="6342009" y="1552930"/>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Die Rolle der biologischen Vielfalt in Agrarökosystemen</a:t>
            </a:r>
            <a:endParaRPr dirty="0"/>
          </a:p>
        </p:txBody>
      </p:sp>
      <p:sp>
        <p:nvSpPr>
          <p:cNvPr id="239" name="Google Shape;239;p4"/>
          <p:cNvSpPr txBox="1">
            <a:spLocks noGrp="1"/>
          </p:cNvSpPr>
          <p:nvPr>
            <p:ph type="body" idx="6"/>
          </p:nvPr>
        </p:nvSpPr>
        <p:spPr>
          <a:xfrm>
            <a:off x="5588210" y="231139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03</a:t>
            </a:r>
            <a:endParaRPr dirty="0"/>
          </a:p>
        </p:txBody>
      </p:sp>
      <p:sp>
        <p:nvSpPr>
          <p:cNvPr id="240" name="Google Shape;240;p4"/>
          <p:cNvSpPr txBox="1">
            <a:spLocks noGrp="1"/>
          </p:cNvSpPr>
          <p:nvPr>
            <p:ph type="body" idx="7"/>
          </p:nvPr>
        </p:nvSpPr>
        <p:spPr>
          <a:xfrm>
            <a:off x="6335469" y="2301746"/>
            <a:ext cx="5351251"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Strategien zur Förderung der biologischen Vielfalt in landwirtschaftlichen Betrieben</a:t>
            </a:r>
            <a:endParaRPr dirty="0"/>
          </a:p>
        </p:txBody>
      </p:sp>
      <p:sp>
        <p:nvSpPr>
          <p:cNvPr id="241" name="Google Shape;241;p4"/>
          <p:cNvSpPr txBox="1">
            <a:spLocks noGrp="1"/>
          </p:cNvSpPr>
          <p:nvPr>
            <p:ph type="body" idx="8"/>
          </p:nvPr>
        </p:nvSpPr>
        <p:spPr>
          <a:xfrm>
            <a:off x="5588210" y="308557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04</a:t>
            </a:r>
            <a:endParaRPr dirty="0"/>
          </a:p>
        </p:txBody>
      </p:sp>
      <p:sp>
        <p:nvSpPr>
          <p:cNvPr id="242" name="Google Shape;242;p4"/>
          <p:cNvSpPr txBox="1">
            <a:spLocks noGrp="1"/>
          </p:cNvSpPr>
          <p:nvPr>
            <p:ph type="body" idx="9"/>
          </p:nvPr>
        </p:nvSpPr>
        <p:spPr>
          <a:xfrm>
            <a:off x="6335470" y="3102309"/>
            <a:ext cx="5351251"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Agrarökologische Schädlingsbekämpfung</a:t>
            </a:r>
            <a:endParaRPr dirty="0"/>
          </a:p>
        </p:txBody>
      </p:sp>
      <p:sp>
        <p:nvSpPr>
          <p:cNvPr id="243" name="Google Shape;243;p4"/>
          <p:cNvSpPr txBox="1">
            <a:spLocks noGrp="1"/>
          </p:cNvSpPr>
          <p:nvPr>
            <p:ph type="body" idx="13"/>
          </p:nvPr>
        </p:nvSpPr>
        <p:spPr>
          <a:xfrm>
            <a:off x="5588210" y="392233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05</a:t>
            </a:r>
            <a:endParaRPr dirty="0"/>
          </a:p>
        </p:txBody>
      </p:sp>
      <p:sp>
        <p:nvSpPr>
          <p:cNvPr id="244" name="Google Shape;244;p4"/>
          <p:cNvSpPr txBox="1">
            <a:spLocks noGrp="1"/>
          </p:cNvSpPr>
          <p:nvPr>
            <p:ph type="body" idx="14"/>
          </p:nvPr>
        </p:nvSpPr>
        <p:spPr>
          <a:xfrm>
            <a:off x="6335471" y="3756616"/>
            <a:ext cx="4761155" cy="120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Lokale Pflanzensorten und Tierrassen (inkl. Gen-Erhaltungsrassen)</a:t>
            </a:r>
            <a:endParaRPr dirty="0"/>
          </a:p>
        </p:txBody>
      </p:sp>
      <p:sp>
        <p:nvSpPr>
          <p:cNvPr id="245" name="Google Shape;245;p4"/>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dirty="0"/>
              <a:t>Überblick über den Inhalt</a:t>
            </a:r>
            <a:endParaRPr dirty="0"/>
          </a:p>
        </p:txBody>
      </p:sp>
      <p:grpSp>
        <p:nvGrpSpPr>
          <p:cNvPr id="246" name="Google Shape;246;p4"/>
          <p:cNvGrpSpPr/>
          <p:nvPr/>
        </p:nvGrpSpPr>
        <p:grpSpPr>
          <a:xfrm rot="3730759">
            <a:off x="10867815" y="193791"/>
            <a:ext cx="949887" cy="1163493"/>
            <a:chOff x="7602444" y="4967675"/>
            <a:chExt cx="483620" cy="592374"/>
          </a:xfrm>
        </p:grpSpPr>
        <p:grpSp>
          <p:nvGrpSpPr>
            <p:cNvPr id="247" name="Google Shape;247;p4"/>
            <p:cNvGrpSpPr/>
            <p:nvPr/>
          </p:nvGrpSpPr>
          <p:grpSpPr>
            <a:xfrm>
              <a:off x="7618661" y="4967675"/>
              <a:ext cx="467403" cy="507609"/>
              <a:chOff x="2251964" y="3590497"/>
              <a:chExt cx="467403" cy="507609"/>
            </a:xfrm>
          </p:grpSpPr>
          <p:sp>
            <p:nvSpPr>
              <p:cNvPr id="248" name="Google Shape;248;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1" name="Google Shape;251;p4"/>
            <p:cNvGrpSpPr/>
            <p:nvPr/>
          </p:nvGrpSpPr>
          <p:grpSpPr>
            <a:xfrm>
              <a:off x="7602444" y="4993761"/>
              <a:ext cx="421973" cy="566288"/>
              <a:chOff x="2235747" y="3616583"/>
              <a:chExt cx="421973" cy="566288"/>
            </a:xfrm>
          </p:grpSpPr>
          <p:sp>
            <p:nvSpPr>
              <p:cNvPr id="252" name="Google Shape;25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243;p4">
            <a:extLst>
              <a:ext uri="{FF2B5EF4-FFF2-40B4-BE49-F238E27FC236}">
                <a16:creationId xmlns:a16="http://schemas.microsoft.com/office/drawing/2014/main" id="{7A35374E-4DA4-7925-672C-F249C4B443CD}"/>
              </a:ext>
            </a:extLst>
          </p:cNvPr>
          <p:cNvSpPr txBox="1">
            <a:spLocks/>
          </p:cNvSpPr>
          <p:nvPr/>
        </p:nvSpPr>
        <p:spPr>
          <a:xfrm>
            <a:off x="5588211" y="4802608"/>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a:t>06</a:t>
            </a:r>
            <a:endParaRPr lang="en-US" dirty="0"/>
          </a:p>
        </p:txBody>
      </p:sp>
      <p:sp>
        <p:nvSpPr>
          <p:cNvPr id="3" name="Google Shape;242;p4">
            <a:extLst>
              <a:ext uri="{FF2B5EF4-FFF2-40B4-BE49-F238E27FC236}">
                <a16:creationId xmlns:a16="http://schemas.microsoft.com/office/drawing/2014/main" id="{CB97F389-AA7B-DABD-386C-DD96F6D7E100}"/>
              </a:ext>
            </a:extLst>
          </p:cNvPr>
          <p:cNvSpPr txBox="1">
            <a:spLocks/>
          </p:cNvSpPr>
          <p:nvPr/>
        </p:nvSpPr>
        <p:spPr>
          <a:xfrm>
            <a:off x="6342009" y="4788416"/>
            <a:ext cx="4465067"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err="1"/>
              <a:t>Praktische Tipps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g2cd830a0f73_1_762"/>
          <p:cNvSpPr txBox="1">
            <a:spLocks noGrp="1"/>
          </p:cNvSpPr>
          <p:nvPr>
            <p:ph type="body" idx="2"/>
          </p:nvPr>
        </p:nvSpPr>
        <p:spPr>
          <a:xfrm>
            <a:off x="1036001" y="617232"/>
            <a:ext cx="5603754" cy="1618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2800" b="1" dirty="0"/>
              <a:t>Methoden zur Förderung der Pflanzenvielfalt - eine Kombination aus verschiedenen Strategien</a:t>
            </a:r>
            <a:endParaRPr sz="2800" b="1" dirty="0"/>
          </a:p>
          <a:p>
            <a:pPr marL="0" lvl="0" indent="0" algn="l" rtl="0">
              <a:lnSpc>
                <a:spcPct val="90000"/>
              </a:lnSpc>
              <a:spcBef>
                <a:spcPts val="0"/>
              </a:spcBef>
              <a:spcAft>
                <a:spcPts val="0"/>
              </a:spcAft>
              <a:buClr>
                <a:srgbClr val="000000"/>
              </a:buClr>
              <a:buSzPts val="3600"/>
              <a:buNone/>
            </a:pPr>
            <a:endParaRPr sz="2800" b="1" dirty="0"/>
          </a:p>
          <a:p>
            <a:pPr marL="0" lvl="0" indent="0" algn="l" rtl="0">
              <a:lnSpc>
                <a:spcPct val="90000"/>
              </a:lnSpc>
              <a:spcBef>
                <a:spcPts val="1000"/>
              </a:spcBef>
              <a:spcAft>
                <a:spcPts val="0"/>
              </a:spcAft>
              <a:buClr>
                <a:srgbClr val="000000"/>
              </a:buClr>
              <a:buSzPts val="3600"/>
              <a:buNone/>
            </a:pPr>
            <a:endParaRPr sz="2800" b="1" dirty="0"/>
          </a:p>
        </p:txBody>
      </p:sp>
      <p:grpSp>
        <p:nvGrpSpPr>
          <p:cNvPr id="2" name="Grupa 1">
            <a:extLst>
              <a:ext uri="{FF2B5EF4-FFF2-40B4-BE49-F238E27FC236}">
                <a16:creationId xmlns:a16="http://schemas.microsoft.com/office/drawing/2014/main" id="{8938F174-8CCF-DBF0-8AFF-6DB12D63C3B8}"/>
              </a:ext>
            </a:extLst>
          </p:cNvPr>
          <p:cNvGrpSpPr/>
          <p:nvPr/>
        </p:nvGrpSpPr>
        <p:grpSpPr>
          <a:xfrm>
            <a:off x="-3826262" y="1015299"/>
            <a:ext cx="10519781" cy="5351806"/>
            <a:chOff x="-3826262" y="1015299"/>
            <a:chExt cx="10519781" cy="5351806"/>
          </a:xfrm>
        </p:grpSpPr>
        <p:sp>
          <p:nvSpPr>
            <p:cNvPr id="3" name="Łuk blokowy 2">
              <a:extLst>
                <a:ext uri="{FF2B5EF4-FFF2-40B4-BE49-F238E27FC236}">
                  <a16:creationId xmlns:a16="http://schemas.microsoft.com/office/drawing/2014/main" id="{A0743DB8-9D5B-3393-95A2-5B48AD2AF75B}"/>
                </a:ext>
              </a:extLst>
            </p:cNvPr>
            <p:cNvSpPr/>
            <p:nvPr/>
          </p:nvSpPr>
          <p:spPr>
            <a:xfrm>
              <a:off x="-3826262" y="101529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AE5C522-467E-500D-3C65-931AF0A45FFD}"/>
                </a:ext>
              </a:extLst>
            </p:cNvPr>
            <p:cNvSpPr/>
            <p:nvPr/>
          </p:nvSpPr>
          <p:spPr>
            <a:xfrm>
              <a:off x="1218869" y="210161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Kultivieren Sie Deckfrüchte in Obstgärten, Weinbergen und auf Feldern.</a:t>
              </a:r>
              <a:endParaRPr lang="pl-PL" sz="2000" kern="1200" dirty="0">
                <a:latin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B9680FB2-49E3-1FC3-485D-0CA7BCA84307}"/>
                </a:ext>
              </a:extLst>
            </p:cNvPr>
            <p:cNvSpPr/>
            <p:nvPr/>
          </p:nvSpPr>
          <p:spPr>
            <a:xfrm>
              <a:off x="722123" y="2002267"/>
              <a:ext cx="993490" cy="993490"/>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CA027DB1-58DF-D694-37B7-6C36E0315DC5}"/>
                </a:ext>
              </a:extLst>
            </p:cNvPr>
            <p:cNvSpPr/>
            <p:nvPr/>
          </p:nvSpPr>
          <p:spPr>
            <a:xfrm>
              <a:off x="1561540" y="3285094"/>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Erhalten Sie Streifen mit wilder Vegetation entlang der Feldränder.</a:t>
              </a:r>
              <a:endParaRPr lang="pl-PL" sz="20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D8BDD8B7-37C9-508F-7072-49742F099CF7}"/>
                </a:ext>
              </a:extLst>
            </p:cNvPr>
            <p:cNvSpPr/>
            <p:nvPr/>
          </p:nvSpPr>
          <p:spPr>
            <a:xfrm>
              <a:off x="1011030" y="3194456"/>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0BB1E0F-9F02-9F5E-DA90-D2FC53925D65}"/>
                </a:ext>
              </a:extLst>
            </p:cNvPr>
            <p:cNvSpPr/>
            <p:nvPr/>
          </p:nvSpPr>
          <p:spPr>
            <a:xfrm>
              <a:off x="1272633" y="4451480"/>
              <a:ext cx="5420886" cy="929867"/>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Erhaltung von Teilen der Farm als ungestörte Lebensräume zur Förderung der Pflanzen- und Tiervielfalt.</a:t>
              </a:r>
              <a:endParaRPr lang="pl-PL" sz="20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243E8DC5-0762-E19A-E980-0857AD5E853F}"/>
                </a:ext>
              </a:extLst>
            </p:cNvPr>
            <p:cNvSpPr/>
            <p:nvPr/>
          </p:nvSpPr>
          <p:spPr>
            <a:xfrm>
              <a:off x="722123" y="4386645"/>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8194" name="Picture 2" descr="https://lh7-rt.googleusercontent.com/slidesz/AGV_vUdfhYY8aqKWT3I9DtQj_6S3Bhup2DVzO_KyYqUjdxAaFzo4iNHBkVXNE6gZE9ipxI0hKxJ_0Pma2vUtQzr9sTLSVYVXBsN7GDOkEJOFtDQYmolYWsgN5fl5_imcB1fjjPSWMHCRtBAsZPvPllr45PaavsuKhOXwmtZjvqcklGZOJA=s2048?key=uO2W1KRRaHJkXxeqlpFc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62352" y="1514475"/>
            <a:ext cx="5229648" cy="37719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433;p10">
            <a:extLst>
              <a:ext uri="{FF2B5EF4-FFF2-40B4-BE49-F238E27FC236}">
                <a16:creationId xmlns:a16="http://schemas.microsoft.com/office/drawing/2014/main" id="{7A924DE4-68AF-08A9-4743-CB383A3B6DAA}"/>
              </a:ext>
            </a:extLst>
          </p:cNvPr>
          <p:cNvSpPr txBox="1">
            <a:spLocks/>
          </p:cNvSpPr>
          <p:nvPr/>
        </p:nvSpPr>
        <p:spPr>
          <a:xfrm>
            <a:off x="326977" y="5974137"/>
            <a:ext cx="4501584" cy="524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pPr>
            <a:r>
              <a:rPr lang="en-US" sz="1600" b="1" dirty="0">
                <a:solidFill>
                  <a:srgbClr val="0D0D0D"/>
                </a:solidFill>
              </a:rPr>
              <a:t>Sie werden mehr über diese Wege und Methoden im nächsten Modul unseres Kurses erfahren... </a:t>
            </a:r>
            <a:endParaRPr lang="en-US" sz="1600" b="1" dirty="0"/>
          </a:p>
          <a:p>
            <a:pPr marL="0" indent="0"/>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cd830a0f73_1_812"/>
          <p:cNvSpPr txBox="1">
            <a:spLocks noGrp="1"/>
          </p:cNvSpPr>
          <p:nvPr>
            <p:ph type="body" idx="1"/>
          </p:nvPr>
        </p:nvSpPr>
        <p:spPr>
          <a:xfrm>
            <a:off x="5831800" y="2056500"/>
            <a:ext cx="7378200"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Agrarökologische Schädlingsbekämpfung</a:t>
            </a:r>
            <a:endParaRPr dirty="0"/>
          </a:p>
          <a:p>
            <a:pPr marL="0" lvl="0" indent="0" rtl="0">
              <a:lnSpc>
                <a:spcPct val="100000"/>
              </a:lnSpc>
              <a:spcBef>
                <a:spcPts val="0"/>
              </a:spcBef>
              <a:spcAft>
                <a:spcPts val="0"/>
              </a:spcAft>
              <a:buClr>
                <a:srgbClr val="000000"/>
              </a:buClr>
              <a:buSzPts val="3000"/>
              <a:buNone/>
            </a:pPr>
            <a:endParaRPr dirty="0"/>
          </a:p>
        </p:txBody>
      </p:sp>
      <p:sp>
        <p:nvSpPr>
          <p:cNvPr id="462" name="Google Shape;462;g2cd830a0f73_1_812"/>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3"/>
          <p:cNvSpPr txBox="1">
            <a:spLocks noGrp="1"/>
          </p:cNvSpPr>
          <p:nvPr>
            <p:ph type="body" idx="1"/>
          </p:nvPr>
        </p:nvSpPr>
        <p:spPr>
          <a:xfrm>
            <a:off x="432621" y="1098717"/>
            <a:ext cx="11405417" cy="1642384"/>
          </a:xfrm>
          <a:prstGeom prst="rect">
            <a:avLst/>
          </a:prstGeom>
          <a:noFill/>
          <a:ln>
            <a:noFill/>
          </a:ln>
        </p:spPr>
        <p:txBody>
          <a:bodyPr spcFirstLastPara="1" wrap="square" lIns="91425" tIns="45700" rIns="91425" bIns="45700" anchor="t" anchorCtr="0">
            <a:noAutofit/>
          </a:bodyPr>
          <a:lstStyle/>
          <a:p>
            <a:pPr marL="342900" lvl="0" indent="-342900" algn="just">
              <a:lnSpc>
                <a:spcPct val="100000"/>
              </a:lnSpc>
              <a:spcBef>
                <a:spcPts val="0"/>
              </a:spcBef>
              <a:buFont typeface="Arial" panose="020B0604020202020204" pitchFamily="34" charset="0"/>
              <a:buChar char="•"/>
            </a:pPr>
            <a:r>
              <a:rPr lang="en-US" sz="2200" dirty="0"/>
              <a:t>nutzt natürliche Prozesse und die biologische Vielfalt für ein nachhaltiges Management von Schädlingspopulationen. </a:t>
            </a:r>
          </a:p>
          <a:p>
            <a:pPr marL="342900" lvl="0" indent="-342900" algn="just">
              <a:lnSpc>
                <a:spcPct val="100000"/>
              </a:lnSpc>
              <a:spcBef>
                <a:spcPts val="0"/>
              </a:spcBef>
              <a:buFont typeface="Arial" panose="020B0604020202020204" pitchFamily="34" charset="0"/>
              <a:buChar char="•"/>
            </a:pPr>
            <a:r>
              <a:rPr lang="en-US" sz="2200" dirty="0"/>
              <a:t>konzentriert sich in erster Linie auf präventive und weniger auf kurative Maßnahmen. </a:t>
            </a:r>
            <a:endParaRPr lang="pl-PL" sz="2200" dirty="0"/>
          </a:p>
          <a:p>
            <a:pPr marL="342900" lvl="0" indent="-342900" algn="just">
              <a:lnSpc>
                <a:spcPct val="100000"/>
              </a:lnSpc>
              <a:spcBef>
                <a:spcPts val="0"/>
              </a:spcBef>
              <a:buFont typeface="Arial" panose="020B0604020202020204" pitchFamily="34" charset="0"/>
              <a:buChar char="•"/>
            </a:pPr>
            <a:r>
              <a:rPr lang="en-US" sz="2200" dirty="0"/>
              <a:t>die Widerstandsfähigkeit agrarökologischer Systeme zu verbessern, indem Strategien für die Bewirtschaftung im Betrieb eingeführt werden, anstatt sich auf externe Güter zu verlassen </a:t>
            </a:r>
            <a:endParaRPr lang="pl-PL" sz="2200" dirty="0"/>
          </a:p>
          <a:p>
            <a:pPr marL="342900" lvl="0" indent="-342900" algn="just">
              <a:lnSpc>
                <a:spcPct val="100000"/>
              </a:lnSpc>
              <a:spcBef>
                <a:spcPts val="0"/>
              </a:spcBef>
              <a:buFont typeface="Arial" panose="020B0604020202020204" pitchFamily="34" charset="0"/>
              <a:buChar char="•"/>
            </a:pPr>
            <a:r>
              <a:rPr lang="en-US" sz="2200" dirty="0"/>
              <a:t>es geht um mehr als nur den Ersatz einer herkömmlichen Chemikalie durch eine organische Methode </a:t>
            </a:r>
            <a:endParaRPr lang="pl-PL" sz="2200" dirty="0"/>
          </a:p>
        </p:txBody>
      </p:sp>
      <p:sp>
        <p:nvSpPr>
          <p:cNvPr id="468" name="Google Shape;468;p13"/>
          <p:cNvSpPr txBox="1">
            <a:spLocks noGrp="1"/>
          </p:cNvSpPr>
          <p:nvPr>
            <p:ph type="body" idx="2"/>
          </p:nvPr>
        </p:nvSpPr>
        <p:spPr>
          <a:xfrm>
            <a:off x="601736" y="456803"/>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b="1" dirty="0" err="1"/>
              <a:t>Agrarökologischer </a:t>
            </a:r>
            <a:r>
              <a:rPr lang="en-US" b="1" dirty="0"/>
              <a:t>Pflanzenschutz </a:t>
            </a:r>
            <a:r>
              <a:rPr lang="pl-PL" b="1" dirty="0"/>
              <a:t>:</a:t>
            </a:r>
            <a:endParaRPr b="1"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29800" y="3592565"/>
            <a:ext cx="2078481" cy="2065285"/>
          </a:xfrm>
          <a:prstGeom prst="rect">
            <a:avLst/>
          </a:prstGeom>
        </p:spPr>
      </p:pic>
      <p:sp>
        <p:nvSpPr>
          <p:cNvPr id="4" name="pole tekstowe 3">
            <a:extLst>
              <a:ext uri="{FF2B5EF4-FFF2-40B4-BE49-F238E27FC236}">
                <a16:creationId xmlns:a16="http://schemas.microsoft.com/office/drawing/2014/main" id="{AF6FB2E2-762E-370D-3E4B-BAD4DC2E5E91}"/>
              </a:ext>
            </a:extLst>
          </p:cNvPr>
          <p:cNvSpPr txBox="1"/>
          <p:nvPr/>
        </p:nvSpPr>
        <p:spPr>
          <a:xfrm>
            <a:off x="432621" y="3502232"/>
            <a:ext cx="9397179" cy="2800767"/>
          </a:xfrm>
          <a:prstGeom prst="rect">
            <a:avLst/>
          </a:prstGeom>
          <a:noFill/>
        </p:spPr>
        <p:txBody>
          <a:bodyPr wrap="square">
            <a:spAutoFit/>
          </a:bodyPr>
          <a:lstStyle/>
          <a:p>
            <a:pPr marL="342900" lvl="0" indent="-342900">
              <a:spcBef>
                <a:spcPts val="0"/>
              </a:spcBef>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legt größeres Gewicht auf Managementalternativen.</a:t>
            </a:r>
          </a:p>
          <a:p>
            <a:pPr marL="342900" lvl="0" indent="-342900">
              <a:spcBef>
                <a:spcPts val="0"/>
              </a:spcBef>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ist eine umfassende Methode, die den Einsatz pflanzenbasierter Resistenzen, kultureller Praktiken auf Betriebsebene und </a:t>
            </a:r>
            <a:r>
              <a:rPr lang="en-US" sz="2200" dirty="0" err="1">
                <a:latin typeface="Calibri" panose="020F0502020204030204" pitchFamily="34" charset="0"/>
                <a:ea typeface="Calibri" panose="020F0502020204030204" pitchFamily="34" charset="0"/>
                <a:cs typeface="Calibri" panose="020F0502020204030204" pitchFamily="34" charset="0"/>
              </a:rPr>
              <a:t>maßgeschneiderter </a:t>
            </a:r>
            <a:r>
              <a:rPr lang="en-US" sz="2200" dirty="0">
                <a:latin typeface="Calibri" panose="020F0502020204030204" pitchFamily="34" charset="0"/>
                <a:ea typeface="Calibri" panose="020F0502020204030204" pitchFamily="34" charset="0"/>
                <a:cs typeface="Calibri" panose="020F0502020204030204" pitchFamily="34" charset="0"/>
              </a:rPr>
              <a:t>Maßnahmen für Nutzpflanzen umfasst, die biologische, mechanische oder natürliche Bekämpfungsmittel einschließen können </a:t>
            </a:r>
            <a:endParaRPr lang="pl-PL" sz="2200" dirty="0">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0"/>
              </a:spcBef>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reduziert wirksam die Gefahren, die von künstlichen Pestiziden ausgehen, und sollte als grundlegende Basis für die Schädlingsbekämpfung in der Landwirtschaft dienen.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56812"/>
            <a:ext cx="10595100" cy="803700"/>
          </a:xfrm>
          <a:prstGeom prst="rect">
            <a:avLst/>
          </a:prstGeom>
          <a:noFill/>
          <a:ln>
            <a:noFill/>
          </a:ln>
        </p:spPr>
        <p:txBody>
          <a:bodyPr spcFirstLastPara="1" wrap="square" lIns="91425" tIns="45700" rIns="91425" bIns="45700" anchor="t" anchorCtr="0">
            <a:noAutofit/>
          </a:bodyPr>
          <a:lstStyle/>
          <a:p>
            <a:r>
              <a:rPr lang="en-GB" b="1" dirty="0"/>
              <a:t>Biologische Kontrolle</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7023" y="1160512"/>
            <a:ext cx="671865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200" i="0" dirty="0"/>
              <a:t>Bei der biologischen Schädlingsbekämpfung werden </a:t>
            </a:r>
            <a:r>
              <a:rPr lang="en-US" sz="2200" b="1" i="0" dirty="0">
                <a:solidFill>
                  <a:srgbClr val="8DC641"/>
                </a:solidFill>
              </a:rPr>
              <a:t>natürliche Raubtiere </a:t>
            </a:r>
            <a:r>
              <a:rPr lang="en-US" sz="2200" i="0" dirty="0"/>
              <a:t>eingesetzt, um schädliche Insekten, Tiere und Pflanzen zu bekämpfen. In Erweiterung des Verfahrens werden diese einheimischen Gegenspieler methodisch in kontrollierten Laborumgebungen gesammelt und gezüchtet und anschließend gezielt freigesetzt, um den negativen Auswirkungen von Insekten, Tieren und Pflanzen entgegenzuwirken oder um die natürlichen Feinde im landwirtschaftlichen System nachhaltig zu erhalten. Die biologische Schädlingsbekämpfung bezieht sich auf die gründliche Analyse und den strategischen Einsatz von Raubtieren, Parasiten und Krankheitserregern, um gefährliche Insekten zu bekämpfen, die die Produktivität der Kulturen beeinträchtigen.</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 name="Obraz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92735" y="1608938"/>
            <a:ext cx="4690471" cy="3572005"/>
          </a:xfrm>
          <a:prstGeom prst="rect">
            <a:avLst/>
          </a:prstGeom>
        </p:spPr>
      </p:pic>
      <p:sp>
        <p:nvSpPr>
          <p:cNvPr id="2" name="Arrow: Right 1">
            <a:extLst>
              <a:ext uri="{FF2B5EF4-FFF2-40B4-BE49-F238E27FC236}">
                <a16:creationId xmlns:a16="http://schemas.microsoft.com/office/drawing/2014/main" id="{75FC84E5-9FA0-D67E-BEB5-D8D2EE09CC79}"/>
              </a:ext>
            </a:extLst>
          </p:cNvPr>
          <p:cNvSpPr/>
          <p:nvPr/>
        </p:nvSpPr>
        <p:spPr>
          <a:xfrm>
            <a:off x="4382806" y="5557485"/>
            <a:ext cx="2502625" cy="60292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Lesen Sie hier mehr</a:t>
            </a:r>
          </a:p>
        </p:txBody>
      </p:sp>
      <p:sp>
        <p:nvSpPr>
          <p:cNvPr id="5" name="pole tekstowe 4">
            <a:extLst>
              <a:ext uri="{FF2B5EF4-FFF2-40B4-BE49-F238E27FC236}">
                <a16:creationId xmlns:a16="http://schemas.microsoft.com/office/drawing/2014/main" id="{7D0A85C0-5F67-2DC7-94BF-9975ED261DB9}"/>
              </a:ext>
            </a:extLst>
          </p:cNvPr>
          <p:cNvSpPr txBox="1"/>
          <p:nvPr/>
        </p:nvSpPr>
        <p:spPr>
          <a:xfrm>
            <a:off x="7501906" y="5665515"/>
            <a:ext cx="2647934" cy="307777"/>
          </a:xfrm>
          <a:prstGeom prst="rect">
            <a:avLst/>
          </a:prstGeom>
          <a:noFill/>
        </p:spPr>
        <p:txBody>
          <a:bodyPr wrap="square">
            <a:spAutoFit/>
          </a:bodyPr>
          <a:lstStyle/>
          <a:p>
            <a:r>
              <a:rPr lang="en-GB" dirty="0" err="1">
                <a:hlinkClick r:id="rId4"/>
              </a:rPr>
              <a:t>Nachhaltige_Landwirtschaft</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5211" y="330127"/>
            <a:ext cx="10595100" cy="803700"/>
          </a:xfrm>
          <a:prstGeom prst="rect">
            <a:avLst/>
          </a:prstGeom>
          <a:noFill/>
          <a:ln>
            <a:noFill/>
          </a:ln>
        </p:spPr>
        <p:txBody>
          <a:bodyPr spcFirstLastPara="1" wrap="square" lIns="91425" tIns="45700" rIns="91425" bIns="45700" anchor="t" anchorCtr="0">
            <a:noAutofit/>
          </a:bodyPr>
          <a:lstStyle/>
          <a:p>
            <a:r>
              <a:rPr lang="en-GB" b="1" dirty="0"/>
              <a:t>Biologische Kontrolle</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2926" y="1108001"/>
            <a:ext cx="7150281" cy="2566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300" i="0" dirty="0"/>
              <a:t>Raubtiere haben die Neigung, im Laufe ihres Lebens mehrere Individuen zu verfolgen und zu verzehren. Es gibt eine Vielzahl von Raubtieren, darunter Vögel, Amphibien, Reptilien, Fische und Säugetiere, die Insekten erbeuten</a:t>
            </a:r>
            <a:r>
              <a:rPr lang="pl-PL" sz="2300" i="0" baseline="30000" dirty="0">
                <a:hlinkClick r:id="rId3"/>
              </a:rPr>
              <a:t>10</a:t>
            </a:r>
            <a:r>
              <a:rPr lang="en-US" sz="2300" i="0" dirty="0"/>
              <a:t> .  Bei der biologischen Schädlingsbekämpfung sind jedoch Insekten und andere Gliederfüßer vorzuziehen, da sie ein begrenzteres Spektrum an Beutetieren haben und ihre Populationsgröße in Abhängigkeit von der Fülle ihrer Beute regulieren können.</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459" y="1167935"/>
            <a:ext cx="3606914" cy="2412124"/>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t="10819" b="15334"/>
          <a:stretch/>
        </p:blipFill>
        <p:spPr>
          <a:xfrm>
            <a:off x="8127459" y="3580059"/>
            <a:ext cx="3606914" cy="2627586"/>
          </a:xfrm>
          <a:prstGeom prst="rect">
            <a:avLst/>
          </a:prstGeom>
        </p:spPr>
      </p:pic>
      <p:pic>
        <p:nvPicPr>
          <p:cNvPr id="6" name="Obraz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700" y="4203527"/>
            <a:ext cx="2848470" cy="2004118"/>
          </a:xfrm>
          <a:prstGeom prst="rect">
            <a:avLst/>
          </a:prstGeom>
        </p:spPr>
      </p:pic>
      <p:pic>
        <p:nvPicPr>
          <p:cNvPr id="7" name="Obraz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8097" y="4203527"/>
            <a:ext cx="3242056" cy="1983561"/>
          </a:xfrm>
          <a:prstGeom prst="rect">
            <a:avLst/>
          </a:prstGeom>
        </p:spPr>
      </p:pic>
    </p:spTree>
    <p:extLst>
      <p:ext uri="{BB962C8B-B14F-4D97-AF65-F5344CB8AC3E}">
        <p14:creationId xmlns:p14="http://schemas.microsoft.com/office/powerpoint/2010/main" val="427963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60217" y="339162"/>
            <a:ext cx="10595100" cy="803700"/>
          </a:xfrm>
          <a:prstGeom prst="rect">
            <a:avLst/>
          </a:prstGeom>
          <a:noFill/>
          <a:ln>
            <a:noFill/>
          </a:ln>
        </p:spPr>
        <p:txBody>
          <a:bodyPr spcFirstLastPara="1" wrap="square" lIns="91425" tIns="45700" rIns="91425" bIns="45700" anchor="t" anchorCtr="0">
            <a:noAutofit/>
          </a:bodyPr>
          <a:lstStyle/>
          <a:p>
            <a:r>
              <a:rPr lang="en-GB" b="1" dirty="0"/>
              <a:t>Biologische Kontrolle</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4035" y="1071547"/>
            <a:ext cx="869998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000" b="1" i="0" dirty="0"/>
              <a:t>Parasitoide: </a:t>
            </a:r>
            <a:r>
              <a:rPr lang="en-US" sz="2000" i="0" dirty="0"/>
              <a:t>Ein Parasit ist ein Organismus, der in oder auf einem Wirtsorganismus lebt und sich von diesem ernährt. Insekten können als Parasiten agieren, was bedeutet, dass sie von anderen Organismen leben können. Sie können ihren gesamten Lebenszyklus entweder innerhalb oder außerhalb des Körpers ihres Wirts durchlaufen. In der Regel bestehen die ersten Lebensstadien hauptsächlich aus der Ernährung des Wirts. Obwohl in diesem Zusammenhang der Begriff "Parasit" verwendet wird, ist es wichtig zu wissen, dass echte Parasiten (wie Flöhe und Zecken) in der Regel nicht den Tod ihrer Wirte verursachen. Wenn wir von </a:t>
            </a:r>
            <a:r>
              <a:rPr lang="en-US" sz="2000" b="1" i="0" dirty="0"/>
              <a:t>biologischer Schädlingsbekämpfung </a:t>
            </a:r>
            <a:r>
              <a:rPr lang="en-US" sz="2000" i="0" dirty="0"/>
              <a:t>sprechen, beziehen wir uns auf Lebewesen, die ihre Wirte zerstören, genauer gesagt auf Parasitoide. Parasitoide sind eine Gruppe von Insekten, deren Larven im Inneren eines einzelnen Wirtsinsekts leben und dessen Tod verursachen. Diese voll entwickelten Parasitoide können auch als Räuber auftreten und Ressourcen wie Honigtau, Pflanzennektar oder Pollen verbrauchen. Parasitoide sind dafür bekannt, dass sie nur ein begrenztes Spektrum an geeigneten Wirten haben und hochgradig </a:t>
            </a:r>
            <a:r>
              <a:rPr lang="en-US" sz="2000" i="0" dirty="0" err="1"/>
              <a:t>spezialisiert sind</a:t>
            </a:r>
            <a:r>
              <a:rPr lang="en-US" sz="2000" i="0" dirty="0"/>
              <a:t>.  Daher ist es von entscheidender Bedeutung, die Parasitoidenarten genau zu bestimmen, um sie im Bereich der biologischen Schädlingsbekämpfung wirksam einsetzen zu können.</a:t>
            </a:r>
          </a:p>
        </p:txBody>
      </p:sp>
      <p:pic>
        <p:nvPicPr>
          <p:cNvPr id="2" name="Obraz 1"/>
          <p:cNvPicPr>
            <a:picLocks noChangeAspect="1"/>
          </p:cNvPicPr>
          <p:nvPr/>
        </p:nvPicPr>
        <p:blipFill>
          <a:blip r:embed="rId3"/>
          <a:stretch>
            <a:fillRect/>
          </a:stretch>
        </p:blipFill>
        <p:spPr>
          <a:xfrm>
            <a:off x="9404499" y="1156876"/>
            <a:ext cx="2566498" cy="4115417"/>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96088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03774"/>
            <a:ext cx="10595100" cy="803700"/>
          </a:xfrm>
          <a:prstGeom prst="rect">
            <a:avLst/>
          </a:prstGeom>
          <a:noFill/>
          <a:ln>
            <a:noFill/>
          </a:ln>
        </p:spPr>
        <p:txBody>
          <a:bodyPr spcFirstLastPara="1" wrap="square" lIns="91425" tIns="45700" rIns="91425" bIns="45700" anchor="t" anchorCtr="0">
            <a:noAutofit/>
          </a:bodyPr>
          <a:lstStyle/>
          <a:p>
            <a:r>
              <a:rPr lang="en-GB" b="1" dirty="0"/>
              <a:t>Biologische Kontrolle</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88140" y="1373278"/>
            <a:ext cx="6799299"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200" b="1" i="0" dirty="0"/>
              <a:t>Krankheitserreger: </a:t>
            </a:r>
            <a:r>
              <a:rPr lang="en-US" sz="2200" i="0" dirty="0"/>
              <a:t>Mikroorganismen wie Bakterien, Pilze und Viren können Krankheiten in Schädlingspopulationen hervorrufen. </a:t>
            </a:r>
            <a:r>
              <a:rPr lang="en-US" sz="2200" dirty="0"/>
              <a:t>Bacillus thuringiensis </a:t>
            </a:r>
            <a:r>
              <a:rPr lang="en-US" sz="2200" i="0" dirty="0"/>
              <a:t>(</a:t>
            </a:r>
            <a:r>
              <a:rPr lang="en-US" sz="2200" i="0" dirty="0" err="1"/>
              <a:t>Bt</a:t>
            </a:r>
            <a:r>
              <a:rPr lang="en-US" sz="2200" i="0" dirty="0"/>
              <a:t>) ist ein bekanntes Bakterium, das zur Bekämpfung von Raupen und anderen Schadinsekten eingesetzt wird, indem es Toxine produziert, die selektiv gegen diese Schädlinge wirken.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 name="Obraz 1"/>
          <p:cNvPicPr>
            <a:picLocks noChangeAspect="1"/>
          </p:cNvPicPr>
          <p:nvPr/>
        </p:nvPicPr>
        <p:blipFill>
          <a:blip r:embed="rId3"/>
          <a:stretch>
            <a:fillRect/>
          </a:stretch>
        </p:blipFill>
        <p:spPr>
          <a:xfrm>
            <a:off x="7461495" y="1627012"/>
            <a:ext cx="4042365" cy="4142510"/>
          </a:xfrm>
          <a:prstGeom prst="rect">
            <a:avLst/>
          </a:prstGeom>
        </p:spPr>
      </p:pic>
      <p:pic>
        <p:nvPicPr>
          <p:cNvPr id="3" name="Obraz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2773" y="3373363"/>
            <a:ext cx="2406364" cy="2396158"/>
          </a:xfrm>
          <a:prstGeom prst="rect">
            <a:avLst/>
          </a:prstGeom>
        </p:spPr>
      </p:pic>
      <p:pic>
        <p:nvPicPr>
          <p:cNvPr id="6" name="Obraz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381" y="3373363"/>
            <a:ext cx="3592484" cy="2396159"/>
          </a:xfrm>
          <a:prstGeom prst="rect">
            <a:avLst/>
          </a:prstGeom>
        </p:spPr>
      </p:pic>
    </p:spTree>
    <p:extLst>
      <p:ext uri="{BB962C8B-B14F-4D97-AF65-F5344CB8AC3E}">
        <p14:creationId xmlns:p14="http://schemas.microsoft.com/office/powerpoint/2010/main" val="260205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 name="Obraz 3"/>
          <p:cNvPicPr>
            <a:picLocks noChangeAspect="1"/>
          </p:cNvPicPr>
          <p:nvPr/>
        </p:nvPicPr>
        <p:blipFill>
          <a:blip r:embed="rId3"/>
          <a:srcRect l="59045"/>
          <a:stretch/>
        </p:blipFill>
        <p:spPr>
          <a:xfrm>
            <a:off x="9705975" y="922060"/>
            <a:ext cx="2028398" cy="4820857"/>
          </a:xfrm>
          <a:prstGeom prst="rect">
            <a:avLst/>
          </a:prstGeom>
        </p:spPr>
      </p:pic>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Diversifizierung der Kulturpflanzen</a:t>
            </a:r>
            <a:endParaRPr dirty="0"/>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64668" y="1140458"/>
            <a:ext cx="10821176" cy="4595828"/>
          </a:xfrm>
          <a:prstGeom prst="rect">
            <a:avLst/>
          </a:prstGeom>
          <a:solidFill>
            <a:schemeClr val="bg2">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200" i="0" dirty="0"/>
              <a:t>Die Anbaudiversifizierung umfasst eine Reihe von Maßnahmen, die die strukturelle Komplexität landwirtschaftlicher Landschaften erhöhen und damit die Fähigkeit von Schädlingen beeinträchtigen, sich auf ihren Wirtspflanzen anzusiedeln und zu gedeihen</a:t>
            </a:r>
            <a:r>
              <a:rPr lang="pl-PL" sz="2200" i="0" baseline="30000" dirty="0">
                <a:hlinkClick r:id="rId4"/>
              </a:rPr>
              <a:t>5</a:t>
            </a:r>
            <a:r>
              <a:rPr lang="en-US" sz="2200" i="0" dirty="0"/>
              <a:t> . Zu diesen Praktiken gehören:</a:t>
            </a:r>
            <a:endParaRPr lang="pl-PL" sz="2200" i="0" dirty="0"/>
          </a:p>
          <a:p>
            <a:pPr marL="342900" indent="-342900" algn="l">
              <a:spcBef>
                <a:spcPts val="0"/>
              </a:spcBef>
              <a:buFont typeface="Arial" panose="020B0604020202020204" pitchFamily="34" charset="0"/>
              <a:buChar char="•"/>
            </a:pPr>
            <a:r>
              <a:rPr lang="en-US" sz="2200" b="1" i="0" dirty="0"/>
              <a:t>Beim Mischanbau </a:t>
            </a:r>
            <a:r>
              <a:rPr lang="en-US" sz="2200" i="0" dirty="0"/>
              <a:t>werden mehrere Kulturen in unmittelbarer Nähe zueinander angebaut, was die Fähigkeit der Schädlinge, ihre </a:t>
            </a:r>
            <a:r>
              <a:rPr lang="en-US" sz="2200" i="0" dirty="0" err="1"/>
              <a:t>bevorzugten </a:t>
            </a:r>
            <a:r>
              <a:rPr lang="en-US" sz="2200" i="0" dirty="0"/>
              <a:t>Pflanzen zu finden, beeinträchtigen kann, wodurch die Wahrscheinlichkeit eines weit verbreiteten Befalls sinkt. </a:t>
            </a:r>
            <a:endParaRPr lang="pl-PL" sz="2200" i="0" dirty="0"/>
          </a:p>
          <a:p>
            <a:pPr marL="342900" indent="-342900" algn="l">
              <a:spcBef>
                <a:spcPts val="0"/>
              </a:spcBef>
              <a:buFont typeface="Arial" panose="020B0604020202020204" pitchFamily="34" charset="0"/>
              <a:buChar char="•"/>
            </a:pPr>
            <a:r>
              <a:rPr lang="en-US" sz="2200" b="1" i="0" dirty="0"/>
              <a:t>Unter Zwischenfruchtanbau </a:t>
            </a:r>
            <a:r>
              <a:rPr lang="en-US" sz="2200" i="0" dirty="0"/>
              <a:t>versteht man die Praxis des Anbaus einer Zweitfrucht neben der Hauptfrucht während eines erheblichen Teils ihres Wachstumszyklus. Zu diesen Praktiken gehören die Untersaat von Gras/Klee, der Streifenanbau (bei dem zwei Kulturen in abwechselnden Streifen angebaut werden) und der Push-Pull-Anbau (bei dem eine Zweitkultur Schädlinge vom Feld in Richtung einer am Feldrand angebauten attraktiven Pflanze vertreibt)</a:t>
            </a:r>
            <a:r>
              <a:rPr lang="pl-PL" sz="2200" i="0" dirty="0"/>
              <a:t>. </a:t>
            </a:r>
            <a:r>
              <a:rPr lang="en-US" sz="2200" i="0" dirty="0"/>
              <a:t>Beim Zwischenfruchtanbau werden viele Pflanzen in unmittelbarer Nähe zueinander angebaut, was die Schädlingsbekämpfung verbessern kann, indem entweder natürliche Schädlingsbekämpfer angelockt oder die Ausbreitung von Schädlingen verhindert wird.</a:t>
            </a:r>
          </a:p>
          <a:p>
            <a:pPr marL="0" indent="0" algn="l">
              <a:spcBef>
                <a:spcPts val="0"/>
              </a:spcBef>
            </a:pPr>
            <a:endParaRPr lang="en-US" sz="2200" dirty="0"/>
          </a:p>
        </p:txBody>
      </p:sp>
    </p:spTree>
    <p:extLst>
      <p:ext uri="{BB962C8B-B14F-4D97-AF65-F5344CB8AC3E}">
        <p14:creationId xmlns:p14="http://schemas.microsoft.com/office/powerpoint/2010/main" val="3742441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Diversifizierung der Kulturpflanzen</a:t>
            </a:r>
            <a:endParaRPr dirty="0"/>
          </a:p>
        </p:txBody>
      </p:sp>
      <p:pic>
        <p:nvPicPr>
          <p:cNvPr id="4" name="Obraz 3"/>
          <p:cNvPicPr>
            <a:picLocks noChangeAspect="1"/>
          </p:cNvPicPr>
          <p:nvPr/>
        </p:nvPicPr>
        <p:blipFill>
          <a:blip r:embed="rId3"/>
          <a:stretch>
            <a:fillRect/>
          </a:stretch>
        </p:blipFill>
        <p:spPr>
          <a:xfrm>
            <a:off x="6724649" y="684593"/>
            <a:ext cx="5036031" cy="5572903"/>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72945" y="1216377"/>
            <a:ext cx="5951680" cy="2479284"/>
          </a:xfrm>
          <a:prstGeom prst="rect">
            <a:avLst/>
          </a:prstGeom>
          <a:solidFill>
            <a:schemeClr val="bg1">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spcBef>
                <a:spcPts val="0"/>
              </a:spcBef>
              <a:buFont typeface="Arial" panose="020B0604020202020204" pitchFamily="34" charset="0"/>
              <a:buChar char="•"/>
            </a:pPr>
            <a:r>
              <a:rPr lang="en-US" sz="2200" b="1" i="0" dirty="0"/>
              <a:t>Unter Fruchtfolge </a:t>
            </a:r>
            <a:r>
              <a:rPr lang="en-US" sz="2200" i="0" dirty="0"/>
              <a:t>versteht man die Abfolge der auf einem Feld angebauten Kulturen, die in der Regel für den gesamten Betrieb geplant wird</a:t>
            </a:r>
            <a:r>
              <a:rPr lang="pl-PL" sz="2200" i="0" dirty="0"/>
              <a:t>. </a:t>
            </a:r>
            <a:r>
              <a:rPr lang="en-US" sz="2200" i="0" dirty="0"/>
              <a:t>Im Ackerbau werden in der Regel abwechselnd Getreide und Leguminosen angebaut. Außerdem werden vor den Frühjahrskulturen Deckfrüchte, in der Regel in Form von Mischungen, angebaut, um die Nährstoffversorgung des Bodens zu verbessern. Bei der Fruchtfolge wird die auf einem bestimmten Feld angebaute Pflanzensorte von einer Saison zur anderen gewechselt. Durch diese Praxis werden die Lebenszyklen von Schädlingen und Krankheiten unterbrochen, da bestimmte Schädlinge und Krankheitserreger nur in bestimmten Kulturen vorkommen.</a:t>
            </a:r>
            <a:endParaRPr lang="pl-PL" sz="2200" i="0" dirty="0"/>
          </a:p>
          <a:p>
            <a:pPr marL="0" indent="0" algn="just">
              <a:spcBef>
                <a:spcPts val="0"/>
              </a:spcBef>
            </a:pPr>
            <a:endParaRPr lang="en-US" sz="2200" dirty="0"/>
          </a:p>
          <a:p>
            <a:pPr marL="0" indent="0" algn="just">
              <a:spcBef>
                <a:spcPts val="0"/>
              </a:spcBef>
            </a:pPr>
            <a:endParaRPr lang="en-US" sz="2200" dirty="0"/>
          </a:p>
        </p:txBody>
      </p:sp>
    </p:spTree>
    <p:extLst>
      <p:ext uri="{BB962C8B-B14F-4D97-AF65-F5344CB8AC3E}">
        <p14:creationId xmlns:p14="http://schemas.microsoft.com/office/powerpoint/2010/main" val="4286551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644028"/>
            <a:ext cx="10595100" cy="803700"/>
          </a:xfrm>
          <a:prstGeom prst="rect">
            <a:avLst/>
          </a:prstGeom>
          <a:noFill/>
          <a:ln>
            <a:noFill/>
          </a:ln>
        </p:spPr>
        <p:txBody>
          <a:bodyPr spcFirstLastPara="1" wrap="square" lIns="91425" tIns="45700" rIns="91425" bIns="45700" anchor="t" anchorCtr="0">
            <a:noAutofit/>
          </a:bodyPr>
          <a:lstStyle/>
          <a:p>
            <a:r>
              <a:rPr lang="en-GB" b="1" dirty="0"/>
              <a:t>Der kulturelle Ansatz</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481503" y="1629460"/>
            <a:ext cx="8315655" cy="33905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ist eine </a:t>
            </a:r>
            <a:r>
              <a:rPr lang="en-US" sz="2400" i="0" dirty="0" err="1"/>
              <a:t>bewährte </a:t>
            </a:r>
            <a:r>
              <a:rPr lang="en-US" sz="2400" i="0" dirty="0"/>
              <a:t>und hocheffiziente Technik, mit der die Landwirte Schädlinge auf ihren Feldern bekämpfen. </a:t>
            </a:r>
            <a:endParaRPr lang="pl-PL" sz="2400" i="0" dirty="0"/>
          </a:p>
          <a:p>
            <a:pPr marL="285750" indent="-285750" algn="just">
              <a:spcBef>
                <a:spcPts val="0"/>
              </a:spcBef>
              <a:spcAft>
                <a:spcPts val="600"/>
              </a:spcAft>
              <a:buFont typeface="Arial" panose="020B0604020202020204" pitchFamily="34" charset="0"/>
              <a:buChar char="•"/>
            </a:pPr>
            <a:r>
              <a:rPr lang="en-US" sz="2400" i="0" dirty="0"/>
              <a:t>Erleichtert die natürliche Schädlingsbekämpfung durch die Schaffung eines Umfelds, das ihr Wachstum weniger begünstigt, und durch die Verbesserung der Wettbewerbsfähigkeit der angebauten Pflanzen. </a:t>
            </a:r>
            <a:endParaRPr lang="pl-PL" sz="2400" i="0" dirty="0"/>
          </a:p>
          <a:p>
            <a:pPr marL="285750" indent="-285750" algn="just">
              <a:spcBef>
                <a:spcPts val="0"/>
              </a:spcBef>
              <a:spcAft>
                <a:spcPts val="600"/>
              </a:spcAft>
              <a:buFont typeface="Arial" panose="020B0604020202020204" pitchFamily="34" charset="0"/>
              <a:buChar char="•"/>
            </a:pPr>
            <a:r>
              <a:rPr lang="en-US" sz="2400" i="0" dirty="0"/>
              <a:t>Beinhaltet die Anwendung bestimmter kultureller Praktiken oder die Manipulation von Anbausystemen, um Schädlinge wirksam zu bekämpfen. </a:t>
            </a:r>
            <a:endParaRPr lang="pl-PL" sz="2400" i="0" dirty="0"/>
          </a:p>
          <a:p>
            <a:pPr marL="285750" indent="-285750" algn="just">
              <a:spcBef>
                <a:spcPts val="0"/>
              </a:spcBef>
              <a:spcAft>
                <a:spcPts val="600"/>
              </a:spcAft>
              <a:buFont typeface="Arial" panose="020B0604020202020204" pitchFamily="34" charset="0"/>
              <a:buChar char="•"/>
            </a:pPr>
            <a:r>
              <a:rPr lang="en-US" sz="2400" i="0" dirty="0"/>
              <a:t>ist es, eine Umgebung zu schaffen, die dem Überleben und der Vermehrung von Insekten weniger förderlich ist. </a:t>
            </a:r>
            <a:endParaRPr lang="pl-PL" sz="2400" i="0" dirty="0"/>
          </a:p>
          <a:p>
            <a:pPr marL="0" indent="0" algn="just">
              <a:spcBef>
                <a:spcPts val="0"/>
              </a:spcBef>
              <a:spcAft>
                <a:spcPts val="600"/>
              </a:spcAft>
            </a:pPr>
            <a:endParaRPr lang="en-US" sz="1800"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195562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braz zawierający motyl, Motyle i ćmy, owad, bezkręgowiec&#10;&#10;Opis wygenerowany automatycznie">
            <a:extLst>
              <a:ext uri="{FF2B5EF4-FFF2-40B4-BE49-F238E27FC236}">
                <a16:creationId xmlns:a16="http://schemas.microsoft.com/office/drawing/2014/main" id="{6961A6EA-21D0-CDD4-7FB3-964AE84B112F}"/>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p:blipFill>
        <p:spPr>
          <a:xfrm>
            <a:off x="8912202" y="1246695"/>
            <a:ext cx="2444127" cy="4336988"/>
          </a:xfrm>
          <a:prstGeom prst="rect">
            <a:avLst/>
          </a:prstGeom>
          <a:no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idx="1"/>
          </p:nvPr>
        </p:nvSpPr>
        <p:spPr>
          <a:xfrm>
            <a:off x="648928" y="2096990"/>
            <a:ext cx="8131278" cy="3291086"/>
          </a:xfrm>
        </p:spPr>
        <p:txBody>
          <a:bodyPr wrap="square" anchor="t">
            <a:normAutofit fontScale="92500" lnSpcReduction="10000"/>
          </a:bodyPr>
          <a:lstStyle/>
          <a:p>
            <a:r>
              <a:rPr lang="en-US" sz="2800" dirty="0"/>
              <a:t>Bitte nehmen Sie sich ein paar Minuten Zeit, um über die folgenden Fragen nachzudenken</a:t>
            </a:r>
            <a:r>
              <a:rPr lang="pl-PL" sz="2800" dirty="0"/>
              <a:t>:</a:t>
            </a:r>
          </a:p>
          <a:p>
            <a:endParaRPr lang="en-US" sz="1100" dirty="0"/>
          </a:p>
          <a:p>
            <a:pPr marL="342900" indent="-342900">
              <a:buFont typeface="Arial" panose="020B0604020202020204" pitchFamily="34" charset="0"/>
              <a:buChar char="•"/>
            </a:pPr>
            <a:r>
              <a:rPr lang="en-US" sz="2800" dirty="0"/>
              <a:t>Was verstehen Sie unter dem Begriff "biologische Vielfalt", und welche Aspekte sind Ihrer Meinung nach für deren Schutz entscheidend?</a:t>
            </a:r>
            <a:endParaRPr lang="pl-PL" sz="2800" dirty="0"/>
          </a:p>
          <a:p>
            <a:pPr marL="342900" indent="-342900">
              <a:buFont typeface="Arial" panose="020B0604020202020204" pitchFamily="34" charset="0"/>
              <a:buChar char="•"/>
            </a:pPr>
            <a:r>
              <a:rPr lang="en-US" sz="2800" dirty="0"/>
              <a:t>Wie wirken sich menschliche Aktivitäten wie die Landwirtschaft oder die </a:t>
            </a:r>
            <a:r>
              <a:rPr lang="en-US" sz="2800" dirty="0" err="1"/>
              <a:t>Verstädterung </a:t>
            </a:r>
            <a:r>
              <a:rPr lang="en-US" sz="2800" dirty="0"/>
              <a:t>auf die biologische Vielfalt in meiner Region aus?</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idx="3"/>
          </p:nvPr>
        </p:nvSpPr>
        <p:spPr>
          <a:xfrm>
            <a:off x="648928" y="973598"/>
            <a:ext cx="4990998" cy="992652"/>
          </a:xfrm>
        </p:spPr>
        <p:txBody>
          <a:bodyPr wrap="square" anchor="t">
            <a:normAutofit/>
          </a:bodyPr>
          <a:lstStyle/>
          <a:p>
            <a:r>
              <a:rPr lang="pl-PL" b="1" dirty="0">
                <a:solidFill>
                  <a:srgbClr val="8DC641"/>
                </a:solidFill>
                <a:effectLst>
                  <a:outerShdw blurRad="38100" dist="38100" dir="2700000" algn="tl">
                    <a:srgbClr val="000000">
                      <a:alpha val="43137"/>
                    </a:srgbClr>
                  </a:outerShdw>
                </a:effectLst>
              </a:rPr>
              <a:t>SELBSTREFLEXION....</a:t>
            </a:r>
            <a:endParaRPr lang="en-IE" b="1" dirty="0">
              <a:solidFill>
                <a:srgbClr val="8DC64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21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543738"/>
            <a:ext cx="10595100" cy="803700"/>
          </a:xfrm>
          <a:prstGeom prst="rect">
            <a:avLst/>
          </a:prstGeom>
          <a:noFill/>
          <a:ln>
            <a:noFill/>
          </a:ln>
        </p:spPr>
        <p:txBody>
          <a:bodyPr spcFirstLastPara="1" wrap="square" lIns="91425" tIns="45700" rIns="91425" bIns="45700" anchor="t" anchorCtr="0">
            <a:noAutofit/>
          </a:bodyPr>
          <a:lstStyle/>
          <a:p>
            <a:r>
              <a:rPr lang="en-GB" b="1" dirty="0"/>
              <a:t>Der kulturelle Ansatz</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01196" y="1488796"/>
            <a:ext cx="8153946" cy="40886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l">
              <a:spcBef>
                <a:spcPts val="0"/>
              </a:spcBef>
              <a:spcAft>
                <a:spcPts val="600"/>
              </a:spcAft>
              <a:buFont typeface="Arial" panose="020B0604020202020204" pitchFamily="34" charset="0"/>
              <a:buChar char="•"/>
            </a:pPr>
            <a:r>
              <a:rPr lang="en-US" sz="2200" i="0" dirty="0"/>
              <a:t>Die Förderung eines gesunden Pflanzenwachstums, die Anpassung des Anbauplatzes und die Verwendung verschiedener Pflanzenkombinationen fallen unter die Kategorie der Kulturkontrolle in der Pflanzenökologie. </a:t>
            </a:r>
            <a:endParaRPr lang="pl-PL" sz="2200" i="0" dirty="0"/>
          </a:p>
          <a:p>
            <a:pPr marL="285750" indent="-285750" algn="l">
              <a:spcBef>
                <a:spcPts val="0"/>
              </a:spcBef>
              <a:spcAft>
                <a:spcPts val="600"/>
              </a:spcAft>
              <a:buFont typeface="Arial" panose="020B0604020202020204" pitchFamily="34" charset="0"/>
              <a:buChar char="•"/>
            </a:pPr>
            <a:r>
              <a:rPr lang="en-US" sz="2200" i="0" dirty="0"/>
              <a:t>Sie können vom einfachen Zwischenfruchtanbau und der Änderung von Pflanzplänen bis hin zu komplizierteren Methoden reichen, die die zeitliche und räumliche </a:t>
            </a:r>
            <a:r>
              <a:rPr lang="en-US" sz="2200" i="0" dirty="0" err="1"/>
              <a:t>Organisation </a:t>
            </a:r>
            <a:r>
              <a:rPr lang="en-US" sz="2200" i="0" dirty="0"/>
              <a:t>des Agrarökosystems zur Bekämpfung von Pflanzenschädlingen umfassen. </a:t>
            </a:r>
            <a:endParaRPr lang="pl-PL" sz="2200" i="0" dirty="0"/>
          </a:p>
          <a:p>
            <a:pPr marL="285750" indent="-285750" algn="l">
              <a:spcBef>
                <a:spcPts val="0"/>
              </a:spcBef>
              <a:spcAft>
                <a:spcPts val="600"/>
              </a:spcAft>
              <a:buFont typeface="Arial" panose="020B0604020202020204" pitchFamily="34" charset="0"/>
              <a:buChar char="•"/>
            </a:pPr>
            <a:r>
              <a:rPr lang="en-US" sz="2200" i="0" dirty="0"/>
              <a:t>Sie lassen sich in drei Hauptkategorien einteilen: </a:t>
            </a:r>
            <a:r>
              <a:rPr lang="en-US" sz="2200" b="1" i="0" dirty="0"/>
              <a:t>Vorbeugung, Vermeidung und Unterdrückung. </a:t>
            </a:r>
            <a:r>
              <a:rPr lang="en-US" sz="2200" i="0" dirty="0"/>
              <a:t>Diese Methoden zielen darauf ab, die Fähigkeit der Pflanzen zu verbessern, mit Schädlingen zu konkurrieren, und gleichzeitig ein </a:t>
            </a:r>
            <a:r>
              <a:rPr lang="en-US" sz="2200" i="0" dirty="0" err="1"/>
              <a:t>günstiges </a:t>
            </a:r>
            <a:r>
              <a:rPr lang="en-US" sz="2200" i="0" dirty="0"/>
              <a:t>Umfeld für natürliche Feinde von Schädlingen und weniger ideale Bedingungen für den Ausbruch von Schädlingen zu schaffen .</a:t>
            </a:r>
            <a:r>
              <a:rPr lang="pl-PL" sz="2200" i="0" baseline="30000" dirty="0">
                <a:hlinkClick r:id="rId3"/>
              </a:rPr>
              <a:t>6</a:t>
            </a:r>
            <a:r>
              <a:rPr lang="pl-PL" sz="2200" i="0" baseline="30000" dirty="0"/>
              <a:t>, </a:t>
            </a:r>
            <a:r>
              <a:rPr lang="pl-PL" sz="2200" i="0" baseline="30000" dirty="0">
                <a:hlinkClick r:id="rId4"/>
              </a:rPr>
              <a:t>7</a:t>
            </a:r>
          </a:p>
          <a:p>
            <a:pPr marL="285750" indent="-285750" algn="l">
              <a:spcBef>
                <a:spcPts val="0"/>
              </a:spcBef>
              <a:spcAft>
                <a:spcPts val="600"/>
              </a:spcAft>
              <a:buFont typeface="Arial" panose="020B0604020202020204" pitchFamily="34" charset="0"/>
              <a:buChar char="•"/>
            </a:pPr>
            <a:endParaRPr lang="en-US" sz="2200" dirty="0"/>
          </a:p>
        </p:txBody>
      </p:sp>
      <p:pic>
        <p:nvPicPr>
          <p:cNvPr id="2" name="Obraz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307770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Habitat-Management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20636" y="1464364"/>
            <a:ext cx="6924235"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400" i="0" dirty="0"/>
              <a:t>Die Bewirtschaftung von Lebensräumen in landwirtschaftlichen Ökosystemen umfasst eine Vielzahl von Ansätzen, die darauf abzielen, Schädlinge zu regulieren und gleichzeitig negative Auswirkungen auf die Umwelt zu verringern. Die drei wichtigsten Taktiken bestehen aus: </a:t>
            </a:r>
          </a:p>
          <a:p>
            <a:pPr marL="685800" indent="-457200">
              <a:buFont typeface="Arial" panose="020B0604020202020204" pitchFamily="34" charset="0"/>
              <a:buChar char="•"/>
            </a:pPr>
            <a:r>
              <a:rPr lang="en-GB" sz="2400" b="1" i="0" dirty="0"/>
              <a:t>Trap-Cropping, </a:t>
            </a:r>
          </a:p>
          <a:p>
            <a:pPr marL="685800" indent="-457200">
              <a:buFont typeface="Arial" panose="020B0604020202020204" pitchFamily="34" charset="0"/>
              <a:buChar char="•"/>
            </a:pPr>
            <a:r>
              <a:rPr lang="en-GB" sz="2400" b="1" i="0" dirty="0"/>
              <a:t>Deckfruchtanbau, </a:t>
            </a:r>
          </a:p>
          <a:p>
            <a:pPr marL="685800" indent="-457200">
              <a:buFont typeface="Arial" panose="020B0604020202020204" pitchFamily="34" charset="0"/>
              <a:buChar char="•"/>
            </a:pPr>
            <a:r>
              <a:rPr lang="en-GB" sz="2400" b="1" i="0" dirty="0"/>
              <a:t>Zwischenfruchtanbau.</a:t>
            </a:r>
            <a:endParaRPr lang="en-US" sz="2400" b="1" i="0" dirty="0"/>
          </a:p>
        </p:txBody>
      </p:sp>
      <p:pic>
        <p:nvPicPr>
          <p:cNvPr id="3" name="Obraz 2"/>
          <p:cNvPicPr>
            <a:picLocks noChangeAspect="1"/>
          </p:cNvPicPr>
          <p:nvPr/>
        </p:nvPicPr>
        <p:blipFill>
          <a:blip r:embed="rId3"/>
          <a:stretch>
            <a:fillRect/>
          </a:stretch>
        </p:blipFill>
        <p:spPr>
          <a:xfrm>
            <a:off x="7827175" y="1702676"/>
            <a:ext cx="3844189" cy="3844189"/>
          </a:xfrm>
          <a:prstGeom prst="rect">
            <a:avLst/>
          </a:prstGeom>
        </p:spPr>
      </p:pic>
    </p:spTree>
    <p:extLst>
      <p:ext uri="{BB962C8B-B14F-4D97-AF65-F5344CB8AC3E}">
        <p14:creationId xmlns:p14="http://schemas.microsoft.com/office/powerpoint/2010/main" val="375564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Habitat-Management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2933700" y="1251610"/>
            <a:ext cx="9048750"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r>
              <a:rPr lang="en-US" sz="1900" b="1" i="0" dirty="0"/>
              <a:t>Fallenanbau</a:t>
            </a:r>
            <a:r>
              <a:rPr lang="pl-PL" sz="1900" b="1" i="0" dirty="0"/>
              <a:t>. </a:t>
            </a:r>
            <a:r>
              <a:rPr lang="en-US" sz="1900" i="0" dirty="0"/>
              <a:t>Fallenkulturen </a:t>
            </a:r>
            <a:r>
              <a:rPr lang="en-US" sz="1900" i="0" dirty="0" err="1"/>
              <a:t>werden eingesetzt </a:t>
            </a:r>
            <a:r>
              <a:rPr lang="en-US" sz="1900" i="0" dirty="0"/>
              <a:t>oder modifiziert, um Schädlinge anzulocken, umzulenken, abzufangen und/oder zu halten, um ihre Schäden an der Hauptkultur zu verringern</a:t>
            </a:r>
            <a:r>
              <a:rPr lang="pl-PL" sz="1900" i="0" dirty="0"/>
              <a:t>. </a:t>
            </a:r>
            <a:r>
              <a:rPr lang="en-US" sz="1900" i="0" dirty="0"/>
              <a:t>Nachdem sich die Schädlinge in einer Fallenkultur angesammelt haben, können sie durch den gezielten Einsatz von Pestiziden oder die physische Entfernung der Fallenkultur zusammen mit den Schädlingen bekämpft werden. Obwohl Fallen in der Regel zur Bekämpfung einer einzelnen Schädlingsart eingesetzt werden, können sie sich gelegentlich auch gegen mehrere Schädlinge als wirksam erweisen. Die Wahl der Wirtspflanzen durch Pflanzenfresser hängt von der Art und Vielfalt der Kulturen sowie vom Zeitpunkt der Lebenszyklen von Pflanzen und Schädlingen ab. </a:t>
            </a:r>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7501" y="1464004"/>
            <a:ext cx="2288132" cy="2284802"/>
          </a:xfrm>
          <a:prstGeom prst="rect">
            <a:avLst/>
          </a:prstGeom>
        </p:spPr>
      </p:pic>
      <p:sp>
        <p:nvSpPr>
          <p:cNvPr id="4" name="pole tekstowe 3">
            <a:extLst>
              <a:ext uri="{FF2B5EF4-FFF2-40B4-BE49-F238E27FC236}">
                <a16:creationId xmlns:a16="http://schemas.microsoft.com/office/drawing/2014/main" id="{A4E56689-1313-0A2A-A793-FB3EA4212EA4}"/>
              </a:ext>
            </a:extLst>
          </p:cNvPr>
          <p:cNvSpPr txBox="1"/>
          <p:nvPr/>
        </p:nvSpPr>
        <p:spPr>
          <a:xfrm>
            <a:off x="623226" y="3748806"/>
            <a:ext cx="11241250" cy="2139047"/>
          </a:xfrm>
          <a:prstGeom prst="rect">
            <a:avLst/>
          </a:prstGeom>
          <a:noFill/>
        </p:spPr>
        <p:txBody>
          <a:bodyPr wrap="square">
            <a:spAutoFit/>
          </a:bodyPr>
          <a:lstStyle/>
          <a:p>
            <a:r>
              <a:rPr lang="en-US" sz="1900" i="0" dirty="0">
                <a:latin typeface="Calibri" panose="020F0502020204030204" pitchFamily="34" charset="0"/>
                <a:ea typeface="Calibri" panose="020F0502020204030204" pitchFamily="34" charset="0"/>
                <a:cs typeface="Calibri" panose="020F0502020204030204" pitchFamily="34" charset="0"/>
              </a:rPr>
              <a:t>Bei erfolgreichen und wirksamen Schädlingsbekämpfungsstrategien sind die Attraktivität der Fallenkultur und ihre räumliche Abdeckung/Anordnung entscheidende Faktoren. In früheren Studien wurden verschiedene Methoden des Fallenanbaus angewandt, wobei sich die Technik des Fallenanbaus am "toten Ende" als äußerst effizient bei der Bekämpfung von Schädlingen erwiesen hat. Beim Dead-End-Trap-Cropping werden bestimmte Pflanzen verwendet, die für Insekten attraktiv sind, aber nicht für das Überleben ihrer Nachkommenschaft geeignet sind. Dadurch entfällt der Einsatz von Insektiziden zur Bekämpfung der Schädlinge, die sich in den Fallenpflanzen sammeln .</a:t>
            </a:r>
            <a:r>
              <a:rPr lang="pl-PL" sz="1900" i="0" baseline="30000" dirty="0">
                <a:latin typeface="Calibri" panose="020F0502020204030204" pitchFamily="34" charset="0"/>
                <a:ea typeface="Calibri" panose="020F0502020204030204" pitchFamily="34" charset="0"/>
                <a:cs typeface="Calibri" panose="020F0502020204030204" pitchFamily="34" charset="0"/>
                <a:hlinkClick r:id="rId4"/>
              </a:rPr>
              <a:t>8</a:t>
            </a:r>
            <a:r>
              <a:rPr lang="pl-PL" sz="1900" baseline="30000" dirty="0">
                <a:latin typeface="Calibri" panose="020F0502020204030204" pitchFamily="34" charset="0"/>
                <a:ea typeface="Calibri" panose="020F0502020204030204" pitchFamily="34" charset="0"/>
                <a:cs typeface="Calibri" panose="020F0502020204030204" pitchFamily="34" charset="0"/>
              </a:rPr>
              <a:t>, </a:t>
            </a:r>
            <a:r>
              <a:rPr lang="pl-PL" sz="1900" baseline="30000" dirty="0">
                <a:latin typeface="Calibri" panose="020F0502020204030204" pitchFamily="34" charset="0"/>
                <a:ea typeface="Calibri" panose="020F0502020204030204" pitchFamily="34" charset="0"/>
                <a:cs typeface="Calibri" panose="020F0502020204030204" pitchFamily="34" charset="0"/>
                <a:hlinkClick r:id="rId5"/>
              </a:rPr>
              <a:t>9</a:t>
            </a:r>
            <a:r>
              <a:rPr lang="pl-PL" sz="1900" baseline="30000" dirty="0">
                <a:latin typeface="Calibri" panose="020F0502020204030204" pitchFamily="34" charset="0"/>
                <a:ea typeface="Calibri" panose="020F0502020204030204" pitchFamily="34" charset="0"/>
                <a:cs typeface="Calibri" panose="020F0502020204030204" pitchFamily="34" charset="0"/>
              </a:rPr>
              <a:t>, </a:t>
            </a:r>
            <a:r>
              <a:rPr lang="pl-PL" sz="1900" baseline="30000" dirty="0">
                <a:latin typeface="Calibri" panose="020F0502020204030204" pitchFamily="34" charset="0"/>
                <a:ea typeface="Calibri" panose="020F0502020204030204" pitchFamily="34" charset="0"/>
                <a:cs typeface="Calibri" panose="020F0502020204030204" pitchFamily="34" charset="0"/>
                <a:hlinkClick r:id="rId6"/>
              </a:rPr>
              <a:t>10</a:t>
            </a:r>
            <a:r>
              <a:rPr lang="pl-PL" sz="1900" baseline="30000" dirty="0">
                <a:latin typeface="Calibri" panose="020F0502020204030204" pitchFamily="34" charset="0"/>
                <a:ea typeface="Calibri" panose="020F0502020204030204" pitchFamily="34" charset="0"/>
                <a:cs typeface="Calibri" panose="020F0502020204030204" pitchFamily="34" charset="0"/>
              </a:rPr>
              <a:t>, </a:t>
            </a:r>
            <a:r>
              <a:rPr lang="pl-PL" sz="1900" baseline="30000" dirty="0">
                <a:latin typeface="Calibri" panose="020F0502020204030204" pitchFamily="34" charset="0"/>
                <a:ea typeface="Calibri" panose="020F0502020204030204" pitchFamily="34" charset="0"/>
                <a:cs typeface="Calibri" panose="020F0502020204030204" pitchFamily="34" charset="0"/>
                <a:hlinkClick r:id="rId7"/>
              </a:rPr>
              <a:t>11</a:t>
            </a:r>
            <a:endParaRPr lang="pl-PL" sz="1900" dirty="0">
              <a:latin typeface="Calibri" panose="020F0502020204030204" pitchFamily="34" charset="0"/>
              <a:ea typeface="Calibri" panose="020F0502020204030204" pitchFamily="34" charset="0"/>
              <a:cs typeface="Calibri" panose="020F0502020204030204" pitchFamily="34" charset="0"/>
            </a:endParaRPr>
          </a:p>
        </p:txBody>
      </p:sp>
      <p:sp>
        <p:nvSpPr>
          <p:cNvPr id="5" name="pole tekstowe 4">
            <a:extLst>
              <a:ext uri="{FF2B5EF4-FFF2-40B4-BE49-F238E27FC236}">
                <a16:creationId xmlns:a16="http://schemas.microsoft.com/office/drawing/2014/main" id="{949C32D3-18B7-9E9F-7667-73E2D016CAE5}"/>
              </a:ext>
            </a:extLst>
          </p:cNvPr>
          <p:cNvSpPr txBox="1"/>
          <p:nvPr/>
        </p:nvSpPr>
        <p:spPr>
          <a:xfrm>
            <a:off x="5825806" y="5746302"/>
            <a:ext cx="3849308" cy="307777"/>
          </a:xfrm>
          <a:prstGeom prst="rect">
            <a:avLst/>
          </a:prstGeom>
          <a:noFill/>
        </p:spPr>
        <p:txBody>
          <a:bodyPr wrap="square">
            <a:spAutoFit/>
          </a:bodyPr>
          <a:lstStyle/>
          <a:p>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Beispiele </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für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Fallenkulturen </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und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Anbaumethoden</a:t>
            </a:r>
            <a:endParaRPr lang="en-GB"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az 6">
            <a:hlinkClick r:id="rId8"/>
            <a:extLst>
              <a:ext uri="{FF2B5EF4-FFF2-40B4-BE49-F238E27FC236}">
                <a16:creationId xmlns:a16="http://schemas.microsoft.com/office/drawing/2014/main" id="{49201B76-B1D0-3A06-AB6F-22F5A2B0C9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91297" y="5568684"/>
            <a:ext cx="1956995" cy="587603"/>
          </a:xfrm>
          <a:prstGeom prst="rect">
            <a:avLst/>
          </a:prstGeom>
        </p:spPr>
      </p:pic>
    </p:spTree>
    <p:extLst>
      <p:ext uri="{BB962C8B-B14F-4D97-AF65-F5344CB8AC3E}">
        <p14:creationId xmlns:p14="http://schemas.microsoft.com/office/powerpoint/2010/main" val="4263744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39361" y="367056"/>
            <a:ext cx="10595100" cy="803700"/>
          </a:xfrm>
          <a:prstGeom prst="rect">
            <a:avLst/>
          </a:prstGeom>
          <a:noFill/>
          <a:ln>
            <a:noFill/>
          </a:ln>
        </p:spPr>
        <p:txBody>
          <a:bodyPr spcFirstLastPara="1" wrap="square" lIns="91425" tIns="45700" rIns="91425" bIns="45700" anchor="t" anchorCtr="0">
            <a:noAutofit/>
          </a:bodyPr>
          <a:lstStyle/>
          <a:p>
            <a:r>
              <a:rPr lang="en-GB" b="1" dirty="0"/>
              <a:t>Habitat-Management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39361" y="1402269"/>
            <a:ext cx="5002925" cy="45625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l"/>
            <a:r>
              <a:rPr lang="en-US" sz="2200" b="1" i="0" dirty="0"/>
              <a:t>Der Deckfruchtanbau, </a:t>
            </a:r>
            <a:r>
              <a:rPr lang="en-US" sz="2200" i="0" dirty="0"/>
              <a:t>oft auch als lebende Mulchschicht bezeichnet, ist eine wichtige agrarökologische Technik zur Schädlingsbekämpfung. Dabei werden einjährige oder mehrjährige krautige Pflanzen vor oder nach der Hauptkultur gepflanzt, um den Boden für eine Saison oder das ganze Jahr zu bedecken. Der Einsatz von Deckfrüchten im Anbausystem kann die Komplexität des Lebensraums verbessern und zu einer Zunahme der Population natürlicher Feinde führen.</a:t>
            </a:r>
          </a:p>
        </p:txBody>
      </p:sp>
      <p:pic>
        <p:nvPicPr>
          <p:cNvPr id="4" name="Obraz 3"/>
          <p:cNvPicPr>
            <a:picLocks noChangeAspect="1"/>
          </p:cNvPicPr>
          <p:nvPr/>
        </p:nvPicPr>
        <p:blipFill>
          <a:blip r:embed="rId3"/>
          <a:stretch>
            <a:fillRect/>
          </a:stretch>
        </p:blipFill>
        <p:spPr>
          <a:xfrm>
            <a:off x="5609632" y="1557047"/>
            <a:ext cx="6035829" cy="3921717"/>
          </a:xfrm>
          <a:prstGeom prst="rect">
            <a:avLst/>
          </a:prstGeom>
        </p:spPr>
      </p:pic>
    </p:spTree>
    <p:extLst>
      <p:ext uri="{BB962C8B-B14F-4D97-AF65-F5344CB8AC3E}">
        <p14:creationId xmlns:p14="http://schemas.microsoft.com/office/powerpoint/2010/main" val="428543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0879" y="338760"/>
            <a:ext cx="10595100" cy="803700"/>
          </a:xfrm>
          <a:prstGeom prst="rect">
            <a:avLst/>
          </a:prstGeom>
          <a:noFill/>
          <a:ln>
            <a:noFill/>
          </a:ln>
        </p:spPr>
        <p:txBody>
          <a:bodyPr spcFirstLastPara="1" wrap="square" lIns="91425" tIns="45700" rIns="91425" bIns="45700" anchor="t" anchorCtr="0">
            <a:noAutofit/>
          </a:bodyPr>
          <a:lstStyle/>
          <a:p>
            <a:r>
              <a:rPr lang="en-GB" b="1" dirty="0"/>
              <a:t>Habitat-Management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155575" y="1063344"/>
            <a:ext cx="6616700"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l"/>
            <a:r>
              <a:rPr lang="en-US" sz="2200" b="1" i="0" dirty="0"/>
              <a:t>Der Zwischenfruchtanbau </a:t>
            </a:r>
            <a:r>
              <a:rPr lang="en-US" sz="2200" i="0" dirty="0"/>
              <a:t>wirkt sich auf Pflanzenfresser aus, indem er deren Anzahl auf die Haupt- und die Zwischenfrucht verteilt und so den Schädlingsbefall in der Hauptfrucht verringert. Darüber hinaus trägt er zur Abschreckung oder Abwehr von Schädlingen bei, indem er das </a:t>
            </a:r>
            <a:r>
              <a:rPr lang="en-US" sz="2200" i="0" dirty="0" err="1"/>
              <a:t>Verhalten </a:t>
            </a:r>
            <a:r>
              <a:rPr lang="en-US" sz="2200" i="0" dirty="0"/>
              <a:t>der Insekten durch visuelle oder chemische Signale, die nicht von der Kultur stammen, verändert, was zu einem Rückgang der Schädlingsschäden führen kann. Diese Methode des Habitat-Managements funktioniert auch, indem sie ein greifbares Hindernis schafft, die Wanderung von Schädlingen zwischen den Pflanzen einschränkt oder Blumennährstoffe anbietet, um die natürlichen Räuber der Schädlinge zu unterstützen .</a:t>
            </a:r>
            <a:r>
              <a:rPr lang="pl-PL" sz="2200" i="0" baseline="30000" dirty="0">
                <a:hlinkClick r:id="rId3"/>
              </a:rPr>
              <a:t>12</a:t>
            </a:r>
          </a:p>
        </p:txBody>
      </p:sp>
      <p:sp>
        <p:nvSpPr>
          <p:cNvPr id="2" name="AutoShape 2" descr="intercropping for the benefit of both cro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4"/>
          <a:stretch>
            <a:fillRect/>
          </a:stretch>
        </p:blipFill>
        <p:spPr>
          <a:xfrm>
            <a:off x="6772274" y="1734114"/>
            <a:ext cx="5074713" cy="3392749"/>
          </a:xfrm>
          <a:prstGeom prst="rect">
            <a:avLst/>
          </a:prstGeom>
        </p:spPr>
      </p:pic>
    </p:spTree>
    <p:extLst>
      <p:ext uri="{BB962C8B-B14F-4D97-AF65-F5344CB8AC3E}">
        <p14:creationId xmlns:p14="http://schemas.microsoft.com/office/powerpoint/2010/main" val="92604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cd830a0f73_1_835"/>
          <p:cNvSpPr txBox="1">
            <a:spLocks noGrp="1"/>
          </p:cNvSpPr>
          <p:nvPr>
            <p:ph type="body" idx="1"/>
          </p:nvPr>
        </p:nvSpPr>
        <p:spPr>
          <a:xfrm>
            <a:off x="5981699" y="2123175"/>
            <a:ext cx="6132925"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Lokale Pflanzensorten und </a:t>
            </a:r>
            <a:r>
              <a:rPr lang="en-US" dirty="0" err="1"/>
              <a:t>Tierrassen</a:t>
            </a:r>
            <a:r>
              <a:rPr lang="en-US" dirty="0"/>
              <a:t> </a:t>
            </a:r>
            <a:r>
              <a:rPr lang="en-US" sz="4000" dirty="0"/>
              <a:t>(</a:t>
            </a:r>
            <a:r>
              <a:rPr lang="en-US" sz="4000" dirty="0" err="1"/>
              <a:t>einschließlich</a:t>
            </a:r>
            <a:r>
              <a:rPr lang="en-US" sz="4000" dirty="0"/>
              <a:t> Gen-</a:t>
            </a:r>
            <a:r>
              <a:rPr lang="en-US" sz="4000" dirty="0" err="1"/>
              <a:t>Erhaltungsrassen</a:t>
            </a:r>
            <a:r>
              <a:rPr lang="en-US" dirty="0"/>
              <a:t>)</a:t>
            </a:r>
            <a:endParaRPr dirty="0"/>
          </a:p>
          <a:p>
            <a:pPr marL="0" lvl="0" indent="0" rtl="0">
              <a:lnSpc>
                <a:spcPct val="100000"/>
              </a:lnSpc>
              <a:spcBef>
                <a:spcPts val="0"/>
              </a:spcBef>
              <a:spcAft>
                <a:spcPts val="0"/>
              </a:spcAft>
              <a:buClr>
                <a:srgbClr val="000000"/>
              </a:buClr>
              <a:buSzPts val="3000"/>
              <a:buNone/>
            </a:pPr>
            <a:endParaRPr dirty="0"/>
          </a:p>
        </p:txBody>
      </p:sp>
      <p:sp>
        <p:nvSpPr>
          <p:cNvPr id="522" name="Google Shape;522;g2cd830a0f73_1_835"/>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81502" y="625392"/>
            <a:ext cx="10595100" cy="803700"/>
          </a:xfrm>
          <a:prstGeom prst="rect">
            <a:avLst/>
          </a:prstGeom>
          <a:noFill/>
          <a:ln>
            <a:noFill/>
          </a:ln>
        </p:spPr>
        <p:txBody>
          <a:bodyPr spcFirstLastPara="1" wrap="square" lIns="91425" tIns="45700" rIns="91425" bIns="45700" anchor="t" anchorCtr="0">
            <a:noAutofit/>
          </a:bodyPr>
          <a:lstStyle/>
          <a:p>
            <a:r>
              <a:rPr lang="pl-PL" b="1" dirty="0" err="1"/>
              <a:t>Was sind genetische Ressourcen</a:t>
            </a:r>
            <a:r>
              <a:rPr lang="pl-PL" b="1" dirty="0"/>
              <a:t>?</a:t>
            </a:r>
            <a:endParaRPr dirty="0"/>
          </a:p>
        </p:txBody>
      </p:sp>
      <p:sp>
        <p:nvSpPr>
          <p:cNvPr id="12" name="Google Shape;467;p13"/>
          <p:cNvSpPr txBox="1">
            <a:spLocks/>
          </p:cNvSpPr>
          <p:nvPr/>
        </p:nvSpPr>
        <p:spPr>
          <a:xfrm>
            <a:off x="4352924" y="1547528"/>
            <a:ext cx="7357573" cy="48689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300" i="0" dirty="0"/>
              <a:t>Die genetischen Ressourcen von Kulturpflanzen, Nutztieren und Waldbäumen umfassen die gesamte vererbte Vielfalt, d. h. Sorten und Rassen sowie die sonstige genetische Variabilität innerhalb der Arten. Genetische Ressourcen, die für die Land- und Forstwirtschaft und das kulturelle Erbe wichtig sind, sind insofern einzigartig, als sie sich über Jahrtausende an das lokale Klima, den Boden und die Landschaft angepasst haben. Die Erhaltung der </a:t>
            </a:r>
            <a:r>
              <a:rPr lang="en-US" sz="2300" b="1" i="0" dirty="0"/>
              <a:t>genetischen Ressourcen stellt sicher, dass die biologische Vielfalt </a:t>
            </a:r>
            <a:r>
              <a:rPr lang="en-US" sz="2300" i="0" dirty="0"/>
              <a:t>den Landwirten, der Züchtung und der Forschung sowie künftigen Generationen </a:t>
            </a:r>
            <a:r>
              <a:rPr lang="en-US" sz="2300" b="1" i="0" dirty="0"/>
              <a:t>zur Verfügung steht</a:t>
            </a:r>
            <a:r>
              <a:rPr lang="en-US" sz="2300" i="0" dirty="0"/>
              <a:t>. Eine ausreichende genetische Vielfalt ist besonders wichtig für die Züchtung und damit für die Ernährungssicherheit </a:t>
            </a:r>
            <a:r>
              <a:rPr lang="en-US" sz="2300" b="1" i="0" dirty="0"/>
              <a:t>eines jeden Landes</a:t>
            </a:r>
            <a:r>
              <a:rPr lang="en-US" sz="2300" i="0" dirty="0"/>
              <a:t>.</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a:extLst>
              <a:ext uri="{FF2B5EF4-FFF2-40B4-BE49-F238E27FC236}">
                <a16:creationId xmlns:a16="http://schemas.microsoft.com/office/drawing/2014/main" id="{B5996153-4178-71BE-D996-C2AC4EE10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29" y="1904652"/>
            <a:ext cx="3510116" cy="3510116"/>
          </a:xfrm>
          <a:prstGeom prst="rect">
            <a:avLst/>
          </a:prstGeom>
        </p:spPr>
      </p:pic>
    </p:spTree>
    <p:extLst>
      <p:ext uri="{BB962C8B-B14F-4D97-AF65-F5344CB8AC3E}">
        <p14:creationId xmlns:p14="http://schemas.microsoft.com/office/powerpoint/2010/main" val="59446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9162"/>
            <a:ext cx="10595100" cy="803700"/>
          </a:xfrm>
          <a:prstGeom prst="rect">
            <a:avLst/>
          </a:prstGeom>
          <a:noFill/>
          <a:ln>
            <a:noFill/>
          </a:ln>
        </p:spPr>
        <p:txBody>
          <a:bodyPr spcFirstLastPara="1" wrap="square" lIns="91425" tIns="45700" rIns="91425" bIns="45700" anchor="t" anchorCtr="0">
            <a:noAutofit/>
          </a:bodyPr>
          <a:lstStyle/>
          <a:p>
            <a:r>
              <a:rPr lang="pl-PL" b="1" dirty="0" err="1"/>
              <a:t>Lokale </a:t>
            </a:r>
            <a:r>
              <a:rPr lang="pl-PL" b="1" dirty="0"/>
              <a:t>Pflanzen- und </a:t>
            </a:r>
            <a:r>
              <a:rPr lang="pl-PL" b="1" dirty="0" err="1"/>
              <a:t>Tierarten </a:t>
            </a:r>
            <a:r>
              <a:rPr lang="pl-PL" b="1" dirty="0"/>
              <a:t>im Partnerland</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25680" y="1275954"/>
            <a:ext cx="6368772" cy="4353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300" i="0" dirty="0"/>
              <a:t>Die Bedeutung der Erhaltung und Nutzung genetischer Ressourcen spiegelt sich in der EU-Politik wider, insbesondere in der </a:t>
            </a:r>
            <a:r>
              <a:rPr lang="en-US" sz="2300" i="0" dirty="0">
                <a:hlinkClick r:id="rId3"/>
              </a:rPr>
              <a:t>Strategie "Vom Erzeuger zum Verbraucher"</a:t>
            </a:r>
            <a:r>
              <a:rPr lang="en-US" sz="2300" i="0" dirty="0"/>
              <a:t>, der </a:t>
            </a:r>
            <a:r>
              <a:rPr lang="en-US" sz="2300" i="0" dirty="0">
                <a:hlinkClick r:id="rId4"/>
              </a:rPr>
              <a:t>EU-Biodiversitätsstrategie für 2030 </a:t>
            </a:r>
            <a:r>
              <a:rPr lang="en-US" sz="2300" i="0" dirty="0"/>
              <a:t>und der EU-Forststrategie für 2030. Der Rückgang der genetischen Vielfalt muss umgekehrt werden, auch durch die Erleichterung der Nutzung traditioneller Sorten von Kulturpflanzen, Rassen und Waldarten.</a:t>
            </a:r>
            <a:endParaRPr lang="pl-PL" sz="2300" i="0" dirty="0"/>
          </a:p>
          <a:p>
            <a:pPr marL="0" indent="0" algn="just">
              <a:spcBef>
                <a:spcPts val="0"/>
              </a:spcBef>
            </a:pPr>
            <a:endParaRPr lang="pl-PL" sz="2300" i="0" dirty="0"/>
          </a:p>
          <a:p>
            <a:pPr marL="0" indent="0" algn="just">
              <a:spcBef>
                <a:spcPts val="0"/>
              </a:spcBef>
            </a:pPr>
            <a:r>
              <a:rPr lang="en-US" sz="2300" i="0" dirty="0"/>
              <a:t>Jedes Land hat aufgrund seiner spezifischen geografischen und historischen Gegebenheiten seine </a:t>
            </a:r>
            <a:r>
              <a:rPr lang="en-US" sz="2300" b="1" i="0" dirty="0">
                <a:solidFill>
                  <a:srgbClr val="8DC641"/>
                </a:solidFill>
              </a:rPr>
              <a:t>eigenen Pflanzensorten oder Tierrassen, die von </a:t>
            </a:r>
            <a:r>
              <a:rPr lang="en-US" sz="2300" b="1" i="0" dirty="0" err="1">
                <a:solidFill>
                  <a:srgbClr val="8DC641"/>
                </a:solidFill>
              </a:rPr>
              <a:t>Programmen zur </a:t>
            </a:r>
            <a:r>
              <a:rPr lang="en-US" sz="2300" b="1" i="0" dirty="0">
                <a:solidFill>
                  <a:srgbClr val="8DC641"/>
                </a:solidFill>
              </a:rPr>
              <a:t>Erhaltung der Gene erfasst werden.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467;p13">
            <a:extLst>
              <a:ext uri="{FF2B5EF4-FFF2-40B4-BE49-F238E27FC236}">
                <a16:creationId xmlns:a16="http://schemas.microsoft.com/office/drawing/2014/main" id="{060129B6-794E-9523-B237-3EAE1DC43EB8}"/>
              </a:ext>
            </a:extLst>
          </p:cNvPr>
          <p:cNvSpPr txBox="1">
            <a:spLocks/>
          </p:cNvSpPr>
          <p:nvPr/>
        </p:nvSpPr>
        <p:spPr>
          <a:xfrm>
            <a:off x="7287768" y="5452163"/>
            <a:ext cx="4592796" cy="80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1400" b="1" i="0" dirty="0">
                <a:solidFill>
                  <a:srgbClr val="8DC641"/>
                </a:solidFill>
              </a:rPr>
              <a:t>Klicken Sie auf die Landes und Sie werden zu den Biodiversitätsseiten der Partnerländer des Projekts weitergeleitet.</a:t>
            </a:r>
          </a:p>
        </p:txBody>
      </p:sp>
      <p:grpSp>
        <p:nvGrpSpPr>
          <p:cNvPr id="4" name="Group 3">
            <a:extLst>
              <a:ext uri="{FF2B5EF4-FFF2-40B4-BE49-F238E27FC236}">
                <a16:creationId xmlns:a16="http://schemas.microsoft.com/office/drawing/2014/main" id="{06CB73E0-C677-A3DB-3C5D-B0011CAC3B04}"/>
              </a:ext>
            </a:extLst>
          </p:cNvPr>
          <p:cNvGrpSpPr/>
          <p:nvPr/>
        </p:nvGrpSpPr>
        <p:grpSpPr>
          <a:xfrm>
            <a:off x="7361656" y="1563036"/>
            <a:ext cx="5416736" cy="3911021"/>
            <a:chOff x="733429" y="2"/>
            <a:chExt cx="6352317" cy="5256222"/>
          </a:xfrm>
        </p:grpSpPr>
        <p:grpSp>
          <p:nvGrpSpPr>
            <p:cNvPr id="5" name="Group 4">
              <a:extLst>
                <a:ext uri="{FF2B5EF4-FFF2-40B4-BE49-F238E27FC236}">
                  <a16:creationId xmlns:a16="http://schemas.microsoft.com/office/drawing/2014/main" id="{7DBB21AC-8EFC-786F-C3CE-AB522E98C9AF}"/>
                </a:ext>
              </a:extLst>
            </p:cNvPr>
            <p:cNvGrpSpPr/>
            <p:nvPr/>
          </p:nvGrpSpPr>
          <p:grpSpPr>
            <a:xfrm>
              <a:off x="733429" y="2"/>
              <a:ext cx="6352317" cy="5152646"/>
              <a:chOff x="733429" y="2"/>
              <a:chExt cx="6352317" cy="5152646"/>
            </a:xfrm>
          </p:grpSpPr>
          <p:grpSp>
            <p:nvGrpSpPr>
              <p:cNvPr id="15" name="Group 14">
                <a:extLst>
                  <a:ext uri="{FF2B5EF4-FFF2-40B4-BE49-F238E27FC236}">
                    <a16:creationId xmlns:a16="http://schemas.microsoft.com/office/drawing/2014/main" id="{45F34E2E-E55D-F612-03ED-B6696D34FB08}"/>
                  </a:ext>
                </a:extLst>
              </p:cNvPr>
              <p:cNvGrpSpPr/>
              <p:nvPr/>
            </p:nvGrpSpPr>
            <p:grpSpPr>
              <a:xfrm>
                <a:off x="733429" y="2"/>
                <a:ext cx="6352317" cy="5152646"/>
                <a:chOff x="733430" y="0"/>
                <a:chExt cx="6698488" cy="5433434"/>
              </a:xfrm>
            </p:grpSpPr>
            <p:sp>
              <p:nvSpPr>
                <p:cNvPr id="18" name="Freeform 152">
                  <a:extLst>
                    <a:ext uri="{FF2B5EF4-FFF2-40B4-BE49-F238E27FC236}">
                      <a16:creationId xmlns:a16="http://schemas.microsoft.com/office/drawing/2014/main" id="{26347A42-87F9-C8C7-9720-BD52999BEE4F}"/>
                    </a:ext>
                  </a:extLst>
                </p:cNvPr>
                <p:cNvSpPr>
                  <a:spLocks noEditPoints="1"/>
                </p:cNvSpPr>
                <p:nvPr/>
              </p:nvSpPr>
              <p:spPr bwMode="auto">
                <a:xfrm>
                  <a:off x="4199177" y="24590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19" name="Freeform 153">
                  <a:extLst>
                    <a:ext uri="{FF2B5EF4-FFF2-40B4-BE49-F238E27FC236}">
                      <a16:creationId xmlns:a16="http://schemas.microsoft.com/office/drawing/2014/main" id="{AF94D6E6-2488-1DD3-F640-2CB65EAF6B2A}"/>
                    </a:ext>
                  </a:extLst>
                </p:cNvPr>
                <p:cNvSpPr>
                  <a:spLocks/>
                </p:cNvSpPr>
                <p:nvPr/>
              </p:nvSpPr>
              <p:spPr bwMode="auto">
                <a:xfrm>
                  <a:off x="4506251" y="42607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0" name="Freeform 154">
                  <a:extLst>
                    <a:ext uri="{FF2B5EF4-FFF2-40B4-BE49-F238E27FC236}">
                      <a16:creationId xmlns:a16="http://schemas.microsoft.com/office/drawing/2014/main" id="{6BA44730-3AEB-2004-CB40-57353E37FE50}"/>
                    </a:ext>
                  </a:extLst>
                </p:cNvPr>
                <p:cNvSpPr>
                  <a:spLocks/>
                </p:cNvSpPr>
                <p:nvPr/>
              </p:nvSpPr>
              <p:spPr bwMode="auto">
                <a:xfrm>
                  <a:off x="4440649" y="43729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1" name="Freeform 155">
                  <a:extLst>
                    <a:ext uri="{FF2B5EF4-FFF2-40B4-BE49-F238E27FC236}">
                      <a16:creationId xmlns:a16="http://schemas.microsoft.com/office/drawing/2014/main" id="{36D134C6-D241-93C1-1075-269D4A14F23C}"/>
                    </a:ext>
                  </a:extLst>
                </p:cNvPr>
                <p:cNvSpPr>
                  <a:spLocks noEditPoints="1"/>
                </p:cNvSpPr>
                <p:nvPr/>
              </p:nvSpPr>
              <p:spPr bwMode="auto">
                <a:xfrm>
                  <a:off x="4440649" y="43729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2" name="Freeform 156">
                  <a:extLst>
                    <a:ext uri="{FF2B5EF4-FFF2-40B4-BE49-F238E27FC236}">
                      <a16:creationId xmlns:a16="http://schemas.microsoft.com/office/drawing/2014/main" id="{096F5011-7B55-6948-C66E-8A6623DE74EE}"/>
                    </a:ext>
                  </a:extLst>
                </p:cNvPr>
                <p:cNvSpPr>
                  <a:spLocks/>
                </p:cNvSpPr>
                <p:nvPr/>
              </p:nvSpPr>
              <p:spPr bwMode="auto">
                <a:xfrm>
                  <a:off x="4327590" y="42499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3" name="Freeform 157">
                  <a:extLst>
                    <a:ext uri="{FF2B5EF4-FFF2-40B4-BE49-F238E27FC236}">
                      <a16:creationId xmlns:a16="http://schemas.microsoft.com/office/drawing/2014/main" id="{68BF6E3B-BA15-6578-C528-0B46B6B5D4A8}"/>
                    </a:ext>
                  </a:extLst>
                </p:cNvPr>
                <p:cNvSpPr>
                  <a:spLocks/>
                </p:cNvSpPr>
                <p:nvPr/>
              </p:nvSpPr>
              <p:spPr bwMode="auto">
                <a:xfrm>
                  <a:off x="4589998" y="43675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4" name="Freeform 158">
                  <a:hlinkClick r:id="rId5"/>
                  <a:extLst>
                    <a:ext uri="{FF2B5EF4-FFF2-40B4-BE49-F238E27FC236}">
                      <a16:creationId xmlns:a16="http://schemas.microsoft.com/office/drawing/2014/main" id="{3012AAF5-C034-1438-C66E-0B640D80E386}"/>
                    </a:ext>
                  </a:extLst>
                </p:cNvPr>
                <p:cNvSpPr>
                  <a:spLocks/>
                </p:cNvSpPr>
                <p:nvPr/>
              </p:nvSpPr>
              <p:spPr bwMode="auto">
                <a:xfrm>
                  <a:off x="4045640" y="33206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5" name="Freeform 159">
                  <a:extLst>
                    <a:ext uri="{FF2B5EF4-FFF2-40B4-BE49-F238E27FC236}">
                      <a16:creationId xmlns:a16="http://schemas.microsoft.com/office/drawing/2014/main" id="{B39B94E1-1982-C234-0592-06463BDE54C4}"/>
                    </a:ext>
                  </a:extLst>
                </p:cNvPr>
                <p:cNvSpPr>
                  <a:spLocks/>
                </p:cNvSpPr>
                <p:nvPr/>
              </p:nvSpPr>
              <p:spPr bwMode="auto">
                <a:xfrm>
                  <a:off x="3705067" y="37778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6" name="Freeform 160">
                  <a:extLst>
                    <a:ext uri="{FF2B5EF4-FFF2-40B4-BE49-F238E27FC236}">
                      <a16:creationId xmlns:a16="http://schemas.microsoft.com/office/drawing/2014/main" id="{E38B868D-B0C8-0067-0C30-CFDE33ADD0B4}"/>
                    </a:ext>
                  </a:extLst>
                </p:cNvPr>
                <p:cNvSpPr>
                  <a:spLocks noEditPoints="1"/>
                </p:cNvSpPr>
                <p:nvPr/>
              </p:nvSpPr>
              <p:spPr bwMode="auto">
                <a:xfrm>
                  <a:off x="3727400" y="38305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7" name="Freeform 161">
                  <a:extLst>
                    <a:ext uri="{FF2B5EF4-FFF2-40B4-BE49-F238E27FC236}">
                      <a16:creationId xmlns:a16="http://schemas.microsoft.com/office/drawing/2014/main" id="{B1847722-D7ED-DCFC-1357-1ABCCCE27457}"/>
                    </a:ext>
                  </a:extLst>
                </p:cNvPr>
                <p:cNvSpPr>
                  <a:spLocks/>
                </p:cNvSpPr>
                <p:nvPr/>
              </p:nvSpPr>
              <p:spPr bwMode="auto">
                <a:xfrm>
                  <a:off x="6238426" y="50492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8" name="Freeform 162">
                  <a:extLst>
                    <a:ext uri="{FF2B5EF4-FFF2-40B4-BE49-F238E27FC236}">
                      <a16:creationId xmlns:a16="http://schemas.microsoft.com/office/drawing/2014/main" id="{6225D116-E59A-C317-6596-088A7D8B4FFD}"/>
                    </a:ext>
                  </a:extLst>
                </p:cNvPr>
                <p:cNvSpPr>
                  <a:spLocks/>
                </p:cNvSpPr>
                <p:nvPr/>
              </p:nvSpPr>
              <p:spPr bwMode="auto">
                <a:xfrm>
                  <a:off x="4306654" y="38427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9" name="Freeform 163">
                  <a:extLst>
                    <a:ext uri="{FF2B5EF4-FFF2-40B4-BE49-F238E27FC236}">
                      <a16:creationId xmlns:a16="http://schemas.microsoft.com/office/drawing/2014/main" id="{1AF89FA1-08CC-E9AF-DF6A-4B008299EDC8}"/>
                    </a:ext>
                  </a:extLst>
                </p:cNvPr>
                <p:cNvSpPr>
                  <a:spLocks/>
                </p:cNvSpPr>
                <p:nvPr/>
              </p:nvSpPr>
              <p:spPr bwMode="auto">
                <a:xfrm>
                  <a:off x="2894113" y="36736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0" name="Freeform 167">
                  <a:extLst>
                    <a:ext uri="{FF2B5EF4-FFF2-40B4-BE49-F238E27FC236}">
                      <a16:creationId xmlns:a16="http://schemas.microsoft.com/office/drawing/2014/main" id="{6AD72386-0ACC-ADB1-A135-95C3FB2EDFEE}"/>
                    </a:ext>
                  </a:extLst>
                </p:cNvPr>
                <p:cNvSpPr>
                  <a:spLocks/>
                </p:cNvSpPr>
                <p:nvPr/>
              </p:nvSpPr>
              <p:spPr bwMode="auto">
                <a:xfrm>
                  <a:off x="4255009" y="19842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1" name="Freeform 168">
                  <a:extLst>
                    <a:ext uri="{FF2B5EF4-FFF2-40B4-BE49-F238E27FC236}">
                      <a16:creationId xmlns:a16="http://schemas.microsoft.com/office/drawing/2014/main" id="{4AC18DE9-B03F-B6C4-1A7F-33D21A4E487F}"/>
                    </a:ext>
                  </a:extLst>
                </p:cNvPr>
                <p:cNvSpPr>
                  <a:spLocks noEditPoints="1"/>
                </p:cNvSpPr>
                <p:nvPr/>
              </p:nvSpPr>
              <p:spPr bwMode="auto">
                <a:xfrm>
                  <a:off x="3977246" y="40158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2" name="Freeform 169">
                  <a:extLst>
                    <a:ext uri="{FF2B5EF4-FFF2-40B4-BE49-F238E27FC236}">
                      <a16:creationId xmlns:a16="http://schemas.microsoft.com/office/drawing/2014/main" id="{299667A4-4519-5E63-EB41-7DEC46E8CAF8}"/>
                    </a:ext>
                  </a:extLst>
                </p:cNvPr>
                <p:cNvSpPr>
                  <a:spLocks noEditPoints="1"/>
                </p:cNvSpPr>
                <p:nvPr/>
              </p:nvSpPr>
              <p:spPr bwMode="auto">
                <a:xfrm>
                  <a:off x="3142564" y="21722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3" name="Freeform 171">
                  <a:extLst>
                    <a:ext uri="{FF2B5EF4-FFF2-40B4-BE49-F238E27FC236}">
                      <a16:creationId xmlns:a16="http://schemas.microsoft.com/office/drawing/2014/main" id="{309243C0-0B0E-2036-B86D-555F8E17E5F3}"/>
                    </a:ext>
                  </a:extLst>
                </p:cNvPr>
                <p:cNvSpPr>
                  <a:spLocks noEditPoints="1"/>
                </p:cNvSpPr>
                <p:nvPr/>
              </p:nvSpPr>
              <p:spPr bwMode="auto">
                <a:xfrm>
                  <a:off x="2708087" y="282709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4" name="Freeform 175">
                  <a:extLst>
                    <a:ext uri="{FF2B5EF4-FFF2-40B4-BE49-F238E27FC236}">
                      <a16:creationId xmlns:a16="http://schemas.microsoft.com/office/drawing/2014/main" id="{F3C9F473-3B07-D8B4-3956-D1B8C2004AF2}"/>
                    </a:ext>
                  </a:extLst>
                </p:cNvPr>
                <p:cNvSpPr>
                  <a:spLocks/>
                </p:cNvSpPr>
                <p:nvPr/>
              </p:nvSpPr>
              <p:spPr bwMode="auto">
                <a:xfrm>
                  <a:off x="3996787" y="34545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5" name="Freeform 176">
                  <a:extLst>
                    <a:ext uri="{FF2B5EF4-FFF2-40B4-BE49-F238E27FC236}">
                      <a16:creationId xmlns:a16="http://schemas.microsoft.com/office/drawing/2014/main" id="{FC46E9EA-2461-2A5C-9FE8-3FCEB3645E56}"/>
                    </a:ext>
                  </a:extLst>
                </p:cNvPr>
                <p:cNvSpPr>
                  <a:spLocks/>
                </p:cNvSpPr>
                <p:nvPr/>
              </p:nvSpPr>
              <p:spPr bwMode="auto">
                <a:xfrm>
                  <a:off x="4556499" y="22061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36" name="Freeform 177">
                  <a:extLst>
                    <a:ext uri="{FF2B5EF4-FFF2-40B4-BE49-F238E27FC236}">
                      <a16:creationId xmlns:a16="http://schemas.microsoft.com/office/drawing/2014/main" id="{56A2BB4D-856D-F9DA-17CA-61364D36A238}"/>
                    </a:ext>
                  </a:extLst>
                </p:cNvPr>
                <p:cNvSpPr>
                  <a:spLocks/>
                </p:cNvSpPr>
                <p:nvPr/>
              </p:nvSpPr>
              <p:spPr bwMode="auto">
                <a:xfrm>
                  <a:off x="5045025" y="33341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7" name="Freeform 178">
                  <a:extLst>
                    <a:ext uri="{FF2B5EF4-FFF2-40B4-BE49-F238E27FC236}">
                      <a16:creationId xmlns:a16="http://schemas.microsoft.com/office/drawing/2014/main" id="{88316EED-2D50-1FF1-D9B3-09ADCF03892F}"/>
                    </a:ext>
                  </a:extLst>
                </p:cNvPr>
                <p:cNvSpPr>
                  <a:spLocks/>
                </p:cNvSpPr>
                <p:nvPr/>
              </p:nvSpPr>
              <p:spPr bwMode="auto">
                <a:xfrm>
                  <a:off x="2595413" y="3126021"/>
                  <a:ext cx="374072" cy="278500"/>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8" name="Freeform 179">
                  <a:hlinkClick r:id="rId6"/>
                  <a:extLst>
                    <a:ext uri="{FF2B5EF4-FFF2-40B4-BE49-F238E27FC236}">
                      <a16:creationId xmlns:a16="http://schemas.microsoft.com/office/drawing/2014/main" id="{DF01E561-5FBC-59AE-3D9F-BB11881606DB}"/>
                    </a:ext>
                  </a:extLst>
                </p:cNvPr>
                <p:cNvSpPr>
                  <a:spLocks/>
                </p:cNvSpPr>
                <p:nvPr/>
              </p:nvSpPr>
              <p:spPr bwMode="auto">
                <a:xfrm>
                  <a:off x="3536177" y="31664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9" name="Freeform 180">
                  <a:extLst>
                    <a:ext uri="{FF2B5EF4-FFF2-40B4-BE49-F238E27FC236}">
                      <a16:creationId xmlns:a16="http://schemas.microsoft.com/office/drawing/2014/main" id="{263A2BBC-AC01-09D6-D4A1-35C27F5C7013}"/>
                    </a:ext>
                  </a:extLst>
                </p:cNvPr>
                <p:cNvSpPr>
                  <a:spLocks/>
                </p:cNvSpPr>
                <p:nvPr/>
              </p:nvSpPr>
              <p:spPr bwMode="auto">
                <a:xfrm>
                  <a:off x="4274550" y="22291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0" name="Freeform 181">
                  <a:extLst>
                    <a:ext uri="{FF2B5EF4-FFF2-40B4-BE49-F238E27FC236}">
                      <a16:creationId xmlns:a16="http://schemas.microsoft.com/office/drawing/2014/main" id="{EC41C5FD-D8CA-D2B9-4D83-93BA0A8F073D}"/>
                    </a:ext>
                  </a:extLst>
                </p:cNvPr>
                <p:cNvSpPr>
                  <a:spLocks noEditPoints="1"/>
                </p:cNvSpPr>
                <p:nvPr/>
              </p:nvSpPr>
              <p:spPr bwMode="auto">
                <a:xfrm>
                  <a:off x="4271759" y="17259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1" name="Freeform 182">
                  <a:extLst>
                    <a:ext uri="{FF2B5EF4-FFF2-40B4-BE49-F238E27FC236}">
                      <a16:creationId xmlns:a16="http://schemas.microsoft.com/office/drawing/2014/main" id="{B9999861-2D96-0C45-1133-F30F24999147}"/>
                    </a:ext>
                  </a:extLst>
                </p:cNvPr>
                <p:cNvSpPr>
                  <a:spLocks/>
                </p:cNvSpPr>
                <p:nvPr/>
              </p:nvSpPr>
              <p:spPr bwMode="auto">
                <a:xfrm>
                  <a:off x="4750513" y="39888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2" name="Freeform 183">
                  <a:hlinkClick r:id="rId7"/>
                  <a:extLst>
                    <a:ext uri="{FF2B5EF4-FFF2-40B4-BE49-F238E27FC236}">
                      <a16:creationId xmlns:a16="http://schemas.microsoft.com/office/drawing/2014/main" id="{3F9B6333-EA04-E539-E8DC-CA3A8A4AD82C}"/>
                    </a:ext>
                  </a:extLst>
                </p:cNvPr>
                <p:cNvSpPr>
                  <a:spLocks noEditPoints="1"/>
                </p:cNvSpPr>
                <p:nvPr/>
              </p:nvSpPr>
              <p:spPr bwMode="auto">
                <a:xfrm>
                  <a:off x="3276559" y="34667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3" name="Freeform 184">
                  <a:extLst>
                    <a:ext uri="{FF2B5EF4-FFF2-40B4-BE49-F238E27FC236}">
                      <a16:creationId xmlns:a16="http://schemas.microsoft.com/office/drawing/2014/main" id="{C98D97AC-8256-68D8-0354-8B67B8105D32}"/>
                    </a:ext>
                  </a:extLst>
                </p:cNvPr>
                <p:cNvSpPr>
                  <a:spLocks noEditPoints="1"/>
                </p:cNvSpPr>
                <p:nvPr/>
              </p:nvSpPr>
              <p:spPr bwMode="auto">
                <a:xfrm>
                  <a:off x="1785855" y="31461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4" name="Freeform 185">
                  <a:extLst>
                    <a:ext uri="{FF2B5EF4-FFF2-40B4-BE49-F238E27FC236}">
                      <a16:creationId xmlns:a16="http://schemas.microsoft.com/office/drawing/2014/main" id="{87995444-5640-BF2F-E040-BDE83EFF7C57}"/>
                    </a:ext>
                  </a:extLst>
                </p:cNvPr>
                <p:cNvSpPr>
                  <a:spLocks/>
                </p:cNvSpPr>
                <p:nvPr/>
              </p:nvSpPr>
              <p:spPr bwMode="auto">
                <a:xfrm>
                  <a:off x="733430" y="1040157"/>
                  <a:ext cx="689521" cy="555922"/>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5" name="Freeform 186">
                  <a:hlinkClick r:id="rId8"/>
                  <a:extLst>
                    <a:ext uri="{FF2B5EF4-FFF2-40B4-BE49-F238E27FC236}">
                      <a16:creationId xmlns:a16="http://schemas.microsoft.com/office/drawing/2014/main" id="{83022076-3C43-0F85-5E27-1447A8B72F5B}"/>
                    </a:ext>
                  </a:extLst>
                </p:cNvPr>
                <p:cNvSpPr>
                  <a:spLocks/>
                </p:cNvSpPr>
                <p:nvPr/>
              </p:nvSpPr>
              <p:spPr bwMode="auto">
                <a:xfrm>
                  <a:off x="3707861" y="2559139"/>
                  <a:ext cx="1018928"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8DC641"/>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6" name="Freeform 187">
                  <a:hlinkClick r:id="rId9"/>
                  <a:extLst>
                    <a:ext uri="{FF2B5EF4-FFF2-40B4-BE49-F238E27FC236}">
                      <a16:creationId xmlns:a16="http://schemas.microsoft.com/office/drawing/2014/main" id="{DB72F3AB-5A5E-437D-E0F4-DDEC35E3BD8D}"/>
                    </a:ext>
                  </a:extLst>
                </p:cNvPr>
                <p:cNvSpPr>
                  <a:spLocks/>
                </p:cNvSpPr>
                <p:nvPr/>
              </p:nvSpPr>
              <p:spPr bwMode="auto">
                <a:xfrm>
                  <a:off x="1371307" y="23576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7" name="Freeform 189">
                  <a:extLst>
                    <a:ext uri="{FF2B5EF4-FFF2-40B4-BE49-F238E27FC236}">
                      <a16:creationId xmlns:a16="http://schemas.microsoft.com/office/drawing/2014/main" id="{8FDF0371-6270-9E1B-CC0B-D1D68287A08F}"/>
                    </a:ext>
                  </a:extLst>
                </p:cNvPr>
                <p:cNvSpPr>
                  <a:spLocks/>
                </p:cNvSpPr>
                <p:nvPr/>
              </p:nvSpPr>
              <p:spPr bwMode="auto">
                <a:xfrm>
                  <a:off x="907903" y="42837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8" name="Freeform 190">
                  <a:extLst>
                    <a:ext uri="{FF2B5EF4-FFF2-40B4-BE49-F238E27FC236}">
                      <a16:creationId xmlns:a16="http://schemas.microsoft.com/office/drawing/2014/main" id="{4CA7F428-B7CE-9EF8-565B-9A37F7CE6B66}"/>
                    </a:ext>
                  </a:extLst>
                </p:cNvPr>
                <p:cNvSpPr>
                  <a:spLocks noEditPoints="1"/>
                </p:cNvSpPr>
                <p:nvPr/>
              </p:nvSpPr>
              <p:spPr bwMode="auto">
                <a:xfrm>
                  <a:off x="2923425" y="25997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9" name="Freeform 193">
                  <a:hlinkClick r:id="rId10"/>
                  <a:extLst>
                    <a:ext uri="{FF2B5EF4-FFF2-40B4-BE49-F238E27FC236}">
                      <a16:creationId xmlns:a16="http://schemas.microsoft.com/office/drawing/2014/main" id="{1C11F7D7-0DF4-3F85-011D-B934B52D565C}"/>
                    </a:ext>
                  </a:extLst>
                </p:cNvPr>
                <p:cNvSpPr>
                  <a:spLocks noEditPoints="1"/>
                </p:cNvSpPr>
                <p:nvPr/>
              </p:nvSpPr>
              <p:spPr bwMode="auto">
                <a:xfrm>
                  <a:off x="2963903" y="37778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0" name="Freeform 194">
                  <a:extLst>
                    <a:ext uri="{FF2B5EF4-FFF2-40B4-BE49-F238E27FC236}">
                      <a16:creationId xmlns:a16="http://schemas.microsoft.com/office/drawing/2014/main" id="{759B7169-AE3D-82D7-EBE2-0FBAE38B8F03}"/>
                    </a:ext>
                  </a:extLst>
                </p:cNvPr>
                <p:cNvSpPr>
                  <a:spLocks/>
                </p:cNvSpPr>
                <p:nvPr/>
              </p:nvSpPr>
              <p:spPr bwMode="auto">
                <a:xfrm>
                  <a:off x="4446233" y="33936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1" name="Freeform 195">
                  <a:extLst>
                    <a:ext uri="{FF2B5EF4-FFF2-40B4-BE49-F238E27FC236}">
                      <a16:creationId xmlns:a16="http://schemas.microsoft.com/office/drawing/2014/main" id="{BBDA1F2F-6495-C8B6-0D5E-364D39949A31}"/>
                    </a:ext>
                  </a:extLst>
                </p:cNvPr>
                <p:cNvSpPr>
                  <a:spLocks/>
                </p:cNvSpPr>
                <p:nvPr/>
              </p:nvSpPr>
              <p:spPr bwMode="auto">
                <a:xfrm>
                  <a:off x="4587208" y="25929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2" name="Freeform 196">
                  <a:extLst>
                    <a:ext uri="{FF2B5EF4-FFF2-40B4-BE49-F238E27FC236}">
                      <a16:creationId xmlns:a16="http://schemas.microsoft.com/office/drawing/2014/main" id="{269BF7C8-D2BB-ED79-C028-2FBEA3EDA626}"/>
                    </a:ext>
                  </a:extLst>
                </p:cNvPr>
                <p:cNvSpPr>
                  <a:spLocks noEditPoints="1"/>
                </p:cNvSpPr>
                <p:nvPr/>
              </p:nvSpPr>
              <p:spPr bwMode="auto">
                <a:xfrm>
                  <a:off x="3397993" y="3841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3" name="Freeform 197">
                  <a:extLst>
                    <a:ext uri="{FF2B5EF4-FFF2-40B4-BE49-F238E27FC236}">
                      <a16:creationId xmlns:a16="http://schemas.microsoft.com/office/drawing/2014/main" id="{F94C88BC-8FE3-DCDA-0DAC-F30DE957A28F}"/>
                    </a:ext>
                  </a:extLst>
                </p:cNvPr>
                <p:cNvSpPr>
                  <a:spLocks noEditPoints="1"/>
                </p:cNvSpPr>
                <p:nvPr/>
              </p:nvSpPr>
              <p:spPr bwMode="auto">
                <a:xfrm>
                  <a:off x="2899696" y="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4" name="Freeform 198">
                  <a:extLst>
                    <a:ext uri="{FF2B5EF4-FFF2-40B4-BE49-F238E27FC236}">
                      <a16:creationId xmlns:a16="http://schemas.microsoft.com/office/drawing/2014/main" id="{CE222A38-2048-7568-DEB3-9DF9EE2A87C3}"/>
                    </a:ext>
                  </a:extLst>
                </p:cNvPr>
                <p:cNvSpPr>
                  <a:spLocks noEditPoints="1"/>
                </p:cNvSpPr>
                <p:nvPr/>
              </p:nvSpPr>
              <p:spPr bwMode="auto">
                <a:xfrm>
                  <a:off x="1689547" y="16583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5" name="Freeform 199">
                  <a:extLst>
                    <a:ext uri="{FF2B5EF4-FFF2-40B4-BE49-F238E27FC236}">
                      <a16:creationId xmlns:a16="http://schemas.microsoft.com/office/drawing/2014/main" id="{FD381D81-031F-684B-6C2F-5BDB4617F5FC}"/>
                    </a:ext>
                  </a:extLst>
                </p:cNvPr>
                <p:cNvSpPr>
                  <a:spLocks noEditPoints="1"/>
                </p:cNvSpPr>
                <p:nvPr/>
              </p:nvSpPr>
              <p:spPr bwMode="auto">
                <a:xfrm>
                  <a:off x="1113085" y="40497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6" name="Freeform 201">
                  <a:extLst>
                    <a:ext uri="{FF2B5EF4-FFF2-40B4-BE49-F238E27FC236}">
                      <a16:creationId xmlns:a16="http://schemas.microsoft.com/office/drawing/2014/main" id="{6971121F-6E24-5009-31A1-AA91DAE549FA}"/>
                    </a:ext>
                  </a:extLst>
                </p:cNvPr>
                <p:cNvSpPr>
                  <a:spLocks noEditPoints="1"/>
                </p:cNvSpPr>
                <p:nvPr/>
              </p:nvSpPr>
              <p:spPr bwMode="auto">
                <a:xfrm>
                  <a:off x="4541145" y="43675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7" name="Freeform 202">
                  <a:extLst>
                    <a:ext uri="{FF2B5EF4-FFF2-40B4-BE49-F238E27FC236}">
                      <a16:creationId xmlns:a16="http://schemas.microsoft.com/office/drawing/2014/main" id="{BF6E19CA-6581-BF24-40CF-4C2EF3C93F98}"/>
                    </a:ext>
                  </a:extLst>
                </p:cNvPr>
                <p:cNvSpPr>
                  <a:spLocks noEditPoints="1"/>
                </p:cNvSpPr>
                <p:nvPr/>
              </p:nvSpPr>
              <p:spPr bwMode="auto">
                <a:xfrm>
                  <a:off x="3904666" y="1623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8" name="Freeform 203">
                  <a:extLst>
                    <a:ext uri="{FF2B5EF4-FFF2-40B4-BE49-F238E27FC236}">
                      <a16:creationId xmlns:a16="http://schemas.microsoft.com/office/drawing/2014/main" id="{81A16EC3-DEFB-8D4D-71C3-C816707A1278}"/>
                    </a:ext>
                  </a:extLst>
                </p:cNvPr>
                <p:cNvSpPr>
                  <a:spLocks/>
                </p:cNvSpPr>
                <p:nvPr/>
              </p:nvSpPr>
              <p:spPr bwMode="auto">
                <a:xfrm>
                  <a:off x="5393203" y="39562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E"/>
                </a:p>
              </p:txBody>
            </p:sp>
          </p:grpSp>
          <p:sp>
            <p:nvSpPr>
              <p:cNvPr id="16" name="Rectangle 15">
                <a:hlinkClick r:id="rId9"/>
                <a:extLst>
                  <a:ext uri="{FF2B5EF4-FFF2-40B4-BE49-F238E27FC236}">
                    <a16:creationId xmlns:a16="http://schemas.microsoft.com/office/drawing/2014/main" id="{12F6B4ED-415B-3658-C208-B4878A29FFD0}"/>
                  </a:ext>
                </a:extLst>
              </p:cNvPr>
              <p:cNvSpPr/>
              <p:nvPr/>
            </p:nvSpPr>
            <p:spPr>
              <a:xfrm>
                <a:off x="990970" y="1899928"/>
                <a:ext cx="1386442" cy="276831"/>
              </a:xfrm>
              <a:prstGeom prst="rect">
                <a:avLst/>
              </a:prstGeom>
            </p:spPr>
            <p:txBody>
              <a:bodyPr wrap="square">
                <a:noAutofit/>
              </a:bodyPr>
              <a:lstStyle/>
              <a:p>
                <a:pPr algn="r"/>
                <a:r>
                  <a:rPr lang="en-US" sz="1400" b="1" u="sng" kern="12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Ireland</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68E350B3-65FC-4676-88D5-4EB426F639BD}"/>
                  </a:ext>
                </a:extLst>
              </p:cNvPr>
              <p:cNvSpPr/>
              <p:nvPr/>
            </p:nvSpPr>
            <p:spPr>
              <a:xfrm>
                <a:off x="4053009" y="2539769"/>
                <a:ext cx="1024255" cy="281939"/>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Po</a:t>
                </a:r>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land</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aphic 7">
              <a:extLst>
                <a:ext uri="{FF2B5EF4-FFF2-40B4-BE49-F238E27FC236}">
                  <a16:creationId xmlns:a16="http://schemas.microsoft.com/office/drawing/2014/main" id="{E619F224-BD1B-09D6-93C2-FC36514C01D4}"/>
                </a:ext>
              </a:extLst>
            </p:cNvPr>
            <p:cNvGrpSpPr/>
            <p:nvPr/>
          </p:nvGrpSpPr>
          <p:grpSpPr>
            <a:xfrm>
              <a:off x="3627801" y="5146975"/>
              <a:ext cx="125340" cy="109249"/>
              <a:chOff x="3627817" y="5147002"/>
              <a:chExt cx="1357493" cy="1183233"/>
            </a:xfrm>
            <a:solidFill>
              <a:srgbClr val="009697"/>
            </a:solidFill>
          </p:grpSpPr>
          <p:sp>
            <p:nvSpPr>
              <p:cNvPr id="7" name="Freeform 215">
                <a:extLst>
                  <a:ext uri="{FF2B5EF4-FFF2-40B4-BE49-F238E27FC236}">
                    <a16:creationId xmlns:a16="http://schemas.microsoft.com/office/drawing/2014/main" id="{512288B6-53B9-640B-3748-6140F167F1F0}"/>
                  </a:ext>
                </a:extLst>
              </p:cNvPr>
              <p:cNvSpPr/>
              <p:nvPr/>
            </p:nvSpPr>
            <p:spPr>
              <a:xfrm>
                <a:off x="4091397" y="5419488"/>
                <a:ext cx="118203" cy="68352"/>
              </a:xfrm>
              <a:custGeom>
                <a:avLst/>
                <a:gdLst>
                  <a:gd name="connsiteX0" fmla="*/ 29551 w 118203"/>
                  <a:gd name="connsiteY0" fmla="*/ 5542 h 68352"/>
                  <a:gd name="connsiteX1" fmla="*/ 20316 w 118203"/>
                  <a:gd name="connsiteY1" fmla="*/ 8313 h 68352"/>
                  <a:gd name="connsiteX2" fmla="*/ 19393 w 118203"/>
                  <a:gd name="connsiteY2" fmla="*/ 14779 h 68352"/>
                  <a:gd name="connsiteX3" fmla="*/ 23087 w 118203"/>
                  <a:gd name="connsiteY3" fmla="*/ 21245 h 68352"/>
                  <a:gd name="connsiteX4" fmla="*/ 36015 w 118203"/>
                  <a:gd name="connsiteY4" fmla="*/ 39718 h 68352"/>
                  <a:gd name="connsiteX5" fmla="*/ 39709 w 118203"/>
                  <a:gd name="connsiteY5" fmla="*/ 53573 h 68352"/>
                  <a:gd name="connsiteX6" fmla="*/ 35092 w 118203"/>
                  <a:gd name="connsiteY6" fmla="*/ 59115 h 68352"/>
                  <a:gd name="connsiteX7" fmla="*/ 31398 w 118203"/>
                  <a:gd name="connsiteY7" fmla="*/ 68352 h 68352"/>
                  <a:gd name="connsiteX8" fmla="*/ 62796 w 118203"/>
                  <a:gd name="connsiteY8" fmla="*/ 62810 h 68352"/>
                  <a:gd name="connsiteX9" fmla="*/ 86806 w 118203"/>
                  <a:gd name="connsiteY9" fmla="*/ 60039 h 68352"/>
                  <a:gd name="connsiteX10" fmla="*/ 98811 w 118203"/>
                  <a:gd name="connsiteY10" fmla="*/ 56344 h 68352"/>
                  <a:gd name="connsiteX11" fmla="*/ 118203 w 118203"/>
                  <a:gd name="connsiteY11" fmla="*/ 41566 h 68352"/>
                  <a:gd name="connsiteX12" fmla="*/ 110816 w 118203"/>
                  <a:gd name="connsiteY12" fmla="*/ 36947 h 68352"/>
                  <a:gd name="connsiteX13" fmla="*/ 76647 w 118203"/>
                  <a:gd name="connsiteY13" fmla="*/ 2771 h 68352"/>
                  <a:gd name="connsiteX14" fmla="*/ 74801 w 118203"/>
                  <a:gd name="connsiteY14" fmla="*/ 1847 h 68352"/>
                  <a:gd name="connsiteX15" fmla="*/ 72030 w 118203"/>
                  <a:gd name="connsiteY15" fmla="*/ 12931 h 68352"/>
                  <a:gd name="connsiteX16" fmla="*/ 57255 w 118203"/>
                  <a:gd name="connsiteY16" fmla="*/ 3695 h 68352"/>
                  <a:gd name="connsiteX17" fmla="*/ 46173 w 118203"/>
                  <a:gd name="connsiteY17" fmla="*/ 12931 h 68352"/>
                  <a:gd name="connsiteX18" fmla="*/ 32321 w 118203"/>
                  <a:gd name="connsiteY18" fmla="*/ 0 h 68352"/>
                  <a:gd name="connsiteX19" fmla="*/ 29551 w 118203"/>
                  <a:gd name="connsiteY19" fmla="*/ 5542 h 68352"/>
                  <a:gd name="connsiteX20" fmla="*/ 0 w 118203"/>
                  <a:gd name="connsiteY20" fmla="*/ 23092 h 68352"/>
                  <a:gd name="connsiteX21" fmla="*/ 17546 w 118203"/>
                  <a:gd name="connsiteY21" fmla="*/ 31405 h 68352"/>
                  <a:gd name="connsiteX22" fmla="*/ 0 w 118203"/>
                  <a:gd name="connsiteY22" fmla="*/ 2309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203" h="68352">
                    <a:moveTo>
                      <a:pt x="29551" y="5542"/>
                    </a:moveTo>
                    <a:cubicBezTo>
                      <a:pt x="25857" y="6466"/>
                      <a:pt x="22163" y="6466"/>
                      <a:pt x="20316" y="8313"/>
                    </a:cubicBezTo>
                    <a:cubicBezTo>
                      <a:pt x="19393" y="9237"/>
                      <a:pt x="19393" y="12931"/>
                      <a:pt x="19393" y="14779"/>
                    </a:cubicBezTo>
                    <a:cubicBezTo>
                      <a:pt x="26780" y="13855"/>
                      <a:pt x="23087" y="19397"/>
                      <a:pt x="23087" y="21245"/>
                    </a:cubicBezTo>
                    <a:cubicBezTo>
                      <a:pt x="23087" y="32329"/>
                      <a:pt x="24010" y="32329"/>
                      <a:pt x="36015" y="39718"/>
                    </a:cubicBezTo>
                    <a:cubicBezTo>
                      <a:pt x="39709" y="41566"/>
                      <a:pt x="46173" y="47108"/>
                      <a:pt x="39709" y="53573"/>
                    </a:cubicBezTo>
                    <a:cubicBezTo>
                      <a:pt x="37862" y="55421"/>
                      <a:pt x="36015" y="56344"/>
                      <a:pt x="35092" y="59115"/>
                    </a:cubicBezTo>
                    <a:cubicBezTo>
                      <a:pt x="34168" y="60963"/>
                      <a:pt x="33245" y="63734"/>
                      <a:pt x="31398" y="68352"/>
                    </a:cubicBezTo>
                    <a:cubicBezTo>
                      <a:pt x="42479" y="59115"/>
                      <a:pt x="55408" y="74818"/>
                      <a:pt x="62796" y="62810"/>
                    </a:cubicBezTo>
                    <a:cubicBezTo>
                      <a:pt x="72030" y="61887"/>
                      <a:pt x="79418" y="61887"/>
                      <a:pt x="86806" y="60039"/>
                    </a:cubicBezTo>
                    <a:cubicBezTo>
                      <a:pt x="91423" y="59115"/>
                      <a:pt x="96040" y="54497"/>
                      <a:pt x="98811" y="56344"/>
                    </a:cubicBezTo>
                    <a:cubicBezTo>
                      <a:pt x="113586" y="60963"/>
                      <a:pt x="112663" y="48955"/>
                      <a:pt x="118203" y="41566"/>
                    </a:cubicBezTo>
                    <a:cubicBezTo>
                      <a:pt x="115433" y="39718"/>
                      <a:pt x="111739" y="38795"/>
                      <a:pt x="110816" y="36947"/>
                    </a:cubicBezTo>
                    <a:cubicBezTo>
                      <a:pt x="108045" y="16626"/>
                      <a:pt x="78495" y="23092"/>
                      <a:pt x="76647" y="2771"/>
                    </a:cubicBezTo>
                    <a:cubicBezTo>
                      <a:pt x="76647" y="1847"/>
                      <a:pt x="74801" y="1847"/>
                      <a:pt x="74801" y="1847"/>
                    </a:cubicBezTo>
                    <a:cubicBezTo>
                      <a:pt x="73877" y="6466"/>
                      <a:pt x="72030" y="10161"/>
                      <a:pt x="72030" y="12931"/>
                    </a:cubicBezTo>
                    <a:cubicBezTo>
                      <a:pt x="66489" y="9237"/>
                      <a:pt x="60949" y="3695"/>
                      <a:pt x="57255" y="3695"/>
                    </a:cubicBezTo>
                    <a:cubicBezTo>
                      <a:pt x="52637" y="3695"/>
                      <a:pt x="48944" y="10161"/>
                      <a:pt x="46173" y="12931"/>
                    </a:cubicBezTo>
                    <a:cubicBezTo>
                      <a:pt x="41556" y="8313"/>
                      <a:pt x="37862" y="4618"/>
                      <a:pt x="32321" y="0"/>
                    </a:cubicBezTo>
                    <a:cubicBezTo>
                      <a:pt x="29551" y="2771"/>
                      <a:pt x="29551" y="4618"/>
                      <a:pt x="29551" y="5542"/>
                    </a:cubicBezTo>
                    <a:close/>
                    <a:moveTo>
                      <a:pt x="0" y="23092"/>
                    </a:moveTo>
                    <a:cubicBezTo>
                      <a:pt x="924" y="42489"/>
                      <a:pt x="12005" y="24939"/>
                      <a:pt x="17546" y="31405"/>
                    </a:cubicBezTo>
                    <a:cubicBezTo>
                      <a:pt x="15699" y="16626"/>
                      <a:pt x="7388" y="24016"/>
                      <a:pt x="0" y="2309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8" name="Freeform 218">
                <a:extLst>
                  <a:ext uri="{FF2B5EF4-FFF2-40B4-BE49-F238E27FC236}">
                    <a16:creationId xmlns:a16="http://schemas.microsoft.com/office/drawing/2014/main" id="{F0BF3BE3-E812-E4A4-1733-87D0FF5DC95B}"/>
                  </a:ext>
                </a:extLst>
              </p:cNvPr>
              <p:cNvSpPr/>
              <p:nvPr/>
            </p:nvSpPr>
            <p:spPr>
              <a:xfrm>
                <a:off x="4096937" y="5510008"/>
                <a:ext cx="888373" cy="819303"/>
              </a:xfrm>
              <a:custGeom>
                <a:avLst/>
                <a:gdLst>
                  <a:gd name="connsiteX0" fmla="*/ 677823 w 888373"/>
                  <a:gd name="connsiteY0" fmla="*/ 819303 h 819303"/>
                  <a:gd name="connsiteX1" fmla="*/ 618722 w 888373"/>
                  <a:gd name="connsiteY1" fmla="*/ 793441 h 819303"/>
                  <a:gd name="connsiteX2" fmla="*/ 595635 w 888373"/>
                  <a:gd name="connsiteY2" fmla="*/ 788822 h 819303"/>
                  <a:gd name="connsiteX3" fmla="*/ 566084 w 888373"/>
                  <a:gd name="connsiteY3" fmla="*/ 782356 h 819303"/>
                  <a:gd name="connsiteX4" fmla="*/ 562390 w 888373"/>
                  <a:gd name="connsiteY4" fmla="*/ 782356 h 819303"/>
                  <a:gd name="connsiteX5" fmla="*/ 507906 w 888373"/>
                  <a:gd name="connsiteY5" fmla="*/ 765730 h 819303"/>
                  <a:gd name="connsiteX6" fmla="*/ 494977 w 888373"/>
                  <a:gd name="connsiteY6" fmla="*/ 762035 h 819303"/>
                  <a:gd name="connsiteX7" fmla="*/ 484819 w 888373"/>
                  <a:gd name="connsiteY7" fmla="*/ 755570 h 819303"/>
                  <a:gd name="connsiteX8" fmla="*/ 476508 w 888373"/>
                  <a:gd name="connsiteY8" fmla="*/ 756493 h 819303"/>
                  <a:gd name="connsiteX9" fmla="*/ 465426 w 888373"/>
                  <a:gd name="connsiteY9" fmla="*/ 766654 h 819303"/>
                  <a:gd name="connsiteX10" fmla="*/ 441416 w 888373"/>
                  <a:gd name="connsiteY10" fmla="*/ 757417 h 819303"/>
                  <a:gd name="connsiteX11" fmla="*/ 413712 w 888373"/>
                  <a:gd name="connsiteY11" fmla="*/ 749104 h 819303"/>
                  <a:gd name="connsiteX12" fmla="*/ 404478 w 888373"/>
                  <a:gd name="connsiteY12" fmla="*/ 743562 h 819303"/>
                  <a:gd name="connsiteX13" fmla="*/ 389702 w 888373"/>
                  <a:gd name="connsiteY13" fmla="*/ 736172 h 819303"/>
                  <a:gd name="connsiteX14" fmla="*/ 343529 w 888373"/>
                  <a:gd name="connsiteY14" fmla="*/ 726936 h 819303"/>
                  <a:gd name="connsiteX15" fmla="*/ 332447 w 888373"/>
                  <a:gd name="connsiteY15" fmla="*/ 709386 h 819303"/>
                  <a:gd name="connsiteX16" fmla="*/ 327830 w 888373"/>
                  <a:gd name="connsiteY16" fmla="*/ 701996 h 819303"/>
                  <a:gd name="connsiteX17" fmla="*/ 304743 w 888373"/>
                  <a:gd name="connsiteY17" fmla="*/ 695530 h 819303"/>
                  <a:gd name="connsiteX18" fmla="*/ 266881 w 888373"/>
                  <a:gd name="connsiteY18" fmla="*/ 683522 h 819303"/>
                  <a:gd name="connsiteX19" fmla="*/ 266881 w 888373"/>
                  <a:gd name="connsiteY19" fmla="*/ 682599 h 819303"/>
                  <a:gd name="connsiteX20" fmla="*/ 266881 w 888373"/>
                  <a:gd name="connsiteY20" fmla="*/ 666896 h 819303"/>
                  <a:gd name="connsiteX21" fmla="*/ 239177 w 888373"/>
                  <a:gd name="connsiteY21" fmla="*/ 649347 h 819303"/>
                  <a:gd name="connsiteX22" fmla="*/ 225325 w 888373"/>
                  <a:gd name="connsiteY22" fmla="*/ 641957 h 819303"/>
                  <a:gd name="connsiteX23" fmla="*/ 222555 w 888373"/>
                  <a:gd name="connsiteY23" fmla="*/ 640110 h 819303"/>
                  <a:gd name="connsiteX24" fmla="*/ 194851 w 888373"/>
                  <a:gd name="connsiteY24" fmla="*/ 624407 h 819303"/>
                  <a:gd name="connsiteX25" fmla="*/ 155142 w 888373"/>
                  <a:gd name="connsiteY25" fmla="*/ 596697 h 819303"/>
                  <a:gd name="connsiteX26" fmla="*/ 148678 w 888373"/>
                  <a:gd name="connsiteY26" fmla="*/ 591155 h 819303"/>
                  <a:gd name="connsiteX27" fmla="*/ 110816 w 888373"/>
                  <a:gd name="connsiteY27" fmla="*/ 558826 h 819303"/>
                  <a:gd name="connsiteX28" fmla="*/ 125591 w 888373"/>
                  <a:gd name="connsiteY28" fmla="*/ 550513 h 819303"/>
                  <a:gd name="connsiteX29" fmla="*/ 116356 w 888373"/>
                  <a:gd name="connsiteY29" fmla="*/ 547742 h 819303"/>
                  <a:gd name="connsiteX30" fmla="*/ 68336 w 888373"/>
                  <a:gd name="connsiteY30" fmla="*/ 519108 h 819303"/>
                  <a:gd name="connsiteX31" fmla="*/ 60948 w 888373"/>
                  <a:gd name="connsiteY31" fmla="*/ 487703 h 819303"/>
                  <a:gd name="connsiteX32" fmla="*/ 37862 w 888373"/>
                  <a:gd name="connsiteY32" fmla="*/ 440595 h 819303"/>
                  <a:gd name="connsiteX33" fmla="*/ 34168 w 888373"/>
                  <a:gd name="connsiteY33" fmla="*/ 424892 h 819303"/>
                  <a:gd name="connsiteX34" fmla="*/ 33245 w 888373"/>
                  <a:gd name="connsiteY34" fmla="*/ 400877 h 819303"/>
                  <a:gd name="connsiteX35" fmla="*/ 29551 w 888373"/>
                  <a:gd name="connsiteY35" fmla="*/ 393487 h 819303"/>
                  <a:gd name="connsiteX36" fmla="*/ 75724 w 888373"/>
                  <a:gd name="connsiteY36" fmla="*/ 395335 h 819303"/>
                  <a:gd name="connsiteX37" fmla="*/ 48944 w 888373"/>
                  <a:gd name="connsiteY37" fmla="*/ 359311 h 819303"/>
                  <a:gd name="connsiteX38" fmla="*/ 45250 w 888373"/>
                  <a:gd name="connsiteY38" fmla="*/ 350075 h 819303"/>
                  <a:gd name="connsiteX39" fmla="*/ 45250 w 888373"/>
                  <a:gd name="connsiteY39" fmla="*/ 330677 h 819303"/>
                  <a:gd name="connsiteX40" fmla="*/ 49867 w 888373"/>
                  <a:gd name="connsiteY40" fmla="*/ 324211 h 819303"/>
                  <a:gd name="connsiteX41" fmla="*/ 69260 w 888373"/>
                  <a:gd name="connsiteY41" fmla="*/ 327906 h 819303"/>
                  <a:gd name="connsiteX42" fmla="*/ 78495 w 888373"/>
                  <a:gd name="connsiteY42" fmla="*/ 333448 h 819303"/>
                  <a:gd name="connsiteX43" fmla="*/ 80341 w 888373"/>
                  <a:gd name="connsiteY43" fmla="*/ 321440 h 819303"/>
                  <a:gd name="connsiteX44" fmla="*/ 80341 w 888373"/>
                  <a:gd name="connsiteY44" fmla="*/ 303891 h 819303"/>
                  <a:gd name="connsiteX45" fmla="*/ 73877 w 888373"/>
                  <a:gd name="connsiteY45" fmla="*/ 308509 h 819303"/>
                  <a:gd name="connsiteX46" fmla="*/ 67413 w 888373"/>
                  <a:gd name="connsiteY46" fmla="*/ 305738 h 819303"/>
                  <a:gd name="connsiteX47" fmla="*/ 72030 w 888373"/>
                  <a:gd name="connsiteY47" fmla="*/ 299272 h 819303"/>
                  <a:gd name="connsiteX48" fmla="*/ 75724 w 888373"/>
                  <a:gd name="connsiteY48" fmla="*/ 299272 h 819303"/>
                  <a:gd name="connsiteX49" fmla="*/ 85882 w 888373"/>
                  <a:gd name="connsiteY49" fmla="*/ 297425 h 819303"/>
                  <a:gd name="connsiteX50" fmla="*/ 80341 w 888373"/>
                  <a:gd name="connsiteY50" fmla="*/ 289112 h 819303"/>
                  <a:gd name="connsiteX51" fmla="*/ 75724 w 888373"/>
                  <a:gd name="connsiteY51" fmla="*/ 287264 h 819303"/>
                  <a:gd name="connsiteX52" fmla="*/ 85882 w 888373"/>
                  <a:gd name="connsiteY52" fmla="*/ 280799 h 819303"/>
                  <a:gd name="connsiteX53" fmla="*/ 81265 w 888373"/>
                  <a:gd name="connsiteY53" fmla="*/ 274333 h 819303"/>
                  <a:gd name="connsiteX54" fmla="*/ 59102 w 888373"/>
                  <a:gd name="connsiteY54" fmla="*/ 260478 h 819303"/>
                  <a:gd name="connsiteX55" fmla="*/ 46173 w 888373"/>
                  <a:gd name="connsiteY55" fmla="*/ 256783 h 819303"/>
                  <a:gd name="connsiteX56" fmla="*/ 32321 w 888373"/>
                  <a:gd name="connsiteY56" fmla="*/ 243851 h 819303"/>
                  <a:gd name="connsiteX57" fmla="*/ 45250 w 888373"/>
                  <a:gd name="connsiteY57" fmla="*/ 230920 h 819303"/>
                  <a:gd name="connsiteX58" fmla="*/ 55408 w 888373"/>
                  <a:gd name="connsiteY58" fmla="*/ 228149 h 819303"/>
                  <a:gd name="connsiteX59" fmla="*/ 52637 w 888373"/>
                  <a:gd name="connsiteY59" fmla="*/ 226301 h 819303"/>
                  <a:gd name="connsiteX60" fmla="*/ 75724 w 888373"/>
                  <a:gd name="connsiteY60" fmla="*/ 187507 h 819303"/>
                  <a:gd name="connsiteX61" fmla="*/ 71107 w 888373"/>
                  <a:gd name="connsiteY61" fmla="*/ 162568 h 819303"/>
                  <a:gd name="connsiteX62" fmla="*/ 55408 w 888373"/>
                  <a:gd name="connsiteY62" fmla="*/ 157025 h 819303"/>
                  <a:gd name="connsiteX63" fmla="*/ 58178 w 888373"/>
                  <a:gd name="connsiteY63" fmla="*/ 122849 h 819303"/>
                  <a:gd name="connsiteX64" fmla="*/ 21240 w 888373"/>
                  <a:gd name="connsiteY64" fmla="*/ 125620 h 819303"/>
                  <a:gd name="connsiteX65" fmla="*/ 0 w 888373"/>
                  <a:gd name="connsiteY65" fmla="*/ 112689 h 819303"/>
                  <a:gd name="connsiteX66" fmla="*/ 6464 w 888373"/>
                  <a:gd name="connsiteY66" fmla="*/ 97910 h 819303"/>
                  <a:gd name="connsiteX67" fmla="*/ 12928 w 888373"/>
                  <a:gd name="connsiteY67" fmla="*/ 88673 h 819303"/>
                  <a:gd name="connsiteX68" fmla="*/ 39709 w 888373"/>
                  <a:gd name="connsiteY68" fmla="*/ 68352 h 819303"/>
                  <a:gd name="connsiteX69" fmla="*/ 49867 w 888373"/>
                  <a:gd name="connsiteY69" fmla="*/ 64658 h 819303"/>
                  <a:gd name="connsiteX70" fmla="*/ 41556 w 888373"/>
                  <a:gd name="connsiteY70" fmla="*/ 53574 h 819303"/>
                  <a:gd name="connsiteX71" fmla="*/ 25857 w 888373"/>
                  <a:gd name="connsiteY71" fmla="*/ 48031 h 819303"/>
                  <a:gd name="connsiteX72" fmla="*/ 28627 w 888373"/>
                  <a:gd name="connsiteY72" fmla="*/ 40642 h 819303"/>
                  <a:gd name="connsiteX73" fmla="*/ 31398 w 888373"/>
                  <a:gd name="connsiteY73" fmla="*/ 43413 h 819303"/>
                  <a:gd name="connsiteX74" fmla="*/ 35092 w 888373"/>
                  <a:gd name="connsiteY74" fmla="*/ 48031 h 819303"/>
                  <a:gd name="connsiteX75" fmla="*/ 73877 w 888373"/>
                  <a:gd name="connsiteY75" fmla="*/ 48955 h 819303"/>
                  <a:gd name="connsiteX76" fmla="*/ 94193 w 888373"/>
                  <a:gd name="connsiteY76" fmla="*/ 48955 h 819303"/>
                  <a:gd name="connsiteX77" fmla="*/ 95117 w 888373"/>
                  <a:gd name="connsiteY77" fmla="*/ 43413 h 819303"/>
                  <a:gd name="connsiteX78" fmla="*/ 108969 w 888373"/>
                  <a:gd name="connsiteY78" fmla="*/ 48955 h 819303"/>
                  <a:gd name="connsiteX79" fmla="*/ 113586 w 888373"/>
                  <a:gd name="connsiteY79" fmla="*/ 34176 h 819303"/>
                  <a:gd name="connsiteX80" fmla="*/ 120050 w 888373"/>
                  <a:gd name="connsiteY80" fmla="*/ 29558 h 819303"/>
                  <a:gd name="connsiteX81" fmla="*/ 125591 w 888373"/>
                  <a:gd name="connsiteY81" fmla="*/ 33253 h 819303"/>
                  <a:gd name="connsiteX82" fmla="*/ 139443 w 888373"/>
                  <a:gd name="connsiteY82" fmla="*/ 35100 h 819303"/>
                  <a:gd name="connsiteX83" fmla="*/ 152372 w 888373"/>
                  <a:gd name="connsiteY83" fmla="*/ 29558 h 819303"/>
                  <a:gd name="connsiteX84" fmla="*/ 157912 w 888373"/>
                  <a:gd name="connsiteY84" fmla="*/ 26787 h 819303"/>
                  <a:gd name="connsiteX85" fmla="*/ 155142 w 888373"/>
                  <a:gd name="connsiteY85" fmla="*/ 20321 h 819303"/>
                  <a:gd name="connsiteX86" fmla="*/ 147754 w 888373"/>
                  <a:gd name="connsiteY86" fmla="*/ 11084 h 819303"/>
                  <a:gd name="connsiteX87" fmla="*/ 162530 w 888373"/>
                  <a:gd name="connsiteY87" fmla="*/ 9237 h 819303"/>
                  <a:gd name="connsiteX88" fmla="*/ 164377 w 888373"/>
                  <a:gd name="connsiteY88" fmla="*/ 0 h 819303"/>
                  <a:gd name="connsiteX89" fmla="*/ 167147 w 888373"/>
                  <a:gd name="connsiteY89" fmla="*/ 1847 h 819303"/>
                  <a:gd name="connsiteX90" fmla="*/ 181922 w 888373"/>
                  <a:gd name="connsiteY90" fmla="*/ 26787 h 819303"/>
                  <a:gd name="connsiteX91" fmla="*/ 187463 w 888373"/>
                  <a:gd name="connsiteY91" fmla="*/ 33253 h 819303"/>
                  <a:gd name="connsiteX92" fmla="*/ 194851 w 888373"/>
                  <a:gd name="connsiteY92" fmla="*/ 46184 h 819303"/>
                  <a:gd name="connsiteX93" fmla="*/ 176382 w 888373"/>
                  <a:gd name="connsiteY93" fmla="*/ 54497 h 819303"/>
                  <a:gd name="connsiteX94" fmla="*/ 154218 w 888373"/>
                  <a:gd name="connsiteY94" fmla="*/ 68352 h 819303"/>
                  <a:gd name="connsiteX95" fmla="*/ 152372 w 888373"/>
                  <a:gd name="connsiteY95" fmla="*/ 71123 h 819303"/>
                  <a:gd name="connsiteX96" fmla="*/ 116356 w 888373"/>
                  <a:gd name="connsiteY96" fmla="*/ 96986 h 819303"/>
                  <a:gd name="connsiteX97" fmla="*/ 105275 w 888373"/>
                  <a:gd name="connsiteY97" fmla="*/ 118231 h 819303"/>
                  <a:gd name="connsiteX98" fmla="*/ 127438 w 888373"/>
                  <a:gd name="connsiteY98" fmla="*/ 135781 h 819303"/>
                  <a:gd name="connsiteX99" fmla="*/ 201315 w 888373"/>
                  <a:gd name="connsiteY99" fmla="*/ 115460 h 819303"/>
                  <a:gd name="connsiteX100" fmla="*/ 204086 w 888373"/>
                  <a:gd name="connsiteY100" fmla="*/ 114536 h 819303"/>
                  <a:gd name="connsiteX101" fmla="*/ 228096 w 888373"/>
                  <a:gd name="connsiteY101" fmla="*/ 120078 h 819303"/>
                  <a:gd name="connsiteX102" fmla="*/ 261340 w 888373"/>
                  <a:gd name="connsiteY102" fmla="*/ 129315 h 819303"/>
                  <a:gd name="connsiteX103" fmla="*/ 269652 w 888373"/>
                  <a:gd name="connsiteY103" fmla="*/ 147789 h 819303"/>
                  <a:gd name="connsiteX104" fmla="*/ 262264 w 888373"/>
                  <a:gd name="connsiteY104" fmla="*/ 157025 h 819303"/>
                  <a:gd name="connsiteX105" fmla="*/ 265958 w 888373"/>
                  <a:gd name="connsiteY105" fmla="*/ 169033 h 819303"/>
                  <a:gd name="connsiteX106" fmla="*/ 244718 w 888373"/>
                  <a:gd name="connsiteY106" fmla="*/ 169033 h 819303"/>
                  <a:gd name="connsiteX107" fmla="*/ 244718 w 888373"/>
                  <a:gd name="connsiteY107" fmla="*/ 173652 h 819303"/>
                  <a:gd name="connsiteX108" fmla="*/ 241024 w 888373"/>
                  <a:gd name="connsiteY108" fmla="*/ 193973 h 819303"/>
                  <a:gd name="connsiteX109" fmla="*/ 217938 w 888373"/>
                  <a:gd name="connsiteY109" fmla="*/ 224454 h 819303"/>
                  <a:gd name="connsiteX110" fmla="*/ 257647 w 888373"/>
                  <a:gd name="connsiteY110" fmla="*/ 218912 h 819303"/>
                  <a:gd name="connsiteX111" fmla="*/ 293662 w 888373"/>
                  <a:gd name="connsiteY111" fmla="*/ 208752 h 819303"/>
                  <a:gd name="connsiteX112" fmla="*/ 298279 w 888373"/>
                  <a:gd name="connsiteY112" fmla="*/ 197668 h 819303"/>
                  <a:gd name="connsiteX113" fmla="*/ 318595 w 888373"/>
                  <a:gd name="connsiteY113" fmla="*/ 193973 h 819303"/>
                  <a:gd name="connsiteX114" fmla="*/ 330600 w 888373"/>
                  <a:gd name="connsiteY114" fmla="*/ 184736 h 819303"/>
                  <a:gd name="connsiteX115" fmla="*/ 364769 w 888373"/>
                  <a:gd name="connsiteY115" fmla="*/ 162568 h 819303"/>
                  <a:gd name="connsiteX116" fmla="*/ 369386 w 888373"/>
                  <a:gd name="connsiteY116" fmla="*/ 166262 h 819303"/>
                  <a:gd name="connsiteX117" fmla="*/ 355534 w 888373"/>
                  <a:gd name="connsiteY117" fmla="*/ 224454 h 819303"/>
                  <a:gd name="connsiteX118" fmla="*/ 377697 w 888373"/>
                  <a:gd name="connsiteY118" fmla="*/ 209675 h 819303"/>
                  <a:gd name="connsiteX119" fmla="*/ 388779 w 888373"/>
                  <a:gd name="connsiteY119" fmla="*/ 194896 h 819303"/>
                  <a:gd name="connsiteX120" fmla="*/ 402631 w 888373"/>
                  <a:gd name="connsiteY120" fmla="*/ 188431 h 819303"/>
                  <a:gd name="connsiteX121" fmla="*/ 433105 w 888373"/>
                  <a:gd name="connsiteY121" fmla="*/ 205981 h 819303"/>
                  <a:gd name="connsiteX122" fmla="*/ 445110 w 888373"/>
                  <a:gd name="connsiteY122" fmla="*/ 224454 h 819303"/>
                  <a:gd name="connsiteX123" fmla="*/ 449727 w 888373"/>
                  <a:gd name="connsiteY123" fmla="*/ 233691 h 819303"/>
                  <a:gd name="connsiteX124" fmla="*/ 454345 w 888373"/>
                  <a:gd name="connsiteY124" fmla="*/ 239233 h 819303"/>
                  <a:gd name="connsiteX125" fmla="*/ 457115 w 888373"/>
                  <a:gd name="connsiteY125" fmla="*/ 227225 h 819303"/>
                  <a:gd name="connsiteX126" fmla="*/ 461732 w 888373"/>
                  <a:gd name="connsiteY126" fmla="*/ 219836 h 819303"/>
                  <a:gd name="connsiteX127" fmla="*/ 468197 w 888373"/>
                  <a:gd name="connsiteY127" fmla="*/ 226301 h 819303"/>
                  <a:gd name="connsiteX128" fmla="*/ 468197 w 888373"/>
                  <a:gd name="connsiteY128" fmla="*/ 235538 h 819303"/>
                  <a:gd name="connsiteX129" fmla="*/ 470044 w 888373"/>
                  <a:gd name="connsiteY129" fmla="*/ 252165 h 819303"/>
                  <a:gd name="connsiteX130" fmla="*/ 477431 w 888373"/>
                  <a:gd name="connsiteY130" fmla="*/ 246622 h 819303"/>
                  <a:gd name="connsiteX131" fmla="*/ 480202 w 888373"/>
                  <a:gd name="connsiteY131" fmla="*/ 250317 h 819303"/>
                  <a:gd name="connsiteX132" fmla="*/ 499594 w 888373"/>
                  <a:gd name="connsiteY132" fmla="*/ 264172 h 819303"/>
                  <a:gd name="connsiteX133" fmla="*/ 524528 w 888373"/>
                  <a:gd name="connsiteY133" fmla="*/ 264172 h 819303"/>
                  <a:gd name="connsiteX134" fmla="*/ 544844 w 888373"/>
                  <a:gd name="connsiteY134" fmla="*/ 264172 h 819303"/>
                  <a:gd name="connsiteX135" fmla="*/ 555002 w 888373"/>
                  <a:gd name="connsiteY135" fmla="*/ 265096 h 819303"/>
                  <a:gd name="connsiteX136" fmla="*/ 598405 w 888373"/>
                  <a:gd name="connsiteY136" fmla="*/ 295577 h 819303"/>
                  <a:gd name="connsiteX137" fmla="*/ 579936 w 888373"/>
                  <a:gd name="connsiteY137" fmla="*/ 311280 h 819303"/>
                  <a:gd name="connsiteX138" fmla="*/ 606716 w 888373"/>
                  <a:gd name="connsiteY138" fmla="*/ 307585 h 819303"/>
                  <a:gd name="connsiteX139" fmla="*/ 599329 w 888373"/>
                  <a:gd name="connsiteY139" fmla="*/ 318669 h 819303"/>
                  <a:gd name="connsiteX140" fmla="*/ 603023 w 888373"/>
                  <a:gd name="connsiteY140" fmla="*/ 329754 h 819303"/>
                  <a:gd name="connsiteX141" fmla="*/ 600252 w 888373"/>
                  <a:gd name="connsiteY141" fmla="*/ 349151 h 819303"/>
                  <a:gd name="connsiteX142" fmla="*/ 612257 w 888373"/>
                  <a:gd name="connsiteY142" fmla="*/ 348227 h 819303"/>
                  <a:gd name="connsiteX143" fmla="*/ 626109 w 888373"/>
                  <a:gd name="connsiteY143" fmla="*/ 345456 h 819303"/>
                  <a:gd name="connsiteX144" fmla="*/ 643655 w 888373"/>
                  <a:gd name="connsiteY144" fmla="*/ 357464 h 819303"/>
                  <a:gd name="connsiteX145" fmla="*/ 657507 w 888373"/>
                  <a:gd name="connsiteY145" fmla="*/ 375014 h 819303"/>
                  <a:gd name="connsiteX146" fmla="*/ 673206 w 888373"/>
                  <a:gd name="connsiteY146" fmla="*/ 395335 h 819303"/>
                  <a:gd name="connsiteX147" fmla="*/ 659354 w 888373"/>
                  <a:gd name="connsiteY147" fmla="*/ 396259 h 819303"/>
                  <a:gd name="connsiteX148" fmla="*/ 639961 w 888373"/>
                  <a:gd name="connsiteY148" fmla="*/ 384251 h 819303"/>
                  <a:gd name="connsiteX149" fmla="*/ 612257 w 888373"/>
                  <a:gd name="connsiteY149" fmla="*/ 400877 h 819303"/>
                  <a:gd name="connsiteX150" fmla="*/ 638114 w 888373"/>
                  <a:gd name="connsiteY150" fmla="*/ 399953 h 819303"/>
                  <a:gd name="connsiteX151" fmla="*/ 648272 w 888373"/>
                  <a:gd name="connsiteY151" fmla="*/ 405495 h 819303"/>
                  <a:gd name="connsiteX152" fmla="*/ 634420 w 888373"/>
                  <a:gd name="connsiteY152" fmla="*/ 416579 h 819303"/>
                  <a:gd name="connsiteX153" fmla="*/ 607640 w 888373"/>
                  <a:gd name="connsiteY153" fmla="*/ 408266 h 819303"/>
                  <a:gd name="connsiteX154" fmla="*/ 614104 w 888373"/>
                  <a:gd name="connsiteY154" fmla="*/ 414732 h 819303"/>
                  <a:gd name="connsiteX155" fmla="*/ 622415 w 888373"/>
                  <a:gd name="connsiteY155" fmla="*/ 432282 h 819303"/>
                  <a:gd name="connsiteX156" fmla="*/ 608563 w 888373"/>
                  <a:gd name="connsiteY156" fmla="*/ 429511 h 819303"/>
                  <a:gd name="connsiteX157" fmla="*/ 614104 w 888373"/>
                  <a:gd name="connsiteY157" fmla="*/ 459069 h 819303"/>
                  <a:gd name="connsiteX158" fmla="*/ 622415 w 888373"/>
                  <a:gd name="connsiteY158" fmla="*/ 447061 h 819303"/>
                  <a:gd name="connsiteX159" fmla="*/ 645502 w 888373"/>
                  <a:gd name="connsiteY159" fmla="*/ 424892 h 819303"/>
                  <a:gd name="connsiteX160" fmla="*/ 650119 w 888373"/>
                  <a:gd name="connsiteY160" fmla="*/ 420274 h 819303"/>
                  <a:gd name="connsiteX161" fmla="*/ 685211 w 888373"/>
                  <a:gd name="connsiteY161" fmla="*/ 405495 h 819303"/>
                  <a:gd name="connsiteX162" fmla="*/ 691675 w 888373"/>
                  <a:gd name="connsiteY162" fmla="*/ 409190 h 819303"/>
                  <a:gd name="connsiteX163" fmla="*/ 678747 w 888373"/>
                  <a:gd name="connsiteY163" fmla="*/ 434129 h 819303"/>
                  <a:gd name="connsiteX164" fmla="*/ 657507 w 888373"/>
                  <a:gd name="connsiteY164" fmla="*/ 453526 h 819303"/>
                  <a:gd name="connsiteX165" fmla="*/ 622415 w 888373"/>
                  <a:gd name="connsiteY165" fmla="*/ 486779 h 819303"/>
                  <a:gd name="connsiteX166" fmla="*/ 618722 w 888373"/>
                  <a:gd name="connsiteY166" fmla="*/ 498787 h 819303"/>
                  <a:gd name="connsiteX167" fmla="*/ 621492 w 888373"/>
                  <a:gd name="connsiteY167" fmla="*/ 506176 h 819303"/>
                  <a:gd name="connsiteX168" fmla="*/ 632574 w 888373"/>
                  <a:gd name="connsiteY168" fmla="*/ 502482 h 819303"/>
                  <a:gd name="connsiteX169" fmla="*/ 654737 w 888373"/>
                  <a:gd name="connsiteY169" fmla="*/ 484008 h 819303"/>
                  <a:gd name="connsiteX170" fmla="*/ 675053 w 888373"/>
                  <a:gd name="connsiteY170" fmla="*/ 496016 h 819303"/>
                  <a:gd name="connsiteX171" fmla="*/ 675053 w 888373"/>
                  <a:gd name="connsiteY171" fmla="*/ 504329 h 819303"/>
                  <a:gd name="connsiteX172" fmla="*/ 677823 w 888373"/>
                  <a:gd name="connsiteY172" fmla="*/ 504329 h 819303"/>
                  <a:gd name="connsiteX173" fmla="*/ 679670 w 888373"/>
                  <a:gd name="connsiteY173" fmla="*/ 479390 h 819303"/>
                  <a:gd name="connsiteX174" fmla="*/ 667665 w 888373"/>
                  <a:gd name="connsiteY174" fmla="*/ 456298 h 819303"/>
                  <a:gd name="connsiteX175" fmla="*/ 671359 w 888373"/>
                  <a:gd name="connsiteY175" fmla="*/ 453526 h 819303"/>
                  <a:gd name="connsiteX176" fmla="*/ 692599 w 888373"/>
                  <a:gd name="connsiteY176" fmla="*/ 476618 h 819303"/>
                  <a:gd name="connsiteX177" fmla="*/ 694446 w 888373"/>
                  <a:gd name="connsiteY177" fmla="*/ 475695 h 819303"/>
                  <a:gd name="connsiteX178" fmla="*/ 683364 w 888373"/>
                  <a:gd name="connsiteY178" fmla="*/ 452603 h 819303"/>
                  <a:gd name="connsiteX179" fmla="*/ 698139 w 888373"/>
                  <a:gd name="connsiteY179" fmla="*/ 460916 h 819303"/>
                  <a:gd name="connsiteX180" fmla="*/ 717532 w 888373"/>
                  <a:gd name="connsiteY180" fmla="*/ 471076 h 819303"/>
                  <a:gd name="connsiteX181" fmla="*/ 703680 w 888373"/>
                  <a:gd name="connsiteY181" fmla="*/ 446137 h 819303"/>
                  <a:gd name="connsiteX182" fmla="*/ 721226 w 888373"/>
                  <a:gd name="connsiteY182" fmla="*/ 449832 h 819303"/>
                  <a:gd name="connsiteX183" fmla="*/ 705527 w 888373"/>
                  <a:gd name="connsiteY183" fmla="*/ 427664 h 819303"/>
                  <a:gd name="connsiteX184" fmla="*/ 708297 w 888373"/>
                  <a:gd name="connsiteY184" fmla="*/ 425816 h 819303"/>
                  <a:gd name="connsiteX185" fmla="*/ 743389 w 888373"/>
                  <a:gd name="connsiteY185" fmla="*/ 441519 h 819303"/>
                  <a:gd name="connsiteX186" fmla="*/ 766476 w 888373"/>
                  <a:gd name="connsiteY186" fmla="*/ 447984 h 819303"/>
                  <a:gd name="connsiteX187" fmla="*/ 821884 w 888373"/>
                  <a:gd name="connsiteY187" fmla="*/ 496939 h 819303"/>
                  <a:gd name="connsiteX188" fmla="*/ 837583 w 888373"/>
                  <a:gd name="connsiteY188" fmla="*/ 507100 h 819303"/>
                  <a:gd name="connsiteX189" fmla="*/ 867134 w 888373"/>
                  <a:gd name="connsiteY189" fmla="*/ 539429 h 819303"/>
                  <a:gd name="connsiteX190" fmla="*/ 880062 w 888373"/>
                  <a:gd name="connsiteY190" fmla="*/ 557902 h 819303"/>
                  <a:gd name="connsiteX191" fmla="*/ 841276 w 888373"/>
                  <a:gd name="connsiteY191" fmla="*/ 574528 h 819303"/>
                  <a:gd name="connsiteX192" fmla="*/ 843123 w 888373"/>
                  <a:gd name="connsiteY192" fmla="*/ 578223 h 819303"/>
                  <a:gd name="connsiteX193" fmla="*/ 853282 w 888373"/>
                  <a:gd name="connsiteY193" fmla="*/ 574528 h 819303"/>
                  <a:gd name="connsiteX194" fmla="*/ 876368 w 888373"/>
                  <a:gd name="connsiteY194" fmla="*/ 577299 h 819303"/>
                  <a:gd name="connsiteX195" fmla="*/ 888373 w 888373"/>
                  <a:gd name="connsiteY195" fmla="*/ 584689 h 819303"/>
                  <a:gd name="connsiteX196" fmla="*/ 888373 w 888373"/>
                  <a:gd name="connsiteY196" fmla="*/ 586536 h 819303"/>
                  <a:gd name="connsiteX197" fmla="*/ 876368 w 888373"/>
                  <a:gd name="connsiteY197" fmla="*/ 595773 h 819303"/>
                  <a:gd name="connsiteX198" fmla="*/ 854205 w 888373"/>
                  <a:gd name="connsiteY198" fmla="*/ 613323 h 819303"/>
                  <a:gd name="connsiteX199" fmla="*/ 845894 w 888373"/>
                  <a:gd name="connsiteY199" fmla="*/ 621636 h 819303"/>
                  <a:gd name="connsiteX200" fmla="*/ 856975 w 888373"/>
                  <a:gd name="connsiteY200" fmla="*/ 632720 h 819303"/>
                  <a:gd name="connsiteX201" fmla="*/ 869904 w 888373"/>
                  <a:gd name="connsiteY201" fmla="*/ 633644 h 819303"/>
                  <a:gd name="connsiteX202" fmla="*/ 865287 w 888373"/>
                  <a:gd name="connsiteY202" fmla="*/ 639186 h 819303"/>
                  <a:gd name="connsiteX203" fmla="*/ 868980 w 888373"/>
                  <a:gd name="connsiteY203" fmla="*/ 664125 h 819303"/>
                  <a:gd name="connsiteX204" fmla="*/ 868980 w 888373"/>
                  <a:gd name="connsiteY204" fmla="*/ 677057 h 819303"/>
                  <a:gd name="connsiteX205" fmla="*/ 848664 w 888373"/>
                  <a:gd name="connsiteY205" fmla="*/ 660431 h 819303"/>
                  <a:gd name="connsiteX206" fmla="*/ 832965 w 888373"/>
                  <a:gd name="connsiteY206" fmla="*/ 684446 h 819303"/>
                  <a:gd name="connsiteX207" fmla="*/ 839430 w 888373"/>
                  <a:gd name="connsiteY207" fmla="*/ 699225 h 819303"/>
                  <a:gd name="connsiteX208" fmla="*/ 842200 w 888373"/>
                  <a:gd name="connsiteY208" fmla="*/ 700149 h 819303"/>
                  <a:gd name="connsiteX209" fmla="*/ 842200 w 888373"/>
                  <a:gd name="connsiteY209" fmla="*/ 720470 h 819303"/>
                  <a:gd name="connsiteX210" fmla="*/ 833889 w 888373"/>
                  <a:gd name="connsiteY210" fmla="*/ 744485 h 819303"/>
                  <a:gd name="connsiteX211" fmla="*/ 831118 w 888373"/>
                  <a:gd name="connsiteY211" fmla="*/ 762959 h 819303"/>
                  <a:gd name="connsiteX212" fmla="*/ 818190 w 888373"/>
                  <a:gd name="connsiteY212" fmla="*/ 720470 h 819303"/>
                  <a:gd name="connsiteX213" fmla="*/ 800644 w 888373"/>
                  <a:gd name="connsiteY213" fmla="*/ 686294 h 819303"/>
                  <a:gd name="connsiteX214" fmla="*/ 790486 w 888373"/>
                  <a:gd name="connsiteY214" fmla="*/ 677981 h 819303"/>
                  <a:gd name="connsiteX215" fmla="*/ 787716 w 888373"/>
                  <a:gd name="connsiteY215" fmla="*/ 672439 h 819303"/>
                  <a:gd name="connsiteX216" fmla="*/ 779404 w 888373"/>
                  <a:gd name="connsiteY216" fmla="*/ 677057 h 819303"/>
                  <a:gd name="connsiteX217" fmla="*/ 783098 w 888373"/>
                  <a:gd name="connsiteY217" fmla="*/ 709386 h 819303"/>
                  <a:gd name="connsiteX218" fmla="*/ 785868 w 888373"/>
                  <a:gd name="connsiteY218" fmla="*/ 709386 h 819303"/>
                  <a:gd name="connsiteX219" fmla="*/ 778481 w 888373"/>
                  <a:gd name="connsiteY219" fmla="*/ 724165 h 819303"/>
                  <a:gd name="connsiteX220" fmla="*/ 760012 w 888373"/>
                  <a:gd name="connsiteY220" fmla="*/ 710309 h 819303"/>
                  <a:gd name="connsiteX221" fmla="*/ 750777 w 888373"/>
                  <a:gd name="connsiteY221" fmla="*/ 706614 h 819303"/>
                  <a:gd name="connsiteX222" fmla="*/ 733231 w 888373"/>
                  <a:gd name="connsiteY222" fmla="*/ 710309 h 819303"/>
                  <a:gd name="connsiteX223" fmla="*/ 733231 w 888373"/>
                  <a:gd name="connsiteY223" fmla="*/ 710309 h 819303"/>
                  <a:gd name="connsiteX224" fmla="*/ 734155 w 888373"/>
                  <a:gd name="connsiteY224" fmla="*/ 713080 h 819303"/>
                  <a:gd name="connsiteX225" fmla="*/ 730461 w 888373"/>
                  <a:gd name="connsiteY225" fmla="*/ 739867 h 819303"/>
                  <a:gd name="connsiteX226" fmla="*/ 729537 w 888373"/>
                  <a:gd name="connsiteY226" fmla="*/ 752798 h 819303"/>
                  <a:gd name="connsiteX227" fmla="*/ 736001 w 888373"/>
                  <a:gd name="connsiteY227" fmla="*/ 758341 h 819303"/>
                  <a:gd name="connsiteX228" fmla="*/ 754471 w 888373"/>
                  <a:gd name="connsiteY228" fmla="*/ 763883 h 819303"/>
                  <a:gd name="connsiteX229" fmla="*/ 768323 w 888373"/>
                  <a:gd name="connsiteY229" fmla="*/ 774043 h 819303"/>
                  <a:gd name="connsiteX230" fmla="*/ 775711 w 888373"/>
                  <a:gd name="connsiteY230" fmla="*/ 773119 h 819303"/>
                  <a:gd name="connsiteX231" fmla="*/ 760935 w 888373"/>
                  <a:gd name="connsiteY231" fmla="*/ 755570 h 819303"/>
                  <a:gd name="connsiteX232" fmla="*/ 789563 w 888373"/>
                  <a:gd name="connsiteY232" fmla="*/ 762959 h 819303"/>
                  <a:gd name="connsiteX233" fmla="*/ 772017 w 888373"/>
                  <a:gd name="connsiteY233" fmla="*/ 786051 h 819303"/>
                  <a:gd name="connsiteX234" fmla="*/ 773864 w 888373"/>
                  <a:gd name="connsiteY234" fmla="*/ 786975 h 819303"/>
                  <a:gd name="connsiteX235" fmla="*/ 795103 w 888373"/>
                  <a:gd name="connsiteY235" fmla="*/ 768501 h 819303"/>
                  <a:gd name="connsiteX236" fmla="*/ 775711 w 888373"/>
                  <a:gd name="connsiteY236" fmla="*/ 791593 h 819303"/>
                  <a:gd name="connsiteX237" fmla="*/ 762782 w 888373"/>
                  <a:gd name="connsiteY237" fmla="*/ 802677 h 819303"/>
                  <a:gd name="connsiteX238" fmla="*/ 735078 w 888373"/>
                  <a:gd name="connsiteY238" fmla="*/ 818380 h 819303"/>
                  <a:gd name="connsiteX239" fmla="*/ 677823 w 888373"/>
                  <a:gd name="connsiteY239" fmla="*/ 819303 h 8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888373" h="819303">
                    <a:moveTo>
                      <a:pt x="677823" y="819303"/>
                    </a:moveTo>
                    <a:cubicBezTo>
                      <a:pt x="658430" y="810067"/>
                      <a:pt x="639038" y="800830"/>
                      <a:pt x="618722" y="793441"/>
                    </a:cubicBezTo>
                    <a:cubicBezTo>
                      <a:pt x="611334" y="790669"/>
                      <a:pt x="603023" y="790669"/>
                      <a:pt x="595635" y="788822"/>
                    </a:cubicBezTo>
                    <a:cubicBezTo>
                      <a:pt x="585477" y="786051"/>
                      <a:pt x="574395" y="793441"/>
                      <a:pt x="566084" y="782356"/>
                    </a:cubicBezTo>
                    <a:cubicBezTo>
                      <a:pt x="565160" y="781433"/>
                      <a:pt x="563314" y="781433"/>
                      <a:pt x="562390" y="782356"/>
                    </a:cubicBezTo>
                    <a:cubicBezTo>
                      <a:pt x="539304" y="792517"/>
                      <a:pt x="523604" y="780509"/>
                      <a:pt x="507906" y="765730"/>
                    </a:cubicBezTo>
                    <a:cubicBezTo>
                      <a:pt x="505135" y="762959"/>
                      <a:pt x="499594" y="762959"/>
                      <a:pt x="494977" y="762035"/>
                    </a:cubicBezTo>
                    <a:cubicBezTo>
                      <a:pt x="491283" y="761112"/>
                      <a:pt x="482972" y="764806"/>
                      <a:pt x="484819" y="755570"/>
                    </a:cubicBezTo>
                    <a:cubicBezTo>
                      <a:pt x="482049" y="755570"/>
                      <a:pt x="478355" y="754646"/>
                      <a:pt x="476508" y="756493"/>
                    </a:cubicBezTo>
                    <a:cubicBezTo>
                      <a:pt x="472814" y="759264"/>
                      <a:pt x="468197" y="766654"/>
                      <a:pt x="465426" y="766654"/>
                    </a:cubicBezTo>
                    <a:cubicBezTo>
                      <a:pt x="457115" y="765730"/>
                      <a:pt x="449727" y="760188"/>
                      <a:pt x="441416" y="757417"/>
                    </a:cubicBezTo>
                    <a:cubicBezTo>
                      <a:pt x="432182" y="754646"/>
                      <a:pt x="422947" y="751875"/>
                      <a:pt x="413712" y="749104"/>
                    </a:cubicBezTo>
                    <a:cubicBezTo>
                      <a:pt x="410018" y="748180"/>
                      <a:pt x="407248" y="746333"/>
                      <a:pt x="404478" y="743562"/>
                    </a:cubicBezTo>
                    <a:cubicBezTo>
                      <a:pt x="400784" y="738943"/>
                      <a:pt x="397090" y="737096"/>
                      <a:pt x="389702" y="736172"/>
                    </a:cubicBezTo>
                    <a:cubicBezTo>
                      <a:pt x="374003" y="735249"/>
                      <a:pt x="358304" y="731554"/>
                      <a:pt x="343529" y="726936"/>
                    </a:cubicBezTo>
                    <a:cubicBezTo>
                      <a:pt x="338911" y="725088"/>
                      <a:pt x="336141" y="715851"/>
                      <a:pt x="332447" y="709386"/>
                    </a:cubicBezTo>
                    <a:cubicBezTo>
                      <a:pt x="330600" y="706614"/>
                      <a:pt x="329677" y="701996"/>
                      <a:pt x="327830" y="701996"/>
                    </a:cubicBezTo>
                    <a:cubicBezTo>
                      <a:pt x="320442" y="699225"/>
                      <a:pt x="312131" y="698301"/>
                      <a:pt x="304743" y="695530"/>
                    </a:cubicBezTo>
                    <a:cubicBezTo>
                      <a:pt x="292738" y="691836"/>
                      <a:pt x="280733" y="687217"/>
                      <a:pt x="266881" y="683522"/>
                    </a:cubicBezTo>
                    <a:cubicBezTo>
                      <a:pt x="266881" y="684446"/>
                      <a:pt x="266881" y="683522"/>
                      <a:pt x="266881" y="682599"/>
                    </a:cubicBezTo>
                    <a:cubicBezTo>
                      <a:pt x="266881" y="677057"/>
                      <a:pt x="269652" y="669667"/>
                      <a:pt x="266881" y="666896"/>
                    </a:cubicBezTo>
                    <a:cubicBezTo>
                      <a:pt x="258570" y="659507"/>
                      <a:pt x="248412" y="654889"/>
                      <a:pt x="239177" y="649347"/>
                    </a:cubicBezTo>
                    <a:cubicBezTo>
                      <a:pt x="234560" y="646575"/>
                      <a:pt x="229943" y="643804"/>
                      <a:pt x="225325" y="641957"/>
                    </a:cubicBezTo>
                    <a:cubicBezTo>
                      <a:pt x="224402" y="641033"/>
                      <a:pt x="223478" y="640110"/>
                      <a:pt x="222555" y="640110"/>
                    </a:cubicBezTo>
                    <a:cubicBezTo>
                      <a:pt x="206856" y="645652"/>
                      <a:pt x="204086" y="629949"/>
                      <a:pt x="194851" y="624407"/>
                    </a:cubicBezTo>
                    <a:cubicBezTo>
                      <a:pt x="180999" y="616094"/>
                      <a:pt x="168070" y="605934"/>
                      <a:pt x="155142" y="596697"/>
                    </a:cubicBezTo>
                    <a:cubicBezTo>
                      <a:pt x="152372" y="594850"/>
                      <a:pt x="149601" y="593926"/>
                      <a:pt x="148678" y="591155"/>
                    </a:cubicBezTo>
                    <a:cubicBezTo>
                      <a:pt x="134826" y="571758"/>
                      <a:pt x="134826" y="571758"/>
                      <a:pt x="110816" y="558826"/>
                    </a:cubicBezTo>
                    <a:cubicBezTo>
                      <a:pt x="115433" y="556055"/>
                      <a:pt x="119127" y="554207"/>
                      <a:pt x="125591" y="550513"/>
                    </a:cubicBezTo>
                    <a:cubicBezTo>
                      <a:pt x="120050" y="548666"/>
                      <a:pt x="118203" y="547742"/>
                      <a:pt x="116356" y="547742"/>
                    </a:cubicBezTo>
                    <a:cubicBezTo>
                      <a:pt x="93270" y="550513"/>
                      <a:pt x="80341" y="536658"/>
                      <a:pt x="68336" y="519108"/>
                    </a:cubicBezTo>
                    <a:cubicBezTo>
                      <a:pt x="60948" y="508023"/>
                      <a:pt x="60948" y="499710"/>
                      <a:pt x="60948" y="487703"/>
                    </a:cubicBezTo>
                    <a:cubicBezTo>
                      <a:pt x="61872" y="469229"/>
                      <a:pt x="52637" y="452603"/>
                      <a:pt x="37862" y="440595"/>
                    </a:cubicBezTo>
                    <a:cubicBezTo>
                      <a:pt x="31398" y="435977"/>
                      <a:pt x="30474" y="429511"/>
                      <a:pt x="34168" y="424892"/>
                    </a:cubicBezTo>
                    <a:cubicBezTo>
                      <a:pt x="42479" y="415656"/>
                      <a:pt x="41556" y="409190"/>
                      <a:pt x="33245" y="400877"/>
                    </a:cubicBezTo>
                    <a:cubicBezTo>
                      <a:pt x="31398" y="399029"/>
                      <a:pt x="30474" y="396259"/>
                      <a:pt x="29551" y="393487"/>
                    </a:cubicBezTo>
                    <a:cubicBezTo>
                      <a:pt x="45250" y="394411"/>
                      <a:pt x="59102" y="394411"/>
                      <a:pt x="75724" y="395335"/>
                    </a:cubicBezTo>
                    <a:cubicBezTo>
                      <a:pt x="65566" y="381480"/>
                      <a:pt x="61872" y="367624"/>
                      <a:pt x="48944" y="359311"/>
                    </a:cubicBezTo>
                    <a:cubicBezTo>
                      <a:pt x="47096" y="358388"/>
                      <a:pt x="46173" y="353769"/>
                      <a:pt x="45250" y="350075"/>
                    </a:cubicBezTo>
                    <a:cubicBezTo>
                      <a:pt x="44326" y="343609"/>
                      <a:pt x="44326" y="337143"/>
                      <a:pt x="45250" y="330677"/>
                    </a:cubicBezTo>
                    <a:cubicBezTo>
                      <a:pt x="45250" y="327906"/>
                      <a:pt x="48020" y="324211"/>
                      <a:pt x="49867" y="324211"/>
                    </a:cubicBezTo>
                    <a:cubicBezTo>
                      <a:pt x="56331" y="324211"/>
                      <a:pt x="62796" y="326059"/>
                      <a:pt x="69260" y="327906"/>
                    </a:cubicBezTo>
                    <a:cubicBezTo>
                      <a:pt x="72954" y="328830"/>
                      <a:pt x="75724" y="331601"/>
                      <a:pt x="78495" y="333448"/>
                    </a:cubicBezTo>
                    <a:cubicBezTo>
                      <a:pt x="79418" y="329754"/>
                      <a:pt x="80341" y="326059"/>
                      <a:pt x="80341" y="321440"/>
                    </a:cubicBezTo>
                    <a:cubicBezTo>
                      <a:pt x="80341" y="315898"/>
                      <a:pt x="80341" y="310356"/>
                      <a:pt x="80341" y="303891"/>
                    </a:cubicBezTo>
                    <a:cubicBezTo>
                      <a:pt x="77571" y="305738"/>
                      <a:pt x="75724" y="308509"/>
                      <a:pt x="73877" y="308509"/>
                    </a:cubicBezTo>
                    <a:cubicBezTo>
                      <a:pt x="71107" y="308509"/>
                      <a:pt x="69260" y="306662"/>
                      <a:pt x="67413" y="305738"/>
                    </a:cubicBezTo>
                    <a:cubicBezTo>
                      <a:pt x="69260" y="303891"/>
                      <a:pt x="70183" y="301119"/>
                      <a:pt x="72030" y="299272"/>
                    </a:cubicBezTo>
                    <a:cubicBezTo>
                      <a:pt x="72954" y="298348"/>
                      <a:pt x="74800" y="300196"/>
                      <a:pt x="75724" y="299272"/>
                    </a:cubicBezTo>
                    <a:cubicBezTo>
                      <a:pt x="79418" y="298348"/>
                      <a:pt x="82188" y="298348"/>
                      <a:pt x="85882" y="297425"/>
                    </a:cubicBezTo>
                    <a:cubicBezTo>
                      <a:pt x="84035" y="294654"/>
                      <a:pt x="82188" y="291883"/>
                      <a:pt x="80341" y="289112"/>
                    </a:cubicBezTo>
                    <a:cubicBezTo>
                      <a:pt x="79418" y="288188"/>
                      <a:pt x="77571" y="288188"/>
                      <a:pt x="75724" y="287264"/>
                    </a:cubicBezTo>
                    <a:cubicBezTo>
                      <a:pt x="79418" y="285417"/>
                      <a:pt x="82188" y="283570"/>
                      <a:pt x="85882" y="280799"/>
                    </a:cubicBezTo>
                    <a:cubicBezTo>
                      <a:pt x="84035" y="278027"/>
                      <a:pt x="83112" y="274333"/>
                      <a:pt x="81265" y="274333"/>
                    </a:cubicBezTo>
                    <a:cubicBezTo>
                      <a:pt x="70183" y="275257"/>
                      <a:pt x="65566" y="267867"/>
                      <a:pt x="59102" y="260478"/>
                    </a:cubicBezTo>
                    <a:cubicBezTo>
                      <a:pt x="56331" y="257707"/>
                      <a:pt x="50791" y="257707"/>
                      <a:pt x="46173" y="256783"/>
                    </a:cubicBezTo>
                    <a:cubicBezTo>
                      <a:pt x="37862" y="255859"/>
                      <a:pt x="33245" y="251241"/>
                      <a:pt x="32321" y="243851"/>
                    </a:cubicBezTo>
                    <a:cubicBezTo>
                      <a:pt x="31398" y="234615"/>
                      <a:pt x="38785" y="232767"/>
                      <a:pt x="45250" y="230920"/>
                    </a:cubicBezTo>
                    <a:cubicBezTo>
                      <a:pt x="48944" y="229996"/>
                      <a:pt x="52637" y="229073"/>
                      <a:pt x="55408" y="228149"/>
                    </a:cubicBezTo>
                    <a:cubicBezTo>
                      <a:pt x="54484" y="227225"/>
                      <a:pt x="53561" y="226301"/>
                      <a:pt x="52637" y="226301"/>
                    </a:cubicBezTo>
                    <a:cubicBezTo>
                      <a:pt x="60025" y="213370"/>
                      <a:pt x="67413" y="200438"/>
                      <a:pt x="75724" y="187507"/>
                    </a:cubicBezTo>
                    <a:cubicBezTo>
                      <a:pt x="62796" y="183812"/>
                      <a:pt x="60948" y="173652"/>
                      <a:pt x="71107" y="162568"/>
                    </a:cubicBezTo>
                    <a:cubicBezTo>
                      <a:pt x="66489" y="160720"/>
                      <a:pt x="60948" y="158873"/>
                      <a:pt x="55408" y="157025"/>
                    </a:cubicBezTo>
                    <a:cubicBezTo>
                      <a:pt x="72954" y="145018"/>
                      <a:pt x="54484" y="133933"/>
                      <a:pt x="58178" y="122849"/>
                    </a:cubicBezTo>
                    <a:cubicBezTo>
                      <a:pt x="45250" y="122849"/>
                      <a:pt x="33245" y="118231"/>
                      <a:pt x="21240" y="125620"/>
                    </a:cubicBezTo>
                    <a:cubicBezTo>
                      <a:pt x="11081" y="131163"/>
                      <a:pt x="3694" y="122849"/>
                      <a:pt x="0" y="112689"/>
                    </a:cubicBezTo>
                    <a:cubicBezTo>
                      <a:pt x="1847" y="108071"/>
                      <a:pt x="4617" y="102528"/>
                      <a:pt x="6464" y="97910"/>
                    </a:cubicBezTo>
                    <a:cubicBezTo>
                      <a:pt x="8311" y="95139"/>
                      <a:pt x="10158" y="91444"/>
                      <a:pt x="12928" y="88673"/>
                    </a:cubicBezTo>
                    <a:cubicBezTo>
                      <a:pt x="21240" y="82208"/>
                      <a:pt x="30474" y="75742"/>
                      <a:pt x="39709" y="68352"/>
                    </a:cubicBezTo>
                    <a:cubicBezTo>
                      <a:pt x="42479" y="67429"/>
                      <a:pt x="46173" y="65581"/>
                      <a:pt x="49867" y="64658"/>
                    </a:cubicBezTo>
                    <a:cubicBezTo>
                      <a:pt x="47096" y="60963"/>
                      <a:pt x="45250" y="55421"/>
                      <a:pt x="41556" y="53574"/>
                    </a:cubicBezTo>
                    <a:cubicBezTo>
                      <a:pt x="36939" y="50802"/>
                      <a:pt x="31398" y="49879"/>
                      <a:pt x="25857" y="48031"/>
                    </a:cubicBezTo>
                    <a:cubicBezTo>
                      <a:pt x="26780" y="45260"/>
                      <a:pt x="27704" y="42489"/>
                      <a:pt x="28627" y="40642"/>
                    </a:cubicBezTo>
                    <a:cubicBezTo>
                      <a:pt x="29551" y="41566"/>
                      <a:pt x="30474" y="42489"/>
                      <a:pt x="31398" y="43413"/>
                    </a:cubicBezTo>
                    <a:cubicBezTo>
                      <a:pt x="32321" y="45260"/>
                      <a:pt x="34168" y="48031"/>
                      <a:pt x="35092" y="48031"/>
                    </a:cubicBezTo>
                    <a:cubicBezTo>
                      <a:pt x="48020" y="48955"/>
                      <a:pt x="60948" y="48955"/>
                      <a:pt x="73877" y="48955"/>
                    </a:cubicBezTo>
                    <a:cubicBezTo>
                      <a:pt x="80341" y="48955"/>
                      <a:pt x="85882" y="48955"/>
                      <a:pt x="94193" y="48955"/>
                    </a:cubicBezTo>
                    <a:cubicBezTo>
                      <a:pt x="94193" y="48955"/>
                      <a:pt x="94193" y="47108"/>
                      <a:pt x="95117" y="43413"/>
                    </a:cubicBezTo>
                    <a:cubicBezTo>
                      <a:pt x="99734" y="45260"/>
                      <a:pt x="104351" y="47108"/>
                      <a:pt x="108969" y="48955"/>
                    </a:cubicBezTo>
                    <a:cubicBezTo>
                      <a:pt x="110816" y="44337"/>
                      <a:pt x="111739" y="38795"/>
                      <a:pt x="113586" y="34176"/>
                    </a:cubicBezTo>
                    <a:cubicBezTo>
                      <a:pt x="114510" y="32329"/>
                      <a:pt x="117280" y="29558"/>
                      <a:pt x="120050" y="29558"/>
                    </a:cubicBezTo>
                    <a:cubicBezTo>
                      <a:pt x="121897" y="29558"/>
                      <a:pt x="124668" y="31405"/>
                      <a:pt x="125591" y="33253"/>
                    </a:cubicBezTo>
                    <a:cubicBezTo>
                      <a:pt x="130208" y="41566"/>
                      <a:pt x="133902" y="42489"/>
                      <a:pt x="139443" y="35100"/>
                    </a:cubicBezTo>
                    <a:cubicBezTo>
                      <a:pt x="143137" y="29558"/>
                      <a:pt x="145907" y="26787"/>
                      <a:pt x="152372" y="29558"/>
                    </a:cubicBezTo>
                    <a:cubicBezTo>
                      <a:pt x="153295" y="30482"/>
                      <a:pt x="157912" y="27710"/>
                      <a:pt x="157912" y="26787"/>
                    </a:cubicBezTo>
                    <a:cubicBezTo>
                      <a:pt x="157912" y="24939"/>
                      <a:pt x="156989" y="22169"/>
                      <a:pt x="155142" y="20321"/>
                    </a:cubicBezTo>
                    <a:cubicBezTo>
                      <a:pt x="152372" y="17550"/>
                      <a:pt x="146831" y="13855"/>
                      <a:pt x="147754" y="11084"/>
                    </a:cubicBezTo>
                    <a:cubicBezTo>
                      <a:pt x="149601" y="1847"/>
                      <a:pt x="156066" y="3695"/>
                      <a:pt x="162530" y="9237"/>
                    </a:cubicBezTo>
                    <a:cubicBezTo>
                      <a:pt x="163453" y="5542"/>
                      <a:pt x="164377" y="3695"/>
                      <a:pt x="164377" y="0"/>
                    </a:cubicBezTo>
                    <a:cubicBezTo>
                      <a:pt x="165300" y="924"/>
                      <a:pt x="167147" y="924"/>
                      <a:pt x="167147" y="1847"/>
                    </a:cubicBezTo>
                    <a:cubicBezTo>
                      <a:pt x="171764" y="10161"/>
                      <a:pt x="176382" y="18474"/>
                      <a:pt x="181922" y="26787"/>
                    </a:cubicBezTo>
                    <a:cubicBezTo>
                      <a:pt x="183769" y="29558"/>
                      <a:pt x="185616" y="31405"/>
                      <a:pt x="187463" y="33253"/>
                    </a:cubicBezTo>
                    <a:cubicBezTo>
                      <a:pt x="190234" y="37871"/>
                      <a:pt x="192081" y="42489"/>
                      <a:pt x="194851" y="46184"/>
                    </a:cubicBezTo>
                    <a:cubicBezTo>
                      <a:pt x="188387" y="48955"/>
                      <a:pt x="182846" y="54497"/>
                      <a:pt x="176382" y="54497"/>
                    </a:cubicBezTo>
                    <a:cubicBezTo>
                      <a:pt x="164377" y="54497"/>
                      <a:pt x="157912" y="57268"/>
                      <a:pt x="154218" y="68352"/>
                    </a:cubicBezTo>
                    <a:cubicBezTo>
                      <a:pt x="154218" y="69276"/>
                      <a:pt x="153295" y="71123"/>
                      <a:pt x="152372" y="71123"/>
                    </a:cubicBezTo>
                    <a:cubicBezTo>
                      <a:pt x="140367" y="79436"/>
                      <a:pt x="129285" y="89597"/>
                      <a:pt x="116356" y="96986"/>
                    </a:cubicBezTo>
                    <a:cubicBezTo>
                      <a:pt x="107122" y="102528"/>
                      <a:pt x="102504" y="108071"/>
                      <a:pt x="105275" y="118231"/>
                    </a:cubicBezTo>
                    <a:cubicBezTo>
                      <a:pt x="108045" y="131163"/>
                      <a:pt x="115433" y="137628"/>
                      <a:pt x="127438" y="135781"/>
                    </a:cubicBezTo>
                    <a:cubicBezTo>
                      <a:pt x="153295" y="132086"/>
                      <a:pt x="178229" y="128392"/>
                      <a:pt x="201315" y="115460"/>
                    </a:cubicBezTo>
                    <a:cubicBezTo>
                      <a:pt x="202239" y="114536"/>
                      <a:pt x="203162" y="115460"/>
                      <a:pt x="204086" y="114536"/>
                    </a:cubicBezTo>
                    <a:cubicBezTo>
                      <a:pt x="212397" y="132086"/>
                      <a:pt x="217014" y="133010"/>
                      <a:pt x="228096" y="120078"/>
                    </a:cubicBezTo>
                    <a:cubicBezTo>
                      <a:pt x="237330" y="134857"/>
                      <a:pt x="252106" y="127468"/>
                      <a:pt x="261340" y="129315"/>
                    </a:cubicBezTo>
                    <a:cubicBezTo>
                      <a:pt x="265034" y="136705"/>
                      <a:pt x="266881" y="141323"/>
                      <a:pt x="269652" y="147789"/>
                    </a:cubicBezTo>
                    <a:cubicBezTo>
                      <a:pt x="267805" y="150560"/>
                      <a:pt x="265034" y="153331"/>
                      <a:pt x="262264" y="157025"/>
                    </a:cubicBezTo>
                    <a:cubicBezTo>
                      <a:pt x="263188" y="161644"/>
                      <a:pt x="265034" y="165339"/>
                      <a:pt x="265958" y="169033"/>
                    </a:cubicBezTo>
                    <a:cubicBezTo>
                      <a:pt x="259493" y="169033"/>
                      <a:pt x="252106" y="169033"/>
                      <a:pt x="244718" y="169033"/>
                    </a:cubicBezTo>
                    <a:cubicBezTo>
                      <a:pt x="244718" y="169957"/>
                      <a:pt x="243795" y="172728"/>
                      <a:pt x="244718" y="173652"/>
                    </a:cubicBezTo>
                    <a:cubicBezTo>
                      <a:pt x="253029" y="181965"/>
                      <a:pt x="246565" y="187507"/>
                      <a:pt x="241024" y="193973"/>
                    </a:cubicBezTo>
                    <a:cubicBezTo>
                      <a:pt x="233637" y="203209"/>
                      <a:pt x="226249" y="213370"/>
                      <a:pt x="217938" y="224454"/>
                    </a:cubicBezTo>
                    <a:cubicBezTo>
                      <a:pt x="233637" y="226301"/>
                      <a:pt x="245641" y="226301"/>
                      <a:pt x="257647" y="218912"/>
                    </a:cubicBezTo>
                    <a:cubicBezTo>
                      <a:pt x="268728" y="212446"/>
                      <a:pt x="279810" y="207828"/>
                      <a:pt x="293662" y="208752"/>
                    </a:cubicBezTo>
                    <a:cubicBezTo>
                      <a:pt x="301049" y="209675"/>
                      <a:pt x="304743" y="205057"/>
                      <a:pt x="298279" y="197668"/>
                    </a:cubicBezTo>
                    <a:cubicBezTo>
                      <a:pt x="305667" y="196744"/>
                      <a:pt x="312131" y="195820"/>
                      <a:pt x="318595" y="193973"/>
                    </a:cubicBezTo>
                    <a:cubicBezTo>
                      <a:pt x="323213" y="192125"/>
                      <a:pt x="326907" y="187507"/>
                      <a:pt x="330600" y="184736"/>
                    </a:cubicBezTo>
                    <a:cubicBezTo>
                      <a:pt x="341682" y="177346"/>
                      <a:pt x="353687" y="169957"/>
                      <a:pt x="364769" y="162568"/>
                    </a:cubicBezTo>
                    <a:cubicBezTo>
                      <a:pt x="366615" y="163491"/>
                      <a:pt x="367539" y="164415"/>
                      <a:pt x="369386" y="166262"/>
                    </a:cubicBezTo>
                    <a:cubicBezTo>
                      <a:pt x="364769" y="186583"/>
                      <a:pt x="360151" y="206904"/>
                      <a:pt x="355534" y="224454"/>
                    </a:cubicBezTo>
                    <a:cubicBezTo>
                      <a:pt x="361998" y="219836"/>
                      <a:pt x="370309" y="215217"/>
                      <a:pt x="377697" y="209675"/>
                    </a:cubicBezTo>
                    <a:cubicBezTo>
                      <a:pt x="382314" y="205981"/>
                      <a:pt x="387855" y="200438"/>
                      <a:pt x="388779" y="194896"/>
                    </a:cubicBezTo>
                    <a:cubicBezTo>
                      <a:pt x="391549" y="185660"/>
                      <a:pt x="396166" y="185660"/>
                      <a:pt x="402631" y="188431"/>
                    </a:cubicBezTo>
                    <a:cubicBezTo>
                      <a:pt x="412789" y="193973"/>
                      <a:pt x="423870" y="198591"/>
                      <a:pt x="433105" y="205981"/>
                    </a:cubicBezTo>
                    <a:cubicBezTo>
                      <a:pt x="438646" y="210599"/>
                      <a:pt x="441416" y="217988"/>
                      <a:pt x="445110" y="224454"/>
                    </a:cubicBezTo>
                    <a:cubicBezTo>
                      <a:pt x="446957" y="227225"/>
                      <a:pt x="447881" y="230920"/>
                      <a:pt x="449727" y="233691"/>
                    </a:cubicBezTo>
                    <a:cubicBezTo>
                      <a:pt x="450651" y="234615"/>
                      <a:pt x="451574" y="235538"/>
                      <a:pt x="454345" y="239233"/>
                    </a:cubicBezTo>
                    <a:cubicBezTo>
                      <a:pt x="455268" y="233691"/>
                      <a:pt x="456192" y="229996"/>
                      <a:pt x="457115" y="227225"/>
                    </a:cubicBezTo>
                    <a:cubicBezTo>
                      <a:pt x="458038" y="224454"/>
                      <a:pt x="459885" y="222607"/>
                      <a:pt x="461732" y="219836"/>
                    </a:cubicBezTo>
                    <a:cubicBezTo>
                      <a:pt x="463579" y="221683"/>
                      <a:pt x="467273" y="223530"/>
                      <a:pt x="468197" y="226301"/>
                    </a:cubicBezTo>
                    <a:cubicBezTo>
                      <a:pt x="469120" y="229073"/>
                      <a:pt x="468197" y="232767"/>
                      <a:pt x="468197" y="235538"/>
                    </a:cubicBezTo>
                    <a:cubicBezTo>
                      <a:pt x="468197" y="240157"/>
                      <a:pt x="469120" y="245699"/>
                      <a:pt x="470044" y="252165"/>
                    </a:cubicBezTo>
                    <a:cubicBezTo>
                      <a:pt x="473737" y="249393"/>
                      <a:pt x="475584" y="247546"/>
                      <a:pt x="477431" y="246622"/>
                    </a:cubicBezTo>
                    <a:cubicBezTo>
                      <a:pt x="478355" y="248470"/>
                      <a:pt x="480202" y="249393"/>
                      <a:pt x="480202" y="250317"/>
                    </a:cubicBezTo>
                    <a:cubicBezTo>
                      <a:pt x="481125" y="263249"/>
                      <a:pt x="491283" y="263249"/>
                      <a:pt x="499594" y="264172"/>
                    </a:cubicBezTo>
                    <a:cubicBezTo>
                      <a:pt x="507906" y="264172"/>
                      <a:pt x="515293" y="270638"/>
                      <a:pt x="524528" y="264172"/>
                    </a:cubicBezTo>
                    <a:cubicBezTo>
                      <a:pt x="528222" y="261401"/>
                      <a:pt x="537456" y="256783"/>
                      <a:pt x="544844" y="264172"/>
                    </a:cubicBezTo>
                    <a:cubicBezTo>
                      <a:pt x="547615" y="266020"/>
                      <a:pt x="552232" y="265096"/>
                      <a:pt x="555002" y="265096"/>
                    </a:cubicBezTo>
                    <a:cubicBezTo>
                      <a:pt x="563314" y="284493"/>
                      <a:pt x="580859" y="289112"/>
                      <a:pt x="598405" y="295577"/>
                    </a:cubicBezTo>
                    <a:cubicBezTo>
                      <a:pt x="591941" y="301119"/>
                      <a:pt x="587324" y="304814"/>
                      <a:pt x="579936" y="311280"/>
                    </a:cubicBezTo>
                    <a:cubicBezTo>
                      <a:pt x="591018" y="309432"/>
                      <a:pt x="598405" y="308509"/>
                      <a:pt x="606716" y="307585"/>
                    </a:cubicBezTo>
                    <a:cubicBezTo>
                      <a:pt x="603946" y="311280"/>
                      <a:pt x="602099" y="314975"/>
                      <a:pt x="599329" y="318669"/>
                    </a:cubicBezTo>
                    <a:cubicBezTo>
                      <a:pt x="605793" y="320517"/>
                      <a:pt x="608563" y="322364"/>
                      <a:pt x="603023" y="329754"/>
                    </a:cubicBezTo>
                    <a:cubicBezTo>
                      <a:pt x="599329" y="334372"/>
                      <a:pt x="599329" y="343609"/>
                      <a:pt x="600252" y="349151"/>
                    </a:cubicBezTo>
                    <a:cubicBezTo>
                      <a:pt x="601175" y="353769"/>
                      <a:pt x="608563" y="355616"/>
                      <a:pt x="612257" y="348227"/>
                    </a:cubicBezTo>
                    <a:cubicBezTo>
                      <a:pt x="615951" y="339914"/>
                      <a:pt x="620568" y="341761"/>
                      <a:pt x="626109" y="345456"/>
                    </a:cubicBezTo>
                    <a:cubicBezTo>
                      <a:pt x="632574" y="349151"/>
                      <a:pt x="641808" y="351922"/>
                      <a:pt x="643655" y="357464"/>
                    </a:cubicBezTo>
                    <a:cubicBezTo>
                      <a:pt x="646426" y="365777"/>
                      <a:pt x="652890" y="368548"/>
                      <a:pt x="657507" y="375014"/>
                    </a:cubicBezTo>
                    <a:cubicBezTo>
                      <a:pt x="662124" y="381480"/>
                      <a:pt x="666742" y="387022"/>
                      <a:pt x="673206" y="395335"/>
                    </a:cubicBezTo>
                    <a:cubicBezTo>
                      <a:pt x="669512" y="399029"/>
                      <a:pt x="665818" y="401800"/>
                      <a:pt x="659354" y="396259"/>
                    </a:cubicBezTo>
                    <a:cubicBezTo>
                      <a:pt x="653813" y="391640"/>
                      <a:pt x="646426" y="386098"/>
                      <a:pt x="639961" y="384251"/>
                    </a:cubicBezTo>
                    <a:cubicBezTo>
                      <a:pt x="629803" y="380556"/>
                      <a:pt x="617798" y="389793"/>
                      <a:pt x="612257" y="400877"/>
                    </a:cubicBezTo>
                    <a:cubicBezTo>
                      <a:pt x="620568" y="399953"/>
                      <a:pt x="629803" y="399029"/>
                      <a:pt x="638114" y="399953"/>
                    </a:cubicBezTo>
                    <a:cubicBezTo>
                      <a:pt x="641808" y="399953"/>
                      <a:pt x="644578" y="403648"/>
                      <a:pt x="648272" y="405495"/>
                    </a:cubicBezTo>
                    <a:cubicBezTo>
                      <a:pt x="643655" y="409190"/>
                      <a:pt x="644578" y="419351"/>
                      <a:pt x="634420" y="416579"/>
                    </a:cubicBezTo>
                    <a:cubicBezTo>
                      <a:pt x="626109" y="413808"/>
                      <a:pt x="617798" y="410114"/>
                      <a:pt x="607640" y="408266"/>
                    </a:cubicBezTo>
                    <a:cubicBezTo>
                      <a:pt x="609487" y="410114"/>
                      <a:pt x="612257" y="412885"/>
                      <a:pt x="614104" y="414732"/>
                    </a:cubicBezTo>
                    <a:cubicBezTo>
                      <a:pt x="624262" y="420274"/>
                      <a:pt x="624262" y="420274"/>
                      <a:pt x="622415" y="432282"/>
                    </a:cubicBezTo>
                    <a:cubicBezTo>
                      <a:pt x="618722" y="431358"/>
                      <a:pt x="615027" y="430434"/>
                      <a:pt x="608563" y="429511"/>
                    </a:cubicBezTo>
                    <a:cubicBezTo>
                      <a:pt x="615027" y="439671"/>
                      <a:pt x="600252" y="449832"/>
                      <a:pt x="614104" y="459069"/>
                    </a:cubicBezTo>
                    <a:cubicBezTo>
                      <a:pt x="616875" y="455374"/>
                      <a:pt x="621492" y="451679"/>
                      <a:pt x="622415" y="447061"/>
                    </a:cubicBezTo>
                    <a:cubicBezTo>
                      <a:pt x="625186" y="434129"/>
                      <a:pt x="633497" y="427664"/>
                      <a:pt x="645502" y="424892"/>
                    </a:cubicBezTo>
                    <a:cubicBezTo>
                      <a:pt x="647349" y="423969"/>
                      <a:pt x="648272" y="422121"/>
                      <a:pt x="650119" y="420274"/>
                    </a:cubicBezTo>
                    <a:cubicBezTo>
                      <a:pt x="659354" y="409190"/>
                      <a:pt x="672282" y="408266"/>
                      <a:pt x="685211" y="405495"/>
                    </a:cubicBezTo>
                    <a:cubicBezTo>
                      <a:pt x="687058" y="405495"/>
                      <a:pt x="690752" y="407343"/>
                      <a:pt x="691675" y="409190"/>
                    </a:cubicBezTo>
                    <a:cubicBezTo>
                      <a:pt x="693522" y="414732"/>
                      <a:pt x="683364" y="430434"/>
                      <a:pt x="678747" y="434129"/>
                    </a:cubicBezTo>
                    <a:cubicBezTo>
                      <a:pt x="671359" y="439671"/>
                      <a:pt x="663971" y="447061"/>
                      <a:pt x="657507" y="453526"/>
                    </a:cubicBezTo>
                    <a:cubicBezTo>
                      <a:pt x="646426" y="464611"/>
                      <a:pt x="635344" y="476618"/>
                      <a:pt x="622415" y="486779"/>
                    </a:cubicBezTo>
                    <a:cubicBezTo>
                      <a:pt x="620568" y="490474"/>
                      <a:pt x="618722" y="494168"/>
                      <a:pt x="618722" y="498787"/>
                    </a:cubicBezTo>
                    <a:cubicBezTo>
                      <a:pt x="618722" y="500634"/>
                      <a:pt x="620568" y="506176"/>
                      <a:pt x="621492" y="506176"/>
                    </a:cubicBezTo>
                    <a:cubicBezTo>
                      <a:pt x="625186" y="505253"/>
                      <a:pt x="629803" y="504329"/>
                      <a:pt x="632574" y="502482"/>
                    </a:cubicBezTo>
                    <a:cubicBezTo>
                      <a:pt x="639961" y="496939"/>
                      <a:pt x="646426" y="488626"/>
                      <a:pt x="654737" y="484008"/>
                    </a:cubicBezTo>
                    <a:cubicBezTo>
                      <a:pt x="663048" y="479390"/>
                      <a:pt x="673206" y="485855"/>
                      <a:pt x="675053" y="496016"/>
                    </a:cubicBezTo>
                    <a:cubicBezTo>
                      <a:pt x="675976" y="498787"/>
                      <a:pt x="675053" y="501558"/>
                      <a:pt x="675053" y="504329"/>
                    </a:cubicBezTo>
                    <a:cubicBezTo>
                      <a:pt x="675976" y="504329"/>
                      <a:pt x="676900" y="504329"/>
                      <a:pt x="677823" y="504329"/>
                    </a:cubicBezTo>
                    <a:cubicBezTo>
                      <a:pt x="678747" y="496016"/>
                      <a:pt x="680594" y="486779"/>
                      <a:pt x="679670" y="479390"/>
                    </a:cubicBezTo>
                    <a:cubicBezTo>
                      <a:pt x="677823" y="471076"/>
                      <a:pt x="671359" y="463687"/>
                      <a:pt x="667665" y="456298"/>
                    </a:cubicBezTo>
                    <a:cubicBezTo>
                      <a:pt x="668589" y="455374"/>
                      <a:pt x="670435" y="454450"/>
                      <a:pt x="671359" y="453526"/>
                    </a:cubicBezTo>
                    <a:cubicBezTo>
                      <a:pt x="678747" y="460916"/>
                      <a:pt x="685211" y="469229"/>
                      <a:pt x="692599" y="476618"/>
                    </a:cubicBezTo>
                    <a:cubicBezTo>
                      <a:pt x="693522" y="476618"/>
                      <a:pt x="693522" y="475695"/>
                      <a:pt x="694446" y="475695"/>
                    </a:cubicBezTo>
                    <a:cubicBezTo>
                      <a:pt x="690752" y="468305"/>
                      <a:pt x="687058" y="459992"/>
                      <a:pt x="683364" y="452603"/>
                    </a:cubicBezTo>
                    <a:cubicBezTo>
                      <a:pt x="685211" y="451679"/>
                      <a:pt x="684287" y="451679"/>
                      <a:pt x="698139" y="460916"/>
                    </a:cubicBezTo>
                    <a:cubicBezTo>
                      <a:pt x="703680" y="464611"/>
                      <a:pt x="710145" y="468305"/>
                      <a:pt x="717532" y="471076"/>
                    </a:cubicBezTo>
                    <a:cubicBezTo>
                      <a:pt x="708297" y="464611"/>
                      <a:pt x="700910" y="458145"/>
                      <a:pt x="703680" y="446137"/>
                    </a:cubicBezTo>
                    <a:cubicBezTo>
                      <a:pt x="709221" y="447061"/>
                      <a:pt x="713838" y="448908"/>
                      <a:pt x="721226" y="449832"/>
                    </a:cubicBezTo>
                    <a:cubicBezTo>
                      <a:pt x="715685" y="441519"/>
                      <a:pt x="710145" y="434129"/>
                      <a:pt x="705527" y="427664"/>
                    </a:cubicBezTo>
                    <a:cubicBezTo>
                      <a:pt x="706451" y="426740"/>
                      <a:pt x="707374" y="425816"/>
                      <a:pt x="708297" y="425816"/>
                    </a:cubicBezTo>
                    <a:cubicBezTo>
                      <a:pt x="720303" y="431358"/>
                      <a:pt x="732308" y="435977"/>
                      <a:pt x="743389" y="441519"/>
                    </a:cubicBezTo>
                    <a:cubicBezTo>
                      <a:pt x="750777" y="445213"/>
                      <a:pt x="759088" y="440595"/>
                      <a:pt x="766476" y="447984"/>
                    </a:cubicBezTo>
                    <a:cubicBezTo>
                      <a:pt x="784022" y="464611"/>
                      <a:pt x="803415" y="480313"/>
                      <a:pt x="821884" y="496939"/>
                    </a:cubicBezTo>
                    <a:cubicBezTo>
                      <a:pt x="826501" y="500634"/>
                      <a:pt x="832965" y="502482"/>
                      <a:pt x="837583" y="507100"/>
                    </a:cubicBezTo>
                    <a:cubicBezTo>
                      <a:pt x="847741" y="517260"/>
                      <a:pt x="857899" y="528345"/>
                      <a:pt x="867134" y="539429"/>
                    </a:cubicBezTo>
                    <a:cubicBezTo>
                      <a:pt x="871751" y="544971"/>
                      <a:pt x="875445" y="552360"/>
                      <a:pt x="880062" y="557902"/>
                    </a:cubicBezTo>
                    <a:cubicBezTo>
                      <a:pt x="867134" y="563444"/>
                      <a:pt x="854205" y="568986"/>
                      <a:pt x="841276" y="574528"/>
                    </a:cubicBezTo>
                    <a:cubicBezTo>
                      <a:pt x="842200" y="575452"/>
                      <a:pt x="842200" y="577299"/>
                      <a:pt x="843123" y="578223"/>
                    </a:cubicBezTo>
                    <a:cubicBezTo>
                      <a:pt x="846817" y="577299"/>
                      <a:pt x="850511" y="577299"/>
                      <a:pt x="853282" y="574528"/>
                    </a:cubicBezTo>
                    <a:cubicBezTo>
                      <a:pt x="862516" y="566215"/>
                      <a:pt x="868980" y="570834"/>
                      <a:pt x="876368" y="577299"/>
                    </a:cubicBezTo>
                    <a:cubicBezTo>
                      <a:pt x="880062" y="580071"/>
                      <a:pt x="884679" y="581918"/>
                      <a:pt x="888373" y="584689"/>
                    </a:cubicBezTo>
                    <a:cubicBezTo>
                      <a:pt x="888373" y="585613"/>
                      <a:pt x="888373" y="586536"/>
                      <a:pt x="888373" y="586536"/>
                    </a:cubicBezTo>
                    <a:cubicBezTo>
                      <a:pt x="884679" y="589307"/>
                      <a:pt x="880062" y="592078"/>
                      <a:pt x="876368" y="595773"/>
                    </a:cubicBezTo>
                    <a:cubicBezTo>
                      <a:pt x="868980" y="601315"/>
                      <a:pt x="861593" y="607781"/>
                      <a:pt x="854205" y="613323"/>
                    </a:cubicBezTo>
                    <a:cubicBezTo>
                      <a:pt x="851435" y="616094"/>
                      <a:pt x="845894" y="618865"/>
                      <a:pt x="845894" y="621636"/>
                    </a:cubicBezTo>
                    <a:cubicBezTo>
                      <a:pt x="845894" y="628102"/>
                      <a:pt x="848664" y="633644"/>
                      <a:pt x="856975" y="632720"/>
                    </a:cubicBezTo>
                    <a:cubicBezTo>
                      <a:pt x="860669" y="632720"/>
                      <a:pt x="864363" y="632720"/>
                      <a:pt x="869904" y="633644"/>
                    </a:cubicBezTo>
                    <a:cubicBezTo>
                      <a:pt x="867134" y="636415"/>
                      <a:pt x="866210" y="638262"/>
                      <a:pt x="865287" y="639186"/>
                    </a:cubicBezTo>
                    <a:cubicBezTo>
                      <a:pt x="855128" y="651194"/>
                      <a:pt x="856052" y="656736"/>
                      <a:pt x="868980" y="664125"/>
                    </a:cubicBezTo>
                    <a:cubicBezTo>
                      <a:pt x="876368" y="668744"/>
                      <a:pt x="874521" y="673362"/>
                      <a:pt x="868980" y="677057"/>
                    </a:cubicBezTo>
                    <a:cubicBezTo>
                      <a:pt x="861593" y="671515"/>
                      <a:pt x="855128" y="665973"/>
                      <a:pt x="848664" y="660431"/>
                    </a:cubicBezTo>
                    <a:cubicBezTo>
                      <a:pt x="842200" y="669667"/>
                      <a:pt x="837583" y="677057"/>
                      <a:pt x="832965" y="684446"/>
                    </a:cubicBezTo>
                    <a:cubicBezTo>
                      <a:pt x="829271" y="690912"/>
                      <a:pt x="832042" y="697378"/>
                      <a:pt x="839430" y="699225"/>
                    </a:cubicBezTo>
                    <a:cubicBezTo>
                      <a:pt x="841276" y="700149"/>
                      <a:pt x="843123" y="700149"/>
                      <a:pt x="842200" y="700149"/>
                    </a:cubicBezTo>
                    <a:cubicBezTo>
                      <a:pt x="842200" y="708462"/>
                      <a:pt x="840353" y="715851"/>
                      <a:pt x="842200" y="720470"/>
                    </a:cubicBezTo>
                    <a:cubicBezTo>
                      <a:pt x="846817" y="729706"/>
                      <a:pt x="843123" y="741714"/>
                      <a:pt x="833889" y="744485"/>
                    </a:cubicBezTo>
                    <a:cubicBezTo>
                      <a:pt x="842200" y="753722"/>
                      <a:pt x="841276" y="760188"/>
                      <a:pt x="831118" y="762959"/>
                    </a:cubicBezTo>
                    <a:cubicBezTo>
                      <a:pt x="826501" y="749104"/>
                      <a:pt x="820037" y="735249"/>
                      <a:pt x="818190" y="720470"/>
                    </a:cubicBezTo>
                    <a:cubicBezTo>
                      <a:pt x="816343" y="706614"/>
                      <a:pt x="806185" y="698301"/>
                      <a:pt x="800644" y="686294"/>
                    </a:cubicBezTo>
                    <a:cubicBezTo>
                      <a:pt x="798797" y="682599"/>
                      <a:pt x="793256" y="679828"/>
                      <a:pt x="790486" y="677981"/>
                    </a:cubicBezTo>
                    <a:cubicBezTo>
                      <a:pt x="789563" y="675209"/>
                      <a:pt x="788639" y="674286"/>
                      <a:pt x="787716" y="672439"/>
                    </a:cubicBezTo>
                    <a:cubicBezTo>
                      <a:pt x="784945" y="674286"/>
                      <a:pt x="779404" y="675209"/>
                      <a:pt x="779404" y="677057"/>
                    </a:cubicBezTo>
                    <a:cubicBezTo>
                      <a:pt x="780328" y="688141"/>
                      <a:pt x="782175" y="698301"/>
                      <a:pt x="783098" y="709386"/>
                    </a:cubicBezTo>
                    <a:cubicBezTo>
                      <a:pt x="784022" y="709386"/>
                      <a:pt x="784945" y="709386"/>
                      <a:pt x="785868" y="709386"/>
                    </a:cubicBezTo>
                    <a:cubicBezTo>
                      <a:pt x="784022" y="713080"/>
                      <a:pt x="782175" y="717699"/>
                      <a:pt x="778481" y="724165"/>
                    </a:cubicBezTo>
                    <a:cubicBezTo>
                      <a:pt x="772017" y="719546"/>
                      <a:pt x="766476" y="714928"/>
                      <a:pt x="760012" y="710309"/>
                    </a:cubicBezTo>
                    <a:cubicBezTo>
                      <a:pt x="757241" y="708462"/>
                      <a:pt x="753547" y="706614"/>
                      <a:pt x="750777" y="706614"/>
                    </a:cubicBezTo>
                    <a:cubicBezTo>
                      <a:pt x="745236" y="706614"/>
                      <a:pt x="738772" y="708462"/>
                      <a:pt x="733231" y="710309"/>
                    </a:cubicBezTo>
                    <a:cubicBezTo>
                      <a:pt x="733231" y="710309"/>
                      <a:pt x="733231" y="710309"/>
                      <a:pt x="733231" y="710309"/>
                    </a:cubicBezTo>
                    <a:cubicBezTo>
                      <a:pt x="733231" y="711233"/>
                      <a:pt x="733231" y="712157"/>
                      <a:pt x="734155" y="713080"/>
                    </a:cubicBezTo>
                    <a:cubicBezTo>
                      <a:pt x="740619" y="723241"/>
                      <a:pt x="748007" y="732478"/>
                      <a:pt x="730461" y="739867"/>
                    </a:cubicBezTo>
                    <a:cubicBezTo>
                      <a:pt x="728614" y="740791"/>
                      <a:pt x="728614" y="749104"/>
                      <a:pt x="729537" y="752798"/>
                    </a:cubicBezTo>
                    <a:cubicBezTo>
                      <a:pt x="730461" y="755570"/>
                      <a:pt x="735078" y="759264"/>
                      <a:pt x="736001" y="758341"/>
                    </a:cubicBezTo>
                    <a:cubicBezTo>
                      <a:pt x="744313" y="752798"/>
                      <a:pt x="748930" y="760188"/>
                      <a:pt x="754471" y="763883"/>
                    </a:cubicBezTo>
                    <a:cubicBezTo>
                      <a:pt x="759088" y="767577"/>
                      <a:pt x="763705" y="771272"/>
                      <a:pt x="768323" y="774043"/>
                    </a:cubicBezTo>
                    <a:cubicBezTo>
                      <a:pt x="769246" y="774967"/>
                      <a:pt x="772017" y="773119"/>
                      <a:pt x="775711" y="773119"/>
                    </a:cubicBezTo>
                    <a:cubicBezTo>
                      <a:pt x="769246" y="765730"/>
                      <a:pt x="765552" y="761112"/>
                      <a:pt x="760935" y="755570"/>
                    </a:cubicBezTo>
                    <a:cubicBezTo>
                      <a:pt x="772940" y="746333"/>
                      <a:pt x="777557" y="764806"/>
                      <a:pt x="789563" y="762959"/>
                    </a:cubicBezTo>
                    <a:cubicBezTo>
                      <a:pt x="784022" y="770349"/>
                      <a:pt x="778481" y="778662"/>
                      <a:pt x="772017" y="786051"/>
                    </a:cubicBezTo>
                    <a:cubicBezTo>
                      <a:pt x="772940" y="786051"/>
                      <a:pt x="772940" y="786975"/>
                      <a:pt x="773864" y="786975"/>
                    </a:cubicBezTo>
                    <a:cubicBezTo>
                      <a:pt x="781251" y="780509"/>
                      <a:pt x="787716" y="774967"/>
                      <a:pt x="795103" y="768501"/>
                    </a:cubicBezTo>
                    <a:cubicBezTo>
                      <a:pt x="789563" y="776814"/>
                      <a:pt x="782175" y="785127"/>
                      <a:pt x="775711" y="791593"/>
                    </a:cubicBezTo>
                    <a:cubicBezTo>
                      <a:pt x="772017" y="795288"/>
                      <a:pt x="767399" y="799906"/>
                      <a:pt x="762782" y="802677"/>
                    </a:cubicBezTo>
                    <a:cubicBezTo>
                      <a:pt x="753547" y="808219"/>
                      <a:pt x="744313" y="812838"/>
                      <a:pt x="735078" y="818380"/>
                    </a:cubicBezTo>
                    <a:cubicBezTo>
                      <a:pt x="715685" y="819303"/>
                      <a:pt x="697216" y="819303"/>
                      <a:pt x="677823" y="819303"/>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9" name="Freeform 219">
                <a:extLst>
                  <a:ext uri="{FF2B5EF4-FFF2-40B4-BE49-F238E27FC236}">
                    <a16:creationId xmlns:a16="http://schemas.microsoft.com/office/drawing/2014/main" id="{671B1719-81AB-DF1B-9A27-1326BC7D3394}"/>
                  </a:ext>
                </a:extLst>
              </p:cNvPr>
              <p:cNvSpPr/>
              <p:nvPr/>
            </p:nvSpPr>
            <p:spPr>
              <a:xfrm>
                <a:off x="3627817" y="5147002"/>
                <a:ext cx="526216" cy="303890"/>
              </a:xfrm>
              <a:custGeom>
                <a:avLst/>
                <a:gdLst>
                  <a:gd name="connsiteX0" fmla="*/ 184693 w 526216"/>
                  <a:gd name="connsiteY0" fmla="*/ 2771 h 303890"/>
                  <a:gd name="connsiteX1" fmla="*/ 228096 w 526216"/>
                  <a:gd name="connsiteY1" fmla="*/ 12931 h 303890"/>
                  <a:gd name="connsiteX2" fmla="*/ 235484 w 526216"/>
                  <a:gd name="connsiteY2" fmla="*/ 20321 h 303890"/>
                  <a:gd name="connsiteX3" fmla="*/ 258570 w 526216"/>
                  <a:gd name="connsiteY3" fmla="*/ 44337 h 303890"/>
                  <a:gd name="connsiteX4" fmla="*/ 267805 w 526216"/>
                  <a:gd name="connsiteY4" fmla="*/ 48955 h 303890"/>
                  <a:gd name="connsiteX5" fmla="*/ 302897 w 526216"/>
                  <a:gd name="connsiteY5" fmla="*/ 59115 h 303890"/>
                  <a:gd name="connsiteX6" fmla="*/ 334294 w 526216"/>
                  <a:gd name="connsiteY6" fmla="*/ 86826 h 303890"/>
                  <a:gd name="connsiteX7" fmla="*/ 361075 w 526216"/>
                  <a:gd name="connsiteY7" fmla="*/ 79436 h 303890"/>
                  <a:gd name="connsiteX8" fmla="*/ 376774 w 526216"/>
                  <a:gd name="connsiteY8" fmla="*/ 82207 h 303890"/>
                  <a:gd name="connsiteX9" fmla="*/ 393396 w 526216"/>
                  <a:gd name="connsiteY9" fmla="*/ 97910 h 303890"/>
                  <a:gd name="connsiteX10" fmla="*/ 399861 w 526216"/>
                  <a:gd name="connsiteY10" fmla="*/ 104376 h 303890"/>
                  <a:gd name="connsiteX11" fmla="*/ 415559 w 526216"/>
                  <a:gd name="connsiteY11" fmla="*/ 109918 h 303890"/>
                  <a:gd name="connsiteX12" fmla="*/ 422024 w 526216"/>
                  <a:gd name="connsiteY12" fmla="*/ 106223 h 303890"/>
                  <a:gd name="connsiteX13" fmla="*/ 442340 w 526216"/>
                  <a:gd name="connsiteY13" fmla="*/ 116384 h 303890"/>
                  <a:gd name="connsiteX14" fmla="*/ 457115 w 526216"/>
                  <a:gd name="connsiteY14" fmla="*/ 145941 h 303890"/>
                  <a:gd name="connsiteX15" fmla="*/ 479278 w 526216"/>
                  <a:gd name="connsiteY15" fmla="*/ 152407 h 303890"/>
                  <a:gd name="connsiteX16" fmla="*/ 507906 w 526216"/>
                  <a:gd name="connsiteY16" fmla="*/ 185660 h 303890"/>
                  <a:gd name="connsiteX17" fmla="*/ 524528 w 526216"/>
                  <a:gd name="connsiteY17" fmla="*/ 208752 h 303890"/>
                  <a:gd name="connsiteX18" fmla="*/ 516217 w 526216"/>
                  <a:gd name="connsiteY18" fmla="*/ 225378 h 303890"/>
                  <a:gd name="connsiteX19" fmla="*/ 501442 w 526216"/>
                  <a:gd name="connsiteY19" fmla="*/ 231843 h 303890"/>
                  <a:gd name="connsiteX20" fmla="*/ 486666 w 526216"/>
                  <a:gd name="connsiteY20" fmla="*/ 235538 h 303890"/>
                  <a:gd name="connsiteX21" fmla="*/ 477432 w 526216"/>
                  <a:gd name="connsiteY21" fmla="*/ 241080 h 303890"/>
                  <a:gd name="connsiteX22" fmla="*/ 455268 w 526216"/>
                  <a:gd name="connsiteY22" fmla="*/ 243851 h 303890"/>
                  <a:gd name="connsiteX23" fmla="*/ 451574 w 526216"/>
                  <a:gd name="connsiteY23" fmla="*/ 242004 h 303890"/>
                  <a:gd name="connsiteX24" fmla="*/ 400784 w 526216"/>
                  <a:gd name="connsiteY24" fmla="*/ 241080 h 303890"/>
                  <a:gd name="connsiteX25" fmla="*/ 387855 w 526216"/>
                  <a:gd name="connsiteY25" fmla="*/ 249393 h 303890"/>
                  <a:gd name="connsiteX26" fmla="*/ 400784 w 526216"/>
                  <a:gd name="connsiteY26" fmla="*/ 254935 h 303890"/>
                  <a:gd name="connsiteX27" fmla="*/ 382314 w 526216"/>
                  <a:gd name="connsiteY27" fmla="*/ 267867 h 303890"/>
                  <a:gd name="connsiteX28" fmla="*/ 367539 w 526216"/>
                  <a:gd name="connsiteY28" fmla="*/ 270638 h 303890"/>
                  <a:gd name="connsiteX29" fmla="*/ 355534 w 526216"/>
                  <a:gd name="connsiteY29" fmla="*/ 276180 h 303890"/>
                  <a:gd name="connsiteX30" fmla="*/ 333371 w 526216"/>
                  <a:gd name="connsiteY30" fmla="*/ 281722 h 303890"/>
                  <a:gd name="connsiteX31" fmla="*/ 313055 w 526216"/>
                  <a:gd name="connsiteY31" fmla="*/ 282646 h 303890"/>
                  <a:gd name="connsiteX32" fmla="*/ 310284 w 526216"/>
                  <a:gd name="connsiteY32" fmla="*/ 280798 h 303890"/>
                  <a:gd name="connsiteX33" fmla="*/ 266881 w 526216"/>
                  <a:gd name="connsiteY33" fmla="*/ 303890 h 303890"/>
                  <a:gd name="connsiteX34" fmla="*/ 248412 w 526216"/>
                  <a:gd name="connsiteY34" fmla="*/ 295577 h 303890"/>
                  <a:gd name="connsiteX35" fmla="*/ 242871 w 526216"/>
                  <a:gd name="connsiteY35" fmla="*/ 290959 h 303890"/>
                  <a:gd name="connsiteX36" fmla="*/ 217938 w 526216"/>
                  <a:gd name="connsiteY36" fmla="*/ 275256 h 303890"/>
                  <a:gd name="connsiteX37" fmla="*/ 173612 w 526216"/>
                  <a:gd name="connsiteY37" fmla="*/ 268791 h 303890"/>
                  <a:gd name="connsiteX38" fmla="*/ 157913 w 526216"/>
                  <a:gd name="connsiteY38" fmla="*/ 263249 h 303890"/>
                  <a:gd name="connsiteX39" fmla="*/ 147754 w 526216"/>
                  <a:gd name="connsiteY39" fmla="*/ 262325 h 303890"/>
                  <a:gd name="connsiteX40" fmla="*/ 118204 w 526216"/>
                  <a:gd name="connsiteY40" fmla="*/ 261401 h 303890"/>
                  <a:gd name="connsiteX41" fmla="*/ 119127 w 526216"/>
                  <a:gd name="connsiteY41" fmla="*/ 256783 h 303890"/>
                  <a:gd name="connsiteX42" fmla="*/ 94194 w 526216"/>
                  <a:gd name="connsiteY42" fmla="*/ 234614 h 303890"/>
                  <a:gd name="connsiteX43" fmla="*/ 111739 w 526216"/>
                  <a:gd name="connsiteY43" fmla="*/ 235538 h 303890"/>
                  <a:gd name="connsiteX44" fmla="*/ 99734 w 526216"/>
                  <a:gd name="connsiteY44" fmla="*/ 223530 h 303890"/>
                  <a:gd name="connsiteX45" fmla="*/ 88653 w 526216"/>
                  <a:gd name="connsiteY45" fmla="*/ 214294 h 303890"/>
                  <a:gd name="connsiteX46" fmla="*/ 87729 w 526216"/>
                  <a:gd name="connsiteY46" fmla="*/ 213370 h 303890"/>
                  <a:gd name="connsiteX47" fmla="*/ 60025 w 526216"/>
                  <a:gd name="connsiteY47" fmla="*/ 207828 h 303890"/>
                  <a:gd name="connsiteX48" fmla="*/ 36939 w 526216"/>
                  <a:gd name="connsiteY48" fmla="*/ 211522 h 303890"/>
                  <a:gd name="connsiteX49" fmla="*/ 8311 w 526216"/>
                  <a:gd name="connsiteY49" fmla="*/ 196744 h 303890"/>
                  <a:gd name="connsiteX50" fmla="*/ 19393 w 526216"/>
                  <a:gd name="connsiteY50" fmla="*/ 161644 h 303890"/>
                  <a:gd name="connsiteX51" fmla="*/ 32321 w 526216"/>
                  <a:gd name="connsiteY51" fmla="*/ 160720 h 303890"/>
                  <a:gd name="connsiteX52" fmla="*/ 24934 w 526216"/>
                  <a:gd name="connsiteY52" fmla="*/ 146865 h 303890"/>
                  <a:gd name="connsiteX53" fmla="*/ 23087 w 526216"/>
                  <a:gd name="connsiteY53" fmla="*/ 116384 h 303890"/>
                  <a:gd name="connsiteX54" fmla="*/ 25857 w 526216"/>
                  <a:gd name="connsiteY54" fmla="*/ 103452 h 303890"/>
                  <a:gd name="connsiteX55" fmla="*/ 23087 w 526216"/>
                  <a:gd name="connsiteY55" fmla="*/ 85902 h 303890"/>
                  <a:gd name="connsiteX56" fmla="*/ 4617 w 526216"/>
                  <a:gd name="connsiteY56" fmla="*/ 76665 h 303890"/>
                  <a:gd name="connsiteX57" fmla="*/ 0 w 526216"/>
                  <a:gd name="connsiteY57" fmla="*/ 59115 h 303890"/>
                  <a:gd name="connsiteX58" fmla="*/ 0 w 526216"/>
                  <a:gd name="connsiteY58" fmla="*/ 49879 h 303890"/>
                  <a:gd name="connsiteX59" fmla="*/ 4617 w 526216"/>
                  <a:gd name="connsiteY59" fmla="*/ 36947 h 303890"/>
                  <a:gd name="connsiteX60" fmla="*/ 33245 w 526216"/>
                  <a:gd name="connsiteY60" fmla="*/ 36947 h 303890"/>
                  <a:gd name="connsiteX61" fmla="*/ 60025 w 526216"/>
                  <a:gd name="connsiteY61" fmla="*/ 29558 h 303890"/>
                  <a:gd name="connsiteX62" fmla="*/ 66490 w 526216"/>
                  <a:gd name="connsiteY62" fmla="*/ 21245 h 303890"/>
                  <a:gd name="connsiteX63" fmla="*/ 119127 w 526216"/>
                  <a:gd name="connsiteY63" fmla="*/ 12931 h 303890"/>
                  <a:gd name="connsiteX64" fmla="*/ 137596 w 526216"/>
                  <a:gd name="connsiteY64" fmla="*/ 4618 h 303890"/>
                  <a:gd name="connsiteX65" fmla="*/ 178229 w 526216"/>
                  <a:gd name="connsiteY65" fmla="*/ 0 h 303890"/>
                  <a:gd name="connsiteX66" fmla="*/ 184693 w 526216"/>
                  <a:gd name="connsiteY66" fmla="*/ 2771 h 3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26216" h="303890">
                    <a:moveTo>
                      <a:pt x="184693" y="2771"/>
                    </a:moveTo>
                    <a:cubicBezTo>
                      <a:pt x="199468" y="4618"/>
                      <a:pt x="212397" y="13855"/>
                      <a:pt x="228096" y="12931"/>
                    </a:cubicBezTo>
                    <a:cubicBezTo>
                      <a:pt x="230866" y="12931"/>
                      <a:pt x="233637" y="16626"/>
                      <a:pt x="235484" y="20321"/>
                    </a:cubicBezTo>
                    <a:cubicBezTo>
                      <a:pt x="253953" y="24016"/>
                      <a:pt x="255800" y="25863"/>
                      <a:pt x="258570" y="44337"/>
                    </a:cubicBezTo>
                    <a:cubicBezTo>
                      <a:pt x="259494" y="51726"/>
                      <a:pt x="262264" y="52650"/>
                      <a:pt x="267805" y="48955"/>
                    </a:cubicBezTo>
                    <a:cubicBezTo>
                      <a:pt x="279810" y="41566"/>
                      <a:pt x="299203" y="46184"/>
                      <a:pt x="302897" y="59115"/>
                    </a:cubicBezTo>
                    <a:cubicBezTo>
                      <a:pt x="307514" y="76665"/>
                      <a:pt x="323213" y="79436"/>
                      <a:pt x="334294" y="86826"/>
                    </a:cubicBezTo>
                    <a:cubicBezTo>
                      <a:pt x="348146" y="96063"/>
                      <a:pt x="349993" y="95139"/>
                      <a:pt x="361075" y="79436"/>
                    </a:cubicBezTo>
                    <a:cubicBezTo>
                      <a:pt x="365692" y="72971"/>
                      <a:pt x="374927" y="73894"/>
                      <a:pt x="376774" y="82207"/>
                    </a:cubicBezTo>
                    <a:cubicBezTo>
                      <a:pt x="379544" y="90521"/>
                      <a:pt x="384161" y="96063"/>
                      <a:pt x="393396" y="97910"/>
                    </a:cubicBezTo>
                    <a:cubicBezTo>
                      <a:pt x="396166" y="97910"/>
                      <a:pt x="398937" y="101605"/>
                      <a:pt x="399861" y="104376"/>
                    </a:cubicBezTo>
                    <a:cubicBezTo>
                      <a:pt x="402631" y="113613"/>
                      <a:pt x="408172" y="112689"/>
                      <a:pt x="415559" y="109918"/>
                    </a:cubicBezTo>
                    <a:cubicBezTo>
                      <a:pt x="418330" y="108994"/>
                      <a:pt x="420177" y="107147"/>
                      <a:pt x="422024" y="106223"/>
                    </a:cubicBezTo>
                    <a:cubicBezTo>
                      <a:pt x="434029" y="100681"/>
                      <a:pt x="442340" y="104376"/>
                      <a:pt x="442340" y="116384"/>
                    </a:cubicBezTo>
                    <a:cubicBezTo>
                      <a:pt x="442340" y="130239"/>
                      <a:pt x="450651" y="136705"/>
                      <a:pt x="457115" y="145941"/>
                    </a:cubicBezTo>
                    <a:cubicBezTo>
                      <a:pt x="467273" y="139476"/>
                      <a:pt x="472814" y="143170"/>
                      <a:pt x="479278" y="152407"/>
                    </a:cubicBezTo>
                    <a:cubicBezTo>
                      <a:pt x="487590" y="164415"/>
                      <a:pt x="498671" y="174575"/>
                      <a:pt x="507906" y="185660"/>
                    </a:cubicBezTo>
                    <a:cubicBezTo>
                      <a:pt x="514370" y="193049"/>
                      <a:pt x="519911" y="200438"/>
                      <a:pt x="524528" y="208752"/>
                    </a:cubicBezTo>
                    <a:cubicBezTo>
                      <a:pt x="529146" y="217065"/>
                      <a:pt x="523605" y="221683"/>
                      <a:pt x="516217" y="225378"/>
                    </a:cubicBezTo>
                    <a:cubicBezTo>
                      <a:pt x="511600" y="227225"/>
                      <a:pt x="506982" y="229996"/>
                      <a:pt x="501442" y="231843"/>
                    </a:cubicBezTo>
                    <a:cubicBezTo>
                      <a:pt x="496824" y="233691"/>
                      <a:pt x="491283" y="233691"/>
                      <a:pt x="486666" y="235538"/>
                    </a:cubicBezTo>
                    <a:cubicBezTo>
                      <a:pt x="482972" y="236462"/>
                      <a:pt x="480202" y="240157"/>
                      <a:pt x="477432" y="241080"/>
                    </a:cubicBezTo>
                    <a:cubicBezTo>
                      <a:pt x="470044" y="242927"/>
                      <a:pt x="462656" y="242927"/>
                      <a:pt x="455268" y="243851"/>
                    </a:cubicBezTo>
                    <a:cubicBezTo>
                      <a:pt x="454345" y="243851"/>
                      <a:pt x="452498" y="242004"/>
                      <a:pt x="451574" y="242004"/>
                    </a:cubicBezTo>
                    <a:cubicBezTo>
                      <a:pt x="434952" y="241080"/>
                      <a:pt x="417406" y="240157"/>
                      <a:pt x="400784" y="241080"/>
                    </a:cubicBezTo>
                    <a:cubicBezTo>
                      <a:pt x="397090" y="241080"/>
                      <a:pt x="393396" y="245699"/>
                      <a:pt x="387855" y="249393"/>
                    </a:cubicBezTo>
                    <a:cubicBezTo>
                      <a:pt x="393396" y="252164"/>
                      <a:pt x="396166" y="253088"/>
                      <a:pt x="400784" y="254935"/>
                    </a:cubicBezTo>
                    <a:cubicBezTo>
                      <a:pt x="394320" y="259554"/>
                      <a:pt x="388779" y="264172"/>
                      <a:pt x="382314" y="267867"/>
                    </a:cubicBezTo>
                    <a:cubicBezTo>
                      <a:pt x="377697" y="270638"/>
                      <a:pt x="374927" y="274333"/>
                      <a:pt x="367539" y="270638"/>
                    </a:cubicBezTo>
                    <a:cubicBezTo>
                      <a:pt x="365692" y="269714"/>
                      <a:pt x="360151" y="275256"/>
                      <a:pt x="355534" y="276180"/>
                    </a:cubicBezTo>
                    <a:cubicBezTo>
                      <a:pt x="348146" y="278027"/>
                      <a:pt x="337988" y="277104"/>
                      <a:pt x="333371" y="281722"/>
                    </a:cubicBezTo>
                    <a:cubicBezTo>
                      <a:pt x="325983" y="289111"/>
                      <a:pt x="319519" y="284493"/>
                      <a:pt x="313055" y="282646"/>
                    </a:cubicBezTo>
                    <a:cubicBezTo>
                      <a:pt x="311208" y="282646"/>
                      <a:pt x="309361" y="280798"/>
                      <a:pt x="310284" y="280798"/>
                    </a:cubicBezTo>
                    <a:cubicBezTo>
                      <a:pt x="295509" y="289111"/>
                      <a:pt x="281657" y="296501"/>
                      <a:pt x="266881" y="303890"/>
                    </a:cubicBezTo>
                    <a:cubicBezTo>
                      <a:pt x="263188" y="299272"/>
                      <a:pt x="259494" y="289111"/>
                      <a:pt x="248412" y="295577"/>
                    </a:cubicBezTo>
                    <a:cubicBezTo>
                      <a:pt x="247489" y="295577"/>
                      <a:pt x="242871" y="292806"/>
                      <a:pt x="242871" y="290959"/>
                    </a:cubicBezTo>
                    <a:cubicBezTo>
                      <a:pt x="241948" y="274333"/>
                      <a:pt x="229019" y="276180"/>
                      <a:pt x="217938" y="275256"/>
                    </a:cubicBezTo>
                    <a:cubicBezTo>
                      <a:pt x="203162" y="273409"/>
                      <a:pt x="188387" y="271562"/>
                      <a:pt x="173612" y="268791"/>
                    </a:cubicBezTo>
                    <a:cubicBezTo>
                      <a:pt x="168071" y="267867"/>
                      <a:pt x="163453" y="264172"/>
                      <a:pt x="157913" y="263249"/>
                    </a:cubicBezTo>
                    <a:cubicBezTo>
                      <a:pt x="154219" y="262325"/>
                      <a:pt x="150525" y="261401"/>
                      <a:pt x="147754" y="262325"/>
                    </a:cubicBezTo>
                    <a:cubicBezTo>
                      <a:pt x="137596" y="265096"/>
                      <a:pt x="128362" y="268791"/>
                      <a:pt x="118204" y="261401"/>
                    </a:cubicBezTo>
                    <a:cubicBezTo>
                      <a:pt x="118204" y="259554"/>
                      <a:pt x="119127" y="256783"/>
                      <a:pt x="119127" y="256783"/>
                    </a:cubicBezTo>
                    <a:cubicBezTo>
                      <a:pt x="110816" y="249393"/>
                      <a:pt x="103428" y="242927"/>
                      <a:pt x="94194" y="234614"/>
                    </a:cubicBezTo>
                    <a:cubicBezTo>
                      <a:pt x="101581" y="235538"/>
                      <a:pt x="105275" y="235538"/>
                      <a:pt x="111739" y="235538"/>
                    </a:cubicBezTo>
                    <a:cubicBezTo>
                      <a:pt x="106198" y="230920"/>
                      <a:pt x="103428" y="227225"/>
                      <a:pt x="99734" y="223530"/>
                    </a:cubicBezTo>
                    <a:cubicBezTo>
                      <a:pt x="96040" y="219835"/>
                      <a:pt x="92347" y="217065"/>
                      <a:pt x="88653" y="214294"/>
                    </a:cubicBezTo>
                    <a:cubicBezTo>
                      <a:pt x="88653" y="214294"/>
                      <a:pt x="88653" y="213370"/>
                      <a:pt x="87729" y="213370"/>
                    </a:cubicBezTo>
                    <a:cubicBezTo>
                      <a:pt x="78495" y="211522"/>
                      <a:pt x="69260" y="208752"/>
                      <a:pt x="60025" y="207828"/>
                    </a:cubicBezTo>
                    <a:cubicBezTo>
                      <a:pt x="52638" y="207828"/>
                      <a:pt x="44326" y="212446"/>
                      <a:pt x="36939" y="211522"/>
                    </a:cubicBezTo>
                    <a:cubicBezTo>
                      <a:pt x="25857" y="210599"/>
                      <a:pt x="14775" y="208752"/>
                      <a:pt x="8311" y="196744"/>
                    </a:cubicBezTo>
                    <a:cubicBezTo>
                      <a:pt x="20316" y="188430"/>
                      <a:pt x="19393" y="174575"/>
                      <a:pt x="19393" y="161644"/>
                    </a:cubicBezTo>
                    <a:cubicBezTo>
                      <a:pt x="24010" y="161644"/>
                      <a:pt x="27704" y="160720"/>
                      <a:pt x="32321" y="160720"/>
                    </a:cubicBezTo>
                    <a:cubicBezTo>
                      <a:pt x="32321" y="153331"/>
                      <a:pt x="32321" y="149636"/>
                      <a:pt x="24934" y="146865"/>
                    </a:cubicBezTo>
                    <a:cubicBezTo>
                      <a:pt x="15699" y="143170"/>
                      <a:pt x="15699" y="124697"/>
                      <a:pt x="23087" y="116384"/>
                    </a:cubicBezTo>
                    <a:cubicBezTo>
                      <a:pt x="25857" y="113613"/>
                      <a:pt x="25857" y="108070"/>
                      <a:pt x="25857" y="103452"/>
                    </a:cubicBezTo>
                    <a:cubicBezTo>
                      <a:pt x="25857" y="97910"/>
                      <a:pt x="26780" y="89597"/>
                      <a:pt x="23087" y="85902"/>
                    </a:cubicBezTo>
                    <a:cubicBezTo>
                      <a:pt x="17546" y="80360"/>
                      <a:pt x="9235" y="78513"/>
                      <a:pt x="4617" y="76665"/>
                    </a:cubicBezTo>
                    <a:cubicBezTo>
                      <a:pt x="2771" y="70200"/>
                      <a:pt x="924" y="64658"/>
                      <a:pt x="0" y="59115"/>
                    </a:cubicBezTo>
                    <a:cubicBezTo>
                      <a:pt x="0" y="56344"/>
                      <a:pt x="0" y="53573"/>
                      <a:pt x="0" y="49879"/>
                    </a:cubicBezTo>
                    <a:cubicBezTo>
                      <a:pt x="1847" y="45260"/>
                      <a:pt x="2771" y="39718"/>
                      <a:pt x="4617" y="36947"/>
                    </a:cubicBezTo>
                    <a:cubicBezTo>
                      <a:pt x="15699" y="36947"/>
                      <a:pt x="24934" y="37871"/>
                      <a:pt x="33245" y="36947"/>
                    </a:cubicBezTo>
                    <a:cubicBezTo>
                      <a:pt x="42479" y="35100"/>
                      <a:pt x="52638" y="39718"/>
                      <a:pt x="60025" y="29558"/>
                    </a:cubicBezTo>
                    <a:cubicBezTo>
                      <a:pt x="61872" y="26787"/>
                      <a:pt x="63719" y="22168"/>
                      <a:pt x="66490" y="21245"/>
                    </a:cubicBezTo>
                    <a:cubicBezTo>
                      <a:pt x="83112" y="12931"/>
                      <a:pt x="101581" y="10161"/>
                      <a:pt x="119127" y="12931"/>
                    </a:cubicBezTo>
                    <a:cubicBezTo>
                      <a:pt x="128362" y="13855"/>
                      <a:pt x="134826" y="14779"/>
                      <a:pt x="137596" y="4618"/>
                    </a:cubicBezTo>
                    <a:cubicBezTo>
                      <a:pt x="147754" y="10161"/>
                      <a:pt x="166224" y="8313"/>
                      <a:pt x="178229" y="0"/>
                    </a:cubicBezTo>
                    <a:cubicBezTo>
                      <a:pt x="180076" y="2771"/>
                      <a:pt x="182846" y="2771"/>
                      <a:pt x="184693" y="2771"/>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0" name="Freeform 220">
                <a:extLst>
                  <a:ext uri="{FF2B5EF4-FFF2-40B4-BE49-F238E27FC236}">
                    <a16:creationId xmlns:a16="http://schemas.microsoft.com/office/drawing/2014/main" id="{ECF1A235-36BA-843E-BD66-E4D356DDCA13}"/>
                  </a:ext>
                </a:extLst>
              </p:cNvPr>
              <p:cNvSpPr/>
              <p:nvPr/>
            </p:nvSpPr>
            <p:spPr>
              <a:xfrm>
                <a:off x="4825868" y="6097468"/>
                <a:ext cx="159442" cy="232767"/>
              </a:xfrm>
              <a:custGeom>
                <a:avLst/>
                <a:gdLst>
                  <a:gd name="connsiteX0" fmla="*/ 6147 w 159442"/>
                  <a:gd name="connsiteY0" fmla="*/ 231843 h 232767"/>
                  <a:gd name="connsiteX1" fmla="*/ 33851 w 159442"/>
                  <a:gd name="connsiteY1" fmla="*/ 216141 h 232767"/>
                  <a:gd name="connsiteX2" fmla="*/ 46780 w 159442"/>
                  <a:gd name="connsiteY2" fmla="*/ 205057 h 232767"/>
                  <a:gd name="connsiteX3" fmla="*/ 66172 w 159442"/>
                  <a:gd name="connsiteY3" fmla="*/ 181965 h 232767"/>
                  <a:gd name="connsiteX4" fmla="*/ 44933 w 159442"/>
                  <a:gd name="connsiteY4" fmla="*/ 200438 h 232767"/>
                  <a:gd name="connsiteX5" fmla="*/ 43086 w 159442"/>
                  <a:gd name="connsiteY5" fmla="*/ 199515 h 232767"/>
                  <a:gd name="connsiteX6" fmla="*/ 60632 w 159442"/>
                  <a:gd name="connsiteY6" fmla="*/ 176423 h 232767"/>
                  <a:gd name="connsiteX7" fmla="*/ 32004 w 159442"/>
                  <a:gd name="connsiteY7" fmla="*/ 169033 h 232767"/>
                  <a:gd name="connsiteX8" fmla="*/ 46780 w 159442"/>
                  <a:gd name="connsiteY8" fmla="*/ 186583 h 232767"/>
                  <a:gd name="connsiteX9" fmla="*/ 39392 w 159442"/>
                  <a:gd name="connsiteY9" fmla="*/ 187507 h 232767"/>
                  <a:gd name="connsiteX10" fmla="*/ 25540 w 159442"/>
                  <a:gd name="connsiteY10" fmla="*/ 177346 h 232767"/>
                  <a:gd name="connsiteX11" fmla="*/ 7071 w 159442"/>
                  <a:gd name="connsiteY11" fmla="*/ 171804 h 232767"/>
                  <a:gd name="connsiteX12" fmla="*/ 607 w 159442"/>
                  <a:gd name="connsiteY12" fmla="*/ 166262 h 232767"/>
                  <a:gd name="connsiteX13" fmla="*/ 1530 w 159442"/>
                  <a:gd name="connsiteY13" fmla="*/ 153331 h 232767"/>
                  <a:gd name="connsiteX14" fmla="*/ 5224 w 159442"/>
                  <a:gd name="connsiteY14" fmla="*/ 126544 h 232767"/>
                  <a:gd name="connsiteX15" fmla="*/ 4300 w 159442"/>
                  <a:gd name="connsiteY15" fmla="*/ 123773 h 232767"/>
                  <a:gd name="connsiteX16" fmla="*/ 4300 w 159442"/>
                  <a:gd name="connsiteY16" fmla="*/ 123773 h 232767"/>
                  <a:gd name="connsiteX17" fmla="*/ 21846 w 159442"/>
                  <a:gd name="connsiteY17" fmla="*/ 120078 h 232767"/>
                  <a:gd name="connsiteX18" fmla="*/ 31081 w 159442"/>
                  <a:gd name="connsiteY18" fmla="*/ 123773 h 232767"/>
                  <a:gd name="connsiteX19" fmla="*/ 49550 w 159442"/>
                  <a:gd name="connsiteY19" fmla="*/ 137628 h 232767"/>
                  <a:gd name="connsiteX20" fmla="*/ 56938 w 159442"/>
                  <a:gd name="connsiteY20" fmla="*/ 122849 h 232767"/>
                  <a:gd name="connsiteX21" fmla="*/ 54167 w 159442"/>
                  <a:gd name="connsiteY21" fmla="*/ 122849 h 232767"/>
                  <a:gd name="connsiteX22" fmla="*/ 50474 w 159442"/>
                  <a:gd name="connsiteY22" fmla="*/ 90521 h 232767"/>
                  <a:gd name="connsiteX23" fmla="*/ 58785 w 159442"/>
                  <a:gd name="connsiteY23" fmla="*/ 85902 h 232767"/>
                  <a:gd name="connsiteX24" fmla="*/ 61555 w 159442"/>
                  <a:gd name="connsiteY24" fmla="*/ 91444 h 232767"/>
                  <a:gd name="connsiteX25" fmla="*/ 71713 w 159442"/>
                  <a:gd name="connsiteY25" fmla="*/ 99758 h 232767"/>
                  <a:gd name="connsiteX26" fmla="*/ 89259 w 159442"/>
                  <a:gd name="connsiteY26" fmla="*/ 133933 h 232767"/>
                  <a:gd name="connsiteX27" fmla="*/ 102188 w 159442"/>
                  <a:gd name="connsiteY27" fmla="*/ 176423 h 232767"/>
                  <a:gd name="connsiteX28" fmla="*/ 104958 w 159442"/>
                  <a:gd name="connsiteY28" fmla="*/ 157949 h 232767"/>
                  <a:gd name="connsiteX29" fmla="*/ 113269 w 159442"/>
                  <a:gd name="connsiteY29" fmla="*/ 133933 h 232767"/>
                  <a:gd name="connsiteX30" fmla="*/ 113269 w 159442"/>
                  <a:gd name="connsiteY30" fmla="*/ 113613 h 232767"/>
                  <a:gd name="connsiteX31" fmla="*/ 110499 w 159442"/>
                  <a:gd name="connsiteY31" fmla="*/ 112689 h 232767"/>
                  <a:gd name="connsiteX32" fmla="*/ 104035 w 159442"/>
                  <a:gd name="connsiteY32" fmla="*/ 97910 h 232767"/>
                  <a:gd name="connsiteX33" fmla="*/ 119734 w 159442"/>
                  <a:gd name="connsiteY33" fmla="*/ 73894 h 232767"/>
                  <a:gd name="connsiteX34" fmla="*/ 140050 w 159442"/>
                  <a:gd name="connsiteY34" fmla="*/ 90521 h 232767"/>
                  <a:gd name="connsiteX35" fmla="*/ 140050 w 159442"/>
                  <a:gd name="connsiteY35" fmla="*/ 77589 h 232767"/>
                  <a:gd name="connsiteX36" fmla="*/ 136356 w 159442"/>
                  <a:gd name="connsiteY36" fmla="*/ 52650 h 232767"/>
                  <a:gd name="connsiteX37" fmla="*/ 140973 w 159442"/>
                  <a:gd name="connsiteY37" fmla="*/ 47108 h 232767"/>
                  <a:gd name="connsiteX38" fmla="*/ 128045 w 159442"/>
                  <a:gd name="connsiteY38" fmla="*/ 46184 h 232767"/>
                  <a:gd name="connsiteX39" fmla="*/ 116963 w 159442"/>
                  <a:gd name="connsiteY39" fmla="*/ 35100 h 232767"/>
                  <a:gd name="connsiteX40" fmla="*/ 125274 w 159442"/>
                  <a:gd name="connsiteY40" fmla="*/ 26787 h 232767"/>
                  <a:gd name="connsiteX41" fmla="*/ 147438 w 159442"/>
                  <a:gd name="connsiteY41" fmla="*/ 9237 h 232767"/>
                  <a:gd name="connsiteX42" fmla="*/ 159442 w 159442"/>
                  <a:gd name="connsiteY42" fmla="*/ 0 h 232767"/>
                  <a:gd name="connsiteX43" fmla="*/ 159442 w 159442"/>
                  <a:gd name="connsiteY43" fmla="*/ 232767 h 232767"/>
                  <a:gd name="connsiteX44" fmla="*/ 6147 w 159442"/>
                  <a:gd name="connsiteY44" fmla="*/ 231843 h 2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442" h="232767">
                    <a:moveTo>
                      <a:pt x="6147" y="231843"/>
                    </a:moveTo>
                    <a:cubicBezTo>
                      <a:pt x="15382" y="227225"/>
                      <a:pt x="24617" y="221683"/>
                      <a:pt x="33851" y="216141"/>
                    </a:cubicBezTo>
                    <a:cubicBezTo>
                      <a:pt x="38468" y="213370"/>
                      <a:pt x="43086" y="208752"/>
                      <a:pt x="46780" y="205057"/>
                    </a:cubicBezTo>
                    <a:cubicBezTo>
                      <a:pt x="54167" y="197667"/>
                      <a:pt x="60632" y="190278"/>
                      <a:pt x="66172" y="181965"/>
                    </a:cubicBezTo>
                    <a:cubicBezTo>
                      <a:pt x="58785" y="188430"/>
                      <a:pt x="52320" y="193973"/>
                      <a:pt x="44933" y="200438"/>
                    </a:cubicBezTo>
                    <a:cubicBezTo>
                      <a:pt x="44009" y="200438"/>
                      <a:pt x="44009" y="199515"/>
                      <a:pt x="43086" y="199515"/>
                    </a:cubicBezTo>
                    <a:cubicBezTo>
                      <a:pt x="48627" y="192125"/>
                      <a:pt x="54167" y="183812"/>
                      <a:pt x="60632" y="176423"/>
                    </a:cubicBezTo>
                    <a:cubicBezTo>
                      <a:pt x="48627" y="178270"/>
                      <a:pt x="44009" y="159797"/>
                      <a:pt x="32004" y="169033"/>
                    </a:cubicBezTo>
                    <a:cubicBezTo>
                      <a:pt x="36622" y="174575"/>
                      <a:pt x="41239" y="179194"/>
                      <a:pt x="46780" y="186583"/>
                    </a:cubicBezTo>
                    <a:cubicBezTo>
                      <a:pt x="43086" y="187507"/>
                      <a:pt x="40316" y="188430"/>
                      <a:pt x="39392" y="187507"/>
                    </a:cubicBezTo>
                    <a:cubicBezTo>
                      <a:pt x="34775" y="184736"/>
                      <a:pt x="30157" y="180117"/>
                      <a:pt x="25540" y="177346"/>
                    </a:cubicBezTo>
                    <a:cubicBezTo>
                      <a:pt x="19999" y="173652"/>
                      <a:pt x="15382" y="166262"/>
                      <a:pt x="7071" y="171804"/>
                    </a:cubicBezTo>
                    <a:cubicBezTo>
                      <a:pt x="6147" y="172728"/>
                      <a:pt x="607" y="169033"/>
                      <a:pt x="607" y="166262"/>
                    </a:cubicBezTo>
                    <a:cubicBezTo>
                      <a:pt x="-317" y="161644"/>
                      <a:pt x="-317" y="154255"/>
                      <a:pt x="1530" y="153331"/>
                    </a:cubicBezTo>
                    <a:cubicBezTo>
                      <a:pt x="19076" y="145941"/>
                      <a:pt x="11688" y="136705"/>
                      <a:pt x="5224" y="126544"/>
                    </a:cubicBezTo>
                    <a:cubicBezTo>
                      <a:pt x="4300" y="125620"/>
                      <a:pt x="4300" y="124697"/>
                      <a:pt x="4300" y="123773"/>
                    </a:cubicBezTo>
                    <a:cubicBezTo>
                      <a:pt x="4300" y="123773"/>
                      <a:pt x="4300" y="122849"/>
                      <a:pt x="4300" y="123773"/>
                    </a:cubicBezTo>
                    <a:cubicBezTo>
                      <a:pt x="10765" y="122849"/>
                      <a:pt x="16305" y="121002"/>
                      <a:pt x="21846" y="120078"/>
                    </a:cubicBezTo>
                    <a:cubicBezTo>
                      <a:pt x="24617" y="120078"/>
                      <a:pt x="28311" y="121926"/>
                      <a:pt x="31081" y="123773"/>
                    </a:cubicBezTo>
                    <a:cubicBezTo>
                      <a:pt x="37545" y="127468"/>
                      <a:pt x="43086" y="132086"/>
                      <a:pt x="49550" y="137628"/>
                    </a:cubicBezTo>
                    <a:cubicBezTo>
                      <a:pt x="53244" y="131163"/>
                      <a:pt x="55091" y="127468"/>
                      <a:pt x="56938" y="122849"/>
                    </a:cubicBezTo>
                    <a:cubicBezTo>
                      <a:pt x="56015" y="122849"/>
                      <a:pt x="55091" y="122849"/>
                      <a:pt x="54167" y="122849"/>
                    </a:cubicBezTo>
                    <a:cubicBezTo>
                      <a:pt x="52320" y="111765"/>
                      <a:pt x="51397" y="101605"/>
                      <a:pt x="50474" y="90521"/>
                    </a:cubicBezTo>
                    <a:cubicBezTo>
                      <a:pt x="50474" y="89597"/>
                      <a:pt x="56015" y="87750"/>
                      <a:pt x="58785" y="85902"/>
                    </a:cubicBezTo>
                    <a:cubicBezTo>
                      <a:pt x="59708" y="87750"/>
                      <a:pt x="60632" y="89597"/>
                      <a:pt x="61555" y="91444"/>
                    </a:cubicBezTo>
                    <a:cubicBezTo>
                      <a:pt x="64326" y="93292"/>
                      <a:pt x="70790" y="96063"/>
                      <a:pt x="71713" y="99758"/>
                    </a:cubicBezTo>
                    <a:cubicBezTo>
                      <a:pt x="76331" y="111765"/>
                      <a:pt x="86489" y="120078"/>
                      <a:pt x="89259" y="133933"/>
                    </a:cubicBezTo>
                    <a:cubicBezTo>
                      <a:pt x="92030" y="148712"/>
                      <a:pt x="97570" y="162568"/>
                      <a:pt x="102188" y="176423"/>
                    </a:cubicBezTo>
                    <a:cubicBezTo>
                      <a:pt x="112346" y="173652"/>
                      <a:pt x="113269" y="167186"/>
                      <a:pt x="104958" y="157949"/>
                    </a:cubicBezTo>
                    <a:cubicBezTo>
                      <a:pt x="115116" y="155178"/>
                      <a:pt x="117887" y="143170"/>
                      <a:pt x="113269" y="133933"/>
                    </a:cubicBezTo>
                    <a:cubicBezTo>
                      <a:pt x="110499" y="128391"/>
                      <a:pt x="113269" y="121002"/>
                      <a:pt x="113269" y="113613"/>
                    </a:cubicBezTo>
                    <a:cubicBezTo>
                      <a:pt x="114193" y="113613"/>
                      <a:pt x="112346" y="113613"/>
                      <a:pt x="110499" y="112689"/>
                    </a:cubicBezTo>
                    <a:cubicBezTo>
                      <a:pt x="103111" y="110841"/>
                      <a:pt x="99417" y="104376"/>
                      <a:pt x="104035" y="97910"/>
                    </a:cubicBezTo>
                    <a:cubicBezTo>
                      <a:pt x="108652" y="90521"/>
                      <a:pt x="114193" y="83131"/>
                      <a:pt x="119734" y="73894"/>
                    </a:cubicBezTo>
                    <a:cubicBezTo>
                      <a:pt x="127121" y="79436"/>
                      <a:pt x="133586" y="84979"/>
                      <a:pt x="140050" y="90521"/>
                    </a:cubicBezTo>
                    <a:cubicBezTo>
                      <a:pt x="145590" y="86826"/>
                      <a:pt x="148361" y="82207"/>
                      <a:pt x="140050" y="77589"/>
                    </a:cubicBezTo>
                    <a:cubicBezTo>
                      <a:pt x="127121" y="70200"/>
                      <a:pt x="125274" y="63734"/>
                      <a:pt x="136356" y="52650"/>
                    </a:cubicBezTo>
                    <a:cubicBezTo>
                      <a:pt x="137279" y="51726"/>
                      <a:pt x="138203" y="49879"/>
                      <a:pt x="140973" y="47108"/>
                    </a:cubicBezTo>
                    <a:cubicBezTo>
                      <a:pt x="135432" y="47108"/>
                      <a:pt x="131739" y="46184"/>
                      <a:pt x="128045" y="46184"/>
                    </a:cubicBezTo>
                    <a:cubicBezTo>
                      <a:pt x="118810" y="47108"/>
                      <a:pt x="116040" y="41566"/>
                      <a:pt x="116963" y="35100"/>
                    </a:cubicBezTo>
                    <a:cubicBezTo>
                      <a:pt x="116963" y="32329"/>
                      <a:pt x="122504" y="29558"/>
                      <a:pt x="125274" y="26787"/>
                    </a:cubicBezTo>
                    <a:cubicBezTo>
                      <a:pt x="132662" y="20321"/>
                      <a:pt x="140050" y="14779"/>
                      <a:pt x="147438" y="9237"/>
                    </a:cubicBezTo>
                    <a:cubicBezTo>
                      <a:pt x="151131" y="6466"/>
                      <a:pt x="155749" y="3695"/>
                      <a:pt x="159442" y="0"/>
                    </a:cubicBezTo>
                    <a:cubicBezTo>
                      <a:pt x="159442" y="77589"/>
                      <a:pt x="159442" y="155178"/>
                      <a:pt x="159442" y="232767"/>
                    </a:cubicBezTo>
                    <a:cubicBezTo>
                      <a:pt x="108652" y="231843"/>
                      <a:pt x="56938" y="231843"/>
                      <a:pt x="6147" y="231843"/>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1" name="Freeform 221">
                <a:extLst>
                  <a:ext uri="{FF2B5EF4-FFF2-40B4-BE49-F238E27FC236}">
                    <a16:creationId xmlns:a16="http://schemas.microsoft.com/office/drawing/2014/main" id="{52F111D6-44B5-3A75-3409-9068E66D3224}"/>
                  </a:ext>
                </a:extLst>
              </p:cNvPr>
              <p:cNvSpPr/>
              <p:nvPr/>
            </p:nvSpPr>
            <p:spPr>
              <a:xfrm>
                <a:off x="3627817" y="5148850"/>
                <a:ext cx="178228" cy="50802"/>
              </a:xfrm>
              <a:custGeom>
                <a:avLst/>
                <a:gdLst>
                  <a:gd name="connsiteX0" fmla="*/ 178229 w 178228"/>
                  <a:gd name="connsiteY0" fmla="*/ 924 h 50802"/>
                  <a:gd name="connsiteX1" fmla="*/ 137596 w 178228"/>
                  <a:gd name="connsiteY1" fmla="*/ 5542 h 50802"/>
                  <a:gd name="connsiteX2" fmla="*/ 119127 w 178228"/>
                  <a:gd name="connsiteY2" fmla="*/ 13855 h 50802"/>
                  <a:gd name="connsiteX3" fmla="*/ 66490 w 178228"/>
                  <a:gd name="connsiteY3" fmla="*/ 22168 h 50802"/>
                  <a:gd name="connsiteX4" fmla="*/ 60025 w 178228"/>
                  <a:gd name="connsiteY4" fmla="*/ 30481 h 50802"/>
                  <a:gd name="connsiteX5" fmla="*/ 33245 w 178228"/>
                  <a:gd name="connsiteY5" fmla="*/ 37871 h 50802"/>
                  <a:gd name="connsiteX6" fmla="*/ 4617 w 178228"/>
                  <a:gd name="connsiteY6" fmla="*/ 37871 h 50802"/>
                  <a:gd name="connsiteX7" fmla="*/ 0 w 178228"/>
                  <a:gd name="connsiteY7" fmla="*/ 50802 h 50802"/>
                  <a:gd name="connsiteX8" fmla="*/ 0 w 178228"/>
                  <a:gd name="connsiteY8" fmla="*/ 0 h 50802"/>
                  <a:gd name="connsiteX9" fmla="*/ 178229 w 178228"/>
                  <a:gd name="connsiteY9" fmla="*/ 924 h 5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28" h="50802">
                    <a:moveTo>
                      <a:pt x="178229" y="924"/>
                    </a:moveTo>
                    <a:cubicBezTo>
                      <a:pt x="166224" y="8313"/>
                      <a:pt x="147754" y="11084"/>
                      <a:pt x="137596" y="5542"/>
                    </a:cubicBezTo>
                    <a:cubicBezTo>
                      <a:pt x="134826" y="15703"/>
                      <a:pt x="128362" y="14779"/>
                      <a:pt x="119127" y="13855"/>
                    </a:cubicBezTo>
                    <a:cubicBezTo>
                      <a:pt x="100658" y="11084"/>
                      <a:pt x="83112" y="13855"/>
                      <a:pt x="66490" y="22168"/>
                    </a:cubicBezTo>
                    <a:cubicBezTo>
                      <a:pt x="63719" y="24016"/>
                      <a:pt x="61872" y="27710"/>
                      <a:pt x="60025" y="30481"/>
                    </a:cubicBezTo>
                    <a:cubicBezTo>
                      <a:pt x="53561" y="40642"/>
                      <a:pt x="42479" y="36024"/>
                      <a:pt x="33245" y="37871"/>
                    </a:cubicBezTo>
                    <a:cubicBezTo>
                      <a:pt x="24010" y="39718"/>
                      <a:pt x="14775" y="37871"/>
                      <a:pt x="4617" y="37871"/>
                    </a:cubicBezTo>
                    <a:cubicBezTo>
                      <a:pt x="3694" y="41566"/>
                      <a:pt x="1847" y="46184"/>
                      <a:pt x="0" y="50802"/>
                    </a:cubicBezTo>
                    <a:cubicBezTo>
                      <a:pt x="0" y="34176"/>
                      <a:pt x="0" y="16626"/>
                      <a:pt x="0" y="0"/>
                    </a:cubicBezTo>
                    <a:cubicBezTo>
                      <a:pt x="60025" y="924"/>
                      <a:pt x="119127" y="924"/>
                      <a:pt x="178229" y="924"/>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3" name="Freeform 222">
                <a:extLst>
                  <a:ext uri="{FF2B5EF4-FFF2-40B4-BE49-F238E27FC236}">
                    <a16:creationId xmlns:a16="http://schemas.microsoft.com/office/drawing/2014/main" id="{DE35EA5B-4973-7BD9-D20A-5DBC38DE6EC4}"/>
                  </a:ext>
                </a:extLst>
              </p:cNvPr>
              <p:cNvSpPr/>
              <p:nvPr/>
            </p:nvSpPr>
            <p:spPr>
              <a:xfrm>
                <a:off x="4108019" y="5419488"/>
                <a:ext cx="98810" cy="68352"/>
              </a:xfrm>
              <a:custGeom>
                <a:avLst/>
                <a:gdLst>
                  <a:gd name="connsiteX0" fmla="*/ 12928 w 98810"/>
                  <a:gd name="connsiteY0" fmla="*/ 5542 h 68352"/>
                  <a:gd name="connsiteX1" fmla="*/ 12928 w 98810"/>
                  <a:gd name="connsiteY1" fmla="*/ 0 h 68352"/>
                  <a:gd name="connsiteX2" fmla="*/ 26780 w 98810"/>
                  <a:gd name="connsiteY2" fmla="*/ 12931 h 68352"/>
                  <a:gd name="connsiteX3" fmla="*/ 37862 w 98810"/>
                  <a:gd name="connsiteY3" fmla="*/ 3695 h 68352"/>
                  <a:gd name="connsiteX4" fmla="*/ 52638 w 98810"/>
                  <a:gd name="connsiteY4" fmla="*/ 12931 h 68352"/>
                  <a:gd name="connsiteX5" fmla="*/ 55408 w 98810"/>
                  <a:gd name="connsiteY5" fmla="*/ 1847 h 68352"/>
                  <a:gd name="connsiteX6" fmla="*/ 57255 w 98810"/>
                  <a:gd name="connsiteY6" fmla="*/ 2771 h 68352"/>
                  <a:gd name="connsiteX7" fmla="*/ 91423 w 98810"/>
                  <a:gd name="connsiteY7" fmla="*/ 36947 h 68352"/>
                  <a:gd name="connsiteX8" fmla="*/ 98811 w 98810"/>
                  <a:gd name="connsiteY8" fmla="*/ 41566 h 68352"/>
                  <a:gd name="connsiteX9" fmla="*/ 79418 w 98810"/>
                  <a:gd name="connsiteY9" fmla="*/ 56344 h 68352"/>
                  <a:gd name="connsiteX10" fmla="*/ 67413 w 98810"/>
                  <a:gd name="connsiteY10" fmla="*/ 60039 h 68352"/>
                  <a:gd name="connsiteX11" fmla="*/ 43403 w 98810"/>
                  <a:gd name="connsiteY11" fmla="*/ 62810 h 68352"/>
                  <a:gd name="connsiteX12" fmla="*/ 12005 w 98810"/>
                  <a:gd name="connsiteY12" fmla="*/ 68352 h 68352"/>
                  <a:gd name="connsiteX13" fmla="*/ 15699 w 98810"/>
                  <a:gd name="connsiteY13" fmla="*/ 59115 h 68352"/>
                  <a:gd name="connsiteX14" fmla="*/ 20316 w 98810"/>
                  <a:gd name="connsiteY14" fmla="*/ 53573 h 68352"/>
                  <a:gd name="connsiteX15" fmla="*/ 16623 w 98810"/>
                  <a:gd name="connsiteY15" fmla="*/ 39718 h 68352"/>
                  <a:gd name="connsiteX16" fmla="*/ 3694 w 98810"/>
                  <a:gd name="connsiteY16" fmla="*/ 21245 h 68352"/>
                  <a:gd name="connsiteX17" fmla="*/ 0 w 98810"/>
                  <a:gd name="connsiteY17" fmla="*/ 14779 h 68352"/>
                  <a:gd name="connsiteX18" fmla="*/ 924 w 98810"/>
                  <a:gd name="connsiteY18" fmla="*/ 8313 h 68352"/>
                  <a:gd name="connsiteX19" fmla="*/ 12928 w 98810"/>
                  <a:gd name="connsiteY19" fmla="*/ 554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10" h="68352">
                    <a:moveTo>
                      <a:pt x="12928" y="5542"/>
                    </a:moveTo>
                    <a:cubicBezTo>
                      <a:pt x="12928" y="4618"/>
                      <a:pt x="12928" y="2771"/>
                      <a:pt x="12928" y="0"/>
                    </a:cubicBezTo>
                    <a:cubicBezTo>
                      <a:pt x="17546" y="4618"/>
                      <a:pt x="22163" y="8313"/>
                      <a:pt x="26780" y="12931"/>
                    </a:cubicBezTo>
                    <a:cubicBezTo>
                      <a:pt x="29551" y="10161"/>
                      <a:pt x="34168" y="3695"/>
                      <a:pt x="37862" y="3695"/>
                    </a:cubicBezTo>
                    <a:cubicBezTo>
                      <a:pt x="42479" y="3695"/>
                      <a:pt x="47097" y="9237"/>
                      <a:pt x="52638" y="12931"/>
                    </a:cubicBezTo>
                    <a:cubicBezTo>
                      <a:pt x="53561" y="10161"/>
                      <a:pt x="54484" y="5542"/>
                      <a:pt x="55408" y="1847"/>
                    </a:cubicBezTo>
                    <a:cubicBezTo>
                      <a:pt x="55408" y="1847"/>
                      <a:pt x="57255" y="2771"/>
                      <a:pt x="57255" y="2771"/>
                    </a:cubicBezTo>
                    <a:cubicBezTo>
                      <a:pt x="59102" y="23092"/>
                      <a:pt x="88653" y="17550"/>
                      <a:pt x="91423" y="36947"/>
                    </a:cubicBezTo>
                    <a:cubicBezTo>
                      <a:pt x="91423" y="38795"/>
                      <a:pt x="95117" y="39718"/>
                      <a:pt x="98811" y="41566"/>
                    </a:cubicBezTo>
                    <a:cubicBezTo>
                      <a:pt x="94194" y="48955"/>
                      <a:pt x="94194" y="60963"/>
                      <a:pt x="79418" y="56344"/>
                    </a:cubicBezTo>
                    <a:cubicBezTo>
                      <a:pt x="75724" y="55421"/>
                      <a:pt x="71107" y="60039"/>
                      <a:pt x="67413" y="60039"/>
                    </a:cubicBezTo>
                    <a:cubicBezTo>
                      <a:pt x="60025" y="60963"/>
                      <a:pt x="52638" y="61887"/>
                      <a:pt x="43403" y="62810"/>
                    </a:cubicBezTo>
                    <a:cubicBezTo>
                      <a:pt x="36939" y="74818"/>
                      <a:pt x="23087" y="59115"/>
                      <a:pt x="12005" y="68352"/>
                    </a:cubicBezTo>
                    <a:cubicBezTo>
                      <a:pt x="13852" y="63734"/>
                      <a:pt x="14775" y="60963"/>
                      <a:pt x="15699" y="59115"/>
                    </a:cubicBezTo>
                    <a:cubicBezTo>
                      <a:pt x="16623" y="57268"/>
                      <a:pt x="18469" y="55421"/>
                      <a:pt x="20316" y="53573"/>
                    </a:cubicBezTo>
                    <a:cubicBezTo>
                      <a:pt x="26780" y="47108"/>
                      <a:pt x="20316" y="41566"/>
                      <a:pt x="16623" y="39718"/>
                    </a:cubicBezTo>
                    <a:cubicBezTo>
                      <a:pt x="4617" y="33253"/>
                      <a:pt x="3694" y="32329"/>
                      <a:pt x="3694" y="21245"/>
                    </a:cubicBezTo>
                    <a:cubicBezTo>
                      <a:pt x="3694" y="18474"/>
                      <a:pt x="7388" y="12931"/>
                      <a:pt x="0" y="14779"/>
                    </a:cubicBezTo>
                    <a:cubicBezTo>
                      <a:pt x="0" y="12008"/>
                      <a:pt x="0" y="9237"/>
                      <a:pt x="924" y="8313"/>
                    </a:cubicBezTo>
                    <a:cubicBezTo>
                      <a:pt x="5541" y="6466"/>
                      <a:pt x="9235" y="6466"/>
                      <a:pt x="12928" y="554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4" name="Freeform 223">
                <a:extLst>
                  <a:ext uri="{FF2B5EF4-FFF2-40B4-BE49-F238E27FC236}">
                    <a16:creationId xmlns:a16="http://schemas.microsoft.com/office/drawing/2014/main" id="{8CD8EB89-4ED6-23D3-E13E-A534C9A06783}"/>
                  </a:ext>
                </a:extLst>
              </p:cNvPr>
              <p:cNvSpPr/>
              <p:nvPr/>
            </p:nvSpPr>
            <p:spPr>
              <a:xfrm>
                <a:off x="4091397" y="5441861"/>
                <a:ext cx="17545" cy="10172"/>
              </a:xfrm>
              <a:custGeom>
                <a:avLst/>
                <a:gdLst>
                  <a:gd name="connsiteX0" fmla="*/ 0 w 17545"/>
                  <a:gd name="connsiteY0" fmla="*/ 719 h 10172"/>
                  <a:gd name="connsiteX1" fmla="*/ 17546 w 17545"/>
                  <a:gd name="connsiteY1" fmla="*/ 9032 h 10172"/>
                  <a:gd name="connsiteX2" fmla="*/ 0 w 17545"/>
                  <a:gd name="connsiteY2" fmla="*/ 719 h 10172"/>
                </a:gdLst>
                <a:ahLst/>
                <a:cxnLst>
                  <a:cxn ang="0">
                    <a:pos x="connsiteX0" y="connsiteY0"/>
                  </a:cxn>
                  <a:cxn ang="0">
                    <a:pos x="connsiteX1" y="connsiteY1"/>
                  </a:cxn>
                  <a:cxn ang="0">
                    <a:pos x="connsiteX2" y="connsiteY2"/>
                  </a:cxn>
                </a:cxnLst>
                <a:rect l="l" t="t" r="r" b="b"/>
                <a:pathLst>
                  <a:path w="17545" h="10172">
                    <a:moveTo>
                      <a:pt x="0" y="719"/>
                    </a:moveTo>
                    <a:cubicBezTo>
                      <a:pt x="7388" y="1643"/>
                      <a:pt x="15699" y="-4823"/>
                      <a:pt x="17546" y="9032"/>
                    </a:cubicBezTo>
                    <a:cubicBezTo>
                      <a:pt x="12928" y="2566"/>
                      <a:pt x="1847" y="20116"/>
                      <a:pt x="0" y="719"/>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grpSp>
      </p:grpSp>
      <p:sp>
        <p:nvSpPr>
          <p:cNvPr id="59" name="Rectangle 58">
            <a:hlinkClick r:id="rId6"/>
            <a:extLst>
              <a:ext uri="{FF2B5EF4-FFF2-40B4-BE49-F238E27FC236}">
                <a16:creationId xmlns:a16="http://schemas.microsoft.com/office/drawing/2014/main" id="{5B59E0DD-DC0D-49B6-1615-4368D574B79C}"/>
              </a:ext>
            </a:extLst>
          </p:cNvPr>
          <p:cNvSpPr/>
          <p:nvPr/>
        </p:nvSpPr>
        <p:spPr>
          <a:xfrm>
            <a:off x="9187496" y="3731512"/>
            <a:ext cx="873401" cy="209784"/>
          </a:xfrm>
          <a:prstGeom prst="rect">
            <a:avLst/>
          </a:prstGeom>
        </p:spPr>
        <p:txBody>
          <a:bodyPr wrap="square">
            <a:noAutofit/>
          </a:bodyPr>
          <a:lstStyle/>
          <a:p>
            <a:r>
              <a:rPr lang="en-US" sz="1400" b="1" u="sng"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Czech</a:t>
            </a:r>
            <a:r>
              <a:rPr lang="en-US" b="1" u="sng" dirty="0">
                <a:solidFill>
                  <a:srgbClr val="002060"/>
                </a:solidFill>
                <a:latin typeface="Open Sans" panose="020B0606030504020204" pitchFamily="34" charset="0"/>
                <a:ea typeface="Open Sans" panose="020B0606030504020204" pitchFamily="34" charset="0"/>
                <a:cs typeface="Times New Roman" panose="02020603050405020304" pitchFamily="18" charset="0"/>
              </a:rPr>
              <a:t>ia</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59">
            <a:extLst>
              <a:ext uri="{FF2B5EF4-FFF2-40B4-BE49-F238E27FC236}">
                <a16:creationId xmlns:a16="http://schemas.microsoft.com/office/drawing/2014/main" id="{4C716287-403F-9C00-DF89-3111AAA18DF4}"/>
              </a:ext>
            </a:extLst>
          </p:cNvPr>
          <p:cNvSpPr/>
          <p:nvPr/>
        </p:nvSpPr>
        <p:spPr>
          <a:xfrm>
            <a:off x="10176650" y="3923285"/>
            <a:ext cx="1008823" cy="220136"/>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Slovakia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4A1A0799-976D-6F7A-4FA5-09365C493B0C}"/>
              </a:ext>
            </a:extLst>
          </p:cNvPr>
          <p:cNvSpPr/>
          <p:nvPr/>
        </p:nvSpPr>
        <p:spPr>
          <a:xfrm>
            <a:off x="9122091" y="3996761"/>
            <a:ext cx="873401" cy="209784"/>
          </a:xfrm>
          <a:prstGeom prst="rect">
            <a:avLst/>
          </a:prstGeom>
        </p:spPr>
        <p:txBody>
          <a:bodyPr wrap="square">
            <a:noAutofit/>
          </a:bodyPr>
          <a:lstStyle/>
          <a:p>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Austria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264D60CC-4BEC-99E4-72F9-9F1E8BA4DB5F}"/>
              </a:ext>
            </a:extLst>
          </p:cNvPr>
          <p:cNvSpPr/>
          <p:nvPr/>
        </p:nvSpPr>
        <p:spPr>
          <a:xfrm>
            <a:off x="9684115" y="4539727"/>
            <a:ext cx="873401" cy="209784"/>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Italy</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3624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d830a0f73_1_770"/>
          <p:cNvSpPr txBox="1">
            <a:spLocks noGrp="1"/>
          </p:cNvSpPr>
          <p:nvPr>
            <p:ph type="body" idx="1"/>
          </p:nvPr>
        </p:nvSpPr>
        <p:spPr>
          <a:xfrm>
            <a:off x="6186233" y="2405575"/>
            <a:ext cx="5672700" cy="3002100"/>
          </a:xfrm>
          <a:prstGeom prst="rect">
            <a:avLst/>
          </a:prstGeom>
          <a:noFill/>
          <a:ln>
            <a:noFill/>
          </a:ln>
        </p:spPr>
        <p:txBody>
          <a:bodyPr spcFirstLastPara="1" wrap="square" lIns="91425" tIns="45700" rIns="91425" bIns="45700" anchor="t" anchorCtr="0">
            <a:normAutofit/>
          </a:bodyPr>
          <a:lstStyle/>
          <a:p>
            <a:pPr marL="457200" lvl="0" indent="-228600" algn="l" rtl="0">
              <a:lnSpc>
                <a:spcPct val="107000"/>
              </a:lnSpc>
              <a:spcBef>
                <a:spcPts val="1000"/>
              </a:spcBef>
              <a:spcAft>
                <a:spcPts val="800"/>
              </a:spcAft>
              <a:buSzPts val="4800"/>
              <a:buNone/>
            </a:pPr>
            <a:r>
              <a:rPr lang="en-US" b="1"/>
              <a:t>Praktische </a:t>
            </a:r>
            <a:r>
              <a:rPr lang="en-US" sz="4800" b="1">
                <a:latin typeface="Calibri"/>
                <a:ea typeface="Calibri"/>
                <a:cs typeface="Calibri"/>
                <a:sym typeface="Calibri"/>
              </a:rPr>
              <a:t>Tipps </a:t>
            </a:r>
            <a:endParaRPr sz="3200">
              <a:latin typeface="Calibri"/>
              <a:ea typeface="Calibri"/>
              <a:cs typeface="Calibri"/>
              <a:sym typeface="Calibri"/>
            </a:endParaRPr>
          </a:p>
        </p:txBody>
      </p:sp>
      <p:sp>
        <p:nvSpPr>
          <p:cNvPr id="547" name="Google Shape;547;g2cd830a0f73_1_770"/>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9220" name="Picture 4" descr="https://lh7-rt.googleusercontent.com/slidesz/AGV_vUd0LmOjrdXI3K8mdB7AUug6x85-xfI_Q5q1NHjxdlh5zDxtBo6_3os7pF-nbZbuQrboGja0nF9C8tUFiGprtHmVV02hyn5wmuKf7R4PG7JRdzu4FDEiSdN4DwLq5SFfWbTRi3EA-PkoxfwCKqN4DCQ-vK26oStiNI55gyuYtwLCWQ=s2048?key=uO2W1KRRaHJkXxeqlpFcS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53153" y="4154349"/>
            <a:ext cx="2181514" cy="1386349"/>
          </a:xfrm>
          <a:prstGeom prst="rect">
            <a:avLst/>
          </a:prstGeom>
          <a:noFill/>
          <a:extLst>
            <a:ext uri="{909E8E84-426E-40DD-AFC4-6F175D3DCCD1}">
              <a14:hiddenFill xmlns:a14="http://schemas.microsoft.com/office/drawing/2010/main">
                <a:solidFill>
                  <a:srgbClr val="FFFFFF"/>
                </a:solidFill>
              </a14:hiddenFill>
            </a:ext>
          </a:extLst>
        </p:spPr>
      </p:pic>
      <p:sp>
        <p:nvSpPr>
          <p:cNvPr id="552" name="Google Shape;552;p22"/>
          <p:cNvSpPr txBox="1">
            <a:spLocks noGrp="1"/>
          </p:cNvSpPr>
          <p:nvPr>
            <p:ph type="body" idx="2"/>
          </p:nvPr>
        </p:nvSpPr>
        <p:spPr>
          <a:xfrm>
            <a:off x="492693" y="474273"/>
            <a:ext cx="780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Praktische Tipps</a:t>
            </a:r>
            <a:endParaRPr b="1" dirty="0"/>
          </a:p>
        </p:txBody>
      </p:sp>
      <p:sp>
        <p:nvSpPr>
          <p:cNvPr id="16" name="Prostokąt z rogami zaokrąglonymi po przekątnej 15"/>
          <p:cNvSpPr/>
          <p:nvPr/>
        </p:nvSpPr>
        <p:spPr>
          <a:xfrm>
            <a:off x="492693" y="1138968"/>
            <a:ext cx="8565582"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0000"/>
                </a:solidFill>
                <a:latin typeface="Calibri" panose="020F0502020204030204" pitchFamily="34" charset="0"/>
                <a:cs typeface="Calibri" panose="020F0502020204030204" pitchFamily="34" charset="0"/>
              </a:rPr>
              <a:t>Betrachten Sie Ihren Betrieb ganzheitlich. Die umgebende Natur und ihre Vielfalt können wesentlich dazu beitragen, die Widerstandsfähigkeit gegen den Klimawandel und alle damit verbundenen Folgen zu verbessern.</a:t>
            </a:r>
          </a:p>
        </p:txBody>
      </p:sp>
      <p:sp>
        <p:nvSpPr>
          <p:cNvPr id="17" name="Prostokąt z rogami zaokrąglonymi po przekątnej 16"/>
          <p:cNvSpPr/>
          <p:nvPr/>
        </p:nvSpPr>
        <p:spPr>
          <a:xfrm>
            <a:off x="796528" y="2639555"/>
            <a:ext cx="8377646" cy="1415411"/>
          </a:xfrm>
          <a:prstGeom prst="round2Diag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Ihre Sorgfalt und Ihr Engagement für die Umwelt werden beim Verkauf und bei der Werbung für Ihr Produkt eine wichtige Rolle spielen.</a:t>
            </a:r>
          </a:p>
        </p:txBody>
      </p:sp>
      <p:sp>
        <p:nvSpPr>
          <p:cNvPr id="18" name="Prostokąt z rogami zaokrąglonymi po przekątnej 17"/>
          <p:cNvSpPr/>
          <p:nvPr/>
        </p:nvSpPr>
        <p:spPr>
          <a:xfrm>
            <a:off x="1087648" y="4175848"/>
            <a:ext cx="8627852"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Erwägen Sie den Anbau alter Getreidesorten und -rassen sowie von Obstbäumen, die sich als wirksame Alternative zur Bekämpfung plötzlicher, durch den Klimawandel bedingter Wetterumschwünge und abnehmender Umweltresistenz erweisen können. </a:t>
            </a:r>
          </a:p>
        </p:txBody>
      </p:sp>
      <p:sp>
        <p:nvSpPr>
          <p:cNvPr id="3" name="pole tekstowe 2">
            <a:extLst>
              <a:ext uri="{FF2B5EF4-FFF2-40B4-BE49-F238E27FC236}">
                <a16:creationId xmlns:a16="http://schemas.microsoft.com/office/drawing/2014/main" id="{4B6823D6-1182-B810-33E4-7535CAFB6F1D}"/>
              </a:ext>
            </a:extLst>
          </p:cNvPr>
          <p:cNvSpPr txBox="1"/>
          <p:nvPr/>
        </p:nvSpPr>
        <p:spPr>
          <a:xfrm>
            <a:off x="6761372" y="5845505"/>
            <a:ext cx="6096000" cy="307777"/>
          </a:xfrm>
          <a:prstGeom prst="rect">
            <a:avLst/>
          </a:prstGeom>
          <a:noFill/>
        </p:spPr>
        <p:txBody>
          <a:bodyPr wrap="square">
            <a:spAutoFit/>
          </a:bodyPr>
          <a:lstStyle/>
          <a:p>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 Wie man die biologische Vielfalt in der Landwirtschaft verwaltet</a:t>
            </a:r>
            <a:endParaRPr lang="pl-PL" dirty="0">
              <a:latin typeface="Calibri" panose="020F0502020204030204" pitchFamily="34" charset="0"/>
              <a:ea typeface="Calibri" panose="020F0502020204030204" pitchFamily="34" charset="0"/>
              <a:cs typeface="Calibri" panose="020F0502020204030204" pitchFamily="34" charset="0"/>
            </a:endParaRPr>
          </a:p>
        </p:txBody>
      </p:sp>
      <p:pic>
        <p:nvPicPr>
          <p:cNvPr id="9218" name="Picture 2" descr="https://lh7-rt.googleusercontent.com/slidesz/AGV_vUc39OSe2P2gOd9PBmAFcURcIDXXcoHkm54bCBYZLf7D-mO2UJImktCR5liLrIh2AnfCB_4eBOnlbQu8j1Zy2pJkQZbLTH3XRCd6DXcMx1eONkFwq_VZnE0SzFN3NPqjBDO_ZeQBWAQJ2c3JiThtygTYw5a8r-y5rfzOtAWNxoMEvQ=s2048?key=uO2W1KRRaHJkXxeqlpFcS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58275" y="1138968"/>
            <a:ext cx="1910482" cy="1401181"/>
          </a:xfrm>
          <a:prstGeom prst="rect">
            <a:avLst/>
          </a:prstGeom>
          <a:noFill/>
          <a:extLst>
            <a:ext uri="{909E8E84-426E-40DD-AFC4-6F175D3DCCD1}">
              <a14:hiddenFill xmlns:a14="http://schemas.microsoft.com/office/drawing/2010/main">
                <a:solidFill>
                  <a:srgbClr val="FFFFFF"/>
                </a:solidFill>
              </a14:hiddenFill>
            </a:ext>
          </a:extLst>
        </p:spPr>
      </p:pic>
      <p:pic>
        <p:nvPicPr>
          <p:cNvPr id="562" name="Google Shape;562;p2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174174" y="2639555"/>
            <a:ext cx="2148595" cy="1386349"/>
          </a:xfrm>
          <a:prstGeom prst="rect">
            <a:avLst/>
          </a:prstGeom>
          <a:noFill/>
          <a:ln>
            <a:noFill/>
          </a:ln>
        </p:spPr>
      </p:pic>
      <p:grpSp>
        <p:nvGrpSpPr>
          <p:cNvPr id="553" name="Google Shape;553;p22"/>
          <p:cNvGrpSpPr/>
          <p:nvPr/>
        </p:nvGrpSpPr>
        <p:grpSpPr>
          <a:xfrm rot="3730759">
            <a:off x="10660835" y="126495"/>
            <a:ext cx="949887" cy="1163493"/>
            <a:chOff x="7602444" y="4967675"/>
            <a:chExt cx="483620" cy="592374"/>
          </a:xfrm>
        </p:grpSpPr>
        <p:grpSp>
          <p:nvGrpSpPr>
            <p:cNvPr id="554" name="Google Shape;554;p22"/>
            <p:cNvGrpSpPr/>
            <p:nvPr/>
          </p:nvGrpSpPr>
          <p:grpSpPr>
            <a:xfrm>
              <a:off x="7618661" y="4967675"/>
              <a:ext cx="467403" cy="507609"/>
              <a:chOff x="2251964" y="3590497"/>
              <a:chExt cx="467403" cy="507609"/>
            </a:xfrm>
          </p:grpSpPr>
          <p:sp>
            <p:nvSpPr>
              <p:cNvPr id="555" name="Google Shape;555;p2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2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2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8" name="Google Shape;558;p22"/>
            <p:cNvGrpSpPr/>
            <p:nvPr/>
          </p:nvGrpSpPr>
          <p:grpSpPr>
            <a:xfrm>
              <a:off x="7602444" y="4993761"/>
              <a:ext cx="421973" cy="566288"/>
              <a:chOff x="2235747" y="3616583"/>
              <a:chExt cx="421973" cy="566288"/>
            </a:xfrm>
          </p:grpSpPr>
          <p:sp>
            <p:nvSpPr>
              <p:cNvPr id="559" name="Google Shape;559;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 name="Arrow: Right 1">
            <a:extLst>
              <a:ext uri="{FF2B5EF4-FFF2-40B4-BE49-F238E27FC236}">
                <a16:creationId xmlns:a16="http://schemas.microsoft.com/office/drawing/2014/main" id="{1332A021-4189-E4D1-D027-38AA5BD26A06}"/>
              </a:ext>
            </a:extLst>
          </p:cNvPr>
          <p:cNvSpPr/>
          <p:nvPr/>
        </p:nvSpPr>
        <p:spPr>
          <a:xfrm>
            <a:off x="3333750" y="5720298"/>
            <a:ext cx="3320957" cy="55819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b="1" dirty="0">
                <a:latin typeface="Calibri" panose="020F0502020204030204" pitchFamily="34" charset="0"/>
                <a:ea typeface="Calibri" panose="020F0502020204030204" pitchFamily="34" charset="0"/>
                <a:cs typeface="Calibri" panose="020F0502020204030204" pitchFamily="34" charset="0"/>
              </a:rPr>
              <a:t>LASSEN SIE SICH INSPIRIEREN</a:t>
            </a:r>
            <a:r>
              <a:rPr lang="pl-PL" sz="1600" b="1" dirty="0">
                <a:latin typeface="Calibri" panose="020F0502020204030204" pitchFamily="34" charset="0"/>
                <a:ea typeface="Calibri" panose="020F0502020204030204" pitchFamily="34" charset="0"/>
                <a:cs typeface="Calibri" panose="020F0502020204030204" pitchFamily="34" charset="0"/>
              </a:rPr>
              <a:t>!!!</a:t>
            </a:r>
            <a:endParaRPr lang="en-IE"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Einführung</a:t>
            </a:r>
            <a:endParaRPr/>
          </a:p>
        </p:txBody>
      </p:sp>
      <p:sp>
        <p:nvSpPr>
          <p:cNvPr id="319" name="Google Shape;319;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094271" y="2399903"/>
            <a:ext cx="9802761" cy="2182327"/>
          </a:xfrm>
        </p:spPr>
        <p:txBody>
          <a:bodyPr>
            <a:normAutofit/>
          </a:bodyPr>
          <a:lstStyle/>
          <a:p>
            <a:pPr>
              <a:lnSpc>
                <a:spcPct val="110000"/>
              </a:lnSpc>
            </a:pPr>
            <a:r>
              <a:rPr lang="en-IE" sz="3600" dirty="0"/>
              <a:t>Diskutieren Sie in Modul </a:t>
            </a:r>
            <a:r>
              <a:rPr lang="pl-PL" sz="3600" dirty="0"/>
              <a:t>9 </a:t>
            </a:r>
            <a:r>
              <a:rPr lang="en-IE" sz="3600" dirty="0"/>
              <a:t>das </a:t>
            </a:r>
            <a:r>
              <a:rPr lang="en-US" sz="3600" b="1" dirty="0"/>
              <a:t>Pflanzenmanagement </a:t>
            </a:r>
            <a:r>
              <a:rPr lang="pl-PL" sz="3600" b="1" dirty="0"/>
              <a:t>in der </a:t>
            </a:r>
            <a:r>
              <a:rPr lang="pl-PL" sz="3600" b="1" dirty="0" err="1"/>
              <a:t>Agrarökologie</a:t>
            </a:r>
            <a:r>
              <a:rPr lang="pl-PL" sz="3600" b="1" dirty="0"/>
              <a:t>!!</a:t>
            </a:r>
            <a:endParaRPr lang="en-IE" sz="3600" dirty="0"/>
          </a:p>
        </p:txBody>
      </p:sp>
      <p:sp>
        <p:nvSpPr>
          <p:cNvPr id="3" name="pole tekstowe 2">
            <a:extLst>
              <a:ext uri="{FF2B5EF4-FFF2-40B4-BE49-F238E27FC236}">
                <a16:creationId xmlns:a16="http://schemas.microsoft.com/office/drawing/2014/main" id="{D60253CB-1E90-1E19-2966-DE2A9DB7C79B}"/>
              </a:ext>
            </a:extLst>
          </p:cNvPr>
          <p:cNvSpPr txBox="1"/>
          <p:nvPr/>
        </p:nvSpPr>
        <p:spPr>
          <a:xfrm>
            <a:off x="663678" y="1403286"/>
            <a:ext cx="11139948" cy="1280672"/>
          </a:xfrm>
          <a:prstGeom prst="rect">
            <a:avLst/>
          </a:prstGeom>
          <a:noFill/>
        </p:spPr>
        <p:txBody>
          <a:bodyPr wrap="square">
            <a:spAutoFit/>
          </a:bodyPr>
          <a:lstStyle/>
          <a:p>
            <a:pPr>
              <a:lnSpc>
                <a:spcPct val="110000"/>
              </a:lnSpc>
            </a:pPr>
            <a:r>
              <a:rPr lang="en-IE" sz="3600" b="1" dirty="0">
                <a:latin typeface="Calibri" panose="020F0502020204030204" pitchFamily="34" charset="0"/>
                <a:ea typeface="Calibri" panose="020F0502020204030204" pitchFamily="34" charset="0"/>
                <a:cs typeface="Calibri" panose="020F0502020204030204" pitchFamily="34" charset="0"/>
              </a:rPr>
              <a:t>Gut gemacht!!! </a:t>
            </a:r>
            <a:r>
              <a:rPr lang="en-IE" sz="3600" dirty="0">
                <a:latin typeface="Calibri" panose="020F0502020204030204" pitchFamily="34" charset="0"/>
                <a:ea typeface="Calibri" panose="020F0502020204030204" pitchFamily="34" charset="0"/>
                <a:cs typeface="Calibri" panose="020F0502020204030204" pitchFamily="34" charset="0"/>
              </a:rPr>
              <a:t>Sie machen das großartig... machen Sie weiter auf dieser Lernreise.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p:txBody>
          <a:bodyPr/>
          <a:lstStyle/>
          <a:p>
            <a:r>
              <a:rPr lang="en-US" dirty="0"/>
              <a:t>Die biologische Vielfalt ist der größte Schatz, den wir haben. Ihre Verringerung muss um jeden Preis verhindert werden</a:t>
            </a:r>
            <a:r>
              <a:rPr lang="pl-PL" dirty="0"/>
              <a:t>.</a:t>
            </a:r>
            <a:endParaRPr lang="en-US" dirty="0"/>
          </a:p>
          <a:p>
            <a:endParaRPr lang="en-US" dirty="0"/>
          </a:p>
          <a:p>
            <a:endParaRPr lang="pl-PL" dirty="0"/>
          </a:p>
        </p:txBody>
      </p:sp>
      <p:sp>
        <p:nvSpPr>
          <p:cNvPr id="5" name="Prostokąt 4"/>
          <p:cNvSpPr/>
          <p:nvPr/>
        </p:nvSpPr>
        <p:spPr>
          <a:xfrm>
            <a:off x="5978820" y="3275112"/>
            <a:ext cx="234360" cy="307777"/>
          </a:xfrm>
          <a:prstGeom prst="rect">
            <a:avLst/>
          </a:prstGeom>
        </p:spPr>
        <p:txBody>
          <a:bodyPr wrap="none">
            <a:spAutoFit/>
          </a:bodyPr>
          <a:lstStyle/>
          <a:p>
            <a:r>
              <a:rPr lang="pl-PL" dirty="0"/>
              <a:t> </a:t>
            </a:r>
          </a:p>
        </p:txBody>
      </p:sp>
      <p:grpSp>
        <p:nvGrpSpPr>
          <p:cNvPr id="6" name="Google Shape;304;g2cd830a0f73_1_210"/>
          <p:cNvGrpSpPr/>
          <p:nvPr/>
        </p:nvGrpSpPr>
        <p:grpSpPr>
          <a:xfrm rot="3730713">
            <a:off x="381406" y="5275092"/>
            <a:ext cx="949899" cy="1163507"/>
            <a:chOff x="7602444" y="4967675"/>
            <a:chExt cx="483620" cy="592374"/>
          </a:xfrm>
        </p:grpSpPr>
        <p:grpSp>
          <p:nvGrpSpPr>
            <p:cNvPr id="7" name="Google Shape;305;g2cd830a0f73_1_210"/>
            <p:cNvGrpSpPr/>
            <p:nvPr/>
          </p:nvGrpSpPr>
          <p:grpSpPr>
            <a:xfrm>
              <a:off x="7618661" y="4967675"/>
              <a:ext cx="467403" cy="507609"/>
              <a:chOff x="2251964" y="3590497"/>
              <a:chExt cx="467403" cy="507609"/>
            </a:xfrm>
          </p:grpSpPr>
          <p:sp>
            <p:nvSpPr>
              <p:cNvPr id="11" name="Google Shape;306;g2cd830a0f73_1_21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307;g2cd830a0f73_1_21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8;g2cd830a0f73_1_21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 name="Google Shape;309;g2cd830a0f73_1_210"/>
            <p:cNvGrpSpPr/>
            <p:nvPr/>
          </p:nvGrpSpPr>
          <p:grpSpPr>
            <a:xfrm>
              <a:off x="7602444" y="4993761"/>
              <a:ext cx="421973" cy="566288"/>
              <a:chOff x="2235747" y="3616583"/>
              <a:chExt cx="421973" cy="566288"/>
            </a:xfrm>
          </p:grpSpPr>
          <p:sp>
            <p:nvSpPr>
              <p:cNvPr id="9" name="Google Shape;310;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311;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 name="Google Shape;477;p14"/>
          <p:cNvGrpSpPr/>
          <p:nvPr/>
        </p:nvGrpSpPr>
        <p:grpSpPr>
          <a:xfrm>
            <a:off x="7744576" y="219797"/>
            <a:ext cx="1487826" cy="1083162"/>
            <a:chOff x="3400450" y="986392"/>
            <a:chExt cx="1487826" cy="1083162"/>
          </a:xfrm>
        </p:grpSpPr>
        <p:sp>
          <p:nvSpPr>
            <p:cNvPr id="15" name="Google Shape;478;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479;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98" name="Picture 2" descr="https://lh7-rt.googleusercontent.com/slidesz/AGV_vUfkyomfiHqYf2U540F_FhVEaJgAPYKtpkB9m-KtAS-bS1lr3Lbjjb_1NU_5bbR1wc3RoWiNE9a5e8EACTm3P_clKS8GGMuvgGcaVlS6LIpiVph3m6oHJm62ovVDAryeozn9wxAGWEs_jRunOMVZ50pTD46OS5C5fNk2tMOCvokXzA=s2048?key=uO2W1KRRaHJkXxeqlpFcSA"/>
          <p:cNvPicPr>
            <a:picLocks noGrp="1" noChangeAspect="1" noChangeArrowheads="1"/>
          </p:cNvPicPr>
          <p:nvPr>
            <p:ph type="pic" idx="2"/>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3006854" y="5025310"/>
            <a:ext cx="1853392" cy="430887"/>
          </a:xfrm>
          <a:prstGeom prst="rect">
            <a:avLst/>
          </a:prstGeom>
        </p:spPr>
        <p:txBody>
          <a:bodyPr wrap="none">
            <a:spAutoFit/>
          </a:bodyPr>
          <a:lstStyle/>
          <a:p>
            <a:r>
              <a:rPr lang="pl-PL" sz="2200" dirty="0">
                <a:latin typeface="Calibri" panose="020F0502020204030204" pitchFamily="34" charset="0"/>
                <a:cs typeface="Calibri" panose="020F0502020204030204" pitchFamily="34" charset="0"/>
              </a:rPr>
              <a:t>Thomas </a:t>
            </a:r>
            <a:r>
              <a:rPr lang="pl-PL" sz="2200" dirty="0" err="1">
                <a:latin typeface="Calibri" panose="020F0502020204030204" pitchFamily="34" charset="0"/>
                <a:cs typeface="Calibri" panose="020F0502020204030204" pitchFamily="34" charset="0"/>
              </a:rPr>
              <a:t>Eisner</a:t>
            </a:r>
            <a:endParaRPr lang="pl-P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87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6"/>
          <p:cNvSpPr txBox="1">
            <a:spLocks noGrp="1"/>
          </p:cNvSpPr>
          <p:nvPr>
            <p:ph type="body" idx="1"/>
          </p:nvPr>
        </p:nvSpPr>
        <p:spPr>
          <a:xfrm>
            <a:off x="461724" y="2212378"/>
            <a:ext cx="7570308" cy="2204644"/>
          </a:xfrm>
          <a:prstGeom prst="rect">
            <a:avLst/>
          </a:prstGeom>
          <a:noFill/>
          <a:ln>
            <a:noFill/>
          </a:ln>
        </p:spPr>
        <p:txBody>
          <a:bodyPr spcFirstLastPara="1" wrap="square" lIns="91425" tIns="45700" rIns="91425" bIns="45700" anchor="t" anchorCtr="0">
            <a:noAutofit/>
          </a:bodyPr>
          <a:lstStyle/>
          <a:p>
            <a:pPr marL="685800" lvl="0" indent="-228600" algn="just" rtl="0">
              <a:spcBef>
                <a:spcPts val="0"/>
              </a:spcBef>
              <a:spcAft>
                <a:spcPts val="0"/>
              </a:spcAft>
              <a:buClr>
                <a:srgbClr val="000000"/>
              </a:buClr>
              <a:buSzPts val="2400"/>
              <a:buNone/>
            </a:pPr>
            <a:r>
              <a:rPr lang="en-US" sz="2400" dirty="0"/>
              <a:t>Heutzutage stellen sich viele Fragen, wenn wir über den bewussten Umgang mit der Umwelt nachdenken. </a:t>
            </a:r>
            <a:endParaRPr lang="pl-PL" sz="2400" dirty="0"/>
          </a:p>
          <a:p>
            <a:pPr marL="685800" lvl="0" indent="-228600" algn="just" rtl="0">
              <a:spcBef>
                <a:spcPts val="0"/>
              </a:spcBef>
              <a:spcAft>
                <a:spcPts val="0"/>
              </a:spcAft>
              <a:buClr>
                <a:srgbClr val="000000"/>
              </a:buClr>
              <a:buSzPts val="2400"/>
              <a:buNone/>
            </a:pPr>
            <a:endParaRPr lang="pl-PL" sz="2400" dirty="0"/>
          </a:p>
          <a:p>
            <a:pPr marL="685800" lvl="0" indent="-228600" algn="just" rtl="0">
              <a:spcBef>
                <a:spcPts val="0"/>
              </a:spcBef>
              <a:spcAft>
                <a:spcPts val="0"/>
              </a:spcAft>
              <a:buClr>
                <a:srgbClr val="000000"/>
              </a:buClr>
              <a:buSzPts val="2400"/>
              <a:buNone/>
            </a:pPr>
            <a:r>
              <a:rPr lang="en-US" sz="2400" dirty="0"/>
              <a:t>Wie können wir die Umwelt intelligent und gerecht gestalten und gleichzeitig die Nachfrage nach Produkten aus Pflanzen und Tieren steigern, von denen die Existenz der Menschheit abhängt? </a:t>
            </a:r>
          </a:p>
          <a:p>
            <a:pPr marL="685800" lvl="0" indent="-228600" algn="just" rtl="0">
              <a:spcBef>
                <a:spcPts val="0"/>
              </a:spcBef>
              <a:spcAft>
                <a:spcPts val="0"/>
              </a:spcAft>
              <a:buClr>
                <a:srgbClr val="000000"/>
              </a:buClr>
              <a:buSzPts val="2400"/>
              <a:buNone/>
            </a:pPr>
            <a:endParaRPr lang="en-US" sz="2400" dirty="0">
              <a:solidFill>
                <a:schemeClr val="bg1"/>
              </a:solidFill>
            </a:endParaRPr>
          </a:p>
          <a:p>
            <a:pPr marL="228600" lvl="0" indent="0" algn="l" rtl="0">
              <a:lnSpc>
                <a:spcPct val="90000"/>
              </a:lnSpc>
              <a:spcBef>
                <a:spcPts val="1000"/>
              </a:spcBef>
              <a:spcAft>
                <a:spcPts val="0"/>
              </a:spcAft>
              <a:buClr>
                <a:srgbClr val="000000"/>
              </a:buClr>
              <a:buSzPts val="2400"/>
              <a:buNone/>
            </a:pPr>
            <a:endParaRPr dirty="0"/>
          </a:p>
        </p:txBody>
      </p:sp>
      <p:sp>
        <p:nvSpPr>
          <p:cNvPr id="405" name="Google Shape;405;p16"/>
          <p:cNvSpPr txBox="1">
            <a:spLocks noGrp="1"/>
          </p:cNvSpPr>
          <p:nvPr>
            <p:ph type="body" idx="2"/>
          </p:nvPr>
        </p:nvSpPr>
        <p:spPr>
          <a:xfrm>
            <a:off x="831499" y="695250"/>
            <a:ext cx="5396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b="1" dirty="0"/>
              <a:t>Erhaltung der biologischen Vielfalt</a:t>
            </a:r>
          </a:p>
        </p:txBody>
      </p:sp>
      <p:grpSp>
        <p:nvGrpSpPr>
          <p:cNvPr id="407" name="Google Shape;407;p16"/>
          <p:cNvGrpSpPr/>
          <p:nvPr/>
        </p:nvGrpSpPr>
        <p:grpSpPr>
          <a:xfrm rot="3730759">
            <a:off x="9120252" y="76090"/>
            <a:ext cx="949887" cy="1163493"/>
            <a:chOff x="7602444" y="4967675"/>
            <a:chExt cx="483620" cy="592374"/>
          </a:xfrm>
        </p:grpSpPr>
        <p:grpSp>
          <p:nvGrpSpPr>
            <p:cNvPr id="408" name="Google Shape;408;p16"/>
            <p:cNvGrpSpPr/>
            <p:nvPr/>
          </p:nvGrpSpPr>
          <p:grpSpPr>
            <a:xfrm>
              <a:off x="7618661" y="4967675"/>
              <a:ext cx="467403" cy="507609"/>
              <a:chOff x="2251964" y="3590497"/>
              <a:chExt cx="467403" cy="507609"/>
            </a:xfrm>
          </p:grpSpPr>
          <p:sp>
            <p:nvSpPr>
              <p:cNvPr id="409" name="Google Shape;40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2" name="Google Shape;412;p16"/>
            <p:cNvGrpSpPr/>
            <p:nvPr/>
          </p:nvGrpSpPr>
          <p:grpSpPr>
            <a:xfrm>
              <a:off x="7602444" y="4993761"/>
              <a:ext cx="421973" cy="566288"/>
              <a:chOff x="2235747" y="3616583"/>
              <a:chExt cx="421973" cy="566288"/>
            </a:xfrm>
          </p:grpSpPr>
          <p:sp>
            <p:nvSpPr>
              <p:cNvPr id="413" name="Google Shape;41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 name="Symbol zastępczy obrazu 4" descr="Obraz zawierający na wolnym powietrzu, uprawy, agrokultura, Zboża&#10;&#10;Opis wygenerowany automatycznie">
            <a:extLst>
              <a:ext uri="{FF2B5EF4-FFF2-40B4-BE49-F238E27FC236}">
                <a16:creationId xmlns:a16="http://schemas.microsoft.com/office/drawing/2014/main" id="{7A17E0D9-76F3-178A-55AD-75959388B5FC}"/>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a:off x="8591550" y="1244481"/>
            <a:ext cx="3600449" cy="48515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509623" y="1377190"/>
            <a:ext cx="9096492" cy="274122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sz="2200" dirty="0"/>
              <a:t>In der Literatur wird der </a:t>
            </a:r>
            <a:r>
              <a:rPr lang="en-US" sz="2200" dirty="0">
                <a:solidFill>
                  <a:srgbClr val="8DC641"/>
                </a:solidFill>
              </a:rPr>
              <a:t>Begriff der </a:t>
            </a:r>
            <a:r>
              <a:rPr lang="en-US" sz="2200" b="1" dirty="0">
                <a:solidFill>
                  <a:srgbClr val="8DC641"/>
                </a:solidFill>
              </a:rPr>
              <a:t>biologischen Vielfalt </a:t>
            </a:r>
            <a:r>
              <a:rPr lang="en-US" sz="2200" dirty="0"/>
              <a:t>unterschiedlich definiert und in verschiedenen Zusammenhängen interpretiert. Nach einer dieser Definitionen bezieht sich der Begriff Biodiversität auf die Gesamtheit der verschiedenen Arten lebender Organismen in einem Gebiet, einschließlich Pflanzen, Tiere, Pilze und andere Lebewesen</a:t>
            </a:r>
            <a:r>
              <a:rPr lang="pl-PL" sz="2200" b="1" baseline="30000" dirty="0">
                <a:hlinkClick r:id="rId3"/>
              </a:rPr>
              <a:t>1</a:t>
            </a:r>
            <a:r>
              <a:rPr lang="en-US" sz="2200" dirty="0"/>
              <a:t> . Der Begriff </a:t>
            </a:r>
            <a:r>
              <a:rPr lang="en-US" sz="2200" dirty="0" err="1"/>
              <a:t>Biodiversität </a:t>
            </a:r>
            <a:r>
              <a:rPr lang="en-US" sz="2200" dirty="0"/>
              <a:t>kann sich auch auf die </a:t>
            </a:r>
            <a:r>
              <a:rPr lang="en-US" sz="2200" dirty="0">
                <a:solidFill>
                  <a:srgbClr val="8DC641"/>
                </a:solidFill>
              </a:rPr>
              <a:t>Vielfalt der Ökosysteme </a:t>
            </a:r>
            <a:r>
              <a:rPr lang="en-US" sz="2200" dirty="0"/>
              <a:t>oder </a:t>
            </a:r>
            <a:r>
              <a:rPr lang="en-US" sz="2200" dirty="0">
                <a:solidFill>
                  <a:srgbClr val="8DC641"/>
                </a:solidFill>
              </a:rPr>
              <a:t>Gemeinschaften von Lebewesen </a:t>
            </a:r>
            <a:r>
              <a:rPr lang="en-US" sz="2200" dirty="0"/>
              <a:t>und </a:t>
            </a:r>
            <a:r>
              <a:rPr lang="en-US" sz="2200" dirty="0">
                <a:solidFill>
                  <a:srgbClr val="8DC641"/>
                </a:solidFill>
              </a:rPr>
              <a:t>ihrer Umgebung </a:t>
            </a:r>
            <a:r>
              <a:rPr lang="en-US" sz="2200" dirty="0"/>
              <a:t>beziehen.</a:t>
            </a:r>
            <a:endParaRPr sz="2200" baseline="30000" dirty="0"/>
          </a:p>
        </p:txBody>
      </p:sp>
      <p:sp>
        <p:nvSpPr>
          <p:cNvPr id="367" name="Google Shape;367;g2cd830a0f73_1_19"/>
          <p:cNvSpPr txBox="1">
            <a:spLocks noGrp="1"/>
          </p:cNvSpPr>
          <p:nvPr>
            <p:ph type="body" idx="2"/>
          </p:nvPr>
        </p:nvSpPr>
        <p:spPr>
          <a:xfrm>
            <a:off x="516335" y="626943"/>
            <a:ext cx="10595100" cy="58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Was ist biologische Vielfalt?</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extLst>
              <a:ext uri="{28A0092B-C50C-407E-A947-70E740481C1C}">
                <a14:useLocalDpi xmlns:a14="http://schemas.microsoft.com/office/drawing/2010/main"/>
              </a:ext>
            </a:extLst>
          </a:blip>
          <a:srcRect/>
          <a:stretch/>
        </p:blipFill>
        <p:spPr>
          <a:xfrm>
            <a:off x="9817509" y="2013729"/>
            <a:ext cx="2040194" cy="3211506"/>
          </a:xfrm>
          <a:prstGeom prst="rect">
            <a:avLst/>
          </a:prstGeom>
          <a:noFill/>
          <a:ln>
            <a:noFill/>
          </a:ln>
        </p:spPr>
      </p:pic>
      <p:sp>
        <p:nvSpPr>
          <p:cNvPr id="2" name="Google Shape;366;g2cd830a0f73_1_19">
            <a:extLst>
              <a:ext uri="{FF2B5EF4-FFF2-40B4-BE49-F238E27FC236}">
                <a16:creationId xmlns:a16="http://schemas.microsoft.com/office/drawing/2014/main" id="{2568DC2A-A0AE-503C-1186-FC6A8B3132D6}"/>
              </a:ext>
            </a:extLst>
          </p:cNvPr>
          <p:cNvSpPr txBox="1">
            <a:spLocks/>
          </p:cNvSpPr>
          <p:nvPr/>
        </p:nvSpPr>
        <p:spPr>
          <a:xfrm>
            <a:off x="403927" y="3698636"/>
            <a:ext cx="9307885" cy="18052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just">
              <a:spcBef>
                <a:spcPts val="0"/>
              </a:spcBef>
            </a:pPr>
            <a:r>
              <a:rPr lang="en-US" sz="2200" dirty="0"/>
              <a:t>Biodiversität ist die Vielfalt der Ökosysteme (Naturkapital), </a:t>
            </a:r>
            <a:r>
              <a:rPr lang="en-US" sz="2200" b="1" dirty="0">
                <a:solidFill>
                  <a:srgbClr val="8DC641"/>
                </a:solidFill>
              </a:rPr>
              <a:t>Arten und Gene </a:t>
            </a:r>
            <a:r>
              <a:rPr lang="en-US" sz="2200" dirty="0"/>
              <a:t>in der Welt oder in einem bestimmten Lebensraum. Sie ist für das menschliche Wohlergehen von wesentlicher Bedeutung, da sie bestimmte </a:t>
            </a:r>
            <a:r>
              <a:rPr lang="en-US" sz="2200" b="1" dirty="0">
                <a:solidFill>
                  <a:srgbClr val="8DC641"/>
                </a:solidFill>
              </a:rPr>
              <a:t>Ökosystemleistungen </a:t>
            </a:r>
            <a:r>
              <a:rPr lang="en-US" sz="2200" dirty="0"/>
              <a:t>erbringt - das sind Leistungen der Natur - wie Bestäubung, Klimaregulierung, Hochwasserschutz, Bodenfruchtbarkeit und die Produktion von Nahrungsmitteln, Brennstoffen, </a:t>
            </a:r>
            <a:r>
              <a:rPr lang="en-US" sz="2200" dirty="0" err="1"/>
              <a:t>Fasern </a:t>
            </a:r>
            <a:r>
              <a:rPr lang="en-US" sz="2200" dirty="0"/>
              <a:t>und Medikamenten .</a:t>
            </a:r>
            <a:r>
              <a:rPr lang="pl-PL" sz="2200" b="1" baseline="30000" dirty="0">
                <a:hlinkClick r:id="rId5"/>
              </a:rPr>
              <a:t>2</a:t>
            </a:r>
            <a:endParaRPr lang="en-US" sz="2200" baseline="30000" dirty="0"/>
          </a:p>
        </p:txBody>
      </p:sp>
      <p:sp>
        <p:nvSpPr>
          <p:cNvPr id="5" name="pole tekstowe 4">
            <a:extLst>
              <a:ext uri="{FF2B5EF4-FFF2-40B4-BE49-F238E27FC236}">
                <a16:creationId xmlns:a16="http://schemas.microsoft.com/office/drawing/2014/main" id="{96C50708-7D45-2A39-71F9-0CEDCB45A940}"/>
              </a:ext>
            </a:extLst>
          </p:cNvPr>
          <p:cNvSpPr txBox="1"/>
          <p:nvPr/>
        </p:nvSpPr>
        <p:spPr>
          <a:xfrm>
            <a:off x="9989574" y="5303858"/>
            <a:ext cx="1798499" cy="200055"/>
          </a:xfrm>
          <a:prstGeom prst="rect">
            <a:avLst/>
          </a:prstGeom>
          <a:noFill/>
        </p:spPr>
        <p:txBody>
          <a:bodyPr wrap="square">
            <a:spAutoFit/>
          </a:bodyPr>
          <a:lstStyle/>
          <a:p>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Fot: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Boys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Bristol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Photography</a:t>
            </a:r>
            <a:r>
              <a:rPr lang="pl-PL" sz="700" dirty="0">
                <a:latin typeface="Calibri" panose="020F0502020204030204" pitchFamily="34" charset="0"/>
                <a:ea typeface="Calibri" panose="020F0502020204030204" pitchFamily="34" charset="0"/>
                <a:cs typeface="Calibri" panose="020F0502020204030204" pitchFamily="34" charset="0"/>
              </a:rPr>
              <a:t>,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pexels.com</a:t>
            </a:r>
            <a:endParaRPr lang="pl-PL" sz="7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492174" y="1362521"/>
            <a:ext cx="8064105" cy="42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Ohne vielfältige Tiere, Pflanzen und Mikroorganismen hätten wir keine gesunden Ökosysteme, von denen saubere Luft und Nahrung abhängen. Außerdem schätzen viele Menschen die Natur um ihrer selbst willen</a:t>
            </a:r>
            <a:r>
              <a:rPr lang="pl-PL" dirty="0"/>
              <a:t>. </a:t>
            </a:r>
          </a:p>
          <a:p>
            <a:pPr marL="228600" lvl="0" indent="-228600" algn="just" rtl="0">
              <a:lnSpc>
                <a:spcPct val="90000"/>
              </a:lnSpc>
              <a:spcBef>
                <a:spcPts val="0"/>
              </a:spcBef>
              <a:spcAft>
                <a:spcPts val="0"/>
              </a:spcAft>
              <a:buClr>
                <a:srgbClr val="000000"/>
              </a:buClr>
              <a:buSzPts val="2400"/>
              <a:buNone/>
            </a:pPr>
            <a:endParaRPr lang="pl-PL" sz="1200" dirty="0"/>
          </a:p>
          <a:p>
            <a:pPr marL="228600" lvl="0" indent="-228600" algn="just" rtl="0">
              <a:lnSpc>
                <a:spcPct val="90000"/>
              </a:lnSpc>
              <a:spcBef>
                <a:spcPts val="0"/>
              </a:spcBef>
              <a:spcAft>
                <a:spcPts val="0"/>
              </a:spcAft>
              <a:buClr>
                <a:srgbClr val="000000"/>
              </a:buClr>
              <a:buSzPts val="2400"/>
              <a:buNone/>
            </a:pPr>
            <a:r>
              <a:rPr lang="en-US" dirty="0"/>
              <a:t> Es gibt 3 </a:t>
            </a:r>
            <a:r>
              <a:rPr lang="pl-PL" dirty="0" err="1"/>
              <a:t>Arten </a:t>
            </a:r>
            <a:r>
              <a:rPr lang="en-US" dirty="0"/>
              <a:t>von Vielfalt: </a:t>
            </a:r>
            <a:endParaRPr lang="pl-PL" dirty="0"/>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genetisch, </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Arten </a:t>
            </a:r>
            <a:r>
              <a:rPr lang="en-I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&amp;</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Ökosystem</a:t>
            </a:r>
          </a:p>
          <a:p>
            <a:pPr marL="0" lvl="0" indent="0" algn="just" rtl="0">
              <a:lnSpc>
                <a:spcPct val="90000"/>
              </a:lnSpc>
              <a:spcBef>
                <a:spcPts val="0"/>
              </a:spcBef>
              <a:spcAft>
                <a:spcPts val="0"/>
              </a:spcAft>
              <a:buClr>
                <a:srgbClr val="000000"/>
              </a:buClr>
              <a:buSzPts val="2400"/>
            </a:pPr>
            <a:endParaRPr lang="pl-PL" sz="1200" dirty="0"/>
          </a:p>
          <a:p>
            <a:pPr marL="228600" lvl="0" indent="-228600" algn="just" rtl="0">
              <a:lnSpc>
                <a:spcPct val="90000"/>
              </a:lnSpc>
              <a:spcBef>
                <a:spcPts val="0"/>
              </a:spcBef>
              <a:spcAft>
                <a:spcPts val="0"/>
              </a:spcAft>
              <a:buClr>
                <a:srgbClr val="000000"/>
              </a:buClr>
              <a:buSzPts val="2400"/>
              <a:buNone/>
            </a:pPr>
            <a:r>
              <a:rPr lang="en-US" dirty="0"/>
              <a:t>Von besonderer Bedeutung ist das Konzept der landwirtschaftlich bedingten biologischen Vielfalt, die manchmal auch als </a:t>
            </a:r>
            <a:r>
              <a:rPr lang="en-US" b="1" dirty="0">
                <a:solidFill>
                  <a:srgbClr val="8DC641"/>
                </a:solidFill>
              </a:rPr>
              <a:t>Agrobiodiversität </a:t>
            </a:r>
            <a:r>
              <a:rPr lang="en-US" dirty="0"/>
              <a:t>bezeichnet wird . </a:t>
            </a:r>
            <a:r>
              <a:rPr lang="pl-PL" b="1" baseline="30000" dirty="0">
                <a:solidFill>
                  <a:srgbClr val="8DC641"/>
                </a:solidFill>
                <a:hlinkClick r:id="rId3"/>
              </a:rPr>
              <a:t>4</a:t>
            </a: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367" name="Google Shape;367;g2cd830a0f73_1_19"/>
          <p:cNvSpPr txBox="1">
            <a:spLocks noGrp="1"/>
          </p:cNvSpPr>
          <p:nvPr>
            <p:ph type="body" idx="2"/>
          </p:nvPr>
        </p:nvSpPr>
        <p:spPr>
          <a:xfrm>
            <a:off x="516335" y="575609"/>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Was ist biologische Vielfalt?</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79026" y="1652789"/>
            <a:ext cx="2979382" cy="2091890"/>
          </a:xfrm>
          <a:prstGeom prst="rect">
            <a:avLst/>
          </a:prstGeom>
          <a:noFill/>
          <a:ln>
            <a:noFill/>
          </a:ln>
        </p:spPr>
      </p:pic>
      <p:sp>
        <p:nvSpPr>
          <p:cNvPr id="2" name="Arrow: Right 1">
            <a:extLst>
              <a:ext uri="{FF2B5EF4-FFF2-40B4-BE49-F238E27FC236}">
                <a16:creationId xmlns:a16="http://schemas.microsoft.com/office/drawing/2014/main" id="{CCDA6EDC-1F7A-28D4-E983-98F2CFC1F0EF}"/>
              </a:ext>
            </a:extLst>
          </p:cNvPr>
          <p:cNvSpPr/>
          <p:nvPr/>
        </p:nvSpPr>
        <p:spPr>
          <a:xfrm>
            <a:off x="6266284" y="5290922"/>
            <a:ext cx="251274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Lesen Sie hier mehr</a:t>
            </a:r>
          </a:p>
        </p:txBody>
      </p:sp>
      <p:pic>
        <p:nvPicPr>
          <p:cNvPr id="4" name="Obraz 3">
            <a:hlinkClick r:id="rId5"/>
            <a:extLst>
              <a:ext uri="{FF2B5EF4-FFF2-40B4-BE49-F238E27FC236}">
                <a16:creationId xmlns:a16="http://schemas.microsoft.com/office/drawing/2014/main" id="{60228CE5-B20C-62E6-EB6E-7D9B8AD0A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9025" y="4060740"/>
            <a:ext cx="2979383" cy="2103321"/>
          </a:xfrm>
          <a:prstGeom prst="rect">
            <a:avLst/>
          </a:prstGeom>
        </p:spPr>
      </p:pic>
    </p:spTree>
    <p:extLst>
      <p:ext uri="{BB962C8B-B14F-4D97-AF65-F5344CB8AC3E}">
        <p14:creationId xmlns:p14="http://schemas.microsoft.com/office/powerpoint/2010/main" val="261350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d830a0f73_1_58"/>
          <p:cNvSpPr txBox="1">
            <a:spLocks noGrp="1"/>
          </p:cNvSpPr>
          <p:nvPr>
            <p:ph type="body" idx="1"/>
          </p:nvPr>
        </p:nvSpPr>
        <p:spPr>
          <a:xfrm>
            <a:off x="538516" y="1307994"/>
            <a:ext cx="6273600" cy="444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sz="2300" dirty="0"/>
          </a:p>
          <a:p>
            <a:pPr marL="228600" lvl="0" indent="-228600" algn="just" rtl="0">
              <a:lnSpc>
                <a:spcPct val="90000"/>
              </a:lnSpc>
              <a:spcBef>
                <a:spcPts val="0"/>
              </a:spcBef>
              <a:spcAft>
                <a:spcPts val="0"/>
              </a:spcAft>
              <a:buClr>
                <a:srgbClr val="000000"/>
              </a:buClr>
              <a:buSzPts val="2400"/>
              <a:buNone/>
            </a:pPr>
            <a:r>
              <a:rPr lang="en-US" sz="2300" dirty="0"/>
              <a:t>Die biologische Vielfalt bildet die Grundlage für alle landwirtschaftlichen Pflanzen und Tiere. Die gesamte Palette der in der weltweiten Landwirtschaft verwendeten Nutzpflanzen stammt von Wildarten ab, die durch Domestizierung, selektive Züchtung und </a:t>
            </a:r>
            <a:r>
              <a:rPr lang="en-US" sz="2300" dirty="0" err="1"/>
              <a:t>Hybridisierung </a:t>
            </a:r>
            <a:r>
              <a:rPr lang="en-US" sz="2300" dirty="0"/>
              <a:t>verändert wurden. </a:t>
            </a:r>
            <a:endParaRPr lang="pl-PL" sz="2300" dirty="0"/>
          </a:p>
          <a:p>
            <a:pPr marL="228600" lvl="0" indent="-228600" algn="just" rtl="0">
              <a:lnSpc>
                <a:spcPct val="90000"/>
              </a:lnSpc>
              <a:spcBef>
                <a:spcPts val="0"/>
              </a:spcBef>
              <a:spcAft>
                <a:spcPts val="0"/>
              </a:spcAft>
              <a:buClr>
                <a:srgbClr val="000000"/>
              </a:buClr>
              <a:buSzPts val="2400"/>
              <a:buNone/>
            </a:pPr>
            <a:r>
              <a:rPr lang="en-US" sz="2300" dirty="0"/>
              <a:t>Die meisten der weltweit verbleibenden Zentren der Vielfalt enthalten Populationen variabler und anpassungsfähiger Landsorten sowie wilde und unkrautartige Pflanzenverwandte, die allesamt wertvolle genetische Ressourcen für die Verbesserung von Kulturpflanzen darstellen</a:t>
            </a:r>
            <a:r>
              <a:rPr lang="pl-PL" sz="2300" dirty="0"/>
              <a:t>.</a:t>
            </a:r>
            <a:endParaRPr sz="2300" baseline="30000" dirty="0"/>
          </a:p>
          <a:p>
            <a:pPr marL="228600" lvl="0" indent="-228600" algn="l" rtl="0">
              <a:lnSpc>
                <a:spcPct val="90000"/>
              </a:lnSpc>
              <a:spcBef>
                <a:spcPts val="1000"/>
              </a:spcBef>
              <a:spcAft>
                <a:spcPts val="0"/>
              </a:spcAft>
              <a:buClr>
                <a:srgbClr val="000000"/>
              </a:buClr>
              <a:buSzPts val="2400"/>
              <a:buNone/>
            </a:pPr>
            <a:endParaRPr sz="2300" dirty="0"/>
          </a:p>
        </p:txBody>
      </p:sp>
      <p:sp>
        <p:nvSpPr>
          <p:cNvPr id="382" name="Google Shape;382;g2cd830a0f73_1_58"/>
          <p:cNvSpPr txBox="1">
            <a:spLocks noGrp="1"/>
          </p:cNvSpPr>
          <p:nvPr>
            <p:ph type="body" idx="2"/>
          </p:nvPr>
        </p:nvSpPr>
        <p:spPr>
          <a:xfrm>
            <a:off x="538516" y="698556"/>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Was ist biologische Vielfalt?</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83" name="Google Shape;383;g2cd830a0f73_1_58"/>
          <p:cNvGrpSpPr/>
          <p:nvPr/>
        </p:nvGrpSpPr>
        <p:grpSpPr>
          <a:xfrm rot="3730713">
            <a:off x="10590242" y="380874"/>
            <a:ext cx="949899" cy="1163507"/>
            <a:chOff x="7602444" y="4967675"/>
            <a:chExt cx="483620" cy="592374"/>
          </a:xfrm>
        </p:grpSpPr>
        <p:grpSp>
          <p:nvGrpSpPr>
            <p:cNvPr id="384" name="Google Shape;384;g2cd830a0f73_1_58"/>
            <p:cNvGrpSpPr/>
            <p:nvPr/>
          </p:nvGrpSpPr>
          <p:grpSpPr>
            <a:xfrm>
              <a:off x="7618661" y="4967675"/>
              <a:ext cx="467403" cy="507609"/>
              <a:chOff x="2251964" y="3590497"/>
              <a:chExt cx="467403" cy="507609"/>
            </a:xfrm>
          </p:grpSpPr>
          <p:sp>
            <p:nvSpPr>
              <p:cNvPr id="385" name="Google Shape;385;g2cd830a0f73_1_5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g2cd830a0f73_1_5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g2cd830a0f73_1_5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88" name="Google Shape;388;g2cd830a0f73_1_58"/>
            <p:cNvGrpSpPr/>
            <p:nvPr/>
          </p:nvGrpSpPr>
          <p:grpSpPr>
            <a:xfrm>
              <a:off x="7602444" y="4993761"/>
              <a:ext cx="421973" cy="566288"/>
              <a:chOff x="2235747" y="3616583"/>
              <a:chExt cx="421973" cy="566288"/>
            </a:xfrm>
          </p:grpSpPr>
          <p:sp>
            <p:nvSpPr>
              <p:cNvPr id="389" name="Google Shape;389;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91" name="Google Shape;391;g2cd830a0f73_1_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94300" y="1983977"/>
            <a:ext cx="4807101" cy="356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5125</TotalTime>
  <Words>3019</Words>
  <Application>Microsoft Office PowerPoint</Application>
  <PresentationFormat>Widescreen</PresentationFormat>
  <Paragraphs>193</Paragraphs>
  <Slides>40</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Calibri</vt:lpstr>
      <vt:lpstr>Arial</vt:lpstr>
      <vt:lpstr>Montserrat Light</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Gillian Keane</dc:creator>
  <cp:keywords>, docId:0AC880468F520E2BD26868AB5DF4A751</cp:keywords>
  <cp:lastModifiedBy>Paula Whyte ( Momentum Consulting )</cp:lastModifiedBy>
  <cp:revision>33</cp:revision>
  <dcterms:created xsi:type="dcterms:W3CDTF">2020-10-14T13:32:04Z</dcterms:created>
  <dcterms:modified xsi:type="dcterms:W3CDTF">2024-12-11T14:38:24Z</dcterms:modified>
</cp:coreProperties>
</file>