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1"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4F046-69DB-4F88-A06F-11E05ADEF17A}" v="24" dt="2024-09-10T10:37:03.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141" Type="http://customschemas.google.com/relationships/presentationmetadata" Target="metadata"/><Relationship Id="rId146"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144"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147" Type="http://schemas.microsoft.com/office/2018/10/relationships/authors" Target="authors.xml"/><Relationship Id="rId8" Type="http://schemas.openxmlformats.org/officeDocument/2006/relationships/slide" Target="slides/slide6.xml"/><Relationship Id="rId14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67501" y="30162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hyperlink" Target="https://www.fao.org/agriculture/crops/thematic-sitemap/theme/compendium/tools-guidelines/how-to-manage-agricultural-biodiversity/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Zachovanie biodiverzity</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2555200" y="2341250"/>
            <a:ext cx="9329100" cy="10878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000000"/>
              </a:buClr>
              <a:buSzPts val="4800"/>
              <a:buNone/>
            </a:pPr>
            <a:r>
              <a:rPr lang="en-US" dirty="0"/>
              <a:t>Úloha biodiverzity v agroekosystémoch</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20601" y="1307994"/>
            <a:ext cx="4822430" cy="20299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2400"/>
              <a:buNone/>
            </a:pPr>
            <a:endParaRPr dirty="0"/>
          </a:p>
          <a:p>
            <a:pPr marL="76200" lvl="0" indent="0" algn="ctr" rtl="0">
              <a:lnSpc>
                <a:spcPct val="90000"/>
              </a:lnSpc>
              <a:spcBef>
                <a:spcPts val="0"/>
              </a:spcBef>
              <a:spcAft>
                <a:spcPts val="0"/>
              </a:spcAft>
              <a:buSzPts val="2400"/>
            </a:pPr>
            <a:r>
              <a:rPr lang="en-US" dirty="0"/>
              <a:t>Biodiverzita je pre poľnohospodárstvo kľúčová, pretože poskytuje ekosystémové služby, </a:t>
            </a:r>
            <a:r>
              <a:rPr lang="pl-PL" dirty="0" err="1"/>
              <a:t>ako napr.</a:t>
            </a:r>
            <a:r>
              <a:rPr lang="pl-PL" dirty="0"/>
              <a:t>:</a:t>
            </a:r>
            <a:endParaRPr dirty="0"/>
          </a:p>
        </p:txBody>
      </p:sp>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dirty="0"/>
              <a:t>Úloha biodiverzity v poľnohospodárstve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5850498" y="2052696"/>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opeľovanie</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ochrana proti škodcom</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218170" y="4835509"/>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pôda bohatá na živiny</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580671" y="4716849"/>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2324100" y="5103940"/>
            <a:ext cx="325657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889808" y="3884360"/>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42455" y="1062743"/>
            <a:ext cx="10106209" cy="10903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76200" lvl="0" indent="0" algn="just">
              <a:spcBef>
                <a:spcPts val="0"/>
              </a:spcBef>
            </a:pPr>
            <a:r>
              <a:rPr lang="en-US" dirty="0"/>
              <a:t>Poľnohospodárske ekosystémy, ktoré sú rozmanité, sú odolnejšie voči zmene klímy, chorobám plodín a ponúkajú výživnejšie potraviny.</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516335" y="695700"/>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dirty="0"/>
              <a:t>Úloha biodiverzity v poľnohospodárstve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Rozmanitosť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druhov</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Rozmanitosť ekosystému</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Odolnosť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voči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stresu</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viac </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informácií....</a:t>
            </a:r>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err="1"/>
              <a:t>Genetická </a:t>
            </a:r>
            <a:r>
              <a:rPr lang="en-US" sz="4000" b="1" dirty="0"/>
              <a:t>biodiverzita v poľnohospodárstve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282825" y="761601"/>
            <a:ext cx="14055026" cy="5783504"/>
            <a:chOff x="-3749884" y="908619"/>
            <a:chExt cx="12280935"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3" y="2082303"/>
              <a:ext cx="6828458"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Zachovanie genetickej biodiverzity prostredníctvom osív a tradičných plemien domácich zvierat pre lepšiu odolnosť</a:t>
              </a:r>
              <a:r>
                <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0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1"/>
              <a:ext cx="6516199" cy="992476"/>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Strata plemien a ich rozmanitého genetického materiálu sa považuje za jednu z najväčších hrozieb pre chov zvierat a agrobiodiverzitu.</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8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1" y="4556045"/>
              <a:ext cx="6769620" cy="1095834"/>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Ohrozené plemená a ich genetický materiál by mohli pomôcť prekonať problémy súvisiace s rôznymi chorobami, ako aj výzvy vyplývajúce zo zmeny klímy, ako sú extrémne poveternostné podmienky, rastúci nedostatok vody a zmeny v dostupnosti krmiva.</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52024"/>
              <a:ext cx="1073791" cy="1073791"/>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265" y="2880887"/>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909311" y="3986289"/>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Kliknutím na obrázok si môžete prečítať viac...</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Úloha biodiverzity v poľnohospodárstve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731520" y="5183243"/>
            <a:ext cx="6374129"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UDRŽATEĽNÉ POĽNOHOSPODÁRSTVO</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p:cNvSpPr/>
          <p:nvPr/>
        </p:nvSpPr>
        <p:spPr>
          <a:xfrm>
            <a:off x="6566262" y="3144107"/>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4047556" cy="224676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Spoločnosti môžu podporiť udržateľnejšie poľnohospodárske systémy len vytvorením politík, ktoré integrujú sociálne, environmentálne a hospodárske záujmy.</a:t>
            </a:r>
          </a:p>
          <a:p>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PROSTREDIE</a:t>
            </a:r>
          </a:p>
        </p:txBody>
      </p:sp>
      <p:sp>
        <p:nvSpPr>
          <p:cNvPr id="27" name="pole tekstowe 26"/>
          <p:cNvSpPr txBox="1"/>
          <p:nvPr/>
        </p:nvSpPr>
        <p:spPr>
          <a:xfrm>
            <a:off x="3638550" y="3155314"/>
            <a:ext cx="2287633"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SPOLOČNOSŤ</a:t>
            </a:r>
          </a:p>
        </p:txBody>
      </p:sp>
      <p:sp>
        <p:nvSpPr>
          <p:cNvPr id="28" name="pole tekstowe 27"/>
          <p:cNvSpPr txBox="1"/>
          <p:nvPr/>
        </p:nvSpPr>
        <p:spPr>
          <a:xfrm>
            <a:off x="4076699" y="4066363"/>
            <a:ext cx="227729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EKONOMIKA</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Biodiverzita je nevyhnutná pre potravinovú bezpečnosť, zdravie životného prostredia a dlhodobú udržateľnosť poľnohospodárstva.</a:t>
            </a:r>
          </a:p>
        </p:txBody>
      </p:sp>
      <p:sp>
        <p:nvSpPr>
          <p:cNvPr id="2" name="Prostokąt 1">
            <a:extLst>
              <a:ext uri="{FF2B5EF4-FFF2-40B4-BE49-F238E27FC236}">
                <a16:creationId xmlns:a16="http://schemas.microsoft.com/office/drawing/2014/main" id="{BBBFA616-5A2E-9EA5-1BC2-D7C5833FEF12}"/>
              </a:ext>
            </a:extLst>
          </p:cNvPr>
          <p:cNvSpPr/>
          <p:nvPr/>
        </p:nvSpPr>
        <p:spPr>
          <a:xfrm>
            <a:off x="1680958" y="5710430"/>
            <a:ext cx="9925071" cy="400110"/>
          </a:xfrm>
          <a:prstGeom prst="rect">
            <a:avLst/>
          </a:prstGeom>
        </p:spPr>
        <p:txBody>
          <a:bodyPr wrap="square">
            <a:spAutoFit/>
          </a:bodyPr>
          <a:lstStyle/>
          <a:p>
            <a:pPr marL="76200" algn="just"/>
            <a:r>
              <a:rPr lang="en-US" sz="2000" dirty="0">
                <a:latin typeface="Calibri" panose="020F0502020204030204" pitchFamily="34" charset="0"/>
                <a:cs typeface="Calibri" panose="020F0502020204030204" pitchFamily="34" charset="0"/>
              </a:rPr>
              <a:t>Viac informácií o </a:t>
            </a:r>
            <a:r>
              <a:rPr lang="en-US" sz="2000" dirty="0">
                <a:latin typeface="Calibri" panose="020F0502020204030204" pitchFamily="34" charset="0"/>
                <a:cs typeface="Calibri" panose="020F0502020204030204" pitchFamily="34" charset="0"/>
                <a:hlinkClick r:id="rId4"/>
              </a:rPr>
              <a:t>stratégii biodiverzity do roku 2030</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5231725" y="2247000"/>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3000"/>
              <a:buNone/>
            </a:pPr>
            <a:r>
              <a:rPr lang="en-US" dirty="0"/>
              <a:t>Stratégie na zlepšenie </a:t>
            </a:r>
            <a:endParaRPr lang="pl-PL" dirty="0"/>
          </a:p>
          <a:p>
            <a:pPr marL="0" lvl="0" indent="0" algn="ctr" rtl="0">
              <a:lnSpc>
                <a:spcPct val="100000"/>
              </a:lnSpc>
              <a:spcBef>
                <a:spcPts val="0"/>
              </a:spcBef>
              <a:spcAft>
                <a:spcPts val="0"/>
              </a:spcAft>
              <a:buClr>
                <a:srgbClr val="000000"/>
              </a:buClr>
              <a:buSzPts val="3000"/>
              <a:buNone/>
            </a:pPr>
            <a:r>
              <a:rPr lang="en-US" dirty="0"/>
              <a:t>biodiverzita na farme</a:t>
            </a:r>
            <a:endParaRPr dirty="0"/>
          </a:p>
          <a:p>
            <a:pPr marL="0" lvl="0" indent="0" algn="l" rtl="0">
              <a:lnSpc>
                <a:spcPct val="10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21250" y="61466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Aké sú najúčinnejšie metódy na zvýšenie biodiverzity v poľnohospodárstve?</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568683" y="1650298"/>
            <a:ext cx="7484568" cy="3849918"/>
          </a:xfrm>
        </p:spPr>
        <p:txBody>
          <a:bodyPr/>
          <a:lstStyle/>
          <a:p>
            <a:r>
              <a:rPr lang="en-US" sz="2300" dirty="0"/>
              <a:t>Udržateľné poľnohospodárstvo zahŕňa </a:t>
            </a:r>
            <a:r>
              <a:rPr lang="en-US" sz="2300" b="1" dirty="0"/>
              <a:t>holistický prístup k </a:t>
            </a:r>
            <a:r>
              <a:rPr lang="en-US" sz="2300" dirty="0"/>
              <a:t>metódam rastlinnej a živočíšnej výroby prispôsobeným konkrétnej oblasti, pričom hlavným cieľom je:</a:t>
            </a:r>
          </a:p>
          <a:p>
            <a:r>
              <a:rPr lang="en-US" sz="2300" dirty="0"/>
              <a:t>- uspokojovanie ľudských potrieb v oblasti potravín</a:t>
            </a:r>
          </a:p>
          <a:p>
            <a:r>
              <a:rPr lang="en-US" sz="2300" dirty="0"/>
              <a:t>- zabezpečenie ekonomickej životaschopnosti poľnohospodárskych </a:t>
            </a:r>
            <a:r>
              <a:rPr lang="en-US" sz="2300" dirty="0" err="1"/>
              <a:t>podnikov </a:t>
            </a:r>
            <a:r>
              <a:rPr lang="en-US" sz="2300" dirty="0"/>
              <a:t>a zvýšenie blahobytu poľnohospodárov a celej spoločnosti.</a:t>
            </a:r>
          </a:p>
          <a:p>
            <a:r>
              <a:rPr lang="en-US" sz="2300" dirty="0"/>
              <a:t>- efektívne </a:t>
            </a:r>
            <a:r>
              <a:rPr lang="en-US" sz="2300" dirty="0" err="1"/>
              <a:t>využívanie </a:t>
            </a:r>
            <a:r>
              <a:rPr lang="en-US" sz="2300" dirty="0"/>
              <a:t>neobnoviteľných zdrojov a zdrojov na farme pri súčasnom začlenení vhodných prirodzených biologických cyklov a postupov hospodárenia</a:t>
            </a:r>
          </a:p>
          <a:p>
            <a:r>
              <a:rPr lang="en-US" sz="2300" dirty="0"/>
              <a:t>- zlepšenie podmienok prostredia</a:t>
            </a:r>
          </a:p>
          <a:p>
            <a:br>
              <a:rPr lang="en-US" sz="2300" dirty="0"/>
            </a:br>
            <a:endParaRPr lang="pl-PL" sz="23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936048"/>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1067839" y="476240"/>
            <a:ext cx="5351482"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000" b="1" dirty="0">
                <a:solidFill>
                  <a:srgbClr val="0D0D0D"/>
                </a:solidFill>
              </a:rPr>
              <a:t>Metódy na zvýšenie rozmanitosti rastlín - kombinácia rôznych stratégií</a:t>
            </a:r>
            <a:endParaRPr sz="3000" b="1" dirty="0">
              <a:solidFill>
                <a:srgbClr val="0D0D0D"/>
              </a:solidFill>
            </a:endParaRPr>
          </a:p>
          <a:p>
            <a:pPr marL="0" lvl="0" indent="0" algn="l" rtl="0">
              <a:lnSpc>
                <a:spcPct val="90000"/>
              </a:lnSpc>
              <a:spcBef>
                <a:spcPts val="0"/>
              </a:spcBef>
              <a:spcAft>
                <a:spcPts val="0"/>
              </a:spcAft>
              <a:buClr>
                <a:srgbClr val="000000"/>
              </a:buClr>
              <a:buSzPts val="3600"/>
              <a:buNone/>
            </a:pPr>
            <a:endParaRPr sz="3000" b="1" dirty="0"/>
          </a:p>
          <a:p>
            <a:pPr marL="0" lvl="0" indent="0" algn="l" rtl="0">
              <a:lnSpc>
                <a:spcPct val="90000"/>
              </a:lnSpc>
              <a:spcBef>
                <a:spcPts val="1000"/>
              </a:spcBef>
              <a:spcAft>
                <a:spcPts val="0"/>
              </a:spcAft>
              <a:buClr>
                <a:srgbClr val="000000"/>
              </a:buClr>
              <a:buSzPts val="3600"/>
              <a:buNone/>
            </a:pPr>
            <a:endParaRPr sz="3000"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Rozšíriť rozmanitosť podnikov začlenením širšej škály druhov plodín a hospodárskych zvierat</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Zavedenie striedania plodín na báze strukovín a </a:t>
              </a:r>
              <a:r>
                <a:rPr lang="en-US" sz="1800" b="0" i="0" u="none" kern="1200" dirty="0" err="1">
                  <a:latin typeface="Calibri" panose="020F0502020204030204" pitchFamily="34" charset="0"/>
                  <a:cs typeface="Calibri" panose="020F0502020204030204" pitchFamily="34" charset="0"/>
                </a:rPr>
                <a:t>využívanie </a:t>
              </a:r>
              <a:r>
                <a:rPr lang="en-US" sz="1800" b="0" i="0" u="none" kern="1200" dirty="0">
                  <a:latin typeface="Calibri" panose="020F0502020204030204" pitchFamily="34" charset="0"/>
                  <a:cs typeface="Calibri" panose="020F0502020204030204" pitchFamily="34" charset="0"/>
                </a:rPr>
                <a:t>zmiešaných pasienkov</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V prípade potreby pestujte medziplodiny alebo použite pásové pestovanie jednoročných plodín. Pestujte rôzne odrody tej istej plodiny</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g2cd830a0f73_1_756"/>
          <p:cNvSpPr txBox="1">
            <a:spLocks noGrp="1"/>
          </p:cNvSpPr>
          <p:nvPr>
            <p:ph type="body" idx="2"/>
          </p:nvPr>
        </p:nvSpPr>
        <p:spPr>
          <a:xfrm>
            <a:off x="1101319" y="569155"/>
            <a:ext cx="5351806"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000" b="1" dirty="0">
                <a:solidFill>
                  <a:srgbClr val="0D0D0D"/>
                </a:solidFill>
              </a:rPr>
              <a:t>Metódy na zvýšenie rozmanitosti rastlín - kombinácia rôznych stratégií</a:t>
            </a:r>
            <a:endParaRPr sz="3000" b="1" dirty="0">
              <a:solidFill>
                <a:srgbClr val="0D0D0D"/>
              </a:solidFill>
            </a:endParaRPr>
          </a:p>
          <a:p>
            <a:pPr marL="0" lvl="0" indent="0" algn="l" rtl="0">
              <a:lnSpc>
                <a:spcPct val="90000"/>
              </a:lnSpc>
              <a:spcBef>
                <a:spcPts val="0"/>
              </a:spcBef>
              <a:spcAft>
                <a:spcPts val="0"/>
              </a:spcAft>
              <a:buClr>
                <a:srgbClr val="000000"/>
              </a:buClr>
              <a:buSzPts val="3600"/>
              <a:buNone/>
            </a:pPr>
            <a:endParaRPr sz="3000" b="1" dirty="0">
              <a:solidFill>
                <a:srgbClr val="8DC641"/>
              </a:solidFill>
            </a:endParaRPr>
          </a:p>
          <a:p>
            <a:pPr marL="0" lvl="0" indent="0" algn="l" rtl="0">
              <a:lnSpc>
                <a:spcPct val="90000"/>
              </a:lnSpc>
              <a:spcBef>
                <a:spcPts val="1000"/>
              </a:spcBef>
              <a:spcAft>
                <a:spcPts val="0"/>
              </a:spcAft>
              <a:buClr>
                <a:srgbClr val="000000"/>
              </a:buClr>
              <a:buSzPts val="3600"/>
              <a:buNone/>
            </a:pPr>
            <a:endParaRPr sz="3000" b="1" dirty="0">
              <a:solidFill>
                <a:srgbClr val="8DC641"/>
              </a:solidFill>
            </a:endParaRPr>
          </a:p>
        </p:txBody>
      </p:sp>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Vyberajte si odrody plodín, ktoré majú viacero génov pre odolnosť voči konkrétnym škodcom alebo chorobám, a nie iba jeden alebo dva.</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Uprednostnite otvorené opeľované plodiny pred hybridmi pre ich prispôsobivosť miestnym podmienkam a väčšiu genetickú rozmanitosť.</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1013836" y="648333"/>
            <a:ext cx="538098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000" b="1" dirty="0">
                <a:solidFill>
                  <a:srgbClr val="0D0D0D"/>
                </a:solidFill>
              </a:rPr>
              <a:t>Metódy na zvýšenie rozmanitosti rastlín - kombinácia rôznych stratégií</a:t>
            </a:r>
            <a:endParaRPr sz="3000" b="1" dirty="0">
              <a:solidFill>
                <a:srgbClr val="0D0D0D"/>
              </a:solidFill>
            </a:endParaRPr>
          </a:p>
          <a:p>
            <a:pPr marL="0" lvl="0" indent="0" algn="l" rtl="0">
              <a:lnSpc>
                <a:spcPct val="90000"/>
              </a:lnSpc>
              <a:spcBef>
                <a:spcPts val="0"/>
              </a:spcBef>
              <a:spcAft>
                <a:spcPts val="0"/>
              </a:spcAft>
              <a:buClr>
                <a:srgbClr val="000000"/>
              </a:buClr>
              <a:buSzPts val="3600"/>
              <a:buNone/>
            </a:pPr>
            <a:endParaRPr sz="3000" b="1" dirty="0">
              <a:solidFill>
                <a:srgbClr val="8DC641"/>
              </a:solidFill>
            </a:endParaRPr>
          </a:p>
          <a:p>
            <a:pPr marL="0" lvl="0" indent="0" algn="l" rtl="0">
              <a:lnSpc>
                <a:spcPct val="90000"/>
              </a:lnSpc>
              <a:spcBef>
                <a:spcPts val="1000"/>
              </a:spcBef>
              <a:spcAft>
                <a:spcPts val="0"/>
              </a:spcAft>
              <a:buClr>
                <a:srgbClr val="000000"/>
              </a:buClr>
              <a:buSzPts val="3600"/>
              <a:buNone/>
            </a:pPr>
            <a:endParaRPr sz="3000"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4"/>
            <a:ext cx="10466017" cy="5351806"/>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Chráňte stromy, aby ste zvýšili počet voľne žijúcich živočíchov a znížili počet povodní.</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Pomôžte riešiť klimatické zmeny, zlepšite zdravie pôdy.</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6"/>
              <a:ext cx="5367122" cy="1192188"/>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Vytvorenie vodných zdrojov - rybníky poskytujú útočisko pre voľne žijúce zvieratá na farme a ako alternatívne zdroje vody pre hospodárske zvieratá môžu pomôcť udržať zdravé prírodné zdroje.</a:t>
              </a:r>
              <a:endParaRPr lang="en-US" sz="180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611647" y="9268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426697" y="90085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Úvod</a:t>
            </a:r>
            <a:endParaRPr dirty="0"/>
          </a:p>
        </p:txBody>
      </p:sp>
      <p:sp>
        <p:nvSpPr>
          <p:cNvPr id="236" name="Google Shape;236;p4"/>
          <p:cNvSpPr txBox="1">
            <a:spLocks noGrp="1"/>
          </p:cNvSpPr>
          <p:nvPr>
            <p:ph type="body" idx="3"/>
          </p:nvPr>
        </p:nvSpPr>
        <p:spPr>
          <a:xfrm>
            <a:off x="604200" y="1231600"/>
            <a:ext cx="4984010" cy="416631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rgbClr val="000000"/>
              </a:buClr>
              <a:buSzPts val="2400"/>
              <a:buNone/>
            </a:pPr>
            <a:r>
              <a:rPr lang="en-US" sz="2300" dirty="0"/>
              <a:t>V tomto module sa zoznámite s kľúčovými definíciami týkajúcimi sa biodiverzity a naučíte sa praktické spôsoby jej ochrany. Preskúmame ekológiu plodín, bezpečné metódy zvyšovania výnosov a šľachtenia a budeme diskutovať o starých odrodách rastlín a plemenách zvierat. Okrem toho sa modul zaoberá úlohou biodiverzity v agroekosystémoch, stratégiami na zvýšenie biodiverzity na farmách a agroekologickou ochranou proti škodcom. </a:t>
            </a:r>
          </a:p>
        </p:txBody>
      </p:sp>
      <p:sp>
        <p:nvSpPr>
          <p:cNvPr id="237" name="Google Shape;237;p4"/>
          <p:cNvSpPr txBox="1">
            <a:spLocks noGrp="1"/>
          </p:cNvSpPr>
          <p:nvPr>
            <p:ph type="body" idx="4"/>
          </p:nvPr>
        </p:nvSpPr>
        <p:spPr>
          <a:xfrm>
            <a:off x="5611646" y="158073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420160" y="1597786"/>
            <a:ext cx="520840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Úloha biodiverzity v agroekosystémoch</a:t>
            </a:r>
            <a:endParaRPr dirty="0"/>
          </a:p>
        </p:txBody>
      </p:sp>
      <p:sp>
        <p:nvSpPr>
          <p:cNvPr id="239" name="Google Shape;239;p4"/>
          <p:cNvSpPr txBox="1">
            <a:spLocks noGrp="1"/>
          </p:cNvSpPr>
          <p:nvPr>
            <p:ph type="body" idx="6"/>
          </p:nvPr>
        </p:nvSpPr>
        <p:spPr>
          <a:xfrm>
            <a:off x="5588210" y="23113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420158" y="2337263"/>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Stratégie na zvýšenie biodiverzity na farmách</a:t>
            </a:r>
            <a:endParaRPr dirty="0"/>
          </a:p>
        </p:txBody>
      </p:sp>
      <p:sp>
        <p:nvSpPr>
          <p:cNvPr id="241" name="Google Shape;241;p4"/>
          <p:cNvSpPr txBox="1">
            <a:spLocks noGrp="1"/>
          </p:cNvSpPr>
          <p:nvPr>
            <p:ph type="body" idx="8"/>
          </p:nvPr>
        </p:nvSpPr>
        <p:spPr>
          <a:xfrm>
            <a:off x="5588210" y="308557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420158" y="3111954"/>
            <a:ext cx="5047942"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Agroekologická ochrana proti škodcom</a:t>
            </a:r>
            <a:endParaRPr dirty="0"/>
          </a:p>
        </p:txBody>
      </p:sp>
      <p:sp>
        <p:nvSpPr>
          <p:cNvPr id="243" name="Google Shape;243;p4"/>
          <p:cNvSpPr txBox="1">
            <a:spLocks noGrp="1"/>
          </p:cNvSpPr>
          <p:nvPr>
            <p:ph type="body" idx="13"/>
          </p:nvPr>
        </p:nvSpPr>
        <p:spPr>
          <a:xfrm>
            <a:off x="5588210" y="392233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420159" y="3766261"/>
            <a:ext cx="5419416" cy="120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Miestne odrody rastlín a plemená zvierat (vrátane genofondu)</a:t>
            </a:r>
            <a:endParaRPr dirty="0"/>
          </a:p>
        </p:txBody>
      </p:sp>
      <p:sp>
        <p:nvSpPr>
          <p:cNvPr id="245" name="Google Shape;245;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Prehľad obsahu</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588211" y="4802608"/>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a:t>06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426697" y="4798061"/>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Praktické tipy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1027326" y="629571"/>
            <a:ext cx="5351806"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000" b="1" dirty="0"/>
              <a:t>Metódy na zvýšenie rozmanitosti rastlín - kombinácia rôznych stratégií</a:t>
            </a:r>
            <a:endParaRPr sz="3000" b="1" dirty="0"/>
          </a:p>
          <a:p>
            <a:pPr marL="0" lvl="0" indent="0" algn="l" rtl="0">
              <a:lnSpc>
                <a:spcPct val="90000"/>
              </a:lnSpc>
              <a:spcBef>
                <a:spcPts val="0"/>
              </a:spcBef>
              <a:spcAft>
                <a:spcPts val="0"/>
              </a:spcAft>
              <a:buClr>
                <a:srgbClr val="000000"/>
              </a:buClr>
              <a:buSzPts val="3600"/>
              <a:buNone/>
            </a:pPr>
            <a:endParaRPr sz="3000" b="1" dirty="0"/>
          </a:p>
          <a:p>
            <a:pPr marL="0" lvl="0" indent="0" algn="l" rtl="0">
              <a:lnSpc>
                <a:spcPct val="90000"/>
              </a:lnSpc>
              <a:spcBef>
                <a:spcPts val="1000"/>
              </a:spcBef>
              <a:spcAft>
                <a:spcPts val="0"/>
              </a:spcAft>
              <a:buClr>
                <a:srgbClr val="000000"/>
              </a:buClr>
              <a:buSzPts val="3600"/>
              <a:buNone/>
            </a:pPr>
            <a:endParaRPr sz="3000"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Pestovanie krycích plodín v sadoch, vinohradoch a na poliach.</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Udržujte pásy divokej vegetácie pozdĺž hraníc polí.</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Zachovať časti farmy ako nenarušené biotopy na podporu rozmanitosti rastlín a živočíchov.</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o týchto spôsoboch a metódach sa dozviete viac v ďalšom module nášho kurzu...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6095999" y="2199375"/>
            <a:ext cx="5904325"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Agroekologická ochrana proti škodcom</a:t>
            </a:r>
            <a:endParaRPr dirty="0"/>
          </a:p>
          <a:p>
            <a:pPr marL="0" lvl="0" indent="0"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098717"/>
            <a:ext cx="11405417" cy="164238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sz="2300" dirty="0"/>
              <a:t>využíva prírodné procesy a biodiverzitu na udržateľné riadenie populácií škodcov. </a:t>
            </a:r>
          </a:p>
          <a:p>
            <a:pPr marL="342900" lvl="0" indent="-342900" algn="just">
              <a:spcBef>
                <a:spcPts val="0"/>
              </a:spcBef>
              <a:buFont typeface="Arial" panose="020B0604020202020204" pitchFamily="34" charset="0"/>
              <a:buChar char="•"/>
            </a:pPr>
            <a:r>
              <a:rPr lang="en-US" sz="2300" dirty="0"/>
              <a:t>sa zameriava najmä na preventívne opatrenia, nie na liečebné. </a:t>
            </a:r>
            <a:endParaRPr lang="pl-PL" sz="2300" dirty="0"/>
          </a:p>
          <a:p>
            <a:pPr marL="342900" lvl="0" indent="-342900" algn="just">
              <a:spcBef>
                <a:spcPts val="0"/>
              </a:spcBef>
              <a:buFont typeface="Arial" panose="020B0604020202020204" pitchFamily="34" charset="0"/>
              <a:buChar char="•"/>
            </a:pPr>
            <a:r>
              <a:rPr lang="en-US" sz="2300" dirty="0"/>
              <a:t>zvýšiť odolnosť agroekologických systémov zavedením stratégií riadenia v poľnohospodárskych podnikoch namiesto spoliehania sa na externé tovary </a:t>
            </a:r>
            <a:endParaRPr lang="pl-PL" sz="2300" dirty="0"/>
          </a:p>
          <a:p>
            <a:pPr marL="342900" lvl="0" indent="-342900" algn="just">
              <a:spcBef>
                <a:spcPts val="0"/>
              </a:spcBef>
              <a:buFont typeface="Arial" panose="020B0604020202020204" pitchFamily="34" charset="0"/>
              <a:buChar char="•"/>
            </a:pPr>
            <a:r>
              <a:rPr lang="en-US" sz="2300" dirty="0"/>
              <a:t>zahŕňa viac než len nahradenie jednej tradičnej chemikálie jednou organickou metódou. </a:t>
            </a:r>
            <a:endParaRPr lang="pl-PL" sz="2300"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err="1"/>
              <a:t>Agroekologická </a:t>
            </a:r>
            <a:r>
              <a:rPr lang="en-US" b="1" dirty="0"/>
              <a:t>ochrana proti škodcom </a:t>
            </a:r>
            <a:r>
              <a:rPr lang="pl-PL" b="1" dirty="0"/>
              <a:t>:</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8026" y="3026237"/>
            <a:ext cx="2851352" cy="2833249"/>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2778332"/>
            <a:ext cx="8396745" cy="2923877"/>
          </a:xfrm>
          <a:prstGeom prst="rect">
            <a:avLst/>
          </a:prstGeom>
          <a:noFill/>
        </p:spPr>
        <p:txBody>
          <a:bodyPr wrap="square">
            <a:spAutoFit/>
          </a:bodyPr>
          <a:lstStyle/>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kladie väčší dôraz na alternatívy riadenia.</a:t>
            </a: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je komplexná metóda, ktorá zahŕňa používanie rezistencie na báze rastlín, kultúrnych postupov na úrovni farmy a </a:t>
            </a:r>
            <a:r>
              <a:rPr lang="en-US" sz="2300" dirty="0" err="1">
                <a:latin typeface="Calibri" panose="020F0502020204030204" pitchFamily="34" charset="0"/>
                <a:ea typeface="Calibri" panose="020F0502020204030204" pitchFamily="34" charset="0"/>
                <a:cs typeface="Calibri" panose="020F0502020204030204" pitchFamily="34" charset="0"/>
              </a:rPr>
              <a:t>prispôsobených </a:t>
            </a:r>
            <a:r>
              <a:rPr lang="en-US" sz="2300" dirty="0">
                <a:latin typeface="Calibri" panose="020F0502020204030204" pitchFamily="34" charset="0"/>
                <a:ea typeface="Calibri" panose="020F0502020204030204" pitchFamily="34" charset="0"/>
                <a:cs typeface="Calibri" panose="020F0502020204030204" pitchFamily="34" charset="0"/>
              </a:rPr>
              <a:t>zásahov pre plodiny, ktoré môžu zahŕňať biologické, mechanické alebo prírodné kontrolné činitele. </a:t>
            </a:r>
            <a:endParaRPr lang="pl-PL"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účinne znižuje nebezpečenstvo, ktoré predstavujú umelé pesticídy, a mala by slúžiť ako základný kameň pre boj proti škodcom v poľnohospodárstve.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36877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Biologická kontrola využíva </a:t>
            </a:r>
            <a:r>
              <a:rPr lang="en-US" sz="2400" b="1" i="0" dirty="0">
                <a:solidFill>
                  <a:srgbClr val="8DC641"/>
                </a:solidFill>
              </a:rPr>
              <a:t>prirodzených predátorov </a:t>
            </a:r>
            <a:r>
              <a:rPr lang="en-US" sz="2400" i="0" dirty="0"/>
              <a:t>na kontrolu škodlivého hmyzu, zvierat a rastlín. Rozšírením tohto postupu je metodické zhromažďovanie a pestovanie týchto pôvodných nepriateľov v kontrolovanom laboratórnom prostredí a ich následné zámerné vypúšťanie s cieľom potlačiť negatívny vplyv hmyzu, zvierat a rastlín alebo trvalo zachovať prirodzených nepriateľov prítomných v poľnohospodárskom systéme. Biologická kontrola sa týka dôkladnej analýzy a strategického nasadenia predátorov, parazitov a patogénov na reguláciu nebezpečného hmyzu, ktorý má za následok zníženie produktivity plodín.</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97485" y="1627011"/>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3202904" y="5819403"/>
            <a:ext cx="3894581" cy="60292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7254256" y="5819403"/>
            <a:ext cx="3372356" cy="307777"/>
          </a:xfrm>
          <a:prstGeom prst="rect">
            <a:avLst/>
          </a:prstGeom>
          <a:noFill/>
        </p:spPr>
        <p:txBody>
          <a:bodyPr wrap="square">
            <a:spAutoFit/>
          </a:bodyPr>
          <a:lstStyle/>
          <a:p>
            <a:r>
              <a:rPr lang="en-GB" dirty="0" err="1">
                <a:hlinkClick r:id="rId4"/>
              </a:rPr>
              <a:t>Udržateľné_poľnohospodárstvo</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2926" y="1108001"/>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Dravce majú tendenciu prenasledovať a konzumovať niekoľko jedincov počas ich života. Hmyzom sa živí široká škála predátorov vrátane vtákov, obojživelníkov, plazov, rýb a cicavcov</a:t>
            </a:r>
            <a:r>
              <a:rPr lang="pl-PL" sz="2400" i="0" baseline="30000" dirty="0">
                <a:hlinkClick r:id="rId3"/>
              </a:rPr>
              <a:t>10</a:t>
            </a:r>
            <a:r>
              <a:rPr lang="en-US" sz="2400" i="0" dirty="0"/>
              <a:t> .  Pokiaľ však ide o biologickú kontrolu, je vhodnejšie používať hmyz a iné článkonožce, pretože majú obmedzenejší výber druhov koristi a môžu regulovať veľkosť svojej populácie na základe početnosti svojej koristi.</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200" b="1" i="0" dirty="0"/>
              <a:t>Parazitoidy: </a:t>
            </a:r>
            <a:r>
              <a:rPr lang="en-US" sz="2200" i="0" dirty="0"/>
              <a:t>Parazit je organizmus, ktorý žije v hostiteľskom organizme alebo na ňom a získava od neho potravu. Hmyz môže pôsobiť ako parazit, čo znamená, že môže žiť z iných organizmov. Celý svoj životný cyklus môžu absolvovať buď v tele hostiteľa, alebo mimo neho. Počiatočné štádiá života zvyčajne pozostávajú väčšinou z kŕmenia sa na hostiteľovi. Je dôležité poznamenať, že hoci sa v tejto súvislosti používa pojem "parazit", skutočné parazity (ako sú blchy a kliešte) zvyčajne nespôsobujú smrť svojich hostiteľov. Keď hovoríme o </a:t>
            </a:r>
            <a:r>
              <a:rPr lang="en-US" sz="2200" b="1" i="0" dirty="0"/>
              <a:t>biologickej kontrole, </a:t>
            </a:r>
            <a:r>
              <a:rPr lang="en-US" sz="2200" i="0" dirty="0"/>
              <a:t>máme na mysli tvory, ktoré ničia svojich hostiteľov, ktoré sú presnejšie známe ako "parazitoidy". Parazitoidy sú skupinou hmyzu, ktorého larvy žijú vo vnútri jedného hmyzieho hostiteľa a spôsobujú jeho smrť. Tieto plne vyvinuté parazitoidy môžu pôsobiť aj ako predátori a môžu tiež konzumovať zdroje, ako je medovica, nektár rastlín alebo peľ. Parazitoidy sú známe tým, že majú obmedzený okruh vhodných hostiteľov a vysoký stupeň </a:t>
            </a:r>
            <a:r>
              <a:rPr lang="en-US" sz="2200" i="0" dirty="0" err="1"/>
              <a:t>špecializácie</a:t>
            </a:r>
            <a:r>
              <a:rPr lang="en-US" sz="2200" i="0" dirty="0"/>
              <a:t>.  Preto je veľmi dôležité presne identifikovať druhy parazitoidov, aby sa mohli účinne využívať v oblasti biologickej kontroly.</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1141" y="1088478"/>
            <a:ext cx="6555700"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b="1" i="0" dirty="0"/>
              <a:t>Patogény: </a:t>
            </a:r>
            <a:r>
              <a:rPr lang="en-US" sz="2400" i="0" dirty="0"/>
              <a:t>Mikroorganizmy, ako sú baktérie, huby a vírusy, môžu v populáciách škodcov vyvolať choroby. </a:t>
            </a:r>
            <a:r>
              <a:rPr lang="en-US" sz="2400" dirty="0"/>
              <a:t>Bacillus thuringiensis </a:t>
            </a:r>
            <a:r>
              <a:rPr lang="en-US" sz="2400" i="0" dirty="0"/>
              <a:t>(</a:t>
            </a:r>
            <a:r>
              <a:rPr lang="en-US" sz="2400" i="0" dirty="0" err="1"/>
              <a:t>Bt</a:t>
            </a:r>
            <a:r>
              <a:rPr lang="en-US" sz="2400" i="0" dirty="0"/>
              <a:t>) je známa baktéria, ktorá sa používa na kontrolu húseníc a iných hmyzích škodcov tým, že produkuje toxíny, ktoré sú selektívne zamerané na týchto škodcov.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61495" y="1627012"/>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373363"/>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381" y="3373363"/>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6781664" y="922060"/>
            <a:ext cx="4952709"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Diverzifikácia plodín</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40458"/>
            <a:ext cx="9691337" cy="459582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Diverzifikácia plodín zahŕňa celý rad opatrení, ktoré zvyšujú štrukturálnu zložitosť poľnohospodárskej krajiny, a tým obmedzujú schopnosť škodcov nájsť a rozvíjať sa na svojich hostiteľských rastlinách</a:t>
            </a:r>
            <a:r>
              <a:rPr lang="pl-PL" sz="2400" i="0" baseline="30000" dirty="0">
                <a:hlinkClick r:id="rId4"/>
              </a:rPr>
              <a:t>5</a:t>
            </a:r>
            <a:r>
              <a:rPr lang="en-US" sz="2400" i="0" dirty="0"/>
              <a:t> . Tieto postupy zahŕňajú:</a:t>
            </a:r>
            <a:endParaRPr lang="pl-PL" sz="2400" i="0" dirty="0"/>
          </a:p>
          <a:p>
            <a:pPr marL="342900" indent="-342900" algn="just">
              <a:spcBef>
                <a:spcPts val="0"/>
              </a:spcBef>
              <a:buFont typeface="Arial" panose="020B0604020202020204" pitchFamily="34" charset="0"/>
              <a:buChar char="•"/>
            </a:pPr>
            <a:r>
              <a:rPr lang="en-US" sz="2400" b="1" i="0" dirty="0"/>
              <a:t>Zmiešané pestovanie </a:t>
            </a:r>
            <a:r>
              <a:rPr lang="en-US" sz="2400" i="0" dirty="0"/>
              <a:t>zahŕňa pestovanie viacerých plodín v tesnej blízkosti, čo môže škodcom brániť v lokalizácii ich </a:t>
            </a:r>
            <a:r>
              <a:rPr lang="en-US" sz="2400" i="0" dirty="0" err="1"/>
              <a:t>obľúbených </a:t>
            </a:r>
            <a:r>
              <a:rPr lang="en-US" sz="2400" i="0" dirty="0"/>
              <a:t>rastlín, čím sa znižuje pravdepodobnosť rozsiahleho zamorenia. </a:t>
            </a:r>
            <a:endParaRPr lang="pl-PL" sz="2400" i="0" dirty="0"/>
          </a:p>
          <a:p>
            <a:pPr marL="342900" indent="-342900" algn="just">
              <a:spcBef>
                <a:spcPts val="0"/>
              </a:spcBef>
              <a:buFont typeface="Arial" panose="020B0604020202020204" pitchFamily="34" charset="0"/>
              <a:buChar char="•"/>
            </a:pPr>
            <a:r>
              <a:rPr lang="en-US" sz="2400" b="1" i="0" dirty="0"/>
              <a:t>Medziplodinou </a:t>
            </a:r>
            <a:r>
              <a:rPr lang="en-US" sz="2400" i="0" dirty="0"/>
              <a:t>sa rozumie pestovanie vedľajšej plodiny popri hlavnej plodine počas značnej časti jej rastového cyklu. Medzi tieto postupy patrí podsev trávy/ ďateliny, pásové pestovanie (kde sa dve plodiny pestujú striedavo v pásoch) a push-pull (kde vedľajšia plodina odpudzuje škodcov z poľa smerom k atraktívnej rastline pestovanej na hranici poľa)</a:t>
            </a:r>
            <a:r>
              <a:rPr lang="pl-PL" sz="2400" i="0" dirty="0"/>
              <a:t>. </a:t>
            </a:r>
            <a:r>
              <a:rPr lang="en-US" sz="2400" i="0" dirty="0"/>
              <a:t>Medziplodiny sú postupy pestovania mnohých plodín v tesnej blízkosti, ktoré môžu zlepšiť kontrolu škodcov tým, že buď prilákajú prirodzených predátorov škodcov, alebo bránia ich šíreniu.</a:t>
            </a:r>
          </a:p>
          <a:p>
            <a:pPr marL="0" indent="0" algn="just">
              <a:spcBef>
                <a:spcPts val="0"/>
              </a:spcBef>
            </a:pPr>
            <a:endParaRPr lang="en-US" sz="18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Diverzifikácia plodín</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72945" y="1216377"/>
            <a:ext cx="5951680"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just">
              <a:spcBef>
                <a:spcPts val="0"/>
              </a:spcBef>
              <a:buFont typeface="Arial" panose="020B0604020202020204" pitchFamily="34" charset="0"/>
              <a:buChar char="•"/>
            </a:pPr>
            <a:r>
              <a:rPr lang="en-US" sz="2400" b="1" i="0" dirty="0"/>
              <a:t>Striedanie plodín </a:t>
            </a:r>
            <a:r>
              <a:rPr lang="en-US" sz="2400" i="0" dirty="0"/>
              <a:t>sa vzťahuje na poradie plodín pestovaných na poli, ktoré sa zvyčajne plánuje v rámci celého podniku</a:t>
            </a:r>
            <a:r>
              <a:rPr lang="pl-PL" sz="2400" i="0" dirty="0"/>
              <a:t>. </a:t>
            </a:r>
            <a:r>
              <a:rPr lang="en-US" sz="2400" i="0" dirty="0"/>
              <a:t>Na ornej pôde ide zvyčajne o striedanie obilnín so strukovinami. Okrem toho sa sem zaraďuje aj pestovanie krycích plodín, zvyčajne v zmesi, pred jarnými plodinami s cieľom zvýšiť obsah živín v pôde. Striedanie plodín zahŕňa zmenu odrody plodín pestovaných na určitom poli z jednej sezóny na druhú. Tento postup narúša životné cykly škodcov a chorôb, pretože niektorí škodcovia a patogény sú výlučne viazaní na určité plodiny.</a:t>
            </a:r>
            <a:endParaRPr lang="pl-PL" sz="2400" i="0" dirty="0"/>
          </a:p>
          <a:p>
            <a:pPr marL="0" indent="0" algn="just">
              <a:spcBef>
                <a:spcPts val="0"/>
              </a:spcBef>
            </a:pPr>
            <a:endParaRPr lang="en-US" sz="1800" dirty="0"/>
          </a:p>
          <a:p>
            <a:pPr marL="0" indent="0" algn="just">
              <a:spcBef>
                <a:spcPts val="0"/>
              </a:spcBef>
            </a:pPr>
            <a:endParaRPr lang="en-US" sz="18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Kultúrny prístup</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2" y="1959858"/>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Je </a:t>
            </a:r>
            <a:r>
              <a:rPr lang="en-US" sz="2400" i="0" dirty="0" err="1"/>
              <a:t>osvedčenou </a:t>
            </a:r>
            <a:r>
              <a:rPr lang="en-US" sz="2400" i="0" dirty="0"/>
              <a:t>a veľmi účinnou technikou, ktorú poľnohospodári používajú na boj proti škodcom na svojich poliach. </a:t>
            </a:r>
            <a:endParaRPr lang="pl-PL" sz="2400" i="0" dirty="0"/>
          </a:p>
          <a:p>
            <a:pPr marL="285750" indent="-285750" algn="just">
              <a:spcBef>
                <a:spcPts val="0"/>
              </a:spcBef>
              <a:spcAft>
                <a:spcPts val="600"/>
              </a:spcAft>
              <a:buFont typeface="Arial" panose="020B0604020202020204" pitchFamily="34" charset="0"/>
              <a:buChar char="•"/>
            </a:pPr>
            <a:r>
              <a:rPr lang="en-US" sz="2400" i="0" dirty="0"/>
              <a:t>Uľahčuje prirodzený boj proti škodcom tým, že vytvára prostredie, ktoré je menej priaznivé pre ich rast, a tým, že zlepšuje konkurenčnú schopnosť pestovaných plodín. </a:t>
            </a:r>
            <a:endParaRPr lang="pl-PL" sz="2400" i="0" dirty="0"/>
          </a:p>
          <a:p>
            <a:pPr marL="285750" indent="-285750" algn="just">
              <a:spcBef>
                <a:spcPts val="0"/>
              </a:spcBef>
              <a:spcAft>
                <a:spcPts val="600"/>
              </a:spcAft>
              <a:buFont typeface="Arial" panose="020B0604020202020204" pitchFamily="34" charset="0"/>
              <a:buChar char="•"/>
            </a:pPr>
            <a:r>
              <a:rPr lang="en-US" sz="2400" i="0" dirty="0"/>
              <a:t>Zahŕňa implementáciu určitých kultúrnych postupov alebo manipuláciu s pestovateľskými systémami s cieľom účinne bojovať proti škodcom. </a:t>
            </a:r>
            <a:endParaRPr lang="pl-PL" sz="2400" i="0" dirty="0"/>
          </a:p>
          <a:p>
            <a:pPr marL="285750" indent="-285750" algn="just">
              <a:spcBef>
                <a:spcPts val="0"/>
              </a:spcBef>
              <a:spcAft>
                <a:spcPts val="600"/>
              </a:spcAft>
              <a:buFont typeface="Arial" panose="020B0604020202020204" pitchFamily="34" charset="0"/>
              <a:buChar char="•"/>
            </a:pPr>
            <a:r>
              <a:rPr lang="en-US" sz="2400" i="0" dirty="0"/>
              <a:t>je vytvoriť prostredie, ktoré je menej priaznivé pre prežitie a rozmnožovanie hmyzu.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2096990"/>
            <a:ext cx="8131278" cy="3291086"/>
          </a:xfrm>
        </p:spPr>
        <p:txBody>
          <a:bodyPr wrap="square" anchor="t">
            <a:normAutofit lnSpcReduction="10000"/>
          </a:bodyPr>
          <a:lstStyle/>
          <a:p>
            <a:r>
              <a:rPr lang="en-US" sz="2800" dirty="0"/>
              <a:t>Venujte prosím niekoľko minút zamysleniu sa nad nasledujúcimi otázkami</a:t>
            </a:r>
            <a:r>
              <a:rPr lang="pl-PL" sz="2800" dirty="0"/>
              <a:t>:</a:t>
            </a:r>
          </a:p>
          <a:p>
            <a:endParaRPr lang="en-US" sz="1100" dirty="0"/>
          </a:p>
          <a:p>
            <a:pPr marL="342900" indent="-342900">
              <a:buFont typeface="Arial" panose="020B0604020202020204" pitchFamily="34" charset="0"/>
              <a:buChar char="•"/>
            </a:pPr>
            <a:r>
              <a:rPr lang="en-US" sz="2800" dirty="0"/>
              <a:t>Čo chápete pod pojmom "biodiverzita" a aké aspekty považujete za kľúčové pri jej ochrane?</a:t>
            </a:r>
            <a:endParaRPr lang="pl-PL" sz="2800" dirty="0"/>
          </a:p>
          <a:p>
            <a:pPr marL="342900" indent="-342900">
              <a:buFont typeface="Arial" panose="020B0604020202020204" pitchFamily="34" charset="0"/>
              <a:buChar char="•"/>
            </a:pPr>
            <a:r>
              <a:rPr lang="en-US" sz="2800" dirty="0"/>
              <a:t>Ako ľudská činnosť, napríklad poľnohospodárstvo alebo </a:t>
            </a:r>
            <a:r>
              <a:rPr lang="en-US" sz="2800" dirty="0" err="1"/>
              <a:t>urbanizácia</a:t>
            </a:r>
            <a:r>
              <a:rPr lang="en-US" sz="2800" dirty="0"/>
              <a:t>, ovplyvňuje biodiverzitu v mojom regióne?</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pl-PL" b="1" dirty="0">
                <a:solidFill>
                  <a:srgbClr val="8DC641"/>
                </a:solidFill>
                <a:effectLst>
                  <a:outerShdw blurRad="38100" dist="38100" dir="2700000" algn="tl">
                    <a:srgbClr val="000000">
                      <a:alpha val="43137"/>
                    </a:srgbClr>
                  </a:outerShdw>
                </a:effectLst>
              </a:rPr>
              <a:t>SEBAREFLEXIA....</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Kultúrny prístup</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488796"/>
            <a:ext cx="8153946"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Podporuje zdravý rast plodín, upravuje načasovanie pestovania a využíva rôzne kombinácie plodín, ktoré patria do kategórie kultúrnej kontroly v ekológii plodín. </a:t>
            </a:r>
            <a:endParaRPr lang="pl-PL" sz="2400" i="0" dirty="0"/>
          </a:p>
          <a:p>
            <a:pPr marL="285750" indent="-285750" algn="just">
              <a:spcBef>
                <a:spcPts val="0"/>
              </a:spcBef>
              <a:spcAft>
                <a:spcPts val="600"/>
              </a:spcAft>
              <a:buFont typeface="Arial" panose="020B0604020202020204" pitchFamily="34" charset="0"/>
              <a:buChar char="•"/>
            </a:pPr>
            <a:r>
              <a:rPr lang="en-US" sz="2400" i="0" dirty="0"/>
              <a:t>Môže sa pohybovať od základného pestovania medziplodín a zmeny harmonogramu výsadby až po zložitejšie metódy zahŕňajúce časovú a priestorovú </a:t>
            </a:r>
            <a:r>
              <a:rPr lang="en-US" sz="2400" i="0" dirty="0" err="1"/>
              <a:t>organizáciu </a:t>
            </a:r>
            <a:r>
              <a:rPr lang="en-US" sz="2400" i="0" dirty="0"/>
              <a:t>agroekosystému na kontrolu škodcov plodín. </a:t>
            </a:r>
            <a:endParaRPr lang="pl-PL" sz="2400" i="0" dirty="0"/>
          </a:p>
          <a:p>
            <a:pPr marL="285750" indent="-285750" algn="just">
              <a:spcBef>
                <a:spcPts val="0"/>
              </a:spcBef>
              <a:spcAft>
                <a:spcPts val="600"/>
              </a:spcAft>
              <a:buFont typeface="Arial" panose="020B0604020202020204" pitchFamily="34" charset="0"/>
              <a:buChar char="•"/>
            </a:pPr>
            <a:r>
              <a:rPr lang="en-US" sz="2400" i="0" dirty="0"/>
              <a:t>Možno ich rozdeliť do troch hlavných kategórií</a:t>
            </a:r>
            <a:r>
              <a:rPr lang="en-US" sz="2400" b="1" i="0" dirty="0"/>
              <a:t>: prevencia, vyhýbanie sa a potláčanie. </a:t>
            </a:r>
            <a:r>
              <a:rPr lang="en-US" sz="2400" i="0" dirty="0"/>
              <a:t>Cieľom týchto metód je zlepšiť konkurenčnú schopnosť plodín voči škodcom a zároveň vytvoriť </a:t>
            </a:r>
            <a:r>
              <a:rPr lang="en-US" sz="2400" i="0" dirty="0" err="1"/>
              <a:t>priaznivé </a:t>
            </a:r>
            <a:r>
              <a:rPr lang="en-US" sz="2400" i="0" dirty="0"/>
              <a:t>prostredie pre prirodzených nepriateľov škodcov a menej ideálne prostredie pre ich výskyt .</a:t>
            </a:r>
            <a:r>
              <a:rPr lang="pl-PL" sz="2400" i="0" baseline="30000" dirty="0">
                <a:hlinkClick r:id="rId3"/>
              </a:rPr>
              <a:t>6</a:t>
            </a:r>
            <a:r>
              <a:rPr lang="pl-PL" sz="2400" i="0" baseline="30000" dirty="0"/>
              <a:t>, </a:t>
            </a:r>
            <a:r>
              <a:rPr lang="pl-PL" sz="2400" i="0" baseline="30000" dirty="0">
                <a:hlinkClick r:id="rId4"/>
              </a:rPr>
              <a:t>7</a:t>
            </a:r>
          </a:p>
          <a:p>
            <a:pPr marL="285750" indent="-285750" algn="just">
              <a:spcBef>
                <a:spcPts val="0"/>
              </a:spcBef>
              <a:spcAft>
                <a:spcPts val="600"/>
              </a:spcAft>
              <a:buFont typeface="Arial" panose="020B0604020202020204" pitchFamily="34" charset="0"/>
              <a:buChar char="•"/>
            </a:pPr>
            <a:endParaRPr lang="en-US" sz="18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Riadenie biotopov</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6167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800" i="0" dirty="0"/>
              <a:t>Manažment biotopov v poľnohospodárskych ekosystémoch zahŕňa rôzne prístupy, ktorých cieľom je regulovať škodcov a zároveň znížiť negatívne účinky na životné prostredie. Tri hlavné taktiky zahŕňajú: </a:t>
            </a:r>
          </a:p>
          <a:p>
            <a:pPr marL="685800" indent="-457200">
              <a:buFont typeface="Arial" panose="020B0604020202020204" pitchFamily="34" charset="0"/>
              <a:buChar char="•"/>
            </a:pPr>
            <a:r>
              <a:rPr lang="en-GB" sz="2800" b="1" i="0" dirty="0"/>
              <a:t>orezávanie pascí, </a:t>
            </a:r>
          </a:p>
          <a:p>
            <a:pPr marL="685800" indent="-457200">
              <a:buFont typeface="Arial" panose="020B0604020202020204" pitchFamily="34" charset="0"/>
              <a:buChar char="•"/>
            </a:pPr>
            <a:r>
              <a:rPr lang="en-GB" sz="2800" b="1" i="0" dirty="0"/>
              <a:t>krycie plodiny, </a:t>
            </a:r>
          </a:p>
          <a:p>
            <a:pPr marL="685800" indent="-457200">
              <a:buFont typeface="Arial" panose="020B0604020202020204" pitchFamily="34" charset="0"/>
              <a:buChar char="•"/>
            </a:pPr>
            <a:r>
              <a:rPr lang="en-GB" sz="2800" b="1" i="0" dirty="0"/>
              <a:t>medziplodiny.</a:t>
            </a:r>
            <a:endParaRPr lang="en-US" sz="2800" b="1" i="0" dirty="0"/>
          </a:p>
        </p:txBody>
      </p:sp>
      <p:pic>
        <p:nvPicPr>
          <p:cNvPr id="3" name="Obraz 2"/>
          <p:cNvPicPr>
            <a:picLocks noChangeAspect="1"/>
          </p:cNvPicPr>
          <p:nvPr/>
        </p:nvPicPr>
        <p:blipFill>
          <a:blip r:embed="rId3"/>
          <a:stretch>
            <a:fillRect/>
          </a:stretch>
        </p:blipFill>
        <p:spPr>
          <a:xfrm>
            <a:off x="7827175" y="1702676"/>
            <a:ext cx="3844189" cy="3844189"/>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8" y="379318"/>
            <a:ext cx="10595100" cy="803700"/>
          </a:xfrm>
          <a:prstGeom prst="rect">
            <a:avLst/>
          </a:prstGeom>
          <a:noFill/>
          <a:ln>
            <a:noFill/>
          </a:ln>
        </p:spPr>
        <p:txBody>
          <a:bodyPr spcFirstLastPara="1" wrap="square" lIns="91425" tIns="45700" rIns="91425" bIns="45700" anchor="t" anchorCtr="0">
            <a:noAutofit/>
          </a:bodyPr>
          <a:lstStyle/>
          <a:p>
            <a:r>
              <a:rPr lang="en-GB" b="1" dirty="0"/>
              <a:t>Riadenie biotopov</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067588" y="1057275"/>
            <a:ext cx="8265318"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r>
              <a:rPr lang="en-US" sz="2100" b="1" i="0" dirty="0"/>
              <a:t>Orezávanie pascí</a:t>
            </a:r>
            <a:r>
              <a:rPr lang="pl-PL" sz="2100" b="1" i="0" dirty="0"/>
              <a:t>. </a:t>
            </a:r>
            <a:r>
              <a:rPr lang="en-US" sz="2100" i="0" dirty="0"/>
              <a:t>Pascové plodiny </a:t>
            </a:r>
            <a:r>
              <a:rPr lang="en-US" sz="2100" i="0" dirty="0" err="1"/>
              <a:t>sa používajú </a:t>
            </a:r>
            <a:r>
              <a:rPr lang="en-US" sz="2100" i="0" dirty="0"/>
              <a:t>alebo upravujú na lákanie, presmerovanie, zachytávanie a/alebo zadržiavanie hmyzích škodcov s cieľom znížiť ich škodlivosť na primárnej plodine</a:t>
            </a:r>
            <a:r>
              <a:rPr lang="pl-PL" sz="2100" i="0" dirty="0"/>
              <a:t>. </a:t>
            </a:r>
            <a:r>
              <a:rPr lang="en-US" sz="2100" i="0" dirty="0"/>
              <a:t>Po tom, ako sa škodcovia zhromaždia v pasovej plodine, možno ich kontrolovať cieleným použitím pesticídov alebo fyzickým odstránením pasovej plodiny spolu so škodcami. Hoci sa odchyt zvyčajne používa na jeden druh škodcu, niekedy sa môže ukázať ako účinný proti viacerým škodcom. Výber hostiteľských rastlín bylinožravcami je ovplyvnený typom a rozmanitosťou plodín, ako aj načasovaním životných cyklov rastlín a škodcov.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7766" y="1257486"/>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3780224"/>
            <a:ext cx="10709680" cy="1938992"/>
          </a:xfrm>
          <a:prstGeom prst="rect">
            <a:avLst/>
          </a:prstGeom>
          <a:noFill/>
        </p:spPr>
        <p:txBody>
          <a:bodyPr wrap="square">
            <a:spAutoFit/>
          </a:bodyPr>
          <a:lstStyle/>
          <a:p>
            <a:pPr algn="just"/>
            <a:r>
              <a:rPr lang="en-US" sz="2000" i="0" dirty="0">
                <a:latin typeface="Calibri" panose="020F0502020204030204" pitchFamily="34" charset="0"/>
                <a:ea typeface="Calibri" panose="020F0502020204030204" pitchFamily="34" charset="0"/>
                <a:cs typeface="Calibri" panose="020F0502020204030204" pitchFamily="34" charset="0"/>
              </a:rPr>
              <a:t>Pri úspešných a účinných stratégiách boja proti škodcom sú rozhodujúcimi faktormi atraktívnosť pascí a ich priestorové pokrytie/usporiadanie. V predchádzajúcich štúdiách sa použilo niekoľko metód pestovania pascí, pričom technika "mŕtveho konca" pestovania pascí sa ukázala ako veľmi účinná v boji proti škodcom. Pri pestovaní mŕtvych pascí sa používajú špecifické rastliny, ktoré sú pre hmyz atraktívne, ale nie sú vhodné na prežitie ich potomstva. Tým sa eliminuje potreba používať insekticídy na boj proti škodcom, ktorí sa zhromažďujú v pasienkových plodinách .</a:t>
            </a:r>
            <a:r>
              <a:rPr lang="pl-PL" sz="20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7"/>
              </a:rPr>
              <a:t>11</a:t>
            </a:r>
            <a:endParaRPr lang="pl-PL"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6035356" y="5869364"/>
            <a:ext cx="3849308" cy="307777"/>
          </a:xfrm>
          <a:prstGeom prst="rect">
            <a:avLst/>
          </a:prstGeom>
          <a:noFill/>
        </p:spPr>
        <p:txBody>
          <a:bodyPr wrap="square">
            <a:spAutoFit/>
          </a:bodyPr>
          <a:lstStyle/>
          <a:p>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Príklady pascí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a spôsobov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výsadby</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07481" y="5606390"/>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Riadenie biotopov</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38161" y="1236639"/>
            <a:ext cx="5186994"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l"/>
            <a:r>
              <a:rPr lang="en-US" sz="2400" b="1" i="0" dirty="0"/>
              <a:t>Krytie plodín</a:t>
            </a:r>
            <a:r>
              <a:rPr lang="en-US" sz="2400" i="0" dirty="0"/>
              <a:t>, často známe ako živý mulč, je dôležitá agroekologická technika používaná na ochranu proti škodcom. Zahŕňa výsadbu jednoročných alebo viacročných trávnatých rastlín pred alebo po hlavnej plodine s cieľom zabezpečiť pokrytie pôdy počas jednej sezóny alebo celého roka. Používanie krycích plodín v systéme pestovania plodín môže zlepšiť komplexnosť biotopov, čo vedie k zvýšeniu populácie prirodzených nepriateľov.</a:t>
            </a:r>
          </a:p>
        </p:txBody>
      </p:sp>
      <p:pic>
        <p:nvPicPr>
          <p:cNvPr id="4" name="Obraz 3"/>
          <p:cNvPicPr>
            <a:picLocks noChangeAspect="1"/>
          </p:cNvPicPr>
          <p:nvPr/>
        </p:nvPicPr>
        <p:blipFill>
          <a:blip r:embed="rId3"/>
          <a:stretch>
            <a:fillRect/>
          </a:stretch>
        </p:blipFill>
        <p:spPr>
          <a:xfrm>
            <a:off x="5609632" y="1557047"/>
            <a:ext cx="6035829"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Riadenie biotopov</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063344"/>
            <a:ext cx="6481293"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l"/>
            <a:r>
              <a:rPr lang="en-US" sz="2400" b="1" i="0" dirty="0"/>
              <a:t>Medziplodiny </a:t>
            </a:r>
            <a:r>
              <a:rPr lang="en-US" sz="2400" i="0" dirty="0"/>
              <a:t>ovplyvňujú bylinožravce tým, že ich počet sa rozdeľuje medzi hlavnú plodinu a medziplodinu, čím sa znižuje napadnutie hlavnej plodiny škodcami. Okrem toho napomáha odrádzaniu alebo odpudzovaniu škodcov tým, že mení </a:t>
            </a:r>
            <a:r>
              <a:rPr lang="en-US" sz="2400" i="0" dirty="0" err="1"/>
              <a:t>správanie </a:t>
            </a:r>
            <a:r>
              <a:rPr lang="en-US" sz="2400" i="0" dirty="0"/>
              <a:t>hmyzu prostredníctvom vizuálnych alebo chemických signálov, ktoré sa netýkajú plodín, čo môže viesť k zníženiu škôd spôsobených škodcami. Táto metóda manažmentu biotopov funguje aj tak, že vytvára hmatateľnú prekážku, obmedzuje migráciu škodcov medzi rastlinami alebo ponúka kvetinové živiny na podporu prirodzených predátorov škodcov .</a:t>
            </a:r>
            <a:r>
              <a:rPr lang="pl-PL" sz="2400" i="0" baseline="30000" dirty="0">
                <a:hlinkClick r:id="rId3"/>
              </a:rPr>
              <a:t>12</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6686550" y="1734114"/>
            <a:ext cx="5160438" cy="3392749"/>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5898475" y="2027925"/>
            <a:ext cx="6207800"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Miestne odrody rastlín a plemená zvierat (vrátane genofondu)</a:t>
            </a:r>
            <a:endParaRPr dirty="0"/>
          </a:p>
          <a:p>
            <a:pPr marL="0" lvl="0" indent="0"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Čo sú genetické zdroje </a:t>
            </a:r>
            <a:r>
              <a:rPr lang="pl-PL" b="1" dirty="0"/>
              <a:t>?</a:t>
            </a:r>
            <a:endParaRPr dirty="0"/>
          </a:p>
        </p:txBody>
      </p:sp>
      <p:sp>
        <p:nvSpPr>
          <p:cNvPr id="12" name="Google Shape;467;p13"/>
          <p:cNvSpPr txBox="1">
            <a:spLocks/>
          </p:cNvSpPr>
          <p:nvPr/>
        </p:nvSpPr>
        <p:spPr>
          <a:xfrm>
            <a:off x="4532671" y="1547528"/>
            <a:ext cx="6800236"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Genetické zdroje plodín, hospodárskych zvierat a lesných drevín zahŕňajú všetku zdedenú rozmanitosť, t. j. odrody a plemená a inú genetickú variabilitu v rámci druhov. Genetické zdroje dôležité pre poľnohospodárstvo, lesníctvo a kultúrne dedičstvo sú jedinečné tým, že sa počas tisícročí prispôsobovali miestnemu podnebiu, pôde a krajine. Zachovanie </a:t>
            </a:r>
            <a:r>
              <a:rPr lang="en-US" sz="2400" b="1" i="0" dirty="0"/>
              <a:t>genetických zdrojov zabezpečuje, aby bola biodiverzita k dispozícii </a:t>
            </a:r>
            <a:r>
              <a:rPr lang="en-US" sz="2400" i="0" dirty="0"/>
              <a:t>pre poľnohospodárov, šľachtenie a výskum a pre budúce generácie. Dostatočná genetická rozmanitosť je mimoriadne dôležitá pre šľachtenie, a tým aj pre potravinovú bezpečnosť </a:t>
            </a:r>
            <a:r>
              <a:rPr lang="en-US" sz="2400" b="1" i="0" dirty="0"/>
              <a:t>každej krajiny</a:t>
            </a:r>
            <a:r>
              <a:rPr lang="en-US" sz="24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9162"/>
            <a:ext cx="10595100" cy="803700"/>
          </a:xfrm>
          <a:prstGeom prst="rect">
            <a:avLst/>
          </a:prstGeom>
          <a:noFill/>
          <a:ln>
            <a:noFill/>
          </a:ln>
        </p:spPr>
        <p:txBody>
          <a:bodyPr spcFirstLastPara="1" wrap="square" lIns="91425" tIns="45700" rIns="91425" bIns="45700" anchor="t" anchorCtr="0">
            <a:noAutofit/>
          </a:bodyPr>
          <a:lstStyle/>
          <a:p>
            <a:r>
              <a:rPr lang="pl-PL" b="1" dirty="0" err="1"/>
              <a:t>Miestne odrody </a:t>
            </a:r>
            <a:r>
              <a:rPr lang="pl-PL" b="1" dirty="0"/>
              <a:t>rastlín a </a:t>
            </a:r>
            <a:r>
              <a:rPr lang="pl-PL" b="1" dirty="0" err="1"/>
              <a:t>zvierat </a:t>
            </a:r>
            <a:r>
              <a:rPr lang="pl-PL" b="1" dirty="0"/>
              <a:t>v </a:t>
            </a:r>
            <a:r>
              <a:rPr lang="pl-PL" b="1" dirty="0" err="1"/>
              <a:t>partnerskej </a:t>
            </a:r>
            <a:r>
              <a:rPr lang="pl-PL" b="1" dirty="0"/>
              <a:t>krajine</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34198" y="1375817"/>
            <a:ext cx="6368772"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Význam ochrany a využívania genetických zdrojov sa odráža v politikách EÚ, najmä v </a:t>
            </a:r>
            <a:r>
              <a:rPr lang="en-US" sz="2400" i="0" dirty="0">
                <a:hlinkClick r:id="rId3"/>
              </a:rPr>
              <a:t>stratégii "od farmy po stôl"</a:t>
            </a:r>
            <a:r>
              <a:rPr lang="en-US" sz="2400" i="0" dirty="0"/>
              <a:t>, </a:t>
            </a:r>
            <a:r>
              <a:rPr lang="en-US" sz="2400" i="0" dirty="0">
                <a:hlinkClick r:id="rId4"/>
              </a:rPr>
              <a:t>stratégii </a:t>
            </a:r>
            <a:r>
              <a:rPr lang="en-US" sz="2400" i="0" dirty="0"/>
              <a:t>EÚ </a:t>
            </a:r>
            <a:r>
              <a:rPr lang="en-US" sz="2400" i="0" dirty="0">
                <a:hlinkClick r:id="rId4"/>
              </a:rPr>
              <a:t>v oblasti biodiverzity do roku 2030 </a:t>
            </a:r>
            <a:r>
              <a:rPr lang="en-US" sz="2400" i="0" dirty="0"/>
              <a:t>a stratégii EÚ v oblasti lesného hospodárstva do roku 2030. Úbytok genetickej rozmanitosti sa musí zvrátiť, a to aj uľahčením využívania tradičných odrôd plodín, plemien a lesných druhov.</a:t>
            </a:r>
            <a:endParaRPr lang="pl-PL" sz="2400" i="0" dirty="0"/>
          </a:p>
          <a:p>
            <a:pPr marL="0" indent="0" algn="just">
              <a:spcBef>
                <a:spcPts val="0"/>
              </a:spcBef>
            </a:pPr>
            <a:endParaRPr lang="pl-PL" sz="1100" i="0" dirty="0"/>
          </a:p>
          <a:p>
            <a:pPr marL="0" indent="0" algn="just">
              <a:spcBef>
                <a:spcPts val="0"/>
              </a:spcBef>
            </a:pPr>
            <a:r>
              <a:rPr lang="en-US" sz="2400" i="0" dirty="0"/>
              <a:t>Každá krajina má vzhľadom na svoje špecifické geografické a historické podmienky svoje </a:t>
            </a:r>
            <a:r>
              <a:rPr lang="en-US" sz="2400" b="1" i="0" dirty="0">
                <a:solidFill>
                  <a:srgbClr val="8DC641"/>
                </a:solidFill>
              </a:rPr>
              <a:t>jedinečné odrody rastlín alebo plemená zvierat, na ktoré sa vzťahujú </a:t>
            </a:r>
            <a:r>
              <a:rPr lang="en-US" sz="2400" b="1" i="0" dirty="0" err="1">
                <a:solidFill>
                  <a:srgbClr val="8DC641"/>
                </a:solidFill>
              </a:rPr>
              <a:t>programy na </a:t>
            </a:r>
            <a:r>
              <a:rPr lang="en-US" sz="2400" b="1" i="0" dirty="0">
                <a:solidFill>
                  <a:srgbClr val="8DC641"/>
                </a:solidFill>
              </a:rPr>
              <a:t>zachovanie génov. </a:t>
            </a:r>
          </a:p>
        </p:txBody>
      </p:sp>
      <p:grpSp>
        <p:nvGrpSpPr>
          <p:cNvPr id="486" name="Google Shape;486;g2cd830a0f73_1_45"/>
          <p:cNvGrpSpPr/>
          <p:nvPr/>
        </p:nvGrpSpPr>
        <p:grpSpPr>
          <a:xfrm rot="3730713">
            <a:off x="11016314" y="18769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Po kliknutí na vlajku krajiny budete presmerovaní na stránky o biodiverzite partnerských krajín projektu.</a:t>
            </a:r>
          </a:p>
        </p:txBody>
      </p:sp>
      <p:grpSp>
        <p:nvGrpSpPr>
          <p:cNvPr id="4" name="Group 3">
            <a:extLst>
              <a:ext uri="{FF2B5EF4-FFF2-40B4-BE49-F238E27FC236}">
                <a16:creationId xmlns:a16="http://schemas.microsoft.com/office/drawing/2014/main" id="{DED2DCF8-B69F-C3BF-E5BD-810C067F66A0}"/>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F590220B-4909-D9AB-3D57-980DC88CAFE2}"/>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6244C2ED-A79E-89D0-787F-476977D4C9A6}"/>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B14281A8-EC35-905A-C5B7-CB73EE124903}"/>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964DBD79-F8EB-6D68-B2C5-D0C681AF0C9F}"/>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15BE0FCC-6478-C69B-DCA3-296518DBABCA}"/>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C92CD8BC-60C4-452A-38AC-BA2C2AD71F31}"/>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510CCEEA-9854-FF9D-3EF1-0EC7B2BA036A}"/>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340DBCF3-F52B-9A69-0299-A81203ABEBBF}"/>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A6591C42-2983-CE3E-0DA9-1C069720EACB}"/>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06BE6162-0628-EEC1-F553-F89C47C97ADC}"/>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A385CAC8-6C16-7FFB-A8B3-285A3FEC95E5}"/>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49C12ED6-C756-4846-F600-28F457F71190}"/>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F69F806B-7CCA-BB0E-7027-2266300E25F4}"/>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4FDDE2EF-4757-5E29-B1D8-1BBFF57ACCC9}"/>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B39F9E25-B415-3784-990A-7F3D87C077B6}"/>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A95E3B09-328A-03EC-F951-540E02135A6F}"/>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0A03E330-CFD8-B197-BD18-6AFD52E27CB7}"/>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0CD290C2-D32F-DBA0-4C52-35F4A46C4534}"/>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A8B14439-781C-CFB8-C407-67BA943F5619}"/>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C7582BF2-3FF8-C133-66F2-BE6551BCB820}"/>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1FE91163-6D7F-7E56-78EA-9C235B14D5B5}"/>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32A88C70-232A-961E-0006-E83A2A0A8132}"/>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3CDDFBC3-E074-8049-6E58-EF38774FD3C9}"/>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A7E32A2D-13C5-ABE4-8FB6-216EF55811CD}"/>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465B20FF-8BD6-ADA7-56F3-96C5A0DFB622}"/>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8E568631-3078-6CA2-9036-AC3B6A4C92AB}"/>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66D0F6E8-9BA1-31CC-89A0-7EBB89CB1C44}"/>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DC03653D-2074-6E4A-5368-822C13F8F160}"/>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C3F38446-9939-B578-A25A-D0D62866AFC5}"/>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4353D413-E02A-0C81-F60C-0939FCC85556}"/>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6AC0ABFA-D6A4-C086-756E-114485C736B5}"/>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6678EB1D-DA9F-E613-35A3-DC39154BC736}"/>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1B773D11-112E-7F94-3F7B-7D3CA03ABEB6}"/>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C7B44880-8E6A-0F30-A016-EB8FEDA3AD2E}"/>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9C4E4024-9D6E-0D10-3E48-FF9A366BA5B0}"/>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C6C04029-6CE2-E099-CE00-BD71F65637A4}"/>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E48CE908-8DFE-A7A5-8A65-7AB366FD66A6}"/>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82EA8092-8340-7124-A45A-727AB0029A6C}"/>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D6E244DC-4995-9229-CB62-DFE337EA3D3F}"/>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C86867ED-3AD6-657B-90ED-46340F262B7F}"/>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7E8266D3-ACF2-4633-2C8A-4BC5FC7F2891}"/>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3C4B7BDD-6DBC-AFE9-C28C-92B68F7D4189}"/>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0234D7AA-FB6C-39B6-E37A-5DC7970931CC}"/>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62F53EF8-BE3D-772E-42EC-03373F0B9E7D}"/>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CC19EA4-8676-CE03-4C40-D150EF0D0092}"/>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684AA268-C062-F150-D222-FC1F9F7F2DEE}"/>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53B26F4C-0629-C3BC-3A0B-F3B1CC7D6CF2}"/>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AC1742EC-6BE7-7886-01C3-405E4536B094}"/>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16D58AE7-9006-9286-D7AC-663EC1461D1B}"/>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4EC59A99-24F5-B50C-9678-2812E36A97A4}"/>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795C10D9-C9D9-0FDC-3405-A6A7DD02ABA8}"/>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B8592583-79D2-B8BB-4596-229C83D02114}"/>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8F620798-5544-8204-C223-A7312B9039AF}"/>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9" name="Rectangle 58">
            <a:hlinkClick r:id="rId6"/>
            <a:extLst>
              <a:ext uri="{FF2B5EF4-FFF2-40B4-BE49-F238E27FC236}">
                <a16:creationId xmlns:a16="http://schemas.microsoft.com/office/drawing/2014/main" id="{64347200-3E99-55E0-C8CA-AE8EB1DB8DA1}"/>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1C53F34D-6E82-C29A-D86C-0CCF437841B1}"/>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43F489AF-666D-D128-F12F-446159EBB0C0}"/>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3BDE8992-06BA-DAAF-65FC-F6461E5602F5}"/>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6186233" y="2405575"/>
            <a:ext cx="5672700" cy="3002100"/>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b="1"/>
              <a:t>Praktické </a:t>
            </a:r>
            <a:r>
              <a:rPr lang="en-US" sz="4800" b="1">
                <a:latin typeface="Calibri"/>
                <a:ea typeface="Calibri"/>
                <a:cs typeface="Calibri"/>
                <a:sym typeface="Calibri"/>
              </a:rPr>
              <a:t>tipy </a:t>
            </a:r>
            <a:endParaRPr sz="320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453153" y="4154349"/>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Praktické tipy</a:t>
            </a:r>
            <a:endParaRPr b="1" dirty="0"/>
          </a:p>
        </p:txBody>
      </p:sp>
      <p:sp>
        <p:nvSpPr>
          <p:cNvPr id="16" name="Prostokąt z rogami zaokrąglonymi po przekątnej 15"/>
          <p:cNvSpPr/>
          <p:nvPr/>
        </p:nvSpPr>
        <p:spPr>
          <a:xfrm>
            <a:off x="492693" y="1138968"/>
            <a:ext cx="8377646"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Pozrite sa na svoju farmu komplexne. Okolitá príroda a jej rozmanitosť môžu byť základom pre budovanie lepšej odolnosti voči zmene klímy a všetkým dôsledkom, ktoré so sebou prináša.</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Vaša starostlivosť a starostlivosť o okolité prostredie budú kľúčovou výhodou pri predaji a propagácii vášho výrobku.</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Zvážte pestovanie starých odrôd a plemien obilnín, ovocných stromov, ktoré sa môžu ukázať ako účinná alternatíva v boji proti náhlym zmenám počasia vyvolaným zmenou klímy a znižujúcou sa odolnosťou voči životnému prostrediu.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7056647" y="5830117"/>
            <a:ext cx="6096000" cy="338554"/>
          </a:xfrm>
          <a:prstGeom prst="rect">
            <a:avLst/>
          </a:prstGeom>
          <a:noFill/>
        </p:spPr>
        <p:txBody>
          <a:bodyPr wrap="square">
            <a:spAutoFit/>
          </a:bodyPr>
          <a:lstStyle/>
          <a:p>
            <a:r>
              <a:rPr lang="en-US" sz="1600" b="1" i="0" dirty="0">
                <a:solidFill>
                  <a:srgbClr val="000000"/>
                </a:solidFill>
                <a:effectLst/>
                <a:latin typeface="Arial" panose="020B0604020202020204" pitchFamily="34" charset="0"/>
                <a:hlinkClick r:id="rId4"/>
              </a:rPr>
              <a:t> Ako riadiť poľnohospodársku biodiverzitu</a:t>
            </a:r>
            <a:endParaRPr lang="pl-PL" sz="1600" dirty="0"/>
          </a:p>
        </p:txBody>
      </p:sp>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0162" y="1138968"/>
            <a:ext cx="2148595" cy="1401181"/>
          </a:xfrm>
          <a:prstGeom prst="rect">
            <a:avLst/>
          </a:prstGeom>
          <a:noFill/>
          <a:extLst>
            <a:ext uri="{909E8E84-426E-40DD-AFC4-6F175D3DCCD1}">
              <a14:hiddenFill xmlns:a14="http://schemas.microsoft.com/office/drawing/2010/main">
                <a:solidFill>
                  <a:srgbClr val="FFFFFF"/>
                </a:solidFill>
              </a14:hiddenFill>
            </a:ext>
          </a:extLst>
        </p:spPr>
      </p:pic>
      <p:pic>
        <p:nvPicPr>
          <p:cNvPr id="562" name="Google Shape;562;p2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174174" y="2639555"/>
            <a:ext cx="2148595" cy="1386349"/>
          </a:xfrm>
          <a:prstGeom prst="rect">
            <a:avLst/>
          </a:prstGeom>
          <a:noFill/>
          <a:ln>
            <a:noFill/>
          </a:ln>
        </p:spPr>
      </p:pic>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2676526" y="5720298"/>
            <a:ext cx="3978182"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NECHAJTE SA INŠPIROVAŤ</a:t>
            </a:r>
            <a:r>
              <a:rPr lang="pl-PL" sz="1600" b="1" dirty="0">
                <a:latin typeface="Calibri" panose="020F0502020204030204" pitchFamily="34" charset="0"/>
                <a:ea typeface="Calibri" panose="020F0502020204030204" pitchFamily="34" charset="0"/>
                <a:cs typeface="Calibri" panose="020F0502020204030204" pitchFamily="34" charset="0"/>
              </a:rPr>
              <a:t>!!!</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2399903"/>
            <a:ext cx="9802761" cy="2182327"/>
          </a:xfrm>
        </p:spPr>
        <p:txBody>
          <a:bodyPr>
            <a:normAutofit/>
          </a:bodyPr>
          <a:lstStyle/>
          <a:p>
            <a:pPr>
              <a:lnSpc>
                <a:spcPct val="110000"/>
              </a:lnSpc>
            </a:pPr>
            <a:r>
              <a:rPr lang="en-IE" sz="3600" dirty="0"/>
              <a:t>V module </a:t>
            </a:r>
            <a:r>
              <a:rPr lang="pl-PL" sz="3600" dirty="0"/>
              <a:t>9 </a:t>
            </a:r>
            <a:r>
              <a:rPr lang="en-IE" sz="3600" dirty="0"/>
              <a:t>diskutujte o </a:t>
            </a:r>
            <a:r>
              <a:rPr lang="en-US" sz="3600" b="1" dirty="0"/>
              <a:t>manažmente plodín </a:t>
            </a:r>
            <a:r>
              <a:rPr lang="pl-PL" sz="3600" b="1" dirty="0"/>
              <a:t>v </a:t>
            </a:r>
            <a:r>
              <a:rPr lang="pl-PL" sz="3600" b="1" dirty="0" err="1"/>
              <a:t>agroekológii</a:t>
            </a:r>
            <a:r>
              <a:rPr lang="pl-PL" sz="3600" b="1" dirty="0"/>
              <a:t>!!</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1280672"/>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Výborne!!! </a:t>
            </a:r>
            <a:r>
              <a:rPr lang="en-IE" sz="3600" dirty="0">
                <a:latin typeface="Calibri" panose="020F0502020204030204" pitchFamily="34" charset="0"/>
                <a:ea typeface="Calibri" panose="020F0502020204030204" pitchFamily="34" charset="0"/>
                <a:cs typeface="Calibri" panose="020F0502020204030204" pitchFamily="34" charset="0"/>
              </a:rPr>
              <a:t>Vediete si skvele... pokračujte v tejto ceste učenia.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Biodiverzita je najväčším bohatstvom, ktoré máme. Jej zmenšovaniu treba za každú cenu zabrániť</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V súčasnosti sa pri uvažovaní o uvedomelom využívaní životného prostredia vynára mnoho otázok.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en-US" sz="2400" dirty="0"/>
              <a:t>Ako inteligentne a spravodlivo formovať životné prostredie a zároveň zvyšovať dopyt po produktoch pochádzajúcich z plodín a hospodárskych zvierat, od ktorých je existencia ľudstva úzko závislá?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Zachovanie biodiverzity</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509624" y="1565300"/>
            <a:ext cx="9096492" cy="274122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Literárne zdroje definujú </a:t>
            </a:r>
            <a:r>
              <a:rPr lang="en-US" dirty="0">
                <a:solidFill>
                  <a:srgbClr val="8DC641"/>
                </a:solidFill>
              </a:rPr>
              <a:t>pojem </a:t>
            </a:r>
            <a:r>
              <a:rPr lang="en-US" b="1" dirty="0">
                <a:solidFill>
                  <a:srgbClr val="8DC641"/>
                </a:solidFill>
              </a:rPr>
              <a:t>biodiverzita </a:t>
            </a:r>
            <a:r>
              <a:rPr lang="en-US" dirty="0"/>
              <a:t>rôzne a interpretujú ho v rôznych súvislostiach. Podľa jednej z týchto definícií sa biodiverzita vzťahuje na všetky rozmanité druhy živých organizmov v určitej oblasti vrátane rastlín, živočíchov, húb a iných živých organizmov</a:t>
            </a:r>
            <a:r>
              <a:rPr lang="pl-PL" b="1" baseline="30000" dirty="0">
                <a:hlinkClick r:id="rId3"/>
              </a:rPr>
              <a:t>1</a:t>
            </a:r>
            <a:r>
              <a:rPr lang="en-US" dirty="0"/>
              <a:t> . Pojem </a:t>
            </a:r>
            <a:r>
              <a:rPr lang="en-US" dirty="0" err="1"/>
              <a:t>biodiverzita </a:t>
            </a:r>
            <a:r>
              <a:rPr lang="en-US" dirty="0"/>
              <a:t>sa môže vzťahovať aj na </a:t>
            </a:r>
            <a:r>
              <a:rPr lang="en-US" dirty="0">
                <a:solidFill>
                  <a:srgbClr val="8DC641"/>
                </a:solidFill>
              </a:rPr>
              <a:t>rozmanitosť ekosystémov </a:t>
            </a:r>
            <a:r>
              <a:rPr lang="en-US" dirty="0"/>
              <a:t>alebo </a:t>
            </a:r>
            <a:r>
              <a:rPr lang="en-US" dirty="0">
                <a:solidFill>
                  <a:srgbClr val="8DC641"/>
                </a:solidFill>
              </a:rPr>
              <a:t>spoločenstiev živých organizmov </a:t>
            </a:r>
            <a:r>
              <a:rPr lang="en-US" dirty="0"/>
              <a:t>a </a:t>
            </a:r>
            <a:r>
              <a:rPr lang="en-US" dirty="0">
                <a:solidFill>
                  <a:srgbClr val="8DC641"/>
                </a:solidFill>
              </a:rPr>
              <a:t>ich prostredia</a:t>
            </a:r>
            <a:r>
              <a:rPr lang="en-US" dirty="0"/>
              <a:t>.</a:t>
            </a:r>
            <a:endParaRPr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Čo je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6986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just">
              <a:spcBef>
                <a:spcPts val="0"/>
              </a:spcBef>
            </a:pPr>
            <a:r>
              <a:rPr lang="en-US" dirty="0"/>
              <a:t>Biodiverzita je rozmanitosť ekosystémov (prírodného kapitálu), </a:t>
            </a:r>
            <a:r>
              <a:rPr lang="en-US" b="1" dirty="0">
                <a:solidFill>
                  <a:srgbClr val="8DC641"/>
                </a:solidFill>
              </a:rPr>
              <a:t>druhov a génov </a:t>
            </a:r>
            <a:r>
              <a:rPr lang="en-US" dirty="0"/>
              <a:t>vo svete alebo v určitom biotope. Je nevyhnutná pre blahobyt ľudí, pretože poskytuje špecifické </a:t>
            </a:r>
            <a:r>
              <a:rPr lang="en-US" b="1" dirty="0">
                <a:solidFill>
                  <a:srgbClr val="8DC641"/>
                </a:solidFill>
              </a:rPr>
              <a:t>ekosystémové služby </a:t>
            </a:r>
            <a:r>
              <a:rPr lang="en-US" dirty="0"/>
              <a:t>- ide o služby poskytované prírodou - ako je opeľovanie, regulácia klímy, ochrana pred povodňami, úrodnosť pôdy a produkcia potravín, palív, </a:t>
            </a:r>
            <a:r>
              <a:rPr lang="en-US" dirty="0" err="1"/>
              <a:t>vlákien </a:t>
            </a:r>
            <a:r>
              <a:rPr lang="en-US" dirty="0"/>
              <a:t>a liekov .</a:t>
            </a:r>
            <a:r>
              <a:rPr lang="pl-PL" b="1" baseline="30000" dirty="0">
                <a:hlinkClick r:id="rId5"/>
              </a:rPr>
              <a:t>2</a:t>
            </a:r>
            <a:endParaRPr lang="en-US"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989574" y="5303858"/>
            <a:ext cx="1798499"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Boys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pexels.com</a:t>
            </a:r>
            <a:endParaRPr lang="pl-PL" sz="7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362521"/>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Bez rozmanitých živočíchov, rastlín a mikroorganizmov by sme nemali zdravé ekosystémy, od ktorých závisí čistý vzduch a potraviny. Okrem toho si mnohí ľudia cenia prírodu pre ňu samotnú</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Existujú 3 </a:t>
            </a:r>
            <a:r>
              <a:rPr lang="pl-PL" dirty="0" err="1"/>
              <a:t>typy </a:t>
            </a:r>
            <a:r>
              <a:rPr lang="en-US" dirty="0"/>
              <a:t>rozmanitosti: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genetické,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druhy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&amp;</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ekosystém</a:t>
            </a:r>
          </a:p>
          <a:p>
            <a:pPr marL="0" lvl="0" indent="0" algn="just" rtl="0">
              <a:lnSpc>
                <a:spcPct val="90000"/>
              </a:lnSpc>
              <a:spcBef>
                <a:spcPts val="0"/>
              </a:spcBef>
              <a:spcAft>
                <a:spcPts val="0"/>
              </a:spcAft>
              <a:buClr>
                <a:srgbClr val="000000"/>
              </a:buClr>
              <a:buSzPts val="2400"/>
            </a:pPr>
            <a:endParaRPr lang="pl-PL" dirty="0"/>
          </a:p>
          <a:p>
            <a:pPr marL="228600" lvl="0" indent="-228600" algn="just" rtl="0">
              <a:lnSpc>
                <a:spcPct val="90000"/>
              </a:lnSpc>
              <a:spcBef>
                <a:spcPts val="0"/>
              </a:spcBef>
              <a:spcAft>
                <a:spcPts val="0"/>
              </a:spcAft>
              <a:buClr>
                <a:srgbClr val="000000"/>
              </a:buClr>
              <a:buSzPts val="2400"/>
              <a:buNone/>
            </a:pPr>
            <a:r>
              <a:rPr lang="en-US" dirty="0"/>
              <a:t>Osobitný význam má koncept biodiverzity súvisiacej s poľnohospodárstvom, niekedy označovaný ako </a:t>
            </a:r>
            <a:r>
              <a:rPr lang="en-US" b="1" dirty="0">
                <a:solidFill>
                  <a:srgbClr val="8DC641"/>
                </a:solidFill>
              </a:rPr>
              <a:t>agrobiodiverzita . </a:t>
            </a:r>
            <a:r>
              <a:rPr lang="pl-PL" b="1" baseline="30000" dirty="0">
                <a:solidFill>
                  <a:srgbClr val="8DC641"/>
                </a:solidFill>
                <a:hlinkClick r:id="rId3"/>
              </a:rPr>
              <a:t>4</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Čo je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5105400" y="5290922"/>
            <a:ext cx="3673625"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5" y="1307994"/>
            <a:ext cx="6443309" cy="44496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0000"/>
              </a:buClr>
              <a:buSzPts val="2400"/>
              <a:buNone/>
            </a:pPr>
            <a:endParaRPr dirty="0"/>
          </a:p>
          <a:p>
            <a:pPr marL="228600" lvl="0" indent="-228600" rtl="0">
              <a:lnSpc>
                <a:spcPct val="90000"/>
              </a:lnSpc>
              <a:spcBef>
                <a:spcPts val="0"/>
              </a:spcBef>
              <a:spcAft>
                <a:spcPts val="0"/>
              </a:spcAft>
              <a:buClr>
                <a:srgbClr val="000000"/>
              </a:buClr>
              <a:buSzPts val="2400"/>
              <a:buNone/>
            </a:pPr>
            <a:r>
              <a:rPr lang="en-US" dirty="0"/>
              <a:t>Biodiverzita je základom pre všetky poľnohospodárske rastliny a zvieratá. Celá škála domácich plodín používaných v celosvetovom poľnohospodárstve pochádza z voľne žijúcich druhov, ktoré boli upravené domestikáciou, selektívnym šľachtením a </a:t>
            </a:r>
            <a:r>
              <a:rPr lang="en-US" dirty="0" err="1"/>
              <a:t>hybridizáciou</a:t>
            </a:r>
            <a:r>
              <a:rPr lang="en-US" dirty="0"/>
              <a:t>. </a:t>
            </a:r>
            <a:endParaRPr lang="pl-PL" dirty="0"/>
          </a:p>
          <a:p>
            <a:pPr marL="228600" lvl="0" indent="-228600" rtl="0">
              <a:lnSpc>
                <a:spcPct val="90000"/>
              </a:lnSpc>
              <a:spcBef>
                <a:spcPts val="0"/>
              </a:spcBef>
              <a:spcAft>
                <a:spcPts val="0"/>
              </a:spcAft>
              <a:buClr>
                <a:srgbClr val="000000"/>
              </a:buClr>
              <a:buSzPts val="2400"/>
              <a:buNone/>
            </a:pPr>
            <a:r>
              <a:rPr lang="en-US" dirty="0"/>
              <a:t>Väčšina zostávajúcich svetových centier diverzity obsahuje populácie variabilných a adaptabilných krajových odrôd, ako aj divokých a burinných príbuzných plodín, ktoré poskytujú cenné genetické zdroje pre zlepšovanie plodín</a:t>
            </a:r>
            <a:r>
              <a:rPr lang="pl-PL" dirty="0"/>
              <a:t>.</a:t>
            </a:r>
            <a:endParaRPr baseline="30000" dirty="0"/>
          </a:p>
          <a:p>
            <a:pPr marL="228600" lvl="0" indent="-228600" rtl="0">
              <a:lnSpc>
                <a:spcPct val="90000"/>
              </a:lnSpc>
              <a:spcBef>
                <a:spcPts val="1000"/>
              </a:spcBef>
              <a:spcAft>
                <a:spcPts val="0"/>
              </a:spcAft>
              <a:buClr>
                <a:srgbClr val="000000"/>
              </a:buClr>
              <a:buSzPts val="2400"/>
              <a:buNone/>
            </a:pPr>
            <a:endParaRPr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Čo je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5114</TotalTime>
  <Words>2692</Words>
  <Application>Microsoft Office PowerPoint</Application>
  <PresentationFormat>Widescreen</PresentationFormat>
  <Paragraphs>194</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Calibri</vt:lpstr>
      <vt:lpstr>Arial</vt:lpstr>
      <vt:lpstr>Montserrat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keywords>, docId:C8A9DFB2B8AA2A2B2CDA52E075F9F510</cp:keywords>
  <cp:lastModifiedBy>Paula Whyte ( Momentum Consulting )</cp:lastModifiedBy>
  <cp:revision>34</cp:revision>
  <dcterms:created xsi:type="dcterms:W3CDTF">2020-10-14T13:32:04Z</dcterms:created>
  <dcterms:modified xsi:type="dcterms:W3CDTF">2024-12-11T15:49:12Z</dcterms:modified>
</cp:coreProperties>
</file>