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43"/>
  </p:notesMasterIdLst>
  <p:sldIdLst>
    <p:sldId id="4286" r:id="rId3"/>
    <p:sldId id="259" r:id="rId4"/>
    <p:sldId id="4377" r:id="rId5"/>
    <p:sldId id="262" r:id="rId6"/>
    <p:sldId id="292" r:id="rId7"/>
    <p:sldId id="276" r:id="rId8"/>
    <p:sldId id="265" r:id="rId9"/>
    <p:sldId id="4378" r:id="rId10"/>
    <p:sldId id="266" r:id="rId11"/>
    <p:sldId id="264" r:id="rId12"/>
    <p:sldId id="267" r:id="rId13"/>
    <p:sldId id="291" r:id="rId14"/>
    <p:sldId id="293" r:id="rId15"/>
    <p:sldId id="294" r:id="rId16"/>
    <p:sldId id="268" r:id="rId17"/>
    <p:sldId id="269" r:id="rId18"/>
    <p:sldId id="270" r:id="rId19"/>
    <p:sldId id="271" r:id="rId20"/>
    <p:sldId id="272" r:id="rId21"/>
    <p:sldId id="273" r:id="rId22"/>
    <p:sldId id="274" r:id="rId23"/>
    <p:sldId id="275" r:id="rId24"/>
    <p:sldId id="277" r:id="rId25"/>
    <p:sldId id="297" r:id="rId26"/>
    <p:sldId id="298" r:id="rId27"/>
    <p:sldId id="299" r:id="rId28"/>
    <p:sldId id="300" r:id="rId29"/>
    <p:sldId id="4379" r:id="rId30"/>
    <p:sldId id="301" r:id="rId31"/>
    <p:sldId id="4380" r:id="rId32"/>
    <p:sldId id="303" r:id="rId33"/>
    <p:sldId id="304" r:id="rId34"/>
    <p:sldId id="305" r:id="rId35"/>
    <p:sldId id="306" r:id="rId36"/>
    <p:sldId id="280" r:id="rId37"/>
    <p:sldId id="295" r:id="rId38"/>
    <p:sldId id="296" r:id="rId39"/>
    <p:sldId id="282" r:id="rId40"/>
    <p:sldId id="283" r:id="rId41"/>
    <p:sldId id="4381" r:id="rId42"/>
  </p:sldIdLst>
  <p:sldSz cx="12192000" cy="6858000"/>
  <p:notesSz cx="6858000" cy="9144000"/>
  <p:embeddedFontLst>
    <p:embeddedFont>
      <p:font typeface="Montserrat Light" panose="00000400000000000000" pitchFamily="2" charset="0"/>
      <p:regular r:id="rId44"/>
      <p:bold r:id="rId45"/>
      <p:italic r:id="rId46"/>
      <p:boldItalic r:id="rId47"/>
    </p:embeddedFont>
    <p:embeddedFont>
      <p:font typeface="Open Sans" panose="020B0606030504020204" pitchFamily="3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gjpvohO1cDRjzwGRlcs2uD3Jg0W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DC641"/>
    <a:srgbClr val="9F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F4F046-69DB-4F88-A06F-11E05ADEF17A}" v="24" dt="2024-09-10T10:37:03.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141" Type="http://customschemas.google.com/relationships/presentationmetadata" Target="metadata"/><Relationship Id="rId146"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144"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147" Type="http://schemas.microsoft.com/office/2018/10/relationships/authors" Target="authors.xml"/><Relationship Id="rId8" Type="http://schemas.openxmlformats.org/officeDocument/2006/relationships/slide" Target="slides/slide6.xml"/><Relationship Id="rId14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4079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754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210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300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d830a0f73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cd830a0f73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2cd830a0f73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222575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cd830a0f73_1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cd830a0f73_1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739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421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cd830a0f73_1_7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2cd830a0f73_1_7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8840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cd830a0f73_1_8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2cd830a0f73_1_8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359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cd830a0f73_1_7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g2cd830a0f73_1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1291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d830a0f73_1_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cd830a0f73_1_8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2cd830a0f73_1_8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67297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206307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7878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7015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5335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4264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2649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6640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14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9546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0340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600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478025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5798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85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893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cd830a0f73_1_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2cd830a0f73_1_8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g2cd830a0f73_1_8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42581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3594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9304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cd830a0f73_1_7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cd830a0f73_1_7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2cd830a0f73_1_7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920782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3939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925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5925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cd830a0f73_1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2cd830a0f73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691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cd830a0f73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cd830a0f73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cd830a0f73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50028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4752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21"/>
        <p:cNvGrpSpPr/>
        <p:nvPr/>
      </p:nvGrpSpPr>
      <p:grpSpPr>
        <a:xfrm>
          <a:off x="0" y="0"/>
          <a:ext cx="0" cy="0"/>
          <a:chOff x="0" y="0"/>
          <a:chExt cx="0" cy="0"/>
        </a:xfrm>
      </p:grpSpPr>
      <p:sp>
        <p:nvSpPr>
          <p:cNvPr id="22" name="Google Shape;22;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27" name="Google Shape;27;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68"/>
        <p:cNvGrpSpPr/>
        <p:nvPr/>
      </p:nvGrpSpPr>
      <p:grpSpPr>
        <a:xfrm>
          <a:off x="0" y="0"/>
          <a:ext cx="0" cy="0"/>
          <a:chOff x="0" y="0"/>
          <a:chExt cx="0" cy="0"/>
        </a:xfrm>
      </p:grpSpPr>
      <p:sp>
        <p:nvSpPr>
          <p:cNvPr id="169" name="Google Shape;169;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0" name="Google Shape;170;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71" name="Google Shape;171;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4" name="Google Shape;174;p42"/>
          <p:cNvGrpSpPr/>
          <p:nvPr/>
        </p:nvGrpSpPr>
        <p:grpSpPr>
          <a:xfrm>
            <a:off x="9031059" y="445499"/>
            <a:ext cx="2735993" cy="679345"/>
            <a:chOff x="0" y="0"/>
            <a:chExt cx="2301694" cy="571500"/>
          </a:xfrm>
        </p:grpSpPr>
        <p:sp>
          <p:nvSpPr>
            <p:cNvPr id="175" name="Google Shape;175;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 name="Google Shape;176;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7" name="Google Shape;177;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42"/>
          <p:cNvSpPr>
            <a:spLocks noGrp="1"/>
          </p:cNvSpPr>
          <p:nvPr>
            <p:ph type="pic" idx="4"/>
          </p:nvPr>
        </p:nvSpPr>
        <p:spPr>
          <a:xfrm>
            <a:off x="6404869" y="1379349"/>
            <a:ext cx="5153881" cy="5154359"/>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80"/>
        <p:cNvGrpSpPr/>
        <p:nvPr/>
      </p:nvGrpSpPr>
      <p:grpSpPr>
        <a:xfrm>
          <a:off x="0" y="0"/>
          <a:ext cx="0" cy="0"/>
          <a:chOff x="0" y="0"/>
          <a:chExt cx="0" cy="0"/>
        </a:xfrm>
      </p:grpSpPr>
      <p:sp>
        <p:nvSpPr>
          <p:cNvPr id="181" name="Google Shape;181;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4" name="Google Shape;184;p43"/>
          <p:cNvGrpSpPr/>
          <p:nvPr/>
        </p:nvGrpSpPr>
        <p:grpSpPr>
          <a:xfrm>
            <a:off x="9236842" y="286604"/>
            <a:ext cx="2735993" cy="679345"/>
            <a:chOff x="0" y="0"/>
            <a:chExt cx="2301694" cy="571500"/>
          </a:xfrm>
        </p:grpSpPr>
        <p:sp>
          <p:nvSpPr>
            <p:cNvPr id="185" name="Google Shape;185;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87" name="Google Shape;187;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43"/>
          <p:cNvSpPr>
            <a:spLocks noGrp="1"/>
          </p:cNvSpPr>
          <p:nvPr>
            <p:ph type="pic" idx="3"/>
          </p:nvPr>
        </p:nvSpPr>
        <p:spPr>
          <a:xfrm>
            <a:off x="-1" y="354507"/>
            <a:ext cx="5501637" cy="4939649"/>
          </a:xfrm>
          <a:prstGeom prst="rect">
            <a:avLst/>
          </a:prstGeom>
          <a:solidFill>
            <a:srgbClr val="D8D8D8"/>
          </a:solidFill>
          <a:ln>
            <a:noFill/>
          </a:ln>
        </p:spPr>
      </p:sp>
      <p:pic>
        <p:nvPicPr>
          <p:cNvPr id="189" name="Google Shape;189;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90" name="Google Shape;190;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815226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338531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6"/>
        <p:cNvGrpSpPr/>
        <p:nvPr/>
      </p:nvGrpSpPr>
      <p:grpSpPr>
        <a:xfrm>
          <a:off x="0" y="0"/>
          <a:ext cx="0" cy="0"/>
          <a:chOff x="0" y="0"/>
          <a:chExt cx="0" cy="0"/>
        </a:xfrm>
      </p:grpSpPr>
      <p:sp>
        <p:nvSpPr>
          <p:cNvPr id="127" name="Google Shape;127;p42"/>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28" name="Google Shape;128;p42"/>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42"/>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42"/>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1" name="Google Shape;131;p42"/>
          <p:cNvGrpSpPr/>
          <p:nvPr/>
        </p:nvGrpSpPr>
        <p:grpSpPr>
          <a:xfrm>
            <a:off x="548818" y="6039954"/>
            <a:ext cx="2735993" cy="679345"/>
            <a:chOff x="0" y="0"/>
            <a:chExt cx="2301694" cy="571500"/>
          </a:xfrm>
        </p:grpSpPr>
        <p:sp>
          <p:nvSpPr>
            <p:cNvPr id="132" name="Google Shape;132;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42"/>
            <p:cNvPicPr preferRelativeResize="0"/>
            <p:nvPr/>
          </p:nvPicPr>
          <p:blipFill rotWithShape="1">
            <a:blip r:embed="rId2"/>
            <a:srcRect/>
            <a:stretch/>
          </p:blipFill>
          <p:spPr>
            <a:xfrm>
              <a:off x="312965" y="101059"/>
              <a:ext cx="1675765" cy="375165"/>
            </a:xfrm>
            <a:prstGeom prst="rect">
              <a:avLst/>
            </a:prstGeom>
            <a:noFill/>
            <a:ln>
              <a:noFill/>
            </a:ln>
          </p:spPr>
        </p:pic>
      </p:grpSp>
      <p:sp>
        <p:nvSpPr>
          <p:cNvPr id="134" name="Google Shape;134;p42"/>
          <p:cNvSpPr/>
          <p:nvPr/>
        </p:nvSpPr>
        <p:spPr>
          <a:xfrm>
            <a:off x="-2" y="4480875"/>
            <a:ext cx="7492245"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42"/>
          <p:cNvGrpSpPr/>
          <p:nvPr/>
        </p:nvGrpSpPr>
        <p:grpSpPr>
          <a:xfrm>
            <a:off x="309236" y="3028352"/>
            <a:ext cx="6499866" cy="2738122"/>
            <a:chOff x="1202708" y="6807724"/>
            <a:chExt cx="6270636" cy="2641557"/>
          </a:xfrm>
        </p:grpSpPr>
        <p:grpSp>
          <p:nvGrpSpPr>
            <p:cNvPr id="136" name="Google Shape;136;p42"/>
            <p:cNvGrpSpPr/>
            <p:nvPr/>
          </p:nvGrpSpPr>
          <p:grpSpPr>
            <a:xfrm>
              <a:off x="2348838" y="6807724"/>
              <a:ext cx="1249545" cy="2223620"/>
              <a:chOff x="2348838" y="6807724"/>
              <a:chExt cx="1249545" cy="2223620"/>
            </a:xfrm>
          </p:grpSpPr>
          <p:sp>
            <p:nvSpPr>
              <p:cNvPr id="137" name="Google Shape;137;p42"/>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42"/>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42"/>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42"/>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1" name="Google Shape;141;p42"/>
              <p:cNvGrpSpPr/>
              <p:nvPr/>
            </p:nvGrpSpPr>
            <p:grpSpPr>
              <a:xfrm>
                <a:off x="2483956" y="6807724"/>
                <a:ext cx="738321" cy="802017"/>
                <a:chOff x="2483956" y="6807724"/>
                <a:chExt cx="738321" cy="802017"/>
              </a:xfrm>
            </p:grpSpPr>
            <p:sp>
              <p:nvSpPr>
                <p:cNvPr id="142" name="Google Shape;142;p42"/>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42"/>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42"/>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45" name="Google Shape;145;p42"/>
            <p:cNvGrpSpPr/>
            <p:nvPr/>
          </p:nvGrpSpPr>
          <p:grpSpPr>
            <a:xfrm>
              <a:off x="1202708" y="6848940"/>
              <a:ext cx="6270636" cy="2600341"/>
              <a:chOff x="1202708" y="6848940"/>
              <a:chExt cx="6270636" cy="2600341"/>
            </a:xfrm>
          </p:grpSpPr>
          <p:sp>
            <p:nvSpPr>
              <p:cNvPr id="146" name="Google Shape;146;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8" name="Google Shape;148;p42"/>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62379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392183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24"/>
        <p:cNvGrpSpPr/>
        <p:nvPr/>
      </p:nvGrpSpPr>
      <p:grpSpPr>
        <a:xfrm>
          <a:off x="0" y="0"/>
          <a:ext cx="0" cy="0"/>
          <a:chOff x="0" y="0"/>
          <a:chExt cx="0" cy="0"/>
        </a:xfrm>
      </p:grpSpPr>
      <p:sp>
        <p:nvSpPr>
          <p:cNvPr id="25" name="Google Shape;25;p30"/>
          <p:cNvSpPr/>
          <p:nvPr/>
        </p:nvSpPr>
        <p:spPr>
          <a:xfrm>
            <a:off x="477385" y="748834"/>
            <a:ext cx="5041923" cy="493862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 name="Google Shape;39;p30"/>
          <p:cNvCxnSpPr/>
          <p:nvPr/>
        </p:nvCxnSpPr>
        <p:spPr>
          <a:xfrm rot="10800000">
            <a:off x="5658046" y="485197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0" name="Google Shape;40;p30"/>
          <p:cNvCxnSpPr/>
          <p:nvPr/>
        </p:nvCxnSpPr>
        <p:spPr>
          <a:xfrm rot="10800000">
            <a:off x="5658046" y="3962672"/>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1" name="Google Shape;41;p30"/>
          <p:cNvCxnSpPr/>
          <p:nvPr/>
        </p:nvCxnSpPr>
        <p:spPr>
          <a:xfrm rot="10800000">
            <a:off x="5658046" y="308188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2" name="Google Shape;42;p30"/>
          <p:cNvCxnSpPr/>
          <p:nvPr/>
        </p:nvCxnSpPr>
        <p:spPr>
          <a:xfrm rot="10800000">
            <a:off x="5658046" y="2103078"/>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43" name="Google Shape;43;p30"/>
          <p:cNvSpPr/>
          <p:nvPr/>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extLst>
      <p:ext uri="{BB962C8B-B14F-4D97-AF65-F5344CB8AC3E}">
        <p14:creationId xmlns:p14="http://schemas.microsoft.com/office/powerpoint/2010/main" val="27790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44"/>
        <p:cNvGrpSpPr/>
        <p:nvPr/>
      </p:nvGrpSpPr>
      <p:grpSpPr>
        <a:xfrm>
          <a:off x="0" y="0"/>
          <a:ext cx="0" cy="0"/>
          <a:chOff x="0" y="0"/>
          <a:chExt cx="0" cy="0"/>
        </a:xfrm>
      </p:grpSpPr>
      <p:sp>
        <p:nvSpPr>
          <p:cNvPr id="45" name="Google Shape;45;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 name="Google Shape;49;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0" name="Google Shape;50;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2589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1"/>
        <p:cNvGrpSpPr/>
        <p:nvPr/>
      </p:nvGrpSpPr>
      <p:grpSpPr>
        <a:xfrm>
          <a:off x="0" y="0"/>
          <a:ext cx="0" cy="0"/>
          <a:chOff x="0" y="0"/>
          <a:chExt cx="0" cy="0"/>
        </a:xfrm>
      </p:grpSpPr>
      <p:sp>
        <p:nvSpPr>
          <p:cNvPr id="52" name="Google Shape;52;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5" name="Google Shape;55;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6" name="Google Shape;56;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7" name="Google Shape;57;p31"/>
          <p:cNvGrpSpPr/>
          <p:nvPr/>
        </p:nvGrpSpPr>
        <p:grpSpPr>
          <a:xfrm>
            <a:off x="482255" y="3109382"/>
            <a:ext cx="6917577" cy="2914086"/>
            <a:chOff x="1202708" y="6807724"/>
            <a:chExt cx="6270636" cy="2641557"/>
          </a:xfrm>
        </p:grpSpPr>
        <p:grpSp>
          <p:nvGrpSpPr>
            <p:cNvPr id="58" name="Google Shape;58;p31"/>
            <p:cNvGrpSpPr/>
            <p:nvPr/>
          </p:nvGrpSpPr>
          <p:grpSpPr>
            <a:xfrm>
              <a:off x="2348838" y="6807724"/>
              <a:ext cx="1249545" cy="2223620"/>
              <a:chOff x="2348838" y="6807724"/>
              <a:chExt cx="1249545" cy="2223620"/>
            </a:xfrm>
          </p:grpSpPr>
          <p:sp>
            <p:nvSpPr>
              <p:cNvPr id="59" name="Google Shape;59;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3" name="Google Shape;63;p31"/>
              <p:cNvGrpSpPr/>
              <p:nvPr/>
            </p:nvGrpSpPr>
            <p:grpSpPr>
              <a:xfrm>
                <a:off x="2483956" y="6807724"/>
                <a:ext cx="738321" cy="802017"/>
                <a:chOff x="2483956" y="6807724"/>
                <a:chExt cx="738321" cy="802017"/>
              </a:xfrm>
            </p:grpSpPr>
            <p:sp>
              <p:nvSpPr>
                <p:cNvPr id="64" name="Google Shape;64;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7" name="Google Shape;67;p31"/>
            <p:cNvGrpSpPr/>
            <p:nvPr/>
          </p:nvGrpSpPr>
          <p:grpSpPr>
            <a:xfrm>
              <a:off x="1202708" y="6848940"/>
              <a:ext cx="6270636" cy="2600341"/>
              <a:chOff x="1202708" y="6848940"/>
              <a:chExt cx="6270636" cy="2600341"/>
            </a:xfrm>
          </p:grpSpPr>
          <p:sp>
            <p:nvSpPr>
              <p:cNvPr id="68" name="Google Shape;6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0" name="Google Shape;70;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54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71"/>
        <p:cNvGrpSpPr/>
        <p:nvPr/>
      </p:nvGrpSpPr>
      <p:grpSpPr>
        <a:xfrm>
          <a:off x="0" y="0"/>
          <a:ext cx="0" cy="0"/>
          <a:chOff x="0" y="0"/>
          <a:chExt cx="0" cy="0"/>
        </a:xfrm>
      </p:grpSpPr>
      <p:sp>
        <p:nvSpPr>
          <p:cNvPr id="72" name="Google Shape;72;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5" name="Google Shape;75;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76" name="Google Shape;76;p34"/>
          <p:cNvSpPr>
            <a:spLocks noGrp="1"/>
          </p:cNvSpPr>
          <p:nvPr>
            <p:ph type="pic" idx="3"/>
          </p:nvPr>
        </p:nvSpPr>
        <p:spPr>
          <a:xfrm>
            <a:off x="7061200" y="1420553"/>
            <a:ext cx="5130800" cy="3913188"/>
          </a:xfrm>
          <a:prstGeom prst="rect">
            <a:avLst/>
          </a:prstGeom>
          <a:solidFill>
            <a:srgbClr val="D8D8D8"/>
          </a:solidFill>
          <a:ln>
            <a:noFill/>
          </a:ln>
        </p:spPr>
      </p:sp>
      <p:sp>
        <p:nvSpPr>
          <p:cNvPr id="77" name="Google Shape;77;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741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78"/>
        <p:cNvGrpSpPr/>
        <p:nvPr/>
      </p:nvGrpSpPr>
      <p:grpSpPr>
        <a:xfrm>
          <a:off x="0" y="0"/>
          <a:ext cx="0" cy="0"/>
          <a:chOff x="0" y="0"/>
          <a:chExt cx="0" cy="0"/>
        </a:xfrm>
      </p:grpSpPr>
      <p:sp>
        <p:nvSpPr>
          <p:cNvPr id="79" name="Google Shape;79;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33"/>
          <p:cNvSpPr>
            <a:spLocks noGrp="1"/>
          </p:cNvSpPr>
          <p:nvPr>
            <p:ph type="pic" idx="2"/>
          </p:nvPr>
        </p:nvSpPr>
        <p:spPr>
          <a:xfrm>
            <a:off x="6096000" y="1404749"/>
            <a:ext cx="5239644" cy="4704418"/>
          </a:xfrm>
          <a:prstGeom prst="rect">
            <a:avLst/>
          </a:prstGeom>
          <a:solidFill>
            <a:srgbClr val="D8D8D8"/>
          </a:solidFill>
          <a:ln>
            <a:noFill/>
          </a:ln>
        </p:spPr>
      </p:sp>
    </p:spTree>
    <p:extLst>
      <p:ext uri="{BB962C8B-B14F-4D97-AF65-F5344CB8AC3E}">
        <p14:creationId xmlns:p14="http://schemas.microsoft.com/office/powerpoint/2010/main" val="135978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userDrawn="1">
  <p:cSld name="Overview/Content Slide">
    <p:spTree>
      <p:nvGrpSpPr>
        <p:cNvPr id="1" name="Shape 40"/>
        <p:cNvGrpSpPr/>
        <p:nvPr/>
      </p:nvGrpSpPr>
      <p:grpSpPr>
        <a:xfrm>
          <a:off x="0" y="0"/>
          <a:ext cx="0" cy="0"/>
          <a:chOff x="0" y="0"/>
          <a:chExt cx="0" cy="0"/>
        </a:xfrm>
      </p:grpSpPr>
      <p:sp>
        <p:nvSpPr>
          <p:cNvPr id="41" name="Google Shape;41;p30"/>
          <p:cNvSpPr/>
          <p:nvPr/>
        </p:nvSpPr>
        <p:spPr>
          <a:xfrm>
            <a:off x="555913" y="748834"/>
            <a:ext cx="4963395" cy="525754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1" name="Google Shape;51;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5" name="Google Shape;55;p30"/>
          <p:cNvCxnSpPr/>
          <p:nvPr/>
        </p:nvCxnSpPr>
        <p:spPr>
          <a:xfrm rot="10800000">
            <a:off x="5658046" y="477535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6" name="Google Shape;56;p30"/>
          <p:cNvCxnSpPr/>
          <p:nvPr/>
        </p:nvCxnSpPr>
        <p:spPr>
          <a:xfrm rot="10800000">
            <a:off x="5667501" y="301628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7" name="Google Shape;57;p30"/>
          <p:cNvCxnSpPr/>
          <p:nvPr/>
        </p:nvCxnSpPr>
        <p:spPr>
          <a:xfrm rot="10800000">
            <a:off x="5658046" y="225915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8" name="Google Shape;58;p30"/>
          <p:cNvCxnSpPr/>
          <p:nvPr/>
        </p:nvCxnSpPr>
        <p:spPr>
          <a:xfrm rot="10800000">
            <a:off x="5667501" y="1519186"/>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59" name="Google Shape;59;p30"/>
          <p:cNvSpPr/>
          <p:nvPr/>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Google Shape;52;p30">
            <a:extLst>
              <a:ext uri="{FF2B5EF4-FFF2-40B4-BE49-F238E27FC236}">
                <a16:creationId xmlns:a16="http://schemas.microsoft.com/office/drawing/2014/main" id="{43240F38-D7D3-7910-FA44-26D7D7F4383B}"/>
              </a:ext>
            </a:extLst>
          </p:cNvPr>
          <p:cNvSpPr txBox="1">
            <a:spLocks noGrp="1"/>
          </p:cNvSpPr>
          <p:nvPr>
            <p:ph type="body" idx="16"/>
          </p:nvPr>
        </p:nvSpPr>
        <p:spPr>
          <a:xfrm>
            <a:off x="5884585" y="5817431"/>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 name="Google Shape;53;p30">
            <a:extLst>
              <a:ext uri="{FF2B5EF4-FFF2-40B4-BE49-F238E27FC236}">
                <a16:creationId xmlns:a16="http://schemas.microsoft.com/office/drawing/2014/main" id="{982830D0-E46A-9D1C-A576-2954C571DED6}"/>
              </a:ext>
            </a:extLst>
          </p:cNvPr>
          <p:cNvSpPr txBox="1">
            <a:spLocks noGrp="1"/>
          </p:cNvSpPr>
          <p:nvPr>
            <p:ph type="body" idx="17"/>
          </p:nvPr>
        </p:nvSpPr>
        <p:spPr>
          <a:xfrm>
            <a:off x="6726461" y="5817431"/>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 name="Google Shape;55;p30">
            <a:extLst>
              <a:ext uri="{FF2B5EF4-FFF2-40B4-BE49-F238E27FC236}">
                <a16:creationId xmlns:a16="http://schemas.microsoft.com/office/drawing/2014/main" id="{0CC14F3C-F1C7-6F25-06D0-E4BF9EE8E7A1}"/>
              </a:ext>
            </a:extLst>
          </p:cNvPr>
          <p:cNvCxnSpPr/>
          <p:nvPr userDrawn="1"/>
        </p:nvCxnSpPr>
        <p:spPr>
          <a:xfrm rot="10800000">
            <a:off x="5593322" y="384172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 name="Google Shape;55;p30">
            <a:extLst>
              <a:ext uri="{FF2B5EF4-FFF2-40B4-BE49-F238E27FC236}">
                <a16:creationId xmlns:a16="http://schemas.microsoft.com/office/drawing/2014/main" id="{A160924A-DA22-4914-3A62-C3C819B1F5AD}"/>
              </a:ext>
            </a:extLst>
          </p:cNvPr>
          <p:cNvCxnSpPr/>
          <p:nvPr userDrawn="1"/>
        </p:nvCxnSpPr>
        <p:spPr>
          <a:xfrm rot="10800000">
            <a:off x="5667501" y="5520010"/>
            <a:ext cx="5784878" cy="0"/>
          </a:xfrm>
          <a:prstGeom prst="straightConnector1">
            <a:avLst/>
          </a:prstGeom>
          <a:noFill/>
          <a:ln w="12700" cap="flat" cmpd="sng">
            <a:solidFill>
              <a:srgbClr val="8DC641"/>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82"/>
        <p:cNvGrpSpPr/>
        <p:nvPr/>
      </p:nvGrpSpPr>
      <p:grpSpPr>
        <a:xfrm>
          <a:off x="0" y="0"/>
          <a:ext cx="0" cy="0"/>
          <a:chOff x="0" y="0"/>
          <a:chExt cx="0" cy="0"/>
        </a:xfrm>
      </p:grpSpPr>
      <p:sp>
        <p:nvSpPr>
          <p:cNvPr id="83" name="Google Shape;83;p35"/>
          <p:cNvSpPr/>
          <p:nvPr/>
        </p:nvSpPr>
        <p:spPr>
          <a:xfrm>
            <a:off x="511443" y="453836"/>
            <a:ext cx="9895090" cy="5655338"/>
          </a:xfrm>
          <a:custGeom>
            <a:avLst/>
            <a:gdLst/>
            <a:ahLst/>
            <a:cxnLst/>
            <a:rect l="l" t="t" r="r" b="b"/>
            <a:pathLst>
              <a:path w="9895090" h="5655338" extrusionOk="0">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 name="Google Shape;84;p35" descr="iPhone6_mockup_front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097746" y="226918"/>
            <a:ext cx="4094254" cy="6404164"/>
          </a:xfrm>
          <a:prstGeom prst="rect">
            <a:avLst/>
          </a:prstGeom>
          <a:noFill/>
          <a:ln>
            <a:noFill/>
          </a:ln>
        </p:spPr>
      </p:pic>
      <p:sp>
        <p:nvSpPr>
          <p:cNvPr id="85" name="Google Shape;85;p35"/>
          <p:cNvSpPr>
            <a:spLocks noGrp="1"/>
          </p:cNvSpPr>
          <p:nvPr>
            <p:ph type="pic" idx="2"/>
          </p:nvPr>
        </p:nvSpPr>
        <p:spPr>
          <a:xfrm>
            <a:off x="8912202" y="1246695"/>
            <a:ext cx="2444127" cy="4336988"/>
          </a:xfrm>
          <a:prstGeom prst="rect">
            <a:avLst/>
          </a:prstGeom>
          <a:solidFill>
            <a:srgbClr val="D8D8D8"/>
          </a:solidFill>
          <a:ln>
            <a:noFill/>
          </a:ln>
        </p:spPr>
      </p:sp>
      <p:sp>
        <p:nvSpPr>
          <p:cNvPr id="86" name="Google Shape;86;p35"/>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35"/>
          <p:cNvSpPr txBox="1">
            <a:spLocks noGrp="1"/>
          </p:cNvSpPr>
          <p:nvPr>
            <p:ph type="body" idx="3"/>
          </p:nvPr>
        </p:nvSpPr>
        <p:spPr>
          <a:xfrm>
            <a:off x="835671" y="1104338"/>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35"/>
          <p:cNvSpPr/>
          <p:nvPr/>
        </p:nvSpPr>
        <p:spPr>
          <a:xfrm>
            <a:off x="0" y="5782590"/>
            <a:ext cx="6938682"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6331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89"/>
        <p:cNvGrpSpPr/>
        <p:nvPr/>
      </p:nvGrpSpPr>
      <p:grpSpPr>
        <a:xfrm>
          <a:off x="0" y="0"/>
          <a:ext cx="0" cy="0"/>
          <a:chOff x="0" y="0"/>
          <a:chExt cx="0" cy="0"/>
        </a:xfrm>
      </p:grpSpPr>
      <p:sp>
        <p:nvSpPr>
          <p:cNvPr id="90" name="Google Shape;90;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178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603373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81854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98"/>
        <p:cNvGrpSpPr/>
        <p:nvPr/>
      </p:nvGrpSpPr>
      <p:grpSpPr>
        <a:xfrm>
          <a:off x="0" y="0"/>
          <a:ext cx="0" cy="0"/>
          <a:chOff x="0" y="0"/>
          <a:chExt cx="0" cy="0"/>
        </a:xfrm>
      </p:grpSpPr>
      <p:sp>
        <p:nvSpPr>
          <p:cNvPr id="99" name="Google Shape;99;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a:spLocks noGrp="1"/>
          </p:cNvSpPr>
          <p:nvPr>
            <p:ph type="pic" idx="4"/>
          </p:nvPr>
        </p:nvSpPr>
        <p:spPr>
          <a:xfrm>
            <a:off x="7559" y="188180"/>
            <a:ext cx="3354094" cy="5923858"/>
          </a:xfrm>
          <a:prstGeom prst="rect">
            <a:avLst/>
          </a:prstGeom>
          <a:solidFill>
            <a:srgbClr val="D8D8D8"/>
          </a:solidFill>
          <a:ln>
            <a:noFill/>
          </a:ln>
        </p:spPr>
      </p:sp>
      <p:grpSp>
        <p:nvGrpSpPr>
          <p:cNvPr id="104" name="Google Shape;104;p32"/>
          <p:cNvGrpSpPr/>
          <p:nvPr/>
        </p:nvGrpSpPr>
        <p:grpSpPr>
          <a:xfrm>
            <a:off x="4054161" y="72180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0" name="Google Shape;110;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 name="Google Shape;113;p32"/>
          <p:cNvGrpSpPr/>
          <p:nvPr/>
        </p:nvGrpSpPr>
        <p:grpSpPr>
          <a:xfrm>
            <a:off x="4054160" y="2644936"/>
            <a:ext cx="7547911" cy="1674487"/>
            <a:chOff x="4061909" y="1565906"/>
            <a:chExt cx="7547911" cy="1882781"/>
          </a:xfrm>
        </p:grpSpPr>
        <p:cxnSp>
          <p:nvCxnSpPr>
            <p:cNvPr id="114" name="Google Shape;114;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5" name="Google Shape;115;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6" name="Google Shape;116;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17" name="Google Shape;117;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8" name="Google Shape;118;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9" name="Google Shape;119;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2" name="Google Shape;122;p32"/>
          <p:cNvGrpSpPr/>
          <p:nvPr/>
        </p:nvGrpSpPr>
        <p:grpSpPr>
          <a:xfrm>
            <a:off x="4069658" y="4508733"/>
            <a:ext cx="7547911" cy="1674487"/>
            <a:chOff x="4061909" y="1565906"/>
            <a:chExt cx="7547911" cy="1882781"/>
          </a:xfrm>
        </p:grpSpPr>
        <p:cxnSp>
          <p:nvCxnSpPr>
            <p:cNvPr id="123" name="Google Shape;123;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4" name="Google Shape;124;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5" name="Google Shape;125;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26" name="Google Shape;126;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7" name="Google Shape;127;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extLst>
      <p:ext uri="{BB962C8B-B14F-4D97-AF65-F5344CB8AC3E}">
        <p14:creationId xmlns:p14="http://schemas.microsoft.com/office/powerpoint/2010/main" val="2580019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8"/>
        <p:cNvGrpSpPr/>
        <p:nvPr/>
      </p:nvGrpSpPr>
      <p:grpSpPr>
        <a:xfrm>
          <a:off x="0" y="0"/>
          <a:ext cx="0" cy="0"/>
          <a:chOff x="0" y="0"/>
          <a:chExt cx="0" cy="0"/>
        </a:xfrm>
      </p:grpSpPr>
      <p:sp>
        <p:nvSpPr>
          <p:cNvPr id="129" name="Google Shape;129;p40"/>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0"/>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0"/>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40"/>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0"/>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37" name="Google Shape;137;p40"/>
          <p:cNvGrpSpPr/>
          <p:nvPr/>
        </p:nvGrpSpPr>
        <p:grpSpPr>
          <a:xfrm>
            <a:off x="309236" y="3028352"/>
            <a:ext cx="6499866" cy="2738122"/>
            <a:chOff x="1202708" y="6807724"/>
            <a:chExt cx="6270636" cy="2641557"/>
          </a:xfrm>
        </p:grpSpPr>
        <p:grpSp>
          <p:nvGrpSpPr>
            <p:cNvPr id="138" name="Google Shape;138;p40"/>
            <p:cNvGrpSpPr/>
            <p:nvPr/>
          </p:nvGrpSpPr>
          <p:grpSpPr>
            <a:xfrm>
              <a:off x="2348838" y="6807724"/>
              <a:ext cx="1249545" cy="2223620"/>
              <a:chOff x="2348838" y="6807724"/>
              <a:chExt cx="1249545" cy="2223620"/>
            </a:xfrm>
          </p:grpSpPr>
          <p:sp>
            <p:nvSpPr>
              <p:cNvPr id="139" name="Google Shape;139;p40"/>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40"/>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40"/>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40"/>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3" name="Google Shape;143;p40"/>
              <p:cNvGrpSpPr/>
              <p:nvPr/>
            </p:nvGrpSpPr>
            <p:grpSpPr>
              <a:xfrm>
                <a:off x="2483956" y="6807724"/>
                <a:ext cx="738321" cy="802017"/>
                <a:chOff x="2483956" y="6807724"/>
                <a:chExt cx="738321" cy="802017"/>
              </a:xfrm>
            </p:grpSpPr>
            <p:sp>
              <p:nvSpPr>
                <p:cNvPr id="144" name="Google Shape;144;p40"/>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0"/>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40"/>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7" name="Google Shape;147;p40"/>
            <p:cNvGrpSpPr/>
            <p:nvPr/>
          </p:nvGrpSpPr>
          <p:grpSpPr>
            <a:xfrm>
              <a:off x="1202708" y="6848940"/>
              <a:ext cx="6270636" cy="2600341"/>
              <a:chOff x="1202708" y="6848940"/>
              <a:chExt cx="6270636" cy="2600341"/>
            </a:xfrm>
          </p:grpSpPr>
          <p:sp>
            <p:nvSpPr>
              <p:cNvPr id="148" name="Google Shape;148;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0" name="Google Shape;150;p40"/>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oogle Shape;131;p42">
            <a:extLst>
              <a:ext uri="{FF2B5EF4-FFF2-40B4-BE49-F238E27FC236}">
                <a16:creationId xmlns:a16="http://schemas.microsoft.com/office/drawing/2014/main" id="{DFE9F6F1-72F5-9127-2E7F-D1360EE60F8E}"/>
              </a:ext>
            </a:extLst>
          </p:cNvPr>
          <p:cNvGrpSpPr/>
          <p:nvPr userDrawn="1"/>
        </p:nvGrpSpPr>
        <p:grpSpPr>
          <a:xfrm>
            <a:off x="548818" y="6039954"/>
            <a:ext cx="2735993" cy="679345"/>
            <a:chOff x="0" y="0"/>
            <a:chExt cx="2301694" cy="571500"/>
          </a:xfrm>
        </p:grpSpPr>
        <p:sp>
          <p:nvSpPr>
            <p:cNvPr id="3" name="Google Shape;132;p42">
              <a:extLst>
                <a:ext uri="{FF2B5EF4-FFF2-40B4-BE49-F238E27FC236}">
                  <a16:creationId xmlns:a16="http://schemas.microsoft.com/office/drawing/2014/main" id="{D9F3B8D8-F716-FD68-EA5D-153D8DBC7B04}"/>
                </a:ext>
              </a:extLst>
            </p:cNvPr>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 name="Google Shape;133;p42">
              <a:extLst>
                <a:ext uri="{FF2B5EF4-FFF2-40B4-BE49-F238E27FC236}">
                  <a16:creationId xmlns:a16="http://schemas.microsoft.com/office/drawing/2014/main" id="{AC15A4D6-6AA6-33F5-41F3-AC29522E0F27}"/>
                </a:ext>
              </a:extLst>
            </p:cNvPr>
            <p:cNvPicPr preferRelativeResize="0"/>
            <p:nvPr/>
          </p:nvPicPr>
          <p:blipFill rotWithShape="1">
            <a:blip r:embed="rId2"/>
            <a:srcRect/>
            <a:stretch/>
          </p:blipFill>
          <p:spPr>
            <a:xfrm>
              <a:off x="312965" y="101059"/>
              <a:ext cx="1675765" cy="375165"/>
            </a:xfrm>
            <a:prstGeom prst="rect">
              <a:avLst/>
            </a:prstGeom>
            <a:noFill/>
            <a:ln>
              <a:noFill/>
            </a:ln>
          </p:spPr>
        </p:pic>
      </p:grpSp>
    </p:spTree>
    <p:extLst>
      <p:ext uri="{BB962C8B-B14F-4D97-AF65-F5344CB8AC3E}">
        <p14:creationId xmlns:p14="http://schemas.microsoft.com/office/powerpoint/2010/main" val="1559785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cons" type="blank">
  <p:cSld name="Icons">
    <p:spTree>
      <p:nvGrpSpPr>
        <p:cNvPr id="1" name="Shape 151"/>
        <p:cNvGrpSpPr/>
        <p:nvPr/>
      </p:nvGrpSpPr>
      <p:grpSpPr>
        <a:xfrm>
          <a:off x="0" y="0"/>
          <a:ext cx="0" cy="0"/>
          <a:chOff x="0" y="0"/>
          <a:chExt cx="0" cy="0"/>
        </a:xfrm>
      </p:grpSpPr>
      <p:cxnSp>
        <p:nvCxnSpPr>
          <p:cNvPr id="152" name="Google Shape;152;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53" name="Google Shape;153;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015091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54"/>
        <p:cNvGrpSpPr/>
        <p:nvPr/>
      </p:nvGrpSpPr>
      <p:grpSpPr>
        <a:xfrm>
          <a:off x="0" y="0"/>
          <a:ext cx="0" cy="0"/>
          <a:chOff x="0" y="0"/>
          <a:chExt cx="0" cy="0"/>
        </a:xfrm>
      </p:grpSpPr>
      <p:sp>
        <p:nvSpPr>
          <p:cNvPr id="155" name="Google Shape;155;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6" name="Google Shape;156;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57" name="Google Shape;157;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0" name="Google Shape;160;p42"/>
          <p:cNvGrpSpPr/>
          <p:nvPr/>
        </p:nvGrpSpPr>
        <p:grpSpPr>
          <a:xfrm>
            <a:off x="9031059" y="445499"/>
            <a:ext cx="2735993" cy="679345"/>
            <a:chOff x="0" y="0"/>
            <a:chExt cx="2301694" cy="571500"/>
          </a:xfrm>
        </p:grpSpPr>
        <p:sp>
          <p:nvSpPr>
            <p:cNvPr id="161" name="Google Shape;161;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2" name="Google Shape;162;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63" name="Google Shape;163;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42"/>
          <p:cNvSpPr>
            <a:spLocks noGrp="1"/>
          </p:cNvSpPr>
          <p:nvPr>
            <p:ph type="pic" idx="4"/>
          </p:nvPr>
        </p:nvSpPr>
        <p:spPr>
          <a:xfrm>
            <a:off x="6404869" y="1379349"/>
            <a:ext cx="5153881" cy="5154359"/>
          </a:xfrm>
          <a:prstGeom prst="rect">
            <a:avLst/>
          </a:prstGeom>
          <a:solidFill>
            <a:srgbClr val="D8D8D8"/>
          </a:solidFill>
          <a:ln>
            <a:noFill/>
          </a:ln>
        </p:spPr>
      </p:sp>
    </p:spTree>
    <p:extLst>
      <p:ext uri="{BB962C8B-B14F-4D97-AF65-F5344CB8AC3E}">
        <p14:creationId xmlns:p14="http://schemas.microsoft.com/office/powerpoint/2010/main" val="3502609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66"/>
        <p:cNvGrpSpPr/>
        <p:nvPr/>
      </p:nvGrpSpPr>
      <p:grpSpPr>
        <a:xfrm>
          <a:off x="0" y="0"/>
          <a:ext cx="0" cy="0"/>
          <a:chOff x="0" y="0"/>
          <a:chExt cx="0" cy="0"/>
        </a:xfrm>
      </p:grpSpPr>
      <p:sp>
        <p:nvSpPr>
          <p:cNvPr id="167" name="Google Shape;167;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0" name="Google Shape;170;p43"/>
          <p:cNvGrpSpPr/>
          <p:nvPr/>
        </p:nvGrpSpPr>
        <p:grpSpPr>
          <a:xfrm>
            <a:off x="9236842" y="286604"/>
            <a:ext cx="2735993" cy="679345"/>
            <a:chOff x="0" y="0"/>
            <a:chExt cx="2301694" cy="571500"/>
          </a:xfrm>
        </p:grpSpPr>
        <p:sp>
          <p:nvSpPr>
            <p:cNvPr id="171" name="Google Shape;171;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3" name="Google Shape;173;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43"/>
          <p:cNvSpPr>
            <a:spLocks noGrp="1"/>
          </p:cNvSpPr>
          <p:nvPr>
            <p:ph type="pic" idx="3"/>
          </p:nvPr>
        </p:nvSpPr>
        <p:spPr>
          <a:xfrm>
            <a:off x="-1" y="354507"/>
            <a:ext cx="5501637" cy="4939649"/>
          </a:xfrm>
          <a:prstGeom prst="rect">
            <a:avLst/>
          </a:prstGeom>
          <a:solidFill>
            <a:srgbClr val="D8D8D8"/>
          </a:solidFill>
          <a:ln>
            <a:noFill/>
          </a:ln>
        </p:spPr>
      </p:sp>
      <p:pic>
        <p:nvPicPr>
          <p:cNvPr id="175" name="Google Shape;175;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76" name="Google Shape;176;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293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2104924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00808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60"/>
        <p:cNvGrpSpPr/>
        <p:nvPr/>
      </p:nvGrpSpPr>
      <p:grpSpPr>
        <a:xfrm>
          <a:off x="0" y="0"/>
          <a:ext cx="0" cy="0"/>
          <a:chOff x="0" y="0"/>
          <a:chExt cx="0" cy="0"/>
        </a:xfrm>
      </p:grpSpPr>
      <p:sp>
        <p:nvSpPr>
          <p:cNvPr id="61" name="Google Shape;61;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4" name="Google Shape;64;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65" name="Google Shape;65;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6" name="Google Shape;66;p31"/>
          <p:cNvGrpSpPr/>
          <p:nvPr/>
        </p:nvGrpSpPr>
        <p:grpSpPr>
          <a:xfrm>
            <a:off x="482255" y="3109382"/>
            <a:ext cx="6917577" cy="2914086"/>
            <a:chOff x="1202708" y="6807724"/>
            <a:chExt cx="6270636" cy="2641557"/>
          </a:xfrm>
        </p:grpSpPr>
        <p:grpSp>
          <p:nvGrpSpPr>
            <p:cNvPr id="67" name="Google Shape;67;p31"/>
            <p:cNvGrpSpPr/>
            <p:nvPr/>
          </p:nvGrpSpPr>
          <p:grpSpPr>
            <a:xfrm>
              <a:off x="2348838" y="6807724"/>
              <a:ext cx="1249545" cy="2223620"/>
              <a:chOff x="2348838" y="6807724"/>
              <a:chExt cx="1249545" cy="2223620"/>
            </a:xfrm>
          </p:grpSpPr>
          <p:sp>
            <p:nvSpPr>
              <p:cNvPr id="68" name="Google Shape;68;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2" name="Google Shape;72;p31"/>
              <p:cNvGrpSpPr/>
              <p:nvPr/>
            </p:nvGrpSpPr>
            <p:grpSpPr>
              <a:xfrm>
                <a:off x="2483956" y="6807724"/>
                <a:ext cx="738321" cy="802017"/>
                <a:chOff x="2483956" y="6807724"/>
                <a:chExt cx="738321" cy="802017"/>
              </a:xfrm>
            </p:grpSpPr>
            <p:sp>
              <p:nvSpPr>
                <p:cNvPr id="73" name="Google Shape;73;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6" name="Google Shape;76;p31"/>
            <p:cNvGrpSpPr/>
            <p:nvPr/>
          </p:nvGrpSpPr>
          <p:grpSpPr>
            <a:xfrm>
              <a:off x="1202708" y="6848940"/>
              <a:ext cx="6270636" cy="2600341"/>
              <a:chOff x="1202708" y="6848940"/>
              <a:chExt cx="6270636" cy="2600341"/>
            </a:xfrm>
          </p:grpSpPr>
          <p:sp>
            <p:nvSpPr>
              <p:cNvPr id="77" name="Google Shape;77;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9" name="Google Shape;79;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80"/>
        <p:cNvGrpSpPr/>
        <p:nvPr/>
      </p:nvGrpSpPr>
      <p:grpSpPr>
        <a:xfrm>
          <a:off x="0" y="0"/>
          <a:ext cx="0" cy="0"/>
          <a:chOff x="0" y="0"/>
          <a:chExt cx="0" cy="0"/>
        </a:xfrm>
      </p:grpSpPr>
      <p:sp>
        <p:nvSpPr>
          <p:cNvPr id="81" name="Google Shape;81;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2"/>
          <p:cNvSpPr>
            <a:spLocks noGrp="1"/>
          </p:cNvSpPr>
          <p:nvPr>
            <p:ph type="pic" idx="4"/>
          </p:nvPr>
        </p:nvSpPr>
        <p:spPr>
          <a:xfrm>
            <a:off x="7559" y="188180"/>
            <a:ext cx="3354094" cy="5923858"/>
          </a:xfrm>
          <a:prstGeom prst="rect">
            <a:avLst/>
          </a:prstGeom>
          <a:solidFill>
            <a:srgbClr val="D8D8D8"/>
          </a:solidFill>
          <a:ln>
            <a:noFill/>
          </a:ln>
        </p:spPr>
      </p:sp>
      <p:grpSp>
        <p:nvGrpSpPr>
          <p:cNvPr id="86" name="Google Shape;86;p32"/>
          <p:cNvGrpSpPr/>
          <p:nvPr/>
        </p:nvGrpSpPr>
        <p:grpSpPr>
          <a:xfrm>
            <a:off x="4054161" y="721803"/>
            <a:ext cx="7547911" cy="1674487"/>
            <a:chOff x="4061909" y="1565906"/>
            <a:chExt cx="7547911" cy="1882781"/>
          </a:xfrm>
        </p:grpSpPr>
        <p:cxnSp>
          <p:nvCxnSpPr>
            <p:cNvPr id="87" name="Google Shape;87;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8" name="Google Shape;88;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9" name="Google Shape;89;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0" name="Google Shape;90;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1" name="Google Shape;91;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2" name="Google Shape;92;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5" name="Google Shape;95;p32"/>
          <p:cNvGrpSpPr/>
          <p:nvPr/>
        </p:nvGrpSpPr>
        <p:grpSpPr>
          <a:xfrm>
            <a:off x="4054160" y="2644936"/>
            <a:ext cx="7547911" cy="1674487"/>
            <a:chOff x="4061909" y="1565906"/>
            <a:chExt cx="7547911" cy="1882781"/>
          </a:xfrm>
        </p:grpSpPr>
        <p:cxnSp>
          <p:nvCxnSpPr>
            <p:cNvPr id="96" name="Google Shape;96;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7" name="Google Shape;97;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8" name="Google Shape;98;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9" name="Google Shape;99;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0" name="Google Shape;100;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01" name="Google Shape;101;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4" name="Google Shape;104;p32"/>
          <p:cNvGrpSpPr/>
          <p:nvPr/>
        </p:nvGrpSpPr>
        <p:grpSpPr>
          <a:xfrm>
            <a:off x="4069658" y="450873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10"/>
        <p:cNvGrpSpPr/>
        <p:nvPr/>
      </p:nvGrpSpPr>
      <p:grpSpPr>
        <a:xfrm>
          <a:off x="0" y="0"/>
          <a:ext cx="0" cy="0"/>
          <a:chOff x="0" y="0"/>
          <a:chExt cx="0" cy="0"/>
        </a:xfrm>
      </p:grpSpPr>
      <p:sp>
        <p:nvSpPr>
          <p:cNvPr id="111" name="Google Shape;111;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33"/>
          <p:cNvSpPr>
            <a:spLocks noGrp="1"/>
          </p:cNvSpPr>
          <p:nvPr>
            <p:ph type="pic" idx="2"/>
          </p:nvPr>
        </p:nvSpPr>
        <p:spPr>
          <a:xfrm>
            <a:off x="6096000" y="1404749"/>
            <a:ext cx="5239644" cy="470441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14"/>
        <p:cNvGrpSpPr/>
        <p:nvPr/>
      </p:nvGrpSpPr>
      <p:grpSpPr>
        <a:xfrm>
          <a:off x="0" y="0"/>
          <a:ext cx="0" cy="0"/>
          <a:chOff x="0" y="0"/>
          <a:chExt cx="0" cy="0"/>
        </a:xfrm>
      </p:grpSpPr>
      <p:sp>
        <p:nvSpPr>
          <p:cNvPr id="115" name="Google Shape;115;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8" name="Google Shape;118;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119" name="Google Shape;119;p34"/>
          <p:cNvSpPr>
            <a:spLocks noGrp="1"/>
          </p:cNvSpPr>
          <p:nvPr>
            <p:ph type="pic" idx="3"/>
          </p:nvPr>
        </p:nvSpPr>
        <p:spPr>
          <a:xfrm>
            <a:off x="7061200" y="1420553"/>
            <a:ext cx="5130800" cy="3913188"/>
          </a:xfrm>
          <a:prstGeom prst="rect">
            <a:avLst/>
          </a:prstGeom>
          <a:solidFill>
            <a:srgbClr val="D8D8D8"/>
          </a:solidFill>
          <a:ln>
            <a:noFill/>
          </a:ln>
        </p:spPr>
      </p:sp>
      <p:sp>
        <p:nvSpPr>
          <p:cNvPr id="120" name="Google Shape;120;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32"/>
        <p:cNvGrpSpPr/>
        <p:nvPr/>
      </p:nvGrpSpPr>
      <p:grpSpPr>
        <a:xfrm>
          <a:off x="0" y="0"/>
          <a:ext cx="0" cy="0"/>
          <a:chOff x="0" y="0"/>
          <a:chExt cx="0" cy="0"/>
        </a:xfrm>
      </p:grpSpPr>
      <p:sp>
        <p:nvSpPr>
          <p:cNvPr id="133" name="Google Shape;133;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1"/>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65"/>
        <p:cNvGrpSpPr/>
        <p:nvPr/>
      </p:nvGrpSpPr>
      <p:grpSpPr>
        <a:xfrm>
          <a:off x="0" y="0"/>
          <a:ext cx="0" cy="0"/>
          <a:chOff x="0" y="0"/>
          <a:chExt cx="0" cy="0"/>
        </a:xfrm>
      </p:grpSpPr>
      <p:cxnSp>
        <p:nvCxnSpPr>
          <p:cNvPr id="166" name="Google Shape;166;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67" name="Google Shape;167;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0.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9" r:id="rId7"/>
    <p:sldLayoutId id="2147483661" r:id="rId8"/>
    <p:sldLayoutId id="2147483663" r:id="rId9"/>
    <p:sldLayoutId id="2147483664" r:id="rId10"/>
    <p:sldLayoutId id="2147483665" r:id="rId11"/>
    <p:sldLayoutId id="2147483682" r:id="rId12"/>
    <p:sldLayoutId id="2147483683" r:id="rId13"/>
    <p:sldLayoutId id="214748368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05922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fao.org/4/y5609e/y5609e00.htm#Contents"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foodprint.org/issues/biodiversity-and-agricultur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fao.org/agriculture/crops/thematic-sitemap/theme/compendium/tools-guidelines/what-is-agricultural-biodiversity/en/#c84757"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environment.ec.europa.eu/strategy/biodiversity-strategy-2030_e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www.researchgate.net/publication/260785326_Sustainable_Agriculture#fullTextFileConten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Getanjaly,%20V.L.R.,%20Sharma,%20P.%20and%20Kushwaha,%20R.%20(2015)%20Beneficial%20Insects%20and%20Their%20Value%20to%20Agriculture.%20Research%20Journal%20of%20Agriculture%20and%20Forestry%20Sciences,%203." TargetMode="External"/><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researchgate.net/publication/371802139_Crop_diversification_to_promote_arthropod_pest_management_a_revie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s://www.researchgate.net/publication/286456982_Cultural_practices_springboard_to_IP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hyperlink" Target="https://www.mdpi.com/2071-1050/10/6/202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hyperlink" Target="https://www.gardenia.net/guide/trap-cropping-to-control-pests" TargetMode="External"/><Relationship Id="rId3" Type="http://schemas.openxmlformats.org/officeDocument/2006/relationships/image" Target="../media/image64.jpeg"/><Relationship Id="rId7" Type="http://schemas.openxmlformats.org/officeDocument/2006/relationships/hyperlink" Target="Hokkanen,%20%20H.%20%20M.%201991.%20Trap%20cropping%20in%20pest%20management.%20Annu.%20Rev.%20Entomol.%2036:%20119&#8211;138"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pubmed.ncbi.nlm.nih.gov/16332213/" TargetMode="External"/><Relationship Id="rId5" Type="http://schemas.openxmlformats.org/officeDocument/2006/relationships/hyperlink" Target="https://www.sciencedirect.com/science/article/pii/S0261219403002606" TargetMode="External"/><Relationship Id="rId4" Type="http://schemas.openxmlformats.org/officeDocument/2006/relationships/hyperlink" Target="https://www.mdpi.com/2075-4450/9/4/128" TargetMode="External"/><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researchgate.net/publication/233669263_Intercropping_and_Pest_Management_A_Review_of_Major_Concept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oppla.eu/about" TargetMode="External"/><Relationship Id="rId3" Type="http://schemas.openxmlformats.org/officeDocument/2006/relationships/hyperlink" Target="https://food.ec.europa.eu/horizontal-topics/farm-fork-strategy_en" TargetMode="External"/><Relationship Id="rId7" Type="http://schemas.openxmlformats.org/officeDocument/2006/relationships/hyperlink" Target="https://www.oekobuero.at/en/about/"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nature.cz/web/en/biodiversity-monitoring-and-data" TargetMode="External"/><Relationship Id="rId5" Type="http://schemas.openxmlformats.org/officeDocument/2006/relationships/hyperlink" Target="https://www.sopsr.sk/web/" TargetMode="External"/><Relationship Id="rId10" Type="http://schemas.openxmlformats.org/officeDocument/2006/relationships/hyperlink" Target="https://www.nnb.isprambiente.it/it" TargetMode="External"/><Relationship Id="rId4" Type="http://schemas.openxmlformats.org/officeDocument/2006/relationships/hyperlink" Target="https://environment.ec.europa.eu/strategy/biodiversity-strategy-2030_en" TargetMode="External"/><Relationship Id="rId9" Type="http://schemas.openxmlformats.org/officeDocument/2006/relationships/hyperlink" Target="https://biodiversityireland.i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hyperlink" Target="https://www.fao.org/agriculture/crops/thematic-sitemap/theme/compendium/tools-guidelines/how-to-manage-agricultural-biodiversity/e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nationalgeographic.org/resource/biodiversity/"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eea.europa.eu/themes/biodiversity/intro" TargetMode="Externa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hyperlink" Target="https://www.mdpi.com/2071-1050/3/1/238"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agroeco.org/doc/ecolrolebiodiv.pdf"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Ochrona różnorodności biologicznej</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MODUŁ 8</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descr="Cows on a mountains pasture">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screen">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cd830a0f73_1_1"/>
          <p:cNvSpPr txBox="1">
            <a:spLocks noGrp="1"/>
          </p:cNvSpPr>
          <p:nvPr>
            <p:ph type="body" idx="1"/>
          </p:nvPr>
        </p:nvSpPr>
        <p:spPr>
          <a:xfrm>
            <a:off x="6096000" y="2169800"/>
            <a:ext cx="5788300" cy="10878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000000"/>
              </a:buClr>
              <a:buSzPts val="4800"/>
              <a:buNone/>
            </a:pPr>
            <a:r>
              <a:rPr lang="en-US" dirty="0"/>
              <a:t>Rola bioróżnorodności w agroekosystemach</a:t>
            </a:r>
            <a:endParaRPr dirty="0"/>
          </a:p>
        </p:txBody>
      </p:sp>
      <p:sp>
        <p:nvSpPr>
          <p:cNvPr id="361" name="Google Shape;361;g2cd830a0f73_1_1"/>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320601" y="1850420"/>
            <a:ext cx="4822430" cy="202997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2400"/>
              <a:buNone/>
            </a:pPr>
            <a:endParaRPr dirty="0"/>
          </a:p>
          <a:p>
            <a:pPr marL="76200" lvl="0" indent="0" algn="ctr" rtl="0">
              <a:lnSpc>
                <a:spcPct val="90000"/>
              </a:lnSpc>
              <a:spcBef>
                <a:spcPts val="0"/>
              </a:spcBef>
              <a:spcAft>
                <a:spcPts val="0"/>
              </a:spcAft>
              <a:buSzPts val="2400"/>
            </a:pPr>
            <a:r>
              <a:rPr lang="en-US" dirty="0"/>
              <a:t>Różnorodność biologiczna ma kluczowe znaczenie dla rolnictwa, ponieważ zapewnia usługi ekosystemowe</a:t>
            </a:r>
            <a:r>
              <a:rPr lang="pl-PL" dirty="0" err="1"/>
              <a:t>, takie jak</a:t>
            </a:r>
            <a:r>
              <a:rPr lang="pl-PL" dirty="0"/>
              <a:t>:</a:t>
            </a:r>
            <a:endParaRPr dirty="0"/>
          </a:p>
        </p:txBody>
      </p:sp>
      <p:sp>
        <p:nvSpPr>
          <p:cNvPr id="397" name="Google Shape;397;g2cd830a0f73_1_797"/>
          <p:cNvSpPr txBox="1">
            <a:spLocks noGrp="1"/>
          </p:cNvSpPr>
          <p:nvPr>
            <p:ph type="body" idx="2"/>
          </p:nvPr>
        </p:nvSpPr>
        <p:spPr>
          <a:xfrm>
            <a:off x="798375" y="761601"/>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dirty="0"/>
              <a:t>Rola bioróżnorodności w rolnictwie</a:t>
            </a:r>
            <a:endParaRPr sz="4000" dirty="0"/>
          </a:p>
          <a:p>
            <a:pPr marL="0" lvl="0" indent="0" algn="l" rtl="0">
              <a:lnSpc>
                <a:spcPct val="90000"/>
              </a:lnSpc>
              <a:spcBef>
                <a:spcPts val="1000"/>
              </a:spcBef>
              <a:spcAft>
                <a:spcPts val="0"/>
              </a:spcAft>
              <a:buClr>
                <a:srgbClr val="8DC641"/>
              </a:buClr>
              <a:buSzPts val="3600"/>
              <a:buNone/>
            </a:pPr>
            <a:endParaRPr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 name="Dowolny kształt: kształt 4">
            <a:extLst>
              <a:ext uri="{FF2B5EF4-FFF2-40B4-BE49-F238E27FC236}">
                <a16:creationId xmlns:a16="http://schemas.microsoft.com/office/drawing/2014/main" id="{AF0355F5-D651-860E-84E4-B96FAF608578}"/>
              </a:ext>
            </a:extLst>
          </p:cNvPr>
          <p:cNvSpPr/>
          <p:nvPr/>
        </p:nvSpPr>
        <p:spPr>
          <a:xfrm>
            <a:off x="5850498" y="2052696"/>
            <a:ext cx="5673606" cy="1070977"/>
          </a:xfrm>
          <a:custGeom>
            <a:avLst/>
            <a:gdLst>
              <a:gd name="connsiteX0" fmla="*/ 0 w 5673606"/>
              <a:gd name="connsiteY0" fmla="*/ 0 h 1070975"/>
              <a:gd name="connsiteX1" fmla="*/ 5138119 w 5673606"/>
              <a:gd name="connsiteY1" fmla="*/ 0 h 1070975"/>
              <a:gd name="connsiteX2" fmla="*/ 5673606 w 5673606"/>
              <a:gd name="connsiteY2" fmla="*/ 535488 h 1070975"/>
              <a:gd name="connsiteX3" fmla="*/ 5138119 w 5673606"/>
              <a:gd name="connsiteY3" fmla="*/ 1070975 h 1070975"/>
              <a:gd name="connsiteX4" fmla="*/ 0 w 5673606"/>
              <a:gd name="connsiteY4" fmla="*/ 1070975 h 1070975"/>
              <a:gd name="connsiteX5" fmla="*/ 0 w 5673606"/>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606" h="1070975">
                <a:moveTo>
                  <a:pt x="5673606" y="1070974"/>
                </a:moveTo>
                <a:lnTo>
                  <a:pt x="535487" y="1070974"/>
                </a:lnTo>
                <a:lnTo>
                  <a:pt x="0" y="535487"/>
                </a:lnTo>
                <a:lnTo>
                  <a:pt x="535487" y="1"/>
                </a:lnTo>
                <a:lnTo>
                  <a:pt x="5673606" y="1"/>
                </a:lnTo>
                <a:lnTo>
                  <a:pt x="5673606"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82881" rIns="341376" bIns="182881" numCol="1" spcCol="1270" anchor="ctr" anchorCtr="0">
            <a:noAutofit/>
          </a:bodyPr>
          <a:lstStyle/>
          <a:p>
            <a:pPr marL="0" lvl="0" indent="0" algn="ctr" defTabSz="213360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zapylanie</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Dowolny kształt: kształt 6">
            <a:extLst>
              <a:ext uri="{FF2B5EF4-FFF2-40B4-BE49-F238E27FC236}">
                <a16:creationId xmlns:a16="http://schemas.microsoft.com/office/drawing/2014/main" id="{CADA1AC2-A0F8-56C3-75C5-D791ADFFCFC0}"/>
              </a:ext>
            </a:extLst>
          </p:cNvPr>
          <p:cNvSpPr/>
          <p:nvPr/>
        </p:nvSpPr>
        <p:spPr>
          <a:xfrm>
            <a:off x="5851629" y="3443367"/>
            <a:ext cx="5671342" cy="1070976"/>
          </a:xfrm>
          <a:custGeom>
            <a:avLst/>
            <a:gdLst>
              <a:gd name="connsiteX0" fmla="*/ 0 w 5671342"/>
              <a:gd name="connsiteY0" fmla="*/ 0 h 1070975"/>
              <a:gd name="connsiteX1" fmla="*/ 5135855 w 5671342"/>
              <a:gd name="connsiteY1" fmla="*/ 0 h 1070975"/>
              <a:gd name="connsiteX2" fmla="*/ 5671342 w 5671342"/>
              <a:gd name="connsiteY2" fmla="*/ 535488 h 1070975"/>
              <a:gd name="connsiteX3" fmla="*/ 5135855 w 5671342"/>
              <a:gd name="connsiteY3" fmla="*/ 1070975 h 1070975"/>
              <a:gd name="connsiteX4" fmla="*/ 0 w 5671342"/>
              <a:gd name="connsiteY4" fmla="*/ 1070975 h 1070975"/>
              <a:gd name="connsiteX5" fmla="*/ 0 w 567134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342" h="1070975">
                <a:moveTo>
                  <a:pt x="5671342" y="1070974"/>
                </a:moveTo>
                <a:lnTo>
                  <a:pt x="535487" y="1070974"/>
                </a:lnTo>
                <a:lnTo>
                  <a:pt x="0" y="535487"/>
                </a:lnTo>
                <a:lnTo>
                  <a:pt x="535487" y="1"/>
                </a:lnTo>
                <a:lnTo>
                  <a:pt x="5671342" y="1"/>
                </a:lnTo>
                <a:lnTo>
                  <a:pt x="567134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zarządzanie szkodnikami</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C0318567-7D49-2C9D-78BD-45C0B552BA90}"/>
              </a:ext>
            </a:extLst>
          </p:cNvPr>
          <p:cNvSpPr/>
          <p:nvPr/>
        </p:nvSpPr>
        <p:spPr>
          <a:xfrm flipH="1">
            <a:off x="6339210" y="3439351"/>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E6598621-91F8-B830-1AFD-2C3D46097FAA}"/>
              </a:ext>
            </a:extLst>
          </p:cNvPr>
          <p:cNvSpPr/>
          <p:nvPr/>
        </p:nvSpPr>
        <p:spPr>
          <a:xfrm>
            <a:off x="6218170" y="4835509"/>
            <a:ext cx="5305932" cy="1070976"/>
          </a:xfrm>
          <a:custGeom>
            <a:avLst/>
            <a:gdLst>
              <a:gd name="connsiteX0" fmla="*/ 0 w 5305932"/>
              <a:gd name="connsiteY0" fmla="*/ 0 h 1070975"/>
              <a:gd name="connsiteX1" fmla="*/ 4770445 w 5305932"/>
              <a:gd name="connsiteY1" fmla="*/ 0 h 1070975"/>
              <a:gd name="connsiteX2" fmla="*/ 5305932 w 5305932"/>
              <a:gd name="connsiteY2" fmla="*/ 535488 h 1070975"/>
              <a:gd name="connsiteX3" fmla="*/ 4770445 w 5305932"/>
              <a:gd name="connsiteY3" fmla="*/ 1070975 h 1070975"/>
              <a:gd name="connsiteX4" fmla="*/ 0 w 5305932"/>
              <a:gd name="connsiteY4" fmla="*/ 1070975 h 1070975"/>
              <a:gd name="connsiteX5" fmla="*/ 0 w 530593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5932" h="1070975">
                <a:moveTo>
                  <a:pt x="5305932" y="1070974"/>
                </a:moveTo>
                <a:lnTo>
                  <a:pt x="535487" y="1070974"/>
                </a:lnTo>
                <a:lnTo>
                  <a:pt x="0" y="535487"/>
                </a:lnTo>
                <a:lnTo>
                  <a:pt x="535487" y="1"/>
                </a:lnTo>
                <a:lnTo>
                  <a:pt x="5305932" y="1"/>
                </a:lnTo>
                <a:lnTo>
                  <a:pt x="530593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rtl="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gleba bogata w składniki odżywcze</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C795C173-6A9F-0718-7905-0A277FE653DD}"/>
              </a:ext>
            </a:extLst>
          </p:cNvPr>
          <p:cNvSpPr/>
          <p:nvPr/>
        </p:nvSpPr>
        <p:spPr>
          <a:xfrm flipH="1">
            <a:off x="6780816" y="4834038"/>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5" name="Google Shape;344;p7"/>
          <p:cNvSpPr/>
          <p:nvPr/>
        </p:nvSpPr>
        <p:spPr>
          <a:xfrm>
            <a:off x="4310742" y="2865407"/>
            <a:ext cx="2263668" cy="2226898"/>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 name="Google Shape;344;p7"/>
          <p:cNvSpPr/>
          <p:nvPr/>
        </p:nvSpPr>
        <p:spPr>
          <a:xfrm>
            <a:off x="5751399" y="4666263"/>
            <a:ext cx="1470589" cy="137955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 name="Owal 5">
            <a:extLst>
              <a:ext uri="{FF2B5EF4-FFF2-40B4-BE49-F238E27FC236}">
                <a16:creationId xmlns:a16="http://schemas.microsoft.com/office/drawing/2014/main" id="{1DDDDC4E-590E-8A1A-1249-3304A385F75C}"/>
              </a:ext>
            </a:extLst>
          </p:cNvPr>
          <p:cNvSpPr/>
          <p:nvPr/>
        </p:nvSpPr>
        <p:spPr>
          <a:xfrm>
            <a:off x="5751399" y="1913161"/>
            <a:ext cx="1385913" cy="1363407"/>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1" name="Arrow: Right 1">
            <a:extLst>
              <a:ext uri="{FF2B5EF4-FFF2-40B4-BE49-F238E27FC236}">
                <a16:creationId xmlns:a16="http://schemas.microsoft.com/office/drawing/2014/main" id="{430E235D-EA9E-CC63-A2AE-29067BE1A874}"/>
              </a:ext>
            </a:extLst>
          </p:cNvPr>
          <p:cNvSpPr/>
          <p:nvPr/>
        </p:nvSpPr>
        <p:spPr>
          <a:xfrm flipH="1">
            <a:off x="2495550" y="5103940"/>
            <a:ext cx="3085121"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Więcej informacji tutaj</a:t>
            </a:r>
          </a:p>
        </p:txBody>
      </p:sp>
      <p:pic>
        <p:nvPicPr>
          <p:cNvPr id="18" name="Obraz 17">
            <a:hlinkClick r:id="rId6"/>
            <a:extLst>
              <a:ext uri="{FF2B5EF4-FFF2-40B4-BE49-F238E27FC236}">
                <a16:creationId xmlns:a16="http://schemas.microsoft.com/office/drawing/2014/main" id="{71DD56BA-CBDD-BC55-BFF0-60CD69E8544A}"/>
              </a:ext>
            </a:extLst>
          </p:cNvPr>
          <p:cNvPicPr>
            <a:picLocks noChangeAspect="1"/>
          </p:cNvPicPr>
          <p:nvPr/>
        </p:nvPicPr>
        <p:blipFill>
          <a:blip r:embed="rId7"/>
          <a:stretch>
            <a:fillRect/>
          </a:stretch>
        </p:blipFill>
        <p:spPr>
          <a:xfrm>
            <a:off x="889808" y="3974838"/>
            <a:ext cx="1503427" cy="20299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342455" y="1062743"/>
            <a:ext cx="10106209" cy="10903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400"/>
              <a:buNone/>
            </a:pPr>
            <a:endParaRPr dirty="0"/>
          </a:p>
          <a:p>
            <a:pPr marL="76200" lvl="0" indent="0" algn="just">
              <a:spcBef>
                <a:spcPts val="0"/>
              </a:spcBef>
            </a:pPr>
            <a:r>
              <a:rPr lang="en-US" dirty="0"/>
              <a:t>Zróżnicowane ekosystemy rolne są bardziej odporne na zmiany klimatu, choroby upraw i oferują bardziej odżywczą żywność.</a:t>
            </a:r>
          </a:p>
          <a:p>
            <a:pPr marL="76200" lvl="0" indent="0" algn="just">
              <a:spcBef>
                <a:spcPts val="0"/>
              </a:spcBef>
            </a:pPr>
            <a:endParaRPr lang="en-US" dirty="0"/>
          </a:p>
          <a:p>
            <a:pPr marL="228600" lvl="0" indent="-228600" algn="l" rtl="0">
              <a:lnSpc>
                <a:spcPct val="90000"/>
              </a:lnSpc>
              <a:spcBef>
                <a:spcPts val="1000"/>
              </a:spcBef>
              <a:spcAft>
                <a:spcPts val="0"/>
              </a:spcAft>
              <a:buClr>
                <a:srgbClr val="000000"/>
              </a:buClr>
              <a:buSzPts val="2400"/>
              <a:buNone/>
            </a:pPr>
            <a:endParaRPr dirty="0"/>
          </a:p>
        </p:txBody>
      </p:sp>
      <p:sp>
        <p:nvSpPr>
          <p:cNvPr id="397" name="Google Shape;397;g2cd830a0f73_1_797"/>
          <p:cNvSpPr txBox="1">
            <a:spLocks noGrp="1"/>
          </p:cNvSpPr>
          <p:nvPr>
            <p:ph type="body" idx="2"/>
          </p:nvPr>
        </p:nvSpPr>
        <p:spPr>
          <a:xfrm>
            <a:off x="516335" y="695700"/>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dirty="0"/>
              <a:t>Rola różnorodności biologicznej w rolnictwie</a:t>
            </a:r>
            <a:endParaRPr sz="4000" dirty="0"/>
          </a:p>
          <a:p>
            <a:pPr marL="0" lvl="0" indent="0" algn="l" rtl="0">
              <a:lnSpc>
                <a:spcPct val="90000"/>
              </a:lnSpc>
              <a:spcBef>
                <a:spcPts val="1000"/>
              </a:spcBef>
              <a:spcAft>
                <a:spcPts val="0"/>
              </a:spcAft>
              <a:buClr>
                <a:srgbClr val="8DC641"/>
              </a:buClr>
              <a:buSzPts val="3600"/>
              <a:buNone/>
            </a:pPr>
            <a:endParaRPr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074" name="Picture 2" descr="https://lh7-rt.googleusercontent.com/slidesz/AGV_vUc1RppgF4BoVWkPLuCA4seCSg6p_wOyFtaX0kYk1NANLPIJ4fZuDy8XllbYiDE4_Fj6Y9yTgTnU615N-hbZDql6maW2Y0ENx5fFM10-pxegJL6hm0I_zMdUq4OKkyVLHgMjfr0kHo8q-nE9bOzvLocvuvfuvZOB2dRKcY-PzdSj=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028" y="2237396"/>
            <a:ext cx="6460870" cy="3199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C885A6F1-0C3A-780F-C874-B9565FE1F1E8}"/>
              </a:ext>
            </a:extLst>
          </p:cNvPr>
          <p:cNvGrpSpPr/>
          <p:nvPr/>
        </p:nvGrpSpPr>
        <p:grpSpPr>
          <a:xfrm>
            <a:off x="3254013" y="1564800"/>
            <a:ext cx="8267836" cy="4544263"/>
            <a:chOff x="3254013" y="1564800"/>
            <a:chExt cx="8267836" cy="4544263"/>
          </a:xfrm>
        </p:grpSpPr>
        <p:sp>
          <p:nvSpPr>
            <p:cNvPr id="4" name="Łuk blokowy 3">
              <a:extLst>
                <a:ext uri="{FF2B5EF4-FFF2-40B4-BE49-F238E27FC236}">
                  <a16:creationId xmlns:a16="http://schemas.microsoft.com/office/drawing/2014/main" id="{007A6BE2-5D56-1BBD-1E34-65AB5EAFAF2D}"/>
                </a:ext>
              </a:extLst>
            </p:cNvPr>
            <p:cNvSpPr/>
            <p:nvPr/>
          </p:nvSpPr>
          <p:spPr>
            <a:xfrm>
              <a:off x="3254013" y="1564800"/>
              <a:ext cx="4544263" cy="4544263"/>
            </a:xfrm>
            <a:prstGeom prst="blockArc">
              <a:avLst>
                <a:gd name="adj1" fmla="val 18900000"/>
                <a:gd name="adj2" fmla="val 2700000"/>
                <a:gd name="adj3" fmla="val 47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87B81A36-7A56-7CA8-3F9E-414FEFA8FFAD}"/>
                </a:ext>
              </a:extLst>
            </p:cNvPr>
            <p:cNvSpPr/>
            <p:nvPr/>
          </p:nvSpPr>
          <p:spPr>
            <a:xfrm>
              <a:off x="7537153" y="2487686"/>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Różnorodność gatunków</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EBD6DDA3-FB0E-7A5C-0DFE-C4C906738834}"/>
                </a:ext>
              </a:extLst>
            </p:cNvPr>
            <p:cNvSpPr/>
            <p:nvPr/>
          </p:nvSpPr>
          <p:spPr>
            <a:xfrm>
              <a:off x="7115514" y="2403358"/>
              <a:ext cx="843278" cy="843278"/>
            </a:xfrm>
            <a:prstGeom prst="ellipse">
              <a:avLst/>
            </a:prstGeom>
            <a:blipFill dpi="0" rotWithShape="0">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22D0940F-CB80-6E8B-E572-17E63D6D6C53}"/>
                </a:ext>
              </a:extLst>
            </p:cNvPr>
            <p:cNvSpPr/>
            <p:nvPr/>
          </p:nvSpPr>
          <p:spPr>
            <a:xfrm>
              <a:off x="7782378" y="3499620"/>
              <a:ext cx="3695922" cy="674622"/>
            </a:xfrm>
            <a:custGeom>
              <a:avLst/>
              <a:gdLst>
                <a:gd name="connsiteX0" fmla="*/ 0 w 3695922"/>
                <a:gd name="connsiteY0" fmla="*/ 0 h 674622"/>
                <a:gd name="connsiteX1" fmla="*/ 3695922 w 3695922"/>
                <a:gd name="connsiteY1" fmla="*/ 0 h 674622"/>
                <a:gd name="connsiteX2" fmla="*/ 3695922 w 3695922"/>
                <a:gd name="connsiteY2" fmla="*/ 674622 h 674622"/>
                <a:gd name="connsiteX3" fmla="*/ 0 w 3695922"/>
                <a:gd name="connsiteY3" fmla="*/ 674622 h 674622"/>
                <a:gd name="connsiteX4" fmla="*/ 0 w 3695922"/>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922" h="674622">
                  <a:moveTo>
                    <a:pt x="0" y="0"/>
                  </a:moveTo>
                  <a:lnTo>
                    <a:pt x="3695922" y="0"/>
                  </a:lnTo>
                  <a:lnTo>
                    <a:pt x="3695922" y="674622"/>
                  </a:lnTo>
                  <a:lnTo>
                    <a:pt x="0" y="674622"/>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Różnorodność ekosystemu</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6E611C9C-93B0-B118-5572-6F695882D055}"/>
                </a:ext>
              </a:extLst>
            </p:cNvPr>
            <p:cNvSpPr/>
            <p:nvPr/>
          </p:nvSpPr>
          <p:spPr>
            <a:xfrm>
              <a:off x="7360739" y="3415292"/>
              <a:ext cx="843278" cy="843278"/>
            </a:xfrm>
            <a:prstGeom prst="ellipse">
              <a:avLst/>
            </a:prstGeom>
            <a:blipFill dpi="0" rotWithShape="0">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2072056F-327E-555E-6F5E-223E70301FF1}"/>
                </a:ext>
              </a:extLst>
            </p:cNvPr>
            <p:cNvSpPr/>
            <p:nvPr/>
          </p:nvSpPr>
          <p:spPr>
            <a:xfrm>
              <a:off x="7580702" y="4502844"/>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Odporność </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na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stres</a:t>
              </a:r>
              <a:endParaRPr lang="pl-PL" sz="24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ABD34064-94AF-BD8F-15B4-112733FD5B74}"/>
                </a:ext>
              </a:extLst>
            </p:cNvPr>
            <p:cNvSpPr/>
            <p:nvPr/>
          </p:nvSpPr>
          <p:spPr>
            <a:xfrm>
              <a:off x="7115514" y="4427226"/>
              <a:ext cx="843278" cy="843278"/>
            </a:xfrm>
            <a:prstGeom prst="ellipse">
              <a:avLst/>
            </a:prstGeom>
            <a:blipFill dpi="0" rotWithShape="0">
              <a:blip r:embed="rId6"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
        <p:nvSpPr>
          <p:cNvPr id="12" name="pole tekstowe 11">
            <a:extLst>
              <a:ext uri="{FF2B5EF4-FFF2-40B4-BE49-F238E27FC236}">
                <a16:creationId xmlns:a16="http://schemas.microsoft.com/office/drawing/2014/main" id="{8F4157B1-85B2-2615-1CA5-F9E3E19721AF}"/>
              </a:ext>
            </a:extLst>
          </p:cNvPr>
          <p:cNvSpPr txBox="1"/>
          <p:nvPr/>
        </p:nvSpPr>
        <p:spPr>
          <a:xfrm>
            <a:off x="6296700" y="5843450"/>
            <a:ext cx="6096000" cy="307777"/>
          </a:xfrm>
          <a:prstGeom prst="rect">
            <a:avLst/>
          </a:prstGeom>
          <a:noFill/>
        </p:spPr>
        <p:txBody>
          <a:bodyPr wrap="square">
            <a:spAutoFit/>
          </a:bodyPr>
          <a:lstStyle/>
          <a:p>
            <a:r>
              <a:rPr lang="pl-PL" b="1" dirty="0" err="1">
                <a:solidFill>
                  <a:srgbClr val="8DC641"/>
                </a:solidFill>
                <a:latin typeface="Calibri" panose="020F0502020204030204" pitchFamily="34" charset="0"/>
                <a:ea typeface="Calibri" panose="020F0502020204030204" pitchFamily="34" charset="0"/>
                <a:cs typeface="Calibri" panose="020F0502020204030204" pitchFamily="34" charset="0"/>
              </a:rPr>
              <a:t> czytaj </a:t>
            </a:r>
            <a:r>
              <a:rPr lang="pl-PL" b="1" dirty="0">
                <a:solidFill>
                  <a:srgbClr val="8DC641"/>
                </a:solidFill>
                <a:latin typeface="Calibri" panose="020F0502020204030204" pitchFamily="34" charset="0"/>
                <a:ea typeface="Calibri" panose="020F0502020204030204" pitchFamily="34" charset="0"/>
                <a:cs typeface="Calibri" panose="020F0502020204030204" pitchFamily="34" charset="0"/>
              </a:rPr>
              <a:t>więcej.... </a:t>
            </a:r>
            <a:r>
              <a:rPr lang="pl-PL" dirty="0">
                <a:latin typeface="Calibri" panose="020F0502020204030204" pitchFamily="34" charset="0"/>
                <a:ea typeface="Calibri" panose="020F0502020204030204" pitchFamily="34" charset="0"/>
                <a:cs typeface="Calibri" panose="020F0502020204030204" pitchFamily="34" charset="0"/>
                <a:hlinkClick r:id="rId7"/>
              </a:rPr>
              <a:t>https://foodprint.org/issues/biodiversity-and-agriculture/</a:t>
            </a:r>
            <a:endParaRPr lang="pl-P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28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798375" y="761601"/>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Bioróżnorodność genet</a:t>
            </a:r>
            <a:r>
              <a:rPr lang="pl-PL" sz="4000" b="1" dirty="0" err="1"/>
              <a:t>yczna </a:t>
            </a:r>
            <a:r>
              <a:rPr lang="en-US" sz="4000" b="1" dirty="0"/>
              <a:t>w rolnictwie</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3" name="Grupa 2">
            <a:extLst>
              <a:ext uri="{FF2B5EF4-FFF2-40B4-BE49-F238E27FC236}">
                <a16:creationId xmlns:a16="http://schemas.microsoft.com/office/drawing/2014/main" id="{650C0D84-771E-67E2-1470-C1E52A4219CD}"/>
              </a:ext>
            </a:extLst>
          </p:cNvPr>
          <p:cNvGrpSpPr/>
          <p:nvPr/>
        </p:nvGrpSpPr>
        <p:grpSpPr>
          <a:xfrm>
            <a:off x="-2355486" y="772877"/>
            <a:ext cx="14055026" cy="5783504"/>
            <a:chOff x="-3749884" y="908619"/>
            <a:chExt cx="12280935" cy="5783504"/>
          </a:xfrm>
        </p:grpSpPr>
        <p:sp>
          <p:nvSpPr>
            <p:cNvPr id="4" name="Łuk blokowy 3">
              <a:extLst>
                <a:ext uri="{FF2B5EF4-FFF2-40B4-BE49-F238E27FC236}">
                  <a16:creationId xmlns:a16="http://schemas.microsoft.com/office/drawing/2014/main" id="{5D46E6D5-1AAF-8815-E9EE-6479EA98A381}"/>
                </a:ext>
              </a:extLst>
            </p:cNvPr>
            <p:cNvSpPr/>
            <p:nvPr/>
          </p:nvSpPr>
          <p:spPr>
            <a:xfrm>
              <a:off x="-3749884" y="908619"/>
              <a:ext cx="5783504" cy="5783504"/>
            </a:xfrm>
            <a:prstGeom prst="blockArc">
              <a:avLst>
                <a:gd name="adj1" fmla="val 18900000"/>
                <a:gd name="adj2" fmla="val 2700000"/>
                <a:gd name="adj3" fmla="val 373"/>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ADDCCDAD-DC5C-752A-E5AB-A1B50399F3A3}"/>
                </a:ext>
              </a:extLst>
            </p:cNvPr>
            <p:cNvSpPr/>
            <p:nvPr/>
          </p:nvSpPr>
          <p:spPr>
            <a:xfrm>
              <a:off x="1702593" y="2082303"/>
              <a:ext cx="6828458" cy="859033"/>
            </a:xfrm>
            <a:custGeom>
              <a:avLst/>
              <a:gdLst>
                <a:gd name="connsiteX0" fmla="*/ 0 w 9761144"/>
                <a:gd name="connsiteY0" fmla="*/ 0 h 859033"/>
                <a:gd name="connsiteX1" fmla="*/ 9761144 w 9761144"/>
                <a:gd name="connsiteY1" fmla="*/ 0 h 859033"/>
                <a:gd name="connsiteX2" fmla="*/ 9761144 w 9761144"/>
                <a:gd name="connsiteY2" fmla="*/ 859033 h 859033"/>
                <a:gd name="connsiteX3" fmla="*/ 0 w 9761144"/>
                <a:gd name="connsiteY3" fmla="*/ 859033 h 859033"/>
                <a:gd name="connsiteX4" fmla="*/ 0 w 9761144"/>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859033">
                  <a:moveTo>
                    <a:pt x="0" y="0"/>
                  </a:moveTo>
                  <a:lnTo>
                    <a:pt x="9761144" y="0"/>
                  </a:lnTo>
                  <a:lnTo>
                    <a:pt x="9761144" y="859033"/>
                  </a:lnTo>
                  <a:lnTo>
                    <a:pt x="0" y="859033"/>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Utrzymanie bioróżnorodności genetycznej poprzez nasiona i tradycyjne rasy zwierząt domowych dla lepszej odporności</a:t>
              </a:r>
              <a:r>
                <a:rPr lang="pl-PL"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20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6C59554A-F0BA-9599-53FC-7107E9D0897A}"/>
                </a:ext>
              </a:extLst>
            </p:cNvPr>
            <p:cNvSpPr/>
            <p:nvPr/>
          </p:nvSpPr>
          <p:spPr>
            <a:xfrm>
              <a:off x="1165698" y="1974924"/>
              <a:ext cx="1073791" cy="1073791"/>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52B81CD8-0EF0-31B2-0347-38DFA237BB51}"/>
                </a:ext>
              </a:extLst>
            </p:cNvPr>
            <p:cNvSpPr/>
            <p:nvPr/>
          </p:nvSpPr>
          <p:spPr>
            <a:xfrm>
              <a:off x="2014852" y="3237411"/>
              <a:ext cx="6516199" cy="992476"/>
            </a:xfrm>
            <a:custGeom>
              <a:avLst/>
              <a:gdLst>
                <a:gd name="connsiteX0" fmla="*/ 0 w 9448885"/>
                <a:gd name="connsiteY0" fmla="*/ 0 h 859033"/>
                <a:gd name="connsiteX1" fmla="*/ 9448885 w 9448885"/>
                <a:gd name="connsiteY1" fmla="*/ 0 h 859033"/>
                <a:gd name="connsiteX2" fmla="*/ 9448885 w 9448885"/>
                <a:gd name="connsiteY2" fmla="*/ 859033 h 859033"/>
                <a:gd name="connsiteX3" fmla="*/ 0 w 9448885"/>
                <a:gd name="connsiteY3" fmla="*/ 859033 h 859033"/>
                <a:gd name="connsiteX4" fmla="*/ 0 w 9448885"/>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85" h="859033">
                  <a:moveTo>
                    <a:pt x="0" y="0"/>
                  </a:moveTo>
                  <a:lnTo>
                    <a:pt x="9448885" y="0"/>
                  </a:lnTo>
                  <a:lnTo>
                    <a:pt x="9448885" y="859033"/>
                  </a:lnTo>
                  <a:lnTo>
                    <a:pt x="0" y="859033"/>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p>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Utrata ras i ich zróżnicowanego materiału genetycznego jest uważana za jedno z największych zagrożeń dla hodowli zwierząt i agrobioróżnorodności.</a:t>
              </a:r>
              <a:endParaRPr lang="en-US" sz="20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endParaRPr lang="pl-PL" sz="1800" kern="1200" dirty="0"/>
            </a:p>
          </p:txBody>
        </p:sp>
        <p:sp>
          <p:nvSpPr>
            <p:cNvPr id="8" name="Owal 7">
              <a:extLst>
                <a:ext uri="{FF2B5EF4-FFF2-40B4-BE49-F238E27FC236}">
                  <a16:creationId xmlns:a16="http://schemas.microsoft.com/office/drawing/2014/main" id="{0B7DC961-0990-BD69-0632-80521646A9FF}"/>
                </a:ext>
              </a:extLst>
            </p:cNvPr>
            <p:cNvSpPr/>
            <p:nvPr/>
          </p:nvSpPr>
          <p:spPr>
            <a:xfrm>
              <a:off x="1477956" y="3263474"/>
              <a:ext cx="1073791" cy="1073791"/>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C322F333-ED4D-6EF4-4867-47D8F70BC53A}"/>
                </a:ext>
              </a:extLst>
            </p:cNvPr>
            <p:cNvSpPr/>
            <p:nvPr/>
          </p:nvSpPr>
          <p:spPr>
            <a:xfrm>
              <a:off x="1761431" y="4556045"/>
              <a:ext cx="6769620" cy="1582258"/>
            </a:xfrm>
            <a:custGeom>
              <a:avLst/>
              <a:gdLst>
                <a:gd name="connsiteX0" fmla="*/ 0 w 9761144"/>
                <a:gd name="connsiteY0" fmla="*/ 0 h 1095834"/>
                <a:gd name="connsiteX1" fmla="*/ 9761144 w 9761144"/>
                <a:gd name="connsiteY1" fmla="*/ 0 h 1095834"/>
                <a:gd name="connsiteX2" fmla="*/ 9761144 w 9761144"/>
                <a:gd name="connsiteY2" fmla="*/ 1095834 h 1095834"/>
                <a:gd name="connsiteX3" fmla="*/ 0 w 9761144"/>
                <a:gd name="connsiteY3" fmla="*/ 1095834 h 1095834"/>
                <a:gd name="connsiteX4" fmla="*/ 0 w 9761144"/>
                <a:gd name="connsiteY4" fmla="*/ 0 h 109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1095834">
                  <a:moveTo>
                    <a:pt x="0" y="0"/>
                  </a:moveTo>
                  <a:lnTo>
                    <a:pt x="9761144" y="0"/>
                  </a:lnTo>
                  <a:lnTo>
                    <a:pt x="9761144" y="1095834"/>
                  </a:lnTo>
                  <a:lnTo>
                    <a:pt x="0" y="1095834"/>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endParaRPr lang="pl-PL"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Zagrożone rasy i ich materiał genetyczny mogą pomóc w przezwyciężeniu problemów związanych z różnymi chorobami, a także wyzwań wynikających ze zmian klimatycznych, takich jak ekstremalne warunki pogodowe, rosnący niedobór wody i zmiany w dostępności paszy.</a:t>
              </a:r>
              <a:endParaRPr lang="en-US" sz="20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p>
          </p:txBody>
        </p:sp>
        <p:sp>
          <p:nvSpPr>
            <p:cNvPr id="10" name="Owal 9">
              <a:extLst>
                <a:ext uri="{FF2B5EF4-FFF2-40B4-BE49-F238E27FC236}">
                  <a16:creationId xmlns:a16="http://schemas.microsoft.com/office/drawing/2014/main" id="{856B600F-CB76-8375-3E9F-BECE99706D6F}"/>
                </a:ext>
              </a:extLst>
            </p:cNvPr>
            <p:cNvSpPr/>
            <p:nvPr/>
          </p:nvSpPr>
          <p:spPr>
            <a:xfrm>
              <a:off x="1165698" y="4552024"/>
              <a:ext cx="1073791" cy="1073791"/>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pic>
        <p:nvPicPr>
          <p:cNvPr id="12" name="Obraz 11">
            <a:hlinkClick r:id="rId6"/>
            <a:extLst>
              <a:ext uri="{FF2B5EF4-FFF2-40B4-BE49-F238E27FC236}">
                <a16:creationId xmlns:a16="http://schemas.microsoft.com/office/drawing/2014/main" id="{FFBDD497-70B6-8B5D-E635-534DB919E9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1265" y="2880887"/>
            <a:ext cx="2933349" cy="1004353"/>
          </a:xfrm>
          <a:prstGeom prst="rect">
            <a:avLst/>
          </a:prstGeom>
        </p:spPr>
      </p:pic>
      <p:sp>
        <p:nvSpPr>
          <p:cNvPr id="15" name="pole tekstowe 14">
            <a:extLst>
              <a:ext uri="{FF2B5EF4-FFF2-40B4-BE49-F238E27FC236}">
                <a16:creationId xmlns:a16="http://schemas.microsoft.com/office/drawing/2014/main" id="{7EC83F94-DF3B-19C9-E670-D6EB9ECB2803}"/>
              </a:ext>
            </a:extLst>
          </p:cNvPr>
          <p:cNvSpPr txBox="1"/>
          <p:nvPr/>
        </p:nvSpPr>
        <p:spPr>
          <a:xfrm>
            <a:off x="909311" y="3986289"/>
            <a:ext cx="6096000" cy="307777"/>
          </a:xfrm>
          <a:prstGeom prst="rect">
            <a:avLst/>
          </a:prstGeom>
          <a:noFill/>
        </p:spPr>
        <p:txBody>
          <a:bodyPr wrap="square">
            <a:spAutoFit/>
          </a:bodyPr>
          <a:lstStyle/>
          <a:p>
            <a:r>
              <a:rPr lang="en-US" b="1" dirty="0">
                <a:solidFill>
                  <a:srgbClr val="8DC641"/>
                </a:solidFill>
                <a:latin typeface="Calibri" panose="020F0502020204030204" pitchFamily="34" charset="0"/>
                <a:ea typeface="Calibri" panose="020F0502020204030204" pitchFamily="34" charset="0"/>
                <a:cs typeface="Calibri" panose="020F0502020204030204" pitchFamily="34" charset="0"/>
              </a:rPr>
              <a:t>kliknij obrazek, aby przeczytać więcej...</a:t>
            </a:r>
            <a:endParaRPr lang="pl-PL" b="1" dirty="0">
              <a:solidFill>
                <a:srgbClr val="8DC64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75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516335" y="485602"/>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Rola różnorodności biologicznej w rolnictwie</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 name="pole tekstowe 2"/>
          <p:cNvSpPr txBox="1"/>
          <p:nvPr/>
        </p:nvSpPr>
        <p:spPr>
          <a:xfrm>
            <a:off x="731521" y="5183243"/>
            <a:ext cx="4878704" cy="461665"/>
          </a:xfrm>
          <a:prstGeom prst="rect">
            <a:avLst/>
          </a:prstGeom>
          <a:noFill/>
        </p:spPr>
        <p:txBody>
          <a:bodyPr wrap="square" rtlCol="0">
            <a:spAutoFit/>
          </a:bodyPr>
          <a:lstStyle/>
          <a:p>
            <a:r>
              <a:rPr lang="pl-PL" sz="2400" dirty="0">
                <a:solidFill>
                  <a:schemeClr val="tx1"/>
                </a:solidFill>
                <a:latin typeface="Calibri" panose="020F0502020204030204" pitchFamily="34" charset="0"/>
                <a:cs typeface="Calibri" panose="020F0502020204030204" pitchFamily="34" charset="0"/>
              </a:rPr>
              <a:t>ZRÓWNOWAŻONE ROLNICTWO</a:t>
            </a:r>
          </a:p>
        </p:txBody>
      </p:sp>
      <p:sp>
        <p:nvSpPr>
          <p:cNvPr id="4" name="Trójkąt równoramienny 3"/>
          <p:cNvSpPr/>
          <p:nvPr/>
        </p:nvSpPr>
        <p:spPr>
          <a:xfrm>
            <a:off x="670560" y="1933303"/>
            <a:ext cx="3840480" cy="3152503"/>
          </a:xfrm>
          <a:prstGeom prst="triangle">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130" name="Picture 10" descr="https://lh7-rt.googleusercontent.com/slidesz/AGV_vUeB7D5xJfollltxkZuOoMlirE6_fJg1FEl1OhCiLbR2N3ORVgdRtvoodsa8fYFTKOehbbe6MUViHUznN1HRQXmUHI7upFpaLtoa8nCCnCgUOV5xfnr-k5U2evD4ER2u9BgdizRgplESb3wyoOgcrdLFYq-N-mLtmeoUbh9iFA9HIg=s2048?key=uO2W1KRRaHJkXxeqlpFcS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3455" y="1854387"/>
            <a:ext cx="4269097" cy="209481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633455" y="3949197"/>
            <a:ext cx="4269097" cy="2190346"/>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000"/>
              </a:solidFill>
            </a:endParaRPr>
          </a:p>
        </p:txBody>
      </p:sp>
      <p:sp>
        <p:nvSpPr>
          <p:cNvPr id="7" name="Prostokąt 6"/>
          <p:cNvSpPr/>
          <p:nvPr/>
        </p:nvSpPr>
        <p:spPr>
          <a:xfrm>
            <a:off x="7854996" y="4093842"/>
            <a:ext cx="3923126" cy="2246769"/>
          </a:xfrm>
          <a:prstGeom prst="rect">
            <a:avLst/>
          </a:prstGeom>
        </p:spPr>
        <p:txBody>
          <a:bodyPr wrap="square">
            <a:spAutoFit/>
          </a:bodyPr>
          <a:lstStyle/>
          <a:p>
            <a:pPr algn="just"/>
            <a:r>
              <a:rPr lang="en-US" sz="2000" dirty="0">
                <a:latin typeface="Calibri" panose="020F0502020204030204" pitchFamily="34" charset="0"/>
                <a:cs typeface="Calibri" panose="020F0502020204030204" pitchFamily="34" charset="0"/>
              </a:rPr>
              <a:t>Tylko poprzez tworzenie polityk, które integrują interesy społeczne, środowiskowe i gospodarcze, społeczeństwa mogą promować bardziej zrównoważone systemy rolne.</a:t>
            </a:r>
          </a:p>
          <a:p>
            <a:pPr algn="just"/>
            <a:br>
              <a:rPr lang="en-US"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9" name="Prostokąt zaokrąglony 8"/>
          <p:cNvSpPr/>
          <p:nvPr/>
        </p:nvSpPr>
        <p:spPr>
          <a:xfrm>
            <a:off x="3207768" y="2121188"/>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y 23"/>
          <p:cNvSpPr/>
          <p:nvPr/>
        </p:nvSpPr>
        <p:spPr>
          <a:xfrm>
            <a:off x="3207768" y="299922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y 24"/>
          <p:cNvSpPr/>
          <p:nvPr/>
        </p:nvSpPr>
        <p:spPr>
          <a:xfrm>
            <a:off x="3207767" y="393299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p:cNvSpPr txBox="1"/>
          <p:nvPr/>
        </p:nvSpPr>
        <p:spPr>
          <a:xfrm>
            <a:off x="3776345" y="2249880"/>
            <a:ext cx="2536582"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ŚRODOWISKO</a:t>
            </a:r>
          </a:p>
        </p:txBody>
      </p:sp>
      <p:sp>
        <p:nvSpPr>
          <p:cNvPr id="27" name="pole tekstowe 26"/>
          <p:cNvSpPr txBox="1"/>
          <p:nvPr/>
        </p:nvSpPr>
        <p:spPr>
          <a:xfrm>
            <a:off x="3523433" y="3143254"/>
            <a:ext cx="2830558"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SPOŁECZEŃSTWO</a:t>
            </a:r>
          </a:p>
        </p:txBody>
      </p:sp>
      <p:sp>
        <p:nvSpPr>
          <p:cNvPr id="28" name="pole tekstowe 27"/>
          <p:cNvSpPr txBox="1"/>
          <p:nvPr/>
        </p:nvSpPr>
        <p:spPr>
          <a:xfrm>
            <a:off x="3523433" y="4066363"/>
            <a:ext cx="2830558"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GOSPODARKA</a:t>
            </a:r>
          </a:p>
        </p:txBody>
      </p:sp>
      <p:sp>
        <p:nvSpPr>
          <p:cNvPr id="10" name="Prostokąt 9"/>
          <p:cNvSpPr/>
          <p:nvPr/>
        </p:nvSpPr>
        <p:spPr>
          <a:xfrm>
            <a:off x="315841" y="1123553"/>
            <a:ext cx="9925071" cy="830997"/>
          </a:xfrm>
          <a:prstGeom prst="rect">
            <a:avLst/>
          </a:prstGeom>
        </p:spPr>
        <p:txBody>
          <a:bodyPr wrap="square">
            <a:spAutoFit/>
          </a:bodyPr>
          <a:lstStyle/>
          <a:p>
            <a:pPr marL="76200" algn="just"/>
            <a:r>
              <a:rPr lang="en-US" sz="2400" dirty="0">
                <a:latin typeface="Calibri" panose="020F0502020204030204" pitchFamily="34" charset="0"/>
                <a:cs typeface="Calibri" panose="020F0502020204030204" pitchFamily="34" charset="0"/>
              </a:rPr>
              <a:t>Różnorodność biologiczna ma zasadnicze znaczenie dla bezpieczeństwa żywnościowego, zdrowia środowiska i długoterminowej stabilności rolnictwa.</a:t>
            </a:r>
          </a:p>
        </p:txBody>
      </p:sp>
      <p:sp>
        <p:nvSpPr>
          <p:cNvPr id="2" name="Prostokąt 1">
            <a:extLst>
              <a:ext uri="{FF2B5EF4-FFF2-40B4-BE49-F238E27FC236}">
                <a16:creationId xmlns:a16="http://schemas.microsoft.com/office/drawing/2014/main" id="{BBBFA616-5A2E-9EA5-1BC2-D7C5833FEF12}"/>
              </a:ext>
            </a:extLst>
          </p:cNvPr>
          <p:cNvSpPr/>
          <p:nvPr/>
        </p:nvSpPr>
        <p:spPr>
          <a:xfrm>
            <a:off x="647689" y="5661121"/>
            <a:ext cx="9925071" cy="400110"/>
          </a:xfrm>
          <a:prstGeom prst="rect">
            <a:avLst/>
          </a:prstGeom>
        </p:spPr>
        <p:txBody>
          <a:bodyPr wrap="square">
            <a:spAutoFit/>
          </a:bodyPr>
          <a:lstStyle/>
          <a:p>
            <a:pPr marL="76200" algn="just"/>
            <a:r>
              <a:rPr lang="en-US" sz="2000" dirty="0">
                <a:latin typeface="Calibri" panose="020F0502020204030204" pitchFamily="34" charset="0"/>
                <a:cs typeface="Calibri" panose="020F0502020204030204" pitchFamily="34" charset="0"/>
              </a:rPr>
              <a:t>Przeczytaj więcej o </a:t>
            </a:r>
            <a:r>
              <a:rPr lang="en-US" sz="2000" dirty="0">
                <a:latin typeface="Calibri" panose="020F0502020204030204" pitchFamily="34" charset="0"/>
                <a:cs typeface="Calibri" panose="020F0502020204030204" pitchFamily="34" charset="0"/>
                <a:hlinkClick r:id="rId4"/>
              </a:rPr>
              <a:t>strategii na rzecz bioróżnorodności do 2030 r.</a:t>
            </a:r>
            <a:endParaRPr lang="en-US" sz="2000" dirty="0">
              <a:latin typeface="Calibri" panose="020F0502020204030204" pitchFamily="34" charset="0"/>
              <a:cs typeface="Calibri" panose="020F0502020204030204" pitchFamily="34" charset="0"/>
            </a:endParaRPr>
          </a:p>
        </p:txBody>
      </p:sp>
      <p:sp>
        <p:nvSpPr>
          <p:cNvPr id="5" name="Strzałka w prawo 4"/>
          <p:cNvSpPr/>
          <p:nvPr/>
        </p:nvSpPr>
        <p:spPr>
          <a:xfrm>
            <a:off x="6602108" y="3112403"/>
            <a:ext cx="1078718" cy="1271452"/>
          </a:xfrm>
          <a:prstGeom prst="rightArrow">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1426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cd830a0f73_1_7"/>
          <p:cNvSpPr txBox="1">
            <a:spLocks noGrp="1"/>
          </p:cNvSpPr>
          <p:nvPr>
            <p:ph type="body" idx="1"/>
          </p:nvPr>
        </p:nvSpPr>
        <p:spPr>
          <a:xfrm>
            <a:off x="3583900" y="2542275"/>
            <a:ext cx="7378200" cy="20244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rgbClr val="000000"/>
              </a:buClr>
              <a:buSzPts val="3000"/>
              <a:buNone/>
            </a:pPr>
            <a:r>
              <a:rPr lang="en-US" dirty="0"/>
              <a:t>Strategie zwiększania </a:t>
            </a:r>
            <a:endParaRPr lang="pl-PL" dirty="0"/>
          </a:p>
          <a:p>
            <a:pPr marL="0" lvl="0" indent="0" algn="ctr" rtl="0">
              <a:lnSpc>
                <a:spcPct val="70000"/>
              </a:lnSpc>
              <a:spcBef>
                <a:spcPts val="0"/>
              </a:spcBef>
              <a:spcAft>
                <a:spcPts val="0"/>
              </a:spcAft>
              <a:buClr>
                <a:srgbClr val="000000"/>
              </a:buClr>
              <a:buSzPts val="3000"/>
              <a:buNone/>
            </a:pPr>
            <a:r>
              <a:rPr lang="en-US" dirty="0"/>
              <a:t>bioróżnorodność w gospodarstwie</a:t>
            </a:r>
            <a:endParaRPr dirty="0"/>
          </a:p>
          <a:p>
            <a:pPr marL="0" lvl="0" indent="0" algn="l" rtl="0">
              <a:lnSpc>
                <a:spcPct val="70000"/>
              </a:lnSpc>
              <a:spcBef>
                <a:spcPts val="0"/>
              </a:spcBef>
              <a:spcAft>
                <a:spcPts val="0"/>
              </a:spcAft>
              <a:buClr>
                <a:srgbClr val="000000"/>
              </a:buClr>
              <a:buSzPts val="3000"/>
              <a:buNone/>
            </a:pPr>
            <a:endParaRPr dirty="0"/>
          </a:p>
        </p:txBody>
      </p:sp>
      <p:sp>
        <p:nvSpPr>
          <p:cNvPr id="413" name="Google Shape;413;g2cd830a0f73_1_7"/>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Google Shape;419;g2cd830a0f73_1_677"/>
          <p:cNvSpPr txBox="1">
            <a:spLocks noGrp="1"/>
          </p:cNvSpPr>
          <p:nvPr>
            <p:ph type="body" idx="2"/>
          </p:nvPr>
        </p:nvSpPr>
        <p:spPr>
          <a:xfrm>
            <a:off x="621250" y="614661"/>
            <a:ext cx="9655200" cy="116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Jakie są najskuteczniejsze metody zwiększania bioróżnorodności w rolnictwie?</a:t>
            </a:r>
            <a:endParaRPr b="1" dirty="0"/>
          </a:p>
          <a:p>
            <a:pPr marL="0" lvl="0" indent="0" algn="l" rtl="0">
              <a:lnSpc>
                <a:spcPct val="90000"/>
              </a:lnSpc>
              <a:spcBef>
                <a:spcPts val="0"/>
              </a:spcBef>
              <a:spcAft>
                <a:spcPts val="0"/>
              </a:spcAft>
              <a:buClr>
                <a:srgbClr val="8DC641"/>
              </a:buClr>
              <a:buSzPts val="3600"/>
              <a:buNone/>
            </a:pPr>
            <a:endParaRPr b="1" dirty="0"/>
          </a:p>
          <a:p>
            <a:pPr marL="0" lvl="0" indent="0" algn="l" rtl="0">
              <a:lnSpc>
                <a:spcPct val="90000"/>
              </a:lnSpc>
              <a:spcBef>
                <a:spcPts val="1000"/>
              </a:spcBef>
              <a:spcAft>
                <a:spcPts val="0"/>
              </a:spcAft>
              <a:buClr>
                <a:srgbClr val="8DC641"/>
              </a:buClr>
              <a:buSzPts val="3600"/>
              <a:buNone/>
            </a:pPr>
            <a:endParaRPr b="1" dirty="0"/>
          </a:p>
        </p:txBody>
      </p:sp>
      <p:grpSp>
        <p:nvGrpSpPr>
          <p:cNvPr id="420" name="Google Shape;420;g2cd830a0f73_1_677"/>
          <p:cNvGrpSpPr/>
          <p:nvPr/>
        </p:nvGrpSpPr>
        <p:grpSpPr>
          <a:xfrm rot="3730713">
            <a:off x="10590242" y="380874"/>
            <a:ext cx="949899" cy="1163507"/>
            <a:chOff x="7602444" y="4967675"/>
            <a:chExt cx="483620" cy="592374"/>
          </a:xfrm>
        </p:grpSpPr>
        <p:grpSp>
          <p:nvGrpSpPr>
            <p:cNvPr id="421" name="Google Shape;421;g2cd830a0f73_1_677"/>
            <p:cNvGrpSpPr/>
            <p:nvPr/>
          </p:nvGrpSpPr>
          <p:grpSpPr>
            <a:xfrm>
              <a:off x="7618661" y="4967675"/>
              <a:ext cx="467403" cy="507609"/>
              <a:chOff x="2251964" y="3590497"/>
              <a:chExt cx="467403" cy="507609"/>
            </a:xfrm>
          </p:grpSpPr>
          <p:sp>
            <p:nvSpPr>
              <p:cNvPr id="422" name="Google Shape;422;g2cd830a0f73_1_67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g2cd830a0f73_1_67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g2cd830a0f73_1_67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25" name="Google Shape;425;g2cd830a0f73_1_677"/>
            <p:cNvGrpSpPr/>
            <p:nvPr/>
          </p:nvGrpSpPr>
          <p:grpSpPr>
            <a:xfrm>
              <a:off x="7602444" y="4993761"/>
              <a:ext cx="421973" cy="566288"/>
              <a:chOff x="2235747" y="3616583"/>
              <a:chExt cx="421973" cy="566288"/>
            </a:xfrm>
          </p:grpSpPr>
          <p:sp>
            <p:nvSpPr>
              <p:cNvPr id="426" name="Google Shape;426;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Symbol zastępczy tekstu 1"/>
          <p:cNvSpPr>
            <a:spLocks noGrp="1"/>
          </p:cNvSpPr>
          <p:nvPr>
            <p:ph type="body" idx="1"/>
          </p:nvPr>
        </p:nvSpPr>
        <p:spPr>
          <a:xfrm>
            <a:off x="621250" y="1782861"/>
            <a:ext cx="7355801" cy="3849918"/>
          </a:xfrm>
        </p:spPr>
        <p:txBody>
          <a:bodyPr/>
          <a:lstStyle/>
          <a:p>
            <a:pPr>
              <a:spcBef>
                <a:spcPts val="600"/>
              </a:spcBef>
            </a:pPr>
            <a:r>
              <a:rPr lang="en-US" sz="2300" dirty="0"/>
              <a:t>Zrównoważone rolnictwo obejmuje </a:t>
            </a:r>
            <a:r>
              <a:rPr lang="en-US" sz="2300" b="1" dirty="0"/>
              <a:t>holistyczne podejście </a:t>
            </a:r>
            <a:r>
              <a:rPr lang="en-US" sz="2300" dirty="0"/>
              <a:t>do metod produkcji roślinnej i zwierzęcej dostosowanych do danego obszaru, z nadrzędnym celem:</a:t>
            </a:r>
          </a:p>
          <a:p>
            <a:pPr>
              <a:spcBef>
                <a:spcPts val="600"/>
              </a:spcBef>
            </a:pPr>
            <a:r>
              <a:rPr lang="en-US" sz="2300" dirty="0"/>
              <a:t>- zaspokajanie ludzkiego zapotrzebowania na żywność</a:t>
            </a:r>
          </a:p>
          <a:p>
            <a:pPr>
              <a:spcBef>
                <a:spcPts val="600"/>
              </a:spcBef>
            </a:pPr>
            <a:r>
              <a:rPr lang="en-US" sz="2300" dirty="0"/>
              <a:t>- zapewnienie rentowności </a:t>
            </a:r>
            <a:r>
              <a:rPr lang="en-US" sz="2300" dirty="0" err="1"/>
              <a:t>przedsięwzięć </a:t>
            </a:r>
            <a:r>
              <a:rPr lang="en-US" sz="2300" dirty="0"/>
              <a:t>rolniczych; oraz poprawa dobrobytu rolników i ogółu społeczeństwa</a:t>
            </a:r>
          </a:p>
          <a:p>
            <a:pPr>
              <a:spcBef>
                <a:spcPts val="600"/>
              </a:spcBef>
            </a:pPr>
            <a:r>
              <a:rPr lang="en-US" sz="2300" dirty="0"/>
              <a:t>- efektywne </a:t>
            </a:r>
            <a:r>
              <a:rPr lang="en-US" sz="2300" dirty="0" err="1"/>
              <a:t>wykorzystanie </a:t>
            </a:r>
            <a:r>
              <a:rPr lang="en-US" sz="2300" dirty="0"/>
              <a:t>zasobów nieodnawialnych i zasobów w gospodarstwie przy jednoczesnym uwzględnieniu odpowiednich naturalnych cykli biologicznych i praktyk zarządzania</a:t>
            </a:r>
          </a:p>
          <a:p>
            <a:pPr>
              <a:spcBef>
                <a:spcPts val="600"/>
              </a:spcBef>
            </a:pPr>
            <a:r>
              <a:rPr lang="en-US" sz="2300" dirty="0"/>
              <a:t>- poprawa warunków środowiskowych</a:t>
            </a:r>
          </a:p>
          <a:p>
            <a:pPr>
              <a:spcBef>
                <a:spcPts val="600"/>
              </a:spcBef>
            </a:pPr>
            <a:br>
              <a:rPr lang="en-US" sz="2300" dirty="0"/>
            </a:br>
            <a:endParaRPr lang="pl-PL" sz="2300" dirty="0"/>
          </a:p>
        </p:txBody>
      </p:sp>
      <p:pic>
        <p:nvPicPr>
          <p:cNvPr id="7170" name="Picture 2" descr="https://lh7-rt.googleusercontent.com/slidesz/AGV_vUdhFtaR0ygw-iej7GPuvQL0hOtyo_YkzyqjKfylpGfqkUI42d40Y37VjkN316LjQpPq02IhSOyE1ZgDXgRXJHuwhbSr0hYSf7mtQoRV6-Uai0Wag1wA4P27whGzGvpd7Xv9cVh8SB6LJdprp_uXOHDVRmisyhXqxycN1gk8mwu9-A=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53251" y="1936048"/>
            <a:ext cx="3852456" cy="4250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Google Shape;433;p10"/>
          <p:cNvSpPr txBox="1">
            <a:spLocks noGrp="1"/>
          </p:cNvSpPr>
          <p:nvPr>
            <p:ph type="body" idx="2"/>
          </p:nvPr>
        </p:nvSpPr>
        <p:spPr>
          <a:xfrm>
            <a:off x="347736" y="419811"/>
            <a:ext cx="6143571" cy="1583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solidFill>
                  <a:srgbClr val="0D0D0D"/>
                </a:solidFill>
              </a:rPr>
              <a:t>Metody zwiększania różnorodności roślin - połączenie różnych strategii</a:t>
            </a:r>
            <a:endParaRPr b="1" dirty="0">
              <a:solidFill>
                <a:srgbClr val="0D0D0D"/>
              </a:solidFill>
            </a:endParaRPr>
          </a:p>
          <a:p>
            <a:pPr marL="0" lvl="0" indent="0" algn="l" rtl="0">
              <a:lnSpc>
                <a:spcPct val="90000"/>
              </a:lnSpc>
              <a:spcBef>
                <a:spcPts val="0"/>
              </a:spcBef>
              <a:spcAft>
                <a:spcPts val="0"/>
              </a:spcAft>
              <a:buClr>
                <a:srgbClr val="000000"/>
              </a:buClr>
              <a:buSzPts val="3600"/>
              <a:buNone/>
            </a:pPr>
            <a:endParaRPr b="1" dirty="0"/>
          </a:p>
          <a:p>
            <a:pPr marL="0" lvl="0" indent="0" algn="l" rtl="0">
              <a:lnSpc>
                <a:spcPct val="90000"/>
              </a:lnSpc>
              <a:spcBef>
                <a:spcPts val="1000"/>
              </a:spcBef>
              <a:spcAft>
                <a:spcPts val="0"/>
              </a:spcAft>
              <a:buClr>
                <a:srgbClr val="000000"/>
              </a:buClr>
              <a:buSzPts val="3600"/>
              <a:buNone/>
            </a:pPr>
            <a:endParaRPr b="1" dirty="0"/>
          </a:p>
        </p:txBody>
      </p:sp>
      <p:pic>
        <p:nvPicPr>
          <p:cNvPr id="434" name="Google Shape;434;p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64150" y="1712675"/>
            <a:ext cx="5144950" cy="3432651"/>
          </a:xfrm>
          <a:prstGeom prst="rect">
            <a:avLst/>
          </a:prstGeom>
          <a:noFill/>
          <a:ln>
            <a:noFill/>
          </a:ln>
        </p:spPr>
      </p:pic>
      <p:grpSp>
        <p:nvGrpSpPr>
          <p:cNvPr id="3" name="Grupa 2">
            <a:extLst>
              <a:ext uri="{FF2B5EF4-FFF2-40B4-BE49-F238E27FC236}">
                <a16:creationId xmlns:a16="http://schemas.microsoft.com/office/drawing/2014/main" id="{76F1F7CC-3EEC-6AD3-87C7-6C7D9CA2D644}"/>
              </a:ext>
            </a:extLst>
          </p:cNvPr>
          <p:cNvGrpSpPr/>
          <p:nvPr/>
        </p:nvGrpSpPr>
        <p:grpSpPr>
          <a:xfrm>
            <a:off x="-3707521" y="1109916"/>
            <a:ext cx="10332020" cy="5149850"/>
            <a:chOff x="-3796766" y="1536409"/>
            <a:chExt cx="10466017" cy="5351806"/>
          </a:xfrm>
        </p:grpSpPr>
        <p:sp>
          <p:nvSpPr>
            <p:cNvPr id="4" name="Łuk blokowy 3">
              <a:extLst>
                <a:ext uri="{FF2B5EF4-FFF2-40B4-BE49-F238E27FC236}">
                  <a16:creationId xmlns:a16="http://schemas.microsoft.com/office/drawing/2014/main" id="{6DD0298A-0682-E702-121D-FAF69C3DE9DD}"/>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DDCF7ABF-B60F-7AAE-C81B-9D36520DB9FA}"/>
                </a:ext>
              </a:extLst>
            </p:cNvPr>
            <p:cNvSpPr/>
            <p:nvPr/>
          </p:nvSpPr>
          <p:spPr>
            <a:xfrm>
              <a:off x="1248365" y="2622725"/>
              <a:ext cx="5420886" cy="993489"/>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Rozszerzenie różnorodności przedsiębiorstw poprzez włączenie szerszego zakresu gatunków roślin uprawnych i zwierząt gospodarskich.</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45FA3483-3938-2D7E-F661-124C9EC6FF11}"/>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9E3120B5-15BB-6E66-5566-41CD368C4AC5}"/>
                </a:ext>
              </a:extLst>
            </p:cNvPr>
            <p:cNvSpPr/>
            <p:nvPr/>
          </p:nvSpPr>
          <p:spPr>
            <a:xfrm>
              <a:off x="1537272" y="3814914"/>
              <a:ext cx="5131979" cy="993489"/>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Realizacja płodozmianu opartego na roślinach strączkowych </a:t>
              </a:r>
              <a:r>
                <a:rPr lang="en-US" sz="1800" b="0" i="0" u="none" kern="1200" dirty="0" err="1">
                  <a:latin typeface="Calibri" panose="020F0502020204030204" pitchFamily="34" charset="0"/>
                  <a:cs typeface="Calibri" panose="020F0502020204030204" pitchFamily="34" charset="0"/>
                </a:rPr>
                <a:t>i wykorzystanie </a:t>
              </a:r>
              <a:r>
                <a:rPr lang="en-US" sz="1800" b="0" i="0" u="none" kern="1200" dirty="0">
                  <a:latin typeface="Calibri" panose="020F0502020204030204" pitchFamily="34" charset="0"/>
                  <a:cs typeface="Calibri" panose="020F0502020204030204" pitchFamily="34" charset="0"/>
                </a:rPr>
                <a:t>pastwisk mieszanych</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A921A8AC-9A0D-46D7-3BF9-5863108E54A9}"/>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A3D25398-A587-D17A-9C6A-4EA3993A9BC4}"/>
                </a:ext>
              </a:extLst>
            </p:cNvPr>
            <p:cNvSpPr/>
            <p:nvPr/>
          </p:nvSpPr>
          <p:spPr>
            <a:xfrm>
              <a:off x="1248365" y="5007104"/>
              <a:ext cx="5420886" cy="1092839"/>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W stosownych przypadkach należy stosować międzyplony lub pasowe uprawy roślin jednorocznych. Sadzić różne odmiany tej samej rośliny</a:t>
              </a: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1C8E06E6-74D0-DAB5-9CC9-62FAE5A37B6B}"/>
                </a:ext>
              </a:extLst>
            </p:cNvPr>
            <p:cNvSpPr/>
            <p:nvPr/>
          </p:nvSpPr>
          <p:spPr>
            <a:xfrm>
              <a:off x="751619" y="490775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g2cd830a0f73_1_756"/>
          <p:cNvSpPr txBox="1">
            <a:spLocks noGrp="1"/>
          </p:cNvSpPr>
          <p:nvPr>
            <p:ph type="body" idx="2"/>
          </p:nvPr>
        </p:nvSpPr>
        <p:spPr>
          <a:xfrm>
            <a:off x="928625" y="441630"/>
            <a:ext cx="5524500"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solidFill>
                  <a:srgbClr val="0D0D0D"/>
                </a:solidFill>
              </a:rPr>
              <a:t>Metody zwiększania różnorodności roślin - połączenie różnych strategii</a:t>
            </a:r>
            <a:endParaRPr b="1" dirty="0">
              <a:solidFill>
                <a:srgbClr val="0D0D0D"/>
              </a:solidFill>
            </a:endParaRPr>
          </a:p>
          <a:p>
            <a:pPr marL="0" lvl="0" indent="0" algn="l" rtl="0">
              <a:lnSpc>
                <a:spcPct val="90000"/>
              </a:lnSpc>
              <a:spcBef>
                <a:spcPts val="0"/>
              </a:spcBef>
              <a:spcAft>
                <a:spcPts val="0"/>
              </a:spcAft>
              <a:buClr>
                <a:srgbClr val="000000"/>
              </a:buClr>
              <a:buSzPts val="3600"/>
              <a:buNone/>
            </a:pPr>
            <a:endParaRPr b="1" dirty="0">
              <a:solidFill>
                <a:srgbClr val="8DC641"/>
              </a:solidFill>
            </a:endParaRPr>
          </a:p>
          <a:p>
            <a:pPr marL="0" lvl="0" indent="0" algn="l" rtl="0">
              <a:lnSpc>
                <a:spcPct val="90000"/>
              </a:lnSpc>
              <a:spcBef>
                <a:spcPts val="1000"/>
              </a:spcBef>
              <a:spcAft>
                <a:spcPts val="0"/>
              </a:spcAft>
              <a:buClr>
                <a:srgbClr val="000000"/>
              </a:buClr>
              <a:buSzPts val="3600"/>
              <a:buNone/>
            </a:pPr>
            <a:endParaRPr b="1" dirty="0">
              <a:solidFill>
                <a:srgbClr val="8DC641"/>
              </a:solidFill>
            </a:endParaRPr>
          </a:p>
        </p:txBody>
      </p:sp>
      <p:pic>
        <p:nvPicPr>
          <p:cNvPr id="441" name="Google Shape;441;g2cd830a0f73_1_7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01050" y="1455000"/>
            <a:ext cx="5143651" cy="3427751"/>
          </a:xfrm>
          <a:prstGeom prst="rect">
            <a:avLst/>
          </a:prstGeom>
          <a:noFill/>
          <a:ln>
            <a:noFill/>
          </a:ln>
        </p:spPr>
      </p:pic>
      <p:grpSp>
        <p:nvGrpSpPr>
          <p:cNvPr id="2" name="Grupa 1">
            <a:extLst>
              <a:ext uri="{FF2B5EF4-FFF2-40B4-BE49-F238E27FC236}">
                <a16:creationId xmlns:a16="http://schemas.microsoft.com/office/drawing/2014/main" id="{180F5181-7493-2A02-24E0-68A5E55F1C48}"/>
              </a:ext>
            </a:extLst>
          </p:cNvPr>
          <p:cNvGrpSpPr/>
          <p:nvPr/>
        </p:nvGrpSpPr>
        <p:grpSpPr>
          <a:xfrm>
            <a:off x="-3715361" y="838589"/>
            <a:ext cx="10466016" cy="5351806"/>
            <a:chOff x="-3683830" y="1006754"/>
            <a:chExt cx="10466016" cy="5351806"/>
          </a:xfrm>
        </p:grpSpPr>
        <p:sp>
          <p:nvSpPr>
            <p:cNvPr id="3" name="Łuk blokowy 2">
              <a:extLst>
                <a:ext uri="{FF2B5EF4-FFF2-40B4-BE49-F238E27FC236}">
                  <a16:creationId xmlns:a16="http://schemas.microsoft.com/office/drawing/2014/main" id="{25B63736-9195-4EC0-8A36-1F7597DCE45E}"/>
                </a:ext>
              </a:extLst>
            </p:cNvPr>
            <p:cNvSpPr/>
            <p:nvPr/>
          </p:nvSpPr>
          <p:spPr>
            <a:xfrm>
              <a:off x="-3683830" y="1006754"/>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AC4A1E2B-4CCE-D31D-11EB-31C30BA88DD6}"/>
                </a:ext>
              </a:extLst>
            </p:cNvPr>
            <p:cNvSpPr/>
            <p:nvPr/>
          </p:nvSpPr>
          <p:spPr>
            <a:xfrm>
              <a:off x="1506350" y="2263395"/>
              <a:ext cx="5275836" cy="1135281"/>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Wybierz odmiany upraw, które posiadają wiele genów tolerancji na określone szkodniki lub choroby, a nie tylko jeden lub dwa.</a:t>
              </a: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716CACC6-7030-6AA8-B7DD-A4A9D6BE5900}"/>
                </a:ext>
              </a:extLst>
            </p:cNvPr>
            <p:cNvSpPr/>
            <p:nvPr/>
          </p:nvSpPr>
          <p:spPr>
            <a:xfrm>
              <a:off x="796799" y="2121485"/>
              <a:ext cx="1419102" cy="1419102"/>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E03FACF0-1C32-FE62-09AC-76F458E96DCF}"/>
                </a:ext>
              </a:extLst>
            </p:cNvPr>
            <p:cNvSpPr/>
            <p:nvPr/>
          </p:nvSpPr>
          <p:spPr>
            <a:xfrm>
              <a:off x="1506350" y="3966635"/>
              <a:ext cx="5275836" cy="1135281"/>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Przedkładanie upraw z otwartym zapylaniem nad hybrydy ze względu na ich zdolność adaptacji do lokalnych warunków i zwiększoną różnorodność genetyczną.</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2F1ABDD3-0E17-8A20-1269-C47A9778B244}"/>
                </a:ext>
              </a:extLst>
            </p:cNvPr>
            <p:cNvSpPr/>
            <p:nvPr/>
          </p:nvSpPr>
          <p:spPr>
            <a:xfrm>
              <a:off x="796799" y="3824725"/>
              <a:ext cx="1419102" cy="1419102"/>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7" name="Google Shape;447;g2cd830a0f73_1_841"/>
          <p:cNvSpPr txBox="1">
            <a:spLocks noGrp="1"/>
          </p:cNvSpPr>
          <p:nvPr>
            <p:ph type="body" idx="2"/>
          </p:nvPr>
        </p:nvSpPr>
        <p:spPr>
          <a:xfrm>
            <a:off x="885824" y="469003"/>
            <a:ext cx="5537661"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solidFill>
                  <a:srgbClr val="0D0D0D"/>
                </a:solidFill>
              </a:rPr>
              <a:t>Metody zwiększania różnorodności roślin - połączenie różnych strategii</a:t>
            </a:r>
            <a:endParaRPr b="1" dirty="0">
              <a:solidFill>
                <a:srgbClr val="0D0D0D"/>
              </a:solidFill>
            </a:endParaRPr>
          </a:p>
          <a:p>
            <a:pPr marL="0" lvl="0" indent="0" algn="l" rtl="0">
              <a:lnSpc>
                <a:spcPct val="90000"/>
              </a:lnSpc>
              <a:spcBef>
                <a:spcPts val="0"/>
              </a:spcBef>
              <a:spcAft>
                <a:spcPts val="0"/>
              </a:spcAft>
              <a:buClr>
                <a:srgbClr val="000000"/>
              </a:buClr>
              <a:buSzPts val="3600"/>
              <a:buNone/>
            </a:pPr>
            <a:endParaRPr b="1" dirty="0">
              <a:solidFill>
                <a:srgbClr val="8DC641"/>
              </a:solidFill>
            </a:endParaRPr>
          </a:p>
          <a:p>
            <a:pPr marL="0" lvl="0" indent="0" algn="l" rtl="0">
              <a:lnSpc>
                <a:spcPct val="90000"/>
              </a:lnSpc>
              <a:spcBef>
                <a:spcPts val="1000"/>
              </a:spcBef>
              <a:spcAft>
                <a:spcPts val="0"/>
              </a:spcAft>
              <a:buClr>
                <a:srgbClr val="000000"/>
              </a:buClr>
              <a:buSzPts val="3600"/>
              <a:buNone/>
            </a:pPr>
            <a:endParaRPr b="1" dirty="0">
              <a:solidFill>
                <a:srgbClr val="8DC641"/>
              </a:solidFill>
            </a:endParaRPr>
          </a:p>
        </p:txBody>
      </p:sp>
      <p:pic>
        <p:nvPicPr>
          <p:cNvPr id="448" name="Google Shape;448;g2cd830a0f73_1_8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96650" y="1571325"/>
            <a:ext cx="4717974" cy="3538476"/>
          </a:xfrm>
          <a:prstGeom prst="rect">
            <a:avLst/>
          </a:prstGeom>
          <a:noFill/>
          <a:ln>
            <a:noFill/>
          </a:ln>
        </p:spPr>
      </p:pic>
      <p:grpSp>
        <p:nvGrpSpPr>
          <p:cNvPr id="2" name="Grupa 1">
            <a:extLst>
              <a:ext uri="{FF2B5EF4-FFF2-40B4-BE49-F238E27FC236}">
                <a16:creationId xmlns:a16="http://schemas.microsoft.com/office/drawing/2014/main" id="{CCD65B46-D578-020D-B5FA-E915F87F04EA}"/>
              </a:ext>
            </a:extLst>
          </p:cNvPr>
          <p:cNvGrpSpPr/>
          <p:nvPr/>
        </p:nvGrpSpPr>
        <p:grpSpPr>
          <a:xfrm>
            <a:off x="-3823456" y="1053954"/>
            <a:ext cx="10466017" cy="5351806"/>
            <a:chOff x="-3796766" y="1536409"/>
            <a:chExt cx="10466017" cy="5351806"/>
          </a:xfrm>
        </p:grpSpPr>
        <p:sp>
          <p:nvSpPr>
            <p:cNvPr id="3" name="Łuk blokowy 2">
              <a:extLst>
                <a:ext uri="{FF2B5EF4-FFF2-40B4-BE49-F238E27FC236}">
                  <a16:creationId xmlns:a16="http://schemas.microsoft.com/office/drawing/2014/main" id="{EF8472D4-C2E4-C9EC-E79B-2FD8D8EB5B8F}"/>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93223E7-25FE-A30A-94A5-89C6596BE512}"/>
                </a:ext>
              </a:extLst>
            </p:cNvPr>
            <p:cNvSpPr/>
            <p:nvPr/>
          </p:nvSpPr>
          <p:spPr>
            <a:xfrm>
              <a:off x="1248365" y="262272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Ochrona drzew w celu zwiększenia dzikiej przyrody i ograniczenia powodzi.</a:t>
              </a:r>
              <a:endParaRPr lang="pl-PL" sz="18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38963B4E-A2A5-E9FF-E72D-8C807A5273DD}"/>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FB44D8EA-88FD-806B-081F-ECA10244A4CE}"/>
                </a:ext>
              </a:extLst>
            </p:cNvPr>
            <p:cNvSpPr/>
            <p:nvPr/>
          </p:nvSpPr>
          <p:spPr>
            <a:xfrm>
              <a:off x="1537272" y="3814915"/>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Pomoc w walce ze zmianami klimatu, poprawa stanu gleby.</a:t>
              </a:r>
              <a:endParaRPr lang="en-US" sz="1800" b="0"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8884745D-CF05-4E96-9A49-D0BAB1AD28AB}"/>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B7A420E-109E-CF3E-2759-94F80EEF4D70}"/>
                </a:ext>
              </a:extLst>
            </p:cNvPr>
            <p:cNvSpPr/>
            <p:nvPr/>
          </p:nvSpPr>
          <p:spPr>
            <a:xfrm>
              <a:off x="1302129" y="4907755"/>
              <a:ext cx="5367122" cy="1378745"/>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0640" rIns="40640" bIns="40640" numCol="1" spcCol="1270" anchor="ctr" anchorCtr="0">
              <a:noAutofit/>
            </a:bodyPr>
            <a:lstStyle/>
            <a:p>
              <a:pPr marL="0" lvl="0" indent="0" algn="l" defTabSz="711200">
                <a:lnSpc>
                  <a:spcPct val="90000"/>
                </a:lnSpc>
                <a:spcBef>
                  <a:spcPct val="0"/>
                </a:spcBef>
                <a:spcAft>
                  <a:spcPct val="35000"/>
                </a:spcAft>
                <a:buNone/>
              </a:pPr>
              <a:endParaRPr lang="pl-PL" sz="1600" b="0" i="0" u="none" kern="1200" dirty="0">
                <a:latin typeface="Calibri" panose="020F0502020204030204" pitchFamily="34" charset="0"/>
                <a:cs typeface="Calibri" panose="020F0502020204030204" pitchFamily="34" charset="0"/>
              </a:endParaRPr>
            </a:p>
            <a:p>
              <a:pPr marL="0" lvl="0" indent="0" algn="ctr" defTabSz="7112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Tworzenie źródeł wody - stawy stanowią schronienie dla dzikich zwierząt w gospodarstwie, a jako alternatywne źródła wody dla zwierząt gospodarskich mogą pomóc w utrzymaniu zdrowych źródeł naturalnych.</a:t>
              </a:r>
              <a:endParaRPr lang="en-US" sz="1800" b="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0E72CCD4-BE77-9272-C1C9-C17664F12381}"/>
                </a:ext>
              </a:extLst>
            </p:cNvPr>
            <p:cNvSpPr/>
            <p:nvPr/>
          </p:nvSpPr>
          <p:spPr>
            <a:xfrm>
              <a:off x="751619" y="500384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
          <p:cNvSpPr txBox="1">
            <a:spLocks noGrp="1"/>
          </p:cNvSpPr>
          <p:nvPr>
            <p:ph type="body" idx="1"/>
          </p:nvPr>
        </p:nvSpPr>
        <p:spPr>
          <a:xfrm>
            <a:off x="5611647" y="9268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01</a:t>
            </a:r>
            <a:endParaRPr dirty="0"/>
          </a:p>
        </p:txBody>
      </p:sp>
      <p:sp>
        <p:nvSpPr>
          <p:cNvPr id="235" name="Google Shape;235;p4"/>
          <p:cNvSpPr txBox="1">
            <a:spLocks noGrp="1"/>
          </p:cNvSpPr>
          <p:nvPr>
            <p:ph type="body" idx="2"/>
          </p:nvPr>
        </p:nvSpPr>
        <p:spPr>
          <a:xfrm>
            <a:off x="6426697" y="900857"/>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Wprowadzenie</a:t>
            </a:r>
            <a:endParaRPr dirty="0"/>
          </a:p>
        </p:txBody>
      </p:sp>
      <p:sp>
        <p:nvSpPr>
          <p:cNvPr id="236" name="Google Shape;236;p4"/>
          <p:cNvSpPr txBox="1">
            <a:spLocks noGrp="1"/>
          </p:cNvSpPr>
          <p:nvPr>
            <p:ph type="body" idx="3"/>
          </p:nvPr>
        </p:nvSpPr>
        <p:spPr>
          <a:xfrm>
            <a:off x="604200" y="1120900"/>
            <a:ext cx="4984010" cy="416631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rgbClr val="000000"/>
              </a:buClr>
              <a:buSzPts val="2400"/>
              <a:buNone/>
            </a:pPr>
            <a:r>
              <a:rPr lang="en-US" sz="2300" dirty="0"/>
              <a:t>W tym module zapoznasz się z kluczowymi definicjami związanymi z bioróżnorodnością i poznasz praktyczne sposoby jej ochrony. Zbadamy ekologię upraw, bezpieczne metody poprawy plonów i hodowli oraz omówimy starożytne odmiany roślin i rasy zwierząt. Ponadto moduł obejmuje rolę różnorodności biologicznej w agroekosystemach, strategie zwiększania różnorodności biologicznej w gospodarstwie oraz agroekologiczną ochronę przed szkodnikami. </a:t>
            </a:r>
          </a:p>
        </p:txBody>
      </p:sp>
      <p:sp>
        <p:nvSpPr>
          <p:cNvPr id="237" name="Google Shape;237;p4"/>
          <p:cNvSpPr txBox="1">
            <a:spLocks noGrp="1"/>
          </p:cNvSpPr>
          <p:nvPr>
            <p:ph type="body" idx="4"/>
          </p:nvPr>
        </p:nvSpPr>
        <p:spPr>
          <a:xfrm>
            <a:off x="5611646" y="158073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02</a:t>
            </a:r>
            <a:endParaRPr dirty="0"/>
          </a:p>
        </p:txBody>
      </p:sp>
      <p:sp>
        <p:nvSpPr>
          <p:cNvPr id="238" name="Google Shape;238;p4"/>
          <p:cNvSpPr txBox="1">
            <a:spLocks noGrp="1"/>
          </p:cNvSpPr>
          <p:nvPr>
            <p:ph type="body" idx="5"/>
          </p:nvPr>
        </p:nvSpPr>
        <p:spPr>
          <a:xfrm>
            <a:off x="6420160" y="1655236"/>
            <a:ext cx="5533066"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Rola bioróżnorodności w agroekosystemach</a:t>
            </a:r>
            <a:endParaRPr dirty="0"/>
          </a:p>
        </p:txBody>
      </p:sp>
      <p:sp>
        <p:nvSpPr>
          <p:cNvPr id="239" name="Google Shape;239;p4"/>
          <p:cNvSpPr txBox="1">
            <a:spLocks noGrp="1"/>
          </p:cNvSpPr>
          <p:nvPr>
            <p:ph type="body" idx="6"/>
          </p:nvPr>
        </p:nvSpPr>
        <p:spPr>
          <a:xfrm>
            <a:off x="5588210" y="231139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03</a:t>
            </a:r>
            <a:endParaRPr dirty="0"/>
          </a:p>
        </p:txBody>
      </p:sp>
      <p:sp>
        <p:nvSpPr>
          <p:cNvPr id="240" name="Google Shape;240;p4"/>
          <p:cNvSpPr txBox="1">
            <a:spLocks noGrp="1"/>
          </p:cNvSpPr>
          <p:nvPr>
            <p:ph type="body" idx="7"/>
          </p:nvPr>
        </p:nvSpPr>
        <p:spPr>
          <a:xfrm>
            <a:off x="6420158" y="2344755"/>
            <a:ext cx="5351251"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Strategie zwiększania bioróżnorodności w gospodarstwach rolnych</a:t>
            </a:r>
            <a:endParaRPr dirty="0"/>
          </a:p>
        </p:txBody>
      </p:sp>
      <p:sp>
        <p:nvSpPr>
          <p:cNvPr id="241" name="Google Shape;241;p4"/>
          <p:cNvSpPr txBox="1">
            <a:spLocks noGrp="1"/>
          </p:cNvSpPr>
          <p:nvPr>
            <p:ph type="body" idx="8"/>
          </p:nvPr>
        </p:nvSpPr>
        <p:spPr>
          <a:xfrm>
            <a:off x="5588210" y="308557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04</a:t>
            </a:r>
            <a:endParaRPr dirty="0"/>
          </a:p>
        </p:txBody>
      </p:sp>
      <p:sp>
        <p:nvSpPr>
          <p:cNvPr id="242" name="Google Shape;242;p4"/>
          <p:cNvSpPr txBox="1">
            <a:spLocks noGrp="1"/>
          </p:cNvSpPr>
          <p:nvPr>
            <p:ph type="body" idx="9"/>
          </p:nvPr>
        </p:nvSpPr>
        <p:spPr>
          <a:xfrm>
            <a:off x="6420158" y="3111954"/>
            <a:ext cx="5533066"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Agroekologiczna ochrona przed szkodnikami</a:t>
            </a:r>
            <a:endParaRPr dirty="0"/>
          </a:p>
        </p:txBody>
      </p:sp>
      <p:sp>
        <p:nvSpPr>
          <p:cNvPr id="243" name="Google Shape;243;p4"/>
          <p:cNvSpPr txBox="1">
            <a:spLocks noGrp="1"/>
          </p:cNvSpPr>
          <p:nvPr>
            <p:ph type="body" idx="13"/>
          </p:nvPr>
        </p:nvSpPr>
        <p:spPr>
          <a:xfrm>
            <a:off x="5588210" y="392233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05</a:t>
            </a:r>
            <a:endParaRPr dirty="0"/>
          </a:p>
        </p:txBody>
      </p:sp>
      <p:sp>
        <p:nvSpPr>
          <p:cNvPr id="244" name="Google Shape;244;p4"/>
          <p:cNvSpPr txBox="1">
            <a:spLocks noGrp="1"/>
          </p:cNvSpPr>
          <p:nvPr>
            <p:ph type="body" idx="14"/>
          </p:nvPr>
        </p:nvSpPr>
        <p:spPr>
          <a:xfrm>
            <a:off x="6420158" y="3922330"/>
            <a:ext cx="5533066" cy="9356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Lokalne odmiany roślin i rasy zwierząt (w tym rasy chronione genetycznie)</a:t>
            </a:r>
            <a:endParaRPr dirty="0"/>
          </a:p>
        </p:txBody>
      </p:sp>
      <p:sp>
        <p:nvSpPr>
          <p:cNvPr id="245" name="Google Shape;245;p4"/>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None/>
            </a:pPr>
            <a:r>
              <a:rPr lang="en-US" dirty="0"/>
              <a:t>Przegląd zawartości</a:t>
            </a:r>
            <a:endParaRPr dirty="0"/>
          </a:p>
        </p:txBody>
      </p:sp>
      <p:grpSp>
        <p:nvGrpSpPr>
          <p:cNvPr id="246" name="Google Shape;246;p4"/>
          <p:cNvGrpSpPr/>
          <p:nvPr/>
        </p:nvGrpSpPr>
        <p:grpSpPr>
          <a:xfrm rot="3730759">
            <a:off x="10867815" y="193791"/>
            <a:ext cx="949887" cy="1163493"/>
            <a:chOff x="7602444" y="4967675"/>
            <a:chExt cx="483620" cy="592374"/>
          </a:xfrm>
        </p:grpSpPr>
        <p:grpSp>
          <p:nvGrpSpPr>
            <p:cNvPr id="247" name="Google Shape;247;p4"/>
            <p:cNvGrpSpPr/>
            <p:nvPr/>
          </p:nvGrpSpPr>
          <p:grpSpPr>
            <a:xfrm>
              <a:off x="7618661" y="4967675"/>
              <a:ext cx="467403" cy="507609"/>
              <a:chOff x="2251964" y="3590497"/>
              <a:chExt cx="467403" cy="507609"/>
            </a:xfrm>
          </p:grpSpPr>
          <p:sp>
            <p:nvSpPr>
              <p:cNvPr id="248" name="Google Shape;248;p4"/>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4"/>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4"/>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1" name="Google Shape;251;p4"/>
            <p:cNvGrpSpPr/>
            <p:nvPr/>
          </p:nvGrpSpPr>
          <p:grpSpPr>
            <a:xfrm>
              <a:off x="7602444" y="4993761"/>
              <a:ext cx="421973" cy="566288"/>
              <a:chOff x="2235747" y="3616583"/>
              <a:chExt cx="421973" cy="566288"/>
            </a:xfrm>
          </p:grpSpPr>
          <p:sp>
            <p:nvSpPr>
              <p:cNvPr id="252" name="Google Shape;252;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243;p4">
            <a:extLst>
              <a:ext uri="{FF2B5EF4-FFF2-40B4-BE49-F238E27FC236}">
                <a16:creationId xmlns:a16="http://schemas.microsoft.com/office/drawing/2014/main" id="{7A35374E-4DA4-7925-672C-F249C4B443CD}"/>
              </a:ext>
            </a:extLst>
          </p:cNvPr>
          <p:cNvSpPr txBox="1">
            <a:spLocks/>
          </p:cNvSpPr>
          <p:nvPr/>
        </p:nvSpPr>
        <p:spPr>
          <a:xfrm>
            <a:off x="5588211" y="4802608"/>
            <a:ext cx="700387" cy="6895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pl-PL" dirty="0"/>
              <a:t>06</a:t>
            </a:r>
            <a:endParaRPr lang="en-US" dirty="0"/>
          </a:p>
        </p:txBody>
      </p:sp>
      <p:sp>
        <p:nvSpPr>
          <p:cNvPr id="3" name="Google Shape;242;p4">
            <a:extLst>
              <a:ext uri="{FF2B5EF4-FFF2-40B4-BE49-F238E27FC236}">
                <a16:creationId xmlns:a16="http://schemas.microsoft.com/office/drawing/2014/main" id="{CB97F389-AA7B-DABD-386C-DD96F6D7E100}"/>
              </a:ext>
            </a:extLst>
          </p:cNvPr>
          <p:cNvSpPr txBox="1">
            <a:spLocks/>
          </p:cNvSpPr>
          <p:nvPr/>
        </p:nvSpPr>
        <p:spPr>
          <a:xfrm>
            <a:off x="6426697" y="4798061"/>
            <a:ext cx="4465067"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pl-PL" dirty="0" err="1"/>
              <a:t>Praktyczne wskazówki</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g2cd830a0f73_1_762"/>
          <p:cNvSpPr txBox="1">
            <a:spLocks noGrp="1"/>
          </p:cNvSpPr>
          <p:nvPr>
            <p:ph type="body" idx="2"/>
          </p:nvPr>
        </p:nvSpPr>
        <p:spPr>
          <a:xfrm>
            <a:off x="1011030" y="514799"/>
            <a:ext cx="5603754" cy="1618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t>Metody zwiększania różnorodności roślin - połączenie różnych strategii</a:t>
            </a:r>
            <a:endParaRPr b="1" dirty="0"/>
          </a:p>
          <a:p>
            <a:pPr marL="0" lvl="0" indent="0" algn="l" rtl="0">
              <a:lnSpc>
                <a:spcPct val="90000"/>
              </a:lnSpc>
              <a:spcBef>
                <a:spcPts val="0"/>
              </a:spcBef>
              <a:spcAft>
                <a:spcPts val="0"/>
              </a:spcAft>
              <a:buClr>
                <a:srgbClr val="000000"/>
              </a:buClr>
              <a:buSzPts val="3600"/>
              <a:buNone/>
            </a:pPr>
            <a:endParaRPr b="1" dirty="0"/>
          </a:p>
          <a:p>
            <a:pPr marL="0" lvl="0" indent="0" algn="l" rtl="0">
              <a:lnSpc>
                <a:spcPct val="90000"/>
              </a:lnSpc>
              <a:spcBef>
                <a:spcPts val="1000"/>
              </a:spcBef>
              <a:spcAft>
                <a:spcPts val="0"/>
              </a:spcAft>
              <a:buClr>
                <a:srgbClr val="000000"/>
              </a:buClr>
              <a:buSzPts val="3600"/>
              <a:buNone/>
            </a:pPr>
            <a:endParaRPr b="1" dirty="0"/>
          </a:p>
        </p:txBody>
      </p:sp>
      <p:grpSp>
        <p:nvGrpSpPr>
          <p:cNvPr id="2" name="Grupa 1">
            <a:extLst>
              <a:ext uri="{FF2B5EF4-FFF2-40B4-BE49-F238E27FC236}">
                <a16:creationId xmlns:a16="http://schemas.microsoft.com/office/drawing/2014/main" id="{8938F174-8CCF-DBF0-8AFF-6DB12D63C3B8}"/>
              </a:ext>
            </a:extLst>
          </p:cNvPr>
          <p:cNvGrpSpPr/>
          <p:nvPr/>
        </p:nvGrpSpPr>
        <p:grpSpPr>
          <a:xfrm>
            <a:off x="-3826262" y="1015299"/>
            <a:ext cx="10519781" cy="5351806"/>
            <a:chOff x="-3826262" y="1015299"/>
            <a:chExt cx="10519781" cy="5351806"/>
          </a:xfrm>
        </p:grpSpPr>
        <p:sp>
          <p:nvSpPr>
            <p:cNvPr id="3" name="Łuk blokowy 2">
              <a:extLst>
                <a:ext uri="{FF2B5EF4-FFF2-40B4-BE49-F238E27FC236}">
                  <a16:creationId xmlns:a16="http://schemas.microsoft.com/office/drawing/2014/main" id="{A0743DB8-9D5B-3393-95A2-5B48AD2AF75B}"/>
                </a:ext>
              </a:extLst>
            </p:cNvPr>
            <p:cNvSpPr/>
            <p:nvPr/>
          </p:nvSpPr>
          <p:spPr>
            <a:xfrm>
              <a:off x="-3826262" y="101529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AE5C522-467E-500D-3C65-931AF0A45FFD}"/>
                </a:ext>
              </a:extLst>
            </p:cNvPr>
            <p:cNvSpPr/>
            <p:nvPr/>
          </p:nvSpPr>
          <p:spPr>
            <a:xfrm>
              <a:off x="1218869" y="210161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Uprawiaj rośliny okrywowe w sadach, winnicach i na polach uprawnych.</a:t>
              </a:r>
              <a:endParaRPr lang="pl-PL" sz="2000" kern="1200" dirty="0">
                <a:latin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B9680FB2-49E3-1FC3-485D-0CA7BCA84307}"/>
                </a:ext>
              </a:extLst>
            </p:cNvPr>
            <p:cNvSpPr/>
            <p:nvPr/>
          </p:nvSpPr>
          <p:spPr>
            <a:xfrm>
              <a:off x="722123" y="2002267"/>
              <a:ext cx="993490" cy="993490"/>
            </a:xfrm>
            <a:prstGeom prst="ellipse">
              <a:avLst/>
            </a:prstGeom>
            <a:blipFill>
              <a:blip r:embed="rId3"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CA027DB1-58DF-D694-37B7-6C36E0315DC5}"/>
                </a:ext>
              </a:extLst>
            </p:cNvPr>
            <p:cNvSpPr/>
            <p:nvPr/>
          </p:nvSpPr>
          <p:spPr>
            <a:xfrm>
              <a:off x="1561540" y="3285094"/>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Utrzymanie pasów dzikiej roślinności wzdłuż granic pól.</a:t>
              </a:r>
              <a:endParaRPr lang="pl-PL" sz="20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D8BDD8B7-37C9-508F-7072-49742F099CF7}"/>
                </a:ext>
              </a:extLst>
            </p:cNvPr>
            <p:cNvSpPr/>
            <p:nvPr/>
          </p:nvSpPr>
          <p:spPr>
            <a:xfrm>
              <a:off x="1011030" y="3194456"/>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0BB1E0F-9F02-9F5E-DA90-D2FC53925D65}"/>
                </a:ext>
              </a:extLst>
            </p:cNvPr>
            <p:cNvSpPr/>
            <p:nvPr/>
          </p:nvSpPr>
          <p:spPr>
            <a:xfrm>
              <a:off x="1272633" y="4451480"/>
              <a:ext cx="5420886" cy="929867"/>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Zachowanie części farmy jako niezakłóconych siedlisk w celu wspierania różnorodności roślin i zwierząt.</a:t>
              </a:r>
              <a:endParaRPr lang="pl-PL" sz="20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243E8DC5-0762-E19A-E980-0857AD5E853F}"/>
                </a:ext>
              </a:extLst>
            </p:cNvPr>
            <p:cNvSpPr/>
            <p:nvPr/>
          </p:nvSpPr>
          <p:spPr>
            <a:xfrm>
              <a:off x="722123" y="4386645"/>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pic>
        <p:nvPicPr>
          <p:cNvPr id="8194" name="Picture 2" descr="https://lh7-rt.googleusercontent.com/slidesz/AGV_vUdfhYY8aqKWT3I9DtQj_6S3Bhup2DVzO_KyYqUjdxAaFzo4iNHBkVXNE6gZE9ipxI0hKxJ_0Pma2vUtQzr9sTLSVYVXBsN7GDOkEJOFtDQYmolYWsgN5fl5_imcB1fjjPSWMHCRtBAsZPvPllr45PaavsuKhOXwmtZjvqcklGZOJA=s2048?key=uO2W1KRRaHJkXxeqlpFc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62352" y="1514475"/>
            <a:ext cx="5229648" cy="37719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433;p10">
            <a:extLst>
              <a:ext uri="{FF2B5EF4-FFF2-40B4-BE49-F238E27FC236}">
                <a16:creationId xmlns:a16="http://schemas.microsoft.com/office/drawing/2014/main" id="{7A924DE4-68AF-08A9-4743-CB383A3B6DAA}"/>
              </a:ext>
            </a:extLst>
          </p:cNvPr>
          <p:cNvSpPr txBox="1">
            <a:spLocks/>
          </p:cNvSpPr>
          <p:nvPr/>
        </p:nvSpPr>
        <p:spPr>
          <a:xfrm>
            <a:off x="326977" y="5974137"/>
            <a:ext cx="4501584" cy="5247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pPr>
            <a:r>
              <a:rPr lang="en-US" sz="1600" b="1" dirty="0">
                <a:solidFill>
                  <a:srgbClr val="0D0D0D"/>
                </a:solidFill>
              </a:rPr>
              <a:t>Więcej o tych sposobach i metodach dowiesz się w kolejnym module naszego kursu... </a:t>
            </a:r>
            <a:endParaRPr lang="en-US" sz="1600" b="1" dirty="0"/>
          </a:p>
          <a:p>
            <a:pPr marL="0" indent="0"/>
            <a:endParaRPr lang="en-US"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cd830a0f73_1_812"/>
          <p:cNvSpPr txBox="1">
            <a:spLocks noGrp="1"/>
          </p:cNvSpPr>
          <p:nvPr>
            <p:ph type="body" idx="1"/>
          </p:nvPr>
        </p:nvSpPr>
        <p:spPr>
          <a:xfrm>
            <a:off x="6191250" y="2123175"/>
            <a:ext cx="6143626" cy="20244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0000"/>
              </a:buClr>
              <a:buSzPts val="3000"/>
              <a:buNone/>
            </a:pPr>
            <a:r>
              <a:rPr lang="en-US" dirty="0"/>
              <a:t>Agroekologiczna ochrona przed szkodnikami</a:t>
            </a:r>
            <a:endParaRPr dirty="0"/>
          </a:p>
          <a:p>
            <a:pPr marL="0" lvl="0" indent="0" rtl="0">
              <a:lnSpc>
                <a:spcPct val="100000"/>
              </a:lnSpc>
              <a:spcBef>
                <a:spcPts val="0"/>
              </a:spcBef>
              <a:spcAft>
                <a:spcPts val="0"/>
              </a:spcAft>
              <a:buClr>
                <a:srgbClr val="000000"/>
              </a:buClr>
              <a:buSzPts val="3000"/>
              <a:buNone/>
            </a:pPr>
            <a:endParaRPr dirty="0"/>
          </a:p>
        </p:txBody>
      </p:sp>
      <p:sp>
        <p:nvSpPr>
          <p:cNvPr id="462" name="Google Shape;462;g2cd830a0f73_1_812"/>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3"/>
          <p:cNvSpPr txBox="1">
            <a:spLocks noGrp="1"/>
          </p:cNvSpPr>
          <p:nvPr>
            <p:ph type="body" idx="1"/>
          </p:nvPr>
        </p:nvSpPr>
        <p:spPr>
          <a:xfrm>
            <a:off x="432621" y="1098717"/>
            <a:ext cx="11405417" cy="1642384"/>
          </a:xfrm>
          <a:prstGeom prst="rect">
            <a:avLst/>
          </a:prstGeom>
          <a:noFill/>
          <a:ln>
            <a:noFill/>
          </a:ln>
        </p:spPr>
        <p:txBody>
          <a:bodyPr spcFirstLastPara="1" wrap="square" lIns="91425" tIns="45700" rIns="91425" bIns="45700" anchor="t" anchorCtr="0">
            <a:noAutofit/>
          </a:bodyPr>
          <a:lstStyle/>
          <a:p>
            <a:pPr marL="342900" lvl="0" indent="-342900" algn="just">
              <a:spcBef>
                <a:spcPts val="0"/>
              </a:spcBef>
              <a:buFont typeface="Arial" panose="020B0604020202020204" pitchFamily="34" charset="0"/>
              <a:buChar char="•"/>
            </a:pPr>
            <a:r>
              <a:rPr lang="en-US" sz="2200" dirty="0"/>
              <a:t>wykorzystuje naturalne procesy i bioróżnorodność do zrównoważonego zarządzania populacjami szkodników. </a:t>
            </a:r>
          </a:p>
          <a:p>
            <a:pPr marL="342900" lvl="0" indent="-342900" algn="just">
              <a:spcBef>
                <a:spcPts val="0"/>
              </a:spcBef>
              <a:buFont typeface="Arial" panose="020B0604020202020204" pitchFamily="34" charset="0"/>
              <a:buChar char="•"/>
            </a:pPr>
            <a:r>
              <a:rPr lang="en-US" sz="2200" dirty="0"/>
              <a:t>koncentruje się głównie na środkach zapobiegawczych, a nie leczniczych. </a:t>
            </a:r>
            <a:endParaRPr lang="pl-PL" sz="2200" dirty="0"/>
          </a:p>
          <a:p>
            <a:pPr marL="342900" lvl="0" indent="-342900" algn="just">
              <a:spcBef>
                <a:spcPts val="0"/>
              </a:spcBef>
              <a:buFont typeface="Arial" panose="020B0604020202020204" pitchFamily="34" charset="0"/>
              <a:buChar char="•"/>
            </a:pPr>
            <a:r>
              <a:rPr lang="en-US" sz="2200" dirty="0"/>
              <a:t>zwiększenie odporności systemów agroekologicznych poprzez ustanowienie strategii zarządzania w gospodarstwie zamiast polegania na dobrach zewnętrznych </a:t>
            </a:r>
            <a:endParaRPr lang="pl-PL" sz="2200" dirty="0"/>
          </a:p>
          <a:p>
            <a:pPr marL="342900" lvl="0" indent="-342900" algn="just">
              <a:spcBef>
                <a:spcPts val="0"/>
              </a:spcBef>
              <a:buFont typeface="Arial" panose="020B0604020202020204" pitchFamily="34" charset="0"/>
              <a:buChar char="•"/>
            </a:pPr>
            <a:r>
              <a:rPr lang="en-US" sz="2200" dirty="0"/>
              <a:t>obejmuje więcej niż tylko zastąpienie jednej tradycyjnej substancji chemicznej jedną metodą organiczną </a:t>
            </a:r>
            <a:endParaRPr lang="pl-PL" sz="2200" dirty="0"/>
          </a:p>
        </p:txBody>
      </p:sp>
      <p:sp>
        <p:nvSpPr>
          <p:cNvPr id="468" name="Google Shape;468;p13"/>
          <p:cNvSpPr txBox="1">
            <a:spLocks noGrp="1"/>
          </p:cNvSpPr>
          <p:nvPr>
            <p:ph type="body" idx="2"/>
          </p:nvPr>
        </p:nvSpPr>
        <p:spPr>
          <a:xfrm>
            <a:off x="601736" y="456803"/>
            <a:ext cx="10595237" cy="803654"/>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US" b="1" dirty="0" err="1"/>
              <a:t>Agroekologiczne </a:t>
            </a:r>
            <a:r>
              <a:rPr lang="en-US" b="1" dirty="0"/>
              <a:t>zarządzanie szkodnikami</a:t>
            </a:r>
            <a:r>
              <a:rPr lang="pl-PL" b="1" dirty="0"/>
              <a:t>:</a:t>
            </a:r>
            <a:endParaRPr b="1"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8026" y="3026237"/>
            <a:ext cx="2851352" cy="2833249"/>
          </a:xfrm>
          <a:prstGeom prst="rect">
            <a:avLst/>
          </a:prstGeom>
        </p:spPr>
      </p:pic>
      <p:sp>
        <p:nvSpPr>
          <p:cNvPr id="4" name="pole tekstowe 3">
            <a:extLst>
              <a:ext uri="{FF2B5EF4-FFF2-40B4-BE49-F238E27FC236}">
                <a16:creationId xmlns:a16="http://schemas.microsoft.com/office/drawing/2014/main" id="{AF6FB2E2-762E-370D-3E4B-BAD4DC2E5E91}"/>
              </a:ext>
            </a:extLst>
          </p:cNvPr>
          <p:cNvSpPr txBox="1"/>
          <p:nvPr/>
        </p:nvSpPr>
        <p:spPr>
          <a:xfrm>
            <a:off x="432621" y="3245057"/>
            <a:ext cx="8396745" cy="2800767"/>
          </a:xfrm>
          <a:prstGeom prst="rect">
            <a:avLst/>
          </a:prstGeom>
          <a:noFill/>
        </p:spPr>
        <p:txBody>
          <a:bodyPr wrap="square">
            <a:spAutoFit/>
          </a:bodyPr>
          <a:lstStyle/>
          <a:p>
            <a:pPr marL="342900" lvl="0" indent="-342900" algn="just">
              <a:spcBef>
                <a:spcPts val="0"/>
              </a:spcBef>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kładzie większy nacisk na alternatywy zarządzania.</a:t>
            </a:r>
          </a:p>
          <a:p>
            <a:pPr marL="342900" lvl="0" indent="-342900" algn="just">
              <a:spcBef>
                <a:spcPts val="0"/>
              </a:spcBef>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to kompleksowa metoda, która obejmuje stosowanie odporności opartej na roślinach, praktyk kulturowych na poziomie gospodarstwa oraz </a:t>
            </a:r>
            <a:r>
              <a:rPr lang="en-US" sz="2200" dirty="0" err="1">
                <a:latin typeface="Calibri" panose="020F0502020204030204" pitchFamily="34" charset="0"/>
                <a:ea typeface="Calibri" panose="020F0502020204030204" pitchFamily="34" charset="0"/>
                <a:cs typeface="Calibri" panose="020F0502020204030204" pitchFamily="34" charset="0"/>
              </a:rPr>
              <a:t>dostosowanych </a:t>
            </a:r>
            <a:r>
              <a:rPr lang="en-US" sz="2200" dirty="0">
                <a:latin typeface="Calibri" panose="020F0502020204030204" pitchFamily="34" charset="0"/>
                <a:ea typeface="Calibri" panose="020F0502020204030204" pitchFamily="34" charset="0"/>
                <a:cs typeface="Calibri" panose="020F0502020204030204" pitchFamily="34" charset="0"/>
              </a:rPr>
              <a:t>interwencji dla upraw, które mogą obejmować biologiczne, mechaniczne lub naturalne środki kontroli. </a:t>
            </a:r>
            <a:endParaRPr lang="pl-PL" sz="22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Bef>
                <a:spcPts val="0"/>
              </a:spcBef>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skutecznie zmniejsza zagrożenia stwarzane przez sztuczne pestycydy i powinna służyć jako fundamentalna podstawa zarządzania szkodnikami w rolnictwie.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56812"/>
            <a:ext cx="10595100" cy="803700"/>
          </a:xfrm>
          <a:prstGeom prst="rect">
            <a:avLst/>
          </a:prstGeom>
          <a:noFill/>
          <a:ln>
            <a:noFill/>
          </a:ln>
        </p:spPr>
        <p:txBody>
          <a:bodyPr spcFirstLastPara="1" wrap="square" lIns="91425" tIns="45700" rIns="91425" bIns="45700" anchor="t" anchorCtr="0">
            <a:noAutofit/>
          </a:bodyPr>
          <a:lstStyle/>
          <a:p>
            <a:r>
              <a:rPr lang="en-GB" b="1" dirty="0"/>
              <a:t>Kontrola biologiczna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587023" y="1160512"/>
            <a:ext cx="6510462"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spcBef>
                <a:spcPts val="0"/>
              </a:spcBef>
            </a:pPr>
            <a:r>
              <a:rPr lang="en-US" sz="2300" i="0" dirty="0"/>
              <a:t>Kontrola biologiczna wykorzystuje </a:t>
            </a:r>
            <a:r>
              <a:rPr lang="en-US" sz="2300" b="1" i="0" dirty="0">
                <a:solidFill>
                  <a:srgbClr val="8DC641"/>
                </a:solidFill>
              </a:rPr>
              <a:t>naturalne drapieżniki </a:t>
            </a:r>
            <a:r>
              <a:rPr lang="en-US" sz="2300" i="0" dirty="0"/>
              <a:t>do zwalczania szkodliwych owadów, zwierząt i roślin. Rozszerzając procedurę, obejmuje ona metodyczne gromadzenie i pielęgnowanie tych rodzimych przeciwników w kontrolowanych środowiskach laboratoryjnych, a następnie ich celowe uwalnianie w celu przeciwdziałania negatywnemu wpływowi owadów, zwierząt i roślin lub w celu zrównoważonego zachowania naturalnych wrogów obecnych w systemie rolniczym. Kontrola biologiczna odnosi się do dogłębnej analizy i strategicznego rozmieszczenia drapieżników, pasożytów i patogenów w celu regulacji niebezpiecznych owadów, które powodują zmniejszenie wydajności upraw.</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 name="Obraz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7485" y="1627011"/>
            <a:ext cx="4690471" cy="3572005"/>
          </a:xfrm>
          <a:prstGeom prst="rect">
            <a:avLst/>
          </a:prstGeom>
        </p:spPr>
      </p:pic>
      <p:sp>
        <p:nvSpPr>
          <p:cNvPr id="2" name="Arrow: Right 1">
            <a:extLst>
              <a:ext uri="{FF2B5EF4-FFF2-40B4-BE49-F238E27FC236}">
                <a16:creationId xmlns:a16="http://schemas.microsoft.com/office/drawing/2014/main" id="{75FC84E5-9FA0-D67E-BEB5-D8D2EE09CC79}"/>
              </a:ext>
            </a:extLst>
          </p:cNvPr>
          <p:cNvSpPr/>
          <p:nvPr/>
        </p:nvSpPr>
        <p:spPr>
          <a:xfrm>
            <a:off x="7047670" y="5182210"/>
            <a:ext cx="2502625" cy="1274386"/>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Więcej informacji tutaj</a:t>
            </a:r>
          </a:p>
        </p:txBody>
      </p:sp>
      <p:sp>
        <p:nvSpPr>
          <p:cNvPr id="5" name="pole tekstowe 4">
            <a:extLst>
              <a:ext uri="{FF2B5EF4-FFF2-40B4-BE49-F238E27FC236}">
                <a16:creationId xmlns:a16="http://schemas.microsoft.com/office/drawing/2014/main" id="{7D0A85C0-5F67-2DC7-94BF-9975ED261DB9}"/>
              </a:ext>
            </a:extLst>
          </p:cNvPr>
          <p:cNvSpPr txBox="1"/>
          <p:nvPr/>
        </p:nvSpPr>
        <p:spPr>
          <a:xfrm>
            <a:off x="9550295" y="5665515"/>
            <a:ext cx="2647934" cy="307777"/>
          </a:xfrm>
          <a:prstGeom prst="rect">
            <a:avLst/>
          </a:prstGeom>
          <a:noFill/>
        </p:spPr>
        <p:txBody>
          <a:bodyPr wrap="square">
            <a:spAutoFit/>
          </a:bodyPr>
          <a:lstStyle/>
          <a:p>
            <a:r>
              <a:rPr lang="en-GB" dirty="0" err="1">
                <a:hlinkClick r:id="rId4"/>
              </a:rPr>
              <a:t>Zrównoważone_rolnictwo</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5211" y="330127"/>
            <a:ext cx="10595100" cy="803700"/>
          </a:xfrm>
          <a:prstGeom prst="rect">
            <a:avLst/>
          </a:prstGeom>
          <a:noFill/>
          <a:ln>
            <a:noFill/>
          </a:ln>
        </p:spPr>
        <p:txBody>
          <a:bodyPr spcFirstLastPara="1" wrap="square" lIns="91425" tIns="45700" rIns="91425" bIns="45700" anchor="t" anchorCtr="0">
            <a:noAutofit/>
          </a:bodyPr>
          <a:lstStyle/>
          <a:p>
            <a:r>
              <a:rPr lang="en-GB" b="1" dirty="0"/>
              <a:t>Kontrola biologiczna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92926" y="1108001"/>
            <a:ext cx="7150281" cy="25667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Drapieżniki wykazują skłonność do ścigania i zjadania kilku osobników w ciągu swojego życia. Szeroka gama drapieżników, w tym ptaki, płazy, gady, ryby i ssaki, jest zaangażowana w żerowanie na owadach</a:t>
            </a:r>
            <a:r>
              <a:rPr lang="pl-PL" sz="2400" i="0" baseline="30000" dirty="0">
                <a:hlinkClick r:id="rId3"/>
              </a:rPr>
              <a:t>10</a:t>
            </a:r>
            <a:r>
              <a:rPr lang="en-US" sz="2400" i="0" dirty="0"/>
              <a:t> .  Jednakże, jeśli chodzi o kontrolę biologiczną, preferowane jest wykorzystanie owadów i innych drapieżników stawonogów, ponieważ mają one bardziej ograniczony zakres gatunków ofiar i mogą regulować wielkość swojej populacji w oparciu o obfitość ich ofiar.</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459" y="1167935"/>
            <a:ext cx="3606914" cy="2412124"/>
          </a:xfrm>
          <a:prstGeom prst="rect">
            <a:avLst/>
          </a:prstGeom>
        </p:spPr>
      </p:pic>
      <p:pic>
        <p:nvPicPr>
          <p:cNvPr id="5" name="Obraz 4"/>
          <p:cNvPicPr>
            <a:picLocks noChangeAspect="1"/>
          </p:cNvPicPr>
          <p:nvPr/>
        </p:nvPicPr>
        <p:blipFill rotWithShape="1">
          <a:blip r:embed="rId5" cstate="screen">
            <a:extLst>
              <a:ext uri="{28A0092B-C50C-407E-A947-70E740481C1C}">
                <a14:useLocalDpi xmlns:a14="http://schemas.microsoft.com/office/drawing/2010/main"/>
              </a:ext>
            </a:extLst>
          </a:blip>
          <a:srcRect t="10819" b="15334"/>
          <a:stretch/>
        </p:blipFill>
        <p:spPr>
          <a:xfrm>
            <a:off x="8127459" y="3580059"/>
            <a:ext cx="3606914" cy="2627586"/>
          </a:xfrm>
          <a:prstGeom prst="rect">
            <a:avLst/>
          </a:prstGeom>
        </p:spPr>
      </p:pic>
      <p:pic>
        <p:nvPicPr>
          <p:cNvPr id="6" name="Obraz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9700" y="4203527"/>
            <a:ext cx="2848470" cy="2004118"/>
          </a:xfrm>
          <a:prstGeom prst="rect">
            <a:avLst/>
          </a:prstGeom>
        </p:spPr>
      </p:pic>
      <p:pic>
        <p:nvPicPr>
          <p:cNvPr id="7" name="Obraz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68097" y="4203527"/>
            <a:ext cx="3242056" cy="1983561"/>
          </a:xfrm>
          <a:prstGeom prst="rect">
            <a:avLst/>
          </a:prstGeom>
        </p:spPr>
      </p:pic>
    </p:spTree>
    <p:extLst>
      <p:ext uri="{BB962C8B-B14F-4D97-AF65-F5344CB8AC3E}">
        <p14:creationId xmlns:p14="http://schemas.microsoft.com/office/powerpoint/2010/main" val="4279637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60217" y="339162"/>
            <a:ext cx="10595100" cy="803700"/>
          </a:xfrm>
          <a:prstGeom prst="rect">
            <a:avLst/>
          </a:prstGeom>
          <a:noFill/>
          <a:ln>
            <a:noFill/>
          </a:ln>
        </p:spPr>
        <p:txBody>
          <a:bodyPr spcFirstLastPara="1" wrap="square" lIns="91425" tIns="45700" rIns="91425" bIns="45700" anchor="t" anchorCtr="0">
            <a:noAutofit/>
          </a:bodyPr>
          <a:lstStyle/>
          <a:p>
            <a:r>
              <a:rPr lang="en-GB" b="1" dirty="0"/>
              <a:t>Kontrola biologiczna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94035" y="1071547"/>
            <a:ext cx="8699982"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200" b="1" i="0" dirty="0"/>
              <a:t>Pasożyty: </a:t>
            </a:r>
            <a:r>
              <a:rPr lang="en-US" sz="2200" i="0" dirty="0"/>
              <a:t>Pasożyt to organizm, który żyje wewnątrz lub na organizmie żywiciela i czerpie z niego pożywienie. Owady mogą działać jako pasożyty, co oznacza, że mogą żyć z innych organizmów. Mogą przechodzić cały swój cykl życiowy wewnątrz ciała żywiciela lub poza nim. Zazwyczaj początkowe etapy życia polegają głównie na żerowaniu na żywicielu. Należy zauważyć, że chociaż termin "pasożyt" jest używany w tym kontekście, prawdziwe pasożyty (takie jak pchły i kleszcze) zazwyczaj nie powodują śmierci swoich żywicieli. Omawiając </a:t>
            </a:r>
            <a:r>
              <a:rPr lang="en-US" sz="2200" b="1" i="0" dirty="0"/>
              <a:t>kontrolę biologiczną</a:t>
            </a:r>
            <a:r>
              <a:rPr lang="en-US" sz="2200" i="0" dirty="0"/>
              <a:t>, odnosimy się do stworzeń, które niszczą swoich żywicieli, które są dokładniej znane jako "parazytoidy". Parazytoidy to grupa owadów, których larwy żyją wewnątrz pojedynczego żywiciela, powodując jego śmierć. Te w pełni rozwinięte parazytoidy mogą również działać jako drapieżniki, a także mogą konsumować zasoby, takie jak spadź, nektar roślinny lub pyłek. Parazytoidy znane są z ograniczonego zakresu odpowiednich żywicieli i wysokiego stopnia </a:t>
            </a:r>
            <a:r>
              <a:rPr lang="en-US" sz="2200" i="0" dirty="0" err="1"/>
              <a:t>specjalizacji</a:t>
            </a:r>
            <a:r>
              <a:rPr lang="en-US" sz="2200" i="0" dirty="0"/>
              <a:t>.  Dlatego też kluczowe znaczenie ma dokładna identyfikacja gatunków parazytoidów, aby skutecznie wykorzystywać je w dziedzinie kontroli biologicznej.</a:t>
            </a:r>
          </a:p>
        </p:txBody>
      </p:sp>
      <p:pic>
        <p:nvPicPr>
          <p:cNvPr id="2" name="Obraz 1"/>
          <p:cNvPicPr>
            <a:picLocks noChangeAspect="1"/>
          </p:cNvPicPr>
          <p:nvPr/>
        </p:nvPicPr>
        <p:blipFill>
          <a:blip r:embed="rId3"/>
          <a:stretch>
            <a:fillRect/>
          </a:stretch>
        </p:blipFill>
        <p:spPr>
          <a:xfrm>
            <a:off x="9404499" y="1156876"/>
            <a:ext cx="2566498" cy="4115417"/>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960882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03774"/>
            <a:ext cx="10595100" cy="803700"/>
          </a:xfrm>
          <a:prstGeom prst="rect">
            <a:avLst/>
          </a:prstGeom>
          <a:noFill/>
          <a:ln>
            <a:noFill/>
          </a:ln>
        </p:spPr>
        <p:txBody>
          <a:bodyPr spcFirstLastPara="1" wrap="square" lIns="91425" tIns="45700" rIns="91425" bIns="45700" anchor="t" anchorCtr="0">
            <a:noAutofit/>
          </a:bodyPr>
          <a:lstStyle/>
          <a:p>
            <a:r>
              <a:rPr lang="en-GB" b="1" dirty="0"/>
              <a:t>Kontrola biologiczna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581141" y="1088478"/>
            <a:ext cx="6555700"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b="1" i="0" dirty="0"/>
              <a:t>Patogeny: </a:t>
            </a:r>
            <a:r>
              <a:rPr lang="en-US" sz="2400" i="0" dirty="0"/>
              <a:t>Mikroorganizmy, takie jak bakterie, grzyby i wirusy, mogą wywoływać choroby w populacjach szkodników. </a:t>
            </a:r>
            <a:r>
              <a:rPr lang="en-US" sz="2400" dirty="0"/>
              <a:t>Bacillus thuringiensis </a:t>
            </a:r>
            <a:r>
              <a:rPr lang="en-US" sz="2400" i="0" dirty="0"/>
              <a:t>(</a:t>
            </a:r>
            <a:r>
              <a:rPr lang="en-US" sz="2400" i="0" dirty="0" err="1"/>
              <a:t>Bt</a:t>
            </a:r>
            <a:r>
              <a:rPr lang="en-US" sz="2400" i="0" dirty="0"/>
              <a:t>) jest znaną bakterią stosowaną do zwalczania gąsienic i innych szkodników owadzich poprzez wytwarzanie toksyn, które selektywnie atakują te szkodniki. </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 name="Obraz 1"/>
          <p:cNvPicPr>
            <a:picLocks noChangeAspect="1"/>
          </p:cNvPicPr>
          <p:nvPr/>
        </p:nvPicPr>
        <p:blipFill>
          <a:blip r:embed="rId3"/>
          <a:stretch>
            <a:fillRect/>
          </a:stretch>
        </p:blipFill>
        <p:spPr>
          <a:xfrm>
            <a:off x="7493711" y="1827773"/>
            <a:ext cx="4042365" cy="4142510"/>
          </a:xfrm>
          <a:prstGeom prst="rect">
            <a:avLst/>
          </a:prstGeom>
        </p:spPr>
      </p:pic>
      <p:pic>
        <p:nvPicPr>
          <p:cNvPr id="3" name="Obraz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2773" y="3576364"/>
            <a:ext cx="2406364" cy="2396158"/>
          </a:xfrm>
          <a:prstGeom prst="rect">
            <a:avLst/>
          </a:prstGeom>
        </p:spPr>
      </p:pic>
      <p:pic>
        <p:nvPicPr>
          <p:cNvPr id="6" name="Obraz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715" y="3576364"/>
            <a:ext cx="3592484" cy="2396159"/>
          </a:xfrm>
          <a:prstGeom prst="rect">
            <a:avLst/>
          </a:prstGeom>
        </p:spPr>
      </p:pic>
    </p:spTree>
    <p:extLst>
      <p:ext uri="{BB962C8B-B14F-4D97-AF65-F5344CB8AC3E}">
        <p14:creationId xmlns:p14="http://schemas.microsoft.com/office/powerpoint/2010/main" val="2602057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6781664" y="922060"/>
            <a:ext cx="4952709" cy="4820857"/>
          </a:xfrm>
          <a:prstGeom prst="rect">
            <a:avLst/>
          </a:prstGeom>
        </p:spPr>
      </p:pic>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Dywersyfikacja upraw</a:t>
            </a:r>
            <a:endParaRPr dirty="0"/>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64668" y="1140458"/>
            <a:ext cx="9691337" cy="4595828"/>
          </a:xfrm>
          <a:prstGeom prst="rect">
            <a:avLst/>
          </a:prstGeom>
          <a:solidFill>
            <a:schemeClr val="bg2">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Dywersyfikacja upraw obejmuje szereg środków, które zwiększają złożoność strukturalną krajobrazów rolniczych, a tym samym utrudniają szkodnikom lokalizację i rozwój na roślinach żywicielskich</a:t>
            </a:r>
            <a:r>
              <a:rPr lang="pl-PL" sz="2400" i="0" baseline="30000" dirty="0">
                <a:hlinkClick r:id="rId4"/>
              </a:rPr>
              <a:t>5</a:t>
            </a:r>
            <a:r>
              <a:rPr lang="en-US" sz="2400" i="0" dirty="0"/>
              <a:t> . Praktyki te obejmują:</a:t>
            </a:r>
            <a:endParaRPr lang="pl-PL" sz="2400" i="0" dirty="0"/>
          </a:p>
          <a:p>
            <a:pPr marL="342900" indent="-342900" algn="just">
              <a:spcBef>
                <a:spcPts val="0"/>
              </a:spcBef>
              <a:buFont typeface="Arial" panose="020B0604020202020204" pitchFamily="34" charset="0"/>
              <a:buChar char="•"/>
            </a:pPr>
            <a:r>
              <a:rPr lang="en-US" sz="2400" b="1" i="0" dirty="0"/>
              <a:t>Uprawy mieszane </a:t>
            </a:r>
            <a:r>
              <a:rPr lang="en-US" sz="2400" i="0" dirty="0"/>
              <a:t>obejmują uprawę kilku roślin w bliskim sąsiedztwie, co może zakłócać zdolność szkodników do lokalizowania ich </a:t>
            </a:r>
            <a:r>
              <a:rPr lang="en-US" sz="2400" i="0" dirty="0" err="1"/>
              <a:t>ulubionych </a:t>
            </a:r>
            <a:r>
              <a:rPr lang="en-US" sz="2400" i="0" dirty="0"/>
              <a:t>roślin, zmniejszając w ten sposób szanse na rozległe inwazje </a:t>
            </a:r>
            <a:endParaRPr lang="pl-PL" sz="2400" i="0" dirty="0"/>
          </a:p>
          <a:p>
            <a:pPr marL="342900" indent="-342900" algn="just">
              <a:spcBef>
                <a:spcPts val="0"/>
              </a:spcBef>
              <a:buFont typeface="Arial" panose="020B0604020202020204" pitchFamily="34" charset="0"/>
              <a:buChar char="•"/>
            </a:pPr>
            <a:r>
              <a:rPr lang="en-US" sz="2400" b="1" i="0" dirty="0"/>
              <a:t>Uprawa międzyplonowa </a:t>
            </a:r>
            <a:r>
              <a:rPr lang="en-US" sz="2400" i="0" dirty="0"/>
              <a:t>odnosi się do praktyki uprawy uprawy wtórnej obok uprawy głównej przez znaczną część jej cyklu wzrostu. Praktyki te obejmują wysiew trawy/koniczyny, uprawę pasową (gdzie dwie uprawy są uprawiane naprzemiennie) i push-pull (gdzie uprawa wtórna odpycha szkodniki z pola w kierunku atrakcyjnej rośliny uprawianej na granicy pola)</a:t>
            </a:r>
            <a:r>
              <a:rPr lang="pl-PL" sz="2400" i="0" dirty="0"/>
              <a:t>. </a:t>
            </a:r>
            <a:r>
              <a:rPr lang="en-US" sz="2400" i="0" dirty="0"/>
              <a:t>Uprawa współrzędna to praktyka sadzenia wielu upraw w bliskim sąsiedztwie, co może poprawić kontrolę szkodników poprzez przyciąganie naturalnych drapieżników szkodników lub utrudnianie rozprzestrzeniania się szkodników.</a:t>
            </a:r>
          </a:p>
          <a:p>
            <a:pPr marL="0" indent="0" algn="just">
              <a:spcBef>
                <a:spcPts val="0"/>
              </a:spcBef>
            </a:pPr>
            <a:endParaRPr lang="en-US" sz="1800" dirty="0"/>
          </a:p>
        </p:txBody>
      </p:sp>
    </p:spTree>
    <p:extLst>
      <p:ext uri="{BB962C8B-B14F-4D97-AF65-F5344CB8AC3E}">
        <p14:creationId xmlns:p14="http://schemas.microsoft.com/office/powerpoint/2010/main" val="3742441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Dywersyfikacja upraw</a:t>
            </a:r>
            <a:endParaRPr dirty="0"/>
          </a:p>
        </p:txBody>
      </p:sp>
      <p:pic>
        <p:nvPicPr>
          <p:cNvPr id="4" name="Obraz 3"/>
          <p:cNvPicPr>
            <a:picLocks noChangeAspect="1"/>
          </p:cNvPicPr>
          <p:nvPr/>
        </p:nvPicPr>
        <p:blipFill>
          <a:blip r:embed="rId3"/>
          <a:stretch>
            <a:fillRect/>
          </a:stretch>
        </p:blipFill>
        <p:spPr>
          <a:xfrm>
            <a:off x="6724649" y="684593"/>
            <a:ext cx="5036031" cy="5572903"/>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44370" y="1206852"/>
            <a:ext cx="6153972" cy="2479284"/>
          </a:xfrm>
          <a:prstGeom prst="rect">
            <a:avLst/>
          </a:prstGeom>
          <a:solidFill>
            <a:schemeClr val="bg1">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l">
              <a:spcBef>
                <a:spcPts val="0"/>
              </a:spcBef>
              <a:buFont typeface="Arial" panose="020B0604020202020204" pitchFamily="34" charset="0"/>
              <a:buChar char="•"/>
            </a:pPr>
            <a:r>
              <a:rPr lang="en-US" sz="2300" b="1" i="0" dirty="0"/>
              <a:t>Płodozmian </a:t>
            </a:r>
            <a:r>
              <a:rPr lang="en-US" sz="2300" i="0" dirty="0"/>
              <a:t>odnosi się do sekwencji upraw na danym polu, zazwyczaj planowanej w całym gospodarstwie</a:t>
            </a:r>
            <a:r>
              <a:rPr lang="pl-PL" sz="2300" i="0" dirty="0"/>
              <a:t>. </a:t>
            </a:r>
            <a:r>
              <a:rPr lang="en-US" sz="2300" i="0" dirty="0"/>
              <a:t>Zazwyczaj w warunkach uprawnych obejmuje to naprzemienne uprawy zbóż z uprawami roślin strączkowych. Ponadto obejmuje to praktykę sadzenia roślin okrywowych, zazwyczaj w mieszance, przed uprawami wiosennymi w celu zwiększenia zawartości składników odżywczych w glebie. Płodozmian obejmuje zmianę odmiany roślin uprawianych na danym polu z jednego sezonu na drugi. Praktyka ta zakłóca cykle życiowe szkodników i chorób, ponieważ niektóre szkodniki i patogeny są wyłączne dla określonych upraw.</a:t>
            </a:r>
            <a:endParaRPr lang="pl-PL" sz="2300" i="0" dirty="0"/>
          </a:p>
          <a:p>
            <a:pPr marL="0" indent="0" algn="l">
              <a:spcBef>
                <a:spcPts val="0"/>
              </a:spcBef>
            </a:pPr>
            <a:endParaRPr lang="en-US" sz="2300" dirty="0"/>
          </a:p>
          <a:p>
            <a:pPr marL="0" indent="0" algn="l">
              <a:spcBef>
                <a:spcPts val="0"/>
              </a:spcBef>
            </a:pPr>
            <a:endParaRPr lang="en-US" sz="2300" dirty="0"/>
          </a:p>
        </p:txBody>
      </p:sp>
    </p:spTree>
    <p:extLst>
      <p:ext uri="{BB962C8B-B14F-4D97-AF65-F5344CB8AC3E}">
        <p14:creationId xmlns:p14="http://schemas.microsoft.com/office/powerpoint/2010/main" val="4286551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644028"/>
            <a:ext cx="10595100" cy="803700"/>
          </a:xfrm>
          <a:prstGeom prst="rect">
            <a:avLst/>
          </a:prstGeom>
          <a:noFill/>
          <a:ln>
            <a:noFill/>
          </a:ln>
        </p:spPr>
        <p:txBody>
          <a:bodyPr spcFirstLastPara="1" wrap="square" lIns="91425" tIns="45700" rIns="91425" bIns="45700" anchor="t" anchorCtr="0">
            <a:noAutofit/>
          </a:bodyPr>
          <a:lstStyle/>
          <a:p>
            <a:r>
              <a:rPr lang="en-GB" b="1" dirty="0"/>
              <a:t>Podejście kulturowe</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481502" y="1959858"/>
            <a:ext cx="8315655" cy="33905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just">
              <a:spcBef>
                <a:spcPts val="0"/>
              </a:spcBef>
              <a:spcAft>
                <a:spcPts val="600"/>
              </a:spcAft>
              <a:buFont typeface="Arial" panose="020B0604020202020204" pitchFamily="34" charset="0"/>
              <a:buChar char="•"/>
            </a:pPr>
            <a:r>
              <a:rPr lang="en-US" sz="2400" i="0" dirty="0"/>
              <a:t>Jest </a:t>
            </a:r>
            <a:r>
              <a:rPr lang="en-US" sz="2400" i="0" dirty="0" err="1"/>
              <a:t>to tradycyjna </a:t>
            </a:r>
            <a:r>
              <a:rPr lang="en-US" sz="2400" i="0" dirty="0"/>
              <a:t>i wysoce skuteczna technika stosowana przez rolników do zwalczania szkodników na polach uprawnych. </a:t>
            </a:r>
            <a:endParaRPr lang="pl-PL" sz="2400" i="0" dirty="0"/>
          </a:p>
          <a:p>
            <a:pPr marL="285750" indent="-285750" algn="just">
              <a:spcBef>
                <a:spcPts val="0"/>
              </a:spcBef>
              <a:spcAft>
                <a:spcPts val="600"/>
              </a:spcAft>
              <a:buFont typeface="Arial" panose="020B0604020202020204" pitchFamily="34" charset="0"/>
              <a:buChar char="•"/>
            </a:pPr>
            <a:r>
              <a:rPr lang="en-US" sz="2400" i="0" dirty="0"/>
              <a:t>Ułatwia naturalną ochronę przed szkodnikami, tworząc środowisko, które mniej sprzyja ich rozwojowi i poprawiając konkurencyjność upraw. </a:t>
            </a:r>
            <a:endParaRPr lang="pl-PL" sz="2400" i="0" dirty="0"/>
          </a:p>
          <a:p>
            <a:pPr marL="285750" indent="-285750" algn="just">
              <a:spcBef>
                <a:spcPts val="0"/>
              </a:spcBef>
              <a:spcAft>
                <a:spcPts val="600"/>
              </a:spcAft>
              <a:buFont typeface="Arial" panose="020B0604020202020204" pitchFamily="34" charset="0"/>
              <a:buChar char="•"/>
            </a:pPr>
            <a:r>
              <a:rPr lang="en-US" sz="2400" i="0" dirty="0"/>
              <a:t>Obejmuje realizację określonych praktyk kulturowych lub manipulację systemami upraw w celu skutecznego zwalczania szkodników</a:t>
            </a:r>
            <a:r>
              <a:rPr lang="pl-PL" sz="2400" i="0" dirty="0"/>
              <a:t>. </a:t>
            </a:r>
          </a:p>
          <a:p>
            <a:pPr marL="285750" indent="-285750" algn="just">
              <a:spcBef>
                <a:spcPts val="0"/>
              </a:spcBef>
              <a:spcAft>
                <a:spcPts val="600"/>
              </a:spcAft>
              <a:buFont typeface="Arial" panose="020B0604020202020204" pitchFamily="34" charset="0"/>
              <a:buChar char="•"/>
            </a:pPr>
            <a:r>
              <a:rPr lang="en-US" sz="2400" i="0" dirty="0"/>
              <a:t>Ma to na celu stworzenie środowiska, które w mniejszym stopniu sprzyja przetrwaniu i rozmnażaniu się owadów. </a:t>
            </a:r>
            <a:endParaRPr lang="pl-PL" sz="2400" i="0" dirty="0"/>
          </a:p>
          <a:p>
            <a:pPr marL="0" indent="0" algn="just">
              <a:spcBef>
                <a:spcPts val="0"/>
              </a:spcBef>
              <a:spcAft>
                <a:spcPts val="600"/>
              </a:spcAft>
            </a:pPr>
            <a:endParaRPr lang="en-US" sz="1800"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195562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braz zawierający motyl, Motyle i ćmy, owad, bezkręgowiec&#10;&#10;Opis wygenerowany automatycznie">
            <a:extLst>
              <a:ext uri="{FF2B5EF4-FFF2-40B4-BE49-F238E27FC236}">
                <a16:creationId xmlns:a16="http://schemas.microsoft.com/office/drawing/2014/main" id="{6961A6EA-21D0-CDD4-7FB3-964AE84B112F}"/>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p:blipFill>
        <p:spPr>
          <a:xfrm>
            <a:off x="8912202" y="1246695"/>
            <a:ext cx="2444127" cy="4336988"/>
          </a:xfrm>
          <a:prstGeom prst="rect">
            <a:avLst/>
          </a:prstGeom>
          <a:noFill/>
        </p:spPr>
      </p:pic>
      <p:sp>
        <p:nvSpPr>
          <p:cNvPr id="3" name="Text Placeholder 2">
            <a:extLst>
              <a:ext uri="{FF2B5EF4-FFF2-40B4-BE49-F238E27FC236}">
                <a16:creationId xmlns:a16="http://schemas.microsoft.com/office/drawing/2014/main" id="{F9D9B90E-BE6B-AB23-02A2-5A475DD1B33B}"/>
              </a:ext>
            </a:extLst>
          </p:cNvPr>
          <p:cNvSpPr>
            <a:spLocks noGrp="1"/>
          </p:cNvSpPr>
          <p:nvPr>
            <p:ph type="body" idx="1"/>
          </p:nvPr>
        </p:nvSpPr>
        <p:spPr>
          <a:xfrm>
            <a:off x="648928" y="2096990"/>
            <a:ext cx="8131278" cy="3291086"/>
          </a:xfrm>
        </p:spPr>
        <p:txBody>
          <a:bodyPr wrap="square" anchor="t">
            <a:normAutofit fontScale="92500"/>
          </a:bodyPr>
          <a:lstStyle/>
          <a:p>
            <a:r>
              <a:rPr lang="en-US" sz="2800" dirty="0"/>
              <a:t>Poświęć kilka minut na zastanowienie się nad poniższymi pytaniami</a:t>
            </a:r>
            <a:r>
              <a:rPr lang="pl-PL" sz="2800" dirty="0"/>
              <a:t>:</a:t>
            </a:r>
          </a:p>
          <a:p>
            <a:endParaRPr lang="en-US" sz="1100" dirty="0"/>
          </a:p>
          <a:p>
            <a:pPr marL="342900" indent="-342900">
              <a:buFont typeface="Arial" panose="020B0604020202020204" pitchFamily="34" charset="0"/>
              <a:buChar char="•"/>
            </a:pPr>
            <a:r>
              <a:rPr lang="en-US" sz="2800" dirty="0"/>
              <a:t>Co rozumiesz pod pojęciem "różnorodność biologiczna" i jakie aspekty uważasz za kluczowe dla jej ochrony?</a:t>
            </a:r>
            <a:endParaRPr lang="pl-PL" sz="2800" dirty="0"/>
          </a:p>
          <a:p>
            <a:pPr marL="342900" indent="-342900">
              <a:buFont typeface="Arial" panose="020B0604020202020204" pitchFamily="34" charset="0"/>
              <a:buChar char="•"/>
            </a:pPr>
            <a:r>
              <a:rPr lang="en-US" sz="2800" dirty="0"/>
              <a:t>W jaki sposób działalność człowieka, taka jak rolnictwo lub </a:t>
            </a:r>
            <a:r>
              <a:rPr lang="en-US" sz="2800" dirty="0" err="1"/>
              <a:t>urbanizacja</a:t>
            </a:r>
            <a:r>
              <a:rPr lang="en-US" sz="2800" dirty="0"/>
              <a:t>, wpływa na bioróżnorodność w moim regionie?</a:t>
            </a:r>
          </a:p>
        </p:txBody>
      </p:sp>
      <p:sp>
        <p:nvSpPr>
          <p:cNvPr id="4" name="Text Placeholder 3">
            <a:extLst>
              <a:ext uri="{FF2B5EF4-FFF2-40B4-BE49-F238E27FC236}">
                <a16:creationId xmlns:a16="http://schemas.microsoft.com/office/drawing/2014/main" id="{8325DA49-E1C2-A6FF-0FA9-3C78EF3BF435}"/>
              </a:ext>
            </a:extLst>
          </p:cNvPr>
          <p:cNvSpPr>
            <a:spLocks noGrp="1"/>
          </p:cNvSpPr>
          <p:nvPr>
            <p:ph type="body" idx="3"/>
          </p:nvPr>
        </p:nvSpPr>
        <p:spPr>
          <a:xfrm>
            <a:off x="648928" y="973598"/>
            <a:ext cx="4990998" cy="992652"/>
          </a:xfrm>
        </p:spPr>
        <p:txBody>
          <a:bodyPr wrap="square" anchor="t">
            <a:normAutofit/>
          </a:bodyPr>
          <a:lstStyle/>
          <a:p>
            <a:r>
              <a:rPr lang="pl-PL" b="1" dirty="0">
                <a:solidFill>
                  <a:srgbClr val="8DC641"/>
                </a:solidFill>
                <a:effectLst>
                  <a:outerShdw blurRad="38100" dist="38100" dir="2700000" algn="tl">
                    <a:srgbClr val="000000">
                      <a:alpha val="43137"/>
                    </a:srgbClr>
                  </a:outerShdw>
                </a:effectLst>
              </a:rPr>
              <a:t>AUTOREFLEKSJA....</a:t>
            </a:r>
            <a:endParaRPr lang="en-IE" b="1" dirty="0">
              <a:solidFill>
                <a:srgbClr val="8DC64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1213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543738"/>
            <a:ext cx="10595100" cy="803700"/>
          </a:xfrm>
          <a:prstGeom prst="rect">
            <a:avLst/>
          </a:prstGeom>
          <a:noFill/>
          <a:ln>
            <a:noFill/>
          </a:ln>
        </p:spPr>
        <p:txBody>
          <a:bodyPr spcFirstLastPara="1" wrap="square" lIns="91425" tIns="45700" rIns="91425" bIns="45700" anchor="t" anchorCtr="0">
            <a:noAutofit/>
          </a:bodyPr>
          <a:lstStyle/>
          <a:p>
            <a:r>
              <a:rPr lang="en-GB" b="1" dirty="0"/>
              <a:t>Podejście kulturowe</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01196" y="1611946"/>
            <a:ext cx="8295962" cy="40886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l">
              <a:spcBef>
                <a:spcPts val="0"/>
              </a:spcBef>
              <a:spcAft>
                <a:spcPts val="600"/>
              </a:spcAft>
              <a:buFont typeface="Arial" panose="020B0604020202020204" pitchFamily="34" charset="0"/>
              <a:buChar char="•"/>
            </a:pPr>
            <a:r>
              <a:rPr lang="en-US" sz="2300" i="0" dirty="0"/>
              <a:t>Promuje zdrowy wzrost upraw, dostosowując harmonogram upraw i stosując różne kombinacje upraw, które należą do kategorii kontroli kulturowej w ekologii upraw. </a:t>
            </a:r>
            <a:endParaRPr lang="pl-PL" sz="2300" i="0" dirty="0"/>
          </a:p>
          <a:p>
            <a:pPr marL="285750" indent="-285750" algn="l">
              <a:spcBef>
                <a:spcPts val="0"/>
              </a:spcBef>
              <a:spcAft>
                <a:spcPts val="600"/>
              </a:spcAft>
              <a:buFont typeface="Arial" panose="020B0604020202020204" pitchFamily="34" charset="0"/>
              <a:buChar char="•"/>
            </a:pPr>
            <a:r>
              <a:rPr lang="en-US" sz="2300" i="0" dirty="0"/>
              <a:t>Może różnić się od podstawowych upraw współrzędnych i zmian harmonogramów sadzenia do bardziej skomplikowanych metod obejmujących czasową i przestrzenną </a:t>
            </a:r>
            <a:r>
              <a:rPr lang="en-US" sz="2300" i="0" dirty="0" err="1"/>
              <a:t>organizację </a:t>
            </a:r>
            <a:r>
              <a:rPr lang="en-US" sz="2300" i="0" dirty="0"/>
              <a:t>agroekosystemu w celu zwalczania szkodników upraw. </a:t>
            </a:r>
            <a:endParaRPr lang="pl-PL" sz="2300" i="0" dirty="0"/>
          </a:p>
          <a:p>
            <a:pPr marL="285750" indent="-285750" algn="l">
              <a:spcBef>
                <a:spcPts val="0"/>
              </a:spcBef>
              <a:spcAft>
                <a:spcPts val="600"/>
              </a:spcAft>
              <a:buFont typeface="Arial" panose="020B0604020202020204" pitchFamily="34" charset="0"/>
              <a:buChar char="•"/>
            </a:pPr>
            <a:r>
              <a:rPr lang="en-US" sz="2300" i="0" dirty="0"/>
              <a:t>Można je podzielić na trzy główne kategorie: </a:t>
            </a:r>
            <a:r>
              <a:rPr lang="en-US" sz="2300" b="1" i="0" dirty="0"/>
              <a:t>zapobieganie, unikanie i tłumienie. </a:t>
            </a:r>
            <a:r>
              <a:rPr lang="en-US" sz="2300" i="0" dirty="0"/>
              <a:t>Metody te mają na celu poprawę zdolności upraw do konkurowania ze szkodnikami, przy jednoczesnym tworzeniu </a:t>
            </a:r>
            <a:r>
              <a:rPr lang="en-US" sz="2300" i="0" dirty="0" err="1"/>
              <a:t>korzystnego </a:t>
            </a:r>
            <a:r>
              <a:rPr lang="en-US" sz="2300" i="0" dirty="0"/>
              <a:t>środowiska dla naturalnych wrogów szkodników i mniej idealnych warunków dla epidemii szkodników .</a:t>
            </a:r>
            <a:r>
              <a:rPr lang="pl-PL" sz="2300" i="0" baseline="30000" dirty="0">
                <a:hlinkClick r:id="rId3"/>
              </a:rPr>
              <a:t>6</a:t>
            </a:r>
            <a:r>
              <a:rPr lang="pl-PL" sz="2300" i="0" baseline="30000" dirty="0"/>
              <a:t>, </a:t>
            </a:r>
            <a:r>
              <a:rPr lang="pl-PL" sz="2300" i="0" baseline="30000" dirty="0">
                <a:hlinkClick r:id="rId4"/>
              </a:rPr>
              <a:t>7</a:t>
            </a:r>
          </a:p>
          <a:p>
            <a:pPr marL="285750" indent="-285750" algn="l">
              <a:spcBef>
                <a:spcPts val="0"/>
              </a:spcBef>
              <a:spcAft>
                <a:spcPts val="600"/>
              </a:spcAft>
              <a:buFont typeface="Arial" panose="020B0604020202020204" pitchFamily="34" charset="0"/>
              <a:buChar char="•"/>
            </a:pPr>
            <a:endParaRPr lang="en-US" sz="2300" dirty="0"/>
          </a:p>
        </p:txBody>
      </p:sp>
      <p:pic>
        <p:nvPicPr>
          <p:cNvPr id="2" name="Obraz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3077708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737806" y="535191"/>
            <a:ext cx="10595100" cy="803700"/>
          </a:xfrm>
          <a:prstGeom prst="rect">
            <a:avLst/>
          </a:prstGeom>
          <a:noFill/>
          <a:ln>
            <a:noFill/>
          </a:ln>
        </p:spPr>
        <p:txBody>
          <a:bodyPr spcFirstLastPara="1" wrap="square" lIns="91425" tIns="45700" rIns="91425" bIns="45700" anchor="t" anchorCtr="0">
            <a:noAutofit/>
          </a:bodyPr>
          <a:lstStyle/>
          <a:p>
            <a:r>
              <a:rPr lang="en-GB" b="1" dirty="0"/>
              <a:t>Zarządzanie siedliskami</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20636" y="1616764"/>
            <a:ext cx="6924235"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sz="2800" i="0" dirty="0"/>
              <a:t>Zarządzanie siedliskami w ekosystemach rolniczych obejmuje różne podejścia, które mają na celu regulację szkodników przy jednoczesnym zmniejszeniu negatywnego wpływu na środowisko. Trzy główne taktyki obejmują: </a:t>
            </a:r>
          </a:p>
          <a:p>
            <a:pPr marL="685800" indent="-457200">
              <a:buFont typeface="Arial" panose="020B0604020202020204" pitchFamily="34" charset="0"/>
              <a:buChar char="•"/>
            </a:pPr>
            <a:r>
              <a:rPr lang="en-GB" sz="2800" b="1" i="0" dirty="0"/>
              <a:t>pułapkowanie, </a:t>
            </a:r>
          </a:p>
          <a:p>
            <a:pPr marL="685800" indent="-457200">
              <a:buFont typeface="Arial" panose="020B0604020202020204" pitchFamily="34" charset="0"/>
              <a:buChar char="•"/>
            </a:pPr>
            <a:r>
              <a:rPr lang="en-GB" sz="2800" b="1" i="0" dirty="0"/>
              <a:t>uprawy okrywowe, </a:t>
            </a:r>
          </a:p>
          <a:p>
            <a:pPr marL="685800" indent="-457200">
              <a:buFont typeface="Arial" panose="020B0604020202020204" pitchFamily="34" charset="0"/>
              <a:buChar char="•"/>
            </a:pPr>
            <a:r>
              <a:rPr lang="en-GB" sz="2800" b="1" i="0" dirty="0"/>
              <a:t>uprawa współrzędna.</a:t>
            </a:r>
            <a:endParaRPr lang="en-US" sz="2800" b="1" i="0" dirty="0"/>
          </a:p>
        </p:txBody>
      </p:sp>
      <p:pic>
        <p:nvPicPr>
          <p:cNvPr id="3" name="Obraz 2"/>
          <p:cNvPicPr>
            <a:picLocks noChangeAspect="1"/>
          </p:cNvPicPr>
          <p:nvPr/>
        </p:nvPicPr>
        <p:blipFill>
          <a:blip r:embed="rId3"/>
          <a:stretch>
            <a:fillRect/>
          </a:stretch>
        </p:blipFill>
        <p:spPr>
          <a:xfrm>
            <a:off x="7827175" y="1702676"/>
            <a:ext cx="3844189" cy="3844189"/>
          </a:xfrm>
          <a:prstGeom prst="rect">
            <a:avLst/>
          </a:prstGeom>
        </p:spPr>
      </p:pic>
    </p:spTree>
    <p:extLst>
      <p:ext uri="{BB962C8B-B14F-4D97-AF65-F5344CB8AC3E}">
        <p14:creationId xmlns:p14="http://schemas.microsoft.com/office/powerpoint/2010/main" val="3755641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52499" y="360271"/>
            <a:ext cx="10595100" cy="803700"/>
          </a:xfrm>
          <a:prstGeom prst="rect">
            <a:avLst/>
          </a:prstGeom>
          <a:noFill/>
          <a:ln>
            <a:noFill/>
          </a:ln>
        </p:spPr>
        <p:txBody>
          <a:bodyPr spcFirstLastPara="1" wrap="square" lIns="91425" tIns="45700" rIns="91425" bIns="45700" anchor="t" anchorCtr="0">
            <a:noAutofit/>
          </a:bodyPr>
          <a:lstStyle/>
          <a:p>
            <a:r>
              <a:rPr lang="en-GB" b="1" dirty="0"/>
              <a:t>Zarządzanie siedliskami</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3058259" y="979860"/>
            <a:ext cx="8876566"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r>
              <a:rPr lang="en-US" sz="2100" b="1" i="0" dirty="0"/>
              <a:t>Uprawy pułapkowe</a:t>
            </a:r>
            <a:r>
              <a:rPr lang="pl-PL" sz="2100" b="1" i="0" dirty="0"/>
              <a:t>. </a:t>
            </a:r>
            <a:r>
              <a:rPr lang="en-US" sz="2100" i="0" dirty="0"/>
              <a:t>Uprawy pułapkowe </a:t>
            </a:r>
            <a:r>
              <a:rPr lang="en-US" sz="2100" i="0" dirty="0" err="1"/>
              <a:t>zostały wykorzystane </a:t>
            </a:r>
            <a:r>
              <a:rPr lang="en-US" sz="2100" i="0" dirty="0"/>
              <a:t>lub zmodyfikowane w celu zwabienia, przekierowania, przechwycenia i / lub zatrzymania szkodników owadzich w celu zmniejszenia ich szkodliwości dla upraw podstawowych</a:t>
            </a:r>
            <a:r>
              <a:rPr lang="pl-PL" sz="2100" i="0" dirty="0"/>
              <a:t>. </a:t>
            </a:r>
            <a:r>
              <a:rPr lang="en-US" sz="2100" i="0" dirty="0"/>
              <a:t>Po tym, jak szkodniki zgromadzą się w uprawach pułapkowych, można je zwalczać, stosując pestycydy w bardziej ukierunkowany sposób lub fizycznie usuwając uprawy pułapkowe wraz ze szkodnikami. Chociaż odławianie jest zwykle stosowane w celu zwalczania jednego gatunku szkodników, czasami może okazać się skuteczne przeciwko wielu szkodnikom. Na wybór roślin żywicielskich przez roślinożerców wpływa rodzaj i różnorodność upraw, a także czas cyklu życia roślin i szkodników. </a:t>
            </a:r>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759" y="1163971"/>
            <a:ext cx="2288132" cy="2284802"/>
          </a:xfrm>
          <a:prstGeom prst="rect">
            <a:avLst/>
          </a:prstGeom>
        </p:spPr>
      </p:pic>
      <p:sp>
        <p:nvSpPr>
          <p:cNvPr id="4" name="pole tekstowe 3">
            <a:extLst>
              <a:ext uri="{FF2B5EF4-FFF2-40B4-BE49-F238E27FC236}">
                <a16:creationId xmlns:a16="http://schemas.microsoft.com/office/drawing/2014/main" id="{A4E56689-1313-0A2A-A793-FB3EA4212EA4}"/>
              </a:ext>
            </a:extLst>
          </p:cNvPr>
          <p:cNvSpPr txBox="1"/>
          <p:nvPr/>
        </p:nvSpPr>
        <p:spPr>
          <a:xfrm>
            <a:off x="623226" y="3961199"/>
            <a:ext cx="11241250" cy="1938992"/>
          </a:xfrm>
          <a:prstGeom prst="rect">
            <a:avLst/>
          </a:prstGeom>
          <a:noFill/>
        </p:spPr>
        <p:txBody>
          <a:bodyPr wrap="square">
            <a:spAutoFit/>
          </a:bodyPr>
          <a:lstStyle/>
          <a:p>
            <a:r>
              <a:rPr lang="en-US" sz="2000" i="0" dirty="0">
                <a:latin typeface="Calibri" panose="020F0502020204030204" pitchFamily="34" charset="0"/>
                <a:ea typeface="Calibri" panose="020F0502020204030204" pitchFamily="34" charset="0"/>
                <a:cs typeface="Calibri" panose="020F0502020204030204" pitchFamily="34" charset="0"/>
              </a:rPr>
              <a:t>W skutecznych i efektywnych strategiach zwalczania szkodników kluczowymi czynnikami są atrakcyjność upraw pułapkowych i ich przestrzenne pokrycie/układ. W poprzednich badaniach zastosowano kilka metod uprawy pułapkowej, a technika uprawy pułapkowej "dead-end" okazała się wysoce skuteczna w zwalczaniu szkodników. Polega ona na stosowaniu określonych roślin, które są atrakcyjne dla owadów, ale nie nadają się do przetrwania ich potomstwa. Eliminuje to potrzebę stosowania środków owadobójczych do zwalczania szkodników gromadzących się w uprawach pułapkowych .</a:t>
            </a:r>
            <a:r>
              <a:rPr lang="pl-PL" sz="2000" i="0" baseline="30000" dirty="0">
                <a:latin typeface="Calibri" panose="020F0502020204030204" pitchFamily="34" charset="0"/>
                <a:ea typeface="Calibri" panose="020F0502020204030204" pitchFamily="34" charset="0"/>
                <a:cs typeface="Calibri" panose="020F0502020204030204" pitchFamily="34" charset="0"/>
                <a:hlinkClick r:id="rId4"/>
              </a:rPr>
              <a:t>8</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5"/>
              </a:rPr>
              <a:t>9</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6"/>
              </a:rPr>
              <a:t>10</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7"/>
              </a:rPr>
              <a:t>11</a:t>
            </a:r>
            <a:endParaRPr lang="pl-PL"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pole tekstowe 4">
            <a:extLst>
              <a:ext uri="{FF2B5EF4-FFF2-40B4-BE49-F238E27FC236}">
                <a16:creationId xmlns:a16="http://schemas.microsoft.com/office/drawing/2014/main" id="{949C32D3-18B7-9E9F-7667-73E2D016CAE5}"/>
              </a:ext>
            </a:extLst>
          </p:cNvPr>
          <p:cNvSpPr txBox="1"/>
          <p:nvPr/>
        </p:nvSpPr>
        <p:spPr>
          <a:xfrm>
            <a:off x="6035356" y="5869364"/>
            <a:ext cx="3849308" cy="307777"/>
          </a:xfrm>
          <a:prstGeom prst="rect">
            <a:avLst/>
          </a:prstGeom>
          <a:noFill/>
        </p:spPr>
        <p:txBody>
          <a:bodyPr wrap="square">
            <a:spAutoFit/>
          </a:bodyPr>
          <a:lstStyle/>
          <a:p>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Przykłady roślin </a:t>
            </a:r>
            <a:r>
              <a:rPr lang="pl-PL" b="1" dirty="0">
                <a:solidFill>
                  <a:srgbClr val="92D050"/>
                </a:solidFill>
                <a:latin typeface="Calibri" panose="020F0502020204030204" pitchFamily="34" charset="0"/>
                <a:ea typeface="Calibri" panose="020F0502020204030204" pitchFamily="34" charset="0"/>
                <a:cs typeface="Calibri" panose="020F0502020204030204" pitchFamily="34" charset="0"/>
              </a:rPr>
              <a:t>pułapkowych i </a:t>
            </a:r>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metod ich sadzenia</a:t>
            </a:r>
            <a:endParaRPr lang="en-GB"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Obraz 6">
            <a:hlinkClick r:id="rId8"/>
            <a:extLst>
              <a:ext uri="{FF2B5EF4-FFF2-40B4-BE49-F238E27FC236}">
                <a16:creationId xmlns:a16="http://schemas.microsoft.com/office/drawing/2014/main" id="{49201B76-B1D0-3A06-AB6F-22F5A2B0C9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07481" y="5606390"/>
            <a:ext cx="1956995" cy="587603"/>
          </a:xfrm>
          <a:prstGeom prst="rect">
            <a:avLst/>
          </a:prstGeom>
        </p:spPr>
      </p:pic>
    </p:spTree>
    <p:extLst>
      <p:ext uri="{BB962C8B-B14F-4D97-AF65-F5344CB8AC3E}">
        <p14:creationId xmlns:p14="http://schemas.microsoft.com/office/powerpoint/2010/main" val="4263744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39361" y="367056"/>
            <a:ext cx="10595100" cy="803700"/>
          </a:xfrm>
          <a:prstGeom prst="rect">
            <a:avLst/>
          </a:prstGeom>
          <a:noFill/>
          <a:ln>
            <a:noFill/>
          </a:ln>
        </p:spPr>
        <p:txBody>
          <a:bodyPr spcFirstLastPara="1" wrap="square" lIns="91425" tIns="45700" rIns="91425" bIns="45700" anchor="t" anchorCtr="0">
            <a:noAutofit/>
          </a:bodyPr>
          <a:lstStyle/>
          <a:p>
            <a:r>
              <a:rPr lang="en-GB" b="1" dirty="0"/>
              <a:t>Zarządzanie siedliskami</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338161" y="1170756"/>
            <a:ext cx="5289976" cy="45625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l"/>
            <a:r>
              <a:rPr lang="en-US" sz="2400" b="1" i="0" dirty="0"/>
              <a:t>Uprawa okrywowa, </a:t>
            </a:r>
            <a:r>
              <a:rPr lang="en-US" sz="2400" i="0" dirty="0"/>
              <a:t>często znana jako żywa ściółka, jest ważną techniką agroekologiczną stosowaną do zwalczania szkodników. Polega ona na sadzeniu jednorocznych lub wieloletnich roślin zielnych przed lub po głównej uprawie, aby zapewnić pokrycie gleby przez jeden sezon lub cały rok. Stosowanie roślin okrywowych w systemie upraw może poprawić złożoność siedlisk, prowadząc do wzrostu populacji naturalnych wrogów.</a:t>
            </a:r>
          </a:p>
        </p:txBody>
      </p:sp>
      <p:pic>
        <p:nvPicPr>
          <p:cNvPr id="4" name="Obraz 3"/>
          <p:cNvPicPr>
            <a:picLocks noChangeAspect="1"/>
          </p:cNvPicPr>
          <p:nvPr/>
        </p:nvPicPr>
        <p:blipFill>
          <a:blip r:embed="rId3"/>
          <a:stretch>
            <a:fillRect/>
          </a:stretch>
        </p:blipFill>
        <p:spPr>
          <a:xfrm>
            <a:off x="5609632" y="1557047"/>
            <a:ext cx="6035829" cy="3921717"/>
          </a:xfrm>
          <a:prstGeom prst="rect">
            <a:avLst/>
          </a:prstGeom>
        </p:spPr>
      </p:pic>
    </p:spTree>
    <p:extLst>
      <p:ext uri="{BB962C8B-B14F-4D97-AF65-F5344CB8AC3E}">
        <p14:creationId xmlns:p14="http://schemas.microsoft.com/office/powerpoint/2010/main" val="4285439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0879" y="338760"/>
            <a:ext cx="10595100" cy="803700"/>
          </a:xfrm>
          <a:prstGeom prst="rect">
            <a:avLst/>
          </a:prstGeom>
          <a:noFill/>
          <a:ln>
            <a:noFill/>
          </a:ln>
        </p:spPr>
        <p:txBody>
          <a:bodyPr spcFirstLastPara="1" wrap="square" lIns="91425" tIns="45700" rIns="91425" bIns="45700" anchor="t" anchorCtr="0">
            <a:noAutofit/>
          </a:bodyPr>
          <a:lstStyle/>
          <a:p>
            <a:r>
              <a:rPr lang="en-GB" b="1" dirty="0"/>
              <a:t>Zarządzanie siedliskami</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155575" y="1148528"/>
            <a:ext cx="6975723"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l"/>
            <a:r>
              <a:rPr lang="en-US" sz="2400" b="1" i="0" dirty="0"/>
              <a:t>Uprawa współrzędna </a:t>
            </a:r>
            <a:r>
              <a:rPr lang="en-US" sz="2400" i="0" dirty="0"/>
              <a:t>wpływa na roślinożerców, rozdzielając ich liczbę między uprawę główną i międzyplon, a tym samym zmniejszając inwazję szkodników w uprawie podstawowej. Dodatkowo pomaga w odstraszaniu lub odstraszaniu szkodników poprzez zmianę </a:t>
            </a:r>
            <a:r>
              <a:rPr lang="en-US" sz="2400" i="0" dirty="0" err="1"/>
              <a:t>zachowania </a:t>
            </a:r>
            <a:r>
              <a:rPr lang="en-US" sz="2400" i="0" dirty="0"/>
              <a:t>owadów za pomocą sygnałów wizualnych lub chemicznych spoza uprawy, co może skutkować zmniejszeniem szkód wyrządzanych przez szkodniki. Ta metoda zarządzania siedliskami działa również poprzez ustanowienie namacalnej przeszkody, ograniczając migrację szkodników między roślinami lub oferując kwiatowe składniki odżywcze w celu wsparcia naturalnych drapieżników szkodników .</a:t>
            </a:r>
            <a:r>
              <a:rPr lang="pl-PL" sz="2400" i="0" baseline="30000" dirty="0">
                <a:hlinkClick r:id="rId3"/>
              </a:rPr>
              <a:t>12</a:t>
            </a:r>
          </a:p>
        </p:txBody>
      </p:sp>
      <p:sp>
        <p:nvSpPr>
          <p:cNvPr id="2" name="AutoShape 2" descr="intercropping for the benefit of both cro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 name="Obraz 2"/>
          <p:cNvPicPr>
            <a:picLocks noChangeAspect="1"/>
          </p:cNvPicPr>
          <p:nvPr/>
        </p:nvPicPr>
        <p:blipFill>
          <a:blip r:embed="rId4"/>
          <a:stretch>
            <a:fillRect/>
          </a:stretch>
        </p:blipFill>
        <p:spPr>
          <a:xfrm>
            <a:off x="7131298" y="1734114"/>
            <a:ext cx="4715689" cy="3100347"/>
          </a:xfrm>
          <a:prstGeom prst="rect">
            <a:avLst/>
          </a:prstGeom>
        </p:spPr>
      </p:pic>
    </p:spTree>
    <p:extLst>
      <p:ext uri="{BB962C8B-B14F-4D97-AF65-F5344CB8AC3E}">
        <p14:creationId xmlns:p14="http://schemas.microsoft.com/office/powerpoint/2010/main" val="926047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cd830a0f73_1_835"/>
          <p:cNvSpPr txBox="1">
            <a:spLocks noGrp="1"/>
          </p:cNvSpPr>
          <p:nvPr>
            <p:ph type="body" idx="1"/>
          </p:nvPr>
        </p:nvSpPr>
        <p:spPr>
          <a:xfrm>
            <a:off x="5781675" y="2123175"/>
            <a:ext cx="6332950" cy="20244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0000"/>
              </a:buClr>
              <a:buSzPts val="3000"/>
              <a:buNone/>
            </a:pPr>
            <a:r>
              <a:rPr lang="en-US" dirty="0"/>
              <a:t>Lokalne odmiany roślin i rasy zwierząt </a:t>
            </a:r>
            <a:r>
              <a:rPr lang="en-US" sz="3500" dirty="0"/>
              <a:t>(w tym rasy chronione genetycznie)</a:t>
            </a:r>
            <a:endParaRPr sz="3500" dirty="0"/>
          </a:p>
          <a:p>
            <a:pPr marL="0" lvl="0" indent="0" rtl="0">
              <a:lnSpc>
                <a:spcPct val="100000"/>
              </a:lnSpc>
              <a:spcBef>
                <a:spcPts val="0"/>
              </a:spcBef>
              <a:spcAft>
                <a:spcPts val="0"/>
              </a:spcAft>
              <a:buClr>
                <a:srgbClr val="000000"/>
              </a:buClr>
              <a:buSzPts val="3000"/>
              <a:buNone/>
            </a:pPr>
            <a:endParaRPr dirty="0"/>
          </a:p>
        </p:txBody>
      </p:sp>
      <p:sp>
        <p:nvSpPr>
          <p:cNvPr id="522" name="Google Shape;522;g2cd830a0f73_1_835"/>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05</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481502" y="625392"/>
            <a:ext cx="10595100" cy="803700"/>
          </a:xfrm>
          <a:prstGeom prst="rect">
            <a:avLst/>
          </a:prstGeom>
          <a:noFill/>
          <a:ln>
            <a:noFill/>
          </a:ln>
        </p:spPr>
        <p:txBody>
          <a:bodyPr spcFirstLastPara="1" wrap="square" lIns="91425" tIns="45700" rIns="91425" bIns="45700" anchor="t" anchorCtr="0">
            <a:noAutofit/>
          </a:bodyPr>
          <a:lstStyle/>
          <a:p>
            <a:r>
              <a:rPr lang="pl-PL" b="1" dirty="0" err="1"/>
              <a:t>Czym są zasoby genetyczne</a:t>
            </a:r>
            <a:r>
              <a:rPr lang="pl-PL" b="1" dirty="0"/>
              <a:t>?</a:t>
            </a:r>
            <a:endParaRPr dirty="0"/>
          </a:p>
        </p:txBody>
      </p:sp>
      <p:sp>
        <p:nvSpPr>
          <p:cNvPr id="12" name="Google Shape;467;p13"/>
          <p:cNvSpPr txBox="1">
            <a:spLocks/>
          </p:cNvSpPr>
          <p:nvPr/>
        </p:nvSpPr>
        <p:spPr>
          <a:xfrm>
            <a:off x="4532671" y="1547528"/>
            <a:ext cx="6800236" cy="48689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Zasoby genetyczne roślin uprawnych, zwierząt gospodarskich i drzew leśnych obejmują całą odziedziczoną różnorodność, tj. odmiany i rasy oraz inną zmienność genetyczną w obrębie gatunków. Zasoby genetyczne ważne dla rolnictwa, leśnictwa i dziedzictwa kulturowego są wyjątkowe, ponieważ przez tysiące lat dostosowywały się do lokalnego klimatu, gleby i krajobrazu. Ochrona </a:t>
            </a:r>
            <a:r>
              <a:rPr lang="en-US" sz="2400" b="1" i="0" dirty="0"/>
              <a:t>zasobów genetycznych zapewnia, że bioróżnorodność jest dostępna </a:t>
            </a:r>
            <a:r>
              <a:rPr lang="en-US" sz="2400" i="0" dirty="0"/>
              <a:t>dla rolników, hodowli i badań oraz dla przyszłych pokoleń. Odpowiednia różnorodność genetyczna jest szczególnie ważna dla hodowli, a tym samym dla bezpieczeństwa żywnościowego </a:t>
            </a:r>
            <a:r>
              <a:rPr lang="en-US" sz="2400" b="1" i="0" dirty="0"/>
              <a:t>każdego kraju</a:t>
            </a:r>
            <a:r>
              <a:rPr lang="en-US" sz="2400" i="0" dirty="0"/>
              <a:t>.</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a:extLst>
              <a:ext uri="{FF2B5EF4-FFF2-40B4-BE49-F238E27FC236}">
                <a16:creationId xmlns:a16="http://schemas.microsoft.com/office/drawing/2014/main" id="{B5996153-4178-71BE-D996-C2AC4EE101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629" y="1904652"/>
            <a:ext cx="3510116" cy="3510116"/>
          </a:xfrm>
          <a:prstGeom prst="rect">
            <a:avLst/>
          </a:prstGeom>
        </p:spPr>
      </p:pic>
    </p:spTree>
    <p:extLst>
      <p:ext uri="{BB962C8B-B14F-4D97-AF65-F5344CB8AC3E}">
        <p14:creationId xmlns:p14="http://schemas.microsoft.com/office/powerpoint/2010/main" val="594461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1" y="339162"/>
            <a:ext cx="11520131" cy="803700"/>
          </a:xfrm>
          <a:prstGeom prst="rect">
            <a:avLst/>
          </a:prstGeom>
          <a:noFill/>
          <a:ln>
            <a:noFill/>
          </a:ln>
        </p:spPr>
        <p:txBody>
          <a:bodyPr spcFirstLastPara="1" wrap="square" lIns="91425" tIns="45700" rIns="91425" bIns="45700" anchor="t" anchorCtr="0">
            <a:noAutofit/>
          </a:bodyPr>
          <a:lstStyle/>
          <a:p>
            <a:r>
              <a:rPr lang="pl-PL" b="1" dirty="0" err="1"/>
              <a:t>Lokalne odmiany </a:t>
            </a:r>
            <a:r>
              <a:rPr lang="pl-PL" b="1" dirty="0"/>
              <a:t>roślin i </a:t>
            </a:r>
            <a:r>
              <a:rPr lang="pl-PL" b="1" dirty="0" err="1"/>
              <a:t>zwierząt </a:t>
            </a:r>
            <a:r>
              <a:rPr lang="pl-PL" b="1" dirty="0"/>
              <a:t>w krajach </a:t>
            </a:r>
            <a:r>
              <a:rPr lang="pl-PL" b="1" dirty="0" err="1"/>
              <a:t>partnerskich</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22717" y="1275954"/>
            <a:ext cx="6475045" cy="43537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spcBef>
                <a:spcPts val="0"/>
              </a:spcBef>
            </a:pPr>
            <a:r>
              <a:rPr lang="en-US" sz="2400" i="0" dirty="0"/>
              <a:t>Znaczenie ochrony i wykorzystania zasobów genetycznych znajduje odzwierciedlenie w politykach UE, w szczególności w </a:t>
            </a:r>
            <a:r>
              <a:rPr lang="en-US" sz="2400" i="0" dirty="0">
                <a:hlinkClick r:id="rId3"/>
              </a:rPr>
              <a:t>strategii "od pola do stołu"</a:t>
            </a:r>
            <a:r>
              <a:rPr lang="en-US" sz="2400" i="0" dirty="0"/>
              <a:t>, unijnej </a:t>
            </a:r>
            <a:r>
              <a:rPr lang="en-US" sz="2400" i="0" dirty="0">
                <a:hlinkClick r:id="rId4"/>
              </a:rPr>
              <a:t>strategii ochrony różnorodności biologicznej na 2030 r. </a:t>
            </a:r>
            <a:r>
              <a:rPr lang="en-US" sz="2400" i="0" dirty="0"/>
              <a:t>oraz unijnej strategii leśnej na 2030 r. Spadek różnorodności genetycznej musi zostać odwrócony, w tym poprzez ułatwienie stosowania tradycyjnych odmian upraw, ras i gatunków leśnych.</a:t>
            </a:r>
            <a:endParaRPr lang="pl-PL" sz="2400" i="0" dirty="0"/>
          </a:p>
          <a:p>
            <a:pPr marL="0" indent="0" algn="l">
              <a:spcBef>
                <a:spcPts val="0"/>
              </a:spcBef>
            </a:pPr>
            <a:endParaRPr lang="pl-PL" sz="1100" i="0" dirty="0"/>
          </a:p>
          <a:p>
            <a:pPr marL="0" indent="0" algn="l">
              <a:spcBef>
                <a:spcPts val="0"/>
              </a:spcBef>
            </a:pPr>
            <a:r>
              <a:rPr lang="en-US" sz="2400" i="0" dirty="0"/>
              <a:t>Każdy kraj, ze względu na swoje specyficzne warunki geograficzne i historyczne, ma swoje </a:t>
            </a:r>
            <a:r>
              <a:rPr lang="en-US" sz="2400" b="1" i="0" dirty="0">
                <a:solidFill>
                  <a:srgbClr val="8DC641"/>
                </a:solidFill>
              </a:rPr>
              <a:t>unikalne odmiany roślin lub rasy zwierząt objęte </a:t>
            </a:r>
            <a:r>
              <a:rPr lang="en-US" sz="2400" b="1" i="0" dirty="0" err="1">
                <a:solidFill>
                  <a:srgbClr val="8DC641"/>
                </a:solidFill>
              </a:rPr>
              <a:t>programami </a:t>
            </a:r>
            <a:r>
              <a:rPr lang="en-US" sz="2400" b="1" i="0" dirty="0">
                <a:solidFill>
                  <a:srgbClr val="8DC641"/>
                </a:solidFill>
              </a:rPr>
              <a:t>ochrony genów. </a:t>
            </a:r>
          </a:p>
        </p:txBody>
      </p:sp>
      <p:grpSp>
        <p:nvGrpSpPr>
          <p:cNvPr id="486" name="Google Shape;486;g2cd830a0f73_1_45"/>
          <p:cNvGrpSpPr/>
          <p:nvPr/>
        </p:nvGrpSpPr>
        <p:grpSpPr>
          <a:xfrm rot="3730713">
            <a:off x="11205171" y="725271"/>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467;p13">
            <a:extLst>
              <a:ext uri="{FF2B5EF4-FFF2-40B4-BE49-F238E27FC236}">
                <a16:creationId xmlns:a16="http://schemas.microsoft.com/office/drawing/2014/main" id="{060129B6-794E-9523-B237-3EAE1DC43EB8}"/>
              </a:ext>
            </a:extLst>
          </p:cNvPr>
          <p:cNvSpPr txBox="1">
            <a:spLocks/>
          </p:cNvSpPr>
          <p:nvPr/>
        </p:nvSpPr>
        <p:spPr>
          <a:xfrm>
            <a:off x="7287768" y="5452163"/>
            <a:ext cx="4592796" cy="803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1400" b="1" i="0" dirty="0">
                <a:solidFill>
                  <a:srgbClr val="8DC641"/>
                </a:solidFill>
              </a:rPr>
              <a:t>Kliknięcie flagi kraju spowoduje przekierowanie do stron poświęconych bioróżnorodności w krajach partnerskich projektu.</a:t>
            </a:r>
          </a:p>
        </p:txBody>
      </p:sp>
      <p:grpSp>
        <p:nvGrpSpPr>
          <p:cNvPr id="4" name="Group 3">
            <a:extLst>
              <a:ext uri="{FF2B5EF4-FFF2-40B4-BE49-F238E27FC236}">
                <a16:creationId xmlns:a16="http://schemas.microsoft.com/office/drawing/2014/main" id="{74D34BE8-5E50-5B98-823B-AAE2E2F99C95}"/>
              </a:ext>
            </a:extLst>
          </p:cNvPr>
          <p:cNvGrpSpPr/>
          <p:nvPr/>
        </p:nvGrpSpPr>
        <p:grpSpPr>
          <a:xfrm>
            <a:off x="7361656" y="1563036"/>
            <a:ext cx="5416736" cy="3911021"/>
            <a:chOff x="733429" y="2"/>
            <a:chExt cx="6352317" cy="5256222"/>
          </a:xfrm>
        </p:grpSpPr>
        <p:grpSp>
          <p:nvGrpSpPr>
            <p:cNvPr id="5" name="Group 4">
              <a:extLst>
                <a:ext uri="{FF2B5EF4-FFF2-40B4-BE49-F238E27FC236}">
                  <a16:creationId xmlns:a16="http://schemas.microsoft.com/office/drawing/2014/main" id="{705D606C-FADD-FD64-4B23-F7F1FBA620B7}"/>
                </a:ext>
              </a:extLst>
            </p:cNvPr>
            <p:cNvGrpSpPr/>
            <p:nvPr/>
          </p:nvGrpSpPr>
          <p:grpSpPr>
            <a:xfrm>
              <a:off x="733429" y="2"/>
              <a:ext cx="6352317" cy="5152646"/>
              <a:chOff x="733429" y="2"/>
              <a:chExt cx="6352317" cy="5152646"/>
            </a:xfrm>
          </p:grpSpPr>
          <p:grpSp>
            <p:nvGrpSpPr>
              <p:cNvPr id="15" name="Group 14">
                <a:extLst>
                  <a:ext uri="{FF2B5EF4-FFF2-40B4-BE49-F238E27FC236}">
                    <a16:creationId xmlns:a16="http://schemas.microsoft.com/office/drawing/2014/main" id="{49859048-C69C-DEDB-88B2-2017E595ABD5}"/>
                  </a:ext>
                </a:extLst>
              </p:cNvPr>
              <p:cNvGrpSpPr/>
              <p:nvPr/>
            </p:nvGrpSpPr>
            <p:grpSpPr>
              <a:xfrm>
                <a:off x="733429" y="2"/>
                <a:ext cx="6352317" cy="5152646"/>
                <a:chOff x="733430" y="0"/>
                <a:chExt cx="6698488" cy="5433434"/>
              </a:xfrm>
            </p:grpSpPr>
            <p:sp>
              <p:nvSpPr>
                <p:cNvPr id="18" name="Freeform 152">
                  <a:extLst>
                    <a:ext uri="{FF2B5EF4-FFF2-40B4-BE49-F238E27FC236}">
                      <a16:creationId xmlns:a16="http://schemas.microsoft.com/office/drawing/2014/main" id="{8AAAAD5F-38BF-D247-97B4-B266F485151A}"/>
                    </a:ext>
                  </a:extLst>
                </p:cNvPr>
                <p:cNvSpPr>
                  <a:spLocks noEditPoints="1"/>
                </p:cNvSpPr>
                <p:nvPr/>
              </p:nvSpPr>
              <p:spPr bwMode="auto">
                <a:xfrm>
                  <a:off x="4199177" y="2459045"/>
                  <a:ext cx="301491" cy="151492"/>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19" name="Freeform 153">
                  <a:extLst>
                    <a:ext uri="{FF2B5EF4-FFF2-40B4-BE49-F238E27FC236}">
                      <a16:creationId xmlns:a16="http://schemas.microsoft.com/office/drawing/2014/main" id="{10963D45-17E4-87AD-E7BF-6954B72E8217}"/>
                    </a:ext>
                  </a:extLst>
                </p:cNvPr>
                <p:cNvSpPr>
                  <a:spLocks/>
                </p:cNvSpPr>
                <p:nvPr/>
              </p:nvSpPr>
              <p:spPr bwMode="auto">
                <a:xfrm>
                  <a:off x="4506251" y="4260721"/>
                  <a:ext cx="217742" cy="219123"/>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0" name="Freeform 154">
                  <a:extLst>
                    <a:ext uri="{FF2B5EF4-FFF2-40B4-BE49-F238E27FC236}">
                      <a16:creationId xmlns:a16="http://schemas.microsoft.com/office/drawing/2014/main" id="{E93C404E-0A32-B9A6-4EB4-990D0D975E2B}"/>
                    </a:ext>
                  </a:extLst>
                </p:cNvPr>
                <p:cNvSpPr>
                  <a:spLocks/>
                </p:cNvSpPr>
                <p:nvPr/>
              </p:nvSpPr>
              <p:spPr bwMode="auto">
                <a:xfrm>
                  <a:off x="4440649" y="4372988"/>
                  <a:ext cx="245659" cy="449066"/>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1" name="Freeform 155">
                  <a:extLst>
                    <a:ext uri="{FF2B5EF4-FFF2-40B4-BE49-F238E27FC236}">
                      <a16:creationId xmlns:a16="http://schemas.microsoft.com/office/drawing/2014/main" id="{EEB8CB24-565F-572E-0EA2-C30375E89888}"/>
                    </a:ext>
                  </a:extLst>
                </p:cNvPr>
                <p:cNvSpPr>
                  <a:spLocks noEditPoints="1"/>
                </p:cNvSpPr>
                <p:nvPr/>
              </p:nvSpPr>
              <p:spPr bwMode="auto">
                <a:xfrm>
                  <a:off x="4440649" y="4372988"/>
                  <a:ext cx="245659" cy="449066"/>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chemeClr val="bg1">
                    <a:lumMod val="7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2" name="Freeform 156">
                  <a:extLst>
                    <a:ext uri="{FF2B5EF4-FFF2-40B4-BE49-F238E27FC236}">
                      <a16:creationId xmlns:a16="http://schemas.microsoft.com/office/drawing/2014/main" id="{195311AC-C96F-CA50-34D2-8FC08993B4FF}"/>
                    </a:ext>
                  </a:extLst>
                </p:cNvPr>
                <p:cNvSpPr>
                  <a:spLocks/>
                </p:cNvSpPr>
                <p:nvPr/>
              </p:nvSpPr>
              <p:spPr bwMode="auto">
                <a:xfrm>
                  <a:off x="4327590" y="4249901"/>
                  <a:ext cx="224722" cy="248880"/>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3" name="Freeform 157">
                  <a:extLst>
                    <a:ext uri="{FF2B5EF4-FFF2-40B4-BE49-F238E27FC236}">
                      <a16:creationId xmlns:a16="http://schemas.microsoft.com/office/drawing/2014/main" id="{C69CC5BE-ED52-80B6-C3BB-82DD54507605}"/>
                    </a:ext>
                  </a:extLst>
                </p:cNvPr>
                <p:cNvSpPr>
                  <a:spLocks/>
                </p:cNvSpPr>
                <p:nvPr/>
              </p:nvSpPr>
              <p:spPr bwMode="auto">
                <a:xfrm>
                  <a:off x="4589998" y="4367577"/>
                  <a:ext cx="307074" cy="261055"/>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4" name="Freeform 158">
                  <a:hlinkClick r:id="rId5"/>
                  <a:extLst>
                    <a:ext uri="{FF2B5EF4-FFF2-40B4-BE49-F238E27FC236}">
                      <a16:creationId xmlns:a16="http://schemas.microsoft.com/office/drawing/2014/main" id="{7CDD7F49-BCE5-9B82-6070-D356C5D0C985}"/>
                    </a:ext>
                  </a:extLst>
                </p:cNvPr>
                <p:cNvSpPr>
                  <a:spLocks/>
                </p:cNvSpPr>
                <p:nvPr/>
              </p:nvSpPr>
              <p:spPr bwMode="auto">
                <a:xfrm>
                  <a:off x="4045640" y="3320658"/>
                  <a:ext cx="565294" cy="305691"/>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5" name="Freeform 159">
                  <a:extLst>
                    <a:ext uri="{FF2B5EF4-FFF2-40B4-BE49-F238E27FC236}">
                      <a16:creationId xmlns:a16="http://schemas.microsoft.com/office/drawing/2014/main" id="{B4C1798A-1917-6C43-9608-A3CBC6D4FFD5}"/>
                    </a:ext>
                  </a:extLst>
                </p:cNvPr>
                <p:cNvSpPr>
                  <a:spLocks/>
                </p:cNvSpPr>
                <p:nvPr/>
              </p:nvSpPr>
              <p:spPr bwMode="auto">
                <a:xfrm>
                  <a:off x="3705067" y="3777840"/>
                  <a:ext cx="337781" cy="247528"/>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6" name="Freeform 160">
                  <a:extLst>
                    <a:ext uri="{FF2B5EF4-FFF2-40B4-BE49-F238E27FC236}">
                      <a16:creationId xmlns:a16="http://schemas.microsoft.com/office/drawing/2014/main" id="{3337DA8C-6E5E-6DEE-0EB5-8C806AE14A08}"/>
                    </a:ext>
                  </a:extLst>
                </p:cNvPr>
                <p:cNvSpPr>
                  <a:spLocks noEditPoints="1"/>
                </p:cNvSpPr>
                <p:nvPr/>
              </p:nvSpPr>
              <p:spPr bwMode="auto">
                <a:xfrm>
                  <a:off x="3727400" y="3830591"/>
                  <a:ext cx="657417" cy="59244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7" name="Freeform 161">
                  <a:extLst>
                    <a:ext uri="{FF2B5EF4-FFF2-40B4-BE49-F238E27FC236}">
                      <a16:creationId xmlns:a16="http://schemas.microsoft.com/office/drawing/2014/main" id="{B423AE86-8608-A9E6-0E96-695A8725685E}"/>
                    </a:ext>
                  </a:extLst>
                </p:cNvPr>
                <p:cNvSpPr>
                  <a:spLocks/>
                </p:cNvSpPr>
                <p:nvPr/>
              </p:nvSpPr>
              <p:spPr bwMode="auto">
                <a:xfrm>
                  <a:off x="6238426" y="5049293"/>
                  <a:ext cx="274972" cy="15419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8" name="Freeform 162">
                  <a:extLst>
                    <a:ext uri="{FF2B5EF4-FFF2-40B4-BE49-F238E27FC236}">
                      <a16:creationId xmlns:a16="http://schemas.microsoft.com/office/drawing/2014/main" id="{92BB9C54-DB86-F2EE-EE17-919C48BEAC08}"/>
                    </a:ext>
                  </a:extLst>
                </p:cNvPr>
                <p:cNvSpPr>
                  <a:spLocks/>
                </p:cNvSpPr>
                <p:nvPr/>
              </p:nvSpPr>
              <p:spPr bwMode="auto">
                <a:xfrm>
                  <a:off x="4306654" y="3842765"/>
                  <a:ext cx="538775" cy="555922"/>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9" name="Freeform 163">
                  <a:extLst>
                    <a:ext uri="{FF2B5EF4-FFF2-40B4-BE49-F238E27FC236}">
                      <a16:creationId xmlns:a16="http://schemas.microsoft.com/office/drawing/2014/main" id="{AE2147DB-D3FA-0398-BCF5-EB31CC609D7D}"/>
                    </a:ext>
                  </a:extLst>
                </p:cNvPr>
                <p:cNvSpPr>
                  <a:spLocks/>
                </p:cNvSpPr>
                <p:nvPr/>
              </p:nvSpPr>
              <p:spPr bwMode="auto">
                <a:xfrm>
                  <a:off x="2894113" y="3673689"/>
                  <a:ext cx="501089" cy="305691"/>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0" name="Freeform 167">
                  <a:extLst>
                    <a:ext uri="{FF2B5EF4-FFF2-40B4-BE49-F238E27FC236}">
                      <a16:creationId xmlns:a16="http://schemas.microsoft.com/office/drawing/2014/main" id="{9EDA1DD5-E622-8B45-8BF6-B39F4EAAD5C3}"/>
                    </a:ext>
                  </a:extLst>
                </p:cNvPr>
                <p:cNvSpPr>
                  <a:spLocks/>
                </p:cNvSpPr>
                <p:nvPr/>
              </p:nvSpPr>
              <p:spPr bwMode="auto">
                <a:xfrm>
                  <a:off x="4255009" y="1984279"/>
                  <a:ext cx="628106" cy="376025"/>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1" name="Freeform 168">
                  <a:extLst>
                    <a:ext uri="{FF2B5EF4-FFF2-40B4-BE49-F238E27FC236}">
                      <a16:creationId xmlns:a16="http://schemas.microsoft.com/office/drawing/2014/main" id="{A207FE75-67EE-08E5-2644-F1FD035A38F7}"/>
                    </a:ext>
                  </a:extLst>
                </p:cNvPr>
                <p:cNvSpPr>
                  <a:spLocks noEditPoints="1"/>
                </p:cNvSpPr>
                <p:nvPr/>
              </p:nvSpPr>
              <p:spPr bwMode="auto">
                <a:xfrm>
                  <a:off x="3977246" y="4015899"/>
                  <a:ext cx="456424" cy="390905"/>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2" name="Freeform 169">
                  <a:extLst>
                    <a:ext uri="{FF2B5EF4-FFF2-40B4-BE49-F238E27FC236}">
                      <a16:creationId xmlns:a16="http://schemas.microsoft.com/office/drawing/2014/main" id="{D5ACF563-7D50-F183-8C04-BF50A8D9BC92}"/>
                    </a:ext>
                  </a:extLst>
                </p:cNvPr>
                <p:cNvSpPr>
                  <a:spLocks noEditPoints="1"/>
                </p:cNvSpPr>
                <p:nvPr/>
              </p:nvSpPr>
              <p:spPr bwMode="auto">
                <a:xfrm>
                  <a:off x="3142564" y="2172292"/>
                  <a:ext cx="408966" cy="469355"/>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3" name="Freeform 171">
                  <a:extLst>
                    <a:ext uri="{FF2B5EF4-FFF2-40B4-BE49-F238E27FC236}">
                      <a16:creationId xmlns:a16="http://schemas.microsoft.com/office/drawing/2014/main" id="{0EA2C703-54B5-D559-AE6E-2395D5F30687}"/>
                    </a:ext>
                  </a:extLst>
                </p:cNvPr>
                <p:cNvSpPr>
                  <a:spLocks noEditPoints="1"/>
                </p:cNvSpPr>
                <p:nvPr/>
              </p:nvSpPr>
              <p:spPr bwMode="auto">
                <a:xfrm>
                  <a:off x="2708087" y="2827095"/>
                  <a:ext cx="393613" cy="446361"/>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4" name="Freeform 175">
                  <a:extLst>
                    <a:ext uri="{FF2B5EF4-FFF2-40B4-BE49-F238E27FC236}">
                      <a16:creationId xmlns:a16="http://schemas.microsoft.com/office/drawing/2014/main" id="{93EA46FE-843B-4FFA-DDAE-70F583A89363}"/>
                    </a:ext>
                  </a:extLst>
                </p:cNvPr>
                <p:cNvSpPr>
                  <a:spLocks/>
                </p:cNvSpPr>
                <p:nvPr/>
              </p:nvSpPr>
              <p:spPr bwMode="auto">
                <a:xfrm>
                  <a:off x="3996787" y="3454566"/>
                  <a:ext cx="695103" cy="477472"/>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5" name="Freeform 176">
                  <a:extLst>
                    <a:ext uri="{FF2B5EF4-FFF2-40B4-BE49-F238E27FC236}">
                      <a16:creationId xmlns:a16="http://schemas.microsoft.com/office/drawing/2014/main" id="{C7EA6CB3-134A-47F5-92E1-D607E66EA010}"/>
                    </a:ext>
                  </a:extLst>
                </p:cNvPr>
                <p:cNvSpPr>
                  <a:spLocks/>
                </p:cNvSpPr>
                <p:nvPr/>
              </p:nvSpPr>
              <p:spPr bwMode="auto">
                <a:xfrm>
                  <a:off x="4556499" y="2206107"/>
                  <a:ext cx="833287" cy="757461"/>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36" name="Freeform 177">
                  <a:extLst>
                    <a:ext uri="{FF2B5EF4-FFF2-40B4-BE49-F238E27FC236}">
                      <a16:creationId xmlns:a16="http://schemas.microsoft.com/office/drawing/2014/main" id="{78C90C24-E4F6-729B-DE74-E2DA62446A40}"/>
                    </a:ext>
                  </a:extLst>
                </p:cNvPr>
                <p:cNvSpPr>
                  <a:spLocks/>
                </p:cNvSpPr>
                <p:nvPr/>
              </p:nvSpPr>
              <p:spPr bwMode="auto">
                <a:xfrm>
                  <a:off x="5045025" y="3334184"/>
                  <a:ext cx="449445" cy="42742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7" name="Freeform 178">
                  <a:extLst>
                    <a:ext uri="{FF2B5EF4-FFF2-40B4-BE49-F238E27FC236}">
                      <a16:creationId xmlns:a16="http://schemas.microsoft.com/office/drawing/2014/main" id="{4842C383-CF80-7107-CA2A-08CC12EEBA3B}"/>
                    </a:ext>
                  </a:extLst>
                </p:cNvPr>
                <p:cNvSpPr>
                  <a:spLocks/>
                </p:cNvSpPr>
                <p:nvPr/>
              </p:nvSpPr>
              <p:spPr bwMode="auto">
                <a:xfrm>
                  <a:off x="2595413" y="3126021"/>
                  <a:ext cx="374072" cy="278500"/>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8" name="Freeform 179">
                  <a:hlinkClick r:id="rId6"/>
                  <a:extLst>
                    <a:ext uri="{FF2B5EF4-FFF2-40B4-BE49-F238E27FC236}">
                      <a16:creationId xmlns:a16="http://schemas.microsoft.com/office/drawing/2014/main" id="{2E71D446-6F60-8222-CD37-ECB648140B63}"/>
                    </a:ext>
                  </a:extLst>
                </p:cNvPr>
                <p:cNvSpPr>
                  <a:spLocks/>
                </p:cNvSpPr>
                <p:nvPr/>
              </p:nvSpPr>
              <p:spPr bwMode="auto">
                <a:xfrm>
                  <a:off x="3536177" y="3166460"/>
                  <a:ext cx="695103" cy="373320"/>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9" name="Freeform 180">
                  <a:extLst>
                    <a:ext uri="{FF2B5EF4-FFF2-40B4-BE49-F238E27FC236}">
                      <a16:creationId xmlns:a16="http://schemas.microsoft.com/office/drawing/2014/main" id="{B440625F-7717-1ED0-462D-2B06203C90E1}"/>
                    </a:ext>
                  </a:extLst>
                </p:cNvPr>
                <p:cNvSpPr>
                  <a:spLocks/>
                </p:cNvSpPr>
                <p:nvPr/>
              </p:nvSpPr>
              <p:spPr bwMode="auto">
                <a:xfrm>
                  <a:off x="4274550" y="2229101"/>
                  <a:ext cx="524818" cy="392257"/>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0" name="Freeform 181">
                  <a:extLst>
                    <a:ext uri="{FF2B5EF4-FFF2-40B4-BE49-F238E27FC236}">
                      <a16:creationId xmlns:a16="http://schemas.microsoft.com/office/drawing/2014/main" id="{39DE2895-B444-2D5F-D3A6-CBAD457F059C}"/>
                    </a:ext>
                  </a:extLst>
                </p:cNvPr>
                <p:cNvSpPr>
                  <a:spLocks noEditPoints="1"/>
                </p:cNvSpPr>
                <p:nvPr/>
              </p:nvSpPr>
              <p:spPr bwMode="auto">
                <a:xfrm>
                  <a:off x="4271759" y="1725931"/>
                  <a:ext cx="509464" cy="33680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1" name="Freeform 182">
                  <a:extLst>
                    <a:ext uri="{FF2B5EF4-FFF2-40B4-BE49-F238E27FC236}">
                      <a16:creationId xmlns:a16="http://schemas.microsoft.com/office/drawing/2014/main" id="{3C30232C-D149-EE10-0464-631180C0CCCF}"/>
                    </a:ext>
                  </a:extLst>
                </p:cNvPr>
                <p:cNvSpPr>
                  <a:spLocks/>
                </p:cNvSpPr>
                <p:nvPr/>
              </p:nvSpPr>
              <p:spPr bwMode="auto">
                <a:xfrm>
                  <a:off x="4750513" y="3988846"/>
                  <a:ext cx="706270" cy="51534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2" name="Freeform 183">
                  <a:hlinkClick r:id="rId7"/>
                  <a:extLst>
                    <a:ext uri="{FF2B5EF4-FFF2-40B4-BE49-F238E27FC236}">
                      <a16:creationId xmlns:a16="http://schemas.microsoft.com/office/drawing/2014/main" id="{7B9DF25D-1C36-8DB3-8016-0CF37DBC5E72}"/>
                    </a:ext>
                  </a:extLst>
                </p:cNvPr>
                <p:cNvSpPr>
                  <a:spLocks noEditPoints="1"/>
                </p:cNvSpPr>
                <p:nvPr/>
              </p:nvSpPr>
              <p:spPr bwMode="auto">
                <a:xfrm>
                  <a:off x="3276559" y="3466741"/>
                  <a:ext cx="806767" cy="397667"/>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3" name="Freeform 184">
                  <a:extLst>
                    <a:ext uri="{FF2B5EF4-FFF2-40B4-BE49-F238E27FC236}">
                      <a16:creationId xmlns:a16="http://schemas.microsoft.com/office/drawing/2014/main" id="{A3E3EBEE-A57A-C928-5BB5-E1636EF84904}"/>
                    </a:ext>
                  </a:extLst>
                </p:cNvPr>
                <p:cNvSpPr>
                  <a:spLocks noEditPoints="1"/>
                </p:cNvSpPr>
                <p:nvPr/>
              </p:nvSpPr>
              <p:spPr bwMode="auto">
                <a:xfrm>
                  <a:off x="1785855" y="3146171"/>
                  <a:ext cx="1504662" cy="1510865"/>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4" name="Freeform 185">
                  <a:extLst>
                    <a:ext uri="{FF2B5EF4-FFF2-40B4-BE49-F238E27FC236}">
                      <a16:creationId xmlns:a16="http://schemas.microsoft.com/office/drawing/2014/main" id="{F99801A1-3C8F-F731-57B3-9FA1BFFC6D09}"/>
                    </a:ext>
                  </a:extLst>
                </p:cNvPr>
                <p:cNvSpPr>
                  <a:spLocks/>
                </p:cNvSpPr>
                <p:nvPr/>
              </p:nvSpPr>
              <p:spPr bwMode="auto">
                <a:xfrm>
                  <a:off x="733430" y="1040157"/>
                  <a:ext cx="689521" cy="555922"/>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5" name="Freeform 186">
                  <a:hlinkClick r:id="rId8"/>
                  <a:extLst>
                    <a:ext uri="{FF2B5EF4-FFF2-40B4-BE49-F238E27FC236}">
                      <a16:creationId xmlns:a16="http://schemas.microsoft.com/office/drawing/2014/main" id="{AD41034F-C940-7F61-7698-8E63FB5AFDE7}"/>
                    </a:ext>
                  </a:extLst>
                </p:cNvPr>
                <p:cNvSpPr>
                  <a:spLocks/>
                </p:cNvSpPr>
                <p:nvPr/>
              </p:nvSpPr>
              <p:spPr bwMode="auto">
                <a:xfrm>
                  <a:off x="3707861" y="2559139"/>
                  <a:ext cx="1018928" cy="829149"/>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8DC641"/>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6" name="Freeform 187">
                  <a:hlinkClick r:id="rId9"/>
                  <a:extLst>
                    <a:ext uri="{FF2B5EF4-FFF2-40B4-BE49-F238E27FC236}">
                      <a16:creationId xmlns:a16="http://schemas.microsoft.com/office/drawing/2014/main" id="{78A67638-2059-54CB-D87C-2D7F88A533C5}"/>
                    </a:ext>
                  </a:extLst>
                </p:cNvPr>
                <p:cNvSpPr>
                  <a:spLocks/>
                </p:cNvSpPr>
                <p:nvPr/>
              </p:nvSpPr>
              <p:spPr bwMode="auto">
                <a:xfrm>
                  <a:off x="1371307" y="2357600"/>
                  <a:ext cx="480153" cy="527518"/>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7" name="Freeform 189">
                  <a:extLst>
                    <a:ext uri="{FF2B5EF4-FFF2-40B4-BE49-F238E27FC236}">
                      <a16:creationId xmlns:a16="http://schemas.microsoft.com/office/drawing/2014/main" id="{9BC9985E-E674-3FD1-A7C2-F1C69E1A5AD8}"/>
                    </a:ext>
                  </a:extLst>
                </p:cNvPr>
                <p:cNvSpPr>
                  <a:spLocks/>
                </p:cNvSpPr>
                <p:nvPr/>
              </p:nvSpPr>
              <p:spPr bwMode="auto">
                <a:xfrm>
                  <a:off x="907903" y="4283715"/>
                  <a:ext cx="515047" cy="779104"/>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8" name="Freeform 190">
                  <a:extLst>
                    <a:ext uri="{FF2B5EF4-FFF2-40B4-BE49-F238E27FC236}">
                      <a16:creationId xmlns:a16="http://schemas.microsoft.com/office/drawing/2014/main" id="{23A142B9-B341-7C75-B31F-312C82B164C6}"/>
                    </a:ext>
                  </a:extLst>
                </p:cNvPr>
                <p:cNvSpPr>
                  <a:spLocks noEditPoints="1"/>
                </p:cNvSpPr>
                <p:nvPr/>
              </p:nvSpPr>
              <p:spPr bwMode="auto">
                <a:xfrm>
                  <a:off x="2923425" y="2599717"/>
                  <a:ext cx="903076" cy="1159187"/>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9" name="Freeform 193">
                  <a:hlinkClick r:id="rId10"/>
                  <a:extLst>
                    <a:ext uri="{FF2B5EF4-FFF2-40B4-BE49-F238E27FC236}">
                      <a16:creationId xmlns:a16="http://schemas.microsoft.com/office/drawing/2014/main" id="{D8189DD3-E5C3-7FE8-6CCD-EA0F641CE758}"/>
                    </a:ext>
                  </a:extLst>
                </p:cNvPr>
                <p:cNvSpPr>
                  <a:spLocks noEditPoints="1"/>
                </p:cNvSpPr>
                <p:nvPr/>
              </p:nvSpPr>
              <p:spPr bwMode="auto">
                <a:xfrm>
                  <a:off x="2963903" y="3777840"/>
                  <a:ext cx="1423706" cy="1574438"/>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0" name="Freeform 194">
                  <a:extLst>
                    <a:ext uri="{FF2B5EF4-FFF2-40B4-BE49-F238E27FC236}">
                      <a16:creationId xmlns:a16="http://schemas.microsoft.com/office/drawing/2014/main" id="{DE17584F-DBB5-2AD3-C1E5-02C12B7EE01A}"/>
                    </a:ext>
                  </a:extLst>
                </p:cNvPr>
                <p:cNvSpPr>
                  <a:spLocks/>
                </p:cNvSpPr>
                <p:nvPr/>
              </p:nvSpPr>
              <p:spPr bwMode="auto">
                <a:xfrm>
                  <a:off x="4446233" y="3393699"/>
                  <a:ext cx="1067780" cy="74664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1" name="Freeform 195">
                  <a:extLst>
                    <a:ext uri="{FF2B5EF4-FFF2-40B4-BE49-F238E27FC236}">
                      <a16:creationId xmlns:a16="http://schemas.microsoft.com/office/drawing/2014/main" id="{5DB6779A-DEA9-C3A9-2615-2760A3DC63B6}"/>
                    </a:ext>
                  </a:extLst>
                </p:cNvPr>
                <p:cNvSpPr>
                  <a:spLocks/>
                </p:cNvSpPr>
                <p:nvPr/>
              </p:nvSpPr>
              <p:spPr bwMode="auto">
                <a:xfrm>
                  <a:off x="4587208" y="2592953"/>
                  <a:ext cx="1778237" cy="1198413"/>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2" name="Freeform 196">
                  <a:extLst>
                    <a:ext uri="{FF2B5EF4-FFF2-40B4-BE49-F238E27FC236}">
                      <a16:creationId xmlns:a16="http://schemas.microsoft.com/office/drawing/2014/main" id="{4A75D1C8-9F1A-D418-447B-78F7D94C9215}"/>
                    </a:ext>
                  </a:extLst>
                </p:cNvPr>
                <p:cNvSpPr>
                  <a:spLocks noEditPoints="1"/>
                </p:cNvSpPr>
                <p:nvPr/>
              </p:nvSpPr>
              <p:spPr bwMode="auto">
                <a:xfrm>
                  <a:off x="3397993" y="384142"/>
                  <a:ext cx="816538" cy="2150650"/>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3" name="Freeform 197">
                  <a:extLst>
                    <a:ext uri="{FF2B5EF4-FFF2-40B4-BE49-F238E27FC236}">
                      <a16:creationId xmlns:a16="http://schemas.microsoft.com/office/drawing/2014/main" id="{2562AAE0-C02B-183A-E298-188DEBD49A73}"/>
                    </a:ext>
                  </a:extLst>
                </p:cNvPr>
                <p:cNvSpPr>
                  <a:spLocks noEditPoints="1"/>
                </p:cNvSpPr>
                <p:nvPr/>
              </p:nvSpPr>
              <p:spPr bwMode="auto">
                <a:xfrm>
                  <a:off x="2899696" y="0"/>
                  <a:ext cx="1557702" cy="2133067"/>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4" name="Freeform 198">
                  <a:extLst>
                    <a:ext uri="{FF2B5EF4-FFF2-40B4-BE49-F238E27FC236}">
                      <a16:creationId xmlns:a16="http://schemas.microsoft.com/office/drawing/2014/main" id="{84F46C1D-30EC-858B-4161-36A12D19A627}"/>
                    </a:ext>
                  </a:extLst>
                </p:cNvPr>
                <p:cNvSpPr>
                  <a:spLocks noEditPoints="1"/>
                </p:cNvSpPr>
                <p:nvPr/>
              </p:nvSpPr>
              <p:spPr bwMode="auto">
                <a:xfrm>
                  <a:off x="1689547" y="1658301"/>
                  <a:ext cx="843058" cy="15446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5" name="Freeform 199">
                  <a:extLst>
                    <a:ext uri="{FF2B5EF4-FFF2-40B4-BE49-F238E27FC236}">
                      <a16:creationId xmlns:a16="http://schemas.microsoft.com/office/drawing/2014/main" id="{61B3C16E-9C9A-CFED-3635-1EE6D69D84CA}"/>
                    </a:ext>
                  </a:extLst>
                </p:cNvPr>
                <p:cNvSpPr>
                  <a:spLocks noEditPoints="1"/>
                </p:cNvSpPr>
                <p:nvPr/>
              </p:nvSpPr>
              <p:spPr bwMode="auto">
                <a:xfrm>
                  <a:off x="1113085" y="4049715"/>
                  <a:ext cx="1546536" cy="1232227"/>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6" name="Freeform 201">
                  <a:extLst>
                    <a:ext uri="{FF2B5EF4-FFF2-40B4-BE49-F238E27FC236}">
                      <a16:creationId xmlns:a16="http://schemas.microsoft.com/office/drawing/2014/main" id="{AB9213A5-CDD3-BD47-0AAB-6C694FE5EDD3}"/>
                    </a:ext>
                  </a:extLst>
                </p:cNvPr>
                <p:cNvSpPr>
                  <a:spLocks noEditPoints="1"/>
                </p:cNvSpPr>
                <p:nvPr/>
              </p:nvSpPr>
              <p:spPr bwMode="auto">
                <a:xfrm>
                  <a:off x="4541145" y="4367577"/>
                  <a:ext cx="1180839" cy="1065857"/>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7" name="Freeform 202">
                  <a:extLst>
                    <a:ext uri="{FF2B5EF4-FFF2-40B4-BE49-F238E27FC236}">
                      <a16:creationId xmlns:a16="http://schemas.microsoft.com/office/drawing/2014/main" id="{998D8F1C-7EED-6EA7-882E-1AD6159D0799}"/>
                    </a:ext>
                  </a:extLst>
                </p:cNvPr>
                <p:cNvSpPr>
                  <a:spLocks noEditPoints="1"/>
                </p:cNvSpPr>
                <p:nvPr/>
              </p:nvSpPr>
              <p:spPr bwMode="auto">
                <a:xfrm>
                  <a:off x="3904666" y="162314"/>
                  <a:ext cx="917035" cy="162313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8" name="Freeform 203">
                  <a:extLst>
                    <a:ext uri="{FF2B5EF4-FFF2-40B4-BE49-F238E27FC236}">
                      <a16:creationId xmlns:a16="http://schemas.microsoft.com/office/drawing/2014/main" id="{31C055B1-9FB3-63BA-594F-CC1ED0CE6437}"/>
                    </a:ext>
                  </a:extLst>
                </p:cNvPr>
                <p:cNvSpPr>
                  <a:spLocks/>
                </p:cNvSpPr>
                <p:nvPr/>
              </p:nvSpPr>
              <p:spPr bwMode="auto">
                <a:xfrm>
                  <a:off x="5393203" y="3956299"/>
                  <a:ext cx="2038715" cy="1003430"/>
                </a:xfrm>
                <a:custGeom>
                  <a:avLst/>
                  <a:gdLst>
                    <a:gd name="T0" fmla="*/ 148 w 256"/>
                    <a:gd name="T1" fmla="*/ 113 h 126"/>
                    <a:gd name="T2" fmla="*/ 164 w 256"/>
                    <a:gd name="T3" fmla="*/ 108 h 126"/>
                    <a:gd name="T4" fmla="*/ 182 w 256"/>
                    <a:gd name="T5" fmla="*/ 110 h 126"/>
                    <a:gd name="T6" fmla="*/ 200 w 256"/>
                    <a:gd name="T7" fmla="*/ 103 h 126"/>
                    <a:gd name="T8" fmla="*/ 223 w 256"/>
                    <a:gd name="T9" fmla="*/ 100 h 126"/>
                    <a:gd name="T10" fmla="*/ 238 w 256"/>
                    <a:gd name="T11" fmla="*/ 96 h 126"/>
                    <a:gd name="T12" fmla="*/ 252 w 256"/>
                    <a:gd name="T13" fmla="*/ 102 h 126"/>
                    <a:gd name="T14" fmla="*/ 247 w 256"/>
                    <a:gd name="T15" fmla="*/ 86 h 126"/>
                    <a:gd name="T16" fmla="*/ 245 w 256"/>
                    <a:gd name="T17" fmla="*/ 72 h 126"/>
                    <a:gd name="T18" fmla="*/ 242 w 256"/>
                    <a:gd name="T19" fmla="*/ 53 h 126"/>
                    <a:gd name="T20" fmla="*/ 249 w 256"/>
                    <a:gd name="T21" fmla="*/ 45 h 126"/>
                    <a:gd name="T22" fmla="*/ 234 w 256"/>
                    <a:gd name="T23" fmla="*/ 37 h 126"/>
                    <a:gd name="T24" fmla="*/ 230 w 256"/>
                    <a:gd name="T25" fmla="*/ 18 h 126"/>
                    <a:gd name="T26" fmla="*/ 215 w 256"/>
                    <a:gd name="T27" fmla="*/ 10 h 126"/>
                    <a:gd name="T28" fmla="*/ 206 w 256"/>
                    <a:gd name="T29" fmla="*/ 7 h 126"/>
                    <a:gd name="T30" fmla="*/ 193 w 256"/>
                    <a:gd name="T31" fmla="*/ 18 h 126"/>
                    <a:gd name="T32" fmla="*/ 179 w 256"/>
                    <a:gd name="T33" fmla="*/ 19 h 126"/>
                    <a:gd name="T34" fmla="*/ 162 w 256"/>
                    <a:gd name="T35" fmla="*/ 23 h 126"/>
                    <a:gd name="T36" fmla="*/ 145 w 256"/>
                    <a:gd name="T37" fmla="*/ 17 h 126"/>
                    <a:gd name="T38" fmla="*/ 132 w 256"/>
                    <a:gd name="T39" fmla="*/ 11 h 126"/>
                    <a:gd name="T40" fmla="*/ 123 w 256"/>
                    <a:gd name="T41" fmla="*/ 8 h 126"/>
                    <a:gd name="T42" fmla="*/ 112 w 256"/>
                    <a:gd name="T43" fmla="*/ 1 h 126"/>
                    <a:gd name="T44" fmla="*/ 92 w 256"/>
                    <a:gd name="T45" fmla="*/ 2 h 126"/>
                    <a:gd name="T46" fmla="*/ 73 w 256"/>
                    <a:gd name="T47" fmla="*/ 11 h 126"/>
                    <a:gd name="T48" fmla="*/ 67 w 256"/>
                    <a:gd name="T49" fmla="*/ 22 h 126"/>
                    <a:gd name="T50" fmla="*/ 48 w 256"/>
                    <a:gd name="T51" fmla="*/ 19 h 126"/>
                    <a:gd name="T52" fmla="*/ 40 w 256"/>
                    <a:gd name="T53" fmla="*/ 28 h 126"/>
                    <a:gd name="T54" fmla="*/ 35 w 256"/>
                    <a:gd name="T55" fmla="*/ 32 h 126"/>
                    <a:gd name="T56" fmla="*/ 36 w 256"/>
                    <a:gd name="T57" fmla="*/ 39 h 126"/>
                    <a:gd name="T58" fmla="*/ 20 w 256"/>
                    <a:gd name="T59" fmla="*/ 36 h 126"/>
                    <a:gd name="T60" fmla="*/ 3 w 256"/>
                    <a:gd name="T61" fmla="*/ 42 h 126"/>
                    <a:gd name="T62" fmla="*/ 0 w 256"/>
                    <a:gd name="T63" fmla="*/ 55 h 126"/>
                    <a:gd name="T64" fmla="*/ 12 w 256"/>
                    <a:gd name="T65" fmla="*/ 56 h 126"/>
                    <a:gd name="T66" fmla="*/ 10 w 256"/>
                    <a:gd name="T67" fmla="*/ 68 h 126"/>
                    <a:gd name="T68" fmla="*/ 9 w 256"/>
                    <a:gd name="T69" fmla="*/ 73 h 126"/>
                    <a:gd name="T70" fmla="*/ 7 w 256"/>
                    <a:gd name="T71" fmla="*/ 79 h 126"/>
                    <a:gd name="T72" fmla="*/ 4 w 256"/>
                    <a:gd name="T73" fmla="*/ 82 h 126"/>
                    <a:gd name="T74" fmla="*/ 12 w 256"/>
                    <a:gd name="T75" fmla="*/ 87 h 126"/>
                    <a:gd name="T76" fmla="*/ 16 w 256"/>
                    <a:gd name="T77" fmla="*/ 100 h 126"/>
                    <a:gd name="T78" fmla="*/ 17 w 256"/>
                    <a:gd name="T79" fmla="*/ 108 h 126"/>
                    <a:gd name="T80" fmla="*/ 27 w 256"/>
                    <a:gd name="T81" fmla="*/ 111 h 126"/>
                    <a:gd name="T82" fmla="*/ 23 w 256"/>
                    <a:gd name="T83" fmla="*/ 114 h 126"/>
                    <a:gd name="T84" fmla="*/ 30 w 256"/>
                    <a:gd name="T85" fmla="*/ 114 h 126"/>
                    <a:gd name="T86" fmla="*/ 40 w 256"/>
                    <a:gd name="T87" fmla="*/ 115 h 126"/>
                    <a:gd name="T88" fmla="*/ 43 w 256"/>
                    <a:gd name="T89" fmla="*/ 118 h 126"/>
                    <a:gd name="T90" fmla="*/ 54 w 256"/>
                    <a:gd name="T91" fmla="*/ 123 h 126"/>
                    <a:gd name="T92" fmla="*/ 64 w 256"/>
                    <a:gd name="T93" fmla="*/ 120 h 126"/>
                    <a:gd name="T94" fmla="*/ 75 w 256"/>
                    <a:gd name="T95" fmla="*/ 111 h 126"/>
                    <a:gd name="T96" fmla="*/ 106 w 256"/>
                    <a:gd name="T97" fmla="*/ 123 h 126"/>
                    <a:gd name="T98" fmla="*/ 114 w 256"/>
                    <a:gd name="T99" fmla="*/ 118 h 126"/>
                    <a:gd name="T100" fmla="*/ 135 w 256"/>
                    <a:gd name="T101" fmla="*/ 112 h 126"/>
                    <a:gd name="T102" fmla="*/ 139 w 256"/>
                    <a:gd name="T103" fmla="*/ 115 h 126"/>
                    <a:gd name="T104" fmla="*/ 141 w 256"/>
                    <a:gd name="T10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126">
                      <a:moveTo>
                        <a:pt x="144" y="125"/>
                      </a:moveTo>
                      <a:lnTo>
                        <a:pt x="147" y="125"/>
                      </a:lnTo>
                      <a:lnTo>
                        <a:pt x="146" y="121"/>
                      </a:lnTo>
                      <a:lnTo>
                        <a:pt x="148" y="119"/>
                      </a:lnTo>
                      <a:lnTo>
                        <a:pt x="148" y="113"/>
                      </a:lnTo>
                      <a:lnTo>
                        <a:pt x="149" y="110"/>
                      </a:lnTo>
                      <a:lnTo>
                        <a:pt x="153" y="111"/>
                      </a:lnTo>
                      <a:lnTo>
                        <a:pt x="155" y="112"/>
                      </a:lnTo>
                      <a:lnTo>
                        <a:pt x="162" y="109"/>
                      </a:lnTo>
                      <a:lnTo>
                        <a:pt x="164" y="108"/>
                      </a:lnTo>
                      <a:lnTo>
                        <a:pt x="166" y="107"/>
                      </a:lnTo>
                      <a:lnTo>
                        <a:pt x="173" y="106"/>
                      </a:lnTo>
                      <a:lnTo>
                        <a:pt x="176" y="107"/>
                      </a:lnTo>
                      <a:lnTo>
                        <a:pt x="178" y="108"/>
                      </a:lnTo>
                      <a:lnTo>
                        <a:pt x="182" y="110"/>
                      </a:lnTo>
                      <a:lnTo>
                        <a:pt x="189" y="110"/>
                      </a:lnTo>
                      <a:lnTo>
                        <a:pt x="189" y="108"/>
                      </a:lnTo>
                      <a:lnTo>
                        <a:pt x="193" y="108"/>
                      </a:lnTo>
                      <a:lnTo>
                        <a:pt x="195" y="104"/>
                      </a:lnTo>
                      <a:lnTo>
                        <a:pt x="200" y="103"/>
                      </a:lnTo>
                      <a:lnTo>
                        <a:pt x="204" y="103"/>
                      </a:lnTo>
                      <a:lnTo>
                        <a:pt x="207" y="102"/>
                      </a:lnTo>
                      <a:lnTo>
                        <a:pt x="214" y="102"/>
                      </a:lnTo>
                      <a:lnTo>
                        <a:pt x="219" y="100"/>
                      </a:lnTo>
                      <a:lnTo>
                        <a:pt x="223" y="100"/>
                      </a:lnTo>
                      <a:lnTo>
                        <a:pt x="224" y="101"/>
                      </a:lnTo>
                      <a:lnTo>
                        <a:pt x="228" y="98"/>
                      </a:lnTo>
                      <a:lnTo>
                        <a:pt x="231" y="98"/>
                      </a:lnTo>
                      <a:lnTo>
                        <a:pt x="233" y="96"/>
                      </a:lnTo>
                      <a:lnTo>
                        <a:pt x="238" y="96"/>
                      </a:lnTo>
                      <a:lnTo>
                        <a:pt x="243" y="98"/>
                      </a:lnTo>
                      <a:lnTo>
                        <a:pt x="247" y="96"/>
                      </a:lnTo>
                      <a:lnTo>
                        <a:pt x="249" y="98"/>
                      </a:lnTo>
                      <a:lnTo>
                        <a:pt x="249" y="101"/>
                      </a:lnTo>
                      <a:lnTo>
                        <a:pt x="252" y="102"/>
                      </a:lnTo>
                      <a:lnTo>
                        <a:pt x="255" y="101"/>
                      </a:lnTo>
                      <a:lnTo>
                        <a:pt x="256" y="98"/>
                      </a:lnTo>
                      <a:lnTo>
                        <a:pt x="254" y="94"/>
                      </a:lnTo>
                      <a:lnTo>
                        <a:pt x="251" y="88"/>
                      </a:lnTo>
                      <a:lnTo>
                        <a:pt x="247" y="86"/>
                      </a:lnTo>
                      <a:lnTo>
                        <a:pt x="247" y="84"/>
                      </a:lnTo>
                      <a:lnTo>
                        <a:pt x="247" y="79"/>
                      </a:lnTo>
                      <a:lnTo>
                        <a:pt x="249" y="74"/>
                      </a:lnTo>
                      <a:lnTo>
                        <a:pt x="248" y="72"/>
                      </a:lnTo>
                      <a:lnTo>
                        <a:pt x="245" y="72"/>
                      </a:lnTo>
                      <a:lnTo>
                        <a:pt x="245" y="67"/>
                      </a:lnTo>
                      <a:lnTo>
                        <a:pt x="245" y="63"/>
                      </a:lnTo>
                      <a:lnTo>
                        <a:pt x="244" y="57"/>
                      </a:lnTo>
                      <a:lnTo>
                        <a:pt x="242" y="54"/>
                      </a:lnTo>
                      <a:lnTo>
                        <a:pt x="242" y="53"/>
                      </a:lnTo>
                      <a:lnTo>
                        <a:pt x="246" y="52"/>
                      </a:lnTo>
                      <a:lnTo>
                        <a:pt x="248" y="47"/>
                      </a:lnTo>
                      <a:lnTo>
                        <a:pt x="249" y="46"/>
                      </a:lnTo>
                      <a:lnTo>
                        <a:pt x="249" y="45"/>
                      </a:lnTo>
                      <a:lnTo>
                        <a:pt x="249" y="45"/>
                      </a:lnTo>
                      <a:lnTo>
                        <a:pt x="248" y="42"/>
                      </a:lnTo>
                      <a:lnTo>
                        <a:pt x="245" y="40"/>
                      </a:lnTo>
                      <a:lnTo>
                        <a:pt x="242" y="40"/>
                      </a:lnTo>
                      <a:lnTo>
                        <a:pt x="238" y="40"/>
                      </a:lnTo>
                      <a:lnTo>
                        <a:pt x="234" y="37"/>
                      </a:lnTo>
                      <a:lnTo>
                        <a:pt x="234" y="30"/>
                      </a:lnTo>
                      <a:lnTo>
                        <a:pt x="235" y="25"/>
                      </a:lnTo>
                      <a:lnTo>
                        <a:pt x="233" y="22"/>
                      </a:lnTo>
                      <a:lnTo>
                        <a:pt x="231" y="21"/>
                      </a:lnTo>
                      <a:lnTo>
                        <a:pt x="230" y="18"/>
                      </a:lnTo>
                      <a:lnTo>
                        <a:pt x="228" y="15"/>
                      </a:lnTo>
                      <a:lnTo>
                        <a:pt x="225" y="15"/>
                      </a:lnTo>
                      <a:lnTo>
                        <a:pt x="219" y="8"/>
                      </a:lnTo>
                      <a:lnTo>
                        <a:pt x="217" y="8"/>
                      </a:lnTo>
                      <a:lnTo>
                        <a:pt x="215" y="10"/>
                      </a:lnTo>
                      <a:lnTo>
                        <a:pt x="213" y="11"/>
                      </a:lnTo>
                      <a:lnTo>
                        <a:pt x="210" y="8"/>
                      </a:lnTo>
                      <a:lnTo>
                        <a:pt x="208" y="11"/>
                      </a:lnTo>
                      <a:lnTo>
                        <a:pt x="207" y="10"/>
                      </a:lnTo>
                      <a:lnTo>
                        <a:pt x="206" y="7"/>
                      </a:lnTo>
                      <a:lnTo>
                        <a:pt x="204" y="7"/>
                      </a:lnTo>
                      <a:lnTo>
                        <a:pt x="204" y="8"/>
                      </a:lnTo>
                      <a:lnTo>
                        <a:pt x="202" y="12"/>
                      </a:lnTo>
                      <a:lnTo>
                        <a:pt x="198" y="15"/>
                      </a:lnTo>
                      <a:lnTo>
                        <a:pt x="193" y="18"/>
                      </a:lnTo>
                      <a:lnTo>
                        <a:pt x="193" y="20"/>
                      </a:lnTo>
                      <a:lnTo>
                        <a:pt x="188" y="21"/>
                      </a:lnTo>
                      <a:lnTo>
                        <a:pt x="186" y="22"/>
                      </a:lnTo>
                      <a:lnTo>
                        <a:pt x="181" y="21"/>
                      </a:lnTo>
                      <a:lnTo>
                        <a:pt x="179" y="19"/>
                      </a:lnTo>
                      <a:lnTo>
                        <a:pt x="177" y="19"/>
                      </a:lnTo>
                      <a:lnTo>
                        <a:pt x="176" y="18"/>
                      </a:lnTo>
                      <a:lnTo>
                        <a:pt x="173" y="20"/>
                      </a:lnTo>
                      <a:lnTo>
                        <a:pt x="169" y="20"/>
                      </a:lnTo>
                      <a:lnTo>
                        <a:pt x="162" y="23"/>
                      </a:lnTo>
                      <a:lnTo>
                        <a:pt x="158" y="22"/>
                      </a:lnTo>
                      <a:lnTo>
                        <a:pt x="155" y="19"/>
                      </a:lnTo>
                      <a:lnTo>
                        <a:pt x="152" y="21"/>
                      </a:lnTo>
                      <a:lnTo>
                        <a:pt x="147" y="18"/>
                      </a:lnTo>
                      <a:lnTo>
                        <a:pt x="145" y="17"/>
                      </a:lnTo>
                      <a:lnTo>
                        <a:pt x="139" y="13"/>
                      </a:lnTo>
                      <a:lnTo>
                        <a:pt x="138" y="13"/>
                      </a:lnTo>
                      <a:lnTo>
                        <a:pt x="137" y="15"/>
                      </a:lnTo>
                      <a:lnTo>
                        <a:pt x="134" y="15"/>
                      </a:lnTo>
                      <a:lnTo>
                        <a:pt x="132" y="11"/>
                      </a:lnTo>
                      <a:lnTo>
                        <a:pt x="131" y="7"/>
                      </a:lnTo>
                      <a:lnTo>
                        <a:pt x="129" y="4"/>
                      </a:lnTo>
                      <a:lnTo>
                        <a:pt x="127" y="4"/>
                      </a:lnTo>
                      <a:lnTo>
                        <a:pt x="124" y="8"/>
                      </a:lnTo>
                      <a:lnTo>
                        <a:pt x="123" y="8"/>
                      </a:lnTo>
                      <a:lnTo>
                        <a:pt x="121" y="9"/>
                      </a:lnTo>
                      <a:lnTo>
                        <a:pt x="117" y="4"/>
                      </a:lnTo>
                      <a:lnTo>
                        <a:pt x="116" y="0"/>
                      </a:lnTo>
                      <a:lnTo>
                        <a:pt x="115" y="0"/>
                      </a:lnTo>
                      <a:lnTo>
                        <a:pt x="112" y="1"/>
                      </a:lnTo>
                      <a:lnTo>
                        <a:pt x="107" y="1"/>
                      </a:lnTo>
                      <a:lnTo>
                        <a:pt x="105" y="1"/>
                      </a:lnTo>
                      <a:lnTo>
                        <a:pt x="103" y="1"/>
                      </a:lnTo>
                      <a:lnTo>
                        <a:pt x="96" y="1"/>
                      </a:lnTo>
                      <a:lnTo>
                        <a:pt x="92" y="2"/>
                      </a:lnTo>
                      <a:lnTo>
                        <a:pt x="86" y="6"/>
                      </a:lnTo>
                      <a:lnTo>
                        <a:pt x="82" y="6"/>
                      </a:lnTo>
                      <a:lnTo>
                        <a:pt x="77" y="8"/>
                      </a:lnTo>
                      <a:lnTo>
                        <a:pt x="75" y="10"/>
                      </a:lnTo>
                      <a:lnTo>
                        <a:pt x="73" y="11"/>
                      </a:lnTo>
                      <a:lnTo>
                        <a:pt x="71" y="14"/>
                      </a:lnTo>
                      <a:lnTo>
                        <a:pt x="69" y="15"/>
                      </a:lnTo>
                      <a:lnTo>
                        <a:pt x="69" y="18"/>
                      </a:lnTo>
                      <a:lnTo>
                        <a:pt x="67" y="19"/>
                      </a:lnTo>
                      <a:lnTo>
                        <a:pt x="67" y="22"/>
                      </a:lnTo>
                      <a:lnTo>
                        <a:pt x="62" y="22"/>
                      </a:lnTo>
                      <a:lnTo>
                        <a:pt x="55" y="18"/>
                      </a:lnTo>
                      <a:lnTo>
                        <a:pt x="52" y="18"/>
                      </a:lnTo>
                      <a:lnTo>
                        <a:pt x="51" y="20"/>
                      </a:lnTo>
                      <a:lnTo>
                        <a:pt x="48" y="19"/>
                      </a:lnTo>
                      <a:lnTo>
                        <a:pt x="43" y="20"/>
                      </a:lnTo>
                      <a:lnTo>
                        <a:pt x="41" y="19"/>
                      </a:lnTo>
                      <a:lnTo>
                        <a:pt x="37" y="21"/>
                      </a:lnTo>
                      <a:lnTo>
                        <a:pt x="37" y="23"/>
                      </a:lnTo>
                      <a:lnTo>
                        <a:pt x="40" y="28"/>
                      </a:lnTo>
                      <a:lnTo>
                        <a:pt x="44" y="29"/>
                      </a:lnTo>
                      <a:lnTo>
                        <a:pt x="47" y="29"/>
                      </a:lnTo>
                      <a:lnTo>
                        <a:pt x="46" y="31"/>
                      </a:lnTo>
                      <a:lnTo>
                        <a:pt x="41" y="31"/>
                      </a:lnTo>
                      <a:lnTo>
                        <a:pt x="35" y="32"/>
                      </a:lnTo>
                      <a:lnTo>
                        <a:pt x="34" y="35"/>
                      </a:lnTo>
                      <a:lnTo>
                        <a:pt x="34" y="37"/>
                      </a:lnTo>
                      <a:lnTo>
                        <a:pt x="37" y="36"/>
                      </a:lnTo>
                      <a:lnTo>
                        <a:pt x="38" y="38"/>
                      </a:lnTo>
                      <a:lnTo>
                        <a:pt x="36" y="39"/>
                      </a:lnTo>
                      <a:lnTo>
                        <a:pt x="30" y="39"/>
                      </a:lnTo>
                      <a:lnTo>
                        <a:pt x="27" y="37"/>
                      </a:lnTo>
                      <a:lnTo>
                        <a:pt x="24" y="39"/>
                      </a:lnTo>
                      <a:lnTo>
                        <a:pt x="22" y="36"/>
                      </a:lnTo>
                      <a:lnTo>
                        <a:pt x="20" y="36"/>
                      </a:lnTo>
                      <a:lnTo>
                        <a:pt x="17" y="39"/>
                      </a:lnTo>
                      <a:lnTo>
                        <a:pt x="15" y="39"/>
                      </a:lnTo>
                      <a:lnTo>
                        <a:pt x="12" y="36"/>
                      </a:lnTo>
                      <a:lnTo>
                        <a:pt x="9" y="36"/>
                      </a:lnTo>
                      <a:lnTo>
                        <a:pt x="3" y="42"/>
                      </a:lnTo>
                      <a:lnTo>
                        <a:pt x="1" y="46"/>
                      </a:lnTo>
                      <a:lnTo>
                        <a:pt x="0" y="48"/>
                      </a:lnTo>
                      <a:lnTo>
                        <a:pt x="1" y="50"/>
                      </a:lnTo>
                      <a:lnTo>
                        <a:pt x="1" y="54"/>
                      </a:lnTo>
                      <a:lnTo>
                        <a:pt x="0" y="55"/>
                      </a:lnTo>
                      <a:lnTo>
                        <a:pt x="1" y="57"/>
                      </a:lnTo>
                      <a:lnTo>
                        <a:pt x="5" y="56"/>
                      </a:lnTo>
                      <a:lnTo>
                        <a:pt x="6" y="56"/>
                      </a:lnTo>
                      <a:lnTo>
                        <a:pt x="9" y="56"/>
                      </a:lnTo>
                      <a:lnTo>
                        <a:pt x="12" y="56"/>
                      </a:lnTo>
                      <a:lnTo>
                        <a:pt x="9" y="60"/>
                      </a:lnTo>
                      <a:lnTo>
                        <a:pt x="10" y="62"/>
                      </a:lnTo>
                      <a:lnTo>
                        <a:pt x="10" y="65"/>
                      </a:lnTo>
                      <a:lnTo>
                        <a:pt x="10" y="67"/>
                      </a:lnTo>
                      <a:lnTo>
                        <a:pt x="10" y="68"/>
                      </a:lnTo>
                      <a:lnTo>
                        <a:pt x="11" y="69"/>
                      </a:lnTo>
                      <a:lnTo>
                        <a:pt x="13" y="67"/>
                      </a:lnTo>
                      <a:lnTo>
                        <a:pt x="14" y="69"/>
                      </a:lnTo>
                      <a:lnTo>
                        <a:pt x="12" y="70"/>
                      </a:lnTo>
                      <a:lnTo>
                        <a:pt x="9" y="73"/>
                      </a:lnTo>
                      <a:lnTo>
                        <a:pt x="10" y="74"/>
                      </a:lnTo>
                      <a:lnTo>
                        <a:pt x="12" y="74"/>
                      </a:lnTo>
                      <a:lnTo>
                        <a:pt x="10" y="77"/>
                      </a:lnTo>
                      <a:lnTo>
                        <a:pt x="9" y="79"/>
                      </a:lnTo>
                      <a:lnTo>
                        <a:pt x="7" y="79"/>
                      </a:lnTo>
                      <a:lnTo>
                        <a:pt x="6" y="75"/>
                      </a:lnTo>
                      <a:lnTo>
                        <a:pt x="5" y="74"/>
                      </a:lnTo>
                      <a:lnTo>
                        <a:pt x="4" y="77"/>
                      </a:lnTo>
                      <a:lnTo>
                        <a:pt x="5" y="80"/>
                      </a:lnTo>
                      <a:lnTo>
                        <a:pt x="4" y="82"/>
                      </a:lnTo>
                      <a:lnTo>
                        <a:pt x="4" y="84"/>
                      </a:lnTo>
                      <a:lnTo>
                        <a:pt x="6" y="86"/>
                      </a:lnTo>
                      <a:lnTo>
                        <a:pt x="7" y="84"/>
                      </a:lnTo>
                      <a:lnTo>
                        <a:pt x="10" y="87"/>
                      </a:lnTo>
                      <a:lnTo>
                        <a:pt x="12" y="87"/>
                      </a:lnTo>
                      <a:lnTo>
                        <a:pt x="15" y="89"/>
                      </a:lnTo>
                      <a:lnTo>
                        <a:pt x="17" y="93"/>
                      </a:lnTo>
                      <a:lnTo>
                        <a:pt x="14" y="96"/>
                      </a:lnTo>
                      <a:lnTo>
                        <a:pt x="16" y="98"/>
                      </a:lnTo>
                      <a:lnTo>
                        <a:pt x="16" y="100"/>
                      </a:lnTo>
                      <a:lnTo>
                        <a:pt x="17" y="100"/>
                      </a:lnTo>
                      <a:lnTo>
                        <a:pt x="21" y="104"/>
                      </a:lnTo>
                      <a:lnTo>
                        <a:pt x="20" y="107"/>
                      </a:lnTo>
                      <a:lnTo>
                        <a:pt x="17" y="106"/>
                      </a:lnTo>
                      <a:lnTo>
                        <a:pt x="17" y="108"/>
                      </a:lnTo>
                      <a:lnTo>
                        <a:pt x="19" y="109"/>
                      </a:lnTo>
                      <a:lnTo>
                        <a:pt x="24" y="108"/>
                      </a:lnTo>
                      <a:lnTo>
                        <a:pt x="29" y="108"/>
                      </a:lnTo>
                      <a:lnTo>
                        <a:pt x="29" y="109"/>
                      </a:lnTo>
                      <a:lnTo>
                        <a:pt x="27" y="111"/>
                      </a:lnTo>
                      <a:lnTo>
                        <a:pt x="24" y="112"/>
                      </a:lnTo>
                      <a:lnTo>
                        <a:pt x="20" y="112"/>
                      </a:lnTo>
                      <a:lnTo>
                        <a:pt x="19" y="114"/>
                      </a:lnTo>
                      <a:lnTo>
                        <a:pt x="20" y="115"/>
                      </a:lnTo>
                      <a:lnTo>
                        <a:pt x="23" y="114"/>
                      </a:lnTo>
                      <a:lnTo>
                        <a:pt x="26" y="114"/>
                      </a:lnTo>
                      <a:lnTo>
                        <a:pt x="27" y="113"/>
                      </a:lnTo>
                      <a:lnTo>
                        <a:pt x="27" y="115"/>
                      </a:lnTo>
                      <a:lnTo>
                        <a:pt x="28" y="116"/>
                      </a:lnTo>
                      <a:lnTo>
                        <a:pt x="30" y="114"/>
                      </a:lnTo>
                      <a:lnTo>
                        <a:pt x="32" y="111"/>
                      </a:lnTo>
                      <a:lnTo>
                        <a:pt x="34" y="111"/>
                      </a:lnTo>
                      <a:lnTo>
                        <a:pt x="35" y="113"/>
                      </a:lnTo>
                      <a:lnTo>
                        <a:pt x="37" y="113"/>
                      </a:lnTo>
                      <a:lnTo>
                        <a:pt x="40" y="115"/>
                      </a:lnTo>
                      <a:lnTo>
                        <a:pt x="41" y="112"/>
                      </a:lnTo>
                      <a:lnTo>
                        <a:pt x="43" y="113"/>
                      </a:lnTo>
                      <a:lnTo>
                        <a:pt x="43" y="115"/>
                      </a:lnTo>
                      <a:lnTo>
                        <a:pt x="41" y="115"/>
                      </a:lnTo>
                      <a:lnTo>
                        <a:pt x="43" y="118"/>
                      </a:lnTo>
                      <a:lnTo>
                        <a:pt x="44" y="120"/>
                      </a:lnTo>
                      <a:lnTo>
                        <a:pt x="46" y="123"/>
                      </a:lnTo>
                      <a:lnTo>
                        <a:pt x="48" y="122"/>
                      </a:lnTo>
                      <a:lnTo>
                        <a:pt x="51" y="124"/>
                      </a:lnTo>
                      <a:lnTo>
                        <a:pt x="54" y="123"/>
                      </a:lnTo>
                      <a:lnTo>
                        <a:pt x="55" y="122"/>
                      </a:lnTo>
                      <a:lnTo>
                        <a:pt x="58" y="122"/>
                      </a:lnTo>
                      <a:lnTo>
                        <a:pt x="60" y="120"/>
                      </a:lnTo>
                      <a:lnTo>
                        <a:pt x="62" y="122"/>
                      </a:lnTo>
                      <a:lnTo>
                        <a:pt x="64" y="120"/>
                      </a:lnTo>
                      <a:lnTo>
                        <a:pt x="64" y="116"/>
                      </a:lnTo>
                      <a:lnTo>
                        <a:pt x="65" y="115"/>
                      </a:lnTo>
                      <a:lnTo>
                        <a:pt x="64" y="111"/>
                      </a:lnTo>
                      <a:lnTo>
                        <a:pt x="70" y="110"/>
                      </a:lnTo>
                      <a:lnTo>
                        <a:pt x="75" y="111"/>
                      </a:lnTo>
                      <a:lnTo>
                        <a:pt x="82" y="115"/>
                      </a:lnTo>
                      <a:lnTo>
                        <a:pt x="84" y="115"/>
                      </a:lnTo>
                      <a:lnTo>
                        <a:pt x="89" y="122"/>
                      </a:lnTo>
                      <a:lnTo>
                        <a:pt x="93" y="125"/>
                      </a:lnTo>
                      <a:lnTo>
                        <a:pt x="106" y="123"/>
                      </a:lnTo>
                      <a:lnTo>
                        <a:pt x="110" y="121"/>
                      </a:lnTo>
                      <a:lnTo>
                        <a:pt x="110" y="121"/>
                      </a:lnTo>
                      <a:lnTo>
                        <a:pt x="111" y="122"/>
                      </a:lnTo>
                      <a:lnTo>
                        <a:pt x="113" y="120"/>
                      </a:lnTo>
                      <a:lnTo>
                        <a:pt x="114" y="118"/>
                      </a:lnTo>
                      <a:lnTo>
                        <a:pt x="120" y="109"/>
                      </a:lnTo>
                      <a:lnTo>
                        <a:pt x="121" y="108"/>
                      </a:lnTo>
                      <a:lnTo>
                        <a:pt x="127" y="111"/>
                      </a:lnTo>
                      <a:lnTo>
                        <a:pt x="131" y="113"/>
                      </a:lnTo>
                      <a:lnTo>
                        <a:pt x="135" y="112"/>
                      </a:lnTo>
                      <a:lnTo>
                        <a:pt x="135" y="111"/>
                      </a:lnTo>
                      <a:lnTo>
                        <a:pt x="138" y="108"/>
                      </a:lnTo>
                      <a:lnTo>
                        <a:pt x="141" y="108"/>
                      </a:lnTo>
                      <a:lnTo>
                        <a:pt x="141" y="111"/>
                      </a:lnTo>
                      <a:lnTo>
                        <a:pt x="139" y="115"/>
                      </a:lnTo>
                      <a:lnTo>
                        <a:pt x="136" y="118"/>
                      </a:lnTo>
                      <a:lnTo>
                        <a:pt x="136" y="119"/>
                      </a:lnTo>
                      <a:lnTo>
                        <a:pt x="139" y="123"/>
                      </a:lnTo>
                      <a:lnTo>
                        <a:pt x="138" y="125"/>
                      </a:lnTo>
                      <a:lnTo>
                        <a:pt x="141" y="126"/>
                      </a:lnTo>
                      <a:lnTo>
                        <a:pt x="144" y="125"/>
                      </a:lnTo>
                      <a:close/>
                    </a:path>
                  </a:pathLst>
                </a:custGeom>
                <a:solidFill>
                  <a:schemeClr val="bg1">
                    <a:lumMod val="85000"/>
                  </a:schemeClr>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IE"/>
                </a:p>
              </p:txBody>
            </p:sp>
          </p:grpSp>
          <p:sp>
            <p:nvSpPr>
              <p:cNvPr id="16" name="Rectangle 15">
                <a:hlinkClick r:id="rId9"/>
                <a:extLst>
                  <a:ext uri="{FF2B5EF4-FFF2-40B4-BE49-F238E27FC236}">
                    <a16:creationId xmlns:a16="http://schemas.microsoft.com/office/drawing/2014/main" id="{AA5BD3A3-7F40-947C-A88F-91F6AEE85309}"/>
                  </a:ext>
                </a:extLst>
              </p:cNvPr>
              <p:cNvSpPr/>
              <p:nvPr/>
            </p:nvSpPr>
            <p:spPr>
              <a:xfrm>
                <a:off x="990970" y="1899928"/>
                <a:ext cx="1386442" cy="276831"/>
              </a:xfrm>
              <a:prstGeom prst="rect">
                <a:avLst/>
              </a:prstGeom>
            </p:spPr>
            <p:txBody>
              <a:bodyPr wrap="square">
                <a:noAutofit/>
              </a:bodyPr>
              <a:lstStyle/>
              <a:p>
                <a:pPr algn="r"/>
                <a:r>
                  <a:rPr lang="en-US" sz="1400" b="1" u="sng" kern="1200"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Ireland</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36B277A-19FB-8251-FE7A-A7A51F149868}"/>
                  </a:ext>
                </a:extLst>
              </p:cNvPr>
              <p:cNvSpPr/>
              <p:nvPr/>
            </p:nvSpPr>
            <p:spPr>
              <a:xfrm>
                <a:off x="4053009" y="2539769"/>
                <a:ext cx="1024255" cy="281939"/>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Po</a:t>
                </a:r>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land</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aphic 7">
              <a:extLst>
                <a:ext uri="{FF2B5EF4-FFF2-40B4-BE49-F238E27FC236}">
                  <a16:creationId xmlns:a16="http://schemas.microsoft.com/office/drawing/2014/main" id="{52CCFA40-47E2-D1F1-E19C-6E9DE9B8F407}"/>
                </a:ext>
              </a:extLst>
            </p:cNvPr>
            <p:cNvGrpSpPr/>
            <p:nvPr/>
          </p:nvGrpSpPr>
          <p:grpSpPr>
            <a:xfrm>
              <a:off x="3627801" y="5146975"/>
              <a:ext cx="125340" cy="109249"/>
              <a:chOff x="3627817" y="5147002"/>
              <a:chExt cx="1357493" cy="1183233"/>
            </a:xfrm>
            <a:solidFill>
              <a:srgbClr val="009697"/>
            </a:solidFill>
          </p:grpSpPr>
          <p:sp>
            <p:nvSpPr>
              <p:cNvPr id="7" name="Freeform 215">
                <a:extLst>
                  <a:ext uri="{FF2B5EF4-FFF2-40B4-BE49-F238E27FC236}">
                    <a16:creationId xmlns:a16="http://schemas.microsoft.com/office/drawing/2014/main" id="{794C7F7B-CD9A-1C1C-E5FA-37A88C8D3BF8}"/>
                  </a:ext>
                </a:extLst>
              </p:cNvPr>
              <p:cNvSpPr/>
              <p:nvPr/>
            </p:nvSpPr>
            <p:spPr>
              <a:xfrm>
                <a:off x="4091397" y="5419488"/>
                <a:ext cx="118203" cy="68352"/>
              </a:xfrm>
              <a:custGeom>
                <a:avLst/>
                <a:gdLst>
                  <a:gd name="connsiteX0" fmla="*/ 29551 w 118203"/>
                  <a:gd name="connsiteY0" fmla="*/ 5542 h 68352"/>
                  <a:gd name="connsiteX1" fmla="*/ 20316 w 118203"/>
                  <a:gd name="connsiteY1" fmla="*/ 8313 h 68352"/>
                  <a:gd name="connsiteX2" fmla="*/ 19393 w 118203"/>
                  <a:gd name="connsiteY2" fmla="*/ 14779 h 68352"/>
                  <a:gd name="connsiteX3" fmla="*/ 23087 w 118203"/>
                  <a:gd name="connsiteY3" fmla="*/ 21245 h 68352"/>
                  <a:gd name="connsiteX4" fmla="*/ 36015 w 118203"/>
                  <a:gd name="connsiteY4" fmla="*/ 39718 h 68352"/>
                  <a:gd name="connsiteX5" fmla="*/ 39709 w 118203"/>
                  <a:gd name="connsiteY5" fmla="*/ 53573 h 68352"/>
                  <a:gd name="connsiteX6" fmla="*/ 35092 w 118203"/>
                  <a:gd name="connsiteY6" fmla="*/ 59115 h 68352"/>
                  <a:gd name="connsiteX7" fmla="*/ 31398 w 118203"/>
                  <a:gd name="connsiteY7" fmla="*/ 68352 h 68352"/>
                  <a:gd name="connsiteX8" fmla="*/ 62796 w 118203"/>
                  <a:gd name="connsiteY8" fmla="*/ 62810 h 68352"/>
                  <a:gd name="connsiteX9" fmla="*/ 86806 w 118203"/>
                  <a:gd name="connsiteY9" fmla="*/ 60039 h 68352"/>
                  <a:gd name="connsiteX10" fmla="*/ 98811 w 118203"/>
                  <a:gd name="connsiteY10" fmla="*/ 56344 h 68352"/>
                  <a:gd name="connsiteX11" fmla="*/ 118203 w 118203"/>
                  <a:gd name="connsiteY11" fmla="*/ 41566 h 68352"/>
                  <a:gd name="connsiteX12" fmla="*/ 110816 w 118203"/>
                  <a:gd name="connsiteY12" fmla="*/ 36947 h 68352"/>
                  <a:gd name="connsiteX13" fmla="*/ 76647 w 118203"/>
                  <a:gd name="connsiteY13" fmla="*/ 2771 h 68352"/>
                  <a:gd name="connsiteX14" fmla="*/ 74801 w 118203"/>
                  <a:gd name="connsiteY14" fmla="*/ 1847 h 68352"/>
                  <a:gd name="connsiteX15" fmla="*/ 72030 w 118203"/>
                  <a:gd name="connsiteY15" fmla="*/ 12931 h 68352"/>
                  <a:gd name="connsiteX16" fmla="*/ 57255 w 118203"/>
                  <a:gd name="connsiteY16" fmla="*/ 3695 h 68352"/>
                  <a:gd name="connsiteX17" fmla="*/ 46173 w 118203"/>
                  <a:gd name="connsiteY17" fmla="*/ 12931 h 68352"/>
                  <a:gd name="connsiteX18" fmla="*/ 32321 w 118203"/>
                  <a:gd name="connsiteY18" fmla="*/ 0 h 68352"/>
                  <a:gd name="connsiteX19" fmla="*/ 29551 w 118203"/>
                  <a:gd name="connsiteY19" fmla="*/ 5542 h 68352"/>
                  <a:gd name="connsiteX20" fmla="*/ 0 w 118203"/>
                  <a:gd name="connsiteY20" fmla="*/ 23092 h 68352"/>
                  <a:gd name="connsiteX21" fmla="*/ 17546 w 118203"/>
                  <a:gd name="connsiteY21" fmla="*/ 31405 h 68352"/>
                  <a:gd name="connsiteX22" fmla="*/ 0 w 118203"/>
                  <a:gd name="connsiteY22" fmla="*/ 2309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203" h="68352">
                    <a:moveTo>
                      <a:pt x="29551" y="5542"/>
                    </a:moveTo>
                    <a:cubicBezTo>
                      <a:pt x="25857" y="6466"/>
                      <a:pt x="22163" y="6466"/>
                      <a:pt x="20316" y="8313"/>
                    </a:cubicBezTo>
                    <a:cubicBezTo>
                      <a:pt x="19393" y="9237"/>
                      <a:pt x="19393" y="12931"/>
                      <a:pt x="19393" y="14779"/>
                    </a:cubicBezTo>
                    <a:cubicBezTo>
                      <a:pt x="26780" y="13855"/>
                      <a:pt x="23087" y="19397"/>
                      <a:pt x="23087" y="21245"/>
                    </a:cubicBezTo>
                    <a:cubicBezTo>
                      <a:pt x="23087" y="32329"/>
                      <a:pt x="24010" y="32329"/>
                      <a:pt x="36015" y="39718"/>
                    </a:cubicBezTo>
                    <a:cubicBezTo>
                      <a:pt x="39709" y="41566"/>
                      <a:pt x="46173" y="47108"/>
                      <a:pt x="39709" y="53573"/>
                    </a:cubicBezTo>
                    <a:cubicBezTo>
                      <a:pt x="37862" y="55421"/>
                      <a:pt x="36015" y="56344"/>
                      <a:pt x="35092" y="59115"/>
                    </a:cubicBezTo>
                    <a:cubicBezTo>
                      <a:pt x="34168" y="60963"/>
                      <a:pt x="33245" y="63734"/>
                      <a:pt x="31398" y="68352"/>
                    </a:cubicBezTo>
                    <a:cubicBezTo>
                      <a:pt x="42479" y="59115"/>
                      <a:pt x="55408" y="74818"/>
                      <a:pt x="62796" y="62810"/>
                    </a:cubicBezTo>
                    <a:cubicBezTo>
                      <a:pt x="72030" y="61887"/>
                      <a:pt x="79418" y="61887"/>
                      <a:pt x="86806" y="60039"/>
                    </a:cubicBezTo>
                    <a:cubicBezTo>
                      <a:pt x="91423" y="59115"/>
                      <a:pt x="96040" y="54497"/>
                      <a:pt x="98811" y="56344"/>
                    </a:cubicBezTo>
                    <a:cubicBezTo>
                      <a:pt x="113586" y="60963"/>
                      <a:pt x="112663" y="48955"/>
                      <a:pt x="118203" y="41566"/>
                    </a:cubicBezTo>
                    <a:cubicBezTo>
                      <a:pt x="115433" y="39718"/>
                      <a:pt x="111739" y="38795"/>
                      <a:pt x="110816" y="36947"/>
                    </a:cubicBezTo>
                    <a:cubicBezTo>
                      <a:pt x="108045" y="16626"/>
                      <a:pt x="78495" y="23092"/>
                      <a:pt x="76647" y="2771"/>
                    </a:cubicBezTo>
                    <a:cubicBezTo>
                      <a:pt x="76647" y="1847"/>
                      <a:pt x="74801" y="1847"/>
                      <a:pt x="74801" y="1847"/>
                    </a:cubicBezTo>
                    <a:cubicBezTo>
                      <a:pt x="73877" y="6466"/>
                      <a:pt x="72030" y="10161"/>
                      <a:pt x="72030" y="12931"/>
                    </a:cubicBezTo>
                    <a:cubicBezTo>
                      <a:pt x="66489" y="9237"/>
                      <a:pt x="60949" y="3695"/>
                      <a:pt x="57255" y="3695"/>
                    </a:cubicBezTo>
                    <a:cubicBezTo>
                      <a:pt x="52637" y="3695"/>
                      <a:pt x="48944" y="10161"/>
                      <a:pt x="46173" y="12931"/>
                    </a:cubicBezTo>
                    <a:cubicBezTo>
                      <a:pt x="41556" y="8313"/>
                      <a:pt x="37862" y="4618"/>
                      <a:pt x="32321" y="0"/>
                    </a:cubicBezTo>
                    <a:cubicBezTo>
                      <a:pt x="29551" y="2771"/>
                      <a:pt x="29551" y="4618"/>
                      <a:pt x="29551" y="5542"/>
                    </a:cubicBezTo>
                    <a:close/>
                    <a:moveTo>
                      <a:pt x="0" y="23092"/>
                    </a:moveTo>
                    <a:cubicBezTo>
                      <a:pt x="924" y="42489"/>
                      <a:pt x="12005" y="24939"/>
                      <a:pt x="17546" y="31405"/>
                    </a:cubicBezTo>
                    <a:cubicBezTo>
                      <a:pt x="15699" y="16626"/>
                      <a:pt x="7388" y="24016"/>
                      <a:pt x="0" y="2309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8" name="Freeform 218">
                <a:extLst>
                  <a:ext uri="{FF2B5EF4-FFF2-40B4-BE49-F238E27FC236}">
                    <a16:creationId xmlns:a16="http://schemas.microsoft.com/office/drawing/2014/main" id="{3234846E-8D92-4617-C33F-366EE305220C}"/>
                  </a:ext>
                </a:extLst>
              </p:cNvPr>
              <p:cNvSpPr/>
              <p:nvPr/>
            </p:nvSpPr>
            <p:spPr>
              <a:xfrm>
                <a:off x="4096937" y="5510008"/>
                <a:ext cx="888373" cy="819303"/>
              </a:xfrm>
              <a:custGeom>
                <a:avLst/>
                <a:gdLst>
                  <a:gd name="connsiteX0" fmla="*/ 677823 w 888373"/>
                  <a:gd name="connsiteY0" fmla="*/ 819303 h 819303"/>
                  <a:gd name="connsiteX1" fmla="*/ 618722 w 888373"/>
                  <a:gd name="connsiteY1" fmla="*/ 793441 h 819303"/>
                  <a:gd name="connsiteX2" fmla="*/ 595635 w 888373"/>
                  <a:gd name="connsiteY2" fmla="*/ 788822 h 819303"/>
                  <a:gd name="connsiteX3" fmla="*/ 566084 w 888373"/>
                  <a:gd name="connsiteY3" fmla="*/ 782356 h 819303"/>
                  <a:gd name="connsiteX4" fmla="*/ 562390 w 888373"/>
                  <a:gd name="connsiteY4" fmla="*/ 782356 h 819303"/>
                  <a:gd name="connsiteX5" fmla="*/ 507906 w 888373"/>
                  <a:gd name="connsiteY5" fmla="*/ 765730 h 819303"/>
                  <a:gd name="connsiteX6" fmla="*/ 494977 w 888373"/>
                  <a:gd name="connsiteY6" fmla="*/ 762035 h 819303"/>
                  <a:gd name="connsiteX7" fmla="*/ 484819 w 888373"/>
                  <a:gd name="connsiteY7" fmla="*/ 755570 h 819303"/>
                  <a:gd name="connsiteX8" fmla="*/ 476508 w 888373"/>
                  <a:gd name="connsiteY8" fmla="*/ 756493 h 819303"/>
                  <a:gd name="connsiteX9" fmla="*/ 465426 w 888373"/>
                  <a:gd name="connsiteY9" fmla="*/ 766654 h 819303"/>
                  <a:gd name="connsiteX10" fmla="*/ 441416 w 888373"/>
                  <a:gd name="connsiteY10" fmla="*/ 757417 h 819303"/>
                  <a:gd name="connsiteX11" fmla="*/ 413712 w 888373"/>
                  <a:gd name="connsiteY11" fmla="*/ 749104 h 819303"/>
                  <a:gd name="connsiteX12" fmla="*/ 404478 w 888373"/>
                  <a:gd name="connsiteY12" fmla="*/ 743562 h 819303"/>
                  <a:gd name="connsiteX13" fmla="*/ 389702 w 888373"/>
                  <a:gd name="connsiteY13" fmla="*/ 736172 h 819303"/>
                  <a:gd name="connsiteX14" fmla="*/ 343529 w 888373"/>
                  <a:gd name="connsiteY14" fmla="*/ 726936 h 819303"/>
                  <a:gd name="connsiteX15" fmla="*/ 332447 w 888373"/>
                  <a:gd name="connsiteY15" fmla="*/ 709386 h 819303"/>
                  <a:gd name="connsiteX16" fmla="*/ 327830 w 888373"/>
                  <a:gd name="connsiteY16" fmla="*/ 701996 h 819303"/>
                  <a:gd name="connsiteX17" fmla="*/ 304743 w 888373"/>
                  <a:gd name="connsiteY17" fmla="*/ 695530 h 819303"/>
                  <a:gd name="connsiteX18" fmla="*/ 266881 w 888373"/>
                  <a:gd name="connsiteY18" fmla="*/ 683522 h 819303"/>
                  <a:gd name="connsiteX19" fmla="*/ 266881 w 888373"/>
                  <a:gd name="connsiteY19" fmla="*/ 682599 h 819303"/>
                  <a:gd name="connsiteX20" fmla="*/ 266881 w 888373"/>
                  <a:gd name="connsiteY20" fmla="*/ 666896 h 819303"/>
                  <a:gd name="connsiteX21" fmla="*/ 239177 w 888373"/>
                  <a:gd name="connsiteY21" fmla="*/ 649347 h 819303"/>
                  <a:gd name="connsiteX22" fmla="*/ 225325 w 888373"/>
                  <a:gd name="connsiteY22" fmla="*/ 641957 h 819303"/>
                  <a:gd name="connsiteX23" fmla="*/ 222555 w 888373"/>
                  <a:gd name="connsiteY23" fmla="*/ 640110 h 819303"/>
                  <a:gd name="connsiteX24" fmla="*/ 194851 w 888373"/>
                  <a:gd name="connsiteY24" fmla="*/ 624407 h 819303"/>
                  <a:gd name="connsiteX25" fmla="*/ 155142 w 888373"/>
                  <a:gd name="connsiteY25" fmla="*/ 596697 h 819303"/>
                  <a:gd name="connsiteX26" fmla="*/ 148678 w 888373"/>
                  <a:gd name="connsiteY26" fmla="*/ 591155 h 819303"/>
                  <a:gd name="connsiteX27" fmla="*/ 110816 w 888373"/>
                  <a:gd name="connsiteY27" fmla="*/ 558826 h 819303"/>
                  <a:gd name="connsiteX28" fmla="*/ 125591 w 888373"/>
                  <a:gd name="connsiteY28" fmla="*/ 550513 h 819303"/>
                  <a:gd name="connsiteX29" fmla="*/ 116356 w 888373"/>
                  <a:gd name="connsiteY29" fmla="*/ 547742 h 819303"/>
                  <a:gd name="connsiteX30" fmla="*/ 68336 w 888373"/>
                  <a:gd name="connsiteY30" fmla="*/ 519108 h 819303"/>
                  <a:gd name="connsiteX31" fmla="*/ 60948 w 888373"/>
                  <a:gd name="connsiteY31" fmla="*/ 487703 h 819303"/>
                  <a:gd name="connsiteX32" fmla="*/ 37862 w 888373"/>
                  <a:gd name="connsiteY32" fmla="*/ 440595 h 819303"/>
                  <a:gd name="connsiteX33" fmla="*/ 34168 w 888373"/>
                  <a:gd name="connsiteY33" fmla="*/ 424892 h 819303"/>
                  <a:gd name="connsiteX34" fmla="*/ 33245 w 888373"/>
                  <a:gd name="connsiteY34" fmla="*/ 400877 h 819303"/>
                  <a:gd name="connsiteX35" fmla="*/ 29551 w 888373"/>
                  <a:gd name="connsiteY35" fmla="*/ 393487 h 819303"/>
                  <a:gd name="connsiteX36" fmla="*/ 75724 w 888373"/>
                  <a:gd name="connsiteY36" fmla="*/ 395335 h 819303"/>
                  <a:gd name="connsiteX37" fmla="*/ 48944 w 888373"/>
                  <a:gd name="connsiteY37" fmla="*/ 359311 h 819303"/>
                  <a:gd name="connsiteX38" fmla="*/ 45250 w 888373"/>
                  <a:gd name="connsiteY38" fmla="*/ 350075 h 819303"/>
                  <a:gd name="connsiteX39" fmla="*/ 45250 w 888373"/>
                  <a:gd name="connsiteY39" fmla="*/ 330677 h 819303"/>
                  <a:gd name="connsiteX40" fmla="*/ 49867 w 888373"/>
                  <a:gd name="connsiteY40" fmla="*/ 324211 h 819303"/>
                  <a:gd name="connsiteX41" fmla="*/ 69260 w 888373"/>
                  <a:gd name="connsiteY41" fmla="*/ 327906 h 819303"/>
                  <a:gd name="connsiteX42" fmla="*/ 78495 w 888373"/>
                  <a:gd name="connsiteY42" fmla="*/ 333448 h 819303"/>
                  <a:gd name="connsiteX43" fmla="*/ 80341 w 888373"/>
                  <a:gd name="connsiteY43" fmla="*/ 321440 h 819303"/>
                  <a:gd name="connsiteX44" fmla="*/ 80341 w 888373"/>
                  <a:gd name="connsiteY44" fmla="*/ 303891 h 819303"/>
                  <a:gd name="connsiteX45" fmla="*/ 73877 w 888373"/>
                  <a:gd name="connsiteY45" fmla="*/ 308509 h 819303"/>
                  <a:gd name="connsiteX46" fmla="*/ 67413 w 888373"/>
                  <a:gd name="connsiteY46" fmla="*/ 305738 h 819303"/>
                  <a:gd name="connsiteX47" fmla="*/ 72030 w 888373"/>
                  <a:gd name="connsiteY47" fmla="*/ 299272 h 819303"/>
                  <a:gd name="connsiteX48" fmla="*/ 75724 w 888373"/>
                  <a:gd name="connsiteY48" fmla="*/ 299272 h 819303"/>
                  <a:gd name="connsiteX49" fmla="*/ 85882 w 888373"/>
                  <a:gd name="connsiteY49" fmla="*/ 297425 h 819303"/>
                  <a:gd name="connsiteX50" fmla="*/ 80341 w 888373"/>
                  <a:gd name="connsiteY50" fmla="*/ 289112 h 819303"/>
                  <a:gd name="connsiteX51" fmla="*/ 75724 w 888373"/>
                  <a:gd name="connsiteY51" fmla="*/ 287264 h 819303"/>
                  <a:gd name="connsiteX52" fmla="*/ 85882 w 888373"/>
                  <a:gd name="connsiteY52" fmla="*/ 280799 h 819303"/>
                  <a:gd name="connsiteX53" fmla="*/ 81265 w 888373"/>
                  <a:gd name="connsiteY53" fmla="*/ 274333 h 819303"/>
                  <a:gd name="connsiteX54" fmla="*/ 59102 w 888373"/>
                  <a:gd name="connsiteY54" fmla="*/ 260478 h 819303"/>
                  <a:gd name="connsiteX55" fmla="*/ 46173 w 888373"/>
                  <a:gd name="connsiteY55" fmla="*/ 256783 h 819303"/>
                  <a:gd name="connsiteX56" fmla="*/ 32321 w 888373"/>
                  <a:gd name="connsiteY56" fmla="*/ 243851 h 819303"/>
                  <a:gd name="connsiteX57" fmla="*/ 45250 w 888373"/>
                  <a:gd name="connsiteY57" fmla="*/ 230920 h 819303"/>
                  <a:gd name="connsiteX58" fmla="*/ 55408 w 888373"/>
                  <a:gd name="connsiteY58" fmla="*/ 228149 h 819303"/>
                  <a:gd name="connsiteX59" fmla="*/ 52637 w 888373"/>
                  <a:gd name="connsiteY59" fmla="*/ 226301 h 819303"/>
                  <a:gd name="connsiteX60" fmla="*/ 75724 w 888373"/>
                  <a:gd name="connsiteY60" fmla="*/ 187507 h 819303"/>
                  <a:gd name="connsiteX61" fmla="*/ 71107 w 888373"/>
                  <a:gd name="connsiteY61" fmla="*/ 162568 h 819303"/>
                  <a:gd name="connsiteX62" fmla="*/ 55408 w 888373"/>
                  <a:gd name="connsiteY62" fmla="*/ 157025 h 819303"/>
                  <a:gd name="connsiteX63" fmla="*/ 58178 w 888373"/>
                  <a:gd name="connsiteY63" fmla="*/ 122849 h 819303"/>
                  <a:gd name="connsiteX64" fmla="*/ 21240 w 888373"/>
                  <a:gd name="connsiteY64" fmla="*/ 125620 h 819303"/>
                  <a:gd name="connsiteX65" fmla="*/ 0 w 888373"/>
                  <a:gd name="connsiteY65" fmla="*/ 112689 h 819303"/>
                  <a:gd name="connsiteX66" fmla="*/ 6464 w 888373"/>
                  <a:gd name="connsiteY66" fmla="*/ 97910 h 819303"/>
                  <a:gd name="connsiteX67" fmla="*/ 12928 w 888373"/>
                  <a:gd name="connsiteY67" fmla="*/ 88673 h 819303"/>
                  <a:gd name="connsiteX68" fmla="*/ 39709 w 888373"/>
                  <a:gd name="connsiteY68" fmla="*/ 68352 h 819303"/>
                  <a:gd name="connsiteX69" fmla="*/ 49867 w 888373"/>
                  <a:gd name="connsiteY69" fmla="*/ 64658 h 819303"/>
                  <a:gd name="connsiteX70" fmla="*/ 41556 w 888373"/>
                  <a:gd name="connsiteY70" fmla="*/ 53574 h 819303"/>
                  <a:gd name="connsiteX71" fmla="*/ 25857 w 888373"/>
                  <a:gd name="connsiteY71" fmla="*/ 48031 h 819303"/>
                  <a:gd name="connsiteX72" fmla="*/ 28627 w 888373"/>
                  <a:gd name="connsiteY72" fmla="*/ 40642 h 819303"/>
                  <a:gd name="connsiteX73" fmla="*/ 31398 w 888373"/>
                  <a:gd name="connsiteY73" fmla="*/ 43413 h 819303"/>
                  <a:gd name="connsiteX74" fmla="*/ 35092 w 888373"/>
                  <a:gd name="connsiteY74" fmla="*/ 48031 h 819303"/>
                  <a:gd name="connsiteX75" fmla="*/ 73877 w 888373"/>
                  <a:gd name="connsiteY75" fmla="*/ 48955 h 819303"/>
                  <a:gd name="connsiteX76" fmla="*/ 94193 w 888373"/>
                  <a:gd name="connsiteY76" fmla="*/ 48955 h 819303"/>
                  <a:gd name="connsiteX77" fmla="*/ 95117 w 888373"/>
                  <a:gd name="connsiteY77" fmla="*/ 43413 h 819303"/>
                  <a:gd name="connsiteX78" fmla="*/ 108969 w 888373"/>
                  <a:gd name="connsiteY78" fmla="*/ 48955 h 819303"/>
                  <a:gd name="connsiteX79" fmla="*/ 113586 w 888373"/>
                  <a:gd name="connsiteY79" fmla="*/ 34176 h 819303"/>
                  <a:gd name="connsiteX80" fmla="*/ 120050 w 888373"/>
                  <a:gd name="connsiteY80" fmla="*/ 29558 h 819303"/>
                  <a:gd name="connsiteX81" fmla="*/ 125591 w 888373"/>
                  <a:gd name="connsiteY81" fmla="*/ 33253 h 819303"/>
                  <a:gd name="connsiteX82" fmla="*/ 139443 w 888373"/>
                  <a:gd name="connsiteY82" fmla="*/ 35100 h 819303"/>
                  <a:gd name="connsiteX83" fmla="*/ 152372 w 888373"/>
                  <a:gd name="connsiteY83" fmla="*/ 29558 h 819303"/>
                  <a:gd name="connsiteX84" fmla="*/ 157912 w 888373"/>
                  <a:gd name="connsiteY84" fmla="*/ 26787 h 819303"/>
                  <a:gd name="connsiteX85" fmla="*/ 155142 w 888373"/>
                  <a:gd name="connsiteY85" fmla="*/ 20321 h 819303"/>
                  <a:gd name="connsiteX86" fmla="*/ 147754 w 888373"/>
                  <a:gd name="connsiteY86" fmla="*/ 11084 h 819303"/>
                  <a:gd name="connsiteX87" fmla="*/ 162530 w 888373"/>
                  <a:gd name="connsiteY87" fmla="*/ 9237 h 819303"/>
                  <a:gd name="connsiteX88" fmla="*/ 164377 w 888373"/>
                  <a:gd name="connsiteY88" fmla="*/ 0 h 819303"/>
                  <a:gd name="connsiteX89" fmla="*/ 167147 w 888373"/>
                  <a:gd name="connsiteY89" fmla="*/ 1847 h 819303"/>
                  <a:gd name="connsiteX90" fmla="*/ 181922 w 888373"/>
                  <a:gd name="connsiteY90" fmla="*/ 26787 h 819303"/>
                  <a:gd name="connsiteX91" fmla="*/ 187463 w 888373"/>
                  <a:gd name="connsiteY91" fmla="*/ 33253 h 819303"/>
                  <a:gd name="connsiteX92" fmla="*/ 194851 w 888373"/>
                  <a:gd name="connsiteY92" fmla="*/ 46184 h 819303"/>
                  <a:gd name="connsiteX93" fmla="*/ 176382 w 888373"/>
                  <a:gd name="connsiteY93" fmla="*/ 54497 h 819303"/>
                  <a:gd name="connsiteX94" fmla="*/ 154218 w 888373"/>
                  <a:gd name="connsiteY94" fmla="*/ 68352 h 819303"/>
                  <a:gd name="connsiteX95" fmla="*/ 152372 w 888373"/>
                  <a:gd name="connsiteY95" fmla="*/ 71123 h 819303"/>
                  <a:gd name="connsiteX96" fmla="*/ 116356 w 888373"/>
                  <a:gd name="connsiteY96" fmla="*/ 96986 h 819303"/>
                  <a:gd name="connsiteX97" fmla="*/ 105275 w 888373"/>
                  <a:gd name="connsiteY97" fmla="*/ 118231 h 819303"/>
                  <a:gd name="connsiteX98" fmla="*/ 127438 w 888373"/>
                  <a:gd name="connsiteY98" fmla="*/ 135781 h 819303"/>
                  <a:gd name="connsiteX99" fmla="*/ 201315 w 888373"/>
                  <a:gd name="connsiteY99" fmla="*/ 115460 h 819303"/>
                  <a:gd name="connsiteX100" fmla="*/ 204086 w 888373"/>
                  <a:gd name="connsiteY100" fmla="*/ 114536 h 819303"/>
                  <a:gd name="connsiteX101" fmla="*/ 228096 w 888373"/>
                  <a:gd name="connsiteY101" fmla="*/ 120078 h 819303"/>
                  <a:gd name="connsiteX102" fmla="*/ 261340 w 888373"/>
                  <a:gd name="connsiteY102" fmla="*/ 129315 h 819303"/>
                  <a:gd name="connsiteX103" fmla="*/ 269652 w 888373"/>
                  <a:gd name="connsiteY103" fmla="*/ 147789 h 819303"/>
                  <a:gd name="connsiteX104" fmla="*/ 262264 w 888373"/>
                  <a:gd name="connsiteY104" fmla="*/ 157025 h 819303"/>
                  <a:gd name="connsiteX105" fmla="*/ 265958 w 888373"/>
                  <a:gd name="connsiteY105" fmla="*/ 169033 h 819303"/>
                  <a:gd name="connsiteX106" fmla="*/ 244718 w 888373"/>
                  <a:gd name="connsiteY106" fmla="*/ 169033 h 819303"/>
                  <a:gd name="connsiteX107" fmla="*/ 244718 w 888373"/>
                  <a:gd name="connsiteY107" fmla="*/ 173652 h 819303"/>
                  <a:gd name="connsiteX108" fmla="*/ 241024 w 888373"/>
                  <a:gd name="connsiteY108" fmla="*/ 193973 h 819303"/>
                  <a:gd name="connsiteX109" fmla="*/ 217938 w 888373"/>
                  <a:gd name="connsiteY109" fmla="*/ 224454 h 819303"/>
                  <a:gd name="connsiteX110" fmla="*/ 257647 w 888373"/>
                  <a:gd name="connsiteY110" fmla="*/ 218912 h 819303"/>
                  <a:gd name="connsiteX111" fmla="*/ 293662 w 888373"/>
                  <a:gd name="connsiteY111" fmla="*/ 208752 h 819303"/>
                  <a:gd name="connsiteX112" fmla="*/ 298279 w 888373"/>
                  <a:gd name="connsiteY112" fmla="*/ 197668 h 819303"/>
                  <a:gd name="connsiteX113" fmla="*/ 318595 w 888373"/>
                  <a:gd name="connsiteY113" fmla="*/ 193973 h 819303"/>
                  <a:gd name="connsiteX114" fmla="*/ 330600 w 888373"/>
                  <a:gd name="connsiteY114" fmla="*/ 184736 h 819303"/>
                  <a:gd name="connsiteX115" fmla="*/ 364769 w 888373"/>
                  <a:gd name="connsiteY115" fmla="*/ 162568 h 819303"/>
                  <a:gd name="connsiteX116" fmla="*/ 369386 w 888373"/>
                  <a:gd name="connsiteY116" fmla="*/ 166262 h 819303"/>
                  <a:gd name="connsiteX117" fmla="*/ 355534 w 888373"/>
                  <a:gd name="connsiteY117" fmla="*/ 224454 h 819303"/>
                  <a:gd name="connsiteX118" fmla="*/ 377697 w 888373"/>
                  <a:gd name="connsiteY118" fmla="*/ 209675 h 819303"/>
                  <a:gd name="connsiteX119" fmla="*/ 388779 w 888373"/>
                  <a:gd name="connsiteY119" fmla="*/ 194896 h 819303"/>
                  <a:gd name="connsiteX120" fmla="*/ 402631 w 888373"/>
                  <a:gd name="connsiteY120" fmla="*/ 188431 h 819303"/>
                  <a:gd name="connsiteX121" fmla="*/ 433105 w 888373"/>
                  <a:gd name="connsiteY121" fmla="*/ 205981 h 819303"/>
                  <a:gd name="connsiteX122" fmla="*/ 445110 w 888373"/>
                  <a:gd name="connsiteY122" fmla="*/ 224454 h 819303"/>
                  <a:gd name="connsiteX123" fmla="*/ 449727 w 888373"/>
                  <a:gd name="connsiteY123" fmla="*/ 233691 h 819303"/>
                  <a:gd name="connsiteX124" fmla="*/ 454345 w 888373"/>
                  <a:gd name="connsiteY124" fmla="*/ 239233 h 819303"/>
                  <a:gd name="connsiteX125" fmla="*/ 457115 w 888373"/>
                  <a:gd name="connsiteY125" fmla="*/ 227225 h 819303"/>
                  <a:gd name="connsiteX126" fmla="*/ 461732 w 888373"/>
                  <a:gd name="connsiteY126" fmla="*/ 219836 h 819303"/>
                  <a:gd name="connsiteX127" fmla="*/ 468197 w 888373"/>
                  <a:gd name="connsiteY127" fmla="*/ 226301 h 819303"/>
                  <a:gd name="connsiteX128" fmla="*/ 468197 w 888373"/>
                  <a:gd name="connsiteY128" fmla="*/ 235538 h 819303"/>
                  <a:gd name="connsiteX129" fmla="*/ 470044 w 888373"/>
                  <a:gd name="connsiteY129" fmla="*/ 252165 h 819303"/>
                  <a:gd name="connsiteX130" fmla="*/ 477431 w 888373"/>
                  <a:gd name="connsiteY130" fmla="*/ 246622 h 819303"/>
                  <a:gd name="connsiteX131" fmla="*/ 480202 w 888373"/>
                  <a:gd name="connsiteY131" fmla="*/ 250317 h 819303"/>
                  <a:gd name="connsiteX132" fmla="*/ 499594 w 888373"/>
                  <a:gd name="connsiteY132" fmla="*/ 264172 h 819303"/>
                  <a:gd name="connsiteX133" fmla="*/ 524528 w 888373"/>
                  <a:gd name="connsiteY133" fmla="*/ 264172 h 819303"/>
                  <a:gd name="connsiteX134" fmla="*/ 544844 w 888373"/>
                  <a:gd name="connsiteY134" fmla="*/ 264172 h 819303"/>
                  <a:gd name="connsiteX135" fmla="*/ 555002 w 888373"/>
                  <a:gd name="connsiteY135" fmla="*/ 265096 h 819303"/>
                  <a:gd name="connsiteX136" fmla="*/ 598405 w 888373"/>
                  <a:gd name="connsiteY136" fmla="*/ 295577 h 819303"/>
                  <a:gd name="connsiteX137" fmla="*/ 579936 w 888373"/>
                  <a:gd name="connsiteY137" fmla="*/ 311280 h 819303"/>
                  <a:gd name="connsiteX138" fmla="*/ 606716 w 888373"/>
                  <a:gd name="connsiteY138" fmla="*/ 307585 h 819303"/>
                  <a:gd name="connsiteX139" fmla="*/ 599329 w 888373"/>
                  <a:gd name="connsiteY139" fmla="*/ 318669 h 819303"/>
                  <a:gd name="connsiteX140" fmla="*/ 603023 w 888373"/>
                  <a:gd name="connsiteY140" fmla="*/ 329754 h 819303"/>
                  <a:gd name="connsiteX141" fmla="*/ 600252 w 888373"/>
                  <a:gd name="connsiteY141" fmla="*/ 349151 h 819303"/>
                  <a:gd name="connsiteX142" fmla="*/ 612257 w 888373"/>
                  <a:gd name="connsiteY142" fmla="*/ 348227 h 819303"/>
                  <a:gd name="connsiteX143" fmla="*/ 626109 w 888373"/>
                  <a:gd name="connsiteY143" fmla="*/ 345456 h 819303"/>
                  <a:gd name="connsiteX144" fmla="*/ 643655 w 888373"/>
                  <a:gd name="connsiteY144" fmla="*/ 357464 h 819303"/>
                  <a:gd name="connsiteX145" fmla="*/ 657507 w 888373"/>
                  <a:gd name="connsiteY145" fmla="*/ 375014 h 819303"/>
                  <a:gd name="connsiteX146" fmla="*/ 673206 w 888373"/>
                  <a:gd name="connsiteY146" fmla="*/ 395335 h 819303"/>
                  <a:gd name="connsiteX147" fmla="*/ 659354 w 888373"/>
                  <a:gd name="connsiteY147" fmla="*/ 396259 h 819303"/>
                  <a:gd name="connsiteX148" fmla="*/ 639961 w 888373"/>
                  <a:gd name="connsiteY148" fmla="*/ 384251 h 819303"/>
                  <a:gd name="connsiteX149" fmla="*/ 612257 w 888373"/>
                  <a:gd name="connsiteY149" fmla="*/ 400877 h 819303"/>
                  <a:gd name="connsiteX150" fmla="*/ 638114 w 888373"/>
                  <a:gd name="connsiteY150" fmla="*/ 399953 h 819303"/>
                  <a:gd name="connsiteX151" fmla="*/ 648272 w 888373"/>
                  <a:gd name="connsiteY151" fmla="*/ 405495 h 819303"/>
                  <a:gd name="connsiteX152" fmla="*/ 634420 w 888373"/>
                  <a:gd name="connsiteY152" fmla="*/ 416579 h 819303"/>
                  <a:gd name="connsiteX153" fmla="*/ 607640 w 888373"/>
                  <a:gd name="connsiteY153" fmla="*/ 408266 h 819303"/>
                  <a:gd name="connsiteX154" fmla="*/ 614104 w 888373"/>
                  <a:gd name="connsiteY154" fmla="*/ 414732 h 819303"/>
                  <a:gd name="connsiteX155" fmla="*/ 622415 w 888373"/>
                  <a:gd name="connsiteY155" fmla="*/ 432282 h 819303"/>
                  <a:gd name="connsiteX156" fmla="*/ 608563 w 888373"/>
                  <a:gd name="connsiteY156" fmla="*/ 429511 h 819303"/>
                  <a:gd name="connsiteX157" fmla="*/ 614104 w 888373"/>
                  <a:gd name="connsiteY157" fmla="*/ 459069 h 819303"/>
                  <a:gd name="connsiteX158" fmla="*/ 622415 w 888373"/>
                  <a:gd name="connsiteY158" fmla="*/ 447061 h 819303"/>
                  <a:gd name="connsiteX159" fmla="*/ 645502 w 888373"/>
                  <a:gd name="connsiteY159" fmla="*/ 424892 h 819303"/>
                  <a:gd name="connsiteX160" fmla="*/ 650119 w 888373"/>
                  <a:gd name="connsiteY160" fmla="*/ 420274 h 819303"/>
                  <a:gd name="connsiteX161" fmla="*/ 685211 w 888373"/>
                  <a:gd name="connsiteY161" fmla="*/ 405495 h 819303"/>
                  <a:gd name="connsiteX162" fmla="*/ 691675 w 888373"/>
                  <a:gd name="connsiteY162" fmla="*/ 409190 h 819303"/>
                  <a:gd name="connsiteX163" fmla="*/ 678747 w 888373"/>
                  <a:gd name="connsiteY163" fmla="*/ 434129 h 819303"/>
                  <a:gd name="connsiteX164" fmla="*/ 657507 w 888373"/>
                  <a:gd name="connsiteY164" fmla="*/ 453526 h 819303"/>
                  <a:gd name="connsiteX165" fmla="*/ 622415 w 888373"/>
                  <a:gd name="connsiteY165" fmla="*/ 486779 h 819303"/>
                  <a:gd name="connsiteX166" fmla="*/ 618722 w 888373"/>
                  <a:gd name="connsiteY166" fmla="*/ 498787 h 819303"/>
                  <a:gd name="connsiteX167" fmla="*/ 621492 w 888373"/>
                  <a:gd name="connsiteY167" fmla="*/ 506176 h 819303"/>
                  <a:gd name="connsiteX168" fmla="*/ 632574 w 888373"/>
                  <a:gd name="connsiteY168" fmla="*/ 502482 h 819303"/>
                  <a:gd name="connsiteX169" fmla="*/ 654737 w 888373"/>
                  <a:gd name="connsiteY169" fmla="*/ 484008 h 819303"/>
                  <a:gd name="connsiteX170" fmla="*/ 675053 w 888373"/>
                  <a:gd name="connsiteY170" fmla="*/ 496016 h 819303"/>
                  <a:gd name="connsiteX171" fmla="*/ 675053 w 888373"/>
                  <a:gd name="connsiteY171" fmla="*/ 504329 h 819303"/>
                  <a:gd name="connsiteX172" fmla="*/ 677823 w 888373"/>
                  <a:gd name="connsiteY172" fmla="*/ 504329 h 819303"/>
                  <a:gd name="connsiteX173" fmla="*/ 679670 w 888373"/>
                  <a:gd name="connsiteY173" fmla="*/ 479390 h 819303"/>
                  <a:gd name="connsiteX174" fmla="*/ 667665 w 888373"/>
                  <a:gd name="connsiteY174" fmla="*/ 456298 h 819303"/>
                  <a:gd name="connsiteX175" fmla="*/ 671359 w 888373"/>
                  <a:gd name="connsiteY175" fmla="*/ 453526 h 819303"/>
                  <a:gd name="connsiteX176" fmla="*/ 692599 w 888373"/>
                  <a:gd name="connsiteY176" fmla="*/ 476618 h 819303"/>
                  <a:gd name="connsiteX177" fmla="*/ 694446 w 888373"/>
                  <a:gd name="connsiteY177" fmla="*/ 475695 h 819303"/>
                  <a:gd name="connsiteX178" fmla="*/ 683364 w 888373"/>
                  <a:gd name="connsiteY178" fmla="*/ 452603 h 819303"/>
                  <a:gd name="connsiteX179" fmla="*/ 698139 w 888373"/>
                  <a:gd name="connsiteY179" fmla="*/ 460916 h 819303"/>
                  <a:gd name="connsiteX180" fmla="*/ 717532 w 888373"/>
                  <a:gd name="connsiteY180" fmla="*/ 471076 h 819303"/>
                  <a:gd name="connsiteX181" fmla="*/ 703680 w 888373"/>
                  <a:gd name="connsiteY181" fmla="*/ 446137 h 819303"/>
                  <a:gd name="connsiteX182" fmla="*/ 721226 w 888373"/>
                  <a:gd name="connsiteY182" fmla="*/ 449832 h 819303"/>
                  <a:gd name="connsiteX183" fmla="*/ 705527 w 888373"/>
                  <a:gd name="connsiteY183" fmla="*/ 427664 h 819303"/>
                  <a:gd name="connsiteX184" fmla="*/ 708297 w 888373"/>
                  <a:gd name="connsiteY184" fmla="*/ 425816 h 819303"/>
                  <a:gd name="connsiteX185" fmla="*/ 743389 w 888373"/>
                  <a:gd name="connsiteY185" fmla="*/ 441519 h 819303"/>
                  <a:gd name="connsiteX186" fmla="*/ 766476 w 888373"/>
                  <a:gd name="connsiteY186" fmla="*/ 447984 h 819303"/>
                  <a:gd name="connsiteX187" fmla="*/ 821884 w 888373"/>
                  <a:gd name="connsiteY187" fmla="*/ 496939 h 819303"/>
                  <a:gd name="connsiteX188" fmla="*/ 837583 w 888373"/>
                  <a:gd name="connsiteY188" fmla="*/ 507100 h 819303"/>
                  <a:gd name="connsiteX189" fmla="*/ 867134 w 888373"/>
                  <a:gd name="connsiteY189" fmla="*/ 539429 h 819303"/>
                  <a:gd name="connsiteX190" fmla="*/ 880062 w 888373"/>
                  <a:gd name="connsiteY190" fmla="*/ 557902 h 819303"/>
                  <a:gd name="connsiteX191" fmla="*/ 841276 w 888373"/>
                  <a:gd name="connsiteY191" fmla="*/ 574528 h 819303"/>
                  <a:gd name="connsiteX192" fmla="*/ 843123 w 888373"/>
                  <a:gd name="connsiteY192" fmla="*/ 578223 h 819303"/>
                  <a:gd name="connsiteX193" fmla="*/ 853282 w 888373"/>
                  <a:gd name="connsiteY193" fmla="*/ 574528 h 819303"/>
                  <a:gd name="connsiteX194" fmla="*/ 876368 w 888373"/>
                  <a:gd name="connsiteY194" fmla="*/ 577299 h 819303"/>
                  <a:gd name="connsiteX195" fmla="*/ 888373 w 888373"/>
                  <a:gd name="connsiteY195" fmla="*/ 584689 h 819303"/>
                  <a:gd name="connsiteX196" fmla="*/ 888373 w 888373"/>
                  <a:gd name="connsiteY196" fmla="*/ 586536 h 819303"/>
                  <a:gd name="connsiteX197" fmla="*/ 876368 w 888373"/>
                  <a:gd name="connsiteY197" fmla="*/ 595773 h 819303"/>
                  <a:gd name="connsiteX198" fmla="*/ 854205 w 888373"/>
                  <a:gd name="connsiteY198" fmla="*/ 613323 h 819303"/>
                  <a:gd name="connsiteX199" fmla="*/ 845894 w 888373"/>
                  <a:gd name="connsiteY199" fmla="*/ 621636 h 819303"/>
                  <a:gd name="connsiteX200" fmla="*/ 856975 w 888373"/>
                  <a:gd name="connsiteY200" fmla="*/ 632720 h 819303"/>
                  <a:gd name="connsiteX201" fmla="*/ 869904 w 888373"/>
                  <a:gd name="connsiteY201" fmla="*/ 633644 h 819303"/>
                  <a:gd name="connsiteX202" fmla="*/ 865287 w 888373"/>
                  <a:gd name="connsiteY202" fmla="*/ 639186 h 819303"/>
                  <a:gd name="connsiteX203" fmla="*/ 868980 w 888373"/>
                  <a:gd name="connsiteY203" fmla="*/ 664125 h 819303"/>
                  <a:gd name="connsiteX204" fmla="*/ 868980 w 888373"/>
                  <a:gd name="connsiteY204" fmla="*/ 677057 h 819303"/>
                  <a:gd name="connsiteX205" fmla="*/ 848664 w 888373"/>
                  <a:gd name="connsiteY205" fmla="*/ 660431 h 819303"/>
                  <a:gd name="connsiteX206" fmla="*/ 832965 w 888373"/>
                  <a:gd name="connsiteY206" fmla="*/ 684446 h 819303"/>
                  <a:gd name="connsiteX207" fmla="*/ 839430 w 888373"/>
                  <a:gd name="connsiteY207" fmla="*/ 699225 h 819303"/>
                  <a:gd name="connsiteX208" fmla="*/ 842200 w 888373"/>
                  <a:gd name="connsiteY208" fmla="*/ 700149 h 819303"/>
                  <a:gd name="connsiteX209" fmla="*/ 842200 w 888373"/>
                  <a:gd name="connsiteY209" fmla="*/ 720470 h 819303"/>
                  <a:gd name="connsiteX210" fmla="*/ 833889 w 888373"/>
                  <a:gd name="connsiteY210" fmla="*/ 744485 h 819303"/>
                  <a:gd name="connsiteX211" fmla="*/ 831118 w 888373"/>
                  <a:gd name="connsiteY211" fmla="*/ 762959 h 819303"/>
                  <a:gd name="connsiteX212" fmla="*/ 818190 w 888373"/>
                  <a:gd name="connsiteY212" fmla="*/ 720470 h 819303"/>
                  <a:gd name="connsiteX213" fmla="*/ 800644 w 888373"/>
                  <a:gd name="connsiteY213" fmla="*/ 686294 h 819303"/>
                  <a:gd name="connsiteX214" fmla="*/ 790486 w 888373"/>
                  <a:gd name="connsiteY214" fmla="*/ 677981 h 819303"/>
                  <a:gd name="connsiteX215" fmla="*/ 787716 w 888373"/>
                  <a:gd name="connsiteY215" fmla="*/ 672439 h 819303"/>
                  <a:gd name="connsiteX216" fmla="*/ 779404 w 888373"/>
                  <a:gd name="connsiteY216" fmla="*/ 677057 h 819303"/>
                  <a:gd name="connsiteX217" fmla="*/ 783098 w 888373"/>
                  <a:gd name="connsiteY217" fmla="*/ 709386 h 819303"/>
                  <a:gd name="connsiteX218" fmla="*/ 785868 w 888373"/>
                  <a:gd name="connsiteY218" fmla="*/ 709386 h 819303"/>
                  <a:gd name="connsiteX219" fmla="*/ 778481 w 888373"/>
                  <a:gd name="connsiteY219" fmla="*/ 724165 h 819303"/>
                  <a:gd name="connsiteX220" fmla="*/ 760012 w 888373"/>
                  <a:gd name="connsiteY220" fmla="*/ 710309 h 819303"/>
                  <a:gd name="connsiteX221" fmla="*/ 750777 w 888373"/>
                  <a:gd name="connsiteY221" fmla="*/ 706614 h 819303"/>
                  <a:gd name="connsiteX222" fmla="*/ 733231 w 888373"/>
                  <a:gd name="connsiteY222" fmla="*/ 710309 h 819303"/>
                  <a:gd name="connsiteX223" fmla="*/ 733231 w 888373"/>
                  <a:gd name="connsiteY223" fmla="*/ 710309 h 819303"/>
                  <a:gd name="connsiteX224" fmla="*/ 734155 w 888373"/>
                  <a:gd name="connsiteY224" fmla="*/ 713080 h 819303"/>
                  <a:gd name="connsiteX225" fmla="*/ 730461 w 888373"/>
                  <a:gd name="connsiteY225" fmla="*/ 739867 h 819303"/>
                  <a:gd name="connsiteX226" fmla="*/ 729537 w 888373"/>
                  <a:gd name="connsiteY226" fmla="*/ 752798 h 819303"/>
                  <a:gd name="connsiteX227" fmla="*/ 736001 w 888373"/>
                  <a:gd name="connsiteY227" fmla="*/ 758341 h 819303"/>
                  <a:gd name="connsiteX228" fmla="*/ 754471 w 888373"/>
                  <a:gd name="connsiteY228" fmla="*/ 763883 h 819303"/>
                  <a:gd name="connsiteX229" fmla="*/ 768323 w 888373"/>
                  <a:gd name="connsiteY229" fmla="*/ 774043 h 819303"/>
                  <a:gd name="connsiteX230" fmla="*/ 775711 w 888373"/>
                  <a:gd name="connsiteY230" fmla="*/ 773119 h 819303"/>
                  <a:gd name="connsiteX231" fmla="*/ 760935 w 888373"/>
                  <a:gd name="connsiteY231" fmla="*/ 755570 h 819303"/>
                  <a:gd name="connsiteX232" fmla="*/ 789563 w 888373"/>
                  <a:gd name="connsiteY232" fmla="*/ 762959 h 819303"/>
                  <a:gd name="connsiteX233" fmla="*/ 772017 w 888373"/>
                  <a:gd name="connsiteY233" fmla="*/ 786051 h 819303"/>
                  <a:gd name="connsiteX234" fmla="*/ 773864 w 888373"/>
                  <a:gd name="connsiteY234" fmla="*/ 786975 h 819303"/>
                  <a:gd name="connsiteX235" fmla="*/ 795103 w 888373"/>
                  <a:gd name="connsiteY235" fmla="*/ 768501 h 819303"/>
                  <a:gd name="connsiteX236" fmla="*/ 775711 w 888373"/>
                  <a:gd name="connsiteY236" fmla="*/ 791593 h 819303"/>
                  <a:gd name="connsiteX237" fmla="*/ 762782 w 888373"/>
                  <a:gd name="connsiteY237" fmla="*/ 802677 h 819303"/>
                  <a:gd name="connsiteX238" fmla="*/ 735078 w 888373"/>
                  <a:gd name="connsiteY238" fmla="*/ 818380 h 819303"/>
                  <a:gd name="connsiteX239" fmla="*/ 677823 w 888373"/>
                  <a:gd name="connsiteY239" fmla="*/ 819303 h 8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888373" h="819303">
                    <a:moveTo>
                      <a:pt x="677823" y="819303"/>
                    </a:moveTo>
                    <a:cubicBezTo>
                      <a:pt x="658430" y="810067"/>
                      <a:pt x="639038" y="800830"/>
                      <a:pt x="618722" y="793441"/>
                    </a:cubicBezTo>
                    <a:cubicBezTo>
                      <a:pt x="611334" y="790669"/>
                      <a:pt x="603023" y="790669"/>
                      <a:pt x="595635" y="788822"/>
                    </a:cubicBezTo>
                    <a:cubicBezTo>
                      <a:pt x="585477" y="786051"/>
                      <a:pt x="574395" y="793441"/>
                      <a:pt x="566084" y="782356"/>
                    </a:cubicBezTo>
                    <a:cubicBezTo>
                      <a:pt x="565160" y="781433"/>
                      <a:pt x="563314" y="781433"/>
                      <a:pt x="562390" y="782356"/>
                    </a:cubicBezTo>
                    <a:cubicBezTo>
                      <a:pt x="539304" y="792517"/>
                      <a:pt x="523604" y="780509"/>
                      <a:pt x="507906" y="765730"/>
                    </a:cubicBezTo>
                    <a:cubicBezTo>
                      <a:pt x="505135" y="762959"/>
                      <a:pt x="499594" y="762959"/>
                      <a:pt x="494977" y="762035"/>
                    </a:cubicBezTo>
                    <a:cubicBezTo>
                      <a:pt x="491283" y="761112"/>
                      <a:pt x="482972" y="764806"/>
                      <a:pt x="484819" y="755570"/>
                    </a:cubicBezTo>
                    <a:cubicBezTo>
                      <a:pt x="482049" y="755570"/>
                      <a:pt x="478355" y="754646"/>
                      <a:pt x="476508" y="756493"/>
                    </a:cubicBezTo>
                    <a:cubicBezTo>
                      <a:pt x="472814" y="759264"/>
                      <a:pt x="468197" y="766654"/>
                      <a:pt x="465426" y="766654"/>
                    </a:cubicBezTo>
                    <a:cubicBezTo>
                      <a:pt x="457115" y="765730"/>
                      <a:pt x="449727" y="760188"/>
                      <a:pt x="441416" y="757417"/>
                    </a:cubicBezTo>
                    <a:cubicBezTo>
                      <a:pt x="432182" y="754646"/>
                      <a:pt x="422947" y="751875"/>
                      <a:pt x="413712" y="749104"/>
                    </a:cubicBezTo>
                    <a:cubicBezTo>
                      <a:pt x="410018" y="748180"/>
                      <a:pt x="407248" y="746333"/>
                      <a:pt x="404478" y="743562"/>
                    </a:cubicBezTo>
                    <a:cubicBezTo>
                      <a:pt x="400784" y="738943"/>
                      <a:pt x="397090" y="737096"/>
                      <a:pt x="389702" y="736172"/>
                    </a:cubicBezTo>
                    <a:cubicBezTo>
                      <a:pt x="374003" y="735249"/>
                      <a:pt x="358304" y="731554"/>
                      <a:pt x="343529" y="726936"/>
                    </a:cubicBezTo>
                    <a:cubicBezTo>
                      <a:pt x="338911" y="725088"/>
                      <a:pt x="336141" y="715851"/>
                      <a:pt x="332447" y="709386"/>
                    </a:cubicBezTo>
                    <a:cubicBezTo>
                      <a:pt x="330600" y="706614"/>
                      <a:pt x="329677" y="701996"/>
                      <a:pt x="327830" y="701996"/>
                    </a:cubicBezTo>
                    <a:cubicBezTo>
                      <a:pt x="320442" y="699225"/>
                      <a:pt x="312131" y="698301"/>
                      <a:pt x="304743" y="695530"/>
                    </a:cubicBezTo>
                    <a:cubicBezTo>
                      <a:pt x="292738" y="691836"/>
                      <a:pt x="280733" y="687217"/>
                      <a:pt x="266881" y="683522"/>
                    </a:cubicBezTo>
                    <a:cubicBezTo>
                      <a:pt x="266881" y="684446"/>
                      <a:pt x="266881" y="683522"/>
                      <a:pt x="266881" y="682599"/>
                    </a:cubicBezTo>
                    <a:cubicBezTo>
                      <a:pt x="266881" y="677057"/>
                      <a:pt x="269652" y="669667"/>
                      <a:pt x="266881" y="666896"/>
                    </a:cubicBezTo>
                    <a:cubicBezTo>
                      <a:pt x="258570" y="659507"/>
                      <a:pt x="248412" y="654889"/>
                      <a:pt x="239177" y="649347"/>
                    </a:cubicBezTo>
                    <a:cubicBezTo>
                      <a:pt x="234560" y="646575"/>
                      <a:pt x="229943" y="643804"/>
                      <a:pt x="225325" y="641957"/>
                    </a:cubicBezTo>
                    <a:cubicBezTo>
                      <a:pt x="224402" y="641033"/>
                      <a:pt x="223478" y="640110"/>
                      <a:pt x="222555" y="640110"/>
                    </a:cubicBezTo>
                    <a:cubicBezTo>
                      <a:pt x="206856" y="645652"/>
                      <a:pt x="204086" y="629949"/>
                      <a:pt x="194851" y="624407"/>
                    </a:cubicBezTo>
                    <a:cubicBezTo>
                      <a:pt x="180999" y="616094"/>
                      <a:pt x="168070" y="605934"/>
                      <a:pt x="155142" y="596697"/>
                    </a:cubicBezTo>
                    <a:cubicBezTo>
                      <a:pt x="152372" y="594850"/>
                      <a:pt x="149601" y="593926"/>
                      <a:pt x="148678" y="591155"/>
                    </a:cubicBezTo>
                    <a:cubicBezTo>
                      <a:pt x="134826" y="571758"/>
                      <a:pt x="134826" y="571758"/>
                      <a:pt x="110816" y="558826"/>
                    </a:cubicBezTo>
                    <a:cubicBezTo>
                      <a:pt x="115433" y="556055"/>
                      <a:pt x="119127" y="554207"/>
                      <a:pt x="125591" y="550513"/>
                    </a:cubicBezTo>
                    <a:cubicBezTo>
                      <a:pt x="120050" y="548666"/>
                      <a:pt x="118203" y="547742"/>
                      <a:pt x="116356" y="547742"/>
                    </a:cubicBezTo>
                    <a:cubicBezTo>
                      <a:pt x="93270" y="550513"/>
                      <a:pt x="80341" y="536658"/>
                      <a:pt x="68336" y="519108"/>
                    </a:cubicBezTo>
                    <a:cubicBezTo>
                      <a:pt x="60948" y="508023"/>
                      <a:pt x="60948" y="499710"/>
                      <a:pt x="60948" y="487703"/>
                    </a:cubicBezTo>
                    <a:cubicBezTo>
                      <a:pt x="61872" y="469229"/>
                      <a:pt x="52637" y="452603"/>
                      <a:pt x="37862" y="440595"/>
                    </a:cubicBezTo>
                    <a:cubicBezTo>
                      <a:pt x="31398" y="435977"/>
                      <a:pt x="30474" y="429511"/>
                      <a:pt x="34168" y="424892"/>
                    </a:cubicBezTo>
                    <a:cubicBezTo>
                      <a:pt x="42479" y="415656"/>
                      <a:pt x="41556" y="409190"/>
                      <a:pt x="33245" y="400877"/>
                    </a:cubicBezTo>
                    <a:cubicBezTo>
                      <a:pt x="31398" y="399029"/>
                      <a:pt x="30474" y="396259"/>
                      <a:pt x="29551" y="393487"/>
                    </a:cubicBezTo>
                    <a:cubicBezTo>
                      <a:pt x="45250" y="394411"/>
                      <a:pt x="59102" y="394411"/>
                      <a:pt x="75724" y="395335"/>
                    </a:cubicBezTo>
                    <a:cubicBezTo>
                      <a:pt x="65566" y="381480"/>
                      <a:pt x="61872" y="367624"/>
                      <a:pt x="48944" y="359311"/>
                    </a:cubicBezTo>
                    <a:cubicBezTo>
                      <a:pt x="47096" y="358388"/>
                      <a:pt x="46173" y="353769"/>
                      <a:pt x="45250" y="350075"/>
                    </a:cubicBezTo>
                    <a:cubicBezTo>
                      <a:pt x="44326" y="343609"/>
                      <a:pt x="44326" y="337143"/>
                      <a:pt x="45250" y="330677"/>
                    </a:cubicBezTo>
                    <a:cubicBezTo>
                      <a:pt x="45250" y="327906"/>
                      <a:pt x="48020" y="324211"/>
                      <a:pt x="49867" y="324211"/>
                    </a:cubicBezTo>
                    <a:cubicBezTo>
                      <a:pt x="56331" y="324211"/>
                      <a:pt x="62796" y="326059"/>
                      <a:pt x="69260" y="327906"/>
                    </a:cubicBezTo>
                    <a:cubicBezTo>
                      <a:pt x="72954" y="328830"/>
                      <a:pt x="75724" y="331601"/>
                      <a:pt x="78495" y="333448"/>
                    </a:cubicBezTo>
                    <a:cubicBezTo>
                      <a:pt x="79418" y="329754"/>
                      <a:pt x="80341" y="326059"/>
                      <a:pt x="80341" y="321440"/>
                    </a:cubicBezTo>
                    <a:cubicBezTo>
                      <a:pt x="80341" y="315898"/>
                      <a:pt x="80341" y="310356"/>
                      <a:pt x="80341" y="303891"/>
                    </a:cubicBezTo>
                    <a:cubicBezTo>
                      <a:pt x="77571" y="305738"/>
                      <a:pt x="75724" y="308509"/>
                      <a:pt x="73877" y="308509"/>
                    </a:cubicBezTo>
                    <a:cubicBezTo>
                      <a:pt x="71107" y="308509"/>
                      <a:pt x="69260" y="306662"/>
                      <a:pt x="67413" y="305738"/>
                    </a:cubicBezTo>
                    <a:cubicBezTo>
                      <a:pt x="69260" y="303891"/>
                      <a:pt x="70183" y="301119"/>
                      <a:pt x="72030" y="299272"/>
                    </a:cubicBezTo>
                    <a:cubicBezTo>
                      <a:pt x="72954" y="298348"/>
                      <a:pt x="74800" y="300196"/>
                      <a:pt x="75724" y="299272"/>
                    </a:cubicBezTo>
                    <a:cubicBezTo>
                      <a:pt x="79418" y="298348"/>
                      <a:pt x="82188" y="298348"/>
                      <a:pt x="85882" y="297425"/>
                    </a:cubicBezTo>
                    <a:cubicBezTo>
                      <a:pt x="84035" y="294654"/>
                      <a:pt x="82188" y="291883"/>
                      <a:pt x="80341" y="289112"/>
                    </a:cubicBezTo>
                    <a:cubicBezTo>
                      <a:pt x="79418" y="288188"/>
                      <a:pt x="77571" y="288188"/>
                      <a:pt x="75724" y="287264"/>
                    </a:cubicBezTo>
                    <a:cubicBezTo>
                      <a:pt x="79418" y="285417"/>
                      <a:pt x="82188" y="283570"/>
                      <a:pt x="85882" y="280799"/>
                    </a:cubicBezTo>
                    <a:cubicBezTo>
                      <a:pt x="84035" y="278027"/>
                      <a:pt x="83112" y="274333"/>
                      <a:pt x="81265" y="274333"/>
                    </a:cubicBezTo>
                    <a:cubicBezTo>
                      <a:pt x="70183" y="275257"/>
                      <a:pt x="65566" y="267867"/>
                      <a:pt x="59102" y="260478"/>
                    </a:cubicBezTo>
                    <a:cubicBezTo>
                      <a:pt x="56331" y="257707"/>
                      <a:pt x="50791" y="257707"/>
                      <a:pt x="46173" y="256783"/>
                    </a:cubicBezTo>
                    <a:cubicBezTo>
                      <a:pt x="37862" y="255859"/>
                      <a:pt x="33245" y="251241"/>
                      <a:pt x="32321" y="243851"/>
                    </a:cubicBezTo>
                    <a:cubicBezTo>
                      <a:pt x="31398" y="234615"/>
                      <a:pt x="38785" y="232767"/>
                      <a:pt x="45250" y="230920"/>
                    </a:cubicBezTo>
                    <a:cubicBezTo>
                      <a:pt x="48944" y="229996"/>
                      <a:pt x="52637" y="229073"/>
                      <a:pt x="55408" y="228149"/>
                    </a:cubicBezTo>
                    <a:cubicBezTo>
                      <a:pt x="54484" y="227225"/>
                      <a:pt x="53561" y="226301"/>
                      <a:pt x="52637" y="226301"/>
                    </a:cubicBezTo>
                    <a:cubicBezTo>
                      <a:pt x="60025" y="213370"/>
                      <a:pt x="67413" y="200438"/>
                      <a:pt x="75724" y="187507"/>
                    </a:cubicBezTo>
                    <a:cubicBezTo>
                      <a:pt x="62796" y="183812"/>
                      <a:pt x="60948" y="173652"/>
                      <a:pt x="71107" y="162568"/>
                    </a:cubicBezTo>
                    <a:cubicBezTo>
                      <a:pt x="66489" y="160720"/>
                      <a:pt x="60948" y="158873"/>
                      <a:pt x="55408" y="157025"/>
                    </a:cubicBezTo>
                    <a:cubicBezTo>
                      <a:pt x="72954" y="145018"/>
                      <a:pt x="54484" y="133933"/>
                      <a:pt x="58178" y="122849"/>
                    </a:cubicBezTo>
                    <a:cubicBezTo>
                      <a:pt x="45250" y="122849"/>
                      <a:pt x="33245" y="118231"/>
                      <a:pt x="21240" y="125620"/>
                    </a:cubicBezTo>
                    <a:cubicBezTo>
                      <a:pt x="11081" y="131163"/>
                      <a:pt x="3694" y="122849"/>
                      <a:pt x="0" y="112689"/>
                    </a:cubicBezTo>
                    <a:cubicBezTo>
                      <a:pt x="1847" y="108071"/>
                      <a:pt x="4617" y="102528"/>
                      <a:pt x="6464" y="97910"/>
                    </a:cubicBezTo>
                    <a:cubicBezTo>
                      <a:pt x="8311" y="95139"/>
                      <a:pt x="10158" y="91444"/>
                      <a:pt x="12928" y="88673"/>
                    </a:cubicBezTo>
                    <a:cubicBezTo>
                      <a:pt x="21240" y="82208"/>
                      <a:pt x="30474" y="75742"/>
                      <a:pt x="39709" y="68352"/>
                    </a:cubicBezTo>
                    <a:cubicBezTo>
                      <a:pt x="42479" y="67429"/>
                      <a:pt x="46173" y="65581"/>
                      <a:pt x="49867" y="64658"/>
                    </a:cubicBezTo>
                    <a:cubicBezTo>
                      <a:pt x="47096" y="60963"/>
                      <a:pt x="45250" y="55421"/>
                      <a:pt x="41556" y="53574"/>
                    </a:cubicBezTo>
                    <a:cubicBezTo>
                      <a:pt x="36939" y="50802"/>
                      <a:pt x="31398" y="49879"/>
                      <a:pt x="25857" y="48031"/>
                    </a:cubicBezTo>
                    <a:cubicBezTo>
                      <a:pt x="26780" y="45260"/>
                      <a:pt x="27704" y="42489"/>
                      <a:pt x="28627" y="40642"/>
                    </a:cubicBezTo>
                    <a:cubicBezTo>
                      <a:pt x="29551" y="41566"/>
                      <a:pt x="30474" y="42489"/>
                      <a:pt x="31398" y="43413"/>
                    </a:cubicBezTo>
                    <a:cubicBezTo>
                      <a:pt x="32321" y="45260"/>
                      <a:pt x="34168" y="48031"/>
                      <a:pt x="35092" y="48031"/>
                    </a:cubicBezTo>
                    <a:cubicBezTo>
                      <a:pt x="48020" y="48955"/>
                      <a:pt x="60948" y="48955"/>
                      <a:pt x="73877" y="48955"/>
                    </a:cubicBezTo>
                    <a:cubicBezTo>
                      <a:pt x="80341" y="48955"/>
                      <a:pt x="85882" y="48955"/>
                      <a:pt x="94193" y="48955"/>
                    </a:cubicBezTo>
                    <a:cubicBezTo>
                      <a:pt x="94193" y="48955"/>
                      <a:pt x="94193" y="47108"/>
                      <a:pt x="95117" y="43413"/>
                    </a:cubicBezTo>
                    <a:cubicBezTo>
                      <a:pt x="99734" y="45260"/>
                      <a:pt x="104351" y="47108"/>
                      <a:pt x="108969" y="48955"/>
                    </a:cubicBezTo>
                    <a:cubicBezTo>
                      <a:pt x="110816" y="44337"/>
                      <a:pt x="111739" y="38795"/>
                      <a:pt x="113586" y="34176"/>
                    </a:cubicBezTo>
                    <a:cubicBezTo>
                      <a:pt x="114510" y="32329"/>
                      <a:pt x="117280" y="29558"/>
                      <a:pt x="120050" y="29558"/>
                    </a:cubicBezTo>
                    <a:cubicBezTo>
                      <a:pt x="121897" y="29558"/>
                      <a:pt x="124668" y="31405"/>
                      <a:pt x="125591" y="33253"/>
                    </a:cubicBezTo>
                    <a:cubicBezTo>
                      <a:pt x="130208" y="41566"/>
                      <a:pt x="133902" y="42489"/>
                      <a:pt x="139443" y="35100"/>
                    </a:cubicBezTo>
                    <a:cubicBezTo>
                      <a:pt x="143137" y="29558"/>
                      <a:pt x="145907" y="26787"/>
                      <a:pt x="152372" y="29558"/>
                    </a:cubicBezTo>
                    <a:cubicBezTo>
                      <a:pt x="153295" y="30482"/>
                      <a:pt x="157912" y="27710"/>
                      <a:pt x="157912" y="26787"/>
                    </a:cubicBezTo>
                    <a:cubicBezTo>
                      <a:pt x="157912" y="24939"/>
                      <a:pt x="156989" y="22169"/>
                      <a:pt x="155142" y="20321"/>
                    </a:cubicBezTo>
                    <a:cubicBezTo>
                      <a:pt x="152372" y="17550"/>
                      <a:pt x="146831" y="13855"/>
                      <a:pt x="147754" y="11084"/>
                    </a:cubicBezTo>
                    <a:cubicBezTo>
                      <a:pt x="149601" y="1847"/>
                      <a:pt x="156066" y="3695"/>
                      <a:pt x="162530" y="9237"/>
                    </a:cubicBezTo>
                    <a:cubicBezTo>
                      <a:pt x="163453" y="5542"/>
                      <a:pt x="164377" y="3695"/>
                      <a:pt x="164377" y="0"/>
                    </a:cubicBezTo>
                    <a:cubicBezTo>
                      <a:pt x="165300" y="924"/>
                      <a:pt x="167147" y="924"/>
                      <a:pt x="167147" y="1847"/>
                    </a:cubicBezTo>
                    <a:cubicBezTo>
                      <a:pt x="171764" y="10161"/>
                      <a:pt x="176382" y="18474"/>
                      <a:pt x="181922" y="26787"/>
                    </a:cubicBezTo>
                    <a:cubicBezTo>
                      <a:pt x="183769" y="29558"/>
                      <a:pt x="185616" y="31405"/>
                      <a:pt x="187463" y="33253"/>
                    </a:cubicBezTo>
                    <a:cubicBezTo>
                      <a:pt x="190234" y="37871"/>
                      <a:pt x="192081" y="42489"/>
                      <a:pt x="194851" y="46184"/>
                    </a:cubicBezTo>
                    <a:cubicBezTo>
                      <a:pt x="188387" y="48955"/>
                      <a:pt x="182846" y="54497"/>
                      <a:pt x="176382" y="54497"/>
                    </a:cubicBezTo>
                    <a:cubicBezTo>
                      <a:pt x="164377" y="54497"/>
                      <a:pt x="157912" y="57268"/>
                      <a:pt x="154218" y="68352"/>
                    </a:cubicBezTo>
                    <a:cubicBezTo>
                      <a:pt x="154218" y="69276"/>
                      <a:pt x="153295" y="71123"/>
                      <a:pt x="152372" y="71123"/>
                    </a:cubicBezTo>
                    <a:cubicBezTo>
                      <a:pt x="140367" y="79436"/>
                      <a:pt x="129285" y="89597"/>
                      <a:pt x="116356" y="96986"/>
                    </a:cubicBezTo>
                    <a:cubicBezTo>
                      <a:pt x="107122" y="102528"/>
                      <a:pt x="102504" y="108071"/>
                      <a:pt x="105275" y="118231"/>
                    </a:cubicBezTo>
                    <a:cubicBezTo>
                      <a:pt x="108045" y="131163"/>
                      <a:pt x="115433" y="137628"/>
                      <a:pt x="127438" y="135781"/>
                    </a:cubicBezTo>
                    <a:cubicBezTo>
                      <a:pt x="153295" y="132086"/>
                      <a:pt x="178229" y="128392"/>
                      <a:pt x="201315" y="115460"/>
                    </a:cubicBezTo>
                    <a:cubicBezTo>
                      <a:pt x="202239" y="114536"/>
                      <a:pt x="203162" y="115460"/>
                      <a:pt x="204086" y="114536"/>
                    </a:cubicBezTo>
                    <a:cubicBezTo>
                      <a:pt x="212397" y="132086"/>
                      <a:pt x="217014" y="133010"/>
                      <a:pt x="228096" y="120078"/>
                    </a:cubicBezTo>
                    <a:cubicBezTo>
                      <a:pt x="237330" y="134857"/>
                      <a:pt x="252106" y="127468"/>
                      <a:pt x="261340" y="129315"/>
                    </a:cubicBezTo>
                    <a:cubicBezTo>
                      <a:pt x="265034" y="136705"/>
                      <a:pt x="266881" y="141323"/>
                      <a:pt x="269652" y="147789"/>
                    </a:cubicBezTo>
                    <a:cubicBezTo>
                      <a:pt x="267805" y="150560"/>
                      <a:pt x="265034" y="153331"/>
                      <a:pt x="262264" y="157025"/>
                    </a:cubicBezTo>
                    <a:cubicBezTo>
                      <a:pt x="263188" y="161644"/>
                      <a:pt x="265034" y="165339"/>
                      <a:pt x="265958" y="169033"/>
                    </a:cubicBezTo>
                    <a:cubicBezTo>
                      <a:pt x="259493" y="169033"/>
                      <a:pt x="252106" y="169033"/>
                      <a:pt x="244718" y="169033"/>
                    </a:cubicBezTo>
                    <a:cubicBezTo>
                      <a:pt x="244718" y="169957"/>
                      <a:pt x="243795" y="172728"/>
                      <a:pt x="244718" y="173652"/>
                    </a:cubicBezTo>
                    <a:cubicBezTo>
                      <a:pt x="253029" y="181965"/>
                      <a:pt x="246565" y="187507"/>
                      <a:pt x="241024" y="193973"/>
                    </a:cubicBezTo>
                    <a:cubicBezTo>
                      <a:pt x="233637" y="203209"/>
                      <a:pt x="226249" y="213370"/>
                      <a:pt x="217938" y="224454"/>
                    </a:cubicBezTo>
                    <a:cubicBezTo>
                      <a:pt x="233637" y="226301"/>
                      <a:pt x="245641" y="226301"/>
                      <a:pt x="257647" y="218912"/>
                    </a:cubicBezTo>
                    <a:cubicBezTo>
                      <a:pt x="268728" y="212446"/>
                      <a:pt x="279810" y="207828"/>
                      <a:pt x="293662" y="208752"/>
                    </a:cubicBezTo>
                    <a:cubicBezTo>
                      <a:pt x="301049" y="209675"/>
                      <a:pt x="304743" y="205057"/>
                      <a:pt x="298279" y="197668"/>
                    </a:cubicBezTo>
                    <a:cubicBezTo>
                      <a:pt x="305667" y="196744"/>
                      <a:pt x="312131" y="195820"/>
                      <a:pt x="318595" y="193973"/>
                    </a:cubicBezTo>
                    <a:cubicBezTo>
                      <a:pt x="323213" y="192125"/>
                      <a:pt x="326907" y="187507"/>
                      <a:pt x="330600" y="184736"/>
                    </a:cubicBezTo>
                    <a:cubicBezTo>
                      <a:pt x="341682" y="177346"/>
                      <a:pt x="353687" y="169957"/>
                      <a:pt x="364769" y="162568"/>
                    </a:cubicBezTo>
                    <a:cubicBezTo>
                      <a:pt x="366615" y="163491"/>
                      <a:pt x="367539" y="164415"/>
                      <a:pt x="369386" y="166262"/>
                    </a:cubicBezTo>
                    <a:cubicBezTo>
                      <a:pt x="364769" y="186583"/>
                      <a:pt x="360151" y="206904"/>
                      <a:pt x="355534" y="224454"/>
                    </a:cubicBezTo>
                    <a:cubicBezTo>
                      <a:pt x="361998" y="219836"/>
                      <a:pt x="370309" y="215217"/>
                      <a:pt x="377697" y="209675"/>
                    </a:cubicBezTo>
                    <a:cubicBezTo>
                      <a:pt x="382314" y="205981"/>
                      <a:pt x="387855" y="200438"/>
                      <a:pt x="388779" y="194896"/>
                    </a:cubicBezTo>
                    <a:cubicBezTo>
                      <a:pt x="391549" y="185660"/>
                      <a:pt x="396166" y="185660"/>
                      <a:pt x="402631" y="188431"/>
                    </a:cubicBezTo>
                    <a:cubicBezTo>
                      <a:pt x="412789" y="193973"/>
                      <a:pt x="423870" y="198591"/>
                      <a:pt x="433105" y="205981"/>
                    </a:cubicBezTo>
                    <a:cubicBezTo>
                      <a:pt x="438646" y="210599"/>
                      <a:pt x="441416" y="217988"/>
                      <a:pt x="445110" y="224454"/>
                    </a:cubicBezTo>
                    <a:cubicBezTo>
                      <a:pt x="446957" y="227225"/>
                      <a:pt x="447881" y="230920"/>
                      <a:pt x="449727" y="233691"/>
                    </a:cubicBezTo>
                    <a:cubicBezTo>
                      <a:pt x="450651" y="234615"/>
                      <a:pt x="451574" y="235538"/>
                      <a:pt x="454345" y="239233"/>
                    </a:cubicBezTo>
                    <a:cubicBezTo>
                      <a:pt x="455268" y="233691"/>
                      <a:pt x="456192" y="229996"/>
                      <a:pt x="457115" y="227225"/>
                    </a:cubicBezTo>
                    <a:cubicBezTo>
                      <a:pt x="458038" y="224454"/>
                      <a:pt x="459885" y="222607"/>
                      <a:pt x="461732" y="219836"/>
                    </a:cubicBezTo>
                    <a:cubicBezTo>
                      <a:pt x="463579" y="221683"/>
                      <a:pt x="467273" y="223530"/>
                      <a:pt x="468197" y="226301"/>
                    </a:cubicBezTo>
                    <a:cubicBezTo>
                      <a:pt x="469120" y="229073"/>
                      <a:pt x="468197" y="232767"/>
                      <a:pt x="468197" y="235538"/>
                    </a:cubicBezTo>
                    <a:cubicBezTo>
                      <a:pt x="468197" y="240157"/>
                      <a:pt x="469120" y="245699"/>
                      <a:pt x="470044" y="252165"/>
                    </a:cubicBezTo>
                    <a:cubicBezTo>
                      <a:pt x="473737" y="249393"/>
                      <a:pt x="475584" y="247546"/>
                      <a:pt x="477431" y="246622"/>
                    </a:cubicBezTo>
                    <a:cubicBezTo>
                      <a:pt x="478355" y="248470"/>
                      <a:pt x="480202" y="249393"/>
                      <a:pt x="480202" y="250317"/>
                    </a:cubicBezTo>
                    <a:cubicBezTo>
                      <a:pt x="481125" y="263249"/>
                      <a:pt x="491283" y="263249"/>
                      <a:pt x="499594" y="264172"/>
                    </a:cubicBezTo>
                    <a:cubicBezTo>
                      <a:pt x="507906" y="264172"/>
                      <a:pt x="515293" y="270638"/>
                      <a:pt x="524528" y="264172"/>
                    </a:cubicBezTo>
                    <a:cubicBezTo>
                      <a:pt x="528222" y="261401"/>
                      <a:pt x="537456" y="256783"/>
                      <a:pt x="544844" y="264172"/>
                    </a:cubicBezTo>
                    <a:cubicBezTo>
                      <a:pt x="547615" y="266020"/>
                      <a:pt x="552232" y="265096"/>
                      <a:pt x="555002" y="265096"/>
                    </a:cubicBezTo>
                    <a:cubicBezTo>
                      <a:pt x="563314" y="284493"/>
                      <a:pt x="580859" y="289112"/>
                      <a:pt x="598405" y="295577"/>
                    </a:cubicBezTo>
                    <a:cubicBezTo>
                      <a:pt x="591941" y="301119"/>
                      <a:pt x="587324" y="304814"/>
                      <a:pt x="579936" y="311280"/>
                    </a:cubicBezTo>
                    <a:cubicBezTo>
                      <a:pt x="591018" y="309432"/>
                      <a:pt x="598405" y="308509"/>
                      <a:pt x="606716" y="307585"/>
                    </a:cubicBezTo>
                    <a:cubicBezTo>
                      <a:pt x="603946" y="311280"/>
                      <a:pt x="602099" y="314975"/>
                      <a:pt x="599329" y="318669"/>
                    </a:cubicBezTo>
                    <a:cubicBezTo>
                      <a:pt x="605793" y="320517"/>
                      <a:pt x="608563" y="322364"/>
                      <a:pt x="603023" y="329754"/>
                    </a:cubicBezTo>
                    <a:cubicBezTo>
                      <a:pt x="599329" y="334372"/>
                      <a:pt x="599329" y="343609"/>
                      <a:pt x="600252" y="349151"/>
                    </a:cubicBezTo>
                    <a:cubicBezTo>
                      <a:pt x="601175" y="353769"/>
                      <a:pt x="608563" y="355616"/>
                      <a:pt x="612257" y="348227"/>
                    </a:cubicBezTo>
                    <a:cubicBezTo>
                      <a:pt x="615951" y="339914"/>
                      <a:pt x="620568" y="341761"/>
                      <a:pt x="626109" y="345456"/>
                    </a:cubicBezTo>
                    <a:cubicBezTo>
                      <a:pt x="632574" y="349151"/>
                      <a:pt x="641808" y="351922"/>
                      <a:pt x="643655" y="357464"/>
                    </a:cubicBezTo>
                    <a:cubicBezTo>
                      <a:pt x="646426" y="365777"/>
                      <a:pt x="652890" y="368548"/>
                      <a:pt x="657507" y="375014"/>
                    </a:cubicBezTo>
                    <a:cubicBezTo>
                      <a:pt x="662124" y="381480"/>
                      <a:pt x="666742" y="387022"/>
                      <a:pt x="673206" y="395335"/>
                    </a:cubicBezTo>
                    <a:cubicBezTo>
                      <a:pt x="669512" y="399029"/>
                      <a:pt x="665818" y="401800"/>
                      <a:pt x="659354" y="396259"/>
                    </a:cubicBezTo>
                    <a:cubicBezTo>
                      <a:pt x="653813" y="391640"/>
                      <a:pt x="646426" y="386098"/>
                      <a:pt x="639961" y="384251"/>
                    </a:cubicBezTo>
                    <a:cubicBezTo>
                      <a:pt x="629803" y="380556"/>
                      <a:pt x="617798" y="389793"/>
                      <a:pt x="612257" y="400877"/>
                    </a:cubicBezTo>
                    <a:cubicBezTo>
                      <a:pt x="620568" y="399953"/>
                      <a:pt x="629803" y="399029"/>
                      <a:pt x="638114" y="399953"/>
                    </a:cubicBezTo>
                    <a:cubicBezTo>
                      <a:pt x="641808" y="399953"/>
                      <a:pt x="644578" y="403648"/>
                      <a:pt x="648272" y="405495"/>
                    </a:cubicBezTo>
                    <a:cubicBezTo>
                      <a:pt x="643655" y="409190"/>
                      <a:pt x="644578" y="419351"/>
                      <a:pt x="634420" y="416579"/>
                    </a:cubicBezTo>
                    <a:cubicBezTo>
                      <a:pt x="626109" y="413808"/>
                      <a:pt x="617798" y="410114"/>
                      <a:pt x="607640" y="408266"/>
                    </a:cubicBezTo>
                    <a:cubicBezTo>
                      <a:pt x="609487" y="410114"/>
                      <a:pt x="612257" y="412885"/>
                      <a:pt x="614104" y="414732"/>
                    </a:cubicBezTo>
                    <a:cubicBezTo>
                      <a:pt x="624262" y="420274"/>
                      <a:pt x="624262" y="420274"/>
                      <a:pt x="622415" y="432282"/>
                    </a:cubicBezTo>
                    <a:cubicBezTo>
                      <a:pt x="618722" y="431358"/>
                      <a:pt x="615027" y="430434"/>
                      <a:pt x="608563" y="429511"/>
                    </a:cubicBezTo>
                    <a:cubicBezTo>
                      <a:pt x="615027" y="439671"/>
                      <a:pt x="600252" y="449832"/>
                      <a:pt x="614104" y="459069"/>
                    </a:cubicBezTo>
                    <a:cubicBezTo>
                      <a:pt x="616875" y="455374"/>
                      <a:pt x="621492" y="451679"/>
                      <a:pt x="622415" y="447061"/>
                    </a:cubicBezTo>
                    <a:cubicBezTo>
                      <a:pt x="625186" y="434129"/>
                      <a:pt x="633497" y="427664"/>
                      <a:pt x="645502" y="424892"/>
                    </a:cubicBezTo>
                    <a:cubicBezTo>
                      <a:pt x="647349" y="423969"/>
                      <a:pt x="648272" y="422121"/>
                      <a:pt x="650119" y="420274"/>
                    </a:cubicBezTo>
                    <a:cubicBezTo>
                      <a:pt x="659354" y="409190"/>
                      <a:pt x="672282" y="408266"/>
                      <a:pt x="685211" y="405495"/>
                    </a:cubicBezTo>
                    <a:cubicBezTo>
                      <a:pt x="687058" y="405495"/>
                      <a:pt x="690752" y="407343"/>
                      <a:pt x="691675" y="409190"/>
                    </a:cubicBezTo>
                    <a:cubicBezTo>
                      <a:pt x="693522" y="414732"/>
                      <a:pt x="683364" y="430434"/>
                      <a:pt x="678747" y="434129"/>
                    </a:cubicBezTo>
                    <a:cubicBezTo>
                      <a:pt x="671359" y="439671"/>
                      <a:pt x="663971" y="447061"/>
                      <a:pt x="657507" y="453526"/>
                    </a:cubicBezTo>
                    <a:cubicBezTo>
                      <a:pt x="646426" y="464611"/>
                      <a:pt x="635344" y="476618"/>
                      <a:pt x="622415" y="486779"/>
                    </a:cubicBezTo>
                    <a:cubicBezTo>
                      <a:pt x="620568" y="490474"/>
                      <a:pt x="618722" y="494168"/>
                      <a:pt x="618722" y="498787"/>
                    </a:cubicBezTo>
                    <a:cubicBezTo>
                      <a:pt x="618722" y="500634"/>
                      <a:pt x="620568" y="506176"/>
                      <a:pt x="621492" y="506176"/>
                    </a:cubicBezTo>
                    <a:cubicBezTo>
                      <a:pt x="625186" y="505253"/>
                      <a:pt x="629803" y="504329"/>
                      <a:pt x="632574" y="502482"/>
                    </a:cubicBezTo>
                    <a:cubicBezTo>
                      <a:pt x="639961" y="496939"/>
                      <a:pt x="646426" y="488626"/>
                      <a:pt x="654737" y="484008"/>
                    </a:cubicBezTo>
                    <a:cubicBezTo>
                      <a:pt x="663048" y="479390"/>
                      <a:pt x="673206" y="485855"/>
                      <a:pt x="675053" y="496016"/>
                    </a:cubicBezTo>
                    <a:cubicBezTo>
                      <a:pt x="675976" y="498787"/>
                      <a:pt x="675053" y="501558"/>
                      <a:pt x="675053" y="504329"/>
                    </a:cubicBezTo>
                    <a:cubicBezTo>
                      <a:pt x="675976" y="504329"/>
                      <a:pt x="676900" y="504329"/>
                      <a:pt x="677823" y="504329"/>
                    </a:cubicBezTo>
                    <a:cubicBezTo>
                      <a:pt x="678747" y="496016"/>
                      <a:pt x="680594" y="486779"/>
                      <a:pt x="679670" y="479390"/>
                    </a:cubicBezTo>
                    <a:cubicBezTo>
                      <a:pt x="677823" y="471076"/>
                      <a:pt x="671359" y="463687"/>
                      <a:pt x="667665" y="456298"/>
                    </a:cubicBezTo>
                    <a:cubicBezTo>
                      <a:pt x="668589" y="455374"/>
                      <a:pt x="670435" y="454450"/>
                      <a:pt x="671359" y="453526"/>
                    </a:cubicBezTo>
                    <a:cubicBezTo>
                      <a:pt x="678747" y="460916"/>
                      <a:pt x="685211" y="469229"/>
                      <a:pt x="692599" y="476618"/>
                    </a:cubicBezTo>
                    <a:cubicBezTo>
                      <a:pt x="693522" y="476618"/>
                      <a:pt x="693522" y="475695"/>
                      <a:pt x="694446" y="475695"/>
                    </a:cubicBezTo>
                    <a:cubicBezTo>
                      <a:pt x="690752" y="468305"/>
                      <a:pt x="687058" y="459992"/>
                      <a:pt x="683364" y="452603"/>
                    </a:cubicBezTo>
                    <a:cubicBezTo>
                      <a:pt x="685211" y="451679"/>
                      <a:pt x="684287" y="451679"/>
                      <a:pt x="698139" y="460916"/>
                    </a:cubicBezTo>
                    <a:cubicBezTo>
                      <a:pt x="703680" y="464611"/>
                      <a:pt x="710145" y="468305"/>
                      <a:pt x="717532" y="471076"/>
                    </a:cubicBezTo>
                    <a:cubicBezTo>
                      <a:pt x="708297" y="464611"/>
                      <a:pt x="700910" y="458145"/>
                      <a:pt x="703680" y="446137"/>
                    </a:cubicBezTo>
                    <a:cubicBezTo>
                      <a:pt x="709221" y="447061"/>
                      <a:pt x="713838" y="448908"/>
                      <a:pt x="721226" y="449832"/>
                    </a:cubicBezTo>
                    <a:cubicBezTo>
                      <a:pt x="715685" y="441519"/>
                      <a:pt x="710145" y="434129"/>
                      <a:pt x="705527" y="427664"/>
                    </a:cubicBezTo>
                    <a:cubicBezTo>
                      <a:pt x="706451" y="426740"/>
                      <a:pt x="707374" y="425816"/>
                      <a:pt x="708297" y="425816"/>
                    </a:cubicBezTo>
                    <a:cubicBezTo>
                      <a:pt x="720303" y="431358"/>
                      <a:pt x="732308" y="435977"/>
                      <a:pt x="743389" y="441519"/>
                    </a:cubicBezTo>
                    <a:cubicBezTo>
                      <a:pt x="750777" y="445213"/>
                      <a:pt x="759088" y="440595"/>
                      <a:pt x="766476" y="447984"/>
                    </a:cubicBezTo>
                    <a:cubicBezTo>
                      <a:pt x="784022" y="464611"/>
                      <a:pt x="803415" y="480313"/>
                      <a:pt x="821884" y="496939"/>
                    </a:cubicBezTo>
                    <a:cubicBezTo>
                      <a:pt x="826501" y="500634"/>
                      <a:pt x="832965" y="502482"/>
                      <a:pt x="837583" y="507100"/>
                    </a:cubicBezTo>
                    <a:cubicBezTo>
                      <a:pt x="847741" y="517260"/>
                      <a:pt x="857899" y="528345"/>
                      <a:pt x="867134" y="539429"/>
                    </a:cubicBezTo>
                    <a:cubicBezTo>
                      <a:pt x="871751" y="544971"/>
                      <a:pt x="875445" y="552360"/>
                      <a:pt x="880062" y="557902"/>
                    </a:cubicBezTo>
                    <a:cubicBezTo>
                      <a:pt x="867134" y="563444"/>
                      <a:pt x="854205" y="568986"/>
                      <a:pt x="841276" y="574528"/>
                    </a:cubicBezTo>
                    <a:cubicBezTo>
                      <a:pt x="842200" y="575452"/>
                      <a:pt x="842200" y="577299"/>
                      <a:pt x="843123" y="578223"/>
                    </a:cubicBezTo>
                    <a:cubicBezTo>
                      <a:pt x="846817" y="577299"/>
                      <a:pt x="850511" y="577299"/>
                      <a:pt x="853282" y="574528"/>
                    </a:cubicBezTo>
                    <a:cubicBezTo>
                      <a:pt x="862516" y="566215"/>
                      <a:pt x="868980" y="570834"/>
                      <a:pt x="876368" y="577299"/>
                    </a:cubicBezTo>
                    <a:cubicBezTo>
                      <a:pt x="880062" y="580071"/>
                      <a:pt x="884679" y="581918"/>
                      <a:pt x="888373" y="584689"/>
                    </a:cubicBezTo>
                    <a:cubicBezTo>
                      <a:pt x="888373" y="585613"/>
                      <a:pt x="888373" y="586536"/>
                      <a:pt x="888373" y="586536"/>
                    </a:cubicBezTo>
                    <a:cubicBezTo>
                      <a:pt x="884679" y="589307"/>
                      <a:pt x="880062" y="592078"/>
                      <a:pt x="876368" y="595773"/>
                    </a:cubicBezTo>
                    <a:cubicBezTo>
                      <a:pt x="868980" y="601315"/>
                      <a:pt x="861593" y="607781"/>
                      <a:pt x="854205" y="613323"/>
                    </a:cubicBezTo>
                    <a:cubicBezTo>
                      <a:pt x="851435" y="616094"/>
                      <a:pt x="845894" y="618865"/>
                      <a:pt x="845894" y="621636"/>
                    </a:cubicBezTo>
                    <a:cubicBezTo>
                      <a:pt x="845894" y="628102"/>
                      <a:pt x="848664" y="633644"/>
                      <a:pt x="856975" y="632720"/>
                    </a:cubicBezTo>
                    <a:cubicBezTo>
                      <a:pt x="860669" y="632720"/>
                      <a:pt x="864363" y="632720"/>
                      <a:pt x="869904" y="633644"/>
                    </a:cubicBezTo>
                    <a:cubicBezTo>
                      <a:pt x="867134" y="636415"/>
                      <a:pt x="866210" y="638262"/>
                      <a:pt x="865287" y="639186"/>
                    </a:cubicBezTo>
                    <a:cubicBezTo>
                      <a:pt x="855128" y="651194"/>
                      <a:pt x="856052" y="656736"/>
                      <a:pt x="868980" y="664125"/>
                    </a:cubicBezTo>
                    <a:cubicBezTo>
                      <a:pt x="876368" y="668744"/>
                      <a:pt x="874521" y="673362"/>
                      <a:pt x="868980" y="677057"/>
                    </a:cubicBezTo>
                    <a:cubicBezTo>
                      <a:pt x="861593" y="671515"/>
                      <a:pt x="855128" y="665973"/>
                      <a:pt x="848664" y="660431"/>
                    </a:cubicBezTo>
                    <a:cubicBezTo>
                      <a:pt x="842200" y="669667"/>
                      <a:pt x="837583" y="677057"/>
                      <a:pt x="832965" y="684446"/>
                    </a:cubicBezTo>
                    <a:cubicBezTo>
                      <a:pt x="829271" y="690912"/>
                      <a:pt x="832042" y="697378"/>
                      <a:pt x="839430" y="699225"/>
                    </a:cubicBezTo>
                    <a:cubicBezTo>
                      <a:pt x="841276" y="700149"/>
                      <a:pt x="843123" y="700149"/>
                      <a:pt x="842200" y="700149"/>
                    </a:cubicBezTo>
                    <a:cubicBezTo>
                      <a:pt x="842200" y="708462"/>
                      <a:pt x="840353" y="715851"/>
                      <a:pt x="842200" y="720470"/>
                    </a:cubicBezTo>
                    <a:cubicBezTo>
                      <a:pt x="846817" y="729706"/>
                      <a:pt x="843123" y="741714"/>
                      <a:pt x="833889" y="744485"/>
                    </a:cubicBezTo>
                    <a:cubicBezTo>
                      <a:pt x="842200" y="753722"/>
                      <a:pt x="841276" y="760188"/>
                      <a:pt x="831118" y="762959"/>
                    </a:cubicBezTo>
                    <a:cubicBezTo>
                      <a:pt x="826501" y="749104"/>
                      <a:pt x="820037" y="735249"/>
                      <a:pt x="818190" y="720470"/>
                    </a:cubicBezTo>
                    <a:cubicBezTo>
                      <a:pt x="816343" y="706614"/>
                      <a:pt x="806185" y="698301"/>
                      <a:pt x="800644" y="686294"/>
                    </a:cubicBezTo>
                    <a:cubicBezTo>
                      <a:pt x="798797" y="682599"/>
                      <a:pt x="793256" y="679828"/>
                      <a:pt x="790486" y="677981"/>
                    </a:cubicBezTo>
                    <a:cubicBezTo>
                      <a:pt x="789563" y="675209"/>
                      <a:pt x="788639" y="674286"/>
                      <a:pt x="787716" y="672439"/>
                    </a:cubicBezTo>
                    <a:cubicBezTo>
                      <a:pt x="784945" y="674286"/>
                      <a:pt x="779404" y="675209"/>
                      <a:pt x="779404" y="677057"/>
                    </a:cubicBezTo>
                    <a:cubicBezTo>
                      <a:pt x="780328" y="688141"/>
                      <a:pt x="782175" y="698301"/>
                      <a:pt x="783098" y="709386"/>
                    </a:cubicBezTo>
                    <a:cubicBezTo>
                      <a:pt x="784022" y="709386"/>
                      <a:pt x="784945" y="709386"/>
                      <a:pt x="785868" y="709386"/>
                    </a:cubicBezTo>
                    <a:cubicBezTo>
                      <a:pt x="784022" y="713080"/>
                      <a:pt x="782175" y="717699"/>
                      <a:pt x="778481" y="724165"/>
                    </a:cubicBezTo>
                    <a:cubicBezTo>
                      <a:pt x="772017" y="719546"/>
                      <a:pt x="766476" y="714928"/>
                      <a:pt x="760012" y="710309"/>
                    </a:cubicBezTo>
                    <a:cubicBezTo>
                      <a:pt x="757241" y="708462"/>
                      <a:pt x="753547" y="706614"/>
                      <a:pt x="750777" y="706614"/>
                    </a:cubicBezTo>
                    <a:cubicBezTo>
                      <a:pt x="745236" y="706614"/>
                      <a:pt x="738772" y="708462"/>
                      <a:pt x="733231" y="710309"/>
                    </a:cubicBezTo>
                    <a:cubicBezTo>
                      <a:pt x="733231" y="710309"/>
                      <a:pt x="733231" y="710309"/>
                      <a:pt x="733231" y="710309"/>
                    </a:cubicBezTo>
                    <a:cubicBezTo>
                      <a:pt x="733231" y="711233"/>
                      <a:pt x="733231" y="712157"/>
                      <a:pt x="734155" y="713080"/>
                    </a:cubicBezTo>
                    <a:cubicBezTo>
                      <a:pt x="740619" y="723241"/>
                      <a:pt x="748007" y="732478"/>
                      <a:pt x="730461" y="739867"/>
                    </a:cubicBezTo>
                    <a:cubicBezTo>
                      <a:pt x="728614" y="740791"/>
                      <a:pt x="728614" y="749104"/>
                      <a:pt x="729537" y="752798"/>
                    </a:cubicBezTo>
                    <a:cubicBezTo>
                      <a:pt x="730461" y="755570"/>
                      <a:pt x="735078" y="759264"/>
                      <a:pt x="736001" y="758341"/>
                    </a:cubicBezTo>
                    <a:cubicBezTo>
                      <a:pt x="744313" y="752798"/>
                      <a:pt x="748930" y="760188"/>
                      <a:pt x="754471" y="763883"/>
                    </a:cubicBezTo>
                    <a:cubicBezTo>
                      <a:pt x="759088" y="767577"/>
                      <a:pt x="763705" y="771272"/>
                      <a:pt x="768323" y="774043"/>
                    </a:cubicBezTo>
                    <a:cubicBezTo>
                      <a:pt x="769246" y="774967"/>
                      <a:pt x="772017" y="773119"/>
                      <a:pt x="775711" y="773119"/>
                    </a:cubicBezTo>
                    <a:cubicBezTo>
                      <a:pt x="769246" y="765730"/>
                      <a:pt x="765552" y="761112"/>
                      <a:pt x="760935" y="755570"/>
                    </a:cubicBezTo>
                    <a:cubicBezTo>
                      <a:pt x="772940" y="746333"/>
                      <a:pt x="777557" y="764806"/>
                      <a:pt x="789563" y="762959"/>
                    </a:cubicBezTo>
                    <a:cubicBezTo>
                      <a:pt x="784022" y="770349"/>
                      <a:pt x="778481" y="778662"/>
                      <a:pt x="772017" y="786051"/>
                    </a:cubicBezTo>
                    <a:cubicBezTo>
                      <a:pt x="772940" y="786051"/>
                      <a:pt x="772940" y="786975"/>
                      <a:pt x="773864" y="786975"/>
                    </a:cubicBezTo>
                    <a:cubicBezTo>
                      <a:pt x="781251" y="780509"/>
                      <a:pt x="787716" y="774967"/>
                      <a:pt x="795103" y="768501"/>
                    </a:cubicBezTo>
                    <a:cubicBezTo>
                      <a:pt x="789563" y="776814"/>
                      <a:pt x="782175" y="785127"/>
                      <a:pt x="775711" y="791593"/>
                    </a:cubicBezTo>
                    <a:cubicBezTo>
                      <a:pt x="772017" y="795288"/>
                      <a:pt x="767399" y="799906"/>
                      <a:pt x="762782" y="802677"/>
                    </a:cubicBezTo>
                    <a:cubicBezTo>
                      <a:pt x="753547" y="808219"/>
                      <a:pt x="744313" y="812838"/>
                      <a:pt x="735078" y="818380"/>
                    </a:cubicBezTo>
                    <a:cubicBezTo>
                      <a:pt x="715685" y="819303"/>
                      <a:pt x="697216" y="819303"/>
                      <a:pt x="677823" y="819303"/>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9" name="Freeform 219">
                <a:extLst>
                  <a:ext uri="{FF2B5EF4-FFF2-40B4-BE49-F238E27FC236}">
                    <a16:creationId xmlns:a16="http://schemas.microsoft.com/office/drawing/2014/main" id="{37A4D8DC-A88C-8D38-5C59-7422AC522941}"/>
                  </a:ext>
                </a:extLst>
              </p:cNvPr>
              <p:cNvSpPr/>
              <p:nvPr/>
            </p:nvSpPr>
            <p:spPr>
              <a:xfrm>
                <a:off x="3627817" y="5147002"/>
                <a:ext cx="526216" cy="303890"/>
              </a:xfrm>
              <a:custGeom>
                <a:avLst/>
                <a:gdLst>
                  <a:gd name="connsiteX0" fmla="*/ 184693 w 526216"/>
                  <a:gd name="connsiteY0" fmla="*/ 2771 h 303890"/>
                  <a:gd name="connsiteX1" fmla="*/ 228096 w 526216"/>
                  <a:gd name="connsiteY1" fmla="*/ 12931 h 303890"/>
                  <a:gd name="connsiteX2" fmla="*/ 235484 w 526216"/>
                  <a:gd name="connsiteY2" fmla="*/ 20321 h 303890"/>
                  <a:gd name="connsiteX3" fmla="*/ 258570 w 526216"/>
                  <a:gd name="connsiteY3" fmla="*/ 44337 h 303890"/>
                  <a:gd name="connsiteX4" fmla="*/ 267805 w 526216"/>
                  <a:gd name="connsiteY4" fmla="*/ 48955 h 303890"/>
                  <a:gd name="connsiteX5" fmla="*/ 302897 w 526216"/>
                  <a:gd name="connsiteY5" fmla="*/ 59115 h 303890"/>
                  <a:gd name="connsiteX6" fmla="*/ 334294 w 526216"/>
                  <a:gd name="connsiteY6" fmla="*/ 86826 h 303890"/>
                  <a:gd name="connsiteX7" fmla="*/ 361075 w 526216"/>
                  <a:gd name="connsiteY7" fmla="*/ 79436 h 303890"/>
                  <a:gd name="connsiteX8" fmla="*/ 376774 w 526216"/>
                  <a:gd name="connsiteY8" fmla="*/ 82207 h 303890"/>
                  <a:gd name="connsiteX9" fmla="*/ 393396 w 526216"/>
                  <a:gd name="connsiteY9" fmla="*/ 97910 h 303890"/>
                  <a:gd name="connsiteX10" fmla="*/ 399861 w 526216"/>
                  <a:gd name="connsiteY10" fmla="*/ 104376 h 303890"/>
                  <a:gd name="connsiteX11" fmla="*/ 415559 w 526216"/>
                  <a:gd name="connsiteY11" fmla="*/ 109918 h 303890"/>
                  <a:gd name="connsiteX12" fmla="*/ 422024 w 526216"/>
                  <a:gd name="connsiteY12" fmla="*/ 106223 h 303890"/>
                  <a:gd name="connsiteX13" fmla="*/ 442340 w 526216"/>
                  <a:gd name="connsiteY13" fmla="*/ 116384 h 303890"/>
                  <a:gd name="connsiteX14" fmla="*/ 457115 w 526216"/>
                  <a:gd name="connsiteY14" fmla="*/ 145941 h 303890"/>
                  <a:gd name="connsiteX15" fmla="*/ 479278 w 526216"/>
                  <a:gd name="connsiteY15" fmla="*/ 152407 h 303890"/>
                  <a:gd name="connsiteX16" fmla="*/ 507906 w 526216"/>
                  <a:gd name="connsiteY16" fmla="*/ 185660 h 303890"/>
                  <a:gd name="connsiteX17" fmla="*/ 524528 w 526216"/>
                  <a:gd name="connsiteY17" fmla="*/ 208752 h 303890"/>
                  <a:gd name="connsiteX18" fmla="*/ 516217 w 526216"/>
                  <a:gd name="connsiteY18" fmla="*/ 225378 h 303890"/>
                  <a:gd name="connsiteX19" fmla="*/ 501442 w 526216"/>
                  <a:gd name="connsiteY19" fmla="*/ 231843 h 303890"/>
                  <a:gd name="connsiteX20" fmla="*/ 486666 w 526216"/>
                  <a:gd name="connsiteY20" fmla="*/ 235538 h 303890"/>
                  <a:gd name="connsiteX21" fmla="*/ 477432 w 526216"/>
                  <a:gd name="connsiteY21" fmla="*/ 241080 h 303890"/>
                  <a:gd name="connsiteX22" fmla="*/ 455268 w 526216"/>
                  <a:gd name="connsiteY22" fmla="*/ 243851 h 303890"/>
                  <a:gd name="connsiteX23" fmla="*/ 451574 w 526216"/>
                  <a:gd name="connsiteY23" fmla="*/ 242004 h 303890"/>
                  <a:gd name="connsiteX24" fmla="*/ 400784 w 526216"/>
                  <a:gd name="connsiteY24" fmla="*/ 241080 h 303890"/>
                  <a:gd name="connsiteX25" fmla="*/ 387855 w 526216"/>
                  <a:gd name="connsiteY25" fmla="*/ 249393 h 303890"/>
                  <a:gd name="connsiteX26" fmla="*/ 400784 w 526216"/>
                  <a:gd name="connsiteY26" fmla="*/ 254935 h 303890"/>
                  <a:gd name="connsiteX27" fmla="*/ 382314 w 526216"/>
                  <a:gd name="connsiteY27" fmla="*/ 267867 h 303890"/>
                  <a:gd name="connsiteX28" fmla="*/ 367539 w 526216"/>
                  <a:gd name="connsiteY28" fmla="*/ 270638 h 303890"/>
                  <a:gd name="connsiteX29" fmla="*/ 355534 w 526216"/>
                  <a:gd name="connsiteY29" fmla="*/ 276180 h 303890"/>
                  <a:gd name="connsiteX30" fmla="*/ 333371 w 526216"/>
                  <a:gd name="connsiteY30" fmla="*/ 281722 h 303890"/>
                  <a:gd name="connsiteX31" fmla="*/ 313055 w 526216"/>
                  <a:gd name="connsiteY31" fmla="*/ 282646 h 303890"/>
                  <a:gd name="connsiteX32" fmla="*/ 310284 w 526216"/>
                  <a:gd name="connsiteY32" fmla="*/ 280798 h 303890"/>
                  <a:gd name="connsiteX33" fmla="*/ 266881 w 526216"/>
                  <a:gd name="connsiteY33" fmla="*/ 303890 h 303890"/>
                  <a:gd name="connsiteX34" fmla="*/ 248412 w 526216"/>
                  <a:gd name="connsiteY34" fmla="*/ 295577 h 303890"/>
                  <a:gd name="connsiteX35" fmla="*/ 242871 w 526216"/>
                  <a:gd name="connsiteY35" fmla="*/ 290959 h 303890"/>
                  <a:gd name="connsiteX36" fmla="*/ 217938 w 526216"/>
                  <a:gd name="connsiteY36" fmla="*/ 275256 h 303890"/>
                  <a:gd name="connsiteX37" fmla="*/ 173612 w 526216"/>
                  <a:gd name="connsiteY37" fmla="*/ 268791 h 303890"/>
                  <a:gd name="connsiteX38" fmla="*/ 157913 w 526216"/>
                  <a:gd name="connsiteY38" fmla="*/ 263249 h 303890"/>
                  <a:gd name="connsiteX39" fmla="*/ 147754 w 526216"/>
                  <a:gd name="connsiteY39" fmla="*/ 262325 h 303890"/>
                  <a:gd name="connsiteX40" fmla="*/ 118204 w 526216"/>
                  <a:gd name="connsiteY40" fmla="*/ 261401 h 303890"/>
                  <a:gd name="connsiteX41" fmla="*/ 119127 w 526216"/>
                  <a:gd name="connsiteY41" fmla="*/ 256783 h 303890"/>
                  <a:gd name="connsiteX42" fmla="*/ 94194 w 526216"/>
                  <a:gd name="connsiteY42" fmla="*/ 234614 h 303890"/>
                  <a:gd name="connsiteX43" fmla="*/ 111739 w 526216"/>
                  <a:gd name="connsiteY43" fmla="*/ 235538 h 303890"/>
                  <a:gd name="connsiteX44" fmla="*/ 99734 w 526216"/>
                  <a:gd name="connsiteY44" fmla="*/ 223530 h 303890"/>
                  <a:gd name="connsiteX45" fmla="*/ 88653 w 526216"/>
                  <a:gd name="connsiteY45" fmla="*/ 214294 h 303890"/>
                  <a:gd name="connsiteX46" fmla="*/ 87729 w 526216"/>
                  <a:gd name="connsiteY46" fmla="*/ 213370 h 303890"/>
                  <a:gd name="connsiteX47" fmla="*/ 60025 w 526216"/>
                  <a:gd name="connsiteY47" fmla="*/ 207828 h 303890"/>
                  <a:gd name="connsiteX48" fmla="*/ 36939 w 526216"/>
                  <a:gd name="connsiteY48" fmla="*/ 211522 h 303890"/>
                  <a:gd name="connsiteX49" fmla="*/ 8311 w 526216"/>
                  <a:gd name="connsiteY49" fmla="*/ 196744 h 303890"/>
                  <a:gd name="connsiteX50" fmla="*/ 19393 w 526216"/>
                  <a:gd name="connsiteY50" fmla="*/ 161644 h 303890"/>
                  <a:gd name="connsiteX51" fmla="*/ 32321 w 526216"/>
                  <a:gd name="connsiteY51" fmla="*/ 160720 h 303890"/>
                  <a:gd name="connsiteX52" fmla="*/ 24934 w 526216"/>
                  <a:gd name="connsiteY52" fmla="*/ 146865 h 303890"/>
                  <a:gd name="connsiteX53" fmla="*/ 23087 w 526216"/>
                  <a:gd name="connsiteY53" fmla="*/ 116384 h 303890"/>
                  <a:gd name="connsiteX54" fmla="*/ 25857 w 526216"/>
                  <a:gd name="connsiteY54" fmla="*/ 103452 h 303890"/>
                  <a:gd name="connsiteX55" fmla="*/ 23087 w 526216"/>
                  <a:gd name="connsiteY55" fmla="*/ 85902 h 303890"/>
                  <a:gd name="connsiteX56" fmla="*/ 4617 w 526216"/>
                  <a:gd name="connsiteY56" fmla="*/ 76665 h 303890"/>
                  <a:gd name="connsiteX57" fmla="*/ 0 w 526216"/>
                  <a:gd name="connsiteY57" fmla="*/ 59115 h 303890"/>
                  <a:gd name="connsiteX58" fmla="*/ 0 w 526216"/>
                  <a:gd name="connsiteY58" fmla="*/ 49879 h 303890"/>
                  <a:gd name="connsiteX59" fmla="*/ 4617 w 526216"/>
                  <a:gd name="connsiteY59" fmla="*/ 36947 h 303890"/>
                  <a:gd name="connsiteX60" fmla="*/ 33245 w 526216"/>
                  <a:gd name="connsiteY60" fmla="*/ 36947 h 303890"/>
                  <a:gd name="connsiteX61" fmla="*/ 60025 w 526216"/>
                  <a:gd name="connsiteY61" fmla="*/ 29558 h 303890"/>
                  <a:gd name="connsiteX62" fmla="*/ 66490 w 526216"/>
                  <a:gd name="connsiteY62" fmla="*/ 21245 h 303890"/>
                  <a:gd name="connsiteX63" fmla="*/ 119127 w 526216"/>
                  <a:gd name="connsiteY63" fmla="*/ 12931 h 303890"/>
                  <a:gd name="connsiteX64" fmla="*/ 137596 w 526216"/>
                  <a:gd name="connsiteY64" fmla="*/ 4618 h 303890"/>
                  <a:gd name="connsiteX65" fmla="*/ 178229 w 526216"/>
                  <a:gd name="connsiteY65" fmla="*/ 0 h 303890"/>
                  <a:gd name="connsiteX66" fmla="*/ 184693 w 526216"/>
                  <a:gd name="connsiteY66" fmla="*/ 2771 h 30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26216" h="303890">
                    <a:moveTo>
                      <a:pt x="184693" y="2771"/>
                    </a:moveTo>
                    <a:cubicBezTo>
                      <a:pt x="199468" y="4618"/>
                      <a:pt x="212397" y="13855"/>
                      <a:pt x="228096" y="12931"/>
                    </a:cubicBezTo>
                    <a:cubicBezTo>
                      <a:pt x="230866" y="12931"/>
                      <a:pt x="233637" y="16626"/>
                      <a:pt x="235484" y="20321"/>
                    </a:cubicBezTo>
                    <a:cubicBezTo>
                      <a:pt x="253953" y="24016"/>
                      <a:pt x="255800" y="25863"/>
                      <a:pt x="258570" y="44337"/>
                    </a:cubicBezTo>
                    <a:cubicBezTo>
                      <a:pt x="259494" y="51726"/>
                      <a:pt x="262264" y="52650"/>
                      <a:pt x="267805" y="48955"/>
                    </a:cubicBezTo>
                    <a:cubicBezTo>
                      <a:pt x="279810" y="41566"/>
                      <a:pt x="299203" y="46184"/>
                      <a:pt x="302897" y="59115"/>
                    </a:cubicBezTo>
                    <a:cubicBezTo>
                      <a:pt x="307514" y="76665"/>
                      <a:pt x="323213" y="79436"/>
                      <a:pt x="334294" y="86826"/>
                    </a:cubicBezTo>
                    <a:cubicBezTo>
                      <a:pt x="348146" y="96063"/>
                      <a:pt x="349993" y="95139"/>
                      <a:pt x="361075" y="79436"/>
                    </a:cubicBezTo>
                    <a:cubicBezTo>
                      <a:pt x="365692" y="72971"/>
                      <a:pt x="374927" y="73894"/>
                      <a:pt x="376774" y="82207"/>
                    </a:cubicBezTo>
                    <a:cubicBezTo>
                      <a:pt x="379544" y="90521"/>
                      <a:pt x="384161" y="96063"/>
                      <a:pt x="393396" y="97910"/>
                    </a:cubicBezTo>
                    <a:cubicBezTo>
                      <a:pt x="396166" y="97910"/>
                      <a:pt x="398937" y="101605"/>
                      <a:pt x="399861" y="104376"/>
                    </a:cubicBezTo>
                    <a:cubicBezTo>
                      <a:pt x="402631" y="113613"/>
                      <a:pt x="408172" y="112689"/>
                      <a:pt x="415559" y="109918"/>
                    </a:cubicBezTo>
                    <a:cubicBezTo>
                      <a:pt x="418330" y="108994"/>
                      <a:pt x="420177" y="107147"/>
                      <a:pt x="422024" y="106223"/>
                    </a:cubicBezTo>
                    <a:cubicBezTo>
                      <a:pt x="434029" y="100681"/>
                      <a:pt x="442340" y="104376"/>
                      <a:pt x="442340" y="116384"/>
                    </a:cubicBezTo>
                    <a:cubicBezTo>
                      <a:pt x="442340" y="130239"/>
                      <a:pt x="450651" y="136705"/>
                      <a:pt x="457115" y="145941"/>
                    </a:cubicBezTo>
                    <a:cubicBezTo>
                      <a:pt x="467273" y="139476"/>
                      <a:pt x="472814" y="143170"/>
                      <a:pt x="479278" y="152407"/>
                    </a:cubicBezTo>
                    <a:cubicBezTo>
                      <a:pt x="487590" y="164415"/>
                      <a:pt x="498671" y="174575"/>
                      <a:pt x="507906" y="185660"/>
                    </a:cubicBezTo>
                    <a:cubicBezTo>
                      <a:pt x="514370" y="193049"/>
                      <a:pt x="519911" y="200438"/>
                      <a:pt x="524528" y="208752"/>
                    </a:cubicBezTo>
                    <a:cubicBezTo>
                      <a:pt x="529146" y="217065"/>
                      <a:pt x="523605" y="221683"/>
                      <a:pt x="516217" y="225378"/>
                    </a:cubicBezTo>
                    <a:cubicBezTo>
                      <a:pt x="511600" y="227225"/>
                      <a:pt x="506982" y="229996"/>
                      <a:pt x="501442" y="231843"/>
                    </a:cubicBezTo>
                    <a:cubicBezTo>
                      <a:pt x="496824" y="233691"/>
                      <a:pt x="491283" y="233691"/>
                      <a:pt x="486666" y="235538"/>
                    </a:cubicBezTo>
                    <a:cubicBezTo>
                      <a:pt x="482972" y="236462"/>
                      <a:pt x="480202" y="240157"/>
                      <a:pt x="477432" y="241080"/>
                    </a:cubicBezTo>
                    <a:cubicBezTo>
                      <a:pt x="470044" y="242927"/>
                      <a:pt x="462656" y="242927"/>
                      <a:pt x="455268" y="243851"/>
                    </a:cubicBezTo>
                    <a:cubicBezTo>
                      <a:pt x="454345" y="243851"/>
                      <a:pt x="452498" y="242004"/>
                      <a:pt x="451574" y="242004"/>
                    </a:cubicBezTo>
                    <a:cubicBezTo>
                      <a:pt x="434952" y="241080"/>
                      <a:pt x="417406" y="240157"/>
                      <a:pt x="400784" y="241080"/>
                    </a:cubicBezTo>
                    <a:cubicBezTo>
                      <a:pt x="397090" y="241080"/>
                      <a:pt x="393396" y="245699"/>
                      <a:pt x="387855" y="249393"/>
                    </a:cubicBezTo>
                    <a:cubicBezTo>
                      <a:pt x="393396" y="252164"/>
                      <a:pt x="396166" y="253088"/>
                      <a:pt x="400784" y="254935"/>
                    </a:cubicBezTo>
                    <a:cubicBezTo>
                      <a:pt x="394320" y="259554"/>
                      <a:pt x="388779" y="264172"/>
                      <a:pt x="382314" y="267867"/>
                    </a:cubicBezTo>
                    <a:cubicBezTo>
                      <a:pt x="377697" y="270638"/>
                      <a:pt x="374927" y="274333"/>
                      <a:pt x="367539" y="270638"/>
                    </a:cubicBezTo>
                    <a:cubicBezTo>
                      <a:pt x="365692" y="269714"/>
                      <a:pt x="360151" y="275256"/>
                      <a:pt x="355534" y="276180"/>
                    </a:cubicBezTo>
                    <a:cubicBezTo>
                      <a:pt x="348146" y="278027"/>
                      <a:pt x="337988" y="277104"/>
                      <a:pt x="333371" y="281722"/>
                    </a:cubicBezTo>
                    <a:cubicBezTo>
                      <a:pt x="325983" y="289111"/>
                      <a:pt x="319519" y="284493"/>
                      <a:pt x="313055" y="282646"/>
                    </a:cubicBezTo>
                    <a:cubicBezTo>
                      <a:pt x="311208" y="282646"/>
                      <a:pt x="309361" y="280798"/>
                      <a:pt x="310284" y="280798"/>
                    </a:cubicBezTo>
                    <a:cubicBezTo>
                      <a:pt x="295509" y="289111"/>
                      <a:pt x="281657" y="296501"/>
                      <a:pt x="266881" y="303890"/>
                    </a:cubicBezTo>
                    <a:cubicBezTo>
                      <a:pt x="263188" y="299272"/>
                      <a:pt x="259494" y="289111"/>
                      <a:pt x="248412" y="295577"/>
                    </a:cubicBezTo>
                    <a:cubicBezTo>
                      <a:pt x="247489" y="295577"/>
                      <a:pt x="242871" y="292806"/>
                      <a:pt x="242871" y="290959"/>
                    </a:cubicBezTo>
                    <a:cubicBezTo>
                      <a:pt x="241948" y="274333"/>
                      <a:pt x="229019" y="276180"/>
                      <a:pt x="217938" y="275256"/>
                    </a:cubicBezTo>
                    <a:cubicBezTo>
                      <a:pt x="203162" y="273409"/>
                      <a:pt x="188387" y="271562"/>
                      <a:pt x="173612" y="268791"/>
                    </a:cubicBezTo>
                    <a:cubicBezTo>
                      <a:pt x="168071" y="267867"/>
                      <a:pt x="163453" y="264172"/>
                      <a:pt x="157913" y="263249"/>
                    </a:cubicBezTo>
                    <a:cubicBezTo>
                      <a:pt x="154219" y="262325"/>
                      <a:pt x="150525" y="261401"/>
                      <a:pt x="147754" y="262325"/>
                    </a:cubicBezTo>
                    <a:cubicBezTo>
                      <a:pt x="137596" y="265096"/>
                      <a:pt x="128362" y="268791"/>
                      <a:pt x="118204" y="261401"/>
                    </a:cubicBezTo>
                    <a:cubicBezTo>
                      <a:pt x="118204" y="259554"/>
                      <a:pt x="119127" y="256783"/>
                      <a:pt x="119127" y="256783"/>
                    </a:cubicBezTo>
                    <a:cubicBezTo>
                      <a:pt x="110816" y="249393"/>
                      <a:pt x="103428" y="242927"/>
                      <a:pt x="94194" y="234614"/>
                    </a:cubicBezTo>
                    <a:cubicBezTo>
                      <a:pt x="101581" y="235538"/>
                      <a:pt x="105275" y="235538"/>
                      <a:pt x="111739" y="235538"/>
                    </a:cubicBezTo>
                    <a:cubicBezTo>
                      <a:pt x="106198" y="230920"/>
                      <a:pt x="103428" y="227225"/>
                      <a:pt x="99734" y="223530"/>
                    </a:cubicBezTo>
                    <a:cubicBezTo>
                      <a:pt x="96040" y="219835"/>
                      <a:pt x="92347" y="217065"/>
                      <a:pt x="88653" y="214294"/>
                    </a:cubicBezTo>
                    <a:cubicBezTo>
                      <a:pt x="88653" y="214294"/>
                      <a:pt x="88653" y="213370"/>
                      <a:pt x="87729" y="213370"/>
                    </a:cubicBezTo>
                    <a:cubicBezTo>
                      <a:pt x="78495" y="211522"/>
                      <a:pt x="69260" y="208752"/>
                      <a:pt x="60025" y="207828"/>
                    </a:cubicBezTo>
                    <a:cubicBezTo>
                      <a:pt x="52638" y="207828"/>
                      <a:pt x="44326" y="212446"/>
                      <a:pt x="36939" y="211522"/>
                    </a:cubicBezTo>
                    <a:cubicBezTo>
                      <a:pt x="25857" y="210599"/>
                      <a:pt x="14775" y="208752"/>
                      <a:pt x="8311" y="196744"/>
                    </a:cubicBezTo>
                    <a:cubicBezTo>
                      <a:pt x="20316" y="188430"/>
                      <a:pt x="19393" y="174575"/>
                      <a:pt x="19393" y="161644"/>
                    </a:cubicBezTo>
                    <a:cubicBezTo>
                      <a:pt x="24010" y="161644"/>
                      <a:pt x="27704" y="160720"/>
                      <a:pt x="32321" y="160720"/>
                    </a:cubicBezTo>
                    <a:cubicBezTo>
                      <a:pt x="32321" y="153331"/>
                      <a:pt x="32321" y="149636"/>
                      <a:pt x="24934" y="146865"/>
                    </a:cubicBezTo>
                    <a:cubicBezTo>
                      <a:pt x="15699" y="143170"/>
                      <a:pt x="15699" y="124697"/>
                      <a:pt x="23087" y="116384"/>
                    </a:cubicBezTo>
                    <a:cubicBezTo>
                      <a:pt x="25857" y="113613"/>
                      <a:pt x="25857" y="108070"/>
                      <a:pt x="25857" y="103452"/>
                    </a:cubicBezTo>
                    <a:cubicBezTo>
                      <a:pt x="25857" y="97910"/>
                      <a:pt x="26780" y="89597"/>
                      <a:pt x="23087" y="85902"/>
                    </a:cubicBezTo>
                    <a:cubicBezTo>
                      <a:pt x="17546" y="80360"/>
                      <a:pt x="9235" y="78513"/>
                      <a:pt x="4617" y="76665"/>
                    </a:cubicBezTo>
                    <a:cubicBezTo>
                      <a:pt x="2771" y="70200"/>
                      <a:pt x="924" y="64658"/>
                      <a:pt x="0" y="59115"/>
                    </a:cubicBezTo>
                    <a:cubicBezTo>
                      <a:pt x="0" y="56344"/>
                      <a:pt x="0" y="53573"/>
                      <a:pt x="0" y="49879"/>
                    </a:cubicBezTo>
                    <a:cubicBezTo>
                      <a:pt x="1847" y="45260"/>
                      <a:pt x="2771" y="39718"/>
                      <a:pt x="4617" y="36947"/>
                    </a:cubicBezTo>
                    <a:cubicBezTo>
                      <a:pt x="15699" y="36947"/>
                      <a:pt x="24934" y="37871"/>
                      <a:pt x="33245" y="36947"/>
                    </a:cubicBezTo>
                    <a:cubicBezTo>
                      <a:pt x="42479" y="35100"/>
                      <a:pt x="52638" y="39718"/>
                      <a:pt x="60025" y="29558"/>
                    </a:cubicBezTo>
                    <a:cubicBezTo>
                      <a:pt x="61872" y="26787"/>
                      <a:pt x="63719" y="22168"/>
                      <a:pt x="66490" y="21245"/>
                    </a:cubicBezTo>
                    <a:cubicBezTo>
                      <a:pt x="83112" y="12931"/>
                      <a:pt x="101581" y="10161"/>
                      <a:pt x="119127" y="12931"/>
                    </a:cubicBezTo>
                    <a:cubicBezTo>
                      <a:pt x="128362" y="13855"/>
                      <a:pt x="134826" y="14779"/>
                      <a:pt x="137596" y="4618"/>
                    </a:cubicBezTo>
                    <a:cubicBezTo>
                      <a:pt x="147754" y="10161"/>
                      <a:pt x="166224" y="8313"/>
                      <a:pt x="178229" y="0"/>
                    </a:cubicBezTo>
                    <a:cubicBezTo>
                      <a:pt x="180076" y="2771"/>
                      <a:pt x="182846" y="2771"/>
                      <a:pt x="184693" y="2771"/>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0" name="Freeform 220">
                <a:extLst>
                  <a:ext uri="{FF2B5EF4-FFF2-40B4-BE49-F238E27FC236}">
                    <a16:creationId xmlns:a16="http://schemas.microsoft.com/office/drawing/2014/main" id="{E77D4F9F-9E69-FB5B-C62A-8EC237EE37E9}"/>
                  </a:ext>
                </a:extLst>
              </p:cNvPr>
              <p:cNvSpPr/>
              <p:nvPr/>
            </p:nvSpPr>
            <p:spPr>
              <a:xfrm>
                <a:off x="4825868" y="6097468"/>
                <a:ext cx="159442" cy="232767"/>
              </a:xfrm>
              <a:custGeom>
                <a:avLst/>
                <a:gdLst>
                  <a:gd name="connsiteX0" fmla="*/ 6147 w 159442"/>
                  <a:gd name="connsiteY0" fmla="*/ 231843 h 232767"/>
                  <a:gd name="connsiteX1" fmla="*/ 33851 w 159442"/>
                  <a:gd name="connsiteY1" fmla="*/ 216141 h 232767"/>
                  <a:gd name="connsiteX2" fmla="*/ 46780 w 159442"/>
                  <a:gd name="connsiteY2" fmla="*/ 205057 h 232767"/>
                  <a:gd name="connsiteX3" fmla="*/ 66172 w 159442"/>
                  <a:gd name="connsiteY3" fmla="*/ 181965 h 232767"/>
                  <a:gd name="connsiteX4" fmla="*/ 44933 w 159442"/>
                  <a:gd name="connsiteY4" fmla="*/ 200438 h 232767"/>
                  <a:gd name="connsiteX5" fmla="*/ 43086 w 159442"/>
                  <a:gd name="connsiteY5" fmla="*/ 199515 h 232767"/>
                  <a:gd name="connsiteX6" fmla="*/ 60632 w 159442"/>
                  <a:gd name="connsiteY6" fmla="*/ 176423 h 232767"/>
                  <a:gd name="connsiteX7" fmla="*/ 32004 w 159442"/>
                  <a:gd name="connsiteY7" fmla="*/ 169033 h 232767"/>
                  <a:gd name="connsiteX8" fmla="*/ 46780 w 159442"/>
                  <a:gd name="connsiteY8" fmla="*/ 186583 h 232767"/>
                  <a:gd name="connsiteX9" fmla="*/ 39392 w 159442"/>
                  <a:gd name="connsiteY9" fmla="*/ 187507 h 232767"/>
                  <a:gd name="connsiteX10" fmla="*/ 25540 w 159442"/>
                  <a:gd name="connsiteY10" fmla="*/ 177346 h 232767"/>
                  <a:gd name="connsiteX11" fmla="*/ 7071 w 159442"/>
                  <a:gd name="connsiteY11" fmla="*/ 171804 h 232767"/>
                  <a:gd name="connsiteX12" fmla="*/ 607 w 159442"/>
                  <a:gd name="connsiteY12" fmla="*/ 166262 h 232767"/>
                  <a:gd name="connsiteX13" fmla="*/ 1530 w 159442"/>
                  <a:gd name="connsiteY13" fmla="*/ 153331 h 232767"/>
                  <a:gd name="connsiteX14" fmla="*/ 5224 w 159442"/>
                  <a:gd name="connsiteY14" fmla="*/ 126544 h 232767"/>
                  <a:gd name="connsiteX15" fmla="*/ 4300 w 159442"/>
                  <a:gd name="connsiteY15" fmla="*/ 123773 h 232767"/>
                  <a:gd name="connsiteX16" fmla="*/ 4300 w 159442"/>
                  <a:gd name="connsiteY16" fmla="*/ 123773 h 232767"/>
                  <a:gd name="connsiteX17" fmla="*/ 21846 w 159442"/>
                  <a:gd name="connsiteY17" fmla="*/ 120078 h 232767"/>
                  <a:gd name="connsiteX18" fmla="*/ 31081 w 159442"/>
                  <a:gd name="connsiteY18" fmla="*/ 123773 h 232767"/>
                  <a:gd name="connsiteX19" fmla="*/ 49550 w 159442"/>
                  <a:gd name="connsiteY19" fmla="*/ 137628 h 232767"/>
                  <a:gd name="connsiteX20" fmla="*/ 56938 w 159442"/>
                  <a:gd name="connsiteY20" fmla="*/ 122849 h 232767"/>
                  <a:gd name="connsiteX21" fmla="*/ 54167 w 159442"/>
                  <a:gd name="connsiteY21" fmla="*/ 122849 h 232767"/>
                  <a:gd name="connsiteX22" fmla="*/ 50474 w 159442"/>
                  <a:gd name="connsiteY22" fmla="*/ 90521 h 232767"/>
                  <a:gd name="connsiteX23" fmla="*/ 58785 w 159442"/>
                  <a:gd name="connsiteY23" fmla="*/ 85902 h 232767"/>
                  <a:gd name="connsiteX24" fmla="*/ 61555 w 159442"/>
                  <a:gd name="connsiteY24" fmla="*/ 91444 h 232767"/>
                  <a:gd name="connsiteX25" fmla="*/ 71713 w 159442"/>
                  <a:gd name="connsiteY25" fmla="*/ 99758 h 232767"/>
                  <a:gd name="connsiteX26" fmla="*/ 89259 w 159442"/>
                  <a:gd name="connsiteY26" fmla="*/ 133933 h 232767"/>
                  <a:gd name="connsiteX27" fmla="*/ 102188 w 159442"/>
                  <a:gd name="connsiteY27" fmla="*/ 176423 h 232767"/>
                  <a:gd name="connsiteX28" fmla="*/ 104958 w 159442"/>
                  <a:gd name="connsiteY28" fmla="*/ 157949 h 232767"/>
                  <a:gd name="connsiteX29" fmla="*/ 113269 w 159442"/>
                  <a:gd name="connsiteY29" fmla="*/ 133933 h 232767"/>
                  <a:gd name="connsiteX30" fmla="*/ 113269 w 159442"/>
                  <a:gd name="connsiteY30" fmla="*/ 113613 h 232767"/>
                  <a:gd name="connsiteX31" fmla="*/ 110499 w 159442"/>
                  <a:gd name="connsiteY31" fmla="*/ 112689 h 232767"/>
                  <a:gd name="connsiteX32" fmla="*/ 104035 w 159442"/>
                  <a:gd name="connsiteY32" fmla="*/ 97910 h 232767"/>
                  <a:gd name="connsiteX33" fmla="*/ 119734 w 159442"/>
                  <a:gd name="connsiteY33" fmla="*/ 73894 h 232767"/>
                  <a:gd name="connsiteX34" fmla="*/ 140050 w 159442"/>
                  <a:gd name="connsiteY34" fmla="*/ 90521 h 232767"/>
                  <a:gd name="connsiteX35" fmla="*/ 140050 w 159442"/>
                  <a:gd name="connsiteY35" fmla="*/ 77589 h 232767"/>
                  <a:gd name="connsiteX36" fmla="*/ 136356 w 159442"/>
                  <a:gd name="connsiteY36" fmla="*/ 52650 h 232767"/>
                  <a:gd name="connsiteX37" fmla="*/ 140973 w 159442"/>
                  <a:gd name="connsiteY37" fmla="*/ 47108 h 232767"/>
                  <a:gd name="connsiteX38" fmla="*/ 128045 w 159442"/>
                  <a:gd name="connsiteY38" fmla="*/ 46184 h 232767"/>
                  <a:gd name="connsiteX39" fmla="*/ 116963 w 159442"/>
                  <a:gd name="connsiteY39" fmla="*/ 35100 h 232767"/>
                  <a:gd name="connsiteX40" fmla="*/ 125274 w 159442"/>
                  <a:gd name="connsiteY40" fmla="*/ 26787 h 232767"/>
                  <a:gd name="connsiteX41" fmla="*/ 147438 w 159442"/>
                  <a:gd name="connsiteY41" fmla="*/ 9237 h 232767"/>
                  <a:gd name="connsiteX42" fmla="*/ 159442 w 159442"/>
                  <a:gd name="connsiteY42" fmla="*/ 0 h 232767"/>
                  <a:gd name="connsiteX43" fmla="*/ 159442 w 159442"/>
                  <a:gd name="connsiteY43" fmla="*/ 232767 h 232767"/>
                  <a:gd name="connsiteX44" fmla="*/ 6147 w 159442"/>
                  <a:gd name="connsiteY44" fmla="*/ 231843 h 23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442" h="232767">
                    <a:moveTo>
                      <a:pt x="6147" y="231843"/>
                    </a:moveTo>
                    <a:cubicBezTo>
                      <a:pt x="15382" y="227225"/>
                      <a:pt x="24617" y="221683"/>
                      <a:pt x="33851" y="216141"/>
                    </a:cubicBezTo>
                    <a:cubicBezTo>
                      <a:pt x="38468" y="213370"/>
                      <a:pt x="43086" y="208752"/>
                      <a:pt x="46780" y="205057"/>
                    </a:cubicBezTo>
                    <a:cubicBezTo>
                      <a:pt x="54167" y="197667"/>
                      <a:pt x="60632" y="190278"/>
                      <a:pt x="66172" y="181965"/>
                    </a:cubicBezTo>
                    <a:cubicBezTo>
                      <a:pt x="58785" y="188430"/>
                      <a:pt x="52320" y="193973"/>
                      <a:pt x="44933" y="200438"/>
                    </a:cubicBezTo>
                    <a:cubicBezTo>
                      <a:pt x="44009" y="200438"/>
                      <a:pt x="44009" y="199515"/>
                      <a:pt x="43086" y="199515"/>
                    </a:cubicBezTo>
                    <a:cubicBezTo>
                      <a:pt x="48627" y="192125"/>
                      <a:pt x="54167" y="183812"/>
                      <a:pt x="60632" y="176423"/>
                    </a:cubicBezTo>
                    <a:cubicBezTo>
                      <a:pt x="48627" y="178270"/>
                      <a:pt x="44009" y="159797"/>
                      <a:pt x="32004" y="169033"/>
                    </a:cubicBezTo>
                    <a:cubicBezTo>
                      <a:pt x="36622" y="174575"/>
                      <a:pt x="41239" y="179194"/>
                      <a:pt x="46780" y="186583"/>
                    </a:cubicBezTo>
                    <a:cubicBezTo>
                      <a:pt x="43086" y="187507"/>
                      <a:pt x="40316" y="188430"/>
                      <a:pt x="39392" y="187507"/>
                    </a:cubicBezTo>
                    <a:cubicBezTo>
                      <a:pt x="34775" y="184736"/>
                      <a:pt x="30157" y="180117"/>
                      <a:pt x="25540" y="177346"/>
                    </a:cubicBezTo>
                    <a:cubicBezTo>
                      <a:pt x="19999" y="173652"/>
                      <a:pt x="15382" y="166262"/>
                      <a:pt x="7071" y="171804"/>
                    </a:cubicBezTo>
                    <a:cubicBezTo>
                      <a:pt x="6147" y="172728"/>
                      <a:pt x="607" y="169033"/>
                      <a:pt x="607" y="166262"/>
                    </a:cubicBezTo>
                    <a:cubicBezTo>
                      <a:pt x="-317" y="161644"/>
                      <a:pt x="-317" y="154255"/>
                      <a:pt x="1530" y="153331"/>
                    </a:cubicBezTo>
                    <a:cubicBezTo>
                      <a:pt x="19076" y="145941"/>
                      <a:pt x="11688" y="136705"/>
                      <a:pt x="5224" y="126544"/>
                    </a:cubicBezTo>
                    <a:cubicBezTo>
                      <a:pt x="4300" y="125620"/>
                      <a:pt x="4300" y="124697"/>
                      <a:pt x="4300" y="123773"/>
                    </a:cubicBezTo>
                    <a:cubicBezTo>
                      <a:pt x="4300" y="123773"/>
                      <a:pt x="4300" y="122849"/>
                      <a:pt x="4300" y="123773"/>
                    </a:cubicBezTo>
                    <a:cubicBezTo>
                      <a:pt x="10765" y="122849"/>
                      <a:pt x="16305" y="121002"/>
                      <a:pt x="21846" y="120078"/>
                    </a:cubicBezTo>
                    <a:cubicBezTo>
                      <a:pt x="24617" y="120078"/>
                      <a:pt x="28311" y="121926"/>
                      <a:pt x="31081" y="123773"/>
                    </a:cubicBezTo>
                    <a:cubicBezTo>
                      <a:pt x="37545" y="127468"/>
                      <a:pt x="43086" y="132086"/>
                      <a:pt x="49550" y="137628"/>
                    </a:cubicBezTo>
                    <a:cubicBezTo>
                      <a:pt x="53244" y="131163"/>
                      <a:pt x="55091" y="127468"/>
                      <a:pt x="56938" y="122849"/>
                    </a:cubicBezTo>
                    <a:cubicBezTo>
                      <a:pt x="56015" y="122849"/>
                      <a:pt x="55091" y="122849"/>
                      <a:pt x="54167" y="122849"/>
                    </a:cubicBezTo>
                    <a:cubicBezTo>
                      <a:pt x="52320" y="111765"/>
                      <a:pt x="51397" y="101605"/>
                      <a:pt x="50474" y="90521"/>
                    </a:cubicBezTo>
                    <a:cubicBezTo>
                      <a:pt x="50474" y="89597"/>
                      <a:pt x="56015" y="87750"/>
                      <a:pt x="58785" y="85902"/>
                    </a:cubicBezTo>
                    <a:cubicBezTo>
                      <a:pt x="59708" y="87750"/>
                      <a:pt x="60632" y="89597"/>
                      <a:pt x="61555" y="91444"/>
                    </a:cubicBezTo>
                    <a:cubicBezTo>
                      <a:pt x="64326" y="93292"/>
                      <a:pt x="70790" y="96063"/>
                      <a:pt x="71713" y="99758"/>
                    </a:cubicBezTo>
                    <a:cubicBezTo>
                      <a:pt x="76331" y="111765"/>
                      <a:pt x="86489" y="120078"/>
                      <a:pt x="89259" y="133933"/>
                    </a:cubicBezTo>
                    <a:cubicBezTo>
                      <a:pt x="92030" y="148712"/>
                      <a:pt x="97570" y="162568"/>
                      <a:pt x="102188" y="176423"/>
                    </a:cubicBezTo>
                    <a:cubicBezTo>
                      <a:pt x="112346" y="173652"/>
                      <a:pt x="113269" y="167186"/>
                      <a:pt x="104958" y="157949"/>
                    </a:cubicBezTo>
                    <a:cubicBezTo>
                      <a:pt x="115116" y="155178"/>
                      <a:pt x="117887" y="143170"/>
                      <a:pt x="113269" y="133933"/>
                    </a:cubicBezTo>
                    <a:cubicBezTo>
                      <a:pt x="110499" y="128391"/>
                      <a:pt x="113269" y="121002"/>
                      <a:pt x="113269" y="113613"/>
                    </a:cubicBezTo>
                    <a:cubicBezTo>
                      <a:pt x="114193" y="113613"/>
                      <a:pt x="112346" y="113613"/>
                      <a:pt x="110499" y="112689"/>
                    </a:cubicBezTo>
                    <a:cubicBezTo>
                      <a:pt x="103111" y="110841"/>
                      <a:pt x="99417" y="104376"/>
                      <a:pt x="104035" y="97910"/>
                    </a:cubicBezTo>
                    <a:cubicBezTo>
                      <a:pt x="108652" y="90521"/>
                      <a:pt x="114193" y="83131"/>
                      <a:pt x="119734" y="73894"/>
                    </a:cubicBezTo>
                    <a:cubicBezTo>
                      <a:pt x="127121" y="79436"/>
                      <a:pt x="133586" y="84979"/>
                      <a:pt x="140050" y="90521"/>
                    </a:cubicBezTo>
                    <a:cubicBezTo>
                      <a:pt x="145590" y="86826"/>
                      <a:pt x="148361" y="82207"/>
                      <a:pt x="140050" y="77589"/>
                    </a:cubicBezTo>
                    <a:cubicBezTo>
                      <a:pt x="127121" y="70200"/>
                      <a:pt x="125274" y="63734"/>
                      <a:pt x="136356" y="52650"/>
                    </a:cubicBezTo>
                    <a:cubicBezTo>
                      <a:pt x="137279" y="51726"/>
                      <a:pt x="138203" y="49879"/>
                      <a:pt x="140973" y="47108"/>
                    </a:cubicBezTo>
                    <a:cubicBezTo>
                      <a:pt x="135432" y="47108"/>
                      <a:pt x="131739" y="46184"/>
                      <a:pt x="128045" y="46184"/>
                    </a:cubicBezTo>
                    <a:cubicBezTo>
                      <a:pt x="118810" y="47108"/>
                      <a:pt x="116040" y="41566"/>
                      <a:pt x="116963" y="35100"/>
                    </a:cubicBezTo>
                    <a:cubicBezTo>
                      <a:pt x="116963" y="32329"/>
                      <a:pt x="122504" y="29558"/>
                      <a:pt x="125274" y="26787"/>
                    </a:cubicBezTo>
                    <a:cubicBezTo>
                      <a:pt x="132662" y="20321"/>
                      <a:pt x="140050" y="14779"/>
                      <a:pt x="147438" y="9237"/>
                    </a:cubicBezTo>
                    <a:cubicBezTo>
                      <a:pt x="151131" y="6466"/>
                      <a:pt x="155749" y="3695"/>
                      <a:pt x="159442" y="0"/>
                    </a:cubicBezTo>
                    <a:cubicBezTo>
                      <a:pt x="159442" y="77589"/>
                      <a:pt x="159442" y="155178"/>
                      <a:pt x="159442" y="232767"/>
                    </a:cubicBezTo>
                    <a:cubicBezTo>
                      <a:pt x="108652" y="231843"/>
                      <a:pt x="56938" y="231843"/>
                      <a:pt x="6147" y="231843"/>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1" name="Freeform 221">
                <a:extLst>
                  <a:ext uri="{FF2B5EF4-FFF2-40B4-BE49-F238E27FC236}">
                    <a16:creationId xmlns:a16="http://schemas.microsoft.com/office/drawing/2014/main" id="{F49858C0-A9E9-8091-527B-60A8853B00B6}"/>
                  </a:ext>
                </a:extLst>
              </p:cNvPr>
              <p:cNvSpPr/>
              <p:nvPr/>
            </p:nvSpPr>
            <p:spPr>
              <a:xfrm>
                <a:off x="3627817" y="5148850"/>
                <a:ext cx="178228" cy="50802"/>
              </a:xfrm>
              <a:custGeom>
                <a:avLst/>
                <a:gdLst>
                  <a:gd name="connsiteX0" fmla="*/ 178229 w 178228"/>
                  <a:gd name="connsiteY0" fmla="*/ 924 h 50802"/>
                  <a:gd name="connsiteX1" fmla="*/ 137596 w 178228"/>
                  <a:gd name="connsiteY1" fmla="*/ 5542 h 50802"/>
                  <a:gd name="connsiteX2" fmla="*/ 119127 w 178228"/>
                  <a:gd name="connsiteY2" fmla="*/ 13855 h 50802"/>
                  <a:gd name="connsiteX3" fmla="*/ 66490 w 178228"/>
                  <a:gd name="connsiteY3" fmla="*/ 22168 h 50802"/>
                  <a:gd name="connsiteX4" fmla="*/ 60025 w 178228"/>
                  <a:gd name="connsiteY4" fmla="*/ 30481 h 50802"/>
                  <a:gd name="connsiteX5" fmla="*/ 33245 w 178228"/>
                  <a:gd name="connsiteY5" fmla="*/ 37871 h 50802"/>
                  <a:gd name="connsiteX6" fmla="*/ 4617 w 178228"/>
                  <a:gd name="connsiteY6" fmla="*/ 37871 h 50802"/>
                  <a:gd name="connsiteX7" fmla="*/ 0 w 178228"/>
                  <a:gd name="connsiteY7" fmla="*/ 50802 h 50802"/>
                  <a:gd name="connsiteX8" fmla="*/ 0 w 178228"/>
                  <a:gd name="connsiteY8" fmla="*/ 0 h 50802"/>
                  <a:gd name="connsiteX9" fmla="*/ 178229 w 178228"/>
                  <a:gd name="connsiteY9" fmla="*/ 924 h 5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228" h="50802">
                    <a:moveTo>
                      <a:pt x="178229" y="924"/>
                    </a:moveTo>
                    <a:cubicBezTo>
                      <a:pt x="166224" y="8313"/>
                      <a:pt x="147754" y="11084"/>
                      <a:pt x="137596" y="5542"/>
                    </a:cubicBezTo>
                    <a:cubicBezTo>
                      <a:pt x="134826" y="15703"/>
                      <a:pt x="128362" y="14779"/>
                      <a:pt x="119127" y="13855"/>
                    </a:cubicBezTo>
                    <a:cubicBezTo>
                      <a:pt x="100658" y="11084"/>
                      <a:pt x="83112" y="13855"/>
                      <a:pt x="66490" y="22168"/>
                    </a:cubicBezTo>
                    <a:cubicBezTo>
                      <a:pt x="63719" y="24016"/>
                      <a:pt x="61872" y="27710"/>
                      <a:pt x="60025" y="30481"/>
                    </a:cubicBezTo>
                    <a:cubicBezTo>
                      <a:pt x="53561" y="40642"/>
                      <a:pt x="42479" y="36024"/>
                      <a:pt x="33245" y="37871"/>
                    </a:cubicBezTo>
                    <a:cubicBezTo>
                      <a:pt x="24010" y="39718"/>
                      <a:pt x="14775" y="37871"/>
                      <a:pt x="4617" y="37871"/>
                    </a:cubicBezTo>
                    <a:cubicBezTo>
                      <a:pt x="3694" y="41566"/>
                      <a:pt x="1847" y="46184"/>
                      <a:pt x="0" y="50802"/>
                    </a:cubicBezTo>
                    <a:cubicBezTo>
                      <a:pt x="0" y="34176"/>
                      <a:pt x="0" y="16626"/>
                      <a:pt x="0" y="0"/>
                    </a:cubicBezTo>
                    <a:cubicBezTo>
                      <a:pt x="60025" y="924"/>
                      <a:pt x="119127" y="924"/>
                      <a:pt x="178229" y="924"/>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3" name="Freeform 222">
                <a:extLst>
                  <a:ext uri="{FF2B5EF4-FFF2-40B4-BE49-F238E27FC236}">
                    <a16:creationId xmlns:a16="http://schemas.microsoft.com/office/drawing/2014/main" id="{349D7716-41B9-6B75-A3EC-997428761421}"/>
                  </a:ext>
                </a:extLst>
              </p:cNvPr>
              <p:cNvSpPr/>
              <p:nvPr/>
            </p:nvSpPr>
            <p:spPr>
              <a:xfrm>
                <a:off x="4108019" y="5419488"/>
                <a:ext cx="98810" cy="68352"/>
              </a:xfrm>
              <a:custGeom>
                <a:avLst/>
                <a:gdLst>
                  <a:gd name="connsiteX0" fmla="*/ 12928 w 98810"/>
                  <a:gd name="connsiteY0" fmla="*/ 5542 h 68352"/>
                  <a:gd name="connsiteX1" fmla="*/ 12928 w 98810"/>
                  <a:gd name="connsiteY1" fmla="*/ 0 h 68352"/>
                  <a:gd name="connsiteX2" fmla="*/ 26780 w 98810"/>
                  <a:gd name="connsiteY2" fmla="*/ 12931 h 68352"/>
                  <a:gd name="connsiteX3" fmla="*/ 37862 w 98810"/>
                  <a:gd name="connsiteY3" fmla="*/ 3695 h 68352"/>
                  <a:gd name="connsiteX4" fmla="*/ 52638 w 98810"/>
                  <a:gd name="connsiteY4" fmla="*/ 12931 h 68352"/>
                  <a:gd name="connsiteX5" fmla="*/ 55408 w 98810"/>
                  <a:gd name="connsiteY5" fmla="*/ 1847 h 68352"/>
                  <a:gd name="connsiteX6" fmla="*/ 57255 w 98810"/>
                  <a:gd name="connsiteY6" fmla="*/ 2771 h 68352"/>
                  <a:gd name="connsiteX7" fmla="*/ 91423 w 98810"/>
                  <a:gd name="connsiteY7" fmla="*/ 36947 h 68352"/>
                  <a:gd name="connsiteX8" fmla="*/ 98811 w 98810"/>
                  <a:gd name="connsiteY8" fmla="*/ 41566 h 68352"/>
                  <a:gd name="connsiteX9" fmla="*/ 79418 w 98810"/>
                  <a:gd name="connsiteY9" fmla="*/ 56344 h 68352"/>
                  <a:gd name="connsiteX10" fmla="*/ 67413 w 98810"/>
                  <a:gd name="connsiteY10" fmla="*/ 60039 h 68352"/>
                  <a:gd name="connsiteX11" fmla="*/ 43403 w 98810"/>
                  <a:gd name="connsiteY11" fmla="*/ 62810 h 68352"/>
                  <a:gd name="connsiteX12" fmla="*/ 12005 w 98810"/>
                  <a:gd name="connsiteY12" fmla="*/ 68352 h 68352"/>
                  <a:gd name="connsiteX13" fmla="*/ 15699 w 98810"/>
                  <a:gd name="connsiteY13" fmla="*/ 59115 h 68352"/>
                  <a:gd name="connsiteX14" fmla="*/ 20316 w 98810"/>
                  <a:gd name="connsiteY14" fmla="*/ 53573 h 68352"/>
                  <a:gd name="connsiteX15" fmla="*/ 16623 w 98810"/>
                  <a:gd name="connsiteY15" fmla="*/ 39718 h 68352"/>
                  <a:gd name="connsiteX16" fmla="*/ 3694 w 98810"/>
                  <a:gd name="connsiteY16" fmla="*/ 21245 h 68352"/>
                  <a:gd name="connsiteX17" fmla="*/ 0 w 98810"/>
                  <a:gd name="connsiteY17" fmla="*/ 14779 h 68352"/>
                  <a:gd name="connsiteX18" fmla="*/ 924 w 98810"/>
                  <a:gd name="connsiteY18" fmla="*/ 8313 h 68352"/>
                  <a:gd name="connsiteX19" fmla="*/ 12928 w 98810"/>
                  <a:gd name="connsiteY19" fmla="*/ 554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10" h="68352">
                    <a:moveTo>
                      <a:pt x="12928" y="5542"/>
                    </a:moveTo>
                    <a:cubicBezTo>
                      <a:pt x="12928" y="4618"/>
                      <a:pt x="12928" y="2771"/>
                      <a:pt x="12928" y="0"/>
                    </a:cubicBezTo>
                    <a:cubicBezTo>
                      <a:pt x="17546" y="4618"/>
                      <a:pt x="22163" y="8313"/>
                      <a:pt x="26780" y="12931"/>
                    </a:cubicBezTo>
                    <a:cubicBezTo>
                      <a:pt x="29551" y="10161"/>
                      <a:pt x="34168" y="3695"/>
                      <a:pt x="37862" y="3695"/>
                    </a:cubicBezTo>
                    <a:cubicBezTo>
                      <a:pt x="42479" y="3695"/>
                      <a:pt x="47097" y="9237"/>
                      <a:pt x="52638" y="12931"/>
                    </a:cubicBezTo>
                    <a:cubicBezTo>
                      <a:pt x="53561" y="10161"/>
                      <a:pt x="54484" y="5542"/>
                      <a:pt x="55408" y="1847"/>
                    </a:cubicBezTo>
                    <a:cubicBezTo>
                      <a:pt x="55408" y="1847"/>
                      <a:pt x="57255" y="2771"/>
                      <a:pt x="57255" y="2771"/>
                    </a:cubicBezTo>
                    <a:cubicBezTo>
                      <a:pt x="59102" y="23092"/>
                      <a:pt x="88653" y="17550"/>
                      <a:pt x="91423" y="36947"/>
                    </a:cubicBezTo>
                    <a:cubicBezTo>
                      <a:pt x="91423" y="38795"/>
                      <a:pt x="95117" y="39718"/>
                      <a:pt x="98811" y="41566"/>
                    </a:cubicBezTo>
                    <a:cubicBezTo>
                      <a:pt x="94194" y="48955"/>
                      <a:pt x="94194" y="60963"/>
                      <a:pt x="79418" y="56344"/>
                    </a:cubicBezTo>
                    <a:cubicBezTo>
                      <a:pt x="75724" y="55421"/>
                      <a:pt x="71107" y="60039"/>
                      <a:pt x="67413" y="60039"/>
                    </a:cubicBezTo>
                    <a:cubicBezTo>
                      <a:pt x="60025" y="60963"/>
                      <a:pt x="52638" y="61887"/>
                      <a:pt x="43403" y="62810"/>
                    </a:cubicBezTo>
                    <a:cubicBezTo>
                      <a:pt x="36939" y="74818"/>
                      <a:pt x="23087" y="59115"/>
                      <a:pt x="12005" y="68352"/>
                    </a:cubicBezTo>
                    <a:cubicBezTo>
                      <a:pt x="13852" y="63734"/>
                      <a:pt x="14775" y="60963"/>
                      <a:pt x="15699" y="59115"/>
                    </a:cubicBezTo>
                    <a:cubicBezTo>
                      <a:pt x="16623" y="57268"/>
                      <a:pt x="18469" y="55421"/>
                      <a:pt x="20316" y="53573"/>
                    </a:cubicBezTo>
                    <a:cubicBezTo>
                      <a:pt x="26780" y="47108"/>
                      <a:pt x="20316" y="41566"/>
                      <a:pt x="16623" y="39718"/>
                    </a:cubicBezTo>
                    <a:cubicBezTo>
                      <a:pt x="4617" y="33253"/>
                      <a:pt x="3694" y="32329"/>
                      <a:pt x="3694" y="21245"/>
                    </a:cubicBezTo>
                    <a:cubicBezTo>
                      <a:pt x="3694" y="18474"/>
                      <a:pt x="7388" y="12931"/>
                      <a:pt x="0" y="14779"/>
                    </a:cubicBezTo>
                    <a:cubicBezTo>
                      <a:pt x="0" y="12008"/>
                      <a:pt x="0" y="9237"/>
                      <a:pt x="924" y="8313"/>
                    </a:cubicBezTo>
                    <a:cubicBezTo>
                      <a:pt x="5541" y="6466"/>
                      <a:pt x="9235" y="6466"/>
                      <a:pt x="12928" y="554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4" name="Freeform 223">
                <a:extLst>
                  <a:ext uri="{FF2B5EF4-FFF2-40B4-BE49-F238E27FC236}">
                    <a16:creationId xmlns:a16="http://schemas.microsoft.com/office/drawing/2014/main" id="{F7AD90E7-DB4B-E600-8F3B-56DC1A107938}"/>
                  </a:ext>
                </a:extLst>
              </p:cNvPr>
              <p:cNvSpPr/>
              <p:nvPr/>
            </p:nvSpPr>
            <p:spPr>
              <a:xfrm>
                <a:off x="4091397" y="5441861"/>
                <a:ext cx="17545" cy="10172"/>
              </a:xfrm>
              <a:custGeom>
                <a:avLst/>
                <a:gdLst>
                  <a:gd name="connsiteX0" fmla="*/ 0 w 17545"/>
                  <a:gd name="connsiteY0" fmla="*/ 719 h 10172"/>
                  <a:gd name="connsiteX1" fmla="*/ 17546 w 17545"/>
                  <a:gd name="connsiteY1" fmla="*/ 9032 h 10172"/>
                  <a:gd name="connsiteX2" fmla="*/ 0 w 17545"/>
                  <a:gd name="connsiteY2" fmla="*/ 719 h 10172"/>
                </a:gdLst>
                <a:ahLst/>
                <a:cxnLst>
                  <a:cxn ang="0">
                    <a:pos x="connsiteX0" y="connsiteY0"/>
                  </a:cxn>
                  <a:cxn ang="0">
                    <a:pos x="connsiteX1" y="connsiteY1"/>
                  </a:cxn>
                  <a:cxn ang="0">
                    <a:pos x="connsiteX2" y="connsiteY2"/>
                  </a:cxn>
                </a:cxnLst>
                <a:rect l="l" t="t" r="r" b="b"/>
                <a:pathLst>
                  <a:path w="17545" h="10172">
                    <a:moveTo>
                      <a:pt x="0" y="719"/>
                    </a:moveTo>
                    <a:cubicBezTo>
                      <a:pt x="7388" y="1643"/>
                      <a:pt x="15699" y="-4823"/>
                      <a:pt x="17546" y="9032"/>
                    </a:cubicBezTo>
                    <a:cubicBezTo>
                      <a:pt x="12928" y="2566"/>
                      <a:pt x="1847" y="20116"/>
                      <a:pt x="0" y="719"/>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grpSp>
      </p:grpSp>
      <p:sp>
        <p:nvSpPr>
          <p:cNvPr id="59" name="Rectangle 58">
            <a:hlinkClick r:id="rId6"/>
            <a:extLst>
              <a:ext uri="{FF2B5EF4-FFF2-40B4-BE49-F238E27FC236}">
                <a16:creationId xmlns:a16="http://schemas.microsoft.com/office/drawing/2014/main" id="{DA3C64C2-8DE7-33E8-E51A-729C7C93E65D}"/>
              </a:ext>
            </a:extLst>
          </p:cNvPr>
          <p:cNvSpPr/>
          <p:nvPr/>
        </p:nvSpPr>
        <p:spPr>
          <a:xfrm>
            <a:off x="9187496" y="3731512"/>
            <a:ext cx="873401" cy="209784"/>
          </a:xfrm>
          <a:prstGeom prst="rect">
            <a:avLst/>
          </a:prstGeom>
        </p:spPr>
        <p:txBody>
          <a:bodyPr wrap="square">
            <a:noAutofit/>
          </a:bodyPr>
          <a:lstStyle/>
          <a:p>
            <a:r>
              <a:rPr lang="en-US" sz="1400" b="1" u="sng"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Czech</a:t>
            </a:r>
            <a:r>
              <a:rPr lang="en-US" b="1" u="sng" dirty="0">
                <a:solidFill>
                  <a:srgbClr val="002060"/>
                </a:solidFill>
                <a:latin typeface="Open Sans" panose="020B0606030504020204" pitchFamily="34" charset="0"/>
                <a:ea typeface="Open Sans" panose="020B0606030504020204" pitchFamily="34" charset="0"/>
                <a:cs typeface="Times New Roman" panose="02020603050405020304" pitchFamily="18" charset="0"/>
              </a:rPr>
              <a:t>ia</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59">
            <a:extLst>
              <a:ext uri="{FF2B5EF4-FFF2-40B4-BE49-F238E27FC236}">
                <a16:creationId xmlns:a16="http://schemas.microsoft.com/office/drawing/2014/main" id="{23BB6C0D-67A1-99CE-504B-D46F1C1AB019}"/>
              </a:ext>
            </a:extLst>
          </p:cNvPr>
          <p:cNvSpPr/>
          <p:nvPr/>
        </p:nvSpPr>
        <p:spPr>
          <a:xfrm>
            <a:off x="10176650" y="3923285"/>
            <a:ext cx="1008823" cy="220136"/>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Slovakia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1" name="Rectangle 60">
            <a:extLst>
              <a:ext uri="{FF2B5EF4-FFF2-40B4-BE49-F238E27FC236}">
                <a16:creationId xmlns:a16="http://schemas.microsoft.com/office/drawing/2014/main" id="{C80FDC9C-828A-766F-D54D-C8014C43503C}"/>
              </a:ext>
            </a:extLst>
          </p:cNvPr>
          <p:cNvSpPr/>
          <p:nvPr/>
        </p:nvSpPr>
        <p:spPr>
          <a:xfrm>
            <a:off x="9122091" y="3996761"/>
            <a:ext cx="873401" cy="209784"/>
          </a:xfrm>
          <a:prstGeom prst="rect">
            <a:avLst/>
          </a:prstGeom>
        </p:spPr>
        <p:txBody>
          <a:bodyPr wrap="square">
            <a:noAutofit/>
          </a:bodyPr>
          <a:lstStyle/>
          <a:p>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Austria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61">
            <a:extLst>
              <a:ext uri="{FF2B5EF4-FFF2-40B4-BE49-F238E27FC236}">
                <a16:creationId xmlns:a16="http://schemas.microsoft.com/office/drawing/2014/main" id="{9A6041BB-08EE-68E2-EDA4-41061DBE3031}"/>
              </a:ext>
            </a:extLst>
          </p:cNvPr>
          <p:cNvSpPr/>
          <p:nvPr/>
        </p:nvSpPr>
        <p:spPr>
          <a:xfrm>
            <a:off x="9684115" y="4539727"/>
            <a:ext cx="873401" cy="209784"/>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Italy</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3624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cd830a0f73_1_770"/>
          <p:cNvSpPr txBox="1">
            <a:spLocks noGrp="1"/>
          </p:cNvSpPr>
          <p:nvPr>
            <p:ph type="body" idx="1"/>
          </p:nvPr>
        </p:nvSpPr>
        <p:spPr>
          <a:xfrm>
            <a:off x="5657849" y="1927950"/>
            <a:ext cx="5876925" cy="3002100"/>
          </a:xfrm>
          <a:prstGeom prst="rect">
            <a:avLst/>
          </a:prstGeom>
          <a:noFill/>
          <a:ln>
            <a:noFill/>
          </a:ln>
        </p:spPr>
        <p:txBody>
          <a:bodyPr spcFirstLastPara="1" wrap="square" lIns="91425" tIns="45700" rIns="91425" bIns="45700" anchor="t" anchorCtr="0">
            <a:normAutofit/>
          </a:bodyPr>
          <a:lstStyle/>
          <a:p>
            <a:pPr marL="457200" lvl="0" indent="0" rtl="0">
              <a:lnSpc>
                <a:spcPct val="107000"/>
              </a:lnSpc>
              <a:spcBef>
                <a:spcPts val="1000"/>
              </a:spcBef>
              <a:spcAft>
                <a:spcPts val="800"/>
              </a:spcAft>
              <a:buSzPts val="4800"/>
              <a:buNone/>
            </a:pPr>
            <a:r>
              <a:rPr lang="en-US" b="1" dirty="0" err="1"/>
              <a:t>Praktyczne</a:t>
            </a:r>
            <a:r>
              <a:rPr lang="en-US" b="1" dirty="0"/>
              <a:t> </a:t>
            </a:r>
            <a:r>
              <a:rPr lang="en-US" sz="4800" b="1" dirty="0" err="1">
                <a:latin typeface="Calibri"/>
                <a:ea typeface="Calibri"/>
                <a:cs typeface="Calibri"/>
                <a:sym typeface="Calibri"/>
              </a:rPr>
              <a:t>wskazówki</a:t>
            </a:r>
            <a:r>
              <a:rPr lang="en-US" sz="4800" b="1" dirty="0">
                <a:latin typeface="Calibri"/>
                <a:ea typeface="Calibri"/>
                <a:cs typeface="Calibri"/>
                <a:sym typeface="Calibri"/>
              </a:rPr>
              <a:t> </a:t>
            </a:r>
            <a:endParaRPr sz="3200" dirty="0">
              <a:latin typeface="Calibri"/>
              <a:ea typeface="Calibri"/>
              <a:cs typeface="Calibri"/>
              <a:sym typeface="Calibri"/>
            </a:endParaRPr>
          </a:p>
        </p:txBody>
      </p:sp>
      <p:sp>
        <p:nvSpPr>
          <p:cNvPr id="547" name="Google Shape;547;g2cd830a0f73_1_770"/>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06</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9220" name="Picture 4" descr="https://lh7-rt.googleusercontent.com/slidesz/AGV_vUd0LmOjrdXI3K8mdB7AUug6x85-xfI_Q5q1NHjxdlh5zDxtBo6_3os7pF-nbZbuQrboGja0nF9C8tUFiGprtHmVV02hyn5wmuKf7R4PG7JRdzu4FDEiSdN4DwLq5SFfWbTRi3EA-PkoxfwCKqN4DCQ-vK26oStiNI55gyuYtwLCWQ=s2048?key=uO2W1KRRaHJkXxeqlpFcS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453153" y="4154349"/>
            <a:ext cx="2181514" cy="1386349"/>
          </a:xfrm>
          <a:prstGeom prst="rect">
            <a:avLst/>
          </a:prstGeom>
          <a:noFill/>
          <a:extLst>
            <a:ext uri="{909E8E84-426E-40DD-AFC4-6F175D3DCCD1}">
              <a14:hiddenFill xmlns:a14="http://schemas.microsoft.com/office/drawing/2010/main">
                <a:solidFill>
                  <a:srgbClr val="FFFFFF"/>
                </a:solidFill>
              </a14:hiddenFill>
            </a:ext>
          </a:extLst>
        </p:spPr>
      </p:pic>
      <p:sp>
        <p:nvSpPr>
          <p:cNvPr id="552" name="Google Shape;552;p22"/>
          <p:cNvSpPr txBox="1">
            <a:spLocks noGrp="1"/>
          </p:cNvSpPr>
          <p:nvPr>
            <p:ph type="body" idx="2"/>
          </p:nvPr>
        </p:nvSpPr>
        <p:spPr>
          <a:xfrm>
            <a:off x="492693" y="474273"/>
            <a:ext cx="780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Praktyczne wskazówki</a:t>
            </a:r>
            <a:endParaRPr b="1" dirty="0"/>
          </a:p>
        </p:txBody>
      </p:sp>
      <p:sp>
        <p:nvSpPr>
          <p:cNvPr id="16" name="Prostokąt z rogami zaokrąglonymi po przekątnej 15"/>
          <p:cNvSpPr/>
          <p:nvPr/>
        </p:nvSpPr>
        <p:spPr>
          <a:xfrm>
            <a:off x="492693" y="1138968"/>
            <a:ext cx="8377646"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Spójrz na swoje gospodarstwo holistycznie. Otaczająca przyroda i jej różnorodność mogą mieć zasadnicze znaczenie dla budowania lepszej odporności na zmiany klimatu i wszystkie związane z nimi konsekwencje.</a:t>
            </a:r>
          </a:p>
        </p:txBody>
      </p:sp>
      <p:sp>
        <p:nvSpPr>
          <p:cNvPr id="17" name="Prostokąt z rogami zaokrąglonymi po przekątnej 16"/>
          <p:cNvSpPr/>
          <p:nvPr/>
        </p:nvSpPr>
        <p:spPr>
          <a:xfrm>
            <a:off x="796528" y="2639555"/>
            <a:ext cx="8377646" cy="1415411"/>
          </a:xfrm>
          <a:prstGeom prst="round2Diag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Dbałość i zaangażowanie w otaczające środowisko będzie kluczowym atutem podczas sprzedaży i promocji produktu.</a:t>
            </a:r>
          </a:p>
        </p:txBody>
      </p:sp>
      <p:sp>
        <p:nvSpPr>
          <p:cNvPr id="18" name="Prostokąt z rogami zaokrąglonymi po przekątnej 17"/>
          <p:cNvSpPr/>
          <p:nvPr/>
        </p:nvSpPr>
        <p:spPr>
          <a:xfrm>
            <a:off x="1087648" y="4175848"/>
            <a:ext cx="8627852"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Rozważ uprawę starych odmian i ras zbóż, drzew owocowych, które mogą okazać się skuteczną alternatywą w walce z nagłymi zmianami pogody wywołanymi zmianami klimatu i spadkiem odporności środowiska. </a:t>
            </a:r>
          </a:p>
        </p:txBody>
      </p:sp>
      <p:sp>
        <p:nvSpPr>
          <p:cNvPr id="3" name="pole tekstowe 2">
            <a:extLst>
              <a:ext uri="{FF2B5EF4-FFF2-40B4-BE49-F238E27FC236}">
                <a16:creationId xmlns:a16="http://schemas.microsoft.com/office/drawing/2014/main" id="{4B6823D6-1182-B810-33E4-7535CAFB6F1D}"/>
              </a:ext>
            </a:extLst>
          </p:cNvPr>
          <p:cNvSpPr txBox="1"/>
          <p:nvPr/>
        </p:nvSpPr>
        <p:spPr>
          <a:xfrm>
            <a:off x="7056647" y="5830117"/>
            <a:ext cx="6096000" cy="338554"/>
          </a:xfrm>
          <a:prstGeom prst="rect">
            <a:avLst/>
          </a:prstGeom>
          <a:noFill/>
        </p:spPr>
        <p:txBody>
          <a:bodyPr wrap="square">
            <a:spAutoFit/>
          </a:bodyPr>
          <a:lstStyle/>
          <a:p>
            <a:r>
              <a:rPr lang="en-US" sz="1600" b="1" i="0" dirty="0">
                <a:solidFill>
                  <a:srgbClr val="000000"/>
                </a:solidFill>
                <a:effectLst/>
                <a:latin typeface="Arial" panose="020B0604020202020204" pitchFamily="34" charset="0"/>
                <a:hlinkClick r:id="rId4"/>
              </a:rPr>
              <a:t> Jak zarządzać bioróżnorodnością w rolnictwie</a:t>
            </a:r>
            <a:endParaRPr lang="pl-PL" sz="1600" dirty="0"/>
          </a:p>
        </p:txBody>
      </p:sp>
      <p:pic>
        <p:nvPicPr>
          <p:cNvPr id="9218" name="Picture 2" descr="https://lh7-rt.googleusercontent.com/slidesz/AGV_vUc39OSe2P2gOd9PBmAFcURcIDXXcoHkm54bCBYZLf7D-mO2UJImktCR5liLrIh2AnfCB_4eBOnlbQu8j1Zy2pJkQZbLTH3XRCd6DXcMx1eONkFwq_VZnE0SzFN3NPqjBDO_ZeQBWAQJ2c3JiThtygTYw5a8r-y5rfzOtAWNxoMEvQ=s2048?key=uO2W1KRRaHJkXxeqlpFcS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20162" y="1138968"/>
            <a:ext cx="2148595" cy="1401181"/>
          </a:xfrm>
          <a:prstGeom prst="rect">
            <a:avLst/>
          </a:prstGeom>
          <a:noFill/>
          <a:extLst>
            <a:ext uri="{909E8E84-426E-40DD-AFC4-6F175D3DCCD1}">
              <a14:hiddenFill xmlns:a14="http://schemas.microsoft.com/office/drawing/2010/main">
                <a:solidFill>
                  <a:srgbClr val="FFFFFF"/>
                </a:solidFill>
              </a14:hiddenFill>
            </a:ext>
          </a:extLst>
        </p:spPr>
      </p:pic>
      <p:pic>
        <p:nvPicPr>
          <p:cNvPr id="562" name="Google Shape;562;p2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174174" y="2639555"/>
            <a:ext cx="2148595" cy="1386349"/>
          </a:xfrm>
          <a:prstGeom prst="rect">
            <a:avLst/>
          </a:prstGeom>
          <a:noFill/>
          <a:ln>
            <a:noFill/>
          </a:ln>
        </p:spPr>
      </p:pic>
      <p:grpSp>
        <p:nvGrpSpPr>
          <p:cNvPr id="553" name="Google Shape;553;p22"/>
          <p:cNvGrpSpPr/>
          <p:nvPr/>
        </p:nvGrpSpPr>
        <p:grpSpPr>
          <a:xfrm rot="3730759">
            <a:off x="10660835" y="126495"/>
            <a:ext cx="949887" cy="1163493"/>
            <a:chOff x="7602444" y="4967675"/>
            <a:chExt cx="483620" cy="592374"/>
          </a:xfrm>
        </p:grpSpPr>
        <p:grpSp>
          <p:nvGrpSpPr>
            <p:cNvPr id="554" name="Google Shape;554;p22"/>
            <p:cNvGrpSpPr/>
            <p:nvPr/>
          </p:nvGrpSpPr>
          <p:grpSpPr>
            <a:xfrm>
              <a:off x="7618661" y="4967675"/>
              <a:ext cx="467403" cy="507609"/>
              <a:chOff x="2251964" y="3590497"/>
              <a:chExt cx="467403" cy="507609"/>
            </a:xfrm>
          </p:grpSpPr>
          <p:sp>
            <p:nvSpPr>
              <p:cNvPr id="555" name="Google Shape;555;p22"/>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22"/>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22"/>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8" name="Google Shape;558;p22"/>
            <p:cNvGrpSpPr/>
            <p:nvPr/>
          </p:nvGrpSpPr>
          <p:grpSpPr>
            <a:xfrm>
              <a:off x="7602444" y="4993761"/>
              <a:ext cx="421973" cy="566288"/>
              <a:chOff x="2235747" y="3616583"/>
              <a:chExt cx="421973" cy="566288"/>
            </a:xfrm>
          </p:grpSpPr>
          <p:sp>
            <p:nvSpPr>
              <p:cNvPr id="559" name="Google Shape;559;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0" name="Google Shape;560;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 name="Arrow: Right 1">
            <a:extLst>
              <a:ext uri="{FF2B5EF4-FFF2-40B4-BE49-F238E27FC236}">
                <a16:creationId xmlns:a16="http://schemas.microsoft.com/office/drawing/2014/main" id="{1332A021-4189-E4D1-D027-38AA5BD26A06}"/>
              </a:ext>
            </a:extLst>
          </p:cNvPr>
          <p:cNvSpPr/>
          <p:nvPr/>
        </p:nvSpPr>
        <p:spPr>
          <a:xfrm>
            <a:off x="4286864" y="5720298"/>
            <a:ext cx="2367843" cy="558192"/>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b="1" dirty="0">
                <a:latin typeface="Calibri" panose="020F0502020204030204" pitchFamily="34" charset="0"/>
                <a:ea typeface="Calibri" panose="020F0502020204030204" pitchFamily="34" charset="0"/>
                <a:cs typeface="Calibri" panose="020F0502020204030204" pitchFamily="34" charset="0"/>
              </a:rPr>
              <a:t>ZAINSPIRUJ SIĘ </a:t>
            </a:r>
            <a:r>
              <a:rPr lang="pl-PL" sz="1600" b="1" dirty="0">
                <a:latin typeface="Calibri" panose="020F0502020204030204" pitchFamily="34" charset="0"/>
                <a:ea typeface="Calibri" panose="020F0502020204030204" pitchFamily="34" charset="0"/>
                <a:cs typeface="Calibri" panose="020F0502020204030204" pitchFamily="34" charset="0"/>
              </a:rPr>
              <a:t>!!!</a:t>
            </a:r>
            <a:endParaRPr lang="en-IE" sz="16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US"/>
              <a:t>Wprowadzenie</a:t>
            </a:r>
            <a:endParaRPr/>
          </a:p>
        </p:txBody>
      </p:sp>
      <p:sp>
        <p:nvSpPr>
          <p:cNvPr id="319" name="Google Shape;319;p6"/>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3" name="Google Shape;573;p29"/>
          <p:cNvGrpSpPr/>
          <p:nvPr/>
        </p:nvGrpSpPr>
        <p:grpSpPr>
          <a:xfrm>
            <a:off x="10222537" y="5692848"/>
            <a:ext cx="610343" cy="610343"/>
            <a:chOff x="1950027" y="2499889"/>
            <a:chExt cx="850463" cy="850463"/>
          </a:xfrm>
        </p:grpSpPr>
        <p:sp>
          <p:nvSpPr>
            <p:cNvPr id="574" name="Google Shape;574;p29">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p:cNvGrpSpPr/>
            <p:nvPr/>
          </p:nvGrpSpPr>
          <p:grpSpPr>
            <a:xfrm>
              <a:off x="2107521" y="2657382"/>
              <a:ext cx="535476" cy="535477"/>
              <a:chOff x="2107521" y="2657382"/>
              <a:chExt cx="535476" cy="535477"/>
            </a:xfrm>
          </p:grpSpPr>
          <p:sp>
            <p:nvSpPr>
              <p:cNvPr id="576" name="Google Shape;576;p2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p:cNvGrpSpPr/>
          <p:nvPr/>
        </p:nvGrpSpPr>
        <p:grpSpPr>
          <a:xfrm>
            <a:off x="8782409" y="5686956"/>
            <a:ext cx="610343" cy="610794"/>
            <a:chOff x="-1196056" y="2499889"/>
            <a:chExt cx="850463" cy="851092"/>
          </a:xfrm>
        </p:grpSpPr>
        <p:sp>
          <p:nvSpPr>
            <p:cNvPr id="586" name="Google Shape;586;p2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EFABCE99-00BC-0D5A-CC3E-D249B3E70122}"/>
              </a:ext>
            </a:extLst>
          </p:cNvPr>
          <p:cNvSpPr>
            <a:spLocks noGrp="1"/>
          </p:cNvSpPr>
          <p:nvPr>
            <p:ph type="body" idx="2"/>
          </p:nvPr>
        </p:nvSpPr>
        <p:spPr>
          <a:xfrm>
            <a:off x="2094271" y="2399903"/>
            <a:ext cx="9802761" cy="2182327"/>
          </a:xfrm>
        </p:spPr>
        <p:txBody>
          <a:bodyPr>
            <a:normAutofit/>
          </a:bodyPr>
          <a:lstStyle/>
          <a:p>
            <a:pPr>
              <a:lnSpc>
                <a:spcPct val="110000"/>
              </a:lnSpc>
            </a:pPr>
            <a:r>
              <a:rPr lang="en-IE" sz="3600" dirty="0"/>
              <a:t>W module </a:t>
            </a:r>
            <a:r>
              <a:rPr lang="pl-PL" sz="3600" dirty="0"/>
              <a:t>9 </a:t>
            </a:r>
            <a:r>
              <a:rPr lang="en-IE" sz="3600" dirty="0"/>
              <a:t>omów </a:t>
            </a:r>
            <a:r>
              <a:rPr lang="en-US" sz="3600" b="1" dirty="0"/>
              <a:t>zarządzanie uprawami </a:t>
            </a:r>
            <a:r>
              <a:rPr lang="pl-PL" sz="3600" b="1" dirty="0"/>
              <a:t>w </a:t>
            </a:r>
            <a:r>
              <a:rPr lang="pl-PL" sz="3600" b="1" dirty="0" err="1"/>
              <a:t>agroekologii</a:t>
            </a:r>
            <a:r>
              <a:rPr lang="pl-PL" sz="3600" b="1" dirty="0"/>
              <a:t>!!!</a:t>
            </a:r>
            <a:endParaRPr lang="en-IE" sz="3600" dirty="0"/>
          </a:p>
        </p:txBody>
      </p:sp>
      <p:sp>
        <p:nvSpPr>
          <p:cNvPr id="3" name="pole tekstowe 2">
            <a:extLst>
              <a:ext uri="{FF2B5EF4-FFF2-40B4-BE49-F238E27FC236}">
                <a16:creationId xmlns:a16="http://schemas.microsoft.com/office/drawing/2014/main" id="{D60253CB-1E90-1E19-2966-DE2A9DB7C79B}"/>
              </a:ext>
            </a:extLst>
          </p:cNvPr>
          <p:cNvSpPr txBox="1"/>
          <p:nvPr/>
        </p:nvSpPr>
        <p:spPr>
          <a:xfrm>
            <a:off x="663678" y="1403286"/>
            <a:ext cx="11139948" cy="1280672"/>
          </a:xfrm>
          <a:prstGeom prst="rect">
            <a:avLst/>
          </a:prstGeom>
          <a:noFill/>
        </p:spPr>
        <p:txBody>
          <a:bodyPr wrap="square">
            <a:spAutoFit/>
          </a:bodyPr>
          <a:lstStyle/>
          <a:p>
            <a:pPr>
              <a:lnSpc>
                <a:spcPct val="110000"/>
              </a:lnSpc>
            </a:pPr>
            <a:r>
              <a:rPr lang="en-IE" sz="3600" b="1" dirty="0">
                <a:latin typeface="Calibri" panose="020F0502020204030204" pitchFamily="34" charset="0"/>
                <a:ea typeface="Calibri" panose="020F0502020204030204" pitchFamily="34" charset="0"/>
                <a:cs typeface="Calibri" panose="020F0502020204030204" pitchFamily="34" charset="0"/>
              </a:rPr>
              <a:t>Brawo!!! </a:t>
            </a:r>
            <a:r>
              <a:rPr lang="en-IE" sz="3600" dirty="0">
                <a:latin typeface="Calibri" panose="020F0502020204030204" pitchFamily="34" charset="0"/>
                <a:ea typeface="Calibri" panose="020F0502020204030204" pitchFamily="34" charset="0"/>
                <a:cs typeface="Calibri" panose="020F0502020204030204" pitchFamily="34" charset="0"/>
              </a:rPr>
              <a:t>Świetnie sobie radzisz... kontynuuj tę podróż edukacyjną.</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idx="1"/>
          </p:nvPr>
        </p:nvSpPr>
        <p:spPr/>
        <p:txBody>
          <a:bodyPr/>
          <a:lstStyle/>
          <a:p>
            <a:r>
              <a:rPr lang="en-US" dirty="0"/>
              <a:t>Bioróżnorodność jest największym skarbem, jaki posiadamy. Jej zmniejszeniu należy zapobiegać za wszelką cenę</a:t>
            </a:r>
            <a:r>
              <a:rPr lang="pl-PL" dirty="0"/>
              <a:t>.</a:t>
            </a:r>
            <a:endParaRPr lang="en-US" dirty="0"/>
          </a:p>
          <a:p>
            <a:endParaRPr lang="en-US" dirty="0"/>
          </a:p>
          <a:p>
            <a:endParaRPr lang="pl-PL" dirty="0"/>
          </a:p>
        </p:txBody>
      </p:sp>
      <p:sp>
        <p:nvSpPr>
          <p:cNvPr id="5" name="Prostokąt 4"/>
          <p:cNvSpPr/>
          <p:nvPr/>
        </p:nvSpPr>
        <p:spPr>
          <a:xfrm>
            <a:off x="5978820" y="3275112"/>
            <a:ext cx="234360" cy="307777"/>
          </a:xfrm>
          <a:prstGeom prst="rect">
            <a:avLst/>
          </a:prstGeom>
        </p:spPr>
        <p:txBody>
          <a:bodyPr wrap="none">
            <a:spAutoFit/>
          </a:bodyPr>
          <a:lstStyle/>
          <a:p>
            <a:r>
              <a:rPr lang="pl-PL" dirty="0"/>
              <a:t> </a:t>
            </a:r>
          </a:p>
        </p:txBody>
      </p:sp>
      <p:grpSp>
        <p:nvGrpSpPr>
          <p:cNvPr id="6" name="Google Shape;304;g2cd830a0f73_1_210"/>
          <p:cNvGrpSpPr/>
          <p:nvPr/>
        </p:nvGrpSpPr>
        <p:grpSpPr>
          <a:xfrm rot="3730713">
            <a:off x="381406" y="5275092"/>
            <a:ext cx="949899" cy="1163507"/>
            <a:chOff x="7602444" y="4967675"/>
            <a:chExt cx="483620" cy="592374"/>
          </a:xfrm>
        </p:grpSpPr>
        <p:grpSp>
          <p:nvGrpSpPr>
            <p:cNvPr id="7" name="Google Shape;305;g2cd830a0f73_1_210"/>
            <p:cNvGrpSpPr/>
            <p:nvPr/>
          </p:nvGrpSpPr>
          <p:grpSpPr>
            <a:xfrm>
              <a:off x="7618661" y="4967675"/>
              <a:ext cx="467403" cy="507609"/>
              <a:chOff x="2251964" y="3590497"/>
              <a:chExt cx="467403" cy="507609"/>
            </a:xfrm>
          </p:grpSpPr>
          <p:sp>
            <p:nvSpPr>
              <p:cNvPr id="11" name="Google Shape;306;g2cd830a0f73_1_21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 name="Google Shape;307;g2cd830a0f73_1_21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 name="Google Shape;308;g2cd830a0f73_1_21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 name="Google Shape;309;g2cd830a0f73_1_210"/>
            <p:cNvGrpSpPr/>
            <p:nvPr/>
          </p:nvGrpSpPr>
          <p:grpSpPr>
            <a:xfrm>
              <a:off x="7602444" y="4993761"/>
              <a:ext cx="421973" cy="566288"/>
              <a:chOff x="2235747" y="3616583"/>
              <a:chExt cx="421973" cy="566288"/>
            </a:xfrm>
          </p:grpSpPr>
          <p:sp>
            <p:nvSpPr>
              <p:cNvPr id="9" name="Google Shape;310;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 name="Google Shape;311;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 name="Google Shape;477;p14"/>
          <p:cNvGrpSpPr/>
          <p:nvPr/>
        </p:nvGrpSpPr>
        <p:grpSpPr>
          <a:xfrm>
            <a:off x="7744576" y="219797"/>
            <a:ext cx="1487826" cy="1083162"/>
            <a:chOff x="3400450" y="986392"/>
            <a:chExt cx="1487826" cy="1083162"/>
          </a:xfrm>
        </p:grpSpPr>
        <p:sp>
          <p:nvSpPr>
            <p:cNvPr id="15" name="Google Shape;478;p1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479;p1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098" name="Picture 2" descr="https://lh7-rt.googleusercontent.com/slidesz/AGV_vUfkyomfiHqYf2U540F_FhVEaJgAPYKtpkB9m-KtAS-bS1lr3Lbjjb_1NU_5bbR1wc3RoWiNE9a5e8EACTm3P_clKS8GGMuvgGcaVlS6LIpiVph3m6oHJm62ovVDAryeozn9wxAGWEs_jRunOMVZ50pTD46OS5C5fNk2tMOCvokXzA=s2048?key=uO2W1KRRaHJkXxeqlpFcSA"/>
          <p:cNvPicPr>
            <a:picLocks noGrp="1" noChangeAspect="1" noChangeArrowheads="1"/>
          </p:cNvPicPr>
          <p:nvPr>
            <p:ph type="pic" idx="2"/>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7" name="Prostokąt 16"/>
          <p:cNvSpPr/>
          <p:nvPr/>
        </p:nvSpPr>
        <p:spPr>
          <a:xfrm>
            <a:off x="3006854" y="5025310"/>
            <a:ext cx="1853392" cy="430887"/>
          </a:xfrm>
          <a:prstGeom prst="rect">
            <a:avLst/>
          </a:prstGeom>
        </p:spPr>
        <p:txBody>
          <a:bodyPr wrap="none">
            <a:spAutoFit/>
          </a:bodyPr>
          <a:lstStyle/>
          <a:p>
            <a:r>
              <a:rPr lang="pl-PL" sz="2200" dirty="0">
                <a:latin typeface="Calibri" panose="020F0502020204030204" pitchFamily="34" charset="0"/>
                <a:cs typeface="Calibri" panose="020F0502020204030204" pitchFamily="34" charset="0"/>
              </a:rPr>
              <a:t>Thomas </a:t>
            </a:r>
            <a:r>
              <a:rPr lang="pl-PL" sz="2200" dirty="0" err="1">
                <a:latin typeface="Calibri" panose="020F0502020204030204" pitchFamily="34" charset="0"/>
                <a:cs typeface="Calibri" panose="020F0502020204030204" pitchFamily="34" charset="0"/>
              </a:rPr>
              <a:t>Eisner</a:t>
            </a:r>
            <a:endParaRPr lang="pl-PL"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087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6"/>
          <p:cNvSpPr txBox="1">
            <a:spLocks noGrp="1"/>
          </p:cNvSpPr>
          <p:nvPr>
            <p:ph type="body" idx="1"/>
          </p:nvPr>
        </p:nvSpPr>
        <p:spPr>
          <a:xfrm>
            <a:off x="461724" y="2212378"/>
            <a:ext cx="7570308" cy="2204644"/>
          </a:xfrm>
          <a:prstGeom prst="rect">
            <a:avLst/>
          </a:prstGeom>
          <a:noFill/>
          <a:ln>
            <a:noFill/>
          </a:ln>
        </p:spPr>
        <p:txBody>
          <a:bodyPr spcFirstLastPara="1" wrap="square" lIns="91425" tIns="45700" rIns="91425" bIns="45700" anchor="t" anchorCtr="0">
            <a:noAutofit/>
          </a:bodyPr>
          <a:lstStyle/>
          <a:p>
            <a:pPr marL="685800" lvl="0" indent="-228600" algn="just" rtl="0">
              <a:spcBef>
                <a:spcPts val="0"/>
              </a:spcBef>
              <a:spcAft>
                <a:spcPts val="0"/>
              </a:spcAft>
              <a:buClr>
                <a:srgbClr val="000000"/>
              </a:buClr>
              <a:buSzPts val="2400"/>
              <a:buNone/>
            </a:pPr>
            <a:r>
              <a:rPr lang="en-US" sz="2400" dirty="0"/>
              <a:t>Obecnie pojawia się wiele pytań, gdy myślimy o świadomym korzystaniu ze środowiska. </a:t>
            </a:r>
            <a:endParaRPr lang="pl-PL" sz="2400" dirty="0"/>
          </a:p>
          <a:p>
            <a:pPr marL="685800" lvl="0" indent="-228600" algn="just" rtl="0">
              <a:spcBef>
                <a:spcPts val="0"/>
              </a:spcBef>
              <a:spcAft>
                <a:spcPts val="0"/>
              </a:spcAft>
              <a:buClr>
                <a:srgbClr val="000000"/>
              </a:buClr>
              <a:buSzPts val="2400"/>
              <a:buNone/>
            </a:pPr>
            <a:endParaRPr lang="pl-PL" sz="2400" dirty="0"/>
          </a:p>
          <a:p>
            <a:pPr marL="685800" lvl="0" indent="-228600" algn="just" rtl="0">
              <a:spcBef>
                <a:spcPts val="0"/>
              </a:spcBef>
              <a:spcAft>
                <a:spcPts val="0"/>
              </a:spcAft>
              <a:buClr>
                <a:srgbClr val="000000"/>
              </a:buClr>
              <a:buSzPts val="2400"/>
              <a:buNone/>
            </a:pPr>
            <a:r>
              <a:rPr lang="en-US" sz="2400" dirty="0"/>
              <a:t>Jak kształtować środowisko w sposób inteligentny i sprawiedliwy, jednocześnie zwiększając popyt na produkty pochodzące z upraw i hodowli, od których istnienie ludzkości jest ściśle uzależnione? </a:t>
            </a:r>
          </a:p>
          <a:p>
            <a:pPr marL="685800" lvl="0" indent="-228600" algn="just" rtl="0">
              <a:spcBef>
                <a:spcPts val="0"/>
              </a:spcBef>
              <a:spcAft>
                <a:spcPts val="0"/>
              </a:spcAft>
              <a:buClr>
                <a:srgbClr val="000000"/>
              </a:buClr>
              <a:buSzPts val="2400"/>
              <a:buNone/>
            </a:pPr>
            <a:endParaRPr lang="en-US" sz="2400" dirty="0">
              <a:solidFill>
                <a:schemeClr val="bg1"/>
              </a:solidFill>
            </a:endParaRPr>
          </a:p>
          <a:p>
            <a:pPr marL="228600" lvl="0" indent="0" algn="l" rtl="0">
              <a:lnSpc>
                <a:spcPct val="90000"/>
              </a:lnSpc>
              <a:spcBef>
                <a:spcPts val="1000"/>
              </a:spcBef>
              <a:spcAft>
                <a:spcPts val="0"/>
              </a:spcAft>
              <a:buClr>
                <a:srgbClr val="000000"/>
              </a:buClr>
              <a:buSzPts val="2400"/>
              <a:buNone/>
            </a:pPr>
            <a:endParaRPr dirty="0"/>
          </a:p>
        </p:txBody>
      </p:sp>
      <p:sp>
        <p:nvSpPr>
          <p:cNvPr id="405" name="Google Shape;405;p16"/>
          <p:cNvSpPr txBox="1">
            <a:spLocks noGrp="1"/>
          </p:cNvSpPr>
          <p:nvPr>
            <p:ph type="body" idx="2"/>
          </p:nvPr>
        </p:nvSpPr>
        <p:spPr>
          <a:xfrm>
            <a:off x="831499" y="695250"/>
            <a:ext cx="5396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b="1" dirty="0"/>
              <a:t>Ochrona różnorodności biologicznej</a:t>
            </a:r>
          </a:p>
        </p:txBody>
      </p:sp>
      <p:grpSp>
        <p:nvGrpSpPr>
          <p:cNvPr id="407" name="Google Shape;407;p16"/>
          <p:cNvGrpSpPr/>
          <p:nvPr/>
        </p:nvGrpSpPr>
        <p:grpSpPr>
          <a:xfrm rot="3730759">
            <a:off x="9120252" y="76090"/>
            <a:ext cx="949887" cy="1163493"/>
            <a:chOff x="7602444" y="4967675"/>
            <a:chExt cx="483620" cy="592374"/>
          </a:xfrm>
        </p:grpSpPr>
        <p:grpSp>
          <p:nvGrpSpPr>
            <p:cNvPr id="408" name="Google Shape;408;p16"/>
            <p:cNvGrpSpPr/>
            <p:nvPr/>
          </p:nvGrpSpPr>
          <p:grpSpPr>
            <a:xfrm>
              <a:off x="7618661" y="4967675"/>
              <a:ext cx="467403" cy="507609"/>
              <a:chOff x="2251964" y="3590497"/>
              <a:chExt cx="467403" cy="507609"/>
            </a:xfrm>
          </p:grpSpPr>
          <p:sp>
            <p:nvSpPr>
              <p:cNvPr id="409" name="Google Shape;409;p1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1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 name="Google Shape;411;p1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2" name="Google Shape;412;p16"/>
            <p:cNvGrpSpPr/>
            <p:nvPr/>
          </p:nvGrpSpPr>
          <p:grpSpPr>
            <a:xfrm>
              <a:off x="7602444" y="4993761"/>
              <a:ext cx="421973" cy="566288"/>
              <a:chOff x="2235747" y="3616583"/>
              <a:chExt cx="421973" cy="566288"/>
            </a:xfrm>
          </p:grpSpPr>
          <p:sp>
            <p:nvSpPr>
              <p:cNvPr id="413" name="Google Shape;413;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5" name="Symbol zastępczy obrazu 4" descr="Obraz zawierający na wolnym powietrzu, uprawy, agrokultura, Zboża&#10;&#10;Opis wygenerowany automatycznie">
            <a:extLst>
              <a:ext uri="{FF2B5EF4-FFF2-40B4-BE49-F238E27FC236}">
                <a16:creationId xmlns:a16="http://schemas.microsoft.com/office/drawing/2014/main" id="{7A17E0D9-76F3-178A-55AD-75959388B5FC}"/>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a:fillRect/>
          </a:stretch>
        </p:blipFill>
        <p:spPr>
          <a:xfrm>
            <a:off x="8591550" y="1244481"/>
            <a:ext cx="3600449" cy="485152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403927" y="1360984"/>
            <a:ext cx="9185025" cy="2741229"/>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0"/>
              </a:spcBef>
              <a:spcAft>
                <a:spcPts val="0"/>
              </a:spcAft>
              <a:buClr>
                <a:srgbClr val="000000"/>
              </a:buClr>
              <a:buSzPts val="2400"/>
              <a:buNone/>
            </a:pPr>
            <a:r>
              <a:rPr lang="en-US" dirty="0"/>
              <a:t>Źródła literaturowe różnie definiują </a:t>
            </a:r>
            <a:r>
              <a:rPr lang="en-US" dirty="0">
                <a:solidFill>
                  <a:srgbClr val="8DC641"/>
                </a:solidFill>
              </a:rPr>
              <a:t>termin </a:t>
            </a:r>
            <a:r>
              <a:rPr lang="en-US" b="1" dirty="0">
                <a:solidFill>
                  <a:srgbClr val="8DC641"/>
                </a:solidFill>
              </a:rPr>
              <a:t>bioróżnorodność </a:t>
            </a:r>
            <a:r>
              <a:rPr lang="en-US" dirty="0"/>
              <a:t>i interpretują go w różnych kontekstach. Zgodnie z jedną z tych definicji, bioróżnorodność odnosi się do wszystkich różnorodnych gatunków organizmów żywych na danym obszarze, w tym roślin, zwierząt, grzybów i innych istot żywych</a:t>
            </a:r>
            <a:r>
              <a:rPr lang="pl-PL" b="1" baseline="30000" dirty="0">
                <a:hlinkClick r:id="rId3"/>
              </a:rPr>
              <a:t>1</a:t>
            </a:r>
            <a:r>
              <a:rPr lang="en-US" dirty="0"/>
              <a:t> . Termin </a:t>
            </a:r>
            <a:r>
              <a:rPr lang="en-US" dirty="0" err="1"/>
              <a:t>bioróżnorodność </a:t>
            </a:r>
            <a:r>
              <a:rPr lang="en-US" dirty="0"/>
              <a:t>może również odnosić się </a:t>
            </a:r>
            <a:r>
              <a:rPr lang="en-US" dirty="0">
                <a:solidFill>
                  <a:srgbClr val="8DC641"/>
                </a:solidFill>
              </a:rPr>
              <a:t>do różnorodności ekosystemów </a:t>
            </a:r>
            <a:r>
              <a:rPr lang="en-US" dirty="0"/>
              <a:t>lub </a:t>
            </a:r>
            <a:r>
              <a:rPr lang="en-US" dirty="0">
                <a:solidFill>
                  <a:srgbClr val="8DC641"/>
                </a:solidFill>
              </a:rPr>
              <a:t>społeczności żywych istot </a:t>
            </a:r>
            <a:r>
              <a:rPr lang="en-US" dirty="0"/>
              <a:t>i </a:t>
            </a:r>
            <a:r>
              <a:rPr lang="en-US" dirty="0">
                <a:solidFill>
                  <a:srgbClr val="8DC641"/>
                </a:solidFill>
              </a:rPr>
              <a:t>ich środowisk</a:t>
            </a:r>
            <a:r>
              <a:rPr lang="en-US" dirty="0"/>
              <a:t>.</a:t>
            </a:r>
            <a:endParaRPr baseline="30000" dirty="0"/>
          </a:p>
        </p:txBody>
      </p:sp>
      <p:sp>
        <p:nvSpPr>
          <p:cNvPr id="367" name="Google Shape;367;g2cd830a0f73_1_19"/>
          <p:cNvSpPr txBox="1">
            <a:spLocks noGrp="1"/>
          </p:cNvSpPr>
          <p:nvPr>
            <p:ph type="body" idx="2"/>
          </p:nvPr>
        </p:nvSpPr>
        <p:spPr>
          <a:xfrm>
            <a:off x="516335" y="626943"/>
            <a:ext cx="10595100" cy="58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Czym jest bioróżnorodność?</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extLst>
              <a:ext uri="{28A0092B-C50C-407E-A947-70E740481C1C}">
                <a14:useLocalDpi xmlns:a14="http://schemas.microsoft.com/office/drawing/2010/main"/>
              </a:ext>
            </a:extLst>
          </a:blip>
          <a:srcRect/>
          <a:stretch/>
        </p:blipFill>
        <p:spPr>
          <a:xfrm>
            <a:off x="9817509" y="2013729"/>
            <a:ext cx="2040194" cy="3211506"/>
          </a:xfrm>
          <a:prstGeom prst="rect">
            <a:avLst/>
          </a:prstGeom>
          <a:noFill/>
          <a:ln>
            <a:noFill/>
          </a:ln>
        </p:spPr>
      </p:pic>
      <p:sp>
        <p:nvSpPr>
          <p:cNvPr id="2" name="Google Shape;366;g2cd830a0f73_1_19">
            <a:extLst>
              <a:ext uri="{FF2B5EF4-FFF2-40B4-BE49-F238E27FC236}">
                <a16:creationId xmlns:a16="http://schemas.microsoft.com/office/drawing/2014/main" id="{2568DC2A-A0AE-503C-1186-FC6A8B3132D6}"/>
              </a:ext>
            </a:extLst>
          </p:cNvPr>
          <p:cNvSpPr txBox="1">
            <a:spLocks/>
          </p:cNvSpPr>
          <p:nvPr/>
        </p:nvSpPr>
        <p:spPr>
          <a:xfrm>
            <a:off x="403927" y="3774836"/>
            <a:ext cx="9307885" cy="18052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lgn="just">
              <a:spcBef>
                <a:spcPts val="0"/>
              </a:spcBef>
            </a:pPr>
            <a:r>
              <a:rPr lang="en-US" dirty="0"/>
              <a:t>Różnorodność biologiczna to różnorodność ekosystemów (kapitału naturalnego), </a:t>
            </a:r>
            <a:r>
              <a:rPr lang="en-US" b="1" dirty="0">
                <a:solidFill>
                  <a:srgbClr val="8DC641"/>
                </a:solidFill>
              </a:rPr>
              <a:t>gatunków i genów </a:t>
            </a:r>
            <a:r>
              <a:rPr lang="en-US" dirty="0"/>
              <a:t>na świecie lub w określonym siedlisku. Jest ona niezbędna dla dobrobytu człowieka, ponieważ zapewnia określone </a:t>
            </a:r>
            <a:r>
              <a:rPr lang="en-US" b="1" dirty="0">
                <a:solidFill>
                  <a:srgbClr val="8DC641"/>
                </a:solidFill>
              </a:rPr>
              <a:t>usługi ekosystemowe </a:t>
            </a:r>
            <a:r>
              <a:rPr lang="en-US" dirty="0"/>
              <a:t>- są to usługi świadczone przez naturę - takie jak zapylanie, regulacja klimatu, ochrona przeciwpowodziowa, żyzność gleby oraz produkcja żywności, paliwa, </a:t>
            </a:r>
            <a:r>
              <a:rPr lang="en-US" dirty="0" err="1"/>
              <a:t>włókien </a:t>
            </a:r>
            <a:r>
              <a:rPr lang="en-US" dirty="0"/>
              <a:t>i leków .</a:t>
            </a:r>
            <a:r>
              <a:rPr lang="pl-PL" b="1" baseline="30000" dirty="0">
                <a:hlinkClick r:id="rId5"/>
              </a:rPr>
              <a:t>2</a:t>
            </a:r>
            <a:endParaRPr lang="en-US" baseline="30000" dirty="0"/>
          </a:p>
        </p:txBody>
      </p:sp>
      <p:sp>
        <p:nvSpPr>
          <p:cNvPr id="5" name="pole tekstowe 4">
            <a:extLst>
              <a:ext uri="{FF2B5EF4-FFF2-40B4-BE49-F238E27FC236}">
                <a16:creationId xmlns:a16="http://schemas.microsoft.com/office/drawing/2014/main" id="{96C50708-7D45-2A39-71F9-0CEDCB45A940}"/>
              </a:ext>
            </a:extLst>
          </p:cNvPr>
          <p:cNvSpPr txBox="1"/>
          <p:nvPr/>
        </p:nvSpPr>
        <p:spPr>
          <a:xfrm>
            <a:off x="9989574" y="5303858"/>
            <a:ext cx="1798499" cy="200055"/>
          </a:xfrm>
          <a:prstGeom prst="rect">
            <a:avLst/>
          </a:prstGeom>
          <a:noFill/>
        </p:spPr>
        <p:txBody>
          <a:bodyPr wrap="square">
            <a:spAutoFit/>
          </a:bodyPr>
          <a:lstStyle/>
          <a:p>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Fot: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Boys </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Bristol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Photography</a:t>
            </a:r>
            <a:r>
              <a:rPr lang="pl-PL" sz="700" dirty="0">
                <a:latin typeface="Calibri" panose="020F0502020204030204" pitchFamily="34" charset="0"/>
                <a:ea typeface="Calibri" panose="020F0502020204030204" pitchFamily="34" charset="0"/>
                <a:cs typeface="Calibri" panose="020F0502020204030204" pitchFamily="34" charset="0"/>
              </a:rPr>
              <a:t>, </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pexels.com</a:t>
            </a:r>
            <a:endParaRPr lang="pl-PL" sz="7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492174" y="1362521"/>
            <a:ext cx="8064105" cy="42666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dirty="0"/>
              <a:t>Bez różnorodnych zwierząt, roślin i mikroorganizmów nie mielibyśmy zdrowych ekosystemów, od których zależy czyste powietrze i żywność. Co więcej, wiele osób docenia naturę dla niej samej</a:t>
            </a:r>
            <a:r>
              <a:rPr lang="pl-PL" dirty="0"/>
              <a:t>. </a:t>
            </a:r>
          </a:p>
          <a:p>
            <a:pPr marL="228600" lvl="0" indent="-228600" algn="just" rtl="0">
              <a:lnSpc>
                <a:spcPct val="90000"/>
              </a:lnSpc>
              <a:spcBef>
                <a:spcPts val="0"/>
              </a:spcBef>
              <a:spcAft>
                <a:spcPts val="0"/>
              </a:spcAft>
              <a:buClr>
                <a:srgbClr val="000000"/>
              </a:buClr>
              <a:buSzPts val="2400"/>
              <a:buNone/>
            </a:pPr>
            <a:endParaRPr lang="pl-PL" sz="1200" dirty="0"/>
          </a:p>
          <a:p>
            <a:pPr marL="228600" lvl="0" indent="-228600" algn="just" rtl="0">
              <a:lnSpc>
                <a:spcPct val="90000"/>
              </a:lnSpc>
              <a:spcBef>
                <a:spcPts val="0"/>
              </a:spcBef>
              <a:spcAft>
                <a:spcPts val="0"/>
              </a:spcAft>
              <a:buClr>
                <a:srgbClr val="000000"/>
              </a:buClr>
              <a:buSzPts val="2400"/>
              <a:buNone/>
            </a:pPr>
            <a:r>
              <a:rPr lang="en-US" dirty="0"/>
              <a:t> Istnieją 3 </a:t>
            </a:r>
            <a:r>
              <a:rPr lang="pl-PL" dirty="0" err="1"/>
              <a:t>rodzaje </a:t>
            </a:r>
            <a:r>
              <a:rPr lang="en-US" dirty="0"/>
              <a:t>różnorodności: </a:t>
            </a:r>
            <a:endParaRPr lang="pl-PL" dirty="0"/>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genetyczne, </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gatunek </a:t>
            </a:r>
            <a:r>
              <a:rPr lang="en-I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&amp;</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ekosystem</a:t>
            </a:r>
          </a:p>
          <a:p>
            <a:pPr marL="0" lvl="0" indent="0" algn="just" rtl="0">
              <a:lnSpc>
                <a:spcPct val="90000"/>
              </a:lnSpc>
              <a:spcBef>
                <a:spcPts val="0"/>
              </a:spcBef>
              <a:spcAft>
                <a:spcPts val="0"/>
              </a:spcAft>
              <a:buClr>
                <a:srgbClr val="000000"/>
              </a:buClr>
              <a:buSzPts val="2400"/>
            </a:pPr>
            <a:endParaRPr lang="pl-PL" dirty="0"/>
          </a:p>
          <a:p>
            <a:pPr marL="228600" lvl="0" indent="-228600" algn="just" rtl="0">
              <a:lnSpc>
                <a:spcPct val="90000"/>
              </a:lnSpc>
              <a:spcBef>
                <a:spcPts val="0"/>
              </a:spcBef>
              <a:spcAft>
                <a:spcPts val="0"/>
              </a:spcAft>
              <a:buClr>
                <a:srgbClr val="000000"/>
              </a:buClr>
              <a:buSzPts val="2400"/>
              <a:buNone/>
            </a:pPr>
            <a:r>
              <a:rPr lang="en-US" dirty="0"/>
              <a:t>Szczególne znaczenie ma koncepcja bioróżnorodności związanej z rolnictwem, czasami określana jako </a:t>
            </a:r>
            <a:r>
              <a:rPr lang="en-US" b="1" dirty="0">
                <a:solidFill>
                  <a:srgbClr val="8DC641"/>
                </a:solidFill>
              </a:rPr>
              <a:t>agrobioróżnorodność . </a:t>
            </a:r>
            <a:r>
              <a:rPr lang="pl-PL" b="1" baseline="30000" dirty="0">
                <a:solidFill>
                  <a:srgbClr val="8DC641"/>
                </a:solidFill>
                <a:hlinkClick r:id="rId3"/>
              </a:rPr>
              <a:t>4</a:t>
            </a:r>
            <a:endParaRPr dirty="0"/>
          </a:p>
          <a:p>
            <a:pPr marL="228600" lvl="0" indent="-228600" algn="l" rtl="0">
              <a:lnSpc>
                <a:spcPct val="90000"/>
              </a:lnSpc>
              <a:spcBef>
                <a:spcPts val="0"/>
              </a:spcBef>
              <a:spcAft>
                <a:spcPts val="0"/>
              </a:spcAft>
              <a:buClr>
                <a:srgbClr val="000000"/>
              </a:buClr>
              <a:buSzPts val="2400"/>
              <a:buNone/>
            </a:pPr>
            <a:endParaRPr dirty="0"/>
          </a:p>
          <a:p>
            <a:pPr marL="228600" lvl="0" indent="-228600" algn="l" rtl="0">
              <a:lnSpc>
                <a:spcPct val="90000"/>
              </a:lnSpc>
              <a:spcBef>
                <a:spcPts val="1000"/>
              </a:spcBef>
              <a:spcAft>
                <a:spcPts val="0"/>
              </a:spcAft>
              <a:buClr>
                <a:srgbClr val="000000"/>
              </a:buClr>
              <a:buSzPts val="2400"/>
              <a:buNone/>
            </a:pPr>
            <a:endParaRPr dirty="0"/>
          </a:p>
        </p:txBody>
      </p:sp>
      <p:sp>
        <p:nvSpPr>
          <p:cNvPr id="367" name="Google Shape;367;g2cd830a0f73_1_19"/>
          <p:cNvSpPr txBox="1">
            <a:spLocks noGrp="1"/>
          </p:cNvSpPr>
          <p:nvPr>
            <p:ph type="body" idx="2"/>
          </p:nvPr>
        </p:nvSpPr>
        <p:spPr>
          <a:xfrm>
            <a:off x="516335" y="575609"/>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Czym jest bioróżnorodność?</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779026" y="1652789"/>
            <a:ext cx="2979382" cy="2091890"/>
          </a:xfrm>
          <a:prstGeom prst="rect">
            <a:avLst/>
          </a:prstGeom>
          <a:noFill/>
          <a:ln>
            <a:noFill/>
          </a:ln>
        </p:spPr>
      </p:pic>
      <p:sp>
        <p:nvSpPr>
          <p:cNvPr id="2" name="Arrow: Right 1">
            <a:extLst>
              <a:ext uri="{FF2B5EF4-FFF2-40B4-BE49-F238E27FC236}">
                <a16:creationId xmlns:a16="http://schemas.microsoft.com/office/drawing/2014/main" id="{CCDA6EDC-1F7A-28D4-E983-98F2CFC1F0EF}"/>
              </a:ext>
            </a:extLst>
          </p:cNvPr>
          <p:cNvSpPr/>
          <p:nvPr/>
        </p:nvSpPr>
        <p:spPr>
          <a:xfrm>
            <a:off x="4819650" y="5290922"/>
            <a:ext cx="3959375"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Więcej informacji tutaj</a:t>
            </a:r>
          </a:p>
        </p:txBody>
      </p:sp>
      <p:pic>
        <p:nvPicPr>
          <p:cNvPr id="4" name="Obraz 3">
            <a:hlinkClick r:id="rId5"/>
            <a:extLst>
              <a:ext uri="{FF2B5EF4-FFF2-40B4-BE49-F238E27FC236}">
                <a16:creationId xmlns:a16="http://schemas.microsoft.com/office/drawing/2014/main" id="{60228CE5-B20C-62E6-EB6E-7D9B8AD0A7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79025" y="4060740"/>
            <a:ext cx="2979383" cy="2103321"/>
          </a:xfrm>
          <a:prstGeom prst="rect">
            <a:avLst/>
          </a:prstGeom>
        </p:spPr>
      </p:pic>
    </p:spTree>
    <p:extLst>
      <p:ext uri="{BB962C8B-B14F-4D97-AF65-F5344CB8AC3E}">
        <p14:creationId xmlns:p14="http://schemas.microsoft.com/office/powerpoint/2010/main" val="261350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cd830a0f73_1_58"/>
          <p:cNvSpPr txBox="1">
            <a:spLocks noGrp="1"/>
          </p:cNvSpPr>
          <p:nvPr>
            <p:ph type="body" idx="1"/>
          </p:nvPr>
        </p:nvSpPr>
        <p:spPr>
          <a:xfrm>
            <a:off x="538516" y="1307994"/>
            <a:ext cx="6273600" cy="444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400"/>
              <a:buNone/>
            </a:pPr>
            <a:endParaRPr dirty="0"/>
          </a:p>
          <a:p>
            <a:pPr marL="228600" lvl="0" indent="-228600" algn="just" rtl="0">
              <a:lnSpc>
                <a:spcPct val="90000"/>
              </a:lnSpc>
              <a:spcBef>
                <a:spcPts val="0"/>
              </a:spcBef>
              <a:spcAft>
                <a:spcPts val="0"/>
              </a:spcAft>
              <a:buClr>
                <a:srgbClr val="000000"/>
              </a:buClr>
              <a:buSzPts val="2400"/>
              <a:buNone/>
            </a:pPr>
            <a:r>
              <a:rPr lang="en-US" dirty="0"/>
              <a:t>Bioróżnorodność stanowi podstawę dla wszystkich roślin i zwierząt rolniczych. Cały zakres upraw domowych wykorzystywanych w globalnym rolnictwie pochodzi od dzikich gatunków, które zostały zmodyfikowane poprzez udomowienie, selektywną hodowlę i </a:t>
            </a:r>
            <a:r>
              <a:rPr lang="en-US" dirty="0" err="1"/>
              <a:t>hybrydyzację</a:t>
            </a:r>
            <a:r>
              <a:rPr lang="en-US" dirty="0"/>
              <a:t>. </a:t>
            </a:r>
            <a:endParaRPr lang="pl-PL" dirty="0"/>
          </a:p>
          <a:p>
            <a:pPr marL="228600" lvl="0" indent="-228600" algn="just" rtl="0">
              <a:lnSpc>
                <a:spcPct val="90000"/>
              </a:lnSpc>
              <a:spcBef>
                <a:spcPts val="0"/>
              </a:spcBef>
              <a:spcAft>
                <a:spcPts val="0"/>
              </a:spcAft>
              <a:buClr>
                <a:srgbClr val="000000"/>
              </a:buClr>
              <a:buSzPts val="2400"/>
              <a:buNone/>
            </a:pPr>
            <a:r>
              <a:rPr lang="en-US" dirty="0"/>
              <a:t>Większość pozostałych na świecie centrów różnorodności zawiera populacje zmiennych i adaptowalnych ras lądowych, a także dzikich i zachwaszczonych krewnych upraw, z których wszystkie zapewniają cenne zasoby genetyczne do ulepszania upraw</a:t>
            </a:r>
            <a:r>
              <a:rPr lang="pl-PL" dirty="0"/>
              <a:t>.</a:t>
            </a:r>
            <a:endParaRPr baseline="30000" dirty="0"/>
          </a:p>
          <a:p>
            <a:pPr marL="228600" lvl="0" indent="-228600" algn="l" rtl="0">
              <a:lnSpc>
                <a:spcPct val="90000"/>
              </a:lnSpc>
              <a:spcBef>
                <a:spcPts val="1000"/>
              </a:spcBef>
              <a:spcAft>
                <a:spcPts val="0"/>
              </a:spcAft>
              <a:buClr>
                <a:srgbClr val="000000"/>
              </a:buClr>
              <a:buSzPts val="2400"/>
              <a:buNone/>
            </a:pPr>
            <a:endParaRPr dirty="0"/>
          </a:p>
        </p:txBody>
      </p:sp>
      <p:sp>
        <p:nvSpPr>
          <p:cNvPr id="382" name="Google Shape;382;g2cd830a0f73_1_58"/>
          <p:cNvSpPr txBox="1">
            <a:spLocks noGrp="1"/>
          </p:cNvSpPr>
          <p:nvPr>
            <p:ph type="body" idx="2"/>
          </p:nvPr>
        </p:nvSpPr>
        <p:spPr>
          <a:xfrm>
            <a:off x="538516" y="698556"/>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Czym jest bioróżnorodność?</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83" name="Google Shape;383;g2cd830a0f73_1_58"/>
          <p:cNvGrpSpPr/>
          <p:nvPr/>
        </p:nvGrpSpPr>
        <p:grpSpPr>
          <a:xfrm rot="3730713">
            <a:off x="10590242" y="380874"/>
            <a:ext cx="949899" cy="1163507"/>
            <a:chOff x="7602444" y="4967675"/>
            <a:chExt cx="483620" cy="592374"/>
          </a:xfrm>
        </p:grpSpPr>
        <p:grpSp>
          <p:nvGrpSpPr>
            <p:cNvPr id="384" name="Google Shape;384;g2cd830a0f73_1_58"/>
            <p:cNvGrpSpPr/>
            <p:nvPr/>
          </p:nvGrpSpPr>
          <p:grpSpPr>
            <a:xfrm>
              <a:off x="7618661" y="4967675"/>
              <a:ext cx="467403" cy="507609"/>
              <a:chOff x="2251964" y="3590497"/>
              <a:chExt cx="467403" cy="507609"/>
            </a:xfrm>
          </p:grpSpPr>
          <p:sp>
            <p:nvSpPr>
              <p:cNvPr id="385" name="Google Shape;385;g2cd830a0f73_1_58"/>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g2cd830a0f73_1_58"/>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g2cd830a0f73_1_58"/>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88" name="Google Shape;388;g2cd830a0f73_1_58"/>
            <p:cNvGrpSpPr/>
            <p:nvPr/>
          </p:nvGrpSpPr>
          <p:grpSpPr>
            <a:xfrm>
              <a:off x="7602444" y="4993761"/>
              <a:ext cx="421973" cy="566288"/>
              <a:chOff x="2235747" y="3616583"/>
              <a:chExt cx="421973" cy="566288"/>
            </a:xfrm>
          </p:grpSpPr>
          <p:sp>
            <p:nvSpPr>
              <p:cNvPr id="389" name="Google Shape;389;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91" name="Google Shape;391;g2cd830a0f73_1_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94300" y="1983977"/>
            <a:ext cx="4807101" cy="3564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5119</TotalTime>
  <Words>2677</Words>
  <Application>Microsoft Office PowerPoint</Application>
  <PresentationFormat>Widescreen</PresentationFormat>
  <Paragraphs>194</Paragraphs>
  <Slides>40</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Calibri</vt:lpstr>
      <vt:lpstr>Arial</vt:lpstr>
      <vt:lpstr>Montserrat Light</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Gillian Keane</dc:creator>
  <cp:keywords>, docId:F2F2DED846594CC495360D6BF5EFD62D</cp:keywords>
  <cp:lastModifiedBy>Paula Whyte ( Momentum Consulting )</cp:lastModifiedBy>
  <cp:revision>33</cp:revision>
  <dcterms:created xsi:type="dcterms:W3CDTF">2020-10-14T13:32:04Z</dcterms:created>
  <dcterms:modified xsi:type="dcterms:W3CDTF">2024-12-11T12:28:46Z</dcterms:modified>
</cp:coreProperties>
</file>