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6600"/>
    <a:srgbClr val="000000"/>
    <a:srgbClr val="8BC54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02"/>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ata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7.png"/></Relationships>
</file>

<file path=ppt/diagrams/_rels/data26.xml.rels><?xml version="1.0" encoding="UTF-8" standalone="yes"?>
<Relationships xmlns="http://schemas.openxmlformats.org/package/2006/relationships"><Relationship Id="rId1" Type="http://schemas.openxmlformats.org/officeDocument/2006/relationships/image" Target="../media/image154.png"/></Relationships>
</file>

<file path=ppt/diagrams/_rels/data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ata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ata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ata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ata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0.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7.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4.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návrat ke kořenům tradičního zemědělství.</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skok vpřed v inovativním a udržitelném zemědělství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b="1" i="0" dirty="0">
              <a:solidFill>
                <a:srgbClr val="231F20"/>
              </a:solidFill>
            </a:rPr>
            <a:t>Ozimé </a:t>
          </a:r>
          <a:r>
            <a:rPr lang="pl-PL" b="1" i="0" dirty="0" err="1">
              <a:solidFill>
                <a:srgbClr val="231F20"/>
              </a:solidFill>
            </a:rPr>
            <a:t>krycí </a:t>
          </a:r>
          <a:r>
            <a:rPr lang="en-US" b="1" i="0" dirty="0">
              <a:solidFill>
                <a:srgbClr val="231F20"/>
              </a:solidFill>
            </a:rPr>
            <a:t>plodiny </a:t>
          </a:r>
          <a:r>
            <a:rPr lang="en-US" dirty="0">
              <a:solidFill>
                <a:srgbClr val="231F20"/>
              </a:solidFill>
            </a:rPr>
            <a:t>se vysévají v době, kdy je na následující rok plánována jarní sklizeň</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en-US" b="1" i="0" dirty="0">
              <a:solidFill>
                <a:srgbClr val="231F20"/>
              </a:solidFill>
            </a:rPr>
            <a:t> </a:t>
          </a:r>
          <a:r>
            <a:rPr lang="en-US" b="1" i="0" dirty="0" err="1">
              <a:solidFill>
                <a:srgbClr val="231F20"/>
              </a:solidFill>
            </a:rPr>
            <a:t>Strništní</a:t>
          </a:r>
          <a:r>
            <a:rPr lang="en-US" b="1" i="0" dirty="0">
              <a:solidFill>
                <a:srgbClr val="231F20"/>
              </a:solidFill>
            </a:rPr>
            <a:t> </a:t>
          </a:r>
          <a:r>
            <a:rPr lang="pl-PL" b="1" i="0" dirty="0">
              <a:solidFill>
                <a:srgbClr val="231F20"/>
              </a:solidFill>
            </a:rPr>
            <a:t>meziplodiny </a:t>
          </a:r>
          <a:r>
            <a:rPr lang="en-US" dirty="0">
              <a:solidFill>
                <a:srgbClr val="231F20"/>
              </a:solidFill>
            </a:rPr>
            <a:t>se vysévají, když se plánuje pěstování ozimé plodiny.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OBILNINY</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OLEJOVÁ SEMÍNKA</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PÍCNINY</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LUŠTĚNINY S MALÝM VÝSEVEM</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VELKOPLODÉ LUŠTĚNINY</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NEKTARODÁRNÉ ROSTLINY</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Důležité je zařadit luštěniny do meziplodin, protože mají schopnost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vázat vzdušný dusík</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Nejběžnějšími luštěninami jsou:</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3541" custLinFactNeighborY="-4806">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BOB OBECNÝ</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HRÁCH SETÝ</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LUPINA ŽLUTÁ</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VIKEV SETÁ</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VLČÍ BOB</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PTAČÍ NOHA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SVAZENKA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ČERVENÝ JETEL</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víceleté luskoviny </a:t>
          </a:r>
          <a:r>
            <a:rPr lang="pl-PL" sz="2000" b="1" dirty="0"/>
            <a:t>- 4-6 </a:t>
          </a:r>
          <a:r>
            <a:rPr lang="pl-PL" sz="2000" b="1" dirty="0" err="1"/>
            <a:t>let</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len </a:t>
          </a:r>
          <a:r>
            <a:rPr lang="pl-PL" sz="2000" b="1" dirty="0"/>
            <a:t>-6-7 </a:t>
          </a:r>
          <a:r>
            <a:rPr lang="pl-PL" sz="2000" b="1" dirty="0" err="1"/>
            <a:t>let</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řepka </a:t>
          </a:r>
          <a:r>
            <a:rPr lang="pl-PL" sz="2000" b="1" dirty="0"/>
            <a:t>- 3-4 </a:t>
          </a:r>
          <a:r>
            <a:rPr lang="pl-PL" sz="2000" b="1" dirty="0" err="1"/>
            <a:t>roky</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červená řepa </a:t>
          </a:r>
          <a:r>
            <a:rPr lang="pl-PL" sz="2000" b="1" dirty="0"/>
            <a:t>- 3 </a:t>
          </a:r>
          <a:r>
            <a:rPr lang="pl-PL" sz="2000" b="1" dirty="0" err="1"/>
            <a:t>roky</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luštěniny </a:t>
          </a:r>
          <a:r>
            <a:rPr lang="pl-PL" sz="2000" b="1" dirty="0"/>
            <a:t>- 3 </a:t>
          </a:r>
          <a:r>
            <a:rPr lang="pl-PL" sz="2000" b="1" dirty="0" err="1"/>
            <a:t>roky</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brambory </a:t>
          </a:r>
          <a:r>
            <a:rPr lang="pl-PL" sz="2000" b="1" dirty="0"/>
            <a:t>- 3 </a:t>
          </a:r>
          <a:r>
            <a:rPr lang="pl-PL" sz="2000" b="1" dirty="0" err="1"/>
            <a:t>roky</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ječmen, pšenice </a:t>
          </a:r>
          <a:r>
            <a:rPr lang="pl-PL" sz="2000" b="1" dirty="0"/>
            <a:t>- 2 </a:t>
          </a:r>
          <a:r>
            <a:rPr lang="pl-PL" sz="2000" b="1" dirty="0" err="1"/>
            <a:t>roky</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jarní </a:t>
          </a:r>
          <a:r>
            <a:rPr lang="pl-PL" dirty="0" err="1">
              <a:solidFill>
                <a:schemeClr val="bg1"/>
              </a:solidFill>
            </a:rPr>
            <a:t>ječmen</a:t>
          </a:r>
          <a:endParaRPr lang="pl-PL" dirty="0">
            <a:solidFill>
              <a:schemeClr val="bg1"/>
            </a:solidFill>
          </a:endParaRP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a:solidFill>
                <a:schemeClr val="bg1"/>
              </a:solidFill>
            </a:rPr>
            <a:t>červený </a:t>
          </a:r>
          <a:r>
            <a:rPr lang="pl-PL" dirty="0" err="1">
              <a:solidFill>
                <a:schemeClr val="bg1"/>
              </a:solidFill>
            </a:rPr>
            <a:t>jetel</a:t>
          </a:r>
          <a:endParaRPr lang="pl-PL" dirty="0">
            <a:solidFill>
              <a:schemeClr val="bg1"/>
            </a:solidFill>
          </a:endParaRP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Rostliny </a:t>
          </a:r>
          <a:r>
            <a:rPr lang="pl-PL" sz="2400" b="1" dirty="0">
              <a:solidFill>
                <a:srgbClr val="231F20"/>
              </a:solidFill>
            </a:rPr>
            <a:t>s </a:t>
          </a:r>
          <a:r>
            <a:rPr lang="pl-PL" sz="2400" b="1" dirty="0" err="1">
              <a:solidFill>
                <a:srgbClr val="231F20"/>
              </a:solidFill>
            </a:rPr>
            <a:t>nízkým </a:t>
          </a:r>
          <a:r>
            <a:rPr lang="pl-PL" sz="2400" b="1" dirty="0">
              <a:solidFill>
                <a:srgbClr val="231F20"/>
              </a:solidFill>
            </a:rPr>
            <a:t>TC (200-400)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cukrová řepa</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čirok</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proso</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Rostliny </a:t>
          </a:r>
          <a:r>
            <a:rPr lang="pl-PL" sz="2400" b="1" dirty="0">
              <a:solidFill>
                <a:srgbClr val="231F20"/>
              </a:solidFill>
            </a:rPr>
            <a:t>s </a:t>
          </a:r>
          <a:r>
            <a:rPr lang="pl-PL" sz="2400" b="1" dirty="0" err="1">
              <a:solidFill>
                <a:srgbClr val="231F20"/>
              </a:solidFill>
            </a:rPr>
            <a:t>mírným </a:t>
          </a:r>
          <a:r>
            <a:rPr lang="pl-PL" sz="2400" b="1" dirty="0">
              <a:solidFill>
                <a:srgbClr val="231F20"/>
              </a:solidFill>
            </a:rPr>
            <a:t>TC (400-700)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obiloviny</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slunečnice</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velkoplodé luštěniny</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Rostliny </a:t>
          </a:r>
          <a:r>
            <a:rPr lang="pl-PL" sz="2400" b="1" dirty="0">
              <a:solidFill>
                <a:srgbClr val="231F20"/>
              </a:solidFill>
            </a:rPr>
            <a:t>s vysokým TC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custT="1"/>
      <dgm:spPr/>
      <dgm:t>
        <a:bodyPr/>
        <a:lstStyle/>
        <a:p>
          <a:r>
            <a:rPr lang="pl-PL" sz="2000" dirty="0" err="1">
              <a:solidFill>
                <a:srgbClr val="231F20"/>
              </a:solidFill>
            </a:rPr>
            <a:t> len</a:t>
          </a:r>
          <a:endParaRPr lang="pl-PL" sz="2000"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custT="1"/>
      <dgm:spPr/>
      <dgm:t>
        <a:bodyPr/>
        <a:lstStyle/>
        <a:p>
          <a:r>
            <a:rPr lang="pl-PL" sz="2000" dirty="0" err="1">
              <a:solidFill>
                <a:srgbClr val="231F20"/>
              </a:solidFill>
            </a:rPr>
            <a:t>trávy</a:t>
          </a:r>
          <a:endParaRPr lang="pl-PL" sz="2000"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custT="1"/>
      <dgm:spPr/>
      <dgm:t>
        <a:bodyPr/>
        <a:lstStyle/>
        <a:p>
          <a:r>
            <a:rPr lang="pl-PL" sz="1800" dirty="0" err="1">
              <a:solidFill>
                <a:srgbClr val="231F20"/>
              </a:solidFill>
            </a:rPr>
            <a:t>luštěniny s</a:t>
          </a:r>
          <a:r>
            <a:rPr lang="pl-PL" sz="1800" dirty="0">
              <a:solidFill>
                <a:srgbClr val="231F20"/>
              </a:solidFill>
            </a:rPr>
            <a:t> </a:t>
          </a:r>
          <a:r>
            <a:rPr lang="pl-PL" sz="1800" dirty="0" err="1">
              <a:solidFill>
                <a:srgbClr val="231F20"/>
              </a:solidFill>
            </a:rPr>
            <a:t>malým</a:t>
          </a:r>
          <a:r>
            <a:rPr lang="pl-PL" sz="1800" dirty="0">
              <a:solidFill>
                <a:srgbClr val="231F20"/>
              </a:solidFill>
            </a:rPr>
            <a:t> výsevem</a:t>
          </a: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uzavřené </a:t>
          </a:r>
          <a:r>
            <a:rPr lang="pl-PL" sz="2400" dirty="0">
              <a:solidFill>
                <a:srgbClr val="231F20"/>
              </a:solidFill>
            </a:rPr>
            <a:t>cykly </a:t>
          </a:r>
          <a:r>
            <a:rPr lang="pl-PL" sz="2400" dirty="0" err="1">
              <a:solidFill>
                <a:srgbClr val="231F20"/>
              </a:solidFill>
            </a:rPr>
            <a:t>živin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400" dirty="0">
              <a:solidFill>
                <a:srgbClr val="231F20"/>
              </a:solidFill>
            </a:rPr>
            <a:t>zlepšení stavu </a:t>
          </a:r>
          <a:r>
            <a:rPr lang="pl-PL" sz="2400" dirty="0" err="1">
              <a:solidFill>
                <a:srgbClr val="231F20"/>
              </a:solidFill>
            </a:rPr>
            <a:t>půdy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200" dirty="0">
              <a:solidFill>
                <a:srgbClr val="231F20"/>
              </a:solidFill>
            </a:rPr>
            <a:t>snížení ekologické stopy výroby potravin.</a:t>
          </a:r>
          <a:endParaRPr lang="pl-PL" sz="22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zimní žito</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err="1"/>
            <a:t>ove</a:t>
          </a:r>
          <a:r>
            <a:rPr lang="pl-PL" b="1" dirty="0"/>
            <a:t>s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700" b="0" i="0" dirty="0">
              <a:solidFill>
                <a:srgbClr val="231F20"/>
              </a:solidFill>
            </a:rPr>
            <a:t>Jetel </a:t>
          </a:r>
          <a:r>
            <a:rPr lang="pl-PL" sz="2700" b="0" i="0" dirty="0">
              <a:solidFill>
                <a:srgbClr val="231F20"/>
              </a:solidFill>
            </a:rPr>
            <a:t>s travinami</a:t>
          </a:r>
        </a:p>
        <a:p>
          <a:r>
            <a:rPr lang="pl-PL" sz="2700" b="0" i="0" dirty="0">
              <a:solidFill>
                <a:srgbClr val="231F20"/>
              </a:solidFill>
            </a:rPr>
            <a:t>5,5 t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Řepka ozimá</a:t>
          </a:r>
        </a:p>
        <a:p>
          <a:r>
            <a:rPr lang="pl-PL" sz="2700" dirty="0">
              <a:solidFill>
                <a:srgbClr val="231F20"/>
              </a:solidFill>
            </a:rPr>
            <a:t>4,2 </a:t>
          </a:r>
          <a:r>
            <a:rPr lang="pl-PL" sz="2700" b="0" i="0" dirty="0">
              <a:solidFill>
                <a:srgbClr val="231F20"/>
              </a:solidFill>
            </a:rPr>
            <a:t>t DM/ha</a:t>
          </a:r>
          <a:endParaRPr lang="pl-PL" sz="2700"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Jarní pšenice </a:t>
          </a:r>
          <a:r>
            <a:rPr lang="en-IE" sz="2700" dirty="0">
              <a:solidFill>
                <a:srgbClr val="231F20"/>
              </a:solidFill>
            </a:rPr>
            <a:t>a </a:t>
          </a:r>
          <a:r>
            <a:rPr lang="pl-PL" sz="2700" dirty="0">
              <a:solidFill>
                <a:srgbClr val="231F20"/>
              </a:solidFill>
            </a:rPr>
            <a:t>žito</a:t>
          </a:r>
        </a:p>
        <a:p>
          <a:r>
            <a:rPr lang="pl-PL" sz="2700" dirty="0">
              <a:solidFill>
                <a:srgbClr val="231F20"/>
              </a:solidFill>
            </a:rPr>
            <a:t>3,5 </a:t>
          </a:r>
          <a:r>
            <a:rPr lang="pl-PL" sz="2700" b="0" i="0" dirty="0">
              <a:solidFill>
                <a:srgbClr val="231F20"/>
              </a:solidFill>
            </a:rPr>
            <a:t>t DM/ha</a:t>
          </a:r>
          <a:endParaRPr lang="pl-PL" sz="2700"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Jarní ječmen 2,5 t sušiny/ha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Oves</a:t>
          </a:r>
        </a:p>
        <a:p>
          <a:r>
            <a:rPr lang="pl-PL" b="0" i="0" dirty="0">
              <a:solidFill>
                <a:srgbClr val="231F20"/>
              </a:solidFill>
            </a:rPr>
            <a:t>3,7 t DM/ha</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err="1">
              <a:solidFill>
                <a:srgbClr val="231F20"/>
              </a:solidFill>
            </a:rPr>
            <a:t>Kukuřice</a:t>
          </a:r>
          <a:endParaRPr lang="pl-PL" dirty="0">
            <a:solidFill>
              <a:srgbClr val="231F20"/>
            </a:solidFill>
          </a:endParaRPr>
        </a:p>
        <a:p>
          <a:r>
            <a:rPr lang="pl-PL" dirty="0">
              <a:solidFill>
                <a:srgbClr val="231F20"/>
              </a:solidFill>
            </a:rPr>
            <a:t>20 </a:t>
          </a:r>
          <a:r>
            <a:rPr lang="pl-PL" b="0" i="0" dirty="0">
              <a:solidFill>
                <a:srgbClr val="231F20"/>
              </a:solidFill>
            </a:rPr>
            <a:t>DM/ha</a:t>
          </a:r>
          <a:endParaRPr lang="pl-PL"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2400" b="1" i="0" dirty="0">
              <a:solidFill>
                <a:srgbClr val="231F20"/>
              </a:solidFill>
              <a:latin typeface="Calibri" panose="020F0502020204030204" pitchFamily="34" charset="0"/>
              <a:ea typeface="Calibri" panose="020F0502020204030204" pitchFamily="34" charset="0"/>
              <a:cs typeface="Vrinda" panose="020B0502040204020203" pitchFamily="34" charset="0"/>
            </a:rPr>
            <a:t>Při střídání plodin je důležité dodržovat zásadu pěstování rostlin zlepšujících půdní strukturu po několika letech pěstování jednoletých plodin.</a:t>
          </a:r>
          <a:endParaRPr lang="pl-PL" sz="24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i="1">
            <a:solidFill>
              <a:srgbClr val="231F20"/>
            </a:solidFill>
          </a:endParaRPr>
        </a:p>
      </dgm:t>
    </dgm:pt>
    <dgm:pt modelId="{67275D6E-5F95-420F-9DFD-D63641A460AF}" type="sibTrans" cxnId="{4DFFF38C-B34D-4112-B8D8-75EC282F64B2}">
      <dgm:prSet/>
      <dgm:spPr/>
      <dgm:t>
        <a:bodyPr/>
        <a:lstStyle/>
        <a:p>
          <a:endParaRPr lang="pl-PL"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51092"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err="1">
              <a:solidFill>
                <a:srgbClr val="231F20"/>
              </a:solidFill>
            </a:rPr>
            <a:t>Efekt </a:t>
          </a:r>
          <a:r>
            <a:rPr lang="pl-PL" sz="2400" b="1" dirty="0">
              <a:solidFill>
                <a:srgbClr val="231F20"/>
              </a:solidFill>
            </a:rPr>
            <a:t>přerušení </a:t>
          </a:r>
          <a:r>
            <a:rPr lang="pl-PL" sz="2400" b="1" dirty="0" err="1">
              <a:solidFill>
                <a:srgbClr val="231F20"/>
              </a:solidFill>
            </a:rPr>
            <a:t>plodin</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a:solidFill>
                <a:srgbClr val="231F20"/>
              </a:solidFill>
            </a:rPr>
            <a:t>Alelopatické účinky</a:t>
          </a: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200" b="1" dirty="0" err="1">
              <a:solidFill>
                <a:srgbClr val="231F20"/>
              </a:solidFill>
            </a:rPr>
            <a:t>Vztahy mezi </a:t>
          </a:r>
          <a:r>
            <a:rPr lang="pl-PL" sz="2200" b="1" dirty="0">
              <a:solidFill>
                <a:srgbClr val="231F20"/>
              </a:solidFill>
            </a:rPr>
            <a:t>hostitelem a </a:t>
          </a:r>
          <a:r>
            <a:rPr lang="pl-PL" sz="2200" b="1" dirty="0" err="1">
              <a:solidFill>
                <a:srgbClr val="231F20"/>
              </a:solidFill>
            </a:rPr>
            <a:t>patogenem</a:t>
          </a:r>
          <a:endParaRPr lang="pl-PL" sz="2200" b="1" dirty="0">
            <a:solidFill>
              <a:srgbClr val="231F20"/>
            </a:solidFill>
          </a:endParaRP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a:solidFill>
                <a:srgbClr val="231F20"/>
              </a:solidFill>
            </a:rPr>
            <a:t>Nakládání se </a:t>
          </a:r>
          <a:r>
            <a:rPr lang="pl-PL" sz="2400" b="1" dirty="0" err="1">
              <a:solidFill>
                <a:srgbClr val="231F20"/>
              </a:solidFill>
            </a:rPr>
            <a:t>zbytky</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Diverzifikované rotace</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Odrůdy odolné vůči chorobám</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Krycí plodiny</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Agroekologické strategie pro </a:t>
          </a:r>
          <a:r>
            <a:rPr lang="pl-PL" sz="2000" b="1" dirty="0">
              <a:solidFill>
                <a:srgbClr val="231F20"/>
              </a:solidFill>
            </a:rPr>
            <a:t>hospodaření se zbytky</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Fyzické odstranění zbytků </a:t>
          </a:r>
          <a:r>
            <a:rPr lang="pl-PL" sz="2000" b="0" dirty="0">
              <a:solidFill>
                <a:srgbClr val="231F20"/>
              </a:solidFill>
            </a:rPr>
            <a:t>(</a:t>
          </a:r>
          <a:r>
            <a:rPr lang="pl-PL" sz="2000" b="0" dirty="0" err="1">
              <a:solidFill>
                <a:srgbClr val="231F20"/>
              </a:solidFill>
            </a:rPr>
            <a:t>např. lisování </a:t>
          </a:r>
          <a:r>
            <a:rPr lang="pl-PL" sz="2000" b="0" dirty="0">
              <a:solidFill>
                <a:srgbClr val="231F20"/>
              </a:solidFill>
            </a:rPr>
            <a:t>a </a:t>
          </a:r>
          <a:r>
            <a:rPr lang="pl-PL" sz="2000" b="0" dirty="0" err="1">
              <a:solidFill>
                <a:srgbClr val="231F20"/>
              </a:solidFill>
            </a:rPr>
            <a:t>odstraňování </a:t>
          </a:r>
          <a:r>
            <a:rPr lang="pl-PL" sz="2000" b="0" dirty="0">
              <a:solidFill>
                <a:srgbClr val="231F20"/>
              </a:solidFill>
            </a:rPr>
            <a:t>slámy) z pole </a:t>
          </a:r>
          <a:r>
            <a:rPr lang="pl-PL" sz="2000" b="0" dirty="0" err="1">
              <a:solidFill>
                <a:srgbClr val="231F20"/>
              </a:solidFill>
            </a:rPr>
            <a:t>může pomoci snížit </a:t>
          </a:r>
          <a:r>
            <a:rPr lang="pl-PL" sz="2000" b="0" dirty="0">
              <a:solidFill>
                <a:srgbClr val="231F20"/>
              </a:solidFill>
            </a:rPr>
            <a:t>množství </a:t>
          </a:r>
          <a:r>
            <a:rPr lang="pl-PL" sz="2000" b="0" dirty="0" err="1">
              <a:solidFill>
                <a:srgbClr val="231F20"/>
              </a:solidFill>
            </a:rPr>
            <a:t>přítomného inokula</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Odstraňování zbytků</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Zpracování půdy</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Začlenění rostlinných zbytků do půdy prostřednictvím zpracování půdy </a:t>
          </a:r>
          <a:r>
            <a:rPr lang="pl-PL" sz="2000" b="0" dirty="0">
              <a:solidFill>
                <a:srgbClr val="231F20"/>
              </a:solidFill>
            </a:rPr>
            <a:t>(ne </a:t>
          </a:r>
          <a:r>
            <a:rPr lang="pl-PL" sz="2000" b="0" dirty="0" err="1">
              <a:solidFill>
                <a:srgbClr val="231F20"/>
              </a:solidFill>
            </a:rPr>
            <a:t>vždy použitelné)</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Rozklad zbytků</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Podpora rychlého rozkladu zbytků </a:t>
          </a:r>
          <a:r>
            <a:rPr lang="pl-PL" sz="2000" b="0" dirty="0">
              <a:solidFill>
                <a:srgbClr val="231F20"/>
              </a:solidFill>
            </a:rPr>
            <a:t>(</a:t>
          </a:r>
          <a:r>
            <a:rPr lang="pl-PL" sz="2000" b="0" dirty="0" err="1">
              <a:solidFill>
                <a:srgbClr val="231F20"/>
              </a:solidFill>
            </a:rPr>
            <a:t>např. </a:t>
          </a:r>
          <a:r>
            <a:rPr lang="pl-PL" sz="2000" b="0" dirty="0">
              <a:solidFill>
                <a:srgbClr val="231F20"/>
              </a:solidFill>
            </a:rPr>
            <a:t>přidáním dusíkatých </a:t>
          </a:r>
          <a:r>
            <a:rPr lang="en-IE" sz="2000" b="0" dirty="0">
              <a:solidFill>
                <a:srgbClr val="231F20"/>
              </a:solidFill>
            </a:rPr>
            <a:t>hnojiv </a:t>
          </a:r>
          <a:r>
            <a:rPr lang="pl-PL" sz="2000" b="0" dirty="0">
              <a:solidFill>
                <a:srgbClr val="231F20"/>
              </a:solidFill>
            </a:rPr>
            <a:t>nebo použitím mikrobiálních inokulantů lze zkrátit dobu přežívání patogenů).</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TROJPOLNÍ SYSTÉM</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400" b="0" dirty="0">
              <a:solidFill>
                <a:srgbClr val="231F20"/>
              </a:solidFill>
            </a:rPr>
            <a:t>Rozdělení půdy na tři části a střídání obilovin </a:t>
          </a:r>
          <a:r>
            <a:rPr lang="pl-PL" sz="2400" b="0" dirty="0" err="1">
              <a:solidFill>
                <a:srgbClr val="231F20"/>
              </a:solidFill>
            </a:rPr>
            <a:t>(pšenice</a:t>
          </a:r>
          <a:r>
            <a:rPr lang="pl-PL" sz="2400" b="0" dirty="0">
              <a:solidFill>
                <a:srgbClr val="231F20"/>
              </a:solidFill>
            </a:rPr>
            <a:t>, </a:t>
          </a:r>
          <a:r>
            <a:rPr lang="pl-PL" sz="2400" b="0" dirty="0" err="1">
              <a:solidFill>
                <a:srgbClr val="231F20"/>
              </a:solidFill>
            </a:rPr>
            <a:t>ječmen</a:t>
          </a:r>
          <a:r>
            <a:rPr lang="en-US" sz="2400" b="0" dirty="0">
              <a:solidFill>
                <a:srgbClr val="231F20"/>
              </a:solidFill>
            </a:rPr>
            <a:t>), dusík vázajících plodin </a:t>
          </a:r>
          <a:r>
            <a:rPr lang="pl-PL" sz="2400" b="0" dirty="0">
              <a:solidFill>
                <a:srgbClr val="231F20"/>
              </a:solidFill>
            </a:rPr>
            <a:t>(</a:t>
          </a:r>
          <a:r>
            <a:rPr lang="pl-PL" sz="2400" b="0" dirty="0" err="1">
              <a:solidFill>
                <a:srgbClr val="231F20"/>
              </a:solidFill>
            </a:rPr>
            <a:t>sója, vojtěška</a:t>
          </a:r>
          <a:r>
            <a:rPr lang="en-US" sz="2400" b="0" dirty="0">
              <a:solidFill>
                <a:srgbClr val="231F20"/>
              </a:solidFill>
            </a:rPr>
            <a:t>) a úhoru nebo krycí plodiny </a:t>
          </a:r>
          <a:r>
            <a:rPr lang="pl-PL" sz="2400" b="0" dirty="0">
              <a:solidFill>
                <a:srgbClr val="231F20"/>
              </a:solidFill>
            </a:rPr>
            <a:t>(</a:t>
          </a:r>
          <a:r>
            <a:rPr lang="pl-PL" sz="2400" b="0" dirty="0" err="1">
              <a:solidFill>
                <a:srgbClr val="231F20"/>
              </a:solidFill>
            </a:rPr>
            <a:t>ozimé žito</a:t>
          </a:r>
          <a:r>
            <a:rPr lang="pl-PL" sz="2400" b="0" dirty="0">
              <a:solidFill>
                <a:srgbClr val="231F20"/>
              </a:solidFill>
            </a:rPr>
            <a:t>, </a:t>
          </a:r>
          <a:r>
            <a:rPr lang="pl-PL" sz="2400" b="0" dirty="0" err="1">
              <a:solidFill>
                <a:srgbClr val="231F20"/>
              </a:solidFill>
            </a:rPr>
            <a:t>jetel</a:t>
          </a:r>
          <a:r>
            <a:rPr lang="en-US" sz="2400" b="0" dirty="0">
              <a:solidFill>
                <a:srgbClr val="231F20"/>
              </a:solidFill>
            </a:rPr>
            <a:t>) pro udržení úrodnosti půdy a ochranu proti škůdcům</a:t>
          </a:r>
          <a:r>
            <a:rPr lang="pl-PL" sz="24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LinFactNeighborX="1428" custLinFactNeighborY="-5352">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cukrová řepa</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a:solidFill>
                <a:schemeClr val="tx1">
                  <a:lumMod val="50000"/>
                </a:schemeClr>
              </a:solidFill>
            </a:rPr>
            <a:t>jarní </a:t>
          </a:r>
          <a:r>
            <a:rPr lang="pl-PL" b="1" dirty="0" err="1">
              <a:solidFill>
                <a:schemeClr val="tx1">
                  <a:lumMod val="50000"/>
                </a:schemeClr>
              </a:solidFill>
            </a:rPr>
            <a:t>ječmen</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hrách </a:t>
          </a:r>
          <a:r>
            <a:rPr lang="pl-PL" b="1" dirty="0">
              <a:solidFill>
                <a:schemeClr val="tx1">
                  <a:lumMod val="50000"/>
                </a:schemeClr>
              </a:solidFill>
            </a:rPr>
            <a:t>polní</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pšenice ozimá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ozimá řepka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a:solidFill>
                <a:schemeClr val="tx1">
                  <a:lumMod val="50000"/>
                </a:schemeClr>
              </a:solidFill>
            </a:rPr>
            <a:t>jarní </a:t>
          </a:r>
          <a:r>
            <a:rPr lang="pl-PL" b="1" dirty="0" err="1">
              <a:solidFill>
                <a:schemeClr val="tx1">
                  <a:lumMod val="50000"/>
                </a:schemeClr>
              </a:solidFill>
            </a:rPr>
            <a:t>ječmen</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hrách </a:t>
          </a:r>
          <a:r>
            <a:rPr lang="pl-PL" b="1" dirty="0">
              <a:solidFill>
                <a:schemeClr val="tx1">
                  <a:lumMod val="50000"/>
                </a:schemeClr>
              </a:solidFill>
            </a:rPr>
            <a:t>polní</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pšenice ozimá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ozimá řepka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cukrová řepa</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hrách </a:t>
          </a:r>
          <a:r>
            <a:rPr lang="pl-PL" b="1" dirty="0">
              <a:solidFill>
                <a:schemeClr val="tx1">
                  <a:lumMod val="50000"/>
                </a:schemeClr>
              </a:solidFill>
            </a:rPr>
            <a:t>polní</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pšenice ozimá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ozimá řepka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a:solidFill>
                <a:schemeClr val="tx1">
                  <a:lumMod val="50000"/>
                </a:schemeClr>
              </a:solidFill>
            </a:rPr>
            <a:t>jarní </a:t>
          </a:r>
          <a:r>
            <a:rPr lang="pl-PL" b="1" dirty="0" err="1">
              <a:solidFill>
                <a:schemeClr val="tx1">
                  <a:lumMod val="50000"/>
                </a:schemeClr>
              </a:solidFill>
            </a:rPr>
            <a:t>ječmen</a:t>
          </a:r>
          <a:endParaRPr lang="pl-PL" b="1" dirty="0">
            <a:solidFill>
              <a:schemeClr val="tx1">
                <a:lumMod val="50000"/>
              </a:schemeClr>
            </a:solidFill>
          </a:endParaRP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cukrová řepa</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200" dirty="0" err="1">
              <a:solidFill>
                <a:srgbClr val="231F20"/>
              </a:solidFill>
            </a:rPr>
            <a:t>zajištění </a:t>
          </a:r>
          <a:r>
            <a:rPr lang="pl-PL" sz="2200" dirty="0">
              <a:solidFill>
                <a:srgbClr val="231F20"/>
              </a:solidFill>
            </a:rPr>
            <a:t>potravinové </a:t>
          </a:r>
          <a:r>
            <a:rPr lang="pl-PL" sz="2200" dirty="0" err="1">
              <a:solidFill>
                <a:srgbClr val="231F20"/>
              </a:solidFill>
            </a:rPr>
            <a:t>bezpečnosti</a:t>
          </a:r>
          <a:endParaRPr lang="pl-PL" sz="2200" dirty="0">
            <a:solidFill>
              <a:srgbClr val="231F20"/>
            </a:solidFill>
          </a:endParaRP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ochrana životního prostředí</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200" dirty="0" err="1">
              <a:solidFill>
                <a:srgbClr val="231F20"/>
              </a:solidFill>
            </a:rPr>
            <a:t>zvýšení biologické rozmanitosti</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pšenice ozimá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ozimá řepka</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err="1">
              <a:solidFill>
                <a:schemeClr val="tx1">
                  <a:lumMod val="50000"/>
                </a:schemeClr>
              </a:solidFill>
            </a:rPr>
            <a:t>hrách </a:t>
          </a:r>
          <a:r>
            <a:rPr lang="pl-PL" b="1" dirty="0">
              <a:solidFill>
                <a:schemeClr val="tx1">
                  <a:lumMod val="50000"/>
                </a:schemeClr>
              </a:solidFill>
            </a:rPr>
            <a:t>polní</a:t>
          </a: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cukrová řepa</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a:solidFill>
                <a:schemeClr val="tx1">
                  <a:lumMod val="50000"/>
                </a:schemeClr>
              </a:solidFill>
            </a:rPr>
            <a:t>jarní </a:t>
          </a:r>
          <a:r>
            <a:rPr lang="pl-PL" b="1" dirty="0" err="1">
              <a:solidFill>
                <a:schemeClr val="tx1">
                  <a:lumMod val="50000"/>
                </a:schemeClr>
              </a:solidFill>
            </a:rPr>
            <a:t>ječmen</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pšenice ozimá</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ozimá řepka</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cukrová řepa</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a:solidFill>
                <a:schemeClr val="tx1">
                  <a:lumMod val="50000"/>
                </a:schemeClr>
              </a:solidFill>
            </a:rPr>
            <a:t>jarní </a:t>
          </a:r>
          <a:r>
            <a:rPr lang="pl-PL" b="1" dirty="0" err="1">
              <a:solidFill>
                <a:schemeClr val="tx1">
                  <a:lumMod val="50000"/>
                </a:schemeClr>
              </a:solidFill>
            </a:rPr>
            <a:t>ječmen</a:t>
          </a:r>
          <a:endParaRPr lang="pl-PL" b="1" dirty="0">
            <a:solidFill>
              <a:schemeClr val="tx1">
                <a:lumMod val="50000"/>
              </a:schemeClr>
            </a:solidFill>
          </a:endParaRP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err="1">
              <a:solidFill>
                <a:schemeClr val="tx1">
                  <a:lumMod val="50000"/>
                </a:schemeClr>
              </a:solidFill>
            </a:rPr>
            <a:t>hrách </a:t>
          </a:r>
          <a:r>
            <a:rPr lang="pl-PL" b="1" dirty="0">
              <a:solidFill>
                <a:schemeClr val="tx1">
                  <a:lumMod val="50000"/>
                </a:schemeClr>
              </a:solidFill>
            </a:rPr>
            <a:t>polní</a:t>
          </a: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pole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rok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brambory</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oves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a:solidFill>
                <a:schemeClr val="tx1">
                  <a:lumMod val="50000"/>
                </a:schemeClr>
              </a:solidFill>
            </a:rPr>
            <a:t>vlčí bob</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oves</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a:solidFill>
                <a:schemeClr val="tx1">
                  <a:lumMod val="50000"/>
                </a:schemeClr>
              </a:solidFill>
            </a:rPr>
            <a:t>vlčí bob</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brambory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a:solidFill>
                <a:schemeClr val="tx1">
                  <a:lumMod val="50000"/>
                </a:schemeClr>
              </a:solidFill>
            </a:rPr>
            <a:t>vlčí bob</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brambory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oves</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brambory</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žito</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oves</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a:solidFill>
                <a:schemeClr val="tx1">
                  <a:lumMod val="50000"/>
                </a:schemeClr>
              </a:solidFill>
            </a:rPr>
            <a:t>vlčí bob</a:t>
          </a: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pole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pole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pole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pole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rok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rok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rok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rok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Slunečnice</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Dýně</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Rostliny </a:t>
          </a:r>
          <a:r>
            <a:rPr lang="pl-PL" sz="2400" b="0" dirty="0" err="1">
              <a:solidFill>
                <a:srgbClr val="231F20"/>
              </a:solidFill>
            </a:rPr>
            <a:t>s pozitivním </a:t>
          </a:r>
          <a:r>
            <a:rPr lang="en-US" sz="2400" b="0" dirty="0">
              <a:solidFill>
                <a:srgbClr val="231F20"/>
              </a:solidFill>
            </a:rPr>
            <a:t>vlivem na organickou hmotu v půdě</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Luštěniny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Víceleté pícniny</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pl-PL" sz="2400" dirty="0">
              <a:solidFill>
                <a:srgbClr val="231F20"/>
              </a:solidFill>
            </a:rPr>
            <a:t>Trávy</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Rostliny s </a:t>
          </a:r>
          <a:r>
            <a:rPr lang="pl-PL" sz="2400" b="0" dirty="0" err="1">
              <a:solidFill>
                <a:srgbClr val="231F20"/>
              </a:solidFill>
            </a:rPr>
            <a:t>negativním </a:t>
          </a:r>
          <a:r>
            <a:rPr lang="en-US" sz="2400" b="0" dirty="0">
              <a:solidFill>
                <a:srgbClr val="231F20"/>
              </a:solidFill>
            </a:rPr>
            <a:t>vlivem na organickou hmotu v půdě</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Kořenové plodiny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Kukuřice</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Kořenová zelenina</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Rostliny s neutrálním vlivem </a:t>
          </a:r>
          <a:r>
            <a:rPr lang="pl-PL" sz="2400" b="0" dirty="0">
              <a:solidFill>
                <a:srgbClr val="231F20"/>
              </a:solidFill>
            </a:rPr>
            <a:t>na </a:t>
          </a:r>
          <a:r>
            <a:rPr lang="pl-PL" sz="2400" b="0" dirty="0" err="1">
              <a:solidFill>
                <a:srgbClr val="231F20"/>
              </a:solidFill>
            </a:rPr>
            <a:t>organickou hmotu v půdě</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 Obiloviny</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Trávy</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Olejniny</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a:solidFill>
                <a:srgbClr val="231F20"/>
              </a:solidFill>
            </a:rPr>
            <a:t>V </a:t>
          </a:r>
          <a:r>
            <a:rPr lang="pl-PL" sz="2400" b="0" i="0" dirty="0" err="1">
              <a:solidFill>
                <a:srgbClr val="231F20"/>
              </a:solidFill>
            </a:rPr>
            <a:t>kyselých půdách jsou základní živiny jako </a:t>
          </a:r>
          <a:r>
            <a:rPr lang="pl-PL" sz="2400" b="0" i="0" dirty="0">
              <a:solidFill>
                <a:srgbClr val="231F20"/>
              </a:solidFill>
            </a:rPr>
            <a:t>P, Ca a Mg méně </a:t>
          </a:r>
          <a:r>
            <a:rPr lang="pl-PL" sz="2400" b="0" i="0" dirty="0" err="1">
              <a:solidFill>
                <a:srgbClr val="231F20"/>
              </a:solidFill>
            </a:rPr>
            <a:t>dostupné, zatímco mikroživiny jako </a:t>
          </a:r>
          <a:r>
            <a:rPr lang="pl-PL" sz="2400" b="0" i="0" dirty="0">
              <a:solidFill>
                <a:srgbClr val="231F20"/>
              </a:solidFill>
            </a:rPr>
            <a:t>Fe, Mn a Al </a:t>
          </a:r>
          <a:r>
            <a:rPr lang="pl-PL" sz="2400" b="0" i="0" dirty="0" err="1">
              <a:solidFill>
                <a:srgbClr val="231F20"/>
              </a:solidFill>
            </a:rPr>
            <a:t>mohou být dostupnější.</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V alkalických půdách je často snížena dostupnost </a:t>
          </a:r>
          <a:r>
            <a:rPr lang="pl-PL" sz="2400" dirty="0">
              <a:solidFill>
                <a:srgbClr val="231F20"/>
              </a:solidFill>
            </a:rPr>
            <a:t>P, Fe, Mn</a:t>
          </a:r>
          <a:r>
            <a:rPr lang="en-US" sz="2400" dirty="0">
              <a:solidFill>
                <a:srgbClr val="231F20"/>
              </a:solidFill>
            </a:rPr>
            <a:t>, </a:t>
          </a:r>
          <a:r>
            <a:rPr lang="pl-PL" sz="2400" dirty="0">
              <a:solidFill>
                <a:srgbClr val="231F20"/>
              </a:solidFill>
            </a:rPr>
            <a:t>Zn </a:t>
          </a:r>
          <a:r>
            <a:rPr lang="en-US" sz="2400" dirty="0">
              <a:solidFill>
                <a:srgbClr val="231F20"/>
              </a:solidFill>
            </a:rPr>
            <a:t>a </a:t>
          </a:r>
          <a:r>
            <a:rPr lang="pl-PL" sz="2400" dirty="0">
              <a:solidFill>
                <a:srgbClr val="231F20"/>
              </a:solidFill>
            </a:rPr>
            <a:t>Cu.</a:t>
          </a: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žito</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brambory</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tritikale</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kukuřice</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cukrovou řepu</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řepka</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pšenice</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ječmen</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Borůvky</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Rajčata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Basil</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Salá</a:t>
          </a:r>
          <a:r>
            <a:rPr lang="pl-PL" sz="1600" b="1" dirty="0">
              <a:solidFill>
                <a:srgbClr val="231F20"/>
              </a:solidFill>
            </a:rPr>
            <a:t>t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Mrkev</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Okurka</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Slunečnice</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2000" dirty="0">
              <a:solidFill>
                <a:srgbClr val="231F20"/>
              </a:solidFill>
            </a:rPr>
            <a:t>Štafetový ořez</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a:solidFill>
                <a:srgbClr val="231F20"/>
              </a:solidFill>
            </a:rPr>
            <a:t>Doprovodná </a:t>
          </a:r>
          <a:r>
            <a:rPr lang="pl-PL" sz="2000" dirty="0" err="1">
              <a:solidFill>
                <a:srgbClr val="231F20"/>
              </a:solidFill>
            </a:rPr>
            <a:t>výsadba</a:t>
          </a:r>
          <a:endParaRPr lang="pl-PL" sz="2000" dirty="0">
            <a:solidFill>
              <a:srgbClr val="231F20"/>
            </a:solidFill>
          </a:endParaRP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a:solidFill>
                <a:srgbClr val="231F20"/>
              </a:solidFill>
            </a:rPr>
            <a:t>Meziplodiny</a:t>
          </a:r>
          <a:endParaRPr lang="pl-PL" sz="2000" dirty="0">
            <a:solidFill>
              <a:srgbClr val="231F20"/>
            </a:solidFill>
          </a:endParaRP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a:solidFill>
                <a:srgbClr val="231F20"/>
              </a:solidFill>
            </a:rPr>
            <a:t>Ořezávání alejí</a:t>
          </a:r>
          <a:endParaRPr lang="pl-PL" sz="2000" dirty="0">
            <a:solidFill>
              <a:srgbClr val="231F20"/>
            </a:solidFill>
          </a:endParaRP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dgm:presLayoutVars>
          <dgm:bulletEnabled val="1"/>
        </dgm:presLayoutVars>
      </dgm:prSet>
      <dgm:spPr/>
    </dgm:pt>
    <dgm:pt modelId="{21C7C720-96AD-48A9-A1FE-1F0A00D18F81}" type="pres">
      <dgm:prSet presAssocID="{8600B462-474D-4B22-9673-8235574D8E2F}" presName="rect1" presStyleLbl="align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rané brambory</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ozimé žito nebo pšenice</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pozdní brambory</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b="1" kern="1200" dirty="0"/>
            <a:t>návrat ke kořenům tradičního zemědělství.</a:t>
          </a:r>
          <a:endParaRPr lang="pl-PL" sz="23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b="1" kern="1200" dirty="0"/>
            <a:t>skok vpřed v inovativním a udržitelném zemědělství </a:t>
          </a:r>
          <a:endParaRPr lang="pl-PL" sz="23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Ozimé </a:t>
          </a:r>
          <a:r>
            <a:rPr lang="pl-PL" sz="2400" b="1" i="0" kern="1200" dirty="0" err="1">
              <a:solidFill>
                <a:srgbClr val="231F20"/>
              </a:solidFill>
            </a:rPr>
            <a:t>krycí </a:t>
          </a:r>
          <a:r>
            <a:rPr lang="en-US" sz="2400" b="1" i="0" kern="1200" dirty="0">
              <a:solidFill>
                <a:srgbClr val="231F20"/>
              </a:solidFill>
            </a:rPr>
            <a:t>plodiny </a:t>
          </a:r>
          <a:r>
            <a:rPr lang="en-US" sz="2400" kern="1200" dirty="0">
              <a:solidFill>
                <a:srgbClr val="231F20"/>
              </a:solidFill>
            </a:rPr>
            <a:t>se vysévají v době, kdy je na následující rok plánována jarní sklizeň</a:t>
          </a:r>
          <a:r>
            <a:rPr lang="pl-PL" sz="24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rPr>
            <a:t> </a:t>
          </a:r>
          <a:r>
            <a:rPr lang="en-US" sz="2400" b="1" i="0" kern="1200" dirty="0" err="1">
              <a:solidFill>
                <a:srgbClr val="231F20"/>
              </a:solidFill>
            </a:rPr>
            <a:t>Strništní</a:t>
          </a:r>
          <a:r>
            <a:rPr lang="en-US" sz="2400" b="1" i="0" kern="1200" dirty="0">
              <a:solidFill>
                <a:srgbClr val="231F20"/>
              </a:solidFill>
            </a:rPr>
            <a:t> </a:t>
          </a:r>
          <a:r>
            <a:rPr lang="pl-PL" sz="2400" b="1" i="0" kern="1200" dirty="0">
              <a:solidFill>
                <a:srgbClr val="231F20"/>
              </a:solidFill>
            </a:rPr>
            <a:t>meziplodiny </a:t>
          </a:r>
          <a:r>
            <a:rPr lang="en-US" sz="2400" kern="1200" dirty="0">
              <a:solidFill>
                <a:srgbClr val="231F20"/>
              </a:solidFill>
            </a:rPr>
            <a:t>se vysévají, když se plánuje pěstování ozimé plodiny. </a:t>
          </a:r>
          <a:endParaRPr lang="pl-PL" sz="24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OBILNINY</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OLEJOVÁ SEMÍNKA</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PÍCNINY</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LUŠTĚNINY S MALÝM VÝSEVEM</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VELKOPLODÉ LUŠTĚNINY</a:t>
          </a:r>
          <a:endParaRPr lang="pl-PL" sz="27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a:solidFill>
                <a:srgbClr val="231F20"/>
              </a:solidFill>
            </a:rPr>
            <a:t>NEKTARODÁRNÉ ROSTLINY</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17" y="12280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Důležité je zařadit luštěniny do meziplodin, protože mají schopnost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vázat vzdušný dusík</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Nejběžnějšími luštěninami jsou:</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17" y="12280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ČERVENÝ JETEL</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BOB OBECNÝ</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VIKEV SETÁ</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VLČÍ BOB</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HRÁCH SETÝ</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LUPINA ŽLUTÁ</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PTAČÍ NOHA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a:t>SVAZENKA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víceleté luskoviny </a:t>
          </a:r>
          <a:r>
            <a:rPr lang="pl-PL" sz="2000" b="1" kern="1200" dirty="0"/>
            <a:t>- 4-6 </a:t>
          </a:r>
          <a:r>
            <a:rPr lang="pl-PL" sz="2000" b="1" kern="1200" dirty="0" err="1"/>
            <a:t>let</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len </a:t>
          </a:r>
          <a:r>
            <a:rPr lang="pl-PL" sz="2000" b="1" kern="1200" dirty="0"/>
            <a:t>-6-7 </a:t>
          </a:r>
          <a:r>
            <a:rPr lang="pl-PL" sz="2000" b="1" kern="1200" dirty="0" err="1"/>
            <a:t>let</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řepka </a:t>
          </a:r>
          <a:r>
            <a:rPr lang="pl-PL" sz="2000" b="1" kern="1200" dirty="0"/>
            <a:t>- 3-4 </a:t>
          </a:r>
          <a:r>
            <a:rPr lang="pl-PL" sz="2000" b="1" kern="1200" dirty="0" err="1"/>
            <a:t>roky</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červená řepa </a:t>
          </a:r>
          <a:r>
            <a:rPr lang="pl-PL" sz="2000" b="1" kern="1200" dirty="0"/>
            <a:t>- 3 </a:t>
          </a:r>
          <a:r>
            <a:rPr lang="pl-PL" sz="2000" b="1" kern="1200" dirty="0" err="1"/>
            <a:t>roky</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luštěniny </a:t>
          </a:r>
          <a:r>
            <a:rPr lang="pl-PL" sz="2000" b="1" kern="1200" dirty="0"/>
            <a:t>- 3 </a:t>
          </a:r>
          <a:r>
            <a:rPr lang="pl-PL" sz="2000" b="1" kern="1200" dirty="0" err="1"/>
            <a:t>roky</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brambory </a:t>
          </a:r>
          <a:r>
            <a:rPr lang="pl-PL" sz="2000" b="1" kern="1200" dirty="0"/>
            <a:t>- 3 </a:t>
          </a:r>
          <a:r>
            <a:rPr lang="pl-PL" sz="2000" b="1" kern="1200" dirty="0" err="1"/>
            <a:t>roky</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ječmen, pšenice </a:t>
          </a:r>
          <a:r>
            <a:rPr lang="pl-PL" sz="2000" b="1" kern="1200" dirty="0"/>
            <a:t>- 2 </a:t>
          </a:r>
          <a:r>
            <a:rPr lang="pl-PL" sz="2000" b="1" kern="1200" dirty="0" err="1"/>
            <a:t>roky</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pl-PL" sz="3700" kern="1200" dirty="0">
              <a:solidFill>
                <a:schemeClr val="bg1"/>
              </a:solidFill>
            </a:rPr>
            <a:t>jarní </a:t>
          </a:r>
          <a:r>
            <a:rPr lang="pl-PL" sz="3700" kern="1200" dirty="0" err="1">
              <a:solidFill>
                <a:schemeClr val="bg1"/>
              </a:solidFill>
            </a:rPr>
            <a:t>ječmen</a:t>
          </a:r>
          <a:endParaRPr lang="pl-PL" sz="3700" kern="1200" dirty="0">
            <a:solidFill>
              <a:schemeClr val="bg1"/>
            </a:solidFill>
          </a:endParaRP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pl-PL" sz="3700" kern="1200" dirty="0">
              <a:solidFill>
                <a:schemeClr val="bg1"/>
              </a:solidFill>
            </a:rPr>
            <a:t>červený </a:t>
          </a:r>
          <a:r>
            <a:rPr lang="pl-PL" sz="3700" kern="1200" dirty="0" err="1">
              <a:solidFill>
                <a:schemeClr val="bg1"/>
              </a:solidFill>
            </a:rPr>
            <a:t>jetel</a:t>
          </a:r>
          <a:endParaRPr lang="pl-PL" sz="3700" kern="1200" dirty="0">
            <a:solidFill>
              <a:schemeClr val="bg1"/>
            </a:solidFill>
          </a:endParaRP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Rostliny </a:t>
          </a:r>
          <a:r>
            <a:rPr lang="pl-PL" sz="2400" b="1" kern="1200" dirty="0">
              <a:solidFill>
                <a:srgbClr val="231F20"/>
              </a:solidFill>
            </a:rPr>
            <a:t>s </a:t>
          </a:r>
          <a:r>
            <a:rPr lang="pl-PL" sz="2400" b="1" kern="1200" dirty="0" err="1">
              <a:solidFill>
                <a:srgbClr val="231F20"/>
              </a:solidFill>
            </a:rPr>
            <a:t>nízkým </a:t>
          </a:r>
          <a:r>
            <a:rPr lang="pl-PL" sz="2400" b="1" kern="1200" dirty="0">
              <a:solidFill>
                <a:srgbClr val="231F20"/>
              </a:solidFill>
            </a:rPr>
            <a:t>TC (200-400)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 cukrová řepa</a:t>
          </a:r>
          <a:endParaRPr lang="pl-PL" sz="21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proso</a:t>
          </a:r>
          <a:endParaRPr lang="pl-PL" sz="21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čirok</a:t>
          </a:r>
          <a:endParaRPr lang="pl-PL" sz="21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Rostliny </a:t>
          </a:r>
          <a:r>
            <a:rPr lang="pl-PL" sz="2400" b="1" kern="1200" dirty="0">
              <a:solidFill>
                <a:srgbClr val="231F20"/>
              </a:solidFill>
            </a:rPr>
            <a:t>s </a:t>
          </a:r>
          <a:r>
            <a:rPr lang="pl-PL" sz="2400" b="1" kern="1200" dirty="0" err="1">
              <a:solidFill>
                <a:srgbClr val="231F20"/>
              </a:solidFill>
            </a:rPr>
            <a:t>mírným </a:t>
          </a:r>
          <a:r>
            <a:rPr lang="pl-PL" sz="2400" b="1" kern="1200" dirty="0">
              <a:solidFill>
                <a:srgbClr val="231F20"/>
              </a:solidFill>
            </a:rPr>
            <a:t>TC (400-700)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rgbClr val="231F20"/>
              </a:solidFill>
            </a:rPr>
            <a:t> obiloviny</a:t>
          </a:r>
          <a:endParaRPr lang="pl-PL" sz="20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rgbClr val="231F20"/>
              </a:solidFill>
            </a:rPr>
            <a:t>velkoplodé luštěniny</a:t>
          </a:r>
          <a:endParaRPr lang="pl-PL" sz="20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rgbClr val="231F20"/>
              </a:solidFill>
            </a:rPr>
            <a:t>slunečnice</a:t>
          </a:r>
          <a:endParaRPr lang="pl-PL" sz="20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Rostliny </a:t>
          </a:r>
          <a:r>
            <a:rPr lang="pl-PL" sz="2400" b="1" kern="1200" dirty="0">
              <a:solidFill>
                <a:srgbClr val="231F20"/>
              </a:solidFill>
            </a:rPr>
            <a:t>s vysokým TC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rgbClr val="231F20"/>
              </a:solidFill>
            </a:rPr>
            <a:t> len</a:t>
          </a:r>
          <a:endParaRPr lang="pl-PL" sz="20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luštěniny s</a:t>
          </a:r>
          <a:r>
            <a:rPr lang="pl-PL" sz="1800" kern="1200" dirty="0">
              <a:solidFill>
                <a:srgbClr val="231F20"/>
              </a:solidFill>
            </a:rPr>
            <a:t> </a:t>
          </a:r>
          <a:r>
            <a:rPr lang="pl-PL" sz="1800" kern="1200" dirty="0" err="1">
              <a:solidFill>
                <a:srgbClr val="231F20"/>
              </a:solidFill>
            </a:rPr>
            <a:t>malým</a:t>
          </a:r>
          <a:r>
            <a:rPr lang="pl-PL" sz="1800" kern="1200" dirty="0">
              <a:solidFill>
                <a:srgbClr val="231F20"/>
              </a:solidFill>
            </a:rPr>
            <a:t> výsevem</a:t>
          </a: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rgbClr val="231F20"/>
              </a:solidFill>
            </a:rPr>
            <a:t>trávy</a:t>
          </a:r>
          <a:endParaRPr lang="pl-PL" sz="20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uzavřené </a:t>
          </a:r>
          <a:r>
            <a:rPr lang="pl-PL" sz="2400" kern="1200" dirty="0">
              <a:solidFill>
                <a:srgbClr val="231F20"/>
              </a:solidFill>
            </a:rPr>
            <a:t>cykly </a:t>
          </a:r>
          <a:r>
            <a:rPr lang="pl-PL" sz="2400" kern="1200" dirty="0" err="1">
              <a:solidFill>
                <a:srgbClr val="231F20"/>
              </a:solidFill>
            </a:rPr>
            <a:t>živin </a:t>
          </a:r>
        </a:p>
      </dsp:txBody>
      <dsp:txXfrm>
        <a:off x="280157" y="101675"/>
        <a:ext cx="4036237" cy="692586"/>
      </dsp:txXfrm>
    </dsp:sp>
    <dsp:sp modelId="{6B58686A-D62A-4F2E-846E-7DE5C82079EB}">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243568"/>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zlepšení stavu </a:t>
          </a:r>
          <a:r>
            <a:rPr lang="pl-PL" sz="2400" kern="1200" dirty="0" err="1">
              <a:solidFill>
                <a:srgbClr val="231F20"/>
              </a:solidFill>
            </a:rPr>
            <a:t>půdy </a:t>
          </a:r>
        </a:p>
      </dsp:txBody>
      <dsp:txXfrm>
        <a:off x="280157" y="1281035"/>
        <a:ext cx="4036237" cy="692586"/>
      </dsp:txXfrm>
    </dsp:sp>
    <dsp:sp modelId="{1800E76A-494C-4195-BAA0-D25C6F5B7699}">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422929"/>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231F20"/>
              </a:solidFill>
            </a:rPr>
            <a:t>snížení ekologické stopy výroby potravin.</a:t>
          </a:r>
          <a:endParaRPr lang="pl-PL" sz="2200" kern="1200" dirty="0">
            <a:solidFill>
              <a:srgbClr val="231F20"/>
            </a:solidFill>
          </a:endParaRPr>
        </a:p>
      </dsp:txBody>
      <dsp:txXfrm>
        <a:off x="253745" y="2460396"/>
        <a:ext cx="4036237" cy="692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zimní žito</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ove</a:t>
          </a:r>
          <a:r>
            <a:rPr lang="pl-PL" sz="2700" b="1" kern="1200" dirty="0"/>
            <a:t>s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E" sz="2700" b="0" i="0" kern="1200" dirty="0">
              <a:solidFill>
                <a:srgbClr val="231F20"/>
              </a:solidFill>
            </a:rPr>
            <a:t>Jetel </a:t>
          </a:r>
          <a:r>
            <a:rPr lang="pl-PL" sz="2700" b="0" i="0" kern="1200" dirty="0">
              <a:solidFill>
                <a:srgbClr val="231F20"/>
              </a:solidFill>
            </a:rPr>
            <a:t>s travinami</a:t>
          </a:r>
        </a:p>
        <a:p>
          <a:pPr marL="0" lvl="0" indent="0" algn="ctr" defTabSz="1200150">
            <a:lnSpc>
              <a:spcPct val="90000"/>
            </a:lnSpc>
            <a:spcBef>
              <a:spcPct val="0"/>
            </a:spcBef>
            <a:spcAft>
              <a:spcPct val="35000"/>
            </a:spcAft>
            <a:buNone/>
          </a:pPr>
          <a:r>
            <a:rPr lang="pl-PL" sz="2700" b="0" i="0" kern="1200" dirty="0">
              <a:solidFill>
                <a:srgbClr val="231F20"/>
              </a:solidFill>
            </a:rPr>
            <a:t>5,5 t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Řepka ozimá</a:t>
          </a:r>
        </a:p>
        <a:p>
          <a:pPr marL="0" lvl="0" indent="0" algn="ctr" defTabSz="1200150">
            <a:lnSpc>
              <a:spcPct val="90000"/>
            </a:lnSpc>
            <a:spcBef>
              <a:spcPct val="0"/>
            </a:spcBef>
            <a:spcAft>
              <a:spcPct val="35000"/>
            </a:spcAft>
            <a:buNone/>
          </a:pPr>
          <a:r>
            <a:rPr lang="pl-PL" sz="2700" kern="1200" dirty="0">
              <a:solidFill>
                <a:srgbClr val="231F20"/>
              </a:solidFill>
            </a:rPr>
            <a:t>4,2 </a:t>
          </a:r>
          <a:r>
            <a:rPr lang="pl-PL" sz="2700" b="0" i="0" kern="1200" dirty="0">
              <a:solidFill>
                <a:srgbClr val="231F20"/>
              </a:solidFill>
            </a:rPr>
            <a:t>t DM/ha</a:t>
          </a:r>
          <a:endParaRPr lang="pl-PL" sz="27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Jarní pšenice </a:t>
          </a:r>
          <a:r>
            <a:rPr lang="en-IE" sz="2700" kern="1200" dirty="0">
              <a:solidFill>
                <a:srgbClr val="231F20"/>
              </a:solidFill>
            </a:rPr>
            <a:t>a </a:t>
          </a:r>
          <a:r>
            <a:rPr lang="pl-PL" sz="2700" kern="1200" dirty="0">
              <a:solidFill>
                <a:srgbClr val="231F20"/>
              </a:solidFill>
            </a:rPr>
            <a:t>žito</a:t>
          </a:r>
        </a:p>
        <a:p>
          <a:pPr marL="0" lvl="0" indent="0" algn="ctr" defTabSz="1200150">
            <a:lnSpc>
              <a:spcPct val="90000"/>
            </a:lnSpc>
            <a:spcBef>
              <a:spcPct val="0"/>
            </a:spcBef>
            <a:spcAft>
              <a:spcPct val="35000"/>
            </a:spcAft>
            <a:buNone/>
          </a:pPr>
          <a:r>
            <a:rPr lang="pl-PL" sz="2700" kern="1200" dirty="0">
              <a:solidFill>
                <a:srgbClr val="231F20"/>
              </a:solidFill>
            </a:rPr>
            <a:t>3,5 </a:t>
          </a:r>
          <a:r>
            <a:rPr lang="pl-PL" sz="2700" b="0" i="0" kern="1200" dirty="0">
              <a:solidFill>
                <a:srgbClr val="231F20"/>
              </a:solidFill>
            </a:rPr>
            <a:t>t DM/ha</a:t>
          </a:r>
          <a:endParaRPr lang="pl-PL" sz="27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Jarní ječmen 2,5 t sušiny/ha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Oves</a:t>
          </a:r>
        </a:p>
        <a:p>
          <a:pPr marL="0" lvl="0" indent="0" algn="ctr" defTabSz="1066800">
            <a:lnSpc>
              <a:spcPct val="90000"/>
            </a:lnSpc>
            <a:spcBef>
              <a:spcPct val="0"/>
            </a:spcBef>
            <a:spcAft>
              <a:spcPct val="35000"/>
            </a:spcAft>
            <a:buNone/>
          </a:pPr>
          <a:r>
            <a:rPr lang="pl-PL" sz="2400" b="0" i="0" kern="1200" dirty="0">
              <a:solidFill>
                <a:srgbClr val="231F20"/>
              </a:solidFill>
            </a:rPr>
            <a:t>3,7 t DM/ha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rPr>
            <a:t>Kukuřice</a:t>
          </a:r>
          <a:endParaRPr lang="pl-PL" sz="2400" kern="1200" dirty="0">
            <a:solidFill>
              <a:srgbClr val="231F20"/>
            </a:solidFill>
          </a:endParaRPr>
        </a:p>
        <a:p>
          <a:pPr marL="0" lvl="0" indent="0" algn="ctr" defTabSz="1066800">
            <a:lnSpc>
              <a:spcPct val="90000"/>
            </a:lnSpc>
            <a:spcBef>
              <a:spcPct val="0"/>
            </a:spcBef>
            <a:spcAft>
              <a:spcPct val="35000"/>
            </a:spcAft>
            <a:buNone/>
          </a:pPr>
          <a:r>
            <a:rPr lang="pl-PL" sz="2400" kern="1200" dirty="0">
              <a:solidFill>
                <a:srgbClr val="231F20"/>
              </a:solidFill>
            </a:rPr>
            <a:t>20 </a:t>
          </a:r>
          <a:r>
            <a:rPr lang="pl-PL" sz="2400" b="0" i="0" kern="1200" dirty="0">
              <a:solidFill>
                <a:srgbClr val="231F20"/>
              </a:solidFill>
            </a:rPr>
            <a:t>DM/ha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5536" y="0"/>
          <a:ext cx="10344397" cy="716621"/>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5392"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Při střídání plodin je důležité dodržovat zásadu pěstování rostlin zlepšujících půdní strukturu po několika letech pěstování jednoletých plodin.</a:t>
          </a:r>
          <a:endParaRPr lang="pl-PL" sz="24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5536" y="0"/>
        <a:ext cx="10344397" cy="716621"/>
      </dsp:txXfrm>
    </dsp:sp>
    <dsp:sp modelId="{BB8FA752-E465-409F-9927-217BE7235794}">
      <dsp:nvSpPr>
        <dsp:cNvPr id="0" name=""/>
        <dsp:cNvSpPr/>
      </dsp:nvSpPr>
      <dsp:spPr>
        <a:xfrm>
          <a:off x="0" y="20299"/>
          <a:ext cx="501635" cy="75245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5574825"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Efekt </a:t>
          </a:r>
          <a:r>
            <a:rPr lang="pl-PL" sz="2400" b="1" kern="1200" dirty="0">
              <a:solidFill>
                <a:srgbClr val="231F20"/>
              </a:solidFill>
            </a:rPr>
            <a:t>přerušení </a:t>
          </a:r>
          <a:r>
            <a:rPr lang="pl-PL" sz="2400" b="1" kern="1200" dirty="0" err="1">
              <a:solidFill>
                <a:srgbClr val="231F20"/>
              </a:solidFill>
            </a:rPr>
            <a:t>plodin</a:t>
          </a:r>
          <a:endParaRPr lang="pl-PL" sz="2400" b="1" kern="1200" dirty="0">
            <a:solidFill>
              <a:srgbClr val="231F20"/>
            </a:solidFill>
          </a:endParaRPr>
        </a:p>
      </dsp:txBody>
      <dsp:txXfrm>
        <a:off x="380119" y="246332"/>
        <a:ext cx="5574825"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Alelopatické účinky</a:t>
          </a:r>
        </a:p>
      </dsp:txBody>
      <dsp:txXfrm>
        <a:off x="826075" y="985438"/>
        <a:ext cx="5128869"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55880" rIns="55880" bIns="55880" numCol="1" spcCol="1270" anchor="ctr" anchorCtr="0">
          <a:noAutofit/>
        </a:bodyPr>
        <a:lstStyle/>
        <a:p>
          <a:pPr marL="0" lvl="0" indent="0" algn="l" defTabSz="977900">
            <a:lnSpc>
              <a:spcPct val="90000"/>
            </a:lnSpc>
            <a:spcBef>
              <a:spcPct val="0"/>
            </a:spcBef>
            <a:spcAft>
              <a:spcPct val="35000"/>
            </a:spcAft>
            <a:buNone/>
          </a:pPr>
          <a:r>
            <a:rPr lang="pl-PL" sz="2200" b="1" kern="1200" dirty="0" err="1">
              <a:solidFill>
                <a:srgbClr val="231F20"/>
              </a:solidFill>
            </a:rPr>
            <a:t>Vztahy mezi </a:t>
          </a:r>
          <a:r>
            <a:rPr lang="pl-PL" sz="2200" b="1" kern="1200" dirty="0">
              <a:solidFill>
                <a:srgbClr val="231F20"/>
              </a:solidFill>
            </a:rPr>
            <a:t>hostitelem a </a:t>
          </a:r>
          <a:r>
            <a:rPr lang="pl-PL" sz="2200" b="1" kern="1200" dirty="0" err="1">
              <a:solidFill>
                <a:srgbClr val="231F20"/>
              </a:solidFill>
            </a:rPr>
            <a:t>patogenem</a:t>
          </a:r>
          <a:endParaRPr lang="pl-PL" sz="2200" b="1" kern="1200" dirty="0">
            <a:solidFill>
              <a:srgbClr val="231F20"/>
            </a:solidFill>
          </a:endParaRPr>
        </a:p>
      </dsp:txBody>
      <dsp:txXfrm>
        <a:off x="1070457" y="1724003"/>
        <a:ext cx="4884487"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4806458"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Nakládání se </a:t>
          </a:r>
          <a:r>
            <a:rPr lang="pl-PL" sz="2400" b="1" kern="1200" dirty="0" err="1">
              <a:solidFill>
                <a:srgbClr val="231F20"/>
              </a:solidFill>
            </a:rPr>
            <a:t>zbytky</a:t>
          </a:r>
        </a:p>
      </dsp:txBody>
      <dsp:txXfrm>
        <a:off x="1148486" y="2463109"/>
        <a:ext cx="4806458"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Diverzifikované rotace</a:t>
          </a:r>
          <a:endParaRPr lang="pl-PL" sz="2400" b="1" kern="1200" dirty="0">
            <a:solidFill>
              <a:srgbClr val="231F20"/>
            </a:solidFill>
          </a:endParaRPr>
        </a:p>
      </dsp:txBody>
      <dsp:txXfrm>
        <a:off x="1070457" y="3202215"/>
        <a:ext cx="4884487"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Odrůdy odolné vůči chorobám</a:t>
          </a:r>
        </a:p>
      </dsp:txBody>
      <dsp:txXfrm>
        <a:off x="826075" y="3940779"/>
        <a:ext cx="5128869"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5574825"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Krycí plodiny</a:t>
          </a:r>
          <a:endParaRPr lang="pl-PL" sz="2400" b="1" kern="1200" dirty="0">
            <a:solidFill>
              <a:srgbClr val="231F20"/>
            </a:solidFill>
          </a:endParaRPr>
        </a:p>
      </dsp:txBody>
      <dsp:txXfrm>
        <a:off x="380119" y="4679885"/>
        <a:ext cx="5574825"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646012"/>
          <a:ext cx="5666649"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0"/>
          <a:ext cx="5392152" cy="782601"/>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Agroekologické strategie pro </a:t>
          </a:r>
          <a:r>
            <a:rPr lang="pl-PL" sz="2000" b="1" kern="1200" dirty="0">
              <a:solidFill>
                <a:srgbClr val="231F20"/>
              </a:solidFill>
            </a:rPr>
            <a:t>hospodaření se zbytky</a:t>
          </a:r>
        </a:p>
      </dsp:txBody>
      <dsp:txXfrm>
        <a:off x="126497" y="38203"/>
        <a:ext cx="5315746" cy="706195"/>
      </dsp:txXfrm>
    </dsp:sp>
    <dsp:sp modelId="{A13E6890-76BD-421C-8626-DCF64E26C7FE}">
      <dsp:nvSpPr>
        <dsp:cNvPr id="0" name=""/>
        <dsp:cNvSpPr/>
      </dsp:nvSpPr>
      <dsp:spPr>
        <a:xfrm>
          <a:off x="0" y="1190332"/>
          <a:ext cx="5666649"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49936"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Fyzické odstranění zbytků </a:t>
          </a:r>
          <a:r>
            <a:rPr lang="pl-PL" sz="2000" b="0" kern="1200" dirty="0">
              <a:solidFill>
                <a:srgbClr val="231F20"/>
              </a:solidFill>
            </a:rPr>
            <a:t>(</a:t>
          </a:r>
          <a:r>
            <a:rPr lang="pl-PL" sz="2000" b="0" kern="1200" dirty="0" err="1">
              <a:solidFill>
                <a:srgbClr val="231F20"/>
              </a:solidFill>
            </a:rPr>
            <a:t>např. lisování </a:t>
          </a:r>
          <a:r>
            <a:rPr lang="pl-PL" sz="2000" b="0" kern="1200" dirty="0">
              <a:solidFill>
                <a:srgbClr val="231F20"/>
              </a:solidFill>
            </a:rPr>
            <a:t>a </a:t>
          </a:r>
          <a:r>
            <a:rPr lang="pl-PL" sz="2000" b="0" kern="1200" dirty="0" err="1">
              <a:solidFill>
                <a:srgbClr val="231F20"/>
              </a:solidFill>
            </a:rPr>
            <a:t>odstraňování </a:t>
          </a:r>
          <a:r>
            <a:rPr lang="pl-PL" sz="2000" b="0" kern="1200" dirty="0">
              <a:solidFill>
                <a:srgbClr val="231F20"/>
              </a:solidFill>
            </a:rPr>
            <a:t>slámy) z pole </a:t>
          </a:r>
          <a:r>
            <a:rPr lang="pl-PL" sz="2000" b="0" kern="1200" dirty="0" err="1">
              <a:solidFill>
                <a:srgbClr val="231F20"/>
              </a:solidFill>
            </a:rPr>
            <a:t>může pomoci snížit </a:t>
          </a:r>
          <a:r>
            <a:rPr lang="pl-PL" sz="2000" b="0" kern="1200" dirty="0">
              <a:solidFill>
                <a:srgbClr val="231F20"/>
              </a:solidFill>
            </a:rPr>
            <a:t>množství </a:t>
          </a:r>
          <a:r>
            <a:rPr lang="pl-PL" sz="2000" b="0" kern="1200" dirty="0" err="1">
              <a:solidFill>
                <a:srgbClr val="231F20"/>
              </a:solidFill>
            </a:rPr>
            <a:t>přítomného inokula</a:t>
          </a:r>
          <a:r>
            <a:rPr lang="pl-PL" sz="2000" b="0" kern="1200" dirty="0">
              <a:solidFill>
                <a:srgbClr val="231F20"/>
              </a:solidFill>
            </a:rPr>
            <a:t>.</a:t>
          </a:r>
        </a:p>
      </dsp:txBody>
      <dsp:txXfrm>
        <a:off x="0" y="1190332"/>
        <a:ext cx="5666649" cy="1247400"/>
      </dsp:txXfrm>
    </dsp:sp>
    <dsp:sp modelId="{A1BD6798-D2D3-4A75-9230-F42F8C3C23B4}">
      <dsp:nvSpPr>
        <dsp:cNvPr id="0" name=""/>
        <dsp:cNvSpPr/>
      </dsp:nvSpPr>
      <dsp:spPr>
        <a:xfrm>
          <a:off x="283332" y="1013212"/>
          <a:ext cx="3966654" cy="35424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Odstraňování zbytků</a:t>
          </a:r>
        </a:p>
      </dsp:txBody>
      <dsp:txXfrm>
        <a:off x="300625" y="1030505"/>
        <a:ext cx="3932068" cy="319654"/>
      </dsp:txXfrm>
    </dsp:sp>
    <dsp:sp modelId="{90A78848-8A1B-4780-860E-0D60A07813A3}">
      <dsp:nvSpPr>
        <dsp:cNvPr id="0" name=""/>
        <dsp:cNvSpPr/>
      </dsp:nvSpPr>
      <dsp:spPr>
        <a:xfrm>
          <a:off x="0" y="2679652"/>
          <a:ext cx="5666649"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49936"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Začlenění rostlinných zbytků do půdy prostřednictvím zpracování půdy </a:t>
          </a:r>
          <a:r>
            <a:rPr lang="pl-PL" sz="2000" b="0" kern="1200" dirty="0">
              <a:solidFill>
                <a:srgbClr val="231F20"/>
              </a:solidFill>
            </a:rPr>
            <a:t>(ne </a:t>
          </a:r>
          <a:r>
            <a:rPr lang="pl-PL" sz="2000" b="0" kern="1200" dirty="0" err="1">
              <a:solidFill>
                <a:srgbClr val="231F20"/>
              </a:solidFill>
            </a:rPr>
            <a:t>vždy použitelné)</a:t>
          </a:r>
          <a:r>
            <a:rPr lang="pl-PL" sz="2000" b="0" kern="1200" dirty="0">
              <a:solidFill>
                <a:srgbClr val="231F20"/>
              </a:solidFill>
            </a:rPr>
            <a:t>.</a:t>
          </a:r>
        </a:p>
      </dsp:txBody>
      <dsp:txXfrm>
        <a:off x="0" y="2679652"/>
        <a:ext cx="5666649" cy="1247400"/>
      </dsp:txXfrm>
    </dsp:sp>
    <dsp:sp modelId="{51B605D4-F8F8-420A-92CC-12DD555ECBBA}">
      <dsp:nvSpPr>
        <dsp:cNvPr id="0" name=""/>
        <dsp:cNvSpPr/>
      </dsp:nvSpPr>
      <dsp:spPr>
        <a:xfrm>
          <a:off x="283332" y="2502532"/>
          <a:ext cx="3966654" cy="35424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Zpracování půdy</a:t>
          </a:r>
        </a:p>
      </dsp:txBody>
      <dsp:txXfrm>
        <a:off x="300625" y="2519825"/>
        <a:ext cx="3932068" cy="319654"/>
      </dsp:txXfrm>
    </dsp:sp>
    <dsp:sp modelId="{07AB827D-422B-41B2-A860-412C5C7FE0F7}">
      <dsp:nvSpPr>
        <dsp:cNvPr id="0" name=""/>
        <dsp:cNvSpPr/>
      </dsp:nvSpPr>
      <dsp:spPr>
        <a:xfrm>
          <a:off x="0" y="4168972"/>
          <a:ext cx="5666649" cy="151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249936"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Podpora rychlého rozkladu zbytků </a:t>
          </a:r>
          <a:r>
            <a:rPr lang="pl-PL" sz="2000" b="0" kern="1200" dirty="0">
              <a:solidFill>
                <a:srgbClr val="231F20"/>
              </a:solidFill>
            </a:rPr>
            <a:t>(</a:t>
          </a:r>
          <a:r>
            <a:rPr lang="pl-PL" sz="2000" b="0" kern="1200" dirty="0" err="1">
              <a:solidFill>
                <a:srgbClr val="231F20"/>
              </a:solidFill>
            </a:rPr>
            <a:t>např. </a:t>
          </a:r>
          <a:r>
            <a:rPr lang="pl-PL" sz="2000" b="0" kern="1200" dirty="0">
              <a:solidFill>
                <a:srgbClr val="231F20"/>
              </a:solidFill>
            </a:rPr>
            <a:t>přidáním dusíkatých </a:t>
          </a:r>
          <a:r>
            <a:rPr lang="en-IE" sz="2000" b="0" kern="1200" dirty="0">
              <a:solidFill>
                <a:srgbClr val="231F20"/>
              </a:solidFill>
            </a:rPr>
            <a:t>hnojiv </a:t>
          </a:r>
          <a:r>
            <a:rPr lang="pl-PL" sz="2000" b="0" kern="1200" dirty="0">
              <a:solidFill>
                <a:srgbClr val="231F20"/>
              </a:solidFill>
            </a:rPr>
            <a:t>nebo použitím mikrobiálních inokulantů lze zkrátit dobu přežívání patogenů).</a:t>
          </a:r>
        </a:p>
      </dsp:txBody>
      <dsp:txXfrm>
        <a:off x="0" y="4168972"/>
        <a:ext cx="5666649" cy="1512000"/>
      </dsp:txXfrm>
    </dsp:sp>
    <dsp:sp modelId="{2564AE47-8582-4800-AF19-48F79C6B0DEE}">
      <dsp:nvSpPr>
        <dsp:cNvPr id="0" name=""/>
        <dsp:cNvSpPr/>
      </dsp:nvSpPr>
      <dsp:spPr>
        <a:xfrm>
          <a:off x="283332" y="3991852"/>
          <a:ext cx="3966654" cy="35424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Rozklad zbytků</a:t>
          </a:r>
          <a:endParaRPr lang="pl-PL" sz="2400" b="0" kern="1200" dirty="0">
            <a:solidFill>
              <a:srgbClr val="231F20"/>
            </a:solidFill>
          </a:endParaRPr>
        </a:p>
      </dsp:txBody>
      <dsp:txXfrm>
        <a:off x="300625" y="4009145"/>
        <a:ext cx="3932068" cy="31965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230527" y="1275908"/>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TROJPOLNÍ SYSTÉM</a:t>
          </a:r>
        </a:p>
      </dsp:txBody>
      <dsp:txXfrm>
        <a:off x="460212" y="4730971"/>
        <a:ext cx="5419430" cy="496255"/>
      </dsp:txXfrm>
    </dsp:sp>
    <dsp:sp modelId="{F6E3B70A-46FF-4DE4-94B4-691DFA5469CF}">
      <dsp:nvSpPr>
        <dsp:cNvPr id="0" name=""/>
        <dsp:cNvSpPr/>
      </dsp:nvSpPr>
      <dsp:spPr>
        <a:xfrm>
          <a:off x="6383064" y="1052156"/>
          <a:ext cx="2685987"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Rozdělení půdy na tři části a střídání obilovin </a:t>
          </a:r>
          <a:r>
            <a:rPr lang="pl-PL" sz="2400" b="0" kern="1200" dirty="0" err="1">
              <a:solidFill>
                <a:srgbClr val="231F20"/>
              </a:solidFill>
            </a:rPr>
            <a:t>(pšenice</a:t>
          </a:r>
          <a:r>
            <a:rPr lang="pl-PL" sz="2400" b="0" kern="1200" dirty="0">
              <a:solidFill>
                <a:srgbClr val="231F20"/>
              </a:solidFill>
            </a:rPr>
            <a:t>, </a:t>
          </a:r>
          <a:r>
            <a:rPr lang="pl-PL" sz="2400" b="0" kern="1200" dirty="0" err="1">
              <a:solidFill>
                <a:srgbClr val="231F20"/>
              </a:solidFill>
            </a:rPr>
            <a:t>ječmen</a:t>
          </a:r>
          <a:r>
            <a:rPr lang="en-US" sz="2400" b="0" kern="1200" dirty="0">
              <a:solidFill>
                <a:srgbClr val="231F20"/>
              </a:solidFill>
            </a:rPr>
            <a:t>), dusík vázajících plodin </a:t>
          </a:r>
          <a:r>
            <a:rPr lang="pl-PL" sz="2400" b="0" kern="1200" dirty="0">
              <a:solidFill>
                <a:srgbClr val="231F20"/>
              </a:solidFill>
            </a:rPr>
            <a:t>(</a:t>
          </a:r>
          <a:r>
            <a:rPr lang="pl-PL" sz="2400" b="0" kern="1200" dirty="0" err="1">
              <a:solidFill>
                <a:srgbClr val="231F20"/>
              </a:solidFill>
            </a:rPr>
            <a:t>sója, vojtěška</a:t>
          </a:r>
          <a:r>
            <a:rPr lang="en-US" sz="2400" b="0" kern="1200" dirty="0">
              <a:solidFill>
                <a:srgbClr val="231F20"/>
              </a:solidFill>
            </a:rPr>
            <a:t>) a úhoru nebo krycí plodiny </a:t>
          </a:r>
          <a:r>
            <a:rPr lang="pl-PL" sz="2400" b="0" kern="1200" dirty="0">
              <a:solidFill>
                <a:srgbClr val="231F20"/>
              </a:solidFill>
            </a:rPr>
            <a:t>(</a:t>
          </a:r>
          <a:r>
            <a:rPr lang="pl-PL" sz="2400" b="0" kern="1200" dirty="0" err="1">
              <a:solidFill>
                <a:srgbClr val="231F20"/>
              </a:solidFill>
            </a:rPr>
            <a:t>ozimé žito</a:t>
          </a:r>
          <a:r>
            <a:rPr lang="pl-PL" sz="2400" b="0" kern="1200" dirty="0">
              <a:solidFill>
                <a:srgbClr val="231F20"/>
              </a:solidFill>
            </a:rPr>
            <a:t>, </a:t>
          </a:r>
          <a:r>
            <a:rPr lang="pl-PL" sz="2400" b="0" kern="1200" dirty="0" err="1">
              <a:solidFill>
                <a:srgbClr val="231F20"/>
              </a:solidFill>
            </a:rPr>
            <a:t>jetel</a:t>
          </a:r>
          <a:r>
            <a:rPr lang="en-US" sz="2400" b="0" kern="1200" dirty="0">
              <a:solidFill>
                <a:srgbClr val="231F20"/>
              </a:solidFill>
            </a:rPr>
            <a:t>) pro udržení úrodnosti půdy a ochranu proti škůdcům</a:t>
          </a:r>
          <a:r>
            <a:rPr lang="pl-PL" sz="2400" b="0" kern="1200" dirty="0">
              <a:solidFill>
                <a:srgbClr val="231F20"/>
              </a:solidFill>
            </a:rPr>
            <a:t>.</a:t>
          </a:r>
        </a:p>
      </dsp:txBody>
      <dsp:txXfrm>
        <a:off x="6383064" y="1052156"/>
        <a:ext cx="2685987"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řepa</a:t>
          </a:r>
          <a:endParaRPr lang="pl-PL" sz="12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jarní </a:t>
          </a:r>
          <a:r>
            <a:rPr lang="pl-PL" sz="1200" b="1" kern="1200" dirty="0" err="1">
              <a:solidFill>
                <a:schemeClr val="tx1">
                  <a:lumMod val="50000"/>
                </a:schemeClr>
              </a:solidFill>
            </a:rPr>
            <a:t>ječmen</a:t>
          </a:r>
          <a:endParaRPr lang="pl-PL" sz="1200" b="1" kern="1200" dirty="0">
            <a:solidFill>
              <a:schemeClr val="tx1">
                <a:lumMod val="50000"/>
              </a:schemeClr>
            </a:solidFill>
          </a:endParaRP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hrách </a:t>
          </a:r>
          <a:r>
            <a:rPr lang="pl-PL" sz="1200" b="1" kern="1200" dirty="0">
              <a:solidFill>
                <a:schemeClr val="tx1">
                  <a:lumMod val="50000"/>
                </a:schemeClr>
              </a:solidFill>
            </a:rPr>
            <a:t>polní</a:t>
          </a: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ozimá řepka</a:t>
          </a:r>
          <a:endParaRPr lang="pl-PL" sz="12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pšenice ozimá</a:t>
          </a:r>
          <a:endParaRPr lang="pl-PL" sz="12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jarní </a:t>
          </a:r>
          <a:r>
            <a:rPr lang="pl-PL" sz="1200" b="1" kern="1200" dirty="0" err="1">
              <a:solidFill>
                <a:schemeClr val="tx1">
                  <a:lumMod val="50000"/>
                </a:schemeClr>
              </a:solidFill>
            </a:rPr>
            <a:t>ječmen</a:t>
          </a:r>
          <a:endParaRPr lang="pl-PL" sz="1200" b="1" kern="1200" dirty="0">
            <a:solidFill>
              <a:schemeClr val="tx1">
                <a:lumMod val="50000"/>
              </a:schemeClr>
            </a:solidFill>
          </a:endParaRP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hrách </a:t>
          </a:r>
          <a:r>
            <a:rPr lang="pl-PL" sz="1200" b="1" kern="1200" dirty="0">
              <a:solidFill>
                <a:schemeClr val="tx1">
                  <a:lumMod val="50000"/>
                </a:schemeClr>
              </a:solidFill>
            </a:rPr>
            <a:t>polní</a:t>
          </a: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ozimá řepka</a:t>
          </a:r>
          <a:endParaRPr lang="pl-PL" sz="12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pšenice ozimá</a:t>
          </a:r>
          <a:endParaRPr lang="pl-PL" sz="12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řepa</a:t>
          </a:r>
          <a:endParaRPr lang="pl-PL" sz="12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hrách </a:t>
          </a:r>
          <a:r>
            <a:rPr lang="pl-PL" sz="1200" b="1" kern="1200" dirty="0">
              <a:solidFill>
                <a:schemeClr val="tx1">
                  <a:lumMod val="50000"/>
                </a:schemeClr>
              </a:solidFill>
            </a:rPr>
            <a:t>polní</a:t>
          </a: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ozimá řepka</a:t>
          </a:r>
          <a:endParaRPr lang="pl-PL" sz="12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pšenice ozimá</a:t>
          </a:r>
          <a:endParaRPr lang="pl-PL" sz="12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řepa</a:t>
          </a:r>
          <a:endParaRPr lang="pl-PL" sz="12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jarní </a:t>
          </a:r>
          <a:r>
            <a:rPr lang="pl-PL" sz="1200" b="1" kern="1200" dirty="0" err="1">
              <a:solidFill>
                <a:schemeClr val="tx1">
                  <a:lumMod val="50000"/>
                </a:schemeClr>
              </a:solidFill>
            </a:rPr>
            <a:t>ječmen</a:t>
          </a:r>
          <a:endParaRPr lang="pl-PL" sz="1200" b="1" kern="1200" dirty="0">
            <a:solidFill>
              <a:schemeClr val="tx1">
                <a:lumMod val="50000"/>
              </a:schemeClr>
            </a:solidFill>
          </a:endParaRP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77900">
            <a:lnSpc>
              <a:spcPct val="90000"/>
            </a:lnSpc>
            <a:spcBef>
              <a:spcPct val="0"/>
            </a:spcBef>
            <a:spcAft>
              <a:spcPct val="35000"/>
            </a:spcAft>
            <a:buNone/>
          </a:pPr>
          <a:r>
            <a:rPr lang="pl-PL" sz="2200" kern="1200" dirty="0" err="1">
              <a:solidFill>
                <a:srgbClr val="231F20"/>
              </a:solidFill>
            </a:rPr>
            <a:t>zajištění </a:t>
          </a:r>
          <a:r>
            <a:rPr lang="pl-PL" sz="2200" kern="1200" dirty="0">
              <a:solidFill>
                <a:srgbClr val="231F20"/>
              </a:solidFill>
            </a:rPr>
            <a:t>potravinové </a:t>
          </a:r>
          <a:r>
            <a:rPr lang="pl-PL" sz="2200" kern="1200" dirty="0" err="1">
              <a:solidFill>
                <a:srgbClr val="231F20"/>
              </a:solidFill>
            </a:rPr>
            <a:t>bezpečnosti</a:t>
          </a:r>
          <a:endParaRPr lang="pl-PL" sz="2200" kern="1200" dirty="0">
            <a:solidFill>
              <a:srgbClr val="231F20"/>
            </a:solidFill>
          </a:endParaRP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ochrana životního prostředí</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77900">
            <a:lnSpc>
              <a:spcPct val="90000"/>
            </a:lnSpc>
            <a:spcBef>
              <a:spcPct val="0"/>
            </a:spcBef>
            <a:spcAft>
              <a:spcPct val="35000"/>
            </a:spcAft>
            <a:buNone/>
          </a:pPr>
          <a:r>
            <a:rPr lang="pl-PL" sz="2200" kern="1200" dirty="0" err="1">
              <a:solidFill>
                <a:srgbClr val="231F20"/>
              </a:solidFill>
            </a:rPr>
            <a:t>zvýšení biologické rozmanitosti</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ozimá řepka</a:t>
          </a:r>
          <a:endParaRPr lang="pl-PL" sz="12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pšenice ozimá</a:t>
          </a:r>
          <a:endParaRPr lang="pl-PL" sz="12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řepa</a:t>
          </a:r>
          <a:endParaRPr lang="pl-PL" sz="12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jarní </a:t>
          </a:r>
          <a:r>
            <a:rPr lang="pl-PL" sz="1200" b="1" kern="1200" dirty="0" err="1">
              <a:solidFill>
                <a:schemeClr val="tx1">
                  <a:lumMod val="50000"/>
                </a:schemeClr>
              </a:solidFill>
            </a:rPr>
            <a:t>ječmen</a:t>
          </a:r>
          <a:endParaRPr lang="pl-PL" sz="1200" b="1" kern="1200" dirty="0">
            <a:solidFill>
              <a:schemeClr val="tx1">
                <a:lumMod val="50000"/>
              </a:schemeClr>
            </a:solidFill>
          </a:endParaRP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hrách </a:t>
          </a:r>
          <a:r>
            <a:rPr lang="pl-PL" sz="1200" b="1" kern="1200" dirty="0">
              <a:solidFill>
                <a:schemeClr val="tx1">
                  <a:lumMod val="50000"/>
                </a:schemeClr>
              </a:solidFill>
            </a:rPr>
            <a:t>polní</a:t>
          </a: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pšenice ozimá</a:t>
          </a:r>
          <a:endParaRPr lang="pl-PL" sz="12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cukrová řepa</a:t>
          </a:r>
          <a:endParaRPr lang="pl-PL" sz="12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1">
                  <a:lumMod val="50000"/>
                </a:schemeClr>
              </a:solidFill>
            </a:rPr>
            <a:t>jarní </a:t>
          </a:r>
          <a:r>
            <a:rPr lang="pl-PL" sz="1200" b="1" kern="1200" dirty="0" err="1">
              <a:solidFill>
                <a:schemeClr val="tx1">
                  <a:lumMod val="50000"/>
                </a:schemeClr>
              </a:solidFill>
            </a:rPr>
            <a:t>ječmen</a:t>
          </a:r>
          <a:endParaRPr lang="pl-PL" sz="1200" b="1" kern="1200" dirty="0">
            <a:solidFill>
              <a:schemeClr val="tx1">
                <a:lumMod val="50000"/>
              </a:schemeClr>
            </a:solidFill>
          </a:endParaRP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hrách </a:t>
          </a:r>
          <a:r>
            <a:rPr lang="pl-PL" sz="1200" b="1" kern="1200" dirty="0">
              <a:solidFill>
                <a:schemeClr val="tx1">
                  <a:lumMod val="50000"/>
                </a:schemeClr>
              </a:solidFill>
            </a:rPr>
            <a:t>polní</a:t>
          </a: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ozimá řepka</a:t>
          </a:r>
          <a:endParaRPr lang="pl-PL" sz="12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brambory</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oves</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a:solidFill>
                <a:schemeClr val="tx1">
                  <a:lumMod val="50000"/>
                </a:schemeClr>
              </a:solidFill>
            </a:rPr>
            <a:t>vlčí bob</a:t>
          </a: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oves</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a:solidFill>
                <a:schemeClr val="tx1">
                  <a:lumMod val="50000"/>
                </a:schemeClr>
              </a:solidFill>
            </a:rPr>
            <a:t>vlčí bob</a:t>
          </a: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brambory</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a:solidFill>
                <a:schemeClr val="tx1">
                  <a:lumMod val="50000"/>
                </a:schemeClr>
              </a:solidFill>
            </a:rPr>
            <a:t>vlčí bob</a:t>
          </a: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brambory</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oves</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žito</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brambory</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oves</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a:solidFill>
                <a:schemeClr val="tx1">
                  <a:lumMod val="50000"/>
                </a:schemeClr>
              </a:solidFill>
            </a:rPr>
            <a:t>vlčí bob</a:t>
          </a: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pole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rok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0678" y="18278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Slunečnice</a:t>
          </a:r>
          <a:endParaRPr lang="pl-PL" sz="1600" b="1" kern="1200" dirty="0">
            <a:solidFill>
              <a:srgbClr val="231F20"/>
            </a:solidFill>
          </a:endParaRPr>
        </a:p>
      </dsp:txBody>
      <dsp:txXfrm>
        <a:off x="10678" y="182789"/>
        <a:ext cx="1525000" cy="228750"/>
      </dsp:txXfrm>
    </dsp:sp>
    <dsp:sp modelId="{2C557754-C4B8-4423-8B48-77692FDB402C}">
      <dsp:nvSpPr>
        <dsp:cNvPr id="0" name=""/>
        <dsp:cNvSpPr/>
      </dsp:nvSpPr>
      <dsp:spPr>
        <a:xfrm>
          <a:off x="201" y="395031"/>
          <a:ext cx="1525000" cy="15250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86605" y="17842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Dýně</a:t>
          </a:r>
          <a:endParaRPr lang="pl-PL" sz="1600" b="1" kern="1200" dirty="0">
            <a:solidFill>
              <a:srgbClr val="231F20"/>
            </a:solidFill>
          </a:endParaRPr>
        </a:p>
      </dsp:txBody>
      <dsp:txXfrm>
        <a:off x="1686605" y="178429"/>
        <a:ext cx="1525000" cy="228750"/>
      </dsp:txXfrm>
    </dsp:sp>
    <dsp:sp modelId="{6CC3539E-3A5E-4DA6-AAF9-B991E1016658}">
      <dsp:nvSpPr>
        <dsp:cNvPr id="0" name=""/>
        <dsp:cNvSpPr/>
      </dsp:nvSpPr>
      <dsp:spPr>
        <a:xfrm>
          <a:off x="1686407" y="395031"/>
          <a:ext cx="1525000" cy="15250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Rostliny </a:t>
          </a:r>
          <a:r>
            <a:rPr lang="pl-PL" sz="2400" b="0" kern="1200" dirty="0" err="1">
              <a:solidFill>
                <a:srgbClr val="231F20"/>
              </a:solidFill>
            </a:rPr>
            <a:t>s pozitivním </a:t>
          </a:r>
          <a:r>
            <a:rPr lang="en-US" sz="2400" b="0" kern="1200" dirty="0">
              <a:solidFill>
                <a:srgbClr val="231F20"/>
              </a:solidFill>
            </a:rPr>
            <a:t>vlivem na organickou hmotu v půdě</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Luštěniny</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Trávy</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Víceleté pícniny</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Rostliny s </a:t>
          </a:r>
          <a:r>
            <a:rPr lang="pl-PL" sz="2400" b="0" kern="1200" dirty="0" err="1">
              <a:solidFill>
                <a:srgbClr val="231F20"/>
              </a:solidFill>
            </a:rPr>
            <a:t>negativním </a:t>
          </a:r>
          <a:r>
            <a:rPr lang="en-US" sz="2400" b="0" kern="1200" dirty="0">
              <a:solidFill>
                <a:srgbClr val="231F20"/>
              </a:solidFill>
            </a:rPr>
            <a:t>vlivem na organickou hmotu v půdě</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Kořenové plodiny</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Kořenová zelenina</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Kukuřice</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Rostliny s neutrálním vlivem </a:t>
          </a:r>
          <a:r>
            <a:rPr lang="pl-PL" sz="2400" b="0" kern="1200" dirty="0">
              <a:solidFill>
                <a:srgbClr val="231F20"/>
              </a:solidFill>
            </a:rPr>
            <a:t>na </a:t>
          </a:r>
          <a:r>
            <a:rPr lang="pl-PL" sz="2400" b="0" kern="1200" dirty="0" err="1">
              <a:solidFill>
                <a:srgbClr val="231F20"/>
              </a:solidFill>
            </a:rPr>
            <a:t>organickou hmotu v půdě</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 Obiloviny</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Olejniny</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Trávy</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5792" y="463136"/>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V </a:t>
          </a:r>
          <a:r>
            <a:rPr lang="pl-PL" sz="2400" b="0" i="0" kern="1200" dirty="0" err="1">
              <a:solidFill>
                <a:srgbClr val="231F20"/>
              </a:solidFill>
            </a:rPr>
            <a:t>kyselých půdách jsou základní živiny jako </a:t>
          </a:r>
          <a:r>
            <a:rPr lang="pl-PL" sz="2400" b="0" i="0" kern="1200" dirty="0">
              <a:solidFill>
                <a:srgbClr val="231F20"/>
              </a:solidFill>
            </a:rPr>
            <a:t>P, Ca a Mg méně </a:t>
          </a:r>
          <a:r>
            <a:rPr lang="pl-PL" sz="2400" b="0" i="0" kern="1200" dirty="0" err="1">
              <a:solidFill>
                <a:srgbClr val="231F20"/>
              </a:solidFill>
            </a:rPr>
            <a:t>dostupné, zatímco mikroživiny jako </a:t>
          </a:r>
          <a:r>
            <a:rPr lang="pl-PL" sz="2400" b="0" i="0" kern="1200" dirty="0">
              <a:solidFill>
                <a:srgbClr val="231F20"/>
              </a:solidFill>
            </a:rPr>
            <a:t>Fe, Mn a Al </a:t>
          </a:r>
          <a:r>
            <a:rPr lang="pl-PL" sz="2400" b="0" i="0" kern="1200" dirty="0" err="1">
              <a:solidFill>
                <a:srgbClr val="231F20"/>
              </a:solidFill>
            </a:rPr>
            <a:t>mohou být dostupnější.</a:t>
          </a:r>
          <a:endParaRPr lang="pl-PL" sz="2400" b="0" i="0" kern="1200" dirty="0">
            <a:solidFill>
              <a:srgbClr val="231F20"/>
            </a:solidFill>
          </a:endParaRPr>
        </a:p>
      </dsp:txBody>
      <dsp:txXfrm>
        <a:off x="2175792" y="463136"/>
        <a:ext cx="4417518" cy="1997973"/>
      </dsp:txXfrm>
    </dsp:sp>
    <dsp:sp modelId="{CCE3EBC2-C8E7-4C2E-91C0-9DA33A006D96}">
      <dsp:nvSpPr>
        <dsp:cNvPr id="0" name=""/>
        <dsp:cNvSpPr/>
      </dsp:nvSpPr>
      <dsp:spPr>
        <a:xfrm>
          <a:off x="0" y="463136"/>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0" y="2790774"/>
          <a:ext cx="4417518" cy="1997973"/>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V alkalických půdách je často snížena dostupnost </a:t>
          </a:r>
          <a:r>
            <a:rPr lang="pl-PL" sz="2400" kern="1200" dirty="0">
              <a:solidFill>
                <a:srgbClr val="231F20"/>
              </a:solidFill>
            </a:rPr>
            <a:t>P, Fe, Mn</a:t>
          </a:r>
          <a:r>
            <a:rPr lang="en-US" sz="2400" kern="1200" dirty="0">
              <a:solidFill>
                <a:srgbClr val="231F20"/>
              </a:solidFill>
            </a:rPr>
            <a:t>, </a:t>
          </a:r>
          <a:r>
            <a:rPr lang="pl-PL" sz="2400" kern="1200" dirty="0">
              <a:solidFill>
                <a:srgbClr val="231F20"/>
              </a:solidFill>
            </a:rPr>
            <a:t>Zn </a:t>
          </a:r>
          <a:r>
            <a:rPr lang="en-US" sz="2400" kern="1200" dirty="0">
              <a:solidFill>
                <a:srgbClr val="231F20"/>
              </a:solidFill>
            </a:rPr>
            <a:t>a </a:t>
          </a:r>
          <a:r>
            <a:rPr lang="pl-PL" sz="2400" kern="1200" dirty="0">
              <a:solidFill>
                <a:srgbClr val="231F20"/>
              </a:solidFill>
            </a:rPr>
            <a:t>Cu.</a:t>
          </a:r>
        </a:p>
      </dsp:txBody>
      <dsp:txXfrm>
        <a:off x="0" y="2790774"/>
        <a:ext cx="4417518" cy="1997973"/>
      </dsp:txXfrm>
    </dsp:sp>
    <dsp:sp modelId="{647C7C7D-9520-4D9F-96A9-866EAFE60D9C}">
      <dsp:nvSpPr>
        <dsp:cNvPr id="0" name=""/>
        <dsp:cNvSpPr/>
      </dsp:nvSpPr>
      <dsp:spPr>
        <a:xfrm>
          <a:off x="4615317" y="2790774"/>
          <a:ext cx="1977993" cy="199797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žito</a:t>
          </a:r>
          <a:r>
            <a:rPr lang="pl-PL" sz="14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brambory</a:t>
          </a:r>
          <a:r>
            <a:rPr lang="pl-PL" sz="14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tritikale</a:t>
          </a:r>
          <a:r>
            <a:rPr lang="pl-PL" sz="14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kukuřice</a:t>
          </a:r>
          <a:r>
            <a:rPr lang="pl-PL" sz="14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cukrovou řepu</a:t>
          </a:r>
          <a:r>
            <a:rPr lang="pl-PL" sz="14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řepka</a:t>
          </a:r>
          <a:r>
            <a:rPr lang="pl-PL" sz="14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pšenice</a:t>
          </a:r>
          <a:r>
            <a:rPr lang="pl-PL" sz="14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ječmen</a:t>
          </a:r>
          <a:r>
            <a:rPr lang="pl-PL" sz="14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pl-PL" sz="1400" kern="1200" dirty="0" err="1"/>
            <a:t>Borůvky</a:t>
          </a:r>
          <a:r>
            <a:rPr lang="pl-PL" sz="14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Rajčata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Basil</a:t>
          </a: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Salá</a:t>
          </a:r>
          <a:r>
            <a:rPr lang="pl-PL" sz="1600" b="1" kern="1200" dirty="0">
              <a:solidFill>
                <a:srgbClr val="231F20"/>
              </a:solidFill>
            </a:rPr>
            <a:t>t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Mrkev</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Okurka</a:t>
          </a:r>
          <a:endParaRPr lang="pl-PL" sz="1600" b="1" kern="1200" dirty="0">
            <a:solidFill>
              <a:srgbClr val="231F20"/>
            </a:solidFill>
          </a:endParaRP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Slunečnice</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417037" y="42468"/>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Meziplodiny</a:t>
          </a:r>
          <a:endParaRPr lang="pl-PL" sz="2000" kern="1200" dirty="0">
            <a:solidFill>
              <a:srgbClr val="231F20"/>
            </a:solidFill>
          </a:endParaRPr>
        </a:p>
      </dsp:txBody>
      <dsp:txXfrm>
        <a:off x="417037" y="42468"/>
        <a:ext cx="1837821" cy="275673"/>
      </dsp:txXfrm>
    </dsp:sp>
    <dsp:sp modelId="{091E1856-91D9-46D6-BB5F-3BAFCCC2C76F}">
      <dsp:nvSpPr>
        <dsp:cNvPr id="0" name=""/>
        <dsp:cNvSpPr/>
      </dsp:nvSpPr>
      <dsp:spPr>
        <a:xfrm>
          <a:off x="417037" y="372780"/>
          <a:ext cx="1837821" cy="18378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2598876" y="0"/>
          <a:ext cx="307743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a:solidFill>
                <a:srgbClr val="231F20"/>
              </a:solidFill>
            </a:rPr>
            <a:t>Doprovodná </a:t>
          </a:r>
          <a:r>
            <a:rPr lang="pl-PL" sz="2000" kern="1200" dirty="0" err="1">
              <a:solidFill>
                <a:srgbClr val="231F20"/>
              </a:solidFill>
            </a:rPr>
            <a:t>výsadba</a:t>
          </a:r>
          <a:endParaRPr lang="pl-PL" sz="2000" kern="1200" dirty="0">
            <a:solidFill>
              <a:srgbClr val="231F20"/>
            </a:solidFill>
          </a:endParaRPr>
        </a:p>
      </dsp:txBody>
      <dsp:txXfrm>
        <a:off x="2598876" y="0"/>
        <a:ext cx="3077431" cy="275673"/>
      </dsp:txXfrm>
    </dsp:sp>
    <dsp:sp modelId="{AF74A84D-290A-40AD-8050-6755077A5C42}">
      <dsp:nvSpPr>
        <dsp:cNvPr id="0" name=""/>
        <dsp:cNvSpPr/>
      </dsp:nvSpPr>
      <dsp:spPr>
        <a:xfrm>
          <a:off x="2576970" y="363720"/>
          <a:ext cx="1837821" cy="183782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1036842"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Štafetový ořez</a:t>
          </a:r>
        </a:p>
      </dsp:txBody>
      <dsp:txXfrm>
        <a:off x="1036842" y="2394384"/>
        <a:ext cx="1837821" cy="275673"/>
      </dsp:txXfrm>
    </dsp:sp>
    <dsp:sp modelId="{26951A28-61BC-408A-A6D2-5006794E81CB}">
      <dsp:nvSpPr>
        <dsp:cNvPr id="0" name=""/>
        <dsp:cNvSpPr/>
      </dsp:nvSpPr>
      <dsp:spPr>
        <a:xfrm>
          <a:off x="1036842" y="2724696"/>
          <a:ext cx="1837821" cy="183782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3068936"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Ořezávání alejí</a:t>
          </a:r>
          <a:endParaRPr lang="pl-PL" sz="2000" kern="1200" dirty="0">
            <a:solidFill>
              <a:srgbClr val="231F20"/>
            </a:solidFill>
          </a:endParaRPr>
        </a:p>
      </dsp:txBody>
      <dsp:txXfrm>
        <a:off x="3068936" y="2394384"/>
        <a:ext cx="1837821" cy="275673"/>
      </dsp:txXfrm>
    </dsp:sp>
    <dsp:sp modelId="{21C7C720-96AD-48A9-A1FE-1F0A00D18F81}">
      <dsp:nvSpPr>
        <dsp:cNvPr id="0" name=""/>
        <dsp:cNvSpPr/>
      </dsp:nvSpPr>
      <dsp:spPr>
        <a:xfrm>
          <a:off x="3068936" y="2724696"/>
          <a:ext cx="1837821" cy="183782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rané brambory</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pozdní brambory</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ozimé žito nebo pšenice</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Kliknutím upravíte styly hlavního textu</a:t>
            </a:r>
          </a:p>
          <a:p>
            <a:pPr lvl="1"/>
            <a:r>
              <a:rPr lang="en-GB"/>
              <a:t>Druhá úroveň</a:t>
            </a:r>
          </a:p>
          <a:p>
            <a:pPr lvl="2"/>
            <a:r>
              <a:rPr lang="en-GB"/>
              <a:t>Třetí úroveň</a:t>
            </a:r>
          </a:p>
          <a:p>
            <a:pPr lvl="3"/>
            <a:r>
              <a:rPr lang="en-GB"/>
              <a:t>Čtvrtá úroveň</a:t>
            </a:r>
          </a:p>
          <a:p>
            <a:pPr lvl="4"/>
            <a:r>
              <a:rPr lang="en-GB"/>
              <a:t>Pátá úroveň</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dirty="0"/>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9.xml"/><Relationship Id="rId7" Type="http://schemas.openxmlformats.org/officeDocument/2006/relationships/image" Target="../media/image91.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9.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6.jpeg"/><Relationship Id="rId7" Type="http://schemas.openxmlformats.org/officeDocument/2006/relationships/diagramColors" Target="../diagrams/colors23.xml"/><Relationship Id="rId2" Type="http://schemas.openxmlformats.org/officeDocument/2006/relationships/image" Target="../media/image135.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1.xml"/><Relationship Id="rId6" Type="http://schemas.openxmlformats.org/officeDocument/2006/relationships/image" Target="../media/image195.jpe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Řízení plodin v agroekologii</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912293" y="753119"/>
            <a:ext cx="6562677" cy="339415"/>
          </a:xfrm>
        </p:spPr>
        <p:txBody>
          <a:bodyPr/>
          <a:lstStyle/>
          <a:p>
            <a:r>
              <a:rPr lang="en-US" dirty="0"/>
              <a:t>Ekologická rovnováha je základem produktivity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2" y="1187465"/>
            <a:ext cx="7144885" cy="999383"/>
          </a:xfrm>
        </p:spPr>
        <p:txBody>
          <a:bodyPr/>
          <a:lstStyle/>
          <a:p>
            <a:r>
              <a:rPr lang="en-US" sz="2100" dirty="0"/>
              <a:t>Udržitelné systémy pěstování plodin by měly svou rozmanitostí a komplexností napodobovat přírodní ekosystémy, aby se zvýšila jejich odolnost a produktivita.</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76252"/>
            <a:ext cx="6562677" cy="339415"/>
          </a:xfrm>
        </p:spPr>
        <p:txBody>
          <a:bodyPr/>
          <a:lstStyle/>
          <a:p>
            <a:r>
              <a:rPr lang="en-US" dirty="0"/>
              <a:t>Biodiverzita zvyšuje odolnost systému</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223415" y="3086580"/>
            <a:ext cx="7397913" cy="999383"/>
          </a:xfrm>
        </p:spPr>
        <p:txBody>
          <a:bodyPr/>
          <a:lstStyle/>
          <a:p>
            <a:r>
              <a:rPr lang="en-US" sz="2050" dirty="0" err="1"/>
              <a:t>Prioritou jsou </a:t>
            </a:r>
            <a:r>
              <a:rPr lang="en-US" sz="2050" dirty="0"/>
              <a:t>rozmanité strategie pěstování plodin, včetně střídání plodin, pěstování meziplodin a používání krycích plodin, které zvyšují biologickou rozmanitost nad povrchem i pod povrchem půdy.</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540049"/>
            <a:ext cx="6562677" cy="339415"/>
          </a:xfrm>
        </p:spPr>
        <p:txBody>
          <a:bodyPr/>
          <a:lstStyle/>
          <a:p>
            <a:r>
              <a:rPr lang="en-US" dirty="0"/>
              <a:t>Zdraví půdy je základem </a:t>
            </a:r>
            <a:r>
              <a:rPr lang="pl-PL" dirty="0"/>
              <a:t>zdraví </a:t>
            </a:r>
            <a:r>
              <a:rPr lang="en-US" dirty="0"/>
              <a:t>rostlin</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156904" y="5036880"/>
            <a:ext cx="7397913" cy="999383"/>
          </a:xfrm>
        </p:spPr>
        <p:txBody>
          <a:bodyPr/>
          <a:lstStyle/>
          <a:p>
            <a:r>
              <a:rPr lang="en-US" sz="2100" dirty="0"/>
              <a:t>Půda není jen prostředím pro růst rostlin, ale živým ekosystémem, který je pro rostliny životně důležitý. Zdravá, biologicky aktivní půda může </a:t>
            </a:r>
            <a:r>
              <a:rPr lang="pl-PL" sz="2100" dirty="0"/>
              <a:t>rostlinám</a:t>
            </a:r>
            <a:r>
              <a:rPr lang="en-US" sz="2100" dirty="0"/>
              <a:t> poskytnout všechny potřebné živiny.</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27447" y="4158"/>
            <a:ext cx="9415604"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Udržitelné postupy hospodaření s plodinami - paradigmata</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38517" y="733512"/>
            <a:ext cx="6836454" cy="339415"/>
          </a:xfrm>
        </p:spPr>
        <p:txBody>
          <a:bodyPr/>
          <a:lstStyle/>
          <a:p>
            <a:r>
              <a:rPr lang="en-US" dirty="0"/>
              <a:t>Udržitelnost vyžaduje </a:t>
            </a:r>
            <a:r>
              <a:rPr lang="en-US" dirty="0" err="1"/>
              <a:t>minimalizaci </a:t>
            </a:r>
            <a:r>
              <a:rPr lang="en-US" dirty="0"/>
              <a:t>vnějších vstupů</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234471" y="1076543"/>
            <a:ext cx="7273773" cy="999383"/>
          </a:xfrm>
        </p:spPr>
        <p:txBody>
          <a:bodyPr/>
          <a:lstStyle/>
          <a:p>
            <a:r>
              <a:rPr lang="en-US" sz="2050" dirty="0"/>
              <a:t>Udržitelné systémy pěstování plodin by měly </a:t>
            </a:r>
            <a:r>
              <a:rPr lang="en-US" sz="2050" dirty="0" err="1"/>
              <a:t>minimalizovat </a:t>
            </a:r>
            <a:r>
              <a:rPr lang="en-US" sz="2050" dirty="0"/>
              <a:t>závislost na vnějších vstupech (např. syntetických </a:t>
            </a:r>
            <a:r>
              <a:rPr lang="en-US" sz="2050" dirty="0" err="1"/>
              <a:t>hnojivech</a:t>
            </a:r>
            <a:r>
              <a:rPr lang="en-US" sz="2050" dirty="0"/>
              <a:t>), které mohou poškozovat životní prostředí a znehodnocovat přírodní zdroje.</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93773"/>
            <a:ext cx="6562677" cy="339415"/>
          </a:xfrm>
        </p:spPr>
        <p:txBody>
          <a:bodyPr/>
          <a:lstStyle/>
          <a:p>
            <a:r>
              <a:rPr lang="en-US" dirty="0"/>
              <a:t>Agroekosystémy jsou kontextově specifické</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345583" y="3136360"/>
            <a:ext cx="7254197" cy="999383"/>
          </a:xfrm>
        </p:spPr>
        <p:txBody>
          <a:bodyPr/>
          <a:lstStyle/>
          <a:p>
            <a:r>
              <a:rPr lang="en-US" sz="2100" dirty="0"/>
              <a:t>V zemědělství neexistuje univerzální řešení. Udržitelné pěstitelské postupy je třeba přizpůsobit místním environmentálním, kulturním a socioekonomickým podmínkám.</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557570"/>
            <a:ext cx="6562677" cy="339415"/>
          </a:xfrm>
        </p:spPr>
        <p:txBody>
          <a:bodyPr/>
          <a:lstStyle/>
          <a:p>
            <a:r>
              <a:rPr lang="en-US" dirty="0"/>
              <a:t>Odolnost vůči změně klimatu je zásadní</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20645" y="5011714"/>
            <a:ext cx="7169822" cy="999383"/>
          </a:xfrm>
        </p:spPr>
        <p:txBody>
          <a:bodyPr/>
          <a:lstStyle/>
          <a:p>
            <a:r>
              <a:rPr lang="en-US" sz="2100" dirty="0"/>
              <a:t>Vzhledem k rostoucím dopadům změny klimatu musí být systémy pěstování plodin odolné vůči extrémním povětrnostním jevům, změnám teplot a tlakům škůdců a chorob.</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Udržitelné postupy </a:t>
            </a:r>
            <a:r>
              <a:rPr lang="pl-PL" dirty="0"/>
              <a:t>hospodaření s </a:t>
            </a:r>
            <a:r>
              <a:rPr lang="pl-PL" dirty="0" err="1"/>
              <a:t>plodinami - paradigmata</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0" y="4158"/>
            <a:ext cx="9786796"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Udržitelné postupy hospodaření s plodinami - paradigmata</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Diverzifikace plodin a polykulturní systémy</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Monokultura </a:t>
            </a:r>
            <a:r>
              <a:rPr lang="pl-PL" dirty="0"/>
              <a:t>- </a:t>
            </a:r>
            <a:r>
              <a:rPr lang="en-US" dirty="0"/>
              <a:t>pěstování jednoho druhu plodiny na velké ploše</a:t>
            </a:r>
            <a:r>
              <a:rPr lang="pl-PL" dirty="0"/>
              <a:t>.</a:t>
            </a:r>
            <a:endParaRPr lang="en-US" dirty="0"/>
          </a:p>
          <a:p>
            <a:endParaRPr lang="pl-PL" b="1" dirty="0"/>
          </a:p>
          <a:p>
            <a:r>
              <a:rPr lang="en-US" b="1" dirty="0"/>
              <a:t>Smíšené pěstování </a:t>
            </a:r>
            <a:r>
              <a:rPr lang="pl-PL" dirty="0"/>
              <a:t>- </a:t>
            </a:r>
            <a:r>
              <a:rPr lang="en-US" dirty="0"/>
              <a:t>pěstování dvou nebo více plodin současně na stejném pozemku</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610567" y="747364"/>
            <a:ext cx="6366042" cy="992652"/>
          </a:xfrm>
        </p:spPr>
        <p:txBody>
          <a:bodyPr/>
          <a:lstStyle/>
          <a:p>
            <a:r>
              <a:rPr lang="en-US" dirty="0"/>
              <a:t>Smíšené pěstování </a:t>
            </a:r>
            <a:r>
              <a:rPr lang="pl-PL" dirty="0"/>
              <a:t>vs. </a:t>
            </a:r>
            <a:r>
              <a:rPr lang="pl-PL" dirty="0" err="1"/>
              <a:t>monokultura</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Monokultura </a:t>
            </a:r>
            <a:r>
              <a:rPr lang="pl-PL" b="1" dirty="0"/>
              <a:t>- výhody a nevýhody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0708" y="2091029"/>
            <a:ext cx="8032319" cy="3367093"/>
            <a:chOff x="2129335" y="2137471"/>
            <a:chExt cx="80323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400" kern="1200" dirty="0">
                  <a:solidFill>
                    <a:srgbClr val="231F20"/>
                  </a:solidFill>
                </a:rPr>
                <a:t>zvýšit efektivitu výsadby, údržby a sklizně</a:t>
              </a:r>
              <a:r>
                <a:rPr lang="pl-PL" sz="24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400" kern="1200" dirty="0">
                  <a:solidFill>
                    <a:srgbClr val="231F20"/>
                  </a:solidFill>
                </a:rPr>
                <a:t>v krátkodobém horizontu ekonomicky atraktivnější díky potenciálu vyšších výnosů a nižších nákladů na pracovní sílu</a:t>
              </a:r>
              <a:r>
                <a:rPr lang="pl-PL" sz="24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4002390"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400" kern="1200" dirty="0">
                  <a:solidFill>
                    <a:srgbClr val="231F20"/>
                  </a:solidFill>
                </a:rPr>
                <a:t>často vede k větší zranitelnosti vůči škůdcům, chorobám a nepříznivým povětrnostním podmínkám</a:t>
              </a:r>
              <a:r>
                <a:rPr lang="pl-PL" sz="24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400" kern="1200" dirty="0">
                  <a:solidFill>
                    <a:srgbClr val="231F20"/>
                  </a:solidFill>
                </a:rPr>
                <a:t>vede k vyčerpání živin v půdě a ke zvýšené závislosti na chemických vstupech, jako jsou </a:t>
              </a:r>
              <a:r>
                <a:rPr lang="en-US" sz="2400" kern="1200" dirty="0" err="1">
                  <a:solidFill>
                    <a:srgbClr val="231F20"/>
                  </a:solidFill>
                </a:rPr>
                <a:t>hnojiva </a:t>
              </a:r>
              <a:r>
                <a:rPr lang="en-US" sz="2400" kern="1200" dirty="0">
                  <a:solidFill>
                    <a:srgbClr val="231F20"/>
                  </a:solidFill>
                </a:rPr>
                <a:t>a pesticidy</a:t>
              </a:r>
              <a:r>
                <a:rPr lang="pl-PL" sz="24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967632" y="550537"/>
            <a:ext cx="794457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Smíšené pěstování - výhody a nevýhody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7067" y="2330121"/>
            <a:ext cx="7738565" cy="3284838"/>
            <a:chOff x="2129335" y="2620168"/>
            <a:chExt cx="7738565"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243798" y="2620168"/>
              <a:ext cx="3915465"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3"/>
                </a:buBlip>
              </a:pPr>
              <a:r>
                <a:rPr lang="en-US" sz="2400" dirty="0">
                  <a:solidFill>
                    <a:srgbClr val="231F20"/>
                  </a:solidFill>
                </a:rPr>
                <a:t>lepší </a:t>
              </a:r>
              <a:r>
                <a:rPr lang="en-US" sz="2400" dirty="0" err="1">
                  <a:solidFill>
                    <a:srgbClr val="231F20"/>
                  </a:solidFill>
                </a:rPr>
                <a:t>využití </a:t>
              </a:r>
              <a:r>
                <a:rPr lang="en-US" sz="2400" dirty="0">
                  <a:solidFill>
                    <a:srgbClr val="231F20"/>
                  </a:solidFill>
                </a:rPr>
                <a:t>zdrojů;</a:t>
              </a:r>
            </a:p>
            <a:p>
              <a:pPr marL="342900" lvl="0" indent="-342900" defTabSz="1066800">
                <a:lnSpc>
                  <a:spcPct val="90000"/>
                </a:lnSpc>
                <a:spcBef>
                  <a:spcPct val="0"/>
                </a:spcBef>
                <a:spcAft>
                  <a:spcPct val="35000"/>
                </a:spcAft>
                <a:buBlip>
                  <a:blip r:embed="rId3"/>
                </a:buBlip>
              </a:pPr>
              <a:r>
                <a:rPr lang="en-US" sz="2400" dirty="0">
                  <a:solidFill>
                    <a:srgbClr val="231F20"/>
                  </a:solidFill>
                </a:rPr>
                <a:t>snížení rizika úplného výpadku úrody v důsledku škůdců nebo chorob;</a:t>
              </a:r>
            </a:p>
            <a:p>
              <a:pPr marL="342900" lvl="0" indent="-342900" defTabSz="1066800">
                <a:lnSpc>
                  <a:spcPct val="90000"/>
                </a:lnSpc>
                <a:spcBef>
                  <a:spcPct val="0"/>
                </a:spcBef>
                <a:spcAft>
                  <a:spcPct val="35000"/>
                </a:spcAft>
                <a:buBlip>
                  <a:blip r:embed="rId3"/>
                </a:buBlip>
              </a:pPr>
              <a:r>
                <a:rPr lang="en-US" sz="2400" dirty="0">
                  <a:solidFill>
                    <a:srgbClr val="231F20"/>
                  </a:solidFill>
                </a:rPr>
                <a:t>zvyšuje biologickou rozmanitost;</a:t>
              </a:r>
            </a:p>
            <a:p>
              <a:pPr marL="342900" lvl="0" indent="-342900" defTabSz="1066800">
                <a:lnSpc>
                  <a:spcPct val="90000"/>
                </a:lnSpc>
                <a:spcBef>
                  <a:spcPct val="0"/>
                </a:spcBef>
                <a:spcAft>
                  <a:spcPct val="35000"/>
                </a:spcAft>
                <a:buBlip>
                  <a:blip r:embed="rId3"/>
                </a:buBlip>
              </a:pPr>
              <a:r>
                <a:rPr lang="en-US" sz="2400" dirty="0">
                  <a:solidFill>
                    <a:srgbClr val="231F20"/>
                  </a:solidFill>
                </a:rPr>
                <a:t>zlepšuje zdraví půdy a může vést ke stabilnějším výnosům.</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400" dirty="0">
                  <a:solidFill>
                    <a:srgbClr val="231F20"/>
                  </a:solidFill>
                </a:rPr>
                <a:t>mohou být z krátkodobého hlediska ekonomicky atraktivnější vzhledem k nižší efektivitě výsadby, údržby a sklizně.</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Smíšené plodiny </a:t>
            </a:r>
            <a:r>
              <a:rPr lang="pl-PL" b="1" dirty="0" err="1"/>
              <a:t>- Přehled faktů</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ZPŮSOB PĚSTOVÁNÍ </a:t>
              </a:r>
              <a:r>
                <a:rPr lang="pl-PL" sz="2000" b="1" dirty="0">
                  <a:solidFill>
                    <a:srgbClr val="231F20"/>
                  </a:solidFill>
                </a:rPr>
                <a:t>- </a:t>
              </a:r>
              <a:r>
                <a:rPr lang="en-US" sz="2000" kern="1200" dirty="0">
                  <a:solidFill>
                    <a:srgbClr val="231F20"/>
                  </a:solidFill>
                </a:rPr>
                <a:t>dvě nebo více plodin se pěstují současně na stejném poli bez zřetelných řádků/střídavě v pásech </a:t>
              </a:r>
              <a:r>
                <a:rPr lang="pl-PL" sz="2000" kern="1200" dirty="0" err="1">
                  <a:solidFill>
                    <a:srgbClr val="231F20"/>
                  </a:solidFill>
                </a:rPr>
                <a:t>nebo </a:t>
              </a:r>
              <a:r>
                <a:rPr lang="en-US" sz="2000" kern="1200" dirty="0">
                  <a:solidFill>
                    <a:srgbClr val="231F20"/>
                  </a:solidFill>
                </a:rPr>
                <a:t>se druhá plodina vysévá před sklizní první plodiny).</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KOMPLEXNÍ SÁZENÍ </a:t>
              </a:r>
              <a:r>
                <a:rPr lang="pl-PL" sz="2000" b="1" dirty="0">
                  <a:solidFill>
                    <a:srgbClr val="231F20"/>
                  </a:solidFill>
                </a:rPr>
                <a:t>- </a:t>
              </a:r>
              <a:r>
                <a:rPr lang="en-US" sz="2000" kern="1200" dirty="0" err="1">
                  <a:solidFill>
                    <a:srgbClr val="231F20"/>
                  </a:solidFill>
                </a:rPr>
                <a:t>plodiny </a:t>
              </a:r>
              <a:r>
                <a:rPr lang="en-US" sz="2000" kern="1200" dirty="0">
                  <a:solidFill>
                    <a:srgbClr val="231F20"/>
                  </a:solidFill>
                </a:rPr>
                <a:t>vybrané pro řádkové pěstování mají často rozdílnou výšku, hloubku kořenů, potřebu živin a termín zrání, což jim umožňuje koexistovat bez výrazné konkurence.</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Řízení plodin a času </a:t>
              </a:r>
              <a:r>
                <a:rPr lang="pl-PL" sz="2000" b="1" dirty="0">
                  <a:solidFill>
                    <a:srgbClr val="231F20"/>
                  </a:solidFill>
                </a:rPr>
                <a:t>- </a:t>
              </a:r>
              <a:r>
                <a:rPr lang="en-US" sz="2000" kern="1200" dirty="0">
                  <a:solidFill>
                    <a:srgbClr val="231F20"/>
                  </a:solidFill>
                </a:rPr>
                <a:t>pečlivé řízení obou </a:t>
              </a:r>
              <a:r>
                <a:rPr lang="pl-PL" sz="2000" kern="1200" dirty="0" err="1">
                  <a:solidFill>
                    <a:srgbClr val="231F20"/>
                  </a:solidFill>
                </a:rPr>
                <a:t>rostlin včetně </a:t>
              </a:r>
              <a:r>
                <a:rPr lang="en-US" sz="2000" kern="1200" dirty="0">
                  <a:solidFill>
                    <a:srgbClr val="231F20"/>
                  </a:solidFill>
                </a:rPr>
                <a:t>načasování výsadby a sklizně pro každou plodinu, aby se optimalizovaly přínosy tohoto postupu.</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Smíšené plodiny - </a:t>
            </a:r>
            <a:r>
              <a:rPr lang="pl-PL" b="1" dirty="0" err="1"/>
              <a:t>provádění</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DETAILNÍ PLÁNOVÁNÍ </a:t>
              </a:r>
              <a:r>
                <a:rPr lang="pl-PL" sz="2000" b="1" dirty="0">
                  <a:solidFill>
                    <a:srgbClr val="231F20"/>
                  </a:solidFill>
                </a:rPr>
                <a:t>- </a:t>
              </a:r>
              <a:r>
                <a:rPr lang="en-US" sz="2000" b="0" kern="1200" dirty="0" err="1">
                  <a:solidFill>
                    <a:srgbClr val="231F20"/>
                  </a:solidFill>
                </a:rPr>
                <a:t>pochopení </a:t>
              </a:r>
              <a:r>
                <a:rPr lang="en-US" sz="2000" b="0" kern="1200" dirty="0">
                  <a:solidFill>
                    <a:srgbClr val="231F20"/>
                  </a:solidFill>
                </a:rPr>
                <a:t>růstových vzorců a potřeb jednotlivých plodin </a:t>
              </a:r>
              <a:r>
                <a:rPr lang="pl-PL" sz="2000" b="0" kern="1200" dirty="0">
                  <a:solidFill>
                    <a:srgbClr val="231F20"/>
                  </a:solidFill>
                </a:rPr>
                <a:t>pro </a:t>
              </a:r>
              <a:r>
                <a:rPr lang="en-IE" sz="2000" b="0" kern="1200" dirty="0">
                  <a:solidFill>
                    <a:srgbClr val="231F20"/>
                  </a:solidFill>
                </a:rPr>
                <a:t>optimalizaci </a:t>
              </a:r>
              <a:r>
                <a:rPr lang="pl-PL" sz="2000" b="0" kern="1200" dirty="0">
                  <a:solidFill>
                    <a:srgbClr val="231F20"/>
                  </a:solidFill>
                </a:rPr>
                <a:t>produktivity</a:t>
              </a:r>
              <a:r>
                <a:rPr lang="en-US" sz="2000" b="0" kern="1200" dirty="0">
                  <a:solidFill>
                    <a:srgbClr val="231F20"/>
                  </a:solidFill>
                </a:rPr>
                <a:t>.</a:t>
              </a:r>
              <a:endParaRPr lang="pl-PL" sz="2000" b="0" kern="1200" dirty="0">
                <a:solidFill>
                  <a:srgbClr val="231F20"/>
                </a:solidFill>
              </a:endParaRP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PŘESNÝ VÝKON </a:t>
              </a:r>
              <a:r>
                <a:rPr lang="pl-PL" sz="2000" b="1" dirty="0">
                  <a:solidFill>
                    <a:srgbClr val="231F20"/>
                  </a:solidFill>
                </a:rPr>
                <a:t>- </a:t>
              </a:r>
              <a:r>
                <a:rPr lang="en-US" sz="2000" b="0" kern="1200" dirty="0" err="1">
                  <a:solidFill>
                    <a:srgbClr val="231F20"/>
                  </a:solidFill>
                </a:rPr>
                <a:t>přesné </a:t>
              </a:r>
              <a:r>
                <a:rPr lang="en-US" sz="2000" b="0" kern="1200" dirty="0">
                  <a:solidFill>
                    <a:srgbClr val="231F20"/>
                  </a:solidFill>
                </a:rPr>
                <a:t>načasování výsadby a sklizně, aby se plodiny navzájem nepředbíhaly.</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MONITOROVÁNÍ A ÚPRAVY </a:t>
              </a:r>
              <a:r>
                <a:rPr lang="pl-PL" sz="2000" b="1" dirty="0">
                  <a:solidFill>
                    <a:srgbClr val="231F20"/>
                  </a:solidFill>
                </a:rPr>
                <a:t>- </a:t>
              </a:r>
              <a:r>
                <a:rPr lang="en-US" sz="2000" b="0" kern="1200" dirty="0" err="1">
                  <a:solidFill>
                    <a:srgbClr val="231F20"/>
                  </a:solidFill>
                </a:rPr>
                <a:t>pravidelné </a:t>
              </a:r>
              <a:r>
                <a:rPr lang="en-US" sz="2000" b="0" kern="1200" dirty="0">
                  <a:solidFill>
                    <a:srgbClr val="231F20"/>
                  </a:solidFill>
                </a:rPr>
                <a:t>sledování růstu a interakce plodin, podle potřeby úpravy zavlažování, rozdělení a hospodaření s živinami.</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Smíšené ořezávání - </a:t>
            </a:r>
            <a:r>
              <a:rPr lang="en-IE" b="1" dirty="0"/>
              <a:t>Zvláštní </a:t>
            </a:r>
            <a:r>
              <a:rPr lang="pl-PL" b="1" dirty="0"/>
              <a:t>pozornost!</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VÝBĚR PLODIN </a:t>
              </a:r>
              <a:r>
                <a:rPr lang="en-US" sz="2000" b="0" kern="1200" dirty="0">
                  <a:solidFill>
                    <a:srgbClr val="231F20"/>
                  </a:solidFill>
                </a:rPr>
                <a:t>- je důležité vybrat plodiny, které jsou kompatibilní z hlediska svých růstových požadavků a které si navzájem agresivně nekonkurují o zdroje.</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KOMPLEXNOST ŘÍZENÍ </a:t>
              </a:r>
              <a:r>
                <a:rPr lang="pl-PL" sz="2000" b="1" dirty="0">
                  <a:solidFill>
                    <a:srgbClr val="231F20"/>
                  </a:solidFill>
                </a:rPr>
                <a:t>- </a:t>
              </a:r>
              <a:r>
                <a:rPr lang="en-US" sz="2000" kern="1200" dirty="0" err="1">
                  <a:solidFill>
                    <a:srgbClr val="231F20"/>
                  </a:solidFill>
                </a:rPr>
                <a:t>pěstování meziplodin </a:t>
              </a:r>
              <a:r>
                <a:rPr lang="en-US" sz="2000" kern="1200" dirty="0">
                  <a:solidFill>
                    <a:srgbClr val="231F20"/>
                  </a:solidFill>
                </a:rPr>
                <a:t>může komplikovat polní operace, jako je výsadba, kultivace a sklizeň, což vyžaduje více plánování a práce ve srovnání s pěstováním monokultur.</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POPTÁVKA NA TRHU </a:t>
              </a:r>
              <a:r>
                <a:rPr lang="pl-PL" sz="2000" b="1" dirty="0">
                  <a:solidFill>
                    <a:srgbClr val="231F20"/>
                  </a:solidFill>
                </a:rPr>
                <a:t>- </a:t>
              </a:r>
              <a:r>
                <a:rPr lang="en-US" sz="2000" kern="1200" dirty="0" err="1">
                  <a:solidFill>
                    <a:srgbClr val="231F20"/>
                  </a:solidFill>
                </a:rPr>
                <a:t>zemědělci </a:t>
              </a:r>
              <a:r>
                <a:rPr lang="en-US" sz="2000" kern="1200" dirty="0">
                  <a:solidFill>
                    <a:srgbClr val="231F20"/>
                  </a:solidFill>
                </a:rPr>
                <a:t>musí zohlednit poptávku na trhu po plodinách vybraných pro pěstování meziplodin, aby zajistili ziskovost.</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Smíšené plodiny - příklady</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511507" y="966424"/>
            <a:ext cx="11145077" cy="5368842"/>
            <a:chOff x="511507" y="966424"/>
            <a:chExt cx="1070322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a:solidFill>
                    <a:srgbClr val="231F20"/>
                  </a:solidFill>
                </a:rPr>
                <a:t>VYSOKÉ OBILNINY A LUSKOVINY </a:t>
              </a:r>
              <a:r>
                <a:rPr lang="pl-PL" sz="1900" b="1" dirty="0">
                  <a:solidFill>
                    <a:srgbClr val="231F20"/>
                  </a:solidFill>
                </a:rPr>
                <a:t>- </a:t>
              </a:r>
              <a:r>
                <a:rPr lang="pl-PL" sz="1900" b="0" kern="1200" dirty="0" err="1">
                  <a:solidFill>
                    <a:srgbClr val="231F20"/>
                  </a:solidFill>
                </a:rPr>
                <a:t>vysoké obiloviny </a:t>
              </a:r>
              <a:r>
                <a:rPr lang="pl-PL" sz="1900" b="0" kern="1200" dirty="0">
                  <a:solidFill>
                    <a:srgbClr val="231F20"/>
                  </a:solidFill>
                </a:rPr>
                <a:t>(</a:t>
              </a:r>
              <a:r>
                <a:rPr lang="pl-PL" sz="1900" b="0" kern="1200" dirty="0" err="1">
                  <a:solidFill>
                    <a:srgbClr val="231F20"/>
                  </a:solidFill>
                </a:rPr>
                <a:t>např. kukuřice, čirok</a:t>
              </a:r>
              <a:r>
                <a:rPr lang="pl-PL" sz="1900" b="0" kern="1200" dirty="0">
                  <a:solidFill>
                    <a:srgbClr val="231F20"/>
                  </a:solidFill>
                </a:rPr>
                <a:t>) </a:t>
              </a:r>
              <a:r>
                <a:rPr lang="en-US" sz="1900" b="0" kern="1200" dirty="0">
                  <a:solidFill>
                    <a:srgbClr val="231F20"/>
                  </a:solidFill>
                </a:rPr>
                <a:t>lze </a:t>
              </a:r>
              <a:r>
                <a:rPr lang="pl-PL" sz="1900" b="0" kern="1200" dirty="0">
                  <a:solidFill>
                    <a:srgbClr val="231F20"/>
                  </a:solidFill>
                </a:rPr>
                <a:t>pěstovat</a:t>
              </a:r>
              <a:r>
                <a:rPr lang="en-US" sz="1900" b="0" kern="1200" dirty="0">
                  <a:solidFill>
                    <a:srgbClr val="231F20"/>
                  </a:solidFill>
                </a:rPr>
                <a:t> v meziplodinách s luskovinami </a:t>
              </a:r>
              <a:r>
                <a:rPr lang="pl-PL" sz="1900" b="0" kern="1200" dirty="0">
                  <a:solidFill>
                    <a:srgbClr val="231F20"/>
                  </a:solidFill>
                </a:rPr>
                <a:t>(</a:t>
              </a:r>
              <a:r>
                <a:rPr lang="pl-PL" sz="1900" b="0" kern="1200" dirty="0" err="1">
                  <a:solidFill>
                    <a:srgbClr val="231F20"/>
                  </a:solidFill>
                </a:rPr>
                <a:t>např. </a:t>
              </a:r>
              <a:r>
                <a:rPr lang="en-US" sz="1900" b="0" kern="1200" dirty="0">
                  <a:solidFill>
                    <a:srgbClr val="231F20"/>
                  </a:solidFill>
                </a:rPr>
                <a:t>hrachem nebo sójou</a:t>
              </a:r>
              <a:r>
                <a:rPr lang="pl-PL" sz="1900" b="0" kern="1200" dirty="0">
                  <a:solidFill>
                    <a:srgbClr val="231F20"/>
                  </a:solidFill>
                </a:rPr>
                <a:t>)</a:t>
              </a:r>
              <a:r>
                <a:rPr lang="en-US" sz="1900" b="0" kern="1200" dirty="0">
                  <a:solidFill>
                    <a:srgbClr val="231F20"/>
                  </a:solidFill>
                </a:rPr>
                <a:t>. </a:t>
              </a:r>
              <a:r>
                <a:rPr lang="pl-PL" sz="1900" b="0" kern="1200" dirty="0" err="1">
                  <a:solidFill>
                    <a:srgbClr val="231F20"/>
                  </a:solidFill>
                </a:rPr>
                <a:t>Vysoké obiloviny </a:t>
              </a:r>
              <a:r>
                <a:rPr lang="en-US" sz="1900" b="0" kern="1200" dirty="0">
                  <a:solidFill>
                    <a:srgbClr val="231F20"/>
                  </a:solidFill>
                </a:rPr>
                <a:t>poskytují luskovinám mřížku, po které se mohou vyšplhat, zatímco luskoviny vážou dusík v půdě, čímž zlepšují celkovou úrodnost půdy.</a:t>
              </a:r>
              <a:endParaRPr lang="pl-PL" sz="1900"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ZRNINY S LUSKOVINAMI </a:t>
              </a:r>
              <a:r>
                <a:rPr lang="en-US" sz="2000" b="0" kern="1200" dirty="0">
                  <a:solidFill>
                    <a:srgbClr val="231F20"/>
                  </a:solidFill>
                </a:rPr>
                <a:t>- pěstování obilovin, jako je pšenice nebo ječmen, s luštěninami, jako je hrách nebo čočka, může zlepšit zdraví a úrodnost půdy. Luštěniny vážou dusík v půdě, čímž prospívají obilovinám, zatímco obiloviny poskytují luštěninám strukturální podporu.</a:t>
              </a:r>
              <a:endParaRPr lang="pl-PL" sz="2000"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SLUNEČNICE A DÝNĚ </a:t>
              </a:r>
              <a:r>
                <a:rPr lang="pl-PL" sz="2000" b="1" dirty="0">
                  <a:solidFill>
                    <a:srgbClr val="231F20"/>
                  </a:solidFill>
                </a:rPr>
                <a:t>- </a:t>
              </a:r>
              <a:r>
                <a:rPr lang="en-US" sz="2000" b="0" kern="1200" dirty="0" err="1">
                  <a:solidFill>
                    <a:srgbClr val="231F20"/>
                  </a:solidFill>
                </a:rPr>
                <a:t>výsadba </a:t>
              </a:r>
              <a:r>
                <a:rPr lang="en-US" sz="2000" b="0" kern="1200" dirty="0">
                  <a:solidFill>
                    <a:srgbClr val="231F20"/>
                  </a:solidFill>
                </a:rPr>
                <a:t>slunečnic ve střídavých řadách s dýněmi může poskytnout dýním stín a oporu, snížit odpařování vody z půdy a zabránit růstu plevelů mezi řadami.</a:t>
              </a:r>
              <a:endParaRPr lang="pl-PL" sz="2000"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4" name="Grupa 23">
              <a:extLst>
                <a:ext uri="{FF2B5EF4-FFF2-40B4-BE49-F238E27FC236}">
                  <a16:creationId xmlns:a16="http://schemas.microsoft.com/office/drawing/2014/main" id="{E4540000-3713-404F-9D24-1C86307DCD9D}"/>
                </a:ext>
              </a:extLst>
            </p:cNvPr>
            <p:cNvGrpSpPr/>
            <p:nvPr/>
          </p:nvGrpSpPr>
          <p:grpSpPr>
            <a:xfrm>
              <a:off x="1586129" y="966424"/>
              <a:ext cx="3084155" cy="1727909"/>
              <a:chOff x="1586129" y="1020854"/>
              <a:chExt cx="3084155"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586129"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Vysoké </a:t>
                </a:r>
                <a:r>
                  <a:rPr lang="pl-PL" sz="1600" b="1" kern="1200" dirty="0">
                    <a:solidFill>
                      <a:srgbClr val="231F20"/>
                    </a:solidFill>
                  </a:rPr>
                  <a:t>obiloviny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20"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Luštěniny</a:t>
                </a:r>
                <a:endParaRPr lang="pl-PL" sz="16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099592" cy="1736804"/>
              <a:chOff x="8126405" y="2764404"/>
              <a:chExt cx="3099592"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Obiloviny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Luštěniny</a:t>
                </a:r>
                <a:endParaRPr lang="pl-PL" sz="16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65431" y="1348243"/>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00728" y="1348243"/>
            <a:ext cx="4465067" cy="689519"/>
          </a:xfrm>
        </p:spPr>
        <p:txBody>
          <a:bodyPr/>
          <a:lstStyle/>
          <a:p>
            <a:r>
              <a:rPr lang="pl-PL" sz="2400" dirty="0"/>
              <a:t>Úvod</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578480" y="1437644"/>
            <a:ext cx="5009729" cy="3982712"/>
          </a:xfrm>
        </p:spPr>
        <p:txBody>
          <a:bodyPr/>
          <a:lstStyle/>
          <a:p>
            <a:r>
              <a:rPr lang="en-US" sz="2300" dirty="0"/>
              <a:t>Seznámíte se s různými technikami, </a:t>
            </a:r>
            <a:r>
              <a:rPr lang="pl-PL" sz="2300" dirty="0"/>
              <a:t>které </a:t>
            </a:r>
            <a:r>
              <a:rPr lang="en-US" sz="2300" dirty="0"/>
              <a:t>zahrnují strategické kombinování plodin s cílem maximalizovat prostor a zdroje a zároveň podpořit vzájemné výhody mezi rostlinami. Dozvíte se také o udržitelných metodách udržování a zvyšování úrodnosti půdy a nakonec zjistíte, jak střídání různých plodin v určitém pořadí může zlepšit strukturu půdy, přerušit koloběh škůdců a chorob a zvýšit celkovou produktivitu farmy.</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587134" y="2263231"/>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22431" y="2263231"/>
            <a:ext cx="5769569" cy="689519"/>
          </a:xfrm>
        </p:spPr>
        <p:txBody>
          <a:bodyPr/>
          <a:lstStyle/>
          <a:p>
            <a:r>
              <a:rPr lang="en-US" sz="2400" dirty="0"/>
              <a:t>Udržitelné postupy hospodaření s plodinami</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593713" y="3178218"/>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29010" y="3178218"/>
            <a:ext cx="5648313" cy="689519"/>
          </a:xfrm>
        </p:spPr>
        <p:txBody>
          <a:bodyPr/>
          <a:lstStyle/>
          <a:p>
            <a:r>
              <a:rPr lang="en-US" sz="2400" dirty="0"/>
              <a:t>Diverzifikace plodin a polykulturní systémy</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15416" y="4093206"/>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50713" y="4093206"/>
            <a:ext cx="4465067" cy="689519"/>
          </a:xfrm>
        </p:spPr>
        <p:txBody>
          <a:bodyPr/>
          <a:lstStyle/>
          <a:p>
            <a:r>
              <a:rPr lang="en-US" sz="2400" dirty="0"/>
              <a:t>Střídání </a:t>
            </a:r>
            <a:r>
              <a:rPr lang="pl-PL" sz="2400" dirty="0"/>
              <a:t>a </a:t>
            </a:r>
            <a:r>
              <a:rPr lang="en-US" sz="2400" dirty="0"/>
              <a:t>střídání plodin</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593713" y="5008193"/>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29010" y="5008193"/>
            <a:ext cx="5524216" cy="689519"/>
          </a:xfrm>
        </p:spPr>
        <p:txBody>
          <a:bodyPr/>
          <a:lstStyle/>
          <a:p>
            <a:r>
              <a:rPr lang="en-US" sz="2400" dirty="0"/>
              <a:t>Agroekologické postupy pro hospodaření s živinami na farmě</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Přehled </a:t>
            </a:r>
            <a:r>
              <a:rPr lang="pl-PL" dirty="0"/>
              <a:t>obsahu</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Smíšené plodiny - příklady</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543833"/>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Rajčata a bazalka - </a:t>
              </a:r>
              <a:r>
                <a:rPr lang="en-US" sz="2000" dirty="0" err="1">
                  <a:solidFill>
                    <a:srgbClr val="231F20"/>
                  </a:solidFill>
                </a:rPr>
                <a:t>výsadba </a:t>
              </a:r>
              <a:r>
                <a:rPr lang="en-US" sz="2000" dirty="0">
                  <a:solidFill>
                    <a:srgbClr val="231F20"/>
                  </a:solidFill>
                </a:rPr>
                <a:t>bazalky mezi řádky rajčat může pomoci odpudit škůdce, kteří napadají rajčata, zatímco rajčata poskytují bazalce stín a oporu. Bazalka navíc uvolňuje sloučeniny, které mohou zlepšit </a:t>
              </a:r>
              <a:r>
                <a:rPr lang="en-US" sz="2000" dirty="0" err="1">
                  <a:solidFill>
                    <a:srgbClr val="231F20"/>
                  </a:solidFill>
                </a:rPr>
                <a:t>chuť </a:t>
              </a:r>
              <a:r>
                <a:rPr lang="en-US" sz="2000" dirty="0">
                  <a:solidFill>
                    <a:srgbClr val="231F20"/>
                  </a:solidFill>
                </a:rPr>
                <a:t>rajčat.</a:t>
              </a:r>
              <a:endParaRPr lang="pl-PL" sz="20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SALÁT A MRKEV - </a:t>
              </a:r>
              <a:r>
                <a:rPr lang="en-US" sz="2000" dirty="0" err="1">
                  <a:solidFill>
                    <a:srgbClr val="231F20"/>
                  </a:solidFill>
                </a:rPr>
                <a:t>vzájemná výsadba </a:t>
              </a:r>
              <a:r>
                <a:rPr lang="en-US" sz="2000" dirty="0">
                  <a:solidFill>
                    <a:srgbClr val="231F20"/>
                  </a:solidFill>
                </a:rPr>
                <a:t>salátu a mrkve umožňuje efektivní využití prostoru, protože salát rychle dozrává a sklízí se dříve, než se mrkev plně rozvine. Salát poskytuje půdní kryt, snižuje konkurenci plevelů a zachovává půdní vlhkost pro mrkev.</a:t>
              </a:r>
              <a:endParaRPr lang="pl-PL" sz="20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dirty="0">
                  <a:solidFill>
                    <a:srgbClr val="231F20"/>
                  </a:solidFill>
                </a:rPr>
                <a:t>SLUNEČNICE A OUKURKY - </a:t>
              </a:r>
              <a:r>
                <a:rPr lang="en-US" sz="2000" dirty="0" err="1">
                  <a:solidFill>
                    <a:srgbClr val="231F20"/>
                  </a:solidFill>
                </a:rPr>
                <a:t>slunečnice </a:t>
              </a:r>
              <a:r>
                <a:rPr lang="en-US" sz="2000" dirty="0">
                  <a:solidFill>
                    <a:srgbClr val="231F20"/>
                  </a:solidFill>
                </a:rPr>
                <a:t>mohou sloužit jako přirozená mříž pro popínavé rostliny okurek a jejich velké stonky poskytují ochranu před větrem pro choulostivější rostliny okurek.</a:t>
              </a:r>
              <a:endParaRPr lang="pl-PL" sz="20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519747" y="475355"/>
            <a:ext cx="5639427" cy="992652"/>
          </a:xfrm>
        </p:spPr>
        <p:txBody>
          <a:bodyPr/>
          <a:lstStyle/>
          <a:p>
            <a:r>
              <a:rPr lang="en-US" sz="3400" b="1" dirty="0" err="1"/>
              <a:t>Typy </a:t>
            </a:r>
            <a:r>
              <a:rPr lang="en-US" sz="3400" b="1" dirty="0"/>
              <a:t>smíšených pěstitelských systémů</a:t>
            </a:r>
          </a:p>
          <a:p>
            <a:endParaRPr lang="en-US" sz="3400"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2697439944"/>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řádkové pěstování meziplodin</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pásové pěstování meziplodin</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smíšené </a:t>
              </a:r>
              <a:r>
                <a:rPr lang="en-US" sz="2600" b="1" kern="1200" dirty="0" err="1"/>
                <a:t>pěstování plodin</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t>Meziplodiny zahrnují pěstování dvou nebo více plodin současně na stejném poli, přičemž osevní postupy a plodiny jsou voleny tak, aby se vzájemně doplňovaly. Tato strategie může mít několik podob:</a:t>
            </a:r>
            <a:endParaRPr lang="pl-PL"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Formy pěstování meziplodin</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798382" y="636781"/>
            <a:ext cx="997590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t>Schémata </a:t>
            </a:r>
            <a:r>
              <a:rPr lang="pl-PL" b="1" dirty="0" err="1"/>
              <a:t>různých forem pěstování meziplodin</a:t>
            </a:r>
            <a:endParaRPr lang="pl-PL"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Řádkové pěstování meziplodin</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Pásové meziplodiny</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Smíšené pěstování</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Závod A</a:t>
              </a:r>
            </a:p>
            <a:p>
              <a:pPr>
                <a:spcBef>
                  <a:spcPts val="600"/>
                </a:spcBef>
                <a:spcAft>
                  <a:spcPts val="600"/>
                </a:spcAft>
              </a:pPr>
              <a:r>
                <a:rPr lang="pl-PL" sz="2000" b="1" dirty="0">
                  <a:solidFill>
                    <a:srgbClr val="231F20"/>
                  </a:solidFill>
                </a:rPr>
                <a:t>Závod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09587" y="1448569"/>
            <a:ext cx="5937107" cy="3025975"/>
          </a:xfrm>
        </p:spPr>
        <p:txBody>
          <a:bodyPr/>
          <a:lstStyle/>
          <a:p>
            <a:pPr marL="0" indent="0"/>
            <a:r>
              <a:rPr lang="en-US" dirty="0"/>
              <a:t>Při řádkovém pěstování se na stejném poli střídají různé plodiny v řádcích. </a:t>
            </a:r>
            <a:r>
              <a:rPr lang="en-US" b="1" dirty="0"/>
              <a:t>Řádky jsou poměrně blízko u sebe </a:t>
            </a:r>
            <a:r>
              <a:rPr lang="en-US" dirty="0"/>
              <a:t>a každý řádek se skládá z jednoho druhu plodiny. Plodiny se těsně střídají, což jim umožňuje růst vedle sebe a vzájemně se ovlivňovat, což může přinášet vzájemné výhody. Tato metoda se </a:t>
            </a:r>
            <a:r>
              <a:rPr lang="en-US" b="1" dirty="0"/>
              <a:t>často používá v menších zemědělských podnicích nebo zahradách</a:t>
            </a:r>
            <a:r>
              <a:rPr lang="en-US" dirty="0"/>
              <a:t>, kde je cílem </a:t>
            </a:r>
            <a:r>
              <a:rPr lang="en-US" dirty="0" err="1"/>
              <a:t>maximalizovat </a:t>
            </a:r>
            <a:r>
              <a:rPr lang="en-US" dirty="0"/>
              <a:t>využití prostoru a zdrojů. Umožňuje snadnější správu a může být obzvláště účinná při regulaci plevelů a škůdců.</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492501" y="632604"/>
            <a:ext cx="6545075" cy="992652"/>
          </a:xfrm>
        </p:spPr>
        <p:txBody>
          <a:bodyPr/>
          <a:lstStyle/>
          <a:p>
            <a:r>
              <a:rPr lang="pl-PL" b="1" dirty="0" err="1"/>
              <a:t>Řádkové pěstování meziplodin</a:t>
            </a:r>
            <a:endParaRPr lang="en-US" b="1" dirty="0"/>
          </a:p>
          <a:p>
            <a:endParaRPr lang="en-US" b="1"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Řádkové pěstování meziplodin </a:t>
            </a:r>
            <a:r>
              <a:rPr lang="pl-PL" b="1" dirty="0"/>
              <a:t>- </a:t>
            </a:r>
            <a:r>
              <a:rPr lang="pl-PL" b="1" dirty="0" err="1"/>
              <a:t>příklad</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Mrkev </a:t>
                </a:r>
                <a:r>
                  <a:rPr lang="pl-PL" sz="1800" b="0" i="1" kern="1200" dirty="0" err="1">
                    <a:solidFill>
                      <a:srgbClr val="231F20"/>
                    </a:solidFill>
                  </a:rPr>
                  <a:t>(Daucus 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Hlávkový salát </a:t>
                </a:r>
                <a:r>
                  <a:rPr lang="pl-PL" sz="1800" b="0" i="1" kern="1200" dirty="0" err="1">
                    <a:solidFill>
                      <a:srgbClr val="231F20"/>
                    </a:solidFill>
                  </a:rPr>
                  <a:t>(Lactuca 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Cibule </a:t>
                </a:r>
                <a:r>
                  <a:rPr lang="pl-PL" sz="1800" b="0" i="1" kern="1200" dirty="0" err="1">
                    <a:solidFill>
                      <a:srgbClr val="231F20"/>
                    </a:solidFill>
                  </a:rPr>
                  <a:t>(Allium </a:t>
                </a:r>
                <a:r>
                  <a:rPr lang="pl-PL" sz="1800" b="0" i="1" kern="1200" dirty="0">
                    <a:solidFill>
                      <a:srgbClr val="231F20"/>
                    </a:solidFill>
                  </a:rPr>
                  <a:t>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en-US" dirty="0"/>
              <a:t>Při výběru rostlin do řádků je třeba zohlednit jejich vzájemné ovlivňování </a:t>
            </a:r>
            <a:r>
              <a:rPr lang="pl-PL" dirty="0"/>
              <a:t>(</a:t>
            </a:r>
            <a:r>
              <a:rPr lang="pl-PL" dirty="0" err="1"/>
              <a:t>viz doprovodná výsadba</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86971"/>
            <a:ext cx="5871920" cy="3025975"/>
          </a:xfrm>
        </p:spPr>
        <p:txBody>
          <a:bodyPr/>
          <a:lstStyle/>
          <a:p>
            <a:r>
              <a:rPr lang="en-US" dirty="0"/>
              <a:t>Pásové pěstování zahrnuje </a:t>
            </a:r>
            <a:r>
              <a:rPr lang="en-US" b="1" dirty="0"/>
              <a:t>pěstování plodin v širších pásech</a:t>
            </a:r>
            <a:r>
              <a:rPr lang="en-US" dirty="0"/>
              <a:t>, přičemž každý pás je tvořen jednou plodinou. </a:t>
            </a:r>
            <a:r>
              <a:rPr lang="en-US" b="1" dirty="0"/>
              <a:t>Pásy jsou obvykle široké několik řádků </a:t>
            </a:r>
            <a:r>
              <a:rPr lang="en-US" dirty="0"/>
              <a:t>a plodiny jsou uspořádány tak, aby se pěstovaly v paralelních pásech napříč polem. Tato </a:t>
            </a:r>
            <a:r>
              <a:rPr lang="en-US" b="1" dirty="0"/>
              <a:t>metoda se používá ve větším měřítku </a:t>
            </a:r>
            <a:r>
              <a:rPr lang="en-US" dirty="0"/>
              <a:t>ve srovnání s řádkovým pěstováním a je navržena tak, aby </a:t>
            </a:r>
            <a:r>
              <a:rPr lang="en-US" dirty="0" err="1"/>
              <a:t>optimalizovala </a:t>
            </a:r>
            <a:r>
              <a:rPr lang="en-US" dirty="0"/>
              <a:t>využití prostoru a zároveň využila vzájemného působení mezi různými plodinami. Pásové pěstování </a:t>
            </a:r>
            <a:r>
              <a:rPr lang="en-US" b="1" dirty="0"/>
              <a:t>umožňuje efektivnější využití strojů pro sázení, obdělávání a sklizeň</a:t>
            </a:r>
            <a:r>
              <a:rPr lang="en-US"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592836" y="589861"/>
            <a:ext cx="5871919" cy="583408"/>
          </a:xfrm>
        </p:spPr>
        <p:txBody>
          <a:bodyPr/>
          <a:lstStyle/>
          <a:p>
            <a:r>
              <a:rPr lang="pl-PL" b="1" dirty="0" err="1"/>
              <a:t>Pásové pěstování meziplodin</a:t>
            </a:r>
            <a:endParaRPr lang="en-US" b="1"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Pásové meziplodiny </a:t>
            </a:r>
            <a:r>
              <a:rPr lang="pl-PL" b="1" dirty="0"/>
              <a:t>- </a:t>
            </a:r>
            <a:r>
              <a:rPr lang="pl-PL" b="1" dirty="0" err="1"/>
              <a:t>příklad</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err="1">
                <a:solidFill>
                  <a:srgbClr val="231F20"/>
                </a:solidFill>
              </a:rPr>
              <a:t>Sój</a:t>
            </a:r>
            <a:r>
              <a:rPr lang="pl-PL" dirty="0">
                <a:solidFill>
                  <a:srgbClr val="231F20"/>
                </a:solidFill>
              </a:rPr>
              <a:t>a </a:t>
            </a:r>
          </a:p>
          <a:p>
            <a:pPr algn="ctr"/>
            <a:r>
              <a:rPr lang="pl-PL" dirty="0">
                <a:solidFill>
                  <a:srgbClr val="231F20"/>
                </a:solidFill>
              </a:rPr>
              <a:t>(</a:t>
            </a:r>
            <a:r>
              <a:rPr lang="pl-PL" i="1" dirty="0" err="1">
                <a:solidFill>
                  <a:srgbClr val="231F20"/>
                </a:solidFill>
              </a:rPr>
              <a:t>Glycin </a:t>
            </a:r>
            <a:r>
              <a:rPr lang="pl-PL" i="1" dirty="0">
                <a:solidFill>
                  <a:srgbClr val="231F20"/>
                </a:solidFill>
              </a:rPr>
              <a:t>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err="1">
                <a:solidFill>
                  <a:srgbClr val="231F20"/>
                </a:solidFill>
              </a:rPr>
              <a:t>Kukuřic</a:t>
            </a:r>
            <a:r>
              <a:rPr lang="pl-PL" dirty="0">
                <a:solidFill>
                  <a:srgbClr val="231F20"/>
                </a:solidFill>
              </a:rPr>
              <a:t>e </a:t>
            </a:r>
          </a:p>
          <a:p>
            <a:pPr algn="ctr"/>
            <a:r>
              <a:rPr lang="pl-PL" i="1" dirty="0" err="1">
                <a:solidFill>
                  <a:srgbClr val="231F20"/>
                </a:solidFill>
              </a:rPr>
              <a:t>(Zea 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a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255936"/>
            <a:ext cx="6036540" cy="3025975"/>
          </a:xfrm>
        </p:spPr>
        <p:txBody>
          <a:bodyPr/>
          <a:lstStyle/>
          <a:p>
            <a:r>
              <a:rPr lang="en-US" dirty="0"/>
              <a:t>Smíšené pěstování zahrnuje </a:t>
            </a:r>
            <a:r>
              <a:rPr lang="en-US" b="1" dirty="0"/>
              <a:t>společné </a:t>
            </a:r>
            <a:r>
              <a:rPr lang="en-US" dirty="0"/>
              <a:t>pěstování </a:t>
            </a:r>
            <a:r>
              <a:rPr lang="en-US" b="1" dirty="0"/>
              <a:t>dvou nebo více plodin v náhodné nebo polonáhodné směsi bez specifického uspořádání řádků</a:t>
            </a:r>
            <a:r>
              <a:rPr lang="en-US" dirty="0"/>
              <a:t>. Plodiny se vysévají a pěstují společně na stejné ploše, čímž se vytváří integrovanější a komplexnější systém pěstování. Tento přístup </a:t>
            </a:r>
            <a:r>
              <a:rPr lang="en-US" b="1" dirty="0"/>
              <a:t>napodobuje přírodní ekosystémy </a:t>
            </a:r>
            <a:r>
              <a:rPr lang="en-US" dirty="0"/>
              <a:t>a může být velmi účinný při podpoře biologické rozmanitosti, snižování tlaku škůdců a zvyšování odolnosti vůči environmentálnímu stresu. Kvůli absenci vymezených řádků však může být obtížnější provádět řídicí postupy, jako je pletí, </a:t>
            </a:r>
            <a:r>
              <a:rPr lang="en-US" dirty="0" err="1"/>
              <a:t>hnojení</a:t>
            </a:r>
            <a:r>
              <a:rPr lang="en-US" dirty="0"/>
              <a:t> 	a sklizeň.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5807" y="628984"/>
            <a:ext cx="4990998" cy="583408"/>
          </a:xfrm>
        </p:spPr>
        <p:txBody>
          <a:bodyPr/>
          <a:lstStyle/>
          <a:p>
            <a:r>
              <a:rPr lang="pl-PL" b="1" dirty="0"/>
              <a:t>Smíšené pěstování</a:t>
            </a:r>
            <a:endParaRPr lang="en-US" b="1"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362989" y="55790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a:solidFill>
                  <a:srgbClr val="8BC540"/>
                </a:solidFill>
              </a:rPr>
              <a:t>Smíšené </a:t>
            </a:r>
            <a:r>
              <a:rPr lang="pl-PL" sz="3600" b="1" dirty="0" err="1">
                <a:solidFill>
                  <a:srgbClr val="8BC540"/>
                </a:solidFill>
              </a:rPr>
              <a:t>pěstování plodin </a:t>
            </a:r>
            <a:r>
              <a:rPr lang="pl-PL" sz="3600" b="1" dirty="0">
                <a:solidFill>
                  <a:srgbClr val="8BC540"/>
                </a:solidFill>
              </a:rPr>
              <a:t>- </a:t>
            </a:r>
            <a:r>
              <a:rPr lang="pl-PL" sz="3600" b="1" dirty="0" err="1">
                <a:solidFill>
                  <a:srgbClr val="8BC540"/>
                </a:solidFill>
              </a:rPr>
              <a:t>příklad</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245143"/>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b="1" dirty="0"/>
              <a:t>Smíšené pěstování trav a luskovin </a:t>
            </a:r>
            <a:r>
              <a:rPr lang="pl-PL" dirty="0"/>
              <a:t>je jedním z </a:t>
            </a:r>
            <a:r>
              <a:rPr lang="pl-PL" dirty="0" err="1"/>
              <a:t>nejběžnějších druhů smíšeného pěstování</a:t>
            </a:r>
            <a:r>
              <a:rPr lang="en-US" dirty="0"/>
              <a:t>, které zahrnuje pěstování travních druhů vedle luskovin na stejném pozemku bez zřetelného uspořádání řádků. Tato kombinace využívá doplňkových vlastností obou druhů rostlin a nabízí řadu ekologických a zemědělských výhod, zejména zlepšení stavu půdy a zvýšení produkce </a:t>
            </a:r>
            <a:r>
              <a:rPr lang="pl-PL" dirty="0"/>
              <a:t>a </a:t>
            </a:r>
            <a:r>
              <a:rPr lang="pl-PL" dirty="0" err="1"/>
              <a:t>kvality </a:t>
            </a:r>
            <a:r>
              <a:rPr lang="en-US" dirty="0"/>
              <a:t>píce.</a:t>
            </a:r>
            <a:endParaRPr lang="pl-PL" dirty="0"/>
          </a:p>
          <a:p>
            <a:pPr marL="0"/>
            <a:r>
              <a:rPr lang="pl-PL" dirty="0" err="1"/>
              <a:t>Příklad</a:t>
            </a:r>
            <a:r>
              <a:rPr lang="pl-PL" dirty="0"/>
              <a:t>: </a:t>
            </a:r>
            <a:r>
              <a:rPr lang="en-US" b="1" dirty="0" err="1"/>
              <a:t>Jílek </a:t>
            </a:r>
            <a:r>
              <a:rPr lang="en-US" b="1" dirty="0"/>
              <a:t>vytrvalý </a:t>
            </a:r>
            <a:r>
              <a:rPr lang="en-US" i="1" dirty="0" err="1"/>
              <a:t>(Lolium perenne) </a:t>
            </a:r>
            <a:r>
              <a:rPr lang="en-US" dirty="0"/>
              <a:t>a </a:t>
            </a:r>
            <a:r>
              <a:rPr lang="en-US" b="1" dirty="0"/>
              <a:t>jetel </a:t>
            </a:r>
            <a:r>
              <a:rPr lang="en-US" i="1" dirty="0" err="1"/>
              <a:t>plazivý (Trifolium 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63161" y="3937923"/>
            <a:ext cx="5390333" cy="2200327"/>
            <a:chOff x="573511" y="3955853"/>
            <a:chExt cx="5390333" cy="2200327"/>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779483" y="4259746"/>
              <a:ext cx="5184361" cy="1896434"/>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buNone/>
              </a:pPr>
              <a:r>
                <a:rPr lang="pl-PL" sz="2400" kern="1200" dirty="0">
                  <a:solidFill>
                    <a:srgbClr val="231F20"/>
                  </a:solidFill>
                </a:rPr>
                <a:t>Víceletá </a:t>
              </a:r>
              <a:r>
                <a:rPr lang="pl-PL" sz="2400" kern="1200" dirty="0" err="1">
                  <a:solidFill>
                    <a:srgbClr val="231F20"/>
                  </a:solidFill>
                </a:rPr>
                <a:t>žitovka</a:t>
              </a:r>
              <a:endParaRPr lang="pl-PL" sz="2400" kern="1200" dirty="0">
                <a:solidFill>
                  <a:srgbClr val="231F20"/>
                </a:solidFill>
              </a:endParaRPr>
            </a:p>
            <a:p>
              <a:pPr marL="228600" lvl="1" indent="-228600" algn="l" defTabSz="889000">
                <a:lnSpc>
                  <a:spcPct val="90000"/>
                </a:lnSpc>
                <a:spcBef>
                  <a:spcPct val="0"/>
                </a:spcBef>
                <a:spcAft>
                  <a:spcPct val="15000"/>
                </a:spcAft>
                <a:buChar char="•"/>
              </a:pPr>
              <a:r>
                <a:rPr lang="en-US" sz="2000" kern="1200" dirty="0">
                  <a:solidFill>
                    <a:srgbClr val="231F20"/>
                  </a:solidFill>
                </a:rPr>
                <a:t>rychle roste a vytváří hustý travní porost, který pomáhá potlačovat plevel a poskytuje spolehlivou krmnou základnu pro hospodářská zvířata.</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955850"/>
            <a:ext cx="5636279" cy="2182399"/>
            <a:chOff x="6201758" y="3955851"/>
            <a:chExt cx="5636279" cy="1994776"/>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1690883"/>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a:solidFill>
                    <a:srgbClr val="231F20"/>
                  </a:solidFill>
                </a:rPr>
                <a:t>Bílý </a:t>
              </a:r>
              <a:r>
                <a:rPr lang="pl-PL" sz="2400" dirty="0" err="1">
                  <a:solidFill>
                    <a:srgbClr val="231F20"/>
                  </a:solidFill>
                </a:rPr>
                <a:t>jetel</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pl-PL" sz="2000" dirty="0">
                  <a:solidFill>
                    <a:srgbClr val="231F20"/>
                  </a:solidFill>
                </a:rPr>
                <a:t>obohacuje </a:t>
              </a:r>
              <a:r>
                <a:rPr lang="en-US" sz="2000" dirty="0">
                  <a:solidFill>
                    <a:srgbClr val="231F20"/>
                  </a:solidFill>
                </a:rPr>
                <a:t>půdu o dusík </a:t>
              </a:r>
              <a:r>
                <a:rPr lang="pl-PL" sz="2000" dirty="0">
                  <a:solidFill>
                    <a:srgbClr val="231F20"/>
                  </a:solidFill>
                </a:rPr>
                <a:t>- </a:t>
              </a:r>
              <a:r>
                <a:rPr lang="en-US" sz="2000" dirty="0">
                  <a:solidFill>
                    <a:srgbClr val="231F20"/>
                  </a:solidFill>
                </a:rPr>
                <a:t>zlepšuje růst jetele i žita a snižuje potřebu syntetických dusíkatých hnojiv.</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lnSpcReduction="10000"/>
          </a:bodyPr>
          <a:lstStyle/>
          <a:p>
            <a:r>
              <a:rPr lang="pl-PL" b="1" i="0" dirty="0"/>
              <a:t>Zamyslete se nad tím, </a:t>
            </a:r>
            <a:r>
              <a:rPr lang="en-US" i="0" dirty="0"/>
              <a:t>jak mohou různé postupy hospodaření s plodinami přispět k udržitelnému zemědělství i ochraně životního prostředí, a zvažte, jak tyto metody mohou změnit náš pohled na moderní zemědělství.</a:t>
            </a:r>
            <a:r>
              <a:rPr lang="en-IE" i="0" dirty="0"/>
              <a:t>..</a:t>
            </a:r>
            <a:endParaRPr lang="en-US"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452563"/>
            <a:ext cx="5833534" cy="3025975"/>
          </a:xfrm>
        </p:spPr>
        <p:txBody>
          <a:bodyPr/>
          <a:lstStyle/>
          <a:p>
            <a:r>
              <a:rPr lang="cs-CZ" dirty="0"/>
              <a:t>Štafetové ořezávání </a:t>
            </a:r>
            <a:r>
              <a:rPr lang="en-US" dirty="0"/>
              <a:t>je </a:t>
            </a:r>
            <a:r>
              <a:rPr lang="en-US" b="1" dirty="0"/>
              <a:t>zemědělská technika, při níž se druhá plodina vysazuje do stávající první plodiny před její sklizní</a:t>
            </a:r>
            <a:r>
              <a:rPr lang="en-US" dirty="0"/>
              <a:t>. Tato metoda </a:t>
            </a:r>
            <a:r>
              <a:rPr lang="en-US" b="1" dirty="0"/>
              <a:t>maximalizuje využití půdy překrýváním vegetačních období dvou plodin</a:t>
            </a:r>
            <a:r>
              <a:rPr lang="en-US" dirty="0"/>
              <a:t>, čímž se zvyšuje celková produktivita. Umožňuje efektivnější využití zdrojů, jako je sluneční světlo, voda a půdní živiny. </a:t>
            </a:r>
            <a:r>
              <a:rPr lang="en-US" b="1" dirty="0"/>
              <a:t>Vyžaduje </a:t>
            </a:r>
            <a:r>
              <a:rPr lang="en-US" dirty="0"/>
              <a:t>však </a:t>
            </a:r>
            <a:r>
              <a:rPr lang="en-US" b="1" dirty="0"/>
              <a:t>pečlivé řízení, aby se vyvážily potřeby obou plodin a minimalizovala se konkurence o zdroje</a:t>
            </a:r>
            <a:r>
              <a:rPr lang="en-US"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Štafetové ořezávání</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007652" y="28179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ořezávání </a:t>
            </a:r>
            <a:r>
              <a:rPr lang="pl-PL" sz="3600" b="1" dirty="0">
                <a:solidFill>
                  <a:srgbClr val="000000"/>
                </a:solidFill>
              </a:rPr>
              <a:t>- příklady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OZIMÝ </a:t>
            </a:r>
            <a:r>
              <a:rPr lang="pl-PL" sz="1600" b="1" kern="1200" dirty="0">
                <a:solidFill>
                  <a:srgbClr val="231F20"/>
                </a:solidFill>
              </a:rPr>
              <a:t>JEČMEN</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SÓJA</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186004" y="3292886"/>
            <a:ext cx="10800431"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l-PL" sz="2200" b="1" dirty="0" err="1"/>
              <a:t>Výsadba </a:t>
            </a:r>
            <a:r>
              <a:rPr lang="en-US" sz="2200" b="1" dirty="0"/>
              <a:t>ozimého ječmene </a:t>
            </a:r>
            <a:r>
              <a:rPr lang="pl-PL" sz="2200" b="1" dirty="0"/>
              <a:t>(plodina 1); kdy: </a:t>
            </a:r>
            <a:r>
              <a:rPr lang="en-US" sz="2200" dirty="0" err="1"/>
              <a:t>říjen</a:t>
            </a:r>
            <a:r>
              <a:rPr lang="en-US" sz="2200" dirty="0"/>
              <a:t>/</a:t>
            </a:r>
            <a:r>
              <a:rPr lang="en-US" sz="2200" dirty="0" err="1"/>
              <a:t>listopad</a:t>
            </a:r>
            <a:r>
              <a:rPr lang="cs-CZ" sz="2200" dirty="0"/>
              <a:t>;</a:t>
            </a:r>
            <a:r>
              <a:rPr lang="en-US" sz="2200" dirty="0"/>
              <a:t> </a:t>
            </a:r>
            <a:r>
              <a:rPr lang="cs-CZ" sz="2200" b="1" dirty="0"/>
              <a:t>p</a:t>
            </a:r>
            <a:r>
              <a:rPr lang="en-US" sz="2200" b="1" dirty="0" err="1"/>
              <a:t>říklad</a:t>
            </a:r>
            <a:r>
              <a:rPr lang="cs-CZ" sz="2200" b="1" dirty="0"/>
              <a:t>y</a:t>
            </a:r>
            <a:r>
              <a:rPr lang="en-US" sz="2200" b="1" dirty="0"/>
              <a:t> </a:t>
            </a:r>
            <a:r>
              <a:rPr lang="en-US" sz="2200" b="1" dirty="0" err="1"/>
              <a:t>odrůd</a:t>
            </a:r>
            <a:r>
              <a:rPr lang="en-US" sz="2200" b="1" dirty="0"/>
              <a:t>:</a:t>
            </a:r>
            <a:r>
              <a:rPr lang="cs-CZ" sz="2200" b="1" dirty="0"/>
              <a:t> </a:t>
            </a:r>
            <a:r>
              <a:rPr lang="en-US" sz="2200" dirty="0"/>
              <a:t>Bazooka (hybridní odrůda s vysokými výnosy a ranou zralostí, </a:t>
            </a:r>
            <a:r>
              <a:rPr lang="pl-PL" sz="2200" dirty="0"/>
              <a:t>vhodná pro </a:t>
            </a:r>
            <a:r>
              <a:rPr lang="en-US" sz="2200" dirty="0"/>
              <a:t>intenzivní štafetové systémy pěstování</a:t>
            </a:r>
            <a:r>
              <a:rPr lang="pl-PL" sz="2200" dirty="0"/>
              <a:t>), </a:t>
            </a:r>
            <a:r>
              <a:rPr lang="en-US" sz="2200" dirty="0"/>
              <a:t>KWS Cassia </a:t>
            </a:r>
            <a:r>
              <a:rPr lang="pl-PL" sz="2200" dirty="0" err="1"/>
              <a:t>nebo </a:t>
            </a:r>
            <a:r>
              <a:rPr lang="en-US" sz="2200" dirty="0"/>
              <a:t>KWS Orwell</a:t>
            </a:r>
            <a:r>
              <a:rPr lang="pl-PL" sz="2200" dirty="0"/>
              <a:t>.</a:t>
            </a:r>
          </a:p>
          <a:p>
            <a:pPr marL="0" indent="0"/>
            <a:r>
              <a:rPr lang="pl-PL" sz="2200" b="1" dirty="0" err="1"/>
              <a:t>Výsadba </a:t>
            </a:r>
            <a:r>
              <a:rPr lang="en-US" sz="2200" b="1" dirty="0"/>
              <a:t>sóji </a:t>
            </a:r>
            <a:r>
              <a:rPr lang="pl-PL" sz="2200" b="1" dirty="0"/>
              <a:t>(plodina 2)</a:t>
            </a:r>
            <a:r>
              <a:rPr lang="pl-PL" sz="2200" dirty="0"/>
              <a:t>; </a:t>
            </a:r>
            <a:r>
              <a:rPr lang="pl-PL" sz="2200" b="1" dirty="0"/>
              <a:t>kdy: </a:t>
            </a:r>
            <a:r>
              <a:rPr lang="en-US" sz="2200" dirty="0"/>
              <a:t>konec května (2-3 týdny před sklizní ječmene</a:t>
            </a:r>
            <a:r>
              <a:rPr lang="pl-PL" sz="2200" dirty="0"/>
              <a:t>); </a:t>
            </a:r>
            <a:r>
              <a:rPr lang="en-US" sz="2200" b="1" dirty="0" err="1"/>
              <a:t>příklad</a:t>
            </a:r>
            <a:r>
              <a:rPr lang="cs-CZ" sz="2200" b="1" dirty="0"/>
              <a:t>y</a:t>
            </a:r>
            <a:r>
              <a:rPr lang="en-US" sz="2200" b="1" dirty="0"/>
              <a:t> </a:t>
            </a:r>
            <a:r>
              <a:rPr lang="en-US" sz="2200" b="1" dirty="0" err="1"/>
              <a:t>odrůd</a:t>
            </a:r>
            <a:r>
              <a:rPr lang="en-US" sz="2200" b="1" dirty="0"/>
              <a:t>: </a:t>
            </a:r>
            <a:r>
              <a:rPr lang="en-US" sz="2200" dirty="0"/>
              <a:t>ES Mentor </a:t>
            </a:r>
            <a:r>
              <a:rPr lang="pl-PL" sz="2200" dirty="0" err="1"/>
              <a:t>nebo </a:t>
            </a:r>
            <a:r>
              <a:rPr lang="en-US" sz="2200" dirty="0"/>
              <a:t>Sultana</a:t>
            </a:r>
            <a:r>
              <a:rPr lang="pl-PL" sz="2200" dirty="0"/>
              <a:t>; </a:t>
            </a:r>
            <a:r>
              <a:rPr lang="en-US" sz="2200" b="1" dirty="0" err="1"/>
              <a:t>způsob výsadby</a:t>
            </a:r>
            <a:r>
              <a:rPr lang="en-US" sz="2200" dirty="0"/>
              <a:t>: </a:t>
            </a:r>
            <a:r>
              <a:rPr lang="en-US" sz="2200" dirty="0" err="1"/>
              <a:t>meziplodiny </a:t>
            </a:r>
            <a:r>
              <a:rPr lang="en-US" sz="2200" dirty="0"/>
              <a:t>sóji mezi řádky ozimého ječmene (rozteč řádků 38-50 cm)</a:t>
            </a:r>
            <a:r>
              <a:rPr lang="pl-PL" sz="2200" dirty="0"/>
              <a:t>.</a:t>
            </a:r>
          </a:p>
          <a:p>
            <a:pPr marL="0" indent="0"/>
            <a:r>
              <a:rPr lang="en-US" sz="2200" b="1" dirty="0"/>
              <a:t>Sklizeň ozimého ječmene </a:t>
            </a:r>
            <a:r>
              <a:rPr lang="pl-PL" sz="2200" b="1" dirty="0"/>
              <a:t>(</a:t>
            </a:r>
            <a:r>
              <a:rPr lang="pl-PL" sz="2200" b="1" dirty="0" err="1"/>
              <a:t>plodina </a:t>
            </a:r>
            <a:r>
              <a:rPr lang="pl-PL" sz="2200" b="1" dirty="0"/>
              <a:t>1)</a:t>
            </a:r>
            <a:r>
              <a:rPr lang="pl-PL" sz="2200" dirty="0"/>
              <a:t>; </a:t>
            </a:r>
            <a:r>
              <a:rPr lang="en-US" sz="2200" b="1" dirty="0"/>
              <a:t>doba </a:t>
            </a:r>
            <a:r>
              <a:rPr lang="en-US" sz="2200" b="1" dirty="0" err="1"/>
              <a:t>sklizně</a:t>
            </a:r>
            <a:r>
              <a:rPr lang="en-US" sz="2200" dirty="0"/>
              <a:t>: polovina až konec června</a:t>
            </a:r>
            <a:r>
              <a:rPr lang="pl-PL" sz="2200" dirty="0"/>
              <a:t>.</a:t>
            </a:r>
            <a:endParaRPr lang="en-US" sz="2200" dirty="0"/>
          </a:p>
          <a:p>
            <a:pPr marL="0" indent="0"/>
            <a:r>
              <a:rPr lang="en-US" sz="2200" b="1" dirty="0"/>
              <a:t>Sklizeň sóji </a:t>
            </a:r>
            <a:r>
              <a:rPr lang="pl-PL" sz="2200" b="1" dirty="0"/>
              <a:t>(</a:t>
            </a:r>
            <a:r>
              <a:rPr lang="pl-PL" sz="2200" b="1" dirty="0" err="1"/>
              <a:t>plodina </a:t>
            </a:r>
            <a:r>
              <a:rPr lang="pl-PL" sz="2200" b="1" dirty="0"/>
              <a:t>2); </a:t>
            </a:r>
            <a:r>
              <a:rPr lang="pl-PL" sz="2200" b="1" dirty="0" err="1"/>
              <a:t>doba sklizně</a:t>
            </a:r>
            <a:r>
              <a:rPr lang="pl-PL" sz="2200" dirty="0" err="1"/>
              <a:t>: polovina </a:t>
            </a:r>
            <a:r>
              <a:rPr lang="pl-PL" sz="2200" dirty="0"/>
              <a:t>až </a:t>
            </a:r>
            <a:r>
              <a:rPr lang="pl-PL" sz="2200" dirty="0" err="1"/>
              <a:t>konec října</a:t>
            </a:r>
            <a:r>
              <a:rPr lang="pl-PL" sz="2200" dirty="0"/>
              <a:t>.</a:t>
            </a:r>
            <a:endParaRPr lang="en-US" sz="2200" dirty="0"/>
          </a:p>
          <a:p>
            <a:pPr marL="0" indent="0"/>
            <a:endParaRPr lang="en-US" sz="2200" dirty="0"/>
          </a:p>
          <a:p>
            <a:pPr marL="0" indent="0"/>
            <a:endParaRPr lang="en-US" sz="22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167520"/>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28797" y="5630847"/>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8654" y="320742"/>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ořezávání </a:t>
            </a:r>
            <a:r>
              <a:rPr lang="pl-PL" sz="3600" b="1" dirty="0">
                <a:solidFill>
                  <a:srgbClr val="000000"/>
                </a:solidFill>
              </a:rPr>
              <a:t>- příklady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PŠENICE OZIMÁ</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BOB OBECNÝ</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57941" y="3312352"/>
            <a:ext cx="10724709"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Výsadba pšenice </a:t>
            </a:r>
            <a:r>
              <a:rPr lang="en-US" b="1" dirty="0"/>
              <a:t>ozimé </a:t>
            </a:r>
            <a:r>
              <a:rPr lang="pl-PL" b="1" dirty="0"/>
              <a:t>(plodina 1); kdy: </a:t>
            </a:r>
            <a:r>
              <a:rPr lang="en-US" dirty="0" err="1"/>
              <a:t>říjen</a:t>
            </a:r>
            <a:r>
              <a:rPr lang="en-US" dirty="0"/>
              <a:t>/</a:t>
            </a:r>
            <a:r>
              <a:rPr lang="en-US" dirty="0" err="1"/>
              <a:t>listopad</a:t>
            </a:r>
            <a:r>
              <a:rPr lang="cs-CZ" dirty="0"/>
              <a:t>;</a:t>
            </a:r>
            <a:r>
              <a:rPr lang="en-US" dirty="0"/>
              <a:t> </a:t>
            </a:r>
            <a:r>
              <a:rPr lang="cs-CZ" b="1" dirty="0"/>
              <a:t>p</a:t>
            </a:r>
            <a:r>
              <a:rPr lang="en-US" b="1" dirty="0" err="1"/>
              <a:t>říklad</a:t>
            </a:r>
            <a:r>
              <a:rPr lang="cs-CZ" b="1" dirty="0"/>
              <a:t>y</a:t>
            </a:r>
            <a:r>
              <a:rPr lang="en-US" b="1" dirty="0"/>
              <a:t> </a:t>
            </a:r>
            <a:r>
              <a:rPr lang="en-US" b="1" dirty="0" err="1"/>
              <a:t>odrůd</a:t>
            </a:r>
            <a:r>
              <a:rPr lang="en-US" b="1" dirty="0"/>
              <a:t>: </a:t>
            </a:r>
            <a:r>
              <a:rPr lang="en-US" dirty="0"/>
              <a:t>Graham </a:t>
            </a:r>
            <a:r>
              <a:rPr lang="pl-PL" dirty="0" err="1"/>
              <a:t>nebo </a:t>
            </a:r>
            <a:r>
              <a:rPr lang="en-US" dirty="0"/>
              <a:t>RGT Saki </a:t>
            </a:r>
            <a:endParaRPr lang="pl-PL" dirty="0"/>
          </a:p>
          <a:p>
            <a:r>
              <a:rPr lang="pl-PL" b="1" dirty="0"/>
              <a:t>Výsadba bobu obecného (plodina 2)</a:t>
            </a:r>
            <a:r>
              <a:rPr lang="pl-PL" dirty="0"/>
              <a:t>; </a:t>
            </a:r>
            <a:r>
              <a:rPr lang="pl-PL" b="1" dirty="0"/>
              <a:t>kdy: </a:t>
            </a:r>
            <a:r>
              <a:rPr lang="pl-PL" dirty="0"/>
              <a:t>květen/červen; </a:t>
            </a:r>
            <a:r>
              <a:rPr lang="en-US" b="1" dirty="0" err="1"/>
              <a:t>příklad</a:t>
            </a:r>
            <a:r>
              <a:rPr lang="cs-CZ" b="1" dirty="0"/>
              <a:t>y</a:t>
            </a:r>
            <a:r>
              <a:rPr lang="en-US" b="1" dirty="0"/>
              <a:t> </a:t>
            </a:r>
            <a:r>
              <a:rPr lang="en-US" b="1" dirty="0" err="1"/>
              <a:t>odrůd</a:t>
            </a:r>
            <a:r>
              <a:rPr lang="en-US" b="1" dirty="0"/>
              <a:t>: </a:t>
            </a:r>
            <a:r>
              <a:rPr lang="en-US" dirty="0"/>
              <a:t>Fuego </a:t>
            </a:r>
            <a:r>
              <a:rPr lang="pl-PL" dirty="0" err="1"/>
              <a:t>nebo Boxer </a:t>
            </a:r>
            <a:r>
              <a:rPr lang="pl-PL" dirty="0"/>
              <a:t>(</a:t>
            </a:r>
            <a:r>
              <a:rPr lang="en-US" dirty="0" err="1"/>
              <a:t>raně </a:t>
            </a:r>
            <a:r>
              <a:rPr lang="en-US" dirty="0"/>
              <a:t>zrající, vysoce výnosná odrůda s dobrou odolností proti poléhání</a:t>
            </a:r>
            <a:r>
              <a:rPr lang="pl-PL" dirty="0"/>
              <a:t>).</a:t>
            </a:r>
          </a:p>
          <a:p>
            <a:r>
              <a:rPr lang="en-US" b="1" dirty="0"/>
              <a:t>Sklizeň </a:t>
            </a:r>
            <a:r>
              <a:rPr lang="pl-PL" b="1" dirty="0" err="1"/>
              <a:t>pšenice </a:t>
            </a:r>
            <a:r>
              <a:rPr lang="en-US" b="1" dirty="0"/>
              <a:t>ozimé </a:t>
            </a:r>
            <a:r>
              <a:rPr lang="pl-PL" b="1" dirty="0"/>
              <a:t>(</a:t>
            </a:r>
            <a:r>
              <a:rPr lang="pl-PL" b="1" dirty="0" err="1"/>
              <a:t>plodina </a:t>
            </a:r>
            <a:r>
              <a:rPr lang="pl-PL" b="1" dirty="0"/>
              <a:t>1)</a:t>
            </a:r>
            <a:r>
              <a:rPr lang="pl-PL" dirty="0"/>
              <a:t>; </a:t>
            </a:r>
            <a:r>
              <a:rPr lang="en-US" b="1" dirty="0"/>
              <a:t>doba </a:t>
            </a:r>
            <a:r>
              <a:rPr lang="en-US" b="1" dirty="0" err="1"/>
              <a:t>sklizně</a:t>
            </a:r>
            <a:r>
              <a:rPr lang="en-US" dirty="0"/>
              <a:t>: </a:t>
            </a:r>
            <a:r>
              <a:rPr lang="pl-PL" dirty="0"/>
              <a:t>červenec</a:t>
            </a:r>
            <a:endParaRPr lang="en-IE" dirty="0"/>
          </a:p>
          <a:p>
            <a:endParaRPr lang="en-US" sz="600" dirty="0"/>
          </a:p>
          <a:p>
            <a:r>
              <a:rPr lang="en-US" b="1" dirty="0"/>
              <a:t>Sklizeň </a:t>
            </a:r>
            <a:r>
              <a:rPr lang="pl-PL" b="1" dirty="0"/>
              <a:t>fazolí </a:t>
            </a:r>
            <a:r>
              <a:rPr lang="pl-PL" b="1" dirty="0" err="1"/>
              <a:t>Faba </a:t>
            </a:r>
            <a:r>
              <a:rPr lang="pl-PL" b="1" dirty="0"/>
              <a:t>(</a:t>
            </a:r>
            <a:r>
              <a:rPr lang="pl-PL" b="1" dirty="0" err="1"/>
              <a:t>plodina </a:t>
            </a:r>
            <a:r>
              <a:rPr lang="pl-PL" b="1" dirty="0"/>
              <a:t>2); </a:t>
            </a:r>
            <a:r>
              <a:rPr lang="pl-PL" b="1" dirty="0" err="1"/>
              <a:t>doba sklizně</a:t>
            </a:r>
            <a:r>
              <a:rPr lang="pl-PL" dirty="0"/>
              <a:t>: </a:t>
            </a:r>
            <a:r>
              <a:rPr lang="pl-PL" dirty="0" err="1"/>
              <a:t>říjen</a:t>
            </a:r>
            <a:endParaRPr lang="en-US" dirty="0"/>
          </a:p>
          <a:p>
            <a:endParaRPr lang="en-US" dirty="0"/>
          </a:p>
          <a:p>
            <a:endParaRPr lang="en-US"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600643" y="3165313"/>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600643" y="390207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614552" y="4611621"/>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614552" y="536197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3054032" y="423214"/>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ořezávání </a:t>
            </a:r>
            <a:r>
              <a:rPr lang="pl-PL" sz="3600" b="1" dirty="0">
                <a:solidFill>
                  <a:srgbClr val="000000"/>
                </a:solidFill>
              </a:rPr>
              <a:t>- příklady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SEPT</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JARNÍ OVES</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MUSTARD</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71850" y="3593957"/>
            <a:ext cx="1061535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sz="2200" b="1" dirty="0" err="1"/>
              <a:t>Výsadba </a:t>
            </a:r>
            <a:r>
              <a:rPr lang="pl-PL" sz="2200" b="1" dirty="0"/>
              <a:t>jarního </a:t>
            </a:r>
            <a:r>
              <a:rPr lang="pl-PL" sz="2200" b="1" dirty="0" err="1"/>
              <a:t>ovsa </a:t>
            </a:r>
            <a:r>
              <a:rPr lang="pl-PL" sz="2200" b="1" dirty="0"/>
              <a:t>(</a:t>
            </a:r>
            <a:r>
              <a:rPr lang="pl-PL" sz="2200" b="1" dirty="0" err="1"/>
              <a:t>plodina </a:t>
            </a:r>
            <a:r>
              <a:rPr lang="pl-PL" sz="2200" b="1" dirty="0"/>
              <a:t>1); </a:t>
            </a:r>
            <a:r>
              <a:rPr lang="pl-PL" sz="2200" b="1" dirty="0" err="1"/>
              <a:t>čas</a:t>
            </a:r>
            <a:r>
              <a:rPr lang="pl-PL" sz="2200" b="1" dirty="0"/>
              <a:t>: </a:t>
            </a:r>
            <a:r>
              <a:rPr lang="en-US" sz="2200" b="1" dirty="0" err="1"/>
              <a:t>Příklad odrůdy: </a:t>
            </a:r>
            <a:r>
              <a:rPr lang="pl-PL" sz="2200" dirty="0" err="1"/>
              <a:t>březen/duben</a:t>
            </a:r>
            <a:r>
              <a:rPr lang="en-US" sz="2200" dirty="0"/>
              <a:t>: Husky </a:t>
            </a:r>
            <a:r>
              <a:rPr lang="pl-PL" sz="2200" dirty="0" err="1"/>
              <a:t>nebo </a:t>
            </a:r>
            <a:r>
              <a:rPr lang="en-US" sz="2200" dirty="0"/>
              <a:t>Canyon</a:t>
            </a:r>
            <a:endParaRPr lang="pl-PL" sz="2200" dirty="0"/>
          </a:p>
          <a:p>
            <a:pPr>
              <a:spcAft>
                <a:spcPts val="600"/>
              </a:spcAft>
            </a:pPr>
            <a:endParaRPr lang="en-IE" sz="200" b="1" dirty="0"/>
          </a:p>
          <a:p>
            <a:pPr>
              <a:spcAft>
                <a:spcPts val="600"/>
              </a:spcAft>
            </a:pPr>
            <a:r>
              <a:rPr lang="pl-PL" sz="2200" b="1" dirty="0"/>
              <a:t>Výsadba hořčice (plodina 2)</a:t>
            </a:r>
            <a:r>
              <a:rPr lang="pl-PL" sz="2200" dirty="0"/>
              <a:t>; </a:t>
            </a:r>
            <a:r>
              <a:rPr lang="pl-PL" sz="2200" b="1" dirty="0"/>
              <a:t>čas: </a:t>
            </a:r>
            <a:r>
              <a:rPr lang="en-US" sz="2200" b="1" dirty="0" err="1"/>
              <a:t>Příklad odrůdy</a:t>
            </a:r>
            <a:r>
              <a:rPr lang="en-US" sz="2200" b="1" dirty="0"/>
              <a:t>: </a:t>
            </a:r>
            <a:r>
              <a:rPr lang="en-US" sz="2200" dirty="0"/>
              <a:t>Caliente 199 </a:t>
            </a:r>
            <a:r>
              <a:rPr lang="pl-PL" sz="2200" dirty="0" err="1"/>
              <a:t>nebo </a:t>
            </a:r>
            <a:r>
              <a:rPr lang="en-US" sz="2200" dirty="0" err="1"/>
              <a:t>IdaGold </a:t>
            </a:r>
            <a:r>
              <a:rPr lang="pl-PL" sz="2200" dirty="0"/>
              <a:t>(</a:t>
            </a:r>
            <a:r>
              <a:rPr lang="en-US" sz="2200" dirty="0" err="1"/>
              <a:t>raně</a:t>
            </a:r>
            <a:r>
              <a:rPr lang="en-US" sz="2200" dirty="0"/>
              <a:t> zrající, vysoce výnosná odrůda s dobrou odolností proti </a:t>
            </a:r>
            <a:r>
              <a:rPr lang="en-US" sz="2200" dirty="0" err="1"/>
              <a:t>poléhání</a:t>
            </a:r>
            <a:r>
              <a:rPr lang="pl-PL" sz="2200" dirty="0"/>
              <a:t>)</a:t>
            </a:r>
            <a:endParaRPr lang="en-IE" sz="2200" dirty="0"/>
          </a:p>
          <a:p>
            <a:pPr>
              <a:spcAft>
                <a:spcPts val="600"/>
              </a:spcAft>
            </a:pPr>
            <a:r>
              <a:rPr lang="en-US" sz="2200" b="1" dirty="0" err="1"/>
              <a:t>Sklizeň</a:t>
            </a:r>
            <a:r>
              <a:rPr lang="en-US" sz="2200" b="1" dirty="0"/>
              <a:t> </a:t>
            </a:r>
            <a:r>
              <a:rPr lang="pl-PL" sz="2200" b="1" dirty="0"/>
              <a:t>jarního </a:t>
            </a:r>
            <a:r>
              <a:rPr lang="pl-PL" sz="2200" b="1" dirty="0" err="1"/>
              <a:t>ovsa </a:t>
            </a:r>
            <a:r>
              <a:rPr lang="pl-PL" sz="2200" b="1" dirty="0"/>
              <a:t>(</a:t>
            </a:r>
            <a:r>
              <a:rPr lang="pl-PL" sz="2200" b="1" dirty="0" err="1"/>
              <a:t>plodina </a:t>
            </a:r>
            <a:r>
              <a:rPr lang="pl-PL" sz="2200" b="1" dirty="0"/>
              <a:t>1)</a:t>
            </a:r>
            <a:r>
              <a:rPr lang="pl-PL" sz="2200" dirty="0"/>
              <a:t>; </a:t>
            </a:r>
            <a:r>
              <a:rPr lang="en-US" sz="2200" b="1" dirty="0"/>
              <a:t>doba </a:t>
            </a:r>
            <a:r>
              <a:rPr lang="en-US" sz="2200" b="1" dirty="0" err="1"/>
              <a:t>sklizně</a:t>
            </a:r>
            <a:r>
              <a:rPr lang="en-US" sz="2200" dirty="0"/>
              <a:t>: </a:t>
            </a:r>
            <a:r>
              <a:rPr lang="pl-PL" sz="2200" dirty="0" err="1"/>
              <a:t>červenec</a:t>
            </a:r>
            <a:endParaRPr lang="en-US" sz="2200" dirty="0"/>
          </a:p>
          <a:p>
            <a:pPr>
              <a:spcAft>
                <a:spcPts val="600"/>
              </a:spcAft>
            </a:pPr>
            <a:endParaRPr lang="en-US" sz="100" b="1" dirty="0"/>
          </a:p>
          <a:p>
            <a:pPr>
              <a:spcAft>
                <a:spcPts val="600"/>
              </a:spcAft>
            </a:pPr>
            <a:r>
              <a:rPr lang="en-US" sz="2200" b="1" dirty="0" err="1"/>
              <a:t>Sklizeň</a:t>
            </a:r>
            <a:r>
              <a:rPr lang="en-US" sz="2200" b="1" dirty="0"/>
              <a:t> </a:t>
            </a:r>
            <a:r>
              <a:rPr lang="pl-PL" sz="2200" b="1" dirty="0" err="1"/>
              <a:t>hořčice </a:t>
            </a:r>
            <a:r>
              <a:rPr lang="pl-PL" sz="2200" b="1" dirty="0"/>
              <a:t>(</a:t>
            </a:r>
            <a:r>
              <a:rPr lang="pl-PL" sz="2200" b="1" dirty="0" err="1"/>
              <a:t>plodina </a:t>
            </a:r>
            <a:r>
              <a:rPr lang="pl-PL" sz="2200" b="1" dirty="0"/>
              <a:t>2); </a:t>
            </a:r>
            <a:r>
              <a:rPr lang="pl-PL" sz="2200" b="1" dirty="0" err="1"/>
              <a:t>doba sklizně</a:t>
            </a:r>
            <a:r>
              <a:rPr lang="pl-PL" sz="2200" dirty="0"/>
              <a:t>: </a:t>
            </a:r>
            <a:r>
              <a:rPr lang="pl-PL" sz="2200" dirty="0" err="1"/>
              <a:t>říjen</a:t>
            </a:r>
            <a:endParaRPr lang="en-US" sz="2200" dirty="0"/>
          </a:p>
          <a:p>
            <a:pPr>
              <a:spcAft>
                <a:spcPts val="600"/>
              </a:spcAft>
            </a:pPr>
            <a:endParaRPr lang="en-US" sz="2200" dirty="0"/>
          </a:p>
          <a:p>
            <a:pPr>
              <a:spcAft>
                <a:spcPts val="600"/>
              </a:spcAft>
            </a:pPr>
            <a:endParaRPr lang="en-US" sz="2200"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42275" y="337324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70841" y="417321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60207" y="497319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56184" y="561952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13358"/>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Štafetové ořezávání </a:t>
            </a:r>
            <a:r>
              <a:rPr lang="pl-PL" sz="3600" b="1" dirty="0">
                <a:solidFill>
                  <a:srgbClr val="000000"/>
                </a:solidFill>
              </a:rPr>
              <a:t>- příklady</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DEC</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MÁJ</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OCT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RAPESEED</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POLNÍ HRAŠKA</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57941" y="3293933"/>
            <a:ext cx="10642737"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sz="2200" b="1" dirty="0" err="1"/>
              <a:t>Výsadba řepky </a:t>
            </a:r>
            <a:r>
              <a:rPr lang="pl-PL" sz="2200" b="1" dirty="0"/>
              <a:t>(</a:t>
            </a:r>
            <a:r>
              <a:rPr lang="pl-PL" sz="2200" b="1" dirty="0" err="1"/>
              <a:t>plodina </a:t>
            </a:r>
            <a:r>
              <a:rPr lang="pl-PL" sz="2200" b="1" dirty="0"/>
              <a:t>1); </a:t>
            </a:r>
            <a:r>
              <a:rPr lang="pl-PL" sz="2200" b="1" dirty="0" err="1"/>
              <a:t>doba</a:t>
            </a:r>
            <a:r>
              <a:rPr lang="pl-PL" sz="2200" b="1" dirty="0"/>
              <a:t>: </a:t>
            </a:r>
            <a:r>
              <a:rPr lang="en-US" sz="2200" dirty="0"/>
              <a:t>konec </a:t>
            </a:r>
            <a:r>
              <a:rPr lang="pl-PL" sz="2200" dirty="0"/>
              <a:t>srpna </a:t>
            </a:r>
            <a:r>
              <a:rPr lang="en-US" sz="2200" dirty="0"/>
              <a:t>až začátek </a:t>
            </a:r>
            <a:r>
              <a:rPr lang="pl-PL" sz="2200" dirty="0" err="1"/>
              <a:t>září</a:t>
            </a:r>
            <a:r>
              <a:rPr lang="pl-PL" sz="2200" dirty="0"/>
              <a:t>; </a:t>
            </a:r>
            <a:r>
              <a:rPr lang="en-US" sz="2200" b="1" dirty="0" err="1"/>
              <a:t>příklad odrůdy</a:t>
            </a:r>
            <a:r>
              <a:rPr lang="en-US" sz="2200" dirty="0"/>
              <a:t>: </a:t>
            </a:r>
            <a:r>
              <a:rPr lang="en-US" sz="2200" dirty="0" err="1"/>
              <a:t>InVigor </a:t>
            </a:r>
            <a:r>
              <a:rPr lang="en-US" sz="2200" dirty="0"/>
              <a:t>L234PC </a:t>
            </a:r>
            <a:r>
              <a:rPr lang="pl-PL" sz="2200" dirty="0" err="1"/>
              <a:t>nebo </a:t>
            </a:r>
            <a:r>
              <a:rPr lang="en-US" sz="2200" dirty="0"/>
              <a:t>DK Exclaim (otevřeně opylovaná odrůda s dobrým výnosovým potenciálem a silnou zimovzdorností</a:t>
            </a:r>
            <a:r>
              <a:rPr lang="pl-PL" sz="2200" dirty="0"/>
              <a:t>).</a:t>
            </a:r>
          </a:p>
          <a:p>
            <a:pPr>
              <a:spcAft>
                <a:spcPts val="600"/>
              </a:spcAft>
            </a:pPr>
            <a:r>
              <a:rPr lang="pl-PL" sz="2200" b="1" dirty="0" err="1"/>
              <a:t>Výsadba hrachu </a:t>
            </a:r>
            <a:r>
              <a:rPr lang="pl-PL" sz="2200" b="1" dirty="0"/>
              <a:t>polního (</a:t>
            </a:r>
            <a:r>
              <a:rPr lang="pl-PL" sz="2200" b="1" dirty="0" err="1"/>
              <a:t>plodina </a:t>
            </a:r>
            <a:r>
              <a:rPr lang="pl-PL" sz="2200" b="1" dirty="0"/>
              <a:t>2)</a:t>
            </a:r>
            <a:r>
              <a:rPr lang="pl-PL" sz="2200" dirty="0"/>
              <a:t>; </a:t>
            </a:r>
            <a:r>
              <a:rPr lang="pl-PL" sz="2200" b="1" dirty="0" err="1"/>
              <a:t>čas</a:t>
            </a:r>
            <a:r>
              <a:rPr lang="pl-PL" sz="2200" b="1" dirty="0"/>
              <a:t>: </a:t>
            </a:r>
            <a:r>
              <a:rPr lang="en-US" sz="2200" dirty="0"/>
              <a:t>květen/červen </a:t>
            </a:r>
            <a:r>
              <a:rPr lang="pl-PL" sz="2200" dirty="0"/>
              <a:t>(</a:t>
            </a:r>
            <a:r>
              <a:rPr lang="en-US" sz="2200" dirty="0"/>
              <a:t>těsně před sklizní řepky</a:t>
            </a:r>
            <a:r>
              <a:rPr lang="pl-PL" sz="2200" dirty="0"/>
              <a:t>); </a:t>
            </a:r>
            <a:r>
              <a:rPr lang="en-US" sz="2200" b="1" dirty="0" err="1"/>
              <a:t>příklad odrůdy</a:t>
            </a:r>
            <a:r>
              <a:rPr lang="en-US" sz="2200" b="1" dirty="0"/>
              <a:t>: </a:t>
            </a:r>
            <a:r>
              <a:rPr lang="en-US" sz="2200" dirty="0" err="1"/>
              <a:t>Arvika </a:t>
            </a:r>
            <a:r>
              <a:rPr lang="pl-PL" sz="2200" dirty="0" err="1"/>
              <a:t>nebo </a:t>
            </a:r>
            <a:r>
              <a:rPr lang="en-US" sz="2200" dirty="0"/>
              <a:t>CDC Amarillo </a:t>
            </a:r>
            <a:r>
              <a:rPr lang="pl-PL" sz="2200" dirty="0"/>
              <a:t>(</a:t>
            </a:r>
            <a:r>
              <a:rPr lang="en-US" sz="2200" dirty="0"/>
              <a:t>ideální pro pozdní výsadbu</a:t>
            </a:r>
            <a:r>
              <a:rPr lang="pl-PL" sz="2200" dirty="0"/>
              <a:t>).</a:t>
            </a:r>
          </a:p>
          <a:p>
            <a:pPr>
              <a:spcAft>
                <a:spcPts val="600"/>
              </a:spcAft>
            </a:pPr>
            <a:r>
              <a:rPr lang="en-US" sz="2200" b="1" dirty="0"/>
              <a:t>Sklizeň </a:t>
            </a:r>
            <a:r>
              <a:rPr lang="pl-PL" sz="2200" b="1" dirty="0" err="1"/>
              <a:t>řepky </a:t>
            </a:r>
            <a:r>
              <a:rPr lang="pl-PL" sz="2200" b="1" dirty="0"/>
              <a:t>(</a:t>
            </a:r>
            <a:r>
              <a:rPr lang="pl-PL" sz="2200" b="1" dirty="0" err="1"/>
              <a:t>plodina </a:t>
            </a:r>
            <a:r>
              <a:rPr lang="pl-PL" sz="2200" b="1" dirty="0"/>
              <a:t>1)</a:t>
            </a:r>
            <a:r>
              <a:rPr lang="pl-PL" sz="2200" dirty="0"/>
              <a:t>; </a:t>
            </a:r>
            <a:r>
              <a:rPr lang="en-US" sz="2200" b="1" dirty="0"/>
              <a:t>doba </a:t>
            </a:r>
            <a:r>
              <a:rPr lang="en-US" sz="2200" b="1" dirty="0" err="1"/>
              <a:t>sklizně</a:t>
            </a:r>
            <a:r>
              <a:rPr lang="en-US" sz="2200" dirty="0"/>
              <a:t>: Květen/červen</a:t>
            </a:r>
          </a:p>
          <a:p>
            <a:pPr>
              <a:spcAft>
                <a:spcPts val="600"/>
              </a:spcAft>
            </a:pPr>
            <a:r>
              <a:rPr lang="en-US" sz="2200" b="1" dirty="0"/>
              <a:t>Sklizeň </a:t>
            </a:r>
            <a:r>
              <a:rPr lang="pl-PL" sz="2200" b="1" dirty="0" err="1"/>
              <a:t>hrachu </a:t>
            </a:r>
            <a:r>
              <a:rPr lang="pl-PL" sz="2200" b="1" dirty="0"/>
              <a:t>polního (</a:t>
            </a:r>
            <a:r>
              <a:rPr lang="pl-PL" sz="2200" b="1" dirty="0" err="1"/>
              <a:t>plodina </a:t>
            </a:r>
            <a:r>
              <a:rPr lang="pl-PL" sz="2200" b="1" dirty="0"/>
              <a:t>2); </a:t>
            </a:r>
            <a:r>
              <a:rPr lang="pl-PL" sz="2200" b="1" dirty="0" err="1"/>
              <a:t>doba sklizně</a:t>
            </a:r>
            <a:r>
              <a:rPr lang="pl-PL" sz="2200" dirty="0"/>
              <a:t>: </a:t>
            </a:r>
            <a:r>
              <a:rPr lang="pl-PL" sz="2200" dirty="0" err="1"/>
              <a:t>říjen/listopad</a:t>
            </a:r>
            <a:endParaRPr lang="en-US" sz="2200" dirty="0"/>
          </a:p>
          <a:p>
            <a:pPr>
              <a:spcAft>
                <a:spcPts val="600"/>
              </a:spcAft>
            </a:pPr>
            <a:endParaRPr lang="en-US" sz="2200" dirty="0"/>
          </a:p>
          <a:p>
            <a:pPr>
              <a:spcAft>
                <a:spcPts val="600"/>
              </a:spcAft>
            </a:pPr>
            <a:endParaRPr lang="en-US" sz="2200"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676139" y="3214214"/>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690796" y="4231340"/>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76139" y="561926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r>
              <a:rPr lang="en-US" dirty="0"/>
              <a:t>Pěstování alejí je agrolesnický postup, při kterém </a:t>
            </a:r>
            <a:r>
              <a:rPr lang="en-US" b="1" dirty="0"/>
              <a:t>se vedle plodin </a:t>
            </a:r>
            <a:r>
              <a:rPr lang="en-US" dirty="0"/>
              <a:t>na stejném poli </a:t>
            </a:r>
            <a:r>
              <a:rPr lang="en-US" b="1" dirty="0"/>
              <a:t>vysazují řady stromů nebo keřů</a:t>
            </a:r>
            <a:r>
              <a:rPr lang="en-US" dirty="0"/>
              <a:t>. </a:t>
            </a:r>
            <a:r>
              <a:rPr lang="en-US" b="1" dirty="0"/>
              <a:t>Stromy poskytují výhody, jako je větrná clona, lepší úrodnost půdy a stanoviště užitečného hmyzu</a:t>
            </a:r>
            <a:r>
              <a:rPr lang="en-US" dirty="0"/>
              <a:t>, zatímco plodiny rostou v alejích mezi řadami stromů. Tento systém zvyšuje biologickou rozmanitost a může vést ke zvýšení celkové produktivity díky </a:t>
            </a:r>
            <a:r>
              <a:rPr lang="en-US" dirty="0" err="1"/>
              <a:t>optimalizaci </a:t>
            </a:r>
            <a:r>
              <a:rPr lang="en-US" dirty="0"/>
              <a:t>využití půdy a sdílení zdrojů.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Ořezávání </a:t>
            </a:r>
            <a:r>
              <a:rPr lang="pl-PL" b="1" dirty="0" err="1"/>
              <a:t>alejí</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Schéma pěstování v aleji</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alejová plodina</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řada stromů</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řada stromů</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alejová plodina</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pastviny</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67822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Pěstování v</a:t>
            </a:r>
            <a:r>
              <a:rPr lang="pl-PL" sz="3600" b="1" dirty="0" err="1">
                <a:solidFill>
                  <a:srgbClr val="8BC540"/>
                </a:solidFill>
              </a:rPr>
              <a:t> aleji - výhody</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2320103"/>
            <a:ext cx="4100536" cy="923330"/>
          </a:xfrm>
          <a:prstGeom prst="rect">
            <a:avLst/>
          </a:prstGeom>
        </p:spPr>
        <p:txBody>
          <a:bodyPr wrap="square">
            <a:spAutoFit/>
          </a:bodyPr>
          <a:lstStyle/>
          <a:p>
            <a:r>
              <a:rPr lang="cs-CZ" dirty="0">
                <a:solidFill>
                  <a:srgbClr val="231F20"/>
                </a:solidFill>
              </a:rPr>
              <a:t>ochrana</a:t>
            </a:r>
            <a:r>
              <a:rPr lang="en-US" dirty="0">
                <a:solidFill>
                  <a:srgbClr val="231F20"/>
                </a:solidFill>
              </a:rPr>
              <a:t> </a:t>
            </a:r>
            <a:r>
              <a:rPr lang="en-US" dirty="0" err="1">
                <a:solidFill>
                  <a:srgbClr val="231F20"/>
                </a:solidFill>
              </a:rPr>
              <a:t>plodin</a:t>
            </a:r>
            <a:r>
              <a:rPr lang="en-US" dirty="0">
                <a:solidFill>
                  <a:srgbClr val="231F20"/>
                </a:solidFill>
              </a:rPr>
              <a:t> </a:t>
            </a:r>
            <a:r>
              <a:rPr lang="pl-PL" dirty="0">
                <a:solidFill>
                  <a:srgbClr val="231F20"/>
                </a:solidFill>
              </a:rPr>
              <a:t>a hospodářských zvířat </a:t>
            </a:r>
            <a:r>
              <a:rPr lang="en-US" dirty="0">
                <a:solidFill>
                  <a:srgbClr val="231F20"/>
                </a:solidFill>
              </a:rPr>
              <a:t>před extrémním počasím </a:t>
            </a:r>
            <a:r>
              <a:rPr lang="pl-PL" dirty="0">
                <a:solidFill>
                  <a:srgbClr val="231F20"/>
                </a:solidFill>
              </a:rPr>
              <a:t>- poskytnutí stínu, snížení rychlosti větru.</a:t>
            </a:r>
          </a:p>
        </p:txBody>
      </p:sp>
      <p:sp>
        <p:nvSpPr>
          <p:cNvPr id="21" name="Prostokąt 20">
            <a:extLst>
              <a:ext uri="{FF2B5EF4-FFF2-40B4-BE49-F238E27FC236}">
                <a16:creationId xmlns:a16="http://schemas.microsoft.com/office/drawing/2014/main" id="{937D7436-E664-40F2-950E-DBC7EB5D7A1C}"/>
              </a:ext>
            </a:extLst>
          </p:cNvPr>
          <p:cNvSpPr/>
          <p:nvPr/>
        </p:nvSpPr>
        <p:spPr>
          <a:xfrm>
            <a:off x="6096001" y="1409817"/>
            <a:ext cx="2157246" cy="369332"/>
          </a:xfrm>
          <a:prstGeom prst="rect">
            <a:avLst/>
          </a:prstGeom>
        </p:spPr>
        <p:txBody>
          <a:bodyPr wrap="square">
            <a:spAutoFit/>
          </a:bodyPr>
          <a:lstStyle/>
          <a:p>
            <a:pPr algn="ctr"/>
            <a:r>
              <a:rPr lang="pl-PL" dirty="0" err="1">
                <a:solidFill>
                  <a:srgbClr val="231F20"/>
                </a:solidFill>
              </a:rPr>
              <a:t>vytvoření mikroklimatu</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635830" y="5790930"/>
            <a:ext cx="4913359" cy="369332"/>
          </a:xfrm>
          <a:prstGeom prst="rect">
            <a:avLst/>
          </a:prstGeom>
        </p:spPr>
        <p:txBody>
          <a:bodyPr wrap="square">
            <a:spAutoFit/>
          </a:bodyPr>
          <a:lstStyle/>
          <a:p>
            <a:pPr algn="ctr"/>
            <a:r>
              <a:rPr lang="pl-PL" dirty="0">
                <a:solidFill>
                  <a:schemeClr val="bg1"/>
                </a:solidFill>
              </a:rPr>
              <a:t>zlepšení stavu půdy a snížení její eroze.</a:t>
            </a:r>
          </a:p>
        </p:txBody>
      </p:sp>
      <p:sp>
        <p:nvSpPr>
          <p:cNvPr id="24" name="Prostokąt 23">
            <a:extLst>
              <a:ext uri="{FF2B5EF4-FFF2-40B4-BE49-F238E27FC236}">
                <a16:creationId xmlns:a16="http://schemas.microsoft.com/office/drawing/2014/main" id="{6FE9838E-37B9-4846-BDB7-8DE6CF182E6B}"/>
              </a:ext>
            </a:extLst>
          </p:cNvPr>
          <p:cNvSpPr/>
          <p:nvPr/>
        </p:nvSpPr>
        <p:spPr>
          <a:xfrm>
            <a:off x="9794563" y="3923202"/>
            <a:ext cx="1650019" cy="646331"/>
          </a:xfrm>
          <a:prstGeom prst="rect">
            <a:avLst/>
          </a:prstGeom>
        </p:spPr>
        <p:txBody>
          <a:bodyPr wrap="square">
            <a:spAutoFit/>
          </a:bodyPr>
          <a:lstStyle/>
          <a:p>
            <a:pPr algn="ctr"/>
            <a:r>
              <a:rPr lang="pl-PL" dirty="0">
                <a:solidFill>
                  <a:srgbClr val="231F20"/>
                </a:solidFill>
              </a:rPr>
              <a:t>pomalelší odtok</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91881" y="1399690"/>
            <a:ext cx="5646737" cy="3025975"/>
          </a:xfrm>
        </p:spPr>
        <p:txBody>
          <a:bodyPr/>
          <a:lstStyle/>
          <a:p>
            <a:pPr indent="0"/>
            <a:r>
              <a:rPr lang="en-US" dirty="0"/>
              <a:t>Pěstování doprovodných plodin, známé také jako doprovodná výsadba, zahrnuje </a:t>
            </a:r>
            <a:r>
              <a:rPr lang="en-US" b="1" dirty="0"/>
              <a:t>pěstování dvou nebo více druhů rostlin v těsné blízkosti za účelem vzájemného prospěchu</a:t>
            </a:r>
            <a:r>
              <a:rPr lang="en-US" dirty="0"/>
              <a:t>. Tento zemědělský postup se používá ke zvýšení produktivity plodin, zlepšení ochrany proti škůdcům a chorobám a k </a:t>
            </a:r>
            <a:r>
              <a:rPr lang="en-US" dirty="0" err="1"/>
              <a:t>optimalizaci </a:t>
            </a:r>
            <a:r>
              <a:rPr lang="en-US" dirty="0"/>
              <a:t>využívání zdrojů. Některé </a:t>
            </a:r>
            <a:r>
              <a:rPr lang="en-US" b="1" dirty="0"/>
              <a:t>rostliny mohou přitahovat užitečný hmyz, odpuzovat škůdce nebo poskytovat fyzickou podporu svým společníkům</a:t>
            </a:r>
            <a:r>
              <a:rPr lang="en-US" dirty="0"/>
              <a:t>, což snižuje potřebu chemických vstupů.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Doprovodné plodiny</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Doprovodné </a:t>
            </a:r>
            <a:r>
              <a:rPr lang="pl-PL" sz="3600" b="1" dirty="0" err="1">
                <a:solidFill>
                  <a:srgbClr val="000000"/>
                </a:solidFill>
              </a:rPr>
              <a:t>plodiny </a:t>
            </a:r>
            <a:r>
              <a:rPr lang="pl-PL" sz="3600" b="1" dirty="0">
                <a:solidFill>
                  <a:srgbClr val="000000"/>
                </a:solidFill>
              </a:rPr>
              <a:t>- příklady</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336655"/>
            <a:chOff x="112043" y="724942"/>
            <a:chExt cx="12005590" cy="5770328"/>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403809" cy="1822915"/>
              <a:chOff x="2328763" y="729555"/>
              <a:chExt cx="2403809"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1" y="1236179"/>
                <a:ext cx="2357231" cy="1181395"/>
              </a:xfrm>
              <a:prstGeom prst="rect">
                <a:avLst/>
              </a:prstGeom>
              <a:noFill/>
            </p:spPr>
            <p:txBody>
              <a:bodyPr wrap="square" rtlCol="0">
                <a:spAutoFit/>
              </a:bodyPr>
              <a:lstStyle/>
              <a:p>
                <a:r>
                  <a:rPr lang="pl-PL" sz="1300" b="1" dirty="0">
                    <a:solidFill>
                      <a:srgbClr val="006600"/>
                    </a:solidFill>
                  </a:rPr>
                  <a:t>FAZOLE, MRKEV, ČESNEK, OKURKA, SALÁT,</a:t>
                </a:r>
              </a:p>
              <a:p>
                <a:r>
                  <a:rPr lang="pl-PL" sz="1300" b="1" dirty="0">
                    <a:solidFill>
                      <a:srgbClr val="006600"/>
                    </a:solidFill>
                  </a:rPr>
                  <a:t>CIBULE, ROZMARÝN, ŠPENÁT, KOPR, ŠVÝCARSKÝ MANGOLD, ŠALVĚJ, TYMIÁN</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146615" y="2319676"/>
              <a:ext cx="1748655" cy="499181"/>
            </a:xfrm>
            <a:prstGeom prst="rect">
              <a:avLst/>
            </a:prstGeom>
            <a:noFill/>
          </p:spPr>
          <p:txBody>
            <a:bodyPr wrap="square" rtlCol="0">
              <a:spAutoFit/>
            </a:bodyPr>
            <a:lstStyle/>
            <a:p>
              <a:pPr algn="ctr"/>
              <a:r>
                <a:rPr lang="pl-PL" sz="2400" b="1" dirty="0">
                  <a:solidFill>
                    <a:srgbClr val="231F20"/>
                  </a:solidFill>
                </a:rPr>
                <a:t>BROKOLICE</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65738"/>
            </a:xfrm>
            <a:prstGeom prst="rect">
              <a:avLst/>
            </a:prstGeom>
            <a:noFill/>
          </p:spPr>
          <p:txBody>
            <a:bodyPr wrap="square" rtlCol="0">
              <a:spAutoFit/>
            </a:bodyPr>
            <a:lstStyle/>
            <a:p>
              <a:r>
                <a:rPr lang="pl-PL" sz="1400" b="1" dirty="0">
                  <a:solidFill>
                    <a:srgbClr val="FF0000"/>
                  </a:solidFill>
                </a:rPr>
                <a:t>PAPRIKA, DÝNĚ, JAHODY, RAJČATA</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403809" cy="1822972"/>
              <a:chOff x="2328763" y="729555"/>
              <a:chExt cx="2403809" cy="1822972"/>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5"/>
                <a:ext cx="2357231" cy="1264592"/>
              </a:xfrm>
              <a:prstGeom prst="rect">
                <a:avLst/>
              </a:prstGeom>
              <a:noFill/>
            </p:spPr>
            <p:txBody>
              <a:bodyPr wrap="square" rtlCol="0">
                <a:spAutoFit/>
              </a:bodyPr>
              <a:lstStyle/>
              <a:p>
                <a:r>
                  <a:rPr lang="pl-PL" sz="1400" b="1" dirty="0">
                    <a:solidFill>
                      <a:srgbClr val="006600"/>
                    </a:solidFill>
                  </a:rPr>
                  <a:t>BROKOLICE, MRKEV, OKURKA, KUKUŘICE, RAJČATA, ROZMARÝN, HRÁŠEK, JAHODY, ŠVÝCARSKÝ MANGOLD.</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30"/>
              <a:ext cx="1611714" cy="499181"/>
            </a:xfrm>
            <a:prstGeom prst="rect">
              <a:avLst/>
            </a:prstGeom>
            <a:noFill/>
          </p:spPr>
          <p:txBody>
            <a:bodyPr wrap="square" rtlCol="0">
              <a:spAutoFit/>
            </a:bodyPr>
            <a:lstStyle/>
            <a:p>
              <a:pPr algn="ctr"/>
              <a:r>
                <a:rPr lang="pl-PL" sz="2400" b="1" dirty="0">
                  <a:solidFill>
                    <a:srgbClr val="231F20"/>
                  </a:solidFill>
                </a:rPr>
                <a:t>FAZOLE</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738664"/>
            </a:xfrm>
            <a:prstGeom prst="rect">
              <a:avLst/>
            </a:prstGeom>
            <a:noFill/>
          </p:spPr>
          <p:txBody>
            <a:bodyPr wrap="square" rtlCol="0">
              <a:spAutoFit/>
            </a:bodyPr>
            <a:lstStyle/>
            <a:p>
              <a:r>
                <a:rPr lang="pl-PL" sz="1400" b="1" dirty="0">
                  <a:solidFill>
                    <a:srgbClr val="FF0000"/>
                  </a:solidFill>
                </a:rPr>
                <a:t>PAŽITKA, ČESNEK, PÓREK, CIBULE, PAPRIKA, MĚSÍČEK LÉKAŘSKÝ</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403809" cy="1822915"/>
              <a:chOff x="2328763" y="729555"/>
              <a:chExt cx="2403809" cy="182291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1" y="1270683"/>
                <a:ext cx="2357231" cy="965083"/>
              </a:xfrm>
              <a:prstGeom prst="rect">
                <a:avLst/>
              </a:prstGeom>
              <a:noFill/>
            </p:spPr>
            <p:txBody>
              <a:bodyPr wrap="square" rtlCol="0">
                <a:spAutoFit/>
              </a:bodyPr>
              <a:lstStyle/>
              <a:p>
                <a:r>
                  <a:rPr lang="pl-PL" sz="1300" b="1" dirty="0">
                    <a:solidFill>
                      <a:srgbClr val="006600"/>
                    </a:solidFill>
                  </a:rPr>
                  <a:t>FAZOLE, BROKOLICE, KVĚTÁK, PAŽITKA, SALÁT, PÓREK</a:t>
                </a:r>
              </a:p>
              <a:p>
                <a:r>
                  <a:rPr lang="pl-PL" sz="1300" b="1" dirty="0">
                    <a:solidFill>
                      <a:srgbClr val="006600"/>
                    </a:solidFill>
                  </a:rPr>
                  <a:t>CIBULE, HRÁŠEK, PETRŽEL, ROZMARÝN, PAPRIKA, ŠALVĚJ</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89"/>
              <a:ext cx="1611714" cy="499181"/>
            </a:xfrm>
            <a:prstGeom prst="rect">
              <a:avLst/>
            </a:prstGeom>
            <a:noFill/>
          </p:spPr>
          <p:txBody>
            <a:bodyPr wrap="square" rtlCol="0">
              <a:spAutoFit/>
            </a:bodyPr>
            <a:lstStyle/>
            <a:p>
              <a:pPr algn="ctr"/>
              <a:r>
                <a:rPr lang="pl-PL" sz="2400" b="1" dirty="0">
                  <a:solidFill>
                    <a:srgbClr val="231F20"/>
                  </a:solidFill>
                </a:rPr>
                <a:t>MRKEV</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32788"/>
            </a:xfrm>
            <a:prstGeom prst="rect">
              <a:avLst/>
            </a:prstGeom>
            <a:noFill/>
          </p:spPr>
          <p:txBody>
            <a:bodyPr wrap="square" rtlCol="0">
              <a:spAutoFit/>
            </a:bodyPr>
            <a:lstStyle/>
            <a:p>
              <a:r>
                <a:rPr lang="pl-PL" sz="1400" b="1" dirty="0">
                  <a:solidFill>
                    <a:srgbClr val="FF0000"/>
                  </a:solidFill>
                </a:rPr>
                <a:t>KOPR</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93838"/>
                <a:ext cx="2357231" cy="798690"/>
              </a:xfrm>
              <a:prstGeom prst="rect">
                <a:avLst/>
              </a:prstGeom>
              <a:noFill/>
            </p:spPr>
            <p:txBody>
              <a:bodyPr wrap="square" rtlCol="0">
                <a:spAutoFit/>
              </a:bodyPr>
              <a:lstStyle/>
              <a:p>
                <a:r>
                  <a:rPr lang="pl-PL" sz="1400" b="1" dirty="0">
                    <a:solidFill>
                      <a:srgbClr val="006600"/>
                    </a:solidFill>
                  </a:rPr>
                  <a:t>FAZOLE, OKURKA, KOPR, MELOUN, PETRŽEL, HRÁCH, DÝNĚ, SLUNEČNICE.</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3"/>
              <a:ext cx="1611714" cy="499181"/>
            </a:xfrm>
            <a:prstGeom prst="rect">
              <a:avLst/>
            </a:prstGeom>
            <a:noFill/>
          </p:spPr>
          <p:txBody>
            <a:bodyPr wrap="square" rtlCol="0">
              <a:spAutoFit/>
            </a:bodyPr>
            <a:lstStyle/>
            <a:p>
              <a:pPr algn="ctr"/>
              <a:r>
                <a:rPr lang="pl-PL" sz="2400" b="1" dirty="0">
                  <a:solidFill>
                    <a:srgbClr val="231F20"/>
                  </a:solidFill>
                </a:rPr>
                <a:t>KUKUŘICE</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32788"/>
            </a:xfrm>
            <a:prstGeom prst="rect">
              <a:avLst/>
            </a:prstGeom>
            <a:noFill/>
          </p:spPr>
          <p:txBody>
            <a:bodyPr wrap="square" rtlCol="0">
              <a:spAutoFit/>
            </a:bodyPr>
            <a:lstStyle/>
            <a:p>
              <a:r>
                <a:rPr lang="pl-PL" sz="1400" b="1" dirty="0">
                  <a:solidFill>
                    <a:srgbClr val="FF0000"/>
                  </a:solidFill>
                </a:rPr>
                <a:t>RAJČATA</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403809" cy="1851900"/>
              <a:chOff x="2328763" y="729555"/>
              <a:chExt cx="2403809" cy="1851900"/>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357231" cy="1264592"/>
              </a:xfrm>
              <a:prstGeom prst="rect">
                <a:avLst/>
              </a:prstGeom>
              <a:noFill/>
            </p:spPr>
            <p:txBody>
              <a:bodyPr wrap="square" rtlCol="0">
                <a:spAutoFit/>
              </a:bodyPr>
              <a:lstStyle/>
              <a:p>
                <a:r>
                  <a:rPr lang="pl-PL" sz="1400" b="1" dirty="0">
                    <a:solidFill>
                      <a:srgbClr val="006600"/>
                    </a:solidFill>
                  </a:rPr>
                  <a:t>FAZOLE, BROKOLICE, KVĚTÁK, KUKUŘICE, KOPR, SALÁT, CIBULE, HRÁŠEK, RAJČATA, PAPRIKA, POTOČNICE</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32788"/>
            </a:xfrm>
            <a:prstGeom prst="rect">
              <a:avLst/>
            </a:prstGeom>
            <a:noFill/>
          </p:spPr>
          <p:txBody>
            <a:bodyPr wrap="square" rtlCol="0">
              <a:spAutoFit/>
            </a:bodyPr>
            <a:lstStyle/>
            <a:p>
              <a:r>
                <a:rPr lang="pl-PL" sz="1400" b="1" dirty="0">
                  <a:solidFill>
                    <a:srgbClr val="FF0000"/>
                  </a:solidFill>
                </a:rPr>
                <a:t>ŠALVĚJ</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403809" cy="1822915"/>
              <a:chOff x="2328763" y="729555"/>
              <a:chExt cx="2403809" cy="1822915"/>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1" y="1291003"/>
                <a:ext cx="2357231" cy="1031640"/>
              </a:xfrm>
              <a:prstGeom prst="rect">
                <a:avLst/>
              </a:prstGeom>
              <a:noFill/>
            </p:spPr>
            <p:txBody>
              <a:bodyPr wrap="square" rtlCol="0">
                <a:spAutoFit/>
              </a:bodyPr>
              <a:lstStyle/>
              <a:p>
                <a:r>
                  <a:rPr lang="pl-PL" sz="1400" b="1" dirty="0">
                    <a:solidFill>
                      <a:srgbClr val="006600"/>
                    </a:solidFill>
                  </a:rPr>
                  <a:t>BAZALKA, FAZOLE, OKURKY, ČESNEK, SALÁT, MĚSÍČEK, CIBULE, PETRŽEL, PAPRIKY, POTOČNICE</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611714" cy="499181"/>
            </a:xfrm>
            <a:prstGeom prst="rect">
              <a:avLst/>
            </a:prstGeom>
            <a:noFill/>
          </p:spPr>
          <p:txBody>
            <a:bodyPr wrap="square" rtlCol="0">
              <a:spAutoFit/>
            </a:bodyPr>
            <a:lstStyle/>
            <a:p>
              <a:pPr algn="ctr"/>
              <a:r>
                <a:rPr lang="pl-PL" sz="2400" b="1" dirty="0">
                  <a:solidFill>
                    <a:srgbClr val="231F20"/>
                  </a:solidFill>
                </a:rPr>
                <a:t>RAJČE</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6"/>
              <a:ext cx="2198974" cy="523220"/>
            </a:xfrm>
            <a:prstGeom prst="rect">
              <a:avLst/>
            </a:prstGeom>
            <a:noFill/>
          </p:spPr>
          <p:txBody>
            <a:bodyPr wrap="square" rtlCol="0">
              <a:spAutoFit/>
            </a:bodyPr>
            <a:lstStyle/>
            <a:p>
              <a:r>
                <a:rPr lang="pl-PL" sz="1400" b="1" dirty="0">
                  <a:solidFill>
                    <a:srgbClr val="FF0000"/>
                  </a:solidFill>
                </a:rPr>
                <a:t>BROKOLICE, KVĚTÁK, KUKUŘICE, KOPR</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499181"/>
            </a:xfrm>
            <a:prstGeom prst="rect">
              <a:avLst/>
            </a:prstGeom>
            <a:noFill/>
          </p:spPr>
          <p:txBody>
            <a:bodyPr wrap="square" rtlCol="0">
              <a:spAutoFit/>
            </a:bodyPr>
            <a:lstStyle/>
            <a:p>
              <a:pPr algn="ctr"/>
              <a:r>
                <a:rPr lang="pl-PL" sz="2400" b="1" dirty="0">
                  <a:solidFill>
                    <a:srgbClr val="231F20"/>
                  </a:solidFill>
                </a:rPr>
                <a:t>OKURKA</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Úvod</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6400" y="860400"/>
            <a:ext cx="11314800" cy="5367220"/>
            <a:chOff x="112043" y="724942"/>
            <a:chExt cx="12005590" cy="5767219"/>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33354"/>
              <a:chOff x="2328763" y="729555"/>
              <a:chExt cx="2403809" cy="1833354"/>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256714"/>
              </a:xfrm>
              <a:prstGeom prst="rect">
                <a:avLst/>
              </a:prstGeom>
              <a:noFill/>
            </p:spPr>
            <p:txBody>
              <a:bodyPr wrap="square" rtlCol="0">
                <a:spAutoFit/>
              </a:bodyPr>
              <a:lstStyle/>
              <a:p>
                <a:r>
                  <a:rPr lang="pl-PL" sz="1350" b="1" dirty="0">
                    <a:solidFill>
                      <a:srgbClr val="006600"/>
                    </a:solidFill>
                  </a:rPr>
                  <a:t>BROKOLICE, MRKEV, OKURKA, KOPR, PÓREK, HLÁVKOVÝ SALÁT, PETRŽEL, JAHODY, ŠVÝCARSKÝ MANGOLD, RAJČE</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6"/>
              <a:ext cx="1611714" cy="496071"/>
            </a:xfrm>
            <a:prstGeom prst="rect">
              <a:avLst/>
            </a:prstGeom>
            <a:noFill/>
          </p:spPr>
          <p:txBody>
            <a:bodyPr wrap="square" rtlCol="0">
              <a:spAutoFit/>
            </a:bodyPr>
            <a:lstStyle/>
            <a:p>
              <a:pPr algn="ctr"/>
              <a:r>
                <a:rPr lang="pl-PL" sz="2400" b="1" dirty="0">
                  <a:solidFill>
                    <a:srgbClr val="231F20"/>
                  </a:solidFill>
                </a:rPr>
                <a:t>CIBULE</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07777"/>
            </a:xfrm>
            <a:prstGeom prst="rect">
              <a:avLst/>
            </a:prstGeom>
            <a:noFill/>
          </p:spPr>
          <p:txBody>
            <a:bodyPr wrap="square" rtlCol="0">
              <a:spAutoFit/>
            </a:bodyPr>
            <a:lstStyle/>
            <a:p>
              <a:r>
                <a:rPr lang="pl-PL" sz="1400" b="1" dirty="0">
                  <a:solidFill>
                    <a:srgbClr val="FF0000"/>
                  </a:solidFill>
                </a:rPr>
                <a:t>FAZOLE, HRÁCH</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025213"/>
              </a:xfrm>
              <a:prstGeom prst="rect">
                <a:avLst/>
              </a:prstGeom>
              <a:noFill/>
            </p:spPr>
            <p:txBody>
              <a:bodyPr wrap="square" rtlCol="0">
                <a:spAutoFit/>
              </a:bodyPr>
              <a:lstStyle/>
              <a:p>
                <a:r>
                  <a:rPr lang="pl-PL" sz="1400" b="1" dirty="0">
                    <a:solidFill>
                      <a:srgbClr val="006600"/>
                    </a:solidFill>
                  </a:rPr>
                  <a:t>BROKOLICE, MRKEV, KVĚTÁK, OKURKA, KOPR, ČESNEK, CIBULE, ŠPENÁT, DÝNĚ, JAHODA, RAJČE</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1641331" y="4153320"/>
              <a:ext cx="2799202" cy="496071"/>
            </a:xfrm>
            <a:prstGeom prst="rect">
              <a:avLst/>
            </a:prstGeom>
            <a:noFill/>
          </p:spPr>
          <p:txBody>
            <a:bodyPr wrap="square" rtlCol="0">
              <a:spAutoFit/>
            </a:bodyPr>
            <a:lstStyle/>
            <a:p>
              <a:pPr algn="ctr"/>
              <a:r>
                <a:rPr lang="pl-PL" sz="2400" b="1" dirty="0">
                  <a:solidFill>
                    <a:srgbClr val="231F20"/>
                  </a:solidFill>
                </a:rPr>
                <a:t>HLÁVKOVÝ SALÁT</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2043" y="4405969"/>
              <a:ext cx="2403809" cy="1822915"/>
              <a:chOff x="2328763" y="729555"/>
              <a:chExt cx="2403809" cy="1822915"/>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75341" y="1403849"/>
                <a:ext cx="2357231" cy="1025213"/>
              </a:xfrm>
              <a:prstGeom prst="rect">
                <a:avLst/>
              </a:prstGeom>
              <a:noFill/>
            </p:spPr>
            <p:txBody>
              <a:bodyPr wrap="square" rtlCol="0">
                <a:spAutoFit/>
              </a:bodyPr>
              <a:lstStyle/>
              <a:p>
                <a:r>
                  <a:rPr lang="pl-PL" sz="1350" b="1" dirty="0">
                    <a:solidFill>
                      <a:srgbClr val="006600"/>
                    </a:solidFill>
                  </a:rPr>
                  <a:t>BAZALKA, MRKEV, OKURKA, OREGÁNO, PETRŽEL, HRÁŠEK, DÝNĚ, ŠVÝCARSKÝ MANGOLD, RAJČATA</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496071"/>
            </a:xfrm>
            <a:prstGeom prst="rect">
              <a:avLst/>
            </a:prstGeom>
            <a:noFill/>
          </p:spPr>
          <p:txBody>
            <a:bodyPr wrap="square" rtlCol="0">
              <a:spAutoFit/>
            </a:bodyPr>
            <a:lstStyle/>
            <a:p>
              <a:pPr algn="ctr"/>
              <a:r>
                <a:rPr lang="pl-PL" sz="2400" b="1" dirty="0">
                  <a:solidFill>
                    <a:srgbClr val="231F20"/>
                  </a:solidFill>
                </a:rPr>
                <a:t>PAPRIKA</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3220"/>
            </a:xfrm>
            <a:prstGeom prst="rect">
              <a:avLst/>
            </a:prstGeom>
            <a:noFill/>
          </p:spPr>
          <p:txBody>
            <a:bodyPr wrap="square" rtlCol="0">
              <a:spAutoFit/>
            </a:bodyPr>
            <a:lstStyle/>
            <a:p>
              <a:r>
                <a:rPr lang="pl-PL" sz="1400" b="1" dirty="0">
                  <a:solidFill>
                    <a:srgbClr val="FF0000"/>
                  </a:solidFill>
                </a:rPr>
                <a:t>FAZOLE, BROKOLICE, KVĚTÁK</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793714"/>
              </a:xfrm>
              <a:prstGeom prst="rect">
                <a:avLst/>
              </a:prstGeom>
              <a:noFill/>
            </p:spPr>
            <p:txBody>
              <a:bodyPr wrap="square" rtlCol="0">
                <a:spAutoFit/>
              </a:bodyPr>
              <a:lstStyle/>
              <a:p>
                <a:r>
                  <a:rPr lang="pl-PL" sz="1400" b="1" dirty="0">
                    <a:solidFill>
                      <a:srgbClr val="006600"/>
                    </a:solidFill>
                  </a:rPr>
                  <a:t>BROKOLICE, KVĚTÁK, HLÁVKOVÝ SALÁT, JAHODY, RAJČATA</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496071"/>
            </a:xfrm>
            <a:prstGeom prst="rect">
              <a:avLst/>
            </a:prstGeom>
            <a:noFill/>
          </p:spPr>
          <p:txBody>
            <a:bodyPr wrap="square" rtlCol="0">
              <a:spAutoFit/>
            </a:bodyPr>
            <a:lstStyle/>
            <a:p>
              <a:pPr algn="ctr"/>
              <a:r>
                <a:rPr lang="pl-PL" sz="2400" b="1" dirty="0">
                  <a:solidFill>
                    <a:srgbClr val="231F20"/>
                  </a:solidFill>
                </a:rPr>
                <a:t>ČESNEK</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07777"/>
            </a:xfrm>
            <a:prstGeom prst="rect">
              <a:avLst/>
            </a:prstGeom>
            <a:noFill/>
          </p:spPr>
          <p:txBody>
            <a:bodyPr wrap="square" rtlCol="0">
              <a:spAutoFit/>
            </a:bodyPr>
            <a:lstStyle/>
            <a:p>
              <a:r>
                <a:rPr lang="pl-PL" sz="1400" b="1" dirty="0">
                  <a:solidFill>
                    <a:srgbClr val="FF0000"/>
                  </a:solidFill>
                </a:rPr>
                <a:t>FAZOLE, HRÁCH</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30715"/>
              </a:xfrm>
              <a:prstGeom prst="rect">
                <a:avLst/>
              </a:prstGeom>
              <a:noFill/>
            </p:spPr>
            <p:txBody>
              <a:bodyPr wrap="square" rtlCol="0">
                <a:spAutoFit/>
              </a:bodyPr>
              <a:lstStyle/>
              <a:p>
                <a:r>
                  <a:rPr lang="pl-PL" sz="1400" b="1" dirty="0">
                    <a:solidFill>
                      <a:srgbClr val="006600"/>
                    </a:solidFill>
                  </a:rPr>
                  <a:t>MRKEV, CIBULE, ŠPENÁT</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496071"/>
            </a:xfrm>
            <a:prstGeom prst="rect">
              <a:avLst/>
            </a:prstGeom>
            <a:noFill/>
          </p:spPr>
          <p:txBody>
            <a:bodyPr wrap="square" rtlCol="0">
              <a:spAutoFit/>
            </a:bodyPr>
            <a:lstStyle/>
            <a:p>
              <a:pPr algn="ctr"/>
              <a:r>
                <a:rPr lang="pl-PL" sz="2400" b="1" dirty="0">
                  <a:solidFill>
                    <a:srgbClr val="231F20"/>
                  </a:solidFill>
                </a:rPr>
                <a:t>PÓR</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8" y="3407026"/>
              <a:ext cx="2198974" cy="307777"/>
            </a:xfrm>
            <a:prstGeom prst="rect">
              <a:avLst/>
            </a:prstGeom>
            <a:noFill/>
          </p:spPr>
          <p:txBody>
            <a:bodyPr wrap="square" rtlCol="0">
              <a:spAutoFit/>
            </a:bodyPr>
            <a:lstStyle/>
            <a:p>
              <a:r>
                <a:rPr lang="pl-PL" sz="1400" b="1" dirty="0">
                  <a:solidFill>
                    <a:srgbClr val="FF0000"/>
                  </a:solidFill>
                </a:rPr>
                <a:t>FAZOLE, HRÁCH</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93714"/>
              </a:xfrm>
              <a:prstGeom prst="rect">
                <a:avLst/>
              </a:prstGeom>
              <a:noFill/>
            </p:spPr>
            <p:txBody>
              <a:bodyPr wrap="square" rtlCol="0">
                <a:spAutoFit/>
              </a:bodyPr>
              <a:lstStyle/>
              <a:p>
                <a:r>
                  <a:rPr lang="pl-PL" sz="1400" b="1" dirty="0">
                    <a:solidFill>
                      <a:srgbClr val="006600"/>
                    </a:solidFill>
                  </a:rPr>
                  <a:t>KUKUŘICE, FAZOLE, SALÁT, MELOUN, HRÁŠEK, PAPRIKY, RAJČATA</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496071"/>
            </a:xfrm>
            <a:prstGeom prst="rect">
              <a:avLst/>
            </a:prstGeom>
            <a:noFill/>
          </p:spPr>
          <p:txBody>
            <a:bodyPr wrap="square" rtlCol="0">
              <a:spAutoFit/>
            </a:bodyPr>
            <a:lstStyle/>
            <a:p>
              <a:pPr algn="ctr"/>
              <a:r>
                <a:rPr lang="pl-PL" sz="2400" b="1" dirty="0">
                  <a:solidFill>
                    <a:srgbClr val="231F20"/>
                  </a:solidFill>
                </a:rPr>
                <a:t>CUKETA</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93714"/>
            </a:xfrm>
            <a:prstGeom prst="rect">
              <a:avLst/>
            </a:prstGeom>
            <a:noFill/>
          </p:spPr>
          <p:txBody>
            <a:bodyPr wrap="square" rtlCol="0">
              <a:spAutoFit/>
            </a:bodyPr>
            <a:lstStyle/>
            <a:p>
              <a:r>
                <a:rPr lang="pl-PL" sz="1400" b="1" dirty="0">
                  <a:solidFill>
                    <a:srgbClr val="FF0000"/>
                  </a:solidFill>
                </a:rPr>
                <a:t>ČESNEK, ČERVENÁ ŘEPA, BROKOLICE, KVĚTÁK, FENYKL, CIBULE</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Doprovodné </a:t>
            </a:r>
            <a:r>
              <a:rPr lang="pl-PL" sz="3600" b="1" dirty="0" err="1">
                <a:solidFill>
                  <a:srgbClr val="000000"/>
                </a:solidFill>
              </a:rPr>
              <a:t>plodiny </a:t>
            </a:r>
            <a:r>
              <a:rPr lang="pl-PL" sz="3600" b="1" dirty="0">
                <a:solidFill>
                  <a:srgbClr val="000000"/>
                </a:solidFill>
              </a:rPr>
              <a:t>- příklady</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Střídání plodin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Střídání plodin </a:t>
            </a:r>
            <a:r>
              <a:rPr lang="pl-PL" dirty="0"/>
              <a:t>- </a:t>
            </a:r>
            <a:r>
              <a:rPr lang="en-US" dirty="0" err="1"/>
              <a:t>postup</a:t>
            </a:r>
            <a:r>
              <a:rPr lang="en-US" dirty="0"/>
              <a:t> </a:t>
            </a:r>
            <a:r>
              <a:rPr lang="cs-CZ" dirty="0"/>
              <a:t>na</a:t>
            </a:r>
            <a:r>
              <a:rPr lang="en-US" dirty="0" err="1"/>
              <a:t>plánování</a:t>
            </a:r>
            <a:r>
              <a:rPr lang="en-US" dirty="0"/>
              <a:t> a </a:t>
            </a:r>
            <a:r>
              <a:rPr lang="cs-CZ" dirty="0"/>
              <a:t>následně obměny</a:t>
            </a:r>
            <a:r>
              <a:rPr lang="en-US" dirty="0"/>
              <a:t> pořadí pěstování různých plodin na stejném pozemku po </a:t>
            </a:r>
            <a:r>
              <a:rPr lang="en-US" dirty="0" err="1"/>
              <a:t>stanovenou</a:t>
            </a:r>
            <a:r>
              <a:rPr lang="en-US" dirty="0"/>
              <a:t> </a:t>
            </a:r>
            <a:r>
              <a:rPr lang="en-US" dirty="0" err="1"/>
              <a:t>dobu</a:t>
            </a:r>
            <a:r>
              <a:rPr lang="en-US" dirty="0"/>
              <a:t>. Je velmi důležité znát požadavky jednotlivých druhů rostlin a podmínky, které zanechávají pro následnou rostlinu.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cs-CZ" dirty="0"/>
              <a:t>Střídání</a:t>
            </a:r>
            <a:r>
              <a:rPr lang="en-US" dirty="0"/>
              <a:t> plodin</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setí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sklizeň plodin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požadavky na vodu</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požadavky rostlin na výživu a </a:t>
              </a:r>
              <a:r>
                <a:rPr lang="en-IE"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hnojení</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význam rostlinných zbytků</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a:t>
            </a: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Faktory zajišťující správný vývoj a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příznivé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podmínky prostředí pro následnou rostlinu:</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4902815" cy="3959353"/>
            <a:chOff x="6269161" y="1980801"/>
            <a:chExt cx="4902815"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a:off x="6673545" y="1980801"/>
              <a:ext cx="4498429"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zastínění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povrchu půdy rostlinami</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9F34C2C8-D39B-4626-ABD1-62742EECF89A}"/>
                </a:ext>
              </a:extLst>
            </p:cNvPr>
            <p:cNvSpPr/>
            <p:nvPr/>
          </p:nvSpPr>
          <p:spPr>
            <a:xfrm>
              <a:off x="6673546" y="3030995"/>
              <a:ext cx="4498430"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2350" kern="1200" dirty="0">
                  <a:solidFill>
                    <a:srgbClr val="231F20"/>
                  </a:solidFill>
                  <a:latin typeface="Calibri" panose="020F0502020204030204" pitchFamily="34" charset="0"/>
                  <a:ea typeface="Calibri" panose="020F0502020204030204" pitchFamily="34" charset="0"/>
                  <a:cs typeface="Vrinda" panose="020B0502040204020203" pitchFamily="34" charset="0"/>
                </a:rPr>
                <a:t>předcházející rostliny a přenos chorob nebo patogenů</a:t>
              </a:r>
              <a:r>
                <a:rPr lang="pl-PL" sz="235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D333A189-B7A4-4C9A-BFD5-59BCF391F370}"/>
                </a:ext>
              </a:extLst>
            </p:cNvPr>
            <p:cNvSpPr/>
            <p:nvPr/>
          </p:nvSpPr>
          <p:spPr>
            <a:xfrm>
              <a:off x="6673546" y="4081189"/>
              <a:ext cx="4498428"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vliv plodin na napadení plevelem</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63CCF9D5-EB3F-4883-BB53-A5498C4017EB}"/>
                </a:ext>
              </a:extLst>
            </p:cNvPr>
            <p:cNvSpPr/>
            <p:nvPr/>
          </p:nvSpPr>
          <p:spPr>
            <a:xfrm>
              <a:off x="6673545" y="5131383"/>
              <a:ext cx="4498427"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závislost změn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na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klimatu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půdě</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 -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setí a sklizeň plodin</a:t>
            </a: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010400" y="3429000"/>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5958" y="3713504"/>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56224" y="1523983"/>
            <a:ext cx="6096000" cy="4026552"/>
          </a:xfrm>
          <a:prstGeom prst="rect">
            <a:avLst/>
          </a:prstGeom>
        </p:spPr>
        <p:txBody>
          <a:bodyPr>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Při plánování střídání plodin je důležité vybrat po sobě jdoucí plodiny v hlavním výnosu tak, aby se jejich vegetační období nepřekrývala. Mezi sklizní jedné plodiny a výsevem další musí být dostatek času na přípravu půdy a výsadbu v optimálním termínu. Například po sklizni raných brambor je dostatek času na přípravu půdy pro výsev ozimého žita nebo pšenice, zatímco po pozdní sklizni brambor je výsev žita nemožný.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4910" y="1532222"/>
            <a:ext cx="5401090"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 </a:t>
            </a:r>
            <a:r>
              <a:rPr lang="cs-CZ" sz="2400" dirty="0">
                <a:solidFill>
                  <a:srgbClr val="231F20"/>
                </a:solidFill>
                <a:latin typeface="Calibri" panose="020F0502020204030204" pitchFamily="34" charset="0"/>
                <a:ea typeface="Calibri" panose="020F0502020204030204" pitchFamily="34" charset="0"/>
                <a:cs typeface="Vrinda" panose="020B0502040204020203" pitchFamily="34" charset="0"/>
              </a:rPr>
              <a:t>ideálním případě se při</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střídání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plodin</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po časně sklizené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plodině</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pěstují</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ozimé </a:t>
            </a:r>
            <a:r>
              <a:rPr lang="en-US"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nebo</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cs-CZ" sz="2400" b="1" dirty="0">
                <a:solidFill>
                  <a:srgbClr val="231F20"/>
                </a:solidFill>
                <a:latin typeface="Calibri" panose="020F0502020204030204" pitchFamily="34" charset="0"/>
                <a:ea typeface="Calibri" panose="020F0502020204030204" pitchFamily="34" charset="0"/>
                <a:cs typeface="Vrinda" panose="020B0502040204020203" pitchFamily="34" charset="0"/>
              </a:rPr>
              <a:t>strništní mezi</a:t>
            </a:r>
            <a:r>
              <a:rPr lang="en-US" sz="2400" b="1" dirty="0" err="1">
                <a:solidFill>
                  <a:srgbClr val="231F20"/>
                </a:solidFill>
                <a:latin typeface="Calibri" panose="020F0502020204030204" pitchFamily="34" charset="0"/>
                <a:ea typeface="Calibri" panose="020F0502020204030204" pitchFamily="34" charset="0"/>
                <a:cs typeface="Vrinda" panose="020B0502040204020203" pitchFamily="34" charset="0"/>
              </a:rPr>
              <a:t>plodiny</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Krycí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plodiny by měly být zasety co nejdříve po sklizni hlavní plodiny.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Krycí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plodiny lze použít jako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zelené hnojivo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nebo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krmivo pro zvířata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Zoráním pod meziplodinou se půda obohatí o organickou hmotu, z níž se po mineralizaci uvolňují živiny.</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4238558070"/>
              </p:ext>
            </p:extLst>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575460"/>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 -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setí a sklizeň plodin</a:t>
            </a: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10049948"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Krycí plodiny se dělí do šesti skupin. Doporučuje se vysévat rostliny jako krycí plodiny ve formě směsi složené z nejméně dvou druhů rostlin z různých skupin.</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949681216"/>
              </p:ext>
            </p:extLst>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92841" y="52797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 -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setí a sklizeň plodin</a:t>
            </a: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2162734870"/>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extLst>
              <p:ext uri="{D42A27DB-BD31-4B8C-83A1-F6EECF244321}">
                <p14:modId xmlns:p14="http://schemas.microsoft.com/office/powerpoint/2010/main" val="4073301153"/>
              </p:ext>
            </p:extLst>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601483" y="472484"/>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Následnictví plodin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setí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a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sklizeň plodin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7172" y="437846"/>
            <a:ext cx="10994527" cy="803654"/>
          </a:xfrm>
        </p:spPr>
        <p:txBody>
          <a:bodyPr/>
          <a:lstStyle/>
          <a:p>
            <a:r>
              <a:rPr lang="pl-PL" b="1" dirty="0"/>
              <a:t>Udržitelné postupy hospodaření s plodinami - střídání plodin</a:t>
            </a:r>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3292975572"/>
              </p:ext>
            </p:extLst>
          </p:nvPr>
        </p:nvGraphicFramePr>
        <p:xfrm>
          <a:off x="1560102" y="1922758"/>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407172" y="1390599"/>
            <a:ext cx="11377655" cy="830997"/>
          </a:xfrm>
          <a:prstGeom prst="rect">
            <a:avLst/>
          </a:prstGeom>
          <a:noFill/>
        </p:spPr>
        <p:txBody>
          <a:bodyPr wrap="square" rtlCol="0">
            <a:spAutoFit/>
          </a:bodyPr>
          <a:lstStyle/>
          <a:p>
            <a:r>
              <a:rPr lang="pl-PL" sz="2400" dirty="0">
                <a:solidFill>
                  <a:srgbClr val="000000"/>
                </a:solidFill>
              </a:rPr>
              <a:t>Plán </a:t>
            </a:r>
            <a:r>
              <a:rPr lang="pl-PL" sz="2400" dirty="0" err="1">
                <a:solidFill>
                  <a:srgbClr val="000000"/>
                </a:solidFill>
              </a:rPr>
              <a:t>střídání plodin </a:t>
            </a:r>
            <a:r>
              <a:rPr lang="en-US" sz="2400" dirty="0">
                <a:solidFill>
                  <a:srgbClr val="000000"/>
                </a:solidFill>
              </a:rPr>
              <a:t>- vzhledem k tzv. únavě půdy by mělo být střídání rostlin plánováno tak, aby se jednotlivé druhy rostlin nevyskytovaly na stejném poli častěji, než je obvyklé.</a:t>
            </a:r>
            <a:endParaRPr lang="pl-PL" sz="24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1072167"/>
            <a:ext cx="5467525" cy="4518249"/>
          </a:xfrm>
        </p:spPr>
        <p:txBody>
          <a:bodyPr>
            <a:normAutofit fontScale="92500"/>
          </a:bodyPr>
          <a:lstStyle/>
          <a:p>
            <a:pPr algn="l"/>
            <a:r>
              <a:rPr lang="en-US" sz="2800" i="0" dirty="0"/>
              <a:t>Významnou roli v rotaci plodin hrají meziplodiny luskovin, jako je jetel červený vysetý do jarního ječmene </a:t>
            </a:r>
            <a:r>
              <a:rPr lang="en-US" sz="2800" i="0" dirty="0" err="1"/>
              <a:t>nebo</a:t>
            </a:r>
            <a:r>
              <a:rPr lang="en-US" sz="2800" i="0" dirty="0"/>
              <a:t> </a:t>
            </a:r>
            <a:r>
              <a:rPr lang="cs-CZ" sz="2800" i="0" dirty="0"/>
              <a:t>ptačí noha</a:t>
            </a:r>
            <a:r>
              <a:rPr lang="en-US" sz="2800" i="0" dirty="0"/>
              <a:t> vysetá na jaře do ozimého žita. Výsev těchto rostlin by měl být </a:t>
            </a:r>
            <a:r>
              <a:rPr lang="en-US" sz="2800" i="0" dirty="0" err="1"/>
              <a:t>dostatečně</a:t>
            </a:r>
            <a:r>
              <a:rPr lang="en-US" sz="2800" i="0" dirty="0"/>
              <a:t> </a:t>
            </a:r>
            <a:r>
              <a:rPr lang="cs-CZ" sz="2800" i="0" dirty="0"/>
              <a:t>v</a:t>
            </a:r>
            <a:r>
              <a:rPr lang="en-US" sz="2800" i="0" dirty="0" err="1"/>
              <a:t>časný</a:t>
            </a:r>
            <a:r>
              <a:rPr lang="en-US" sz="2800" i="0" dirty="0"/>
              <a:t>, aby se zajistilo jejich dobré vzcházení a ochrana před jarními mrazíky. V hlavní plodině je důležité volit odrůdy rostlin, které jsou určeny k časné sklizni, protože se tím vytvářejí příznivé podmínky pro rozvoj meziplodin.</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596420" y="231013"/>
            <a:ext cx="1059523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Střídání plodin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 setí a sklizeň plodin</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8700" y="1107269"/>
            <a:ext cx="10265356" cy="3849918"/>
          </a:xfrm>
        </p:spPr>
        <p:txBody>
          <a:bodyPr/>
          <a:lstStyle/>
          <a:p>
            <a:pPr marL="0" indent="0"/>
            <a:r>
              <a:rPr lang="en-US" dirty="0" err="1"/>
              <a:t>Agroekologie</a:t>
            </a:r>
            <a:r>
              <a:rPr lang="en-US" dirty="0"/>
              <a:t> je holistický přístup k zemědělství, který se snaží využít přirozené synergie mezi různými složkami zemědělského ekosystému. Integrací hospodaření s plodinami a hospodářskými zvířaty se snaží vytvořit odolné, produktivní a udržitelné zemědělské systémy, které nejen zajišťují potravinovou bezpečnost, ale také chrání naše životní prostředí a zvyšují biologickou rozmanitost.</a:t>
            </a:r>
          </a:p>
          <a:p>
            <a:pPr marL="0" indent="0"/>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Úvod</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Při plánování střídání plodin hrají zásadní roli požadavky rostlin na vodu. Při navrhování systému střídání je důležité zohlednit rozdílné potřeby vody různých plodin, aby se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optimalizovala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půdní vlhkost a zabránilo se nadměrnému vyčerpání vodních zdrojů. Správné řazení plodin navíc pomáhá efektivně hospodařit s vodou a zajišťuje, že plodiny náročné na vodu jsou vysazovány v období dostatečných srážek nebo v době, kdy je k dispozici zavlažování, čímž se zvyšuje celková výkonnost a udržitelnost plodin.</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potřeba vody</a:t>
            </a: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6" y="1204885"/>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Potřeba vody se určuje pomocí transpiračního koeficientu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vyjádřeného v litrech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na kilogram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sušiny biomasy</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2919720375"/>
              </p:ext>
            </p:extLst>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52490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Střídání plodin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 potřeba vody</a:t>
            </a: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543" y="1169875"/>
            <a:ext cx="5467525" cy="4518249"/>
          </a:xfrm>
        </p:spPr>
        <p:txBody>
          <a:bodyPr>
            <a:normAutofit fontScale="77500" lnSpcReduction="20000"/>
          </a:bodyPr>
          <a:lstStyle/>
          <a:p>
            <a:pPr algn="l">
              <a:lnSpc>
                <a:spcPct val="110000"/>
              </a:lnSpc>
            </a:pPr>
            <a:r>
              <a:rPr lang="en-US" sz="2800" i="0" dirty="0"/>
              <a:t>Ozimé obiloviny a ozimá řepka jsou na sucho méně citlivé </a:t>
            </a:r>
            <a:r>
              <a:rPr lang="pl-PL" sz="2800" i="0" dirty="0" err="1"/>
              <a:t>než </a:t>
            </a:r>
            <a:r>
              <a:rPr lang="pl-PL" sz="2800" i="0" dirty="0"/>
              <a:t>jarní </a:t>
            </a:r>
            <a:r>
              <a:rPr lang="pl-PL" sz="2800" i="0" dirty="0" err="1"/>
              <a:t>obiloviny</a:t>
            </a:r>
            <a:r>
              <a:rPr lang="pl-PL" sz="2800" i="0" dirty="0"/>
              <a:t>.</a:t>
            </a:r>
          </a:p>
          <a:p>
            <a:pPr algn="l">
              <a:lnSpc>
                <a:spcPct val="110000"/>
              </a:lnSpc>
            </a:pPr>
            <a:r>
              <a:rPr lang="en-US" sz="2800" i="0" dirty="0"/>
              <a:t>Nejodolnější vůči suchu je ozimé žito, které má ze všech obilovin nejlépe vyvinutý kořenový systém. Naopak pšenice ozimá je </a:t>
            </a:r>
            <a:r>
              <a:rPr lang="pl-PL" sz="2800" i="0" dirty="0" err="1"/>
              <a:t>ze zimních </a:t>
            </a:r>
            <a:r>
              <a:rPr lang="pl-PL" sz="2800" i="0" dirty="0"/>
              <a:t>odrůd </a:t>
            </a:r>
            <a:r>
              <a:rPr lang="en-US" sz="2800" i="0" dirty="0"/>
              <a:t>na sucho nejnáchylnější. Oves je na sucho obzvláště náchylný kvůli svým vysokým nárokům na vodu a neefektivnímu využívání vody. Nejodolnější vůči suchu je z jarních obilovin ječmen</a:t>
            </a:r>
            <a:r>
              <a:rPr lang="pl-PL" sz="2800" i="0" dirty="0"/>
              <a:t>. </a:t>
            </a:r>
            <a:r>
              <a:rPr lang="en-US" sz="2800" i="0" dirty="0"/>
              <a:t>Největší nároky na vodu mají obilniny ve fázích prodlužování stébla, odnožování a vývoje zrna.</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320122"/>
            <a:ext cx="8015354"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Střídání plodin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 potřeba vody</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470255"/>
            <a:ext cx="10886221" cy="1655518"/>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 agroekologii je cílem co nejvíce recyklovat živiny v rámci zemědělského systému 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minimalizovat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potřebu externích vstupů. Tento přístup nejen snižuje závislost na syntetických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hnojivech</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ale také pomáhá udržovat zdravý půdní ekosystém, zlepšuje zadržování vody a snižuje erozi.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519668" y="65441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Střídání plodin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 požadavky rostlin na výživu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hnojení</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2852675" y="3255151"/>
            <a:ext cx="7565462" cy="2976992"/>
            <a:chOff x="3536272" y="3259233"/>
            <a:chExt cx="7565462" cy="2976992"/>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Přírodní </a:t>
              </a:r>
              <a:r>
                <a:rPr lang="en-US" sz="2400" kern="1200" dirty="0" err="1">
                  <a:solidFill>
                    <a:srgbClr val="231F20"/>
                  </a:solidFill>
                </a:rPr>
                <a:t>hnojiva</a:t>
              </a:r>
              <a:r>
                <a:rPr lang="en-US" sz="2400" kern="1200" dirty="0">
                  <a:solidFill>
                    <a:srgbClr val="231F20"/>
                  </a:solidFill>
                </a:rPr>
                <a:t>, jako je hnůj</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522884" y="3259233"/>
              <a:ext cx="5119525"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400" kern="1200" dirty="0">
                  <a:solidFill>
                    <a:srgbClr val="231F20"/>
                  </a:solidFill>
                </a:rPr>
                <a:t>platí pro </a:t>
              </a:r>
              <a:r>
                <a:rPr lang="en-US" sz="2400" kern="1200" dirty="0">
                  <a:solidFill>
                    <a:srgbClr val="231F20"/>
                  </a:solidFill>
                </a:rPr>
                <a:t>plodiny pěstované v širokých řádcích, jako jsou okopaniny (řepa, brambory) a kukuřice.</a:t>
              </a:r>
              <a:endParaRPr lang="pl-PL" sz="24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7" y="4845661"/>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V roce následujícím po aplikaci hnoje</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7264961" y="4845661"/>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400" kern="1200" dirty="0">
                  <a:solidFill>
                    <a:srgbClr val="231F20"/>
                  </a:solidFill>
                </a:rPr>
                <a:t>pěstování obilovin a luskovin pro produkci osiva. </a:t>
              </a:r>
              <a:endParaRPr lang="pl-PL" sz="24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400" y="1206141"/>
            <a:ext cx="9818914"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Nejvíce rostlinných zbytků po sklizni zanechávají víceleté pícniny, jako je jetel, vojtěška, trávy a směsky luskovin a trav, dále obiloviny a nejméně okopaniny.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2723356060"/>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4104717355"/>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573246"/>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Střídání plodin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význam rostlinných zbytků</a:t>
            </a: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Živiny obsažené v rostlinných zbytcích by měly být zohledněny během celého střídání plodin. Tyto zbytky významně ovlivňují strukturu půdy, přičemž tento účinek je silnější, pokud po sklizni zůstane více rostlinné hmoty s hodnotným chemickým složením. Zemědělské rostliny lze z hlediska jejich vlivu na strukturu půdy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rozdělit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do tří skupin:</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6128324" y="1194331"/>
            <a:ext cx="5634209" cy="4138160"/>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Rostliny, které zanechávají půdu </a:t>
              </a:r>
              <a:r>
                <a:rPr lang="pl-PL" sz="2000" b="1" kern="1200" dirty="0">
                  <a:solidFill>
                    <a:srgbClr val="231F20"/>
                  </a:solidFill>
                </a:rPr>
                <a:t>v </a:t>
              </a:r>
              <a:r>
                <a:rPr lang="pl-PL" sz="2000" b="1" kern="1200" dirty="0" err="1">
                  <a:solidFill>
                    <a:srgbClr val="231F20"/>
                  </a:solidFill>
                </a:rPr>
                <a:t>dobrém stavu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err="1">
                  <a:solidFill>
                    <a:srgbClr val="231F20"/>
                  </a:solidFill>
                </a:rPr>
                <a:t>víceleté </a:t>
              </a:r>
              <a:r>
                <a:rPr lang="en-US" sz="2000" kern="1200" dirty="0">
                  <a:solidFill>
                    <a:srgbClr val="231F20"/>
                  </a:solidFill>
                </a:rPr>
                <a:t>luskoviny, jako je jetel, vojtěška a jejich směsi s travinami.</a:t>
              </a:r>
              <a:endParaRPr lang="pl-PL" sz="20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Rostliny, které nerozkládají půdu </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kern="1200" dirty="0" err="1">
                  <a:solidFill>
                    <a:srgbClr val="231F20"/>
                  </a:solidFill>
                </a:rPr>
                <a:t>jednoleté luštěniny</a:t>
              </a:r>
              <a:endParaRPr lang="pl-PL" sz="2000" kern="1200" dirty="0">
                <a:solidFill>
                  <a:srgbClr val="231F20"/>
                </a:solidFill>
              </a:endParaRP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Rostliny, které zanechávají půdu v horším stavu </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a:solidFill>
                    <a:srgbClr val="231F20"/>
                  </a:solidFill>
                </a:rPr>
                <a:t>jednoleté </a:t>
              </a:r>
              <a:r>
                <a:rPr lang="pl-PL" sz="2000" kern="1200" dirty="0">
                  <a:solidFill>
                    <a:srgbClr val="231F20"/>
                  </a:solidFill>
                </a:rPr>
                <a:t>neluskoviny</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1811209873"/>
              </p:ext>
            </p:extLst>
          </p:nvPr>
        </p:nvGraphicFramePr>
        <p:xfrm>
          <a:off x="1405591" y="5437459"/>
          <a:ext cx="10349934"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492557" y="471094"/>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Střídání plodin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význam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rostlinných zbytků</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98745" y="1613310"/>
            <a:ext cx="4397532" cy="3631379"/>
          </a:xfrm>
          <a:prstGeom prst="rect">
            <a:avLst/>
          </a:prstGeom>
        </p:spPr>
        <p:txBody>
          <a:bodyPr wrap="square">
            <a:spAutoFit/>
          </a:bodyPr>
          <a:lstStyle/>
          <a:p>
            <a:pPr>
              <a:lnSpc>
                <a:spcPct val="107000"/>
              </a:lnSpc>
              <a:spcAft>
                <a:spcPts val="800"/>
              </a:spcAft>
            </a:pPr>
            <a:r>
              <a:rPr lang="en-US" sz="2400" dirty="0">
                <a:solidFill>
                  <a:srgbClr val="231F20"/>
                </a:solidFill>
              </a:rPr>
              <a:t>Zemědělské rostliny ovlivňují zastínění půdy v závislosti na velikosti svých nadzemních částí, zejména listů.  To je důležité při obdělávání půdy náchylné k erozi</a:t>
            </a:r>
            <a:r>
              <a:rPr lang="pl-PL" sz="2400" dirty="0">
                <a:solidFill>
                  <a:srgbClr val="231F20"/>
                </a:solidFill>
              </a:rPr>
              <a:t>.</a:t>
            </a:r>
            <a:r>
              <a:rPr lang="en-US" sz="2400" dirty="0">
                <a:solidFill>
                  <a:srgbClr val="231F20"/>
                </a:solidFill>
              </a:rPr>
              <a:t> Plodiny, které účinněji stíní půdu, by měly v rotaci předcházet hospodářsky významným plodinám.</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7724" cy="5178240"/>
            <a:chOff x="5236391" y="996001"/>
            <a:chExt cx="6297724" cy="5178240"/>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424041"/>
              <a:ext cx="6297724" cy="4750200"/>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231F20"/>
                  </a:solidFill>
                </a:rPr>
                <a:t>poskytuje stín</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snižuje dopad dešťových kapek na půdu, které mohou poškodit její strukturu, zhutnit ji a </a:t>
              </a:r>
              <a:r>
                <a:rPr lang="en-US" sz="2400" kern="1200" dirty="0" err="1">
                  <a:solidFill>
                    <a:srgbClr val="231F20"/>
                  </a:solidFill>
                </a:rPr>
                <a:t>způsobit</a:t>
              </a:r>
              <a:r>
                <a:rPr lang="en-US" sz="2400" kern="1200" dirty="0">
                  <a:solidFill>
                    <a:srgbClr val="231F20"/>
                  </a:solidFill>
                </a:rPr>
                <a:t> </a:t>
              </a:r>
              <a:r>
                <a:rPr lang="en-US" sz="2400" kern="1200" dirty="0" err="1">
                  <a:solidFill>
                    <a:srgbClr val="231F20"/>
                  </a:solidFill>
                </a:rPr>
                <a:t>zamokření</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chrání půdu před vysušujícími účinky </a:t>
              </a:r>
              <a:r>
                <a:rPr lang="en-US" sz="2400" kern="1200" dirty="0" err="1">
                  <a:solidFill>
                    <a:srgbClr val="231F20"/>
                  </a:solidFill>
                </a:rPr>
                <a:t>slunečního</a:t>
              </a:r>
              <a:r>
                <a:rPr lang="en-US" sz="2400" kern="1200" dirty="0">
                  <a:solidFill>
                    <a:srgbClr val="231F20"/>
                  </a:solidFill>
                </a:rPr>
                <a:t> </a:t>
              </a:r>
              <a:r>
                <a:rPr lang="en-US" sz="2400" kern="1200" dirty="0" err="1">
                  <a:solidFill>
                    <a:srgbClr val="231F20"/>
                  </a:solidFill>
                </a:rPr>
                <a:t>záření</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zabraňuje tvorbě půdní krusty</a:t>
              </a:r>
              <a:endParaRPr lang="pl-PL"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zabraňuje rozvoji </a:t>
              </a:r>
              <a:r>
                <a:rPr lang="en-US" sz="2400" kern="1200" dirty="0" err="1">
                  <a:solidFill>
                    <a:srgbClr val="231F20"/>
                  </a:solidFill>
                </a:rPr>
                <a:t>nejrozšířenějších</a:t>
              </a:r>
              <a:r>
                <a:rPr lang="en-US" sz="2400" kern="1200" dirty="0">
                  <a:solidFill>
                    <a:srgbClr val="231F20"/>
                  </a:solidFill>
                </a:rPr>
                <a:t> </a:t>
              </a:r>
              <a:r>
                <a:rPr lang="en-US" sz="2400" kern="1200" dirty="0" err="1">
                  <a:solidFill>
                    <a:srgbClr val="231F20"/>
                  </a:solidFill>
                </a:rPr>
                <a:t>plevelů</a:t>
              </a:r>
              <a:endParaRPr lang="en-US" sz="2400" kern="1200" dirty="0">
                <a:solidFill>
                  <a:srgbClr val="231F20"/>
                </a:solidFill>
              </a:endParaRPr>
            </a:p>
            <a:p>
              <a:pPr marL="228600" lvl="1" indent="-228600" algn="l" defTabSz="1066800">
                <a:lnSpc>
                  <a:spcPct val="90000"/>
                </a:lnSpc>
                <a:spcBef>
                  <a:spcPct val="0"/>
                </a:spcBef>
                <a:spcAft>
                  <a:spcPct val="15000"/>
                </a:spcAft>
                <a:buChar char="•"/>
              </a:pPr>
              <a:r>
                <a:rPr lang="en-US" sz="2400" kern="1200" dirty="0">
                  <a:solidFill>
                    <a:srgbClr val="231F20"/>
                  </a:solidFill>
                </a:rPr>
                <a:t>zabránit nadměrnému odpařování vody z půdy</a:t>
              </a:r>
              <a:endParaRPr lang="pl-PL" sz="24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Velká listová plocha:</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Střídání plodin </a:t>
            </a:r>
            <a:r>
              <a:rPr lang="pl-PL" sz="3600" b="1" dirty="0">
                <a:solidFill>
                  <a:srgbClr val="231F20"/>
                </a:solidFill>
              </a:rPr>
              <a:t>-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zastínění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povrchu pů</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dy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rostlinami</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89621" y="1568697"/>
            <a:ext cx="5484019" cy="4421723"/>
          </a:xfrm>
          <a:prstGeom prst="rect">
            <a:avLst/>
          </a:prstGeom>
        </p:spPr>
        <p:txBody>
          <a:bodyPr wrap="square">
            <a:spAutoFit/>
          </a:bodyPr>
          <a:lstStyle/>
          <a:p>
            <a:pPr>
              <a:lnSpc>
                <a:spcPct val="107000"/>
              </a:lnSpc>
              <a:spcAft>
                <a:spcPts val="800"/>
              </a:spcAft>
            </a:pPr>
            <a:r>
              <a:rPr lang="en-US" sz="2400" dirty="0">
                <a:solidFill>
                  <a:srgbClr val="231F20"/>
                </a:solidFill>
              </a:rPr>
              <a:t>V agroekologii výběr předchozích plodin v systému střídání významně ovlivňuje potenciální přenos chorob a patogenů na následující plodiny. Je to proto, že různé rostliny mohou potlačovat nebo zhoršovat přítomnost půdních patogenů a škůdců a ovlivňovat tak zdraví následujících plodin. </a:t>
            </a:r>
            <a:r>
              <a:rPr lang="pl-PL" sz="2400" dirty="0">
                <a:solidFill>
                  <a:srgbClr val="231F20"/>
                </a:solidFill>
              </a:rPr>
              <a:t>K prevenci přenosu chorob a patogenů </a:t>
            </a:r>
            <a:r>
              <a:rPr lang="en-US" sz="2400" dirty="0">
                <a:solidFill>
                  <a:srgbClr val="231F20"/>
                </a:solidFill>
              </a:rPr>
              <a:t>lze při střídání plodin použít různé strategie</a:t>
            </a:r>
            <a:r>
              <a:rPr lang="pl-PL" sz="2400" dirty="0">
                <a:solidFill>
                  <a:srgbClr val="231F20"/>
                </a:solidFill>
              </a:rPr>
              <a:t>.</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Střídání plodin -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předcházející rostlina a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přenos chorob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nebo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patogenů</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3021875082"/>
              </p:ext>
            </p:extLst>
          </p:nvPr>
        </p:nvGraphicFramePr>
        <p:xfrm>
          <a:off x="5735249" y="935566"/>
          <a:ext cx="60272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3734" y="1452563"/>
            <a:ext cx="5752649" cy="3025975"/>
          </a:xfrm>
        </p:spPr>
        <p:txBody>
          <a:bodyPr/>
          <a:lstStyle/>
          <a:p>
            <a:pPr marL="0" indent="0"/>
            <a:r>
              <a:rPr lang="en-US" dirty="0"/>
              <a:t>Určité plodiny, tzv. přerušované plodiny, mohou snížit hromadění specifických patogenů v půdě. Například neobilné plodiny, jako jsou luskoviny, olejniny nebo jiné listnaté plodiny, v rotaci s </a:t>
            </a:r>
            <a:r>
              <a:rPr lang="pl-PL" dirty="0"/>
              <a:t>obilovinami</a:t>
            </a:r>
            <a:r>
              <a:rPr lang="en-US" dirty="0"/>
              <a:t>, jako je pšenice nebo ječmen. </a:t>
            </a:r>
            <a:r>
              <a:rPr lang="pl-PL" dirty="0" err="1"/>
              <a:t>Například </a:t>
            </a:r>
            <a:r>
              <a:rPr lang="en-US" dirty="0"/>
              <a:t>neobilné plodiny, jako jsou luskoviny, olejniny nebo jiné širokolisté plodiny, nejsou hostiteli patogenů, jako je </a:t>
            </a:r>
            <a:r>
              <a:rPr lang="en-US" i="1" dirty="0" err="1"/>
              <a:t>Gaeumannomyces tritici</a:t>
            </a:r>
            <a:r>
              <a:rPr lang="en-US" dirty="0"/>
              <a:t>, který způsobuje padlí </a:t>
            </a:r>
            <a:r>
              <a:rPr lang="pl-PL" dirty="0"/>
              <a:t>v </a:t>
            </a:r>
            <a:r>
              <a:rPr lang="pl-PL" dirty="0" err="1"/>
              <a:t>obilovinách</a:t>
            </a:r>
            <a:r>
              <a:rPr lang="en-US" dirty="0"/>
              <a:t>. Zařazení těchto plodin do rotace narušuje životní cyklus patogenu a snižuje jeho populaci v půdě.</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73734" y="742280"/>
            <a:ext cx="4990998" cy="992652"/>
          </a:xfrm>
        </p:spPr>
        <p:txBody>
          <a:bodyPr/>
          <a:lstStyle/>
          <a:p>
            <a:pPr lvl="0"/>
            <a:r>
              <a:rPr lang="pl-PL" b="1" dirty="0" err="1">
                <a:solidFill>
                  <a:srgbClr val="231F20"/>
                </a:solidFill>
              </a:rPr>
              <a:t>Efekt </a:t>
            </a:r>
            <a:r>
              <a:rPr lang="pl-PL" b="1" dirty="0">
                <a:solidFill>
                  <a:srgbClr val="231F20"/>
                </a:solidFill>
              </a:rPr>
              <a:t>přerušení </a:t>
            </a:r>
            <a:r>
              <a:rPr lang="pl-PL" b="1" dirty="0" err="1">
                <a:solidFill>
                  <a:srgbClr val="231F20"/>
                </a:solidFill>
              </a:rPr>
              <a:t>plodin</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31930"/>
            <a:ext cx="5414213" cy="3025975"/>
          </a:xfrm>
        </p:spPr>
        <p:txBody>
          <a:bodyPr/>
          <a:lstStyle/>
          <a:p>
            <a:pPr marL="0" indent="0"/>
            <a:r>
              <a:rPr lang="en-US" dirty="0"/>
              <a:t>Alelopatické účinky hrají zásadní roli v prevenci chorob a patogenů v sukcesi plodin, protože uvolňují do půdy alelochemikálie, které mají antimikrobiální vlastnosti a účinně snižují populace půdních patogenů. Tyto chemické látky mohou inhibovat růst a aktivitu hub, bakterií a hlístic, které způsobují choroby následných plodin.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pPr lvl="0" defTabSz="755650">
              <a:spcBef>
                <a:spcPct val="0"/>
              </a:spcBef>
              <a:spcAft>
                <a:spcPct val="35000"/>
              </a:spcAft>
            </a:pPr>
            <a:r>
              <a:rPr lang="pl-PL" b="1" dirty="0"/>
              <a:t>Alelopatické účinky</a:t>
            </a: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Zemi nedědíme po rodičích, ale půjčujeme si ji od svých dětí.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 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200" b="1" i="0" kern="1200" dirty="0" err="1">
                  <a:solidFill>
                    <a:srgbClr val="231F20"/>
                  </a:solidFill>
                </a:rPr>
                <a:t>Druhy </a:t>
              </a:r>
              <a:r>
                <a:rPr lang="en-US" sz="2200" b="1" i="0" kern="1200" dirty="0">
                  <a:solidFill>
                    <a:srgbClr val="231F20"/>
                  </a:solidFill>
                </a:rPr>
                <a:t>brukvovitých </a:t>
              </a:r>
              <a:r>
                <a:rPr lang="en-US" sz="2200" b="0" i="0" kern="1200" dirty="0">
                  <a:solidFill>
                    <a:srgbClr val="231F20"/>
                  </a:solidFill>
                </a:rPr>
                <a:t>(např. </a:t>
              </a:r>
              <a:r>
                <a:rPr lang="en-US" sz="2200" b="0" i="0" kern="1200" dirty="0" err="1">
                  <a:solidFill>
                    <a:srgbClr val="231F20"/>
                  </a:solidFill>
                </a:rPr>
                <a:t>hořčice, řepka</a:t>
              </a:r>
              <a:r>
                <a:rPr lang="en-US" sz="2200" b="0" i="0" kern="1200" dirty="0">
                  <a:solidFill>
                    <a:srgbClr val="231F20"/>
                  </a:solidFill>
                </a:rPr>
                <a:t>) </a:t>
              </a:r>
              <a:r>
                <a:rPr lang="en-US" sz="2200" b="1" i="0" kern="1200" dirty="0">
                  <a:solidFill>
                    <a:srgbClr val="231F20"/>
                  </a:solidFill>
                </a:rPr>
                <a:t>uvolňují </a:t>
              </a:r>
              <a:r>
                <a:rPr lang="en-US" sz="2200" b="1" i="0" kern="1200" dirty="0" err="1">
                  <a:solidFill>
                    <a:srgbClr val="231F20"/>
                  </a:solidFill>
                </a:rPr>
                <a:t>glukosinoláty, </a:t>
              </a:r>
              <a:r>
                <a:rPr lang="en-US" sz="2200" b="1" i="0" kern="1200" dirty="0">
                  <a:solidFill>
                    <a:srgbClr val="231F20"/>
                  </a:solidFill>
                </a:rPr>
                <a:t>které se rozkládají na izothiokyanáty </a:t>
              </a:r>
              <a:r>
                <a:rPr lang="en-US" sz="2200" b="0" i="0" kern="1200" dirty="0">
                  <a:solidFill>
                    <a:srgbClr val="231F20"/>
                  </a:solidFill>
                </a:rPr>
                <a:t>známé svými </a:t>
              </a:r>
              <a:r>
                <a:rPr lang="en-US" sz="2200" b="1" i="0" kern="1200" dirty="0">
                  <a:solidFill>
                    <a:srgbClr val="231F20"/>
                  </a:solidFill>
                </a:rPr>
                <a:t>biofumigačními vlastnostmi</a:t>
              </a:r>
              <a:r>
                <a:rPr lang="en-US" sz="2200" b="0" i="0" kern="1200" dirty="0">
                  <a:solidFill>
                    <a:srgbClr val="231F20"/>
                  </a:solidFill>
                </a:rPr>
                <a:t>. Jejich pěstování jako krycí plodiny </a:t>
              </a:r>
              <a:r>
                <a:rPr lang="en-US" sz="2200" b="1" i="0" kern="1200" dirty="0">
                  <a:solidFill>
                    <a:srgbClr val="231F20"/>
                  </a:solidFill>
                </a:rPr>
                <a:t>může omezit výskyt chorob přenášených půdou, jako jsou kloubnatka a kořenová hniloba, u následných plodin</a:t>
              </a:r>
              <a:r>
                <a:rPr lang="en-US" sz="2200" b="0" i="0" kern="1200" dirty="0">
                  <a:solidFill>
                    <a:srgbClr val="231F20"/>
                  </a:solidFill>
                </a:rPr>
                <a:t>.</a:t>
              </a:r>
              <a:endParaRPr lang="pl-PL" sz="22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200" b="1" i="0" kern="1200" dirty="0">
                  <a:solidFill>
                    <a:srgbClr val="231F20"/>
                  </a:solidFill>
                </a:rPr>
                <a:t>Luštěniny </a:t>
              </a:r>
              <a:r>
                <a:rPr lang="en-US" sz="2200" b="0" i="0" kern="1200" dirty="0">
                  <a:solidFill>
                    <a:srgbClr val="231F20"/>
                  </a:solidFill>
                </a:rPr>
                <a:t>(např. </a:t>
              </a:r>
              <a:r>
                <a:rPr lang="en-US" sz="2200" b="0" i="0" kern="1200" dirty="0" err="1">
                  <a:solidFill>
                    <a:srgbClr val="231F20"/>
                  </a:solidFill>
                </a:rPr>
                <a:t>vojtěška</a:t>
              </a:r>
              <a:r>
                <a:rPr lang="pl-PL" sz="2200" b="0" i="0" kern="1200" dirty="0">
                  <a:solidFill>
                    <a:srgbClr val="231F20"/>
                  </a:solidFill>
                </a:rPr>
                <a:t>, jetel</a:t>
              </a:r>
              <a:r>
                <a:rPr lang="en-US" sz="2200" b="0" i="0" kern="1200" dirty="0">
                  <a:solidFill>
                    <a:srgbClr val="231F20"/>
                  </a:solidFill>
                </a:rPr>
                <a:t>) uvolňují alelopatické sloučeniny, které mohou potlačovat houbové patogeny, jako jsou </a:t>
              </a:r>
              <a:r>
                <a:rPr lang="en-US" sz="2200" b="1" i="1" kern="1200" dirty="0" err="1">
                  <a:solidFill>
                    <a:srgbClr val="231F20"/>
                  </a:solidFill>
                </a:rPr>
                <a:t>Rhizoctonia </a:t>
              </a:r>
              <a:r>
                <a:rPr lang="en-US" sz="2200" b="0" i="0" kern="1200" dirty="0">
                  <a:solidFill>
                    <a:srgbClr val="231F20"/>
                  </a:solidFill>
                </a:rPr>
                <a:t>a </a:t>
              </a:r>
              <a:r>
                <a:rPr lang="en-US" sz="2200" b="1" i="1" kern="1200" dirty="0">
                  <a:solidFill>
                    <a:srgbClr val="231F20"/>
                  </a:solidFill>
                </a:rPr>
                <a:t>Fusarium</a:t>
              </a:r>
              <a:r>
                <a:rPr lang="en-US" sz="2200" b="0" i="0" kern="1200" dirty="0">
                  <a:solidFill>
                    <a:srgbClr val="231F20"/>
                  </a:solidFill>
                </a:rPr>
                <a:t>. </a:t>
              </a:r>
              <a:r>
                <a:rPr lang="pl-PL" sz="2200" b="1" i="0" kern="1200" dirty="0">
                  <a:solidFill>
                    <a:srgbClr val="231F20"/>
                  </a:solidFill>
                </a:rPr>
                <a:t>Vojtěška </a:t>
              </a:r>
              <a:r>
                <a:rPr lang="pl-PL" sz="2200" b="1" i="0" kern="1200" dirty="0" err="1">
                  <a:solidFill>
                    <a:srgbClr val="231F20"/>
                  </a:solidFill>
                </a:rPr>
                <a:t>má autotoxické </a:t>
              </a:r>
              <a:r>
                <a:rPr lang="pl-PL" sz="2200" b="1" i="0" kern="1200" dirty="0">
                  <a:solidFill>
                    <a:srgbClr val="231F20"/>
                  </a:solidFill>
                </a:rPr>
                <a:t>vlastnosti, </a:t>
              </a:r>
              <a:r>
                <a:rPr lang="pl-PL" sz="2200" b="0" i="0" kern="1200" dirty="0" err="1">
                  <a:solidFill>
                    <a:srgbClr val="231F20"/>
                  </a:solidFill>
                </a:rPr>
                <a:t>proto se</a:t>
              </a:r>
              <a:r>
                <a:rPr lang="pl-PL" sz="2200" b="0" i="0" kern="1200" dirty="0">
                  <a:solidFill>
                    <a:srgbClr val="231F20"/>
                  </a:solidFill>
                </a:rPr>
                <a:t> nedoporučuje </a:t>
              </a:r>
              <a:r>
                <a:rPr lang="en-US" sz="2200" b="0" i="0" kern="1200" dirty="0">
                  <a:solidFill>
                    <a:srgbClr val="231F20"/>
                  </a:solidFill>
                </a:rPr>
                <a:t>vysévat vojtěšku na vojtěšku! </a:t>
              </a:r>
              <a:r>
                <a:rPr lang="pl-PL" sz="2200" b="0" i="0" kern="1200" dirty="0">
                  <a:solidFill>
                    <a:srgbClr val="231F20"/>
                  </a:solidFill>
                </a:rPr>
                <a:t>(</a:t>
              </a:r>
              <a:r>
                <a:rPr lang="en-US" sz="2200" b="0" i="0" kern="1200" dirty="0">
                  <a:solidFill>
                    <a:srgbClr val="231F20"/>
                  </a:solidFill>
                </a:rPr>
                <a:t>přiměřených porostů lze dosáhnout, pokud se počká alespoň 3 až 4 týdny po zpracování půdy</a:t>
              </a:r>
              <a:r>
                <a:rPr lang="pl-PL" sz="2200" b="0" i="0" kern="1200" dirty="0">
                  <a:solidFill>
                    <a:srgbClr val="231F20"/>
                  </a:solidFill>
                </a:rPr>
                <a:t>).</a:t>
              </a:r>
              <a:endParaRPr lang="pl-PL" sz="22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cs-CZ" sz="2200" b="1" i="0" kern="1200" dirty="0">
                  <a:solidFill>
                    <a:srgbClr val="231F20"/>
                  </a:solidFill>
                </a:rPr>
                <a:t>Čirok dvoubarevný </a:t>
              </a:r>
              <a:r>
                <a:rPr lang="en-US" sz="2200" b="0" i="0" kern="1200" dirty="0" err="1">
                  <a:solidFill>
                    <a:srgbClr val="231F20"/>
                  </a:solidFill>
                </a:rPr>
                <a:t>produkuje</a:t>
              </a:r>
              <a:r>
                <a:rPr lang="en-US" sz="2200" b="0" i="0" kern="1200" dirty="0">
                  <a:solidFill>
                    <a:srgbClr val="231F20"/>
                  </a:solidFill>
                </a:rPr>
                <a:t> </a:t>
              </a:r>
              <a:r>
                <a:rPr lang="en-US" sz="2200" b="1" i="0" kern="1200" dirty="0" err="1">
                  <a:solidFill>
                    <a:srgbClr val="231F20"/>
                  </a:solidFill>
                </a:rPr>
                <a:t>sorgoleon</a:t>
              </a:r>
              <a:r>
                <a:rPr lang="en-US" sz="2200" b="1" i="0" kern="1200" dirty="0">
                  <a:solidFill>
                    <a:srgbClr val="231F20"/>
                  </a:solidFill>
                </a:rPr>
                <a:t> </a:t>
              </a:r>
              <a:r>
                <a:rPr lang="en-US" sz="2200" b="0" i="0" kern="1200" dirty="0">
                  <a:solidFill>
                    <a:srgbClr val="231F20"/>
                  </a:solidFill>
                </a:rPr>
                <a:t>s herbicidními účinky, </a:t>
              </a:r>
              <a:r>
                <a:rPr lang="en-US" sz="2200" b="0" i="0" kern="1200" dirty="0" err="1">
                  <a:solidFill>
                    <a:srgbClr val="231F20"/>
                  </a:solidFill>
                </a:rPr>
                <a:t>který</a:t>
              </a:r>
              <a:r>
                <a:rPr lang="en-US" sz="2200" b="0" i="0" kern="1200" dirty="0">
                  <a:solidFill>
                    <a:srgbClr val="231F20"/>
                  </a:solidFill>
                </a:rPr>
                <a:t> </a:t>
              </a:r>
              <a:r>
                <a:rPr lang="pl-PL" sz="2200" b="0" i="0" kern="1200" dirty="0">
                  <a:solidFill>
                    <a:srgbClr val="231F20"/>
                  </a:solidFill>
                </a:rPr>
                <a:t>potlačuje </a:t>
              </a:r>
              <a:r>
                <a:rPr lang="en-US" sz="2200" b="0" i="0" kern="1200" dirty="0">
                  <a:solidFill>
                    <a:srgbClr val="231F20"/>
                  </a:solidFill>
                </a:rPr>
                <a:t>klíčení a růst různých druhů plevelů, ale vykazuje také určitou aktivitu proti půdním patogenům. Zařazení čiroku do osevního sledu může pomoci </a:t>
              </a:r>
              <a:r>
                <a:rPr lang="en-US" sz="2200" b="1" i="0" kern="1200" dirty="0">
                  <a:solidFill>
                    <a:srgbClr val="231F20"/>
                  </a:solidFill>
                </a:rPr>
                <a:t>omezit choroby, jako je kořenová hniloba</a:t>
              </a:r>
              <a:r>
                <a:rPr lang="en-US" sz="2200" b="0" i="0" kern="1200" dirty="0">
                  <a:solidFill>
                    <a:srgbClr val="231F20"/>
                  </a:solidFill>
                </a:rPr>
                <a:t>.</a:t>
              </a:r>
              <a:endParaRPr lang="pl-PL" sz="22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0579" y="362214"/>
            <a:ext cx="11630842" cy="803654"/>
          </a:xfrm>
        </p:spPr>
        <p:txBody>
          <a:bodyPr/>
          <a:lstStyle/>
          <a:p>
            <a:r>
              <a:rPr lang="en-US" b="1" dirty="0"/>
              <a:t>Příklady alelopatických </a:t>
            </a:r>
            <a:r>
              <a:rPr lang="pl-PL" b="1" dirty="0" err="1"/>
              <a:t>účinků </a:t>
            </a:r>
            <a:r>
              <a:rPr lang="en-US" b="1" dirty="0" err="1"/>
              <a:t>rostlin</a:t>
            </a:r>
            <a:r>
              <a:rPr lang="en-US" b="1" dirty="0"/>
              <a:t> </a:t>
            </a:r>
            <a:r>
              <a:rPr lang="cs-CZ" b="1" dirty="0"/>
              <a:t>při střídání </a:t>
            </a:r>
            <a:r>
              <a:rPr lang="en-US" b="1" dirty="0" err="1"/>
              <a:t>plodin</a:t>
            </a:r>
            <a:endParaRPr lang="en-US" b="1" dirty="0"/>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893920"/>
            <a:ext cx="5322266" cy="3025975"/>
          </a:xfrm>
        </p:spPr>
        <p:txBody>
          <a:bodyPr/>
          <a:lstStyle/>
          <a:p>
            <a:pPr marL="0" indent="0"/>
            <a:r>
              <a:rPr lang="en-US" dirty="0"/>
              <a:t>Pokud je předchozí plodina náchylná k určitým chorobám nebo škůdcům, mohou tyto patogeny přežívat v půdě nebo v rostlinných zbytcích a infikovat následující plodinu, pokud patří do stejné čeledi. Například výsadba rajčat po bramborách může zvýšit riziko půdních chorob, jako je verticiliové vadnutí, protože obě rostliny jsou náchylné ke stejnému patogenu.</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32770" y="739277"/>
            <a:ext cx="4816592" cy="992652"/>
          </a:xfrm>
        </p:spPr>
        <p:txBody>
          <a:bodyPr/>
          <a:lstStyle/>
          <a:p>
            <a:pPr lvl="0" defTabSz="755650">
              <a:spcBef>
                <a:spcPct val="0"/>
              </a:spcBef>
              <a:spcAft>
                <a:spcPct val="35000"/>
              </a:spcAft>
            </a:pPr>
            <a:r>
              <a:rPr lang="pl-PL" b="1" dirty="0" err="1"/>
              <a:t>Vztahy mezi </a:t>
            </a:r>
            <a:r>
              <a:rPr lang="pl-PL" b="1" dirty="0"/>
              <a:t>hostitelem a </a:t>
            </a:r>
            <a:r>
              <a:rPr lang="pl-PL" b="1" dirty="0" err="1"/>
              <a:t>patogenem</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865174"/>
            <a:chOff x="6888442" y="657569"/>
            <a:chExt cx="5022854" cy="4865174"/>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569660"/>
            </a:xfrm>
            <a:prstGeom prst="rect">
              <a:avLst/>
            </a:prstGeom>
          </p:spPr>
          <p:txBody>
            <a:bodyPr wrap="square">
              <a:spAutoFit/>
            </a:bodyPr>
            <a:lstStyle/>
            <a:p>
              <a:pPr lvl="0"/>
              <a:r>
                <a:rPr lang="en-US" sz="2400" dirty="0">
                  <a:solidFill>
                    <a:srgbClr val="231F20"/>
                  </a:solidFill>
                </a:rPr>
                <a:t>zvyšují riziko chorob přenášených půdou, jako je </a:t>
              </a:r>
              <a:r>
                <a:rPr lang="cs-CZ" sz="2400" b="1" dirty="0" err="1">
                  <a:solidFill>
                    <a:srgbClr val="231F20"/>
                  </a:solidFill>
                </a:rPr>
                <a:t>verticiliové</a:t>
              </a:r>
              <a:r>
                <a:rPr lang="cs-CZ" sz="2400" b="1" dirty="0">
                  <a:solidFill>
                    <a:srgbClr val="231F20"/>
                  </a:solidFill>
                </a:rPr>
                <a:t> vadnutí</a:t>
              </a:r>
              <a:r>
                <a:rPr lang="en-US" sz="2400" b="1" dirty="0">
                  <a:solidFill>
                    <a:srgbClr val="231F20"/>
                  </a:solidFill>
                </a:rPr>
                <a:t>.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err="1"/>
              <a:t>V </a:t>
            </a:r>
            <a:r>
              <a:rPr lang="en-US" dirty="0"/>
              <a:t>rostlinných zbytcích, které zahrnují zbytky rostlin po sklizni, jako jsou stonky, listy a kořeny, </a:t>
            </a:r>
            <a:r>
              <a:rPr lang="en-US" dirty="0" err="1"/>
              <a:t>se </a:t>
            </a:r>
            <a:r>
              <a:rPr lang="en-US" dirty="0"/>
              <a:t>mohou </a:t>
            </a:r>
            <a:r>
              <a:rPr lang="en-US" dirty="0" err="1"/>
              <a:t>nacházet </a:t>
            </a:r>
            <a:r>
              <a:rPr lang="en-US" dirty="0"/>
              <a:t>patogeny a sloužit jako zdroj inokula pro choroby, které postihují následné plodiny. Správné nakládání s těmito zbytky může významně omezit šíření a závažnost chorob v následných plodinách.</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a:t>Řízení </a:t>
            </a:r>
            <a:r>
              <a:rPr lang="pl-PL" b="1" dirty="0" err="1"/>
              <a:t>zbytků</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213180490"/>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42816"/>
            <a:ext cx="5666649" cy="3025975"/>
          </a:xfrm>
        </p:spPr>
        <p:txBody>
          <a:bodyPr/>
          <a:lstStyle/>
          <a:p>
            <a:pPr marL="0" indent="0"/>
            <a:r>
              <a:rPr lang="en-US" dirty="0"/>
              <a:t>Používání odrůd odolných vůči chorobám je klíčovou součástí agroekologického přístupu k řízení přenosu chorob plodin během střídání plodin. Tento postup zahrnuje výběr odrůd plodin, které byly vyšlechtěny nebo přirozeně vykazují odolnost vůči specifickým patogenům. </a:t>
            </a:r>
            <a:r>
              <a:rPr lang="pl-PL" dirty="0"/>
              <a:t>Při</a:t>
            </a:r>
            <a:r>
              <a:rPr lang="en-US" dirty="0"/>
              <a:t> integraci s dalšími agroekologickými postupy pomáhají odrůdy odolné vůči chorobám omezit šíření chorob a podporují udržitelnější a odolnější zemědělský systém.</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82654"/>
            <a:ext cx="5823857" cy="992652"/>
          </a:xfrm>
        </p:spPr>
        <p:txBody>
          <a:bodyPr/>
          <a:lstStyle/>
          <a:p>
            <a:pPr lvl="0"/>
            <a:r>
              <a:rPr lang="pl-PL" dirty="0"/>
              <a:t>Použití </a:t>
            </a:r>
            <a:r>
              <a:rPr lang="pl-PL" dirty="0" err="1"/>
              <a:t>odrůd odolných vůči chorobám</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619405" y="5098597"/>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5953092"/>
            <a:chOff x="6558007" y="203703"/>
            <a:chExt cx="5666649" cy="5953092"/>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Agroekologické strategie pro odrůdy odolné vůči chorobám</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Často mají přirozenou odolnost vůči chorobám, které se vyskytují v určitých regionech</a:t>
              </a:r>
              <a:r>
                <a:rPr lang="pl-PL" sz="24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Používání místních a tradičních odrůd</a:t>
              </a:r>
              <a:endParaRPr lang="pl-PL" sz="24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041200"/>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Odolné odrůdy pomáhají omezit šíření patogenů mezi náchylnými odrůdami a poskytují ochranný účinek na poli.</a:t>
              </a:r>
              <a:endParaRPr lang="pl-PL" sz="24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Začlenění rezistentních odrůd </a:t>
              </a:r>
              <a:r>
                <a:rPr lang="pl-PL" sz="2400" b="0" kern="1200" dirty="0">
                  <a:solidFill>
                    <a:srgbClr val="231F20"/>
                  </a:solidFill>
                </a:rPr>
                <a:t>do </a:t>
              </a:r>
              <a:r>
                <a:rPr lang="pl-PL" sz="2400" b="0" kern="1200" dirty="0" err="1">
                  <a:solidFill>
                    <a:srgbClr val="231F20"/>
                  </a:solidFill>
                </a:rPr>
                <a:t>polykultur</a:t>
              </a:r>
              <a:endParaRPr lang="pl-PL" sz="2400" b="0" kern="1200" dirty="0">
                <a:solidFill>
                  <a:srgbClr val="231F20"/>
                </a:solidFill>
              </a:endParaRPr>
            </a:p>
          </p:txBody>
        </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463361"/>
            <a:ext cx="11273876" cy="803654"/>
          </a:xfrm>
        </p:spPr>
        <p:txBody>
          <a:bodyPr/>
          <a:lstStyle/>
          <a:p>
            <a:r>
              <a:rPr lang="en-US" b="1" dirty="0"/>
              <a:t>Příklady odrůd odolných vůči chorobám</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929" y="1582150"/>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618787" y="3472610"/>
            <a:ext cx="5398378" cy="2318583"/>
          </a:xfrm>
          <a:prstGeom prst="rect">
            <a:avLst/>
          </a:prstGeom>
        </p:spPr>
        <p:txBody>
          <a:bodyPr wrap="square">
            <a:spAutoFit/>
          </a:bodyPr>
          <a:lstStyle/>
          <a:p>
            <a:pPr>
              <a:spcAft>
                <a:spcPts val="800"/>
              </a:spcAft>
            </a:pPr>
            <a:r>
              <a:rPr lang="pl-PL"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odrůdy: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např.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Mira'</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Použití těchto odrůd v rotaci s nesolánkovými plodinami (např. obilovinami, luskovinami) snižuje šance patogenu na přežití mezi vegetačními obdobími. </a:t>
            </a:r>
          </a:p>
        </p:txBody>
      </p:sp>
      <p:sp>
        <p:nvSpPr>
          <p:cNvPr id="20" name="Prostokąt 19">
            <a:extLst>
              <a:ext uri="{FF2B5EF4-FFF2-40B4-BE49-F238E27FC236}">
                <a16:creationId xmlns:a16="http://schemas.microsoft.com/office/drawing/2014/main" id="{8FE6DA66-2C6F-4D50-A976-AFB647D55204}"/>
              </a:ext>
            </a:extLst>
          </p:cNvPr>
          <p:cNvSpPr/>
          <p:nvPr/>
        </p:nvSpPr>
        <p:spPr>
          <a:xfrm>
            <a:off x="468856" y="1034630"/>
            <a:ext cx="5514146" cy="422808"/>
          </a:xfrm>
          <a:prstGeom prst="rect">
            <a:avLst/>
          </a:prstGeom>
        </p:spPr>
        <p:txBody>
          <a:bodyPr wrap="square">
            <a:spAutoFit/>
          </a:bodyPr>
          <a:lstStyle/>
          <a:p>
            <a:pPr algn="ctr">
              <a:lnSpc>
                <a:spcPct val="107000"/>
              </a:lnSpc>
              <a:spcAft>
                <a:spcPts val="800"/>
              </a:spcAft>
            </a:pP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Pozdní plíseň brambor </a:t>
            </a:r>
            <a:r>
              <a:rPr lang="en-US" sz="21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21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7587" y="1582150"/>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220581" y="1034630"/>
            <a:ext cx="5712464" cy="422808"/>
          </a:xfrm>
          <a:prstGeom prst="rect">
            <a:avLst/>
          </a:prstGeom>
        </p:spPr>
        <p:txBody>
          <a:bodyPr wrap="square">
            <a:spAutoFit/>
          </a:bodyPr>
          <a:lstStyle/>
          <a:p>
            <a:pPr algn="ctr">
              <a:lnSpc>
                <a:spcPct val="107000"/>
              </a:lnSpc>
              <a:spcAft>
                <a:spcPts val="800"/>
              </a:spcAft>
            </a:pPr>
            <a:r>
              <a:rPr lang="pl-PL" sz="2100" dirty="0" err="1">
                <a:solidFill>
                  <a:srgbClr val="231F20"/>
                </a:solidFill>
                <a:latin typeface="Calibri" panose="020F0502020204030204" pitchFamily="34" charset="0"/>
                <a:ea typeface="Calibri" panose="020F0502020204030204" pitchFamily="34" charset="0"/>
                <a:cs typeface="Vrinda" panose="020B0502040204020203" pitchFamily="34" charset="0"/>
              </a:rPr>
              <a:t>Prašná plíseň </a:t>
            </a:r>
            <a:r>
              <a:rPr lang="pl-PL" sz="2100" dirty="0">
                <a:solidFill>
                  <a:srgbClr val="231F20"/>
                </a:solidFill>
                <a:latin typeface="Calibri" panose="020F0502020204030204" pitchFamily="34" charset="0"/>
                <a:ea typeface="Calibri" panose="020F0502020204030204" pitchFamily="34" charset="0"/>
                <a:cs typeface="Vrinda" panose="020B0502040204020203" pitchFamily="34" charset="0"/>
              </a:rPr>
              <a:t>ječmene </a:t>
            </a:r>
            <a:r>
              <a:rPr lang="en-US" sz="21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 graminis</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50335" y="3016074"/>
            <a:ext cx="5215318" cy="2775119"/>
          </a:xfrm>
          <a:prstGeom prst="rect">
            <a:avLst/>
          </a:prstGeom>
        </p:spPr>
        <p:txBody>
          <a:bodyPr wrap="square">
            <a:spAutoFit/>
          </a:bodyPr>
          <a:lstStyle/>
          <a:p>
            <a:pPr>
              <a:spcAft>
                <a:spcPts val="800"/>
              </a:spcAft>
            </a:pPr>
            <a:endPar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odrůdy: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např.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'Clipper' a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Výsadba těchto rezistentních odrůd v rotaci s neobilnými plodinami, jako je jetel nebo vojtěška, může pomoci snížit množství spor plísně na poli </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a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zabránit adaptaci patogenu a rozpadu rezistence.</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526852"/>
            <a:ext cx="11273876" cy="803654"/>
          </a:xfrm>
        </p:spPr>
        <p:txBody>
          <a:bodyPr/>
          <a:lstStyle/>
          <a:p>
            <a:r>
              <a:rPr lang="en-US" b="1" dirty="0"/>
              <a:t>Příklady odrůd odolných vůči chorobám</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643" y="1558172"/>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695156" y="3104702"/>
            <a:ext cx="5287745" cy="2824619"/>
          </a:xfrm>
          <a:prstGeom prst="rect">
            <a:avLst/>
          </a:prstGeom>
        </p:spPr>
        <p:txBody>
          <a:bodyPr wrap="square">
            <a:spAutoFit/>
          </a:bodyPr>
          <a:lstStyle/>
          <a:p>
            <a:pPr>
              <a:lnSpc>
                <a:spcPct val="107000"/>
              </a:lnSpc>
              <a:spcAft>
                <a:spcPts val="800"/>
              </a:spcAft>
            </a:pPr>
            <a:endPar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odrůdy</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např.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"Lr34" a "Sr2 </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Zařazení těchto odolných odrůd do střídání plodin s neobilnými plodinami (např. luskovinami) snižuje inokulum rzi na poli, což snižuje tlak choroby na následné plodiny pšenice. </a:t>
            </a:r>
          </a:p>
        </p:txBody>
      </p:sp>
      <p:sp>
        <p:nvSpPr>
          <p:cNvPr id="20" name="Prostokąt 19">
            <a:extLst>
              <a:ext uri="{FF2B5EF4-FFF2-40B4-BE49-F238E27FC236}">
                <a16:creationId xmlns:a16="http://schemas.microsoft.com/office/drawing/2014/main" id="{8FE6DA66-2C6F-4D50-A976-AFB647D55204}"/>
              </a:ext>
            </a:extLst>
          </p:cNvPr>
          <p:cNvSpPr/>
          <p:nvPr/>
        </p:nvSpPr>
        <p:spPr>
          <a:xfrm>
            <a:off x="275058" y="1079794"/>
            <a:ext cx="5818226" cy="407035"/>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Choroby způsobené rzí pšeničnou </a:t>
            </a:r>
            <a:r>
              <a:rPr lang="en-US" sz="20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2341" y="1558172"/>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119633" y="1064021"/>
            <a:ext cx="5818226" cy="422808"/>
          </a:xfrm>
          <a:prstGeom prst="rect">
            <a:avLst/>
          </a:prstGeom>
        </p:spPr>
        <p:txBody>
          <a:bodyPr wrap="square">
            <a:spAutoFit/>
          </a:bodyPr>
          <a:lstStyle/>
          <a:p>
            <a:pPr algn="ctr">
              <a:lnSpc>
                <a:spcPct val="107000"/>
              </a:lnSpc>
              <a:spcAft>
                <a:spcPts val="800"/>
              </a:spcAft>
            </a:pPr>
            <a:r>
              <a:rPr lang="pl-PL" sz="2100" dirty="0" err="1">
                <a:solidFill>
                  <a:srgbClr val="231F20"/>
                </a:solidFill>
                <a:latin typeface="Calibri" panose="020F0502020204030204" pitchFamily="34" charset="0"/>
                <a:ea typeface="Calibri" panose="020F0502020204030204" pitchFamily="34" charset="0"/>
                <a:cs typeface="Vrinda" panose="020B0502040204020203" pitchFamily="34" charset="0"/>
              </a:rPr>
              <a:t>Fusariové vadnutí rajčat </a:t>
            </a:r>
            <a:r>
              <a:rPr lang="en-US" sz="21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21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21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369969" y="3032690"/>
            <a:ext cx="5215318" cy="3278013"/>
          </a:xfrm>
          <a:prstGeom prst="rect">
            <a:avLst/>
          </a:prstGeom>
        </p:spPr>
        <p:txBody>
          <a:bodyPr wrap="square">
            <a:spAutoFit/>
          </a:bodyPr>
          <a:lstStyle/>
          <a:p>
            <a:pPr>
              <a:lnSpc>
                <a:spcPct val="107000"/>
              </a:lnSpc>
              <a:spcAft>
                <a:spcPts val="800"/>
              </a:spcAft>
            </a:pPr>
            <a:endPar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Odolné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odrůdy: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např</a:t>
            </a:r>
            <a:r>
              <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a 'Better Boy'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Tyto odrůdy lze pěstovat v rotaci s plodinami, které nejsou náchylné k fuzariózám, jako je kukuřice nebo kapustovité rostliny, které narušují životní cyklus patogenu.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671" y="1296500"/>
            <a:ext cx="5666649" cy="3025975"/>
          </a:xfrm>
        </p:spPr>
        <p:txBody>
          <a:bodyPr/>
          <a:lstStyle/>
          <a:p>
            <a:r>
              <a:rPr lang="en-US" dirty="0"/>
              <a:t>Krycí plodiny jsou nedílnou součástí agroekologického přístupu k </a:t>
            </a:r>
            <a:r>
              <a:rPr lang="en-US" b="1" dirty="0"/>
              <a:t>řízení přenosu chorob plodin </a:t>
            </a:r>
            <a:r>
              <a:rPr lang="en-US" dirty="0"/>
              <a:t>během střídání plodin. Jedná se o nepokryvné plodiny pěstované především za účelem </a:t>
            </a:r>
            <a:r>
              <a:rPr lang="en-US" b="1" dirty="0"/>
              <a:t>ochrany a zlepšení zdraví půdy</a:t>
            </a:r>
            <a:r>
              <a:rPr lang="en-US" dirty="0"/>
              <a:t>, ale hrají také zásadní roli při snižování výskytu chorob u následných plodin. Tím, že působí jako bariéra pro patogeny, zlepšují strukturu půdy a podporují prospěšná mikrobiální společenstva, mohou krycí plodiny účinně narušit životní cykly půdních patogenů a snížit tlak chorob.</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Krycí plodiny</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7" y="63374"/>
            <a:ext cx="6026310" cy="6102646"/>
            <a:chOff x="6558007" y="63374"/>
            <a:chExt cx="6026310" cy="6102646"/>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1" y="63374"/>
              <a:ext cx="4916204"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100" b="1" kern="1200" dirty="0">
                  <a:solidFill>
                    <a:srgbClr val="231F20"/>
                  </a:solidFill>
                </a:rPr>
                <a:t>Agroekologické strategie pro </a:t>
              </a:r>
              <a:r>
                <a:rPr lang="pl-PL" sz="2100" b="1" kern="1200" dirty="0" err="1">
                  <a:solidFill>
                    <a:srgbClr val="231F20"/>
                  </a:solidFill>
                </a:rPr>
                <a:t>pěstování krycích plodin pro boj s chorobami plodin</a:t>
              </a:r>
              <a:endParaRPr lang="pl-PL" sz="21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7" y="1260210"/>
              <a:ext cx="573659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Mnoho patogenů je specifických pro hostitele a ke svému přežití a množení potřebují vhodného hostitele.</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3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400" b="0" kern="1200" dirty="0">
                  <a:solidFill>
                    <a:srgbClr val="231F20"/>
                  </a:solidFill>
                </a:rPr>
                <a:t>Narušení životních cyklů patogenů</a:t>
              </a:r>
              <a:endParaRPr lang="pl-PL" sz="24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91740"/>
              <a:ext cx="6026310"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Některé krycí plodiny uvolňují alelopatické sloučeniny, které mohou inhibovat růst patogenů nebo snižovat jejich životaschopnost.</a:t>
              </a:r>
              <a:endParaRPr lang="pl-PL" sz="20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a:solidFill>
                    <a:srgbClr val="231F20"/>
                  </a:solidFill>
                </a:rPr>
                <a:t>Alelopatické účinky</a:t>
              </a: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70"/>
              <a:ext cx="5736599" cy="1842750"/>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Krycí plodiny poskytují půdní kryt, který snižuje erozi půdy a zabraňuje rozptylu půdních patogenů na listy plodin, což je běžný způsob šíření chorob.</a:t>
              </a:r>
              <a:endParaRPr lang="pl-PL" sz="20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3139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a:solidFill>
                    <a:srgbClr val="231F20"/>
                  </a:solidFill>
                </a:rPr>
                <a:t>Snížení </a:t>
              </a:r>
              <a:r>
                <a:rPr lang="pl-PL" sz="2400" b="0" kern="1200" dirty="0" err="1">
                  <a:solidFill>
                    <a:srgbClr val="231F20"/>
                  </a:solidFill>
                </a:rPr>
                <a:t>rozptylu stříkající vody</a:t>
              </a:r>
              <a:endParaRPr lang="pl-PL" sz="24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1146" y="1409441"/>
            <a:ext cx="5744926" cy="3025975"/>
          </a:xfrm>
        </p:spPr>
        <p:txBody>
          <a:bodyPr/>
          <a:lstStyle/>
          <a:p>
            <a:r>
              <a:rPr lang="en-US" dirty="0"/>
              <a:t>Střídání plodin je zemědělská praxe, při níž se na stejném poli v po sobě jdoucích sezónách pěstují různé druhy plodin. Tato metoda </a:t>
            </a:r>
            <a:r>
              <a:rPr lang="en-US" b="1" dirty="0"/>
              <a:t>pomáhá udržovat zdraví půdy, zlepšovat její úrodnost a omezovat výskyt škůdců a chorob, které </a:t>
            </a:r>
            <a:r>
              <a:rPr lang="en-US" dirty="0"/>
              <a:t>jsou spojeny s nepřetržitým pěstováním monokultur. Střídáním plodin s různými požadavky na živiny a kořenovou strukturu mohou zemědělci zlepšit strukturu půdy a </a:t>
            </a:r>
            <a:r>
              <a:rPr lang="en-US" dirty="0" err="1"/>
              <a:t>minimalizovat </a:t>
            </a:r>
            <a:r>
              <a:rPr lang="en-US" dirty="0"/>
              <a:t>potřebu chemických </a:t>
            </a:r>
            <a:r>
              <a:rPr lang="en-US" dirty="0" err="1"/>
              <a:t>hnojiv </a:t>
            </a:r>
            <a:r>
              <a:rPr lang="en-US" dirty="0"/>
              <a:t>a pesticidů. Střídání plodin je základní strategií udržitelného zemědělství.</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1146" y="718930"/>
            <a:ext cx="4990998" cy="992652"/>
          </a:xfrm>
        </p:spPr>
        <p:txBody>
          <a:bodyPr/>
          <a:lstStyle/>
          <a:p>
            <a:r>
              <a:rPr lang="pl-PL" b="1" dirty="0" err="1"/>
              <a:t>Střídání plodin</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9944" y="148293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Postupy střídání plodin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010365" cy="4681324"/>
            <a:chOff x="2177712" y="1319335"/>
            <a:chExt cx="1001036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4" y="5275054"/>
              <a:ext cx="5419046"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STŘÍDÁNÍ LUŠTĚNIN A OBILOVIN</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63043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400" b="0" kern="1200" dirty="0">
                  <a:solidFill>
                    <a:srgbClr val="231F20"/>
                  </a:solidFill>
                </a:rPr>
                <a:t>V jedné sezóně se </a:t>
              </a:r>
              <a:r>
                <a:rPr lang="en-US" sz="2400" b="0" kern="1200" dirty="0" err="1">
                  <a:solidFill>
                    <a:srgbClr val="231F20"/>
                  </a:solidFill>
                </a:rPr>
                <a:t>pěstují</a:t>
              </a:r>
              <a:r>
                <a:rPr lang="en-US" sz="2400" b="0" kern="1200" dirty="0">
                  <a:solidFill>
                    <a:srgbClr val="231F20"/>
                  </a:solidFill>
                </a:rPr>
                <a:t> </a:t>
              </a:r>
              <a:r>
                <a:rPr lang="en-US" sz="2400" b="0" kern="1200" dirty="0" err="1">
                  <a:solidFill>
                    <a:srgbClr val="231F20"/>
                  </a:solidFill>
                </a:rPr>
                <a:t>lu</a:t>
              </a:r>
              <a:r>
                <a:rPr lang="cs-CZ" sz="2400" b="0" kern="1200" dirty="0" err="1">
                  <a:solidFill>
                    <a:srgbClr val="231F20"/>
                  </a:solidFill>
                </a:rPr>
                <a:t>štěniny</a:t>
              </a:r>
              <a:r>
                <a:rPr lang="en-US" sz="2400" b="0" kern="1200" dirty="0">
                  <a:solidFill>
                    <a:srgbClr val="231F20"/>
                  </a:solidFill>
                </a:rPr>
                <a:t> (např. fazole, čočka, hrách nebo sója), v další sezóně pak obiloviny (např. pšenice, kukuřice </a:t>
              </a:r>
              <a:r>
                <a:rPr lang="pl-PL" sz="2400" b="0" kern="1200" dirty="0" err="1">
                  <a:solidFill>
                    <a:srgbClr val="231F20"/>
                  </a:solidFill>
                </a:rPr>
                <a:t>nebo </a:t>
              </a:r>
              <a:r>
                <a:rPr lang="en-US" sz="2400" b="0" kern="1200" dirty="0">
                  <a:solidFill>
                    <a:srgbClr val="231F20"/>
                  </a:solidFill>
                </a:rPr>
                <a:t>ječmen). </a:t>
              </a:r>
            </a:p>
            <a:p>
              <a:pPr marL="0" lvl="0" indent="0" defTabSz="1066800">
                <a:lnSpc>
                  <a:spcPct val="90000"/>
                </a:lnSpc>
                <a:spcBef>
                  <a:spcPct val="0"/>
                </a:spcBef>
                <a:spcAft>
                  <a:spcPct val="35000"/>
                </a:spcAft>
                <a:buNone/>
              </a:pPr>
              <a:r>
                <a:rPr lang="en-US" sz="2400" b="0" kern="1200" dirty="0">
                  <a:solidFill>
                    <a:srgbClr val="231F20"/>
                  </a:solidFill>
                </a:rPr>
                <a:t>Tento postup zlepšuje zdraví půdy přirozenou vazbou dusíku a pomáhá přerušit koloběh škůdců a chorob, čímž podporuje vyšší výnosy obou plodin.</a:t>
              </a:r>
              <a:endParaRPr lang="pl-PL" sz="24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Postupy střídání plodin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2179038" y="1271708"/>
            <a:ext cx="9762483" cy="4728519"/>
            <a:chOff x="2179038" y="1271708"/>
            <a:chExt cx="9762483" cy="4728519"/>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2293880" y="5366863"/>
              <a:ext cx="5875004"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231F20"/>
                  </a:solidFill>
                </a:rPr>
                <a:t>STŘÍDÁNÍ OKOPANIN A LISTNATÝCH PLODIN</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390978" y="1271708"/>
              <a:ext cx="3550543"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300" b="0" kern="1200" dirty="0">
                  <a:solidFill>
                    <a:srgbClr val="231F20"/>
                  </a:solidFill>
                </a:rPr>
                <a:t>Střídání kořenových a listových plodin zahrnuje střídání kořenových plodin, jako je mrkev nebo brambory, s listovými plodinami, jako je salát nebo špenát, aby se </a:t>
              </a:r>
              <a:r>
                <a:rPr lang="en-US" sz="2300" b="0" kern="1200" dirty="0" err="1">
                  <a:solidFill>
                    <a:srgbClr val="231F20"/>
                  </a:solidFill>
                </a:rPr>
                <a:t>optimalizovalo </a:t>
              </a:r>
              <a:r>
                <a:rPr lang="en-US" sz="2300" b="0" kern="1200" dirty="0">
                  <a:solidFill>
                    <a:srgbClr val="231F20"/>
                  </a:solidFill>
                </a:rPr>
                <a:t>využití živin v půdě a omezilo hromadění škůdců. </a:t>
              </a:r>
            </a:p>
            <a:p>
              <a:pPr marL="0" lvl="0" indent="0" defTabSz="1066800">
                <a:lnSpc>
                  <a:spcPct val="90000"/>
                </a:lnSpc>
                <a:spcBef>
                  <a:spcPct val="0"/>
                </a:spcBef>
                <a:spcAft>
                  <a:spcPct val="35000"/>
                </a:spcAft>
                <a:buNone/>
              </a:pPr>
              <a:r>
                <a:rPr lang="en-US" sz="2300" b="0" kern="1200" dirty="0">
                  <a:solidFill>
                    <a:srgbClr val="231F20"/>
                  </a:solidFill>
                </a:rPr>
                <a:t>Tento postup pomáhá udržovat strukturu půdy, zabraňuje jejímu vyčerpání a </a:t>
              </a:r>
              <a:r>
                <a:rPr lang="en-US" sz="2300" b="0" kern="1200" dirty="0" err="1">
                  <a:solidFill>
                    <a:srgbClr val="231F20"/>
                  </a:solidFill>
                </a:rPr>
                <a:t>minimalizuje </a:t>
              </a:r>
              <a:r>
                <a:rPr lang="en-US" sz="2300" b="0" kern="1200" dirty="0">
                  <a:solidFill>
                    <a:srgbClr val="231F20"/>
                  </a:solidFill>
                </a:rPr>
                <a:t>riziko chorob specifických pro oba typy plodin.</a:t>
              </a:r>
              <a:endParaRPr lang="pl-PL" sz="230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Udržitelné postupy </a:t>
            </a:r>
            <a:r>
              <a:rPr lang="pl-PL" dirty="0"/>
              <a:t>hospodaření s </a:t>
            </a:r>
            <a:r>
              <a:rPr lang="pl-PL" dirty="0" err="1"/>
              <a:t>plodinami</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Postupy střídání plodin</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3667577885"/>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287575"/>
            <a:ext cx="11729533" cy="803654"/>
          </a:xfrm>
        </p:spPr>
        <p:txBody>
          <a:bodyPr/>
          <a:lstStyle/>
          <a:p>
            <a:r>
              <a:rPr lang="pl-PL" b="1" dirty="0" err="1">
                <a:solidFill>
                  <a:srgbClr val="000000"/>
                </a:solidFill>
              </a:rPr>
              <a:t>Běžné cykly střídání plodin</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907061"/>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JEDNODUCHÁ ROTACE </a:t>
              </a:r>
              <a:r>
                <a:rPr lang="pl-PL" sz="2200" b="1" kern="1200" dirty="0">
                  <a:solidFill>
                    <a:srgbClr val="231F20"/>
                  </a:solidFill>
                </a:rPr>
                <a:t>- </a:t>
              </a:r>
              <a:r>
                <a:rPr lang="en-US" sz="2200" b="0" kern="1200" dirty="0" err="1">
                  <a:solidFill>
                    <a:srgbClr val="231F20"/>
                  </a:solidFill>
                </a:rPr>
                <a:t>střídání </a:t>
              </a:r>
              <a:r>
                <a:rPr lang="en-US" sz="2200" b="0" kern="1200" dirty="0">
                  <a:solidFill>
                    <a:srgbClr val="231F20"/>
                  </a:solidFill>
                </a:rPr>
                <a:t>dvou druhů plodin, například pšenice v jednom roce a jetel nebo úhor v následujícím roce. Často se vyskytuje v méně intenzivních zemědělských systémech.</a:t>
              </a:r>
              <a:endParaRPr lang="pl-PL" sz="22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TŘÍLETÁ ROTACE </a:t>
              </a:r>
              <a:r>
                <a:rPr lang="pl-PL" sz="2200" b="0" kern="1200" dirty="0">
                  <a:solidFill>
                    <a:srgbClr val="231F20"/>
                  </a:solidFill>
                </a:rPr>
                <a:t>- </a:t>
              </a:r>
              <a:r>
                <a:rPr lang="pl-PL" sz="2200" b="0" kern="1200" dirty="0" err="1">
                  <a:solidFill>
                    <a:srgbClr val="231F20"/>
                  </a:solidFill>
                </a:rPr>
                <a:t>např. </a:t>
              </a:r>
              <a:r>
                <a:rPr lang="en-US" sz="2200" b="0" kern="1200" dirty="0">
                  <a:solidFill>
                    <a:srgbClr val="231F20"/>
                  </a:solidFill>
                </a:rPr>
                <a:t>střídání kukuřice, sóji a pšenice. Toto střídání pomáhá účinně řídit různé potřeby živin a cykly škůdců.</a:t>
              </a:r>
              <a:endParaRPr lang="pl-PL" sz="22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ČTYŘLETÁ ROTACE </a:t>
              </a:r>
              <a:r>
                <a:rPr lang="pl-PL" sz="2200" b="0" kern="1200" dirty="0">
                  <a:solidFill>
                    <a:srgbClr val="231F20"/>
                  </a:solidFill>
                </a:rPr>
                <a:t>- </a:t>
              </a:r>
              <a:r>
                <a:rPr lang="pl-PL" sz="2200" b="0" kern="1200" dirty="0" err="1">
                  <a:solidFill>
                    <a:srgbClr val="231F20"/>
                  </a:solidFill>
                </a:rPr>
                <a:t>např. </a:t>
              </a:r>
              <a:r>
                <a:rPr lang="en-US" sz="2200" b="0" kern="1200" dirty="0">
                  <a:solidFill>
                    <a:srgbClr val="231F20"/>
                  </a:solidFill>
                </a:rPr>
                <a:t>cyklus kukuřice, sóji, pšenice a krycí plodiny, jako je vojtěška nebo jetel. Tím se přidá jeden rok luskovin nebo krycí plodiny pro doplnění půdy.</a:t>
              </a:r>
              <a:endParaRPr lang="pl-PL" sz="22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ROZŠÍŘENÉ OBMĚNY </a:t>
              </a:r>
              <a:r>
                <a:rPr lang="en-US" sz="2200" b="0" kern="1200" dirty="0">
                  <a:solidFill>
                    <a:srgbClr val="231F20"/>
                  </a:solidFill>
                </a:rPr>
                <a:t>- rozmanitější plodiny a delší období, například sedmiletá rotace zahrnující řadu druhů zeleniny, obilovin a zeleného hnojení. </a:t>
              </a:r>
              <a:endParaRPr lang="pl-PL" sz="22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26136" y="291622"/>
            <a:ext cx="11729533" cy="803654"/>
          </a:xfrm>
        </p:spPr>
        <p:txBody>
          <a:bodyPr/>
          <a:lstStyle/>
          <a:p>
            <a:r>
              <a:rPr lang="pl-PL" b="1" dirty="0" err="1">
                <a:solidFill>
                  <a:srgbClr val="000000"/>
                </a:solidFill>
              </a:rPr>
              <a:t>Střídání plodin </a:t>
            </a:r>
            <a:r>
              <a:rPr lang="pl-PL" b="1" dirty="0">
                <a:solidFill>
                  <a:srgbClr val="000000"/>
                </a:solidFill>
              </a:rPr>
              <a:t>- </a:t>
            </a:r>
            <a:r>
              <a:rPr lang="pl-PL" b="1" dirty="0" err="1">
                <a:solidFill>
                  <a:srgbClr val="000000"/>
                </a:solidFill>
              </a:rPr>
              <a:t>provádění</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802570" y="957943"/>
            <a:ext cx="11389430"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POSOUZENÍ PŮDY </a:t>
              </a:r>
              <a:r>
                <a:rPr lang="en-US" sz="2400" b="0" kern="1200" dirty="0">
                  <a:solidFill>
                    <a:srgbClr val="231F20"/>
                  </a:solidFill>
                </a:rPr>
                <a:t>- pro zjištění obsahu živin, pH a struktury půdy, aby bylo možné určit, které plodiny jsou vhodné a jaké změny jsou potřeba</a:t>
              </a:r>
              <a:r>
                <a:rPr lang="en-US" sz="2400" b="1" kern="1200" dirty="0">
                  <a:solidFill>
                    <a:srgbClr val="231F20"/>
                  </a:solidFill>
                </a:rPr>
                <a:t>.</a:t>
              </a:r>
              <a:endParaRPr lang="pl-PL" sz="24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KLIMATICKÉ PODMÍNKY - </a:t>
              </a:r>
              <a:r>
                <a:rPr lang="pl-PL" sz="2400" b="0" kern="1200" dirty="0" err="1">
                  <a:solidFill>
                    <a:srgbClr val="231F20"/>
                  </a:solidFill>
                </a:rPr>
                <a:t>posouzení </a:t>
              </a:r>
              <a:r>
                <a:rPr lang="en-US" sz="2400" b="0" kern="1200" dirty="0">
                  <a:solidFill>
                    <a:srgbClr val="231F20"/>
                  </a:solidFill>
                </a:rPr>
                <a:t>místních klimatických podmínek, včetně teploty, srážek a délky vegetačního období, </a:t>
              </a:r>
              <a:r>
                <a:rPr lang="pl-PL" sz="2400" b="0" kern="1200" dirty="0">
                  <a:solidFill>
                    <a:srgbClr val="231F20"/>
                  </a:solidFill>
                </a:rPr>
                <a:t>s cílem </a:t>
              </a:r>
              <a:r>
                <a:rPr lang="en-US" sz="2400" b="0" kern="1200" dirty="0">
                  <a:solidFill>
                    <a:srgbClr val="231F20"/>
                  </a:solidFill>
                </a:rPr>
                <a:t>vybrat plodiny, které jsou vhodné pro určité klima.</a:t>
              </a:r>
              <a:endParaRPr lang="pl-PL" sz="24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300" b="1" kern="1200" dirty="0">
                  <a:solidFill>
                    <a:srgbClr val="231F20"/>
                  </a:solidFill>
                </a:rPr>
                <a:t>PLÁNOVÁNÍ CYKLU ROTACE PLODIN </a:t>
              </a:r>
              <a:r>
                <a:rPr lang="pl-PL" sz="2300" b="1" kern="1200" dirty="0">
                  <a:solidFill>
                    <a:srgbClr val="231F20"/>
                  </a:solidFill>
                </a:rPr>
                <a:t>- </a:t>
              </a:r>
              <a:r>
                <a:rPr lang="en-IE" sz="2300" b="0" kern="1200" dirty="0">
                  <a:solidFill>
                    <a:srgbClr val="231F20"/>
                  </a:solidFill>
                </a:rPr>
                <a:t>plánování </a:t>
              </a:r>
              <a:r>
                <a:rPr lang="en-US" sz="2300" b="0" kern="1200" dirty="0">
                  <a:solidFill>
                    <a:srgbClr val="231F20"/>
                  </a:solidFill>
                </a:rPr>
                <a:t>cyklu, ve kterém se střídají plodiny s různými potřebami živin a odolností vůči škůdcům</a:t>
              </a:r>
              <a:r>
                <a:rPr lang="pl-PL" sz="2300" b="0" kern="1200" dirty="0">
                  <a:solidFill>
                    <a:srgbClr val="231F20"/>
                  </a:solidFill>
                </a:rPr>
                <a:t>. </a:t>
              </a:r>
              <a:r>
                <a:rPr lang="en-US" sz="2300" b="0" kern="1200" dirty="0">
                  <a:solidFill>
                    <a:srgbClr val="231F20"/>
                  </a:solidFill>
                </a:rPr>
                <a:t>Příprava </a:t>
              </a:r>
              <a:r>
                <a:rPr lang="pl-PL" sz="2300" b="0" kern="1200" dirty="0">
                  <a:solidFill>
                    <a:srgbClr val="231F20"/>
                  </a:solidFill>
                </a:rPr>
                <a:t>půdy a </a:t>
              </a:r>
              <a:r>
                <a:rPr lang="en-US" sz="2300" b="0" kern="1200" dirty="0">
                  <a:solidFill>
                    <a:srgbClr val="231F20"/>
                  </a:solidFill>
                </a:rPr>
                <a:t>osvědčené postupy pro výsadbu, včetně správných rozestupů, hloubky a načasování</a:t>
              </a:r>
              <a:r>
                <a:rPr lang="pl-PL" sz="230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Příklad střídání pěti plodin </a:t>
            </a:r>
            <a:r>
              <a:rPr lang="pl-PL" b="1" dirty="0">
                <a:solidFill>
                  <a:srgbClr val="8BC540"/>
                </a:solidFill>
              </a:rPr>
              <a:t>pro lepší </a:t>
            </a:r>
            <a:r>
              <a:rPr lang="en-US" b="1" dirty="0">
                <a:solidFill>
                  <a:srgbClr val="8BC540"/>
                </a:solidFill>
              </a:rPr>
              <a:t>kvalitu půdy.</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extLst>
              <p:ext uri="{D42A27DB-BD31-4B8C-83A1-F6EECF244321}">
                <p14:modId xmlns:p14="http://schemas.microsoft.com/office/powerpoint/2010/main" val="129310738"/>
              </p:ext>
            </p:extLst>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extLst>
              <p:ext uri="{D42A27DB-BD31-4B8C-83A1-F6EECF244321}">
                <p14:modId xmlns:p14="http://schemas.microsoft.com/office/powerpoint/2010/main" val="4002963527"/>
              </p:ext>
            </p:extLst>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extLst>
              <p:ext uri="{D42A27DB-BD31-4B8C-83A1-F6EECF244321}">
                <p14:modId xmlns:p14="http://schemas.microsoft.com/office/powerpoint/2010/main" val="3705217502"/>
              </p:ext>
            </p:extLst>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extLst>
              <p:ext uri="{D42A27DB-BD31-4B8C-83A1-F6EECF244321}">
                <p14:modId xmlns:p14="http://schemas.microsoft.com/office/powerpoint/2010/main" val="161473885"/>
              </p:ext>
            </p:extLst>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710165" y="370408"/>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Příklad </a:t>
            </a:r>
            <a:r>
              <a:rPr lang="pl-PL" b="1" dirty="0" err="1">
                <a:solidFill>
                  <a:srgbClr val="8BC540"/>
                </a:solidFill>
              </a:rPr>
              <a:t>čtyřpolního </a:t>
            </a:r>
            <a:r>
              <a:rPr lang="en-US" b="1" dirty="0">
                <a:solidFill>
                  <a:srgbClr val="8BC540"/>
                </a:solidFill>
              </a:rPr>
              <a:t>střídání plodin pro půdu nižší kvality</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767057" y="2114904"/>
            <a:ext cx="6147036" cy="3066422"/>
          </a:xfrm>
        </p:spPr>
        <p:txBody>
          <a:bodyPr/>
          <a:lstStyle/>
          <a:p>
            <a:r>
              <a:rPr lang="en-US" dirty="0"/>
              <a:t>Agroekologické postupy pro hospodaření s živinami </a:t>
            </a:r>
            <a:r>
              <a:rPr lang="pl-PL" dirty="0"/>
              <a:t>na farmě</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2026166"/>
            <a:ext cx="5642321" cy="3025975"/>
          </a:xfrm>
        </p:spPr>
        <p:txBody>
          <a:bodyPr/>
          <a:lstStyle/>
          <a:p>
            <a:r>
              <a:rPr lang="en-US" dirty="0"/>
              <a:t>Agroekologické postupy hospodaření s živinami na farmě se zaměřují na vytvoření </a:t>
            </a:r>
            <a:r>
              <a:rPr lang="en-US" b="1" dirty="0"/>
              <a:t>vyváženého, soběstačného systému, </a:t>
            </a:r>
            <a:r>
              <a:rPr lang="en-US" dirty="0"/>
              <a:t>který zvyšuje úrodnost půdy, podporuje biologickou rozmanitost a </a:t>
            </a:r>
            <a:r>
              <a:rPr lang="en-US" dirty="0" err="1"/>
              <a:t>minimalizuje </a:t>
            </a:r>
            <a:r>
              <a:rPr lang="en-US" dirty="0"/>
              <a:t>dopad na životní prostředí. Cílem těchto postupů je recyklovat živiny v ekosystému farmy, snížit závislost na vnějších vstupech a podporovat zdravý růst rostlin.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90118" y="794326"/>
            <a:ext cx="4792587" cy="992652"/>
          </a:xfrm>
        </p:spPr>
        <p:txBody>
          <a:bodyPr/>
          <a:lstStyle/>
          <a:p>
            <a:r>
              <a:rPr lang="en-US" b="1" dirty="0"/>
              <a:t>Hospodaření s živinami na farmě</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596155" y="1992872"/>
            <a:ext cx="11137084" cy="3722561"/>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Pěstování </a:t>
              </a:r>
              <a:r>
                <a:rPr lang="pl-PL" sz="2400" b="1" kern="1200" dirty="0" err="1">
                  <a:solidFill>
                    <a:srgbClr val="231F20"/>
                  </a:solidFill>
                </a:rPr>
                <a:t>krycích </a:t>
              </a:r>
              <a:r>
                <a:rPr lang="pl-PL" sz="2400" b="1" kern="1200" dirty="0">
                  <a:solidFill>
                    <a:srgbClr val="231F20"/>
                  </a:solidFill>
                </a:rPr>
                <a:t>plodin a </a:t>
              </a:r>
              <a:r>
                <a:rPr lang="pl-PL" sz="2400" b="1" kern="1200" dirty="0" err="1">
                  <a:solidFill>
                    <a:srgbClr val="231F20"/>
                  </a:solidFill>
                </a:rPr>
                <a:t>střídání plodin</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krycí plodiny </a:t>
              </a:r>
              <a:r>
                <a:rPr lang="pl-PL" sz="2400" kern="1200" dirty="0">
                  <a:solidFill>
                    <a:srgbClr val="231F20"/>
                  </a:solidFill>
                </a:rPr>
                <a:t>jako jetel, žito nebo vikev mezi hlavními plodinami zabraňují erozi půdy, </a:t>
              </a:r>
              <a:r>
                <a:rPr lang="en-IE" sz="2400" kern="1200" dirty="0">
                  <a:solidFill>
                    <a:srgbClr val="231F20"/>
                  </a:solidFill>
                </a:rPr>
                <a:t>dodávají </a:t>
              </a:r>
              <a:r>
                <a:rPr lang="pl-PL" sz="2400" kern="1200" dirty="0">
                  <a:solidFill>
                    <a:srgbClr val="231F20"/>
                  </a:solidFill>
                </a:rPr>
                <a:t>organickou hmotu a </a:t>
              </a:r>
              <a:r>
                <a:rPr lang="en-IE" sz="2400" kern="1200" dirty="0">
                  <a:solidFill>
                    <a:srgbClr val="231F20"/>
                  </a:solidFill>
                </a:rPr>
                <a:t>zlepšují </a:t>
              </a:r>
              <a:r>
                <a:rPr lang="pl-PL" sz="2400" kern="1200" dirty="0">
                  <a:solidFill>
                    <a:srgbClr val="231F20"/>
                  </a:solidFill>
                </a:rPr>
                <a:t>koloběh živin. </a:t>
              </a:r>
              <a:r>
                <a:rPr lang="pl-PL" sz="2400" kern="1200" dirty="0" err="1">
                  <a:solidFill>
                    <a:srgbClr val="231F20"/>
                  </a:solidFill>
                </a:rPr>
                <a:t>Krycí plodiny </a:t>
              </a:r>
              <a:r>
                <a:rPr lang="pl-PL" sz="2400" kern="1200" dirty="0">
                  <a:solidFill>
                    <a:srgbClr val="231F20"/>
                  </a:solidFill>
                </a:rPr>
                <a:t>lze </a:t>
              </a:r>
              <a:r>
                <a:rPr lang="pl-PL" sz="2400" kern="1200" dirty="0" err="1">
                  <a:solidFill>
                    <a:srgbClr val="231F20"/>
                  </a:solidFill>
                </a:rPr>
                <a:t>zapravením do půdy </a:t>
              </a:r>
              <a:r>
                <a:rPr lang="pl-PL" sz="2400" kern="1200" dirty="0">
                  <a:solidFill>
                    <a:srgbClr val="231F20"/>
                  </a:solidFill>
                </a:rPr>
                <a:t>použít jako </a:t>
              </a:r>
              <a:r>
                <a:rPr lang="pl-PL" sz="2400" kern="1200" dirty="0" err="1">
                  <a:solidFill>
                    <a:srgbClr val="231F20"/>
                  </a:solidFill>
                </a:rPr>
                <a:t>zelené hnojení</a:t>
              </a:r>
              <a:r>
                <a:rPr lang="pl-PL" sz="2400" kern="1200" dirty="0">
                  <a:solidFill>
                    <a:srgbClr val="231F20"/>
                  </a:solidFill>
                </a:rPr>
                <a:t>. </a:t>
              </a:r>
              <a:r>
                <a:rPr lang="pl-PL" sz="2400" kern="1200" dirty="0" err="1">
                  <a:solidFill>
                    <a:srgbClr val="231F20"/>
                  </a:solidFill>
                </a:rPr>
                <a:t>Začlenění rozmanitých druhů </a:t>
              </a:r>
              <a:r>
                <a:rPr lang="pl-PL" sz="2400" kern="1200" dirty="0">
                  <a:solidFill>
                    <a:srgbClr val="231F20"/>
                  </a:solidFill>
                </a:rPr>
                <a:t>rostlin, </a:t>
              </a:r>
              <a:r>
                <a:rPr lang="pl-PL" sz="2400" kern="1200" dirty="0" err="1">
                  <a:solidFill>
                    <a:srgbClr val="231F20"/>
                  </a:solidFill>
                </a:rPr>
                <a:t>včetně luštěnin</a:t>
              </a:r>
              <a:r>
                <a:rPr lang="pl-PL" sz="2400" kern="1200" dirty="0">
                  <a:solidFill>
                    <a:srgbClr val="231F20"/>
                  </a:solidFill>
                </a:rPr>
                <a:t>, </a:t>
              </a:r>
              <a:r>
                <a:rPr lang="pl-PL" sz="2400" kern="1200" dirty="0" err="1">
                  <a:solidFill>
                    <a:srgbClr val="231F20"/>
                  </a:solidFill>
                </a:rPr>
                <a:t>pomáhá udržovat úrodnost půdy a obohacuje ji </a:t>
              </a:r>
              <a:r>
                <a:rPr lang="pl-PL" sz="2400" kern="1200" dirty="0">
                  <a:solidFill>
                    <a:srgbClr val="231F20"/>
                  </a:solidFill>
                </a:rPr>
                <a:t>pro </a:t>
              </a:r>
              <a:r>
                <a:rPr lang="pl-PL" sz="2400" kern="1200" dirty="0" err="1">
                  <a:solidFill>
                    <a:srgbClr val="231F20"/>
                  </a:solidFill>
                </a:rPr>
                <a:t>následné plodiny</a:t>
              </a:r>
              <a:r>
                <a:rPr lang="pl-PL" sz="24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Kompostování</a:t>
              </a:r>
              <a:endParaRPr lang="pl-PL" sz="24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400" b="1" kern="1200" dirty="0">
                  <a:solidFill>
                    <a:srgbClr val="231F20"/>
                  </a:solidFill>
                </a:rPr>
                <a:t>kompost </a:t>
              </a:r>
              <a:r>
                <a:rPr lang="pl-PL" sz="2400" kern="1200" dirty="0">
                  <a:solidFill>
                    <a:srgbClr val="231F20"/>
                  </a:solidFill>
                </a:rPr>
                <a:t>vyrobený ze zemědělských odpadů, hnoje a rostlinných zbytků recykluje živiny v rámci zemědělského systému a zlepšuje strukturu a úrodnost půdy.</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572284" y="665878"/>
            <a:ext cx="1014581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Agroekologické postupy pro hospodaření s živinami na farmě</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668583" y="1615148"/>
            <a:ext cx="11137084" cy="4831288"/>
            <a:chOff x="668583" y="1350888"/>
            <a:chExt cx="111370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400" b="1" dirty="0" err="1">
                  <a:solidFill>
                    <a:srgbClr val="231F20"/>
                  </a:solidFill>
                </a:rPr>
                <a:t>Mulčování</a:t>
              </a:r>
              <a:endParaRPr lang="pl-PL" sz="24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400" b="1" dirty="0">
                  <a:solidFill>
                    <a:srgbClr val="231F20"/>
                  </a:solidFill>
                </a:rPr>
                <a:t>organický mulč, </a:t>
              </a:r>
              <a:r>
                <a:rPr lang="pl-PL" sz="2400" dirty="0">
                  <a:solidFill>
                    <a:srgbClr val="231F20"/>
                  </a:solidFill>
                </a:rPr>
                <a:t>jako je sláma, posekaná tráva nebo listí, na povrchu půdy zachovává vlhkost, omezuje růst plevele a postupně přidává organické látky, jak se rozkládají.</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err="1">
                  <a:solidFill>
                    <a:srgbClr val="231F20"/>
                  </a:solidFill>
                </a:rPr>
                <a:t>Integrovaná </a:t>
              </a:r>
              <a:r>
                <a:rPr lang="pl-PL" sz="2400" b="1" dirty="0">
                  <a:solidFill>
                    <a:srgbClr val="231F20"/>
                  </a:solidFill>
                </a:rPr>
                <a:t>rostlinná </a:t>
              </a:r>
              <a:r>
                <a:rPr lang="pl-PL" sz="2400" b="1" dirty="0" err="1">
                  <a:solidFill>
                    <a:srgbClr val="231F20"/>
                  </a:solidFill>
                </a:rPr>
                <a:t>a</a:t>
              </a:r>
              <a:r>
                <a:rPr lang="pl-PL" sz="2400" b="1" dirty="0">
                  <a:solidFill>
                    <a:srgbClr val="231F20"/>
                  </a:solidFill>
                </a:rPr>
                <a:t> živočišná </a:t>
              </a:r>
              <a:r>
                <a:rPr lang="pl-PL" sz="2400" b="1" dirty="0" err="1">
                  <a:solidFill>
                    <a:srgbClr val="231F20"/>
                  </a:solidFill>
                </a:rPr>
                <a:t>výroba</a:t>
              </a:r>
              <a:endParaRPr lang="pl-PL" sz="24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1370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hospodářská zvířata začleněná do zemědělského systému jsou zdrojem hnoje pro organické </a:t>
              </a:r>
              <a:r>
                <a:rPr lang="en-US" sz="2400" dirty="0" err="1">
                  <a:solidFill>
                    <a:srgbClr val="231F20"/>
                  </a:solidFill>
                </a:rPr>
                <a:t>hnojení </a:t>
              </a:r>
              <a:r>
                <a:rPr lang="en-US" sz="2400" dirty="0">
                  <a:solidFill>
                    <a:srgbClr val="231F20"/>
                  </a:solidFill>
                </a:rPr>
                <a:t>a přispívají ke koloběhu živin. Hnůj z pasoucích se zvířat lze ukládat přímo na pole a obohacovat tak půdu.</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400" b="1" dirty="0">
                  <a:solidFill>
                    <a:srgbClr val="231F20"/>
                  </a:solidFill>
                </a:rPr>
                <a:t>Recyklace </a:t>
              </a:r>
              <a:r>
                <a:rPr lang="pl-PL" sz="2400" b="1" dirty="0" err="1">
                  <a:solidFill>
                    <a:srgbClr val="231F20"/>
                  </a:solidFill>
                </a:rPr>
                <a:t>živin</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400" dirty="0">
                  <a:solidFill>
                    <a:srgbClr val="231F20"/>
                  </a:solidFill>
                </a:rPr>
                <a:t>např. vermikompostování a výroba biocharu recyklují živiny, zvyšují úrodnost půdy a zlepšují její strukturu a zadržování živin.</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21648" y="456428"/>
            <a:ext cx="1014924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Agroekologické postupy pro hospodaření s živinami na farmě</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663072"/>
            <a:ext cx="5715942"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Požadavky rostlin na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se určují nejen na základě jejich výživových potřeb, ale také na základě obsahu živin v půdě a toho, jak dobře jsou různé druhy schopny tyto živiny přijímat.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Nadbytek živin se může vyplavovat z vrchní vrstvy půdy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(např. draslík, dusík, hořčík, síra) nebo uvolňovat do atmosféry (dusík), zatímco jejich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nedostatek může snížit výnosy plodin</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Požadavky </a:t>
            </a:r>
            <a:r>
              <a:rPr lang="en-US" sz="3600" b="1" dirty="0">
                <a:solidFill>
                  <a:srgbClr val="8BC540"/>
                </a:solidFill>
              </a:rPr>
              <a:t>rostlin </a:t>
            </a:r>
            <a:r>
              <a:rPr lang="en-US" sz="3600" b="1" dirty="0" err="1">
                <a:solidFill>
                  <a:srgbClr val="8BC540"/>
                </a:solidFill>
              </a:rPr>
              <a:t>na hnojiva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534528" cy="3025975"/>
          </a:xfrm>
        </p:spPr>
        <p:txBody>
          <a:bodyPr/>
          <a:lstStyle/>
          <a:p>
            <a:pPr algn="just"/>
            <a:r>
              <a:rPr lang="en-US" dirty="0"/>
              <a:t>Agroekologické přístupy k udržitelnému pěstování plodin jsou založeny na řadě základních předpokladů, které je odlišují od konvenčních zemědělských postupů náročných na vstupy. Tyto předpoklady jsou hluboce zakořeněny v chápání ekologických procesů a víře v práci s přírodou.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pl-PL" b="1" dirty="0" err="1"/>
              <a:t>Agroekologické </a:t>
            </a:r>
            <a:r>
              <a:rPr lang="en-US" b="1" dirty="0"/>
              <a:t>přístupy </a:t>
            </a:r>
            <a:r>
              <a:rPr lang="pl-PL" b="1" dirty="0"/>
              <a:t>k obhospodařování </a:t>
            </a:r>
            <a:r>
              <a:rPr lang="pl-PL" b="1" dirty="0" err="1"/>
              <a:t>plodin</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955752"/>
            <a:ext cx="6018114" cy="3236207"/>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Úrodnost půdy lze zlepšit střídáním plodin, které obohacují půdu o organickou hmotu, zaoráváním rostlinných zbytků, pěstováním krycích plodin nebo používáním přírodních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Na základě jejich vlivu na půdní úrodnost lze plodiny rozdělit do tří skupin: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rostliny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 pozitivním</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negativním nebo neutrálním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vlivem na organickou hmotu v půdě</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510948" y="665103"/>
            <a:ext cx="1131287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Hospodaření s živinami na farmě </a:t>
            </a:r>
            <a:r>
              <a:rPr lang="pl-PL" sz="3600" b="1" dirty="0">
                <a:solidFill>
                  <a:srgbClr val="8BC540"/>
                </a:solidFill>
              </a:rPr>
              <a:t>- </a:t>
            </a:r>
            <a:r>
              <a:rPr lang="pl-PL" sz="3600" b="1" dirty="0" err="1">
                <a:solidFill>
                  <a:srgbClr val="8BC540"/>
                </a:solidFill>
              </a:rPr>
              <a:t>krycí plodiny </a:t>
            </a:r>
            <a:r>
              <a:rPr lang="pl-PL" sz="3600" b="1" dirty="0">
                <a:solidFill>
                  <a:srgbClr val="8BC540"/>
                </a:solidFill>
              </a:rPr>
              <a:t>a </a:t>
            </a:r>
            <a:r>
              <a:rPr lang="pl-PL" sz="3600" b="1" dirty="0" err="1">
                <a:solidFill>
                  <a:srgbClr val="8BC540"/>
                </a:solidFill>
              </a:rPr>
              <a:t>střídání plodin</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50308" y="1758373"/>
            <a:ext cx="5681782"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Pěstování těchto rostlin v širokých řádcích spolu s pozdním uzavíráním korun a kultivačními postupy mezi řádky urychluje rozklad humusu a zintenzivňuje erozní procesy. Odhaduje se, že při pěstování těchto rostlin se mineralizuje přibližně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humusu. Aby se těmto ztrátám humusu zabránilo,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doporučuje se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aplikovat přibližně 15-16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hnoje.</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528071"/>
            <a:ext cx="1124950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Hospodaření s živinami na farmě - krycí plodiny a střídání plodin</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2023" y="1507292"/>
            <a:ext cx="5754977" cy="442172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Dříve se mělo za to, že obiloviny rozkládají organickou hmotu v půdě, ale změny v jejich agronomických postupech (např. větší hustota porostu kvůli kratšímu stéblu) a používání kombajnových sklizní výrazně zvýšily množství zaoraných rostlinných zbytků a snížily jejich negativní vliv na bilanci humusu. Je však třeba upozornit na nižší kvalitu obilných zbytků v důsledku jejich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nepříznivého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poměru uhlíku k dusíku.</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527158"/>
            <a:ext cx="11168022"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Hospodaření s živinami na farmě - krycí plodiny a střídání plodin</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631624"/>
            <a:ext cx="466164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půdy ovlivňuje rozpustnost živin a jejich dostupnost pro rostliny. Většině plodin se daří v půdách s pH v rozmezí 6,0 až 7,5. pH půdy ovlivňuje aktivitu a složení půdních mikroorganismů, které jsou klíčové pro procesy, jako je koloběh živin, rozklad organické hmoty a fixace dusíku</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169222" y="1204885"/>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Dostupnost </a:t>
            </a:r>
            <a:r>
              <a:rPr lang="en-US" sz="3600" b="1" dirty="0">
                <a:solidFill>
                  <a:srgbClr val="8BC540"/>
                </a:solidFill>
              </a:rPr>
              <a:t>živin </a:t>
            </a:r>
            <a:r>
              <a:rPr lang="pl-PL" sz="3600" b="1" dirty="0">
                <a:solidFill>
                  <a:srgbClr val="8BC540"/>
                </a:solidFill>
              </a:rPr>
              <a:t>a </a:t>
            </a:r>
            <a:r>
              <a:rPr lang="pl-PL" sz="3600" b="1" dirty="0" err="1">
                <a:solidFill>
                  <a:srgbClr val="8BC540"/>
                </a:solidFill>
              </a:rPr>
              <a:t>pH půdy</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1175" y="1712740"/>
            <a:ext cx="4985910"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pH půdy ovlivňuje růst a funkci kořenů. Ve vysoce kyselých půdách může dostupnost toxických prvků, jako je hliník a mangan, bránit rozvoji kořenů, zatímco v zásaditých půdách může špatná dostupnost živin omezovat růst a účinnost kořenů. Různé plodiny mají různou míru tolerance vůči pH půdy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(viz graf na další straně).</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Úrovně tolerance plodin </a:t>
            </a:r>
            <a:r>
              <a:rPr lang="en-US" sz="3600" b="1" dirty="0">
                <a:solidFill>
                  <a:srgbClr val="8BC540"/>
                </a:solidFill>
              </a:rPr>
              <a:t>vůči pH půdy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616688"/>
            <a:ext cx="11126099"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Potřeba vápnění se liší v závislosti na agronomické třídě půdy, která je určena faktory, jako je struktura půdy, obsah organické hmoty a počáteční úroveň pH</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Rozmezí potřeby vápnění v závislosti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na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agronomické třídě půdy je uvedeno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v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následující tabulce</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extLst>
              <p:ext uri="{D42A27DB-BD31-4B8C-83A1-F6EECF244321}">
                <p14:modId xmlns:p14="http://schemas.microsoft.com/office/powerpoint/2010/main" val="767232292"/>
              </p:ext>
            </p:extLst>
          </p:nvPr>
        </p:nvGraphicFramePr>
        <p:xfrm>
          <a:off x="682630" y="2965469"/>
          <a:ext cx="11126099" cy="2692150"/>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Agronomická třída půdy</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Rozsahy pH </a:t>
                      </a:r>
                      <a:r>
                        <a:rPr lang="pl-PL" sz="2000" dirty="0">
                          <a:solidFill>
                            <a:srgbClr val="231F20"/>
                          </a:solidFill>
                        </a:rPr>
                        <a:t>pro </a:t>
                      </a:r>
                      <a:r>
                        <a:rPr lang="pl-PL" sz="2000" dirty="0" err="1">
                          <a:solidFill>
                            <a:srgbClr val="231F20"/>
                          </a:solidFill>
                        </a:rPr>
                        <a:t>vápnění</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600" b="1" dirty="0" err="1">
                          <a:solidFill>
                            <a:srgbClr val="231F20"/>
                          </a:solidFill>
                        </a:rPr>
                        <a:t>nepostradatelné</a:t>
                      </a:r>
                      <a:endParaRPr lang="pl-PL" sz="16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potřebné</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doporučené stránky</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omezený</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nadbytečné</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2000" dirty="0" err="1">
                          <a:solidFill>
                            <a:srgbClr val="231F20"/>
                          </a:solidFill>
                        </a:rPr>
                        <a:t>Velmi </a:t>
                      </a:r>
                      <a:r>
                        <a:rPr lang="pl-PL" sz="2000" dirty="0">
                          <a:solidFill>
                            <a:srgbClr val="231F20"/>
                          </a:solidFill>
                        </a:rPr>
                        <a:t>lehké - </a:t>
                      </a:r>
                      <a:r>
                        <a:rPr lang="pl-PL" sz="2000" dirty="0" err="1">
                          <a:solidFill>
                            <a:srgbClr val="231F20"/>
                          </a:solidFill>
                        </a:rPr>
                        <a:t>písčité </a:t>
                      </a:r>
                      <a:r>
                        <a:rPr lang="pl-PL" sz="2000" dirty="0">
                          <a:solidFill>
                            <a:srgbClr val="231F20"/>
                          </a:solidFill>
                        </a:rPr>
                        <a:t>a </a:t>
                      </a:r>
                      <a:r>
                        <a:rPr lang="pl-PL" sz="2000" dirty="0" err="1">
                          <a:solidFill>
                            <a:srgbClr val="231F20"/>
                          </a:solidFill>
                        </a:rPr>
                        <a:t>hlinité písky</a:t>
                      </a:r>
                      <a:endParaRPr lang="pl-PL" sz="200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a:solidFill>
                            <a:srgbClr val="231F20"/>
                          </a:solidFill>
                        </a:rPr>
                        <a:t>Lehké - </a:t>
                      </a:r>
                      <a:r>
                        <a:rPr lang="pl-PL" sz="2000" dirty="0" err="1">
                          <a:solidFill>
                            <a:srgbClr val="231F20"/>
                          </a:solidFill>
                        </a:rPr>
                        <a:t>písčité hlíny </a:t>
                      </a:r>
                      <a:r>
                        <a:rPr lang="pl-PL" sz="2000" dirty="0">
                          <a:solidFill>
                            <a:srgbClr val="231F20"/>
                          </a:solidFill>
                        </a:rPr>
                        <a:t>a </a:t>
                      </a:r>
                      <a:r>
                        <a:rPr lang="pl-PL" sz="2000" dirty="0" err="1">
                          <a:solidFill>
                            <a:srgbClr val="231F20"/>
                          </a:solidFill>
                        </a:rPr>
                        <a:t>spraše</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Střední - </a:t>
                      </a:r>
                      <a:r>
                        <a:rPr lang="pl-PL" sz="2000" dirty="0" err="1">
                          <a:solidFill>
                            <a:srgbClr val="231F20"/>
                          </a:solidFill>
                        </a:rPr>
                        <a:t>jílovité hlíny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a:solidFill>
                            <a:srgbClr val="231F20"/>
                          </a:solidFill>
                        </a:rPr>
                        <a:t>Těžké - </a:t>
                      </a:r>
                      <a:r>
                        <a:rPr lang="pl-PL" sz="2000" dirty="0" err="1">
                          <a:solidFill>
                            <a:srgbClr val="231F20"/>
                          </a:solidFill>
                        </a:rPr>
                        <a:t>jíly </a:t>
                      </a:r>
                      <a:r>
                        <a:rPr lang="pl-PL" sz="2000" dirty="0">
                          <a:solidFill>
                            <a:srgbClr val="231F20"/>
                          </a:solidFill>
                        </a:rPr>
                        <a:t>a těžké </a:t>
                      </a:r>
                      <a:r>
                        <a:rPr lang="pl-PL" sz="2000" dirty="0" err="1">
                          <a:solidFill>
                            <a:srgbClr val="231F20"/>
                          </a:solidFill>
                        </a:rPr>
                        <a:t>jíly</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518926"/>
            <a:ext cx="10086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Rozsah </a:t>
            </a:r>
            <a:r>
              <a:rPr lang="en-US" sz="3600" b="1" dirty="0" err="1">
                <a:solidFill>
                  <a:srgbClr val="8BC540"/>
                </a:solidFill>
              </a:rPr>
              <a:t>potřeby vápnění v závislosti </a:t>
            </a:r>
            <a:r>
              <a:rPr lang="en-US" sz="3600" b="1" dirty="0">
                <a:solidFill>
                  <a:srgbClr val="8BC540"/>
                </a:solidFill>
              </a:rPr>
              <a:t>na </a:t>
            </a:r>
            <a:r>
              <a:rPr lang="en-US" sz="3600" b="1" dirty="0" err="1">
                <a:solidFill>
                  <a:srgbClr val="8BC540"/>
                </a:solidFill>
              </a:rPr>
              <a:t>agronomické </a:t>
            </a:r>
            <a:r>
              <a:rPr lang="en-US" sz="3600" b="1" dirty="0">
                <a:solidFill>
                  <a:srgbClr val="8BC540"/>
                </a:solidFill>
              </a:rPr>
              <a:t>třídě půdy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2" y="1663072"/>
            <a:ext cx="6393154" cy="406136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Na rozdíl od konvenčního zemědělství, které se často ve velké míře spoléhá na syntetická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hnojiva</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agroekologie klade důraz na používání organických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jako je kompost, hnůj a zelené hnojení. Tato přírodní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hnojiva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pomáhají zlepšovat strukturu půdy, zvyšují mikrobiální aktivitu a zlepšují koloběh živin. Agroekologické postupy také podporují používání krycích plodin a rostlin vázajících dusík (např. luskovin), které přirozeně obohacují půdu o základní živiny, jako je dusík, čímž snižují závislost na chemických vstupech a podporují dlouhodobé zdraví a udržitelnost půdy.</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1736" y="1960575"/>
            <a:ext cx="4716186" cy="3390024"/>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34561" y="78998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Organická </a:t>
            </a:r>
            <a:r>
              <a:rPr lang="en-US" sz="3600" b="1" dirty="0" err="1">
                <a:solidFill>
                  <a:srgbClr val="8BC540"/>
                </a:solidFill>
              </a:rPr>
              <a:t>hnojiva</a:t>
            </a:r>
            <a:endParaRPr lang="en-US" sz="3600" b="1" dirty="0">
              <a:solidFill>
                <a:srgbClr val="8BC540"/>
              </a:solidFill>
            </a:endParaRP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dřevěný popel</a:t>
              </a: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drůbeží podestýlka</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rašelina</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vermikompost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kostní moučka</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dolomitické vápno</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zelené hnojení</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hnůj</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Organická </a:t>
            </a:r>
            <a:r>
              <a:rPr lang="en-US" sz="3600" b="1" dirty="0" err="1">
                <a:solidFill>
                  <a:srgbClr val="8BC540"/>
                </a:solidFill>
              </a:rPr>
              <a:t>hnojiva</a:t>
            </a:r>
            <a:endParaRPr lang="en-US" sz="3600" b="1" dirty="0">
              <a:solidFill>
                <a:srgbClr val="8BC540"/>
              </a:solidFill>
            </a:endParaRP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200329"/>
          </a:xfrm>
          <a:prstGeom prst="rect">
            <a:avLst/>
          </a:prstGeom>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 rozdíl od konvenčního zemědělství, které se často ve velké míře spoléhá na syntetická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agroekologie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klade důraz na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používání organických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hnojiv,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jako je kompost, hnůj a zelené hnojení.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Níže najdete několik příkladů organických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hnojiv</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a:bodyPr>
          <a:lstStyle/>
          <a:p>
            <a:pPr>
              <a:lnSpc>
                <a:spcPct val="110000"/>
              </a:lnSpc>
            </a:pPr>
            <a:r>
              <a:rPr lang="cs-CZ" sz="3600" b="1" dirty="0"/>
              <a:t>Výborně!</a:t>
            </a:r>
            <a:r>
              <a:rPr lang="en-IE" sz="3600" b="1" dirty="0"/>
              <a:t> </a:t>
            </a:r>
            <a:r>
              <a:rPr lang="en-IE" sz="3600" dirty="0" err="1"/>
              <a:t>Vede</a:t>
            </a:r>
            <a:r>
              <a:rPr lang="cs-CZ" sz="3600" dirty="0" err="1"/>
              <a:t>te</a:t>
            </a:r>
            <a:r>
              <a:rPr lang="en-IE" sz="3600" dirty="0"/>
              <a:t> si skvěle... </a:t>
            </a:r>
            <a:r>
              <a:rPr lang="cs-CZ" sz="3600" dirty="0"/>
              <a:t>Jen tak dál!</a:t>
            </a:r>
            <a:endParaRPr lang="en-IE" sz="3600" dirty="0"/>
          </a:p>
          <a:p>
            <a:pPr>
              <a:lnSpc>
                <a:spcPct val="110000"/>
              </a:lnSpc>
            </a:pPr>
            <a:r>
              <a:rPr lang="en-IE" sz="3600" dirty="0"/>
              <a:t>V modulu </a:t>
            </a:r>
            <a:r>
              <a:rPr lang="pl-PL" sz="3600" dirty="0"/>
              <a:t>10 představujeme </a:t>
            </a:r>
            <a:r>
              <a:rPr lang="en-IE" sz="3600" dirty="0" err="1"/>
              <a:t>téma</a:t>
            </a:r>
            <a:r>
              <a:rPr lang="en-IE" sz="3600" dirty="0"/>
              <a:t> </a:t>
            </a:r>
            <a:r>
              <a:rPr lang="pl-PL" sz="3600" b="1" dirty="0"/>
              <a:t>integrace </a:t>
            </a:r>
            <a:r>
              <a:rPr lang="pl-PL" sz="3600" b="1" dirty="0" err="1"/>
              <a:t>hospodářských zvířat v agroekologii</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18176"/>
            <a:ext cx="10595237" cy="3849918"/>
          </a:xfrm>
        </p:spPr>
        <p:txBody>
          <a:bodyPr/>
          <a:lstStyle/>
          <a:p>
            <a:pPr marL="0" indent="0"/>
            <a:r>
              <a:rPr lang="en-US" dirty="0"/>
              <a:t>Efektivní řízení plodin je klíčové pro dosažení udržitelnosti v zemědělství. Integrací hospodaření s plodinami a hospodářskými zvířaty se agroekologie snaží vytvořit odolné, produktivní a udržitelné zemědělské systémy. Přínosy: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Udržitelné postupy hospodaření s plodinami </a:t>
            </a:r>
            <a:r>
              <a:rPr lang="pl-PL" b="1" dirty="0"/>
              <a:t>-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2072300038"/>
              </p:ext>
            </p:extLst>
          </p:nvPr>
        </p:nvGraphicFramePr>
        <p:xfrm>
          <a:off x="978035" y="2539638"/>
          <a:ext cx="4853803" cy="352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4118142392"/>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57507</TotalTime>
  <Words>6554</Words>
  <Application>Microsoft Office PowerPoint</Application>
  <PresentationFormat>Widescreen</PresentationFormat>
  <Paragraphs>700</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docId:5AAC53E5075938892657F4B04C8FD6B0</cp:keywords>
  <cp:lastModifiedBy>Paula Whyte ( Momentum Consulting )</cp:lastModifiedBy>
  <cp:revision>587</cp:revision>
  <dcterms:created xsi:type="dcterms:W3CDTF">2020-10-14T13:32:04Z</dcterms:created>
  <dcterms:modified xsi:type="dcterms:W3CDTF">2024-12-11T11:17:38Z</dcterms:modified>
</cp:coreProperties>
</file>