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0"/>
  </p:notesMasterIdLst>
  <p:sldIdLst>
    <p:sldId id="4587" r:id="rId2"/>
    <p:sldId id="4306" r:id="rId3"/>
    <p:sldId id="4585" r:id="rId4"/>
    <p:sldId id="4323" r:id="rId5"/>
    <p:sldId id="4322" r:id="rId6"/>
    <p:sldId id="4455" r:id="rId7"/>
    <p:sldId id="4447" r:id="rId8"/>
    <p:sldId id="4456" r:id="rId9"/>
    <p:sldId id="4451" r:id="rId10"/>
    <p:sldId id="4453" r:id="rId11"/>
    <p:sldId id="4454" r:id="rId12"/>
    <p:sldId id="4448" r:id="rId13"/>
    <p:sldId id="4474" r:id="rId14"/>
    <p:sldId id="4479" r:id="rId15"/>
    <p:sldId id="4480" r:id="rId16"/>
    <p:sldId id="4505" r:id="rId17"/>
    <p:sldId id="4506" r:id="rId18"/>
    <p:sldId id="4507" r:id="rId19"/>
    <p:sldId id="4508" r:id="rId20"/>
    <p:sldId id="4509" r:id="rId21"/>
    <p:sldId id="4481" r:id="rId22"/>
    <p:sldId id="4459" r:id="rId23"/>
    <p:sldId id="4482" r:id="rId24"/>
    <p:sldId id="4491" r:id="rId25"/>
    <p:sldId id="4499" r:id="rId26"/>
    <p:sldId id="4492" r:id="rId27"/>
    <p:sldId id="4468" r:id="rId28"/>
    <p:sldId id="4493" r:id="rId29"/>
    <p:sldId id="4578" r:id="rId30"/>
    <p:sldId id="4510" r:id="rId31"/>
    <p:sldId id="4575" r:id="rId32"/>
    <p:sldId id="4576" r:id="rId33"/>
    <p:sldId id="4577" r:id="rId34"/>
    <p:sldId id="4573" r:id="rId35"/>
    <p:sldId id="4511" r:id="rId36"/>
    <p:sldId id="4570" r:id="rId37"/>
    <p:sldId id="4530" r:id="rId38"/>
    <p:sldId id="4512" r:id="rId39"/>
    <p:sldId id="4571" r:id="rId40"/>
    <p:sldId id="4572" r:id="rId41"/>
    <p:sldId id="4449" r:id="rId42"/>
    <p:sldId id="4531" r:id="rId43"/>
    <p:sldId id="4532" r:id="rId44"/>
    <p:sldId id="4533" r:id="rId45"/>
    <p:sldId id="4534" r:id="rId46"/>
    <p:sldId id="4535" r:id="rId47"/>
    <p:sldId id="4536" r:id="rId48"/>
    <p:sldId id="4388" r:id="rId49"/>
    <p:sldId id="4537" r:id="rId50"/>
    <p:sldId id="4538" r:id="rId51"/>
    <p:sldId id="4539" r:id="rId52"/>
    <p:sldId id="4540" r:id="rId53"/>
    <p:sldId id="4549" r:id="rId54"/>
    <p:sldId id="4550" r:id="rId55"/>
    <p:sldId id="4551" r:id="rId56"/>
    <p:sldId id="4552" r:id="rId57"/>
    <p:sldId id="4553" r:id="rId58"/>
    <p:sldId id="4554" r:id="rId59"/>
    <p:sldId id="4555" r:id="rId60"/>
    <p:sldId id="4556" r:id="rId61"/>
    <p:sldId id="4557" r:id="rId62"/>
    <p:sldId id="4558" r:id="rId63"/>
    <p:sldId id="4559" r:id="rId64"/>
    <p:sldId id="4560" r:id="rId65"/>
    <p:sldId id="4561" r:id="rId66"/>
    <p:sldId id="4562" r:id="rId67"/>
    <p:sldId id="4513" r:id="rId68"/>
    <p:sldId id="4385" r:id="rId69"/>
    <p:sldId id="4386" r:id="rId70"/>
    <p:sldId id="4387" r:id="rId71"/>
    <p:sldId id="4383" r:id="rId72"/>
    <p:sldId id="4384" r:id="rId73"/>
    <p:sldId id="4378" r:id="rId74"/>
    <p:sldId id="4390" r:id="rId75"/>
    <p:sldId id="4450" r:id="rId76"/>
    <p:sldId id="4565" r:id="rId77"/>
    <p:sldId id="4563" r:id="rId78"/>
    <p:sldId id="4569" r:id="rId79"/>
    <p:sldId id="4541" r:id="rId80"/>
    <p:sldId id="4542" r:id="rId81"/>
    <p:sldId id="4543" r:id="rId82"/>
    <p:sldId id="4544" r:id="rId83"/>
    <p:sldId id="4545" r:id="rId84"/>
    <p:sldId id="4546" r:id="rId85"/>
    <p:sldId id="4547" r:id="rId86"/>
    <p:sldId id="4584" r:id="rId87"/>
    <p:sldId id="4548" r:id="rId88"/>
    <p:sldId id="458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587"/>
            <p14:sldId id="4306"/>
            <p14:sldId id="4585"/>
            <p14:sldId id="4323"/>
            <p14:sldId id="4322"/>
            <p14:sldId id="4455"/>
            <p14:sldId id="4447"/>
            <p14:sldId id="4456"/>
            <p14:sldId id="4451"/>
            <p14:sldId id="4453"/>
            <p14:sldId id="4454"/>
            <p14:sldId id="4448"/>
            <p14:sldId id="4474"/>
            <p14:sldId id="4479"/>
            <p14:sldId id="4480"/>
            <p14:sldId id="4505"/>
            <p14:sldId id="4506"/>
            <p14:sldId id="4507"/>
            <p14:sldId id="4508"/>
            <p14:sldId id="4509"/>
            <p14:sldId id="4481"/>
            <p14:sldId id="4459"/>
            <p14:sldId id="4482"/>
            <p14:sldId id="4491"/>
            <p14:sldId id="4499"/>
            <p14:sldId id="4492"/>
            <p14:sldId id="4468"/>
            <p14:sldId id="4493"/>
            <p14:sldId id="4578"/>
            <p14:sldId id="4510"/>
            <p14:sldId id="4575"/>
            <p14:sldId id="4576"/>
            <p14:sldId id="4577"/>
            <p14:sldId id="4573"/>
            <p14:sldId id="4511"/>
            <p14:sldId id="4570"/>
            <p14:sldId id="4530"/>
            <p14:sldId id="4512"/>
            <p14:sldId id="4571"/>
            <p14:sldId id="4572"/>
            <p14:sldId id="4449"/>
            <p14:sldId id="4531"/>
            <p14:sldId id="4532"/>
            <p14:sldId id="4533"/>
            <p14:sldId id="4534"/>
            <p14:sldId id="4535"/>
            <p14:sldId id="4536"/>
            <p14:sldId id="4388"/>
            <p14:sldId id="4537"/>
            <p14:sldId id="4538"/>
            <p14:sldId id="4539"/>
            <p14:sldId id="4540"/>
            <p14:sldId id="4549"/>
            <p14:sldId id="4550"/>
            <p14:sldId id="4551"/>
            <p14:sldId id="4552"/>
            <p14:sldId id="4553"/>
            <p14:sldId id="4554"/>
            <p14:sldId id="4555"/>
            <p14:sldId id="4556"/>
            <p14:sldId id="4557"/>
            <p14:sldId id="4558"/>
            <p14:sldId id="4559"/>
            <p14:sldId id="4560"/>
            <p14:sldId id="4561"/>
            <p14:sldId id="4562"/>
            <p14:sldId id="4513"/>
            <p14:sldId id="4385"/>
            <p14:sldId id="4386"/>
            <p14:sldId id="4387"/>
            <p14:sldId id="4383"/>
            <p14:sldId id="4384"/>
            <p14:sldId id="4378"/>
            <p14:sldId id="4390"/>
            <p14:sldId id="4450"/>
            <p14:sldId id="4565"/>
            <p14:sldId id="4563"/>
            <p14:sldId id="4569"/>
            <p14:sldId id="4541"/>
            <p14:sldId id="4542"/>
            <p14:sldId id="4543"/>
            <p14:sldId id="4544"/>
            <p14:sldId id="4545"/>
            <p14:sldId id="4546"/>
            <p14:sldId id="4547"/>
            <p14:sldId id="4584"/>
            <p14:sldId id="4548"/>
            <p14:sldId id="4586"/>
          </p14:sldIdLst>
        </p14:section>
      </p14:sectionLst>
    </p:ext>
    <p:ext uri="{EFAFB233-063F-42B5-8137-9DF3F51BA10A}">
      <p15:sldGuideLst xmlns:p15="http://schemas.microsoft.com/office/powerpoint/2012/main">
        <p15:guide id="1" orient="horz" pos="2319" userDrawn="1">
          <p15:clr>
            <a:srgbClr val="A4A3A4"/>
          </p15:clr>
        </p15:guide>
        <p15:guide id="2" pos="52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41"/>
    <a:srgbClr val="006600"/>
    <a:srgbClr val="000000"/>
    <a:srgbClr val="8BC540"/>
    <a:srgbClr val="9FDADF"/>
    <a:srgbClr val="9DD8DE"/>
    <a:srgbClr val="231F20"/>
    <a:srgbClr val="E6E6E6"/>
    <a:srgbClr val="75A949"/>
    <a:srgbClr val="63C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5F294-6103-44BC-B726-95ABE92D33DF}" v="2" dt="2024-10-08T04:36:24.99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6" autoAdjust="0"/>
    <p:restoredTop sz="86399"/>
  </p:normalViewPr>
  <p:slideViewPr>
    <p:cSldViewPr snapToGrid="0" snapToObjects="1">
      <p:cViewPr varScale="1">
        <p:scale>
          <a:sx n="106" d="100"/>
          <a:sy n="106" d="100"/>
        </p:scale>
        <p:origin x="678" y="102"/>
      </p:cViewPr>
      <p:guideLst>
        <p:guide orient="horz" pos="2319"/>
        <p:guide pos="5292"/>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1" Type="http://schemas.openxmlformats.org/officeDocument/2006/relationships/image" Target="../media/image94.png"/></Relationships>
</file>

<file path=ppt/diagrams/_rels/data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jpeg"/></Relationships>
</file>

<file path=ppt/diagrams/_rels/data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jpeg"/></Relationships>
</file>

<file path=ppt/diagrams/_rels/data13.xml.rels><?xml version="1.0" encoding="UTF-8" standalone="yes"?>
<Relationships xmlns="http://schemas.openxmlformats.org/package/2006/relationships"><Relationship Id="rId1" Type="http://schemas.openxmlformats.org/officeDocument/2006/relationships/image" Target="../media/image101.png"/></Relationships>
</file>

<file path=ppt/diagrams/_rels/data1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image" Target="../media/image102.jpeg"/><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diagrams/_rels/data1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image" Target="../media/image110.jpeg"/><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diagrams/_rels/data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image" Target="../media/image117.jpeg"/></Relationships>
</file>

<file path=ppt/diagrams/_rels/data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s>
</file>

<file path=ppt/diagrams/_rels/data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image" Target="../media/image122.jpeg"/></Relationships>
</file>

<file path=ppt/diagrams/_rels/data1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image" Target="../media/image125.jpeg"/></Relationships>
</file>

<file path=ppt/diagrams/_rels/data2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image" Target="../media/image128.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image" Target="../media/image131.png"/></Relationships>
</file>

<file path=ppt/diagrams/_rels/data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35.jpeg"/><Relationship Id="rId1" Type="http://schemas.openxmlformats.org/officeDocument/2006/relationships/image" Target="../media/image134.jpeg"/></Relationships>
</file>

<file path=ppt/diagrams/_rels/data23.xml.rels><?xml version="1.0" encoding="UTF-8" standalone="yes"?>
<Relationships xmlns="http://schemas.openxmlformats.org/package/2006/relationships"><Relationship Id="rId1" Type="http://schemas.openxmlformats.org/officeDocument/2006/relationships/image" Target="../media/image138.png"/></Relationships>
</file>

<file path=ppt/diagrams/_rels/data26.xml.rels><?xml version="1.0" encoding="UTF-8" standalone="yes"?>
<Relationships xmlns="http://schemas.openxmlformats.org/package/2006/relationships"><Relationship Id="rId1" Type="http://schemas.openxmlformats.org/officeDocument/2006/relationships/image" Target="../media/image155.png"/></Relationships>
</file>

<file path=ppt/diagrams/_rels/data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png"/><Relationship Id="rId5" Type="http://schemas.openxmlformats.org/officeDocument/2006/relationships/image" Target="../media/image162.png"/><Relationship Id="rId4" Type="http://schemas.openxmlformats.org/officeDocument/2006/relationships/image" Target="../media/image161.jpeg"/></Relationships>
</file>

<file path=ppt/diagrams/_rels/data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62.png"/></Relationships>
</file>

<file path=ppt/diagrams/_rels/data2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png"/></Relationships>
</file>

<file path=ppt/diagrams/_rels/data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62.png"/><Relationship Id="rId1"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diagrams/_rels/data3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jpeg"/></Relationships>
</file>

<file path=ppt/diagrams/_rels/data3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5" Type="http://schemas.openxmlformats.org/officeDocument/2006/relationships/image" Target="../media/image167.png"/><Relationship Id="rId4" Type="http://schemas.openxmlformats.org/officeDocument/2006/relationships/image" Target="../media/image166.png"/></Relationships>
</file>

<file path=ppt/diagrams/_rels/data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5" Type="http://schemas.openxmlformats.org/officeDocument/2006/relationships/image" Target="../media/image167.png"/><Relationship Id="rId4" Type="http://schemas.openxmlformats.org/officeDocument/2006/relationships/image" Target="../media/image166.png"/></Relationships>
</file>

<file path=ppt/diagrams/_rels/data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image" Target="../media/image168.jpeg"/><Relationship Id="rId4" Type="http://schemas.openxmlformats.org/officeDocument/2006/relationships/image" Target="../media/image171.png"/></Relationships>
</file>

<file path=ppt/diagrams/_rels/data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image" Target="../media/image169.jpeg"/><Relationship Id="rId4" Type="http://schemas.openxmlformats.org/officeDocument/2006/relationships/image" Target="../media/image168.jpeg"/></Relationships>
</file>

<file path=ppt/diagrams/_rels/data3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71.png"/><Relationship Id="rId1" Type="http://schemas.openxmlformats.org/officeDocument/2006/relationships/image" Target="../media/image170.png"/><Relationship Id="rId4" Type="http://schemas.openxmlformats.org/officeDocument/2006/relationships/image" Target="../media/image169.jpeg"/></Relationships>
</file>

<file path=ppt/diagrams/_rels/data3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image" Target="../media/image171.png"/><Relationship Id="rId4" Type="http://schemas.openxmlformats.org/officeDocument/2006/relationships/image" Target="../media/image170.png"/></Relationships>
</file>

<file path=ppt/diagrams/_rels/data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4" Type="http://schemas.openxmlformats.org/officeDocument/2006/relationships/image" Target="../media/image166.png"/></Relationships>
</file>

<file path=ppt/diagrams/_rels/data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4" Type="http://schemas.openxmlformats.org/officeDocument/2006/relationships/image" Target="../media/image166.png"/></Relationships>
</file>

<file path=ppt/diagrams/_rels/data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4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image" Target="../media/image173.jpeg"/></Relationships>
</file>

<file path=ppt/diagrams/_rels/data4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image" Target="../media/image176.jpeg"/></Relationships>
</file>

<file path=ppt/diagrams/_rels/data4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80.jpeg"/><Relationship Id="rId1" Type="http://schemas.openxmlformats.org/officeDocument/2006/relationships/image" Target="../media/image179.jpeg"/></Relationships>
</file>

<file path=ppt/diagrams/_rels/data43.xml.rels><?xml version="1.0" encoding="UTF-8" standalone="yes"?>
<Relationships xmlns="http://schemas.openxmlformats.org/package/2006/relationships"><Relationship Id="rId1" Type="http://schemas.openxmlformats.org/officeDocument/2006/relationships/image" Target="../media/image181.jpeg"/></Relationships>
</file>

<file path=ppt/diagrams/_rels/data44.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image" Target="../media/image182.jpeg"/><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 Id="rId9" Type="http://schemas.openxmlformats.org/officeDocument/2006/relationships/image" Target="../media/image190.jpeg"/></Relationships>
</file>

<file path=ppt/diagrams/_rels/data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ata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ata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ata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image" Target="../media/image90.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94.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01.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image" Target="../media/image102.jpeg"/><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image" Target="../media/image110.jpeg"/><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image" Target="../media/image117.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119.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image" Target="../media/image122.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image" Target="../media/image125.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image" Target="../media/image128.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image" Target="../media/image131.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35.jpeg"/><Relationship Id="rId1" Type="http://schemas.openxmlformats.org/officeDocument/2006/relationships/image" Target="../media/image134.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138.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155.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png"/><Relationship Id="rId5" Type="http://schemas.openxmlformats.org/officeDocument/2006/relationships/image" Target="../media/image162.png"/><Relationship Id="rId4" Type="http://schemas.openxmlformats.org/officeDocument/2006/relationships/image" Target="../media/image161.jpeg"/></Relationships>
</file>

<file path=ppt/diagrams/_rels/drawing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62.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png"/></Relationships>
</file>

<file path=ppt/diagrams/_rels/drawing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62.png"/><Relationship Id="rId1"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diagrams/_rels/drawing3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jpeg"/></Relationships>
</file>

<file path=ppt/diagrams/_rels/drawing3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5" Type="http://schemas.openxmlformats.org/officeDocument/2006/relationships/image" Target="../media/image167.png"/><Relationship Id="rId4" Type="http://schemas.openxmlformats.org/officeDocument/2006/relationships/image" Target="../media/image166.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5" Type="http://schemas.openxmlformats.org/officeDocument/2006/relationships/image" Target="../media/image167.png"/><Relationship Id="rId4" Type="http://schemas.openxmlformats.org/officeDocument/2006/relationships/image" Target="../media/image166.png"/></Relationships>
</file>

<file path=ppt/diagrams/_rels/drawing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image" Target="../media/image168.jpeg"/><Relationship Id="rId4" Type="http://schemas.openxmlformats.org/officeDocument/2006/relationships/image" Target="../media/image171.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image" Target="../media/image169.jpeg"/><Relationship Id="rId4" Type="http://schemas.openxmlformats.org/officeDocument/2006/relationships/image" Target="../media/image168.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71.png"/><Relationship Id="rId1" Type="http://schemas.openxmlformats.org/officeDocument/2006/relationships/image" Target="../media/image170.png"/><Relationship Id="rId4" Type="http://schemas.openxmlformats.org/officeDocument/2006/relationships/image" Target="../media/image169.jpeg"/></Relationships>
</file>

<file path=ppt/diagrams/_rels/drawing3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image" Target="../media/image171.png"/><Relationship Id="rId4" Type="http://schemas.openxmlformats.org/officeDocument/2006/relationships/image" Target="../media/image170.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4" Type="http://schemas.openxmlformats.org/officeDocument/2006/relationships/image" Target="../media/image166.png"/></Relationships>
</file>

<file path=ppt/diagrams/_rels/drawing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 Id="rId4" Type="http://schemas.openxmlformats.org/officeDocument/2006/relationships/image" Target="../media/image16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image" Target="../media/image173.jpeg"/></Relationships>
</file>

<file path=ppt/diagrams/_rels/drawing4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image" Target="../media/image176.jpeg"/></Relationships>
</file>

<file path=ppt/diagrams/_rels/drawing4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80.jpeg"/><Relationship Id="rId1" Type="http://schemas.openxmlformats.org/officeDocument/2006/relationships/image" Target="../media/image179.jpeg"/></Relationships>
</file>

<file path=ppt/diagrams/_rels/drawing43.xml.rels><?xml version="1.0" encoding="UTF-8" standalone="yes"?>
<Relationships xmlns="http://schemas.openxmlformats.org/package/2006/relationships"><Relationship Id="rId1" Type="http://schemas.openxmlformats.org/officeDocument/2006/relationships/image" Target="../media/image181.jpeg"/></Relationships>
</file>

<file path=ppt/diagrams/_rels/drawing44.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image" Target="../media/image182.jpeg"/><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 Id="rId9" Type="http://schemas.openxmlformats.org/officeDocument/2006/relationships/image" Target="../media/image190.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image" Target="../media/image90.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a:solidFill>
          <a:srgbClr val="006600">
            <a:alpha val="40000"/>
          </a:srgbClr>
        </a:solidFill>
      </dgm:spPr>
      <dgm:t>
        <a:bodyPr/>
        <a:lstStyle/>
        <a:p>
          <a:r>
            <a:rPr lang="en-US" b="1" dirty="0"/>
            <a:t>un ritorno alle radici dell'agricoltura tradizionale</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a:solidFill>
          <a:srgbClr val="006600">
            <a:alpha val="40000"/>
          </a:srgbClr>
        </a:solidFill>
      </dgm:spPr>
      <dgm:t>
        <a:bodyPr/>
        <a:lstStyle/>
        <a:p>
          <a:r>
            <a:rPr lang="en-US" b="1" dirty="0"/>
            <a:t>un balzo in avanti nell'agricoltura innovativa e sostenibile </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35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en-US" dirty="0">
              <a:solidFill>
                <a:srgbClr val="231F20"/>
              </a:solidFill>
            </a:rPr>
            <a:t>Le </a:t>
          </a:r>
          <a:r>
            <a:rPr lang="en-US" b="1" i="0" dirty="0">
              <a:solidFill>
                <a:srgbClr val="231F20"/>
              </a:solidFill>
            </a:rPr>
            <a:t>colture </a:t>
          </a:r>
          <a:r>
            <a:rPr lang="pl-PL" b="1" i="0" dirty="0" err="1">
              <a:solidFill>
                <a:srgbClr val="231F20"/>
              </a:solidFill>
            </a:rPr>
            <a:t>di copertura</a:t>
          </a:r>
          <a:r>
            <a:rPr lang="en-US" b="1" i="0" dirty="0">
              <a:solidFill>
                <a:srgbClr val="231F20"/>
              </a:solidFill>
            </a:rPr>
            <a:t> invernali </a:t>
          </a:r>
          <a:r>
            <a:rPr lang="en-US" dirty="0">
              <a:solidFill>
                <a:srgbClr val="231F20"/>
              </a:solidFill>
            </a:rPr>
            <a:t>vengono seminate quando è prevista una coltura primaverile per l'anno successivo</a:t>
          </a:r>
          <a:r>
            <a:rPr lang="pl-PL" dirty="0">
              <a:solidFill>
                <a:srgbClr val="231F20"/>
              </a:solidFill>
            </a:rPr>
            <a:t>.</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8BC540">
            <a:alpha val="50196"/>
          </a:srgbClr>
        </a:solidFill>
        <a:ln>
          <a:solidFill>
            <a:srgbClr val="8BC540"/>
          </a:solidFill>
        </a:ln>
      </dgm:spPr>
      <dgm:t>
        <a:bodyPr/>
        <a:lstStyle/>
        <a:p>
          <a:r>
            <a:rPr lang="en-US" dirty="0">
              <a:solidFill>
                <a:srgbClr val="231F20"/>
              </a:solidFill>
            </a:rPr>
            <a:t> Le </a:t>
          </a:r>
          <a:r>
            <a:rPr lang="en-US" b="1" i="0" dirty="0">
              <a:solidFill>
                <a:srgbClr val="231F20"/>
              </a:solidFill>
            </a:rPr>
            <a:t>colture </a:t>
          </a:r>
          <a:r>
            <a:rPr lang="pl-PL" b="1" i="0" dirty="0" err="1">
              <a:solidFill>
                <a:srgbClr val="231F20"/>
              </a:solidFill>
            </a:rPr>
            <a:t>di copertura </a:t>
          </a:r>
          <a:r>
            <a:rPr lang="en-US" b="1" i="0" dirty="0" err="1">
              <a:solidFill>
                <a:srgbClr val="231F20"/>
              </a:solidFill>
            </a:rPr>
            <a:t>delle stoppie </a:t>
          </a:r>
          <a:r>
            <a:rPr lang="en-US" dirty="0">
              <a:solidFill>
                <a:srgbClr val="231F20"/>
              </a:solidFill>
            </a:rPr>
            <a:t>vengono seminate quando è prevista una coltura invernale. </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700" b="0" i="0" dirty="0">
              <a:solidFill>
                <a:srgbClr val="231F20"/>
              </a:solidFill>
            </a:rPr>
            <a:t>CEREALI</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SEMI OLEOSI</a:t>
          </a: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COLTURE DA FORAGGIO</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LEGUMI A SEME PICCOLO</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LEGUMI A SEME GRANDE</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a:solidFill>
                <a:srgbClr val="231F20"/>
              </a:solidFill>
            </a:rPr>
            <a:t>PIANTE NETTARIFERE</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9FDADF">
            <a:alpha val="40000"/>
          </a:srgbClr>
        </a:solidFill>
        <a:ln>
          <a:noFill/>
        </a:ln>
      </dgm:spPr>
      <dgm: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È importante includere le leguminose nelle colture intercalari, poiché hanno la capacità di </a:t>
          </a:r>
          <a:r>
            <a:rPr lang="en-US" sz="2400" b="1" i="1" dirty="0">
              <a:solidFill>
                <a:srgbClr val="231F20"/>
              </a:solidFill>
              <a:latin typeface="Calibri" panose="020F0502020204030204" pitchFamily="34" charset="0"/>
              <a:ea typeface="Calibri" panose="020F0502020204030204" pitchFamily="34" charset="0"/>
              <a:cs typeface="Vrinda" panose="020B0502040204020203" pitchFamily="34" charset="0"/>
            </a:rPr>
            <a:t>fissare l'azoto atmosferico</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Le leguminose più comuni sono:</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234014" custScaleY="100001" custLinFactNeighborX="14114" custLinFactNeighborY="-14755">
        <dgm:presLayoutVars>
          <dgm:bulletEnabled val="1"/>
        </dgm:presLayoutVars>
      </dgm:prSet>
      <dgm:spPr/>
    </dgm:pt>
    <dgm:pt modelId="{BB8FA752-E465-409F-9927-217BE7235794}" type="pres">
      <dgm:prSet presAssocID="{EF8720EB-C1AB-484B-BA55-EBAB54D29801}" presName="rect2" presStyleLbl="fgImgPlace1" presStyleIdx="0" presStyleCnt="1" custLinFactX="-159272" custLinFactNeighborX="-200000"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FEF9FB-3A61-43EC-90FF-ACFE83B216FE}"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BF11F71B-B95A-4CE4-8E8C-9C724BC4CDAE}">
      <dgm:prSet phldrT="[Tekst]"/>
      <dgm:spPr/>
      <dgm:t>
        <a:bodyPr/>
        <a:lstStyle/>
        <a:p>
          <a:r>
            <a:rPr lang="pl-PL" b="1" dirty="0"/>
            <a:t>CAVALIERE</a:t>
          </a:r>
        </a:p>
      </dgm:t>
    </dgm:pt>
    <dgm:pt modelId="{C6D57FA2-F199-40AC-A286-D62B3147883E}" type="parTrans" cxnId="{D5E3E06B-7048-4C9C-82F3-C50541F8658A}">
      <dgm:prSet/>
      <dgm:spPr/>
      <dgm:t>
        <a:bodyPr/>
        <a:lstStyle/>
        <a:p>
          <a:endParaRPr lang="pl-PL" b="1"/>
        </a:p>
      </dgm:t>
    </dgm:pt>
    <dgm:pt modelId="{D22E38F9-A41D-4857-9952-AB9330E05438}" type="sibTrans" cxnId="{D5E3E06B-7048-4C9C-82F3-C50541F8658A}">
      <dgm:prSet/>
      <dgm:spPr/>
      <dgm:t>
        <a:bodyPr/>
        <a:lstStyle/>
        <a:p>
          <a:endParaRPr lang="pl-PL" b="1"/>
        </a:p>
      </dgm:t>
    </dgm:pt>
    <dgm:pt modelId="{CCA40321-5427-4556-AF42-BDFF52E074CC}">
      <dgm:prSet phldrT="[Tekst]"/>
      <dgm:spPr/>
      <dgm:t>
        <a:bodyPr/>
        <a:lstStyle/>
        <a:p>
          <a:r>
            <a:rPr lang="pl-PL" b="1" dirty="0"/>
            <a:t>CAMPO PISELLO</a:t>
          </a:r>
        </a:p>
      </dgm:t>
    </dgm:pt>
    <dgm:pt modelId="{B66BFAEB-670D-48E4-ACDD-3E334056C5E8}" type="parTrans" cxnId="{E85E2321-AC53-4D17-AADE-3BED29AD71AE}">
      <dgm:prSet/>
      <dgm:spPr/>
      <dgm:t>
        <a:bodyPr/>
        <a:lstStyle/>
        <a:p>
          <a:endParaRPr lang="pl-PL" b="1"/>
        </a:p>
      </dgm:t>
    </dgm:pt>
    <dgm:pt modelId="{51BE65DC-5107-4C5F-B632-EE6F37CB1026}" type="sibTrans" cxnId="{E85E2321-AC53-4D17-AADE-3BED29AD71AE}">
      <dgm:prSet/>
      <dgm:spPr/>
      <dgm:t>
        <a:bodyPr/>
        <a:lstStyle/>
        <a:p>
          <a:endParaRPr lang="pl-PL" b="1"/>
        </a:p>
      </dgm:t>
    </dgm:pt>
    <dgm:pt modelId="{EE9BBBEC-67E7-49ED-99EF-5A6ACEB30D8A}">
      <dgm:prSet phldrT="[Tekst]"/>
      <dgm:spPr/>
      <dgm:t>
        <a:bodyPr/>
        <a:lstStyle/>
        <a:p>
          <a:r>
            <a:rPr lang="pl-PL" b="1" dirty="0"/>
            <a:t>LUPINO GIALLO</a:t>
          </a:r>
        </a:p>
      </dgm:t>
    </dgm:pt>
    <dgm:pt modelId="{2DF24B0B-50BC-43F3-ADDE-9939BFFAE11D}" type="parTrans" cxnId="{3F09B8C4-C18C-4857-A10E-F2DDF09BDA0A}">
      <dgm:prSet/>
      <dgm:spPr/>
      <dgm:t>
        <a:bodyPr/>
        <a:lstStyle/>
        <a:p>
          <a:endParaRPr lang="pl-PL" b="1"/>
        </a:p>
      </dgm:t>
    </dgm:pt>
    <dgm:pt modelId="{7CFFD8DB-AAC8-4D11-9456-63B135A691E1}" type="sibTrans" cxnId="{3F09B8C4-C18C-4857-A10E-F2DDF09BDA0A}">
      <dgm:prSet/>
      <dgm:spPr/>
      <dgm:t>
        <a:bodyPr/>
        <a:lstStyle/>
        <a:p>
          <a:endParaRPr lang="pl-PL" b="1"/>
        </a:p>
      </dgm:t>
    </dgm:pt>
    <dgm:pt modelId="{61616BAC-C561-412D-8FB3-0EDB13DD8559}">
      <dgm:prSet phldrT="[Tekst]"/>
      <dgm:spPr/>
      <dgm:t>
        <a:bodyPr/>
        <a:lstStyle/>
        <a:p>
          <a:r>
            <a:rPr lang="pl-PL" b="1" dirty="0"/>
            <a:t>VETRINA COMUNE</a:t>
          </a:r>
        </a:p>
      </dgm:t>
    </dgm:pt>
    <dgm:pt modelId="{E33EAAC2-3163-482C-A91A-71B1087743DB}" type="parTrans" cxnId="{8DAC9D6C-8E3B-43A4-9B2A-D0206B0ABC3F}">
      <dgm:prSet/>
      <dgm:spPr/>
      <dgm:t>
        <a:bodyPr/>
        <a:lstStyle/>
        <a:p>
          <a:endParaRPr lang="pl-PL" b="1"/>
        </a:p>
      </dgm:t>
    </dgm:pt>
    <dgm:pt modelId="{CEEE5BD3-53B6-4254-B4F8-E66D4DBDB29B}" type="sibTrans" cxnId="{8DAC9D6C-8E3B-43A4-9B2A-D0206B0ABC3F}">
      <dgm:prSet/>
      <dgm:spPr/>
      <dgm:t>
        <a:bodyPr/>
        <a:lstStyle/>
        <a:p>
          <a:endParaRPr lang="pl-PL" b="1"/>
        </a:p>
      </dgm:t>
    </dgm:pt>
    <dgm:pt modelId="{38794F81-C141-4556-8D2D-EE7C290B8E72}">
      <dgm:prSet phldrT="[Tekst]"/>
      <dgm:spPr/>
      <dgm:t>
        <a:bodyPr/>
        <a:lstStyle/>
        <a:p>
          <a:r>
            <a:rPr lang="pl-PL" b="1" dirty="0"/>
            <a:t>LUPINO BLU</a:t>
          </a:r>
        </a:p>
      </dgm:t>
    </dgm:pt>
    <dgm:pt modelId="{D1441E7A-8050-4AD3-8EED-5FD19991CB14}" type="parTrans" cxnId="{3B2FC26C-C55B-48B5-AFE8-7D3628AEE51C}">
      <dgm:prSet/>
      <dgm:spPr/>
      <dgm:t>
        <a:bodyPr/>
        <a:lstStyle/>
        <a:p>
          <a:endParaRPr lang="pl-PL" b="1"/>
        </a:p>
      </dgm:t>
    </dgm:pt>
    <dgm:pt modelId="{0190F9A0-1CAA-48CC-9F92-679733E2B112}" type="sibTrans" cxnId="{3B2FC26C-C55B-48B5-AFE8-7D3628AEE51C}">
      <dgm:prSet/>
      <dgm:spPr/>
      <dgm:t>
        <a:bodyPr/>
        <a:lstStyle/>
        <a:p>
          <a:endParaRPr lang="pl-PL" b="1"/>
        </a:p>
      </dgm:t>
    </dgm:pt>
    <dgm:pt modelId="{4B197795-5B60-4C62-9692-30FBEBFC5B62}">
      <dgm:prSet phldrT="[Tekst]"/>
      <dgm:spPr/>
      <dgm:t>
        <a:bodyPr/>
        <a:lstStyle/>
        <a:p>
          <a:r>
            <a:rPr lang="pl-PL" b="1" dirty="0"/>
            <a:t>SERADELA</a:t>
          </a:r>
        </a:p>
      </dgm:t>
    </dgm:pt>
    <dgm:pt modelId="{D21CEF3C-F887-401B-BA33-10DBEC3D3791}" type="parTrans" cxnId="{74A89C4C-E57C-46F2-BC78-3E6EEF749527}">
      <dgm:prSet/>
      <dgm:spPr/>
      <dgm:t>
        <a:bodyPr/>
        <a:lstStyle/>
        <a:p>
          <a:endParaRPr lang="pl-PL" b="1"/>
        </a:p>
      </dgm:t>
    </dgm:pt>
    <dgm:pt modelId="{B8F8C3B1-154E-4CBE-9D2C-03E57C9A363A}" type="sibTrans" cxnId="{74A89C4C-E57C-46F2-BC78-3E6EEF749527}">
      <dgm:prSet/>
      <dgm:spPr/>
      <dgm:t>
        <a:bodyPr/>
        <a:lstStyle/>
        <a:p>
          <a:endParaRPr lang="pl-PL" b="1"/>
        </a:p>
      </dgm:t>
    </dgm:pt>
    <dgm:pt modelId="{6728739A-973C-4C0C-93AA-E20E206AD635}">
      <dgm:prSet phldrT="[Tekst]"/>
      <dgm:spPr/>
      <dgm:t>
        <a:bodyPr/>
        <a:lstStyle/>
        <a:p>
          <a:r>
            <a:rPr lang="pl-PL" b="1" dirty="0"/>
            <a:t>FACELIA</a:t>
          </a:r>
        </a:p>
      </dgm:t>
    </dgm:pt>
    <dgm:pt modelId="{467B6B33-0C4B-400F-9D68-FDF2CF914C30}" type="parTrans" cxnId="{AE21659D-E8D6-4B9A-91B2-94E94C01DA3E}">
      <dgm:prSet/>
      <dgm:spPr/>
      <dgm:t>
        <a:bodyPr/>
        <a:lstStyle/>
        <a:p>
          <a:endParaRPr lang="pl-PL" b="1"/>
        </a:p>
      </dgm:t>
    </dgm:pt>
    <dgm:pt modelId="{EEE24296-9453-4238-B17D-5FFAC7FC1CFC}" type="sibTrans" cxnId="{AE21659D-E8D6-4B9A-91B2-94E94C01DA3E}">
      <dgm:prSet/>
      <dgm:spPr/>
      <dgm:t>
        <a:bodyPr/>
        <a:lstStyle/>
        <a:p>
          <a:endParaRPr lang="pl-PL" b="1"/>
        </a:p>
      </dgm:t>
    </dgm:pt>
    <dgm:pt modelId="{C44C5161-F425-49AB-B760-E4447C5C6CDA}">
      <dgm:prSet phldrT="[Tekst]"/>
      <dgm:spPr/>
      <dgm:t>
        <a:bodyPr/>
        <a:lstStyle/>
        <a:p>
          <a:r>
            <a:rPr lang="pl-PL" b="1" dirty="0"/>
            <a:t>CLOVER ROSSO</a:t>
          </a:r>
        </a:p>
      </dgm:t>
    </dgm:pt>
    <dgm:pt modelId="{670E15F5-D84D-417B-B2D9-CDE397AA8142}" type="parTrans" cxnId="{5D604478-BB7E-496F-88AB-A364D4756959}">
      <dgm:prSet/>
      <dgm:spPr/>
      <dgm:t>
        <a:bodyPr/>
        <a:lstStyle/>
        <a:p>
          <a:endParaRPr lang="pl-PL"/>
        </a:p>
      </dgm:t>
    </dgm:pt>
    <dgm:pt modelId="{A7099B3B-5372-43E3-875B-71152FD34421}" type="sibTrans" cxnId="{5D604478-BB7E-496F-88AB-A364D4756959}">
      <dgm:prSet/>
      <dgm:spPr/>
      <dgm:t>
        <a:bodyPr/>
        <a:lstStyle/>
        <a:p>
          <a:endParaRPr lang="pl-PL"/>
        </a:p>
      </dgm:t>
    </dgm:pt>
    <dgm:pt modelId="{4CE912B2-AB66-4486-A3ED-D7DE1A76A43F}" type="pres">
      <dgm:prSet presAssocID="{9BFEF9FB-3A61-43EC-90FF-ACFE83B216FE}" presName="Name0" presStyleCnt="0">
        <dgm:presLayoutVars>
          <dgm:dir/>
          <dgm:resizeHandles val="exact"/>
        </dgm:presLayoutVars>
      </dgm:prSet>
      <dgm:spPr/>
    </dgm:pt>
    <dgm:pt modelId="{28167576-F3B3-4FDE-B26B-962EF01BFFAB}" type="pres">
      <dgm:prSet presAssocID="{C44C5161-F425-49AB-B760-E4447C5C6CDA}" presName="composite" presStyleCnt="0"/>
      <dgm:spPr/>
    </dgm:pt>
    <dgm:pt modelId="{E0A88EF4-A875-4BE0-85A8-5E1D4EB7EE2E}" type="pres">
      <dgm:prSet presAssocID="{C44C5161-F425-49AB-B760-E4447C5C6CDA}" presName="rect1" presStyleLbl="bgShp" presStyleIdx="0"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104847C-0863-4AA8-92A1-60394208D916}" type="pres">
      <dgm:prSet presAssocID="{C44C5161-F425-49AB-B760-E4447C5C6CDA}" presName="rect2" presStyleLbl="trBgShp" presStyleIdx="0" presStyleCnt="8">
        <dgm:presLayoutVars>
          <dgm:bulletEnabled val="1"/>
        </dgm:presLayoutVars>
      </dgm:prSet>
      <dgm:spPr/>
    </dgm:pt>
    <dgm:pt modelId="{DE9199CE-4AE6-4719-986E-5112BAED003B}" type="pres">
      <dgm:prSet presAssocID="{A7099B3B-5372-43E3-875B-71152FD34421}" presName="sibTrans" presStyleCnt="0"/>
      <dgm:spPr/>
    </dgm:pt>
    <dgm:pt modelId="{D3A6106A-5E04-42A7-9DE7-CAA7A93424B9}" type="pres">
      <dgm:prSet presAssocID="{BF11F71B-B95A-4CE4-8E8C-9C724BC4CDAE}" presName="composite" presStyleCnt="0"/>
      <dgm:spPr/>
    </dgm:pt>
    <dgm:pt modelId="{32BA6F76-573F-4A1B-9E33-A6B06ADB4CF4}" type="pres">
      <dgm:prSet presAssocID="{BF11F71B-B95A-4CE4-8E8C-9C724BC4CDAE}" presName="rect1" presStyleLbl="bgShp" presStyleIdx="1" presStyleCnt="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D873913-5663-4780-BA39-7F71B1CACFB6}" type="pres">
      <dgm:prSet presAssocID="{BF11F71B-B95A-4CE4-8E8C-9C724BC4CDAE}" presName="rect2" presStyleLbl="trBgShp" presStyleIdx="1" presStyleCnt="8">
        <dgm:presLayoutVars>
          <dgm:bulletEnabled val="1"/>
        </dgm:presLayoutVars>
      </dgm:prSet>
      <dgm:spPr/>
    </dgm:pt>
    <dgm:pt modelId="{F40FA8A9-AEF8-4E0A-A5BB-C4C4ECC31F87}" type="pres">
      <dgm:prSet presAssocID="{D22E38F9-A41D-4857-9952-AB9330E05438}" presName="sibTrans" presStyleCnt="0"/>
      <dgm:spPr/>
    </dgm:pt>
    <dgm:pt modelId="{3AC74927-7085-45AC-8C27-F75443A36ADE}" type="pres">
      <dgm:prSet presAssocID="{61616BAC-C561-412D-8FB3-0EDB13DD8559}" presName="composite" presStyleCnt="0"/>
      <dgm:spPr/>
    </dgm:pt>
    <dgm:pt modelId="{E8868D56-3E9C-4F65-822C-2D439D6EFDA3}" type="pres">
      <dgm:prSet presAssocID="{61616BAC-C561-412D-8FB3-0EDB13DD8559}" presName="rect1" presStyleLbl="bgShp" presStyleIdx="2" presStyleCnt="8"/>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A5D7016-9C4E-4A35-823C-06978C6160A6}" type="pres">
      <dgm:prSet presAssocID="{61616BAC-C561-412D-8FB3-0EDB13DD8559}" presName="rect2" presStyleLbl="trBgShp" presStyleIdx="2" presStyleCnt="8">
        <dgm:presLayoutVars>
          <dgm:bulletEnabled val="1"/>
        </dgm:presLayoutVars>
      </dgm:prSet>
      <dgm:spPr/>
    </dgm:pt>
    <dgm:pt modelId="{4C6DF7DD-41DB-4CE5-B6F0-025431099B6D}" type="pres">
      <dgm:prSet presAssocID="{CEEE5BD3-53B6-4254-B4F8-E66D4DBDB29B}" presName="sibTrans" presStyleCnt="0"/>
      <dgm:spPr/>
    </dgm:pt>
    <dgm:pt modelId="{D5EFF282-0B75-4383-AE62-A87E21CAE754}" type="pres">
      <dgm:prSet presAssocID="{38794F81-C141-4556-8D2D-EE7C290B8E72}" presName="composite" presStyleCnt="0"/>
      <dgm:spPr/>
    </dgm:pt>
    <dgm:pt modelId="{484C9121-F8C1-4EC5-A035-A1B7D2F53E2A}" type="pres">
      <dgm:prSet presAssocID="{38794F81-C141-4556-8D2D-EE7C290B8E72}" presName="rect1" presStyleLbl="bgShp" presStyleIdx="3" presStyleCnt="8"/>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50D0ACE3-33A5-4ACE-8897-DDC548D75712}" type="pres">
      <dgm:prSet presAssocID="{38794F81-C141-4556-8D2D-EE7C290B8E72}" presName="rect2" presStyleLbl="trBgShp" presStyleIdx="3" presStyleCnt="8">
        <dgm:presLayoutVars>
          <dgm:bulletEnabled val="1"/>
        </dgm:presLayoutVars>
      </dgm:prSet>
      <dgm:spPr/>
    </dgm:pt>
    <dgm:pt modelId="{901CD393-7C99-4097-8C88-4225428EAD4B}" type="pres">
      <dgm:prSet presAssocID="{0190F9A0-1CAA-48CC-9F92-679733E2B112}" presName="sibTrans" presStyleCnt="0"/>
      <dgm:spPr/>
    </dgm:pt>
    <dgm:pt modelId="{1D4C11DF-C27B-47F8-B18A-6DB1DBD6347C}" type="pres">
      <dgm:prSet presAssocID="{CCA40321-5427-4556-AF42-BDFF52E074CC}" presName="composite" presStyleCnt="0"/>
      <dgm:spPr/>
    </dgm:pt>
    <dgm:pt modelId="{189431B4-06DD-4838-9F0C-3A8C6FB81253}" type="pres">
      <dgm:prSet presAssocID="{CCA40321-5427-4556-AF42-BDFF52E074CC}" presName="rect1" presStyleLbl="bgShp" presStyleIdx="4" presStyleCnt="8"/>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9DE67270-96C2-428E-AA62-7B1645048B42}" type="pres">
      <dgm:prSet presAssocID="{CCA40321-5427-4556-AF42-BDFF52E074CC}" presName="rect2" presStyleLbl="trBgShp" presStyleIdx="4" presStyleCnt="8">
        <dgm:presLayoutVars>
          <dgm:bulletEnabled val="1"/>
        </dgm:presLayoutVars>
      </dgm:prSet>
      <dgm:spPr/>
    </dgm:pt>
    <dgm:pt modelId="{DAA01E14-07D6-4DAF-81BD-C8B105251AED}" type="pres">
      <dgm:prSet presAssocID="{51BE65DC-5107-4C5F-B632-EE6F37CB1026}" presName="sibTrans" presStyleCnt="0"/>
      <dgm:spPr/>
    </dgm:pt>
    <dgm:pt modelId="{79A836D4-C757-43E2-9FCD-D359A453672A}" type="pres">
      <dgm:prSet presAssocID="{EE9BBBEC-67E7-49ED-99EF-5A6ACEB30D8A}" presName="composite" presStyleCnt="0"/>
      <dgm:spPr/>
    </dgm:pt>
    <dgm:pt modelId="{CF42E95F-59F6-4C7D-B59F-A34B768B48E1}" type="pres">
      <dgm:prSet presAssocID="{EE9BBBEC-67E7-49ED-99EF-5A6ACEB30D8A}" presName="rect1" presStyleLbl="bgShp" presStyleIdx="5" presStyleCnt="8"/>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159AD9-5031-4E0F-9CC8-5C982F88629C}" type="pres">
      <dgm:prSet presAssocID="{EE9BBBEC-67E7-49ED-99EF-5A6ACEB30D8A}" presName="rect2" presStyleLbl="trBgShp" presStyleIdx="5" presStyleCnt="8">
        <dgm:presLayoutVars>
          <dgm:bulletEnabled val="1"/>
        </dgm:presLayoutVars>
      </dgm:prSet>
      <dgm:spPr/>
    </dgm:pt>
    <dgm:pt modelId="{45738DDF-69D0-49BA-BCA7-FE98E1076F5F}" type="pres">
      <dgm:prSet presAssocID="{7CFFD8DB-AAC8-4D11-9456-63B135A691E1}" presName="sibTrans" presStyleCnt="0"/>
      <dgm:spPr/>
    </dgm:pt>
    <dgm:pt modelId="{11BBCA33-87C1-4AED-A637-6B9094852E50}" type="pres">
      <dgm:prSet presAssocID="{4B197795-5B60-4C62-9692-30FBEBFC5B62}" presName="composite" presStyleCnt="0"/>
      <dgm:spPr/>
    </dgm:pt>
    <dgm:pt modelId="{92987857-76FE-490E-8DEC-2C23159501E1}" type="pres">
      <dgm:prSet presAssocID="{4B197795-5B60-4C62-9692-30FBEBFC5B62}" presName="rect1" presStyleLbl="bgShp" presStyleIdx="6" presStyleCnt="8"/>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A370DE4D-44B3-4F4F-A67D-08F12A388317}" type="pres">
      <dgm:prSet presAssocID="{4B197795-5B60-4C62-9692-30FBEBFC5B62}" presName="rect2" presStyleLbl="trBgShp" presStyleIdx="6" presStyleCnt="8" custAng="0">
        <dgm:presLayoutVars>
          <dgm:bulletEnabled val="1"/>
        </dgm:presLayoutVars>
      </dgm:prSet>
      <dgm:spPr/>
    </dgm:pt>
    <dgm:pt modelId="{2E1E1402-8CC2-4F2F-8B62-B733D0F6FD2C}" type="pres">
      <dgm:prSet presAssocID="{B8F8C3B1-154E-4CBE-9D2C-03E57C9A363A}" presName="sibTrans" presStyleCnt="0"/>
      <dgm:spPr/>
    </dgm:pt>
    <dgm:pt modelId="{6FE158E3-20EB-4B08-AE96-BDE73D8FA4DC}" type="pres">
      <dgm:prSet presAssocID="{6728739A-973C-4C0C-93AA-E20E206AD635}" presName="composite" presStyleCnt="0"/>
      <dgm:spPr/>
    </dgm:pt>
    <dgm:pt modelId="{53C9F489-CE09-47A3-9AF9-83B4B9AEF2B6}" type="pres">
      <dgm:prSet presAssocID="{6728739A-973C-4C0C-93AA-E20E206AD635}" presName="rect1" presStyleLbl="bgShp" presStyleIdx="7" presStyleCnt="8"/>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89D3BD5-1050-4763-8ABE-8F9C7761A20E}" type="pres">
      <dgm:prSet presAssocID="{6728739A-973C-4C0C-93AA-E20E206AD635}" presName="rect2" presStyleLbl="trBgShp" presStyleIdx="7" presStyleCnt="8">
        <dgm:presLayoutVars>
          <dgm:bulletEnabled val="1"/>
        </dgm:presLayoutVars>
      </dgm:prSet>
      <dgm:spPr/>
    </dgm:pt>
  </dgm:ptLst>
  <dgm:cxnLst>
    <dgm:cxn modelId="{0B14F30C-393A-4751-B011-847615657D7F}" type="presOf" srcId="{9BFEF9FB-3A61-43EC-90FF-ACFE83B216FE}" destId="{4CE912B2-AB66-4486-A3ED-D7DE1A76A43F}" srcOrd="0" destOrd="0" presId="urn:microsoft.com/office/officeart/2008/layout/BendingPictureSemiTransparentText"/>
    <dgm:cxn modelId="{E85E2321-AC53-4D17-AADE-3BED29AD71AE}" srcId="{9BFEF9FB-3A61-43EC-90FF-ACFE83B216FE}" destId="{CCA40321-5427-4556-AF42-BDFF52E074CC}" srcOrd="4" destOrd="0" parTransId="{B66BFAEB-670D-48E4-ACDD-3E334056C5E8}" sibTransId="{51BE65DC-5107-4C5F-B632-EE6F37CB1026}"/>
    <dgm:cxn modelId="{0CE92B25-4B73-4BD1-95F9-9FF85B9763B4}" type="presOf" srcId="{61616BAC-C561-412D-8FB3-0EDB13DD8559}" destId="{EA5D7016-9C4E-4A35-823C-06978C6160A6}" srcOrd="0" destOrd="0" presId="urn:microsoft.com/office/officeart/2008/layout/BendingPictureSemiTransparentText"/>
    <dgm:cxn modelId="{C9C9D830-D891-40EA-B684-92F6D6D62617}" type="presOf" srcId="{CCA40321-5427-4556-AF42-BDFF52E074CC}" destId="{9DE67270-96C2-428E-AA62-7B1645048B42}" srcOrd="0" destOrd="0" presId="urn:microsoft.com/office/officeart/2008/layout/BendingPictureSemiTransparentText"/>
    <dgm:cxn modelId="{7863BC5E-9B61-4D8D-89D5-088F6C5F3493}" type="presOf" srcId="{C44C5161-F425-49AB-B760-E4447C5C6CDA}" destId="{0104847C-0863-4AA8-92A1-60394208D916}" srcOrd="0" destOrd="0" presId="urn:microsoft.com/office/officeart/2008/layout/BendingPictureSemiTransparentText"/>
    <dgm:cxn modelId="{D5E3E06B-7048-4C9C-82F3-C50541F8658A}" srcId="{9BFEF9FB-3A61-43EC-90FF-ACFE83B216FE}" destId="{BF11F71B-B95A-4CE4-8E8C-9C724BC4CDAE}" srcOrd="1" destOrd="0" parTransId="{C6D57FA2-F199-40AC-A286-D62B3147883E}" sibTransId="{D22E38F9-A41D-4857-9952-AB9330E05438}"/>
    <dgm:cxn modelId="{74A89C4C-E57C-46F2-BC78-3E6EEF749527}" srcId="{9BFEF9FB-3A61-43EC-90FF-ACFE83B216FE}" destId="{4B197795-5B60-4C62-9692-30FBEBFC5B62}" srcOrd="6" destOrd="0" parTransId="{D21CEF3C-F887-401B-BA33-10DBEC3D3791}" sibTransId="{B8F8C3B1-154E-4CBE-9D2C-03E57C9A363A}"/>
    <dgm:cxn modelId="{8DAC9D6C-8E3B-43A4-9B2A-D0206B0ABC3F}" srcId="{9BFEF9FB-3A61-43EC-90FF-ACFE83B216FE}" destId="{61616BAC-C561-412D-8FB3-0EDB13DD8559}" srcOrd="2" destOrd="0" parTransId="{E33EAAC2-3163-482C-A91A-71B1087743DB}" sibTransId="{CEEE5BD3-53B6-4254-B4F8-E66D4DBDB29B}"/>
    <dgm:cxn modelId="{3B2FC26C-C55B-48B5-AFE8-7D3628AEE51C}" srcId="{9BFEF9FB-3A61-43EC-90FF-ACFE83B216FE}" destId="{38794F81-C141-4556-8D2D-EE7C290B8E72}" srcOrd="3" destOrd="0" parTransId="{D1441E7A-8050-4AD3-8EED-5FD19991CB14}" sibTransId="{0190F9A0-1CAA-48CC-9F92-679733E2B112}"/>
    <dgm:cxn modelId="{120EDF6D-D69B-4A07-BCF0-8F5FCE7BB6D8}" type="presOf" srcId="{38794F81-C141-4556-8D2D-EE7C290B8E72}" destId="{50D0ACE3-33A5-4ACE-8897-DDC548D75712}" srcOrd="0" destOrd="0" presId="urn:microsoft.com/office/officeart/2008/layout/BendingPictureSemiTransparentText"/>
    <dgm:cxn modelId="{59D2E775-9C37-4DC8-A1FD-0E024B4C1D2B}" type="presOf" srcId="{6728739A-973C-4C0C-93AA-E20E206AD635}" destId="{F89D3BD5-1050-4763-8ABE-8F9C7761A20E}" srcOrd="0" destOrd="0" presId="urn:microsoft.com/office/officeart/2008/layout/BendingPictureSemiTransparentText"/>
    <dgm:cxn modelId="{5D604478-BB7E-496F-88AB-A364D4756959}" srcId="{9BFEF9FB-3A61-43EC-90FF-ACFE83B216FE}" destId="{C44C5161-F425-49AB-B760-E4447C5C6CDA}" srcOrd="0" destOrd="0" parTransId="{670E15F5-D84D-417B-B2D9-CDE397AA8142}" sibTransId="{A7099B3B-5372-43E3-875B-71152FD34421}"/>
    <dgm:cxn modelId="{4BD45585-D941-4B93-85F1-096F83D0725E}" type="presOf" srcId="{4B197795-5B60-4C62-9692-30FBEBFC5B62}" destId="{A370DE4D-44B3-4F4F-A67D-08F12A388317}" srcOrd="0" destOrd="0" presId="urn:microsoft.com/office/officeart/2008/layout/BendingPictureSemiTransparentText"/>
    <dgm:cxn modelId="{AE21659D-E8D6-4B9A-91B2-94E94C01DA3E}" srcId="{9BFEF9FB-3A61-43EC-90FF-ACFE83B216FE}" destId="{6728739A-973C-4C0C-93AA-E20E206AD635}" srcOrd="7" destOrd="0" parTransId="{467B6B33-0C4B-400F-9D68-FDF2CF914C30}" sibTransId="{EEE24296-9453-4238-B17D-5FFAC7FC1CFC}"/>
    <dgm:cxn modelId="{9CE7DFB7-DAC7-4577-9C57-5A52C81289C5}" type="presOf" srcId="{BF11F71B-B95A-4CE4-8E8C-9C724BC4CDAE}" destId="{BD873913-5663-4780-BA39-7F71B1CACFB6}" srcOrd="0" destOrd="0" presId="urn:microsoft.com/office/officeart/2008/layout/BendingPictureSemiTransparentText"/>
    <dgm:cxn modelId="{3F09B8C4-C18C-4857-A10E-F2DDF09BDA0A}" srcId="{9BFEF9FB-3A61-43EC-90FF-ACFE83B216FE}" destId="{EE9BBBEC-67E7-49ED-99EF-5A6ACEB30D8A}" srcOrd="5" destOrd="0" parTransId="{2DF24B0B-50BC-43F3-ADDE-9939BFFAE11D}" sibTransId="{7CFFD8DB-AAC8-4D11-9456-63B135A691E1}"/>
    <dgm:cxn modelId="{7287D3D5-1A6D-424C-8676-BB168D572120}" type="presOf" srcId="{EE9BBBEC-67E7-49ED-99EF-5A6ACEB30D8A}" destId="{04159AD9-5031-4E0F-9CC8-5C982F88629C}" srcOrd="0" destOrd="0" presId="urn:microsoft.com/office/officeart/2008/layout/BendingPictureSemiTransparentText"/>
    <dgm:cxn modelId="{3A60FF03-C1B1-41BF-A6D1-D185B072EB26}" type="presParOf" srcId="{4CE912B2-AB66-4486-A3ED-D7DE1A76A43F}" destId="{28167576-F3B3-4FDE-B26B-962EF01BFFAB}" srcOrd="0" destOrd="0" presId="urn:microsoft.com/office/officeart/2008/layout/BendingPictureSemiTransparentText"/>
    <dgm:cxn modelId="{B48ED409-26D0-4CE2-BE60-F250AE6F9543}" type="presParOf" srcId="{28167576-F3B3-4FDE-B26B-962EF01BFFAB}" destId="{E0A88EF4-A875-4BE0-85A8-5E1D4EB7EE2E}" srcOrd="0" destOrd="0" presId="urn:microsoft.com/office/officeart/2008/layout/BendingPictureSemiTransparentText"/>
    <dgm:cxn modelId="{43B77A92-E847-4460-A8A9-CA6FB9F92486}" type="presParOf" srcId="{28167576-F3B3-4FDE-B26B-962EF01BFFAB}" destId="{0104847C-0863-4AA8-92A1-60394208D916}" srcOrd="1" destOrd="0" presId="urn:microsoft.com/office/officeart/2008/layout/BendingPictureSemiTransparentText"/>
    <dgm:cxn modelId="{8D148F0A-B636-4279-BD5F-E19C3B0ED9A6}" type="presParOf" srcId="{4CE912B2-AB66-4486-A3ED-D7DE1A76A43F}" destId="{DE9199CE-4AE6-4719-986E-5112BAED003B}" srcOrd="1" destOrd="0" presId="urn:microsoft.com/office/officeart/2008/layout/BendingPictureSemiTransparentText"/>
    <dgm:cxn modelId="{DBBD6517-6C83-449E-B67E-B02A49E9E239}" type="presParOf" srcId="{4CE912B2-AB66-4486-A3ED-D7DE1A76A43F}" destId="{D3A6106A-5E04-42A7-9DE7-CAA7A93424B9}" srcOrd="2" destOrd="0" presId="urn:microsoft.com/office/officeart/2008/layout/BendingPictureSemiTransparentText"/>
    <dgm:cxn modelId="{914030B1-0C07-461E-89BC-5247FD958643}" type="presParOf" srcId="{D3A6106A-5E04-42A7-9DE7-CAA7A93424B9}" destId="{32BA6F76-573F-4A1B-9E33-A6B06ADB4CF4}" srcOrd="0" destOrd="0" presId="urn:microsoft.com/office/officeart/2008/layout/BendingPictureSemiTransparentText"/>
    <dgm:cxn modelId="{38F7D4C1-794B-4755-B4E1-4936302AB577}" type="presParOf" srcId="{D3A6106A-5E04-42A7-9DE7-CAA7A93424B9}" destId="{BD873913-5663-4780-BA39-7F71B1CACFB6}" srcOrd="1" destOrd="0" presId="urn:microsoft.com/office/officeart/2008/layout/BendingPictureSemiTransparentText"/>
    <dgm:cxn modelId="{725BE0C8-44F1-4209-8361-2E7C6F67667A}" type="presParOf" srcId="{4CE912B2-AB66-4486-A3ED-D7DE1A76A43F}" destId="{F40FA8A9-AEF8-4E0A-A5BB-C4C4ECC31F87}" srcOrd="3" destOrd="0" presId="urn:microsoft.com/office/officeart/2008/layout/BendingPictureSemiTransparentText"/>
    <dgm:cxn modelId="{59D22B00-5C37-4F3A-9314-E708A8804094}" type="presParOf" srcId="{4CE912B2-AB66-4486-A3ED-D7DE1A76A43F}" destId="{3AC74927-7085-45AC-8C27-F75443A36ADE}" srcOrd="4" destOrd="0" presId="urn:microsoft.com/office/officeart/2008/layout/BendingPictureSemiTransparentText"/>
    <dgm:cxn modelId="{64BE4033-43AE-436C-926D-848B430A6580}" type="presParOf" srcId="{3AC74927-7085-45AC-8C27-F75443A36ADE}" destId="{E8868D56-3E9C-4F65-822C-2D439D6EFDA3}" srcOrd="0" destOrd="0" presId="urn:microsoft.com/office/officeart/2008/layout/BendingPictureSemiTransparentText"/>
    <dgm:cxn modelId="{B7BC1F6A-D46D-43AA-85DF-0DACEAC5925D}" type="presParOf" srcId="{3AC74927-7085-45AC-8C27-F75443A36ADE}" destId="{EA5D7016-9C4E-4A35-823C-06978C6160A6}" srcOrd="1" destOrd="0" presId="urn:microsoft.com/office/officeart/2008/layout/BendingPictureSemiTransparentText"/>
    <dgm:cxn modelId="{8923BD37-DD3F-4220-80F5-14B61F2222A3}" type="presParOf" srcId="{4CE912B2-AB66-4486-A3ED-D7DE1A76A43F}" destId="{4C6DF7DD-41DB-4CE5-B6F0-025431099B6D}" srcOrd="5" destOrd="0" presId="urn:microsoft.com/office/officeart/2008/layout/BendingPictureSemiTransparentText"/>
    <dgm:cxn modelId="{2446764E-082E-456A-B1B4-7838F24476D4}" type="presParOf" srcId="{4CE912B2-AB66-4486-A3ED-D7DE1A76A43F}" destId="{D5EFF282-0B75-4383-AE62-A87E21CAE754}" srcOrd="6" destOrd="0" presId="urn:microsoft.com/office/officeart/2008/layout/BendingPictureSemiTransparentText"/>
    <dgm:cxn modelId="{ED8E450F-BA51-4D7F-9046-F0DA1AD6A64A}" type="presParOf" srcId="{D5EFF282-0B75-4383-AE62-A87E21CAE754}" destId="{484C9121-F8C1-4EC5-A035-A1B7D2F53E2A}" srcOrd="0" destOrd="0" presId="urn:microsoft.com/office/officeart/2008/layout/BendingPictureSemiTransparentText"/>
    <dgm:cxn modelId="{66A93B77-1BF6-4C06-BB33-F82222B12160}" type="presParOf" srcId="{D5EFF282-0B75-4383-AE62-A87E21CAE754}" destId="{50D0ACE3-33A5-4ACE-8897-DDC548D75712}" srcOrd="1" destOrd="0" presId="urn:microsoft.com/office/officeart/2008/layout/BendingPictureSemiTransparentText"/>
    <dgm:cxn modelId="{7C53867F-B34D-4620-A2A2-67511D074A4D}" type="presParOf" srcId="{4CE912B2-AB66-4486-A3ED-D7DE1A76A43F}" destId="{901CD393-7C99-4097-8C88-4225428EAD4B}" srcOrd="7" destOrd="0" presId="urn:microsoft.com/office/officeart/2008/layout/BendingPictureSemiTransparentText"/>
    <dgm:cxn modelId="{2B26611B-BF2E-4319-898F-087374EBC556}" type="presParOf" srcId="{4CE912B2-AB66-4486-A3ED-D7DE1A76A43F}" destId="{1D4C11DF-C27B-47F8-B18A-6DB1DBD6347C}" srcOrd="8" destOrd="0" presId="urn:microsoft.com/office/officeart/2008/layout/BendingPictureSemiTransparentText"/>
    <dgm:cxn modelId="{416275E5-2A00-41AC-8116-CA0DBE556A2C}" type="presParOf" srcId="{1D4C11DF-C27B-47F8-B18A-6DB1DBD6347C}" destId="{189431B4-06DD-4838-9F0C-3A8C6FB81253}" srcOrd="0" destOrd="0" presId="urn:microsoft.com/office/officeart/2008/layout/BendingPictureSemiTransparentText"/>
    <dgm:cxn modelId="{ABB55519-A16C-4699-B5FD-65A12751E76B}" type="presParOf" srcId="{1D4C11DF-C27B-47F8-B18A-6DB1DBD6347C}" destId="{9DE67270-96C2-428E-AA62-7B1645048B42}" srcOrd="1" destOrd="0" presId="urn:microsoft.com/office/officeart/2008/layout/BendingPictureSemiTransparentText"/>
    <dgm:cxn modelId="{02B4CC55-88D0-434B-9FA0-5127C02359F6}" type="presParOf" srcId="{4CE912B2-AB66-4486-A3ED-D7DE1A76A43F}" destId="{DAA01E14-07D6-4DAF-81BD-C8B105251AED}" srcOrd="9" destOrd="0" presId="urn:microsoft.com/office/officeart/2008/layout/BendingPictureSemiTransparentText"/>
    <dgm:cxn modelId="{51447958-08FB-4130-915F-265829E95978}" type="presParOf" srcId="{4CE912B2-AB66-4486-A3ED-D7DE1A76A43F}" destId="{79A836D4-C757-43E2-9FCD-D359A453672A}" srcOrd="10" destOrd="0" presId="urn:microsoft.com/office/officeart/2008/layout/BendingPictureSemiTransparentText"/>
    <dgm:cxn modelId="{39A83732-D357-4424-A1F8-6F2B9FFD9A4E}" type="presParOf" srcId="{79A836D4-C757-43E2-9FCD-D359A453672A}" destId="{CF42E95F-59F6-4C7D-B59F-A34B768B48E1}" srcOrd="0" destOrd="0" presId="urn:microsoft.com/office/officeart/2008/layout/BendingPictureSemiTransparentText"/>
    <dgm:cxn modelId="{A0572AC4-1439-4973-BBA8-AA4522FC9AF2}" type="presParOf" srcId="{79A836D4-C757-43E2-9FCD-D359A453672A}" destId="{04159AD9-5031-4E0F-9CC8-5C982F88629C}" srcOrd="1" destOrd="0" presId="urn:microsoft.com/office/officeart/2008/layout/BendingPictureSemiTransparentText"/>
    <dgm:cxn modelId="{7AD28507-3562-41BF-A239-3E707108A9D2}" type="presParOf" srcId="{4CE912B2-AB66-4486-A3ED-D7DE1A76A43F}" destId="{45738DDF-69D0-49BA-BCA7-FE98E1076F5F}" srcOrd="11" destOrd="0" presId="urn:microsoft.com/office/officeart/2008/layout/BendingPictureSemiTransparentText"/>
    <dgm:cxn modelId="{A34F14B9-FA02-48F7-AFC6-DA363C7FB9E2}" type="presParOf" srcId="{4CE912B2-AB66-4486-A3ED-D7DE1A76A43F}" destId="{11BBCA33-87C1-4AED-A637-6B9094852E50}" srcOrd="12" destOrd="0" presId="urn:microsoft.com/office/officeart/2008/layout/BendingPictureSemiTransparentText"/>
    <dgm:cxn modelId="{8994B212-2BB2-454D-A6D6-9D91F27DC5CC}" type="presParOf" srcId="{11BBCA33-87C1-4AED-A637-6B9094852E50}" destId="{92987857-76FE-490E-8DEC-2C23159501E1}" srcOrd="0" destOrd="0" presId="urn:microsoft.com/office/officeart/2008/layout/BendingPictureSemiTransparentText"/>
    <dgm:cxn modelId="{EB68AC18-F778-4E02-BA9E-38F04AA8B3CE}" type="presParOf" srcId="{11BBCA33-87C1-4AED-A637-6B9094852E50}" destId="{A370DE4D-44B3-4F4F-A67D-08F12A388317}" srcOrd="1" destOrd="0" presId="urn:microsoft.com/office/officeart/2008/layout/BendingPictureSemiTransparentText"/>
    <dgm:cxn modelId="{F87BB659-D320-4348-BD22-D5D24585AD39}" type="presParOf" srcId="{4CE912B2-AB66-4486-A3ED-D7DE1A76A43F}" destId="{2E1E1402-8CC2-4F2F-8B62-B733D0F6FD2C}" srcOrd="13" destOrd="0" presId="urn:microsoft.com/office/officeart/2008/layout/BendingPictureSemiTransparentText"/>
    <dgm:cxn modelId="{F6FAF90A-7C41-4D5A-8B46-0C9ECC31A58B}" type="presParOf" srcId="{4CE912B2-AB66-4486-A3ED-D7DE1A76A43F}" destId="{6FE158E3-20EB-4B08-AE96-BDE73D8FA4DC}" srcOrd="14" destOrd="0" presId="urn:microsoft.com/office/officeart/2008/layout/BendingPictureSemiTransparentText"/>
    <dgm:cxn modelId="{B60BE2E4-86CD-42EB-8718-0B1E1A52766E}" type="presParOf" srcId="{6FE158E3-20EB-4B08-AE96-BDE73D8FA4DC}" destId="{53C9F489-CE09-47A3-9AF9-83B4B9AEF2B6}" srcOrd="0" destOrd="0" presId="urn:microsoft.com/office/officeart/2008/layout/BendingPictureSemiTransparentText"/>
    <dgm:cxn modelId="{1C5FC95D-BB61-450F-8A4A-D71D34C4DF74}" type="presParOf" srcId="{6FE158E3-20EB-4B08-AE96-BDE73D8FA4DC}" destId="{F89D3BD5-1050-4763-8ABE-8F9C7761A20E}"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E6A9E2-4CF1-499E-A42E-F0887330EA9B}"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16B9548A-B54A-4BA1-9D9A-94592013DF23}">
      <dgm:prSet phldrT="[Tekst]" custT="1"/>
      <dgm:spPr>
        <a:solidFill>
          <a:srgbClr val="006600">
            <a:alpha val="40000"/>
          </a:srgbClr>
        </a:solidFill>
      </dgm:spPr>
      <dgm:t>
        <a:bodyPr/>
        <a:lstStyle/>
        <a:p>
          <a:pPr algn="ctr"/>
          <a:r>
            <a:rPr lang="pl-PL" sz="2000" b="1" dirty="0" err="1"/>
            <a:t>legumi perenni </a:t>
          </a:r>
          <a:r>
            <a:rPr lang="pl-PL" sz="2000" b="1" dirty="0"/>
            <a:t>- 4-6 </a:t>
          </a:r>
          <a:r>
            <a:rPr lang="pl-PL" sz="2000" b="1" dirty="0" err="1"/>
            <a:t>anni</a:t>
          </a:r>
          <a:endParaRPr lang="pl-PL" sz="2000" b="1" dirty="0"/>
        </a:p>
      </dgm:t>
    </dgm:pt>
    <dgm:pt modelId="{6973556C-24F8-41A2-B230-972FC2943AEC}" type="parTrans" cxnId="{AD4CF7F5-629F-48E5-996E-7CC773ADD3BD}">
      <dgm:prSet/>
      <dgm:spPr/>
      <dgm:t>
        <a:bodyPr/>
        <a:lstStyle/>
        <a:p>
          <a:pPr algn="ctr"/>
          <a:endParaRPr lang="pl-PL" sz="2000" b="1"/>
        </a:p>
      </dgm:t>
    </dgm:pt>
    <dgm:pt modelId="{D5CDDF59-173A-4A57-92FB-0441310E5597}" type="sibTrans" cxnId="{AD4CF7F5-629F-48E5-996E-7CC773ADD3BD}">
      <dgm:prSet/>
      <dgm:spPr/>
      <dgm:t>
        <a:bodyPr/>
        <a:lstStyle/>
        <a:p>
          <a:pPr algn="ctr"/>
          <a:endParaRPr lang="pl-PL" sz="2000" b="1"/>
        </a:p>
      </dgm:t>
    </dgm:pt>
    <dgm:pt modelId="{87B0D290-3D92-4AF9-B0E3-5B8379989E33}">
      <dgm:prSet phldrT="[Tekst]" custT="1"/>
      <dgm:spPr>
        <a:solidFill>
          <a:srgbClr val="006600">
            <a:alpha val="40000"/>
          </a:srgbClr>
        </a:solidFill>
      </dgm:spPr>
      <dgm:t>
        <a:bodyPr/>
        <a:lstStyle/>
        <a:p>
          <a:pPr algn="ctr"/>
          <a:r>
            <a:rPr lang="pl-PL" sz="2000" b="1" dirty="0" err="1"/>
            <a:t>lino </a:t>
          </a:r>
          <a:r>
            <a:rPr lang="pl-PL" sz="2000" b="1" dirty="0"/>
            <a:t>-6-7 </a:t>
          </a:r>
          <a:r>
            <a:rPr lang="pl-PL" sz="2000" b="1" dirty="0" err="1"/>
            <a:t>anni</a:t>
          </a:r>
          <a:endParaRPr lang="pl-PL" sz="2000" b="1" dirty="0"/>
        </a:p>
      </dgm:t>
    </dgm:pt>
    <dgm:pt modelId="{81EE16BA-9ABA-44A0-9FD1-531973ECFF56}" type="parTrans" cxnId="{5F137961-5F62-4DFD-A08F-10EE31095C16}">
      <dgm:prSet/>
      <dgm:spPr/>
      <dgm:t>
        <a:bodyPr/>
        <a:lstStyle/>
        <a:p>
          <a:pPr algn="ctr"/>
          <a:endParaRPr lang="pl-PL" sz="2000" b="1"/>
        </a:p>
      </dgm:t>
    </dgm:pt>
    <dgm:pt modelId="{C4B631CA-6249-41D2-B3D8-42421B926D73}" type="sibTrans" cxnId="{5F137961-5F62-4DFD-A08F-10EE31095C16}">
      <dgm:prSet/>
      <dgm:spPr/>
      <dgm:t>
        <a:bodyPr/>
        <a:lstStyle/>
        <a:p>
          <a:pPr algn="ctr"/>
          <a:endParaRPr lang="pl-PL" sz="2000" b="1"/>
        </a:p>
      </dgm:t>
    </dgm:pt>
    <dgm:pt modelId="{2E8F6B73-BA9C-4F9C-801F-0161FACED31C}">
      <dgm:prSet phldrT="[Tekst]" custT="1"/>
      <dgm:spPr>
        <a:solidFill>
          <a:srgbClr val="006600">
            <a:alpha val="40000"/>
          </a:srgbClr>
        </a:solidFill>
      </dgm:spPr>
      <dgm:t>
        <a:bodyPr/>
        <a:lstStyle/>
        <a:p>
          <a:pPr algn="ctr"/>
          <a:r>
            <a:rPr lang="pl-PL" sz="2000" b="1" dirty="0" err="1"/>
            <a:t>colza </a:t>
          </a:r>
          <a:r>
            <a:rPr lang="pl-PL" sz="2000" b="1" dirty="0"/>
            <a:t>- 3-4 </a:t>
          </a:r>
          <a:r>
            <a:rPr lang="pl-PL" sz="2000" b="1" dirty="0" err="1"/>
            <a:t>anni</a:t>
          </a:r>
          <a:endParaRPr lang="pl-PL" sz="2000" b="1" dirty="0"/>
        </a:p>
      </dgm:t>
    </dgm:pt>
    <dgm:pt modelId="{4D0B268A-78F2-4D30-881D-2FF38ECBB761}" type="parTrans" cxnId="{C4A3FF1D-011B-4A52-ABEC-DD1388E64E2F}">
      <dgm:prSet/>
      <dgm:spPr/>
      <dgm:t>
        <a:bodyPr/>
        <a:lstStyle/>
        <a:p>
          <a:pPr algn="ctr"/>
          <a:endParaRPr lang="pl-PL" sz="2000" b="1"/>
        </a:p>
      </dgm:t>
    </dgm:pt>
    <dgm:pt modelId="{979F1FE3-FC32-4E86-9C83-D7DDDB9F7629}" type="sibTrans" cxnId="{C4A3FF1D-011B-4A52-ABEC-DD1388E64E2F}">
      <dgm:prSet/>
      <dgm:spPr/>
      <dgm:t>
        <a:bodyPr/>
        <a:lstStyle/>
        <a:p>
          <a:pPr algn="ctr"/>
          <a:endParaRPr lang="pl-PL" sz="2000" b="1"/>
        </a:p>
      </dgm:t>
    </dgm:pt>
    <dgm:pt modelId="{E258ED7E-7A55-4549-A2C0-B59379ACC1F6}">
      <dgm:prSet phldrT="[Tekst]" custT="1"/>
      <dgm:spPr>
        <a:solidFill>
          <a:srgbClr val="006600">
            <a:alpha val="40000"/>
          </a:srgbClr>
        </a:solidFill>
      </dgm:spPr>
      <dgm:t>
        <a:bodyPr/>
        <a:lstStyle/>
        <a:p>
          <a:pPr algn="ctr"/>
          <a:r>
            <a:rPr lang="pl-PL" sz="2000" b="1" dirty="0" err="1"/>
            <a:t>barbabietola </a:t>
          </a:r>
          <a:r>
            <a:rPr lang="pl-PL" sz="2000" b="1" dirty="0"/>
            <a:t>- 3 </a:t>
          </a:r>
          <a:r>
            <a:rPr lang="pl-PL" sz="2000" b="1" dirty="0" err="1"/>
            <a:t>anni</a:t>
          </a:r>
          <a:endParaRPr lang="pl-PL" sz="2000" b="1" dirty="0"/>
        </a:p>
      </dgm:t>
    </dgm:pt>
    <dgm:pt modelId="{A5D0E26D-3705-4F24-9B51-0F5B3FBDFAC4}" type="parTrans" cxnId="{B3302BDD-F79A-45D5-8197-B8E2B2C22BF5}">
      <dgm:prSet/>
      <dgm:spPr/>
      <dgm:t>
        <a:bodyPr/>
        <a:lstStyle/>
        <a:p>
          <a:pPr algn="ctr"/>
          <a:endParaRPr lang="pl-PL" b="1"/>
        </a:p>
      </dgm:t>
    </dgm:pt>
    <dgm:pt modelId="{F410A309-BE61-4B37-B616-47C3C7301F79}" type="sibTrans" cxnId="{B3302BDD-F79A-45D5-8197-B8E2B2C22BF5}">
      <dgm:prSet/>
      <dgm:spPr/>
      <dgm:t>
        <a:bodyPr/>
        <a:lstStyle/>
        <a:p>
          <a:pPr algn="ctr"/>
          <a:endParaRPr lang="pl-PL" b="1"/>
        </a:p>
      </dgm:t>
    </dgm:pt>
    <dgm:pt modelId="{BACF0E4B-E95F-4ABC-9767-FEB708FB8F63}">
      <dgm:prSet phldrT="[Tekst]" custT="1"/>
      <dgm:spPr>
        <a:solidFill>
          <a:srgbClr val="006600">
            <a:alpha val="40000"/>
          </a:srgbClr>
        </a:solidFill>
      </dgm:spPr>
      <dgm:t>
        <a:bodyPr/>
        <a:lstStyle/>
        <a:p>
          <a:pPr algn="ctr"/>
          <a:r>
            <a:rPr lang="pl-PL" sz="2000" b="1" dirty="0" err="1"/>
            <a:t>legumi </a:t>
          </a:r>
          <a:r>
            <a:rPr lang="pl-PL" sz="2000" b="1" dirty="0"/>
            <a:t>- 3 </a:t>
          </a:r>
          <a:r>
            <a:rPr lang="pl-PL" sz="2000" b="1" dirty="0" err="1"/>
            <a:t>anni</a:t>
          </a:r>
          <a:endParaRPr lang="pl-PL" sz="2000" b="1" dirty="0"/>
        </a:p>
      </dgm:t>
    </dgm:pt>
    <dgm:pt modelId="{A08CE6F9-46B0-4970-B0C1-DF0A255AB7CE}" type="parTrans" cxnId="{1F6D8AF9-8D11-4004-9A70-D31829BC0C77}">
      <dgm:prSet/>
      <dgm:spPr/>
      <dgm:t>
        <a:bodyPr/>
        <a:lstStyle/>
        <a:p>
          <a:pPr algn="ctr"/>
          <a:endParaRPr lang="pl-PL" b="1"/>
        </a:p>
      </dgm:t>
    </dgm:pt>
    <dgm:pt modelId="{33FB608B-65A0-44B4-AC2D-F1FE0420C2C8}" type="sibTrans" cxnId="{1F6D8AF9-8D11-4004-9A70-D31829BC0C77}">
      <dgm:prSet/>
      <dgm:spPr/>
      <dgm:t>
        <a:bodyPr/>
        <a:lstStyle/>
        <a:p>
          <a:pPr algn="ctr"/>
          <a:endParaRPr lang="pl-PL" b="1"/>
        </a:p>
      </dgm:t>
    </dgm:pt>
    <dgm:pt modelId="{AE982B0B-EE58-4F9A-9513-73C2DEC56EF7}">
      <dgm:prSet phldrT="[Tekst]" custT="1"/>
      <dgm:spPr>
        <a:solidFill>
          <a:srgbClr val="006600">
            <a:alpha val="40000"/>
          </a:srgbClr>
        </a:solidFill>
      </dgm:spPr>
      <dgm:t>
        <a:bodyPr/>
        <a:lstStyle/>
        <a:p>
          <a:pPr algn="ctr"/>
          <a:r>
            <a:rPr lang="pl-PL" sz="2000" b="1" dirty="0" err="1"/>
            <a:t>patate </a:t>
          </a:r>
          <a:r>
            <a:rPr lang="pl-PL" sz="2000" b="1" dirty="0"/>
            <a:t>- 3 </a:t>
          </a:r>
          <a:r>
            <a:rPr lang="pl-PL" sz="2000" b="1" dirty="0" err="1"/>
            <a:t>anni</a:t>
          </a:r>
          <a:endParaRPr lang="pl-PL" sz="2000" b="1" dirty="0"/>
        </a:p>
      </dgm:t>
    </dgm:pt>
    <dgm:pt modelId="{3EDE7355-2A14-49B2-9A9A-3D7D0E460461}" type="parTrans" cxnId="{6C7294D9-C68A-4C8D-B70E-B5F7779ADF87}">
      <dgm:prSet/>
      <dgm:spPr/>
      <dgm:t>
        <a:bodyPr/>
        <a:lstStyle/>
        <a:p>
          <a:pPr algn="ctr"/>
          <a:endParaRPr lang="pl-PL" b="1"/>
        </a:p>
      </dgm:t>
    </dgm:pt>
    <dgm:pt modelId="{5E458AC4-DA94-49D0-BBFE-D7E9F219D75C}" type="sibTrans" cxnId="{6C7294D9-C68A-4C8D-B70E-B5F7779ADF87}">
      <dgm:prSet/>
      <dgm:spPr/>
      <dgm:t>
        <a:bodyPr/>
        <a:lstStyle/>
        <a:p>
          <a:pPr algn="ctr"/>
          <a:endParaRPr lang="pl-PL" b="1"/>
        </a:p>
      </dgm:t>
    </dgm:pt>
    <dgm:pt modelId="{B84D59B0-6652-45D1-82FA-A6EA04530342}">
      <dgm:prSet phldrT="[Tekst]" custT="1"/>
      <dgm:spPr>
        <a:solidFill>
          <a:srgbClr val="006600">
            <a:alpha val="40000"/>
          </a:srgbClr>
        </a:solidFill>
      </dgm:spPr>
      <dgm:t>
        <a:bodyPr/>
        <a:lstStyle/>
        <a:p>
          <a:pPr algn="ctr"/>
          <a:r>
            <a:rPr lang="pl-PL" sz="2000" b="1" dirty="0" err="1"/>
            <a:t>orzo</a:t>
          </a:r>
          <a:r>
            <a:rPr lang="pl-PL" sz="2000" b="1" dirty="0"/>
            <a:t>, </a:t>
          </a:r>
          <a:r>
            <a:rPr lang="pl-PL" sz="2000" b="1" dirty="0" err="1"/>
            <a:t>grano </a:t>
          </a:r>
          <a:r>
            <a:rPr lang="pl-PL" sz="2000" b="1" dirty="0"/>
            <a:t>- 2 </a:t>
          </a:r>
          <a:r>
            <a:rPr lang="pl-PL" sz="2000" b="1" dirty="0" err="1"/>
            <a:t>anni</a:t>
          </a:r>
          <a:endParaRPr lang="pl-PL" sz="2000" b="1" dirty="0"/>
        </a:p>
      </dgm:t>
    </dgm:pt>
    <dgm:pt modelId="{6F77E07D-2126-4355-B3A7-7CAE8A0C867C}" type="parTrans" cxnId="{607B09EE-87D0-48A2-8CC2-3D87B17C72B9}">
      <dgm:prSet/>
      <dgm:spPr/>
      <dgm:t>
        <a:bodyPr/>
        <a:lstStyle/>
        <a:p>
          <a:pPr algn="ctr"/>
          <a:endParaRPr lang="pl-PL" b="1"/>
        </a:p>
      </dgm:t>
    </dgm:pt>
    <dgm:pt modelId="{CF3BA78E-24FC-4219-A356-1669A59BEFC5}" type="sibTrans" cxnId="{607B09EE-87D0-48A2-8CC2-3D87B17C72B9}">
      <dgm:prSet/>
      <dgm:spPr/>
      <dgm:t>
        <a:bodyPr/>
        <a:lstStyle/>
        <a:p>
          <a:pPr algn="ctr"/>
          <a:endParaRPr lang="pl-PL" b="1"/>
        </a:p>
      </dgm:t>
    </dgm:pt>
    <dgm:pt modelId="{04B6717F-DF3E-469A-8C72-4F99108C6349}" type="pres">
      <dgm:prSet presAssocID="{4FE6A9E2-4CF1-499E-A42E-F0887330EA9B}" presName="Name0" presStyleCnt="0">
        <dgm:presLayoutVars>
          <dgm:dir/>
          <dgm:resizeHandles val="exact"/>
        </dgm:presLayoutVars>
      </dgm:prSet>
      <dgm:spPr/>
    </dgm:pt>
    <dgm:pt modelId="{3FA0A2CD-7A48-4836-A3FA-60A95DA85CC8}" type="pres">
      <dgm:prSet presAssocID="{16B9548A-B54A-4BA1-9D9A-94592013DF23}" presName="composite" presStyleCnt="0"/>
      <dgm:spPr/>
    </dgm:pt>
    <dgm:pt modelId="{A0998DE5-1CA9-4646-A507-531C8B388961}" type="pres">
      <dgm:prSet presAssocID="{16B9548A-B54A-4BA1-9D9A-94592013DF23}" presName="rect1" presStyleLbl="bgShp" presStyleIdx="0" presStyleCnt="7" custLinFactNeighborX="-70" custLinFactNeighborY="26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A1D9D27-0051-40FE-9CE1-F2565ABF9D6B}" type="pres">
      <dgm:prSet presAssocID="{16B9548A-B54A-4BA1-9D9A-94592013DF23}" presName="rect2" presStyleLbl="trBgShp" presStyleIdx="0" presStyleCnt="7">
        <dgm:presLayoutVars>
          <dgm:bulletEnabled val="1"/>
        </dgm:presLayoutVars>
      </dgm:prSet>
      <dgm:spPr/>
    </dgm:pt>
    <dgm:pt modelId="{C0C74568-1FF6-44E8-B374-5491E9575CDB}" type="pres">
      <dgm:prSet presAssocID="{D5CDDF59-173A-4A57-92FB-0441310E5597}" presName="sibTrans" presStyleCnt="0"/>
      <dgm:spPr/>
    </dgm:pt>
    <dgm:pt modelId="{F0E7C98B-4739-4B7B-8B5B-768C5E760AA7}" type="pres">
      <dgm:prSet presAssocID="{87B0D290-3D92-4AF9-B0E3-5B8379989E33}" presName="composite" presStyleCnt="0"/>
      <dgm:spPr/>
    </dgm:pt>
    <dgm:pt modelId="{94AFBACC-E2D9-4184-9A32-49064F902786}" type="pres">
      <dgm:prSet presAssocID="{87B0D290-3D92-4AF9-B0E3-5B8379989E33}" presName="rect1" presStyleLbl="bgShp" presStyleIdx="1" presStyleCnt="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C280615-7C02-42E5-AF3B-06ADC20A6182}" type="pres">
      <dgm:prSet presAssocID="{87B0D290-3D92-4AF9-B0E3-5B8379989E33}" presName="rect2" presStyleLbl="trBgShp" presStyleIdx="1" presStyleCnt="7">
        <dgm:presLayoutVars>
          <dgm:bulletEnabled val="1"/>
        </dgm:presLayoutVars>
      </dgm:prSet>
      <dgm:spPr/>
    </dgm:pt>
    <dgm:pt modelId="{BC25F3EA-8512-461B-92AA-0FA2B4B0F640}" type="pres">
      <dgm:prSet presAssocID="{C4B631CA-6249-41D2-B3D8-42421B926D73}" presName="sibTrans" presStyleCnt="0"/>
      <dgm:spPr/>
    </dgm:pt>
    <dgm:pt modelId="{F2ABB312-C5D7-4B78-AC96-F7CEB9332314}" type="pres">
      <dgm:prSet presAssocID="{2E8F6B73-BA9C-4F9C-801F-0161FACED31C}" presName="composite" presStyleCnt="0"/>
      <dgm:spPr/>
    </dgm:pt>
    <dgm:pt modelId="{EDE108C5-AE56-4D75-89A7-E3F64C010917}" type="pres">
      <dgm:prSet presAssocID="{2E8F6B73-BA9C-4F9C-801F-0161FACED31C}" presName="rect1" presStyleLbl="bgShp" presStyleIdx="2" presStyleCnt="7"/>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8791F0-56A9-4FE4-A5D1-879CB272924A}" type="pres">
      <dgm:prSet presAssocID="{2E8F6B73-BA9C-4F9C-801F-0161FACED31C}" presName="rect2" presStyleLbl="trBgShp" presStyleIdx="2" presStyleCnt="7">
        <dgm:presLayoutVars>
          <dgm:bulletEnabled val="1"/>
        </dgm:presLayoutVars>
      </dgm:prSet>
      <dgm:spPr/>
    </dgm:pt>
    <dgm:pt modelId="{2641FFD5-30BE-402C-B890-154A16516D4F}" type="pres">
      <dgm:prSet presAssocID="{979F1FE3-FC32-4E86-9C83-D7DDDB9F7629}" presName="sibTrans" presStyleCnt="0"/>
      <dgm:spPr/>
    </dgm:pt>
    <dgm:pt modelId="{3EAA6355-8BFE-404B-AC30-E4D44A9D3117}" type="pres">
      <dgm:prSet presAssocID="{E258ED7E-7A55-4549-A2C0-B59379ACC1F6}" presName="composite" presStyleCnt="0"/>
      <dgm:spPr/>
    </dgm:pt>
    <dgm:pt modelId="{D4416371-BF96-4C80-9C1F-B22B4098B66B}" type="pres">
      <dgm:prSet presAssocID="{E258ED7E-7A55-4549-A2C0-B59379ACC1F6}" presName="rect1" presStyleLbl="bgShp" presStyleIdx="3" presStyleCnt="7"/>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A03138-7700-47E3-B2D8-121312828038}" type="pres">
      <dgm:prSet presAssocID="{E258ED7E-7A55-4549-A2C0-B59379ACC1F6}" presName="rect2" presStyleLbl="trBgShp" presStyleIdx="3" presStyleCnt="7">
        <dgm:presLayoutVars>
          <dgm:bulletEnabled val="1"/>
        </dgm:presLayoutVars>
      </dgm:prSet>
      <dgm:spPr/>
    </dgm:pt>
    <dgm:pt modelId="{D04049C5-6BB3-489D-B8AE-F5D52FEEC20C}" type="pres">
      <dgm:prSet presAssocID="{F410A309-BE61-4B37-B616-47C3C7301F79}" presName="sibTrans" presStyleCnt="0"/>
      <dgm:spPr/>
    </dgm:pt>
    <dgm:pt modelId="{E12E684B-E27B-4F11-9981-A53BB31C46B2}" type="pres">
      <dgm:prSet presAssocID="{BACF0E4B-E95F-4ABC-9767-FEB708FB8F63}" presName="composite" presStyleCnt="0"/>
      <dgm:spPr/>
    </dgm:pt>
    <dgm:pt modelId="{560BE65A-4D10-4948-81E1-5540A49CCF2E}" type="pres">
      <dgm:prSet presAssocID="{BACF0E4B-E95F-4ABC-9767-FEB708FB8F63}" presName="rect1" presStyleLbl="bgShp" presStyleIdx="4" presStyleCnt="7"/>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71C205F3-973F-49F9-80E4-53D5D667576A}" type="pres">
      <dgm:prSet presAssocID="{BACF0E4B-E95F-4ABC-9767-FEB708FB8F63}" presName="rect2" presStyleLbl="trBgShp" presStyleIdx="4" presStyleCnt="7">
        <dgm:presLayoutVars>
          <dgm:bulletEnabled val="1"/>
        </dgm:presLayoutVars>
      </dgm:prSet>
      <dgm:spPr/>
    </dgm:pt>
    <dgm:pt modelId="{F49A7DF3-51C3-4B58-8B11-54C67F7FD591}" type="pres">
      <dgm:prSet presAssocID="{33FB608B-65A0-44B4-AC2D-F1FE0420C2C8}" presName="sibTrans" presStyleCnt="0"/>
      <dgm:spPr/>
    </dgm:pt>
    <dgm:pt modelId="{744C9DEE-D7F6-4757-91E9-F56EA91D8024}" type="pres">
      <dgm:prSet presAssocID="{AE982B0B-EE58-4F9A-9513-73C2DEC56EF7}" presName="composite" presStyleCnt="0"/>
      <dgm:spPr/>
    </dgm:pt>
    <dgm:pt modelId="{7806CAFB-7AAE-4E3A-9816-DA36D11D411D}" type="pres">
      <dgm:prSet presAssocID="{AE982B0B-EE58-4F9A-9513-73C2DEC56EF7}" presName="rect1" presStyleLbl="bgShp" presStyleIdx="5" presStyleCnt="7"/>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BA711D26-F16C-4803-958B-D355ACDD95C4}" type="pres">
      <dgm:prSet presAssocID="{AE982B0B-EE58-4F9A-9513-73C2DEC56EF7}" presName="rect2" presStyleLbl="trBgShp" presStyleIdx="5" presStyleCnt="7">
        <dgm:presLayoutVars>
          <dgm:bulletEnabled val="1"/>
        </dgm:presLayoutVars>
      </dgm:prSet>
      <dgm:spPr/>
    </dgm:pt>
    <dgm:pt modelId="{08E78BE1-FB2F-4033-A0DF-F43FD029C652}" type="pres">
      <dgm:prSet presAssocID="{5E458AC4-DA94-49D0-BBFE-D7E9F219D75C}" presName="sibTrans" presStyleCnt="0"/>
      <dgm:spPr/>
    </dgm:pt>
    <dgm:pt modelId="{F2EF4607-04DD-4EBB-98E2-60FC8B205EF8}" type="pres">
      <dgm:prSet presAssocID="{B84D59B0-6652-45D1-82FA-A6EA04530342}" presName="composite" presStyleCnt="0"/>
      <dgm:spPr/>
    </dgm:pt>
    <dgm:pt modelId="{7C380D04-DB3E-44F6-AFC6-D4D95BB4BC12}" type="pres">
      <dgm:prSet presAssocID="{B84D59B0-6652-45D1-82FA-A6EA04530342}" presName="rect1" presStyleLbl="bgShp" presStyleIdx="6" presStyleCnt="7"/>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06B59FA-2F5E-44CD-A372-90158E0D722F}" type="pres">
      <dgm:prSet presAssocID="{B84D59B0-6652-45D1-82FA-A6EA04530342}" presName="rect2" presStyleLbl="trBgShp" presStyleIdx="6" presStyleCnt="7">
        <dgm:presLayoutVars>
          <dgm:bulletEnabled val="1"/>
        </dgm:presLayoutVars>
      </dgm:prSet>
      <dgm:spPr/>
    </dgm:pt>
  </dgm:ptLst>
  <dgm:cxnLst>
    <dgm:cxn modelId="{C4A3FF1D-011B-4A52-ABEC-DD1388E64E2F}" srcId="{4FE6A9E2-4CF1-499E-A42E-F0887330EA9B}" destId="{2E8F6B73-BA9C-4F9C-801F-0161FACED31C}" srcOrd="2" destOrd="0" parTransId="{4D0B268A-78F2-4D30-881D-2FF38ECBB761}" sibTransId="{979F1FE3-FC32-4E86-9C83-D7DDDB9F7629}"/>
    <dgm:cxn modelId="{CD142224-41F5-4DF8-8E50-B2AFFC0AB9EF}" type="presOf" srcId="{2E8F6B73-BA9C-4F9C-801F-0161FACED31C}" destId="{328791F0-56A9-4FE4-A5D1-879CB272924A}" srcOrd="0" destOrd="0" presId="urn:microsoft.com/office/officeart/2008/layout/BendingPictureSemiTransparentText"/>
    <dgm:cxn modelId="{00194429-C482-428D-BE50-D784138CC429}" type="presOf" srcId="{BACF0E4B-E95F-4ABC-9767-FEB708FB8F63}" destId="{71C205F3-973F-49F9-80E4-53D5D667576A}" srcOrd="0" destOrd="0" presId="urn:microsoft.com/office/officeart/2008/layout/BendingPictureSemiTransparentText"/>
    <dgm:cxn modelId="{ADB75D33-E95F-4F5E-9CEC-023501F8E39E}" type="presOf" srcId="{4FE6A9E2-4CF1-499E-A42E-F0887330EA9B}" destId="{04B6717F-DF3E-469A-8C72-4F99108C6349}" srcOrd="0" destOrd="0" presId="urn:microsoft.com/office/officeart/2008/layout/BendingPictureSemiTransparentText"/>
    <dgm:cxn modelId="{7648F736-1343-440D-A190-4FDE1AC3C5BF}" type="presOf" srcId="{E258ED7E-7A55-4549-A2C0-B59379ACC1F6}" destId="{C2A03138-7700-47E3-B2D8-121312828038}" srcOrd="0" destOrd="0" presId="urn:microsoft.com/office/officeart/2008/layout/BendingPictureSemiTransparentText"/>
    <dgm:cxn modelId="{80855D3A-F96C-4BBF-B475-93336ACEBCEF}" type="presOf" srcId="{16B9548A-B54A-4BA1-9D9A-94592013DF23}" destId="{2A1D9D27-0051-40FE-9CE1-F2565ABF9D6B}" srcOrd="0" destOrd="0" presId="urn:microsoft.com/office/officeart/2008/layout/BendingPictureSemiTransparentText"/>
    <dgm:cxn modelId="{1C741761-50D3-430D-B5D5-1984A454EA53}" type="presOf" srcId="{B84D59B0-6652-45D1-82FA-A6EA04530342}" destId="{B06B59FA-2F5E-44CD-A372-90158E0D722F}" srcOrd="0" destOrd="0" presId="urn:microsoft.com/office/officeart/2008/layout/BendingPictureSemiTransparentText"/>
    <dgm:cxn modelId="{5F137961-5F62-4DFD-A08F-10EE31095C16}" srcId="{4FE6A9E2-4CF1-499E-A42E-F0887330EA9B}" destId="{87B0D290-3D92-4AF9-B0E3-5B8379989E33}" srcOrd="1" destOrd="0" parTransId="{81EE16BA-9ABA-44A0-9FD1-531973ECFF56}" sibTransId="{C4B631CA-6249-41D2-B3D8-42421B926D73}"/>
    <dgm:cxn modelId="{DC063443-37FD-4B49-8D52-ED64AED4C5B3}" type="presOf" srcId="{AE982B0B-EE58-4F9A-9513-73C2DEC56EF7}" destId="{BA711D26-F16C-4803-958B-D355ACDD95C4}" srcOrd="0" destOrd="0" presId="urn:microsoft.com/office/officeart/2008/layout/BendingPictureSemiTransparentText"/>
    <dgm:cxn modelId="{6BED766C-055E-46DE-A0D4-A2242D2817E8}" type="presOf" srcId="{87B0D290-3D92-4AF9-B0E3-5B8379989E33}" destId="{EC280615-7C02-42E5-AF3B-06ADC20A6182}" srcOrd="0" destOrd="0" presId="urn:microsoft.com/office/officeart/2008/layout/BendingPictureSemiTransparentText"/>
    <dgm:cxn modelId="{6C7294D9-C68A-4C8D-B70E-B5F7779ADF87}" srcId="{4FE6A9E2-4CF1-499E-A42E-F0887330EA9B}" destId="{AE982B0B-EE58-4F9A-9513-73C2DEC56EF7}" srcOrd="5" destOrd="0" parTransId="{3EDE7355-2A14-49B2-9A9A-3D7D0E460461}" sibTransId="{5E458AC4-DA94-49D0-BBFE-D7E9F219D75C}"/>
    <dgm:cxn modelId="{B3302BDD-F79A-45D5-8197-B8E2B2C22BF5}" srcId="{4FE6A9E2-4CF1-499E-A42E-F0887330EA9B}" destId="{E258ED7E-7A55-4549-A2C0-B59379ACC1F6}" srcOrd="3" destOrd="0" parTransId="{A5D0E26D-3705-4F24-9B51-0F5B3FBDFAC4}" sibTransId="{F410A309-BE61-4B37-B616-47C3C7301F79}"/>
    <dgm:cxn modelId="{607B09EE-87D0-48A2-8CC2-3D87B17C72B9}" srcId="{4FE6A9E2-4CF1-499E-A42E-F0887330EA9B}" destId="{B84D59B0-6652-45D1-82FA-A6EA04530342}" srcOrd="6" destOrd="0" parTransId="{6F77E07D-2126-4355-B3A7-7CAE8A0C867C}" sibTransId="{CF3BA78E-24FC-4219-A356-1669A59BEFC5}"/>
    <dgm:cxn modelId="{AD4CF7F5-629F-48E5-996E-7CC773ADD3BD}" srcId="{4FE6A9E2-4CF1-499E-A42E-F0887330EA9B}" destId="{16B9548A-B54A-4BA1-9D9A-94592013DF23}" srcOrd="0" destOrd="0" parTransId="{6973556C-24F8-41A2-B230-972FC2943AEC}" sibTransId="{D5CDDF59-173A-4A57-92FB-0441310E5597}"/>
    <dgm:cxn modelId="{1F6D8AF9-8D11-4004-9A70-D31829BC0C77}" srcId="{4FE6A9E2-4CF1-499E-A42E-F0887330EA9B}" destId="{BACF0E4B-E95F-4ABC-9767-FEB708FB8F63}" srcOrd="4" destOrd="0" parTransId="{A08CE6F9-46B0-4970-B0C1-DF0A255AB7CE}" sibTransId="{33FB608B-65A0-44B4-AC2D-F1FE0420C2C8}"/>
    <dgm:cxn modelId="{4FE72E6F-2C5E-447F-96DF-C2A5A3AC3844}" type="presParOf" srcId="{04B6717F-DF3E-469A-8C72-4F99108C6349}" destId="{3FA0A2CD-7A48-4836-A3FA-60A95DA85CC8}" srcOrd="0" destOrd="0" presId="urn:microsoft.com/office/officeart/2008/layout/BendingPictureSemiTransparentText"/>
    <dgm:cxn modelId="{98C67B9A-1FF6-4DC5-AFFF-A9E1B90A2149}" type="presParOf" srcId="{3FA0A2CD-7A48-4836-A3FA-60A95DA85CC8}" destId="{A0998DE5-1CA9-4646-A507-531C8B388961}" srcOrd="0" destOrd="0" presId="urn:microsoft.com/office/officeart/2008/layout/BendingPictureSemiTransparentText"/>
    <dgm:cxn modelId="{A06C8439-A2FF-4919-80CC-BD59B857FBFC}" type="presParOf" srcId="{3FA0A2CD-7A48-4836-A3FA-60A95DA85CC8}" destId="{2A1D9D27-0051-40FE-9CE1-F2565ABF9D6B}" srcOrd="1" destOrd="0" presId="urn:microsoft.com/office/officeart/2008/layout/BendingPictureSemiTransparentText"/>
    <dgm:cxn modelId="{8A06E8D2-3576-4E1E-880C-B56371B0E5BB}" type="presParOf" srcId="{04B6717F-DF3E-469A-8C72-4F99108C6349}" destId="{C0C74568-1FF6-44E8-B374-5491E9575CDB}" srcOrd="1" destOrd="0" presId="urn:microsoft.com/office/officeart/2008/layout/BendingPictureSemiTransparentText"/>
    <dgm:cxn modelId="{E2C12039-0F84-4A80-8E89-8C397C5F8D6C}" type="presParOf" srcId="{04B6717F-DF3E-469A-8C72-4F99108C6349}" destId="{F0E7C98B-4739-4B7B-8B5B-768C5E760AA7}" srcOrd="2" destOrd="0" presId="urn:microsoft.com/office/officeart/2008/layout/BendingPictureSemiTransparentText"/>
    <dgm:cxn modelId="{D1AA7A62-C341-4C58-AB9D-13E551BAC918}" type="presParOf" srcId="{F0E7C98B-4739-4B7B-8B5B-768C5E760AA7}" destId="{94AFBACC-E2D9-4184-9A32-49064F902786}" srcOrd="0" destOrd="0" presId="urn:microsoft.com/office/officeart/2008/layout/BendingPictureSemiTransparentText"/>
    <dgm:cxn modelId="{E405B8E5-BE99-4C37-AB5C-C885A3A10502}" type="presParOf" srcId="{F0E7C98B-4739-4B7B-8B5B-768C5E760AA7}" destId="{EC280615-7C02-42E5-AF3B-06ADC20A6182}" srcOrd="1" destOrd="0" presId="urn:microsoft.com/office/officeart/2008/layout/BendingPictureSemiTransparentText"/>
    <dgm:cxn modelId="{1DAD5A2A-C692-4266-9DC9-2E6395595239}" type="presParOf" srcId="{04B6717F-DF3E-469A-8C72-4F99108C6349}" destId="{BC25F3EA-8512-461B-92AA-0FA2B4B0F640}" srcOrd="3" destOrd="0" presId="urn:microsoft.com/office/officeart/2008/layout/BendingPictureSemiTransparentText"/>
    <dgm:cxn modelId="{7F4049A3-7C95-492F-985C-3BC4B04CB926}" type="presParOf" srcId="{04B6717F-DF3E-469A-8C72-4F99108C6349}" destId="{F2ABB312-C5D7-4B78-AC96-F7CEB9332314}" srcOrd="4" destOrd="0" presId="urn:microsoft.com/office/officeart/2008/layout/BendingPictureSemiTransparentText"/>
    <dgm:cxn modelId="{B0C4A2C9-189B-4DC6-A98E-055889F5C523}" type="presParOf" srcId="{F2ABB312-C5D7-4B78-AC96-F7CEB9332314}" destId="{EDE108C5-AE56-4D75-89A7-E3F64C010917}" srcOrd="0" destOrd="0" presId="urn:microsoft.com/office/officeart/2008/layout/BendingPictureSemiTransparentText"/>
    <dgm:cxn modelId="{0D13816D-E4E5-4991-AEA2-B05B7F9E5E67}" type="presParOf" srcId="{F2ABB312-C5D7-4B78-AC96-F7CEB9332314}" destId="{328791F0-56A9-4FE4-A5D1-879CB272924A}" srcOrd="1" destOrd="0" presId="urn:microsoft.com/office/officeart/2008/layout/BendingPictureSemiTransparentText"/>
    <dgm:cxn modelId="{BBE40671-FFB6-4A9C-AE8A-A7935ADB86ED}" type="presParOf" srcId="{04B6717F-DF3E-469A-8C72-4F99108C6349}" destId="{2641FFD5-30BE-402C-B890-154A16516D4F}" srcOrd="5" destOrd="0" presId="urn:microsoft.com/office/officeart/2008/layout/BendingPictureSemiTransparentText"/>
    <dgm:cxn modelId="{BBD92BA2-7742-42DF-95AC-060B855B30AF}" type="presParOf" srcId="{04B6717F-DF3E-469A-8C72-4F99108C6349}" destId="{3EAA6355-8BFE-404B-AC30-E4D44A9D3117}" srcOrd="6" destOrd="0" presId="urn:microsoft.com/office/officeart/2008/layout/BendingPictureSemiTransparentText"/>
    <dgm:cxn modelId="{F1C8ABDD-05DB-453A-9DFD-57DC0F318363}" type="presParOf" srcId="{3EAA6355-8BFE-404B-AC30-E4D44A9D3117}" destId="{D4416371-BF96-4C80-9C1F-B22B4098B66B}" srcOrd="0" destOrd="0" presId="urn:microsoft.com/office/officeart/2008/layout/BendingPictureSemiTransparentText"/>
    <dgm:cxn modelId="{251308EE-2948-4D72-9452-B64FB16E8BE5}" type="presParOf" srcId="{3EAA6355-8BFE-404B-AC30-E4D44A9D3117}" destId="{C2A03138-7700-47E3-B2D8-121312828038}" srcOrd="1" destOrd="0" presId="urn:microsoft.com/office/officeart/2008/layout/BendingPictureSemiTransparentText"/>
    <dgm:cxn modelId="{311E0930-689C-482D-B233-B8C31A162053}" type="presParOf" srcId="{04B6717F-DF3E-469A-8C72-4F99108C6349}" destId="{D04049C5-6BB3-489D-B8AE-F5D52FEEC20C}" srcOrd="7" destOrd="0" presId="urn:microsoft.com/office/officeart/2008/layout/BendingPictureSemiTransparentText"/>
    <dgm:cxn modelId="{23C09609-38E3-4C84-AE38-1998F93833C5}" type="presParOf" srcId="{04B6717F-DF3E-469A-8C72-4F99108C6349}" destId="{E12E684B-E27B-4F11-9981-A53BB31C46B2}" srcOrd="8" destOrd="0" presId="urn:microsoft.com/office/officeart/2008/layout/BendingPictureSemiTransparentText"/>
    <dgm:cxn modelId="{DCBF8A5D-BFC8-4A87-9593-7B3F060F5AE4}" type="presParOf" srcId="{E12E684B-E27B-4F11-9981-A53BB31C46B2}" destId="{560BE65A-4D10-4948-81E1-5540A49CCF2E}" srcOrd="0" destOrd="0" presId="urn:microsoft.com/office/officeart/2008/layout/BendingPictureSemiTransparentText"/>
    <dgm:cxn modelId="{16B47E48-7659-4D98-A514-9693C3A61A8D}" type="presParOf" srcId="{E12E684B-E27B-4F11-9981-A53BB31C46B2}" destId="{71C205F3-973F-49F9-80E4-53D5D667576A}" srcOrd="1" destOrd="0" presId="urn:microsoft.com/office/officeart/2008/layout/BendingPictureSemiTransparentText"/>
    <dgm:cxn modelId="{71E782AA-CD2B-4D67-B72A-9CE2ADD0A33A}" type="presParOf" srcId="{04B6717F-DF3E-469A-8C72-4F99108C6349}" destId="{F49A7DF3-51C3-4B58-8B11-54C67F7FD591}" srcOrd="9" destOrd="0" presId="urn:microsoft.com/office/officeart/2008/layout/BendingPictureSemiTransparentText"/>
    <dgm:cxn modelId="{CA0FC743-8530-482B-BC5B-12633A130968}" type="presParOf" srcId="{04B6717F-DF3E-469A-8C72-4F99108C6349}" destId="{744C9DEE-D7F6-4757-91E9-F56EA91D8024}" srcOrd="10" destOrd="0" presId="urn:microsoft.com/office/officeart/2008/layout/BendingPictureSemiTransparentText"/>
    <dgm:cxn modelId="{12F62E2C-AE73-4F5A-B06B-B3E87938581A}" type="presParOf" srcId="{744C9DEE-D7F6-4757-91E9-F56EA91D8024}" destId="{7806CAFB-7AAE-4E3A-9816-DA36D11D411D}" srcOrd="0" destOrd="0" presId="urn:microsoft.com/office/officeart/2008/layout/BendingPictureSemiTransparentText"/>
    <dgm:cxn modelId="{B88AE379-200B-4E5F-96BA-1BECE2F57ADF}" type="presParOf" srcId="{744C9DEE-D7F6-4757-91E9-F56EA91D8024}" destId="{BA711D26-F16C-4803-958B-D355ACDD95C4}" srcOrd="1" destOrd="0" presId="urn:microsoft.com/office/officeart/2008/layout/BendingPictureSemiTransparentText"/>
    <dgm:cxn modelId="{1622A03D-3CE0-4A1C-833B-6FCADA21F53A}" type="presParOf" srcId="{04B6717F-DF3E-469A-8C72-4F99108C6349}" destId="{08E78BE1-FB2F-4033-A0DF-F43FD029C652}" srcOrd="11" destOrd="0" presId="urn:microsoft.com/office/officeart/2008/layout/BendingPictureSemiTransparentText"/>
    <dgm:cxn modelId="{A6D5229D-9CC9-4FFB-AB55-CE51BE03202A}" type="presParOf" srcId="{04B6717F-DF3E-469A-8C72-4F99108C6349}" destId="{F2EF4607-04DD-4EBB-98E2-60FC8B205EF8}" srcOrd="12" destOrd="0" presId="urn:microsoft.com/office/officeart/2008/layout/BendingPictureSemiTransparentText"/>
    <dgm:cxn modelId="{2DB7504D-8C6D-4DFF-B769-339F55310EC4}" type="presParOf" srcId="{F2EF4607-04DD-4EBB-98E2-60FC8B205EF8}" destId="{7C380D04-DB3E-44F6-AFC6-D4D95BB4BC12}" srcOrd="0" destOrd="0" presId="urn:microsoft.com/office/officeart/2008/layout/BendingPictureSemiTransparentText"/>
    <dgm:cxn modelId="{01FD128E-5625-49B7-A920-798F56C74D79}" type="presParOf" srcId="{F2EF4607-04DD-4EBB-98E2-60FC8B205EF8}" destId="{B06B59FA-2F5E-44CD-A372-90158E0D722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5C8C55-A817-4DE8-960D-B9904ACF7E3F}" type="doc">
      <dgm:prSet loTypeId="urn:microsoft.com/office/officeart/2005/8/layout/cycle8" loCatId="cycle" qsTypeId="urn:microsoft.com/office/officeart/2005/8/quickstyle/simple3" qsCatId="simple" csTypeId="urn:microsoft.com/office/officeart/2005/8/colors/accent1_2" csCatId="accent1" phldr="1"/>
      <dgm:spPr/>
    </dgm:pt>
    <dgm:pt modelId="{469FFD27-DDE2-4230-84B1-E56FF0741F7D}">
      <dgm:prSet phldrT="[Teks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r>
            <a:rPr lang="pl-PL" dirty="0" err="1">
              <a:solidFill>
                <a:schemeClr val="bg1"/>
              </a:solidFill>
            </a:rPr>
            <a:t>orzo </a:t>
          </a:r>
          <a:r>
            <a:rPr lang="pl-PL" dirty="0">
              <a:solidFill>
                <a:schemeClr val="bg1"/>
              </a:solidFill>
            </a:rPr>
            <a:t>primaverile</a:t>
          </a:r>
        </a:p>
      </dgm:t>
    </dgm:pt>
    <dgm:pt modelId="{037F45C4-303D-493C-9321-39AFDD7134FB}" type="parTrans" cxnId="{C1BC80EC-16C7-4DEA-AD5B-EEB9CB36A88F}">
      <dgm:prSet/>
      <dgm:spPr/>
      <dgm:t>
        <a:bodyPr/>
        <a:lstStyle/>
        <a:p>
          <a:endParaRPr lang="pl-PL"/>
        </a:p>
      </dgm:t>
    </dgm:pt>
    <dgm:pt modelId="{D862C5CD-DACC-4ECA-9C81-AFAD4D4056B3}" type="sibTrans" cxnId="{C1BC80EC-16C7-4DEA-AD5B-EEB9CB36A88F}">
      <dgm:prSet/>
      <dgm:spPr/>
      <dgm:t>
        <a:bodyPr/>
        <a:lstStyle/>
        <a:p>
          <a:endParaRPr lang="pl-PL"/>
        </a:p>
      </dgm:t>
    </dgm:pt>
    <dgm:pt modelId="{0D82CEDD-3DCD-42E9-A19B-920AD16DF875}">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r>
            <a:rPr lang="pl-PL" dirty="0" err="1">
              <a:solidFill>
                <a:schemeClr val="bg1"/>
              </a:solidFill>
            </a:rPr>
            <a:t>trifoglio </a:t>
          </a:r>
          <a:r>
            <a:rPr lang="pl-PL" dirty="0">
              <a:solidFill>
                <a:schemeClr val="bg1"/>
              </a:solidFill>
            </a:rPr>
            <a:t>rosso</a:t>
          </a:r>
        </a:p>
      </dgm:t>
    </dgm:pt>
    <dgm:pt modelId="{A1126DE7-4C0F-4F3A-A04D-741034ACE64D}" type="parTrans" cxnId="{8E4255FB-DD41-40DF-94A9-AB681423BAE3}">
      <dgm:prSet/>
      <dgm:spPr/>
      <dgm:t>
        <a:bodyPr/>
        <a:lstStyle/>
        <a:p>
          <a:endParaRPr lang="pl-PL"/>
        </a:p>
      </dgm:t>
    </dgm:pt>
    <dgm:pt modelId="{FD83507D-3A71-4097-9D24-392F0417B283}" type="sibTrans" cxnId="{8E4255FB-DD41-40DF-94A9-AB681423BAE3}">
      <dgm:prSet/>
      <dgm:spPr/>
      <dgm:t>
        <a:bodyPr/>
        <a:lstStyle/>
        <a:p>
          <a:endParaRPr lang="pl-PL"/>
        </a:p>
      </dgm:t>
    </dgm:pt>
    <dgm:pt modelId="{B9269E56-7A34-49C3-9DF7-8CD82D12F248}" type="pres">
      <dgm:prSet presAssocID="{4B5C8C55-A817-4DE8-960D-B9904ACF7E3F}" presName="compositeShape" presStyleCnt="0">
        <dgm:presLayoutVars>
          <dgm:chMax val="7"/>
          <dgm:dir/>
          <dgm:resizeHandles val="exact"/>
        </dgm:presLayoutVars>
      </dgm:prSet>
      <dgm:spPr/>
    </dgm:pt>
    <dgm:pt modelId="{61E64743-F744-434D-9A1F-0B61504848C2}" type="pres">
      <dgm:prSet presAssocID="{4B5C8C55-A817-4DE8-960D-B9904ACF7E3F}" presName="wedge1" presStyleLbl="node1" presStyleIdx="0" presStyleCnt="2"/>
      <dgm:spPr/>
    </dgm:pt>
    <dgm:pt modelId="{19493E44-CA3E-45CB-B3C1-DDE1A544B133}" type="pres">
      <dgm:prSet presAssocID="{4B5C8C55-A817-4DE8-960D-B9904ACF7E3F}" presName="dummy1a" presStyleCnt="0"/>
      <dgm:spPr/>
    </dgm:pt>
    <dgm:pt modelId="{EB681911-1E9C-41A1-9412-825519902604}" type="pres">
      <dgm:prSet presAssocID="{4B5C8C55-A817-4DE8-960D-B9904ACF7E3F}" presName="dummy1b" presStyleCnt="0"/>
      <dgm:spPr/>
    </dgm:pt>
    <dgm:pt modelId="{80DE4DBF-7DF1-46BE-9BD4-97281D58E9A4}" type="pres">
      <dgm:prSet presAssocID="{4B5C8C55-A817-4DE8-960D-B9904ACF7E3F}" presName="wedge1Tx" presStyleLbl="node1" presStyleIdx="0" presStyleCnt="2">
        <dgm:presLayoutVars>
          <dgm:chMax val="0"/>
          <dgm:chPref val="0"/>
          <dgm:bulletEnabled val="1"/>
        </dgm:presLayoutVars>
      </dgm:prSet>
      <dgm:spPr/>
    </dgm:pt>
    <dgm:pt modelId="{5AF0E5F4-ED60-40C6-BE1E-665151783011}" type="pres">
      <dgm:prSet presAssocID="{4B5C8C55-A817-4DE8-960D-B9904ACF7E3F}" presName="wedge2" presStyleLbl="node1" presStyleIdx="1" presStyleCnt="2"/>
      <dgm:spPr/>
    </dgm:pt>
    <dgm:pt modelId="{61272806-1788-46C9-9396-0E98B280B848}" type="pres">
      <dgm:prSet presAssocID="{4B5C8C55-A817-4DE8-960D-B9904ACF7E3F}" presName="dummy2a" presStyleCnt="0"/>
      <dgm:spPr/>
    </dgm:pt>
    <dgm:pt modelId="{6F1104B4-05F0-47BD-B15A-63965D41B4F6}" type="pres">
      <dgm:prSet presAssocID="{4B5C8C55-A817-4DE8-960D-B9904ACF7E3F}" presName="dummy2b" presStyleCnt="0"/>
      <dgm:spPr/>
    </dgm:pt>
    <dgm:pt modelId="{C2107900-E40D-4297-9F44-CA06C4906586}" type="pres">
      <dgm:prSet presAssocID="{4B5C8C55-A817-4DE8-960D-B9904ACF7E3F}" presName="wedge2Tx" presStyleLbl="node1" presStyleIdx="1" presStyleCnt="2">
        <dgm:presLayoutVars>
          <dgm:chMax val="0"/>
          <dgm:chPref val="0"/>
          <dgm:bulletEnabled val="1"/>
        </dgm:presLayoutVars>
      </dgm:prSet>
      <dgm:spPr/>
    </dgm:pt>
    <dgm:pt modelId="{95C06A1B-1951-43C8-860A-EA5B363C67F6}" type="pres">
      <dgm:prSet presAssocID="{D862C5CD-DACC-4ECA-9C81-AFAD4D4056B3}" presName="arrowWedge1" presStyleLbl="fgSibTrans2D1" presStyleIdx="0" presStyleCnt="2"/>
      <dgm:spPr/>
    </dgm:pt>
    <dgm:pt modelId="{969D5349-C87E-411D-A09D-844F9E25DD50}" type="pres">
      <dgm:prSet presAssocID="{FD83507D-3A71-4097-9D24-392F0417B283}" presName="arrowWedge2" presStyleLbl="fgSibTrans2D1" presStyleIdx="1" presStyleCnt="2"/>
      <dgm:spPr/>
    </dgm:pt>
  </dgm:ptLst>
  <dgm:cxnLst>
    <dgm:cxn modelId="{D3D77120-7864-4106-84DC-F8C8507A46FB}" type="presOf" srcId="{469FFD27-DDE2-4230-84B1-E56FF0741F7D}" destId="{80DE4DBF-7DF1-46BE-9BD4-97281D58E9A4}" srcOrd="1" destOrd="0" presId="urn:microsoft.com/office/officeart/2005/8/layout/cycle8"/>
    <dgm:cxn modelId="{92C39A29-9DB4-40C7-80B8-0A842B75C86D}" type="presOf" srcId="{0D82CEDD-3DCD-42E9-A19B-920AD16DF875}" destId="{5AF0E5F4-ED60-40C6-BE1E-665151783011}" srcOrd="0" destOrd="0" presId="urn:microsoft.com/office/officeart/2005/8/layout/cycle8"/>
    <dgm:cxn modelId="{79608755-D645-47BB-9D5E-C2D2C97B2A88}" type="presOf" srcId="{4B5C8C55-A817-4DE8-960D-B9904ACF7E3F}" destId="{B9269E56-7A34-49C3-9DF7-8CD82D12F248}" srcOrd="0" destOrd="0" presId="urn:microsoft.com/office/officeart/2005/8/layout/cycle8"/>
    <dgm:cxn modelId="{8A24C4D6-3880-48D0-B978-05C987BC9C91}" type="presOf" srcId="{469FFD27-DDE2-4230-84B1-E56FF0741F7D}" destId="{61E64743-F744-434D-9A1F-0B61504848C2}" srcOrd="0" destOrd="0" presId="urn:microsoft.com/office/officeart/2005/8/layout/cycle8"/>
    <dgm:cxn modelId="{99EF4CE4-2F3F-4E51-842F-CC9F60ED65EE}" type="presOf" srcId="{0D82CEDD-3DCD-42E9-A19B-920AD16DF875}" destId="{C2107900-E40D-4297-9F44-CA06C4906586}" srcOrd="1" destOrd="0" presId="urn:microsoft.com/office/officeart/2005/8/layout/cycle8"/>
    <dgm:cxn modelId="{C1BC80EC-16C7-4DEA-AD5B-EEB9CB36A88F}" srcId="{4B5C8C55-A817-4DE8-960D-B9904ACF7E3F}" destId="{469FFD27-DDE2-4230-84B1-E56FF0741F7D}" srcOrd="0" destOrd="0" parTransId="{037F45C4-303D-493C-9321-39AFDD7134FB}" sibTransId="{D862C5CD-DACC-4ECA-9C81-AFAD4D4056B3}"/>
    <dgm:cxn modelId="{8E4255FB-DD41-40DF-94A9-AB681423BAE3}" srcId="{4B5C8C55-A817-4DE8-960D-B9904ACF7E3F}" destId="{0D82CEDD-3DCD-42E9-A19B-920AD16DF875}" srcOrd="1" destOrd="0" parTransId="{A1126DE7-4C0F-4F3A-A04D-741034ACE64D}" sibTransId="{FD83507D-3A71-4097-9D24-392F0417B283}"/>
    <dgm:cxn modelId="{4CBCABB0-4A90-481E-8E85-F2063031526A}" type="presParOf" srcId="{B9269E56-7A34-49C3-9DF7-8CD82D12F248}" destId="{61E64743-F744-434D-9A1F-0B61504848C2}" srcOrd="0" destOrd="0" presId="urn:microsoft.com/office/officeart/2005/8/layout/cycle8"/>
    <dgm:cxn modelId="{A2B82DC5-5147-453A-A2D7-A7A811EAE580}" type="presParOf" srcId="{B9269E56-7A34-49C3-9DF7-8CD82D12F248}" destId="{19493E44-CA3E-45CB-B3C1-DDE1A544B133}" srcOrd="1" destOrd="0" presId="urn:microsoft.com/office/officeart/2005/8/layout/cycle8"/>
    <dgm:cxn modelId="{EF95778C-8175-4D26-9296-98B6037E8F69}" type="presParOf" srcId="{B9269E56-7A34-49C3-9DF7-8CD82D12F248}" destId="{EB681911-1E9C-41A1-9412-825519902604}" srcOrd="2" destOrd="0" presId="urn:microsoft.com/office/officeart/2005/8/layout/cycle8"/>
    <dgm:cxn modelId="{58E0B7DC-F290-42C5-8306-11E360B358CF}" type="presParOf" srcId="{B9269E56-7A34-49C3-9DF7-8CD82D12F248}" destId="{80DE4DBF-7DF1-46BE-9BD4-97281D58E9A4}" srcOrd="3" destOrd="0" presId="urn:microsoft.com/office/officeart/2005/8/layout/cycle8"/>
    <dgm:cxn modelId="{3CB534A2-B777-4005-B2CE-A183F866ADE7}" type="presParOf" srcId="{B9269E56-7A34-49C3-9DF7-8CD82D12F248}" destId="{5AF0E5F4-ED60-40C6-BE1E-665151783011}" srcOrd="4" destOrd="0" presId="urn:microsoft.com/office/officeart/2005/8/layout/cycle8"/>
    <dgm:cxn modelId="{C7736F90-53F8-44FD-8DE2-4471C137324C}" type="presParOf" srcId="{B9269E56-7A34-49C3-9DF7-8CD82D12F248}" destId="{61272806-1788-46C9-9396-0E98B280B848}" srcOrd="5" destOrd="0" presId="urn:microsoft.com/office/officeart/2005/8/layout/cycle8"/>
    <dgm:cxn modelId="{900E83CD-DA51-4188-AB37-EE990E40ACB1}" type="presParOf" srcId="{B9269E56-7A34-49C3-9DF7-8CD82D12F248}" destId="{6F1104B4-05F0-47BD-B15A-63965D41B4F6}" srcOrd="6" destOrd="0" presId="urn:microsoft.com/office/officeart/2005/8/layout/cycle8"/>
    <dgm:cxn modelId="{287487B0-3724-4C83-BB3F-1A546A6A42D2}" type="presParOf" srcId="{B9269E56-7A34-49C3-9DF7-8CD82D12F248}" destId="{C2107900-E40D-4297-9F44-CA06C4906586}" srcOrd="7" destOrd="0" presId="urn:microsoft.com/office/officeart/2005/8/layout/cycle8"/>
    <dgm:cxn modelId="{B9EAE644-27E9-4BBC-B262-211B3887C150}" type="presParOf" srcId="{B9269E56-7A34-49C3-9DF7-8CD82D12F248}" destId="{95C06A1B-1951-43C8-860A-EA5B363C67F6}" srcOrd="8" destOrd="0" presId="urn:microsoft.com/office/officeart/2005/8/layout/cycle8"/>
    <dgm:cxn modelId="{FB869E36-9DC9-40F0-A8D7-724630BB08FB}" type="presParOf" srcId="{B9269E56-7A34-49C3-9DF7-8CD82D12F248}" destId="{969D5349-C87E-411D-A09D-844F9E25DD50}"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Piante </a:t>
          </a:r>
          <a:r>
            <a:rPr lang="pl-PL" sz="2400" b="1" dirty="0">
              <a:solidFill>
                <a:srgbClr val="231F20"/>
              </a:solidFill>
            </a:rPr>
            <a:t>con TC </a:t>
          </a:r>
          <a:r>
            <a:rPr lang="pl-PL" sz="2400" b="1" dirty="0" err="1">
              <a:solidFill>
                <a:srgbClr val="231F20"/>
              </a:solidFill>
            </a:rPr>
            <a:t>basso (</a:t>
          </a:r>
          <a:r>
            <a:rPr lang="pl-PL" sz="2400" b="1" dirty="0">
              <a:solidFill>
                <a:srgbClr val="231F20"/>
              </a:solidFill>
            </a:rPr>
            <a:t>200-400)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barbabietola da zucchero</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sorgo</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miglio</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Piante </a:t>
          </a:r>
          <a:r>
            <a:rPr lang="pl-PL" sz="2400" b="1" dirty="0">
              <a:solidFill>
                <a:srgbClr val="231F20"/>
              </a:solidFill>
            </a:rPr>
            <a:t>con TC </a:t>
          </a:r>
          <a:r>
            <a:rPr lang="pl-PL" sz="2400" b="1" dirty="0" err="1">
              <a:solidFill>
                <a:srgbClr val="231F20"/>
              </a:solidFill>
            </a:rPr>
            <a:t>moderato </a:t>
          </a:r>
          <a:r>
            <a:rPr lang="pl-PL" sz="2400" b="1" dirty="0">
              <a:solidFill>
                <a:srgbClr val="231F20"/>
              </a:solidFill>
            </a:rPr>
            <a:t>(400-700)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cereali</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girasole</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legumi a seme grande</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Piante </a:t>
          </a:r>
          <a:r>
            <a:rPr lang="pl-PL" sz="2400" b="1" dirty="0">
              <a:solidFill>
                <a:srgbClr val="231F20"/>
              </a:solidFill>
            </a:rPr>
            <a:t>con TC elevato (700-900)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lino</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erbe</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legumi </a:t>
          </a:r>
          <a:r>
            <a:rPr lang="pl-PL" dirty="0">
              <a:solidFill>
                <a:srgbClr val="231F20"/>
              </a:solidFill>
            </a:rPr>
            <a:t>a seme </a:t>
          </a:r>
          <a:r>
            <a:rPr lang="pl-PL" dirty="0" err="1">
              <a:solidFill>
                <a:srgbClr val="231F20"/>
              </a:solidFill>
            </a:rPr>
            <a:t>piccolo</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1942" custLinFactNeighborY="-9000">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a:solidFill>
                <a:srgbClr val="231F20"/>
              </a:solidFill>
            </a:rPr>
            <a:t>cicli </a:t>
          </a:r>
          <a:r>
            <a:rPr lang="pl-PL" sz="2400" dirty="0" err="1">
              <a:solidFill>
                <a:srgbClr val="231F20"/>
              </a:solidFill>
            </a:rPr>
            <a:t>nutrizionali chiusi </a:t>
          </a: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73BF32B9-9301-486E-8A3D-8781252AA6BB}">
      <dgm:prSet custT="1"/>
      <dgm:spPr>
        <a:solidFill>
          <a:srgbClr val="8DC641"/>
        </a:solidFill>
      </dgm:spPr>
      <dgm:t>
        <a:bodyPr/>
        <a:lstStyle/>
        <a:p>
          <a:r>
            <a:rPr lang="pl-PL" sz="2200" dirty="0" err="1">
              <a:solidFill>
                <a:srgbClr val="231F20"/>
              </a:solidFill>
            </a:rPr>
            <a:t>miglioramento </a:t>
          </a:r>
          <a:r>
            <a:rPr lang="pl-PL" sz="2200" dirty="0">
              <a:solidFill>
                <a:srgbClr val="231F20"/>
              </a:solidFill>
            </a:rPr>
            <a:t>della salute </a:t>
          </a:r>
          <a:r>
            <a:rPr lang="pl-PL" sz="2200" dirty="0" err="1">
              <a:solidFill>
                <a:srgbClr val="231F20"/>
              </a:solidFill>
            </a:rPr>
            <a:t>del suolo </a:t>
          </a:r>
        </a:p>
      </dgm:t>
    </dgm:pt>
    <dgm:pt modelId="{10CEDE81-5523-483A-8D1D-1D04794EB7DF}" type="parTrans" cxnId="{D4E91394-00F2-4E32-BCB6-8B4CF9F7797B}">
      <dgm:prSet/>
      <dgm:spPr/>
      <dgm:t>
        <a:bodyPr/>
        <a:lstStyle/>
        <a:p>
          <a:endParaRPr lang="pl-PL" sz="2400">
            <a:solidFill>
              <a:srgbClr val="231F20"/>
            </a:solidFill>
          </a:endParaRPr>
        </a:p>
      </dgm:t>
    </dgm:pt>
    <dgm:pt modelId="{FD715DFC-2917-48C4-83DD-28C48C395AC4}" type="sibTrans" cxnId="{D4E91394-00F2-4E32-BCB6-8B4CF9F7797B}">
      <dgm:prSet/>
      <dgm:spPr/>
      <dgm:t>
        <a:bodyPr/>
        <a:lstStyle/>
        <a:p>
          <a:endParaRPr lang="pl-PL" sz="2400">
            <a:solidFill>
              <a:srgbClr val="231F20"/>
            </a:solidFill>
          </a:endParaRPr>
        </a:p>
      </dgm:t>
    </dgm:pt>
    <dgm:pt modelId="{E541C75D-FCC2-4360-926E-1505140B6DFD}">
      <dgm:prSet custT="1"/>
      <dgm:spPr>
        <a:solidFill>
          <a:srgbClr val="8DC641"/>
        </a:solidFill>
      </dgm:spPr>
      <dgm:t>
        <a:bodyPr/>
        <a:lstStyle/>
        <a:p>
          <a:r>
            <a:rPr lang="en-US" sz="2200" dirty="0">
              <a:solidFill>
                <a:srgbClr val="231F20"/>
              </a:solidFill>
            </a:rPr>
            <a:t>riduzione dell'impronta ecologica della produzione alimentare</a:t>
          </a:r>
          <a:endParaRPr lang="pl-PL" sz="2200" dirty="0">
            <a:solidFill>
              <a:srgbClr val="231F20"/>
            </a:solidFill>
          </a:endParaRPr>
        </a:p>
      </dgm:t>
    </dgm:pt>
    <dgm:pt modelId="{097C0D8F-DFDD-4832-A41E-8B7B38BFD741}" type="parTrans" cxnId="{26A38119-DF4B-4ED5-9FD0-1AC72D091C24}">
      <dgm:prSet/>
      <dgm:spPr/>
      <dgm:t>
        <a:bodyPr/>
        <a:lstStyle/>
        <a:p>
          <a:endParaRPr lang="pl-PL" sz="2400">
            <a:solidFill>
              <a:srgbClr val="231F20"/>
            </a:solidFill>
          </a:endParaRPr>
        </a:p>
      </dgm:t>
    </dgm:pt>
    <dgm:pt modelId="{42985BC0-B45A-49D1-B291-379CC87D6688}" type="sibTrans" cxnId="{26A38119-DF4B-4ED5-9FD0-1AC72D091C24}">
      <dgm:prSet/>
      <dgm:spPr/>
      <dgm:t>
        <a:bodyPr/>
        <a:lstStyle/>
        <a:p>
          <a:endParaRPr lang="pl-PL" sz="2400">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99D2A2FC-B02A-4A0F-A90F-19F03BA88B72}" type="pres">
      <dgm:prSet presAssocID="{73BF32B9-9301-486E-8A3D-8781252AA6BB}" presName="parentLin" presStyleCnt="0"/>
      <dgm:spPr/>
    </dgm:pt>
    <dgm:pt modelId="{DE454BAA-CA96-46A0-B14C-543660FFDC9F}" type="pres">
      <dgm:prSet presAssocID="{73BF32B9-9301-486E-8A3D-8781252AA6BB}" presName="parentLeftMargin" presStyleLbl="node1" presStyleIdx="0" presStyleCnt="3"/>
      <dgm:spPr/>
    </dgm:pt>
    <dgm:pt modelId="{C2A7D3C4-B911-47AC-8FF9-EBD9852F1890}" type="pres">
      <dgm:prSet presAssocID="{73BF32B9-9301-486E-8A3D-8781252AA6BB}" presName="parentText" presStyleLbl="node1" presStyleIdx="1" presStyleCnt="3" custScaleX="121000">
        <dgm:presLayoutVars>
          <dgm:chMax val="0"/>
          <dgm:bulletEnabled val="1"/>
        </dgm:presLayoutVars>
      </dgm:prSet>
      <dgm:spPr/>
    </dgm:pt>
    <dgm:pt modelId="{F8B62392-A639-4321-BA57-3B8A20D41F05}" type="pres">
      <dgm:prSet presAssocID="{73BF32B9-9301-486E-8A3D-8781252AA6BB}" presName="negativeSpace" presStyleCnt="0"/>
      <dgm:spPr/>
    </dgm:pt>
    <dgm:pt modelId="{6B58686A-D62A-4F2E-846E-7DE5C82079EB}" type="pres">
      <dgm:prSet presAssocID="{73BF32B9-9301-486E-8A3D-8781252AA6BB}" presName="childText" presStyleLbl="conFgAcc1" presStyleIdx="1" presStyleCnt="3">
        <dgm:presLayoutVars>
          <dgm:bulletEnabled val="1"/>
        </dgm:presLayoutVars>
      </dgm:prSet>
      <dgm:spPr/>
    </dgm:pt>
    <dgm:pt modelId="{C813C540-BD9F-44A5-B464-3E075A555A85}" type="pres">
      <dgm:prSet presAssocID="{FD715DFC-2917-48C4-83DD-28C48C395AC4}" presName="spaceBetweenRectangles" presStyleCnt="0"/>
      <dgm:spPr/>
    </dgm:pt>
    <dgm:pt modelId="{528F5EEC-DB9F-4805-8696-E90370DC458B}" type="pres">
      <dgm:prSet presAssocID="{E541C75D-FCC2-4360-926E-1505140B6DFD}" presName="parentLin" presStyleCnt="0"/>
      <dgm:spPr/>
    </dgm:pt>
    <dgm:pt modelId="{E6C932EF-6E93-40F4-A643-7555BA5A08A4}" type="pres">
      <dgm:prSet presAssocID="{E541C75D-FCC2-4360-926E-1505140B6DFD}" presName="parentLeftMargin" presStyleLbl="node1" presStyleIdx="1" presStyleCnt="3"/>
      <dgm:spPr/>
    </dgm:pt>
    <dgm:pt modelId="{B2F952FD-9035-42D1-810A-BBC8E4E383F8}" type="pres">
      <dgm:prSet presAssocID="{E541C75D-FCC2-4360-926E-1505140B6DFD}" presName="parentText" presStyleLbl="node1" presStyleIdx="2" presStyleCnt="3" custScaleX="121000" custLinFactNeighborX="-10883">
        <dgm:presLayoutVars>
          <dgm:chMax val="0"/>
          <dgm:bulletEnabled val="1"/>
        </dgm:presLayoutVars>
      </dgm:prSet>
      <dgm:spPr/>
    </dgm:pt>
    <dgm:pt modelId="{8B5B0558-D079-49AE-A23E-E85104542E59}" type="pres">
      <dgm:prSet presAssocID="{E541C75D-FCC2-4360-926E-1505140B6DFD}" presName="negativeSpace" presStyleCnt="0"/>
      <dgm:spPr/>
    </dgm:pt>
    <dgm:pt modelId="{1800E76A-494C-4195-BAA0-D25C6F5B7699}" type="pres">
      <dgm:prSet presAssocID="{E541C75D-FCC2-4360-926E-1505140B6DFD}" presName="childText" presStyleLbl="conFgAcc1" presStyleIdx="2" presStyleCnt="3">
        <dgm:presLayoutVars>
          <dgm:bulletEnabled val="1"/>
        </dgm:presLayoutVars>
      </dgm:prSet>
      <dgm:spPr/>
    </dgm:pt>
  </dgm:ptLst>
  <dgm:cxnLst>
    <dgm:cxn modelId="{26A38119-DF4B-4ED5-9FD0-1AC72D091C24}" srcId="{325C9100-3AB3-4E1A-9221-1B13A85AB3A6}" destId="{E541C75D-FCC2-4360-926E-1505140B6DFD}" srcOrd="2" destOrd="0" parTransId="{097C0D8F-DFDD-4832-A41E-8B7B38BFD741}" sibTransId="{42985BC0-B45A-49D1-B291-379CC87D6688}"/>
    <dgm:cxn modelId="{3E08C52A-0D9D-4449-84EB-C23339316B1C}" type="presOf" srcId="{73BF32B9-9301-486E-8A3D-8781252AA6BB}" destId="{C2A7D3C4-B911-47AC-8FF9-EBD9852F1890}" srcOrd="1" destOrd="0" presId="urn:microsoft.com/office/officeart/2005/8/layout/list1"/>
    <dgm:cxn modelId="{1ABC1744-3AA3-433D-B990-8BA94AFE528E}" type="presOf" srcId="{E541C75D-FCC2-4360-926E-1505140B6DFD}" destId="{E6C932EF-6E93-40F4-A643-7555BA5A08A4}" srcOrd="0" destOrd="0" presId="urn:microsoft.com/office/officeart/2005/8/layout/list1"/>
    <dgm:cxn modelId="{3FE5C17F-75F6-467E-AEEA-98824D2FDDC5}" type="presOf" srcId="{E541C75D-FCC2-4360-926E-1505140B6DFD}" destId="{B2F952FD-9035-42D1-810A-BBC8E4E383F8}" srcOrd="1" destOrd="0" presId="urn:microsoft.com/office/officeart/2005/8/layout/list1"/>
    <dgm:cxn modelId="{D4E91394-00F2-4E32-BCB6-8B4CF9F7797B}" srcId="{325C9100-3AB3-4E1A-9221-1B13A85AB3A6}" destId="{73BF32B9-9301-486E-8A3D-8781252AA6BB}" srcOrd="1" destOrd="0" parTransId="{10CEDE81-5523-483A-8D1D-1D04794EB7DF}" sibTransId="{FD715DFC-2917-48C4-83DD-28C48C395AC4}"/>
    <dgm:cxn modelId="{3902F4B1-2EDE-4B16-BB31-3BDC6DF8D3B1}" srcId="{325C9100-3AB3-4E1A-9221-1B13A85AB3A6}" destId="{1F5188BD-1443-45AA-A21F-7F654517F9FF}" srcOrd="0" destOrd="0" parTransId="{C809F85E-5681-4541-8F6D-64557209D546}" sibTransId="{BDB2A3BD-49BC-468B-934D-2E0133476C7A}"/>
    <dgm:cxn modelId="{1D5C05BD-52A1-4313-A39A-304BD8C51A90}" type="presOf" srcId="{73BF32B9-9301-486E-8A3D-8781252AA6BB}" destId="{DE454BAA-CA96-46A0-B14C-543660FFDC9F}" srcOrd="0" destOrd="0" presId="urn:microsoft.com/office/officeart/2005/8/layout/list1"/>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6096C018-96A8-4297-9CC7-2CE867118CC4}" type="presParOf" srcId="{30ABB25A-BD58-4B3E-B439-DAB0F198B40F}" destId="{99D2A2FC-B02A-4A0F-A90F-19F03BA88B72}" srcOrd="4" destOrd="0" presId="urn:microsoft.com/office/officeart/2005/8/layout/list1"/>
    <dgm:cxn modelId="{195DE66F-A4F8-4D2A-AA29-5EF3022E568D}" type="presParOf" srcId="{99D2A2FC-B02A-4A0F-A90F-19F03BA88B72}" destId="{DE454BAA-CA96-46A0-B14C-543660FFDC9F}" srcOrd="0" destOrd="0" presId="urn:microsoft.com/office/officeart/2005/8/layout/list1"/>
    <dgm:cxn modelId="{AB9CF6C6-9941-429D-B41C-1EB7B034883B}" type="presParOf" srcId="{99D2A2FC-B02A-4A0F-A90F-19F03BA88B72}" destId="{C2A7D3C4-B911-47AC-8FF9-EBD9852F1890}" srcOrd="1" destOrd="0" presId="urn:microsoft.com/office/officeart/2005/8/layout/list1"/>
    <dgm:cxn modelId="{472FDDE9-E1A5-4238-98B7-587A76919FD3}" type="presParOf" srcId="{30ABB25A-BD58-4B3E-B439-DAB0F198B40F}" destId="{F8B62392-A639-4321-BA57-3B8A20D41F05}" srcOrd="5" destOrd="0" presId="urn:microsoft.com/office/officeart/2005/8/layout/list1"/>
    <dgm:cxn modelId="{12A388E4-C726-4B3A-A360-25D2A74EDD11}" type="presParOf" srcId="{30ABB25A-BD58-4B3E-B439-DAB0F198B40F}" destId="{6B58686A-D62A-4F2E-846E-7DE5C82079EB}" srcOrd="6" destOrd="0" presId="urn:microsoft.com/office/officeart/2005/8/layout/list1"/>
    <dgm:cxn modelId="{5EBC7D1F-9CA9-408E-A5DD-41ACE1B2052C}" type="presParOf" srcId="{30ABB25A-BD58-4B3E-B439-DAB0F198B40F}" destId="{C813C540-BD9F-44A5-B464-3E075A555A85}" srcOrd="7" destOrd="0" presId="urn:microsoft.com/office/officeart/2005/8/layout/list1"/>
    <dgm:cxn modelId="{357C8019-2B12-4427-96C3-67C368F2E060}" type="presParOf" srcId="{30ABB25A-BD58-4B3E-B439-DAB0F198B40F}" destId="{528F5EEC-DB9F-4805-8696-E90370DC458B}" srcOrd="8" destOrd="0" presId="urn:microsoft.com/office/officeart/2005/8/layout/list1"/>
    <dgm:cxn modelId="{2AC62281-4660-4D43-B414-5208A3E28B59}" type="presParOf" srcId="{528F5EEC-DB9F-4805-8696-E90370DC458B}" destId="{E6C932EF-6E93-40F4-A643-7555BA5A08A4}" srcOrd="0" destOrd="0" presId="urn:microsoft.com/office/officeart/2005/8/layout/list1"/>
    <dgm:cxn modelId="{14A9B001-5C84-45F1-B9A2-72473F6D7B80}" type="presParOf" srcId="{528F5EEC-DB9F-4805-8696-E90370DC458B}" destId="{B2F952FD-9035-42D1-810A-BBC8E4E383F8}" srcOrd="1" destOrd="0" presId="urn:microsoft.com/office/officeart/2005/8/layout/list1"/>
    <dgm:cxn modelId="{4A45141E-1FFA-4890-BDB8-A34775A1668D}" type="presParOf" srcId="{30ABB25A-BD58-4B3E-B439-DAB0F198B40F}" destId="{8B5B0558-D079-49AE-A23E-E85104542E59}" srcOrd="9" destOrd="0" presId="urn:microsoft.com/office/officeart/2005/8/layout/list1"/>
    <dgm:cxn modelId="{4AF77BAA-015A-4EED-99BB-A53E65391A48}" type="presParOf" srcId="{30ABB25A-BD58-4B3E-B439-DAB0F198B40F}" destId="{1800E76A-494C-4195-BAA0-D25C6F5B76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5419E5-C459-4B63-BDCF-2548D8A5755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E5ADF572-3BFA-4402-924F-3420545377AA}">
      <dgm:prSet phldrT="[Tekst]"/>
      <dgm:spPr/>
      <dgm:t>
        <a:bodyPr/>
        <a:lstStyle/>
        <a:p>
          <a:r>
            <a:rPr lang="pl-PL" b="1" dirty="0" err="1"/>
            <a:t>segale invernale</a:t>
          </a:r>
          <a:endParaRPr lang="pl-PL" b="1" dirty="0"/>
        </a:p>
      </dgm:t>
    </dgm:pt>
    <dgm:pt modelId="{72CC7653-551C-4EBD-8305-A855563A4117}" type="parTrans" cxnId="{711B4778-F6F5-455D-A186-A7F59DDDD9E2}">
      <dgm:prSet/>
      <dgm:spPr/>
      <dgm:t>
        <a:bodyPr/>
        <a:lstStyle/>
        <a:p>
          <a:endParaRPr lang="pl-PL" b="1"/>
        </a:p>
      </dgm:t>
    </dgm:pt>
    <dgm:pt modelId="{43EF2F4D-908D-498A-86DF-F48E5786CBC3}" type="sibTrans" cxnId="{711B4778-F6F5-455D-A186-A7F59DDDD9E2}">
      <dgm:prSet/>
      <dgm:spPr/>
      <dgm:t>
        <a:bodyPr/>
        <a:lstStyle/>
        <a:p>
          <a:endParaRPr lang="pl-PL" b="1"/>
        </a:p>
      </dgm:t>
    </dgm:pt>
    <dgm:pt modelId="{374A45F0-8777-403E-8692-80BE91CF641D}">
      <dgm:prSet phldrT="[Tekst]"/>
      <dgm:spPr/>
      <dgm:t>
        <a:bodyPr/>
        <a:lstStyle/>
        <a:p>
          <a:r>
            <a:rPr lang="pl-PL" b="1" dirty="0"/>
            <a:t>avena </a:t>
          </a:r>
        </a:p>
      </dgm:t>
    </dgm:pt>
    <dgm:pt modelId="{9E934A14-26D3-4AB2-B059-4DDF8D8DE83B}" type="parTrans" cxnId="{25222706-197C-4597-8F89-58D761DFB501}">
      <dgm:prSet/>
      <dgm:spPr/>
      <dgm:t>
        <a:bodyPr/>
        <a:lstStyle/>
        <a:p>
          <a:endParaRPr lang="pl-PL" b="1"/>
        </a:p>
      </dgm:t>
    </dgm:pt>
    <dgm:pt modelId="{9B9D6859-F25D-4186-8E6C-06E10DBD3205}" type="sibTrans" cxnId="{25222706-197C-4597-8F89-58D761DFB501}">
      <dgm:prSet/>
      <dgm:spPr/>
      <dgm:t>
        <a:bodyPr/>
        <a:lstStyle/>
        <a:p>
          <a:endParaRPr lang="pl-PL" b="1"/>
        </a:p>
      </dgm:t>
    </dgm:pt>
    <dgm:pt modelId="{983C02DE-90D2-42AD-9580-6DE13544A32E}" type="pres">
      <dgm:prSet presAssocID="{075419E5-C459-4B63-BDCF-2548D8A5755F}" presName="Name0" presStyleCnt="0">
        <dgm:presLayoutVars>
          <dgm:dir/>
          <dgm:resizeHandles val="exact"/>
        </dgm:presLayoutVars>
      </dgm:prSet>
      <dgm:spPr/>
    </dgm:pt>
    <dgm:pt modelId="{0FD2BF1F-C676-4800-BFEA-8C461F49FBFE}" type="pres">
      <dgm:prSet presAssocID="{E5ADF572-3BFA-4402-924F-3420545377AA}" presName="composite" presStyleCnt="0"/>
      <dgm:spPr/>
    </dgm:pt>
    <dgm:pt modelId="{DF7889AD-E569-4C52-BC2A-E5A3F998F5A0}" type="pres">
      <dgm:prSet presAssocID="{E5ADF572-3BFA-4402-924F-3420545377AA}" presName="rect1" presStyleLbl="bgShp"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51A782-5E4C-4B84-83A6-82E790774B0E}" type="pres">
      <dgm:prSet presAssocID="{E5ADF572-3BFA-4402-924F-3420545377AA}" presName="rect2" presStyleLbl="trBgShp" presStyleIdx="0" presStyleCnt="2">
        <dgm:presLayoutVars>
          <dgm:bulletEnabled val="1"/>
        </dgm:presLayoutVars>
      </dgm:prSet>
      <dgm:spPr/>
    </dgm:pt>
    <dgm:pt modelId="{A7000F75-ECFC-4323-A83A-465E794F58C3}" type="pres">
      <dgm:prSet presAssocID="{43EF2F4D-908D-498A-86DF-F48E5786CBC3}" presName="sibTrans" presStyleCnt="0"/>
      <dgm:spPr/>
    </dgm:pt>
    <dgm:pt modelId="{73FC9178-7E66-457B-89A9-E11F250092FC}" type="pres">
      <dgm:prSet presAssocID="{374A45F0-8777-403E-8692-80BE91CF641D}" presName="composite" presStyleCnt="0"/>
      <dgm:spPr/>
    </dgm:pt>
    <dgm:pt modelId="{DDB184BF-DD0F-4A1B-B1F8-8710BC9BFD1B}" type="pres">
      <dgm:prSet presAssocID="{374A45F0-8777-403E-8692-80BE91CF641D}" presName="rect1" presStyleLbl="bgShp"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8061E71-563C-4DDF-8858-E63FA8F9F37E}" type="pres">
      <dgm:prSet presAssocID="{374A45F0-8777-403E-8692-80BE91CF641D}" presName="rect2" presStyleLbl="trBgShp" presStyleIdx="1" presStyleCnt="2">
        <dgm:presLayoutVars>
          <dgm:bulletEnabled val="1"/>
        </dgm:presLayoutVars>
      </dgm:prSet>
      <dgm:spPr/>
    </dgm:pt>
  </dgm:ptLst>
  <dgm:cxnLst>
    <dgm:cxn modelId="{25222706-197C-4597-8F89-58D761DFB501}" srcId="{075419E5-C459-4B63-BDCF-2548D8A5755F}" destId="{374A45F0-8777-403E-8692-80BE91CF641D}" srcOrd="1" destOrd="0" parTransId="{9E934A14-26D3-4AB2-B059-4DDF8D8DE83B}" sibTransId="{9B9D6859-F25D-4186-8E6C-06E10DBD3205}"/>
    <dgm:cxn modelId="{C3DB0967-ED33-4A80-83BB-369405668115}" type="presOf" srcId="{374A45F0-8777-403E-8692-80BE91CF641D}" destId="{D8061E71-563C-4DDF-8858-E63FA8F9F37E}" srcOrd="0" destOrd="0" presId="urn:microsoft.com/office/officeart/2008/layout/BendingPictureSemiTransparentText"/>
    <dgm:cxn modelId="{711B4778-F6F5-455D-A186-A7F59DDDD9E2}" srcId="{075419E5-C459-4B63-BDCF-2548D8A5755F}" destId="{E5ADF572-3BFA-4402-924F-3420545377AA}" srcOrd="0" destOrd="0" parTransId="{72CC7653-551C-4EBD-8305-A855563A4117}" sibTransId="{43EF2F4D-908D-498A-86DF-F48E5786CBC3}"/>
    <dgm:cxn modelId="{6C7CB9BE-8B91-4C4D-B59E-BB70AE1F284D}" type="presOf" srcId="{E5ADF572-3BFA-4402-924F-3420545377AA}" destId="{BC51A782-5E4C-4B84-83A6-82E790774B0E}" srcOrd="0" destOrd="0" presId="urn:microsoft.com/office/officeart/2008/layout/BendingPictureSemiTransparentText"/>
    <dgm:cxn modelId="{A9DCEDD4-4A55-46CF-8F60-E0D8C09F84EF}" type="presOf" srcId="{075419E5-C459-4B63-BDCF-2548D8A5755F}" destId="{983C02DE-90D2-42AD-9580-6DE13544A32E}" srcOrd="0" destOrd="0" presId="urn:microsoft.com/office/officeart/2008/layout/BendingPictureSemiTransparentText"/>
    <dgm:cxn modelId="{DD16DD89-95A5-4E9E-92C9-617BA1BECB98}" type="presParOf" srcId="{983C02DE-90D2-42AD-9580-6DE13544A32E}" destId="{0FD2BF1F-C676-4800-BFEA-8C461F49FBFE}" srcOrd="0" destOrd="0" presId="urn:microsoft.com/office/officeart/2008/layout/BendingPictureSemiTransparentText"/>
    <dgm:cxn modelId="{A06E344B-1D31-444A-8A23-6C38FB47CE91}" type="presParOf" srcId="{0FD2BF1F-C676-4800-BFEA-8C461F49FBFE}" destId="{DF7889AD-E569-4C52-BC2A-E5A3F998F5A0}" srcOrd="0" destOrd="0" presId="urn:microsoft.com/office/officeart/2008/layout/BendingPictureSemiTransparentText"/>
    <dgm:cxn modelId="{7C9BF59B-CA0D-4CAF-A2E1-0D210CA31D0C}" type="presParOf" srcId="{0FD2BF1F-C676-4800-BFEA-8C461F49FBFE}" destId="{BC51A782-5E4C-4B84-83A6-82E790774B0E}" srcOrd="1" destOrd="0" presId="urn:microsoft.com/office/officeart/2008/layout/BendingPictureSemiTransparentText"/>
    <dgm:cxn modelId="{2F7C7372-E155-4803-A5E7-BFB997FAAB47}" type="presParOf" srcId="{983C02DE-90D2-42AD-9580-6DE13544A32E}" destId="{A7000F75-ECFC-4323-A83A-465E794F58C3}" srcOrd="1" destOrd="0" presId="urn:microsoft.com/office/officeart/2008/layout/BendingPictureSemiTransparentText"/>
    <dgm:cxn modelId="{117F24BD-975C-4F40-B82F-2D49521418DC}" type="presParOf" srcId="{983C02DE-90D2-42AD-9580-6DE13544A32E}" destId="{73FC9178-7E66-457B-89A9-E11F250092FC}" srcOrd="2" destOrd="0" presId="urn:microsoft.com/office/officeart/2008/layout/BendingPictureSemiTransparentText"/>
    <dgm:cxn modelId="{38917808-C962-4E05-BD61-1F3F4A783957}" type="presParOf" srcId="{73FC9178-7E66-457B-89A9-E11F250092FC}" destId="{DDB184BF-DD0F-4A1B-B1F8-8710BC9BFD1B}" srcOrd="0" destOrd="0" presId="urn:microsoft.com/office/officeart/2008/layout/BendingPictureSemiTransparentText"/>
    <dgm:cxn modelId="{02B4566C-D3CD-4D81-AF7A-F6B36F85533F}" type="presParOf" srcId="{73FC9178-7E66-457B-89A9-E11F250092FC}" destId="{D8061E71-563C-4DDF-8858-E63FA8F9F37E}"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en-IE" sz="2400" b="0" i="0" dirty="0">
              <a:solidFill>
                <a:srgbClr val="231F20"/>
              </a:solidFill>
            </a:rPr>
            <a:t>Trifoglio </a:t>
          </a:r>
          <a:r>
            <a:rPr lang="pl-PL" sz="2400" b="0" i="0" dirty="0">
              <a:solidFill>
                <a:srgbClr val="231F20"/>
              </a:solidFill>
            </a:rPr>
            <a:t>con erbe</a:t>
          </a:r>
        </a:p>
        <a:p>
          <a:r>
            <a:rPr lang="pl-PL" sz="2400" b="0" i="0" dirty="0">
              <a:solidFill>
                <a:srgbClr val="231F20"/>
              </a:solidFill>
            </a:rPr>
            <a:t>5,5 t di DM/ha</a:t>
          </a:r>
        </a:p>
      </dgm:t>
    </dgm:pt>
    <dgm:pt modelId="{7725C514-641F-40A6-B7B1-59C5446AB688}" type="parTrans" cxnId="{4DFFF38C-B34D-4112-B8D8-75EC282F64B2}">
      <dgm:prSet/>
      <dgm:spPr/>
      <dgm:t>
        <a:bodyPr/>
        <a:lstStyle/>
        <a:p>
          <a:endParaRPr lang="pl-PL" sz="2400">
            <a:solidFill>
              <a:srgbClr val="231F20"/>
            </a:solidFill>
          </a:endParaRPr>
        </a:p>
      </dgm:t>
    </dgm:pt>
    <dgm:pt modelId="{67275D6E-5F95-420F-9DFD-D63641A460AF}" type="sibTrans" cxnId="{4DFFF38C-B34D-4112-B8D8-75EC282F64B2}">
      <dgm:prSet/>
      <dgm:spPr/>
      <dgm:t>
        <a:bodyPr/>
        <a:lstStyle/>
        <a:p>
          <a:endParaRPr lang="pl-PL" sz="2400">
            <a:solidFill>
              <a:srgbClr val="231F20"/>
            </a:solidFill>
          </a:endParaRPr>
        </a:p>
      </dgm:t>
    </dgm:pt>
    <dgm:pt modelId="{8747A1C0-768A-40E3-A6CD-17FEC9858E5A}">
      <dgm:prSet custT="1"/>
      <dgm:spPr>
        <a:solidFill>
          <a:srgbClr val="9FDADF"/>
        </a:solidFill>
      </dgm:spPr>
      <dgm:t>
        <a:bodyPr/>
        <a:lstStyle/>
        <a:p>
          <a:r>
            <a:rPr lang="pl-PL" sz="2400" dirty="0">
              <a:solidFill>
                <a:srgbClr val="231F20"/>
              </a:solidFill>
            </a:rPr>
            <a:t>Colza invernale</a:t>
          </a:r>
        </a:p>
        <a:p>
          <a:r>
            <a:rPr lang="pl-PL" sz="2400" dirty="0">
              <a:solidFill>
                <a:srgbClr val="231F20"/>
              </a:solidFill>
            </a:rPr>
            <a:t>4,2 </a:t>
          </a:r>
          <a:r>
            <a:rPr lang="pl-PL" sz="2400" b="0" i="0" dirty="0">
              <a:solidFill>
                <a:srgbClr val="231F20"/>
              </a:solidFill>
            </a:rPr>
            <a:t>t di DM/ha</a:t>
          </a:r>
          <a:endParaRPr lang="pl-PL" sz="2400" dirty="0">
            <a:solidFill>
              <a:srgbClr val="231F20"/>
            </a:solidFill>
          </a:endParaRPr>
        </a:p>
      </dgm:t>
    </dgm:pt>
    <dgm:pt modelId="{251FE393-148F-4536-97D2-47C04C88FE26}" type="parTrans" cxnId="{AF05D67F-2CDC-4181-9575-975AC33BD2F9}">
      <dgm:prSet/>
      <dgm:spPr/>
      <dgm:t>
        <a:bodyPr/>
        <a:lstStyle/>
        <a:p>
          <a:endParaRPr lang="pl-PL" sz="2400">
            <a:solidFill>
              <a:srgbClr val="231F20"/>
            </a:solidFill>
          </a:endParaRPr>
        </a:p>
      </dgm:t>
    </dgm:pt>
    <dgm:pt modelId="{2AB64A66-E76D-4233-AD81-60225A06A650}" type="sibTrans" cxnId="{AF05D67F-2CDC-4181-9575-975AC33BD2F9}">
      <dgm:prSet/>
      <dgm:spPr/>
      <dgm:t>
        <a:bodyPr/>
        <a:lstStyle/>
        <a:p>
          <a:endParaRPr lang="pl-PL" sz="2400">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300" dirty="0">
              <a:solidFill>
                <a:srgbClr val="231F20"/>
              </a:solidFill>
            </a:rPr>
            <a:t>Grano primaverile </a:t>
          </a:r>
          <a:r>
            <a:rPr lang="en-IE" sz="2300" dirty="0">
              <a:solidFill>
                <a:srgbClr val="231F20"/>
              </a:solidFill>
            </a:rPr>
            <a:t>e </a:t>
          </a:r>
          <a:r>
            <a:rPr lang="pl-PL" sz="2300" dirty="0">
              <a:solidFill>
                <a:srgbClr val="231F20"/>
              </a:solidFill>
            </a:rPr>
            <a:t>segale</a:t>
          </a:r>
        </a:p>
        <a:p>
          <a:r>
            <a:rPr lang="pl-PL" sz="2400" dirty="0">
              <a:solidFill>
                <a:srgbClr val="231F20"/>
              </a:solidFill>
            </a:rPr>
            <a:t>3,5 </a:t>
          </a:r>
          <a:r>
            <a:rPr lang="pl-PL" sz="2400" b="0" i="0" dirty="0">
              <a:solidFill>
                <a:srgbClr val="231F20"/>
              </a:solidFill>
            </a:rPr>
            <a:t>t di DM/ha</a:t>
          </a:r>
          <a:endParaRPr lang="pl-PL" sz="2400" dirty="0">
            <a:solidFill>
              <a:srgbClr val="231F20"/>
            </a:solidFill>
          </a:endParaRPr>
        </a:p>
      </dgm:t>
    </dgm:pt>
    <dgm:pt modelId="{F18471AF-75EC-4BD5-B25F-8A99B5C9C8FD}" type="parTrans" cxnId="{881314B3-1F67-453E-969C-69A2D0670147}">
      <dgm:prSet/>
      <dgm:spPr/>
      <dgm:t>
        <a:bodyPr/>
        <a:lstStyle/>
        <a:p>
          <a:endParaRPr lang="pl-PL" sz="2400">
            <a:solidFill>
              <a:srgbClr val="231F20"/>
            </a:solidFill>
          </a:endParaRPr>
        </a:p>
      </dgm:t>
    </dgm:pt>
    <dgm:pt modelId="{9A61C096-417C-426B-821B-9309760FFA14}" type="sibTrans" cxnId="{881314B3-1F67-453E-969C-69A2D0670147}">
      <dgm:prSet/>
      <dgm:spPr/>
      <dgm:t>
        <a:bodyPr/>
        <a:lstStyle/>
        <a:p>
          <a:endParaRPr lang="pl-PL" sz="24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Orzo primaverile 2,5 t di DM/ha</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Avena</a:t>
          </a:r>
        </a:p>
        <a:p>
          <a:r>
            <a:rPr lang="pl-PL" b="0" i="0" dirty="0">
              <a:solidFill>
                <a:srgbClr val="231F20"/>
              </a:solidFill>
            </a:rPr>
            <a:t>3,7 t di DM/ha</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err="1">
              <a:solidFill>
                <a:srgbClr val="231F20"/>
              </a:solidFill>
            </a:rPr>
            <a:t>Mais</a:t>
          </a:r>
          <a:endParaRPr lang="pl-PL" dirty="0">
            <a:solidFill>
              <a:srgbClr val="231F20"/>
            </a:solidFill>
          </a:endParaRPr>
        </a:p>
        <a:p>
          <a:r>
            <a:rPr lang="pl-PL" dirty="0">
              <a:solidFill>
                <a:srgbClr val="231F20"/>
              </a:solidFill>
            </a:rPr>
            <a:t>20 </a:t>
          </a:r>
          <a:r>
            <a:rPr lang="pl-PL" b="0" i="0" dirty="0">
              <a:solidFill>
                <a:srgbClr val="231F20"/>
              </a:solidFill>
            </a:rPr>
            <a:t>di DM/ha</a:t>
          </a:r>
          <a:endParaRPr lang="pl-PL" dirty="0">
            <a:solidFill>
              <a:srgbClr val="231F20"/>
            </a:solidFill>
          </a:endParaRP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8BC540">
            <a:alpha val="40000"/>
          </a:srgbClr>
        </a:solidFill>
      </dgm:spPr>
      <dgm:t>
        <a:bodyPr/>
        <a:lstStyle/>
        <a:p>
          <a:pPr algn="ctr"/>
          <a:r>
            <a:rPr lang="en-US" sz="2300" b="1" i="0" dirty="0">
              <a:solidFill>
                <a:srgbClr val="231F20"/>
              </a:solidFill>
              <a:latin typeface="Calibri" panose="020F0502020204030204" pitchFamily="34" charset="0"/>
              <a:ea typeface="Calibri" panose="020F0502020204030204" pitchFamily="34" charset="0"/>
              <a:cs typeface="Vrinda" panose="020B0502040204020203" pitchFamily="34" charset="0"/>
            </a:rPr>
            <a:t>Nella rotazione delle colture, è importante seguire il principio di coltivare piante che migliorano la struttura del suolo dopo diversi anni di colture annuali.</a:t>
          </a:r>
          <a:endParaRPr lang="pl-PL" sz="2300" b="1" i="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sz="2300" i="1">
            <a:solidFill>
              <a:srgbClr val="231F20"/>
            </a:solidFill>
          </a:endParaRPr>
        </a:p>
      </dgm:t>
    </dgm:pt>
    <dgm:pt modelId="{67275D6E-5F95-420F-9DFD-D63641A460AF}" type="sibTrans" cxnId="{4DFFF38C-B34D-4112-B8D8-75EC282F64B2}">
      <dgm:prSet/>
      <dgm:spPr/>
      <dgm:t>
        <a:bodyPr/>
        <a:lstStyle/>
        <a:p>
          <a:endParaRPr lang="pl-PL" sz="2300" i="1">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451092" custLinFactNeighborX="9963" custLinFactNeighborY="-39574">
        <dgm:presLayoutVars>
          <dgm:bulletEnabled val="1"/>
        </dgm:presLayoutVars>
      </dgm:prSet>
      <dgm:spPr/>
    </dgm:pt>
    <dgm:pt modelId="{BB8FA752-E465-409F-9927-217BE7235794}" type="pres">
      <dgm:prSet presAssocID="{EF8720EB-C1AB-484B-BA55-EBAB54D29801}" presName="rect2" presStyleLbl="fgImgPlace1" presStyleIdx="0" presStyleCnt="1" custLinFactX="-400000" custLinFactNeighborX="-402503"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811E48-3497-471D-985E-749E02B589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l-PL"/>
        </a:p>
      </dgm:t>
    </dgm:pt>
    <dgm:pt modelId="{011E5FDD-FE7E-4480-A1A5-5D3FDBC4296B}">
      <dgm:prSet phldrT="[Tekst]" custT="1"/>
      <dgm:spPr>
        <a:solidFill>
          <a:srgbClr val="8BC540"/>
        </a:solidFill>
        <a:ln>
          <a:solidFill>
            <a:srgbClr val="8BC540"/>
          </a:solidFill>
        </a:ln>
      </dgm:spPr>
      <dgm:t>
        <a:bodyPr/>
        <a:lstStyle/>
        <a:p>
          <a:pPr>
            <a:buNone/>
          </a:pPr>
          <a:r>
            <a:rPr lang="pl-PL" sz="2400" b="1" dirty="0" err="1">
              <a:solidFill>
                <a:srgbClr val="231F20"/>
              </a:solidFill>
            </a:rPr>
            <a:t>Effetto di </a:t>
          </a:r>
          <a:r>
            <a:rPr lang="pl-PL" sz="2400" b="1" dirty="0">
              <a:solidFill>
                <a:srgbClr val="231F20"/>
              </a:solidFill>
            </a:rPr>
            <a:t>rottura del </a:t>
          </a:r>
          <a:r>
            <a:rPr lang="pl-PL" sz="2400" b="1" dirty="0" err="1">
              <a:solidFill>
                <a:srgbClr val="231F20"/>
              </a:solidFill>
            </a:rPr>
            <a:t>raccolto</a:t>
          </a:r>
          <a:endParaRPr lang="pl-PL" sz="2400" b="1" dirty="0">
            <a:solidFill>
              <a:srgbClr val="231F20"/>
            </a:solidFill>
          </a:endParaRPr>
        </a:p>
      </dgm:t>
    </dgm:pt>
    <dgm:pt modelId="{2EA11436-D47F-4908-881D-6C156D591E00}" type="parTrans" cxnId="{2542FF86-DB26-4164-BE34-580EABD39C6F}">
      <dgm:prSet/>
      <dgm:spPr/>
      <dgm:t>
        <a:bodyPr/>
        <a:lstStyle/>
        <a:p>
          <a:endParaRPr lang="pl-PL" sz="2400" b="1">
            <a:solidFill>
              <a:srgbClr val="231F20"/>
            </a:solidFill>
          </a:endParaRPr>
        </a:p>
      </dgm:t>
    </dgm:pt>
    <dgm:pt modelId="{AAD61199-FE90-4014-8C21-207FAB65A747}" type="sibTrans" cxnId="{2542FF86-DB26-4164-BE34-580EABD39C6F}">
      <dgm:prSet/>
      <dgm:spPr/>
      <dgm:t>
        <a:bodyPr/>
        <a:lstStyle/>
        <a:p>
          <a:endParaRPr lang="pl-PL" sz="2400" b="1">
            <a:solidFill>
              <a:srgbClr val="231F20"/>
            </a:solidFill>
          </a:endParaRPr>
        </a:p>
      </dgm:t>
    </dgm:pt>
    <dgm:pt modelId="{9E312746-FEB6-4BC9-B98A-3FBCB9916FDB}">
      <dgm:prSet phldrT="[Tekst]" custT="1"/>
      <dgm:spPr>
        <a:solidFill>
          <a:srgbClr val="8BC540"/>
        </a:solidFill>
      </dgm:spPr>
      <dgm:t>
        <a:bodyPr/>
        <a:lstStyle/>
        <a:p>
          <a:pPr>
            <a:buNone/>
          </a:pPr>
          <a:r>
            <a:rPr lang="pl-PL" sz="2400" b="1" dirty="0" err="1">
              <a:solidFill>
                <a:srgbClr val="231F20"/>
              </a:solidFill>
            </a:rPr>
            <a:t>Effetti allelopatici</a:t>
          </a:r>
          <a:endParaRPr lang="pl-PL" sz="2400" b="1" dirty="0">
            <a:solidFill>
              <a:srgbClr val="231F20"/>
            </a:solidFill>
          </a:endParaRPr>
        </a:p>
      </dgm:t>
    </dgm:pt>
    <dgm:pt modelId="{43B82948-19AE-4B84-AFA4-4A17592EEABB}" type="parTrans" cxnId="{712BC9AC-79E7-4FA9-8943-4D7D4A0937EE}">
      <dgm:prSet/>
      <dgm:spPr/>
      <dgm:t>
        <a:bodyPr/>
        <a:lstStyle/>
        <a:p>
          <a:endParaRPr lang="pl-PL" sz="2400" b="1">
            <a:solidFill>
              <a:srgbClr val="231F20"/>
            </a:solidFill>
          </a:endParaRPr>
        </a:p>
      </dgm:t>
    </dgm:pt>
    <dgm:pt modelId="{A037359D-9650-4297-B731-3EA3784476C0}" type="sibTrans" cxnId="{712BC9AC-79E7-4FA9-8943-4D7D4A0937EE}">
      <dgm:prSet/>
      <dgm:spPr/>
      <dgm:t>
        <a:bodyPr/>
        <a:lstStyle/>
        <a:p>
          <a:endParaRPr lang="pl-PL" sz="2400" b="1">
            <a:solidFill>
              <a:srgbClr val="231F20"/>
            </a:solidFill>
          </a:endParaRPr>
        </a:p>
      </dgm:t>
    </dgm:pt>
    <dgm:pt modelId="{C2184696-DDBB-434D-831A-43F0BA26F95A}">
      <dgm:prSet phldrT="[Tekst]" custT="1"/>
      <dgm:spPr>
        <a:solidFill>
          <a:srgbClr val="8BC540"/>
        </a:solidFill>
      </dgm:spPr>
      <dgm:t>
        <a:bodyPr/>
        <a:lstStyle/>
        <a:p>
          <a:r>
            <a:rPr lang="pl-PL" sz="2400" b="1" dirty="0" err="1">
              <a:solidFill>
                <a:srgbClr val="231F20"/>
              </a:solidFill>
            </a:rPr>
            <a:t>Relazioni ospite-patogeno</a:t>
          </a:r>
          <a:endParaRPr lang="pl-PL" sz="2400" b="1" dirty="0">
            <a:solidFill>
              <a:srgbClr val="231F20"/>
            </a:solidFill>
          </a:endParaRPr>
        </a:p>
      </dgm:t>
    </dgm:pt>
    <dgm:pt modelId="{E222EF43-B1C1-4B24-BC8A-4236565D0584}" type="parTrans" cxnId="{7171ABEA-522A-463F-9438-AA5B3747E7F8}">
      <dgm:prSet/>
      <dgm:spPr/>
      <dgm:t>
        <a:bodyPr/>
        <a:lstStyle/>
        <a:p>
          <a:endParaRPr lang="pl-PL" sz="2400" b="1">
            <a:solidFill>
              <a:srgbClr val="231F20"/>
            </a:solidFill>
          </a:endParaRPr>
        </a:p>
      </dgm:t>
    </dgm:pt>
    <dgm:pt modelId="{2BB53B3F-1E33-4BC7-9314-BCF1486736E6}" type="sibTrans" cxnId="{7171ABEA-522A-463F-9438-AA5B3747E7F8}">
      <dgm:prSet/>
      <dgm:spPr/>
      <dgm:t>
        <a:bodyPr/>
        <a:lstStyle/>
        <a:p>
          <a:endParaRPr lang="pl-PL" sz="2400" b="1">
            <a:solidFill>
              <a:srgbClr val="231F20"/>
            </a:solidFill>
          </a:endParaRPr>
        </a:p>
      </dgm:t>
    </dgm:pt>
    <dgm:pt modelId="{CEEA4619-68D4-4B72-82AC-35823940A417}">
      <dgm:prSet phldrT="[Tekst]" custT="1"/>
      <dgm:spPr>
        <a:solidFill>
          <a:srgbClr val="8BC540"/>
        </a:solidFill>
      </dgm:spPr>
      <dgm:t>
        <a:bodyPr/>
        <a:lstStyle/>
        <a:p>
          <a:r>
            <a:rPr lang="pl-PL" sz="2400" b="1" dirty="0">
              <a:solidFill>
                <a:srgbClr val="231F20"/>
              </a:solidFill>
            </a:rPr>
            <a:t>Gestione </a:t>
          </a:r>
          <a:r>
            <a:rPr lang="pl-PL" sz="2400" b="1" dirty="0" err="1">
              <a:solidFill>
                <a:srgbClr val="231F20"/>
              </a:solidFill>
            </a:rPr>
            <a:t>dei residui</a:t>
          </a:r>
        </a:p>
      </dgm:t>
    </dgm:pt>
    <dgm:pt modelId="{8742278B-DF50-418D-A2A8-F6F3CD4152F8}" type="parTrans" cxnId="{32C0E81F-0305-44AF-A8FF-8FE026D57199}">
      <dgm:prSet/>
      <dgm:spPr/>
      <dgm:t>
        <a:bodyPr/>
        <a:lstStyle/>
        <a:p>
          <a:endParaRPr lang="pl-PL" b="1">
            <a:solidFill>
              <a:srgbClr val="231F20"/>
            </a:solidFill>
          </a:endParaRPr>
        </a:p>
      </dgm:t>
    </dgm:pt>
    <dgm:pt modelId="{9F2A9D20-CB61-4F42-A05E-B7DF9AFB1DF4}" type="sibTrans" cxnId="{32C0E81F-0305-44AF-A8FF-8FE026D57199}">
      <dgm:prSet/>
      <dgm:spPr/>
      <dgm:t>
        <a:bodyPr/>
        <a:lstStyle/>
        <a:p>
          <a:endParaRPr lang="pl-PL" b="1">
            <a:solidFill>
              <a:srgbClr val="231F20"/>
            </a:solidFill>
          </a:endParaRPr>
        </a:p>
      </dgm:t>
    </dgm:pt>
    <dgm:pt modelId="{2AF3B835-F3DB-49EF-B8D6-A98BB1B90C48}">
      <dgm:prSet phldrT="[Tekst]" custT="1"/>
      <dgm:spPr>
        <a:solidFill>
          <a:srgbClr val="8BC540"/>
        </a:solidFill>
      </dgm:spPr>
      <dgm:t>
        <a:bodyPr/>
        <a:lstStyle/>
        <a:p>
          <a:pPr>
            <a:buNone/>
          </a:pPr>
          <a:r>
            <a:rPr lang="pl-PL" sz="2400" b="1" dirty="0" err="1">
              <a:solidFill>
                <a:srgbClr val="231F20"/>
              </a:solidFill>
            </a:rPr>
            <a:t>Rotazioni diversificate</a:t>
          </a:r>
          <a:endParaRPr lang="pl-PL" sz="2400" b="1" dirty="0">
            <a:solidFill>
              <a:srgbClr val="231F20"/>
            </a:solidFill>
          </a:endParaRPr>
        </a:p>
      </dgm:t>
    </dgm:pt>
    <dgm:pt modelId="{3EAC6916-1BFA-4A5F-88EA-DE021DBC5C02}" type="parTrans" cxnId="{A9507B44-929D-47A4-90A9-04FD305B89B5}">
      <dgm:prSet/>
      <dgm:spPr/>
      <dgm:t>
        <a:bodyPr/>
        <a:lstStyle/>
        <a:p>
          <a:endParaRPr lang="pl-PL" b="1">
            <a:solidFill>
              <a:srgbClr val="231F20"/>
            </a:solidFill>
          </a:endParaRPr>
        </a:p>
      </dgm:t>
    </dgm:pt>
    <dgm:pt modelId="{CF026476-539F-4723-848D-BD05DF86D521}" type="sibTrans" cxnId="{A9507B44-929D-47A4-90A9-04FD305B89B5}">
      <dgm:prSet/>
      <dgm:spPr/>
      <dgm:t>
        <a:bodyPr/>
        <a:lstStyle/>
        <a:p>
          <a:endParaRPr lang="pl-PL" b="1">
            <a:solidFill>
              <a:srgbClr val="231F20"/>
            </a:solidFill>
          </a:endParaRPr>
        </a:p>
      </dgm:t>
    </dgm:pt>
    <dgm:pt modelId="{C072798C-6C89-4E67-BEF0-6232CC05F10D}">
      <dgm:prSet phldrT="[Tekst]" custT="1"/>
      <dgm:spPr>
        <a:solidFill>
          <a:srgbClr val="8BC540"/>
        </a:solidFill>
      </dgm:spPr>
      <dgm:t>
        <a:bodyPr/>
        <a:lstStyle/>
        <a:p>
          <a:r>
            <a:rPr lang="pl-PL" sz="2400" b="1" dirty="0">
              <a:solidFill>
                <a:srgbClr val="231F20"/>
              </a:solidFill>
            </a:rPr>
            <a:t>Varietà resistenti alle malattie</a:t>
          </a:r>
        </a:p>
      </dgm:t>
    </dgm:pt>
    <dgm:pt modelId="{2AE8B1F2-CF3D-46DF-A34C-1592AADC52FC}" type="parTrans" cxnId="{30994FCA-FA6E-47BA-B5E6-12825888CAE8}">
      <dgm:prSet/>
      <dgm:spPr/>
      <dgm:t>
        <a:bodyPr/>
        <a:lstStyle/>
        <a:p>
          <a:endParaRPr lang="pl-PL" b="1">
            <a:solidFill>
              <a:srgbClr val="231F20"/>
            </a:solidFill>
          </a:endParaRPr>
        </a:p>
      </dgm:t>
    </dgm:pt>
    <dgm:pt modelId="{BC9A4D34-A70B-422A-800C-CD8410556FA4}" type="sibTrans" cxnId="{30994FCA-FA6E-47BA-B5E6-12825888CAE8}">
      <dgm:prSet/>
      <dgm:spPr/>
      <dgm:t>
        <a:bodyPr/>
        <a:lstStyle/>
        <a:p>
          <a:endParaRPr lang="pl-PL" b="1">
            <a:solidFill>
              <a:srgbClr val="231F20"/>
            </a:solidFill>
          </a:endParaRPr>
        </a:p>
      </dgm:t>
    </dgm:pt>
    <dgm:pt modelId="{2FD1629C-60AB-4406-916C-19F8DE0B4D4C}">
      <dgm:prSet phldrT="[Tekst]" custT="1"/>
      <dgm:spPr>
        <a:solidFill>
          <a:srgbClr val="8BC540"/>
        </a:solidFill>
      </dgm:spPr>
      <dgm:t>
        <a:bodyPr/>
        <a:lstStyle/>
        <a:p>
          <a:r>
            <a:rPr lang="en-US" sz="2400" b="1" dirty="0">
              <a:solidFill>
                <a:srgbClr val="231F20"/>
              </a:solidFill>
            </a:rPr>
            <a:t>Colture di copertura</a:t>
          </a:r>
          <a:endParaRPr lang="pl-PL" sz="2400" b="1" dirty="0">
            <a:solidFill>
              <a:srgbClr val="231F20"/>
            </a:solidFill>
          </a:endParaRPr>
        </a:p>
      </dgm:t>
    </dgm:pt>
    <dgm:pt modelId="{3B0A1234-CA80-4016-9576-41015F7398CC}" type="parTrans" cxnId="{BBE92043-8A41-4E9F-B5E8-DC369C0DF6D1}">
      <dgm:prSet/>
      <dgm:spPr/>
      <dgm:t>
        <a:bodyPr/>
        <a:lstStyle/>
        <a:p>
          <a:endParaRPr lang="pl-PL" b="1">
            <a:solidFill>
              <a:srgbClr val="231F20"/>
            </a:solidFill>
          </a:endParaRPr>
        </a:p>
      </dgm:t>
    </dgm:pt>
    <dgm:pt modelId="{E1C9D9FE-6163-43A8-9C7A-807A10E03D6D}" type="sibTrans" cxnId="{BBE92043-8A41-4E9F-B5E8-DC369C0DF6D1}">
      <dgm:prSet/>
      <dgm:spPr/>
      <dgm:t>
        <a:bodyPr/>
        <a:lstStyle/>
        <a:p>
          <a:endParaRPr lang="pl-PL" b="1">
            <a:solidFill>
              <a:srgbClr val="231F20"/>
            </a:solidFill>
          </a:endParaRPr>
        </a:p>
      </dgm:t>
    </dgm:pt>
    <dgm:pt modelId="{BEBDBCFD-E387-47E3-811F-11DFCF7C7C40}" type="pres">
      <dgm:prSet presAssocID="{11811E48-3497-471D-985E-749E02B589E2}" presName="Name0" presStyleCnt="0">
        <dgm:presLayoutVars>
          <dgm:chMax val="7"/>
          <dgm:chPref val="7"/>
          <dgm:dir/>
        </dgm:presLayoutVars>
      </dgm:prSet>
      <dgm:spPr/>
    </dgm:pt>
    <dgm:pt modelId="{6D3BE826-489F-42C6-955E-26D915C53079}" type="pres">
      <dgm:prSet presAssocID="{11811E48-3497-471D-985E-749E02B589E2}" presName="Name1" presStyleCnt="0"/>
      <dgm:spPr/>
    </dgm:pt>
    <dgm:pt modelId="{48B11CAC-3C26-45D6-A8DE-BCF90CEA52F0}" type="pres">
      <dgm:prSet presAssocID="{11811E48-3497-471D-985E-749E02B589E2}" presName="cycle" presStyleCnt="0"/>
      <dgm:spPr/>
    </dgm:pt>
    <dgm:pt modelId="{135645F7-B659-4E68-8240-A008D5C0D9A3}" type="pres">
      <dgm:prSet presAssocID="{11811E48-3497-471D-985E-749E02B589E2}" presName="srcNode" presStyleLbl="node1" presStyleIdx="0" presStyleCnt="7"/>
      <dgm:spPr/>
    </dgm:pt>
    <dgm:pt modelId="{0B620FEA-41E0-4420-94FE-50D54A3E9895}" type="pres">
      <dgm:prSet presAssocID="{11811E48-3497-471D-985E-749E02B589E2}" presName="conn" presStyleLbl="parChTrans1D2" presStyleIdx="0" presStyleCnt="1"/>
      <dgm:spPr/>
    </dgm:pt>
    <dgm:pt modelId="{E8224EDB-4E7D-4E9F-AC2A-3F25B09880B6}" type="pres">
      <dgm:prSet presAssocID="{11811E48-3497-471D-985E-749E02B589E2}" presName="extraNode" presStyleLbl="node1" presStyleIdx="0" presStyleCnt="7"/>
      <dgm:spPr/>
    </dgm:pt>
    <dgm:pt modelId="{9A4911BE-9433-4D4D-BAEC-C2738723D839}" type="pres">
      <dgm:prSet presAssocID="{11811E48-3497-471D-985E-749E02B589E2}" presName="dstNode" presStyleLbl="node1" presStyleIdx="0" presStyleCnt="7"/>
      <dgm:spPr/>
    </dgm:pt>
    <dgm:pt modelId="{CCBE7233-7B42-4D6D-8D1A-36BEC05A3023}" type="pres">
      <dgm:prSet presAssocID="{011E5FDD-FE7E-4480-A1A5-5D3FDBC4296B}" presName="text_1" presStyleLbl="node1" presStyleIdx="0" presStyleCnt="7">
        <dgm:presLayoutVars>
          <dgm:bulletEnabled val="1"/>
        </dgm:presLayoutVars>
      </dgm:prSet>
      <dgm:spPr/>
    </dgm:pt>
    <dgm:pt modelId="{C2F9AE8A-896B-4640-AD28-78911A8BB186}" type="pres">
      <dgm:prSet presAssocID="{011E5FDD-FE7E-4480-A1A5-5D3FDBC4296B}" presName="accent_1" presStyleCnt="0"/>
      <dgm:spPr/>
    </dgm:pt>
    <dgm:pt modelId="{E54F4875-363D-48FF-A2BF-805264C7D711}" type="pres">
      <dgm:prSet presAssocID="{011E5FDD-FE7E-4480-A1A5-5D3FDBC4296B}" presName="accentRepeatNode" presStyleLbl="solidFgAcc1" presStyleIdx="0" presStyleCnt="7"/>
      <dgm:spPr/>
    </dgm:pt>
    <dgm:pt modelId="{7302C3EB-C498-412B-BB1F-A66386AD47CC}" type="pres">
      <dgm:prSet presAssocID="{9E312746-FEB6-4BC9-B98A-3FBCB9916FDB}" presName="text_2" presStyleLbl="node1" presStyleIdx="1" presStyleCnt="7">
        <dgm:presLayoutVars>
          <dgm:bulletEnabled val="1"/>
        </dgm:presLayoutVars>
      </dgm:prSet>
      <dgm:spPr/>
    </dgm:pt>
    <dgm:pt modelId="{E80F46D9-A2C5-4A18-97EB-07EC51318DCB}" type="pres">
      <dgm:prSet presAssocID="{9E312746-FEB6-4BC9-B98A-3FBCB9916FDB}" presName="accent_2" presStyleCnt="0"/>
      <dgm:spPr/>
    </dgm:pt>
    <dgm:pt modelId="{E4961EAC-3BC1-4883-A3BE-4961BB93FB83}" type="pres">
      <dgm:prSet presAssocID="{9E312746-FEB6-4BC9-B98A-3FBCB9916FDB}" presName="accentRepeatNode" presStyleLbl="solidFgAcc1" presStyleIdx="1" presStyleCnt="7"/>
      <dgm:spPr/>
    </dgm:pt>
    <dgm:pt modelId="{513E9F92-21ED-4C31-894D-2C96980FB9CF}" type="pres">
      <dgm:prSet presAssocID="{C2184696-DDBB-434D-831A-43F0BA26F95A}" presName="text_3" presStyleLbl="node1" presStyleIdx="2" presStyleCnt="7">
        <dgm:presLayoutVars>
          <dgm:bulletEnabled val="1"/>
        </dgm:presLayoutVars>
      </dgm:prSet>
      <dgm:spPr/>
    </dgm:pt>
    <dgm:pt modelId="{05A6E7BD-F270-4D4A-A4ED-C1E6729E5555}" type="pres">
      <dgm:prSet presAssocID="{C2184696-DDBB-434D-831A-43F0BA26F95A}" presName="accent_3" presStyleCnt="0"/>
      <dgm:spPr/>
    </dgm:pt>
    <dgm:pt modelId="{F9857672-A0A6-4FD8-AA9B-16C29F16830F}" type="pres">
      <dgm:prSet presAssocID="{C2184696-DDBB-434D-831A-43F0BA26F95A}" presName="accentRepeatNode" presStyleLbl="solidFgAcc1" presStyleIdx="2" presStyleCnt="7"/>
      <dgm:spPr/>
    </dgm:pt>
    <dgm:pt modelId="{8E98400D-20B4-4ACE-A443-B7E8C7E9C2EF}" type="pres">
      <dgm:prSet presAssocID="{CEEA4619-68D4-4B72-82AC-35823940A417}" presName="text_4" presStyleLbl="node1" presStyleIdx="3" presStyleCnt="7">
        <dgm:presLayoutVars>
          <dgm:bulletEnabled val="1"/>
        </dgm:presLayoutVars>
      </dgm:prSet>
      <dgm:spPr/>
    </dgm:pt>
    <dgm:pt modelId="{B224ED17-741C-4A44-A8F5-F78FD8D4DFDB}" type="pres">
      <dgm:prSet presAssocID="{CEEA4619-68D4-4B72-82AC-35823940A417}" presName="accent_4" presStyleCnt="0"/>
      <dgm:spPr/>
    </dgm:pt>
    <dgm:pt modelId="{6210CA09-9E07-407D-8E26-2E71918329B6}" type="pres">
      <dgm:prSet presAssocID="{CEEA4619-68D4-4B72-82AC-35823940A417}" presName="accentRepeatNode" presStyleLbl="solidFgAcc1" presStyleIdx="3" presStyleCnt="7"/>
      <dgm:spPr/>
    </dgm:pt>
    <dgm:pt modelId="{EB809734-5336-4369-9EAD-7AC34CE815C9}" type="pres">
      <dgm:prSet presAssocID="{2AF3B835-F3DB-49EF-B8D6-A98BB1B90C48}" presName="text_5" presStyleLbl="node1" presStyleIdx="4" presStyleCnt="7">
        <dgm:presLayoutVars>
          <dgm:bulletEnabled val="1"/>
        </dgm:presLayoutVars>
      </dgm:prSet>
      <dgm:spPr/>
    </dgm:pt>
    <dgm:pt modelId="{F1239874-C5D7-4C4F-AB7B-440501591824}" type="pres">
      <dgm:prSet presAssocID="{2AF3B835-F3DB-49EF-B8D6-A98BB1B90C48}" presName="accent_5" presStyleCnt="0"/>
      <dgm:spPr/>
    </dgm:pt>
    <dgm:pt modelId="{902F04AB-1530-4519-83A3-C53DB0347DBC}" type="pres">
      <dgm:prSet presAssocID="{2AF3B835-F3DB-49EF-B8D6-A98BB1B90C48}" presName="accentRepeatNode" presStyleLbl="solidFgAcc1" presStyleIdx="4" presStyleCnt="7"/>
      <dgm:spPr/>
    </dgm:pt>
    <dgm:pt modelId="{84CE2BC5-1838-4C1A-8E6A-9D9AEFA11BE2}" type="pres">
      <dgm:prSet presAssocID="{C072798C-6C89-4E67-BEF0-6232CC05F10D}" presName="text_6" presStyleLbl="node1" presStyleIdx="5" presStyleCnt="7">
        <dgm:presLayoutVars>
          <dgm:bulletEnabled val="1"/>
        </dgm:presLayoutVars>
      </dgm:prSet>
      <dgm:spPr/>
    </dgm:pt>
    <dgm:pt modelId="{7A149DAD-DDDC-4566-A033-711FDB3B389B}" type="pres">
      <dgm:prSet presAssocID="{C072798C-6C89-4E67-BEF0-6232CC05F10D}" presName="accent_6" presStyleCnt="0"/>
      <dgm:spPr/>
    </dgm:pt>
    <dgm:pt modelId="{7340B9B6-E60C-4352-AA32-C57246E3D2DF}" type="pres">
      <dgm:prSet presAssocID="{C072798C-6C89-4E67-BEF0-6232CC05F10D}" presName="accentRepeatNode" presStyleLbl="solidFgAcc1" presStyleIdx="5" presStyleCnt="7"/>
      <dgm:spPr/>
    </dgm:pt>
    <dgm:pt modelId="{5CED3FDD-F8D3-42E2-8955-7B1726E8E4E4}" type="pres">
      <dgm:prSet presAssocID="{2FD1629C-60AB-4406-916C-19F8DE0B4D4C}" presName="text_7" presStyleLbl="node1" presStyleIdx="6" presStyleCnt="7">
        <dgm:presLayoutVars>
          <dgm:bulletEnabled val="1"/>
        </dgm:presLayoutVars>
      </dgm:prSet>
      <dgm:spPr/>
    </dgm:pt>
    <dgm:pt modelId="{D15773BD-63A3-46E7-B7A9-0BF0428557CB}" type="pres">
      <dgm:prSet presAssocID="{2FD1629C-60AB-4406-916C-19F8DE0B4D4C}" presName="accent_7" presStyleCnt="0"/>
      <dgm:spPr/>
    </dgm:pt>
    <dgm:pt modelId="{1FDC3B7B-9125-485E-9D55-E3EBBB7D4C20}" type="pres">
      <dgm:prSet presAssocID="{2FD1629C-60AB-4406-916C-19F8DE0B4D4C}" presName="accentRepeatNode" presStyleLbl="solidFgAcc1" presStyleIdx="6" presStyleCnt="7"/>
      <dgm:spPr/>
    </dgm:pt>
  </dgm:ptLst>
  <dgm:cxnLst>
    <dgm:cxn modelId="{32C0E81F-0305-44AF-A8FF-8FE026D57199}" srcId="{11811E48-3497-471D-985E-749E02B589E2}" destId="{CEEA4619-68D4-4B72-82AC-35823940A417}" srcOrd="3" destOrd="0" parTransId="{8742278B-DF50-418D-A2A8-F6F3CD4152F8}" sibTransId="{9F2A9D20-CB61-4F42-A05E-B7DF9AFB1DF4}"/>
    <dgm:cxn modelId="{AF718732-E92D-4395-95E6-1A579F9F8EA4}" type="presOf" srcId="{CEEA4619-68D4-4B72-82AC-35823940A417}" destId="{8E98400D-20B4-4ACE-A443-B7E8C7E9C2EF}" srcOrd="0" destOrd="0" presId="urn:microsoft.com/office/officeart/2008/layout/VerticalCurvedList"/>
    <dgm:cxn modelId="{66980C36-1448-46EE-BA68-8ED3ADD51423}" type="presOf" srcId="{C072798C-6C89-4E67-BEF0-6232CC05F10D}" destId="{84CE2BC5-1838-4C1A-8E6A-9D9AEFA11BE2}" srcOrd="0" destOrd="0" presId="urn:microsoft.com/office/officeart/2008/layout/VerticalCurvedList"/>
    <dgm:cxn modelId="{BBE92043-8A41-4E9F-B5E8-DC369C0DF6D1}" srcId="{11811E48-3497-471D-985E-749E02B589E2}" destId="{2FD1629C-60AB-4406-916C-19F8DE0B4D4C}" srcOrd="6" destOrd="0" parTransId="{3B0A1234-CA80-4016-9576-41015F7398CC}" sibTransId="{E1C9D9FE-6163-43A8-9C7A-807A10E03D6D}"/>
    <dgm:cxn modelId="{3EF98563-BAFF-4B42-87A1-8EB190430C3B}" type="presOf" srcId="{AAD61199-FE90-4014-8C21-207FAB65A747}" destId="{0B620FEA-41E0-4420-94FE-50D54A3E9895}" srcOrd="0" destOrd="0" presId="urn:microsoft.com/office/officeart/2008/layout/VerticalCurvedList"/>
    <dgm:cxn modelId="{A9507B44-929D-47A4-90A9-04FD305B89B5}" srcId="{11811E48-3497-471D-985E-749E02B589E2}" destId="{2AF3B835-F3DB-49EF-B8D6-A98BB1B90C48}" srcOrd="4" destOrd="0" parTransId="{3EAC6916-1BFA-4A5F-88EA-DE021DBC5C02}" sibTransId="{CF026476-539F-4723-848D-BD05DF86D521}"/>
    <dgm:cxn modelId="{5B3EDA48-2448-4417-8B1A-91D1976D61A4}" type="presOf" srcId="{C2184696-DDBB-434D-831A-43F0BA26F95A}" destId="{513E9F92-21ED-4C31-894D-2C96980FB9CF}" srcOrd="0" destOrd="0" presId="urn:microsoft.com/office/officeart/2008/layout/VerticalCurvedList"/>
    <dgm:cxn modelId="{B60BEE78-3DE2-47E6-A868-624EC4F34DC1}" type="presOf" srcId="{11811E48-3497-471D-985E-749E02B589E2}" destId="{BEBDBCFD-E387-47E3-811F-11DFCF7C7C40}" srcOrd="0" destOrd="0" presId="urn:microsoft.com/office/officeart/2008/layout/VerticalCurvedList"/>
    <dgm:cxn modelId="{2542FF86-DB26-4164-BE34-580EABD39C6F}" srcId="{11811E48-3497-471D-985E-749E02B589E2}" destId="{011E5FDD-FE7E-4480-A1A5-5D3FDBC4296B}" srcOrd="0" destOrd="0" parTransId="{2EA11436-D47F-4908-881D-6C156D591E00}" sibTransId="{AAD61199-FE90-4014-8C21-207FAB65A747}"/>
    <dgm:cxn modelId="{2CA54E8B-3256-410A-9192-85385016F574}" type="presOf" srcId="{2FD1629C-60AB-4406-916C-19F8DE0B4D4C}" destId="{5CED3FDD-F8D3-42E2-8955-7B1726E8E4E4}" srcOrd="0" destOrd="0" presId="urn:microsoft.com/office/officeart/2008/layout/VerticalCurvedList"/>
    <dgm:cxn modelId="{1AA1D591-C32A-4598-997A-17F08EA1654D}" type="presOf" srcId="{011E5FDD-FE7E-4480-A1A5-5D3FDBC4296B}" destId="{CCBE7233-7B42-4D6D-8D1A-36BEC05A3023}" srcOrd="0" destOrd="0" presId="urn:microsoft.com/office/officeart/2008/layout/VerticalCurvedList"/>
    <dgm:cxn modelId="{0CD3219C-07F9-48C1-81B1-059717AE2689}" type="presOf" srcId="{2AF3B835-F3DB-49EF-B8D6-A98BB1B90C48}" destId="{EB809734-5336-4369-9EAD-7AC34CE815C9}" srcOrd="0" destOrd="0" presId="urn:microsoft.com/office/officeart/2008/layout/VerticalCurvedList"/>
    <dgm:cxn modelId="{712BC9AC-79E7-4FA9-8943-4D7D4A0937EE}" srcId="{11811E48-3497-471D-985E-749E02B589E2}" destId="{9E312746-FEB6-4BC9-B98A-3FBCB9916FDB}" srcOrd="1" destOrd="0" parTransId="{43B82948-19AE-4B84-AFA4-4A17592EEABB}" sibTransId="{A037359D-9650-4297-B731-3EA3784476C0}"/>
    <dgm:cxn modelId="{30994FCA-FA6E-47BA-B5E6-12825888CAE8}" srcId="{11811E48-3497-471D-985E-749E02B589E2}" destId="{C072798C-6C89-4E67-BEF0-6232CC05F10D}" srcOrd="5" destOrd="0" parTransId="{2AE8B1F2-CF3D-46DF-A34C-1592AADC52FC}" sibTransId="{BC9A4D34-A70B-422A-800C-CD8410556FA4}"/>
    <dgm:cxn modelId="{7171ABEA-522A-463F-9438-AA5B3747E7F8}" srcId="{11811E48-3497-471D-985E-749E02B589E2}" destId="{C2184696-DDBB-434D-831A-43F0BA26F95A}" srcOrd="2" destOrd="0" parTransId="{E222EF43-B1C1-4B24-BC8A-4236565D0584}" sibTransId="{2BB53B3F-1E33-4BC7-9314-BCF1486736E6}"/>
    <dgm:cxn modelId="{1B8877FB-3071-4006-9765-5E17B28F147F}" type="presOf" srcId="{9E312746-FEB6-4BC9-B98A-3FBCB9916FDB}" destId="{7302C3EB-C498-412B-BB1F-A66386AD47CC}" srcOrd="0" destOrd="0" presId="urn:microsoft.com/office/officeart/2008/layout/VerticalCurvedList"/>
    <dgm:cxn modelId="{EBD65DDF-8EA9-4B69-945D-710842CD1AAD}" type="presParOf" srcId="{BEBDBCFD-E387-47E3-811F-11DFCF7C7C40}" destId="{6D3BE826-489F-42C6-955E-26D915C53079}" srcOrd="0" destOrd="0" presId="urn:microsoft.com/office/officeart/2008/layout/VerticalCurvedList"/>
    <dgm:cxn modelId="{6CA78A0E-619B-42EA-BAE4-A622B6799FAF}" type="presParOf" srcId="{6D3BE826-489F-42C6-955E-26D915C53079}" destId="{48B11CAC-3C26-45D6-A8DE-BCF90CEA52F0}" srcOrd="0" destOrd="0" presId="urn:microsoft.com/office/officeart/2008/layout/VerticalCurvedList"/>
    <dgm:cxn modelId="{19FCF5BA-D1D4-4A9B-ADC5-08078B259767}" type="presParOf" srcId="{48B11CAC-3C26-45D6-A8DE-BCF90CEA52F0}" destId="{135645F7-B659-4E68-8240-A008D5C0D9A3}" srcOrd="0" destOrd="0" presId="urn:microsoft.com/office/officeart/2008/layout/VerticalCurvedList"/>
    <dgm:cxn modelId="{211FE004-F381-409F-9DC6-217052C29A9B}" type="presParOf" srcId="{48B11CAC-3C26-45D6-A8DE-BCF90CEA52F0}" destId="{0B620FEA-41E0-4420-94FE-50D54A3E9895}" srcOrd="1" destOrd="0" presId="urn:microsoft.com/office/officeart/2008/layout/VerticalCurvedList"/>
    <dgm:cxn modelId="{3F7C12E5-E78F-42FB-96BA-A89CB93E8EA0}" type="presParOf" srcId="{48B11CAC-3C26-45D6-A8DE-BCF90CEA52F0}" destId="{E8224EDB-4E7D-4E9F-AC2A-3F25B09880B6}" srcOrd="2" destOrd="0" presId="urn:microsoft.com/office/officeart/2008/layout/VerticalCurvedList"/>
    <dgm:cxn modelId="{5916514A-440E-43A0-B442-3DBA19857131}" type="presParOf" srcId="{48B11CAC-3C26-45D6-A8DE-BCF90CEA52F0}" destId="{9A4911BE-9433-4D4D-BAEC-C2738723D839}" srcOrd="3" destOrd="0" presId="urn:microsoft.com/office/officeart/2008/layout/VerticalCurvedList"/>
    <dgm:cxn modelId="{97D2C389-EF3C-46E8-84BE-9E4913221A9C}" type="presParOf" srcId="{6D3BE826-489F-42C6-955E-26D915C53079}" destId="{CCBE7233-7B42-4D6D-8D1A-36BEC05A3023}" srcOrd="1" destOrd="0" presId="urn:microsoft.com/office/officeart/2008/layout/VerticalCurvedList"/>
    <dgm:cxn modelId="{7FBFCE20-4F9A-4175-970C-E9990B53616D}" type="presParOf" srcId="{6D3BE826-489F-42C6-955E-26D915C53079}" destId="{C2F9AE8A-896B-4640-AD28-78911A8BB186}" srcOrd="2" destOrd="0" presId="urn:microsoft.com/office/officeart/2008/layout/VerticalCurvedList"/>
    <dgm:cxn modelId="{BBB4C53C-0CF9-45B7-BBD4-065BBF17CE28}" type="presParOf" srcId="{C2F9AE8A-896B-4640-AD28-78911A8BB186}" destId="{E54F4875-363D-48FF-A2BF-805264C7D711}" srcOrd="0" destOrd="0" presId="urn:microsoft.com/office/officeart/2008/layout/VerticalCurvedList"/>
    <dgm:cxn modelId="{19AF57D2-0374-4F78-A73F-BAB8D66A49B5}" type="presParOf" srcId="{6D3BE826-489F-42C6-955E-26D915C53079}" destId="{7302C3EB-C498-412B-BB1F-A66386AD47CC}" srcOrd="3" destOrd="0" presId="urn:microsoft.com/office/officeart/2008/layout/VerticalCurvedList"/>
    <dgm:cxn modelId="{23F5330B-E39E-4D4A-865E-3D77FCC69CFA}" type="presParOf" srcId="{6D3BE826-489F-42C6-955E-26D915C53079}" destId="{E80F46D9-A2C5-4A18-97EB-07EC51318DCB}" srcOrd="4" destOrd="0" presId="urn:microsoft.com/office/officeart/2008/layout/VerticalCurvedList"/>
    <dgm:cxn modelId="{C985368D-7512-466C-BE15-48DF6610CBF6}" type="presParOf" srcId="{E80F46D9-A2C5-4A18-97EB-07EC51318DCB}" destId="{E4961EAC-3BC1-4883-A3BE-4961BB93FB83}" srcOrd="0" destOrd="0" presId="urn:microsoft.com/office/officeart/2008/layout/VerticalCurvedList"/>
    <dgm:cxn modelId="{33A4DF85-13E9-4DBF-9AD3-8DD57E7D5DAF}" type="presParOf" srcId="{6D3BE826-489F-42C6-955E-26D915C53079}" destId="{513E9F92-21ED-4C31-894D-2C96980FB9CF}" srcOrd="5" destOrd="0" presId="urn:microsoft.com/office/officeart/2008/layout/VerticalCurvedList"/>
    <dgm:cxn modelId="{DE31C8A0-FBBD-4460-AB23-7DD53EAEF27D}" type="presParOf" srcId="{6D3BE826-489F-42C6-955E-26D915C53079}" destId="{05A6E7BD-F270-4D4A-A4ED-C1E6729E5555}" srcOrd="6" destOrd="0" presId="urn:microsoft.com/office/officeart/2008/layout/VerticalCurvedList"/>
    <dgm:cxn modelId="{89077DFE-74B9-420A-B907-3E484801A6FA}" type="presParOf" srcId="{05A6E7BD-F270-4D4A-A4ED-C1E6729E5555}" destId="{F9857672-A0A6-4FD8-AA9B-16C29F16830F}" srcOrd="0" destOrd="0" presId="urn:microsoft.com/office/officeart/2008/layout/VerticalCurvedList"/>
    <dgm:cxn modelId="{D01CA360-1C59-4D86-A0DF-DA7D729C7513}" type="presParOf" srcId="{6D3BE826-489F-42C6-955E-26D915C53079}" destId="{8E98400D-20B4-4ACE-A443-B7E8C7E9C2EF}" srcOrd="7" destOrd="0" presId="urn:microsoft.com/office/officeart/2008/layout/VerticalCurvedList"/>
    <dgm:cxn modelId="{1DF79FC3-B32C-46DD-985D-3601F99022AD}" type="presParOf" srcId="{6D3BE826-489F-42C6-955E-26D915C53079}" destId="{B224ED17-741C-4A44-A8F5-F78FD8D4DFDB}" srcOrd="8" destOrd="0" presId="urn:microsoft.com/office/officeart/2008/layout/VerticalCurvedList"/>
    <dgm:cxn modelId="{B08F6431-CCC7-4FBD-AA6C-64801E1F9296}" type="presParOf" srcId="{B224ED17-741C-4A44-A8F5-F78FD8D4DFDB}" destId="{6210CA09-9E07-407D-8E26-2E71918329B6}" srcOrd="0" destOrd="0" presId="urn:microsoft.com/office/officeart/2008/layout/VerticalCurvedList"/>
    <dgm:cxn modelId="{6AE0F3B3-5C45-4B80-B899-B62ED94A0013}" type="presParOf" srcId="{6D3BE826-489F-42C6-955E-26D915C53079}" destId="{EB809734-5336-4369-9EAD-7AC34CE815C9}" srcOrd="9" destOrd="0" presId="urn:microsoft.com/office/officeart/2008/layout/VerticalCurvedList"/>
    <dgm:cxn modelId="{35B633FA-DB1F-4ACE-A39D-FBB75A473AB5}" type="presParOf" srcId="{6D3BE826-489F-42C6-955E-26D915C53079}" destId="{F1239874-C5D7-4C4F-AB7B-440501591824}" srcOrd="10" destOrd="0" presId="urn:microsoft.com/office/officeart/2008/layout/VerticalCurvedList"/>
    <dgm:cxn modelId="{330F4F27-5891-4548-A8B8-F32654896439}" type="presParOf" srcId="{F1239874-C5D7-4C4F-AB7B-440501591824}" destId="{902F04AB-1530-4519-83A3-C53DB0347DBC}" srcOrd="0" destOrd="0" presId="urn:microsoft.com/office/officeart/2008/layout/VerticalCurvedList"/>
    <dgm:cxn modelId="{A02FB0E9-CBC2-43EB-8C4C-78660563782A}" type="presParOf" srcId="{6D3BE826-489F-42C6-955E-26D915C53079}" destId="{84CE2BC5-1838-4C1A-8E6A-9D9AEFA11BE2}" srcOrd="11" destOrd="0" presId="urn:microsoft.com/office/officeart/2008/layout/VerticalCurvedList"/>
    <dgm:cxn modelId="{3E7C3E9F-75CA-4459-B623-F933C2863A73}" type="presParOf" srcId="{6D3BE826-489F-42C6-955E-26D915C53079}" destId="{7A149DAD-DDDC-4566-A033-711FDB3B389B}" srcOrd="12" destOrd="0" presId="urn:microsoft.com/office/officeart/2008/layout/VerticalCurvedList"/>
    <dgm:cxn modelId="{A642A5D7-F8B6-4C48-B71E-03B7064906F6}" type="presParOf" srcId="{7A149DAD-DDDC-4566-A033-711FDB3B389B}" destId="{7340B9B6-E60C-4352-AA32-C57246E3D2DF}" srcOrd="0" destOrd="0" presId="urn:microsoft.com/office/officeart/2008/layout/VerticalCurvedList"/>
    <dgm:cxn modelId="{03915819-42E5-47DA-A824-F32FFEBB7113}" type="presParOf" srcId="{6D3BE826-489F-42C6-955E-26D915C53079}" destId="{5CED3FDD-F8D3-42E2-8955-7B1726E8E4E4}" srcOrd="13" destOrd="0" presId="urn:microsoft.com/office/officeart/2008/layout/VerticalCurvedList"/>
    <dgm:cxn modelId="{FA7BB5C5-EF2C-4914-9B8D-8F288E616386}" type="presParOf" srcId="{6D3BE826-489F-42C6-955E-26D915C53079}" destId="{D15773BD-63A3-46E7-B7A9-0BF0428557CB}" srcOrd="14" destOrd="0" presId="urn:microsoft.com/office/officeart/2008/layout/VerticalCurvedList"/>
    <dgm:cxn modelId="{75558417-3C1E-4F6C-B5EA-AA694385DF92}" type="presParOf" srcId="{D15773BD-63A3-46E7-B7A9-0BF0428557CB}" destId="{1FDC3B7B-9125-485E-9D55-E3EBBB7D4C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DF3F558-1F09-41FA-BDDE-CF4F3D2B18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772B7526-5C71-4B01-9D5C-B04F5CF0C41B}">
      <dgm:prSet custT="1"/>
      <dgm:spPr>
        <a:solidFill>
          <a:srgbClr val="9FDADF"/>
        </a:solidFill>
      </dgm:spPr>
      <dgm:t>
        <a:bodyPr/>
        <a:lstStyle/>
        <a:p>
          <a:r>
            <a:rPr lang="en-US" sz="2000" b="1" dirty="0">
              <a:solidFill>
                <a:srgbClr val="231F20"/>
              </a:solidFill>
            </a:rPr>
            <a:t>Strategie agroecologiche per la </a:t>
          </a:r>
          <a:r>
            <a:rPr lang="pl-PL" sz="2000" b="1" dirty="0">
              <a:solidFill>
                <a:srgbClr val="231F20"/>
              </a:solidFill>
            </a:rPr>
            <a:t>gestione </a:t>
          </a:r>
          <a:r>
            <a:rPr lang="pl-PL" sz="2000" b="1" dirty="0" err="1">
              <a:solidFill>
                <a:srgbClr val="231F20"/>
              </a:solidFill>
            </a:rPr>
            <a:t>dei residui</a:t>
          </a:r>
        </a:p>
      </dgm:t>
    </dgm:pt>
    <dgm:pt modelId="{D893FEB1-3B30-4E7C-A3B9-81E4861E26DF}" type="parTrans" cxnId="{9EF2EC10-5E9F-47EA-AB1E-94F228E45A3C}">
      <dgm:prSet/>
      <dgm:spPr/>
      <dgm:t>
        <a:bodyPr/>
        <a:lstStyle/>
        <a:p>
          <a:endParaRPr lang="pl-PL" sz="2000" b="0">
            <a:solidFill>
              <a:srgbClr val="231F20"/>
            </a:solidFill>
          </a:endParaRPr>
        </a:p>
      </dgm:t>
    </dgm:pt>
    <dgm:pt modelId="{414A085F-E716-4EA4-8F7B-25DC6B8AA18D}" type="sibTrans" cxnId="{9EF2EC10-5E9F-47EA-AB1E-94F228E45A3C}">
      <dgm:prSet/>
      <dgm:spPr/>
      <dgm:t>
        <a:bodyPr/>
        <a:lstStyle/>
        <a:p>
          <a:endParaRPr lang="pl-PL" sz="2000" b="0">
            <a:solidFill>
              <a:srgbClr val="231F20"/>
            </a:solidFill>
          </a:endParaRPr>
        </a:p>
      </dgm:t>
    </dgm:pt>
    <dgm:pt modelId="{67E7DF97-5EB2-42B6-9368-AA6F7703F80D}">
      <dgm:prSet custT="1"/>
      <dgm:spPr/>
      <dgm:t>
        <a:bodyPr/>
        <a:lstStyle/>
        <a:p>
          <a:r>
            <a:rPr lang="pl-PL" sz="2000" b="0" dirty="0" err="1">
              <a:solidFill>
                <a:srgbClr val="231F20"/>
              </a:solidFill>
            </a:rPr>
            <a:t>La rimozione fisica dei residui </a:t>
          </a:r>
          <a:r>
            <a:rPr lang="pl-PL" sz="2000" b="0" dirty="0">
              <a:solidFill>
                <a:srgbClr val="231F20"/>
              </a:solidFill>
            </a:rPr>
            <a:t>(</a:t>
          </a:r>
          <a:r>
            <a:rPr lang="pl-PL" sz="2000" b="0" dirty="0" err="1">
              <a:solidFill>
                <a:srgbClr val="231F20"/>
              </a:solidFill>
            </a:rPr>
            <a:t>ad esempio, la pressatura </a:t>
          </a:r>
          <a:r>
            <a:rPr lang="pl-PL" sz="2000" b="0" dirty="0">
              <a:solidFill>
                <a:srgbClr val="231F20"/>
              </a:solidFill>
            </a:rPr>
            <a:t>e la </a:t>
          </a:r>
          <a:r>
            <a:rPr lang="pl-PL" sz="2000" b="0" dirty="0" err="1">
              <a:solidFill>
                <a:srgbClr val="231F20"/>
              </a:solidFill>
            </a:rPr>
            <a:t>rimozione </a:t>
          </a:r>
          <a:r>
            <a:rPr lang="pl-PL" sz="2000" b="0" dirty="0">
              <a:solidFill>
                <a:srgbClr val="231F20"/>
              </a:solidFill>
            </a:rPr>
            <a:t>della paglia) dal campo </a:t>
          </a:r>
          <a:r>
            <a:rPr lang="pl-PL" sz="2000" b="0" dirty="0" err="1">
              <a:solidFill>
                <a:srgbClr val="231F20"/>
              </a:solidFill>
            </a:rPr>
            <a:t>può contribuire a ridurre </a:t>
          </a:r>
          <a:r>
            <a:rPr lang="pl-PL" sz="2000" b="0" dirty="0">
              <a:solidFill>
                <a:srgbClr val="231F20"/>
              </a:solidFill>
            </a:rPr>
            <a:t>la </a:t>
          </a:r>
          <a:r>
            <a:rPr lang="pl-PL" sz="2000" b="0" dirty="0" err="1">
              <a:solidFill>
                <a:srgbClr val="231F20"/>
              </a:solidFill>
            </a:rPr>
            <a:t>quantità </a:t>
          </a:r>
          <a:r>
            <a:rPr lang="pl-PL" sz="2000" b="0" dirty="0">
              <a:solidFill>
                <a:srgbClr val="231F20"/>
              </a:solidFill>
            </a:rPr>
            <a:t>di </a:t>
          </a:r>
          <a:r>
            <a:rPr lang="pl-PL" sz="2000" b="0" dirty="0" err="1">
              <a:solidFill>
                <a:srgbClr val="231F20"/>
              </a:solidFill>
            </a:rPr>
            <a:t>inoculo presente</a:t>
          </a:r>
          <a:r>
            <a:rPr lang="pl-PL" sz="2000" b="0" dirty="0">
              <a:solidFill>
                <a:srgbClr val="231F20"/>
              </a:solidFill>
            </a:rPr>
            <a:t>.</a:t>
          </a:r>
        </a:p>
      </dgm:t>
    </dgm:pt>
    <dgm:pt modelId="{1D4EA972-1330-4F8C-A50D-E38F20C4CDBE}" type="parTrans" cxnId="{555262B0-EC2D-4AAB-9981-58BC7FE8BB84}">
      <dgm:prSet/>
      <dgm:spPr/>
      <dgm:t>
        <a:bodyPr/>
        <a:lstStyle/>
        <a:p>
          <a:endParaRPr lang="pl-PL" sz="2000" b="0">
            <a:solidFill>
              <a:srgbClr val="231F20"/>
            </a:solidFill>
          </a:endParaRPr>
        </a:p>
      </dgm:t>
    </dgm:pt>
    <dgm:pt modelId="{FE66F278-E9AE-4387-891B-1062C654E9DC}" type="sibTrans" cxnId="{555262B0-EC2D-4AAB-9981-58BC7FE8BB84}">
      <dgm:prSet/>
      <dgm:spPr/>
      <dgm:t>
        <a:bodyPr/>
        <a:lstStyle/>
        <a:p>
          <a:endParaRPr lang="pl-PL" sz="2000" b="0">
            <a:solidFill>
              <a:srgbClr val="231F20"/>
            </a:solidFill>
          </a:endParaRPr>
        </a:p>
      </dgm:t>
    </dgm:pt>
    <dgm:pt modelId="{A78CB4E6-A46E-492F-9C8C-2F277F9D5F7E}">
      <dgm:prSet custT="1"/>
      <dgm:spPr>
        <a:solidFill>
          <a:srgbClr val="8BC540"/>
        </a:solidFill>
      </dgm:spPr>
      <dgm:t>
        <a:bodyPr/>
        <a:lstStyle/>
        <a:p>
          <a:r>
            <a:rPr lang="pl-PL" sz="2400" b="0" dirty="0">
              <a:solidFill>
                <a:srgbClr val="231F20"/>
              </a:solidFill>
            </a:rPr>
            <a:t>Rimozione dei residui</a:t>
          </a:r>
        </a:p>
      </dgm:t>
    </dgm:pt>
    <dgm:pt modelId="{FF699A70-C710-4E5F-9400-3E9BE4F04651}" type="parTrans" cxnId="{1E462F6B-3384-4430-8974-554CE87378B0}">
      <dgm:prSet/>
      <dgm:spPr/>
      <dgm:t>
        <a:bodyPr/>
        <a:lstStyle/>
        <a:p>
          <a:endParaRPr lang="pl-PL" sz="2000" b="0">
            <a:solidFill>
              <a:srgbClr val="231F20"/>
            </a:solidFill>
          </a:endParaRPr>
        </a:p>
      </dgm:t>
    </dgm:pt>
    <dgm:pt modelId="{018BE479-3F0C-4973-BA45-41F51585BD1E}" type="sibTrans" cxnId="{1E462F6B-3384-4430-8974-554CE87378B0}">
      <dgm:prSet/>
      <dgm:spPr/>
      <dgm:t>
        <a:bodyPr/>
        <a:lstStyle/>
        <a:p>
          <a:endParaRPr lang="pl-PL" sz="2000" b="0">
            <a:solidFill>
              <a:srgbClr val="231F20"/>
            </a:solidFill>
          </a:endParaRPr>
        </a:p>
      </dgm:t>
    </dgm:pt>
    <dgm:pt modelId="{80068CF5-C75C-4598-9C79-4C22628A8DCA}">
      <dgm:prSet custT="1"/>
      <dgm:spPr>
        <a:solidFill>
          <a:srgbClr val="8BC540"/>
        </a:solidFill>
      </dgm:spPr>
      <dgm:t>
        <a:bodyPr/>
        <a:lstStyle/>
        <a:p>
          <a:r>
            <a:rPr lang="pl-PL" sz="2400" b="0" dirty="0">
              <a:solidFill>
                <a:srgbClr val="231F20"/>
              </a:solidFill>
            </a:rPr>
            <a:t>Lavorazione del terreno</a:t>
          </a:r>
        </a:p>
      </dgm:t>
    </dgm:pt>
    <dgm:pt modelId="{D7762C87-26FB-49AC-9B4D-8BDCDA31BA31}" type="parTrans" cxnId="{837BEBD0-A8A9-4326-B93B-6954C40D4C37}">
      <dgm:prSet/>
      <dgm:spPr/>
      <dgm:t>
        <a:bodyPr/>
        <a:lstStyle/>
        <a:p>
          <a:endParaRPr lang="pl-PL" sz="2000" b="0">
            <a:solidFill>
              <a:srgbClr val="231F20"/>
            </a:solidFill>
          </a:endParaRPr>
        </a:p>
      </dgm:t>
    </dgm:pt>
    <dgm:pt modelId="{133B3773-CAA3-451F-896B-FFAC8AC1C942}" type="sibTrans" cxnId="{837BEBD0-A8A9-4326-B93B-6954C40D4C37}">
      <dgm:prSet/>
      <dgm:spPr/>
      <dgm:t>
        <a:bodyPr/>
        <a:lstStyle/>
        <a:p>
          <a:endParaRPr lang="pl-PL" sz="2000" b="0">
            <a:solidFill>
              <a:srgbClr val="231F20"/>
            </a:solidFill>
          </a:endParaRPr>
        </a:p>
      </dgm:t>
    </dgm:pt>
    <dgm:pt modelId="{5E433ACD-7D5B-4F50-8E5B-9C5BA532ADEA}">
      <dgm:prSet custT="1"/>
      <dgm:spPr/>
      <dgm:t>
        <a:bodyPr/>
        <a:lstStyle/>
        <a:p>
          <a:r>
            <a:rPr lang="pl-PL" sz="2000" b="0" dirty="0" err="1">
              <a:solidFill>
                <a:srgbClr val="231F20"/>
              </a:solidFill>
            </a:rPr>
            <a:t>Incorporazione dei residui colturali nel suolo attraverso la lavorazione del terreno </a:t>
          </a:r>
          <a:r>
            <a:rPr lang="pl-PL" sz="2000" b="0" dirty="0">
              <a:solidFill>
                <a:srgbClr val="231F20"/>
              </a:solidFill>
            </a:rPr>
            <a:t>(non </a:t>
          </a:r>
          <a:r>
            <a:rPr lang="pl-PL" sz="2000" b="0" dirty="0" err="1">
              <a:solidFill>
                <a:srgbClr val="231F20"/>
              </a:solidFill>
            </a:rPr>
            <a:t>sempre applicabile</a:t>
          </a:r>
          <a:r>
            <a:rPr lang="pl-PL" sz="2000" b="0" dirty="0">
              <a:solidFill>
                <a:srgbClr val="231F20"/>
              </a:solidFill>
            </a:rPr>
            <a:t>)</a:t>
          </a:r>
        </a:p>
      </dgm:t>
    </dgm:pt>
    <dgm:pt modelId="{64077521-0D21-4E7C-9197-E914C0D6E4A3}" type="parTrans" cxnId="{E5499921-B22F-4438-BBD1-38AA66A8F80A}">
      <dgm:prSet/>
      <dgm:spPr/>
      <dgm:t>
        <a:bodyPr/>
        <a:lstStyle/>
        <a:p>
          <a:endParaRPr lang="pl-PL" sz="2000" b="0">
            <a:solidFill>
              <a:srgbClr val="231F20"/>
            </a:solidFill>
          </a:endParaRPr>
        </a:p>
      </dgm:t>
    </dgm:pt>
    <dgm:pt modelId="{550A8D21-F9AB-48E0-832E-E36D9D5ED06F}" type="sibTrans" cxnId="{E5499921-B22F-4438-BBD1-38AA66A8F80A}">
      <dgm:prSet/>
      <dgm:spPr/>
      <dgm:t>
        <a:bodyPr/>
        <a:lstStyle/>
        <a:p>
          <a:endParaRPr lang="pl-PL" sz="2000" b="0">
            <a:solidFill>
              <a:srgbClr val="231F20"/>
            </a:solidFill>
          </a:endParaRPr>
        </a:p>
      </dgm:t>
    </dgm:pt>
    <dgm:pt modelId="{F870E2DA-97B2-4B6F-8A18-1B5348D1F979}">
      <dgm:prSet custT="1"/>
      <dgm:spPr>
        <a:solidFill>
          <a:srgbClr val="8BC540"/>
        </a:solidFill>
      </dgm:spPr>
      <dgm:t>
        <a:bodyPr/>
        <a:lstStyle/>
        <a:p>
          <a:r>
            <a:rPr lang="pl-PL" sz="2400" b="0" dirty="0" err="1">
              <a:solidFill>
                <a:srgbClr val="231F20"/>
              </a:solidFill>
            </a:rPr>
            <a:t>Decomposizione dei residui</a:t>
          </a:r>
          <a:endParaRPr lang="pl-PL" sz="2400" b="0" dirty="0">
            <a:solidFill>
              <a:srgbClr val="231F20"/>
            </a:solidFill>
          </a:endParaRPr>
        </a:p>
      </dgm:t>
    </dgm:pt>
    <dgm:pt modelId="{714C8535-7B76-40A9-9276-7AE753FB150A}" type="parTrans" cxnId="{B63DD374-3458-4CA7-AABA-7ADB574DCB69}">
      <dgm:prSet/>
      <dgm:spPr/>
      <dgm:t>
        <a:bodyPr/>
        <a:lstStyle/>
        <a:p>
          <a:endParaRPr lang="pl-PL" sz="2000" b="0">
            <a:solidFill>
              <a:srgbClr val="231F20"/>
            </a:solidFill>
          </a:endParaRPr>
        </a:p>
      </dgm:t>
    </dgm:pt>
    <dgm:pt modelId="{275B94BF-A135-49F2-8302-FB3FC1E2CF04}" type="sibTrans" cxnId="{B63DD374-3458-4CA7-AABA-7ADB574DCB69}">
      <dgm:prSet/>
      <dgm:spPr/>
      <dgm:t>
        <a:bodyPr/>
        <a:lstStyle/>
        <a:p>
          <a:endParaRPr lang="pl-PL" sz="2000" b="0">
            <a:solidFill>
              <a:srgbClr val="231F20"/>
            </a:solidFill>
          </a:endParaRPr>
        </a:p>
      </dgm:t>
    </dgm:pt>
    <dgm:pt modelId="{7FE46094-B3FB-4A29-A726-2382D663BA8F}">
      <dgm:prSet custT="1"/>
      <dgm:spPr/>
      <dgm:t>
        <a:bodyPr/>
        <a:lstStyle/>
        <a:p>
          <a:r>
            <a:rPr lang="pl-PL" sz="2000" b="0" dirty="0" err="1">
              <a:solidFill>
                <a:srgbClr val="231F20"/>
              </a:solidFill>
            </a:rPr>
            <a:t>Promuovere una rapida decomposizione </a:t>
          </a:r>
          <a:r>
            <a:rPr lang="pl-PL" sz="2000" b="0" dirty="0">
              <a:solidFill>
                <a:srgbClr val="231F20"/>
              </a:solidFill>
            </a:rPr>
            <a:t>dei </a:t>
          </a:r>
          <a:r>
            <a:rPr lang="pl-PL" sz="2000" b="0" dirty="0" err="1">
              <a:solidFill>
                <a:srgbClr val="231F20"/>
              </a:solidFill>
            </a:rPr>
            <a:t>residui </a:t>
          </a:r>
          <a:r>
            <a:rPr lang="pl-PL" sz="2000" b="0" dirty="0">
              <a:solidFill>
                <a:srgbClr val="231F20"/>
              </a:solidFill>
            </a:rPr>
            <a:t>(</a:t>
          </a:r>
          <a:r>
            <a:rPr lang="pl-PL" sz="2000" b="0" dirty="0" err="1">
              <a:solidFill>
                <a:srgbClr val="231F20"/>
              </a:solidFill>
            </a:rPr>
            <a:t>ad esempio</a:t>
          </a:r>
          <a:r>
            <a:rPr lang="pl-PL" sz="2000" b="0" dirty="0">
              <a:solidFill>
                <a:srgbClr val="231F20"/>
              </a:solidFill>
            </a:rPr>
            <a:t>, l'aggiunta di </a:t>
          </a:r>
          <a:r>
            <a:rPr lang="en-IE" sz="2000" b="0" dirty="0">
              <a:solidFill>
                <a:srgbClr val="231F20"/>
              </a:solidFill>
            </a:rPr>
            <a:t>fertilizzanti</a:t>
          </a:r>
          <a:r>
            <a:rPr lang="pl-PL" sz="2000" b="0" dirty="0">
              <a:solidFill>
                <a:srgbClr val="231F20"/>
              </a:solidFill>
            </a:rPr>
            <a:t> azotati o l'uso di inoculanti microbici può ridurre il tempo di sopravvivenza dei patogeni).</a:t>
          </a:r>
        </a:p>
      </dgm:t>
    </dgm:pt>
    <dgm:pt modelId="{F0464F88-9408-4141-82B0-2B4FF866489D}" type="parTrans" cxnId="{25E8ED34-69D7-445F-8959-F7E17DCAFF7C}">
      <dgm:prSet/>
      <dgm:spPr/>
      <dgm:t>
        <a:bodyPr/>
        <a:lstStyle/>
        <a:p>
          <a:endParaRPr lang="pl-PL" sz="2000" b="0">
            <a:solidFill>
              <a:srgbClr val="231F20"/>
            </a:solidFill>
          </a:endParaRPr>
        </a:p>
      </dgm:t>
    </dgm:pt>
    <dgm:pt modelId="{F59F8761-D011-405C-B3CD-19781BF20FD1}" type="sibTrans" cxnId="{25E8ED34-69D7-445F-8959-F7E17DCAFF7C}">
      <dgm:prSet/>
      <dgm:spPr/>
      <dgm:t>
        <a:bodyPr/>
        <a:lstStyle/>
        <a:p>
          <a:endParaRPr lang="pl-PL" sz="2000" b="0">
            <a:solidFill>
              <a:srgbClr val="231F20"/>
            </a:solidFill>
          </a:endParaRPr>
        </a:p>
      </dgm:t>
    </dgm:pt>
    <dgm:pt modelId="{75224356-5A0C-42CD-88A4-2B703C8E5F9D}" type="pres">
      <dgm:prSet presAssocID="{9DF3F558-1F09-41FA-BDDE-CF4F3D2B1863}" presName="linear" presStyleCnt="0">
        <dgm:presLayoutVars>
          <dgm:dir/>
          <dgm:animLvl val="lvl"/>
          <dgm:resizeHandles val="exact"/>
        </dgm:presLayoutVars>
      </dgm:prSet>
      <dgm:spPr/>
    </dgm:pt>
    <dgm:pt modelId="{CCB6423A-89D5-4B57-B317-F5A4DF03CE62}" type="pres">
      <dgm:prSet presAssocID="{772B7526-5C71-4B01-9D5C-B04F5CF0C41B}" presName="parentLin" presStyleCnt="0"/>
      <dgm:spPr/>
    </dgm:pt>
    <dgm:pt modelId="{7D9D17A9-6D37-4940-BDC2-F9FBD46F0600}" type="pres">
      <dgm:prSet presAssocID="{772B7526-5C71-4B01-9D5C-B04F5CF0C41B}" presName="parentLeftMargin" presStyleLbl="node1" presStyleIdx="0" presStyleCnt="4"/>
      <dgm:spPr/>
    </dgm:pt>
    <dgm:pt modelId="{A269A865-84C4-4CE3-8E40-84046CE7F1CF}" type="pres">
      <dgm:prSet presAssocID="{772B7526-5C71-4B01-9D5C-B04F5CF0C41B}" presName="parentText" presStyleLbl="node1" presStyleIdx="0" presStyleCnt="4" custScaleX="141176" custScaleY="220924" custLinFactNeighborX="-67636" custLinFactNeighborY="-18680">
        <dgm:presLayoutVars>
          <dgm:chMax val="0"/>
          <dgm:bulletEnabled val="1"/>
        </dgm:presLayoutVars>
      </dgm:prSet>
      <dgm:spPr/>
    </dgm:pt>
    <dgm:pt modelId="{D0CD5AD8-7DE1-49C1-9EE8-C9863CA2D21E}" type="pres">
      <dgm:prSet presAssocID="{772B7526-5C71-4B01-9D5C-B04F5CF0C41B}" presName="negativeSpace" presStyleCnt="0"/>
      <dgm:spPr/>
    </dgm:pt>
    <dgm:pt modelId="{BA15DF9F-4461-4161-9EC9-AF7F6BE25AD0}" type="pres">
      <dgm:prSet presAssocID="{772B7526-5C71-4B01-9D5C-B04F5CF0C41B}" presName="childText" presStyleLbl="conFgAcc1" presStyleIdx="0" presStyleCnt="4">
        <dgm:presLayoutVars>
          <dgm:bulletEnabled val="1"/>
        </dgm:presLayoutVars>
      </dgm:prSet>
      <dgm:spPr/>
    </dgm:pt>
    <dgm:pt modelId="{F2C08421-DEC0-4CD1-938B-F1063076FCE3}" type="pres">
      <dgm:prSet presAssocID="{414A085F-E716-4EA4-8F7B-25DC6B8AA18D}" presName="spaceBetweenRectangles" presStyleCnt="0"/>
      <dgm:spPr/>
    </dgm:pt>
    <dgm:pt modelId="{59D0ED53-EF63-4E46-9004-8B1D77A7F721}" type="pres">
      <dgm:prSet presAssocID="{A78CB4E6-A46E-492F-9C8C-2F277F9D5F7E}" presName="parentLin" presStyleCnt="0"/>
      <dgm:spPr/>
    </dgm:pt>
    <dgm:pt modelId="{654DE92C-F369-439C-81F2-0B0D899F212B}" type="pres">
      <dgm:prSet presAssocID="{A78CB4E6-A46E-492F-9C8C-2F277F9D5F7E}" presName="parentLeftMargin" presStyleLbl="node1" presStyleIdx="0" presStyleCnt="4"/>
      <dgm:spPr/>
    </dgm:pt>
    <dgm:pt modelId="{A1BD6798-D2D3-4A75-9230-F42F8C3C23B4}" type="pres">
      <dgm:prSet presAssocID="{A78CB4E6-A46E-492F-9C8C-2F277F9D5F7E}" presName="parentText" presStyleLbl="node1" presStyleIdx="1" presStyleCnt="4">
        <dgm:presLayoutVars>
          <dgm:chMax val="0"/>
          <dgm:bulletEnabled val="1"/>
        </dgm:presLayoutVars>
      </dgm:prSet>
      <dgm:spPr/>
    </dgm:pt>
    <dgm:pt modelId="{2D3B8B20-26D8-4248-813E-2850DB2379FB}" type="pres">
      <dgm:prSet presAssocID="{A78CB4E6-A46E-492F-9C8C-2F277F9D5F7E}" presName="negativeSpace" presStyleCnt="0"/>
      <dgm:spPr/>
    </dgm:pt>
    <dgm:pt modelId="{A13E6890-76BD-421C-8626-DCF64E26C7FE}" type="pres">
      <dgm:prSet presAssocID="{A78CB4E6-A46E-492F-9C8C-2F277F9D5F7E}" presName="childText" presStyleLbl="conFgAcc1" presStyleIdx="1" presStyleCnt="4">
        <dgm:presLayoutVars>
          <dgm:bulletEnabled val="1"/>
        </dgm:presLayoutVars>
      </dgm:prSet>
      <dgm:spPr/>
    </dgm:pt>
    <dgm:pt modelId="{8A176241-5F1A-4279-9475-C1175167F953}" type="pres">
      <dgm:prSet presAssocID="{018BE479-3F0C-4973-BA45-41F51585BD1E}" presName="spaceBetweenRectangles" presStyleCnt="0"/>
      <dgm:spPr/>
    </dgm:pt>
    <dgm:pt modelId="{B035D8F5-89AC-4F46-8087-543CCC6A63CD}" type="pres">
      <dgm:prSet presAssocID="{80068CF5-C75C-4598-9C79-4C22628A8DCA}" presName="parentLin" presStyleCnt="0"/>
      <dgm:spPr/>
    </dgm:pt>
    <dgm:pt modelId="{C61242E3-0191-4574-A5E7-D33B3FEB9949}" type="pres">
      <dgm:prSet presAssocID="{80068CF5-C75C-4598-9C79-4C22628A8DCA}" presName="parentLeftMargin" presStyleLbl="node1" presStyleIdx="1" presStyleCnt="4"/>
      <dgm:spPr/>
    </dgm:pt>
    <dgm:pt modelId="{51B605D4-F8F8-420A-92CC-12DD555ECBBA}" type="pres">
      <dgm:prSet presAssocID="{80068CF5-C75C-4598-9C79-4C22628A8DCA}" presName="parentText" presStyleLbl="node1" presStyleIdx="2" presStyleCnt="4">
        <dgm:presLayoutVars>
          <dgm:chMax val="0"/>
          <dgm:bulletEnabled val="1"/>
        </dgm:presLayoutVars>
      </dgm:prSet>
      <dgm:spPr/>
    </dgm:pt>
    <dgm:pt modelId="{812A05EF-E846-4B5E-9A65-EA8FD88E49BE}" type="pres">
      <dgm:prSet presAssocID="{80068CF5-C75C-4598-9C79-4C22628A8DCA}" presName="negativeSpace" presStyleCnt="0"/>
      <dgm:spPr/>
    </dgm:pt>
    <dgm:pt modelId="{90A78848-8A1B-4780-860E-0D60A07813A3}" type="pres">
      <dgm:prSet presAssocID="{80068CF5-C75C-4598-9C79-4C22628A8DCA}" presName="childText" presStyleLbl="conFgAcc1" presStyleIdx="2" presStyleCnt="4">
        <dgm:presLayoutVars>
          <dgm:bulletEnabled val="1"/>
        </dgm:presLayoutVars>
      </dgm:prSet>
      <dgm:spPr/>
    </dgm:pt>
    <dgm:pt modelId="{FB965C29-305D-4292-A058-59B7FA74F84B}" type="pres">
      <dgm:prSet presAssocID="{133B3773-CAA3-451F-896B-FFAC8AC1C942}" presName="spaceBetweenRectangles" presStyleCnt="0"/>
      <dgm:spPr/>
    </dgm:pt>
    <dgm:pt modelId="{07A18FFC-9511-4511-B353-CDF4A5D767D4}" type="pres">
      <dgm:prSet presAssocID="{F870E2DA-97B2-4B6F-8A18-1B5348D1F979}" presName="parentLin" presStyleCnt="0"/>
      <dgm:spPr/>
    </dgm:pt>
    <dgm:pt modelId="{88A39BB1-447B-4DD9-B945-8424F8B38885}" type="pres">
      <dgm:prSet presAssocID="{F870E2DA-97B2-4B6F-8A18-1B5348D1F979}" presName="parentLeftMargin" presStyleLbl="node1" presStyleIdx="2" presStyleCnt="4"/>
      <dgm:spPr/>
    </dgm:pt>
    <dgm:pt modelId="{2564AE47-8582-4800-AF19-48F79C6B0DEE}" type="pres">
      <dgm:prSet presAssocID="{F870E2DA-97B2-4B6F-8A18-1B5348D1F979}" presName="parentText" presStyleLbl="node1" presStyleIdx="3" presStyleCnt="4">
        <dgm:presLayoutVars>
          <dgm:chMax val="0"/>
          <dgm:bulletEnabled val="1"/>
        </dgm:presLayoutVars>
      </dgm:prSet>
      <dgm:spPr/>
    </dgm:pt>
    <dgm:pt modelId="{82E5BAF1-6568-433C-B0F4-F770670788AD}" type="pres">
      <dgm:prSet presAssocID="{F870E2DA-97B2-4B6F-8A18-1B5348D1F979}" presName="negativeSpace" presStyleCnt="0"/>
      <dgm:spPr/>
    </dgm:pt>
    <dgm:pt modelId="{07AB827D-422B-41B2-A860-412C5C7FE0F7}" type="pres">
      <dgm:prSet presAssocID="{F870E2DA-97B2-4B6F-8A18-1B5348D1F979}" presName="childText" presStyleLbl="conFgAcc1" presStyleIdx="3" presStyleCnt="4">
        <dgm:presLayoutVars>
          <dgm:bulletEnabled val="1"/>
        </dgm:presLayoutVars>
      </dgm:prSet>
      <dgm:spPr/>
    </dgm:pt>
  </dgm:ptLst>
  <dgm:cxnLst>
    <dgm:cxn modelId="{B2350201-B87E-4B34-A469-3AD6E7862F9A}" type="presOf" srcId="{5E433ACD-7D5B-4F50-8E5B-9C5BA532ADEA}" destId="{90A78848-8A1B-4780-860E-0D60A07813A3}" srcOrd="0" destOrd="0" presId="urn:microsoft.com/office/officeart/2005/8/layout/list1"/>
    <dgm:cxn modelId="{1C0EC60D-0A59-455F-B9F7-751BC8BFEA3F}" type="presOf" srcId="{9DF3F558-1F09-41FA-BDDE-CF4F3D2B1863}" destId="{75224356-5A0C-42CD-88A4-2B703C8E5F9D}" srcOrd="0" destOrd="0" presId="urn:microsoft.com/office/officeart/2005/8/layout/list1"/>
    <dgm:cxn modelId="{9EF2EC10-5E9F-47EA-AB1E-94F228E45A3C}" srcId="{9DF3F558-1F09-41FA-BDDE-CF4F3D2B1863}" destId="{772B7526-5C71-4B01-9D5C-B04F5CF0C41B}" srcOrd="0" destOrd="0" parTransId="{D893FEB1-3B30-4E7C-A3B9-81E4861E26DF}" sibTransId="{414A085F-E716-4EA4-8F7B-25DC6B8AA18D}"/>
    <dgm:cxn modelId="{6E845E17-AC32-4FDE-BF97-8CADF870CC5C}" type="presOf" srcId="{772B7526-5C71-4B01-9D5C-B04F5CF0C41B}" destId="{A269A865-84C4-4CE3-8E40-84046CE7F1CF}" srcOrd="1" destOrd="0" presId="urn:microsoft.com/office/officeart/2005/8/layout/list1"/>
    <dgm:cxn modelId="{E5499921-B22F-4438-BBD1-38AA66A8F80A}" srcId="{80068CF5-C75C-4598-9C79-4C22628A8DCA}" destId="{5E433ACD-7D5B-4F50-8E5B-9C5BA532ADEA}" srcOrd="0" destOrd="0" parTransId="{64077521-0D21-4E7C-9197-E914C0D6E4A3}" sibTransId="{550A8D21-F9AB-48E0-832E-E36D9D5ED06F}"/>
    <dgm:cxn modelId="{25E8ED34-69D7-445F-8959-F7E17DCAFF7C}" srcId="{F870E2DA-97B2-4B6F-8A18-1B5348D1F979}" destId="{7FE46094-B3FB-4A29-A726-2382D663BA8F}" srcOrd="0" destOrd="0" parTransId="{F0464F88-9408-4141-82B0-2B4FF866489D}" sibTransId="{F59F8761-D011-405C-B3CD-19781BF20FD1}"/>
    <dgm:cxn modelId="{1E462F6B-3384-4430-8974-554CE87378B0}" srcId="{9DF3F558-1F09-41FA-BDDE-CF4F3D2B1863}" destId="{A78CB4E6-A46E-492F-9C8C-2F277F9D5F7E}" srcOrd="1" destOrd="0" parTransId="{FF699A70-C710-4E5F-9400-3E9BE4F04651}" sibTransId="{018BE479-3F0C-4973-BA45-41F51585BD1E}"/>
    <dgm:cxn modelId="{856CD44D-A956-4560-AD41-ED8F51439ECA}" type="presOf" srcId="{F870E2DA-97B2-4B6F-8A18-1B5348D1F979}" destId="{2564AE47-8582-4800-AF19-48F79C6B0DEE}" srcOrd="1" destOrd="0" presId="urn:microsoft.com/office/officeart/2005/8/layout/list1"/>
    <dgm:cxn modelId="{570BAE70-1DEC-4DF7-BE1D-DDE08B9645AA}" type="presOf" srcId="{67E7DF97-5EB2-42B6-9368-AA6F7703F80D}" destId="{A13E6890-76BD-421C-8626-DCF64E26C7FE}" srcOrd="0" destOrd="0" presId="urn:microsoft.com/office/officeart/2005/8/layout/list1"/>
    <dgm:cxn modelId="{B63DD374-3458-4CA7-AABA-7ADB574DCB69}" srcId="{9DF3F558-1F09-41FA-BDDE-CF4F3D2B1863}" destId="{F870E2DA-97B2-4B6F-8A18-1B5348D1F979}" srcOrd="3" destOrd="0" parTransId="{714C8535-7B76-40A9-9276-7AE753FB150A}" sibTransId="{275B94BF-A135-49F2-8302-FB3FC1E2CF04}"/>
    <dgm:cxn modelId="{F3BA1056-B914-4403-B766-8E1B3F84F9F2}" type="presOf" srcId="{A78CB4E6-A46E-492F-9C8C-2F277F9D5F7E}" destId="{A1BD6798-D2D3-4A75-9230-F42F8C3C23B4}" srcOrd="1" destOrd="0" presId="urn:microsoft.com/office/officeart/2005/8/layout/list1"/>
    <dgm:cxn modelId="{B19D6876-BBE6-45B8-8C73-9728CADA2967}" type="presOf" srcId="{80068CF5-C75C-4598-9C79-4C22628A8DCA}" destId="{51B605D4-F8F8-420A-92CC-12DD555ECBBA}" srcOrd="1" destOrd="0" presId="urn:microsoft.com/office/officeart/2005/8/layout/list1"/>
    <dgm:cxn modelId="{D7EC2080-98D6-472D-950F-DFCD479DC2FB}" type="presOf" srcId="{F870E2DA-97B2-4B6F-8A18-1B5348D1F979}" destId="{88A39BB1-447B-4DD9-B945-8424F8B38885}" srcOrd="0" destOrd="0" presId="urn:microsoft.com/office/officeart/2005/8/layout/list1"/>
    <dgm:cxn modelId="{C4463696-AF0D-4B60-9531-3811A94D431E}" type="presOf" srcId="{772B7526-5C71-4B01-9D5C-B04F5CF0C41B}" destId="{7D9D17A9-6D37-4940-BDC2-F9FBD46F0600}" srcOrd="0" destOrd="0" presId="urn:microsoft.com/office/officeart/2005/8/layout/list1"/>
    <dgm:cxn modelId="{555262B0-EC2D-4AAB-9981-58BC7FE8BB84}" srcId="{A78CB4E6-A46E-492F-9C8C-2F277F9D5F7E}" destId="{67E7DF97-5EB2-42B6-9368-AA6F7703F80D}" srcOrd="0" destOrd="0" parTransId="{1D4EA972-1330-4F8C-A50D-E38F20C4CDBE}" sibTransId="{FE66F278-E9AE-4387-891B-1062C654E9DC}"/>
    <dgm:cxn modelId="{C76EB7C4-36AC-4743-92AE-03196FD6F16F}" type="presOf" srcId="{7FE46094-B3FB-4A29-A726-2382D663BA8F}" destId="{07AB827D-422B-41B2-A860-412C5C7FE0F7}" srcOrd="0" destOrd="0" presId="urn:microsoft.com/office/officeart/2005/8/layout/list1"/>
    <dgm:cxn modelId="{837BEBD0-A8A9-4326-B93B-6954C40D4C37}" srcId="{9DF3F558-1F09-41FA-BDDE-CF4F3D2B1863}" destId="{80068CF5-C75C-4598-9C79-4C22628A8DCA}" srcOrd="2" destOrd="0" parTransId="{D7762C87-26FB-49AC-9B4D-8BDCDA31BA31}" sibTransId="{133B3773-CAA3-451F-896B-FFAC8AC1C942}"/>
    <dgm:cxn modelId="{2E68F0D9-E2A8-4991-927B-412C64FFF69F}" type="presOf" srcId="{80068CF5-C75C-4598-9C79-4C22628A8DCA}" destId="{C61242E3-0191-4574-A5E7-D33B3FEB9949}" srcOrd="0" destOrd="0" presId="urn:microsoft.com/office/officeart/2005/8/layout/list1"/>
    <dgm:cxn modelId="{B1004DF6-9821-446B-993D-0BC0A985C75B}" type="presOf" srcId="{A78CB4E6-A46E-492F-9C8C-2F277F9D5F7E}" destId="{654DE92C-F369-439C-81F2-0B0D899F212B}" srcOrd="0" destOrd="0" presId="urn:microsoft.com/office/officeart/2005/8/layout/list1"/>
    <dgm:cxn modelId="{5B23E999-F0FB-43A2-8429-AC7C43330110}" type="presParOf" srcId="{75224356-5A0C-42CD-88A4-2B703C8E5F9D}" destId="{CCB6423A-89D5-4B57-B317-F5A4DF03CE62}" srcOrd="0" destOrd="0" presId="urn:microsoft.com/office/officeart/2005/8/layout/list1"/>
    <dgm:cxn modelId="{1AEBA83D-3339-4402-B0E0-E13A46D0BB77}" type="presParOf" srcId="{CCB6423A-89D5-4B57-B317-F5A4DF03CE62}" destId="{7D9D17A9-6D37-4940-BDC2-F9FBD46F0600}" srcOrd="0" destOrd="0" presId="urn:microsoft.com/office/officeart/2005/8/layout/list1"/>
    <dgm:cxn modelId="{0B01AF93-9492-49B9-BBE8-673ED7D084C0}" type="presParOf" srcId="{CCB6423A-89D5-4B57-B317-F5A4DF03CE62}" destId="{A269A865-84C4-4CE3-8E40-84046CE7F1CF}" srcOrd="1" destOrd="0" presId="urn:microsoft.com/office/officeart/2005/8/layout/list1"/>
    <dgm:cxn modelId="{9B0D249E-A2C4-4B48-A023-2FE641BE781A}" type="presParOf" srcId="{75224356-5A0C-42CD-88A4-2B703C8E5F9D}" destId="{D0CD5AD8-7DE1-49C1-9EE8-C9863CA2D21E}" srcOrd="1" destOrd="0" presId="urn:microsoft.com/office/officeart/2005/8/layout/list1"/>
    <dgm:cxn modelId="{13F758FD-8569-4F42-A7D5-78483DCEFFA5}" type="presParOf" srcId="{75224356-5A0C-42CD-88A4-2B703C8E5F9D}" destId="{BA15DF9F-4461-4161-9EC9-AF7F6BE25AD0}" srcOrd="2" destOrd="0" presId="urn:microsoft.com/office/officeart/2005/8/layout/list1"/>
    <dgm:cxn modelId="{1E0029BD-1A76-4744-8904-92B31BBD708B}" type="presParOf" srcId="{75224356-5A0C-42CD-88A4-2B703C8E5F9D}" destId="{F2C08421-DEC0-4CD1-938B-F1063076FCE3}" srcOrd="3" destOrd="0" presId="urn:microsoft.com/office/officeart/2005/8/layout/list1"/>
    <dgm:cxn modelId="{3B054BF0-3C18-4E3D-A297-BA6CF246F1A8}" type="presParOf" srcId="{75224356-5A0C-42CD-88A4-2B703C8E5F9D}" destId="{59D0ED53-EF63-4E46-9004-8B1D77A7F721}" srcOrd="4" destOrd="0" presId="urn:microsoft.com/office/officeart/2005/8/layout/list1"/>
    <dgm:cxn modelId="{F8F6861A-1629-46DB-AF81-8341DC2EEEBA}" type="presParOf" srcId="{59D0ED53-EF63-4E46-9004-8B1D77A7F721}" destId="{654DE92C-F369-439C-81F2-0B0D899F212B}" srcOrd="0" destOrd="0" presId="urn:microsoft.com/office/officeart/2005/8/layout/list1"/>
    <dgm:cxn modelId="{9717C606-8AE5-4483-B017-AB951ECE87C8}" type="presParOf" srcId="{59D0ED53-EF63-4E46-9004-8B1D77A7F721}" destId="{A1BD6798-D2D3-4A75-9230-F42F8C3C23B4}" srcOrd="1" destOrd="0" presId="urn:microsoft.com/office/officeart/2005/8/layout/list1"/>
    <dgm:cxn modelId="{A33BCF9C-A4CA-48B7-9C67-8B677A71D875}" type="presParOf" srcId="{75224356-5A0C-42CD-88A4-2B703C8E5F9D}" destId="{2D3B8B20-26D8-4248-813E-2850DB2379FB}" srcOrd="5" destOrd="0" presId="urn:microsoft.com/office/officeart/2005/8/layout/list1"/>
    <dgm:cxn modelId="{9E6B8403-6C55-49C9-8745-EDCB3E626AF0}" type="presParOf" srcId="{75224356-5A0C-42CD-88A4-2B703C8E5F9D}" destId="{A13E6890-76BD-421C-8626-DCF64E26C7FE}" srcOrd="6" destOrd="0" presId="urn:microsoft.com/office/officeart/2005/8/layout/list1"/>
    <dgm:cxn modelId="{4BB980E9-1125-42BA-A862-6D4AF36FA4B2}" type="presParOf" srcId="{75224356-5A0C-42CD-88A4-2B703C8E5F9D}" destId="{8A176241-5F1A-4279-9475-C1175167F953}" srcOrd="7" destOrd="0" presId="urn:microsoft.com/office/officeart/2005/8/layout/list1"/>
    <dgm:cxn modelId="{87F52098-99D3-4FCD-91C9-EF787CB3443D}" type="presParOf" srcId="{75224356-5A0C-42CD-88A4-2B703C8E5F9D}" destId="{B035D8F5-89AC-4F46-8087-543CCC6A63CD}" srcOrd="8" destOrd="0" presId="urn:microsoft.com/office/officeart/2005/8/layout/list1"/>
    <dgm:cxn modelId="{E7F4CC04-69B9-4759-86E9-C13FA8649567}" type="presParOf" srcId="{B035D8F5-89AC-4F46-8087-543CCC6A63CD}" destId="{C61242E3-0191-4574-A5E7-D33B3FEB9949}" srcOrd="0" destOrd="0" presId="urn:microsoft.com/office/officeart/2005/8/layout/list1"/>
    <dgm:cxn modelId="{FDB34E6C-C396-435B-8DC3-DB66DE1C0E9F}" type="presParOf" srcId="{B035D8F5-89AC-4F46-8087-543CCC6A63CD}" destId="{51B605D4-F8F8-420A-92CC-12DD555ECBBA}" srcOrd="1" destOrd="0" presId="urn:microsoft.com/office/officeart/2005/8/layout/list1"/>
    <dgm:cxn modelId="{7A8C6A6D-E3B4-45E5-B1B8-1BBBC39BAF6A}" type="presParOf" srcId="{75224356-5A0C-42CD-88A4-2B703C8E5F9D}" destId="{812A05EF-E846-4B5E-9A65-EA8FD88E49BE}" srcOrd="9" destOrd="0" presId="urn:microsoft.com/office/officeart/2005/8/layout/list1"/>
    <dgm:cxn modelId="{20C07E9B-7297-4AD6-8EC5-9E0CA7823244}" type="presParOf" srcId="{75224356-5A0C-42CD-88A4-2B703C8E5F9D}" destId="{90A78848-8A1B-4780-860E-0D60A07813A3}" srcOrd="10" destOrd="0" presId="urn:microsoft.com/office/officeart/2005/8/layout/list1"/>
    <dgm:cxn modelId="{9EC20592-452C-4BC9-89F5-737157378014}" type="presParOf" srcId="{75224356-5A0C-42CD-88A4-2B703C8E5F9D}" destId="{FB965C29-305D-4292-A058-59B7FA74F84B}" srcOrd="11" destOrd="0" presId="urn:microsoft.com/office/officeart/2005/8/layout/list1"/>
    <dgm:cxn modelId="{8726B071-07F5-4F38-93F0-748FC58BEA04}" type="presParOf" srcId="{75224356-5A0C-42CD-88A4-2B703C8E5F9D}" destId="{07A18FFC-9511-4511-B353-CDF4A5D767D4}" srcOrd="12" destOrd="0" presId="urn:microsoft.com/office/officeart/2005/8/layout/list1"/>
    <dgm:cxn modelId="{56D5D9F3-293C-46DE-9B95-28F69045E0A8}" type="presParOf" srcId="{07A18FFC-9511-4511-B353-CDF4A5D767D4}" destId="{88A39BB1-447B-4DD9-B945-8424F8B38885}" srcOrd="0" destOrd="0" presId="urn:microsoft.com/office/officeart/2005/8/layout/list1"/>
    <dgm:cxn modelId="{6DA6CB52-4A40-4A6E-AC5F-6128B97919CB}" type="presParOf" srcId="{07A18FFC-9511-4511-B353-CDF4A5D767D4}" destId="{2564AE47-8582-4800-AF19-48F79C6B0DEE}" srcOrd="1" destOrd="0" presId="urn:microsoft.com/office/officeart/2005/8/layout/list1"/>
    <dgm:cxn modelId="{5C0B618C-072C-4206-9CE0-F57126C8E6D7}" type="presParOf" srcId="{75224356-5A0C-42CD-88A4-2B703C8E5F9D}" destId="{82E5BAF1-6568-433C-B0F4-F770670788AD}" srcOrd="13" destOrd="0" presId="urn:microsoft.com/office/officeart/2005/8/layout/list1"/>
    <dgm:cxn modelId="{DBA1CC0F-D85A-4E7F-AD4A-14B0A82A378C}" type="presParOf" srcId="{75224356-5A0C-42CD-88A4-2B703C8E5F9D}" destId="{07AB827D-422B-41B2-A860-412C5C7FE0F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E81B59-72AB-4321-8F0D-24B08992943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pl-PL"/>
        </a:p>
      </dgm:t>
    </dgm:pt>
    <dgm:pt modelId="{41767234-FAC9-43C6-8E62-FBA4C4A56705}">
      <dgm:prSet phldrT="[Tekst]" custT="1"/>
      <dgm:spPr/>
      <dgm:t>
        <a:bodyPr/>
        <a:lstStyle/>
        <a:p>
          <a:r>
            <a:rPr lang="pl-PL" sz="2400" b="1" dirty="0">
              <a:solidFill>
                <a:srgbClr val="231F20"/>
              </a:solidFill>
            </a:rPr>
            <a:t>SISTEMA A TRE CAMPI</a:t>
          </a:r>
        </a:p>
      </dgm:t>
    </dgm:pt>
    <dgm:pt modelId="{1B888A41-A0E7-4574-820B-2B78FAAE0DA5}" type="parTrans" cxnId="{9D578735-EA25-49C2-9D99-525202618F10}">
      <dgm:prSet/>
      <dgm:spPr/>
      <dgm:t>
        <a:bodyPr/>
        <a:lstStyle/>
        <a:p>
          <a:endParaRPr lang="pl-PL">
            <a:solidFill>
              <a:srgbClr val="231F20"/>
            </a:solidFill>
          </a:endParaRPr>
        </a:p>
      </dgm:t>
    </dgm:pt>
    <dgm:pt modelId="{540B18C3-00C2-4B2D-8960-FEE7D149CCA9}" type="sibTrans" cxnId="{9D578735-EA25-49C2-9D99-525202618F10}">
      <dgm:prSet/>
      <dgm:spPr/>
      <dgm:t>
        <a:bodyPr/>
        <a:lstStyle/>
        <a:p>
          <a:endParaRPr lang="pl-PL">
            <a:solidFill>
              <a:srgbClr val="231F20"/>
            </a:solidFill>
          </a:endParaRPr>
        </a:p>
      </dgm:t>
    </dgm:pt>
    <dgm:pt modelId="{C0C2796B-2052-44BB-9624-C710E37CAFE7}">
      <dgm:prSet phldrT="[Tekst]" custT="1"/>
      <dgm:spPr/>
      <dgm:t>
        <a:bodyPr/>
        <a:lstStyle/>
        <a:p>
          <a:r>
            <a:rPr lang="en-US" sz="2400" b="0" dirty="0">
              <a:solidFill>
                <a:srgbClr val="231F20"/>
              </a:solidFill>
            </a:rPr>
            <a:t>Dividere il terreno in tre sezioni e alternare una coltura cerealicola </a:t>
          </a:r>
          <a:r>
            <a:rPr lang="pl-PL" sz="2400" b="0" dirty="0">
              <a:solidFill>
                <a:srgbClr val="231F20"/>
              </a:solidFill>
            </a:rPr>
            <a:t>(</a:t>
          </a:r>
          <a:r>
            <a:rPr lang="pl-PL" sz="2400" b="0" dirty="0" err="1">
              <a:solidFill>
                <a:srgbClr val="231F20"/>
              </a:solidFill>
            </a:rPr>
            <a:t>grano</a:t>
          </a:r>
          <a:r>
            <a:rPr lang="pl-PL" sz="2400" b="0" dirty="0">
              <a:solidFill>
                <a:srgbClr val="231F20"/>
              </a:solidFill>
            </a:rPr>
            <a:t>, </a:t>
          </a:r>
          <a:r>
            <a:rPr lang="pl-PL" sz="2400" b="0" dirty="0" err="1">
              <a:solidFill>
                <a:srgbClr val="231F20"/>
              </a:solidFill>
            </a:rPr>
            <a:t>orzo</a:t>
          </a:r>
          <a:r>
            <a:rPr lang="pl-PL" sz="2400" b="0" dirty="0">
              <a:solidFill>
                <a:srgbClr val="231F20"/>
              </a:solidFill>
            </a:rPr>
            <a:t>)</a:t>
          </a:r>
          <a:r>
            <a:rPr lang="en-US" sz="2400" b="0" dirty="0">
              <a:solidFill>
                <a:srgbClr val="231F20"/>
              </a:solidFill>
            </a:rPr>
            <a:t>, una coltura azotofissatrice </a:t>
          </a:r>
          <a:r>
            <a:rPr lang="pl-PL" sz="2400" b="0" dirty="0">
              <a:solidFill>
                <a:srgbClr val="231F20"/>
              </a:solidFill>
            </a:rPr>
            <a:t>(</a:t>
          </a:r>
          <a:r>
            <a:rPr lang="pl-PL" sz="2400" b="0" dirty="0" err="1">
              <a:solidFill>
                <a:srgbClr val="231F20"/>
              </a:solidFill>
            </a:rPr>
            <a:t>soia</a:t>
          </a:r>
          <a:r>
            <a:rPr lang="pl-PL" sz="2400" b="0" dirty="0">
              <a:solidFill>
                <a:srgbClr val="231F20"/>
              </a:solidFill>
            </a:rPr>
            <a:t>, </a:t>
          </a:r>
          <a:r>
            <a:rPr lang="pl-PL" sz="2400" b="0" dirty="0" err="1">
              <a:solidFill>
                <a:srgbClr val="231F20"/>
              </a:solidFill>
            </a:rPr>
            <a:t>erba medica) </a:t>
          </a:r>
          <a:r>
            <a:rPr lang="en-US" sz="2400" b="0" dirty="0">
              <a:solidFill>
                <a:srgbClr val="231F20"/>
              </a:solidFill>
            </a:rPr>
            <a:t>e una coltura a maggese o di copertura </a:t>
          </a:r>
          <a:r>
            <a:rPr lang="pl-PL" sz="2400" b="0" dirty="0">
              <a:solidFill>
                <a:srgbClr val="231F20"/>
              </a:solidFill>
            </a:rPr>
            <a:t>(</a:t>
          </a:r>
          <a:r>
            <a:rPr lang="pl-PL" sz="2400" b="0" dirty="0" err="1">
              <a:solidFill>
                <a:srgbClr val="231F20"/>
              </a:solidFill>
            </a:rPr>
            <a:t>segale invernale</a:t>
          </a:r>
          <a:r>
            <a:rPr lang="pl-PL" sz="2400" b="0" dirty="0">
              <a:solidFill>
                <a:srgbClr val="231F20"/>
              </a:solidFill>
            </a:rPr>
            <a:t>, </a:t>
          </a:r>
          <a:r>
            <a:rPr lang="pl-PL" sz="2400" b="0" dirty="0" err="1">
              <a:solidFill>
                <a:srgbClr val="231F20"/>
              </a:solidFill>
            </a:rPr>
            <a:t>trifoglio</a:t>
          </a:r>
          <a:r>
            <a:rPr lang="pl-PL" sz="2400" b="0" dirty="0">
              <a:solidFill>
                <a:srgbClr val="231F20"/>
              </a:solidFill>
            </a:rPr>
            <a:t>) </a:t>
          </a:r>
          <a:r>
            <a:rPr lang="en-US" sz="2400" b="0" dirty="0">
              <a:solidFill>
                <a:srgbClr val="231F20"/>
              </a:solidFill>
            </a:rPr>
            <a:t>per mantenere la fertilità del suolo e gestire i parassiti</a:t>
          </a:r>
          <a:r>
            <a:rPr lang="pl-PL" sz="2400" b="0" dirty="0">
              <a:solidFill>
                <a:srgbClr val="231F20"/>
              </a:solidFill>
            </a:rPr>
            <a:t>.</a:t>
          </a:r>
        </a:p>
      </dgm:t>
    </dgm:pt>
    <dgm:pt modelId="{84C4A06F-1C76-4B9D-B4F0-1CAEB00A6F02}" type="parTrans" cxnId="{7C324F95-1059-4E4B-93A2-9DA7234EAC0F}">
      <dgm:prSet/>
      <dgm:spPr/>
      <dgm:t>
        <a:bodyPr/>
        <a:lstStyle/>
        <a:p>
          <a:endParaRPr lang="pl-PL">
            <a:solidFill>
              <a:srgbClr val="231F20"/>
            </a:solidFill>
          </a:endParaRPr>
        </a:p>
      </dgm:t>
    </dgm:pt>
    <dgm:pt modelId="{6888150A-A20C-4345-A1B0-D2E83F11367E}" type="sibTrans" cxnId="{7C324F95-1059-4E4B-93A2-9DA7234EAC0F}">
      <dgm:prSet/>
      <dgm:spPr/>
      <dgm:t>
        <a:bodyPr/>
        <a:lstStyle/>
        <a:p>
          <a:endParaRPr lang="pl-PL">
            <a:solidFill>
              <a:srgbClr val="231F20"/>
            </a:solidFill>
          </a:endParaRPr>
        </a:p>
      </dgm:t>
    </dgm:pt>
    <dgm:pt modelId="{EA9231F9-93D3-4228-BD6C-B1C855C26773}" type="pres">
      <dgm:prSet presAssocID="{00E81B59-72AB-4321-8F0D-24B089929437}" presName="Name0" presStyleCnt="0">
        <dgm:presLayoutVars>
          <dgm:chMax/>
          <dgm:chPref/>
          <dgm:dir/>
          <dgm:animLvl val="lvl"/>
        </dgm:presLayoutVars>
      </dgm:prSet>
      <dgm:spPr/>
    </dgm:pt>
    <dgm:pt modelId="{EB4499AE-B36C-4AB2-B86B-A47EA6EBD36D}" type="pres">
      <dgm:prSet presAssocID="{41767234-FAC9-43C6-8E62-FBA4C4A56705}" presName="composite" presStyleCnt="0"/>
      <dgm:spPr/>
    </dgm:pt>
    <dgm:pt modelId="{80D7E8D1-0E74-4F5D-8E00-08005A7D440B}" type="pres">
      <dgm:prSet presAssocID="{41767234-FAC9-43C6-8E62-FBA4C4A56705}" presName="ParentAccentShape" presStyleLbl="trBgShp" presStyleIdx="0" presStyleCnt="2"/>
      <dgm:spPr>
        <a:solidFill>
          <a:srgbClr val="9FDADF">
            <a:alpha val="40000"/>
          </a:srgbClr>
        </a:solidFill>
      </dgm:spPr>
    </dgm:pt>
    <dgm:pt modelId="{904F0A5F-CEC3-4BB6-8971-6AB44A92AE13}" type="pres">
      <dgm:prSet presAssocID="{41767234-FAC9-43C6-8E62-FBA4C4A56705}" presName="ParentText" presStyleLbl="revTx" presStyleIdx="0" presStyleCnt="2">
        <dgm:presLayoutVars>
          <dgm:chMax val="1"/>
          <dgm:chPref val="1"/>
          <dgm:bulletEnabled val="1"/>
        </dgm:presLayoutVars>
      </dgm:prSet>
      <dgm:spPr/>
    </dgm:pt>
    <dgm:pt modelId="{F6E3B70A-46FF-4DE4-94B4-691DFA5469CF}" type="pres">
      <dgm:prSet presAssocID="{41767234-FAC9-43C6-8E62-FBA4C4A56705}" presName="ChildText" presStyleLbl="revTx" presStyleIdx="1" presStyleCnt="2" custLinFactNeighborX="1428" custLinFactNeighborY="-5352">
        <dgm:presLayoutVars>
          <dgm:chMax val="0"/>
          <dgm:chPref val="0"/>
        </dgm:presLayoutVars>
      </dgm:prSet>
      <dgm:spPr/>
    </dgm:pt>
    <dgm:pt modelId="{DC84030E-C6AE-433D-8A66-AA1F383765B9}" type="pres">
      <dgm:prSet presAssocID="{41767234-FAC9-43C6-8E62-FBA4C4A56705}" presName="ChildAccentShape" presStyleLbl="trBgShp" presStyleIdx="1" presStyleCnt="2" custLinFactNeighborX="1169"/>
      <dgm:spPr>
        <a:solidFill>
          <a:srgbClr val="9FDADF">
            <a:alpha val="40000"/>
          </a:srgbClr>
        </a:solidFill>
      </dgm:spPr>
    </dgm:pt>
    <dgm:pt modelId="{413E13A7-4DAF-4DDD-A24B-5CAFB546FE4B}" type="pres">
      <dgm:prSet presAssocID="{41767234-FAC9-43C6-8E62-FBA4C4A56705}" presName="Image" presStyleLbl="align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61938800-EE3B-4B96-9DB0-9FF4BB8B3481}" type="presOf" srcId="{C0C2796B-2052-44BB-9624-C710E37CAFE7}" destId="{F6E3B70A-46FF-4DE4-94B4-691DFA5469CF}" srcOrd="0" destOrd="0" presId="urn:microsoft.com/office/officeart/2009/3/layout/SnapshotPictureList"/>
    <dgm:cxn modelId="{74264803-8ECE-41D1-8536-13C9E914C976}" type="presOf" srcId="{00E81B59-72AB-4321-8F0D-24B089929437}" destId="{EA9231F9-93D3-4228-BD6C-B1C855C26773}" srcOrd="0" destOrd="0" presId="urn:microsoft.com/office/officeart/2009/3/layout/SnapshotPictureList"/>
    <dgm:cxn modelId="{9D578735-EA25-49C2-9D99-525202618F10}" srcId="{00E81B59-72AB-4321-8F0D-24B089929437}" destId="{41767234-FAC9-43C6-8E62-FBA4C4A56705}" srcOrd="0" destOrd="0" parTransId="{1B888A41-A0E7-4574-820B-2B78FAAE0DA5}" sibTransId="{540B18C3-00C2-4B2D-8960-FEE7D149CCA9}"/>
    <dgm:cxn modelId="{7C324F95-1059-4E4B-93A2-9DA7234EAC0F}" srcId="{41767234-FAC9-43C6-8E62-FBA4C4A56705}" destId="{C0C2796B-2052-44BB-9624-C710E37CAFE7}" srcOrd="0" destOrd="0" parTransId="{84C4A06F-1C76-4B9D-B4F0-1CAEB00A6F02}" sibTransId="{6888150A-A20C-4345-A1B0-D2E83F11367E}"/>
    <dgm:cxn modelId="{3D5585E9-79CB-447F-A6A3-AC87390F246B}" type="presOf" srcId="{41767234-FAC9-43C6-8E62-FBA4C4A56705}" destId="{904F0A5F-CEC3-4BB6-8971-6AB44A92AE13}" srcOrd="0" destOrd="0" presId="urn:microsoft.com/office/officeart/2009/3/layout/SnapshotPictureList"/>
    <dgm:cxn modelId="{F79B678C-4631-4A99-B10D-B3105A638EBD}" type="presParOf" srcId="{EA9231F9-93D3-4228-BD6C-B1C855C26773}" destId="{EB4499AE-B36C-4AB2-B86B-A47EA6EBD36D}" srcOrd="0" destOrd="0" presId="urn:microsoft.com/office/officeart/2009/3/layout/SnapshotPictureList"/>
    <dgm:cxn modelId="{6AF4E565-F101-4359-A421-EA3D80FBC62F}" type="presParOf" srcId="{EB4499AE-B36C-4AB2-B86B-A47EA6EBD36D}" destId="{80D7E8D1-0E74-4F5D-8E00-08005A7D440B}" srcOrd="0" destOrd="0" presId="urn:microsoft.com/office/officeart/2009/3/layout/SnapshotPictureList"/>
    <dgm:cxn modelId="{057865DF-3978-48B1-B0FF-732C5E916133}" type="presParOf" srcId="{EB4499AE-B36C-4AB2-B86B-A47EA6EBD36D}" destId="{904F0A5F-CEC3-4BB6-8971-6AB44A92AE13}" srcOrd="1" destOrd="0" presId="urn:microsoft.com/office/officeart/2009/3/layout/SnapshotPictureList"/>
    <dgm:cxn modelId="{81BFF494-6BF9-48F5-BA10-7BD838744831}" type="presParOf" srcId="{EB4499AE-B36C-4AB2-B86B-A47EA6EBD36D}" destId="{F6E3B70A-46FF-4DE4-94B4-691DFA5469CF}" srcOrd="2" destOrd="0" presId="urn:microsoft.com/office/officeart/2009/3/layout/SnapshotPictureList"/>
    <dgm:cxn modelId="{F8825C7F-F926-438B-95F5-149C2CE5D3F8}" type="presParOf" srcId="{EB4499AE-B36C-4AB2-B86B-A47EA6EBD36D}" destId="{DC84030E-C6AE-433D-8A66-AA1F383765B9}" srcOrd="3" destOrd="0" presId="urn:microsoft.com/office/officeart/2009/3/layout/SnapshotPictureList"/>
    <dgm:cxn modelId="{A072EFD5-258A-4D2C-927D-A550BE394060}" type="presParOf" srcId="{EB4499AE-B36C-4AB2-B86B-A47EA6EBD36D}" destId="{413E13A7-4DAF-4DDD-A24B-5CAFB546FE4B}"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barbabietola da zucchero</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orzo </a:t>
          </a:r>
          <a:r>
            <a:rPr lang="pl-PL" b="1" dirty="0">
              <a:solidFill>
                <a:schemeClr val="tx1">
                  <a:lumMod val="50000"/>
                </a:schemeClr>
              </a:solidFill>
            </a:rPr>
            <a:t>primaverile</a:t>
          </a: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piselli </a:t>
          </a:r>
          <a:r>
            <a:rPr lang="pl-PL" b="1" dirty="0">
              <a:solidFill>
                <a:schemeClr val="tx1">
                  <a:lumMod val="50000"/>
                </a:schemeClr>
              </a:solidFill>
            </a:rPr>
            <a:t>di campo</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grano invernale</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colza invernale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dgm:spPr>
    </dgm:pt>
    <dgm:pt modelId="{28183E5F-5C37-4CC9-88F8-07695E3B208A}" type="pres">
      <dgm:prSet presAssocID="{1BFB6D8F-509C-4024-82A3-41881B9CD016}" presName="rect2" presStyleLbl="trBgShp" presStyleIdx="0" presStyleCnt="5">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2"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4" presStyleCnt="5">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4"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7" destOrd="0" presId="urn:microsoft.com/office/officeart/2008/layout/BendingPictureSemiTransparentText"/>
    <dgm:cxn modelId="{7AFB2311-AAAB-41C5-A0C8-D956C0F0BB21}" type="presParOf" srcId="{EAF11210-9D15-45AD-A903-76150876BF29}" destId="{08F62DE4-E262-47FC-BF12-7800F676A584}" srcOrd="8"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orzo </a:t>
          </a:r>
          <a:r>
            <a:rPr lang="pl-PL" b="1" dirty="0">
              <a:solidFill>
                <a:schemeClr val="tx1">
                  <a:lumMod val="50000"/>
                </a:schemeClr>
              </a:solidFill>
            </a:rPr>
            <a:t>primaverile</a:t>
          </a: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piselli </a:t>
          </a:r>
          <a:r>
            <a:rPr lang="pl-PL" b="1" dirty="0">
              <a:solidFill>
                <a:schemeClr val="tx1">
                  <a:lumMod val="50000"/>
                </a:schemeClr>
              </a:solidFill>
            </a:rPr>
            <a:t>di campo</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grano invernale</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colza invernale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22EDF2E-AD1E-4047-AFA4-915FA2F30C21}">
      <dgm:prSet phldrT="[Tekst]"/>
      <dgm:spPr/>
      <dgm:t>
        <a:bodyPr/>
        <a:lstStyle/>
        <a:p>
          <a:r>
            <a:rPr lang="pl-PL" b="1" dirty="0" err="1">
              <a:solidFill>
                <a:schemeClr val="tx1">
                  <a:lumMod val="50000"/>
                </a:schemeClr>
              </a:solidFill>
            </a:rPr>
            <a:t>barbabietola da zucchero</a:t>
          </a:r>
          <a:endParaRPr lang="pl-PL" b="1" dirty="0">
            <a:solidFill>
              <a:schemeClr val="tx1">
                <a:lumMod val="50000"/>
              </a:schemeClr>
            </a:solidFill>
          </a:endParaRPr>
        </a:p>
      </dgm:t>
    </dgm:pt>
    <dgm:pt modelId="{40336694-40A3-4048-96C9-E1BC1AF186C1}" type="parTrans" cxnId="{5D387B38-13FC-462C-8F13-DC7B5DD3B144}">
      <dgm:prSet/>
      <dgm:spPr/>
      <dgm:t>
        <a:bodyPr/>
        <a:lstStyle/>
        <a:p>
          <a:endParaRPr lang="pl-PL"/>
        </a:p>
      </dgm:t>
    </dgm:pt>
    <dgm:pt modelId="{02B6434E-6377-4877-AF90-F07D35BAA6E6}" type="sibTrans" cxnId="{5D387B38-13FC-462C-8F13-DC7B5DD3B14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1"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3" presStyleCnt="5">
        <dgm:presLayoutVars>
          <dgm:bulletEnabled val="1"/>
        </dgm:presLayoutVars>
      </dgm:prSet>
      <dgm:spPr/>
    </dgm:pt>
    <dgm:pt modelId="{28F00F21-7C74-4E62-A73C-DDB91D622547}" type="pres">
      <dgm:prSet presAssocID="{8C18F6FB-85B6-4946-8181-2C21DC6E1873}" presName="sibTrans" presStyleCnt="0"/>
      <dgm:spPr/>
    </dgm:pt>
    <dgm:pt modelId="{C0BE9993-9AFF-4669-BC26-45C797228EF2}" type="pres">
      <dgm:prSet presAssocID="{E22EDF2E-AD1E-4047-AFA4-915FA2F30C21}" presName="composite" presStyleCnt="0"/>
      <dgm:spPr/>
    </dgm:pt>
    <dgm:pt modelId="{F89666B7-4C59-4495-B94C-57F8FB59810D}" type="pres">
      <dgm:prSet presAssocID="{E22EDF2E-AD1E-4047-AFA4-915FA2F30C21}" presName="rect1" presStyleLbl="bgShp" presStyleIdx="4" presStyleCnt="5"/>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dgm:spPr>
    </dgm:pt>
    <dgm:pt modelId="{BE404922-4936-48C6-8CC5-481671085E79}" type="pres">
      <dgm:prSet presAssocID="{E22EDF2E-AD1E-4047-AFA4-915FA2F30C21}" presName="rect2" presStyleLbl="trBgShp" presStyleIdx="4" presStyleCnt="5">
        <dgm:presLayoutVars>
          <dgm:bulletEnabled val="1"/>
        </dgm:presLayoutVars>
      </dgm:prSet>
      <dgm:spPr/>
    </dgm:pt>
  </dgm:ptLst>
  <dgm:cxnLst>
    <dgm:cxn modelId="{C531741C-C979-4104-9DDE-D681010ABDC7}" type="presOf" srcId="{E22EDF2E-AD1E-4047-AFA4-915FA2F30C21}" destId="{BE404922-4936-48C6-8CC5-481671085E79}" srcOrd="0" destOrd="0" presId="urn:microsoft.com/office/officeart/2008/layout/BendingPictureSemiTransparentTex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5D387B38-13FC-462C-8F13-DC7B5DD3B144}" srcId="{A150CEB4-AA6B-4DF4-B4DF-25C3807730CD}" destId="{E22EDF2E-AD1E-4047-AFA4-915FA2F30C21}" srcOrd="4" destOrd="0" parTransId="{40336694-40A3-4048-96C9-E1BC1AF186C1}" sibTransId="{02B6434E-6377-4877-AF90-F07D35BAA6E6}"/>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4E281F5-7866-46D2-BBB0-962547A6F938}" type="presParOf" srcId="{EAF11210-9D15-45AD-A903-76150876BF29}" destId="{28F00F21-7C74-4E62-A73C-DDB91D622547}" srcOrd="7" destOrd="0" presId="urn:microsoft.com/office/officeart/2008/layout/BendingPictureSemiTransparentText"/>
    <dgm:cxn modelId="{EC312529-13B0-4ACE-BF12-17C173379D6D}" type="presParOf" srcId="{EAF11210-9D15-45AD-A903-76150876BF29}" destId="{C0BE9993-9AFF-4669-BC26-45C797228EF2}" srcOrd="8" destOrd="0" presId="urn:microsoft.com/office/officeart/2008/layout/BendingPictureSemiTransparentText"/>
    <dgm:cxn modelId="{F280FB84-411D-4959-B9CF-F7094681D87E}" type="presParOf" srcId="{C0BE9993-9AFF-4669-BC26-45C797228EF2}" destId="{F89666B7-4C59-4495-B94C-57F8FB59810D}" srcOrd="0" destOrd="0" presId="urn:microsoft.com/office/officeart/2008/layout/BendingPictureSemiTransparentText"/>
    <dgm:cxn modelId="{B753928E-3220-4467-8541-7883B22DE2A5}" type="presParOf" srcId="{C0BE9993-9AFF-4669-BC26-45C797228EF2}" destId="{BE404922-4936-48C6-8CC5-481671085E79}"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piselli </a:t>
          </a:r>
          <a:r>
            <a:rPr lang="pl-PL" b="1" dirty="0">
              <a:solidFill>
                <a:schemeClr val="tx1">
                  <a:lumMod val="50000"/>
                </a:schemeClr>
              </a:solidFill>
            </a:rPr>
            <a:t>di campo</a:t>
          </a: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grano invernale</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colza invernale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E0A94A2-E2BD-4390-A20F-0B03B1DE1728}">
      <dgm:prSet phldrT="[Tekst]"/>
      <dgm:spPr/>
      <dgm:t>
        <a:bodyPr/>
        <a:lstStyle/>
        <a:p>
          <a:r>
            <a:rPr lang="pl-PL" b="1" dirty="0" err="1">
              <a:solidFill>
                <a:schemeClr val="tx1">
                  <a:lumMod val="50000"/>
                </a:schemeClr>
              </a:solidFill>
            </a:rPr>
            <a:t>orzo </a:t>
          </a:r>
          <a:r>
            <a:rPr lang="pl-PL" b="1" dirty="0">
              <a:solidFill>
                <a:schemeClr val="tx1">
                  <a:lumMod val="50000"/>
                </a:schemeClr>
              </a:solidFill>
            </a:rPr>
            <a:t>primaverile</a:t>
          </a:r>
        </a:p>
      </dgm:t>
    </dgm:pt>
    <dgm:pt modelId="{2B5B8956-7EFF-4324-8489-A90DF162BBE9}" type="parTrans" cxnId="{8DD58E73-4CD0-4905-AFFE-B1D85AA2DB7B}">
      <dgm:prSet/>
      <dgm:spPr/>
      <dgm:t>
        <a:bodyPr/>
        <a:lstStyle/>
        <a:p>
          <a:endParaRPr lang="pl-PL"/>
        </a:p>
      </dgm:t>
    </dgm:pt>
    <dgm:pt modelId="{CE34BCE4-CB1B-4406-B2F7-DC81AEE57553}" type="sibTrans" cxnId="{8DD58E73-4CD0-4905-AFFE-B1D85AA2DB7B}">
      <dgm:prSet/>
      <dgm:spPr/>
      <dgm:t>
        <a:bodyPr/>
        <a:lstStyle/>
        <a:p>
          <a:endParaRPr lang="pl-PL"/>
        </a:p>
      </dgm:t>
    </dgm:pt>
    <dgm:pt modelId="{79EBF218-F0A1-4948-BC10-3A3DAEC0AE62}">
      <dgm:prSet phldrT="[Tekst]"/>
      <dgm:spPr/>
      <dgm:t>
        <a:bodyPr/>
        <a:lstStyle/>
        <a:p>
          <a:r>
            <a:rPr lang="pl-PL" b="1" dirty="0" err="1">
              <a:solidFill>
                <a:schemeClr val="tx1">
                  <a:lumMod val="50000"/>
                </a:schemeClr>
              </a:solidFill>
            </a:rPr>
            <a:t>barbabietola da zucchero</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0"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2" presStyleCnt="5">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5"/>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dgm:spPr>
    </dgm:pt>
    <dgm:pt modelId="{72278247-4F64-401E-AD67-3A35326EFE91}" type="pres">
      <dgm:prSet presAssocID="{79EBF218-F0A1-4948-BC10-3A3DAEC0AE62}" presName="rect2" presStyleLbl="trBgShp" presStyleIdx="3" presStyleCnt="5">
        <dgm:presLayoutVars>
          <dgm:bulletEnabled val="1"/>
        </dgm:presLayoutVars>
      </dgm:prSet>
      <dgm:spPr/>
    </dgm:pt>
    <dgm:pt modelId="{484CA2C7-376A-4124-9E33-101126D5E6A1}" type="pres">
      <dgm:prSet presAssocID="{A93A150C-8271-492F-AB9D-8D452F82AE2A}" presName="sibTrans" presStyleCnt="0"/>
      <dgm:spPr/>
    </dgm:pt>
    <dgm:pt modelId="{62836D64-BC5F-4F29-AFAA-D67D4A83598D}" type="pres">
      <dgm:prSet presAssocID="{5E0A94A2-E2BD-4390-A20F-0B03B1DE1728}" presName="composite" presStyleCnt="0"/>
      <dgm:spPr/>
    </dgm:pt>
    <dgm:pt modelId="{0BA5E8BB-D34E-4EA8-88EF-C6B363366963}" type="pres">
      <dgm:prSet presAssocID="{5E0A94A2-E2BD-4390-A20F-0B03B1DE172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FB44462C-E1EF-4151-85DC-3D6382C5C453}" type="pres">
      <dgm:prSet presAssocID="{5E0A94A2-E2BD-4390-A20F-0B03B1DE1728}" presName="rect2" presStyleLbl="trBgShp" presStyleIdx="4" presStyleCnt="5">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DD58E73-4CD0-4905-AFFE-B1D85AA2DB7B}" srcId="{A150CEB4-AA6B-4DF4-B4DF-25C3807730CD}" destId="{5E0A94A2-E2BD-4390-A20F-0B03B1DE1728}" srcOrd="4" destOrd="0" parTransId="{2B5B8956-7EFF-4324-8489-A90DF162BBE9}" sibTransId="{CE34BCE4-CB1B-4406-B2F7-DC81AEE57553}"/>
    <dgm:cxn modelId="{82F69377-C25D-4C14-B035-4A7DEBF593C3}" type="presOf" srcId="{1F61C7B4-0D26-470B-B21D-6766CE72B8F6}" destId="{2918BD4D-1437-42AF-AC52-F7AF601D2CEE}" srcOrd="0" destOrd="0" presId="urn:microsoft.com/office/officeart/2008/layout/BendingPictureSemiTransparentText"/>
    <dgm:cxn modelId="{B245C9A6-653D-48A8-9A37-B7579F898A13}" type="presOf" srcId="{5E0A94A2-E2BD-4390-A20F-0B03B1DE1728}" destId="{FB44462C-E1EF-4151-85DC-3D6382C5C453}"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 modelId="{C33A8F31-93D4-47FA-B396-5E3CF2BF12CC}" type="presParOf" srcId="{EAF11210-9D15-45AD-A903-76150876BF29}" destId="{484CA2C7-376A-4124-9E33-101126D5E6A1}" srcOrd="7" destOrd="0" presId="urn:microsoft.com/office/officeart/2008/layout/BendingPictureSemiTransparentText"/>
    <dgm:cxn modelId="{9218325F-B2D7-40E9-B2DD-6D3FC68C37AF}" type="presParOf" srcId="{EAF11210-9D15-45AD-A903-76150876BF29}" destId="{62836D64-BC5F-4F29-AFAA-D67D4A83598D}" srcOrd="8" destOrd="0" presId="urn:microsoft.com/office/officeart/2008/layout/BendingPictureSemiTransparentText"/>
    <dgm:cxn modelId="{23F8862B-06E0-44A7-A854-61182E8F8FEB}" type="presParOf" srcId="{62836D64-BC5F-4F29-AFAA-D67D4A83598D}" destId="{0BA5E8BB-D34E-4EA8-88EF-C6B363366963}" srcOrd="0" destOrd="0" presId="urn:microsoft.com/office/officeart/2008/layout/BendingPictureSemiTransparentText"/>
    <dgm:cxn modelId="{F6CE527F-5652-4FEB-B336-38A148A11F5D}" type="presParOf" srcId="{62836D64-BC5F-4F29-AFAA-D67D4A83598D}" destId="{FB44462C-E1EF-4151-85DC-3D6382C5C453}"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garantire la sicurezza </a:t>
          </a:r>
          <a:r>
            <a:rPr lang="pl-PL" sz="2400" dirty="0">
              <a:solidFill>
                <a:srgbClr val="231F20"/>
              </a:solidFill>
            </a:rPr>
            <a:t>alimentare</a:t>
          </a: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EDA30048-BD94-4229-8876-5A8B9BB4877A}">
      <dgm:prSet custT="1"/>
      <dgm:spPr>
        <a:solidFill>
          <a:srgbClr val="8BC540"/>
        </a:solidFill>
      </dgm:spPr>
      <dgm:t>
        <a:bodyPr/>
        <a:lstStyle/>
        <a:p>
          <a:r>
            <a:rPr lang="pl-PL" sz="2400" dirty="0" err="1">
              <a:solidFill>
                <a:srgbClr val="231F20"/>
              </a:solidFill>
            </a:rPr>
            <a:t>protezione dell'ambiente</a:t>
          </a:r>
        </a:p>
      </dgm:t>
    </dgm:pt>
    <dgm:pt modelId="{FB473F4C-F69C-4D25-9B68-1510DE0EBF91}" type="parTrans" cxnId="{ECF45D5D-C180-445F-B79B-00A69FE7D609}">
      <dgm:prSet/>
      <dgm:spPr/>
      <dgm:t>
        <a:bodyPr/>
        <a:lstStyle/>
        <a:p>
          <a:endParaRPr lang="pl-PL">
            <a:solidFill>
              <a:srgbClr val="231F20"/>
            </a:solidFill>
          </a:endParaRPr>
        </a:p>
      </dgm:t>
    </dgm:pt>
    <dgm:pt modelId="{40EA7014-06F0-4FEA-AA6C-D3944A8CAA4C}" type="sibTrans" cxnId="{ECF45D5D-C180-445F-B79B-00A69FE7D609}">
      <dgm:prSet/>
      <dgm:spPr/>
      <dgm:t>
        <a:bodyPr/>
        <a:lstStyle/>
        <a:p>
          <a:endParaRPr lang="pl-PL">
            <a:solidFill>
              <a:srgbClr val="231F20"/>
            </a:solidFill>
          </a:endParaRPr>
        </a:p>
      </dgm:t>
    </dgm:pt>
    <dgm:pt modelId="{CF550878-DD83-4E82-A479-A94CC52B843B}">
      <dgm:prSet custT="1"/>
      <dgm:spPr>
        <a:solidFill>
          <a:srgbClr val="8BC540"/>
        </a:solidFill>
      </dgm:spPr>
      <dgm:t>
        <a:bodyPr/>
        <a:lstStyle/>
        <a:p>
          <a:r>
            <a:rPr lang="pl-PL" sz="2400" dirty="0" err="1">
              <a:solidFill>
                <a:srgbClr val="231F20"/>
              </a:solidFill>
            </a:rPr>
            <a:t>valorizzazione della biodiversità</a:t>
          </a:r>
        </a:p>
      </dgm:t>
    </dgm:pt>
    <dgm:pt modelId="{F49B8E5A-1F5E-46FC-AE7B-29AB0DDB7661}" type="parTrans" cxnId="{066CD286-CECD-4BD8-8401-0642DA8FAE84}">
      <dgm:prSet/>
      <dgm:spPr/>
      <dgm:t>
        <a:bodyPr/>
        <a:lstStyle/>
        <a:p>
          <a:endParaRPr lang="pl-PL">
            <a:solidFill>
              <a:srgbClr val="231F20"/>
            </a:solidFill>
          </a:endParaRPr>
        </a:p>
      </dgm:t>
    </dgm:pt>
    <dgm:pt modelId="{6DB14928-4375-4719-B860-FC6AFADAC94F}" type="sibTrans" cxnId="{066CD286-CECD-4BD8-8401-0642DA8FAE84}">
      <dgm:prSet/>
      <dgm:spPr/>
      <dgm:t>
        <a:bodyPr/>
        <a:lstStyle/>
        <a:p>
          <a:endParaRPr lang="pl-PL">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156C5F78-5E85-489E-8213-F6D773A829C0}" type="pres">
      <dgm:prSet presAssocID="{EDA30048-BD94-4229-8876-5A8B9BB4877A}" presName="parentLin" presStyleCnt="0"/>
      <dgm:spPr/>
    </dgm:pt>
    <dgm:pt modelId="{93BD9640-6B0E-4A81-87F0-7F99975DA625}" type="pres">
      <dgm:prSet presAssocID="{EDA30048-BD94-4229-8876-5A8B9BB4877A}" presName="parentLeftMargin" presStyleLbl="node1" presStyleIdx="0" presStyleCnt="3"/>
      <dgm:spPr/>
    </dgm:pt>
    <dgm:pt modelId="{CE334BE5-2FB3-42FF-8A87-AB629C3B07CC}" type="pres">
      <dgm:prSet presAssocID="{EDA30048-BD94-4229-8876-5A8B9BB4877A}" presName="parentText" presStyleLbl="node1" presStyleIdx="1" presStyleCnt="3" custScaleX="121000">
        <dgm:presLayoutVars>
          <dgm:chMax val="0"/>
          <dgm:bulletEnabled val="1"/>
        </dgm:presLayoutVars>
      </dgm:prSet>
      <dgm:spPr/>
    </dgm:pt>
    <dgm:pt modelId="{7CB0E96B-716E-4891-B9A0-C52534793C77}" type="pres">
      <dgm:prSet presAssocID="{EDA30048-BD94-4229-8876-5A8B9BB4877A}" presName="negativeSpace" presStyleCnt="0"/>
      <dgm:spPr/>
    </dgm:pt>
    <dgm:pt modelId="{62A371FB-1111-4CCA-A7D4-F5392CBC60D1}" type="pres">
      <dgm:prSet presAssocID="{EDA30048-BD94-4229-8876-5A8B9BB4877A}" presName="childText" presStyleLbl="conFgAcc1" presStyleIdx="1" presStyleCnt="3">
        <dgm:presLayoutVars>
          <dgm:bulletEnabled val="1"/>
        </dgm:presLayoutVars>
      </dgm:prSet>
      <dgm:spPr/>
    </dgm:pt>
    <dgm:pt modelId="{EF0DF07C-1B5A-4A34-8A22-30718195D501}" type="pres">
      <dgm:prSet presAssocID="{40EA7014-06F0-4FEA-AA6C-D3944A8CAA4C}" presName="spaceBetweenRectangles" presStyleCnt="0"/>
      <dgm:spPr/>
    </dgm:pt>
    <dgm:pt modelId="{5B01A734-65B0-4DC4-85CB-676CCBA08A01}" type="pres">
      <dgm:prSet presAssocID="{CF550878-DD83-4E82-A479-A94CC52B843B}" presName="parentLin" presStyleCnt="0"/>
      <dgm:spPr/>
    </dgm:pt>
    <dgm:pt modelId="{97C8D80F-3964-4310-B460-D9543D7B6BF3}" type="pres">
      <dgm:prSet presAssocID="{CF550878-DD83-4E82-A479-A94CC52B843B}" presName="parentLeftMargin" presStyleLbl="node1" presStyleIdx="1" presStyleCnt="3"/>
      <dgm:spPr/>
    </dgm:pt>
    <dgm:pt modelId="{CD133EF5-4451-4364-A513-8676B508E7D6}" type="pres">
      <dgm:prSet presAssocID="{CF550878-DD83-4E82-A479-A94CC52B843B}" presName="parentText" presStyleLbl="node1" presStyleIdx="2" presStyleCnt="3" custScaleX="121000">
        <dgm:presLayoutVars>
          <dgm:chMax val="0"/>
          <dgm:bulletEnabled val="1"/>
        </dgm:presLayoutVars>
      </dgm:prSet>
      <dgm:spPr/>
    </dgm:pt>
    <dgm:pt modelId="{EB994CB5-7901-45F2-BCE3-97326348B0E9}" type="pres">
      <dgm:prSet presAssocID="{CF550878-DD83-4E82-A479-A94CC52B843B}" presName="negativeSpace" presStyleCnt="0"/>
      <dgm:spPr/>
    </dgm:pt>
    <dgm:pt modelId="{C3EFC1CC-0E4E-496F-B226-7A8B0F82ABA2}" type="pres">
      <dgm:prSet presAssocID="{CF550878-DD83-4E82-A479-A94CC52B843B}" presName="childText" presStyleLbl="conFgAcc1" presStyleIdx="2" presStyleCnt="3">
        <dgm:presLayoutVars>
          <dgm:bulletEnabled val="1"/>
        </dgm:presLayoutVars>
      </dgm:prSet>
      <dgm:spPr/>
    </dgm:pt>
  </dgm:ptLst>
  <dgm:cxnLst>
    <dgm:cxn modelId="{ED4AEB38-8194-4ECE-B9DE-77500DBB00E7}" type="presOf" srcId="{CF550878-DD83-4E82-A479-A94CC52B843B}" destId="{CD133EF5-4451-4364-A513-8676B508E7D6}" srcOrd="1" destOrd="0" presId="urn:microsoft.com/office/officeart/2005/8/layout/list1"/>
    <dgm:cxn modelId="{ECF45D5D-C180-445F-B79B-00A69FE7D609}" srcId="{325C9100-3AB3-4E1A-9221-1B13A85AB3A6}" destId="{EDA30048-BD94-4229-8876-5A8B9BB4877A}" srcOrd="1" destOrd="0" parTransId="{FB473F4C-F69C-4D25-9B68-1510DE0EBF91}" sibTransId="{40EA7014-06F0-4FEA-AA6C-D3944A8CAA4C}"/>
    <dgm:cxn modelId="{8B5A1667-5C48-4F2D-BD4B-EC4638BE690A}" type="presOf" srcId="{EDA30048-BD94-4229-8876-5A8B9BB4877A}" destId="{93BD9640-6B0E-4A81-87F0-7F99975DA625}" srcOrd="0" destOrd="0" presId="urn:microsoft.com/office/officeart/2005/8/layout/list1"/>
    <dgm:cxn modelId="{066CD286-CECD-4BD8-8401-0642DA8FAE84}" srcId="{325C9100-3AB3-4E1A-9221-1B13A85AB3A6}" destId="{CF550878-DD83-4E82-A479-A94CC52B843B}" srcOrd="2" destOrd="0" parTransId="{F49B8E5A-1F5E-46FC-AE7B-29AB0DDB7661}" sibTransId="{6DB14928-4375-4719-B860-FC6AFADAC94F}"/>
    <dgm:cxn modelId="{FCF97998-85B2-4E45-AEE0-EDF9D427F9BD}" type="presOf" srcId="{EDA30048-BD94-4229-8876-5A8B9BB4877A}" destId="{CE334BE5-2FB3-42FF-8A87-AB629C3B07CC}" srcOrd="1" destOrd="0" presId="urn:microsoft.com/office/officeart/2005/8/layout/list1"/>
    <dgm:cxn modelId="{3902F4B1-2EDE-4B16-BB31-3BDC6DF8D3B1}" srcId="{325C9100-3AB3-4E1A-9221-1B13A85AB3A6}" destId="{1F5188BD-1443-45AA-A21F-7F654517F9FF}" srcOrd="0" destOrd="0" parTransId="{C809F85E-5681-4541-8F6D-64557209D546}" sibTransId="{BDB2A3BD-49BC-468B-934D-2E0133476C7A}"/>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E5C0B5EC-7F3A-4085-BBF4-E2C41CD31971}" type="presOf" srcId="{CF550878-DD83-4E82-A479-A94CC52B843B}" destId="{97C8D80F-3964-4310-B460-D9543D7B6BF3}" srcOrd="0"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0014899F-D6CC-4C6E-877D-B68845C8E216}" type="presParOf" srcId="{30ABB25A-BD58-4B3E-B439-DAB0F198B40F}" destId="{156C5F78-5E85-489E-8213-F6D773A829C0}" srcOrd="4" destOrd="0" presId="urn:microsoft.com/office/officeart/2005/8/layout/list1"/>
    <dgm:cxn modelId="{7F466531-E213-4BAD-9988-27E81AC17BF8}" type="presParOf" srcId="{156C5F78-5E85-489E-8213-F6D773A829C0}" destId="{93BD9640-6B0E-4A81-87F0-7F99975DA625}" srcOrd="0" destOrd="0" presId="urn:microsoft.com/office/officeart/2005/8/layout/list1"/>
    <dgm:cxn modelId="{6602EDAD-C374-406D-A1F7-BDE11ABD5E8E}" type="presParOf" srcId="{156C5F78-5E85-489E-8213-F6D773A829C0}" destId="{CE334BE5-2FB3-42FF-8A87-AB629C3B07CC}" srcOrd="1" destOrd="0" presId="urn:microsoft.com/office/officeart/2005/8/layout/list1"/>
    <dgm:cxn modelId="{A26F02DD-4E38-4245-BE89-8B8A27B51C02}" type="presParOf" srcId="{30ABB25A-BD58-4B3E-B439-DAB0F198B40F}" destId="{7CB0E96B-716E-4891-B9A0-C52534793C77}" srcOrd="5" destOrd="0" presId="urn:microsoft.com/office/officeart/2005/8/layout/list1"/>
    <dgm:cxn modelId="{35E0891D-8D85-4136-9E38-3B3BE2038EA8}" type="presParOf" srcId="{30ABB25A-BD58-4B3E-B439-DAB0F198B40F}" destId="{62A371FB-1111-4CCA-A7D4-F5392CBC60D1}" srcOrd="6" destOrd="0" presId="urn:microsoft.com/office/officeart/2005/8/layout/list1"/>
    <dgm:cxn modelId="{CCBC67BE-DA99-452E-BE9A-1F3361761465}" type="presParOf" srcId="{30ABB25A-BD58-4B3E-B439-DAB0F198B40F}" destId="{EF0DF07C-1B5A-4A34-8A22-30718195D501}" srcOrd="7" destOrd="0" presId="urn:microsoft.com/office/officeart/2005/8/layout/list1"/>
    <dgm:cxn modelId="{1C1CB49D-6087-4F42-8256-6D4681D81F75}" type="presParOf" srcId="{30ABB25A-BD58-4B3E-B439-DAB0F198B40F}" destId="{5B01A734-65B0-4DC4-85CB-676CCBA08A01}" srcOrd="8" destOrd="0" presId="urn:microsoft.com/office/officeart/2005/8/layout/list1"/>
    <dgm:cxn modelId="{34769272-F926-456E-8CC9-652E98826A40}" type="presParOf" srcId="{5B01A734-65B0-4DC4-85CB-676CCBA08A01}" destId="{97C8D80F-3964-4310-B460-D9543D7B6BF3}" srcOrd="0" destOrd="0" presId="urn:microsoft.com/office/officeart/2005/8/layout/list1"/>
    <dgm:cxn modelId="{4AF74247-B85C-4476-91DF-2D3C44C987E9}" type="presParOf" srcId="{5B01A734-65B0-4DC4-85CB-676CCBA08A01}" destId="{CD133EF5-4451-4364-A513-8676B508E7D6}" srcOrd="1" destOrd="0" presId="urn:microsoft.com/office/officeart/2005/8/layout/list1"/>
    <dgm:cxn modelId="{77A46046-8D42-4DF0-A5D5-EFC7E2AA23A7}" type="presParOf" srcId="{30ABB25A-BD58-4B3E-B439-DAB0F198B40F}" destId="{EB994CB5-7901-45F2-BCE3-97326348B0E9}" srcOrd="9" destOrd="0" presId="urn:microsoft.com/office/officeart/2005/8/layout/list1"/>
    <dgm:cxn modelId="{229F3B76-2029-41BA-A25C-443DD53B15AE}" type="presParOf" srcId="{30ABB25A-BD58-4B3E-B439-DAB0F198B40F}" destId="{C3EFC1CC-0E4E-496F-B226-7A8B0F82ABA2}"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grano invernale</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colza invernale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411EDF6B-01FA-4EB6-9860-545E2B20246A}">
      <dgm:prSet phldrT="[Tekst]"/>
      <dgm:spPr/>
      <dgm:t>
        <a:bodyPr/>
        <a:lstStyle/>
        <a:p>
          <a:r>
            <a:rPr lang="pl-PL" b="1" dirty="0" err="1">
              <a:solidFill>
                <a:schemeClr val="tx1">
                  <a:lumMod val="50000"/>
                </a:schemeClr>
              </a:solidFill>
            </a:rPr>
            <a:t>piselli </a:t>
          </a:r>
          <a:r>
            <a:rPr lang="pl-PL" b="1" dirty="0">
              <a:solidFill>
                <a:schemeClr val="tx1">
                  <a:lumMod val="50000"/>
                </a:schemeClr>
              </a:solidFill>
            </a:rPr>
            <a:t>di campo</a:t>
          </a:r>
        </a:p>
      </dgm:t>
    </dgm:pt>
    <dgm:pt modelId="{A71C1FD9-5A17-4BEE-BBD0-9E60CCACD20F}" type="parTrans" cxnId="{BEB6FBEE-0648-4E99-9FAD-A0DAEE2CBFF4}">
      <dgm:prSet/>
      <dgm:spPr/>
      <dgm:t>
        <a:bodyPr/>
        <a:lstStyle/>
        <a:p>
          <a:endParaRPr lang="pl-PL"/>
        </a:p>
      </dgm:t>
    </dgm:pt>
    <dgm:pt modelId="{21A5BAB8-778E-45AB-B95B-FB072EA6123B}" type="sibTrans" cxnId="{BEB6FBEE-0648-4E99-9FAD-A0DAEE2CBFF4}">
      <dgm:prSet/>
      <dgm:spPr/>
      <dgm:t>
        <a:bodyPr/>
        <a:lstStyle/>
        <a:p>
          <a:endParaRPr lang="pl-PL"/>
        </a:p>
      </dgm:t>
    </dgm:pt>
    <dgm:pt modelId="{5DBD6123-A9F1-4484-A8A5-9612CA7B7A4E}">
      <dgm:prSet phldrT="[Tekst]"/>
      <dgm:spPr/>
      <dgm:t>
        <a:bodyPr/>
        <a:lstStyle/>
        <a:p>
          <a:r>
            <a:rPr lang="pl-PL" b="1" dirty="0" err="1">
              <a:solidFill>
                <a:schemeClr val="tx1">
                  <a:lumMod val="50000"/>
                </a:schemeClr>
              </a:solidFill>
            </a:rPr>
            <a:t>barbabietola da zucchero</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err="1">
              <a:solidFill>
                <a:schemeClr val="tx1">
                  <a:lumMod val="50000"/>
                </a:schemeClr>
              </a:solidFill>
            </a:rPr>
            <a:t>orzo </a:t>
          </a:r>
          <a:r>
            <a:rPr lang="pl-PL" b="1" dirty="0">
              <a:solidFill>
                <a:schemeClr val="tx1">
                  <a:lumMod val="50000"/>
                </a:schemeClr>
              </a:solidFill>
            </a:rPr>
            <a:t>primaverile</a:t>
          </a: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1" presStyleCnt="5">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dgm:spPr>
    </dgm:pt>
    <dgm:pt modelId="{356EBA77-6E98-4959-A4AA-BB3B05050777}" type="pres">
      <dgm:prSet presAssocID="{5DBD6123-A9F1-4484-A8A5-9612CA7B7A4E}" presName="rect2" presStyleLbl="trBgShp" presStyleIdx="2" presStyleCnt="5">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1CD804F-2A47-47E7-AF14-65A7E47E8DBC}" type="pres">
      <dgm:prSet presAssocID="{0CD61D0F-BC88-41C4-BC9C-BE41D05F7977}" presName="rect2" presStyleLbl="trBgShp" presStyleIdx="3" presStyleCnt="5">
        <dgm:presLayoutVars>
          <dgm:bulletEnabled val="1"/>
        </dgm:presLayoutVars>
      </dgm:prSet>
      <dgm:spPr/>
    </dgm:pt>
    <dgm:pt modelId="{41DDF436-12BD-47FD-9733-285D61C54E64}" type="pres">
      <dgm:prSet presAssocID="{D863CBDC-AE38-4F0D-AD71-F5E0A596F946}" presName="sibTrans" presStyleCnt="0"/>
      <dgm:spPr/>
    </dgm:pt>
    <dgm:pt modelId="{ABD0A120-C78C-42B6-B89A-8395D6B48F36}" type="pres">
      <dgm:prSet presAssocID="{411EDF6B-01FA-4EB6-9860-545E2B20246A}" presName="composite" presStyleCnt="0"/>
      <dgm:spPr/>
    </dgm:pt>
    <dgm:pt modelId="{DCAD98F7-BED9-4402-A46D-113C2C1AB8A2}" type="pres">
      <dgm:prSet presAssocID="{411EDF6B-01FA-4EB6-9860-545E2B20246A}"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FE949C3-5F6E-464C-AE5D-4AA8A52DCC35}" type="pres">
      <dgm:prSet presAssocID="{411EDF6B-01FA-4EB6-9860-545E2B20246A}" presName="rect2" presStyleLbl="trBgShp" presStyleIdx="4" presStyleCnt="5">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3387005F-7D50-4430-8176-FEA9B1F78362}" type="presOf" srcId="{411EDF6B-01FA-4EB6-9860-545E2B20246A}" destId="{3FE949C3-5F6E-464C-AE5D-4AA8A52DCC35}"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BEB6FBEE-0648-4E99-9FAD-A0DAEE2CBFF4}" srcId="{A150CEB4-AA6B-4DF4-B4DF-25C3807730CD}" destId="{411EDF6B-01FA-4EB6-9860-545E2B20246A}" srcOrd="4" destOrd="0" parTransId="{A71C1FD9-5A17-4BEE-BBD0-9E60CCACD20F}" sibTransId="{21A5BAB8-778E-45AB-B95B-FB072EA6123B}"/>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 modelId="{A1CEEE1A-AE97-4146-901A-DBF3A650E40D}" type="presParOf" srcId="{EAF11210-9D15-45AD-A903-76150876BF29}" destId="{41DDF436-12BD-47FD-9733-285D61C54E64}" srcOrd="7" destOrd="0" presId="urn:microsoft.com/office/officeart/2008/layout/BendingPictureSemiTransparentText"/>
    <dgm:cxn modelId="{E513EDE1-0400-45E9-A2D8-029F7D6A15E7}" type="presParOf" srcId="{EAF11210-9D15-45AD-A903-76150876BF29}" destId="{ABD0A120-C78C-42B6-B89A-8395D6B48F36}" srcOrd="8" destOrd="0" presId="urn:microsoft.com/office/officeart/2008/layout/BendingPictureSemiTransparentText"/>
    <dgm:cxn modelId="{327E7D7C-3891-45EF-B71E-2898F99C4AD1}" type="presParOf" srcId="{ABD0A120-C78C-42B6-B89A-8395D6B48F36}" destId="{DCAD98F7-BED9-4402-A46D-113C2C1AB8A2}" srcOrd="0" destOrd="0" presId="urn:microsoft.com/office/officeart/2008/layout/BendingPictureSemiTransparentText"/>
    <dgm:cxn modelId="{3F5FC336-AA77-4C51-B6C1-5A98C78A9C1D}" type="presParOf" srcId="{ABD0A120-C78C-42B6-B89A-8395D6B48F36}" destId="{3FE949C3-5F6E-464C-AE5D-4AA8A52DCC35}"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grano invernale</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0CC15F0B-F32E-4882-A210-5D9EA20536E0}">
      <dgm:prSet phldrT="[Tekst]"/>
      <dgm:spPr/>
      <dgm:t>
        <a:bodyPr/>
        <a:lstStyle/>
        <a:p>
          <a:r>
            <a:rPr lang="pl-PL" b="1" dirty="0" err="1">
              <a:solidFill>
                <a:schemeClr val="tx1">
                  <a:lumMod val="50000"/>
                </a:schemeClr>
              </a:solidFill>
            </a:rPr>
            <a:t>colza invernale</a:t>
          </a:r>
          <a:endParaRPr lang="pl-PL" b="1" dirty="0">
            <a:solidFill>
              <a:schemeClr val="tx1">
                <a:lumMod val="50000"/>
              </a:schemeClr>
            </a:solidFill>
          </a:endParaRPr>
        </a:p>
      </dgm:t>
    </dgm:pt>
    <dgm:pt modelId="{90982961-7E93-47A4-A45B-5D61D3375A83}" type="parTrans" cxnId="{82E4C20E-8F40-417C-8C23-73D15F08E694}">
      <dgm:prSet/>
      <dgm:spPr/>
      <dgm:t>
        <a:bodyPr/>
        <a:lstStyle/>
        <a:p>
          <a:endParaRPr lang="pl-PL"/>
        </a:p>
      </dgm:t>
    </dgm:pt>
    <dgm:pt modelId="{76E5066B-BC87-4F5A-9274-3F7539FCCB0E}" type="sibTrans" cxnId="{82E4C20E-8F40-417C-8C23-73D15F08E694}">
      <dgm:prSet/>
      <dgm:spPr/>
      <dgm:t>
        <a:bodyPr/>
        <a:lstStyle/>
        <a:p>
          <a:endParaRPr lang="pl-PL"/>
        </a:p>
      </dgm:t>
    </dgm:pt>
    <dgm:pt modelId="{62AF4C22-3631-44A7-9116-852181F946CB}">
      <dgm:prSet phldrT="[Tekst]"/>
      <dgm:spPr/>
      <dgm:t>
        <a:bodyPr/>
        <a:lstStyle/>
        <a:p>
          <a:r>
            <a:rPr lang="pl-PL" b="1" dirty="0" err="1">
              <a:solidFill>
                <a:schemeClr val="tx1">
                  <a:lumMod val="50000"/>
                </a:schemeClr>
              </a:solidFill>
            </a:rPr>
            <a:t>barbabietola da zucchero</a:t>
          </a:r>
          <a:endParaRPr lang="pl-PL" b="1" dirty="0">
            <a:solidFill>
              <a:schemeClr val="tx1">
                <a:lumMod val="50000"/>
              </a:schemeClr>
            </a:solidFill>
          </a:endParaRPr>
        </a:p>
      </dgm:t>
    </dgm:pt>
    <dgm:pt modelId="{2592395E-B91A-4E3F-9150-DB0F43C5A506}" type="parTrans" cxnId="{3F71EC66-66AB-4698-BBE9-9B7ECADC5D9E}">
      <dgm:prSet/>
      <dgm:spPr/>
      <dgm:t>
        <a:bodyPr/>
        <a:lstStyle/>
        <a:p>
          <a:endParaRPr lang="pl-PL"/>
        </a:p>
      </dgm:t>
    </dgm:pt>
    <dgm:pt modelId="{23ACB3C2-496D-4F04-AB35-5973926D079F}" type="sibTrans" cxnId="{3F71EC66-66AB-4698-BBE9-9B7ECADC5D9E}">
      <dgm:prSet/>
      <dgm:spPr/>
      <dgm:t>
        <a:bodyPr/>
        <a:lstStyle/>
        <a:p>
          <a:endParaRPr lang="pl-PL"/>
        </a:p>
      </dgm:t>
    </dgm:pt>
    <dgm:pt modelId="{B7947517-A28A-4D4C-A15C-46E4E428A406}">
      <dgm:prSet phldrT="[Tekst]"/>
      <dgm:spPr/>
      <dgm:t>
        <a:bodyPr/>
        <a:lstStyle/>
        <a:p>
          <a:r>
            <a:rPr lang="pl-PL" b="1" dirty="0" err="1">
              <a:solidFill>
                <a:schemeClr val="tx1">
                  <a:lumMod val="50000"/>
                </a:schemeClr>
              </a:solidFill>
            </a:rPr>
            <a:t>orzo </a:t>
          </a:r>
          <a:r>
            <a:rPr lang="pl-PL" b="1" dirty="0">
              <a:solidFill>
                <a:schemeClr val="tx1">
                  <a:lumMod val="50000"/>
                </a:schemeClr>
              </a:solidFill>
            </a:rPr>
            <a:t>primaverile</a:t>
          </a:r>
        </a:p>
      </dgm:t>
    </dgm:pt>
    <dgm:pt modelId="{6CADEE9F-266D-41CD-89A7-D73B35E59873}" type="parTrans" cxnId="{8257C646-551B-4766-A6D1-F375D6996F6F}">
      <dgm:prSet/>
      <dgm:spPr/>
      <dgm:t>
        <a:bodyPr/>
        <a:lstStyle/>
        <a:p>
          <a:endParaRPr lang="pl-PL"/>
        </a:p>
      </dgm:t>
    </dgm:pt>
    <dgm:pt modelId="{D4E45F00-7D81-4488-B235-E23F9F99485D}" type="sibTrans" cxnId="{8257C646-551B-4766-A6D1-F375D6996F6F}">
      <dgm:prSet/>
      <dgm:spPr/>
      <dgm:t>
        <a:bodyPr/>
        <a:lstStyle/>
        <a:p>
          <a:endParaRPr lang="pl-PL"/>
        </a:p>
      </dgm:t>
    </dgm:pt>
    <dgm:pt modelId="{C113F853-2004-422E-82D8-646EA285C30A}">
      <dgm:prSet phldrT="[Tekst]"/>
      <dgm:spPr/>
      <dgm:t>
        <a:bodyPr/>
        <a:lstStyle/>
        <a:p>
          <a:r>
            <a:rPr lang="pl-PL" b="1" dirty="0" err="1">
              <a:solidFill>
                <a:schemeClr val="tx1">
                  <a:lumMod val="50000"/>
                </a:schemeClr>
              </a:solidFill>
            </a:rPr>
            <a:t>piselli </a:t>
          </a:r>
          <a:r>
            <a:rPr lang="pl-PL" b="1" dirty="0">
              <a:solidFill>
                <a:schemeClr val="tx1">
                  <a:lumMod val="50000"/>
                </a:schemeClr>
              </a:solidFill>
            </a:rPr>
            <a:t>di campo</a:t>
          </a:r>
        </a:p>
      </dgm:t>
    </dgm:pt>
    <dgm:pt modelId="{C25EFBDF-BF62-4ED9-9D70-823EC6BA5BF7}" type="parTrans" cxnId="{2B8847F9-64FD-4107-A365-B21CE4FD3632}">
      <dgm:prSet/>
      <dgm:spPr/>
      <dgm:t>
        <a:bodyPr/>
        <a:lstStyle/>
        <a:p>
          <a:endParaRPr lang="pl-PL"/>
        </a:p>
      </dgm:t>
    </dgm:pt>
    <dgm:pt modelId="{DED85C90-DDCD-467A-B528-D5D021F9E867}" type="sibTrans" cxnId="{2B8847F9-64FD-4107-A365-B21CE4FD3632}">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0" presStyleCnt="5">
        <dgm:presLayoutVars>
          <dgm:bulletEnabled val="1"/>
        </dgm:presLayoutVars>
      </dgm:prSet>
      <dgm:spPr/>
    </dgm:pt>
    <dgm:pt modelId="{3C7F57C6-9B06-4FC0-898B-E8078BE65A70}" type="pres">
      <dgm:prSet presAssocID="{8C18F6FB-85B6-4946-8181-2C21DC6E1873}" presName="sibTrans" presStyleCnt="0"/>
      <dgm:spPr/>
    </dgm:pt>
    <dgm:pt modelId="{7EF98F65-0537-49E3-AF2C-02882C7D6B4D}" type="pres">
      <dgm:prSet presAssocID="{62AF4C22-3631-44A7-9116-852181F946CB}" presName="composite" presStyleCnt="0"/>
      <dgm:spPr/>
    </dgm:pt>
    <dgm:pt modelId="{7E556A40-1F05-4A36-B598-3C2D5FF19778}" type="pres">
      <dgm:prSet presAssocID="{62AF4C22-3631-44A7-9116-852181F946CB}" presName="rect1" presStyleLbl="bgShp" presStyleIdx="1" presStyleCnt="5"/>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dgm:spPr>
    </dgm:pt>
    <dgm:pt modelId="{802C2545-0668-4157-9193-17E571B2E1F1}" type="pres">
      <dgm:prSet presAssocID="{62AF4C22-3631-44A7-9116-852181F946CB}" presName="rect2" presStyleLbl="trBgShp" presStyleIdx="1" presStyleCnt="5">
        <dgm:presLayoutVars>
          <dgm:bulletEnabled val="1"/>
        </dgm:presLayoutVars>
      </dgm:prSet>
      <dgm:spPr/>
    </dgm:pt>
    <dgm:pt modelId="{6AE40D72-1BF9-4E9F-8205-8788300C0368}" type="pres">
      <dgm:prSet presAssocID="{23ACB3C2-496D-4F04-AB35-5973926D079F}" presName="sibTrans" presStyleCnt="0"/>
      <dgm:spPr/>
    </dgm:pt>
    <dgm:pt modelId="{22793ECD-8C83-4145-B5F7-373A38C16A77}" type="pres">
      <dgm:prSet presAssocID="{B7947517-A28A-4D4C-A15C-46E4E428A406}" presName="composite" presStyleCnt="0"/>
      <dgm:spPr/>
    </dgm:pt>
    <dgm:pt modelId="{76B673F4-F884-4604-B185-06C3D49038A8}" type="pres">
      <dgm:prSet presAssocID="{B7947517-A28A-4D4C-A15C-46E4E428A40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081D167-5BF3-4BC7-B9B9-C7A1E51A1C15}" type="pres">
      <dgm:prSet presAssocID="{B7947517-A28A-4D4C-A15C-46E4E428A406}" presName="rect2" presStyleLbl="trBgShp" presStyleIdx="2" presStyleCnt="5">
        <dgm:presLayoutVars>
          <dgm:bulletEnabled val="1"/>
        </dgm:presLayoutVars>
      </dgm:prSet>
      <dgm:spPr/>
    </dgm:pt>
    <dgm:pt modelId="{44A48C06-3CC5-4DBE-8D80-812F061A4DDF}" type="pres">
      <dgm:prSet presAssocID="{D4E45F00-7D81-4488-B235-E23F9F99485D}" presName="sibTrans" presStyleCnt="0"/>
      <dgm:spPr/>
    </dgm:pt>
    <dgm:pt modelId="{285FC1E2-E6E6-469F-BF6F-F094F492A6F4}" type="pres">
      <dgm:prSet presAssocID="{C113F853-2004-422E-82D8-646EA285C30A}" presName="composite" presStyleCnt="0"/>
      <dgm:spPr/>
    </dgm:pt>
    <dgm:pt modelId="{7A51B90C-E7ED-4E20-85CB-786F69020F08}" type="pres">
      <dgm:prSet presAssocID="{C113F853-2004-422E-82D8-646EA285C30A}"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E1D5D92-A02E-4733-B20D-B4A20A5709DA}" type="pres">
      <dgm:prSet presAssocID="{C113F853-2004-422E-82D8-646EA285C30A}" presName="rect2" presStyleLbl="trBgShp" presStyleIdx="3" presStyleCnt="5">
        <dgm:presLayoutVars>
          <dgm:bulletEnabled val="1"/>
        </dgm:presLayoutVars>
      </dgm:prSet>
      <dgm:spPr/>
    </dgm:pt>
    <dgm:pt modelId="{DC83EA3C-0A52-49E4-BAB3-CA3195A0BCE7}" type="pres">
      <dgm:prSet presAssocID="{DED85C90-DDCD-467A-B528-D5D021F9E867}" presName="sibTrans" presStyleCnt="0"/>
      <dgm:spPr/>
    </dgm:pt>
    <dgm:pt modelId="{A01BFA4A-0055-4F8F-9F44-10ACA74FCCBC}" type="pres">
      <dgm:prSet presAssocID="{0CC15F0B-F32E-4882-A210-5D9EA20536E0}" presName="composite" presStyleCnt="0"/>
      <dgm:spPr/>
    </dgm:pt>
    <dgm:pt modelId="{4F9118AB-627D-4FA3-B174-23F450957323}" type="pres">
      <dgm:prSet presAssocID="{0CC15F0B-F32E-4882-A210-5D9EA20536E0}"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059A0A5-D097-475F-9AB8-ABD8D7ECA2DA}" type="pres">
      <dgm:prSet presAssocID="{0CC15F0B-F32E-4882-A210-5D9EA20536E0}" presName="rect2" presStyleLbl="trBgShp" presStyleIdx="4" presStyleCnt="5">
        <dgm:presLayoutVars>
          <dgm:bulletEnabled val="1"/>
        </dgm:presLayoutVars>
      </dgm:prSet>
      <dgm:spPr/>
    </dgm:pt>
  </dgm:ptLst>
  <dgm:cxnLst>
    <dgm:cxn modelId="{C142F000-E90F-4C29-9060-490353A30B15}" type="presOf" srcId="{C113F853-2004-422E-82D8-646EA285C30A}" destId="{7E1D5D92-A02E-4733-B20D-B4A20A5709DA}" srcOrd="0" destOrd="0" presId="urn:microsoft.com/office/officeart/2008/layout/BendingPictureSemiTransparentText"/>
    <dgm:cxn modelId="{82E4C20E-8F40-417C-8C23-73D15F08E694}" srcId="{A150CEB4-AA6B-4DF4-B4DF-25C3807730CD}" destId="{0CC15F0B-F32E-4882-A210-5D9EA20536E0}" srcOrd="4" destOrd="0" parTransId="{90982961-7E93-47A4-A45B-5D61D3375A83}" sibTransId="{76E5066B-BC87-4F5A-9274-3F7539FCCB0E}"/>
    <dgm:cxn modelId="{1614FB32-9E96-4C3A-94C7-88EC31A50C89}" type="presOf" srcId="{A150CEB4-AA6B-4DF4-B4DF-25C3807730CD}" destId="{EAF11210-9D15-45AD-A903-76150876BF29}" srcOrd="0" destOrd="0" presId="urn:microsoft.com/office/officeart/2008/layout/BendingPictureSemiTransparentText"/>
    <dgm:cxn modelId="{8257C646-551B-4766-A6D1-F375D6996F6F}" srcId="{A150CEB4-AA6B-4DF4-B4DF-25C3807730CD}" destId="{B7947517-A28A-4D4C-A15C-46E4E428A406}" srcOrd="2" destOrd="0" parTransId="{6CADEE9F-266D-41CD-89A7-D73B35E59873}" sibTransId="{D4E45F00-7D81-4488-B235-E23F9F99485D}"/>
    <dgm:cxn modelId="{3F71EC66-66AB-4698-BBE9-9B7ECADC5D9E}" srcId="{A150CEB4-AA6B-4DF4-B4DF-25C3807730CD}" destId="{62AF4C22-3631-44A7-9116-852181F946CB}" srcOrd="1" destOrd="0" parTransId="{2592395E-B91A-4E3F-9150-DB0F43C5A506}" sibTransId="{23ACB3C2-496D-4F04-AB35-5973926D079F}"/>
    <dgm:cxn modelId="{8AF24A80-911A-4D92-A19F-148B50FD0889}" type="presOf" srcId="{0CC15F0B-F32E-4882-A210-5D9EA20536E0}" destId="{6059A0A5-D097-475F-9AB8-ABD8D7ECA2DA}" srcOrd="0" destOrd="0" presId="urn:microsoft.com/office/officeart/2008/layout/BendingPictureSemiTransparentText"/>
    <dgm:cxn modelId="{A7B8EC8C-54D9-476A-A937-4B57B6637601}" type="presOf" srcId="{B7947517-A28A-4D4C-A15C-46E4E428A406}" destId="{F081D167-5BF3-4BC7-B9B9-C7A1E51A1C15}" srcOrd="0" destOrd="0" presId="urn:microsoft.com/office/officeart/2008/layout/BendingPictureSemiTransparentText"/>
    <dgm:cxn modelId="{34B7D5AF-D0BD-446D-8522-E316035706FD}" type="presOf" srcId="{62AF4C22-3631-44A7-9116-852181F946CB}" destId="{802C2545-0668-4157-9193-17E571B2E1F1}" srcOrd="0" destOrd="0" presId="urn:microsoft.com/office/officeart/2008/layout/BendingPictureSemiTransparentText"/>
    <dgm:cxn modelId="{8B57A9C6-CD3D-4044-903F-1A8043988D63}" srcId="{A150CEB4-AA6B-4DF4-B4DF-25C3807730CD}" destId="{908E44D4-E77D-4A6B-856E-94BE49057DB8}" srcOrd="0" destOrd="0" parTransId="{187D198F-4A1D-4BDF-A3BE-5DCADCD7DB96}" sibTransId="{8C18F6FB-85B6-4946-8181-2C21DC6E1873}"/>
    <dgm:cxn modelId="{93E30BED-131C-4A54-850E-9889C68E2095}" type="presOf" srcId="{908E44D4-E77D-4A6B-856E-94BE49057DB8}" destId="{32DA6A1A-3C14-492C-A758-5546B36C4166}" srcOrd="0" destOrd="0" presId="urn:microsoft.com/office/officeart/2008/layout/BendingPictureSemiTransparentText"/>
    <dgm:cxn modelId="{2B8847F9-64FD-4107-A365-B21CE4FD3632}" srcId="{A150CEB4-AA6B-4DF4-B4DF-25C3807730CD}" destId="{C113F853-2004-422E-82D8-646EA285C30A}" srcOrd="3" destOrd="0" parTransId="{C25EFBDF-BF62-4ED9-9D70-823EC6BA5BF7}" sibTransId="{DED85C90-DDCD-467A-B528-D5D021F9E867}"/>
    <dgm:cxn modelId="{7AFB2311-AAAB-41C5-A0C8-D956C0F0BB21}" type="presParOf" srcId="{EAF11210-9D15-45AD-A903-76150876BF29}" destId="{08F62DE4-E262-47FC-BF12-7800F676A584}" srcOrd="0"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28132DC-8EFD-40DB-B6AC-5C0C93C0BA63}" type="presParOf" srcId="{EAF11210-9D15-45AD-A903-76150876BF29}" destId="{3C7F57C6-9B06-4FC0-898B-E8078BE65A70}" srcOrd="1" destOrd="0" presId="urn:microsoft.com/office/officeart/2008/layout/BendingPictureSemiTransparentText"/>
    <dgm:cxn modelId="{DE2A7B03-5118-4CC1-B59E-DD66810F60CB}" type="presParOf" srcId="{EAF11210-9D15-45AD-A903-76150876BF29}" destId="{7EF98F65-0537-49E3-AF2C-02882C7D6B4D}" srcOrd="2" destOrd="0" presId="urn:microsoft.com/office/officeart/2008/layout/BendingPictureSemiTransparentText"/>
    <dgm:cxn modelId="{5723B13B-AA57-4754-B6DE-E88505AA3DCF}" type="presParOf" srcId="{7EF98F65-0537-49E3-AF2C-02882C7D6B4D}" destId="{7E556A40-1F05-4A36-B598-3C2D5FF19778}" srcOrd="0" destOrd="0" presId="urn:microsoft.com/office/officeart/2008/layout/BendingPictureSemiTransparentText"/>
    <dgm:cxn modelId="{8A190BC8-9E72-4AC8-831C-639F81469554}" type="presParOf" srcId="{7EF98F65-0537-49E3-AF2C-02882C7D6B4D}" destId="{802C2545-0668-4157-9193-17E571B2E1F1}" srcOrd="1" destOrd="0" presId="urn:microsoft.com/office/officeart/2008/layout/BendingPictureSemiTransparentText"/>
    <dgm:cxn modelId="{85FC5955-C7D8-4F66-9785-4FAD12D097B9}" type="presParOf" srcId="{EAF11210-9D15-45AD-A903-76150876BF29}" destId="{6AE40D72-1BF9-4E9F-8205-8788300C0368}" srcOrd="3" destOrd="0" presId="urn:microsoft.com/office/officeart/2008/layout/BendingPictureSemiTransparentText"/>
    <dgm:cxn modelId="{81AAE931-3EDE-40B1-8BBA-6B2E147F5FA9}" type="presParOf" srcId="{EAF11210-9D15-45AD-A903-76150876BF29}" destId="{22793ECD-8C83-4145-B5F7-373A38C16A77}" srcOrd="4" destOrd="0" presId="urn:microsoft.com/office/officeart/2008/layout/BendingPictureSemiTransparentText"/>
    <dgm:cxn modelId="{7D48EE23-55D6-411F-8C67-83F71FDE30D2}" type="presParOf" srcId="{22793ECD-8C83-4145-B5F7-373A38C16A77}" destId="{76B673F4-F884-4604-B185-06C3D49038A8}" srcOrd="0" destOrd="0" presId="urn:microsoft.com/office/officeart/2008/layout/BendingPictureSemiTransparentText"/>
    <dgm:cxn modelId="{831761C8-31D7-4F3E-81E7-DC7B481B50B6}" type="presParOf" srcId="{22793ECD-8C83-4145-B5F7-373A38C16A77}" destId="{F081D167-5BF3-4BC7-B9B9-C7A1E51A1C15}" srcOrd="1" destOrd="0" presId="urn:microsoft.com/office/officeart/2008/layout/BendingPictureSemiTransparentText"/>
    <dgm:cxn modelId="{6014BF27-5C62-4335-8214-D47569C1DF83}" type="presParOf" srcId="{EAF11210-9D15-45AD-A903-76150876BF29}" destId="{44A48C06-3CC5-4DBE-8D80-812F061A4DDF}" srcOrd="5" destOrd="0" presId="urn:microsoft.com/office/officeart/2008/layout/BendingPictureSemiTransparentText"/>
    <dgm:cxn modelId="{175EFF19-DE01-4989-8342-CA88D8C6B44F}" type="presParOf" srcId="{EAF11210-9D15-45AD-A903-76150876BF29}" destId="{285FC1E2-E6E6-469F-BF6F-F094F492A6F4}" srcOrd="6" destOrd="0" presId="urn:microsoft.com/office/officeart/2008/layout/BendingPictureSemiTransparentText"/>
    <dgm:cxn modelId="{C1DC68EA-7756-42C0-84ED-C4A5B4A642CD}" type="presParOf" srcId="{285FC1E2-E6E6-469F-BF6F-F094F492A6F4}" destId="{7A51B90C-E7ED-4E20-85CB-786F69020F08}" srcOrd="0" destOrd="0" presId="urn:microsoft.com/office/officeart/2008/layout/BendingPictureSemiTransparentText"/>
    <dgm:cxn modelId="{AB5A2568-5DFD-4F20-8A55-06532B6B147D}" type="presParOf" srcId="{285FC1E2-E6E6-469F-BF6F-F094F492A6F4}" destId="{7E1D5D92-A02E-4733-B20D-B4A20A5709DA}" srcOrd="1" destOrd="0" presId="urn:microsoft.com/office/officeart/2008/layout/BendingPictureSemiTransparentText"/>
    <dgm:cxn modelId="{1DAB7682-9C2F-4715-83B3-4339A057FA0C}" type="presParOf" srcId="{EAF11210-9D15-45AD-A903-76150876BF29}" destId="{DC83EA3C-0A52-49E4-BAB3-CA3195A0BCE7}" srcOrd="7" destOrd="0" presId="urn:microsoft.com/office/officeart/2008/layout/BendingPictureSemiTransparentText"/>
    <dgm:cxn modelId="{24DAE372-AEE6-40E2-BCD5-A463DEB3AF58}" type="presParOf" srcId="{EAF11210-9D15-45AD-A903-76150876BF29}" destId="{A01BFA4A-0055-4F8F-9F44-10ACA74FCCBC}" srcOrd="8" destOrd="0" presId="urn:microsoft.com/office/officeart/2008/layout/BendingPictureSemiTransparentText"/>
    <dgm:cxn modelId="{5706C734-76FE-44A3-AED1-ACD78EBAA722}" type="presParOf" srcId="{A01BFA4A-0055-4F8F-9F44-10ACA74FCCBC}" destId="{4F9118AB-627D-4FA3-B174-23F450957323}" srcOrd="0" destOrd="0" presId="urn:microsoft.com/office/officeart/2008/layout/BendingPictureSemiTransparentText"/>
    <dgm:cxn modelId="{F46E408D-931C-4B2C-A15B-511CFCD2532D}" type="presParOf" srcId="{A01BFA4A-0055-4F8F-9F44-10ACA74FCCBC}" destId="{6059A0A5-D097-475F-9AB8-ABD8D7ECA2DA}" srcOrd="1" destOrd="0" presId="urn:microsoft.com/office/officeart/2008/layout/BendingPictureSemiTransparentTex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campo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campo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campo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908E44D4-E77D-4A6B-856E-94BE49057DB8}">
      <dgm:prSet phldrT="[Tekst]" custT="1"/>
      <dgm:spPr/>
      <dgm:t>
        <a:bodyPr/>
        <a:lstStyle/>
        <a:p>
          <a:r>
            <a:rPr lang="pl-PL" sz="1800" b="1" dirty="0">
              <a:solidFill>
                <a:schemeClr val="tx1">
                  <a:lumMod val="50000"/>
                </a:schemeClr>
              </a:solidFill>
            </a:rPr>
            <a:t>campo 5</a:t>
          </a:r>
        </a:p>
      </dgm:t>
    </dgm:pt>
    <dgm:pt modelId="{187D198F-4A1D-4BDF-A3BE-5DCADCD7DB96}" type="parTrans" cxnId="{8B57A9C6-CD3D-4044-903F-1A8043988D63}">
      <dgm:prSet/>
      <dgm:spPr/>
      <dgm:t>
        <a:bodyPr/>
        <a:lstStyle/>
        <a:p>
          <a:endParaRPr lang="pl-PL" sz="2800" b="1" dirty="0">
            <a:solidFill>
              <a:schemeClr val="tx1">
                <a:lumMod val="50000"/>
              </a:schemeClr>
            </a:solidFill>
          </a:endParaRPr>
        </a:p>
      </dgm:t>
    </dgm:pt>
    <dgm:pt modelId="{8C18F6FB-85B6-4946-8181-2C21DC6E1873}" type="sibTrans" cxnId="{8B57A9C6-CD3D-4044-903F-1A8043988D63}">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campo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5">
        <dgm:presLayoutVars>
          <dgm:bulletEnabled val="1"/>
        </dgm:presLayoutVars>
      </dgm:prSet>
      <dgm:spPr/>
    </dgm:pt>
    <dgm:pt modelId="{38C1ADFD-E69F-48D9-939F-FD45B74C6EC0}" type="pres">
      <dgm:prSet presAssocID="{1BFB6D8F-509C-4024-82A3-41881B9CD016}" presName="rect2"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5">
        <dgm:presLayoutVars>
          <dgm:bulletEnabled val="1"/>
        </dgm:presLayoutVars>
      </dgm:prSet>
      <dgm:spPr/>
    </dgm:pt>
    <dgm:pt modelId="{44B8183F-8EB5-4ABF-844D-48DA59E945B1}" type="pres">
      <dgm:prSet presAssocID="{A90EA159-049F-475B-B4FE-0CBD380C3014}" presName="rect2"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5">
        <dgm:presLayoutVars>
          <dgm:bulletEnabled val="1"/>
        </dgm:presLayoutVars>
      </dgm:prSet>
      <dgm:spPr/>
    </dgm:pt>
    <dgm:pt modelId="{C275C288-9E63-4925-A692-EA2F5E15C597}" type="pres">
      <dgm:prSet presAssocID="{1F61C7B4-0D26-470B-B21D-6766CE72B8F6}" presName="rect2"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5">
        <dgm:presLayoutVars>
          <dgm:bulletEnabled val="1"/>
        </dgm:presLayoutVars>
      </dgm:prSet>
      <dgm:spPr/>
    </dgm:pt>
    <dgm:pt modelId="{2ED9AAB5-50FD-4122-BCE0-5D002DEE1E99}" type="pres">
      <dgm:prSet presAssocID="{78DEA483-C249-4280-A996-54B48FB80BC9}" presName="rect2"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F8A7585B-1F1D-445A-B5DD-0EACE3852554}" type="pres">
      <dgm:prSet presAssocID="{3AA9C312-A070-4EF0-AB74-6BB8955A7EB5}" presName="sibTrans" presStyleCnt="0"/>
      <dgm:spPr/>
    </dgm:pt>
    <dgm:pt modelId="{E73A0A92-5627-4D41-BA0E-CAA80AE7A30A}" type="pres">
      <dgm:prSet presAssocID="{908E44D4-E77D-4A6B-856E-94BE49057DB8}" presName="composite" presStyleCnt="0"/>
      <dgm:spPr/>
    </dgm:pt>
    <dgm:pt modelId="{3D181211-009B-410F-A131-59AE00B7A8E3}" type="pres">
      <dgm:prSet presAssocID="{908E44D4-E77D-4A6B-856E-94BE49057DB8}" presName="rect1" presStyleLbl="trAlignAcc1" presStyleIdx="4" presStyleCnt="5">
        <dgm:presLayoutVars>
          <dgm:bulletEnabled val="1"/>
        </dgm:presLayoutVars>
      </dgm:prSet>
      <dgm:spPr/>
    </dgm:pt>
    <dgm:pt modelId="{933B54EE-B147-499D-B3AB-9302AAC3915E}" type="pres">
      <dgm:prSet presAssocID="{908E44D4-E77D-4A6B-856E-94BE49057DB8}" presName="rect2"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E572995F-EFDE-4330-ABA1-CE14C545EBAF}" type="presOf" srcId="{908E44D4-E77D-4A6B-856E-94BE49057DB8}" destId="{3D181211-009B-410F-A131-59AE00B7A8E3}"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8B57A9C6-CD3D-4044-903F-1A8043988D63}" srcId="{A150CEB4-AA6B-4DF4-B4DF-25C3807730CD}" destId="{908E44D4-E77D-4A6B-856E-94BE49057DB8}" srcOrd="4" destOrd="0" parTransId="{187D198F-4A1D-4BDF-A3BE-5DCADCD7DB96}" sibTransId="{8C18F6FB-85B6-4946-8181-2C21DC6E1873}"/>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 modelId="{0AD1BC6D-7298-4E5D-964D-239AF5C3C614}" type="presParOf" srcId="{B69A876F-0A04-4F3B-A0DB-A92AA2883C50}" destId="{F8A7585B-1F1D-445A-B5DD-0EACE3852554}" srcOrd="7" destOrd="0" presId="urn:microsoft.com/office/officeart/2008/layout/PictureStrips"/>
    <dgm:cxn modelId="{AB30F6F3-D0A8-472F-9B0C-7FD70735A41A}" type="presParOf" srcId="{B69A876F-0A04-4F3B-A0DB-A92AA2883C50}" destId="{E73A0A92-5627-4D41-BA0E-CAA80AE7A30A}" srcOrd="8" destOrd="0" presId="urn:microsoft.com/office/officeart/2008/layout/PictureStrips"/>
    <dgm:cxn modelId="{C1BA4DEF-0C63-4CA1-8472-0E27176352A6}" type="presParOf" srcId="{E73A0A92-5627-4D41-BA0E-CAA80AE7A30A}" destId="{3D181211-009B-410F-A131-59AE00B7A8E3}" srcOrd="0" destOrd="0" presId="urn:microsoft.com/office/officeart/2008/layout/PictureStrips"/>
    <dgm:cxn modelId="{F47E3C22-8CAD-4A70-879E-BBEBC3EAFAC6}" type="presParOf" srcId="{E73A0A92-5627-4D41-BA0E-CAA80AE7A30A}" destId="{933B54EE-B147-499D-B3AB-9302AAC3915E}" srcOrd="1" destOrd="0" presId="urn:microsoft.com/office/officeart/2008/layout/PictureStrip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anno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anno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anno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908E44D4-E77D-4A6B-856E-94BE49057DB8}">
      <dgm:prSet phldrT="[Tekst]" custT="1"/>
      <dgm:spPr/>
      <dgm:t>
        <a:bodyPr/>
        <a:lstStyle/>
        <a:p>
          <a:r>
            <a:rPr lang="en-GB" sz="1400" b="0" noProof="0" dirty="0">
              <a:solidFill>
                <a:schemeClr val="bg1"/>
              </a:solidFill>
            </a:rPr>
            <a:t>anno 5</a:t>
          </a:r>
        </a:p>
      </dgm:t>
    </dgm:pt>
    <dgm:pt modelId="{187D198F-4A1D-4BDF-A3BE-5DCADCD7DB96}" type="parTrans" cxnId="{8B57A9C6-CD3D-4044-903F-1A8043988D63}">
      <dgm:prSet/>
      <dgm:spPr/>
      <dgm:t>
        <a:bodyPr/>
        <a:lstStyle/>
        <a:p>
          <a:endParaRPr lang="en-GB" sz="2000" b="0" noProof="0" dirty="0">
            <a:solidFill>
              <a:schemeClr val="bg1"/>
            </a:solidFill>
          </a:endParaRPr>
        </a:p>
      </dgm:t>
    </dgm:pt>
    <dgm:pt modelId="{8C18F6FB-85B6-4946-8181-2C21DC6E1873}" type="sibTrans" cxnId="{8B57A9C6-CD3D-4044-903F-1A8043988D63}">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anno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5">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5">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5">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5">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 modelId="{40E7A7D9-E7D4-48C3-8CE6-2EA43FFEFD95}" type="pres">
      <dgm:prSet presAssocID="{3AA9C312-A070-4EF0-AB74-6BB8955A7EB5}" presName="sibTrans" presStyleCnt="0"/>
      <dgm:spPr/>
    </dgm:pt>
    <dgm:pt modelId="{126EEFFB-AF45-4362-AB9C-B1F2C95BFF7E}" type="pres">
      <dgm:prSet presAssocID="{908E44D4-E77D-4A6B-856E-94BE49057DB8}" presName="composite" presStyleCnt="0"/>
      <dgm:spPr/>
    </dgm:pt>
    <dgm:pt modelId="{B72D51AD-673A-4708-A8B1-868D3FDCA2BD}" type="pres">
      <dgm:prSet presAssocID="{908E44D4-E77D-4A6B-856E-94BE49057DB8}" presName="ParentText" presStyleLbl="node1" presStyleIdx="4" presStyleCnt="5">
        <dgm:presLayoutVars>
          <dgm:chMax val="1"/>
          <dgm:chPref val="1"/>
          <dgm:bulletEnabled val="1"/>
        </dgm:presLayoutVars>
      </dgm:prSet>
      <dgm:spPr/>
    </dgm:pt>
    <dgm:pt modelId="{C880BDAD-34A3-4C12-BF7B-8275BE897823}" type="pres">
      <dgm:prSet presAssocID="{908E44D4-E77D-4A6B-856E-94BE49057DB8}" presName="Image" presStyleLbl="b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 modelId="{D8026758-2CB1-4A48-9ADE-715F8511F435}" type="pres">
      <dgm:prSet presAssocID="{908E44D4-E77D-4A6B-856E-94BE49057DB8}"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89CBA358-DCA1-4C3C-865F-06CCB854FD56}" type="presOf" srcId="{908E44D4-E77D-4A6B-856E-94BE49057DB8}" destId="{B72D51AD-673A-4708-A8B1-868D3FDCA2BD}"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8B57A9C6-CD3D-4044-903F-1A8043988D63}" srcId="{A150CEB4-AA6B-4DF4-B4DF-25C3807730CD}" destId="{908E44D4-E77D-4A6B-856E-94BE49057DB8}" srcOrd="4" destOrd="0" parTransId="{187D198F-4A1D-4BDF-A3BE-5DCADCD7DB96}" sibTransId="{8C18F6FB-85B6-4946-8181-2C21DC6E1873}"/>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 modelId="{CEB31AE9-8098-42F9-AA15-10EDEA1022F6}" type="presParOf" srcId="{F04B549A-890D-4B9A-B8BA-3B7B6009FCD2}" destId="{40E7A7D9-E7D4-48C3-8CE6-2EA43FFEFD95}" srcOrd="7" destOrd="0" presId="urn:microsoft.com/office/officeart/2008/layout/TitledPictureBlocks"/>
    <dgm:cxn modelId="{7E58037E-32B1-423A-A086-CA93BD89D9A5}" type="presParOf" srcId="{F04B549A-890D-4B9A-B8BA-3B7B6009FCD2}" destId="{126EEFFB-AF45-4362-AB9C-B1F2C95BFF7E}" srcOrd="8" destOrd="0" presId="urn:microsoft.com/office/officeart/2008/layout/TitledPictureBlocks"/>
    <dgm:cxn modelId="{4FE38CB7-2495-428D-A061-6FD6006C15B1}" type="presParOf" srcId="{126EEFFB-AF45-4362-AB9C-B1F2C95BFF7E}" destId="{B72D51AD-673A-4708-A8B1-868D3FDCA2BD}" srcOrd="0" destOrd="0" presId="urn:microsoft.com/office/officeart/2008/layout/TitledPictureBlocks"/>
    <dgm:cxn modelId="{7F01A080-5FFB-4A7E-B443-F58769E64247}" type="presParOf" srcId="{126EEFFB-AF45-4362-AB9C-B1F2C95BFF7E}" destId="{C880BDAD-34A3-4C12-BF7B-8275BE897823}" srcOrd="1" destOrd="0" presId="urn:microsoft.com/office/officeart/2008/layout/TitledPictureBlocks"/>
    <dgm:cxn modelId="{020BFC17-7CFD-4521-82AE-BCE405CAA6AB}" type="presParOf" srcId="{126EEFFB-AF45-4362-AB9C-B1F2C95BFF7E}" destId="{D8026758-2CB1-4A48-9ADE-715F8511F435}" srcOrd="2" destOrd="0" presId="urn:microsoft.com/office/officeart/2008/layout/TitledPictureBlocks"/>
  </dgm:cxnLst>
  <dgm:bg>
    <a:noFill/>
  </dgm:bg>
  <dgm:whole/>
  <dgm:extLst>
    <a:ext uri="http://schemas.microsoft.com/office/drawing/2008/diagram">
      <dsp:dataModelExt xmlns:dsp="http://schemas.microsoft.com/office/drawing/2008/diagram" relId="rId3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patata</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avena</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lupino blu</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segale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4"/>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dgm:spPr>
    </dgm:pt>
    <dgm:pt modelId="{28183E5F-5C37-4CC9-88F8-07695E3B208A}" type="pres">
      <dgm:prSet presAssocID="{1BFB6D8F-509C-4024-82A3-41881B9CD016}" presName="rect2" presStyleLbl="trBgShp" presStyleIdx="0" presStyleCnt="4">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dgm:spPr>
    </dgm:pt>
    <dgm:pt modelId="{2918BD4D-1437-42AF-AC52-F7AF601D2CEE}" type="pres">
      <dgm:prSet presAssocID="{1F61C7B4-0D26-470B-B21D-6766CE72B8F6}" presName="rect2" presStyleLbl="trBgShp" presStyleIdx="2"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avena</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lupino blu</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patata</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segale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4" custLinFactNeighborX="33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1"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lupino blu</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patata</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segale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79EBF218-F0A1-4948-BC10-3A3DAEC0AE62}">
      <dgm:prSet phldrT="[Tekst]"/>
      <dgm:spPr/>
      <dgm:t>
        <a:bodyPr/>
        <a:lstStyle/>
        <a:p>
          <a:r>
            <a:rPr lang="pl-PL" b="1" dirty="0" err="1">
              <a:solidFill>
                <a:schemeClr val="tx1">
                  <a:lumMod val="50000"/>
                </a:schemeClr>
              </a:solidFill>
            </a:rPr>
            <a:t>avena</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4" custLinFactNeighborX="520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0"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4" custLinFactNeighborX="-33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2" presStyleCnt="4">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2278247-4F64-401E-AD67-3A35326EFE91}" type="pres">
      <dgm:prSet presAssocID="{79EBF218-F0A1-4948-BC10-3A3DAEC0AE62}" presName="rect2" presStyleLbl="trBgShp" presStyleIdx="3" presStyleCnt="4">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patata</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segale</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DBD6123-A9F1-4484-A8A5-9612CA7B7A4E}">
      <dgm:prSet phldrT="[Tekst]"/>
      <dgm:spPr/>
      <dgm:t>
        <a:bodyPr/>
        <a:lstStyle/>
        <a:p>
          <a:r>
            <a:rPr lang="pl-PL" b="1" dirty="0" err="1">
              <a:solidFill>
                <a:schemeClr val="tx1">
                  <a:lumMod val="50000"/>
                </a:schemeClr>
              </a:solidFill>
            </a:rPr>
            <a:t>avena</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err="1">
              <a:solidFill>
                <a:schemeClr val="tx1">
                  <a:lumMod val="50000"/>
                </a:schemeClr>
              </a:solidFill>
            </a:rPr>
            <a:t>lupino blu</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1" presStyleCnt="4">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56EBA77-6E98-4959-A4AA-BB3B05050777}" type="pres">
      <dgm:prSet presAssocID="{5DBD6123-A9F1-4484-A8A5-9612CA7B7A4E}" presName="rect2" presStyleLbl="trBgShp" presStyleIdx="2" presStyleCnt="4">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dgm:spPr>
    </dgm:pt>
    <dgm:pt modelId="{21CD804F-2A47-47E7-AF14-65A7E47E8DBC}" type="pres">
      <dgm:prSet presAssocID="{0CD61D0F-BC88-41C4-BC9C-BE41D05F7977}" presName="rect2" presStyleLbl="trBgShp" presStyleIdx="3" presStyleCnt="4">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campo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campo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campo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campo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4">
        <dgm:presLayoutVars>
          <dgm:bulletEnabled val="1"/>
        </dgm:presLayoutVars>
      </dgm:prSet>
      <dgm:spPr/>
    </dgm:pt>
    <dgm:pt modelId="{38C1ADFD-E69F-48D9-939F-FD45B74C6EC0}" type="pres">
      <dgm:prSet presAssocID="{1BFB6D8F-509C-4024-82A3-41881B9CD016}" presName="rect2"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4">
        <dgm:presLayoutVars>
          <dgm:bulletEnabled val="1"/>
        </dgm:presLayoutVars>
      </dgm:prSet>
      <dgm:spPr/>
    </dgm:pt>
    <dgm:pt modelId="{44B8183F-8EB5-4ABF-844D-48DA59E945B1}" type="pres">
      <dgm:prSet presAssocID="{A90EA159-049F-475B-B4FE-0CBD380C3014}" presName="rect2"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4">
        <dgm:presLayoutVars>
          <dgm:bulletEnabled val="1"/>
        </dgm:presLayoutVars>
      </dgm:prSet>
      <dgm:spPr/>
    </dgm:pt>
    <dgm:pt modelId="{C275C288-9E63-4925-A692-EA2F5E15C597}" type="pres">
      <dgm:prSet presAssocID="{1F61C7B4-0D26-470B-B21D-6766CE72B8F6}" presName="rect2"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4">
        <dgm:presLayoutVars>
          <dgm:bulletEnabled val="1"/>
        </dgm:presLayoutVars>
      </dgm:prSet>
      <dgm:spPr/>
    </dgm:pt>
    <dgm:pt modelId="{2ED9AAB5-50FD-4122-BCE0-5D002DEE1E99}" type="pres">
      <dgm:prSet presAssocID="{78DEA483-C249-4280-A996-54B48FB80BC9}" presName="rect2"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anno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anno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anno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anno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4">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4">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4">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4">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Girasole</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Zucca</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custLinFactNeighborX="687" custLinFactNeighborY="27037">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custLinFactNeighborX="13" custLinFactNeighborY="25131">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Piante con un </a:t>
          </a:r>
          <a:r>
            <a:rPr lang="pl-PL" sz="2400" b="0" dirty="0" err="1">
              <a:solidFill>
                <a:srgbClr val="231F20"/>
              </a:solidFill>
            </a:rPr>
            <a:t>impatto positivo </a:t>
          </a:r>
          <a:r>
            <a:rPr lang="en-US" sz="2400" b="0" dirty="0">
              <a:solidFill>
                <a:srgbClr val="231F20"/>
              </a:solidFill>
            </a:rPr>
            <a:t>sulla sostanza organica del suolo</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Legumi</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Colture foraggere perenni</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dgm:spPr>
      <dgm:t>
        <a:bodyPr/>
        <a:lstStyle/>
        <a:p>
          <a:r>
            <a:rPr lang="pl-PL" sz="2400" dirty="0">
              <a:solidFill>
                <a:srgbClr val="231F20"/>
              </a:solidFill>
            </a:rPr>
            <a:t>Erbe</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Piante che hanno un </a:t>
          </a:r>
          <a:r>
            <a:rPr lang="pl-PL" sz="2400" b="0" dirty="0" err="1">
              <a:solidFill>
                <a:srgbClr val="231F20"/>
              </a:solidFill>
            </a:rPr>
            <a:t>impatto negativo </a:t>
          </a:r>
          <a:r>
            <a:rPr lang="en-US" sz="2400" b="0" dirty="0">
              <a:solidFill>
                <a:srgbClr val="231F20"/>
              </a:solidFill>
            </a:rPr>
            <a:t>sulla sostanza organica del suolo</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Colture di radici</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Mais</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Ortaggi a radice</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Piante con un impatto neutro </a:t>
          </a:r>
          <a:r>
            <a:rPr lang="pl-PL" sz="2400" b="0" dirty="0">
              <a:solidFill>
                <a:srgbClr val="231F20"/>
              </a:solidFill>
            </a:rPr>
            <a:t>sulla </a:t>
          </a:r>
          <a:r>
            <a:rPr lang="pl-PL" sz="2400" b="0" dirty="0" err="1">
              <a:solidFill>
                <a:srgbClr val="231F20"/>
              </a:solidFill>
            </a:rPr>
            <a:t>sostanza organica del terreno</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 Cereali</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Erbe</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Semi oleosi</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42" custLinFactNeighborY="396">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400" b="0" i="0" dirty="0">
              <a:solidFill>
                <a:srgbClr val="231F20"/>
              </a:solidFill>
            </a:rPr>
            <a:t>Nei </a:t>
          </a:r>
          <a:r>
            <a:rPr lang="pl-PL" sz="2400" b="0" i="0" dirty="0" err="1">
              <a:solidFill>
                <a:srgbClr val="231F20"/>
              </a:solidFill>
            </a:rPr>
            <a:t>terreni acidi</a:t>
          </a:r>
          <a:r>
            <a:rPr lang="pl-PL" sz="2400" b="0" i="0" dirty="0">
              <a:solidFill>
                <a:srgbClr val="231F20"/>
              </a:solidFill>
            </a:rPr>
            <a:t>, i </a:t>
          </a:r>
          <a:r>
            <a:rPr lang="pl-PL" sz="2400" b="0" i="0" dirty="0" err="1">
              <a:solidFill>
                <a:srgbClr val="231F20"/>
              </a:solidFill>
            </a:rPr>
            <a:t>nutrienti essenziali come </a:t>
          </a:r>
          <a:r>
            <a:rPr lang="pl-PL" sz="2400" b="0" i="0" dirty="0">
              <a:solidFill>
                <a:srgbClr val="231F20"/>
              </a:solidFill>
            </a:rPr>
            <a:t>P, Ca e Mg </a:t>
          </a:r>
          <a:r>
            <a:rPr lang="pl-PL" sz="2400" b="0" i="0" dirty="0" err="1">
              <a:solidFill>
                <a:srgbClr val="231F20"/>
              </a:solidFill>
            </a:rPr>
            <a:t>diventano </a:t>
          </a:r>
          <a:r>
            <a:rPr lang="pl-PL" sz="2400" b="0" i="0" dirty="0">
              <a:solidFill>
                <a:srgbClr val="231F20"/>
              </a:solidFill>
            </a:rPr>
            <a:t>meno </a:t>
          </a:r>
          <a:r>
            <a:rPr lang="pl-PL" sz="2400" b="0" i="0" dirty="0" err="1">
              <a:solidFill>
                <a:srgbClr val="231F20"/>
              </a:solidFill>
            </a:rPr>
            <a:t>disponibili</a:t>
          </a:r>
          <a:r>
            <a:rPr lang="pl-PL" sz="2400" b="0" i="0" dirty="0">
              <a:solidFill>
                <a:srgbClr val="231F20"/>
              </a:solidFill>
            </a:rPr>
            <a:t>, </a:t>
          </a:r>
          <a:r>
            <a:rPr lang="pl-PL" sz="2400" b="0" i="0" dirty="0" err="1">
              <a:solidFill>
                <a:srgbClr val="231F20"/>
              </a:solidFill>
            </a:rPr>
            <a:t>mentre i micronutrienti come </a:t>
          </a:r>
          <a:r>
            <a:rPr lang="pl-PL" sz="2400" b="0" i="0" dirty="0">
              <a:solidFill>
                <a:srgbClr val="231F20"/>
              </a:solidFill>
            </a:rPr>
            <a:t>Fe, Mn e Al </a:t>
          </a:r>
          <a:r>
            <a:rPr lang="pl-PL" sz="2400" b="0" i="0" dirty="0" err="1">
              <a:solidFill>
                <a:srgbClr val="231F20"/>
              </a:solidFill>
            </a:rPr>
            <a:t>possono diventare più disponibili.</a:t>
          </a:r>
          <a:endParaRPr lang="pl-PL" sz="2400" b="0" i="0" dirty="0">
            <a:solidFill>
              <a:srgbClr val="231F20"/>
            </a:solidFill>
          </a:endParaRPr>
        </a:p>
      </dgm:t>
    </dgm:pt>
    <dgm:pt modelId="{7725C514-641F-40A6-B7B1-59C5446AB688}" type="parTrans" cxnId="{4DFFF38C-B34D-4112-B8D8-75EC282F64B2}">
      <dgm:prSet/>
      <dgm:spPr/>
      <dgm:t>
        <a:bodyPr/>
        <a:lstStyle/>
        <a:p>
          <a:endParaRPr lang="pl-PL" sz="2400">
            <a:solidFill>
              <a:srgbClr val="231F20"/>
            </a:solidFill>
          </a:endParaRPr>
        </a:p>
      </dgm:t>
    </dgm:pt>
    <dgm:pt modelId="{67275D6E-5F95-420F-9DFD-D63641A460AF}" type="sibTrans" cxnId="{4DFFF38C-B34D-4112-B8D8-75EC282F64B2}">
      <dgm:prSet/>
      <dgm:spPr/>
      <dgm:t>
        <a:bodyPr/>
        <a:lstStyle/>
        <a:p>
          <a:endParaRPr lang="pl-PL" sz="2400">
            <a:solidFill>
              <a:srgbClr val="231F20"/>
            </a:solidFill>
          </a:endParaRPr>
        </a:p>
      </dgm:t>
    </dgm:pt>
    <dgm:pt modelId="{8747A1C0-768A-40E3-A6CD-17FEC9858E5A}">
      <dgm:prSet custT="1"/>
      <dgm:spPr>
        <a:solidFill>
          <a:srgbClr val="8BC540">
            <a:alpha val="50196"/>
          </a:srgbClr>
        </a:solidFill>
        <a:ln>
          <a:solidFill>
            <a:srgbClr val="8BC540"/>
          </a:solidFill>
        </a:ln>
      </dgm:spPr>
      <dgm:t>
        <a:bodyPr/>
        <a:lstStyle/>
        <a:p>
          <a:r>
            <a:rPr lang="en-US" sz="2400" dirty="0">
              <a:solidFill>
                <a:srgbClr val="231F20"/>
              </a:solidFill>
            </a:rPr>
            <a:t>Nei terreni alcalini, la disponibilità di </a:t>
          </a:r>
          <a:r>
            <a:rPr lang="pl-PL" sz="2400" dirty="0">
              <a:solidFill>
                <a:srgbClr val="231F20"/>
              </a:solidFill>
            </a:rPr>
            <a:t>P, Fe, Mn</a:t>
          </a:r>
          <a:r>
            <a:rPr lang="en-US" sz="2400" dirty="0">
              <a:solidFill>
                <a:srgbClr val="231F20"/>
              </a:solidFill>
            </a:rPr>
            <a:t>, </a:t>
          </a:r>
          <a:r>
            <a:rPr lang="pl-PL" sz="2400" dirty="0">
              <a:solidFill>
                <a:srgbClr val="231F20"/>
              </a:solidFill>
            </a:rPr>
            <a:t>Zn </a:t>
          </a:r>
          <a:r>
            <a:rPr lang="en-US" sz="2400" dirty="0">
              <a:solidFill>
                <a:srgbClr val="231F20"/>
              </a:solidFill>
            </a:rPr>
            <a:t>e </a:t>
          </a:r>
          <a:r>
            <a:rPr lang="pl-PL" sz="2400" dirty="0">
              <a:solidFill>
                <a:srgbClr val="231F20"/>
              </a:solidFill>
            </a:rPr>
            <a:t>Cu </a:t>
          </a:r>
          <a:r>
            <a:rPr lang="en-US" sz="2400" dirty="0">
              <a:solidFill>
                <a:srgbClr val="231F20"/>
              </a:solidFill>
            </a:rPr>
            <a:t>è spesso ridotta.</a:t>
          </a:r>
          <a:endParaRPr lang="pl-PL" sz="2400" dirty="0">
            <a:solidFill>
              <a:srgbClr val="231F20"/>
            </a:solidFill>
          </a:endParaRPr>
        </a:p>
      </dgm:t>
    </dgm:pt>
    <dgm:pt modelId="{251FE393-148F-4536-97D2-47C04C88FE26}" type="parTrans" cxnId="{AF05D67F-2CDC-4181-9575-975AC33BD2F9}">
      <dgm:prSet/>
      <dgm:spPr/>
      <dgm:t>
        <a:bodyPr/>
        <a:lstStyle/>
        <a:p>
          <a:endParaRPr lang="pl-PL" sz="2400">
            <a:solidFill>
              <a:srgbClr val="231F20"/>
            </a:solidFill>
          </a:endParaRPr>
        </a:p>
      </dgm:t>
    </dgm:pt>
    <dgm:pt modelId="{2AB64A66-E76D-4233-AD81-60225A06A650}" type="sibTrans" cxnId="{AF05D67F-2CDC-4181-9575-975AC33BD2F9}">
      <dgm:prSet/>
      <dgm:spPr/>
      <dgm:t>
        <a:bodyPr/>
        <a:lstStyle/>
        <a:p>
          <a:endParaRPr lang="pl-PL" sz="24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4EE4B72-8BAB-4542-A35A-F6C84BCB6D5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38A8B0F8-8423-4CF0-B28C-907EE43BB796}">
      <dgm:prSet phldrT="[Tekst]"/>
      <dgm:spPr/>
      <dgm:t>
        <a:bodyPr/>
        <a:lstStyle/>
        <a:p>
          <a:r>
            <a:rPr lang="pl-PL" dirty="0" err="1"/>
            <a:t>segale</a:t>
          </a:r>
          <a:r>
            <a:rPr lang="pl-PL" dirty="0"/>
            <a:t>: 4,0-6,5</a:t>
          </a:r>
        </a:p>
      </dgm:t>
    </dgm:pt>
    <dgm:pt modelId="{23E64605-AC0A-4B21-87D4-E20E0588BCEB}" type="parTrans" cxnId="{22890155-7697-4A77-9174-BA25B58528D7}">
      <dgm:prSet/>
      <dgm:spPr/>
      <dgm:t>
        <a:bodyPr/>
        <a:lstStyle/>
        <a:p>
          <a:endParaRPr lang="pl-PL"/>
        </a:p>
      </dgm:t>
    </dgm:pt>
    <dgm:pt modelId="{70FEB331-8D7F-4C1A-A578-7BCF8D910273}" type="sibTrans" cxnId="{22890155-7697-4A77-9174-BA25B58528D7}">
      <dgm:prSet/>
      <dgm:spPr/>
      <dgm:t>
        <a:bodyPr/>
        <a:lstStyle/>
        <a:p>
          <a:endParaRPr lang="pl-PL"/>
        </a:p>
      </dgm:t>
    </dgm:pt>
    <dgm:pt modelId="{6D0E4893-9987-43FD-A802-DE02EE1C9F43}">
      <dgm:prSet phldrT="[Tekst]"/>
      <dgm:spPr/>
      <dgm:t>
        <a:bodyPr/>
        <a:lstStyle/>
        <a:p>
          <a:r>
            <a:rPr lang="pl-PL" dirty="0" err="1"/>
            <a:t>patata</a:t>
          </a:r>
          <a:r>
            <a:rPr lang="pl-PL" dirty="0"/>
            <a:t>: 4,0-6,5</a:t>
          </a:r>
        </a:p>
      </dgm:t>
    </dgm:pt>
    <dgm:pt modelId="{04D0C1DA-9D3C-4DD3-A6A2-1957FA0AA759}" type="parTrans" cxnId="{5D881B16-C285-4351-A546-F57786630403}">
      <dgm:prSet/>
      <dgm:spPr/>
      <dgm:t>
        <a:bodyPr/>
        <a:lstStyle/>
        <a:p>
          <a:endParaRPr lang="pl-PL"/>
        </a:p>
      </dgm:t>
    </dgm:pt>
    <dgm:pt modelId="{021A37FC-272A-46D9-896F-015300E6B2AF}" type="sibTrans" cxnId="{5D881B16-C285-4351-A546-F57786630403}">
      <dgm:prSet/>
      <dgm:spPr/>
      <dgm:t>
        <a:bodyPr/>
        <a:lstStyle/>
        <a:p>
          <a:endParaRPr lang="pl-PL"/>
        </a:p>
      </dgm:t>
    </dgm:pt>
    <dgm:pt modelId="{C82F522C-5A25-4705-911D-EE9DF935F442}">
      <dgm:prSet phldrT="[Tekst]"/>
      <dgm:spPr/>
      <dgm:t>
        <a:bodyPr/>
        <a:lstStyle/>
        <a:p>
          <a:r>
            <a:rPr lang="pl-PL" dirty="0" err="1"/>
            <a:t>triticale</a:t>
          </a:r>
          <a:r>
            <a:rPr lang="pl-PL" dirty="0"/>
            <a:t>: 5,0-7,0</a:t>
          </a:r>
        </a:p>
      </dgm:t>
    </dgm:pt>
    <dgm:pt modelId="{27F31046-1A93-478C-A63E-972F80957A56}" type="parTrans" cxnId="{580F6127-606B-4020-ACA3-F179E684F3CD}">
      <dgm:prSet/>
      <dgm:spPr/>
      <dgm:t>
        <a:bodyPr/>
        <a:lstStyle/>
        <a:p>
          <a:endParaRPr lang="pl-PL"/>
        </a:p>
      </dgm:t>
    </dgm:pt>
    <dgm:pt modelId="{11AD0842-1EEE-4347-8028-85E024A53225}" type="sibTrans" cxnId="{580F6127-606B-4020-ACA3-F179E684F3CD}">
      <dgm:prSet/>
      <dgm:spPr/>
      <dgm:t>
        <a:bodyPr/>
        <a:lstStyle/>
        <a:p>
          <a:endParaRPr lang="pl-PL"/>
        </a:p>
      </dgm:t>
    </dgm:pt>
    <dgm:pt modelId="{EF445CB3-3E57-44BC-8D95-2E79CB026F88}">
      <dgm:prSet phldrT="[Tekst]"/>
      <dgm:spPr/>
      <dgm:t>
        <a:bodyPr/>
        <a:lstStyle/>
        <a:p>
          <a:r>
            <a:rPr lang="pl-PL" dirty="0" err="1"/>
            <a:t>mais</a:t>
          </a:r>
          <a:r>
            <a:rPr lang="pl-PL" dirty="0"/>
            <a:t>: 5,5-7,0</a:t>
          </a:r>
        </a:p>
      </dgm:t>
    </dgm:pt>
    <dgm:pt modelId="{8EE3CF93-ACDB-40B4-AA4D-6A1D487441A7}" type="parTrans" cxnId="{0F9DE006-1C80-4CDB-8B30-13A336322CF5}">
      <dgm:prSet/>
      <dgm:spPr/>
      <dgm:t>
        <a:bodyPr/>
        <a:lstStyle/>
        <a:p>
          <a:endParaRPr lang="pl-PL"/>
        </a:p>
      </dgm:t>
    </dgm:pt>
    <dgm:pt modelId="{D20F0A73-8ECA-4301-805A-41C11F3A2039}" type="sibTrans" cxnId="{0F9DE006-1C80-4CDB-8B30-13A336322CF5}">
      <dgm:prSet/>
      <dgm:spPr/>
      <dgm:t>
        <a:bodyPr/>
        <a:lstStyle/>
        <a:p>
          <a:endParaRPr lang="pl-PL"/>
        </a:p>
      </dgm:t>
    </dgm:pt>
    <dgm:pt modelId="{13796ED4-B444-4141-9F45-B8C5FB668D1E}">
      <dgm:prSet phldrT="[Tekst]"/>
      <dgm:spPr/>
      <dgm:t>
        <a:bodyPr/>
        <a:lstStyle/>
        <a:p>
          <a:r>
            <a:rPr lang="pl-PL" dirty="0" err="1"/>
            <a:t>barbabietola da zucchero</a:t>
          </a:r>
          <a:r>
            <a:rPr lang="pl-PL" dirty="0"/>
            <a:t>: 6,0-7,5</a:t>
          </a:r>
        </a:p>
      </dgm:t>
    </dgm:pt>
    <dgm:pt modelId="{DC3BCF34-3A0F-4D06-BF8C-B7E50FEC2EA4}" type="parTrans" cxnId="{B881A474-448F-418F-A58F-014EA46BB8E3}">
      <dgm:prSet/>
      <dgm:spPr/>
      <dgm:t>
        <a:bodyPr/>
        <a:lstStyle/>
        <a:p>
          <a:endParaRPr lang="pl-PL"/>
        </a:p>
      </dgm:t>
    </dgm:pt>
    <dgm:pt modelId="{9A119C4B-09A9-4997-B2D1-0FCF14466794}" type="sibTrans" cxnId="{B881A474-448F-418F-A58F-014EA46BB8E3}">
      <dgm:prSet/>
      <dgm:spPr/>
      <dgm:t>
        <a:bodyPr/>
        <a:lstStyle/>
        <a:p>
          <a:endParaRPr lang="pl-PL"/>
        </a:p>
      </dgm:t>
    </dgm:pt>
    <dgm:pt modelId="{1DDCFF13-746C-4A6A-BCEA-7B254540635C}">
      <dgm:prSet phldrT="[Tekst]"/>
      <dgm:spPr/>
      <dgm:t>
        <a:bodyPr/>
        <a:lstStyle/>
        <a:p>
          <a:r>
            <a:rPr lang="pl-PL" dirty="0" err="1"/>
            <a:t>semi di colza</a:t>
          </a:r>
          <a:r>
            <a:rPr lang="pl-PL" dirty="0"/>
            <a:t>: 6,0-7,0</a:t>
          </a:r>
        </a:p>
      </dgm:t>
    </dgm:pt>
    <dgm:pt modelId="{55EE8FD2-6472-4F51-A158-BE3F3DB8522A}" type="parTrans" cxnId="{E42795B2-DAA4-402B-AE00-3B125EF19504}">
      <dgm:prSet/>
      <dgm:spPr/>
      <dgm:t>
        <a:bodyPr/>
        <a:lstStyle/>
        <a:p>
          <a:endParaRPr lang="pl-PL"/>
        </a:p>
      </dgm:t>
    </dgm:pt>
    <dgm:pt modelId="{F5DC94F2-2061-4A5F-BB45-C5305877F9AE}" type="sibTrans" cxnId="{E42795B2-DAA4-402B-AE00-3B125EF19504}">
      <dgm:prSet/>
      <dgm:spPr/>
      <dgm:t>
        <a:bodyPr/>
        <a:lstStyle/>
        <a:p>
          <a:endParaRPr lang="pl-PL"/>
        </a:p>
      </dgm:t>
    </dgm:pt>
    <dgm:pt modelId="{C89AF1B7-A431-499F-947B-C575EE25927F}">
      <dgm:prSet phldrT="[Tekst]"/>
      <dgm:spPr/>
      <dgm:t>
        <a:bodyPr/>
        <a:lstStyle/>
        <a:p>
          <a:r>
            <a:rPr lang="pl-PL" dirty="0" err="1"/>
            <a:t>grano</a:t>
          </a:r>
          <a:r>
            <a:rPr lang="pl-PL" dirty="0"/>
            <a:t>: 6,0-7,5</a:t>
          </a:r>
        </a:p>
      </dgm:t>
    </dgm:pt>
    <dgm:pt modelId="{18F2DE49-B2C4-43B0-904A-C45A74C108E6}" type="parTrans" cxnId="{8C4DB0EB-21FA-4257-B241-0F27C5088649}">
      <dgm:prSet/>
      <dgm:spPr/>
      <dgm:t>
        <a:bodyPr/>
        <a:lstStyle/>
        <a:p>
          <a:endParaRPr lang="pl-PL"/>
        </a:p>
      </dgm:t>
    </dgm:pt>
    <dgm:pt modelId="{B574E381-CC30-4E46-A4C3-B3131AD985A0}" type="sibTrans" cxnId="{8C4DB0EB-21FA-4257-B241-0F27C5088649}">
      <dgm:prSet/>
      <dgm:spPr/>
      <dgm:t>
        <a:bodyPr/>
        <a:lstStyle/>
        <a:p>
          <a:endParaRPr lang="pl-PL"/>
        </a:p>
      </dgm:t>
    </dgm:pt>
    <dgm:pt modelId="{4D6AECE1-08E0-4817-A4C1-8DC7061ED5D3}">
      <dgm:prSet phldrT="[Tekst]"/>
      <dgm:spPr/>
      <dgm:t>
        <a:bodyPr/>
        <a:lstStyle/>
        <a:p>
          <a:r>
            <a:rPr lang="pl-PL" dirty="0" err="1"/>
            <a:t>orzo</a:t>
          </a:r>
          <a:r>
            <a:rPr lang="pl-PL" dirty="0"/>
            <a:t>: 6,0-7,5</a:t>
          </a:r>
        </a:p>
      </dgm:t>
    </dgm:pt>
    <dgm:pt modelId="{3B83D867-5BCA-4E92-ACE9-481307DAD80D}" type="parTrans" cxnId="{984F03DD-8803-414E-B3A7-4A7AF09CDC73}">
      <dgm:prSet/>
      <dgm:spPr/>
      <dgm:t>
        <a:bodyPr/>
        <a:lstStyle/>
        <a:p>
          <a:endParaRPr lang="pl-PL"/>
        </a:p>
      </dgm:t>
    </dgm:pt>
    <dgm:pt modelId="{EF599AC7-5406-4AC6-A349-83F65CB9000B}" type="sibTrans" cxnId="{984F03DD-8803-414E-B3A7-4A7AF09CDC73}">
      <dgm:prSet/>
      <dgm:spPr/>
      <dgm:t>
        <a:bodyPr/>
        <a:lstStyle/>
        <a:p>
          <a:endParaRPr lang="pl-PL"/>
        </a:p>
      </dgm:t>
    </dgm:pt>
    <dgm:pt modelId="{D1E76B87-6D06-4E31-B443-7F99EEFFD20E}">
      <dgm:prSet phldrT="[Tekst]"/>
      <dgm:spPr/>
      <dgm:t>
        <a:bodyPr/>
        <a:lstStyle/>
        <a:p>
          <a:r>
            <a:rPr lang="pl-PL" dirty="0" err="1"/>
            <a:t>Mirtilli</a:t>
          </a:r>
          <a:r>
            <a:rPr lang="pl-PL" dirty="0"/>
            <a:t>; 4,0-5,5</a:t>
          </a:r>
        </a:p>
      </dgm:t>
    </dgm:pt>
    <dgm:pt modelId="{8402DB52-0C5B-4D1D-B636-A68BAAA33303}" type="parTrans" cxnId="{20434AAB-23EF-4663-B55C-F0B166CA7C08}">
      <dgm:prSet/>
      <dgm:spPr/>
      <dgm:t>
        <a:bodyPr/>
        <a:lstStyle/>
        <a:p>
          <a:endParaRPr lang="pl-PL"/>
        </a:p>
      </dgm:t>
    </dgm:pt>
    <dgm:pt modelId="{4F52A7A9-F984-4716-9711-98D48873E9BC}" type="sibTrans" cxnId="{20434AAB-23EF-4663-B55C-F0B166CA7C08}">
      <dgm:prSet/>
      <dgm:spPr/>
      <dgm:t>
        <a:bodyPr/>
        <a:lstStyle/>
        <a:p>
          <a:endParaRPr lang="pl-PL"/>
        </a:p>
      </dgm:t>
    </dgm:pt>
    <dgm:pt modelId="{CBCB38C2-9E81-43A8-A22D-FED59F191C18}" type="pres">
      <dgm:prSet presAssocID="{F4EE4B72-8BAB-4542-A35A-F6C84BCB6D51}" presName="Name0" presStyleCnt="0">
        <dgm:presLayoutVars>
          <dgm:dir/>
          <dgm:resizeHandles val="exact"/>
        </dgm:presLayoutVars>
      </dgm:prSet>
      <dgm:spPr/>
    </dgm:pt>
    <dgm:pt modelId="{449D7028-BDDA-4366-99CE-F503BFD2A34D}" type="pres">
      <dgm:prSet presAssocID="{38A8B0F8-8423-4CF0-B28C-907EE43BB796}" presName="composite" presStyleCnt="0"/>
      <dgm:spPr/>
    </dgm:pt>
    <dgm:pt modelId="{689CE027-331B-482B-A31D-88B307EA28F5}" type="pres">
      <dgm:prSet presAssocID="{38A8B0F8-8423-4CF0-B28C-907EE43BB796}" presName="rect1" presStyleLbl="bgShp"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894455-04BD-44FF-BDD6-30312EDC4E77}" type="pres">
      <dgm:prSet presAssocID="{38A8B0F8-8423-4CF0-B28C-907EE43BB796}" presName="rect2" presStyleLbl="trBgShp" presStyleIdx="0" presStyleCnt="9">
        <dgm:presLayoutVars>
          <dgm:bulletEnabled val="1"/>
        </dgm:presLayoutVars>
      </dgm:prSet>
      <dgm:spPr/>
    </dgm:pt>
    <dgm:pt modelId="{5558B48D-7046-43FE-B7C1-2AE938B9DE61}" type="pres">
      <dgm:prSet presAssocID="{70FEB331-8D7F-4C1A-A578-7BCF8D910273}" presName="sibTrans" presStyleCnt="0"/>
      <dgm:spPr/>
    </dgm:pt>
    <dgm:pt modelId="{AC5B76D3-2093-4C47-A398-414D203A6208}" type="pres">
      <dgm:prSet presAssocID="{6D0E4893-9987-43FD-A802-DE02EE1C9F43}" presName="composite" presStyleCnt="0"/>
      <dgm:spPr/>
    </dgm:pt>
    <dgm:pt modelId="{CC806F23-A46B-4EF2-A903-36EC27731E7E}" type="pres">
      <dgm:prSet presAssocID="{6D0E4893-9987-43FD-A802-DE02EE1C9F43}" presName="rect1" presStyleLbl="bgShp"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D879F3D-E2AE-4AB6-9BAD-6C8AEA7796C6}" type="pres">
      <dgm:prSet presAssocID="{6D0E4893-9987-43FD-A802-DE02EE1C9F43}" presName="rect2" presStyleLbl="trBgShp" presStyleIdx="1" presStyleCnt="9">
        <dgm:presLayoutVars>
          <dgm:bulletEnabled val="1"/>
        </dgm:presLayoutVars>
      </dgm:prSet>
      <dgm:spPr/>
    </dgm:pt>
    <dgm:pt modelId="{55E28D3A-111C-41BB-B1D7-DF5E40263776}" type="pres">
      <dgm:prSet presAssocID="{021A37FC-272A-46D9-896F-015300E6B2AF}" presName="sibTrans" presStyleCnt="0"/>
      <dgm:spPr/>
    </dgm:pt>
    <dgm:pt modelId="{58FFAA84-B837-4641-B877-884A879A5E60}" type="pres">
      <dgm:prSet presAssocID="{C82F522C-5A25-4705-911D-EE9DF935F442}" presName="composite" presStyleCnt="0"/>
      <dgm:spPr/>
    </dgm:pt>
    <dgm:pt modelId="{95B420C3-3D54-401F-9AA4-FE103A1685C5}" type="pres">
      <dgm:prSet presAssocID="{C82F522C-5A25-4705-911D-EE9DF935F442}" presName="rect1" presStyleLbl="bgShp"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26D0F59-776A-4337-9AEF-908AFFF38586}" type="pres">
      <dgm:prSet presAssocID="{C82F522C-5A25-4705-911D-EE9DF935F442}" presName="rect2" presStyleLbl="trBgShp" presStyleIdx="2" presStyleCnt="9">
        <dgm:presLayoutVars>
          <dgm:bulletEnabled val="1"/>
        </dgm:presLayoutVars>
      </dgm:prSet>
      <dgm:spPr/>
    </dgm:pt>
    <dgm:pt modelId="{B487F49F-FB5A-42DF-8067-287006A5BDAC}" type="pres">
      <dgm:prSet presAssocID="{11AD0842-1EEE-4347-8028-85E024A53225}" presName="sibTrans" presStyleCnt="0"/>
      <dgm:spPr/>
    </dgm:pt>
    <dgm:pt modelId="{2706B40B-58C1-4774-AED5-A40EA54187E7}" type="pres">
      <dgm:prSet presAssocID="{EF445CB3-3E57-44BC-8D95-2E79CB026F88}" presName="composite" presStyleCnt="0"/>
      <dgm:spPr/>
    </dgm:pt>
    <dgm:pt modelId="{3B42A731-7583-4A68-96B3-D806D2076895}" type="pres">
      <dgm:prSet presAssocID="{EF445CB3-3E57-44BC-8D95-2E79CB026F88}" presName="rect1" presStyleLbl="bgShp"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26E04F-E0C8-4532-929A-D44FA27D2019}" type="pres">
      <dgm:prSet presAssocID="{EF445CB3-3E57-44BC-8D95-2E79CB026F88}" presName="rect2" presStyleLbl="trBgShp" presStyleIdx="3" presStyleCnt="9">
        <dgm:presLayoutVars>
          <dgm:bulletEnabled val="1"/>
        </dgm:presLayoutVars>
      </dgm:prSet>
      <dgm:spPr/>
    </dgm:pt>
    <dgm:pt modelId="{D7485E8D-788D-423C-B238-6210C37763C6}" type="pres">
      <dgm:prSet presAssocID="{D20F0A73-8ECA-4301-805A-41C11F3A2039}" presName="sibTrans" presStyleCnt="0"/>
      <dgm:spPr/>
    </dgm:pt>
    <dgm:pt modelId="{9AC15DCA-0677-4130-8372-B149ABBEEE28}" type="pres">
      <dgm:prSet presAssocID="{13796ED4-B444-4141-9F45-B8C5FB668D1E}" presName="composite" presStyleCnt="0"/>
      <dgm:spPr/>
    </dgm:pt>
    <dgm:pt modelId="{95DCE1AD-E352-4463-A262-8369BB7A37BF}" type="pres">
      <dgm:prSet presAssocID="{13796ED4-B444-4141-9F45-B8C5FB668D1E}" presName="rect1" presStyleLbl="bgShp"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4F60758-6750-49EA-B10A-7570733972CF}" type="pres">
      <dgm:prSet presAssocID="{13796ED4-B444-4141-9F45-B8C5FB668D1E}" presName="rect2" presStyleLbl="trBgShp" presStyleIdx="4" presStyleCnt="9">
        <dgm:presLayoutVars>
          <dgm:bulletEnabled val="1"/>
        </dgm:presLayoutVars>
      </dgm:prSet>
      <dgm:spPr/>
    </dgm:pt>
    <dgm:pt modelId="{F61D170F-0291-471C-9FE1-726DEA94BD39}" type="pres">
      <dgm:prSet presAssocID="{9A119C4B-09A9-4997-B2D1-0FCF14466794}" presName="sibTrans" presStyleCnt="0"/>
      <dgm:spPr/>
    </dgm:pt>
    <dgm:pt modelId="{D2869ABD-26A9-4476-ACD9-9B30DF31F64E}" type="pres">
      <dgm:prSet presAssocID="{1DDCFF13-746C-4A6A-BCEA-7B254540635C}" presName="composite" presStyleCnt="0"/>
      <dgm:spPr/>
    </dgm:pt>
    <dgm:pt modelId="{B262EA66-C9A0-4EB3-93CE-E5158D55D8E9}" type="pres">
      <dgm:prSet presAssocID="{1DDCFF13-746C-4A6A-BCEA-7B254540635C}" presName="rect1" presStyleLbl="bgShp"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6E2BAAE-9688-4A5D-AD40-39EDEBBA9A55}" type="pres">
      <dgm:prSet presAssocID="{1DDCFF13-746C-4A6A-BCEA-7B254540635C}" presName="rect2" presStyleLbl="trBgShp" presStyleIdx="5" presStyleCnt="9">
        <dgm:presLayoutVars>
          <dgm:bulletEnabled val="1"/>
        </dgm:presLayoutVars>
      </dgm:prSet>
      <dgm:spPr/>
    </dgm:pt>
    <dgm:pt modelId="{5A1785BA-324F-4441-B479-4CE539C521BB}" type="pres">
      <dgm:prSet presAssocID="{F5DC94F2-2061-4A5F-BB45-C5305877F9AE}" presName="sibTrans" presStyleCnt="0"/>
      <dgm:spPr/>
    </dgm:pt>
    <dgm:pt modelId="{7D35C30E-A49F-49C0-87F0-65A83E8C39C9}" type="pres">
      <dgm:prSet presAssocID="{C89AF1B7-A431-499F-947B-C575EE25927F}" presName="composite" presStyleCnt="0"/>
      <dgm:spPr/>
    </dgm:pt>
    <dgm:pt modelId="{384B74C0-7913-414A-A514-308C88BFD074}" type="pres">
      <dgm:prSet presAssocID="{C89AF1B7-A431-499F-947B-C575EE25927F}" presName="rect1" presStyleLbl="bgShp"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3D2EF02A-20DE-4B01-8D25-BD7881F7D1DB}" type="pres">
      <dgm:prSet presAssocID="{C89AF1B7-A431-499F-947B-C575EE25927F}" presName="rect2" presStyleLbl="trBgShp" presStyleIdx="6" presStyleCnt="9">
        <dgm:presLayoutVars>
          <dgm:bulletEnabled val="1"/>
        </dgm:presLayoutVars>
      </dgm:prSet>
      <dgm:spPr/>
    </dgm:pt>
    <dgm:pt modelId="{9DA76FBD-2EC3-415B-91E8-053A4FF32FB7}" type="pres">
      <dgm:prSet presAssocID="{B574E381-CC30-4E46-A4C3-B3131AD985A0}" presName="sibTrans" presStyleCnt="0"/>
      <dgm:spPr/>
    </dgm:pt>
    <dgm:pt modelId="{27EE0AC5-842A-4C92-B4B4-5499BC8E8FDD}" type="pres">
      <dgm:prSet presAssocID="{4D6AECE1-08E0-4817-A4C1-8DC7061ED5D3}" presName="composite" presStyleCnt="0"/>
      <dgm:spPr/>
    </dgm:pt>
    <dgm:pt modelId="{7147AC7E-3999-4B64-8DFA-BFA54CCB09EB}" type="pres">
      <dgm:prSet presAssocID="{4D6AECE1-08E0-4817-A4C1-8DC7061ED5D3}" presName="rect1" presStyleLbl="bgShp"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E3B8348-9862-4166-8010-437150E6A7D7}" type="pres">
      <dgm:prSet presAssocID="{4D6AECE1-08E0-4817-A4C1-8DC7061ED5D3}" presName="rect2" presStyleLbl="trBgShp" presStyleIdx="7" presStyleCnt="9">
        <dgm:presLayoutVars>
          <dgm:bulletEnabled val="1"/>
        </dgm:presLayoutVars>
      </dgm:prSet>
      <dgm:spPr/>
    </dgm:pt>
    <dgm:pt modelId="{0EC6547E-2145-4575-A795-DD26FC931199}" type="pres">
      <dgm:prSet presAssocID="{EF599AC7-5406-4AC6-A349-83F65CB9000B}" presName="sibTrans" presStyleCnt="0"/>
      <dgm:spPr/>
    </dgm:pt>
    <dgm:pt modelId="{A8DEFCAC-2A14-49E9-9A74-AA5EE328ECFA}" type="pres">
      <dgm:prSet presAssocID="{D1E76B87-6D06-4E31-B443-7F99EEFFD20E}" presName="composite" presStyleCnt="0"/>
      <dgm:spPr/>
    </dgm:pt>
    <dgm:pt modelId="{35D431CF-3C4D-4B09-85AC-99B78A8C0F80}" type="pres">
      <dgm:prSet presAssocID="{D1E76B87-6D06-4E31-B443-7F99EEFFD20E}" presName="rect1" presStyleLbl="bgShp"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EBCF9344-F9AB-4739-A7B1-9971B7C98D6F}" type="pres">
      <dgm:prSet presAssocID="{D1E76B87-6D06-4E31-B443-7F99EEFFD20E}" presName="rect2" presStyleLbl="trBgShp" presStyleIdx="8" presStyleCnt="9">
        <dgm:presLayoutVars>
          <dgm:bulletEnabled val="1"/>
        </dgm:presLayoutVars>
      </dgm:prSet>
      <dgm:spPr/>
    </dgm:pt>
  </dgm:ptLst>
  <dgm:cxnLst>
    <dgm:cxn modelId="{0F9DE006-1C80-4CDB-8B30-13A336322CF5}" srcId="{F4EE4B72-8BAB-4542-A35A-F6C84BCB6D51}" destId="{EF445CB3-3E57-44BC-8D95-2E79CB026F88}" srcOrd="3" destOrd="0" parTransId="{8EE3CF93-ACDB-40B4-AA4D-6A1D487441A7}" sibTransId="{D20F0A73-8ECA-4301-805A-41C11F3A2039}"/>
    <dgm:cxn modelId="{5D881B16-C285-4351-A546-F57786630403}" srcId="{F4EE4B72-8BAB-4542-A35A-F6C84BCB6D51}" destId="{6D0E4893-9987-43FD-A802-DE02EE1C9F43}" srcOrd="1" destOrd="0" parTransId="{04D0C1DA-9D3C-4DD3-A6A2-1957FA0AA759}" sibTransId="{021A37FC-272A-46D9-896F-015300E6B2AF}"/>
    <dgm:cxn modelId="{D5EEF818-2C87-42AF-AC40-5AAF4B8EC2DA}" type="presOf" srcId="{1DDCFF13-746C-4A6A-BCEA-7B254540635C}" destId="{66E2BAAE-9688-4A5D-AD40-39EDEBBA9A55}" srcOrd="0" destOrd="0" presId="urn:microsoft.com/office/officeart/2008/layout/BendingPictureSemiTransparentText"/>
    <dgm:cxn modelId="{1538F91C-4D6B-489D-BBA5-590107330E9C}" type="presOf" srcId="{4D6AECE1-08E0-4817-A4C1-8DC7061ED5D3}" destId="{FE3B8348-9862-4166-8010-437150E6A7D7}" srcOrd="0" destOrd="0" presId="urn:microsoft.com/office/officeart/2008/layout/BendingPictureSemiTransparentText"/>
    <dgm:cxn modelId="{580F6127-606B-4020-ACA3-F179E684F3CD}" srcId="{F4EE4B72-8BAB-4542-A35A-F6C84BCB6D51}" destId="{C82F522C-5A25-4705-911D-EE9DF935F442}" srcOrd="2" destOrd="0" parTransId="{27F31046-1A93-478C-A63E-972F80957A56}" sibTransId="{11AD0842-1EEE-4347-8028-85E024A53225}"/>
    <dgm:cxn modelId="{A35CAF5B-FA37-4D83-8565-233A3CEEC553}" type="presOf" srcId="{6D0E4893-9987-43FD-A802-DE02EE1C9F43}" destId="{8D879F3D-E2AE-4AB6-9BAD-6C8AEA7796C6}" srcOrd="0" destOrd="0" presId="urn:microsoft.com/office/officeart/2008/layout/BendingPictureSemiTransparentText"/>
    <dgm:cxn modelId="{1DDAB462-5272-49A0-9242-C28B5E40AF52}" type="presOf" srcId="{13796ED4-B444-4141-9F45-B8C5FB668D1E}" destId="{64F60758-6750-49EA-B10A-7570733972CF}" srcOrd="0" destOrd="0" presId="urn:microsoft.com/office/officeart/2008/layout/BendingPictureSemiTransparentText"/>
    <dgm:cxn modelId="{48D99446-4590-4BCB-8FD6-15D7470DD8FC}" type="presOf" srcId="{EF445CB3-3E57-44BC-8D95-2E79CB026F88}" destId="{C226E04F-E0C8-4532-929A-D44FA27D2019}" srcOrd="0" destOrd="0" presId="urn:microsoft.com/office/officeart/2008/layout/BendingPictureSemiTransparentText"/>
    <dgm:cxn modelId="{B881A474-448F-418F-A58F-014EA46BB8E3}" srcId="{F4EE4B72-8BAB-4542-A35A-F6C84BCB6D51}" destId="{13796ED4-B444-4141-9F45-B8C5FB668D1E}" srcOrd="4" destOrd="0" parTransId="{DC3BCF34-3A0F-4D06-BF8C-B7E50FEC2EA4}" sibTransId="{9A119C4B-09A9-4997-B2D1-0FCF14466794}"/>
    <dgm:cxn modelId="{22890155-7697-4A77-9174-BA25B58528D7}" srcId="{F4EE4B72-8BAB-4542-A35A-F6C84BCB6D51}" destId="{38A8B0F8-8423-4CF0-B28C-907EE43BB796}" srcOrd="0" destOrd="0" parTransId="{23E64605-AC0A-4B21-87D4-E20E0588BCEB}" sibTransId="{70FEB331-8D7F-4C1A-A578-7BCF8D910273}"/>
    <dgm:cxn modelId="{FB6C65A3-DB2E-4786-96DA-1533CDAAC308}" type="presOf" srcId="{C89AF1B7-A431-499F-947B-C575EE25927F}" destId="{3D2EF02A-20DE-4B01-8D25-BD7881F7D1DB}" srcOrd="0" destOrd="0" presId="urn:microsoft.com/office/officeart/2008/layout/BendingPictureSemiTransparentText"/>
    <dgm:cxn modelId="{20434AAB-23EF-4663-B55C-F0B166CA7C08}" srcId="{F4EE4B72-8BAB-4542-A35A-F6C84BCB6D51}" destId="{D1E76B87-6D06-4E31-B443-7F99EEFFD20E}" srcOrd="8" destOrd="0" parTransId="{8402DB52-0C5B-4D1D-B636-A68BAAA33303}" sibTransId="{4F52A7A9-F984-4716-9711-98D48873E9BC}"/>
    <dgm:cxn modelId="{E42795B2-DAA4-402B-AE00-3B125EF19504}" srcId="{F4EE4B72-8BAB-4542-A35A-F6C84BCB6D51}" destId="{1DDCFF13-746C-4A6A-BCEA-7B254540635C}" srcOrd="5" destOrd="0" parTransId="{55EE8FD2-6472-4F51-A158-BE3F3DB8522A}" sibTransId="{F5DC94F2-2061-4A5F-BB45-C5305877F9AE}"/>
    <dgm:cxn modelId="{93B493BA-0D75-4042-9F73-536888CB09BE}" type="presOf" srcId="{F4EE4B72-8BAB-4542-A35A-F6C84BCB6D51}" destId="{CBCB38C2-9E81-43A8-A22D-FED59F191C18}" srcOrd="0" destOrd="0" presId="urn:microsoft.com/office/officeart/2008/layout/BendingPictureSemiTransparentText"/>
    <dgm:cxn modelId="{B4FFB3BC-C830-46EA-A7C6-32374D93B0C0}" type="presOf" srcId="{38A8B0F8-8423-4CF0-B28C-907EE43BB796}" destId="{CB894455-04BD-44FF-BDD6-30312EDC4E77}" srcOrd="0" destOrd="0" presId="urn:microsoft.com/office/officeart/2008/layout/BendingPictureSemiTransparentText"/>
    <dgm:cxn modelId="{750D58C4-7119-4BDD-8E7C-FE3F88115D62}" type="presOf" srcId="{D1E76B87-6D06-4E31-B443-7F99EEFFD20E}" destId="{EBCF9344-F9AB-4739-A7B1-9971B7C98D6F}" srcOrd="0" destOrd="0" presId="urn:microsoft.com/office/officeart/2008/layout/BendingPictureSemiTransparentText"/>
    <dgm:cxn modelId="{E6C22ED0-DAD9-4F6B-A3C8-2EC687DF41E5}" type="presOf" srcId="{C82F522C-5A25-4705-911D-EE9DF935F442}" destId="{A26D0F59-776A-4337-9AEF-908AFFF38586}" srcOrd="0" destOrd="0" presId="urn:microsoft.com/office/officeart/2008/layout/BendingPictureSemiTransparentText"/>
    <dgm:cxn modelId="{984F03DD-8803-414E-B3A7-4A7AF09CDC73}" srcId="{F4EE4B72-8BAB-4542-A35A-F6C84BCB6D51}" destId="{4D6AECE1-08E0-4817-A4C1-8DC7061ED5D3}" srcOrd="7" destOrd="0" parTransId="{3B83D867-5BCA-4E92-ACE9-481307DAD80D}" sibTransId="{EF599AC7-5406-4AC6-A349-83F65CB9000B}"/>
    <dgm:cxn modelId="{8C4DB0EB-21FA-4257-B241-0F27C5088649}" srcId="{F4EE4B72-8BAB-4542-A35A-F6C84BCB6D51}" destId="{C89AF1B7-A431-499F-947B-C575EE25927F}" srcOrd="6" destOrd="0" parTransId="{18F2DE49-B2C4-43B0-904A-C45A74C108E6}" sibTransId="{B574E381-CC30-4E46-A4C3-B3131AD985A0}"/>
    <dgm:cxn modelId="{0CEAC8B2-D41C-46E1-B342-70B68ED3DFF2}" type="presParOf" srcId="{CBCB38C2-9E81-43A8-A22D-FED59F191C18}" destId="{449D7028-BDDA-4366-99CE-F503BFD2A34D}" srcOrd="0" destOrd="0" presId="urn:microsoft.com/office/officeart/2008/layout/BendingPictureSemiTransparentText"/>
    <dgm:cxn modelId="{006B29E7-1827-436C-99D4-C24B86057ABA}" type="presParOf" srcId="{449D7028-BDDA-4366-99CE-F503BFD2A34D}" destId="{689CE027-331B-482B-A31D-88B307EA28F5}" srcOrd="0" destOrd="0" presId="urn:microsoft.com/office/officeart/2008/layout/BendingPictureSemiTransparentText"/>
    <dgm:cxn modelId="{A21D6084-1003-41A3-A16D-2CE09335A289}" type="presParOf" srcId="{449D7028-BDDA-4366-99CE-F503BFD2A34D}" destId="{CB894455-04BD-44FF-BDD6-30312EDC4E77}" srcOrd="1" destOrd="0" presId="urn:microsoft.com/office/officeart/2008/layout/BendingPictureSemiTransparentText"/>
    <dgm:cxn modelId="{E0700F16-EB3F-488F-A997-028E5F7E2887}" type="presParOf" srcId="{CBCB38C2-9E81-43A8-A22D-FED59F191C18}" destId="{5558B48D-7046-43FE-B7C1-2AE938B9DE61}" srcOrd="1" destOrd="0" presId="urn:microsoft.com/office/officeart/2008/layout/BendingPictureSemiTransparentText"/>
    <dgm:cxn modelId="{26FB864F-EB5D-4416-BCE2-5A63955D11E4}" type="presParOf" srcId="{CBCB38C2-9E81-43A8-A22D-FED59F191C18}" destId="{AC5B76D3-2093-4C47-A398-414D203A6208}" srcOrd="2" destOrd="0" presId="urn:microsoft.com/office/officeart/2008/layout/BendingPictureSemiTransparentText"/>
    <dgm:cxn modelId="{B431F828-461B-4DDC-BCCB-364239C79199}" type="presParOf" srcId="{AC5B76D3-2093-4C47-A398-414D203A6208}" destId="{CC806F23-A46B-4EF2-A903-36EC27731E7E}" srcOrd="0" destOrd="0" presId="urn:microsoft.com/office/officeart/2008/layout/BendingPictureSemiTransparentText"/>
    <dgm:cxn modelId="{643705D8-E7EF-4326-B4B9-838FD96BB52A}" type="presParOf" srcId="{AC5B76D3-2093-4C47-A398-414D203A6208}" destId="{8D879F3D-E2AE-4AB6-9BAD-6C8AEA7796C6}" srcOrd="1" destOrd="0" presId="urn:microsoft.com/office/officeart/2008/layout/BendingPictureSemiTransparentText"/>
    <dgm:cxn modelId="{94691130-2719-4B90-8F88-603BDA42B8EF}" type="presParOf" srcId="{CBCB38C2-9E81-43A8-A22D-FED59F191C18}" destId="{55E28D3A-111C-41BB-B1D7-DF5E40263776}" srcOrd="3" destOrd="0" presId="urn:microsoft.com/office/officeart/2008/layout/BendingPictureSemiTransparentText"/>
    <dgm:cxn modelId="{9D2E0510-058D-47FB-AAF0-FDCD5EB7F3D4}" type="presParOf" srcId="{CBCB38C2-9E81-43A8-A22D-FED59F191C18}" destId="{58FFAA84-B837-4641-B877-884A879A5E60}" srcOrd="4" destOrd="0" presId="urn:microsoft.com/office/officeart/2008/layout/BendingPictureSemiTransparentText"/>
    <dgm:cxn modelId="{D644A057-0385-4E4E-9FB2-81F5777ABFB7}" type="presParOf" srcId="{58FFAA84-B837-4641-B877-884A879A5E60}" destId="{95B420C3-3D54-401F-9AA4-FE103A1685C5}" srcOrd="0" destOrd="0" presId="urn:microsoft.com/office/officeart/2008/layout/BendingPictureSemiTransparentText"/>
    <dgm:cxn modelId="{EA340F0C-28F4-486A-83BF-CE9FA5C417AD}" type="presParOf" srcId="{58FFAA84-B837-4641-B877-884A879A5E60}" destId="{A26D0F59-776A-4337-9AEF-908AFFF38586}" srcOrd="1" destOrd="0" presId="urn:microsoft.com/office/officeart/2008/layout/BendingPictureSemiTransparentText"/>
    <dgm:cxn modelId="{07A5F6F6-EDA2-4E32-9DA0-28FC3963141D}" type="presParOf" srcId="{CBCB38C2-9E81-43A8-A22D-FED59F191C18}" destId="{B487F49F-FB5A-42DF-8067-287006A5BDAC}" srcOrd="5" destOrd="0" presId="urn:microsoft.com/office/officeart/2008/layout/BendingPictureSemiTransparentText"/>
    <dgm:cxn modelId="{5BD16289-16FE-4F76-BD98-D5244B482FF3}" type="presParOf" srcId="{CBCB38C2-9E81-43A8-A22D-FED59F191C18}" destId="{2706B40B-58C1-4774-AED5-A40EA54187E7}" srcOrd="6" destOrd="0" presId="urn:microsoft.com/office/officeart/2008/layout/BendingPictureSemiTransparentText"/>
    <dgm:cxn modelId="{B946C0F9-317E-4F67-BB27-B1D6FF384893}" type="presParOf" srcId="{2706B40B-58C1-4774-AED5-A40EA54187E7}" destId="{3B42A731-7583-4A68-96B3-D806D2076895}" srcOrd="0" destOrd="0" presId="urn:microsoft.com/office/officeart/2008/layout/BendingPictureSemiTransparentText"/>
    <dgm:cxn modelId="{C7A6E59A-DA11-4FA3-8821-5A75348D4B98}" type="presParOf" srcId="{2706B40B-58C1-4774-AED5-A40EA54187E7}" destId="{C226E04F-E0C8-4532-929A-D44FA27D2019}" srcOrd="1" destOrd="0" presId="urn:microsoft.com/office/officeart/2008/layout/BendingPictureSemiTransparentText"/>
    <dgm:cxn modelId="{31B2BF91-1CA8-4070-B050-693CAEFB23E1}" type="presParOf" srcId="{CBCB38C2-9E81-43A8-A22D-FED59F191C18}" destId="{D7485E8D-788D-423C-B238-6210C37763C6}" srcOrd="7" destOrd="0" presId="urn:microsoft.com/office/officeart/2008/layout/BendingPictureSemiTransparentText"/>
    <dgm:cxn modelId="{187ACFD9-4A4B-4EA2-BA97-10D02B38588C}" type="presParOf" srcId="{CBCB38C2-9E81-43A8-A22D-FED59F191C18}" destId="{9AC15DCA-0677-4130-8372-B149ABBEEE28}" srcOrd="8" destOrd="0" presId="urn:microsoft.com/office/officeart/2008/layout/BendingPictureSemiTransparentText"/>
    <dgm:cxn modelId="{94B6DDF0-948C-47E9-9858-71552FFD1A9E}" type="presParOf" srcId="{9AC15DCA-0677-4130-8372-B149ABBEEE28}" destId="{95DCE1AD-E352-4463-A262-8369BB7A37BF}" srcOrd="0" destOrd="0" presId="urn:microsoft.com/office/officeart/2008/layout/BendingPictureSemiTransparentText"/>
    <dgm:cxn modelId="{CEAB8800-F9A9-4056-B7D6-7A42F3F83738}" type="presParOf" srcId="{9AC15DCA-0677-4130-8372-B149ABBEEE28}" destId="{64F60758-6750-49EA-B10A-7570733972CF}" srcOrd="1" destOrd="0" presId="urn:microsoft.com/office/officeart/2008/layout/BendingPictureSemiTransparentText"/>
    <dgm:cxn modelId="{B4858D5D-A411-4027-98FC-9368DD0DA534}" type="presParOf" srcId="{CBCB38C2-9E81-43A8-A22D-FED59F191C18}" destId="{F61D170F-0291-471C-9FE1-726DEA94BD39}" srcOrd="9" destOrd="0" presId="urn:microsoft.com/office/officeart/2008/layout/BendingPictureSemiTransparentText"/>
    <dgm:cxn modelId="{7D13118C-3651-46E6-9D11-0AA2B046084C}" type="presParOf" srcId="{CBCB38C2-9E81-43A8-A22D-FED59F191C18}" destId="{D2869ABD-26A9-4476-ACD9-9B30DF31F64E}" srcOrd="10" destOrd="0" presId="urn:microsoft.com/office/officeart/2008/layout/BendingPictureSemiTransparentText"/>
    <dgm:cxn modelId="{76F35FF9-FC77-4B28-82F5-E5C10CF012E7}" type="presParOf" srcId="{D2869ABD-26A9-4476-ACD9-9B30DF31F64E}" destId="{B262EA66-C9A0-4EB3-93CE-E5158D55D8E9}" srcOrd="0" destOrd="0" presId="urn:microsoft.com/office/officeart/2008/layout/BendingPictureSemiTransparentText"/>
    <dgm:cxn modelId="{0979BDBF-6AA3-464B-8B37-8179A46095FE}" type="presParOf" srcId="{D2869ABD-26A9-4476-ACD9-9B30DF31F64E}" destId="{66E2BAAE-9688-4A5D-AD40-39EDEBBA9A55}" srcOrd="1" destOrd="0" presId="urn:microsoft.com/office/officeart/2008/layout/BendingPictureSemiTransparentText"/>
    <dgm:cxn modelId="{71EE5F67-A966-46A7-A496-C5B049F4F232}" type="presParOf" srcId="{CBCB38C2-9E81-43A8-A22D-FED59F191C18}" destId="{5A1785BA-324F-4441-B479-4CE539C521BB}" srcOrd="11" destOrd="0" presId="urn:microsoft.com/office/officeart/2008/layout/BendingPictureSemiTransparentText"/>
    <dgm:cxn modelId="{8CD33A89-930C-42D7-8832-3CBB2D7D2C8F}" type="presParOf" srcId="{CBCB38C2-9E81-43A8-A22D-FED59F191C18}" destId="{7D35C30E-A49F-49C0-87F0-65A83E8C39C9}" srcOrd="12" destOrd="0" presId="urn:microsoft.com/office/officeart/2008/layout/BendingPictureSemiTransparentText"/>
    <dgm:cxn modelId="{B04D3B45-C07E-4F8E-9B53-3706528A49AF}" type="presParOf" srcId="{7D35C30E-A49F-49C0-87F0-65A83E8C39C9}" destId="{384B74C0-7913-414A-A514-308C88BFD074}" srcOrd="0" destOrd="0" presId="urn:microsoft.com/office/officeart/2008/layout/BendingPictureSemiTransparentText"/>
    <dgm:cxn modelId="{B3596EFD-D1B8-4B78-BDF7-0F7A52ED1ADB}" type="presParOf" srcId="{7D35C30E-A49F-49C0-87F0-65A83E8C39C9}" destId="{3D2EF02A-20DE-4B01-8D25-BD7881F7D1DB}" srcOrd="1" destOrd="0" presId="urn:microsoft.com/office/officeart/2008/layout/BendingPictureSemiTransparentText"/>
    <dgm:cxn modelId="{1075CD36-B347-4C83-BB28-E3538A1BE850}" type="presParOf" srcId="{CBCB38C2-9E81-43A8-A22D-FED59F191C18}" destId="{9DA76FBD-2EC3-415B-91E8-053A4FF32FB7}" srcOrd="13" destOrd="0" presId="urn:microsoft.com/office/officeart/2008/layout/BendingPictureSemiTransparentText"/>
    <dgm:cxn modelId="{6D8B13EA-F36D-4CE0-804A-FFA428E65767}" type="presParOf" srcId="{CBCB38C2-9E81-43A8-A22D-FED59F191C18}" destId="{27EE0AC5-842A-4C92-B4B4-5499BC8E8FDD}" srcOrd="14" destOrd="0" presId="urn:microsoft.com/office/officeart/2008/layout/BendingPictureSemiTransparentText"/>
    <dgm:cxn modelId="{79B34246-FFBD-43DE-B844-A117585FE269}" type="presParOf" srcId="{27EE0AC5-842A-4C92-B4B4-5499BC8E8FDD}" destId="{7147AC7E-3999-4B64-8DFA-BFA54CCB09EB}" srcOrd="0" destOrd="0" presId="urn:microsoft.com/office/officeart/2008/layout/BendingPictureSemiTransparentText"/>
    <dgm:cxn modelId="{1E514036-DE90-4E57-8721-E69BBBC0CD7F}" type="presParOf" srcId="{27EE0AC5-842A-4C92-B4B4-5499BC8E8FDD}" destId="{FE3B8348-9862-4166-8010-437150E6A7D7}" srcOrd="1" destOrd="0" presId="urn:microsoft.com/office/officeart/2008/layout/BendingPictureSemiTransparentText"/>
    <dgm:cxn modelId="{8F5560F1-0634-47C6-BFA6-D0FA57EE9ABE}" type="presParOf" srcId="{CBCB38C2-9E81-43A8-A22D-FED59F191C18}" destId="{0EC6547E-2145-4575-A795-DD26FC931199}" srcOrd="15" destOrd="0" presId="urn:microsoft.com/office/officeart/2008/layout/BendingPictureSemiTransparentText"/>
    <dgm:cxn modelId="{69B15033-9324-4C6E-83D8-436C335F1063}" type="presParOf" srcId="{CBCB38C2-9E81-43A8-A22D-FED59F191C18}" destId="{A8DEFCAC-2A14-49E9-9A74-AA5EE328ECFA}" srcOrd="16" destOrd="0" presId="urn:microsoft.com/office/officeart/2008/layout/BendingPictureSemiTransparentText"/>
    <dgm:cxn modelId="{4046F353-F796-4D91-ADCB-A90C30DAD116}" type="presParOf" srcId="{A8DEFCAC-2A14-49E9-9A74-AA5EE328ECFA}" destId="{35D431CF-3C4D-4B09-85AC-99B78A8C0F80}" srcOrd="0" destOrd="0" presId="urn:microsoft.com/office/officeart/2008/layout/BendingPictureSemiTransparentText"/>
    <dgm:cxn modelId="{4A415159-0619-48AB-A564-F4936D055FFC}" type="presParOf" srcId="{A8DEFCAC-2A14-49E9-9A74-AA5EE328ECFA}" destId="{EBCF9344-F9AB-4739-A7B1-9971B7C98D6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a:solidFill>
                <a:srgbClr val="231F20"/>
              </a:solidFill>
            </a:rPr>
            <a:t>Pomodoro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a:solidFill>
                <a:srgbClr val="231F20"/>
              </a:solidFill>
            </a:rPr>
            <a:t>Basilico</a:t>
          </a: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a:solidFill>
                <a:srgbClr val="231F20"/>
              </a:solidFill>
            </a:rPr>
            <a:t>Lattuga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Carota</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Cetriolo</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Girasole</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158C4C-54CD-4F9C-A1F9-002E007172D8}" type="doc">
      <dgm:prSet loTypeId="urn:microsoft.com/office/officeart/2008/layout/PictureGrid" loCatId="picture" qsTypeId="urn:microsoft.com/office/officeart/2005/8/quickstyle/simple5" qsCatId="simple" csTypeId="urn:microsoft.com/office/officeart/2005/8/colors/accent1_2" csCatId="accent1" phldr="1"/>
      <dgm:spPr/>
      <dgm:t>
        <a:bodyPr/>
        <a:lstStyle/>
        <a:p>
          <a:endParaRPr lang="pl-PL"/>
        </a:p>
      </dgm:t>
    </dgm:pt>
    <dgm:pt modelId="{3BEA6487-2F69-4DA6-963A-482E2882D338}">
      <dgm:prSet phldrT="[Tekst]" custT="1"/>
      <dgm:spPr/>
      <dgm:t>
        <a:bodyPr/>
        <a:lstStyle/>
        <a:p>
          <a:r>
            <a:rPr lang="pl-PL" sz="2000" dirty="0">
              <a:solidFill>
                <a:srgbClr val="231F20"/>
              </a:solidFill>
            </a:rPr>
            <a:t>Taglio a staffetta</a:t>
          </a:r>
        </a:p>
      </dgm:t>
    </dgm:pt>
    <dgm:pt modelId="{83CE0687-F73E-4721-85A9-962376EEA594}" type="parTrans" cxnId="{A375F1D4-B826-4E43-8FCC-C764640102BF}">
      <dgm:prSet/>
      <dgm:spPr/>
      <dgm:t>
        <a:bodyPr/>
        <a:lstStyle/>
        <a:p>
          <a:endParaRPr lang="pl-PL" sz="2000">
            <a:solidFill>
              <a:srgbClr val="231F20"/>
            </a:solidFill>
          </a:endParaRPr>
        </a:p>
      </dgm:t>
    </dgm:pt>
    <dgm:pt modelId="{45E32B78-43A0-4507-B90B-81236F124F02}" type="sibTrans" cxnId="{A375F1D4-B826-4E43-8FCC-C764640102BF}">
      <dgm:prSet/>
      <dgm:spPr/>
      <dgm:t>
        <a:bodyPr/>
        <a:lstStyle/>
        <a:p>
          <a:endParaRPr lang="pl-PL" sz="2000">
            <a:solidFill>
              <a:srgbClr val="231F20"/>
            </a:solidFill>
          </a:endParaRPr>
        </a:p>
      </dgm:t>
    </dgm:pt>
    <dgm:pt modelId="{72020974-FC5D-4471-9572-B2551865A339}">
      <dgm:prSet phldrT="[Tekst]" custT="1"/>
      <dgm:spPr/>
      <dgm:t>
        <a:bodyPr/>
        <a:lstStyle/>
        <a:p>
          <a:pPr>
            <a:lnSpc>
              <a:spcPct val="75000"/>
            </a:lnSpc>
            <a:spcAft>
              <a:spcPts val="0"/>
            </a:spcAft>
          </a:pPr>
          <a:r>
            <a:rPr lang="pl-PL" sz="2000" dirty="0" err="1">
              <a:solidFill>
                <a:srgbClr val="231F20"/>
              </a:solidFill>
            </a:rPr>
            <a:t>Piantine </a:t>
          </a:r>
          <a:r>
            <a:rPr lang="pl-PL" sz="2000" dirty="0">
              <a:solidFill>
                <a:srgbClr val="231F20"/>
              </a:solidFill>
            </a:rPr>
            <a:t>di accompagnamento</a:t>
          </a:r>
        </a:p>
      </dgm:t>
    </dgm:pt>
    <dgm:pt modelId="{8E766085-3887-403C-89E7-659543AF8AF8}" type="parTrans" cxnId="{6AD29CD3-58A5-49DF-9A26-B6551F3E0C28}">
      <dgm:prSet/>
      <dgm:spPr/>
      <dgm:t>
        <a:bodyPr/>
        <a:lstStyle/>
        <a:p>
          <a:endParaRPr lang="pl-PL" sz="2000">
            <a:solidFill>
              <a:srgbClr val="231F20"/>
            </a:solidFill>
          </a:endParaRPr>
        </a:p>
      </dgm:t>
    </dgm:pt>
    <dgm:pt modelId="{D0A4CB08-D832-4A9F-9636-A6E8B9B1EC49}" type="sibTrans" cxnId="{6AD29CD3-58A5-49DF-9A26-B6551F3E0C28}">
      <dgm:prSet/>
      <dgm:spPr/>
      <dgm:t>
        <a:bodyPr/>
        <a:lstStyle/>
        <a:p>
          <a:endParaRPr lang="pl-PL" sz="2000">
            <a:solidFill>
              <a:srgbClr val="231F20"/>
            </a:solidFill>
          </a:endParaRPr>
        </a:p>
      </dgm:t>
    </dgm:pt>
    <dgm:pt modelId="{35DA6B83-1717-4A2D-9D04-D9E79C1F4AAE}">
      <dgm:prSet phldrT="[Tekst]" custT="1"/>
      <dgm:spPr/>
      <dgm:t>
        <a:bodyPr/>
        <a:lstStyle/>
        <a:p>
          <a:r>
            <a:rPr lang="pl-PL" sz="2000">
              <a:solidFill>
                <a:srgbClr val="231F20"/>
              </a:solidFill>
            </a:rPr>
            <a:t>Coltura intercalare</a:t>
          </a:r>
          <a:endParaRPr lang="pl-PL" sz="2000" dirty="0">
            <a:solidFill>
              <a:srgbClr val="231F20"/>
            </a:solidFill>
          </a:endParaRPr>
        </a:p>
      </dgm:t>
    </dgm:pt>
    <dgm:pt modelId="{71959D51-17B6-4772-925D-9C0EA0A79F65}" type="sibTrans" cxnId="{9AE5FB24-6F50-4F5D-866C-34FC95141E92}">
      <dgm:prSet/>
      <dgm:spPr/>
      <dgm:t>
        <a:bodyPr/>
        <a:lstStyle/>
        <a:p>
          <a:endParaRPr lang="pl-PL" sz="2000">
            <a:solidFill>
              <a:srgbClr val="231F20"/>
            </a:solidFill>
          </a:endParaRPr>
        </a:p>
      </dgm:t>
    </dgm:pt>
    <dgm:pt modelId="{1206DAD0-F380-46C9-BF8F-E9A2EC791274}" type="parTrans" cxnId="{9AE5FB24-6F50-4F5D-866C-34FC95141E92}">
      <dgm:prSet/>
      <dgm:spPr/>
      <dgm:t>
        <a:bodyPr/>
        <a:lstStyle/>
        <a:p>
          <a:endParaRPr lang="pl-PL" sz="2000">
            <a:solidFill>
              <a:srgbClr val="231F20"/>
            </a:solidFill>
          </a:endParaRPr>
        </a:p>
      </dgm:t>
    </dgm:pt>
    <dgm:pt modelId="{8600B462-474D-4B22-9673-8235574D8E2F}">
      <dgm:prSet phldrT="[Tekst]" custT="1"/>
      <dgm:spPr/>
      <dgm:t>
        <a:bodyPr/>
        <a:lstStyle/>
        <a:p>
          <a:r>
            <a:rPr lang="pl-PL" sz="2000" dirty="0">
              <a:solidFill>
                <a:srgbClr val="231F20"/>
              </a:solidFill>
            </a:rPr>
            <a:t>Coltivazione di vicoli</a:t>
          </a:r>
        </a:p>
      </dgm:t>
    </dgm:pt>
    <dgm:pt modelId="{3CD1ACB4-E666-481E-AD78-35DC4925AB3C}" type="parTrans" cxnId="{6DBDCBDC-D94B-4EFF-9139-0322D54F2B5F}">
      <dgm:prSet/>
      <dgm:spPr/>
      <dgm:t>
        <a:bodyPr/>
        <a:lstStyle/>
        <a:p>
          <a:endParaRPr lang="pl-PL" sz="2000">
            <a:solidFill>
              <a:srgbClr val="231F20"/>
            </a:solidFill>
          </a:endParaRPr>
        </a:p>
      </dgm:t>
    </dgm:pt>
    <dgm:pt modelId="{140EA646-BB4B-400D-866E-04C365FD642D}" type="sibTrans" cxnId="{6DBDCBDC-D94B-4EFF-9139-0322D54F2B5F}">
      <dgm:prSet/>
      <dgm:spPr/>
      <dgm:t>
        <a:bodyPr/>
        <a:lstStyle/>
        <a:p>
          <a:endParaRPr lang="pl-PL" sz="2000">
            <a:solidFill>
              <a:srgbClr val="231F20"/>
            </a:solidFill>
          </a:endParaRPr>
        </a:p>
      </dgm:t>
    </dgm:pt>
    <dgm:pt modelId="{48507739-4710-4658-A299-7AE76CEB4132}" type="pres">
      <dgm:prSet presAssocID="{76158C4C-54CD-4F9C-A1F9-002E007172D8}" presName="Name0" presStyleCnt="0">
        <dgm:presLayoutVars>
          <dgm:dir/>
        </dgm:presLayoutVars>
      </dgm:prSet>
      <dgm:spPr/>
    </dgm:pt>
    <dgm:pt modelId="{EA0DE4D3-A928-49EC-A22B-3D01D16FE721}" type="pres">
      <dgm:prSet presAssocID="{35DA6B83-1717-4A2D-9D04-D9E79C1F4AAE}" presName="composite" presStyleCnt="0"/>
      <dgm:spPr/>
    </dgm:pt>
    <dgm:pt modelId="{35390280-AF45-4D01-AC25-9E3682195B38}" type="pres">
      <dgm:prSet presAssocID="{35DA6B83-1717-4A2D-9D04-D9E79C1F4AAE}" presName="rect2" presStyleLbl="revTx" presStyleIdx="0" presStyleCnt="4">
        <dgm:presLayoutVars>
          <dgm:bulletEnabled val="1"/>
        </dgm:presLayoutVars>
      </dgm:prSet>
      <dgm:spPr/>
    </dgm:pt>
    <dgm:pt modelId="{091E1856-91D9-46D6-BB5F-3BAFCCC2C76F}" type="pres">
      <dgm:prSet presAssocID="{35DA6B83-1717-4A2D-9D04-D9E79C1F4AAE}" presName="rect1" presStyleLbl="align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A7E531A-4B76-48A1-BA5F-7031E7CB827F}" type="pres">
      <dgm:prSet presAssocID="{71959D51-17B6-4772-925D-9C0EA0A79F65}" presName="sibTrans" presStyleCnt="0"/>
      <dgm:spPr/>
    </dgm:pt>
    <dgm:pt modelId="{6C75A5B3-23FD-438F-80E0-4D786D099F1E}" type="pres">
      <dgm:prSet presAssocID="{72020974-FC5D-4471-9572-B2551865A339}" presName="composite" presStyleCnt="0"/>
      <dgm:spPr/>
    </dgm:pt>
    <dgm:pt modelId="{FE1D1461-0B30-47C7-BBFF-AE27B65C43D9}" type="pres">
      <dgm:prSet presAssocID="{72020974-FC5D-4471-9572-B2551865A339}" presName="rect2" presStyleLbl="revTx" presStyleIdx="1" presStyleCnt="4" custScaleX="167450" custLinFactNeighborX="8148" custLinFactNeighborY="-15405">
        <dgm:presLayoutVars>
          <dgm:bulletEnabled val="1"/>
        </dgm:presLayoutVars>
      </dgm:prSet>
      <dgm:spPr/>
    </dgm:pt>
    <dgm:pt modelId="{AF74A84D-290A-40AD-8050-6755077A5C42}" type="pres">
      <dgm:prSet presAssocID="{72020974-FC5D-4471-9572-B2551865A339}" presName="rect1" presStyleLbl="alignImgPlace1" presStyleIdx="1" presStyleCnt="4" custLinFactNeighborX="-26769" custLinFactNeighborY="-4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A9B12D-B523-41D5-BAD9-80824FBA6F53}" type="pres">
      <dgm:prSet presAssocID="{D0A4CB08-D832-4A9F-9636-A6E8B9B1EC49}" presName="sibTrans" presStyleCnt="0"/>
      <dgm:spPr/>
    </dgm:pt>
    <dgm:pt modelId="{7E5A8626-0B3E-4695-B9EA-5F0106856CD8}" type="pres">
      <dgm:prSet presAssocID="{3BEA6487-2F69-4DA6-963A-482E2882D338}" presName="composite" presStyleCnt="0"/>
      <dgm:spPr/>
    </dgm:pt>
    <dgm:pt modelId="{D75CDD89-D800-4F8D-A939-D38261623E1E}" type="pres">
      <dgm:prSet presAssocID="{3BEA6487-2F69-4DA6-963A-482E2882D338}" presName="rect2" presStyleLbl="revTx" presStyleIdx="2" presStyleCnt="4">
        <dgm:presLayoutVars>
          <dgm:bulletEnabled val="1"/>
        </dgm:presLayoutVars>
      </dgm:prSet>
      <dgm:spPr/>
    </dgm:pt>
    <dgm:pt modelId="{26951A28-61BC-408A-A6D2-5006794E81CB}" type="pres">
      <dgm:prSet presAssocID="{3BEA6487-2F69-4DA6-963A-482E2882D338}" presName="rect1" presStyleLbl="align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CAFADED-CBEF-4613-BCEB-2B8A50877DD2}" type="pres">
      <dgm:prSet presAssocID="{45E32B78-43A0-4507-B90B-81236F124F02}" presName="sibTrans" presStyleCnt="0"/>
      <dgm:spPr/>
    </dgm:pt>
    <dgm:pt modelId="{13F1FB44-C1D8-4566-80F7-CECB6BD19137}" type="pres">
      <dgm:prSet presAssocID="{8600B462-474D-4B22-9673-8235574D8E2F}" presName="composite" presStyleCnt="0"/>
      <dgm:spPr/>
    </dgm:pt>
    <dgm:pt modelId="{36EFEB54-7648-4EED-A19F-E16541307055}" type="pres">
      <dgm:prSet presAssocID="{8600B462-474D-4B22-9673-8235574D8E2F}" presName="rect2" presStyleLbl="revTx" presStyleIdx="3" presStyleCnt="4" custScaleX="125981" custLinFactNeighborX="11244" custLinFactNeighborY="13318">
        <dgm:presLayoutVars>
          <dgm:bulletEnabled val="1"/>
        </dgm:presLayoutVars>
      </dgm:prSet>
      <dgm:spPr/>
    </dgm:pt>
    <dgm:pt modelId="{21C7C720-96AD-48A9-A1FE-1F0A00D18F81}" type="pres">
      <dgm:prSet presAssocID="{8600B462-474D-4B22-9673-8235574D8E2F}" presName="rect1" presStyleLbl="align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9AE5FB24-6F50-4F5D-866C-34FC95141E92}" srcId="{76158C4C-54CD-4F9C-A1F9-002E007172D8}" destId="{35DA6B83-1717-4A2D-9D04-D9E79C1F4AAE}" srcOrd="0" destOrd="0" parTransId="{1206DAD0-F380-46C9-BF8F-E9A2EC791274}" sibTransId="{71959D51-17B6-4772-925D-9C0EA0A79F65}"/>
    <dgm:cxn modelId="{95E4B82B-BBE9-487F-B827-EDCBDD4C28E0}" type="presOf" srcId="{35DA6B83-1717-4A2D-9D04-D9E79C1F4AAE}" destId="{35390280-AF45-4D01-AC25-9E3682195B38}" srcOrd="0" destOrd="0" presId="urn:microsoft.com/office/officeart/2008/layout/PictureGrid"/>
    <dgm:cxn modelId="{23347F57-88D2-4866-895B-AF0CADA00939}" type="presOf" srcId="{76158C4C-54CD-4F9C-A1F9-002E007172D8}" destId="{48507739-4710-4658-A299-7AE76CEB4132}" srcOrd="0" destOrd="0" presId="urn:microsoft.com/office/officeart/2008/layout/PictureGrid"/>
    <dgm:cxn modelId="{FE924CA3-0B33-4669-9B65-A0FBEE6E968D}" type="presOf" srcId="{3BEA6487-2F69-4DA6-963A-482E2882D338}" destId="{D75CDD89-D800-4F8D-A939-D38261623E1E}" srcOrd="0" destOrd="0" presId="urn:microsoft.com/office/officeart/2008/layout/PictureGrid"/>
    <dgm:cxn modelId="{E948CFA9-E156-4219-942F-E4E06DFFD408}" type="presOf" srcId="{72020974-FC5D-4471-9572-B2551865A339}" destId="{FE1D1461-0B30-47C7-BBFF-AE27B65C43D9}" srcOrd="0" destOrd="0" presId="urn:microsoft.com/office/officeart/2008/layout/PictureGrid"/>
    <dgm:cxn modelId="{6AD29CD3-58A5-49DF-9A26-B6551F3E0C28}" srcId="{76158C4C-54CD-4F9C-A1F9-002E007172D8}" destId="{72020974-FC5D-4471-9572-B2551865A339}" srcOrd="1" destOrd="0" parTransId="{8E766085-3887-403C-89E7-659543AF8AF8}" sibTransId="{D0A4CB08-D832-4A9F-9636-A6E8B9B1EC49}"/>
    <dgm:cxn modelId="{A375F1D4-B826-4E43-8FCC-C764640102BF}" srcId="{76158C4C-54CD-4F9C-A1F9-002E007172D8}" destId="{3BEA6487-2F69-4DA6-963A-482E2882D338}" srcOrd="2" destOrd="0" parTransId="{83CE0687-F73E-4721-85A9-962376EEA594}" sibTransId="{45E32B78-43A0-4507-B90B-81236F124F02}"/>
    <dgm:cxn modelId="{6DBDCBDC-D94B-4EFF-9139-0322D54F2B5F}" srcId="{76158C4C-54CD-4F9C-A1F9-002E007172D8}" destId="{8600B462-474D-4B22-9673-8235574D8E2F}" srcOrd="3" destOrd="0" parTransId="{3CD1ACB4-E666-481E-AD78-35DC4925AB3C}" sibTransId="{140EA646-BB4B-400D-866E-04C365FD642D}"/>
    <dgm:cxn modelId="{90DE34E3-3EBE-4B4A-8836-A524C32AA7FB}" type="presOf" srcId="{8600B462-474D-4B22-9673-8235574D8E2F}" destId="{36EFEB54-7648-4EED-A19F-E16541307055}" srcOrd="0" destOrd="0" presId="urn:microsoft.com/office/officeart/2008/layout/PictureGrid"/>
    <dgm:cxn modelId="{686ACA3A-35E8-475E-BE4A-035437095988}" type="presParOf" srcId="{48507739-4710-4658-A299-7AE76CEB4132}" destId="{EA0DE4D3-A928-49EC-A22B-3D01D16FE721}" srcOrd="0" destOrd="0" presId="urn:microsoft.com/office/officeart/2008/layout/PictureGrid"/>
    <dgm:cxn modelId="{D6034EE8-C2BD-440E-8B39-A8D374C09731}" type="presParOf" srcId="{EA0DE4D3-A928-49EC-A22B-3D01D16FE721}" destId="{35390280-AF45-4D01-AC25-9E3682195B38}" srcOrd="0" destOrd="0" presId="urn:microsoft.com/office/officeart/2008/layout/PictureGrid"/>
    <dgm:cxn modelId="{F7E217B2-469D-41AD-9DDA-F97E77605763}" type="presParOf" srcId="{EA0DE4D3-A928-49EC-A22B-3D01D16FE721}" destId="{091E1856-91D9-46D6-BB5F-3BAFCCC2C76F}" srcOrd="1" destOrd="0" presId="urn:microsoft.com/office/officeart/2008/layout/PictureGrid"/>
    <dgm:cxn modelId="{473CC2D5-D7A2-4C36-A834-BDA114D96D3B}" type="presParOf" srcId="{48507739-4710-4658-A299-7AE76CEB4132}" destId="{1A7E531A-4B76-48A1-BA5F-7031E7CB827F}" srcOrd="1" destOrd="0" presId="urn:microsoft.com/office/officeart/2008/layout/PictureGrid"/>
    <dgm:cxn modelId="{81CE994C-4A46-4F86-ABBA-7B141F353A51}" type="presParOf" srcId="{48507739-4710-4658-A299-7AE76CEB4132}" destId="{6C75A5B3-23FD-438F-80E0-4D786D099F1E}" srcOrd="2" destOrd="0" presId="urn:microsoft.com/office/officeart/2008/layout/PictureGrid"/>
    <dgm:cxn modelId="{66DC96BD-FAF7-48DB-982F-FBCACB810407}" type="presParOf" srcId="{6C75A5B3-23FD-438F-80E0-4D786D099F1E}" destId="{FE1D1461-0B30-47C7-BBFF-AE27B65C43D9}" srcOrd="0" destOrd="0" presId="urn:microsoft.com/office/officeart/2008/layout/PictureGrid"/>
    <dgm:cxn modelId="{D09B7287-670C-476B-8EE0-C5CD895708EE}" type="presParOf" srcId="{6C75A5B3-23FD-438F-80E0-4D786D099F1E}" destId="{AF74A84D-290A-40AD-8050-6755077A5C42}" srcOrd="1" destOrd="0" presId="urn:microsoft.com/office/officeart/2008/layout/PictureGrid"/>
    <dgm:cxn modelId="{CF5A823C-4CBC-4F73-9AD3-69C76A988EAA}" type="presParOf" srcId="{48507739-4710-4658-A299-7AE76CEB4132}" destId="{52A9B12D-B523-41D5-BAD9-80824FBA6F53}" srcOrd="3" destOrd="0" presId="urn:microsoft.com/office/officeart/2008/layout/PictureGrid"/>
    <dgm:cxn modelId="{07752597-90F3-4919-8A17-268846AEF8CD}" type="presParOf" srcId="{48507739-4710-4658-A299-7AE76CEB4132}" destId="{7E5A8626-0B3E-4695-B9EA-5F0106856CD8}" srcOrd="4" destOrd="0" presId="urn:microsoft.com/office/officeart/2008/layout/PictureGrid"/>
    <dgm:cxn modelId="{B108F45B-1CC3-45CD-B1AC-6775E0BA0DCF}" type="presParOf" srcId="{7E5A8626-0B3E-4695-B9EA-5F0106856CD8}" destId="{D75CDD89-D800-4F8D-A939-D38261623E1E}" srcOrd="0" destOrd="0" presId="urn:microsoft.com/office/officeart/2008/layout/PictureGrid"/>
    <dgm:cxn modelId="{8316E0AE-1D0F-4B79-9B7F-90B92A123B6E}" type="presParOf" srcId="{7E5A8626-0B3E-4695-B9EA-5F0106856CD8}" destId="{26951A28-61BC-408A-A6D2-5006794E81CB}" srcOrd="1" destOrd="0" presId="urn:microsoft.com/office/officeart/2008/layout/PictureGrid"/>
    <dgm:cxn modelId="{B9ACFA2B-5B8E-4A3B-81A4-2886A3626076}" type="presParOf" srcId="{48507739-4710-4658-A299-7AE76CEB4132}" destId="{7CAFADED-CBEF-4613-BCEB-2B8A50877DD2}" srcOrd="5" destOrd="0" presId="urn:microsoft.com/office/officeart/2008/layout/PictureGrid"/>
    <dgm:cxn modelId="{003A16C4-8F21-4B1D-813A-0D0E0FF4898A}" type="presParOf" srcId="{48507739-4710-4658-A299-7AE76CEB4132}" destId="{13F1FB44-C1D8-4566-80F7-CECB6BD19137}" srcOrd="6" destOrd="0" presId="urn:microsoft.com/office/officeart/2008/layout/PictureGrid"/>
    <dgm:cxn modelId="{A4DAA0B0-8A44-4397-98A5-044B7D5DBB35}" type="presParOf" srcId="{13F1FB44-C1D8-4566-80F7-CECB6BD19137}" destId="{36EFEB54-7648-4EED-A19F-E16541307055}" srcOrd="0" destOrd="0" presId="urn:microsoft.com/office/officeart/2008/layout/PictureGrid"/>
    <dgm:cxn modelId="{9986F829-8147-4FEC-8549-3556CCEA82D9}" type="presParOf" srcId="{13F1FB44-C1D8-4566-80F7-CECB6BD19137}" destId="{21C7C720-96AD-48A9-A1FE-1F0A00D18F81}"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00CEFD-1077-4D83-A166-F78E74033243}"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0FD5EE07-CAE4-4DE5-9FC3-26D06A397488}">
      <dgm:prSet phldrT="[Tekst]" custT="1"/>
      <dgm:spPr/>
      <dgm:t>
        <a:bodyPr/>
        <a:lstStyle/>
        <a:p>
          <a:pPr algn="ctr"/>
          <a:r>
            <a:rPr lang="pl-PL" sz="2400" b="0" dirty="0" err="1">
              <a:solidFill>
                <a:schemeClr val="tx1">
                  <a:lumMod val="50000"/>
                </a:schemeClr>
              </a:solidFill>
            </a:rPr>
            <a:t>patate novelle</a:t>
          </a:r>
          <a:endParaRPr lang="pl-PL" sz="2400" b="0" dirty="0">
            <a:solidFill>
              <a:schemeClr val="tx1">
                <a:lumMod val="50000"/>
              </a:schemeClr>
            </a:solidFill>
          </a:endParaRPr>
        </a:p>
      </dgm:t>
    </dgm:pt>
    <dgm:pt modelId="{695E306E-B807-475C-B614-29E7733CB11A}" type="parTrans" cxnId="{CB715EEA-7AB6-4079-A5A8-90BD4C6623C8}">
      <dgm:prSet/>
      <dgm:spPr/>
      <dgm:t>
        <a:bodyPr/>
        <a:lstStyle/>
        <a:p>
          <a:endParaRPr lang="pl-PL" b="1">
            <a:solidFill>
              <a:schemeClr val="tx1">
                <a:lumMod val="50000"/>
              </a:schemeClr>
            </a:solidFill>
          </a:endParaRPr>
        </a:p>
      </dgm:t>
    </dgm:pt>
    <dgm:pt modelId="{C4B7F53A-3EA7-49A3-8809-DB569C98A407}" type="sibTrans" cxnId="{CB715EEA-7AB6-4079-A5A8-90BD4C6623C8}">
      <dgm:prSet/>
      <dgm:spPr/>
      <dgm:t>
        <a:bodyPr/>
        <a:lstStyle/>
        <a:p>
          <a:endParaRPr lang="pl-PL" b="1">
            <a:solidFill>
              <a:schemeClr val="tx1">
                <a:lumMod val="50000"/>
              </a:schemeClr>
            </a:solidFill>
          </a:endParaRPr>
        </a:p>
      </dgm:t>
    </dgm:pt>
    <dgm:pt modelId="{52ACBB83-8A0F-4D00-92F8-FA359DCAAE8B}">
      <dgm:prSet phldrT="[Tekst]" custT="1"/>
      <dgm:spPr/>
      <dgm:t>
        <a:bodyPr/>
        <a:lstStyle/>
        <a:p>
          <a:pPr algn="ctr"/>
          <a:r>
            <a:rPr lang="pl-PL" sz="2400" b="0" dirty="0" err="1">
              <a:solidFill>
                <a:schemeClr val="tx1">
                  <a:lumMod val="50000"/>
                </a:schemeClr>
              </a:solidFill>
            </a:rPr>
            <a:t>segale o grano invernale</a:t>
          </a:r>
          <a:endParaRPr lang="pl-PL" sz="2400" b="0" dirty="0">
            <a:solidFill>
              <a:schemeClr val="tx1">
                <a:lumMod val="50000"/>
              </a:schemeClr>
            </a:solidFill>
          </a:endParaRPr>
        </a:p>
      </dgm:t>
    </dgm:pt>
    <dgm:pt modelId="{5773F481-DBD8-42E7-B24D-7004187E4FF8}" type="parTrans" cxnId="{FB17F765-1807-4932-ACED-E0772E464477}">
      <dgm:prSet/>
      <dgm:spPr/>
      <dgm:t>
        <a:bodyPr/>
        <a:lstStyle/>
        <a:p>
          <a:endParaRPr lang="pl-PL" b="1">
            <a:solidFill>
              <a:schemeClr val="tx1">
                <a:lumMod val="50000"/>
              </a:schemeClr>
            </a:solidFill>
          </a:endParaRPr>
        </a:p>
      </dgm:t>
    </dgm:pt>
    <dgm:pt modelId="{2FCCBF9D-D2C6-44B3-BF58-360DBE884154}" type="sibTrans" cxnId="{FB17F765-1807-4932-ACED-E0772E464477}">
      <dgm:prSet/>
      <dgm:spPr/>
      <dgm:t>
        <a:bodyPr/>
        <a:lstStyle/>
        <a:p>
          <a:endParaRPr lang="pl-PL" b="1">
            <a:solidFill>
              <a:schemeClr val="tx1">
                <a:lumMod val="50000"/>
              </a:schemeClr>
            </a:solidFill>
          </a:endParaRPr>
        </a:p>
      </dgm:t>
    </dgm:pt>
    <dgm:pt modelId="{307A7FD2-B3D5-4C15-9B94-49175864D1A1}">
      <dgm:prSet phldrT="[Tekst]" custT="1"/>
      <dgm:spPr/>
      <dgm:t>
        <a:bodyPr/>
        <a:lstStyle/>
        <a:p>
          <a:pPr algn="ctr"/>
          <a:r>
            <a:rPr lang="pl-PL" sz="2400" b="0" dirty="0" err="1">
              <a:solidFill>
                <a:schemeClr val="tx1">
                  <a:lumMod val="50000"/>
                </a:schemeClr>
              </a:solidFill>
            </a:rPr>
            <a:t>patate tardive</a:t>
          </a:r>
          <a:endParaRPr lang="pl-PL" sz="2400" b="0" dirty="0">
            <a:solidFill>
              <a:schemeClr val="tx1">
                <a:lumMod val="50000"/>
              </a:schemeClr>
            </a:solidFill>
          </a:endParaRPr>
        </a:p>
      </dgm:t>
    </dgm:pt>
    <dgm:pt modelId="{FBCD0261-237D-4AE1-8A81-69A4BD4453D6}" type="sibTrans" cxnId="{92D7FDA6-4ACA-4332-A513-56B9EF2D50C8}">
      <dgm:prSet/>
      <dgm:spPr/>
      <dgm:t>
        <a:bodyPr/>
        <a:lstStyle/>
        <a:p>
          <a:endParaRPr lang="pl-PL" b="1">
            <a:solidFill>
              <a:schemeClr val="tx1">
                <a:lumMod val="50000"/>
              </a:schemeClr>
            </a:solidFill>
          </a:endParaRPr>
        </a:p>
      </dgm:t>
    </dgm:pt>
    <dgm:pt modelId="{4A6C53D8-BCEE-45D2-8797-5883EFA17531}" type="parTrans" cxnId="{92D7FDA6-4ACA-4332-A513-56B9EF2D50C8}">
      <dgm:prSet/>
      <dgm:spPr/>
      <dgm:t>
        <a:bodyPr/>
        <a:lstStyle/>
        <a:p>
          <a:endParaRPr lang="pl-PL" b="1">
            <a:solidFill>
              <a:schemeClr val="tx1">
                <a:lumMod val="50000"/>
              </a:schemeClr>
            </a:solidFill>
          </a:endParaRPr>
        </a:p>
      </dgm:t>
    </dgm:pt>
    <dgm:pt modelId="{08019B42-ACF6-4DDD-B4CC-936989B7DF20}" type="pres">
      <dgm:prSet presAssocID="{DA00CEFD-1077-4D83-A166-F78E74033243}" presName="Name0" presStyleCnt="0">
        <dgm:presLayoutVars>
          <dgm:dir/>
        </dgm:presLayoutVars>
      </dgm:prSet>
      <dgm:spPr/>
    </dgm:pt>
    <dgm:pt modelId="{06691FBC-2159-4368-AF7B-52AB0FE97A41}" type="pres">
      <dgm:prSet presAssocID="{0FD5EE07-CAE4-4DE5-9FC3-26D06A397488}" presName="composite" presStyleCnt="0"/>
      <dgm:spPr/>
    </dgm:pt>
    <dgm:pt modelId="{98762FD5-D56F-49D5-9C03-983B22452517}" type="pres">
      <dgm:prSet presAssocID="{0FD5EE07-CAE4-4DE5-9FC3-26D06A397488}" presName="rect2" presStyleLbl="revTx" presStyleIdx="0" presStyleCnt="3">
        <dgm:presLayoutVars>
          <dgm:bulletEnabled val="1"/>
        </dgm:presLayoutVars>
      </dgm:prSet>
      <dgm:spPr/>
    </dgm:pt>
    <dgm:pt modelId="{47C59F48-0126-44C6-BC92-E67B48F96D74}" type="pres">
      <dgm:prSet presAssocID="{0FD5EE07-CAE4-4DE5-9FC3-26D06A397488}" presName="rect1" presStyleLbl="alignImgPlace1" presStyleIdx="0"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2B9A118C-F824-47C0-9143-13D9D84615EF}" type="pres">
      <dgm:prSet presAssocID="{C4B7F53A-3EA7-49A3-8809-DB569C98A407}" presName="sibTrans" presStyleCnt="0"/>
      <dgm:spPr/>
    </dgm:pt>
    <dgm:pt modelId="{9F042C83-9BA8-4B5B-AAC9-2252507151BC}" type="pres">
      <dgm:prSet presAssocID="{307A7FD2-B3D5-4C15-9B94-49175864D1A1}" presName="composite" presStyleCnt="0"/>
      <dgm:spPr/>
    </dgm:pt>
    <dgm:pt modelId="{0B7706FE-4599-419F-8767-75522D76BBEE}" type="pres">
      <dgm:prSet presAssocID="{307A7FD2-B3D5-4C15-9B94-49175864D1A1}" presName="rect2" presStyleLbl="revTx" presStyleIdx="1" presStyleCnt="3">
        <dgm:presLayoutVars>
          <dgm:bulletEnabled val="1"/>
        </dgm:presLayoutVars>
      </dgm:prSet>
      <dgm:spPr/>
    </dgm:pt>
    <dgm:pt modelId="{67911363-0C97-42D4-945B-4090446C9C70}" type="pres">
      <dgm:prSet presAssocID="{307A7FD2-B3D5-4C15-9B94-49175864D1A1}" presName="rect1" presStyleLbl="alignImgPlace1" presStyleIdx="1"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59344436-ECE8-4667-8A36-8D1059248221}" type="pres">
      <dgm:prSet presAssocID="{FBCD0261-237D-4AE1-8A81-69A4BD4453D6}" presName="sibTrans" presStyleCnt="0"/>
      <dgm:spPr/>
    </dgm:pt>
    <dgm:pt modelId="{6F3F7F3C-680D-4541-98D5-06C6129FA0F5}" type="pres">
      <dgm:prSet presAssocID="{52ACBB83-8A0F-4D00-92F8-FA359DCAAE8B}" presName="composite" presStyleCnt="0"/>
      <dgm:spPr/>
    </dgm:pt>
    <dgm:pt modelId="{939318C6-1915-4B1D-93DC-B6E0F6BC8AE4}" type="pres">
      <dgm:prSet presAssocID="{52ACBB83-8A0F-4D00-92F8-FA359DCAAE8B}" presName="rect2" presStyleLbl="revTx" presStyleIdx="2" presStyleCnt="3" custLinFactNeighborX="9963" custLinFactNeighborY="21120">
        <dgm:presLayoutVars>
          <dgm:bulletEnabled val="1"/>
        </dgm:presLayoutVars>
      </dgm:prSet>
      <dgm:spPr/>
    </dgm:pt>
    <dgm:pt modelId="{9E36BB42-8053-4276-A6EB-BB757AB43090}" type="pres">
      <dgm:prSet presAssocID="{52ACBB83-8A0F-4D00-92F8-FA359DCAAE8B}" presName="rect1" presStyleLbl="alignImgPlace1" presStyleIdx="2"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FB17F765-1807-4932-ACED-E0772E464477}" srcId="{DA00CEFD-1077-4D83-A166-F78E74033243}" destId="{52ACBB83-8A0F-4D00-92F8-FA359DCAAE8B}" srcOrd="2" destOrd="0" parTransId="{5773F481-DBD8-42E7-B24D-7004187E4FF8}" sibTransId="{2FCCBF9D-D2C6-44B3-BF58-360DBE884154}"/>
    <dgm:cxn modelId="{E3FF336D-00E3-4CB4-B002-79F341408534}" type="presOf" srcId="{52ACBB83-8A0F-4D00-92F8-FA359DCAAE8B}" destId="{939318C6-1915-4B1D-93DC-B6E0F6BC8AE4}" srcOrd="0" destOrd="0" presId="urn:microsoft.com/office/officeart/2008/layout/PictureGrid"/>
    <dgm:cxn modelId="{7E80DC54-1728-4596-A59D-60A1C5D126F0}" type="presOf" srcId="{0FD5EE07-CAE4-4DE5-9FC3-26D06A397488}" destId="{98762FD5-D56F-49D5-9C03-983B22452517}" srcOrd="0" destOrd="0" presId="urn:microsoft.com/office/officeart/2008/layout/PictureGrid"/>
    <dgm:cxn modelId="{47A9D793-AFD3-4977-BC99-829E1474F42D}" type="presOf" srcId="{307A7FD2-B3D5-4C15-9B94-49175864D1A1}" destId="{0B7706FE-4599-419F-8767-75522D76BBEE}" srcOrd="0" destOrd="0" presId="urn:microsoft.com/office/officeart/2008/layout/PictureGrid"/>
    <dgm:cxn modelId="{92D7FDA6-4ACA-4332-A513-56B9EF2D50C8}" srcId="{DA00CEFD-1077-4D83-A166-F78E74033243}" destId="{307A7FD2-B3D5-4C15-9B94-49175864D1A1}" srcOrd="1" destOrd="0" parTransId="{4A6C53D8-BCEE-45D2-8797-5883EFA17531}" sibTransId="{FBCD0261-237D-4AE1-8A81-69A4BD4453D6}"/>
    <dgm:cxn modelId="{CB715EEA-7AB6-4079-A5A8-90BD4C6623C8}" srcId="{DA00CEFD-1077-4D83-A166-F78E74033243}" destId="{0FD5EE07-CAE4-4DE5-9FC3-26D06A397488}" srcOrd="0" destOrd="0" parTransId="{695E306E-B807-475C-B614-29E7733CB11A}" sibTransId="{C4B7F53A-3EA7-49A3-8809-DB569C98A407}"/>
    <dgm:cxn modelId="{671F4BF4-8676-40DC-AABE-BBB696300433}" type="presOf" srcId="{DA00CEFD-1077-4D83-A166-F78E74033243}" destId="{08019B42-ACF6-4DDD-B4CC-936989B7DF20}" srcOrd="0" destOrd="0" presId="urn:microsoft.com/office/officeart/2008/layout/PictureGrid"/>
    <dgm:cxn modelId="{5D322BAE-1092-47B4-9F07-E1B38B4C8660}" type="presParOf" srcId="{08019B42-ACF6-4DDD-B4CC-936989B7DF20}" destId="{06691FBC-2159-4368-AF7B-52AB0FE97A41}" srcOrd="0" destOrd="0" presId="urn:microsoft.com/office/officeart/2008/layout/PictureGrid"/>
    <dgm:cxn modelId="{2F14DC5E-9F91-4D1E-8AEB-F02FCBE22F06}" type="presParOf" srcId="{06691FBC-2159-4368-AF7B-52AB0FE97A41}" destId="{98762FD5-D56F-49D5-9C03-983B22452517}" srcOrd="0" destOrd="0" presId="urn:microsoft.com/office/officeart/2008/layout/PictureGrid"/>
    <dgm:cxn modelId="{62C0F6C9-978B-4806-AC6E-BDC002FFE614}" type="presParOf" srcId="{06691FBC-2159-4368-AF7B-52AB0FE97A41}" destId="{47C59F48-0126-44C6-BC92-E67B48F96D74}" srcOrd="1" destOrd="0" presId="urn:microsoft.com/office/officeart/2008/layout/PictureGrid"/>
    <dgm:cxn modelId="{9E44DB03-BFAC-4182-9868-8C017DE85E24}" type="presParOf" srcId="{08019B42-ACF6-4DDD-B4CC-936989B7DF20}" destId="{2B9A118C-F824-47C0-9143-13D9D84615EF}" srcOrd="1" destOrd="0" presId="urn:microsoft.com/office/officeart/2008/layout/PictureGrid"/>
    <dgm:cxn modelId="{79683C6C-9754-41BB-9537-190B2D87E317}" type="presParOf" srcId="{08019B42-ACF6-4DDD-B4CC-936989B7DF20}" destId="{9F042C83-9BA8-4B5B-AAC9-2252507151BC}" srcOrd="2" destOrd="0" presId="urn:microsoft.com/office/officeart/2008/layout/PictureGrid"/>
    <dgm:cxn modelId="{F9EF3DB5-683D-493A-AC00-0D0F3D4E78BB}" type="presParOf" srcId="{9F042C83-9BA8-4B5B-AAC9-2252507151BC}" destId="{0B7706FE-4599-419F-8767-75522D76BBEE}" srcOrd="0" destOrd="0" presId="urn:microsoft.com/office/officeart/2008/layout/PictureGrid"/>
    <dgm:cxn modelId="{AFCCF6CC-E039-4D8F-A256-E6D34D1868F3}" type="presParOf" srcId="{9F042C83-9BA8-4B5B-AAC9-2252507151BC}" destId="{67911363-0C97-42D4-945B-4090446C9C70}" srcOrd="1" destOrd="0" presId="urn:microsoft.com/office/officeart/2008/layout/PictureGrid"/>
    <dgm:cxn modelId="{E58A9465-83D4-4DA5-8477-5F239590E68E}" type="presParOf" srcId="{08019B42-ACF6-4DDD-B4CC-936989B7DF20}" destId="{59344436-ECE8-4667-8A36-8D1059248221}" srcOrd="3" destOrd="0" presId="urn:microsoft.com/office/officeart/2008/layout/PictureGrid"/>
    <dgm:cxn modelId="{22954C2B-5FCC-409B-8C59-DC266B1014E2}" type="presParOf" srcId="{08019B42-ACF6-4DDD-B4CC-936989B7DF20}" destId="{6F3F7F3C-680D-4541-98D5-06C6129FA0F5}" srcOrd="4" destOrd="0" presId="urn:microsoft.com/office/officeart/2008/layout/PictureGrid"/>
    <dgm:cxn modelId="{35ABA59D-470E-414D-9EA9-70393EF1FC6C}" type="presParOf" srcId="{6F3F7F3C-680D-4541-98D5-06C6129FA0F5}" destId="{939318C6-1915-4B1D-93DC-B6E0F6BC8AE4}" srcOrd="0" destOrd="0" presId="urn:microsoft.com/office/officeart/2008/layout/PictureGrid"/>
    <dgm:cxn modelId="{42488DB4-CB3E-47B5-AA3F-A05AC1F14D98}" type="presParOf" srcId="{6F3F7F3C-680D-4541-98D5-06C6129FA0F5}" destId="{9E36BB42-8053-4276-A6EB-BB757AB43090}"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62836"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t>un ritorno alle radici dell'agricoltura tradizionale</a:t>
          </a:r>
          <a:endParaRPr lang="pl-PL" sz="21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t>un balzo in avanti nell'agricoltura innovativa e sostenibile </a:t>
          </a:r>
          <a:endParaRPr lang="pl-PL" sz="21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26454" y="1747"/>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1F20"/>
              </a:solidFill>
            </a:rPr>
            <a:t>Le </a:t>
          </a:r>
          <a:r>
            <a:rPr lang="en-US" sz="2000" b="1" i="0" kern="1200" dirty="0">
              <a:solidFill>
                <a:srgbClr val="231F20"/>
              </a:solidFill>
            </a:rPr>
            <a:t>colture </a:t>
          </a:r>
          <a:r>
            <a:rPr lang="pl-PL" sz="2000" b="1" i="0" kern="1200" dirty="0" err="1">
              <a:solidFill>
                <a:srgbClr val="231F20"/>
              </a:solidFill>
            </a:rPr>
            <a:t>di copertura</a:t>
          </a:r>
          <a:r>
            <a:rPr lang="en-US" sz="2000" b="1" i="0" kern="1200" dirty="0">
              <a:solidFill>
                <a:srgbClr val="231F20"/>
              </a:solidFill>
            </a:rPr>
            <a:t> invernali </a:t>
          </a:r>
          <a:r>
            <a:rPr lang="en-US" sz="2000" kern="1200" dirty="0">
              <a:solidFill>
                <a:srgbClr val="231F20"/>
              </a:solidFill>
            </a:rPr>
            <a:t>vengono seminate quando è prevista una coltura primaverile per l'anno successivo</a:t>
          </a:r>
          <a:r>
            <a:rPr lang="pl-PL" sz="2000" kern="1200" dirty="0">
              <a:solidFill>
                <a:srgbClr val="231F20"/>
              </a:solidFill>
            </a:rPr>
            <a:t>.</a:t>
          </a:r>
        </a:p>
      </dsp:txBody>
      <dsp:txXfrm>
        <a:off x="2426454" y="1747"/>
        <a:ext cx="3429616" cy="1551160"/>
      </dsp:txXfrm>
    </dsp:sp>
    <dsp:sp modelId="{CCE3EBC2-C8E7-4C2E-91C0-9DA33A006D96}">
      <dsp:nvSpPr>
        <dsp:cNvPr id="0" name=""/>
        <dsp:cNvSpPr/>
      </dsp:nvSpPr>
      <dsp:spPr>
        <a:xfrm>
          <a:off x="737240" y="1747"/>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737240" y="1808849"/>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31F20"/>
              </a:solidFill>
            </a:rPr>
            <a:t> Le </a:t>
          </a:r>
          <a:r>
            <a:rPr lang="en-US" sz="2000" b="1" i="0" kern="1200" dirty="0">
              <a:solidFill>
                <a:srgbClr val="231F20"/>
              </a:solidFill>
            </a:rPr>
            <a:t>colture </a:t>
          </a:r>
          <a:r>
            <a:rPr lang="pl-PL" sz="2000" b="1" i="0" kern="1200" dirty="0" err="1">
              <a:solidFill>
                <a:srgbClr val="231F20"/>
              </a:solidFill>
            </a:rPr>
            <a:t>di copertura </a:t>
          </a:r>
          <a:r>
            <a:rPr lang="en-US" sz="2000" b="1" i="0" kern="1200" dirty="0" err="1">
              <a:solidFill>
                <a:srgbClr val="231F20"/>
              </a:solidFill>
            </a:rPr>
            <a:t>delle stoppie </a:t>
          </a:r>
          <a:r>
            <a:rPr lang="en-US" sz="2000" kern="1200" dirty="0">
              <a:solidFill>
                <a:srgbClr val="231F20"/>
              </a:solidFill>
            </a:rPr>
            <a:t>vengono seminate quando è prevista una coltura invernale. </a:t>
          </a:r>
          <a:endParaRPr lang="pl-PL" sz="2000" kern="1200" dirty="0">
            <a:solidFill>
              <a:srgbClr val="231F20"/>
            </a:solidFill>
          </a:endParaRPr>
        </a:p>
      </dsp:txBody>
      <dsp:txXfrm>
        <a:off x="737240" y="1808849"/>
        <a:ext cx="3429616" cy="1551160"/>
      </dsp:txXfrm>
    </dsp:sp>
    <dsp:sp modelId="{647C7C7D-9520-4D9F-96A9-866EAFE60D9C}">
      <dsp:nvSpPr>
        <dsp:cNvPr id="0" name=""/>
        <dsp:cNvSpPr/>
      </dsp:nvSpPr>
      <dsp:spPr>
        <a:xfrm>
          <a:off x="4320421" y="1808849"/>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CEREALI</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SEMI OLEOSI</a:t>
          </a: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COLTURE DA FORAGGIO</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LEGUMI A SEME PICCOLO</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0" i="0" kern="1200" dirty="0">
              <a:solidFill>
                <a:srgbClr val="231F20"/>
              </a:solidFill>
            </a:rPr>
            <a:t>LEGUMI A SEME GRANDE</a:t>
          </a:r>
          <a:endParaRPr lang="pl-PL" sz="26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kern="1200" dirty="0">
              <a:solidFill>
                <a:srgbClr val="231F20"/>
              </a:solidFill>
            </a:rPr>
            <a:t>PIANTE NETTARIFERE</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1069832" y="0"/>
          <a:ext cx="9244093" cy="1234459"/>
        </a:xfrm>
        <a:prstGeom prst="rect">
          <a:avLst/>
        </a:prstGeom>
        <a:solidFill>
          <a:srgbClr val="9FDADF">
            <a:alpha val="4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613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È importante includere le leguminose nelle colture intercalari, poiché hanno la capacità di </a:t>
          </a:r>
          <a:r>
            <a:rPr lang="en-US" sz="2400" b="1" i="1" kern="1200" dirty="0">
              <a:solidFill>
                <a:srgbClr val="231F20"/>
              </a:solidFill>
              <a:latin typeface="Calibri" panose="020F0502020204030204" pitchFamily="34" charset="0"/>
              <a:ea typeface="Calibri" panose="020F0502020204030204" pitchFamily="34" charset="0"/>
              <a:cs typeface="Vrinda" panose="020B0502040204020203" pitchFamily="34" charset="0"/>
            </a:rPr>
            <a:t>fissare l'azoto atmosferico</a:t>
          </a: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Le leguminose più comuni sono:</a:t>
          </a:r>
          <a:endPar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1069832" y="0"/>
        <a:ext cx="9244093" cy="1234459"/>
      </dsp:txXfrm>
    </dsp:sp>
    <dsp:sp modelId="{BB8FA752-E465-409F-9927-217BE7235794}">
      <dsp:nvSpPr>
        <dsp:cNvPr id="0" name=""/>
        <dsp:cNvSpPr/>
      </dsp:nvSpPr>
      <dsp:spPr>
        <a:xfrm>
          <a:off x="0" y="1"/>
          <a:ext cx="864113" cy="129616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88EF4-A875-4BE0-85A8-5E1D4EB7EE2E}">
      <dsp:nvSpPr>
        <dsp:cNvPr id="0" name=""/>
        <dsp:cNvSpPr/>
      </dsp:nvSpPr>
      <dsp:spPr>
        <a:xfrm>
          <a:off x="60884" y="3118"/>
          <a:ext cx="2131953" cy="18273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104847C-0863-4AA8-92A1-60394208D916}">
      <dsp:nvSpPr>
        <dsp:cNvPr id="0" name=""/>
        <dsp:cNvSpPr/>
      </dsp:nvSpPr>
      <dsp:spPr>
        <a:xfrm>
          <a:off x="60884"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t>CLOVER ROSSO</a:t>
          </a:r>
        </a:p>
      </dsp:txBody>
      <dsp:txXfrm>
        <a:off x="60884" y="1282253"/>
        <a:ext cx="2131953" cy="438560"/>
      </dsp:txXfrm>
    </dsp:sp>
    <dsp:sp modelId="{32BA6F76-573F-4A1B-9E33-A6B06ADB4CF4}">
      <dsp:nvSpPr>
        <dsp:cNvPr id="0" name=""/>
        <dsp:cNvSpPr/>
      </dsp:nvSpPr>
      <dsp:spPr>
        <a:xfrm>
          <a:off x="2410290" y="3118"/>
          <a:ext cx="2131953" cy="182733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D873913-5663-4780-BA39-7F71B1CACFB6}">
      <dsp:nvSpPr>
        <dsp:cNvPr id="0" name=""/>
        <dsp:cNvSpPr/>
      </dsp:nvSpPr>
      <dsp:spPr>
        <a:xfrm>
          <a:off x="2410290"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t>CAVALIERE</a:t>
          </a:r>
        </a:p>
      </dsp:txBody>
      <dsp:txXfrm>
        <a:off x="2410290" y="1282253"/>
        <a:ext cx="2131953" cy="438560"/>
      </dsp:txXfrm>
    </dsp:sp>
    <dsp:sp modelId="{E8868D56-3E9C-4F65-822C-2D439D6EFDA3}">
      <dsp:nvSpPr>
        <dsp:cNvPr id="0" name=""/>
        <dsp:cNvSpPr/>
      </dsp:nvSpPr>
      <dsp:spPr>
        <a:xfrm>
          <a:off x="4759696" y="3118"/>
          <a:ext cx="2131953" cy="182733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A5D7016-9C4E-4A35-823C-06978C6160A6}">
      <dsp:nvSpPr>
        <dsp:cNvPr id="0" name=""/>
        <dsp:cNvSpPr/>
      </dsp:nvSpPr>
      <dsp:spPr>
        <a:xfrm>
          <a:off x="4759696"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t>VETRINA COMUNE</a:t>
          </a:r>
        </a:p>
      </dsp:txBody>
      <dsp:txXfrm>
        <a:off x="4759696" y="1282253"/>
        <a:ext cx="2131953" cy="438560"/>
      </dsp:txXfrm>
    </dsp:sp>
    <dsp:sp modelId="{484C9121-F8C1-4EC5-A035-A1B7D2F53E2A}">
      <dsp:nvSpPr>
        <dsp:cNvPr id="0" name=""/>
        <dsp:cNvSpPr/>
      </dsp:nvSpPr>
      <dsp:spPr>
        <a:xfrm>
          <a:off x="7109102" y="3118"/>
          <a:ext cx="2131953" cy="182733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50D0ACE3-33A5-4ACE-8897-DDC548D75712}">
      <dsp:nvSpPr>
        <dsp:cNvPr id="0" name=""/>
        <dsp:cNvSpPr/>
      </dsp:nvSpPr>
      <dsp:spPr>
        <a:xfrm>
          <a:off x="7109102"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t>LUPINO BLU</a:t>
          </a:r>
        </a:p>
      </dsp:txBody>
      <dsp:txXfrm>
        <a:off x="7109102" y="1282253"/>
        <a:ext cx="2131953" cy="438560"/>
      </dsp:txXfrm>
    </dsp:sp>
    <dsp:sp modelId="{189431B4-06DD-4838-9F0C-3A8C6FB81253}">
      <dsp:nvSpPr>
        <dsp:cNvPr id="0" name=""/>
        <dsp:cNvSpPr/>
      </dsp:nvSpPr>
      <dsp:spPr>
        <a:xfrm>
          <a:off x="60884" y="2043649"/>
          <a:ext cx="2131953" cy="1827336"/>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9DE67270-96C2-428E-AA62-7B1645048B42}">
      <dsp:nvSpPr>
        <dsp:cNvPr id="0" name=""/>
        <dsp:cNvSpPr/>
      </dsp:nvSpPr>
      <dsp:spPr>
        <a:xfrm>
          <a:off x="60884"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t>CAMPO PISELLO</a:t>
          </a:r>
        </a:p>
      </dsp:txBody>
      <dsp:txXfrm>
        <a:off x="60884" y="3322784"/>
        <a:ext cx="2131953" cy="438560"/>
      </dsp:txXfrm>
    </dsp:sp>
    <dsp:sp modelId="{CF42E95F-59F6-4C7D-B59F-A34B768B48E1}">
      <dsp:nvSpPr>
        <dsp:cNvPr id="0" name=""/>
        <dsp:cNvSpPr/>
      </dsp:nvSpPr>
      <dsp:spPr>
        <a:xfrm>
          <a:off x="2410290" y="2043649"/>
          <a:ext cx="2131953" cy="1827336"/>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4159AD9-5031-4E0F-9CC8-5C982F88629C}">
      <dsp:nvSpPr>
        <dsp:cNvPr id="0" name=""/>
        <dsp:cNvSpPr/>
      </dsp:nvSpPr>
      <dsp:spPr>
        <a:xfrm>
          <a:off x="2410290"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t>LUPINO GIALLO</a:t>
          </a:r>
        </a:p>
      </dsp:txBody>
      <dsp:txXfrm>
        <a:off x="2410290" y="3322784"/>
        <a:ext cx="2131953" cy="438560"/>
      </dsp:txXfrm>
    </dsp:sp>
    <dsp:sp modelId="{92987857-76FE-490E-8DEC-2C23159501E1}">
      <dsp:nvSpPr>
        <dsp:cNvPr id="0" name=""/>
        <dsp:cNvSpPr/>
      </dsp:nvSpPr>
      <dsp:spPr>
        <a:xfrm>
          <a:off x="4759696" y="2043649"/>
          <a:ext cx="2131953" cy="1827336"/>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A370DE4D-44B3-4F4F-A67D-08F12A388317}">
      <dsp:nvSpPr>
        <dsp:cNvPr id="0" name=""/>
        <dsp:cNvSpPr/>
      </dsp:nvSpPr>
      <dsp:spPr>
        <a:xfrm>
          <a:off x="4759696"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t>SERADELA</a:t>
          </a:r>
        </a:p>
      </dsp:txBody>
      <dsp:txXfrm>
        <a:off x="4759696" y="3322784"/>
        <a:ext cx="2131953" cy="438560"/>
      </dsp:txXfrm>
    </dsp:sp>
    <dsp:sp modelId="{53C9F489-CE09-47A3-9AF9-83B4B9AEF2B6}">
      <dsp:nvSpPr>
        <dsp:cNvPr id="0" name=""/>
        <dsp:cNvSpPr/>
      </dsp:nvSpPr>
      <dsp:spPr>
        <a:xfrm>
          <a:off x="7109102" y="2043649"/>
          <a:ext cx="2131953" cy="1827336"/>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F89D3BD5-1050-4763-8ABE-8F9C7761A20E}">
      <dsp:nvSpPr>
        <dsp:cNvPr id="0" name=""/>
        <dsp:cNvSpPr/>
      </dsp:nvSpPr>
      <dsp:spPr>
        <a:xfrm>
          <a:off x="7109102"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a:t>FACELIA</a:t>
          </a:r>
        </a:p>
      </dsp:txBody>
      <dsp:txXfrm>
        <a:off x="7109102" y="3322784"/>
        <a:ext cx="2131953" cy="4385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98DE5-1CA9-4646-A507-531C8B388961}">
      <dsp:nvSpPr>
        <dsp:cNvPr id="0" name=""/>
        <dsp:cNvSpPr/>
      </dsp:nvSpPr>
      <dsp:spPr>
        <a:xfrm>
          <a:off x="802" y="444767"/>
          <a:ext cx="2157744" cy="18494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2A1D9D27-0051-40FE-9CE1-F2565ABF9D6B}">
      <dsp:nvSpPr>
        <dsp:cNvPr id="0" name=""/>
        <dsp:cNvSpPr/>
      </dsp:nvSpPr>
      <dsp:spPr>
        <a:xfrm>
          <a:off x="2312"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legumi perenni </a:t>
          </a:r>
          <a:r>
            <a:rPr lang="pl-PL" sz="2000" b="1" kern="1200" dirty="0"/>
            <a:t>- 4-6 </a:t>
          </a:r>
          <a:r>
            <a:rPr lang="pl-PL" sz="2000" b="1" kern="1200" dirty="0" err="1"/>
            <a:t>anni</a:t>
          </a:r>
          <a:endParaRPr lang="pl-PL" sz="2000" b="1" kern="1200" dirty="0"/>
        </a:p>
      </dsp:txBody>
      <dsp:txXfrm>
        <a:off x="2312" y="1734531"/>
        <a:ext cx="2157744" cy="443866"/>
      </dsp:txXfrm>
    </dsp:sp>
    <dsp:sp modelId="{94AFBACC-E2D9-4184-9A32-49064F902786}">
      <dsp:nvSpPr>
        <dsp:cNvPr id="0" name=""/>
        <dsp:cNvSpPr/>
      </dsp:nvSpPr>
      <dsp:spPr>
        <a:xfrm>
          <a:off x="2380140" y="439922"/>
          <a:ext cx="2157744" cy="18494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C280615-7C02-42E5-AF3B-06ADC20A6182}">
      <dsp:nvSpPr>
        <dsp:cNvPr id="0" name=""/>
        <dsp:cNvSpPr/>
      </dsp:nvSpPr>
      <dsp:spPr>
        <a:xfrm>
          <a:off x="2380140"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lino </a:t>
          </a:r>
          <a:r>
            <a:rPr lang="pl-PL" sz="2000" b="1" kern="1200" dirty="0"/>
            <a:t>-6-7 </a:t>
          </a:r>
          <a:r>
            <a:rPr lang="pl-PL" sz="2000" b="1" kern="1200" dirty="0" err="1"/>
            <a:t>anni</a:t>
          </a:r>
          <a:endParaRPr lang="pl-PL" sz="2000" b="1" kern="1200" dirty="0"/>
        </a:p>
      </dsp:txBody>
      <dsp:txXfrm>
        <a:off x="2380140" y="1734531"/>
        <a:ext cx="2157744" cy="443866"/>
      </dsp:txXfrm>
    </dsp:sp>
    <dsp:sp modelId="{EDE108C5-AE56-4D75-89A7-E3F64C010917}">
      <dsp:nvSpPr>
        <dsp:cNvPr id="0" name=""/>
        <dsp:cNvSpPr/>
      </dsp:nvSpPr>
      <dsp:spPr>
        <a:xfrm>
          <a:off x="4757967" y="439922"/>
          <a:ext cx="2157744" cy="18494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328791F0-56A9-4FE4-A5D1-879CB272924A}">
      <dsp:nvSpPr>
        <dsp:cNvPr id="0" name=""/>
        <dsp:cNvSpPr/>
      </dsp:nvSpPr>
      <dsp:spPr>
        <a:xfrm>
          <a:off x="4757967"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colza </a:t>
          </a:r>
          <a:r>
            <a:rPr lang="pl-PL" sz="2000" b="1" kern="1200" dirty="0"/>
            <a:t>- 3-4 </a:t>
          </a:r>
          <a:r>
            <a:rPr lang="pl-PL" sz="2000" b="1" kern="1200" dirty="0" err="1"/>
            <a:t>anni</a:t>
          </a:r>
          <a:endParaRPr lang="pl-PL" sz="2000" b="1" kern="1200" dirty="0"/>
        </a:p>
      </dsp:txBody>
      <dsp:txXfrm>
        <a:off x="4757967" y="1734531"/>
        <a:ext cx="2157744" cy="443866"/>
      </dsp:txXfrm>
    </dsp:sp>
    <dsp:sp modelId="{D4416371-BF96-4C80-9C1F-B22B4098B66B}">
      <dsp:nvSpPr>
        <dsp:cNvPr id="0" name=""/>
        <dsp:cNvSpPr/>
      </dsp:nvSpPr>
      <dsp:spPr>
        <a:xfrm>
          <a:off x="7135795" y="439922"/>
          <a:ext cx="2157744" cy="1849442"/>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C2A03138-7700-47E3-B2D8-121312828038}">
      <dsp:nvSpPr>
        <dsp:cNvPr id="0" name=""/>
        <dsp:cNvSpPr/>
      </dsp:nvSpPr>
      <dsp:spPr>
        <a:xfrm>
          <a:off x="7135795"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barbabietola </a:t>
          </a:r>
          <a:r>
            <a:rPr lang="pl-PL" sz="2000" b="1" kern="1200" dirty="0"/>
            <a:t>- 3 </a:t>
          </a:r>
          <a:r>
            <a:rPr lang="pl-PL" sz="2000" b="1" kern="1200" dirty="0" err="1"/>
            <a:t>anni</a:t>
          </a:r>
          <a:endParaRPr lang="pl-PL" sz="2000" b="1" kern="1200" dirty="0"/>
        </a:p>
      </dsp:txBody>
      <dsp:txXfrm>
        <a:off x="7135795" y="1734531"/>
        <a:ext cx="2157744" cy="443866"/>
      </dsp:txXfrm>
    </dsp:sp>
    <dsp:sp modelId="{560BE65A-4D10-4948-81E1-5540A49CCF2E}">
      <dsp:nvSpPr>
        <dsp:cNvPr id="0" name=""/>
        <dsp:cNvSpPr/>
      </dsp:nvSpPr>
      <dsp:spPr>
        <a:xfrm>
          <a:off x="1191226" y="2505138"/>
          <a:ext cx="2157744" cy="1849442"/>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71C205F3-973F-49F9-80E4-53D5D667576A}">
      <dsp:nvSpPr>
        <dsp:cNvPr id="0" name=""/>
        <dsp:cNvSpPr/>
      </dsp:nvSpPr>
      <dsp:spPr>
        <a:xfrm>
          <a:off x="1191226"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legumi </a:t>
          </a:r>
          <a:r>
            <a:rPr lang="pl-PL" sz="2000" b="1" kern="1200" dirty="0"/>
            <a:t>- 3 </a:t>
          </a:r>
          <a:r>
            <a:rPr lang="pl-PL" sz="2000" b="1" kern="1200" dirty="0" err="1"/>
            <a:t>anni</a:t>
          </a:r>
          <a:endParaRPr lang="pl-PL" sz="2000" b="1" kern="1200" dirty="0"/>
        </a:p>
      </dsp:txBody>
      <dsp:txXfrm>
        <a:off x="1191226" y="3799748"/>
        <a:ext cx="2157744" cy="443866"/>
      </dsp:txXfrm>
    </dsp:sp>
    <dsp:sp modelId="{7806CAFB-7AAE-4E3A-9816-DA36D11D411D}">
      <dsp:nvSpPr>
        <dsp:cNvPr id="0" name=""/>
        <dsp:cNvSpPr/>
      </dsp:nvSpPr>
      <dsp:spPr>
        <a:xfrm>
          <a:off x="3569053" y="2505138"/>
          <a:ext cx="2157744" cy="1849442"/>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A711D26-F16C-4803-958B-D355ACDD95C4}">
      <dsp:nvSpPr>
        <dsp:cNvPr id="0" name=""/>
        <dsp:cNvSpPr/>
      </dsp:nvSpPr>
      <dsp:spPr>
        <a:xfrm>
          <a:off x="3569053"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patate </a:t>
          </a:r>
          <a:r>
            <a:rPr lang="pl-PL" sz="2000" b="1" kern="1200" dirty="0"/>
            <a:t>- 3 </a:t>
          </a:r>
          <a:r>
            <a:rPr lang="pl-PL" sz="2000" b="1" kern="1200" dirty="0" err="1"/>
            <a:t>anni</a:t>
          </a:r>
          <a:endParaRPr lang="pl-PL" sz="2000" b="1" kern="1200" dirty="0"/>
        </a:p>
      </dsp:txBody>
      <dsp:txXfrm>
        <a:off x="3569053" y="3799748"/>
        <a:ext cx="2157744" cy="443866"/>
      </dsp:txXfrm>
    </dsp:sp>
    <dsp:sp modelId="{7C380D04-DB3E-44F6-AFC6-D4D95BB4BC12}">
      <dsp:nvSpPr>
        <dsp:cNvPr id="0" name=""/>
        <dsp:cNvSpPr/>
      </dsp:nvSpPr>
      <dsp:spPr>
        <a:xfrm>
          <a:off x="5946881" y="2505138"/>
          <a:ext cx="2157744" cy="1849442"/>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06B59FA-2F5E-44CD-A372-90158E0D722F}">
      <dsp:nvSpPr>
        <dsp:cNvPr id="0" name=""/>
        <dsp:cNvSpPr/>
      </dsp:nvSpPr>
      <dsp:spPr>
        <a:xfrm>
          <a:off x="5946881"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orzo</a:t>
          </a:r>
          <a:r>
            <a:rPr lang="pl-PL" sz="2000" b="1" kern="1200" dirty="0"/>
            <a:t>, </a:t>
          </a:r>
          <a:r>
            <a:rPr lang="pl-PL" sz="2000" b="1" kern="1200" dirty="0" err="1"/>
            <a:t>grano </a:t>
          </a:r>
          <a:r>
            <a:rPr lang="pl-PL" sz="2000" b="1" kern="1200" dirty="0"/>
            <a:t>- 2 </a:t>
          </a:r>
          <a:r>
            <a:rPr lang="pl-PL" sz="2000" b="1" kern="1200" dirty="0" err="1"/>
            <a:t>anni</a:t>
          </a:r>
          <a:endParaRPr lang="pl-PL" sz="2000" b="1" kern="1200" dirty="0"/>
        </a:p>
      </dsp:txBody>
      <dsp:txXfrm>
        <a:off x="5946881" y="3799748"/>
        <a:ext cx="2157744" cy="4438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64743-F744-434D-9A1F-0B61504848C2}">
      <dsp:nvSpPr>
        <dsp:cNvPr id="0" name=""/>
        <dsp:cNvSpPr/>
      </dsp:nvSpPr>
      <dsp:spPr>
        <a:xfrm>
          <a:off x="1896533" y="415493"/>
          <a:ext cx="4551680" cy="4551680"/>
        </a:xfrm>
        <a:prstGeom prst="pie">
          <a:avLst>
            <a:gd name="adj1" fmla="val 16200000"/>
            <a:gd name="adj2" fmla="val 54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pl-PL" sz="2600" kern="1200" dirty="0" err="1">
              <a:solidFill>
                <a:schemeClr val="bg1"/>
              </a:solidFill>
            </a:rPr>
            <a:t>orzo </a:t>
          </a:r>
          <a:r>
            <a:rPr lang="pl-PL" sz="2600" kern="1200" dirty="0">
              <a:solidFill>
                <a:schemeClr val="bg1"/>
              </a:solidFill>
            </a:rPr>
            <a:t>primaverile</a:t>
          </a:r>
        </a:p>
      </dsp:txBody>
      <dsp:txXfrm>
        <a:off x="4383701" y="1607600"/>
        <a:ext cx="1625600" cy="2167466"/>
      </dsp:txXfrm>
    </dsp:sp>
    <dsp:sp modelId="{5AF0E5F4-ED60-40C6-BE1E-665151783011}">
      <dsp:nvSpPr>
        <dsp:cNvPr id="0" name=""/>
        <dsp:cNvSpPr/>
      </dsp:nvSpPr>
      <dsp:spPr>
        <a:xfrm>
          <a:off x="1679786" y="415493"/>
          <a:ext cx="4551680" cy="4551680"/>
        </a:xfrm>
        <a:prstGeom prst="pie">
          <a:avLst>
            <a:gd name="adj1" fmla="val 5400000"/>
            <a:gd name="adj2" fmla="val 16200000"/>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pl-PL" sz="2600" kern="1200" dirty="0" err="1">
              <a:solidFill>
                <a:schemeClr val="bg1"/>
              </a:solidFill>
            </a:rPr>
            <a:t>trifoglio </a:t>
          </a:r>
          <a:r>
            <a:rPr lang="pl-PL" sz="2600" kern="1200" dirty="0">
              <a:solidFill>
                <a:schemeClr val="bg1"/>
              </a:solidFill>
            </a:rPr>
            <a:t>rosso</a:t>
          </a:r>
        </a:p>
      </dsp:txBody>
      <dsp:txXfrm>
        <a:off x="2118698" y="1607600"/>
        <a:ext cx="1625600" cy="2167466"/>
      </dsp:txXfrm>
    </dsp:sp>
    <dsp:sp modelId="{95C06A1B-1951-43C8-860A-EA5B363C67F6}">
      <dsp:nvSpPr>
        <dsp:cNvPr id="0" name=""/>
        <dsp:cNvSpPr/>
      </dsp:nvSpPr>
      <dsp:spPr>
        <a:xfrm>
          <a:off x="1614762" y="133722"/>
          <a:ext cx="5115221" cy="5115221"/>
        </a:xfrm>
        <a:prstGeom prst="circularArrow">
          <a:avLst>
            <a:gd name="adj1" fmla="val 5085"/>
            <a:gd name="adj2" fmla="val 327528"/>
            <a:gd name="adj3" fmla="val 5072472"/>
            <a:gd name="adj4" fmla="val 162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69D5349-C87E-411D-A09D-844F9E25DD50}">
      <dsp:nvSpPr>
        <dsp:cNvPr id="0" name=""/>
        <dsp:cNvSpPr/>
      </dsp:nvSpPr>
      <dsp:spPr>
        <a:xfrm>
          <a:off x="1398015" y="133722"/>
          <a:ext cx="5115221" cy="5115221"/>
        </a:xfrm>
        <a:prstGeom prst="circularArrow">
          <a:avLst>
            <a:gd name="adj1" fmla="val 5085"/>
            <a:gd name="adj2" fmla="val 327528"/>
            <a:gd name="adj3" fmla="val 15872472"/>
            <a:gd name="adj4" fmla="val 54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Piante </a:t>
          </a:r>
          <a:r>
            <a:rPr lang="pl-PL" sz="2400" b="1" kern="1200" dirty="0">
              <a:solidFill>
                <a:srgbClr val="231F20"/>
              </a:solidFill>
            </a:rPr>
            <a:t>con TC </a:t>
          </a:r>
          <a:r>
            <a:rPr lang="pl-PL" sz="2400" b="1" kern="1200" dirty="0" err="1">
              <a:solidFill>
                <a:srgbClr val="231F20"/>
              </a:solidFill>
            </a:rPr>
            <a:t>basso (</a:t>
          </a:r>
          <a:r>
            <a:rPr lang="pl-PL" sz="2400" b="1" kern="1200" dirty="0">
              <a:solidFill>
                <a:srgbClr val="231F20"/>
              </a:solidFill>
            </a:rPr>
            <a:t>200-400)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 barbabietola da zucchero</a:t>
          </a:r>
          <a:endParaRPr lang="pl-PL" sz="16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miglio</a:t>
          </a:r>
          <a:endParaRPr lang="pl-PL" sz="16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sorgo</a:t>
          </a:r>
          <a:endParaRPr lang="pl-PL" sz="1600" kern="1200" dirty="0">
            <a:solidFill>
              <a:srgbClr val="231F20"/>
            </a:solidFill>
          </a:endParaRPr>
        </a:p>
      </dsp:txBody>
      <dsp:txXfrm>
        <a:off x="926034" y="2361557"/>
        <a:ext cx="2453516" cy="6140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Piante </a:t>
          </a:r>
          <a:r>
            <a:rPr lang="pl-PL" sz="2400" b="1" kern="1200" dirty="0">
              <a:solidFill>
                <a:srgbClr val="231F20"/>
              </a:solidFill>
            </a:rPr>
            <a:t>con TC </a:t>
          </a:r>
          <a:r>
            <a:rPr lang="pl-PL" sz="2400" b="1" kern="1200" dirty="0" err="1">
              <a:solidFill>
                <a:srgbClr val="231F20"/>
              </a:solidFill>
            </a:rPr>
            <a:t>moderato </a:t>
          </a:r>
          <a:r>
            <a:rPr lang="pl-PL" sz="2400" b="1" kern="1200" dirty="0">
              <a:solidFill>
                <a:srgbClr val="231F20"/>
              </a:solidFill>
            </a:rPr>
            <a:t>(400-700)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 cereali</a:t>
          </a:r>
          <a:endParaRPr lang="pl-PL" sz="19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legumi a seme grande</a:t>
          </a:r>
          <a:endParaRPr lang="pl-PL" sz="19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girasole</a:t>
          </a:r>
          <a:endParaRPr lang="pl-PL" sz="1900" kern="1200" dirty="0">
            <a:solidFill>
              <a:srgbClr val="231F20"/>
            </a:solidFill>
          </a:endParaRPr>
        </a:p>
      </dsp:txBody>
      <dsp:txXfrm>
        <a:off x="926034" y="2361557"/>
        <a:ext cx="2453516" cy="6140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Piante </a:t>
          </a:r>
          <a:r>
            <a:rPr lang="pl-PL" sz="2400" b="1" kern="1200" dirty="0">
              <a:solidFill>
                <a:srgbClr val="231F20"/>
              </a:solidFill>
            </a:rPr>
            <a:t>con TC elevato (700-900)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 lino</a:t>
          </a:r>
          <a:endParaRPr lang="pl-PL" sz="19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43872" y="1504966"/>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legumi </a:t>
          </a:r>
          <a:r>
            <a:rPr lang="pl-PL" sz="1900" kern="1200" dirty="0">
              <a:solidFill>
                <a:srgbClr val="231F20"/>
              </a:solidFill>
            </a:rPr>
            <a:t>a seme </a:t>
          </a:r>
          <a:r>
            <a:rPr lang="pl-PL" sz="1900" kern="1200" dirty="0" err="1">
              <a:solidFill>
                <a:srgbClr val="231F20"/>
              </a:solidFill>
            </a:rPr>
            <a:t>piccolo</a:t>
          </a:r>
          <a:endParaRPr lang="pl-PL" sz="1900" kern="1200" dirty="0">
            <a:solidFill>
              <a:srgbClr val="231F20"/>
            </a:solidFill>
          </a:endParaRPr>
        </a:p>
      </dsp:txBody>
      <dsp:txXfrm>
        <a:off x="877096" y="1538190"/>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pl-PL" sz="1900" kern="1200" dirty="0" err="1">
              <a:solidFill>
                <a:srgbClr val="231F20"/>
              </a:solidFill>
            </a:rPr>
            <a:t>erbe</a:t>
          </a:r>
          <a:endParaRPr lang="pl-PL" sz="1900" kern="1200" dirty="0">
            <a:solidFill>
              <a:srgbClr val="231F20"/>
            </a:solidFill>
          </a:endParaRPr>
        </a:p>
      </dsp:txBody>
      <dsp:txXfrm>
        <a:off x="926034" y="2361557"/>
        <a:ext cx="2453516" cy="614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a:solidFill>
                <a:srgbClr val="231F20"/>
              </a:solidFill>
            </a:rPr>
            <a:t>cicli </a:t>
          </a:r>
          <a:r>
            <a:rPr lang="pl-PL" sz="2400" kern="1200" dirty="0" err="1">
              <a:solidFill>
                <a:srgbClr val="231F20"/>
              </a:solidFill>
            </a:rPr>
            <a:t>nutrizionali chiusi </a:t>
          </a:r>
        </a:p>
      </dsp:txBody>
      <dsp:txXfrm>
        <a:off x="280157" y="101675"/>
        <a:ext cx="4036237" cy="692586"/>
      </dsp:txXfrm>
    </dsp:sp>
    <dsp:sp modelId="{6B58686A-D62A-4F2E-846E-7DE5C82079EB}">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7D3C4-B911-47AC-8FF9-EBD9852F1890}">
      <dsp:nvSpPr>
        <dsp:cNvPr id="0" name=""/>
        <dsp:cNvSpPr/>
      </dsp:nvSpPr>
      <dsp:spPr>
        <a:xfrm>
          <a:off x="242690" y="1243568"/>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977900">
            <a:lnSpc>
              <a:spcPct val="90000"/>
            </a:lnSpc>
            <a:spcBef>
              <a:spcPct val="0"/>
            </a:spcBef>
            <a:spcAft>
              <a:spcPct val="35000"/>
            </a:spcAft>
            <a:buNone/>
          </a:pPr>
          <a:r>
            <a:rPr lang="pl-PL" sz="2200" kern="1200" dirty="0" err="1">
              <a:solidFill>
                <a:srgbClr val="231F20"/>
              </a:solidFill>
            </a:rPr>
            <a:t>miglioramento </a:t>
          </a:r>
          <a:r>
            <a:rPr lang="pl-PL" sz="2200" kern="1200" dirty="0">
              <a:solidFill>
                <a:srgbClr val="231F20"/>
              </a:solidFill>
            </a:rPr>
            <a:t>della salute </a:t>
          </a:r>
          <a:r>
            <a:rPr lang="pl-PL" sz="2200" kern="1200" dirty="0" err="1">
              <a:solidFill>
                <a:srgbClr val="231F20"/>
              </a:solidFill>
            </a:rPr>
            <a:t>del suolo </a:t>
          </a:r>
        </a:p>
      </dsp:txBody>
      <dsp:txXfrm>
        <a:off x="280157" y="1281035"/>
        <a:ext cx="4036237" cy="692586"/>
      </dsp:txXfrm>
    </dsp:sp>
    <dsp:sp modelId="{1800E76A-494C-4195-BAA0-D25C6F5B7699}">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952FD-9035-42D1-810A-BBC8E4E383F8}">
      <dsp:nvSpPr>
        <dsp:cNvPr id="0" name=""/>
        <dsp:cNvSpPr/>
      </dsp:nvSpPr>
      <dsp:spPr>
        <a:xfrm>
          <a:off x="216278" y="2422929"/>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231F20"/>
              </a:solidFill>
            </a:rPr>
            <a:t>riduzione dell'impronta ecologica della produzione alimentare</a:t>
          </a:r>
          <a:endParaRPr lang="pl-PL" sz="2200" kern="1200" dirty="0">
            <a:solidFill>
              <a:srgbClr val="231F20"/>
            </a:solidFill>
          </a:endParaRPr>
        </a:p>
      </dsp:txBody>
      <dsp:txXfrm>
        <a:off x="253745" y="2460396"/>
        <a:ext cx="4036237" cy="6925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89AD-E569-4C52-BC2A-E5A3F998F5A0}">
      <dsp:nvSpPr>
        <dsp:cNvPr id="0" name=""/>
        <dsp:cNvSpPr/>
      </dsp:nvSpPr>
      <dsp:spPr>
        <a:xfrm>
          <a:off x="185" y="704167"/>
          <a:ext cx="2563244" cy="219700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C51A782-5E4C-4B84-83A6-82E790774B0E}">
      <dsp:nvSpPr>
        <dsp:cNvPr id="0" name=""/>
        <dsp:cNvSpPr/>
      </dsp:nvSpPr>
      <dsp:spPr>
        <a:xfrm>
          <a:off x="185"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segale invernale</a:t>
          </a:r>
          <a:endParaRPr lang="pl-PL" sz="2700" b="1" kern="1200" dirty="0"/>
        </a:p>
      </dsp:txBody>
      <dsp:txXfrm>
        <a:off x="185" y="2242070"/>
        <a:ext cx="2563244" cy="527280"/>
      </dsp:txXfrm>
    </dsp:sp>
    <dsp:sp modelId="{DDB184BF-DD0F-4A1B-B1F8-8710BC9BFD1B}">
      <dsp:nvSpPr>
        <dsp:cNvPr id="0" name=""/>
        <dsp:cNvSpPr/>
      </dsp:nvSpPr>
      <dsp:spPr>
        <a:xfrm>
          <a:off x="2824873" y="704167"/>
          <a:ext cx="2563244" cy="2197004"/>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8061E71-563C-4DDF-8858-E63FA8F9F37E}">
      <dsp:nvSpPr>
        <dsp:cNvPr id="0" name=""/>
        <dsp:cNvSpPr/>
      </dsp:nvSpPr>
      <dsp:spPr>
        <a:xfrm>
          <a:off x="2824873"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a:t>avena </a:t>
          </a:r>
        </a:p>
      </dsp:txBody>
      <dsp:txXfrm>
        <a:off x="2824873" y="2242070"/>
        <a:ext cx="2563244" cy="5272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E" sz="2400" b="0" i="0" kern="1200" dirty="0">
              <a:solidFill>
                <a:srgbClr val="231F20"/>
              </a:solidFill>
            </a:rPr>
            <a:t>Trifoglio </a:t>
          </a:r>
          <a:r>
            <a:rPr lang="pl-PL" sz="2400" b="0" i="0" kern="1200" dirty="0">
              <a:solidFill>
                <a:srgbClr val="231F20"/>
              </a:solidFill>
            </a:rPr>
            <a:t>con erbe</a:t>
          </a:r>
        </a:p>
        <a:p>
          <a:pPr marL="0" lvl="0" indent="0" algn="ctr" defTabSz="1066800">
            <a:lnSpc>
              <a:spcPct val="90000"/>
            </a:lnSpc>
            <a:spcBef>
              <a:spcPct val="0"/>
            </a:spcBef>
            <a:spcAft>
              <a:spcPct val="35000"/>
            </a:spcAft>
            <a:buNone/>
          </a:pPr>
          <a:r>
            <a:rPr lang="pl-PL" sz="2400" b="0" i="0" kern="1200" dirty="0">
              <a:solidFill>
                <a:srgbClr val="231F20"/>
              </a:solidFill>
            </a:rPr>
            <a:t>5,5 t di DM/ha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Colza invernale</a:t>
          </a:r>
        </a:p>
        <a:p>
          <a:pPr marL="0" lvl="0" indent="0" algn="ctr" defTabSz="1066800">
            <a:lnSpc>
              <a:spcPct val="90000"/>
            </a:lnSpc>
            <a:spcBef>
              <a:spcPct val="0"/>
            </a:spcBef>
            <a:spcAft>
              <a:spcPct val="35000"/>
            </a:spcAft>
            <a:buNone/>
          </a:pPr>
          <a:r>
            <a:rPr lang="pl-PL" sz="2400" kern="1200" dirty="0">
              <a:solidFill>
                <a:srgbClr val="231F20"/>
              </a:solidFill>
            </a:rPr>
            <a:t>4,2 </a:t>
          </a:r>
          <a:r>
            <a:rPr lang="pl-PL" sz="2400" b="0" i="0" kern="1200" dirty="0">
              <a:solidFill>
                <a:srgbClr val="231F20"/>
              </a:solidFill>
            </a:rPr>
            <a:t>t di DM/ha</a:t>
          </a:r>
          <a:endParaRPr lang="pl-PL" sz="24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pl-PL" sz="2300" kern="1200" dirty="0">
              <a:solidFill>
                <a:srgbClr val="231F20"/>
              </a:solidFill>
            </a:rPr>
            <a:t>Grano primaverile </a:t>
          </a:r>
          <a:r>
            <a:rPr lang="en-IE" sz="2300" kern="1200" dirty="0">
              <a:solidFill>
                <a:srgbClr val="231F20"/>
              </a:solidFill>
            </a:rPr>
            <a:t>e </a:t>
          </a:r>
          <a:r>
            <a:rPr lang="pl-PL" sz="2300" kern="1200" dirty="0">
              <a:solidFill>
                <a:srgbClr val="231F20"/>
              </a:solidFill>
            </a:rPr>
            <a:t>segale</a:t>
          </a:r>
        </a:p>
        <a:p>
          <a:pPr marL="0" lvl="0" indent="0" algn="ctr" defTabSz="1022350">
            <a:lnSpc>
              <a:spcPct val="90000"/>
            </a:lnSpc>
            <a:spcBef>
              <a:spcPct val="0"/>
            </a:spcBef>
            <a:spcAft>
              <a:spcPct val="35000"/>
            </a:spcAft>
            <a:buNone/>
          </a:pPr>
          <a:r>
            <a:rPr lang="pl-PL" sz="2400" kern="1200" dirty="0">
              <a:solidFill>
                <a:srgbClr val="231F20"/>
              </a:solidFill>
            </a:rPr>
            <a:t>3,5 </a:t>
          </a:r>
          <a:r>
            <a:rPr lang="pl-PL" sz="2400" b="0" i="0" kern="1200" dirty="0">
              <a:solidFill>
                <a:srgbClr val="231F20"/>
              </a:solidFill>
            </a:rPr>
            <a:t>t di DM/ha</a:t>
          </a:r>
          <a:endParaRPr lang="pl-PL" sz="24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Orzo primaverile 2,5 t di DM/ha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Avena</a:t>
          </a:r>
        </a:p>
        <a:p>
          <a:pPr marL="0" lvl="0" indent="0" algn="ctr" defTabSz="1066800">
            <a:lnSpc>
              <a:spcPct val="90000"/>
            </a:lnSpc>
            <a:spcBef>
              <a:spcPct val="0"/>
            </a:spcBef>
            <a:spcAft>
              <a:spcPct val="35000"/>
            </a:spcAft>
            <a:buNone/>
          </a:pPr>
          <a:r>
            <a:rPr lang="pl-PL" sz="2400" b="0" i="0" kern="1200" dirty="0">
              <a:solidFill>
                <a:srgbClr val="231F20"/>
              </a:solidFill>
            </a:rPr>
            <a:t>3,7 t di DM/ha</a:t>
          </a:r>
          <a:endParaRPr lang="pl-PL" sz="24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rPr>
            <a:t>Mais</a:t>
          </a:r>
          <a:endParaRPr lang="pl-PL" sz="2400" kern="1200" dirty="0">
            <a:solidFill>
              <a:srgbClr val="231F20"/>
            </a:solidFill>
          </a:endParaRPr>
        </a:p>
        <a:p>
          <a:pPr marL="0" lvl="0" indent="0" algn="ctr" defTabSz="1066800">
            <a:lnSpc>
              <a:spcPct val="90000"/>
            </a:lnSpc>
            <a:spcBef>
              <a:spcPct val="0"/>
            </a:spcBef>
            <a:spcAft>
              <a:spcPct val="35000"/>
            </a:spcAft>
            <a:buNone/>
          </a:pPr>
          <a:r>
            <a:rPr lang="pl-PL" sz="2400" kern="1200" dirty="0">
              <a:solidFill>
                <a:srgbClr val="231F20"/>
              </a:solidFill>
            </a:rPr>
            <a:t>20 </a:t>
          </a:r>
          <a:r>
            <a:rPr lang="pl-PL" sz="2400" b="0" i="0" kern="1200" dirty="0">
              <a:solidFill>
                <a:srgbClr val="231F20"/>
              </a:solidFill>
            </a:rPr>
            <a:t>di DM/ha</a:t>
          </a:r>
          <a:endParaRPr lang="pl-PL" sz="24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5536" y="0"/>
          <a:ext cx="10344397" cy="716621"/>
        </a:xfrm>
        <a:prstGeom prst="rect">
          <a:avLst/>
        </a:prstGeom>
        <a:solidFill>
          <a:srgbClr val="8BC540">
            <a:alpha val="40000"/>
          </a:srgb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5392"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rgbClr val="231F20"/>
              </a:solidFill>
              <a:latin typeface="Calibri" panose="020F0502020204030204" pitchFamily="34" charset="0"/>
              <a:ea typeface="Calibri" panose="020F0502020204030204" pitchFamily="34" charset="0"/>
              <a:cs typeface="Vrinda" panose="020B0502040204020203" pitchFamily="34" charset="0"/>
            </a:rPr>
            <a:t>Nella rotazione delle colture, è importante seguire il principio di coltivare piante che migliorano la struttura del suolo dopo diversi anni di colture annuali.</a:t>
          </a:r>
          <a:endParaRPr lang="pl-PL" sz="2300" b="1" i="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5536" y="0"/>
        <a:ext cx="10344397" cy="716621"/>
      </dsp:txXfrm>
    </dsp:sp>
    <dsp:sp modelId="{BB8FA752-E465-409F-9927-217BE7235794}">
      <dsp:nvSpPr>
        <dsp:cNvPr id="0" name=""/>
        <dsp:cNvSpPr/>
      </dsp:nvSpPr>
      <dsp:spPr>
        <a:xfrm>
          <a:off x="0" y="20299"/>
          <a:ext cx="501635" cy="75245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0FEA-41E0-4420-94FE-50D54A3E9895}">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E7233-7B42-4D6D-8D1A-36BEC05A3023}">
      <dsp:nvSpPr>
        <dsp:cNvPr id="0" name=""/>
        <dsp:cNvSpPr/>
      </dsp:nvSpPr>
      <dsp:spPr>
        <a:xfrm>
          <a:off x="380119" y="246332"/>
          <a:ext cx="5574825" cy="492448"/>
        </a:xfrm>
        <a:prstGeom prst="rect">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Effetto di </a:t>
          </a:r>
          <a:r>
            <a:rPr lang="pl-PL" sz="2400" b="1" kern="1200" dirty="0">
              <a:solidFill>
                <a:srgbClr val="231F20"/>
              </a:solidFill>
            </a:rPr>
            <a:t>rottura del </a:t>
          </a:r>
          <a:r>
            <a:rPr lang="pl-PL" sz="2400" b="1" kern="1200" dirty="0" err="1">
              <a:solidFill>
                <a:srgbClr val="231F20"/>
              </a:solidFill>
            </a:rPr>
            <a:t>raccolto</a:t>
          </a:r>
          <a:endParaRPr lang="pl-PL" sz="2400" b="1" kern="1200" dirty="0">
            <a:solidFill>
              <a:srgbClr val="231F20"/>
            </a:solidFill>
          </a:endParaRPr>
        </a:p>
      </dsp:txBody>
      <dsp:txXfrm>
        <a:off x="380119" y="246332"/>
        <a:ext cx="5574825" cy="492448"/>
      </dsp:txXfrm>
    </dsp:sp>
    <dsp:sp modelId="{E54F4875-363D-48FF-A2BF-805264C7D711}">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02C3EB-C498-412B-BB1F-A66386AD47CC}">
      <dsp:nvSpPr>
        <dsp:cNvPr id="0" name=""/>
        <dsp:cNvSpPr/>
      </dsp:nvSpPr>
      <dsp:spPr>
        <a:xfrm>
          <a:off x="826075" y="985438"/>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Effetti allelopatici</a:t>
          </a:r>
          <a:endParaRPr lang="pl-PL" sz="2400" b="1" kern="1200" dirty="0">
            <a:solidFill>
              <a:srgbClr val="231F20"/>
            </a:solidFill>
          </a:endParaRPr>
        </a:p>
      </dsp:txBody>
      <dsp:txXfrm>
        <a:off x="826075" y="985438"/>
        <a:ext cx="5128869" cy="492448"/>
      </dsp:txXfrm>
    </dsp:sp>
    <dsp:sp modelId="{E4961EAC-3BC1-4883-A3BE-4961BB93FB83}">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E9F92-21ED-4C31-894D-2C96980FB9CF}">
      <dsp:nvSpPr>
        <dsp:cNvPr id="0" name=""/>
        <dsp:cNvSpPr/>
      </dsp:nvSpPr>
      <dsp:spPr>
        <a:xfrm>
          <a:off x="1070457" y="1724003"/>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Relazioni ospite-patogeno</a:t>
          </a:r>
          <a:endParaRPr lang="pl-PL" sz="2400" b="1" kern="1200" dirty="0">
            <a:solidFill>
              <a:srgbClr val="231F20"/>
            </a:solidFill>
          </a:endParaRPr>
        </a:p>
      </dsp:txBody>
      <dsp:txXfrm>
        <a:off x="1070457" y="1724003"/>
        <a:ext cx="4884487" cy="492448"/>
      </dsp:txXfrm>
    </dsp:sp>
    <dsp:sp modelId="{F9857672-A0A6-4FD8-AA9B-16C29F16830F}">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8400D-20B4-4ACE-A443-B7E8C7E9C2EF}">
      <dsp:nvSpPr>
        <dsp:cNvPr id="0" name=""/>
        <dsp:cNvSpPr/>
      </dsp:nvSpPr>
      <dsp:spPr>
        <a:xfrm>
          <a:off x="1148486" y="2463109"/>
          <a:ext cx="4806458"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Gestione </a:t>
          </a:r>
          <a:r>
            <a:rPr lang="pl-PL" sz="2400" b="1" kern="1200" dirty="0" err="1">
              <a:solidFill>
                <a:srgbClr val="231F20"/>
              </a:solidFill>
            </a:rPr>
            <a:t>dei residui</a:t>
          </a:r>
        </a:p>
      </dsp:txBody>
      <dsp:txXfrm>
        <a:off x="1148486" y="2463109"/>
        <a:ext cx="4806458" cy="492448"/>
      </dsp:txXfrm>
    </dsp:sp>
    <dsp:sp modelId="{6210CA09-9E07-407D-8E26-2E71918329B6}">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09734-5336-4369-9EAD-7AC34CE815C9}">
      <dsp:nvSpPr>
        <dsp:cNvPr id="0" name=""/>
        <dsp:cNvSpPr/>
      </dsp:nvSpPr>
      <dsp:spPr>
        <a:xfrm>
          <a:off x="1070457" y="3202215"/>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Rotazioni diversificate</a:t>
          </a:r>
          <a:endParaRPr lang="pl-PL" sz="2400" b="1" kern="1200" dirty="0">
            <a:solidFill>
              <a:srgbClr val="231F20"/>
            </a:solidFill>
          </a:endParaRPr>
        </a:p>
      </dsp:txBody>
      <dsp:txXfrm>
        <a:off x="1070457" y="3202215"/>
        <a:ext cx="4884487" cy="492448"/>
      </dsp:txXfrm>
    </dsp:sp>
    <dsp:sp modelId="{902F04AB-1530-4519-83A3-C53DB0347DBC}">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CE2BC5-1838-4C1A-8E6A-9D9AEFA11BE2}">
      <dsp:nvSpPr>
        <dsp:cNvPr id="0" name=""/>
        <dsp:cNvSpPr/>
      </dsp:nvSpPr>
      <dsp:spPr>
        <a:xfrm>
          <a:off x="826075" y="3940779"/>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Varietà resistenti alle malattie</a:t>
          </a:r>
        </a:p>
      </dsp:txBody>
      <dsp:txXfrm>
        <a:off x="826075" y="3940779"/>
        <a:ext cx="5128869" cy="492448"/>
      </dsp:txXfrm>
    </dsp:sp>
    <dsp:sp modelId="{7340B9B6-E60C-4352-AA32-C57246E3D2DF}">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ED3FDD-F8D3-42E2-8955-7B1726E8E4E4}">
      <dsp:nvSpPr>
        <dsp:cNvPr id="0" name=""/>
        <dsp:cNvSpPr/>
      </dsp:nvSpPr>
      <dsp:spPr>
        <a:xfrm>
          <a:off x="380119" y="4679885"/>
          <a:ext cx="5574825"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Colture di copertura</a:t>
          </a:r>
          <a:endParaRPr lang="pl-PL" sz="2400" b="1" kern="1200" dirty="0">
            <a:solidFill>
              <a:srgbClr val="231F20"/>
            </a:solidFill>
          </a:endParaRPr>
        </a:p>
      </dsp:txBody>
      <dsp:txXfrm>
        <a:off x="380119" y="4679885"/>
        <a:ext cx="5574825" cy="492448"/>
      </dsp:txXfrm>
    </dsp:sp>
    <dsp:sp modelId="{1FDC3B7B-9125-485E-9D55-E3EBBB7D4C20}">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5DF9F-4461-4161-9EC9-AF7F6BE25AD0}">
      <dsp:nvSpPr>
        <dsp:cNvPr id="0" name=""/>
        <dsp:cNvSpPr/>
      </dsp:nvSpPr>
      <dsp:spPr>
        <a:xfrm>
          <a:off x="0" y="505121"/>
          <a:ext cx="5666649" cy="226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69A865-84C4-4CE3-8E40-84046CE7F1CF}">
      <dsp:nvSpPr>
        <dsp:cNvPr id="0" name=""/>
        <dsp:cNvSpPr/>
      </dsp:nvSpPr>
      <dsp:spPr>
        <a:xfrm>
          <a:off x="88294" y="1382"/>
          <a:ext cx="5392152" cy="586950"/>
        </a:xfrm>
        <a:prstGeom prst="roundRect">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231F20"/>
              </a:solidFill>
            </a:rPr>
            <a:t>Strategie agroecologiche per la </a:t>
          </a:r>
          <a:r>
            <a:rPr lang="pl-PL" sz="2000" b="1" kern="1200" dirty="0">
              <a:solidFill>
                <a:srgbClr val="231F20"/>
              </a:solidFill>
            </a:rPr>
            <a:t>gestione </a:t>
          </a:r>
          <a:r>
            <a:rPr lang="pl-PL" sz="2000" b="1" kern="1200" dirty="0" err="1">
              <a:solidFill>
                <a:srgbClr val="231F20"/>
              </a:solidFill>
            </a:rPr>
            <a:t>dei residui</a:t>
          </a:r>
        </a:p>
      </dsp:txBody>
      <dsp:txXfrm>
        <a:off x="116947" y="30035"/>
        <a:ext cx="5334846" cy="529644"/>
      </dsp:txXfrm>
    </dsp:sp>
    <dsp:sp modelId="{A13E6890-76BD-421C-8626-DCF64E26C7FE}">
      <dsp:nvSpPr>
        <dsp:cNvPr id="0" name=""/>
        <dsp:cNvSpPr/>
      </dsp:nvSpPr>
      <dsp:spPr>
        <a:xfrm>
          <a:off x="0" y="913361"/>
          <a:ext cx="5666649" cy="1474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187452"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La rimozione fisica dei residui </a:t>
          </a:r>
          <a:r>
            <a:rPr lang="pl-PL" sz="2000" b="0" kern="1200" dirty="0">
              <a:solidFill>
                <a:srgbClr val="231F20"/>
              </a:solidFill>
            </a:rPr>
            <a:t>(</a:t>
          </a:r>
          <a:r>
            <a:rPr lang="pl-PL" sz="2000" b="0" kern="1200" dirty="0" err="1">
              <a:solidFill>
                <a:srgbClr val="231F20"/>
              </a:solidFill>
            </a:rPr>
            <a:t>ad esempio, la pressatura </a:t>
          </a:r>
          <a:r>
            <a:rPr lang="pl-PL" sz="2000" b="0" kern="1200" dirty="0">
              <a:solidFill>
                <a:srgbClr val="231F20"/>
              </a:solidFill>
            </a:rPr>
            <a:t>e la </a:t>
          </a:r>
          <a:r>
            <a:rPr lang="pl-PL" sz="2000" b="0" kern="1200" dirty="0" err="1">
              <a:solidFill>
                <a:srgbClr val="231F20"/>
              </a:solidFill>
            </a:rPr>
            <a:t>rimozione </a:t>
          </a:r>
          <a:r>
            <a:rPr lang="pl-PL" sz="2000" b="0" kern="1200" dirty="0">
              <a:solidFill>
                <a:srgbClr val="231F20"/>
              </a:solidFill>
            </a:rPr>
            <a:t>della paglia) dal campo </a:t>
          </a:r>
          <a:r>
            <a:rPr lang="pl-PL" sz="2000" b="0" kern="1200" dirty="0" err="1">
              <a:solidFill>
                <a:srgbClr val="231F20"/>
              </a:solidFill>
            </a:rPr>
            <a:t>può contribuire a ridurre </a:t>
          </a:r>
          <a:r>
            <a:rPr lang="pl-PL" sz="2000" b="0" kern="1200" dirty="0">
              <a:solidFill>
                <a:srgbClr val="231F20"/>
              </a:solidFill>
            </a:rPr>
            <a:t>la </a:t>
          </a:r>
          <a:r>
            <a:rPr lang="pl-PL" sz="2000" b="0" kern="1200" dirty="0" err="1">
              <a:solidFill>
                <a:srgbClr val="231F20"/>
              </a:solidFill>
            </a:rPr>
            <a:t>quantità </a:t>
          </a:r>
          <a:r>
            <a:rPr lang="pl-PL" sz="2000" b="0" kern="1200" dirty="0">
              <a:solidFill>
                <a:srgbClr val="231F20"/>
              </a:solidFill>
            </a:rPr>
            <a:t>di </a:t>
          </a:r>
          <a:r>
            <a:rPr lang="pl-PL" sz="2000" b="0" kern="1200" dirty="0" err="1">
              <a:solidFill>
                <a:srgbClr val="231F20"/>
              </a:solidFill>
            </a:rPr>
            <a:t>inoculo presente</a:t>
          </a:r>
          <a:r>
            <a:rPr lang="pl-PL" sz="2000" b="0" kern="1200" dirty="0">
              <a:solidFill>
                <a:srgbClr val="231F20"/>
              </a:solidFill>
            </a:rPr>
            <a:t>.</a:t>
          </a:r>
        </a:p>
      </dsp:txBody>
      <dsp:txXfrm>
        <a:off x="0" y="913361"/>
        <a:ext cx="5666649" cy="1474200"/>
      </dsp:txXfrm>
    </dsp:sp>
    <dsp:sp modelId="{A1BD6798-D2D3-4A75-9230-F42F8C3C23B4}">
      <dsp:nvSpPr>
        <dsp:cNvPr id="0" name=""/>
        <dsp:cNvSpPr/>
      </dsp:nvSpPr>
      <dsp:spPr>
        <a:xfrm>
          <a:off x="283332" y="780521"/>
          <a:ext cx="3966654" cy="26568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Rimozione dei residui</a:t>
          </a:r>
        </a:p>
      </dsp:txBody>
      <dsp:txXfrm>
        <a:off x="296301" y="793490"/>
        <a:ext cx="3940716" cy="239742"/>
      </dsp:txXfrm>
    </dsp:sp>
    <dsp:sp modelId="{90A78848-8A1B-4780-860E-0D60A07813A3}">
      <dsp:nvSpPr>
        <dsp:cNvPr id="0" name=""/>
        <dsp:cNvSpPr/>
      </dsp:nvSpPr>
      <dsp:spPr>
        <a:xfrm>
          <a:off x="0" y="2569001"/>
          <a:ext cx="5666649" cy="1190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187452"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Incorporazione dei residui colturali nel suolo attraverso la lavorazione del terreno </a:t>
          </a:r>
          <a:r>
            <a:rPr lang="pl-PL" sz="2000" b="0" kern="1200" dirty="0">
              <a:solidFill>
                <a:srgbClr val="231F20"/>
              </a:solidFill>
            </a:rPr>
            <a:t>(non </a:t>
          </a:r>
          <a:r>
            <a:rPr lang="pl-PL" sz="2000" b="0" kern="1200" dirty="0" err="1">
              <a:solidFill>
                <a:srgbClr val="231F20"/>
              </a:solidFill>
            </a:rPr>
            <a:t>sempre applicabile</a:t>
          </a:r>
          <a:r>
            <a:rPr lang="pl-PL" sz="2000" b="0" kern="1200" dirty="0">
              <a:solidFill>
                <a:srgbClr val="231F20"/>
              </a:solidFill>
            </a:rPr>
            <a:t>)</a:t>
          </a:r>
        </a:p>
      </dsp:txBody>
      <dsp:txXfrm>
        <a:off x="0" y="2569001"/>
        <a:ext cx="5666649" cy="1190700"/>
      </dsp:txXfrm>
    </dsp:sp>
    <dsp:sp modelId="{51B605D4-F8F8-420A-92CC-12DD555ECBBA}">
      <dsp:nvSpPr>
        <dsp:cNvPr id="0" name=""/>
        <dsp:cNvSpPr/>
      </dsp:nvSpPr>
      <dsp:spPr>
        <a:xfrm>
          <a:off x="283332" y="2436161"/>
          <a:ext cx="3966654" cy="26568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Lavorazione del terreno</a:t>
          </a:r>
        </a:p>
      </dsp:txBody>
      <dsp:txXfrm>
        <a:off x="296301" y="2449130"/>
        <a:ext cx="3940716" cy="239742"/>
      </dsp:txXfrm>
    </dsp:sp>
    <dsp:sp modelId="{07AB827D-422B-41B2-A860-412C5C7FE0F7}">
      <dsp:nvSpPr>
        <dsp:cNvPr id="0" name=""/>
        <dsp:cNvSpPr/>
      </dsp:nvSpPr>
      <dsp:spPr>
        <a:xfrm>
          <a:off x="0" y="3941141"/>
          <a:ext cx="5666649" cy="1729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187452"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Promuovere una rapida decomposizione </a:t>
          </a:r>
          <a:r>
            <a:rPr lang="pl-PL" sz="2000" b="0" kern="1200" dirty="0">
              <a:solidFill>
                <a:srgbClr val="231F20"/>
              </a:solidFill>
            </a:rPr>
            <a:t>dei </a:t>
          </a:r>
          <a:r>
            <a:rPr lang="pl-PL" sz="2000" b="0" kern="1200" dirty="0" err="1">
              <a:solidFill>
                <a:srgbClr val="231F20"/>
              </a:solidFill>
            </a:rPr>
            <a:t>residui </a:t>
          </a:r>
          <a:r>
            <a:rPr lang="pl-PL" sz="2000" b="0" kern="1200" dirty="0">
              <a:solidFill>
                <a:srgbClr val="231F20"/>
              </a:solidFill>
            </a:rPr>
            <a:t>(</a:t>
          </a:r>
          <a:r>
            <a:rPr lang="pl-PL" sz="2000" b="0" kern="1200" dirty="0" err="1">
              <a:solidFill>
                <a:srgbClr val="231F20"/>
              </a:solidFill>
            </a:rPr>
            <a:t>ad esempio</a:t>
          </a:r>
          <a:r>
            <a:rPr lang="pl-PL" sz="2000" b="0" kern="1200" dirty="0">
              <a:solidFill>
                <a:srgbClr val="231F20"/>
              </a:solidFill>
            </a:rPr>
            <a:t>, l'aggiunta di </a:t>
          </a:r>
          <a:r>
            <a:rPr lang="en-IE" sz="2000" b="0" kern="1200" dirty="0">
              <a:solidFill>
                <a:srgbClr val="231F20"/>
              </a:solidFill>
            </a:rPr>
            <a:t>fertilizzanti</a:t>
          </a:r>
          <a:r>
            <a:rPr lang="pl-PL" sz="2000" b="0" kern="1200" dirty="0">
              <a:solidFill>
                <a:srgbClr val="231F20"/>
              </a:solidFill>
            </a:rPr>
            <a:t> azotati o l'uso di inoculanti microbici può ridurre il tempo di sopravvivenza dei patogeni).</a:t>
          </a:r>
        </a:p>
      </dsp:txBody>
      <dsp:txXfrm>
        <a:off x="0" y="3941141"/>
        <a:ext cx="5666649" cy="1729350"/>
      </dsp:txXfrm>
    </dsp:sp>
    <dsp:sp modelId="{2564AE47-8582-4800-AF19-48F79C6B0DEE}">
      <dsp:nvSpPr>
        <dsp:cNvPr id="0" name=""/>
        <dsp:cNvSpPr/>
      </dsp:nvSpPr>
      <dsp:spPr>
        <a:xfrm>
          <a:off x="283332" y="3808301"/>
          <a:ext cx="3966654" cy="26568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Decomposizione dei residui</a:t>
          </a:r>
          <a:endParaRPr lang="pl-PL" sz="2400" b="0" kern="1200" dirty="0">
            <a:solidFill>
              <a:srgbClr val="231F20"/>
            </a:solidFill>
          </a:endParaRPr>
        </a:p>
      </dsp:txBody>
      <dsp:txXfrm>
        <a:off x="296301" y="3821270"/>
        <a:ext cx="3940716" cy="23974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4030E-C6AE-433D-8A66-AA1F383765B9}">
      <dsp:nvSpPr>
        <dsp:cNvPr id="0" name=""/>
        <dsp:cNvSpPr/>
      </dsp:nvSpPr>
      <dsp:spPr>
        <a:xfrm>
          <a:off x="9272513" y="1275908"/>
          <a:ext cx="225888" cy="4180719"/>
        </a:xfrm>
        <a:prstGeom prst="rect">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80D7E8D1-0E74-4F5D-8E00-08005A7D440B}">
      <dsp:nvSpPr>
        <dsp:cNvPr id="0" name=""/>
        <dsp:cNvSpPr/>
      </dsp:nvSpPr>
      <dsp:spPr>
        <a:xfrm>
          <a:off x="230527" y="1275908"/>
          <a:ext cx="5875004" cy="4180719"/>
        </a:xfrm>
        <a:prstGeom prst="frame">
          <a:avLst>
            <a:gd name="adj1" fmla="val 5450"/>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413E13A7-4DAF-4DDD-A24B-5CAFB546FE4B}">
      <dsp:nvSpPr>
        <dsp:cNvPr id="0" name=""/>
        <dsp:cNvSpPr/>
      </dsp:nvSpPr>
      <dsp:spPr>
        <a:xfrm>
          <a:off x="4638" y="774971"/>
          <a:ext cx="5649115" cy="395459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F0A5F-CEC3-4BB6-8971-6AB44A92AE13}">
      <dsp:nvSpPr>
        <dsp:cNvPr id="0" name=""/>
        <dsp:cNvSpPr/>
      </dsp:nvSpPr>
      <dsp:spPr>
        <a:xfrm>
          <a:off x="460212" y="4730971"/>
          <a:ext cx="5419430" cy="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SISTEMA A TRE CAMPI</a:t>
          </a:r>
        </a:p>
      </dsp:txBody>
      <dsp:txXfrm>
        <a:off x="460212" y="4730971"/>
        <a:ext cx="5419430" cy="496255"/>
      </dsp:txXfrm>
    </dsp:sp>
    <dsp:sp modelId="{F6E3B70A-46FF-4DE4-94B4-691DFA5469CF}">
      <dsp:nvSpPr>
        <dsp:cNvPr id="0" name=""/>
        <dsp:cNvSpPr/>
      </dsp:nvSpPr>
      <dsp:spPr>
        <a:xfrm>
          <a:off x="6383064" y="1052156"/>
          <a:ext cx="2685987" cy="4180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Dividere il terreno in tre sezioni e alternare una coltura cerealicola </a:t>
          </a:r>
          <a:r>
            <a:rPr lang="pl-PL" sz="2400" b="0" kern="1200" dirty="0">
              <a:solidFill>
                <a:srgbClr val="231F20"/>
              </a:solidFill>
            </a:rPr>
            <a:t>(</a:t>
          </a:r>
          <a:r>
            <a:rPr lang="pl-PL" sz="2400" b="0" kern="1200" dirty="0" err="1">
              <a:solidFill>
                <a:srgbClr val="231F20"/>
              </a:solidFill>
            </a:rPr>
            <a:t>grano</a:t>
          </a:r>
          <a:r>
            <a:rPr lang="pl-PL" sz="2400" b="0" kern="1200" dirty="0">
              <a:solidFill>
                <a:srgbClr val="231F20"/>
              </a:solidFill>
            </a:rPr>
            <a:t>, </a:t>
          </a:r>
          <a:r>
            <a:rPr lang="pl-PL" sz="2400" b="0" kern="1200" dirty="0" err="1">
              <a:solidFill>
                <a:srgbClr val="231F20"/>
              </a:solidFill>
            </a:rPr>
            <a:t>orzo</a:t>
          </a:r>
          <a:r>
            <a:rPr lang="pl-PL" sz="2400" b="0" kern="1200" dirty="0">
              <a:solidFill>
                <a:srgbClr val="231F20"/>
              </a:solidFill>
            </a:rPr>
            <a:t>)</a:t>
          </a:r>
          <a:r>
            <a:rPr lang="en-US" sz="2400" b="0" kern="1200" dirty="0">
              <a:solidFill>
                <a:srgbClr val="231F20"/>
              </a:solidFill>
            </a:rPr>
            <a:t>, una coltura azotofissatrice </a:t>
          </a:r>
          <a:r>
            <a:rPr lang="pl-PL" sz="2400" b="0" kern="1200" dirty="0">
              <a:solidFill>
                <a:srgbClr val="231F20"/>
              </a:solidFill>
            </a:rPr>
            <a:t>(</a:t>
          </a:r>
          <a:r>
            <a:rPr lang="pl-PL" sz="2400" b="0" kern="1200" dirty="0" err="1">
              <a:solidFill>
                <a:srgbClr val="231F20"/>
              </a:solidFill>
            </a:rPr>
            <a:t>soia</a:t>
          </a:r>
          <a:r>
            <a:rPr lang="pl-PL" sz="2400" b="0" kern="1200" dirty="0">
              <a:solidFill>
                <a:srgbClr val="231F20"/>
              </a:solidFill>
            </a:rPr>
            <a:t>, </a:t>
          </a:r>
          <a:r>
            <a:rPr lang="pl-PL" sz="2400" b="0" kern="1200" dirty="0" err="1">
              <a:solidFill>
                <a:srgbClr val="231F20"/>
              </a:solidFill>
            </a:rPr>
            <a:t>erba medica) </a:t>
          </a:r>
          <a:r>
            <a:rPr lang="en-US" sz="2400" b="0" kern="1200" dirty="0">
              <a:solidFill>
                <a:srgbClr val="231F20"/>
              </a:solidFill>
            </a:rPr>
            <a:t>e una coltura a maggese o di copertura </a:t>
          </a:r>
          <a:r>
            <a:rPr lang="pl-PL" sz="2400" b="0" kern="1200" dirty="0">
              <a:solidFill>
                <a:srgbClr val="231F20"/>
              </a:solidFill>
            </a:rPr>
            <a:t>(</a:t>
          </a:r>
          <a:r>
            <a:rPr lang="pl-PL" sz="2400" b="0" kern="1200" dirty="0" err="1">
              <a:solidFill>
                <a:srgbClr val="231F20"/>
              </a:solidFill>
            </a:rPr>
            <a:t>segale invernale</a:t>
          </a:r>
          <a:r>
            <a:rPr lang="pl-PL" sz="2400" b="0" kern="1200" dirty="0">
              <a:solidFill>
                <a:srgbClr val="231F20"/>
              </a:solidFill>
            </a:rPr>
            <a:t>, </a:t>
          </a:r>
          <a:r>
            <a:rPr lang="pl-PL" sz="2400" b="0" kern="1200" dirty="0" err="1">
              <a:solidFill>
                <a:srgbClr val="231F20"/>
              </a:solidFill>
            </a:rPr>
            <a:t>trifoglio</a:t>
          </a:r>
          <a:r>
            <a:rPr lang="pl-PL" sz="2400" b="0" kern="1200" dirty="0">
              <a:solidFill>
                <a:srgbClr val="231F20"/>
              </a:solidFill>
            </a:rPr>
            <a:t>) </a:t>
          </a:r>
          <a:r>
            <a:rPr lang="en-US" sz="2400" b="0" kern="1200" dirty="0">
              <a:solidFill>
                <a:srgbClr val="231F20"/>
              </a:solidFill>
            </a:rPr>
            <a:t>per mantenere la fertilità del suolo e gestire i parassiti</a:t>
          </a:r>
          <a:r>
            <a:rPr lang="pl-PL" sz="2400" b="0" kern="1200" dirty="0">
              <a:solidFill>
                <a:srgbClr val="231F20"/>
              </a:solidFill>
            </a:rPr>
            <a:t>.</a:t>
          </a:r>
        </a:p>
      </dsp:txBody>
      <dsp:txXfrm>
        <a:off x="6383064" y="1052156"/>
        <a:ext cx="2685987" cy="41807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170196" y="0"/>
          <a:ext cx="1118684" cy="958845"/>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barbabietola da zucchero</a:t>
          </a:r>
          <a:endParaRPr lang="pl-PL" sz="800" b="1" kern="1200" dirty="0">
            <a:solidFill>
              <a:schemeClr val="tx1">
                <a:lumMod val="50000"/>
              </a:schemeClr>
            </a:solidFill>
          </a:endParaRPr>
        </a:p>
      </dsp:txBody>
      <dsp:txXfrm>
        <a:off x="170196" y="671191"/>
        <a:ext cx="1118684" cy="230122"/>
      </dsp:txXfrm>
    </dsp:sp>
    <dsp:sp modelId="{CC53A64B-9AC8-405E-82D8-00A0148B60C9}">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orzo </a:t>
          </a:r>
          <a:r>
            <a:rPr lang="pl-PL" sz="800" b="1" kern="1200" dirty="0">
              <a:solidFill>
                <a:schemeClr val="tx1">
                  <a:lumMod val="50000"/>
                </a:schemeClr>
              </a:solidFill>
            </a:rPr>
            <a:t>primaverile</a:t>
          </a:r>
        </a:p>
      </dsp:txBody>
      <dsp:txXfrm>
        <a:off x="1402983" y="671191"/>
        <a:ext cx="1118684" cy="230122"/>
      </dsp:txXfrm>
    </dsp:sp>
    <dsp:sp modelId="{6B07F2C7-B0F7-42C2-8911-2B61CC18EC1D}">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piselli </a:t>
          </a:r>
          <a:r>
            <a:rPr lang="pl-PL" sz="800" b="1" kern="1200" dirty="0">
              <a:solidFill>
                <a:schemeClr val="tx1">
                  <a:lumMod val="50000"/>
                </a:schemeClr>
              </a:solidFill>
            </a:rPr>
            <a:t>di campo</a:t>
          </a:r>
        </a:p>
      </dsp:txBody>
      <dsp:txXfrm>
        <a:off x="2635770" y="671191"/>
        <a:ext cx="1118684" cy="230122"/>
      </dsp:txXfrm>
    </dsp:sp>
    <dsp:sp modelId="{9F05F636-4A8E-40DC-A57B-D36A52A17531}">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colza invernale</a:t>
          </a:r>
          <a:endParaRPr lang="pl-PL" sz="800" b="1" kern="1200" dirty="0">
            <a:solidFill>
              <a:schemeClr val="tx1">
                <a:lumMod val="50000"/>
              </a:schemeClr>
            </a:solidFill>
          </a:endParaRPr>
        </a:p>
      </dsp:txBody>
      <dsp:txXfrm>
        <a:off x="3868557" y="671191"/>
        <a:ext cx="1118684" cy="230122"/>
      </dsp:txXfrm>
    </dsp:sp>
    <dsp:sp modelId="{0B659791-F6B1-4C75-A476-1617D5F75DF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grano invernale</a:t>
          </a:r>
          <a:endParaRPr lang="pl-PL" sz="800" b="1" kern="1200" dirty="0">
            <a:solidFill>
              <a:schemeClr val="tx1">
                <a:lumMod val="50000"/>
              </a:schemeClr>
            </a:solidFill>
          </a:endParaRPr>
        </a:p>
      </dsp:txBody>
      <dsp:txXfrm>
        <a:off x="5101344" y="671191"/>
        <a:ext cx="1118684" cy="2301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orzo </a:t>
          </a:r>
          <a:r>
            <a:rPr lang="pl-PL" sz="800" b="1" kern="1200" dirty="0">
              <a:solidFill>
                <a:schemeClr val="tx1">
                  <a:lumMod val="50000"/>
                </a:schemeClr>
              </a:solidFill>
            </a:rPr>
            <a:t>primaverile</a:t>
          </a:r>
        </a:p>
      </dsp:txBody>
      <dsp:txXfrm>
        <a:off x="170196" y="671191"/>
        <a:ext cx="1118684" cy="230122"/>
      </dsp:txXfrm>
    </dsp:sp>
    <dsp:sp modelId="{6B07F2C7-B0F7-42C2-8911-2B61CC18EC1D}">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piselli </a:t>
          </a:r>
          <a:r>
            <a:rPr lang="pl-PL" sz="800" b="1" kern="1200" dirty="0">
              <a:solidFill>
                <a:schemeClr val="tx1">
                  <a:lumMod val="50000"/>
                </a:schemeClr>
              </a:solidFill>
            </a:rPr>
            <a:t>di campo</a:t>
          </a:r>
        </a:p>
      </dsp:txBody>
      <dsp:txXfrm>
        <a:off x="1402983" y="671191"/>
        <a:ext cx="1118684" cy="230122"/>
      </dsp:txXfrm>
    </dsp:sp>
    <dsp:sp modelId="{9F05F636-4A8E-40DC-A57B-D36A52A17531}">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colza invernale</a:t>
          </a:r>
          <a:endParaRPr lang="pl-PL" sz="800" b="1" kern="1200" dirty="0">
            <a:solidFill>
              <a:schemeClr val="tx1">
                <a:lumMod val="50000"/>
              </a:schemeClr>
            </a:solidFill>
          </a:endParaRPr>
        </a:p>
      </dsp:txBody>
      <dsp:txXfrm>
        <a:off x="2635770" y="671191"/>
        <a:ext cx="1118684" cy="230122"/>
      </dsp:txXfrm>
    </dsp:sp>
    <dsp:sp modelId="{0B659791-F6B1-4C75-A476-1617D5F75DF2}">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grano invernale</a:t>
          </a:r>
          <a:endParaRPr lang="pl-PL" sz="800" b="1" kern="1200" dirty="0">
            <a:solidFill>
              <a:schemeClr val="tx1">
                <a:lumMod val="50000"/>
              </a:schemeClr>
            </a:solidFill>
          </a:endParaRPr>
        </a:p>
      </dsp:txBody>
      <dsp:txXfrm>
        <a:off x="3868557" y="671191"/>
        <a:ext cx="1118684" cy="230122"/>
      </dsp:txXfrm>
    </dsp:sp>
    <dsp:sp modelId="{F89666B7-4C59-4495-B94C-57F8FB59810D}">
      <dsp:nvSpPr>
        <dsp:cNvPr id="0" name=""/>
        <dsp:cNvSpPr/>
      </dsp:nvSpPr>
      <dsp:spPr>
        <a:xfrm>
          <a:off x="5101344" y="0"/>
          <a:ext cx="1118684" cy="958845"/>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BE404922-4936-48C6-8CC5-481671085E79}">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barbabietola da zucchero</a:t>
          </a:r>
          <a:endParaRPr lang="pl-PL" sz="800" b="1" kern="1200" dirty="0">
            <a:solidFill>
              <a:schemeClr val="tx1">
                <a:lumMod val="50000"/>
              </a:schemeClr>
            </a:solidFill>
          </a:endParaRPr>
        </a:p>
      </dsp:txBody>
      <dsp:txXfrm>
        <a:off x="5101344" y="671191"/>
        <a:ext cx="1118684" cy="2301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piselli </a:t>
          </a:r>
          <a:r>
            <a:rPr lang="pl-PL" sz="800" b="1" kern="1200" dirty="0">
              <a:solidFill>
                <a:schemeClr val="tx1">
                  <a:lumMod val="50000"/>
                </a:schemeClr>
              </a:solidFill>
            </a:rPr>
            <a:t>di campo</a:t>
          </a:r>
        </a:p>
      </dsp:txBody>
      <dsp:txXfrm>
        <a:off x="170196" y="671191"/>
        <a:ext cx="1118684" cy="230122"/>
      </dsp:txXfrm>
    </dsp:sp>
    <dsp:sp modelId="{9F05F636-4A8E-40DC-A57B-D36A52A17531}">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colza invernale</a:t>
          </a:r>
          <a:endParaRPr lang="pl-PL" sz="800" b="1" kern="1200" dirty="0">
            <a:solidFill>
              <a:schemeClr val="tx1">
                <a:lumMod val="50000"/>
              </a:schemeClr>
            </a:solidFill>
          </a:endParaRPr>
        </a:p>
      </dsp:txBody>
      <dsp:txXfrm>
        <a:off x="1402983" y="671191"/>
        <a:ext cx="1118684" cy="230122"/>
      </dsp:txXfrm>
    </dsp:sp>
    <dsp:sp modelId="{0B659791-F6B1-4C75-A476-1617D5F75DF2}">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grano invernale</a:t>
          </a:r>
          <a:endParaRPr lang="pl-PL" sz="800" b="1" kern="1200" dirty="0">
            <a:solidFill>
              <a:schemeClr val="tx1">
                <a:lumMod val="50000"/>
              </a:schemeClr>
            </a:solidFill>
          </a:endParaRPr>
        </a:p>
      </dsp:txBody>
      <dsp:txXfrm>
        <a:off x="2635770" y="671191"/>
        <a:ext cx="1118684" cy="230122"/>
      </dsp:txXfrm>
    </dsp:sp>
    <dsp:sp modelId="{5CF7EF89-B366-49F9-B433-6F3F289B3A59}">
      <dsp:nvSpPr>
        <dsp:cNvPr id="0" name=""/>
        <dsp:cNvSpPr/>
      </dsp:nvSpPr>
      <dsp:spPr>
        <a:xfrm>
          <a:off x="3868557" y="0"/>
          <a:ext cx="1118684" cy="958845"/>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barbabietola da zucchero</a:t>
          </a:r>
          <a:endParaRPr lang="pl-PL" sz="800" b="1" kern="1200" dirty="0">
            <a:solidFill>
              <a:schemeClr val="tx1">
                <a:lumMod val="50000"/>
              </a:schemeClr>
            </a:solidFill>
          </a:endParaRPr>
        </a:p>
      </dsp:txBody>
      <dsp:txXfrm>
        <a:off x="3868557" y="671191"/>
        <a:ext cx="1118684" cy="230122"/>
      </dsp:txXfrm>
    </dsp:sp>
    <dsp:sp modelId="{0BA5E8BB-D34E-4EA8-88EF-C6B36336696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B44462C-E1EF-4151-85DC-3D6382C5C453}">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orzo </a:t>
          </a:r>
          <a:r>
            <a:rPr lang="pl-PL" sz="800" b="1" kern="1200" dirty="0">
              <a:solidFill>
                <a:schemeClr val="tx1">
                  <a:lumMod val="50000"/>
                </a:schemeClr>
              </a:solidFill>
            </a:rPr>
            <a:t>primaverile</a:t>
          </a:r>
        </a:p>
      </dsp:txBody>
      <dsp:txXfrm>
        <a:off x="5101344" y="671191"/>
        <a:ext cx="1118684" cy="230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garantire la sicurezza </a:t>
          </a:r>
          <a:r>
            <a:rPr lang="pl-PL" sz="2400" kern="1200" dirty="0">
              <a:solidFill>
                <a:srgbClr val="231F20"/>
              </a:solidFill>
            </a:rPr>
            <a:t>alimentare</a:t>
          </a:r>
        </a:p>
      </dsp:txBody>
      <dsp:txXfrm>
        <a:off x="280157" y="101675"/>
        <a:ext cx="4036237" cy="692586"/>
      </dsp:txXfrm>
    </dsp:sp>
    <dsp:sp modelId="{62A371FB-1111-4CCA-A7D4-F5392CBC60D1}">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34BE5-2FB3-42FF-8A87-AB629C3B07CC}">
      <dsp:nvSpPr>
        <dsp:cNvPr id="0" name=""/>
        <dsp:cNvSpPr/>
      </dsp:nvSpPr>
      <dsp:spPr>
        <a:xfrm>
          <a:off x="242690" y="124356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protezione dell'ambiente</a:t>
          </a:r>
        </a:p>
      </dsp:txBody>
      <dsp:txXfrm>
        <a:off x="280157" y="1281035"/>
        <a:ext cx="4036237" cy="692586"/>
      </dsp:txXfrm>
    </dsp:sp>
    <dsp:sp modelId="{C3EFC1CC-0E4E-496F-B226-7A8B0F82ABA2}">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133EF5-4451-4364-A513-8676B508E7D6}">
      <dsp:nvSpPr>
        <dsp:cNvPr id="0" name=""/>
        <dsp:cNvSpPr/>
      </dsp:nvSpPr>
      <dsp:spPr>
        <a:xfrm>
          <a:off x="242690" y="2422929"/>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valorizzazione della biodiversità</a:t>
          </a:r>
        </a:p>
      </dsp:txBody>
      <dsp:txXfrm>
        <a:off x="280157" y="2460396"/>
        <a:ext cx="4036237" cy="69258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colza invernale</a:t>
          </a:r>
          <a:endParaRPr lang="pl-PL" sz="800" b="1" kern="1200" dirty="0">
            <a:solidFill>
              <a:schemeClr val="tx1">
                <a:lumMod val="50000"/>
              </a:schemeClr>
            </a:solidFill>
          </a:endParaRPr>
        </a:p>
      </dsp:txBody>
      <dsp:txXfrm>
        <a:off x="170196" y="671191"/>
        <a:ext cx="1118684" cy="230122"/>
      </dsp:txXfrm>
    </dsp:sp>
    <dsp:sp modelId="{0B659791-F6B1-4C75-A476-1617D5F75DF2}">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grano invernale</a:t>
          </a:r>
          <a:endParaRPr lang="pl-PL" sz="800" b="1" kern="1200" dirty="0">
            <a:solidFill>
              <a:schemeClr val="tx1">
                <a:lumMod val="50000"/>
              </a:schemeClr>
            </a:solidFill>
          </a:endParaRPr>
        </a:p>
      </dsp:txBody>
      <dsp:txXfrm>
        <a:off x="1402983" y="671191"/>
        <a:ext cx="1118684" cy="230122"/>
      </dsp:txXfrm>
    </dsp:sp>
    <dsp:sp modelId="{C467F853-7121-488E-A8CB-639F3D4736C4}">
      <dsp:nvSpPr>
        <dsp:cNvPr id="0" name=""/>
        <dsp:cNvSpPr/>
      </dsp:nvSpPr>
      <dsp:spPr>
        <a:xfrm>
          <a:off x="2635770" y="0"/>
          <a:ext cx="1118684" cy="958845"/>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barbabietola da zucchero</a:t>
          </a:r>
          <a:endParaRPr lang="pl-PL" sz="800" b="1" kern="1200" dirty="0">
            <a:solidFill>
              <a:schemeClr val="tx1">
                <a:lumMod val="50000"/>
              </a:schemeClr>
            </a:solidFill>
          </a:endParaRPr>
        </a:p>
      </dsp:txBody>
      <dsp:txXfrm>
        <a:off x="2635770" y="671191"/>
        <a:ext cx="1118684" cy="230122"/>
      </dsp:txXfrm>
    </dsp:sp>
    <dsp:sp modelId="{94FB3743-7CEB-422C-9EC9-ABE1228BB3DF}">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orzo </a:t>
          </a:r>
          <a:r>
            <a:rPr lang="pl-PL" sz="800" b="1" kern="1200" dirty="0">
              <a:solidFill>
                <a:schemeClr val="tx1">
                  <a:lumMod val="50000"/>
                </a:schemeClr>
              </a:solidFill>
            </a:rPr>
            <a:t>primaverile</a:t>
          </a:r>
        </a:p>
      </dsp:txBody>
      <dsp:txXfrm>
        <a:off x="3868557" y="671191"/>
        <a:ext cx="1118684" cy="230122"/>
      </dsp:txXfrm>
    </dsp:sp>
    <dsp:sp modelId="{DCAD98F7-BED9-4402-A46D-113C2C1AB8A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E949C3-5F6E-464C-AE5D-4AA8A52DCC35}">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piselli </a:t>
          </a:r>
          <a:r>
            <a:rPr lang="pl-PL" sz="800" b="1" kern="1200" dirty="0">
              <a:solidFill>
                <a:schemeClr val="tx1">
                  <a:lumMod val="50000"/>
                </a:schemeClr>
              </a:solidFill>
            </a:rPr>
            <a:t>di campo</a:t>
          </a:r>
        </a:p>
      </dsp:txBody>
      <dsp:txXfrm>
        <a:off x="5101344" y="671191"/>
        <a:ext cx="1118684" cy="2301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9791-F6B1-4C75-A476-1617D5F75DF2}">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grano invernale</a:t>
          </a:r>
          <a:endParaRPr lang="pl-PL" sz="800" b="1" kern="1200" dirty="0">
            <a:solidFill>
              <a:schemeClr val="tx1">
                <a:lumMod val="50000"/>
              </a:schemeClr>
            </a:solidFill>
          </a:endParaRPr>
        </a:p>
      </dsp:txBody>
      <dsp:txXfrm>
        <a:off x="170196" y="671191"/>
        <a:ext cx="1118684" cy="230122"/>
      </dsp:txXfrm>
    </dsp:sp>
    <dsp:sp modelId="{7E556A40-1F05-4A36-B598-3C2D5FF19778}">
      <dsp:nvSpPr>
        <dsp:cNvPr id="0" name=""/>
        <dsp:cNvSpPr/>
      </dsp:nvSpPr>
      <dsp:spPr>
        <a:xfrm>
          <a:off x="1402983" y="0"/>
          <a:ext cx="1118684" cy="958845"/>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802C2545-0668-4157-9193-17E571B2E1F1}">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barbabietola da zucchero</a:t>
          </a:r>
          <a:endParaRPr lang="pl-PL" sz="800" b="1" kern="1200" dirty="0">
            <a:solidFill>
              <a:schemeClr val="tx1">
                <a:lumMod val="50000"/>
              </a:schemeClr>
            </a:solidFill>
          </a:endParaRPr>
        </a:p>
      </dsp:txBody>
      <dsp:txXfrm>
        <a:off x="1402983" y="671191"/>
        <a:ext cx="1118684" cy="230122"/>
      </dsp:txXfrm>
    </dsp:sp>
    <dsp:sp modelId="{76B673F4-F884-4604-B185-06C3D49038A8}">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081D167-5BF3-4BC7-B9B9-C7A1E51A1C15}">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orzo </a:t>
          </a:r>
          <a:r>
            <a:rPr lang="pl-PL" sz="800" b="1" kern="1200" dirty="0">
              <a:solidFill>
                <a:schemeClr val="tx1">
                  <a:lumMod val="50000"/>
                </a:schemeClr>
              </a:solidFill>
            </a:rPr>
            <a:t>primaverile</a:t>
          </a:r>
        </a:p>
      </dsp:txBody>
      <dsp:txXfrm>
        <a:off x="2635770" y="671191"/>
        <a:ext cx="1118684" cy="230122"/>
      </dsp:txXfrm>
    </dsp:sp>
    <dsp:sp modelId="{7A51B90C-E7ED-4E20-85CB-786F69020F08}">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E1D5D92-A02E-4733-B20D-B4A20A5709DA}">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piselli </a:t>
          </a:r>
          <a:r>
            <a:rPr lang="pl-PL" sz="800" b="1" kern="1200" dirty="0">
              <a:solidFill>
                <a:schemeClr val="tx1">
                  <a:lumMod val="50000"/>
                </a:schemeClr>
              </a:solidFill>
            </a:rPr>
            <a:t>di campo</a:t>
          </a:r>
        </a:p>
      </dsp:txBody>
      <dsp:txXfrm>
        <a:off x="3868557" y="671191"/>
        <a:ext cx="1118684" cy="230122"/>
      </dsp:txXfrm>
    </dsp:sp>
    <dsp:sp modelId="{4F9118AB-627D-4FA3-B174-23F45095732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059A0A5-D097-475F-9AB8-ABD8D7ECA2DA}">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355600">
            <a:lnSpc>
              <a:spcPct val="90000"/>
            </a:lnSpc>
            <a:spcBef>
              <a:spcPct val="0"/>
            </a:spcBef>
            <a:spcAft>
              <a:spcPct val="35000"/>
            </a:spcAft>
            <a:buNone/>
          </a:pPr>
          <a:r>
            <a:rPr lang="pl-PL" sz="800" b="1" kern="1200" dirty="0" err="1">
              <a:solidFill>
                <a:schemeClr val="tx1">
                  <a:lumMod val="50000"/>
                </a:schemeClr>
              </a:solidFill>
            </a:rPr>
            <a:t>colza invernale</a:t>
          </a:r>
          <a:endParaRPr lang="pl-PL" sz="800" b="1" kern="1200" dirty="0">
            <a:solidFill>
              <a:schemeClr val="tx1">
                <a:lumMod val="50000"/>
              </a:schemeClr>
            </a:solidFill>
          </a:endParaRPr>
        </a:p>
      </dsp:txBody>
      <dsp:txXfrm>
        <a:off x="5101344" y="671191"/>
        <a:ext cx="1118684" cy="2301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543" y="328664"/>
          <a:ext cx="1127747" cy="352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707"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1</a:t>
          </a:r>
        </a:p>
      </dsp:txBody>
      <dsp:txXfrm>
        <a:off x="229543" y="328664"/>
        <a:ext cx="1127747" cy="352421"/>
      </dsp:txXfrm>
    </dsp:sp>
    <dsp:sp modelId="{38C1ADFD-E69F-48D9-939F-FD45B74C6EC0}">
      <dsp:nvSpPr>
        <dsp:cNvPr id="0" name=""/>
        <dsp:cNvSpPr/>
      </dsp:nvSpPr>
      <dsp:spPr>
        <a:xfrm>
          <a:off x="182553" y="277759"/>
          <a:ext cx="246694" cy="37004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446186" y="328759"/>
          <a:ext cx="1127035" cy="35219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55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2</a:t>
          </a:r>
        </a:p>
      </dsp:txBody>
      <dsp:txXfrm>
        <a:off x="1446186" y="328759"/>
        <a:ext cx="1127035" cy="352198"/>
      </dsp:txXfrm>
    </dsp:sp>
    <dsp:sp modelId="{44B8183F-8EB5-4ABF-844D-48DA59E945B1}">
      <dsp:nvSpPr>
        <dsp:cNvPr id="0" name=""/>
        <dsp:cNvSpPr/>
      </dsp:nvSpPr>
      <dsp:spPr>
        <a:xfrm>
          <a:off x="1399226" y="277886"/>
          <a:ext cx="246538" cy="36980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2661939"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3</a:t>
          </a:r>
        </a:p>
      </dsp:txBody>
      <dsp:txXfrm>
        <a:off x="2661939" y="329330"/>
        <a:ext cx="1122765" cy="350864"/>
      </dsp:txXfrm>
    </dsp:sp>
    <dsp:sp modelId="{C275C288-9E63-4925-A692-EA2F5E15C597}">
      <dsp:nvSpPr>
        <dsp:cNvPr id="0" name=""/>
        <dsp:cNvSpPr/>
      </dsp:nvSpPr>
      <dsp:spPr>
        <a:xfrm>
          <a:off x="2615157" y="278650"/>
          <a:ext cx="245604" cy="36840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3873422"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4</a:t>
          </a:r>
        </a:p>
      </dsp:txBody>
      <dsp:txXfrm>
        <a:off x="3873422" y="329330"/>
        <a:ext cx="1122765" cy="350864"/>
      </dsp:txXfrm>
    </dsp:sp>
    <dsp:sp modelId="{2ED9AAB5-50FD-4122-BCE0-5D002DEE1E99}">
      <dsp:nvSpPr>
        <dsp:cNvPr id="0" name=""/>
        <dsp:cNvSpPr/>
      </dsp:nvSpPr>
      <dsp:spPr>
        <a:xfrm>
          <a:off x="3826640" y="278650"/>
          <a:ext cx="245604" cy="36840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181211-009B-410F-A131-59AE00B7A8E3}">
      <dsp:nvSpPr>
        <dsp:cNvPr id="0" name=""/>
        <dsp:cNvSpPr/>
      </dsp:nvSpPr>
      <dsp:spPr>
        <a:xfrm>
          <a:off x="5084905"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5</a:t>
          </a:r>
        </a:p>
      </dsp:txBody>
      <dsp:txXfrm>
        <a:off x="5084905" y="329330"/>
        <a:ext cx="1122765" cy="350864"/>
      </dsp:txXfrm>
    </dsp:sp>
    <dsp:sp modelId="{933B54EE-B147-499D-B3AB-9302AAC3915E}">
      <dsp:nvSpPr>
        <dsp:cNvPr id="0" name=""/>
        <dsp:cNvSpPr/>
      </dsp:nvSpPr>
      <dsp:spPr>
        <a:xfrm>
          <a:off x="5038123" y="278650"/>
          <a:ext cx="245604" cy="368407"/>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633096" y="140036"/>
          <a:ext cx="859645" cy="72837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633096" y="115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1</a:t>
          </a:r>
        </a:p>
      </dsp:txBody>
      <dsp:txXfrm>
        <a:off x="633096" y="1151"/>
        <a:ext cx="859645" cy="125422"/>
      </dsp:txXfrm>
    </dsp:sp>
    <dsp:sp modelId="{E8D710DC-701C-40DC-BC7F-96CF51DCC0EB}">
      <dsp:nvSpPr>
        <dsp:cNvPr id="0" name=""/>
        <dsp:cNvSpPr/>
      </dsp:nvSpPr>
      <dsp:spPr>
        <a:xfrm>
          <a:off x="633096" y="1122574"/>
          <a:ext cx="859645" cy="728372"/>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633096" y="983689"/>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2</a:t>
          </a:r>
        </a:p>
      </dsp:txBody>
      <dsp:txXfrm>
        <a:off x="633096" y="983689"/>
        <a:ext cx="859645" cy="125422"/>
      </dsp:txXfrm>
    </dsp:sp>
    <dsp:sp modelId="{B4CA4D6E-61D0-435C-9F16-562AA5896FE6}">
      <dsp:nvSpPr>
        <dsp:cNvPr id="0" name=""/>
        <dsp:cNvSpPr/>
      </dsp:nvSpPr>
      <dsp:spPr>
        <a:xfrm>
          <a:off x="633096" y="2105111"/>
          <a:ext cx="859645" cy="728372"/>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633096" y="1966226"/>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3</a:t>
          </a:r>
        </a:p>
      </dsp:txBody>
      <dsp:txXfrm>
        <a:off x="633096" y="1966226"/>
        <a:ext cx="859645" cy="125422"/>
      </dsp:txXfrm>
    </dsp:sp>
    <dsp:sp modelId="{AA29EC4E-8B21-4424-BED7-2B4FFE60388B}">
      <dsp:nvSpPr>
        <dsp:cNvPr id="0" name=""/>
        <dsp:cNvSpPr/>
      </dsp:nvSpPr>
      <dsp:spPr>
        <a:xfrm>
          <a:off x="633096" y="3087649"/>
          <a:ext cx="859645" cy="728372"/>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633096" y="2948764"/>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4</a:t>
          </a:r>
        </a:p>
      </dsp:txBody>
      <dsp:txXfrm>
        <a:off x="633096" y="2948764"/>
        <a:ext cx="859645" cy="125422"/>
      </dsp:txXfrm>
    </dsp:sp>
    <dsp:sp modelId="{C880BDAD-34A3-4C12-BF7B-8275BE897823}">
      <dsp:nvSpPr>
        <dsp:cNvPr id="0" name=""/>
        <dsp:cNvSpPr/>
      </dsp:nvSpPr>
      <dsp:spPr>
        <a:xfrm>
          <a:off x="633096" y="4070186"/>
          <a:ext cx="859645" cy="728372"/>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D51AD-673A-4708-A8B1-868D3FDCA2BD}">
      <dsp:nvSpPr>
        <dsp:cNvPr id="0" name=""/>
        <dsp:cNvSpPr/>
      </dsp:nvSpPr>
      <dsp:spPr>
        <a:xfrm>
          <a:off x="633096" y="393130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5</a:t>
          </a:r>
        </a:p>
      </dsp:txBody>
      <dsp:txXfrm>
        <a:off x="633096" y="3931301"/>
        <a:ext cx="859645" cy="12542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983437"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patata</a:t>
          </a:r>
          <a:endParaRPr lang="pl-PL" sz="1500" b="1" kern="1200" dirty="0">
            <a:solidFill>
              <a:schemeClr val="tx1">
                <a:lumMod val="50000"/>
              </a:schemeClr>
            </a:solidFill>
          </a:endParaRPr>
        </a:p>
      </dsp:txBody>
      <dsp:txXfrm>
        <a:off x="983437" y="839160"/>
        <a:ext cx="1398639" cy="287712"/>
      </dsp:txXfrm>
    </dsp:sp>
    <dsp:sp modelId="{CC53A64B-9AC8-405E-82D8-00A0148B60C9}">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avena</a:t>
          </a:r>
          <a:endParaRPr lang="pl-PL" sz="1500" b="1" kern="1200" dirty="0">
            <a:solidFill>
              <a:schemeClr val="tx1">
                <a:lumMod val="50000"/>
              </a:schemeClr>
            </a:solidFill>
          </a:endParaRPr>
        </a:p>
      </dsp:txBody>
      <dsp:txXfrm>
        <a:off x="2524734" y="839160"/>
        <a:ext cx="1398639" cy="287712"/>
      </dsp:txXfrm>
    </dsp:sp>
    <dsp:sp modelId="{6B07F2C7-B0F7-42C2-8911-2B61CC18EC1D}">
      <dsp:nvSpPr>
        <dsp:cNvPr id="0" name=""/>
        <dsp:cNvSpPr/>
      </dsp:nvSpPr>
      <dsp:spPr>
        <a:xfrm>
          <a:off x="4066031"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lupino blu</a:t>
          </a:r>
          <a:endParaRPr lang="pl-PL" sz="1500" b="1" kern="1200" dirty="0">
            <a:solidFill>
              <a:schemeClr val="tx1">
                <a:lumMod val="50000"/>
              </a:schemeClr>
            </a:solidFill>
          </a:endParaRPr>
        </a:p>
      </dsp:txBody>
      <dsp:txXfrm>
        <a:off x="4066031" y="839160"/>
        <a:ext cx="1398639" cy="287712"/>
      </dsp:txXfrm>
    </dsp:sp>
    <dsp:sp modelId="{9F05F636-4A8E-40DC-A57B-D36A52A17531}">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segale</a:t>
          </a:r>
          <a:endParaRPr lang="pl-PL" sz="1500" b="1" kern="1200" dirty="0">
            <a:solidFill>
              <a:schemeClr val="tx1">
                <a:lumMod val="50000"/>
              </a:schemeClr>
            </a:solidFill>
          </a:endParaRPr>
        </a:p>
      </dsp:txBody>
      <dsp:txXfrm>
        <a:off x="5607328" y="839160"/>
        <a:ext cx="1398639" cy="2877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avena</a:t>
          </a:r>
          <a:endParaRPr lang="pl-PL" sz="1500" b="1" kern="1200" dirty="0">
            <a:solidFill>
              <a:schemeClr val="tx1">
                <a:lumMod val="50000"/>
              </a:schemeClr>
            </a:solidFill>
          </a:endParaRPr>
        </a:p>
      </dsp:txBody>
      <dsp:txXfrm>
        <a:off x="983437" y="839160"/>
        <a:ext cx="1398639" cy="287712"/>
      </dsp:txXfrm>
    </dsp:sp>
    <dsp:sp modelId="{6B07F2C7-B0F7-42C2-8911-2B61CC18EC1D}">
      <dsp:nvSpPr>
        <dsp:cNvPr id="0" name=""/>
        <dsp:cNvSpPr/>
      </dsp:nvSpPr>
      <dsp:spPr>
        <a:xfrm>
          <a:off x="2529405"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lupino blu</a:t>
          </a:r>
          <a:endParaRPr lang="pl-PL" sz="1500" b="1" kern="1200" dirty="0">
            <a:solidFill>
              <a:schemeClr val="tx1">
                <a:lumMod val="50000"/>
              </a:schemeClr>
            </a:solidFill>
          </a:endParaRPr>
        </a:p>
      </dsp:txBody>
      <dsp:txXfrm>
        <a:off x="2524734" y="839160"/>
        <a:ext cx="1398639" cy="287712"/>
      </dsp:txXfrm>
    </dsp:sp>
    <dsp:sp modelId="{9F05F636-4A8E-40DC-A57B-D36A52A17531}">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segale</a:t>
          </a:r>
          <a:endParaRPr lang="pl-PL" sz="1500" b="1" kern="1200" dirty="0">
            <a:solidFill>
              <a:schemeClr val="tx1">
                <a:lumMod val="50000"/>
              </a:schemeClr>
            </a:solidFill>
          </a:endParaRPr>
        </a:p>
      </dsp:txBody>
      <dsp:txXfrm>
        <a:off x="4066031" y="839160"/>
        <a:ext cx="1398639" cy="287712"/>
      </dsp:txXfrm>
    </dsp:sp>
    <dsp:sp modelId="{0B659791-F6B1-4C75-A476-1617D5F75DF2}">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patata</a:t>
          </a:r>
          <a:endParaRPr lang="pl-PL" sz="1500" b="1" kern="1200" dirty="0">
            <a:solidFill>
              <a:schemeClr val="tx1">
                <a:lumMod val="50000"/>
              </a:schemeClr>
            </a:solidFill>
          </a:endParaRPr>
        </a:p>
      </dsp:txBody>
      <dsp:txXfrm>
        <a:off x="5607328" y="839160"/>
        <a:ext cx="1398639" cy="28771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056278"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lupino blu</a:t>
          </a:r>
          <a:endParaRPr lang="pl-PL" sz="1500" b="1" kern="1200" dirty="0">
            <a:solidFill>
              <a:schemeClr val="tx1">
                <a:lumMod val="50000"/>
              </a:schemeClr>
            </a:solidFill>
          </a:endParaRPr>
        </a:p>
      </dsp:txBody>
      <dsp:txXfrm>
        <a:off x="983437" y="839160"/>
        <a:ext cx="1398639" cy="287712"/>
      </dsp:txXfrm>
    </dsp:sp>
    <dsp:sp modelId="{9F05F636-4A8E-40DC-A57B-D36A52A17531}">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segale</a:t>
          </a:r>
          <a:endParaRPr lang="pl-PL" sz="1500" b="1" kern="1200" dirty="0">
            <a:solidFill>
              <a:schemeClr val="tx1">
                <a:lumMod val="50000"/>
              </a:schemeClr>
            </a:solidFill>
          </a:endParaRPr>
        </a:p>
      </dsp:txBody>
      <dsp:txXfrm>
        <a:off x="2524734" y="839160"/>
        <a:ext cx="1398639" cy="287712"/>
      </dsp:txXfrm>
    </dsp:sp>
    <dsp:sp modelId="{0B659791-F6B1-4C75-A476-1617D5F75DF2}">
      <dsp:nvSpPr>
        <dsp:cNvPr id="0" name=""/>
        <dsp:cNvSpPr/>
      </dsp:nvSpPr>
      <dsp:spPr>
        <a:xfrm>
          <a:off x="4061360"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patata</a:t>
          </a:r>
          <a:endParaRPr lang="pl-PL" sz="1500" b="1" kern="1200" dirty="0">
            <a:solidFill>
              <a:schemeClr val="tx1">
                <a:lumMod val="50000"/>
              </a:schemeClr>
            </a:solidFill>
          </a:endParaRPr>
        </a:p>
      </dsp:txBody>
      <dsp:txXfrm>
        <a:off x="4066031" y="839160"/>
        <a:ext cx="1398639" cy="287712"/>
      </dsp:txXfrm>
    </dsp:sp>
    <dsp:sp modelId="{5CF7EF89-B366-49F9-B433-6F3F289B3A59}">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avena</a:t>
          </a:r>
          <a:endParaRPr lang="pl-PL" sz="1500" b="1" kern="1200" dirty="0">
            <a:solidFill>
              <a:schemeClr val="tx1">
                <a:lumMod val="50000"/>
              </a:schemeClr>
            </a:solidFill>
          </a:endParaRPr>
        </a:p>
      </dsp:txBody>
      <dsp:txXfrm>
        <a:off x="5607328" y="839160"/>
        <a:ext cx="1398639" cy="28771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segale</a:t>
          </a:r>
          <a:endParaRPr lang="pl-PL" sz="1500" b="1" kern="1200" dirty="0">
            <a:solidFill>
              <a:schemeClr val="tx1">
                <a:lumMod val="50000"/>
              </a:schemeClr>
            </a:solidFill>
          </a:endParaRPr>
        </a:p>
      </dsp:txBody>
      <dsp:txXfrm>
        <a:off x="983437" y="839160"/>
        <a:ext cx="1398639" cy="287712"/>
      </dsp:txXfrm>
    </dsp:sp>
    <dsp:sp modelId="{0B659791-F6B1-4C75-A476-1617D5F75DF2}">
      <dsp:nvSpPr>
        <dsp:cNvPr id="0" name=""/>
        <dsp:cNvSpPr/>
      </dsp:nvSpPr>
      <dsp:spPr>
        <a:xfrm>
          <a:off x="2524734"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patata</a:t>
          </a:r>
          <a:endParaRPr lang="pl-PL" sz="1500" b="1" kern="1200" dirty="0">
            <a:solidFill>
              <a:schemeClr val="tx1">
                <a:lumMod val="50000"/>
              </a:schemeClr>
            </a:solidFill>
          </a:endParaRPr>
        </a:p>
      </dsp:txBody>
      <dsp:txXfrm>
        <a:off x="2524734" y="839160"/>
        <a:ext cx="1398639" cy="287712"/>
      </dsp:txXfrm>
    </dsp:sp>
    <dsp:sp modelId="{C467F853-7121-488E-A8CB-639F3D4736C4}">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avena</a:t>
          </a:r>
          <a:endParaRPr lang="pl-PL" sz="1500" b="1" kern="1200" dirty="0">
            <a:solidFill>
              <a:schemeClr val="tx1">
                <a:lumMod val="50000"/>
              </a:schemeClr>
            </a:solidFill>
          </a:endParaRPr>
        </a:p>
      </dsp:txBody>
      <dsp:txXfrm>
        <a:off x="4066031" y="839160"/>
        <a:ext cx="1398639" cy="287712"/>
      </dsp:txXfrm>
    </dsp:sp>
    <dsp:sp modelId="{94FB3743-7CEB-422C-9EC9-ABE1228BB3DF}">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lupino blu</a:t>
          </a:r>
          <a:endParaRPr lang="pl-PL" sz="1500" b="1" kern="1200" dirty="0">
            <a:solidFill>
              <a:schemeClr val="tx1">
                <a:lumMod val="50000"/>
              </a:schemeClr>
            </a:solidFill>
          </a:endParaRPr>
        </a:p>
      </dsp:txBody>
      <dsp:txXfrm>
        <a:off x="5607328" y="839160"/>
        <a:ext cx="1398639" cy="28771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646" y="289973"/>
          <a:ext cx="1417178" cy="4428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969"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1</a:t>
          </a:r>
        </a:p>
      </dsp:txBody>
      <dsp:txXfrm>
        <a:off x="229646" y="289973"/>
        <a:ext cx="1417178" cy="442868"/>
      </dsp:txXfrm>
    </dsp:sp>
    <dsp:sp modelId="{38C1ADFD-E69F-48D9-939F-FD45B74C6EC0}">
      <dsp:nvSpPr>
        <dsp:cNvPr id="0" name=""/>
        <dsp:cNvSpPr/>
      </dsp:nvSpPr>
      <dsp:spPr>
        <a:xfrm>
          <a:off x="170597" y="226003"/>
          <a:ext cx="310007" cy="4650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758534" y="290092"/>
          <a:ext cx="1416283" cy="4425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7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2</a:t>
          </a:r>
        </a:p>
      </dsp:txBody>
      <dsp:txXfrm>
        <a:off x="1758534" y="290092"/>
        <a:ext cx="1416283" cy="442588"/>
      </dsp:txXfrm>
    </dsp:sp>
    <dsp:sp modelId="{44B8183F-8EB5-4ABF-844D-48DA59E945B1}">
      <dsp:nvSpPr>
        <dsp:cNvPr id="0" name=""/>
        <dsp:cNvSpPr/>
      </dsp:nvSpPr>
      <dsp:spPr>
        <a:xfrm>
          <a:off x="1699523" y="226163"/>
          <a:ext cx="309812" cy="46471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3286305"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3</a:t>
          </a:r>
        </a:p>
      </dsp:txBody>
      <dsp:txXfrm>
        <a:off x="3286305" y="290810"/>
        <a:ext cx="1410917" cy="440911"/>
      </dsp:txXfrm>
    </dsp:sp>
    <dsp:sp modelId="{C275C288-9E63-4925-A692-EA2F5E15C597}">
      <dsp:nvSpPr>
        <dsp:cNvPr id="0" name=""/>
        <dsp:cNvSpPr/>
      </dsp:nvSpPr>
      <dsp:spPr>
        <a:xfrm>
          <a:off x="3227517" y="227122"/>
          <a:ext cx="308638" cy="46295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4808709"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campo 4</a:t>
          </a:r>
        </a:p>
      </dsp:txBody>
      <dsp:txXfrm>
        <a:off x="4808709" y="290810"/>
        <a:ext cx="1410917" cy="440911"/>
      </dsp:txXfrm>
    </dsp:sp>
    <dsp:sp modelId="{2ED9AAB5-50FD-4122-BCE0-5D002DEE1E99}">
      <dsp:nvSpPr>
        <dsp:cNvPr id="0" name=""/>
        <dsp:cNvSpPr/>
      </dsp:nvSpPr>
      <dsp:spPr>
        <a:xfrm>
          <a:off x="4749921" y="227122"/>
          <a:ext cx="308638" cy="46295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485453" y="178295"/>
          <a:ext cx="1079841" cy="914943"/>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485453" y="3835"/>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1</a:t>
          </a:r>
        </a:p>
      </dsp:txBody>
      <dsp:txXfrm>
        <a:off x="485453" y="3835"/>
        <a:ext cx="1079841" cy="157549"/>
      </dsp:txXfrm>
    </dsp:sp>
    <dsp:sp modelId="{E8D710DC-701C-40DC-BC7F-96CF51DCC0EB}">
      <dsp:nvSpPr>
        <dsp:cNvPr id="0" name=""/>
        <dsp:cNvSpPr/>
      </dsp:nvSpPr>
      <dsp:spPr>
        <a:xfrm>
          <a:off x="485453" y="1412507"/>
          <a:ext cx="1079841" cy="91494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485453" y="1238047"/>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2</a:t>
          </a:r>
        </a:p>
      </dsp:txBody>
      <dsp:txXfrm>
        <a:off x="485453" y="1238047"/>
        <a:ext cx="1079841" cy="157549"/>
      </dsp:txXfrm>
    </dsp:sp>
    <dsp:sp modelId="{B4CA4D6E-61D0-435C-9F16-562AA5896FE6}">
      <dsp:nvSpPr>
        <dsp:cNvPr id="0" name=""/>
        <dsp:cNvSpPr/>
      </dsp:nvSpPr>
      <dsp:spPr>
        <a:xfrm>
          <a:off x="485453" y="2646719"/>
          <a:ext cx="1079841" cy="91494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485453" y="2472260"/>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3</a:t>
          </a:r>
        </a:p>
      </dsp:txBody>
      <dsp:txXfrm>
        <a:off x="485453" y="2472260"/>
        <a:ext cx="1079841" cy="157549"/>
      </dsp:txXfrm>
    </dsp:sp>
    <dsp:sp modelId="{AA29EC4E-8B21-4424-BED7-2B4FFE60388B}">
      <dsp:nvSpPr>
        <dsp:cNvPr id="0" name=""/>
        <dsp:cNvSpPr/>
      </dsp:nvSpPr>
      <dsp:spPr>
        <a:xfrm>
          <a:off x="485453" y="3880932"/>
          <a:ext cx="1079841" cy="914943"/>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485453" y="3706472"/>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anno 4</a:t>
          </a:r>
        </a:p>
      </dsp:txBody>
      <dsp:txXfrm>
        <a:off x="485453" y="3706472"/>
        <a:ext cx="1079841" cy="157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0678" y="18278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Girasole</a:t>
          </a:r>
          <a:endParaRPr lang="pl-PL" sz="1600" b="1" kern="1200" dirty="0">
            <a:solidFill>
              <a:srgbClr val="231F20"/>
            </a:solidFill>
          </a:endParaRPr>
        </a:p>
      </dsp:txBody>
      <dsp:txXfrm>
        <a:off x="10678" y="182789"/>
        <a:ext cx="1525000" cy="228750"/>
      </dsp:txXfrm>
    </dsp:sp>
    <dsp:sp modelId="{2C557754-C4B8-4423-8B48-77692FDB402C}">
      <dsp:nvSpPr>
        <dsp:cNvPr id="0" name=""/>
        <dsp:cNvSpPr/>
      </dsp:nvSpPr>
      <dsp:spPr>
        <a:xfrm>
          <a:off x="201" y="395031"/>
          <a:ext cx="1525000" cy="152500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86605" y="178429"/>
          <a:ext cx="1525000" cy="22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Zucca</a:t>
          </a:r>
          <a:endParaRPr lang="pl-PL" sz="1600" b="1" kern="1200" dirty="0">
            <a:solidFill>
              <a:srgbClr val="231F20"/>
            </a:solidFill>
          </a:endParaRPr>
        </a:p>
      </dsp:txBody>
      <dsp:txXfrm>
        <a:off x="1686605" y="178429"/>
        <a:ext cx="1525000" cy="228750"/>
      </dsp:txXfrm>
    </dsp:sp>
    <dsp:sp modelId="{6CC3539E-3A5E-4DA6-AAF9-B991E1016658}">
      <dsp:nvSpPr>
        <dsp:cNvPr id="0" name=""/>
        <dsp:cNvSpPr/>
      </dsp:nvSpPr>
      <dsp:spPr>
        <a:xfrm>
          <a:off x="1686407" y="395031"/>
          <a:ext cx="1525000" cy="152500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32" y="1674"/>
          <a:ext cx="5299592" cy="1006767"/>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Piante con un </a:t>
          </a:r>
          <a:r>
            <a:rPr lang="pl-PL" sz="2400" b="0" kern="1200" dirty="0" err="1">
              <a:solidFill>
                <a:srgbClr val="231F20"/>
              </a:solidFill>
            </a:rPr>
            <a:t>impatto positivo </a:t>
          </a:r>
          <a:r>
            <a:rPr lang="en-US" sz="2400" b="0" kern="1200" dirty="0">
              <a:solidFill>
                <a:srgbClr val="231F20"/>
              </a:solidFill>
            </a:rPr>
            <a:t>sulla sostanza organica del suolo</a:t>
          </a:r>
          <a:endParaRPr lang="pl-PL" sz="2400" b="0" kern="1200" dirty="0">
            <a:solidFill>
              <a:srgbClr val="231F20"/>
            </a:solidFill>
          </a:endParaRPr>
        </a:p>
      </dsp:txBody>
      <dsp:txXfrm>
        <a:off x="309919" y="31161"/>
        <a:ext cx="5240618" cy="947793"/>
      </dsp:txXfrm>
    </dsp:sp>
    <dsp:sp modelId="{A5B35C18-4D33-4D98-B558-51D158E4CB0B}">
      <dsp:nvSpPr>
        <dsp:cNvPr id="0" name=""/>
        <dsp:cNvSpPr/>
      </dsp:nvSpPr>
      <dsp:spPr>
        <a:xfrm>
          <a:off x="280432" y="1189659"/>
          <a:ext cx="1006767" cy="1006767"/>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5" y="118965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Legumi</a:t>
          </a:r>
        </a:p>
      </dsp:txBody>
      <dsp:txXfrm>
        <a:off x="1396760" y="1238814"/>
        <a:ext cx="4134109" cy="908457"/>
      </dsp:txXfrm>
    </dsp:sp>
    <dsp:sp modelId="{55D16408-600C-41DE-894B-43C9385A5484}">
      <dsp:nvSpPr>
        <dsp:cNvPr id="0" name=""/>
        <dsp:cNvSpPr/>
      </dsp:nvSpPr>
      <dsp:spPr>
        <a:xfrm>
          <a:off x="280432" y="2317239"/>
          <a:ext cx="1006767" cy="1006767"/>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5" y="2317239"/>
          <a:ext cx="4232419" cy="1006767"/>
        </a:xfrm>
        <a:prstGeom prst="roundRect">
          <a:avLst>
            <a:gd name="adj" fmla="val 16670"/>
          </a:avLst>
        </a:prstGeom>
        <a:solidFill>
          <a:srgbClr val="8BC540">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Erbe</a:t>
          </a:r>
        </a:p>
      </dsp:txBody>
      <dsp:txXfrm>
        <a:off x="1396760" y="2366394"/>
        <a:ext cx="4134109" cy="908457"/>
      </dsp:txXfrm>
    </dsp:sp>
    <dsp:sp modelId="{81F814AE-F0DB-48ED-86E1-A7DBA9729281}">
      <dsp:nvSpPr>
        <dsp:cNvPr id="0" name=""/>
        <dsp:cNvSpPr/>
      </dsp:nvSpPr>
      <dsp:spPr>
        <a:xfrm>
          <a:off x="280432" y="3444819"/>
          <a:ext cx="1006767" cy="1006767"/>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5" y="344481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Colture foraggere perenni</a:t>
          </a:r>
        </a:p>
      </dsp:txBody>
      <dsp:txXfrm>
        <a:off x="1396760" y="3493974"/>
        <a:ext cx="4134109" cy="90845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Piante che hanno un </a:t>
          </a:r>
          <a:r>
            <a:rPr lang="pl-PL" sz="2400" b="0" kern="1200" dirty="0" err="1">
              <a:solidFill>
                <a:srgbClr val="231F20"/>
              </a:solidFill>
            </a:rPr>
            <a:t>impatto negativo </a:t>
          </a:r>
          <a:r>
            <a:rPr lang="en-US" sz="2400" b="0" kern="1200" dirty="0">
              <a:solidFill>
                <a:srgbClr val="231F20"/>
              </a:solidFill>
            </a:rPr>
            <a:t>sulla sostanza organica del suolo</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Colture di radici</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7" y="2317207"/>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Ortaggi a radice</a:t>
          </a:r>
        </a:p>
      </dsp:txBody>
      <dsp:txXfrm>
        <a:off x="1396761" y="2366361"/>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Mais</a:t>
          </a:r>
        </a:p>
      </dsp:txBody>
      <dsp:txXfrm>
        <a:off x="1396761" y="3493925"/>
        <a:ext cx="4134436" cy="90844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Piante con un impatto neutro </a:t>
          </a:r>
          <a:r>
            <a:rPr lang="pl-PL" sz="2400" b="0" kern="1200" dirty="0">
              <a:solidFill>
                <a:srgbClr val="231F20"/>
              </a:solidFill>
            </a:rPr>
            <a:t>sulla </a:t>
          </a:r>
          <a:r>
            <a:rPr lang="pl-PL" sz="2400" b="0" kern="1200" dirty="0" err="1">
              <a:solidFill>
                <a:srgbClr val="231F20"/>
              </a:solidFill>
            </a:rPr>
            <a:t>sostanza organica del terreno</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 Cereali</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9385" y="2321194"/>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Semi oleosi</a:t>
          </a:r>
        </a:p>
      </dsp:txBody>
      <dsp:txXfrm>
        <a:off x="1398539" y="2370348"/>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Erbe</a:t>
          </a:r>
        </a:p>
      </dsp:txBody>
      <dsp:txXfrm>
        <a:off x="1396761" y="3493925"/>
        <a:ext cx="4134436" cy="90844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176887" y="465248"/>
          <a:ext cx="4413204" cy="1996021"/>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Nei </a:t>
          </a:r>
          <a:r>
            <a:rPr lang="pl-PL" sz="2400" b="0" i="0" kern="1200" dirty="0" err="1">
              <a:solidFill>
                <a:srgbClr val="231F20"/>
              </a:solidFill>
            </a:rPr>
            <a:t>terreni acidi</a:t>
          </a:r>
          <a:r>
            <a:rPr lang="pl-PL" sz="2400" b="0" i="0" kern="1200" dirty="0">
              <a:solidFill>
                <a:srgbClr val="231F20"/>
              </a:solidFill>
            </a:rPr>
            <a:t>, i </a:t>
          </a:r>
          <a:r>
            <a:rPr lang="pl-PL" sz="2400" b="0" i="0" kern="1200" dirty="0" err="1">
              <a:solidFill>
                <a:srgbClr val="231F20"/>
              </a:solidFill>
            </a:rPr>
            <a:t>nutrienti essenziali come </a:t>
          </a:r>
          <a:r>
            <a:rPr lang="pl-PL" sz="2400" b="0" i="0" kern="1200" dirty="0">
              <a:solidFill>
                <a:srgbClr val="231F20"/>
              </a:solidFill>
            </a:rPr>
            <a:t>P, Ca e Mg </a:t>
          </a:r>
          <a:r>
            <a:rPr lang="pl-PL" sz="2400" b="0" i="0" kern="1200" dirty="0" err="1">
              <a:solidFill>
                <a:srgbClr val="231F20"/>
              </a:solidFill>
            </a:rPr>
            <a:t>diventano </a:t>
          </a:r>
          <a:r>
            <a:rPr lang="pl-PL" sz="2400" b="0" i="0" kern="1200" dirty="0">
              <a:solidFill>
                <a:srgbClr val="231F20"/>
              </a:solidFill>
            </a:rPr>
            <a:t>meno </a:t>
          </a:r>
          <a:r>
            <a:rPr lang="pl-PL" sz="2400" b="0" i="0" kern="1200" dirty="0" err="1">
              <a:solidFill>
                <a:srgbClr val="231F20"/>
              </a:solidFill>
            </a:rPr>
            <a:t>disponibili</a:t>
          </a:r>
          <a:r>
            <a:rPr lang="pl-PL" sz="2400" b="0" i="0" kern="1200" dirty="0">
              <a:solidFill>
                <a:srgbClr val="231F20"/>
              </a:solidFill>
            </a:rPr>
            <a:t>, </a:t>
          </a:r>
          <a:r>
            <a:rPr lang="pl-PL" sz="2400" b="0" i="0" kern="1200" dirty="0" err="1">
              <a:solidFill>
                <a:srgbClr val="231F20"/>
              </a:solidFill>
            </a:rPr>
            <a:t>mentre i micronutrienti come </a:t>
          </a:r>
          <a:r>
            <a:rPr lang="pl-PL" sz="2400" b="0" i="0" kern="1200" dirty="0">
              <a:solidFill>
                <a:srgbClr val="231F20"/>
              </a:solidFill>
            </a:rPr>
            <a:t>Fe, Mn e Al </a:t>
          </a:r>
          <a:r>
            <a:rPr lang="pl-PL" sz="2400" b="0" i="0" kern="1200" dirty="0" err="1">
              <a:solidFill>
                <a:srgbClr val="231F20"/>
              </a:solidFill>
            </a:rPr>
            <a:t>possono diventare più disponibili.</a:t>
          </a:r>
          <a:endParaRPr lang="pl-PL" sz="2400" b="0" i="0" kern="1200" dirty="0">
            <a:solidFill>
              <a:srgbClr val="231F20"/>
            </a:solidFill>
          </a:endParaRPr>
        </a:p>
      </dsp:txBody>
      <dsp:txXfrm>
        <a:off x="2176887" y="465248"/>
        <a:ext cx="4413204" cy="1996021"/>
      </dsp:txXfrm>
    </dsp:sp>
    <dsp:sp modelId="{CCE3EBC2-C8E7-4C2E-91C0-9DA33A006D96}">
      <dsp:nvSpPr>
        <dsp:cNvPr id="0" name=""/>
        <dsp:cNvSpPr/>
      </dsp:nvSpPr>
      <dsp:spPr>
        <a:xfrm>
          <a:off x="3219" y="465248"/>
          <a:ext cx="1976061" cy="19960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3219" y="2790613"/>
          <a:ext cx="4413204" cy="1996021"/>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Nei terreni alcalini, la disponibilità di </a:t>
          </a:r>
          <a:r>
            <a:rPr lang="pl-PL" sz="2400" kern="1200" dirty="0">
              <a:solidFill>
                <a:srgbClr val="231F20"/>
              </a:solidFill>
            </a:rPr>
            <a:t>P, Fe, Mn</a:t>
          </a:r>
          <a:r>
            <a:rPr lang="en-US" sz="2400" kern="1200" dirty="0">
              <a:solidFill>
                <a:srgbClr val="231F20"/>
              </a:solidFill>
            </a:rPr>
            <a:t>, </a:t>
          </a:r>
          <a:r>
            <a:rPr lang="pl-PL" sz="2400" kern="1200" dirty="0">
              <a:solidFill>
                <a:srgbClr val="231F20"/>
              </a:solidFill>
            </a:rPr>
            <a:t>Zn </a:t>
          </a:r>
          <a:r>
            <a:rPr lang="en-US" sz="2400" kern="1200" dirty="0">
              <a:solidFill>
                <a:srgbClr val="231F20"/>
              </a:solidFill>
            </a:rPr>
            <a:t>e </a:t>
          </a:r>
          <a:r>
            <a:rPr lang="pl-PL" sz="2400" kern="1200" dirty="0">
              <a:solidFill>
                <a:srgbClr val="231F20"/>
              </a:solidFill>
            </a:rPr>
            <a:t>Cu </a:t>
          </a:r>
          <a:r>
            <a:rPr lang="en-US" sz="2400" kern="1200" dirty="0">
              <a:solidFill>
                <a:srgbClr val="231F20"/>
              </a:solidFill>
            </a:rPr>
            <a:t>è spesso ridotta.</a:t>
          </a:r>
          <a:endParaRPr lang="pl-PL" sz="2400" kern="1200" dirty="0">
            <a:solidFill>
              <a:srgbClr val="231F20"/>
            </a:solidFill>
          </a:endParaRPr>
        </a:p>
      </dsp:txBody>
      <dsp:txXfrm>
        <a:off x="3219" y="2790613"/>
        <a:ext cx="4413204" cy="1996021"/>
      </dsp:txXfrm>
    </dsp:sp>
    <dsp:sp modelId="{647C7C7D-9520-4D9F-96A9-866EAFE60D9C}">
      <dsp:nvSpPr>
        <dsp:cNvPr id="0" name=""/>
        <dsp:cNvSpPr/>
      </dsp:nvSpPr>
      <dsp:spPr>
        <a:xfrm>
          <a:off x="4614029" y="2790613"/>
          <a:ext cx="1976061" cy="19960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CE027-331B-482B-A31D-88B307EA28F5}">
      <dsp:nvSpPr>
        <dsp:cNvPr id="0" name=""/>
        <dsp:cNvSpPr/>
      </dsp:nvSpPr>
      <dsp:spPr>
        <a:xfrm>
          <a:off x="418466" y="5453"/>
          <a:ext cx="1775613" cy="152191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B894455-04BD-44FF-BDD6-30312EDC4E77}">
      <dsp:nvSpPr>
        <dsp:cNvPr id="0" name=""/>
        <dsp:cNvSpPr/>
      </dsp:nvSpPr>
      <dsp:spPr>
        <a:xfrm>
          <a:off x="418466"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segale</a:t>
          </a:r>
          <a:r>
            <a:rPr lang="pl-PL" sz="1100" kern="1200" dirty="0"/>
            <a:t>: 4,0-6,5</a:t>
          </a:r>
        </a:p>
      </dsp:txBody>
      <dsp:txXfrm>
        <a:off x="418466" y="1070790"/>
        <a:ext cx="1775613" cy="365258"/>
      </dsp:txXfrm>
    </dsp:sp>
    <dsp:sp modelId="{CC806F23-A46B-4EF2-A903-36EC27731E7E}">
      <dsp:nvSpPr>
        <dsp:cNvPr id="0" name=""/>
        <dsp:cNvSpPr/>
      </dsp:nvSpPr>
      <dsp:spPr>
        <a:xfrm>
          <a:off x="2375187" y="5453"/>
          <a:ext cx="1775613" cy="152191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D879F3D-E2AE-4AB6-9BAD-6C8AEA7796C6}">
      <dsp:nvSpPr>
        <dsp:cNvPr id="0" name=""/>
        <dsp:cNvSpPr/>
      </dsp:nvSpPr>
      <dsp:spPr>
        <a:xfrm>
          <a:off x="2375187"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patata</a:t>
          </a:r>
          <a:r>
            <a:rPr lang="pl-PL" sz="1100" kern="1200" dirty="0"/>
            <a:t>: 4,0-6,5</a:t>
          </a:r>
        </a:p>
      </dsp:txBody>
      <dsp:txXfrm>
        <a:off x="2375187" y="1070790"/>
        <a:ext cx="1775613" cy="365258"/>
      </dsp:txXfrm>
    </dsp:sp>
    <dsp:sp modelId="{95B420C3-3D54-401F-9AA4-FE103A1685C5}">
      <dsp:nvSpPr>
        <dsp:cNvPr id="0" name=""/>
        <dsp:cNvSpPr/>
      </dsp:nvSpPr>
      <dsp:spPr>
        <a:xfrm>
          <a:off x="4331908" y="5453"/>
          <a:ext cx="1775613" cy="152191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26D0F59-776A-4337-9AEF-908AFFF38586}">
      <dsp:nvSpPr>
        <dsp:cNvPr id="0" name=""/>
        <dsp:cNvSpPr/>
      </dsp:nvSpPr>
      <dsp:spPr>
        <a:xfrm>
          <a:off x="4331908"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triticale</a:t>
          </a:r>
          <a:r>
            <a:rPr lang="pl-PL" sz="1100" kern="1200" dirty="0"/>
            <a:t>: 5,0-7,0</a:t>
          </a:r>
        </a:p>
      </dsp:txBody>
      <dsp:txXfrm>
        <a:off x="4331908" y="1070790"/>
        <a:ext cx="1775613" cy="365258"/>
      </dsp:txXfrm>
    </dsp:sp>
    <dsp:sp modelId="{3B42A731-7583-4A68-96B3-D806D2076895}">
      <dsp:nvSpPr>
        <dsp:cNvPr id="0" name=""/>
        <dsp:cNvSpPr/>
      </dsp:nvSpPr>
      <dsp:spPr>
        <a:xfrm>
          <a:off x="418466" y="1704925"/>
          <a:ext cx="1775613" cy="1521910"/>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226E04F-E0C8-4532-929A-D44FA27D2019}">
      <dsp:nvSpPr>
        <dsp:cNvPr id="0" name=""/>
        <dsp:cNvSpPr/>
      </dsp:nvSpPr>
      <dsp:spPr>
        <a:xfrm>
          <a:off x="418466"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mais</a:t>
          </a:r>
          <a:r>
            <a:rPr lang="pl-PL" sz="1100" kern="1200" dirty="0"/>
            <a:t>: 5,5-7,0</a:t>
          </a:r>
        </a:p>
      </dsp:txBody>
      <dsp:txXfrm>
        <a:off x="418466" y="2770263"/>
        <a:ext cx="1775613" cy="365258"/>
      </dsp:txXfrm>
    </dsp:sp>
    <dsp:sp modelId="{95DCE1AD-E352-4463-A262-8369BB7A37BF}">
      <dsp:nvSpPr>
        <dsp:cNvPr id="0" name=""/>
        <dsp:cNvSpPr/>
      </dsp:nvSpPr>
      <dsp:spPr>
        <a:xfrm>
          <a:off x="2375187" y="1704925"/>
          <a:ext cx="1775613" cy="1521910"/>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4F60758-6750-49EA-B10A-7570733972CF}">
      <dsp:nvSpPr>
        <dsp:cNvPr id="0" name=""/>
        <dsp:cNvSpPr/>
      </dsp:nvSpPr>
      <dsp:spPr>
        <a:xfrm>
          <a:off x="2375187"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barbabietola da zucchero</a:t>
          </a:r>
          <a:r>
            <a:rPr lang="pl-PL" sz="1100" kern="1200" dirty="0"/>
            <a:t>: 6,0-7,5</a:t>
          </a:r>
        </a:p>
      </dsp:txBody>
      <dsp:txXfrm>
        <a:off x="2375187" y="2770263"/>
        <a:ext cx="1775613" cy="365258"/>
      </dsp:txXfrm>
    </dsp:sp>
    <dsp:sp modelId="{B262EA66-C9A0-4EB3-93CE-E5158D55D8E9}">
      <dsp:nvSpPr>
        <dsp:cNvPr id="0" name=""/>
        <dsp:cNvSpPr/>
      </dsp:nvSpPr>
      <dsp:spPr>
        <a:xfrm>
          <a:off x="4331908" y="1704925"/>
          <a:ext cx="1775613" cy="1521910"/>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6E2BAAE-9688-4A5D-AD40-39EDEBBA9A55}">
      <dsp:nvSpPr>
        <dsp:cNvPr id="0" name=""/>
        <dsp:cNvSpPr/>
      </dsp:nvSpPr>
      <dsp:spPr>
        <a:xfrm>
          <a:off x="4331908"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semi di colza</a:t>
          </a:r>
          <a:r>
            <a:rPr lang="pl-PL" sz="1100" kern="1200" dirty="0"/>
            <a:t>: 6,0-7,0</a:t>
          </a:r>
        </a:p>
      </dsp:txBody>
      <dsp:txXfrm>
        <a:off x="4331908" y="2770263"/>
        <a:ext cx="1775613" cy="365258"/>
      </dsp:txXfrm>
    </dsp:sp>
    <dsp:sp modelId="{384B74C0-7913-414A-A514-308C88BFD074}">
      <dsp:nvSpPr>
        <dsp:cNvPr id="0" name=""/>
        <dsp:cNvSpPr/>
      </dsp:nvSpPr>
      <dsp:spPr>
        <a:xfrm>
          <a:off x="418466" y="3404397"/>
          <a:ext cx="1775613" cy="1521910"/>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D2EF02A-20DE-4B01-8D25-BD7881F7D1DB}">
      <dsp:nvSpPr>
        <dsp:cNvPr id="0" name=""/>
        <dsp:cNvSpPr/>
      </dsp:nvSpPr>
      <dsp:spPr>
        <a:xfrm>
          <a:off x="418466"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grano</a:t>
          </a:r>
          <a:r>
            <a:rPr lang="pl-PL" sz="1100" kern="1200" dirty="0"/>
            <a:t>: 6,0-7,5</a:t>
          </a:r>
        </a:p>
      </dsp:txBody>
      <dsp:txXfrm>
        <a:off x="418466" y="4469735"/>
        <a:ext cx="1775613" cy="365258"/>
      </dsp:txXfrm>
    </dsp:sp>
    <dsp:sp modelId="{7147AC7E-3999-4B64-8DFA-BFA54CCB09EB}">
      <dsp:nvSpPr>
        <dsp:cNvPr id="0" name=""/>
        <dsp:cNvSpPr/>
      </dsp:nvSpPr>
      <dsp:spPr>
        <a:xfrm>
          <a:off x="2375187" y="3404397"/>
          <a:ext cx="1775613" cy="1521910"/>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E3B8348-9862-4166-8010-437150E6A7D7}">
      <dsp:nvSpPr>
        <dsp:cNvPr id="0" name=""/>
        <dsp:cNvSpPr/>
      </dsp:nvSpPr>
      <dsp:spPr>
        <a:xfrm>
          <a:off x="2375187"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orzo</a:t>
          </a:r>
          <a:r>
            <a:rPr lang="pl-PL" sz="1100" kern="1200" dirty="0"/>
            <a:t>: 6,0-7,5</a:t>
          </a:r>
        </a:p>
      </dsp:txBody>
      <dsp:txXfrm>
        <a:off x="2375187" y="4469735"/>
        <a:ext cx="1775613" cy="365258"/>
      </dsp:txXfrm>
    </dsp:sp>
    <dsp:sp modelId="{35D431CF-3C4D-4B09-85AC-99B78A8C0F80}">
      <dsp:nvSpPr>
        <dsp:cNvPr id="0" name=""/>
        <dsp:cNvSpPr/>
      </dsp:nvSpPr>
      <dsp:spPr>
        <a:xfrm>
          <a:off x="4331908" y="3404397"/>
          <a:ext cx="1775613" cy="1521910"/>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BCF9344-F9AB-4739-A7B1-9971B7C98D6F}">
      <dsp:nvSpPr>
        <dsp:cNvPr id="0" name=""/>
        <dsp:cNvSpPr/>
      </dsp:nvSpPr>
      <dsp:spPr>
        <a:xfrm>
          <a:off x="4331908"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pl-PL" sz="1100" kern="1200" dirty="0" err="1"/>
            <a:t>Mirtilli</a:t>
          </a:r>
          <a:r>
            <a:rPr lang="pl-PL" sz="1100" kern="1200" dirty="0"/>
            <a:t>; 4,0-5,5</a:t>
          </a:r>
        </a:p>
      </dsp:txBody>
      <dsp:txXfrm>
        <a:off x="4331908" y="4469735"/>
        <a:ext cx="1775613" cy="365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Pomodoro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Basilico</a:t>
          </a: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Lattuga </a:t>
          </a: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Carota</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0"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Cetriolo</a:t>
          </a:r>
          <a:endParaRPr lang="pl-PL" sz="1600" b="1" kern="1200" dirty="0">
            <a:solidFill>
              <a:srgbClr val="231F20"/>
            </a:solidFill>
          </a:endParaRPr>
        </a:p>
      </dsp:txBody>
      <dsp:txXfrm>
        <a:off x="1230" y="132509"/>
        <a:ext cx="1505391" cy="225808"/>
      </dsp:txXfrm>
    </dsp:sp>
    <dsp:sp modelId="{2C557754-C4B8-4423-8B48-77692FDB402C}">
      <dsp:nvSpPr>
        <dsp:cNvPr id="0" name=""/>
        <dsp:cNvSpPr/>
      </dsp:nvSpPr>
      <dsp:spPr>
        <a:xfrm>
          <a:off x="1230" y="403074"/>
          <a:ext cx="1505391" cy="150539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4" y="132509"/>
          <a:ext cx="1505391" cy="225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Girasole</a:t>
          </a:r>
          <a:endParaRPr lang="pl-PL" sz="1600" b="1" kern="1200" dirty="0">
            <a:solidFill>
              <a:srgbClr val="231F20"/>
            </a:solidFill>
          </a:endParaRPr>
        </a:p>
      </dsp:txBody>
      <dsp:txXfrm>
        <a:off x="1665754" y="132509"/>
        <a:ext cx="1505391" cy="225808"/>
      </dsp:txXfrm>
    </dsp:sp>
    <dsp:sp modelId="{6CC3539E-3A5E-4DA6-AAF9-B991E1016658}">
      <dsp:nvSpPr>
        <dsp:cNvPr id="0" name=""/>
        <dsp:cNvSpPr/>
      </dsp:nvSpPr>
      <dsp:spPr>
        <a:xfrm>
          <a:off x="1665754" y="403074"/>
          <a:ext cx="1505391" cy="150539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90280-AF45-4D01-AC25-9E3682195B38}">
      <dsp:nvSpPr>
        <dsp:cNvPr id="0" name=""/>
        <dsp:cNvSpPr/>
      </dsp:nvSpPr>
      <dsp:spPr>
        <a:xfrm>
          <a:off x="417037" y="42468"/>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Coltura intercalare</a:t>
          </a:r>
          <a:endParaRPr lang="pl-PL" sz="2000" kern="1200" dirty="0">
            <a:solidFill>
              <a:srgbClr val="231F20"/>
            </a:solidFill>
          </a:endParaRPr>
        </a:p>
      </dsp:txBody>
      <dsp:txXfrm>
        <a:off x="417037" y="42468"/>
        <a:ext cx="1837821" cy="275673"/>
      </dsp:txXfrm>
    </dsp:sp>
    <dsp:sp modelId="{091E1856-91D9-46D6-BB5F-3BAFCCC2C76F}">
      <dsp:nvSpPr>
        <dsp:cNvPr id="0" name=""/>
        <dsp:cNvSpPr/>
      </dsp:nvSpPr>
      <dsp:spPr>
        <a:xfrm>
          <a:off x="417037" y="372780"/>
          <a:ext cx="1837821" cy="18378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1D1461-0B30-47C7-BBFF-AE27B65C43D9}">
      <dsp:nvSpPr>
        <dsp:cNvPr id="0" name=""/>
        <dsp:cNvSpPr/>
      </dsp:nvSpPr>
      <dsp:spPr>
        <a:xfrm>
          <a:off x="2598876" y="0"/>
          <a:ext cx="307743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75000"/>
            </a:lnSpc>
            <a:spcBef>
              <a:spcPct val="0"/>
            </a:spcBef>
            <a:spcAft>
              <a:spcPts val="0"/>
            </a:spcAft>
            <a:buNone/>
          </a:pPr>
          <a:r>
            <a:rPr lang="pl-PL" sz="2000" kern="1200" dirty="0" err="1">
              <a:solidFill>
                <a:srgbClr val="231F20"/>
              </a:solidFill>
            </a:rPr>
            <a:t>Piantine </a:t>
          </a:r>
          <a:r>
            <a:rPr lang="pl-PL" sz="2000" kern="1200" dirty="0">
              <a:solidFill>
                <a:srgbClr val="231F20"/>
              </a:solidFill>
            </a:rPr>
            <a:t>di accompagnamento</a:t>
          </a:r>
        </a:p>
      </dsp:txBody>
      <dsp:txXfrm>
        <a:off x="2598876" y="0"/>
        <a:ext cx="3077431" cy="275673"/>
      </dsp:txXfrm>
    </dsp:sp>
    <dsp:sp modelId="{AF74A84D-290A-40AD-8050-6755077A5C42}">
      <dsp:nvSpPr>
        <dsp:cNvPr id="0" name=""/>
        <dsp:cNvSpPr/>
      </dsp:nvSpPr>
      <dsp:spPr>
        <a:xfrm>
          <a:off x="2576970" y="363720"/>
          <a:ext cx="1837821" cy="1837821"/>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75CDD89-D800-4F8D-A939-D38261623E1E}">
      <dsp:nvSpPr>
        <dsp:cNvPr id="0" name=""/>
        <dsp:cNvSpPr/>
      </dsp:nvSpPr>
      <dsp:spPr>
        <a:xfrm>
          <a:off x="798100" y="2394384"/>
          <a:ext cx="1837821"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dirty="0">
              <a:solidFill>
                <a:srgbClr val="231F20"/>
              </a:solidFill>
            </a:rPr>
            <a:t>Taglio a staffetta</a:t>
          </a:r>
        </a:p>
      </dsp:txBody>
      <dsp:txXfrm>
        <a:off x="798100" y="2394384"/>
        <a:ext cx="1837821" cy="275673"/>
      </dsp:txXfrm>
    </dsp:sp>
    <dsp:sp modelId="{26951A28-61BC-408A-A6D2-5006794E81CB}">
      <dsp:nvSpPr>
        <dsp:cNvPr id="0" name=""/>
        <dsp:cNvSpPr/>
      </dsp:nvSpPr>
      <dsp:spPr>
        <a:xfrm>
          <a:off x="798100" y="2724696"/>
          <a:ext cx="1837821" cy="1837821"/>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EFEB54-7648-4EED-A19F-E16541307055}">
      <dsp:nvSpPr>
        <dsp:cNvPr id="0" name=""/>
        <dsp:cNvSpPr/>
      </dsp:nvSpPr>
      <dsp:spPr>
        <a:xfrm>
          <a:off x="3036838" y="2431098"/>
          <a:ext cx="2315305" cy="275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dirty="0">
              <a:solidFill>
                <a:srgbClr val="231F20"/>
              </a:solidFill>
            </a:rPr>
            <a:t>Coltivazione di vicoli</a:t>
          </a:r>
        </a:p>
      </dsp:txBody>
      <dsp:txXfrm>
        <a:off x="3036838" y="2431098"/>
        <a:ext cx="2315305" cy="275673"/>
      </dsp:txXfrm>
    </dsp:sp>
    <dsp:sp modelId="{21C7C720-96AD-48A9-A1FE-1F0A00D18F81}">
      <dsp:nvSpPr>
        <dsp:cNvPr id="0" name=""/>
        <dsp:cNvSpPr/>
      </dsp:nvSpPr>
      <dsp:spPr>
        <a:xfrm>
          <a:off x="3068936" y="2724696"/>
          <a:ext cx="1837821" cy="1837821"/>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62FD5-D56F-49D5-9C03-983B22452517}">
      <dsp:nvSpPr>
        <dsp:cNvPr id="0" name=""/>
        <dsp:cNvSpPr/>
      </dsp:nvSpPr>
      <dsp:spPr>
        <a:xfrm>
          <a:off x="927556"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patate novelle</a:t>
          </a:r>
          <a:endParaRPr lang="pl-PL" sz="2400" b="0" kern="1200" dirty="0">
            <a:solidFill>
              <a:schemeClr val="tx1">
                <a:lumMod val="50000"/>
              </a:schemeClr>
            </a:solidFill>
          </a:endParaRPr>
        </a:p>
      </dsp:txBody>
      <dsp:txXfrm>
        <a:off x="927556" y="46270"/>
        <a:ext cx="2002348" cy="300352"/>
      </dsp:txXfrm>
    </dsp:sp>
    <dsp:sp modelId="{47C59F48-0126-44C6-BC92-E67B48F96D74}">
      <dsp:nvSpPr>
        <dsp:cNvPr id="0" name=""/>
        <dsp:cNvSpPr/>
      </dsp:nvSpPr>
      <dsp:spPr>
        <a:xfrm>
          <a:off x="927556"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706FE-4599-419F-8767-75522D76BBEE}">
      <dsp:nvSpPr>
        <dsp:cNvPr id="0" name=""/>
        <dsp:cNvSpPr/>
      </dsp:nvSpPr>
      <dsp:spPr>
        <a:xfrm>
          <a:off x="3141570"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patate tardive</a:t>
          </a:r>
          <a:endParaRPr lang="pl-PL" sz="2400" b="0" kern="1200" dirty="0">
            <a:solidFill>
              <a:schemeClr val="tx1">
                <a:lumMod val="50000"/>
              </a:schemeClr>
            </a:solidFill>
          </a:endParaRPr>
        </a:p>
      </dsp:txBody>
      <dsp:txXfrm>
        <a:off x="3141570" y="46270"/>
        <a:ext cx="2002348" cy="300352"/>
      </dsp:txXfrm>
    </dsp:sp>
    <dsp:sp modelId="{67911363-0C97-42D4-945B-4090446C9C70}">
      <dsp:nvSpPr>
        <dsp:cNvPr id="0" name=""/>
        <dsp:cNvSpPr/>
      </dsp:nvSpPr>
      <dsp:spPr>
        <a:xfrm>
          <a:off x="3141570"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9318C6-1915-4B1D-93DC-B6E0F6BC8AE4}">
      <dsp:nvSpPr>
        <dsp:cNvPr id="0" name=""/>
        <dsp:cNvSpPr/>
      </dsp:nvSpPr>
      <dsp:spPr>
        <a:xfrm>
          <a:off x="2234057" y="2672171"/>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segale o grano invernale</a:t>
          </a:r>
          <a:endParaRPr lang="pl-PL" sz="2400" b="0" kern="1200" dirty="0">
            <a:solidFill>
              <a:schemeClr val="tx1">
                <a:lumMod val="50000"/>
              </a:schemeClr>
            </a:solidFill>
          </a:endParaRPr>
        </a:p>
      </dsp:txBody>
      <dsp:txXfrm>
        <a:off x="2234057" y="2672171"/>
        <a:ext cx="2002348" cy="300352"/>
      </dsp:txXfrm>
    </dsp:sp>
    <dsp:sp modelId="{9E36BB42-8053-4276-A6EB-BB757AB43090}">
      <dsp:nvSpPr>
        <dsp:cNvPr id="0" name=""/>
        <dsp:cNvSpPr/>
      </dsp:nvSpPr>
      <dsp:spPr>
        <a:xfrm>
          <a:off x="2034563" y="2968619"/>
          <a:ext cx="2002348" cy="20023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Fare clic per modificare gli stili di testo Master</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74757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69212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79105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74162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05977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1214915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0DEDE86D-AFBF-2396-B864-536C043F273C}"/>
            </a:ext>
          </a:extLst>
        </p:cNvPr>
        <p:cNvGrpSpPr/>
        <p:nvPr/>
      </p:nvGrpSpPr>
      <p:grpSpPr>
        <a:xfrm>
          <a:off x="0" y="0"/>
          <a:ext cx="0" cy="0"/>
          <a:chOff x="0" y="0"/>
          <a:chExt cx="0" cy="0"/>
        </a:xfrm>
      </p:grpSpPr>
      <p:sp>
        <p:nvSpPr>
          <p:cNvPr id="567" name="Google Shape;567;p29:notes">
            <a:extLst>
              <a:ext uri="{FF2B5EF4-FFF2-40B4-BE49-F238E27FC236}">
                <a16:creationId xmlns:a16="http://schemas.microsoft.com/office/drawing/2014/main" id="{808A7AC4-D14A-BC54-DE9C-23D462A913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a:extLst>
              <a:ext uri="{FF2B5EF4-FFF2-40B4-BE49-F238E27FC236}">
                <a16:creationId xmlns:a16="http://schemas.microsoft.com/office/drawing/2014/main" id="{31A886FF-3C80-ADD3-75C3-554D88EEB0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a:extLst>
              <a:ext uri="{FF2B5EF4-FFF2-40B4-BE49-F238E27FC236}">
                <a16:creationId xmlns:a16="http://schemas.microsoft.com/office/drawing/2014/main" id="{958BFCB5-BC14-9A1C-01E6-C4C0205EBE1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22571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2650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72722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79364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76206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83483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548818" y="6039954"/>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1_Final Slide">
    <p:spTree>
      <p:nvGrpSpPr>
        <p:cNvPr id="1" name="Shape 114"/>
        <p:cNvGrpSpPr/>
        <p:nvPr/>
      </p:nvGrpSpPr>
      <p:grpSpPr>
        <a:xfrm>
          <a:off x="0" y="0"/>
          <a:ext cx="0" cy="0"/>
          <a:chOff x="0" y="0"/>
          <a:chExt cx="0" cy="0"/>
        </a:xfrm>
      </p:grpSpPr>
      <p:sp>
        <p:nvSpPr>
          <p:cNvPr id="115" name="Google Shape;115;p37"/>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6" name="Google Shape;116;p37"/>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7"/>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7"/>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7"/>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37"/>
          <p:cNvGrpSpPr/>
          <p:nvPr/>
        </p:nvGrpSpPr>
        <p:grpSpPr>
          <a:xfrm>
            <a:off x="309236" y="3028352"/>
            <a:ext cx="6499866" cy="2738122"/>
            <a:chOff x="1202708" y="6807724"/>
            <a:chExt cx="6270636" cy="2641557"/>
          </a:xfrm>
        </p:grpSpPr>
        <p:grpSp>
          <p:nvGrpSpPr>
            <p:cNvPr id="124" name="Google Shape;124;p37"/>
            <p:cNvGrpSpPr/>
            <p:nvPr/>
          </p:nvGrpSpPr>
          <p:grpSpPr>
            <a:xfrm>
              <a:off x="2348838" y="6807724"/>
              <a:ext cx="1249545" cy="2223620"/>
              <a:chOff x="2348838" y="6807724"/>
              <a:chExt cx="1249545" cy="2223620"/>
            </a:xfrm>
          </p:grpSpPr>
          <p:sp>
            <p:nvSpPr>
              <p:cNvPr id="125" name="Google Shape;125;p37"/>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7"/>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7"/>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7"/>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9" name="Google Shape;129;p37"/>
              <p:cNvGrpSpPr/>
              <p:nvPr/>
            </p:nvGrpSpPr>
            <p:grpSpPr>
              <a:xfrm>
                <a:off x="2483956" y="6807724"/>
                <a:ext cx="738321" cy="802017"/>
                <a:chOff x="2483956" y="6807724"/>
                <a:chExt cx="738321" cy="802017"/>
              </a:xfrm>
            </p:grpSpPr>
            <p:sp>
              <p:nvSpPr>
                <p:cNvPr id="130" name="Google Shape;130;p37"/>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7"/>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7"/>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3" name="Google Shape;133;p37"/>
            <p:cNvGrpSpPr/>
            <p:nvPr/>
          </p:nvGrpSpPr>
          <p:grpSpPr>
            <a:xfrm>
              <a:off x="1202708" y="6848940"/>
              <a:ext cx="6270636" cy="2600341"/>
              <a:chOff x="1202708" y="6848940"/>
              <a:chExt cx="6270636" cy="2600341"/>
            </a:xfrm>
          </p:grpSpPr>
          <p:sp>
            <p:nvSpPr>
              <p:cNvPr id="134" name="Google Shape;134;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6" name="Google Shape;136;p37"/>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8CEDEE0F-6CD8-7B72-6AB5-EA88C92FC589}"/>
              </a:ext>
            </a:extLst>
          </p:cNvPr>
          <p:cNvGrpSpPr/>
          <p:nvPr userDrawn="1"/>
        </p:nvGrpSpPr>
        <p:grpSpPr>
          <a:xfrm>
            <a:off x="869520" y="5996896"/>
            <a:ext cx="2735993" cy="679345"/>
            <a:chOff x="0" y="0"/>
            <a:chExt cx="2301694" cy="571500"/>
          </a:xfrm>
        </p:grpSpPr>
        <p:sp>
          <p:nvSpPr>
            <p:cNvPr id="3" name="Rectangle 2">
              <a:extLst>
                <a:ext uri="{FF2B5EF4-FFF2-40B4-BE49-F238E27FC236}">
                  <a16:creationId xmlns:a16="http://schemas.microsoft.com/office/drawing/2014/main" id="{ACD3500B-6794-7C20-0337-32953A7E2E1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D538D8-244A-5BBF-D90A-3B7484F00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6419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20116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2" name="Google Shape;59;p30">
            <a:extLst>
              <a:ext uri="{FF2B5EF4-FFF2-40B4-BE49-F238E27FC236}">
                <a16:creationId xmlns:a16="http://schemas.microsoft.com/office/drawing/2014/main" id="{0F8D7637-FB8D-7444-A10B-6040AB0D89A1}"/>
              </a:ext>
            </a:extLst>
          </p:cNvPr>
          <p:cNvSpPr/>
          <p:nvPr userDrawn="1"/>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53"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jpeg"/><Relationship Id="rId7" Type="http://schemas.openxmlformats.org/officeDocument/2006/relationships/diagramQuickStyle" Target="../diagrams/quickStyle4.xml"/><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3.jpe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microsoft.com/office/2007/relationships/hdphoto" Target="../media/hdphoto7.wdp"/><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73.png"/><Relationship Id="rId10" Type="http://schemas.openxmlformats.org/officeDocument/2006/relationships/image" Target="../media/image85.png"/><Relationship Id="rId4" Type="http://schemas.microsoft.com/office/2007/relationships/hdphoto" Target="../media/hdphoto8.wdp"/><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0.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9.xml"/><Relationship Id="rId7" Type="http://schemas.openxmlformats.org/officeDocument/2006/relationships/image" Target="../media/image92.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diagramData" Target="../diagrams/data19.xml"/><Relationship Id="rId2" Type="http://schemas.openxmlformats.org/officeDocument/2006/relationships/diagramData" Target="../diagrams/data17.xml"/><Relationship Id="rId16" Type="http://schemas.microsoft.com/office/2007/relationships/diagramDrawing" Target="../diagrams/drawing19.xml"/><Relationship Id="rId1" Type="http://schemas.openxmlformats.org/officeDocument/2006/relationships/slideLayout" Target="../slideLayouts/slideLayout11.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openxmlformats.org/officeDocument/2006/relationships/diagramColors" Target="../diagrams/colors19.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30.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37.jpeg"/><Relationship Id="rId7" Type="http://schemas.openxmlformats.org/officeDocument/2006/relationships/diagramColors" Target="../diagrams/colors23.xml"/><Relationship Id="rId2" Type="http://schemas.openxmlformats.org/officeDocument/2006/relationships/image" Target="../media/image136.jpe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xml"/><Relationship Id="rId4" Type="http://schemas.openxmlformats.org/officeDocument/2006/relationships/image" Target="../media/image143.jpeg"/></Relationships>
</file>

<file path=ppt/slides/_rels/slide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10.xml"/><Relationship Id="rId5" Type="http://schemas.openxmlformats.org/officeDocument/2006/relationships/image" Target="../media/image147.png"/><Relationship Id="rId4" Type="http://schemas.openxmlformats.org/officeDocument/2006/relationships/image" Target="../media/image146.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3" Type="http://schemas.openxmlformats.org/officeDocument/2006/relationships/diagramLayout" Target="../diagrams/layout29.xml"/><Relationship Id="rId18" Type="http://schemas.openxmlformats.org/officeDocument/2006/relationships/diagramLayout" Target="../diagrams/layout30.xml"/><Relationship Id="rId26" Type="http://schemas.microsoft.com/office/2007/relationships/diagramDrawing" Target="../diagrams/drawing31.xml"/><Relationship Id="rId3" Type="http://schemas.openxmlformats.org/officeDocument/2006/relationships/diagramLayout" Target="../diagrams/layout27.xml"/><Relationship Id="rId21" Type="http://schemas.microsoft.com/office/2007/relationships/diagramDrawing" Target="../diagrams/drawing30.xml"/><Relationship Id="rId34" Type="http://schemas.openxmlformats.org/officeDocument/2006/relationships/diagramQuickStyle" Target="../diagrams/quickStyle33.xml"/><Relationship Id="rId7" Type="http://schemas.openxmlformats.org/officeDocument/2006/relationships/diagramData" Target="../diagrams/data28.xml"/><Relationship Id="rId12" Type="http://schemas.openxmlformats.org/officeDocument/2006/relationships/diagramData" Target="../diagrams/data29.xml"/><Relationship Id="rId17" Type="http://schemas.openxmlformats.org/officeDocument/2006/relationships/diagramData" Target="../diagrams/data30.xml"/><Relationship Id="rId25" Type="http://schemas.openxmlformats.org/officeDocument/2006/relationships/diagramColors" Target="../diagrams/colors31.xml"/><Relationship Id="rId33" Type="http://schemas.openxmlformats.org/officeDocument/2006/relationships/diagramLayout" Target="../diagrams/layout33.xml"/><Relationship Id="rId2" Type="http://schemas.openxmlformats.org/officeDocument/2006/relationships/diagramData" Target="../diagrams/data27.xml"/><Relationship Id="rId16" Type="http://schemas.microsoft.com/office/2007/relationships/diagramDrawing" Target="../diagrams/drawing29.xml"/><Relationship Id="rId20" Type="http://schemas.openxmlformats.org/officeDocument/2006/relationships/diagramColors" Target="../diagrams/colors30.xml"/><Relationship Id="rId29" Type="http://schemas.openxmlformats.org/officeDocument/2006/relationships/diagramQuickStyle" Target="../diagrams/quickStyle32.xml"/><Relationship Id="rId1" Type="http://schemas.openxmlformats.org/officeDocument/2006/relationships/slideLayout" Target="../slideLayouts/slideLayout11.xml"/><Relationship Id="rId6" Type="http://schemas.microsoft.com/office/2007/relationships/diagramDrawing" Target="../diagrams/drawing27.xml"/><Relationship Id="rId11" Type="http://schemas.microsoft.com/office/2007/relationships/diagramDrawing" Target="../diagrams/drawing28.xml"/><Relationship Id="rId24" Type="http://schemas.openxmlformats.org/officeDocument/2006/relationships/diagramQuickStyle" Target="../diagrams/quickStyle31.xml"/><Relationship Id="rId32" Type="http://schemas.openxmlformats.org/officeDocument/2006/relationships/diagramData" Target="../diagrams/data33.xml"/><Relationship Id="rId5" Type="http://schemas.openxmlformats.org/officeDocument/2006/relationships/diagramColors" Target="../diagrams/colors27.xml"/><Relationship Id="rId15" Type="http://schemas.openxmlformats.org/officeDocument/2006/relationships/diagramColors" Target="../diagrams/colors29.xml"/><Relationship Id="rId23" Type="http://schemas.openxmlformats.org/officeDocument/2006/relationships/diagramLayout" Target="../diagrams/layout31.xml"/><Relationship Id="rId28" Type="http://schemas.openxmlformats.org/officeDocument/2006/relationships/diagramLayout" Target="../diagrams/layout32.xml"/><Relationship Id="rId36" Type="http://schemas.microsoft.com/office/2007/relationships/diagramDrawing" Target="../diagrams/drawing33.xml"/><Relationship Id="rId10" Type="http://schemas.openxmlformats.org/officeDocument/2006/relationships/diagramColors" Target="../diagrams/colors28.xml"/><Relationship Id="rId19" Type="http://schemas.openxmlformats.org/officeDocument/2006/relationships/diagramQuickStyle" Target="../diagrams/quickStyle30.xml"/><Relationship Id="rId31" Type="http://schemas.microsoft.com/office/2007/relationships/diagramDrawing" Target="../diagrams/drawing32.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 Id="rId22" Type="http://schemas.openxmlformats.org/officeDocument/2006/relationships/diagramData" Target="../diagrams/data31.xml"/><Relationship Id="rId27" Type="http://schemas.openxmlformats.org/officeDocument/2006/relationships/diagramData" Target="../diagrams/data32.xml"/><Relationship Id="rId30" Type="http://schemas.openxmlformats.org/officeDocument/2006/relationships/diagramColors" Target="../diagrams/colors32.xml"/><Relationship Id="rId35" Type="http://schemas.openxmlformats.org/officeDocument/2006/relationships/diagramColors" Target="../diagrams/colors33.xml"/><Relationship Id="rId8" Type="http://schemas.openxmlformats.org/officeDocument/2006/relationships/diagramLayout" Target="../diagrams/layout28.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35.xml"/><Relationship Id="rId13" Type="http://schemas.openxmlformats.org/officeDocument/2006/relationships/diagramLayout" Target="../diagrams/layout36.xml"/><Relationship Id="rId18" Type="http://schemas.openxmlformats.org/officeDocument/2006/relationships/diagramLayout" Target="../diagrams/layout37.xml"/><Relationship Id="rId26" Type="http://schemas.microsoft.com/office/2007/relationships/diagramDrawing" Target="../diagrams/drawing38.xml"/><Relationship Id="rId3" Type="http://schemas.openxmlformats.org/officeDocument/2006/relationships/diagramLayout" Target="../diagrams/layout34.xml"/><Relationship Id="rId21" Type="http://schemas.microsoft.com/office/2007/relationships/diagramDrawing" Target="../diagrams/drawing37.xml"/><Relationship Id="rId7" Type="http://schemas.openxmlformats.org/officeDocument/2006/relationships/diagramData" Target="../diagrams/data35.xml"/><Relationship Id="rId12" Type="http://schemas.openxmlformats.org/officeDocument/2006/relationships/diagramData" Target="../diagrams/data36.xml"/><Relationship Id="rId17" Type="http://schemas.openxmlformats.org/officeDocument/2006/relationships/diagramData" Target="../diagrams/data37.xml"/><Relationship Id="rId25" Type="http://schemas.openxmlformats.org/officeDocument/2006/relationships/diagramColors" Target="../diagrams/colors38.xml"/><Relationship Id="rId2" Type="http://schemas.openxmlformats.org/officeDocument/2006/relationships/diagramData" Target="../diagrams/data34.xml"/><Relationship Id="rId16" Type="http://schemas.microsoft.com/office/2007/relationships/diagramDrawing" Target="../diagrams/drawing36.xml"/><Relationship Id="rId20" Type="http://schemas.openxmlformats.org/officeDocument/2006/relationships/diagramColors" Target="../diagrams/colors37.xml"/><Relationship Id="rId29" Type="http://schemas.openxmlformats.org/officeDocument/2006/relationships/diagramQuickStyle" Target="../diagrams/quickStyle39.xml"/><Relationship Id="rId1" Type="http://schemas.openxmlformats.org/officeDocument/2006/relationships/slideLayout" Target="../slideLayouts/slideLayout11.xml"/><Relationship Id="rId6" Type="http://schemas.microsoft.com/office/2007/relationships/diagramDrawing" Target="../diagrams/drawing34.xml"/><Relationship Id="rId11" Type="http://schemas.microsoft.com/office/2007/relationships/diagramDrawing" Target="../diagrams/drawing35.xml"/><Relationship Id="rId24" Type="http://schemas.openxmlformats.org/officeDocument/2006/relationships/diagramQuickStyle" Target="../diagrams/quickStyle38.xml"/><Relationship Id="rId5" Type="http://schemas.openxmlformats.org/officeDocument/2006/relationships/diagramColors" Target="../diagrams/colors34.xml"/><Relationship Id="rId15" Type="http://schemas.openxmlformats.org/officeDocument/2006/relationships/diagramColors" Target="../diagrams/colors36.xml"/><Relationship Id="rId23" Type="http://schemas.openxmlformats.org/officeDocument/2006/relationships/diagramLayout" Target="../diagrams/layout38.xml"/><Relationship Id="rId28" Type="http://schemas.openxmlformats.org/officeDocument/2006/relationships/diagramLayout" Target="../diagrams/layout39.xml"/><Relationship Id="rId10" Type="http://schemas.openxmlformats.org/officeDocument/2006/relationships/diagramColors" Target="../diagrams/colors35.xml"/><Relationship Id="rId19" Type="http://schemas.openxmlformats.org/officeDocument/2006/relationships/diagramQuickStyle" Target="../diagrams/quickStyle37.xml"/><Relationship Id="rId31" Type="http://schemas.microsoft.com/office/2007/relationships/diagramDrawing" Target="../diagrams/drawing39.xml"/><Relationship Id="rId4" Type="http://schemas.openxmlformats.org/officeDocument/2006/relationships/diagramQuickStyle" Target="../diagrams/quickStyle34.xml"/><Relationship Id="rId9" Type="http://schemas.openxmlformats.org/officeDocument/2006/relationships/diagramQuickStyle" Target="../diagrams/quickStyle35.xml"/><Relationship Id="rId14" Type="http://schemas.openxmlformats.org/officeDocument/2006/relationships/diagramQuickStyle" Target="../diagrams/quickStyle36.xml"/><Relationship Id="rId22" Type="http://schemas.openxmlformats.org/officeDocument/2006/relationships/diagramData" Target="../diagrams/data38.xml"/><Relationship Id="rId27" Type="http://schemas.openxmlformats.org/officeDocument/2006/relationships/diagramData" Target="../diagrams/data39.xml"/><Relationship Id="rId30" Type="http://schemas.openxmlformats.org/officeDocument/2006/relationships/diagramColors" Target="../diagrams/colors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1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11.xml"/><Relationship Id="rId6" Type="http://schemas.openxmlformats.org/officeDocument/2006/relationships/image" Target="../media/image196.jpeg"/><Relationship Id="rId11" Type="http://schemas.openxmlformats.org/officeDocument/2006/relationships/image" Target="../media/image201.pn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png"/><Relationship Id="rId9" Type="http://schemas.openxmlformats.org/officeDocument/2006/relationships/image" Target="../media/image199.jpeg"/></Relationships>
</file>

<file path=ppt/slides/_rels/slide88.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02.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Gestione delle colture in agroecologia</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MODULO 9</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Field of sunflowers">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64304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209776" y="819534"/>
            <a:ext cx="7373750" cy="339415"/>
          </a:xfrm>
        </p:spPr>
        <p:txBody>
          <a:bodyPr/>
          <a:lstStyle/>
          <a:p>
            <a:r>
              <a:rPr lang="en-US" dirty="0"/>
              <a:t>L'equilibrio ecologico è fondamentale per la produttività</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45582" y="1281249"/>
            <a:ext cx="7144885" cy="999383"/>
          </a:xfrm>
        </p:spPr>
        <p:txBody>
          <a:bodyPr/>
          <a:lstStyle/>
          <a:p>
            <a:r>
              <a:rPr lang="en-US" dirty="0"/>
              <a:t>I sistemi di coltivazione sostenibili dovrebbero imitare gli ecosistemi naturali nella loro diversità e complessità per aumentare la resilienza e la produttività.</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1017636"/>
            <a:ext cx="641119" cy="955625"/>
          </a:xfrm>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642342"/>
            <a:ext cx="6562677" cy="339415"/>
          </a:xfrm>
        </p:spPr>
        <p:txBody>
          <a:bodyPr/>
          <a:lstStyle/>
          <a:p>
            <a:r>
              <a:rPr lang="en-US" dirty="0"/>
              <a:t>La biodiversità aumenta la resilienza del sistema</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367277" y="3017648"/>
            <a:ext cx="7144884" cy="999383"/>
          </a:xfrm>
        </p:spPr>
        <p:txBody>
          <a:bodyPr/>
          <a:lstStyle/>
          <a:p>
            <a:r>
              <a:rPr lang="en-US" sz="2100" dirty="0"/>
              <a:t>Le strategie di coltivazione diversificate, tra cui la rotazione delle colture, la consociazione e l'uso di colture di copertura, sono </a:t>
            </a:r>
            <a:r>
              <a:rPr lang="en-US" sz="2100" dirty="0" err="1"/>
              <a:t>prioritarie </a:t>
            </a:r>
            <a:r>
              <a:rPr lang="en-US" sz="2100" dirty="0"/>
              <a:t>per migliorare la biodiversità sia sopra che sotto la superficie del suolo.</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a:xfrm>
            <a:off x="3679524" y="2940769"/>
            <a:ext cx="641119" cy="955625"/>
          </a:xfrm>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481466" y="4551190"/>
            <a:ext cx="7009002" cy="339415"/>
          </a:xfrm>
        </p:spPr>
        <p:txBody>
          <a:bodyPr/>
          <a:lstStyle/>
          <a:p>
            <a:r>
              <a:rPr lang="en-US" dirty="0"/>
              <a:t>La salute del suolo è la base della </a:t>
            </a:r>
            <a:r>
              <a:rPr lang="pl-PL" dirty="0"/>
              <a:t>salute </a:t>
            </a:r>
            <a:r>
              <a:rPr lang="en-US" dirty="0"/>
              <a:t>delle piante</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45584" y="4925072"/>
            <a:ext cx="7144884" cy="999383"/>
          </a:xfrm>
        </p:spPr>
        <p:txBody>
          <a:bodyPr/>
          <a:lstStyle/>
          <a:p>
            <a:r>
              <a:rPr lang="en-US" sz="2000" dirty="0"/>
              <a:t>Il suolo non è solo un mezzo per la crescita delle piante, ma un ecosistema vivente vitale per il loro sostentamento. Un terreno sano e biologicamente attivo può fornire tutti i nutrienti necessari alle </a:t>
            </a:r>
            <a:r>
              <a:rPr lang="pl-PL" sz="2000" dirty="0"/>
              <a:t>piante</a:t>
            </a:r>
            <a:r>
              <a:rPr lang="en-US" sz="2000" dirty="0"/>
              <a:t>.</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a:xfrm>
            <a:off x="3695022" y="4804566"/>
            <a:ext cx="641119" cy="955625"/>
          </a:xfrm>
        </p:spPr>
        <p:txBody>
          <a:bodyPr/>
          <a:lstStyle/>
          <a:p>
            <a:r>
              <a:rPr lang="en-US" dirty="0"/>
              <a:t>3</a:t>
            </a:r>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2"/>
          <a:stretch>
            <a:fillRect/>
          </a:stretch>
        </p:blipFill>
        <p:spPr>
          <a:xfrm>
            <a:off x="7559" y="539011"/>
            <a:ext cx="3354094" cy="5222196"/>
          </a:xfrm>
        </p:spPr>
      </p:pic>
      <p:grpSp>
        <p:nvGrpSpPr>
          <p:cNvPr id="8" name="Group 7">
            <a:extLst>
              <a:ext uri="{FF2B5EF4-FFF2-40B4-BE49-F238E27FC236}">
                <a16:creationId xmlns:a16="http://schemas.microsoft.com/office/drawing/2014/main" id="{A880A7B0-697A-0108-6789-319A36BFE6A4}"/>
              </a:ext>
            </a:extLst>
          </p:cNvPr>
          <p:cNvGrpSpPr/>
          <p:nvPr/>
        </p:nvGrpSpPr>
        <p:grpSpPr>
          <a:xfrm rot="3730759">
            <a:off x="11352275" y="-50406"/>
            <a:ext cx="762119" cy="873205"/>
            <a:chOff x="7602444" y="4967675"/>
            <a:chExt cx="483619" cy="592374"/>
          </a:xfrm>
        </p:grpSpPr>
        <p:grpSp>
          <p:nvGrpSpPr>
            <p:cNvPr id="11" name="Graphic 214">
              <a:extLst>
                <a:ext uri="{FF2B5EF4-FFF2-40B4-BE49-F238E27FC236}">
                  <a16:creationId xmlns:a16="http://schemas.microsoft.com/office/drawing/2014/main" id="{CFBBC64E-2F5F-C8CB-2BC7-7B6BEDC8B9D8}"/>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E5A8B658-BA1C-A939-09AB-21B5DADC8FD4}"/>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D78CF97-32ED-5C80-3AFC-D975C5EB960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29D884B-85FA-1D18-64D1-1E173A1CF5D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5" name="Graphic 214">
              <a:extLst>
                <a:ext uri="{FF2B5EF4-FFF2-40B4-BE49-F238E27FC236}">
                  <a16:creationId xmlns:a16="http://schemas.microsoft.com/office/drawing/2014/main" id="{C3FB2784-4306-31B5-3C49-7313D86D9D34}"/>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646CF8EE-3CFA-8CF9-305A-EFE3DF16756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445878D-68B9-3382-6F66-8588B286BEB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4" name="Text Placeholder 3">
            <a:extLst>
              <a:ext uri="{FF2B5EF4-FFF2-40B4-BE49-F238E27FC236}">
                <a16:creationId xmlns:a16="http://schemas.microsoft.com/office/drawing/2014/main" id="{60E943D1-F11E-4011-8898-F6B432BD0296}"/>
              </a:ext>
            </a:extLst>
          </p:cNvPr>
          <p:cNvSpPr txBox="1">
            <a:spLocks/>
          </p:cNvSpPr>
          <p:nvPr/>
        </p:nvSpPr>
        <p:spPr>
          <a:xfrm>
            <a:off x="0" y="4158"/>
            <a:ext cx="8908610"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Pratiche di gestione sostenibile delle colture - Paradigmi</a:t>
            </a:r>
          </a:p>
        </p:txBody>
      </p:sp>
    </p:spTree>
    <p:extLst>
      <p:ext uri="{BB962C8B-B14F-4D97-AF65-F5344CB8AC3E}">
        <p14:creationId xmlns:p14="http://schemas.microsoft.com/office/powerpoint/2010/main" val="158365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3652605" y="775127"/>
            <a:ext cx="8041056" cy="339415"/>
          </a:xfrm>
        </p:spPr>
        <p:txBody>
          <a:bodyPr/>
          <a:lstStyle/>
          <a:p>
            <a:r>
              <a:rPr lang="en-US" sz="2300" dirty="0"/>
              <a:t>La sostenibilità richiede la </a:t>
            </a:r>
            <a:r>
              <a:rPr lang="en-US" sz="2300" dirty="0" err="1"/>
              <a:t>minimizzazione degli </a:t>
            </a:r>
            <a:r>
              <a:rPr lang="en-US" sz="2300" dirty="0"/>
              <a:t>input esterni</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45583" y="1195810"/>
            <a:ext cx="7144884" cy="999383"/>
          </a:xfrm>
        </p:spPr>
        <p:txBody>
          <a:bodyPr/>
          <a:lstStyle/>
          <a:p>
            <a:r>
              <a:rPr lang="en-US" sz="2100" dirty="0"/>
              <a:t>I sistemi di coltivazione sostenibili dovrebbero </a:t>
            </a:r>
            <a:r>
              <a:rPr lang="en-US" sz="2100" dirty="0" err="1"/>
              <a:t>ridurre al minimo la </a:t>
            </a:r>
            <a:r>
              <a:rPr lang="en-US" sz="2100" dirty="0"/>
              <a:t>dipendenza da input esterni (come i </a:t>
            </a:r>
            <a:r>
              <a:rPr lang="en-US" sz="2100" dirty="0" err="1"/>
              <a:t>fertilizzanti </a:t>
            </a:r>
            <a:r>
              <a:rPr lang="en-US" sz="2100" dirty="0"/>
              <a:t>sintetici) che possono danneggiare l'ambiente e degradare le risorse naturali.</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pl-PL" dirty="0"/>
              <a:t>4</a:t>
            </a:r>
            <a:endParaRPr lang="en-US" dirty="0"/>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t>Gli agroecosistemi sono specifici del contesto</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50080" y="3192973"/>
            <a:ext cx="7015447" cy="999383"/>
          </a:xfrm>
        </p:spPr>
        <p:txBody>
          <a:bodyPr/>
          <a:lstStyle/>
          <a:p>
            <a:r>
              <a:rPr lang="en-US" sz="2100" dirty="0"/>
              <a:t>Non esiste una soluzione unica per l'agricoltura. Le pratiche colturali sostenibili devono essere adattate ai contesti ambientali, culturali e socio-economici locali.</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pl-PL" dirty="0"/>
              <a:t>5</a:t>
            </a:r>
            <a:endParaRPr lang="en-US" dirty="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450080" y="4490770"/>
            <a:ext cx="7040387" cy="339415"/>
          </a:xfrm>
        </p:spPr>
        <p:txBody>
          <a:bodyPr/>
          <a:lstStyle/>
          <a:p>
            <a:r>
              <a:rPr lang="en-US" dirty="0"/>
              <a:t>La resilienza al cambiamento climatico è essenziale</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45583" y="4830185"/>
            <a:ext cx="7144884" cy="999383"/>
          </a:xfrm>
        </p:spPr>
        <p:txBody>
          <a:bodyPr/>
          <a:lstStyle/>
          <a:p>
            <a:r>
              <a:rPr lang="en-US" sz="2100" dirty="0"/>
              <a:t>Con il crescente impatto dei cambiamenti climatici, i sistemi di coltivazione devono essere resistenti agli eventi meteorologici estremi, ai cambiamenti di temperatura e alla pressione di parassiti e malattie.</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pl-PL" dirty="0"/>
              <a:t>6</a:t>
            </a:r>
            <a:endParaRPr lang="en-US" dirty="0"/>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3"/>
          <a:stretch>
            <a:fillRect/>
          </a:stretch>
        </p:blipFill>
        <p:spPr>
          <a:xfrm>
            <a:off x="7559" y="539011"/>
            <a:ext cx="3354094" cy="5222196"/>
          </a:xfrm>
        </p:spPr>
      </p:pic>
      <p:sp>
        <p:nvSpPr>
          <p:cNvPr id="23" name="Text Placeholder 3">
            <a:extLst>
              <a:ext uri="{FF2B5EF4-FFF2-40B4-BE49-F238E27FC236}">
                <a16:creationId xmlns:a16="http://schemas.microsoft.com/office/drawing/2014/main" id="{69E94CDD-6010-47FC-B73F-1C6C5DFA58A8}"/>
              </a:ext>
            </a:extLst>
          </p:cNvPr>
          <p:cNvSpPr txBox="1">
            <a:spLocks/>
          </p:cNvSpPr>
          <p:nvPr/>
        </p:nvSpPr>
        <p:spPr>
          <a:xfrm>
            <a:off x="88304" y="-50208"/>
            <a:ext cx="1135784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dirty="0" err="1"/>
              <a:t>Pratiche di</a:t>
            </a:r>
            <a:r>
              <a:rPr lang="pl-PL" dirty="0"/>
              <a:t> gestione </a:t>
            </a:r>
            <a:r>
              <a:rPr lang="pl-PL" dirty="0" err="1"/>
              <a:t>sostenibile delle colture </a:t>
            </a:r>
            <a:r>
              <a:rPr lang="pl-PL" dirty="0"/>
              <a:t>- </a:t>
            </a:r>
            <a:r>
              <a:rPr lang="pl-PL" dirty="0" err="1"/>
              <a:t>Paradigmi</a:t>
            </a:r>
            <a:endParaRPr lang="pl-PL" dirty="0"/>
          </a:p>
        </p:txBody>
      </p:sp>
      <p:grpSp>
        <p:nvGrpSpPr>
          <p:cNvPr id="24" name="Group 7">
            <a:extLst>
              <a:ext uri="{FF2B5EF4-FFF2-40B4-BE49-F238E27FC236}">
                <a16:creationId xmlns:a16="http://schemas.microsoft.com/office/drawing/2014/main" id="{93C47BF2-B54E-4B22-BA90-A703217FDFBA}"/>
              </a:ext>
            </a:extLst>
          </p:cNvPr>
          <p:cNvGrpSpPr/>
          <p:nvPr/>
        </p:nvGrpSpPr>
        <p:grpSpPr>
          <a:xfrm rot="3730759">
            <a:off x="11352275" y="-50406"/>
            <a:ext cx="762119" cy="873205"/>
            <a:chOff x="7602444" y="4967675"/>
            <a:chExt cx="483619" cy="592374"/>
          </a:xfrm>
        </p:grpSpPr>
        <p:grpSp>
          <p:nvGrpSpPr>
            <p:cNvPr id="25" name="Graphic 214">
              <a:extLst>
                <a:ext uri="{FF2B5EF4-FFF2-40B4-BE49-F238E27FC236}">
                  <a16:creationId xmlns:a16="http://schemas.microsoft.com/office/drawing/2014/main" id="{47456041-979C-41C7-B191-CBB2C28B7A7B}"/>
                </a:ext>
              </a:extLst>
            </p:cNvPr>
            <p:cNvGrpSpPr/>
            <p:nvPr/>
          </p:nvGrpSpPr>
          <p:grpSpPr>
            <a:xfrm>
              <a:off x="7618661" y="4967675"/>
              <a:ext cx="467402" cy="507608"/>
              <a:chOff x="2251964" y="3590497"/>
              <a:chExt cx="467402" cy="507608"/>
            </a:xfrm>
            <a:solidFill>
              <a:srgbClr val="8DC641"/>
            </a:solidFill>
          </p:grpSpPr>
          <p:sp>
            <p:nvSpPr>
              <p:cNvPr id="29" name="Freeform 19">
                <a:extLst>
                  <a:ext uri="{FF2B5EF4-FFF2-40B4-BE49-F238E27FC236}">
                    <a16:creationId xmlns:a16="http://schemas.microsoft.com/office/drawing/2014/main" id="{B5CD2D53-3870-4C5F-A3A0-21F0509499B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30" name="Freeform 20">
                <a:extLst>
                  <a:ext uri="{FF2B5EF4-FFF2-40B4-BE49-F238E27FC236}">
                    <a16:creationId xmlns:a16="http://schemas.microsoft.com/office/drawing/2014/main" id="{D06343DE-D3C9-403B-ADD2-913A1EE76A2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31" name="Freeform 21">
                <a:extLst>
                  <a:ext uri="{FF2B5EF4-FFF2-40B4-BE49-F238E27FC236}">
                    <a16:creationId xmlns:a16="http://schemas.microsoft.com/office/drawing/2014/main" id="{2FA0890C-3BAC-4E34-9E9F-7AAE57F7B01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26" name="Graphic 214">
              <a:extLst>
                <a:ext uri="{FF2B5EF4-FFF2-40B4-BE49-F238E27FC236}">
                  <a16:creationId xmlns:a16="http://schemas.microsoft.com/office/drawing/2014/main" id="{EF692058-C1C1-4352-B75A-2899354798D3}"/>
                </a:ext>
              </a:extLst>
            </p:cNvPr>
            <p:cNvGrpSpPr/>
            <p:nvPr/>
          </p:nvGrpSpPr>
          <p:grpSpPr>
            <a:xfrm>
              <a:off x="7602444" y="4993761"/>
              <a:ext cx="421973" cy="566288"/>
              <a:chOff x="2235747" y="3616583"/>
              <a:chExt cx="421973" cy="566288"/>
            </a:xfrm>
            <a:solidFill>
              <a:srgbClr val="231F20"/>
            </a:solidFill>
          </p:grpSpPr>
          <p:sp>
            <p:nvSpPr>
              <p:cNvPr id="27" name="Freeform 17">
                <a:extLst>
                  <a:ext uri="{FF2B5EF4-FFF2-40B4-BE49-F238E27FC236}">
                    <a16:creationId xmlns:a16="http://schemas.microsoft.com/office/drawing/2014/main" id="{8A63E0D8-2D51-4162-A511-353A8D809C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8" name="Freeform 18">
                <a:extLst>
                  <a:ext uri="{FF2B5EF4-FFF2-40B4-BE49-F238E27FC236}">
                    <a16:creationId xmlns:a16="http://schemas.microsoft.com/office/drawing/2014/main" id="{1E712481-6004-4ABB-A84E-EEC1C4DC0C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 name="Text Placeholder 3">
            <a:extLst>
              <a:ext uri="{FF2B5EF4-FFF2-40B4-BE49-F238E27FC236}">
                <a16:creationId xmlns:a16="http://schemas.microsoft.com/office/drawing/2014/main" id="{9621C7E0-7BB1-5F81-8470-3246EFBA076C}"/>
              </a:ext>
            </a:extLst>
          </p:cNvPr>
          <p:cNvSpPr txBox="1">
            <a:spLocks/>
          </p:cNvSpPr>
          <p:nvPr/>
        </p:nvSpPr>
        <p:spPr>
          <a:xfrm>
            <a:off x="-1" y="4158"/>
            <a:ext cx="8830349"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Pratiche di gestione sostenibile delle colture - Paradigmi</a:t>
            </a:r>
          </a:p>
        </p:txBody>
      </p:sp>
    </p:spTree>
    <p:extLst>
      <p:ext uri="{BB962C8B-B14F-4D97-AF65-F5344CB8AC3E}">
        <p14:creationId xmlns:p14="http://schemas.microsoft.com/office/powerpoint/2010/main" val="285043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863501" y="2341241"/>
            <a:ext cx="6194026" cy="3066422"/>
          </a:xfrm>
        </p:spPr>
        <p:txBody>
          <a:bodyPr/>
          <a:lstStyle/>
          <a:p>
            <a:r>
              <a:rPr lang="en-US" dirty="0"/>
              <a:t>Diversificazione delle colture e sistemi di policoltura</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313835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1646993" y="1619363"/>
            <a:ext cx="5123310" cy="3994947"/>
          </a:xfrm>
        </p:spPr>
        <p:txBody>
          <a:bodyPr/>
          <a:lstStyle/>
          <a:p>
            <a:endParaRPr lang="pl-PL" b="1" dirty="0"/>
          </a:p>
          <a:p>
            <a:r>
              <a:rPr lang="en-US" b="1" dirty="0"/>
              <a:t>Monocoltura </a:t>
            </a:r>
            <a:r>
              <a:rPr lang="pl-PL" dirty="0"/>
              <a:t>- </a:t>
            </a:r>
            <a:r>
              <a:rPr lang="en-US" dirty="0"/>
              <a:t>coltivazione di un'unica specie vegetale su una vasta area</a:t>
            </a:r>
            <a:r>
              <a:rPr lang="pl-PL" dirty="0"/>
              <a:t>.</a:t>
            </a:r>
            <a:endParaRPr lang="en-US" dirty="0"/>
          </a:p>
          <a:p>
            <a:endParaRPr lang="pl-PL" b="1" dirty="0"/>
          </a:p>
          <a:p>
            <a:r>
              <a:rPr lang="en-US" b="1" dirty="0"/>
              <a:t>Coltura mista </a:t>
            </a:r>
            <a:r>
              <a:rPr lang="pl-PL" dirty="0"/>
              <a:t>- </a:t>
            </a:r>
            <a:r>
              <a:rPr lang="en-US" dirty="0"/>
              <a:t>coltivazione di due o più colture contemporaneamente sullo stesso terreno</a:t>
            </a:r>
            <a:r>
              <a:rPr lang="pl-PL" dirty="0"/>
              <a:t>.</a:t>
            </a:r>
          </a:p>
          <a:p>
            <a:endParaRPr lang="pl-PL" dirty="0"/>
          </a:p>
          <a:p>
            <a:endParaRPr lang="pl-PL"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76244"/>
            <a:ext cx="6366042" cy="992652"/>
          </a:xfrm>
        </p:spPr>
        <p:txBody>
          <a:bodyPr/>
          <a:lstStyle/>
          <a:p>
            <a:r>
              <a:rPr lang="en-US" dirty="0"/>
              <a:t>Coltura mista </a:t>
            </a:r>
            <a:r>
              <a:rPr lang="pl-PL" dirty="0"/>
              <a:t>vs. </a:t>
            </a:r>
            <a:r>
              <a:rPr lang="pl-PL" dirty="0" err="1"/>
              <a:t>monocoltura</a:t>
            </a:r>
            <a:endParaRPr lang="en-US" dirty="0"/>
          </a:p>
          <a:p>
            <a:endParaRPr lang="en-US" dirty="0"/>
          </a:p>
        </p:txBody>
      </p:sp>
      <p:pic>
        <p:nvPicPr>
          <p:cNvPr id="7" name="Picture Placeholder 6">
            <a:extLst>
              <a:ext uri="{FF2B5EF4-FFF2-40B4-BE49-F238E27FC236}">
                <a16:creationId xmlns:a16="http://schemas.microsoft.com/office/drawing/2014/main" id="{6F922B2C-B0F6-88A7-2A90-BECA6D33887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tretch>
            <a:fillRect/>
          </a:stretch>
        </p:blipFill>
        <p:spPr>
          <a:xfrm>
            <a:off x="7040880" y="1420553"/>
            <a:ext cx="4990998" cy="3913188"/>
          </a:xfrm>
        </p:spPr>
      </p:pic>
      <p:pic>
        <p:nvPicPr>
          <p:cNvPr id="4" name="Graphic 3" descr="Plant outline">
            <a:extLst>
              <a:ext uri="{FF2B5EF4-FFF2-40B4-BE49-F238E27FC236}">
                <a16:creationId xmlns:a16="http://schemas.microsoft.com/office/drawing/2014/main" id="{C83ABA08-C441-A29E-AAB9-FFC8C4761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175" y="1889266"/>
            <a:ext cx="914400" cy="914400"/>
          </a:xfrm>
          <a:prstGeom prst="rect">
            <a:avLst/>
          </a:prstGeom>
        </p:spPr>
      </p:pic>
      <p:pic>
        <p:nvPicPr>
          <p:cNvPr id="8" name="Graphic 7">
            <a:extLst>
              <a:ext uri="{FF2B5EF4-FFF2-40B4-BE49-F238E27FC236}">
                <a16:creationId xmlns:a16="http://schemas.microsoft.com/office/drawing/2014/main" id="{09966F9B-D853-DF95-B3EC-4DE053186892}"/>
              </a:ext>
            </a:extLst>
          </p:cNvPr>
          <p:cNvPicPr>
            <a:picLocks noChangeAspect="1"/>
          </p:cNvPicPr>
          <p:nvPr/>
        </p:nvPicPr>
        <p:blipFill>
          <a:blip r:embed="rId5"/>
          <a:srcRect/>
          <a:stretch/>
        </p:blipFill>
        <p:spPr>
          <a:xfrm>
            <a:off x="610567" y="3303453"/>
            <a:ext cx="497840" cy="914400"/>
          </a:xfrm>
          <a:prstGeom prst="rect">
            <a:avLst/>
          </a:prstGeom>
        </p:spPr>
      </p:pic>
      <p:pic>
        <p:nvPicPr>
          <p:cNvPr id="9" name="Graphic 8" descr="Plant outline">
            <a:extLst>
              <a:ext uri="{FF2B5EF4-FFF2-40B4-BE49-F238E27FC236}">
                <a16:creationId xmlns:a16="http://schemas.microsoft.com/office/drawing/2014/main" id="{30C35B53-4384-4A94-5D6E-E92AC9A4BC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35" y="3303453"/>
            <a:ext cx="702858" cy="788244"/>
          </a:xfrm>
          <a:prstGeom prst="rect">
            <a:avLst/>
          </a:prstGeom>
        </p:spPr>
      </p:pic>
    </p:spTree>
    <p:extLst>
      <p:ext uri="{BB962C8B-B14F-4D97-AF65-F5344CB8AC3E}">
        <p14:creationId xmlns:p14="http://schemas.microsoft.com/office/powerpoint/2010/main" val="394594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Monocoltura </a:t>
            </a:r>
            <a:r>
              <a:rPr lang="pl-PL" b="1" dirty="0"/>
              <a:t>- Pro e contro </a:t>
            </a:r>
            <a:endParaRPr lang="en-US" b="1" dirty="0"/>
          </a:p>
          <a:p>
            <a:endParaRPr lang="en-US" b="1" dirty="0"/>
          </a:p>
          <a:p>
            <a:endParaRPr lang="en-US" b="1" dirty="0"/>
          </a:p>
        </p:txBody>
      </p:sp>
      <p:pic>
        <p:nvPicPr>
          <p:cNvPr id="20" name="Symbol zastępczy obrazu 19">
            <a:extLst>
              <a:ext uri="{FF2B5EF4-FFF2-40B4-BE49-F238E27FC236}">
                <a16:creationId xmlns:a16="http://schemas.microsoft.com/office/drawing/2014/main" id="{AD8F5EAF-C297-4CE5-9624-128A3517339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0708" y="2091029"/>
            <a:ext cx="7986419" cy="3367093"/>
            <a:chOff x="2129335" y="2137471"/>
            <a:chExt cx="7986419" cy="4127333"/>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137471"/>
              <a:ext cx="7986419" cy="4127333"/>
            </a:xfrm>
            <a:prstGeom prst="rect">
              <a:avLst/>
            </a:prstGeom>
            <a:solidFill>
              <a:srgbClr val="9FDADF"/>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368009"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3"/>
                </a:buBlip>
              </a:pPr>
              <a:r>
                <a:rPr lang="en-US" sz="2300" kern="1200" dirty="0">
                  <a:solidFill>
                    <a:srgbClr val="231F20"/>
                  </a:solidFill>
                </a:rPr>
                <a:t>aumentare l'efficienza della semina, della manutenzione e del raccolto</a:t>
              </a:r>
              <a:r>
                <a:rPr lang="pl-PL" sz="2300" kern="1200" dirty="0">
                  <a:solidFill>
                    <a:srgbClr val="231F20"/>
                  </a:solidFill>
                </a:rPr>
                <a:t>;</a:t>
              </a:r>
            </a:p>
            <a:p>
              <a:pPr marL="342900" lvl="0" indent="-342900" algn="l" defTabSz="1066800">
                <a:lnSpc>
                  <a:spcPct val="90000"/>
                </a:lnSpc>
                <a:spcBef>
                  <a:spcPct val="0"/>
                </a:spcBef>
                <a:spcAft>
                  <a:spcPct val="35000"/>
                </a:spcAft>
                <a:buBlip>
                  <a:blip r:embed="rId3"/>
                </a:buBlip>
              </a:pPr>
              <a:r>
                <a:rPr lang="en-US" sz="2300" kern="1200" dirty="0">
                  <a:solidFill>
                    <a:srgbClr val="231F20"/>
                  </a:solidFill>
                </a:rPr>
                <a:t>più interessante dal punto di vista economico nel breve periodo, grazie al potenziale di rese più elevate e ai minori costi di manodopera</a:t>
              </a:r>
              <a:r>
                <a:rPr lang="pl-PL" sz="2300" kern="1200" dirty="0">
                  <a:solidFill>
                    <a:srgbClr val="231F20"/>
                  </a:solidFill>
                </a:rPr>
                <a:t>.</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4"/>
                </a:buBlip>
              </a:pPr>
              <a:r>
                <a:rPr lang="en-US" sz="2300" kern="1200" dirty="0">
                  <a:solidFill>
                    <a:srgbClr val="231F20"/>
                  </a:solidFill>
                </a:rPr>
                <a:t>spesso si traduce in una maggiore vulnerabilità a parassiti, malattie e condizioni climatiche avverse</a:t>
              </a:r>
              <a:r>
                <a:rPr lang="pl-PL" sz="2300" kern="1200" dirty="0">
                  <a:solidFill>
                    <a:srgbClr val="231F20"/>
                  </a:solidFill>
                </a:rPr>
                <a:t>;</a:t>
              </a:r>
            </a:p>
            <a:p>
              <a:pPr marL="342900" lvl="0" indent="-342900" algn="l" defTabSz="1066800">
                <a:lnSpc>
                  <a:spcPct val="90000"/>
                </a:lnSpc>
                <a:spcBef>
                  <a:spcPct val="0"/>
                </a:spcBef>
                <a:spcAft>
                  <a:spcPct val="35000"/>
                </a:spcAft>
                <a:buBlip>
                  <a:blip r:embed="rId4"/>
                </a:buBlip>
              </a:pPr>
              <a:r>
                <a:rPr lang="en-US" sz="2300" kern="1200" dirty="0">
                  <a:solidFill>
                    <a:srgbClr val="231F20"/>
                  </a:solidFill>
                </a:rPr>
                <a:t>portano all'impoverimento dei nutrienti del suolo e a una maggiore dipendenza da input chimici come </a:t>
              </a:r>
              <a:r>
                <a:rPr lang="en-US" sz="2300" kern="1200" dirty="0" err="1">
                  <a:solidFill>
                    <a:srgbClr val="231F20"/>
                  </a:solidFill>
                </a:rPr>
                <a:t>fertilizzanti </a:t>
              </a:r>
              <a:r>
                <a:rPr lang="en-US" sz="2300" kern="1200" dirty="0">
                  <a:solidFill>
                    <a:srgbClr val="231F20"/>
                  </a:solidFill>
                </a:rPr>
                <a:t>e pesticidi</a:t>
              </a:r>
              <a:r>
                <a:rPr lang="pl-PL" sz="2300" kern="1200" dirty="0">
                  <a:solidFill>
                    <a:srgbClr val="231F20"/>
                  </a:solidFill>
                </a:rPr>
                <a:t>.</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1F6EE4EF-E8B2-6824-4902-5E429DD3AC05}"/>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6D802323-7254-42BC-EFC4-2D2503C9054F}"/>
                </a:ext>
              </a:extLst>
            </p:cNvPr>
            <p:cNvGrpSpPr/>
            <p:nvPr/>
          </p:nvGrpSpPr>
          <p:grpSpPr>
            <a:xfrm>
              <a:off x="3263598" y="4990755"/>
              <a:ext cx="851341" cy="854106"/>
              <a:chOff x="4669868" y="3456115"/>
              <a:chExt cx="851341" cy="854106"/>
            </a:xfrm>
          </p:grpSpPr>
          <p:sp>
            <p:nvSpPr>
              <p:cNvPr id="10" name="Freeform 25">
                <a:extLst>
                  <a:ext uri="{FF2B5EF4-FFF2-40B4-BE49-F238E27FC236}">
                    <a16:creationId xmlns:a16="http://schemas.microsoft.com/office/drawing/2014/main" id="{5823C38A-4A70-1DE6-D241-9526E36DB7CE}"/>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8A912183-A1C2-B76F-96A9-A84820DF7A0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AD3EA8E-EADB-3CAB-822B-16542E71D388}"/>
                </a:ext>
              </a:extLst>
            </p:cNvPr>
            <p:cNvGrpSpPr/>
            <p:nvPr/>
          </p:nvGrpSpPr>
          <p:grpSpPr>
            <a:xfrm>
              <a:off x="2872398" y="4601387"/>
              <a:ext cx="1633745" cy="1634066"/>
              <a:chOff x="4278668" y="3066747"/>
              <a:chExt cx="1633745" cy="1634066"/>
            </a:xfrm>
            <a:solidFill>
              <a:srgbClr val="000000"/>
            </a:solidFill>
          </p:grpSpPr>
          <p:sp>
            <p:nvSpPr>
              <p:cNvPr id="5" name="Freeform 28">
                <a:extLst>
                  <a:ext uri="{FF2B5EF4-FFF2-40B4-BE49-F238E27FC236}">
                    <a16:creationId xmlns:a16="http://schemas.microsoft.com/office/drawing/2014/main" id="{3B15F259-A04E-DD75-A470-6C05B0486DBA}"/>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6" name="Freeform 29">
                <a:extLst>
                  <a:ext uri="{FF2B5EF4-FFF2-40B4-BE49-F238E27FC236}">
                    <a16:creationId xmlns:a16="http://schemas.microsoft.com/office/drawing/2014/main" id="{32B242EA-EEE0-3B57-8184-22751B352CE7}"/>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7" name="Freeform 30">
                <a:extLst>
                  <a:ext uri="{FF2B5EF4-FFF2-40B4-BE49-F238E27FC236}">
                    <a16:creationId xmlns:a16="http://schemas.microsoft.com/office/drawing/2014/main" id="{0CDB0062-1E66-AA49-65B3-8AE02599034D}"/>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8" name="Freeform 31">
                <a:extLst>
                  <a:ext uri="{FF2B5EF4-FFF2-40B4-BE49-F238E27FC236}">
                    <a16:creationId xmlns:a16="http://schemas.microsoft.com/office/drawing/2014/main" id="{B4566EE0-A802-09A5-2EFC-1F2EBFD398DB}"/>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30EB6D9A-A49A-BBAD-674F-6A10D4F26FFB}"/>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5F439AB2-C8D1-D5F1-34C5-B1D2445B8832}"/>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1C8F3E02-8AFA-0FF4-F679-5A17CBF863F8}"/>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B8B90E71-5CD0-7451-0B3E-F43C57CEB63E}"/>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36FED4C8-4ADA-71E0-C45A-8FADE774226D}"/>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6073675B-5850-EA51-655D-9CB94876C0A1}"/>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B2AAE3A0-80E4-0F9A-EE6E-32EED8F25B11}"/>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50D5826B-25C5-D305-95BF-1E96436334F8}"/>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4168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Coltura mista - Pro e contro </a:t>
            </a:r>
          </a:p>
          <a:p>
            <a:endParaRPr lang="en-US" b="1" dirty="0"/>
          </a:p>
          <a:p>
            <a:endParaRPr lang="en-US" b="1" dirty="0"/>
          </a:p>
        </p:txBody>
      </p:sp>
      <p:pic>
        <p:nvPicPr>
          <p:cNvPr id="5" name="Symbol zastępczy obrazu 4">
            <a:extLst>
              <a:ext uri="{FF2B5EF4-FFF2-40B4-BE49-F238E27FC236}">
                <a16:creationId xmlns:a16="http://schemas.microsoft.com/office/drawing/2014/main" id="{DC5AEA57-B885-4005-B4CE-F86C5DDFA43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5671" y="2330121"/>
            <a:ext cx="7739961" cy="3284838"/>
            <a:chOff x="2127939" y="2620168"/>
            <a:chExt cx="7739961" cy="3644636"/>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733921"/>
              <a:ext cx="7738565" cy="3530883"/>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127939" y="2620168"/>
              <a:ext cx="394870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3"/>
                </a:buBlip>
              </a:pPr>
              <a:r>
                <a:rPr lang="en-US" sz="2300" dirty="0">
                  <a:solidFill>
                    <a:srgbClr val="231F20"/>
                  </a:solidFill>
                </a:rPr>
                <a:t>un migliore </a:t>
              </a:r>
              <a:r>
                <a:rPr lang="en-US" sz="2300" dirty="0" err="1">
                  <a:solidFill>
                    <a:srgbClr val="231F20"/>
                  </a:solidFill>
                </a:rPr>
                <a:t>utilizzo </a:t>
              </a:r>
              <a:r>
                <a:rPr lang="en-US" sz="2300" dirty="0">
                  <a:solidFill>
                    <a:srgbClr val="231F20"/>
                  </a:solidFill>
                </a:rPr>
                <a:t>delle risorse;</a:t>
              </a:r>
            </a:p>
            <a:p>
              <a:pPr marL="342900" lvl="0" indent="-342900" defTabSz="1066800">
                <a:lnSpc>
                  <a:spcPct val="90000"/>
                </a:lnSpc>
                <a:spcBef>
                  <a:spcPct val="0"/>
                </a:spcBef>
                <a:spcAft>
                  <a:spcPct val="35000"/>
                </a:spcAft>
                <a:buBlip>
                  <a:blip r:embed="rId3"/>
                </a:buBlip>
              </a:pPr>
              <a:r>
                <a:rPr lang="en-US" sz="2300" dirty="0">
                  <a:solidFill>
                    <a:srgbClr val="231F20"/>
                  </a:solidFill>
                </a:rPr>
                <a:t>riduzione del rischio di fallimento totale del raccolto a causa di parassiti o malattie;</a:t>
              </a:r>
            </a:p>
            <a:p>
              <a:pPr marL="342900" lvl="0" indent="-342900" defTabSz="1066800">
                <a:lnSpc>
                  <a:spcPct val="90000"/>
                </a:lnSpc>
                <a:spcBef>
                  <a:spcPct val="0"/>
                </a:spcBef>
                <a:spcAft>
                  <a:spcPct val="35000"/>
                </a:spcAft>
                <a:buBlip>
                  <a:blip r:embed="rId3"/>
                </a:buBlip>
              </a:pPr>
              <a:r>
                <a:rPr lang="en-US" sz="2300" dirty="0">
                  <a:solidFill>
                    <a:srgbClr val="231F20"/>
                  </a:solidFill>
                </a:rPr>
                <a:t>migliora la biodiversità;</a:t>
              </a:r>
            </a:p>
            <a:p>
              <a:pPr marL="342900" lvl="0" indent="-342900" defTabSz="1066800">
                <a:lnSpc>
                  <a:spcPct val="90000"/>
                </a:lnSpc>
                <a:spcBef>
                  <a:spcPct val="0"/>
                </a:spcBef>
                <a:spcAft>
                  <a:spcPct val="35000"/>
                </a:spcAft>
                <a:buBlip>
                  <a:blip r:embed="rId3"/>
                </a:buBlip>
              </a:pPr>
              <a:r>
                <a:rPr lang="en-US" sz="2300" dirty="0">
                  <a:solidFill>
                    <a:srgbClr val="231F20"/>
                  </a:solidFill>
                </a:rPr>
                <a:t>migliora la salute del suolo e può portare a rese più stabili.</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4"/>
                </a:buBlip>
              </a:pPr>
              <a:r>
                <a:rPr lang="en-US" sz="2400" dirty="0">
                  <a:solidFill>
                    <a:srgbClr val="231F20"/>
                  </a:solidFill>
                </a:rPr>
                <a:t>possono essere economicamente più attraenti nel breve periodo a causa della minore efficienza di impianto, manutenzione e raccolta.</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grpSp>
      <p:grpSp>
        <p:nvGrpSpPr>
          <p:cNvPr id="2" name="Group 1">
            <a:extLst>
              <a:ext uri="{FF2B5EF4-FFF2-40B4-BE49-F238E27FC236}">
                <a16:creationId xmlns:a16="http://schemas.microsoft.com/office/drawing/2014/main" id="{501F7EB2-244D-2A9A-AA4F-E89507BFC6F4}"/>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D9FA7492-9875-376F-E015-447143D04265}"/>
                </a:ext>
              </a:extLst>
            </p:cNvPr>
            <p:cNvGrpSpPr/>
            <p:nvPr/>
          </p:nvGrpSpPr>
          <p:grpSpPr>
            <a:xfrm>
              <a:off x="3263598" y="4990755"/>
              <a:ext cx="851341" cy="854106"/>
              <a:chOff x="4669868" y="3456115"/>
              <a:chExt cx="851341" cy="854106"/>
            </a:xfrm>
          </p:grpSpPr>
          <p:sp>
            <p:nvSpPr>
              <p:cNvPr id="18" name="Freeform 25">
                <a:extLst>
                  <a:ext uri="{FF2B5EF4-FFF2-40B4-BE49-F238E27FC236}">
                    <a16:creationId xmlns:a16="http://schemas.microsoft.com/office/drawing/2014/main" id="{644B2D83-CAED-863A-4451-C1E62F263C68}"/>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0EA2810-6E7F-9830-E114-6F665B09E0DE}"/>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9BD7573-A851-F310-9CBF-AA9501086DE4}"/>
                </a:ext>
              </a:extLst>
            </p:cNvPr>
            <p:cNvGrpSpPr/>
            <p:nvPr/>
          </p:nvGrpSpPr>
          <p:grpSpPr>
            <a:xfrm>
              <a:off x="2872398" y="4601387"/>
              <a:ext cx="1633745" cy="1634066"/>
              <a:chOff x="4278668" y="3066747"/>
              <a:chExt cx="1633745" cy="1634066"/>
            </a:xfrm>
            <a:solidFill>
              <a:srgbClr val="000000"/>
            </a:solidFill>
          </p:grpSpPr>
          <p:sp>
            <p:nvSpPr>
              <p:cNvPr id="6" name="Freeform 28">
                <a:extLst>
                  <a:ext uri="{FF2B5EF4-FFF2-40B4-BE49-F238E27FC236}">
                    <a16:creationId xmlns:a16="http://schemas.microsoft.com/office/drawing/2014/main" id="{7CBB7866-2A7D-BA88-639A-E8667C389696}"/>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7" name="Freeform 29">
                <a:extLst>
                  <a:ext uri="{FF2B5EF4-FFF2-40B4-BE49-F238E27FC236}">
                    <a16:creationId xmlns:a16="http://schemas.microsoft.com/office/drawing/2014/main" id="{E8E9517D-5B5E-5A14-86E8-4E9ABE4AF8DC}"/>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8" name="Freeform 30">
                <a:extLst>
                  <a:ext uri="{FF2B5EF4-FFF2-40B4-BE49-F238E27FC236}">
                    <a16:creationId xmlns:a16="http://schemas.microsoft.com/office/drawing/2014/main" id="{40417F55-A4E6-8F58-E4A8-C9144B5FB27F}"/>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 name="Freeform 31">
                <a:extLst>
                  <a:ext uri="{FF2B5EF4-FFF2-40B4-BE49-F238E27FC236}">
                    <a16:creationId xmlns:a16="http://schemas.microsoft.com/office/drawing/2014/main" id="{14D6EED8-B638-A64B-F0B8-345616A5060D}"/>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10CF4E38-1A7C-D497-ED21-5C4AAEFBB78A}"/>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AE0409C0-9372-6FC2-8985-71AEBC0CD639}"/>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9693A8DA-49C5-9337-A714-7E3D723E582A}"/>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9AFF966D-99A9-A69B-BA9B-F18BE15A878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56D83843-84AF-25DD-FAC1-CA93BE6D290F}"/>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1D13B6BE-1E26-5F3D-778F-16652654479F}"/>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5C3D38ED-2B9F-82C0-05FC-AAE878A9B5FA}"/>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4078AE7F-E3E8-11C7-5010-79BF06F10B89}"/>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34043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Coltura mista - </a:t>
            </a:r>
            <a:r>
              <a:rPr lang="pl-PL" b="1" dirty="0" err="1"/>
              <a:t>Fatti in pillole</a:t>
            </a:r>
            <a:endParaRPr lang="pl-PL" b="1" dirty="0"/>
          </a:p>
        </p:txBody>
      </p:sp>
      <p:grpSp>
        <p:nvGrpSpPr>
          <p:cNvPr id="3" name="Grupa 2">
            <a:extLst>
              <a:ext uri="{FF2B5EF4-FFF2-40B4-BE49-F238E27FC236}">
                <a16:creationId xmlns:a16="http://schemas.microsoft.com/office/drawing/2014/main" id="{C97F441B-10B0-4739-82D7-30B9FBFB78FB}"/>
              </a:ext>
            </a:extLst>
          </p:cNvPr>
          <p:cNvGrpSpPr/>
          <p:nvPr/>
        </p:nvGrpSpPr>
        <p:grpSpPr>
          <a:xfrm>
            <a:off x="1765248" y="1313804"/>
            <a:ext cx="9256795" cy="4793030"/>
            <a:chOff x="1765248" y="1313804"/>
            <a:chExt cx="9256795" cy="4793030"/>
          </a:xfrm>
        </p:grpSpPr>
        <p:sp>
          <p:nvSpPr>
            <p:cNvPr id="5" name="Dowolny kształt: kształt 4">
              <a:extLst>
                <a:ext uri="{FF2B5EF4-FFF2-40B4-BE49-F238E27FC236}">
                  <a16:creationId xmlns:a16="http://schemas.microsoft.com/office/drawing/2014/main" id="{2B945125-93C0-402E-B8E7-C60A0EBB577E}"/>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PIANO D'IMPIANTO </a:t>
              </a:r>
              <a:r>
                <a:rPr lang="pl-PL" sz="2000" b="1" dirty="0">
                  <a:solidFill>
                    <a:srgbClr val="231F20"/>
                  </a:solidFill>
                </a:rPr>
                <a:t>- </a:t>
              </a:r>
              <a:r>
                <a:rPr lang="en-US" sz="2000" kern="1200" dirty="0">
                  <a:solidFill>
                    <a:srgbClr val="231F20"/>
                  </a:solidFill>
                </a:rPr>
                <a:t>due o più colture sono coltivate simultaneamente sullo stesso campo senza file </a:t>
              </a:r>
              <a:r>
                <a:rPr lang="pl-PL" sz="2000" kern="1200" dirty="0">
                  <a:solidFill>
                    <a:srgbClr val="231F20"/>
                  </a:solidFill>
                </a:rPr>
                <a:t>distinte/ </a:t>
              </a:r>
              <a:r>
                <a:rPr lang="en-US" sz="2000" kern="1200" dirty="0">
                  <a:solidFill>
                    <a:srgbClr val="231F20"/>
                  </a:solidFill>
                </a:rPr>
                <a:t>in strisce alternate </a:t>
              </a:r>
              <a:r>
                <a:rPr lang="pl-PL" sz="2000" kern="1200" dirty="0" err="1">
                  <a:solidFill>
                    <a:srgbClr val="231F20"/>
                  </a:solidFill>
                </a:rPr>
                <a:t>o </a:t>
              </a:r>
              <a:r>
                <a:rPr lang="en-US" sz="2000" kern="1200" dirty="0">
                  <a:solidFill>
                    <a:srgbClr val="231F20"/>
                  </a:solidFill>
                </a:rPr>
                <a:t>una seconda coltura è seminata prima del raccolto della prima)</a:t>
              </a:r>
              <a:endParaRPr lang="pl-PL" sz="2000" kern="1200" dirty="0">
                <a:solidFill>
                  <a:srgbClr val="231F20"/>
                </a:solidFill>
              </a:endParaRPr>
            </a:p>
          </p:txBody>
        </p:sp>
        <p:sp>
          <p:nvSpPr>
            <p:cNvPr id="7" name="Prostokąt 6">
              <a:extLst>
                <a:ext uri="{FF2B5EF4-FFF2-40B4-BE49-F238E27FC236}">
                  <a16:creationId xmlns:a16="http://schemas.microsoft.com/office/drawing/2014/main" id="{BD573AE8-C19C-4E94-B742-453FDC94EDA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7" name="Dowolny kształt: kształt 16">
              <a:extLst>
                <a:ext uri="{FF2B5EF4-FFF2-40B4-BE49-F238E27FC236}">
                  <a16:creationId xmlns:a16="http://schemas.microsoft.com/office/drawing/2014/main" id="{4AE9BE09-9415-47DF-A7AD-D67B02484B29}"/>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IMPIANTO COMPLEMENTARE </a:t>
              </a:r>
              <a:r>
                <a:rPr lang="pl-PL" sz="2000" b="1" dirty="0">
                  <a:solidFill>
                    <a:srgbClr val="231F20"/>
                  </a:solidFill>
                </a:rPr>
                <a:t>- Le </a:t>
              </a:r>
              <a:r>
                <a:rPr lang="en-US" sz="2000" kern="1200" dirty="0" err="1">
                  <a:solidFill>
                    <a:srgbClr val="231F20"/>
                  </a:solidFill>
                </a:rPr>
                <a:t>colture </a:t>
              </a:r>
              <a:r>
                <a:rPr lang="en-US" sz="2000" kern="1200" dirty="0">
                  <a:solidFill>
                    <a:srgbClr val="231F20"/>
                  </a:solidFill>
                </a:rPr>
                <a:t>scelte per la consociazione in fila hanno spesso altezze, profondità delle radici, esigenze nutritive e date di maturazione diverse, che permettono loro di coesistere senza una significativa competizione.</a:t>
              </a:r>
              <a:endParaRPr lang="pl-PL" sz="2000" kern="1200" dirty="0">
                <a:solidFill>
                  <a:srgbClr val="231F20"/>
                </a:solidFill>
              </a:endParaRPr>
            </a:p>
          </p:txBody>
        </p:sp>
        <p:sp>
          <p:nvSpPr>
            <p:cNvPr id="18" name="Prostokąt 17">
              <a:extLst>
                <a:ext uri="{FF2B5EF4-FFF2-40B4-BE49-F238E27FC236}">
                  <a16:creationId xmlns:a16="http://schemas.microsoft.com/office/drawing/2014/main" id="{B256EC3E-FEAD-4FA7-8F65-1D9209CD92B8}"/>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DBDC5DB1-BB33-41BB-A8AA-7D3D1129C8DE}"/>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GESTIONE DELLE COLTURE E DEI TEMPI </a:t>
              </a:r>
              <a:r>
                <a:rPr lang="pl-PL" sz="2000" b="1" dirty="0">
                  <a:solidFill>
                    <a:srgbClr val="231F20"/>
                  </a:solidFill>
                </a:rPr>
                <a:t>- </a:t>
              </a:r>
              <a:r>
                <a:rPr lang="en-US" sz="2000" kern="1200" dirty="0">
                  <a:solidFill>
                    <a:srgbClr val="231F20"/>
                  </a:solidFill>
                </a:rPr>
                <a:t>gestione accurata di entrambe le </a:t>
              </a:r>
              <a:r>
                <a:rPr lang="pl-PL" sz="2000" kern="1200" dirty="0" err="1">
                  <a:solidFill>
                    <a:srgbClr val="231F20"/>
                  </a:solidFill>
                </a:rPr>
                <a:t>piante, compresi i </a:t>
              </a:r>
              <a:r>
                <a:rPr lang="en-US" sz="2000" kern="1200" dirty="0">
                  <a:solidFill>
                    <a:srgbClr val="231F20"/>
                  </a:solidFill>
                </a:rPr>
                <a:t>tempi di semina e raccolta per ciascuna coltura, per ottimizzare i benefici della pratica.</a:t>
              </a:r>
              <a:endParaRPr lang="pl-PL" sz="2000" kern="1200" dirty="0">
                <a:solidFill>
                  <a:srgbClr val="231F20"/>
                </a:solidFill>
              </a:endParaRPr>
            </a:p>
          </p:txBody>
        </p:sp>
        <p:sp>
          <p:nvSpPr>
            <p:cNvPr id="20" name="Prostokąt 19">
              <a:extLst>
                <a:ext uri="{FF2B5EF4-FFF2-40B4-BE49-F238E27FC236}">
                  <a16:creationId xmlns:a16="http://schemas.microsoft.com/office/drawing/2014/main" id="{2256AA14-C5CF-45AD-8044-C36C788A28B3}"/>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6320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5956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Coltura mista - </a:t>
            </a:r>
            <a:r>
              <a:rPr lang="pl-PL" b="1" dirty="0" err="1"/>
              <a:t>Attuazione</a:t>
            </a:r>
            <a:endParaRPr lang="pl-PL" b="1" dirty="0"/>
          </a:p>
        </p:txBody>
      </p:sp>
      <p:grpSp>
        <p:nvGrpSpPr>
          <p:cNvPr id="2" name="Grupa 1">
            <a:extLst>
              <a:ext uri="{FF2B5EF4-FFF2-40B4-BE49-F238E27FC236}">
                <a16:creationId xmlns:a16="http://schemas.microsoft.com/office/drawing/2014/main" id="{1DC8DECA-00F8-4AF6-A308-201A89C1C509}"/>
              </a:ext>
            </a:extLst>
          </p:cNvPr>
          <p:cNvGrpSpPr/>
          <p:nvPr/>
        </p:nvGrpSpPr>
        <p:grpSpPr>
          <a:xfrm>
            <a:off x="1765248" y="1313804"/>
            <a:ext cx="9256795" cy="4793766"/>
            <a:chOff x="1765248" y="1313804"/>
            <a:chExt cx="9256795" cy="4793766"/>
          </a:xfrm>
        </p:grpSpPr>
        <p:sp>
          <p:nvSpPr>
            <p:cNvPr id="3" name="Dowolny kształt: kształt 2">
              <a:extLst>
                <a:ext uri="{FF2B5EF4-FFF2-40B4-BE49-F238E27FC236}">
                  <a16:creationId xmlns:a16="http://schemas.microsoft.com/office/drawing/2014/main" id="{63E0FADF-D43D-424F-8B1A-95D63C9A976F}"/>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PIANIFICAZIONE DETTAGLIATA </a:t>
              </a:r>
              <a:r>
                <a:rPr lang="pl-PL" sz="2000" b="1" dirty="0">
                  <a:solidFill>
                    <a:srgbClr val="231F20"/>
                  </a:solidFill>
                </a:rPr>
                <a:t>- </a:t>
              </a:r>
              <a:r>
                <a:rPr lang="en-US" sz="2000" b="0" kern="1200" dirty="0" err="1">
                  <a:solidFill>
                    <a:srgbClr val="231F20"/>
                  </a:solidFill>
                </a:rPr>
                <a:t>comprendere </a:t>
              </a:r>
              <a:r>
                <a:rPr lang="en-US" sz="2000" b="0" kern="1200" dirty="0">
                  <a:solidFill>
                    <a:srgbClr val="231F20"/>
                  </a:solidFill>
                </a:rPr>
                <a:t>i modelli di crescita e le esigenze di ciascuna coltura per </a:t>
              </a:r>
              <a:r>
                <a:rPr lang="en-IE" sz="2000" b="0" kern="1200" dirty="0">
                  <a:solidFill>
                    <a:srgbClr val="231F20"/>
                  </a:solidFill>
                </a:rPr>
                <a:t>ottimizzare</a:t>
              </a:r>
              <a:r>
                <a:rPr lang="pl-PL" sz="2000" b="0" kern="1200" dirty="0">
                  <a:solidFill>
                    <a:srgbClr val="231F20"/>
                  </a:solidFill>
                </a:rPr>
                <a:t> la produttività</a:t>
              </a:r>
              <a:r>
                <a:rPr lang="en-US" sz="2000" b="0" kern="1200" dirty="0">
                  <a:solidFill>
                    <a:srgbClr val="231F20"/>
                  </a:solidFill>
                </a:rPr>
                <a:t>.</a:t>
              </a:r>
              <a:endParaRPr lang="pl-PL" sz="2000" b="0" kern="1200" dirty="0">
                <a:solidFill>
                  <a:srgbClr val="231F20"/>
                </a:solidFill>
              </a:endParaRPr>
            </a:p>
          </p:txBody>
        </p:sp>
        <p:sp>
          <p:nvSpPr>
            <p:cNvPr id="5" name="Prostokąt 4">
              <a:extLst>
                <a:ext uri="{FF2B5EF4-FFF2-40B4-BE49-F238E27FC236}">
                  <a16:creationId xmlns:a16="http://schemas.microsoft.com/office/drawing/2014/main" id="{469FA1F9-3A0A-4C33-88D2-6D204345A25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D8F6C938-3F0A-4E2F-A2F2-A6229A438AFC}"/>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ESECUZIONE ATTENTA </a:t>
              </a:r>
              <a:r>
                <a:rPr lang="pl-PL" sz="2000" b="1" dirty="0">
                  <a:solidFill>
                    <a:srgbClr val="231F20"/>
                  </a:solidFill>
                </a:rPr>
                <a:t>- </a:t>
              </a:r>
              <a:r>
                <a:rPr lang="en-US" sz="2000" b="0" kern="1200" dirty="0">
                  <a:solidFill>
                    <a:srgbClr val="231F20"/>
                  </a:solidFill>
                </a:rPr>
                <a:t>tempistica </a:t>
              </a:r>
              <a:r>
                <a:rPr lang="en-US" sz="2000" b="0" kern="1200" dirty="0" err="1">
                  <a:solidFill>
                    <a:srgbClr val="231F20"/>
                  </a:solidFill>
                </a:rPr>
                <a:t>precisa </a:t>
              </a:r>
              <a:r>
                <a:rPr lang="en-US" sz="2000" b="0" kern="1200" dirty="0">
                  <a:solidFill>
                    <a:srgbClr val="231F20"/>
                  </a:solidFill>
                </a:rPr>
                <a:t>della semina e del raccolto per garantire che le colture non competano tra loro.</a:t>
              </a:r>
              <a:endParaRPr lang="pl-PL" sz="2000" b="0" kern="1200" dirty="0">
                <a:solidFill>
                  <a:srgbClr val="231F20"/>
                </a:solidFill>
              </a:endParaRPr>
            </a:p>
          </p:txBody>
        </p:sp>
        <p:sp>
          <p:nvSpPr>
            <p:cNvPr id="8" name="Prostokąt 7">
              <a:extLst>
                <a:ext uri="{FF2B5EF4-FFF2-40B4-BE49-F238E27FC236}">
                  <a16:creationId xmlns:a16="http://schemas.microsoft.com/office/drawing/2014/main" id="{864D293C-3B4A-4DD8-8E9C-4C75F0B112BC}"/>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AFDD5DAA-56E6-4EB8-A9C8-4919CF1912F3}"/>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MONITORAGGIO E REGOLAZIONE </a:t>
              </a:r>
              <a:r>
                <a:rPr lang="pl-PL" sz="2000" b="1" dirty="0">
                  <a:solidFill>
                    <a:srgbClr val="231F20"/>
                  </a:solidFill>
                </a:rPr>
                <a:t>- </a:t>
              </a:r>
              <a:r>
                <a:rPr lang="en-US" sz="2000" b="0" kern="1200" dirty="0">
                  <a:solidFill>
                    <a:srgbClr val="231F20"/>
                  </a:solidFill>
                </a:rPr>
                <a:t>osservazione </a:t>
              </a:r>
              <a:r>
                <a:rPr lang="en-US" sz="2000" b="0" kern="1200" dirty="0" err="1">
                  <a:solidFill>
                    <a:srgbClr val="231F20"/>
                  </a:solidFill>
                </a:rPr>
                <a:t>regolare </a:t>
              </a:r>
              <a:r>
                <a:rPr lang="en-US" sz="2000" b="0" kern="1200" dirty="0">
                  <a:solidFill>
                    <a:srgbClr val="231F20"/>
                  </a:solidFill>
                </a:rPr>
                <a:t>della crescita e dell'interazione tra le colture, apportando le modifiche necessarie alla gestione dell'acqua, della spaziatura e dei nutrienti.</a:t>
              </a:r>
              <a:endParaRPr lang="pl-PL" sz="2000" b="0" kern="1200" dirty="0">
                <a:solidFill>
                  <a:srgbClr val="231F20"/>
                </a:solidFill>
              </a:endParaRPr>
            </a:p>
          </p:txBody>
        </p:sp>
        <p:sp>
          <p:nvSpPr>
            <p:cNvPr id="20" name="Prostokąt 19">
              <a:extLst>
                <a:ext uri="{FF2B5EF4-FFF2-40B4-BE49-F238E27FC236}">
                  <a16:creationId xmlns:a16="http://schemas.microsoft.com/office/drawing/2014/main" id="{DD4C894B-8619-4313-B0DD-E73F8E86DD77}"/>
                </a:ext>
              </a:extLst>
            </p:cNvPr>
            <p:cNvSpPr/>
            <p:nvPr/>
          </p:nvSpPr>
          <p:spPr>
            <a:xfrm>
              <a:off x="3261230" y="4668222"/>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6329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Ritaglio misto - Attenzione!</a:t>
            </a:r>
          </a:p>
        </p:txBody>
      </p:sp>
      <p:grpSp>
        <p:nvGrpSpPr>
          <p:cNvPr id="2" name="Grupa 1">
            <a:extLst>
              <a:ext uri="{FF2B5EF4-FFF2-40B4-BE49-F238E27FC236}">
                <a16:creationId xmlns:a16="http://schemas.microsoft.com/office/drawing/2014/main" id="{F493B369-1108-42C9-A71D-8063B7176FF1}"/>
              </a:ext>
            </a:extLst>
          </p:cNvPr>
          <p:cNvGrpSpPr/>
          <p:nvPr/>
        </p:nvGrpSpPr>
        <p:grpSpPr>
          <a:xfrm>
            <a:off x="1765248" y="1313804"/>
            <a:ext cx="9256795" cy="4793030"/>
            <a:chOff x="1765248" y="1313804"/>
            <a:chExt cx="9256795" cy="4793030"/>
          </a:xfrm>
        </p:grpSpPr>
        <p:sp>
          <p:nvSpPr>
            <p:cNvPr id="3" name="Dowolny kształt: kształt 2">
              <a:extLst>
                <a:ext uri="{FF2B5EF4-FFF2-40B4-BE49-F238E27FC236}">
                  <a16:creationId xmlns:a16="http://schemas.microsoft.com/office/drawing/2014/main" id="{B6D1E5AD-597D-4619-97FC-ACE88FA7A791}"/>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SELEZIONE DELLE COLTURE </a:t>
              </a:r>
              <a:r>
                <a:rPr lang="pl-PL" sz="2000" b="1" dirty="0">
                  <a:solidFill>
                    <a:srgbClr val="231F20"/>
                  </a:solidFill>
                </a:rPr>
                <a:t>- </a:t>
              </a:r>
              <a:r>
                <a:rPr lang="en-US" sz="2000" b="0" kern="1200" dirty="0">
                  <a:solidFill>
                    <a:srgbClr val="231F20"/>
                  </a:solidFill>
                </a:rPr>
                <a:t>è fondamentale selezionare colture compatibili in termini di esigenze di crescita e che non competano aggressivamente tra loro per le risorse.</a:t>
              </a:r>
              <a:endParaRPr lang="pl-PL" sz="2000" b="0" kern="1200" dirty="0">
                <a:solidFill>
                  <a:srgbClr val="231F20"/>
                </a:solidFill>
              </a:endParaRPr>
            </a:p>
          </p:txBody>
        </p:sp>
        <p:sp>
          <p:nvSpPr>
            <p:cNvPr id="5" name="Prostokąt 4">
              <a:extLst>
                <a:ext uri="{FF2B5EF4-FFF2-40B4-BE49-F238E27FC236}">
                  <a16:creationId xmlns:a16="http://schemas.microsoft.com/office/drawing/2014/main" id="{D141BD6B-4C71-4FFC-95DC-E83256B72E9F}"/>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0B916542-0CB3-48DD-9EF8-3CC87431912B}"/>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COMPLESSITÀ DI GESTIONE </a:t>
              </a:r>
              <a:r>
                <a:rPr lang="pl-PL" sz="2000" b="1" dirty="0">
                  <a:solidFill>
                    <a:srgbClr val="231F20"/>
                  </a:solidFill>
                </a:rPr>
                <a:t>- La </a:t>
              </a:r>
              <a:r>
                <a:rPr lang="en-US" sz="2000" kern="1200" dirty="0" err="1">
                  <a:solidFill>
                    <a:srgbClr val="231F20"/>
                  </a:solidFill>
                </a:rPr>
                <a:t>consociazione </a:t>
              </a:r>
              <a:r>
                <a:rPr lang="en-US" sz="2000" kern="1200" dirty="0">
                  <a:solidFill>
                    <a:srgbClr val="231F20"/>
                  </a:solidFill>
                </a:rPr>
                <a:t>può complicare le operazioni in campo, come la semina, la coltivazione e il raccolto, richiedendo una maggiore pianificazione e manodopera rispetto alla monocoltura.</a:t>
              </a:r>
              <a:endParaRPr lang="pl-PL" sz="2000" kern="1200" dirty="0">
                <a:solidFill>
                  <a:srgbClr val="231F20"/>
                </a:solidFill>
              </a:endParaRPr>
            </a:p>
          </p:txBody>
        </p:sp>
        <p:sp>
          <p:nvSpPr>
            <p:cNvPr id="8" name="Prostokąt 7">
              <a:extLst>
                <a:ext uri="{FF2B5EF4-FFF2-40B4-BE49-F238E27FC236}">
                  <a16:creationId xmlns:a16="http://schemas.microsoft.com/office/drawing/2014/main" id="{D8205636-6308-484B-8A63-0C8E0E4A2A7F}"/>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1F1A3C6A-BAA7-42B0-9969-FAD0FEB1A2CF}"/>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DOMANDA DI MERCATO </a:t>
              </a:r>
              <a:r>
                <a:rPr lang="pl-PL" sz="2000" b="1" dirty="0">
                  <a:solidFill>
                    <a:srgbClr val="231F20"/>
                  </a:solidFill>
                </a:rPr>
                <a:t>- Gli </a:t>
              </a:r>
              <a:r>
                <a:rPr lang="en-US" sz="2000" kern="1200" dirty="0" err="1">
                  <a:solidFill>
                    <a:srgbClr val="231F20"/>
                  </a:solidFill>
                </a:rPr>
                <a:t>agricoltori </a:t>
              </a:r>
              <a:r>
                <a:rPr lang="en-US" sz="2000" kern="1200" dirty="0">
                  <a:solidFill>
                    <a:srgbClr val="231F20"/>
                  </a:solidFill>
                </a:rPr>
                <a:t>devono considerare la domanda di mercato per le colture scelte per la consociazione, per garantire la redditività.</a:t>
              </a:r>
              <a:endParaRPr lang="pl-PL" sz="2000" kern="1200" dirty="0">
                <a:solidFill>
                  <a:srgbClr val="231F20"/>
                </a:solidFill>
              </a:endParaRPr>
            </a:p>
          </p:txBody>
        </p:sp>
        <p:sp>
          <p:nvSpPr>
            <p:cNvPr id="20" name="Prostokąt 19">
              <a:extLst>
                <a:ext uri="{FF2B5EF4-FFF2-40B4-BE49-F238E27FC236}">
                  <a16:creationId xmlns:a16="http://schemas.microsoft.com/office/drawing/2014/main" id="{B526C2C3-9C69-4AC4-8A55-633F72732D8E}"/>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2063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Coltura mista - Esempi</a:t>
            </a:r>
          </a:p>
        </p:txBody>
      </p:sp>
      <p:grpSp>
        <p:nvGrpSpPr>
          <p:cNvPr id="37" name="Grupa 36">
            <a:extLst>
              <a:ext uri="{FF2B5EF4-FFF2-40B4-BE49-F238E27FC236}">
                <a16:creationId xmlns:a16="http://schemas.microsoft.com/office/drawing/2014/main" id="{897C5E70-C862-4942-B9F5-FA569479C189}"/>
              </a:ext>
            </a:extLst>
          </p:cNvPr>
          <p:cNvGrpSpPr/>
          <p:nvPr/>
        </p:nvGrpSpPr>
        <p:grpSpPr>
          <a:xfrm>
            <a:off x="511507" y="966424"/>
            <a:ext cx="11145077" cy="5368842"/>
            <a:chOff x="511507" y="966424"/>
            <a:chExt cx="10703228" cy="5368842"/>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b="1" kern="1200" dirty="0">
                  <a:solidFill>
                    <a:srgbClr val="231F20"/>
                  </a:solidFill>
                </a:rPr>
                <a:t>COLTURE A CEREALI ALTI E LEGUMI </a:t>
              </a:r>
              <a:r>
                <a:rPr lang="pl-PL" b="1" dirty="0">
                  <a:solidFill>
                    <a:srgbClr val="231F20"/>
                  </a:solidFill>
                </a:rPr>
                <a:t>- Le </a:t>
              </a:r>
              <a:r>
                <a:rPr lang="pl-PL" b="0" kern="1200" dirty="0" err="1">
                  <a:solidFill>
                    <a:srgbClr val="231F20"/>
                  </a:solidFill>
                </a:rPr>
                <a:t>colture a cereali alti </a:t>
              </a:r>
              <a:r>
                <a:rPr lang="pl-PL" b="0" kern="1200" dirty="0">
                  <a:solidFill>
                    <a:srgbClr val="231F20"/>
                  </a:solidFill>
                </a:rPr>
                <a:t>(</a:t>
              </a:r>
              <a:r>
                <a:rPr lang="pl-PL" b="0" kern="1200" dirty="0" err="1">
                  <a:solidFill>
                    <a:srgbClr val="231F20"/>
                  </a:solidFill>
                </a:rPr>
                <a:t>ad esempio mais</a:t>
              </a:r>
              <a:r>
                <a:rPr lang="pl-PL" b="0" kern="1200" dirty="0">
                  <a:solidFill>
                    <a:srgbClr val="231F20"/>
                  </a:solidFill>
                </a:rPr>
                <a:t>, </a:t>
              </a:r>
              <a:r>
                <a:rPr lang="pl-PL" b="0" kern="1200" dirty="0" err="1">
                  <a:solidFill>
                    <a:srgbClr val="231F20"/>
                  </a:solidFill>
                </a:rPr>
                <a:t>sorgo</a:t>
              </a:r>
              <a:r>
                <a:rPr lang="pl-PL" b="0" kern="1200" dirty="0">
                  <a:solidFill>
                    <a:srgbClr val="231F20"/>
                  </a:solidFill>
                </a:rPr>
                <a:t>) </a:t>
              </a:r>
              <a:r>
                <a:rPr lang="en-US" b="0" kern="1200" dirty="0">
                  <a:solidFill>
                    <a:srgbClr val="231F20"/>
                  </a:solidFill>
                </a:rPr>
                <a:t>possono essere consociate con legumi </a:t>
              </a:r>
              <a:r>
                <a:rPr lang="pl-PL" b="0" kern="1200" dirty="0">
                  <a:solidFill>
                    <a:srgbClr val="231F20"/>
                  </a:solidFill>
                </a:rPr>
                <a:t>(</a:t>
              </a:r>
              <a:r>
                <a:rPr lang="pl-PL" b="0" kern="1200" dirty="0" err="1">
                  <a:solidFill>
                    <a:srgbClr val="231F20"/>
                  </a:solidFill>
                </a:rPr>
                <a:t>ad</a:t>
              </a:r>
              <a:r>
                <a:rPr lang="pl-PL" b="0" kern="1200" dirty="0">
                  <a:solidFill>
                    <a:srgbClr val="231F20"/>
                  </a:solidFill>
                </a:rPr>
                <a:t> esempio </a:t>
              </a:r>
              <a:r>
                <a:rPr lang="en-US" b="0" kern="1200" dirty="0">
                  <a:solidFill>
                    <a:srgbClr val="231F20"/>
                  </a:solidFill>
                </a:rPr>
                <a:t>piselli o soia</a:t>
              </a:r>
              <a:r>
                <a:rPr lang="pl-PL" b="0" kern="1200" dirty="0">
                  <a:solidFill>
                    <a:srgbClr val="231F20"/>
                  </a:solidFill>
                </a:rPr>
                <a:t>)</a:t>
              </a:r>
              <a:r>
                <a:rPr lang="en-US" b="0" kern="1200" dirty="0">
                  <a:solidFill>
                    <a:srgbClr val="231F20"/>
                  </a:solidFill>
                </a:rPr>
                <a:t>. Le </a:t>
              </a:r>
              <a:r>
                <a:rPr lang="pl-PL" b="0" kern="1200" dirty="0" err="1">
                  <a:solidFill>
                    <a:srgbClr val="231F20"/>
                  </a:solidFill>
                </a:rPr>
                <a:t>colture cerealicole alte </a:t>
              </a:r>
              <a:r>
                <a:rPr lang="en-US" b="0" kern="1200" dirty="0">
                  <a:solidFill>
                    <a:srgbClr val="231F20"/>
                  </a:solidFill>
                </a:rPr>
                <a:t>forniscono un traliccio su cui le leguminose possono arrampicarsi, mentre le leguminose fissano l'azoto nel terreno, migliorando la fertilità complessiva del suolo.</a:t>
              </a:r>
              <a:endParaRPr lang="pl-PL" b="0" kern="12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81327" y="3001531"/>
              <a:ext cx="6429472"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900" b="1" kern="1200" dirty="0">
                  <a:solidFill>
                    <a:srgbClr val="231F20"/>
                  </a:solidFill>
                </a:rPr>
                <a:t>CEREALI CON LEGUMI </a:t>
              </a:r>
              <a:r>
                <a:rPr lang="pl-PL" sz="1900" b="1" dirty="0">
                  <a:solidFill>
                    <a:srgbClr val="231F20"/>
                  </a:solidFill>
                </a:rPr>
                <a:t>- La </a:t>
              </a:r>
              <a:r>
                <a:rPr lang="en-US" sz="1900" b="0" kern="1200" dirty="0">
                  <a:solidFill>
                    <a:srgbClr val="231F20"/>
                  </a:solidFill>
                </a:rPr>
                <a:t>coltivazione di cereali come il grano o l'orzo insieme a legumi come piselli o lenticchie può migliorare la salute e la fertilità del suolo. I legumi fissano l'azoto nel terreno, a beneficio dei cereali, mentre questi ultimi forniscono un supporto strutturale ai legumi.</a:t>
              </a:r>
              <a:endParaRPr lang="pl-PL" sz="1900" b="0" kern="12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900" b="1" kern="1200" dirty="0">
                  <a:solidFill>
                    <a:srgbClr val="231F20"/>
                  </a:solidFill>
                </a:rPr>
                <a:t>GIRASOLI E ZUCCHE </a:t>
              </a:r>
              <a:r>
                <a:rPr lang="pl-PL" sz="1900" b="1" dirty="0">
                  <a:solidFill>
                    <a:srgbClr val="231F20"/>
                  </a:solidFill>
                </a:rPr>
                <a:t>- </a:t>
              </a:r>
              <a:r>
                <a:rPr lang="en-US" sz="1900" b="0" kern="1200" dirty="0" err="1">
                  <a:solidFill>
                    <a:srgbClr val="231F20"/>
                  </a:solidFill>
                </a:rPr>
                <a:t>piantare </a:t>
              </a:r>
              <a:r>
                <a:rPr lang="en-US" sz="1900" b="0" kern="1200" dirty="0">
                  <a:solidFill>
                    <a:srgbClr val="231F20"/>
                  </a:solidFill>
                </a:rPr>
                <a:t>girasoli in file alternate con le zucche può fornire ombra e sostegno alle zucche, riducendo l'evaporazione dell'acqua dal terreno e impedendo alle erbacce di crescere tra le file.</a:t>
              </a:r>
              <a:endParaRPr lang="pl-PL" sz="1900" b="0" kern="12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4" name="Grupa 23">
              <a:extLst>
                <a:ext uri="{FF2B5EF4-FFF2-40B4-BE49-F238E27FC236}">
                  <a16:creationId xmlns:a16="http://schemas.microsoft.com/office/drawing/2014/main" id="{E4540000-3713-404F-9D24-1C86307DCD9D}"/>
                </a:ext>
              </a:extLst>
            </p:cNvPr>
            <p:cNvGrpSpPr/>
            <p:nvPr/>
          </p:nvGrpSpPr>
          <p:grpSpPr>
            <a:xfrm>
              <a:off x="1586129" y="966424"/>
              <a:ext cx="3084155" cy="1727909"/>
              <a:chOff x="1586129" y="1020854"/>
              <a:chExt cx="3084155" cy="1727909"/>
            </a:xfrm>
          </p:grpSpPr>
          <p:sp>
            <p:nvSpPr>
              <p:cNvPr id="25" name="Dowolny kształt: kształt 24">
                <a:extLst>
                  <a:ext uri="{FF2B5EF4-FFF2-40B4-BE49-F238E27FC236}">
                    <a16:creationId xmlns:a16="http://schemas.microsoft.com/office/drawing/2014/main" id="{973CEE49-5D5E-4B2A-B585-F9BC47BC33A1}"/>
                  </a:ext>
                </a:extLst>
              </p:cNvPr>
              <p:cNvSpPr/>
              <p:nvPr/>
            </p:nvSpPr>
            <p:spPr>
              <a:xfrm>
                <a:off x="1586129"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Cereali </a:t>
                </a:r>
                <a:r>
                  <a:rPr lang="pl-PL" sz="1600" b="1" kern="1200" dirty="0" err="1">
                    <a:solidFill>
                      <a:srgbClr val="231F20"/>
                    </a:solidFill>
                  </a:rPr>
                  <a:t>alti </a:t>
                </a:r>
              </a:p>
            </p:txBody>
          </p:sp>
          <p:sp>
            <p:nvSpPr>
              <p:cNvPr id="26" name="Prostokąt 25">
                <a:extLst>
                  <a:ext uri="{FF2B5EF4-FFF2-40B4-BE49-F238E27FC236}">
                    <a16:creationId xmlns:a16="http://schemas.microsoft.com/office/drawing/2014/main" id="{671419B7-61D5-4F3E-A40E-8F87C3B07F72}"/>
                  </a:ext>
                </a:extLst>
              </p:cNvPr>
              <p:cNvSpPr/>
              <p:nvPr/>
            </p:nvSpPr>
            <p:spPr>
              <a:xfrm>
                <a:off x="1586129" y="1284099"/>
                <a:ext cx="1464664" cy="146466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7" name="Dowolny kształt: kształt 26">
                <a:extLst>
                  <a:ext uri="{FF2B5EF4-FFF2-40B4-BE49-F238E27FC236}">
                    <a16:creationId xmlns:a16="http://schemas.microsoft.com/office/drawing/2014/main" id="{0E20BBC0-D0D1-471B-8039-A01773DE54F0}"/>
                  </a:ext>
                </a:extLst>
              </p:cNvPr>
              <p:cNvSpPr/>
              <p:nvPr/>
            </p:nvSpPr>
            <p:spPr>
              <a:xfrm>
                <a:off x="3205620"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Legumi</a:t>
                </a:r>
                <a:endParaRPr lang="pl-PL" sz="1600" b="1" kern="1200" dirty="0">
                  <a:solidFill>
                    <a:srgbClr val="231F20"/>
                  </a:solidFill>
                </a:endParaRPr>
              </a:p>
            </p:txBody>
          </p:sp>
          <p:sp>
            <p:nvSpPr>
              <p:cNvPr id="28" name="Prostokąt 27">
                <a:extLst>
                  <a:ext uri="{FF2B5EF4-FFF2-40B4-BE49-F238E27FC236}">
                    <a16:creationId xmlns:a16="http://schemas.microsoft.com/office/drawing/2014/main" id="{39BC3DED-D6CE-47BD-AF34-BFDD636B641F}"/>
                  </a:ext>
                </a:extLst>
              </p:cNvPr>
              <p:cNvSpPr/>
              <p:nvPr/>
            </p:nvSpPr>
            <p:spPr>
              <a:xfrm>
                <a:off x="3205620" y="1284099"/>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31" name="Grupa 30">
              <a:extLst>
                <a:ext uri="{FF2B5EF4-FFF2-40B4-BE49-F238E27FC236}">
                  <a16:creationId xmlns:a16="http://schemas.microsoft.com/office/drawing/2014/main" id="{8C84D34D-4C80-4229-916C-D70C03AE4CA6}"/>
                </a:ext>
              </a:extLst>
            </p:cNvPr>
            <p:cNvGrpSpPr/>
            <p:nvPr/>
          </p:nvGrpSpPr>
          <p:grpSpPr>
            <a:xfrm>
              <a:off x="8115143" y="2740277"/>
              <a:ext cx="3099592" cy="1736804"/>
              <a:chOff x="8126405" y="2764404"/>
              <a:chExt cx="3099592" cy="1736804"/>
            </a:xfrm>
          </p:grpSpPr>
          <p:sp>
            <p:nvSpPr>
              <p:cNvPr id="32" name="Dowolny kształt: kształt 31">
                <a:extLst>
                  <a:ext uri="{FF2B5EF4-FFF2-40B4-BE49-F238E27FC236}">
                    <a16:creationId xmlns:a16="http://schemas.microsoft.com/office/drawing/2014/main" id="{5C5FEC55-B34A-4EE3-863A-CD10AB28337F}"/>
                  </a:ext>
                </a:extLst>
              </p:cNvPr>
              <p:cNvSpPr/>
              <p:nvPr/>
            </p:nvSpPr>
            <p:spPr>
              <a:xfrm>
                <a:off x="8148379" y="2787948"/>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Cereali </a:t>
                </a:r>
              </a:p>
            </p:txBody>
          </p:sp>
          <p:sp>
            <p:nvSpPr>
              <p:cNvPr id="33" name="Prostokąt 32">
                <a:extLst>
                  <a:ext uri="{FF2B5EF4-FFF2-40B4-BE49-F238E27FC236}">
                    <a16:creationId xmlns:a16="http://schemas.microsoft.com/office/drawing/2014/main" id="{5F31E7DB-24E0-4AAC-8DD7-6A4FDC19C726}"/>
                  </a:ext>
                </a:extLst>
              </p:cNvPr>
              <p:cNvSpPr/>
              <p:nvPr/>
            </p:nvSpPr>
            <p:spPr>
              <a:xfrm>
                <a:off x="8126405" y="3036544"/>
                <a:ext cx="1464664" cy="1464664"/>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4" name="Dowolny kształt: kształt 33">
                <a:extLst>
                  <a:ext uri="{FF2B5EF4-FFF2-40B4-BE49-F238E27FC236}">
                    <a16:creationId xmlns:a16="http://schemas.microsoft.com/office/drawing/2014/main" id="{1E96D87B-7779-49A1-8CF9-AD2C90904B66}"/>
                  </a:ext>
                </a:extLst>
              </p:cNvPr>
              <p:cNvSpPr/>
              <p:nvPr/>
            </p:nvSpPr>
            <p:spPr>
              <a:xfrm>
                <a:off x="9761333" y="276440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Legumi</a:t>
                </a:r>
                <a:endParaRPr lang="pl-PL" sz="1600" b="1" kern="1200" dirty="0">
                  <a:solidFill>
                    <a:srgbClr val="231F20"/>
                  </a:solidFill>
                </a:endParaRPr>
              </a:p>
            </p:txBody>
          </p:sp>
          <p:sp>
            <p:nvSpPr>
              <p:cNvPr id="35" name="Prostokąt 34">
                <a:extLst>
                  <a:ext uri="{FF2B5EF4-FFF2-40B4-BE49-F238E27FC236}">
                    <a16:creationId xmlns:a16="http://schemas.microsoft.com/office/drawing/2014/main" id="{C6CEA1CC-6F36-4171-887E-8CFE431023B3}"/>
                  </a:ext>
                </a:extLst>
              </p:cNvPr>
              <p:cNvSpPr/>
              <p:nvPr/>
            </p:nvSpPr>
            <p:spPr>
              <a:xfrm>
                <a:off x="9739359" y="3000342"/>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aphicFrame>
          <p:nvGraphicFramePr>
            <p:cNvPr id="36" name="Diagram 35">
              <a:extLst>
                <a:ext uri="{FF2B5EF4-FFF2-40B4-BE49-F238E27FC236}">
                  <a16:creationId xmlns:a16="http://schemas.microsoft.com/office/drawing/2014/main" id="{497032FA-A15D-493E-B966-9C113E39F745}"/>
                </a:ext>
              </a:extLst>
            </p:cNvPr>
            <p:cNvGraphicFramePr>
              <a:graphicFrameLocks noChangeAspect="1"/>
            </p:cNvGraphicFramePr>
            <p:nvPr>
              <p:extLst>
                <p:ext uri="{D42A27DB-BD31-4B8C-83A1-F6EECF244321}">
                  <p14:modId xmlns:p14="http://schemas.microsoft.com/office/powerpoint/2010/main" val="4146412479"/>
                </p:ext>
              </p:extLst>
            </p:nvPr>
          </p:nvGraphicFramePr>
          <p:xfrm>
            <a:off x="1581327" y="4294291"/>
            <a:ext cx="3084284" cy="2040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extLst>
      <p:ext uri="{BB962C8B-B14F-4D97-AF65-F5344CB8AC3E}">
        <p14:creationId xmlns:p14="http://schemas.microsoft.com/office/powerpoint/2010/main" val="227519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565431" y="1328682"/>
            <a:ext cx="700387"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400728" y="1328682"/>
            <a:ext cx="4465067" cy="689519"/>
          </a:xfrm>
        </p:spPr>
        <p:txBody>
          <a:bodyPr/>
          <a:lstStyle/>
          <a:p>
            <a:r>
              <a:rPr lang="pl-PL" sz="2400" dirty="0"/>
              <a:t>Introduzione</a:t>
            </a:r>
            <a:endParaRPr lang="en-US" sz="2400"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484093" y="1259210"/>
            <a:ext cx="5104115" cy="3982712"/>
          </a:xfrm>
        </p:spPr>
        <p:txBody>
          <a:bodyPr/>
          <a:lstStyle/>
          <a:p>
            <a:r>
              <a:rPr lang="en-US" sz="2200" dirty="0"/>
              <a:t>Esplorerete diverse tecniche che prevedono la combinazione strategica delle colture per massimizzare lo spazio e le risorse e promuovere i benefici reciproci tra le piante. Imparerete anche a conoscere i metodi sostenibili per mantenere e migliorare la fertilità del suolo e, infine, scoprirete come la rotazione di diverse colture in una sequenza specifica possa migliorare la struttura del suolo, interrompere i cicli di parassiti e malattie e aumentare la produttività complessiva dell'azienda.</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587134" y="2243670"/>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422431" y="2243670"/>
            <a:ext cx="5835961" cy="689519"/>
          </a:xfrm>
        </p:spPr>
        <p:txBody>
          <a:bodyPr/>
          <a:lstStyle/>
          <a:p>
            <a:r>
              <a:rPr lang="en-US" sz="2400" dirty="0"/>
              <a:t>Pratiche di gestione sostenibile delle colture</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593713" y="3158657"/>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429010" y="3158657"/>
            <a:ext cx="5431030" cy="689519"/>
          </a:xfrm>
        </p:spPr>
        <p:txBody>
          <a:bodyPr/>
          <a:lstStyle/>
          <a:p>
            <a:r>
              <a:rPr lang="en-US" sz="2400" dirty="0"/>
              <a:t>Diversificazione delle colture e sistemi di policoltura</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615416" y="4073645"/>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450713" y="4073645"/>
            <a:ext cx="5104115" cy="689519"/>
          </a:xfrm>
        </p:spPr>
        <p:txBody>
          <a:bodyPr/>
          <a:lstStyle/>
          <a:p>
            <a:r>
              <a:rPr lang="pl-PL" sz="2400" dirty="0" err="1"/>
              <a:t>Successione </a:t>
            </a:r>
            <a:r>
              <a:rPr lang="pl-PL" sz="2400" dirty="0"/>
              <a:t>e </a:t>
            </a:r>
            <a:r>
              <a:rPr lang="en-US" sz="2400" dirty="0"/>
              <a:t>rotazione delle colture</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593713" y="4988632"/>
            <a:ext cx="700387"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429010" y="4988632"/>
            <a:ext cx="5199558" cy="689519"/>
          </a:xfrm>
        </p:spPr>
        <p:txBody>
          <a:bodyPr/>
          <a:lstStyle/>
          <a:p>
            <a:r>
              <a:rPr lang="en-US" sz="2400" dirty="0"/>
              <a:t>Pratiche agroecologiche per la gestione dei nutrienti in un'azienda agricola</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Panoramica </a:t>
            </a:r>
            <a:r>
              <a:rPr lang="pl-PL" dirty="0"/>
              <a:t>dei contenuti</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Coltura mista - Esempi</a:t>
            </a:r>
          </a:p>
        </p:txBody>
      </p:sp>
      <p:grpSp>
        <p:nvGrpSpPr>
          <p:cNvPr id="2" name="Grupa 1">
            <a:extLst>
              <a:ext uri="{FF2B5EF4-FFF2-40B4-BE49-F238E27FC236}">
                <a16:creationId xmlns:a16="http://schemas.microsoft.com/office/drawing/2014/main" id="{CEA8E213-72E5-49B5-92BB-F07562079947}"/>
              </a:ext>
            </a:extLst>
          </p:cNvPr>
          <p:cNvGrpSpPr/>
          <p:nvPr/>
        </p:nvGrpSpPr>
        <p:grpSpPr>
          <a:xfrm>
            <a:off x="511507" y="820780"/>
            <a:ext cx="10986394" cy="5543833"/>
            <a:chOff x="511507" y="820780"/>
            <a:chExt cx="10681318" cy="5543833"/>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88"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1900" b="1" dirty="0">
                  <a:solidFill>
                    <a:srgbClr val="231F20"/>
                  </a:solidFill>
                </a:rPr>
                <a:t>POMODORI E BASILICO - </a:t>
              </a:r>
              <a:r>
                <a:rPr lang="en-US" sz="1900" dirty="0" err="1">
                  <a:solidFill>
                    <a:srgbClr val="231F20"/>
                  </a:solidFill>
                </a:rPr>
                <a:t>piantare il </a:t>
              </a:r>
              <a:r>
                <a:rPr lang="en-US" sz="1900" dirty="0">
                  <a:solidFill>
                    <a:srgbClr val="231F20"/>
                  </a:solidFill>
                </a:rPr>
                <a:t>basilico tra le file di pomodori può aiutare a respingere i parassiti che colpiscono i pomodori, mentre i pomodori forniscono ombra e sostegno al basilico. Inoltre, il basilico rilascia composti che possono esaltare </a:t>
              </a:r>
              <a:r>
                <a:rPr lang="en-US" sz="1900" dirty="0" err="1">
                  <a:solidFill>
                    <a:srgbClr val="231F20"/>
                  </a:solidFill>
                </a:rPr>
                <a:t>il sapore </a:t>
              </a:r>
              <a:r>
                <a:rPr lang="en-US" sz="1900" dirty="0">
                  <a:solidFill>
                    <a:srgbClr val="231F20"/>
                  </a:solidFill>
                </a:rPr>
                <a:t>dei pomodori.</a:t>
              </a:r>
              <a:endParaRPr lang="pl-PL" sz="19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94466" y="3001531"/>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b="1" dirty="0">
                  <a:solidFill>
                    <a:srgbClr val="231F20"/>
                  </a:solidFill>
                </a:rPr>
                <a:t>LETTUGA E CAROTE - L'</a:t>
              </a:r>
              <a:r>
                <a:rPr lang="en-US" dirty="0" err="1">
                  <a:solidFill>
                    <a:srgbClr val="231F20"/>
                  </a:solidFill>
                </a:rPr>
                <a:t>interpianta di </a:t>
              </a:r>
              <a:r>
                <a:rPr lang="en-US" dirty="0">
                  <a:solidFill>
                    <a:srgbClr val="231F20"/>
                  </a:solidFill>
                </a:rPr>
                <a:t>lattuga e carote consente un uso efficiente dello spazio, poiché la lattuga matura rapidamente e viene raccolta prima che le carote si sviluppino completamente. La lattuga fornisce una copertura del terreno, riducendo la concorrenza delle erbe infestanti e conservando l'umidità del suolo per le carote.</a:t>
              </a:r>
              <a:endParaRPr lang="pl-PL"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1900" b="1" dirty="0">
                  <a:solidFill>
                    <a:srgbClr val="231F20"/>
                  </a:solidFill>
                </a:rPr>
                <a:t>GIRASOLI E CUCUMBRI - I </a:t>
              </a:r>
              <a:r>
                <a:rPr lang="en-US" sz="1900" dirty="0" err="1">
                  <a:solidFill>
                    <a:srgbClr val="231F20"/>
                  </a:solidFill>
                </a:rPr>
                <a:t>girasoli </a:t>
              </a:r>
              <a:r>
                <a:rPr lang="en-US" sz="1900" dirty="0">
                  <a:solidFill>
                    <a:srgbClr val="231F20"/>
                  </a:solidFill>
                </a:rPr>
                <a:t>possono fungere da traliccio naturale per le viti dei cetrioli e i loro grandi steli offrono una certa protezione dal vento per le piante di cetriolo più delicate.</a:t>
              </a:r>
              <a:endParaRPr lang="pl-PL" sz="19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0" name="Diagram 29">
              <a:extLst>
                <a:ext uri="{FF2B5EF4-FFF2-40B4-BE49-F238E27FC236}">
                  <a16:creationId xmlns:a16="http://schemas.microsoft.com/office/drawing/2014/main" id="{C9649360-9EC3-449F-BEB8-8C799F806065}"/>
                </a:ext>
              </a:extLst>
            </p:cNvPr>
            <p:cNvGraphicFramePr>
              <a:graphicFrameLocks noChangeAspect="1"/>
            </p:cNvGraphicFramePr>
            <p:nvPr>
              <p:extLst>
                <p:ext uri="{D42A27DB-BD31-4B8C-83A1-F6EECF244321}">
                  <p14:modId xmlns:p14="http://schemas.microsoft.com/office/powerpoint/2010/main" val="1152639808"/>
                </p:ext>
              </p:extLst>
            </p:nvPr>
          </p:nvGraphicFramePr>
          <p:xfrm>
            <a:off x="1586065" y="820780"/>
            <a:ext cx="3084284" cy="204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7" name="Diagram 36">
              <a:extLst>
                <a:ext uri="{FF2B5EF4-FFF2-40B4-BE49-F238E27FC236}">
                  <a16:creationId xmlns:a16="http://schemas.microsoft.com/office/drawing/2014/main" id="{6D74CADC-C7F3-477D-9170-B46EECBFF2BD}"/>
                </a:ext>
              </a:extLst>
            </p:cNvPr>
            <p:cNvGraphicFramePr>
              <a:graphicFrameLocks noChangeAspect="1"/>
            </p:cNvGraphicFramePr>
            <p:nvPr/>
          </p:nvGraphicFramePr>
          <p:xfrm>
            <a:off x="8108541" y="2578522"/>
            <a:ext cx="3084284" cy="204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8" name="Diagram 37">
              <a:extLst>
                <a:ext uri="{FF2B5EF4-FFF2-40B4-BE49-F238E27FC236}">
                  <a16:creationId xmlns:a16="http://schemas.microsoft.com/office/drawing/2014/main" id="{F2F32F73-1C54-4B83-8490-D1FBE528EAFF}"/>
                </a:ext>
              </a:extLst>
            </p:cNvPr>
            <p:cNvGraphicFramePr>
              <a:graphicFrameLocks noChangeAspect="1"/>
            </p:cNvGraphicFramePr>
            <p:nvPr/>
          </p:nvGraphicFramePr>
          <p:xfrm>
            <a:off x="1594466" y="4323638"/>
            <a:ext cx="3084284" cy="20409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Tree>
    <p:extLst>
      <p:ext uri="{BB962C8B-B14F-4D97-AF65-F5344CB8AC3E}">
        <p14:creationId xmlns:p14="http://schemas.microsoft.com/office/powerpoint/2010/main" val="285219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80188" y="464421"/>
            <a:ext cx="6257388" cy="992652"/>
          </a:xfrm>
        </p:spPr>
        <p:txBody>
          <a:bodyPr/>
          <a:lstStyle/>
          <a:p>
            <a:r>
              <a:rPr lang="en-US" b="1" dirty="0" err="1"/>
              <a:t>Tipi </a:t>
            </a:r>
            <a:r>
              <a:rPr lang="en-US" b="1" dirty="0"/>
              <a:t>di sistemi di colture miste</a:t>
            </a:r>
          </a:p>
          <a:p>
            <a:endParaRPr lang="en-US" b="1" dirty="0"/>
          </a:p>
        </p:txBody>
      </p:sp>
      <p:graphicFrame>
        <p:nvGraphicFramePr>
          <p:cNvPr id="17" name="Diagram 16">
            <a:extLst>
              <a:ext uri="{FF2B5EF4-FFF2-40B4-BE49-F238E27FC236}">
                <a16:creationId xmlns:a16="http://schemas.microsoft.com/office/drawing/2014/main" id="{6AF43EDF-E3B3-4746-82B4-C3B5393FC808}"/>
              </a:ext>
            </a:extLst>
          </p:cNvPr>
          <p:cNvGraphicFramePr/>
          <p:nvPr>
            <p:extLst>
              <p:ext uri="{D42A27DB-BD31-4B8C-83A1-F6EECF244321}">
                <p14:modId xmlns:p14="http://schemas.microsoft.com/office/powerpoint/2010/main" val="3598866084"/>
              </p:ext>
            </p:extLst>
          </p:nvPr>
        </p:nvGraphicFramePr>
        <p:xfrm>
          <a:off x="950505" y="1470933"/>
          <a:ext cx="5943600" cy="460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Symbol zastępczy obrazu 18">
            <a:extLst>
              <a:ext uri="{FF2B5EF4-FFF2-40B4-BE49-F238E27FC236}">
                <a16:creationId xmlns:a16="http://schemas.microsoft.com/office/drawing/2014/main" id="{EB71EC92-E76F-4CB8-9F29-D3EF3D72AB18}"/>
              </a:ext>
            </a:extLst>
          </p:cNvPr>
          <p:cNvPicPr>
            <a:picLocks noGrp="1" noChangeAspect="1"/>
          </p:cNvPicPr>
          <p:nvPr>
            <p:ph type="pic" sz="quarter" idx="42"/>
          </p:nvPr>
        </p:nvPicPr>
        <p:blipFill>
          <a:blip r:embed="rId7"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8709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17" name="Grupa 16">
            <a:extLst>
              <a:ext uri="{FF2B5EF4-FFF2-40B4-BE49-F238E27FC236}">
                <a16:creationId xmlns:a16="http://schemas.microsoft.com/office/drawing/2014/main" id="{633F027B-254A-4F11-9AA9-7B6ADB0740DA}"/>
              </a:ext>
            </a:extLst>
          </p:cNvPr>
          <p:cNvGrpSpPr/>
          <p:nvPr/>
        </p:nvGrpSpPr>
        <p:grpSpPr>
          <a:xfrm>
            <a:off x="1282429" y="3003373"/>
            <a:ext cx="9554116" cy="2555875"/>
            <a:chOff x="1282429" y="3003373"/>
            <a:chExt cx="9554116" cy="2555875"/>
          </a:xfrm>
        </p:grpSpPr>
        <p:sp>
          <p:nvSpPr>
            <p:cNvPr id="18" name="Prostokąt 17">
              <a:extLst>
                <a:ext uri="{FF2B5EF4-FFF2-40B4-BE49-F238E27FC236}">
                  <a16:creationId xmlns:a16="http://schemas.microsoft.com/office/drawing/2014/main" id="{2D5DAF20-06FA-4B92-9F77-38E33252DD92}"/>
                </a:ext>
              </a:extLst>
            </p:cNvPr>
            <p:cNvSpPr/>
            <p:nvPr/>
          </p:nvSpPr>
          <p:spPr>
            <a:xfrm>
              <a:off x="1282429" y="3003373"/>
              <a:ext cx="2981939" cy="2555875"/>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9" name="Dowolny kształt: kształt 18">
              <a:extLst>
                <a:ext uri="{FF2B5EF4-FFF2-40B4-BE49-F238E27FC236}">
                  <a16:creationId xmlns:a16="http://schemas.microsoft.com/office/drawing/2014/main" id="{20696435-47CB-4913-809F-10CE6330FF21}"/>
                </a:ext>
              </a:extLst>
            </p:cNvPr>
            <p:cNvSpPr/>
            <p:nvPr/>
          </p:nvSpPr>
          <p:spPr>
            <a:xfrm>
              <a:off x="1282429"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consociazione a file</a:t>
              </a:r>
              <a:endParaRPr lang="pl-PL" sz="2600" b="1" kern="1200" dirty="0"/>
            </a:p>
          </p:txBody>
        </p:sp>
        <p:sp>
          <p:nvSpPr>
            <p:cNvPr id="20" name="Prostokąt 19">
              <a:extLst>
                <a:ext uri="{FF2B5EF4-FFF2-40B4-BE49-F238E27FC236}">
                  <a16:creationId xmlns:a16="http://schemas.microsoft.com/office/drawing/2014/main" id="{D1C741B3-EE1B-444C-999B-0816901BCDB8}"/>
                </a:ext>
              </a:extLst>
            </p:cNvPr>
            <p:cNvSpPr/>
            <p:nvPr/>
          </p:nvSpPr>
          <p:spPr>
            <a:xfrm>
              <a:off x="4568517" y="3003373"/>
              <a:ext cx="2981939" cy="2555875"/>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AB4EF5AF-89EB-482C-B928-B51B46B2225B}"/>
                </a:ext>
              </a:extLst>
            </p:cNvPr>
            <p:cNvSpPr/>
            <p:nvPr/>
          </p:nvSpPr>
          <p:spPr>
            <a:xfrm>
              <a:off x="4568517"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la coltura a strisce</a:t>
              </a:r>
              <a:endParaRPr lang="pl-PL" sz="2600" b="1" kern="1200" dirty="0"/>
            </a:p>
          </p:txBody>
        </p:sp>
        <p:sp>
          <p:nvSpPr>
            <p:cNvPr id="22" name="Prostokąt 21">
              <a:extLst>
                <a:ext uri="{FF2B5EF4-FFF2-40B4-BE49-F238E27FC236}">
                  <a16:creationId xmlns:a16="http://schemas.microsoft.com/office/drawing/2014/main" id="{EEE82FA1-806E-4FF9-886F-C83FC6D29ED2}"/>
                </a:ext>
              </a:extLst>
            </p:cNvPr>
            <p:cNvSpPr/>
            <p:nvPr/>
          </p:nvSpPr>
          <p:spPr>
            <a:xfrm>
              <a:off x="7854606" y="3003373"/>
              <a:ext cx="2981939" cy="2555875"/>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3" name="Dowolny kształt: kształt 22">
              <a:extLst>
                <a:ext uri="{FF2B5EF4-FFF2-40B4-BE49-F238E27FC236}">
                  <a16:creationId xmlns:a16="http://schemas.microsoft.com/office/drawing/2014/main" id="{4D48D804-D2D9-4FB1-84B8-BE827BDA99D0}"/>
                </a:ext>
              </a:extLst>
            </p:cNvPr>
            <p:cNvSpPr/>
            <p:nvPr/>
          </p:nvSpPr>
          <p:spPr>
            <a:xfrm>
              <a:off x="7854606"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b="1" kern="1200" dirty="0" err="1"/>
                <a:t>intercoltura </a:t>
              </a:r>
              <a:r>
                <a:rPr lang="pl-PL" sz="2600" b="1" kern="1200" dirty="0" err="1"/>
                <a:t>mista</a:t>
              </a:r>
              <a:endParaRPr lang="pl-PL" sz="2600" b="1" kern="1200" dirty="0"/>
            </a:p>
          </p:txBody>
        </p:sp>
      </p:grpSp>
      <p:sp>
        <p:nvSpPr>
          <p:cNvPr id="14" name="Text Placeholder 4">
            <a:extLst>
              <a:ext uri="{FF2B5EF4-FFF2-40B4-BE49-F238E27FC236}">
                <a16:creationId xmlns:a16="http://schemas.microsoft.com/office/drawing/2014/main" id="{D42FACE0-22F5-430B-AE68-BE4759737922}"/>
              </a:ext>
            </a:extLst>
          </p:cNvPr>
          <p:cNvSpPr txBox="1">
            <a:spLocks/>
          </p:cNvSpPr>
          <p:nvPr/>
        </p:nvSpPr>
        <p:spPr>
          <a:xfrm>
            <a:off x="798380" y="1675587"/>
            <a:ext cx="1059523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t>La consociazione consiste nel coltivare due o più colture contemporaneamente sullo stesso campo, scegliendo i modelli di impianto e le colture in modo che si completino a vicenda. Questa strategia può assumere diverse forme:</a:t>
            </a:r>
            <a:endParaRPr lang="pl-PL" dirty="0"/>
          </a:p>
        </p:txBody>
      </p:sp>
      <p:sp>
        <p:nvSpPr>
          <p:cNvPr id="15" name="Text Placeholder 3">
            <a:extLst>
              <a:ext uri="{FF2B5EF4-FFF2-40B4-BE49-F238E27FC236}">
                <a16:creationId xmlns:a16="http://schemas.microsoft.com/office/drawing/2014/main" id="{42F29C54-6F0E-4BD3-8473-E26864846171}"/>
              </a:ext>
            </a:extLst>
          </p:cNvPr>
          <p:cNvSpPr txBox="1">
            <a:spLocks/>
          </p:cNvSpPr>
          <p:nvPr/>
        </p:nvSpPr>
        <p:spPr>
          <a:xfrm>
            <a:off x="798381" y="761603"/>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Forme </a:t>
            </a:r>
            <a:r>
              <a:rPr lang="pl-PL" b="1" dirty="0"/>
              <a:t>di </a:t>
            </a:r>
            <a:r>
              <a:rPr lang="pl-PL" b="1" dirty="0" err="1"/>
              <a:t>intercalazione</a:t>
            </a:r>
            <a:endParaRPr lang="pl-PL" b="1" dirty="0"/>
          </a:p>
        </p:txBody>
      </p:sp>
    </p:spTree>
    <p:extLst>
      <p:ext uri="{BB962C8B-B14F-4D97-AF65-F5344CB8AC3E}">
        <p14:creationId xmlns:p14="http://schemas.microsoft.com/office/powerpoint/2010/main" val="141114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83D591D-11B0-4CE8-94C9-4E3880DF10EA}"/>
              </a:ext>
            </a:extLst>
          </p:cNvPr>
          <p:cNvSpPr txBox="1">
            <a:spLocks/>
          </p:cNvSpPr>
          <p:nvPr/>
        </p:nvSpPr>
        <p:spPr>
          <a:xfrm>
            <a:off x="798382" y="636781"/>
            <a:ext cx="997590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Schemi </a:t>
            </a:r>
            <a:r>
              <a:rPr lang="pl-PL" b="1" dirty="0"/>
              <a:t>di </a:t>
            </a:r>
            <a:r>
              <a:rPr lang="pl-PL" b="1" dirty="0" err="1"/>
              <a:t>varie forme </a:t>
            </a:r>
            <a:r>
              <a:rPr lang="pl-PL" b="1" dirty="0"/>
              <a:t>di </a:t>
            </a:r>
            <a:r>
              <a:rPr lang="pl-PL" b="1" dirty="0" err="1"/>
              <a:t>intercalazione</a:t>
            </a:r>
            <a:endParaRPr lang="pl-PL" b="1" dirty="0"/>
          </a:p>
        </p:txBody>
      </p:sp>
      <p:grpSp>
        <p:nvGrpSpPr>
          <p:cNvPr id="32" name="Grupa 31">
            <a:extLst>
              <a:ext uri="{FF2B5EF4-FFF2-40B4-BE49-F238E27FC236}">
                <a16:creationId xmlns:a16="http://schemas.microsoft.com/office/drawing/2014/main" id="{A0EEDEB7-EE07-48C3-AC1E-989517009BDC}"/>
              </a:ext>
            </a:extLst>
          </p:cNvPr>
          <p:cNvGrpSpPr/>
          <p:nvPr/>
        </p:nvGrpSpPr>
        <p:grpSpPr>
          <a:xfrm>
            <a:off x="4655307" y="1760467"/>
            <a:ext cx="2853268" cy="2081487"/>
            <a:chOff x="4908766" y="1749593"/>
            <a:chExt cx="2858380" cy="2081487"/>
          </a:xfrm>
        </p:grpSpPr>
        <p:grpSp>
          <p:nvGrpSpPr>
            <p:cNvPr id="61" name="Grupa 60">
              <a:extLst>
                <a:ext uri="{FF2B5EF4-FFF2-40B4-BE49-F238E27FC236}">
                  <a16:creationId xmlns:a16="http://schemas.microsoft.com/office/drawing/2014/main" id="{E8D65F50-E196-4BFF-A02D-C56630C35F7F}"/>
                </a:ext>
              </a:extLst>
            </p:cNvPr>
            <p:cNvGrpSpPr/>
            <p:nvPr/>
          </p:nvGrpSpPr>
          <p:grpSpPr>
            <a:xfrm>
              <a:off x="4908766" y="1751085"/>
              <a:ext cx="388483" cy="2079988"/>
              <a:chOff x="3977643" y="1745669"/>
              <a:chExt cx="263237" cy="1311704"/>
            </a:xfrm>
          </p:grpSpPr>
          <p:sp>
            <p:nvSpPr>
              <p:cNvPr id="58" name="Schemat blokowy: łącznik 57">
                <a:extLst>
                  <a:ext uri="{FF2B5EF4-FFF2-40B4-BE49-F238E27FC236}">
                    <a16:creationId xmlns:a16="http://schemas.microsoft.com/office/drawing/2014/main" id="{216B9ED3-3AE8-435D-A005-C8C6CCF97D0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2" name="Schemat blokowy: łącznik 51">
                <a:extLst>
                  <a:ext uri="{FF2B5EF4-FFF2-40B4-BE49-F238E27FC236}">
                    <a16:creationId xmlns:a16="http://schemas.microsoft.com/office/drawing/2014/main" id="{79389A40-672C-4589-B593-14B39BDCF79A}"/>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6" name="Schemat blokowy: łącznik 45">
                <a:extLst>
                  <a:ext uri="{FF2B5EF4-FFF2-40B4-BE49-F238E27FC236}">
                    <a16:creationId xmlns:a16="http://schemas.microsoft.com/office/drawing/2014/main" id="{E3F05733-49AE-42EB-8E2C-78DD0CAF544F}"/>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0" name="Schemat blokowy: łącznik 39">
                <a:extLst>
                  <a:ext uri="{FF2B5EF4-FFF2-40B4-BE49-F238E27FC236}">
                    <a16:creationId xmlns:a16="http://schemas.microsoft.com/office/drawing/2014/main" id="{88CF08F5-994C-4675-A781-8D074153BC4D}"/>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3" name="Grupa 62">
              <a:extLst>
                <a:ext uri="{FF2B5EF4-FFF2-40B4-BE49-F238E27FC236}">
                  <a16:creationId xmlns:a16="http://schemas.microsoft.com/office/drawing/2014/main" id="{97CF6D3C-2D7E-431B-A002-B66D5FBCAA38}"/>
                </a:ext>
              </a:extLst>
            </p:cNvPr>
            <p:cNvGrpSpPr/>
            <p:nvPr/>
          </p:nvGrpSpPr>
          <p:grpSpPr>
            <a:xfrm>
              <a:off x="5404592" y="1751085"/>
              <a:ext cx="388483" cy="2079988"/>
              <a:chOff x="3977643" y="1745669"/>
              <a:chExt cx="263237" cy="1311704"/>
            </a:xfrm>
          </p:grpSpPr>
          <p:sp>
            <p:nvSpPr>
              <p:cNvPr id="64" name="Schemat blokowy: łącznik 63">
                <a:extLst>
                  <a:ext uri="{FF2B5EF4-FFF2-40B4-BE49-F238E27FC236}">
                    <a16:creationId xmlns:a16="http://schemas.microsoft.com/office/drawing/2014/main" id="{998A5112-53B4-44AB-9869-C3F36AEA8890}"/>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5" name="Schemat blokowy: łącznik 64">
                <a:extLst>
                  <a:ext uri="{FF2B5EF4-FFF2-40B4-BE49-F238E27FC236}">
                    <a16:creationId xmlns:a16="http://schemas.microsoft.com/office/drawing/2014/main" id="{FAF0C735-CB7A-4DC1-B9C8-368639F179DE}"/>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6" name="Schemat blokowy: łącznik 65">
                <a:extLst>
                  <a:ext uri="{FF2B5EF4-FFF2-40B4-BE49-F238E27FC236}">
                    <a16:creationId xmlns:a16="http://schemas.microsoft.com/office/drawing/2014/main" id="{5EB6AF46-FD4C-4F90-AD03-D399D74CCF5B}"/>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7" name="Schemat blokowy: łącznik 66">
                <a:extLst>
                  <a:ext uri="{FF2B5EF4-FFF2-40B4-BE49-F238E27FC236}">
                    <a16:creationId xmlns:a16="http://schemas.microsoft.com/office/drawing/2014/main" id="{970F8ACF-6B44-46E7-92A7-48B1E4773309}"/>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8" name="Grupa 67">
              <a:extLst>
                <a:ext uri="{FF2B5EF4-FFF2-40B4-BE49-F238E27FC236}">
                  <a16:creationId xmlns:a16="http://schemas.microsoft.com/office/drawing/2014/main" id="{20A7A9CB-F825-4CC1-A748-E5E60F735111}"/>
                </a:ext>
              </a:extLst>
            </p:cNvPr>
            <p:cNvGrpSpPr/>
            <p:nvPr/>
          </p:nvGrpSpPr>
          <p:grpSpPr>
            <a:xfrm>
              <a:off x="5900418" y="1751092"/>
              <a:ext cx="388483" cy="2079988"/>
              <a:chOff x="3977643" y="1745669"/>
              <a:chExt cx="263237" cy="1311704"/>
            </a:xfrm>
          </p:grpSpPr>
          <p:sp>
            <p:nvSpPr>
              <p:cNvPr id="69" name="Schemat blokowy: łącznik 68">
                <a:extLst>
                  <a:ext uri="{FF2B5EF4-FFF2-40B4-BE49-F238E27FC236}">
                    <a16:creationId xmlns:a16="http://schemas.microsoft.com/office/drawing/2014/main" id="{36E36F40-A210-46F5-8284-C14155C43F1A}"/>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0" name="Schemat blokowy: łącznik 69">
                <a:extLst>
                  <a:ext uri="{FF2B5EF4-FFF2-40B4-BE49-F238E27FC236}">
                    <a16:creationId xmlns:a16="http://schemas.microsoft.com/office/drawing/2014/main" id="{113F78A1-8385-4750-BD49-41D950B6E563}"/>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1" name="Schemat blokowy: łącznik 70">
                <a:extLst>
                  <a:ext uri="{FF2B5EF4-FFF2-40B4-BE49-F238E27FC236}">
                    <a16:creationId xmlns:a16="http://schemas.microsoft.com/office/drawing/2014/main" id="{2701598D-1CC1-4716-ADD4-BF7513361CF5}"/>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2" name="Schemat blokowy: łącznik 71">
                <a:extLst>
                  <a:ext uri="{FF2B5EF4-FFF2-40B4-BE49-F238E27FC236}">
                    <a16:creationId xmlns:a16="http://schemas.microsoft.com/office/drawing/2014/main" id="{54C9EFA8-7C3F-4EFD-A968-8FA91DFB2636}"/>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2FDF2C9D-7D49-4192-B9FB-FDB5B627B900}"/>
                </a:ext>
              </a:extLst>
            </p:cNvPr>
            <p:cNvGrpSpPr/>
            <p:nvPr/>
          </p:nvGrpSpPr>
          <p:grpSpPr>
            <a:xfrm>
              <a:off x="7378663" y="1749593"/>
              <a:ext cx="388483" cy="2079988"/>
              <a:chOff x="3641670" y="1745670"/>
              <a:chExt cx="263237" cy="1311704"/>
            </a:xfrm>
          </p:grpSpPr>
          <p:sp>
            <p:nvSpPr>
              <p:cNvPr id="74" name="Schemat blokowy: łącznik 73">
                <a:extLst>
                  <a:ext uri="{FF2B5EF4-FFF2-40B4-BE49-F238E27FC236}">
                    <a16:creationId xmlns:a16="http://schemas.microsoft.com/office/drawing/2014/main" id="{363D8D8D-BD45-480F-B6EF-BA15240C9BE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Schemat blokowy: łącznik 74">
                <a:extLst>
                  <a:ext uri="{FF2B5EF4-FFF2-40B4-BE49-F238E27FC236}">
                    <a16:creationId xmlns:a16="http://schemas.microsoft.com/office/drawing/2014/main" id="{24FE3DE0-F233-42FD-9DBF-AF145385500B}"/>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Schemat blokowy: łącznik 75">
                <a:extLst>
                  <a:ext uri="{FF2B5EF4-FFF2-40B4-BE49-F238E27FC236}">
                    <a16:creationId xmlns:a16="http://schemas.microsoft.com/office/drawing/2014/main" id="{82244FA8-23CE-49B3-ABE6-087A1EC3442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Schemat blokowy: łącznik 76">
                <a:extLst>
                  <a:ext uri="{FF2B5EF4-FFF2-40B4-BE49-F238E27FC236}">
                    <a16:creationId xmlns:a16="http://schemas.microsoft.com/office/drawing/2014/main" id="{E48097E1-F5F0-40B1-BB42-D56A34C5C918}"/>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3245450E-D774-4714-93F3-DAFC78EAA9B8}"/>
                </a:ext>
              </a:extLst>
            </p:cNvPr>
            <p:cNvGrpSpPr/>
            <p:nvPr/>
          </p:nvGrpSpPr>
          <p:grpSpPr>
            <a:xfrm>
              <a:off x="6905707" y="1751087"/>
              <a:ext cx="388483" cy="2079988"/>
              <a:chOff x="3641670" y="1745670"/>
              <a:chExt cx="263237" cy="1311704"/>
            </a:xfrm>
          </p:grpSpPr>
          <p:sp>
            <p:nvSpPr>
              <p:cNvPr id="79" name="Schemat blokowy: łącznik 78">
                <a:extLst>
                  <a:ext uri="{FF2B5EF4-FFF2-40B4-BE49-F238E27FC236}">
                    <a16:creationId xmlns:a16="http://schemas.microsoft.com/office/drawing/2014/main" id="{1FD18ADE-A8C6-4333-861C-6FBED0110B0A}"/>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Schemat blokowy: łącznik 79">
                <a:extLst>
                  <a:ext uri="{FF2B5EF4-FFF2-40B4-BE49-F238E27FC236}">
                    <a16:creationId xmlns:a16="http://schemas.microsoft.com/office/drawing/2014/main" id="{55707291-220F-48D1-B79A-645FC175E574}"/>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1" name="Schemat blokowy: łącznik 80">
                <a:extLst>
                  <a:ext uri="{FF2B5EF4-FFF2-40B4-BE49-F238E27FC236}">
                    <a16:creationId xmlns:a16="http://schemas.microsoft.com/office/drawing/2014/main" id="{6B117931-8D47-4F9B-8FFE-B4B2B4B1F96B}"/>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Schemat blokowy: łącznik 81">
                <a:extLst>
                  <a:ext uri="{FF2B5EF4-FFF2-40B4-BE49-F238E27FC236}">
                    <a16:creationId xmlns:a16="http://schemas.microsoft.com/office/drawing/2014/main" id="{217EF76F-2743-4FCD-B3E4-AF8E58CAAFA7}"/>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3" name="Grupa 82">
              <a:extLst>
                <a:ext uri="{FF2B5EF4-FFF2-40B4-BE49-F238E27FC236}">
                  <a16:creationId xmlns:a16="http://schemas.microsoft.com/office/drawing/2014/main" id="{5ACD1999-D131-4386-A5B2-E130578D438F}"/>
                </a:ext>
              </a:extLst>
            </p:cNvPr>
            <p:cNvGrpSpPr/>
            <p:nvPr/>
          </p:nvGrpSpPr>
          <p:grpSpPr>
            <a:xfrm>
              <a:off x="6404769" y="1751087"/>
              <a:ext cx="388483" cy="2079988"/>
              <a:chOff x="3641670" y="1745670"/>
              <a:chExt cx="263237" cy="1311704"/>
            </a:xfrm>
          </p:grpSpPr>
          <p:sp>
            <p:nvSpPr>
              <p:cNvPr id="84" name="Schemat blokowy: łącznik 83">
                <a:extLst>
                  <a:ext uri="{FF2B5EF4-FFF2-40B4-BE49-F238E27FC236}">
                    <a16:creationId xmlns:a16="http://schemas.microsoft.com/office/drawing/2014/main" id="{4037AAD3-4156-4DA4-9E0D-40E692789A1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Schemat blokowy: łącznik 84">
                <a:extLst>
                  <a:ext uri="{FF2B5EF4-FFF2-40B4-BE49-F238E27FC236}">
                    <a16:creationId xmlns:a16="http://schemas.microsoft.com/office/drawing/2014/main" id="{A93200B3-2806-485A-91DC-9AFB6B7F7FE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Schemat blokowy: łącznik 85">
                <a:extLst>
                  <a:ext uri="{FF2B5EF4-FFF2-40B4-BE49-F238E27FC236}">
                    <a16:creationId xmlns:a16="http://schemas.microsoft.com/office/drawing/2014/main" id="{F50A2CD4-5C30-4F6A-A787-0142D3982769}"/>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Schemat blokowy: łącznik 86">
                <a:extLst>
                  <a:ext uri="{FF2B5EF4-FFF2-40B4-BE49-F238E27FC236}">
                    <a16:creationId xmlns:a16="http://schemas.microsoft.com/office/drawing/2014/main" id="{63238F62-3EB4-4C50-99B0-C60E68E9F55F}"/>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161" name="pole tekstowe 160">
            <a:extLst>
              <a:ext uri="{FF2B5EF4-FFF2-40B4-BE49-F238E27FC236}">
                <a16:creationId xmlns:a16="http://schemas.microsoft.com/office/drawing/2014/main" id="{34123A61-4E5B-4977-B3E6-EB3CD995F635}"/>
              </a:ext>
            </a:extLst>
          </p:cNvPr>
          <p:cNvSpPr txBox="1"/>
          <p:nvPr/>
        </p:nvSpPr>
        <p:spPr>
          <a:xfrm>
            <a:off x="663096" y="4142992"/>
            <a:ext cx="2320522" cy="830997"/>
          </a:xfrm>
          <a:prstGeom prst="rect">
            <a:avLst/>
          </a:prstGeom>
          <a:noFill/>
        </p:spPr>
        <p:txBody>
          <a:bodyPr wrap="square" rtlCol="0">
            <a:spAutoFit/>
          </a:bodyPr>
          <a:lstStyle/>
          <a:p>
            <a:pPr algn="ctr"/>
            <a:r>
              <a:rPr lang="pl-PL" sz="2400" b="1" dirty="0">
                <a:solidFill>
                  <a:srgbClr val="231F20"/>
                </a:solidFill>
              </a:rPr>
              <a:t>Intercultura a file</a:t>
            </a:r>
          </a:p>
        </p:txBody>
      </p:sp>
      <p:sp>
        <p:nvSpPr>
          <p:cNvPr id="162" name="pole tekstowe 161">
            <a:extLst>
              <a:ext uri="{FF2B5EF4-FFF2-40B4-BE49-F238E27FC236}">
                <a16:creationId xmlns:a16="http://schemas.microsoft.com/office/drawing/2014/main" id="{FB1EE2F8-3F13-4428-A60C-7FEBCFD08DC3}"/>
              </a:ext>
            </a:extLst>
          </p:cNvPr>
          <p:cNvSpPr txBox="1"/>
          <p:nvPr/>
        </p:nvSpPr>
        <p:spPr>
          <a:xfrm>
            <a:off x="4935739" y="4114731"/>
            <a:ext cx="2320522" cy="830997"/>
          </a:xfrm>
          <a:prstGeom prst="rect">
            <a:avLst/>
          </a:prstGeom>
          <a:noFill/>
        </p:spPr>
        <p:txBody>
          <a:bodyPr wrap="square" rtlCol="0">
            <a:spAutoFit/>
          </a:bodyPr>
          <a:lstStyle/>
          <a:p>
            <a:pPr algn="ctr"/>
            <a:r>
              <a:rPr lang="pl-PL" sz="2400" b="1" dirty="0">
                <a:solidFill>
                  <a:srgbClr val="231F20"/>
                </a:solidFill>
              </a:rPr>
              <a:t>Intercultura a strisce</a:t>
            </a:r>
          </a:p>
        </p:txBody>
      </p:sp>
      <p:sp>
        <p:nvSpPr>
          <p:cNvPr id="163" name="pole tekstowe 162">
            <a:extLst>
              <a:ext uri="{FF2B5EF4-FFF2-40B4-BE49-F238E27FC236}">
                <a16:creationId xmlns:a16="http://schemas.microsoft.com/office/drawing/2014/main" id="{280C9137-B459-4D82-984F-BEA79DD2E212}"/>
              </a:ext>
            </a:extLst>
          </p:cNvPr>
          <p:cNvSpPr txBox="1"/>
          <p:nvPr/>
        </p:nvSpPr>
        <p:spPr>
          <a:xfrm>
            <a:off x="8869165" y="4141522"/>
            <a:ext cx="2652638" cy="830997"/>
          </a:xfrm>
          <a:prstGeom prst="rect">
            <a:avLst/>
          </a:prstGeom>
          <a:noFill/>
        </p:spPr>
        <p:txBody>
          <a:bodyPr wrap="square" rtlCol="0">
            <a:spAutoFit/>
          </a:bodyPr>
          <a:lstStyle/>
          <a:p>
            <a:pPr algn="ctr"/>
            <a:r>
              <a:rPr lang="pl-PL" sz="2400" b="1" dirty="0">
                <a:solidFill>
                  <a:srgbClr val="231F20"/>
                </a:solidFill>
              </a:rPr>
              <a:t>Intercultura mista</a:t>
            </a:r>
          </a:p>
        </p:txBody>
      </p:sp>
      <p:grpSp>
        <p:nvGrpSpPr>
          <p:cNvPr id="36" name="Grupa 35">
            <a:extLst>
              <a:ext uri="{FF2B5EF4-FFF2-40B4-BE49-F238E27FC236}">
                <a16:creationId xmlns:a16="http://schemas.microsoft.com/office/drawing/2014/main" id="{70877733-5787-4C8A-B405-A23B3167E3DC}"/>
              </a:ext>
            </a:extLst>
          </p:cNvPr>
          <p:cNvGrpSpPr/>
          <p:nvPr/>
        </p:nvGrpSpPr>
        <p:grpSpPr>
          <a:xfrm>
            <a:off x="3113065" y="5212250"/>
            <a:ext cx="2198992" cy="861774"/>
            <a:chOff x="2940802" y="4934789"/>
            <a:chExt cx="2198992" cy="861774"/>
          </a:xfrm>
        </p:grpSpPr>
        <p:grpSp>
          <p:nvGrpSpPr>
            <p:cNvPr id="34" name="Grupa 33">
              <a:extLst>
                <a:ext uri="{FF2B5EF4-FFF2-40B4-BE49-F238E27FC236}">
                  <a16:creationId xmlns:a16="http://schemas.microsoft.com/office/drawing/2014/main" id="{B6122FA7-330C-4A0E-A87F-02026D6FD60C}"/>
                </a:ext>
              </a:extLst>
            </p:cNvPr>
            <p:cNvGrpSpPr/>
            <p:nvPr/>
          </p:nvGrpSpPr>
          <p:grpSpPr>
            <a:xfrm>
              <a:off x="2940802" y="4945033"/>
              <a:ext cx="388624" cy="788154"/>
              <a:chOff x="1626418" y="5028161"/>
              <a:chExt cx="388624" cy="788154"/>
            </a:xfrm>
          </p:grpSpPr>
          <p:sp>
            <p:nvSpPr>
              <p:cNvPr id="123" name="Schemat blokowy: łącznik 122">
                <a:extLst>
                  <a:ext uri="{FF2B5EF4-FFF2-40B4-BE49-F238E27FC236}">
                    <a16:creationId xmlns:a16="http://schemas.microsoft.com/office/drawing/2014/main" id="{106A0DF0-A37F-4C54-9AF2-93F38D6B1741}"/>
                  </a:ext>
                </a:extLst>
              </p:cNvPr>
              <p:cNvSpPr/>
              <p:nvPr/>
            </p:nvSpPr>
            <p:spPr>
              <a:xfrm>
                <a:off x="1626418" y="5028161"/>
                <a:ext cx="383371" cy="3460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31F20"/>
                  </a:solidFill>
                </a:endParaRPr>
              </a:p>
            </p:txBody>
          </p:sp>
          <p:sp>
            <p:nvSpPr>
              <p:cNvPr id="128" name="Schemat blokowy: łącznik 127">
                <a:extLst>
                  <a:ext uri="{FF2B5EF4-FFF2-40B4-BE49-F238E27FC236}">
                    <a16:creationId xmlns:a16="http://schemas.microsoft.com/office/drawing/2014/main" id="{77D0867C-3C0B-498D-AB10-68D976CB5B1D}"/>
                  </a:ext>
                </a:extLst>
              </p:cNvPr>
              <p:cNvSpPr/>
              <p:nvPr/>
            </p:nvSpPr>
            <p:spPr>
              <a:xfrm>
                <a:off x="1631671" y="5470298"/>
                <a:ext cx="383371" cy="346017"/>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solidFill>
                    <a:srgbClr val="231F20"/>
                  </a:solidFill>
                </a:endParaRPr>
              </a:p>
            </p:txBody>
          </p:sp>
        </p:grpSp>
        <p:sp>
          <p:nvSpPr>
            <p:cNvPr id="35" name="pole tekstowe 34">
              <a:extLst>
                <a:ext uri="{FF2B5EF4-FFF2-40B4-BE49-F238E27FC236}">
                  <a16:creationId xmlns:a16="http://schemas.microsoft.com/office/drawing/2014/main" id="{BC45BA9F-F046-41AD-8281-BC9E39050B89}"/>
                </a:ext>
              </a:extLst>
            </p:cNvPr>
            <p:cNvSpPr txBox="1"/>
            <p:nvPr/>
          </p:nvSpPr>
          <p:spPr>
            <a:xfrm>
              <a:off x="3409369" y="4934789"/>
              <a:ext cx="1730425" cy="861774"/>
            </a:xfrm>
            <a:prstGeom prst="rect">
              <a:avLst/>
            </a:prstGeom>
            <a:noFill/>
          </p:spPr>
          <p:txBody>
            <a:bodyPr wrap="square" rtlCol="0">
              <a:spAutoFit/>
            </a:bodyPr>
            <a:lstStyle/>
            <a:p>
              <a:pPr>
                <a:spcBef>
                  <a:spcPts val="600"/>
                </a:spcBef>
                <a:spcAft>
                  <a:spcPts val="600"/>
                </a:spcAft>
              </a:pPr>
              <a:r>
                <a:rPr lang="pl-PL" sz="2000" b="1" dirty="0">
                  <a:solidFill>
                    <a:srgbClr val="231F20"/>
                  </a:solidFill>
                </a:rPr>
                <a:t>Impianto A</a:t>
              </a:r>
            </a:p>
            <a:p>
              <a:pPr>
                <a:spcBef>
                  <a:spcPts val="600"/>
                </a:spcBef>
                <a:spcAft>
                  <a:spcPts val="600"/>
                </a:spcAft>
              </a:pPr>
              <a:r>
                <a:rPr lang="pl-PL" sz="2000" b="1" dirty="0">
                  <a:solidFill>
                    <a:srgbClr val="231F20"/>
                  </a:solidFill>
                </a:rPr>
                <a:t>Impianto B</a:t>
              </a:r>
            </a:p>
          </p:txBody>
        </p:sp>
      </p:grpSp>
      <p:grpSp>
        <p:nvGrpSpPr>
          <p:cNvPr id="33" name="Grupa 32">
            <a:extLst>
              <a:ext uri="{FF2B5EF4-FFF2-40B4-BE49-F238E27FC236}">
                <a16:creationId xmlns:a16="http://schemas.microsoft.com/office/drawing/2014/main" id="{8CC2FBA3-257F-4368-9C40-4145C9FF2212}"/>
              </a:ext>
            </a:extLst>
          </p:cNvPr>
          <p:cNvGrpSpPr/>
          <p:nvPr/>
        </p:nvGrpSpPr>
        <p:grpSpPr>
          <a:xfrm>
            <a:off x="663096" y="1749592"/>
            <a:ext cx="2663632" cy="2092362"/>
            <a:chOff x="442230" y="1749592"/>
            <a:chExt cx="2884498" cy="2092362"/>
          </a:xfrm>
        </p:grpSpPr>
        <p:grpSp>
          <p:nvGrpSpPr>
            <p:cNvPr id="31" name="Grupa 30">
              <a:extLst>
                <a:ext uri="{FF2B5EF4-FFF2-40B4-BE49-F238E27FC236}">
                  <a16:creationId xmlns:a16="http://schemas.microsoft.com/office/drawing/2014/main" id="{0841E8F8-661E-4907-96E1-0350603306A9}"/>
                </a:ext>
              </a:extLst>
            </p:cNvPr>
            <p:cNvGrpSpPr>
              <a:grpSpLocks noChangeAspect="1"/>
            </p:cNvGrpSpPr>
            <p:nvPr/>
          </p:nvGrpSpPr>
          <p:grpSpPr>
            <a:xfrm>
              <a:off x="442230" y="1749592"/>
              <a:ext cx="1877310" cy="2081482"/>
              <a:chOff x="1014845" y="1745673"/>
              <a:chExt cx="1271156" cy="1311704"/>
            </a:xfrm>
          </p:grpSpPr>
          <p:grpSp>
            <p:nvGrpSpPr>
              <p:cNvPr id="9" name="Grupa 8">
                <a:extLst>
                  <a:ext uri="{FF2B5EF4-FFF2-40B4-BE49-F238E27FC236}">
                    <a16:creationId xmlns:a16="http://schemas.microsoft.com/office/drawing/2014/main" id="{AF6E6B9F-D0E3-40F5-ABB9-874A98FC5F6A}"/>
                  </a:ext>
                </a:extLst>
              </p:cNvPr>
              <p:cNvGrpSpPr/>
              <p:nvPr/>
            </p:nvGrpSpPr>
            <p:grpSpPr>
              <a:xfrm>
                <a:off x="1018309" y="1745673"/>
                <a:ext cx="1267692" cy="218211"/>
                <a:chOff x="1007918" y="1724889"/>
                <a:chExt cx="1267692" cy="218211"/>
              </a:xfrm>
            </p:grpSpPr>
            <p:grpSp>
              <p:nvGrpSpPr>
                <p:cNvPr id="5" name="Grupa 4">
                  <a:extLst>
                    <a:ext uri="{FF2B5EF4-FFF2-40B4-BE49-F238E27FC236}">
                      <a16:creationId xmlns:a16="http://schemas.microsoft.com/office/drawing/2014/main" id="{2F255937-E4DD-41D4-B0AC-6575FB5EA42D}"/>
                    </a:ext>
                  </a:extLst>
                </p:cNvPr>
                <p:cNvGrpSpPr/>
                <p:nvPr/>
              </p:nvGrpSpPr>
              <p:grpSpPr>
                <a:xfrm>
                  <a:off x="1007918" y="1724890"/>
                  <a:ext cx="595746" cy="218210"/>
                  <a:chOff x="1007918" y="1724890"/>
                  <a:chExt cx="595746" cy="218210"/>
                </a:xfrm>
              </p:grpSpPr>
              <p:sp>
                <p:nvSpPr>
                  <p:cNvPr id="3" name="Schemat blokowy: łącznik 2">
                    <a:extLst>
                      <a:ext uri="{FF2B5EF4-FFF2-40B4-BE49-F238E27FC236}">
                        <a16:creationId xmlns:a16="http://schemas.microsoft.com/office/drawing/2014/main" id="{716D9094-132E-4E1D-8E1C-72E9FA4941D2}"/>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chemat blokowy: łącznik 3">
                    <a:extLst>
                      <a:ext uri="{FF2B5EF4-FFF2-40B4-BE49-F238E27FC236}">
                        <a16:creationId xmlns:a16="http://schemas.microsoft.com/office/drawing/2014/main" id="{2D4218AC-8160-456A-A105-E2AF25C98452}"/>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 name="Grupa 5">
                  <a:extLst>
                    <a:ext uri="{FF2B5EF4-FFF2-40B4-BE49-F238E27FC236}">
                      <a16:creationId xmlns:a16="http://schemas.microsoft.com/office/drawing/2014/main" id="{9C32DF25-31A0-4305-940A-80782A1CFBF0}"/>
                    </a:ext>
                  </a:extLst>
                </p:cNvPr>
                <p:cNvGrpSpPr/>
                <p:nvPr/>
              </p:nvGrpSpPr>
              <p:grpSpPr>
                <a:xfrm>
                  <a:off x="1679864" y="1724889"/>
                  <a:ext cx="595746" cy="218210"/>
                  <a:chOff x="1007918" y="1724890"/>
                  <a:chExt cx="595746" cy="218210"/>
                </a:xfrm>
              </p:grpSpPr>
              <p:sp>
                <p:nvSpPr>
                  <p:cNvPr id="7" name="Schemat blokowy: łącznik 6">
                    <a:extLst>
                      <a:ext uri="{FF2B5EF4-FFF2-40B4-BE49-F238E27FC236}">
                        <a16:creationId xmlns:a16="http://schemas.microsoft.com/office/drawing/2014/main" id="{274234BE-0357-4978-9E5E-C3719EF54ECD}"/>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Schemat blokowy: łącznik 7">
                    <a:extLst>
                      <a:ext uri="{FF2B5EF4-FFF2-40B4-BE49-F238E27FC236}">
                        <a16:creationId xmlns:a16="http://schemas.microsoft.com/office/drawing/2014/main" id="{9DDC6C52-F20C-4D88-A518-33BB4708C690}"/>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0" name="Grupa 9">
                <a:extLst>
                  <a:ext uri="{FF2B5EF4-FFF2-40B4-BE49-F238E27FC236}">
                    <a16:creationId xmlns:a16="http://schemas.microsoft.com/office/drawing/2014/main" id="{05AE89AF-A237-4263-8E29-15B2519F9782}"/>
                  </a:ext>
                </a:extLst>
              </p:cNvPr>
              <p:cNvGrpSpPr/>
              <p:nvPr/>
            </p:nvGrpSpPr>
            <p:grpSpPr>
              <a:xfrm>
                <a:off x="1014845" y="2123283"/>
                <a:ext cx="1267692" cy="218211"/>
                <a:chOff x="1007918" y="1724889"/>
                <a:chExt cx="1267692" cy="218211"/>
              </a:xfrm>
            </p:grpSpPr>
            <p:grpSp>
              <p:nvGrpSpPr>
                <p:cNvPr id="11" name="Grupa 10">
                  <a:extLst>
                    <a:ext uri="{FF2B5EF4-FFF2-40B4-BE49-F238E27FC236}">
                      <a16:creationId xmlns:a16="http://schemas.microsoft.com/office/drawing/2014/main" id="{B9FB80B5-5A18-42C1-BBFD-F0D57423702B}"/>
                    </a:ext>
                  </a:extLst>
                </p:cNvPr>
                <p:cNvGrpSpPr/>
                <p:nvPr/>
              </p:nvGrpSpPr>
              <p:grpSpPr>
                <a:xfrm>
                  <a:off x="1007918" y="1724890"/>
                  <a:ext cx="595746" cy="218210"/>
                  <a:chOff x="1007918" y="1724890"/>
                  <a:chExt cx="595746" cy="218210"/>
                </a:xfrm>
              </p:grpSpPr>
              <p:sp>
                <p:nvSpPr>
                  <p:cNvPr id="15" name="Schemat blokowy: łącznik 14">
                    <a:extLst>
                      <a:ext uri="{FF2B5EF4-FFF2-40B4-BE49-F238E27FC236}">
                        <a16:creationId xmlns:a16="http://schemas.microsoft.com/office/drawing/2014/main" id="{2CE6A3E5-C3B8-4B81-9013-147B3D8023E7}"/>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chemat blokowy: łącznik 15">
                    <a:extLst>
                      <a:ext uri="{FF2B5EF4-FFF2-40B4-BE49-F238E27FC236}">
                        <a16:creationId xmlns:a16="http://schemas.microsoft.com/office/drawing/2014/main" id="{4CEA1AB5-8FF3-4685-9070-3C8F985ADA0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2" name="Grupa 11">
                  <a:extLst>
                    <a:ext uri="{FF2B5EF4-FFF2-40B4-BE49-F238E27FC236}">
                      <a16:creationId xmlns:a16="http://schemas.microsoft.com/office/drawing/2014/main" id="{35F910F7-6367-40AA-B2E9-926897F1F105}"/>
                    </a:ext>
                  </a:extLst>
                </p:cNvPr>
                <p:cNvGrpSpPr/>
                <p:nvPr/>
              </p:nvGrpSpPr>
              <p:grpSpPr>
                <a:xfrm>
                  <a:off x="1679864" y="1724889"/>
                  <a:ext cx="595746" cy="218210"/>
                  <a:chOff x="1007918" y="1724890"/>
                  <a:chExt cx="595746" cy="218210"/>
                </a:xfrm>
              </p:grpSpPr>
              <p:sp>
                <p:nvSpPr>
                  <p:cNvPr id="13" name="Schemat blokowy: łącznik 12">
                    <a:extLst>
                      <a:ext uri="{FF2B5EF4-FFF2-40B4-BE49-F238E27FC236}">
                        <a16:creationId xmlns:a16="http://schemas.microsoft.com/office/drawing/2014/main" id="{88C3B000-BF89-4190-AB51-E7F48440AF6B}"/>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chemat blokowy: łącznik 13">
                    <a:extLst>
                      <a:ext uri="{FF2B5EF4-FFF2-40B4-BE49-F238E27FC236}">
                        <a16:creationId xmlns:a16="http://schemas.microsoft.com/office/drawing/2014/main" id="{94F4FE46-7C2D-4259-B49F-C34A3A8DA2BC}"/>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7" name="Grupa 16">
                <a:extLst>
                  <a:ext uri="{FF2B5EF4-FFF2-40B4-BE49-F238E27FC236}">
                    <a16:creationId xmlns:a16="http://schemas.microsoft.com/office/drawing/2014/main" id="{E8394195-6B52-4529-999F-24AD1E8BFC1C}"/>
                  </a:ext>
                </a:extLst>
              </p:cNvPr>
              <p:cNvGrpSpPr/>
              <p:nvPr/>
            </p:nvGrpSpPr>
            <p:grpSpPr>
              <a:xfrm>
                <a:off x="1014845" y="2476145"/>
                <a:ext cx="1267692" cy="218211"/>
                <a:chOff x="1007918" y="1724889"/>
                <a:chExt cx="1267692" cy="218211"/>
              </a:xfrm>
            </p:grpSpPr>
            <p:grpSp>
              <p:nvGrpSpPr>
                <p:cNvPr id="18" name="Grupa 17">
                  <a:extLst>
                    <a:ext uri="{FF2B5EF4-FFF2-40B4-BE49-F238E27FC236}">
                      <a16:creationId xmlns:a16="http://schemas.microsoft.com/office/drawing/2014/main" id="{39B1ABF5-B3C1-460D-9B03-825189A8EE1D}"/>
                    </a:ext>
                  </a:extLst>
                </p:cNvPr>
                <p:cNvGrpSpPr/>
                <p:nvPr/>
              </p:nvGrpSpPr>
              <p:grpSpPr>
                <a:xfrm>
                  <a:off x="1007918" y="1724890"/>
                  <a:ext cx="595746" cy="218210"/>
                  <a:chOff x="1007918" y="1724890"/>
                  <a:chExt cx="595746" cy="218210"/>
                </a:xfrm>
              </p:grpSpPr>
              <p:sp>
                <p:nvSpPr>
                  <p:cNvPr id="22" name="Schemat blokowy: łącznik 21">
                    <a:extLst>
                      <a:ext uri="{FF2B5EF4-FFF2-40B4-BE49-F238E27FC236}">
                        <a16:creationId xmlns:a16="http://schemas.microsoft.com/office/drawing/2014/main" id="{E14A09CE-8C01-41B1-AD4E-FC07DD5CC65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chemat blokowy: łącznik 22">
                    <a:extLst>
                      <a:ext uri="{FF2B5EF4-FFF2-40B4-BE49-F238E27FC236}">
                        <a16:creationId xmlns:a16="http://schemas.microsoft.com/office/drawing/2014/main" id="{8717454B-7297-4C7F-A90F-B59D5F8C4B7F}"/>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8A877364-085C-4328-B1EF-ABDFAAD98BAA}"/>
                    </a:ext>
                  </a:extLst>
                </p:cNvPr>
                <p:cNvGrpSpPr/>
                <p:nvPr/>
              </p:nvGrpSpPr>
              <p:grpSpPr>
                <a:xfrm>
                  <a:off x="1679864" y="1724889"/>
                  <a:ext cx="595746" cy="218210"/>
                  <a:chOff x="1007918" y="1724890"/>
                  <a:chExt cx="595746" cy="218210"/>
                </a:xfrm>
              </p:grpSpPr>
              <p:sp>
                <p:nvSpPr>
                  <p:cNvPr id="20" name="Schemat blokowy: łącznik 19">
                    <a:extLst>
                      <a:ext uri="{FF2B5EF4-FFF2-40B4-BE49-F238E27FC236}">
                        <a16:creationId xmlns:a16="http://schemas.microsoft.com/office/drawing/2014/main" id="{3A87B52E-A30A-4412-80A4-CED81AB1922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chemat blokowy: łącznik 20">
                    <a:extLst>
                      <a:ext uri="{FF2B5EF4-FFF2-40B4-BE49-F238E27FC236}">
                        <a16:creationId xmlns:a16="http://schemas.microsoft.com/office/drawing/2014/main" id="{439DCD86-DE68-411A-98E2-4F9A90A0178B}"/>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24" name="Grupa 23">
                <a:extLst>
                  <a:ext uri="{FF2B5EF4-FFF2-40B4-BE49-F238E27FC236}">
                    <a16:creationId xmlns:a16="http://schemas.microsoft.com/office/drawing/2014/main" id="{CB0C2BB4-F55E-4E2D-A041-DC2177318026}"/>
                  </a:ext>
                </a:extLst>
              </p:cNvPr>
              <p:cNvGrpSpPr/>
              <p:nvPr/>
            </p:nvGrpSpPr>
            <p:grpSpPr>
              <a:xfrm>
                <a:off x="1014845" y="2839166"/>
                <a:ext cx="1267692" cy="218211"/>
                <a:chOff x="1007918" y="1724889"/>
                <a:chExt cx="1267692" cy="218211"/>
              </a:xfrm>
            </p:grpSpPr>
            <p:grpSp>
              <p:nvGrpSpPr>
                <p:cNvPr id="25" name="Grupa 24">
                  <a:extLst>
                    <a:ext uri="{FF2B5EF4-FFF2-40B4-BE49-F238E27FC236}">
                      <a16:creationId xmlns:a16="http://schemas.microsoft.com/office/drawing/2014/main" id="{AFF77E80-95B6-438B-970C-B13545FD190D}"/>
                    </a:ext>
                  </a:extLst>
                </p:cNvPr>
                <p:cNvGrpSpPr/>
                <p:nvPr/>
              </p:nvGrpSpPr>
              <p:grpSpPr>
                <a:xfrm>
                  <a:off x="1007918" y="1724890"/>
                  <a:ext cx="595746" cy="218210"/>
                  <a:chOff x="1007918" y="1724890"/>
                  <a:chExt cx="595746" cy="218210"/>
                </a:xfrm>
              </p:grpSpPr>
              <p:sp>
                <p:nvSpPr>
                  <p:cNvPr id="29" name="Schemat blokowy: łącznik 28">
                    <a:extLst>
                      <a:ext uri="{FF2B5EF4-FFF2-40B4-BE49-F238E27FC236}">
                        <a16:creationId xmlns:a16="http://schemas.microsoft.com/office/drawing/2014/main" id="{1D3D513E-6299-4BF6-805E-172807C1B1F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chemat blokowy: łącznik 29">
                    <a:extLst>
                      <a:ext uri="{FF2B5EF4-FFF2-40B4-BE49-F238E27FC236}">
                        <a16:creationId xmlns:a16="http://schemas.microsoft.com/office/drawing/2014/main" id="{AB9133BA-5D0E-4DDB-BE04-B5B49BDD3BA7}"/>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26" name="Grupa 25">
                  <a:extLst>
                    <a:ext uri="{FF2B5EF4-FFF2-40B4-BE49-F238E27FC236}">
                      <a16:creationId xmlns:a16="http://schemas.microsoft.com/office/drawing/2014/main" id="{311FD3B5-B824-4DC8-B01A-6C9881897203}"/>
                    </a:ext>
                  </a:extLst>
                </p:cNvPr>
                <p:cNvGrpSpPr/>
                <p:nvPr/>
              </p:nvGrpSpPr>
              <p:grpSpPr>
                <a:xfrm>
                  <a:off x="1679864" y="1724889"/>
                  <a:ext cx="595746" cy="218210"/>
                  <a:chOff x="1007918" y="1724890"/>
                  <a:chExt cx="595746" cy="218210"/>
                </a:xfrm>
              </p:grpSpPr>
              <p:sp>
                <p:nvSpPr>
                  <p:cNvPr id="27" name="Schemat blokowy: łącznik 26">
                    <a:extLst>
                      <a:ext uri="{FF2B5EF4-FFF2-40B4-BE49-F238E27FC236}">
                        <a16:creationId xmlns:a16="http://schemas.microsoft.com/office/drawing/2014/main" id="{A1EBA6CF-31AE-44CE-B738-F72139104E0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chemat blokowy: łącznik 27">
                    <a:extLst>
                      <a:ext uri="{FF2B5EF4-FFF2-40B4-BE49-F238E27FC236}">
                        <a16:creationId xmlns:a16="http://schemas.microsoft.com/office/drawing/2014/main" id="{ECBCF3C8-25E1-4048-B46A-222C99F4FD9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grpSp>
          <p:nvGrpSpPr>
            <p:cNvPr id="166" name="Grupa 165">
              <a:extLst>
                <a:ext uri="{FF2B5EF4-FFF2-40B4-BE49-F238E27FC236}">
                  <a16:creationId xmlns:a16="http://schemas.microsoft.com/office/drawing/2014/main" id="{A61F9C01-7E9A-4275-8EE7-0DCB3F1FBC66}"/>
                </a:ext>
              </a:extLst>
            </p:cNvPr>
            <p:cNvGrpSpPr/>
            <p:nvPr/>
          </p:nvGrpSpPr>
          <p:grpSpPr>
            <a:xfrm>
              <a:off x="2440163" y="1761966"/>
              <a:ext cx="388483" cy="2079988"/>
              <a:chOff x="3641670" y="1745670"/>
              <a:chExt cx="263237" cy="1311704"/>
            </a:xfrm>
          </p:grpSpPr>
          <p:sp>
            <p:nvSpPr>
              <p:cNvPr id="167" name="Schemat blokowy: łącznik 166">
                <a:extLst>
                  <a:ext uri="{FF2B5EF4-FFF2-40B4-BE49-F238E27FC236}">
                    <a16:creationId xmlns:a16="http://schemas.microsoft.com/office/drawing/2014/main" id="{27C12E11-64BE-4A2C-B9A8-BB30DAE1C852}"/>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8" name="Schemat blokowy: łącznik 167">
                <a:extLst>
                  <a:ext uri="{FF2B5EF4-FFF2-40B4-BE49-F238E27FC236}">
                    <a16:creationId xmlns:a16="http://schemas.microsoft.com/office/drawing/2014/main" id="{16526975-F58B-4007-8370-FEBBAC3410A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9" name="Schemat blokowy: łącznik 168">
                <a:extLst>
                  <a:ext uri="{FF2B5EF4-FFF2-40B4-BE49-F238E27FC236}">
                    <a16:creationId xmlns:a16="http://schemas.microsoft.com/office/drawing/2014/main" id="{0756AF02-54EE-4DDD-A6A8-E86580D4EA0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0" name="Schemat blokowy: łącznik 169">
                <a:extLst>
                  <a:ext uri="{FF2B5EF4-FFF2-40B4-BE49-F238E27FC236}">
                    <a16:creationId xmlns:a16="http://schemas.microsoft.com/office/drawing/2014/main" id="{3A5AA998-9853-43FB-872D-7AF14BAF99FB}"/>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1" name="Grupa 170">
              <a:extLst>
                <a:ext uri="{FF2B5EF4-FFF2-40B4-BE49-F238E27FC236}">
                  <a16:creationId xmlns:a16="http://schemas.microsoft.com/office/drawing/2014/main" id="{1C229723-386F-4DBB-96EB-A8C8605F65A2}"/>
                </a:ext>
              </a:extLst>
            </p:cNvPr>
            <p:cNvGrpSpPr/>
            <p:nvPr/>
          </p:nvGrpSpPr>
          <p:grpSpPr>
            <a:xfrm>
              <a:off x="2938245" y="1751085"/>
              <a:ext cx="388483" cy="2079988"/>
              <a:chOff x="3977643" y="1745669"/>
              <a:chExt cx="263237" cy="1311704"/>
            </a:xfrm>
          </p:grpSpPr>
          <p:sp>
            <p:nvSpPr>
              <p:cNvPr id="172" name="Schemat blokowy: łącznik 171">
                <a:extLst>
                  <a:ext uri="{FF2B5EF4-FFF2-40B4-BE49-F238E27FC236}">
                    <a16:creationId xmlns:a16="http://schemas.microsoft.com/office/drawing/2014/main" id="{A9A53290-33ED-4DD3-9B36-A0D72E14D11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3" name="Schemat blokowy: łącznik 172">
                <a:extLst>
                  <a:ext uri="{FF2B5EF4-FFF2-40B4-BE49-F238E27FC236}">
                    <a16:creationId xmlns:a16="http://schemas.microsoft.com/office/drawing/2014/main" id="{E1AF7237-80EC-46B2-9112-EDFE692DE124}"/>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4" name="Schemat blokowy: łącznik 173">
                <a:extLst>
                  <a:ext uri="{FF2B5EF4-FFF2-40B4-BE49-F238E27FC236}">
                    <a16:creationId xmlns:a16="http://schemas.microsoft.com/office/drawing/2014/main" id="{F64507B1-09F4-412F-BAA2-AB41A739586A}"/>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5" name="Schemat blokowy: łącznik 174">
                <a:extLst>
                  <a:ext uri="{FF2B5EF4-FFF2-40B4-BE49-F238E27FC236}">
                    <a16:creationId xmlns:a16="http://schemas.microsoft.com/office/drawing/2014/main" id="{8EAAEE42-5F73-4BC4-8DDB-7FB26D78D8FF}"/>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38" name="Grupa 37">
            <a:extLst>
              <a:ext uri="{FF2B5EF4-FFF2-40B4-BE49-F238E27FC236}">
                <a16:creationId xmlns:a16="http://schemas.microsoft.com/office/drawing/2014/main" id="{F31A3F5A-9DA0-473B-958B-A42847867B56}"/>
              </a:ext>
            </a:extLst>
          </p:cNvPr>
          <p:cNvGrpSpPr/>
          <p:nvPr/>
        </p:nvGrpSpPr>
        <p:grpSpPr>
          <a:xfrm>
            <a:off x="8740501" y="1761966"/>
            <a:ext cx="2788404" cy="2127991"/>
            <a:chOff x="8636016" y="1689510"/>
            <a:chExt cx="2902549" cy="2127991"/>
          </a:xfrm>
        </p:grpSpPr>
        <p:grpSp>
          <p:nvGrpSpPr>
            <p:cNvPr id="159" name="Grupa 158">
              <a:extLst>
                <a:ext uri="{FF2B5EF4-FFF2-40B4-BE49-F238E27FC236}">
                  <a16:creationId xmlns:a16="http://schemas.microsoft.com/office/drawing/2014/main" id="{3BB0B8D0-ECEA-4D72-9751-48FE7A051B47}"/>
                </a:ext>
              </a:extLst>
            </p:cNvPr>
            <p:cNvGrpSpPr>
              <a:grpSpLocks noChangeAspect="1"/>
            </p:cNvGrpSpPr>
            <p:nvPr/>
          </p:nvGrpSpPr>
          <p:grpSpPr>
            <a:xfrm>
              <a:off x="8636016" y="1736014"/>
              <a:ext cx="1727914" cy="2081487"/>
              <a:chOff x="5846072" y="1550714"/>
              <a:chExt cx="1343892" cy="1506665"/>
            </a:xfrm>
          </p:grpSpPr>
          <p:sp>
            <p:nvSpPr>
              <p:cNvPr id="121" name="Schemat blokowy: łącznik 120">
                <a:extLst>
                  <a:ext uri="{FF2B5EF4-FFF2-40B4-BE49-F238E27FC236}">
                    <a16:creationId xmlns:a16="http://schemas.microsoft.com/office/drawing/2014/main" id="{48AB0566-92B8-4D9F-8E3A-F220743D7E64}"/>
                  </a:ext>
                </a:extLst>
              </p:cNvPr>
              <p:cNvSpPr/>
              <p:nvPr/>
            </p:nvSpPr>
            <p:spPr>
              <a:xfrm>
                <a:off x="5946142" y="191421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2" name="Schemat blokowy: łącznik 121">
                <a:extLst>
                  <a:ext uri="{FF2B5EF4-FFF2-40B4-BE49-F238E27FC236}">
                    <a16:creationId xmlns:a16="http://schemas.microsoft.com/office/drawing/2014/main" id="{1A21149F-4E50-447F-A23F-A0260237746B}"/>
                  </a:ext>
                </a:extLst>
              </p:cNvPr>
              <p:cNvSpPr/>
              <p:nvPr/>
            </p:nvSpPr>
            <p:spPr>
              <a:xfrm>
                <a:off x="5990565" y="218271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9" name="Schemat blokowy: łącznik 118">
                <a:extLst>
                  <a:ext uri="{FF2B5EF4-FFF2-40B4-BE49-F238E27FC236}">
                    <a16:creationId xmlns:a16="http://schemas.microsoft.com/office/drawing/2014/main" id="{3C6E6D7F-62F6-4D5A-B866-68803EB4A08B}"/>
                  </a:ext>
                </a:extLst>
              </p:cNvPr>
              <p:cNvSpPr/>
              <p:nvPr/>
            </p:nvSpPr>
            <p:spPr>
              <a:xfrm>
                <a:off x="6247524" y="201417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Schemat blokowy: łącznik 119">
                <a:extLst>
                  <a:ext uri="{FF2B5EF4-FFF2-40B4-BE49-F238E27FC236}">
                    <a16:creationId xmlns:a16="http://schemas.microsoft.com/office/drawing/2014/main" id="{45EDA53C-854D-4B3B-9C62-46F6C57FDAA6}"/>
                  </a:ext>
                </a:extLst>
              </p:cNvPr>
              <p:cNvSpPr/>
              <p:nvPr/>
            </p:nvSpPr>
            <p:spPr>
              <a:xfrm>
                <a:off x="6187107" y="177479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5" name="Schemat blokowy: łącznik 114">
                <a:extLst>
                  <a:ext uri="{FF2B5EF4-FFF2-40B4-BE49-F238E27FC236}">
                    <a16:creationId xmlns:a16="http://schemas.microsoft.com/office/drawing/2014/main" id="{7A0E3691-DAF2-47AD-9D5D-22E7860071E8}"/>
                  </a:ext>
                </a:extLst>
              </p:cNvPr>
              <p:cNvSpPr/>
              <p:nvPr/>
            </p:nvSpPr>
            <p:spPr>
              <a:xfrm>
                <a:off x="6670508" y="229576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6" name="Schemat blokowy: łącznik 115">
                <a:extLst>
                  <a:ext uri="{FF2B5EF4-FFF2-40B4-BE49-F238E27FC236}">
                    <a16:creationId xmlns:a16="http://schemas.microsoft.com/office/drawing/2014/main" id="{BCE58E2E-045C-4596-8B1A-AB9DE2D576BF}"/>
                  </a:ext>
                </a:extLst>
              </p:cNvPr>
              <p:cNvSpPr/>
              <p:nvPr/>
            </p:nvSpPr>
            <p:spPr>
              <a:xfrm>
                <a:off x="5858105" y="246156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3" name="Schemat blokowy: łącznik 112">
                <a:extLst>
                  <a:ext uri="{FF2B5EF4-FFF2-40B4-BE49-F238E27FC236}">
                    <a16:creationId xmlns:a16="http://schemas.microsoft.com/office/drawing/2014/main" id="{C595E9BF-9ABA-4D12-87CC-E6B8B5CF8923}"/>
                  </a:ext>
                </a:extLst>
              </p:cNvPr>
              <p:cNvSpPr/>
              <p:nvPr/>
            </p:nvSpPr>
            <p:spPr>
              <a:xfrm>
                <a:off x="6518019" y="251589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Schemat blokowy: łącznik 113">
                <a:extLst>
                  <a:ext uri="{FF2B5EF4-FFF2-40B4-BE49-F238E27FC236}">
                    <a16:creationId xmlns:a16="http://schemas.microsoft.com/office/drawing/2014/main" id="{F2945FCD-244C-434B-BD82-9B3BFBA71D54}"/>
                  </a:ext>
                </a:extLst>
              </p:cNvPr>
              <p:cNvSpPr/>
              <p:nvPr/>
            </p:nvSpPr>
            <p:spPr>
              <a:xfrm>
                <a:off x="6539330" y="207361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9" name="Schemat blokowy: łącznik 108">
                <a:extLst>
                  <a:ext uri="{FF2B5EF4-FFF2-40B4-BE49-F238E27FC236}">
                    <a16:creationId xmlns:a16="http://schemas.microsoft.com/office/drawing/2014/main" id="{0D9BA953-A042-41AF-9B9E-0879764EC2E7}"/>
                  </a:ext>
                </a:extLst>
              </p:cNvPr>
              <p:cNvSpPr/>
              <p:nvPr/>
            </p:nvSpPr>
            <p:spPr>
              <a:xfrm>
                <a:off x="6350032" y="226363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0" name="Schemat blokowy: łącznik 109">
                <a:extLst>
                  <a:ext uri="{FF2B5EF4-FFF2-40B4-BE49-F238E27FC236}">
                    <a16:creationId xmlns:a16="http://schemas.microsoft.com/office/drawing/2014/main" id="{1862812D-5226-4671-BAC3-D4149350C2F2}"/>
                  </a:ext>
                </a:extLst>
              </p:cNvPr>
              <p:cNvSpPr/>
              <p:nvPr/>
            </p:nvSpPr>
            <p:spPr>
              <a:xfrm>
                <a:off x="6182046" y="247809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7" name="Schemat blokowy: łącznik 106">
                <a:extLst>
                  <a:ext uri="{FF2B5EF4-FFF2-40B4-BE49-F238E27FC236}">
                    <a16:creationId xmlns:a16="http://schemas.microsoft.com/office/drawing/2014/main" id="{6164012C-CA79-4BCA-BDAB-6ADD74F6794B}"/>
                  </a:ext>
                </a:extLst>
              </p:cNvPr>
              <p:cNvSpPr/>
              <p:nvPr/>
            </p:nvSpPr>
            <p:spPr>
              <a:xfrm>
                <a:off x="6777792" y="273410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Schemat blokowy: łącznik 107">
                <a:extLst>
                  <a:ext uri="{FF2B5EF4-FFF2-40B4-BE49-F238E27FC236}">
                    <a16:creationId xmlns:a16="http://schemas.microsoft.com/office/drawing/2014/main" id="{17578260-B2DA-4B99-86BF-57C3DDCB84DD}"/>
                  </a:ext>
                </a:extLst>
              </p:cNvPr>
              <p:cNvSpPr/>
              <p:nvPr/>
            </p:nvSpPr>
            <p:spPr>
              <a:xfrm>
                <a:off x="6853992" y="247614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3" name="Schemat blokowy: łącznik 102">
                <a:extLst>
                  <a:ext uri="{FF2B5EF4-FFF2-40B4-BE49-F238E27FC236}">
                    <a16:creationId xmlns:a16="http://schemas.microsoft.com/office/drawing/2014/main" id="{66C50024-1937-4D70-B45E-F67A732BB657}"/>
                  </a:ext>
                </a:extLst>
              </p:cNvPr>
              <p:cNvSpPr/>
              <p:nvPr/>
            </p:nvSpPr>
            <p:spPr>
              <a:xfrm>
                <a:off x="5846072" y="28391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4" name="Schemat blokowy: łącznik 103">
                <a:extLst>
                  <a:ext uri="{FF2B5EF4-FFF2-40B4-BE49-F238E27FC236}">
                    <a16:creationId xmlns:a16="http://schemas.microsoft.com/office/drawing/2014/main" id="{E6F75AB8-296E-4E5E-AE90-45468477A406}"/>
                  </a:ext>
                </a:extLst>
              </p:cNvPr>
              <p:cNvSpPr/>
              <p:nvPr/>
            </p:nvSpPr>
            <p:spPr>
              <a:xfrm>
                <a:off x="5927335" y="1589452"/>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01" name="Schemat blokowy: łącznik 100">
                <a:extLst>
                  <a:ext uri="{FF2B5EF4-FFF2-40B4-BE49-F238E27FC236}">
                    <a16:creationId xmlns:a16="http://schemas.microsoft.com/office/drawing/2014/main" id="{B7DD9899-A3BC-4732-9BE3-12B8E2052E9D}"/>
                  </a:ext>
                </a:extLst>
              </p:cNvPr>
              <p:cNvSpPr/>
              <p:nvPr/>
            </p:nvSpPr>
            <p:spPr>
              <a:xfrm>
                <a:off x="6182046" y="2756936"/>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Schemat blokowy: łącznik 101">
                <a:extLst>
                  <a:ext uri="{FF2B5EF4-FFF2-40B4-BE49-F238E27FC236}">
                    <a16:creationId xmlns:a16="http://schemas.microsoft.com/office/drawing/2014/main" id="{CC50FAA1-A30C-4D69-AB89-259FAE996659}"/>
                  </a:ext>
                </a:extLst>
              </p:cNvPr>
              <p:cNvSpPr/>
              <p:nvPr/>
            </p:nvSpPr>
            <p:spPr>
              <a:xfrm>
                <a:off x="6489772" y="283916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4" name="Schemat blokowy: łącznik 123">
                <a:extLst>
                  <a:ext uri="{FF2B5EF4-FFF2-40B4-BE49-F238E27FC236}">
                    <a16:creationId xmlns:a16="http://schemas.microsoft.com/office/drawing/2014/main" id="{533F44C4-E64A-4C8B-9E2B-F84B7AE0A96D}"/>
                  </a:ext>
                </a:extLst>
              </p:cNvPr>
              <p:cNvSpPr/>
              <p:nvPr/>
            </p:nvSpPr>
            <p:spPr>
              <a:xfrm>
                <a:off x="6796289" y="194236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5" name="Schemat blokowy: łącznik 124">
                <a:extLst>
                  <a:ext uri="{FF2B5EF4-FFF2-40B4-BE49-F238E27FC236}">
                    <a16:creationId xmlns:a16="http://schemas.microsoft.com/office/drawing/2014/main" id="{A17CE619-D166-4CCC-815B-4A0ECC03A5E0}"/>
                  </a:ext>
                </a:extLst>
              </p:cNvPr>
              <p:cNvSpPr/>
              <p:nvPr/>
            </p:nvSpPr>
            <p:spPr>
              <a:xfrm>
                <a:off x="6930191" y="220575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Schemat blokowy: łącznik 125">
                <a:extLst>
                  <a:ext uri="{FF2B5EF4-FFF2-40B4-BE49-F238E27FC236}">
                    <a16:creationId xmlns:a16="http://schemas.microsoft.com/office/drawing/2014/main" id="{9EF631F7-63C8-4D8B-9509-6B9CD4E84074}"/>
                  </a:ext>
                </a:extLst>
              </p:cNvPr>
              <p:cNvSpPr/>
              <p:nvPr/>
            </p:nvSpPr>
            <p:spPr>
              <a:xfrm>
                <a:off x="6308128" y="155071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7" name="Schemat blokowy: łącznik 126">
                <a:extLst>
                  <a:ext uri="{FF2B5EF4-FFF2-40B4-BE49-F238E27FC236}">
                    <a16:creationId xmlns:a16="http://schemas.microsoft.com/office/drawing/2014/main" id="{56044FAE-B70C-477D-8F62-18EFD92F2099}"/>
                  </a:ext>
                </a:extLst>
              </p:cNvPr>
              <p:cNvSpPr/>
              <p:nvPr/>
            </p:nvSpPr>
            <p:spPr>
              <a:xfrm>
                <a:off x="6567900" y="1744326"/>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177" name="Schemat blokowy: łącznik 176">
              <a:extLst>
                <a:ext uri="{FF2B5EF4-FFF2-40B4-BE49-F238E27FC236}">
                  <a16:creationId xmlns:a16="http://schemas.microsoft.com/office/drawing/2014/main" id="{366F18FE-1941-4241-B2BC-E1B71C6BF716}"/>
                </a:ext>
              </a:extLst>
            </p:cNvPr>
            <p:cNvSpPr/>
            <p:nvPr/>
          </p:nvSpPr>
          <p:spPr>
            <a:xfrm rot="21368144">
              <a:off x="10414920" y="2178370"/>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8" name="Schemat blokowy: łącznik 177">
              <a:extLst>
                <a:ext uri="{FF2B5EF4-FFF2-40B4-BE49-F238E27FC236}">
                  <a16:creationId xmlns:a16="http://schemas.microsoft.com/office/drawing/2014/main" id="{795D0D24-4EE9-4066-8122-2E5DDA8B93B3}"/>
                </a:ext>
              </a:extLst>
            </p:cNvPr>
            <p:cNvSpPr/>
            <p:nvPr/>
          </p:nvSpPr>
          <p:spPr>
            <a:xfrm rot="21368144">
              <a:off x="10496906" y="254462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9" name="Schemat blokowy: łącznik 178">
              <a:extLst>
                <a:ext uri="{FF2B5EF4-FFF2-40B4-BE49-F238E27FC236}">
                  <a16:creationId xmlns:a16="http://schemas.microsoft.com/office/drawing/2014/main" id="{E930398E-C7F7-4EC8-9A4A-71E688C1225D}"/>
                </a:ext>
              </a:extLst>
            </p:cNvPr>
            <p:cNvSpPr/>
            <p:nvPr/>
          </p:nvSpPr>
          <p:spPr>
            <a:xfrm rot="21368144">
              <a:off x="10810849" y="2290042"/>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0" name="Schemat blokowy: łącznik 179">
              <a:extLst>
                <a:ext uri="{FF2B5EF4-FFF2-40B4-BE49-F238E27FC236}">
                  <a16:creationId xmlns:a16="http://schemas.microsoft.com/office/drawing/2014/main" id="{20BFFC6C-0995-43A8-90E7-AB47D0A656F9}"/>
                </a:ext>
              </a:extLst>
            </p:cNvPr>
            <p:cNvSpPr/>
            <p:nvPr/>
          </p:nvSpPr>
          <p:spPr>
            <a:xfrm rot="21368144">
              <a:off x="10711057" y="196531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2" name="Schemat blokowy: łącznik 181">
              <a:extLst>
                <a:ext uri="{FF2B5EF4-FFF2-40B4-BE49-F238E27FC236}">
                  <a16:creationId xmlns:a16="http://schemas.microsoft.com/office/drawing/2014/main" id="{684BDC76-31A7-480C-87D6-21835C2A0FAE}"/>
                </a:ext>
              </a:extLst>
            </p:cNvPr>
            <p:cNvSpPr/>
            <p:nvPr/>
          </p:nvSpPr>
          <p:spPr>
            <a:xfrm rot="21368144">
              <a:off x="10408729" y="2875379"/>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3" name="Schemat blokowy: łącznik 182">
              <a:extLst>
                <a:ext uri="{FF2B5EF4-FFF2-40B4-BE49-F238E27FC236}">
                  <a16:creationId xmlns:a16="http://schemas.microsoft.com/office/drawing/2014/main" id="{D5411EC0-F08A-447D-A8E9-36FECE49B46E}"/>
                </a:ext>
              </a:extLst>
            </p:cNvPr>
            <p:cNvSpPr/>
            <p:nvPr/>
          </p:nvSpPr>
          <p:spPr>
            <a:xfrm rot="21368144">
              <a:off x="11204561" y="2958169"/>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4" name="Schemat blokowy: łącznik 183">
              <a:extLst>
                <a:ext uri="{FF2B5EF4-FFF2-40B4-BE49-F238E27FC236}">
                  <a16:creationId xmlns:a16="http://schemas.microsoft.com/office/drawing/2014/main" id="{E8AA936C-E2F8-4641-9899-CCC29B768BC3}"/>
                </a:ext>
              </a:extLst>
            </p:cNvPr>
            <p:cNvSpPr/>
            <p:nvPr/>
          </p:nvSpPr>
          <p:spPr>
            <a:xfrm rot="21368144">
              <a:off x="11190721" y="234668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5" name="Schemat blokowy: łącznik 184">
              <a:extLst>
                <a:ext uri="{FF2B5EF4-FFF2-40B4-BE49-F238E27FC236}">
                  <a16:creationId xmlns:a16="http://schemas.microsoft.com/office/drawing/2014/main" id="{D2C1E6A6-1682-4A90-9082-2BB0D1BF85EE}"/>
                </a:ext>
              </a:extLst>
            </p:cNvPr>
            <p:cNvSpPr/>
            <p:nvPr/>
          </p:nvSpPr>
          <p:spPr>
            <a:xfrm rot="21368144">
              <a:off x="10965575" y="2625007"/>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6" name="Schemat blokowy: łącznik 185">
              <a:extLst>
                <a:ext uri="{FF2B5EF4-FFF2-40B4-BE49-F238E27FC236}">
                  <a16:creationId xmlns:a16="http://schemas.microsoft.com/office/drawing/2014/main" id="{105D5BE5-884B-491A-9100-5ACA9251EBCA}"/>
                </a:ext>
              </a:extLst>
            </p:cNvPr>
            <p:cNvSpPr/>
            <p:nvPr/>
          </p:nvSpPr>
          <p:spPr>
            <a:xfrm rot="21368144">
              <a:off x="10770045" y="293517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9" name="Schemat blokowy: łącznik 188">
              <a:extLst>
                <a:ext uri="{FF2B5EF4-FFF2-40B4-BE49-F238E27FC236}">
                  <a16:creationId xmlns:a16="http://schemas.microsoft.com/office/drawing/2014/main" id="{733BCD1D-1B40-4397-9976-D857C163642B}"/>
                </a:ext>
              </a:extLst>
            </p:cNvPr>
            <p:cNvSpPr/>
            <p:nvPr/>
          </p:nvSpPr>
          <p:spPr>
            <a:xfrm rot="21368144">
              <a:off x="10449202" y="3265925"/>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0" name="Schemat blokowy: łącznik 189">
              <a:extLst>
                <a:ext uri="{FF2B5EF4-FFF2-40B4-BE49-F238E27FC236}">
                  <a16:creationId xmlns:a16="http://schemas.microsoft.com/office/drawing/2014/main" id="{40C4F08E-7630-4343-B09C-FAF07617F3D2}"/>
                </a:ext>
              </a:extLst>
            </p:cNvPr>
            <p:cNvSpPr/>
            <p:nvPr/>
          </p:nvSpPr>
          <p:spPr>
            <a:xfrm rot="21368144">
              <a:off x="10360557" y="173235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91" name="Schemat blokowy: łącznik 190">
              <a:extLst>
                <a:ext uri="{FF2B5EF4-FFF2-40B4-BE49-F238E27FC236}">
                  <a16:creationId xmlns:a16="http://schemas.microsoft.com/office/drawing/2014/main" id="{717EE9C7-D8EC-4780-A67B-A2FB593CA3A8}"/>
                </a:ext>
              </a:extLst>
            </p:cNvPr>
            <p:cNvSpPr/>
            <p:nvPr/>
          </p:nvSpPr>
          <p:spPr>
            <a:xfrm rot="21368144">
              <a:off x="10796007" y="331952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Schemat blokowy: łącznik 191">
              <a:extLst>
                <a:ext uri="{FF2B5EF4-FFF2-40B4-BE49-F238E27FC236}">
                  <a16:creationId xmlns:a16="http://schemas.microsoft.com/office/drawing/2014/main" id="{D5BA5F06-51A6-4AD1-961B-E50D2BB681D7}"/>
                </a:ext>
              </a:extLst>
            </p:cNvPr>
            <p:cNvSpPr/>
            <p:nvPr/>
          </p:nvSpPr>
          <p:spPr>
            <a:xfrm rot="21368144">
              <a:off x="11198423" y="340620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5" name="Schemat blokowy: łącznik 194">
              <a:extLst>
                <a:ext uri="{FF2B5EF4-FFF2-40B4-BE49-F238E27FC236}">
                  <a16:creationId xmlns:a16="http://schemas.microsoft.com/office/drawing/2014/main" id="{33FC0816-4199-4439-866F-7E95CD9BA3BE}"/>
                </a:ext>
              </a:extLst>
            </p:cNvPr>
            <p:cNvSpPr/>
            <p:nvPr/>
          </p:nvSpPr>
          <p:spPr>
            <a:xfrm rot="21368144">
              <a:off x="10845443" y="168951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6" name="Schemat blokowy: łącznik 195">
              <a:extLst>
                <a:ext uri="{FF2B5EF4-FFF2-40B4-BE49-F238E27FC236}">
                  <a16:creationId xmlns:a16="http://schemas.microsoft.com/office/drawing/2014/main" id="{2B6C0B2E-F1AD-4031-838E-75ADC7143240}"/>
                </a:ext>
              </a:extLst>
            </p:cNvPr>
            <p:cNvSpPr/>
            <p:nvPr/>
          </p:nvSpPr>
          <p:spPr>
            <a:xfrm rot="21368144">
              <a:off x="11196713" y="189032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237" name="Schemat blokowy: łącznik 236">
              <a:extLst>
                <a:ext uri="{FF2B5EF4-FFF2-40B4-BE49-F238E27FC236}">
                  <a16:creationId xmlns:a16="http://schemas.microsoft.com/office/drawing/2014/main" id="{9AA22F53-AA15-499C-B6F1-04398428F931}"/>
                </a:ext>
              </a:extLst>
            </p:cNvPr>
            <p:cNvSpPr/>
            <p:nvPr/>
          </p:nvSpPr>
          <p:spPr>
            <a:xfrm rot="21368144">
              <a:off x="9807439" y="170968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8" name="Schemat blokowy: łącznik 237">
              <a:extLst>
                <a:ext uri="{FF2B5EF4-FFF2-40B4-BE49-F238E27FC236}">
                  <a16:creationId xmlns:a16="http://schemas.microsoft.com/office/drawing/2014/main" id="{019F4763-11B5-4593-B11C-916F229A1E12}"/>
                </a:ext>
              </a:extLst>
            </p:cNvPr>
            <p:cNvSpPr/>
            <p:nvPr/>
          </p:nvSpPr>
          <p:spPr>
            <a:xfrm rot="21368144">
              <a:off x="10089103" y="2014404"/>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9" name="Schemat blokowy: łącznik 238">
              <a:extLst>
                <a:ext uri="{FF2B5EF4-FFF2-40B4-BE49-F238E27FC236}">
                  <a16:creationId xmlns:a16="http://schemas.microsoft.com/office/drawing/2014/main" id="{A1691174-D375-4469-ABFA-65F1C53085D0}"/>
                </a:ext>
              </a:extLst>
            </p:cNvPr>
            <p:cNvSpPr/>
            <p:nvPr/>
          </p:nvSpPr>
          <p:spPr>
            <a:xfrm rot="21368144">
              <a:off x="10192173" y="3470458"/>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100329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83160" y="1212392"/>
            <a:ext cx="5811612" cy="3025975"/>
          </a:xfrm>
        </p:spPr>
        <p:txBody>
          <a:bodyPr/>
          <a:lstStyle/>
          <a:p>
            <a:r>
              <a:rPr lang="en-US" sz="2300" dirty="0"/>
              <a:t>Nella consociazione a file, diverse colture sono piantate in file alternate all'interno dello stesso campo. </a:t>
            </a:r>
            <a:r>
              <a:rPr lang="en-US" sz="2300" b="1" dirty="0"/>
              <a:t>Le file sono piuttosto ravvicinate </a:t>
            </a:r>
            <a:r>
              <a:rPr lang="en-US" sz="2300" dirty="0"/>
              <a:t>e ogni fila è costituita da un unico tipo di coltura. Le colture sono strettamente intercalate, consentendo loro di crescere fianco a fianco e di interagire, con potenziali vantaggi reciproci. Questo metodo è </a:t>
            </a:r>
            <a:r>
              <a:rPr lang="en-US" sz="2300" b="1" dirty="0"/>
              <a:t>spesso utilizzato per le coltivazioni su piccola scala o per gli orti</a:t>
            </a:r>
            <a:r>
              <a:rPr lang="en-US" sz="2300" dirty="0"/>
              <a:t>, dove l'obiettivo è </a:t>
            </a:r>
            <a:r>
              <a:rPr lang="en-US" sz="2300" dirty="0" err="1"/>
              <a:t>massimizzare </a:t>
            </a:r>
            <a:r>
              <a:rPr lang="en-US" sz="2300" dirty="0"/>
              <a:t>l'uso dello spazio e delle risorse. Consente una gestione più semplice e può essere particolarmente efficace nel controllo di erbe infestanti e parassiti.</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59288" y="628984"/>
            <a:ext cx="4990998" cy="992652"/>
          </a:xfrm>
        </p:spPr>
        <p:txBody>
          <a:bodyPr/>
          <a:lstStyle/>
          <a:p>
            <a:r>
              <a:rPr lang="pl-PL" dirty="0" err="1"/>
              <a:t>Intercultura a file</a:t>
            </a:r>
            <a:endParaRPr lang="en-US" dirty="0"/>
          </a:p>
          <a:p>
            <a:endParaRPr lang="en-US" dirty="0"/>
          </a:p>
        </p:txBody>
      </p:sp>
      <p:pic>
        <p:nvPicPr>
          <p:cNvPr id="13" name="Symbol zastępczy obrazu 12">
            <a:extLst>
              <a:ext uri="{FF2B5EF4-FFF2-40B4-BE49-F238E27FC236}">
                <a16:creationId xmlns:a16="http://schemas.microsoft.com/office/drawing/2014/main" id="{1EC404A6-C2D3-404E-8433-D2851D8479DE}"/>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59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401511"/>
            <a:ext cx="11729533" cy="803654"/>
          </a:xfrm>
        </p:spPr>
        <p:txBody>
          <a:bodyPr/>
          <a:lstStyle/>
          <a:p>
            <a:r>
              <a:rPr lang="pl-PL" b="1" dirty="0" err="1"/>
              <a:t>Esempio di consociazione a file</a:t>
            </a:r>
            <a:endParaRPr lang="pl-PL" b="1" dirty="0"/>
          </a:p>
        </p:txBody>
      </p:sp>
      <p:grpSp>
        <p:nvGrpSpPr>
          <p:cNvPr id="33" name="Grupa 32">
            <a:extLst>
              <a:ext uri="{FF2B5EF4-FFF2-40B4-BE49-F238E27FC236}">
                <a16:creationId xmlns:a16="http://schemas.microsoft.com/office/drawing/2014/main" id="{E9A40E73-8D65-475A-A291-D970FA75DF25}"/>
              </a:ext>
            </a:extLst>
          </p:cNvPr>
          <p:cNvGrpSpPr/>
          <p:nvPr/>
        </p:nvGrpSpPr>
        <p:grpSpPr>
          <a:xfrm>
            <a:off x="7453564" y="1475246"/>
            <a:ext cx="4435112" cy="4375487"/>
            <a:chOff x="6383783" y="1763140"/>
            <a:chExt cx="4435112" cy="4375487"/>
          </a:xfrm>
        </p:grpSpPr>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pic>
          <p:nvPicPr>
            <p:cNvPr id="7" name="Obraz 6">
              <a:extLst>
                <a:ext uri="{FF2B5EF4-FFF2-40B4-BE49-F238E27FC236}">
                  <a16:creationId xmlns:a16="http://schemas.microsoft.com/office/drawing/2014/main" id="{F797A1F1-2BCB-4BA8-AA12-B96FECB3D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3404" y="4659931"/>
              <a:ext cx="950852" cy="633901"/>
            </a:xfrm>
            <a:prstGeom prst="rect">
              <a:avLst/>
            </a:prstGeom>
          </p:spPr>
        </p:pic>
        <p:pic>
          <p:nvPicPr>
            <p:cNvPr id="92" name="Obraz 91">
              <a:extLst>
                <a:ext uri="{FF2B5EF4-FFF2-40B4-BE49-F238E27FC236}">
                  <a16:creationId xmlns:a16="http://schemas.microsoft.com/office/drawing/2014/main" id="{71AF91D4-82CA-43F0-AE9F-6CB1752376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0427" y="1763140"/>
              <a:ext cx="979714" cy="979714"/>
            </a:xfrm>
            <a:prstGeom prst="rect">
              <a:avLst/>
            </a:prstGeom>
          </p:spPr>
        </p:pic>
        <p:pic>
          <p:nvPicPr>
            <p:cNvPr id="93" name="Obraz 92">
              <a:extLst>
                <a:ext uri="{FF2B5EF4-FFF2-40B4-BE49-F238E27FC236}">
                  <a16:creationId xmlns:a16="http://schemas.microsoft.com/office/drawing/2014/main" id="{6C805E24-28E7-4CCC-A084-3E3BF3C5F9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4040293"/>
              <a:ext cx="950852" cy="633901"/>
            </a:xfrm>
            <a:prstGeom prst="rect">
              <a:avLst/>
            </a:prstGeom>
          </p:spPr>
        </p:pic>
        <p:pic>
          <p:nvPicPr>
            <p:cNvPr id="94" name="Obraz 93">
              <a:extLst>
                <a:ext uri="{FF2B5EF4-FFF2-40B4-BE49-F238E27FC236}">
                  <a16:creationId xmlns:a16="http://schemas.microsoft.com/office/drawing/2014/main" id="{2147D96E-89A8-4E6F-94BE-26779425B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6476" y="3433866"/>
              <a:ext cx="950852" cy="633901"/>
            </a:xfrm>
            <a:prstGeom prst="rect">
              <a:avLst/>
            </a:prstGeom>
          </p:spPr>
        </p:pic>
        <p:pic>
          <p:nvPicPr>
            <p:cNvPr id="95" name="Obraz 94">
              <a:extLst>
                <a:ext uri="{FF2B5EF4-FFF2-40B4-BE49-F238E27FC236}">
                  <a16:creationId xmlns:a16="http://schemas.microsoft.com/office/drawing/2014/main" id="{864B487E-FC40-49DD-836C-0D510C84D6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803338"/>
              <a:ext cx="950852" cy="633901"/>
            </a:xfrm>
            <a:prstGeom prst="rect">
              <a:avLst/>
            </a:prstGeom>
          </p:spPr>
        </p:pic>
        <p:pic>
          <p:nvPicPr>
            <p:cNvPr id="97" name="Obraz 96">
              <a:extLst>
                <a:ext uri="{FF2B5EF4-FFF2-40B4-BE49-F238E27FC236}">
                  <a16:creationId xmlns:a16="http://schemas.microsoft.com/office/drawing/2014/main" id="{D7248E81-19A7-4779-B00F-12DD8AEA1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199442"/>
              <a:ext cx="950852" cy="633901"/>
            </a:xfrm>
            <a:prstGeom prst="rect">
              <a:avLst/>
            </a:prstGeom>
          </p:spPr>
        </p:pic>
        <p:pic>
          <p:nvPicPr>
            <p:cNvPr id="154" name="Obraz 153">
              <a:extLst>
                <a:ext uri="{FF2B5EF4-FFF2-40B4-BE49-F238E27FC236}">
                  <a16:creationId xmlns:a16="http://schemas.microsoft.com/office/drawing/2014/main" id="{E88D89B3-4CCA-4FE7-BB9B-D2159C9685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7506" y="1773978"/>
              <a:ext cx="804145" cy="1217111"/>
            </a:xfrm>
            <a:prstGeom prst="rect">
              <a:avLst/>
            </a:prstGeom>
          </p:spPr>
        </p:pic>
        <p:pic>
          <p:nvPicPr>
            <p:cNvPr id="155" name="Obraz 154">
              <a:extLst>
                <a:ext uri="{FF2B5EF4-FFF2-40B4-BE49-F238E27FC236}">
                  <a16:creationId xmlns:a16="http://schemas.microsoft.com/office/drawing/2014/main" id="{8F2B70C8-30A4-4849-BF7D-E9989290F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1621" y="2238687"/>
              <a:ext cx="979714" cy="979714"/>
            </a:xfrm>
            <a:prstGeom prst="rect">
              <a:avLst/>
            </a:prstGeom>
          </p:spPr>
        </p:pic>
        <p:pic>
          <p:nvPicPr>
            <p:cNvPr id="156" name="Obraz 155">
              <a:extLst>
                <a:ext uri="{FF2B5EF4-FFF2-40B4-BE49-F238E27FC236}">
                  <a16:creationId xmlns:a16="http://schemas.microsoft.com/office/drawing/2014/main" id="{7C6311BC-8337-4586-82C3-093116B7E7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1094" y="2623337"/>
              <a:ext cx="979714" cy="979714"/>
            </a:xfrm>
            <a:prstGeom prst="rect">
              <a:avLst/>
            </a:prstGeom>
          </p:spPr>
        </p:pic>
        <p:pic>
          <p:nvPicPr>
            <p:cNvPr id="157" name="Obraz 156">
              <a:extLst>
                <a:ext uri="{FF2B5EF4-FFF2-40B4-BE49-F238E27FC236}">
                  <a16:creationId xmlns:a16="http://schemas.microsoft.com/office/drawing/2014/main" id="{9DE4A633-FDA4-4968-931E-3E8DC912B4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9521" y="3047232"/>
              <a:ext cx="979714" cy="979714"/>
            </a:xfrm>
            <a:prstGeom prst="rect">
              <a:avLst/>
            </a:prstGeom>
          </p:spPr>
        </p:pic>
        <p:pic>
          <p:nvPicPr>
            <p:cNvPr id="158" name="Obraz 157">
              <a:extLst>
                <a:ext uri="{FF2B5EF4-FFF2-40B4-BE49-F238E27FC236}">
                  <a16:creationId xmlns:a16="http://schemas.microsoft.com/office/drawing/2014/main" id="{023225D2-0D78-4D96-A5CC-C4F9AF4DAA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6314" y="3471127"/>
              <a:ext cx="979714" cy="979714"/>
            </a:xfrm>
            <a:prstGeom prst="rect">
              <a:avLst/>
            </a:prstGeom>
          </p:spPr>
        </p:pic>
        <p:pic>
          <p:nvPicPr>
            <p:cNvPr id="159" name="Obraz 158">
              <a:extLst>
                <a:ext uri="{FF2B5EF4-FFF2-40B4-BE49-F238E27FC236}">
                  <a16:creationId xmlns:a16="http://schemas.microsoft.com/office/drawing/2014/main" id="{F17567EB-72DC-4D50-964F-7ADF87239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5034" y="3960984"/>
              <a:ext cx="979714" cy="979714"/>
            </a:xfrm>
            <a:prstGeom prst="rect">
              <a:avLst/>
            </a:prstGeom>
          </p:spPr>
        </p:pic>
        <p:pic>
          <p:nvPicPr>
            <p:cNvPr id="160" name="Obraz 159">
              <a:extLst>
                <a:ext uri="{FF2B5EF4-FFF2-40B4-BE49-F238E27FC236}">
                  <a16:creationId xmlns:a16="http://schemas.microsoft.com/office/drawing/2014/main" id="{D618A93C-6C82-435A-BE51-688F174C4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396" y="4419802"/>
              <a:ext cx="979714" cy="979714"/>
            </a:xfrm>
            <a:prstGeom prst="rect">
              <a:avLst/>
            </a:prstGeom>
          </p:spPr>
        </p:pic>
        <p:pic>
          <p:nvPicPr>
            <p:cNvPr id="161" name="Obraz 160">
              <a:extLst>
                <a:ext uri="{FF2B5EF4-FFF2-40B4-BE49-F238E27FC236}">
                  <a16:creationId xmlns:a16="http://schemas.microsoft.com/office/drawing/2014/main" id="{4465A975-E244-4625-8D2F-5E46EE48D6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259" y="4853843"/>
              <a:ext cx="979714" cy="979714"/>
            </a:xfrm>
            <a:prstGeom prst="rect">
              <a:avLst/>
            </a:prstGeom>
          </p:spPr>
        </p:pic>
        <p:pic>
          <p:nvPicPr>
            <p:cNvPr id="163" name="Obraz 162">
              <a:extLst>
                <a:ext uri="{FF2B5EF4-FFF2-40B4-BE49-F238E27FC236}">
                  <a16:creationId xmlns:a16="http://schemas.microsoft.com/office/drawing/2014/main" id="{516A6F79-9043-4E35-939B-C9B4A1178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5302279"/>
              <a:ext cx="950852" cy="633901"/>
            </a:xfrm>
            <a:prstGeom prst="rect">
              <a:avLst/>
            </a:prstGeom>
          </p:spPr>
        </p:pic>
        <p:pic>
          <p:nvPicPr>
            <p:cNvPr id="164" name="Obraz 163">
              <a:extLst>
                <a:ext uri="{FF2B5EF4-FFF2-40B4-BE49-F238E27FC236}">
                  <a16:creationId xmlns:a16="http://schemas.microsoft.com/office/drawing/2014/main" id="{720A5250-A4CA-4F41-B3A6-1FAF18C56D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9" y="2097510"/>
              <a:ext cx="804145" cy="1217111"/>
            </a:xfrm>
            <a:prstGeom prst="rect">
              <a:avLst/>
            </a:prstGeom>
          </p:spPr>
        </p:pic>
        <p:pic>
          <p:nvPicPr>
            <p:cNvPr id="165" name="Obraz 164">
              <a:extLst>
                <a:ext uri="{FF2B5EF4-FFF2-40B4-BE49-F238E27FC236}">
                  <a16:creationId xmlns:a16="http://schemas.microsoft.com/office/drawing/2014/main" id="{1DB4A326-94D7-4D72-B4CC-542AA74ED9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8" y="2397771"/>
              <a:ext cx="804145" cy="1217111"/>
            </a:xfrm>
            <a:prstGeom prst="rect">
              <a:avLst/>
            </a:prstGeom>
          </p:spPr>
        </p:pic>
        <p:pic>
          <p:nvPicPr>
            <p:cNvPr id="166" name="Obraz 165">
              <a:extLst>
                <a:ext uri="{FF2B5EF4-FFF2-40B4-BE49-F238E27FC236}">
                  <a16:creationId xmlns:a16="http://schemas.microsoft.com/office/drawing/2014/main" id="{08E0511A-6A58-445A-829D-59BB3C60D9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2717578"/>
              <a:ext cx="804145" cy="1217111"/>
            </a:xfrm>
            <a:prstGeom prst="rect">
              <a:avLst/>
            </a:prstGeom>
          </p:spPr>
        </p:pic>
        <p:pic>
          <p:nvPicPr>
            <p:cNvPr id="167" name="Obraz 166">
              <a:extLst>
                <a:ext uri="{FF2B5EF4-FFF2-40B4-BE49-F238E27FC236}">
                  <a16:creationId xmlns:a16="http://schemas.microsoft.com/office/drawing/2014/main" id="{FCD954A4-B9F4-416B-BCB0-945F263BD6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025872"/>
              <a:ext cx="804145" cy="1217111"/>
            </a:xfrm>
            <a:prstGeom prst="rect">
              <a:avLst/>
            </a:prstGeom>
          </p:spPr>
        </p:pic>
        <p:pic>
          <p:nvPicPr>
            <p:cNvPr id="168" name="Obraz 167">
              <a:extLst>
                <a:ext uri="{FF2B5EF4-FFF2-40B4-BE49-F238E27FC236}">
                  <a16:creationId xmlns:a16="http://schemas.microsoft.com/office/drawing/2014/main" id="{CC34426A-C03A-4A62-BA57-D9EF395B54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340491"/>
              <a:ext cx="804145" cy="1217111"/>
            </a:xfrm>
            <a:prstGeom prst="rect">
              <a:avLst/>
            </a:prstGeom>
          </p:spPr>
        </p:pic>
        <p:pic>
          <p:nvPicPr>
            <p:cNvPr id="169" name="Obraz 168">
              <a:extLst>
                <a:ext uri="{FF2B5EF4-FFF2-40B4-BE49-F238E27FC236}">
                  <a16:creationId xmlns:a16="http://schemas.microsoft.com/office/drawing/2014/main" id="{03FD0C35-0F16-48B8-9F98-7E5CAE287E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737" y="3585408"/>
              <a:ext cx="804145" cy="1217111"/>
            </a:xfrm>
            <a:prstGeom prst="rect">
              <a:avLst/>
            </a:prstGeom>
          </p:spPr>
        </p:pic>
        <p:pic>
          <p:nvPicPr>
            <p:cNvPr id="170" name="Obraz 169">
              <a:extLst>
                <a:ext uri="{FF2B5EF4-FFF2-40B4-BE49-F238E27FC236}">
                  <a16:creationId xmlns:a16="http://schemas.microsoft.com/office/drawing/2014/main" id="{FF044B18-9161-4268-A2D0-8A39C124C5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0196" y="3849892"/>
              <a:ext cx="804145" cy="1217111"/>
            </a:xfrm>
            <a:prstGeom prst="rect">
              <a:avLst/>
            </a:prstGeom>
          </p:spPr>
        </p:pic>
        <p:pic>
          <p:nvPicPr>
            <p:cNvPr id="171" name="Obraz 170">
              <a:extLst>
                <a:ext uri="{FF2B5EF4-FFF2-40B4-BE49-F238E27FC236}">
                  <a16:creationId xmlns:a16="http://schemas.microsoft.com/office/drawing/2014/main" id="{4EC17DE8-46E8-473A-BD03-60A02C80DE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704" y="4114376"/>
              <a:ext cx="804145" cy="1217111"/>
            </a:xfrm>
            <a:prstGeom prst="rect">
              <a:avLst/>
            </a:prstGeom>
          </p:spPr>
        </p:pic>
        <p:pic>
          <p:nvPicPr>
            <p:cNvPr id="172" name="Obraz 171">
              <a:extLst>
                <a:ext uri="{FF2B5EF4-FFF2-40B4-BE49-F238E27FC236}">
                  <a16:creationId xmlns:a16="http://schemas.microsoft.com/office/drawing/2014/main" id="{58569CCC-7A60-4457-B818-AF19C833C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131" y="4375920"/>
              <a:ext cx="804145" cy="1217111"/>
            </a:xfrm>
            <a:prstGeom prst="rect">
              <a:avLst/>
            </a:prstGeom>
          </p:spPr>
        </p:pic>
        <p:pic>
          <p:nvPicPr>
            <p:cNvPr id="173" name="Obraz 172">
              <a:extLst>
                <a:ext uri="{FF2B5EF4-FFF2-40B4-BE49-F238E27FC236}">
                  <a16:creationId xmlns:a16="http://schemas.microsoft.com/office/drawing/2014/main" id="{8FF5856B-76AA-4D1D-A3D0-317258D4D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1017" y="4637464"/>
              <a:ext cx="804145" cy="1217111"/>
            </a:xfrm>
            <a:prstGeom prst="rect">
              <a:avLst/>
            </a:prstGeom>
          </p:spPr>
        </p:pic>
      </p:grpSp>
      <p:grpSp>
        <p:nvGrpSpPr>
          <p:cNvPr id="175" name="Grupa 174">
            <a:extLst>
              <a:ext uri="{FF2B5EF4-FFF2-40B4-BE49-F238E27FC236}">
                <a16:creationId xmlns:a16="http://schemas.microsoft.com/office/drawing/2014/main" id="{D54C5C9F-7499-46E5-8054-43DAAFAD13D7}"/>
              </a:ext>
            </a:extLst>
          </p:cNvPr>
          <p:cNvGrpSpPr/>
          <p:nvPr/>
        </p:nvGrpSpPr>
        <p:grpSpPr>
          <a:xfrm>
            <a:off x="597671" y="2253350"/>
            <a:ext cx="6387024" cy="4099350"/>
            <a:chOff x="3600589" y="503595"/>
            <a:chExt cx="7056071" cy="5727462"/>
          </a:xfrm>
        </p:grpSpPr>
        <p:sp>
          <p:nvSpPr>
            <p:cNvPr id="176" name="Dowolny kształt: kształt 175">
              <a:extLst>
                <a:ext uri="{FF2B5EF4-FFF2-40B4-BE49-F238E27FC236}">
                  <a16:creationId xmlns:a16="http://schemas.microsoft.com/office/drawing/2014/main" id="{DC08DBB2-00FF-4060-9141-0BB79623ECB3}"/>
                </a:ext>
              </a:extLst>
            </p:cNvPr>
            <p:cNvSpPr/>
            <p:nvPr/>
          </p:nvSpPr>
          <p:spPr>
            <a:xfrm rot="3600583">
              <a:off x="7567323"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6" rIns="147309"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7" name="Dowolny kształt: kształt 176">
              <a:extLst>
                <a:ext uri="{FF2B5EF4-FFF2-40B4-BE49-F238E27FC236}">
                  <a16:creationId xmlns:a16="http://schemas.microsoft.com/office/drawing/2014/main" id="{9586639F-15F4-4BBD-9BF1-BE5D834AF9D5}"/>
                </a:ext>
              </a:extLst>
            </p:cNvPr>
            <p:cNvSpPr/>
            <p:nvPr/>
          </p:nvSpPr>
          <p:spPr>
            <a:xfrm>
              <a:off x="6408994" y="4818727"/>
              <a:ext cx="1461927" cy="491034"/>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1461927" y="245516"/>
                  </a:moveTo>
                  <a:lnTo>
                    <a:pt x="1216410" y="491032"/>
                  </a:lnTo>
                  <a:lnTo>
                    <a:pt x="1216410" y="392825"/>
                  </a:lnTo>
                  <a:lnTo>
                    <a:pt x="245516" y="392825"/>
                  </a:lnTo>
                  <a:lnTo>
                    <a:pt x="245516" y="491032"/>
                  </a:lnTo>
                  <a:lnTo>
                    <a:pt x="0" y="245516"/>
                  </a:lnTo>
                  <a:lnTo>
                    <a:pt x="245516" y="1"/>
                  </a:lnTo>
                  <a:lnTo>
                    <a:pt x="245516" y="98208"/>
                  </a:lnTo>
                  <a:lnTo>
                    <a:pt x="1216410" y="98208"/>
                  </a:lnTo>
                  <a:lnTo>
                    <a:pt x="1216410" y="1"/>
                  </a:lnTo>
                  <a:lnTo>
                    <a:pt x="1461927" y="245516"/>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8" rIns="147310"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8" name="Dowolny kształt: kształt 177">
              <a:extLst>
                <a:ext uri="{FF2B5EF4-FFF2-40B4-BE49-F238E27FC236}">
                  <a16:creationId xmlns:a16="http://schemas.microsoft.com/office/drawing/2014/main" id="{D55F2811-557D-4E99-A501-6E3B3C89606B}"/>
                </a:ext>
              </a:extLst>
            </p:cNvPr>
            <p:cNvSpPr/>
            <p:nvPr/>
          </p:nvSpPr>
          <p:spPr>
            <a:xfrm rot="17999417">
              <a:off x="5250665"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09" tIns="98207" rIns="147310" bIns="98206" numCol="1" spcCol="1270" anchor="ctr" anchorCtr="0">
              <a:noAutofit/>
            </a:bodyPr>
            <a:lstStyle/>
            <a:p>
              <a:pPr marL="0" lvl="0" indent="0" algn="ctr" defTabSz="933450">
                <a:lnSpc>
                  <a:spcPct val="90000"/>
                </a:lnSpc>
                <a:spcBef>
                  <a:spcPct val="0"/>
                </a:spcBef>
                <a:spcAft>
                  <a:spcPct val="35000"/>
                </a:spcAft>
                <a:buNone/>
              </a:pPr>
              <a:endParaRPr lang="pl-PL" sz="2100" kern="1200"/>
            </a:p>
          </p:txBody>
        </p:sp>
        <p:grpSp>
          <p:nvGrpSpPr>
            <p:cNvPr id="179" name="Grupa 178">
              <a:extLst>
                <a:ext uri="{FF2B5EF4-FFF2-40B4-BE49-F238E27FC236}">
                  <a16:creationId xmlns:a16="http://schemas.microsoft.com/office/drawing/2014/main" id="{CFC50DD2-5170-43A4-95EB-7EE04A16C7B6}"/>
                </a:ext>
              </a:extLst>
            </p:cNvPr>
            <p:cNvGrpSpPr/>
            <p:nvPr/>
          </p:nvGrpSpPr>
          <p:grpSpPr>
            <a:xfrm>
              <a:off x="3600589" y="3777279"/>
              <a:ext cx="3865962" cy="2453778"/>
              <a:chOff x="3600589" y="3777279"/>
              <a:chExt cx="3865962" cy="2453778"/>
            </a:xfrm>
          </p:grpSpPr>
          <p:sp>
            <p:nvSpPr>
              <p:cNvPr id="186" name="Dowolny kształt: kształt 185">
                <a:extLst>
                  <a:ext uri="{FF2B5EF4-FFF2-40B4-BE49-F238E27FC236}">
                    <a16:creationId xmlns:a16="http://schemas.microsoft.com/office/drawing/2014/main" id="{584BD04B-EB8F-44C4-A57F-078244F0F5EA}"/>
                  </a:ext>
                </a:extLst>
              </p:cNvPr>
              <p:cNvSpPr/>
              <p:nvPr/>
            </p:nvSpPr>
            <p:spPr>
              <a:xfrm>
                <a:off x="3600589" y="3777279"/>
                <a:ext cx="3865962" cy="327338"/>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Carota </a:t>
                </a:r>
                <a:r>
                  <a:rPr lang="pl-PL" sz="1800" kern="1200" dirty="0">
                    <a:solidFill>
                      <a:srgbClr val="231F20"/>
                    </a:solidFill>
                  </a:rPr>
                  <a:t>(</a:t>
                </a:r>
                <a:r>
                  <a:rPr lang="pl-PL" sz="1800" b="0" i="1" kern="1200" dirty="0" err="1">
                    <a:solidFill>
                      <a:srgbClr val="231F20"/>
                    </a:solidFill>
                  </a:rPr>
                  <a:t>Daucus carota</a:t>
                </a:r>
                <a:r>
                  <a:rPr lang="pl-PL" sz="1800" b="0" i="0" kern="1200" dirty="0">
                    <a:solidFill>
                      <a:srgbClr val="231F20"/>
                    </a:solidFill>
                  </a:rPr>
                  <a:t>)</a:t>
                </a:r>
                <a:endParaRPr lang="pl-PL" sz="1800" kern="1200" dirty="0">
                  <a:solidFill>
                    <a:srgbClr val="231F20"/>
                  </a:solidFill>
                </a:endParaRPr>
              </a:p>
            </p:txBody>
          </p:sp>
          <p:sp>
            <p:nvSpPr>
              <p:cNvPr id="187" name="Prostokąt 186">
                <a:extLst>
                  <a:ext uri="{FF2B5EF4-FFF2-40B4-BE49-F238E27FC236}">
                    <a16:creationId xmlns:a16="http://schemas.microsoft.com/office/drawing/2014/main" id="{BD289992-88EB-429F-BB2E-0E5BFC49B808}"/>
                  </a:ext>
                </a:extLst>
              </p:cNvPr>
              <p:cNvSpPr/>
              <p:nvPr/>
            </p:nvSpPr>
            <p:spPr>
              <a:xfrm>
                <a:off x="4442454" y="4048822"/>
                <a:ext cx="2182234" cy="2182235"/>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0" name="Grupa 179">
              <a:extLst>
                <a:ext uri="{FF2B5EF4-FFF2-40B4-BE49-F238E27FC236}">
                  <a16:creationId xmlns:a16="http://schemas.microsoft.com/office/drawing/2014/main" id="{61FD3F66-7075-475E-9015-0DA1E0233C00}"/>
                </a:ext>
              </a:extLst>
            </p:cNvPr>
            <p:cNvGrpSpPr/>
            <p:nvPr/>
          </p:nvGrpSpPr>
          <p:grpSpPr>
            <a:xfrm>
              <a:off x="4802260" y="503595"/>
              <a:ext cx="4673242" cy="2266006"/>
              <a:chOff x="4802260" y="503595"/>
              <a:chExt cx="4673242" cy="2266006"/>
            </a:xfrm>
          </p:grpSpPr>
          <p:sp>
            <p:nvSpPr>
              <p:cNvPr id="184" name="Dowolny kształt: kształt 183">
                <a:extLst>
                  <a:ext uri="{FF2B5EF4-FFF2-40B4-BE49-F238E27FC236}">
                    <a16:creationId xmlns:a16="http://schemas.microsoft.com/office/drawing/2014/main" id="{2F6BB92F-7808-421D-B7CD-39493DA4D174}"/>
                  </a:ext>
                </a:extLst>
              </p:cNvPr>
              <p:cNvSpPr/>
              <p:nvPr/>
            </p:nvSpPr>
            <p:spPr>
              <a:xfrm>
                <a:off x="4802260" y="503595"/>
                <a:ext cx="4673242" cy="327014"/>
              </a:xfrm>
              <a:custGeom>
                <a:avLst/>
                <a:gdLst>
                  <a:gd name="connsiteX0" fmla="*/ 0 w 2180104"/>
                  <a:gd name="connsiteY0" fmla="*/ 0 h 327015"/>
                  <a:gd name="connsiteX1" fmla="*/ 2180104 w 2180104"/>
                  <a:gd name="connsiteY1" fmla="*/ 0 h 327015"/>
                  <a:gd name="connsiteX2" fmla="*/ 2180104 w 2180104"/>
                  <a:gd name="connsiteY2" fmla="*/ 327015 h 327015"/>
                  <a:gd name="connsiteX3" fmla="*/ 0 w 2180104"/>
                  <a:gd name="connsiteY3" fmla="*/ 327015 h 327015"/>
                  <a:gd name="connsiteX4" fmla="*/ 0 w 2180104"/>
                  <a:gd name="connsiteY4" fmla="*/ 0 h 32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104" h="327015">
                    <a:moveTo>
                      <a:pt x="0" y="0"/>
                    </a:moveTo>
                    <a:lnTo>
                      <a:pt x="2180104" y="0"/>
                    </a:lnTo>
                    <a:lnTo>
                      <a:pt x="2180104" y="327015"/>
                    </a:lnTo>
                    <a:lnTo>
                      <a:pt x="0" y="327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Lattuga </a:t>
                </a:r>
                <a:r>
                  <a:rPr lang="pl-PL" sz="1800" kern="1200" dirty="0">
                    <a:solidFill>
                      <a:srgbClr val="231F20"/>
                    </a:solidFill>
                  </a:rPr>
                  <a:t>(</a:t>
                </a:r>
                <a:r>
                  <a:rPr lang="pl-PL" sz="1800" b="0" i="1" kern="1200" dirty="0" err="1">
                    <a:solidFill>
                      <a:srgbClr val="231F20"/>
                    </a:solidFill>
                  </a:rPr>
                  <a:t>Lactuca sativa</a:t>
                </a:r>
                <a:r>
                  <a:rPr lang="pl-PL" sz="1800" b="0" i="0" kern="1200" dirty="0">
                    <a:solidFill>
                      <a:srgbClr val="231F20"/>
                    </a:solidFill>
                  </a:rPr>
                  <a:t>)</a:t>
                </a:r>
                <a:endParaRPr lang="pl-PL" sz="1800" kern="1200" dirty="0">
                  <a:solidFill>
                    <a:srgbClr val="231F20"/>
                  </a:solidFill>
                </a:endParaRPr>
              </a:p>
            </p:txBody>
          </p:sp>
          <p:sp>
            <p:nvSpPr>
              <p:cNvPr id="185" name="Prostokąt 184">
                <a:extLst>
                  <a:ext uri="{FF2B5EF4-FFF2-40B4-BE49-F238E27FC236}">
                    <a16:creationId xmlns:a16="http://schemas.microsoft.com/office/drawing/2014/main" id="{377AF312-E24C-4A21-A6B9-2A8BACAB5A94}"/>
                  </a:ext>
                </a:extLst>
              </p:cNvPr>
              <p:cNvSpPr/>
              <p:nvPr/>
            </p:nvSpPr>
            <p:spPr>
              <a:xfrm>
                <a:off x="6048829" y="589497"/>
                <a:ext cx="2180104" cy="2180104"/>
              </a:xfrm>
              <a:prstGeom prst="rect">
                <a:avLst/>
              </a:prstGeom>
              <a:blipFill dpi="0" rotWithShape="1">
                <a:blip r:embed="rId8" cstate="email">
                  <a:extLst>
                    <a:ext uri="{28A0092B-C50C-407E-A947-70E740481C1C}">
                      <a14:useLocalDpi xmlns:a14="http://schemas.microsoft.com/office/drawing/2010/main"/>
                    </a:ext>
                  </a:extLst>
                </a:blip>
                <a:srcRect/>
                <a:stretch>
                  <a:fillRect t="10000" b="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1" name="Grupa 180">
              <a:extLst>
                <a:ext uri="{FF2B5EF4-FFF2-40B4-BE49-F238E27FC236}">
                  <a16:creationId xmlns:a16="http://schemas.microsoft.com/office/drawing/2014/main" id="{24A1FC49-1A8D-41E3-88E2-0754D3AE2B05}"/>
                </a:ext>
              </a:extLst>
            </p:cNvPr>
            <p:cNvGrpSpPr/>
            <p:nvPr/>
          </p:nvGrpSpPr>
          <p:grpSpPr>
            <a:xfrm>
              <a:off x="7142147" y="3766250"/>
              <a:ext cx="3514513" cy="2434335"/>
              <a:chOff x="7142147" y="3766250"/>
              <a:chExt cx="3514513" cy="2434335"/>
            </a:xfrm>
          </p:grpSpPr>
          <p:sp>
            <p:nvSpPr>
              <p:cNvPr id="182" name="Dowolny kształt: kształt 181">
                <a:extLst>
                  <a:ext uri="{FF2B5EF4-FFF2-40B4-BE49-F238E27FC236}">
                    <a16:creationId xmlns:a16="http://schemas.microsoft.com/office/drawing/2014/main" id="{01144355-C995-418D-A7E3-0A8E2636B6D4}"/>
                  </a:ext>
                </a:extLst>
              </p:cNvPr>
              <p:cNvSpPr/>
              <p:nvPr/>
            </p:nvSpPr>
            <p:spPr>
              <a:xfrm>
                <a:off x="7142147" y="3766250"/>
                <a:ext cx="3514513" cy="327336"/>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Cipolla </a:t>
                </a:r>
                <a:r>
                  <a:rPr lang="pl-PL" sz="1800" kern="1200" dirty="0">
                    <a:solidFill>
                      <a:srgbClr val="231F20"/>
                    </a:solidFill>
                  </a:rPr>
                  <a:t>(</a:t>
                </a:r>
                <a:r>
                  <a:rPr lang="pl-PL" sz="1800" b="0" i="1" kern="1200" dirty="0" err="1">
                    <a:solidFill>
                      <a:srgbClr val="231F20"/>
                    </a:solidFill>
                  </a:rPr>
                  <a:t>Allium </a:t>
                </a:r>
                <a:r>
                  <a:rPr lang="pl-PL" sz="1800" b="0" i="1" kern="1200" dirty="0">
                    <a:solidFill>
                      <a:srgbClr val="231F20"/>
                    </a:solidFill>
                  </a:rPr>
                  <a:t>cepa</a:t>
                </a:r>
                <a:r>
                  <a:rPr lang="pl-PL" sz="1800" b="0" i="0" kern="1200" dirty="0">
                    <a:solidFill>
                      <a:srgbClr val="231F20"/>
                    </a:solidFill>
                  </a:rPr>
                  <a:t>)</a:t>
                </a:r>
                <a:endParaRPr lang="pl-PL" sz="1800" kern="1200" dirty="0">
                  <a:solidFill>
                    <a:srgbClr val="231F20"/>
                  </a:solidFill>
                </a:endParaRPr>
              </a:p>
            </p:txBody>
          </p:sp>
          <p:sp>
            <p:nvSpPr>
              <p:cNvPr id="183" name="Prostokąt 182">
                <a:extLst>
                  <a:ext uri="{FF2B5EF4-FFF2-40B4-BE49-F238E27FC236}">
                    <a16:creationId xmlns:a16="http://schemas.microsoft.com/office/drawing/2014/main" id="{F79CBE85-A5B3-4955-966C-568C7FB0BBDC}"/>
                  </a:ext>
                </a:extLst>
              </p:cNvPr>
              <p:cNvSpPr/>
              <p:nvPr/>
            </p:nvSpPr>
            <p:spPr>
              <a:xfrm>
                <a:off x="7808287" y="4018350"/>
                <a:ext cx="2182235" cy="2182235"/>
              </a:xfrm>
              <a:prstGeom prst="rect">
                <a:avLst/>
              </a:prstGeom>
              <a:blipFill dpi="0" rotWithShape="1">
                <a:blip r:embed="rId9" cstate="email">
                  <a:extLst>
                    <a:ext uri="{28A0092B-C50C-407E-A947-70E740481C1C}">
                      <a14:useLocalDpi xmlns:a14="http://schemas.microsoft.com/office/drawing/2010/main"/>
                    </a:ext>
                  </a:extLst>
                </a:blip>
                <a:srcRect/>
                <a:stretch>
                  <a:fillRect l="11000" r="11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sp>
        <p:nvSpPr>
          <p:cNvPr id="188" name="Text Placeholder 4">
            <a:extLst>
              <a:ext uri="{FF2B5EF4-FFF2-40B4-BE49-F238E27FC236}">
                <a16:creationId xmlns:a16="http://schemas.microsoft.com/office/drawing/2014/main" id="{7F3BEEFA-141E-4054-A0FD-C414EEC0E925}"/>
              </a:ext>
            </a:extLst>
          </p:cNvPr>
          <p:cNvSpPr>
            <a:spLocks noGrp="1"/>
          </p:cNvSpPr>
          <p:nvPr>
            <p:ph type="body" sz="quarter" idx="18"/>
          </p:nvPr>
        </p:nvSpPr>
        <p:spPr>
          <a:xfrm>
            <a:off x="461727" y="1119659"/>
            <a:ext cx="7087361" cy="3849918"/>
          </a:xfrm>
        </p:spPr>
        <p:txBody>
          <a:bodyPr/>
          <a:lstStyle/>
          <a:p>
            <a:pPr algn="ctr"/>
            <a:r>
              <a:rPr lang="en-US" dirty="0"/>
              <a:t>La scelta delle piante per le file deve tenere conto della loro influenza reciproca </a:t>
            </a:r>
            <a:r>
              <a:rPr lang="pl-PL" dirty="0"/>
              <a:t>(</a:t>
            </a:r>
            <a:r>
              <a:rPr lang="pl-PL" dirty="0" err="1"/>
              <a:t>vedi piantine compagne</a:t>
            </a:r>
            <a:r>
              <a:rPr lang="pl-PL" dirty="0"/>
              <a:t>).</a:t>
            </a:r>
            <a:endParaRPr lang="en-US" dirty="0"/>
          </a:p>
        </p:txBody>
      </p:sp>
    </p:spTree>
    <p:extLst>
      <p:ext uri="{BB962C8B-B14F-4D97-AF65-F5344CB8AC3E}">
        <p14:creationId xmlns:p14="http://schemas.microsoft.com/office/powerpoint/2010/main" val="427894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49471" y="1212392"/>
            <a:ext cx="5871920" cy="3025975"/>
          </a:xfrm>
        </p:spPr>
        <p:txBody>
          <a:bodyPr/>
          <a:lstStyle/>
          <a:p>
            <a:r>
              <a:rPr lang="en-US" dirty="0"/>
              <a:t>La consociazione a strisce consiste nel </a:t>
            </a:r>
            <a:r>
              <a:rPr lang="en-US" b="1" dirty="0"/>
              <a:t>piantare le colture in strisce più larghe</a:t>
            </a:r>
            <a:r>
              <a:rPr lang="en-US" dirty="0"/>
              <a:t>, con ogni striscia costituita da una singola coltura. </a:t>
            </a:r>
            <a:r>
              <a:rPr lang="en-US" b="1" dirty="0"/>
              <a:t>Le strisce sono in genere larghe diverse file </a:t>
            </a:r>
            <a:r>
              <a:rPr lang="en-US" dirty="0"/>
              <a:t>e le colture sono disposte in modo tale da essere coltivate in strisce parallele sul campo. Questo </a:t>
            </a:r>
            <a:r>
              <a:rPr lang="en-US" b="1" dirty="0"/>
              <a:t>metodo viene utilizzato su scala più ampia </a:t>
            </a:r>
            <a:r>
              <a:rPr lang="en-US" dirty="0"/>
              <a:t>rispetto alla consociazione a file ed è progettato per </a:t>
            </a:r>
            <a:r>
              <a:rPr lang="en-US" dirty="0" err="1"/>
              <a:t>ottimizzare l</a:t>
            </a:r>
            <a:r>
              <a:rPr lang="en-US" dirty="0"/>
              <a:t>'uso dello spazio, sfruttando al contempo le interazioni tra le diverse colture. La consociazione a strisce consente un </a:t>
            </a:r>
            <a:r>
              <a:rPr lang="en-US" b="1" dirty="0"/>
              <a:t>uso più efficiente dei macchinari per la semina, la coltivazione e il raccolto</a:t>
            </a:r>
            <a:r>
              <a:rPr lang="en-US" dirty="0"/>
              <a: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err="1"/>
              <a:t>Intercultura a strisce</a:t>
            </a:r>
            <a:endParaRPr lang="en-US" dirty="0"/>
          </a:p>
        </p:txBody>
      </p:sp>
      <p:pic>
        <p:nvPicPr>
          <p:cNvPr id="7" name="Symbol zastępczy obrazu 6">
            <a:extLst>
              <a:ext uri="{FF2B5EF4-FFF2-40B4-BE49-F238E27FC236}">
                <a16:creationId xmlns:a16="http://schemas.microsoft.com/office/drawing/2014/main" id="{CD858794-97C2-4843-B0A2-92867F357C90}"/>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2805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76625" y="346832"/>
            <a:ext cx="11729533" cy="803654"/>
          </a:xfrm>
        </p:spPr>
        <p:txBody>
          <a:bodyPr/>
          <a:lstStyle/>
          <a:p>
            <a:r>
              <a:rPr lang="pl-PL" b="1" dirty="0" err="1"/>
              <a:t>Intercultura a strisce </a:t>
            </a:r>
            <a:r>
              <a:rPr lang="pl-PL" b="1" dirty="0"/>
              <a:t>- </a:t>
            </a:r>
            <a:r>
              <a:rPr lang="pl-PL" b="1" dirty="0" err="1"/>
              <a:t>Esempio</a:t>
            </a:r>
            <a:endParaRPr lang="pl-PL" b="1" dirty="0"/>
          </a:p>
        </p:txBody>
      </p:sp>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grpSp>
        <p:nvGrpSpPr>
          <p:cNvPr id="20" name="Grupa 19">
            <a:extLst>
              <a:ext uri="{FF2B5EF4-FFF2-40B4-BE49-F238E27FC236}">
                <a16:creationId xmlns:a16="http://schemas.microsoft.com/office/drawing/2014/main" id="{D9B38858-B4E1-424C-88B3-BA6623A6A7F9}"/>
              </a:ext>
            </a:extLst>
          </p:cNvPr>
          <p:cNvGrpSpPr/>
          <p:nvPr/>
        </p:nvGrpSpPr>
        <p:grpSpPr>
          <a:xfrm>
            <a:off x="6313038" y="881993"/>
            <a:ext cx="4318899" cy="4998703"/>
            <a:chOff x="1758031" y="313267"/>
            <a:chExt cx="4318899" cy="4998703"/>
          </a:xfrm>
        </p:grpSpPr>
        <p:grpSp>
          <p:nvGrpSpPr>
            <p:cNvPr id="18" name="Grupa 17">
              <a:extLst>
                <a:ext uri="{FF2B5EF4-FFF2-40B4-BE49-F238E27FC236}">
                  <a16:creationId xmlns:a16="http://schemas.microsoft.com/office/drawing/2014/main" id="{256D9940-81EF-40F0-BE31-4D86F34D4AC5}"/>
                </a:ext>
              </a:extLst>
            </p:cNvPr>
            <p:cNvGrpSpPr/>
            <p:nvPr/>
          </p:nvGrpSpPr>
          <p:grpSpPr>
            <a:xfrm>
              <a:off x="1758031" y="313267"/>
              <a:ext cx="4304319" cy="1554689"/>
              <a:chOff x="1758031" y="313267"/>
              <a:chExt cx="4304319" cy="1554689"/>
            </a:xfrm>
          </p:grpSpPr>
          <p:pic>
            <p:nvPicPr>
              <p:cNvPr id="58" name="Obraz 57">
                <a:extLst>
                  <a:ext uri="{FF2B5EF4-FFF2-40B4-BE49-F238E27FC236}">
                    <a16:creationId xmlns:a16="http://schemas.microsoft.com/office/drawing/2014/main" id="{14C99F58-3560-49DA-9DE6-99B4EC8A20D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59" name="Obraz 58">
                <a:extLst>
                  <a:ext uri="{FF2B5EF4-FFF2-40B4-BE49-F238E27FC236}">
                    <a16:creationId xmlns:a16="http://schemas.microsoft.com/office/drawing/2014/main" id="{3F0CE548-A890-4E03-ACA6-61C98595A09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74" name="Obraz 73">
                <a:extLst>
                  <a:ext uri="{FF2B5EF4-FFF2-40B4-BE49-F238E27FC236}">
                    <a16:creationId xmlns:a16="http://schemas.microsoft.com/office/drawing/2014/main" id="{25F6AD46-A64E-4ED4-8B00-0172DD21EE2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88" name="Obraz 87">
                <a:extLst>
                  <a:ext uri="{FF2B5EF4-FFF2-40B4-BE49-F238E27FC236}">
                    <a16:creationId xmlns:a16="http://schemas.microsoft.com/office/drawing/2014/main" id="{2796733B-1653-4B05-87AF-376B3CCECF5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90" name="Obraz 89">
                <a:extLst>
                  <a:ext uri="{FF2B5EF4-FFF2-40B4-BE49-F238E27FC236}">
                    <a16:creationId xmlns:a16="http://schemas.microsoft.com/office/drawing/2014/main" id="{E7B31EC3-3599-43F2-9188-70357B0125D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96" name="Obraz 95">
                <a:extLst>
                  <a:ext uri="{FF2B5EF4-FFF2-40B4-BE49-F238E27FC236}">
                    <a16:creationId xmlns:a16="http://schemas.microsoft.com/office/drawing/2014/main" id="{D868871E-EEEF-447F-8614-7AE9EF27BDD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98" name="Grupa 97">
              <a:extLst>
                <a:ext uri="{FF2B5EF4-FFF2-40B4-BE49-F238E27FC236}">
                  <a16:creationId xmlns:a16="http://schemas.microsoft.com/office/drawing/2014/main" id="{52E8B0BA-3CF7-4C11-BDB0-8E4FB3C45348}"/>
                </a:ext>
              </a:extLst>
            </p:cNvPr>
            <p:cNvGrpSpPr/>
            <p:nvPr/>
          </p:nvGrpSpPr>
          <p:grpSpPr>
            <a:xfrm>
              <a:off x="1772611" y="759119"/>
              <a:ext cx="4304319" cy="1554689"/>
              <a:chOff x="1758031" y="313267"/>
              <a:chExt cx="4304319" cy="1554689"/>
            </a:xfrm>
          </p:grpSpPr>
          <p:pic>
            <p:nvPicPr>
              <p:cNvPr id="99" name="Obraz 98">
                <a:extLst>
                  <a:ext uri="{FF2B5EF4-FFF2-40B4-BE49-F238E27FC236}">
                    <a16:creationId xmlns:a16="http://schemas.microsoft.com/office/drawing/2014/main" id="{45CCE944-286F-4145-8D20-3B02BF6E9F8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0" name="Obraz 99">
                <a:extLst>
                  <a:ext uri="{FF2B5EF4-FFF2-40B4-BE49-F238E27FC236}">
                    <a16:creationId xmlns:a16="http://schemas.microsoft.com/office/drawing/2014/main" id="{DC8923D8-C8D6-4709-8E08-FDE23F7E19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1" name="Obraz 100">
                <a:extLst>
                  <a:ext uri="{FF2B5EF4-FFF2-40B4-BE49-F238E27FC236}">
                    <a16:creationId xmlns:a16="http://schemas.microsoft.com/office/drawing/2014/main" id="{842D53CD-324C-45CA-8389-101738C50D0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2" name="Obraz 101">
                <a:extLst>
                  <a:ext uri="{FF2B5EF4-FFF2-40B4-BE49-F238E27FC236}">
                    <a16:creationId xmlns:a16="http://schemas.microsoft.com/office/drawing/2014/main" id="{DAC955E8-4E03-422C-8BD8-03954F59CAE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03" name="Obraz 102">
                <a:extLst>
                  <a:ext uri="{FF2B5EF4-FFF2-40B4-BE49-F238E27FC236}">
                    <a16:creationId xmlns:a16="http://schemas.microsoft.com/office/drawing/2014/main" id="{EEAC2A62-5A65-4529-9351-E8A3F916DC1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04" name="Obraz 103">
                <a:extLst>
                  <a:ext uri="{FF2B5EF4-FFF2-40B4-BE49-F238E27FC236}">
                    <a16:creationId xmlns:a16="http://schemas.microsoft.com/office/drawing/2014/main" id="{5ECCE06E-2FA4-4136-80FB-994C53D26C3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05" name="Grupa 104">
              <a:extLst>
                <a:ext uri="{FF2B5EF4-FFF2-40B4-BE49-F238E27FC236}">
                  <a16:creationId xmlns:a16="http://schemas.microsoft.com/office/drawing/2014/main" id="{F3C5B5EC-FFCB-4C9B-8669-0DB2BB1A1ED7}"/>
                </a:ext>
              </a:extLst>
            </p:cNvPr>
            <p:cNvGrpSpPr/>
            <p:nvPr/>
          </p:nvGrpSpPr>
          <p:grpSpPr>
            <a:xfrm>
              <a:off x="1769281" y="1329527"/>
              <a:ext cx="4304319" cy="1554689"/>
              <a:chOff x="1758031" y="313267"/>
              <a:chExt cx="4304319" cy="1554689"/>
            </a:xfrm>
          </p:grpSpPr>
          <p:pic>
            <p:nvPicPr>
              <p:cNvPr id="106" name="Obraz 105">
                <a:extLst>
                  <a:ext uri="{FF2B5EF4-FFF2-40B4-BE49-F238E27FC236}">
                    <a16:creationId xmlns:a16="http://schemas.microsoft.com/office/drawing/2014/main" id="{C54A234A-B339-41F0-B212-5C93B2132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7" name="Obraz 106">
                <a:extLst>
                  <a:ext uri="{FF2B5EF4-FFF2-40B4-BE49-F238E27FC236}">
                    <a16:creationId xmlns:a16="http://schemas.microsoft.com/office/drawing/2014/main" id="{95350FF5-FF5B-47B7-B9CB-2B319FC2174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8" name="Obraz 107">
                <a:extLst>
                  <a:ext uri="{FF2B5EF4-FFF2-40B4-BE49-F238E27FC236}">
                    <a16:creationId xmlns:a16="http://schemas.microsoft.com/office/drawing/2014/main" id="{0A1B19AF-C326-4032-9A33-AC98B92C0F9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9" name="Obraz 108">
                <a:extLst>
                  <a:ext uri="{FF2B5EF4-FFF2-40B4-BE49-F238E27FC236}">
                    <a16:creationId xmlns:a16="http://schemas.microsoft.com/office/drawing/2014/main" id="{AA87CDF9-0EE4-4A8E-AD9E-7D1AE502D04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0" name="Obraz 109">
                <a:extLst>
                  <a:ext uri="{FF2B5EF4-FFF2-40B4-BE49-F238E27FC236}">
                    <a16:creationId xmlns:a16="http://schemas.microsoft.com/office/drawing/2014/main" id="{76DE4A38-CED8-4950-9473-ECC4ACAC5E9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1" name="Obraz 110">
                <a:extLst>
                  <a:ext uri="{FF2B5EF4-FFF2-40B4-BE49-F238E27FC236}">
                    <a16:creationId xmlns:a16="http://schemas.microsoft.com/office/drawing/2014/main" id="{B4BC4879-6D21-4D39-B717-F13F265C4A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2" name="Grupa 111">
              <a:extLst>
                <a:ext uri="{FF2B5EF4-FFF2-40B4-BE49-F238E27FC236}">
                  <a16:creationId xmlns:a16="http://schemas.microsoft.com/office/drawing/2014/main" id="{9911DAB7-4CE6-4E05-8B2D-B073019A8AD5}"/>
                </a:ext>
              </a:extLst>
            </p:cNvPr>
            <p:cNvGrpSpPr/>
            <p:nvPr/>
          </p:nvGrpSpPr>
          <p:grpSpPr>
            <a:xfrm>
              <a:off x="1769281" y="1826656"/>
              <a:ext cx="4304319" cy="1554689"/>
              <a:chOff x="1758031" y="313267"/>
              <a:chExt cx="4304319" cy="1554689"/>
            </a:xfrm>
          </p:grpSpPr>
          <p:pic>
            <p:nvPicPr>
              <p:cNvPr id="113" name="Obraz 112">
                <a:extLst>
                  <a:ext uri="{FF2B5EF4-FFF2-40B4-BE49-F238E27FC236}">
                    <a16:creationId xmlns:a16="http://schemas.microsoft.com/office/drawing/2014/main" id="{E830E4FC-CE7B-4833-B20C-52B729F56D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14" name="Obraz 113">
                <a:extLst>
                  <a:ext uri="{FF2B5EF4-FFF2-40B4-BE49-F238E27FC236}">
                    <a16:creationId xmlns:a16="http://schemas.microsoft.com/office/drawing/2014/main" id="{2602BF16-D59A-4163-8E0B-E6E6B46F67E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15" name="Obraz 114">
                <a:extLst>
                  <a:ext uri="{FF2B5EF4-FFF2-40B4-BE49-F238E27FC236}">
                    <a16:creationId xmlns:a16="http://schemas.microsoft.com/office/drawing/2014/main" id="{A06FEF88-566B-4D8D-AAEB-74E123A5228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16" name="Obraz 115">
                <a:extLst>
                  <a:ext uri="{FF2B5EF4-FFF2-40B4-BE49-F238E27FC236}">
                    <a16:creationId xmlns:a16="http://schemas.microsoft.com/office/drawing/2014/main" id="{C772591E-4010-471B-B5EA-CA9FACD100A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7" name="Obraz 116">
                <a:extLst>
                  <a:ext uri="{FF2B5EF4-FFF2-40B4-BE49-F238E27FC236}">
                    <a16:creationId xmlns:a16="http://schemas.microsoft.com/office/drawing/2014/main" id="{42A2F844-8CF0-4F8E-9FA8-93FDDD5DBD5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8" name="Obraz 117">
                <a:extLst>
                  <a:ext uri="{FF2B5EF4-FFF2-40B4-BE49-F238E27FC236}">
                    <a16:creationId xmlns:a16="http://schemas.microsoft.com/office/drawing/2014/main" id="{5508C6FD-051B-4653-9386-D8CAD3FD9B9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9" name="Grupa 118">
              <a:extLst>
                <a:ext uri="{FF2B5EF4-FFF2-40B4-BE49-F238E27FC236}">
                  <a16:creationId xmlns:a16="http://schemas.microsoft.com/office/drawing/2014/main" id="{BA2D5757-860F-4384-8A66-D2D37030228A}"/>
                </a:ext>
              </a:extLst>
            </p:cNvPr>
            <p:cNvGrpSpPr/>
            <p:nvPr/>
          </p:nvGrpSpPr>
          <p:grpSpPr>
            <a:xfrm>
              <a:off x="1758031" y="2419096"/>
              <a:ext cx="4304319" cy="1554689"/>
              <a:chOff x="1758031" y="313267"/>
              <a:chExt cx="4304319" cy="1554689"/>
            </a:xfrm>
          </p:grpSpPr>
          <p:pic>
            <p:nvPicPr>
              <p:cNvPr id="120" name="Obraz 119">
                <a:extLst>
                  <a:ext uri="{FF2B5EF4-FFF2-40B4-BE49-F238E27FC236}">
                    <a16:creationId xmlns:a16="http://schemas.microsoft.com/office/drawing/2014/main" id="{7616BBA8-BB26-4ECB-9BFF-E9B6E19A03B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1" name="Obraz 120">
                <a:extLst>
                  <a:ext uri="{FF2B5EF4-FFF2-40B4-BE49-F238E27FC236}">
                    <a16:creationId xmlns:a16="http://schemas.microsoft.com/office/drawing/2014/main" id="{61E90E73-E0D8-4DF4-99C3-FDA59C41F70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2" name="Obraz 121">
                <a:extLst>
                  <a:ext uri="{FF2B5EF4-FFF2-40B4-BE49-F238E27FC236}">
                    <a16:creationId xmlns:a16="http://schemas.microsoft.com/office/drawing/2014/main" id="{8287991D-A3C3-4A69-B533-EE398599EE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23" name="Obraz 122">
                <a:extLst>
                  <a:ext uri="{FF2B5EF4-FFF2-40B4-BE49-F238E27FC236}">
                    <a16:creationId xmlns:a16="http://schemas.microsoft.com/office/drawing/2014/main" id="{005676AF-F08F-4266-A1F9-994A494EEC7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24" name="Obraz 123">
                <a:extLst>
                  <a:ext uri="{FF2B5EF4-FFF2-40B4-BE49-F238E27FC236}">
                    <a16:creationId xmlns:a16="http://schemas.microsoft.com/office/drawing/2014/main" id="{DD461EEB-70AC-4A4F-A318-342ED4C5819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25" name="Obraz 124">
                <a:extLst>
                  <a:ext uri="{FF2B5EF4-FFF2-40B4-BE49-F238E27FC236}">
                    <a16:creationId xmlns:a16="http://schemas.microsoft.com/office/drawing/2014/main" id="{448A562D-9B98-49FB-8FC5-A3D2C6F2AD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26" name="Grupa 125">
              <a:extLst>
                <a:ext uri="{FF2B5EF4-FFF2-40B4-BE49-F238E27FC236}">
                  <a16:creationId xmlns:a16="http://schemas.microsoft.com/office/drawing/2014/main" id="{5F3DDC43-02FA-472E-BC5A-6C5419C6ECF9}"/>
                </a:ext>
              </a:extLst>
            </p:cNvPr>
            <p:cNvGrpSpPr/>
            <p:nvPr/>
          </p:nvGrpSpPr>
          <p:grpSpPr>
            <a:xfrm>
              <a:off x="1758031" y="2771754"/>
              <a:ext cx="4304319" cy="1554689"/>
              <a:chOff x="1758031" y="313267"/>
              <a:chExt cx="4304319" cy="1554689"/>
            </a:xfrm>
          </p:grpSpPr>
          <p:pic>
            <p:nvPicPr>
              <p:cNvPr id="127" name="Obraz 126">
                <a:extLst>
                  <a:ext uri="{FF2B5EF4-FFF2-40B4-BE49-F238E27FC236}">
                    <a16:creationId xmlns:a16="http://schemas.microsoft.com/office/drawing/2014/main" id="{88F1F9C7-DD9B-435F-A0F1-65AF1ECA63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8" name="Obraz 127">
                <a:extLst>
                  <a:ext uri="{FF2B5EF4-FFF2-40B4-BE49-F238E27FC236}">
                    <a16:creationId xmlns:a16="http://schemas.microsoft.com/office/drawing/2014/main" id="{0AB36B77-CDEE-40DA-8808-DB627E9CBDF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9" name="Obraz 128">
                <a:extLst>
                  <a:ext uri="{FF2B5EF4-FFF2-40B4-BE49-F238E27FC236}">
                    <a16:creationId xmlns:a16="http://schemas.microsoft.com/office/drawing/2014/main" id="{FF253FFD-2812-448E-AE4B-D93F797C1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0" name="Obraz 129">
                <a:extLst>
                  <a:ext uri="{FF2B5EF4-FFF2-40B4-BE49-F238E27FC236}">
                    <a16:creationId xmlns:a16="http://schemas.microsoft.com/office/drawing/2014/main" id="{FBC3F756-BD91-473C-8FAD-3045C32705B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1" name="Obraz 130">
                <a:extLst>
                  <a:ext uri="{FF2B5EF4-FFF2-40B4-BE49-F238E27FC236}">
                    <a16:creationId xmlns:a16="http://schemas.microsoft.com/office/drawing/2014/main" id="{EAB65454-E21D-47D1-823F-F1294A33761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2" name="Obraz 131">
                <a:extLst>
                  <a:ext uri="{FF2B5EF4-FFF2-40B4-BE49-F238E27FC236}">
                    <a16:creationId xmlns:a16="http://schemas.microsoft.com/office/drawing/2014/main" id="{BDB37369-50D7-4207-912B-961E15094EC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33" name="Grupa 132">
              <a:extLst>
                <a:ext uri="{FF2B5EF4-FFF2-40B4-BE49-F238E27FC236}">
                  <a16:creationId xmlns:a16="http://schemas.microsoft.com/office/drawing/2014/main" id="{AE6850F5-5E3B-4660-A10C-B5E92DC218DF}"/>
                </a:ext>
              </a:extLst>
            </p:cNvPr>
            <p:cNvGrpSpPr/>
            <p:nvPr/>
          </p:nvGrpSpPr>
          <p:grpSpPr>
            <a:xfrm>
              <a:off x="1758031" y="3279832"/>
              <a:ext cx="4304319" cy="1554689"/>
              <a:chOff x="1758031" y="313267"/>
              <a:chExt cx="4304319" cy="1554689"/>
            </a:xfrm>
          </p:grpSpPr>
          <p:pic>
            <p:nvPicPr>
              <p:cNvPr id="134" name="Obraz 133">
                <a:extLst>
                  <a:ext uri="{FF2B5EF4-FFF2-40B4-BE49-F238E27FC236}">
                    <a16:creationId xmlns:a16="http://schemas.microsoft.com/office/drawing/2014/main" id="{0E1D6CF7-C01F-439B-BF34-9E13CD33432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35" name="Obraz 134">
                <a:extLst>
                  <a:ext uri="{FF2B5EF4-FFF2-40B4-BE49-F238E27FC236}">
                    <a16:creationId xmlns:a16="http://schemas.microsoft.com/office/drawing/2014/main" id="{BE40C6D1-3FFA-487A-8B91-26748230B0C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36" name="Obraz 135">
                <a:extLst>
                  <a:ext uri="{FF2B5EF4-FFF2-40B4-BE49-F238E27FC236}">
                    <a16:creationId xmlns:a16="http://schemas.microsoft.com/office/drawing/2014/main" id="{2585E135-FB7D-4243-B001-0237478676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7" name="Obraz 136">
                <a:extLst>
                  <a:ext uri="{FF2B5EF4-FFF2-40B4-BE49-F238E27FC236}">
                    <a16:creationId xmlns:a16="http://schemas.microsoft.com/office/drawing/2014/main" id="{AA6094E5-7EB3-44D1-9D7A-9B0AD373616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8" name="Obraz 137">
                <a:extLst>
                  <a:ext uri="{FF2B5EF4-FFF2-40B4-BE49-F238E27FC236}">
                    <a16:creationId xmlns:a16="http://schemas.microsoft.com/office/drawing/2014/main" id="{0284D471-4CF1-4E1F-A5C7-2641FA9806D5}"/>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9" name="Obraz 138">
                <a:extLst>
                  <a:ext uri="{FF2B5EF4-FFF2-40B4-BE49-F238E27FC236}">
                    <a16:creationId xmlns:a16="http://schemas.microsoft.com/office/drawing/2014/main" id="{7643F5B8-4928-4092-B82A-DCBBE8B255D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40" name="Grupa 139">
              <a:extLst>
                <a:ext uri="{FF2B5EF4-FFF2-40B4-BE49-F238E27FC236}">
                  <a16:creationId xmlns:a16="http://schemas.microsoft.com/office/drawing/2014/main" id="{C1A420D8-F3E7-478E-988E-D6DEB4E5D67A}"/>
                </a:ext>
              </a:extLst>
            </p:cNvPr>
            <p:cNvGrpSpPr/>
            <p:nvPr/>
          </p:nvGrpSpPr>
          <p:grpSpPr>
            <a:xfrm>
              <a:off x="1758031" y="3757281"/>
              <a:ext cx="4304319" cy="1554689"/>
              <a:chOff x="1758031" y="313267"/>
              <a:chExt cx="4304319" cy="1554689"/>
            </a:xfrm>
          </p:grpSpPr>
          <p:pic>
            <p:nvPicPr>
              <p:cNvPr id="141" name="Obraz 140">
                <a:extLst>
                  <a:ext uri="{FF2B5EF4-FFF2-40B4-BE49-F238E27FC236}">
                    <a16:creationId xmlns:a16="http://schemas.microsoft.com/office/drawing/2014/main" id="{D2B87E16-8030-4FA8-BC6A-B708FC45F69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42" name="Obraz 141">
                <a:extLst>
                  <a:ext uri="{FF2B5EF4-FFF2-40B4-BE49-F238E27FC236}">
                    <a16:creationId xmlns:a16="http://schemas.microsoft.com/office/drawing/2014/main" id="{BEF547C7-0992-4C0E-AAC0-5CFDAC5B4C8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43" name="Obraz 142">
                <a:extLst>
                  <a:ext uri="{FF2B5EF4-FFF2-40B4-BE49-F238E27FC236}">
                    <a16:creationId xmlns:a16="http://schemas.microsoft.com/office/drawing/2014/main" id="{311B511D-BB17-4FAA-A4F4-D2AFAE2209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44" name="Obraz 143">
                <a:extLst>
                  <a:ext uri="{FF2B5EF4-FFF2-40B4-BE49-F238E27FC236}">
                    <a16:creationId xmlns:a16="http://schemas.microsoft.com/office/drawing/2014/main" id="{5EA3026B-F47C-4388-89E9-308612C79CAD}"/>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45" name="Obraz 144">
                <a:extLst>
                  <a:ext uri="{FF2B5EF4-FFF2-40B4-BE49-F238E27FC236}">
                    <a16:creationId xmlns:a16="http://schemas.microsoft.com/office/drawing/2014/main" id="{D970BEC0-5B92-47CA-9725-A5503A05EEE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46" name="Obraz 145">
                <a:extLst>
                  <a:ext uri="{FF2B5EF4-FFF2-40B4-BE49-F238E27FC236}">
                    <a16:creationId xmlns:a16="http://schemas.microsoft.com/office/drawing/2014/main" id="{FFC42AAB-D3C1-41CE-BD41-DA4AB35E0CE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pic>
        <p:nvPicPr>
          <p:cNvPr id="147" name="Obraz 146">
            <a:extLst>
              <a:ext uri="{FF2B5EF4-FFF2-40B4-BE49-F238E27FC236}">
                <a16:creationId xmlns:a16="http://schemas.microsoft.com/office/drawing/2014/main" id="{4BF5BBBC-01BC-45D2-855D-D875B23F5A5B}"/>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3080454" y="1205165"/>
            <a:ext cx="2108251" cy="4264055"/>
          </a:xfrm>
          <a:prstGeom prst="rect">
            <a:avLst/>
          </a:prstGeom>
        </p:spPr>
      </p:pic>
      <p:pic>
        <p:nvPicPr>
          <p:cNvPr id="148" name="Obraz 147">
            <a:extLst>
              <a:ext uri="{FF2B5EF4-FFF2-40B4-BE49-F238E27FC236}">
                <a16:creationId xmlns:a16="http://schemas.microsoft.com/office/drawing/2014/main" id="{2E09C406-D002-4BED-AB0C-CD80237467E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1373104" y="3537025"/>
            <a:ext cx="1039513" cy="1747267"/>
          </a:xfrm>
          <a:prstGeom prst="rect">
            <a:avLst/>
          </a:prstGeom>
        </p:spPr>
      </p:pic>
      <p:sp>
        <p:nvSpPr>
          <p:cNvPr id="21" name="pole tekstowe 20">
            <a:extLst>
              <a:ext uri="{FF2B5EF4-FFF2-40B4-BE49-F238E27FC236}">
                <a16:creationId xmlns:a16="http://schemas.microsoft.com/office/drawing/2014/main" id="{A8F4D810-3807-4703-A682-C36513DE3E0B}"/>
              </a:ext>
            </a:extLst>
          </p:cNvPr>
          <p:cNvSpPr txBox="1"/>
          <p:nvPr/>
        </p:nvSpPr>
        <p:spPr>
          <a:xfrm>
            <a:off x="959805" y="5422703"/>
            <a:ext cx="1873103" cy="646331"/>
          </a:xfrm>
          <a:prstGeom prst="rect">
            <a:avLst/>
          </a:prstGeom>
          <a:noFill/>
        </p:spPr>
        <p:txBody>
          <a:bodyPr wrap="square" rtlCol="0">
            <a:spAutoFit/>
          </a:bodyPr>
          <a:lstStyle/>
          <a:p>
            <a:pPr algn="ctr"/>
            <a:r>
              <a:rPr lang="pl-PL" dirty="0">
                <a:solidFill>
                  <a:srgbClr val="231F20"/>
                </a:solidFill>
              </a:rPr>
              <a:t>Soia </a:t>
            </a:r>
          </a:p>
          <a:p>
            <a:pPr algn="ctr"/>
            <a:r>
              <a:rPr lang="pl-PL" dirty="0">
                <a:solidFill>
                  <a:srgbClr val="231F20"/>
                </a:solidFill>
              </a:rPr>
              <a:t>(</a:t>
            </a:r>
            <a:r>
              <a:rPr lang="pl-PL" i="1" dirty="0" err="1">
                <a:solidFill>
                  <a:srgbClr val="231F20"/>
                </a:solidFill>
              </a:rPr>
              <a:t>Glycine </a:t>
            </a:r>
            <a:r>
              <a:rPr lang="pl-PL" i="1" dirty="0">
                <a:solidFill>
                  <a:srgbClr val="231F20"/>
                </a:solidFill>
              </a:rPr>
              <a:t>max</a:t>
            </a:r>
            <a:r>
              <a:rPr lang="pl-PL" dirty="0">
                <a:solidFill>
                  <a:srgbClr val="231F20"/>
                </a:solidFill>
              </a:rPr>
              <a:t>)</a:t>
            </a:r>
          </a:p>
        </p:txBody>
      </p:sp>
      <p:sp>
        <p:nvSpPr>
          <p:cNvPr id="149" name="pole tekstowe 148">
            <a:extLst>
              <a:ext uri="{FF2B5EF4-FFF2-40B4-BE49-F238E27FC236}">
                <a16:creationId xmlns:a16="http://schemas.microsoft.com/office/drawing/2014/main" id="{8EC842AA-8D14-4E3C-861C-56D0A2947218}"/>
              </a:ext>
            </a:extLst>
          </p:cNvPr>
          <p:cNvSpPr txBox="1"/>
          <p:nvPr/>
        </p:nvSpPr>
        <p:spPr>
          <a:xfrm>
            <a:off x="3342636" y="5423856"/>
            <a:ext cx="1873103" cy="646331"/>
          </a:xfrm>
          <a:prstGeom prst="rect">
            <a:avLst/>
          </a:prstGeom>
          <a:noFill/>
        </p:spPr>
        <p:txBody>
          <a:bodyPr wrap="square" rtlCol="0">
            <a:spAutoFit/>
          </a:bodyPr>
          <a:lstStyle/>
          <a:p>
            <a:pPr algn="ctr"/>
            <a:r>
              <a:rPr lang="pl-PL" dirty="0">
                <a:solidFill>
                  <a:srgbClr val="231F20"/>
                </a:solidFill>
              </a:rPr>
              <a:t>Mais </a:t>
            </a:r>
          </a:p>
          <a:p>
            <a:pPr algn="ctr"/>
            <a:r>
              <a:rPr lang="pl-PL" dirty="0">
                <a:solidFill>
                  <a:srgbClr val="231F20"/>
                </a:solidFill>
              </a:rPr>
              <a:t>(</a:t>
            </a:r>
            <a:r>
              <a:rPr lang="pl-PL" i="1" dirty="0" err="1">
                <a:solidFill>
                  <a:srgbClr val="231F20"/>
                </a:solidFill>
              </a:rPr>
              <a:t>Zea mays</a:t>
            </a:r>
            <a:r>
              <a:rPr lang="pl-PL" dirty="0">
                <a:solidFill>
                  <a:srgbClr val="231F20"/>
                </a:solidFill>
              </a:rPr>
              <a:t>)</a:t>
            </a:r>
          </a:p>
        </p:txBody>
      </p:sp>
      <p:sp>
        <p:nvSpPr>
          <p:cNvPr id="150" name="pole tekstowe 149">
            <a:extLst>
              <a:ext uri="{FF2B5EF4-FFF2-40B4-BE49-F238E27FC236}">
                <a16:creationId xmlns:a16="http://schemas.microsoft.com/office/drawing/2014/main" id="{2F60B56D-3B76-480B-91C0-1A8ECBD2E1C7}"/>
              </a:ext>
            </a:extLst>
          </p:cNvPr>
          <p:cNvSpPr txBox="1"/>
          <p:nvPr/>
        </p:nvSpPr>
        <p:spPr>
          <a:xfrm>
            <a:off x="2202084" y="5564717"/>
            <a:ext cx="1873103" cy="369332"/>
          </a:xfrm>
          <a:prstGeom prst="rect">
            <a:avLst/>
          </a:prstGeom>
          <a:noFill/>
        </p:spPr>
        <p:txBody>
          <a:bodyPr wrap="square" rtlCol="0">
            <a:spAutoFit/>
          </a:bodyPr>
          <a:lstStyle/>
          <a:p>
            <a:pPr algn="ctr"/>
            <a:r>
              <a:rPr lang="pl-PL" dirty="0">
                <a:solidFill>
                  <a:srgbClr val="231F20"/>
                </a:solidFill>
              </a:rPr>
              <a:t>e </a:t>
            </a:r>
          </a:p>
        </p:txBody>
      </p:sp>
    </p:spTree>
    <p:extLst>
      <p:ext uri="{BB962C8B-B14F-4D97-AF65-F5344CB8AC3E}">
        <p14:creationId xmlns:p14="http://schemas.microsoft.com/office/powerpoint/2010/main" val="353336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66061" y="1255936"/>
            <a:ext cx="6036540" cy="3025975"/>
          </a:xfrm>
        </p:spPr>
        <p:txBody>
          <a:bodyPr/>
          <a:lstStyle/>
          <a:p>
            <a:r>
              <a:rPr lang="en-US" sz="2300" dirty="0"/>
              <a:t>La consociazione mista prevede la coltivazione di </a:t>
            </a:r>
            <a:r>
              <a:rPr lang="en-US" sz="2300" b="1" dirty="0"/>
              <a:t>due o più colture insieme in un miscuglio casuale o semicasuale senza una specifica disposizione delle file</a:t>
            </a:r>
            <a:r>
              <a:rPr lang="en-US" sz="2300" dirty="0"/>
              <a:t>. Le colture vengono seminate e coltivate insieme nella stessa area, creando un sistema di coltivazione più integrato e complesso. Questo approccio </a:t>
            </a:r>
            <a:r>
              <a:rPr lang="en-US" sz="2300" b="1" dirty="0"/>
              <a:t>imita gli ecosistemi naturali </a:t>
            </a:r>
            <a:r>
              <a:rPr lang="en-US" sz="2300" dirty="0"/>
              <a:t>e può essere molto efficace nel promuovere la biodiversità, ridurre la pressione dei parassiti e aumentare la resilienza agli stress ambientali. Tuttavia, può rendere più impegnative le pratiche di gestione come il diserbo, la </a:t>
            </a:r>
            <a:r>
              <a:rPr lang="en-US" sz="2300" dirty="0" err="1"/>
              <a:t>concimazione </a:t>
            </a:r>
            <a:r>
              <a:rPr lang="en-US" sz="2300" dirty="0"/>
              <a:t>e il raccolto, a causa della mancanza di file definite.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Intercultura mista</a:t>
            </a:r>
            <a:endParaRPr lang="en-US" dirty="0"/>
          </a:p>
        </p:txBody>
      </p:sp>
      <p:pic>
        <p:nvPicPr>
          <p:cNvPr id="13" name="Symbol zastępczy obrazu 12">
            <a:extLst>
              <a:ext uri="{FF2B5EF4-FFF2-40B4-BE49-F238E27FC236}">
                <a16:creationId xmlns:a16="http://schemas.microsoft.com/office/drawing/2014/main" id="{74638A0C-4594-497A-9742-7EED44F618F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36828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24667" y="382231"/>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8BC540"/>
                </a:solidFill>
              </a:rPr>
              <a:t>Intercultura </a:t>
            </a:r>
            <a:r>
              <a:rPr lang="pl-PL" sz="3600" b="1" dirty="0">
                <a:solidFill>
                  <a:srgbClr val="8BC540"/>
                </a:solidFill>
              </a:rPr>
              <a:t>mista - </a:t>
            </a:r>
            <a:r>
              <a:rPr lang="pl-PL" sz="3600" b="1" dirty="0" err="1">
                <a:solidFill>
                  <a:srgbClr val="8BC540"/>
                </a:solidFill>
              </a:rPr>
              <a:t>Esempio</a:t>
            </a:r>
            <a:endParaRPr lang="en-US" sz="3600" b="1" dirty="0">
              <a:solidFill>
                <a:srgbClr val="8BC540"/>
              </a:solidFill>
            </a:endParaRP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663160" y="1119694"/>
            <a:ext cx="1100721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pl-PL" dirty="0" err="1"/>
              <a:t>La </a:t>
            </a:r>
            <a:r>
              <a:rPr lang="en-US" b="1" dirty="0"/>
              <a:t>consociazione mista con erba e leguminose </a:t>
            </a:r>
            <a:r>
              <a:rPr lang="pl-PL" dirty="0" err="1"/>
              <a:t>è </a:t>
            </a:r>
            <a:r>
              <a:rPr lang="pl-PL" dirty="0"/>
              <a:t>una delle </a:t>
            </a:r>
            <a:r>
              <a:rPr lang="pl-PL" dirty="0" err="1"/>
              <a:t>colture miste </a:t>
            </a:r>
            <a:r>
              <a:rPr lang="pl-PL" dirty="0"/>
              <a:t>più </a:t>
            </a:r>
            <a:r>
              <a:rPr lang="pl-PL" dirty="0" err="1"/>
              <a:t>comuni </a:t>
            </a:r>
            <a:r>
              <a:rPr lang="pl-PL" dirty="0"/>
              <a:t>e </a:t>
            </a:r>
            <a:r>
              <a:rPr lang="en-US" dirty="0"/>
              <a:t>prevede la coltivazione di specie erbacee accanto a leguminose sullo stesso appezzamento di terreno, senza una disposizione distinta delle file. Questa combinazione sfrutta le caratteristiche complementari di entrambi i tipi di piante, offrendo diversi vantaggi ecologici e agricoli, in particolare per migliorare la salute del suolo e aumentare la produzione </a:t>
            </a:r>
            <a:r>
              <a:rPr lang="pl-PL" dirty="0"/>
              <a:t>e la </a:t>
            </a:r>
            <a:r>
              <a:rPr lang="pl-PL" dirty="0" err="1"/>
              <a:t>qualità </a:t>
            </a:r>
            <a:r>
              <a:rPr lang="en-US" dirty="0"/>
              <a:t>del foraggio.</a:t>
            </a:r>
            <a:endParaRPr lang="pl-PL" dirty="0"/>
          </a:p>
          <a:p>
            <a:pPr marL="0"/>
            <a:r>
              <a:rPr lang="pl-PL" dirty="0" err="1"/>
              <a:t>Esempio</a:t>
            </a:r>
            <a:r>
              <a:rPr lang="pl-PL" dirty="0"/>
              <a:t>: </a:t>
            </a:r>
            <a:r>
              <a:rPr lang="en-US" b="1" dirty="0" err="1"/>
              <a:t>Loietto </a:t>
            </a:r>
            <a:r>
              <a:rPr lang="en-US" b="1" dirty="0"/>
              <a:t>perenne </a:t>
            </a:r>
            <a:r>
              <a:rPr lang="en-US" dirty="0"/>
              <a:t>(</a:t>
            </a:r>
            <a:r>
              <a:rPr lang="en-US" i="1" dirty="0" err="1"/>
              <a:t>Lolium perenne</a:t>
            </a:r>
            <a:r>
              <a:rPr lang="en-US" dirty="0"/>
              <a:t>) e </a:t>
            </a:r>
            <a:r>
              <a:rPr lang="en-US" i="1" dirty="0" err="1"/>
              <a:t>trifoglio </a:t>
            </a:r>
            <a:r>
              <a:rPr lang="en-US" b="1" dirty="0" err="1"/>
              <a:t>bianco </a:t>
            </a:r>
            <a:r>
              <a:rPr lang="en-US" dirty="0"/>
              <a:t>(</a:t>
            </a:r>
            <a:r>
              <a:rPr lang="en-US" i="1" dirty="0" err="1"/>
              <a:t>Trifolium repens</a:t>
            </a:r>
            <a:r>
              <a:rPr lang="en-US" dirty="0"/>
              <a:t>)</a:t>
            </a:r>
          </a:p>
        </p:txBody>
      </p:sp>
      <p:grpSp>
        <p:nvGrpSpPr>
          <p:cNvPr id="5" name="Grupa 4">
            <a:extLst>
              <a:ext uri="{FF2B5EF4-FFF2-40B4-BE49-F238E27FC236}">
                <a16:creationId xmlns:a16="http://schemas.microsoft.com/office/drawing/2014/main" id="{4ED8DE91-4446-499F-8051-7A48CF4C80AB}"/>
              </a:ext>
            </a:extLst>
          </p:cNvPr>
          <p:cNvGrpSpPr/>
          <p:nvPr/>
        </p:nvGrpSpPr>
        <p:grpSpPr>
          <a:xfrm>
            <a:off x="663161" y="3937923"/>
            <a:ext cx="5390333" cy="2227487"/>
            <a:chOff x="573511" y="3955853"/>
            <a:chExt cx="5390333" cy="2227487"/>
          </a:xfrm>
        </p:grpSpPr>
        <p:sp>
          <p:nvSpPr>
            <p:cNvPr id="6" name="Dowolny kształt: kształt 5">
              <a:extLst>
                <a:ext uri="{FF2B5EF4-FFF2-40B4-BE49-F238E27FC236}">
                  <a16:creationId xmlns:a16="http://schemas.microsoft.com/office/drawing/2014/main" id="{F3B49F68-0748-469D-94A5-C264E3704F13}"/>
                </a:ext>
              </a:extLst>
            </p:cNvPr>
            <p:cNvSpPr/>
            <p:nvPr/>
          </p:nvSpPr>
          <p:spPr>
            <a:xfrm>
              <a:off x="1044909" y="4259746"/>
              <a:ext cx="4918935" cy="1923594"/>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Loietto </a:t>
              </a:r>
              <a:r>
                <a:rPr lang="pl-PL" sz="2400" kern="1200" dirty="0">
                  <a:solidFill>
                    <a:srgbClr val="231F20"/>
                  </a:solidFill>
                </a:rPr>
                <a:t>perenne</a:t>
              </a:r>
            </a:p>
            <a:p>
              <a:pPr marL="228600" lvl="1" indent="-228600" algn="l" defTabSz="889000">
                <a:lnSpc>
                  <a:spcPct val="90000"/>
                </a:lnSpc>
                <a:spcBef>
                  <a:spcPct val="0"/>
                </a:spcBef>
                <a:spcAft>
                  <a:spcPct val="15000"/>
                </a:spcAft>
                <a:buChar char="•"/>
              </a:pPr>
              <a:r>
                <a:rPr lang="en-US" sz="2000" kern="1200" dirty="0">
                  <a:solidFill>
                    <a:srgbClr val="231F20"/>
                  </a:solidFill>
                </a:rPr>
                <a:t>cresce rapidamente e forma un fitto tappeto erboso che aiuta a sopprimere le erbe infestanti e a fornire una base foraggera affidabile per il bestiame.</a:t>
              </a:r>
              <a:endParaRPr lang="pl-PL" sz="2000" kern="1200" dirty="0">
                <a:solidFill>
                  <a:srgbClr val="231F20"/>
                </a:solidFill>
              </a:endParaRPr>
            </a:p>
          </p:txBody>
        </p:sp>
        <p:sp>
          <p:nvSpPr>
            <p:cNvPr id="7" name="Prostokąt 6">
              <a:extLst>
                <a:ext uri="{FF2B5EF4-FFF2-40B4-BE49-F238E27FC236}">
                  <a16:creationId xmlns:a16="http://schemas.microsoft.com/office/drawing/2014/main" id="{F6BF3618-B074-49B4-A1F7-0F6B4CAF2324}"/>
                </a:ext>
              </a:extLst>
            </p:cNvPr>
            <p:cNvSpPr/>
            <p:nvPr/>
          </p:nvSpPr>
          <p:spPr>
            <a:xfrm>
              <a:off x="573511" y="3955853"/>
              <a:ext cx="1183618" cy="1775428"/>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8" name="Grupa 7">
            <a:extLst>
              <a:ext uri="{FF2B5EF4-FFF2-40B4-BE49-F238E27FC236}">
                <a16:creationId xmlns:a16="http://schemas.microsoft.com/office/drawing/2014/main" id="{CD01BBCE-5BC3-4DE1-A031-C7631F0AE9CB}"/>
              </a:ext>
            </a:extLst>
          </p:cNvPr>
          <p:cNvGrpSpPr/>
          <p:nvPr/>
        </p:nvGrpSpPr>
        <p:grpSpPr>
          <a:xfrm>
            <a:off x="6201758" y="3955851"/>
            <a:ext cx="5636279" cy="2209559"/>
            <a:chOff x="6201758" y="3955851"/>
            <a:chExt cx="5636279" cy="2209559"/>
          </a:xfrm>
        </p:grpSpPr>
        <p:sp>
          <p:nvSpPr>
            <p:cNvPr id="17" name="Dowolny kształt: kształt 16">
              <a:extLst>
                <a:ext uri="{FF2B5EF4-FFF2-40B4-BE49-F238E27FC236}">
                  <a16:creationId xmlns:a16="http://schemas.microsoft.com/office/drawing/2014/main" id="{F47AE86F-873A-419E-A464-41824177CD51}"/>
                </a:ext>
              </a:extLst>
            </p:cNvPr>
            <p:cNvSpPr/>
            <p:nvPr/>
          </p:nvSpPr>
          <p:spPr>
            <a:xfrm>
              <a:off x="6427209" y="4259744"/>
              <a:ext cx="5410828" cy="1905666"/>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lvl="0" defTabSz="1066800">
                <a:lnSpc>
                  <a:spcPct val="90000"/>
                </a:lnSpc>
                <a:spcBef>
                  <a:spcPct val="0"/>
                </a:spcBef>
                <a:spcAft>
                  <a:spcPct val="35000"/>
                </a:spcAft>
              </a:pPr>
              <a:r>
                <a:rPr lang="pl-PL" sz="2400" dirty="0" err="1">
                  <a:solidFill>
                    <a:srgbClr val="231F20"/>
                  </a:solidFill>
                </a:rPr>
                <a:t>Trifoglio </a:t>
              </a:r>
              <a:r>
                <a:rPr lang="pl-PL" sz="2400" dirty="0">
                  <a:solidFill>
                    <a:srgbClr val="231F20"/>
                  </a:solidFill>
                </a:rPr>
                <a:t>bianco</a:t>
              </a:r>
              <a:endParaRPr lang="pl-PL" sz="2400" kern="1200" dirty="0">
                <a:solidFill>
                  <a:srgbClr val="231F20"/>
                </a:solidFill>
              </a:endParaRPr>
            </a:p>
            <a:p>
              <a:pPr marL="228600" lvl="1" indent="-228600" defTabSz="889000">
                <a:lnSpc>
                  <a:spcPct val="90000"/>
                </a:lnSpc>
                <a:spcBef>
                  <a:spcPct val="0"/>
                </a:spcBef>
                <a:spcAft>
                  <a:spcPct val="15000"/>
                </a:spcAft>
                <a:buChar char="•"/>
              </a:pPr>
              <a:r>
                <a:rPr lang="pl-PL" sz="2000" dirty="0">
                  <a:solidFill>
                    <a:srgbClr val="231F20"/>
                  </a:solidFill>
                </a:rPr>
                <a:t>arricchisce </a:t>
              </a:r>
              <a:r>
                <a:rPr lang="en-US" sz="2000" dirty="0">
                  <a:solidFill>
                    <a:srgbClr val="231F20"/>
                  </a:solidFill>
                </a:rPr>
                <a:t>il terreno di azoto</a:t>
              </a:r>
              <a:r>
                <a:rPr lang="pl-PL" sz="2000" dirty="0">
                  <a:solidFill>
                    <a:srgbClr val="231F20"/>
                  </a:solidFill>
                </a:rPr>
                <a:t>, </a:t>
              </a:r>
              <a:r>
                <a:rPr lang="en-US" sz="2000" dirty="0">
                  <a:solidFill>
                    <a:srgbClr val="231F20"/>
                  </a:solidFill>
                </a:rPr>
                <a:t>migliorando la crescita del trifoglio e del loglio, riducendo la necessità di fertilizzanti azotati sintetici</a:t>
              </a:r>
              <a:endParaRPr lang="pl-PL" sz="2000" kern="1200" dirty="0">
                <a:solidFill>
                  <a:srgbClr val="231F20"/>
                </a:solidFill>
              </a:endParaRPr>
            </a:p>
          </p:txBody>
        </p:sp>
        <p:sp>
          <p:nvSpPr>
            <p:cNvPr id="19" name="Prostokąt 18">
              <a:extLst>
                <a:ext uri="{FF2B5EF4-FFF2-40B4-BE49-F238E27FC236}">
                  <a16:creationId xmlns:a16="http://schemas.microsoft.com/office/drawing/2014/main" id="{E1D0D9B6-E21D-41C0-9D5A-2F4F223E0F0C}"/>
                </a:ext>
              </a:extLst>
            </p:cNvPr>
            <p:cNvSpPr/>
            <p:nvPr/>
          </p:nvSpPr>
          <p:spPr>
            <a:xfrm>
              <a:off x="6201758" y="3955851"/>
              <a:ext cx="1183618" cy="1775428"/>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117410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lnSpcReduction="10000"/>
          </a:bodyPr>
          <a:lstStyle/>
          <a:p>
            <a:r>
              <a:rPr lang="pl-PL" b="1" i="0" dirty="0"/>
              <a:t>Pensate </a:t>
            </a:r>
            <a:r>
              <a:rPr lang="en-US" i="0" dirty="0"/>
              <a:t>a come le diverse pratiche di gestione delle colture possano contribuire sia all'agricoltura sostenibile che alla conservazione dell'ambiente, considerando come questi metodi possano rimodellare il modo in cui vediamo l'agricoltura moderna</a:t>
            </a:r>
            <a:r>
              <a:rPr lang="en-IE" i="0" dirty="0"/>
              <a:t>...</a:t>
            </a:r>
            <a:endParaRPr lang="en-US" i="0" dirty="0"/>
          </a:p>
        </p:txBody>
      </p:sp>
      <p:pic>
        <p:nvPicPr>
          <p:cNvPr id="7" name="Symbol zastępczy obrazu 6">
            <a:extLst>
              <a:ext uri="{FF2B5EF4-FFF2-40B4-BE49-F238E27FC236}">
                <a16:creationId xmlns:a16="http://schemas.microsoft.com/office/drawing/2014/main" id="{34BEBF15-ACD7-49D2-8C04-83F2B1B6DFDD}"/>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31221" y="1344981"/>
            <a:ext cx="5890170" cy="3025975"/>
          </a:xfrm>
        </p:spPr>
        <p:txBody>
          <a:bodyPr/>
          <a:lstStyle/>
          <a:p>
            <a:r>
              <a:rPr lang="en-US" sz="2350" dirty="0"/>
              <a:t>La coltura a staffetta è </a:t>
            </a:r>
            <a:r>
              <a:rPr lang="en-US" sz="2350" b="1" dirty="0"/>
              <a:t>una tecnica agricola che prevede l'impianto di una seconda coltura all'interno di una prima coltura esistente, prima che questa venga raccolta</a:t>
            </a:r>
            <a:r>
              <a:rPr lang="en-US" sz="2350" dirty="0"/>
              <a:t>. Questo metodo </a:t>
            </a:r>
            <a:r>
              <a:rPr lang="en-US" sz="2350" b="1" dirty="0"/>
              <a:t>massimizza l'utilizzo del terreno sovrapponendo i periodi di crescita di due colture</a:t>
            </a:r>
            <a:r>
              <a:rPr lang="en-US" sz="2350" dirty="0"/>
              <a:t>, migliorando la produttività complessiva. Consente un utilizzo più efficiente di risorse come la luce del sole, l'acqua e i nutrienti del suolo. Tuttavia, </a:t>
            </a:r>
            <a:r>
              <a:rPr lang="en-US" sz="2350" b="1" dirty="0"/>
              <a:t>richiede una gestione attenta per bilanciare le esigenze di entrambe le colture e ridurre al minimo la competizione per le risorse</a:t>
            </a:r>
            <a:r>
              <a:rPr lang="en-US" sz="2350" dirty="0"/>
              <a: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Coltura a staffetta</a:t>
            </a:r>
            <a:endParaRPr lang="en-US" b="1" dirty="0"/>
          </a:p>
        </p:txBody>
      </p:sp>
      <p:pic>
        <p:nvPicPr>
          <p:cNvPr id="7" name="Symbol zastępczy obrazu 6">
            <a:extLst>
              <a:ext uri="{FF2B5EF4-FFF2-40B4-BE49-F238E27FC236}">
                <a16:creationId xmlns:a16="http://schemas.microsoft.com/office/drawing/2014/main" id="{490E11CB-7105-47F9-9399-B65BF9057F48}"/>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1954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830032" y="303787"/>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400" b="1" dirty="0">
                <a:solidFill>
                  <a:srgbClr val="000000"/>
                </a:solidFill>
              </a:rPr>
              <a:t>Esempi di </a:t>
            </a:r>
            <a:r>
              <a:rPr lang="pl-PL" sz="3400" b="1" dirty="0" err="1">
                <a:solidFill>
                  <a:srgbClr val="000000"/>
                </a:solidFill>
              </a:rPr>
              <a:t>coltivazione a staffetta</a:t>
            </a:r>
            <a:endParaRPr lang="en-US" sz="34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9725"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a:t>
              </a:r>
              <a:r>
                <a:rPr lang="en-IE" sz="1600" b="1" kern="1200" dirty="0">
                  <a:solidFill>
                    <a:srgbClr val="231F20"/>
                  </a:solidFill>
                </a:rPr>
                <a:t>T</a:t>
              </a:r>
              <a:endParaRPr lang="pl-PL" sz="1600" b="1" kern="1200" dirty="0">
                <a:solidFill>
                  <a:srgbClr val="231F20"/>
                </a:solidFill>
              </a:endParaRP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T</a:t>
              </a:r>
              <a:r>
                <a:rPr lang="pl-PL" sz="1600" b="1" kern="1200" dirty="0">
                  <a:solidFill>
                    <a:srgbClr val="231F20"/>
                  </a:solidFill>
                </a:rPr>
                <a:t>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a:t>
              </a:r>
              <a:r>
                <a:rPr lang="en-IE" sz="1600" b="1" kern="1200" dirty="0">
                  <a:solidFill>
                    <a:srgbClr val="231F20"/>
                  </a:solidFill>
                </a:rPr>
                <a:t>I</a:t>
              </a:r>
              <a:r>
                <a:rPr lang="pl-PL" sz="1600" b="1" kern="1200" dirty="0">
                  <a:solidFill>
                    <a:srgbClr val="231F20"/>
                  </a:solidFill>
                </a:rPr>
                <a:t>C</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MAG</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GIU</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en-IE" sz="1600" b="1" dirty="0">
                  <a:solidFill>
                    <a:srgbClr val="231F20"/>
                  </a:solidFill>
                </a:rPr>
                <a:t>L</a:t>
              </a:r>
              <a:r>
                <a:rPr lang="pl-PL" sz="1600" b="1" kern="1200" dirty="0">
                  <a:solidFill>
                    <a:srgbClr val="231F20"/>
                  </a:solidFill>
                </a:rPr>
                <a:t>U</a:t>
              </a:r>
              <a:r>
                <a:rPr lang="en-IE" sz="1600" b="1" dirty="0">
                  <a:solidFill>
                    <a:srgbClr val="231F20"/>
                  </a:solidFill>
                </a:rPr>
                <a:t>G</a:t>
              </a:r>
              <a:endParaRPr lang="pl-PL" sz="1600" b="1" kern="1200" dirty="0">
                <a:solidFill>
                  <a:srgbClr val="231F20"/>
                </a:solidFill>
              </a:endParaRP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AG</a:t>
              </a:r>
              <a:r>
                <a:rPr lang="en-IE" sz="1600" b="1" kern="1200" dirty="0">
                  <a:solidFill>
                    <a:srgbClr val="231F20"/>
                  </a:solidFill>
                </a:rPr>
                <a:t>O</a:t>
              </a:r>
              <a:endParaRPr lang="pl-PL" sz="1600" b="1" kern="1200" dirty="0">
                <a:solidFill>
                  <a:srgbClr val="231F20"/>
                </a:solidFill>
              </a:endParaRP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a:t>
              </a:r>
              <a:r>
                <a:rPr lang="en-IE" sz="1600" b="1" kern="1200" dirty="0">
                  <a:solidFill>
                    <a:srgbClr val="231F20"/>
                  </a:solidFill>
                </a:rPr>
                <a:t>T</a:t>
              </a:r>
              <a:endParaRPr lang="pl-PL" sz="1600" b="1" kern="1200" dirty="0">
                <a:solidFill>
                  <a:srgbClr val="231F20"/>
                </a:solidFill>
              </a:endParaRP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T</a:t>
              </a:r>
              <a:r>
                <a:rPr lang="pl-PL" sz="1600" b="1" kern="1200" dirty="0">
                  <a:solidFill>
                    <a:srgbClr val="231F20"/>
                  </a:solidFill>
                </a:rPr>
                <a:t>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FARRO </a:t>
            </a:r>
            <a:r>
              <a:rPr lang="pl-PL" sz="1600" b="1" dirty="0">
                <a:solidFill>
                  <a:srgbClr val="231F20"/>
                </a:solidFill>
              </a:rPr>
              <a:t>INVERNALE</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SOYBEAN</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86507" y="3257685"/>
            <a:ext cx="10699928"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pl-PL" sz="2300" b="1" dirty="0" err="1"/>
              <a:t>Piantagione di </a:t>
            </a:r>
            <a:r>
              <a:rPr lang="en-US" sz="2300" b="1" dirty="0"/>
              <a:t>orzo invernale </a:t>
            </a:r>
            <a:r>
              <a:rPr lang="pl-PL" sz="2300" b="1" dirty="0"/>
              <a:t>(</a:t>
            </a:r>
            <a:r>
              <a:rPr lang="pl-PL" sz="2300" b="1" dirty="0" err="1"/>
              <a:t>coltura </a:t>
            </a:r>
            <a:r>
              <a:rPr lang="pl-PL" sz="2300" b="1" dirty="0"/>
              <a:t>1); </a:t>
            </a:r>
            <a:r>
              <a:rPr lang="pl-PL" sz="2300" b="1" dirty="0" err="1"/>
              <a:t>periodo</a:t>
            </a:r>
            <a:r>
              <a:rPr lang="pl-PL" sz="2300" b="1" dirty="0"/>
              <a:t>: </a:t>
            </a:r>
            <a:r>
              <a:rPr lang="en-US" sz="2300" dirty="0"/>
              <a:t>Ottobre/Novembre</a:t>
            </a:r>
            <a:r>
              <a:rPr lang="pl-PL" sz="2300" dirty="0"/>
              <a:t>; </a:t>
            </a:r>
            <a:r>
              <a:rPr lang="en-US" sz="2300" b="1" dirty="0" err="1"/>
              <a:t>esempio di varietà</a:t>
            </a:r>
            <a:r>
              <a:rPr lang="en-US" sz="2300" dirty="0"/>
              <a:t>: Bazooka (varietà ibrida con rese elevate e maturazione precoce, </a:t>
            </a:r>
            <a:r>
              <a:rPr lang="pl-PL" sz="2300" dirty="0"/>
              <a:t>adatta </a:t>
            </a:r>
            <a:r>
              <a:rPr lang="en-US" sz="2300" dirty="0"/>
              <a:t>a sistemi di coltura intensiva a staffetta)</a:t>
            </a:r>
            <a:r>
              <a:rPr lang="pl-PL" sz="2300" dirty="0"/>
              <a:t>, </a:t>
            </a:r>
            <a:r>
              <a:rPr lang="en-US" sz="2300" dirty="0"/>
              <a:t>KWS Cassia </a:t>
            </a:r>
            <a:r>
              <a:rPr lang="pl-PL" sz="2300" dirty="0" err="1"/>
              <a:t>o </a:t>
            </a:r>
            <a:r>
              <a:rPr lang="en-US" sz="2300" dirty="0"/>
              <a:t>KWS Orwell</a:t>
            </a:r>
            <a:r>
              <a:rPr lang="pl-PL" sz="2300" dirty="0"/>
              <a:t>.</a:t>
            </a:r>
          </a:p>
          <a:p>
            <a:pPr marL="0" indent="0"/>
            <a:r>
              <a:rPr lang="pl-PL" sz="2300" b="1" dirty="0" err="1"/>
              <a:t>Impianto di </a:t>
            </a:r>
            <a:r>
              <a:rPr lang="en-US" sz="2300" b="1" dirty="0"/>
              <a:t>soia </a:t>
            </a:r>
            <a:r>
              <a:rPr lang="pl-PL" sz="2300" b="1" dirty="0"/>
              <a:t>(</a:t>
            </a:r>
            <a:r>
              <a:rPr lang="pl-PL" sz="2300" b="1" dirty="0" err="1"/>
              <a:t>coltura </a:t>
            </a:r>
            <a:r>
              <a:rPr lang="pl-PL" sz="2300" b="1" dirty="0"/>
              <a:t>2)</a:t>
            </a:r>
            <a:r>
              <a:rPr lang="pl-PL" sz="2300" dirty="0"/>
              <a:t>; </a:t>
            </a:r>
            <a:r>
              <a:rPr lang="pl-PL" sz="2300" b="1" dirty="0" err="1"/>
              <a:t>periodo</a:t>
            </a:r>
            <a:r>
              <a:rPr lang="pl-PL" sz="2300" b="1" dirty="0"/>
              <a:t>: </a:t>
            </a:r>
            <a:r>
              <a:rPr lang="en-US" sz="2300" dirty="0"/>
              <a:t>fine maggio (2-3 settimane prima del raccolto dell'orzo)</a:t>
            </a:r>
            <a:r>
              <a:rPr lang="pl-PL" sz="2300" dirty="0"/>
              <a:t>; </a:t>
            </a:r>
            <a:r>
              <a:rPr lang="en-US" sz="2300" b="1" dirty="0" err="1"/>
              <a:t>esempio di varietà</a:t>
            </a:r>
            <a:r>
              <a:rPr lang="en-US" sz="2300" b="1" dirty="0"/>
              <a:t>: </a:t>
            </a:r>
            <a:r>
              <a:rPr lang="en-US" sz="2300" dirty="0"/>
              <a:t>ES Mentor </a:t>
            </a:r>
            <a:r>
              <a:rPr lang="pl-PL" sz="2300" dirty="0" err="1"/>
              <a:t>o </a:t>
            </a:r>
            <a:r>
              <a:rPr lang="en-US" sz="2300" dirty="0"/>
              <a:t>Sultana</a:t>
            </a:r>
            <a:r>
              <a:rPr lang="pl-PL" sz="2300" dirty="0"/>
              <a:t>; </a:t>
            </a:r>
            <a:r>
              <a:rPr lang="en-US" sz="2300" b="1" dirty="0" err="1"/>
              <a:t>metodo di semina</a:t>
            </a:r>
            <a:r>
              <a:rPr lang="en-US" sz="2300" dirty="0"/>
              <a:t>: </a:t>
            </a:r>
            <a:r>
              <a:rPr lang="en-US" sz="2300" dirty="0" err="1"/>
              <a:t>semina intermedia </a:t>
            </a:r>
            <a:r>
              <a:rPr lang="en-US" sz="2300" dirty="0"/>
              <a:t>di soia tra le file di orzo invernale (distanza tra le file di 38-50 cm)</a:t>
            </a:r>
            <a:r>
              <a:rPr lang="pl-PL" sz="2300" dirty="0"/>
              <a:t>.</a:t>
            </a:r>
          </a:p>
          <a:p>
            <a:pPr marL="0" indent="0"/>
            <a:r>
              <a:rPr lang="en-US" sz="2300" b="1" dirty="0"/>
              <a:t>Raccolta dell'orzo invernale </a:t>
            </a:r>
            <a:r>
              <a:rPr lang="pl-PL" sz="2300" b="1" dirty="0"/>
              <a:t>(</a:t>
            </a:r>
            <a:r>
              <a:rPr lang="pl-PL" sz="2300" b="1" dirty="0" err="1"/>
              <a:t>coltura </a:t>
            </a:r>
            <a:r>
              <a:rPr lang="pl-PL" sz="2300" b="1" dirty="0"/>
              <a:t>1)</a:t>
            </a:r>
            <a:r>
              <a:rPr lang="pl-PL" sz="2300" dirty="0"/>
              <a:t>; </a:t>
            </a:r>
            <a:r>
              <a:rPr lang="en-US" sz="2300" b="1" dirty="0"/>
              <a:t>periodo di </a:t>
            </a:r>
            <a:r>
              <a:rPr lang="en-US" sz="2300" b="1" dirty="0" err="1"/>
              <a:t>raccolta</a:t>
            </a:r>
            <a:r>
              <a:rPr lang="en-US" sz="2300" dirty="0"/>
              <a:t>: metà-fine giugno</a:t>
            </a:r>
            <a:r>
              <a:rPr lang="pl-PL" sz="2300" dirty="0"/>
              <a:t>.</a:t>
            </a:r>
            <a:endParaRPr lang="en-US" sz="2300" dirty="0"/>
          </a:p>
          <a:p>
            <a:pPr marL="0" indent="0"/>
            <a:r>
              <a:rPr lang="en-US" sz="2300" b="1" dirty="0"/>
              <a:t>Raccolta della soia </a:t>
            </a:r>
            <a:r>
              <a:rPr lang="pl-PL" sz="2300" b="1" dirty="0"/>
              <a:t>(</a:t>
            </a:r>
            <a:r>
              <a:rPr lang="pl-PL" sz="2300" b="1" dirty="0" err="1"/>
              <a:t>coltura </a:t>
            </a:r>
            <a:r>
              <a:rPr lang="pl-PL" sz="2300" b="1" dirty="0"/>
              <a:t>2); </a:t>
            </a:r>
            <a:r>
              <a:rPr lang="pl-PL" sz="2300" b="1" dirty="0" err="1"/>
              <a:t>periodo di raccolta</a:t>
            </a:r>
            <a:r>
              <a:rPr lang="pl-PL" sz="2300" dirty="0"/>
              <a:t>: </a:t>
            </a:r>
            <a:r>
              <a:rPr lang="pl-PL" sz="2300" dirty="0" err="1"/>
              <a:t>metà-fine ottobre</a:t>
            </a:r>
            <a:r>
              <a:rPr lang="pl-PL" sz="2300" dirty="0"/>
              <a:t>.</a:t>
            </a:r>
            <a:endParaRPr lang="en-US" sz="2300" dirty="0"/>
          </a:p>
          <a:p>
            <a:pPr marL="0" indent="0"/>
            <a:endParaRPr lang="en-US" sz="2300" dirty="0"/>
          </a:p>
          <a:p>
            <a:pPr marL="0" indent="0"/>
            <a:endParaRPr lang="en-US" sz="2300" dirty="0"/>
          </a:p>
        </p:txBody>
      </p:sp>
      <p:sp>
        <p:nvSpPr>
          <p:cNvPr id="71" name="pole tekstowe 70">
            <a:extLst>
              <a:ext uri="{FF2B5EF4-FFF2-40B4-BE49-F238E27FC236}">
                <a16:creationId xmlns:a16="http://schemas.microsoft.com/office/drawing/2014/main" id="{A4206CB4-220A-415B-9EF4-E82A53237AA5}"/>
              </a:ext>
            </a:extLst>
          </p:cNvPr>
          <p:cNvSpPr txBox="1"/>
          <p:nvPr/>
        </p:nvSpPr>
        <p:spPr>
          <a:xfrm>
            <a:off x="700231" y="3112595"/>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34" name="pole tekstowe 133">
            <a:extLst>
              <a:ext uri="{FF2B5EF4-FFF2-40B4-BE49-F238E27FC236}">
                <a16:creationId xmlns:a16="http://schemas.microsoft.com/office/drawing/2014/main" id="{A91AA8B3-158E-4CD7-9BDA-41BC70EA18DE}"/>
              </a:ext>
            </a:extLst>
          </p:cNvPr>
          <p:cNvSpPr txBox="1"/>
          <p:nvPr/>
        </p:nvSpPr>
        <p:spPr>
          <a:xfrm>
            <a:off x="714140" y="4160406"/>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37" name="pole tekstowe 136">
            <a:extLst>
              <a:ext uri="{FF2B5EF4-FFF2-40B4-BE49-F238E27FC236}">
                <a16:creationId xmlns:a16="http://schemas.microsoft.com/office/drawing/2014/main" id="{8DECE791-8191-4F57-A782-7732B326B94F}"/>
              </a:ext>
            </a:extLst>
          </p:cNvPr>
          <p:cNvSpPr txBox="1"/>
          <p:nvPr/>
        </p:nvSpPr>
        <p:spPr>
          <a:xfrm>
            <a:off x="728797" y="5167520"/>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140" name="pole tekstowe 139">
            <a:extLst>
              <a:ext uri="{FF2B5EF4-FFF2-40B4-BE49-F238E27FC236}">
                <a16:creationId xmlns:a16="http://schemas.microsoft.com/office/drawing/2014/main" id="{4FDC3231-3805-4E57-82BA-D32577E9EE96}"/>
              </a:ext>
            </a:extLst>
          </p:cNvPr>
          <p:cNvSpPr txBox="1"/>
          <p:nvPr/>
        </p:nvSpPr>
        <p:spPr>
          <a:xfrm>
            <a:off x="700231" y="5717398"/>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131711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746810" y="286342"/>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500" b="1" dirty="0">
                <a:solidFill>
                  <a:srgbClr val="000000"/>
                </a:solidFill>
              </a:rPr>
              <a:t>Esempi di coltivazione a staffetta</a:t>
            </a:r>
            <a:endParaRPr lang="en-US" sz="35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0760"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GRANO INVERNALE</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FAGIOLO FABA</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570760" y="3186554"/>
            <a:ext cx="10411890"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Semina del grano </a:t>
            </a:r>
            <a:r>
              <a:rPr lang="en-US" b="1" dirty="0"/>
              <a:t>invernale </a:t>
            </a:r>
            <a:r>
              <a:rPr lang="pl-PL" b="1" dirty="0"/>
              <a:t>(</a:t>
            </a:r>
            <a:r>
              <a:rPr lang="pl-PL" b="1" dirty="0" err="1"/>
              <a:t>coltura </a:t>
            </a:r>
            <a:r>
              <a:rPr lang="pl-PL" b="1" dirty="0"/>
              <a:t>1); </a:t>
            </a:r>
            <a:r>
              <a:rPr lang="pl-PL" b="1" dirty="0" err="1"/>
              <a:t>periodo</a:t>
            </a:r>
            <a:r>
              <a:rPr lang="pl-PL" b="1" dirty="0"/>
              <a:t>: </a:t>
            </a:r>
            <a:r>
              <a:rPr lang="en-US" dirty="0"/>
              <a:t>Ottobre/Novembre</a:t>
            </a:r>
            <a:r>
              <a:rPr lang="pl-PL" dirty="0"/>
              <a:t>; </a:t>
            </a:r>
            <a:r>
              <a:rPr lang="en-US" b="1" dirty="0" err="1"/>
              <a:t>esempio di varietà</a:t>
            </a:r>
            <a:r>
              <a:rPr lang="en-US" dirty="0"/>
              <a:t>: Graham </a:t>
            </a:r>
            <a:r>
              <a:rPr lang="pl-PL" dirty="0" err="1"/>
              <a:t>o </a:t>
            </a:r>
            <a:r>
              <a:rPr lang="en-US" dirty="0"/>
              <a:t>RGT Saki </a:t>
            </a:r>
            <a:endParaRPr lang="pl-PL" dirty="0"/>
          </a:p>
          <a:p>
            <a:r>
              <a:rPr lang="pl-PL" b="1" dirty="0" err="1"/>
              <a:t>Piantagione di </a:t>
            </a:r>
            <a:r>
              <a:rPr lang="pl-PL" b="1" dirty="0"/>
              <a:t>fagioli </a:t>
            </a:r>
            <a:r>
              <a:rPr lang="pl-PL" b="1" dirty="0" err="1"/>
              <a:t>Faba </a:t>
            </a:r>
            <a:r>
              <a:rPr lang="pl-PL" b="1" dirty="0"/>
              <a:t>(</a:t>
            </a:r>
            <a:r>
              <a:rPr lang="pl-PL" b="1" dirty="0" err="1"/>
              <a:t>coltura </a:t>
            </a:r>
            <a:r>
              <a:rPr lang="pl-PL" b="1" dirty="0"/>
              <a:t>2)</a:t>
            </a:r>
            <a:r>
              <a:rPr lang="pl-PL" dirty="0"/>
              <a:t>; </a:t>
            </a:r>
            <a:r>
              <a:rPr lang="pl-PL" b="1" dirty="0" err="1"/>
              <a:t>periodo</a:t>
            </a:r>
            <a:r>
              <a:rPr lang="pl-PL" b="1" dirty="0"/>
              <a:t>: </a:t>
            </a:r>
            <a:r>
              <a:rPr lang="pl-PL" dirty="0" err="1"/>
              <a:t>Maggio/Giugno</a:t>
            </a:r>
            <a:r>
              <a:rPr lang="pl-PL" dirty="0"/>
              <a:t>; </a:t>
            </a:r>
            <a:r>
              <a:rPr lang="en-US" b="1" dirty="0" err="1"/>
              <a:t>esempio di varietà</a:t>
            </a:r>
            <a:r>
              <a:rPr lang="en-US" b="1" dirty="0"/>
              <a:t>: </a:t>
            </a:r>
            <a:r>
              <a:rPr lang="en-US" dirty="0" err="1"/>
              <a:t>Fuego </a:t>
            </a:r>
            <a:r>
              <a:rPr lang="pl-PL" dirty="0" err="1"/>
              <a:t>o Boxer </a:t>
            </a:r>
            <a:r>
              <a:rPr lang="pl-PL" dirty="0"/>
              <a:t>(</a:t>
            </a:r>
            <a:r>
              <a:rPr lang="en-US" dirty="0"/>
              <a:t>varietà a maturazione </a:t>
            </a:r>
            <a:r>
              <a:rPr lang="en-US" dirty="0" err="1"/>
              <a:t>precoce</a:t>
            </a:r>
            <a:r>
              <a:rPr lang="en-US" dirty="0"/>
              <a:t>, ad alta resa e con buona resistenza all'allettamento</a:t>
            </a:r>
            <a:r>
              <a:rPr lang="pl-PL" dirty="0"/>
              <a:t>).</a:t>
            </a:r>
          </a:p>
          <a:p>
            <a:r>
              <a:rPr lang="en-US" b="1" dirty="0"/>
              <a:t>Raccolta </a:t>
            </a:r>
            <a:r>
              <a:rPr lang="pl-PL" b="1" dirty="0" err="1"/>
              <a:t>del grano </a:t>
            </a:r>
            <a:r>
              <a:rPr lang="en-US" b="1" dirty="0"/>
              <a:t>invernale </a:t>
            </a:r>
            <a:r>
              <a:rPr lang="pl-PL" b="1" dirty="0"/>
              <a:t>(</a:t>
            </a:r>
            <a:r>
              <a:rPr lang="pl-PL" b="1" dirty="0" err="1"/>
              <a:t>coltura </a:t>
            </a:r>
            <a:r>
              <a:rPr lang="pl-PL" b="1" dirty="0"/>
              <a:t>1)</a:t>
            </a:r>
            <a:r>
              <a:rPr lang="pl-PL" dirty="0"/>
              <a:t>; </a:t>
            </a:r>
            <a:r>
              <a:rPr lang="en-US" b="1" dirty="0"/>
              <a:t>periodo di </a:t>
            </a:r>
            <a:r>
              <a:rPr lang="en-US" b="1" dirty="0" err="1"/>
              <a:t>raccolta</a:t>
            </a:r>
            <a:r>
              <a:rPr lang="en-US" dirty="0"/>
              <a:t>: </a:t>
            </a:r>
            <a:r>
              <a:rPr lang="pl-PL" dirty="0"/>
              <a:t>Luglio</a:t>
            </a:r>
            <a:endParaRPr lang="en-IE" dirty="0"/>
          </a:p>
          <a:p>
            <a:endParaRPr lang="en-US" sz="600" dirty="0"/>
          </a:p>
          <a:p>
            <a:r>
              <a:rPr lang="en-US" b="1" dirty="0"/>
              <a:t>Raccolta di </a:t>
            </a:r>
            <a:r>
              <a:rPr lang="pl-PL" b="1" dirty="0"/>
              <a:t>fagioli </a:t>
            </a:r>
            <a:r>
              <a:rPr lang="pl-PL" b="1" dirty="0" err="1"/>
              <a:t>Faba </a:t>
            </a:r>
            <a:r>
              <a:rPr lang="pl-PL" b="1" dirty="0"/>
              <a:t>(</a:t>
            </a:r>
            <a:r>
              <a:rPr lang="pl-PL" b="1" dirty="0" err="1"/>
              <a:t>coltura </a:t>
            </a:r>
            <a:r>
              <a:rPr lang="pl-PL" b="1" dirty="0"/>
              <a:t>2); </a:t>
            </a:r>
            <a:r>
              <a:rPr lang="pl-PL" b="1" dirty="0" err="1"/>
              <a:t>periodo di raccolta</a:t>
            </a:r>
            <a:r>
              <a:rPr lang="pl-PL" dirty="0"/>
              <a:t>: </a:t>
            </a:r>
            <a:r>
              <a:rPr lang="pl-PL" dirty="0" err="1"/>
              <a:t>Ottobre</a:t>
            </a:r>
            <a:endParaRPr lang="en-US" dirty="0"/>
          </a:p>
          <a:p>
            <a:endParaRPr lang="en-US" dirty="0"/>
          </a:p>
          <a:p>
            <a:endParaRPr lang="en-US" dirty="0"/>
          </a:p>
        </p:txBody>
      </p:sp>
      <p:sp>
        <p:nvSpPr>
          <p:cNvPr id="8" name="pole tekstowe 70">
            <a:extLst>
              <a:ext uri="{FF2B5EF4-FFF2-40B4-BE49-F238E27FC236}">
                <a16:creationId xmlns:a16="http://schemas.microsoft.com/office/drawing/2014/main" id="{C504EF0B-6DCB-B1AD-B05F-FC98BF787BB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7" name="pole tekstowe 133">
            <a:extLst>
              <a:ext uri="{FF2B5EF4-FFF2-40B4-BE49-F238E27FC236}">
                <a16:creationId xmlns:a16="http://schemas.microsoft.com/office/drawing/2014/main" id="{BEB3A479-6551-FA38-9585-CD5AF7295A02}"/>
              </a:ext>
            </a:extLst>
          </p:cNvPr>
          <p:cNvSpPr txBox="1"/>
          <p:nvPr/>
        </p:nvSpPr>
        <p:spPr>
          <a:xfrm>
            <a:off x="728797" y="3798034"/>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9" name="pole tekstowe 136">
            <a:extLst>
              <a:ext uri="{FF2B5EF4-FFF2-40B4-BE49-F238E27FC236}">
                <a16:creationId xmlns:a16="http://schemas.microsoft.com/office/drawing/2014/main" id="{1B68C2D6-978D-2058-D2A4-0AE2AFA3AF43}"/>
              </a:ext>
            </a:extLst>
          </p:cNvPr>
          <p:cNvSpPr txBox="1"/>
          <p:nvPr/>
        </p:nvSpPr>
        <p:spPr>
          <a:xfrm>
            <a:off x="746810" y="4521188"/>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0" name="pole tekstowe 139">
            <a:extLst>
              <a:ext uri="{FF2B5EF4-FFF2-40B4-BE49-F238E27FC236}">
                <a16:creationId xmlns:a16="http://schemas.microsoft.com/office/drawing/2014/main" id="{CCA7A0AD-79ED-F507-E9DF-7BF096B85328}"/>
              </a:ext>
            </a:extLst>
          </p:cNvPr>
          <p:cNvSpPr txBox="1"/>
          <p:nvPr/>
        </p:nvSpPr>
        <p:spPr>
          <a:xfrm>
            <a:off x="714140" y="5271542"/>
            <a:ext cx="557710" cy="646331"/>
          </a:xfrm>
          <a:prstGeom prst="rect">
            <a:avLst/>
          </a:prstGeom>
          <a:noFill/>
        </p:spPr>
        <p:txBody>
          <a:bodyPr wrap="square" rtlCol="0">
            <a:spAutoFit/>
          </a:bodyPr>
          <a:lstStyle/>
          <a:p>
            <a:pPr algn="ctr"/>
            <a:r>
              <a:rPr lang="pl-PL" sz="3600" b="1" dirty="0">
                <a:solidFill>
                  <a:srgbClr val="8BC540"/>
                </a:solidFill>
              </a:rPr>
              <a:t>4</a:t>
            </a:r>
          </a:p>
        </p:txBody>
      </p:sp>
      <p:grpSp>
        <p:nvGrpSpPr>
          <p:cNvPr id="31" name="Grupa 77">
            <a:extLst>
              <a:ext uri="{FF2B5EF4-FFF2-40B4-BE49-F238E27FC236}">
                <a16:creationId xmlns:a16="http://schemas.microsoft.com/office/drawing/2014/main" id="{88B80A97-9A2C-D4E0-07F1-9A6AD78811B9}"/>
              </a:ext>
            </a:extLst>
          </p:cNvPr>
          <p:cNvGrpSpPr/>
          <p:nvPr/>
        </p:nvGrpSpPr>
        <p:grpSpPr>
          <a:xfrm>
            <a:off x="491147" y="1690480"/>
            <a:ext cx="11125018" cy="390351"/>
            <a:chOff x="300359" y="3233823"/>
            <a:chExt cx="11125018" cy="390351"/>
          </a:xfrm>
          <a:solidFill>
            <a:srgbClr val="8BC540"/>
          </a:solidFill>
        </p:grpSpPr>
        <p:sp>
          <p:nvSpPr>
            <p:cNvPr id="32" name="Dowolny kształt: kształt 115">
              <a:extLst>
                <a:ext uri="{FF2B5EF4-FFF2-40B4-BE49-F238E27FC236}">
                  <a16:creationId xmlns:a16="http://schemas.microsoft.com/office/drawing/2014/main" id="{F9F43146-7AAE-B334-A1AC-6321B68722F6}"/>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a:t>
              </a:r>
              <a:r>
                <a:rPr lang="en-IE" sz="1600" b="1" kern="1200" dirty="0">
                  <a:solidFill>
                    <a:srgbClr val="231F20"/>
                  </a:solidFill>
                </a:rPr>
                <a:t>T</a:t>
              </a:r>
              <a:endParaRPr lang="pl-PL" sz="1600" b="1" kern="1200" dirty="0">
                <a:solidFill>
                  <a:srgbClr val="231F20"/>
                </a:solidFill>
              </a:endParaRPr>
            </a:p>
          </p:txBody>
        </p:sp>
        <p:sp>
          <p:nvSpPr>
            <p:cNvPr id="33" name="Dowolny kształt: kształt 116">
              <a:extLst>
                <a:ext uri="{FF2B5EF4-FFF2-40B4-BE49-F238E27FC236}">
                  <a16:creationId xmlns:a16="http://schemas.microsoft.com/office/drawing/2014/main" id="{C216191A-1069-DB0E-ECCE-916220DF0334}"/>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T</a:t>
              </a:r>
              <a:r>
                <a:rPr lang="pl-PL" sz="1600" b="1" kern="1200" dirty="0">
                  <a:solidFill>
                    <a:srgbClr val="231F20"/>
                  </a:solidFill>
                </a:rPr>
                <a:t>T</a:t>
              </a:r>
            </a:p>
          </p:txBody>
        </p:sp>
        <p:sp>
          <p:nvSpPr>
            <p:cNvPr id="34" name="Dowolny kształt: kształt 117">
              <a:extLst>
                <a:ext uri="{FF2B5EF4-FFF2-40B4-BE49-F238E27FC236}">
                  <a16:creationId xmlns:a16="http://schemas.microsoft.com/office/drawing/2014/main" id="{BB747952-C18C-E2D1-FA73-1A15E5D641A7}"/>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35" name="Dowolny kształt: kształt 118">
              <a:extLst>
                <a:ext uri="{FF2B5EF4-FFF2-40B4-BE49-F238E27FC236}">
                  <a16:creationId xmlns:a16="http://schemas.microsoft.com/office/drawing/2014/main" id="{1ABBF61A-9270-E144-DCE0-D2A36BF0962A}"/>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a:t>
              </a:r>
              <a:r>
                <a:rPr lang="en-IE" sz="1600" b="1" kern="1200" dirty="0">
                  <a:solidFill>
                    <a:srgbClr val="231F20"/>
                  </a:solidFill>
                </a:rPr>
                <a:t>I</a:t>
              </a:r>
              <a:r>
                <a:rPr lang="pl-PL" sz="1600" b="1" kern="1200" dirty="0">
                  <a:solidFill>
                    <a:srgbClr val="231F20"/>
                  </a:solidFill>
                </a:rPr>
                <a:t>C</a:t>
              </a:r>
            </a:p>
          </p:txBody>
        </p:sp>
        <p:sp>
          <p:nvSpPr>
            <p:cNvPr id="36" name="Dowolny kształt: kształt 119">
              <a:extLst>
                <a:ext uri="{FF2B5EF4-FFF2-40B4-BE49-F238E27FC236}">
                  <a16:creationId xmlns:a16="http://schemas.microsoft.com/office/drawing/2014/main" id="{2003FD11-ADFD-EEED-3380-AC5A927079FC}"/>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37" name="Dowolny kształt: kształt 120">
              <a:extLst>
                <a:ext uri="{FF2B5EF4-FFF2-40B4-BE49-F238E27FC236}">
                  <a16:creationId xmlns:a16="http://schemas.microsoft.com/office/drawing/2014/main" id="{32CBD299-FF3D-339D-2FCA-DA065EC07C5B}"/>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38" name="Dowolny kształt: kształt 121">
              <a:extLst>
                <a:ext uri="{FF2B5EF4-FFF2-40B4-BE49-F238E27FC236}">
                  <a16:creationId xmlns:a16="http://schemas.microsoft.com/office/drawing/2014/main" id="{DF5E8484-603F-89BB-F8A5-185C983F3397}"/>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39" name="Dowolny kształt: kształt 122">
              <a:extLst>
                <a:ext uri="{FF2B5EF4-FFF2-40B4-BE49-F238E27FC236}">
                  <a16:creationId xmlns:a16="http://schemas.microsoft.com/office/drawing/2014/main" id="{DB963070-4F4D-0B2E-CAF6-C926465ABD91}"/>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40" name="Dowolny kształt: kształt 123">
              <a:extLst>
                <a:ext uri="{FF2B5EF4-FFF2-40B4-BE49-F238E27FC236}">
                  <a16:creationId xmlns:a16="http://schemas.microsoft.com/office/drawing/2014/main" id="{0A83B332-BA47-891B-EDA9-E99767C59044}"/>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MAG</a:t>
              </a:r>
            </a:p>
          </p:txBody>
        </p:sp>
        <p:sp>
          <p:nvSpPr>
            <p:cNvPr id="41" name="Dowolny kształt: kształt 124">
              <a:extLst>
                <a:ext uri="{FF2B5EF4-FFF2-40B4-BE49-F238E27FC236}">
                  <a16:creationId xmlns:a16="http://schemas.microsoft.com/office/drawing/2014/main" id="{DA493905-0C4B-2BE0-9833-5024E9DD0EA6}"/>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GIU</a:t>
              </a:r>
            </a:p>
          </p:txBody>
        </p:sp>
        <p:sp>
          <p:nvSpPr>
            <p:cNvPr id="42" name="Dowolny kształt: kształt 125">
              <a:extLst>
                <a:ext uri="{FF2B5EF4-FFF2-40B4-BE49-F238E27FC236}">
                  <a16:creationId xmlns:a16="http://schemas.microsoft.com/office/drawing/2014/main" id="{26A72817-7F21-5DA2-EC36-1C04A75D33D1}"/>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en-IE" sz="1600" b="1" dirty="0">
                  <a:solidFill>
                    <a:srgbClr val="231F20"/>
                  </a:solidFill>
                </a:rPr>
                <a:t>L</a:t>
              </a:r>
              <a:r>
                <a:rPr lang="pl-PL" sz="1600" b="1" kern="1200" dirty="0">
                  <a:solidFill>
                    <a:srgbClr val="231F20"/>
                  </a:solidFill>
                </a:rPr>
                <a:t>U</a:t>
              </a:r>
              <a:r>
                <a:rPr lang="en-IE" sz="1600" b="1" dirty="0">
                  <a:solidFill>
                    <a:srgbClr val="231F20"/>
                  </a:solidFill>
                </a:rPr>
                <a:t>G</a:t>
              </a:r>
              <a:endParaRPr lang="pl-PL" sz="1600" b="1" kern="1200" dirty="0">
                <a:solidFill>
                  <a:srgbClr val="231F20"/>
                </a:solidFill>
              </a:endParaRPr>
            </a:p>
          </p:txBody>
        </p:sp>
        <p:sp>
          <p:nvSpPr>
            <p:cNvPr id="43" name="Dowolny kształt: kształt 126">
              <a:extLst>
                <a:ext uri="{FF2B5EF4-FFF2-40B4-BE49-F238E27FC236}">
                  <a16:creationId xmlns:a16="http://schemas.microsoft.com/office/drawing/2014/main" id="{36F1F1F8-42C2-9941-E1BA-84631937EF47}"/>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AG</a:t>
              </a:r>
              <a:r>
                <a:rPr lang="en-IE" sz="1600" b="1" kern="1200" dirty="0">
                  <a:solidFill>
                    <a:srgbClr val="231F20"/>
                  </a:solidFill>
                </a:rPr>
                <a:t>O</a:t>
              </a:r>
              <a:endParaRPr lang="pl-PL" sz="1600" b="1" kern="1200" dirty="0">
                <a:solidFill>
                  <a:srgbClr val="231F20"/>
                </a:solidFill>
              </a:endParaRPr>
            </a:p>
          </p:txBody>
        </p:sp>
        <p:sp>
          <p:nvSpPr>
            <p:cNvPr id="44" name="Dowolny kształt: kształt 127">
              <a:extLst>
                <a:ext uri="{FF2B5EF4-FFF2-40B4-BE49-F238E27FC236}">
                  <a16:creationId xmlns:a16="http://schemas.microsoft.com/office/drawing/2014/main" id="{167AD403-49B4-65CB-CD96-7C594DDEDBF0}"/>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a:t>
              </a:r>
              <a:r>
                <a:rPr lang="en-IE" sz="1600" b="1" kern="1200" dirty="0">
                  <a:solidFill>
                    <a:srgbClr val="231F20"/>
                  </a:solidFill>
                </a:rPr>
                <a:t>T</a:t>
              </a:r>
              <a:endParaRPr lang="pl-PL" sz="1600" b="1" kern="1200" dirty="0">
                <a:solidFill>
                  <a:srgbClr val="231F20"/>
                </a:solidFill>
              </a:endParaRPr>
            </a:p>
          </p:txBody>
        </p:sp>
        <p:sp>
          <p:nvSpPr>
            <p:cNvPr id="45" name="Dowolny kształt: kształt 128">
              <a:extLst>
                <a:ext uri="{FF2B5EF4-FFF2-40B4-BE49-F238E27FC236}">
                  <a16:creationId xmlns:a16="http://schemas.microsoft.com/office/drawing/2014/main" id="{5851E4AA-7406-D0EC-4922-B82A7CEBB99C}"/>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T</a:t>
              </a:r>
              <a:r>
                <a:rPr lang="pl-PL" sz="1600" b="1" kern="1200" dirty="0">
                  <a:solidFill>
                    <a:srgbClr val="231F20"/>
                  </a:solidFill>
                </a:rPr>
                <a:t>T</a:t>
              </a:r>
            </a:p>
          </p:txBody>
        </p:sp>
      </p:grpSp>
    </p:spTree>
    <p:extLst>
      <p:ext uri="{BB962C8B-B14F-4D97-AF65-F5344CB8AC3E}">
        <p14:creationId xmlns:p14="http://schemas.microsoft.com/office/powerpoint/2010/main" val="1841040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3342356" y="582302"/>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a:solidFill>
                  <a:srgbClr val="000000"/>
                </a:solidFill>
              </a:rPr>
              <a:t>Esempi di </a:t>
            </a:r>
            <a:r>
              <a:rPr lang="pl-PL" sz="3600" b="1" dirty="0" err="1">
                <a:solidFill>
                  <a:srgbClr val="000000"/>
                </a:solidFill>
              </a:rPr>
              <a:t>coltivazione a staffetta</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97018" y="333887"/>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MAG</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GIU</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L</a:t>
              </a:r>
              <a:r>
                <a:rPr lang="en-IE" sz="1600" b="1" kern="1200" dirty="0">
                  <a:solidFill>
                    <a:srgbClr val="231F20"/>
                  </a:solidFill>
                </a:rPr>
                <a:t>UG</a:t>
              </a:r>
              <a:endParaRPr lang="pl-PL" sz="1600" b="1" kern="1200" dirty="0">
                <a:solidFill>
                  <a:srgbClr val="231F20"/>
                </a:solidFill>
              </a:endParaRP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AG</a:t>
              </a:r>
              <a:r>
                <a:rPr lang="en-IE" sz="1600" b="1" kern="1200" dirty="0">
                  <a:solidFill>
                    <a:srgbClr val="231F20"/>
                  </a:solidFill>
                </a:rPr>
                <a:t>O</a:t>
              </a:r>
              <a:endParaRPr lang="pl-PL" sz="1600" b="1" kern="1200" dirty="0">
                <a:solidFill>
                  <a:srgbClr val="231F20"/>
                </a:solidFill>
              </a:endParaRP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SET</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T</a:t>
              </a:r>
              <a:r>
                <a:rPr lang="pl-PL" sz="1600" b="1" kern="1200" dirty="0">
                  <a:solidFill>
                    <a:srgbClr val="231F20"/>
                  </a:solidFill>
                </a:rPr>
                <a:t>T</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a:t>
              </a:r>
              <a:r>
                <a:rPr lang="en-IE" sz="1600" b="1" kern="1200" dirty="0">
                  <a:solidFill>
                    <a:srgbClr val="231F20"/>
                  </a:solidFill>
                </a:rPr>
                <a:t>I</a:t>
              </a:r>
              <a:r>
                <a:rPr lang="pl-PL" sz="1600" b="1" kern="1200" dirty="0">
                  <a:solidFill>
                    <a:srgbClr val="231F20"/>
                  </a:solidFill>
                </a:rPr>
                <a:t>C</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grpSp>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128078" y="1319571"/>
            <a:ext cx="326658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AVENA DI PRIMAVERA</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4053891" y="2098760"/>
            <a:ext cx="2875409"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MOSTO</a:t>
            </a:r>
          </a:p>
        </p:txBody>
      </p:sp>
      <p:grpSp>
        <p:nvGrpSpPr>
          <p:cNvPr id="4" name="Grupa 3">
            <a:extLst>
              <a:ext uri="{FF2B5EF4-FFF2-40B4-BE49-F238E27FC236}">
                <a16:creationId xmlns:a16="http://schemas.microsoft.com/office/drawing/2014/main" id="{CAA29DFF-0CD0-4B3A-9A93-CA9A2B49EFDD}"/>
              </a:ext>
            </a:extLst>
          </p:cNvPr>
          <p:cNvGrpSpPr/>
          <p:nvPr/>
        </p:nvGrpSpPr>
        <p:grpSpPr>
          <a:xfrm>
            <a:off x="3932796" y="241184"/>
            <a:ext cx="557710" cy="1075299"/>
            <a:chOff x="8065526" y="294974"/>
            <a:chExt cx="557710" cy="1075299"/>
          </a:xfrm>
        </p:grpSpPr>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906261"/>
              <a:ext cx="315523" cy="464012"/>
            </a:xfrm>
            <a:prstGeom prst="rect">
              <a:avLst/>
            </a:prstGeom>
          </p:spPr>
        </p:pic>
        <p:sp>
          <p:nvSpPr>
            <p:cNvPr id="83" name="pole tekstowe 82">
              <a:extLst>
                <a:ext uri="{FF2B5EF4-FFF2-40B4-BE49-F238E27FC236}">
                  <a16:creationId xmlns:a16="http://schemas.microsoft.com/office/drawing/2014/main" id="{B1B1CC5A-BA2D-4783-88FE-D9433D271E7E}"/>
                </a:ext>
              </a:extLst>
            </p:cNvPr>
            <p:cNvSpPr txBox="1"/>
            <p:nvPr/>
          </p:nvSpPr>
          <p:spPr>
            <a:xfrm>
              <a:off x="8065526" y="294974"/>
              <a:ext cx="557710" cy="646331"/>
            </a:xfrm>
            <a:prstGeom prst="rect">
              <a:avLst/>
            </a:prstGeom>
            <a:noFill/>
          </p:spPr>
          <p:txBody>
            <a:bodyPr wrap="square" rtlCol="0">
              <a:spAutoFit/>
            </a:bodyPr>
            <a:lstStyle/>
            <a:p>
              <a:pPr algn="ctr"/>
              <a:r>
                <a:rPr lang="pl-PL" sz="3600" b="1" dirty="0">
                  <a:solidFill>
                    <a:srgbClr val="8BC540"/>
                  </a:solidFill>
                </a:rPr>
                <a:t>3</a:t>
              </a:r>
            </a:p>
          </p:txBody>
        </p:sp>
      </p:gr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638676" y="3186554"/>
            <a:ext cx="10318741"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b="1" dirty="0" err="1"/>
              <a:t>Piantagione di avena </a:t>
            </a:r>
            <a:r>
              <a:rPr lang="pl-PL" b="1" dirty="0"/>
              <a:t>primaverile (</a:t>
            </a:r>
            <a:r>
              <a:rPr lang="pl-PL" b="1" dirty="0" err="1"/>
              <a:t>coltura </a:t>
            </a:r>
            <a:r>
              <a:rPr lang="pl-PL" b="1" dirty="0"/>
              <a:t>1); </a:t>
            </a:r>
            <a:r>
              <a:rPr lang="pl-PL" b="1" dirty="0" err="1"/>
              <a:t>periodo</a:t>
            </a:r>
            <a:r>
              <a:rPr lang="pl-PL" b="1" dirty="0"/>
              <a:t>: </a:t>
            </a:r>
            <a:r>
              <a:rPr lang="pl-PL" dirty="0" err="1"/>
              <a:t>Marzo/Aprile</a:t>
            </a:r>
            <a:r>
              <a:rPr lang="pl-PL" dirty="0"/>
              <a:t>; </a:t>
            </a:r>
            <a:r>
              <a:rPr lang="en-US" b="1" dirty="0" err="1"/>
              <a:t>esempio di varietà</a:t>
            </a:r>
            <a:r>
              <a:rPr lang="en-US" dirty="0"/>
              <a:t>: Husky </a:t>
            </a:r>
            <a:r>
              <a:rPr lang="pl-PL" dirty="0" err="1"/>
              <a:t>o </a:t>
            </a:r>
            <a:r>
              <a:rPr lang="en-US" dirty="0"/>
              <a:t>Canyon</a:t>
            </a:r>
            <a:endParaRPr lang="pl-PL" dirty="0"/>
          </a:p>
          <a:p>
            <a:pPr>
              <a:spcAft>
                <a:spcPts val="600"/>
              </a:spcAft>
            </a:pPr>
            <a:r>
              <a:rPr lang="pl-PL" b="1" dirty="0" err="1"/>
              <a:t>Impianto di senape </a:t>
            </a:r>
            <a:r>
              <a:rPr lang="pl-PL" b="1" dirty="0"/>
              <a:t>(</a:t>
            </a:r>
            <a:r>
              <a:rPr lang="pl-PL" b="1" dirty="0" err="1"/>
              <a:t>coltura </a:t>
            </a:r>
            <a:r>
              <a:rPr lang="pl-PL" b="1" dirty="0"/>
              <a:t>2)</a:t>
            </a:r>
            <a:r>
              <a:rPr lang="pl-PL" dirty="0"/>
              <a:t>; </a:t>
            </a:r>
            <a:r>
              <a:rPr lang="pl-PL" b="1" dirty="0" err="1"/>
              <a:t>periodo</a:t>
            </a:r>
            <a:r>
              <a:rPr lang="pl-PL" b="1" dirty="0"/>
              <a:t>: </a:t>
            </a:r>
            <a:r>
              <a:rPr lang="pl-PL" dirty="0" err="1"/>
              <a:t>Luglio</a:t>
            </a:r>
            <a:r>
              <a:rPr lang="pl-PL" dirty="0"/>
              <a:t>; </a:t>
            </a:r>
            <a:r>
              <a:rPr lang="en-US" b="1" dirty="0" err="1"/>
              <a:t>esempio di varietà</a:t>
            </a:r>
            <a:r>
              <a:rPr lang="en-US" b="1" dirty="0"/>
              <a:t>: </a:t>
            </a:r>
            <a:r>
              <a:rPr lang="en-US" dirty="0"/>
              <a:t>Caliente 199 </a:t>
            </a:r>
            <a:r>
              <a:rPr lang="pl-PL" dirty="0" err="1"/>
              <a:t>o </a:t>
            </a:r>
            <a:r>
              <a:rPr lang="en-US" dirty="0" err="1"/>
              <a:t>IdaGold </a:t>
            </a:r>
            <a:r>
              <a:rPr lang="pl-PL" dirty="0"/>
              <a:t>(</a:t>
            </a:r>
            <a:r>
              <a:rPr lang="en-US" dirty="0"/>
              <a:t>varietà a maturazione </a:t>
            </a:r>
            <a:r>
              <a:rPr lang="en-US" dirty="0" err="1"/>
              <a:t>precoce </a:t>
            </a:r>
            <a:r>
              <a:rPr lang="en-US" dirty="0"/>
              <a:t>e ad alta resa con buona resistenza all'allettamento</a:t>
            </a:r>
            <a:r>
              <a:rPr lang="pl-PL" dirty="0"/>
              <a:t>).</a:t>
            </a:r>
          </a:p>
          <a:p>
            <a:pPr>
              <a:spcAft>
                <a:spcPts val="600"/>
              </a:spcAft>
            </a:pPr>
            <a:r>
              <a:rPr lang="en-US" b="1" dirty="0"/>
              <a:t>Raccolta di </a:t>
            </a:r>
            <a:r>
              <a:rPr lang="pl-PL" b="1" dirty="0" err="1"/>
              <a:t>avena </a:t>
            </a:r>
            <a:r>
              <a:rPr lang="pl-PL" b="1" dirty="0"/>
              <a:t>primaverile (</a:t>
            </a:r>
            <a:r>
              <a:rPr lang="pl-PL" b="1" dirty="0" err="1"/>
              <a:t>coltura </a:t>
            </a:r>
            <a:r>
              <a:rPr lang="pl-PL" b="1" dirty="0"/>
              <a:t>1)</a:t>
            </a:r>
            <a:r>
              <a:rPr lang="pl-PL" dirty="0"/>
              <a:t>; </a:t>
            </a:r>
            <a:r>
              <a:rPr lang="en-US" b="1" dirty="0"/>
              <a:t>periodo di </a:t>
            </a:r>
            <a:r>
              <a:rPr lang="en-US" b="1" dirty="0" err="1"/>
              <a:t>raccolta</a:t>
            </a:r>
            <a:r>
              <a:rPr lang="en-US" dirty="0"/>
              <a:t>: </a:t>
            </a:r>
            <a:r>
              <a:rPr lang="pl-PL" dirty="0" err="1"/>
              <a:t>Luglio</a:t>
            </a:r>
            <a:endParaRPr lang="en-US" dirty="0"/>
          </a:p>
          <a:p>
            <a:pPr>
              <a:spcAft>
                <a:spcPts val="600"/>
              </a:spcAft>
            </a:pPr>
            <a:r>
              <a:rPr lang="en-US" b="1" dirty="0"/>
              <a:t>Raccolta </a:t>
            </a:r>
            <a:r>
              <a:rPr lang="pl-PL" b="1" dirty="0" err="1"/>
              <a:t>della senape </a:t>
            </a:r>
            <a:r>
              <a:rPr lang="pl-PL" b="1" dirty="0"/>
              <a:t>(</a:t>
            </a:r>
            <a:r>
              <a:rPr lang="pl-PL" b="1" dirty="0" err="1"/>
              <a:t>coltura </a:t>
            </a:r>
            <a:r>
              <a:rPr lang="pl-PL" b="1" dirty="0"/>
              <a:t>2); </a:t>
            </a:r>
            <a:r>
              <a:rPr lang="pl-PL" b="1" dirty="0" err="1"/>
              <a:t>periodo di raccolta</a:t>
            </a:r>
            <a:r>
              <a:rPr lang="pl-PL" dirty="0"/>
              <a:t>: </a:t>
            </a:r>
            <a:r>
              <a:rPr lang="pl-PL" dirty="0" err="1"/>
              <a:t>Ottobre</a:t>
            </a:r>
            <a:endParaRPr lang="en-US" dirty="0"/>
          </a:p>
          <a:p>
            <a:pPr>
              <a:spcAft>
                <a:spcPts val="600"/>
              </a:spcAft>
            </a:pPr>
            <a:endParaRPr lang="en-US" dirty="0"/>
          </a:p>
          <a:p>
            <a:pPr>
              <a:spcAft>
                <a:spcPts val="600"/>
              </a:spcAft>
            </a:pPr>
            <a:endParaRPr lang="en-US" dirty="0"/>
          </a:p>
        </p:txBody>
      </p:sp>
      <p:sp>
        <p:nvSpPr>
          <p:cNvPr id="17" name="pole tekstowe 70">
            <a:extLst>
              <a:ext uri="{FF2B5EF4-FFF2-40B4-BE49-F238E27FC236}">
                <a16:creationId xmlns:a16="http://schemas.microsoft.com/office/drawing/2014/main" id="{7127D3EF-FB1D-8393-45BE-F62FAD19AD9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9" name="pole tekstowe 133">
            <a:extLst>
              <a:ext uri="{FF2B5EF4-FFF2-40B4-BE49-F238E27FC236}">
                <a16:creationId xmlns:a16="http://schemas.microsoft.com/office/drawing/2014/main" id="{C34AC4B7-8210-D65F-6B24-FA368F17E08D}"/>
              </a:ext>
            </a:extLst>
          </p:cNvPr>
          <p:cNvSpPr txBox="1"/>
          <p:nvPr/>
        </p:nvSpPr>
        <p:spPr>
          <a:xfrm>
            <a:off x="728797" y="3874857"/>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20" name="pole tekstowe 136">
            <a:extLst>
              <a:ext uri="{FF2B5EF4-FFF2-40B4-BE49-F238E27FC236}">
                <a16:creationId xmlns:a16="http://schemas.microsoft.com/office/drawing/2014/main" id="{4179662D-E911-859E-9D21-5E195F94837E}"/>
              </a:ext>
            </a:extLst>
          </p:cNvPr>
          <p:cNvSpPr txBox="1"/>
          <p:nvPr/>
        </p:nvSpPr>
        <p:spPr>
          <a:xfrm>
            <a:off x="718163" y="4674834"/>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1" name="pole tekstowe 139">
            <a:extLst>
              <a:ext uri="{FF2B5EF4-FFF2-40B4-BE49-F238E27FC236}">
                <a16:creationId xmlns:a16="http://schemas.microsoft.com/office/drawing/2014/main" id="{3B1FE7DA-A17B-5867-3054-48E761880819}"/>
              </a:ext>
            </a:extLst>
          </p:cNvPr>
          <p:cNvSpPr txBox="1"/>
          <p:nvPr/>
        </p:nvSpPr>
        <p:spPr>
          <a:xfrm>
            <a:off x="714140" y="5321165"/>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06626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248830"/>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a:solidFill>
                  <a:srgbClr val="000000"/>
                </a:solidFill>
              </a:rPr>
              <a:t>Esempi di </a:t>
            </a:r>
            <a:r>
              <a:rPr lang="pl-PL" sz="3600" b="1" dirty="0" err="1">
                <a:solidFill>
                  <a:srgbClr val="000000"/>
                </a:solidFill>
              </a:rPr>
              <a:t>coltivazione a staffetta</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293706"/>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79086"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AG</a:t>
              </a:r>
              <a:r>
                <a:rPr lang="en-IE" sz="1600" b="1" kern="1200" dirty="0">
                  <a:solidFill>
                    <a:srgbClr val="231F20"/>
                  </a:solidFill>
                </a:rPr>
                <a:t>O</a:t>
              </a:r>
              <a:endParaRPr lang="pl-PL" sz="1600" b="1" kern="1200" dirty="0">
                <a:solidFill>
                  <a:srgbClr val="231F20"/>
                </a:solidFill>
              </a:endParaRP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a:t>
              </a:r>
              <a:r>
                <a:rPr lang="en-IE" sz="1600" b="1" kern="1200" dirty="0">
                  <a:solidFill>
                    <a:srgbClr val="231F20"/>
                  </a:solidFill>
                </a:rPr>
                <a:t>T</a:t>
              </a:r>
              <a:endParaRPr lang="pl-PL" sz="1600" b="1" kern="1200" dirty="0">
                <a:solidFill>
                  <a:srgbClr val="231F20"/>
                </a:solidFill>
              </a:endParaRP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T</a:t>
              </a:r>
              <a:r>
                <a:rPr lang="pl-PL" sz="1600" b="1" kern="1200" dirty="0">
                  <a:solidFill>
                    <a:srgbClr val="231F20"/>
                  </a:solidFill>
                </a:rPr>
                <a:t>T</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a:t>
              </a:r>
              <a:r>
                <a:rPr lang="en-IE" sz="1600" b="1" kern="1200" dirty="0">
                  <a:solidFill>
                    <a:srgbClr val="231F20"/>
                  </a:solidFill>
                </a:rPr>
                <a:t>I</a:t>
              </a:r>
              <a:r>
                <a:rPr lang="pl-PL" sz="1600" b="1" kern="1200" dirty="0">
                  <a:solidFill>
                    <a:srgbClr val="231F20"/>
                  </a:solidFill>
                </a:rPr>
                <a:t>C</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MAG</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GIU</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L</a:t>
              </a:r>
              <a:r>
                <a:rPr lang="en-IE" sz="1600" b="1" kern="1200" dirty="0">
                  <a:solidFill>
                    <a:srgbClr val="231F20"/>
                  </a:solidFill>
                </a:rPr>
                <a:t>UG</a:t>
              </a:r>
              <a:endParaRPr lang="pl-PL" sz="1600" b="1" kern="1200" dirty="0">
                <a:solidFill>
                  <a:srgbClr val="231F20"/>
                </a:solidFill>
              </a:endParaRP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AG</a:t>
              </a:r>
              <a:r>
                <a:rPr lang="en-IE" sz="1600" b="1" kern="1200" dirty="0">
                  <a:solidFill>
                    <a:srgbClr val="231F20"/>
                  </a:solidFill>
                </a:rPr>
                <a:t>O</a:t>
              </a:r>
              <a:endParaRPr lang="pl-PL" sz="1600" b="1" kern="1200" dirty="0">
                <a:solidFill>
                  <a:srgbClr val="231F20"/>
                </a:solidFill>
              </a:endParaRP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T</a:t>
              </a:r>
              <a:r>
                <a:rPr lang="pl-PL" sz="1600" b="1" kern="1200" dirty="0">
                  <a:solidFill>
                    <a:srgbClr val="231F20"/>
                  </a:solidFill>
                </a:rPr>
                <a:t>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979086" y="1319571"/>
            <a:ext cx="760266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RAPITO</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8186620" y="2080831"/>
            <a:ext cx="327852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PISELLI DA CAMPO</a:t>
            </a:r>
            <a:endParaRPr lang="pl-PL" sz="1600" b="1" kern="1200" dirty="0">
              <a:solidFill>
                <a:srgbClr val="231F20"/>
              </a:solidFill>
            </a:endParaRP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618252"/>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979086" y="3110828"/>
            <a:ext cx="1092540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Aft>
                <a:spcPts val="400"/>
              </a:spcAft>
            </a:pPr>
            <a:r>
              <a:rPr lang="pl-PL" sz="2200" b="1" dirty="0" err="1"/>
              <a:t>Impianto di colza </a:t>
            </a:r>
            <a:r>
              <a:rPr lang="pl-PL" sz="2200" b="1" dirty="0"/>
              <a:t>(</a:t>
            </a:r>
            <a:r>
              <a:rPr lang="pl-PL" sz="2200" b="1" dirty="0" err="1"/>
              <a:t>coltura </a:t>
            </a:r>
            <a:r>
              <a:rPr lang="pl-PL" sz="2200" b="1" dirty="0"/>
              <a:t>1); </a:t>
            </a:r>
            <a:r>
              <a:rPr lang="pl-PL" sz="2200" b="1" dirty="0" err="1"/>
              <a:t>periodo</a:t>
            </a:r>
            <a:r>
              <a:rPr lang="pl-PL" sz="2200" b="1" dirty="0"/>
              <a:t>: </a:t>
            </a:r>
            <a:r>
              <a:rPr lang="en-US" sz="2200" dirty="0"/>
              <a:t>fine agosto-inizio </a:t>
            </a:r>
            <a:r>
              <a:rPr lang="pl-PL" sz="2200" dirty="0" err="1"/>
              <a:t>settembre</a:t>
            </a:r>
            <a:r>
              <a:rPr lang="pl-PL" sz="2200" dirty="0"/>
              <a:t>; </a:t>
            </a:r>
            <a:r>
              <a:rPr lang="en-US" sz="2200" b="1" dirty="0" err="1"/>
              <a:t>esempio di varietà</a:t>
            </a:r>
            <a:r>
              <a:rPr lang="en-US" sz="2200" dirty="0"/>
              <a:t>: </a:t>
            </a:r>
            <a:r>
              <a:rPr lang="en-US" sz="2200" dirty="0" err="1"/>
              <a:t>InVigor </a:t>
            </a:r>
            <a:r>
              <a:rPr lang="en-US" sz="2200" dirty="0"/>
              <a:t>L234PC </a:t>
            </a:r>
            <a:r>
              <a:rPr lang="pl-PL" sz="2200" dirty="0" err="1"/>
              <a:t>o </a:t>
            </a:r>
            <a:r>
              <a:rPr lang="en-US" sz="2200" dirty="0"/>
              <a:t>DK Exclaim </a:t>
            </a:r>
            <a:r>
              <a:rPr lang="pl-PL" sz="2200" dirty="0"/>
              <a:t>(</a:t>
            </a:r>
            <a:r>
              <a:rPr lang="en-US" sz="2200" dirty="0"/>
              <a:t>varietà a impollinazione aperta con un buon potenziale di resa e una forte resistenza invernale</a:t>
            </a:r>
            <a:r>
              <a:rPr lang="pl-PL" sz="2200" dirty="0"/>
              <a:t>).</a:t>
            </a:r>
          </a:p>
          <a:p>
            <a:pPr indent="0">
              <a:spcAft>
                <a:spcPts val="400"/>
              </a:spcAft>
            </a:pPr>
            <a:r>
              <a:rPr lang="pl-PL" sz="2200" b="1" dirty="0" err="1"/>
              <a:t>Piantagione di piselli </a:t>
            </a:r>
            <a:r>
              <a:rPr lang="pl-PL" sz="2200" b="1" dirty="0"/>
              <a:t>da campo (</a:t>
            </a:r>
            <a:r>
              <a:rPr lang="pl-PL" sz="2200" b="1" dirty="0" err="1"/>
              <a:t>coltura </a:t>
            </a:r>
            <a:r>
              <a:rPr lang="pl-PL" sz="2200" b="1" dirty="0"/>
              <a:t>2)</a:t>
            </a:r>
            <a:r>
              <a:rPr lang="pl-PL" sz="2200" dirty="0"/>
              <a:t>; </a:t>
            </a:r>
            <a:r>
              <a:rPr lang="pl-PL" sz="2200" b="1" dirty="0" err="1"/>
              <a:t>periodo</a:t>
            </a:r>
            <a:r>
              <a:rPr lang="pl-PL" sz="2200" b="1" dirty="0"/>
              <a:t>: </a:t>
            </a:r>
            <a:r>
              <a:rPr lang="en-US" sz="2200" dirty="0"/>
              <a:t>Maggio/giugno </a:t>
            </a:r>
            <a:r>
              <a:rPr lang="pl-PL" sz="2200" dirty="0"/>
              <a:t>(</a:t>
            </a:r>
            <a:r>
              <a:rPr lang="en-US" sz="2200" dirty="0"/>
              <a:t>poco prima del raccolto di colza</a:t>
            </a:r>
            <a:r>
              <a:rPr lang="pl-PL" sz="2200" dirty="0"/>
              <a:t>); </a:t>
            </a:r>
            <a:r>
              <a:rPr lang="en-US" sz="2200" b="1" dirty="0" err="1"/>
              <a:t>varietà esempio</a:t>
            </a:r>
            <a:r>
              <a:rPr lang="en-US" sz="2200" b="1" dirty="0"/>
              <a:t>: </a:t>
            </a:r>
            <a:r>
              <a:rPr lang="en-US" sz="2200" dirty="0" err="1"/>
              <a:t>Arvika </a:t>
            </a:r>
            <a:r>
              <a:rPr lang="pl-PL" sz="2200" dirty="0" err="1"/>
              <a:t>o </a:t>
            </a:r>
            <a:r>
              <a:rPr lang="en-US" sz="2200" dirty="0"/>
              <a:t>CDC Amarillo </a:t>
            </a:r>
            <a:r>
              <a:rPr lang="pl-PL" sz="2200" dirty="0"/>
              <a:t>(</a:t>
            </a:r>
            <a:r>
              <a:rPr lang="en-US" sz="2200" dirty="0"/>
              <a:t>ideale per la semina in tarda stagione</a:t>
            </a:r>
            <a:r>
              <a:rPr lang="pl-PL" sz="2200" dirty="0"/>
              <a:t>).</a:t>
            </a:r>
          </a:p>
          <a:p>
            <a:pPr indent="0">
              <a:spcAft>
                <a:spcPts val="400"/>
              </a:spcAft>
            </a:pPr>
            <a:r>
              <a:rPr lang="en-US" sz="2200" b="1" dirty="0"/>
              <a:t>Raccolta di </a:t>
            </a:r>
            <a:r>
              <a:rPr lang="pl-PL" sz="2200" b="1" dirty="0" err="1"/>
              <a:t>colza </a:t>
            </a:r>
            <a:r>
              <a:rPr lang="pl-PL" sz="2200" b="1" dirty="0"/>
              <a:t>(</a:t>
            </a:r>
            <a:r>
              <a:rPr lang="pl-PL" sz="2200" b="1" dirty="0" err="1"/>
              <a:t>coltura </a:t>
            </a:r>
            <a:r>
              <a:rPr lang="pl-PL" sz="2200" b="1" dirty="0"/>
              <a:t>1)</a:t>
            </a:r>
            <a:r>
              <a:rPr lang="pl-PL" sz="2200" dirty="0"/>
              <a:t>; </a:t>
            </a:r>
            <a:r>
              <a:rPr lang="en-US" sz="2200" b="1" dirty="0"/>
              <a:t>periodo di </a:t>
            </a:r>
            <a:r>
              <a:rPr lang="en-US" sz="2200" b="1" dirty="0" err="1"/>
              <a:t>raccolta</a:t>
            </a:r>
            <a:r>
              <a:rPr lang="en-US" sz="2200" dirty="0"/>
              <a:t>: Maggio/Giugno</a:t>
            </a:r>
          </a:p>
          <a:p>
            <a:pPr indent="0">
              <a:spcAft>
                <a:spcPts val="400"/>
              </a:spcAft>
            </a:pPr>
            <a:r>
              <a:rPr lang="en-US" sz="2200" b="1" dirty="0"/>
              <a:t>Raccolta di </a:t>
            </a:r>
            <a:r>
              <a:rPr lang="pl-PL" sz="2200" b="1" dirty="0" err="1"/>
              <a:t>piselli </a:t>
            </a:r>
            <a:r>
              <a:rPr lang="pl-PL" sz="2200" b="1" dirty="0"/>
              <a:t>di campo (</a:t>
            </a:r>
            <a:r>
              <a:rPr lang="pl-PL" sz="2200" b="1" dirty="0" err="1"/>
              <a:t>coltura </a:t>
            </a:r>
            <a:r>
              <a:rPr lang="pl-PL" sz="2200" b="1" dirty="0"/>
              <a:t>2); </a:t>
            </a:r>
            <a:r>
              <a:rPr lang="pl-PL" sz="2200" b="1" dirty="0" err="1"/>
              <a:t>periodo di raccolta</a:t>
            </a:r>
            <a:r>
              <a:rPr lang="pl-PL" sz="2200" dirty="0"/>
              <a:t>: </a:t>
            </a:r>
            <a:r>
              <a:rPr lang="pl-PL" sz="2200" dirty="0" err="1"/>
              <a:t>Ottobre/Novembre</a:t>
            </a:r>
            <a:endParaRPr lang="en-US" sz="2200" dirty="0"/>
          </a:p>
          <a:p>
            <a:pPr>
              <a:spcAft>
                <a:spcPts val="600"/>
              </a:spcAft>
            </a:pPr>
            <a:endParaRPr lang="en-US" sz="2200" dirty="0"/>
          </a:p>
          <a:p>
            <a:pPr>
              <a:spcAft>
                <a:spcPts val="600"/>
              </a:spcAft>
            </a:pPr>
            <a:endParaRPr lang="en-US" sz="2200" dirty="0"/>
          </a:p>
        </p:txBody>
      </p:sp>
      <p:sp>
        <p:nvSpPr>
          <p:cNvPr id="4" name="pole tekstowe 70">
            <a:extLst>
              <a:ext uri="{FF2B5EF4-FFF2-40B4-BE49-F238E27FC236}">
                <a16:creationId xmlns:a16="http://schemas.microsoft.com/office/drawing/2014/main" id="{ECC76604-2830-CE36-692B-ED958FE702AE}"/>
              </a:ext>
            </a:extLst>
          </p:cNvPr>
          <p:cNvSpPr txBox="1"/>
          <p:nvPr/>
        </p:nvSpPr>
        <p:spPr>
          <a:xfrm>
            <a:off x="714140" y="2941417"/>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5" name="pole tekstowe 133">
            <a:extLst>
              <a:ext uri="{FF2B5EF4-FFF2-40B4-BE49-F238E27FC236}">
                <a16:creationId xmlns:a16="http://schemas.microsoft.com/office/drawing/2014/main" id="{E4101546-9991-7DE0-26F3-2E065B2EE709}"/>
              </a:ext>
            </a:extLst>
          </p:cNvPr>
          <p:cNvSpPr txBox="1"/>
          <p:nvPr/>
        </p:nvSpPr>
        <p:spPr>
          <a:xfrm>
            <a:off x="704705" y="4012289"/>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6" name="pole tekstowe 136">
            <a:extLst>
              <a:ext uri="{FF2B5EF4-FFF2-40B4-BE49-F238E27FC236}">
                <a16:creationId xmlns:a16="http://schemas.microsoft.com/office/drawing/2014/main" id="{CCFC2D07-65D3-CA27-D55A-E7BBD7834A85}"/>
              </a:ext>
            </a:extLst>
          </p:cNvPr>
          <p:cNvSpPr txBox="1"/>
          <p:nvPr/>
        </p:nvSpPr>
        <p:spPr>
          <a:xfrm>
            <a:off x="700231" y="4972929"/>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7" name="pole tekstowe 139">
            <a:extLst>
              <a:ext uri="{FF2B5EF4-FFF2-40B4-BE49-F238E27FC236}">
                <a16:creationId xmlns:a16="http://schemas.microsoft.com/office/drawing/2014/main" id="{7B150DFD-8312-3E22-D509-B9B923ADA2BC}"/>
              </a:ext>
            </a:extLst>
          </p:cNvPr>
          <p:cNvSpPr txBox="1"/>
          <p:nvPr/>
        </p:nvSpPr>
        <p:spPr>
          <a:xfrm>
            <a:off x="676139" y="5619260"/>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762454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646737" cy="3025975"/>
          </a:xfrm>
        </p:spPr>
        <p:txBody>
          <a:bodyPr/>
          <a:lstStyle/>
          <a:p>
            <a:r>
              <a:rPr lang="en-US" dirty="0"/>
              <a:t>La coltura a filari è una pratica agroforestale in cui </a:t>
            </a:r>
            <a:r>
              <a:rPr lang="en-US" b="1" dirty="0"/>
              <a:t>file di alberi o arbusti sono piantati accanto alle colture </a:t>
            </a:r>
            <a:r>
              <a:rPr lang="en-US" dirty="0"/>
              <a:t>nello stesso campo. Gli </a:t>
            </a:r>
            <a:r>
              <a:rPr lang="en-US" b="1" dirty="0"/>
              <a:t>alberi forniscono benefici come frangivento, miglioramento della fertilità del suolo e habitat per gli insetti utili</a:t>
            </a:r>
            <a:r>
              <a:rPr lang="en-US" dirty="0"/>
              <a:t>, mentre le colture crescono nei corridoi tra le file di alberi. Questo sistema aumenta la biodiversità e può portare a un aumento della produttività complessiva, </a:t>
            </a:r>
            <a:r>
              <a:rPr lang="en-US" dirty="0" err="1"/>
              <a:t>ottimizzando l'</a:t>
            </a:r>
            <a:r>
              <a:rPr lang="en-US" dirty="0"/>
              <a:t>uso del terreno e la condivisione delle risorse.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Coltivazione </a:t>
            </a:r>
            <a:r>
              <a:rPr lang="pl-PL" b="1" dirty="0" err="1"/>
              <a:t>in campo</a:t>
            </a:r>
            <a:endParaRPr lang="en-US" b="1" dirty="0"/>
          </a:p>
        </p:txBody>
      </p:sp>
      <p:pic>
        <p:nvPicPr>
          <p:cNvPr id="13" name="Symbol zastępczy obrazu 12">
            <a:extLst>
              <a:ext uri="{FF2B5EF4-FFF2-40B4-BE49-F238E27FC236}">
                <a16:creationId xmlns:a16="http://schemas.microsoft.com/office/drawing/2014/main" id="{1C12DBB9-6E00-4638-B0C5-487251735575}"/>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30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3">
            <a:extLst>
              <a:ext uri="{FF2B5EF4-FFF2-40B4-BE49-F238E27FC236}">
                <a16:creationId xmlns:a16="http://schemas.microsoft.com/office/drawing/2014/main" id="{4DE62964-BF81-4849-BD85-25FC5648C499}"/>
              </a:ext>
            </a:extLst>
          </p:cNvPr>
          <p:cNvSpPr txBox="1">
            <a:spLocks/>
          </p:cNvSpPr>
          <p:nvPr/>
        </p:nvSpPr>
        <p:spPr>
          <a:xfrm>
            <a:off x="1186084" y="329055"/>
            <a:ext cx="1172953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Schema </a:t>
            </a:r>
            <a:r>
              <a:rPr lang="pl-PL" b="1" dirty="0"/>
              <a:t>di </a:t>
            </a:r>
            <a:r>
              <a:rPr lang="pl-PL" b="1" dirty="0" err="1"/>
              <a:t>coltivazione in campo aperto</a:t>
            </a:r>
            <a:endParaRPr lang="pl-PL" b="1" dirty="0"/>
          </a:p>
        </p:txBody>
      </p:sp>
      <p:grpSp>
        <p:nvGrpSpPr>
          <p:cNvPr id="50" name="Grupa 49">
            <a:extLst>
              <a:ext uri="{FF2B5EF4-FFF2-40B4-BE49-F238E27FC236}">
                <a16:creationId xmlns:a16="http://schemas.microsoft.com/office/drawing/2014/main" id="{9EF3FF48-1FD4-4809-AF27-A55360F900A2}"/>
              </a:ext>
            </a:extLst>
          </p:cNvPr>
          <p:cNvGrpSpPr/>
          <p:nvPr/>
        </p:nvGrpSpPr>
        <p:grpSpPr>
          <a:xfrm>
            <a:off x="367489" y="979903"/>
            <a:ext cx="11616038" cy="5199270"/>
            <a:chOff x="367489" y="979903"/>
            <a:chExt cx="11616038" cy="5199270"/>
          </a:xfrm>
        </p:grpSpPr>
        <p:pic>
          <p:nvPicPr>
            <p:cNvPr id="45" name="Obraz 44">
              <a:extLst>
                <a:ext uri="{FF2B5EF4-FFF2-40B4-BE49-F238E27FC236}">
                  <a16:creationId xmlns:a16="http://schemas.microsoft.com/office/drawing/2014/main" id="{4E76FCD7-D789-42FE-A501-4E49112E8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89" y="1167188"/>
              <a:ext cx="4639458" cy="4523624"/>
            </a:xfrm>
            <a:prstGeom prst="rect">
              <a:avLst/>
            </a:prstGeom>
          </p:spPr>
        </p:pic>
        <p:pic>
          <p:nvPicPr>
            <p:cNvPr id="47" name="Obraz 46">
              <a:extLst>
                <a:ext uri="{FF2B5EF4-FFF2-40B4-BE49-F238E27FC236}">
                  <a16:creationId xmlns:a16="http://schemas.microsoft.com/office/drawing/2014/main" id="{A851502C-E1DB-4EBF-8881-0CD71D18B2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8049" y="979903"/>
              <a:ext cx="6535478" cy="4913802"/>
            </a:xfrm>
            <a:prstGeom prst="rect">
              <a:avLst/>
            </a:prstGeom>
          </p:spPr>
        </p:pic>
        <p:sp>
          <p:nvSpPr>
            <p:cNvPr id="48" name="Nawias klamrowy otwierający 47">
              <a:extLst>
                <a:ext uri="{FF2B5EF4-FFF2-40B4-BE49-F238E27FC236}">
                  <a16:creationId xmlns:a16="http://schemas.microsoft.com/office/drawing/2014/main" id="{04EB621D-FF18-427D-800B-2A6935424AA7}"/>
                </a:ext>
              </a:extLst>
            </p:cNvPr>
            <p:cNvSpPr/>
            <p:nvPr/>
          </p:nvSpPr>
          <p:spPr>
            <a:xfrm rot="16200000">
              <a:off x="2653590" y="4540419"/>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b="1" dirty="0"/>
            </a:p>
          </p:txBody>
        </p:sp>
        <p:sp>
          <p:nvSpPr>
            <p:cNvPr id="298" name="Nawias klamrowy otwierający 297">
              <a:extLst>
                <a:ext uri="{FF2B5EF4-FFF2-40B4-BE49-F238E27FC236}">
                  <a16:creationId xmlns:a16="http://schemas.microsoft.com/office/drawing/2014/main" id="{6F8063AB-9714-4D76-BEE7-5884F88D5C28}"/>
                </a:ext>
              </a:extLst>
            </p:cNvPr>
            <p:cNvSpPr/>
            <p:nvPr/>
          </p:nvSpPr>
          <p:spPr>
            <a:xfrm rot="16200000">
              <a:off x="4474239" y="5418995"/>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99" name="Nawias klamrowy otwierający 298">
              <a:extLst>
                <a:ext uri="{FF2B5EF4-FFF2-40B4-BE49-F238E27FC236}">
                  <a16:creationId xmlns:a16="http://schemas.microsoft.com/office/drawing/2014/main" id="{72F63351-EA4F-4AC8-9C71-0E89586600C6}"/>
                </a:ext>
              </a:extLst>
            </p:cNvPr>
            <p:cNvSpPr/>
            <p:nvPr/>
          </p:nvSpPr>
          <p:spPr>
            <a:xfrm rot="16200000">
              <a:off x="8830273" y="4537668"/>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0" name="Nawias klamrowy otwierający 299">
              <a:extLst>
                <a:ext uri="{FF2B5EF4-FFF2-40B4-BE49-F238E27FC236}">
                  <a16:creationId xmlns:a16="http://schemas.microsoft.com/office/drawing/2014/main" id="{93C6004A-F9A8-41A1-BBB3-7C6057DD84BB}"/>
                </a:ext>
              </a:extLst>
            </p:cNvPr>
            <p:cNvSpPr/>
            <p:nvPr/>
          </p:nvSpPr>
          <p:spPr>
            <a:xfrm rot="16200000">
              <a:off x="5994552" y="5404529"/>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1" name="Nawias klamrowy otwierający 300">
              <a:extLst>
                <a:ext uri="{FF2B5EF4-FFF2-40B4-BE49-F238E27FC236}">
                  <a16:creationId xmlns:a16="http://schemas.microsoft.com/office/drawing/2014/main" id="{FA84F4A8-2E1F-48CB-83EF-ECA0709FF28A}"/>
                </a:ext>
              </a:extLst>
            </p:cNvPr>
            <p:cNvSpPr/>
            <p:nvPr/>
          </p:nvSpPr>
          <p:spPr>
            <a:xfrm rot="16200000">
              <a:off x="10722639" y="5398316"/>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9" name="pole tekstowe 48">
              <a:extLst>
                <a:ext uri="{FF2B5EF4-FFF2-40B4-BE49-F238E27FC236}">
                  <a16:creationId xmlns:a16="http://schemas.microsoft.com/office/drawing/2014/main" id="{E21120FD-9D08-4313-9731-7BE97F6B94EA}"/>
                </a:ext>
              </a:extLst>
            </p:cNvPr>
            <p:cNvSpPr txBox="1"/>
            <p:nvPr/>
          </p:nvSpPr>
          <p:spPr>
            <a:xfrm>
              <a:off x="1887689" y="5809841"/>
              <a:ext cx="1757345" cy="369332"/>
            </a:xfrm>
            <a:prstGeom prst="rect">
              <a:avLst/>
            </a:prstGeom>
            <a:noFill/>
          </p:spPr>
          <p:txBody>
            <a:bodyPr wrap="square" rtlCol="0">
              <a:spAutoFit/>
            </a:bodyPr>
            <a:lstStyle/>
            <a:p>
              <a:pPr algn="ctr"/>
              <a:r>
                <a:rPr lang="pl-PL" dirty="0" err="1">
                  <a:solidFill>
                    <a:srgbClr val="231F20"/>
                  </a:solidFill>
                </a:rPr>
                <a:t>coltura intercalare</a:t>
              </a:r>
              <a:endParaRPr lang="pl-PL" dirty="0">
                <a:solidFill>
                  <a:srgbClr val="231F20"/>
                </a:solidFill>
              </a:endParaRPr>
            </a:p>
          </p:txBody>
        </p:sp>
        <p:sp>
          <p:nvSpPr>
            <p:cNvPr id="302" name="pole tekstowe 301">
              <a:extLst>
                <a:ext uri="{FF2B5EF4-FFF2-40B4-BE49-F238E27FC236}">
                  <a16:creationId xmlns:a16="http://schemas.microsoft.com/office/drawing/2014/main" id="{82061CA8-DF9A-40FB-80D7-6728BA39445A}"/>
                </a:ext>
              </a:extLst>
            </p:cNvPr>
            <p:cNvSpPr txBox="1"/>
            <p:nvPr/>
          </p:nvSpPr>
          <p:spPr>
            <a:xfrm>
              <a:off x="3697013" y="5809841"/>
              <a:ext cx="1757345" cy="369332"/>
            </a:xfrm>
            <a:prstGeom prst="rect">
              <a:avLst/>
            </a:prstGeom>
            <a:noFill/>
          </p:spPr>
          <p:txBody>
            <a:bodyPr wrap="square" rtlCol="0">
              <a:spAutoFit/>
            </a:bodyPr>
            <a:lstStyle/>
            <a:p>
              <a:pPr algn="ctr"/>
              <a:r>
                <a:rPr lang="pl-PL" dirty="0" err="1">
                  <a:solidFill>
                    <a:srgbClr val="231F20"/>
                  </a:solidFill>
                </a:rPr>
                <a:t>fila di alberi</a:t>
              </a:r>
              <a:endParaRPr lang="pl-PL" dirty="0">
                <a:solidFill>
                  <a:srgbClr val="231F20"/>
                </a:solidFill>
              </a:endParaRPr>
            </a:p>
          </p:txBody>
        </p:sp>
        <p:sp>
          <p:nvSpPr>
            <p:cNvPr id="303" name="pole tekstowe 302">
              <a:extLst>
                <a:ext uri="{FF2B5EF4-FFF2-40B4-BE49-F238E27FC236}">
                  <a16:creationId xmlns:a16="http://schemas.microsoft.com/office/drawing/2014/main" id="{5288D9B2-B9F2-49EA-95D9-CEE8C5FBB259}"/>
                </a:ext>
              </a:extLst>
            </p:cNvPr>
            <p:cNvSpPr txBox="1"/>
            <p:nvPr/>
          </p:nvSpPr>
          <p:spPr>
            <a:xfrm>
              <a:off x="5226891" y="5792538"/>
              <a:ext cx="1757345" cy="369332"/>
            </a:xfrm>
            <a:prstGeom prst="rect">
              <a:avLst/>
            </a:prstGeom>
            <a:noFill/>
          </p:spPr>
          <p:txBody>
            <a:bodyPr wrap="square" rtlCol="0">
              <a:spAutoFit/>
            </a:bodyPr>
            <a:lstStyle/>
            <a:p>
              <a:pPr algn="ctr"/>
              <a:r>
                <a:rPr lang="pl-PL" dirty="0" err="1">
                  <a:solidFill>
                    <a:srgbClr val="231F20"/>
                  </a:solidFill>
                </a:rPr>
                <a:t>fila di alberi</a:t>
              </a:r>
              <a:endParaRPr lang="pl-PL" dirty="0">
                <a:solidFill>
                  <a:srgbClr val="231F20"/>
                </a:solidFill>
              </a:endParaRPr>
            </a:p>
          </p:txBody>
        </p:sp>
        <p:sp>
          <p:nvSpPr>
            <p:cNvPr id="304" name="pole tekstowe 303">
              <a:extLst>
                <a:ext uri="{FF2B5EF4-FFF2-40B4-BE49-F238E27FC236}">
                  <a16:creationId xmlns:a16="http://schemas.microsoft.com/office/drawing/2014/main" id="{2412C4C4-606F-4AB5-B66E-D8D7A2636BEB}"/>
                </a:ext>
              </a:extLst>
            </p:cNvPr>
            <p:cNvSpPr txBox="1"/>
            <p:nvPr/>
          </p:nvSpPr>
          <p:spPr>
            <a:xfrm>
              <a:off x="9945413" y="5792538"/>
              <a:ext cx="1757345" cy="369332"/>
            </a:xfrm>
            <a:prstGeom prst="rect">
              <a:avLst/>
            </a:prstGeom>
            <a:noFill/>
          </p:spPr>
          <p:txBody>
            <a:bodyPr wrap="square" rtlCol="0">
              <a:spAutoFit/>
            </a:bodyPr>
            <a:lstStyle/>
            <a:p>
              <a:pPr algn="ctr"/>
              <a:r>
                <a:rPr lang="pl-PL" dirty="0" err="1">
                  <a:solidFill>
                    <a:srgbClr val="231F20"/>
                  </a:solidFill>
                </a:rPr>
                <a:t>coltura intercalare</a:t>
              </a:r>
              <a:endParaRPr lang="pl-PL" dirty="0">
                <a:solidFill>
                  <a:srgbClr val="231F20"/>
                </a:solidFill>
              </a:endParaRPr>
            </a:p>
          </p:txBody>
        </p:sp>
        <p:sp>
          <p:nvSpPr>
            <p:cNvPr id="305" name="pole tekstowe 304">
              <a:extLst>
                <a:ext uri="{FF2B5EF4-FFF2-40B4-BE49-F238E27FC236}">
                  <a16:creationId xmlns:a16="http://schemas.microsoft.com/office/drawing/2014/main" id="{3EC66A47-9D29-4753-AABF-574232847D37}"/>
                </a:ext>
              </a:extLst>
            </p:cNvPr>
            <p:cNvSpPr txBox="1"/>
            <p:nvPr/>
          </p:nvSpPr>
          <p:spPr>
            <a:xfrm>
              <a:off x="8053047" y="5809841"/>
              <a:ext cx="1757345" cy="369332"/>
            </a:xfrm>
            <a:prstGeom prst="rect">
              <a:avLst/>
            </a:prstGeom>
            <a:noFill/>
          </p:spPr>
          <p:txBody>
            <a:bodyPr wrap="square" rtlCol="0">
              <a:spAutoFit/>
            </a:bodyPr>
            <a:lstStyle/>
            <a:p>
              <a:pPr algn="ctr"/>
              <a:r>
                <a:rPr lang="pl-PL" dirty="0" err="1">
                  <a:solidFill>
                    <a:srgbClr val="231F20"/>
                  </a:solidFill>
                </a:rPr>
                <a:t>pascolo</a:t>
              </a:r>
              <a:endParaRPr lang="pl-PL" dirty="0">
                <a:solidFill>
                  <a:srgbClr val="231F20"/>
                </a:solidFill>
              </a:endParaRPr>
            </a:p>
          </p:txBody>
        </p:sp>
      </p:grpSp>
    </p:spTree>
    <p:extLst>
      <p:ext uri="{BB962C8B-B14F-4D97-AF65-F5344CB8AC3E}">
        <p14:creationId xmlns:p14="http://schemas.microsoft.com/office/powerpoint/2010/main" val="33666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59A22496-B983-4A54-94FB-52CF37BAE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374" y="678224"/>
            <a:ext cx="11039066" cy="5586113"/>
          </a:xfrm>
          <a:prstGeom prst="rect">
            <a:avLst/>
          </a:prstGeom>
        </p:spPr>
      </p:pic>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877005"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8BC540"/>
                </a:solidFill>
              </a:rPr>
              <a:t>Coltivazione </a:t>
            </a:r>
            <a:r>
              <a:rPr lang="pl-PL" sz="3600" b="1" dirty="0" err="1">
                <a:solidFill>
                  <a:srgbClr val="8BC540"/>
                </a:solidFill>
              </a:rPr>
              <a:t>in campo </a:t>
            </a:r>
            <a:r>
              <a:rPr lang="pl-PL" sz="3600" b="1" dirty="0">
                <a:solidFill>
                  <a:srgbClr val="8BC540"/>
                </a:solidFill>
              </a:rPr>
              <a:t>- </a:t>
            </a:r>
            <a:r>
              <a:rPr lang="pl-PL" sz="3600" b="1" dirty="0" err="1">
                <a:solidFill>
                  <a:srgbClr val="8BC540"/>
                </a:solidFill>
              </a:rPr>
              <a:t>Vantaggi</a:t>
            </a:r>
            <a:endParaRPr lang="en-US" sz="3600" b="1" dirty="0">
              <a:solidFill>
                <a:srgbClr val="8BC540"/>
              </a:solidFill>
            </a:endParaRPr>
          </a:p>
        </p:txBody>
      </p:sp>
      <p:sp>
        <p:nvSpPr>
          <p:cNvPr id="6" name="Prostokąt 5">
            <a:extLst>
              <a:ext uri="{FF2B5EF4-FFF2-40B4-BE49-F238E27FC236}">
                <a16:creationId xmlns:a16="http://schemas.microsoft.com/office/drawing/2014/main" id="{CDF4445D-7C71-4510-A6B7-A11896D0A835}"/>
              </a:ext>
            </a:extLst>
          </p:cNvPr>
          <p:cNvSpPr/>
          <p:nvPr/>
        </p:nvSpPr>
        <p:spPr>
          <a:xfrm>
            <a:off x="3432377" y="2022711"/>
            <a:ext cx="4100536" cy="923330"/>
          </a:xfrm>
          <a:prstGeom prst="rect">
            <a:avLst/>
          </a:prstGeom>
        </p:spPr>
        <p:txBody>
          <a:bodyPr wrap="square">
            <a:spAutoFit/>
          </a:bodyPr>
          <a:lstStyle/>
          <a:p>
            <a:r>
              <a:rPr lang="en-US" dirty="0">
                <a:solidFill>
                  <a:srgbClr val="231F20"/>
                </a:solidFill>
              </a:rPr>
              <a:t>proteggono le colture </a:t>
            </a:r>
            <a:r>
              <a:rPr lang="pl-PL" dirty="0">
                <a:solidFill>
                  <a:srgbClr val="231F20"/>
                </a:solidFill>
              </a:rPr>
              <a:t>e il </a:t>
            </a:r>
            <a:r>
              <a:rPr lang="pl-PL" dirty="0" err="1">
                <a:solidFill>
                  <a:srgbClr val="231F20"/>
                </a:solidFill>
              </a:rPr>
              <a:t>bestiame </a:t>
            </a:r>
            <a:r>
              <a:rPr lang="en-US" dirty="0">
                <a:solidFill>
                  <a:srgbClr val="231F20"/>
                </a:solidFill>
              </a:rPr>
              <a:t>da condizioni meteorologiche estreme </a:t>
            </a:r>
            <a:r>
              <a:rPr lang="pl-PL" dirty="0">
                <a:solidFill>
                  <a:srgbClr val="231F20"/>
                </a:solidFill>
              </a:rPr>
              <a:t>- </a:t>
            </a:r>
            <a:r>
              <a:rPr lang="pl-PL" dirty="0" err="1">
                <a:solidFill>
                  <a:srgbClr val="231F20"/>
                </a:solidFill>
              </a:rPr>
              <a:t>forniscono ombra</a:t>
            </a:r>
            <a:r>
              <a:rPr lang="pl-PL" dirty="0">
                <a:solidFill>
                  <a:srgbClr val="231F20"/>
                </a:solidFill>
              </a:rPr>
              <a:t>, </a:t>
            </a:r>
            <a:r>
              <a:rPr lang="pl-PL" dirty="0" err="1">
                <a:solidFill>
                  <a:srgbClr val="231F20"/>
                </a:solidFill>
              </a:rPr>
              <a:t>riducono la velocità </a:t>
            </a:r>
            <a:r>
              <a:rPr lang="pl-PL" dirty="0">
                <a:solidFill>
                  <a:srgbClr val="231F20"/>
                </a:solidFill>
              </a:rPr>
              <a:t>del vento</a:t>
            </a:r>
          </a:p>
        </p:txBody>
      </p:sp>
      <p:sp>
        <p:nvSpPr>
          <p:cNvPr id="21" name="Prostokąt 20">
            <a:extLst>
              <a:ext uri="{FF2B5EF4-FFF2-40B4-BE49-F238E27FC236}">
                <a16:creationId xmlns:a16="http://schemas.microsoft.com/office/drawing/2014/main" id="{937D7436-E664-40F2-950E-DBC7EB5D7A1C}"/>
              </a:ext>
            </a:extLst>
          </p:cNvPr>
          <p:cNvSpPr/>
          <p:nvPr/>
        </p:nvSpPr>
        <p:spPr>
          <a:xfrm>
            <a:off x="6096001" y="1409817"/>
            <a:ext cx="2157246" cy="369332"/>
          </a:xfrm>
          <a:prstGeom prst="rect">
            <a:avLst/>
          </a:prstGeom>
        </p:spPr>
        <p:txBody>
          <a:bodyPr wrap="square">
            <a:spAutoFit/>
          </a:bodyPr>
          <a:lstStyle/>
          <a:p>
            <a:pPr algn="ctr"/>
            <a:r>
              <a:rPr lang="pl-PL" dirty="0" err="1">
                <a:solidFill>
                  <a:srgbClr val="231F20"/>
                </a:solidFill>
              </a:rPr>
              <a:t>creare un microclima</a:t>
            </a:r>
            <a:endParaRPr lang="pl-PL" dirty="0">
              <a:solidFill>
                <a:srgbClr val="231F20"/>
              </a:solidFill>
            </a:endParaRPr>
          </a:p>
        </p:txBody>
      </p:sp>
      <p:sp>
        <p:nvSpPr>
          <p:cNvPr id="22" name="Prostokąt 21">
            <a:extLst>
              <a:ext uri="{FF2B5EF4-FFF2-40B4-BE49-F238E27FC236}">
                <a16:creationId xmlns:a16="http://schemas.microsoft.com/office/drawing/2014/main" id="{D7B30615-ABDD-4181-821B-434CED97E9DF}"/>
              </a:ext>
            </a:extLst>
          </p:cNvPr>
          <p:cNvSpPr/>
          <p:nvPr/>
        </p:nvSpPr>
        <p:spPr>
          <a:xfrm>
            <a:off x="3635830" y="5790930"/>
            <a:ext cx="4913359" cy="369332"/>
          </a:xfrm>
          <a:prstGeom prst="rect">
            <a:avLst/>
          </a:prstGeom>
        </p:spPr>
        <p:txBody>
          <a:bodyPr wrap="square">
            <a:spAutoFit/>
          </a:bodyPr>
          <a:lstStyle/>
          <a:p>
            <a:pPr algn="ctr"/>
            <a:r>
              <a:rPr lang="pl-PL" dirty="0" err="1">
                <a:solidFill>
                  <a:schemeClr val="bg1"/>
                </a:solidFill>
              </a:rPr>
              <a:t>migliorare la salute del suolo </a:t>
            </a:r>
            <a:r>
              <a:rPr lang="pl-PL" dirty="0">
                <a:solidFill>
                  <a:schemeClr val="bg1"/>
                </a:solidFill>
              </a:rPr>
              <a:t>e </a:t>
            </a:r>
            <a:r>
              <a:rPr lang="pl-PL" dirty="0" err="1">
                <a:solidFill>
                  <a:schemeClr val="bg1"/>
                </a:solidFill>
              </a:rPr>
              <a:t>ridurne l'erosione</a:t>
            </a:r>
            <a:endParaRPr lang="pl-PL" dirty="0">
              <a:solidFill>
                <a:schemeClr val="bg1"/>
              </a:solidFill>
            </a:endParaRPr>
          </a:p>
        </p:txBody>
      </p:sp>
      <p:sp>
        <p:nvSpPr>
          <p:cNvPr id="24" name="Prostokąt 23">
            <a:extLst>
              <a:ext uri="{FF2B5EF4-FFF2-40B4-BE49-F238E27FC236}">
                <a16:creationId xmlns:a16="http://schemas.microsoft.com/office/drawing/2014/main" id="{6FE9838E-37B9-4846-BDB7-8DE6CF182E6B}"/>
              </a:ext>
            </a:extLst>
          </p:cNvPr>
          <p:cNvSpPr/>
          <p:nvPr/>
        </p:nvSpPr>
        <p:spPr>
          <a:xfrm>
            <a:off x="9374685" y="4343080"/>
            <a:ext cx="1650019" cy="369332"/>
          </a:xfrm>
          <a:prstGeom prst="rect">
            <a:avLst/>
          </a:prstGeom>
        </p:spPr>
        <p:txBody>
          <a:bodyPr wrap="square">
            <a:spAutoFit/>
          </a:bodyPr>
          <a:lstStyle/>
          <a:p>
            <a:pPr algn="ctr"/>
            <a:r>
              <a:rPr lang="pl-PL" dirty="0">
                <a:solidFill>
                  <a:srgbClr val="231F20"/>
                </a:solidFill>
              </a:rPr>
              <a:t>deflusso </a:t>
            </a:r>
            <a:r>
              <a:rPr lang="pl-PL" dirty="0" err="1">
                <a:solidFill>
                  <a:srgbClr val="231F20"/>
                </a:solidFill>
              </a:rPr>
              <a:t>lento</a:t>
            </a:r>
          </a:p>
        </p:txBody>
      </p:sp>
    </p:spTree>
    <p:extLst>
      <p:ext uri="{BB962C8B-B14F-4D97-AF65-F5344CB8AC3E}">
        <p14:creationId xmlns:p14="http://schemas.microsoft.com/office/powerpoint/2010/main" val="328865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861959" cy="3025975"/>
          </a:xfrm>
        </p:spPr>
        <p:txBody>
          <a:bodyPr/>
          <a:lstStyle/>
          <a:p>
            <a:pPr indent="0"/>
            <a:r>
              <a:rPr lang="en-US" dirty="0"/>
              <a:t>La coltura compagna, nota anche come "companion planting", prevede la </a:t>
            </a:r>
            <a:r>
              <a:rPr lang="en-US" b="1" dirty="0"/>
              <a:t>coltivazione di due o più specie vegetali in prossimità l'una dell'altra, a vantaggio reciproco</a:t>
            </a:r>
            <a:r>
              <a:rPr lang="en-US" dirty="0"/>
              <a:t>. Questa pratica agricola viene utilizzata per aumentare la produttività delle colture, migliorare il controllo di parassiti e malattie e </a:t>
            </a:r>
            <a:r>
              <a:rPr lang="en-US" dirty="0" err="1"/>
              <a:t>ottimizzare l'</a:t>
            </a:r>
            <a:r>
              <a:rPr lang="en-US" dirty="0"/>
              <a:t>uso delle risorse. Alcune </a:t>
            </a:r>
            <a:r>
              <a:rPr lang="en-US" b="1" dirty="0"/>
              <a:t>piante possono attirare insetti benefici, respingere i parassiti o fornire supporto fisico alle loro compagne</a:t>
            </a:r>
            <a:r>
              <a:rPr lang="en-US" dirty="0"/>
              <a:t>, riducendo la necessità di input chimici.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Coltura compagna</a:t>
            </a:r>
            <a:endParaRPr lang="en-US" dirty="0"/>
          </a:p>
        </p:txBody>
      </p:sp>
      <p:pic>
        <p:nvPicPr>
          <p:cNvPr id="17" name="Symbol zastępczy obrazu 16">
            <a:extLst>
              <a:ext uri="{FF2B5EF4-FFF2-40B4-BE49-F238E27FC236}">
                <a16:creationId xmlns:a16="http://schemas.microsoft.com/office/drawing/2014/main" id="{6EFC51F9-B9E3-47A2-8A2B-FAEA431D8491}"/>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92376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Esempi di </a:t>
            </a:r>
            <a:r>
              <a:rPr lang="pl-PL" sz="3600" b="1" dirty="0" err="1">
                <a:solidFill>
                  <a:srgbClr val="000000"/>
                </a:solidFill>
              </a:rPr>
              <a:t>colture </a:t>
            </a:r>
            <a:r>
              <a:rPr lang="pl-PL" sz="3600" b="1" dirty="0">
                <a:solidFill>
                  <a:srgbClr val="000000"/>
                </a:solidFill>
              </a:rPr>
              <a:t>compagne</a:t>
            </a:r>
            <a:endParaRPr lang="en-US" sz="3600" b="1" dirty="0">
              <a:solidFill>
                <a:srgbClr val="000000"/>
              </a:solidFill>
            </a:endParaRPr>
          </a:p>
        </p:txBody>
      </p:sp>
      <p:grpSp>
        <p:nvGrpSpPr>
          <p:cNvPr id="17" name="Grupa 16">
            <a:extLst>
              <a:ext uri="{FF2B5EF4-FFF2-40B4-BE49-F238E27FC236}">
                <a16:creationId xmlns:a16="http://schemas.microsoft.com/office/drawing/2014/main" id="{4B2A4CD6-81A6-4621-B264-6457A7155201}"/>
              </a:ext>
            </a:extLst>
          </p:cNvPr>
          <p:cNvGrpSpPr/>
          <p:nvPr/>
        </p:nvGrpSpPr>
        <p:grpSpPr>
          <a:xfrm>
            <a:off x="447471" y="858697"/>
            <a:ext cx="11315062" cy="5336656"/>
            <a:chOff x="112043" y="724942"/>
            <a:chExt cx="12005590" cy="5770329"/>
          </a:xfrm>
        </p:grpSpPr>
        <p:pic>
          <p:nvPicPr>
            <p:cNvPr id="19" name="Obraz 18">
              <a:extLst>
                <a:ext uri="{FF2B5EF4-FFF2-40B4-BE49-F238E27FC236}">
                  <a16:creationId xmlns:a16="http://schemas.microsoft.com/office/drawing/2014/main" id="{F3F221A5-53C3-40AE-A9A6-462CA36EF2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273" y="934355"/>
              <a:ext cx="1152674" cy="1383208"/>
            </a:xfrm>
            <a:prstGeom prst="rect">
              <a:avLst/>
            </a:prstGeom>
          </p:spPr>
        </p:pic>
        <p:grpSp>
          <p:nvGrpSpPr>
            <p:cNvPr id="20" name="Grupa 19">
              <a:extLst>
                <a:ext uri="{FF2B5EF4-FFF2-40B4-BE49-F238E27FC236}">
                  <a16:creationId xmlns:a16="http://schemas.microsoft.com/office/drawing/2014/main" id="{A5B3F4A5-719A-42D2-8DB4-7F4D0F5F64CC}"/>
                </a:ext>
              </a:extLst>
            </p:cNvPr>
            <p:cNvGrpSpPr/>
            <p:nvPr/>
          </p:nvGrpSpPr>
          <p:grpSpPr>
            <a:xfrm>
              <a:off x="112043" y="729555"/>
              <a:ext cx="2403809" cy="1822915"/>
              <a:chOff x="2328763" y="729555"/>
              <a:chExt cx="2403809" cy="1822915"/>
            </a:xfrm>
          </p:grpSpPr>
          <p:sp>
            <p:nvSpPr>
              <p:cNvPr id="70" name="Prostokąt: zagięty narożnik 69">
                <a:extLst>
                  <a:ext uri="{FF2B5EF4-FFF2-40B4-BE49-F238E27FC236}">
                    <a16:creationId xmlns:a16="http://schemas.microsoft.com/office/drawing/2014/main" id="{C8C99099-D903-4389-A648-FE13E27C4AA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ole tekstowe 70">
                <a:extLst>
                  <a:ext uri="{FF2B5EF4-FFF2-40B4-BE49-F238E27FC236}">
                    <a16:creationId xmlns:a16="http://schemas.microsoft.com/office/drawing/2014/main" id="{347BBE66-13DE-4057-8DD4-B9487C867128}"/>
                  </a:ext>
                </a:extLst>
              </p:cNvPr>
              <p:cNvSpPr txBox="1"/>
              <p:nvPr/>
            </p:nvSpPr>
            <p:spPr>
              <a:xfrm>
                <a:off x="2375341" y="1236179"/>
                <a:ext cx="2357231" cy="1264592"/>
              </a:xfrm>
              <a:prstGeom prst="rect">
                <a:avLst/>
              </a:prstGeom>
              <a:noFill/>
            </p:spPr>
            <p:txBody>
              <a:bodyPr wrap="square" rtlCol="0">
                <a:spAutoFit/>
              </a:bodyPr>
              <a:lstStyle/>
              <a:p>
                <a:r>
                  <a:rPr lang="pl-PL" sz="1400" b="1" dirty="0">
                    <a:solidFill>
                      <a:srgbClr val="006600"/>
                    </a:solidFill>
                  </a:rPr>
                  <a:t>FAGIOLI, CAROTE, AGLIO, CETRIOLI, LATTUGA,</a:t>
                </a:r>
              </a:p>
              <a:p>
                <a:r>
                  <a:rPr lang="pl-PL" sz="1400" b="1" dirty="0">
                    <a:solidFill>
                      <a:srgbClr val="006600"/>
                    </a:solidFill>
                  </a:rPr>
                  <a:t>CIPOLLA, ROSMARINO, SPINACI, ANETO, BIETOLA, SALVIA, TIMO</a:t>
                </a:r>
              </a:p>
            </p:txBody>
          </p:sp>
          <p:pic>
            <p:nvPicPr>
              <p:cNvPr id="72" name="Obraz 71">
                <a:extLst>
                  <a:ext uri="{FF2B5EF4-FFF2-40B4-BE49-F238E27FC236}">
                    <a16:creationId xmlns:a16="http://schemas.microsoft.com/office/drawing/2014/main" id="{515E25AE-0D1D-41EE-8C27-C1C1CE2D319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1" name="pole tekstowe 20">
              <a:extLst>
                <a:ext uri="{FF2B5EF4-FFF2-40B4-BE49-F238E27FC236}">
                  <a16:creationId xmlns:a16="http://schemas.microsoft.com/office/drawing/2014/main" id="{4C532C6A-E816-4A30-BB8F-7EE008762443}"/>
                </a:ext>
              </a:extLst>
            </p:cNvPr>
            <p:cNvSpPr txBox="1"/>
            <p:nvPr/>
          </p:nvSpPr>
          <p:spPr>
            <a:xfrm>
              <a:off x="2204506" y="2319676"/>
              <a:ext cx="1611714" cy="499181"/>
            </a:xfrm>
            <a:prstGeom prst="rect">
              <a:avLst/>
            </a:prstGeom>
            <a:noFill/>
          </p:spPr>
          <p:txBody>
            <a:bodyPr wrap="square" rtlCol="0">
              <a:spAutoFit/>
            </a:bodyPr>
            <a:lstStyle/>
            <a:p>
              <a:pPr algn="ctr"/>
              <a:r>
                <a:rPr lang="pl-PL" sz="2400" b="1" dirty="0">
                  <a:solidFill>
                    <a:srgbClr val="231F20"/>
                  </a:solidFill>
                </a:rPr>
                <a:t>BROCCOLI</a:t>
              </a:r>
            </a:p>
          </p:txBody>
        </p:sp>
        <p:sp>
          <p:nvSpPr>
            <p:cNvPr id="22" name="Prostokąt: zagięty narożnik 21">
              <a:extLst>
                <a:ext uri="{FF2B5EF4-FFF2-40B4-BE49-F238E27FC236}">
                  <a16:creationId xmlns:a16="http://schemas.microsoft.com/office/drawing/2014/main" id="{38E74F09-5CF4-4A2A-A295-6C0A0525C44C}"/>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5EAF7291-0EDA-4598-B773-5F769FE69675}"/>
                </a:ext>
              </a:extLst>
            </p:cNvPr>
            <p:cNvSpPr txBox="1"/>
            <p:nvPr/>
          </p:nvSpPr>
          <p:spPr>
            <a:xfrm>
              <a:off x="3722191" y="1567585"/>
              <a:ext cx="2198974" cy="523220"/>
            </a:xfrm>
            <a:prstGeom prst="rect">
              <a:avLst/>
            </a:prstGeom>
            <a:noFill/>
          </p:spPr>
          <p:txBody>
            <a:bodyPr wrap="square" rtlCol="0">
              <a:spAutoFit/>
            </a:bodyPr>
            <a:lstStyle/>
            <a:p>
              <a:r>
                <a:rPr lang="pl-PL" sz="1400" b="1" dirty="0">
                  <a:solidFill>
                    <a:srgbClr val="FF0000"/>
                  </a:solidFill>
                </a:rPr>
                <a:t>PEPERONI, ZUCCA, FRAGOLE, POMODORI</a:t>
              </a:r>
            </a:p>
          </p:txBody>
        </p:sp>
        <p:pic>
          <p:nvPicPr>
            <p:cNvPr id="24" name="Obraz 23">
              <a:extLst>
                <a:ext uri="{FF2B5EF4-FFF2-40B4-BE49-F238E27FC236}">
                  <a16:creationId xmlns:a16="http://schemas.microsoft.com/office/drawing/2014/main" id="{BFBF68BE-607C-4644-BA1B-245A2417FC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25" name="Obraz 24">
              <a:extLst>
                <a:ext uri="{FF2B5EF4-FFF2-40B4-BE49-F238E27FC236}">
                  <a16:creationId xmlns:a16="http://schemas.microsoft.com/office/drawing/2014/main" id="{3A73064C-11E8-4CCF-9CB5-C4D58FE48C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2495" y="3313887"/>
              <a:ext cx="1975736" cy="737607"/>
            </a:xfrm>
            <a:prstGeom prst="rect">
              <a:avLst/>
            </a:prstGeom>
          </p:spPr>
        </p:pic>
        <p:grpSp>
          <p:nvGrpSpPr>
            <p:cNvPr id="26" name="Grupa 25">
              <a:extLst>
                <a:ext uri="{FF2B5EF4-FFF2-40B4-BE49-F238E27FC236}">
                  <a16:creationId xmlns:a16="http://schemas.microsoft.com/office/drawing/2014/main" id="{49D9B04D-42A0-47EC-A50B-D87939788A93}"/>
                </a:ext>
              </a:extLst>
            </p:cNvPr>
            <p:cNvGrpSpPr/>
            <p:nvPr/>
          </p:nvGrpSpPr>
          <p:grpSpPr>
            <a:xfrm>
              <a:off x="112043" y="2573609"/>
              <a:ext cx="2403809" cy="1822972"/>
              <a:chOff x="2328763" y="729555"/>
              <a:chExt cx="2403809" cy="1822972"/>
            </a:xfrm>
          </p:grpSpPr>
          <p:sp>
            <p:nvSpPr>
              <p:cNvPr id="67" name="Prostokąt: zagięty narożnik 66">
                <a:extLst>
                  <a:ext uri="{FF2B5EF4-FFF2-40B4-BE49-F238E27FC236}">
                    <a16:creationId xmlns:a16="http://schemas.microsoft.com/office/drawing/2014/main" id="{043B4C27-E31A-41D5-A359-618ED65C20E1}"/>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8" name="pole tekstowe 67">
                <a:extLst>
                  <a:ext uri="{FF2B5EF4-FFF2-40B4-BE49-F238E27FC236}">
                    <a16:creationId xmlns:a16="http://schemas.microsoft.com/office/drawing/2014/main" id="{449C2ACE-012A-4B18-92F3-E980BB6F71D0}"/>
                  </a:ext>
                </a:extLst>
              </p:cNvPr>
              <p:cNvSpPr txBox="1"/>
              <p:nvPr/>
            </p:nvSpPr>
            <p:spPr>
              <a:xfrm>
                <a:off x="2375341" y="1287935"/>
                <a:ext cx="2357231" cy="1264592"/>
              </a:xfrm>
              <a:prstGeom prst="rect">
                <a:avLst/>
              </a:prstGeom>
              <a:noFill/>
            </p:spPr>
            <p:txBody>
              <a:bodyPr wrap="square" rtlCol="0">
                <a:spAutoFit/>
              </a:bodyPr>
              <a:lstStyle/>
              <a:p>
                <a:r>
                  <a:rPr lang="pl-PL" sz="1400" b="1" dirty="0">
                    <a:solidFill>
                      <a:srgbClr val="006600"/>
                    </a:solidFill>
                  </a:rPr>
                  <a:t>BROCCOLI, CAROTE, CETRIOLI, MAIS, POMODORI, ROSMARINO, PISELLI, FRAGOLE, BIETOLE</a:t>
                </a:r>
              </a:p>
            </p:txBody>
          </p:sp>
          <p:pic>
            <p:nvPicPr>
              <p:cNvPr id="69" name="Obraz 68">
                <a:extLst>
                  <a:ext uri="{FF2B5EF4-FFF2-40B4-BE49-F238E27FC236}">
                    <a16:creationId xmlns:a16="http://schemas.microsoft.com/office/drawing/2014/main" id="{B35219F0-0830-4FE1-A2C5-17CBD2D4CC9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7" name="pole tekstowe 26">
              <a:extLst>
                <a:ext uri="{FF2B5EF4-FFF2-40B4-BE49-F238E27FC236}">
                  <a16:creationId xmlns:a16="http://schemas.microsoft.com/office/drawing/2014/main" id="{D57E76CA-0676-4CB1-831F-E1F47F13599E}"/>
                </a:ext>
              </a:extLst>
            </p:cNvPr>
            <p:cNvSpPr txBox="1"/>
            <p:nvPr/>
          </p:nvSpPr>
          <p:spPr>
            <a:xfrm>
              <a:off x="2204506" y="4163730"/>
              <a:ext cx="1611714" cy="499181"/>
            </a:xfrm>
            <a:prstGeom prst="rect">
              <a:avLst/>
            </a:prstGeom>
            <a:noFill/>
          </p:spPr>
          <p:txBody>
            <a:bodyPr wrap="square" rtlCol="0">
              <a:spAutoFit/>
            </a:bodyPr>
            <a:lstStyle/>
            <a:p>
              <a:pPr algn="ctr"/>
              <a:r>
                <a:rPr lang="pl-PL" sz="2400" b="1" dirty="0">
                  <a:solidFill>
                    <a:srgbClr val="231F20"/>
                  </a:solidFill>
                </a:rPr>
                <a:t>FAGIOLI</a:t>
              </a:r>
            </a:p>
          </p:txBody>
        </p:sp>
        <p:sp>
          <p:nvSpPr>
            <p:cNvPr id="28" name="Prostokąt: zagięty narożnik 27">
              <a:extLst>
                <a:ext uri="{FF2B5EF4-FFF2-40B4-BE49-F238E27FC236}">
                  <a16:creationId xmlns:a16="http://schemas.microsoft.com/office/drawing/2014/main" id="{FBCDEE11-36D0-401D-BF92-8C9113DF2B9D}"/>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ole tekstowe 28">
              <a:extLst>
                <a:ext uri="{FF2B5EF4-FFF2-40B4-BE49-F238E27FC236}">
                  <a16:creationId xmlns:a16="http://schemas.microsoft.com/office/drawing/2014/main" id="{26AD01CD-C1CE-4698-9D44-53D7908A4A9A}"/>
                </a:ext>
              </a:extLst>
            </p:cNvPr>
            <p:cNvSpPr txBox="1"/>
            <p:nvPr/>
          </p:nvSpPr>
          <p:spPr>
            <a:xfrm>
              <a:off x="3722191" y="3368509"/>
              <a:ext cx="2198974" cy="738664"/>
            </a:xfrm>
            <a:prstGeom prst="rect">
              <a:avLst/>
            </a:prstGeom>
            <a:noFill/>
          </p:spPr>
          <p:txBody>
            <a:bodyPr wrap="square" rtlCol="0">
              <a:spAutoFit/>
            </a:bodyPr>
            <a:lstStyle/>
            <a:p>
              <a:r>
                <a:rPr lang="pl-PL" sz="1400" b="1" dirty="0">
                  <a:solidFill>
                    <a:srgbClr val="FF0000"/>
                  </a:solidFill>
                </a:rPr>
                <a:t>ERBA CIPOLLINA, AGLIO, PORRI, CIPOLLA, PEPERONI, CALENDULA</a:t>
              </a:r>
            </a:p>
          </p:txBody>
        </p:sp>
        <p:pic>
          <p:nvPicPr>
            <p:cNvPr id="30" name="Obraz 29">
              <a:extLst>
                <a:ext uri="{FF2B5EF4-FFF2-40B4-BE49-F238E27FC236}">
                  <a16:creationId xmlns:a16="http://schemas.microsoft.com/office/drawing/2014/main" id="{34C0994F-6EFD-4DD5-AEF8-C7EF772CCA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31" name="Obraz 30">
              <a:extLst>
                <a:ext uri="{FF2B5EF4-FFF2-40B4-BE49-F238E27FC236}">
                  <a16:creationId xmlns:a16="http://schemas.microsoft.com/office/drawing/2014/main" id="{F2543E92-3828-4C54-A934-B2F1266CE1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7036" y="4610769"/>
              <a:ext cx="777148" cy="1383208"/>
            </a:xfrm>
            <a:prstGeom prst="rect">
              <a:avLst/>
            </a:prstGeom>
          </p:spPr>
        </p:pic>
        <p:grpSp>
          <p:nvGrpSpPr>
            <p:cNvPr id="32" name="Grupa 31">
              <a:extLst>
                <a:ext uri="{FF2B5EF4-FFF2-40B4-BE49-F238E27FC236}">
                  <a16:creationId xmlns:a16="http://schemas.microsoft.com/office/drawing/2014/main" id="{93AD975B-4509-4D5D-9C8A-C9AC3F8342B1}"/>
                </a:ext>
              </a:extLst>
            </p:cNvPr>
            <p:cNvGrpSpPr/>
            <p:nvPr/>
          </p:nvGrpSpPr>
          <p:grpSpPr>
            <a:xfrm>
              <a:off x="112043" y="4405969"/>
              <a:ext cx="2403809" cy="1938835"/>
              <a:chOff x="2328763" y="729555"/>
              <a:chExt cx="2403809" cy="1938835"/>
            </a:xfrm>
          </p:grpSpPr>
          <p:sp>
            <p:nvSpPr>
              <p:cNvPr id="64" name="Prostokąt: zagięty narożnik 63">
                <a:extLst>
                  <a:ext uri="{FF2B5EF4-FFF2-40B4-BE49-F238E27FC236}">
                    <a16:creationId xmlns:a16="http://schemas.microsoft.com/office/drawing/2014/main" id="{82A6C60C-E7BC-4EB0-82A8-2D31C2EC5AEF}"/>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ole tekstowe 64">
                <a:extLst>
                  <a:ext uri="{FF2B5EF4-FFF2-40B4-BE49-F238E27FC236}">
                    <a16:creationId xmlns:a16="http://schemas.microsoft.com/office/drawing/2014/main" id="{EE2E4513-19BC-4B4D-8A72-345FF3038D3F}"/>
                  </a:ext>
                </a:extLst>
              </p:cNvPr>
              <p:cNvSpPr txBox="1"/>
              <p:nvPr/>
            </p:nvSpPr>
            <p:spPr>
              <a:xfrm>
                <a:off x="2375341" y="1270683"/>
                <a:ext cx="2357231" cy="1397707"/>
              </a:xfrm>
              <a:prstGeom prst="rect">
                <a:avLst/>
              </a:prstGeom>
              <a:noFill/>
            </p:spPr>
            <p:txBody>
              <a:bodyPr wrap="square" rtlCol="0">
                <a:spAutoFit/>
              </a:bodyPr>
              <a:lstStyle/>
              <a:p>
                <a:r>
                  <a:rPr lang="pl-PL" sz="1300" b="1" dirty="0">
                    <a:solidFill>
                      <a:srgbClr val="006600"/>
                    </a:solidFill>
                  </a:rPr>
                  <a:t>FAGIOLI, BROCCOLI, CAVOLFIORI, ERBA CIPOLLINA, LATTUGA, PORRI</a:t>
                </a:r>
              </a:p>
              <a:p>
                <a:r>
                  <a:rPr lang="pl-PL" sz="1300" b="1" dirty="0">
                    <a:solidFill>
                      <a:srgbClr val="006600"/>
                    </a:solidFill>
                  </a:rPr>
                  <a:t>CIPOLLA, PISELLI, PREZZEMOLO, ROSMARINO, PEPERONI, SALVIA</a:t>
                </a:r>
              </a:p>
            </p:txBody>
          </p:sp>
          <p:pic>
            <p:nvPicPr>
              <p:cNvPr id="66" name="Obraz 65">
                <a:extLst>
                  <a:ext uri="{FF2B5EF4-FFF2-40B4-BE49-F238E27FC236}">
                    <a16:creationId xmlns:a16="http://schemas.microsoft.com/office/drawing/2014/main" id="{8762A737-C3AF-480C-8419-D082ECF0A0F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3" name="pole tekstowe 32">
              <a:extLst>
                <a:ext uri="{FF2B5EF4-FFF2-40B4-BE49-F238E27FC236}">
                  <a16:creationId xmlns:a16="http://schemas.microsoft.com/office/drawing/2014/main" id="{D8616211-B3B4-4921-A100-3BA285AE8983}"/>
                </a:ext>
              </a:extLst>
            </p:cNvPr>
            <p:cNvSpPr txBox="1"/>
            <p:nvPr/>
          </p:nvSpPr>
          <p:spPr>
            <a:xfrm>
              <a:off x="2204506" y="5996090"/>
              <a:ext cx="1710166" cy="499181"/>
            </a:xfrm>
            <a:prstGeom prst="rect">
              <a:avLst/>
            </a:prstGeom>
            <a:noFill/>
          </p:spPr>
          <p:txBody>
            <a:bodyPr wrap="square" rtlCol="0">
              <a:spAutoFit/>
            </a:bodyPr>
            <a:lstStyle/>
            <a:p>
              <a:pPr algn="ctr"/>
              <a:r>
                <a:rPr lang="pl-PL" sz="2400" b="1" dirty="0">
                  <a:solidFill>
                    <a:srgbClr val="231F20"/>
                  </a:solidFill>
                </a:rPr>
                <a:t>CARROZZA</a:t>
              </a:r>
            </a:p>
          </p:txBody>
        </p:sp>
        <p:sp>
          <p:nvSpPr>
            <p:cNvPr id="34" name="Prostokąt: zagięty narożnik 33">
              <a:extLst>
                <a:ext uri="{FF2B5EF4-FFF2-40B4-BE49-F238E27FC236}">
                  <a16:creationId xmlns:a16="http://schemas.microsoft.com/office/drawing/2014/main" id="{9C8DCAA9-CF24-4A66-A477-708A8972D7E5}"/>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3FAC341C-B8E3-42FA-8BE4-CECE478A8803}"/>
                </a:ext>
              </a:extLst>
            </p:cNvPr>
            <p:cNvSpPr txBox="1"/>
            <p:nvPr/>
          </p:nvSpPr>
          <p:spPr>
            <a:xfrm>
              <a:off x="3722191" y="5331774"/>
              <a:ext cx="2198974" cy="307777"/>
            </a:xfrm>
            <a:prstGeom prst="rect">
              <a:avLst/>
            </a:prstGeom>
            <a:noFill/>
          </p:spPr>
          <p:txBody>
            <a:bodyPr wrap="square" rtlCol="0">
              <a:spAutoFit/>
            </a:bodyPr>
            <a:lstStyle/>
            <a:p>
              <a:r>
                <a:rPr lang="pl-PL" sz="1400" b="1" dirty="0">
                  <a:solidFill>
                    <a:srgbClr val="FF0000"/>
                  </a:solidFill>
                </a:rPr>
                <a:t>DILL</a:t>
              </a:r>
            </a:p>
          </p:txBody>
        </p:sp>
        <p:pic>
          <p:nvPicPr>
            <p:cNvPr id="36" name="Obraz 35">
              <a:extLst>
                <a:ext uri="{FF2B5EF4-FFF2-40B4-BE49-F238E27FC236}">
                  <a16:creationId xmlns:a16="http://schemas.microsoft.com/office/drawing/2014/main" id="{9D89CC56-0AD7-46B1-8584-042DF46887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37" name="Obraz 36">
              <a:extLst>
                <a:ext uri="{FF2B5EF4-FFF2-40B4-BE49-F238E27FC236}">
                  <a16:creationId xmlns:a16="http://schemas.microsoft.com/office/drawing/2014/main" id="{39C8A32C-162C-4ED7-9BD6-CBCA19E009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9592" y="929742"/>
              <a:ext cx="734829" cy="1383208"/>
            </a:xfrm>
            <a:prstGeom prst="rect">
              <a:avLst/>
            </a:prstGeom>
          </p:spPr>
        </p:pic>
        <p:grpSp>
          <p:nvGrpSpPr>
            <p:cNvPr id="38" name="Grupa 37">
              <a:extLst>
                <a:ext uri="{FF2B5EF4-FFF2-40B4-BE49-F238E27FC236}">
                  <a16:creationId xmlns:a16="http://schemas.microsoft.com/office/drawing/2014/main" id="{156C6CA9-B90A-4659-A937-A641DC10CA8D}"/>
                </a:ext>
              </a:extLst>
            </p:cNvPr>
            <p:cNvGrpSpPr/>
            <p:nvPr/>
          </p:nvGrpSpPr>
          <p:grpSpPr>
            <a:xfrm>
              <a:off x="6203440" y="724942"/>
              <a:ext cx="2415760" cy="1822915"/>
              <a:chOff x="2328763" y="729555"/>
              <a:chExt cx="2415760" cy="1822915"/>
            </a:xfrm>
          </p:grpSpPr>
          <p:sp>
            <p:nvSpPr>
              <p:cNvPr id="61" name="Prostokąt: zagięty narożnik 60">
                <a:extLst>
                  <a:ext uri="{FF2B5EF4-FFF2-40B4-BE49-F238E27FC236}">
                    <a16:creationId xmlns:a16="http://schemas.microsoft.com/office/drawing/2014/main" id="{4743C936-79DF-4B57-9418-6CB09F44597C}"/>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pole tekstowe 61">
                <a:extLst>
                  <a:ext uri="{FF2B5EF4-FFF2-40B4-BE49-F238E27FC236}">
                    <a16:creationId xmlns:a16="http://schemas.microsoft.com/office/drawing/2014/main" id="{D3280BDA-135E-4D5F-A649-636A3E852038}"/>
                  </a:ext>
                </a:extLst>
              </p:cNvPr>
              <p:cNvSpPr txBox="1"/>
              <p:nvPr/>
            </p:nvSpPr>
            <p:spPr>
              <a:xfrm>
                <a:off x="2387292" y="1493838"/>
                <a:ext cx="2357231" cy="798690"/>
              </a:xfrm>
              <a:prstGeom prst="rect">
                <a:avLst/>
              </a:prstGeom>
              <a:noFill/>
            </p:spPr>
            <p:txBody>
              <a:bodyPr wrap="square" rtlCol="0">
                <a:spAutoFit/>
              </a:bodyPr>
              <a:lstStyle/>
              <a:p>
                <a:r>
                  <a:rPr lang="pl-PL" sz="1400" b="1" dirty="0">
                    <a:solidFill>
                      <a:srgbClr val="006600"/>
                    </a:solidFill>
                  </a:rPr>
                  <a:t>FAGIOLI, CETRIOLO, ANETO, MELONE, PREZZEMOLO, PISELLI, ZUCCA, GIRASOLE</a:t>
                </a:r>
              </a:p>
            </p:txBody>
          </p:sp>
          <p:pic>
            <p:nvPicPr>
              <p:cNvPr id="63" name="Obraz 62">
                <a:extLst>
                  <a:ext uri="{FF2B5EF4-FFF2-40B4-BE49-F238E27FC236}">
                    <a16:creationId xmlns:a16="http://schemas.microsoft.com/office/drawing/2014/main" id="{7FEA2B90-2E73-46A2-A609-A215EEF38E8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9" name="pole tekstowe 38">
              <a:extLst>
                <a:ext uri="{FF2B5EF4-FFF2-40B4-BE49-F238E27FC236}">
                  <a16:creationId xmlns:a16="http://schemas.microsoft.com/office/drawing/2014/main" id="{ADCF44FB-F8E3-4D77-950D-DC87B5B4650E}"/>
                </a:ext>
              </a:extLst>
            </p:cNvPr>
            <p:cNvSpPr txBox="1"/>
            <p:nvPr/>
          </p:nvSpPr>
          <p:spPr>
            <a:xfrm>
              <a:off x="8295903" y="2315063"/>
              <a:ext cx="1611714" cy="499181"/>
            </a:xfrm>
            <a:prstGeom prst="rect">
              <a:avLst/>
            </a:prstGeom>
            <a:noFill/>
          </p:spPr>
          <p:txBody>
            <a:bodyPr wrap="square" rtlCol="0">
              <a:spAutoFit/>
            </a:bodyPr>
            <a:lstStyle/>
            <a:p>
              <a:pPr algn="ctr"/>
              <a:r>
                <a:rPr lang="pl-PL" sz="2400" b="1" dirty="0">
                  <a:solidFill>
                    <a:srgbClr val="231F20"/>
                  </a:solidFill>
                </a:rPr>
                <a:t>CORNA</a:t>
              </a:r>
            </a:p>
          </p:txBody>
        </p:sp>
        <p:sp>
          <p:nvSpPr>
            <p:cNvPr id="40" name="Prostokąt: zagięty narożnik 39">
              <a:extLst>
                <a:ext uri="{FF2B5EF4-FFF2-40B4-BE49-F238E27FC236}">
                  <a16:creationId xmlns:a16="http://schemas.microsoft.com/office/drawing/2014/main" id="{35ED51E3-1B34-412E-AEE4-0F160ECD3EAB}"/>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ole tekstowe 40">
              <a:extLst>
                <a:ext uri="{FF2B5EF4-FFF2-40B4-BE49-F238E27FC236}">
                  <a16:creationId xmlns:a16="http://schemas.microsoft.com/office/drawing/2014/main" id="{C7220ED5-73AD-4CC0-9C64-481BAD81443E}"/>
                </a:ext>
              </a:extLst>
            </p:cNvPr>
            <p:cNvSpPr txBox="1"/>
            <p:nvPr/>
          </p:nvSpPr>
          <p:spPr>
            <a:xfrm>
              <a:off x="9813588" y="1674732"/>
              <a:ext cx="2198974" cy="307777"/>
            </a:xfrm>
            <a:prstGeom prst="rect">
              <a:avLst/>
            </a:prstGeom>
            <a:noFill/>
          </p:spPr>
          <p:txBody>
            <a:bodyPr wrap="square" rtlCol="0">
              <a:spAutoFit/>
            </a:bodyPr>
            <a:lstStyle/>
            <a:p>
              <a:r>
                <a:rPr lang="pl-PL" sz="1400" b="1" dirty="0">
                  <a:solidFill>
                    <a:srgbClr val="FF0000"/>
                  </a:solidFill>
                </a:rPr>
                <a:t>POMODORI</a:t>
              </a:r>
            </a:p>
          </p:txBody>
        </p:sp>
        <p:pic>
          <p:nvPicPr>
            <p:cNvPr id="42" name="Obraz 41">
              <a:extLst>
                <a:ext uri="{FF2B5EF4-FFF2-40B4-BE49-F238E27FC236}">
                  <a16:creationId xmlns:a16="http://schemas.microsoft.com/office/drawing/2014/main" id="{7BBEBEDB-1EB2-4DDC-B732-01014FFBB5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43" name="Obraz 42">
              <a:extLst>
                <a:ext uri="{FF2B5EF4-FFF2-40B4-BE49-F238E27FC236}">
                  <a16:creationId xmlns:a16="http://schemas.microsoft.com/office/drawing/2014/main" id="{2E562F1C-4FDB-46E4-BDFF-0822917C54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32168" y="2773796"/>
              <a:ext cx="609678" cy="1383208"/>
            </a:xfrm>
            <a:prstGeom prst="rect">
              <a:avLst/>
            </a:prstGeom>
          </p:spPr>
        </p:pic>
        <p:grpSp>
          <p:nvGrpSpPr>
            <p:cNvPr id="44" name="Grupa 43">
              <a:extLst>
                <a:ext uri="{FF2B5EF4-FFF2-40B4-BE49-F238E27FC236}">
                  <a16:creationId xmlns:a16="http://schemas.microsoft.com/office/drawing/2014/main" id="{C17E8BBB-895F-4CAB-BD69-658C301D9E85}"/>
                </a:ext>
              </a:extLst>
            </p:cNvPr>
            <p:cNvGrpSpPr/>
            <p:nvPr/>
          </p:nvGrpSpPr>
          <p:grpSpPr>
            <a:xfrm>
              <a:off x="6203440" y="2568996"/>
              <a:ext cx="2403809" cy="1822915"/>
              <a:chOff x="2328763" y="729555"/>
              <a:chExt cx="2403809" cy="1822915"/>
            </a:xfrm>
          </p:grpSpPr>
          <p:sp>
            <p:nvSpPr>
              <p:cNvPr id="58" name="Prostokąt: zagięty narożnik 57">
                <a:extLst>
                  <a:ext uri="{FF2B5EF4-FFF2-40B4-BE49-F238E27FC236}">
                    <a16:creationId xmlns:a16="http://schemas.microsoft.com/office/drawing/2014/main" id="{9B45F5FA-25F2-401B-AA9D-3B9818F98ED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ole tekstowe 58">
                <a:extLst>
                  <a:ext uri="{FF2B5EF4-FFF2-40B4-BE49-F238E27FC236}">
                    <a16:creationId xmlns:a16="http://schemas.microsoft.com/office/drawing/2014/main" id="{23A54D61-FA24-4F4B-BD6C-DD0C1FD2A8B7}"/>
                  </a:ext>
                </a:extLst>
              </p:cNvPr>
              <p:cNvSpPr txBox="1"/>
              <p:nvPr/>
            </p:nvSpPr>
            <p:spPr>
              <a:xfrm>
                <a:off x="2375341" y="1316863"/>
                <a:ext cx="2357231" cy="1181396"/>
              </a:xfrm>
              <a:prstGeom prst="rect">
                <a:avLst/>
              </a:prstGeom>
              <a:noFill/>
            </p:spPr>
            <p:txBody>
              <a:bodyPr wrap="square" rtlCol="0">
                <a:spAutoFit/>
              </a:bodyPr>
              <a:lstStyle/>
              <a:p>
                <a:r>
                  <a:rPr lang="pl-PL" sz="1300" b="1" dirty="0">
                    <a:solidFill>
                      <a:srgbClr val="006600"/>
                    </a:solidFill>
                  </a:rPr>
                  <a:t>FAGIOLI, BROCCOLI, CAVOLFIORE, MAIS, ANETO, LATTUGA, NASTURZIO, CIPOLLA, PISELLI, PEPERONE, POMODORI</a:t>
                </a:r>
              </a:p>
            </p:txBody>
          </p:sp>
          <p:pic>
            <p:nvPicPr>
              <p:cNvPr id="60" name="Obraz 59">
                <a:extLst>
                  <a:ext uri="{FF2B5EF4-FFF2-40B4-BE49-F238E27FC236}">
                    <a16:creationId xmlns:a16="http://schemas.microsoft.com/office/drawing/2014/main" id="{D0B1D7A8-DBCB-4FCC-A973-6109C69CE40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46" name="Prostokąt: zagięty narożnik 45">
              <a:extLst>
                <a:ext uri="{FF2B5EF4-FFF2-40B4-BE49-F238E27FC236}">
                  <a16:creationId xmlns:a16="http://schemas.microsoft.com/office/drawing/2014/main" id="{EE27F466-68B8-4BB4-8D4E-96301DD146EC}"/>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pole tekstowe 46">
              <a:extLst>
                <a:ext uri="{FF2B5EF4-FFF2-40B4-BE49-F238E27FC236}">
                  <a16:creationId xmlns:a16="http://schemas.microsoft.com/office/drawing/2014/main" id="{316B74B8-E375-4411-A878-0361C3843D62}"/>
                </a:ext>
              </a:extLst>
            </p:cNvPr>
            <p:cNvSpPr txBox="1"/>
            <p:nvPr/>
          </p:nvSpPr>
          <p:spPr>
            <a:xfrm>
              <a:off x="9813588" y="3471678"/>
              <a:ext cx="2198974" cy="307777"/>
            </a:xfrm>
            <a:prstGeom prst="rect">
              <a:avLst/>
            </a:prstGeom>
            <a:noFill/>
          </p:spPr>
          <p:txBody>
            <a:bodyPr wrap="square" rtlCol="0">
              <a:spAutoFit/>
            </a:bodyPr>
            <a:lstStyle/>
            <a:p>
              <a:r>
                <a:rPr lang="pl-PL" sz="1400" b="1" dirty="0">
                  <a:solidFill>
                    <a:srgbClr val="FF0000"/>
                  </a:solidFill>
                </a:rPr>
                <a:t>SAGE</a:t>
              </a:r>
            </a:p>
          </p:txBody>
        </p:sp>
        <p:pic>
          <p:nvPicPr>
            <p:cNvPr id="48" name="Obraz 47">
              <a:extLst>
                <a:ext uri="{FF2B5EF4-FFF2-40B4-BE49-F238E27FC236}">
                  <a16:creationId xmlns:a16="http://schemas.microsoft.com/office/drawing/2014/main" id="{A5F0AB9E-D503-46F9-BE94-E08077A14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49" name="Obraz 48">
              <a:extLst>
                <a:ext uri="{FF2B5EF4-FFF2-40B4-BE49-F238E27FC236}">
                  <a16:creationId xmlns:a16="http://schemas.microsoft.com/office/drawing/2014/main" id="{297F7772-0AA4-40BA-8D49-BF5FEF8513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60670" y="4634228"/>
              <a:ext cx="1152674" cy="1327064"/>
            </a:xfrm>
            <a:prstGeom prst="rect">
              <a:avLst/>
            </a:prstGeom>
          </p:spPr>
        </p:pic>
        <p:grpSp>
          <p:nvGrpSpPr>
            <p:cNvPr id="50" name="Grupa 49">
              <a:extLst>
                <a:ext uri="{FF2B5EF4-FFF2-40B4-BE49-F238E27FC236}">
                  <a16:creationId xmlns:a16="http://schemas.microsoft.com/office/drawing/2014/main" id="{F93FC7CB-A7E7-47B0-AF2E-7DE5239616AC}"/>
                </a:ext>
              </a:extLst>
            </p:cNvPr>
            <p:cNvGrpSpPr/>
            <p:nvPr/>
          </p:nvGrpSpPr>
          <p:grpSpPr>
            <a:xfrm>
              <a:off x="6203440" y="4401356"/>
              <a:ext cx="2403809" cy="1826040"/>
              <a:chOff x="2328763" y="729555"/>
              <a:chExt cx="2403809" cy="1826040"/>
            </a:xfrm>
          </p:grpSpPr>
          <p:sp>
            <p:nvSpPr>
              <p:cNvPr id="55" name="Prostokąt: zagięty narożnik 54">
                <a:extLst>
                  <a:ext uri="{FF2B5EF4-FFF2-40B4-BE49-F238E27FC236}">
                    <a16:creationId xmlns:a16="http://schemas.microsoft.com/office/drawing/2014/main" id="{4CFF67A5-6197-455D-A785-3195AAA2ED8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ole tekstowe 55">
                <a:extLst>
                  <a:ext uri="{FF2B5EF4-FFF2-40B4-BE49-F238E27FC236}">
                    <a16:creationId xmlns:a16="http://schemas.microsoft.com/office/drawing/2014/main" id="{28E77E5B-2658-415C-AEA5-37833A6131CF}"/>
                  </a:ext>
                </a:extLst>
              </p:cNvPr>
              <p:cNvSpPr txBox="1"/>
              <p:nvPr/>
            </p:nvSpPr>
            <p:spPr>
              <a:xfrm>
                <a:off x="2375341" y="1291003"/>
                <a:ext cx="2357231" cy="1264592"/>
              </a:xfrm>
              <a:prstGeom prst="rect">
                <a:avLst/>
              </a:prstGeom>
              <a:noFill/>
            </p:spPr>
            <p:txBody>
              <a:bodyPr wrap="square" rtlCol="0">
                <a:spAutoFit/>
              </a:bodyPr>
              <a:lstStyle/>
              <a:p>
                <a:r>
                  <a:rPr lang="pl-PL" sz="1400" b="1" dirty="0">
                    <a:solidFill>
                      <a:srgbClr val="006600"/>
                    </a:solidFill>
                  </a:rPr>
                  <a:t>BASILICO, FAGIOLI, CETRIOLI, AGLIO, LATTUGA, CALENDULA, NASTURZIO, CIPOLLA, PREZZEMOLO, PEPERONI</a:t>
                </a:r>
              </a:p>
            </p:txBody>
          </p:sp>
          <p:pic>
            <p:nvPicPr>
              <p:cNvPr id="57" name="Obraz 56">
                <a:extLst>
                  <a:ext uri="{FF2B5EF4-FFF2-40B4-BE49-F238E27FC236}">
                    <a16:creationId xmlns:a16="http://schemas.microsoft.com/office/drawing/2014/main" id="{9817031E-BE38-431E-B740-ED20BF695DE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51" name="pole tekstowe 50">
              <a:extLst>
                <a:ext uri="{FF2B5EF4-FFF2-40B4-BE49-F238E27FC236}">
                  <a16:creationId xmlns:a16="http://schemas.microsoft.com/office/drawing/2014/main" id="{D5AF29FA-2DDB-4B56-B1C8-7E94CD7B57A1}"/>
                </a:ext>
              </a:extLst>
            </p:cNvPr>
            <p:cNvSpPr txBox="1"/>
            <p:nvPr/>
          </p:nvSpPr>
          <p:spPr>
            <a:xfrm>
              <a:off x="8295903" y="5991477"/>
              <a:ext cx="1946357" cy="499181"/>
            </a:xfrm>
            <a:prstGeom prst="rect">
              <a:avLst/>
            </a:prstGeom>
            <a:noFill/>
          </p:spPr>
          <p:txBody>
            <a:bodyPr wrap="square" rtlCol="0">
              <a:spAutoFit/>
            </a:bodyPr>
            <a:lstStyle/>
            <a:p>
              <a:pPr algn="ctr"/>
              <a:r>
                <a:rPr lang="pl-PL" sz="2400" b="1" dirty="0">
                  <a:solidFill>
                    <a:srgbClr val="231F20"/>
                  </a:solidFill>
                </a:rPr>
                <a:t>POMODORO</a:t>
              </a:r>
            </a:p>
          </p:txBody>
        </p:sp>
        <p:sp>
          <p:nvSpPr>
            <p:cNvPr id="52" name="Prostokąt: zagięty narożnik 51">
              <a:extLst>
                <a:ext uri="{FF2B5EF4-FFF2-40B4-BE49-F238E27FC236}">
                  <a16:creationId xmlns:a16="http://schemas.microsoft.com/office/drawing/2014/main" id="{2EFD2A2E-9F62-46D7-82CE-7B1155D6DA5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ole tekstowe 52">
              <a:extLst>
                <a:ext uri="{FF2B5EF4-FFF2-40B4-BE49-F238E27FC236}">
                  <a16:creationId xmlns:a16="http://schemas.microsoft.com/office/drawing/2014/main" id="{DA886D94-088D-4943-AD81-F3AE47E25DE9}"/>
                </a:ext>
              </a:extLst>
            </p:cNvPr>
            <p:cNvSpPr txBox="1"/>
            <p:nvPr/>
          </p:nvSpPr>
          <p:spPr>
            <a:xfrm>
              <a:off x="9813588" y="5239386"/>
              <a:ext cx="2198974" cy="523220"/>
            </a:xfrm>
            <a:prstGeom prst="rect">
              <a:avLst/>
            </a:prstGeom>
            <a:noFill/>
          </p:spPr>
          <p:txBody>
            <a:bodyPr wrap="square" rtlCol="0">
              <a:spAutoFit/>
            </a:bodyPr>
            <a:lstStyle/>
            <a:p>
              <a:r>
                <a:rPr lang="pl-PL" sz="1400" b="1" dirty="0">
                  <a:solidFill>
                    <a:srgbClr val="FF0000"/>
                  </a:solidFill>
                </a:rPr>
                <a:t>BROCCOLI, CAVOLFIORE, MAIS, ANETO</a:t>
              </a:r>
            </a:p>
          </p:txBody>
        </p:sp>
        <p:pic>
          <p:nvPicPr>
            <p:cNvPr id="54" name="Obraz 53">
              <a:extLst>
                <a:ext uri="{FF2B5EF4-FFF2-40B4-BE49-F238E27FC236}">
                  <a16:creationId xmlns:a16="http://schemas.microsoft.com/office/drawing/2014/main" id="{4E5886DF-C062-4B67-8A2F-0FBD0F3E15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sp>
          <p:nvSpPr>
            <p:cNvPr id="45" name="pole tekstowe 44">
              <a:extLst>
                <a:ext uri="{FF2B5EF4-FFF2-40B4-BE49-F238E27FC236}">
                  <a16:creationId xmlns:a16="http://schemas.microsoft.com/office/drawing/2014/main" id="{7D760C75-3460-4853-B9CB-FD465D5D2607}"/>
                </a:ext>
              </a:extLst>
            </p:cNvPr>
            <p:cNvSpPr txBox="1"/>
            <p:nvPr/>
          </p:nvSpPr>
          <p:spPr>
            <a:xfrm>
              <a:off x="8283299" y="4159117"/>
              <a:ext cx="1789354" cy="499181"/>
            </a:xfrm>
            <a:prstGeom prst="rect">
              <a:avLst/>
            </a:prstGeom>
            <a:noFill/>
          </p:spPr>
          <p:txBody>
            <a:bodyPr wrap="square" rtlCol="0">
              <a:spAutoFit/>
            </a:bodyPr>
            <a:lstStyle/>
            <a:p>
              <a:pPr algn="ctr"/>
              <a:r>
                <a:rPr lang="pl-PL" sz="2400" b="1" dirty="0">
                  <a:solidFill>
                    <a:srgbClr val="231F20"/>
                  </a:solidFill>
                </a:rPr>
                <a:t>CUCUMBO</a:t>
              </a:r>
            </a:p>
          </p:txBody>
        </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spTree>
    <p:extLst>
      <p:ext uri="{BB962C8B-B14F-4D97-AF65-F5344CB8AC3E}">
        <p14:creationId xmlns:p14="http://schemas.microsoft.com/office/powerpoint/2010/main" val="416222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Introduzione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grpSp>
        <p:nvGrpSpPr>
          <p:cNvPr id="73" name="Grupa 72">
            <a:extLst>
              <a:ext uri="{FF2B5EF4-FFF2-40B4-BE49-F238E27FC236}">
                <a16:creationId xmlns:a16="http://schemas.microsoft.com/office/drawing/2014/main" id="{ABE56AB6-CA39-4F67-975E-054303C68C47}"/>
              </a:ext>
            </a:extLst>
          </p:cNvPr>
          <p:cNvGrpSpPr/>
          <p:nvPr/>
        </p:nvGrpSpPr>
        <p:grpSpPr>
          <a:xfrm>
            <a:off x="446400" y="860400"/>
            <a:ext cx="11314800" cy="5367220"/>
            <a:chOff x="112043" y="724942"/>
            <a:chExt cx="12005590" cy="5767219"/>
          </a:xfrm>
        </p:grpSpPr>
        <p:pic>
          <p:nvPicPr>
            <p:cNvPr id="75" name="Obraz 74">
              <a:extLst>
                <a:ext uri="{FF2B5EF4-FFF2-40B4-BE49-F238E27FC236}">
                  <a16:creationId xmlns:a16="http://schemas.microsoft.com/office/drawing/2014/main" id="{CB542517-ED24-4021-BD0D-95505FFDA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2682" y="934355"/>
              <a:ext cx="825856" cy="1383208"/>
            </a:xfrm>
            <a:prstGeom prst="rect">
              <a:avLst/>
            </a:prstGeom>
          </p:spPr>
        </p:pic>
        <p:grpSp>
          <p:nvGrpSpPr>
            <p:cNvPr id="76" name="Grupa 75">
              <a:extLst>
                <a:ext uri="{FF2B5EF4-FFF2-40B4-BE49-F238E27FC236}">
                  <a16:creationId xmlns:a16="http://schemas.microsoft.com/office/drawing/2014/main" id="{5EF6B882-D73C-461A-9B80-DEAFDFE90F94}"/>
                </a:ext>
              </a:extLst>
            </p:cNvPr>
            <p:cNvGrpSpPr/>
            <p:nvPr/>
          </p:nvGrpSpPr>
          <p:grpSpPr>
            <a:xfrm>
              <a:off x="112043" y="729555"/>
              <a:ext cx="2403809" cy="1833354"/>
              <a:chOff x="2328763" y="729555"/>
              <a:chExt cx="2403809" cy="1833354"/>
            </a:xfrm>
          </p:grpSpPr>
          <p:sp>
            <p:nvSpPr>
              <p:cNvPr id="125" name="Prostokąt: zagięty narożnik 124">
                <a:extLst>
                  <a:ext uri="{FF2B5EF4-FFF2-40B4-BE49-F238E27FC236}">
                    <a16:creationId xmlns:a16="http://schemas.microsoft.com/office/drawing/2014/main" id="{C22920FB-CBD2-422C-8F7E-FEAB86770817}"/>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pole tekstowe 125">
                <a:extLst>
                  <a:ext uri="{FF2B5EF4-FFF2-40B4-BE49-F238E27FC236}">
                    <a16:creationId xmlns:a16="http://schemas.microsoft.com/office/drawing/2014/main" id="{824EB694-3CA1-4E20-9BC5-B0D6B23869E5}"/>
                  </a:ext>
                </a:extLst>
              </p:cNvPr>
              <p:cNvSpPr txBox="1"/>
              <p:nvPr/>
            </p:nvSpPr>
            <p:spPr>
              <a:xfrm>
                <a:off x="2375341" y="1306195"/>
                <a:ext cx="2357231" cy="1256714"/>
              </a:xfrm>
              <a:prstGeom prst="rect">
                <a:avLst/>
              </a:prstGeom>
              <a:noFill/>
            </p:spPr>
            <p:txBody>
              <a:bodyPr wrap="square" rtlCol="0">
                <a:spAutoFit/>
              </a:bodyPr>
              <a:lstStyle/>
              <a:p>
                <a:r>
                  <a:rPr lang="pl-PL" sz="1400" b="1" dirty="0">
                    <a:solidFill>
                      <a:srgbClr val="006600"/>
                    </a:solidFill>
                  </a:rPr>
                  <a:t>BROCCOLI, CAROTE, CETRIOLI, ANETO, PORRI, LATTUGA, PREZZEMOLO, FRAGOLE, BIETOLE, POMODORI</a:t>
                </a:r>
              </a:p>
            </p:txBody>
          </p:sp>
          <p:pic>
            <p:nvPicPr>
              <p:cNvPr id="127" name="Obraz 126">
                <a:extLst>
                  <a:ext uri="{FF2B5EF4-FFF2-40B4-BE49-F238E27FC236}">
                    <a16:creationId xmlns:a16="http://schemas.microsoft.com/office/drawing/2014/main" id="{89A1B73D-34E7-4E94-9AB8-EA938101F7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77" name="pole tekstowe 76">
              <a:extLst>
                <a:ext uri="{FF2B5EF4-FFF2-40B4-BE49-F238E27FC236}">
                  <a16:creationId xmlns:a16="http://schemas.microsoft.com/office/drawing/2014/main" id="{4105D4D2-1408-4776-8189-F237ECF0DAC4}"/>
                </a:ext>
              </a:extLst>
            </p:cNvPr>
            <p:cNvSpPr txBox="1"/>
            <p:nvPr/>
          </p:nvSpPr>
          <p:spPr>
            <a:xfrm>
              <a:off x="2204506" y="2319676"/>
              <a:ext cx="1611714" cy="496071"/>
            </a:xfrm>
            <a:prstGeom prst="rect">
              <a:avLst/>
            </a:prstGeom>
            <a:noFill/>
          </p:spPr>
          <p:txBody>
            <a:bodyPr wrap="square" rtlCol="0">
              <a:spAutoFit/>
            </a:bodyPr>
            <a:lstStyle/>
            <a:p>
              <a:pPr algn="ctr"/>
              <a:r>
                <a:rPr lang="pl-PL" sz="2400" b="1" dirty="0">
                  <a:solidFill>
                    <a:srgbClr val="231F20"/>
                  </a:solidFill>
                </a:rPr>
                <a:t>CIPOLLA</a:t>
              </a:r>
            </a:p>
          </p:txBody>
        </p:sp>
        <p:sp>
          <p:nvSpPr>
            <p:cNvPr id="78" name="Prostokąt: zagięty narożnik 77">
              <a:extLst>
                <a:ext uri="{FF2B5EF4-FFF2-40B4-BE49-F238E27FC236}">
                  <a16:creationId xmlns:a16="http://schemas.microsoft.com/office/drawing/2014/main" id="{B1F2350F-D3D0-48EC-9D57-1234626DFE0F}"/>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ole tekstowe 78">
              <a:extLst>
                <a:ext uri="{FF2B5EF4-FFF2-40B4-BE49-F238E27FC236}">
                  <a16:creationId xmlns:a16="http://schemas.microsoft.com/office/drawing/2014/main" id="{101EFF0B-2775-4EFC-9AC4-85D76809D1ED}"/>
                </a:ext>
              </a:extLst>
            </p:cNvPr>
            <p:cNvSpPr txBox="1"/>
            <p:nvPr/>
          </p:nvSpPr>
          <p:spPr>
            <a:xfrm>
              <a:off x="3722191" y="1682995"/>
              <a:ext cx="2198974" cy="307777"/>
            </a:xfrm>
            <a:prstGeom prst="rect">
              <a:avLst/>
            </a:prstGeom>
            <a:noFill/>
          </p:spPr>
          <p:txBody>
            <a:bodyPr wrap="square" rtlCol="0">
              <a:spAutoFit/>
            </a:bodyPr>
            <a:lstStyle/>
            <a:p>
              <a:r>
                <a:rPr lang="pl-PL" sz="1400" b="1" dirty="0">
                  <a:solidFill>
                    <a:srgbClr val="FF0000"/>
                  </a:solidFill>
                </a:rPr>
                <a:t>FAGIOLI, PISELLI</a:t>
              </a:r>
            </a:p>
          </p:txBody>
        </p:sp>
        <p:pic>
          <p:nvPicPr>
            <p:cNvPr id="80" name="Obraz 79">
              <a:extLst>
                <a:ext uri="{FF2B5EF4-FFF2-40B4-BE49-F238E27FC236}">
                  <a16:creationId xmlns:a16="http://schemas.microsoft.com/office/drawing/2014/main" id="{183E8108-0214-4E67-A17B-883BC38C51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81" name="Obraz 80">
              <a:extLst>
                <a:ext uri="{FF2B5EF4-FFF2-40B4-BE49-F238E27FC236}">
                  <a16:creationId xmlns:a16="http://schemas.microsoft.com/office/drawing/2014/main" id="{B7BA4853-64F6-4F85-B5C7-F3438C4F2E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9273" y="2880457"/>
              <a:ext cx="1152674" cy="1179111"/>
            </a:xfrm>
            <a:prstGeom prst="rect">
              <a:avLst/>
            </a:prstGeom>
          </p:spPr>
        </p:pic>
        <p:grpSp>
          <p:nvGrpSpPr>
            <p:cNvPr id="82" name="Grupa 81">
              <a:extLst>
                <a:ext uri="{FF2B5EF4-FFF2-40B4-BE49-F238E27FC236}">
                  <a16:creationId xmlns:a16="http://schemas.microsoft.com/office/drawing/2014/main" id="{F459AFAE-B803-47E5-B439-8D04C5CA780A}"/>
                </a:ext>
              </a:extLst>
            </p:cNvPr>
            <p:cNvGrpSpPr/>
            <p:nvPr/>
          </p:nvGrpSpPr>
          <p:grpSpPr>
            <a:xfrm>
              <a:off x="112043" y="2573609"/>
              <a:ext cx="2403809" cy="1822915"/>
              <a:chOff x="2328763" y="729555"/>
              <a:chExt cx="2403809" cy="1822915"/>
            </a:xfrm>
          </p:grpSpPr>
          <p:sp>
            <p:nvSpPr>
              <p:cNvPr id="122" name="Prostokąt: zagięty narożnik 121">
                <a:extLst>
                  <a:ext uri="{FF2B5EF4-FFF2-40B4-BE49-F238E27FC236}">
                    <a16:creationId xmlns:a16="http://schemas.microsoft.com/office/drawing/2014/main" id="{944F6D98-924D-49BB-B9A2-52784B004A8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3" name="pole tekstowe 122">
                <a:extLst>
                  <a:ext uri="{FF2B5EF4-FFF2-40B4-BE49-F238E27FC236}">
                    <a16:creationId xmlns:a16="http://schemas.microsoft.com/office/drawing/2014/main" id="{5F914629-D6C5-4191-B6E2-C4BD69B3C686}"/>
                  </a:ext>
                </a:extLst>
              </p:cNvPr>
              <p:cNvSpPr txBox="1"/>
              <p:nvPr/>
            </p:nvSpPr>
            <p:spPr>
              <a:xfrm>
                <a:off x="2375341" y="1270683"/>
                <a:ext cx="2357231" cy="1256714"/>
              </a:xfrm>
              <a:prstGeom prst="rect">
                <a:avLst/>
              </a:prstGeom>
              <a:noFill/>
            </p:spPr>
            <p:txBody>
              <a:bodyPr wrap="square" rtlCol="0">
                <a:spAutoFit/>
              </a:bodyPr>
              <a:lstStyle/>
              <a:p>
                <a:r>
                  <a:rPr lang="pl-PL" sz="1400" b="1" dirty="0">
                    <a:solidFill>
                      <a:srgbClr val="006600"/>
                    </a:solidFill>
                  </a:rPr>
                  <a:t>BROCCOLI, CAROTA, CAVOLFIORE, CETRIOLO, ANETO, AGLIO, CIPOLLA, SPINACI, ZUCCA, FRAGOLA, POMODORO</a:t>
                </a:r>
              </a:p>
            </p:txBody>
          </p:sp>
          <p:pic>
            <p:nvPicPr>
              <p:cNvPr id="124" name="Obraz 123">
                <a:extLst>
                  <a:ext uri="{FF2B5EF4-FFF2-40B4-BE49-F238E27FC236}">
                    <a16:creationId xmlns:a16="http://schemas.microsoft.com/office/drawing/2014/main" id="{06370A18-02DB-4C58-AAE2-FCDF7D67640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3" name="pole tekstowe 82">
              <a:extLst>
                <a:ext uri="{FF2B5EF4-FFF2-40B4-BE49-F238E27FC236}">
                  <a16:creationId xmlns:a16="http://schemas.microsoft.com/office/drawing/2014/main" id="{6B30D8C7-156F-476A-BB49-96C3CA83F856}"/>
                </a:ext>
              </a:extLst>
            </p:cNvPr>
            <p:cNvSpPr txBox="1"/>
            <p:nvPr/>
          </p:nvSpPr>
          <p:spPr>
            <a:xfrm>
              <a:off x="2204506" y="4163730"/>
              <a:ext cx="1611714" cy="496071"/>
            </a:xfrm>
            <a:prstGeom prst="rect">
              <a:avLst/>
            </a:prstGeom>
            <a:noFill/>
          </p:spPr>
          <p:txBody>
            <a:bodyPr wrap="square" rtlCol="0">
              <a:spAutoFit/>
            </a:bodyPr>
            <a:lstStyle/>
            <a:p>
              <a:pPr algn="ctr"/>
              <a:r>
                <a:rPr lang="pl-PL" sz="2400" b="1" dirty="0">
                  <a:solidFill>
                    <a:srgbClr val="231F20"/>
                  </a:solidFill>
                </a:rPr>
                <a:t>LETTURA</a:t>
              </a:r>
            </a:p>
          </p:txBody>
        </p:sp>
        <p:sp>
          <p:nvSpPr>
            <p:cNvPr id="84" name="Prostokąt: zagięty narożnik 83">
              <a:extLst>
                <a:ext uri="{FF2B5EF4-FFF2-40B4-BE49-F238E27FC236}">
                  <a16:creationId xmlns:a16="http://schemas.microsoft.com/office/drawing/2014/main" id="{2F8CDA59-7F01-4846-ABF7-BD111DD6752F}"/>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5" name="Obraz 84">
              <a:extLst>
                <a:ext uri="{FF2B5EF4-FFF2-40B4-BE49-F238E27FC236}">
                  <a16:creationId xmlns:a16="http://schemas.microsoft.com/office/drawing/2014/main" id="{B71CFCB3-72C2-4954-9AC3-92359C3B44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86" name="Obraz 85">
              <a:extLst>
                <a:ext uri="{FF2B5EF4-FFF2-40B4-BE49-F238E27FC236}">
                  <a16:creationId xmlns:a16="http://schemas.microsoft.com/office/drawing/2014/main" id="{280A9C0F-F6AB-44B2-8014-3743C2F040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7930" y="4610769"/>
              <a:ext cx="1060459" cy="1383208"/>
            </a:xfrm>
            <a:prstGeom prst="rect">
              <a:avLst/>
            </a:prstGeom>
          </p:spPr>
        </p:pic>
        <p:grpSp>
          <p:nvGrpSpPr>
            <p:cNvPr id="87" name="Grupa 86">
              <a:extLst>
                <a:ext uri="{FF2B5EF4-FFF2-40B4-BE49-F238E27FC236}">
                  <a16:creationId xmlns:a16="http://schemas.microsoft.com/office/drawing/2014/main" id="{BA204155-65C4-4255-A14E-22949736DB0F}"/>
                </a:ext>
              </a:extLst>
            </p:cNvPr>
            <p:cNvGrpSpPr/>
            <p:nvPr/>
          </p:nvGrpSpPr>
          <p:grpSpPr>
            <a:xfrm>
              <a:off x="112043" y="4405969"/>
              <a:ext cx="2403809" cy="1822915"/>
              <a:chOff x="2328763" y="729555"/>
              <a:chExt cx="2403809" cy="1822915"/>
            </a:xfrm>
          </p:grpSpPr>
          <p:sp>
            <p:nvSpPr>
              <p:cNvPr id="119" name="Prostokąt: zagięty narożnik 118">
                <a:extLst>
                  <a:ext uri="{FF2B5EF4-FFF2-40B4-BE49-F238E27FC236}">
                    <a16:creationId xmlns:a16="http://schemas.microsoft.com/office/drawing/2014/main" id="{AA9C6F5B-FD4E-46A7-BD2E-E1EAD10F6A20}"/>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pole tekstowe 119">
                <a:extLst>
                  <a:ext uri="{FF2B5EF4-FFF2-40B4-BE49-F238E27FC236}">
                    <a16:creationId xmlns:a16="http://schemas.microsoft.com/office/drawing/2014/main" id="{900860ED-6F36-484B-9BE4-5A4A1A6F10F3}"/>
                  </a:ext>
                </a:extLst>
              </p:cNvPr>
              <p:cNvSpPr txBox="1"/>
              <p:nvPr/>
            </p:nvSpPr>
            <p:spPr>
              <a:xfrm>
                <a:off x="2375341" y="1403849"/>
                <a:ext cx="2357231" cy="1025213"/>
              </a:xfrm>
              <a:prstGeom prst="rect">
                <a:avLst/>
              </a:prstGeom>
              <a:noFill/>
            </p:spPr>
            <p:txBody>
              <a:bodyPr wrap="square" rtlCol="0">
                <a:spAutoFit/>
              </a:bodyPr>
              <a:lstStyle/>
              <a:p>
                <a:r>
                  <a:rPr lang="pl-PL" sz="1400" b="1" dirty="0">
                    <a:solidFill>
                      <a:srgbClr val="006600"/>
                    </a:solidFill>
                  </a:rPr>
                  <a:t>BASILICO, CAROTA, CETRIOLO, ORIGANO, PREZZEMOLO, PISELLI, ZUCCA, BIETOLA, POMODORO</a:t>
                </a:r>
              </a:p>
            </p:txBody>
          </p:sp>
          <p:pic>
            <p:nvPicPr>
              <p:cNvPr id="121" name="Obraz 120">
                <a:extLst>
                  <a:ext uri="{FF2B5EF4-FFF2-40B4-BE49-F238E27FC236}">
                    <a16:creationId xmlns:a16="http://schemas.microsoft.com/office/drawing/2014/main" id="{6DEA8943-6AF2-4491-92F3-E9FDE0DAD6C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8" name="pole tekstowe 87">
              <a:extLst>
                <a:ext uri="{FF2B5EF4-FFF2-40B4-BE49-F238E27FC236}">
                  <a16:creationId xmlns:a16="http://schemas.microsoft.com/office/drawing/2014/main" id="{558C3B61-0402-4023-980A-3ED9F26D02AD}"/>
                </a:ext>
              </a:extLst>
            </p:cNvPr>
            <p:cNvSpPr txBox="1"/>
            <p:nvPr/>
          </p:nvSpPr>
          <p:spPr>
            <a:xfrm>
              <a:off x="2204506" y="5996090"/>
              <a:ext cx="1611714" cy="496071"/>
            </a:xfrm>
            <a:prstGeom prst="rect">
              <a:avLst/>
            </a:prstGeom>
            <a:noFill/>
          </p:spPr>
          <p:txBody>
            <a:bodyPr wrap="square" rtlCol="0">
              <a:spAutoFit/>
            </a:bodyPr>
            <a:lstStyle/>
            <a:p>
              <a:pPr algn="ctr"/>
              <a:r>
                <a:rPr lang="pl-PL" sz="2400" b="1" dirty="0">
                  <a:solidFill>
                    <a:srgbClr val="231F20"/>
                  </a:solidFill>
                </a:rPr>
                <a:t>PEPPE</a:t>
              </a:r>
            </a:p>
          </p:txBody>
        </p:sp>
        <p:sp>
          <p:nvSpPr>
            <p:cNvPr id="89" name="Prostokąt: zagięty narożnik 88">
              <a:extLst>
                <a:ext uri="{FF2B5EF4-FFF2-40B4-BE49-F238E27FC236}">
                  <a16:creationId xmlns:a16="http://schemas.microsoft.com/office/drawing/2014/main" id="{53DC2794-FB92-4D55-932C-A87809069DD1}"/>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ole tekstowe 89">
              <a:extLst>
                <a:ext uri="{FF2B5EF4-FFF2-40B4-BE49-F238E27FC236}">
                  <a16:creationId xmlns:a16="http://schemas.microsoft.com/office/drawing/2014/main" id="{BF802706-C88C-4151-9444-DC570928E17F}"/>
                </a:ext>
              </a:extLst>
            </p:cNvPr>
            <p:cNvSpPr txBox="1"/>
            <p:nvPr/>
          </p:nvSpPr>
          <p:spPr>
            <a:xfrm>
              <a:off x="3722191" y="5270633"/>
              <a:ext cx="2198974" cy="523220"/>
            </a:xfrm>
            <a:prstGeom prst="rect">
              <a:avLst/>
            </a:prstGeom>
            <a:noFill/>
          </p:spPr>
          <p:txBody>
            <a:bodyPr wrap="square" rtlCol="0">
              <a:spAutoFit/>
            </a:bodyPr>
            <a:lstStyle/>
            <a:p>
              <a:r>
                <a:rPr lang="pl-PL" sz="1400" b="1" dirty="0">
                  <a:solidFill>
                    <a:srgbClr val="FF0000"/>
                  </a:solidFill>
                </a:rPr>
                <a:t>FAGIOLI, BROCCOLI, CAVOLFIORE</a:t>
              </a:r>
            </a:p>
          </p:txBody>
        </p:sp>
        <p:pic>
          <p:nvPicPr>
            <p:cNvPr id="91" name="Obraz 90">
              <a:extLst>
                <a:ext uri="{FF2B5EF4-FFF2-40B4-BE49-F238E27FC236}">
                  <a16:creationId xmlns:a16="http://schemas.microsoft.com/office/drawing/2014/main" id="{B1861BFC-DFEE-4784-BB61-6C371F7DB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92" name="Obraz 91">
              <a:extLst>
                <a:ext uri="{FF2B5EF4-FFF2-40B4-BE49-F238E27FC236}">
                  <a16:creationId xmlns:a16="http://schemas.microsoft.com/office/drawing/2014/main" id="{E04519BA-2C38-427B-A03B-AC951AF17B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16404" y="929742"/>
              <a:ext cx="1041205" cy="1383208"/>
            </a:xfrm>
            <a:prstGeom prst="rect">
              <a:avLst/>
            </a:prstGeom>
          </p:spPr>
        </p:pic>
        <p:grpSp>
          <p:nvGrpSpPr>
            <p:cNvPr id="93" name="Grupa 92">
              <a:extLst>
                <a:ext uri="{FF2B5EF4-FFF2-40B4-BE49-F238E27FC236}">
                  <a16:creationId xmlns:a16="http://schemas.microsoft.com/office/drawing/2014/main" id="{1F663A8E-DC81-4A30-AE80-32B736346F75}"/>
                </a:ext>
              </a:extLst>
            </p:cNvPr>
            <p:cNvGrpSpPr/>
            <p:nvPr/>
          </p:nvGrpSpPr>
          <p:grpSpPr>
            <a:xfrm>
              <a:off x="6203440" y="724942"/>
              <a:ext cx="2403809" cy="1822915"/>
              <a:chOff x="2328763" y="729555"/>
              <a:chExt cx="2403809" cy="1822915"/>
            </a:xfrm>
          </p:grpSpPr>
          <p:sp>
            <p:nvSpPr>
              <p:cNvPr id="116" name="Prostokąt: zagięty narożnik 115">
                <a:extLst>
                  <a:ext uri="{FF2B5EF4-FFF2-40B4-BE49-F238E27FC236}">
                    <a16:creationId xmlns:a16="http://schemas.microsoft.com/office/drawing/2014/main" id="{03397009-897E-43E5-9FDC-A6FC55E3DFE4}"/>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7" name="pole tekstowe 116">
                <a:extLst>
                  <a:ext uri="{FF2B5EF4-FFF2-40B4-BE49-F238E27FC236}">
                    <a16:creationId xmlns:a16="http://schemas.microsoft.com/office/drawing/2014/main" id="{FF6A56A1-C4E0-4E2A-AEC7-1339BBDA6BC4}"/>
                  </a:ext>
                </a:extLst>
              </p:cNvPr>
              <p:cNvSpPr txBox="1"/>
              <p:nvPr/>
            </p:nvSpPr>
            <p:spPr>
              <a:xfrm>
                <a:off x="2375341" y="1473890"/>
                <a:ext cx="2357231" cy="793714"/>
              </a:xfrm>
              <a:prstGeom prst="rect">
                <a:avLst/>
              </a:prstGeom>
              <a:noFill/>
            </p:spPr>
            <p:txBody>
              <a:bodyPr wrap="square" rtlCol="0">
                <a:spAutoFit/>
              </a:bodyPr>
              <a:lstStyle/>
              <a:p>
                <a:r>
                  <a:rPr lang="pl-PL" sz="1400" b="1" dirty="0">
                    <a:solidFill>
                      <a:srgbClr val="006600"/>
                    </a:solidFill>
                  </a:rPr>
                  <a:t>BROCCOLI, CAVOLFIORE, LATTUGA, FRAGOLA, POMODORO</a:t>
                </a:r>
              </a:p>
            </p:txBody>
          </p:sp>
          <p:pic>
            <p:nvPicPr>
              <p:cNvPr id="118" name="Obraz 117">
                <a:extLst>
                  <a:ext uri="{FF2B5EF4-FFF2-40B4-BE49-F238E27FC236}">
                    <a16:creationId xmlns:a16="http://schemas.microsoft.com/office/drawing/2014/main" id="{7AA8F2EB-9FAE-40C5-86A6-5E38EEBA7BD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94" name="pole tekstowe 93">
              <a:extLst>
                <a:ext uri="{FF2B5EF4-FFF2-40B4-BE49-F238E27FC236}">
                  <a16:creationId xmlns:a16="http://schemas.microsoft.com/office/drawing/2014/main" id="{8A928061-F553-4E61-8C16-A522B895780E}"/>
                </a:ext>
              </a:extLst>
            </p:cNvPr>
            <p:cNvSpPr txBox="1"/>
            <p:nvPr/>
          </p:nvSpPr>
          <p:spPr>
            <a:xfrm>
              <a:off x="8295903" y="2315063"/>
              <a:ext cx="1611714" cy="496071"/>
            </a:xfrm>
            <a:prstGeom prst="rect">
              <a:avLst/>
            </a:prstGeom>
            <a:noFill/>
          </p:spPr>
          <p:txBody>
            <a:bodyPr wrap="square" rtlCol="0">
              <a:spAutoFit/>
            </a:bodyPr>
            <a:lstStyle/>
            <a:p>
              <a:pPr algn="ctr"/>
              <a:r>
                <a:rPr lang="pl-PL" sz="2400" b="1" dirty="0">
                  <a:solidFill>
                    <a:srgbClr val="231F20"/>
                  </a:solidFill>
                </a:rPr>
                <a:t>AGLIO</a:t>
              </a:r>
            </a:p>
          </p:txBody>
        </p:sp>
        <p:sp>
          <p:nvSpPr>
            <p:cNvPr id="95" name="Prostokąt: zagięty narożnik 94">
              <a:extLst>
                <a:ext uri="{FF2B5EF4-FFF2-40B4-BE49-F238E27FC236}">
                  <a16:creationId xmlns:a16="http://schemas.microsoft.com/office/drawing/2014/main" id="{F05F5D4D-7D93-4052-9801-05A0B9FE82F2}"/>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ole tekstowe 95">
              <a:extLst>
                <a:ext uri="{FF2B5EF4-FFF2-40B4-BE49-F238E27FC236}">
                  <a16:creationId xmlns:a16="http://schemas.microsoft.com/office/drawing/2014/main" id="{D49D413C-050F-43DB-980F-511F84023805}"/>
                </a:ext>
              </a:extLst>
            </p:cNvPr>
            <p:cNvSpPr txBox="1"/>
            <p:nvPr/>
          </p:nvSpPr>
          <p:spPr>
            <a:xfrm>
              <a:off x="9813589" y="1714695"/>
              <a:ext cx="2198974" cy="307777"/>
            </a:xfrm>
            <a:prstGeom prst="rect">
              <a:avLst/>
            </a:prstGeom>
            <a:noFill/>
          </p:spPr>
          <p:txBody>
            <a:bodyPr wrap="square" rtlCol="0">
              <a:spAutoFit/>
            </a:bodyPr>
            <a:lstStyle/>
            <a:p>
              <a:r>
                <a:rPr lang="pl-PL" sz="1400" b="1" dirty="0">
                  <a:solidFill>
                    <a:srgbClr val="FF0000"/>
                  </a:solidFill>
                </a:rPr>
                <a:t>FAGIOLI, PISELLI</a:t>
              </a:r>
            </a:p>
          </p:txBody>
        </p:sp>
        <p:pic>
          <p:nvPicPr>
            <p:cNvPr id="97" name="Obraz 96">
              <a:extLst>
                <a:ext uri="{FF2B5EF4-FFF2-40B4-BE49-F238E27FC236}">
                  <a16:creationId xmlns:a16="http://schemas.microsoft.com/office/drawing/2014/main" id="{EB4F5B26-7151-4240-BAAC-3DFB0F999E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98" name="Obraz 97">
              <a:extLst>
                <a:ext uri="{FF2B5EF4-FFF2-40B4-BE49-F238E27FC236}">
                  <a16:creationId xmlns:a16="http://schemas.microsoft.com/office/drawing/2014/main" id="{E56E49D0-6EBB-49FD-B8D4-56EF914367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3325" y="2773796"/>
              <a:ext cx="787364" cy="1383208"/>
            </a:xfrm>
            <a:prstGeom prst="rect">
              <a:avLst/>
            </a:prstGeom>
          </p:spPr>
        </p:pic>
        <p:grpSp>
          <p:nvGrpSpPr>
            <p:cNvPr id="99" name="Grupa 98">
              <a:extLst>
                <a:ext uri="{FF2B5EF4-FFF2-40B4-BE49-F238E27FC236}">
                  <a16:creationId xmlns:a16="http://schemas.microsoft.com/office/drawing/2014/main" id="{79AE1989-0170-44B3-B259-CC2C7211F34D}"/>
                </a:ext>
              </a:extLst>
            </p:cNvPr>
            <p:cNvGrpSpPr/>
            <p:nvPr/>
          </p:nvGrpSpPr>
          <p:grpSpPr>
            <a:xfrm>
              <a:off x="6203440" y="2568996"/>
              <a:ext cx="2403809" cy="1822915"/>
              <a:chOff x="2328763" y="729555"/>
              <a:chExt cx="2403809" cy="1822915"/>
            </a:xfrm>
          </p:grpSpPr>
          <p:sp>
            <p:nvSpPr>
              <p:cNvPr id="113" name="Prostokąt: zagięty narożnik 112">
                <a:extLst>
                  <a:ext uri="{FF2B5EF4-FFF2-40B4-BE49-F238E27FC236}">
                    <a16:creationId xmlns:a16="http://schemas.microsoft.com/office/drawing/2014/main" id="{F5B9D694-F547-445F-8642-7E8323EB9FE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pole tekstowe 113">
                <a:extLst>
                  <a:ext uri="{FF2B5EF4-FFF2-40B4-BE49-F238E27FC236}">
                    <a16:creationId xmlns:a16="http://schemas.microsoft.com/office/drawing/2014/main" id="{AB8CF017-7F0B-4D5F-9F9C-EF185ABFAC47}"/>
                  </a:ext>
                </a:extLst>
              </p:cNvPr>
              <p:cNvSpPr txBox="1"/>
              <p:nvPr/>
            </p:nvSpPr>
            <p:spPr>
              <a:xfrm>
                <a:off x="2375341" y="1713385"/>
                <a:ext cx="2357231" cy="330715"/>
              </a:xfrm>
              <a:prstGeom prst="rect">
                <a:avLst/>
              </a:prstGeom>
              <a:noFill/>
            </p:spPr>
            <p:txBody>
              <a:bodyPr wrap="square" rtlCol="0">
                <a:spAutoFit/>
              </a:bodyPr>
              <a:lstStyle/>
              <a:p>
                <a:r>
                  <a:rPr lang="pl-PL" sz="1400" b="1" dirty="0">
                    <a:solidFill>
                      <a:srgbClr val="006600"/>
                    </a:solidFill>
                  </a:rPr>
                  <a:t>CAROTA, CIPOLLA, SPINACI</a:t>
                </a:r>
              </a:p>
            </p:txBody>
          </p:sp>
          <p:pic>
            <p:nvPicPr>
              <p:cNvPr id="115" name="Obraz 114">
                <a:extLst>
                  <a:ext uri="{FF2B5EF4-FFF2-40B4-BE49-F238E27FC236}">
                    <a16:creationId xmlns:a16="http://schemas.microsoft.com/office/drawing/2014/main" id="{2D78D5B2-2E40-4B31-8467-998AC8CAB5C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0" name="pole tekstowe 99">
              <a:extLst>
                <a:ext uri="{FF2B5EF4-FFF2-40B4-BE49-F238E27FC236}">
                  <a16:creationId xmlns:a16="http://schemas.microsoft.com/office/drawing/2014/main" id="{3CC2A73D-84F2-40AE-B855-2F6483606723}"/>
                </a:ext>
              </a:extLst>
            </p:cNvPr>
            <p:cNvSpPr txBox="1"/>
            <p:nvPr/>
          </p:nvSpPr>
          <p:spPr>
            <a:xfrm>
              <a:off x="8295903" y="4159117"/>
              <a:ext cx="1611714" cy="496071"/>
            </a:xfrm>
            <a:prstGeom prst="rect">
              <a:avLst/>
            </a:prstGeom>
            <a:noFill/>
          </p:spPr>
          <p:txBody>
            <a:bodyPr wrap="square" rtlCol="0">
              <a:spAutoFit/>
            </a:bodyPr>
            <a:lstStyle/>
            <a:p>
              <a:pPr algn="ctr"/>
              <a:r>
                <a:rPr lang="pl-PL" sz="2400" b="1" dirty="0">
                  <a:solidFill>
                    <a:srgbClr val="231F20"/>
                  </a:solidFill>
                </a:rPr>
                <a:t>LEEK</a:t>
              </a:r>
            </a:p>
          </p:txBody>
        </p:sp>
        <p:sp>
          <p:nvSpPr>
            <p:cNvPr id="101" name="Prostokąt: zagięty narożnik 100">
              <a:extLst>
                <a:ext uri="{FF2B5EF4-FFF2-40B4-BE49-F238E27FC236}">
                  <a16:creationId xmlns:a16="http://schemas.microsoft.com/office/drawing/2014/main" id="{0DD4A0F9-C8BC-4BBF-ACCB-CB851B981091}"/>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pole tekstowe 101">
              <a:extLst>
                <a:ext uri="{FF2B5EF4-FFF2-40B4-BE49-F238E27FC236}">
                  <a16:creationId xmlns:a16="http://schemas.microsoft.com/office/drawing/2014/main" id="{07A73529-EDED-4C29-91B9-DE8B93D57B1C}"/>
                </a:ext>
              </a:extLst>
            </p:cNvPr>
            <p:cNvSpPr txBox="1"/>
            <p:nvPr/>
          </p:nvSpPr>
          <p:spPr>
            <a:xfrm>
              <a:off x="9813588" y="3407026"/>
              <a:ext cx="2198974" cy="307777"/>
            </a:xfrm>
            <a:prstGeom prst="rect">
              <a:avLst/>
            </a:prstGeom>
            <a:noFill/>
          </p:spPr>
          <p:txBody>
            <a:bodyPr wrap="square" rtlCol="0">
              <a:spAutoFit/>
            </a:bodyPr>
            <a:lstStyle/>
            <a:p>
              <a:r>
                <a:rPr lang="pl-PL" sz="1400" b="1" dirty="0">
                  <a:solidFill>
                    <a:srgbClr val="FF0000"/>
                  </a:solidFill>
                </a:rPr>
                <a:t>FAGIOLI, PISELLI</a:t>
              </a:r>
            </a:p>
          </p:txBody>
        </p:sp>
        <p:pic>
          <p:nvPicPr>
            <p:cNvPr id="103" name="Obraz 102">
              <a:extLst>
                <a:ext uri="{FF2B5EF4-FFF2-40B4-BE49-F238E27FC236}">
                  <a16:creationId xmlns:a16="http://schemas.microsoft.com/office/drawing/2014/main" id="{38D03382-9E23-4BC0-8F9A-A2523E48C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104" name="Obraz 103">
              <a:extLst>
                <a:ext uri="{FF2B5EF4-FFF2-40B4-BE49-F238E27FC236}">
                  <a16:creationId xmlns:a16="http://schemas.microsoft.com/office/drawing/2014/main" id="{A4766049-7D38-4B21-A19D-DA8B939B6F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6150" y="4606156"/>
              <a:ext cx="481714" cy="1383208"/>
            </a:xfrm>
            <a:prstGeom prst="rect">
              <a:avLst/>
            </a:prstGeom>
          </p:spPr>
        </p:pic>
        <p:grpSp>
          <p:nvGrpSpPr>
            <p:cNvPr id="105" name="Grupa 104">
              <a:extLst>
                <a:ext uri="{FF2B5EF4-FFF2-40B4-BE49-F238E27FC236}">
                  <a16:creationId xmlns:a16="http://schemas.microsoft.com/office/drawing/2014/main" id="{57CF3DBB-EBF9-441E-8EA1-F658FBD050FB}"/>
                </a:ext>
              </a:extLst>
            </p:cNvPr>
            <p:cNvGrpSpPr/>
            <p:nvPr/>
          </p:nvGrpSpPr>
          <p:grpSpPr>
            <a:xfrm>
              <a:off x="6203440" y="4401356"/>
              <a:ext cx="2410435" cy="1822915"/>
              <a:chOff x="2328763" y="729555"/>
              <a:chExt cx="2410435" cy="1822915"/>
            </a:xfrm>
          </p:grpSpPr>
          <p:sp>
            <p:nvSpPr>
              <p:cNvPr id="110" name="Prostokąt: zagięty narożnik 109">
                <a:extLst>
                  <a:ext uri="{FF2B5EF4-FFF2-40B4-BE49-F238E27FC236}">
                    <a16:creationId xmlns:a16="http://schemas.microsoft.com/office/drawing/2014/main" id="{09BA57C3-1A88-4043-BD9A-FEBAD75FAB8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1" name="pole tekstowe 110">
                <a:extLst>
                  <a:ext uri="{FF2B5EF4-FFF2-40B4-BE49-F238E27FC236}">
                    <a16:creationId xmlns:a16="http://schemas.microsoft.com/office/drawing/2014/main" id="{86CFEF57-D85A-4CEE-96E3-96ADE325904C}"/>
                  </a:ext>
                </a:extLst>
              </p:cNvPr>
              <p:cNvSpPr txBox="1"/>
              <p:nvPr/>
            </p:nvSpPr>
            <p:spPr>
              <a:xfrm>
                <a:off x="2381967" y="1521001"/>
                <a:ext cx="2357231" cy="793714"/>
              </a:xfrm>
              <a:prstGeom prst="rect">
                <a:avLst/>
              </a:prstGeom>
              <a:noFill/>
            </p:spPr>
            <p:txBody>
              <a:bodyPr wrap="square" rtlCol="0">
                <a:spAutoFit/>
              </a:bodyPr>
              <a:lstStyle/>
              <a:p>
                <a:r>
                  <a:rPr lang="pl-PL" sz="1400" b="1" dirty="0">
                    <a:solidFill>
                      <a:srgbClr val="006600"/>
                    </a:solidFill>
                  </a:rPr>
                  <a:t>MAIS, FAGIOLI, LATTUGA, MELONE, PISELLI, PEPERONI, POMODORO</a:t>
                </a:r>
              </a:p>
            </p:txBody>
          </p:sp>
          <p:pic>
            <p:nvPicPr>
              <p:cNvPr id="112" name="Obraz 111">
                <a:extLst>
                  <a:ext uri="{FF2B5EF4-FFF2-40B4-BE49-F238E27FC236}">
                    <a16:creationId xmlns:a16="http://schemas.microsoft.com/office/drawing/2014/main" id="{F9D0CA01-3A64-403B-8326-0A899DF4542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6" name="pole tekstowe 105">
              <a:extLst>
                <a:ext uri="{FF2B5EF4-FFF2-40B4-BE49-F238E27FC236}">
                  <a16:creationId xmlns:a16="http://schemas.microsoft.com/office/drawing/2014/main" id="{78E09048-361E-41A4-AAFE-9677B44FEA99}"/>
                </a:ext>
              </a:extLst>
            </p:cNvPr>
            <p:cNvSpPr txBox="1"/>
            <p:nvPr/>
          </p:nvSpPr>
          <p:spPr>
            <a:xfrm>
              <a:off x="8295903" y="5991477"/>
              <a:ext cx="1611714" cy="496071"/>
            </a:xfrm>
            <a:prstGeom prst="rect">
              <a:avLst/>
            </a:prstGeom>
            <a:noFill/>
          </p:spPr>
          <p:txBody>
            <a:bodyPr wrap="square" rtlCol="0">
              <a:spAutoFit/>
            </a:bodyPr>
            <a:lstStyle/>
            <a:p>
              <a:pPr algn="ctr"/>
              <a:r>
                <a:rPr lang="pl-PL" sz="2400" b="1" dirty="0">
                  <a:solidFill>
                    <a:srgbClr val="231F20"/>
                  </a:solidFill>
                </a:rPr>
                <a:t>ZUCCHINI</a:t>
              </a:r>
            </a:p>
          </p:txBody>
        </p:sp>
        <p:sp>
          <p:nvSpPr>
            <p:cNvPr id="107" name="Prostokąt: zagięty narożnik 106">
              <a:extLst>
                <a:ext uri="{FF2B5EF4-FFF2-40B4-BE49-F238E27FC236}">
                  <a16:creationId xmlns:a16="http://schemas.microsoft.com/office/drawing/2014/main" id="{B3E67E05-C927-4839-B38F-32416EAA16B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pole tekstowe 107">
              <a:extLst>
                <a:ext uri="{FF2B5EF4-FFF2-40B4-BE49-F238E27FC236}">
                  <a16:creationId xmlns:a16="http://schemas.microsoft.com/office/drawing/2014/main" id="{0C21889D-1CE5-4E5C-ADA4-577854BCD3DE}"/>
                </a:ext>
              </a:extLst>
            </p:cNvPr>
            <p:cNvSpPr txBox="1"/>
            <p:nvPr/>
          </p:nvSpPr>
          <p:spPr>
            <a:xfrm>
              <a:off x="9813589" y="5212752"/>
              <a:ext cx="2198974" cy="793714"/>
            </a:xfrm>
            <a:prstGeom prst="rect">
              <a:avLst/>
            </a:prstGeom>
            <a:noFill/>
          </p:spPr>
          <p:txBody>
            <a:bodyPr wrap="square" rtlCol="0">
              <a:spAutoFit/>
            </a:bodyPr>
            <a:lstStyle/>
            <a:p>
              <a:r>
                <a:rPr lang="pl-PL" sz="1400" b="1" dirty="0">
                  <a:solidFill>
                    <a:srgbClr val="FF0000"/>
                  </a:solidFill>
                </a:rPr>
                <a:t>AGLIO, BARBABIETOLA, BROCCOLI, CAVOLFIORE, FINOCCHIO, CIPOLLA</a:t>
              </a:r>
            </a:p>
          </p:txBody>
        </p:sp>
        <p:pic>
          <p:nvPicPr>
            <p:cNvPr id="109" name="Obraz 108">
              <a:extLst>
                <a:ext uri="{FF2B5EF4-FFF2-40B4-BE49-F238E27FC236}">
                  <a16:creationId xmlns:a16="http://schemas.microsoft.com/office/drawing/2014/main" id="{BB705298-F6C6-4D3B-84D1-9C9DB4A4F9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grpSp>
      <p:sp>
        <p:nvSpPr>
          <p:cNvPr id="2" name="Text Placeholder 3">
            <a:extLst>
              <a:ext uri="{FF2B5EF4-FFF2-40B4-BE49-F238E27FC236}">
                <a16:creationId xmlns:a16="http://schemas.microsoft.com/office/drawing/2014/main" id="{1D2E18CF-92C8-BD91-C850-6B69C88BE75A}"/>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Esempi di </a:t>
            </a:r>
            <a:r>
              <a:rPr lang="pl-PL" sz="3600" b="1" dirty="0" err="1">
                <a:solidFill>
                  <a:srgbClr val="000000"/>
                </a:solidFill>
              </a:rPr>
              <a:t>colture </a:t>
            </a:r>
            <a:r>
              <a:rPr lang="pl-PL" sz="3600" b="1" dirty="0">
                <a:solidFill>
                  <a:srgbClr val="000000"/>
                </a:solidFill>
              </a:rPr>
              <a:t>compagne</a:t>
            </a:r>
            <a:endParaRPr lang="en-US" sz="3600" b="1" dirty="0">
              <a:solidFill>
                <a:srgbClr val="000000"/>
              </a:solidFill>
            </a:endParaRPr>
          </a:p>
        </p:txBody>
      </p:sp>
    </p:spTree>
    <p:extLst>
      <p:ext uri="{BB962C8B-B14F-4D97-AF65-F5344CB8AC3E}">
        <p14:creationId xmlns:p14="http://schemas.microsoft.com/office/powerpoint/2010/main" val="1381157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err="1"/>
              <a:t>Successione </a:t>
            </a:r>
            <a:r>
              <a:rPr lang="pl-PL" dirty="0"/>
              <a:t>e </a:t>
            </a:r>
            <a:r>
              <a:rPr lang="pl-PL" dirty="0" err="1"/>
              <a:t>rotazione delle colture</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352157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07399" y="1882894"/>
            <a:ext cx="4867011" cy="3025975"/>
          </a:xfrm>
        </p:spPr>
        <p:txBody>
          <a:bodyPr/>
          <a:lstStyle/>
          <a:p>
            <a:r>
              <a:rPr lang="pl-PL" dirty="0" err="1"/>
              <a:t>Successione colturale </a:t>
            </a:r>
            <a:r>
              <a:rPr lang="pl-PL" dirty="0"/>
              <a:t>- </a:t>
            </a:r>
            <a:r>
              <a:rPr lang="en-US" dirty="0"/>
              <a:t>pratica di pianificazione e attuazione dell'ordine di coltivazione di diverse colture sullo stesso terreno in un determinato periodo di tempo, in genere nell'ambito di un sistema di rotazione delle colture. È molto importante conoscere i requisiti delle singole specie vegetali e le condizioni che lasciano alla pianta successiva.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dirty="0"/>
              <a:t>Successione delle colture</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5" name="Grupa 24">
            <a:extLst>
              <a:ext uri="{FF2B5EF4-FFF2-40B4-BE49-F238E27FC236}">
                <a16:creationId xmlns:a16="http://schemas.microsoft.com/office/drawing/2014/main" id="{67885840-5F21-4858-99B6-7E9D2C945A8D}"/>
              </a:ext>
            </a:extLst>
          </p:cNvPr>
          <p:cNvGrpSpPr/>
          <p:nvPr/>
        </p:nvGrpSpPr>
        <p:grpSpPr>
          <a:xfrm>
            <a:off x="6536813" y="909607"/>
            <a:ext cx="5374136" cy="5277493"/>
            <a:chOff x="3444270" y="790108"/>
            <a:chExt cx="5303458" cy="5277493"/>
          </a:xfrm>
        </p:grpSpPr>
        <p:sp>
          <p:nvSpPr>
            <p:cNvPr id="26" name="Dowolny kształt: kształt 25">
              <a:extLst>
                <a:ext uri="{FF2B5EF4-FFF2-40B4-BE49-F238E27FC236}">
                  <a16:creationId xmlns:a16="http://schemas.microsoft.com/office/drawing/2014/main" id="{1BDAAF4D-2C5A-4B9B-9E63-50E824C57A4C}"/>
                </a:ext>
              </a:extLst>
            </p:cNvPr>
            <p:cNvSpPr/>
            <p:nvPr/>
          </p:nvSpPr>
          <p:spPr>
            <a:xfrm>
              <a:off x="3913902" y="1071879"/>
              <a:ext cx="4551680" cy="4551680"/>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blipFill>
              <a:blip r:embed="rId2"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4724" tIns="1020403" rIns="583116"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7" name="Dowolny kształt: kształt 26">
              <a:extLst>
                <a:ext uri="{FF2B5EF4-FFF2-40B4-BE49-F238E27FC236}">
                  <a16:creationId xmlns:a16="http://schemas.microsoft.com/office/drawing/2014/main" id="{01FD73CA-5988-4900-8F64-DD91DFAEB988}"/>
                </a:ext>
              </a:extLst>
            </p:cNvPr>
            <p:cNvSpPr/>
            <p:nvPr/>
          </p:nvSpPr>
          <p:spPr>
            <a:xfrm>
              <a:off x="3820159" y="1234439"/>
              <a:ext cx="4551680" cy="4551680"/>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blipFill>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6284" tIns="3035723" rIns="1112096" bIns="488951" numCol="1" spcCol="1270" anchor="ctr" anchorCtr="0">
              <a:noAutofit/>
            </a:bodyPr>
            <a:lstStyle/>
            <a:p>
              <a:pPr marL="0" lvl="0" indent="0" algn="ctr" defTabSz="2889250">
                <a:lnSpc>
                  <a:spcPct val="90000"/>
                </a:lnSpc>
                <a:spcBef>
                  <a:spcPct val="0"/>
                </a:spcBef>
                <a:spcAft>
                  <a:spcPct val="35000"/>
                </a:spcAft>
                <a:buNone/>
              </a:pPr>
              <a:endParaRPr lang="pl-PL" sz="6500" kern="1200" dirty="0"/>
            </a:p>
          </p:txBody>
        </p:sp>
        <p:sp>
          <p:nvSpPr>
            <p:cNvPr id="28" name="Dowolny kształt: kształt 27">
              <a:extLst>
                <a:ext uri="{FF2B5EF4-FFF2-40B4-BE49-F238E27FC236}">
                  <a16:creationId xmlns:a16="http://schemas.microsoft.com/office/drawing/2014/main" id="{E20DF362-7F7D-46D8-B07F-91CE61C36788}"/>
                </a:ext>
              </a:extLst>
            </p:cNvPr>
            <p:cNvSpPr/>
            <p:nvPr/>
          </p:nvSpPr>
          <p:spPr>
            <a:xfrm>
              <a:off x="3726416" y="1071879"/>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blipFill>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117" tIns="1020403" rIns="2454723"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9" name="Strzałka: kolista 28">
              <a:extLst>
                <a:ext uri="{FF2B5EF4-FFF2-40B4-BE49-F238E27FC236}">
                  <a16:creationId xmlns:a16="http://schemas.microsoft.com/office/drawing/2014/main" id="{011A9DCE-D1D8-4B5E-B15D-0DA524C45188}"/>
                </a:ext>
              </a:extLst>
            </p:cNvPr>
            <p:cNvSpPr/>
            <p:nvPr/>
          </p:nvSpPr>
          <p:spPr>
            <a:xfrm>
              <a:off x="3632507" y="790108"/>
              <a:ext cx="5115221" cy="5115221"/>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0" name="Strzałka: kolista 29">
              <a:extLst>
                <a:ext uri="{FF2B5EF4-FFF2-40B4-BE49-F238E27FC236}">
                  <a16:creationId xmlns:a16="http://schemas.microsoft.com/office/drawing/2014/main" id="{8290AC3B-16D0-4AA2-BADF-1700233C86FC}"/>
                </a:ext>
              </a:extLst>
            </p:cNvPr>
            <p:cNvSpPr/>
            <p:nvPr/>
          </p:nvSpPr>
          <p:spPr>
            <a:xfrm>
              <a:off x="3538389" y="952380"/>
              <a:ext cx="5115221" cy="5115221"/>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1" name="Strzałka: kolista 30">
              <a:extLst>
                <a:ext uri="{FF2B5EF4-FFF2-40B4-BE49-F238E27FC236}">
                  <a16:creationId xmlns:a16="http://schemas.microsoft.com/office/drawing/2014/main" id="{F3DB3CEA-74EA-4B4E-91D6-FAACCEBD7B87}"/>
                </a:ext>
              </a:extLst>
            </p:cNvPr>
            <p:cNvSpPr/>
            <p:nvPr/>
          </p:nvSpPr>
          <p:spPr>
            <a:xfrm>
              <a:off x="3444270" y="790108"/>
              <a:ext cx="5115221" cy="5115221"/>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grpSp>
    </p:spTree>
    <p:extLst>
      <p:ext uri="{BB962C8B-B14F-4D97-AF65-F5344CB8AC3E}">
        <p14:creationId xmlns:p14="http://schemas.microsoft.com/office/powerpoint/2010/main" val="2045848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3" name="Grupa 22">
            <a:extLst>
              <a:ext uri="{FF2B5EF4-FFF2-40B4-BE49-F238E27FC236}">
                <a16:creationId xmlns:a16="http://schemas.microsoft.com/office/drawing/2014/main" id="{2738436E-B193-4A03-A5B4-441C04F40049}"/>
              </a:ext>
            </a:extLst>
          </p:cNvPr>
          <p:cNvGrpSpPr/>
          <p:nvPr/>
        </p:nvGrpSpPr>
        <p:grpSpPr>
          <a:xfrm>
            <a:off x="884674" y="1980746"/>
            <a:ext cx="4680200" cy="3959463"/>
            <a:chOff x="884674" y="1980746"/>
            <a:chExt cx="4680200" cy="3959463"/>
          </a:xfrm>
        </p:grpSpPr>
        <p:sp>
          <p:nvSpPr>
            <p:cNvPr id="24" name="Dowolny kształt: kształt 23">
              <a:extLst>
                <a:ext uri="{FF2B5EF4-FFF2-40B4-BE49-F238E27FC236}">
                  <a16:creationId xmlns:a16="http://schemas.microsoft.com/office/drawing/2014/main" id="{83C4503B-C2C5-4089-A2C4-4464C836BFC4}"/>
                </a:ext>
              </a:extLst>
            </p:cNvPr>
            <p:cNvSpPr/>
            <p:nvPr/>
          </p:nvSpPr>
          <p:spPr>
            <a:xfrm rot="21600000">
              <a:off x="1289071" y="1980746"/>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semina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e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raccolta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delle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colture</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5" name="Owal 24">
              <a:extLst>
                <a:ext uri="{FF2B5EF4-FFF2-40B4-BE49-F238E27FC236}">
                  <a16:creationId xmlns:a16="http://schemas.microsoft.com/office/drawing/2014/main" id="{D015C20E-DA9F-436D-BE42-4C26BEEEA8B9}"/>
                </a:ext>
              </a:extLst>
            </p:cNvPr>
            <p:cNvSpPr/>
            <p:nvPr/>
          </p:nvSpPr>
          <p:spPr>
            <a:xfrm>
              <a:off x="884674" y="198074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5FBBB68C-9602-41EA-93D9-2640697DBD95}"/>
                </a:ext>
              </a:extLst>
            </p:cNvPr>
            <p:cNvSpPr/>
            <p:nvPr/>
          </p:nvSpPr>
          <p:spPr>
            <a:xfrm rot="21600000">
              <a:off x="1289071" y="3030969"/>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1"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requisiti idrici</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7" name="Owal 26">
              <a:extLst>
                <a:ext uri="{FF2B5EF4-FFF2-40B4-BE49-F238E27FC236}">
                  <a16:creationId xmlns:a16="http://schemas.microsoft.com/office/drawing/2014/main" id="{9B396B95-7752-476E-824A-6C13197D5030}"/>
                </a:ext>
              </a:extLst>
            </p:cNvPr>
            <p:cNvSpPr/>
            <p:nvPr/>
          </p:nvSpPr>
          <p:spPr>
            <a:xfrm>
              <a:off x="884674" y="3030970"/>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8" name="Dowolny kształt: kształt 27">
              <a:extLst>
                <a:ext uri="{FF2B5EF4-FFF2-40B4-BE49-F238E27FC236}">
                  <a16:creationId xmlns:a16="http://schemas.microsoft.com/office/drawing/2014/main" id="{BC4CD12B-30BA-4419-9D8B-28B267706ED5}"/>
                </a:ext>
              </a:extLst>
            </p:cNvPr>
            <p:cNvSpPr/>
            <p:nvPr/>
          </p:nvSpPr>
          <p:spPr>
            <a:xfrm rot="21600000">
              <a:off x="1289071" y="4081192"/>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requisiti nutrizionali e di </a:t>
              </a:r>
              <a:r>
                <a:rPr lang="en-IE"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fertilizzazione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delle piante;</a:t>
              </a:r>
            </a:p>
          </p:txBody>
        </p:sp>
        <p:sp>
          <p:nvSpPr>
            <p:cNvPr id="29" name="Owal 28">
              <a:extLst>
                <a:ext uri="{FF2B5EF4-FFF2-40B4-BE49-F238E27FC236}">
                  <a16:creationId xmlns:a16="http://schemas.microsoft.com/office/drawing/2014/main" id="{EC894EA5-C20E-4DD6-B992-A374A0F7F28D}"/>
                </a:ext>
              </a:extLst>
            </p:cNvPr>
            <p:cNvSpPr/>
            <p:nvPr/>
          </p:nvSpPr>
          <p:spPr>
            <a:xfrm>
              <a:off x="884674" y="4081193"/>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0" name="Dowolny kształt: kształt 29">
              <a:extLst>
                <a:ext uri="{FF2B5EF4-FFF2-40B4-BE49-F238E27FC236}">
                  <a16:creationId xmlns:a16="http://schemas.microsoft.com/office/drawing/2014/main" id="{3901ECAD-80FD-4EE8-A220-455CD4A75E45}"/>
                </a:ext>
              </a:extLst>
            </p:cNvPr>
            <p:cNvSpPr/>
            <p:nvPr/>
          </p:nvSpPr>
          <p:spPr>
            <a:xfrm rot="21600000">
              <a:off x="1289071" y="5131416"/>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l'</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importanza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dei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residui colturali</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31" name="Owal 30">
              <a:extLst>
                <a:ext uri="{FF2B5EF4-FFF2-40B4-BE49-F238E27FC236}">
                  <a16:creationId xmlns:a16="http://schemas.microsoft.com/office/drawing/2014/main" id="{8B28EFD2-2D43-44D8-A40F-A6292DB289AF}"/>
                </a:ext>
              </a:extLst>
            </p:cNvPr>
            <p:cNvSpPr/>
            <p:nvPr/>
          </p:nvSpPr>
          <p:spPr>
            <a:xfrm>
              <a:off x="884674" y="513141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Successione delle colture</a:t>
            </a:r>
            <a:endParaRPr lang="pl-PL" sz="3600" b="1" dirty="0">
              <a:solidFill>
                <a:srgbClr val="8BC540"/>
              </a:solidFill>
            </a:endParaRPr>
          </a:p>
        </p:txBody>
      </p:sp>
      <p:sp>
        <p:nvSpPr>
          <p:cNvPr id="7" name="Prostokąt 6">
            <a:extLst>
              <a:ext uri="{FF2B5EF4-FFF2-40B4-BE49-F238E27FC236}">
                <a16:creationId xmlns:a16="http://schemas.microsoft.com/office/drawing/2014/main" id="{960EE021-7077-4433-B3B7-7517D655F291}"/>
              </a:ext>
            </a:extLst>
          </p:cNvPr>
          <p:cNvSpPr/>
          <p:nvPr/>
        </p:nvSpPr>
        <p:spPr>
          <a:xfrm>
            <a:off x="1849702" y="949078"/>
            <a:ext cx="9751569" cy="865173"/>
          </a:xfrm>
          <a:prstGeom prst="rect">
            <a:avLst/>
          </a:prstGeom>
        </p:spPr>
        <p:txBody>
          <a:bodyPr wrap="square">
            <a:spAutoFit/>
          </a:bodyPr>
          <a:lstStyle/>
          <a:p>
            <a:pPr>
              <a:lnSpc>
                <a:spcPct val="107000"/>
              </a:lnSpc>
              <a:spcAft>
                <a:spcPts val="800"/>
              </a:spcAft>
            </a:pP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Fattori che assicurano un corretto sviluppo e condizioni ambientali favorevoli per la pianta che subentra:</a:t>
            </a:r>
          </a:p>
        </p:txBody>
      </p:sp>
      <p:grpSp>
        <p:nvGrpSpPr>
          <p:cNvPr id="2" name="Grupa 1">
            <a:extLst>
              <a:ext uri="{FF2B5EF4-FFF2-40B4-BE49-F238E27FC236}">
                <a16:creationId xmlns:a16="http://schemas.microsoft.com/office/drawing/2014/main" id="{A536D678-15F4-4CE1-AF30-C1E052B784AC}"/>
              </a:ext>
            </a:extLst>
          </p:cNvPr>
          <p:cNvGrpSpPr/>
          <p:nvPr/>
        </p:nvGrpSpPr>
        <p:grpSpPr>
          <a:xfrm>
            <a:off x="6269161" y="1980801"/>
            <a:ext cx="4680069" cy="3959353"/>
            <a:chOff x="6269161" y="1980801"/>
            <a:chExt cx="4680069" cy="3959353"/>
          </a:xfrm>
        </p:grpSpPr>
        <p:sp>
          <p:nvSpPr>
            <p:cNvPr id="3" name="Dowolny kształt: kształt 2">
              <a:extLst>
                <a:ext uri="{FF2B5EF4-FFF2-40B4-BE49-F238E27FC236}">
                  <a16:creationId xmlns:a16="http://schemas.microsoft.com/office/drawing/2014/main" id="{9736CB1B-E3DE-411C-9235-41227E26E191}"/>
                </a:ext>
              </a:extLst>
            </p:cNvPr>
            <p:cNvSpPr/>
            <p:nvPr/>
          </p:nvSpPr>
          <p:spPr>
            <a:xfrm rot="21600000">
              <a:off x="6673546" y="1980801"/>
              <a:ext cx="427568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ombreggiamento </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della </a:t>
              </a: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superficie del suolo </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da parte delle </a:t>
              </a: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piante</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4" name="Owal 3">
              <a:extLst>
                <a:ext uri="{FF2B5EF4-FFF2-40B4-BE49-F238E27FC236}">
                  <a16:creationId xmlns:a16="http://schemas.microsoft.com/office/drawing/2014/main" id="{19559480-F3EE-4824-8554-142DF0F3BAE8}"/>
                </a:ext>
              </a:extLst>
            </p:cNvPr>
            <p:cNvSpPr/>
            <p:nvPr/>
          </p:nvSpPr>
          <p:spPr>
            <a:xfrm>
              <a:off x="6269161" y="1980802"/>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sp>
          <p:nvSpPr>
            <p:cNvPr id="5" name="Dowolny kształt: kształt 4">
              <a:extLst>
                <a:ext uri="{FF2B5EF4-FFF2-40B4-BE49-F238E27FC236}">
                  <a16:creationId xmlns:a16="http://schemas.microsoft.com/office/drawing/2014/main" id="{9F34C2C8-D39B-4626-ABD1-62742EECF89A}"/>
                </a:ext>
              </a:extLst>
            </p:cNvPr>
            <p:cNvSpPr/>
            <p:nvPr/>
          </p:nvSpPr>
          <p:spPr>
            <a:xfrm rot="21600000">
              <a:off x="6673546" y="3030995"/>
              <a:ext cx="427568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1" numCol="1" spcCol="1270" anchor="ctr" anchorCtr="0">
              <a:noAutofit/>
            </a:bodyPr>
            <a:lstStyle/>
            <a:p>
              <a:pPr marL="0" lvl="0" indent="0" algn="ctr" defTabSz="1066800">
                <a:lnSpc>
                  <a:spcPct val="90000"/>
                </a:lnSpc>
                <a:spcBef>
                  <a:spcPct val="0"/>
                </a:spcBef>
                <a:spcAft>
                  <a:spcPct val="35000"/>
                </a:spcAft>
                <a:buNone/>
              </a:pPr>
              <a:r>
                <a:rPr lang="en-US"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precedente e la trasmissione di malattie o agenti patogeni</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6" name="Owal 5">
              <a:extLst>
                <a:ext uri="{FF2B5EF4-FFF2-40B4-BE49-F238E27FC236}">
                  <a16:creationId xmlns:a16="http://schemas.microsoft.com/office/drawing/2014/main" id="{417EEB77-42E1-4057-810A-48363D7B8D31}"/>
                </a:ext>
              </a:extLst>
            </p:cNvPr>
            <p:cNvSpPr/>
            <p:nvPr/>
          </p:nvSpPr>
          <p:spPr>
            <a:xfrm>
              <a:off x="6269161" y="3030996"/>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sp>
          <p:nvSpPr>
            <p:cNvPr id="8" name="Dowolny kształt: kształt 7">
              <a:extLst>
                <a:ext uri="{FF2B5EF4-FFF2-40B4-BE49-F238E27FC236}">
                  <a16:creationId xmlns:a16="http://schemas.microsoft.com/office/drawing/2014/main" id="{D333A189-B7A4-4C9A-BFD5-59BCF391F370}"/>
                </a:ext>
              </a:extLst>
            </p:cNvPr>
            <p:cNvSpPr/>
            <p:nvPr/>
          </p:nvSpPr>
          <p:spPr>
            <a:xfrm rot="21600000">
              <a:off x="6673546" y="4081189"/>
              <a:ext cx="427568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l'</a:t>
              </a: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impatto </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delle </a:t>
              </a: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piante coltivate </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sull'</a:t>
              </a: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infestazione delle infestanti</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0" name="Owal 19">
              <a:extLst>
                <a:ext uri="{FF2B5EF4-FFF2-40B4-BE49-F238E27FC236}">
                  <a16:creationId xmlns:a16="http://schemas.microsoft.com/office/drawing/2014/main" id="{7A12D400-D992-4B55-A3F0-CF210C8B0B61}"/>
                </a:ext>
              </a:extLst>
            </p:cNvPr>
            <p:cNvSpPr/>
            <p:nvPr/>
          </p:nvSpPr>
          <p:spPr>
            <a:xfrm>
              <a:off x="6269161" y="4081190"/>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sp>
          <p:nvSpPr>
            <p:cNvPr id="21" name="Dowolny kształt: kształt 20">
              <a:extLst>
                <a:ext uri="{FF2B5EF4-FFF2-40B4-BE49-F238E27FC236}">
                  <a16:creationId xmlns:a16="http://schemas.microsoft.com/office/drawing/2014/main" id="{63CCF9D5-EB3F-4883-BB53-A5498C4017EB}"/>
                </a:ext>
              </a:extLst>
            </p:cNvPr>
            <p:cNvSpPr/>
            <p:nvPr/>
          </p:nvSpPr>
          <p:spPr>
            <a:xfrm rot="21600000">
              <a:off x="6673546" y="5131383"/>
              <a:ext cx="427568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dipendenza </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dei </a:t>
              </a: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cambiamenti </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dal </a:t>
              </a: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clima </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e dal </a:t>
              </a:r>
              <a:r>
                <a:rPr lang="pl-PL" sz="21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suolo</a:t>
              </a:r>
              <a:r>
                <a:rPr lang="pl-PL" sz="21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2" name="Owal 21">
              <a:extLst>
                <a:ext uri="{FF2B5EF4-FFF2-40B4-BE49-F238E27FC236}">
                  <a16:creationId xmlns:a16="http://schemas.microsoft.com/office/drawing/2014/main" id="{36144072-F132-42E7-8C49-9EA647D9FD87}"/>
                </a:ext>
              </a:extLst>
            </p:cNvPr>
            <p:cNvSpPr/>
            <p:nvPr/>
          </p:nvSpPr>
          <p:spPr>
            <a:xfrm>
              <a:off x="6269161" y="5131384"/>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grpSp>
    </p:spTree>
    <p:extLst>
      <p:ext uri="{BB962C8B-B14F-4D97-AF65-F5344CB8AC3E}">
        <p14:creationId xmlns:p14="http://schemas.microsoft.com/office/powerpoint/2010/main" val="230512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1294771"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Successione delle colture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Semina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e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raccolta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delle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colture</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grpSp>
        <p:nvGrpSpPr>
          <p:cNvPr id="28" name="Grupa 27">
            <a:extLst>
              <a:ext uri="{FF2B5EF4-FFF2-40B4-BE49-F238E27FC236}">
                <a16:creationId xmlns:a16="http://schemas.microsoft.com/office/drawing/2014/main" id="{1A7ED3D0-BE31-4F6E-AD9E-B2CC4D3BA23E}"/>
              </a:ext>
            </a:extLst>
          </p:cNvPr>
          <p:cNvGrpSpPr/>
          <p:nvPr/>
        </p:nvGrpSpPr>
        <p:grpSpPr>
          <a:xfrm>
            <a:off x="6210566" y="1204885"/>
            <a:ext cx="6071476" cy="5017239"/>
            <a:chOff x="5727085" y="1204885"/>
            <a:chExt cx="6071476" cy="5017239"/>
          </a:xfrm>
        </p:grpSpPr>
        <p:graphicFrame>
          <p:nvGraphicFramePr>
            <p:cNvPr id="6" name="Diagram 5">
              <a:extLst>
                <a:ext uri="{FF2B5EF4-FFF2-40B4-BE49-F238E27FC236}">
                  <a16:creationId xmlns:a16="http://schemas.microsoft.com/office/drawing/2014/main" id="{7A8E186B-5834-497B-96F1-F6AEF31340CA}"/>
                </a:ext>
              </a:extLst>
            </p:cNvPr>
            <p:cNvGraphicFramePr/>
            <p:nvPr/>
          </p:nvGraphicFramePr>
          <p:xfrm>
            <a:off x="5727085" y="1204885"/>
            <a:ext cx="6071476" cy="5017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 name="Łącznik prosty ze strzałką 19">
              <a:extLst>
                <a:ext uri="{FF2B5EF4-FFF2-40B4-BE49-F238E27FC236}">
                  <a16:creationId xmlns:a16="http://schemas.microsoft.com/office/drawing/2014/main" id="{3EA7F73E-93AF-42D5-8A2F-BB45BAA7D487}"/>
                </a:ext>
              </a:extLst>
            </p:cNvPr>
            <p:cNvCxnSpPr/>
            <p:nvPr/>
          </p:nvCxnSpPr>
          <p:spPr>
            <a:xfrm>
              <a:off x="7010400" y="3429000"/>
              <a:ext cx="630621" cy="680545"/>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a:extLst>
                <a:ext uri="{FF2B5EF4-FFF2-40B4-BE49-F238E27FC236}">
                  <a16:creationId xmlns:a16="http://schemas.microsoft.com/office/drawing/2014/main" id="{43677999-D26C-4ED6-B86F-26A004ACC0D4}"/>
                </a:ext>
              </a:extLst>
            </p:cNvPr>
            <p:cNvCxnSpPr>
              <a:cxnSpLocks/>
            </p:cNvCxnSpPr>
            <p:nvPr/>
          </p:nvCxnSpPr>
          <p:spPr>
            <a:xfrm flipH="1">
              <a:off x="9827173" y="3429000"/>
              <a:ext cx="630000" cy="68040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pic>
          <p:nvPicPr>
            <p:cNvPr id="24" name="Obraz 23">
              <a:extLst>
                <a:ext uri="{FF2B5EF4-FFF2-40B4-BE49-F238E27FC236}">
                  <a16:creationId xmlns:a16="http://schemas.microsoft.com/office/drawing/2014/main" id="{81CDF366-77DE-4893-A9A1-8D18C7531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5958" y="3713504"/>
              <a:ext cx="1152000" cy="1152000"/>
            </a:xfrm>
            <a:prstGeom prst="rect">
              <a:avLst/>
            </a:prstGeom>
          </p:spPr>
        </p:pic>
        <p:pic>
          <p:nvPicPr>
            <p:cNvPr id="26" name="Obraz 25">
              <a:extLst>
                <a:ext uri="{FF2B5EF4-FFF2-40B4-BE49-F238E27FC236}">
                  <a16:creationId xmlns:a16="http://schemas.microsoft.com/office/drawing/2014/main" id="{FDC6CAF3-919C-4241-9A64-283E674CC8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3966" y="3769200"/>
              <a:ext cx="896110" cy="896110"/>
            </a:xfrm>
            <a:prstGeom prst="rect">
              <a:avLst/>
            </a:prstGeom>
          </p:spPr>
        </p:pic>
      </p:grpSp>
      <p:sp>
        <p:nvSpPr>
          <p:cNvPr id="27" name="Prostokąt 26">
            <a:extLst>
              <a:ext uri="{FF2B5EF4-FFF2-40B4-BE49-F238E27FC236}">
                <a16:creationId xmlns:a16="http://schemas.microsoft.com/office/drawing/2014/main" id="{F7BB8840-001A-454B-8019-5217E8BFAF6F}"/>
              </a:ext>
            </a:extLst>
          </p:cNvPr>
          <p:cNvSpPr/>
          <p:nvPr/>
        </p:nvSpPr>
        <p:spPr>
          <a:xfrm>
            <a:off x="737129" y="1360752"/>
            <a:ext cx="6441281" cy="4816896"/>
          </a:xfrm>
          <a:prstGeom prst="rect">
            <a:avLst/>
          </a:prstGeom>
        </p:spPr>
        <p:txBody>
          <a:bodyPr wrap="square">
            <a:spAutoFit/>
          </a:bodyPr>
          <a:lstStyle/>
          <a:p>
            <a:pPr>
              <a:lnSpc>
                <a:spcPct val="107000"/>
              </a:lnSpc>
              <a:spcAft>
                <a:spcPts val="800"/>
              </a:spcAft>
            </a:pPr>
            <a:r>
              <a:rPr lang="en-US" sz="2350" dirty="0">
                <a:solidFill>
                  <a:srgbClr val="231F20"/>
                </a:solidFill>
                <a:latin typeface="Calibri" panose="020F0502020204030204" pitchFamily="34" charset="0"/>
                <a:ea typeface="Calibri" panose="020F0502020204030204" pitchFamily="34" charset="0"/>
                <a:cs typeface="Vrinda" panose="020B0502040204020203" pitchFamily="34" charset="0"/>
              </a:rPr>
              <a:t>Quando si pianifica la rotazione delle colture, è importante selezionare le colture successive nella resa principale in modo che le loro stagioni di crescita non si sovrappongano. Tra il raccolto di una coltura e la semina di quella successiva deve trascorrere un tempo sufficiente per preparare il terreno e piantare nel momento ottimale. Ad esempio, dopo il raccolto delle patate precoci, c'è tempo sufficiente per preparare il terreno per la semina della segale invernale o del grano, mentre dopo un raccolto tardivo di patate, la semina della segale diventa impossibile. </a:t>
            </a:r>
            <a:endParaRPr lang="pl-PL" sz="235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094832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77215" y="1196634"/>
            <a:ext cx="5642516" cy="4722447"/>
          </a:xfrm>
          <a:prstGeom prst="rect">
            <a:avLst/>
          </a:prstGeom>
        </p:spPr>
        <p:txBody>
          <a:bodyPr wrap="square">
            <a:spAutoFit/>
          </a:bodyPr>
          <a:lstStyle/>
          <a:p>
            <a:pPr>
              <a:lnSpc>
                <a:spcPct val="107000"/>
              </a:lnSpc>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In una rotazione razionale delle colture, le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colture </a:t>
            </a:r>
            <a:r>
              <a:rPr lang="pl-PL" sz="2300" b="1" dirty="0" err="1">
                <a:solidFill>
                  <a:srgbClr val="231F20"/>
                </a:solidFill>
                <a:latin typeface="Calibri" panose="020F0502020204030204" pitchFamily="34" charset="0"/>
                <a:ea typeface="Calibri" panose="020F0502020204030204" pitchFamily="34" charset="0"/>
                <a:cs typeface="Vrinda" panose="020B0502040204020203" pitchFamily="34" charset="0"/>
              </a:rPr>
              <a:t>di copertura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invernali o le stoppie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sono spesso coltivate dopo le colture a raccolta precoce. Le colture </a:t>
            </a: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di copertura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dovrebbero essere seminate il prima possibile dopo il raccolto della coltura principale. </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Le colture </a:t>
            </a:r>
            <a:r>
              <a:rPr lang="pl-PL"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di copertura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possono essere utilizzate come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sovescio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o come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mangime per gli animali</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 Arando sotto la coltura intercalare, il terreno si arricchisce di materia organica, dalla quale vengono rilasciati i nutrienti dopo la mineralizzazione.</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464218" y="1964021"/>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762E249-DA09-4B71-8A07-F94731AB783E}"/>
              </a:ext>
            </a:extLst>
          </p:cNvPr>
          <p:cNvSpPr txBox="1">
            <a:spLocks/>
          </p:cNvSpPr>
          <p:nvPr/>
        </p:nvSpPr>
        <p:spPr>
          <a:xfrm>
            <a:off x="429467" y="401231"/>
            <a:ext cx="1126761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Successione delle colture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Semina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e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raccolta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delle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colture</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69829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167296" y="1259162"/>
            <a:ext cx="9857408"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Le colture di copertura sono classificate in sei gruppi. Si consiglia di seminare le piante come colture di copertura sotto forma di un miscuglio composto da almeno due specie vegetali di gruppi diversi.</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67009" y="2639252"/>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nvGraphicFramePr>
        <p:xfrm>
          <a:off x="5258026" y="2639251"/>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126BF4C3-9435-4932-8268-6620162D9042}"/>
              </a:ext>
            </a:extLst>
          </p:cNvPr>
          <p:cNvSpPr txBox="1">
            <a:spLocks/>
          </p:cNvSpPr>
          <p:nvPr/>
        </p:nvSpPr>
        <p:spPr>
          <a:xfrm>
            <a:off x="429467" y="458387"/>
            <a:ext cx="11312878"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Successione delle colture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Semina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e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raccolta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delle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colture</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2274508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EF4CEB1C-4C2C-4BA4-A3A5-A15946D0DC01}"/>
              </a:ext>
            </a:extLst>
          </p:cNvPr>
          <p:cNvGraphicFramePr/>
          <p:nvPr>
            <p:extLst>
              <p:ext uri="{D42A27DB-BD31-4B8C-83A1-F6EECF244321}">
                <p14:modId xmlns:p14="http://schemas.microsoft.com/office/powerpoint/2010/main" val="3276124074"/>
              </p:ext>
            </p:extLst>
          </p:nvPr>
        </p:nvGraphicFramePr>
        <p:xfrm>
          <a:off x="433044" y="993731"/>
          <a:ext cx="10313926" cy="142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59A0F7F1-5E0B-4435-B17D-A31D6E4AEF8D}"/>
              </a:ext>
            </a:extLst>
          </p:cNvPr>
          <p:cNvGraphicFramePr/>
          <p:nvPr/>
        </p:nvGraphicFramePr>
        <p:xfrm>
          <a:off x="1445030" y="2362199"/>
          <a:ext cx="9301940" cy="3874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 Placeholder 3">
            <a:extLst>
              <a:ext uri="{FF2B5EF4-FFF2-40B4-BE49-F238E27FC236}">
                <a16:creationId xmlns:a16="http://schemas.microsoft.com/office/drawing/2014/main" id="{2D766803-752E-4E54-879C-7A9FEB054226}"/>
              </a:ext>
            </a:extLst>
          </p:cNvPr>
          <p:cNvSpPr txBox="1">
            <a:spLocks/>
          </p:cNvSpPr>
          <p:nvPr/>
        </p:nvSpPr>
        <p:spPr>
          <a:xfrm>
            <a:off x="429467" y="401231"/>
            <a:ext cx="1124950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Successione delle colture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Semina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e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raccolta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delle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colture</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72574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5892" y="328311"/>
            <a:ext cx="10830940" cy="803654"/>
          </a:xfrm>
        </p:spPr>
        <p:txBody>
          <a:bodyPr/>
          <a:lstStyle/>
          <a:p>
            <a:pPr algn="ctr"/>
            <a:r>
              <a:rPr lang="pl-PL" sz="3200" b="1" dirty="0" err="1"/>
              <a:t>Pratiche di </a:t>
            </a:r>
            <a:r>
              <a:rPr lang="pl-PL" sz="3200" b="1" dirty="0"/>
              <a:t>gestione </a:t>
            </a:r>
            <a:r>
              <a:rPr lang="pl-PL" sz="3200" b="1" dirty="0" err="1"/>
              <a:t>sostenibile delle colture </a:t>
            </a:r>
            <a:r>
              <a:rPr lang="pl-PL" sz="3200" b="1" dirty="0"/>
              <a:t>- </a:t>
            </a:r>
            <a:r>
              <a:rPr lang="pl-PL" sz="3200" b="1" dirty="0" err="1"/>
              <a:t>Successione delle colture</a:t>
            </a:r>
            <a:endParaRPr lang="pl-PL" sz="3200" b="1" dirty="0"/>
          </a:p>
        </p:txBody>
      </p:sp>
      <p:graphicFrame>
        <p:nvGraphicFramePr>
          <p:cNvPr id="6" name="Diagram 5">
            <a:extLst>
              <a:ext uri="{FF2B5EF4-FFF2-40B4-BE49-F238E27FC236}">
                <a16:creationId xmlns:a16="http://schemas.microsoft.com/office/drawing/2014/main" id="{8E6B4CFF-076E-4EE1-A0B0-B278C8DDB44E}"/>
              </a:ext>
            </a:extLst>
          </p:cNvPr>
          <p:cNvGraphicFramePr/>
          <p:nvPr>
            <p:extLst>
              <p:ext uri="{D42A27DB-BD31-4B8C-83A1-F6EECF244321}">
                <p14:modId xmlns:p14="http://schemas.microsoft.com/office/powerpoint/2010/main" val="2097353453"/>
              </p:ext>
            </p:extLst>
          </p:nvPr>
        </p:nvGraphicFramePr>
        <p:xfrm>
          <a:off x="1526794" y="1922757"/>
          <a:ext cx="9295852" cy="4794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ole tekstowe 9">
            <a:extLst>
              <a:ext uri="{FF2B5EF4-FFF2-40B4-BE49-F238E27FC236}">
                <a16:creationId xmlns:a16="http://schemas.microsoft.com/office/drawing/2014/main" id="{9FA97141-EF06-4020-B9CF-71F267FF1F89}"/>
              </a:ext>
            </a:extLst>
          </p:cNvPr>
          <p:cNvSpPr txBox="1"/>
          <p:nvPr/>
        </p:nvSpPr>
        <p:spPr>
          <a:xfrm>
            <a:off x="485892" y="1144826"/>
            <a:ext cx="11377655" cy="830997"/>
          </a:xfrm>
          <a:prstGeom prst="rect">
            <a:avLst/>
          </a:prstGeom>
          <a:noFill/>
        </p:spPr>
        <p:txBody>
          <a:bodyPr wrap="square" rtlCol="0">
            <a:spAutoFit/>
          </a:bodyPr>
          <a:lstStyle/>
          <a:p>
            <a:r>
              <a:rPr lang="pl-PL" sz="2400" dirty="0">
                <a:solidFill>
                  <a:srgbClr val="000000"/>
                </a:solidFill>
              </a:rPr>
              <a:t>Piano di </a:t>
            </a:r>
            <a:r>
              <a:rPr lang="pl-PL" sz="2400" dirty="0" err="1">
                <a:solidFill>
                  <a:srgbClr val="000000"/>
                </a:solidFill>
              </a:rPr>
              <a:t>successione delle colture</a:t>
            </a:r>
            <a:r>
              <a:rPr lang="pl-PL" sz="2400" dirty="0">
                <a:solidFill>
                  <a:srgbClr val="000000"/>
                </a:solidFill>
              </a:rPr>
              <a:t>: </a:t>
            </a:r>
            <a:r>
              <a:rPr lang="en-US" sz="2400" dirty="0">
                <a:solidFill>
                  <a:srgbClr val="000000"/>
                </a:solidFill>
              </a:rPr>
              <a:t>a causa della cosiddetta stanchezza del suolo, la successione delle piante deve essere pianificata in modo che le singole specie vegetali non si presentino più frequentemente nello stesso campo di quanto non facciano le altre.</a:t>
            </a:r>
            <a:endParaRPr lang="pl-PL" sz="2400" dirty="0">
              <a:solidFill>
                <a:srgbClr val="000000"/>
              </a:solidFill>
            </a:endParaRPr>
          </a:p>
        </p:txBody>
      </p:sp>
    </p:spTree>
    <p:extLst>
      <p:ext uri="{BB962C8B-B14F-4D97-AF65-F5344CB8AC3E}">
        <p14:creationId xmlns:p14="http://schemas.microsoft.com/office/powerpoint/2010/main" val="2115568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72873" y="1077829"/>
            <a:ext cx="5654676" cy="4518249"/>
          </a:xfrm>
        </p:spPr>
        <p:txBody>
          <a:bodyPr>
            <a:noAutofit/>
          </a:bodyPr>
          <a:lstStyle/>
          <a:p>
            <a:pPr algn="l">
              <a:lnSpc>
                <a:spcPct val="100000"/>
              </a:lnSpc>
            </a:pPr>
            <a:r>
              <a:rPr lang="en-US" sz="2300" i="0" dirty="0"/>
              <a:t>Le leguminose intercalari, come il trifoglio rosso seminato in primavera sull'orzo o la </a:t>
            </a:r>
            <a:r>
              <a:rPr lang="en-US" sz="2300" i="0" dirty="0" err="1"/>
              <a:t>serradella </a:t>
            </a:r>
            <a:r>
              <a:rPr lang="en-US" sz="2300" i="0" dirty="0"/>
              <a:t>seminata in primavera sulla segale invernale, svolgono un ruolo importante nella rotazione delle colture. La semina di queste piante deve essere abbastanza precoce per garantire una buona germinazione e proteggerle dalle gelate primaverili. Nella coltura principale, è importante scegliere varietà di piante destinate a un raccolto precoce, in quanto ciò crea condizioni favorevoli allo sviluppo di colture intercalari.</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8F08DFA2-0D44-4A11-9F31-428E9B2167E3}"/>
              </a:ext>
            </a:extLst>
          </p:cNvPr>
          <p:cNvGraphicFramePr/>
          <p:nvPr/>
        </p:nvGraphicFramePr>
        <p:xfrm>
          <a:off x="5184495" y="915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 Placeholder 3">
            <a:extLst>
              <a:ext uri="{FF2B5EF4-FFF2-40B4-BE49-F238E27FC236}">
                <a16:creationId xmlns:a16="http://schemas.microsoft.com/office/drawing/2014/main" id="{5784B4F9-A865-4E0A-9195-509399DC77F8}"/>
              </a:ext>
            </a:extLst>
          </p:cNvPr>
          <p:cNvSpPr txBox="1">
            <a:spLocks/>
          </p:cNvSpPr>
          <p:nvPr/>
        </p:nvSpPr>
        <p:spPr>
          <a:xfrm>
            <a:off x="596420" y="236675"/>
            <a:ext cx="11308887"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Successione delle colture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Semina e raccolta delle colture</a:t>
            </a:r>
          </a:p>
        </p:txBody>
      </p:sp>
    </p:spTree>
    <p:extLst>
      <p:ext uri="{BB962C8B-B14F-4D97-AF65-F5344CB8AC3E}">
        <p14:creationId xmlns:p14="http://schemas.microsoft.com/office/powerpoint/2010/main" val="308097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6365" y="1234948"/>
            <a:ext cx="10939270" cy="3849918"/>
          </a:xfrm>
        </p:spPr>
        <p:txBody>
          <a:bodyPr/>
          <a:lstStyle/>
          <a:p>
            <a:r>
              <a:rPr lang="en-US" dirty="0"/>
              <a:t>	L'agroecologia è un approccio olistico all'agricoltura che cerca di sfruttare le sinergie naturali tra le diverse componenti dell'ecosistema agricolo. Integrando la gestione delle colture e del bestiame, mira a creare sistemi agricoli resilienti, produttivi e sostenibili che non solo garantiscano la sicurezza alimentare, ma proteggano anche l'ambiente e migliorino la biodiversità.</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26365" y="497977"/>
            <a:ext cx="10595237" cy="803654"/>
          </a:xfrm>
        </p:spPr>
        <p:txBody>
          <a:bodyPr/>
          <a:lstStyle/>
          <a:p>
            <a:r>
              <a:rPr lang="en-US" b="1" dirty="0"/>
              <a:t>Introduzione</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746659" y="143987"/>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0D9FC142-E633-45C5-8E7C-FA883F43AD0F}"/>
              </a:ext>
            </a:extLst>
          </p:cNvPr>
          <p:cNvGraphicFramePr/>
          <p:nvPr>
            <p:extLst>
              <p:ext uri="{D42A27DB-BD31-4B8C-83A1-F6EECF244321}">
                <p14:modId xmlns:p14="http://schemas.microsoft.com/office/powerpoint/2010/main" val="2810368880"/>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3">
            <a:extLst>
              <a:ext uri="{FF2B5EF4-FFF2-40B4-BE49-F238E27FC236}">
                <a16:creationId xmlns:a16="http://schemas.microsoft.com/office/drawing/2014/main" id="{DA5FC82D-84E9-4E05-BF67-63023998BD43}"/>
              </a:ext>
            </a:extLst>
          </p:cNvPr>
          <p:cNvSpPr txBox="1">
            <a:spLocks/>
          </p:cNvSpPr>
          <p:nvPr/>
        </p:nvSpPr>
        <p:spPr>
          <a:xfrm>
            <a:off x="5508417" y="3978941"/>
            <a:ext cx="117437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8800" dirty="0">
                <a:latin typeface="Arial Black" panose="020B0A04020102020204" pitchFamily="34" charset="0"/>
              </a:rPr>
              <a:t>&amp;</a:t>
            </a:r>
            <a:endParaRPr lang="en-US" sz="8800" dirty="0">
              <a:latin typeface="Arial Black" panose="020B0A04020102020204" pitchFamily="34" charset="0"/>
            </a:endParaRPr>
          </a:p>
        </p:txBody>
      </p:sp>
    </p:spTree>
    <p:extLst>
      <p:ext uri="{BB962C8B-B14F-4D97-AF65-F5344CB8AC3E}">
        <p14:creationId xmlns:p14="http://schemas.microsoft.com/office/powerpoint/2010/main" val="3933563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6384" y="1298257"/>
            <a:ext cx="7037616"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Il fabbisogno idrico delle piante gioca un ruolo fondamentale nella pianificazione della rotazione delle colture. Quando si progetta un sistema di rotazione, è importante considerare le diverse esigenze idriche delle varie colture per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ottimizzare l'</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umidità del suolo ed evitare un eccessivo esaurimento delle risorse idriche. Inoltre, una corretta successione delle colture aiuta a gestire l'acqua in modo efficiente, assicurando che le colture ad alta intensità idrica siano piantate durante i periodi di precipitazioni adeguate o quando è disponibile l'irrigazione, migliorando così le prestazioni complessive delle colture e la loro sostenibilità.</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19" name="Group 59">
            <a:extLst>
              <a:ext uri="{FF2B5EF4-FFF2-40B4-BE49-F238E27FC236}">
                <a16:creationId xmlns:a16="http://schemas.microsoft.com/office/drawing/2014/main" id="{002CD2F2-99D0-4F18-941E-72E3152A4A75}"/>
              </a:ext>
            </a:extLst>
          </p:cNvPr>
          <p:cNvGrpSpPr/>
          <p:nvPr/>
        </p:nvGrpSpPr>
        <p:grpSpPr>
          <a:xfrm>
            <a:off x="7809186" y="1087953"/>
            <a:ext cx="3923992" cy="4682094"/>
            <a:chOff x="826180" y="944079"/>
            <a:chExt cx="3923992" cy="4682094"/>
          </a:xfrm>
        </p:grpSpPr>
        <p:sp>
          <p:nvSpPr>
            <p:cNvPr id="22" name="Freeform 320">
              <a:extLst>
                <a:ext uri="{FF2B5EF4-FFF2-40B4-BE49-F238E27FC236}">
                  <a16:creationId xmlns:a16="http://schemas.microsoft.com/office/drawing/2014/main" id="{9CABDEC2-1E05-454D-8EE8-B8A7A918D634}"/>
                </a:ext>
              </a:extLst>
            </p:cNvPr>
            <p:cNvSpPr>
              <a:spLocks noChangeArrowheads="1"/>
            </p:cNvSpPr>
            <p:nvPr/>
          </p:nvSpPr>
          <p:spPr bwMode="auto">
            <a:xfrm>
              <a:off x="2775583" y="5623654"/>
              <a:ext cx="25186" cy="2519"/>
            </a:xfrm>
            <a:custGeom>
              <a:avLst/>
              <a:gdLst>
                <a:gd name="T0" fmla="*/ 42 w 43"/>
                <a:gd name="T1" fmla="*/ 0 h 1"/>
                <a:gd name="T2" fmla="*/ 42 w 43"/>
                <a:gd name="T3" fmla="*/ 0 h 1"/>
                <a:gd name="T4" fmla="*/ 0 w 43"/>
                <a:gd name="T5" fmla="*/ 0 h 1"/>
                <a:gd name="T6" fmla="*/ 42 w 43"/>
                <a:gd name="T7" fmla="*/ 0 h 1"/>
              </a:gdLst>
              <a:ahLst/>
              <a:cxnLst>
                <a:cxn ang="0">
                  <a:pos x="T0" y="T1"/>
                </a:cxn>
                <a:cxn ang="0">
                  <a:pos x="T2" y="T3"/>
                </a:cxn>
                <a:cxn ang="0">
                  <a:pos x="T4" y="T5"/>
                </a:cxn>
                <a:cxn ang="0">
                  <a:pos x="T6" y="T7"/>
                </a:cxn>
              </a:cxnLst>
              <a:rect l="0" t="0" r="r" b="b"/>
              <a:pathLst>
                <a:path w="43" h="1">
                  <a:moveTo>
                    <a:pt x="42" y="0"/>
                  </a:moveTo>
                  <a:lnTo>
                    <a:pt x="42" y="0"/>
                  </a:lnTo>
                  <a:cubicBezTo>
                    <a:pt x="0" y="0"/>
                    <a:pt x="0" y="0"/>
                    <a:pt x="0" y="0"/>
                  </a:cubicBezTo>
                  <a:cubicBezTo>
                    <a:pt x="17" y="0"/>
                    <a:pt x="25" y="0"/>
                    <a:pt x="42" y="0"/>
                  </a:cubicBezTo>
                </a:path>
              </a:pathLst>
            </a:custGeom>
            <a:solidFill>
              <a:srgbClr val="313234"/>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321">
              <a:extLst>
                <a:ext uri="{FF2B5EF4-FFF2-40B4-BE49-F238E27FC236}">
                  <a16:creationId xmlns:a16="http://schemas.microsoft.com/office/drawing/2014/main" id="{FF2D0F7D-857D-4A81-B829-CADD053424DD}"/>
                </a:ext>
              </a:extLst>
            </p:cNvPr>
            <p:cNvSpPr>
              <a:spLocks noChangeArrowheads="1"/>
            </p:cNvSpPr>
            <p:nvPr/>
          </p:nvSpPr>
          <p:spPr bwMode="auto">
            <a:xfrm>
              <a:off x="2317196" y="944079"/>
              <a:ext cx="936923" cy="420609"/>
            </a:xfrm>
            <a:custGeom>
              <a:avLst/>
              <a:gdLst>
                <a:gd name="T0" fmla="*/ 629 w 1641"/>
                <a:gd name="T1" fmla="*/ 108 h 738"/>
                <a:gd name="T2" fmla="*/ 629 w 1641"/>
                <a:gd name="T3" fmla="*/ 108 h 738"/>
                <a:gd name="T4" fmla="*/ 0 w 1641"/>
                <a:gd name="T5" fmla="*/ 737 h 738"/>
                <a:gd name="T6" fmla="*/ 1640 w 1641"/>
                <a:gd name="T7" fmla="*/ 737 h 738"/>
                <a:gd name="T8" fmla="*/ 1019 w 1641"/>
                <a:gd name="T9" fmla="*/ 108 h 738"/>
                <a:gd name="T10" fmla="*/ 629 w 1641"/>
                <a:gd name="T11" fmla="*/ 108 h 738"/>
              </a:gdLst>
              <a:ahLst/>
              <a:cxnLst>
                <a:cxn ang="0">
                  <a:pos x="T0" y="T1"/>
                </a:cxn>
                <a:cxn ang="0">
                  <a:pos x="T2" y="T3"/>
                </a:cxn>
                <a:cxn ang="0">
                  <a:pos x="T4" y="T5"/>
                </a:cxn>
                <a:cxn ang="0">
                  <a:pos x="T6" y="T7"/>
                </a:cxn>
                <a:cxn ang="0">
                  <a:pos x="T8" y="T9"/>
                </a:cxn>
                <a:cxn ang="0">
                  <a:pos x="T10" y="T11"/>
                </a:cxn>
              </a:cxnLst>
              <a:rect l="0" t="0" r="r" b="b"/>
              <a:pathLst>
                <a:path w="1641" h="738">
                  <a:moveTo>
                    <a:pt x="629" y="108"/>
                  </a:moveTo>
                  <a:lnTo>
                    <a:pt x="629" y="108"/>
                  </a:lnTo>
                  <a:cubicBezTo>
                    <a:pt x="0" y="737"/>
                    <a:pt x="0" y="737"/>
                    <a:pt x="0" y="737"/>
                  </a:cubicBezTo>
                  <a:cubicBezTo>
                    <a:pt x="1640" y="737"/>
                    <a:pt x="1640" y="737"/>
                    <a:pt x="1640" y="737"/>
                  </a:cubicBezTo>
                  <a:cubicBezTo>
                    <a:pt x="1019" y="108"/>
                    <a:pt x="1019" y="108"/>
                    <a:pt x="1019" y="108"/>
                  </a:cubicBezTo>
                  <a:cubicBezTo>
                    <a:pt x="911" y="0"/>
                    <a:pt x="737" y="0"/>
                    <a:pt x="629" y="108"/>
                  </a:cubicBezTo>
                </a:path>
              </a:pathLst>
            </a:custGeom>
            <a:solidFill>
              <a:srgbClr val="63C1D3">
                <a:alpha val="9804"/>
              </a:srgbClr>
            </a:solidFill>
            <a:ln w="9525" cap="flat">
              <a:solidFill>
                <a:schemeClr val="tx2"/>
              </a:solidFill>
              <a:bevel/>
              <a:headEnd/>
              <a:tailEnd/>
            </a:ln>
            <a:effectLst/>
          </p:spPr>
          <p:txBody>
            <a:bodyPr wrap="none" anchor="ctr"/>
            <a:lstStyle/>
            <a:p>
              <a:endParaRPr lang="es-MX"/>
            </a:p>
          </p:txBody>
        </p:sp>
        <p:sp>
          <p:nvSpPr>
            <p:cNvPr id="25" name="Freeform 322">
              <a:extLst>
                <a:ext uri="{FF2B5EF4-FFF2-40B4-BE49-F238E27FC236}">
                  <a16:creationId xmlns:a16="http://schemas.microsoft.com/office/drawing/2014/main" id="{67AD1E4E-9897-4424-9C0D-6A03310EDED6}"/>
                </a:ext>
              </a:extLst>
            </p:cNvPr>
            <p:cNvSpPr>
              <a:spLocks noChangeArrowheads="1"/>
            </p:cNvSpPr>
            <p:nvPr/>
          </p:nvSpPr>
          <p:spPr bwMode="auto">
            <a:xfrm>
              <a:off x="1843698" y="1364687"/>
              <a:ext cx="1883919" cy="473498"/>
            </a:xfrm>
            <a:custGeom>
              <a:avLst/>
              <a:gdLst>
                <a:gd name="T0" fmla="*/ 3298 w 3299"/>
                <a:gd name="T1" fmla="*/ 829 h 830"/>
                <a:gd name="T2" fmla="*/ 2469 w 3299"/>
                <a:gd name="T3" fmla="*/ 0 h 830"/>
                <a:gd name="T4" fmla="*/ 829 w 3299"/>
                <a:gd name="T5" fmla="*/ 0 h 830"/>
                <a:gd name="T6" fmla="*/ 0 w 3299"/>
                <a:gd name="T7" fmla="*/ 829 h 830"/>
                <a:gd name="T8" fmla="*/ 3298 w 3299"/>
                <a:gd name="T9" fmla="*/ 829 h 830"/>
              </a:gdLst>
              <a:ahLst/>
              <a:cxnLst>
                <a:cxn ang="0">
                  <a:pos x="T0" y="T1"/>
                </a:cxn>
                <a:cxn ang="0">
                  <a:pos x="T2" y="T3"/>
                </a:cxn>
                <a:cxn ang="0">
                  <a:pos x="T4" y="T5"/>
                </a:cxn>
                <a:cxn ang="0">
                  <a:pos x="T6" y="T7"/>
                </a:cxn>
                <a:cxn ang="0">
                  <a:pos x="T8" y="T9"/>
                </a:cxn>
              </a:cxnLst>
              <a:rect l="0" t="0" r="r" b="b"/>
              <a:pathLst>
                <a:path w="3299" h="830">
                  <a:moveTo>
                    <a:pt x="3298" y="829"/>
                  </a:moveTo>
                  <a:lnTo>
                    <a:pt x="2469" y="0"/>
                  </a:lnTo>
                  <a:lnTo>
                    <a:pt x="829" y="0"/>
                  </a:lnTo>
                  <a:lnTo>
                    <a:pt x="0" y="829"/>
                  </a:lnTo>
                  <a:lnTo>
                    <a:pt x="3298" y="829"/>
                  </a:lnTo>
                </a:path>
              </a:pathLst>
            </a:custGeom>
            <a:solidFill>
              <a:srgbClr val="63C1D3">
                <a:alpha val="20000"/>
              </a:srgbClr>
            </a:solidFill>
            <a:ln w="9525" cap="flat">
              <a:solidFill>
                <a:schemeClr val="tx2"/>
              </a:solidFill>
              <a:bevel/>
              <a:headEnd/>
              <a:tailEnd/>
            </a:ln>
            <a:effectLst/>
          </p:spPr>
          <p:txBody>
            <a:bodyPr wrap="none" anchor="ctr"/>
            <a:lstStyle/>
            <a:p>
              <a:endParaRPr lang="es-MX" dirty="0"/>
            </a:p>
          </p:txBody>
        </p:sp>
        <p:sp>
          <p:nvSpPr>
            <p:cNvPr id="29" name="Freeform 323">
              <a:extLst>
                <a:ext uri="{FF2B5EF4-FFF2-40B4-BE49-F238E27FC236}">
                  <a16:creationId xmlns:a16="http://schemas.microsoft.com/office/drawing/2014/main" id="{D3D63CBC-9AE8-4241-88CA-809DE3843FB7}"/>
                </a:ext>
              </a:extLst>
            </p:cNvPr>
            <p:cNvSpPr>
              <a:spLocks noChangeArrowheads="1"/>
            </p:cNvSpPr>
            <p:nvPr/>
          </p:nvSpPr>
          <p:spPr bwMode="auto">
            <a:xfrm>
              <a:off x="1375237" y="1838186"/>
              <a:ext cx="2825879" cy="473498"/>
            </a:xfrm>
            <a:custGeom>
              <a:avLst/>
              <a:gdLst>
                <a:gd name="T0" fmla="*/ 50 w 4949"/>
                <a:gd name="T1" fmla="*/ 771 h 829"/>
                <a:gd name="T2" fmla="*/ 50 w 4949"/>
                <a:gd name="T3" fmla="*/ 771 h 829"/>
                <a:gd name="T4" fmla="*/ 0 w 4949"/>
                <a:gd name="T5" fmla="*/ 828 h 829"/>
                <a:gd name="T6" fmla="*/ 4948 w 4949"/>
                <a:gd name="T7" fmla="*/ 828 h 829"/>
                <a:gd name="T8" fmla="*/ 4898 w 4949"/>
                <a:gd name="T9" fmla="*/ 771 h 829"/>
                <a:gd name="T10" fmla="*/ 4119 w 4949"/>
                <a:gd name="T11" fmla="*/ 0 h 829"/>
                <a:gd name="T12" fmla="*/ 821 w 4949"/>
                <a:gd name="T13" fmla="*/ 0 h 829"/>
                <a:gd name="T14" fmla="*/ 50 w 4949"/>
                <a:gd name="T15" fmla="*/ 771 h 8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9" h="829">
                  <a:moveTo>
                    <a:pt x="50" y="771"/>
                  </a:moveTo>
                  <a:lnTo>
                    <a:pt x="50" y="771"/>
                  </a:lnTo>
                  <a:cubicBezTo>
                    <a:pt x="34" y="795"/>
                    <a:pt x="17" y="812"/>
                    <a:pt x="0" y="828"/>
                  </a:cubicBezTo>
                  <a:cubicBezTo>
                    <a:pt x="4948" y="828"/>
                    <a:pt x="4948" y="828"/>
                    <a:pt x="4948" y="828"/>
                  </a:cubicBezTo>
                  <a:cubicBezTo>
                    <a:pt x="4931" y="812"/>
                    <a:pt x="4914" y="795"/>
                    <a:pt x="4898" y="771"/>
                  </a:cubicBezTo>
                  <a:cubicBezTo>
                    <a:pt x="4119" y="0"/>
                    <a:pt x="4119" y="0"/>
                    <a:pt x="4119" y="0"/>
                  </a:cubicBezTo>
                  <a:cubicBezTo>
                    <a:pt x="821" y="0"/>
                    <a:pt x="821" y="0"/>
                    <a:pt x="821" y="0"/>
                  </a:cubicBezTo>
                  <a:lnTo>
                    <a:pt x="50" y="771"/>
                  </a:lnTo>
                </a:path>
              </a:pathLst>
            </a:custGeom>
            <a:solidFill>
              <a:srgbClr val="63C1D3">
                <a:alpha val="29804"/>
              </a:srgbClr>
            </a:solidFill>
            <a:ln w="9525" cap="flat">
              <a:solidFill>
                <a:schemeClr val="tx2"/>
              </a:solidFill>
              <a:bevel/>
              <a:headEnd/>
              <a:tailEnd/>
            </a:ln>
            <a:effectLst/>
          </p:spPr>
          <p:txBody>
            <a:bodyPr wrap="none" anchor="ctr"/>
            <a:lstStyle/>
            <a:p>
              <a:endParaRPr lang="es-MX"/>
            </a:p>
          </p:txBody>
        </p:sp>
        <p:sp>
          <p:nvSpPr>
            <p:cNvPr id="30" name="Freeform 324">
              <a:extLst>
                <a:ext uri="{FF2B5EF4-FFF2-40B4-BE49-F238E27FC236}">
                  <a16:creationId xmlns:a16="http://schemas.microsoft.com/office/drawing/2014/main" id="{4467C86C-ABB9-4F1E-8735-59B83CE8D23C}"/>
                </a:ext>
              </a:extLst>
            </p:cNvPr>
            <p:cNvSpPr>
              <a:spLocks noChangeArrowheads="1"/>
            </p:cNvSpPr>
            <p:nvPr/>
          </p:nvSpPr>
          <p:spPr bwMode="auto">
            <a:xfrm>
              <a:off x="1037743" y="2311684"/>
              <a:ext cx="3498346" cy="473498"/>
            </a:xfrm>
            <a:custGeom>
              <a:avLst/>
              <a:gdLst>
                <a:gd name="T0" fmla="*/ 0 w 6125"/>
                <a:gd name="T1" fmla="*/ 829 h 830"/>
                <a:gd name="T2" fmla="*/ 0 w 6125"/>
                <a:gd name="T3" fmla="*/ 829 h 830"/>
                <a:gd name="T4" fmla="*/ 6124 w 6125"/>
                <a:gd name="T5" fmla="*/ 829 h 830"/>
                <a:gd name="T6" fmla="*/ 5536 w 6125"/>
                <a:gd name="T7" fmla="*/ 0 h 830"/>
                <a:gd name="T8" fmla="*/ 588 w 6125"/>
                <a:gd name="T9" fmla="*/ 0 h 830"/>
                <a:gd name="T10" fmla="*/ 0 w 6125"/>
                <a:gd name="T11" fmla="*/ 829 h 830"/>
              </a:gdLst>
              <a:ahLst/>
              <a:cxnLst>
                <a:cxn ang="0">
                  <a:pos x="T0" y="T1"/>
                </a:cxn>
                <a:cxn ang="0">
                  <a:pos x="T2" y="T3"/>
                </a:cxn>
                <a:cxn ang="0">
                  <a:pos x="T4" y="T5"/>
                </a:cxn>
                <a:cxn ang="0">
                  <a:pos x="T6" y="T7"/>
                </a:cxn>
                <a:cxn ang="0">
                  <a:pos x="T8" y="T9"/>
                </a:cxn>
                <a:cxn ang="0">
                  <a:pos x="T10" y="T11"/>
                </a:cxn>
              </a:cxnLst>
              <a:rect l="0" t="0" r="r" b="b"/>
              <a:pathLst>
                <a:path w="6125" h="830">
                  <a:moveTo>
                    <a:pt x="0" y="829"/>
                  </a:moveTo>
                  <a:lnTo>
                    <a:pt x="0" y="829"/>
                  </a:lnTo>
                  <a:cubicBezTo>
                    <a:pt x="6124" y="829"/>
                    <a:pt x="6124" y="829"/>
                    <a:pt x="6124" y="829"/>
                  </a:cubicBezTo>
                  <a:cubicBezTo>
                    <a:pt x="5975" y="531"/>
                    <a:pt x="5776" y="249"/>
                    <a:pt x="5536" y="0"/>
                  </a:cubicBezTo>
                  <a:cubicBezTo>
                    <a:pt x="588" y="0"/>
                    <a:pt x="588" y="0"/>
                    <a:pt x="588" y="0"/>
                  </a:cubicBezTo>
                  <a:cubicBezTo>
                    <a:pt x="340" y="249"/>
                    <a:pt x="149" y="531"/>
                    <a:pt x="0" y="829"/>
                  </a:cubicBezTo>
                </a:path>
              </a:pathLst>
            </a:custGeom>
            <a:solidFill>
              <a:srgbClr val="63C1D3">
                <a:alpha val="40000"/>
              </a:srgbClr>
            </a:solidFill>
            <a:ln w="9525" cap="flat">
              <a:solidFill>
                <a:schemeClr val="tx2"/>
              </a:solidFill>
              <a:bevel/>
              <a:headEnd/>
              <a:tailEnd/>
            </a:ln>
            <a:effectLst/>
          </p:spPr>
          <p:txBody>
            <a:bodyPr wrap="none" anchor="ctr"/>
            <a:lstStyle/>
            <a:p>
              <a:endParaRPr lang="es-MX"/>
            </a:p>
          </p:txBody>
        </p:sp>
        <p:sp>
          <p:nvSpPr>
            <p:cNvPr id="31" name="Freeform 325">
              <a:extLst>
                <a:ext uri="{FF2B5EF4-FFF2-40B4-BE49-F238E27FC236}">
                  <a16:creationId xmlns:a16="http://schemas.microsoft.com/office/drawing/2014/main" id="{76546B17-B10E-4E21-9C5B-FE175C4859AA}"/>
                </a:ext>
              </a:extLst>
            </p:cNvPr>
            <p:cNvSpPr>
              <a:spLocks noChangeArrowheads="1"/>
            </p:cNvSpPr>
            <p:nvPr/>
          </p:nvSpPr>
          <p:spPr bwMode="auto">
            <a:xfrm>
              <a:off x="874033" y="2785183"/>
              <a:ext cx="3830805" cy="473498"/>
            </a:xfrm>
            <a:custGeom>
              <a:avLst/>
              <a:gdLst>
                <a:gd name="T0" fmla="*/ 0 w 6705"/>
                <a:gd name="T1" fmla="*/ 829 h 830"/>
                <a:gd name="T2" fmla="*/ 0 w 6705"/>
                <a:gd name="T3" fmla="*/ 829 h 830"/>
                <a:gd name="T4" fmla="*/ 6704 w 6705"/>
                <a:gd name="T5" fmla="*/ 829 h 830"/>
                <a:gd name="T6" fmla="*/ 6414 w 6705"/>
                <a:gd name="T7" fmla="*/ 0 h 830"/>
                <a:gd name="T8" fmla="*/ 290 w 6705"/>
                <a:gd name="T9" fmla="*/ 0 h 830"/>
                <a:gd name="T10" fmla="*/ 0 w 6705"/>
                <a:gd name="T11" fmla="*/ 829 h 830"/>
              </a:gdLst>
              <a:ahLst/>
              <a:cxnLst>
                <a:cxn ang="0">
                  <a:pos x="T0" y="T1"/>
                </a:cxn>
                <a:cxn ang="0">
                  <a:pos x="T2" y="T3"/>
                </a:cxn>
                <a:cxn ang="0">
                  <a:pos x="T4" y="T5"/>
                </a:cxn>
                <a:cxn ang="0">
                  <a:pos x="T6" y="T7"/>
                </a:cxn>
                <a:cxn ang="0">
                  <a:pos x="T8" y="T9"/>
                </a:cxn>
                <a:cxn ang="0">
                  <a:pos x="T10" y="T11"/>
                </a:cxn>
              </a:cxnLst>
              <a:rect l="0" t="0" r="r" b="b"/>
              <a:pathLst>
                <a:path w="6705" h="830">
                  <a:moveTo>
                    <a:pt x="0" y="829"/>
                  </a:moveTo>
                  <a:lnTo>
                    <a:pt x="0" y="829"/>
                  </a:lnTo>
                  <a:cubicBezTo>
                    <a:pt x="6704" y="829"/>
                    <a:pt x="6704" y="829"/>
                    <a:pt x="6704" y="829"/>
                  </a:cubicBezTo>
                  <a:cubicBezTo>
                    <a:pt x="6646" y="539"/>
                    <a:pt x="6547" y="265"/>
                    <a:pt x="6414" y="0"/>
                  </a:cubicBezTo>
                  <a:cubicBezTo>
                    <a:pt x="290" y="0"/>
                    <a:pt x="290" y="0"/>
                    <a:pt x="290" y="0"/>
                  </a:cubicBezTo>
                  <a:cubicBezTo>
                    <a:pt x="157" y="265"/>
                    <a:pt x="58" y="539"/>
                    <a:pt x="0" y="829"/>
                  </a:cubicBezTo>
                </a:path>
              </a:pathLst>
            </a:custGeom>
            <a:solidFill>
              <a:srgbClr val="63C1D3">
                <a:alpha val="50196"/>
              </a:srgbClr>
            </a:solidFill>
            <a:ln w="9525" cap="flat">
              <a:solidFill>
                <a:schemeClr val="tx2"/>
              </a:solidFill>
              <a:bevel/>
              <a:headEnd/>
              <a:tailEnd/>
            </a:ln>
            <a:effectLst/>
          </p:spPr>
          <p:txBody>
            <a:bodyPr wrap="none" anchor="ctr"/>
            <a:lstStyle/>
            <a:p>
              <a:endParaRPr lang="es-MX"/>
            </a:p>
          </p:txBody>
        </p:sp>
        <p:sp>
          <p:nvSpPr>
            <p:cNvPr id="32" name="Freeform 326">
              <a:extLst>
                <a:ext uri="{FF2B5EF4-FFF2-40B4-BE49-F238E27FC236}">
                  <a16:creationId xmlns:a16="http://schemas.microsoft.com/office/drawing/2014/main" id="{F75E3728-92EC-44A8-A09D-821154D4641C}"/>
                </a:ext>
              </a:extLst>
            </p:cNvPr>
            <p:cNvSpPr>
              <a:spLocks noChangeArrowheads="1"/>
            </p:cNvSpPr>
            <p:nvPr/>
          </p:nvSpPr>
          <p:spPr bwMode="auto">
            <a:xfrm>
              <a:off x="826180" y="3258681"/>
              <a:ext cx="3923992" cy="473498"/>
            </a:xfrm>
            <a:custGeom>
              <a:avLst/>
              <a:gdLst>
                <a:gd name="T0" fmla="*/ 8 w 6871"/>
                <a:gd name="T1" fmla="*/ 827 h 828"/>
                <a:gd name="T2" fmla="*/ 8 w 6871"/>
                <a:gd name="T3" fmla="*/ 827 h 828"/>
                <a:gd name="T4" fmla="*/ 6862 w 6871"/>
                <a:gd name="T5" fmla="*/ 827 h 828"/>
                <a:gd name="T6" fmla="*/ 6787 w 6871"/>
                <a:gd name="T7" fmla="*/ 0 h 828"/>
                <a:gd name="T8" fmla="*/ 83 w 6871"/>
                <a:gd name="T9" fmla="*/ 0 h 828"/>
                <a:gd name="T10" fmla="*/ 8 w 6871"/>
                <a:gd name="T11" fmla="*/ 827 h 828"/>
              </a:gdLst>
              <a:ahLst/>
              <a:cxnLst>
                <a:cxn ang="0">
                  <a:pos x="T0" y="T1"/>
                </a:cxn>
                <a:cxn ang="0">
                  <a:pos x="T2" y="T3"/>
                </a:cxn>
                <a:cxn ang="0">
                  <a:pos x="T4" y="T5"/>
                </a:cxn>
                <a:cxn ang="0">
                  <a:pos x="T6" y="T7"/>
                </a:cxn>
                <a:cxn ang="0">
                  <a:pos x="T8" y="T9"/>
                </a:cxn>
                <a:cxn ang="0">
                  <a:pos x="T10" y="T11"/>
                </a:cxn>
              </a:cxnLst>
              <a:rect l="0" t="0" r="r" b="b"/>
              <a:pathLst>
                <a:path w="6871" h="828">
                  <a:moveTo>
                    <a:pt x="8" y="827"/>
                  </a:moveTo>
                  <a:lnTo>
                    <a:pt x="8" y="827"/>
                  </a:lnTo>
                  <a:cubicBezTo>
                    <a:pt x="6862" y="827"/>
                    <a:pt x="6862" y="827"/>
                    <a:pt x="6862" y="827"/>
                  </a:cubicBezTo>
                  <a:cubicBezTo>
                    <a:pt x="6870" y="546"/>
                    <a:pt x="6845" y="272"/>
                    <a:pt x="6787" y="0"/>
                  </a:cubicBezTo>
                  <a:cubicBezTo>
                    <a:pt x="83" y="0"/>
                    <a:pt x="83" y="0"/>
                    <a:pt x="83" y="0"/>
                  </a:cubicBezTo>
                  <a:cubicBezTo>
                    <a:pt x="25" y="272"/>
                    <a:pt x="0" y="546"/>
                    <a:pt x="8" y="827"/>
                  </a:cubicBezTo>
                </a:path>
              </a:pathLst>
            </a:custGeom>
            <a:solidFill>
              <a:srgbClr val="63C1D3">
                <a:alpha val="60000"/>
              </a:srgbClr>
            </a:solidFill>
            <a:ln w="9525" cap="flat">
              <a:solidFill>
                <a:schemeClr val="tx2"/>
              </a:solidFill>
              <a:bevel/>
              <a:headEnd/>
              <a:tailEnd/>
            </a:ln>
            <a:effectLst/>
          </p:spPr>
          <p:txBody>
            <a:bodyPr wrap="none" anchor="ctr"/>
            <a:lstStyle/>
            <a:p>
              <a:endParaRPr lang="es-MX"/>
            </a:p>
          </p:txBody>
        </p:sp>
        <p:sp>
          <p:nvSpPr>
            <p:cNvPr id="33" name="Freeform 327">
              <a:extLst>
                <a:ext uri="{FF2B5EF4-FFF2-40B4-BE49-F238E27FC236}">
                  <a16:creationId xmlns:a16="http://schemas.microsoft.com/office/drawing/2014/main" id="{9B37C51A-98D3-4D44-94FF-5C7FCDC95CFF}"/>
                </a:ext>
              </a:extLst>
            </p:cNvPr>
            <p:cNvSpPr>
              <a:spLocks noChangeArrowheads="1"/>
            </p:cNvSpPr>
            <p:nvPr/>
          </p:nvSpPr>
          <p:spPr bwMode="auto">
            <a:xfrm>
              <a:off x="831217" y="3732180"/>
              <a:ext cx="3916435" cy="473498"/>
            </a:xfrm>
            <a:custGeom>
              <a:avLst/>
              <a:gdLst>
                <a:gd name="T0" fmla="*/ 133 w 6855"/>
                <a:gd name="T1" fmla="*/ 829 h 830"/>
                <a:gd name="T2" fmla="*/ 133 w 6855"/>
                <a:gd name="T3" fmla="*/ 829 h 830"/>
                <a:gd name="T4" fmla="*/ 6721 w 6855"/>
                <a:gd name="T5" fmla="*/ 829 h 830"/>
                <a:gd name="T6" fmla="*/ 6854 w 6855"/>
                <a:gd name="T7" fmla="*/ 0 h 830"/>
                <a:gd name="T8" fmla="*/ 0 w 6855"/>
                <a:gd name="T9" fmla="*/ 0 h 830"/>
                <a:gd name="T10" fmla="*/ 133 w 6855"/>
                <a:gd name="T11" fmla="*/ 829 h 830"/>
              </a:gdLst>
              <a:ahLst/>
              <a:cxnLst>
                <a:cxn ang="0">
                  <a:pos x="T0" y="T1"/>
                </a:cxn>
                <a:cxn ang="0">
                  <a:pos x="T2" y="T3"/>
                </a:cxn>
                <a:cxn ang="0">
                  <a:pos x="T4" y="T5"/>
                </a:cxn>
                <a:cxn ang="0">
                  <a:pos x="T6" y="T7"/>
                </a:cxn>
                <a:cxn ang="0">
                  <a:pos x="T8" y="T9"/>
                </a:cxn>
                <a:cxn ang="0">
                  <a:pos x="T10" y="T11"/>
                </a:cxn>
              </a:cxnLst>
              <a:rect l="0" t="0" r="r" b="b"/>
              <a:pathLst>
                <a:path w="6855" h="830">
                  <a:moveTo>
                    <a:pt x="133" y="829"/>
                  </a:moveTo>
                  <a:lnTo>
                    <a:pt x="133" y="829"/>
                  </a:lnTo>
                  <a:cubicBezTo>
                    <a:pt x="6721" y="829"/>
                    <a:pt x="6721" y="829"/>
                    <a:pt x="6721" y="829"/>
                  </a:cubicBezTo>
                  <a:cubicBezTo>
                    <a:pt x="6796" y="555"/>
                    <a:pt x="6845" y="274"/>
                    <a:pt x="6854" y="0"/>
                  </a:cubicBezTo>
                  <a:cubicBezTo>
                    <a:pt x="0" y="0"/>
                    <a:pt x="0" y="0"/>
                    <a:pt x="0" y="0"/>
                  </a:cubicBezTo>
                  <a:cubicBezTo>
                    <a:pt x="9" y="274"/>
                    <a:pt x="50" y="555"/>
                    <a:pt x="133" y="829"/>
                  </a:cubicBezTo>
                </a:path>
              </a:pathLst>
            </a:custGeom>
            <a:solidFill>
              <a:srgbClr val="63C1D3">
                <a:alpha val="69804"/>
              </a:srgbClr>
            </a:solidFill>
            <a:ln w="9525" cap="flat">
              <a:solidFill>
                <a:schemeClr val="tx2"/>
              </a:solidFill>
              <a:bevel/>
              <a:headEnd/>
              <a:tailEnd/>
            </a:ln>
            <a:effectLst/>
          </p:spPr>
          <p:txBody>
            <a:bodyPr wrap="none" anchor="ctr"/>
            <a:lstStyle/>
            <a:p>
              <a:endParaRPr lang="es-MX"/>
            </a:p>
          </p:txBody>
        </p:sp>
        <p:sp>
          <p:nvSpPr>
            <p:cNvPr id="34" name="Freeform 328">
              <a:extLst>
                <a:ext uri="{FF2B5EF4-FFF2-40B4-BE49-F238E27FC236}">
                  <a16:creationId xmlns:a16="http://schemas.microsoft.com/office/drawing/2014/main" id="{D0FBF286-D63D-4F51-9AC2-8DD870662EAA}"/>
                </a:ext>
              </a:extLst>
            </p:cNvPr>
            <p:cNvSpPr>
              <a:spLocks noChangeArrowheads="1"/>
            </p:cNvSpPr>
            <p:nvPr/>
          </p:nvSpPr>
          <p:spPr bwMode="auto">
            <a:xfrm>
              <a:off x="906776" y="4205678"/>
              <a:ext cx="3762801" cy="473498"/>
            </a:xfrm>
            <a:custGeom>
              <a:avLst/>
              <a:gdLst>
                <a:gd name="T0" fmla="*/ 356 w 6589"/>
                <a:gd name="T1" fmla="*/ 828 h 829"/>
                <a:gd name="T2" fmla="*/ 356 w 6589"/>
                <a:gd name="T3" fmla="*/ 828 h 829"/>
                <a:gd name="T4" fmla="*/ 6232 w 6589"/>
                <a:gd name="T5" fmla="*/ 828 h 829"/>
                <a:gd name="T6" fmla="*/ 6588 w 6589"/>
                <a:gd name="T7" fmla="*/ 0 h 829"/>
                <a:gd name="T8" fmla="*/ 0 w 6589"/>
                <a:gd name="T9" fmla="*/ 0 h 829"/>
                <a:gd name="T10" fmla="*/ 356 w 6589"/>
                <a:gd name="T11" fmla="*/ 828 h 829"/>
              </a:gdLst>
              <a:ahLst/>
              <a:cxnLst>
                <a:cxn ang="0">
                  <a:pos x="T0" y="T1"/>
                </a:cxn>
                <a:cxn ang="0">
                  <a:pos x="T2" y="T3"/>
                </a:cxn>
                <a:cxn ang="0">
                  <a:pos x="T4" y="T5"/>
                </a:cxn>
                <a:cxn ang="0">
                  <a:pos x="T6" y="T7"/>
                </a:cxn>
                <a:cxn ang="0">
                  <a:pos x="T8" y="T9"/>
                </a:cxn>
                <a:cxn ang="0">
                  <a:pos x="T10" y="T11"/>
                </a:cxn>
              </a:cxnLst>
              <a:rect l="0" t="0" r="r" b="b"/>
              <a:pathLst>
                <a:path w="6589" h="829">
                  <a:moveTo>
                    <a:pt x="356" y="828"/>
                  </a:moveTo>
                  <a:lnTo>
                    <a:pt x="356" y="828"/>
                  </a:lnTo>
                  <a:cubicBezTo>
                    <a:pt x="6232" y="828"/>
                    <a:pt x="6232" y="828"/>
                    <a:pt x="6232" y="828"/>
                  </a:cubicBezTo>
                  <a:cubicBezTo>
                    <a:pt x="6389" y="563"/>
                    <a:pt x="6505" y="282"/>
                    <a:pt x="6588" y="0"/>
                  </a:cubicBezTo>
                  <a:cubicBezTo>
                    <a:pt x="0" y="0"/>
                    <a:pt x="0" y="0"/>
                    <a:pt x="0" y="0"/>
                  </a:cubicBezTo>
                  <a:cubicBezTo>
                    <a:pt x="75" y="282"/>
                    <a:pt x="199" y="563"/>
                    <a:pt x="356" y="828"/>
                  </a:cubicBezTo>
                </a:path>
              </a:pathLst>
            </a:custGeom>
            <a:solidFill>
              <a:srgbClr val="63C1D3">
                <a:alpha val="80000"/>
              </a:srgbClr>
            </a:solidFill>
            <a:ln w="9525" cap="flat">
              <a:solidFill>
                <a:schemeClr val="tx2"/>
              </a:solidFill>
              <a:bevel/>
              <a:headEnd/>
              <a:tailEnd/>
            </a:ln>
            <a:effectLst/>
          </p:spPr>
          <p:txBody>
            <a:bodyPr wrap="none" anchor="ctr"/>
            <a:lstStyle/>
            <a:p>
              <a:endParaRPr lang="es-MX"/>
            </a:p>
          </p:txBody>
        </p:sp>
        <p:sp>
          <p:nvSpPr>
            <p:cNvPr id="35" name="Freeform 329">
              <a:extLst>
                <a:ext uri="{FF2B5EF4-FFF2-40B4-BE49-F238E27FC236}">
                  <a16:creationId xmlns:a16="http://schemas.microsoft.com/office/drawing/2014/main" id="{D8B5CBE1-1E59-42A3-8D46-276550FE8024}"/>
                </a:ext>
              </a:extLst>
            </p:cNvPr>
            <p:cNvSpPr>
              <a:spLocks noChangeArrowheads="1"/>
            </p:cNvSpPr>
            <p:nvPr/>
          </p:nvSpPr>
          <p:spPr bwMode="auto">
            <a:xfrm>
              <a:off x="1110782" y="4676657"/>
              <a:ext cx="3357306" cy="473498"/>
            </a:xfrm>
            <a:custGeom>
              <a:avLst/>
              <a:gdLst>
                <a:gd name="T0" fmla="*/ 514 w 5877"/>
                <a:gd name="T1" fmla="*/ 647 h 830"/>
                <a:gd name="T2" fmla="*/ 514 w 5877"/>
                <a:gd name="T3" fmla="*/ 647 h 830"/>
                <a:gd name="T4" fmla="*/ 514 w 5877"/>
                <a:gd name="T5" fmla="*/ 647 h 830"/>
                <a:gd name="T6" fmla="*/ 705 w 5877"/>
                <a:gd name="T7" fmla="*/ 829 h 830"/>
                <a:gd name="T8" fmla="*/ 5171 w 5877"/>
                <a:gd name="T9" fmla="*/ 829 h 830"/>
                <a:gd name="T10" fmla="*/ 5362 w 5877"/>
                <a:gd name="T11" fmla="*/ 647 h 830"/>
                <a:gd name="T12" fmla="*/ 5362 w 5877"/>
                <a:gd name="T13" fmla="*/ 647 h 830"/>
                <a:gd name="T14" fmla="*/ 5876 w 5877"/>
                <a:gd name="T15" fmla="*/ 0 h 830"/>
                <a:gd name="T16" fmla="*/ 0 w 5877"/>
                <a:gd name="T17" fmla="*/ 0 h 830"/>
                <a:gd name="T18" fmla="*/ 514 w 5877"/>
                <a:gd name="T19" fmla="*/ 64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77" h="830">
                  <a:moveTo>
                    <a:pt x="514" y="647"/>
                  </a:moveTo>
                  <a:lnTo>
                    <a:pt x="514" y="647"/>
                  </a:lnTo>
                  <a:lnTo>
                    <a:pt x="514" y="647"/>
                  </a:lnTo>
                  <a:cubicBezTo>
                    <a:pt x="572" y="713"/>
                    <a:pt x="638" y="771"/>
                    <a:pt x="705" y="829"/>
                  </a:cubicBezTo>
                  <a:cubicBezTo>
                    <a:pt x="5171" y="829"/>
                    <a:pt x="5171" y="829"/>
                    <a:pt x="5171" y="829"/>
                  </a:cubicBezTo>
                  <a:cubicBezTo>
                    <a:pt x="5238" y="771"/>
                    <a:pt x="5296" y="713"/>
                    <a:pt x="5362" y="647"/>
                  </a:cubicBezTo>
                  <a:lnTo>
                    <a:pt x="5362" y="647"/>
                  </a:lnTo>
                  <a:cubicBezTo>
                    <a:pt x="5561" y="448"/>
                    <a:pt x="5735" y="232"/>
                    <a:pt x="5876" y="0"/>
                  </a:cubicBezTo>
                  <a:cubicBezTo>
                    <a:pt x="0" y="0"/>
                    <a:pt x="0" y="0"/>
                    <a:pt x="0" y="0"/>
                  </a:cubicBezTo>
                  <a:cubicBezTo>
                    <a:pt x="141" y="232"/>
                    <a:pt x="315" y="448"/>
                    <a:pt x="514" y="647"/>
                  </a:cubicBezTo>
                </a:path>
              </a:pathLst>
            </a:custGeom>
            <a:solidFill>
              <a:srgbClr val="63C1D3">
                <a:alpha val="89804"/>
              </a:srgbClr>
            </a:solidFill>
            <a:ln w="9525" cap="flat">
              <a:solidFill>
                <a:schemeClr val="tx2"/>
              </a:solidFill>
              <a:bevel/>
              <a:headEnd/>
              <a:tailEnd/>
            </a:ln>
            <a:effectLst/>
          </p:spPr>
          <p:txBody>
            <a:bodyPr wrap="none" anchor="ctr"/>
            <a:lstStyle/>
            <a:p>
              <a:endParaRPr lang="es-MX"/>
            </a:p>
          </p:txBody>
        </p:sp>
        <p:sp>
          <p:nvSpPr>
            <p:cNvPr id="36" name="Freeform 330">
              <a:extLst>
                <a:ext uri="{FF2B5EF4-FFF2-40B4-BE49-F238E27FC236}">
                  <a16:creationId xmlns:a16="http://schemas.microsoft.com/office/drawing/2014/main" id="{AD150DA2-7213-49AC-BDCB-8AB3252A71B6}"/>
                </a:ext>
              </a:extLst>
            </p:cNvPr>
            <p:cNvSpPr>
              <a:spLocks noChangeArrowheads="1"/>
            </p:cNvSpPr>
            <p:nvPr/>
          </p:nvSpPr>
          <p:spPr bwMode="auto">
            <a:xfrm>
              <a:off x="1511242" y="5150155"/>
              <a:ext cx="2551350" cy="473498"/>
            </a:xfrm>
            <a:custGeom>
              <a:avLst/>
              <a:gdLst>
                <a:gd name="T0" fmla="*/ 0 w 4467"/>
                <a:gd name="T1" fmla="*/ 0 h 830"/>
                <a:gd name="T2" fmla="*/ 0 w 4467"/>
                <a:gd name="T3" fmla="*/ 0 h 830"/>
                <a:gd name="T4" fmla="*/ 2212 w 4467"/>
                <a:gd name="T5" fmla="*/ 829 h 830"/>
                <a:gd name="T6" fmla="*/ 2254 w 4467"/>
                <a:gd name="T7" fmla="*/ 829 h 830"/>
                <a:gd name="T8" fmla="*/ 4466 w 4467"/>
                <a:gd name="T9" fmla="*/ 0 h 830"/>
                <a:gd name="T10" fmla="*/ 0 w 4467"/>
                <a:gd name="T11" fmla="*/ 0 h 830"/>
              </a:gdLst>
              <a:ahLst/>
              <a:cxnLst>
                <a:cxn ang="0">
                  <a:pos x="T0" y="T1"/>
                </a:cxn>
                <a:cxn ang="0">
                  <a:pos x="T2" y="T3"/>
                </a:cxn>
                <a:cxn ang="0">
                  <a:pos x="T4" y="T5"/>
                </a:cxn>
                <a:cxn ang="0">
                  <a:pos x="T6" y="T7"/>
                </a:cxn>
                <a:cxn ang="0">
                  <a:pos x="T8" y="T9"/>
                </a:cxn>
                <a:cxn ang="0">
                  <a:pos x="T10" y="T11"/>
                </a:cxn>
              </a:cxnLst>
              <a:rect l="0" t="0" r="r" b="b"/>
              <a:pathLst>
                <a:path w="4467" h="830">
                  <a:moveTo>
                    <a:pt x="0" y="0"/>
                  </a:moveTo>
                  <a:lnTo>
                    <a:pt x="0" y="0"/>
                  </a:lnTo>
                  <a:cubicBezTo>
                    <a:pt x="630" y="547"/>
                    <a:pt x="1425" y="820"/>
                    <a:pt x="2212" y="829"/>
                  </a:cubicBezTo>
                  <a:cubicBezTo>
                    <a:pt x="2254" y="829"/>
                    <a:pt x="2254" y="829"/>
                    <a:pt x="2254" y="829"/>
                  </a:cubicBezTo>
                  <a:cubicBezTo>
                    <a:pt x="3041" y="820"/>
                    <a:pt x="3828" y="547"/>
                    <a:pt x="4466" y="0"/>
                  </a:cubicBezTo>
                  <a:lnTo>
                    <a:pt x="0" y="0"/>
                  </a:lnTo>
                </a:path>
              </a:pathLst>
            </a:custGeom>
            <a:solidFill>
              <a:srgbClr val="63C1D3"/>
            </a:solidFill>
            <a:ln w="9525" cap="flat">
              <a:solidFill>
                <a:schemeClr val="tx2"/>
              </a:solidFill>
              <a:bevel/>
              <a:headEnd/>
              <a:tailEnd/>
            </a:ln>
            <a:effectLst/>
          </p:spPr>
          <p:txBody>
            <a:bodyPr wrap="none" anchor="ctr"/>
            <a:lstStyle/>
            <a:p>
              <a:endParaRPr lang="es-MX"/>
            </a:p>
          </p:txBody>
        </p:sp>
      </p:grpSp>
      <p:sp>
        <p:nvSpPr>
          <p:cNvPr id="28" name="Text Placeholder 3">
            <a:extLst>
              <a:ext uri="{FF2B5EF4-FFF2-40B4-BE49-F238E27FC236}">
                <a16:creationId xmlns:a16="http://schemas.microsoft.com/office/drawing/2014/main" id="{1BC5D9E8-F1C6-48ED-A51F-7910456412AD}"/>
              </a:ext>
            </a:extLst>
          </p:cNvPr>
          <p:cNvSpPr txBox="1">
            <a:spLocks/>
          </p:cNvSpPr>
          <p:nvPr/>
        </p:nvSpPr>
        <p:spPr>
          <a:xfrm>
            <a:off x="450361" y="54274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Successione delle colture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Fabbisogno idrico</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83953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6" y="1204885"/>
            <a:ext cx="11084099" cy="86517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Il fabbisogno idrico è determinato dal coefficiente di traspirazione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(TC)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espresso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in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litri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per chilogrammo di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sostanza secca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della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biomassa</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6" name="Diagram 25">
            <a:extLst>
              <a:ext uri="{FF2B5EF4-FFF2-40B4-BE49-F238E27FC236}">
                <a16:creationId xmlns:a16="http://schemas.microsoft.com/office/drawing/2014/main" id="{E98B6EBD-CCBA-43E1-8064-4FAE40AFFE6A}"/>
              </a:ext>
            </a:extLst>
          </p:cNvPr>
          <p:cNvGraphicFramePr/>
          <p:nvPr/>
        </p:nvGraphicFramePr>
        <p:xfrm>
          <a:off x="630359" y="2626358"/>
          <a:ext cx="3584289" cy="300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8" name="Diagram 37">
            <a:extLst>
              <a:ext uri="{FF2B5EF4-FFF2-40B4-BE49-F238E27FC236}">
                <a16:creationId xmlns:a16="http://schemas.microsoft.com/office/drawing/2014/main" id="{5B4DC3F0-A912-489C-8E29-D770A6CAD92C}"/>
              </a:ext>
            </a:extLst>
          </p:cNvPr>
          <p:cNvGraphicFramePr/>
          <p:nvPr/>
        </p:nvGraphicFramePr>
        <p:xfrm>
          <a:off x="4447900" y="2626357"/>
          <a:ext cx="3584289" cy="30099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9" name="Diagram 38">
            <a:extLst>
              <a:ext uri="{FF2B5EF4-FFF2-40B4-BE49-F238E27FC236}">
                <a16:creationId xmlns:a16="http://schemas.microsoft.com/office/drawing/2014/main" id="{C9CE6B35-8865-44A3-9295-DB59AA33DC0B}"/>
              </a:ext>
            </a:extLst>
          </p:cNvPr>
          <p:cNvGraphicFramePr/>
          <p:nvPr/>
        </p:nvGraphicFramePr>
        <p:xfrm>
          <a:off x="8197806" y="2626356"/>
          <a:ext cx="3584289" cy="30099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 Placeholder 3">
            <a:extLst>
              <a:ext uri="{FF2B5EF4-FFF2-40B4-BE49-F238E27FC236}">
                <a16:creationId xmlns:a16="http://schemas.microsoft.com/office/drawing/2014/main" id="{57D24849-EC1C-4EFA-927C-948D2C8BADD3}"/>
              </a:ext>
            </a:extLst>
          </p:cNvPr>
          <p:cNvSpPr txBox="1">
            <a:spLocks/>
          </p:cNvSpPr>
          <p:nvPr/>
        </p:nvSpPr>
        <p:spPr>
          <a:xfrm>
            <a:off x="429467" y="52490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Successione delle colture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Fabbisogno idrico</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247984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952655" y="1427898"/>
            <a:ext cx="5611107" cy="4518249"/>
          </a:xfrm>
        </p:spPr>
        <p:txBody>
          <a:bodyPr>
            <a:noAutofit/>
          </a:bodyPr>
          <a:lstStyle/>
          <a:p>
            <a:pPr algn="l">
              <a:lnSpc>
                <a:spcPct val="100000"/>
              </a:lnSpc>
              <a:spcBef>
                <a:spcPts val="0"/>
              </a:spcBef>
            </a:pPr>
            <a:r>
              <a:rPr lang="en-US" sz="2100" i="0" dirty="0"/>
              <a:t>I cereali invernali e la colza invernale sono meno sensibili alla siccità </a:t>
            </a:r>
            <a:r>
              <a:rPr lang="pl-PL" sz="2100" i="0" dirty="0" err="1"/>
              <a:t>rispetto ai cereali </a:t>
            </a:r>
            <a:r>
              <a:rPr lang="pl-PL" sz="2100" i="0" dirty="0"/>
              <a:t>primaverili.</a:t>
            </a:r>
          </a:p>
          <a:p>
            <a:pPr algn="l">
              <a:lnSpc>
                <a:spcPct val="100000"/>
              </a:lnSpc>
              <a:spcBef>
                <a:spcPts val="0"/>
              </a:spcBef>
            </a:pPr>
            <a:r>
              <a:rPr lang="en-US" sz="2100" i="0" dirty="0"/>
              <a:t>La coltura più resistente alla siccità è la segale invernale, che ha l'apparato radicale più sviluppato di tutti i cereali. Il grano invernale, invece, è il più sensibile alla siccità </a:t>
            </a:r>
            <a:r>
              <a:rPr lang="pl-PL" sz="2100" i="0" dirty="0" err="1"/>
              <a:t>tra le </a:t>
            </a:r>
            <a:r>
              <a:rPr lang="pl-PL" sz="2100" i="0" dirty="0"/>
              <a:t>varietà </a:t>
            </a:r>
            <a:r>
              <a:rPr lang="pl-PL" sz="2100" i="0" dirty="0" err="1"/>
              <a:t>invernali</a:t>
            </a:r>
            <a:r>
              <a:rPr lang="en-US" sz="2100" i="0" dirty="0"/>
              <a:t>. L'avena è particolarmente sensibile alla siccità a causa del suo elevato fabbisogno idrico e dell'uso inefficiente dell'acqua. Il cereale primaverile più resistente alla siccità è l'orzo</a:t>
            </a:r>
            <a:r>
              <a:rPr lang="pl-PL" sz="2100" i="0" dirty="0"/>
              <a:t>. </a:t>
            </a:r>
            <a:r>
              <a:rPr lang="en-US" sz="2100" i="0" dirty="0"/>
              <a:t>Il fabbisogno idrico più elevato per i cereali si verifica durante le fasi di allungamento dello stelo, della testa e dello sviluppo dei chicchi.</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9765354" y="15640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A0D0A933-7503-4880-93B5-CAD43C9FF1D2}"/>
              </a:ext>
            </a:extLst>
          </p:cNvPr>
          <p:cNvGraphicFramePr/>
          <p:nvPr/>
        </p:nvGraphicFramePr>
        <p:xfrm>
          <a:off x="6715760" y="1528621"/>
          <a:ext cx="5388303" cy="360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upa 13">
            <a:extLst>
              <a:ext uri="{FF2B5EF4-FFF2-40B4-BE49-F238E27FC236}">
                <a16:creationId xmlns:a16="http://schemas.microsoft.com/office/drawing/2014/main" id="{5FAA9804-5B08-49D9-A77B-B1DD064E4DDC}"/>
              </a:ext>
            </a:extLst>
          </p:cNvPr>
          <p:cNvGrpSpPr/>
          <p:nvPr/>
        </p:nvGrpSpPr>
        <p:grpSpPr>
          <a:xfrm>
            <a:off x="6958682" y="4644941"/>
            <a:ext cx="4360775" cy="322406"/>
            <a:chOff x="6836847" y="4383737"/>
            <a:chExt cx="4360775" cy="322406"/>
          </a:xfrm>
        </p:grpSpPr>
        <p:pic>
          <p:nvPicPr>
            <p:cNvPr id="7" name="Obraz 6">
              <a:extLst>
                <a:ext uri="{FF2B5EF4-FFF2-40B4-BE49-F238E27FC236}">
                  <a16:creationId xmlns:a16="http://schemas.microsoft.com/office/drawing/2014/main" id="{06787899-69FF-4CF0-BC2A-7AC470D517C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992486" y="4383737"/>
              <a:ext cx="205136" cy="317843"/>
            </a:xfrm>
            <a:prstGeom prst="rect">
              <a:avLst/>
            </a:prstGeom>
          </p:spPr>
        </p:pic>
        <p:pic>
          <p:nvPicPr>
            <p:cNvPr id="34" name="Obraz 33">
              <a:extLst>
                <a:ext uri="{FF2B5EF4-FFF2-40B4-BE49-F238E27FC236}">
                  <a16:creationId xmlns:a16="http://schemas.microsoft.com/office/drawing/2014/main" id="{B8BE4529-8E93-4069-AFD6-3236C4C24FBF}"/>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52056" y="4383738"/>
              <a:ext cx="205136" cy="317843"/>
            </a:xfrm>
            <a:prstGeom prst="rect">
              <a:avLst/>
            </a:prstGeom>
          </p:spPr>
        </p:pic>
        <p:pic>
          <p:nvPicPr>
            <p:cNvPr id="35" name="Obraz 34">
              <a:extLst>
                <a:ext uri="{FF2B5EF4-FFF2-40B4-BE49-F238E27FC236}">
                  <a16:creationId xmlns:a16="http://schemas.microsoft.com/office/drawing/2014/main" id="{37AD5200-5B96-4349-8C30-3C3DD137D814}"/>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511626" y="4383739"/>
              <a:ext cx="205136" cy="317843"/>
            </a:xfrm>
            <a:prstGeom prst="rect">
              <a:avLst/>
            </a:prstGeom>
          </p:spPr>
        </p:pic>
        <p:pic>
          <p:nvPicPr>
            <p:cNvPr id="36" name="Obraz 35">
              <a:extLst>
                <a:ext uri="{FF2B5EF4-FFF2-40B4-BE49-F238E27FC236}">
                  <a16:creationId xmlns:a16="http://schemas.microsoft.com/office/drawing/2014/main" id="{250F3969-6E8A-4496-A264-B348F0EAC01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289530" y="4388297"/>
              <a:ext cx="205136" cy="317843"/>
            </a:xfrm>
            <a:prstGeom prst="rect">
              <a:avLst/>
            </a:prstGeom>
          </p:spPr>
        </p:pic>
        <p:pic>
          <p:nvPicPr>
            <p:cNvPr id="37" name="Obraz 36">
              <a:extLst>
                <a:ext uri="{FF2B5EF4-FFF2-40B4-BE49-F238E27FC236}">
                  <a16:creationId xmlns:a16="http://schemas.microsoft.com/office/drawing/2014/main" id="{4DE15225-1315-4B1B-BBA2-5761FE043D98}"/>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054442" y="4388300"/>
              <a:ext cx="205136" cy="317843"/>
            </a:xfrm>
            <a:prstGeom prst="rect">
              <a:avLst/>
            </a:prstGeom>
          </p:spPr>
        </p:pic>
        <p:pic>
          <p:nvPicPr>
            <p:cNvPr id="38" name="Obraz 37">
              <a:extLst>
                <a:ext uri="{FF2B5EF4-FFF2-40B4-BE49-F238E27FC236}">
                  <a16:creationId xmlns:a16="http://schemas.microsoft.com/office/drawing/2014/main" id="{723453AC-C75D-4F27-8DED-B1130FBF412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832346" y="4388298"/>
              <a:ext cx="205136" cy="317843"/>
            </a:xfrm>
            <a:prstGeom prst="rect">
              <a:avLst/>
            </a:prstGeom>
          </p:spPr>
        </p:pic>
        <p:pic>
          <p:nvPicPr>
            <p:cNvPr id="39" name="Obraz 38">
              <a:extLst>
                <a:ext uri="{FF2B5EF4-FFF2-40B4-BE49-F238E27FC236}">
                  <a16:creationId xmlns:a16="http://schemas.microsoft.com/office/drawing/2014/main" id="{02465FD1-F799-4029-B285-8DE7E2742516}"/>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597258" y="4388300"/>
              <a:ext cx="205136" cy="317843"/>
            </a:xfrm>
            <a:prstGeom prst="rect">
              <a:avLst/>
            </a:prstGeom>
          </p:spPr>
        </p:pic>
        <p:pic>
          <p:nvPicPr>
            <p:cNvPr id="40" name="Obraz 39">
              <a:extLst>
                <a:ext uri="{FF2B5EF4-FFF2-40B4-BE49-F238E27FC236}">
                  <a16:creationId xmlns:a16="http://schemas.microsoft.com/office/drawing/2014/main" id="{D27D16AE-A639-40C1-BBBB-DB1C3DE2FDC0}"/>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295590" y="4388299"/>
              <a:ext cx="205136" cy="317843"/>
            </a:xfrm>
            <a:prstGeom prst="rect">
              <a:avLst/>
            </a:prstGeom>
          </p:spPr>
        </p:pic>
        <p:pic>
          <p:nvPicPr>
            <p:cNvPr id="41" name="Obraz 40">
              <a:extLst>
                <a:ext uri="{FF2B5EF4-FFF2-40B4-BE49-F238E27FC236}">
                  <a16:creationId xmlns:a16="http://schemas.microsoft.com/office/drawing/2014/main" id="{65E0B743-7937-4188-A2D6-3B6EFBC6096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060502" y="4388300"/>
              <a:ext cx="205136" cy="317843"/>
            </a:xfrm>
            <a:prstGeom prst="rect">
              <a:avLst/>
            </a:prstGeom>
          </p:spPr>
        </p:pic>
        <p:pic>
          <p:nvPicPr>
            <p:cNvPr id="42" name="Obraz 41">
              <a:extLst>
                <a:ext uri="{FF2B5EF4-FFF2-40B4-BE49-F238E27FC236}">
                  <a16:creationId xmlns:a16="http://schemas.microsoft.com/office/drawing/2014/main" id="{49267F49-85FA-4476-8876-AF72625DE30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836847" y="4388300"/>
              <a:ext cx="205136" cy="317843"/>
            </a:xfrm>
            <a:prstGeom prst="rect">
              <a:avLst/>
            </a:prstGeom>
          </p:spPr>
        </p:pic>
      </p:grpSp>
      <p:sp>
        <p:nvSpPr>
          <p:cNvPr id="43" name="Text Placeholder 3">
            <a:extLst>
              <a:ext uri="{FF2B5EF4-FFF2-40B4-BE49-F238E27FC236}">
                <a16:creationId xmlns:a16="http://schemas.microsoft.com/office/drawing/2014/main" id="{B5821B54-9FEC-4C31-8B54-4B4695A19D28}"/>
              </a:ext>
            </a:extLst>
          </p:cNvPr>
          <p:cNvSpPr txBox="1">
            <a:spLocks/>
          </p:cNvSpPr>
          <p:nvPr/>
        </p:nvSpPr>
        <p:spPr>
          <a:xfrm>
            <a:off x="621653" y="320122"/>
            <a:ext cx="9097440"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Successione delle colture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Fabbisogno idrico</a:t>
            </a:r>
          </a:p>
        </p:txBody>
      </p:sp>
    </p:spTree>
    <p:extLst>
      <p:ext uri="{BB962C8B-B14F-4D97-AF65-F5344CB8AC3E}">
        <p14:creationId xmlns:p14="http://schemas.microsoft.com/office/powerpoint/2010/main" val="45506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536273"/>
            <a:ext cx="10886221" cy="1655518"/>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In agroecologia, l'obiettivo è riciclare i nutrienti il più possibile all'interno del sistema agricolo,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riducendo al minimo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la necessità di apporti esterni. Questo approccio non solo riduce la dipendenza dai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fertilizzanti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sintetici, ma contribuisce anche a mantenere un ecosistema del suolo sano, a migliorare la ritenzione idrica e a ridurre l'erosione. </a:t>
            </a:r>
          </a:p>
        </p:txBody>
      </p:sp>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Successione delle colture </a:t>
            </a:r>
            <a:r>
              <a:rPr lang="pl-PL" sz="3600" b="1" dirty="0">
                <a:solidFill>
                  <a:srgbClr val="231F20"/>
                </a:solidFill>
              </a:rPr>
              <a:t>-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Requisiti nutrizionali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e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fertilizzanti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delle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piante</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1D6C347C-2EB1-4B9F-BA6D-227CB1E57FBA}"/>
              </a:ext>
            </a:extLst>
          </p:cNvPr>
          <p:cNvGrpSpPr/>
          <p:nvPr/>
        </p:nvGrpSpPr>
        <p:grpSpPr>
          <a:xfrm>
            <a:off x="778598" y="3255151"/>
            <a:ext cx="11126709" cy="2976992"/>
            <a:chOff x="3536272" y="3259233"/>
            <a:chExt cx="7565462" cy="2976992"/>
          </a:xfrm>
        </p:grpSpPr>
        <p:sp>
          <p:nvSpPr>
            <p:cNvPr id="4" name="Strzałka: wygięta w górę 3">
              <a:extLst>
                <a:ext uri="{FF2B5EF4-FFF2-40B4-BE49-F238E27FC236}">
                  <a16:creationId xmlns:a16="http://schemas.microsoft.com/office/drawing/2014/main" id="{C22811D7-D692-4C1F-9858-380E78EFA78B}"/>
                </a:ext>
              </a:extLst>
            </p:cNvPr>
            <p:cNvSpPr/>
            <p:nvPr/>
          </p:nvSpPr>
          <p:spPr>
            <a:xfrm rot="5400000">
              <a:off x="3848929" y="4591775"/>
              <a:ext cx="1180111" cy="1343514"/>
            </a:xfrm>
            <a:prstGeom prst="bentUpArrow">
              <a:avLst>
                <a:gd name="adj1" fmla="val 32840"/>
                <a:gd name="adj2" fmla="val 25000"/>
                <a:gd name="adj3" fmla="val 35780"/>
              </a:avLst>
            </a:prstGeom>
            <a:solidFill>
              <a:srgbClr val="8BC540"/>
            </a:solidFill>
            <a:ln>
              <a:solidFill>
                <a:srgbClr val="8BC540"/>
              </a:solidFill>
            </a:ln>
            <a:scene3d>
              <a:camera prst="orthographicFront"/>
              <a:lightRig rig="flat" dir="t"/>
            </a:scene3d>
            <a:sp3d prstMaterial="plastic">
              <a:bevelT w="88900" h="88900"/>
              <a:bevelB w="88900" h="31750" prst="angle"/>
            </a:sp3d>
          </p:spPr>
          <p:style>
            <a:lnRef idx="0">
              <a:scrgbClr r="0" g="0" b="0"/>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56E30B85-4CEB-48EC-8967-70A24A25CFD8}"/>
                </a:ext>
              </a:extLst>
            </p:cNvPr>
            <p:cNvSpPr/>
            <p:nvPr/>
          </p:nvSpPr>
          <p:spPr>
            <a:xfrm>
              <a:off x="3536272" y="3283598"/>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231F20"/>
                  </a:solidFill>
                </a:rPr>
                <a:t>Concimi </a:t>
              </a:r>
              <a:r>
                <a:rPr lang="en-US" sz="2400" kern="1200" dirty="0">
                  <a:solidFill>
                    <a:srgbClr val="231F20"/>
                  </a:solidFill>
                </a:rPr>
                <a:t>naturali come il letame</a:t>
              </a:r>
              <a:endParaRPr lang="pl-PL" sz="2400" kern="1200" dirty="0">
                <a:solidFill>
                  <a:srgbClr val="231F20"/>
                </a:solidFill>
              </a:endParaRPr>
            </a:p>
          </p:txBody>
        </p:sp>
        <p:sp>
          <p:nvSpPr>
            <p:cNvPr id="7" name="Dowolny kształt: kształt 6">
              <a:extLst>
                <a:ext uri="{FF2B5EF4-FFF2-40B4-BE49-F238E27FC236}">
                  <a16:creationId xmlns:a16="http://schemas.microsoft.com/office/drawing/2014/main" id="{99A4A338-EA97-4AE5-A57B-B593EAF5F7BA}"/>
                </a:ext>
              </a:extLst>
            </p:cNvPr>
            <p:cNvSpPr/>
            <p:nvPr/>
          </p:nvSpPr>
          <p:spPr>
            <a:xfrm>
              <a:off x="5522884" y="3259233"/>
              <a:ext cx="4194029" cy="1123915"/>
            </a:xfrm>
            <a:custGeom>
              <a:avLst/>
              <a:gdLst>
                <a:gd name="connsiteX0" fmla="*/ 0 w 2935937"/>
                <a:gd name="connsiteY0" fmla="*/ 0 h 1123915"/>
                <a:gd name="connsiteX1" fmla="*/ 2935937 w 2935937"/>
                <a:gd name="connsiteY1" fmla="*/ 0 h 1123915"/>
                <a:gd name="connsiteX2" fmla="*/ 2935937 w 2935937"/>
                <a:gd name="connsiteY2" fmla="*/ 1123915 h 1123915"/>
                <a:gd name="connsiteX3" fmla="*/ 0 w 2935937"/>
                <a:gd name="connsiteY3" fmla="*/ 1123915 h 1123915"/>
                <a:gd name="connsiteX4" fmla="*/ 0 w 2935937"/>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937" h="1123915">
                  <a:moveTo>
                    <a:pt x="0" y="0"/>
                  </a:moveTo>
                  <a:lnTo>
                    <a:pt x="2935937" y="0"/>
                  </a:lnTo>
                  <a:lnTo>
                    <a:pt x="2935937"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pl-PL" sz="2400" kern="1200" dirty="0">
                  <a:solidFill>
                    <a:srgbClr val="231F20"/>
                  </a:solidFill>
                </a:rPr>
                <a:t>si applicano </a:t>
              </a:r>
              <a:r>
                <a:rPr lang="en-US" sz="2400" kern="1200" dirty="0">
                  <a:solidFill>
                    <a:srgbClr val="231F20"/>
                  </a:solidFill>
                </a:rPr>
                <a:t>alle colture a file larghe, come le colture di radici (barbabietole, patate) e il mais.</a:t>
              </a:r>
              <a:endParaRPr lang="pl-PL" sz="2400" kern="1200" dirty="0">
                <a:solidFill>
                  <a:srgbClr val="231F20"/>
                </a:solidFill>
              </a:endParaRPr>
            </a:p>
          </p:txBody>
        </p:sp>
        <p:sp>
          <p:nvSpPr>
            <p:cNvPr id="8" name="Dowolny kształt: kształt 7">
              <a:extLst>
                <a:ext uri="{FF2B5EF4-FFF2-40B4-BE49-F238E27FC236}">
                  <a16:creationId xmlns:a16="http://schemas.microsoft.com/office/drawing/2014/main" id="{9865DF7D-D609-4F7A-8E96-8D49D810F4AB}"/>
                </a:ext>
              </a:extLst>
            </p:cNvPr>
            <p:cNvSpPr/>
            <p:nvPr/>
          </p:nvSpPr>
          <p:spPr>
            <a:xfrm>
              <a:off x="5142547" y="4845661"/>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5126448"/>
                <a:satOff val="-59833"/>
                <a:lumOff val="22748"/>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Nell'anno successivo all'applicazione del concime</a:t>
              </a:r>
              <a:endParaRPr lang="pl-PL" sz="2400" kern="1200" dirty="0">
                <a:solidFill>
                  <a:srgbClr val="231F20"/>
                </a:solidFill>
              </a:endParaRPr>
            </a:p>
          </p:txBody>
        </p:sp>
        <p:sp>
          <p:nvSpPr>
            <p:cNvPr id="9" name="Dowolny kształt: kształt 8">
              <a:extLst>
                <a:ext uri="{FF2B5EF4-FFF2-40B4-BE49-F238E27FC236}">
                  <a16:creationId xmlns:a16="http://schemas.microsoft.com/office/drawing/2014/main" id="{FC1D8485-22DF-4C8E-835E-38C1B09FED87}"/>
                </a:ext>
              </a:extLst>
            </p:cNvPr>
            <p:cNvSpPr/>
            <p:nvPr/>
          </p:nvSpPr>
          <p:spPr>
            <a:xfrm>
              <a:off x="7264961" y="4845661"/>
              <a:ext cx="3836773" cy="1123915"/>
            </a:xfrm>
            <a:custGeom>
              <a:avLst/>
              <a:gdLst>
                <a:gd name="connsiteX0" fmla="*/ 0 w 2559678"/>
                <a:gd name="connsiteY0" fmla="*/ 0 h 1123915"/>
                <a:gd name="connsiteX1" fmla="*/ 2559678 w 2559678"/>
                <a:gd name="connsiteY1" fmla="*/ 0 h 1123915"/>
                <a:gd name="connsiteX2" fmla="*/ 2559678 w 2559678"/>
                <a:gd name="connsiteY2" fmla="*/ 1123915 h 1123915"/>
                <a:gd name="connsiteX3" fmla="*/ 0 w 2559678"/>
                <a:gd name="connsiteY3" fmla="*/ 1123915 h 1123915"/>
                <a:gd name="connsiteX4" fmla="*/ 0 w 2559678"/>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678" h="1123915">
                  <a:moveTo>
                    <a:pt x="0" y="0"/>
                  </a:moveTo>
                  <a:lnTo>
                    <a:pt x="2559678" y="0"/>
                  </a:lnTo>
                  <a:lnTo>
                    <a:pt x="2559678"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400" kern="1200" dirty="0">
                  <a:solidFill>
                    <a:srgbClr val="231F20"/>
                  </a:solidFill>
                </a:rPr>
                <a:t>Si dovrebbero coltivare cereali e legumi per la produzione di sementi. </a:t>
              </a:r>
              <a:endParaRPr lang="pl-PL" sz="2400" kern="1200" dirty="0">
                <a:solidFill>
                  <a:srgbClr val="231F20"/>
                </a:solidFill>
              </a:endParaRPr>
            </a:p>
          </p:txBody>
        </p:sp>
      </p:grpSp>
    </p:spTree>
    <p:extLst>
      <p:ext uri="{BB962C8B-B14F-4D97-AF65-F5344CB8AC3E}">
        <p14:creationId xmlns:p14="http://schemas.microsoft.com/office/powerpoint/2010/main" val="157993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295399" y="1206141"/>
            <a:ext cx="10066699"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La maggior parte dei residui colturali dopo il raccolto è lasciata dalle colture foraggere perenni come trifoglio, erba medica, graminacee e miscele di legumi ed erbe, seguite dai cereali, mentre le colture di radici ne lasciano meno. </a:t>
            </a: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1015760227"/>
              </p:ext>
            </p:extLst>
          </p:nvPr>
        </p:nvGraphicFramePr>
        <p:xfrm>
          <a:off x="85395" y="2791650"/>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extLst>
              <p:ext uri="{D42A27DB-BD31-4B8C-83A1-F6EECF244321}">
                <p14:modId xmlns:p14="http://schemas.microsoft.com/office/powerpoint/2010/main" val="4104717355"/>
              </p:ext>
            </p:extLst>
          </p:nvPr>
        </p:nvGraphicFramePr>
        <p:xfrm>
          <a:off x="5410430" y="2791649"/>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A01E89B0-5CF6-47F7-B7BB-3CA76AD96081}"/>
              </a:ext>
            </a:extLst>
          </p:cNvPr>
          <p:cNvSpPr txBox="1">
            <a:spLocks/>
          </p:cNvSpPr>
          <p:nvPr/>
        </p:nvSpPr>
        <p:spPr>
          <a:xfrm>
            <a:off x="429467" y="401231"/>
            <a:ext cx="11213289"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Successione colturale </a:t>
            </a:r>
            <a:r>
              <a:rPr lang="pl-PL" sz="3600" b="1" dirty="0">
                <a:solidFill>
                  <a:srgbClr val="231F20"/>
                </a:solidFill>
              </a:rPr>
              <a:t>-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L'</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importanza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dei </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residui colturali</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112837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98559" y="1194331"/>
            <a:ext cx="5401090" cy="3985706"/>
          </a:xfrm>
          <a:prstGeom prst="rect">
            <a:avLst/>
          </a:prstGeom>
        </p:spPr>
        <p:txBody>
          <a:bodyPr wrap="square">
            <a:spAutoFit/>
          </a:bodyPr>
          <a:lstStyle/>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I nutrienti presenti nei residui colturali devono essere presi in considerazione durante l'intera rotazione delle colture. Questi residui influenzano in modo significativo la struttura del suolo, e l'effetto è più forte quando dopo il raccolto rimane una maggiore quantità di massa vegetale con una composizione chimica di valore. In termini di impatto sulla struttura del suolo, le piante agricole possono essere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classificate in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tre gruppi:</a:t>
            </a:r>
          </a:p>
        </p:txBody>
      </p:sp>
      <p:grpSp>
        <p:nvGrpSpPr>
          <p:cNvPr id="2" name="Grupa 1">
            <a:extLst>
              <a:ext uri="{FF2B5EF4-FFF2-40B4-BE49-F238E27FC236}">
                <a16:creationId xmlns:a16="http://schemas.microsoft.com/office/drawing/2014/main" id="{C0EEEA6D-B8C3-435E-96E7-83139A97E7D9}"/>
              </a:ext>
            </a:extLst>
          </p:cNvPr>
          <p:cNvGrpSpPr/>
          <p:nvPr/>
        </p:nvGrpSpPr>
        <p:grpSpPr>
          <a:xfrm>
            <a:off x="6128324" y="961602"/>
            <a:ext cx="5634209" cy="4370889"/>
            <a:chOff x="6438072" y="961602"/>
            <a:chExt cx="5634209" cy="4492009"/>
          </a:xfrm>
        </p:grpSpPr>
        <p:sp>
          <p:nvSpPr>
            <p:cNvPr id="3" name="Dowolny kształt: kształt 2">
              <a:extLst>
                <a:ext uri="{FF2B5EF4-FFF2-40B4-BE49-F238E27FC236}">
                  <a16:creationId xmlns:a16="http://schemas.microsoft.com/office/drawing/2014/main" id="{16CAB711-BB40-400F-B7F4-6E97918ACB7D}"/>
                </a:ext>
              </a:extLst>
            </p:cNvPr>
            <p:cNvSpPr/>
            <p:nvPr/>
          </p:nvSpPr>
          <p:spPr>
            <a:xfrm>
              <a:off x="7907080" y="961602"/>
              <a:ext cx="4163989"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buNone/>
              </a:pPr>
              <a:r>
                <a:rPr lang="pl-PL" sz="1900" b="1" kern="1200" dirty="0" err="1">
                  <a:solidFill>
                    <a:srgbClr val="231F20"/>
                  </a:solidFill>
                </a:rPr>
                <a:t>Piante che lasciano il terreno </a:t>
              </a:r>
              <a:r>
                <a:rPr lang="pl-PL" sz="1900" b="1" kern="1200" dirty="0">
                  <a:solidFill>
                    <a:srgbClr val="231F20"/>
                  </a:solidFill>
                </a:rPr>
                <a:t>in </a:t>
              </a:r>
              <a:r>
                <a:rPr lang="pl-PL" sz="1900" b="1" kern="1200" dirty="0" err="1">
                  <a:solidFill>
                    <a:srgbClr val="231F20"/>
                  </a:solidFill>
                </a:rPr>
                <a:t>buone condizioni</a:t>
              </a:r>
              <a:r>
                <a:rPr lang="pl-PL" sz="1900" kern="1200" dirty="0">
                  <a:solidFill>
                    <a:srgbClr val="231F20"/>
                  </a:solidFill>
                </a:rPr>
                <a:t>. </a:t>
              </a:r>
            </a:p>
            <a:p>
              <a:pPr marL="0" lvl="0" indent="0" algn="ctr" defTabSz="889000">
                <a:lnSpc>
                  <a:spcPct val="90000"/>
                </a:lnSpc>
                <a:spcBef>
                  <a:spcPct val="0"/>
                </a:spcBef>
                <a:buNone/>
              </a:pPr>
              <a:r>
                <a:rPr lang="en-US" sz="1900" kern="1200" dirty="0">
                  <a:solidFill>
                    <a:srgbClr val="231F20"/>
                  </a:solidFill>
                </a:rPr>
                <a:t>leguminose </a:t>
              </a:r>
              <a:r>
                <a:rPr lang="en-US" sz="1900" kern="1200" dirty="0" err="1">
                  <a:solidFill>
                    <a:srgbClr val="231F20"/>
                  </a:solidFill>
                </a:rPr>
                <a:t>perenni</a:t>
              </a:r>
              <a:r>
                <a:rPr lang="en-US" sz="1900" kern="1200" dirty="0">
                  <a:solidFill>
                    <a:srgbClr val="231F20"/>
                  </a:solidFill>
                </a:rPr>
                <a:t>, come il trifoglio, l'erba medica e le loro miscele con le graminacee</a:t>
              </a:r>
              <a:endParaRPr lang="pl-PL" sz="1900" kern="1200" dirty="0">
                <a:solidFill>
                  <a:srgbClr val="231F20"/>
                </a:solidFill>
              </a:endParaRPr>
            </a:p>
          </p:txBody>
        </p:sp>
        <p:sp>
          <p:nvSpPr>
            <p:cNvPr id="4" name="Prostokąt 3">
              <a:extLst>
                <a:ext uri="{FF2B5EF4-FFF2-40B4-BE49-F238E27FC236}">
                  <a16:creationId xmlns:a16="http://schemas.microsoft.com/office/drawing/2014/main" id="{7D4467C0-EEC9-486A-B5B2-BC1BE7D7231F}"/>
                </a:ext>
              </a:extLst>
            </p:cNvPr>
            <p:cNvSpPr/>
            <p:nvPr/>
          </p:nvSpPr>
          <p:spPr>
            <a:xfrm>
              <a:off x="6438072" y="961602"/>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pl-PL"/>
            </a:p>
          </p:txBody>
        </p:sp>
        <p:sp>
          <p:nvSpPr>
            <p:cNvPr id="5" name="Dowolny kształt: kształt 4">
              <a:extLst>
                <a:ext uri="{FF2B5EF4-FFF2-40B4-BE49-F238E27FC236}">
                  <a16:creationId xmlns:a16="http://schemas.microsoft.com/office/drawing/2014/main" id="{680EF49D-53CD-41E8-A441-5419A1869E94}"/>
                </a:ext>
              </a:extLst>
            </p:cNvPr>
            <p:cNvSpPr/>
            <p:nvPr/>
          </p:nvSpPr>
          <p:spPr>
            <a:xfrm>
              <a:off x="6438072" y="2533131"/>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Piante che </a:t>
              </a:r>
              <a:r>
                <a:rPr lang="pl-PL" sz="2000" b="1" kern="1200" dirty="0">
                  <a:solidFill>
                    <a:srgbClr val="231F20"/>
                  </a:solidFill>
                </a:rPr>
                <a:t>non </a:t>
              </a:r>
              <a:r>
                <a:rPr lang="pl-PL" sz="2000" b="1" kern="1200" dirty="0" err="1">
                  <a:solidFill>
                    <a:srgbClr val="231F20"/>
                  </a:solidFill>
                </a:rPr>
                <a:t>degradano il suolo</a:t>
              </a:r>
              <a:r>
                <a:rPr lang="pl-PL" sz="2000" kern="1200" dirty="0">
                  <a:solidFill>
                    <a:srgbClr val="231F20"/>
                  </a:solidFill>
                </a:rPr>
                <a:t>. </a:t>
              </a:r>
            </a:p>
            <a:p>
              <a:pPr marL="0" lvl="0" indent="0" algn="ctr" defTabSz="889000">
                <a:lnSpc>
                  <a:spcPct val="90000"/>
                </a:lnSpc>
                <a:spcBef>
                  <a:spcPct val="0"/>
                </a:spcBef>
                <a:spcAft>
                  <a:spcPct val="35000"/>
                </a:spcAft>
                <a:buNone/>
              </a:pPr>
              <a:r>
                <a:rPr lang="pl-PL" sz="2000" kern="1200" dirty="0" err="1">
                  <a:solidFill>
                    <a:srgbClr val="231F20"/>
                  </a:solidFill>
                </a:rPr>
                <a:t>legumi annuali</a:t>
              </a:r>
              <a:endParaRPr lang="pl-PL" sz="2000" kern="1200" dirty="0">
                <a:solidFill>
                  <a:srgbClr val="231F20"/>
                </a:solidFill>
              </a:endParaRPr>
            </a:p>
          </p:txBody>
        </p:sp>
        <p:sp>
          <p:nvSpPr>
            <p:cNvPr id="6" name="Prostokąt 5">
              <a:extLst>
                <a:ext uri="{FF2B5EF4-FFF2-40B4-BE49-F238E27FC236}">
                  <a16:creationId xmlns:a16="http://schemas.microsoft.com/office/drawing/2014/main" id="{9D34E7CA-CC78-4452-8B10-EF141BC87352}"/>
                </a:ext>
              </a:extLst>
            </p:cNvPr>
            <p:cNvSpPr/>
            <p:nvPr/>
          </p:nvSpPr>
          <p:spPr>
            <a:xfrm>
              <a:off x="10729811" y="2533131"/>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a:lstStyle/>
            <a:p>
              <a:endParaRPr lang="pl-PL"/>
            </a:p>
          </p:txBody>
        </p:sp>
        <p:sp>
          <p:nvSpPr>
            <p:cNvPr id="7" name="Dowolny kształt: kształt 6">
              <a:extLst>
                <a:ext uri="{FF2B5EF4-FFF2-40B4-BE49-F238E27FC236}">
                  <a16:creationId xmlns:a16="http://schemas.microsoft.com/office/drawing/2014/main" id="{6E502C22-E6C6-48FA-B8AD-B0DF1762A9E5}"/>
                </a:ext>
              </a:extLst>
            </p:cNvPr>
            <p:cNvSpPr/>
            <p:nvPr/>
          </p:nvSpPr>
          <p:spPr>
            <a:xfrm>
              <a:off x="7907081" y="4104660"/>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a:ln>
              <a:solidFill>
                <a:srgbClr val="8BC540"/>
              </a:solidFill>
            </a:ln>
          </p:spPr>
          <p:style>
            <a:lnRef idx="2">
              <a:scrgbClr r="0" g="0" b="0"/>
            </a:lnRef>
            <a:fillRef idx="1">
              <a:scrgbClr r="0" g="0" b="0"/>
            </a:fillRef>
            <a:effectRef idx="0">
              <a:schemeClr val="accent2">
                <a:hueOff val="-5126448"/>
                <a:satOff val="-59833"/>
                <a:lumOff val="22748"/>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err="1">
                  <a:solidFill>
                    <a:srgbClr val="231F20"/>
                  </a:solidFill>
                </a:rPr>
                <a:t>Piante che lasciano il terreno </a:t>
              </a:r>
              <a:r>
                <a:rPr lang="pl-PL" sz="2000" b="1" kern="1200" dirty="0">
                  <a:solidFill>
                    <a:srgbClr val="231F20"/>
                  </a:solidFill>
                </a:rPr>
                <a:t>in </a:t>
              </a:r>
              <a:r>
                <a:rPr lang="pl-PL" sz="2000" b="1" kern="1200" dirty="0" err="1">
                  <a:solidFill>
                    <a:srgbClr val="231F20"/>
                  </a:solidFill>
                </a:rPr>
                <a:t>cattive condizioni</a:t>
              </a:r>
              <a:r>
                <a:rPr lang="pl-PL" sz="2000" kern="1200" dirty="0">
                  <a:solidFill>
                    <a:srgbClr val="231F20"/>
                  </a:solidFill>
                </a:rPr>
                <a:t>. </a:t>
              </a:r>
            </a:p>
            <a:p>
              <a:pPr marL="0" lvl="0" indent="0" algn="ctr" defTabSz="889000">
                <a:lnSpc>
                  <a:spcPct val="90000"/>
                </a:lnSpc>
                <a:spcBef>
                  <a:spcPct val="0"/>
                </a:spcBef>
                <a:spcAft>
                  <a:spcPct val="35000"/>
                </a:spcAft>
                <a:buNone/>
              </a:pPr>
              <a:r>
                <a:rPr lang="en-US" sz="2000" kern="1200" dirty="0">
                  <a:solidFill>
                    <a:srgbClr val="231F20"/>
                  </a:solidFill>
                </a:rPr>
                <a:t>annuali non </a:t>
              </a:r>
              <a:r>
                <a:rPr lang="pl-PL" sz="2000" kern="1200" dirty="0">
                  <a:solidFill>
                    <a:srgbClr val="231F20"/>
                  </a:solidFill>
                </a:rPr>
                <a:t>leguminose</a:t>
              </a:r>
            </a:p>
          </p:txBody>
        </p:sp>
        <p:sp>
          <p:nvSpPr>
            <p:cNvPr id="8" name="Prostokąt 7">
              <a:extLst>
                <a:ext uri="{FF2B5EF4-FFF2-40B4-BE49-F238E27FC236}">
                  <a16:creationId xmlns:a16="http://schemas.microsoft.com/office/drawing/2014/main" id="{EE5F790F-6BA9-4D73-B870-0C10F09C3A62}"/>
                </a:ext>
              </a:extLst>
            </p:cNvPr>
            <p:cNvSpPr/>
            <p:nvPr/>
          </p:nvSpPr>
          <p:spPr>
            <a:xfrm>
              <a:off x="6438072" y="4104660"/>
              <a:ext cx="1335462" cy="1348951"/>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5126448"/>
                <a:satOff val="-59833"/>
                <a:lumOff val="22748"/>
                <a:alphaOff val="0"/>
              </a:schemeClr>
            </a:effectRef>
            <a:fontRef idx="minor">
              <a:schemeClr val="lt1"/>
            </a:fontRef>
          </p:style>
          <p:txBody>
            <a:bodyPr/>
            <a:lstStyle/>
            <a:p>
              <a:endParaRPr lang="pl-PL"/>
            </a:p>
          </p:txBody>
        </p:sp>
      </p:grpSp>
      <p:graphicFrame>
        <p:nvGraphicFramePr>
          <p:cNvPr id="20" name="Diagram 19">
            <a:extLst>
              <a:ext uri="{FF2B5EF4-FFF2-40B4-BE49-F238E27FC236}">
                <a16:creationId xmlns:a16="http://schemas.microsoft.com/office/drawing/2014/main" id="{9B423A1F-0257-460A-8125-CE26C1142202}"/>
              </a:ext>
            </a:extLst>
          </p:cNvPr>
          <p:cNvGraphicFramePr/>
          <p:nvPr>
            <p:extLst>
              <p:ext uri="{D42A27DB-BD31-4B8C-83A1-F6EECF244321}">
                <p14:modId xmlns:p14="http://schemas.microsoft.com/office/powerpoint/2010/main" val="2810576159"/>
              </p:ext>
            </p:extLst>
          </p:nvPr>
        </p:nvGraphicFramePr>
        <p:xfrm>
          <a:off x="1405591" y="5437459"/>
          <a:ext cx="10349934" cy="865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 Placeholder 3">
            <a:extLst>
              <a:ext uri="{FF2B5EF4-FFF2-40B4-BE49-F238E27FC236}">
                <a16:creationId xmlns:a16="http://schemas.microsoft.com/office/drawing/2014/main" id="{DE54BA27-73F2-4ED3-8005-C9F66E721D3B}"/>
              </a:ext>
            </a:extLst>
          </p:cNvPr>
          <p:cNvSpPr txBox="1">
            <a:spLocks/>
          </p:cNvSpPr>
          <p:nvPr/>
        </p:nvSpPr>
        <p:spPr>
          <a:xfrm>
            <a:off x="326861" y="366395"/>
            <a:ext cx="11865139"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Successione delle colture -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L'</a:t>
            </a:r>
            <a:r>
              <a:rPr lang="en-IE" sz="3600" b="1" dirty="0">
                <a:solidFill>
                  <a:srgbClr val="231F20"/>
                </a:solidFill>
                <a:latin typeface="Calibri" panose="020F0502020204030204" pitchFamily="34" charset="0"/>
                <a:ea typeface="Calibri" panose="020F0502020204030204" pitchFamily="34" charset="0"/>
                <a:cs typeface="Vrinda" panose="020B0502040204020203" pitchFamily="34" charset="0"/>
              </a:rPr>
              <a:t>importanza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dei residui colturali</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528220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17187" y="1643728"/>
            <a:ext cx="4855826" cy="4026552"/>
          </a:xfrm>
          <a:prstGeom prst="rect">
            <a:avLst/>
          </a:prstGeom>
        </p:spPr>
        <p:txBody>
          <a:bodyPr wrap="square">
            <a:spAutoFit/>
          </a:bodyPr>
          <a:lstStyle/>
          <a:p>
            <a:pPr>
              <a:lnSpc>
                <a:spcPct val="107000"/>
              </a:lnSpc>
              <a:spcAft>
                <a:spcPts val="800"/>
              </a:spcAft>
            </a:pPr>
            <a:r>
              <a:rPr lang="en-US" sz="2400" dirty="0">
                <a:solidFill>
                  <a:srgbClr val="231F20"/>
                </a:solidFill>
              </a:rPr>
              <a:t>Le piante agricole influenzano l'ombreggiamento del suolo in base alle dimensioni delle loro parti fuori terra, in particolare le foglie.  Questo aspetto è importante quando si coltivano terreni soggetti a erosione</a:t>
            </a:r>
            <a:r>
              <a:rPr lang="pl-PL" sz="2400" dirty="0">
                <a:solidFill>
                  <a:srgbClr val="231F20"/>
                </a:solidFill>
              </a:rPr>
              <a:t>.</a:t>
            </a:r>
            <a:r>
              <a:rPr lang="en-US" sz="2400" dirty="0">
                <a:solidFill>
                  <a:srgbClr val="231F20"/>
                </a:solidFill>
              </a:rPr>
              <a:t> Le colture che ombreggiano meglio il suolo dovrebbero precedere le colture economicamente importanti nella rotazione.</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7AAEAB2B-8316-434C-B795-488F446380C1}"/>
              </a:ext>
            </a:extLst>
          </p:cNvPr>
          <p:cNvGrpSpPr/>
          <p:nvPr/>
        </p:nvGrpSpPr>
        <p:grpSpPr>
          <a:xfrm>
            <a:off x="5594752" y="1140857"/>
            <a:ext cx="6292448" cy="5115088"/>
            <a:chOff x="5236391" y="996001"/>
            <a:chExt cx="6292448" cy="5266177"/>
          </a:xfrm>
        </p:grpSpPr>
        <p:sp>
          <p:nvSpPr>
            <p:cNvPr id="4" name="Dowolny kształt: kształt 3">
              <a:extLst>
                <a:ext uri="{FF2B5EF4-FFF2-40B4-BE49-F238E27FC236}">
                  <a16:creationId xmlns:a16="http://schemas.microsoft.com/office/drawing/2014/main" id="{31157838-68F0-4B3B-8FAE-7C3523F2181C}"/>
                </a:ext>
              </a:extLst>
            </p:cNvPr>
            <p:cNvSpPr/>
            <p:nvPr/>
          </p:nvSpPr>
          <p:spPr>
            <a:xfrm>
              <a:off x="5236391" y="1321511"/>
              <a:ext cx="6292448" cy="4940667"/>
            </a:xfrm>
            <a:custGeom>
              <a:avLst/>
              <a:gdLst>
                <a:gd name="connsiteX0" fmla="*/ 0 w 6011053"/>
                <a:gd name="connsiteY0" fmla="*/ 0 h 4750200"/>
                <a:gd name="connsiteX1" fmla="*/ 6011053 w 6011053"/>
                <a:gd name="connsiteY1" fmla="*/ 0 h 4750200"/>
                <a:gd name="connsiteX2" fmla="*/ 6011053 w 6011053"/>
                <a:gd name="connsiteY2" fmla="*/ 4750200 h 4750200"/>
                <a:gd name="connsiteX3" fmla="*/ 0 w 6011053"/>
                <a:gd name="connsiteY3" fmla="*/ 4750200 h 4750200"/>
                <a:gd name="connsiteX4" fmla="*/ 0 w 6011053"/>
                <a:gd name="connsiteY4" fmla="*/ 0 h 47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053" h="4750200">
                  <a:moveTo>
                    <a:pt x="0" y="0"/>
                  </a:moveTo>
                  <a:lnTo>
                    <a:pt x="6011053" y="0"/>
                  </a:lnTo>
                  <a:lnTo>
                    <a:pt x="6011053" y="4750200"/>
                  </a:lnTo>
                  <a:lnTo>
                    <a:pt x="0" y="4750200"/>
                  </a:lnTo>
                  <a:lnTo>
                    <a:pt x="0" y="0"/>
                  </a:lnTo>
                  <a:close/>
                </a:path>
              </a:pathLst>
            </a:custGeom>
            <a:solidFill>
              <a:srgbClr val="8BC540">
                <a:alpha val="50196"/>
              </a:srgbClr>
            </a:solidFill>
          </p:spPr>
          <p:style>
            <a:lnRef idx="1">
              <a:schemeClr val="accent1">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525" tIns="604012" rIns="466525" bIns="170688" numCol="1" spcCol="1270" anchor="t" anchorCtr="0">
              <a:noAutofit/>
            </a:bodyPr>
            <a:lstStyle/>
            <a:p>
              <a:pPr marL="228600" lvl="1" indent="-228600" algn="l" defTabSz="1066800">
                <a:lnSpc>
                  <a:spcPct val="90000"/>
                </a:lnSpc>
                <a:spcBef>
                  <a:spcPct val="0"/>
                </a:spcBef>
                <a:spcAft>
                  <a:spcPct val="15000"/>
                </a:spcAft>
                <a:buChar char="•"/>
              </a:pPr>
              <a:r>
                <a:rPr lang="en-US" sz="2200" kern="1200" dirty="0">
                  <a:solidFill>
                    <a:srgbClr val="231F20"/>
                  </a:solidFill>
                </a:rPr>
                <a:t>fa ombra</a:t>
              </a:r>
              <a:endParaRPr lang="pl-PL" sz="2200" kern="1200" dirty="0">
                <a:solidFill>
                  <a:srgbClr val="231F20"/>
                </a:solidFill>
              </a:endParaRPr>
            </a:p>
            <a:p>
              <a:pPr marL="228600" lvl="1" indent="-228600" algn="l" defTabSz="1066800">
                <a:lnSpc>
                  <a:spcPct val="90000"/>
                </a:lnSpc>
                <a:spcBef>
                  <a:spcPct val="0"/>
                </a:spcBef>
                <a:spcAft>
                  <a:spcPct val="15000"/>
                </a:spcAft>
                <a:buChar char="•"/>
              </a:pPr>
              <a:r>
                <a:rPr lang="en-US" sz="2200" kern="1200" dirty="0">
                  <a:solidFill>
                    <a:srgbClr val="231F20"/>
                  </a:solidFill>
                </a:rPr>
                <a:t>riduce l'impatto delle gocce di pioggia sul terreno, che possono danneggiarne la struttura, compattarlo e causare insabbiamenti</a:t>
              </a:r>
              <a:endParaRPr lang="pl-PL" sz="2200" kern="1200" dirty="0">
                <a:solidFill>
                  <a:srgbClr val="231F20"/>
                </a:solidFill>
              </a:endParaRPr>
            </a:p>
            <a:p>
              <a:pPr marL="228600" lvl="1" indent="-228600" algn="l" defTabSz="1066800">
                <a:lnSpc>
                  <a:spcPct val="90000"/>
                </a:lnSpc>
                <a:spcBef>
                  <a:spcPct val="0"/>
                </a:spcBef>
                <a:spcAft>
                  <a:spcPct val="15000"/>
                </a:spcAft>
                <a:buChar char="•"/>
              </a:pPr>
              <a:r>
                <a:rPr lang="en-US" sz="2200" kern="1200" dirty="0">
                  <a:solidFill>
                    <a:srgbClr val="231F20"/>
                  </a:solidFill>
                </a:rPr>
                <a:t>protegge il terreno dagli effetti di inaridimento della luce solare</a:t>
              </a:r>
              <a:endParaRPr lang="pl-PL" sz="2200" kern="1200" dirty="0">
                <a:solidFill>
                  <a:srgbClr val="231F20"/>
                </a:solidFill>
              </a:endParaRPr>
            </a:p>
            <a:p>
              <a:pPr marL="228600" lvl="1" indent="-228600" algn="l" defTabSz="1066800">
                <a:lnSpc>
                  <a:spcPct val="90000"/>
                </a:lnSpc>
                <a:spcBef>
                  <a:spcPct val="0"/>
                </a:spcBef>
                <a:spcAft>
                  <a:spcPct val="15000"/>
                </a:spcAft>
                <a:buChar char="•"/>
              </a:pPr>
              <a:r>
                <a:rPr lang="en-US" sz="2200" kern="1200" dirty="0">
                  <a:solidFill>
                    <a:srgbClr val="231F20"/>
                  </a:solidFill>
                </a:rPr>
                <a:t>impedisce la formazione di una crosta di terreno</a:t>
              </a:r>
              <a:endParaRPr lang="pl-PL" sz="2200" kern="1200" dirty="0">
                <a:solidFill>
                  <a:srgbClr val="231F20"/>
                </a:solidFill>
              </a:endParaRPr>
            </a:p>
            <a:p>
              <a:pPr marL="228600" lvl="1" indent="-228600" algn="l" defTabSz="1066800">
                <a:lnSpc>
                  <a:spcPct val="90000"/>
                </a:lnSpc>
                <a:spcBef>
                  <a:spcPct val="0"/>
                </a:spcBef>
                <a:spcAft>
                  <a:spcPct val="15000"/>
                </a:spcAft>
                <a:buChar char="•"/>
              </a:pPr>
              <a:r>
                <a:rPr lang="en-US" sz="2200" kern="1200" dirty="0">
                  <a:solidFill>
                    <a:srgbClr val="231F20"/>
                  </a:solidFill>
                </a:rPr>
                <a:t>impedisce lo sviluppo delle erbe infestanti più germogliate </a:t>
              </a:r>
            </a:p>
            <a:p>
              <a:pPr marL="228600" lvl="1" indent="-228600" algn="l" defTabSz="1066800">
                <a:lnSpc>
                  <a:spcPct val="90000"/>
                </a:lnSpc>
                <a:spcBef>
                  <a:spcPct val="0"/>
                </a:spcBef>
                <a:spcAft>
                  <a:spcPct val="15000"/>
                </a:spcAft>
                <a:buChar char="•"/>
              </a:pPr>
              <a:r>
                <a:rPr lang="en-US" sz="2200" kern="1200" dirty="0">
                  <a:solidFill>
                    <a:srgbClr val="231F20"/>
                  </a:solidFill>
                </a:rPr>
                <a:t>evitare l'eccessiva evaporazione dell'acqua dal terreno</a:t>
              </a:r>
              <a:endParaRPr lang="pl-PL" sz="2200" kern="1200" dirty="0">
                <a:solidFill>
                  <a:srgbClr val="231F20"/>
                </a:solidFill>
              </a:endParaRPr>
            </a:p>
          </p:txBody>
        </p:sp>
        <p:sp>
          <p:nvSpPr>
            <p:cNvPr id="5" name="Dowolny kształt: kształt 4">
              <a:extLst>
                <a:ext uri="{FF2B5EF4-FFF2-40B4-BE49-F238E27FC236}">
                  <a16:creationId xmlns:a16="http://schemas.microsoft.com/office/drawing/2014/main" id="{66A0B58B-5CB4-4963-BB56-854222B0C295}"/>
                </a:ext>
              </a:extLst>
            </p:cNvPr>
            <p:cNvSpPr/>
            <p:nvPr/>
          </p:nvSpPr>
          <p:spPr>
            <a:xfrm>
              <a:off x="5536943" y="996001"/>
              <a:ext cx="4207737" cy="856080"/>
            </a:xfrm>
            <a:custGeom>
              <a:avLst/>
              <a:gdLst>
                <a:gd name="connsiteX0" fmla="*/ 0 w 4207737"/>
                <a:gd name="connsiteY0" fmla="*/ 142683 h 856080"/>
                <a:gd name="connsiteX1" fmla="*/ 142683 w 4207737"/>
                <a:gd name="connsiteY1" fmla="*/ 0 h 856080"/>
                <a:gd name="connsiteX2" fmla="*/ 4065054 w 4207737"/>
                <a:gd name="connsiteY2" fmla="*/ 0 h 856080"/>
                <a:gd name="connsiteX3" fmla="*/ 4207737 w 4207737"/>
                <a:gd name="connsiteY3" fmla="*/ 142683 h 856080"/>
                <a:gd name="connsiteX4" fmla="*/ 4207737 w 4207737"/>
                <a:gd name="connsiteY4" fmla="*/ 713397 h 856080"/>
                <a:gd name="connsiteX5" fmla="*/ 4065054 w 4207737"/>
                <a:gd name="connsiteY5" fmla="*/ 856080 h 856080"/>
                <a:gd name="connsiteX6" fmla="*/ 142683 w 4207737"/>
                <a:gd name="connsiteY6" fmla="*/ 856080 h 856080"/>
                <a:gd name="connsiteX7" fmla="*/ 0 w 4207737"/>
                <a:gd name="connsiteY7" fmla="*/ 713397 h 856080"/>
                <a:gd name="connsiteX8" fmla="*/ 0 w 4207737"/>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737" h="856080">
                  <a:moveTo>
                    <a:pt x="0" y="142683"/>
                  </a:moveTo>
                  <a:cubicBezTo>
                    <a:pt x="0" y="63881"/>
                    <a:pt x="63881" y="0"/>
                    <a:pt x="142683" y="0"/>
                  </a:cubicBezTo>
                  <a:lnTo>
                    <a:pt x="4065054" y="0"/>
                  </a:lnTo>
                  <a:cubicBezTo>
                    <a:pt x="4143856" y="0"/>
                    <a:pt x="4207737" y="63881"/>
                    <a:pt x="4207737" y="142683"/>
                  </a:cubicBezTo>
                  <a:lnTo>
                    <a:pt x="4207737" y="713397"/>
                  </a:lnTo>
                  <a:cubicBezTo>
                    <a:pt x="4207737" y="792199"/>
                    <a:pt x="4143856" y="856080"/>
                    <a:pt x="4065054" y="856080"/>
                  </a:cubicBezTo>
                  <a:lnTo>
                    <a:pt x="142683" y="856080"/>
                  </a:lnTo>
                  <a:cubicBezTo>
                    <a:pt x="63881" y="856080"/>
                    <a:pt x="0" y="792199"/>
                    <a:pt x="0" y="713397"/>
                  </a:cubicBezTo>
                  <a:lnTo>
                    <a:pt x="0" y="142683"/>
                  </a:ln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00832" tIns="41790" rIns="200832" bIns="4179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231F20"/>
                  </a:solidFill>
                </a:rPr>
                <a:t>Un'ampia area fogliare:</a:t>
              </a:r>
              <a:endParaRPr lang="pl-PL" sz="2400" kern="1200">
                <a:solidFill>
                  <a:srgbClr val="231F20"/>
                </a:solidFill>
              </a:endParaRPr>
            </a:p>
          </p:txBody>
        </p:sp>
      </p:grpSp>
      <p:pic>
        <p:nvPicPr>
          <p:cNvPr id="3" name="Obraz 2">
            <a:extLst>
              <a:ext uri="{FF2B5EF4-FFF2-40B4-BE49-F238E27FC236}">
                <a16:creationId xmlns:a16="http://schemas.microsoft.com/office/drawing/2014/main" id="{087672E4-5624-4E72-A096-2570C1FFB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2568" y="803058"/>
            <a:ext cx="2347617" cy="1663984"/>
          </a:xfrm>
          <a:prstGeom prst="rect">
            <a:avLst/>
          </a:prstGeom>
        </p:spPr>
      </p:pic>
      <p:sp>
        <p:nvSpPr>
          <p:cNvPr id="20" name="Text Placeholder 3">
            <a:extLst>
              <a:ext uri="{FF2B5EF4-FFF2-40B4-BE49-F238E27FC236}">
                <a16:creationId xmlns:a16="http://schemas.microsoft.com/office/drawing/2014/main" id="{3BEED11A-FB69-4E2D-98B1-F913E17BA1EC}"/>
              </a:ext>
            </a:extLst>
          </p:cNvPr>
          <p:cNvSpPr txBox="1">
            <a:spLocks/>
          </p:cNvSpPr>
          <p:nvPr/>
        </p:nvSpPr>
        <p:spPr>
          <a:xfrm>
            <a:off x="429467" y="423003"/>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b="1" dirty="0" err="1">
                <a:solidFill>
                  <a:srgbClr val="231F20"/>
                </a:solidFill>
              </a:rPr>
              <a:t>Successione colturale </a:t>
            </a:r>
            <a:r>
              <a:rPr lang="pl-PL" sz="3200" b="1" dirty="0">
                <a:solidFill>
                  <a:srgbClr val="231F20"/>
                </a:solidFill>
              </a:rPr>
              <a:t>- </a:t>
            </a:r>
            <a:r>
              <a:rPr lang="en-US" sz="3200" b="1" dirty="0" err="1">
                <a:solidFill>
                  <a:srgbClr val="231F20"/>
                </a:solidFill>
                <a:latin typeface="Calibri" panose="020F0502020204030204" pitchFamily="34" charset="0"/>
                <a:ea typeface="Calibri" panose="020F0502020204030204" pitchFamily="34" charset="0"/>
                <a:cs typeface="Vrinda" panose="020B0502040204020203" pitchFamily="34" charset="0"/>
              </a:rPr>
              <a:t>Ombreggiamento </a:t>
            </a:r>
            <a:r>
              <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rPr>
              <a:t>della </a:t>
            </a:r>
            <a:r>
              <a:rPr lang="en-US" sz="3200" b="1" dirty="0" err="1">
                <a:solidFill>
                  <a:srgbClr val="231F20"/>
                </a:solidFill>
                <a:latin typeface="Calibri" panose="020F0502020204030204" pitchFamily="34" charset="0"/>
                <a:ea typeface="Calibri" panose="020F0502020204030204" pitchFamily="34" charset="0"/>
                <a:cs typeface="Vrinda" panose="020B0502040204020203" pitchFamily="34" charset="0"/>
              </a:rPr>
              <a:t>superficie </a:t>
            </a:r>
            <a:r>
              <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rPr>
              <a:t>del suolo da parte delle </a:t>
            </a:r>
            <a:r>
              <a:rPr lang="en-US" sz="3200" b="1" dirty="0" err="1">
                <a:solidFill>
                  <a:srgbClr val="231F20"/>
                </a:solidFill>
                <a:latin typeface="Calibri" panose="020F0502020204030204" pitchFamily="34" charset="0"/>
                <a:ea typeface="Calibri" panose="020F0502020204030204" pitchFamily="34" charset="0"/>
                <a:cs typeface="Vrinda" panose="020B0502040204020203" pitchFamily="34" charset="0"/>
              </a:rPr>
              <a:t>piante</a:t>
            </a:r>
            <a:endPar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3322975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08551" y="1434037"/>
            <a:ext cx="5637928" cy="4421723"/>
          </a:xfrm>
          <a:prstGeom prst="rect">
            <a:avLst/>
          </a:prstGeom>
        </p:spPr>
        <p:txBody>
          <a:bodyPr wrap="square">
            <a:spAutoFit/>
          </a:bodyPr>
          <a:lstStyle/>
          <a:p>
            <a:pPr>
              <a:lnSpc>
                <a:spcPct val="107000"/>
              </a:lnSpc>
              <a:spcAft>
                <a:spcPts val="800"/>
              </a:spcAft>
            </a:pPr>
            <a:r>
              <a:rPr lang="en-US" sz="2400" dirty="0">
                <a:solidFill>
                  <a:srgbClr val="231F20"/>
                </a:solidFill>
              </a:rPr>
              <a:t>In agroecologia, la scelta delle colture precedenti in un sistema di rotazione influenza in modo significativo la potenziale trasmissione di malattie e patogeni alle colture successive. Questo perché le diverse piante possono sopprimere o esacerbare la presenza di patogeni e parassiti del suolo, influenzando la salute delle colture successive. </a:t>
            </a:r>
            <a:r>
              <a:rPr lang="pl-PL" sz="2400" dirty="0">
                <a:solidFill>
                  <a:srgbClr val="231F20"/>
                </a:solidFill>
              </a:rPr>
              <a:t>Per prevenire la trasmissione di malattie e patogeni </a:t>
            </a:r>
            <a:r>
              <a:rPr lang="en-US" sz="2400" dirty="0">
                <a:solidFill>
                  <a:srgbClr val="231F20"/>
                </a:solidFill>
              </a:rPr>
              <a:t>si possono </a:t>
            </a:r>
            <a:r>
              <a:rPr lang="pl-PL" sz="2400" dirty="0">
                <a:solidFill>
                  <a:srgbClr val="231F20"/>
                </a:solidFill>
              </a:rPr>
              <a:t>utilizzare </a:t>
            </a:r>
            <a:r>
              <a:rPr lang="en-US" sz="2400" dirty="0">
                <a:solidFill>
                  <a:srgbClr val="231F20"/>
                </a:solidFill>
              </a:rPr>
              <a:t>diverse strategie di successione colturale</a:t>
            </a:r>
            <a:r>
              <a:rPr lang="pl-PL" sz="2400" dirty="0">
                <a:solidFill>
                  <a:srgbClr val="231F20"/>
                </a:solidFill>
              </a:rPr>
              <a:t>.</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
        <p:nvSpPr>
          <p:cNvPr id="19" name="Text Placeholder 3">
            <a:extLst>
              <a:ext uri="{FF2B5EF4-FFF2-40B4-BE49-F238E27FC236}">
                <a16:creationId xmlns:a16="http://schemas.microsoft.com/office/drawing/2014/main" id="{280686F6-375B-4D21-AD7C-7CFE836BEF20}"/>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b="1" dirty="0" err="1">
                <a:solidFill>
                  <a:srgbClr val="231F20"/>
                </a:solidFill>
              </a:rPr>
              <a:t>Successione delle colture </a:t>
            </a:r>
            <a:r>
              <a:rPr lang="pl-PL" sz="3200" b="1" dirty="0">
                <a:solidFill>
                  <a:srgbClr val="231F20"/>
                </a:solidFill>
              </a:rPr>
              <a:t>- </a:t>
            </a:r>
            <a:r>
              <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rPr>
              <a:t>Pianta precedente e </a:t>
            </a:r>
            <a:r>
              <a:rPr lang="en-US" sz="3200" b="1" dirty="0" err="1">
                <a:solidFill>
                  <a:srgbClr val="231F20"/>
                </a:solidFill>
                <a:latin typeface="Calibri" panose="020F0502020204030204" pitchFamily="34" charset="0"/>
                <a:ea typeface="Calibri" panose="020F0502020204030204" pitchFamily="34" charset="0"/>
                <a:cs typeface="Vrinda" panose="020B0502040204020203" pitchFamily="34" charset="0"/>
              </a:rPr>
              <a:t>trasmissione di malattie </a:t>
            </a:r>
            <a:r>
              <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rPr>
              <a:t>o </a:t>
            </a:r>
            <a:r>
              <a:rPr lang="en-US" sz="3200" b="1" dirty="0" err="1">
                <a:solidFill>
                  <a:srgbClr val="231F20"/>
                </a:solidFill>
                <a:latin typeface="Calibri" panose="020F0502020204030204" pitchFamily="34" charset="0"/>
                <a:ea typeface="Calibri" panose="020F0502020204030204" pitchFamily="34" charset="0"/>
                <a:cs typeface="Vrinda" panose="020B0502040204020203" pitchFamily="34" charset="0"/>
              </a:rPr>
              <a:t>agenti patogeni</a:t>
            </a:r>
            <a:endPar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0" name="Diagram 19">
            <a:extLst>
              <a:ext uri="{FF2B5EF4-FFF2-40B4-BE49-F238E27FC236}">
                <a16:creationId xmlns:a16="http://schemas.microsoft.com/office/drawing/2014/main" id="{465AF512-D74E-4823-8878-27D413660C20}"/>
              </a:ext>
            </a:extLst>
          </p:cNvPr>
          <p:cNvGraphicFramePr/>
          <p:nvPr>
            <p:extLst>
              <p:ext uri="{D42A27DB-BD31-4B8C-83A1-F6EECF244321}">
                <p14:modId xmlns:p14="http://schemas.microsoft.com/office/powerpoint/2010/main" val="2453776910"/>
              </p:ext>
            </p:extLst>
          </p:nvPr>
        </p:nvGraphicFramePr>
        <p:xfrm>
          <a:off x="5735249" y="935566"/>
          <a:ext cx="602728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2429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8742" y="1344981"/>
            <a:ext cx="5752649" cy="3025975"/>
          </a:xfrm>
        </p:spPr>
        <p:txBody>
          <a:bodyPr/>
          <a:lstStyle/>
          <a:p>
            <a:pPr marL="0" indent="0"/>
            <a:r>
              <a:rPr lang="en-US" sz="2300" dirty="0"/>
              <a:t>Alcune colture, note come colture di rottura, possono ridurre l'accumulo di specifici patogeni nel terreno. Ad esempio, colture non cerealicole, come legumi, semi oleosi o altre colture a foglia larga, in una rotazione di colture con </a:t>
            </a:r>
            <a:r>
              <a:rPr lang="pl-PL" sz="2300" dirty="0"/>
              <a:t>cereali </a:t>
            </a:r>
            <a:r>
              <a:rPr lang="en-US" sz="2300" dirty="0"/>
              <a:t>come il grano o l'orzo. </a:t>
            </a:r>
            <a:r>
              <a:rPr lang="pl-PL" sz="2300" dirty="0"/>
              <a:t>Ad </a:t>
            </a:r>
            <a:r>
              <a:rPr lang="pl-PL" sz="2300" dirty="0" err="1"/>
              <a:t>esempio</a:t>
            </a:r>
            <a:r>
              <a:rPr lang="en-US" sz="2300" dirty="0"/>
              <a:t>, le colture non cerealicole, come le leguminose, i semi oleosi o altre colture a foglia larga, non sono ospiti di patogeni come il </a:t>
            </a:r>
            <a:r>
              <a:rPr lang="en-US" sz="2300" i="1" dirty="0" err="1"/>
              <a:t>Gaeumannomyces tritici</a:t>
            </a:r>
            <a:r>
              <a:rPr lang="en-US" sz="2300" dirty="0"/>
              <a:t>, che causa l'allettamento </a:t>
            </a:r>
            <a:r>
              <a:rPr lang="pl-PL" sz="2300" dirty="0"/>
              <a:t>dei </a:t>
            </a:r>
            <a:r>
              <a:rPr lang="pl-PL" sz="2300" dirty="0" err="1"/>
              <a:t>cereali</a:t>
            </a:r>
            <a:r>
              <a:rPr lang="en-US" sz="2300" dirty="0"/>
              <a:t>. Includere queste colture nella rotazione interrompe il ciclo di vita del patogeno, riducendone la popolazione nel terreno.</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547000" y="742280"/>
            <a:ext cx="5974391" cy="992652"/>
          </a:xfrm>
        </p:spPr>
        <p:txBody>
          <a:bodyPr/>
          <a:lstStyle/>
          <a:p>
            <a:pPr lvl="0"/>
            <a:r>
              <a:rPr lang="pl-PL" b="1" dirty="0" err="1">
                <a:solidFill>
                  <a:srgbClr val="231F20"/>
                </a:solidFill>
              </a:rPr>
              <a:t>Effetto di </a:t>
            </a:r>
            <a:r>
              <a:rPr lang="pl-PL" b="1" dirty="0">
                <a:solidFill>
                  <a:srgbClr val="231F20"/>
                </a:solidFill>
              </a:rPr>
              <a:t>rottura del </a:t>
            </a:r>
            <a:r>
              <a:rPr lang="pl-PL" b="1" dirty="0" err="1">
                <a:solidFill>
                  <a:srgbClr val="231F20"/>
                </a:solidFill>
              </a:rPr>
              <a:t>raccolto</a:t>
            </a:r>
            <a:endParaRPr lang="pl-PL" b="1" dirty="0">
              <a:solidFill>
                <a:srgbClr val="231F20"/>
              </a:solidFill>
            </a:endParaRPr>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3843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31930"/>
            <a:ext cx="5414213" cy="3025975"/>
          </a:xfrm>
        </p:spPr>
        <p:txBody>
          <a:bodyPr/>
          <a:lstStyle/>
          <a:p>
            <a:pPr marL="0" indent="0"/>
            <a:r>
              <a:rPr lang="en-US" dirty="0"/>
              <a:t>Gli effetti allelopatici svolgono un ruolo cruciale nella prevenzione di malattie e patogeni nella successione delle colture, rilasciando nel terreno sostanze allelochimiche con proprietà antimicrobiche, che riducono efficacemente le popolazioni di patogeni trasmessi dal suolo. Queste sostanze chimiche possono inibire la crescita e l'attività di funghi, batteri e nematodi che causano malattie nelle colture successive.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82519" y="848655"/>
            <a:ext cx="4990998" cy="992652"/>
          </a:xfrm>
        </p:spPr>
        <p:txBody>
          <a:bodyPr/>
          <a:lstStyle/>
          <a:p>
            <a:pPr lvl="0" defTabSz="755650">
              <a:spcBef>
                <a:spcPct val="0"/>
              </a:spcBef>
              <a:spcAft>
                <a:spcPct val="35000"/>
              </a:spcAft>
            </a:pPr>
            <a:r>
              <a:rPr lang="pl-PL" b="1" dirty="0" err="1"/>
              <a:t>Effetti allelopatici</a:t>
            </a:r>
            <a:endParaRPr lang="pl-PL" b="1" dirty="0"/>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322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lstStyle/>
          <a:p>
            <a:r>
              <a:rPr lang="en-US" dirty="0"/>
              <a:t>Non ereditiamo la terra dai nostri genitori, ma la prendiamo in prestito dai nostri figli. </a:t>
            </a:r>
          </a:p>
        </p:txBody>
      </p:sp>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629148" y="4946103"/>
            <a:ext cx="4719253" cy="49965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2200" b="1" i="0" dirty="0" err="1"/>
              <a:t>Wendell Berry</a:t>
            </a:r>
            <a:endParaRPr lang="en-IE" sz="2200" b="1" i="0" dirty="0"/>
          </a:p>
        </p:txBody>
      </p:sp>
      <p:pic>
        <p:nvPicPr>
          <p:cNvPr id="13" name="Symbol zastępczy obrazu 12">
            <a:extLst>
              <a:ext uri="{FF2B5EF4-FFF2-40B4-BE49-F238E27FC236}">
                <a16:creationId xmlns:a16="http://schemas.microsoft.com/office/drawing/2014/main" id="{26950E40-3AC0-4191-82C2-E6A0CEDBDE20}"/>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A7D64B6A-BDA2-ACCE-5C45-D57D77FDB6EB}"/>
              </a:ext>
            </a:extLst>
          </p:cNvPr>
          <p:cNvGrpSpPr/>
          <p:nvPr/>
        </p:nvGrpSpPr>
        <p:grpSpPr>
          <a:xfrm>
            <a:off x="5050725" y="1212574"/>
            <a:ext cx="1487826" cy="1083162"/>
            <a:chOff x="3400450" y="986392"/>
            <a:chExt cx="1487826" cy="1083162"/>
          </a:xfrm>
        </p:grpSpPr>
        <p:sp>
          <p:nvSpPr>
            <p:cNvPr id="9" name="Freeform 8">
              <a:extLst>
                <a:ext uri="{FF2B5EF4-FFF2-40B4-BE49-F238E27FC236}">
                  <a16:creationId xmlns:a16="http://schemas.microsoft.com/office/drawing/2014/main" id="{70DD0CBA-5E6D-2C92-A4CF-EFB648D5303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w="89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B97C4D-EDDC-AA32-D080-892C611CF81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243777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98809A96-BE3E-4C69-9FD7-9EC275D7E843}"/>
              </a:ext>
            </a:extLst>
          </p:cNvPr>
          <p:cNvGrpSpPr/>
          <p:nvPr/>
        </p:nvGrpSpPr>
        <p:grpSpPr>
          <a:xfrm>
            <a:off x="679010" y="968830"/>
            <a:ext cx="11053927" cy="5290455"/>
            <a:chOff x="1137700" y="968830"/>
            <a:chExt cx="10595237" cy="5290455"/>
          </a:xfrm>
        </p:grpSpPr>
        <p:sp>
          <p:nvSpPr>
            <p:cNvPr id="6" name="Dowolny kształt: kształt 5">
              <a:extLst>
                <a:ext uri="{FF2B5EF4-FFF2-40B4-BE49-F238E27FC236}">
                  <a16:creationId xmlns:a16="http://schemas.microsoft.com/office/drawing/2014/main" id="{D0AC0BD3-4D8E-4B8A-95F1-C4DB55300051}"/>
                </a:ext>
              </a:extLst>
            </p:cNvPr>
            <p:cNvSpPr/>
            <p:nvPr/>
          </p:nvSpPr>
          <p:spPr>
            <a:xfrm>
              <a:off x="1137700" y="968830"/>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100" b="1" i="0" kern="1200" dirty="0" err="1">
                  <a:solidFill>
                    <a:srgbClr val="231F20"/>
                  </a:solidFill>
                </a:rPr>
                <a:t>Le specie </a:t>
              </a:r>
              <a:r>
                <a:rPr lang="en-US" sz="2100" b="1" i="0" kern="1200" dirty="0">
                  <a:solidFill>
                    <a:srgbClr val="231F20"/>
                  </a:solidFill>
                </a:rPr>
                <a:t>di brassica </a:t>
              </a:r>
              <a:r>
                <a:rPr lang="en-US" sz="2100" b="0" i="0" kern="1200" dirty="0">
                  <a:solidFill>
                    <a:srgbClr val="231F20"/>
                  </a:solidFill>
                </a:rPr>
                <a:t>(ad esempio </a:t>
              </a:r>
              <a:r>
                <a:rPr lang="en-US" sz="2100" b="0" i="0" kern="1200" dirty="0" err="1">
                  <a:solidFill>
                    <a:srgbClr val="231F20"/>
                  </a:solidFill>
                </a:rPr>
                <a:t>senape </a:t>
              </a:r>
              <a:r>
                <a:rPr lang="en-US" sz="2100" b="0" i="0" kern="1200" dirty="0">
                  <a:solidFill>
                    <a:srgbClr val="231F20"/>
                  </a:solidFill>
                </a:rPr>
                <a:t>e </a:t>
              </a:r>
              <a:r>
                <a:rPr lang="en-US" sz="2100" b="0" i="0" kern="1200" dirty="0" err="1">
                  <a:solidFill>
                    <a:srgbClr val="231F20"/>
                  </a:solidFill>
                </a:rPr>
                <a:t>colza</a:t>
              </a:r>
              <a:r>
                <a:rPr lang="en-US" sz="2100" b="0" i="0" kern="1200" dirty="0">
                  <a:solidFill>
                    <a:srgbClr val="231F20"/>
                  </a:solidFill>
                </a:rPr>
                <a:t>) </a:t>
              </a:r>
              <a:r>
                <a:rPr lang="en-US" sz="2100" b="1" i="0" kern="1200" dirty="0">
                  <a:solidFill>
                    <a:srgbClr val="231F20"/>
                  </a:solidFill>
                </a:rPr>
                <a:t>rilasciano </a:t>
              </a:r>
              <a:r>
                <a:rPr lang="en-US" sz="2100" b="1" i="0" kern="1200" dirty="0" err="1">
                  <a:solidFill>
                    <a:srgbClr val="231F20"/>
                  </a:solidFill>
                </a:rPr>
                <a:t>glucosinolati </a:t>
              </a:r>
              <a:r>
                <a:rPr lang="en-US" sz="2100" b="1" i="0" kern="1200" dirty="0">
                  <a:solidFill>
                    <a:srgbClr val="231F20"/>
                  </a:solidFill>
                </a:rPr>
                <a:t>che si scompongono in isotiocianati </a:t>
              </a:r>
              <a:r>
                <a:rPr lang="en-US" sz="2100" b="0" i="0" kern="1200" dirty="0">
                  <a:solidFill>
                    <a:srgbClr val="231F20"/>
                  </a:solidFill>
                </a:rPr>
                <a:t>noti per le loro </a:t>
              </a:r>
              <a:r>
                <a:rPr lang="en-US" sz="2100" b="1" i="0" kern="1200" dirty="0">
                  <a:solidFill>
                    <a:srgbClr val="231F20"/>
                  </a:solidFill>
                </a:rPr>
                <a:t>proprietà biofumiganti</a:t>
              </a:r>
              <a:r>
                <a:rPr lang="en-US" sz="2100" b="0" i="0" kern="1200" dirty="0">
                  <a:solidFill>
                    <a:srgbClr val="231F20"/>
                  </a:solidFill>
                </a:rPr>
                <a:t>. La coltivazione di queste piante come colture di copertura </a:t>
              </a:r>
              <a:r>
                <a:rPr lang="en-US" sz="2100" b="1" i="0" kern="1200" dirty="0">
                  <a:solidFill>
                    <a:srgbClr val="231F20"/>
                  </a:solidFill>
                </a:rPr>
                <a:t>può ridurre le malattie del suolo, come la radice e il marciume radicale, nelle colture successive</a:t>
              </a:r>
              <a:r>
                <a:rPr lang="en-US" sz="2100" b="0" i="0" kern="1200" dirty="0">
                  <a:solidFill>
                    <a:srgbClr val="231F20"/>
                  </a:solidFill>
                </a:rPr>
                <a:t>.</a:t>
              </a:r>
              <a:endParaRPr lang="pl-PL" sz="2100" kern="1200" dirty="0">
                <a:solidFill>
                  <a:srgbClr val="231F20"/>
                </a:solidFill>
              </a:endParaRPr>
            </a:p>
          </p:txBody>
        </p:sp>
        <p:sp>
          <p:nvSpPr>
            <p:cNvPr id="7" name="Prostokąt: zaokrąglone rogi 6">
              <a:extLst>
                <a:ext uri="{FF2B5EF4-FFF2-40B4-BE49-F238E27FC236}">
                  <a16:creationId xmlns:a16="http://schemas.microsoft.com/office/drawing/2014/main" id="{9EFB2220-E6F7-4DF9-A491-A806A29FFB57}"/>
                </a:ext>
              </a:extLst>
            </p:cNvPr>
            <p:cNvSpPr/>
            <p:nvPr/>
          </p:nvSpPr>
          <p:spPr>
            <a:xfrm>
              <a:off x="1303026" y="1134156"/>
              <a:ext cx="1813209" cy="1322614"/>
            </a:xfrm>
            <a:prstGeom prst="roundRect">
              <a:avLst>
                <a:gd name="adj" fmla="val 10000"/>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sp>
          <p:nvSpPr>
            <p:cNvPr id="8" name="Dowolny kształt: kształt 7">
              <a:extLst>
                <a:ext uri="{FF2B5EF4-FFF2-40B4-BE49-F238E27FC236}">
                  <a16:creationId xmlns:a16="http://schemas.microsoft.com/office/drawing/2014/main" id="{510D728B-C630-4644-A9E5-0421EDD2AB37}"/>
                </a:ext>
              </a:extLst>
            </p:cNvPr>
            <p:cNvSpPr/>
            <p:nvPr/>
          </p:nvSpPr>
          <p:spPr>
            <a:xfrm>
              <a:off x="1137700" y="2787424"/>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100" b="1" i="0" kern="1200" dirty="0">
                  <a:solidFill>
                    <a:srgbClr val="231F20"/>
                  </a:solidFill>
                </a:rPr>
                <a:t>Le leguminose </a:t>
              </a:r>
              <a:r>
                <a:rPr lang="en-US" sz="2100" b="0" i="0" kern="1200" dirty="0">
                  <a:solidFill>
                    <a:srgbClr val="231F20"/>
                  </a:solidFill>
                </a:rPr>
                <a:t>(ad esempio, l'</a:t>
              </a:r>
              <a:r>
                <a:rPr lang="en-US" sz="2100" b="0" i="0" kern="1200" dirty="0" err="1">
                  <a:solidFill>
                    <a:srgbClr val="231F20"/>
                  </a:solidFill>
                </a:rPr>
                <a:t>erba medica </a:t>
              </a:r>
              <a:r>
                <a:rPr lang="en-US" sz="2100" b="0" i="0" kern="1200" dirty="0">
                  <a:solidFill>
                    <a:srgbClr val="231F20"/>
                  </a:solidFill>
                </a:rPr>
                <a:t>e i </a:t>
              </a:r>
              <a:r>
                <a:rPr lang="pl-PL" sz="2100" b="0" i="0" kern="1200" dirty="0">
                  <a:solidFill>
                    <a:srgbClr val="231F20"/>
                  </a:solidFill>
                </a:rPr>
                <a:t>trifogli</a:t>
              </a:r>
              <a:r>
                <a:rPr lang="en-US" sz="2100" b="0" i="0" kern="1200" dirty="0">
                  <a:solidFill>
                    <a:srgbClr val="231F20"/>
                  </a:solidFill>
                </a:rPr>
                <a:t>) rilasciano composti allelopatici che possono sopprimere patogeni fungini come </a:t>
              </a:r>
              <a:r>
                <a:rPr lang="en-US" sz="2100" b="1" i="1" kern="1200" dirty="0" err="1">
                  <a:solidFill>
                    <a:srgbClr val="231F20"/>
                  </a:solidFill>
                </a:rPr>
                <a:t>la Rhizoctonia </a:t>
              </a:r>
              <a:r>
                <a:rPr lang="en-US" sz="2100" b="0" i="0" kern="1200" dirty="0">
                  <a:solidFill>
                    <a:srgbClr val="231F20"/>
                  </a:solidFill>
                </a:rPr>
                <a:t>e il </a:t>
              </a:r>
              <a:r>
                <a:rPr lang="en-US" sz="2100" b="1" i="1" kern="1200" dirty="0">
                  <a:solidFill>
                    <a:srgbClr val="231F20"/>
                  </a:solidFill>
                </a:rPr>
                <a:t>Fusarium</a:t>
              </a:r>
              <a:r>
                <a:rPr lang="en-US" sz="2100" b="0" i="0" kern="1200" dirty="0">
                  <a:solidFill>
                    <a:srgbClr val="231F20"/>
                  </a:solidFill>
                </a:rPr>
                <a:t>. </a:t>
              </a:r>
              <a:r>
                <a:rPr lang="pl-PL" sz="2100" b="1" i="0" kern="1200" dirty="0">
                  <a:solidFill>
                    <a:srgbClr val="231F20"/>
                  </a:solidFill>
                </a:rPr>
                <a:t>L'erba medica </a:t>
              </a:r>
              <a:r>
                <a:rPr lang="pl-PL" sz="2100" b="1" i="0" kern="1200" dirty="0" err="1">
                  <a:solidFill>
                    <a:srgbClr val="231F20"/>
                  </a:solidFill>
                </a:rPr>
                <a:t>ha </a:t>
              </a:r>
              <a:r>
                <a:rPr lang="pl-PL" sz="2100" b="1" i="0" kern="1200" dirty="0">
                  <a:solidFill>
                    <a:srgbClr val="231F20"/>
                  </a:solidFill>
                </a:rPr>
                <a:t>proprietà </a:t>
              </a:r>
              <a:r>
                <a:rPr lang="pl-PL" sz="2100" b="1" i="0" kern="1200" dirty="0" err="1">
                  <a:solidFill>
                    <a:srgbClr val="231F20"/>
                  </a:solidFill>
                </a:rPr>
                <a:t>autotossiche</a:t>
              </a:r>
              <a:r>
                <a:rPr lang="pl-PL" sz="2100" b="0" i="0" kern="1200" dirty="0" err="1">
                  <a:solidFill>
                    <a:srgbClr val="231F20"/>
                  </a:solidFill>
                </a:rPr>
                <a:t>, quindi </a:t>
              </a:r>
              <a:r>
                <a:rPr lang="pl-PL" sz="2100" b="0" i="0" kern="1200" dirty="0">
                  <a:solidFill>
                    <a:srgbClr val="231F20"/>
                  </a:solidFill>
                </a:rPr>
                <a:t>non è </a:t>
              </a:r>
              <a:r>
                <a:rPr lang="pl-PL" sz="2100" b="0" i="0" kern="1200" dirty="0" err="1">
                  <a:solidFill>
                    <a:srgbClr val="231F20"/>
                  </a:solidFill>
                </a:rPr>
                <a:t>consigliabile </a:t>
              </a:r>
              <a:r>
                <a:rPr lang="en-US" sz="2100" b="0" i="0" kern="1200" dirty="0">
                  <a:solidFill>
                    <a:srgbClr val="231F20"/>
                  </a:solidFill>
                </a:rPr>
                <a:t>seminare erba medica su erba medica! </a:t>
              </a:r>
              <a:r>
                <a:rPr lang="pl-PL" sz="2100" b="0" i="0" kern="1200" dirty="0">
                  <a:solidFill>
                    <a:srgbClr val="231F20"/>
                  </a:solidFill>
                </a:rPr>
                <a:t>(</a:t>
              </a:r>
              <a:r>
                <a:rPr lang="en-US" sz="2100" b="0" i="0" kern="1200" dirty="0">
                  <a:solidFill>
                    <a:srgbClr val="231F20"/>
                  </a:solidFill>
                </a:rPr>
                <a:t>si possono ottenere popolamenti adeguati aspettando almeno 3 o 4 settimane dopo la lavorazione del terreno</a:t>
              </a:r>
              <a:r>
                <a:rPr lang="pl-PL" sz="2100" b="0" i="0" kern="1200" dirty="0">
                  <a:solidFill>
                    <a:srgbClr val="231F20"/>
                  </a:solidFill>
                </a:rPr>
                <a:t>).</a:t>
              </a:r>
              <a:endParaRPr lang="pl-PL" sz="2100" kern="1200" dirty="0">
                <a:solidFill>
                  <a:srgbClr val="231F20"/>
                </a:solidFill>
              </a:endParaRPr>
            </a:p>
          </p:txBody>
        </p:sp>
        <p:sp>
          <p:nvSpPr>
            <p:cNvPr id="9" name="Prostokąt: zaokrąglone rogi 8">
              <a:extLst>
                <a:ext uri="{FF2B5EF4-FFF2-40B4-BE49-F238E27FC236}">
                  <a16:creationId xmlns:a16="http://schemas.microsoft.com/office/drawing/2014/main" id="{5AF8EC89-985F-4489-9C42-0CC1BB6B05AF}"/>
                </a:ext>
              </a:extLst>
            </p:cNvPr>
            <p:cNvSpPr/>
            <p:nvPr/>
          </p:nvSpPr>
          <p:spPr>
            <a:xfrm>
              <a:off x="1303026" y="2952751"/>
              <a:ext cx="1813209" cy="1322614"/>
            </a:xfrm>
            <a:prstGeom prst="roundRect">
              <a:avLst>
                <a:gd name="adj" fmla="val 10000"/>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sp>
          <p:nvSpPr>
            <p:cNvPr id="10" name="Dowolny kształt: kształt 9">
              <a:extLst>
                <a:ext uri="{FF2B5EF4-FFF2-40B4-BE49-F238E27FC236}">
                  <a16:creationId xmlns:a16="http://schemas.microsoft.com/office/drawing/2014/main" id="{9662005B-9D46-4E56-950B-4914E49CD0D1}"/>
                </a:ext>
              </a:extLst>
            </p:cNvPr>
            <p:cNvSpPr/>
            <p:nvPr/>
          </p:nvSpPr>
          <p:spPr>
            <a:xfrm>
              <a:off x="1137700" y="4606018"/>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100" b="1" i="0" kern="1200" dirty="0">
                  <a:solidFill>
                    <a:srgbClr val="231F20"/>
                  </a:solidFill>
                </a:rPr>
                <a:t>Sorghum bicolor </a:t>
              </a:r>
              <a:r>
                <a:rPr lang="pl-PL" sz="2100" b="0" i="0" kern="1200" dirty="0">
                  <a:solidFill>
                    <a:srgbClr val="231F20"/>
                  </a:solidFill>
                </a:rPr>
                <a:t>- </a:t>
              </a:r>
              <a:r>
                <a:rPr lang="en-US" sz="2100" b="0" i="0" kern="1200" dirty="0">
                  <a:solidFill>
                    <a:srgbClr val="231F20"/>
                  </a:solidFill>
                </a:rPr>
                <a:t>produce </a:t>
              </a:r>
              <a:r>
                <a:rPr lang="en-US" sz="2100" b="1" i="0" kern="1200" dirty="0" err="1">
                  <a:solidFill>
                    <a:srgbClr val="231F20"/>
                  </a:solidFill>
                </a:rPr>
                <a:t>sorgoleone </a:t>
              </a:r>
              <a:r>
                <a:rPr lang="pl-PL" sz="2100" b="0" i="0" kern="1200" dirty="0">
                  <a:solidFill>
                    <a:srgbClr val="231F20"/>
                  </a:solidFill>
                </a:rPr>
                <a:t>con </a:t>
              </a:r>
              <a:r>
                <a:rPr lang="en-US" sz="2100" b="0" i="0" kern="1200" dirty="0">
                  <a:solidFill>
                    <a:srgbClr val="231F20"/>
                  </a:solidFill>
                </a:rPr>
                <a:t>proprietà erbicide che </a:t>
              </a:r>
              <a:r>
                <a:rPr lang="pl-PL" sz="2100" b="0" i="0" kern="1200" dirty="0" err="1">
                  <a:solidFill>
                    <a:srgbClr val="231F20"/>
                  </a:solidFill>
                </a:rPr>
                <a:t>inibiscono </a:t>
              </a:r>
              <a:r>
                <a:rPr lang="en-US" sz="2100" b="0" i="0" kern="1200" dirty="0">
                  <a:solidFill>
                    <a:srgbClr val="231F20"/>
                  </a:solidFill>
                </a:rPr>
                <a:t>la germinazione e la crescita di varie specie di erbe infestanti, ma mostra anche una certa attività contro i patogeni del suolo. L'incorporazione del sorgo nella successione delle colture può contribuire a </a:t>
              </a:r>
              <a:r>
                <a:rPr lang="en-US" sz="2100" b="1" i="0" kern="1200" dirty="0">
                  <a:solidFill>
                    <a:srgbClr val="231F20"/>
                  </a:solidFill>
                </a:rPr>
                <a:t>ridurre malattie come il marciume radicale</a:t>
              </a:r>
              <a:r>
                <a:rPr lang="en-US" sz="2100" b="0" i="0" kern="1200" dirty="0">
                  <a:solidFill>
                    <a:srgbClr val="231F20"/>
                  </a:solidFill>
                </a:rPr>
                <a:t>.</a:t>
              </a:r>
              <a:endParaRPr lang="pl-PL" sz="2100" b="0" i="0" kern="1200" dirty="0">
                <a:solidFill>
                  <a:srgbClr val="231F20"/>
                </a:solidFill>
              </a:endParaRPr>
            </a:p>
          </p:txBody>
        </p:sp>
        <p:sp>
          <p:nvSpPr>
            <p:cNvPr id="11" name="Prostokąt: zaokrąglone rogi 10">
              <a:extLst>
                <a:ext uri="{FF2B5EF4-FFF2-40B4-BE49-F238E27FC236}">
                  <a16:creationId xmlns:a16="http://schemas.microsoft.com/office/drawing/2014/main" id="{DC1A57EA-4C05-4774-8FB7-C1796B113F7A}"/>
                </a:ext>
              </a:extLst>
            </p:cNvPr>
            <p:cNvSpPr/>
            <p:nvPr/>
          </p:nvSpPr>
          <p:spPr>
            <a:xfrm>
              <a:off x="1303026" y="4771345"/>
              <a:ext cx="1813209" cy="1322614"/>
            </a:xfrm>
            <a:prstGeom prst="roundRect">
              <a:avLst>
                <a:gd name="adj" fmla="val 10000"/>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100"/>
            </a:p>
          </p:txBody>
        </p:sp>
      </p:gr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80579" y="401676"/>
            <a:ext cx="11630842" cy="803654"/>
          </a:xfrm>
        </p:spPr>
        <p:txBody>
          <a:bodyPr/>
          <a:lstStyle/>
          <a:p>
            <a:r>
              <a:rPr lang="en-US" sz="3000" b="1" dirty="0"/>
              <a:t>Esempi di </a:t>
            </a:r>
            <a:r>
              <a:rPr lang="pl-PL" sz="3000" b="1" dirty="0" err="1"/>
              <a:t>effetto </a:t>
            </a:r>
            <a:r>
              <a:rPr lang="en-US" sz="3000" b="1" dirty="0"/>
              <a:t>allelopatico </a:t>
            </a:r>
            <a:r>
              <a:rPr lang="pl-PL" sz="3000" b="1" dirty="0"/>
              <a:t>delle </a:t>
            </a:r>
            <a:r>
              <a:rPr lang="en-US" sz="3000" b="1" dirty="0"/>
              <a:t>piante nella successione colturale</a:t>
            </a:r>
          </a:p>
        </p:txBody>
      </p:sp>
    </p:spTree>
    <p:extLst>
      <p:ext uri="{BB962C8B-B14F-4D97-AF65-F5344CB8AC3E}">
        <p14:creationId xmlns:p14="http://schemas.microsoft.com/office/powerpoint/2010/main" val="94402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Se la coltura precedente è sensibile a determinate malattie o parassiti, questi agenti patogeni possono sopravvivere nel terreno o nei residui colturali e infettare la coltura successiva se appartiene alla stessa famiglia. Ad esempio, piantare pomodori dopo le patate può aumentare il rischio di malattie trasmesse dal terreno come il Verticillium wilt, perché entrambi sono sensibili allo stesso patogeno.</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29635" y="971830"/>
            <a:ext cx="5675780" cy="992652"/>
          </a:xfrm>
        </p:spPr>
        <p:txBody>
          <a:bodyPr/>
          <a:lstStyle/>
          <a:p>
            <a:pPr lvl="0" defTabSz="755650">
              <a:spcBef>
                <a:spcPct val="0"/>
              </a:spcBef>
              <a:spcAft>
                <a:spcPct val="35000"/>
              </a:spcAft>
            </a:pPr>
            <a:r>
              <a:rPr lang="pl-PL" b="1" dirty="0" err="1"/>
              <a:t>Relazioni ospite-patogeno</a:t>
            </a:r>
            <a:endParaRPr lang="pl-PL" b="1"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6" name="Grupa 25">
            <a:extLst>
              <a:ext uri="{FF2B5EF4-FFF2-40B4-BE49-F238E27FC236}">
                <a16:creationId xmlns:a16="http://schemas.microsoft.com/office/drawing/2014/main" id="{FF1B6898-B925-4EA1-8286-0377FCD84013}"/>
              </a:ext>
            </a:extLst>
          </p:cNvPr>
          <p:cNvGrpSpPr/>
          <p:nvPr/>
        </p:nvGrpSpPr>
        <p:grpSpPr>
          <a:xfrm>
            <a:off x="6888442" y="657569"/>
            <a:ext cx="5022854" cy="4762046"/>
            <a:chOff x="6888442" y="657569"/>
            <a:chExt cx="5022854" cy="4762046"/>
          </a:xfrm>
        </p:grpSpPr>
        <p:pic>
          <p:nvPicPr>
            <p:cNvPr id="18" name="Obraz 17">
              <a:extLst>
                <a:ext uri="{FF2B5EF4-FFF2-40B4-BE49-F238E27FC236}">
                  <a16:creationId xmlns:a16="http://schemas.microsoft.com/office/drawing/2014/main" id="{449507EC-B417-4744-8332-72CB5C9801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88442" y="657569"/>
              <a:ext cx="2047206" cy="2148721"/>
            </a:xfrm>
            <a:prstGeom prst="rect">
              <a:avLst/>
            </a:prstGeom>
          </p:spPr>
        </p:pic>
        <p:pic>
          <p:nvPicPr>
            <p:cNvPr id="19" name="Obraz 18">
              <a:extLst>
                <a:ext uri="{FF2B5EF4-FFF2-40B4-BE49-F238E27FC236}">
                  <a16:creationId xmlns:a16="http://schemas.microsoft.com/office/drawing/2014/main" id="{C089BB77-C01E-4F2A-94EC-5CB03E7D4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96852" y="657569"/>
              <a:ext cx="1641611" cy="1898469"/>
            </a:xfrm>
            <a:prstGeom prst="rect">
              <a:avLst/>
            </a:prstGeom>
          </p:spPr>
        </p:pic>
        <p:pic>
          <p:nvPicPr>
            <p:cNvPr id="21" name="Obraz 20">
              <a:extLst>
                <a:ext uri="{FF2B5EF4-FFF2-40B4-BE49-F238E27FC236}">
                  <a16:creationId xmlns:a16="http://schemas.microsoft.com/office/drawing/2014/main" id="{C14855E9-EF77-4194-A841-9B101D2E5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9685" y="3644900"/>
              <a:ext cx="1641611" cy="1774715"/>
            </a:xfrm>
            <a:prstGeom prst="rect">
              <a:avLst/>
            </a:prstGeom>
          </p:spPr>
        </p:pic>
        <p:pic>
          <p:nvPicPr>
            <p:cNvPr id="23" name="Obraz 22">
              <a:extLst>
                <a:ext uri="{FF2B5EF4-FFF2-40B4-BE49-F238E27FC236}">
                  <a16:creationId xmlns:a16="http://schemas.microsoft.com/office/drawing/2014/main" id="{D9B85EF8-B064-42B7-B7E7-9F10403CF5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98813" y="4053174"/>
              <a:ext cx="372603" cy="1000146"/>
            </a:xfrm>
            <a:prstGeom prst="rect">
              <a:avLst/>
            </a:prstGeom>
          </p:spPr>
        </p:pic>
        <p:sp>
          <p:nvSpPr>
            <p:cNvPr id="24" name="Prostokąt 23">
              <a:extLst>
                <a:ext uri="{FF2B5EF4-FFF2-40B4-BE49-F238E27FC236}">
                  <a16:creationId xmlns:a16="http://schemas.microsoft.com/office/drawing/2014/main" id="{1B3C08AA-FCAE-4F03-82A0-7D8E011419B7}"/>
                </a:ext>
              </a:extLst>
            </p:cNvPr>
            <p:cNvSpPr/>
            <p:nvPr/>
          </p:nvSpPr>
          <p:spPr>
            <a:xfrm>
              <a:off x="7112745" y="3953083"/>
              <a:ext cx="2772370" cy="1200329"/>
            </a:xfrm>
            <a:prstGeom prst="rect">
              <a:avLst/>
            </a:prstGeom>
          </p:spPr>
          <p:txBody>
            <a:bodyPr wrap="square">
              <a:spAutoFit/>
            </a:bodyPr>
            <a:lstStyle/>
            <a:p>
              <a:pPr lvl="0"/>
              <a:r>
                <a:rPr lang="en-US" sz="2400" dirty="0">
                  <a:solidFill>
                    <a:srgbClr val="231F20"/>
                  </a:solidFill>
                </a:rPr>
                <a:t>aumentano il rischio di malattie trasmesse dal terreno, come il </a:t>
              </a:r>
              <a:r>
                <a:rPr lang="en-US" sz="2400" b="1" dirty="0">
                  <a:solidFill>
                    <a:srgbClr val="231F20"/>
                  </a:solidFill>
                </a:rPr>
                <a:t>Verticillium wilt </a:t>
              </a:r>
              <a:endParaRPr lang="pl-PL" sz="2400" b="1" dirty="0">
                <a:solidFill>
                  <a:srgbClr val="231F20"/>
                </a:solidFill>
              </a:endParaRPr>
            </a:p>
          </p:txBody>
        </p:sp>
        <p:sp>
          <p:nvSpPr>
            <p:cNvPr id="7" name="Strzałka: w dół 6">
              <a:extLst>
                <a:ext uri="{FF2B5EF4-FFF2-40B4-BE49-F238E27FC236}">
                  <a16:creationId xmlns:a16="http://schemas.microsoft.com/office/drawing/2014/main" id="{E948E466-D033-4870-9519-E79CA43F7B60}"/>
                </a:ext>
              </a:extLst>
            </p:cNvPr>
            <p:cNvSpPr/>
            <p:nvPr/>
          </p:nvSpPr>
          <p:spPr>
            <a:xfrm>
              <a:off x="10917657" y="2806290"/>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 dół 24">
              <a:extLst>
                <a:ext uri="{FF2B5EF4-FFF2-40B4-BE49-F238E27FC236}">
                  <a16:creationId xmlns:a16="http://schemas.microsoft.com/office/drawing/2014/main" id="{DB37A862-E7ED-4F87-BE1C-AC0A55995570}"/>
                </a:ext>
              </a:extLst>
            </p:cNvPr>
            <p:cNvSpPr/>
            <p:nvPr/>
          </p:nvSpPr>
          <p:spPr>
            <a:xfrm rot="16200000">
              <a:off x="9313514" y="1458804"/>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Tree>
    <p:extLst>
      <p:ext uri="{BB962C8B-B14F-4D97-AF65-F5344CB8AC3E}">
        <p14:creationId xmlns:p14="http://schemas.microsoft.com/office/powerpoint/2010/main" val="1941835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I residui colturali, che comprendono i resti delle piante dopo il raccolto come fusti, foglie e radici, possono </a:t>
            </a:r>
            <a:r>
              <a:rPr lang="en-US" dirty="0" err="1"/>
              <a:t>ospitare </a:t>
            </a:r>
            <a:r>
              <a:rPr lang="en-US" dirty="0"/>
              <a:t>agenti patogeni e fungere da fonte di inoculo per le malattie che colpiscono le colture successive. Una corretta gestione di questi residui può ridurre significativamente la diffusione e la gravità delle malattie nella successione delle colture.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06392" y="911351"/>
            <a:ext cx="5675780" cy="992652"/>
          </a:xfrm>
        </p:spPr>
        <p:txBody>
          <a:bodyPr/>
          <a:lstStyle/>
          <a:p>
            <a:pPr lvl="0"/>
            <a:r>
              <a:rPr lang="pl-PL" b="1" dirty="0"/>
              <a:t>Gestione </a:t>
            </a:r>
            <a:r>
              <a:rPr lang="pl-PL" b="1" dirty="0" err="1"/>
              <a:t>dei residui</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20" name="Diagram 19">
            <a:extLst>
              <a:ext uri="{FF2B5EF4-FFF2-40B4-BE49-F238E27FC236}">
                <a16:creationId xmlns:a16="http://schemas.microsoft.com/office/drawing/2014/main" id="{38D5DC33-8EB7-4DA1-B233-517799ACB1EF}"/>
              </a:ext>
            </a:extLst>
          </p:cNvPr>
          <p:cNvGraphicFramePr/>
          <p:nvPr>
            <p:extLst>
              <p:ext uri="{D42A27DB-BD31-4B8C-83A1-F6EECF244321}">
                <p14:modId xmlns:p14="http://schemas.microsoft.com/office/powerpoint/2010/main" val="1374092703"/>
              </p:ext>
            </p:extLst>
          </p:nvPr>
        </p:nvGraphicFramePr>
        <p:xfrm>
          <a:off x="6558007" y="461584"/>
          <a:ext cx="5666649" cy="572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969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622464"/>
            <a:ext cx="5751616" cy="3025975"/>
          </a:xfrm>
        </p:spPr>
        <p:txBody>
          <a:bodyPr/>
          <a:lstStyle/>
          <a:p>
            <a:pPr marL="0" indent="0"/>
            <a:r>
              <a:rPr lang="en-US" sz="2350" dirty="0"/>
              <a:t>L'uso di varietà resistenti alle malattie è una componente chiave di un approccio agroecologico alla gestione della trasmissione delle malattie delle colture durante la successione colturale. Questa pratica prevede la selezione di varietà di colture allevate o naturalmente resistenti a specifici agenti patogeni. Se integrate con altre pratiche agroecologiche</a:t>
            </a:r>
            <a:r>
              <a:rPr lang="pl-PL" sz="2350" dirty="0"/>
              <a:t>, le </a:t>
            </a:r>
            <a:r>
              <a:rPr lang="en-US" sz="2350" dirty="0"/>
              <a:t>varietà resistenti alle malattie contribuiscono a ridurre la diffusione delle malattie e a promuovere un sistema agricolo più sostenibile e resiliente.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49183" y="556015"/>
            <a:ext cx="5823857" cy="992652"/>
          </a:xfrm>
        </p:spPr>
        <p:txBody>
          <a:bodyPr/>
          <a:lstStyle/>
          <a:p>
            <a:pPr lvl="0"/>
            <a:r>
              <a:rPr lang="pl-PL" b="1" dirty="0" err="1"/>
              <a:t>Utilizzo </a:t>
            </a:r>
            <a:r>
              <a:rPr lang="pl-PL" b="1" dirty="0"/>
              <a:t>di </a:t>
            </a:r>
            <a:r>
              <a:rPr lang="pl-PL" b="1" dirty="0" err="1"/>
              <a:t>varietà resistenti alle malattie</a:t>
            </a:r>
            <a:endParaRPr lang="pl-PL" b="1"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619405" y="5098597"/>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6365B50-E7ED-4DE8-997E-F3584A185762}"/>
              </a:ext>
            </a:extLst>
          </p:cNvPr>
          <p:cNvGrpSpPr/>
          <p:nvPr/>
        </p:nvGrpSpPr>
        <p:grpSpPr>
          <a:xfrm>
            <a:off x="6558007" y="203703"/>
            <a:ext cx="5666649" cy="6083000"/>
            <a:chOff x="6558007" y="203703"/>
            <a:chExt cx="5666649" cy="6083000"/>
          </a:xfrm>
        </p:grpSpPr>
        <p:sp>
          <p:nvSpPr>
            <p:cNvPr id="3" name="Prostokąt 2">
              <a:extLst>
                <a:ext uri="{FF2B5EF4-FFF2-40B4-BE49-F238E27FC236}">
                  <a16:creationId xmlns:a16="http://schemas.microsoft.com/office/drawing/2014/main" id="{516866DD-0E6D-4A57-9B25-B7F2FF70B152}"/>
                </a:ext>
              </a:extLst>
            </p:cNvPr>
            <p:cNvSpPr/>
            <p:nvPr/>
          </p:nvSpPr>
          <p:spPr>
            <a:xfrm>
              <a:off x="6558007" y="842115"/>
              <a:ext cx="5666649" cy="604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BF24E0E9-DCFA-4356-A30D-C0AEB45E6DE2}"/>
                </a:ext>
              </a:extLst>
            </p:cNvPr>
            <p:cNvSpPr/>
            <p:nvPr/>
          </p:nvSpPr>
          <p:spPr>
            <a:xfrm>
              <a:off x="6838950" y="203703"/>
              <a:ext cx="5084464" cy="992652"/>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Strategie agroecologiche per varietà resistenti alle malattie</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5A273A1F-A983-497B-B4C1-F8D6323E0807}"/>
                </a:ext>
              </a:extLst>
            </p:cNvPr>
            <p:cNvSpPr/>
            <p:nvPr/>
          </p:nvSpPr>
          <p:spPr>
            <a:xfrm>
              <a:off x="6558007" y="1930755"/>
              <a:ext cx="5666649" cy="1701000"/>
            </a:xfrm>
            <a:custGeom>
              <a:avLst/>
              <a:gdLst>
                <a:gd name="connsiteX0" fmla="*/ 0 w 5666649"/>
                <a:gd name="connsiteY0" fmla="*/ 0 h 1701000"/>
                <a:gd name="connsiteX1" fmla="*/ 5666649 w 5666649"/>
                <a:gd name="connsiteY1" fmla="*/ 0 h 1701000"/>
                <a:gd name="connsiteX2" fmla="*/ 5666649 w 5666649"/>
                <a:gd name="connsiteY2" fmla="*/ 1701000 h 1701000"/>
                <a:gd name="connsiteX3" fmla="*/ 0 w 5666649"/>
                <a:gd name="connsiteY3" fmla="*/ 1701000 h 1701000"/>
                <a:gd name="connsiteX4" fmla="*/ 0 w 5666649"/>
                <a:gd name="connsiteY4" fmla="*/ 0 h 17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701000">
                  <a:moveTo>
                    <a:pt x="0" y="0"/>
                  </a:moveTo>
                  <a:lnTo>
                    <a:pt x="5666649" y="0"/>
                  </a:lnTo>
                  <a:lnTo>
                    <a:pt x="5666649" y="1701000"/>
                  </a:lnTo>
                  <a:lnTo>
                    <a:pt x="0" y="1701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Spesso hanno una resistenza naturale alle malattie prevalenti in determinate regioni</a:t>
              </a:r>
              <a:r>
                <a:rPr lang="pl-PL" sz="2400" b="0" kern="1200" dirty="0">
                  <a:solidFill>
                    <a:srgbClr val="231F20"/>
                  </a:solidFill>
                </a:rPr>
                <a:t>.</a:t>
              </a:r>
            </a:p>
          </p:txBody>
        </p:sp>
        <p:sp>
          <p:nvSpPr>
            <p:cNvPr id="13" name="Dowolny kształt: kształt 12">
              <a:extLst>
                <a:ext uri="{FF2B5EF4-FFF2-40B4-BE49-F238E27FC236}">
                  <a16:creationId xmlns:a16="http://schemas.microsoft.com/office/drawing/2014/main" id="{C740CDDE-05A9-4C19-8AB2-B2D8B8405034}"/>
                </a:ext>
              </a:extLst>
            </p:cNvPr>
            <p:cNvSpPr/>
            <p:nvPr/>
          </p:nvSpPr>
          <p:spPr>
            <a:xfrm>
              <a:off x="6926036" y="157651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rgbClr val="231F20"/>
                  </a:solidFill>
                </a:rPr>
                <a:t>Uso di varietà locali e tradizionali</a:t>
              </a:r>
              <a:endParaRPr lang="pl-PL" sz="2400" b="0" kern="1200" dirty="0">
                <a:solidFill>
                  <a:srgbClr val="231F20"/>
                </a:solidFill>
              </a:endParaRPr>
            </a:p>
          </p:txBody>
        </p:sp>
        <p:sp>
          <p:nvSpPr>
            <p:cNvPr id="17" name="Dowolny kształt: kształt 16">
              <a:extLst>
                <a:ext uri="{FF2B5EF4-FFF2-40B4-BE49-F238E27FC236}">
                  <a16:creationId xmlns:a16="http://schemas.microsoft.com/office/drawing/2014/main" id="{67DF463D-9883-4BAA-8F75-086372648DD4}"/>
                </a:ext>
              </a:extLst>
            </p:cNvPr>
            <p:cNvSpPr/>
            <p:nvPr/>
          </p:nvSpPr>
          <p:spPr>
            <a:xfrm>
              <a:off x="6558007" y="4115595"/>
              <a:ext cx="5666649" cy="2171108"/>
            </a:xfrm>
            <a:custGeom>
              <a:avLst/>
              <a:gdLst>
                <a:gd name="connsiteX0" fmla="*/ 0 w 5666649"/>
                <a:gd name="connsiteY0" fmla="*/ 0 h 2041200"/>
                <a:gd name="connsiteX1" fmla="*/ 5666649 w 5666649"/>
                <a:gd name="connsiteY1" fmla="*/ 0 h 2041200"/>
                <a:gd name="connsiteX2" fmla="*/ 5666649 w 5666649"/>
                <a:gd name="connsiteY2" fmla="*/ 2041200 h 2041200"/>
                <a:gd name="connsiteX3" fmla="*/ 0 w 5666649"/>
                <a:gd name="connsiteY3" fmla="*/ 2041200 h 2041200"/>
                <a:gd name="connsiteX4" fmla="*/ 0 w 5666649"/>
                <a:gd name="connsiteY4" fmla="*/ 0 h 204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2041200">
                  <a:moveTo>
                    <a:pt x="0" y="0"/>
                  </a:moveTo>
                  <a:lnTo>
                    <a:pt x="5666649" y="0"/>
                  </a:lnTo>
                  <a:lnTo>
                    <a:pt x="5666649" y="2041200"/>
                  </a:lnTo>
                  <a:lnTo>
                    <a:pt x="0" y="20412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solidFill>
                    <a:srgbClr val="231F20"/>
                  </a:solidFill>
                </a:rPr>
                <a:t>Le varietà resistenti contribuiscono a limitare la diffusione degli agenti patogeni tra le varietà sensibili, fornendo un effetto protettivo in campo.</a:t>
              </a:r>
              <a:endParaRPr lang="pl-PL" sz="2400" b="0" kern="1200" dirty="0">
                <a:solidFill>
                  <a:srgbClr val="231F20"/>
                </a:solidFill>
              </a:endParaRPr>
            </a:p>
          </p:txBody>
        </p:sp>
        <p:sp>
          <p:nvSpPr>
            <p:cNvPr id="18" name="Dowolny kształt: kształt 17">
              <a:extLst>
                <a:ext uri="{FF2B5EF4-FFF2-40B4-BE49-F238E27FC236}">
                  <a16:creationId xmlns:a16="http://schemas.microsoft.com/office/drawing/2014/main" id="{9C1F34C2-5261-401A-9A22-990DAE906BC3}"/>
                </a:ext>
              </a:extLst>
            </p:cNvPr>
            <p:cNvSpPr/>
            <p:nvPr/>
          </p:nvSpPr>
          <p:spPr>
            <a:xfrm>
              <a:off x="6991352" y="376135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Incorporazione di varietà resistenti </a:t>
              </a:r>
              <a:r>
                <a:rPr lang="pl-PL" sz="2400" b="0" kern="1200" dirty="0">
                  <a:solidFill>
                    <a:srgbClr val="231F20"/>
                  </a:solidFill>
                </a:rPr>
                <a:t>nelle </a:t>
              </a:r>
              <a:r>
                <a:rPr lang="pl-PL" sz="2400" b="0" kern="1200" dirty="0" err="1">
                  <a:solidFill>
                    <a:srgbClr val="231F20"/>
                  </a:solidFill>
                </a:rPr>
                <a:t>policolture</a:t>
              </a:r>
              <a:endParaRPr lang="pl-PL" sz="2400" b="0" kern="1200" dirty="0">
                <a:solidFill>
                  <a:srgbClr val="231F20"/>
                </a:solidFill>
              </a:endParaRPr>
            </a:p>
          </p:txBody>
        </p:sp>
      </p:grpSp>
    </p:spTree>
    <p:extLst>
      <p:ext uri="{BB962C8B-B14F-4D97-AF65-F5344CB8AC3E}">
        <p14:creationId xmlns:p14="http://schemas.microsoft.com/office/powerpoint/2010/main" val="58131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8087" y="397161"/>
            <a:ext cx="11273876" cy="803654"/>
          </a:xfrm>
        </p:spPr>
        <p:txBody>
          <a:bodyPr/>
          <a:lstStyle/>
          <a:p>
            <a:r>
              <a:rPr lang="en-US" b="1" dirty="0"/>
              <a:t>Esempi </a:t>
            </a:r>
            <a:r>
              <a:rPr lang="pl-PL" b="1" dirty="0"/>
              <a:t>di </a:t>
            </a:r>
            <a:r>
              <a:rPr lang="en-US" b="1" dirty="0"/>
              <a:t>varietà resistenti alle malattie</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110" y="1563315"/>
            <a:ext cx="5018124"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48865" y="3002650"/>
            <a:ext cx="5215318" cy="2667397"/>
          </a:xfrm>
          <a:prstGeom prst="rect">
            <a:avLst/>
          </a:prstGeom>
        </p:spPr>
        <p:txBody>
          <a:bodyPr wrap="square">
            <a:spAutoFit/>
          </a:bodyPr>
          <a:lstStyle/>
          <a:p>
            <a:pPr>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Varietà </a:t>
            </a: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resistenti</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ad esempio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Sarpo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Mira'</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Bionica</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L'utilizzo di queste varietà in rotazione con colture non solanacee (ad esempio, cereali, legumi) riduce le possibilità di sopravvivenza del patogeno tra le stagioni di crescita. </a:t>
            </a:r>
          </a:p>
        </p:txBody>
      </p:sp>
      <p:sp>
        <p:nvSpPr>
          <p:cNvPr id="20" name="Prostokąt 19">
            <a:extLst>
              <a:ext uri="{FF2B5EF4-FFF2-40B4-BE49-F238E27FC236}">
                <a16:creationId xmlns:a16="http://schemas.microsoft.com/office/drawing/2014/main" id="{8FE6DA66-2C6F-4D50-A976-AFB647D55204}"/>
              </a:ext>
            </a:extLst>
          </p:cNvPr>
          <p:cNvSpPr/>
          <p:nvPr/>
        </p:nvSpPr>
        <p:spPr>
          <a:xfrm>
            <a:off x="450037" y="1015795"/>
            <a:ext cx="5514146" cy="407035"/>
          </a:xfrm>
          <a:prstGeom prst="rect">
            <a:avLst/>
          </a:prstGeom>
        </p:spPr>
        <p:txBody>
          <a:bodyPr wrap="square">
            <a:spAutoFit/>
          </a:bodyPr>
          <a:lstStyle/>
          <a:p>
            <a:pPr algn="ctr">
              <a:lnSpc>
                <a:spcPct val="107000"/>
              </a:lnSpc>
              <a:spcAft>
                <a:spcPts val="800"/>
              </a:spcAft>
            </a:pP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Peronospora della patata (</a:t>
            </a:r>
            <a:r>
              <a:rPr lang="en-US" sz="2000" i="1" dirty="0">
                <a:solidFill>
                  <a:srgbClr val="231F20"/>
                </a:solidFill>
                <a:latin typeface="Calibri" panose="020F0502020204030204" pitchFamily="34" charset="0"/>
                <a:ea typeface="Calibri" panose="020F0502020204030204" pitchFamily="34" charset="0"/>
                <a:cs typeface="Vrinda" panose="020B0502040204020203" pitchFamily="34" charset="0"/>
              </a:rPr>
              <a:t>Phytophthora </a:t>
            </a:r>
            <a:r>
              <a:rPr lang="en-US" sz="2000" i="1" dirty="0" err="1">
                <a:solidFill>
                  <a:srgbClr val="231F20"/>
                </a:solidFill>
                <a:latin typeface="Calibri" panose="020F0502020204030204" pitchFamily="34" charset="0"/>
                <a:ea typeface="Calibri" panose="020F0502020204030204" pitchFamily="34" charset="0"/>
                <a:cs typeface="Vrinda" panose="020B0502040204020203" pitchFamily="34" charset="0"/>
              </a:rPr>
              <a:t>infestans</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1420" y="1563315"/>
            <a:ext cx="4777722"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5693234" y="1015795"/>
            <a:ext cx="5712464" cy="407035"/>
          </a:xfrm>
          <a:prstGeom prst="rect">
            <a:avLst/>
          </a:prstGeom>
        </p:spPr>
        <p:txBody>
          <a:bodyPr wrap="square">
            <a:spAutoFit/>
          </a:bodyPr>
          <a:lstStyle/>
          <a:p>
            <a:pPr algn="ctr">
              <a:lnSpc>
                <a:spcPct val="107000"/>
              </a:lnSpc>
              <a:spcAft>
                <a:spcPts val="800"/>
              </a:spcAft>
            </a:pPr>
            <a:r>
              <a:rPr lang="pl-PL" sz="2000" dirty="0" err="1">
                <a:solidFill>
                  <a:srgbClr val="231F20"/>
                </a:solidFill>
                <a:latin typeface="Calibri" panose="020F0502020204030204" pitchFamily="34" charset="0"/>
                <a:ea typeface="Calibri" panose="020F0502020204030204" pitchFamily="34" charset="0"/>
                <a:cs typeface="Vrinda" panose="020B0502040204020203" pitchFamily="34" charset="0"/>
              </a:rPr>
              <a:t>Muffa dell</a:t>
            </a:r>
            <a:r>
              <a:rPr lang="pl-PL" sz="2000" dirty="0">
                <a:solidFill>
                  <a:srgbClr val="231F20"/>
                </a:solidFill>
                <a:latin typeface="Calibri" panose="020F0502020204030204" pitchFamily="34" charset="0"/>
                <a:ea typeface="Calibri" panose="020F0502020204030204" pitchFamily="34" charset="0"/>
                <a:cs typeface="Vrinda" panose="020B0502040204020203" pitchFamily="34" charset="0"/>
              </a:rPr>
              <a:t>'orzo </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000" i="1" dirty="0" err="1">
                <a:solidFill>
                  <a:srgbClr val="231F20"/>
                </a:solidFill>
                <a:latin typeface="Calibri" panose="020F0502020204030204" pitchFamily="34" charset="0"/>
                <a:ea typeface="Calibri" panose="020F0502020204030204" pitchFamily="34" charset="0"/>
                <a:cs typeface="Vrinda" panose="020B0502040204020203" pitchFamily="34" charset="0"/>
              </a:rPr>
              <a:t>Blumeria graminis</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3002650"/>
            <a:ext cx="5553446" cy="3344505"/>
          </a:xfrm>
          <a:prstGeom prst="rect">
            <a:avLst/>
          </a:prstGeom>
        </p:spPr>
        <p:txBody>
          <a:bodyPr wrap="square">
            <a:spAutoFit/>
          </a:bodyPr>
          <a:lstStyle/>
          <a:p>
            <a:pPr>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Varietà </a:t>
            </a: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resistenti</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ad esempio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'Clipper' e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Morex</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La semina di queste varietà resistenti in rotazione con colture non cerealicole, come il trifoglio o l'erba medica, può contribuire a ridurre le spore di peronospora nel campo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e a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evitare l'adattamento al patogeno e la rottura della resistenza.</a:t>
            </a:r>
          </a:p>
        </p:txBody>
      </p:sp>
    </p:spTree>
    <p:extLst>
      <p:ext uri="{BB962C8B-B14F-4D97-AF65-F5344CB8AC3E}">
        <p14:creationId xmlns:p14="http://schemas.microsoft.com/office/powerpoint/2010/main" val="40301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440305"/>
            <a:ext cx="11273876" cy="803654"/>
          </a:xfrm>
        </p:spPr>
        <p:txBody>
          <a:bodyPr/>
          <a:lstStyle/>
          <a:p>
            <a:r>
              <a:rPr lang="en-US" b="1" dirty="0"/>
              <a:t>Esempi </a:t>
            </a:r>
            <a:r>
              <a:rPr lang="pl-PL" b="1" dirty="0"/>
              <a:t>di </a:t>
            </a:r>
            <a:r>
              <a:rPr lang="en-US" b="1" dirty="0"/>
              <a:t>varietà resistenti alle malattie</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643" y="1618461"/>
            <a:ext cx="4783057"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48864" y="3030635"/>
            <a:ext cx="5443705" cy="3053400"/>
          </a:xfrm>
          <a:prstGeom prst="rect">
            <a:avLst/>
          </a:prstGeom>
        </p:spPr>
        <p:txBody>
          <a:bodyPr wrap="square">
            <a:spAutoFit/>
          </a:bodyPr>
          <a:lstStyle/>
          <a:p>
            <a:pPr>
              <a:lnSpc>
                <a:spcPct val="107000"/>
              </a:lnSpc>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Varietà </a:t>
            </a: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resistenti</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ad esempio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"Lr34" e "Sr2"</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L'integrazione di queste varietà resistenti nelle rotazioni colturali con colture non cerealicole (ad esempio, legumi) riduce l'inoculo di ruggine nel campo, diminuendo la pressione della malattia sulle colture di grano successive. </a:t>
            </a:r>
          </a:p>
        </p:txBody>
      </p:sp>
      <p:sp>
        <p:nvSpPr>
          <p:cNvPr id="20" name="Prostokąt 19">
            <a:extLst>
              <a:ext uri="{FF2B5EF4-FFF2-40B4-BE49-F238E27FC236}">
                <a16:creationId xmlns:a16="http://schemas.microsoft.com/office/drawing/2014/main" id="{8FE6DA66-2C6F-4D50-A976-AFB647D55204}"/>
              </a:ext>
            </a:extLst>
          </p:cNvPr>
          <p:cNvSpPr/>
          <p:nvPr/>
        </p:nvSpPr>
        <p:spPr>
          <a:xfrm>
            <a:off x="450037" y="1070941"/>
            <a:ext cx="5514146" cy="407035"/>
          </a:xfrm>
          <a:prstGeom prst="rect">
            <a:avLst/>
          </a:prstGeom>
        </p:spPr>
        <p:txBody>
          <a:bodyPr wrap="square">
            <a:spAutoFit/>
          </a:bodyPr>
          <a:lstStyle/>
          <a:p>
            <a:pPr algn="ctr">
              <a:lnSpc>
                <a:spcPct val="107000"/>
              </a:lnSpc>
              <a:spcAft>
                <a:spcPts val="800"/>
              </a:spcAft>
            </a:pPr>
            <a:r>
              <a:rPr lang="pl-PL" sz="2000" dirty="0" err="1">
                <a:solidFill>
                  <a:srgbClr val="231F20"/>
                </a:solidFill>
                <a:latin typeface="Calibri" panose="020F0502020204030204" pitchFamily="34" charset="0"/>
                <a:ea typeface="Calibri" panose="020F0502020204030204" pitchFamily="34" charset="0"/>
                <a:cs typeface="Vrinda" panose="020B0502040204020203" pitchFamily="34" charset="0"/>
              </a:rPr>
              <a:t>Malattie della ruggine del grano </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000" i="1" dirty="0">
                <a:solidFill>
                  <a:srgbClr val="231F20"/>
                </a:solidFill>
                <a:latin typeface="Calibri" panose="020F0502020204030204" pitchFamily="34" charset="0"/>
                <a:ea typeface="Calibri" panose="020F0502020204030204" pitchFamily="34" charset="0"/>
                <a:cs typeface="Vrinda" panose="020B0502040204020203" pitchFamily="34" charset="0"/>
              </a:rPr>
              <a:t>Puccinia </a:t>
            </a:r>
            <a:r>
              <a:rPr lang="en-US" sz="2000" i="1" dirty="0" err="1">
                <a:solidFill>
                  <a:srgbClr val="231F20"/>
                </a:solidFill>
                <a:latin typeface="Calibri" panose="020F0502020204030204" pitchFamily="34" charset="0"/>
                <a:ea typeface="Calibri" panose="020F0502020204030204" pitchFamily="34" charset="0"/>
                <a:cs typeface="Vrinda" panose="020B0502040204020203" pitchFamily="34" charset="0"/>
              </a:rPr>
              <a:t>graminis</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2341" y="1618461"/>
            <a:ext cx="4715879"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096000" y="1070941"/>
            <a:ext cx="5818226" cy="422808"/>
          </a:xfrm>
          <a:prstGeom prst="rect">
            <a:avLst/>
          </a:prstGeom>
        </p:spPr>
        <p:txBody>
          <a:bodyPr wrap="square">
            <a:spAutoFit/>
          </a:bodyPr>
          <a:lstStyle/>
          <a:p>
            <a:pPr algn="ctr">
              <a:lnSpc>
                <a:spcPct val="107000"/>
              </a:lnSpc>
              <a:spcAft>
                <a:spcPts val="800"/>
              </a:spcAft>
            </a:pPr>
            <a:r>
              <a:rPr lang="pl-PL" sz="2000" dirty="0" err="1">
                <a:solidFill>
                  <a:srgbClr val="231F20"/>
                </a:solidFill>
                <a:latin typeface="Calibri" panose="020F0502020204030204" pitchFamily="34" charset="0"/>
                <a:ea typeface="Calibri" panose="020F0502020204030204" pitchFamily="34" charset="0"/>
                <a:cs typeface="Vrinda" panose="020B0502040204020203" pitchFamily="34" charset="0"/>
              </a:rPr>
              <a:t>Pomodoro Fusarium Wilt </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000" i="1" dirty="0">
                <a:solidFill>
                  <a:srgbClr val="231F20"/>
                </a:solidFill>
                <a:latin typeface="Calibri" panose="020F0502020204030204" pitchFamily="34" charset="0"/>
                <a:ea typeface="Calibri" panose="020F0502020204030204" pitchFamily="34" charset="0"/>
                <a:cs typeface="Vrinda" panose="020B0502040204020203" pitchFamily="34" charset="0"/>
              </a:rPr>
              <a:t>Fusarium </a:t>
            </a:r>
            <a:r>
              <a:rPr lang="en-US" sz="2000" i="1" dirty="0" err="1">
                <a:solidFill>
                  <a:srgbClr val="231F20"/>
                </a:solidFill>
                <a:latin typeface="Calibri" panose="020F0502020204030204" pitchFamily="34" charset="0"/>
                <a:ea typeface="Calibri" panose="020F0502020204030204" pitchFamily="34" charset="0"/>
                <a:cs typeface="Vrinda" panose="020B0502040204020203" pitchFamily="34" charset="0"/>
              </a:rPr>
              <a:t>oxysporum</a:t>
            </a:r>
            <a:r>
              <a:rPr lang="en-US" sz="20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3030635"/>
            <a:ext cx="5215318" cy="2691121"/>
          </a:xfrm>
          <a:prstGeom prst="rect">
            <a:avLst/>
          </a:prstGeom>
        </p:spPr>
        <p:txBody>
          <a:bodyPr wrap="square">
            <a:spAutoFit/>
          </a:bodyPr>
          <a:lstStyle/>
          <a:p>
            <a:pPr>
              <a:lnSpc>
                <a:spcPct val="107000"/>
              </a:lnSpc>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Varietà </a:t>
            </a: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resistenti</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ad esempio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'Celebrity' e 'Better Boy'</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Queste varietà possono essere piantate in rotazioni che includono colture non sensibili al Fusarium, come il mais o le brassiche, che interrompono il ciclo vitale del patogeno. </a:t>
            </a:r>
          </a:p>
        </p:txBody>
      </p:sp>
    </p:spTree>
    <p:extLst>
      <p:ext uri="{BB962C8B-B14F-4D97-AF65-F5344CB8AC3E}">
        <p14:creationId xmlns:p14="http://schemas.microsoft.com/office/powerpoint/2010/main" val="187897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146E44-982C-DDCB-EF04-E409C539ADC1}"/>
              </a:ext>
            </a:extLst>
          </p:cNvPr>
          <p:cNvGrpSpPr/>
          <p:nvPr/>
        </p:nvGrpSpPr>
        <p:grpSpPr>
          <a:xfrm rot="3730759">
            <a:off x="5535788" y="5368506"/>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88671" y="1296500"/>
            <a:ext cx="5666649" cy="3025975"/>
          </a:xfrm>
        </p:spPr>
        <p:txBody>
          <a:bodyPr/>
          <a:lstStyle/>
          <a:p>
            <a:r>
              <a:rPr lang="en-US" sz="2200" dirty="0"/>
              <a:t>Le colture di copertura sono parte integrante di un approccio agroecologico alla </a:t>
            </a:r>
            <a:r>
              <a:rPr lang="en-US" sz="2200" b="1" dirty="0"/>
              <a:t>gestione della trasmissione delle malattie </a:t>
            </a:r>
            <a:r>
              <a:rPr lang="en-US" sz="2200" dirty="0"/>
              <a:t>durante la successione delle</a:t>
            </a:r>
            <a:r>
              <a:rPr lang="en-US" sz="2200" b="1" dirty="0"/>
              <a:t> colture</a:t>
            </a:r>
            <a:r>
              <a:rPr lang="en-US" sz="2200" dirty="0"/>
              <a:t>. Si tratta di colture non convenzionali coltivate principalmente per </a:t>
            </a:r>
            <a:r>
              <a:rPr lang="en-US" sz="2200" b="1" dirty="0"/>
              <a:t>proteggere e migliorare la salute del suolo</a:t>
            </a:r>
            <a:r>
              <a:rPr lang="en-US" sz="2200" dirty="0"/>
              <a:t>, ma svolgono anche un ruolo cruciale nel ridurre l'incidenza delle malattie nelle colture successive. Agendo come una barriera per gli agenti patogeni, migliorando la struttura del suolo e favorendo le comunità microbiche benefiche, le colture di copertura possono interrompere efficacemente i cicli vitali degli agenti patogeni trasmessi dal suolo e ridurre la pressione delle malattie.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05811"/>
            <a:ext cx="5823857" cy="992652"/>
          </a:xfrm>
        </p:spPr>
        <p:txBody>
          <a:bodyPr/>
          <a:lstStyle/>
          <a:p>
            <a:pPr lvl="0"/>
            <a:r>
              <a:rPr lang="pl-PL" b="1" dirty="0"/>
              <a:t>Colture di copertura</a:t>
            </a:r>
          </a:p>
        </p:txBody>
      </p:sp>
      <p:grpSp>
        <p:nvGrpSpPr>
          <p:cNvPr id="20" name="Grupa 19">
            <a:extLst>
              <a:ext uri="{FF2B5EF4-FFF2-40B4-BE49-F238E27FC236}">
                <a16:creationId xmlns:a16="http://schemas.microsoft.com/office/drawing/2014/main" id="{77ADE965-6B19-424A-B49F-A2239186C0DB}"/>
              </a:ext>
            </a:extLst>
          </p:cNvPr>
          <p:cNvGrpSpPr/>
          <p:nvPr/>
        </p:nvGrpSpPr>
        <p:grpSpPr>
          <a:xfrm>
            <a:off x="6558007" y="63374"/>
            <a:ext cx="5666649" cy="6246890"/>
            <a:chOff x="6558007" y="63374"/>
            <a:chExt cx="5666649" cy="6246890"/>
          </a:xfrm>
        </p:grpSpPr>
        <p:sp>
          <p:nvSpPr>
            <p:cNvPr id="21" name="Prostokąt 20">
              <a:extLst>
                <a:ext uri="{FF2B5EF4-FFF2-40B4-BE49-F238E27FC236}">
                  <a16:creationId xmlns:a16="http://schemas.microsoft.com/office/drawing/2014/main" id="{E930CC37-4F4C-4C6B-A334-67F7BD32A864}"/>
                </a:ext>
              </a:extLst>
            </p:cNvPr>
            <p:cNvSpPr/>
            <p:nvPr/>
          </p:nvSpPr>
          <p:spPr>
            <a:xfrm>
              <a:off x="6558007" y="670530"/>
              <a:ext cx="5666649" cy="327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D13E39D7-0C76-4FDB-A464-BD57FF757F74}"/>
                </a:ext>
              </a:extLst>
            </p:cNvPr>
            <p:cNvSpPr/>
            <p:nvPr/>
          </p:nvSpPr>
          <p:spPr>
            <a:xfrm>
              <a:off x="6645070" y="63374"/>
              <a:ext cx="5546929" cy="934756"/>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100" b="1" kern="1200" dirty="0">
                  <a:solidFill>
                    <a:srgbClr val="231F20"/>
                  </a:solidFill>
                </a:rPr>
                <a:t>Strategie agroecologiche per le </a:t>
              </a:r>
              <a:r>
                <a:rPr lang="pl-PL" sz="2100" b="1" kern="1200" dirty="0" err="1">
                  <a:solidFill>
                    <a:srgbClr val="231F20"/>
                  </a:solidFill>
                </a:rPr>
                <a:t>colture di copertura Gestione delle malattie delle colture</a:t>
              </a:r>
              <a:endParaRPr lang="pl-PL" sz="2100" b="1" kern="1200" dirty="0">
                <a:solidFill>
                  <a:srgbClr val="231F20"/>
                </a:solidFill>
              </a:endParaRPr>
            </a:p>
          </p:txBody>
        </p:sp>
        <p:sp>
          <p:nvSpPr>
            <p:cNvPr id="23" name="Dowolny kształt: kształt 22">
              <a:extLst>
                <a:ext uri="{FF2B5EF4-FFF2-40B4-BE49-F238E27FC236}">
                  <a16:creationId xmlns:a16="http://schemas.microsoft.com/office/drawing/2014/main" id="{9C1C06EE-D185-464D-93F8-FF033A55938B}"/>
                </a:ext>
              </a:extLst>
            </p:cNvPr>
            <p:cNvSpPr/>
            <p:nvPr/>
          </p:nvSpPr>
          <p:spPr>
            <a:xfrm>
              <a:off x="6558007" y="1260210"/>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rgbClr val="231F20"/>
                  </a:solidFill>
                </a:rPr>
                <a:t>Molti patogeni sono specifici per l'ospite e richiedono un ospite adatto per sopravvivere e moltiplicarsi.</a:t>
              </a:r>
              <a:endParaRPr lang="pl-PL" sz="2000" b="0" kern="1200" dirty="0">
                <a:solidFill>
                  <a:srgbClr val="231F20"/>
                </a:solidFill>
              </a:endParaRPr>
            </a:p>
          </p:txBody>
        </p:sp>
        <p:sp>
          <p:nvSpPr>
            <p:cNvPr id="24" name="Dowolny kształt: kształt 23">
              <a:extLst>
                <a:ext uri="{FF2B5EF4-FFF2-40B4-BE49-F238E27FC236}">
                  <a16:creationId xmlns:a16="http://schemas.microsoft.com/office/drawing/2014/main" id="{F7CCBB8B-E46A-4C87-B2F2-FAC8E23BCCDF}"/>
                </a:ext>
              </a:extLst>
            </p:cNvPr>
            <p:cNvSpPr/>
            <p:nvPr/>
          </p:nvSpPr>
          <p:spPr>
            <a:xfrm>
              <a:off x="6841339" y="106833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200" b="0" kern="1200" dirty="0">
                  <a:solidFill>
                    <a:srgbClr val="231F20"/>
                  </a:solidFill>
                </a:rPr>
                <a:t>Interruzione dei cicli vitali dei patogeni</a:t>
              </a:r>
              <a:endParaRPr lang="pl-PL" sz="2200" b="0" kern="1200" dirty="0">
                <a:solidFill>
                  <a:srgbClr val="231F20"/>
                </a:solidFill>
              </a:endParaRPr>
            </a:p>
          </p:txBody>
        </p:sp>
        <p:sp>
          <p:nvSpPr>
            <p:cNvPr id="25" name="Dowolny kształt: kształt 24">
              <a:extLst>
                <a:ext uri="{FF2B5EF4-FFF2-40B4-BE49-F238E27FC236}">
                  <a16:creationId xmlns:a16="http://schemas.microsoft.com/office/drawing/2014/main" id="{82FAE63F-FDB8-4123-A279-068AAE53C547}"/>
                </a:ext>
              </a:extLst>
            </p:cNvPr>
            <p:cNvSpPr/>
            <p:nvPr/>
          </p:nvSpPr>
          <p:spPr>
            <a:xfrm>
              <a:off x="6558007" y="2791740"/>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rgbClr val="231F20"/>
                  </a:solidFill>
                </a:rPr>
                <a:t>Alcune colture di copertura rilasciano composti allelopatici che possono inibire la crescita dei patogeni o ridurne la vitalità.</a:t>
              </a:r>
              <a:endParaRPr lang="pl-PL" sz="2000" b="0" kern="1200" dirty="0">
                <a:solidFill>
                  <a:srgbClr val="231F20"/>
                </a:solidFill>
              </a:endParaRPr>
            </a:p>
          </p:txBody>
        </p:sp>
        <p:sp>
          <p:nvSpPr>
            <p:cNvPr id="26" name="Dowolny kształt: kształt 25">
              <a:extLst>
                <a:ext uri="{FF2B5EF4-FFF2-40B4-BE49-F238E27FC236}">
                  <a16:creationId xmlns:a16="http://schemas.microsoft.com/office/drawing/2014/main" id="{CDC6B466-CD09-4542-9E59-4572C3085FC2}"/>
                </a:ext>
              </a:extLst>
            </p:cNvPr>
            <p:cNvSpPr/>
            <p:nvPr/>
          </p:nvSpPr>
          <p:spPr>
            <a:xfrm>
              <a:off x="6841339" y="259986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400" b="0" kern="1200" dirty="0" err="1">
                  <a:solidFill>
                    <a:srgbClr val="231F20"/>
                  </a:solidFill>
                </a:rPr>
                <a:t>Effetti allelopatici</a:t>
              </a:r>
              <a:endParaRPr lang="pl-PL" sz="2400" b="0" kern="1200" dirty="0">
                <a:solidFill>
                  <a:srgbClr val="231F20"/>
                </a:solidFill>
              </a:endParaRPr>
            </a:p>
          </p:txBody>
        </p:sp>
        <p:sp>
          <p:nvSpPr>
            <p:cNvPr id="27" name="Dowolny kształt: kształt 26">
              <a:extLst>
                <a:ext uri="{FF2B5EF4-FFF2-40B4-BE49-F238E27FC236}">
                  <a16:creationId xmlns:a16="http://schemas.microsoft.com/office/drawing/2014/main" id="{1C4DB0A5-3516-4499-BB3E-7361D5E3E689}"/>
                </a:ext>
              </a:extLst>
            </p:cNvPr>
            <p:cNvSpPr/>
            <p:nvPr/>
          </p:nvSpPr>
          <p:spPr>
            <a:xfrm>
              <a:off x="6558007" y="4323269"/>
              <a:ext cx="5666649" cy="1986995"/>
            </a:xfrm>
            <a:custGeom>
              <a:avLst/>
              <a:gdLst>
                <a:gd name="connsiteX0" fmla="*/ 0 w 5666649"/>
                <a:gd name="connsiteY0" fmla="*/ 0 h 1842750"/>
                <a:gd name="connsiteX1" fmla="*/ 5666649 w 5666649"/>
                <a:gd name="connsiteY1" fmla="*/ 0 h 1842750"/>
                <a:gd name="connsiteX2" fmla="*/ 5666649 w 5666649"/>
                <a:gd name="connsiteY2" fmla="*/ 1842750 h 1842750"/>
                <a:gd name="connsiteX3" fmla="*/ 0 w 5666649"/>
                <a:gd name="connsiteY3" fmla="*/ 1842750 h 1842750"/>
                <a:gd name="connsiteX4" fmla="*/ 0 w 5666649"/>
                <a:gd name="connsiteY4" fmla="*/ 0 h 184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842750">
                  <a:moveTo>
                    <a:pt x="0" y="0"/>
                  </a:moveTo>
                  <a:lnTo>
                    <a:pt x="5666649" y="0"/>
                  </a:lnTo>
                  <a:lnTo>
                    <a:pt x="5666649" y="1842750"/>
                  </a:lnTo>
                  <a:lnTo>
                    <a:pt x="0" y="18427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rgbClr val="231F20"/>
                  </a:solidFill>
                </a:rPr>
                <a:t>Le </a:t>
              </a:r>
              <a:r>
                <a:rPr lang="en-US" sz="2000" b="0" kern="1200" dirty="0" err="1">
                  <a:solidFill>
                    <a:srgbClr val="231F20"/>
                  </a:solidFill>
                </a:rPr>
                <a:t>colture</a:t>
              </a:r>
              <a:r>
                <a:rPr lang="en-US" sz="2000" b="0" kern="1200" dirty="0">
                  <a:solidFill>
                    <a:srgbClr val="231F20"/>
                  </a:solidFill>
                </a:rPr>
                <a:t> di </a:t>
              </a:r>
              <a:r>
                <a:rPr lang="en-US" sz="2000" b="0" kern="1200" dirty="0" err="1">
                  <a:solidFill>
                    <a:srgbClr val="231F20"/>
                  </a:solidFill>
                </a:rPr>
                <a:t>copertura</a:t>
              </a:r>
              <a:r>
                <a:rPr lang="en-US" sz="2000" b="0" kern="1200" dirty="0">
                  <a:solidFill>
                    <a:srgbClr val="231F20"/>
                  </a:solidFill>
                </a:rPr>
                <a:t> </a:t>
              </a:r>
              <a:r>
                <a:rPr lang="en-US" sz="2000" b="0" kern="1200" dirty="0" err="1">
                  <a:solidFill>
                    <a:srgbClr val="231F20"/>
                  </a:solidFill>
                </a:rPr>
                <a:t>forniscono</a:t>
              </a:r>
              <a:r>
                <a:rPr lang="en-US" sz="2000" b="0" kern="1200" dirty="0">
                  <a:solidFill>
                    <a:srgbClr val="231F20"/>
                  </a:solidFill>
                </a:rPr>
                <a:t> </a:t>
              </a:r>
              <a:r>
                <a:rPr lang="en-US" sz="2000" b="0" kern="1200" dirty="0" err="1">
                  <a:solidFill>
                    <a:srgbClr val="231F20"/>
                  </a:solidFill>
                </a:rPr>
                <a:t>una</a:t>
              </a:r>
              <a:r>
                <a:rPr lang="en-US" sz="2000" b="0" kern="1200" dirty="0">
                  <a:solidFill>
                    <a:srgbClr val="231F20"/>
                  </a:solidFill>
                </a:rPr>
                <a:t> </a:t>
              </a:r>
              <a:r>
                <a:rPr lang="en-US" sz="2000" b="0" kern="1200" dirty="0" err="1">
                  <a:solidFill>
                    <a:srgbClr val="231F20"/>
                  </a:solidFill>
                </a:rPr>
                <a:t>copertura</a:t>
              </a:r>
              <a:r>
                <a:rPr lang="en-US" sz="2000" b="0" kern="1200" dirty="0">
                  <a:solidFill>
                    <a:srgbClr val="231F20"/>
                  </a:solidFill>
                </a:rPr>
                <a:t> del </a:t>
              </a:r>
              <a:r>
                <a:rPr lang="en-US" sz="2000" b="0" kern="1200" dirty="0" err="1">
                  <a:solidFill>
                    <a:srgbClr val="231F20"/>
                  </a:solidFill>
                </a:rPr>
                <a:t>terreno</a:t>
              </a:r>
              <a:r>
                <a:rPr lang="en-US" sz="2000" b="0" kern="1200" dirty="0">
                  <a:solidFill>
                    <a:srgbClr val="231F20"/>
                  </a:solidFill>
                </a:rPr>
                <a:t> </a:t>
              </a:r>
              <a:r>
                <a:rPr lang="en-US" sz="2000" b="0" kern="1200" dirty="0" err="1">
                  <a:solidFill>
                    <a:srgbClr val="231F20"/>
                  </a:solidFill>
                </a:rPr>
                <a:t>che</a:t>
              </a:r>
              <a:r>
                <a:rPr lang="en-US" sz="2000" b="0" kern="1200" dirty="0">
                  <a:solidFill>
                    <a:srgbClr val="231F20"/>
                  </a:solidFill>
                </a:rPr>
                <a:t> </a:t>
              </a:r>
              <a:r>
                <a:rPr lang="en-US" sz="2000" b="0" kern="1200" dirty="0" err="1">
                  <a:solidFill>
                    <a:srgbClr val="231F20"/>
                  </a:solidFill>
                </a:rPr>
                <a:t>riduce</a:t>
              </a:r>
              <a:r>
                <a:rPr lang="en-US" sz="2000" b="0" kern="1200" dirty="0">
                  <a:solidFill>
                    <a:srgbClr val="231F20"/>
                  </a:solidFill>
                </a:rPr>
                <a:t> </a:t>
              </a:r>
              <a:r>
                <a:rPr lang="en-US" sz="2000" b="0" kern="1200" dirty="0" err="1">
                  <a:solidFill>
                    <a:srgbClr val="231F20"/>
                  </a:solidFill>
                </a:rPr>
                <a:t>l'erosione</a:t>
              </a:r>
              <a:r>
                <a:rPr lang="en-US" sz="2000" b="0" kern="1200" dirty="0">
                  <a:solidFill>
                    <a:srgbClr val="231F20"/>
                  </a:solidFill>
                </a:rPr>
                <a:t> del </a:t>
              </a:r>
              <a:r>
                <a:rPr lang="en-US" sz="2000" b="0" kern="1200" dirty="0" err="1">
                  <a:solidFill>
                    <a:srgbClr val="231F20"/>
                  </a:solidFill>
                </a:rPr>
                <a:t>suolo</a:t>
              </a:r>
              <a:r>
                <a:rPr lang="en-US" sz="2000" b="0" kern="1200" dirty="0">
                  <a:solidFill>
                    <a:srgbClr val="231F20"/>
                  </a:solidFill>
                </a:rPr>
                <a:t> e </a:t>
              </a:r>
              <a:r>
                <a:rPr lang="en-US" sz="2000" b="0" kern="1200" dirty="0" err="1">
                  <a:solidFill>
                    <a:srgbClr val="231F20"/>
                  </a:solidFill>
                </a:rPr>
                <a:t>impedisce</a:t>
              </a:r>
              <a:r>
                <a:rPr lang="en-US" sz="2000" b="0" kern="1200" dirty="0">
                  <a:solidFill>
                    <a:srgbClr val="231F20"/>
                  </a:solidFill>
                </a:rPr>
                <a:t> la </a:t>
              </a:r>
              <a:r>
                <a:rPr lang="en-US" sz="2000" b="0" kern="1200" dirty="0" err="1">
                  <a:solidFill>
                    <a:srgbClr val="231F20"/>
                  </a:solidFill>
                </a:rPr>
                <a:t>dispersione</a:t>
              </a:r>
              <a:r>
                <a:rPr lang="en-US" sz="2000" b="0" kern="1200" dirty="0">
                  <a:solidFill>
                    <a:srgbClr val="231F20"/>
                  </a:solidFill>
                </a:rPr>
                <a:t> di </a:t>
              </a:r>
              <a:r>
                <a:rPr lang="en-US" sz="2000" b="0" kern="1200" dirty="0" err="1">
                  <a:solidFill>
                    <a:srgbClr val="231F20"/>
                  </a:solidFill>
                </a:rPr>
                <a:t>agenti</a:t>
              </a:r>
              <a:r>
                <a:rPr lang="en-US" sz="2000" b="0" kern="1200" dirty="0">
                  <a:solidFill>
                    <a:srgbClr val="231F20"/>
                  </a:solidFill>
                </a:rPr>
                <a:t> </a:t>
              </a:r>
              <a:r>
                <a:rPr lang="en-US" sz="2000" b="0" kern="1200" dirty="0" err="1">
                  <a:solidFill>
                    <a:srgbClr val="231F20"/>
                  </a:solidFill>
                </a:rPr>
                <a:t>patogeni</a:t>
              </a:r>
              <a:r>
                <a:rPr lang="en-US" sz="2000" b="0" kern="1200" dirty="0">
                  <a:solidFill>
                    <a:srgbClr val="231F20"/>
                  </a:solidFill>
                </a:rPr>
                <a:t> </a:t>
              </a:r>
              <a:r>
                <a:rPr lang="en-US" sz="2000" b="0" kern="1200" dirty="0" err="1">
                  <a:solidFill>
                    <a:srgbClr val="231F20"/>
                  </a:solidFill>
                </a:rPr>
                <a:t>trasmessi</a:t>
              </a:r>
              <a:r>
                <a:rPr lang="en-US" sz="2000" b="0" kern="1200" dirty="0">
                  <a:solidFill>
                    <a:srgbClr val="231F20"/>
                  </a:solidFill>
                </a:rPr>
                <a:t> dal </a:t>
              </a:r>
              <a:r>
                <a:rPr lang="en-US" sz="2000" b="0" kern="1200" dirty="0" err="1">
                  <a:solidFill>
                    <a:srgbClr val="231F20"/>
                  </a:solidFill>
                </a:rPr>
                <a:t>suolo</a:t>
              </a:r>
              <a:r>
                <a:rPr lang="en-US" sz="2000" b="0" kern="1200" dirty="0">
                  <a:solidFill>
                    <a:srgbClr val="231F20"/>
                  </a:solidFill>
                </a:rPr>
                <a:t> </a:t>
              </a:r>
              <a:r>
                <a:rPr lang="en-US" sz="2000" b="0" kern="1200" dirty="0" err="1">
                  <a:solidFill>
                    <a:srgbClr val="231F20"/>
                  </a:solidFill>
                </a:rPr>
                <a:t>sul</a:t>
              </a:r>
              <a:r>
                <a:rPr lang="en-US" sz="2000" b="0" kern="1200" dirty="0">
                  <a:solidFill>
                    <a:srgbClr val="231F20"/>
                  </a:solidFill>
                </a:rPr>
                <a:t> </a:t>
              </a:r>
              <a:r>
                <a:rPr lang="en-US" sz="2000" b="0" kern="1200" dirty="0" err="1">
                  <a:solidFill>
                    <a:srgbClr val="231F20"/>
                  </a:solidFill>
                </a:rPr>
                <a:t>fogliame</a:t>
              </a:r>
              <a:r>
                <a:rPr lang="en-US" sz="2000" b="0" kern="1200" dirty="0">
                  <a:solidFill>
                    <a:srgbClr val="231F20"/>
                  </a:solidFill>
                </a:rPr>
                <a:t> </a:t>
              </a:r>
              <a:r>
                <a:rPr lang="en-US" sz="2000" b="0" kern="1200" dirty="0" err="1">
                  <a:solidFill>
                    <a:srgbClr val="231F20"/>
                  </a:solidFill>
                </a:rPr>
                <a:t>delle</a:t>
              </a:r>
              <a:r>
                <a:rPr lang="en-US" sz="2000" b="0" kern="1200" dirty="0">
                  <a:solidFill>
                    <a:srgbClr val="231F20"/>
                  </a:solidFill>
                </a:rPr>
                <a:t> </a:t>
              </a:r>
              <a:r>
                <a:rPr lang="en-US" sz="2000" b="0" kern="1200" dirty="0" err="1">
                  <a:solidFill>
                    <a:srgbClr val="231F20"/>
                  </a:solidFill>
                </a:rPr>
                <a:t>colture</a:t>
              </a:r>
              <a:r>
                <a:rPr lang="en-US" sz="2000" b="0" kern="1200" dirty="0">
                  <a:solidFill>
                    <a:srgbClr val="231F20"/>
                  </a:solidFill>
                </a:rPr>
                <a:t>, un modo </a:t>
              </a:r>
              <a:r>
                <a:rPr lang="en-US" sz="2000" b="0" kern="1200" dirty="0" err="1">
                  <a:solidFill>
                    <a:srgbClr val="231F20"/>
                  </a:solidFill>
                </a:rPr>
                <a:t>comune</a:t>
              </a:r>
              <a:r>
                <a:rPr lang="en-US" sz="2000" b="0" kern="1200" dirty="0">
                  <a:solidFill>
                    <a:srgbClr val="231F20"/>
                  </a:solidFill>
                </a:rPr>
                <a:t> di </a:t>
              </a:r>
              <a:r>
                <a:rPr lang="en-US" sz="2000" b="0" kern="1200" dirty="0" err="1">
                  <a:solidFill>
                    <a:srgbClr val="231F20"/>
                  </a:solidFill>
                </a:rPr>
                <a:t>diffusione</a:t>
              </a:r>
              <a:r>
                <a:rPr lang="en-US" sz="2000" b="0" kern="1200" dirty="0">
                  <a:solidFill>
                    <a:srgbClr val="231F20"/>
                  </a:solidFill>
                </a:rPr>
                <a:t> </a:t>
              </a:r>
              <a:r>
                <a:rPr lang="en-US" sz="2000" b="0" kern="1200" dirty="0" err="1">
                  <a:solidFill>
                    <a:srgbClr val="231F20"/>
                  </a:solidFill>
                </a:rPr>
                <a:t>delle</a:t>
              </a:r>
              <a:r>
                <a:rPr lang="en-US" sz="2000" b="0" kern="1200" dirty="0">
                  <a:solidFill>
                    <a:srgbClr val="231F20"/>
                  </a:solidFill>
                </a:rPr>
                <a:t> </a:t>
              </a:r>
              <a:r>
                <a:rPr lang="en-US" sz="2000" b="0" kern="1200" dirty="0" err="1">
                  <a:solidFill>
                    <a:srgbClr val="231F20"/>
                  </a:solidFill>
                </a:rPr>
                <a:t>malattie</a:t>
              </a:r>
              <a:r>
                <a:rPr lang="en-US" sz="2000" b="0" kern="1200" dirty="0">
                  <a:solidFill>
                    <a:srgbClr val="231F20"/>
                  </a:solidFill>
                </a:rPr>
                <a:t>.</a:t>
              </a:r>
              <a:endParaRPr lang="pl-PL" sz="2000" b="0" kern="1200" dirty="0">
                <a:solidFill>
                  <a:srgbClr val="231F20"/>
                </a:solidFill>
              </a:endParaRPr>
            </a:p>
          </p:txBody>
        </p:sp>
        <p:sp>
          <p:nvSpPr>
            <p:cNvPr id="28" name="Dowolny kształt: kształt 27">
              <a:extLst>
                <a:ext uri="{FF2B5EF4-FFF2-40B4-BE49-F238E27FC236}">
                  <a16:creationId xmlns:a16="http://schemas.microsoft.com/office/drawing/2014/main" id="{B8C8F128-B9AA-47CA-90B9-C9B7B7BFA5E5}"/>
                </a:ext>
              </a:extLst>
            </p:cNvPr>
            <p:cNvSpPr/>
            <p:nvPr/>
          </p:nvSpPr>
          <p:spPr>
            <a:xfrm>
              <a:off x="6841339" y="413139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200" b="0" kern="1200" dirty="0" err="1">
                  <a:solidFill>
                    <a:srgbClr val="231F20"/>
                  </a:solidFill>
                </a:rPr>
                <a:t>Riduzione </a:t>
              </a:r>
              <a:r>
                <a:rPr lang="pl-PL" sz="2200" b="0" kern="1200" dirty="0">
                  <a:solidFill>
                    <a:srgbClr val="231F20"/>
                  </a:solidFill>
                </a:rPr>
                <a:t>della </a:t>
              </a:r>
              <a:r>
                <a:rPr lang="pl-PL" sz="2200" b="0" kern="1200" dirty="0" err="1">
                  <a:solidFill>
                    <a:srgbClr val="231F20"/>
                  </a:solidFill>
                </a:rPr>
                <a:t>dispersione degli spruzzi</a:t>
              </a:r>
              <a:endParaRPr lang="pl-PL" sz="2200" b="0" kern="1200" dirty="0">
                <a:solidFill>
                  <a:srgbClr val="231F20"/>
                </a:solidFill>
              </a:endParaRPr>
            </a:p>
          </p:txBody>
        </p:sp>
      </p:grpSp>
    </p:spTree>
    <p:extLst>
      <p:ext uri="{BB962C8B-B14F-4D97-AF65-F5344CB8AC3E}">
        <p14:creationId xmlns:p14="http://schemas.microsoft.com/office/powerpoint/2010/main" val="2332505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81146" y="1278699"/>
            <a:ext cx="5740245" cy="3025975"/>
          </a:xfrm>
        </p:spPr>
        <p:txBody>
          <a:bodyPr/>
          <a:lstStyle/>
          <a:p>
            <a:pPr marL="0" indent="0"/>
            <a:r>
              <a:rPr lang="en-US" sz="2300" dirty="0"/>
              <a:t>La rotazione delle colture è una pratica agricola che prevede la semina di diversi tipi di colture nello stesso campo in stagioni successive. Questo metodo </a:t>
            </a:r>
            <a:r>
              <a:rPr lang="en-US" sz="2300" b="1" dirty="0"/>
              <a:t>aiuta a mantenere la salute del suolo, a migliorarne la fertilità e a ridurre l'accumulo di parassiti e malattie </a:t>
            </a:r>
            <a:r>
              <a:rPr lang="en-US" sz="2300" dirty="0"/>
              <a:t>associate alla monocoltura continua. Ruotando le colture con diverse esigenze nutritive e strutture radicali, gli agricoltori possono migliorare la struttura del suolo e </a:t>
            </a:r>
            <a:r>
              <a:rPr lang="en-US" sz="2300" dirty="0" err="1"/>
              <a:t>ridurre al minimo </a:t>
            </a:r>
            <a:r>
              <a:rPr lang="en-US" sz="2300" dirty="0"/>
              <a:t>la necessità di </a:t>
            </a:r>
            <a:r>
              <a:rPr lang="en-US" sz="2300" dirty="0" err="1"/>
              <a:t>fertilizzanti </a:t>
            </a:r>
            <a:r>
              <a:rPr lang="en-US" sz="2300" dirty="0"/>
              <a:t>chimici e pesticidi. La rotazione delle colture è una strategia fondamentale per un'agricoltura sostenibile.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39858" y="592093"/>
            <a:ext cx="4990998" cy="992652"/>
          </a:xfrm>
        </p:spPr>
        <p:txBody>
          <a:bodyPr/>
          <a:lstStyle/>
          <a:p>
            <a:r>
              <a:rPr lang="pl-PL" b="1" dirty="0" err="1"/>
              <a:t>Rotazione delle colture</a:t>
            </a:r>
            <a:endParaRPr lang="en-US" b="1" dirty="0"/>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67448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672256" y="475208"/>
            <a:ext cx="11729533" cy="803654"/>
          </a:xfrm>
        </p:spPr>
        <p:txBody>
          <a:bodyPr/>
          <a:lstStyle/>
          <a:p>
            <a:r>
              <a:rPr lang="pl-PL" b="1" dirty="0" err="1"/>
              <a:t>Pratiche di rotazione delle colture</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2B4E5736-AA12-4899-80C7-90B9DDC0D6FD}"/>
              </a:ext>
            </a:extLst>
          </p:cNvPr>
          <p:cNvGrpSpPr/>
          <p:nvPr/>
        </p:nvGrpSpPr>
        <p:grpSpPr>
          <a:xfrm>
            <a:off x="1662435" y="1319335"/>
            <a:ext cx="10172475" cy="4681324"/>
            <a:chOff x="2177712" y="1319335"/>
            <a:chExt cx="10172475" cy="4681324"/>
          </a:xfrm>
        </p:grpSpPr>
        <p:sp>
          <p:nvSpPr>
            <p:cNvPr id="22" name="Ramka 21">
              <a:extLst>
                <a:ext uri="{FF2B5EF4-FFF2-40B4-BE49-F238E27FC236}">
                  <a16:creationId xmlns:a16="http://schemas.microsoft.com/office/drawing/2014/main" id="{71EE90F1-A8A8-47D9-8964-984E92B2052D}"/>
                </a:ext>
              </a:extLst>
            </p:cNvPr>
            <p:cNvSpPr/>
            <p:nvPr/>
          </p:nvSpPr>
          <p:spPr>
            <a:xfrm>
              <a:off x="2403585" y="1820237"/>
              <a:ext cx="5874587" cy="4180422"/>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358C39B2-CA5F-454B-A917-E98363BAE3D1}"/>
                </a:ext>
              </a:extLst>
            </p:cNvPr>
            <p:cNvSpPr/>
            <p:nvPr/>
          </p:nvSpPr>
          <p:spPr>
            <a:xfrm>
              <a:off x="2177712" y="1319335"/>
              <a:ext cx="5648715" cy="395431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FD6E2783-5B2F-4317-BC25-DDF5B37FB2E2}"/>
                </a:ext>
              </a:extLst>
            </p:cNvPr>
            <p:cNvSpPr/>
            <p:nvPr/>
          </p:nvSpPr>
          <p:spPr>
            <a:xfrm>
              <a:off x="2633254" y="5275054"/>
              <a:ext cx="5419046" cy="496220"/>
            </a:xfrm>
            <a:custGeom>
              <a:avLst/>
              <a:gdLst>
                <a:gd name="connsiteX0" fmla="*/ 0 w 5419046"/>
                <a:gd name="connsiteY0" fmla="*/ 0 h 496220"/>
                <a:gd name="connsiteX1" fmla="*/ 5419046 w 5419046"/>
                <a:gd name="connsiteY1" fmla="*/ 0 h 496220"/>
                <a:gd name="connsiteX2" fmla="*/ 5419046 w 5419046"/>
                <a:gd name="connsiteY2" fmla="*/ 496220 h 496220"/>
                <a:gd name="connsiteX3" fmla="*/ 0 w 5419046"/>
                <a:gd name="connsiteY3" fmla="*/ 496220 h 496220"/>
                <a:gd name="connsiteX4" fmla="*/ 0 w 5419046"/>
                <a:gd name="connsiteY4" fmla="*/ 0 h 49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046" h="496220">
                  <a:moveTo>
                    <a:pt x="0" y="0"/>
                  </a:moveTo>
                  <a:lnTo>
                    <a:pt x="5419046" y="0"/>
                  </a:lnTo>
                  <a:lnTo>
                    <a:pt x="5419046" y="496220"/>
                  </a:lnTo>
                  <a:lnTo>
                    <a:pt x="0" y="496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ROTAZIONE LEGUMI-CEREALI</a:t>
              </a:r>
            </a:p>
          </p:txBody>
        </p:sp>
        <p:sp>
          <p:nvSpPr>
            <p:cNvPr id="25" name="Dowolny kształt: kształt 24">
              <a:extLst>
                <a:ext uri="{FF2B5EF4-FFF2-40B4-BE49-F238E27FC236}">
                  <a16:creationId xmlns:a16="http://schemas.microsoft.com/office/drawing/2014/main" id="{63365C7A-F8FE-419F-B87C-F1DA188CF0AC}"/>
                </a:ext>
              </a:extLst>
            </p:cNvPr>
            <p:cNvSpPr/>
            <p:nvPr/>
          </p:nvSpPr>
          <p:spPr>
            <a:xfrm>
              <a:off x="8557646" y="1342742"/>
              <a:ext cx="3792541" cy="4180422"/>
            </a:xfrm>
            <a:custGeom>
              <a:avLst/>
              <a:gdLst>
                <a:gd name="connsiteX0" fmla="*/ 0 w 2685797"/>
                <a:gd name="connsiteY0" fmla="*/ 0 h 4180422"/>
                <a:gd name="connsiteX1" fmla="*/ 2685797 w 2685797"/>
                <a:gd name="connsiteY1" fmla="*/ 0 h 4180422"/>
                <a:gd name="connsiteX2" fmla="*/ 2685797 w 2685797"/>
                <a:gd name="connsiteY2" fmla="*/ 4180422 h 4180422"/>
                <a:gd name="connsiteX3" fmla="*/ 0 w 2685797"/>
                <a:gd name="connsiteY3" fmla="*/ 4180422 h 4180422"/>
                <a:gd name="connsiteX4" fmla="*/ 0 w 2685797"/>
                <a:gd name="connsiteY4" fmla="*/ 0 h 41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797" h="4180422">
                  <a:moveTo>
                    <a:pt x="0" y="0"/>
                  </a:moveTo>
                  <a:lnTo>
                    <a:pt x="2685797" y="0"/>
                  </a:lnTo>
                  <a:lnTo>
                    <a:pt x="2685797" y="4180422"/>
                  </a:lnTo>
                  <a:lnTo>
                    <a:pt x="0" y="4180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pl-PL" sz="2400" b="0" kern="1200" dirty="0">
                  <a:solidFill>
                    <a:srgbClr val="231F20"/>
                  </a:solidFill>
                </a:rPr>
                <a:t>Una </a:t>
              </a:r>
              <a:r>
                <a:rPr lang="en-US" sz="2400" b="0" kern="1200" dirty="0">
                  <a:solidFill>
                    <a:srgbClr val="231F20"/>
                  </a:solidFill>
                </a:rPr>
                <a:t>coltura di legumi (come fagioli, lenticchie, piselli o soia) viene coltivata in una stagione, seguita da una coltura di cereali (come grano, mais </a:t>
              </a:r>
              <a:r>
                <a:rPr lang="pl-PL" sz="2400" b="0" kern="1200" dirty="0" err="1">
                  <a:solidFill>
                    <a:srgbClr val="231F20"/>
                  </a:solidFill>
                </a:rPr>
                <a:t>o </a:t>
              </a:r>
              <a:r>
                <a:rPr lang="en-US" sz="2400" b="0" kern="1200" dirty="0">
                  <a:solidFill>
                    <a:srgbClr val="231F20"/>
                  </a:solidFill>
                </a:rPr>
                <a:t>orzo) nella stagione successiva. </a:t>
              </a:r>
            </a:p>
            <a:p>
              <a:pPr marL="0" lvl="0" indent="0" defTabSz="1066800">
                <a:lnSpc>
                  <a:spcPct val="90000"/>
                </a:lnSpc>
                <a:spcBef>
                  <a:spcPct val="0"/>
                </a:spcBef>
                <a:spcAft>
                  <a:spcPct val="35000"/>
                </a:spcAft>
                <a:buNone/>
              </a:pPr>
              <a:r>
                <a:rPr lang="en-US" sz="2400" b="0" kern="1200" dirty="0">
                  <a:solidFill>
                    <a:srgbClr val="231F20"/>
                  </a:solidFill>
                </a:rPr>
                <a:t>Questa pratica migliora la salute del suolo fissando naturalmente l'azoto e aiuta a interrompere i cicli di parassiti e malattie, favorendo rese più elevate per entrambe le colture.</a:t>
              </a:r>
              <a:endParaRPr lang="pl-PL" sz="2400" b="0" kern="1200" dirty="0">
                <a:solidFill>
                  <a:srgbClr val="231F20"/>
                </a:solidFill>
              </a:endParaRPr>
            </a:p>
          </p:txBody>
        </p:sp>
      </p:grpSp>
    </p:spTree>
    <p:extLst>
      <p:ext uri="{BB962C8B-B14F-4D97-AF65-F5344CB8AC3E}">
        <p14:creationId xmlns:p14="http://schemas.microsoft.com/office/powerpoint/2010/main" val="3528093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0180"/>
            <a:ext cx="11729533" cy="803654"/>
          </a:xfrm>
        </p:spPr>
        <p:txBody>
          <a:bodyPr/>
          <a:lstStyle/>
          <a:p>
            <a:r>
              <a:rPr lang="pl-PL" b="1" dirty="0" err="1"/>
              <a:t>Pratiche di rotazione delle colture</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D8C6B89D-DEC6-4BA1-AB2F-61F80B51F342}"/>
              </a:ext>
            </a:extLst>
          </p:cNvPr>
          <p:cNvGrpSpPr/>
          <p:nvPr/>
        </p:nvGrpSpPr>
        <p:grpSpPr>
          <a:xfrm>
            <a:off x="2179038" y="1271708"/>
            <a:ext cx="9572360" cy="4728519"/>
            <a:chOff x="2179038" y="1271708"/>
            <a:chExt cx="9572360" cy="4728519"/>
          </a:xfrm>
        </p:grpSpPr>
        <p:sp>
          <p:nvSpPr>
            <p:cNvPr id="22" name="Ramka 21">
              <a:extLst>
                <a:ext uri="{FF2B5EF4-FFF2-40B4-BE49-F238E27FC236}">
                  <a16:creationId xmlns:a16="http://schemas.microsoft.com/office/drawing/2014/main" id="{23032B90-3079-4C90-B203-8ED6FA11CA87}"/>
                </a:ext>
              </a:extLst>
            </p:cNvPr>
            <p:cNvSpPr/>
            <p:nvPr/>
          </p:nvSpPr>
          <p:spPr>
            <a:xfrm>
              <a:off x="2404927" y="1819508"/>
              <a:ext cx="5875004" cy="4180719"/>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AA11FC5F-7468-4DAA-A1B0-83D8CF077178}"/>
                </a:ext>
              </a:extLst>
            </p:cNvPr>
            <p:cNvSpPr/>
            <p:nvPr/>
          </p:nvSpPr>
          <p:spPr>
            <a:xfrm>
              <a:off x="2179038" y="1318571"/>
              <a:ext cx="5649115" cy="395459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B482906C-4445-4FBA-AB11-F2C5976BC7D1}"/>
                </a:ext>
              </a:extLst>
            </p:cNvPr>
            <p:cNvSpPr/>
            <p:nvPr/>
          </p:nvSpPr>
          <p:spPr>
            <a:xfrm>
              <a:off x="2544050" y="5388569"/>
              <a:ext cx="5419430" cy="496255"/>
            </a:xfrm>
            <a:custGeom>
              <a:avLst/>
              <a:gdLst>
                <a:gd name="connsiteX0" fmla="*/ 0 w 5419430"/>
                <a:gd name="connsiteY0" fmla="*/ 0 h 496255"/>
                <a:gd name="connsiteX1" fmla="*/ 5419430 w 5419430"/>
                <a:gd name="connsiteY1" fmla="*/ 0 h 496255"/>
                <a:gd name="connsiteX2" fmla="*/ 5419430 w 5419430"/>
                <a:gd name="connsiteY2" fmla="*/ 496255 h 496255"/>
                <a:gd name="connsiteX3" fmla="*/ 0 w 5419430"/>
                <a:gd name="connsiteY3" fmla="*/ 496255 h 496255"/>
                <a:gd name="connsiteX4" fmla="*/ 0 w 5419430"/>
                <a:gd name="connsiteY4" fmla="*/ 0 h 49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430" h="496255">
                  <a:moveTo>
                    <a:pt x="0" y="0"/>
                  </a:moveTo>
                  <a:lnTo>
                    <a:pt x="5419430" y="0"/>
                  </a:lnTo>
                  <a:lnTo>
                    <a:pt x="5419430" y="496255"/>
                  </a:lnTo>
                  <a:lnTo>
                    <a:pt x="0" y="496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3680" tIns="87630" rIns="23368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231F20"/>
                  </a:solidFill>
                </a:rPr>
                <a:t>ROTAZIONE DELLE COLTURE RADICALI E DELLE COLTURE FOGLIARI</a:t>
              </a:r>
            </a:p>
          </p:txBody>
        </p:sp>
        <p:sp>
          <p:nvSpPr>
            <p:cNvPr id="25" name="Dowolny kształt: kształt 24">
              <a:extLst>
                <a:ext uri="{FF2B5EF4-FFF2-40B4-BE49-F238E27FC236}">
                  <a16:creationId xmlns:a16="http://schemas.microsoft.com/office/drawing/2014/main" id="{3250E18F-B828-4521-B086-84DDAD0F66CC}"/>
                </a:ext>
              </a:extLst>
            </p:cNvPr>
            <p:cNvSpPr/>
            <p:nvPr/>
          </p:nvSpPr>
          <p:spPr>
            <a:xfrm>
              <a:off x="8374456" y="1271708"/>
              <a:ext cx="3376942" cy="4180719"/>
            </a:xfrm>
            <a:custGeom>
              <a:avLst/>
              <a:gdLst>
                <a:gd name="connsiteX0" fmla="*/ 0 w 2685987"/>
                <a:gd name="connsiteY0" fmla="*/ 0 h 4180719"/>
                <a:gd name="connsiteX1" fmla="*/ 2685987 w 2685987"/>
                <a:gd name="connsiteY1" fmla="*/ 0 h 4180719"/>
                <a:gd name="connsiteX2" fmla="*/ 2685987 w 2685987"/>
                <a:gd name="connsiteY2" fmla="*/ 4180719 h 4180719"/>
                <a:gd name="connsiteX3" fmla="*/ 0 w 2685987"/>
                <a:gd name="connsiteY3" fmla="*/ 4180719 h 4180719"/>
                <a:gd name="connsiteX4" fmla="*/ 0 w 2685987"/>
                <a:gd name="connsiteY4" fmla="*/ 0 h 418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987" h="4180719">
                  <a:moveTo>
                    <a:pt x="0" y="0"/>
                  </a:moveTo>
                  <a:lnTo>
                    <a:pt x="2685987" y="0"/>
                  </a:lnTo>
                  <a:lnTo>
                    <a:pt x="2685987" y="4180719"/>
                  </a:lnTo>
                  <a:lnTo>
                    <a:pt x="0" y="41807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en-US" sz="2200" b="0" kern="1200" dirty="0">
                  <a:solidFill>
                    <a:srgbClr val="231F20"/>
                  </a:solidFill>
                </a:rPr>
                <a:t>La rotazione delle colture a radice e a foglia prevede l'alternanza di colture a radice, come carote o patate, con colture a foglia, come lattuga o spinaci, per </a:t>
              </a:r>
              <a:r>
                <a:rPr lang="en-US" sz="2200" b="0" kern="1200" dirty="0" err="1">
                  <a:solidFill>
                    <a:srgbClr val="231F20"/>
                  </a:solidFill>
                </a:rPr>
                <a:t>ottimizzare l'</a:t>
              </a:r>
              <a:r>
                <a:rPr lang="en-US" sz="2200" b="0" kern="1200" dirty="0">
                  <a:solidFill>
                    <a:srgbClr val="231F20"/>
                  </a:solidFill>
                </a:rPr>
                <a:t>uso dei nutrienti nel suolo e ridurre l'accumulo di parassiti. </a:t>
              </a:r>
            </a:p>
            <a:p>
              <a:pPr marL="0" lvl="0" indent="0" defTabSz="1066800">
                <a:lnSpc>
                  <a:spcPct val="90000"/>
                </a:lnSpc>
                <a:spcBef>
                  <a:spcPct val="0"/>
                </a:spcBef>
                <a:spcAft>
                  <a:spcPct val="35000"/>
                </a:spcAft>
                <a:buNone/>
              </a:pPr>
              <a:r>
                <a:rPr lang="en-US" sz="2200" b="0" kern="1200" dirty="0">
                  <a:solidFill>
                    <a:srgbClr val="231F20"/>
                  </a:solidFill>
                </a:rPr>
                <a:t>Questa pratica contribuisce a mantenere la struttura del suolo, a prevenirne l'impoverimento e a </a:t>
              </a:r>
              <a:r>
                <a:rPr lang="en-US" sz="2200" b="0" kern="1200" dirty="0" err="1">
                  <a:solidFill>
                    <a:srgbClr val="231F20"/>
                  </a:solidFill>
                </a:rPr>
                <a:t>ridurre al minimo il </a:t>
              </a:r>
              <a:r>
                <a:rPr lang="en-US" sz="2200" b="0" kern="1200" dirty="0">
                  <a:solidFill>
                    <a:srgbClr val="231F20"/>
                  </a:solidFill>
                </a:rPr>
                <a:t>rischio di malattie specifiche di entrambi i tipi di coltura.</a:t>
              </a:r>
              <a:endParaRPr lang="pl-PL" sz="2200" b="0" kern="1200" dirty="0">
                <a:solidFill>
                  <a:srgbClr val="231F20"/>
                </a:solidFill>
              </a:endParaRPr>
            </a:p>
          </p:txBody>
        </p:sp>
      </p:grpSp>
    </p:spTree>
    <p:extLst>
      <p:ext uri="{BB962C8B-B14F-4D97-AF65-F5344CB8AC3E}">
        <p14:creationId xmlns:p14="http://schemas.microsoft.com/office/powerpoint/2010/main" val="3641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060723" y="2341241"/>
            <a:ext cx="6010480" cy="3066422"/>
          </a:xfrm>
        </p:spPr>
        <p:txBody>
          <a:bodyPr/>
          <a:lstStyle/>
          <a:p>
            <a:r>
              <a:rPr lang="pl-PL" dirty="0" err="1"/>
              <a:t>Pratiche di </a:t>
            </a:r>
            <a:r>
              <a:rPr lang="pl-PL" dirty="0"/>
              <a:t>gestione </a:t>
            </a:r>
            <a:r>
              <a:rPr lang="pl-PL" dirty="0" err="1"/>
              <a:t>sostenibile delle colture</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02</a:t>
            </a:r>
            <a:endParaRPr lang="en-US" dirty="0"/>
          </a:p>
        </p:txBody>
      </p:sp>
    </p:spTree>
    <p:extLst>
      <p:ext uri="{BB962C8B-B14F-4D97-AF65-F5344CB8AC3E}">
        <p14:creationId xmlns:p14="http://schemas.microsoft.com/office/powerpoint/2010/main" val="152425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2321"/>
            <a:ext cx="11729533" cy="803654"/>
          </a:xfrm>
        </p:spPr>
        <p:txBody>
          <a:bodyPr/>
          <a:lstStyle/>
          <a:p>
            <a:r>
              <a:rPr lang="pl-PL" b="1" dirty="0" err="1"/>
              <a:t>Pratiche di rotazione delle colture</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7C616A2B-19D8-4B5C-A5E2-3F7FF1FF21AF}"/>
              </a:ext>
            </a:extLst>
          </p:cNvPr>
          <p:cNvGraphicFramePr/>
          <p:nvPr>
            <p:extLst>
              <p:ext uri="{D42A27DB-BD31-4B8C-83A1-F6EECF244321}">
                <p14:modId xmlns:p14="http://schemas.microsoft.com/office/powerpoint/2010/main" val="1315026973"/>
              </p:ext>
            </p:extLst>
          </p:nvPr>
        </p:nvGraphicFramePr>
        <p:xfrm>
          <a:off x="2174400" y="543600"/>
          <a:ext cx="9500400" cy="623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219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79064" y="361878"/>
            <a:ext cx="11729533" cy="803654"/>
          </a:xfrm>
        </p:spPr>
        <p:txBody>
          <a:bodyPr/>
          <a:lstStyle/>
          <a:p>
            <a:r>
              <a:rPr lang="pl-PL" b="1" dirty="0" err="1">
                <a:solidFill>
                  <a:srgbClr val="000000"/>
                </a:solidFill>
              </a:rPr>
              <a:t>Cicli comuni di rotazione delle colture</a:t>
            </a:r>
            <a:endParaRPr lang="pl-PL" b="1" dirty="0">
              <a:solidFill>
                <a:srgbClr val="000000"/>
              </a:solidFill>
            </a:endParaRPr>
          </a:p>
        </p:txBody>
      </p:sp>
      <p:grpSp>
        <p:nvGrpSpPr>
          <p:cNvPr id="3" name="Grupa 2">
            <a:extLst>
              <a:ext uri="{FF2B5EF4-FFF2-40B4-BE49-F238E27FC236}">
                <a16:creationId xmlns:a16="http://schemas.microsoft.com/office/drawing/2014/main" id="{715F1F33-BF7F-4456-894D-D79E3D08ACAA}"/>
              </a:ext>
            </a:extLst>
          </p:cNvPr>
          <p:cNvGrpSpPr/>
          <p:nvPr/>
        </p:nvGrpSpPr>
        <p:grpSpPr>
          <a:xfrm>
            <a:off x="1011206" y="1063272"/>
            <a:ext cx="10735880" cy="5166611"/>
            <a:chOff x="1011206" y="907061"/>
            <a:chExt cx="10735880" cy="5166611"/>
          </a:xfrm>
        </p:grpSpPr>
        <p:sp>
          <p:nvSpPr>
            <p:cNvPr id="5" name="Dowolny kształt: kształt 4">
              <a:extLst>
                <a:ext uri="{FF2B5EF4-FFF2-40B4-BE49-F238E27FC236}">
                  <a16:creationId xmlns:a16="http://schemas.microsoft.com/office/drawing/2014/main" id="{60CCA510-2571-4722-AC59-2E4F11411EBE}"/>
                </a:ext>
              </a:extLst>
            </p:cNvPr>
            <p:cNvSpPr/>
            <p:nvPr/>
          </p:nvSpPr>
          <p:spPr>
            <a:xfrm>
              <a:off x="3772354" y="909588"/>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ROTAZIONE SEMPLICE </a:t>
              </a:r>
              <a:r>
                <a:rPr lang="pl-PL" sz="2200" b="1" kern="1200" dirty="0">
                  <a:solidFill>
                    <a:srgbClr val="231F20"/>
                  </a:solidFill>
                </a:rPr>
                <a:t>- </a:t>
              </a:r>
              <a:r>
                <a:rPr lang="en-US" sz="2200" b="0" kern="1200" dirty="0" err="1">
                  <a:solidFill>
                    <a:srgbClr val="231F20"/>
                  </a:solidFill>
                </a:rPr>
                <a:t>rotazione </a:t>
              </a:r>
              <a:r>
                <a:rPr lang="en-US" sz="2200" b="0" kern="1200" dirty="0">
                  <a:solidFill>
                    <a:srgbClr val="231F20"/>
                  </a:solidFill>
                </a:rPr>
                <a:t>tra due tipi di colture, come il grano un anno e il trifoglio o il maggese l'anno successivo. Si tratta di una pratica che si riscontra spesso nei sistemi agricoli meno intensivi.</a:t>
              </a:r>
              <a:endParaRPr lang="pl-PL" sz="2200" b="0" kern="1200" dirty="0">
                <a:solidFill>
                  <a:srgbClr val="231F20"/>
                </a:solidFill>
              </a:endParaRPr>
            </a:p>
          </p:txBody>
        </p:sp>
        <p:sp>
          <p:nvSpPr>
            <p:cNvPr id="7" name="Prostokąt 6">
              <a:extLst>
                <a:ext uri="{FF2B5EF4-FFF2-40B4-BE49-F238E27FC236}">
                  <a16:creationId xmlns:a16="http://schemas.microsoft.com/office/drawing/2014/main" id="{BD4DB9E3-DA20-45E3-93B7-444FEED4FAA4}"/>
                </a:ext>
              </a:extLst>
            </p:cNvPr>
            <p:cNvSpPr/>
            <p:nvPr/>
          </p:nvSpPr>
          <p:spPr>
            <a:xfrm>
              <a:off x="2569619" y="90706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17" name="Dowolny kształt: kształt 16">
              <a:extLst>
                <a:ext uri="{FF2B5EF4-FFF2-40B4-BE49-F238E27FC236}">
                  <a16:creationId xmlns:a16="http://schemas.microsoft.com/office/drawing/2014/main" id="{649E3D8F-BD54-4D39-A33D-A403B6D37EC7}"/>
                </a:ext>
              </a:extLst>
            </p:cNvPr>
            <p:cNvSpPr/>
            <p:nvPr/>
          </p:nvSpPr>
          <p:spPr>
            <a:xfrm>
              <a:off x="1011206" y="2247344"/>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ROTAZIONE TRIENNALE </a:t>
              </a:r>
              <a:r>
                <a:rPr lang="pl-PL" sz="2200" b="1" kern="1200" dirty="0">
                  <a:solidFill>
                    <a:srgbClr val="231F20"/>
                  </a:solidFill>
                </a:rPr>
                <a:t>- </a:t>
              </a:r>
              <a:r>
                <a:rPr lang="pl-PL" sz="2200" b="0" kern="1200" dirty="0" err="1">
                  <a:solidFill>
                    <a:srgbClr val="231F20"/>
                  </a:solidFill>
                </a:rPr>
                <a:t>ad esempio</a:t>
              </a:r>
              <a:r>
                <a:rPr lang="pl-PL" sz="2200" b="0" kern="1200" dirty="0">
                  <a:solidFill>
                    <a:srgbClr val="231F20"/>
                  </a:solidFill>
                </a:rPr>
                <a:t>, </a:t>
              </a:r>
              <a:r>
                <a:rPr lang="en-US" sz="2200" b="0" kern="1200" dirty="0">
                  <a:solidFill>
                    <a:srgbClr val="231F20"/>
                  </a:solidFill>
                </a:rPr>
                <a:t>rotazione di mais, soia e grano. Questa rotazione aiuta a gestire in modo efficace le diverse esigenze nutritive e i cicli dei parassiti.</a:t>
              </a:r>
              <a:endParaRPr lang="pl-PL" sz="2200" b="0" kern="1200" dirty="0">
                <a:solidFill>
                  <a:srgbClr val="231F20"/>
                </a:solidFill>
              </a:endParaRPr>
            </a:p>
          </p:txBody>
        </p:sp>
        <p:sp>
          <p:nvSpPr>
            <p:cNvPr id="18" name="Prostokąt 17">
              <a:extLst>
                <a:ext uri="{FF2B5EF4-FFF2-40B4-BE49-F238E27FC236}">
                  <a16:creationId xmlns:a16="http://schemas.microsoft.com/office/drawing/2014/main" id="{1D0C6E97-484C-4CB5-B435-55BDFAE7ADE1}"/>
                </a:ext>
              </a:extLst>
            </p:cNvPr>
            <p:cNvSpPr/>
            <p:nvPr/>
          </p:nvSpPr>
          <p:spPr>
            <a:xfrm>
              <a:off x="8408349" y="2275535"/>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19" name="Dowolny kształt: kształt 18">
              <a:extLst>
                <a:ext uri="{FF2B5EF4-FFF2-40B4-BE49-F238E27FC236}">
                  <a16:creationId xmlns:a16="http://schemas.microsoft.com/office/drawing/2014/main" id="{0A62F769-4DC9-470B-ADF4-66B117C3E486}"/>
                </a:ext>
              </a:extLst>
            </p:cNvPr>
            <p:cNvSpPr/>
            <p:nvPr/>
          </p:nvSpPr>
          <p:spPr>
            <a:xfrm>
              <a:off x="3779056" y="3585101"/>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ROTAZIONE QUADRIENNALE </a:t>
              </a:r>
              <a:r>
                <a:rPr lang="pl-PL" sz="2200" b="1" kern="1200" dirty="0">
                  <a:solidFill>
                    <a:srgbClr val="231F20"/>
                  </a:solidFill>
                </a:rPr>
                <a:t>- </a:t>
              </a:r>
              <a:r>
                <a:rPr lang="pl-PL" sz="2200" b="0" kern="1200" dirty="0" err="1">
                  <a:solidFill>
                    <a:srgbClr val="231F20"/>
                  </a:solidFill>
                </a:rPr>
                <a:t>ad esempio </a:t>
              </a:r>
              <a:r>
                <a:rPr lang="en-US" sz="2200" b="0" kern="1200" dirty="0">
                  <a:solidFill>
                    <a:srgbClr val="231F20"/>
                  </a:solidFill>
                </a:rPr>
                <a:t>un ciclo di mais, soia, grano e una coltura di copertura come l'erba medica o il trifoglio. In questo modo si aggiunge un anno di leguminose o di colture di copertura per ricostituire il terreno.</a:t>
              </a:r>
              <a:endParaRPr lang="pl-PL" sz="2200" b="0" kern="1200" dirty="0">
                <a:solidFill>
                  <a:srgbClr val="231F20"/>
                </a:solidFill>
              </a:endParaRPr>
            </a:p>
          </p:txBody>
        </p:sp>
        <p:sp>
          <p:nvSpPr>
            <p:cNvPr id="20" name="Prostokąt 19">
              <a:extLst>
                <a:ext uri="{FF2B5EF4-FFF2-40B4-BE49-F238E27FC236}">
                  <a16:creationId xmlns:a16="http://schemas.microsoft.com/office/drawing/2014/main" id="{FA6009CC-A2B2-4E07-B2D9-431AAF29E564}"/>
                </a:ext>
              </a:extLst>
            </p:cNvPr>
            <p:cNvSpPr/>
            <p:nvPr/>
          </p:nvSpPr>
          <p:spPr>
            <a:xfrm>
              <a:off x="2567425" y="356319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21" name="Dowolny kształt: kształt 20">
              <a:extLst>
                <a:ext uri="{FF2B5EF4-FFF2-40B4-BE49-F238E27FC236}">
                  <a16:creationId xmlns:a16="http://schemas.microsoft.com/office/drawing/2014/main" id="{1CDBB30D-9CA3-40DF-B5BB-AC2B461461E3}"/>
                </a:ext>
              </a:extLst>
            </p:cNvPr>
            <p:cNvSpPr/>
            <p:nvPr/>
          </p:nvSpPr>
          <p:spPr>
            <a:xfrm>
              <a:off x="1074693" y="4922857"/>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ROTAZIONI ESTESE </a:t>
              </a:r>
              <a:r>
                <a:rPr lang="pl-PL" sz="2200" b="1" kern="1200" dirty="0">
                  <a:solidFill>
                    <a:srgbClr val="231F20"/>
                  </a:solidFill>
                </a:rPr>
                <a:t>- </a:t>
              </a:r>
              <a:r>
                <a:rPr lang="en-US" sz="2200" b="0" kern="1200" dirty="0">
                  <a:solidFill>
                    <a:srgbClr val="231F20"/>
                  </a:solidFill>
                </a:rPr>
                <a:t>colture più diversificate e che coprono periodi più lunghi, come una rotazione di sette anni che comprende una serie di ortaggi, cereali e sovesci. </a:t>
              </a:r>
              <a:endParaRPr lang="pl-PL" sz="2200" b="0" kern="1200" dirty="0">
                <a:solidFill>
                  <a:srgbClr val="231F20"/>
                </a:solidFill>
              </a:endParaRPr>
            </a:p>
          </p:txBody>
        </p:sp>
        <p:sp>
          <p:nvSpPr>
            <p:cNvPr id="22" name="Prostokąt 21">
              <a:extLst>
                <a:ext uri="{FF2B5EF4-FFF2-40B4-BE49-F238E27FC236}">
                  <a16:creationId xmlns:a16="http://schemas.microsoft.com/office/drawing/2014/main" id="{ABB23C1E-9DC7-41E3-8C4C-CB2207B567D2}"/>
                </a:ext>
              </a:extLst>
            </p:cNvPr>
            <p:cNvSpPr/>
            <p:nvPr/>
          </p:nvSpPr>
          <p:spPr>
            <a:xfrm>
              <a:off x="8414897" y="4925384"/>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64129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79064" y="366505"/>
            <a:ext cx="11729533" cy="803654"/>
          </a:xfrm>
        </p:spPr>
        <p:txBody>
          <a:bodyPr/>
          <a:lstStyle/>
          <a:p>
            <a:r>
              <a:rPr lang="pl-PL" b="1" dirty="0" err="1">
                <a:solidFill>
                  <a:srgbClr val="000000"/>
                </a:solidFill>
              </a:rPr>
              <a:t>Rotazione delle colture </a:t>
            </a:r>
            <a:r>
              <a:rPr lang="pl-PL" b="1" dirty="0">
                <a:solidFill>
                  <a:srgbClr val="000000"/>
                </a:solidFill>
              </a:rPr>
              <a:t>- </a:t>
            </a:r>
            <a:r>
              <a:rPr lang="pl-PL" b="1" dirty="0" err="1">
                <a:solidFill>
                  <a:srgbClr val="000000"/>
                </a:solidFill>
              </a:rPr>
              <a:t>Attuazione</a:t>
            </a:r>
            <a:endParaRPr lang="pl-PL" b="1" dirty="0">
              <a:solidFill>
                <a:srgbClr val="000000"/>
              </a:solidFill>
            </a:endParaRPr>
          </a:p>
        </p:txBody>
      </p:sp>
      <p:grpSp>
        <p:nvGrpSpPr>
          <p:cNvPr id="2" name="Grupa 1">
            <a:extLst>
              <a:ext uri="{FF2B5EF4-FFF2-40B4-BE49-F238E27FC236}">
                <a16:creationId xmlns:a16="http://schemas.microsoft.com/office/drawing/2014/main" id="{6C68CCA4-FB68-43DA-BFD5-59283F73C0D1}"/>
              </a:ext>
            </a:extLst>
          </p:cNvPr>
          <p:cNvGrpSpPr/>
          <p:nvPr/>
        </p:nvGrpSpPr>
        <p:grpSpPr>
          <a:xfrm>
            <a:off x="519200" y="1095276"/>
            <a:ext cx="11902154" cy="5257799"/>
            <a:chOff x="802570" y="957943"/>
            <a:chExt cx="11389430" cy="5257799"/>
          </a:xfrm>
        </p:grpSpPr>
        <p:sp>
          <p:nvSpPr>
            <p:cNvPr id="3" name="Prostokąt 2">
              <a:extLst>
                <a:ext uri="{FF2B5EF4-FFF2-40B4-BE49-F238E27FC236}">
                  <a16:creationId xmlns:a16="http://schemas.microsoft.com/office/drawing/2014/main" id="{AEA8B014-FFEB-4DC6-B98E-F159227E686B}"/>
                </a:ext>
              </a:extLst>
            </p:cNvPr>
            <p:cNvSpPr/>
            <p:nvPr/>
          </p:nvSpPr>
          <p:spPr>
            <a:xfrm>
              <a:off x="802570" y="957943"/>
              <a:ext cx="11389430" cy="5257799"/>
            </a:xfrm>
            <a:prstGeom prst="rect">
              <a:avLst/>
            </a:prstGeom>
            <a:noFill/>
          </p:spPr>
          <p:txBody>
            <a:bodyPr/>
            <a:lstStyle/>
            <a:p>
              <a:endParaRPr lang="pl-PL" sz="2100"/>
            </a:p>
          </p:txBody>
        </p:sp>
        <p:sp>
          <p:nvSpPr>
            <p:cNvPr id="5" name="Dowolny kształt: kształt 4">
              <a:extLst>
                <a:ext uri="{FF2B5EF4-FFF2-40B4-BE49-F238E27FC236}">
                  <a16:creationId xmlns:a16="http://schemas.microsoft.com/office/drawing/2014/main" id="{C3889F8B-3B16-4A1D-AEFE-6BECBE86C329}"/>
                </a:ext>
              </a:extLst>
            </p:cNvPr>
            <p:cNvSpPr/>
            <p:nvPr/>
          </p:nvSpPr>
          <p:spPr>
            <a:xfrm>
              <a:off x="4766958" y="960519"/>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100" b="1" kern="1200" dirty="0">
                  <a:solidFill>
                    <a:srgbClr val="231F20"/>
                  </a:solidFill>
                </a:rPr>
                <a:t>VALUTAZIONE DEL SUOLO - </a:t>
              </a:r>
              <a:r>
                <a:rPr lang="en-US" sz="2100" b="0" kern="1200" dirty="0">
                  <a:solidFill>
                    <a:srgbClr val="231F20"/>
                  </a:solidFill>
                </a:rPr>
                <a:t>per comprendere i livelli di nutrienti, il pH e la struttura del suolo per determinare quali colture sono adatte e quali modifiche sono necessarie</a:t>
              </a:r>
              <a:r>
                <a:rPr lang="en-US" sz="2100" b="1" kern="1200" dirty="0">
                  <a:solidFill>
                    <a:srgbClr val="231F20"/>
                  </a:solidFill>
                </a:rPr>
                <a:t>.</a:t>
              </a:r>
              <a:endParaRPr lang="pl-PL" sz="2100" b="1" kern="1200" dirty="0">
                <a:solidFill>
                  <a:srgbClr val="231F20"/>
                </a:solidFill>
              </a:endParaRPr>
            </a:p>
          </p:txBody>
        </p:sp>
        <p:sp>
          <p:nvSpPr>
            <p:cNvPr id="7" name="Prostokąt 6">
              <a:extLst>
                <a:ext uri="{FF2B5EF4-FFF2-40B4-BE49-F238E27FC236}">
                  <a16:creationId xmlns:a16="http://schemas.microsoft.com/office/drawing/2014/main" id="{1FDF06EE-1BB1-46BE-A526-F11A7A242F1B}"/>
                </a:ext>
              </a:extLst>
            </p:cNvPr>
            <p:cNvSpPr/>
            <p:nvPr/>
          </p:nvSpPr>
          <p:spPr>
            <a:xfrm>
              <a:off x="3067440" y="960519"/>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100"/>
            </a:p>
          </p:txBody>
        </p:sp>
        <p:sp>
          <p:nvSpPr>
            <p:cNvPr id="8" name="Dowolny kształt: kształt 7">
              <a:extLst>
                <a:ext uri="{FF2B5EF4-FFF2-40B4-BE49-F238E27FC236}">
                  <a16:creationId xmlns:a16="http://schemas.microsoft.com/office/drawing/2014/main" id="{2625078C-AC33-4A2D-8AF1-986EAA027203}"/>
                </a:ext>
              </a:extLst>
            </p:cNvPr>
            <p:cNvSpPr/>
            <p:nvPr/>
          </p:nvSpPr>
          <p:spPr>
            <a:xfrm>
              <a:off x="1428004" y="2798156"/>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100" b="1" kern="1200" dirty="0">
                  <a:solidFill>
                    <a:srgbClr val="231F20"/>
                  </a:solidFill>
                </a:rPr>
                <a:t>CONSIDERAZIONE DEL CLIMA - </a:t>
              </a:r>
              <a:r>
                <a:rPr lang="pl-PL" sz="2100" b="0" kern="1200" dirty="0" err="1">
                  <a:solidFill>
                    <a:srgbClr val="231F20"/>
                  </a:solidFill>
                </a:rPr>
                <a:t>valutazione </a:t>
              </a:r>
              <a:r>
                <a:rPr lang="pl-PL" sz="2100" b="0" kern="1200" dirty="0">
                  <a:solidFill>
                    <a:srgbClr val="231F20"/>
                  </a:solidFill>
                </a:rPr>
                <a:t>delle </a:t>
              </a:r>
              <a:r>
                <a:rPr lang="en-US" sz="2100" b="0" kern="1200" dirty="0">
                  <a:solidFill>
                    <a:srgbClr val="231F20"/>
                  </a:solidFill>
                </a:rPr>
                <a:t>condizioni climatiche locali, tra cui la temperatura, l'andamento delle precipitazioni e la durata della stagione di crescita</a:t>
              </a:r>
              <a:r>
                <a:rPr lang="pl-PL" sz="2100" b="0" kern="1200" dirty="0">
                  <a:solidFill>
                    <a:srgbClr val="231F20"/>
                  </a:solidFill>
                </a:rPr>
                <a:t>, per </a:t>
              </a:r>
              <a:r>
                <a:rPr lang="en-US" sz="2100" b="0" kern="1200" dirty="0">
                  <a:solidFill>
                    <a:srgbClr val="231F20"/>
                  </a:solidFill>
                </a:rPr>
                <a:t>selezionare le colture più adatte </a:t>
              </a:r>
              <a:r>
                <a:rPr lang="en-IE" sz="2100" b="0" kern="1200" dirty="0">
                  <a:solidFill>
                    <a:srgbClr val="231F20"/>
                  </a:solidFill>
                </a:rPr>
                <a:t>a un </a:t>
              </a:r>
              <a:r>
                <a:rPr lang="en-US" sz="2100" b="0" kern="1200" dirty="0">
                  <a:solidFill>
                    <a:srgbClr val="231F20"/>
                  </a:solidFill>
                </a:rPr>
                <a:t>clima specifico.</a:t>
              </a:r>
              <a:endParaRPr lang="pl-PL" sz="2100" b="0" kern="1200" dirty="0">
                <a:solidFill>
                  <a:srgbClr val="231F20"/>
                </a:solidFill>
              </a:endParaRPr>
            </a:p>
          </p:txBody>
        </p:sp>
        <p:sp>
          <p:nvSpPr>
            <p:cNvPr id="19" name="Prostokąt 18">
              <a:extLst>
                <a:ext uri="{FF2B5EF4-FFF2-40B4-BE49-F238E27FC236}">
                  <a16:creationId xmlns:a16="http://schemas.microsoft.com/office/drawing/2014/main" id="{E9C08B41-DC1E-473A-BB27-0FF9C571BDF6}"/>
                </a:ext>
              </a:extLst>
            </p:cNvPr>
            <p:cNvSpPr/>
            <p:nvPr/>
          </p:nvSpPr>
          <p:spPr>
            <a:xfrm>
              <a:off x="8365531" y="2798156"/>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100"/>
            </a:p>
          </p:txBody>
        </p:sp>
        <p:sp>
          <p:nvSpPr>
            <p:cNvPr id="20" name="Dowolny kształt: kształt 19">
              <a:extLst>
                <a:ext uri="{FF2B5EF4-FFF2-40B4-BE49-F238E27FC236}">
                  <a16:creationId xmlns:a16="http://schemas.microsoft.com/office/drawing/2014/main" id="{DEBF2A0A-733C-4D30-BE00-1116FE9F7768}"/>
                </a:ext>
              </a:extLst>
            </p:cNvPr>
            <p:cNvSpPr/>
            <p:nvPr/>
          </p:nvSpPr>
          <p:spPr>
            <a:xfrm>
              <a:off x="4776165" y="4635794"/>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100" b="1" kern="1200" dirty="0">
                  <a:solidFill>
                    <a:srgbClr val="231F20"/>
                  </a:solidFill>
                </a:rPr>
                <a:t>PIANIFICAZIONE DEL CICLO DI ROTAZIONE DELLE COLTURE </a:t>
              </a:r>
              <a:r>
                <a:rPr lang="pl-PL" sz="2100" b="1" kern="1200" dirty="0">
                  <a:solidFill>
                    <a:srgbClr val="231F20"/>
                  </a:solidFill>
                </a:rPr>
                <a:t>- </a:t>
              </a:r>
              <a:r>
                <a:rPr lang="en-IE" sz="2100" b="0" kern="1200" dirty="0">
                  <a:solidFill>
                    <a:srgbClr val="231F20"/>
                  </a:solidFill>
                </a:rPr>
                <a:t>Pianificazione </a:t>
              </a:r>
              <a:r>
                <a:rPr lang="en-US" sz="2100" b="0" kern="1200" dirty="0">
                  <a:solidFill>
                    <a:srgbClr val="231F20"/>
                  </a:solidFill>
                </a:rPr>
                <a:t>di una sequenza che prevede la rotazione di colture con diverse esigenze nutritive e resistenza ai parassiti</a:t>
              </a:r>
              <a:r>
                <a:rPr lang="pl-PL" sz="2100" b="0" kern="1200" dirty="0">
                  <a:solidFill>
                    <a:srgbClr val="231F20"/>
                  </a:solidFill>
                </a:rPr>
                <a:t>. La preparazione </a:t>
              </a:r>
              <a:r>
                <a:rPr lang="en-US" sz="2100" b="0" kern="1200" dirty="0">
                  <a:solidFill>
                    <a:srgbClr val="231F20"/>
                  </a:solidFill>
                </a:rPr>
                <a:t>del </a:t>
              </a:r>
              <a:r>
                <a:rPr lang="pl-PL" sz="2100" b="0" kern="1200" dirty="0">
                  <a:solidFill>
                    <a:srgbClr val="231F20"/>
                  </a:solidFill>
                </a:rPr>
                <a:t>terreno e le </a:t>
              </a:r>
              <a:r>
                <a:rPr lang="en-US" sz="2100" b="0" kern="1200" dirty="0">
                  <a:solidFill>
                    <a:srgbClr val="231F20"/>
                  </a:solidFill>
                </a:rPr>
                <a:t>migliori pratiche per la semina, tra cui la corretta spaziatura, la profondità e la tempistica</a:t>
              </a:r>
              <a:r>
                <a:rPr lang="pl-PL" sz="2100" b="0" kern="1200" dirty="0">
                  <a:solidFill>
                    <a:srgbClr val="231F20"/>
                  </a:solidFill>
                </a:rPr>
                <a:t>. </a:t>
              </a:r>
            </a:p>
          </p:txBody>
        </p:sp>
        <p:sp>
          <p:nvSpPr>
            <p:cNvPr id="21" name="Prostokąt 20">
              <a:extLst>
                <a:ext uri="{FF2B5EF4-FFF2-40B4-BE49-F238E27FC236}">
                  <a16:creationId xmlns:a16="http://schemas.microsoft.com/office/drawing/2014/main" id="{1AB2A297-7A5A-4D9A-934A-72B65F808EAD}"/>
                </a:ext>
              </a:extLst>
            </p:cNvPr>
            <p:cNvSpPr/>
            <p:nvPr/>
          </p:nvSpPr>
          <p:spPr>
            <a:xfrm>
              <a:off x="3067440" y="4638370"/>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100"/>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91310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D6147C33-0AEB-4999-B56A-1928F66A6AAC}"/>
              </a:ext>
            </a:extLst>
          </p:cNvPr>
          <p:cNvGrpSpPr/>
          <p:nvPr/>
        </p:nvGrpSpPr>
        <p:grpSpPr>
          <a:xfrm>
            <a:off x="1437895" y="780474"/>
            <a:ext cx="7961119" cy="5512385"/>
            <a:chOff x="1437895" y="780474"/>
            <a:chExt cx="7961119" cy="5512385"/>
          </a:xfrm>
        </p:grpSpPr>
        <p:graphicFrame>
          <p:nvGraphicFramePr>
            <p:cNvPr id="8" name="Diagram 7">
              <a:extLst>
                <a:ext uri="{FF2B5EF4-FFF2-40B4-BE49-F238E27FC236}">
                  <a16:creationId xmlns:a16="http://schemas.microsoft.com/office/drawing/2014/main" id="{10F8481A-5483-4C63-85BA-2B3BB4C1483A}"/>
                </a:ext>
              </a:extLst>
            </p:cNvPr>
            <p:cNvGraphicFramePr/>
            <p:nvPr/>
          </p:nvGraphicFramePr>
          <p:xfrm>
            <a:off x="3008789" y="1504859"/>
            <a:ext cx="6390225" cy="958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p:nvPr/>
          </p:nvGraphicFramePr>
          <p:xfrm>
            <a:off x="3008789" y="2457478"/>
            <a:ext cx="6390225" cy="958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p:nvPr/>
          </p:nvGraphicFramePr>
          <p:xfrm>
            <a:off x="3008788" y="3416323"/>
            <a:ext cx="6390225" cy="9588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p:nvPr/>
          </p:nvGraphicFramePr>
          <p:xfrm>
            <a:off x="3003892" y="4375169"/>
            <a:ext cx="6390225" cy="95884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CC31E226-EF2F-43E7-BA85-AA4D7903AD99}"/>
                </a:ext>
              </a:extLst>
            </p:cNvPr>
            <p:cNvGraphicFramePr/>
            <p:nvPr/>
          </p:nvGraphicFramePr>
          <p:xfrm>
            <a:off x="3008789" y="5334014"/>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nvGraphicFramePr>
          <p:xfrm>
            <a:off x="3008789" y="780474"/>
            <a:ext cx="6390225" cy="95884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493148"/>
            <a:ext cx="2418997" cy="479971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pSp>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425329" y="364257"/>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Un esempio di rotazione delle colture a cinque campi per </a:t>
            </a:r>
            <a:r>
              <a:rPr lang="pl-PL" b="1" dirty="0">
                <a:solidFill>
                  <a:srgbClr val="8BC540"/>
                </a:solidFill>
              </a:rPr>
              <a:t>una migliore </a:t>
            </a:r>
            <a:r>
              <a:rPr lang="en-US" b="1" dirty="0">
                <a:solidFill>
                  <a:srgbClr val="8BC540"/>
                </a:solidFill>
              </a:rPr>
              <a:t>qualità del suolo.</a:t>
            </a:r>
            <a:endParaRPr lang="pl-PL" b="1" dirty="0">
              <a:solidFill>
                <a:srgbClr val="8BC540"/>
              </a:solidFill>
            </a:endParaRPr>
          </a:p>
        </p:txBody>
      </p:sp>
    </p:spTree>
    <p:extLst>
      <p:ext uri="{BB962C8B-B14F-4D97-AF65-F5344CB8AC3E}">
        <p14:creationId xmlns:p14="http://schemas.microsoft.com/office/powerpoint/2010/main" val="2492139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0F8481A-5483-4C63-85BA-2B3BB4C1483A}"/>
              </a:ext>
            </a:extLst>
          </p:cNvPr>
          <p:cNvGraphicFramePr>
            <a:graphicFrameLocks noChangeAspect="1"/>
          </p:cNvGraphicFramePr>
          <p:nvPr/>
        </p:nvGraphicFramePr>
        <p:xfrm>
          <a:off x="2167961" y="1263130"/>
          <a:ext cx="7989406" cy="119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a:graphicFrameLocks noChangeAspect="1"/>
          </p:cNvGraphicFramePr>
          <p:nvPr/>
        </p:nvGraphicFramePr>
        <p:xfrm>
          <a:off x="2167961" y="2513141"/>
          <a:ext cx="7989406" cy="119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a:graphicFrameLocks noChangeAspect="1"/>
          </p:cNvGraphicFramePr>
          <p:nvPr/>
        </p:nvGraphicFramePr>
        <p:xfrm>
          <a:off x="2101297" y="3786491"/>
          <a:ext cx="7989406" cy="1198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a:graphicFrameLocks noChangeAspect="1"/>
          </p:cNvGraphicFramePr>
          <p:nvPr/>
        </p:nvGraphicFramePr>
        <p:xfrm>
          <a:off x="2101297" y="5059841"/>
          <a:ext cx="7989406" cy="11988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extLst>
              <p:ext uri="{D42A27DB-BD31-4B8C-83A1-F6EECF244321}">
                <p14:modId xmlns:p14="http://schemas.microsoft.com/office/powerpoint/2010/main" val="3854113341"/>
              </p:ext>
            </p:extLst>
          </p:nvPr>
        </p:nvGraphicFramePr>
        <p:xfrm>
          <a:off x="3008789" y="583209"/>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377547"/>
          <a:ext cx="2418997" cy="479971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389299" y="370408"/>
            <a:ext cx="10916103"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Un esempio di rotazione colturale </a:t>
            </a:r>
            <a:r>
              <a:rPr lang="pl-PL" b="1" dirty="0" err="1">
                <a:solidFill>
                  <a:srgbClr val="8BC540"/>
                </a:solidFill>
              </a:rPr>
              <a:t>a quattro campi </a:t>
            </a:r>
            <a:r>
              <a:rPr lang="en-US" b="1" dirty="0">
                <a:solidFill>
                  <a:srgbClr val="8BC540"/>
                </a:solidFill>
              </a:rPr>
              <a:t>per terreni di qualità inferiore</a:t>
            </a:r>
            <a:endParaRPr lang="pl-PL" b="1" dirty="0">
              <a:solidFill>
                <a:srgbClr val="8BC540"/>
              </a:solidFill>
            </a:endParaRPr>
          </a:p>
        </p:txBody>
      </p:sp>
    </p:spTree>
    <p:extLst>
      <p:ext uri="{BB962C8B-B14F-4D97-AF65-F5344CB8AC3E}">
        <p14:creationId xmlns:p14="http://schemas.microsoft.com/office/powerpoint/2010/main" val="146914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502882" y="2341241"/>
            <a:ext cx="7411211" cy="3066422"/>
          </a:xfrm>
        </p:spPr>
        <p:txBody>
          <a:bodyPr/>
          <a:lstStyle/>
          <a:p>
            <a:r>
              <a:rPr lang="en-US" dirty="0"/>
              <a:t>Pratiche agroecologiche per la gestione dei nutrienti </a:t>
            </a:r>
            <a:r>
              <a:rPr lang="pl-PL" dirty="0"/>
              <a:t>in un'azienda agricola</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275567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22434" y="2026166"/>
            <a:ext cx="5642321" cy="3025975"/>
          </a:xfrm>
        </p:spPr>
        <p:txBody>
          <a:bodyPr/>
          <a:lstStyle/>
          <a:p>
            <a:r>
              <a:rPr lang="en-US" dirty="0"/>
              <a:t>Le pratiche agroecologiche per la gestione dei nutrienti in un'azienda agricola sono incentrate sulla creazione di un </a:t>
            </a:r>
            <a:r>
              <a:rPr lang="en-US" b="1" dirty="0"/>
              <a:t>sistema equilibrato e autosufficiente </a:t>
            </a:r>
            <a:r>
              <a:rPr lang="en-US" dirty="0"/>
              <a:t>che migliora la fertilità del suolo, promuove la biodiversità e </a:t>
            </a:r>
            <a:r>
              <a:rPr lang="en-US" dirty="0" err="1"/>
              <a:t>riduce al minimo l'</a:t>
            </a:r>
            <a:r>
              <a:rPr lang="en-US" dirty="0"/>
              <a:t>impatto ambientale. Queste pratiche mirano a riciclare i nutrienti all'interno dell'ecosistema agricolo, a ridurre la dipendenza da input esterni e a sostenere una crescita sana delle piante.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90118" y="794326"/>
            <a:ext cx="4792587" cy="992652"/>
          </a:xfrm>
        </p:spPr>
        <p:txBody>
          <a:bodyPr/>
          <a:lstStyle/>
          <a:p>
            <a:r>
              <a:rPr lang="en-US" b="1" dirty="0"/>
              <a:t>Gestione dei nutrienti in un'azienda agricola</a:t>
            </a:r>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29491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5" name="Grupa 4">
            <a:extLst>
              <a:ext uri="{FF2B5EF4-FFF2-40B4-BE49-F238E27FC236}">
                <a16:creationId xmlns:a16="http://schemas.microsoft.com/office/drawing/2014/main" id="{40F242BB-08B1-4714-8A1D-4D23417EF097}"/>
              </a:ext>
            </a:extLst>
          </p:cNvPr>
          <p:cNvGrpSpPr/>
          <p:nvPr/>
        </p:nvGrpSpPr>
        <p:grpSpPr>
          <a:xfrm>
            <a:off x="668583" y="1689266"/>
            <a:ext cx="11137084" cy="3722561"/>
            <a:chOff x="668583" y="1351806"/>
            <a:chExt cx="11137084" cy="3722561"/>
          </a:xfrm>
        </p:grpSpPr>
        <p:sp>
          <p:nvSpPr>
            <p:cNvPr id="6" name="Dowolny kształt: kształt 5">
              <a:extLst>
                <a:ext uri="{FF2B5EF4-FFF2-40B4-BE49-F238E27FC236}">
                  <a16:creationId xmlns:a16="http://schemas.microsoft.com/office/drawing/2014/main" id="{CE118B1B-53F2-44EA-A68A-DEE5DAB5E57B}"/>
                </a:ext>
              </a:extLst>
            </p:cNvPr>
            <p:cNvSpPr/>
            <p:nvPr/>
          </p:nvSpPr>
          <p:spPr>
            <a:xfrm>
              <a:off x="668583" y="1351806"/>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Cover </a:t>
              </a:r>
              <a:r>
                <a:rPr lang="pl-PL" sz="2400" b="1" kern="1200" dirty="0">
                  <a:solidFill>
                    <a:srgbClr val="231F20"/>
                  </a:solidFill>
                </a:rPr>
                <a:t>Cropping e </a:t>
              </a:r>
              <a:r>
                <a:rPr lang="pl-PL" sz="2400" b="1" kern="1200" dirty="0" err="1">
                  <a:solidFill>
                    <a:srgbClr val="231F20"/>
                  </a:solidFill>
                </a:rPr>
                <a:t>rotazione delle colture</a:t>
              </a:r>
              <a:endParaRPr lang="pl-PL" sz="2400" b="1" kern="1200" dirty="0">
                <a:solidFill>
                  <a:srgbClr val="231F20"/>
                </a:solidFill>
              </a:endParaRPr>
            </a:p>
          </p:txBody>
        </p:sp>
        <p:sp>
          <p:nvSpPr>
            <p:cNvPr id="7" name="Dowolny kształt: kształt 6">
              <a:extLst>
                <a:ext uri="{FF2B5EF4-FFF2-40B4-BE49-F238E27FC236}">
                  <a16:creationId xmlns:a16="http://schemas.microsoft.com/office/drawing/2014/main" id="{1B67E49A-A67D-43FC-8341-00B4562D00E2}"/>
                </a:ext>
              </a:extLst>
            </p:cNvPr>
            <p:cNvSpPr/>
            <p:nvPr/>
          </p:nvSpPr>
          <p:spPr>
            <a:xfrm>
              <a:off x="668583" y="1932052"/>
              <a:ext cx="11137084" cy="1584641"/>
            </a:xfrm>
            <a:custGeom>
              <a:avLst/>
              <a:gdLst>
                <a:gd name="connsiteX0" fmla="*/ 0 w 11137084"/>
                <a:gd name="connsiteY0" fmla="*/ 0 h 1584641"/>
                <a:gd name="connsiteX1" fmla="*/ 11137084 w 11137084"/>
                <a:gd name="connsiteY1" fmla="*/ 0 h 1584641"/>
                <a:gd name="connsiteX2" fmla="*/ 11137084 w 11137084"/>
                <a:gd name="connsiteY2" fmla="*/ 1584641 h 1584641"/>
                <a:gd name="connsiteX3" fmla="*/ 0 w 11137084"/>
                <a:gd name="connsiteY3" fmla="*/ 1584641 h 1584641"/>
                <a:gd name="connsiteX4" fmla="*/ 0 w 11137084"/>
                <a:gd name="connsiteY4" fmla="*/ 0 h 1584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584641">
                  <a:moveTo>
                    <a:pt x="0" y="0"/>
                  </a:moveTo>
                  <a:lnTo>
                    <a:pt x="11137084" y="0"/>
                  </a:lnTo>
                  <a:lnTo>
                    <a:pt x="11137084" y="1584641"/>
                  </a:lnTo>
                  <a:lnTo>
                    <a:pt x="0" y="1584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200" kern="1200" dirty="0">
                  <a:solidFill>
                    <a:srgbClr val="231F20"/>
                  </a:solidFill>
                </a:rPr>
                <a:t>Le </a:t>
              </a:r>
              <a:r>
                <a:rPr lang="pl-PL" sz="2200" b="1" kern="1200" dirty="0">
                  <a:solidFill>
                    <a:srgbClr val="231F20"/>
                  </a:solidFill>
                </a:rPr>
                <a:t>colture di copertura </a:t>
              </a:r>
              <a:r>
                <a:rPr lang="pl-PL" sz="2200" kern="1200" dirty="0">
                  <a:solidFill>
                    <a:srgbClr val="231F20"/>
                  </a:solidFill>
                </a:rPr>
                <a:t>come il trifoglio, la segale o la veccia tra le colture principali</a:t>
              </a:r>
              <a:r>
                <a:rPr lang="en-IE" sz="2200" kern="1200" dirty="0">
                  <a:solidFill>
                    <a:srgbClr val="231F20"/>
                  </a:solidFill>
                </a:rPr>
                <a:t>, </a:t>
              </a:r>
              <a:r>
                <a:rPr lang="pl-PL" sz="2200" kern="1200" dirty="0">
                  <a:solidFill>
                    <a:srgbClr val="231F20"/>
                  </a:solidFill>
                </a:rPr>
                <a:t>prevengono l'erosione del suolo, </a:t>
              </a:r>
              <a:r>
                <a:rPr lang="en-IE" sz="2200" kern="1200" dirty="0">
                  <a:solidFill>
                    <a:srgbClr val="231F20"/>
                  </a:solidFill>
                </a:rPr>
                <a:t>aggiungono </a:t>
              </a:r>
              <a:r>
                <a:rPr lang="pl-PL" sz="2200" kern="1200" dirty="0">
                  <a:solidFill>
                    <a:srgbClr val="231F20"/>
                  </a:solidFill>
                </a:rPr>
                <a:t>materia organica e </a:t>
              </a:r>
              <a:r>
                <a:rPr lang="en-IE" sz="2200" kern="1200" dirty="0">
                  <a:solidFill>
                    <a:srgbClr val="231F20"/>
                  </a:solidFill>
                </a:rPr>
                <a:t>migliorano il </a:t>
              </a:r>
              <a:r>
                <a:rPr lang="pl-PL" sz="2200" kern="1200" dirty="0">
                  <a:solidFill>
                    <a:srgbClr val="231F20"/>
                  </a:solidFill>
                </a:rPr>
                <a:t>ciclo dei nutrienti. </a:t>
              </a:r>
              <a:r>
                <a:rPr lang="pl-PL" sz="2200" kern="1200" dirty="0" err="1">
                  <a:solidFill>
                    <a:srgbClr val="231F20"/>
                  </a:solidFill>
                </a:rPr>
                <a:t>Le colture di copertura possono </a:t>
              </a:r>
              <a:r>
                <a:rPr lang="pl-PL" sz="2200" kern="1200" dirty="0">
                  <a:solidFill>
                    <a:srgbClr val="231F20"/>
                  </a:solidFill>
                </a:rPr>
                <a:t>essere </a:t>
              </a:r>
              <a:r>
                <a:rPr lang="pl-PL" sz="2200" kern="1200" dirty="0" err="1">
                  <a:solidFill>
                    <a:srgbClr val="231F20"/>
                  </a:solidFill>
                </a:rPr>
                <a:t>utilizzate </a:t>
              </a:r>
              <a:r>
                <a:rPr lang="pl-PL" sz="2200" kern="1200" dirty="0">
                  <a:solidFill>
                    <a:srgbClr val="231F20"/>
                  </a:solidFill>
                </a:rPr>
                <a:t>come </a:t>
              </a:r>
              <a:r>
                <a:rPr lang="pl-PL" sz="2200" kern="1200" dirty="0" err="1">
                  <a:solidFill>
                    <a:srgbClr val="231F20"/>
                  </a:solidFill>
                </a:rPr>
                <a:t>sovescio incorporandole nel terreno</a:t>
              </a:r>
              <a:r>
                <a:rPr lang="pl-PL" sz="2200" kern="1200" dirty="0">
                  <a:solidFill>
                    <a:srgbClr val="231F20"/>
                  </a:solidFill>
                </a:rPr>
                <a:t>. </a:t>
              </a:r>
              <a:r>
                <a:rPr lang="pl-PL" sz="2200" kern="1200" dirty="0" err="1">
                  <a:solidFill>
                    <a:srgbClr val="231F20"/>
                  </a:solidFill>
                </a:rPr>
                <a:t>L'incorporazione di </a:t>
              </a:r>
              <a:r>
                <a:rPr lang="pl-PL" sz="2200" kern="1200" dirty="0">
                  <a:solidFill>
                    <a:srgbClr val="231F20"/>
                  </a:solidFill>
                </a:rPr>
                <a:t>una </a:t>
              </a:r>
              <a:r>
                <a:rPr lang="pl-PL" sz="2200" kern="1200" dirty="0" err="1">
                  <a:solidFill>
                    <a:srgbClr val="231F20"/>
                  </a:solidFill>
                </a:rPr>
                <a:t>varietà </a:t>
              </a:r>
              <a:r>
                <a:rPr lang="pl-PL" sz="2200" kern="1200" dirty="0">
                  <a:solidFill>
                    <a:srgbClr val="231F20"/>
                  </a:solidFill>
                </a:rPr>
                <a:t>di </a:t>
              </a:r>
              <a:r>
                <a:rPr lang="pl-PL" sz="2200" kern="1200" dirty="0" err="1">
                  <a:solidFill>
                    <a:srgbClr val="231F20"/>
                  </a:solidFill>
                </a:rPr>
                <a:t>specie </a:t>
              </a:r>
              <a:r>
                <a:rPr lang="pl-PL" sz="2200" kern="1200" dirty="0">
                  <a:solidFill>
                    <a:srgbClr val="231F20"/>
                  </a:solidFill>
                </a:rPr>
                <a:t>vegetali, </a:t>
              </a:r>
              <a:r>
                <a:rPr lang="pl-PL" sz="2200" kern="1200" dirty="0" err="1">
                  <a:solidFill>
                    <a:srgbClr val="231F20"/>
                  </a:solidFill>
                </a:rPr>
                <a:t>comprese le leguminose</a:t>
              </a:r>
              <a:r>
                <a:rPr lang="pl-PL" sz="2200" kern="1200" dirty="0">
                  <a:solidFill>
                    <a:srgbClr val="231F20"/>
                  </a:solidFill>
                </a:rPr>
                <a:t>, </a:t>
              </a:r>
              <a:r>
                <a:rPr lang="pl-PL" sz="2200" kern="1200" dirty="0" err="1">
                  <a:solidFill>
                    <a:srgbClr val="231F20"/>
                  </a:solidFill>
                </a:rPr>
                <a:t>aiuta a mantenere la fertilità del suolo</a:t>
              </a:r>
              <a:r>
                <a:rPr lang="pl-PL" sz="2200" kern="1200" dirty="0">
                  <a:solidFill>
                    <a:srgbClr val="231F20"/>
                  </a:solidFill>
                </a:rPr>
                <a:t>, arricchendolo per le </a:t>
              </a:r>
              <a:r>
                <a:rPr lang="pl-PL" sz="2200" kern="1200" dirty="0" err="1">
                  <a:solidFill>
                    <a:srgbClr val="231F20"/>
                  </a:solidFill>
                </a:rPr>
                <a:t>colture successive</a:t>
              </a:r>
              <a:r>
                <a:rPr lang="pl-PL" sz="2200" kern="1200" dirty="0">
                  <a:solidFill>
                    <a:srgbClr val="231F20"/>
                  </a:solidFill>
                </a:rPr>
                <a:t>.</a:t>
              </a:r>
            </a:p>
          </p:txBody>
        </p:sp>
        <p:sp>
          <p:nvSpPr>
            <p:cNvPr id="8" name="Dowolny kształt: kształt 7">
              <a:extLst>
                <a:ext uri="{FF2B5EF4-FFF2-40B4-BE49-F238E27FC236}">
                  <a16:creationId xmlns:a16="http://schemas.microsoft.com/office/drawing/2014/main" id="{5F95518E-4651-4D44-8F7B-C5FF657E1CF6}"/>
                </a:ext>
              </a:extLst>
            </p:cNvPr>
            <p:cNvSpPr/>
            <p:nvPr/>
          </p:nvSpPr>
          <p:spPr>
            <a:xfrm>
              <a:off x="668583" y="3679984"/>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Compostaggio</a:t>
              </a:r>
              <a:endParaRPr lang="pl-PL" sz="2400" b="1" kern="1200" dirty="0">
                <a:solidFill>
                  <a:srgbClr val="231F20"/>
                </a:solidFill>
              </a:endParaRPr>
            </a:p>
          </p:txBody>
        </p:sp>
        <p:sp>
          <p:nvSpPr>
            <p:cNvPr id="17" name="Dowolny kształt: kształt 16">
              <a:extLst>
                <a:ext uri="{FF2B5EF4-FFF2-40B4-BE49-F238E27FC236}">
                  <a16:creationId xmlns:a16="http://schemas.microsoft.com/office/drawing/2014/main" id="{9C657C94-788D-4026-A3C1-F0B204DFE5FB}"/>
                </a:ext>
              </a:extLst>
            </p:cNvPr>
            <p:cNvSpPr/>
            <p:nvPr/>
          </p:nvSpPr>
          <p:spPr>
            <a:xfrm>
              <a:off x="668583" y="4403942"/>
              <a:ext cx="11137084" cy="670425"/>
            </a:xfrm>
            <a:custGeom>
              <a:avLst/>
              <a:gdLst>
                <a:gd name="connsiteX0" fmla="*/ 0 w 11137084"/>
                <a:gd name="connsiteY0" fmla="*/ 0 h 670425"/>
                <a:gd name="connsiteX1" fmla="*/ 11137084 w 11137084"/>
                <a:gd name="connsiteY1" fmla="*/ 0 h 670425"/>
                <a:gd name="connsiteX2" fmla="*/ 11137084 w 11137084"/>
                <a:gd name="connsiteY2" fmla="*/ 670425 h 670425"/>
                <a:gd name="connsiteX3" fmla="*/ 0 w 11137084"/>
                <a:gd name="connsiteY3" fmla="*/ 670425 h 670425"/>
                <a:gd name="connsiteX4" fmla="*/ 0 w 11137084"/>
                <a:gd name="connsiteY4" fmla="*/ 0 h 67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70425">
                  <a:moveTo>
                    <a:pt x="0" y="0"/>
                  </a:moveTo>
                  <a:lnTo>
                    <a:pt x="11137084" y="0"/>
                  </a:lnTo>
                  <a:lnTo>
                    <a:pt x="11137084" y="670425"/>
                  </a:lnTo>
                  <a:lnTo>
                    <a:pt x="0" y="670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200" kern="1200" dirty="0">
                  <a:solidFill>
                    <a:srgbClr val="231F20"/>
                  </a:solidFill>
                </a:rPr>
                <a:t>Il </a:t>
              </a:r>
              <a:r>
                <a:rPr lang="pl-PL" sz="2200" b="1" kern="1200" dirty="0">
                  <a:solidFill>
                    <a:srgbClr val="231F20"/>
                  </a:solidFill>
                </a:rPr>
                <a:t>compost </a:t>
              </a:r>
              <a:r>
                <a:rPr lang="pl-PL" sz="2200" kern="1200" dirty="0">
                  <a:solidFill>
                    <a:srgbClr val="231F20"/>
                  </a:solidFill>
                </a:rPr>
                <a:t>ottenuto da rifiuti agricoli, letame e residui vegetali ricicla i nutrienti all'interno dell'azienda agricola e migliora la struttura e la fertilità del suolo.</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46338" y="402140"/>
            <a:ext cx="919436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Pratiche agroecologiche per la gestione dei nutrienti in un'azienda agricola</a:t>
            </a:r>
          </a:p>
        </p:txBody>
      </p:sp>
    </p:spTree>
    <p:extLst>
      <p:ext uri="{BB962C8B-B14F-4D97-AF65-F5344CB8AC3E}">
        <p14:creationId xmlns:p14="http://schemas.microsoft.com/office/powerpoint/2010/main" val="2646447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2508DD2-9BE1-4884-9E28-195847B054D7}"/>
              </a:ext>
            </a:extLst>
          </p:cNvPr>
          <p:cNvGrpSpPr/>
          <p:nvPr/>
        </p:nvGrpSpPr>
        <p:grpSpPr>
          <a:xfrm>
            <a:off x="668583" y="1459748"/>
            <a:ext cx="11137084" cy="4831288"/>
            <a:chOff x="668583" y="1350888"/>
            <a:chExt cx="11137084" cy="4831288"/>
          </a:xfrm>
        </p:grpSpPr>
        <p:sp>
          <p:nvSpPr>
            <p:cNvPr id="3" name="Dowolny kształt: kształt 2">
              <a:extLst>
                <a:ext uri="{FF2B5EF4-FFF2-40B4-BE49-F238E27FC236}">
                  <a16:creationId xmlns:a16="http://schemas.microsoft.com/office/drawing/2014/main" id="{1761BD15-6203-4A53-A9CF-80EAA12F36C6}"/>
                </a:ext>
              </a:extLst>
            </p:cNvPr>
            <p:cNvSpPr/>
            <p:nvPr/>
          </p:nvSpPr>
          <p:spPr>
            <a:xfrm>
              <a:off x="668583" y="1350888"/>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defTabSz="1066800">
                <a:lnSpc>
                  <a:spcPct val="90000"/>
                </a:lnSpc>
                <a:spcBef>
                  <a:spcPct val="0"/>
                </a:spcBef>
                <a:spcAft>
                  <a:spcPct val="35000"/>
                </a:spcAft>
              </a:pPr>
              <a:r>
                <a:rPr lang="pl-PL" sz="2300" b="1" dirty="0" err="1">
                  <a:solidFill>
                    <a:srgbClr val="231F20"/>
                  </a:solidFill>
                </a:rPr>
                <a:t>Pacciamatura</a:t>
              </a:r>
              <a:endParaRPr lang="pl-PL" sz="2300" b="1" dirty="0">
                <a:solidFill>
                  <a:srgbClr val="231F20"/>
                </a:solidFill>
              </a:endParaRPr>
            </a:p>
          </p:txBody>
        </p:sp>
        <p:sp>
          <p:nvSpPr>
            <p:cNvPr id="5" name="Dowolny kształt: kształt 4">
              <a:extLst>
                <a:ext uri="{FF2B5EF4-FFF2-40B4-BE49-F238E27FC236}">
                  <a16:creationId xmlns:a16="http://schemas.microsoft.com/office/drawing/2014/main" id="{DD384D11-BF76-47B8-93BF-BE3A99516D8C}"/>
                </a:ext>
              </a:extLst>
            </p:cNvPr>
            <p:cNvSpPr/>
            <p:nvPr/>
          </p:nvSpPr>
          <p:spPr>
            <a:xfrm>
              <a:off x="668583" y="1898182"/>
              <a:ext cx="11137084" cy="1626728"/>
            </a:xfrm>
            <a:custGeom>
              <a:avLst/>
              <a:gdLst>
                <a:gd name="connsiteX0" fmla="*/ 0 w 11137084"/>
                <a:gd name="connsiteY0" fmla="*/ 0 h 1626728"/>
                <a:gd name="connsiteX1" fmla="*/ 11137084 w 11137084"/>
                <a:gd name="connsiteY1" fmla="*/ 0 h 1626728"/>
                <a:gd name="connsiteX2" fmla="*/ 11137084 w 11137084"/>
                <a:gd name="connsiteY2" fmla="*/ 1626728 h 1626728"/>
                <a:gd name="connsiteX3" fmla="*/ 0 w 11137084"/>
                <a:gd name="connsiteY3" fmla="*/ 1626728 h 1626728"/>
                <a:gd name="connsiteX4" fmla="*/ 0 w 11137084"/>
                <a:gd name="connsiteY4" fmla="*/ 0 h 162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626728">
                  <a:moveTo>
                    <a:pt x="0" y="0"/>
                  </a:moveTo>
                  <a:lnTo>
                    <a:pt x="11137084" y="0"/>
                  </a:lnTo>
                  <a:lnTo>
                    <a:pt x="11137084" y="1626728"/>
                  </a:lnTo>
                  <a:lnTo>
                    <a:pt x="0" y="1626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pl-PL" sz="2300" dirty="0">
                  <a:solidFill>
                    <a:srgbClr val="231F20"/>
                  </a:solidFill>
                </a:rPr>
                <a:t>La </a:t>
              </a:r>
              <a:r>
                <a:rPr lang="pl-PL" sz="2300" b="1" dirty="0">
                  <a:solidFill>
                    <a:srgbClr val="231F20"/>
                  </a:solidFill>
                </a:rPr>
                <a:t>pacciamatura organica</a:t>
              </a:r>
              <a:r>
                <a:rPr lang="pl-PL" sz="2300" dirty="0">
                  <a:solidFill>
                    <a:srgbClr val="231F20"/>
                  </a:solidFill>
                </a:rPr>
                <a:t>, come la paglia, i ritagli d'erba o la lettiera di foglie, sulla superficie del terreno conserva l'umidità, riduce la crescita delle erbe infestanti e aggiunge gradualmente materia organica man mano che si decompone.</a:t>
              </a:r>
            </a:p>
          </p:txBody>
        </p:sp>
        <p:sp>
          <p:nvSpPr>
            <p:cNvPr id="6" name="Dowolny kształt: kształt 5">
              <a:extLst>
                <a:ext uri="{FF2B5EF4-FFF2-40B4-BE49-F238E27FC236}">
                  <a16:creationId xmlns:a16="http://schemas.microsoft.com/office/drawing/2014/main" id="{CAE68189-0C8B-4E14-BCE1-A5AF0A30DCF9}"/>
                </a:ext>
              </a:extLst>
            </p:cNvPr>
            <p:cNvSpPr/>
            <p:nvPr/>
          </p:nvSpPr>
          <p:spPr>
            <a:xfrm>
              <a:off x="668583" y="2991505"/>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300" b="1" dirty="0" err="1">
                  <a:solidFill>
                    <a:srgbClr val="231F20"/>
                  </a:solidFill>
                </a:rPr>
                <a:t>Produzione integrata vegetale-zootecnica</a:t>
              </a:r>
              <a:endParaRPr lang="pl-PL" sz="2300" b="1" dirty="0">
                <a:solidFill>
                  <a:srgbClr val="231F20"/>
                </a:solidFill>
              </a:endParaRPr>
            </a:p>
          </p:txBody>
        </p:sp>
        <p:sp>
          <p:nvSpPr>
            <p:cNvPr id="7" name="Dowolny kształt: kształt 6">
              <a:extLst>
                <a:ext uri="{FF2B5EF4-FFF2-40B4-BE49-F238E27FC236}">
                  <a16:creationId xmlns:a16="http://schemas.microsoft.com/office/drawing/2014/main" id="{5DCABE49-4B7B-44F9-9976-E4B0CECCF357}"/>
                </a:ext>
              </a:extLst>
            </p:cNvPr>
            <p:cNvSpPr/>
            <p:nvPr/>
          </p:nvSpPr>
          <p:spPr>
            <a:xfrm>
              <a:off x="668583" y="3538808"/>
              <a:ext cx="11137084" cy="697169"/>
            </a:xfrm>
            <a:custGeom>
              <a:avLst/>
              <a:gdLst>
                <a:gd name="connsiteX0" fmla="*/ 0 w 11137084"/>
                <a:gd name="connsiteY0" fmla="*/ 0 h 697169"/>
                <a:gd name="connsiteX1" fmla="*/ 11137084 w 11137084"/>
                <a:gd name="connsiteY1" fmla="*/ 0 h 697169"/>
                <a:gd name="connsiteX2" fmla="*/ 11137084 w 11137084"/>
                <a:gd name="connsiteY2" fmla="*/ 697169 h 697169"/>
                <a:gd name="connsiteX3" fmla="*/ 0 w 11137084"/>
                <a:gd name="connsiteY3" fmla="*/ 697169 h 697169"/>
                <a:gd name="connsiteX4" fmla="*/ 0 w 11137084"/>
                <a:gd name="connsiteY4" fmla="*/ 0 h 69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97169">
                  <a:moveTo>
                    <a:pt x="0" y="0"/>
                  </a:moveTo>
                  <a:lnTo>
                    <a:pt x="11137084" y="0"/>
                  </a:lnTo>
                  <a:lnTo>
                    <a:pt x="11137084" y="697169"/>
                  </a:lnTo>
                  <a:lnTo>
                    <a:pt x="0" y="6971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300" dirty="0">
                  <a:solidFill>
                    <a:srgbClr val="231F20"/>
                  </a:solidFill>
                </a:rPr>
                <a:t>Il bestiame integrato nel sistema agricolo fornisce una fonte di concime per la </a:t>
              </a:r>
              <a:r>
                <a:rPr lang="en-US" sz="2300" dirty="0" err="1">
                  <a:solidFill>
                    <a:srgbClr val="231F20"/>
                  </a:solidFill>
                </a:rPr>
                <a:t>fertilizzazione </a:t>
              </a:r>
              <a:r>
                <a:rPr lang="en-US" sz="2300" dirty="0">
                  <a:solidFill>
                    <a:srgbClr val="231F20"/>
                  </a:solidFill>
                </a:rPr>
                <a:t>organica e contribuisce al ciclo dei nutrienti. Il letame degli animali al pascolo può essere depositato direttamente sui campi, arricchendo il suolo.</a:t>
              </a:r>
            </a:p>
          </p:txBody>
        </p:sp>
        <p:sp>
          <p:nvSpPr>
            <p:cNvPr id="8" name="Dowolny kształt: kształt 7">
              <a:extLst>
                <a:ext uri="{FF2B5EF4-FFF2-40B4-BE49-F238E27FC236}">
                  <a16:creationId xmlns:a16="http://schemas.microsoft.com/office/drawing/2014/main" id="{30E01F49-35F5-41F3-BE41-9C3B9DDC0FD7}"/>
                </a:ext>
              </a:extLst>
            </p:cNvPr>
            <p:cNvSpPr/>
            <p:nvPr/>
          </p:nvSpPr>
          <p:spPr>
            <a:xfrm>
              <a:off x="668583" y="4595201"/>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300" b="1" dirty="0">
                  <a:solidFill>
                    <a:srgbClr val="231F20"/>
                  </a:solidFill>
                </a:rPr>
                <a:t>Riciclaggio </a:t>
              </a:r>
              <a:r>
                <a:rPr lang="pl-PL" sz="2300" b="1" dirty="0" err="1">
                  <a:solidFill>
                    <a:srgbClr val="231F20"/>
                  </a:solidFill>
                </a:rPr>
                <a:t>dei nutrienti</a:t>
              </a:r>
            </a:p>
          </p:txBody>
        </p:sp>
        <p:sp>
          <p:nvSpPr>
            <p:cNvPr id="17" name="Dowolny kształt: kształt 16">
              <a:extLst>
                <a:ext uri="{FF2B5EF4-FFF2-40B4-BE49-F238E27FC236}">
                  <a16:creationId xmlns:a16="http://schemas.microsoft.com/office/drawing/2014/main" id="{0B10BE55-9A70-4BC0-9CAA-502BF2D4EBF4}"/>
                </a:ext>
              </a:extLst>
            </p:cNvPr>
            <p:cNvSpPr/>
            <p:nvPr/>
          </p:nvSpPr>
          <p:spPr>
            <a:xfrm>
              <a:off x="668583" y="5175154"/>
              <a:ext cx="11137084" cy="1007022"/>
            </a:xfrm>
            <a:custGeom>
              <a:avLst/>
              <a:gdLst>
                <a:gd name="connsiteX0" fmla="*/ 0 w 11137084"/>
                <a:gd name="connsiteY0" fmla="*/ 0 h 1007022"/>
                <a:gd name="connsiteX1" fmla="*/ 11137084 w 11137084"/>
                <a:gd name="connsiteY1" fmla="*/ 0 h 1007022"/>
                <a:gd name="connsiteX2" fmla="*/ 11137084 w 11137084"/>
                <a:gd name="connsiteY2" fmla="*/ 1007022 h 1007022"/>
                <a:gd name="connsiteX3" fmla="*/ 0 w 11137084"/>
                <a:gd name="connsiteY3" fmla="*/ 1007022 h 1007022"/>
                <a:gd name="connsiteX4" fmla="*/ 0 w 11137084"/>
                <a:gd name="connsiteY4" fmla="*/ 0 h 100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007022">
                  <a:moveTo>
                    <a:pt x="0" y="0"/>
                  </a:moveTo>
                  <a:lnTo>
                    <a:pt x="11137084" y="0"/>
                  </a:lnTo>
                  <a:lnTo>
                    <a:pt x="11137084" y="1007022"/>
                  </a:lnTo>
                  <a:lnTo>
                    <a:pt x="0" y="10070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300" dirty="0">
                  <a:solidFill>
                    <a:srgbClr val="231F20"/>
                  </a:solidFill>
                </a:rPr>
                <a:t>Ad esempio, il vermicomposting e la produzione di biochar riciclano i nutrienti e aumentano la fertilità del suolo, migliorandone la struttura e la ritenzione dei nutrienti.</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634008" y="394387"/>
            <a:ext cx="93754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Pratiche agroecologiche per la gestione dei nutrienti in un'azienda agricola</a:t>
            </a:r>
          </a:p>
        </p:txBody>
      </p:sp>
    </p:spTree>
    <p:extLst>
      <p:ext uri="{BB962C8B-B14F-4D97-AF65-F5344CB8AC3E}">
        <p14:creationId xmlns:p14="http://schemas.microsoft.com/office/powerpoint/2010/main" val="1407938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566816" y="484037"/>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3" y="1470128"/>
            <a:ext cx="5715942" cy="4129144"/>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Il fabbisogno di</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 fertilizzanti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delle piante è determinato non solo dalle loro esigenze nutrizionali, ma anche dal contenuto di sostanze nutritive del terreno e dalla capacità delle diverse specie di assorbire tali sostanze.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I nutrienti in eccesso possono essere lisciviati dal terreno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(come potassio, azoto, magnesio, zolfo) o rilasciati nell'atmosfera (azoto), mentre </a:t>
            </a:r>
            <a:r>
              <a:rPr lang="en-US" sz="2400" b="1" dirty="0">
                <a:solidFill>
                  <a:srgbClr val="231F20"/>
                </a:solidFill>
                <a:latin typeface="Calibri" panose="020F0502020204030204" pitchFamily="34" charset="0"/>
                <a:ea typeface="Calibri" panose="020F0502020204030204" pitchFamily="34" charset="0"/>
                <a:cs typeface="Vrinda" panose="020B0502040204020203" pitchFamily="34" charset="0"/>
              </a:rPr>
              <a:t>una carenza può ridurre la resa delle colture</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765" y="1960574"/>
            <a:ext cx="5368157" cy="3578771"/>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429467" y="663957"/>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Requisiti di fertilizzazione </a:t>
            </a:r>
            <a:r>
              <a:rPr lang="en-US" sz="3600" b="1" dirty="0">
                <a:solidFill>
                  <a:srgbClr val="8BC540"/>
                </a:solidFill>
              </a:rPr>
              <a:t>delle piante </a:t>
            </a:r>
          </a:p>
        </p:txBody>
      </p:sp>
    </p:spTree>
    <p:extLst>
      <p:ext uri="{BB962C8B-B14F-4D97-AF65-F5344CB8AC3E}">
        <p14:creationId xmlns:p14="http://schemas.microsoft.com/office/powerpoint/2010/main" val="340123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8117" y="2025818"/>
            <a:ext cx="5534528" cy="3025975"/>
          </a:xfrm>
        </p:spPr>
        <p:txBody>
          <a:bodyPr/>
          <a:lstStyle/>
          <a:p>
            <a:pPr algn="just"/>
            <a:r>
              <a:rPr lang="en-US" dirty="0"/>
              <a:t>Gli approcci agroecologici alla coltivazione sostenibile si basano su una serie di presupposti fondamentali che li distinguono dalle pratiche agricole convenzionali ad alta intensità di input. Questi presupposti sono profondamente radicati nella comprensione dei processi ecologici e nella convinzione di lavorare a fianco della natura.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31868" y="718930"/>
            <a:ext cx="5646905" cy="992652"/>
          </a:xfrm>
        </p:spPr>
        <p:txBody>
          <a:bodyPr/>
          <a:lstStyle/>
          <a:p>
            <a:r>
              <a:rPr lang="en-US" b="1" dirty="0"/>
              <a:t>Approcci </a:t>
            </a:r>
            <a:r>
              <a:rPr lang="pl-PL" b="1" dirty="0" err="1"/>
              <a:t>agroecologici </a:t>
            </a:r>
            <a:r>
              <a:rPr lang="pl-PL" b="1" dirty="0"/>
              <a:t>alla gestione </a:t>
            </a:r>
            <a:r>
              <a:rPr lang="pl-PL" b="1" dirty="0" err="1"/>
              <a:t>delle colture</a:t>
            </a:r>
            <a:endParaRPr lang="en-US" b="1" dirty="0"/>
          </a:p>
        </p:txBody>
      </p:sp>
      <p:pic>
        <p:nvPicPr>
          <p:cNvPr id="18" name="Picture Placeholder 6">
            <a:extLst>
              <a:ext uri="{FF2B5EF4-FFF2-40B4-BE49-F238E27FC236}">
                <a16:creationId xmlns:a16="http://schemas.microsoft.com/office/drawing/2014/main" id="{CEFF70E0-825C-4458-8AD1-DD809003BA2F}"/>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tretch>
            <a:fillRect/>
          </a:stretch>
        </p:blipFill>
        <p:spPr>
          <a:xfrm>
            <a:off x="6556873" y="1584746"/>
            <a:ext cx="5468281" cy="4525664"/>
          </a:xfrm>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02542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37476" y="1810896"/>
            <a:ext cx="5860457"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La fertilità del suolo può essere migliorata coltivando a rotazione colture che arricchiscono il terreno di sostanza organica, arando sotto i residui colturali, coltivando colture di copertura o applicando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fertilizzanti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naturali. In base al loro impatto sulla fertilità del suolo, le colture possono essere classificate in tre gruppi: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piante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con un impatto positivo</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negativo o neutro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sulla sostanza organica del terreno</a:t>
            </a:r>
          </a:p>
        </p:txBody>
      </p:sp>
      <p:graphicFrame>
        <p:nvGraphicFramePr>
          <p:cNvPr id="26" name="Diagram 25">
            <a:extLst>
              <a:ext uri="{FF2B5EF4-FFF2-40B4-BE49-F238E27FC236}">
                <a16:creationId xmlns:a16="http://schemas.microsoft.com/office/drawing/2014/main" id="{E98B6EBD-CCBA-43E1-8064-4FAE40AFFE6A}"/>
              </a:ext>
            </a:extLst>
          </p:cNvPr>
          <p:cNvGraphicFramePr/>
          <p:nvPr>
            <p:extLst>
              <p:ext uri="{D42A27DB-BD31-4B8C-83A1-F6EECF244321}">
                <p14:modId xmlns:p14="http://schemas.microsoft.com/office/powerpoint/2010/main" val="2992431038"/>
              </p:ext>
            </p:extLst>
          </p:nvPr>
        </p:nvGraphicFramePr>
        <p:xfrm>
          <a:off x="6232262" y="1428222"/>
          <a:ext cx="5860457" cy="4453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6E41600-9563-40ED-8A52-288C65075DA7}"/>
              </a:ext>
            </a:extLst>
          </p:cNvPr>
          <p:cNvSpPr txBox="1">
            <a:spLocks/>
          </p:cNvSpPr>
          <p:nvPr/>
        </p:nvSpPr>
        <p:spPr>
          <a:xfrm>
            <a:off x="411360" y="445559"/>
            <a:ext cx="714828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Gestione dei nutrienti in azienda </a:t>
            </a:r>
            <a:r>
              <a:rPr lang="pl-PL" sz="3600" b="1" dirty="0">
                <a:solidFill>
                  <a:srgbClr val="8BC540"/>
                </a:solidFill>
              </a:rPr>
              <a:t>- </a:t>
            </a:r>
            <a:r>
              <a:rPr lang="pl-PL" sz="3600" b="1" dirty="0" err="1">
                <a:solidFill>
                  <a:srgbClr val="8BC540"/>
                </a:solidFill>
              </a:rPr>
              <a:t>Cover Crop </a:t>
            </a:r>
            <a:r>
              <a:rPr lang="pl-PL" sz="3600" b="1" dirty="0">
                <a:solidFill>
                  <a:srgbClr val="8BC540"/>
                </a:solidFill>
              </a:rPr>
              <a:t>e </a:t>
            </a:r>
            <a:r>
              <a:rPr lang="pl-PL" sz="3600" b="1" dirty="0" err="1">
                <a:solidFill>
                  <a:srgbClr val="8BC540"/>
                </a:solidFill>
              </a:rPr>
              <a:t>rotazione delle colture</a:t>
            </a:r>
            <a:endParaRPr lang="en-US" sz="3600" b="1" dirty="0">
              <a:solidFill>
                <a:srgbClr val="8BC540"/>
              </a:solidFill>
            </a:endParaRPr>
          </a:p>
        </p:txBody>
      </p:sp>
    </p:spTree>
    <p:extLst>
      <p:ext uri="{BB962C8B-B14F-4D97-AF65-F5344CB8AC3E}">
        <p14:creationId xmlns:p14="http://schemas.microsoft.com/office/powerpoint/2010/main" val="168335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7" y="1631624"/>
            <a:ext cx="5681782"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La coltivazione di queste piante in file larghe, insieme alla chiusura tardiva delle chiome e alle pratiche colturali tra le file, accelera la decomposizione dell'humus e intensifica i processi erosivi. Si stima che durante la coltivazione di queste piante vengano mineralizzate circa 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0-1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5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di humus. Per evitare queste perdite di humus, si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raccomanda di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applicare circa 15-16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di letame.</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8" name="Diagram 37">
            <a:extLst>
              <a:ext uri="{FF2B5EF4-FFF2-40B4-BE49-F238E27FC236}">
                <a16:creationId xmlns:a16="http://schemas.microsoft.com/office/drawing/2014/main" id="{5B4DC3F0-A912-489C-8E29-D770A6CAD92C}"/>
              </a:ext>
            </a:extLst>
          </p:cNvPr>
          <p:cNvGraphicFramePr/>
          <p:nvPr>
            <p:extLst>
              <p:ext uri="{D42A27DB-BD31-4B8C-83A1-F6EECF244321}">
                <p14:modId xmlns:p14="http://schemas.microsoft.com/office/powerpoint/2010/main" val="2256107364"/>
              </p:ext>
            </p:extLst>
          </p:nvPr>
        </p:nvGraphicFramePr>
        <p:xfrm>
          <a:off x="6232090" y="1418300"/>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CFACB149-83CC-4851-B0CB-7EF3C6BC8822}"/>
              </a:ext>
            </a:extLst>
          </p:cNvPr>
          <p:cNvSpPr txBox="1">
            <a:spLocks/>
          </p:cNvSpPr>
          <p:nvPr/>
        </p:nvSpPr>
        <p:spPr>
          <a:xfrm>
            <a:off x="492842" y="422216"/>
            <a:ext cx="762811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Gestione dei nutrienti in azienda - Cover Crop e rotazione delle colture</a:t>
            </a:r>
          </a:p>
        </p:txBody>
      </p:sp>
    </p:spTree>
    <p:extLst>
      <p:ext uri="{BB962C8B-B14F-4D97-AF65-F5344CB8AC3E}">
        <p14:creationId xmlns:p14="http://schemas.microsoft.com/office/powerpoint/2010/main" val="1740361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22023" y="1507292"/>
            <a:ext cx="5754977" cy="4524315"/>
          </a:xfrm>
          <a:prstGeom prst="rect">
            <a:avLst/>
          </a:prstGeom>
        </p:spPr>
        <p:txBody>
          <a:bodyPr wrap="square">
            <a:spAutoFit/>
          </a:bodyPr>
          <a:lstStyle/>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In passato si riteneva che i cereali degradassero la sostanza organica del suolo, ma i cambiamenti nelle pratiche agronomiche (come l'aumento della densità delle chiome a causa della paglia più corta) e l'uso della mietitrebbia hanno aumentato in modo significativo la quantità di residui colturali arati e ridotto il loro impatto negativo sul bilancio dell'humus. Tuttavia, è importante notare la minore qualità dei residui di cereali a causa del loro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sfavorevole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rapporto carbonio-azoto.</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9" name="Diagram 38">
            <a:extLst>
              <a:ext uri="{FF2B5EF4-FFF2-40B4-BE49-F238E27FC236}">
                <a16:creationId xmlns:a16="http://schemas.microsoft.com/office/drawing/2014/main" id="{C9CE6B35-8865-44A3-9295-DB59AA33DC0B}"/>
              </a:ext>
            </a:extLst>
          </p:cNvPr>
          <p:cNvGraphicFramePr/>
          <p:nvPr>
            <p:extLst>
              <p:ext uri="{D42A27DB-BD31-4B8C-83A1-F6EECF244321}">
                <p14:modId xmlns:p14="http://schemas.microsoft.com/office/powerpoint/2010/main" val="3388303596"/>
              </p:ext>
            </p:extLst>
          </p:nvPr>
        </p:nvGraphicFramePr>
        <p:xfrm>
          <a:off x="6231826" y="1475815"/>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9541A714-EB01-42A4-9763-79FD511B6CDC}"/>
              </a:ext>
            </a:extLst>
          </p:cNvPr>
          <p:cNvSpPr txBox="1">
            <a:spLocks/>
          </p:cNvSpPr>
          <p:nvPr/>
        </p:nvSpPr>
        <p:spPr>
          <a:xfrm>
            <a:off x="429467" y="401231"/>
            <a:ext cx="749231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Gestione dei nutrienti in azienda - Cover Crop e rotazione delle colture</a:t>
            </a:r>
          </a:p>
        </p:txBody>
      </p:sp>
    </p:spTree>
    <p:extLst>
      <p:ext uri="{BB962C8B-B14F-4D97-AF65-F5344CB8AC3E}">
        <p14:creationId xmlns:p14="http://schemas.microsoft.com/office/powerpoint/2010/main" val="3594260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63081" y="1418255"/>
            <a:ext cx="4661647" cy="4524315"/>
          </a:xfrm>
          <a:prstGeom prst="rect">
            <a:avLst/>
          </a:prstGeom>
        </p:spPr>
        <p:txBody>
          <a:bodyPr wrap="square">
            <a:spAutoFit/>
          </a:bodyPr>
          <a:lstStyle/>
          <a:p>
            <a:pPr>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Il pH del suolo influisce sulla solubilità dei nutrienti e sulla loro disponibilità per le piante. La maggior parte delle colture prospera in suoli con un intervallo di pH compreso tra 6,0 e 7,5. Il pH del suolo influenza l'attività e la composizione dei microrganismi del suolo, che sono fondamentali per processi come il ciclo dei nutrienti, la decomposizione della materia organica e la fissazione dell'azoto</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169222" y="1204885"/>
          <a:ext cx="6593311" cy="5251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1FF01D62-C9F4-411F-AC40-511B6241C61D}"/>
              </a:ext>
            </a:extLst>
          </p:cNvPr>
          <p:cNvSpPr txBox="1">
            <a:spLocks/>
          </p:cNvSpPr>
          <p:nvPr/>
        </p:nvSpPr>
        <p:spPr>
          <a:xfrm>
            <a:off x="429467" y="61460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Disponibilità di </a:t>
            </a:r>
            <a:r>
              <a:rPr lang="en-US" sz="3600" b="1" dirty="0">
                <a:solidFill>
                  <a:srgbClr val="8BC540"/>
                </a:solidFill>
              </a:rPr>
              <a:t>nutrienti </a:t>
            </a:r>
            <a:r>
              <a:rPr lang="pl-PL" sz="3600" b="1" dirty="0">
                <a:solidFill>
                  <a:srgbClr val="8BC540"/>
                </a:solidFill>
              </a:rPr>
              <a:t>e </a:t>
            </a:r>
            <a:r>
              <a:rPr lang="pl-PL" sz="3600" b="1" dirty="0" err="1">
                <a:solidFill>
                  <a:srgbClr val="8BC540"/>
                </a:solidFill>
              </a:rPr>
              <a:t>pH del suolo</a:t>
            </a:r>
            <a:endParaRPr lang="en-US" sz="3600" b="1" dirty="0">
              <a:solidFill>
                <a:srgbClr val="8BC540"/>
              </a:solidFill>
            </a:endParaRPr>
          </a:p>
        </p:txBody>
      </p:sp>
    </p:spTree>
    <p:extLst>
      <p:ext uri="{BB962C8B-B14F-4D97-AF65-F5344CB8AC3E}">
        <p14:creationId xmlns:p14="http://schemas.microsoft.com/office/powerpoint/2010/main" val="3692391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1175" y="1423030"/>
            <a:ext cx="4985910" cy="3631379"/>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Il pH del terreno influisce sulla crescita e sulla funzione delle radici. Nei terreni altamente acidi, la disponibilità di elementi tossici come l'alluminio e il manganese può ostacolare lo sviluppo delle radici, mentre nei terreni alcalini la scarsa disponibilità di nutrienti può limitare la crescita e l'efficienza delle radici. Le diverse colture hanno diversi livelli di tolleranza al pH del suolo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vedi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grafico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a lato</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 name="Diagram 1">
            <a:extLst>
              <a:ext uri="{FF2B5EF4-FFF2-40B4-BE49-F238E27FC236}">
                <a16:creationId xmlns:a16="http://schemas.microsoft.com/office/drawing/2014/main" id="{D7311643-D009-419C-8BE5-374AA1CF4E1E}"/>
              </a:ext>
            </a:extLst>
          </p:cNvPr>
          <p:cNvGraphicFramePr/>
          <p:nvPr/>
        </p:nvGraphicFramePr>
        <p:xfrm>
          <a:off x="5529940" y="1138751"/>
          <a:ext cx="6525989" cy="493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7743B65C-C78D-46E5-B4A1-D87F951C21C3}"/>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Livelli di tolleranza delle colture </a:t>
            </a:r>
            <a:r>
              <a:rPr lang="en-US" sz="3600" b="1" dirty="0">
                <a:solidFill>
                  <a:srgbClr val="8BC540"/>
                </a:solidFill>
              </a:rPr>
              <a:t>al pH del terreno </a:t>
            </a:r>
          </a:p>
        </p:txBody>
      </p:sp>
    </p:spTree>
    <p:extLst>
      <p:ext uri="{BB962C8B-B14F-4D97-AF65-F5344CB8AC3E}">
        <p14:creationId xmlns:p14="http://schemas.microsoft.com/office/powerpoint/2010/main" val="4220104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454276"/>
            <a:ext cx="10886221" cy="1525418"/>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La necessità di calcare varia a seconda della classe agronomica del terreno, determinata da fattori quali la tessitura del terreno, il contenuto di sostanza organica e i livelli di pH iniziali</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Gli intervalli di fabbisogno di calcare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in base alla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classe agronomica del suolo sono presentati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nella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tabella seguente</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 name="Tabela 2">
            <a:extLst>
              <a:ext uri="{FF2B5EF4-FFF2-40B4-BE49-F238E27FC236}">
                <a16:creationId xmlns:a16="http://schemas.microsoft.com/office/drawing/2014/main" id="{8AD759FC-43BF-49FC-8013-4759AD63B8C9}"/>
              </a:ext>
            </a:extLst>
          </p:cNvPr>
          <p:cNvGraphicFramePr>
            <a:graphicFrameLocks noGrp="1"/>
          </p:cNvGraphicFramePr>
          <p:nvPr>
            <p:extLst>
              <p:ext uri="{D42A27DB-BD31-4B8C-83A1-F6EECF244321}">
                <p14:modId xmlns:p14="http://schemas.microsoft.com/office/powerpoint/2010/main" val="1551445257"/>
              </p:ext>
            </p:extLst>
          </p:nvPr>
        </p:nvGraphicFramePr>
        <p:xfrm>
          <a:off x="682630" y="2965469"/>
          <a:ext cx="11126099" cy="2462484"/>
        </p:xfrm>
        <a:graphic>
          <a:graphicData uri="http://schemas.openxmlformats.org/drawingml/2006/table">
            <a:tbl>
              <a:tblPr firstRow="1" bandRow="1">
                <a:tableStyleId>{5C22544A-7EE6-4342-B048-85BDC9FD1C3A}</a:tableStyleId>
              </a:tblPr>
              <a:tblGrid>
                <a:gridCol w="4121451">
                  <a:extLst>
                    <a:ext uri="{9D8B030D-6E8A-4147-A177-3AD203B41FA5}">
                      <a16:colId xmlns:a16="http://schemas.microsoft.com/office/drawing/2014/main" val="3769125092"/>
                    </a:ext>
                  </a:extLst>
                </a:gridCol>
                <a:gridCol w="1630393">
                  <a:extLst>
                    <a:ext uri="{9D8B030D-6E8A-4147-A177-3AD203B41FA5}">
                      <a16:colId xmlns:a16="http://schemas.microsoft.com/office/drawing/2014/main" val="1037290237"/>
                    </a:ext>
                  </a:extLst>
                </a:gridCol>
                <a:gridCol w="1250830">
                  <a:extLst>
                    <a:ext uri="{9D8B030D-6E8A-4147-A177-3AD203B41FA5}">
                      <a16:colId xmlns:a16="http://schemas.microsoft.com/office/drawing/2014/main" val="999916445"/>
                    </a:ext>
                  </a:extLst>
                </a:gridCol>
                <a:gridCol w="1698182">
                  <a:extLst>
                    <a:ext uri="{9D8B030D-6E8A-4147-A177-3AD203B41FA5}">
                      <a16:colId xmlns:a16="http://schemas.microsoft.com/office/drawing/2014/main" val="2605745864"/>
                    </a:ext>
                  </a:extLst>
                </a:gridCol>
                <a:gridCol w="1077685">
                  <a:extLst>
                    <a:ext uri="{9D8B030D-6E8A-4147-A177-3AD203B41FA5}">
                      <a16:colId xmlns:a16="http://schemas.microsoft.com/office/drawing/2014/main" val="2650154815"/>
                    </a:ext>
                  </a:extLst>
                </a:gridCol>
                <a:gridCol w="1347558">
                  <a:extLst>
                    <a:ext uri="{9D8B030D-6E8A-4147-A177-3AD203B41FA5}">
                      <a16:colId xmlns:a16="http://schemas.microsoft.com/office/drawing/2014/main" val="3852875103"/>
                    </a:ext>
                  </a:extLst>
                </a:gridCol>
              </a:tblGrid>
              <a:tr h="410414">
                <a:tc rowSpan="2">
                  <a:txBody>
                    <a:bodyPr/>
                    <a:lstStyle/>
                    <a:p>
                      <a:r>
                        <a:rPr lang="pl-PL" sz="2000" dirty="0" err="1">
                          <a:solidFill>
                            <a:srgbClr val="231F20"/>
                          </a:solidFill>
                        </a:rPr>
                        <a:t>Classe agronomica </a:t>
                      </a:r>
                      <a:r>
                        <a:rPr lang="pl-PL" sz="2000" dirty="0">
                          <a:solidFill>
                            <a:srgbClr val="231F20"/>
                          </a:solidFill>
                        </a:rPr>
                        <a:t>del </a:t>
                      </a:r>
                      <a:r>
                        <a:rPr lang="pl-PL" sz="2000" dirty="0" err="1">
                          <a:solidFill>
                            <a:srgbClr val="231F20"/>
                          </a:solidFill>
                        </a:rPr>
                        <a:t>terreno</a:t>
                      </a:r>
                      <a:endParaRPr lang="pl-PL" sz="2000" dirty="0">
                        <a:solidFill>
                          <a:srgbClr val="231F20"/>
                        </a:solidFill>
                      </a:endParaRPr>
                    </a:p>
                  </a:txBody>
                  <a:tcPr anchor="ctr">
                    <a:solidFill>
                      <a:srgbClr val="8BC540">
                        <a:alpha val="50196"/>
                      </a:srgbClr>
                    </a:solidFill>
                  </a:tcPr>
                </a:tc>
                <a:tc gridSpan="5">
                  <a:txBody>
                    <a:bodyPr/>
                    <a:lstStyle/>
                    <a:p>
                      <a:pPr algn="ctr"/>
                      <a:r>
                        <a:rPr lang="pl-PL" sz="2000" dirty="0" err="1">
                          <a:solidFill>
                            <a:srgbClr val="231F20"/>
                          </a:solidFill>
                        </a:rPr>
                        <a:t>Intervalli di pH </a:t>
                      </a:r>
                      <a:r>
                        <a:rPr lang="pl-PL" sz="2000" dirty="0">
                          <a:solidFill>
                            <a:srgbClr val="231F20"/>
                          </a:solidFill>
                        </a:rPr>
                        <a:t>per la </a:t>
                      </a:r>
                      <a:r>
                        <a:rPr lang="pl-PL" sz="2000" dirty="0" err="1">
                          <a:solidFill>
                            <a:srgbClr val="231F20"/>
                          </a:solidFill>
                        </a:rPr>
                        <a:t>calcinazione</a:t>
                      </a:r>
                      <a:endParaRPr lang="pl-PL" sz="2000" dirty="0">
                        <a:solidFill>
                          <a:srgbClr val="231F20"/>
                        </a:solidFill>
                      </a:endParaRPr>
                    </a:p>
                  </a:txBody>
                  <a:tcPr anchor="ctr">
                    <a:solidFill>
                      <a:srgbClr val="8BC540">
                        <a:alpha val="50196"/>
                      </a:srgbClr>
                    </a:solidFill>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extLst>
                  <a:ext uri="{0D108BD9-81ED-4DB2-BD59-A6C34878D82A}">
                    <a16:rowId xmlns:a16="http://schemas.microsoft.com/office/drawing/2014/main" val="2616699231"/>
                  </a:ext>
                </a:extLst>
              </a:tr>
              <a:tr h="410414">
                <a:tc vMerge="1">
                  <a:txBody>
                    <a:bodyPr/>
                    <a:lstStyle/>
                    <a:p>
                      <a:endParaRPr lang="pl-PL" dirty="0"/>
                    </a:p>
                  </a:txBody>
                  <a:tcPr/>
                </a:tc>
                <a:tc>
                  <a:txBody>
                    <a:bodyPr/>
                    <a:lstStyle/>
                    <a:p>
                      <a:pPr algn="ctr"/>
                      <a:r>
                        <a:rPr lang="pl-PL" sz="1800" b="1" dirty="0" err="1">
                          <a:solidFill>
                            <a:srgbClr val="231F20"/>
                          </a:solidFill>
                        </a:rPr>
                        <a:t>indispensabile</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necessario</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raccomandato</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limitato</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ridondante</a:t>
                      </a:r>
                      <a:endParaRPr lang="pl-PL" sz="1800" b="1" dirty="0">
                        <a:solidFill>
                          <a:srgbClr val="231F20"/>
                        </a:solidFill>
                      </a:endParaRPr>
                    </a:p>
                  </a:txBody>
                  <a:tcPr anchor="ctr">
                    <a:solidFill>
                      <a:srgbClr val="8BC540">
                        <a:alpha val="50196"/>
                      </a:srgbClr>
                    </a:solidFill>
                  </a:tcPr>
                </a:tc>
                <a:extLst>
                  <a:ext uri="{0D108BD9-81ED-4DB2-BD59-A6C34878D82A}">
                    <a16:rowId xmlns:a16="http://schemas.microsoft.com/office/drawing/2014/main" val="2306275190"/>
                  </a:ext>
                </a:extLst>
              </a:tr>
              <a:tr h="410414">
                <a:tc>
                  <a:txBody>
                    <a:bodyPr/>
                    <a:lstStyle/>
                    <a:p>
                      <a:r>
                        <a:rPr lang="pl-PL" sz="1950" dirty="0" err="1">
                          <a:solidFill>
                            <a:srgbClr val="231F20"/>
                          </a:solidFill>
                        </a:rPr>
                        <a:t>Molto </a:t>
                      </a:r>
                      <a:r>
                        <a:rPr lang="pl-PL" sz="1950" dirty="0">
                          <a:solidFill>
                            <a:srgbClr val="231F20"/>
                          </a:solidFill>
                        </a:rPr>
                        <a:t>leggero - </a:t>
                      </a:r>
                      <a:r>
                        <a:rPr lang="pl-PL" sz="1950" dirty="0" err="1">
                          <a:solidFill>
                            <a:srgbClr val="231F20"/>
                          </a:solidFill>
                        </a:rPr>
                        <a:t>sabbie </a:t>
                      </a:r>
                      <a:r>
                        <a:rPr lang="pl-PL" sz="1950" dirty="0">
                          <a:solidFill>
                            <a:srgbClr val="231F20"/>
                          </a:solidFill>
                        </a:rPr>
                        <a:t>e </a:t>
                      </a:r>
                      <a:r>
                        <a:rPr lang="pl-PL" sz="1950" dirty="0" err="1">
                          <a:solidFill>
                            <a:srgbClr val="231F20"/>
                          </a:solidFill>
                        </a:rPr>
                        <a:t>sabbie limose</a:t>
                      </a:r>
                      <a:endParaRPr lang="pl-PL" sz="1950" dirty="0">
                        <a:solidFill>
                          <a:srgbClr val="231F20"/>
                        </a:solidFill>
                      </a:endParaRPr>
                    </a:p>
                  </a:txBody>
                  <a:tcPr anchor="ctr">
                    <a:solidFill>
                      <a:srgbClr val="8BC540">
                        <a:alpha val="50196"/>
                      </a:srgbClr>
                    </a:solidFill>
                  </a:tcPr>
                </a:tc>
                <a:tc>
                  <a:txBody>
                    <a:bodyPr/>
                    <a:lstStyle/>
                    <a:p>
                      <a:pPr algn="ctr"/>
                      <a:r>
                        <a:rPr lang="pl-PL" sz="2000" dirty="0">
                          <a:solidFill>
                            <a:srgbClr val="231F20"/>
                          </a:solidFill>
                        </a:rPr>
                        <a:t>&lt;4,0</a:t>
                      </a:r>
                    </a:p>
                  </a:txBody>
                  <a:tcPr anchor="ctr">
                    <a:solidFill>
                      <a:srgbClr val="8BC540">
                        <a:alpha val="50196"/>
                      </a:srgbClr>
                    </a:solidFill>
                  </a:tcPr>
                </a:tc>
                <a:tc>
                  <a:txBody>
                    <a:bodyPr/>
                    <a:lstStyle/>
                    <a:p>
                      <a:pPr algn="ctr"/>
                      <a:r>
                        <a:rPr lang="pl-PL" sz="2000" dirty="0">
                          <a:solidFill>
                            <a:srgbClr val="231F20"/>
                          </a:solidFill>
                        </a:rPr>
                        <a:t>4,1-4,5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&gt;5,6</a:t>
                      </a:r>
                    </a:p>
                  </a:txBody>
                  <a:tcPr anchor="ctr">
                    <a:solidFill>
                      <a:srgbClr val="8BC540">
                        <a:alpha val="50196"/>
                      </a:srgbClr>
                    </a:solidFill>
                  </a:tcPr>
                </a:tc>
                <a:extLst>
                  <a:ext uri="{0D108BD9-81ED-4DB2-BD59-A6C34878D82A}">
                    <a16:rowId xmlns:a16="http://schemas.microsoft.com/office/drawing/2014/main" val="2440503659"/>
                  </a:ext>
                </a:extLst>
              </a:tr>
              <a:tr h="410414">
                <a:tc>
                  <a:txBody>
                    <a:bodyPr/>
                    <a:lstStyle/>
                    <a:p>
                      <a:r>
                        <a:rPr lang="pl-PL" sz="2000" dirty="0" err="1">
                          <a:solidFill>
                            <a:srgbClr val="231F20"/>
                          </a:solidFill>
                        </a:rPr>
                        <a:t>Limi </a:t>
                      </a:r>
                      <a:r>
                        <a:rPr lang="pl-PL" sz="2000" dirty="0">
                          <a:solidFill>
                            <a:srgbClr val="231F20"/>
                          </a:solidFill>
                        </a:rPr>
                        <a:t>e </a:t>
                      </a:r>
                      <a:r>
                        <a:rPr lang="pl-PL" sz="2000" dirty="0" err="1">
                          <a:solidFill>
                            <a:srgbClr val="231F20"/>
                          </a:solidFill>
                        </a:rPr>
                        <a:t>argille sabbiosi </a:t>
                      </a:r>
                      <a:r>
                        <a:rPr lang="pl-PL" sz="2000" dirty="0">
                          <a:solidFill>
                            <a:srgbClr val="231F20"/>
                          </a:solidFill>
                        </a:rPr>
                        <a:t>leggeri</a:t>
                      </a: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&gt;6,1</a:t>
                      </a:r>
                    </a:p>
                  </a:txBody>
                  <a:tcPr anchor="ctr">
                    <a:solidFill>
                      <a:srgbClr val="8BC540">
                        <a:alpha val="50196"/>
                      </a:srgbClr>
                    </a:solidFill>
                  </a:tcPr>
                </a:tc>
                <a:extLst>
                  <a:ext uri="{0D108BD9-81ED-4DB2-BD59-A6C34878D82A}">
                    <a16:rowId xmlns:a16="http://schemas.microsoft.com/office/drawing/2014/main" val="1681014419"/>
                  </a:ext>
                </a:extLst>
              </a:tr>
              <a:tr h="410414">
                <a:tc>
                  <a:txBody>
                    <a:bodyPr/>
                    <a:lstStyle/>
                    <a:p>
                      <a:r>
                        <a:rPr lang="pl-PL" sz="2000" dirty="0">
                          <a:solidFill>
                            <a:srgbClr val="231F20"/>
                          </a:solidFill>
                        </a:rPr>
                        <a:t>Medio - </a:t>
                      </a:r>
                      <a:r>
                        <a:rPr lang="pl-PL" sz="2000" dirty="0" err="1">
                          <a:solidFill>
                            <a:srgbClr val="231F20"/>
                          </a:solidFill>
                        </a:rPr>
                        <a:t>argilloso</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&gt;6,6</a:t>
                      </a:r>
                    </a:p>
                  </a:txBody>
                  <a:tcPr anchor="ctr">
                    <a:solidFill>
                      <a:srgbClr val="8BC540">
                        <a:alpha val="50196"/>
                      </a:srgbClr>
                    </a:solidFill>
                  </a:tcPr>
                </a:tc>
                <a:extLst>
                  <a:ext uri="{0D108BD9-81ED-4DB2-BD59-A6C34878D82A}">
                    <a16:rowId xmlns:a16="http://schemas.microsoft.com/office/drawing/2014/main" val="3211791434"/>
                  </a:ext>
                </a:extLst>
              </a:tr>
              <a:tr h="410414">
                <a:tc>
                  <a:txBody>
                    <a:bodyPr/>
                    <a:lstStyle/>
                    <a:p>
                      <a:r>
                        <a:rPr lang="pl-PL" sz="2000" dirty="0" err="1">
                          <a:solidFill>
                            <a:srgbClr val="231F20"/>
                          </a:solidFill>
                        </a:rPr>
                        <a:t>Argille </a:t>
                      </a:r>
                      <a:r>
                        <a:rPr lang="pl-PL" sz="2000" dirty="0">
                          <a:solidFill>
                            <a:srgbClr val="231F20"/>
                          </a:solidFill>
                        </a:rPr>
                        <a:t>e </a:t>
                      </a:r>
                      <a:r>
                        <a:rPr lang="pl-PL" sz="2000" dirty="0" err="1">
                          <a:solidFill>
                            <a:srgbClr val="231F20"/>
                          </a:solidFill>
                        </a:rPr>
                        <a:t>argille </a:t>
                      </a:r>
                      <a:r>
                        <a:rPr lang="pl-PL" sz="2000" dirty="0">
                          <a:solidFill>
                            <a:srgbClr val="231F20"/>
                          </a:solidFill>
                        </a:rPr>
                        <a:t>pesanti</a:t>
                      </a: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6,6-7,0</a:t>
                      </a:r>
                    </a:p>
                  </a:txBody>
                  <a:tcPr anchor="ctr">
                    <a:solidFill>
                      <a:srgbClr val="8BC540">
                        <a:alpha val="50196"/>
                      </a:srgbClr>
                    </a:solidFill>
                  </a:tcPr>
                </a:tc>
                <a:tc>
                  <a:txBody>
                    <a:bodyPr/>
                    <a:lstStyle/>
                    <a:p>
                      <a:pPr algn="ctr"/>
                      <a:r>
                        <a:rPr lang="pl-PL" sz="2000" dirty="0">
                          <a:solidFill>
                            <a:srgbClr val="231F20"/>
                          </a:solidFill>
                        </a:rPr>
                        <a:t>&gt;7,1</a:t>
                      </a:r>
                    </a:p>
                  </a:txBody>
                  <a:tcPr anchor="ctr">
                    <a:solidFill>
                      <a:srgbClr val="8BC540">
                        <a:alpha val="50196"/>
                      </a:srgbClr>
                    </a:solidFill>
                  </a:tcPr>
                </a:tc>
                <a:extLst>
                  <a:ext uri="{0D108BD9-81ED-4DB2-BD59-A6C34878D82A}">
                    <a16:rowId xmlns:a16="http://schemas.microsoft.com/office/drawing/2014/main" val="926909890"/>
                  </a:ext>
                </a:extLst>
              </a:tr>
            </a:tbl>
          </a:graphicData>
        </a:graphic>
      </p:graphicFrame>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374859"/>
            <a:ext cx="10086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Intervalli </a:t>
            </a:r>
            <a:r>
              <a:rPr lang="en-US" sz="3600" b="1" dirty="0" err="1">
                <a:solidFill>
                  <a:srgbClr val="8BC540"/>
                </a:solidFill>
              </a:rPr>
              <a:t>di fabbisogno di calcare in base </a:t>
            </a:r>
            <a:r>
              <a:rPr lang="en-US" sz="3600" b="1" dirty="0">
                <a:solidFill>
                  <a:srgbClr val="8BC540"/>
                </a:solidFill>
              </a:rPr>
              <a:t>alla classe </a:t>
            </a:r>
            <a:r>
              <a:rPr lang="en-US" sz="3600" b="1" dirty="0" err="1">
                <a:solidFill>
                  <a:srgbClr val="8BC540"/>
                </a:solidFill>
              </a:rPr>
              <a:t>agronomica </a:t>
            </a:r>
            <a:r>
              <a:rPr lang="en-US" sz="3600" b="1" dirty="0">
                <a:solidFill>
                  <a:srgbClr val="8BC540"/>
                </a:solidFill>
              </a:rPr>
              <a:t>del suolo </a:t>
            </a:r>
          </a:p>
        </p:txBody>
      </p:sp>
    </p:spTree>
    <p:extLst>
      <p:ext uri="{BB962C8B-B14F-4D97-AF65-F5344CB8AC3E}">
        <p14:creationId xmlns:p14="http://schemas.microsoft.com/office/powerpoint/2010/main" val="3602945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118693" y="5038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1" y="1663072"/>
            <a:ext cx="6827687" cy="4423647"/>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 differenza dell'agricoltura convenzionale, che spesso fa largo uso di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fertilizzanti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sintetici, l'agroecologia enfatizza l'uso di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fertilizzanti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organici come compost, letame e sovescio. Questi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fertilizzanti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naturali contribuiscono a migliorare la struttura del suolo, ad aumentare l'attività microbica e a potenziare il ciclo dei nutrienti. Le pratiche agroecologiche promuovono anche l'uso di colture di copertura e di piante che fissano l'azoto (come le leguminose) per arricchire naturalmente il suolo di nutrienti essenziali come l'azoto, riducendo la dipendenza dagli input chimici e favorendo la salute e la sostenibilità del suolo a lungo termine.</a:t>
            </a: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4400" y="1960575"/>
            <a:ext cx="4363521" cy="3136526"/>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34561" y="78998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Fertilizzanti </a:t>
            </a:r>
            <a:r>
              <a:rPr lang="en-US" sz="3600" b="1" dirty="0">
                <a:solidFill>
                  <a:srgbClr val="8BC540"/>
                </a:solidFill>
              </a:rPr>
              <a:t>organici</a:t>
            </a:r>
          </a:p>
        </p:txBody>
      </p:sp>
    </p:spTree>
    <p:extLst>
      <p:ext uri="{BB962C8B-B14F-4D97-AF65-F5344CB8AC3E}">
        <p14:creationId xmlns:p14="http://schemas.microsoft.com/office/powerpoint/2010/main" val="3745404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281382E3-BB97-4A56-9BB0-97172A14426A}"/>
              </a:ext>
            </a:extLst>
          </p:cNvPr>
          <p:cNvGrpSpPr/>
          <p:nvPr/>
        </p:nvGrpSpPr>
        <p:grpSpPr>
          <a:xfrm>
            <a:off x="631101" y="2194404"/>
            <a:ext cx="11201597" cy="3757839"/>
            <a:chOff x="631101" y="2148907"/>
            <a:chExt cx="11201597" cy="3757839"/>
          </a:xfrm>
        </p:grpSpPr>
        <p:sp>
          <p:nvSpPr>
            <p:cNvPr id="5" name="Prostokąt 4">
              <a:extLst>
                <a:ext uri="{FF2B5EF4-FFF2-40B4-BE49-F238E27FC236}">
                  <a16:creationId xmlns:a16="http://schemas.microsoft.com/office/drawing/2014/main" id="{08C18BB6-F8AF-444D-B5D6-27ED173B8DA1}"/>
                </a:ext>
              </a:extLst>
            </p:cNvPr>
            <p:cNvSpPr/>
            <p:nvPr/>
          </p:nvSpPr>
          <p:spPr>
            <a:xfrm>
              <a:off x="631101" y="2148907"/>
              <a:ext cx="2071305" cy="1775354"/>
            </a:xfrm>
            <a:prstGeom prst="rect">
              <a:avLst/>
            </a:prstGeom>
            <a:blipFill dpi="0" rotWithShape="1">
              <a:blip r:embed="rId2" cstate="email">
                <a:extLst>
                  <a:ext uri="{28A0092B-C50C-407E-A947-70E740481C1C}">
                    <a14:useLocalDpi xmlns:a14="http://schemas.microsoft.com/office/drawing/2010/main"/>
                  </a:ext>
                </a:extLst>
              </a:blip>
              <a:srcRect/>
              <a:stretch>
                <a:fillRect t="1000" b="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3871135B-4913-4AD3-9E6A-13B3E3E850F1}"/>
                </a:ext>
              </a:extLst>
            </p:cNvPr>
            <p:cNvSpPr/>
            <p:nvPr/>
          </p:nvSpPr>
          <p:spPr>
            <a:xfrm>
              <a:off x="631101"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legno di frassino</a:t>
              </a:r>
              <a:endParaRPr lang="pl-PL" sz="2200" b="1" kern="1200" dirty="0">
                <a:solidFill>
                  <a:schemeClr val="accent1">
                    <a:lumMod val="50000"/>
                  </a:schemeClr>
                </a:solidFill>
              </a:endParaRPr>
            </a:p>
          </p:txBody>
        </p:sp>
        <p:sp>
          <p:nvSpPr>
            <p:cNvPr id="7" name="Prostokąt 6">
              <a:extLst>
                <a:ext uri="{FF2B5EF4-FFF2-40B4-BE49-F238E27FC236}">
                  <a16:creationId xmlns:a16="http://schemas.microsoft.com/office/drawing/2014/main" id="{B6887C54-4912-4355-899E-C5F55091850C}"/>
                </a:ext>
              </a:extLst>
            </p:cNvPr>
            <p:cNvSpPr/>
            <p:nvPr/>
          </p:nvSpPr>
          <p:spPr>
            <a:xfrm>
              <a:off x="2913674" y="2148907"/>
              <a:ext cx="2071305" cy="1775354"/>
            </a:xfrm>
            <a:prstGeom prst="rect">
              <a:avLst/>
            </a:prstGeom>
            <a:blipFill dpi="0" rotWithShape="1">
              <a:blip r:embed="rId3" cstate="email">
                <a:extLst>
                  <a:ext uri="{28A0092B-C50C-407E-A947-70E740481C1C}">
                    <a14:useLocalDpi xmlns:a14="http://schemas.microsoft.com/office/drawing/2010/main"/>
                  </a:ext>
                </a:extLst>
              </a:blip>
              <a:srcRect/>
              <a:stretch>
                <a:fillRect l="5000" t="1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C76D5C4-2BEE-4AA7-A3C8-8ADDAF71683A}"/>
                </a:ext>
              </a:extLst>
            </p:cNvPr>
            <p:cNvSpPr/>
            <p:nvPr/>
          </p:nvSpPr>
          <p:spPr>
            <a:xfrm>
              <a:off x="2913674"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schemeClr val="accent1">
                      <a:lumMod val="50000"/>
                    </a:schemeClr>
                  </a:solidFill>
                </a:rPr>
                <a:t>sapropel</a:t>
              </a:r>
            </a:p>
          </p:txBody>
        </p:sp>
        <p:sp>
          <p:nvSpPr>
            <p:cNvPr id="9" name="Prostokąt 8">
              <a:extLst>
                <a:ext uri="{FF2B5EF4-FFF2-40B4-BE49-F238E27FC236}">
                  <a16:creationId xmlns:a16="http://schemas.microsoft.com/office/drawing/2014/main" id="{8984FF59-EBA3-4AA4-A720-D6C52BDC76FD}"/>
                </a:ext>
              </a:extLst>
            </p:cNvPr>
            <p:cNvSpPr/>
            <p:nvPr/>
          </p:nvSpPr>
          <p:spPr>
            <a:xfrm>
              <a:off x="5196247" y="2148907"/>
              <a:ext cx="2071305" cy="1775354"/>
            </a:xfrm>
            <a:prstGeom prst="rect">
              <a:avLst/>
            </a:prstGeom>
            <a:blipFill dpi="0" rotWithShape="1">
              <a:blip r:embed="rId4" cstate="email">
                <a:extLst>
                  <a:ext uri="{28A0092B-C50C-407E-A947-70E740481C1C}">
                    <a14:useLocalDpi xmlns:a14="http://schemas.microsoft.com/office/drawing/2010/main"/>
                  </a:ext>
                </a:extLst>
              </a:blip>
              <a:srcRect/>
              <a:stretch>
                <a:fillRect l="3000" r="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56F1947E-7E14-4370-99F5-C02E0A82D899}"/>
                </a:ext>
              </a:extLst>
            </p:cNvPr>
            <p:cNvSpPr/>
            <p:nvPr/>
          </p:nvSpPr>
          <p:spPr>
            <a:xfrm>
              <a:off x="5196247"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lettiera per pollame</a:t>
              </a:r>
              <a:endParaRPr lang="pl-PL" sz="2200" b="1" kern="1200" dirty="0">
                <a:solidFill>
                  <a:schemeClr val="accent1">
                    <a:lumMod val="50000"/>
                  </a:schemeClr>
                </a:solidFill>
              </a:endParaRPr>
            </a:p>
          </p:txBody>
        </p:sp>
        <p:sp>
          <p:nvSpPr>
            <p:cNvPr id="11" name="Prostokąt 10">
              <a:extLst>
                <a:ext uri="{FF2B5EF4-FFF2-40B4-BE49-F238E27FC236}">
                  <a16:creationId xmlns:a16="http://schemas.microsoft.com/office/drawing/2014/main" id="{A308EBFE-D996-4188-B732-3DBD8D41759C}"/>
                </a:ext>
              </a:extLst>
            </p:cNvPr>
            <p:cNvSpPr/>
            <p:nvPr/>
          </p:nvSpPr>
          <p:spPr>
            <a:xfrm>
              <a:off x="7478820" y="2148907"/>
              <a:ext cx="2071305" cy="1775354"/>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240DBECB-93C1-4CF5-9873-DBB8A458FA59}"/>
                </a:ext>
              </a:extLst>
            </p:cNvPr>
            <p:cNvSpPr/>
            <p:nvPr/>
          </p:nvSpPr>
          <p:spPr>
            <a:xfrm>
              <a:off x="7478820"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torba</a:t>
              </a:r>
              <a:endParaRPr lang="pl-PL" sz="2200" b="1" kern="1200" dirty="0">
                <a:solidFill>
                  <a:schemeClr val="accent1">
                    <a:lumMod val="50000"/>
                  </a:schemeClr>
                </a:solidFill>
              </a:endParaRPr>
            </a:p>
          </p:txBody>
        </p:sp>
        <p:sp>
          <p:nvSpPr>
            <p:cNvPr id="13" name="Prostokąt 12">
              <a:extLst>
                <a:ext uri="{FF2B5EF4-FFF2-40B4-BE49-F238E27FC236}">
                  <a16:creationId xmlns:a16="http://schemas.microsoft.com/office/drawing/2014/main" id="{6D9D780A-7CDB-4905-A6C8-B4829123123D}"/>
                </a:ext>
              </a:extLst>
            </p:cNvPr>
            <p:cNvSpPr/>
            <p:nvPr/>
          </p:nvSpPr>
          <p:spPr>
            <a:xfrm>
              <a:off x="9761393" y="2148907"/>
              <a:ext cx="2071305" cy="1775354"/>
            </a:xfrm>
            <a:prstGeom prst="rect">
              <a:avLst/>
            </a:prstGeom>
            <a:blipFill>
              <a:blip r:embed="rId6"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4" name="Dowolny kształt: kształt 13">
              <a:extLst>
                <a:ext uri="{FF2B5EF4-FFF2-40B4-BE49-F238E27FC236}">
                  <a16:creationId xmlns:a16="http://schemas.microsoft.com/office/drawing/2014/main" id="{7F5C155A-89B0-4F31-A54A-1C2537F2205D}"/>
                </a:ext>
              </a:extLst>
            </p:cNvPr>
            <p:cNvSpPr/>
            <p:nvPr/>
          </p:nvSpPr>
          <p:spPr>
            <a:xfrm>
              <a:off x="9761393"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compost</a:t>
              </a:r>
              <a:endParaRPr lang="pl-PL" sz="2200" b="1" kern="1200" dirty="0">
                <a:solidFill>
                  <a:schemeClr val="accent1">
                    <a:lumMod val="50000"/>
                  </a:schemeClr>
                </a:solidFill>
              </a:endParaRPr>
            </a:p>
          </p:txBody>
        </p:sp>
        <p:sp>
          <p:nvSpPr>
            <p:cNvPr id="15" name="Prostokąt 14">
              <a:extLst>
                <a:ext uri="{FF2B5EF4-FFF2-40B4-BE49-F238E27FC236}">
                  <a16:creationId xmlns:a16="http://schemas.microsoft.com/office/drawing/2014/main" id="{E1CA0E1D-7682-47D5-924F-EB36DEE94A13}"/>
                </a:ext>
              </a:extLst>
            </p:cNvPr>
            <p:cNvSpPr/>
            <p:nvPr/>
          </p:nvSpPr>
          <p:spPr>
            <a:xfrm>
              <a:off x="631101" y="4131392"/>
              <a:ext cx="2071305" cy="1775354"/>
            </a:xfrm>
            <a:prstGeom prst="rect">
              <a:avLst/>
            </a:prstGeom>
            <a:blipFill dpi="0" rotWithShape="1">
              <a:blip r:embed="rId7" cstate="email">
                <a:extLst>
                  <a:ext uri="{28A0092B-C50C-407E-A947-70E740481C1C}">
                    <a14:useLocalDpi xmlns:a14="http://schemas.microsoft.com/office/drawing/2010/main"/>
                  </a:ext>
                </a:extLst>
              </a:blip>
              <a:srcRect/>
              <a:stretch>
                <a:fillRect l="7000" t="3000" r="10000" b="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6" name="Dowolny kształt: kształt 15">
              <a:extLst>
                <a:ext uri="{FF2B5EF4-FFF2-40B4-BE49-F238E27FC236}">
                  <a16:creationId xmlns:a16="http://schemas.microsoft.com/office/drawing/2014/main" id="{8964A5AA-F684-45A5-8C35-9B15B5DCBCDB}"/>
                </a:ext>
              </a:extLst>
            </p:cNvPr>
            <p:cNvSpPr/>
            <p:nvPr/>
          </p:nvSpPr>
          <p:spPr>
            <a:xfrm>
              <a:off x="631101"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vermicompost</a:t>
              </a:r>
              <a:endParaRPr lang="pl-PL" sz="2200" b="1" kern="1200" dirty="0">
                <a:solidFill>
                  <a:schemeClr val="accent1">
                    <a:lumMod val="50000"/>
                  </a:schemeClr>
                </a:solidFill>
              </a:endParaRPr>
            </a:p>
          </p:txBody>
        </p:sp>
        <p:sp>
          <p:nvSpPr>
            <p:cNvPr id="17" name="Prostokąt 16">
              <a:extLst>
                <a:ext uri="{FF2B5EF4-FFF2-40B4-BE49-F238E27FC236}">
                  <a16:creationId xmlns:a16="http://schemas.microsoft.com/office/drawing/2014/main" id="{5C30D14D-6599-4F28-AEF9-83A64F658B9D}"/>
                </a:ext>
              </a:extLst>
            </p:cNvPr>
            <p:cNvSpPr/>
            <p:nvPr/>
          </p:nvSpPr>
          <p:spPr>
            <a:xfrm>
              <a:off x="2913674" y="4131392"/>
              <a:ext cx="2071305" cy="1775354"/>
            </a:xfrm>
            <a:prstGeom prst="rect">
              <a:avLst/>
            </a:prstGeom>
            <a:blipFill dpi="0" rotWithShape="1">
              <a:blip r:embed="rId8" cstate="email">
                <a:extLst>
                  <a:ext uri="{28A0092B-C50C-407E-A947-70E740481C1C}">
                    <a14:useLocalDpi xmlns:a14="http://schemas.microsoft.com/office/drawing/2010/main"/>
                  </a:ext>
                </a:extLst>
              </a:blip>
              <a:srcRect/>
              <a:stretch>
                <a:fillRect l="1000" t="11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8" name="Dowolny kształt: kształt 17">
              <a:extLst>
                <a:ext uri="{FF2B5EF4-FFF2-40B4-BE49-F238E27FC236}">
                  <a16:creationId xmlns:a16="http://schemas.microsoft.com/office/drawing/2014/main" id="{0F58120E-52B3-41E9-920A-F4F183295227}"/>
                </a:ext>
              </a:extLst>
            </p:cNvPr>
            <p:cNvSpPr/>
            <p:nvPr/>
          </p:nvSpPr>
          <p:spPr>
            <a:xfrm>
              <a:off x="2913674"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farina d'ossa</a:t>
              </a:r>
              <a:endParaRPr lang="pl-PL" sz="2200" b="1" kern="1200" dirty="0">
                <a:solidFill>
                  <a:schemeClr val="accent1">
                    <a:lumMod val="50000"/>
                  </a:schemeClr>
                </a:solidFill>
              </a:endParaRPr>
            </a:p>
          </p:txBody>
        </p:sp>
        <p:sp>
          <p:nvSpPr>
            <p:cNvPr id="20" name="Prostokąt 19">
              <a:extLst>
                <a:ext uri="{FF2B5EF4-FFF2-40B4-BE49-F238E27FC236}">
                  <a16:creationId xmlns:a16="http://schemas.microsoft.com/office/drawing/2014/main" id="{7F5B2AFC-2E66-4C3C-AA59-1488D9A34A97}"/>
                </a:ext>
              </a:extLst>
            </p:cNvPr>
            <p:cNvSpPr/>
            <p:nvPr/>
          </p:nvSpPr>
          <p:spPr>
            <a:xfrm>
              <a:off x="5196247" y="4131392"/>
              <a:ext cx="2071305" cy="1775354"/>
            </a:xfrm>
            <a:prstGeom prst="rect">
              <a:avLst/>
            </a:prstGeom>
            <a:blipFill>
              <a:blip r:embed="rId9"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619A7B71-ABE1-4B3F-8834-24129E526339}"/>
                </a:ext>
              </a:extLst>
            </p:cNvPr>
            <p:cNvSpPr/>
            <p:nvPr/>
          </p:nvSpPr>
          <p:spPr>
            <a:xfrm>
              <a:off x="5196247"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calce dolomitica</a:t>
              </a:r>
              <a:endParaRPr lang="pl-PL" sz="2200" b="1" kern="1200" dirty="0">
                <a:solidFill>
                  <a:schemeClr val="accent1">
                    <a:lumMod val="50000"/>
                  </a:schemeClr>
                </a:solidFill>
              </a:endParaRPr>
            </a:p>
          </p:txBody>
        </p:sp>
        <p:sp>
          <p:nvSpPr>
            <p:cNvPr id="23" name="Prostokąt 22">
              <a:extLst>
                <a:ext uri="{FF2B5EF4-FFF2-40B4-BE49-F238E27FC236}">
                  <a16:creationId xmlns:a16="http://schemas.microsoft.com/office/drawing/2014/main" id="{31E18494-DCBD-4A22-AED1-CE27F7A8EADD}"/>
                </a:ext>
              </a:extLst>
            </p:cNvPr>
            <p:cNvSpPr/>
            <p:nvPr/>
          </p:nvSpPr>
          <p:spPr>
            <a:xfrm>
              <a:off x="7478820" y="4131392"/>
              <a:ext cx="2071305" cy="1775354"/>
            </a:xfrm>
            <a:prstGeom prst="rect">
              <a:avLst/>
            </a:prstGeom>
            <a:blipFill>
              <a:blip r:embed="rId10"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E93FD7B6-AC6D-4689-A300-1C77C65A6F50}"/>
                </a:ext>
              </a:extLst>
            </p:cNvPr>
            <p:cNvSpPr/>
            <p:nvPr/>
          </p:nvSpPr>
          <p:spPr>
            <a:xfrm>
              <a:off x="7478820"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concime verde</a:t>
              </a:r>
              <a:endParaRPr lang="pl-PL" sz="2200" b="1" kern="1200" dirty="0">
                <a:solidFill>
                  <a:schemeClr val="accent1">
                    <a:lumMod val="50000"/>
                  </a:schemeClr>
                </a:solidFill>
              </a:endParaRPr>
            </a:p>
          </p:txBody>
        </p:sp>
        <p:sp>
          <p:nvSpPr>
            <p:cNvPr id="25" name="Prostokąt 24">
              <a:extLst>
                <a:ext uri="{FF2B5EF4-FFF2-40B4-BE49-F238E27FC236}">
                  <a16:creationId xmlns:a16="http://schemas.microsoft.com/office/drawing/2014/main" id="{7D3F468F-650B-44E2-A7A2-0DA36E0A6918}"/>
                </a:ext>
              </a:extLst>
            </p:cNvPr>
            <p:cNvSpPr/>
            <p:nvPr/>
          </p:nvSpPr>
          <p:spPr>
            <a:xfrm>
              <a:off x="9761393" y="4131392"/>
              <a:ext cx="2071305" cy="1775354"/>
            </a:xfrm>
            <a:prstGeom prst="rect">
              <a:avLst/>
            </a:prstGeom>
            <a:blipFill>
              <a:blip r:embed="rId11"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B51EA614-95F9-4EF7-BD00-DF161EA812EC}"/>
                </a:ext>
              </a:extLst>
            </p:cNvPr>
            <p:cNvSpPr/>
            <p:nvPr/>
          </p:nvSpPr>
          <p:spPr>
            <a:xfrm>
              <a:off x="9761393"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concime</a:t>
              </a:r>
              <a:endParaRPr lang="pl-PL" sz="2200" b="1" kern="1200" dirty="0">
                <a:solidFill>
                  <a:schemeClr val="accent1">
                    <a:lumMod val="50000"/>
                  </a:schemeClr>
                </a:solidFill>
              </a:endParaRPr>
            </a:p>
          </p:txBody>
        </p:sp>
      </p:grpSp>
      <p:sp>
        <p:nvSpPr>
          <p:cNvPr id="21" name="Text Placeholder 3">
            <a:extLst>
              <a:ext uri="{FF2B5EF4-FFF2-40B4-BE49-F238E27FC236}">
                <a16:creationId xmlns:a16="http://schemas.microsoft.com/office/drawing/2014/main" id="{92472865-B19A-473C-A99C-F59E2BD75B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Fertilizzanti </a:t>
            </a:r>
            <a:r>
              <a:rPr lang="en-US" sz="3600" b="1" dirty="0">
                <a:solidFill>
                  <a:srgbClr val="8BC540"/>
                </a:solidFill>
              </a:rPr>
              <a:t>organici</a:t>
            </a:r>
          </a:p>
        </p:txBody>
      </p:sp>
      <p:sp>
        <p:nvSpPr>
          <p:cNvPr id="3" name="Prostokąt 2">
            <a:extLst>
              <a:ext uri="{FF2B5EF4-FFF2-40B4-BE49-F238E27FC236}">
                <a16:creationId xmlns:a16="http://schemas.microsoft.com/office/drawing/2014/main" id="{398268F9-8844-4518-981D-017E2FA60774}"/>
              </a:ext>
            </a:extLst>
          </p:cNvPr>
          <p:cNvSpPr/>
          <p:nvPr/>
        </p:nvSpPr>
        <p:spPr>
          <a:xfrm>
            <a:off x="429468" y="994075"/>
            <a:ext cx="11333065" cy="1200329"/>
          </a:xfrm>
          <a:prstGeom prst="rect">
            <a:avLst/>
          </a:prstGeom>
        </p:spPr>
        <p:txBody>
          <a:bodyPr wrap="square">
            <a:spAutoFi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A differenza dell'agricoltura convenzionale, che spesso fa largo uso di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fertilizzanti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sintetici, l'agroecologia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pone l'accento sull'</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uso di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fertilizzanti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organici come il compost, il letame e il sovescio.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Di seguito </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sono</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riportati alcuni esempi di </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fertilizzanti</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 organici.</a:t>
            </a:r>
            <a:endParaRPr lang="pl-PL" sz="2400" dirty="0"/>
          </a:p>
        </p:txBody>
      </p:sp>
    </p:spTree>
    <p:extLst>
      <p:ext uri="{BB962C8B-B14F-4D97-AF65-F5344CB8AC3E}">
        <p14:creationId xmlns:p14="http://schemas.microsoft.com/office/powerpoint/2010/main" val="3524251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70">
          <a:extLst>
            <a:ext uri="{FF2B5EF4-FFF2-40B4-BE49-F238E27FC236}">
              <a16:creationId xmlns:a16="http://schemas.microsoft.com/office/drawing/2014/main" id="{AA091B7B-F729-1847-5497-133F13BF8B0F}"/>
            </a:ext>
          </a:extLst>
        </p:cNvPr>
        <p:cNvGrpSpPr/>
        <p:nvPr/>
      </p:nvGrpSpPr>
      <p:grpSpPr>
        <a:xfrm>
          <a:off x="0" y="0"/>
          <a:ext cx="0" cy="0"/>
          <a:chOff x="0" y="0"/>
          <a:chExt cx="0" cy="0"/>
        </a:xfrm>
      </p:grpSpPr>
      <p:grpSp>
        <p:nvGrpSpPr>
          <p:cNvPr id="573" name="Google Shape;573;p29">
            <a:extLst>
              <a:ext uri="{FF2B5EF4-FFF2-40B4-BE49-F238E27FC236}">
                <a16:creationId xmlns:a16="http://schemas.microsoft.com/office/drawing/2014/main" id="{2AAAD506-B5FE-4E71-8FA1-EFB2FF03B77D}"/>
              </a:ext>
            </a:extLst>
          </p:cNvPr>
          <p:cNvGrpSpPr/>
          <p:nvPr/>
        </p:nvGrpSpPr>
        <p:grpSpPr>
          <a:xfrm>
            <a:off x="10222537" y="5692848"/>
            <a:ext cx="610343" cy="610343"/>
            <a:chOff x="1950027" y="2499889"/>
            <a:chExt cx="850463" cy="850463"/>
          </a:xfrm>
        </p:grpSpPr>
        <p:sp>
          <p:nvSpPr>
            <p:cNvPr id="574" name="Google Shape;574;p29">
              <a:hlinkClick r:id="rId3"/>
              <a:extLst>
                <a:ext uri="{FF2B5EF4-FFF2-40B4-BE49-F238E27FC236}">
                  <a16:creationId xmlns:a16="http://schemas.microsoft.com/office/drawing/2014/main" id="{D56D9A8E-7658-9FED-74F4-638ABACA7FA7}"/>
                </a:ext>
              </a:extLst>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a:extLst>
                <a:ext uri="{FF2B5EF4-FFF2-40B4-BE49-F238E27FC236}">
                  <a16:creationId xmlns:a16="http://schemas.microsoft.com/office/drawing/2014/main" id="{0596F245-B435-2CCF-9A54-344067EFFAC6}"/>
                </a:ext>
              </a:extLst>
            </p:cNvPr>
            <p:cNvGrpSpPr/>
            <p:nvPr/>
          </p:nvGrpSpPr>
          <p:grpSpPr>
            <a:xfrm>
              <a:off x="2107521" y="2657382"/>
              <a:ext cx="535476" cy="535477"/>
              <a:chOff x="2107521" y="2657382"/>
              <a:chExt cx="535476" cy="535477"/>
            </a:xfrm>
          </p:grpSpPr>
          <p:sp>
            <p:nvSpPr>
              <p:cNvPr id="576" name="Google Shape;576;p29">
                <a:extLst>
                  <a:ext uri="{FF2B5EF4-FFF2-40B4-BE49-F238E27FC236}">
                    <a16:creationId xmlns:a16="http://schemas.microsoft.com/office/drawing/2014/main" id="{7E1A470A-7C2C-9244-8308-198565D5D341}"/>
                  </a:ext>
                </a:extLst>
              </p:cNvPr>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a:extLst>
                  <a:ext uri="{FF2B5EF4-FFF2-40B4-BE49-F238E27FC236}">
                    <a16:creationId xmlns:a16="http://schemas.microsoft.com/office/drawing/2014/main" id="{F827667D-D603-F559-6559-38FAEA5F80DF}"/>
                  </a:ext>
                </a:extLst>
              </p:cNvPr>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a:extLst>
                  <a:ext uri="{FF2B5EF4-FFF2-40B4-BE49-F238E27FC236}">
                    <a16:creationId xmlns:a16="http://schemas.microsoft.com/office/drawing/2014/main" id="{59B1B65F-D70A-22C6-4840-745F9F665DEE}"/>
                  </a:ext>
                </a:extLst>
              </p:cNvPr>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a:extLst>
              <a:ext uri="{FF2B5EF4-FFF2-40B4-BE49-F238E27FC236}">
                <a16:creationId xmlns:a16="http://schemas.microsoft.com/office/drawing/2014/main" id="{8D783259-B067-9357-A64D-E64CC6E48842}"/>
              </a:ext>
            </a:extLst>
          </p:cNvPr>
          <p:cNvGrpSpPr/>
          <p:nvPr/>
        </p:nvGrpSpPr>
        <p:grpSpPr>
          <a:xfrm>
            <a:off x="8782409" y="5686956"/>
            <a:ext cx="610343" cy="610794"/>
            <a:chOff x="-1196056" y="2499889"/>
            <a:chExt cx="850463" cy="851092"/>
          </a:xfrm>
        </p:grpSpPr>
        <p:sp>
          <p:nvSpPr>
            <p:cNvPr id="586" name="Google Shape;586;p29">
              <a:extLst>
                <a:ext uri="{FF2B5EF4-FFF2-40B4-BE49-F238E27FC236}">
                  <a16:creationId xmlns:a16="http://schemas.microsoft.com/office/drawing/2014/main" id="{F3C7B5FA-CC19-4AFA-613E-ECF3E20DAEB5}"/>
                </a:ext>
              </a:extLst>
            </p:cNvPr>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a:extLst>
                <a:ext uri="{FF2B5EF4-FFF2-40B4-BE49-F238E27FC236}">
                  <a16:creationId xmlns:a16="http://schemas.microsoft.com/office/drawing/2014/main" id="{91E76120-BBE2-7DE6-1D0C-FE04E362B08D}"/>
                </a:ext>
              </a:extLst>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a:extLst>
              <a:ext uri="{FF2B5EF4-FFF2-40B4-BE49-F238E27FC236}">
                <a16:creationId xmlns:a16="http://schemas.microsoft.com/office/drawing/2014/main" id="{6AAE0962-8072-D84C-BDB5-5FD548938B8A}"/>
              </a:ext>
            </a:extLst>
          </p:cNvPr>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a:extLst>
              <a:ext uri="{FF2B5EF4-FFF2-40B4-BE49-F238E27FC236}">
                <a16:creationId xmlns:a16="http://schemas.microsoft.com/office/drawing/2014/main" id="{5F10F2FB-BF9B-D712-A111-4E2DF1E2EAB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82B50135-A0BB-ABA4-6969-DE526CB36BA4}"/>
              </a:ext>
            </a:extLst>
          </p:cNvPr>
          <p:cNvSpPr>
            <a:spLocks noGrp="1"/>
          </p:cNvSpPr>
          <p:nvPr>
            <p:ph type="body" idx="2"/>
          </p:nvPr>
        </p:nvSpPr>
        <p:spPr>
          <a:xfrm>
            <a:off x="2448419" y="1079400"/>
            <a:ext cx="9234385" cy="3288205"/>
          </a:xfrm>
        </p:spPr>
        <p:txBody>
          <a:bodyPr>
            <a:normAutofit lnSpcReduction="10000"/>
          </a:bodyPr>
          <a:lstStyle/>
          <a:p>
            <a:pPr>
              <a:lnSpc>
                <a:spcPct val="110000"/>
              </a:lnSpc>
            </a:pPr>
            <a:r>
              <a:rPr lang="en-IE" sz="3600" b="1" dirty="0"/>
              <a:t>Ben fatto!!! </a:t>
            </a:r>
            <a:r>
              <a:rPr lang="en-IE" sz="3600" dirty="0"/>
              <a:t>Stai andando alla grande... continua in questo viaggio di apprendimento.</a:t>
            </a:r>
          </a:p>
          <a:p>
            <a:pPr>
              <a:lnSpc>
                <a:spcPct val="110000"/>
              </a:lnSpc>
            </a:pPr>
            <a:r>
              <a:rPr lang="en-IE" sz="3600" dirty="0"/>
              <a:t>Nel Modulo </a:t>
            </a:r>
            <a:r>
              <a:rPr lang="pl-PL" sz="3600" dirty="0"/>
              <a:t>10 </a:t>
            </a:r>
            <a:r>
              <a:rPr lang="pl-PL" sz="3600" dirty="0" err="1"/>
              <a:t>presentiamo </a:t>
            </a:r>
            <a:r>
              <a:rPr lang="en-IE" sz="3600" dirty="0"/>
              <a:t>l'importante tema dell'</a:t>
            </a:r>
            <a:r>
              <a:rPr lang="pl-PL" sz="3600" b="1" dirty="0"/>
              <a:t>integrazione </a:t>
            </a:r>
            <a:r>
              <a:rPr lang="pl-PL" sz="3600" b="1" dirty="0" err="1"/>
              <a:t>del bestiame </a:t>
            </a:r>
            <a:r>
              <a:rPr lang="pl-PL" sz="3600" b="1" dirty="0"/>
              <a:t>nell'</a:t>
            </a:r>
            <a:r>
              <a:rPr lang="pl-PL" sz="3600" b="1" dirty="0" err="1"/>
              <a:t>agroecologia</a:t>
            </a:r>
            <a:r>
              <a:rPr lang="en-IE" sz="3600" dirty="0"/>
              <a:t>. </a:t>
            </a:r>
          </a:p>
        </p:txBody>
      </p:sp>
    </p:spTree>
    <p:extLst>
      <p:ext uri="{BB962C8B-B14F-4D97-AF65-F5344CB8AC3E}">
        <p14:creationId xmlns:p14="http://schemas.microsoft.com/office/powerpoint/2010/main" val="55348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18176"/>
            <a:ext cx="10595237" cy="3849918"/>
          </a:xfrm>
        </p:spPr>
        <p:txBody>
          <a:bodyPr/>
          <a:lstStyle/>
          <a:p>
            <a:pPr marL="0" indent="0"/>
            <a:r>
              <a:rPr lang="en-US" dirty="0"/>
              <a:t>Una gestione efficace delle colture è fondamentale per raggiungere la sostenibilità in agricoltura. Integrando la gestione delle colture e del bestiame, l'agroecologia mira a creare sistemi agricoli resilienti, produttivi e sostenibili. Vantaggi:</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08259" y="621646"/>
            <a:ext cx="10595237" cy="803654"/>
          </a:xfrm>
        </p:spPr>
        <p:txBody>
          <a:bodyPr/>
          <a:lstStyle/>
          <a:p>
            <a:r>
              <a:rPr lang="en-US" b="1" dirty="0"/>
              <a:t>Pratiche di gestione sostenibile delle colture </a:t>
            </a:r>
            <a:r>
              <a:rPr lang="pl-PL" b="1" dirty="0"/>
              <a:t>- B</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3609462B-D4BE-47E2-A392-7D043D6D8F42}"/>
              </a:ext>
            </a:extLst>
          </p:cNvPr>
          <p:cNvGraphicFramePr/>
          <p:nvPr>
            <p:extLst>
              <p:ext uri="{D42A27DB-BD31-4B8C-83A1-F6EECF244321}">
                <p14:modId xmlns:p14="http://schemas.microsoft.com/office/powerpoint/2010/main" val="848671989"/>
              </p:ext>
            </p:extLst>
          </p:nvPr>
        </p:nvGraphicFramePr>
        <p:xfrm>
          <a:off x="978035" y="2539638"/>
          <a:ext cx="4853803" cy="3526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253E5094-2D08-4570-BDC6-C597B9B54220}"/>
              </a:ext>
            </a:extLst>
          </p:cNvPr>
          <p:cNvGraphicFramePr/>
          <p:nvPr>
            <p:extLst>
              <p:ext uri="{D42A27DB-BD31-4B8C-83A1-F6EECF244321}">
                <p14:modId xmlns:p14="http://schemas.microsoft.com/office/powerpoint/2010/main" val="1333481543"/>
              </p:ext>
            </p:extLst>
          </p:nvPr>
        </p:nvGraphicFramePr>
        <p:xfrm>
          <a:off x="6444047" y="2539638"/>
          <a:ext cx="4853803" cy="35260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63205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57160</TotalTime>
  <Words>7836</Words>
  <Application>Microsoft Office PowerPoint</Application>
  <PresentationFormat>Widescreen</PresentationFormat>
  <Paragraphs>699</Paragraphs>
  <Slides>88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Arial Black</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docId:8F33A7964C3891C6D8659552B4D0ABD2</cp:keywords>
  <cp:lastModifiedBy>Paula Whyte ( Momentum Consulting )</cp:lastModifiedBy>
  <cp:revision>586</cp:revision>
  <dcterms:created xsi:type="dcterms:W3CDTF">2020-10-14T13:32:04Z</dcterms:created>
  <dcterms:modified xsi:type="dcterms:W3CDTF">2024-12-11T11:54:38Z</dcterms:modified>
</cp:coreProperties>
</file>