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italic r:id="rId45"/>
    </p:embeddedFont>
    <p:embeddedFont>
      <p:font typeface="Open Sans" panose="020B0606030504020204" pitchFamily="34" charset="0"/>
      <p:regular r:id="rId46"/>
      <p:bold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3"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540"/>
    <a:srgbClr val="9FDADF"/>
    <a:srgbClr val="000000"/>
    <a:srgbClr val="8DC6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8A36F8-6759-4403-B1DE-44C84880499C}" v="23" dt="2024-11-15T12:13:46.3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63" Type="http://customschemas.google.com/relationships/presentationmetadata" Target="metadata"/><Relationship Id="rId68"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66"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idaunia scarl" userId="F8yxezyABB4mIZ+IyP0MrhkbRepj5dSZp57Rx1Q6Am0=" providerId="None" clId="Web-{868A36F8-6759-4403-B1DE-44C84880499C}"/>
    <pc:docChg chg="modSld">
      <pc:chgData name="meridaunia scarl" userId="F8yxezyABB4mIZ+IyP0MrhkbRepj5dSZp57Rx1Q6Am0=" providerId="None" clId="Web-{868A36F8-6759-4403-B1DE-44C84880499C}" dt="2024-11-15T12:13:46.350" v="22" actId="20577"/>
      <pc:docMkLst>
        <pc:docMk/>
      </pc:docMkLst>
      <pc:sldChg chg="modSp">
        <pc:chgData name="meridaunia scarl" userId="F8yxezyABB4mIZ+IyP0MrhkbRepj5dSZp57Rx1Q6Am0=" providerId="None" clId="Web-{868A36F8-6759-4403-B1DE-44C84880499C}" dt="2024-11-15T12:07:53.371" v="7" actId="1076"/>
        <pc:sldMkLst>
          <pc:docMk/>
          <pc:sldMk cId="0" sldId="259"/>
        </pc:sldMkLst>
        <pc:spChg chg="mod">
          <ac:chgData name="meridaunia scarl" userId="F8yxezyABB4mIZ+IyP0MrhkbRepj5dSZp57Rx1Q6Am0=" providerId="None" clId="Web-{868A36F8-6759-4403-B1DE-44C84880499C}" dt="2024-11-15T12:07:53.371" v="7" actId="1076"/>
          <ac:spMkLst>
            <pc:docMk/>
            <pc:sldMk cId="0" sldId="259"/>
            <ac:spMk id="236" creationId="{00000000-0000-0000-0000-000000000000}"/>
          </ac:spMkLst>
        </pc:spChg>
      </pc:sldChg>
      <pc:sldChg chg="modSp">
        <pc:chgData name="meridaunia scarl" userId="F8yxezyABB4mIZ+IyP0MrhkbRepj5dSZp57Rx1Q6Am0=" providerId="None" clId="Web-{868A36F8-6759-4403-B1DE-44C84880499C}" dt="2024-11-15T12:12:21.906" v="8" actId="14100"/>
        <pc:sldMkLst>
          <pc:docMk/>
          <pc:sldMk cId="3742441777" sldId="300"/>
        </pc:sldMkLst>
        <pc:spChg chg="mod">
          <ac:chgData name="meridaunia scarl" userId="F8yxezyABB4mIZ+IyP0MrhkbRepj5dSZp57Rx1Q6Am0=" providerId="None" clId="Web-{868A36F8-6759-4403-B1DE-44C84880499C}" dt="2024-11-15T12:12:21.906" v="8" actId="14100"/>
          <ac:spMkLst>
            <pc:docMk/>
            <pc:sldMk cId="3742441777" sldId="300"/>
            <ac:spMk id="12" creationId="{00000000-0000-0000-0000-000000000000}"/>
          </ac:spMkLst>
        </pc:spChg>
      </pc:sldChg>
      <pc:sldChg chg="modSp">
        <pc:chgData name="meridaunia scarl" userId="F8yxezyABB4mIZ+IyP0MrhkbRepj5dSZp57Rx1Q6Am0=" providerId="None" clId="Web-{868A36F8-6759-4403-B1DE-44C84880499C}" dt="2024-11-15T12:13:46.350" v="22" actId="20577"/>
        <pc:sldMkLst>
          <pc:docMk/>
          <pc:sldMk cId="3755641247" sldId="303"/>
        </pc:sldMkLst>
        <pc:spChg chg="mod">
          <ac:chgData name="meridaunia scarl" userId="F8yxezyABB4mIZ+IyP0MrhkbRepj5dSZp57Rx1Q6Am0=" providerId="None" clId="Web-{868A36F8-6759-4403-B1DE-44C84880499C}" dt="2024-11-15T12:13:46.350" v="22" actId="20577"/>
          <ac:spMkLst>
            <pc:docMk/>
            <pc:sldMk cId="3755641247" sldId="303"/>
            <ac:spMk id="1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1206" y="149934"/>
            <a:ext cx="5924074"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67501" y="30162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how-to-manage-agricultural-biodiversity/en/" TargetMode="External"/><Relationship Id="rId5" Type="http://schemas.openxmlformats.org/officeDocument/2006/relationships/image" Target="../media/image71.png"/><Relationship Id="rId4" Type="http://schemas.openxmlformats.org/officeDocument/2006/relationships/image" Target="../media/image7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Conservazione della biodiversità</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MODULO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2555200" y="2341250"/>
            <a:ext cx="9329100" cy="10878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0000"/>
              </a:buClr>
              <a:buSzPts val="4800"/>
              <a:buNone/>
            </a:pPr>
            <a:r>
              <a:rPr lang="en-US" dirty="0"/>
              <a:t>Il ruolo della biodiversità negli agroecosistemi</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21740" y="1109261"/>
            <a:ext cx="4396603" cy="20299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2400"/>
              <a:buNone/>
            </a:pPr>
            <a:endParaRPr sz="3000" dirty="0"/>
          </a:p>
          <a:p>
            <a:pPr marL="76200" lvl="0" indent="0" algn="ctr" rtl="0">
              <a:lnSpc>
                <a:spcPct val="90000"/>
              </a:lnSpc>
              <a:spcBef>
                <a:spcPts val="0"/>
              </a:spcBef>
              <a:spcAft>
                <a:spcPts val="0"/>
              </a:spcAft>
              <a:buSzPts val="2400"/>
            </a:pPr>
            <a:r>
              <a:rPr lang="en-US" sz="3000" dirty="0"/>
              <a:t>La biodiversità è fondamentale per l'agricoltura in quanto fornisce servizi ecosistemici </a:t>
            </a:r>
            <a:r>
              <a:rPr lang="pl-PL" sz="3000" dirty="0" err="1"/>
              <a:t>quali</a:t>
            </a:r>
            <a:r>
              <a:rPr lang="pl-PL" sz="3000" dirty="0"/>
              <a:t>:</a:t>
            </a:r>
            <a:endParaRPr sz="3000" dirty="0"/>
          </a:p>
        </p:txBody>
      </p:sp>
      <p:sp>
        <p:nvSpPr>
          <p:cNvPr id="397" name="Google Shape;397;g2cd830a0f73_1_797"/>
          <p:cNvSpPr txBox="1">
            <a:spLocks noGrp="1"/>
          </p:cNvSpPr>
          <p:nvPr>
            <p:ph type="body" idx="2"/>
          </p:nvPr>
        </p:nvSpPr>
        <p:spPr>
          <a:xfrm>
            <a:off x="552948" y="55416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a:t>Il </a:t>
            </a:r>
            <a:r>
              <a:rPr lang="en-US" sz="4000" b="1" dirty="0"/>
              <a:t>ruolo </a:t>
            </a:r>
            <a:r>
              <a:rPr lang="pl-PL" sz="4000" b="1" dirty="0"/>
              <a:t>della </a:t>
            </a:r>
            <a:r>
              <a:rPr lang="en-US" sz="4000" b="1" dirty="0"/>
              <a:t>biodiversità nell</a:t>
            </a:r>
            <a:r>
              <a:rPr lang="pl-PL" sz="4000" b="1" dirty="0"/>
              <a:t>'</a:t>
            </a:r>
            <a:r>
              <a:rPr lang="en-US" sz="4000" b="1" dirty="0"/>
              <a:t>agricoltura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5850498" y="2052696"/>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impollinazione</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gestione dei parassiti</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218170" y="4835509"/>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un terreno ricco di sostanze nutritive</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751399" y="4666263"/>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3040813" y="5103940"/>
            <a:ext cx="2539858"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1392380" y="4066426"/>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42455" y="1062743"/>
            <a:ext cx="10106209" cy="10903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76200" lvl="0" indent="0" algn="just">
              <a:spcBef>
                <a:spcPts val="0"/>
              </a:spcBef>
            </a:pPr>
            <a:r>
              <a:rPr lang="en-US" dirty="0"/>
              <a:t>Gli ecosistemi agricoli diversificati sono più resistenti ai cambiamenti climatici e alle malattie dei raccolti e offrono alimenti più nutrienti.</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516335" y="695700"/>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a:t>Il </a:t>
            </a:r>
            <a:r>
              <a:rPr lang="en-US" sz="4000" b="1" dirty="0"/>
              <a:t>ruolo della biodiversità in agricoltura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Diversità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delle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specie</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Diversità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dell'</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ecosistema</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Resilienza </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allo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stress</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per saperne di </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più....</a:t>
            </a:r>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Biodiversità </a:t>
            </a:r>
            <a:r>
              <a:rPr lang="pl-PL" sz="4000" b="1" dirty="0" err="1"/>
              <a:t>genetica </a:t>
            </a:r>
            <a:r>
              <a:rPr lang="en-US" sz="4000" b="1" dirty="0"/>
              <a:t>in agricoltura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568575" y="761601"/>
            <a:ext cx="14351065" cy="5783504"/>
            <a:chOff x="-3749884" y="908619"/>
            <a:chExt cx="12539607"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2" y="2082303"/>
              <a:ext cx="7087131"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Mantenere la biodiversità genetica attraverso le sementi e le razze tradizionali di animali domestici per una migliore resilienza</a:t>
              </a:r>
              <a:r>
                <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0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0"/>
              <a:ext cx="6769620" cy="1073791"/>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La perdita di razze e del loro diverso materiale genetico è considerata una delle maggiori minacce per la zootecnia e l'agrobiodiversità.</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8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0" y="4556044"/>
              <a:ext cx="7023040" cy="1514393"/>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Le razze in via di estinzione e il loro materiale genetico potrebbero aiutare a superare i problemi legati a varie malattie e le sfide derivanti dal cambiamento climatico, come le condizioni meteorologiche estreme, la crescente scarsità d'acqua e i cambiamenti nella disponibilità di mangimi.</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52024"/>
              <a:ext cx="1073791" cy="1073791"/>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9508" y="2752813"/>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294857" y="3890703"/>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clicca sull'immagine per saperne di più...</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a:t>Il </a:t>
            </a:r>
            <a:r>
              <a:rPr lang="en-US" sz="4000" b="1" dirty="0"/>
              <a:t>ruolo della biodiversità in agricoltura</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731521" y="5183243"/>
            <a:ext cx="4093028"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AGRICOLTURA SOSTENIBILE</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p:cNvSpPr/>
          <p:nvPr/>
        </p:nvSpPr>
        <p:spPr>
          <a:xfrm>
            <a:off x="6566262" y="3144107"/>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3923126" cy="2246769"/>
          </a:xfrm>
          <a:prstGeom prst="rect">
            <a:avLst/>
          </a:prstGeom>
        </p:spPr>
        <p:txBody>
          <a:bodyPr wrap="square">
            <a:spAutoFit/>
          </a:bodyPr>
          <a:lstStyle/>
          <a:p>
            <a:pPr algn="just"/>
            <a:r>
              <a:rPr lang="en-US" sz="2000" dirty="0">
                <a:latin typeface="Calibri" panose="020F0502020204030204" pitchFamily="34" charset="0"/>
                <a:cs typeface="Calibri" panose="020F0502020204030204" pitchFamily="34" charset="0"/>
              </a:rPr>
              <a:t>Solo creando politiche che integrino gli interessi sociali, ambientali ed economici le società possono promuovere sistemi agricoli più sostenibili.</a:t>
            </a:r>
          </a:p>
          <a:p>
            <a:pPr algn="just"/>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AMBIENTE</a:t>
            </a:r>
          </a:p>
        </p:txBody>
      </p:sp>
      <p:sp>
        <p:nvSpPr>
          <p:cNvPr id="27" name="pole tekstowe 26"/>
          <p:cNvSpPr txBox="1"/>
          <p:nvPr/>
        </p:nvSpPr>
        <p:spPr>
          <a:xfrm>
            <a:off x="4163090" y="3155314"/>
            <a:ext cx="1763093"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SOCIETÀ</a:t>
            </a:r>
          </a:p>
        </p:txBody>
      </p:sp>
      <p:sp>
        <p:nvSpPr>
          <p:cNvPr id="28" name="pole tekstowe 27"/>
          <p:cNvSpPr txBox="1"/>
          <p:nvPr/>
        </p:nvSpPr>
        <p:spPr>
          <a:xfrm>
            <a:off x="4076699" y="4066363"/>
            <a:ext cx="227729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ECONOMIA</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La biodiversità è essenziale per la sicurezza alimentare, la salute dell'ambiente e la sostenibilità a lungo termine dell'agricoltura.</a:t>
            </a:r>
          </a:p>
        </p:txBody>
      </p:sp>
      <p:sp>
        <p:nvSpPr>
          <p:cNvPr id="2" name="Prostokąt 1">
            <a:extLst>
              <a:ext uri="{FF2B5EF4-FFF2-40B4-BE49-F238E27FC236}">
                <a16:creationId xmlns:a16="http://schemas.microsoft.com/office/drawing/2014/main" id="{BBBFA616-5A2E-9EA5-1BC2-D7C5833FEF12}"/>
              </a:ext>
            </a:extLst>
          </p:cNvPr>
          <p:cNvSpPr/>
          <p:nvPr/>
        </p:nvSpPr>
        <p:spPr>
          <a:xfrm>
            <a:off x="1853051" y="5714438"/>
            <a:ext cx="9925071" cy="400110"/>
          </a:xfrm>
          <a:prstGeom prst="rect">
            <a:avLst/>
          </a:prstGeom>
        </p:spPr>
        <p:txBody>
          <a:bodyPr wrap="square">
            <a:spAutoFit/>
          </a:bodyPr>
          <a:lstStyle/>
          <a:p>
            <a:pPr marL="76200" algn="just"/>
            <a:r>
              <a:rPr lang="en-US" sz="2000" dirty="0">
                <a:latin typeface="Calibri" panose="020F0502020204030204" pitchFamily="34" charset="0"/>
                <a:cs typeface="Calibri" panose="020F0502020204030204" pitchFamily="34" charset="0"/>
              </a:rPr>
              <a:t>Leggi tutto su </a:t>
            </a:r>
            <a:r>
              <a:rPr lang="en-US" sz="2000" dirty="0">
                <a:latin typeface="Calibri" panose="020F0502020204030204" pitchFamily="34" charset="0"/>
                <a:cs typeface="Calibri" panose="020F0502020204030204" pitchFamily="34" charset="0"/>
                <a:hlinkClick r:id="rId4"/>
              </a:rPr>
              <a:t>Strategia per la biodiversità per il 2030</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4502882" y="2416800"/>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3000"/>
              <a:buNone/>
            </a:pPr>
            <a:r>
              <a:rPr lang="en-US" dirty="0"/>
              <a:t>Strategie per migliorare </a:t>
            </a:r>
            <a:endParaRPr lang="pl-PL" dirty="0"/>
          </a:p>
          <a:p>
            <a:pPr marL="0" lvl="0" indent="0" algn="ctr" rtl="0">
              <a:lnSpc>
                <a:spcPct val="100000"/>
              </a:lnSpc>
              <a:spcBef>
                <a:spcPts val="0"/>
              </a:spcBef>
              <a:spcAft>
                <a:spcPts val="0"/>
              </a:spcAft>
              <a:buClr>
                <a:srgbClr val="000000"/>
              </a:buClr>
              <a:buSzPts val="3000"/>
              <a:buNone/>
            </a:pPr>
            <a:r>
              <a:rPr lang="en-US" dirty="0"/>
              <a:t>biodiversità in azienda</a:t>
            </a:r>
            <a:endParaRPr dirty="0"/>
          </a:p>
          <a:p>
            <a:pPr marL="0" lvl="0" indent="0" algn="l" rtl="0">
              <a:lnSpc>
                <a:spcPct val="10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21250" y="61466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Quali sono i metodi più efficaci per migliorare la biodiversità in agricoltura?</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466726" y="1850323"/>
            <a:ext cx="7586525" cy="3849918"/>
          </a:xfrm>
        </p:spPr>
        <p:txBody>
          <a:bodyPr/>
          <a:lstStyle/>
          <a:p>
            <a:r>
              <a:rPr lang="en-US" sz="2300" dirty="0"/>
              <a:t>L'agricoltura sostenibile comprende un </a:t>
            </a:r>
            <a:r>
              <a:rPr lang="en-US" sz="2300" b="1" dirty="0"/>
              <a:t>approccio olistico </a:t>
            </a:r>
            <a:r>
              <a:rPr lang="en-US" sz="2300" dirty="0"/>
              <a:t>ai metodi di produzione agricola e zootecnica adattati a una particolare area, con l'obiettivo generale di:</a:t>
            </a:r>
          </a:p>
          <a:p>
            <a:r>
              <a:rPr lang="en-US" sz="2300" dirty="0"/>
              <a:t>- soddisfare le esigenze alimentari dell'uomo</a:t>
            </a:r>
          </a:p>
          <a:p>
            <a:r>
              <a:rPr lang="en-US" sz="2300" dirty="0"/>
              <a:t>- garantire la redditività economica delle </a:t>
            </a:r>
            <a:r>
              <a:rPr lang="en-US" sz="2300" dirty="0" err="1"/>
              <a:t>imprese </a:t>
            </a:r>
            <a:r>
              <a:rPr lang="en-US" sz="2300" dirty="0"/>
              <a:t>agricole e migliorare il benessere degli agricoltori e della società in generale</a:t>
            </a:r>
          </a:p>
          <a:p>
            <a:r>
              <a:rPr lang="en-US" sz="2300" dirty="0" err="1"/>
              <a:t>- utilizzare </a:t>
            </a:r>
            <a:r>
              <a:rPr lang="en-US" sz="2300" dirty="0"/>
              <a:t>in modo efficiente le risorse non rinnovabili e quelle presenti nell'azienda agricola, incorporando i cicli biologici naturali e le pratiche di gestione adeguate</a:t>
            </a:r>
          </a:p>
          <a:p>
            <a:r>
              <a:rPr lang="en-US" sz="2300" dirty="0"/>
              <a:t>- migliorare le condizioni ambientali</a:t>
            </a:r>
          </a:p>
          <a:p>
            <a:br>
              <a:rPr lang="en-US" sz="2300" dirty="0"/>
            </a:br>
            <a:endParaRPr lang="pl-PL" sz="23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818700"/>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347736" y="419811"/>
            <a:ext cx="6143571"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200" b="1" dirty="0">
                <a:solidFill>
                  <a:srgbClr val="0D0D0D"/>
                </a:solidFill>
              </a:rPr>
              <a:t>Metodi per incrementare la diversità delle piante - una combinazione di strategie diverse</a:t>
            </a:r>
            <a:endParaRPr sz="3200" b="1" dirty="0">
              <a:solidFill>
                <a:srgbClr val="0D0D0D"/>
              </a:solidFill>
            </a:endParaRPr>
          </a:p>
          <a:p>
            <a:pPr marL="0" lvl="0" indent="0" algn="l" rtl="0">
              <a:lnSpc>
                <a:spcPct val="90000"/>
              </a:lnSpc>
              <a:spcBef>
                <a:spcPts val="0"/>
              </a:spcBef>
              <a:spcAft>
                <a:spcPts val="0"/>
              </a:spcAft>
              <a:buClr>
                <a:srgbClr val="000000"/>
              </a:buClr>
              <a:buSzPts val="3600"/>
              <a:buNone/>
            </a:pPr>
            <a:endParaRPr sz="3200" b="1" dirty="0"/>
          </a:p>
          <a:p>
            <a:pPr marL="0" lvl="0" indent="0" algn="l" rtl="0">
              <a:lnSpc>
                <a:spcPct val="90000"/>
              </a:lnSpc>
              <a:spcBef>
                <a:spcPts val="1000"/>
              </a:spcBef>
              <a:spcAft>
                <a:spcPts val="0"/>
              </a:spcAft>
              <a:buClr>
                <a:srgbClr val="000000"/>
              </a:buClr>
              <a:buSzPts val="3600"/>
              <a:buNone/>
            </a:pPr>
            <a:endParaRPr sz="3200"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Ampliare la diversità dell'impresa incorporando una gamma più ampia di specie vegetali e animali.</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Attuare la rotazione delle colture a base di leguminose e </a:t>
              </a:r>
              <a:r>
                <a:rPr lang="en-US" sz="1800" b="0" i="0" u="none" kern="1200" dirty="0" err="1">
                  <a:latin typeface="Calibri" panose="020F0502020204030204" pitchFamily="34" charset="0"/>
                  <a:cs typeface="Calibri" panose="020F0502020204030204" pitchFamily="34" charset="0"/>
                </a:rPr>
                <a:t>utilizzare </a:t>
              </a:r>
              <a:r>
                <a:rPr lang="en-US" sz="1800" b="0" i="0" u="none" kern="1200" dirty="0">
                  <a:latin typeface="Calibri" panose="020F0502020204030204" pitchFamily="34" charset="0"/>
                  <a:cs typeface="Calibri" panose="020F0502020204030204" pitchFamily="34" charset="0"/>
                </a:rPr>
                <a:t>pascoli misti.</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Intercultura o strip-cropping per le colture annuali, dove possibile. Piantare diverse varietà della stessa coltura</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g2cd830a0f73_1_756"/>
          <p:cNvSpPr txBox="1">
            <a:spLocks noGrp="1"/>
          </p:cNvSpPr>
          <p:nvPr>
            <p:ph type="body" idx="2"/>
          </p:nvPr>
        </p:nvSpPr>
        <p:spPr>
          <a:xfrm>
            <a:off x="763373" y="441630"/>
            <a:ext cx="611248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200" b="1" dirty="0">
                <a:solidFill>
                  <a:srgbClr val="0D0D0D"/>
                </a:solidFill>
              </a:rPr>
              <a:t>Metodi per incrementare la diversità delle piante - una combinazione di strategie diverse</a:t>
            </a:r>
            <a:endParaRPr sz="3200" b="1" dirty="0">
              <a:solidFill>
                <a:srgbClr val="0D0D0D"/>
              </a:solidFill>
            </a:endParaRPr>
          </a:p>
          <a:p>
            <a:pPr marL="0" lvl="0" indent="0" algn="l" rtl="0">
              <a:lnSpc>
                <a:spcPct val="90000"/>
              </a:lnSpc>
              <a:spcBef>
                <a:spcPts val="0"/>
              </a:spcBef>
              <a:spcAft>
                <a:spcPts val="0"/>
              </a:spcAft>
              <a:buClr>
                <a:srgbClr val="000000"/>
              </a:buClr>
              <a:buSzPts val="3600"/>
              <a:buNone/>
            </a:pPr>
            <a:endParaRPr sz="3200" b="1" dirty="0">
              <a:solidFill>
                <a:srgbClr val="8DC641"/>
              </a:solidFill>
            </a:endParaRPr>
          </a:p>
          <a:p>
            <a:pPr marL="0" lvl="0" indent="0" algn="l" rtl="0">
              <a:lnSpc>
                <a:spcPct val="90000"/>
              </a:lnSpc>
              <a:spcBef>
                <a:spcPts val="1000"/>
              </a:spcBef>
              <a:spcAft>
                <a:spcPts val="0"/>
              </a:spcAft>
              <a:buClr>
                <a:srgbClr val="000000"/>
              </a:buClr>
              <a:buSzPts val="3600"/>
              <a:buNone/>
            </a:pPr>
            <a:endParaRPr sz="3200" b="1" dirty="0">
              <a:solidFill>
                <a:srgbClr val="8DC641"/>
              </a:solidFill>
            </a:endParaRPr>
          </a:p>
        </p:txBody>
      </p:sp>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Optate </a:t>
              </a:r>
              <a:r>
                <a:rPr lang="en-US" sz="1800" b="0" i="0" u="none" kern="1200" dirty="0">
                  <a:latin typeface="Calibri" panose="020F0502020204030204" pitchFamily="34" charset="0"/>
                  <a:cs typeface="Calibri" panose="020F0502020204030204" pitchFamily="34" charset="0"/>
                </a:rPr>
                <a:t>per varietà di colture che possiedono più geni per la tolleranza a specifici parassiti o malattie, piuttosto che solo uno o due.</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Privilegiare le colture a impollinazione libera rispetto agli ibridi per la loro adattabilità alle condizioni locali e la maggiore diversità genetica.</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807398" y="462661"/>
            <a:ext cx="6010276"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200" b="1" dirty="0">
                <a:solidFill>
                  <a:srgbClr val="0D0D0D"/>
                </a:solidFill>
              </a:rPr>
              <a:t>Metodi per incrementare la diversità delle piante - una combinazione di strategie diverse</a:t>
            </a:r>
            <a:endParaRPr sz="3200" b="1" dirty="0">
              <a:solidFill>
                <a:srgbClr val="0D0D0D"/>
              </a:solidFill>
            </a:endParaRPr>
          </a:p>
          <a:p>
            <a:pPr marL="0" lvl="0" indent="0" algn="l" rtl="0">
              <a:lnSpc>
                <a:spcPct val="90000"/>
              </a:lnSpc>
              <a:spcBef>
                <a:spcPts val="0"/>
              </a:spcBef>
              <a:spcAft>
                <a:spcPts val="0"/>
              </a:spcAft>
              <a:buClr>
                <a:srgbClr val="000000"/>
              </a:buClr>
              <a:buSzPts val="3600"/>
              <a:buNone/>
            </a:pPr>
            <a:endParaRPr sz="3200" b="1" dirty="0">
              <a:solidFill>
                <a:srgbClr val="8DC641"/>
              </a:solidFill>
            </a:endParaRPr>
          </a:p>
          <a:p>
            <a:pPr marL="0" lvl="0" indent="0" algn="l" rtl="0">
              <a:lnSpc>
                <a:spcPct val="90000"/>
              </a:lnSpc>
              <a:spcBef>
                <a:spcPts val="1000"/>
              </a:spcBef>
              <a:spcAft>
                <a:spcPts val="0"/>
              </a:spcAft>
              <a:buClr>
                <a:srgbClr val="000000"/>
              </a:buClr>
              <a:buSzPts val="3600"/>
              <a:buNone/>
            </a:pPr>
            <a:endParaRPr sz="3200"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4"/>
            <a:ext cx="10466017" cy="5351806"/>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Proteggere gli alberi per aumentare la fauna selvatica e ridurre le inondazioni.</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Contribuire a contrastare il cambiamento climatico, migliorare la salute del suolo.</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6"/>
              <a:ext cx="5367122" cy="1192188"/>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Creare fonti d'acqua - gli stagni rappresentano un rifugio per la fauna selvatica dell'azienda e, come fonte d'acqua alternativa per il bestiame, possono contribuire a mantenere sane le fonti naturali.</a:t>
              </a:r>
              <a:endParaRPr lang="en-US" sz="180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611647" y="9268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426697" y="90085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Introduzione</a:t>
            </a:r>
            <a:endParaRPr dirty="0"/>
          </a:p>
        </p:txBody>
      </p:sp>
      <p:sp>
        <p:nvSpPr>
          <p:cNvPr id="236" name="Google Shape;236;p4"/>
          <p:cNvSpPr txBox="1">
            <a:spLocks noGrp="1"/>
          </p:cNvSpPr>
          <p:nvPr>
            <p:ph type="body" idx="3"/>
          </p:nvPr>
        </p:nvSpPr>
        <p:spPr>
          <a:xfrm>
            <a:off x="724257" y="1002290"/>
            <a:ext cx="4742987" cy="454731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rgbClr val="000000"/>
              </a:buClr>
              <a:buSzPts val="2400"/>
              <a:buNone/>
            </a:pPr>
            <a:r>
              <a:rPr lang="en-US" dirty="0"/>
              <a:t>In questo modulo vi verranno presentate le definizioni chiave relative alla biodiversità e imparerete i modi pratici per proteggerla. Esploreremo l'ecologia delle colture, i metodi sicuri per migliorare la resa e l'allevamento e discuteremo delle antiche varietà di piante e razze animali. Inoltre, il modulo tratta il ruolo della biodiversità negli agroecosistemi, le strategie per migliorare la biodiversità in azienda e la gestione agroecologica dei parassiti. </a:t>
            </a:r>
          </a:p>
        </p:txBody>
      </p:sp>
      <p:sp>
        <p:nvSpPr>
          <p:cNvPr id="237" name="Google Shape;237;p4"/>
          <p:cNvSpPr txBox="1">
            <a:spLocks noGrp="1"/>
          </p:cNvSpPr>
          <p:nvPr>
            <p:ph type="body" idx="4"/>
          </p:nvPr>
        </p:nvSpPr>
        <p:spPr>
          <a:xfrm>
            <a:off x="5611646" y="158073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420158" y="1579382"/>
            <a:ext cx="577184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Il ruolo della biodiversità negli agroecosistemi</a:t>
            </a:r>
            <a:endParaRPr dirty="0"/>
          </a:p>
        </p:txBody>
      </p:sp>
      <p:sp>
        <p:nvSpPr>
          <p:cNvPr id="239" name="Google Shape;239;p4"/>
          <p:cNvSpPr txBox="1">
            <a:spLocks noGrp="1"/>
          </p:cNvSpPr>
          <p:nvPr>
            <p:ph type="body" idx="6"/>
          </p:nvPr>
        </p:nvSpPr>
        <p:spPr>
          <a:xfrm>
            <a:off x="5588210" y="23113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420159" y="2383595"/>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Strategie per migliorare la biodiversità nelle aziende agricole</a:t>
            </a:r>
            <a:endParaRPr dirty="0"/>
          </a:p>
        </p:txBody>
      </p:sp>
      <p:sp>
        <p:nvSpPr>
          <p:cNvPr id="241" name="Google Shape;241;p4"/>
          <p:cNvSpPr txBox="1">
            <a:spLocks noGrp="1"/>
          </p:cNvSpPr>
          <p:nvPr>
            <p:ph type="body" idx="8"/>
          </p:nvPr>
        </p:nvSpPr>
        <p:spPr>
          <a:xfrm>
            <a:off x="5588210" y="308557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420158" y="3111954"/>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Gestione agroecologica dei parassiti</a:t>
            </a:r>
            <a:endParaRPr dirty="0"/>
          </a:p>
        </p:txBody>
      </p:sp>
      <p:sp>
        <p:nvSpPr>
          <p:cNvPr id="243" name="Google Shape;243;p4"/>
          <p:cNvSpPr txBox="1">
            <a:spLocks noGrp="1"/>
          </p:cNvSpPr>
          <p:nvPr>
            <p:ph type="body" idx="13"/>
          </p:nvPr>
        </p:nvSpPr>
        <p:spPr>
          <a:xfrm>
            <a:off x="5588210" y="392233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420158" y="3699617"/>
            <a:ext cx="5351251" cy="120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Varietà vegetali e razze animali locali (comprese le razze a conservazione genetica)</a:t>
            </a:r>
            <a:endParaRPr dirty="0"/>
          </a:p>
        </p:txBody>
      </p:sp>
      <p:sp>
        <p:nvSpPr>
          <p:cNvPr id="245" name="Google Shape;245;p4"/>
          <p:cNvSpPr txBox="1">
            <a:spLocks noGrp="1"/>
          </p:cNvSpPr>
          <p:nvPr>
            <p:ph type="body" idx="15"/>
          </p:nvPr>
        </p:nvSpPr>
        <p:spPr>
          <a:xfrm>
            <a:off x="723381" y="278319"/>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Panoramica dei contenuti</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588211" y="4802608"/>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a:t>06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426697" y="4798061"/>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Consigli pratici</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583560" y="534090"/>
            <a:ext cx="6109959"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sz="3200" b="1" dirty="0"/>
              <a:t>Metodi per incrementare la diversità delle piante - una combinazione di strategie diverse</a:t>
            </a:r>
            <a:endParaRPr sz="3200" b="1" dirty="0"/>
          </a:p>
          <a:p>
            <a:pPr marL="0" lvl="0" indent="0" algn="l" rtl="0">
              <a:lnSpc>
                <a:spcPct val="90000"/>
              </a:lnSpc>
              <a:spcBef>
                <a:spcPts val="0"/>
              </a:spcBef>
              <a:spcAft>
                <a:spcPts val="0"/>
              </a:spcAft>
              <a:buClr>
                <a:srgbClr val="000000"/>
              </a:buClr>
              <a:buSzPts val="3600"/>
              <a:buNone/>
            </a:pPr>
            <a:endParaRPr sz="3200" b="1" dirty="0"/>
          </a:p>
          <a:p>
            <a:pPr marL="0" lvl="0" indent="0" algn="l" rtl="0">
              <a:lnSpc>
                <a:spcPct val="90000"/>
              </a:lnSpc>
              <a:spcBef>
                <a:spcPts val="1000"/>
              </a:spcBef>
              <a:spcAft>
                <a:spcPts val="0"/>
              </a:spcAft>
              <a:buClr>
                <a:srgbClr val="000000"/>
              </a:buClr>
              <a:buSzPts val="3600"/>
              <a:buNone/>
            </a:pPr>
            <a:endParaRPr sz="3200"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Coltivare colture di copertura in frutteti, vigneti e campi coltivati.</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Mantenere strisce di vegetazione selvatica lungo i bordi dei campi.</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Conservare porzioni della fattoria come habitat indisturbati per sostenere la diversità vegetale e animale.</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imparerete di più su questi modi e metodi nel prossimo modulo del nostro corso...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4622125" y="2199375"/>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3000"/>
              <a:buNone/>
            </a:pPr>
            <a:r>
              <a:rPr lang="en-US" dirty="0"/>
              <a:t>Gestione agroecologica dei parassiti</a:t>
            </a:r>
            <a:endParaRPr dirty="0"/>
          </a:p>
          <a:p>
            <a:pPr marL="0" lvl="0" indent="0" algn="l"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098717"/>
            <a:ext cx="11405417" cy="164238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sz="2300" dirty="0"/>
              <a:t>utilizza i processi naturali e la biodiversità per gestire in modo sostenibile le popolazioni di parassiti. </a:t>
            </a:r>
          </a:p>
          <a:p>
            <a:pPr marL="342900" lvl="0" indent="-342900" algn="just">
              <a:spcBef>
                <a:spcPts val="0"/>
              </a:spcBef>
              <a:buFont typeface="Arial" panose="020B0604020202020204" pitchFamily="34" charset="0"/>
              <a:buChar char="•"/>
            </a:pPr>
            <a:r>
              <a:rPr lang="en-US" sz="2300" dirty="0"/>
              <a:t>si concentra principalmente sulle misure preventive piuttosto che su quelle curative. </a:t>
            </a:r>
            <a:endParaRPr lang="pl-PL" sz="2300" dirty="0"/>
          </a:p>
          <a:p>
            <a:pPr marL="342900" lvl="0" indent="-342900" algn="just">
              <a:spcBef>
                <a:spcPts val="0"/>
              </a:spcBef>
              <a:buFont typeface="Arial" panose="020B0604020202020204" pitchFamily="34" charset="0"/>
              <a:buChar char="•"/>
            </a:pPr>
            <a:r>
              <a:rPr lang="en-US" sz="2300" dirty="0"/>
              <a:t>migliorare la resilienza dei sistemi agro-ecologici stabilendo strategie di gestione in azienda invece di affidarsi a beni esterni </a:t>
            </a:r>
            <a:endParaRPr lang="pl-PL" sz="2300" dirty="0"/>
          </a:p>
          <a:p>
            <a:pPr marL="342900" lvl="0" indent="-342900" algn="just">
              <a:spcBef>
                <a:spcPts val="0"/>
              </a:spcBef>
              <a:buFont typeface="Arial" panose="020B0604020202020204" pitchFamily="34" charset="0"/>
              <a:buChar char="•"/>
            </a:pPr>
            <a:r>
              <a:rPr lang="en-US" sz="2300" dirty="0"/>
              <a:t>non si tratta solo di sostituire una sostanza chimica tradizionale con un metodo biologico. </a:t>
            </a:r>
            <a:endParaRPr lang="pl-PL" sz="2300"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a:t>Gestione </a:t>
            </a:r>
            <a:r>
              <a:rPr lang="en-US" b="1" dirty="0" err="1"/>
              <a:t>agroecologica </a:t>
            </a:r>
            <a:r>
              <a:rPr lang="en-US" b="1" dirty="0"/>
              <a:t>dei parassiti </a:t>
            </a:r>
            <a:r>
              <a:rPr lang="pl-PL" b="1" dirty="0"/>
              <a:t>:</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8026" y="3026237"/>
            <a:ext cx="2851352" cy="2833249"/>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3026237"/>
            <a:ext cx="8396745" cy="2923877"/>
          </a:xfrm>
          <a:prstGeom prst="rect">
            <a:avLst/>
          </a:prstGeom>
          <a:noFill/>
        </p:spPr>
        <p:txBody>
          <a:bodyPr wrap="square">
            <a:spAutoFit/>
          </a:bodyPr>
          <a:lstStyle/>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pone maggiore enfasi sulle alternative di gestione.</a:t>
            </a: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è un metodo completo che prevede l'uso di resistenze vegetali, pratiche culturali a livello aziendale e interventi </a:t>
            </a:r>
            <a:r>
              <a:rPr lang="en-US" sz="2300" dirty="0" err="1">
                <a:latin typeface="Calibri" panose="020F0502020204030204" pitchFamily="34" charset="0"/>
                <a:ea typeface="Calibri" panose="020F0502020204030204" pitchFamily="34" charset="0"/>
                <a:cs typeface="Calibri" panose="020F0502020204030204" pitchFamily="34" charset="0"/>
              </a:rPr>
              <a:t>personalizzati </a:t>
            </a:r>
            <a:r>
              <a:rPr lang="en-US" sz="2300" dirty="0">
                <a:latin typeface="Calibri" panose="020F0502020204030204" pitchFamily="34" charset="0"/>
                <a:ea typeface="Calibri" panose="020F0502020204030204" pitchFamily="34" charset="0"/>
                <a:cs typeface="Calibri" panose="020F0502020204030204" pitchFamily="34" charset="0"/>
              </a:rPr>
              <a:t>per le colture, che possono includere agenti di controllo biologici, meccanici o naturali. </a:t>
            </a:r>
            <a:endParaRPr lang="pl-PL" sz="2300"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0"/>
              </a:spcBef>
              <a:buFont typeface="Arial" panose="020B0604020202020204" pitchFamily="34" charset="0"/>
              <a:buChar char="•"/>
            </a:pPr>
            <a:r>
              <a:rPr lang="en-US" sz="2300" dirty="0">
                <a:latin typeface="Calibri" panose="020F0502020204030204" pitchFamily="34" charset="0"/>
                <a:ea typeface="Calibri" panose="020F0502020204030204" pitchFamily="34" charset="0"/>
                <a:cs typeface="Calibri" panose="020F0502020204030204" pitchFamily="34" charset="0"/>
              </a:rPr>
              <a:t>riduce efficacemente i pericoli posti dai pesticidi artificiali e dovrebbe costituire la base fondamentale per la gestione dei parassiti in agricoltura.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Controllo biologico</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36877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La lotta biologica utilizza </a:t>
            </a:r>
            <a:r>
              <a:rPr lang="en-US" sz="2400" b="1" i="0" dirty="0">
                <a:solidFill>
                  <a:srgbClr val="8DC641"/>
                </a:solidFill>
              </a:rPr>
              <a:t>predatori naturali </a:t>
            </a:r>
            <a:r>
              <a:rPr lang="en-US" sz="2400" i="0" dirty="0"/>
              <a:t>per controllare insetti, animali e piante dannosi. Ampliando la procedura, comporta la raccolta metodica e l'allevamento di questi avversari indigeni in ambienti di laboratorio controllati, per poi rilasciarli intenzionalmente per contrastare l'impatto negativo di insetti, animali e piante, o per preservare in modo sostenibile i nemici naturali presenti nel sistema agricolo. Il controllo biologico si riferisce all'analisi approfondita e all'impiego strategico di predatori, parassiti e agenti patogeni per regolare gli insetti pericolosi che causano una riduzione della produttività delle colture.</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97485" y="1627011"/>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4382806" y="5557485"/>
            <a:ext cx="2502625" cy="60292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7501906" y="5665515"/>
            <a:ext cx="2647934" cy="307777"/>
          </a:xfrm>
          <a:prstGeom prst="rect">
            <a:avLst/>
          </a:prstGeom>
          <a:noFill/>
        </p:spPr>
        <p:txBody>
          <a:bodyPr wrap="square">
            <a:spAutoFit/>
          </a:bodyPr>
          <a:lstStyle/>
          <a:p>
            <a:r>
              <a:rPr lang="en-GB" dirty="0" err="1">
                <a:hlinkClick r:id="rId4"/>
              </a:rPr>
              <a:t>Agricoltura_sostenibile</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Controllo biologico</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2926" y="1108001"/>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I predatori hanno la tendenza a inseguire e consumare diversi individui nel corso della loro vita. Un'ampia varietà di predatori, tra cui uccelli, anfibi, rettili, pesci e mammiferi, sono impegnati a predare gli insetti</a:t>
            </a:r>
            <a:r>
              <a:rPr lang="pl-PL" sz="2400" i="0" baseline="30000" dirty="0">
                <a:hlinkClick r:id="rId3"/>
              </a:rPr>
              <a:t>10</a:t>
            </a:r>
            <a:r>
              <a:rPr lang="en-US" sz="2400" i="0" dirty="0"/>
              <a:t> .  Tuttavia, quando si parla di controllo biologico, è preferibile utilizzare predatori di insetti e altri artropodi perché hanno una gamma più limitata di specie predate e possono regolare le dimensioni della loro popolazione in base all'abbondanza delle loro prede.</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Controllo biologico</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5205428"/>
          </a:xfrm>
          <a:prstGeom prst="rect">
            <a:avLst/>
          </a:prstGeom>
          <a:solidFill>
            <a:schemeClr val="bg2"/>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200" b="1" i="0" dirty="0"/>
              <a:t>Parassitoidi: </a:t>
            </a:r>
            <a:r>
              <a:rPr lang="en-US" sz="2200" i="0" dirty="0"/>
              <a:t>Un parassita è un organismo che vive all'interno o su un organismo ospite e ne trae nutrimento. Gli insetti possono agire come parassiti, il che significa che possono vivere alle spalle di altri organismi. Possono svolgere l'intero ciclo di vita all'interno del corpo dell'ospite o al di fuori di esso. In genere, le fasi iniziali della vita consistono principalmente nel nutrirsi dell'ospite. È importante notare che, sebbene in questo contesto si utilizzi il termine "parassita", i veri parassiti (come le pulci e le zecche) in genere non causano la morte dell'ospite. Quando si parla di </a:t>
            </a:r>
            <a:r>
              <a:rPr lang="en-US" sz="2200" b="1" i="0" dirty="0"/>
              <a:t>controllo biologico</a:t>
            </a:r>
            <a:r>
              <a:rPr lang="en-US" sz="2200" i="0" dirty="0"/>
              <a:t>, ci si riferisce a creature che distruggono i loro ospiti, più precisamente note come "parassitoidi". I parassitoidi sono un gruppo di insetti le cui larve vivono all'interno di un singolo insetto ospite, causandone la morte. Questi parassitoidi completamente sviluppati possono anche agire come predatori e consumare risorse come la melata, il nettare delle piante o il polline. I parassitoidi sono noti per avere una gamma limitata di ospiti appropriati e un alto grado di </a:t>
            </a:r>
            <a:r>
              <a:rPr lang="en-US" sz="2200" i="0" dirty="0" err="1"/>
              <a:t>specializzazione</a:t>
            </a:r>
            <a:r>
              <a:rPr lang="en-US" sz="2200" i="0" dirty="0"/>
              <a:t>.  Pertanto, è fondamentale identificare con precisione le specie di parassitoidi per utilizzarle efficacemente nel campo della lotta biologica.</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Controllo biologico</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1141" y="1088478"/>
            <a:ext cx="6555700"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b="1" i="0" dirty="0"/>
              <a:t>Agenti patogeni: </a:t>
            </a:r>
            <a:r>
              <a:rPr lang="en-US" sz="2400" i="0" dirty="0"/>
              <a:t>I microrganismi, come batteri, funghi e virus, possono indurre malattie nelle popolazioni di parassiti. </a:t>
            </a:r>
            <a:r>
              <a:rPr lang="en-US" sz="2400" dirty="0"/>
              <a:t>Il Bacillus thuringiensis </a:t>
            </a:r>
            <a:r>
              <a:rPr lang="en-US" sz="2400" i="0" dirty="0"/>
              <a:t>(</a:t>
            </a:r>
            <a:r>
              <a:rPr lang="en-US" sz="2400" i="0" dirty="0" err="1"/>
              <a:t>Bt</a:t>
            </a:r>
            <a:r>
              <a:rPr lang="en-US" sz="2400" i="0" dirty="0"/>
              <a:t>) è un famoso batterio utilizzato per controllare i bruchi e altri insetti nocivi producendo tossine che colpiscono selettivamente questi parassiti.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61495" y="1627012"/>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373363"/>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381" y="3373363"/>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6781664" y="922060"/>
            <a:ext cx="4952709"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Diversificazione delle colture</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30933"/>
            <a:ext cx="10528425" cy="461487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La diversificazione delle colture comprende una serie di misure che aumentano la complessità strutturale dei paesaggi agricoli, ostacolando così la capacità dei parassiti di localizzarsi e prosperare sulle piante ospiti</a:t>
            </a:r>
            <a:r>
              <a:rPr lang="pl-PL" sz="2400" i="0" baseline="30000" dirty="0">
                <a:hlinkClick r:id="rId4"/>
              </a:rPr>
              <a:t>5</a:t>
            </a:r>
            <a:r>
              <a:rPr lang="en-US" sz="2400" i="0" dirty="0"/>
              <a:t> . Queste pratiche includono:</a:t>
            </a:r>
            <a:endParaRPr lang="pl-PL" sz="2400" i="0" dirty="0"/>
          </a:p>
          <a:p>
            <a:pPr marL="342900" indent="-342900" algn="just">
              <a:spcBef>
                <a:spcPts val="0"/>
              </a:spcBef>
              <a:buFont typeface="Arial" panose="020B0604020202020204" pitchFamily="34" charset="0"/>
              <a:buChar char="•"/>
            </a:pPr>
            <a:r>
              <a:rPr lang="en-US" sz="2400" b="1" i="0" dirty="0"/>
              <a:t>Le colture miste </a:t>
            </a:r>
            <a:r>
              <a:rPr lang="en-US" sz="2400" i="0" dirty="0"/>
              <a:t>comportano la coltivazione di diverse colture in prossimità, che possono interferire con la capacità dei parassiti di localizzare le loro piante </a:t>
            </a:r>
            <a:r>
              <a:rPr lang="en-US" sz="2400" i="0" dirty="0" err="1"/>
              <a:t>preferite</a:t>
            </a:r>
            <a:r>
              <a:rPr lang="en-US" sz="2400" i="0" dirty="0"/>
              <a:t>, riducendo così le possibilità di infestazioni diffuse. </a:t>
            </a:r>
            <a:endParaRPr lang="pl-PL" sz="2400" i="0" dirty="0"/>
          </a:p>
          <a:p>
            <a:pPr marL="342900" indent="-342900" algn="just">
              <a:spcBef>
                <a:spcPts val="0"/>
              </a:spcBef>
              <a:buFont typeface="Arial" panose="020B0604020202020204" pitchFamily="34" charset="0"/>
              <a:buChar char="•"/>
            </a:pPr>
            <a:r>
              <a:rPr lang="en-US" sz="2400" i="0" dirty="0"/>
              <a:t>Per </a:t>
            </a:r>
            <a:r>
              <a:rPr lang="en-US" sz="2400" b="1" i="0" dirty="0"/>
              <a:t>intercultura </a:t>
            </a:r>
            <a:r>
              <a:rPr lang="en-US" sz="2400" i="0" dirty="0"/>
              <a:t>si intende la pratica di coltivare una coltura secondaria accanto alla coltura principale per una parte significativa del suo ciclo di crescita. Queste pratiche includono la semina di erba/trifoglio, la coltivazione a strisce (in cui due colture vengono coltivate a strisce alternate) e il push-pull (in cui una coltura secondaria respinge i parassiti dal campo verso una pianta attrattiva coltivata al confine del campo)</a:t>
            </a:r>
            <a:r>
              <a:rPr lang="pl-PL" sz="2400" i="0" dirty="0"/>
              <a:t>. </a:t>
            </a:r>
            <a:r>
              <a:rPr lang="en-US" sz="2400" i="0" dirty="0"/>
              <a:t>La consociazione è la pratica di piantare molte colture in prossimità, che può migliorare il controllo dei parassiti attirando i predatori naturali dei parassiti o impedendone la diffusione.</a:t>
            </a:r>
          </a:p>
          <a:p>
            <a:pPr marL="0" indent="0" algn="just">
              <a:spcBef>
                <a:spcPts val="0"/>
              </a:spcBef>
            </a:pPr>
            <a:endParaRPr lang="en-US" sz="18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Diversificazione delle colture</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57627" y="1134428"/>
            <a:ext cx="6151704"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just">
              <a:spcBef>
                <a:spcPts val="0"/>
              </a:spcBef>
              <a:buFont typeface="Arial" panose="020B0604020202020204" pitchFamily="34" charset="0"/>
              <a:buChar char="•"/>
            </a:pPr>
            <a:r>
              <a:rPr lang="pl-PL" sz="2400" i="0" dirty="0"/>
              <a:t>La </a:t>
            </a:r>
            <a:r>
              <a:rPr lang="en-US" sz="2400" b="1" i="0" dirty="0"/>
              <a:t>rotazione delle colture </a:t>
            </a:r>
            <a:r>
              <a:rPr lang="en-US" sz="2400" i="0" dirty="0"/>
              <a:t>si riferisce alla sequenza di colture coltivate in un campo, tipicamente pianificata su base aziendale</a:t>
            </a:r>
            <a:r>
              <a:rPr lang="pl-PL" sz="2400" i="0" dirty="0"/>
              <a:t>. </a:t>
            </a:r>
            <a:r>
              <a:rPr lang="en-US" sz="2400" i="0" dirty="0"/>
              <a:t>In genere, nei seminativi, si tratta di alternare le colture di cereali con quelle di legumi. Inoltre, comprende la pratica di piantare colture di copertura, in genere in miscela, prima delle colture primaverili per migliorare i nutrienti del suolo. La rotazione delle colture consiste nel modificare la varietà di colture coltivate in un determinato campo da una stagione all'altra. Questa pratica interrompe i cicli vitali di parassiti e malattie, poiché alcuni parassiti e patogeni sono esclusivi di determinate colture.</a:t>
            </a:r>
            <a:endParaRPr lang="pl-PL" sz="2400" i="0" dirty="0"/>
          </a:p>
          <a:p>
            <a:pPr marL="0" indent="0" algn="just">
              <a:spcBef>
                <a:spcPts val="0"/>
              </a:spcBef>
            </a:pPr>
            <a:endParaRPr lang="en-US" sz="1800" dirty="0"/>
          </a:p>
          <a:p>
            <a:pPr marL="0" indent="0" algn="just">
              <a:spcBef>
                <a:spcPts val="0"/>
              </a:spcBef>
            </a:pPr>
            <a:endParaRPr lang="en-US" sz="18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L'approccio culturale</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2" y="1959858"/>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È una tecnica </a:t>
            </a:r>
            <a:r>
              <a:rPr lang="en-US" sz="2400" i="0" dirty="0" err="1"/>
              <a:t>antica </a:t>
            </a:r>
            <a:r>
              <a:rPr lang="en-US" sz="2400" i="0" dirty="0"/>
              <a:t>e molto efficace utilizzata dagli agricoltori per gestire i parassiti nei loro campi coltivati. </a:t>
            </a:r>
            <a:endParaRPr lang="pl-PL" sz="2400" i="0" dirty="0"/>
          </a:p>
          <a:p>
            <a:pPr marL="285750" indent="-285750" algn="just">
              <a:spcBef>
                <a:spcPts val="0"/>
              </a:spcBef>
              <a:spcAft>
                <a:spcPts val="600"/>
              </a:spcAft>
              <a:buFont typeface="Arial" panose="020B0604020202020204" pitchFamily="34" charset="0"/>
              <a:buChar char="•"/>
            </a:pPr>
            <a:r>
              <a:rPr lang="en-US" sz="2400" i="0" dirty="0"/>
              <a:t>Facilita la gestione naturale dei parassiti creando un ambiente meno favorevole alla loro crescita e migliorando la capacità competitiva delle colture coltivate. </a:t>
            </a:r>
            <a:endParaRPr lang="pl-PL" sz="2400" i="0" dirty="0"/>
          </a:p>
          <a:p>
            <a:pPr marL="285750" indent="-285750" algn="just">
              <a:spcBef>
                <a:spcPts val="0"/>
              </a:spcBef>
              <a:spcAft>
                <a:spcPts val="600"/>
              </a:spcAft>
              <a:buFont typeface="Arial" panose="020B0604020202020204" pitchFamily="34" charset="0"/>
              <a:buChar char="•"/>
            </a:pPr>
            <a:r>
              <a:rPr lang="en-US" sz="2400" i="0" dirty="0"/>
              <a:t>Comporta l'attuazione di determinate pratiche culturali o la manipolazione dei sistemi colturali per gestire efficacemente i parassiti. </a:t>
            </a:r>
            <a:endParaRPr lang="pl-PL" sz="2400" i="0" dirty="0"/>
          </a:p>
          <a:p>
            <a:pPr marL="285750" indent="-285750" algn="just">
              <a:spcBef>
                <a:spcPts val="0"/>
              </a:spcBef>
              <a:spcAft>
                <a:spcPts val="600"/>
              </a:spcAft>
              <a:buFont typeface="Arial" panose="020B0604020202020204" pitchFamily="34" charset="0"/>
              <a:buChar char="•"/>
            </a:pPr>
            <a:r>
              <a:rPr lang="en-US" sz="2400" i="0" dirty="0"/>
              <a:t>È creare un ambiente meno favorevole alla sopravvivenza e alla riproduzione degli insetti.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2096990"/>
            <a:ext cx="8131278" cy="3291086"/>
          </a:xfrm>
        </p:spPr>
        <p:txBody>
          <a:bodyPr wrap="square" anchor="t">
            <a:normAutofit lnSpcReduction="10000"/>
          </a:bodyPr>
          <a:lstStyle/>
          <a:p>
            <a:r>
              <a:rPr lang="en-US" sz="2800" dirty="0"/>
              <a:t>Prendetevi qualche minuto per riflettere sulle seguenti domande</a:t>
            </a:r>
            <a:r>
              <a:rPr lang="pl-PL" sz="2800" dirty="0"/>
              <a:t>:</a:t>
            </a:r>
          </a:p>
          <a:p>
            <a:endParaRPr lang="en-US" sz="1100" dirty="0"/>
          </a:p>
          <a:p>
            <a:pPr marL="342900" indent="-342900">
              <a:buFont typeface="Arial" panose="020B0604020202020204" pitchFamily="34" charset="0"/>
              <a:buChar char="•"/>
            </a:pPr>
            <a:r>
              <a:rPr lang="en-US" sz="2800" dirty="0"/>
              <a:t>Cosa intendete con il termine "biodiversità" e quali aspetti ritenete fondamentali per la sua tutela?</a:t>
            </a:r>
            <a:endParaRPr lang="pl-PL" sz="2800" dirty="0"/>
          </a:p>
          <a:p>
            <a:pPr marL="342900" indent="-342900">
              <a:buFont typeface="Arial" panose="020B0604020202020204" pitchFamily="34" charset="0"/>
              <a:buChar char="•"/>
            </a:pPr>
            <a:r>
              <a:rPr lang="en-US" sz="2800" dirty="0"/>
              <a:t>In che modo l'attività umana, come l'agricoltura o l'</a:t>
            </a:r>
            <a:r>
              <a:rPr lang="en-US" sz="2800" dirty="0" err="1"/>
              <a:t>urbanizzazione</a:t>
            </a:r>
            <a:r>
              <a:rPr lang="en-US" sz="2800" dirty="0"/>
              <a:t>, influisce sulla biodiversità nella mia regione?</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pl-PL" b="1" dirty="0">
                <a:solidFill>
                  <a:srgbClr val="8DC641"/>
                </a:solidFill>
                <a:effectLst>
                  <a:outerShdw blurRad="38100" dist="38100" dir="2700000" algn="tl">
                    <a:srgbClr val="000000">
                      <a:alpha val="43137"/>
                    </a:srgbClr>
                  </a:outerShdw>
                </a:effectLst>
              </a:rPr>
              <a:t>AUTO-RIFLESSIONE....</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L'approccio culturale</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377099"/>
            <a:ext cx="8295962"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La promozione di una crescita sana delle colture, la regolazione dei tempi di coltivazione e l'utilizzo di diverse combinazioni di colture rientrano nella categoria del controllo culturale dell'ecologia delle colture. </a:t>
            </a:r>
            <a:endParaRPr lang="pl-PL" sz="2400" i="0" dirty="0"/>
          </a:p>
          <a:p>
            <a:pPr marL="285750" indent="-285750" algn="just">
              <a:spcBef>
                <a:spcPts val="0"/>
              </a:spcBef>
              <a:spcAft>
                <a:spcPts val="600"/>
              </a:spcAft>
              <a:buFont typeface="Arial" panose="020B0604020202020204" pitchFamily="34" charset="0"/>
              <a:buChar char="•"/>
            </a:pPr>
            <a:r>
              <a:rPr lang="en-US" sz="2400" i="0" dirty="0"/>
              <a:t>Possono variare dalla semplice consociazione e dalla modifica dei calendari di semina a metodi più complessi che coinvolgono l'</a:t>
            </a:r>
            <a:r>
              <a:rPr lang="en-US" sz="2400" i="0" dirty="0" err="1"/>
              <a:t>organizzazione </a:t>
            </a:r>
            <a:r>
              <a:rPr lang="en-US" sz="2400" i="0" dirty="0"/>
              <a:t>temporale e spaziale dell'agroecosistema per controllare i parassiti delle colture. </a:t>
            </a:r>
            <a:endParaRPr lang="pl-PL" sz="2400" i="0" dirty="0"/>
          </a:p>
          <a:p>
            <a:pPr marL="285750" indent="-285750" algn="just">
              <a:spcBef>
                <a:spcPts val="0"/>
              </a:spcBef>
              <a:spcAft>
                <a:spcPts val="600"/>
              </a:spcAft>
              <a:buFont typeface="Arial" panose="020B0604020202020204" pitchFamily="34" charset="0"/>
              <a:buChar char="•"/>
            </a:pPr>
            <a:r>
              <a:rPr lang="en-US" sz="2400" i="0" dirty="0"/>
              <a:t>Possono essere suddivisi in tre categorie principali: </a:t>
            </a:r>
            <a:r>
              <a:rPr lang="en-US" sz="2400" b="1" i="0" dirty="0"/>
              <a:t>prevenzione, evitamento e soppressione. </a:t>
            </a:r>
            <a:r>
              <a:rPr lang="en-US" sz="2400" i="0" dirty="0"/>
              <a:t>Questi metodi mirano a migliorare la capacità della coltura di competere contro i parassiti, creando al contempo un ambiente </a:t>
            </a:r>
            <a:r>
              <a:rPr lang="en-US" sz="2400" i="0" dirty="0" err="1"/>
              <a:t>favorevole </a:t>
            </a:r>
            <a:r>
              <a:rPr lang="en-US" sz="2400" i="0" dirty="0"/>
              <a:t>per i nemici naturali dei parassiti e ambienti meno ideali per l'insorgenza dei parassiti .</a:t>
            </a:r>
            <a:r>
              <a:rPr lang="pl-PL" sz="2400" i="0" baseline="30000" dirty="0">
                <a:hlinkClick r:id="rId3"/>
              </a:rPr>
              <a:t>6</a:t>
            </a:r>
            <a:r>
              <a:rPr lang="pl-PL" sz="2400" i="0" baseline="30000" dirty="0"/>
              <a:t>, </a:t>
            </a:r>
            <a:r>
              <a:rPr lang="pl-PL" sz="2400" i="0" baseline="30000" dirty="0">
                <a:hlinkClick r:id="rId4"/>
              </a:rPr>
              <a:t>7</a:t>
            </a:r>
          </a:p>
          <a:p>
            <a:pPr marL="285750" indent="-285750" algn="just">
              <a:spcBef>
                <a:spcPts val="0"/>
              </a:spcBef>
              <a:spcAft>
                <a:spcPts val="600"/>
              </a:spcAft>
              <a:buFont typeface="Arial" panose="020B0604020202020204" pitchFamily="34" charset="0"/>
              <a:buChar char="•"/>
            </a:pPr>
            <a:endParaRPr lang="en-US" sz="18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Gestione dell'habitat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6167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800" i="0" dirty="0"/>
              <a:t>La gestione degli habitat negli ecosistemi agricoli comprende una serie di approcci volti a regolare i parassiti e a ridurre al contempo gli effetti </a:t>
            </a:r>
            <a:r>
              <a:rPr lang="en-GB" sz="2800" i="0" err="1"/>
              <a:t>negativi</a:t>
            </a:r>
            <a:r>
              <a:rPr lang="en-GB" sz="2800" i="0" dirty="0"/>
              <a:t> </a:t>
            </a:r>
            <a:r>
              <a:rPr lang="en-GB" sz="2800" i="0" err="1"/>
              <a:t>sull'ambiente</a:t>
            </a:r>
            <a:r>
              <a:rPr lang="en-GB" sz="2800" i="0" dirty="0"/>
              <a:t>. Le </a:t>
            </a:r>
            <a:r>
              <a:rPr lang="en-GB" sz="2800" i="0" err="1"/>
              <a:t>tre</a:t>
            </a:r>
            <a:r>
              <a:rPr lang="en-GB" sz="2800" i="0" dirty="0"/>
              <a:t> </a:t>
            </a:r>
            <a:r>
              <a:rPr lang="en-GB" sz="2800" i="0" err="1"/>
              <a:t>tattiche</a:t>
            </a:r>
            <a:r>
              <a:rPr lang="en-GB" sz="2800" i="0" dirty="0"/>
              <a:t> </a:t>
            </a:r>
            <a:r>
              <a:rPr lang="en-GB" sz="2800" i="0" err="1"/>
              <a:t>principali</a:t>
            </a:r>
            <a:r>
              <a:rPr lang="en-GB" sz="2800" i="0" dirty="0"/>
              <a:t> </a:t>
            </a:r>
            <a:r>
              <a:rPr lang="en-GB" sz="2800" i="0" err="1"/>
              <a:t>consistono</a:t>
            </a:r>
            <a:r>
              <a:rPr lang="en-GB" sz="2800" i="0" dirty="0"/>
              <a:t> </a:t>
            </a:r>
            <a:r>
              <a:rPr lang="en-GB" sz="2800" i="0"/>
              <a:t>in:</a:t>
            </a:r>
            <a:endParaRPr lang="it-IT"/>
          </a:p>
          <a:p>
            <a:pPr marL="685800" indent="-457200">
              <a:buChar char="•"/>
            </a:pPr>
            <a:r>
              <a:rPr lang="en-GB" sz="2800" b="1" i="0" err="1"/>
              <a:t>trappola</a:t>
            </a:r>
            <a:r>
              <a:rPr lang="en-GB" sz="2800" b="1" i="0" dirty="0"/>
              <a:t>, </a:t>
            </a:r>
            <a:endParaRPr lang="it-IT" dirty="0"/>
          </a:p>
          <a:p>
            <a:pPr marL="685800" indent="-457200">
              <a:buChar char="•"/>
            </a:pPr>
            <a:r>
              <a:rPr lang="en-GB" sz="2800" b="1" i="0" err="1"/>
              <a:t>coltura</a:t>
            </a:r>
            <a:r>
              <a:rPr lang="en-GB" sz="2800" b="1" i="0" dirty="0"/>
              <a:t> di </a:t>
            </a:r>
            <a:r>
              <a:rPr lang="en-GB" sz="2800" b="1" i="0" err="1"/>
              <a:t>copertura</a:t>
            </a:r>
            <a:r>
              <a:rPr lang="en-GB" sz="2800" b="1" i="0" dirty="0"/>
              <a:t>, </a:t>
            </a:r>
            <a:endParaRPr lang="en-US" sz="2800" b="1" i="0" dirty="0"/>
          </a:p>
          <a:p>
            <a:pPr marL="685800" indent="-457200">
              <a:buChar char="•"/>
            </a:pPr>
            <a:r>
              <a:rPr lang="en-GB" sz="2800" b="1" i="0"/>
              <a:t>la </a:t>
            </a:r>
            <a:r>
              <a:rPr lang="en-GB" sz="2800" b="1" i="0" err="1"/>
              <a:t>coltura</a:t>
            </a:r>
            <a:r>
              <a:rPr lang="en-GB" sz="2800" b="1" i="0"/>
              <a:t> </a:t>
            </a:r>
            <a:r>
              <a:rPr lang="en-GB" sz="2800" b="1" i="0" err="1"/>
              <a:t>intercalare</a:t>
            </a:r>
            <a:r>
              <a:rPr lang="en-GB" sz="2800" b="1" i="0"/>
              <a:t>.</a:t>
            </a:r>
            <a:endParaRPr lang="en-US" sz="2800" b="1" i="0"/>
          </a:p>
        </p:txBody>
      </p:sp>
      <p:pic>
        <p:nvPicPr>
          <p:cNvPr id="3" name="Obraz 2"/>
          <p:cNvPicPr>
            <a:picLocks noChangeAspect="1"/>
          </p:cNvPicPr>
          <p:nvPr/>
        </p:nvPicPr>
        <p:blipFill>
          <a:blip r:embed="rId3"/>
          <a:srcRect t="7246"/>
          <a:stretch/>
        </p:blipFill>
        <p:spPr>
          <a:xfrm>
            <a:off x="7727052" y="1787317"/>
            <a:ext cx="3844189" cy="3565665"/>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23481" y="456338"/>
            <a:ext cx="10595100" cy="803700"/>
          </a:xfrm>
          <a:prstGeom prst="rect">
            <a:avLst/>
          </a:prstGeom>
          <a:noFill/>
          <a:ln>
            <a:noFill/>
          </a:ln>
        </p:spPr>
        <p:txBody>
          <a:bodyPr spcFirstLastPara="1" wrap="square" lIns="91425" tIns="45700" rIns="91425" bIns="45700" anchor="t" anchorCtr="0">
            <a:noAutofit/>
          </a:bodyPr>
          <a:lstStyle/>
          <a:p>
            <a:r>
              <a:rPr lang="en-GB" b="1" dirty="0"/>
              <a:t>Gestione dell'habitat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063202" y="1069883"/>
            <a:ext cx="8505572"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r>
              <a:rPr lang="en-US" sz="2100" b="1" i="0" dirty="0"/>
              <a:t>Colture trappola</a:t>
            </a:r>
            <a:r>
              <a:rPr lang="pl-PL" sz="2100" b="1" i="0" dirty="0"/>
              <a:t>. </a:t>
            </a:r>
            <a:r>
              <a:rPr lang="en-US" sz="2100" i="0" dirty="0"/>
              <a:t>Le colture trappola sono state </a:t>
            </a:r>
            <a:r>
              <a:rPr lang="en-US" sz="2100" i="0" dirty="0" err="1"/>
              <a:t>utilizzate </a:t>
            </a:r>
            <a:r>
              <a:rPr lang="en-US" sz="2100" i="0" dirty="0"/>
              <a:t>o modificate per attirare, reindirizzare, intercettare e/o trattenere gli insetti nocivi allo scopo di diminuire i loro danni alla coltura primaria</a:t>
            </a:r>
            <a:r>
              <a:rPr lang="pl-PL" sz="2100" i="0" dirty="0"/>
              <a:t>. </a:t>
            </a:r>
            <a:r>
              <a:rPr lang="en-US" sz="2100" i="0" dirty="0"/>
              <a:t>Dopo che i parassiti si sono radicati in una coltura trappola, possono essere controllati applicando pesticidi in modo più mirato o rimuovendo fisicamente la coltura trappola insieme ai parassiti. Sebbene la trappola sia tipicamente impiegata per colpire una singola specie di parassita, a volte può rivelarsi efficace contro più parassiti. La scelta delle piante ospiti da parte degli erbivori è influenzata dal tipo e dalla varietà delle colture, nonché dai tempi dei cicli vitali delle piante e dei parassiti.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3226" y="1260038"/>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4084260"/>
            <a:ext cx="10945548" cy="2246769"/>
          </a:xfrm>
          <a:prstGeom prst="rect">
            <a:avLst/>
          </a:prstGeom>
          <a:noFill/>
        </p:spPr>
        <p:txBody>
          <a:bodyPr wrap="square">
            <a:spAutoFit/>
          </a:bodyPr>
          <a:lstStyle/>
          <a:p>
            <a:pPr algn="just"/>
            <a:r>
              <a:rPr lang="en-US" sz="2000" i="0" dirty="0">
                <a:latin typeface="Calibri" panose="020F0502020204030204" pitchFamily="34" charset="0"/>
                <a:ea typeface="Calibri" panose="020F0502020204030204" pitchFamily="34" charset="0"/>
                <a:cs typeface="Calibri" panose="020F0502020204030204" pitchFamily="34" charset="0"/>
              </a:rPr>
              <a:t>In strategie di gestione dei parassiti efficaci e di successo, l'attrattiva della coltura trappola e la sua copertura/disposizione spaziale sono fattori cruciali. Gli studi passati hanno impiegato diversi metodi di coltivazione trappola, e la tecnica della coltivazione trappola "a perdere" si è dimostrata molto efficace nella lotta contro i parassiti. La coltura trappola "dead-end" prevede l'uso di piante specifiche che attraggono gli insetti ma non sono adatte alla sopravvivenza della loro progenie. In questo modo si elimina la necessità di utilizzare insetticidi per gestire i parassiti che si radunano nella coltura </a:t>
            </a:r>
            <a:r>
              <a:rPr lang="en-US" sz="2000" i="0" dirty="0" err="1">
                <a:latin typeface="Calibri" panose="020F0502020204030204" pitchFamily="34" charset="0"/>
                <a:ea typeface="Calibri" panose="020F0502020204030204" pitchFamily="34" charset="0"/>
                <a:cs typeface="Calibri" panose="020F0502020204030204" pitchFamily="34" charset="0"/>
              </a:rPr>
              <a:t>trappola</a:t>
            </a:r>
            <a:r>
              <a:rPr lang="en-US" sz="2000" i="0" dirty="0">
                <a:latin typeface="Calibri" panose="020F0502020204030204" pitchFamily="34" charset="0"/>
                <a:ea typeface="Calibri" panose="020F0502020204030204" pitchFamily="34" charset="0"/>
                <a:cs typeface="Calibri" panose="020F0502020204030204" pitchFamily="34" charset="0"/>
              </a:rPr>
              <a:t> 	.</a:t>
            </a:r>
            <a:r>
              <a:rPr lang="pl-PL" sz="20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7"/>
              </a:rPr>
              <a:t>11</a:t>
            </a:r>
            <a:endParaRPr lang="pl-PL"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6187756" y="6388806"/>
            <a:ext cx="3849308" cy="307777"/>
          </a:xfrm>
          <a:prstGeom prst="rect">
            <a:avLst/>
          </a:prstGeom>
          <a:solidFill>
            <a:srgbClr val="8BC540"/>
          </a:solidFill>
        </p:spPr>
        <p:txBody>
          <a:bodyPr wrap="square">
            <a:spAutoFit/>
          </a:bodyPr>
          <a:lstStyle/>
          <a:p>
            <a:r>
              <a:rPr lang="pl-PL"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Esempi </a:t>
            </a:r>
            <a:r>
              <a:rPr lang="pl-PL"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di </a:t>
            </a:r>
            <a:r>
              <a:rPr lang="pl-PL"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colture </a:t>
            </a:r>
            <a:r>
              <a:rPr lang="pl-PL"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trappola e </a:t>
            </a:r>
            <a:r>
              <a:rPr lang="pl-PL"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metodi </a:t>
            </a:r>
            <a:r>
              <a:rPr lang="pl-PL"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di </a:t>
            </a:r>
            <a:r>
              <a:rPr lang="pl-PL"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impianto</a:t>
            </a:r>
            <a:endParaRPr lang="en-GB"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55963" y="6166758"/>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Gestione dell'habitat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18456" y="992694"/>
            <a:ext cx="5186994"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just"/>
            <a:r>
              <a:rPr lang="en-US" sz="2400" b="1" i="0" dirty="0"/>
              <a:t>La coltura di copertura, </a:t>
            </a:r>
            <a:r>
              <a:rPr lang="en-US" sz="2400" i="0" dirty="0"/>
              <a:t>spesso nota come pacciamatura vivente, è un'importante tecnica agro-ecologica utilizzata per la gestione dei parassiti. Consiste nel piantare piante erbacee annuali o perenni prima o dopo la coltura primaria per fornire una copertura del suolo per una singola stagione o per l'intero anno. L'uso di colture di copertura nel sistema colturale può migliorare la complessità dell'habitat, portando a un aumento della popolazione di nemici naturali.</a:t>
            </a:r>
          </a:p>
        </p:txBody>
      </p:sp>
      <p:pic>
        <p:nvPicPr>
          <p:cNvPr id="4" name="Obraz 3"/>
          <p:cNvPicPr>
            <a:picLocks noChangeAspect="1"/>
          </p:cNvPicPr>
          <p:nvPr/>
        </p:nvPicPr>
        <p:blipFill>
          <a:blip r:embed="rId3"/>
          <a:stretch>
            <a:fillRect/>
          </a:stretch>
        </p:blipFill>
        <p:spPr>
          <a:xfrm>
            <a:off x="5609632" y="1557047"/>
            <a:ext cx="6035829"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Gestione dell'habitat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063344"/>
            <a:ext cx="6633693"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just"/>
            <a:r>
              <a:rPr lang="en-US" sz="2400" i="0" dirty="0"/>
              <a:t>La </a:t>
            </a:r>
            <a:r>
              <a:rPr lang="en-US" sz="2400" b="1" i="0" dirty="0"/>
              <a:t>consociazione </a:t>
            </a:r>
            <a:r>
              <a:rPr lang="en-US" sz="2400" i="0" dirty="0"/>
              <a:t>influisce sugli erbivori distribuendo il loro numero tra la coltura principale e la coltura intercalare, riducendo così l'infestazione di parassiti nella coltura principale. Inoltre, contribuisce a dissuadere o respingere i parassiti alterando </a:t>
            </a:r>
            <a:r>
              <a:rPr lang="en-US" sz="2400" i="0" dirty="0" err="1"/>
              <a:t>il comportamento </a:t>
            </a:r>
            <a:r>
              <a:rPr lang="en-US" sz="2400" i="0" dirty="0"/>
              <a:t>degli insetti attraverso segnali visivi o chimici non legati alle colture, che possono determinare una diminuzione dei danni da parassiti. Questo metodo di gestione dell'habitat funziona anche creando un ostacolo tangibile, limitando la migrazione dei parassiti tra le piante o offrendo nutrienti floreali per sostenere i predatori naturali dei parassiti .</a:t>
            </a:r>
            <a:r>
              <a:rPr lang="pl-PL" sz="2400" i="0" baseline="30000" dirty="0">
                <a:hlinkClick r:id="rId3"/>
              </a:rPr>
              <a:t>12</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6838950" y="1734114"/>
            <a:ext cx="5008038" cy="3392749"/>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5365075" y="2046975"/>
            <a:ext cx="6588800" cy="20244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Clr>
                <a:srgbClr val="000000"/>
              </a:buClr>
              <a:buSzPts val="3000"/>
              <a:buNone/>
            </a:pPr>
            <a:r>
              <a:rPr lang="en-US" dirty="0"/>
              <a:t>Varietà vegetali e razze animali locali (comprese le razze a conservazione genetica)</a:t>
            </a:r>
            <a:endParaRPr dirty="0"/>
          </a:p>
          <a:p>
            <a:pPr marL="0" lvl="0" indent="0"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Cosa sono le risorse genetiche</a:t>
            </a:r>
            <a:r>
              <a:rPr lang="pl-PL" b="1" dirty="0"/>
              <a:t>?</a:t>
            </a:r>
            <a:endParaRPr dirty="0"/>
          </a:p>
        </p:txBody>
      </p:sp>
      <p:sp>
        <p:nvSpPr>
          <p:cNvPr id="12" name="Google Shape;467;p13"/>
          <p:cNvSpPr txBox="1">
            <a:spLocks/>
          </p:cNvSpPr>
          <p:nvPr/>
        </p:nvSpPr>
        <p:spPr>
          <a:xfrm>
            <a:off x="4532671" y="1547528"/>
            <a:ext cx="6800236"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Le risorse genetiche delle colture, del bestiame e degli alberi forestali comprendono tutta la diversità ereditata, cioè le varietà e le razze e altre variabilità genetiche all'interno delle specie. Le risorse genetiche importanti per l'agricoltura, la silvicoltura e il patrimonio culturale sono uniche in quanto si sono adattate per migliaia di anni al clima, al suolo e al paesaggio locale. La conservazione delle </a:t>
            </a:r>
            <a:r>
              <a:rPr lang="en-US" sz="2400" b="1" i="0" dirty="0"/>
              <a:t>risorse genetiche garantisce che la biodiversità sia disponibile </a:t>
            </a:r>
            <a:r>
              <a:rPr lang="en-US" sz="2400" i="0" dirty="0"/>
              <a:t>per gli agricoltori, l'allevamento e la ricerca e per le generazioni future. Un'adeguata diversità genetica è particolarmente importante per l'allevamento e quindi per la sicurezza alimentare di </a:t>
            </a:r>
            <a:r>
              <a:rPr lang="en-US" sz="2400" b="1" i="0" dirty="0"/>
              <a:t>ogni Paese</a:t>
            </a:r>
            <a:r>
              <a:rPr lang="en-US" sz="24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9162"/>
            <a:ext cx="10595100" cy="803700"/>
          </a:xfrm>
          <a:prstGeom prst="rect">
            <a:avLst/>
          </a:prstGeom>
          <a:noFill/>
          <a:ln>
            <a:noFill/>
          </a:ln>
        </p:spPr>
        <p:txBody>
          <a:bodyPr spcFirstLastPara="1" wrap="square" lIns="91425" tIns="45700" rIns="91425" bIns="45700" anchor="t" anchorCtr="0">
            <a:noAutofit/>
          </a:bodyPr>
          <a:lstStyle/>
          <a:p>
            <a:r>
              <a:rPr lang="pl-PL" b="1" dirty="0" err="1"/>
              <a:t>Varietà </a:t>
            </a:r>
            <a:r>
              <a:rPr lang="pl-PL" b="1" dirty="0"/>
              <a:t>vegetali e </a:t>
            </a:r>
            <a:r>
              <a:rPr lang="pl-PL" b="1" dirty="0" err="1"/>
              <a:t>animali locali </a:t>
            </a:r>
            <a:r>
              <a:rPr lang="pl-PL" b="1" dirty="0"/>
              <a:t>nel paese </a:t>
            </a:r>
            <a:r>
              <a:rPr lang="pl-PL" b="1" dirty="0" err="1"/>
              <a:t>partner</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24776" y="1423494"/>
            <a:ext cx="6499924"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L'importanza della conservazione e dell'uso delle risorse genetiche si riflette nelle politiche dell'UE, in particolare nella </a:t>
            </a:r>
            <a:r>
              <a:rPr lang="en-US" sz="2400" i="0" dirty="0">
                <a:hlinkClick r:id="rId3"/>
              </a:rPr>
              <a:t>strategia "dai campi alla tavola"</a:t>
            </a:r>
            <a:r>
              <a:rPr lang="en-US" sz="2400" i="0" dirty="0"/>
              <a:t>, nella </a:t>
            </a:r>
            <a:r>
              <a:rPr lang="en-US" sz="2400" i="0" dirty="0">
                <a:hlinkClick r:id="rId4"/>
              </a:rPr>
              <a:t>strategia </a:t>
            </a:r>
            <a:r>
              <a:rPr lang="en-US" sz="2400" i="0" dirty="0"/>
              <a:t>dell'UE </a:t>
            </a:r>
            <a:r>
              <a:rPr lang="en-US" sz="2400" i="0" dirty="0">
                <a:hlinkClick r:id="rId4"/>
              </a:rPr>
              <a:t>per la biodiversità per il 2030 </a:t>
            </a:r>
            <a:r>
              <a:rPr lang="en-US" sz="2400" i="0" dirty="0"/>
              <a:t>e nella strategia dell'UE per le foreste per il 2030. Il declino della diversità genetica deve essere invertito, anche facilitando l'uso di varietà tradizionali di colture, razze e specie forestali.</a:t>
            </a:r>
            <a:endParaRPr lang="pl-PL" sz="2400" i="0" dirty="0"/>
          </a:p>
          <a:p>
            <a:pPr marL="0" indent="0" algn="just">
              <a:spcBef>
                <a:spcPts val="0"/>
              </a:spcBef>
            </a:pPr>
            <a:endParaRPr lang="pl-PL" sz="1100" i="0" dirty="0"/>
          </a:p>
          <a:p>
            <a:pPr marL="0" indent="0" algn="just">
              <a:spcBef>
                <a:spcPts val="0"/>
              </a:spcBef>
            </a:pPr>
            <a:r>
              <a:rPr lang="en-US" sz="2400" i="0" dirty="0"/>
              <a:t>Ogni Paese, a causa delle sue specifiche condizioni geografiche e storiche, ha le sue </a:t>
            </a:r>
            <a:r>
              <a:rPr lang="en-US" sz="2400" b="1" i="0" dirty="0">
                <a:solidFill>
                  <a:srgbClr val="8DC641"/>
                </a:solidFill>
              </a:rPr>
              <a:t>varietà vegetali o razze animali uniche che rientrano nei </a:t>
            </a:r>
            <a:r>
              <a:rPr lang="en-US" sz="2400" b="1" i="0" dirty="0" err="1">
                <a:solidFill>
                  <a:srgbClr val="8DC641"/>
                </a:solidFill>
              </a:rPr>
              <a:t>programmi di </a:t>
            </a:r>
            <a:r>
              <a:rPr lang="en-US" sz="2400" b="1" i="0" dirty="0">
                <a:solidFill>
                  <a:srgbClr val="8DC641"/>
                </a:solidFill>
              </a:rPr>
              <a:t>conservazione dei geni.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Cliccando sulla bandiera del Paese, sarete reindirizzati alle pagine sulla biodiversità dei Paesi partner del progetto.</a:t>
            </a:r>
          </a:p>
        </p:txBody>
      </p:sp>
      <p:grpSp>
        <p:nvGrpSpPr>
          <p:cNvPr id="4" name="Group 3">
            <a:extLst>
              <a:ext uri="{FF2B5EF4-FFF2-40B4-BE49-F238E27FC236}">
                <a16:creationId xmlns:a16="http://schemas.microsoft.com/office/drawing/2014/main" id="{B36E2BB8-A046-C850-F21B-203152C8F1CD}"/>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F2FEAC67-E991-3E71-9151-F6C0BB7E6454}"/>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9079559F-1D37-CD72-4B6F-DB71D496894C}"/>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18DFFC28-58E1-2BAD-3FED-1D3E1AE55C2D}"/>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F9F85CE7-5C3C-9A44-61E6-EC5CF3FF77B2}"/>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DFF36390-D070-71D3-3B52-EFAF7B75009F}"/>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93DB8EAF-31DD-D209-C531-287A6EAAA16A}"/>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F98F65F5-BC12-202D-B98B-619D7E20867A}"/>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37440DF4-6154-D73C-9902-1FB939EF3722}"/>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4025E745-D685-9A53-7DE1-9A1DF9C982B2}"/>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DD0B873C-E8F1-AF4D-1C8A-758E8BFB28A5}"/>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84A662A9-13FE-60E2-DA47-019574CA13C7}"/>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C12A552F-A000-0686-DC03-50020D6C7662}"/>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8EB9475F-DFBD-3DD0-479B-FF71B96181B8}"/>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C79F7143-49B9-D0C3-791F-7FEC7EBF9C57}"/>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7FA4B3EC-6B9E-E46B-0F58-4BD4CBDB43B1}"/>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417F6431-C655-5F4A-9FFA-EE94AF0201A3}"/>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98BF599E-AE49-78DB-10B7-FA75F5A502C1}"/>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8F045F4A-8966-DD62-FFD6-245C32860F95}"/>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7BBB266F-CDBE-AFE5-C17A-4863516E8E8E}"/>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5A1E109C-62D1-1464-6B26-C9FDEABFDD38}"/>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D33C2AB9-DE80-6475-937F-232A189B3ADA}"/>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5F2BE1EB-369E-D05F-1052-5CF4CD65C02C}"/>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27647595-7A36-555B-F14E-54DD9655E087}"/>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F832F7C3-6825-31A7-D18E-3E788D1688DE}"/>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F2094113-0A42-7A4C-6879-52D295D18A43}"/>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1B27E8F6-DE68-C92C-4DBE-BC8B623A742C}"/>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C0602254-49B9-D805-7949-2FB051DD8207}"/>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0E925C9A-D7F5-8DE9-374A-77DB59B4917C}"/>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4D27CA7B-D09D-F5AD-9185-20DC4BBA2276}"/>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B5E5D565-51ED-C1FF-C36C-99B39B5C7CB0}"/>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46F76CA1-E0FF-C274-C030-F2867ACF90E5}"/>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D4BB5847-A7EC-7925-275E-AB0AD1D27866}"/>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4905966A-A402-D985-DB1E-09360A434FA3}"/>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4E02F276-0788-77E5-88AB-1AE7D8E137E1}"/>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6E1F341B-511C-1082-A75D-9EE5C90C1FE8}"/>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1ADA4CB4-AF8E-D1B1-BCBE-ADED9133A432}"/>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0BD01FEF-41B2-B7E8-BE19-5B0C8B584AB6}"/>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F9710EDF-94EA-9962-EB45-C02096AA6A18}"/>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6AA11054-27D2-E94A-3012-5D66A874A213}"/>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2A3C25B5-D88B-24BB-4E59-5A5E139294D2}"/>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E52D9F18-9EA6-A555-A1BD-B08D57F1FDF5}"/>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CC4FF501-EA2E-0A43-669A-03C06B42439E}"/>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74D839D5-DA9B-0106-6E4A-15B0570CAC3B}"/>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70C15C5E-951A-A70D-ED97-F26B546CA592}"/>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AB52BB8D-C6AA-5D7F-6F57-4B5FD31078FD}"/>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35AACDBA-1F63-5092-C65E-C8150C208751}"/>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1EE309FC-FEC8-4DBD-4BC2-D814D7C0362A}"/>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67A0D1A5-D8F9-0346-3E85-1EF9A6F84285}"/>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78286D5B-5562-634A-1BAB-7F20ED08CDD1}"/>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770CA3ED-3DEA-8219-2CBA-C3A31BA7DD69}"/>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07311DA5-5C4B-3035-3A0F-738C4C5C814A}"/>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927D4CC5-4E44-0267-9BBD-1EE0163BEA69}"/>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F27B7A99-7F7E-171F-EF6B-D5C1917C14E0}"/>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9" name="Rectangle 58">
            <a:hlinkClick r:id="rId6"/>
            <a:extLst>
              <a:ext uri="{FF2B5EF4-FFF2-40B4-BE49-F238E27FC236}">
                <a16:creationId xmlns:a16="http://schemas.microsoft.com/office/drawing/2014/main" id="{98220FF5-53B4-754A-B32D-E7844AE81328}"/>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Rectangle 59">
            <a:extLst>
              <a:ext uri="{FF2B5EF4-FFF2-40B4-BE49-F238E27FC236}">
                <a16:creationId xmlns:a16="http://schemas.microsoft.com/office/drawing/2014/main" id="{5AC22103-7963-E02F-337C-AFD29AA97D8D}"/>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9D188121-1A7E-04FB-EB94-95F23F038ED7}"/>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C13B9D50-717F-B0F4-E163-DA3B735C8EB3}"/>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6186233" y="2405575"/>
            <a:ext cx="5672700" cy="3002100"/>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Consigli</a:t>
            </a:r>
            <a:r>
              <a:rPr lang="en-US" b="1"/>
              <a:t> pratici </a:t>
            </a:r>
            <a:endParaRPr sz="320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62" name="Google Shape;562;p2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9090132" y="2639555"/>
            <a:ext cx="2247415" cy="1386349"/>
          </a:xfrm>
          <a:prstGeom prst="rect">
            <a:avLst/>
          </a:prstGeom>
          <a:noFill/>
          <a:ln>
            <a:noFill/>
          </a:ln>
        </p:spPr>
      </p:pic>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820162" y="1138968"/>
            <a:ext cx="2148595" cy="140118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9470969" y="4175848"/>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Consigli pratici</a:t>
            </a:r>
            <a:endParaRPr b="1" dirty="0"/>
          </a:p>
        </p:txBody>
      </p:sp>
      <p:sp>
        <p:nvSpPr>
          <p:cNvPr id="16" name="Prostokąt z rogami zaokrąglonymi po przekątnej 15"/>
          <p:cNvSpPr/>
          <p:nvPr/>
        </p:nvSpPr>
        <p:spPr>
          <a:xfrm>
            <a:off x="492693" y="1138968"/>
            <a:ext cx="8377646"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Guardate la vostra azienda agricola in modo olistico. La natura circostante e la sua diversità possono essere essenziali per costruire una migliore resilienza ai cambiamenti climatici e a tutte le implicazioni che ne derivano.</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La vostra attenzione e il vostro impegno nei confronti dell'ambiente circostante saranno una risorsa fondamentale per la vendita e la promozione dei vostri prodotti.</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Considerare la coltivazione di vecchie varietà e razze di cereali e alberi da frutto, che possono rivelarsi un'alternativa efficace per contrastare gli improvvisi cambiamenti meteorologici indotti dal cambiamento climatico e il declino della resilienza ambientale.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7056647" y="5830117"/>
            <a:ext cx="6096000" cy="338554"/>
          </a:xfrm>
          <a:prstGeom prst="rect">
            <a:avLst/>
          </a:prstGeom>
          <a:noFill/>
        </p:spPr>
        <p:txBody>
          <a:bodyPr wrap="square">
            <a:spAutoFit/>
          </a:bodyPr>
          <a:lstStyle/>
          <a:p>
            <a:r>
              <a:rPr lang="en-US" sz="1600" b="1" i="0" dirty="0">
                <a:solidFill>
                  <a:srgbClr val="000000"/>
                </a:solidFill>
                <a:effectLst/>
                <a:latin typeface="Arial" panose="020B0604020202020204" pitchFamily="34" charset="0"/>
                <a:hlinkClick r:id="rId6"/>
              </a:rPr>
              <a:t> Come gestire la biodiversità agricola</a:t>
            </a:r>
            <a:endParaRPr lang="pl-PL" sz="1600" dirty="0"/>
          </a:p>
        </p:txBody>
      </p:sp>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4286864" y="5720298"/>
            <a:ext cx="2367843"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LASCIATEVI ISPIRARE</a:t>
            </a:r>
            <a:r>
              <a:rPr lang="pl-PL" sz="1600" b="1" dirty="0">
                <a:latin typeface="Calibri" panose="020F0502020204030204" pitchFamily="34" charset="0"/>
                <a:ea typeface="Calibri" panose="020F0502020204030204" pitchFamily="34" charset="0"/>
                <a:cs typeface="Calibri" panose="020F0502020204030204" pitchFamily="34" charset="0"/>
              </a:rPr>
              <a:t>!!!</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Introduzione</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2399903"/>
            <a:ext cx="9802761" cy="2182327"/>
          </a:xfrm>
        </p:spPr>
        <p:txBody>
          <a:bodyPr>
            <a:normAutofit/>
          </a:bodyPr>
          <a:lstStyle/>
          <a:p>
            <a:pPr>
              <a:lnSpc>
                <a:spcPct val="110000"/>
              </a:lnSpc>
            </a:pPr>
            <a:r>
              <a:rPr lang="en-IE" sz="3600" dirty="0"/>
              <a:t>Nel Modulo </a:t>
            </a:r>
            <a:r>
              <a:rPr lang="pl-PL" sz="3600" dirty="0"/>
              <a:t>9 </a:t>
            </a:r>
            <a:r>
              <a:rPr lang="en-IE" sz="3600" dirty="0"/>
              <a:t>si parlerà della </a:t>
            </a:r>
            <a:r>
              <a:rPr lang="en-US" sz="3600" b="1" dirty="0"/>
              <a:t>gestione delle colture </a:t>
            </a:r>
            <a:r>
              <a:rPr lang="pl-PL" sz="3600" b="1" dirty="0"/>
              <a:t>in </a:t>
            </a:r>
            <a:r>
              <a:rPr lang="pl-PL" sz="3600" b="1" dirty="0" err="1"/>
              <a:t>agroecologia</a:t>
            </a:r>
            <a:r>
              <a:rPr lang="pl-PL" sz="3600" b="1" dirty="0"/>
              <a:t>!!!</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1280672"/>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Ben fatto!!! </a:t>
            </a:r>
            <a:r>
              <a:rPr lang="en-IE" sz="3600" dirty="0">
                <a:latin typeface="Calibri" panose="020F0502020204030204" pitchFamily="34" charset="0"/>
                <a:ea typeface="Calibri" panose="020F0502020204030204" pitchFamily="34" charset="0"/>
                <a:cs typeface="Calibri" panose="020F0502020204030204" pitchFamily="34" charset="0"/>
              </a:rPr>
              <a:t>Stai andando alla grande... continua in questo viaggio di apprendimento.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La biodiversità è il più grande tesoro che abbiamo. La sua diminuzione deve essere impedita ad ogni costo</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Sono molte le domande che sorgono oggi quando pensiamo all'uso consapevole dell'ambiente.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en-US" sz="2400" dirty="0"/>
              <a:t>Come modellare l'ambiente in modo intelligente ed equo, aumentando allo stesso tempo la domanda di prodotti derivati da colture e allevamenti da cui dipende l'esistenza dell'umanità?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Conservazione della biodiversità</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509624" y="1565300"/>
            <a:ext cx="9096492" cy="274122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Le fonti letterarie definiscono il </a:t>
            </a:r>
            <a:r>
              <a:rPr lang="en-US" dirty="0">
                <a:solidFill>
                  <a:srgbClr val="8DC641"/>
                </a:solidFill>
              </a:rPr>
              <a:t>termine </a:t>
            </a:r>
            <a:r>
              <a:rPr lang="en-US" b="1" dirty="0">
                <a:solidFill>
                  <a:srgbClr val="8DC641"/>
                </a:solidFill>
              </a:rPr>
              <a:t>biodiversità </a:t>
            </a:r>
            <a:r>
              <a:rPr lang="en-US" dirty="0"/>
              <a:t>in modo vario e lo interpretano in contesti diversi. Secondo una di queste definizioni, la biodiversità si riferisce a tutte le diverse specie di organismi viventi presenti in un'area, tra cui piante, animali, funghi e altri esseri viventi</a:t>
            </a:r>
            <a:r>
              <a:rPr lang="pl-PL" b="1" baseline="30000" dirty="0">
                <a:hlinkClick r:id="rId3"/>
              </a:rPr>
              <a:t>1</a:t>
            </a:r>
            <a:r>
              <a:rPr lang="en-US" dirty="0"/>
              <a:t> . Il termine </a:t>
            </a:r>
            <a:r>
              <a:rPr lang="en-US" dirty="0" err="1"/>
              <a:t>biodiversità </a:t>
            </a:r>
            <a:r>
              <a:rPr lang="en-US" dirty="0"/>
              <a:t>può anche riferirsi alla </a:t>
            </a:r>
            <a:r>
              <a:rPr lang="en-US" dirty="0">
                <a:solidFill>
                  <a:srgbClr val="8DC641"/>
                </a:solidFill>
              </a:rPr>
              <a:t>diversità degli ecosistemi </a:t>
            </a:r>
            <a:r>
              <a:rPr lang="en-US" dirty="0"/>
              <a:t>o delle </a:t>
            </a:r>
            <a:r>
              <a:rPr lang="en-US" dirty="0">
                <a:solidFill>
                  <a:srgbClr val="8DC641"/>
                </a:solidFill>
              </a:rPr>
              <a:t>comunità di esseri viventi </a:t>
            </a:r>
            <a:r>
              <a:rPr lang="en-US" dirty="0"/>
              <a:t>e dei </a:t>
            </a:r>
            <a:r>
              <a:rPr lang="en-US" dirty="0">
                <a:solidFill>
                  <a:srgbClr val="8DC641"/>
                </a:solidFill>
              </a:rPr>
              <a:t>loro ambienti</a:t>
            </a:r>
            <a:r>
              <a:rPr lang="en-US" dirty="0"/>
              <a:t>.</a:t>
            </a:r>
            <a:endParaRPr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Che cos'è la biodiversità?</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6986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just">
              <a:spcBef>
                <a:spcPts val="0"/>
              </a:spcBef>
            </a:pPr>
            <a:r>
              <a:rPr lang="en-US" dirty="0"/>
              <a:t>La biodiversità è la diversità degli ecosistemi (capitale naturale), delle </a:t>
            </a:r>
            <a:r>
              <a:rPr lang="en-US" b="1" dirty="0">
                <a:solidFill>
                  <a:srgbClr val="8DC641"/>
                </a:solidFill>
              </a:rPr>
              <a:t>specie e dei geni </a:t>
            </a:r>
            <a:r>
              <a:rPr lang="en-US" dirty="0"/>
              <a:t>nel mondo o in un particolare habitat. È essenziale per il benessere umano perché fornisce </a:t>
            </a:r>
            <a:r>
              <a:rPr lang="en-US" b="1" dirty="0">
                <a:solidFill>
                  <a:srgbClr val="8DC641"/>
                </a:solidFill>
              </a:rPr>
              <a:t>servizi ecosistemici </a:t>
            </a:r>
            <a:r>
              <a:rPr lang="en-US" dirty="0"/>
              <a:t>specifici - si tratta di servizi forniti dalla natura - come l'impollinazione, la regolazione del clima, la protezione dalle inondazioni, la fertilità del suolo e la produzione di cibo, combustibili, </a:t>
            </a:r>
            <a:r>
              <a:rPr lang="en-US" dirty="0" err="1"/>
              <a:t>fibre </a:t>
            </a:r>
            <a:r>
              <a:rPr lang="en-US" dirty="0"/>
              <a:t>e medicinali .</a:t>
            </a:r>
            <a:r>
              <a:rPr lang="pl-PL" b="1" baseline="30000" dirty="0">
                <a:hlinkClick r:id="rId5"/>
              </a:rPr>
              <a:t>2</a:t>
            </a:r>
            <a:endParaRPr lang="en-US"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989574" y="5303858"/>
            <a:ext cx="1798499"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Foto: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Boys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pexels.com</a:t>
            </a:r>
            <a:endParaRPr lang="pl-PL" sz="7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362521"/>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Senza animali, piante e microrganismi diversi non avremmo ecosistemi sani da cui dipendono aria e cibo puliti. Inoltre, molte persone apprezzano la natura per se stessa</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Esistono 3 </a:t>
            </a:r>
            <a:r>
              <a:rPr lang="pl-PL" dirty="0" err="1"/>
              <a:t>tipi di </a:t>
            </a:r>
            <a:r>
              <a:rPr lang="en-US" dirty="0"/>
              <a:t>diversità: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genetico,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specie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ecosistema</a:t>
            </a:r>
          </a:p>
          <a:p>
            <a:pPr marL="0" lvl="0" indent="0" algn="just" rtl="0">
              <a:lnSpc>
                <a:spcPct val="90000"/>
              </a:lnSpc>
              <a:spcBef>
                <a:spcPts val="0"/>
              </a:spcBef>
              <a:spcAft>
                <a:spcPts val="0"/>
              </a:spcAft>
              <a:buClr>
                <a:srgbClr val="000000"/>
              </a:buClr>
              <a:buSzPts val="2400"/>
            </a:pPr>
            <a:endParaRPr lang="pl-PL" dirty="0"/>
          </a:p>
          <a:p>
            <a:pPr marL="228600" lvl="0" indent="-228600" algn="just" rtl="0">
              <a:lnSpc>
                <a:spcPct val="90000"/>
              </a:lnSpc>
              <a:spcBef>
                <a:spcPts val="0"/>
              </a:spcBef>
              <a:spcAft>
                <a:spcPts val="0"/>
              </a:spcAft>
              <a:buClr>
                <a:srgbClr val="000000"/>
              </a:buClr>
              <a:buSzPts val="2400"/>
              <a:buNone/>
            </a:pPr>
            <a:r>
              <a:rPr lang="en-US" dirty="0"/>
              <a:t>Di particolare importanza è il concetto di biodiversità legata all'agricoltura, talvolta definita </a:t>
            </a:r>
            <a:r>
              <a:rPr lang="en-US" b="1" dirty="0">
                <a:solidFill>
                  <a:srgbClr val="8DC641"/>
                </a:solidFill>
              </a:rPr>
              <a:t>agrobiodiversità . </a:t>
            </a:r>
            <a:r>
              <a:rPr lang="pl-PL" b="1" baseline="30000" dirty="0">
                <a:solidFill>
                  <a:srgbClr val="8DC641"/>
                </a:solidFill>
                <a:hlinkClick r:id="rId3"/>
              </a:rPr>
              <a:t>4</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Che cos'è la biodiversità?</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6266284" y="5290922"/>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Per saperne di più</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6" y="1384194"/>
            <a:ext cx="6452834" cy="44496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00000"/>
              </a:buClr>
              <a:buSzPts val="2400"/>
              <a:buNone/>
            </a:pPr>
            <a:endParaRPr dirty="0"/>
          </a:p>
          <a:p>
            <a:pPr marL="228600" lvl="0" indent="-228600" rtl="0">
              <a:lnSpc>
                <a:spcPct val="90000"/>
              </a:lnSpc>
              <a:spcBef>
                <a:spcPts val="0"/>
              </a:spcBef>
              <a:spcAft>
                <a:spcPts val="0"/>
              </a:spcAft>
              <a:buClr>
                <a:srgbClr val="000000"/>
              </a:buClr>
              <a:buSzPts val="2400"/>
              <a:buNone/>
            </a:pPr>
            <a:r>
              <a:rPr lang="en-US" dirty="0"/>
              <a:t>La biodiversità costituisce la base di tutte le piante e gli animali agricoli. L'intera gamma di colture domestiche utilizzate nell'agricoltura mondiale deriva da specie selvatiche che sono state modificate attraverso l'addomesticamento, la riproduzione selettiva e l'</a:t>
            </a:r>
            <a:r>
              <a:rPr lang="en-US" dirty="0" err="1"/>
              <a:t>ibridazione</a:t>
            </a:r>
            <a:r>
              <a:rPr lang="en-US" dirty="0"/>
              <a:t>. </a:t>
            </a:r>
            <a:endParaRPr lang="pl-PL" dirty="0"/>
          </a:p>
          <a:p>
            <a:pPr marL="228600" lvl="0" indent="-228600" rtl="0">
              <a:lnSpc>
                <a:spcPct val="90000"/>
              </a:lnSpc>
              <a:spcBef>
                <a:spcPts val="0"/>
              </a:spcBef>
              <a:spcAft>
                <a:spcPts val="0"/>
              </a:spcAft>
              <a:buClr>
                <a:srgbClr val="000000"/>
              </a:buClr>
              <a:buSzPts val="2400"/>
              <a:buNone/>
            </a:pPr>
            <a:r>
              <a:rPr lang="en-US" dirty="0"/>
              <a:t>La maggior parte dei centri di diversità rimasti al mondo contiene popolazioni di varietà vegetali variabili e adattabili, nonché parenti selvatici e infestanti, che forniscono risorse genetiche preziose per il miglioramento delle colture</a:t>
            </a:r>
            <a:r>
              <a:rPr lang="pl-PL" dirty="0"/>
              <a:t>.</a:t>
            </a:r>
            <a:endParaRPr baseline="30000" dirty="0"/>
          </a:p>
          <a:p>
            <a:pPr marL="228600" lvl="0" indent="-228600" rtl="0">
              <a:lnSpc>
                <a:spcPct val="90000"/>
              </a:lnSpc>
              <a:spcBef>
                <a:spcPts val="1000"/>
              </a:spcBef>
              <a:spcAft>
                <a:spcPts val="0"/>
              </a:spcAft>
              <a:buClr>
                <a:srgbClr val="000000"/>
              </a:buClr>
              <a:buSzPts val="2400"/>
              <a:buNone/>
            </a:pPr>
            <a:endParaRPr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Che cos'è la biodiversità?</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5128</TotalTime>
  <Words>3114</Words>
  <Application>Microsoft Office PowerPoint</Application>
  <PresentationFormat>Widescreen</PresentationFormat>
  <Paragraphs>194</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Calibri</vt:lpstr>
      <vt:lpstr>Arial</vt:lpstr>
      <vt:lpstr>Montserrat Light</vt:lpstr>
      <vt:lpstr>Open Sans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keywords>, docId:6D424C53E5770188FDA674E93E519E67</cp:keywords>
  <cp:lastModifiedBy>Paula Whyte ( Momentum Consulting )</cp:lastModifiedBy>
  <cp:revision>46</cp:revision>
  <dcterms:created xsi:type="dcterms:W3CDTF">2020-10-14T13:32:04Z</dcterms:created>
  <dcterms:modified xsi:type="dcterms:W3CDTF">2024-12-11T11:36:23Z</dcterms:modified>
</cp:coreProperties>
</file>