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6600"/>
    <a:srgbClr val="000000"/>
    <a:srgbClr val="8BC54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26"/>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Słupczyńska" userId="146a395ff106072b" providerId="LiveId" clId="{9575F294-6103-44BC-B726-95ABE92D33DF}"/>
    <pc:docChg chg="custSel delSld modSld modSection">
      <pc:chgData name="Maja Słupczyńska" userId="146a395ff106072b" providerId="LiveId" clId="{9575F294-6103-44BC-B726-95ABE92D33DF}" dt="2024-10-08T04:41:54.362" v="60" actId="5793"/>
      <pc:docMkLst>
        <pc:docMk/>
      </pc:docMkLst>
      <pc:sldChg chg="del">
        <pc:chgData name="Maja Słupczyńska" userId="146a395ff106072b" providerId="LiveId" clId="{9575F294-6103-44BC-B726-95ABE92D33DF}" dt="2024-10-08T04:40:56.644" v="51" actId="2696"/>
        <pc:sldMkLst>
          <pc:docMk/>
          <pc:sldMk cId="4169825511" sldId="4263"/>
        </pc:sldMkLst>
      </pc:sldChg>
      <pc:sldChg chg="del">
        <pc:chgData name="Maja Słupczyńska" userId="146a395ff106072b" providerId="LiveId" clId="{9575F294-6103-44BC-B726-95ABE92D33DF}" dt="2024-10-08T04:40:50.937" v="50" actId="2696"/>
        <pc:sldMkLst>
          <pc:docMk/>
          <pc:sldMk cId="2373261654" sldId="4353"/>
        </pc:sldMkLst>
      </pc:sldChg>
      <pc:sldChg chg="del">
        <pc:chgData name="Maja Słupczyńska" userId="146a395ff106072b" providerId="LiveId" clId="{9575F294-6103-44BC-B726-95ABE92D33DF}" dt="2024-10-08T04:40:50.937" v="50" actId="2696"/>
        <pc:sldMkLst>
          <pc:docMk/>
          <pc:sldMk cId="1733570501" sldId="4579"/>
        </pc:sldMkLst>
      </pc:sldChg>
      <pc:sldChg chg="del">
        <pc:chgData name="Maja Słupczyńska" userId="146a395ff106072b" providerId="LiveId" clId="{9575F294-6103-44BC-B726-95ABE92D33DF}" dt="2024-10-08T04:40:50.937" v="50" actId="2696"/>
        <pc:sldMkLst>
          <pc:docMk/>
          <pc:sldMk cId="2934714976" sldId="4580"/>
        </pc:sldMkLst>
      </pc:sldChg>
      <pc:sldChg chg="del">
        <pc:chgData name="Maja Słupczyńska" userId="146a395ff106072b" providerId="LiveId" clId="{9575F294-6103-44BC-B726-95ABE92D33DF}" dt="2024-10-08T04:40:50.937" v="50" actId="2696"/>
        <pc:sldMkLst>
          <pc:docMk/>
          <pc:sldMk cId="2542132064" sldId="4581"/>
        </pc:sldMkLst>
      </pc:sldChg>
      <pc:sldChg chg="delSp modSp del mod">
        <pc:chgData name="Maja Słupczyńska" userId="146a395ff106072b" providerId="LiveId" clId="{9575F294-6103-44BC-B726-95ABE92D33DF}" dt="2024-10-08T04:40:50.937" v="50" actId="2696"/>
        <pc:sldMkLst>
          <pc:docMk/>
          <pc:sldMk cId="1121848078" sldId="4582"/>
        </pc:sldMkLst>
        <pc:picChg chg="del mod">
          <ac:chgData name="Maja Słupczyńska" userId="146a395ff106072b" providerId="LiveId" clId="{9575F294-6103-44BC-B726-95ABE92D33DF}" dt="2024-10-08T04:36:08.364" v="2" actId="478"/>
          <ac:picMkLst>
            <pc:docMk/>
            <pc:sldMk cId="1121848078" sldId="4582"/>
            <ac:picMk id="13" creationId="{45B5AA25-CCFD-F079-7CD0-9705D0892927}"/>
          </ac:picMkLst>
        </pc:picChg>
      </pc:sldChg>
      <pc:sldChg chg="modSp mod">
        <pc:chgData name="Maja Słupczyńska" userId="146a395ff106072b" providerId="LiveId" clId="{9575F294-6103-44BC-B726-95ABE92D33DF}" dt="2024-10-08T04:40:34.995" v="49" actId="404"/>
        <pc:sldMkLst>
          <pc:docMk/>
          <pc:sldMk cId="3745404518" sldId="4584"/>
        </pc:sldMkLst>
        <pc:spChg chg="mod">
          <ac:chgData name="Maja Słupczyńska" userId="146a395ff106072b" providerId="LiveId" clId="{9575F294-6103-44BC-B726-95ABE92D33DF}" dt="2024-10-08T04:40:34.995" v="49" actId="404"/>
          <ac:spMkLst>
            <pc:docMk/>
            <pc:sldMk cId="3745404518" sldId="4584"/>
            <ac:spMk id="27" creationId="{F7BB8840-001A-454B-8019-5217E8BFAF6F}"/>
          </ac:spMkLst>
        </pc:spChg>
      </pc:sldChg>
      <pc:sldChg chg="modSp mod">
        <pc:chgData name="Maja Słupczyńska" userId="146a395ff106072b" providerId="LiveId" clId="{9575F294-6103-44BC-B726-95ABE92D33DF}" dt="2024-10-08T04:41:54.362" v="60" actId="5793"/>
        <pc:sldMkLst>
          <pc:docMk/>
          <pc:sldMk cId="2329215463" sldId="4585"/>
        </pc:sldMkLst>
        <pc:spChg chg="mod">
          <ac:chgData name="Maja Słupczyńska" userId="146a395ff106072b" providerId="LiveId" clId="{9575F294-6103-44BC-B726-95ABE92D33DF}" dt="2024-10-08T04:41:54.362" v="60" actId="5793"/>
          <ac:spMkLst>
            <pc:docMk/>
            <pc:sldMk cId="2329215463" sldId="4585"/>
            <ac:spMk id="4" creationId="{69C4C521-ACB3-3C4A-98C7-52C0D86C782A}"/>
          </ac:spMkLst>
        </pc:spChg>
      </pc:sldChg>
      <pc:sldChg chg="modSp mod">
        <pc:chgData name="Maja Słupczyńska" userId="146a395ff106072b" providerId="LiveId" clId="{9575F294-6103-44BC-B726-95ABE92D33DF}" dt="2024-10-08T04:39:56.722" v="48" actId="20577"/>
        <pc:sldMkLst>
          <pc:docMk/>
          <pc:sldMk cId="553482240" sldId="4586"/>
        </pc:sldMkLst>
        <pc:spChg chg="mod">
          <ac:chgData name="Maja Słupczyńska" userId="146a395ff106072b" providerId="LiveId" clId="{9575F294-6103-44BC-B726-95ABE92D33DF}" dt="2024-10-08T04:39:56.722" v="48" actId="20577"/>
          <ac:spMkLst>
            <pc:docMk/>
            <pc:sldMk cId="553482240" sldId="4586"/>
            <ac:spMk id="5" creationId="{82B50135-A0BB-ABA4-6969-DE526CB36BA4}"/>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3.png"/></Relationships>
</file>

<file path=ppt/diagrams/_rels/data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ata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ata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7.png"/></Relationships>
</file>

<file path=ppt/diagrams/_rels/data26.xml.rels><?xml version="1.0" encoding="UTF-8" standalone="yes"?>
<Relationships xmlns="http://schemas.openxmlformats.org/package/2006/relationships"><Relationship Id="rId1" Type="http://schemas.openxmlformats.org/officeDocument/2006/relationships/image" Target="../media/image154.png"/></Relationships>
</file>

<file path=ppt/diagrams/_rels/data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ata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ata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ata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ata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0.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7.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4.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0.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a return to the roots of traditional farming</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a leap forward in innovative, sustainable agriculture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b="1" i="0" dirty="0">
              <a:solidFill>
                <a:srgbClr val="231F20"/>
              </a:solidFill>
            </a:rPr>
            <a:t>Winter c</a:t>
          </a:r>
          <a:r>
            <a:rPr lang="pl-PL" b="1" i="0" dirty="0" err="1">
              <a:solidFill>
                <a:srgbClr val="231F20"/>
              </a:solidFill>
            </a:rPr>
            <a:t>over</a:t>
          </a:r>
          <a:r>
            <a:rPr lang="en-US" b="1" i="0" dirty="0">
              <a:solidFill>
                <a:srgbClr val="231F20"/>
              </a:solidFill>
            </a:rPr>
            <a:t> crops </a:t>
          </a:r>
          <a:r>
            <a:rPr lang="en-US" dirty="0">
              <a:solidFill>
                <a:srgbClr val="231F20"/>
              </a:solidFill>
            </a:rPr>
            <a:t>are sown when a spring crop is planned for the following year</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pl-PL" i="0" dirty="0">
              <a:solidFill>
                <a:srgbClr val="231F20"/>
              </a:solidFill>
            </a:rPr>
            <a:t> </a:t>
          </a:r>
          <a:r>
            <a:rPr lang="pl-PL" b="1" i="0" dirty="0">
              <a:solidFill>
                <a:srgbClr val="231F20"/>
              </a:solidFill>
            </a:rPr>
            <a:t>S</a:t>
          </a:r>
          <a:r>
            <a:rPr lang="en-US" b="1" i="0" dirty="0" err="1">
              <a:solidFill>
                <a:srgbClr val="231F20"/>
              </a:solidFill>
            </a:rPr>
            <a:t>tubble</a:t>
          </a:r>
          <a:r>
            <a:rPr lang="en-US" b="1" i="0" dirty="0">
              <a:solidFill>
                <a:srgbClr val="231F20"/>
              </a:solidFill>
            </a:rPr>
            <a:t> c</a:t>
          </a:r>
          <a:r>
            <a:rPr lang="pl-PL" b="1" i="0" dirty="0" err="1">
              <a:solidFill>
                <a:srgbClr val="231F20"/>
              </a:solidFill>
            </a:rPr>
            <a:t>over</a:t>
          </a:r>
          <a:r>
            <a:rPr lang="en-US" b="1" i="0" dirty="0">
              <a:solidFill>
                <a:srgbClr val="231F20"/>
              </a:solidFill>
            </a:rPr>
            <a:t> crops </a:t>
          </a:r>
          <a:r>
            <a:rPr lang="en-US" dirty="0">
              <a:solidFill>
                <a:srgbClr val="231F20"/>
              </a:solidFill>
            </a:rPr>
            <a:t>are sown when a winter crop is planned.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CEREALS</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OILSEEDS</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FORAGE CROPS</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SMALL-SEEDED LEGUMES</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LARGE-SEEDED LEGUMES</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NECTARIFEROUS PLANTS</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It is important to include leguminous plants in catch crops, as they have the ability to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fix atmospheric nitrogen</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Most common leguminous plants are:</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4114" custLinFactNeighborY="-14755">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HORSEBEAN</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FIELD PEA</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YELLOW LUPIN</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COMMON VETCH</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BLUE LUPIN</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SERADELA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FACELIA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RED CLOVER</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perennial</a:t>
          </a:r>
          <a:r>
            <a:rPr lang="pl-PL" sz="2000" b="1" dirty="0"/>
            <a:t> </a:t>
          </a:r>
          <a:r>
            <a:rPr lang="pl-PL" sz="2000" b="1" dirty="0" err="1"/>
            <a:t>legumes</a:t>
          </a:r>
          <a:r>
            <a:rPr lang="pl-PL" sz="2000" b="1" dirty="0"/>
            <a:t> – 4-6 </a:t>
          </a:r>
          <a:r>
            <a:rPr lang="pl-PL" sz="2000" b="1" dirty="0" err="1"/>
            <a:t>years</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flax</a:t>
          </a:r>
          <a:r>
            <a:rPr lang="pl-PL" sz="2000" b="1" dirty="0"/>
            <a:t>  -6-7 </a:t>
          </a:r>
          <a:r>
            <a:rPr lang="pl-PL" sz="2000" b="1" dirty="0" err="1"/>
            <a:t>years</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rapeseed</a:t>
          </a:r>
          <a:r>
            <a:rPr lang="pl-PL" sz="2000" b="1" dirty="0"/>
            <a:t> – 3-4 </a:t>
          </a:r>
          <a:r>
            <a:rPr lang="pl-PL" sz="2000" b="1" dirty="0" err="1"/>
            <a:t>years</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beetroot</a:t>
          </a:r>
          <a:r>
            <a:rPr lang="pl-PL" sz="2000" b="1" dirty="0"/>
            <a:t> – 3 </a:t>
          </a:r>
          <a:r>
            <a:rPr lang="pl-PL" sz="2000" b="1" dirty="0" err="1"/>
            <a:t>years</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legumes</a:t>
          </a:r>
          <a:r>
            <a:rPr lang="pl-PL" sz="2000" b="1" dirty="0"/>
            <a:t> – 3 </a:t>
          </a:r>
          <a:r>
            <a:rPr lang="pl-PL" sz="2000" b="1" dirty="0" err="1"/>
            <a:t>years</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potatoes</a:t>
          </a:r>
          <a:r>
            <a:rPr lang="pl-PL" sz="2000" b="1" dirty="0"/>
            <a:t> – 3 </a:t>
          </a:r>
          <a:r>
            <a:rPr lang="pl-PL" sz="2000" b="1" dirty="0" err="1"/>
            <a:t>years</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barley</a:t>
          </a:r>
          <a:r>
            <a:rPr lang="pl-PL" sz="2000" b="1" dirty="0"/>
            <a:t>, </a:t>
          </a:r>
          <a:r>
            <a:rPr lang="pl-PL" sz="2000" b="1" dirty="0" err="1"/>
            <a:t>wheat</a:t>
          </a:r>
          <a:r>
            <a:rPr lang="pl-PL" sz="2000" b="1" dirty="0"/>
            <a:t> – 2 </a:t>
          </a:r>
          <a:r>
            <a:rPr lang="pl-PL" sz="2000" b="1" dirty="0" err="1"/>
            <a:t>years</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spring </a:t>
          </a:r>
          <a:r>
            <a:rPr lang="pl-PL" dirty="0" err="1">
              <a:solidFill>
                <a:schemeClr val="bg1"/>
              </a:solidFill>
            </a:rPr>
            <a:t>barley</a:t>
          </a:r>
          <a:endParaRPr lang="pl-PL" dirty="0">
            <a:solidFill>
              <a:schemeClr val="bg1"/>
            </a:solidFill>
          </a:endParaRP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red </a:t>
          </a:r>
          <a:r>
            <a:rPr lang="pl-PL" dirty="0" err="1">
              <a:solidFill>
                <a:schemeClr val="bg1"/>
              </a:solidFill>
            </a:rPr>
            <a:t>clover</a:t>
          </a:r>
          <a:endParaRPr lang="pl-PL" dirty="0">
            <a:solidFill>
              <a:schemeClr val="bg1"/>
            </a:solidFill>
          </a:endParaRP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Plants</a:t>
          </a:r>
          <a:r>
            <a:rPr lang="pl-PL" sz="2400" b="1" dirty="0">
              <a:solidFill>
                <a:srgbClr val="231F20"/>
              </a:solidFill>
            </a:rPr>
            <a:t> with </a:t>
          </a:r>
          <a:r>
            <a:rPr lang="pl-PL" sz="2400" b="1" dirty="0" err="1">
              <a:solidFill>
                <a:srgbClr val="231F20"/>
              </a:solidFill>
            </a:rPr>
            <a:t>low</a:t>
          </a:r>
          <a:r>
            <a:rPr lang="pl-PL" sz="2400" b="1" dirty="0">
              <a:solidFill>
                <a:srgbClr val="231F20"/>
              </a:solidFill>
            </a:rPr>
            <a:t> TC  (200-400)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en-US" dirty="0">
              <a:solidFill>
                <a:srgbClr val="231F20"/>
              </a:solidFill>
            </a:rPr>
            <a:t> </a:t>
          </a:r>
          <a:r>
            <a:rPr lang="pl-PL" dirty="0" err="1">
              <a:solidFill>
                <a:srgbClr val="231F20"/>
              </a:solidFill>
            </a:rPr>
            <a:t>sugar</a:t>
          </a:r>
          <a:r>
            <a:rPr lang="pl-PL" dirty="0">
              <a:solidFill>
                <a:srgbClr val="231F20"/>
              </a:solidFill>
            </a:rPr>
            <a:t> </a:t>
          </a:r>
          <a:r>
            <a:rPr lang="pl-PL" dirty="0" err="1">
              <a:solidFill>
                <a:srgbClr val="231F20"/>
              </a:solidFill>
            </a:rPr>
            <a:t>beet</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sorghum</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millet</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Plants</a:t>
          </a:r>
          <a:r>
            <a:rPr lang="pl-PL" sz="2400" b="1" dirty="0">
              <a:solidFill>
                <a:srgbClr val="231F20"/>
              </a:solidFill>
            </a:rPr>
            <a:t> with </a:t>
          </a:r>
          <a:r>
            <a:rPr lang="pl-PL" sz="2400" b="1" dirty="0" err="1">
              <a:solidFill>
                <a:srgbClr val="231F20"/>
              </a:solidFill>
            </a:rPr>
            <a:t>moderate</a:t>
          </a:r>
          <a:r>
            <a:rPr lang="pl-PL" sz="2400" b="1" dirty="0">
              <a:solidFill>
                <a:srgbClr val="231F20"/>
              </a:solidFill>
            </a:rPr>
            <a:t> TC (400-700)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en-US" dirty="0">
              <a:solidFill>
                <a:srgbClr val="231F20"/>
              </a:solidFill>
            </a:rPr>
            <a:t> </a:t>
          </a:r>
          <a:r>
            <a:rPr lang="pl-PL" dirty="0" err="1">
              <a:solidFill>
                <a:srgbClr val="231F20"/>
              </a:solidFill>
            </a:rPr>
            <a:t>cereals</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sunflower</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large-seeded</a:t>
          </a:r>
          <a:r>
            <a:rPr lang="pl-PL" dirty="0">
              <a:solidFill>
                <a:srgbClr val="231F20"/>
              </a:solidFill>
            </a:rPr>
            <a:t> </a:t>
          </a:r>
          <a:r>
            <a:rPr lang="pl-PL" dirty="0" err="1">
              <a:solidFill>
                <a:srgbClr val="231F20"/>
              </a:solidFill>
            </a:rPr>
            <a:t>legumes</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Plants</a:t>
          </a:r>
          <a:r>
            <a:rPr lang="pl-PL" sz="2400" b="1" dirty="0">
              <a:solidFill>
                <a:srgbClr val="231F20"/>
              </a:solidFill>
            </a:rPr>
            <a:t> with high TC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en-US" dirty="0">
              <a:solidFill>
                <a:srgbClr val="231F20"/>
              </a:solidFill>
            </a:rPr>
            <a:t> </a:t>
          </a:r>
          <a:r>
            <a:rPr lang="pl-PL" dirty="0" err="1">
              <a:solidFill>
                <a:srgbClr val="231F20"/>
              </a:solidFill>
            </a:rPr>
            <a:t>flax</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grasses</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a:solidFill>
                <a:srgbClr val="231F20"/>
              </a:solidFill>
            </a:rPr>
            <a:t>small-</a:t>
          </a:r>
          <a:r>
            <a:rPr lang="pl-PL" dirty="0" err="1">
              <a:solidFill>
                <a:srgbClr val="231F20"/>
              </a:solidFill>
            </a:rPr>
            <a:t>seeded</a:t>
          </a:r>
          <a:r>
            <a:rPr lang="pl-PL" dirty="0">
              <a:solidFill>
                <a:srgbClr val="231F20"/>
              </a:solidFill>
            </a:rPr>
            <a:t> </a:t>
          </a:r>
          <a:r>
            <a:rPr lang="pl-PL" dirty="0" err="1">
              <a:solidFill>
                <a:srgbClr val="231F20"/>
              </a:solidFill>
            </a:rPr>
            <a:t>legumes</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closed</a:t>
          </a:r>
          <a:r>
            <a:rPr lang="pl-PL" sz="2400" dirty="0">
              <a:solidFill>
                <a:srgbClr val="231F20"/>
              </a:solidFill>
            </a:rPr>
            <a:t> </a:t>
          </a:r>
          <a:r>
            <a:rPr lang="pl-PL" sz="2400" dirty="0" err="1">
              <a:solidFill>
                <a:srgbClr val="231F20"/>
              </a:solidFill>
            </a:rPr>
            <a:t>nutrient</a:t>
          </a:r>
          <a:r>
            <a:rPr lang="pl-PL" sz="2400" dirty="0">
              <a:solidFill>
                <a:srgbClr val="231F20"/>
              </a:solidFill>
            </a:rPr>
            <a:t> </a:t>
          </a:r>
          <a:r>
            <a:rPr lang="pl-PL" sz="2400" dirty="0" err="1">
              <a:solidFill>
                <a:srgbClr val="231F20"/>
              </a:solidFill>
            </a:rPr>
            <a:t>cycles</a:t>
          </a:r>
          <a:r>
            <a:rPr lang="pl-PL" sz="2400" dirty="0">
              <a:solidFill>
                <a:srgbClr val="231F20"/>
              </a:solidFill>
            </a:rPr>
            <a:t>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400" dirty="0" err="1">
              <a:solidFill>
                <a:srgbClr val="231F20"/>
              </a:solidFill>
            </a:rPr>
            <a:t>improvement</a:t>
          </a:r>
          <a:r>
            <a:rPr lang="pl-PL" sz="2400" dirty="0">
              <a:solidFill>
                <a:srgbClr val="231F20"/>
              </a:solidFill>
            </a:rPr>
            <a:t> of  </a:t>
          </a:r>
          <a:r>
            <a:rPr lang="pl-PL" sz="2400" dirty="0" err="1">
              <a:solidFill>
                <a:srgbClr val="231F20"/>
              </a:solidFill>
            </a:rPr>
            <a:t>soil</a:t>
          </a:r>
          <a:r>
            <a:rPr lang="pl-PL" sz="2400" dirty="0">
              <a:solidFill>
                <a:srgbClr val="231F20"/>
              </a:solidFill>
            </a:rPr>
            <a:t> </a:t>
          </a:r>
          <a:r>
            <a:rPr lang="pl-PL" sz="2400" dirty="0" err="1">
              <a:solidFill>
                <a:srgbClr val="231F20"/>
              </a:solidFill>
            </a:rPr>
            <a:t>health</a:t>
          </a:r>
          <a:r>
            <a:rPr lang="pl-PL" sz="2400" dirty="0">
              <a:solidFill>
                <a:srgbClr val="231F20"/>
              </a:solidFill>
            </a:rPr>
            <a:t>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400" dirty="0">
              <a:solidFill>
                <a:srgbClr val="231F20"/>
              </a:solidFill>
            </a:rPr>
            <a:t>reduction of the ecological footprint of food production</a:t>
          </a:r>
          <a:endParaRPr lang="pl-PL" sz="24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winter</a:t>
          </a:r>
          <a:r>
            <a:rPr lang="pl-PL" b="1" dirty="0"/>
            <a:t> </a:t>
          </a:r>
          <a:r>
            <a:rPr lang="pl-PL" b="1" dirty="0" err="1"/>
            <a:t>rye</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err="1"/>
            <a:t>oats</a:t>
          </a:r>
          <a:r>
            <a:rPr lang="pl-PL" b="1" dirty="0"/>
            <a:t>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700" b="0" i="0" dirty="0">
              <a:solidFill>
                <a:srgbClr val="231F20"/>
              </a:solidFill>
            </a:rPr>
            <a:t>C</a:t>
          </a:r>
          <a:r>
            <a:rPr lang="pl-PL" sz="2700" b="0" i="0" dirty="0">
              <a:solidFill>
                <a:srgbClr val="231F20"/>
              </a:solidFill>
            </a:rPr>
            <a:t>lover with grasses</a:t>
          </a:r>
        </a:p>
        <a:p>
          <a:r>
            <a:rPr lang="pl-PL" sz="2700" b="0" i="0" dirty="0">
              <a:solidFill>
                <a:srgbClr val="231F20"/>
              </a:solidFill>
            </a:rPr>
            <a:t>5,5 t of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en-IE" sz="2700" dirty="0">
              <a:solidFill>
                <a:srgbClr val="231F20"/>
              </a:solidFill>
            </a:rPr>
            <a:t>W</a:t>
          </a:r>
          <a:r>
            <a:rPr lang="pl-PL" sz="2700" dirty="0">
              <a:solidFill>
                <a:srgbClr val="231F20"/>
              </a:solidFill>
            </a:rPr>
            <a:t>inter </a:t>
          </a:r>
          <a:r>
            <a:rPr lang="en-IE" sz="2700" dirty="0">
              <a:solidFill>
                <a:srgbClr val="231F20"/>
              </a:solidFill>
            </a:rPr>
            <a:t>R</a:t>
          </a:r>
          <a:r>
            <a:rPr lang="pl-PL" sz="2700" dirty="0">
              <a:solidFill>
                <a:srgbClr val="231F20"/>
              </a:solidFill>
            </a:rPr>
            <a:t>apeseed</a:t>
          </a:r>
        </a:p>
        <a:p>
          <a:r>
            <a:rPr lang="pl-PL" sz="2700" dirty="0">
              <a:solidFill>
                <a:srgbClr val="231F20"/>
              </a:solidFill>
            </a:rPr>
            <a:t>4,2 </a:t>
          </a:r>
          <a:r>
            <a:rPr lang="pl-PL" sz="2700" b="0" i="0" dirty="0">
              <a:solidFill>
                <a:srgbClr val="231F20"/>
              </a:solidFill>
            </a:rPr>
            <a:t>t of DM/ha</a:t>
          </a:r>
          <a:endParaRPr lang="pl-PL" sz="2700"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en-IE" sz="2700" dirty="0">
              <a:solidFill>
                <a:srgbClr val="231F20"/>
              </a:solidFill>
            </a:rPr>
            <a:t>S</a:t>
          </a:r>
          <a:r>
            <a:rPr lang="pl-PL" sz="2700" dirty="0">
              <a:solidFill>
                <a:srgbClr val="231F20"/>
              </a:solidFill>
            </a:rPr>
            <a:t>pring </a:t>
          </a:r>
          <a:r>
            <a:rPr lang="en-IE" sz="2700" dirty="0">
              <a:solidFill>
                <a:srgbClr val="231F20"/>
              </a:solidFill>
            </a:rPr>
            <a:t>W</a:t>
          </a:r>
          <a:r>
            <a:rPr lang="pl-PL" sz="2700" dirty="0">
              <a:solidFill>
                <a:srgbClr val="231F20"/>
              </a:solidFill>
            </a:rPr>
            <a:t>heat </a:t>
          </a:r>
          <a:r>
            <a:rPr lang="en-IE" sz="2700" dirty="0">
              <a:solidFill>
                <a:srgbClr val="231F20"/>
              </a:solidFill>
            </a:rPr>
            <a:t>&amp;</a:t>
          </a:r>
          <a:r>
            <a:rPr lang="pl-PL" sz="2700" dirty="0">
              <a:solidFill>
                <a:srgbClr val="231F20"/>
              </a:solidFill>
            </a:rPr>
            <a:t> </a:t>
          </a:r>
          <a:r>
            <a:rPr lang="en-IE" sz="2700" dirty="0">
              <a:solidFill>
                <a:srgbClr val="231F20"/>
              </a:solidFill>
            </a:rPr>
            <a:t>R</a:t>
          </a:r>
          <a:r>
            <a:rPr lang="pl-PL" sz="2700" dirty="0">
              <a:solidFill>
                <a:srgbClr val="231F20"/>
              </a:solidFill>
            </a:rPr>
            <a:t>ye</a:t>
          </a:r>
        </a:p>
        <a:p>
          <a:r>
            <a:rPr lang="pl-PL" sz="2700" dirty="0">
              <a:solidFill>
                <a:srgbClr val="231F20"/>
              </a:solidFill>
            </a:rPr>
            <a:t>3,5 </a:t>
          </a:r>
          <a:r>
            <a:rPr lang="pl-PL" sz="2700" b="0" i="0" dirty="0">
              <a:solidFill>
                <a:srgbClr val="231F20"/>
              </a:solidFill>
            </a:rPr>
            <a:t>t of DM/ha</a:t>
          </a:r>
          <a:endParaRPr lang="pl-PL" sz="2700"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IE" b="0" i="0" dirty="0">
              <a:solidFill>
                <a:srgbClr val="231F20"/>
              </a:solidFill>
            </a:rPr>
            <a:t>S</a:t>
          </a:r>
          <a:r>
            <a:rPr lang="pl-PL" b="0" i="0" dirty="0">
              <a:solidFill>
                <a:srgbClr val="231F20"/>
              </a:solidFill>
            </a:rPr>
            <a:t>pring </a:t>
          </a:r>
          <a:r>
            <a:rPr lang="en-IE" b="0" i="0" dirty="0">
              <a:solidFill>
                <a:srgbClr val="231F20"/>
              </a:solidFill>
            </a:rPr>
            <a:t>B</a:t>
          </a:r>
          <a:r>
            <a:rPr lang="pl-PL" b="0" i="0" dirty="0">
              <a:solidFill>
                <a:srgbClr val="231F20"/>
              </a:solidFill>
            </a:rPr>
            <a:t>arley 2,5 t of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en-IE" b="0" i="0" dirty="0">
              <a:solidFill>
                <a:srgbClr val="231F20"/>
              </a:solidFill>
            </a:rPr>
            <a:t>O</a:t>
          </a:r>
          <a:r>
            <a:rPr lang="pl-PL" b="0" i="0" dirty="0">
              <a:solidFill>
                <a:srgbClr val="231F20"/>
              </a:solidFill>
            </a:rPr>
            <a:t>ats</a:t>
          </a:r>
        </a:p>
        <a:p>
          <a:r>
            <a:rPr lang="pl-PL" b="0" i="0" dirty="0">
              <a:solidFill>
                <a:srgbClr val="231F20"/>
              </a:solidFill>
            </a:rPr>
            <a:t>3,7 t of DM/ha</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err="1">
              <a:solidFill>
                <a:srgbClr val="231F20"/>
              </a:solidFill>
            </a:rPr>
            <a:t>Maize</a:t>
          </a:r>
          <a:endParaRPr lang="pl-PL" dirty="0">
            <a:solidFill>
              <a:srgbClr val="231F20"/>
            </a:solidFill>
          </a:endParaRPr>
        </a:p>
        <a:p>
          <a:r>
            <a:rPr lang="pl-PL" dirty="0">
              <a:solidFill>
                <a:srgbClr val="231F20"/>
              </a:solidFill>
            </a:rPr>
            <a:t>20 </a:t>
          </a:r>
          <a:r>
            <a:rPr lang="pl-PL" b="0" i="0" dirty="0">
              <a:solidFill>
                <a:srgbClr val="231F20"/>
              </a:solidFill>
            </a:rPr>
            <a:t>of DM/ha</a:t>
          </a:r>
          <a:endParaRPr lang="pl-PL"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2400" b="1" i="0" dirty="0">
              <a:solidFill>
                <a:srgbClr val="231F20"/>
              </a:solidFill>
              <a:latin typeface="Calibri" panose="020F0502020204030204" pitchFamily="34" charset="0"/>
              <a:ea typeface="Calibri" panose="020F0502020204030204" pitchFamily="34" charset="0"/>
              <a:cs typeface="Vrinda" panose="020B0502040204020203" pitchFamily="34" charset="0"/>
            </a:rPr>
            <a:t>In crop rotation, it is important to follow the principle of cultivating soil-structure-improving plants after several years of growing annual crops.</a:t>
          </a:r>
          <a:endParaRPr lang="pl-PL" sz="24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i="1">
            <a:solidFill>
              <a:srgbClr val="231F20"/>
            </a:solidFill>
          </a:endParaRPr>
        </a:p>
      </dgm:t>
    </dgm:pt>
    <dgm:pt modelId="{67275D6E-5F95-420F-9DFD-D63641A460AF}" type="sibTrans" cxnId="{4DFFF38C-B34D-4112-B8D8-75EC282F64B2}">
      <dgm:prSet/>
      <dgm:spPr/>
      <dgm:t>
        <a:bodyPr/>
        <a:lstStyle/>
        <a:p>
          <a:endParaRPr lang="pl-PL"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51092"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a:solidFill>
                <a:srgbClr val="231F20"/>
              </a:solidFill>
            </a:rPr>
            <a:t>Break </a:t>
          </a:r>
          <a:r>
            <a:rPr lang="pl-PL" sz="2400" b="1" dirty="0" err="1">
              <a:solidFill>
                <a:srgbClr val="231F20"/>
              </a:solidFill>
            </a:rPr>
            <a:t>Crop</a:t>
          </a:r>
          <a:r>
            <a:rPr lang="pl-PL" sz="2400" b="1" dirty="0">
              <a:solidFill>
                <a:srgbClr val="231F20"/>
              </a:solidFill>
            </a:rPr>
            <a:t> </a:t>
          </a:r>
          <a:r>
            <a:rPr lang="pl-PL" sz="2400" b="1" dirty="0" err="1">
              <a:solidFill>
                <a:srgbClr val="231F20"/>
              </a:solidFill>
            </a:rPr>
            <a:t>Effect</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err="1">
              <a:solidFill>
                <a:srgbClr val="231F20"/>
              </a:solidFill>
            </a:rPr>
            <a:t>Allelopathic</a:t>
          </a:r>
          <a:r>
            <a:rPr lang="pl-PL" sz="2400" b="1" dirty="0">
              <a:solidFill>
                <a:srgbClr val="231F20"/>
              </a:solidFill>
            </a:rPr>
            <a:t> </a:t>
          </a:r>
          <a:r>
            <a:rPr lang="pl-PL" sz="2400" b="1" dirty="0" err="1">
              <a:solidFill>
                <a:srgbClr val="231F20"/>
              </a:solidFill>
            </a:rPr>
            <a:t>Effects</a:t>
          </a:r>
          <a:endParaRPr lang="pl-PL" sz="2400" b="1" dirty="0">
            <a:solidFill>
              <a:srgbClr val="231F20"/>
            </a:solidFill>
          </a:endParaRP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400" b="1" dirty="0">
              <a:solidFill>
                <a:srgbClr val="231F20"/>
              </a:solidFill>
            </a:rPr>
            <a:t>Host-</a:t>
          </a:r>
          <a:r>
            <a:rPr lang="pl-PL" sz="2400" b="1" dirty="0" err="1">
              <a:solidFill>
                <a:srgbClr val="231F20"/>
              </a:solidFill>
            </a:rPr>
            <a:t>Pathogen</a:t>
          </a:r>
          <a:r>
            <a:rPr lang="pl-PL" sz="2400" b="1" dirty="0">
              <a:solidFill>
                <a:srgbClr val="231F20"/>
              </a:solidFill>
            </a:rPr>
            <a:t> </a:t>
          </a:r>
          <a:r>
            <a:rPr lang="pl-PL" sz="2400" b="1" dirty="0" err="1">
              <a:solidFill>
                <a:srgbClr val="231F20"/>
              </a:solidFill>
            </a:rPr>
            <a:t>Relationships</a:t>
          </a:r>
          <a:endParaRPr lang="pl-PL" sz="2400" b="1" dirty="0">
            <a:solidFill>
              <a:srgbClr val="231F20"/>
            </a:solidFill>
          </a:endParaRP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err="1">
              <a:solidFill>
                <a:srgbClr val="231F20"/>
              </a:solidFill>
            </a:rPr>
            <a:t>Residue</a:t>
          </a:r>
          <a:r>
            <a:rPr lang="pl-PL" sz="2400" b="1" dirty="0">
              <a:solidFill>
                <a:srgbClr val="231F20"/>
              </a:solidFill>
            </a:rPr>
            <a:t> Management</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Diversified</a:t>
          </a:r>
          <a:r>
            <a:rPr lang="pl-PL" sz="2400" b="1" dirty="0">
              <a:solidFill>
                <a:srgbClr val="231F20"/>
              </a:solidFill>
            </a:rPr>
            <a:t> </a:t>
          </a:r>
          <a:r>
            <a:rPr lang="pl-PL" sz="2400" b="1" dirty="0" err="1">
              <a:solidFill>
                <a:srgbClr val="231F20"/>
              </a:solidFill>
            </a:rPr>
            <a:t>Rotations</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Disease-Resistant Varieties</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Cover Crops</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Agroecological Strategies for </a:t>
          </a:r>
          <a:r>
            <a:rPr lang="pl-PL" sz="2000" b="1" dirty="0" err="1">
              <a:solidFill>
                <a:srgbClr val="231F20"/>
              </a:solidFill>
            </a:rPr>
            <a:t>Residue</a:t>
          </a:r>
          <a:r>
            <a:rPr lang="pl-PL" sz="2000" b="1" dirty="0">
              <a:solidFill>
                <a:srgbClr val="231F20"/>
              </a:solidFill>
            </a:rPr>
            <a:t> Management</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Physically</a:t>
          </a:r>
          <a:r>
            <a:rPr lang="pl-PL" sz="2000" b="0" dirty="0">
              <a:solidFill>
                <a:srgbClr val="231F20"/>
              </a:solidFill>
            </a:rPr>
            <a:t> </a:t>
          </a:r>
          <a:r>
            <a:rPr lang="pl-PL" sz="2000" b="0" dirty="0" err="1">
              <a:solidFill>
                <a:srgbClr val="231F20"/>
              </a:solidFill>
            </a:rPr>
            <a:t>removing</a:t>
          </a:r>
          <a:r>
            <a:rPr lang="pl-PL" sz="2000" b="0" dirty="0">
              <a:solidFill>
                <a:srgbClr val="231F20"/>
              </a:solidFill>
            </a:rPr>
            <a:t> </a:t>
          </a:r>
          <a:r>
            <a:rPr lang="pl-PL" sz="2000" b="0" dirty="0" err="1">
              <a:solidFill>
                <a:srgbClr val="231F20"/>
              </a:solidFill>
            </a:rPr>
            <a:t>residues</a:t>
          </a:r>
          <a:r>
            <a:rPr lang="pl-PL" sz="2000" b="0" dirty="0">
              <a:solidFill>
                <a:srgbClr val="231F20"/>
              </a:solidFill>
            </a:rPr>
            <a:t> (</a:t>
          </a:r>
          <a:r>
            <a:rPr lang="pl-PL" sz="2000" b="0" dirty="0" err="1">
              <a:solidFill>
                <a:srgbClr val="231F20"/>
              </a:solidFill>
            </a:rPr>
            <a:t>e.g</a:t>
          </a:r>
          <a:r>
            <a:rPr lang="pl-PL" sz="2000" b="0" dirty="0">
              <a:solidFill>
                <a:srgbClr val="231F20"/>
              </a:solidFill>
            </a:rPr>
            <a:t>. </a:t>
          </a:r>
          <a:r>
            <a:rPr lang="pl-PL" sz="2000" b="0" dirty="0" err="1">
              <a:solidFill>
                <a:srgbClr val="231F20"/>
              </a:solidFill>
            </a:rPr>
            <a:t>baling</a:t>
          </a:r>
          <a:r>
            <a:rPr lang="pl-PL" sz="2000" b="0" dirty="0">
              <a:solidFill>
                <a:srgbClr val="231F20"/>
              </a:solidFill>
            </a:rPr>
            <a:t> and </a:t>
          </a:r>
          <a:r>
            <a:rPr lang="pl-PL" sz="2000" b="0" dirty="0" err="1">
              <a:solidFill>
                <a:srgbClr val="231F20"/>
              </a:solidFill>
            </a:rPr>
            <a:t>removing</a:t>
          </a:r>
          <a:r>
            <a:rPr lang="pl-PL" sz="2000" b="0" dirty="0">
              <a:solidFill>
                <a:srgbClr val="231F20"/>
              </a:solidFill>
            </a:rPr>
            <a:t> straw) from the field </a:t>
          </a:r>
          <a:r>
            <a:rPr lang="pl-PL" sz="2000" b="0" dirty="0" err="1">
              <a:solidFill>
                <a:srgbClr val="231F20"/>
              </a:solidFill>
            </a:rPr>
            <a:t>can</a:t>
          </a:r>
          <a:r>
            <a:rPr lang="pl-PL" sz="2000" b="0" dirty="0">
              <a:solidFill>
                <a:srgbClr val="231F20"/>
              </a:solidFill>
            </a:rPr>
            <a:t> </a:t>
          </a:r>
          <a:r>
            <a:rPr lang="pl-PL" sz="2000" b="0" dirty="0" err="1">
              <a:solidFill>
                <a:srgbClr val="231F20"/>
              </a:solidFill>
            </a:rPr>
            <a:t>help</a:t>
          </a:r>
          <a:r>
            <a:rPr lang="pl-PL" sz="2000" b="0" dirty="0">
              <a:solidFill>
                <a:srgbClr val="231F20"/>
              </a:solidFill>
            </a:rPr>
            <a:t> </a:t>
          </a:r>
          <a:r>
            <a:rPr lang="pl-PL" sz="2000" b="0" dirty="0" err="1">
              <a:solidFill>
                <a:srgbClr val="231F20"/>
              </a:solidFill>
            </a:rPr>
            <a:t>reduce</a:t>
          </a:r>
          <a:r>
            <a:rPr lang="pl-PL" sz="2000" b="0" dirty="0">
              <a:solidFill>
                <a:srgbClr val="231F20"/>
              </a:solidFill>
            </a:rPr>
            <a:t> the </a:t>
          </a:r>
          <a:r>
            <a:rPr lang="pl-PL" sz="2000" b="0" dirty="0" err="1">
              <a:solidFill>
                <a:srgbClr val="231F20"/>
              </a:solidFill>
            </a:rPr>
            <a:t>amount</a:t>
          </a:r>
          <a:r>
            <a:rPr lang="pl-PL" sz="2000" b="0" dirty="0">
              <a:solidFill>
                <a:srgbClr val="231F20"/>
              </a:solidFill>
            </a:rPr>
            <a:t> of </a:t>
          </a:r>
          <a:r>
            <a:rPr lang="pl-PL" sz="2000" b="0" dirty="0" err="1">
              <a:solidFill>
                <a:srgbClr val="231F20"/>
              </a:solidFill>
            </a:rPr>
            <a:t>inoculum</a:t>
          </a:r>
          <a:r>
            <a:rPr lang="pl-PL" sz="2000" b="0" dirty="0">
              <a:solidFill>
                <a:srgbClr val="231F20"/>
              </a:solidFill>
            </a:rPr>
            <a:t> </a:t>
          </a:r>
          <a:r>
            <a:rPr lang="pl-PL" sz="2000" b="0" dirty="0" err="1">
              <a:solidFill>
                <a:srgbClr val="231F20"/>
              </a:solidFill>
            </a:rPr>
            <a:t>present</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Residue Removal</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Tillage</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Incorporating</a:t>
          </a:r>
          <a:r>
            <a:rPr lang="pl-PL" sz="2000" b="0" dirty="0">
              <a:solidFill>
                <a:srgbClr val="231F20"/>
              </a:solidFill>
            </a:rPr>
            <a:t> </a:t>
          </a:r>
          <a:r>
            <a:rPr lang="pl-PL" sz="2000" b="0" dirty="0" err="1">
              <a:solidFill>
                <a:srgbClr val="231F20"/>
              </a:solidFill>
            </a:rPr>
            <a:t>crop</a:t>
          </a:r>
          <a:r>
            <a:rPr lang="pl-PL" sz="2000" b="0" dirty="0">
              <a:solidFill>
                <a:srgbClr val="231F20"/>
              </a:solidFill>
            </a:rPr>
            <a:t> </a:t>
          </a:r>
          <a:r>
            <a:rPr lang="pl-PL" sz="2000" b="0" dirty="0" err="1">
              <a:solidFill>
                <a:srgbClr val="231F20"/>
              </a:solidFill>
            </a:rPr>
            <a:t>residues</a:t>
          </a:r>
          <a:r>
            <a:rPr lang="pl-PL" sz="2000" b="0" dirty="0">
              <a:solidFill>
                <a:srgbClr val="231F20"/>
              </a:solidFill>
            </a:rPr>
            <a:t> </a:t>
          </a:r>
          <a:r>
            <a:rPr lang="pl-PL" sz="2000" b="0" dirty="0" err="1">
              <a:solidFill>
                <a:srgbClr val="231F20"/>
              </a:solidFill>
            </a:rPr>
            <a:t>into</a:t>
          </a:r>
          <a:r>
            <a:rPr lang="pl-PL" sz="2000" b="0" dirty="0">
              <a:solidFill>
                <a:srgbClr val="231F20"/>
              </a:solidFill>
            </a:rPr>
            <a:t> the </a:t>
          </a:r>
          <a:r>
            <a:rPr lang="pl-PL" sz="2000" b="0" dirty="0" err="1">
              <a:solidFill>
                <a:srgbClr val="231F20"/>
              </a:solidFill>
            </a:rPr>
            <a:t>soil</a:t>
          </a:r>
          <a:r>
            <a:rPr lang="pl-PL" sz="2000" b="0" dirty="0">
              <a:solidFill>
                <a:srgbClr val="231F20"/>
              </a:solidFill>
            </a:rPr>
            <a:t> </a:t>
          </a:r>
          <a:r>
            <a:rPr lang="pl-PL" sz="2000" b="0" dirty="0" err="1">
              <a:solidFill>
                <a:srgbClr val="231F20"/>
              </a:solidFill>
            </a:rPr>
            <a:t>through</a:t>
          </a:r>
          <a:r>
            <a:rPr lang="pl-PL" sz="2000" b="0" dirty="0">
              <a:solidFill>
                <a:srgbClr val="231F20"/>
              </a:solidFill>
            </a:rPr>
            <a:t> </a:t>
          </a:r>
          <a:r>
            <a:rPr lang="pl-PL" sz="2000" b="0" dirty="0" err="1">
              <a:solidFill>
                <a:srgbClr val="231F20"/>
              </a:solidFill>
            </a:rPr>
            <a:t>tillage</a:t>
          </a:r>
          <a:r>
            <a:rPr lang="pl-PL" sz="2000" b="0" dirty="0">
              <a:solidFill>
                <a:srgbClr val="231F20"/>
              </a:solidFill>
            </a:rPr>
            <a:t> (not </a:t>
          </a:r>
          <a:r>
            <a:rPr lang="pl-PL" sz="2000" b="0" dirty="0" err="1">
              <a:solidFill>
                <a:srgbClr val="231F20"/>
              </a:solidFill>
            </a:rPr>
            <a:t>always</a:t>
          </a:r>
          <a:r>
            <a:rPr lang="pl-PL" sz="2000" b="0" dirty="0">
              <a:solidFill>
                <a:srgbClr val="231F20"/>
              </a:solidFill>
            </a:rPr>
            <a:t> </a:t>
          </a:r>
          <a:r>
            <a:rPr lang="pl-PL" sz="2000" b="0" dirty="0" err="1">
              <a:solidFill>
                <a:srgbClr val="231F20"/>
              </a:solidFill>
            </a:rPr>
            <a:t>applicable</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Residue</a:t>
          </a:r>
          <a:r>
            <a:rPr lang="pl-PL" sz="2400" b="0" dirty="0">
              <a:solidFill>
                <a:srgbClr val="231F20"/>
              </a:solidFill>
            </a:rPr>
            <a:t> </a:t>
          </a:r>
          <a:r>
            <a:rPr lang="pl-PL" sz="2400" b="0" dirty="0" err="1">
              <a:solidFill>
                <a:srgbClr val="231F20"/>
              </a:solidFill>
            </a:rPr>
            <a:t>Decomposition</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Promoting</a:t>
          </a:r>
          <a:r>
            <a:rPr lang="pl-PL" sz="2000" b="0" dirty="0">
              <a:solidFill>
                <a:srgbClr val="231F20"/>
              </a:solidFill>
            </a:rPr>
            <a:t> </a:t>
          </a:r>
          <a:r>
            <a:rPr lang="pl-PL" sz="2000" b="0" dirty="0" err="1">
              <a:solidFill>
                <a:srgbClr val="231F20"/>
              </a:solidFill>
            </a:rPr>
            <a:t>rapid</a:t>
          </a:r>
          <a:r>
            <a:rPr lang="pl-PL" sz="2000" b="0" dirty="0">
              <a:solidFill>
                <a:srgbClr val="231F20"/>
              </a:solidFill>
            </a:rPr>
            <a:t> </a:t>
          </a:r>
          <a:r>
            <a:rPr lang="pl-PL" sz="2000" b="0" dirty="0" err="1">
              <a:solidFill>
                <a:srgbClr val="231F20"/>
              </a:solidFill>
            </a:rPr>
            <a:t>decomposition</a:t>
          </a:r>
          <a:r>
            <a:rPr lang="pl-PL" sz="2000" b="0" dirty="0">
              <a:solidFill>
                <a:srgbClr val="231F20"/>
              </a:solidFill>
            </a:rPr>
            <a:t> of </a:t>
          </a:r>
          <a:r>
            <a:rPr lang="pl-PL" sz="2000" b="0" dirty="0" err="1">
              <a:solidFill>
                <a:srgbClr val="231F20"/>
              </a:solidFill>
            </a:rPr>
            <a:t>residues</a:t>
          </a:r>
          <a:r>
            <a:rPr lang="pl-PL" sz="2000" b="0" dirty="0">
              <a:solidFill>
                <a:srgbClr val="231F20"/>
              </a:solidFill>
            </a:rPr>
            <a:t> (</a:t>
          </a:r>
          <a:r>
            <a:rPr lang="pl-PL" sz="2000" b="0" dirty="0" err="1">
              <a:solidFill>
                <a:srgbClr val="231F20"/>
              </a:solidFill>
            </a:rPr>
            <a:t>e.g</a:t>
          </a:r>
          <a:r>
            <a:rPr lang="pl-PL" sz="2000" b="0" dirty="0">
              <a:solidFill>
                <a:srgbClr val="231F20"/>
              </a:solidFill>
            </a:rPr>
            <a:t>. adding nitrogen fertili</a:t>
          </a:r>
          <a:r>
            <a:rPr lang="en-IE" sz="2000" b="0" dirty="0">
              <a:solidFill>
                <a:srgbClr val="231F20"/>
              </a:solidFill>
            </a:rPr>
            <a:t>s</a:t>
          </a:r>
          <a:r>
            <a:rPr lang="pl-PL" sz="2000" b="0" dirty="0">
              <a:solidFill>
                <a:srgbClr val="231F20"/>
              </a:solidFill>
            </a:rPr>
            <a:t>ers or using microbial inoculants can reduce the survival time of pathogens)</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THREE-FIELD SYSTEM</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400" b="0" dirty="0">
              <a:solidFill>
                <a:srgbClr val="231F20"/>
              </a:solidFill>
            </a:rPr>
            <a:t>Dividing the land into three sections and rotating between a cereal crop</a:t>
          </a:r>
          <a:r>
            <a:rPr lang="pl-PL" sz="2400" b="0" dirty="0">
              <a:solidFill>
                <a:srgbClr val="231F20"/>
              </a:solidFill>
            </a:rPr>
            <a:t> (</a:t>
          </a:r>
          <a:r>
            <a:rPr lang="pl-PL" sz="2400" b="0" dirty="0" err="1">
              <a:solidFill>
                <a:srgbClr val="231F20"/>
              </a:solidFill>
            </a:rPr>
            <a:t>wheat</a:t>
          </a:r>
          <a:r>
            <a:rPr lang="pl-PL" sz="2400" b="0" dirty="0">
              <a:solidFill>
                <a:srgbClr val="231F20"/>
              </a:solidFill>
            </a:rPr>
            <a:t>, </a:t>
          </a:r>
          <a:r>
            <a:rPr lang="pl-PL" sz="2400" b="0" dirty="0" err="1">
              <a:solidFill>
                <a:srgbClr val="231F20"/>
              </a:solidFill>
            </a:rPr>
            <a:t>barley</a:t>
          </a:r>
          <a:r>
            <a:rPr lang="pl-PL" sz="2400" b="0" dirty="0">
              <a:solidFill>
                <a:srgbClr val="231F20"/>
              </a:solidFill>
            </a:rPr>
            <a:t>)</a:t>
          </a:r>
          <a:r>
            <a:rPr lang="en-US" sz="2400" b="0" dirty="0">
              <a:solidFill>
                <a:srgbClr val="231F20"/>
              </a:solidFill>
            </a:rPr>
            <a:t>, a nitrogen-fixing crop</a:t>
          </a:r>
          <a:r>
            <a:rPr lang="pl-PL" sz="2400" b="0" dirty="0">
              <a:solidFill>
                <a:srgbClr val="231F20"/>
              </a:solidFill>
            </a:rPr>
            <a:t> (</a:t>
          </a:r>
          <a:r>
            <a:rPr lang="pl-PL" sz="2400" b="0" dirty="0" err="1">
              <a:solidFill>
                <a:srgbClr val="231F20"/>
              </a:solidFill>
            </a:rPr>
            <a:t>soybean</a:t>
          </a:r>
          <a:r>
            <a:rPr lang="pl-PL" sz="2400" b="0" dirty="0">
              <a:solidFill>
                <a:srgbClr val="231F20"/>
              </a:solidFill>
            </a:rPr>
            <a:t>, </a:t>
          </a:r>
          <a:r>
            <a:rPr lang="pl-PL" sz="2400" b="0" dirty="0" err="1">
              <a:solidFill>
                <a:srgbClr val="231F20"/>
              </a:solidFill>
            </a:rPr>
            <a:t>alfalfa</a:t>
          </a:r>
          <a:r>
            <a:rPr lang="en-US" sz="2400" b="0" dirty="0">
              <a:solidFill>
                <a:srgbClr val="231F20"/>
              </a:solidFill>
            </a:rPr>
            <a:t>, and a fallow or cover crop </a:t>
          </a:r>
          <a:r>
            <a:rPr lang="pl-PL" sz="2400" b="0" dirty="0">
              <a:solidFill>
                <a:srgbClr val="231F20"/>
              </a:solidFill>
            </a:rPr>
            <a:t>(</a:t>
          </a:r>
          <a:r>
            <a:rPr lang="pl-PL" sz="2400" b="0" dirty="0" err="1">
              <a:solidFill>
                <a:srgbClr val="231F20"/>
              </a:solidFill>
            </a:rPr>
            <a:t>winter</a:t>
          </a:r>
          <a:r>
            <a:rPr lang="pl-PL" sz="2400" b="0" dirty="0">
              <a:solidFill>
                <a:srgbClr val="231F20"/>
              </a:solidFill>
            </a:rPr>
            <a:t> </a:t>
          </a:r>
          <a:r>
            <a:rPr lang="pl-PL" sz="2400" b="0" dirty="0" err="1">
              <a:solidFill>
                <a:srgbClr val="231F20"/>
              </a:solidFill>
            </a:rPr>
            <a:t>rye</a:t>
          </a:r>
          <a:r>
            <a:rPr lang="pl-PL" sz="2400" b="0" dirty="0">
              <a:solidFill>
                <a:srgbClr val="231F20"/>
              </a:solidFill>
            </a:rPr>
            <a:t>, </a:t>
          </a:r>
          <a:r>
            <a:rPr lang="pl-PL" sz="2400" b="0" dirty="0" err="1">
              <a:solidFill>
                <a:srgbClr val="231F20"/>
              </a:solidFill>
            </a:rPr>
            <a:t>clover</a:t>
          </a:r>
          <a:r>
            <a:rPr lang="pl-PL" sz="2400" b="0" dirty="0">
              <a:solidFill>
                <a:srgbClr val="231F20"/>
              </a:solidFill>
            </a:rPr>
            <a:t>) </a:t>
          </a:r>
          <a:r>
            <a:rPr lang="en-US" sz="2400" b="0" dirty="0">
              <a:solidFill>
                <a:srgbClr val="231F20"/>
              </a:solidFill>
            </a:rPr>
            <a:t>to maintain soil fertility and manage pests</a:t>
          </a:r>
          <a:r>
            <a:rPr lang="pl-PL" sz="24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LinFactNeighborX="1428" custLinFactNeighborY="-5352">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sugar</a:t>
          </a:r>
          <a:r>
            <a:rPr lang="pl-PL" b="1" dirty="0">
              <a:solidFill>
                <a:schemeClr val="tx1">
                  <a:lumMod val="50000"/>
                </a:schemeClr>
              </a:solidFill>
            </a:rPr>
            <a:t> </a:t>
          </a:r>
          <a:r>
            <a:rPr lang="pl-PL" b="1" dirty="0" err="1">
              <a:solidFill>
                <a:schemeClr val="tx1">
                  <a:lumMod val="50000"/>
                </a:schemeClr>
              </a:solidFill>
            </a:rPr>
            <a:t>beet</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a:solidFill>
                <a:schemeClr val="tx1">
                  <a:lumMod val="50000"/>
                </a:schemeClr>
              </a:solidFill>
            </a:rPr>
            <a:t>spring </a:t>
          </a:r>
          <a:r>
            <a:rPr lang="pl-PL" b="1" dirty="0" err="1">
              <a:solidFill>
                <a:schemeClr val="tx1">
                  <a:lumMod val="50000"/>
                </a:schemeClr>
              </a:solidFill>
            </a:rPr>
            <a:t>barley</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a:solidFill>
                <a:schemeClr val="tx1">
                  <a:lumMod val="50000"/>
                </a:schemeClr>
              </a:solidFill>
            </a:rPr>
            <a:t>field </a:t>
          </a:r>
          <a:r>
            <a:rPr lang="pl-PL" b="1" dirty="0" err="1">
              <a:solidFill>
                <a:schemeClr val="tx1">
                  <a:lumMod val="50000"/>
                </a:schemeClr>
              </a:solidFill>
            </a:rPr>
            <a:t>peas</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wheat</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canola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a:solidFill>
                <a:schemeClr val="tx1">
                  <a:lumMod val="50000"/>
                </a:schemeClr>
              </a:solidFill>
            </a:rPr>
            <a:t>spring </a:t>
          </a:r>
          <a:r>
            <a:rPr lang="pl-PL" b="1" dirty="0" err="1">
              <a:solidFill>
                <a:schemeClr val="tx1">
                  <a:lumMod val="50000"/>
                </a:schemeClr>
              </a:solidFill>
            </a:rPr>
            <a:t>barley</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a:solidFill>
                <a:schemeClr val="tx1">
                  <a:lumMod val="50000"/>
                </a:schemeClr>
              </a:solidFill>
            </a:rPr>
            <a:t>field </a:t>
          </a:r>
          <a:r>
            <a:rPr lang="pl-PL" b="1" dirty="0" err="1">
              <a:solidFill>
                <a:schemeClr val="tx1">
                  <a:lumMod val="50000"/>
                </a:schemeClr>
              </a:solidFill>
            </a:rPr>
            <a:t>peas</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wheat</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canola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sugar</a:t>
          </a:r>
          <a:r>
            <a:rPr lang="pl-PL" b="1" dirty="0">
              <a:solidFill>
                <a:schemeClr val="tx1">
                  <a:lumMod val="50000"/>
                </a:schemeClr>
              </a:solidFill>
            </a:rPr>
            <a:t> </a:t>
          </a:r>
          <a:r>
            <a:rPr lang="pl-PL" b="1" dirty="0" err="1">
              <a:solidFill>
                <a:schemeClr val="tx1">
                  <a:lumMod val="50000"/>
                </a:schemeClr>
              </a:solidFill>
            </a:rPr>
            <a:t>beet</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a:solidFill>
                <a:schemeClr val="tx1">
                  <a:lumMod val="50000"/>
                </a:schemeClr>
              </a:solidFill>
            </a:rPr>
            <a:t>field </a:t>
          </a:r>
          <a:r>
            <a:rPr lang="pl-PL" b="1" dirty="0" err="1">
              <a:solidFill>
                <a:schemeClr val="tx1">
                  <a:lumMod val="50000"/>
                </a:schemeClr>
              </a:solidFill>
            </a:rPr>
            <a:t>peas</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wheat</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canola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a:solidFill>
                <a:schemeClr val="tx1">
                  <a:lumMod val="50000"/>
                </a:schemeClr>
              </a:solidFill>
            </a:rPr>
            <a:t>spring </a:t>
          </a:r>
          <a:r>
            <a:rPr lang="pl-PL" b="1" dirty="0" err="1">
              <a:solidFill>
                <a:schemeClr val="tx1">
                  <a:lumMod val="50000"/>
                </a:schemeClr>
              </a:solidFill>
            </a:rPr>
            <a:t>barley</a:t>
          </a:r>
          <a:endParaRPr lang="pl-PL" b="1" dirty="0">
            <a:solidFill>
              <a:schemeClr val="tx1">
                <a:lumMod val="50000"/>
              </a:schemeClr>
            </a:solidFill>
          </a:endParaRP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sugar</a:t>
          </a:r>
          <a:r>
            <a:rPr lang="pl-PL" b="1" dirty="0">
              <a:solidFill>
                <a:schemeClr val="tx1">
                  <a:lumMod val="50000"/>
                </a:schemeClr>
              </a:solidFill>
            </a:rPr>
            <a:t> </a:t>
          </a:r>
          <a:r>
            <a:rPr lang="pl-PL" b="1" dirty="0" err="1">
              <a:solidFill>
                <a:schemeClr val="tx1">
                  <a:lumMod val="50000"/>
                </a:schemeClr>
              </a:solidFill>
            </a:rPr>
            <a:t>beet</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provision</a:t>
          </a:r>
          <a:r>
            <a:rPr lang="pl-PL" sz="2400" dirty="0">
              <a:solidFill>
                <a:srgbClr val="231F20"/>
              </a:solidFill>
            </a:rPr>
            <a:t> of food </a:t>
          </a:r>
          <a:r>
            <a:rPr lang="pl-PL" sz="2400" dirty="0" err="1">
              <a:solidFill>
                <a:srgbClr val="231F20"/>
              </a:solidFill>
            </a:rPr>
            <a:t>security</a:t>
          </a:r>
          <a:endParaRPr lang="pl-PL" sz="2400" dirty="0">
            <a:solidFill>
              <a:srgbClr val="231F20"/>
            </a:solidFill>
          </a:endParaRP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protection of the environment</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400" dirty="0" err="1">
              <a:solidFill>
                <a:srgbClr val="231F20"/>
              </a:solidFill>
            </a:rPr>
            <a:t>enhancement of biodiversity</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wheat</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canola</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a:solidFill>
                <a:schemeClr val="tx1">
                  <a:lumMod val="50000"/>
                </a:schemeClr>
              </a:solidFill>
            </a:rPr>
            <a:t>field </a:t>
          </a:r>
          <a:r>
            <a:rPr lang="pl-PL" b="1" dirty="0" err="1">
              <a:solidFill>
                <a:schemeClr val="tx1">
                  <a:lumMod val="50000"/>
                </a:schemeClr>
              </a:solidFill>
            </a:rPr>
            <a:t>peas</a:t>
          </a:r>
          <a:endParaRPr lang="pl-PL" b="1" dirty="0">
            <a:solidFill>
              <a:schemeClr val="tx1">
                <a:lumMod val="50000"/>
              </a:schemeClr>
            </a:solidFill>
          </a:endParaRP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sugar</a:t>
          </a:r>
          <a:r>
            <a:rPr lang="pl-PL" b="1" dirty="0">
              <a:solidFill>
                <a:schemeClr val="tx1">
                  <a:lumMod val="50000"/>
                </a:schemeClr>
              </a:solidFill>
            </a:rPr>
            <a:t> </a:t>
          </a:r>
          <a:r>
            <a:rPr lang="pl-PL" b="1" dirty="0" err="1">
              <a:solidFill>
                <a:schemeClr val="tx1">
                  <a:lumMod val="50000"/>
                </a:schemeClr>
              </a:solidFill>
            </a:rPr>
            <a:t>beet</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a:solidFill>
                <a:schemeClr val="tx1">
                  <a:lumMod val="50000"/>
                </a:schemeClr>
              </a:solidFill>
            </a:rPr>
            <a:t>spring </a:t>
          </a:r>
          <a:r>
            <a:rPr lang="pl-PL" b="1" dirty="0" err="1">
              <a:solidFill>
                <a:schemeClr val="tx1">
                  <a:lumMod val="50000"/>
                </a:schemeClr>
              </a:solidFill>
            </a:rPr>
            <a:t>barley</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wheat</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winter</a:t>
          </a:r>
          <a:r>
            <a:rPr lang="pl-PL" b="1" dirty="0">
              <a:solidFill>
                <a:schemeClr val="tx1">
                  <a:lumMod val="50000"/>
                </a:schemeClr>
              </a:solidFill>
            </a:rPr>
            <a:t> </a:t>
          </a:r>
          <a:r>
            <a:rPr lang="pl-PL" b="1" dirty="0" err="1">
              <a:solidFill>
                <a:schemeClr val="tx1">
                  <a:lumMod val="50000"/>
                </a:schemeClr>
              </a:solidFill>
            </a:rPr>
            <a:t>canola</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sugar</a:t>
          </a:r>
          <a:r>
            <a:rPr lang="pl-PL" b="1" dirty="0">
              <a:solidFill>
                <a:schemeClr val="tx1">
                  <a:lumMod val="50000"/>
                </a:schemeClr>
              </a:solidFill>
            </a:rPr>
            <a:t> </a:t>
          </a:r>
          <a:r>
            <a:rPr lang="pl-PL" b="1" dirty="0" err="1">
              <a:solidFill>
                <a:schemeClr val="tx1">
                  <a:lumMod val="50000"/>
                </a:schemeClr>
              </a:solidFill>
            </a:rPr>
            <a:t>beet</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a:solidFill>
                <a:schemeClr val="tx1">
                  <a:lumMod val="50000"/>
                </a:schemeClr>
              </a:solidFill>
            </a:rPr>
            <a:t>spring </a:t>
          </a:r>
          <a:r>
            <a:rPr lang="pl-PL" b="1" dirty="0" err="1">
              <a:solidFill>
                <a:schemeClr val="tx1">
                  <a:lumMod val="50000"/>
                </a:schemeClr>
              </a:solidFill>
            </a:rPr>
            <a:t>barley</a:t>
          </a:r>
          <a:endParaRPr lang="pl-PL" b="1" dirty="0">
            <a:solidFill>
              <a:schemeClr val="tx1">
                <a:lumMod val="50000"/>
              </a:schemeClr>
            </a:solidFill>
          </a:endParaRP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a:solidFill>
                <a:schemeClr val="tx1">
                  <a:lumMod val="50000"/>
                </a:schemeClr>
              </a:solidFill>
            </a:rPr>
            <a:t>field </a:t>
          </a:r>
          <a:r>
            <a:rPr lang="pl-PL" b="1" dirty="0" err="1">
              <a:solidFill>
                <a:schemeClr val="tx1">
                  <a:lumMod val="50000"/>
                </a:schemeClr>
              </a:solidFill>
            </a:rPr>
            <a:t>peas</a:t>
          </a:r>
          <a:endParaRPr lang="pl-PL" b="1" dirty="0">
            <a:solidFill>
              <a:schemeClr val="tx1">
                <a:lumMod val="50000"/>
              </a:schemeClr>
            </a:solidFill>
          </a:endParaRP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field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field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field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field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field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year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year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year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year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year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potato</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oat</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blue</a:t>
          </a:r>
          <a:r>
            <a:rPr lang="pl-PL" b="1" dirty="0">
              <a:solidFill>
                <a:schemeClr val="tx1">
                  <a:lumMod val="50000"/>
                </a:schemeClr>
              </a:solidFill>
            </a:rPr>
            <a:t> </a:t>
          </a:r>
          <a:r>
            <a:rPr lang="pl-PL" b="1" dirty="0" err="1">
              <a:solidFill>
                <a:schemeClr val="tx1">
                  <a:lumMod val="50000"/>
                </a:schemeClr>
              </a:solidFill>
            </a:rPr>
            <a:t>lupin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rye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oat</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blue</a:t>
          </a:r>
          <a:r>
            <a:rPr lang="pl-PL" b="1" dirty="0">
              <a:solidFill>
                <a:schemeClr val="tx1">
                  <a:lumMod val="50000"/>
                </a:schemeClr>
              </a:solidFill>
            </a:rPr>
            <a:t> </a:t>
          </a:r>
          <a:r>
            <a:rPr lang="pl-PL" b="1" dirty="0" err="1">
              <a:solidFill>
                <a:schemeClr val="tx1">
                  <a:lumMod val="50000"/>
                </a:schemeClr>
              </a:solidFill>
            </a:rPr>
            <a:t>lupin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potato</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rye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blue</a:t>
          </a:r>
          <a:r>
            <a:rPr lang="pl-PL" b="1" dirty="0">
              <a:solidFill>
                <a:schemeClr val="tx1">
                  <a:lumMod val="50000"/>
                </a:schemeClr>
              </a:solidFill>
            </a:rPr>
            <a:t> </a:t>
          </a:r>
          <a:r>
            <a:rPr lang="pl-PL" b="1" dirty="0" err="1">
              <a:solidFill>
                <a:schemeClr val="tx1">
                  <a:lumMod val="50000"/>
                </a:schemeClr>
              </a:solidFill>
            </a:rPr>
            <a:t>lupin</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potato</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rye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oat</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potato</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rye</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oat</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blue</a:t>
          </a:r>
          <a:r>
            <a:rPr lang="pl-PL" b="1" dirty="0">
              <a:solidFill>
                <a:schemeClr val="tx1">
                  <a:lumMod val="50000"/>
                </a:schemeClr>
              </a:solidFill>
            </a:rPr>
            <a:t> </a:t>
          </a:r>
          <a:r>
            <a:rPr lang="pl-PL" b="1" dirty="0" err="1">
              <a:solidFill>
                <a:schemeClr val="tx1">
                  <a:lumMod val="50000"/>
                </a:schemeClr>
              </a:solidFill>
            </a:rPr>
            <a:t>lupin</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field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field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field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field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year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year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year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year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Sunflower</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Pumpkin</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Plants with a </a:t>
          </a:r>
          <a:r>
            <a:rPr lang="pl-PL" sz="2400" b="0" dirty="0" err="1">
              <a:solidFill>
                <a:srgbClr val="231F20"/>
              </a:solidFill>
            </a:rPr>
            <a:t>positive</a:t>
          </a:r>
          <a:r>
            <a:rPr lang="en-US" sz="2400" b="0" dirty="0">
              <a:solidFill>
                <a:srgbClr val="231F20"/>
              </a:solidFill>
            </a:rPr>
            <a:t> impact on organic matter in the soil</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en-IE" sz="2400" dirty="0">
              <a:solidFill>
                <a:srgbClr val="231F20"/>
              </a:solidFill>
            </a:rPr>
            <a:t>L</a:t>
          </a:r>
          <a:r>
            <a:rPr lang="pl-PL" sz="2400" dirty="0">
              <a:solidFill>
                <a:srgbClr val="231F20"/>
              </a:solidFill>
            </a:rPr>
            <a:t>egumes</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en-IE" sz="2400" dirty="0">
              <a:solidFill>
                <a:srgbClr val="231F20"/>
              </a:solidFill>
            </a:rPr>
            <a:t>P</a:t>
          </a:r>
          <a:r>
            <a:rPr lang="pl-PL" sz="2400" dirty="0">
              <a:solidFill>
                <a:srgbClr val="231F20"/>
              </a:solidFill>
            </a:rPr>
            <a:t>erennial forage crops</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en-IE" sz="2400" dirty="0">
              <a:solidFill>
                <a:srgbClr val="231F20"/>
              </a:solidFill>
            </a:rPr>
            <a:t>G</a:t>
          </a:r>
          <a:r>
            <a:rPr lang="pl-PL" sz="2400" dirty="0">
              <a:solidFill>
                <a:srgbClr val="231F20"/>
              </a:solidFill>
            </a:rPr>
            <a:t>rasses</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Plants with a ne</a:t>
          </a:r>
          <a:r>
            <a:rPr lang="pl-PL" sz="2400" b="0" dirty="0" err="1">
              <a:solidFill>
                <a:srgbClr val="231F20"/>
              </a:solidFill>
            </a:rPr>
            <a:t>gative</a:t>
          </a:r>
          <a:r>
            <a:rPr lang="en-US" sz="2400" b="0" dirty="0">
              <a:solidFill>
                <a:srgbClr val="231F20"/>
              </a:solidFill>
            </a:rPr>
            <a:t> impact on organic matter in the soil</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en-IE" sz="2400" dirty="0">
              <a:solidFill>
                <a:srgbClr val="231F20"/>
              </a:solidFill>
            </a:rPr>
            <a:t>R</a:t>
          </a:r>
          <a:r>
            <a:rPr lang="pl-PL" sz="2400" dirty="0">
              <a:solidFill>
                <a:srgbClr val="231F20"/>
              </a:solidFill>
            </a:rPr>
            <a:t>oot crops</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en-IE" sz="2400" dirty="0">
              <a:solidFill>
                <a:srgbClr val="231F20"/>
              </a:solidFill>
            </a:rPr>
            <a:t>M</a:t>
          </a:r>
          <a:r>
            <a:rPr lang="pl-PL" sz="2400" dirty="0">
              <a:solidFill>
                <a:srgbClr val="231F20"/>
              </a:solidFill>
            </a:rPr>
            <a:t>aize</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en-IE" sz="2400" dirty="0">
              <a:solidFill>
                <a:srgbClr val="231F20"/>
              </a:solidFill>
            </a:rPr>
            <a:t>R</a:t>
          </a:r>
          <a:r>
            <a:rPr lang="pl-PL" sz="2400" dirty="0">
              <a:solidFill>
                <a:srgbClr val="231F20"/>
              </a:solidFill>
            </a:rPr>
            <a:t>oot vegetables</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Plants with a neutral impact</a:t>
          </a:r>
          <a:r>
            <a:rPr lang="pl-PL" sz="2400" b="0" dirty="0">
              <a:solidFill>
                <a:srgbClr val="231F20"/>
              </a:solidFill>
            </a:rPr>
            <a:t> on </a:t>
          </a:r>
          <a:r>
            <a:rPr lang="pl-PL" sz="2400" b="0" dirty="0" err="1">
              <a:solidFill>
                <a:srgbClr val="231F20"/>
              </a:solidFill>
            </a:rPr>
            <a:t>organic</a:t>
          </a:r>
          <a:r>
            <a:rPr lang="pl-PL" sz="2400" b="0" dirty="0">
              <a:solidFill>
                <a:srgbClr val="231F20"/>
              </a:solidFill>
            </a:rPr>
            <a:t> </a:t>
          </a:r>
          <a:r>
            <a:rPr lang="pl-PL" sz="2400" b="0" dirty="0" err="1">
              <a:solidFill>
                <a:srgbClr val="231F20"/>
              </a:solidFill>
            </a:rPr>
            <a:t>matter</a:t>
          </a:r>
          <a:r>
            <a:rPr lang="pl-PL" sz="2400" b="0" dirty="0">
              <a:solidFill>
                <a:srgbClr val="231F20"/>
              </a:solidFill>
            </a:rPr>
            <a:t> in the </a:t>
          </a:r>
          <a:r>
            <a:rPr lang="pl-PL" sz="2400" b="0" dirty="0" err="1">
              <a:solidFill>
                <a:srgbClr val="231F20"/>
              </a:solidFill>
            </a:rPr>
            <a:t>soil</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en-US" sz="2400" dirty="0">
              <a:solidFill>
                <a:srgbClr val="231F20"/>
              </a:solidFill>
            </a:rPr>
            <a:t> C</a:t>
          </a:r>
          <a:r>
            <a:rPr lang="pl-PL" sz="2400" dirty="0">
              <a:solidFill>
                <a:srgbClr val="231F20"/>
              </a:solidFill>
            </a:rPr>
            <a:t>ereals</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en-IE" sz="2400" dirty="0">
              <a:solidFill>
                <a:srgbClr val="231F20"/>
              </a:solidFill>
            </a:rPr>
            <a:t>G</a:t>
          </a:r>
          <a:r>
            <a:rPr lang="pl-PL" sz="2400" dirty="0">
              <a:solidFill>
                <a:srgbClr val="231F20"/>
              </a:solidFill>
            </a:rPr>
            <a:t>rasses</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en-IE" sz="2400" dirty="0">
              <a:solidFill>
                <a:srgbClr val="231F20"/>
              </a:solidFill>
            </a:rPr>
            <a:t>O</a:t>
          </a:r>
          <a:r>
            <a:rPr lang="pl-PL" sz="2400" dirty="0">
              <a:solidFill>
                <a:srgbClr val="231F20"/>
              </a:solidFill>
            </a:rPr>
            <a:t>ilseeds</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a:solidFill>
                <a:srgbClr val="231F20"/>
              </a:solidFill>
            </a:rPr>
            <a:t>In </a:t>
          </a:r>
          <a:r>
            <a:rPr lang="pl-PL" sz="2400" b="0" i="0" dirty="0" err="1">
              <a:solidFill>
                <a:srgbClr val="231F20"/>
              </a:solidFill>
            </a:rPr>
            <a:t>acidic</a:t>
          </a:r>
          <a:r>
            <a:rPr lang="pl-PL" sz="2400" b="0" i="0" dirty="0">
              <a:solidFill>
                <a:srgbClr val="231F20"/>
              </a:solidFill>
            </a:rPr>
            <a:t> </a:t>
          </a:r>
          <a:r>
            <a:rPr lang="pl-PL" sz="2400" b="0" i="0" dirty="0" err="1">
              <a:solidFill>
                <a:srgbClr val="231F20"/>
              </a:solidFill>
            </a:rPr>
            <a:t>soils</a:t>
          </a:r>
          <a:r>
            <a:rPr lang="pl-PL" sz="2400" b="0" i="0" dirty="0">
              <a:solidFill>
                <a:srgbClr val="231F20"/>
              </a:solidFill>
            </a:rPr>
            <a:t>, </a:t>
          </a:r>
          <a:r>
            <a:rPr lang="pl-PL" sz="2400" b="0" i="0" dirty="0" err="1">
              <a:solidFill>
                <a:srgbClr val="231F20"/>
              </a:solidFill>
            </a:rPr>
            <a:t>essential</a:t>
          </a:r>
          <a:r>
            <a:rPr lang="pl-PL" sz="2400" b="0" i="0" dirty="0">
              <a:solidFill>
                <a:srgbClr val="231F20"/>
              </a:solidFill>
            </a:rPr>
            <a:t> </a:t>
          </a:r>
          <a:r>
            <a:rPr lang="pl-PL" sz="2400" b="0" i="0" dirty="0" err="1">
              <a:solidFill>
                <a:srgbClr val="231F20"/>
              </a:solidFill>
            </a:rPr>
            <a:t>nutrients</a:t>
          </a:r>
          <a:r>
            <a:rPr lang="pl-PL" sz="2400" b="0" i="0" dirty="0">
              <a:solidFill>
                <a:srgbClr val="231F20"/>
              </a:solidFill>
            </a:rPr>
            <a:t> </a:t>
          </a:r>
          <a:r>
            <a:rPr lang="pl-PL" sz="2400" b="0" i="0" dirty="0" err="1">
              <a:solidFill>
                <a:srgbClr val="231F20"/>
              </a:solidFill>
            </a:rPr>
            <a:t>like</a:t>
          </a:r>
          <a:r>
            <a:rPr lang="pl-PL" sz="2400" b="0" i="0" dirty="0">
              <a:solidFill>
                <a:srgbClr val="231F20"/>
              </a:solidFill>
            </a:rPr>
            <a:t> P, Ca, and Mg </a:t>
          </a:r>
          <a:r>
            <a:rPr lang="pl-PL" sz="2400" b="0" i="0" dirty="0" err="1">
              <a:solidFill>
                <a:srgbClr val="231F20"/>
              </a:solidFill>
            </a:rPr>
            <a:t>become</a:t>
          </a:r>
          <a:r>
            <a:rPr lang="pl-PL" sz="2400" b="0" i="0" dirty="0">
              <a:solidFill>
                <a:srgbClr val="231F20"/>
              </a:solidFill>
            </a:rPr>
            <a:t> less </a:t>
          </a:r>
          <a:r>
            <a:rPr lang="pl-PL" sz="2400" b="0" i="0" dirty="0" err="1">
              <a:solidFill>
                <a:srgbClr val="231F20"/>
              </a:solidFill>
            </a:rPr>
            <a:t>available</a:t>
          </a:r>
          <a:r>
            <a:rPr lang="pl-PL" sz="2400" b="0" i="0" dirty="0">
              <a:solidFill>
                <a:srgbClr val="231F20"/>
              </a:solidFill>
            </a:rPr>
            <a:t>, </a:t>
          </a:r>
          <a:r>
            <a:rPr lang="pl-PL" sz="2400" b="0" i="0" dirty="0" err="1">
              <a:solidFill>
                <a:srgbClr val="231F20"/>
              </a:solidFill>
            </a:rPr>
            <a:t>while</a:t>
          </a:r>
          <a:r>
            <a:rPr lang="pl-PL" sz="2400" b="0" i="0" dirty="0">
              <a:solidFill>
                <a:srgbClr val="231F20"/>
              </a:solidFill>
            </a:rPr>
            <a:t> </a:t>
          </a:r>
          <a:r>
            <a:rPr lang="pl-PL" sz="2400" b="0" i="0" dirty="0" err="1">
              <a:solidFill>
                <a:srgbClr val="231F20"/>
              </a:solidFill>
            </a:rPr>
            <a:t>micronutrients</a:t>
          </a:r>
          <a:r>
            <a:rPr lang="pl-PL" sz="2400" b="0" i="0" dirty="0">
              <a:solidFill>
                <a:srgbClr val="231F20"/>
              </a:solidFill>
            </a:rPr>
            <a:t> </a:t>
          </a:r>
          <a:r>
            <a:rPr lang="pl-PL" sz="2400" b="0" i="0" dirty="0" err="1">
              <a:solidFill>
                <a:srgbClr val="231F20"/>
              </a:solidFill>
            </a:rPr>
            <a:t>like</a:t>
          </a:r>
          <a:r>
            <a:rPr lang="pl-PL" sz="2400" b="0" i="0" dirty="0">
              <a:solidFill>
                <a:srgbClr val="231F20"/>
              </a:solidFill>
            </a:rPr>
            <a:t> Fe, Mn, and Al </a:t>
          </a:r>
          <a:r>
            <a:rPr lang="pl-PL" sz="2400" b="0" i="0" dirty="0" err="1">
              <a:solidFill>
                <a:srgbClr val="231F20"/>
              </a:solidFill>
            </a:rPr>
            <a:t>can</a:t>
          </a:r>
          <a:r>
            <a:rPr lang="pl-PL" sz="2400" b="0" i="0" dirty="0">
              <a:solidFill>
                <a:srgbClr val="231F20"/>
              </a:solidFill>
            </a:rPr>
            <a:t> </a:t>
          </a:r>
          <a:r>
            <a:rPr lang="pl-PL" sz="2400" b="0" i="0" dirty="0" err="1">
              <a:solidFill>
                <a:srgbClr val="231F20"/>
              </a:solidFill>
            </a:rPr>
            <a:t>become</a:t>
          </a:r>
          <a:r>
            <a:rPr lang="pl-PL" sz="2400" b="0" i="0" dirty="0">
              <a:solidFill>
                <a:srgbClr val="231F20"/>
              </a:solidFill>
            </a:rPr>
            <a:t> </a:t>
          </a:r>
          <a:r>
            <a:rPr lang="pl-PL" sz="2400" b="0" i="0" dirty="0" err="1">
              <a:solidFill>
                <a:srgbClr val="231F20"/>
              </a:solidFill>
            </a:rPr>
            <a:t>more</a:t>
          </a:r>
          <a:r>
            <a:rPr lang="pl-PL" sz="2400" b="0" i="0" dirty="0">
              <a:solidFill>
                <a:srgbClr val="231F20"/>
              </a:solidFill>
            </a:rPr>
            <a:t> </a:t>
          </a:r>
          <a:r>
            <a:rPr lang="pl-PL" sz="2400" b="0" i="0" dirty="0" err="1">
              <a:solidFill>
                <a:srgbClr val="231F20"/>
              </a:solidFill>
            </a:rPr>
            <a:t>available</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In alkaline soils, the availability of</a:t>
          </a:r>
          <a:r>
            <a:rPr lang="pl-PL" sz="2400" dirty="0">
              <a:solidFill>
                <a:srgbClr val="231F20"/>
              </a:solidFill>
            </a:rPr>
            <a:t> P, Fe, Mn</a:t>
          </a:r>
          <a:r>
            <a:rPr lang="en-US" sz="2400" dirty="0">
              <a:solidFill>
                <a:srgbClr val="231F20"/>
              </a:solidFill>
            </a:rPr>
            <a:t>, </a:t>
          </a:r>
          <a:r>
            <a:rPr lang="pl-PL" sz="2400" dirty="0">
              <a:solidFill>
                <a:srgbClr val="231F20"/>
              </a:solidFill>
            </a:rPr>
            <a:t>Zn</a:t>
          </a:r>
          <a:r>
            <a:rPr lang="en-US" sz="2400" dirty="0">
              <a:solidFill>
                <a:srgbClr val="231F20"/>
              </a:solidFill>
            </a:rPr>
            <a:t>, and </a:t>
          </a:r>
          <a:r>
            <a:rPr lang="pl-PL" sz="2400" dirty="0">
              <a:solidFill>
                <a:srgbClr val="231F20"/>
              </a:solidFill>
            </a:rPr>
            <a:t>Cu</a:t>
          </a:r>
          <a:r>
            <a:rPr lang="en-US" sz="2400" dirty="0">
              <a:solidFill>
                <a:srgbClr val="231F20"/>
              </a:solidFill>
            </a:rPr>
            <a:t> is often reduced.</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rye</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potato</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triticale</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maize</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sugar</a:t>
          </a:r>
          <a:r>
            <a:rPr lang="pl-PL" dirty="0"/>
            <a:t> </a:t>
          </a:r>
          <a:r>
            <a:rPr lang="pl-PL" dirty="0" err="1"/>
            <a:t>beet</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rapeseed</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wheat</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barley</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Blueberries</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Tomato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Basil</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Lettuce</a:t>
          </a:r>
          <a:r>
            <a:rPr lang="pl-PL" sz="1600" b="1" dirty="0">
              <a:solidFill>
                <a:srgbClr val="231F20"/>
              </a:solidFill>
            </a:rPr>
            <a:t>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Carrot</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Cucumber</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Sunflower</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2000" dirty="0">
              <a:solidFill>
                <a:srgbClr val="231F20"/>
              </a:solidFill>
            </a:rPr>
            <a:t>Relay cropping</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a:solidFill>
                <a:srgbClr val="231F20"/>
              </a:solidFill>
            </a:rPr>
            <a:t>Companion </a:t>
          </a:r>
          <a:r>
            <a:rPr lang="pl-PL" sz="2000" dirty="0" err="1">
              <a:solidFill>
                <a:srgbClr val="231F20"/>
              </a:solidFill>
            </a:rPr>
            <a:t>planting</a:t>
          </a:r>
          <a:endParaRPr lang="pl-PL" sz="2000" dirty="0">
            <a:solidFill>
              <a:srgbClr val="231F20"/>
            </a:solidFill>
          </a:endParaRP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a:solidFill>
                <a:srgbClr val="231F20"/>
              </a:solidFill>
            </a:rPr>
            <a:t>Intercropping</a:t>
          </a:r>
          <a:endParaRPr lang="pl-PL" sz="2000" dirty="0">
            <a:solidFill>
              <a:srgbClr val="231F20"/>
            </a:solidFill>
          </a:endParaRP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a:solidFill>
                <a:srgbClr val="231F20"/>
              </a:solidFill>
            </a:rPr>
            <a:t>Alley cropping</a:t>
          </a:r>
          <a:endParaRPr lang="pl-PL" sz="2000" dirty="0">
            <a:solidFill>
              <a:srgbClr val="231F20"/>
            </a:solidFill>
          </a:endParaRP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dgm:presLayoutVars>
          <dgm:bulletEnabled val="1"/>
        </dgm:presLayoutVars>
      </dgm:prSet>
      <dgm:spPr/>
    </dgm:pt>
    <dgm:pt modelId="{21C7C720-96AD-48A9-A1FE-1F0A00D18F81}" type="pres">
      <dgm:prSet presAssocID="{8600B462-474D-4B22-9673-8235574D8E2F}" presName="rect1" presStyleLbl="align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early</a:t>
          </a:r>
          <a:r>
            <a:rPr lang="pl-PL" sz="2400" b="0" dirty="0">
              <a:solidFill>
                <a:schemeClr val="tx1">
                  <a:lumMod val="50000"/>
                </a:schemeClr>
              </a:solidFill>
            </a:rPr>
            <a:t> </a:t>
          </a:r>
          <a:r>
            <a:rPr lang="pl-PL" sz="2400" b="0" dirty="0" err="1">
              <a:solidFill>
                <a:schemeClr val="tx1">
                  <a:lumMod val="50000"/>
                </a:schemeClr>
              </a:solidFill>
            </a:rPr>
            <a:t>potatoes</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winter</a:t>
          </a:r>
          <a:r>
            <a:rPr lang="pl-PL" sz="2400" b="0" dirty="0">
              <a:solidFill>
                <a:schemeClr val="tx1">
                  <a:lumMod val="50000"/>
                </a:schemeClr>
              </a:solidFill>
            </a:rPr>
            <a:t> </a:t>
          </a:r>
          <a:r>
            <a:rPr lang="pl-PL" sz="2400" b="0" dirty="0" err="1">
              <a:solidFill>
                <a:schemeClr val="tx1">
                  <a:lumMod val="50000"/>
                </a:schemeClr>
              </a:solidFill>
            </a:rPr>
            <a:t>rye</a:t>
          </a:r>
          <a:r>
            <a:rPr lang="pl-PL" sz="2400" b="0" dirty="0">
              <a:solidFill>
                <a:schemeClr val="tx1">
                  <a:lumMod val="50000"/>
                </a:schemeClr>
              </a:solidFill>
            </a:rPr>
            <a:t> </a:t>
          </a:r>
          <a:r>
            <a:rPr lang="pl-PL" sz="2400" b="0" dirty="0" err="1">
              <a:solidFill>
                <a:schemeClr val="tx1">
                  <a:lumMod val="50000"/>
                </a:schemeClr>
              </a:solidFill>
            </a:rPr>
            <a:t>or</a:t>
          </a:r>
          <a:r>
            <a:rPr lang="pl-PL" sz="2400" b="0" dirty="0">
              <a:solidFill>
                <a:schemeClr val="tx1">
                  <a:lumMod val="50000"/>
                </a:schemeClr>
              </a:solidFill>
            </a:rPr>
            <a:t> </a:t>
          </a:r>
          <a:r>
            <a:rPr lang="pl-PL" sz="2400" b="0" dirty="0" err="1">
              <a:solidFill>
                <a:schemeClr val="tx1">
                  <a:lumMod val="50000"/>
                </a:schemeClr>
              </a:solidFill>
            </a:rPr>
            <a:t>wheat</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late</a:t>
          </a:r>
          <a:r>
            <a:rPr lang="pl-PL" sz="2400" b="0" dirty="0">
              <a:solidFill>
                <a:schemeClr val="tx1">
                  <a:lumMod val="50000"/>
                </a:schemeClr>
              </a:solidFill>
            </a:rPr>
            <a:t> </a:t>
          </a:r>
          <a:r>
            <a:rPr lang="pl-PL" sz="2400" b="0" dirty="0" err="1">
              <a:solidFill>
                <a:schemeClr val="tx1">
                  <a:lumMod val="50000"/>
                </a:schemeClr>
              </a:solidFill>
            </a:rPr>
            <a:t>potatoes</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b="1" kern="1200" dirty="0"/>
            <a:t>a return to the roots of traditional farming</a:t>
          </a:r>
          <a:endParaRPr lang="pl-PL" sz="23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b="1" kern="1200" dirty="0"/>
            <a:t>a leap forward in innovative, sustainable agriculture </a:t>
          </a:r>
          <a:endParaRPr lang="pl-PL" sz="23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Winter c</a:t>
          </a:r>
          <a:r>
            <a:rPr lang="pl-PL" sz="2400" b="1" i="0" kern="1200" dirty="0" err="1">
              <a:solidFill>
                <a:srgbClr val="231F20"/>
              </a:solidFill>
            </a:rPr>
            <a:t>over</a:t>
          </a:r>
          <a:r>
            <a:rPr lang="en-US" sz="2400" b="1" i="0" kern="1200" dirty="0">
              <a:solidFill>
                <a:srgbClr val="231F20"/>
              </a:solidFill>
            </a:rPr>
            <a:t> crops </a:t>
          </a:r>
          <a:r>
            <a:rPr lang="en-US" sz="2400" kern="1200" dirty="0">
              <a:solidFill>
                <a:srgbClr val="231F20"/>
              </a:solidFill>
            </a:rPr>
            <a:t>are sown when a spring crop is planned for the following year</a:t>
          </a:r>
          <a:r>
            <a:rPr lang="pl-PL" sz="24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i="0" kern="1200" dirty="0">
              <a:solidFill>
                <a:srgbClr val="231F20"/>
              </a:solidFill>
            </a:rPr>
            <a:t> </a:t>
          </a:r>
          <a:r>
            <a:rPr lang="pl-PL" sz="2400" b="1" i="0" kern="1200" dirty="0">
              <a:solidFill>
                <a:srgbClr val="231F20"/>
              </a:solidFill>
            </a:rPr>
            <a:t>S</a:t>
          </a:r>
          <a:r>
            <a:rPr lang="en-US" sz="2400" b="1" i="0" kern="1200" dirty="0" err="1">
              <a:solidFill>
                <a:srgbClr val="231F20"/>
              </a:solidFill>
            </a:rPr>
            <a:t>tubble</a:t>
          </a:r>
          <a:r>
            <a:rPr lang="en-US" sz="2400" b="1" i="0" kern="1200" dirty="0">
              <a:solidFill>
                <a:srgbClr val="231F20"/>
              </a:solidFill>
            </a:rPr>
            <a:t> c</a:t>
          </a:r>
          <a:r>
            <a:rPr lang="pl-PL" sz="2400" b="1" i="0" kern="1200" dirty="0" err="1">
              <a:solidFill>
                <a:srgbClr val="231F20"/>
              </a:solidFill>
            </a:rPr>
            <a:t>over</a:t>
          </a:r>
          <a:r>
            <a:rPr lang="en-US" sz="2400" b="1" i="0" kern="1200" dirty="0">
              <a:solidFill>
                <a:srgbClr val="231F20"/>
              </a:solidFill>
            </a:rPr>
            <a:t> crops </a:t>
          </a:r>
          <a:r>
            <a:rPr lang="en-US" sz="2400" kern="1200" dirty="0">
              <a:solidFill>
                <a:srgbClr val="231F20"/>
              </a:solidFill>
            </a:rPr>
            <a:t>are sown when a winter crop is planned. </a:t>
          </a:r>
          <a:endParaRPr lang="pl-PL" sz="24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CEREALS</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OILSEEDS</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FORAGE CROPS</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SMALL-SEEDED LEGUMES</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LARGE-SEEDED LEGUMES</a:t>
          </a:r>
          <a:endParaRPr lang="pl-PL" sz="26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kern="1200" dirty="0">
              <a:solidFill>
                <a:srgbClr val="231F20"/>
              </a:solidFill>
            </a:rPr>
            <a:t>NECTARIFEROUS PLANTS</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32" y="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It is important to include leguminous plants in catch crops, as they have the ability to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fix atmospheric nitrogen</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Most common leguminous plants are:</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32" y="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RED CLOVER</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HORSEBEAN</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COMMON VETCH</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BLUE LUPIN</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FIELD PEA</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YELLOW LUPIN</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SERADELA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t>FACELIA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perennial</a:t>
          </a:r>
          <a:r>
            <a:rPr lang="pl-PL" sz="2000" b="1" kern="1200" dirty="0"/>
            <a:t> </a:t>
          </a:r>
          <a:r>
            <a:rPr lang="pl-PL" sz="2000" b="1" kern="1200" dirty="0" err="1"/>
            <a:t>legumes</a:t>
          </a:r>
          <a:r>
            <a:rPr lang="pl-PL" sz="2000" b="1" kern="1200" dirty="0"/>
            <a:t> – 4-6 </a:t>
          </a:r>
          <a:r>
            <a:rPr lang="pl-PL" sz="2000" b="1" kern="1200" dirty="0" err="1"/>
            <a:t>years</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flax</a:t>
          </a:r>
          <a:r>
            <a:rPr lang="pl-PL" sz="2000" b="1" kern="1200" dirty="0"/>
            <a:t>  -6-7 </a:t>
          </a:r>
          <a:r>
            <a:rPr lang="pl-PL" sz="2000" b="1" kern="1200" dirty="0" err="1"/>
            <a:t>years</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rapeseed</a:t>
          </a:r>
          <a:r>
            <a:rPr lang="pl-PL" sz="2000" b="1" kern="1200" dirty="0"/>
            <a:t> – 3-4 </a:t>
          </a:r>
          <a:r>
            <a:rPr lang="pl-PL" sz="2000" b="1" kern="1200" dirty="0" err="1"/>
            <a:t>years</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beetroot</a:t>
          </a:r>
          <a:r>
            <a:rPr lang="pl-PL" sz="2000" b="1" kern="1200" dirty="0"/>
            <a:t> – 3 </a:t>
          </a:r>
          <a:r>
            <a:rPr lang="pl-PL" sz="2000" b="1" kern="1200" dirty="0" err="1"/>
            <a:t>years</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legumes</a:t>
          </a:r>
          <a:r>
            <a:rPr lang="pl-PL" sz="2000" b="1" kern="1200" dirty="0"/>
            <a:t> – 3 </a:t>
          </a:r>
          <a:r>
            <a:rPr lang="pl-PL" sz="2000" b="1" kern="1200" dirty="0" err="1"/>
            <a:t>years</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potatoes</a:t>
          </a:r>
          <a:r>
            <a:rPr lang="pl-PL" sz="2000" b="1" kern="1200" dirty="0"/>
            <a:t> – 3 </a:t>
          </a:r>
          <a:r>
            <a:rPr lang="pl-PL" sz="2000" b="1" kern="1200" dirty="0" err="1"/>
            <a:t>years</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barley</a:t>
          </a:r>
          <a:r>
            <a:rPr lang="pl-PL" sz="2000" b="1" kern="1200" dirty="0"/>
            <a:t>, </a:t>
          </a:r>
          <a:r>
            <a:rPr lang="pl-PL" sz="2000" b="1" kern="1200" dirty="0" err="1"/>
            <a:t>wheat</a:t>
          </a:r>
          <a:r>
            <a:rPr lang="pl-PL" sz="2000" b="1" kern="1200" dirty="0"/>
            <a:t> – 2 </a:t>
          </a:r>
          <a:r>
            <a:rPr lang="pl-PL" sz="2000" b="1" kern="1200" dirty="0" err="1"/>
            <a:t>years</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pl-PL" sz="4600" kern="1200" dirty="0">
              <a:solidFill>
                <a:schemeClr val="bg1"/>
              </a:solidFill>
            </a:rPr>
            <a:t>spring </a:t>
          </a:r>
          <a:r>
            <a:rPr lang="pl-PL" sz="4600" kern="1200" dirty="0" err="1">
              <a:solidFill>
                <a:schemeClr val="bg1"/>
              </a:solidFill>
            </a:rPr>
            <a:t>barley</a:t>
          </a:r>
          <a:endParaRPr lang="pl-PL" sz="4600" kern="1200" dirty="0">
            <a:solidFill>
              <a:schemeClr val="bg1"/>
            </a:solidFill>
          </a:endParaRP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pl-PL" sz="4600" kern="1200" dirty="0">
              <a:solidFill>
                <a:schemeClr val="bg1"/>
              </a:solidFill>
            </a:rPr>
            <a:t>red </a:t>
          </a:r>
          <a:r>
            <a:rPr lang="pl-PL" sz="4600" kern="1200" dirty="0" err="1">
              <a:solidFill>
                <a:schemeClr val="bg1"/>
              </a:solidFill>
            </a:rPr>
            <a:t>clover</a:t>
          </a:r>
          <a:endParaRPr lang="pl-PL" sz="4600" kern="1200" dirty="0">
            <a:solidFill>
              <a:schemeClr val="bg1"/>
            </a:solidFill>
          </a:endParaRP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Plants</a:t>
          </a:r>
          <a:r>
            <a:rPr lang="pl-PL" sz="2400" b="1" kern="1200" dirty="0">
              <a:solidFill>
                <a:srgbClr val="231F20"/>
              </a:solidFill>
            </a:rPr>
            <a:t> with </a:t>
          </a:r>
          <a:r>
            <a:rPr lang="pl-PL" sz="2400" b="1" kern="1200" dirty="0" err="1">
              <a:solidFill>
                <a:srgbClr val="231F20"/>
              </a:solidFill>
            </a:rPr>
            <a:t>low</a:t>
          </a:r>
          <a:r>
            <a:rPr lang="pl-PL" sz="2400" b="1" kern="1200" dirty="0">
              <a:solidFill>
                <a:srgbClr val="231F20"/>
              </a:solidFill>
            </a:rPr>
            <a:t> TC  (200-400)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231F20"/>
              </a:solidFill>
            </a:rPr>
            <a:t> </a:t>
          </a:r>
          <a:r>
            <a:rPr lang="pl-PL" sz="2100" kern="1200" dirty="0" err="1">
              <a:solidFill>
                <a:srgbClr val="231F20"/>
              </a:solidFill>
            </a:rPr>
            <a:t>sugar</a:t>
          </a:r>
          <a:r>
            <a:rPr lang="pl-PL" sz="2100" kern="1200" dirty="0">
              <a:solidFill>
                <a:srgbClr val="231F20"/>
              </a:solidFill>
            </a:rPr>
            <a:t> </a:t>
          </a:r>
          <a:r>
            <a:rPr lang="pl-PL" sz="2100" kern="1200" dirty="0" err="1">
              <a:solidFill>
                <a:srgbClr val="231F20"/>
              </a:solidFill>
            </a:rPr>
            <a:t>beet</a:t>
          </a:r>
          <a:endParaRPr lang="pl-PL" sz="21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millet</a:t>
          </a:r>
          <a:endParaRPr lang="pl-PL" sz="21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sorghum</a:t>
          </a:r>
          <a:endParaRPr lang="pl-PL" sz="21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Plants</a:t>
          </a:r>
          <a:r>
            <a:rPr lang="pl-PL" sz="2400" b="1" kern="1200" dirty="0">
              <a:solidFill>
                <a:srgbClr val="231F20"/>
              </a:solidFill>
            </a:rPr>
            <a:t> with </a:t>
          </a:r>
          <a:r>
            <a:rPr lang="pl-PL" sz="2400" b="1" kern="1200" dirty="0" err="1">
              <a:solidFill>
                <a:srgbClr val="231F20"/>
              </a:solidFill>
            </a:rPr>
            <a:t>moderate</a:t>
          </a:r>
          <a:r>
            <a:rPr lang="pl-PL" sz="2400" b="1" kern="1200" dirty="0">
              <a:solidFill>
                <a:srgbClr val="231F20"/>
              </a:solidFill>
            </a:rPr>
            <a:t> TC (400-700)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231F20"/>
              </a:solidFill>
            </a:rPr>
            <a:t> </a:t>
          </a:r>
          <a:r>
            <a:rPr lang="pl-PL" sz="1900" kern="1200" dirty="0" err="1">
              <a:solidFill>
                <a:srgbClr val="231F20"/>
              </a:solidFill>
            </a:rPr>
            <a:t>cereals</a:t>
          </a:r>
          <a:endParaRPr lang="pl-PL" sz="19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large-seeded</a:t>
          </a:r>
          <a:r>
            <a:rPr lang="pl-PL" sz="1900" kern="1200" dirty="0">
              <a:solidFill>
                <a:srgbClr val="231F20"/>
              </a:solidFill>
            </a:rPr>
            <a:t> </a:t>
          </a:r>
          <a:r>
            <a:rPr lang="pl-PL" sz="1900" kern="1200" dirty="0" err="1">
              <a:solidFill>
                <a:srgbClr val="231F20"/>
              </a:solidFill>
            </a:rPr>
            <a:t>legumes</a:t>
          </a:r>
          <a:endParaRPr lang="pl-PL" sz="19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sunflower</a:t>
          </a:r>
          <a:endParaRPr lang="pl-PL" sz="19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Plants</a:t>
          </a:r>
          <a:r>
            <a:rPr lang="pl-PL" sz="2400" b="1" kern="1200" dirty="0">
              <a:solidFill>
                <a:srgbClr val="231F20"/>
              </a:solidFill>
            </a:rPr>
            <a:t> with high TC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231F20"/>
              </a:solidFill>
            </a:rPr>
            <a:t> </a:t>
          </a:r>
          <a:r>
            <a:rPr lang="pl-PL" sz="1900" kern="1200" dirty="0" err="1">
              <a:solidFill>
                <a:srgbClr val="231F20"/>
              </a:solidFill>
            </a:rPr>
            <a:t>flax</a:t>
          </a:r>
          <a:endParaRPr lang="pl-PL" sz="19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a:solidFill>
                <a:srgbClr val="231F20"/>
              </a:solidFill>
            </a:rPr>
            <a:t>small-</a:t>
          </a:r>
          <a:r>
            <a:rPr lang="pl-PL" sz="1900" kern="1200" dirty="0" err="1">
              <a:solidFill>
                <a:srgbClr val="231F20"/>
              </a:solidFill>
            </a:rPr>
            <a:t>seeded</a:t>
          </a:r>
          <a:r>
            <a:rPr lang="pl-PL" sz="1900" kern="1200" dirty="0">
              <a:solidFill>
                <a:srgbClr val="231F20"/>
              </a:solidFill>
            </a:rPr>
            <a:t> </a:t>
          </a:r>
          <a:r>
            <a:rPr lang="pl-PL" sz="1900" kern="1200" dirty="0" err="1">
              <a:solidFill>
                <a:srgbClr val="231F20"/>
              </a:solidFill>
            </a:rPr>
            <a:t>legumes</a:t>
          </a:r>
          <a:endParaRPr lang="pl-PL" sz="1900" kern="1200" dirty="0">
            <a:solidFill>
              <a:srgbClr val="231F20"/>
            </a:solidFill>
          </a:endParaRP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pl-PL" sz="1900" kern="1200" dirty="0" err="1">
              <a:solidFill>
                <a:srgbClr val="231F20"/>
              </a:solidFill>
            </a:rPr>
            <a:t>grasses</a:t>
          </a:r>
          <a:endParaRPr lang="pl-PL" sz="19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closed</a:t>
          </a:r>
          <a:r>
            <a:rPr lang="pl-PL" sz="2400" kern="1200" dirty="0">
              <a:solidFill>
                <a:srgbClr val="231F20"/>
              </a:solidFill>
            </a:rPr>
            <a:t> </a:t>
          </a:r>
          <a:r>
            <a:rPr lang="pl-PL" sz="2400" kern="1200" dirty="0" err="1">
              <a:solidFill>
                <a:srgbClr val="231F20"/>
              </a:solidFill>
            </a:rPr>
            <a:t>nutrient</a:t>
          </a:r>
          <a:r>
            <a:rPr lang="pl-PL" sz="2400" kern="1200" dirty="0">
              <a:solidFill>
                <a:srgbClr val="231F20"/>
              </a:solidFill>
            </a:rPr>
            <a:t> </a:t>
          </a:r>
          <a:r>
            <a:rPr lang="pl-PL" sz="2400" kern="1200" dirty="0" err="1">
              <a:solidFill>
                <a:srgbClr val="231F20"/>
              </a:solidFill>
            </a:rPr>
            <a:t>cycles</a:t>
          </a:r>
          <a:r>
            <a:rPr lang="pl-PL" sz="2400" kern="1200" dirty="0">
              <a:solidFill>
                <a:srgbClr val="231F20"/>
              </a:solidFill>
            </a:rPr>
            <a:t> </a:t>
          </a:r>
        </a:p>
      </dsp:txBody>
      <dsp:txXfrm>
        <a:off x="280157" y="101675"/>
        <a:ext cx="4036237" cy="692586"/>
      </dsp:txXfrm>
    </dsp:sp>
    <dsp:sp modelId="{6B58686A-D62A-4F2E-846E-7DE5C82079EB}">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243568"/>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improvement</a:t>
          </a:r>
          <a:r>
            <a:rPr lang="pl-PL" sz="2400" kern="1200" dirty="0">
              <a:solidFill>
                <a:srgbClr val="231F20"/>
              </a:solidFill>
            </a:rPr>
            <a:t> of  </a:t>
          </a:r>
          <a:r>
            <a:rPr lang="pl-PL" sz="2400" kern="1200" dirty="0" err="1">
              <a:solidFill>
                <a:srgbClr val="231F20"/>
              </a:solidFill>
            </a:rPr>
            <a:t>soil</a:t>
          </a:r>
          <a:r>
            <a:rPr lang="pl-PL" sz="2400" kern="1200" dirty="0">
              <a:solidFill>
                <a:srgbClr val="231F20"/>
              </a:solidFill>
            </a:rPr>
            <a:t> </a:t>
          </a:r>
          <a:r>
            <a:rPr lang="pl-PL" sz="2400" kern="1200" dirty="0" err="1">
              <a:solidFill>
                <a:srgbClr val="231F20"/>
              </a:solidFill>
            </a:rPr>
            <a:t>health</a:t>
          </a:r>
          <a:r>
            <a:rPr lang="pl-PL" sz="2400" kern="1200" dirty="0">
              <a:solidFill>
                <a:srgbClr val="231F20"/>
              </a:solidFill>
            </a:rPr>
            <a:t> </a:t>
          </a:r>
        </a:p>
      </dsp:txBody>
      <dsp:txXfrm>
        <a:off x="280157" y="1281035"/>
        <a:ext cx="4036237" cy="692586"/>
      </dsp:txXfrm>
    </dsp:sp>
    <dsp:sp modelId="{1800E76A-494C-4195-BAA0-D25C6F5B7699}">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422929"/>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rPr>
            <a:t>reduction of the ecological footprint of food production</a:t>
          </a:r>
          <a:endParaRPr lang="pl-PL" sz="2400" kern="1200" dirty="0">
            <a:solidFill>
              <a:srgbClr val="231F20"/>
            </a:solidFill>
          </a:endParaRPr>
        </a:p>
      </dsp:txBody>
      <dsp:txXfrm>
        <a:off x="253745" y="2460396"/>
        <a:ext cx="4036237" cy="692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winter</a:t>
          </a:r>
          <a:r>
            <a:rPr lang="pl-PL" sz="2700" b="1" kern="1200" dirty="0"/>
            <a:t> </a:t>
          </a:r>
          <a:r>
            <a:rPr lang="pl-PL" sz="2700" b="1" kern="1200" dirty="0" err="1"/>
            <a:t>rye</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oats</a:t>
          </a:r>
          <a:r>
            <a:rPr lang="pl-PL" sz="2700" b="1" kern="1200" dirty="0"/>
            <a:t>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b="0" i="0" kern="1200" dirty="0">
              <a:solidFill>
                <a:srgbClr val="231F20"/>
              </a:solidFill>
            </a:rPr>
            <a:t>C</a:t>
          </a:r>
          <a:r>
            <a:rPr lang="pl-PL" sz="2700" b="0" i="0" kern="1200" dirty="0">
              <a:solidFill>
                <a:srgbClr val="231F20"/>
              </a:solidFill>
            </a:rPr>
            <a:t>lover with grasses</a:t>
          </a:r>
        </a:p>
        <a:p>
          <a:pPr marL="0" lvl="0" indent="0" algn="ctr" defTabSz="1200150">
            <a:lnSpc>
              <a:spcPct val="90000"/>
            </a:lnSpc>
            <a:spcBef>
              <a:spcPct val="0"/>
            </a:spcBef>
            <a:spcAft>
              <a:spcPct val="35000"/>
            </a:spcAft>
            <a:buNone/>
          </a:pPr>
          <a:r>
            <a:rPr lang="pl-PL" sz="2700" b="0" i="0" kern="1200" dirty="0">
              <a:solidFill>
                <a:srgbClr val="231F20"/>
              </a:solidFill>
            </a:rPr>
            <a:t>5,5 t of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kern="1200" dirty="0">
              <a:solidFill>
                <a:srgbClr val="231F20"/>
              </a:solidFill>
            </a:rPr>
            <a:t>W</a:t>
          </a:r>
          <a:r>
            <a:rPr lang="pl-PL" sz="2700" kern="1200" dirty="0">
              <a:solidFill>
                <a:srgbClr val="231F20"/>
              </a:solidFill>
            </a:rPr>
            <a:t>inter </a:t>
          </a:r>
          <a:r>
            <a:rPr lang="en-IE" sz="2700" kern="1200" dirty="0">
              <a:solidFill>
                <a:srgbClr val="231F20"/>
              </a:solidFill>
            </a:rPr>
            <a:t>R</a:t>
          </a:r>
          <a:r>
            <a:rPr lang="pl-PL" sz="2700" kern="1200" dirty="0">
              <a:solidFill>
                <a:srgbClr val="231F20"/>
              </a:solidFill>
            </a:rPr>
            <a:t>apeseed</a:t>
          </a:r>
        </a:p>
        <a:p>
          <a:pPr marL="0" lvl="0" indent="0" algn="ctr" defTabSz="1200150">
            <a:lnSpc>
              <a:spcPct val="90000"/>
            </a:lnSpc>
            <a:spcBef>
              <a:spcPct val="0"/>
            </a:spcBef>
            <a:spcAft>
              <a:spcPct val="35000"/>
            </a:spcAft>
            <a:buNone/>
          </a:pPr>
          <a:r>
            <a:rPr lang="pl-PL" sz="2700" kern="1200" dirty="0">
              <a:solidFill>
                <a:srgbClr val="231F20"/>
              </a:solidFill>
            </a:rPr>
            <a:t>4,2 </a:t>
          </a:r>
          <a:r>
            <a:rPr lang="pl-PL" sz="2700" b="0" i="0" kern="1200" dirty="0">
              <a:solidFill>
                <a:srgbClr val="231F20"/>
              </a:solidFill>
            </a:rPr>
            <a:t>t of DM/ha</a:t>
          </a:r>
          <a:endParaRPr lang="pl-PL" sz="27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kern="1200" dirty="0">
              <a:solidFill>
                <a:srgbClr val="231F20"/>
              </a:solidFill>
            </a:rPr>
            <a:t>S</a:t>
          </a:r>
          <a:r>
            <a:rPr lang="pl-PL" sz="2700" kern="1200" dirty="0">
              <a:solidFill>
                <a:srgbClr val="231F20"/>
              </a:solidFill>
            </a:rPr>
            <a:t>pring </a:t>
          </a:r>
          <a:r>
            <a:rPr lang="en-IE" sz="2700" kern="1200" dirty="0">
              <a:solidFill>
                <a:srgbClr val="231F20"/>
              </a:solidFill>
            </a:rPr>
            <a:t>W</a:t>
          </a:r>
          <a:r>
            <a:rPr lang="pl-PL" sz="2700" kern="1200" dirty="0">
              <a:solidFill>
                <a:srgbClr val="231F20"/>
              </a:solidFill>
            </a:rPr>
            <a:t>heat </a:t>
          </a:r>
          <a:r>
            <a:rPr lang="en-IE" sz="2700" kern="1200" dirty="0">
              <a:solidFill>
                <a:srgbClr val="231F20"/>
              </a:solidFill>
            </a:rPr>
            <a:t>&amp;</a:t>
          </a:r>
          <a:r>
            <a:rPr lang="pl-PL" sz="2700" kern="1200" dirty="0">
              <a:solidFill>
                <a:srgbClr val="231F20"/>
              </a:solidFill>
            </a:rPr>
            <a:t> </a:t>
          </a:r>
          <a:r>
            <a:rPr lang="en-IE" sz="2700" kern="1200" dirty="0">
              <a:solidFill>
                <a:srgbClr val="231F20"/>
              </a:solidFill>
            </a:rPr>
            <a:t>R</a:t>
          </a:r>
          <a:r>
            <a:rPr lang="pl-PL" sz="2700" kern="1200" dirty="0">
              <a:solidFill>
                <a:srgbClr val="231F20"/>
              </a:solidFill>
            </a:rPr>
            <a:t>ye</a:t>
          </a:r>
        </a:p>
        <a:p>
          <a:pPr marL="0" lvl="0" indent="0" algn="ctr" defTabSz="1200150">
            <a:lnSpc>
              <a:spcPct val="90000"/>
            </a:lnSpc>
            <a:spcBef>
              <a:spcPct val="0"/>
            </a:spcBef>
            <a:spcAft>
              <a:spcPct val="35000"/>
            </a:spcAft>
            <a:buNone/>
          </a:pPr>
          <a:r>
            <a:rPr lang="pl-PL" sz="2700" kern="1200" dirty="0">
              <a:solidFill>
                <a:srgbClr val="231F20"/>
              </a:solidFill>
            </a:rPr>
            <a:t>3,5 </a:t>
          </a:r>
          <a:r>
            <a:rPr lang="pl-PL" sz="2700" b="0" i="0" kern="1200" dirty="0">
              <a:solidFill>
                <a:srgbClr val="231F20"/>
              </a:solidFill>
            </a:rPr>
            <a:t>t of DM/ha</a:t>
          </a:r>
          <a:endParaRPr lang="pl-PL" sz="27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0" i="0" kern="1200" dirty="0">
              <a:solidFill>
                <a:srgbClr val="231F20"/>
              </a:solidFill>
            </a:rPr>
            <a:t>S</a:t>
          </a:r>
          <a:r>
            <a:rPr lang="pl-PL" sz="2400" b="0" i="0" kern="1200" dirty="0">
              <a:solidFill>
                <a:srgbClr val="231F20"/>
              </a:solidFill>
            </a:rPr>
            <a:t>pring </a:t>
          </a:r>
          <a:r>
            <a:rPr lang="en-IE" sz="2400" b="0" i="0" kern="1200" dirty="0">
              <a:solidFill>
                <a:srgbClr val="231F20"/>
              </a:solidFill>
            </a:rPr>
            <a:t>B</a:t>
          </a:r>
          <a:r>
            <a:rPr lang="pl-PL" sz="2400" b="0" i="0" kern="1200" dirty="0">
              <a:solidFill>
                <a:srgbClr val="231F20"/>
              </a:solidFill>
            </a:rPr>
            <a:t>arley 2,5 t of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0" i="0" kern="1200" dirty="0">
              <a:solidFill>
                <a:srgbClr val="231F20"/>
              </a:solidFill>
            </a:rPr>
            <a:t>O</a:t>
          </a:r>
          <a:r>
            <a:rPr lang="pl-PL" sz="2400" b="0" i="0" kern="1200" dirty="0">
              <a:solidFill>
                <a:srgbClr val="231F20"/>
              </a:solidFill>
            </a:rPr>
            <a:t>ats</a:t>
          </a:r>
        </a:p>
        <a:p>
          <a:pPr marL="0" lvl="0" indent="0" algn="ctr" defTabSz="1066800">
            <a:lnSpc>
              <a:spcPct val="90000"/>
            </a:lnSpc>
            <a:spcBef>
              <a:spcPct val="0"/>
            </a:spcBef>
            <a:spcAft>
              <a:spcPct val="35000"/>
            </a:spcAft>
            <a:buNone/>
          </a:pPr>
          <a:r>
            <a:rPr lang="pl-PL" sz="2400" b="0" i="0" kern="1200" dirty="0">
              <a:solidFill>
                <a:srgbClr val="231F20"/>
              </a:solidFill>
            </a:rPr>
            <a:t>3,7 t of DM/ha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rPr>
            <a:t>Maize</a:t>
          </a:r>
          <a:endParaRPr lang="pl-PL" sz="2400" kern="1200" dirty="0">
            <a:solidFill>
              <a:srgbClr val="231F20"/>
            </a:solidFill>
          </a:endParaRPr>
        </a:p>
        <a:p>
          <a:pPr marL="0" lvl="0" indent="0" algn="ctr" defTabSz="1066800">
            <a:lnSpc>
              <a:spcPct val="90000"/>
            </a:lnSpc>
            <a:spcBef>
              <a:spcPct val="0"/>
            </a:spcBef>
            <a:spcAft>
              <a:spcPct val="35000"/>
            </a:spcAft>
            <a:buNone/>
          </a:pPr>
          <a:r>
            <a:rPr lang="pl-PL" sz="2400" kern="1200" dirty="0">
              <a:solidFill>
                <a:srgbClr val="231F20"/>
              </a:solidFill>
            </a:rPr>
            <a:t>20 </a:t>
          </a:r>
          <a:r>
            <a:rPr lang="pl-PL" sz="2400" b="0" i="0" kern="1200" dirty="0">
              <a:solidFill>
                <a:srgbClr val="231F20"/>
              </a:solidFill>
            </a:rPr>
            <a:t>of DM/ha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5536" y="0"/>
          <a:ext cx="10344397" cy="716621"/>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392"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In crop rotation, it is important to follow the principle of cultivating soil-structure-improving plants after several years of growing annual crops.</a:t>
          </a:r>
          <a:endParaRPr lang="pl-PL"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5536" y="0"/>
        <a:ext cx="10344397" cy="716621"/>
      </dsp:txXfrm>
    </dsp:sp>
    <dsp:sp modelId="{BB8FA752-E465-409F-9927-217BE7235794}">
      <dsp:nvSpPr>
        <dsp:cNvPr id="0" name=""/>
        <dsp:cNvSpPr/>
      </dsp:nvSpPr>
      <dsp:spPr>
        <a:xfrm>
          <a:off x="0" y="20299"/>
          <a:ext cx="501635" cy="75245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5574825"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Break </a:t>
          </a:r>
          <a:r>
            <a:rPr lang="pl-PL" sz="2400" b="1" kern="1200" dirty="0" err="1">
              <a:solidFill>
                <a:srgbClr val="231F20"/>
              </a:solidFill>
            </a:rPr>
            <a:t>Crop</a:t>
          </a:r>
          <a:r>
            <a:rPr lang="pl-PL" sz="2400" b="1" kern="1200" dirty="0">
              <a:solidFill>
                <a:srgbClr val="231F20"/>
              </a:solidFill>
            </a:rPr>
            <a:t> </a:t>
          </a:r>
          <a:r>
            <a:rPr lang="pl-PL" sz="2400" b="1" kern="1200" dirty="0" err="1">
              <a:solidFill>
                <a:srgbClr val="231F20"/>
              </a:solidFill>
            </a:rPr>
            <a:t>Effect</a:t>
          </a:r>
          <a:endParaRPr lang="pl-PL" sz="2400" b="1" kern="1200" dirty="0">
            <a:solidFill>
              <a:srgbClr val="231F20"/>
            </a:solidFill>
          </a:endParaRPr>
        </a:p>
      </dsp:txBody>
      <dsp:txXfrm>
        <a:off x="380119" y="246332"/>
        <a:ext cx="5574825"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Allelopathic</a:t>
          </a:r>
          <a:r>
            <a:rPr lang="pl-PL" sz="2400" b="1" kern="1200" dirty="0">
              <a:solidFill>
                <a:srgbClr val="231F20"/>
              </a:solidFill>
            </a:rPr>
            <a:t> </a:t>
          </a:r>
          <a:r>
            <a:rPr lang="pl-PL" sz="2400" b="1" kern="1200" dirty="0" err="1">
              <a:solidFill>
                <a:srgbClr val="231F20"/>
              </a:solidFill>
            </a:rPr>
            <a:t>Effects</a:t>
          </a:r>
          <a:endParaRPr lang="pl-PL" sz="2400" b="1" kern="1200" dirty="0">
            <a:solidFill>
              <a:srgbClr val="231F20"/>
            </a:solidFill>
          </a:endParaRPr>
        </a:p>
      </dsp:txBody>
      <dsp:txXfrm>
        <a:off x="826075" y="985438"/>
        <a:ext cx="5128869"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Host-</a:t>
          </a:r>
          <a:r>
            <a:rPr lang="pl-PL" sz="2400" b="1" kern="1200" dirty="0" err="1">
              <a:solidFill>
                <a:srgbClr val="231F20"/>
              </a:solidFill>
            </a:rPr>
            <a:t>Pathogen</a:t>
          </a:r>
          <a:r>
            <a:rPr lang="pl-PL" sz="2400" b="1" kern="1200" dirty="0">
              <a:solidFill>
                <a:srgbClr val="231F20"/>
              </a:solidFill>
            </a:rPr>
            <a:t> </a:t>
          </a:r>
          <a:r>
            <a:rPr lang="pl-PL" sz="2400" b="1" kern="1200" dirty="0" err="1">
              <a:solidFill>
                <a:srgbClr val="231F20"/>
              </a:solidFill>
            </a:rPr>
            <a:t>Relationships</a:t>
          </a:r>
          <a:endParaRPr lang="pl-PL" sz="2400" b="1" kern="1200" dirty="0">
            <a:solidFill>
              <a:srgbClr val="231F20"/>
            </a:solidFill>
          </a:endParaRPr>
        </a:p>
      </dsp:txBody>
      <dsp:txXfrm>
        <a:off x="1070457" y="1724003"/>
        <a:ext cx="4884487"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4806458"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Residue</a:t>
          </a:r>
          <a:r>
            <a:rPr lang="pl-PL" sz="2400" b="1" kern="1200" dirty="0">
              <a:solidFill>
                <a:srgbClr val="231F20"/>
              </a:solidFill>
            </a:rPr>
            <a:t> Management</a:t>
          </a:r>
        </a:p>
      </dsp:txBody>
      <dsp:txXfrm>
        <a:off x="1148486" y="2463109"/>
        <a:ext cx="4806458"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Diversified</a:t>
          </a:r>
          <a:r>
            <a:rPr lang="pl-PL" sz="2400" b="1" kern="1200" dirty="0">
              <a:solidFill>
                <a:srgbClr val="231F20"/>
              </a:solidFill>
            </a:rPr>
            <a:t> </a:t>
          </a:r>
          <a:r>
            <a:rPr lang="pl-PL" sz="2400" b="1" kern="1200" dirty="0" err="1">
              <a:solidFill>
                <a:srgbClr val="231F20"/>
              </a:solidFill>
            </a:rPr>
            <a:t>Rotations</a:t>
          </a:r>
          <a:endParaRPr lang="pl-PL" sz="2400" b="1" kern="1200" dirty="0">
            <a:solidFill>
              <a:srgbClr val="231F20"/>
            </a:solidFill>
          </a:endParaRPr>
        </a:p>
      </dsp:txBody>
      <dsp:txXfrm>
        <a:off x="1070457" y="3202215"/>
        <a:ext cx="4884487"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Disease-Resistant Varieties</a:t>
          </a:r>
        </a:p>
      </dsp:txBody>
      <dsp:txXfrm>
        <a:off x="826075" y="3940779"/>
        <a:ext cx="5128869"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5574825"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Cover Crops</a:t>
          </a:r>
          <a:endParaRPr lang="pl-PL" sz="2400" b="1" kern="1200" dirty="0">
            <a:solidFill>
              <a:srgbClr val="231F20"/>
            </a:solidFill>
          </a:endParaRPr>
        </a:p>
      </dsp:txBody>
      <dsp:txXfrm>
        <a:off x="380119" y="4679885"/>
        <a:ext cx="5574825"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727625"/>
          <a:ext cx="5666649"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1"/>
          <a:ext cx="5392152" cy="847817"/>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Agroecological Strategies for </a:t>
          </a:r>
          <a:r>
            <a:rPr lang="pl-PL" sz="2000" b="1" kern="1200" dirty="0" err="1">
              <a:solidFill>
                <a:srgbClr val="231F20"/>
              </a:solidFill>
            </a:rPr>
            <a:t>Residue</a:t>
          </a:r>
          <a:r>
            <a:rPr lang="pl-PL" sz="2000" b="1" kern="1200" dirty="0">
              <a:solidFill>
                <a:srgbClr val="231F20"/>
              </a:solidFill>
            </a:rPr>
            <a:t> Management</a:t>
          </a:r>
        </a:p>
      </dsp:txBody>
      <dsp:txXfrm>
        <a:off x="129681" y="41388"/>
        <a:ext cx="5309378" cy="765043"/>
      </dsp:txXfrm>
    </dsp:sp>
    <dsp:sp modelId="{A13E6890-76BD-421C-8626-DCF64E26C7FE}">
      <dsp:nvSpPr>
        <dsp:cNvPr id="0" name=""/>
        <dsp:cNvSpPr/>
      </dsp:nvSpPr>
      <dsp:spPr>
        <a:xfrm>
          <a:off x="0" y="1317305"/>
          <a:ext cx="5666649" cy="1269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Physically</a:t>
          </a:r>
          <a:r>
            <a:rPr lang="pl-PL" sz="2000" b="0" kern="1200" dirty="0">
              <a:solidFill>
                <a:srgbClr val="231F20"/>
              </a:solidFill>
            </a:rPr>
            <a:t> </a:t>
          </a:r>
          <a:r>
            <a:rPr lang="pl-PL" sz="2000" b="0" kern="1200" dirty="0" err="1">
              <a:solidFill>
                <a:srgbClr val="231F20"/>
              </a:solidFill>
            </a:rPr>
            <a:t>removing</a:t>
          </a:r>
          <a:r>
            <a:rPr lang="pl-PL" sz="2000" b="0" kern="1200" dirty="0">
              <a:solidFill>
                <a:srgbClr val="231F20"/>
              </a:solidFill>
            </a:rPr>
            <a:t> </a:t>
          </a:r>
          <a:r>
            <a:rPr lang="pl-PL" sz="2000" b="0" kern="1200" dirty="0" err="1">
              <a:solidFill>
                <a:srgbClr val="231F20"/>
              </a:solidFill>
            </a:rPr>
            <a:t>residues</a:t>
          </a:r>
          <a:r>
            <a:rPr lang="pl-PL" sz="2000" b="0" kern="1200" dirty="0">
              <a:solidFill>
                <a:srgbClr val="231F20"/>
              </a:solidFill>
            </a:rPr>
            <a:t> (</a:t>
          </a:r>
          <a:r>
            <a:rPr lang="pl-PL" sz="2000" b="0" kern="1200" dirty="0" err="1">
              <a:solidFill>
                <a:srgbClr val="231F20"/>
              </a:solidFill>
            </a:rPr>
            <a:t>e.g</a:t>
          </a:r>
          <a:r>
            <a:rPr lang="pl-PL" sz="2000" b="0" kern="1200" dirty="0">
              <a:solidFill>
                <a:srgbClr val="231F20"/>
              </a:solidFill>
            </a:rPr>
            <a:t>. </a:t>
          </a:r>
          <a:r>
            <a:rPr lang="pl-PL" sz="2000" b="0" kern="1200" dirty="0" err="1">
              <a:solidFill>
                <a:srgbClr val="231F20"/>
              </a:solidFill>
            </a:rPr>
            <a:t>baling</a:t>
          </a:r>
          <a:r>
            <a:rPr lang="pl-PL" sz="2000" b="0" kern="1200" dirty="0">
              <a:solidFill>
                <a:srgbClr val="231F20"/>
              </a:solidFill>
            </a:rPr>
            <a:t> and </a:t>
          </a:r>
          <a:r>
            <a:rPr lang="pl-PL" sz="2000" b="0" kern="1200" dirty="0" err="1">
              <a:solidFill>
                <a:srgbClr val="231F20"/>
              </a:solidFill>
            </a:rPr>
            <a:t>removing</a:t>
          </a:r>
          <a:r>
            <a:rPr lang="pl-PL" sz="2000" b="0" kern="1200" dirty="0">
              <a:solidFill>
                <a:srgbClr val="231F20"/>
              </a:solidFill>
            </a:rPr>
            <a:t> straw) from the field </a:t>
          </a:r>
          <a:r>
            <a:rPr lang="pl-PL" sz="2000" b="0" kern="1200" dirty="0" err="1">
              <a:solidFill>
                <a:srgbClr val="231F20"/>
              </a:solidFill>
            </a:rPr>
            <a:t>can</a:t>
          </a:r>
          <a:r>
            <a:rPr lang="pl-PL" sz="2000" b="0" kern="1200" dirty="0">
              <a:solidFill>
                <a:srgbClr val="231F20"/>
              </a:solidFill>
            </a:rPr>
            <a:t> </a:t>
          </a:r>
          <a:r>
            <a:rPr lang="pl-PL" sz="2000" b="0" kern="1200" dirty="0" err="1">
              <a:solidFill>
                <a:srgbClr val="231F20"/>
              </a:solidFill>
            </a:rPr>
            <a:t>help</a:t>
          </a:r>
          <a:r>
            <a:rPr lang="pl-PL" sz="2000" b="0" kern="1200" dirty="0">
              <a:solidFill>
                <a:srgbClr val="231F20"/>
              </a:solidFill>
            </a:rPr>
            <a:t> </a:t>
          </a:r>
          <a:r>
            <a:rPr lang="pl-PL" sz="2000" b="0" kern="1200" dirty="0" err="1">
              <a:solidFill>
                <a:srgbClr val="231F20"/>
              </a:solidFill>
            </a:rPr>
            <a:t>reduce</a:t>
          </a:r>
          <a:r>
            <a:rPr lang="pl-PL" sz="2000" b="0" kern="1200" dirty="0">
              <a:solidFill>
                <a:srgbClr val="231F20"/>
              </a:solidFill>
            </a:rPr>
            <a:t> the </a:t>
          </a:r>
          <a:r>
            <a:rPr lang="pl-PL" sz="2000" b="0" kern="1200" dirty="0" err="1">
              <a:solidFill>
                <a:srgbClr val="231F20"/>
              </a:solidFill>
            </a:rPr>
            <a:t>amount</a:t>
          </a:r>
          <a:r>
            <a:rPr lang="pl-PL" sz="2000" b="0" kern="1200" dirty="0">
              <a:solidFill>
                <a:srgbClr val="231F20"/>
              </a:solidFill>
            </a:rPr>
            <a:t> of </a:t>
          </a:r>
          <a:r>
            <a:rPr lang="pl-PL" sz="2000" b="0" kern="1200" dirty="0" err="1">
              <a:solidFill>
                <a:srgbClr val="231F20"/>
              </a:solidFill>
            </a:rPr>
            <a:t>inoculum</a:t>
          </a:r>
          <a:r>
            <a:rPr lang="pl-PL" sz="2000" b="0" kern="1200" dirty="0">
              <a:solidFill>
                <a:srgbClr val="231F20"/>
              </a:solidFill>
            </a:rPr>
            <a:t> </a:t>
          </a:r>
          <a:r>
            <a:rPr lang="pl-PL" sz="2000" b="0" kern="1200" dirty="0" err="1">
              <a:solidFill>
                <a:srgbClr val="231F20"/>
              </a:solidFill>
            </a:rPr>
            <a:t>present</a:t>
          </a:r>
          <a:r>
            <a:rPr lang="pl-PL" sz="2000" b="0" kern="1200" dirty="0">
              <a:solidFill>
                <a:srgbClr val="231F20"/>
              </a:solidFill>
            </a:rPr>
            <a:t>.</a:t>
          </a:r>
        </a:p>
      </dsp:txBody>
      <dsp:txXfrm>
        <a:off x="0" y="1317305"/>
        <a:ext cx="5666649" cy="1269450"/>
      </dsp:txXfrm>
    </dsp:sp>
    <dsp:sp modelId="{A1BD6798-D2D3-4A75-9230-F42F8C3C23B4}">
      <dsp:nvSpPr>
        <dsp:cNvPr id="0" name=""/>
        <dsp:cNvSpPr/>
      </dsp:nvSpPr>
      <dsp:spPr>
        <a:xfrm>
          <a:off x="283332" y="1125425"/>
          <a:ext cx="3966654" cy="3837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Residue Removal</a:t>
          </a:r>
        </a:p>
      </dsp:txBody>
      <dsp:txXfrm>
        <a:off x="302066" y="1144159"/>
        <a:ext cx="3929186" cy="346292"/>
      </dsp:txXfrm>
    </dsp:sp>
    <dsp:sp modelId="{90A78848-8A1B-4780-860E-0D60A07813A3}">
      <dsp:nvSpPr>
        <dsp:cNvPr id="0" name=""/>
        <dsp:cNvSpPr/>
      </dsp:nvSpPr>
      <dsp:spPr>
        <a:xfrm>
          <a:off x="0" y="2848835"/>
          <a:ext cx="5666649" cy="98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Incorporating</a:t>
          </a:r>
          <a:r>
            <a:rPr lang="pl-PL" sz="2000" b="0" kern="1200" dirty="0">
              <a:solidFill>
                <a:srgbClr val="231F20"/>
              </a:solidFill>
            </a:rPr>
            <a:t> </a:t>
          </a:r>
          <a:r>
            <a:rPr lang="pl-PL" sz="2000" b="0" kern="1200" dirty="0" err="1">
              <a:solidFill>
                <a:srgbClr val="231F20"/>
              </a:solidFill>
            </a:rPr>
            <a:t>crop</a:t>
          </a:r>
          <a:r>
            <a:rPr lang="pl-PL" sz="2000" b="0" kern="1200" dirty="0">
              <a:solidFill>
                <a:srgbClr val="231F20"/>
              </a:solidFill>
            </a:rPr>
            <a:t> </a:t>
          </a:r>
          <a:r>
            <a:rPr lang="pl-PL" sz="2000" b="0" kern="1200" dirty="0" err="1">
              <a:solidFill>
                <a:srgbClr val="231F20"/>
              </a:solidFill>
            </a:rPr>
            <a:t>residues</a:t>
          </a:r>
          <a:r>
            <a:rPr lang="pl-PL" sz="2000" b="0" kern="1200" dirty="0">
              <a:solidFill>
                <a:srgbClr val="231F20"/>
              </a:solidFill>
            </a:rPr>
            <a:t> </a:t>
          </a:r>
          <a:r>
            <a:rPr lang="pl-PL" sz="2000" b="0" kern="1200" dirty="0" err="1">
              <a:solidFill>
                <a:srgbClr val="231F20"/>
              </a:solidFill>
            </a:rPr>
            <a:t>into</a:t>
          </a:r>
          <a:r>
            <a:rPr lang="pl-PL" sz="2000" b="0" kern="1200" dirty="0">
              <a:solidFill>
                <a:srgbClr val="231F20"/>
              </a:solidFill>
            </a:rPr>
            <a:t> the </a:t>
          </a:r>
          <a:r>
            <a:rPr lang="pl-PL" sz="2000" b="0" kern="1200" dirty="0" err="1">
              <a:solidFill>
                <a:srgbClr val="231F20"/>
              </a:solidFill>
            </a:rPr>
            <a:t>soil</a:t>
          </a:r>
          <a:r>
            <a:rPr lang="pl-PL" sz="2000" b="0" kern="1200" dirty="0">
              <a:solidFill>
                <a:srgbClr val="231F20"/>
              </a:solidFill>
            </a:rPr>
            <a:t> </a:t>
          </a:r>
          <a:r>
            <a:rPr lang="pl-PL" sz="2000" b="0" kern="1200" dirty="0" err="1">
              <a:solidFill>
                <a:srgbClr val="231F20"/>
              </a:solidFill>
            </a:rPr>
            <a:t>through</a:t>
          </a:r>
          <a:r>
            <a:rPr lang="pl-PL" sz="2000" b="0" kern="1200" dirty="0">
              <a:solidFill>
                <a:srgbClr val="231F20"/>
              </a:solidFill>
            </a:rPr>
            <a:t> </a:t>
          </a:r>
          <a:r>
            <a:rPr lang="pl-PL" sz="2000" b="0" kern="1200" dirty="0" err="1">
              <a:solidFill>
                <a:srgbClr val="231F20"/>
              </a:solidFill>
            </a:rPr>
            <a:t>tillage</a:t>
          </a:r>
          <a:r>
            <a:rPr lang="pl-PL" sz="2000" b="0" kern="1200" dirty="0">
              <a:solidFill>
                <a:srgbClr val="231F20"/>
              </a:solidFill>
            </a:rPr>
            <a:t> (not </a:t>
          </a:r>
          <a:r>
            <a:rPr lang="pl-PL" sz="2000" b="0" kern="1200" dirty="0" err="1">
              <a:solidFill>
                <a:srgbClr val="231F20"/>
              </a:solidFill>
            </a:rPr>
            <a:t>always</a:t>
          </a:r>
          <a:r>
            <a:rPr lang="pl-PL" sz="2000" b="0" kern="1200" dirty="0">
              <a:solidFill>
                <a:srgbClr val="231F20"/>
              </a:solidFill>
            </a:rPr>
            <a:t> </a:t>
          </a:r>
          <a:r>
            <a:rPr lang="pl-PL" sz="2000" b="0" kern="1200" dirty="0" err="1">
              <a:solidFill>
                <a:srgbClr val="231F20"/>
              </a:solidFill>
            </a:rPr>
            <a:t>applicable</a:t>
          </a:r>
          <a:r>
            <a:rPr lang="pl-PL" sz="2000" b="0" kern="1200" dirty="0">
              <a:solidFill>
                <a:srgbClr val="231F20"/>
              </a:solidFill>
            </a:rPr>
            <a:t>)</a:t>
          </a:r>
        </a:p>
      </dsp:txBody>
      <dsp:txXfrm>
        <a:off x="0" y="2848835"/>
        <a:ext cx="5666649" cy="982800"/>
      </dsp:txXfrm>
    </dsp:sp>
    <dsp:sp modelId="{51B605D4-F8F8-420A-92CC-12DD555ECBBA}">
      <dsp:nvSpPr>
        <dsp:cNvPr id="0" name=""/>
        <dsp:cNvSpPr/>
      </dsp:nvSpPr>
      <dsp:spPr>
        <a:xfrm>
          <a:off x="283332" y="2656955"/>
          <a:ext cx="3966654" cy="3837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Tillage</a:t>
          </a:r>
        </a:p>
      </dsp:txBody>
      <dsp:txXfrm>
        <a:off x="302066" y="2675689"/>
        <a:ext cx="3929186" cy="346292"/>
      </dsp:txXfrm>
    </dsp:sp>
    <dsp:sp modelId="{07AB827D-422B-41B2-A860-412C5C7FE0F7}">
      <dsp:nvSpPr>
        <dsp:cNvPr id="0" name=""/>
        <dsp:cNvSpPr/>
      </dsp:nvSpPr>
      <dsp:spPr>
        <a:xfrm>
          <a:off x="0" y="4093715"/>
          <a:ext cx="5666649" cy="1556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Promoting</a:t>
          </a:r>
          <a:r>
            <a:rPr lang="pl-PL" sz="2000" b="0" kern="1200" dirty="0">
              <a:solidFill>
                <a:srgbClr val="231F20"/>
              </a:solidFill>
            </a:rPr>
            <a:t> </a:t>
          </a:r>
          <a:r>
            <a:rPr lang="pl-PL" sz="2000" b="0" kern="1200" dirty="0" err="1">
              <a:solidFill>
                <a:srgbClr val="231F20"/>
              </a:solidFill>
            </a:rPr>
            <a:t>rapid</a:t>
          </a:r>
          <a:r>
            <a:rPr lang="pl-PL" sz="2000" b="0" kern="1200" dirty="0">
              <a:solidFill>
                <a:srgbClr val="231F20"/>
              </a:solidFill>
            </a:rPr>
            <a:t> </a:t>
          </a:r>
          <a:r>
            <a:rPr lang="pl-PL" sz="2000" b="0" kern="1200" dirty="0" err="1">
              <a:solidFill>
                <a:srgbClr val="231F20"/>
              </a:solidFill>
            </a:rPr>
            <a:t>decomposition</a:t>
          </a:r>
          <a:r>
            <a:rPr lang="pl-PL" sz="2000" b="0" kern="1200" dirty="0">
              <a:solidFill>
                <a:srgbClr val="231F20"/>
              </a:solidFill>
            </a:rPr>
            <a:t> of </a:t>
          </a:r>
          <a:r>
            <a:rPr lang="pl-PL" sz="2000" b="0" kern="1200" dirty="0" err="1">
              <a:solidFill>
                <a:srgbClr val="231F20"/>
              </a:solidFill>
            </a:rPr>
            <a:t>residues</a:t>
          </a:r>
          <a:r>
            <a:rPr lang="pl-PL" sz="2000" b="0" kern="1200" dirty="0">
              <a:solidFill>
                <a:srgbClr val="231F20"/>
              </a:solidFill>
            </a:rPr>
            <a:t> (</a:t>
          </a:r>
          <a:r>
            <a:rPr lang="pl-PL" sz="2000" b="0" kern="1200" dirty="0" err="1">
              <a:solidFill>
                <a:srgbClr val="231F20"/>
              </a:solidFill>
            </a:rPr>
            <a:t>e.g</a:t>
          </a:r>
          <a:r>
            <a:rPr lang="pl-PL" sz="2000" b="0" kern="1200" dirty="0">
              <a:solidFill>
                <a:srgbClr val="231F20"/>
              </a:solidFill>
            </a:rPr>
            <a:t>. adding nitrogen fertili</a:t>
          </a:r>
          <a:r>
            <a:rPr lang="en-IE" sz="2000" b="0" kern="1200" dirty="0">
              <a:solidFill>
                <a:srgbClr val="231F20"/>
              </a:solidFill>
            </a:rPr>
            <a:t>s</a:t>
          </a:r>
          <a:r>
            <a:rPr lang="pl-PL" sz="2000" b="0" kern="1200" dirty="0">
              <a:solidFill>
                <a:srgbClr val="231F20"/>
              </a:solidFill>
            </a:rPr>
            <a:t>ers or using microbial inoculants can reduce the survival time of pathogens)</a:t>
          </a:r>
        </a:p>
      </dsp:txBody>
      <dsp:txXfrm>
        <a:off x="0" y="4093715"/>
        <a:ext cx="5666649" cy="1556100"/>
      </dsp:txXfrm>
    </dsp:sp>
    <dsp:sp modelId="{2564AE47-8582-4800-AF19-48F79C6B0DEE}">
      <dsp:nvSpPr>
        <dsp:cNvPr id="0" name=""/>
        <dsp:cNvSpPr/>
      </dsp:nvSpPr>
      <dsp:spPr>
        <a:xfrm>
          <a:off x="283332" y="3901835"/>
          <a:ext cx="3966654" cy="38376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Residue</a:t>
          </a:r>
          <a:r>
            <a:rPr lang="pl-PL" sz="2400" b="0" kern="1200" dirty="0">
              <a:solidFill>
                <a:srgbClr val="231F20"/>
              </a:solidFill>
            </a:rPr>
            <a:t> </a:t>
          </a:r>
          <a:r>
            <a:rPr lang="pl-PL" sz="2400" b="0" kern="1200" dirty="0" err="1">
              <a:solidFill>
                <a:srgbClr val="231F20"/>
              </a:solidFill>
            </a:rPr>
            <a:t>Decomposition</a:t>
          </a:r>
          <a:endParaRPr lang="pl-PL" sz="2400" b="0" kern="1200" dirty="0">
            <a:solidFill>
              <a:srgbClr val="231F20"/>
            </a:solidFill>
          </a:endParaRPr>
        </a:p>
      </dsp:txBody>
      <dsp:txXfrm>
        <a:off x="302066" y="3920569"/>
        <a:ext cx="3929186" cy="34629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230527" y="1275908"/>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THREE-FIELD SYSTEM</a:t>
          </a:r>
        </a:p>
      </dsp:txBody>
      <dsp:txXfrm>
        <a:off x="460212" y="4730971"/>
        <a:ext cx="5419430" cy="496255"/>
      </dsp:txXfrm>
    </dsp:sp>
    <dsp:sp modelId="{F6E3B70A-46FF-4DE4-94B4-691DFA5469CF}">
      <dsp:nvSpPr>
        <dsp:cNvPr id="0" name=""/>
        <dsp:cNvSpPr/>
      </dsp:nvSpPr>
      <dsp:spPr>
        <a:xfrm>
          <a:off x="6383064" y="1052156"/>
          <a:ext cx="2685987"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Dividing the land into three sections and rotating between a cereal crop</a:t>
          </a:r>
          <a:r>
            <a:rPr lang="pl-PL" sz="2400" b="0" kern="1200" dirty="0">
              <a:solidFill>
                <a:srgbClr val="231F20"/>
              </a:solidFill>
            </a:rPr>
            <a:t> (</a:t>
          </a:r>
          <a:r>
            <a:rPr lang="pl-PL" sz="2400" b="0" kern="1200" dirty="0" err="1">
              <a:solidFill>
                <a:srgbClr val="231F20"/>
              </a:solidFill>
            </a:rPr>
            <a:t>wheat</a:t>
          </a:r>
          <a:r>
            <a:rPr lang="pl-PL" sz="2400" b="0" kern="1200" dirty="0">
              <a:solidFill>
                <a:srgbClr val="231F20"/>
              </a:solidFill>
            </a:rPr>
            <a:t>, </a:t>
          </a:r>
          <a:r>
            <a:rPr lang="pl-PL" sz="2400" b="0" kern="1200" dirty="0" err="1">
              <a:solidFill>
                <a:srgbClr val="231F20"/>
              </a:solidFill>
            </a:rPr>
            <a:t>barley</a:t>
          </a:r>
          <a:r>
            <a:rPr lang="pl-PL" sz="2400" b="0" kern="1200" dirty="0">
              <a:solidFill>
                <a:srgbClr val="231F20"/>
              </a:solidFill>
            </a:rPr>
            <a:t>)</a:t>
          </a:r>
          <a:r>
            <a:rPr lang="en-US" sz="2400" b="0" kern="1200" dirty="0">
              <a:solidFill>
                <a:srgbClr val="231F20"/>
              </a:solidFill>
            </a:rPr>
            <a:t>, a nitrogen-fixing crop</a:t>
          </a:r>
          <a:r>
            <a:rPr lang="pl-PL" sz="2400" b="0" kern="1200" dirty="0">
              <a:solidFill>
                <a:srgbClr val="231F20"/>
              </a:solidFill>
            </a:rPr>
            <a:t> (</a:t>
          </a:r>
          <a:r>
            <a:rPr lang="pl-PL" sz="2400" b="0" kern="1200" dirty="0" err="1">
              <a:solidFill>
                <a:srgbClr val="231F20"/>
              </a:solidFill>
            </a:rPr>
            <a:t>soybean</a:t>
          </a:r>
          <a:r>
            <a:rPr lang="pl-PL" sz="2400" b="0" kern="1200" dirty="0">
              <a:solidFill>
                <a:srgbClr val="231F20"/>
              </a:solidFill>
            </a:rPr>
            <a:t>, </a:t>
          </a:r>
          <a:r>
            <a:rPr lang="pl-PL" sz="2400" b="0" kern="1200" dirty="0" err="1">
              <a:solidFill>
                <a:srgbClr val="231F20"/>
              </a:solidFill>
            </a:rPr>
            <a:t>alfalfa</a:t>
          </a:r>
          <a:r>
            <a:rPr lang="en-US" sz="2400" b="0" kern="1200" dirty="0">
              <a:solidFill>
                <a:srgbClr val="231F20"/>
              </a:solidFill>
            </a:rPr>
            <a:t>, and a fallow or cover crop </a:t>
          </a:r>
          <a:r>
            <a:rPr lang="pl-PL" sz="2400" b="0" kern="1200" dirty="0">
              <a:solidFill>
                <a:srgbClr val="231F20"/>
              </a:solidFill>
            </a:rPr>
            <a:t>(</a:t>
          </a:r>
          <a:r>
            <a:rPr lang="pl-PL" sz="2400" b="0" kern="1200" dirty="0" err="1">
              <a:solidFill>
                <a:srgbClr val="231F20"/>
              </a:solidFill>
            </a:rPr>
            <a:t>winter</a:t>
          </a:r>
          <a:r>
            <a:rPr lang="pl-PL" sz="2400" b="0" kern="1200" dirty="0">
              <a:solidFill>
                <a:srgbClr val="231F20"/>
              </a:solidFill>
            </a:rPr>
            <a:t> </a:t>
          </a:r>
          <a:r>
            <a:rPr lang="pl-PL" sz="2400" b="0" kern="1200" dirty="0" err="1">
              <a:solidFill>
                <a:srgbClr val="231F20"/>
              </a:solidFill>
            </a:rPr>
            <a:t>rye</a:t>
          </a:r>
          <a:r>
            <a:rPr lang="pl-PL" sz="2400" b="0" kern="1200" dirty="0">
              <a:solidFill>
                <a:srgbClr val="231F20"/>
              </a:solidFill>
            </a:rPr>
            <a:t>, </a:t>
          </a:r>
          <a:r>
            <a:rPr lang="pl-PL" sz="2400" b="0" kern="1200" dirty="0" err="1">
              <a:solidFill>
                <a:srgbClr val="231F20"/>
              </a:solidFill>
            </a:rPr>
            <a:t>clover</a:t>
          </a:r>
          <a:r>
            <a:rPr lang="pl-PL" sz="2400" b="0" kern="1200" dirty="0">
              <a:solidFill>
                <a:srgbClr val="231F20"/>
              </a:solidFill>
            </a:rPr>
            <a:t>) </a:t>
          </a:r>
          <a:r>
            <a:rPr lang="en-US" sz="2400" b="0" kern="1200" dirty="0">
              <a:solidFill>
                <a:srgbClr val="231F20"/>
              </a:solidFill>
            </a:rPr>
            <a:t>to maintain soil fertility and manage pests</a:t>
          </a:r>
          <a:r>
            <a:rPr lang="pl-PL" sz="2400" b="0" kern="1200" dirty="0">
              <a:solidFill>
                <a:srgbClr val="231F20"/>
              </a:solidFill>
            </a:rPr>
            <a:t>.</a:t>
          </a:r>
        </a:p>
      </dsp:txBody>
      <dsp:txXfrm>
        <a:off x="6383064" y="1052156"/>
        <a:ext cx="2685987"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sugar</a:t>
          </a:r>
          <a:r>
            <a:rPr lang="pl-PL" sz="1200" b="1" kern="1200" dirty="0">
              <a:solidFill>
                <a:schemeClr val="tx1">
                  <a:lumMod val="50000"/>
                </a:schemeClr>
              </a:solidFill>
            </a:rPr>
            <a:t> </a:t>
          </a:r>
          <a:r>
            <a:rPr lang="pl-PL" sz="1200" b="1" kern="1200" dirty="0" err="1">
              <a:solidFill>
                <a:schemeClr val="tx1">
                  <a:lumMod val="50000"/>
                </a:schemeClr>
              </a:solidFill>
            </a:rPr>
            <a:t>beet</a:t>
          </a:r>
          <a:endParaRPr lang="pl-PL" sz="12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spring </a:t>
          </a:r>
          <a:r>
            <a:rPr lang="pl-PL" sz="1200" b="1" kern="1200" dirty="0" err="1">
              <a:solidFill>
                <a:schemeClr val="tx1">
                  <a:lumMod val="50000"/>
                </a:schemeClr>
              </a:solidFill>
            </a:rPr>
            <a:t>barley</a:t>
          </a:r>
          <a:endParaRPr lang="pl-PL" sz="1200" b="1" kern="1200" dirty="0">
            <a:solidFill>
              <a:schemeClr val="tx1">
                <a:lumMod val="50000"/>
              </a:schemeClr>
            </a:solidFill>
          </a:endParaRP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field </a:t>
          </a:r>
          <a:r>
            <a:rPr lang="pl-PL" sz="1200" b="1" kern="1200" dirty="0" err="1">
              <a:solidFill>
                <a:schemeClr val="tx1">
                  <a:lumMod val="50000"/>
                </a:schemeClr>
              </a:solidFill>
            </a:rPr>
            <a:t>peas</a:t>
          </a:r>
          <a:endParaRPr lang="pl-PL" sz="1200" b="1" kern="1200" dirty="0">
            <a:solidFill>
              <a:schemeClr val="tx1">
                <a:lumMod val="50000"/>
              </a:schemeClr>
            </a:solidFill>
          </a:endParaRP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canola</a:t>
          </a:r>
          <a:endParaRPr lang="pl-PL" sz="12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wheat</a:t>
          </a:r>
          <a:endParaRPr lang="pl-PL" sz="12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spring </a:t>
          </a:r>
          <a:r>
            <a:rPr lang="pl-PL" sz="1200" b="1" kern="1200" dirty="0" err="1">
              <a:solidFill>
                <a:schemeClr val="tx1">
                  <a:lumMod val="50000"/>
                </a:schemeClr>
              </a:solidFill>
            </a:rPr>
            <a:t>barley</a:t>
          </a:r>
          <a:endParaRPr lang="pl-PL" sz="1200" b="1" kern="1200" dirty="0">
            <a:solidFill>
              <a:schemeClr val="tx1">
                <a:lumMod val="50000"/>
              </a:schemeClr>
            </a:solidFill>
          </a:endParaRP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field </a:t>
          </a:r>
          <a:r>
            <a:rPr lang="pl-PL" sz="1200" b="1" kern="1200" dirty="0" err="1">
              <a:solidFill>
                <a:schemeClr val="tx1">
                  <a:lumMod val="50000"/>
                </a:schemeClr>
              </a:solidFill>
            </a:rPr>
            <a:t>peas</a:t>
          </a:r>
          <a:endParaRPr lang="pl-PL" sz="1200" b="1" kern="1200" dirty="0">
            <a:solidFill>
              <a:schemeClr val="tx1">
                <a:lumMod val="50000"/>
              </a:schemeClr>
            </a:solidFill>
          </a:endParaRP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canola</a:t>
          </a:r>
          <a:endParaRPr lang="pl-PL" sz="12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wheat</a:t>
          </a:r>
          <a:endParaRPr lang="pl-PL" sz="12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sugar</a:t>
          </a:r>
          <a:r>
            <a:rPr lang="pl-PL" sz="1200" b="1" kern="1200" dirty="0">
              <a:solidFill>
                <a:schemeClr val="tx1">
                  <a:lumMod val="50000"/>
                </a:schemeClr>
              </a:solidFill>
            </a:rPr>
            <a:t> </a:t>
          </a:r>
          <a:r>
            <a:rPr lang="pl-PL" sz="1200" b="1" kern="1200" dirty="0" err="1">
              <a:solidFill>
                <a:schemeClr val="tx1">
                  <a:lumMod val="50000"/>
                </a:schemeClr>
              </a:solidFill>
            </a:rPr>
            <a:t>beet</a:t>
          </a:r>
          <a:endParaRPr lang="pl-PL" sz="12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field </a:t>
          </a:r>
          <a:r>
            <a:rPr lang="pl-PL" sz="1200" b="1" kern="1200" dirty="0" err="1">
              <a:solidFill>
                <a:schemeClr val="tx1">
                  <a:lumMod val="50000"/>
                </a:schemeClr>
              </a:solidFill>
            </a:rPr>
            <a:t>peas</a:t>
          </a:r>
          <a:endParaRPr lang="pl-PL" sz="1200" b="1" kern="1200" dirty="0">
            <a:solidFill>
              <a:schemeClr val="tx1">
                <a:lumMod val="50000"/>
              </a:schemeClr>
            </a:solidFill>
          </a:endParaRP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canola</a:t>
          </a:r>
          <a:endParaRPr lang="pl-PL" sz="12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wheat</a:t>
          </a:r>
          <a:endParaRPr lang="pl-PL" sz="12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sugar</a:t>
          </a:r>
          <a:r>
            <a:rPr lang="pl-PL" sz="1200" b="1" kern="1200" dirty="0">
              <a:solidFill>
                <a:schemeClr val="tx1">
                  <a:lumMod val="50000"/>
                </a:schemeClr>
              </a:solidFill>
            </a:rPr>
            <a:t> </a:t>
          </a:r>
          <a:r>
            <a:rPr lang="pl-PL" sz="1200" b="1" kern="1200" dirty="0" err="1">
              <a:solidFill>
                <a:schemeClr val="tx1">
                  <a:lumMod val="50000"/>
                </a:schemeClr>
              </a:solidFill>
            </a:rPr>
            <a:t>beet</a:t>
          </a:r>
          <a:endParaRPr lang="pl-PL" sz="12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spring </a:t>
          </a:r>
          <a:r>
            <a:rPr lang="pl-PL" sz="1200" b="1" kern="1200" dirty="0" err="1">
              <a:solidFill>
                <a:schemeClr val="tx1">
                  <a:lumMod val="50000"/>
                </a:schemeClr>
              </a:solidFill>
            </a:rPr>
            <a:t>barley</a:t>
          </a:r>
          <a:endParaRPr lang="pl-PL" sz="1200" b="1" kern="1200" dirty="0">
            <a:solidFill>
              <a:schemeClr val="tx1">
                <a:lumMod val="50000"/>
              </a:schemeClr>
            </a:solidFill>
          </a:endParaRP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provision</a:t>
          </a:r>
          <a:r>
            <a:rPr lang="pl-PL" sz="2400" kern="1200" dirty="0">
              <a:solidFill>
                <a:srgbClr val="231F20"/>
              </a:solidFill>
            </a:rPr>
            <a:t> of food </a:t>
          </a:r>
          <a:r>
            <a:rPr lang="pl-PL" sz="2400" kern="1200" dirty="0" err="1">
              <a:solidFill>
                <a:srgbClr val="231F20"/>
              </a:solidFill>
            </a:rPr>
            <a:t>security</a:t>
          </a:r>
          <a:endParaRPr lang="pl-PL" sz="2400" kern="1200" dirty="0">
            <a:solidFill>
              <a:srgbClr val="231F20"/>
            </a:solidFill>
          </a:endParaRP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protection of the environment</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enhancement of biodiversity</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canola</a:t>
          </a:r>
          <a:endParaRPr lang="pl-PL" sz="12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wheat</a:t>
          </a:r>
          <a:endParaRPr lang="pl-PL" sz="12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sugar</a:t>
          </a:r>
          <a:r>
            <a:rPr lang="pl-PL" sz="1200" b="1" kern="1200" dirty="0">
              <a:solidFill>
                <a:schemeClr val="tx1">
                  <a:lumMod val="50000"/>
                </a:schemeClr>
              </a:solidFill>
            </a:rPr>
            <a:t> </a:t>
          </a:r>
          <a:r>
            <a:rPr lang="pl-PL" sz="1200" b="1" kern="1200" dirty="0" err="1">
              <a:solidFill>
                <a:schemeClr val="tx1">
                  <a:lumMod val="50000"/>
                </a:schemeClr>
              </a:solidFill>
            </a:rPr>
            <a:t>beet</a:t>
          </a:r>
          <a:endParaRPr lang="pl-PL" sz="12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spring </a:t>
          </a:r>
          <a:r>
            <a:rPr lang="pl-PL" sz="1200" b="1" kern="1200" dirty="0" err="1">
              <a:solidFill>
                <a:schemeClr val="tx1">
                  <a:lumMod val="50000"/>
                </a:schemeClr>
              </a:solidFill>
            </a:rPr>
            <a:t>barley</a:t>
          </a:r>
          <a:endParaRPr lang="pl-PL" sz="1200" b="1" kern="1200" dirty="0">
            <a:solidFill>
              <a:schemeClr val="tx1">
                <a:lumMod val="50000"/>
              </a:schemeClr>
            </a:solidFill>
          </a:endParaRP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field </a:t>
          </a:r>
          <a:r>
            <a:rPr lang="pl-PL" sz="1200" b="1" kern="1200" dirty="0" err="1">
              <a:solidFill>
                <a:schemeClr val="tx1">
                  <a:lumMod val="50000"/>
                </a:schemeClr>
              </a:solidFill>
            </a:rPr>
            <a:t>peas</a:t>
          </a:r>
          <a:endParaRPr lang="pl-PL" sz="1200" b="1" kern="1200" dirty="0">
            <a:solidFill>
              <a:schemeClr val="tx1">
                <a:lumMod val="50000"/>
              </a:schemeClr>
            </a:solidFill>
          </a:endParaRP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wheat</a:t>
          </a:r>
          <a:endParaRPr lang="pl-PL" sz="12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sugar</a:t>
          </a:r>
          <a:r>
            <a:rPr lang="pl-PL" sz="1200" b="1" kern="1200" dirty="0">
              <a:solidFill>
                <a:schemeClr val="tx1">
                  <a:lumMod val="50000"/>
                </a:schemeClr>
              </a:solidFill>
            </a:rPr>
            <a:t> </a:t>
          </a:r>
          <a:r>
            <a:rPr lang="pl-PL" sz="1200" b="1" kern="1200" dirty="0" err="1">
              <a:solidFill>
                <a:schemeClr val="tx1">
                  <a:lumMod val="50000"/>
                </a:schemeClr>
              </a:solidFill>
            </a:rPr>
            <a:t>beet</a:t>
          </a:r>
          <a:endParaRPr lang="pl-PL" sz="12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spring </a:t>
          </a:r>
          <a:r>
            <a:rPr lang="pl-PL" sz="1200" b="1" kern="1200" dirty="0" err="1">
              <a:solidFill>
                <a:schemeClr val="tx1">
                  <a:lumMod val="50000"/>
                </a:schemeClr>
              </a:solidFill>
            </a:rPr>
            <a:t>barley</a:t>
          </a:r>
          <a:endParaRPr lang="pl-PL" sz="1200" b="1" kern="1200" dirty="0">
            <a:solidFill>
              <a:schemeClr val="tx1">
                <a:lumMod val="50000"/>
              </a:schemeClr>
            </a:solidFill>
          </a:endParaRP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field </a:t>
          </a:r>
          <a:r>
            <a:rPr lang="pl-PL" sz="1200" b="1" kern="1200" dirty="0" err="1">
              <a:solidFill>
                <a:schemeClr val="tx1">
                  <a:lumMod val="50000"/>
                </a:schemeClr>
              </a:solidFill>
            </a:rPr>
            <a:t>peas</a:t>
          </a:r>
          <a:endParaRPr lang="pl-PL" sz="1200" b="1" kern="1200" dirty="0">
            <a:solidFill>
              <a:schemeClr val="tx1">
                <a:lumMod val="50000"/>
              </a:schemeClr>
            </a:solidFill>
          </a:endParaRP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winter</a:t>
          </a:r>
          <a:r>
            <a:rPr lang="pl-PL" sz="1200" b="1" kern="1200" dirty="0">
              <a:solidFill>
                <a:schemeClr val="tx1">
                  <a:lumMod val="50000"/>
                </a:schemeClr>
              </a:solidFill>
            </a:rPr>
            <a:t> </a:t>
          </a:r>
          <a:r>
            <a:rPr lang="pl-PL" sz="1200" b="1" kern="1200" dirty="0" err="1">
              <a:solidFill>
                <a:schemeClr val="tx1">
                  <a:lumMod val="50000"/>
                </a:schemeClr>
              </a:solidFill>
            </a:rPr>
            <a:t>canola</a:t>
          </a:r>
          <a:endParaRPr lang="pl-PL" sz="12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potato</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oat</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blue</a:t>
          </a:r>
          <a:r>
            <a:rPr lang="pl-PL" sz="1500" b="1" kern="1200" dirty="0">
              <a:solidFill>
                <a:schemeClr val="tx1">
                  <a:lumMod val="50000"/>
                </a:schemeClr>
              </a:solidFill>
            </a:rPr>
            <a:t> </a:t>
          </a:r>
          <a:r>
            <a:rPr lang="pl-PL" sz="1500" b="1" kern="1200" dirty="0" err="1">
              <a:solidFill>
                <a:schemeClr val="tx1">
                  <a:lumMod val="50000"/>
                </a:schemeClr>
              </a:solidFill>
            </a:rPr>
            <a:t>lupin</a:t>
          </a:r>
          <a:endParaRPr lang="pl-PL" sz="1500" b="1" kern="1200" dirty="0">
            <a:solidFill>
              <a:schemeClr val="tx1">
                <a:lumMod val="50000"/>
              </a:schemeClr>
            </a:solidFill>
          </a:endParaRP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rye</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oat</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blue</a:t>
          </a:r>
          <a:r>
            <a:rPr lang="pl-PL" sz="1500" b="1" kern="1200" dirty="0">
              <a:solidFill>
                <a:schemeClr val="tx1">
                  <a:lumMod val="50000"/>
                </a:schemeClr>
              </a:solidFill>
            </a:rPr>
            <a:t> </a:t>
          </a:r>
          <a:r>
            <a:rPr lang="pl-PL" sz="1500" b="1" kern="1200" dirty="0" err="1">
              <a:solidFill>
                <a:schemeClr val="tx1">
                  <a:lumMod val="50000"/>
                </a:schemeClr>
              </a:solidFill>
            </a:rPr>
            <a:t>lupin</a:t>
          </a:r>
          <a:endParaRPr lang="pl-PL" sz="1500" b="1" kern="1200" dirty="0">
            <a:solidFill>
              <a:schemeClr val="tx1">
                <a:lumMod val="50000"/>
              </a:schemeClr>
            </a:solidFill>
          </a:endParaRP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rye</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potato</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blue</a:t>
          </a:r>
          <a:r>
            <a:rPr lang="pl-PL" sz="1500" b="1" kern="1200" dirty="0">
              <a:solidFill>
                <a:schemeClr val="tx1">
                  <a:lumMod val="50000"/>
                </a:schemeClr>
              </a:solidFill>
            </a:rPr>
            <a:t> </a:t>
          </a:r>
          <a:r>
            <a:rPr lang="pl-PL" sz="1500" b="1" kern="1200" dirty="0" err="1">
              <a:solidFill>
                <a:schemeClr val="tx1">
                  <a:lumMod val="50000"/>
                </a:schemeClr>
              </a:solidFill>
            </a:rPr>
            <a:t>lupin</a:t>
          </a:r>
          <a:endParaRPr lang="pl-PL" sz="1500" b="1" kern="1200" dirty="0">
            <a:solidFill>
              <a:schemeClr val="tx1">
                <a:lumMod val="50000"/>
              </a:schemeClr>
            </a:solidFill>
          </a:endParaRP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rye</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potato</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oat</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rye</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potato</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oat</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blue</a:t>
          </a:r>
          <a:r>
            <a:rPr lang="pl-PL" sz="1500" b="1" kern="1200" dirty="0">
              <a:solidFill>
                <a:schemeClr val="tx1">
                  <a:lumMod val="50000"/>
                </a:schemeClr>
              </a:solidFill>
            </a:rPr>
            <a:t> </a:t>
          </a:r>
          <a:r>
            <a:rPr lang="pl-PL" sz="1500" b="1" kern="1200" dirty="0" err="1">
              <a:solidFill>
                <a:schemeClr val="tx1">
                  <a:lumMod val="50000"/>
                </a:schemeClr>
              </a:solidFill>
            </a:rPr>
            <a:t>lupin</a:t>
          </a:r>
          <a:endParaRPr lang="pl-PL" sz="1500" b="1" kern="1200" dirty="0">
            <a:solidFill>
              <a:schemeClr val="tx1">
                <a:lumMod val="50000"/>
              </a:schemeClr>
            </a:solidFill>
          </a:endParaRP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field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year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0678" y="18278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Sunflower</a:t>
          </a:r>
          <a:endParaRPr lang="pl-PL" sz="1600" b="1" kern="1200" dirty="0">
            <a:solidFill>
              <a:srgbClr val="231F20"/>
            </a:solidFill>
          </a:endParaRPr>
        </a:p>
      </dsp:txBody>
      <dsp:txXfrm>
        <a:off x="10678" y="182789"/>
        <a:ext cx="1525000" cy="228750"/>
      </dsp:txXfrm>
    </dsp:sp>
    <dsp:sp modelId="{2C557754-C4B8-4423-8B48-77692FDB402C}">
      <dsp:nvSpPr>
        <dsp:cNvPr id="0" name=""/>
        <dsp:cNvSpPr/>
      </dsp:nvSpPr>
      <dsp:spPr>
        <a:xfrm>
          <a:off x="201" y="395031"/>
          <a:ext cx="1525000" cy="152500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86605" y="17842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Pumpkin</a:t>
          </a:r>
          <a:endParaRPr lang="pl-PL" sz="1600" b="1" kern="1200" dirty="0">
            <a:solidFill>
              <a:srgbClr val="231F20"/>
            </a:solidFill>
          </a:endParaRPr>
        </a:p>
      </dsp:txBody>
      <dsp:txXfrm>
        <a:off x="1686605" y="178429"/>
        <a:ext cx="1525000" cy="228750"/>
      </dsp:txXfrm>
    </dsp:sp>
    <dsp:sp modelId="{6CC3539E-3A5E-4DA6-AAF9-B991E1016658}">
      <dsp:nvSpPr>
        <dsp:cNvPr id="0" name=""/>
        <dsp:cNvSpPr/>
      </dsp:nvSpPr>
      <dsp:spPr>
        <a:xfrm>
          <a:off x="1686407" y="395031"/>
          <a:ext cx="1525000" cy="152500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Plants with a </a:t>
          </a:r>
          <a:r>
            <a:rPr lang="pl-PL" sz="2400" b="0" kern="1200" dirty="0" err="1">
              <a:solidFill>
                <a:srgbClr val="231F20"/>
              </a:solidFill>
            </a:rPr>
            <a:t>positive</a:t>
          </a:r>
          <a:r>
            <a:rPr lang="en-US" sz="2400" b="0" kern="1200" dirty="0">
              <a:solidFill>
                <a:srgbClr val="231F20"/>
              </a:solidFill>
            </a:rPr>
            <a:t> impact on organic matter in the soil</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L</a:t>
          </a:r>
          <a:r>
            <a:rPr lang="pl-PL" sz="2400" kern="1200" dirty="0">
              <a:solidFill>
                <a:srgbClr val="231F20"/>
              </a:solidFill>
            </a:rPr>
            <a:t>egumes</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G</a:t>
          </a:r>
          <a:r>
            <a:rPr lang="pl-PL" sz="2400" kern="1200" dirty="0">
              <a:solidFill>
                <a:srgbClr val="231F20"/>
              </a:solidFill>
            </a:rPr>
            <a:t>rasses</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P</a:t>
          </a:r>
          <a:r>
            <a:rPr lang="pl-PL" sz="2400" kern="1200" dirty="0">
              <a:solidFill>
                <a:srgbClr val="231F20"/>
              </a:solidFill>
            </a:rPr>
            <a:t>erennial forage crops</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Plants with a ne</a:t>
          </a:r>
          <a:r>
            <a:rPr lang="pl-PL" sz="2400" b="0" kern="1200" dirty="0" err="1">
              <a:solidFill>
                <a:srgbClr val="231F20"/>
              </a:solidFill>
            </a:rPr>
            <a:t>gative</a:t>
          </a:r>
          <a:r>
            <a:rPr lang="en-US" sz="2400" b="0" kern="1200" dirty="0">
              <a:solidFill>
                <a:srgbClr val="231F20"/>
              </a:solidFill>
            </a:rPr>
            <a:t> impact on organic matter in the soil</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R</a:t>
          </a:r>
          <a:r>
            <a:rPr lang="pl-PL" sz="2400" kern="1200" dirty="0">
              <a:solidFill>
                <a:srgbClr val="231F20"/>
              </a:solidFill>
            </a:rPr>
            <a:t>oot crops</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R</a:t>
          </a:r>
          <a:r>
            <a:rPr lang="pl-PL" sz="2400" kern="1200" dirty="0">
              <a:solidFill>
                <a:srgbClr val="231F20"/>
              </a:solidFill>
            </a:rPr>
            <a:t>oot vegetables</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M</a:t>
          </a:r>
          <a:r>
            <a:rPr lang="pl-PL" sz="2400" kern="1200" dirty="0">
              <a:solidFill>
                <a:srgbClr val="231F20"/>
              </a:solidFill>
            </a:rPr>
            <a:t>aize</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Plants with a neutral impact</a:t>
          </a:r>
          <a:r>
            <a:rPr lang="pl-PL" sz="2400" b="0" kern="1200" dirty="0">
              <a:solidFill>
                <a:srgbClr val="231F20"/>
              </a:solidFill>
            </a:rPr>
            <a:t> on </a:t>
          </a:r>
          <a:r>
            <a:rPr lang="pl-PL" sz="2400" b="0" kern="1200" dirty="0" err="1">
              <a:solidFill>
                <a:srgbClr val="231F20"/>
              </a:solidFill>
            </a:rPr>
            <a:t>organic</a:t>
          </a:r>
          <a:r>
            <a:rPr lang="pl-PL" sz="2400" b="0" kern="1200" dirty="0">
              <a:solidFill>
                <a:srgbClr val="231F20"/>
              </a:solidFill>
            </a:rPr>
            <a:t> </a:t>
          </a:r>
          <a:r>
            <a:rPr lang="pl-PL" sz="2400" b="0" kern="1200" dirty="0" err="1">
              <a:solidFill>
                <a:srgbClr val="231F20"/>
              </a:solidFill>
            </a:rPr>
            <a:t>matter</a:t>
          </a:r>
          <a:r>
            <a:rPr lang="pl-PL" sz="2400" b="0" kern="1200" dirty="0">
              <a:solidFill>
                <a:srgbClr val="231F20"/>
              </a:solidFill>
            </a:rPr>
            <a:t> in the </a:t>
          </a:r>
          <a:r>
            <a:rPr lang="pl-PL" sz="2400" b="0" kern="1200" dirty="0" err="1">
              <a:solidFill>
                <a:srgbClr val="231F20"/>
              </a:solidFill>
            </a:rPr>
            <a:t>soil</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 C</a:t>
          </a:r>
          <a:r>
            <a:rPr lang="pl-PL" sz="2400" kern="1200" dirty="0">
              <a:solidFill>
                <a:srgbClr val="231F20"/>
              </a:solidFill>
            </a:rPr>
            <a:t>ereals</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O</a:t>
          </a:r>
          <a:r>
            <a:rPr lang="pl-PL" sz="2400" kern="1200" dirty="0">
              <a:solidFill>
                <a:srgbClr val="231F20"/>
              </a:solidFill>
            </a:rPr>
            <a:t>ilseeds</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dirty="0">
              <a:solidFill>
                <a:srgbClr val="231F20"/>
              </a:solidFill>
            </a:rPr>
            <a:t>G</a:t>
          </a:r>
          <a:r>
            <a:rPr lang="pl-PL" sz="2400" kern="1200" dirty="0">
              <a:solidFill>
                <a:srgbClr val="231F20"/>
              </a:solidFill>
            </a:rPr>
            <a:t>rasses</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5792" y="463136"/>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In </a:t>
          </a:r>
          <a:r>
            <a:rPr lang="pl-PL" sz="2400" b="0" i="0" kern="1200" dirty="0" err="1">
              <a:solidFill>
                <a:srgbClr val="231F20"/>
              </a:solidFill>
            </a:rPr>
            <a:t>acidic</a:t>
          </a:r>
          <a:r>
            <a:rPr lang="pl-PL" sz="2400" b="0" i="0" kern="1200" dirty="0">
              <a:solidFill>
                <a:srgbClr val="231F20"/>
              </a:solidFill>
            </a:rPr>
            <a:t> </a:t>
          </a:r>
          <a:r>
            <a:rPr lang="pl-PL" sz="2400" b="0" i="0" kern="1200" dirty="0" err="1">
              <a:solidFill>
                <a:srgbClr val="231F20"/>
              </a:solidFill>
            </a:rPr>
            <a:t>soils</a:t>
          </a:r>
          <a:r>
            <a:rPr lang="pl-PL" sz="2400" b="0" i="0" kern="1200" dirty="0">
              <a:solidFill>
                <a:srgbClr val="231F20"/>
              </a:solidFill>
            </a:rPr>
            <a:t>, </a:t>
          </a:r>
          <a:r>
            <a:rPr lang="pl-PL" sz="2400" b="0" i="0" kern="1200" dirty="0" err="1">
              <a:solidFill>
                <a:srgbClr val="231F20"/>
              </a:solidFill>
            </a:rPr>
            <a:t>essential</a:t>
          </a:r>
          <a:r>
            <a:rPr lang="pl-PL" sz="2400" b="0" i="0" kern="1200" dirty="0">
              <a:solidFill>
                <a:srgbClr val="231F20"/>
              </a:solidFill>
            </a:rPr>
            <a:t> </a:t>
          </a:r>
          <a:r>
            <a:rPr lang="pl-PL" sz="2400" b="0" i="0" kern="1200" dirty="0" err="1">
              <a:solidFill>
                <a:srgbClr val="231F20"/>
              </a:solidFill>
            </a:rPr>
            <a:t>nutrients</a:t>
          </a:r>
          <a:r>
            <a:rPr lang="pl-PL" sz="2400" b="0" i="0" kern="1200" dirty="0">
              <a:solidFill>
                <a:srgbClr val="231F20"/>
              </a:solidFill>
            </a:rPr>
            <a:t> </a:t>
          </a:r>
          <a:r>
            <a:rPr lang="pl-PL" sz="2400" b="0" i="0" kern="1200" dirty="0" err="1">
              <a:solidFill>
                <a:srgbClr val="231F20"/>
              </a:solidFill>
            </a:rPr>
            <a:t>like</a:t>
          </a:r>
          <a:r>
            <a:rPr lang="pl-PL" sz="2400" b="0" i="0" kern="1200" dirty="0">
              <a:solidFill>
                <a:srgbClr val="231F20"/>
              </a:solidFill>
            </a:rPr>
            <a:t> P, Ca, and Mg </a:t>
          </a:r>
          <a:r>
            <a:rPr lang="pl-PL" sz="2400" b="0" i="0" kern="1200" dirty="0" err="1">
              <a:solidFill>
                <a:srgbClr val="231F20"/>
              </a:solidFill>
            </a:rPr>
            <a:t>become</a:t>
          </a:r>
          <a:r>
            <a:rPr lang="pl-PL" sz="2400" b="0" i="0" kern="1200" dirty="0">
              <a:solidFill>
                <a:srgbClr val="231F20"/>
              </a:solidFill>
            </a:rPr>
            <a:t> less </a:t>
          </a:r>
          <a:r>
            <a:rPr lang="pl-PL" sz="2400" b="0" i="0" kern="1200" dirty="0" err="1">
              <a:solidFill>
                <a:srgbClr val="231F20"/>
              </a:solidFill>
            </a:rPr>
            <a:t>available</a:t>
          </a:r>
          <a:r>
            <a:rPr lang="pl-PL" sz="2400" b="0" i="0" kern="1200" dirty="0">
              <a:solidFill>
                <a:srgbClr val="231F20"/>
              </a:solidFill>
            </a:rPr>
            <a:t>, </a:t>
          </a:r>
          <a:r>
            <a:rPr lang="pl-PL" sz="2400" b="0" i="0" kern="1200" dirty="0" err="1">
              <a:solidFill>
                <a:srgbClr val="231F20"/>
              </a:solidFill>
            </a:rPr>
            <a:t>while</a:t>
          </a:r>
          <a:r>
            <a:rPr lang="pl-PL" sz="2400" b="0" i="0" kern="1200" dirty="0">
              <a:solidFill>
                <a:srgbClr val="231F20"/>
              </a:solidFill>
            </a:rPr>
            <a:t> </a:t>
          </a:r>
          <a:r>
            <a:rPr lang="pl-PL" sz="2400" b="0" i="0" kern="1200" dirty="0" err="1">
              <a:solidFill>
                <a:srgbClr val="231F20"/>
              </a:solidFill>
            </a:rPr>
            <a:t>micronutrients</a:t>
          </a:r>
          <a:r>
            <a:rPr lang="pl-PL" sz="2400" b="0" i="0" kern="1200" dirty="0">
              <a:solidFill>
                <a:srgbClr val="231F20"/>
              </a:solidFill>
            </a:rPr>
            <a:t> </a:t>
          </a:r>
          <a:r>
            <a:rPr lang="pl-PL" sz="2400" b="0" i="0" kern="1200" dirty="0" err="1">
              <a:solidFill>
                <a:srgbClr val="231F20"/>
              </a:solidFill>
            </a:rPr>
            <a:t>like</a:t>
          </a:r>
          <a:r>
            <a:rPr lang="pl-PL" sz="2400" b="0" i="0" kern="1200" dirty="0">
              <a:solidFill>
                <a:srgbClr val="231F20"/>
              </a:solidFill>
            </a:rPr>
            <a:t> Fe, Mn, and Al </a:t>
          </a:r>
          <a:r>
            <a:rPr lang="pl-PL" sz="2400" b="0" i="0" kern="1200" dirty="0" err="1">
              <a:solidFill>
                <a:srgbClr val="231F20"/>
              </a:solidFill>
            </a:rPr>
            <a:t>can</a:t>
          </a:r>
          <a:r>
            <a:rPr lang="pl-PL" sz="2400" b="0" i="0" kern="1200" dirty="0">
              <a:solidFill>
                <a:srgbClr val="231F20"/>
              </a:solidFill>
            </a:rPr>
            <a:t> </a:t>
          </a:r>
          <a:r>
            <a:rPr lang="pl-PL" sz="2400" b="0" i="0" kern="1200" dirty="0" err="1">
              <a:solidFill>
                <a:srgbClr val="231F20"/>
              </a:solidFill>
            </a:rPr>
            <a:t>become</a:t>
          </a:r>
          <a:r>
            <a:rPr lang="pl-PL" sz="2400" b="0" i="0" kern="1200" dirty="0">
              <a:solidFill>
                <a:srgbClr val="231F20"/>
              </a:solidFill>
            </a:rPr>
            <a:t> </a:t>
          </a:r>
          <a:r>
            <a:rPr lang="pl-PL" sz="2400" b="0" i="0" kern="1200" dirty="0" err="1">
              <a:solidFill>
                <a:srgbClr val="231F20"/>
              </a:solidFill>
            </a:rPr>
            <a:t>more</a:t>
          </a:r>
          <a:r>
            <a:rPr lang="pl-PL" sz="2400" b="0" i="0" kern="1200" dirty="0">
              <a:solidFill>
                <a:srgbClr val="231F20"/>
              </a:solidFill>
            </a:rPr>
            <a:t> </a:t>
          </a:r>
          <a:r>
            <a:rPr lang="pl-PL" sz="2400" b="0" i="0" kern="1200" dirty="0" err="1">
              <a:solidFill>
                <a:srgbClr val="231F20"/>
              </a:solidFill>
            </a:rPr>
            <a:t>available</a:t>
          </a:r>
          <a:endParaRPr lang="pl-PL" sz="2400" b="0" i="0" kern="1200" dirty="0">
            <a:solidFill>
              <a:srgbClr val="231F20"/>
            </a:solidFill>
          </a:endParaRPr>
        </a:p>
      </dsp:txBody>
      <dsp:txXfrm>
        <a:off x="2175792" y="463136"/>
        <a:ext cx="4417518" cy="1997973"/>
      </dsp:txXfrm>
    </dsp:sp>
    <dsp:sp modelId="{CCE3EBC2-C8E7-4C2E-91C0-9DA33A006D96}">
      <dsp:nvSpPr>
        <dsp:cNvPr id="0" name=""/>
        <dsp:cNvSpPr/>
      </dsp:nvSpPr>
      <dsp:spPr>
        <a:xfrm>
          <a:off x="0" y="463136"/>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0" y="2790774"/>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In alkaline soils, the availability of</a:t>
          </a:r>
          <a:r>
            <a:rPr lang="pl-PL" sz="2400" kern="1200" dirty="0">
              <a:solidFill>
                <a:srgbClr val="231F20"/>
              </a:solidFill>
            </a:rPr>
            <a:t> P, Fe, Mn</a:t>
          </a:r>
          <a:r>
            <a:rPr lang="en-US" sz="2400" kern="1200" dirty="0">
              <a:solidFill>
                <a:srgbClr val="231F20"/>
              </a:solidFill>
            </a:rPr>
            <a:t>, </a:t>
          </a:r>
          <a:r>
            <a:rPr lang="pl-PL" sz="2400" kern="1200" dirty="0">
              <a:solidFill>
                <a:srgbClr val="231F20"/>
              </a:solidFill>
            </a:rPr>
            <a:t>Zn</a:t>
          </a:r>
          <a:r>
            <a:rPr lang="en-US" sz="2400" kern="1200" dirty="0">
              <a:solidFill>
                <a:srgbClr val="231F20"/>
              </a:solidFill>
            </a:rPr>
            <a:t>, and </a:t>
          </a:r>
          <a:r>
            <a:rPr lang="pl-PL" sz="2400" kern="1200" dirty="0">
              <a:solidFill>
                <a:srgbClr val="231F20"/>
              </a:solidFill>
            </a:rPr>
            <a:t>Cu</a:t>
          </a:r>
          <a:r>
            <a:rPr lang="en-US" sz="2400" kern="1200" dirty="0">
              <a:solidFill>
                <a:srgbClr val="231F20"/>
              </a:solidFill>
            </a:rPr>
            <a:t> is often reduced.</a:t>
          </a:r>
          <a:endParaRPr lang="pl-PL" sz="2400" kern="1200" dirty="0">
            <a:solidFill>
              <a:srgbClr val="231F20"/>
            </a:solidFill>
          </a:endParaRPr>
        </a:p>
      </dsp:txBody>
      <dsp:txXfrm>
        <a:off x="0" y="2790774"/>
        <a:ext cx="4417518" cy="1997973"/>
      </dsp:txXfrm>
    </dsp:sp>
    <dsp:sp modelId="{647C7C7D-9520-4D9F-96A9-866EAFE60D9C}">
      <dsp:nvSpPr>
        <dsp:cNvPr id="0" name=""/>
        <dsp:cNvSpPr/>
      </dsp:nvSpPr>
      <dsp:spPr>
        <a:xfrm>
          <a:off x="4615317" y="2790774"/>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rye</a:t>
          </a:r>
          <a:r>
            <a:rPr lang="pl-PL" sz="16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potato</a:t>
          </a:r>
          <a:r>
            <a:rPr lang="pl-PL" sz="16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triticale</a:t>
          </a:r>
          <a:r>
            <a:rPr lang="pl-PL" sz="16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maize</a:t>
          </a:r>
          <a:r>
            <a:rPr lang="pl-PL" sz="16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sugar</a:t>
          </a:r>
          <a:r>
            <a:rPr lang="pl-PL" sz="1600" kern="1200" dirty="0"/>
            <a:t> </a:t>
          </a:r>
          <a:r>
            <a:rPr lang="pl-PL" sz="1600" kern="1200" dirty="0" err="1"/>
            <a:t>beet</a:t>
          </a:r>
          <a:r>
            <a:rPr lang="pl-PL" sz="16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rapeseed</a:t>
          </a:r>
          <a:r>
            <a:rPr lang="pl-PL" sz="16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wheat</a:t>
          </a:r>
          <a:r>
            <a:rPr lang="pl-PL" sz="16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barley</a:t>
          </a:r>
          <a:r>
            <a:rPr lang="pl-PL" sz="16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pl-PL" sz="1600" kern="1200" dirty="0" err="1"/>
            <a:t>Blueberries</a:t>
          </a:r>
          <a:r>
            <a:rPr lang="pl-PL" sz="16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Tomato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Basil</a:t>
          </a: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Lettuce</a:t>
          </a:r>
          <a:r>
            <a:rPr lang="pl-PL" sz="1600" b="1" kern="1200" dirty="0">
              <a:solidFill>
                <a:srgbClr val="231F20"/>
              </a:solidFill>
            </a:rPr>
            <a:t>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Carrot</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Cucumber</a:t>
          </a:r>
          <a:endParaRPr lang="pl-PL" sz="1600" b="1" kern="1200" dirty="0">
            <a:solidFill>
              <a:srgbClr val="231F20"/>
            </a:solidFill>
          </a:endParaRP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Sunflower</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417037" y="42468"/>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Intercropping</a:t>
          </a:r>
          <a:endParaRPr lang="pl-PL" sz="2000" kern="1200" dirty="0">
            <a:solidFill>
              <a:srgbClr val="231F20"/>
            </a:solidFill>
          </a:endParaRPr>
        </a:p>
      </dsp:txBody>
      <dsp:txXfrm>
        <a:off x="417037" y="42468"/>
        <a:ext cx="1837821" cy="275673"/>
      </dsp:txXfrm>
    </dsp:sp>
    <dsp:sp modelId="{091E1856-91D9-46D6-BB5F-3BAFCCC2C76F}">
      <dsp:nvSpPr>
        <dsp:cNvPr id="0" name=""/>
        <dsp:cNvSpPr/>
      </dsp:nvSpPr>
      <dsp:spPr>
        <a:xfrm>
          <a:off x="417037" y="372780"/>
          <a:ext cx="1837821" cy="18378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2598876" y="0"/>
          <a:ext cx="307743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a:solidFill>
                <a:srgbClr val="231F20"/>
              </a:solidFill>
            </a:rPr>
            <a:t>Companion </a:t>
          </a:r>
          <a:r>
            <a:rPr lang="pl-PL" sz="2000" kern="1200" dirty="0" err="1">
              <a:solidFill>
                <a:srgbClr val="231F20"/>
              </a:solidFill>
            </a:rPr>
            <a:t>planting</a:t>
          </a:r>
          <a:endParaRPr lang="pl-PL" sz="2000" kern="1200" dirty="0">
            <a:solidFill>
              <a:srgbClr val="231F20"/>
            </a:solidFill>
          </a:endParaRPr>
        </a:p>
      </dsp:txBody>
      <dsp:txXfrm>
        <a:off x="2598876" y="0"/>
        <a:ext cx="3077431" cy="275673"/>
      </dsp:txXfrm>
    </dsp:sp>
    <dsp:sp modelId="{AF74A84D-290A-40AD-8050-6755077A5C42}">
      <dsp:nvSpPr>
        <dsp:cNvPr id="0" name=""/>
        <dsp:cNvSpPr/>
      </dsp:nvSpPr>
      <dsp:spPr>
        <a:xfrm>
          <a:off x="2576970" y="363720"/>
          <a:ext cx="1837821" cy="183782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1036842"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Relay cropping</a:t>
          </a:r>
        </a:p>
      </dsp:txBody>
      <dsp:txXfrm>
        <a:off x="1036842" y="2394384"/>
        <a:ext cx="1837821" cy="275673"/>
      </dsp:txXfrm>
    </dsp:sp>
    <dsp:sp modelId="{26951A28-61BC-408A-A6D2-5006794E81CB}">
      <dsp:nvSpPr>
        <dsp:cNvPr id="0" name=""/>
        <dsp:cNvSpPr/>
      </dsp:nvSpPr>
      <dsp:spPr>
        <a:xfrm>
          <a:off x="1036842" y="2724696"/>
          <a:ext cx="1837821" cy="1837821"/>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3068936"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Alley cropping</a:t>
          </a:r>
          <a:endParaRPr lang="pl-PL" sz="2000" kern="1200" dirty="0">
            <a:solidFill>
              <a:srgbClr val="231F20"/>
            </a:solidFill>
          </a:endParaRPr>
        </a:p>
      </dsp:txBody>
      <dsp:txXfrm>
        <a:off x="3068936" y="2394384"/>
        <a:ext cx="1837821" cy="275673"/>
      </dsp:txXfrm>
    </dsp:sp>
    <dsp:sp modelId="{21C7C720-96AD-48A9-A1FE-1F0A00D18F81}">
      <dsp:nvSpPr>
        <dsp:cNvPr id="0" name=""/>
        <dsp:cNvSpPr/>
      </dsp:nvSpPr>
      <dsp:spPr>
        <a:xfrm>
          <a:off x="3068936" y="2724696"/>
          <a:ext cx="1837821" cy="1837821"/>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early</a:t>
          </a:r>
          <a:r>
            <a:rPr lang="pl-PL" sz="2400" b="0" kern="1200" dirty="0">
              <a:solidFill>
                <a:schemeClr val="tx1">
                  <a:lumMod val="50000"/>
                </a:schemeClr>
              </a:solidFill>
            </a:rPr>
            <a:t> </a:t>
          </a:r>
          <a:r>
            <a:rPr lang="pl-PL" sz="2400" b="0" kern="1200" dirty="0" err="1">
              <a:solidFill>
                <a:schemeClr val="tx1">
                  <a:lumMod val="50000"/>
                </a:schemeClr>
              </a:solidFill>
            </a:rPr>
            <a:t>potatoes</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late</a:t>
          </a:r>
          <a:r>
            <a:rPr lang="pl-PL" sz="2400" b="0" kern="1200" dirty="0">
              <a:solidFill>
                <a:schemeClr val="tx1">
                  <a:lumMod val="50000"/>
                </a:schemeClr>
              </a:solidFill>
            </a:rPr>
            <a:t> </a:t>
          </a:r>
          <a:r>
            <a:rPr lang="pl-PL" sz="2400" b="0" kern="1200" dirty="0" err="1">
              <a:solidFill>
                <a:schemeClr val="tx1">
                  <a:lumMod val="50000"/>
                </a:schemeClr>
              </a:solidFill>
            </a:rPr>
            <a:t>potatoes</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winter</a:t>
          </a:r>
          <a:r>
            <a:rPr lang="pl-PL" sz="2400" b="0" kern="1200" dirty="0">
              <a:solidFill>
                <a:schemeClr val="tx1">
                  <a:lumMod val="50000"/>
                </a:schemeClr>
              </a:solidFill>
            </a:rPr>
            <a:t> </a:t>
          </a:r>
          <a:r>
            <a:rPr lang="pl-PL" sz="2400" b="0" kern="1200" dirty="0" err="1">
              <a:solidFill>
                <a:schemeClr val="tx1">
                  <a:lumMod val="50000"/>
                </a:schemeClr>
              </a:solidFill>
            </a:rPr>
            <a:t>rye</a:t>
          </a:r>
          <a:r>
            <a:rPr lang="pl-PL" sz="2400" b="0" kern="1200" dirty="0">
              <a:solidFill>
                <a:schemeClr val="tx1">
                  <a:lumMod val="50000"/>
                </a:schemeClr>
              </a:solidFill>
            </a:rPr>
            <a:t> </a:t>
          </a:r>
          <a:r>
            <a:rPr lang="pl-PL" sz="2400" b="0" kern="1200" dirty="0" err="1">
              <a:solidFill>
                <a:schemeClr val="tx1">
                  <a:lumMod val="50000"/>
                </a:schemeClr>
              </a:solidFill>
            </a:rPr>
            <a:t>or</a:t>
          </a:r>
          <a:r>
            <a:rPr lang="pl-PL" sz="2400" b="0" kern="1200" dirty="0">
              <a:solidFill>
                <a:schemeClr val="tx1">
                  <a:lumMod val="50000"/>
                </a:schemeClr>
              </a:solidFill>
            </a:rPr>
            <a:t> </a:t>
          </a:r>
          <a:r>
            <a:rPr lang="pl-PL" sz="2400" b="0" kern="1200" dirty="0" err="1">
              <a:solidFill>
                <a:schemeClr val="tx1">
                  <a:lumMod val="50000"/>
                </a:schemeClr>
              </a:solidFill>
            </a:rPr>
            <a:t>wheat</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10/10/2024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0.png"/><Relationship Id="rId5" Type="http://schemas.openxmlformats.org/officeDocument/2006/relationships/image" Target="../media/image73.png"/><Relationship Id="rId10" Type="http://schemas.openxmlformats.org/officeDocument/2006/relationships/image" Target="../media/image84.png"/><Relationship Id="rId4" Type="http://schemas.microsoft.com/office/2007/relationships/hdphoto" Target="../media/hdphoto7.wdp"/><Relationship Id="rId9"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0.xml"/><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9.xml"/><Relationship Id="rId7" Type="http://schemas.openxmlformats.org/officeDocument/2006/relationships/image" Target="../media/image91.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29.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6.jpeg"/><Relationship Id="rId7" Type="http://schemas.openxmlformats.org/officeDocument/2006/relationships/diagramColors" Target="../diagrams/colors23.xml"/><Relationship Id="rId2" Type="http://schemas.openxmlformats.org/officeDocument/2006/relationships/image" Target="../media/image135.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10.xml"/><Relationship Id="rId5" Type="http://schemas.openxmlformats.org/officeDocument/2006/relationships/image" Target="../media/image146.png"/><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11.xml"/><Relationship Id="rId6" Type="http://schemas.openxmlformats.org/officeDocument/2006/relationships/image" Target="../media/image195.jpeg"/><Relationship Id="rId11" Type="http://schemas.openxmlformats.org/officeDocument/2006/relationships/image" Target="../media/image200.png"/><Relationship Id="rId5" Type="http://schemas.openxmlformats.org/officeDocument/2006/relationships/image" Target="../media/image194.jpeg"/><Relationship Id="rId10" Type="http://schemas.openxmlformats.org/officeDocument/2006/relationships/image" Target="../media/image199.jpeg"/><Relationship Id="rId4" Type="http://schemas.openxmlformats.org/officeDocument/2006/relationships/image" Target="../media/image193.png"/><Relationship Id="rId9" Type="http://schemas.openxmlformats.org/officeDocument/2006/relationships/image" Target="../media/image19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Crop Management in Agroecology</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3" y="846903"/>
            <a:ext cx="6562677" cy="339415"/>
          </a:xfrm>
        </p:spPr>
        <p:txBody>
          <a:bodyPr/>
          <a:lstStyle/>
          <a:p>
            <a:r>
              <a:rPr lang="en-US" dirty="0"/>
              <a:t>Ecological Balance is Fundamental to Productivity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2" y="1281249"/>
            <a:ext cx="7144885" cy="999383"/>
          </a:xfrm>
        </p:spPr>
        <p:txBody>
          <a:bodyPr/>
          <a:lstStyle/>
          <a:p>
            <a:r>
              <a:rPr lang="en-US" dirty="0"/>
              <a:t>Sustainable cropping systems should mimic natural</a:t>
            </a:r>
            <a:r>
              <a:rPr lang="pl-PL" dirty="0"/>
              <a:t> </a:t>
            </a:r>
            <a:r>
              <a:rPr lang="en-US" dirty="0"/>
              <a:t>ecosystems in their diversity and complexity to enhance</a:t>
            </a:r>
            <a:r>
              <a:rPr lang="pl-PL" dirty="0"/>
              <a:t> </a:t>
            </a:r>
            <a:r>
              <a:rPr lang="en-US" dirty="0"/>
              <a:t>resilience and productivity.</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770036"/>
            <a:ext cx="6562677" cy="339415"/>
          </a:xfrm>
        </p:spPr>
        <p:txBody>
          <a:bodyPr/>
          <a:lstStyle/>
          <a:p>
            <a:r>
              <a:rPr lang="en-US" dirty="0"/>
              <a:t>Biodiversity Enhances System Resilience</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75020" y="3150109"/>
            <a:ext cx="7015447" cy="999383"/>
          </a:xfrm>
        </p:spPr>
        <p:txBody>
          <a:bodyPr/>
          <a:lstStyle/>
          <a:p>
            <a:r>
              <a:rPr lang="en-US" dirty="0"/>
              <a:t>Diverse cropping strategies, including crop rotation, intercropping, and the use of cover crops, are </a:t>
            </a:r>
            <a:r>
              <a:rPr lang="en-US" dirty="0" err="1"/>
              <a:t>prioritised</a:t>
            </a:r>
            <a:r>
              <a:rPr lang="en-US" dirty="0"/>
              <a:t> to enhance biodiversity both above and below the soil surface.</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633833"/>
            <a:ext cx="6562677" cy="339415"/>
          </a:xfrm>
        </p:spPr>
        <p:txBody>
          <a:bodyPr/>
          <a:lstStyle/>
          <a:p>
            <a:r>
              <a:rPr lang="en-US" dirty="0"/>
              <a:t>Soil Health is the Basis of Plant </a:t>
            </a:r>
            <a:r>
              <a:rPr lang="en-US" dirty="0" err="1"/>
              <a:t>Healt</a:t>
            </a:r>
            <a:r>
              <a:rPr lang="pl-PL" dirty="0"/>
              <a:t>h</a:t>
            </a:r>
            <a:endParaRPr lang="en-US"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36142" y="5038788"/>
            <a:ext cx="7144884" cy="999383"/>
          </a:xfrm>
        </p:spPr>
        <p:txBody>
          <a:bodyPr/>
          <a:lstStyle/>
          <a:p>
            <a:r>
              <a:rPr lang="en-US" dirty="0"/>
              <a:t>Soil is not just a medium for plant growth but a living ecosystem vital for sustaining plants. Healthy, biologically active soils can provide all the necessary nutrients for plant</a:t>
            </a:r>
            <a:r>
              <a:rPr lang="pl-PL" dirty="0"/>
              <a:t>s</a:t>
            </a:r>
            <a:r>
              <a:rPr lang="en-US" dirty="0"/>
              <a: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b="1" dirty="0">
                <a:solidFill>
                  <a:srgbClr val="000000"/>
                </a:solidFill>
                <a:highlight>
                  <a:srgbClr val="9DD8DE"/>
                </a:highlight>
              </a:rPr>
              <a:t>   </a:t>
            </a:r>
            <a:r>
              <a:rPr lang="pl-PL" b="1" dirty="0">
                <a:solidFill>
                  <a:srgbClr val="000000"/>
                </a:solidFill>
                <a:highlight>
                  <a:srgbClr val="9DD8DE"/>
                </a:highlight>
              </a:rPr>
              <a:t>Sustainable Crop Management Practices - Paradigms</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t>Sustainability Requires </a:t>
            </a:r>
            <a:r>
              <a:rPr lang="en-US" dirty="0" err="1"/>
              <a:t>Minimising</a:t>
            </a:r>
            <a:r>
              <a:rPr lang="en-US" dirty="0"/>
              <a:t> External Inputs</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450079" y="1278445"/>
            <a:ext cx="7015448" cy="999383"/>
          </a:xfrm>
        </p:spPr>
        <p:txBody>
          <a:bodyPr/>
          <a:lstStyle/>
          <a:p>
            <a:r>
              <a:rPr lang="en-US" dirty="0"/>
              <a:t>Sustainable cropping systems should </a:t>
            </a:r>
            <a:r>
              <a:rPr lang="en-US" dirty="0" err="1"/>
              <a:t>minimise</a:t>
            </a:r>
            <a:r>
              <a:rPr lang="en-US" dirty="0"/>
              <a:t> reliance on external inputs (such as synthetic </a:t>
            </a:r>
            <a:r>
              <a:rPr lang="en-US" dirty="0" err="1"/>
              <a:t>fertilisers</a:t>
            </a:r>
            <a:r>
              <a:rPr lang="en-US" dirty="0"/>
              <a:t>) that can harm the environment and degrade natural resources.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t>Agroecosystems are Context-specific</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50080" y="3192973"/>
            <a:ext cx="7015447" cy="999383"/>
          </a:xfrm>
        </p:spPr>
        <p:txBody>
          <a:bodyPr/>
          <a:lstStyle/>
          <a:p>
            <a:r>
              <a:rPr lang="en-US" dirty="0"/>
              <a:t>There is no one-size-fits-all solution in agriculture. Sustainable cropping practices must be adapted to the local environmental, cultural, and socio-economic contexts.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t>Resilience to Climate Change is Essential</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45583" y="5011714"/>
            <a:ext cx="7144884" cy="999383"/>
          </a:xfrm>
        </p:spPr>
        <p:txBody>
          <a:bodyPr/>
          <a:lstStyle/>
          <a:p>
            <a:r>
              <a:rPr lang="en-US" dirty="0"/>
              <a:t>With the increasing impacts of climate change, cropping systems must be resilient to extreme weather events, changing temperature, and pest and disease pressures.</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Sustainable</a:t>
            </a:r>
            <a:r>
              <a:rPr lang="pl-PL" dirty="0"/>
              <a:t> </a:t>
            </a:r>
            <a:r>
              <a:rPr lang="pl-PL" dirty="0" err="1"/>
              <a:t>Crop</a:t>
            </a:r>
            <a:r>
              <a:rPr lang="pl-PL" dirty="0"/>
              <a:t> Management </a:t>
            </a:r>
            <a:r>
              <a:rPr lang="pl-PL" dirty="0" err="1"/>
              <a:t>Practices</a:t>
            </a:r>
            <a:r>
              <a:rPr lang="pl-PL" dirty="0"/>
              <a:t> - </a:t>
            </a:r>
            <a:r>
              <a:rPr lang="pl-PL" dirty="0" err="1"/>
              <a:t>Paradigms</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b="1" dirty="0">
                <a:solidFill>
                  <a:srgbClr val="000000"/>
                </a:solidFill>
                <a:highlight>
                  <a:srgbClr val="9DD8DE"/>
                </a:highlight>
              </a:rPr>
              <a:t>   </a:t>
            </a:r>
            <a:r>
              <a:rPr lang="pl-PL" b="1" dirty="0">
                <a:solidFill>
                  <a:srgbClr val="000000"/>
                </a:solidFill>
                <a:highlight>
                  <a:srgbClr val="9DD8DE"/>
                </a:highlight>
              </a:rPr>
              <a:t>Sustainable Crop Management Practices - Paradigms</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Crop Diversification &amp; Polyculture Systems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pl-PL" dirty="0"/>
              <a:t>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Monoculture</a:t>
            </a:r>
            <a:r>
              <a:rPr lang="en-US" dirty="0"/>
              <a:t> </a:t>
            </a:r>
            <a:r>
              <a:rPr lang="pl-PL" dirty="0"/>
              <a:t>-</a:t>
            </a:r>
            <a:r>
              <a:rPr lang="en-US" dirty="0"/>
              <a:t> cultivating a single crop species over a large area</a:t>
            </a:r>
            <a:r>
              <a:rPr lang="pl-PL" dirty="0"/>
              <a:t>.</a:t>
            </a:r>
            <a:endParaRPr lang="en-US" dirty="0"/>
          </a:p>
          <a:p>
            <a:endParaRPr lang="pl-PL" b="1" dirty="0"/>
          </a:p>
          <a:p>
            <a:r>
              <a:rPr lang="en-US" b="1" dirty="0"/>
              <a:t>Mixed cropping</a:t>
            </a:r>
            <a:r>
              <a:rPr lang="en-US" dirty="0"/>
              <a:t> </a:t>
            </a:r>
            <a:r>
              <a:rPr lang="pl-PL" dirty="0"/>
              <a:t>-</a:t>
            </a:r>
            <a:r>
              <a:rPr lang="en-US" dirty="0"/>
              <a:t> growing two or more crops simultaneously on the same piece of land</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87681" y="876244"/>
            <a:ext cx="6366042" cy="992652"/>
          </a:xfrm>
        </p:spPr>
        <p:txBody>
          <a:bodyPr/>
          <a:lstStyle/>
          <a:p>
            <a:r>
              <a:rPr lang="en-US" dirty="0"/>
              <a:t>Mixed cropping </a:t>
            </a:r>
            <a:r>
              <a:rPr lang="pl-PL" dirty="0"/>
              <a:t>vs. </a:t>
            </a:r>
            <a:r>
              <a:rPr lang="pl-PL" dirty="0" err="1"/>
              <a:t>monoculture</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Monoculture</a:t>
            </a:r>
            <a:r>
              <a:rPr lang="pl-PL" b="1" dirty="0"/>
              <a:t> – Pros and </a:t>
            </a:r>
            <a:r>
              <a:rPr lang="pl-PL" b="1" dirty="0" err="1"/>
              <a:t>Cons</a:t>
            </a:r>
            <a:r>
              <a:rPr lang="pl-PL" b="1" dirty="0"/>
              <a:t>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0708" y="2091029"/>
            <a:ext cx="7986419" cy="3367093"/>
            <a:chOff x="2129335" y="2137471"/>
            <a:chExt cx="79864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400" kern="1200" dirty="0">
                  <a:solidFill>
                    <a:srgbClr val="231F20"/>
                  </a:solidFill>
                </a:rPr>
                <a:t>increase the efficiency of planting, maintenance, and harvesting</a:t>
              </a:r>
              <a:r>
                <a:rPr lang="pl-PL" sz="24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400" kern="1200" dirty="0">
                  <a:solidFill>
                    <a:srgbClr val="231F20"/>
                  </a:solidFill>
                </a:rPr>
                <a:t>more economically attractive in the short term due to its potential for higher yields and lower labor costs</a:t>
              </a:r>
              <a:r>
                <a:rPr lang="pl-PL" sz="24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400" kern="1200" dirty="0">
                  <a:solidFill>
                    <a:srgbClr val="231F20"/>
                  </a:solidFill>
                </a:rPr>
                <a:t>often results in greater vulnerability to pests, diseases, and adverse weather conditions</a:t>
              </a:r>
              <a:r>
                <a:rPr lang="pl-PL" sz="24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400" kern="1200" dirty="0">
                  <a:solidFill>
                    <a:srgbClr val="231F20"/>
                  </a:solidFill>
                </a:rPr>
                <a:t>lead to soil nutrient depletion and increased dependency on chemical inputs like </a:t>
              </a:r>
              <a:r>
                <a:rPr lang="en-US" sz="2400" kern="1200" dirty="0" err="1">
                  <a:solidFill>
                    <a:srgbClr val="231F20"/>
                  </a:solidFill>
                </a:rPr>
                <a:t>fertilisers</a:t>
              </a:r>
              <a:r>
                <a:rPr lang="en-US" sz="2400" kern="1200" dirty="0">
                  <a:solidFill>
                    <a:srgbClr val="231F20"/>
                  </a:solidFill>
                </a:rPr>
                <a:t> and pesticides</a:t>
              </a:r>
              <a:r>
                <a:rPr lang="pl-PL" sz="24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Mixed cropping – Pros and Cons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7067" y="2330121"/>
            <a:ext cx="7738565" cy="3284838"/>
            <a:chOff x="2129335" y="2620168"/>
            <a:chExt cx="7738565"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243799" y="2620168"/>
              <a:ext cx="383284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3"/>
                </a:buBlip>
              </a:pPr>
              <a:r>
                <a:rPr lang="en-US" sz="2400" dirty="0">
                  <a:solidFill>
                    <a:srgbClr val="231F20"/>
                  </a:solidFill>
                </a:rPr>
                <a:t>better resource </a:t>
              </a:r>
              <a:r>
                <a:rPr lang="en-US" sz="2400" dirty="0" err="1">
                  <a:solidFill>
                    <a:srgbClr val="231F20"/>
                  </a:solidFill>
                </a:rPr>
                <a:t>utilisation</a:t>
              </a:r>
              <a:r>
                <a:rPr lang="en-US" sz="2400" dirty="0">
                  <a:solidFill>
                    <a:srgbClr val="231F20"/>
                  </a:solidFill>
                </a:rPr>
                <a:t>;</a:t>
              </a:r>
            </a:p>
            <a:p>
              <a:pPr marL="342900" lvl="0" indent="-342900" defTabSz="1066800">
                <a:lnSpc>
                  <a:spcPct val="90000"/>
                </a:lnSpc>
                <a:spcBef>
                  <a:spcPct val="0"/>
                </a:spcBef>
                <a:spcAft>
                  <a:spcPct val="35000"/>
                </a:spcAft>
                <a:buBlip>
                  <a:blip r:embed="rId3"/>
                </a:buBlip>
              </a:pPr>
              <a:r>
                <a:rPr lang="en-US" sz="2400" dirty="0">
                  <a:solidFill>
                    <a:srgbClr val="231F20"/>
                  </a:solidFill>
                </a:rPr>
                <a:t>reduced risk of total crop failure due to pests or diseases;</a:t>
              </a:r>
            </a:p>
            <a:p>
              <a:pPr marL="342900" lvl="0" indent="-342900" defTabSz="1066800">
                <a:lnSpc>
                  <a:spcPct val="90000"/>
                </a:lnSpc>
                <a:spcBef>
                  <a:spcPct val="0"/>
                </a:spcBef>
                <a:spcAft>
                  <a:spcPct val="35000"/>
                </a:spcAft>
                <a:buBlip>
                  <a:blip r:embed="rId3"/>
                </a:buBlip>
              </a:pPr>
              <a:r>
                <a:rPr lang="en-US" sz="2400" dirty="0">
                  <a:solidFill>
                    <a:srgbClr val="231F20"/>
                  </a:solidFill>
                </a:rPr>
                <a:t>enhances biodiversity;</a:t>
              </a:r>
            </a:p>
            <a:p>
              <a:pPr marL="342900" lvl="0" indent="-342900" defTabSz="1066800">
                <a:lnSpc>
                  <a:spcPct val="90000"/>
                </a:lnSpc>
                <a:spcBef>
                  <a:spcPct val="0"/>
                </a:spcBef>
                <a:spcAft>
                  <a:spcPct val="35000"/>
                </a:spcAft>
                <a:buBlip>
                  <a:blip r:embed="rId3"/>
                </a:buBlip>
              </a:pPr>
              <a:r>
                <a:rPr lang="en-US" sz="2400" dirty="0">
                  <a:solidFill>
                    <a:srgbClr val="231F20"/>
                  </a:solidFill>
                </a:rPr>
                <a:t>improves soil health, and can lead to more stable yields.</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400" dirty="0">
                  <a:solidFill>
                    <a:srgbClr val="231F20"/>
                  </a:solidFill>
                </a:rPr>
                <a:t>can be more economically attractive in the short term due to the lower efficiency of planting, maintenance, and harvesting.</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Mixed cropping - </a:t>
            </a:r>
            <a:r>
              <a:rPr lang="pl-PL" b="1" dirty="0" err="1"/>
              <a:t>Facts</a:t>
            </a:r>
            <a:r>
              <a:rPr lang="pl-PL" b="1" dirty="0"/>
              <a:t>-</a:t>
            </a:r>
            <a:r>
              <a:rPr lang="pl-PL" b="1" dirty="0" err="1"/>
              <a:t>at</a:t>
            </a:r>
            <a:r>
              <a:rPr lang="pl-PL" b="1" dirty="0"/>
              <a:t>-a-</a:t>
            </a:r>
            <a:r>
              <a:rPr lang="pl-PL" b="1" dirty="0" err="1"/>
              <a:t>Glance</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PLANTING PATTERN</a:t>
              </a:r>
              <a:r>
                <a:rPr lang="pl-PL" sz="2000" b="1" dirty="0">
                  <a:solidFill>
                    <a:srgbClr val="231F20"/>
                  </a:solidFill>
                </a:rPr>
                <a:t> -</a:t>
              </a:r>
              <a:r>
                <a:rPr lang="en-US" sz="2000" kern="1200" dirty="0">
                  <a:solidFill>
                    <a:srgbClr val="231F20"/>
                  </a:solidFill>
                </a:rPr>
                <a:t> two or more crops are grown simultaneously on the same field</a:t>
              </a:r>
              <a:r>
                <a:rPr lang="pl-PL" sz="2000" kern="1200" dirty="0">
                  <a:solidFill>
                    <a:srgbClr val="231F20"/>
                  </a:solidFill>
                </a:rPr>
                <a:t> </a:t>
              </a:r>
              <a:r>
                <a:rPr lang="en-US" sz="2000" kern="1200" dirty="0">
                  <a:solidFill>
                    <a:srgbClr val="231F20"/>
                  </a:solidFill>
                </a:rPr>
                <a:t>without distinct rows</a:t>
              </a:r>
              <a:r>
                <a:rPr lang="pl-PL" sz="2000" kern="1200" dirty="0">
                  <a:solidFill>
                    <a:srgbClr val="231F20"/>
                  </a:solidFill>
                </a:rPr>
                <a:t>/</a:t>
              </a:r>
              <a:r>
                <a:rPr lang="en-US" sz="2000" kern="1200" dirty="0">
                  <a:solidFill>
                    <a:srgbClr val="231F20"/>
                  </a:solidFill>
                </a:rPr>
                <a:t> in alternating strips</a:t>
              </a:r>
              <a:r>
                <a:rPr lang="pl-PL" sz="2000" kern="1200" dirty="0">
                  <a:solidFill>
                    <a:srgbClr val="231F20"/>
                  </a:solidFill>
                </a:rPr>
                <a:t> </a:t>
              </a:r>
              <a:r>
                <a:rPr lang="pl-PL" sz="2000" kern="1200" dirty="0" err="1">
                  <a:solidFill>
                    <a:srgbClr val="231F20"/>
                  </a:solidFill>
                </a:rPr>
                <a:t>or</a:t>
              </a:r>
              <a:r>
                <a:rPr lang="pl-PL" sz="2000" kern="1200" dirty="0">
                  <a:solidFill>
                    <a:srgbClr val="231F20"/>
                  </a:solidFill>
                </a:rPr>
                <a:t> </a:t>
              </a:r>
              <a:r>
                <a:rPr lang="en-US" sz="2000" kern="1200" dirty="0">
                  <a:solidFill>
                    <a:srgbClr val="231F20"/>
                  </a:solidFill>
                </a:rPr>
                <a:t>a second crop is sown before the first crop is harvested)</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COMPLEMENTARY PLANTING</a:t>
              </a:r>
              <a:r>
                <a:rPr lang="pl-PL" sz="2000" b="1" dirty="0">
                  <a:solidFill>
                    <a:srgbClr val="231F20"/>
                  </a:solidFill>
                </a:rPr>
                <a:t> - </a:t>
              </a:r>
              <a:r>
                <a:rPr lang="pl-PL" sz="2000" dirty="0">
                  <a:solidFill>
                    <a:srgbClr val="231F20"/>
                  </a:solidFill>
                </a:rPr>
                <a:t>c</a:t>
              </a:r>
              <a:r>
                <a:rPr lang="en-US" sz="2000" kern="1200" dirty="0" err="1">
                  <a:solidFill>
                    <a:srgbClr val="231F20"/>
                  </a:solidFill>
                </a:rPr>
                <a:t>rops</a:t>
              </a:r>
              <a:r>
                <a:rPr lang="en-US" sz="2000" kern="1200" dirty="0">
                  <a:solidFill>
                    <a:srgbClr val="231F20"/>
                  </a:solidFill>
                </a:rPr>
                <a:t> chosen for row intercropping often have different heights, root depths, nutrient needs, and maturity dates, allowing them to coexist without significant competition.</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CROP AND TIME MANAGEMENT</a:t>
              </a:r>
              <a:r>
                <a:rPr lang="pl-PL" sz="2000" b="1" dirty="0">
                  <a:solidFill>
                    <a:srgbClr val="231F20"/>
                  </a:solidFill>
                </a:rPr>
                <a:t> - </a:t>
              </a:r>
              <a:r>
                <a:rPr lang="en-US" sz="2000" kern="1200" dirty="0">
                  <a:solidFill>
                    <a:srgbClr val="231F20"/>
                  </a:solidFill>
                </a:rPr>
                <a:t>careful management of both </a:t>
              </a:r>
              <a:r>
                <a:rPr lang="pl-PL" sz="2000" kern="1200" dirty="0" err="1">
                  <a:solidFill>
                    <a:srgbClr val="231F20"/>
                  </a:solidFill>
                </a:rPr>
                <a:t>plants</a:t>
              </a:r>
              <a:r>
                <a:rPr lang="pl-PL" sz="2000" kern="1200" dirty="0">
                  <a:solidFill>
                    <a:srgbClr val="231F20"/>
                  </a:solidFill>
                </a:rPr>
                <a:t> </a:t>
              </a:r>
              <a:r>
                <a:rPr lang="pl-PL" sz="2000" kern="1200" dirty="0" err="1">
                  <a:solidFill>
                    <a:srgbClr val="231F20"/>
                  </a:solidFill>
                </a:rPr>
                <a:t>including</a:t>
              </a:r>
              <a:r>
                <a:rPr lang="pl-PL" sz="2000" kern="1200" dirty="0">
                  <a:solidFill>
                    <a:srgbClr val="231F20"/>
                  </a:solidFill>
                </a:rPr>
                <a:t> </a:t>
              </a:r>
              <a:r>
                <a:rPr lang="en-US" sz="2000" kern="1200" dirty="0">
                  <a:solidFill>
                    <a:srgbClr val="231F20"/>
                  </a:solidFill>
                </a:rPr>
                <a:t>timing of planting and harvesting for each crop to optimize the benefits of the practice.</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Mixed cropping - </a:t>
            </a:r>
            <a:r>
              <a:rPr lang="pl-PL" b="1" dirty="0" err="1"/>
              <a:t>Implementation</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DETAILED PLANNING</a:t>
              </a:r>
              <a:r>
                <a:rPr lang="pl-PL" sz="2000" b="1" dirty="0">
                  <a:solidFill>
                    <a:srgbClr val="231F20"/>
                  </a:solidFill>
                </a:rPr>
                <a:t> - </a:t>
              </a:r>
              <a:r>
                <a:rPr lang="pl-PL" sz="2000" dirty="0">
                  <a:solidFill>
                    <a:srgbClr val="231F20"/>
                  </a:solidFill>
                </a:rPr>
                <a:t>u</a:t>
              </a:r>
              <a:r>
                <a:rPr lang="en-US" sz="2000" b="0" kern="1200" dirty="0" err="1">
                  <a:solidFill>
                    <a:srgbClr val="231F20"/>
                  </a:solidFill>
                </a:rPr>
                <a:t>nderstanding</a:t>
              </a:r>
              <a:r>
                <a:rPr lang="en-US" sz="2000" b="0" kern="1200" dirty="0">
                  <a:solidFill>
                    <a:srgbClr val="231F20"/>
                  </a:solidFill>
                </a:rPr>
                <a:t> the growth patterns and needs of each crop to </a:t>
              </a:r>
              <a:r>
                <a:rPr lang="pl-PL" sz="2000" b="0" kern="1200" dirty="0">
                  <a:solidFill>
                    <a:srgbClr val="231F20"/>
                  </a:solidFill>
                </a:rPr>
                <a:t>optimi</a:t>
              </a:r>
              <a:r>
                <a:rPr lang="en-IE" sz="2000" b="0" kern="1200" dirty="0">
                  <a:solidFill>
                    <a:srgbClr val="231F20"/>
                  </a:solidFill>
                </a:rPr>
                <a:t>s</a:t>
              </a:r>
              <a:r>
                <a:rPr lang="pl-PL" sz="2000" b="0" kern="1200" dirty="0">
                  <a:solidFill>
                    <a:srgbClr val="231F20"/>
                  </a:solidFill>
                </a:rPr>
                <a:t>e productivity</a:t>
              </a:r>
              <a:r>
                <a:rPr lang="en-US" sz="2000" b="0" kern="1200" dirty="0">
                  <a:solidFill>
                    <a:srgbClr val="231F20"/>
                  </a:solidFill>
                </a:rPr>
                <a:t>.</a:t>
              </a:r>
              <a:endParaRPr lang="pl-PL" sz="2000" b="0" kern="1200" dirty="0">
                <a:solidFill>
                  <a:srgbClr val="231F20"/>
                </a:solidFill>
              </a:endParaRP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CAREFUL EXECUTION</a:t>
              </a:r>
              <a:r>
                <a:rPr lang="pl-PL" sz="2000" b="1" dirty="0">
                  <a:solidFill>
                    <a:srgbClr val="231F20"/>
                  </a:solidFill>
                </a:rPr>
                <a:t> – </a:t>
              </a:r>
              <a:r>
                <a:rPr lang="pl-PL" sz="2000" dirty="0">
                  <a:solidFill>
                    <a:srgbClr val="231F20"/>
                  </a:solidFill>
                </a:rPr>
                <a:t>p</a:t>
              </a:r>
              <a:r>
                <a:rPr lang="en-US" sz="2000" b="0" kern="1200" dirty="0" err="1">
                  <a:solidFill>
                    <a:srgbClr val="231F20"/>
                  </a:solidFill>
                </a:rPr>
                <a:t>recise</a:t>
              </a:r>
              <a:r>
                <a:rPr lang="en-US" sz="2000" b="0" kern="1200" dirty="0">
                  <a:solidFill>
                    <a:srgbClr val="231F20"/>
                  </a:solidFill>
                </a:rPr>
                <a:t> timing of planting and harvesting to ensure that crops do not outcompete each other.</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MONITORING AND ADJUSTMENT</a:t>
              </a:r>
              <a:r>
                <a:rPr lang="pl-PL" sz="2000" b="1" dirty="0">
                  <a:solidFill>
                    <a:srgbClr val="231F20"/>
                  </a:solidFill>
                </a:rPr>
                <a:t> - </a:t>
              </a:r>
              <a:r>
                <a:rPr lang="pl-PL" sz="2000" dirty="0">
                  <a:solidFill>
                    <a:srgbClr val="231F20"/>
                  </a:solidFill>
                </a:rPr>
                <a:t>r</a:t>
              </a:r>
              <a:r>
                <a:rPr lang="en-US" sz="2000" b="0" kern="1200" dirty="0" err="1">
                  <a:solidFill>
                    <a:srgbClr val="231F20"/>
                  </a:solidFill>
                </a:rPr>
                <a:t>egular</a:t>
              </a:r>
              <a:r>
                <a:rPr lang="en-US" sz="2000" b="0" kern="1200" dirty="0">
                  <a:solidFill>
                    <a:srgbClr val="231F20"/>
                  </a:solidFill>
                </a:rPr>
                <a:t> observation of crop growth and interaction, making adjustments as needed to water, spacing, and nutrient management.</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Mixed cropping - </a:t>
            </a:r>
            <a:r>
              <a:rPr lang="en-IE" b="1" dirty="0"/>
              <a:t>Special</a:t>
            </a:r>
            <a:r>
              <a:rPr lang="pl-PL" b="1" dirty="0"/>
              <a:t> Attention!</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CROP SELECTION</a:t>
              </a:r>
              <a:r>
                <a:rPr lang="pl-PL" sz="2000" b="1" dirty="0">
                  <a:solidFill>
                    <a:srgbClr val="231F20"/>
                  </a:solidFill>
                </a:rPr>
                <a:t> - </a:t>
              </a:r>
              <a:r>
                <a:rPr lang="pl-PL" sz="2000" dirty="0">
                  <a:solidFill>
                    <a:srgbClr val="231F20"/>
                  </a:solidFill>
                </a:rPr>
                <a:t>i</a:t>
              </a:r>
              <a:r>
                <a:rPr lang="en-US" sz="2000" b="0" kern="1200" dirty="0">
                  <a:solidFill>
                    <a:srgbClr val="231F20"/>
                  </a:solidFill>
                </a:rPr>
                <a:t>t's crucial to select crops that are compatible in terms of their growth requirements and that do not compete aggressively with each other for resources.</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MANAGEMENT COMPLEXITY</a:t>
              </a:r>
              <a:r>
                <a:rPr lang="pl-PL" sz="2000" b="1" dirty="0">
                  <a:solidFill>
                    <a:srgbClr val="231F20"/>
                  </a:solidFill>
                </a:rPr>
                <a:t> -</a:t>
              </a:r>
              <a:r>
                <a:rPr lang="en-US" sz="2000" kern="1200" dirty="0">
                  <a:solidFill>
                    <a:srgbClr val="231F20"/>
                  </a:solidFill>
                </a:rPr>
                <a:t> </a:t>
              </a:r>
              <a:r>
                <a:rPr lang="pl-PL" sz="2000" dirty="0">
                  <a:solidFill>
                    <a:srgbClr val="231F20"/>
                  </a:solidFill>
                </a:rPr>
                <a:t>i</a:t>
              </a:r>
              <a:r>
                <a:rPr lang="en-US" sz="2000" kern="1200" dirty="0" err="1">
                  <a:solidFill>
                    <a:srgbClr val="231F20"/>
                  </a:solidFill>
                </a:rPr>
                <a:t>ntercropping</a:t>
              </a:r>
              <a:r>
                <a:rPr lang="en-US" sz="2000" kern="1200" dirty="0">
                  <a:solidFill>
                    <a:srgbClr val="231F20"/>
                  </a:solidFill>
                </a:rPr>
                <a:t> can complicate field operations such as planting, cultivation, and harvesting, requiring more planning and labor compared to monocropping.</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MARKET DEMAND</a:t>
              </a:r>
              <a:r>
                <a:rPr lang="pl-PL" sz="2000" b="1" dirty="0">
                  <a:solidFill>
                    <a:srgbClr val="231F20"/>
                  </a:solidFill>
                </a:rPr>
                <a:t> - </a:t>
              </a:r>
              <a:r>
                <a:rPr lang="pl-PL" sz="2000" kern="1200" dirty="0">
                  <a:solidFill>
                    <a:srgbClr val="231F20"/>
                  </a:solidFill>
                </a:rPr>
                <a:t>f</a:t>
              </a:r>
              <a:r>
                <a:rPr lang="en-US" sz="2000" kern="1200" dirty="0" err="1">
                  <a:solidFill>
                    <a:srgbClr val="231F20"/>
                  </a:solidFill>
                </a:rPr>
                <a:t>armers</a:t>
              </a:r>
              <a:r>
                <a:rPr lang="en-US" sz="2000" kern="1200" dirty="0">
                  <a:solidFill>
                    <a:srgbClr val="231F20"/>
                  </a:solidFill>
                </a:rPr>
                <a:t> must consider the market demand for the crops chosen for intercropping to ensure profitability.</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Mixed cropping - Examples</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511507" y="966424"/>
            <a:ext cx="11145077" cy="5368842"/>
            <a:chOff x="511507" y="966424"/>
            <a:chExt cx="1070322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TALL CEREAL CROPS AND LEGUMES</a:t>
              </a:r>
              <a:r>
                <a:rPr lang="pl-PL" sz="2000" b="1" dirty="0">
                  <a:solidFill>
                    <a:srgbClr val="231F20"/>
                  </a:solidFill>
                </a:rPr>
                <a:t> -</a:t>
              </a:r>
              <a:r>
                <a:rPr lang="en-US" sz="2000" b="1" kern="1200" dirty="0">
                  <a:solidFill>
                    <a:srgbClr val="231F20"/>
                  </a:solidFill>
                </a:rPr>
                <a:t> </a:t>
              </a:r>
              <a:r>
                <a:rPr lang="pl-PL" sz="2000" b="0" kern="1200" dirty="0" err="1">
                  <a:solidFill>
                    <a:srgbClr val="231F20"/>
                  </a:solidFill>
                </a:rPr>
                <a:t>tall</a:t>
              </a:r>
              <a:r>
                <a:rPr lang="pl-PL" sz="2000" b="0" kern="1200" dirty="0">
                  <a:solidFill>
                    <a:srgbClr val="231F20"/>
                  </a:solidFill>
                </a:rPr>
                <a:t> </a:t>
              </a:r>
              <a:r>
                <a:rPr lang="pl-PL" sz="2000" b="0" kern="1200" dirty="0" err="1">
                  <a:solidFill>
                    <a:srgbClr val="231F20"/>
                  </a:solidFill>
                </a:rPr>
                <a:t>cereal</a:t>
              </a:r>
              <a:r>
                <a:rPr lang="pl-PL" sz="2000" b="0" kern="1200" dirty="0">
                  <a:solidFill>
                    <a:srgbClr val="231F20"/>
                  </a:solidFill>
                </a:rPr>
                <a:t> </a:t>
              </a:r>
              <a:r>
                <a:rPr lang="pl-PL" sz="2000" b="0" kern="1200" dirty="0" err="1">
                  <a:solidFill>
                    <a:srgbClr val="231F20"/>
                  </a:solidFill>
                </a:rPr>
                <a:t>crops</a:t>
              </a:r>
              <a:r>
                <a:rPr lang="pl-PL" sz="2000" b="0" kern="1200" dirty="0">
                  <a:solidFill>
                    <a:srgbClr val="231F20"/>
                  </a:solidFill>
                </a:rPr>
                <a:t> (</a:t>
              </a:r>
              <a:r>
                <a:rPr lang="pl-PL" sz="2000" b="0" kern="1200" dirty="0" err="1">
                  <a:solidFill>
                    <a:srgbClr val="231F20"/>
                  </a:solidFill>
                </a:rPr>
                <a:t>e.g</a:t>
              </a:r>
              <a:r>
                <a:rPr lang="pl-PL" sz="2000" b="0" kern="1200" dirty="0">
                  <a:solidFill>
                    <a:srgbClr val="231F20"/>
                  </a:solidFill>
                </a:rPr>
                <a:t>. </a:t>
              </a:r>
              <a:r>
                <a:rPr lang="pl-PL" sz="2000" b="0" kern="1200" dirty="0" err="1">
                  <a:solidFill>
                    <a:srgbClr val="231F20"/>
                  </a:solidFill>
                </a:rPr>
                <a:t>maize</a:t>
              </a:r>
              <a:r>
                <a:rPr lang="pl-PL" sz="2000" b="0" kern="1200" dirty="0">
                  <a:solidFill>
                    <a:srgbClr val="231F20"/>
                  </a:solidFill>
                </a:rPr>
                <a:t>, </a:t>
              </a:r>
              <a:r>
                <a:rPr lang="pl-PL" sz="2000" b="0" kern="1200" dirty="0" err="1">
                  <a:solidFill>
                    <a:srgbClr val="231F20"/>
                  </a:solidFill>
                </a:rPr>
                <a:t>sorghum</a:t>
              </a:r>
              <a:r>
                <a:rPr lang="pl-PL" sz="2000" b="0" kern="1200" dirty="0">
                  <a:solidFill>
                    <a:srgbClr val="231F20"/>
                  </a:solidFill>
                </a:rPr>
                <a:t>) </a:t>
              </a:r>
              <a:r>
                <a:rPr lang="en-US" sz="2000" b="0" kern="1200" dirty="0">
                  <a:solidFill>
                    <a:srgbClr val="231F20"/>
                  </a:solidFill>
                </a:rPr>
                <a:t>can be intercropped with legumes</a:t>
              </a:r>
              <a:r>
                <a:rPr lang="pl-PL" sz="2000" b="0" kern="1200" dirty="0">
                  <a:solidFill>
                    <a:srgbClr val="231F20"/>
                  </a:solidFill>
                </a:rPr>
                <a:t> (</a:t>
              </a:r>
              <a:r>
                <a:rPr lang="pl-PL" sz="2000" b="0" kern="1200" dirty="0" err="1">
                  <a:solidFill>
                    <a:srgbClr val="231F20"/>
                  </a:solidFill>
                </a:rPr>
                <a:t>e.g</a:t>
              </a:r>
              <a:r>
                <a:rPr lang="pl-PL" sz="2000" b="0" kern="1200" dirty="0">
                  <a:solidFill>
                    <a:srgbClr val="231F20"/>
                  </a:solidFill>
                </a:rPr>
                <a:t>. </a:t>
              </a:r>
              <a:r>
                <a:rPr lang="en-US" sz="2000" b="0" kern="1200" dirty="0">
                  <a:solidFill>
                    <a:srgbClr val="231F20"/>
                  </a:solidFill>
                </a:rPr>
                <a:t>cowpeas or soybeans</a:t>
              </a:r>
              <a:r>
                <a:rPr lang="pl-PL" sz="2000" b="0" kern="1200" dirty="0">
                  <a:solidFill>
                    <a:srgbClr val="231F20"/>
                  </a:solidFill>
                </a:rPr>
                <a:t>)</a:t>
              </a:r>
              <a:r>
                <a:rPr lang="en-US" sz="2000" b="0" kern="1200" dirty="0">
                  <a:solidFill>
                    <a:srgbClr val="231F20"/>
                  </a:solidFill>
                </a:rPr>
                <a:t>. </a:t>
              </a:r>
              <a:r>
                <a:rPr lang="pl-PL" sz="2000" b="0" kern="1200" dirty="0" err="1">
                  <a:solidFill>
                    <a:srgbClr val="231F20"/>
                  </a:solidFill>
                </a:rPr>
                <a:t>Tall</a:t>
              </a:r>
              <a:r>
                <a:rPr lang="pl-PL" sz="2000" b="0" kern="1200" dirty="0">
                  <a:solidFill>
                    <a:srgbClr val="231F20"/>
                  </a:solidFill>
                </a:rPr>
                <a:t> </a:t>
              </a:r>
              <a:r>
                <a:rPr lang="pl-PL" sz="2000" b="0" kern="1200" dirty="0" err="1">
                  <a:solidFill>
                    <a:srgbClr val="231F20"/>
                  </a:solidFill>
                </a:rPr>
                <a:t>cereal</a:t>
              </a:r>
              <a:r>
                <a:rPr lang="pl-PL" sz="2000" b="0" kern="1200" dirty="0">
                  <a:solidFill>
                    <a:srgbClr val="231F20"/>
                  </a:solidFill>
                </a:rPr>
                <a:t> </a:t>
              </a:r>
              <a:r>
                <a:rPr lang="pl-PL" sz="2000" b="0" kern="1200" dirty="0" err="1">
                  <a:solidFill>
                    <a:srgbClr val="231F20"/>
                  </a:solidFill>
                </a:rPr>
                <a:t>crop</a:t>
              </a:r>
              <a:r>
                <a:rPr lang="pl-PL" sz="2000" b="0" kern="1200" dirty="0">
                  <a:solidFill>
                    <a:srgbClr val="231F20"/>
                  </a:solidFill>
                </a:rPr>
                <a:t> </a:t>
              </a:r>
              <a:r>
                <a:rPr lang="en-US" sz="2000" b="0" kern="1200" dirty="0">
                  <a:solidFill>
                    <a:srgbClr val="231F20"/>
                  </a:solidFill>
                </a:rPr>
                <a:t>provides a trellis for the legumes to climb, while the legumes fix nitrogen in the soil, improving overall soil fertility.</a:t>
              </a:r>
              <a:endParaRPr lang="pl-PL" sz="2000"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CEREALS WITH LEGUMES</a:t>
              </a:r>
              <a:r>
                <a:rPr lang="pl-PL" sz="2000" b="1" dirty="0">
                  <a:solidFill>
                    <a:srgbClr val="231F20"/>
                  </a:solidFill>
                </a:rPr>
                <a:t> -</a:t>
              </a:r>
              <a:r>
                <a:rPr lang="pl-PL" sz="2000" b="0" kern="1200" dirty="0">
                  <a:solidFill>
                    <a:srgbClr val="231F20"/>
                  </a:solidFill>
                </a:rPr>
                <a:t> g</a:t>
              </a:r>
              <a:r>
                <a:rPr lang="en-US" sz="2000" b="0" kern="1200" dirty="0">
                  <a:solidFill>
                    <a:srgbClr val="231F20"/>
                  </a:solidFill>
                </a:rPr>
                <a:t>rowing grains such as wheat or barley with legumes like peas or lentils can enhance soil health and fertility. Legumes fix nitrogen in the soil, benefiting the grains, while the grains provide structural support for the legumes.</a:t>
              </a:r>
              <a:endParaRPr lang="pl-PL" sz="2000"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SUNFLOWERS ANND PUMPKIN</a:t>
              </a:r>
              <a:r>
                <a:rPr lang="pl-PL" sz="2000" b="1" dirty="0">
                  <a:solidFill>
                    <a:srgbClr val="231F20"/>
                  </a:solidFill>
                </a:rPr>
                <a:t> -</a:t>
              </a:r>
              <a:r>
                <a:rPr lang="en-US" sz="2000" b="1" kern="1200" dirty="0">
                  <a:solidFill>
                    <a:srgbClr val="231F20"/>
                  </a:solidFill>
                </a:rPr>
                <a:t> </a:t>
              </a:r>
              <a:r>
                <a:rPr lang="pl-PL" sz="2000" b="0" kern="1200" dirty="0">
                  <a:solidFill>
                    <a:srgbClr val="231F20"/>
                  </a:solidFill>
                </a:rPr>
                <a:t>p</a:t>
              </a:r>
              <a:r>
                <a:rPr lang="en-US" sz="2000" b="0" kern="1200" dirty="0" err="1">
                  <a:solidFill>
                    <a:srgbClr val="231F20"/>
                  </a:solidFill>
                </a:rPr>
                <a:t>lanting</a:t>
              </a:r>
              <a:r>
                <a:rPr lang="en-US" sz="2000" b="0" kern="1200" dirty="0">
                  <a:solidFill>
                    <a:srgbClr val="231F20"/>
                  </a:solidFill>
                </a:rPr>
                <a:t> sunflowers in alternating rows with pumpkins can provide shade and support for the pumpkins, reducing water evaporation from the soil and preventing weeds from growing between the rows.</a:t>
              </a:r>
              <a:endParaRPr lang="pl-PL" sz="2000"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4" name="Grupa 23">
              <a:extLst>
                <a:ext uri="{FF2B5EF4-FFF2-40B4-BE49-F238E27FC236}">
                  <a16:creationId xmlns:a16="http://schemas.microsoft.com/office/drawing/2014/main" id="{E4540000-3713-404F-9D24-1C86307DCD9D}"/>
                </a:ext>
              </a:extLst>
            </p:cNvPr>
            <p:cNvGrpSpPr/>
            <p:nvPr/>
          </p:nvGrpSpPr>
          <p:grpSpPr>
            <a:xfrm>
              <a:off x="1586129" y="966424"/>
              <a:ext cx="3084155" cy="1727909"/>
              <a:chOff x="1586129" y="1020854"/>
              <a:chExt cx="3084155"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586129"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Tall</a:t>
                </a:r>
                <a:r>
                  <a:rPr lang="pl-PL" sz="1600" b="1" kern="1200" dirty="0">
                    <a:solidFill>
                      <a:srgbClr val="231F20"/>
                    </a:solidFill>
                  </a:rPr>
                  <a:t> </a:t>
                </a:r>
                <a:r>
                  <a:rPr lang="pl-PL" sz="1600" b="1" kern="1200" dirty="0" err="1">
                    <a:solidFill>
                      <a:srgbClr val="231F20"/>
                    </a:solidFill>
                  </a:rPr>
                  <a:t>cereal</a:t>
                </a:r>
                <a:r>
                  <a:rPr lang="pl-PL" sz="1600" b="1" kern="1200" dirty="0">
                    <a:solidFill>
                      <a:srgbClr val="231F20"/>
                    </a:solidFill>
                  </a:rPr>
                  <a:t>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20"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Legume</a:t>
                </a:r>
                <a:endParaRPr lang="pl-PL" sz="16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099592" cy="1736804"/>
              <a:chOff x="8126405" y="2764404"/>
              <a:chExt cx="3099592"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Cereal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Legume</a:t>
                </a:r>
                <a:endParaRPr lang="pl-PL" sz="16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pl-PL" sz="2400" dirty="0"/>
              <a:t>Introduction</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84093" y="1259210"/>
            <a:ext cx="5104115" cy="3982712"/>
          </a:xfrm>
        </p:spPr>
        <p:txBody>
          <a:bodyPr/>
          <a:lstStyle/>
          <a:p>
            <a:r>
              <a:rPr lang="en-US" dirty="0"/>
              <a:t>You will explore different techniques</a:t>
            </a:r>
            <a:r>
              <a:rPr lang="pl-PL" dirty="0"/>
              <a:t> </a:t>
            </a:r>
            <a:r>
              <a:rPr lang="en-US" dirty="0"/>
              <a:t>which involve strategically combining crops to maximize space and resources while promoting mutual benefits among plants. You will learn also about sustainable methods to maintain and enhance soil fertility, and finally you will discover how rotating different crops in a specific sequence can improve soil structure, break pest and disease cycles, and enhance overall farm productivity.</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sz="2400" dirty="0"/>
              <a:t>Sustainable Crop Management Practices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26461" y="3167965"/>
            <a:ext cx="4784221" cy="689519"/>
          </a:xfrm>
        </p:spPr>
        <p:txBody>
          <a:bodyPr/>
          <a:lstStyle/>
          <a:p>
            <a:r>
              <a:rPr lang="en-US" sz="2400" dirty="0"/>
              <a:t>Crop Diversification and Polyculture Systems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sz="2400" dirty="0"/>
              <a:t>Crop </a:t>
            </a:r>
            <a:r>
              <a:rPr lang="pl-PL" sz="2400" dirty="0" err="1"/>
              <a:t>Succession</a:t>
            </a:r>
            <a:r>
              <a:rPr lang="pl-PL" sz="2400" dirty="0"/>
              <a:t> and </a:t>
            </a:r>
            <a:r>
              <a:rPr lang="en-US" sz="2400" dirty="0"/>
              <a:t>Rotation</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26461" y="4997940"/>
            <a:ext cx="4784221" cy="689519"/>
          </a:xfrm>
        </p:spPr>
        <p:txBody>
          <a:bodyPr/>
          <a:lstStyle/>
          <a:p>
            <a:r>
              <a:rPr lang="en-US" sz="2400" dirty="0"/>
              <a:t>Agroecological Practices for Nutrient Management on a Farm</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a:t>Content </a:t>
            </a:r>
            <a:r>
              <a:rPr lang="pl-PL" dirty="0" err="1"/>
              <a:t>overview</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Mixed cropping - Examples</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543833"/>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TOMATOES AND BASIL -</a:t>
              </a:r>
              <a:r>
                <a:rPr lang="en-US" sz="2000" b="1" dirty="0">
                  <a:solidFill>
                    <a:srgbClr val="231F20"/>
                  </a:solidFill>
                </a:rPr>
                <a:t> </a:t>
              </a:r>
              <a:r>
                <a:rPr lang="pl-PL" sz="2000" dirty="0">
                  <a:solidFill>
                    <a:srgbClr val="231F20"/>
                  </a:solidFill>
                </a:rPr>
                <a:t>p</a:t>
              </a:r>
              <a:r>
                <a:rPr lang="en-US" sz="2000" dirty="0" err="1">
                  <a:solidFill>
                    <a:srgbClr val="231F20"/>
                  </a:solidFill>
                </a:rPr>
                <a:t>lanting</a:t>
              </a:r>
              <a:r>
                <a:rPr lang="en-US" sz="2000" dirty="0">
                  <a:solidFill>
                    <a:srgbClr val="231F20"/>
                  </a:solidFill>
                </a:rPr>
                <a:t> basil between rows of tomatoes can help repel pests that affect tomatoes, while the tomatoes provide shade and support for the basil. Additionally, basil releases compounds that may enhance the </a:t>
              </a:r>
              <a:r>
                <a:rPr lang="en-US" sz="2000" dirty="0" err="1">
                  <a:solidFill>
                    <a:srgbClr val="231F20"/>
                  </a:solidFill>
                </a:rPr>
                <a:t>flavour</a:t>
              </a:r>
              <a:r>
                <a:rPr lang="en-US" sz="2000" dirty="0">
                  <a:solidFill>
                    <a:srgbClr val="231F20"/>
                  </a:solidFill>
                </a:rPr>
                <a:t> of tomatoes.</a:t>
              </a:r>
              <a:endParaRPr lang="pl-PL" sz="20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LETTUCE AND CARROTS - </a:t>
              </a:r>
              <a:r>
                <a:rPr lang="pl-PL" sz="2000" dirty="0">
                  <a:solidFill>
                    <a:srgbClr val="231F20"/>
                  </a:solidFill>
                </a:rPr>
                <a:t>i</a:t>
              </a:r>
              <a:r>
                <a:rPr lang="en-US" sz="2000" dirty="0" err="1">
                  <a:solidFill>
                    <a:srgbClr val="231F20"/>
                  </a:solidFill>
                </a:rPr>
                <a:t>nterplanting</a:t>
              </a:r>
              <a:r>
                <a:rPr lang="en-US" sz="2000" dirty="0">
                  <a:solidFill>
                    <a:srgbClr val="231F20"/>
                  </a:solidFill>
                </a:rPr>
                <a:t> lettuce and carrots allows for efficient use of space, as the lettuce matures quickly and is harvested before the carrots fully develop. The lettuce provides ground cover, reducing weed competition and conserving soil moisture for the carrots.</a:t>
              </a:r>
              <a:endParaRPr lang="pl-PL" sz="20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SUNFLOWERS AND CUCUMBERS - </a:t>
              </a:r>
              <a:r>
                <a:rPr lang="pl-PL" sz="2000" dirty="0">
                  <a:solidFill>
                    <a:srgbClr val="231F20"/>
                  </a:solidFill>
                </a:rPr>
                <a:t>s</a:t>
              </a:r>
              <a:r>
                <a:rPr lang="en-US" sz="2000" dirty="0" err="1">
                  <a:solidFill>
                    <a:srgbClr val="231F20"/>
                  </a:solidFill>
                </a:rPr>
                <a:t>unflowers</a:t>
              </a:r>
              <a:r>
                <a:rPr lang="en-US" sz="2000" dirty="0">
                  <a:solidFill>
                    <a:srgbClr val="231F20"/>
                  </a:solidFill>
                </a:rPr>
                <a:t> can act as a natural trellis for cucumber vines to climb, and their large stalks provide some wind protection for the more delicate cucumber plants.</a:t>
              </a:r>
              <a:endParaRPr lang="pl-PL" sz="20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0188" y="464421"/>
            <a:ext cx="4697159" cy="992652"/>
          </a:xfrm>
        </p:spPr>
        <p:txBody>
          <a:bodyPr/>
          <a:lstStyle/>
          <a:p>
            <a:r>
              <a:rPr lang="pl-PL" b="1" dirty="0"/>
              <a:t>T</a:t>
            </a:r>
            <a:r>
              <a:rPr lang="en-US" b="1" dirty="0" err="1"/>
              <a:t>ypes</a:t>
            </a:r>
            <a:r>
              <a:rPr lang="en-US" b="1" dirty="0"/>
              <a:t> of mixed cropping systems</a:t>
            </a:r>
          </a:p>
          <a:p>
            <a:endParaRPr lang="en-US"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2697439944"/>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row</a:t>
              </a:r>
              <a:r>
                <a:rPr lang="pl-PL" sz="2600" b="1" kern="1200" dirty="0"/>
                <a:t> </a:t>
              </a:r>
              <a:r>
                <a:rPr lang="pl-PL" sz="2600" b="1" kern="1200" dirty="0" err="1"/>
                <a:t>intercropping</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strip</a:t>
              </a:r>
              <a:r>
                <a:rPr lang="pl-PL" sz="2600" b="1" kern="1200" dirty="0"/>
                <a:t> </a:t>
              </a:r>
              <a:r>
                <a:rPr lang="pl-PL" sz="2600" b="1" kern="1200" dirty="0" err="1"/>
                <a:t>intercropping</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mixed</a:t>
              </a:r>
              <a:r>
                <a:rPr lang="en-US" sz="2600" b="1" kern="1200" dirty="0"/>
                <a:t> </a:t>
              </a:r>
              <a:r>
                <a:rPr lang="pl-PL" sz="2600" b="1" kern="1200" dirty="0"/>
                <a:t>i</a:t>
              </a:r>
              <a:r>
                <a:rPr lang="en-US" sz="2600" b="1" kern="1200" dirty="0" err="1"/>
                <a:t>ntercropping</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Intercropping involves growing two or more crops simultaneously on the same field, with the planting patterns and the crops chosen so that they complement each other. This strategy can take several forms:</a:t>
            </a:r>
            <a:endParaRPr lang="pl-PL"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Forms</a:t>
            </a:r>
            <a:r>
              <a:rPr lang="pl-PL" b="1" dirty="0"/>
              <a:t> of </a:t>
            </a:r>
            <a:r>
              <a:rPr lang="pl-PL" b="1" dirty="0" err="1"/>
              <a:t>Intercropping</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798382" y="636781"/>
            <a:ext cx="997590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Schemes</a:t>
            </a:r>
            <a:r>
              <a:rPr lang="pl-PL" b="1" dirty="0"/>
              <a:t> of </a:t>
            </a:r>
            <a:r>
              <a:rPr lang="pl-PL" b="1" dirty="0" err="1"/>
              <a:t>Various</a:t>
            </a:r>
            <a:r>
              <a:rPr lang="pl-PL" b="1" dirty="0"/>
              <a:t> </a:t>
            </a:r>
            <a:r>
              <a:rPr lang="pl-PL" b="1" dirty="0" err="1"/>
              <a:t>Forms</a:t>
            </a:r>
            <a:r>
              <a:rPr lang="pl-PL" b="1" dirty="0"/>
              <a:t> of </a:t>
            </a:r>
            <a:r>
              <a:rPr lang="pl-PL" b="1" dirty="0" err="1"/>
              <a:t>Intercropping</a:t>
            </a:r>
            <a:endParaRPr lang="pl-PL"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Row Intercropping</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Strip Intercropping</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Mixed Intercropping</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Plant A</a:t>
              </a:r>
            </a:p>
            <a:p>
              <a:pPr>
                <a:spcBef>
                  <a:spcPts val="600"/>
                </a:spcBef>
                <a:spcAft>
                  <a:spcPts val="600"/>
                </a:spcAft>
              </a:pPr>
              <a:r>
                <a:rPr lang="pl-PL" sz="2000" b="1" dirty="0">
                  <a:solidFill>
                    <a:srgbClr val="231F20"/>
                  </a:solidFill>
                </a:rPr>
                <a:t>Plant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160" y="1212392"/>
            <a:ext cx="5811612" cy="3025975"/>
          </a:xfrm>
        </p:spPr>
        <p:txBody>
          <a:bodyPr/>
          <a:lstStyle/>
          <a:p>
            <a:r>
              <a:rPr lang="en-US" dirty="0"/>
              <a:t>In row intercropping, different crops are planted in alternating rows within the same field. </a:t>
            </a:r>
            <a:r>
              <a:rPr lang="en-US" b="1" dirty="0"/>
              <a:t>The rows are quite close together</a:t>
            </a:r>
            <a:r>
              <a:rPr lang="en-US" dirty="0"/>
              <a:t>, with each row consisting of a single crop type. The crops are interspersed closely, allowing them to grow side by side and interact, potentially providing mutual benefits. This method is </a:t>
            </a:r>
            <a:r>
              <a:rPr lang="en-US" b="1" dirty="0"/>
              <a:t>often used for smaller-scale farming or gardens </a:t>
            </a:r>
            <a:r>
              <a:rPr lang="en-US" dirty="0"/>
              <a:t>where the objective is to </a:t>
            </a:r>
            <a:r>
              <a:rPr lang="en-US" dirty="0" err="1"/>
              <a:t>maximise</a:t>
            </a:r>
            <a:r>
              <a:rPr lang="en-US" dirty="0"/>
              <a:t> the use of space and resources. It allows for easier management and can be particularly effective in controlling weeds and pests.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992652"/>
          </a:xfrm>
        </p:spPr>
        <p:txBody>
          <a:bodyPr/>
          <a:lstStyle/>
          <a:p>
            <a:r>
              <a:rPr lang="pl-PL" dirty="0" err="1"/>
              <a:t>Row</a:t>
            </a:r>
            <a:r>
              <a:rPr lang="pl-PL" dirty="0"/>
              <a:t> </a:t>
            </a:r>
            <a:r>
              <a:rPr lang="pl-PL" dirty="0" err="1"/>
              <a:t>intercropping</a:t>
            </a:r>
            <a:endParaRPr lang="en-US" dirty="0"/>
          </a:p>
          <a:p>
            <a:endParaRPr lang="en-US"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Row</a:t>
            </a:r>
            <a:r>
              <a:rPr lang="pl-PL" b="1" dirty="0"/>
              <a:t> </a:t>
            </a:r>
            <a:r>
              <a:rPr lang="pl-PL" b="1" dirty="0" err="1"/>
              <a:t>Intercropping</a:t>
            </a:r>
            <a:r>
              <a:rPr lang="pl-PL" b="1" dirty="0"/>
              <a:t> - </a:t>
            </a:r>
            <a:r>
              <a:rPr lang="pl-PL" b="1" dirty="0" err="1"/>
              <a:t>Example</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Carrot</a:t>
                </a:r>
                <a:r>
                  <a:rPr lang="pl-PL" sz="1800" kern="1200" dirty="0">
                    <a:solidFill>
                      <a:srgbClr val="231F20"/>
                    </a:solidFill>
                  </a:rPr>
                  <a:t> (</a:t>
                </a:r>
                <a:r>
                  <a:rPr lang="pl-PL" sz="1800" b="0" i="1" kern="1200" dirty="0" err="1">
                    <a:solidFill>
                      <a:srgbClr val="231F20"/>
                    </a:solidFill>
                  </a:rPr>
                  <a:t>Daucus</a:t>
                </a:r>
                <a:r>
                  <a:rPr lang="pl-PL" sz="1800" b="0" i="1" kern="1200" dirty="0">
                    <a:solidFill>
                      <a:srgbClr val="231F20"/>
                    </a:solidFill>
                  </a:rPr>
                  <a:t> </a:t>
                </a:r>
                <a:r>
                  <a:rPr lang="pl-PL" sz="1800" b="0" i="1" kern="1200" dirty="0" err="1">
                    <a:solidFill>
                      <a:srgbClr val="231F20"/>
                    </a:solidFill>
                  </a:rPr>
                  <a:t>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Lettuce</a:t>
                </a:r>
                <a:r>
                  <a:rPr lang="pl-PL" sz="1800" kern="1200" dirty="0">
                    <a:solidFill>
                      <a:srgbClr val="231F20"/>
                    </a:solidFill>
                  </a:rPr>
                  <a:t> (</a:t>
                </a:r>
                <a:r>
                  <a:rPr lang="pl-PL" sz="1800" b="0" i="1" kern="1200" dirty="0" err="1">
                    <a:solidFill>
                      <a:srgbClr val="231F20"/>
                    </a:solidFill>
                  </a:rPr>
                  <a:t>Lactuca</a:t>
                </a:r>
                <a:r>
                  <a:rPr lang="pl-PL" sz="1800" b="0" i="1" kern="1200" dirty="0">
                    <a:solidFill>
                      <a:srgbClr val="231F20"/>
                    </a:solidFill>
                  </a:rPr>
                  <a:t> </a:t>
                </a:r>
                <a:r>
                  <a:rPr lang="pl-PL" sz="1800" b="0" i="1" kern="1200" dirty="0" err="1">
                    <a:solidFill>
                      <a:srgbClr val="231F20"/>
                    </a:solidFill>
                  </a:rPr>
                  <a:t>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Onion</a:t>
                </a:r>
                <a:r>
                  <a:rPr lang="pl-PL" sz="1800" kern="1200" dirty="0">
                    <a:solidFill>
                      <a:srgbClr val="231F20"/>
                    </a:solidFill>
                  </a:rPr>
                  <a:t> (</a:t>
                </a:r>
                <a:r>
                  <a:rPr lang="pl-PL" sz="1800" b="0" i="1" kern="1200" dirty="0" err="1">
                    <a:solidFill>
                      <a:srgbClr val="231F20"/>
                    </a:solidFill>
                  </a:rPr>
                  <a:t>Allium</a:t>
                </a:r>
                <a:r>
                  <a:rPr lang="pl-PL" sz="1800" b="0" i="1" kern="1200" dirty="0">
                    <a:solidFill>
                      <a:srgbClr val="231F20"/>
                    </a:solidFill>
                  </a:rPr>
                  <a:t> 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pl-PL" dirty="0"/>
              <a:t>T</a:t>
            </a:r>
            <a:r>
              <a:rPr lang="en-US" dirty="0"/>
              <a:t>he selection of plants for rows should take into account their mutual influence on</a:t>
            </a:r>
            <a:r>
              <a:rPr lang="pl-PL" dirty="0"/>
              <a:t> </a:t>
            </a:r>
            <a:r>
              <a:rPr lang="en-US" dirty="0"/>
              <a:t>each other</a:t>
            </a:r>
            <a:r>
              <a:rPr lang="pl-PL" dirty="0"/>
              <a:t> (</a:t>
            </a:r>
            <a:r>
              <a:rPr lang="pl-PL" dirty="0" err="1"/>
              <a:t>see</a:t>
            </a:r>
            <a:r>
              <a:rPr lang="pl-PL" dirty="0"/>
              <a:t> </a:t>
            </a:r>
            <a:r>
              <a:rPr lang="pl-PL" dirty="0" err="1"/>
              <a:t>companion</a:t>
            </a:r>
            <a:r>
              <a:rPr lang="pl-PL" dirty="0"/>
              <a:t> </a:t>
            </a:r>
            <a:r>
              <a:rPr lang="pl-PL" dirty="0" err="1"/>
              <a:t>planting</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12392"/>
            <a:ext cx="5871920" cy="3025975"/>
          </a:xfrm>
        </p:spPr>
        <p:txBody>
          <a:bodyPr/>
          <a:lstStyle/>
          <a:p>
            <a:r>
              <a:rPr lang="en-US" dirty="0"/>
              <a:t>Strip intercropping involves </a:t>
            </a:r>
            <a:r>
              <a:rPr lang="en-US" b="1" dirty="0"/>
              <a:t>planting crops in wider strips</a:t>
            </a:r>
            <a:r>
              <a:rPr lang="en-US" dirty="0"/>
              <a:t>, with each strip consisting of a single crop. The </a:t>
            </a:r>
            <a:r>
              <a:rPr lang="en-US" b="1" dirty="0"/>
              <a:t>strips are typically several rows wide</a:t>
            </a:r>
            <a:r>
              <a:rPr lang="en-US" dirty="0"/>
              <a:t>, and the crops are arranged in such a way that they are grown in parallel strips across the field. This </a:t>
            </a:r>
            <a:r>
              <a:rPr lang="en-US" b="1" dirty="0"/>
              <a:t>method is used on a larger scale </a:t>
            </a:r>
            <a:r>
              <a:rPr lang="en-US" dirty="0"/>
              <a:t>compared to row intercropping and is designed to </a:t>
            </a:r>
            <a:r>
              <a:rPr lang="en-US" dirty="0" err="1"/>
              <a:t>optimise</a:t>
            </a:r>
            <a:r>
              <a:rPr lang="en-US" dirty="0"/>
              <a:t> the use of space while still taking advantage of the interactions between different crops. Strip intercropping allows for </a:t>
            </a:r>
            <a:r>
              <a:rPr lang="en-US" b="1" dirty="0"/>
              <a:t>more efficient use of machinery for planting, cultivating, and harvesting</a:t>
            </a:r>
            <a:r>
              <a:rPr lang="en-US"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err="1"/>
              <a:t>Strip</a:t>
            </a:r>
            <a:r>
              <a:rPr lang="pl-PL" dirty="0"/>
              <a:t> </a:t>
            </a:r>
            <a:r>
              <a:rPr lang="pl-PL" dirty="0" err="1"/>
              <a:t>intercropping</a:t>
            </a:r>
            <a:endParaRPr lang="en-US"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Strip</a:t>
            </a:r>
            <a:r>
              <a:rPr lang="pl-PL" b="1" dirty="0"/>
              <a:t> </a:t>
            </a:r>
            <a:r>
              <a:rPr lang="pl-PL" b="1" dirty="0" err="1"/>
              <a:t>Intercropping</a:t>
            </a:r>
            <a:r>
              <a:rPr lang="pl-PL" b="1" dirty="0"/>
              <a:t> - </a:t>
            </a:r>
            <a:r>
              <a:rPr lang="pl-PL" b="1" dirty="0" err="1"/>
              <a:t>Example</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err="1">
                <a:solidFill>
                  <a:srgbClr val="231F20"/>
                </a:solidFill>
              </a:rPr>
              <a:t>Soybean</a:t>
            </a:r>
            <a:r>
              <a:rPr lang="pl-PL" dirty="0">
                <a:solidFill>
                  <a:srgbClr val="231F20"/>
                </a:solidFill>
              </a:rPr>
              <a:t> </a:t>
            </a:r>
          </a:p>
          <a:p>
            <a:pPr algn="ctr"/>
            <a:r>
              <a:rPr lang="pl-PL" dirty="0">
                <a:solidFill>
                  <a:srgbClr val="231F20"/>
                </a:solidFill>
              </a:rPr>
              <a:t>(</a:t>
            </a:r>
            <a:r>
              <a:rPr lang="pl-PL" i="1" dirty="0" err="1">
                <a:solidFill>
                  <a:srgbClr val="231F20"/>
                </a:solidFill>
              </a:rPr>
              <a:t>Glycine</a:t>
            </a:r>
            <a:r>
              <a:rPr lang="pl-PL" i="1" dirty="0">
                <a:solidFill>
                  <a:srgbClr val="231F20"/>
                </a:solidFill>
              </a:rPr>
              <a:t> 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err="1">
                <a:solidFill>
                  <a:srgbClr val="231F20"/>
                </a:solidFill>
              </a:rPr>
              <a:t>Maize</a:t>
            </a:r>
            <a:r>
              <a:rPr lang="pl-PL" dirty="0">
                <a:solidFill>
                  <a:srgbClr val="231F20"/>
                </a:solidFill>
              </a:rPr>
              <a:t> </a:t>
            </a:r>
          </a:p>
          <a:p>
            <a:pPr algn="ctr"/>
            <a:r>
              <a:rPr lang="pl-PL" dirty="0">
                <a:solidFill>
                  <a:srgbClr val="231F20"/>
                </a:solidFill>
              </a:rPr>
              <a:t>(</a:t>
            </a:r>
            <a:r>
              <a:rPr lang="pl-PL" i="1" dirty="0" err="1">
                <a:solidFill>
                  <a:srgbClr val="231F20"/>
                </a:solidFill>
              </a:rPr>
              <a:t>Zea</a:t>
            </a:r>
            <a:r>
              <a:rPr lang="pl-PL" i="1" dirty="0">
                <a:solidFill>
                  <a:srgbClr val="231F20"/>
                </a:solidFill>
              </a:rPr>
              <a:t> </a:t>
            </a:r>
            <a:r>
              <a:rPr lang="pl-PL" i="1" dirty="0" err="1">
                <a:solidFill>
                  <a:srgbClr val="231F20"/>
                </a:solidFill>
              </a:rPr>
              <a:t>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and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255936"/>
            <a:ext cx="6036540" cy="3025975"/>
          </a:xfrm>
        </p:spPr>
        <p:txBody>
          <a:bodyPr/>
          <a:lstStyle/>
          <a:p>
            <a:r>
              <a:rPr lang="en-US" dirty="0"/>
              <a:t>Mixed intercropping involves growing </a:t>
            </a:r>
            <a:r>
              <a:rPr lang="en-US" b="1" dirty="0"/>
              <a:t>two or more crops together in a random or semi-random mixture without a specific row arrangement</a:t>
            </a:r>
            <a:r>
              <a:rPr lang="en-US" dirty="0"/>
              <a:t>. The crops are sown and grown together in the same area, creating a more integrated and complex planting system. This approach </a:t>
            </a:r>
            <a:r>
              <a:rPr lang="en-US" b="1" dirty="0"/>
              <a:t>mimics natural ecosystems </a:t>
            </a:r>
            <a:r>
              <a:rPr lang="en-US" dirty="0"/>
              <a:t>and can be highly effective in promoting biodiversity, reducing pest pressure, and enhancing resilience to environmental stress. However, it can make management practices like weeding, </a:t>
            </a:r>
            <a:r>
              <a:rPr lang="en-US" dirty="0" err="1"/>
              <a:t>fertilising</a:t>
            </a:r>
            <a:r>
              <a:rPr lang="en-US" dirty="0"/>
              <a:t>, and harvesting more challenging due to the lack of defined rows.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Mixed </a:t>
            </a:r>
            <a:r>
              <a:rPr lang="en-IE" dirty="0"/>
              <a:t>I</a:t>
            </a:r>
            <a:r>
              <a:rPr lang="pl-PL" dirty="0"/>
              <a:t>ntercropping</a:t>
            </a:r>
            <a:endParaRPr lang="en-US"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4667" y="382231"/>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solidFill>
                  <a:srgbClr val="8BC540"/>
                </a:solidFill>
              </a:rPr>
              <a:t>Mixed </a:t>
            </a:r>
            <a:r>
              <a:rPr lang="pl-PL" sz="3600" b="1" dirty="0" err="1">
                <a:solidFill>
                  <a:srgbClr val="8BC540"/>
                </a:solidFill>
              </a:rPr>
              <a:t>intercropping</a:t>
            </a:r>
            <a:r>
              <a:rPr lang="pl-PL" sz="3600" b="1" dirty="0">
                <a:solidFill>
                  <a:srgbClr val="8BC540"/>
                </a:solidFill>
              </a:rPr>
              <a:t> - </a:t>
            </a:r>
            <a:r>
              <a:rPr lang="pl-PL" sz="3600" b="1" dirty="0" err="1">
                <a:solidFill>
                  <a:srgbClr val="8BC540"/>
                </a:solidFill>
              </a:rPr>
              <a:t>Example</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119694"/>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b="1" dirty="0"/>
              <a:t>Mixed intercropping with grass and legume</a:t>
            </a:r>
            <a:r>
              <a:rPr lang="pl-PL" b="1" dirty="0"/>
              <a:t> </a:t>
            </a:r>
            <a:r>
              <a:rPr lang="pl-PL" dirty="0" err="1"/>
              <a:t>is</a:t>
            </a:r>
            <a:r>
              <a:rPr lang="pl-PL" dirty="0"/>
              <a:t> one of the most </a:t>
            </a:r>
            <a:r>
              <a:rPr lang="pl-PL" dirty="0" err="1"/>
              <a:t>common</a:t>
            </a:r>
            <a:r>
              <a:rPr lang="pl-PL" dirty="0"/>
              <a:t> </a:t>
            </a:r>
            <a:r>
              <a:rPr lang="pl-PL" dirty="0" err="1"/>
              <a:t>mixed</a:t>
            </a:r>
            <a:r>
              <a:rPr lang="pl-PL" dirty="0"/>
              <a:t> </a:t>
            </a:r>
            <a:r>
              <a:rPr lang="pl-PL" dirty="0" err="1"/>
              <a:t>intercropping</a:t>
            </a:r>
            <a:r>
              <a:rPr lang="pl-PL" dirty="0"/>
              <a:t> and </a:t>
            </a:r>
            <a:r>
              <a:rPr lang="en-US" dirty="0"/>
              <a:t>involves growing grass species alongside leguminous crops on the same piece of land, without a distinct row arrangement. This combination takes advantage of the complementary characteristics of both plant types, offering several ecological and agricultural benefits, particularly in improving soil health and increasing forage production</a:t>
            </a:r>
            <a:r>
              <a:rPr lang="pl-PL" dirty="0"/>
              <a:t> and </a:t>
            </a:r>
            <a:r>
              <a:rPr lang="pl-PL" dirty="0" err="1"/>
              <a:t>quality</a:t>
            </a:r>
            <a:r>
              <a:rPr lang="en-US" dirty="0"/>
              <a:t>.</a:t>
            </a:r>
            <a:endParaRPr lang="pl-PL" dirty="0"/>
          </a:p>
          <a:p>
            <a:pPr marL="0"/>
            <a:r>
              <a:rPr lang="pl-PL" dirty="0" err="1"/>
              <a:t>Example</a:t>
            </a:r>
            <a:r>
              <a:rPr lang="pl-PL" dirty="0"/>
              <a:t>: </a:t>
            </a:r>
            <a:r>
              <a:rPr lang="en-US" b="1" dirty="0"/>
              <a:t>Perennial </a:t>
            </a:r>
            <a:r>
              <a:rPr lang="pl-PL" b="1" dirty="0"/>
              <a:t>r</a:t>
            </a:r>
            <a:r>
              <a:rPr lang="en-US" b="1" dirty="0" err="1"/>
              <a:t>yegrass</a:t>
            </a:r>
            <a:r>
              <a:rPr lang="en-US" b="1" dirty="0"/>
              <a:t> </a:t>
            </a:r>
            <a:r>
              <a:rPr lang="en-US" dirty="0"/>
              <a:t>(</a:t>
            </a:r>
            <a:r>
              <a:rPr lang="en-US" i="1" dirty="0" err="1"/>
              <a:t>Lolium</a:t>
            </a:r>
            <a:r>
              <a:rPr lang="en-US" i="1" dirty="0"/>
              <a:t> </a:t>
            </a:r>
            <a:r>
              <a:rPr lang="en-US" i="1" dirty="0" err="1"/>
              <a:t>perenne</a:t>
            </a:r>
            <a:r>
              <a:rPr lang="en-US" dirty="0"/>
              <a:t>)</a:t>
            </a:r>
            <a:r>
              <a:rPr lang="pl-PL" dirty="0"/>
              <a:t> </a:t>
            </a:r>
            <a:r>
              <a:rPr lang="en-US" dirty="0"/>
              <a:t>and </a:t>
            </a:r>
            <a:r>
              <a:rPr lang="pl-PL" b="1" dirty="0"/>
              <a:t>w</a:t>
            </a:r>
            <a:r>
              <a:rPr lang="en-US" b="1" dirty="0" err="1"/>
              <a:t>hite</a:t>
            </a:r>
            <a:r>
              <a:rPr lang="en-US" b="1" dirty="0"/>
              <a:t> </a:t>
            </a:r>
            <a:r>
              <a:rPr lang="pl-PL" b="1" dirty="0"/>
              <a:t>c</a:t>
            </a:r>
            <a:r>
              <a:rPr lang="en-US" b="1" dirty="0"/>
              <a:t>lover </a:t>
            </a:r>
            <a:r>
              <a:rPr lang="en-US" dirty="0"/>
              <a:t>(</a:t>
            </a:r>
            <a:r>
              <a:rPr lang="en-US" i="1" dirty="0" err="1"/>
              <a:t>Trifolium</a:t>
            </a:r>
            <a:r>
              <a:rPr lang="en-US" i="1" dirty="0"/>
              <a:t> </a:t>
            </a:r>
            <a:r>
              <a:rPr lang="en-US" i="1" dirty="0" err="1"/>
              <a:t>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63161" y="3937923"/>
            <a:ext cx="5390333" cy="1994776"/>
            <a:chOff x="573511" y="3955853"/>
            <a:chExt cx="5390333" cy="1994776"/>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1044909" y="4259746"/>
              <a:ext cx="4918935" cy="1690883"/>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Perennial </a:t>
              </a:r>
              <a:r>
                <a:rPr lang="pl-PL" sz="2400" kern="1200" dirty="0" err="1">
                  <a:solidFill>
                    <a:srgbClr val="231F20"/>
                  </a:solidFill>
                </a:rPr>
                <a:t>ryegrass</a:t>
              </a:r>
              <a:endParaRPr lang="pl-PL" sz="2400" kern="1200" dirty="0">
                <a:solidFill>
                  <a:srgbClr val="231F20"/>
                </a:solidFill>
              </a:endParaRPr>
            </a:p>
            <a:p>
              <a:pPr marL="228600" lvl="1" indent="-228600" algn="l" defTabSz="889000">
                <a:lnSpc>
                  <a:spcPct val="90000"/>
                </a:lnSpc>
                <a:spcBef>
                  <a:spcPct val="0"/>
                </a:spcBef>
                <a:spcAft>
                  <a:spcPct val="15000"/>
                </a:spcAft>
                <a:buChar char="•"/>
              </a:pPr>
              <a:r>
                <a:rPr lang="en-US" sz="2000" kern="1200" dirty="0">
                  <a:solidFill>
                    <a:srgbClr val="231F20"/>
                  </a:solidFill>
                </a:rPr>
                <a:t>grows quickly and establishes a dense mat of grass that helps suppress weeds and provide a reliable forage base for livestock</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955851"/>
            <a:ext cx="5636279" cy="1994776"/>
            <a:chOff x="6201758" y="3955851"/>
            <a:chExt cx="5636279" cy="1994776"/>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1690883"/>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a:solidFill>
                    <a:srgbClr val="231F20"/>
                  </a:solidFill>
                </a:rPr>
                <a:t>White </a:t>
              </a:r>
              <a:r>
                <a:rPr lang="pl-PL" sz="2400" dirty="0" err="1">
                  <a:solidFill>
                    <a:srgbClr val="231F20"/>
                  </a:solidFill>
                </a:rPr>
                <a:t>clover</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en-US" sz="2000" dirty="0">
                  <a:solidFill>
                    <a:srgbClr val="231F20"/>
                  </a:solidFill>
                </a:rPr>
                <a:t>enrich</a:t>
              </a:r>
              <a:r>
                <a:rPr lang="pl-PL" sz="2000" dirty="0">
                  <a:solidFill>
                    <a:srgbClr val="231F20"/>
                  </a:solidFill>
                </a:rPr>
                <a:t>es</a:t>
              </a:r>
              <a:r>
                <a:rPr lang="en-US" sz="2000" dirty="0">
                  <a:solidFill>
                    <a:srgbClr val="231F20"/>
                  </a:solidFill>
                </a:rPr>
                <a:t> the soil with nitrogen</a:t>
              </a:r>
              <a:r>
                <a:rPr lang="pl-PL" sz="2000" dirty="0">
                  <a:solidFill>
                    <a:srgbClr val="231F20"/>
                  </a:solidFill>
                </a:rPr>
                <a:t> - t</a:t>
              </a:r>
              <a:r>
                <a:rPr lang="en-US" sz="2000" dirty="0">
                  <a:solidFill>
                    <a:srgbClr val="231F20"/>
                  </a:solidFill>
                </a:rPr>
                <a:t>his improves the growth of both the clover and ryegrass, reducing the need for synthetic nitrogen fertilizers</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lnSpcReduction="10000"/>
          </a:bodyPr>
          <a:lstStyle/>
          <a:p>
            <a:r>
              <a:rPr lang="pl-PL" b="1" i="0" dirty="0"/>
              <a:t>Think</a:t>
            </a:r>
            <a:r>
              <a:rPr lang="pl-PL" i="0" dirty="0"/>
              <a:t> </a:t>
            </a:r>
            <a:r>
              <a:rPr lang="en-US" i="0" dirty="0"/>
              <a:t>how different crop management practices can contribute to both sustainable agriculture and environmental conservation, considering how these methods may reshape the way we view modern farming</a:t>
            </a:r>
            <a:r>
              <a:rPr lang="en-IE" i="0" dirty="0"/>
              <a:t>...</a:t>
            </a:r>
            <a:endParaRPr lang="en-US"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452563"/>
            <a:ext cx="5833534" cy="3025975"/>
          </a:xfrm>
        </p:spPr>
        <p:txBody>
          <a:bodyPr/>
          <a:lstStyle/>
          <a:p>
            <a:r>
              <a:rPr lang="en-US" dirty="0"/>
              <a:t>Relay cropping is </a:t>
            </a:r>
            <a:r>
              <a:rPr lang="en-US" b="1" dirty="0"/>
              <a:t>an agricultural technique where a second crop is planted into an existing first crop before it is harvested</a:t>
            </a:r>
            <a:r>
              <a:rPr lang="en-US" dirty="0"/>
              <a:t>. This method </a:t>
            </a:r>
            <a:r>
              <a:rPr lang="en-US" b="1" dirty="0"/>
              <a:t>maximizes land use by overlapping the growing periods of two crops</a:t>
            </a:r>
            <a:r>
              <a:rPr lang="en-US" dirty="0"/>
              <a:t>, improving overall productivity. It allows for more efficient utilization of resources like sunlight, water, and soil nutrients. However, it </a:t>
            </a:r>
            <a:r>
              <a:rPr lang="en-US" b="1" dirty="0"/>
              <a:t>requires careful management to balance the needs of both crops and minimize competition for resources</a:t>
            </a:r>
            <a:r>
              <a:rPr lang="en-US"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Relay Cropping</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71850" y="95439"/>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a:t>
            </a:r>
            <a:r>
              <a:rPr lang="pl-PL" sz="3600" b="1" dirty="0">
                <a:solidFill>
                  <a:srgbClr val="000000"/>
                </a:solidFill>
              </a:rPr>
              <a:t>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WINTER </a:t>
            </a:r>
            <a:r>
              <a:rPr lang="pl-PL" sz="1600" b="1" kern="1200" dirty="0">
                <a:solidFill>
                  <a:srgbClr val="231F20"/>
                </a:solidFill>
              </a:rPr>
              <a:t>BARLEY</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SOYBEAN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579725" y="3257685"/>
            <a:ext cx="1040671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b="1" dirty="0"/>
              <a:t>Winter barley</a:t>
            </a:r>
            <a:r>
              <a:rPr lang="pl-PL" sz="2300" b="1" dirty="0"/>
              <a:t> (</a:t>
            </a:r>
            <a:r>
              <a:rPr lang="pl-PL" sz="2300" b="1" dirty="0" err="1"/>
              <a:t>crop</a:t>
            </a:r>
            <a:r>
              <a:rPr lang="pl-PL" sz="2300" b="1" dirty="0"/>
              <a:t> 1) </a:t>
            </a:r>
            <a:r>
              <a:rPr lang="pl-PL" sz="2300" b="1" dirty="0" err="1"/>
              <a:t>planting</a:t>
            </a:r>
            <a:r>
              <a:rPr lang="pl-PL" sz="2300" b="1" dirty="0"/>
              <a:t>; </a:t>
            </a:r>
            <a:r>
              <a:rPr lang="pl-PL" sz="2300" b="1" dirty="0" err="1"/>
              <a:t>time</a:t>
            </a:r>
            <a:r>
              <a:rPr lang="pl-PL" sz="2300" b="1" dirty="0"/>
              <a:t>: </a:t>
            </a:r>
            <a:r>
              <a:rPr lang="pl-PL" sz="2300" dirty="0" err="1"/>
              <a:t>October</a:t>
            </a:r>
            <a:r>
              <a:rPr lang="pl-PL" sz="2300" dirty="0"/>
              <a:t>/</a:t>
            </a:r>
            <a:r>
              <a:rPr lang="en-US" sz="2300" dirty="0"/>
              <a:t>November</a:t>
            </a:r>
            <a:r>
              <a:rPr lang="pl-PL" sz="2300" dirty="0"/>
              <a:t>;</a:t>
            </a:r>
            <a:r>
              <a:rPr lang="pl-PL" sz="2300" b="1" dirty="0"/>
              <a:t> v</a:t>
            </a:r>
            <a:r>
              <a:rPr lang="en-US" sz="2300" b="1" dirty="0" err="1"/>
              <a:t>ariety</a:t>
            </a:r>
            <a:r>
              <a:rPr lang="en-US" sz="2300" b="1" dirty="0"/>
              <a:t> </a:t>
            </a:r>
            <a:r>
              <a:rPr lang="pl-PL" sz="2300" b="1" dirty="0"/>
              <a:t>e</a:t>
            </a:r>
            <a:r>
              <a:rPr lang="en-US" sz="2300" b="1" dirty="0" err="1"/>
              <a:t>xample</a:t>
            </a:r>
            <a:r>
              <a:rPr lang="en-US" sz="2300" dirty="0"/>
              <a:t>: Bazooka (hybrid variety with high yields and early maturity, well</a:t>
            </a:r>
            <a:r>
              <a:rPr lang="pl-PL" sz="2300" dirty="0"/>
              <a:t>-</a:t>
            </a:r>
            <a:r>
              <a:rPr lang="en-US" sz="2300" dirty="0"/>
              <a:t>suited for intensive relay cropping systems)</a:t>
            </a:r>
            <a:r>
              <a:rPr lang="pl-PL" sz="2300" dirty="0"/>
              <a:t>,</a:t>
            </a:r>
            <a:r>
              <a:rPr lang="en-US" sz="2300" dirty="0"/>
              <a:t> KWS Cassia </a:t>
            </a:r>
            <a:r>
              <a:rPr lang="pl-PL" sz="2300" dirty="0" err="1"/>
              <a:t>or</a:t>
            </a:r>
            <a:r>
              <a:rPr lang="en-US" sz="2300" dirty="0"/>
              <a:t> KWS Orwell</a:t>
            </a:r>
            <a:r>
              <a:rPr lang="pl-PL" sz="2300" dirty="0"/>
              <a:t>.</a:t>
            </a:r>
          </a:p>
          <a:p>
            <a:pPr marL="0" indent="0"/>
            <a:r>
              <a:rPr lang="en-US" sz="2300" b="1" dirty="0"/>
              <a:t>Soybean</a:t>
            </a:r>
            <a:r>
              <a:rPr lang="pl-PL" sz="2300" b="1" dirty="0"/>
              <a:t> (</a:t>
            </a:r>
            <a:r>
              <a:rPr lang="pl-PL" sz="2300" b="1" dirty="0" err="1"/>
              <a:t>crop</a:t>
            </a:r>
            <a:r>
              <a:rPr lang="pl-PL" sz="2300" b="1" dirty="0"/>
              <a:t> 2) </a:t>
            </a:r>
            <a:r>
              <a:rPr lang="pl-PL" sz="2300" b="1" dirty="0" err="1"/>
              <a:t>planting</a:t>
            </a:r>
            <a:r>
              <a:rPr lang="pl-PL" sz="2300" dirty="0"/>
              <a:t>; </a:t>
            </a:r>
            <a:r>
              <a:rPr lang="pl-PL" sz="2300" b="1" dirty="0" err="1"/>
              <a:t>time</a:t>
            </a:r>
            <a:r>
              <a:rPr lang="pl-PL" sz="2300" b="1" dirty="0"/>
              <a:t>:</a:t>
            </a:r>
            <a:r>
              <a:rPr lang="pl-PL" sz="2300" dirty="0"/>
              <a:t> </a:t>
            </a:r>
            <a:r>
              <a:rPr lang="en-US" sz="2300" dirty="0"/>
              <a:t>late May (2-3 weeks before barley harvest)</a:t>
            </a:r>
            <a:r>
              <a:rPr lang="pl-PL" sz="2300" dirty="0"/>
              <a:t>; </a:t>
            </a:r>
            <a:r>
              <a:rPr lang="pl-PL" sz="2300" b="1" dirty="0"/>
              <a:t>v</a:t>
            </a:r>
            <a:r>
              <a:rPr lang="en-US" sz="2300" b="1" dirty="0" err="1"/>
              <a:t>ariety</a:t>
            </a:r>
            <a:r>
              <a:rPr lang="en-US" sz="2300" b="1" dirty="0"/>
              <a:t> </a:t>
            </a:r>
            <a:r>
              <a:rPr lang="pl-PL" sz="2300" b="1" dirty="0"/>
              <a:t>e</a:t>
            </a:r>
            <a:r>
              <a:rPr lang="en-US" sz="2300" b="1" dirty="0" err="1"/>
              <a:t>xample</a:t>
            </a:r>
            <a:r>
              <a:rPr lang="en-US" sz="2300" b="1" dirty="0"/>
              <a:t>: </a:t>
            </a:r>
            <a:r>
              <a:rPr lang="en-US" sz="2300" dirty="0"/>
              <a:t>ES Mentor</a:t>
            </a:r>
            <a:r>
              <a:rPr lang="pl-PL" sz="2300" dirty="0"/>
              <a:t> </a:t>
            </a:r>
            <a:r>
              <a:rPr lang="pl-PL" sz="2300" dirty="0" err="1"/>
              <a:t>or</a:t>
            </a:r>
            <a:r>
              <a:rPr lang="pl-PL" sz="2300" dirty="0"/>
              <a:t> </a:t>
            </a:r>
            <a:r>
              <a:rPr lang="en-US" sz="2300" dirty="0"/>
              <a:t>Sultana</a:t>
            </a:r>
            <a:r>
              <a:rPr lang="pl-PL" sz="2300" dirty="0"/>
              <a:t>; </a:t>
            </a:r>
            <a:r>
              <a:rPr lang="pl-PL" sz="2300" b="1" dirty="0"/>
              <a:t>p</a:t>
            </a:r>
            <a:r>
              <a:rPr lang="en-US" sz="2300" b="1" dirty="0" err="1"/>
              <a:t>lanting</a:t>
            </a:r>
            <a:r>
              <a:rPr lang="en-US" sz="2300" b="1" dirty="0"/>
              <a:t> </a:t>
            </a:r>
            <a:r>
              <a:rPr lang="pl-PL" sz="2300" b="1" dirty="0"/>
              <a:t>m</a:t>
            </a:r>
            <a:r>
              <a:rPr lang="en-US" sz="2300" b="1" dirty="0" err="1"/>
              <a:t>ethod</a:t>
            </a:r>
            <a:r>
              <a:rPr lang="en-US" sz="2300" dirty="0"/>
              <a:t>: </a:t>
            </a:r>
            <a:r>
              <a:rPr lang="pl-PL" sz="2300" dirty="0"/>
              <a:t>i</a:t>
            </a:r>
            <a:r>
              <a:rPr lang="en-US" sz="2300" dirty="0" err="1"/>
              <a:t>nter</a:t>
            </a:r>
            <a:r>
              <a:rPr lang="en-US" sz="2300" dirty="0"/>
              <a:t>-seed soybeans between winter barley rows (38-50 cm row spacing)</a:t>
            </a:r>
            <a:r>
              <a:rPr lang="pl-PL" sz="2300" dirty="0"/>
              <a:t>.</a:t>
            </a:r>
          </a:p>
          <a:p>
            <a:pPr marL="0" indent="0"/>
            <a:r>
              <a:rPr lang="en-US" sz="2300" b="1" dirty="0"/>
              <a:t>Winter barley </a:t>
            </a:r>
            <a:r>
              <a:rPr lang="pl-PL" sz="2300" b="1" dirty="0"/>
              <a:t>(</a:t>
            </a:r>
            <a:r>
              <a:rPr lang="pl-PL" sz="2300" b="1" dirty="0" err="1"/>
              <a:t>crop</a:t>
            </a:r>
            <a:r>
              <a:rPr lang="pl-PL" sz="2300" b="1" dirty="0"/>
              <a:t> 1) </a:t>
            </a:r>
            <a:r>
              <a:rPr lang="en-US" sz="2300" b="1" dirty="0"/>
              <a:t>harvest</a:t>
            </a:r>
            <a:r>
              <a:rPr lang="pl-PL" sz="2300" dirty="0"/>
              <a:t>; </a:t>
            </a:r>
            <a:r>
              <a:rPr lang="pl-PL" sz="2300" b="1" dirty="0"/>
              <a:t>h</a:t>
            </a:r>
            <a:r>
              <a:rPr lang="en-US" sz="2300" b="1" dirty="0" err="1"/>
              <a:t>arvesting</a:t>
            </a:r>
            <a:r>
              <a:rPr lang="en-US" sz="2300" b="1" dirty="0"/>
              <a:t> time</a:t>
            </a:r>
            <a:r>
              <a:rPr lang="en-US" sz="2300" dirty="0"/>
              <a:t>: </a:t>
            </a:r>
            <a:r>
              <a:rPr lang="pl-PL" sz="2300" dirty="0"/>
              <a:t>m</a:t>
            </a:r>
            <a:r>
              <a:rPr lang="en-US" sz="2300" dirty="0"/>
              <a:t>id to late June</a:t>
            </a:r>
            <a:r>
              <a:rPr lang="pl-PL" sz="2300" dirty="0"/>
              <a:t>.</a:t>
            </a:r>
            <a:endParaRPr lang="en-US" sz="2300" dirty="0"/>
          </a:p>
          <a:p>
            <a:pPr marL="0" indent="0"/>
            <a:r>
              <a:rPr lang="en-US" sz="2300" b="1" dirty="0"/>
              <a:t>Soybean </a:t>
            </a:r>
            <a:r>
              <a:rPr lang="pl-PL" sz="2300" b="1" dirty="0"/>
              <a:t>(</a:t>
            </a:r>
            <a:r>
              <a:rPr lang="pl-PL" sz="2300" b="1" dirty="0" err="1"/>
              <a:t>crop</a:t>
            </a:r>
            <a:r>
              <a:rPr lang="pl-PL" sz="2300" b="1" dirty="0"/>
              <a:t> 2) </a:t>
            </a:r>
            <a:r>
              <a:rPr lang="en-US" sz="2300" b="1" dirty="0"/>
              <a:t>harvest</a:t>
            </a:r>
            <a:r>
              <a:rPr lang="pl-PL" sz="2300" b="1" dirty="0"/>
              <a:t>; </a:t>
            </a:r>
            <a:r>
              <a:rPr lang="pl-PL" sz="2300" b="1" dirty="0" err="1"/>
              <a:t>harvesting</a:t>
            </a:r>
            <a:r>
              <a:rPr lang="pl-PL" sz="2300" b="1" dirty="0"/>
              <a:t> </a:t>
            </a:r>
            <a:r>
              <a:rPr lang="pl-PL" sz="2300" b="1" dirty="0" err="1"/>
              <a:t>time</a:t>
            </a:r>
            <a:r>
              <a:rPr lang="pl-PL" sz="2300" dirty="0"/>
              <a:t>: </a:t>
            </a:r>
            <a:r>
              <a:rPr lang="pl-PL" sz="2300" dirty="0" err="1"/>
              <a:t>mid</a:t>
            </a:r>
            <a:r>
              <a:rPr lang="pl-PL" sz="2300" dirty="0"/>
              <a:t> to </a:t>
            </a:r>
            <a:r>
              <a:rPr lang="pl-PL" sz="2300" dirty="0" err="1"/>
              <a:t>late</a:t>
            </a:r>
            <a:r>
              <a:rPr lang="pl-PL" sz="2300" dirty="0"/>
              <a:t> </a:t>
            </a:r>
            <a:r>
              <a:rPr lang="pl-PL" sz="2300" dirty="0" err="1"/>
              <a:t>October</a:t>
            </a:r>
            <a:r>
              <a:rPr lang="pl-PL" sz="2300" dirty="0"/>
              <a:t>.</a:t>
            </a:r>
            <a:endParaRPr lang="en-US" sz="2300" dirty="0"/>
          </a:p>
          <a:p>
            <a:pPr marL="0" indent="0"/>
            <a:endParaRPr lang="en-US" sz="2300" dirty="0"/>
          </a:p>
          <a:p>
            <a:pPr marL="0" indent="0"/>
            <a:endParaRPr lang="en-US" sz="23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167520"/>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00231" y="5717398"/>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8654" y="21242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a:t>
            </a:r>
            <a:r>
              <a:rPr lang="pl-PL" sz="3600" b="1" dirty="0">
                <a:solidFill>
                  <a:srgbClr val="000000"/>
                </a:solidFill>
              </a:rPr>
              <a:t>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WINTER WHEAT</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FABA  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570760" y="3186554"/>
            <a:ext cx="1041189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Winter </a:t>
            </a:r>
            <a:r>
              <a:rPr lang="pl-PL" b="1" dirty="0" err="1"/>
              <a:t>wheat</a:t>
            </a:r>
            <a:r>
              <a:rPr lang="pl-PL" b="1" dirty="0"/>
              <a:t> (</a:t>
            </a:r>
            <a:r>
              <a:rPr lang="pl-PL" b="1" dirty="0" err="1"/>
              <a:t>crop</a:t>
            </a:r>
            <a:r>
              <a:rPr lang="pl-PL" b="1" dirty="0"/>
              <a:t> 1) </a:t>
            </a:r>
            <a:r>
              <a:rPr lang="pl-PL" b="1" dirty="0" err="1"/>
              <a:t>planting</a:t>
            </a:r>
            <a:r>
              <a:rPr lang="pl-PL" b="1" dirty="0"/>
              <a:t>; </a:t>
            </a:r>
            <a:r>
              <a:rPr lang="pl-PL" b="1" dirty="0" err="1"/>
              <a:t>time</a:t>
            </a:r>
            <a:r>
              <a:rPr lang="pl-PL" b="1" dirty="0"/>
              <a:t>: </a:t>
            </a:r>
            <a:r>
              <a:rPr lang="pl-PL" dirty="0" err="1"/>
              <a:t>October</a:t>
            </a:r>
            <a:r>
              <a:rPr lang="pl-PL" dirty="0"/>
              <a:t>/</a:t>
            </a:r>
            <a:r>
              <a:rPr lang="en-US" dirty="0"/>
              <a:t>November</a:t>
            </a:r>
            <a:r>
              <a:rPr lang="pl-PL" dirty="0"/>
              <a:t>;</a:t>
            </a:r>
            <a:r>
              <a:rPr lang="pl-PL" b="1" dirty="0"/>
              <a:t> v</a:t>
            </a:r>
            <a:r>
              <a:rPr lang="en-US" b="1" dirty="0" err="1"/>
              <a:t>ariety</a:t>
            </a:r>
            <a:r>
              <a:rPr lang="en-US" b="1" dirty="0"/>
              <a:t> </a:t>
            </a:r>
            <a:r>
              <a:rPr lang="pl-PL" b="1" dirty="0"/>
              <a:t>e</a:t>
            </a:r>
            <a:r>
              <a:rPr lang="en-US" b="1" dirty="0" err="1"/>
              <a:t>xample</a:t>
            </a:r>
            <a:r>
              <a:rPr lang="en-US" dirty="0"/>
              <a:t>: Graham </a:t>
            </a:r>
            <a:r>
              <a:rPr lang="pl-PL" dirty="0" err="1"/>
              <a:t>or</a:t>
            </a:r>
            <a:r>
              <a:rPr lang="pl-PL" dirty="0"/>
              <a:t> </a:t>
            </a:r>
            <a:r>
              <a:rPr lang="en-US" dirty="0"/>
              <a:t>RGT Saki </a:t>
            </a:r>
            <a:endParaRPr lang="pl-PL" dirty="0"/>
          </a:p>
          <a:p>
            <a:r>
              <a:rPr lang="pl-PL" b="1" dirty="0" err="1"/>
              <a:t>Faba</a:t>
            </a:r>
            <a:r>
              <a:rPr lang="pl-PL" b="1" dirty="0"/>
              <a:t> bean (</a:t>
            </a:r>
            <a:r>
              <a:rPr lang="pl-PL" b="1" dirty="0" err="1"/>
              <a:t>crop</a:t>
            </a:r>
            <a:r>
              <a:rPr lang="pl-PL" b="1" dirty="0"/>
              <a:t> 2) </a:t>
            </a:r>
            <a:r>
              <a:rPr lang="pl-PL" b="1" dirty="0" err="1"/>
              <a:t>planting</a:t>
            </a:r>
            <a:r>
              <a:rPr lang="pl-PL" dirty="0"/>
              <a:t>; </a:t>
            </a:r>
            <a:r>
              <a:rPr lang="pl-PL" b="1" dirty="0" err="1"/>
              <a:t>time</a:t>
            </a:r>
            <a:r>
              <a:rPr lang="pl-PL" b="1" dirty="0"/>
              <a:t>:</a:t>
            </a:r>
            <a:r>
              <a:rPr lang="pl-PL" dirty="0"/>
              <a:t> </a:t>
            </a:r>
            <a:r>
              <a:rPr lang="en-US" dirty="0"/>
              <a:t>May</a:t>
            </a:r>
            <a:r>
              <a:rPr lang="pl-PL" dirty="0"/>
              <a:t>/</a:t>
            </a:r>
            <a:r>
              <a:rPr lang="pl-PL" dirty="0" err="1"/>
              <a:t>June</a:t>
            </a:r>
            <a:r>
              <a:rPr lang="pl-PL" dirty="0"/>
              <a:t>; </a:t>
            </a:r>
            <a:r>
              <a:rPr lang="pl-PL" b="1" dirty="0"/>
              <a:t>v</a:t>
            </a:r>
            <a:r>
              <a:rPr lang="en-US" b="1" dirty="0" err="1"/>
              <a:t>ariety</a:t>
            </a:r>
            <a:r>
              <a:rPr lang="en-US" b="1" dirty="0"/>
              <a:t> </a:t>
            </a:r>
            <a:r>
              <a:rPr lang="pl-PL" b="1" dirty="0"/>
              <a:t>e</a:t>
            </a:r>
            <a:r>
              <a:rPr lang="en-US" b="1" dirty="0" err="1"/>
              <a:t>xample</a:t>
            </a:r>
            <a:r>
              <a:rPr lang="en-US" b="1" dirty="0"/>
              <a:t>: </a:t>
            </a:r>
            <a:r>
              <a:rPr lang="en-US" dirty="0" err="1"/>
              <a:t>Fueg</a:t>
            </a:r>
            <a:r>
              <a:rPr lang="pl-PL" dirty="0"/>
              <a:t>o </a:t>
            </a:r>
            <a:r>
              <a:rPr lang="pl-PL" dirty="0" err="1"/>
              <a:t>or</a:t>
            </a:r>
            <a:r>
              <a:rPr lang="pl-PL" dirty="0"/>
              <a:t> </a:t>
            </a:r>
            <a:r>
              <a:rPr lang="pl-PL" dirty="0" err="1"/>
              <a:t>Boxer</a:t>
            </a:r>
            <a:r>
              <a:rPr lang="en-US" dirty="0"/>
              <a:t> </a:t>
            </a:r>
            <a:r>
              <a:rPr lang="pl-PL" dirty="0"/>
              <a:t>(e</a:t>
            </a:r>
            <a:r>
              <a:rPr lang="en-US" dirty="0" err="1"/>
              <a:t>arly</a:t>
            </a:r>
            <a:r>
              <a:rPr lang="en-US" dirty="0"/>
              <a:t> maturing, high-yielding variety with good resistance to lodging</a:t>
            </a:r>
            <a:r>
              <a:rPr lang="pl-PL" dirty="0"/>
              <a:t>)</a:t>
            </a:r>
          </a:p>
          <a:p>
            <a:r>
              <a:rPr lang="en-US" b="1" dirty="0"/>
              <a:t>Winter </a:t>
            </a:r>
            <a:r>
              <a:rPr lang="pl-PL" b="1" dirty="0" err="1"/>
              <a:t>wheat</a:t>
            </a:r>
            <a:r>
              <a:rPr lang="pl-PL" b="1" dirty="0"/>
              <a:t> (</a:t>
            </a:r>
            <a:r>
              <a:rPr lang="pl-PL" b="1" dirty="0" err="1"/>
              <a:t>crop</a:t>
            </a:r>
            <a:r>
              <a:rPr lang="pl-PL" b="1" dirty="0"/>
              <a:t> 1) </a:t>
            </a:r>
            <a:r>
              <a:rPr lang="en-US" b="1" dirty="0"/>
              <a:t>harvest</a:t>
            </a:r>
            <a:r>
              <a:rPr lang="pl-PL" dirty="0"/>
              <a:t>; </a:t>
            </a:r>
            <a:r>
              <a:rPr lang="pl-PL" b="1" dirty="0"/>
              <a:t>h</a:t>
            </a:r>
            <a:r>
              <a:rPr lang="en-US" b="1" dirty="0" err="1"/>
              <a:t>arvesting</a:t>
            </a:r>
            <a:r>
              <a:rPr lang="en-US" b="1" dirty="0"/>
              <a:t> time</a:t>
            </a:r>
            <a:r>
              <a:rPr lang="en-US" dirty="0"/>
              <a:t>: </a:t>
            </a:r>
            <a:r>
              <a:rPr lang="pl-PL" dirty="0"/>
              <a:t>July</a:t>
            </a:r>
            <a:endParaRPr lang="en-IE" dirty="0"/>
          </a:p>
          <a:p>
            <a:endParaRPr lang="en-US" sz="600" dirty="0"/>
          </a:p>
          <a:p>
            <a:r>
              <a:rPr lang="pl-PL" b="1" dirty="0" err="1"/>
              <a:t>Faba</a:t>
            </a:r>
            <a:r>
              <a:rPr lang="pl-PL" b="1" dirty="0"/>
              <a:t> bean</a:t>
            </a:r>
            <a:r>
              <a:rPr lang="en-US" b="1" dirty="0"/>
              <a:t> </a:t>
            </a:r>
            <a:r>
              <a:rPr lang="pl-PL" b="1" dirty="0"/>
              <a:t>(</a:t>
            </a:r>
            <a:r>
              <a:rPr lang="pl-PL" b="1" dirty="0" err="1"/>
              <a:t>crop</a:t>
            </a:r>
            <a:r>
              <a:rPr lang="pl-PL" b="1" dirty="0"/>
              <a:t> 2) </a:t>
            </a:r>
            <a:r>
              <a:rPr lang="en-US" b="1" dirty="0"/>
              <a:t>harvest</a:t>
            </a:r>
            <a:r>
              <a:rPr lang="pl-PL" b="1" dirty="0"/>
              <a:t>; </a:t>
            </a:r>
            <a:r>
              <a:rPr lang="pl-PL" b="1" dirty="0" err="1"/>
              <a:t>harvesting</a:t>
            </a:r>
            <a:r>
              <a:rPr lang="pl-PL" b="1" dirty="0"/>
              <a:t> </a:t>
            </a:r>
            <a:r>
              <a:rPr lang="pl-PL" b="1" dirty="0" err="1"/>
              <a:t>time</a:t>
            </a:r>
            <a:r>
              <a:rPr lang="pl-PL" dirty="0"/>
              <a:t>: </a:t>
            </a:r>
            <a:r>
              <a:rPr lang="pl-PL" dirty="0" err="1"/>
              <a:t>October</a:t>
            </a:r>
            <a:endParaRPr lang="en-US" dirty="0"/>
          </a:p>
          <a:p>
            <a:endParaRPr lang="en-US" dirty="0"/>
          </a:p>
          <a:p>
            <a:endParaRPr lang="en-US"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728797" y="3798034"/>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746810" y="4521188"/>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714140" y="5271542"/>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724432"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a:t>
            </a:r>
            <a:r>
              <a:rPr lang="pl-PL" sz="3600" b="1" dirty="0">
                <a:solidFill>
                  <a:srgbClr val="000000"/>
                </a:solidFill>
              </a:rPr>
              <a:t>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SEPT</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SPRING OATS</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MUSTARD</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638676" y="3186554"/>
            <a:ext cx="10318741"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a:t>Spring </a:t>
            </a:r>
            <a:r>
              <a:rPr lang="pl-PL" b="1" dirty="0" err="1"/>
              <a:t>oats</a:t>
            </a:r>
            <a:r>
              <a:rPr lang="pl-PL" b="1" dirty="0"/>
              <a:t> (</a:t>
            </a:r>
            <a:r>
              <a:rPr lang="pl-PL" b="1" dirty="0" err="1"/>
              <a:t>crop</a:t>
            </a:r>
            <a:r>
              <a:rPr lang="pl-PL" b="1" dirty="0"/>
              <a:t> 1) </a:t>
            </a:r>
            <a:r>
              <a:rPr lang="pl-PL" b="1" dirty="0" err="1"/>
              <a:t>planting</a:t>
            </a:r>
            <a:r>
              <a:rPr lang="pl-PL" b="1" dirty="0"/>
              <a:t>; </a:t>
            </a:r>
            <a:r>
              <a:rPr lang="pl-PL" b="1" dirty="0" err="1"/>
              <a:t>time</a:t>
            </a:r>
            <a:r>
              <a:rPr lang="pl-PL" b="1" dirty="0"/>
              <a:t>: </a:t>
            </a:r>
            <a:r>
              <a:rPr lang="pl-PL" dirty="0"/>
              <a:t>March/</a:t>
            </a:r>
            <a:r>
              <a:rPr lang="pl-PL" dirty="0" err="1"/>
              <a:t>April</a:t>
            </a:r>
            <a:r>
              <a:rPr lang="pl-PL" dirty="0"/>
              <a:t>;</a:t>
            </a:r>
            <a:r>
              <a:rPr lang="pl-PL" b="1" dirty="0"/>
              <a:t> v</a:t>
            </a:r>
            <a:r>
              <a:rPr lang="en-US" b="1" dirty="0" err="1"/>
              <a:t>ariety</a:t>
            </a:r>
            <a:r>
              <a:rPr lang="en-US" b="1" dirty="0"/>
              <a:t> </a:t>
            </a:r>
            <a:r>
              <a:rPr lang="pl-PL" b="1" dirty="0"/>
              <a:t>e</a:t>
            </a:r>
            <a:r>
              <a:rPr lang="en-US" b="1" dirty="0" err="1"/>
              <a:t>xample</a:t>
            </a:r>
            <a:r>
              <a:rPr lang="en-US" dirty="0"/>
              <a:t>: Husk</a:t>
            </a:r>
            <a:r>
              <a:rPr lang="pl-PL" dirty="0"/>
              <a:t>y </a:t>
            </a:r>
            <a:r>
              <a:rPr lang="pl-PL" dirty="0" err="1"/>
              <a:t>or</a:t>
            </a:r>
            <a:r>
              <a:rPr lang="pl-PL" dirty="0"/>
              <a:t> </a:t>
            </a:r>
            <a:r>
              <a:rPr lang="en-US" dirty="0"/>
              <a:t>Canyon</a:t>
            </a:r>
            <a:endParaRPr lang="pl-PL" dirty="0"/>
          </a:p>
          <a:p>
            <a:pPr>
              <a:spcAft>
                <a:spcPts val="600"/>
              </a:spcAft>
            </a:pPr>
            <a:r>
              <a:rPr lang="pl-PL" b="1" dirty="0" err="1"/>
              <a:t>Mustard</a:t>
            </a:r>
            <a:r>
              <a:rPr lang="pl-PL" b="1" dirty="0"/>
              <a:t> (</a:t>
            </a:r>
            <a:r>
              <a:rPr lang="pl-PL" b="1" dirty="0" err="1"/>
              <a:t>crop</a:t>
            </a:r>
            <a:r>
              <a:rPr lang="pl-PL" b="1" dirty="0"/>
              <a:t> 2) </a:t>
            </a:r>
            <a:r>
              <a:rPr lang="pl-PL" b="1" dirty="0" err="1"/>
              <a:t>planting</a:t>
            </a:r>
            <a:r>
              <a:rPr lang="pl-PL" dirty="0"/>
              <a:t>; </a:t>
            </a:r>
            <a:r>
              <a:rPr lang="pl-PL" b="1" dirty="0" err="1"/>
              <a:t>time</a:t>
            </a:r>
            <a:r>
              <a:rPr lang="pl-PL" b="1" dirty="0"/>
              <a:t>:</a:t>
            </a:r>
            <a:r>
              <a:rPr lang="pl-PL" dirty="0"/>
              <a:t> </a:t>
            </a:r>
            <a:r>
              <a:rPr lang="pl-PL" dirty="0" err="1"/>
              <a:t>July</a:t>
            </a:r>
            <a:r>
              <a:rPr lang="pl-PL" dirty="0"/>
              <a:t>; </a:t>
            </a:r>
            <a:r>
              <a:rPr lang="pl-PL" b="1" dirty="0"/>
              <a:t>v</a:t>
            </a:r>
            <a:r>
              <a:rPr lang="en-US" b="1" dirty="0" err="1"/>
              <a:t>ariety</a:t>
            </a:r>
            <a:r>
              <a:rPr lang="en-US" b="1" dirty="0"/>
              <a:t> </a:t>
            </a:r>
            <a:r>
              <a:rPr lang="pl-PL" b="1" dirty="0"/>
              <a:t>e</a:t>
            </a:r>
            <a:r>
              <a:rPr lang="en-US" b="1" dirty="0" err="1"/>
              <a:t>xample</a:t>
            </a:r>
            <a:r>
              <a:rPr lang="en-US" b="1" dirty="0"/>
              <a:t>: </a:t>
            </a:r>
            <a:r>
              <a:rPr lang="en-US" dirty="0"/>
              <a:t>Caliente 199</a:t>
            </a:r>
            <a:r>
              <a:rPr lang="pl-PL" dirty="0"/>
              <a:t> </a:t>
            </a:r>
            <a:r>
              <a:rPr lang="pl-PL" dirty="0" err="1"/>
              <a:t>or</a:t>
            </a:r>
            <a:r>
              <a:rPr lang="pl-PL" dirty="0"/>
              <a:t> </a:t>
            </a:r>
            <a:r>
              <a:rPr lang="en-US" dirty="0" err="1"/>
              <a:t>IdaGold</a:t>
            </a:r>
            <a:r>
              <a:rPr lang="en-US" dirty="0"/>
              <a:t> </a:t>
            </a:r>
            <a:r>
              <a:rPr lang="pl-PL" dirty="0"/>
              <a:t>(e</a:t>
            </a:r>
            <a:r>
              <a:rPr lang="en-US" dirty="0" err="1"/>
              <a:t>arly</a:t>
            </a:r>
            <a:r>
              <a:rPr lang="en-US" dirty="0"/>
              <a:t> maturing, high-yielding variety with good resistance to lodging</a:t>
            </a:r>
            <a:r>
              <a:rPr lang="pl-PL" dirty="0"/>
              <a:t>)</a:t>
            </a:r>
          </a:p>
          <a:p>
            <a:pPr>
              <a:spcAft>
                <a:spcPts val="600"/>
              </a:spcAft>
            </a:pPr>
            <a:r>
              <a:rPr lang="pl-PL" b="1" dirty="0"/>
              <a:t>Spring </a:t>
            </a:r>
            <a:r>
              <a:rPr lang="pl-PL" b="1" dirty="0" err="1"/>
              <a:t>oats</a:t>
            </a:r>
            <a:r>
              <a:rPr lang="pl-PL" b="1" dirty="0"/>
              <a:t> (</a:t>
            </a:r>
            <a:r>
              <a:rPr lang="pl-PL" b="1" dirty="0" err="1"/>
              <a:t>crop</a:t>
            </a:r>
            <a:r>
              <a:rPr lang="pl-PL" b="1" dirty="0"/>
              <a:t> 1) </a:t>
            </a:r>
            <a:r>
              <a:rPr lang="en-US" b="1" dirty="0"/>
              <a:t>harvest</a:t>
            </a:r>
            <a:r>
              <a:rPr lang="pl-PL" dirty="0"/>
              <a:t>; </a:t>
            </a:r>
            <a:r>
              <a:rPr lang="pl-PL" b="1" dirty="0"/>
              <a:t>h</a:t>
            </a:r>
            <a:r>
              <a:rPr lang="en-US" b="1" dirty="0" err="1"/>
              <a:t>arvesting</a:t>
            </a:r>
            <a:r>
              <a:rPr lang="en-US" b="1" dirty="0"/>
              <a:t> time</a:t>
            </a:r>
            <a:r>
              <a:rPr lang="en-US" dirty="0"/>
              <a:t>: </a:t>
            </a:r>
            <a:r>
              <a:rPr lang="pl-PL" dirty="0" err="1"/>
              <a:t>July</a:t>
            </a:r>
            <a:endParaRPr lang="en-US" dirty="0"/>
          </a:p>
          <a:p>
            <a:pPr>
              <a:spcAft>
                <a:spcPts val="600"/>
              </a:spcAft>
            </a:pPr>
            <a:r>
              <a:rPr lang="pl-PL" b="1" dirty="0" err="1"/>
              <a:t>Mustard</a:t>
            </a:r>
            <a:r>
              <a:rPr lang="pl-PL" b="1" dirty="0"/>
              <a:t> (</a:t>
            </a:r>
            <a:r>
              <a:rPr lang="pl-PL" b="1" dirty="0" err="1"/>
              <a:t>crop</a:t>
            </a:r>
            <a:r>
              <a:rPr lang="pl-PL" b="1" dirty="0"/>
              <a:t> 2) </a:t>
            </a:r>
            <a:r>
              <a:rPr lang="en-US" b="1" dirty="0"/>
              <a:t>harvest</a:t>
            </a:r>
            <a:r>
              <a:rPr lang="pl-PL" b="1" dirty="0"/>
              <a:t>; </a:t>
            </a:r>
            <a:r>
              <a:rPr lang="pl-PL" b="1" dirty="0" err="1"/>
              <a:t>harvesting</a:t>
            </a:r>
            <a:r>
              <a:rPr lang="pl-PL" b="1" dirty="0"/>
              <a:t> </a:t>
            </a:r>
            <a:r>
              <a:rPr lang="pl-PL" b="1" dirty="0" err="1"/>
              <a:t>time</a:t>
            </a:r>
            <a:r>
              <a:rPr lang="pl-PL" dirty="0"/>
              <a:t>: </a:t>
            </a:r>
            <a:r>
              <a:rPr lang="pl-PL" dirty="0" err="1"/>
              <a:t>October</a:t>
            </a:r>
            <a:endParaRPr lang="en-US" dirty="0"/>
          </a:p>
          <a:p>
            <a:pPr>
              <a:spcAft>
                <a:spcPts val="600"/>
              </a:spcAft>
            </a:pPr>
            <a:endParaRPr lang="en-US" dirty="0"/>
          </a:p>
          <a:p>
            <a:pPr>
              <a:spcAft>
                <a:spcPts val="600"/>
              </a:spcAft>
            </a:pPr>
            <a:endParaRPr lang="en-US"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28797" y="387485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18163" y="467483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14140" y="532116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Relay</a:t>
            </a:r>
            <a:r>
              <a:rPr lang="pl-PL" sz="3600" b="1" dirty="0">
                <a:solidFill>
                  <a:srgbClr val="000000"/>
                </a:solidFill>
              </a:rPr>
              <a:t>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RAPESEED</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FIELD PEAS</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638676" y="3186554"/>
            <a:ext cx="1034397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Rapeseed</a:t>
            </a:r>
            <a:r>
              <a:rPr lang="pl-PL" b="1" dirty="0"/>
              <a:t> (</a:t>
            </a:r>
            <a:r>
              <a:rPr lang="pl-PL" b="1" dirty="0" err="1"/>
              <a:t>crop</a:t>
            </a:r>
            <a:r>
              <a:rPr lang="pl-PL" b="1" dirty="0"/>
              <a:t> 1) </a:t>
            </a:r>
            <a:r>
              <a:rPr lang="pl-PL" b="1" dirty="0" err="1"/>
              <a:t>planting</a:t>
            </a:r>
            <a:r>
              <a:rPr lang="pl-PL" b="1" dirty="0"/>
              <a:t>; </a:t>
            </a:r>
            <a:r>
              <a:rPr lang="pl-PL" b="1" dirty="0" err="1"/>
              <a:t>time</a:t>
            </a:r>
            <a:r>
              <a:rPr lang="pl-PL" b="1" dirty="0"/>
              <a:t>: </a:t>
            </a:r>
            <a:r>
              <a:rPr lang="pl-PL" dirty="0"/>
              <a:t>l</a:t>
            </a:r>
            <a:r>
              <a:rPr lang="en-US" dirty="0"/>
              <a:t>ate </a:t>
            </a:r>
            <a:r>
              <a:rPr lang="pl-PL" dirty="0"/>
              <a:t>August </a:t>
            </a:r>
            <a:r>
              <a:rPr lang="en-US" dirty="0"/>
              <a:t>to early </a:t>
            </a:r>
            <a:r>
              <a:rPr lang="pl-PL" dirty="0" err="1"/>
              <a:t>September</a:t>
            </a:r>
            <a:r>
              <a:rPr lang="pl-PL" dirty="0"/>
              <a:t>;</a:t>
            </a:r>
            <a:r>
              <a:rPr lang="pl-PL" b="1" dirty="0"/>
              <a:t> v</a:t>
            </a:r>
            <a:r>
              <a:rPr lang="en-US" b="1" dirty="0" err="1"/>
              <a:t>ariety</a:t>
            </a:r>
            <a:r>
              <a:rPr lang="en-US" b="1" dirty="0"/>
              <a:t> </a:t>
            </a:r>
            <a:r>
              <a:rPr lang="pl-PL" b="1" dirty="0"/>
              <a:t>e</a:t>
            </a:r>
            <a:r>
              <a:rPr lang="en-US" b="1" dirty="0" err="1"/>
              <a:t>xample</a:t>
            </a:r>
            <a:r>
              <a:rPr lang="en-US" dirty="0"/>
              <a:t>: </a:t>
            </a:r>
            <a:r>
              <a:rPr lang="en-US" dirty="0" err="1"/>
              <a:t>InVigor</a:t>
            </a:r>
            <a:r>
              <a:rPr lang="en-US" dirty="0"/>
              <a:t> L234PC</a:t>
            </a:r>
            <a:r>
              <a:rPr lang="pl-PL" dirty="0"/>
              <a:t> </a:t>
            </a:r>
            <a:r>
              <a:rPr lang="pl-PL" dirty="0" err="1"/>
              <a:t>or</a:t>
            </a:r>
            <a:r>
              <a:rPr lang="pl-PL" dirty="0"/>
              <a:t> </a:t>
            </a:r>
            <a:r>
              <a:rPr lang="en-US" dirty="0"/>
              <a:t>DK Exclaim</a:t>
            </a:r>
            <a:r>
              <a:rPr lang="pl-PL" dirty="0"/>
              <a:t> (a</a:t>
            </a:r>
            <a:r>
              <a:rPr lang="en-US" dirty="0"/>
              <a:t>n open-pollinated variety with good yield potential and strong winter hardiness</a:t>
            </a:r>
            <a:r>
              <a:rPr lang="pl-PL" dirty="0"/>
              <a:t>)</a:t>
            </a:r>
          </a:p>
          <a:p>
            <a:pPr>
              <a:spcAft>
                <a:spcPts val="600"/>
              </a:spcAft>
            </a:pPr>
            <a:r>
              <a:rPr lang="pl-PL" b="1" dirty="0"/>
              <a:t>Field </a:t>
            </a:r>
            <a:r>
              <a:rPr lang="pl-PL" b="1" dirty="0" err="1"/>
              <a:t>peas</a:t>
            </a:r>
            <a:r>
              <a:rPr lang="pl-PL" b="1" dirty="0"/>
              <a:t> (</a:t>
            </a:r>
            <a:r>
              <a:rPr lang="pl-PL" b="1" dirty="0" err="1"/>
              <a:t>crop</a:t>
            </a:r>
            <a:r>
              <a:rPr lang="pl-PL" b="1" dirty="0"/>
              <a:t> 2) </a:t>
            </a:r>
            <a:r>
              <a:rPr lang="pl-PL" b="1" dirty="0" err="1"/>
              <a:t>planting</a:t>
            </a:r>
            <a:r>
              <a:rPr lang="pl-PL" dirty="0"/>
              <a:t>; </a:t>
            </a:r>
            <a:r>
              <a:rPr lang="pl-PL" b="1" dirty="0" err="1"/>
              <a:t>time</a:t>
            </a:r>
            <a:r>
              <a:rPr lang="pl-PL" b="1" dirty="0"/>
              <a:t>:</a:t>
            </a:r>
            <a:r>
              <a:rPr lang="pl-PL" dirty="0"/>
              <a:t> </a:t>
            </a:r>
            <a:r>
              <a:rPr lang="en-US" dirty="0"/>
              <a:t>May</a:t>
            </a:r>
            <a:r>
              <a:rPr lang="pl-PL" dirty="0"/>
              <a:t>/</a:t>
            </a:r>
            <a:r>
              <a:rPr lang="en-US" dirty="0"/>
              <a:t>June</a:t>
            </a:r>
            <a:r>
              <a:rPr lang="pl-PL" dirty="0"/>
              <a:t> (</a:t>
            </a:r>
            <a:r>
              <a:rPr lang="en-US" dirty="0"/>
              <a:t>just before rapeseed harvest</a:t>
            </a:r>
            <a:r>
              <a:rPr lang="pl-PL" dirty="0"/>
              <a:t>); </a:t>
            </a:r>
            <a:r>
              <a:rPr lang="pl-PL" b="1" dirty="0"/>
              <a:t>v</a:t>
            </a:r>
            <a:r>
              <a:rPr lang="en-US" b="1" dirty="0" err="1"/>
              <a:t>ariety</a:t>
            </a:r>
            <a:r>
              <a:rPr lang="en-US" b="1" dirty="0"/>
              <a:t> </a:t>
            </a:r>
            <a:r>
              <a:rPr lang="pl-PL" b="1" dirty="0"/>
              <a:t>e</a:t>
            </a:r>
            <a:r>
              <a:rPr lang="en-US" b="1" dirty="0" err="1"/>
              <a:t>xample</a:t>
            </a:r>
            <a:r>
              <a:rPr lang="en-US" b="1" dirty="0"/>
              <a:t>: </a:t>
            </a:r>
            <a:r>
              <a:rPr lang="en-US" dirty="0" err="1"/>
              <a:t>Arvika</a:t>
            </a:r>
            <a:r>
              <a:rPr lang="pl-PL" dirty="0"/>
              <a:t> </a:t>
            </a:r>
            <a:r>
              <a:rPr lang="pl-PL" dirty="0" err="1"/>
              <a:t>or</a:t>
            </a:r>
            <a:r>
              <a:rPr lang="pl-PL" dirty="0"/>
              <a:t> </a:t>
            </a:r>
            <a:r>
              <a:rPr lang="en-US" dirty="0"/>
              <a:t>CDC Amarillo </a:t>
            </a:r>
            <a:r>
              <a:rPr lang="pl-PL" dirty="0"/>
              <a:t>(</a:t>
            </a:r>
            <a:r>
              <a:rPr lang="en-US" dirty="0"/>
              <a:t>ideal for late-season planting</a:t>
            </a:r>
            <a:r>
              <a:rPr lang="pl-PL" dirty="0"/>
              <a:t>)</a:t>
            </a:r>
          </a:p>
          <a:p>
            <a:pPr>
              <a:spcAft>
                <a:spcPts val="600"/>
              </a:spcAft>
            </a:pPr>
            <a:r>
              <a:rPr lang="pl-PL" b="1" dirty="0" err="1"/>
              <a:t>Rapeseed</a:t>
            </a:r>
            <a:r>
              <a:rPr lang="pl-PL" b="1" dirty="0"/>
              <a:t> (</a:t>
            </a:r>
            <a:r>
              <a:rPr lang="pl-PL" b="1" dirty="0" err="1"/>
              <a:t>crop</a:t>
            </a:r>
            <a:r>
              <a:rPr lang="pl-PL" b="1" dirty="0"/>
              <a:t> 1) </a:t>
            </a:r>
            <a:r>
              <a:rPr lang="en-US" b="1" dirty="0"/>
              <a:t>harvest</a:t>
            </a:r>
            <a:r>
              <a:rPr lang="pl-PL" dirty="0"/>
              <a:t>; </a:t>
            </a:r>
            <a:r>
              <a:rPr lang="pl-PL" b="1" dirty="0"/>
              <a:t>h</a:t>
            </a:r>
            <a:r>
              <a:rPr lang="en-US" b="1" dirty="0" err="1"/>
              <a:t>arvesting</a:t>
            </a:r>
            <a:r>
              <a:rPr lang="en-US" b="1" dirty="0"/>
              <a:t> time</a:t>
            </a:r>
            <a:r>
              <a:rPr lang="en-US" dirty="0"/>
              <a:t>: </a:t>
            </a:r>
            <a:r>
              <a:rPr lang="pl-PL" dirty="0"/>
              <a:t>May/</a:t>
            </a:r>
            <a:r>
              <a:rPr lang="en-US" dirty="0"/>
              <a:t>June</a:t>
            </a:r>
          </a:p>
          <a:p>
            <a:pPr>
              <a:spcAft>
                <a:spcPts val="600"/>
              </a:spcAft>
            </a:pPr>
            <a:r>
              <a:rPr lang="pl-PL" b="1" dirty="0"/>
              <a:t>Field </a:t>
            </a:r>
            <a:r>
              <a:rPr lang="pl-PL" b="1" dirty="0" err="1"/>
              <a:t>peas</a:t>
            </a:r>
            <a:r>
              <a:rPr lang="en-US" b="1" dirty="0"/>
              <a:t> </a:t>
            </a:r>
            <a:r>
              <a:rPr lang="pl-PL" b="1" dirty="0"/>
              <a:t>(</a:t>
            </a:r>
            <a:r>
              <a:rPr lang="pl-PL" b="1" dirty="0" err="1"/>
              <a:t>crop</a:t>
            </a:r>
            <a:r>
              <a:rPr lang="pl-PL" b="1" dirty="0"/>
              <a:t> 2) </a:t>
            </a:r>
            <a:r>
              <a:rPr lang="en-US" b="1" dirty="0"/>
              <a:t>harvest</a:t>
            </a:r>
            <a:r>
              <a:rPr lang="pl-PL" b="1" dirty="0"/>
              <a:t>; </a:t>
            </a:r>
            <a:r>
              <a:rPr lang="pl-PL" b="1" dirty="0" err="1"/>
              <a:t>harvesting</a:t>
            </a:r>
            <a:r>
              <a:rPr lang="pl-PL" b="1" dirty="0"/>
              <a:t> </a:t>
            </a:r>
            <a:r>
              <a:rPr lang="pl-PL" b="1" dirty="0" err="1"/>
              <a:t>time</a:t>
            </a:r>
            <a:r>
              <a:rPr lang="pl-PL" dirty="0"/>
              <a:t>: </a:t>
            </a:r>
            <a:r>
              <a:rPr lang="pl-PL" dirty="0" err="1"/>
              <a:t>October</a:t>
            </a:r>
            <a:r>
              <a:rPr lang="pl-PL" dirty="0"/>
              <a:t>/</a:t>
            </a:r>
            <a:r>
              <a:rPr lang="pl-PL" dirty="0" err="1"/>
              <a:t>November</a:t>
            </a:r>
            <a:endParaRPr lang="en-US" dirty="0"/>
          </a:p>
          <a:p>
            <a:pPr>
              <a:spcAft>
                <a:spcPts val="600"/>
              </a:spcAft>
            </a:pPr>
            <a:endParaRPr lang="en-US" dirty="0"/>
          </a:p>
          <a:p>
            <a:pPr>
              <a:spcAft>
                <a:spcPts val="600"/>
              </a:spcAft>
            </a:pPr>
            <a:endParaRPr lang="en-US"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690796" y="4145752"/>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76139" y="561926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r>
              <a:rPr lang="en-US" dirty="0"/>
              <a:t>Alley cropping is an agroforestry practice where </a:t>
            </a:r>
            <a:r>
              <a:rPr lang="en-US" b="1" dirty="0"/>
              <a:t>rows of trees or shrubs are planted alongside crops</a:t>
            </a:r>
            <a:r>
              <a:rPr lang="en-US" dirty="0"/>
              <a:t> in the same field. The </a:t>
            </a:r>
            <a:r>
              <a:rPr lang="en-US" b="1" dirty="0"/>
              <a:t>trees provide benefits such as windbreaks, improved soil fertility, and habitat for beneficial insects</a:t>
            </a:r>
            <a:r>
              <a:rPr lang="en-US" dirty="0"/>
              <a:t>, while the crops grow in the alleys between the tree rows. This system enhances biodiversity and can lead to increased overall productivity by </a:t>
            </a:r>
            <a:r>
              <a:rPr lang="en-US" dirty="0" err="1"/>
              <a:t>optimising</a:t>
            </a:r>
            <a:r>
              <a:rPr lang="en-US" dirty="0"/>
              <a:t> land use and resource sharing.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err="1"/>
              <a:t>Alley</a:t>
            </a:r>
            <a:r>
              <a:rPr lang="pl-PL" b="1" dirty="0"/>
              <a:t> Cropping</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Scheme</a:t>
            </a:r>
            <a:r>
              <a:rPr lang="pl-PL" b="1" dirty="0"/>
              <a:t> of </a:t>
            </a:r>
            <a:r>
              <a:rPr lang="pl-PL" b="1" dirty="0" err="1"/>
              <a:t>Alley</a:t>
            </a:r>
            <a:r>
              <a:rPr lang="pl-PL" b="1" dirty="0"/>
              <a:t> </a:t>
            </a:r>
            <a:r>
              <a:rPr lang="pl-PL" b="1" dirty="0" err="1"/>
              <a:t>Cropping</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alley</a:t>
              </a:r>
              <a:r>
                <a:rPr lang="pl-PL" dirty="0">
                  <a:solidFill>
                    <a:srgbClr val="231F20"/>
                  </a:solidFill>
                </a:rPr>
                <a:t> </a:t>
              </a:r>
              <a:r>
                <a:rPr lang="pl-PL" dirty="0" err="1">
                  <a:solidFill>
                    <a:srgbClr val="231F20"/>
                  </a:solidFill>
                </a:rPr>
                <a:t>crop</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tree</a:t>
              </a:r>
              <a:r>
                <a:rPr lang="pl-PL" dirty="0">
                  <a:solidFill>
                    <a:srgbClr val="231F20"/>
                  </a:solidFill>
                </a:rPr>
                <a:t> </a:t>
              </a:r>
              <a:r>
                <a:rPr lang="pl-PL" dirty="0" err="1">
                  <a:solidFill>
                    <a:srgbClr val="231F20"/>
                  </a:solidFill>
                </a:rPr>
                <a:t>row</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tree</a:t>
              </a:r>
              <a:r>
                <a:rPr lang="pl-PL" dirty="0">
                  <a:solidFill>
                    <a:srgbClr val="231F20"/>
                  </a:solidFill>
                </a:rPr>
                <a:t> </a:t>
              </a:r>
              <a:r>
                <a:rPr lang="pl-PL" dirty="0" err="1">
                  <a:solidFill>
                    <a:srgbClr val="231F20"/>
                  </a:solidFill>
                </a:rPr>
                <a:t>row</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alley</a:t>
              </a:r>
              <a:r>
                <a:rPr lang="pl-PL" dirty="0">
                  <a:solidFill>
                    <a:srgbClr val="231F20"/>
                  </a:solidFill>
                </a:rPr>
                <a:t> </a:t>
              </a:r>
              <a:r>
                <a:rPr lang="pl-PL" dirty="0" err="1">
                  <a:solidFill>
                    <a:srgbClr val="231F20"/>
                  </a:solidFill>
                </a:rPr>
                <a:t>crop</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pasture</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67822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Alley</a:t>
            </a:r>
            <a:r>
              <a:rPr lang="pl-PL" sz="3600" b="1" dirty="0">
                <a:solidFill>
                  <a:srgbClr val="8BC540"/>
                </a:solidFill>
              </a:rPr>
              <a:t> Cropping - </a:t>
            </a:r>
            <a:r>
              <a:rPr lang="pl-PL" sz="3600" b="1" dirty="0" err="1">
                <a:solidFill>
                  <a:srgbClr val="8BC540"/>
                </a:solidFill>
              </a:rPr>
              <a:t>Benefits</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2320103"/>
            <a:ext cx="4100536" cy="923330"/>
          </a:xfrm>
          <a:prstGeom prst="rect">
            <a:avLst/>
          </a:prstGeom>
        </p:spPr>
        <p:txBody>
          <a:bodyPr wrap="square">
            <a:spAutoFit/>
          </a:bodyPr>
          <a:lstStyle/>
          <a:p>
            <a:r>
              <a:rPr lang="en-US" dirty="0">
                <a:solidFill>
                  <a:srgbClr val="231F20"/>
                </a:solidFill>
              </a:rPr>
              <a:t>buffer crops</a:t>
            </a:r>
            <a:r>
              <a:rPr lang="pl-PL" dirty="0">
                <a:solidFill>
                  <a:srgbClr val="231F20"/>
                </a:solidFill>
              </a:rPr>
              <a:t> and </a:t>
            </a:r>
            <a:r>
              <a:rPr lang="pl-PL" dirty="0" err="1">
                <a:solidFill>
                  <a:srgbClr val="231F20"/>
                </a:solidFill>
              </a:rPr>
              <a:t>livestock</a:t>
            </a:r>
            <a:r>
              <a:rPr lang="en-US" dirty="0">
                <a:solidFill>
                  <a:srgbClr val="231F20"/>
                </a:solidFill>
              </a:rPr>
              <a:t> against extreme weather</a:t>
            </a:r>
            <a:r>
              <a:rPr lang="pl-PL" dirty="0">
                <a:solidFill>
                  <a:srgbClr val="231F20"/>
                </a:solidFill>
              </a:rPr>
              <a:t> – </a:t>
            </a:r>
            <a:r>
              <a:rPr lang="pl-PL" dirty="0" err="1">
                <a:solidFill>
                  <a:srgbClr val="231F20"/>
                </a:solidFill>
              </a:rPr>
              <a:t>provide</a:t>
            </a:r>
            <a:r>
              <a:rPr lang="pl-PL" dirty="0">
                <a:solidFill>
                  <a:srgbClr val="231F20"/>
                </a:solidFill>
              </a:rPr>
              <a:t> </a:t>
            </a:r>
            <a:r>
              <a:rPr lang="pl-PL" dirty="0" err="1">
                <a:solidFill>
                  <a:srgbClr val="231F20"/>
                </a:solidFill>
              </a:rPr>
              <a:t>shadow</a:t>
            </a:r>
            <a:r>
              <a:rPr lang="pl-PL" dirty="0">
                <a:solidFill>
                  <a:srgbClr val="231F20"/>
                </a:solidFill>
              </a:rPr>
              <a:t>, </a:t>
            </a:r>
            <a:r>
              <a:rPr lang="pl-PL" dirty="0" err="1">
                <a:solidFill>
                  <a:srgbClr val="231F20"/>
                </a:solidFill>
              </a:rPr>
              <a:t>reduce</a:t>
            </a:r>
            <a:r>
              <a:rPr lang="pl-PL" dirty="0">
                <a:solidFill>
                  <a:srgbClr val="231F20"/>
                </a:solidFill>
              </a:rPr>
              <a:t> wind </a:t>
            </a:r>
            <a:r>
              <a:rPr lang="pl-PL" dirty="0" err="1">
                <a:solidFill>
                  <a:srgbClr val="231F20"/>
                </a:solidFill>
              </a:rPr>
              <a:t>speeds</a:t>
            </a:r>
            <a:endParaRPr lang="pl-PL" dirty="0">
              <a:solidFill>
                <a:srgbClr val="231F20"/>
              </a:solidFill>
            </a:endParaRPr>
          </a:p>
        </p:txBody>
      </p:sp>
      <p:sp>
        <p:nvSpPr>
          <p:cNvPr id="21" name="Prostokąt 20">
            <a:extLst>
              <a:ext uri="{FF2B5EF4-FFF2-40B4-BE49-F238E27FC236}">
                <a16:creationId xmlns:a16="http://schemas.microsoft.com/office/drawing/2014/main" id="{937D7436-E664-40F2-950E-DBC7EB5D7A1C}"/>
              </a:ext>
            </a:extLst>
          </p:cNvPr>
          <p:cNvSpPr/>
          <p:nvPr/>
        </p:nvSpPr>
        <p:spPr>
          <a:xfrm>
            <a:off x="6096001" y="1409817"/>
            <a:ext cx="2157246" cy="369332"/>
          </a:xfrm>
          <a:prstGeom prst="rect">
            <a:avLst/>
          </a:prstGeom>
        </p:spPr>
        <p:txBody>
          <a:bodyPr wrap="square">
            <a:spAutoFit/>
          </a:bodyPr>
          <a:lstStyle/>
          <a:p>
            <a:pPr algn="ctr"/>
            <a:r>
              <a:rPr lang="pl-PL" dirty="0" err="1">
                <a:solidFill>
                  <a:srgbClr val="231F20"/>
                </a:solidFill>
              </a:rPr>
              <a:t>create</a:t>
            </a:r>
            <a:r>
              <a:rPr lang="pl-PL" dirty="0">
                <a:solidFill>
                  <a:srgbClr val="231F20"/>
                </a:solidFill>
              </a:rPr>
              <a:t> </a:t>
            </a:r>
            <a:r>
              <a:rPr lang="pl-PL" dirty="0" err="1">
                <a:solidFill>
                  <a:srgbClr val="231F20"/>
                </a:solidFill>
              </a:rPr>
              <a:t>microclimate</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635830" y="5790930"/>
            <a:ext cx="4913359" cy="369332"/>
          </a:xfrm>
          <a:prstGeom prst="rect">
            <a:avLst/>
          </a:prstGeom>
        </p:spPr>
        <p:txBody>
          <a:bodyPr wrap="square">
            <a:spAutoFit/>
          </a:bodyPr>
          <a:lstStyle/>
          <a:p>
            <a:pPr algn="ctr"/>
            <a:r>
              <a:rPr lang="pl-PL" dirty="0" err="1">
                <a:solidFill>
                  <a:schemeClr val="bg1"/>
                </a:solidFill>
              </a:rPr>
              <a:t>improve</a:t>
            </a:r>
            <a:r>
              <a:rPr lang="pl-PL" dirty="0">
                <a:solidFill>
                  <a:schemeClr val="bg1"/>
                </a:solidFill>
              </a:rPr>
              <a:t> </a:t>
            </a:r>
            <a:r>
              <a:rPr lang="pl-PL" dirty="0" err="1">
                <a:solidFill>
                  <a:schemeClr val="bg1"/>
                </a:solidFill>
              </a:rPr>
              <a:t>soil</a:t>
            </a:r>
            <a:r>
              <a:rPr lang="pl-PL" dirty="0">
                <a:solidFill>
                  <a:schemeClr val="bg1"/>
                </a:solidFill>
              </a:rPr>
              <a:t> </a:t>
            </a:r>
            <a:r>
              <a:rPr lang="pl-PL" dirty="0" err="1">
                <a:solidFill>
                  <a:schemeClr val="bg1"/>
                </a:solidFill>
              </a:rPr>
              <a:t>health</a:t>
            </a:r>
            <a:r>
              <a:rPr lang="pl-PL" dirty="0">
                <a:solidFill>
                  <a:schemeClr val="bg1"/>
                </a:solidFill>
              </a:rPr>
              <a:t> and </a:t>
            </a:r>
            <a:r>
              <a:rPr lang="pl-PL" dirty="0" err="1">
                <a:solidFill>
                  <a:schemeClr val="bg1"/>
                </a:solidFill>
              </a:rPr>
              <a:t>reduce</a:t>
            </a:r>
            <a:r>
              <a:rPr lang="pl-PL" dirty="0">
                <a:solidFill>
                  <a:schemeClr val="bg1"/>
                </a:solidFill>
              </a:rPr>
              <a:t> </a:t>
            </a:r>
            <a:r>
              <a:rPr lang="pl-PL" dirty="0" err="1">
                <a:solidFill>
                  <a:schemeClr val="bg1"/>
                </a:solidFill>
              </a:rPr>
              <a:t>its</a:t>
            </a:r>
            <a:r>
              <a:rPr lang="pl-PL" dirty="0">
                <a:solidFill>
                  <a:schemeClr val="bg1"/>
                </a:solidFill>
              </a:rPr>
              <a:t> </a:t>
            </a:r>
            <a:r>
              <a:rPr lang="pl-PL" dirty="0" err="1">
                <a:solidFill>
                  <a:schemeClr val="bg1"/>
                </a:solidFill>
              </a:rPr>
              <a:t>erosion</a:t>
            </a:r>
            <a:endParaRPr lang="pl-PL" dirty="0">
              <a:solidFill>
                <a:schemeClr val="bg1"/>
              </a:solidFill>
            </a:endParaRPr>
          </a:p>
        </p:txBody>
      </p:sp>
      <p:sp>
        <p:nvSpPr>
          <p:cNvPr id="24" name="Prostokąt 23">
            <a:extLst>
              <a:ext uri="{FF2B5EF4-FFF2-40B4-BE49-F238E27FC236}">
                <a16:creationId xmlns:a16="http://schemas.microsoft.com/office/drawing/2014/main" id="{6FE9838E-37B9-4846-BDB7-8DE6CF182E6B}"/>
              </a:ext>
            </a:extLst>
          </p:cNvPr>
          <p:cNvSpPr/>
          <p:nvPr/>
        </p:nvSpPr>
        <p:spPr>
          <a:xfrm>
            <a:off x="9374685" y="4343080"/>
            <a:ext cx="1650019" cy="369332"/>
          </a:xfrm>
          <a:prstGeom prst="rect">
            <a:avLst/>
          </a:prstGeom>
        </p:spPr>
        <p:txBody>
          <a:bodyPr wrap="square">
            <a:spAutoFit/>
          </a:bodyPr>
          <a:lstStyle/>
          <a:p>
            <a:pPr algn="ctr"/>
            <a:r>
              <a:rPr lang="pl-PL" dirty="0" err="1">
                <a:solidFill>
                  <a:srgbClr val="231F20"/>
                </a:solidFill>
              </a:rPr>
              <a:t>slow</a:t>
            </a:r>
            <a:r>
              <a:rPr lang="pl-PL" dirty="0">
                <a:solidFill>
                  <a:srgbClr val="231F20"/>
                </a:solidFill>
              </a:rPr>
              <a:t> run-off</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pPr indent="0"/>
            <a:r>
              <a:rPr lang="en-US" dirty="0"/>
              <a:t>Companion cropping, also known as companion planting, involves </a:t>
            </a:r>
            <a:r>
              <a:rPr lang="en-US" b="1" dirty="0"/>
              <a:t>growing two or more plant species in close proximity to each other for mutual benefit</a:t>
            </a:r>
            <a:r>
              <a:rPr lang="en-US" dirty="0"/>
              <a:t>. This agricultural practice is used to enhance crop productivity, improve pest and disease control, and </a:t>
            </a:r>
            <a:r>
              <a:rPr lang="en-US" dirty="0" err="1"/>
              <a:t>optimise</a:t>
            </a:r>
            <a:r>
              <a:rPr lang="en-US" dirty="0"/>
              <a:t> resource use. Certain </a:t>
            </a:r>
            <a:r>
              <a:rPr lang="en-US" b="1" dirty="0"/>
              <a:t>plants can attract beneficial insects, repel pests, or provide physical support to their companions</a:t>
            </a:r>
            <a:r>
              <a:rPr lang="en-US" dirty="0"/>
              <a:t>, reducing the need for chemical inputs.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Companion Cropping</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Companion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336656"/>
            <a:chOff x="112043" y="724942"/>
            <a:chExt cx="12005590" cy="5770329"/>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403809" cy="1822915"/>
              <a:chOff x="2328763" y="729555"/>
              <a:chExt cx="2403809"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1" y="1236179"/>
                <a:ext cx="2357231" cy="1264592"/>
              </a:xfrm>
              <a:prstGeom prst="rect">
                <a:avLst/>
              </a:prstGeom>
              <a:noFill/>
            </p:spPr>
            <p:txBody>
              <a:bodyPr wrap="square" rtlCol="0">
                <a:spAutoFit/>
              </a:bodyPr>
              <a:lstStyle/>
              <a:p>
                <a:r>
                  <a:rPr lang="pl-PL" sz="1400" b="1" dirty="0">
                    <a:solidFill>
                      <a:srgbClr val="006600"/>
                    </a:solidFill>
                  </a:rPr>
                  <a:t>BEANS, CARROTS, GARLIC, CUCUMBER, LETTUCE,</a:t>
                </a:r>
              </a:p>
              <a:p>
                <a:r>
                  <a:rPr lang="pl-PL" sz="1400" b="1" dirty="0">
                    <a:solidFill>
                      <a:srgbClr val="006600"/>
                    </a:solidFill>
                  </a:rPr>
                  <a:t>ONION, ROSEMARY, SPINACH, DILL, SWISS CHARD, SAGE, THYME</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204506" y="2319676"/>
              <a:ext cx="1611714" cy="499181"/>
            </a:xfrm>
            <a:prstGeom prst="rect">
              <a:avLst/>
            </a:prstGeom>
            <a:noFill/>
          </p:spPr>
          <p:txBody>
            <a:bodyPr wrap="square" rtlCol="0">
              <a:spAutoFit/>
            </a:bodyPr>
            <a:lstStyle/>
            <a:p>
              <a:pPr algn="ctr"/>
              <a:r>
                <a:rPr lang="pl-PL" sz="2400" b="1" dirty="0">
                  <a:solidFill>
                    <a:srgbClr val="231F20"/>
                  </a:solidFill>
                </a:rPr>
                <a:t>BROCCOLI</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23220"/>
            </a:xfrm>
            <a:prstGeom prst="rect">
              <a:avLst/>
            </a:prstGeom>
            <a:noFill/>
          </p:spPr>
          <p:txBody>
            <a:bodyPr wrap="square" rtlCol="0">
              <a:spAutoFit/>
            </a:bodyPr>
            <a:lstStyle/>
            <a:p>
              <a:r>
                <a:rPr lang="pl-PL" sz="1400" b="1" dirty="0">
                  <a:solidFill>
                    <a:srgbClr val="FF0000"/>
                  </a:solidFill>
                </a:rPr>
                <a:t>PEPPERS, SQUASH, STRAWBERRY, TOMATOES</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403809" cy="1822972"/>
              <a:chOff x="2328763" y="729555"/>
              <a:chExt cx="2403809" cy="1822972"/>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5"/>
                <a:ext cx="2357231" cy="1264592"/>
              </a:xfrm>
              <a:prstGeom prst="rect">
                <a:avLst/>
              </a:prstGeom>
              <a:noFill/>
            </p:spPr>
            <p:txBody>
              <a:bodyPr wrap="square" rtlCol="0">
                <a:spAutoFit/>
              </a:bodyPr>
              <a:lstStyle/>
              <a:p>
                <a:r>
                  <a:rPr lang="pl-PL" sz="1400" b="1" dirty="0">
                    <a:solidFill>
                      <a:srgbClr val="006600"/>
                    </a:solidFill>
                  </a:rPr>
                  <a:t>BROCCOLI, CARROTS, CUCUMBER, CORN, TOMATOES, ROSEMARY, PEAS, STRAWBERRY, SWISS CHARD</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30"/>
              <a:ext cx="1611714" cy="499181"/>
            </a:xfrm>
            <a:prstGeom prst="rect">
              <a:avLst/>
            </a:prstGeom>
            <a:noFill/>
          </p:spPr>
          <p:txBody>
            <a:bodyPr wrap="square" rtlCol="0">
              <a:spAutoFit/>
            </a:bodyPr>
            <a:lstStyle/>
            <a:p>
              <a:pPr algn="ctr"/>
              <a:r>
                <a:rPr lang="pl-PL" sz="2400" b="1" dirty="0">
                  <a:solidFill>
                    <a:srgbClr val="231F20"/>
                  </a:solidFill>
                </a:rPr>
                <a:t>BEANS</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738664"/>
            </a:xfrm>
            <a:prstGeom prst="rect">
              <a:avLst/>
            </a:prstGeom>
            <a:noFill/>
          </p:spPr>
          <p:txBody>
            <a:bodyPr wrap="square" rtlCol="0">
              <a:spAutoFit/>
            </a:bodyPr>
            <a:lstStyle/>
            <a:p>
              <a:r>
                <a:rPr lang="pl-PL" sz="1400" b="1" dirty="0">
                  <a:solidFill>
                    <a:srgbClr val="FF0000"/>
                  </a:solidFill>
                </a:rPr>
                <a:t>CHIVES, GARLIC, LEEKS, ONION, PEPPERS, MARIGOLD</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403809" cy="1822915"/>
              <a:chOff x="2328763" y="729555"/>
              <a:chExt cx="2403809" cy="182291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1" y="1270683"/>
                <a:ext cx="2357231" cy="1264592"/>
              </a:xfrm>
              <a:prstGeom prst="rect">
                <a:avLst/>
              </a:prstGeom>
              <a:noFill/>
            </p:spPr>
            <p:txBody>
              <a:bodyPr wrap="square" rtlCol="0">
                <a:spAutoFit/>
              </a:bodyPr>
              <a:lstStyle/>
              <a:p>
                <a:r>
                  <a:rPr lang="pl-PL" sz="1400" b="1" dirty="0">
                    <a:solidFill>
                      <a:srgbClr val="006600"/>
                    </a:solidFill>
                  </a:rPr>
                  <a:t>BEANS, BROCCOLI, CAULIFLOWER, CHIVES, LETTUCE, LEEKS</a:t>
                </a:r>
              </a:p>
              <a:p>
                <a:r>
                  <a:rPr lang="pl-PL" sz="1400" b="1" dirty="0">
                    <a:solidFill>
                      <a:srgbClr val="006600"/>
                    </a:solidFill>
                  </a:rPr>
                  <a:t>ONION, PEAS, PARSLEY, ROSEMARY, PEPPERS, SAGE</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90"/>
              <a:ext cx="1611714" cy="499181"/>
            </a:xfrm>
            <a:prstGeom prst="rect">
              <a:avLst/>
            </a:prstGeom>
            <a:noFill/>
          </p:spPr>
          <p:txBody>
            <a:bodyPr wrap="square" rtlCol="0">
              <a:spAutoFit/>
            </a:bodyPr>
            <a:lstStyle/>
            <a:p>
              <a:pPr algn="ctr"/>
              <a:r>
                <a:rPr lang="pl-PL" sz="2400" b="1" dirty="0">
                  <a:solidFill>
                    <a:srgbClr val="231F20"/>
                  </a:solidFill>
                </a:rPr>
                <a:t>CARROT</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07777"/>
            </a:xfrm>
            <a:prstGeom prst="rect">
              <a:avLst/>
            </a:prstGeom>
            <a:noFill/>
          </p:spPr>
          <p:txBody>
            <a:bodyPr wrap="square" rtlCol="0">
              <a:spAutoFit/>
            </a:bodyPr>
            <a:lstStyle/>
            <a:p>
              <a:r>
                <a:rPr lang="pl-PL" sz="1400" b="1" dirty="0">
                  <a:solidFill>
                    <a:srgbClr val="FF0000"/>
                  </a:solidFill>
                </a:rPr>
                <a:t>DILL</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93838"/>
                <a:ext cx="2357231" cy="798690"/>
              </a:xfrm>
              <a:prstGeom prst="rect">
                <a:avLst/>
              </a:prstGeom>
              <a:noFill/>
            </p:spPr>
            <p:txBody>
              <a:bodyPr wrap="square" rtlCol="0">
                <a:spAutoFit/>
              </a:bodyPr>
              <a:lstStyle/>
              <a:p>
                <a:r>
                  <a:rPr lang="pl-PL" sz="1400" b="1" dirty="0">
                    <a:solidFill>
                      <a:srgbClr val="006600"/>
                    </a:solidFill>
                  </a:rPr>
                  <a:t>BEANS, CUCUMBER, DILL, MELON, PARSLEY, PEAS, SQUASH, SUNFLOWER</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3"/>
              <a:ext cx="1611714" cy="499181"/>
            </a:xfrm>
            <a:prstGeom prst="rect">
              <a:avLst/>
            </a:prstGeom>
            <a:noFill/>
          </p:spPr>
          <p:txBody>
            <a:bodyPr wrap="square" rtlCol="0">
              <a:spAutoFit/>
            </a:bodyPr>
            <a:lstStyle/>
            <a:p>
              <a:pPr algn="ctr"/>
              <a:r>
                <a:rPr lang="pl-PL" sz="2400" b="1" dirty="0">
                  <a:solidFill>
                    <a:srgbClr val="231F20"/>
                  </a:solidFill>
                </a:rPr>
                <a:t>CORN</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07777"/>
            </a:xfrm>
            <a:prstGeom prst="rect">
              <a:avLst/>
            </a:prstGeom>
            <a:noFill/>
          </p:spPr>
          <p:txBody>
            <a:bodyPr wrap="square" rtlCol="0">
              <a:spAutoFit/>
            </a:bodyPr>
            <a:lstStyle/>
            <a:p>
              <a:r>
                <a:rPr lang="pl-PL" sz="1400" b="1" dirty="0">
                  <a:solidFill>
                    <a:srgbClr val="FF0000"/>
                  </a:solidFill>
                </a:rPr>
                <a:t>TOMATOES</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403809" cy="1851900"/>
              <a:chOff x="2328763" y="729555"/>
              <a:chExt cx="2403809" cy="1851900"/>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357231" cy="1264592"/>
              </a:xfrm>
              <a:prstGeom prst="rect">
                <a:avLst/>
              </a:prstGeom>
              <a:noFill/>
            </p:spPr>
            <p:txBody>
              <a:bodyPr wrap="square" rtlCol="0">
                <a:spAutoFit/>
              </a:bodyPr>
              <a:lstStyle/>
              <a:p>
                <a:r>
                  <a:rPr lang="pl-PL" sz="1400" b="1" dirty="0">
                    <a:solidFill>
                      <a:srgbClr val="006600"/>
                    </a:solidFill>
                  </a:rPr>
                  <a:t>BEANS, BROCCOLI, CAULIFLOWER, CORN, DILL, LETTUCE, NASTURIUM, ONION, PEAS, PEPPER, TOMATOES</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07777"/>
            </a:xfrm>
            <a:prstGeom prst="rect">
              <a:avLst/>
            </a:prstGeom>
            <a:noFill/>
          </p:spPr>
          <p:txBody>
            <a:bodyPr wrap="square" rtlCol="0">
              <a:spAutoFit/>
            </a:bodyPr>
            <a:lstStyle/>
            <a:p>
              <a:r>
                <a:rPr lang="pl-PL" sz="1400" b="1" dirty="0">
                  <a:solidFill>
                    <a:srgbClr val="FF0000"/>
                  </a:solidFill>
                </a:rPr>
                <a:t>SAGE</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403809" cy="1826040"/>
              <a:chOff x="2328763" y="729555"/>
              <a:chExt cx="2403809" cy="1826040"/>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1" y="1291003"/>
                <a:ext cx="2357231" cy="1264592"/>
              </a:xfrm>
              <a:prstGeom prst="rect">
                <a:avLst/>
              </a:prstGeom>
              <a:noFill/>
            </p:spPr>
            <p:txBody>
              <a:bodyPr wrap="square" rtlCol="0">
                <a:spAutoFit/>
              </a:bodyPr>
              <a:lstStyle/>
              <a:p>
                <a:r>
                  <a:rPr lang="pl-PL" sz="1400" b="1" dirty="0">
                    <a:solidFill>
                      <a:srgbClr val="006600"/>
                    </a:solidFill>
                  </a:rPr>
                  <a:t>BASIL, BEANS, CHIEVES, CUCUMBER, GARLIC, LETTUCE, MARIGOLD, NASTURIUM, ONION, PARSLEY, PEPPERS</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611714" cy="499181"/>
            </a:xfrm>
            <a:prstGeom prst="rect">
              <a:avLst/>
            </a:prstGeom>
            <a:noFill/>
          </p:spPr>
          <p:txBody>
            <a:bodyPr wrap="square" rtlCol="0">
              <a:spAutoFit/>
            </a:bodyPr>
            <a:lstStyle/>
            <a:p>
              <a:pPr algn="ctr"/>
              <a:r>
                <a:rPr lang="pl-PL" sz="2400" b="1" dirty="0">
                  <a:solidFill>
                    <a:srgbClr val="231F20"/>
                  </a:solidFill>
                </a:rPr>
                <a:t>TOMATO</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6"/>
              <a:ext cx="2198974" cy="523220"/>
            </a:xfrm>
            <a:prstGeom prst="rect">
              <a:avLst/>
            </a:prstGeom>
            <a:noFill/>
          </p:spPr>
          <p:txBody>
            <a:bodyPr wrap="square" rtlCol="0">
              <a:spAutoFit/>
            </a:bodyPr>
            <a:lstStyle/>
            <a:p>
              <a:r>
                <a:rPr lang="pl-PL" sz="1400" b="1" dirty="0">
                  <a:solidFill>
                    <a:srgbClr val="FF0000"/>
                  </a:solidFill>
                </a:rPr>
                <a:t>BROCCOLI, CAULIFLOWER, CORN, DILL</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499181"/>
            </a:xfrm>
            <a:prstGeom prst="rect">
              <a:avLst/>
            </a:prstGeom>
            <a:noFill/>
          </p:spPr>
          <p:txBody>
            <a:bodyPr wrap="square" rtlCol="0">
              <a:spAutoFit/>
            </a:bodyPr>
            <a:lstStyle/>
            <a:p>
              <a:pPr algn="ctr"/>
              <a:r>
                <a:rPr lang="pl-PL" sz="2400" b="1" dirty="0">
                  <a:solidFill>
                    <a:srgbClr val="231F20"/>
                  </a:solidFill>
                </a:rPr>
                <a:t>CUCUMBER</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Introduction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6400" y="860400"/>
            <a:ext cx="11314800" cy="5367220"/>
            <a:chOff x="112043" y="724942"/>
            <a:chExt cx="12005590" cy="5767219"/>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33354"/>
              <a:chOff x="2328763" y="729555"/>
              <a:chExt cx="2403809" cy="1833354"/>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256714"/>
              </a:xfrm>
              <a:prstGeom prst="rect">
                <a:avLst/>
              </a:prstGeom>
              <a:noFill/>
            </p:spPr>
            <p:txBody>
              <a:bodyPr wrap="square" rtlCol="0">
                <a:spAutoFit/>
              </a:bodyPr>
              <a:lstStyle/>
              <a:p>
                <a:r>
                  <a:rPr lang="pl-PL" sz="1400" b="1" dirty="0">
                    <a:solidFill>
                      <a:srgbClr val="006600"/>
                    </a:solidFill>
                  </a:rPr>
                  <a:t>BROCCOLI, CARROT, CUCUMBER, DILL, LEEKS, LETTUCE, PARSLEY, STRAWBERRY, SWISS CHARD, TOMATO</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6"/>
              <a:ext cx="1611714" cy="496071"/>
            </a:xfrm>
            <a:prstGeom prst="rect">
              <a:avLst/>
            </a:prstGeom>
            <a:noFill/>
          </p:spPr>
          <p:txBody>
            <a:bodyPr wrap="square" rtlCol="0">
              <a:spAutoFit/>
            </a:bodyPr>
            <a:lstStyle/>
            <a:p>
              <a:pPr algn="ctr"/>
              <a:r>
                <a:rPr lang="pl-PL" sz="2400" b="1" dirty="0">
                  <a:solidFill>
                    <a:srgbClr val="231F20"/>
                  </a:solidFill>
                </a:rPr>
                <a:t>ONION</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07777"/>
            </a:xfrm>
            <a:prstGeom prst="rect">
              <a:avLst/>
            </a:prstGeom>
            <a:noFill/>
          </p:spPr>
          <p:txBody>
            <a:bodyPr wrap="square" rtlCol="0">
              <a:spAutoFit/>
            </a:bodyPr>
            <a:lstStyle/>
            <a:p>
              <a:r>
                <a:rPr lang="pl-PL" sz="1400" b="1" dirty="0">
                  <a:solidFill>
                    <a:srgbClr val="FF0000"/>
                  </a:solidFill>
                </a:rPr>
                <a:t>BEANS, PEAS</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256714"/>
              </a:xfrm>
              <a:prstGeom prst="rect">
                <a:avLst/>
              </a:prstGeom>
              <a:noFill/>
            </p:spPr>
            <p:txBody>
              <a:bodyPr wrap="square" rtlCol="0">
                <a:spAutoFit/>
              </a:bodyPr>
              <a:lstStyle/>
              <a:p>
                <a:r>
                  <a:rPr lang="pl-PL" sz="1400" b="1" dirty="0">
                    <a:solidFill>
                      <a:srgbClr val="006600"/>
                    </a:solidFill>
                  </a:rPr>
                  <a:t>BROCCOLI, CARROT, CAULIFLOWER, CUCUMBER, DILL, GARLIC, ONION, SPINACH, SQUASH, STRAWBERRY, TOMATO</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2204506" y="4163730"/>
              <a:ext cx="1611714" cy="496071"/>
            </a:xfrm>
            <a:prstGeom prst="rect">
              <a:avLst/>
            </a:prstGeom>
            <a:noFill/>
          </p:spPr>
          <p:txBody>
            <a:bodyPr wrap="square" rtlCol="0">
              <a:spAutoFit/>
            </a:bodyPr>
            <a:lstStyle/>
            <a:p>
              <a:pPr algn="ctr"/>
              <a:r>
                <a:rPr lang="pl-PL" sz="2400" b="1" dirty="0">
                  <a:solidFill>
                    <a:srgbClr val="231F20"/>
                  </a:solidFill>
                </a:rPr>
                <a:t>LETTUCE</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2043" y="4405969"/>
              <a:ext cx="2403809" cy="1822915"/>
              <a:chOff x="2328763" y="729555"/>
              <a:chExt cx="2403809" cy="1822915"/>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75341" y="1403849"/>
                <a:ext cx="2357231" cy="1025213"/>
              </a:xfrm>
              <a:prstGeom prst="rect">
                <a:avLst/>
              </a:prstGeom>
              <a:noFill/>
            </p:spPr>
            <p:txBody>
              <a:bodyPr wrap="square" rtlCol="0">
                <a:spAutoFit/>
              </a:bodyPr>
              <a:lstStyle/>
              <a:p>
                <a:r>
                  <a:rPr lang="pl-PL" sz="1400" b="1" dirty="0">
                    <a:solidFill>
                      <a:srgbClr val="006600"/>
                    </a:solidFill>
                  </a:rPr>
                  <a:t>BASIL, CARROT, CUCUMBER, OREGANO, PARSLEY, PEAS, SQUASH, SWISS CHARD, TOMATO</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496071"/>
            </a:xfrm>
            <a:prstGeom prst="rect">
              <a:avLst/>
            </a:prstGeom>
            <a:noFill/>
          </p:spPr>
          <p:txBody>
            <a:bodyPr wrap="square" rtlCol="0">
              <a:spAutoFit/>
            </a:bodyPr>
            <a:lstStyle/>
            <a:p>
              <a:pPr algn="ctr"/>
              <a:r>
                <a:rPr lang="pl-PL" sz="2400" b="1" dirty="0">
                  <a:solidFill>
                    <a:srgbClr val="231F20"/>
                  </a:solidFill>
                </a:rPr>
                <a:t>PEPPER</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3220"/>
            </a:xfrm>
            <a:prstGeom prst="rect">
              <a:avLst/>
            </a:prstGeom>
            <a:noFill/>
          </p:spPr>
          <p:txBody>
            <a:bodyPr wrap="square" rtlCol="0">
              <a:spAutoFit/>
            </a:bodyPr>
            <a:lstStyle/>
            <a:p>
              <a:r>
                <a:rPr lang="pl-PL" sz="1400" b="1" dirty="0">
                  <a:solidFill>
                    <a:srgbClr val="FF0000"/>
                  </a:solidFill>
                </a:rPr>
                <a:t>BEANS, BROCCOLI, CAULIFLOWER</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793714"/>
              </a:xfrm>
              <a:prstGeom prst="rect">
                <a:avLst/>
              </a:prstGeom>
              <a:noFill/>
            </p:spPr>
            <p:txBody>
              <a:bodyPr wrap="square" rtlCol="0">
                <a:spAutoFit/>
              </a:bodyPr>
              <a:lstStyle/>
              <a:p>
                <a:r>
                  <a:rPr lang="pl-PL" sz="1400" b="1" dirty="0">
                    <a:solidFill>
                      <a:srgbClr val="006600"/>
                    </a:solidFill>
                  </a:rPr>
                  <a:t>BROCCOLI, CAULIFLOWER, LETTUCE, STRAWBERRY, TOMATO</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496071"/>
            </a:xfrm>
            <a:prstGeom prst="rect">
              <a:avLst/>
            </a:prstGeom>
            <a:noFill/>
          </p:spPr>
          <p:txBody>
            <a:bodyPr wrap="square" rtlCol="0">
              <a:spAutoFit/>
            </a:bodyPr>
            <a:lstStyle/>
            <a:p>
              <a:pPr algn="ctr"/>
              <a:r>
                <a:rPr lang="pl-PL" sz="2400" b="1" dirty="0">
                  <a:solidFill>
                    <a:srgbClr val="231F20"/>
                  </a:solidFill>
                </a:rPr>
                <a:t>GARLIC</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07777"/>
            </a:xfrm>
            <a:prstGeom prst="rect">
              <a:avLst/>
            </a:prstGeom>
            <a:noFill/>
          </p:spPr>
          <p:txBody>
            <a:bodyPr wrap="square" rtlCol="0">
              <a:spAutoFit/>
            </a:bodyPr>
            <a:lstStyle/>
            <a:p>
              <a:r>
                <a:rPr lang="pl-PL" sz="1400" b="1" dirty="0">
                  <a:solidFill>
                    <a:srgbClr val="FF0000"/>
                  </a:solidFill>
                </a:rPr>
                <a:t>BEANS, PEAS</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30715"/>
              </a:xfrm>
              <a:prstGeom prst="rect">
                <a:avLst/>
              </a:prstGeom>
              <a:noFill/>
            </p:spPr>
            <p:txBody>
              <a:bodyPr wrap="square" rtlCol="0">
                <a:spAutoFit/>
              </a:bodyPr>
              <a:lstStyle/>
              <a:p>
                <a:r>
                  <a:rPr lang="pl-PL" sz="1400" b="1" dirty="0">
                    <a:solidFill>
                      <a:srgbClr val="006600"/>
                    </a:solidFill>
                  </a:rPr>
                  <a:t>CARROT, ONION, SPINACH</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496071"/>
            </a:xfrm>
            <a:prstGeom prst="rect">
              <a:avLst/>
            </a:prstGeom>
            <a:noFill/>
          </p:spPr>
          <p:txBody>
            <a:bodyPr wrap="square" rtlCol="0">
              <a:spAutoFit/>
            </a:bodyPr>
            <a:lstStyle/>
            <a:p>
              <a:pPr algn="ctr"/>
              <a:r>
                <a:rPr lang="pl-PL" sz="2400" b="1" dirty="0">
                  <a:solidFill>
                    <a:srgbClr val="231F20"/>
                  </a:solidFill>
                </a:rPr>
                <a:t>LEEK</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8" y="3407026"/>
              <a:ext cx="2198974" cy="307777"/>
            </a:xfrm>
            <a:prstGeom prst="rect">
              <a:avLst/>
            </a:prstGeom>
            <a:noFill/>
          </p:spPr>
          <p:txBody>
            <a:bodyPr wrap="square" rtlCol="0">
              <a:spAutoFit/>
            </a:bodyPr>
            <a:lstStyle/>
            <a:p>
              <a:r>
                <a:rPr lang="pl-PL" sz="1400" b="1" dirty="0">
                  <a:solidFill>
                    <a:srgbClr val="FF0000"/>
                  </a:solidFill>
                </a:rPr>
                <a:t>BEANS, PEAS</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93714"/>
              </a:xfrm>
              <a:prstGeom prst="rect">
                <a:avLst/>
              </a:prstGeom>
              <a:noFill/>
            </p:spPr>
            <p:txBody>
              <a:bodyPr wrap="square" rtlCol="0">
                <a:spAutoFit/>
              </a:bodyPr>
              <a:lstStyle/>
              <a:p>
                <a:r>
                  <a:rPr lang="pl-PL" sz="1400" b="1" dirty="0">
                    <a:solidFill>
                      <a:srgbClr val="006600"/>
                    </a:solidFill>
                  </a:rPr>
                  <a:t>CORN, BEANS, LETTUCE, MELON, PEAS, PEPPERS, TOMOATO</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496071"/>
            </a:xfrm>
            <a:prstGeom prst="rect">
              <a:avLst/>
            </a:prstGeom>
            <a:noFill/>
          </p:spPr>
          <p:txBody>
            <a:bodyPr wrap="square" rtlCol="0">
              <a:spAutoFit/>
            </a:bodyPr>
            <a:lstStyle/>
            <a:p>
              <a:pPr algn="ctr"/>
              <a:r>
                <a:rPr lang="pl-PL" sz="2400" b="1" dirty="0">
                  <a:solidFill>
                    <a:srgbClr val="231F20"/>
                  </a:solidFill>
                </a:rPr>
                <a:t>ZUCCHINI</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93714"/>
            </a:xfrm>
            <a:prstGeom prst="rect">
              <a:avLst/>
            </a:prstGeom>
            <a:noFill/>
          </p:spPr>
          <p:txBody>
            <a:bodyPr wrap="square" rtlCol="0">
              <a:spAutoFit/>
            </a:bodyPr>
            <a:lstStyle/>
            <a:p>
              <a:r>
                <a:rPr lang="pl-PL" sz="1400" b="1" dirty="0">
                  <a:solidFill>
                    <a:srgbClr val="FF0000"/>
                  </a:solidFill>
                </a:rPr>
                <a:t>GARLIC, BEET, BROCCOLI, CAULIFLOWER, FENNEL, ONION</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Companion </a:t>
            </a:r>
            <a:r>
              <a:rPr lang="pl-PL" sz="3600" b="1" dirty="0" err="1">
                <a:solidFill>
                  <a:srgbClr val="000000"/>
                </a:solidFill>
              </a:rPr>
              <a:t>Cropping</a:t>
            </a:r>
            <a:r>
              <a:rPr lang="pl-PL" sz="3600" b="1" dirty="0">
                <a:solidFill>
                  <a:srgbClr val="000000"/>
                </a:solidFill>
              </a:rPr>
              <a:t> - Examples</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err="1"/>
              <a:t>Crop</a:t>
            </a:r>
            <a:r>
              <a:rPr lang="pl-PL" dirty="0"/>
              <a:t> </a:t>
            </a:r>
            <a:r>
              <a:rPr lang="pl-PL" dirty="0" err="1"/>
              <a:t>Succession</a:t>
            </a:r>
            <a:r>
              <a:rPr lang="pl-PL" dirty="0"/>
              <a:t> and </a:t>
            </a:r>
            <a:r>
              <a:rPr lang="pl-PL" dirty="0" err="1"/>
              <a:t>Rotation</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pl-PL" dirty="0"/>
              <a:t>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Crop</a:t>
            </a:r>
            <a:r>
              <a:rPr lang="pl-PL" dirty="0"/>
              <a:t> </a:t>
            </a:r>
            <a:r>
              <a:rPr lang="pl-PL" dirty="0" err="1"/>
              <a:t>Succession</a:t>
            </a:r>
            <a:r>
              <a:rPr lang="pl-PL" dirty="0"/>
              <a:t> - </a:t>
            </a:r>
            <a:r>
              <a:rPr lang="en-US" dirty="0"/>
              <a:t>practice of planning and implementing the order in which different crops are grown on the same land over a set period of time, typically within a crop rotation system. It is very important to know the requirements of individual plant species and the conditions they leave behind for the successor plant.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dirty="0"/>
              <a:t>Crop Succession</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sowing</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and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harvesting</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crops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water</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requirements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nutritional and fertili</a:t>
              </a:r>
              <a:r>
                <a:rPr lang="en-IE"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er requirements of plants;</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the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importance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crop</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residues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endParaRPr lang="pl-PL" sz="3600" b="1" dirty="0">
              <a:solidFill>
                <a:srgbClr val="8BC540"/>
              </a:solidFill>
            </a:endParaRP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Factors ensuring proper development and favo</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u</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rable environmental conditions for the successor plant:</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4680069" cy="3959353"/>
            <a:chOff x="6269161" y="1980801"/>
            <a:chExt cx="4680069"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rot="21600000">
              <a:off x="6673546" y="1980801"/>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shading</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of the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soil</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surface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by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plants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9F34C2C8-D39B-4626-ABD1-62742EECF89A}"/>
                </a:ext>
              </a:extLst>
            </p:cNvPr>
            <p:cNvSpPr/>
            <p:nvPr/>
          </p:nvSpPr>
          <p:spPr>
            <a:xfrm rot="21600000">
              <a:off x="6673546" y="3030995"/>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preceding plant and disease or pathogens transmission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D333A189-B7A4-4C9A-BFD5-59BCF391F370}"/>
                </a:ext>
              </a:extLst>
            </p:cNvPr>
            <p:cNvSpPr/>
            <p:nvPr/>
          </p:nvSpPr>
          <p:spPr>
            <a:xfrm rot="21600000">
              <a:off x="6673546" y="4081189"/>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the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impact</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crop</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plants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on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weed</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infestation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63CCF9D5-EB3F-4883-BB53-A5498C4017EB}"/>
                </a:ext>
              </a:extLst>
            </p:cNvPr>
            <p:cNvSpPr/>
            <p:nvPr/>
          </p:nvSpPr>
          <p:spPr>
            <a:xfrm rot="21600000">
              <a:off x="6673546" y="5131383"/>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dependence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changes</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on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climate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and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soil</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Sowing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Harvesting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of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Crops</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010400" y="3429000"/>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5958" y="3713504"/>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56224" y="1523983"/>
            <a:ext cx="6096000" cy="4026552"/>
          </a:xfrm>
          <a:prstGeom prst="rect">
            <a:avLst/>
          </a:prstGeom>
        </p:spPr>
        <p:txBody>
          <a:bodyPr>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When planning crop rotation, it is important to select successive crops in the main yield so that their growing seasons do not overlap. There must be enough time between harvesting one crop and sowing the next to prepare the soil and plant at the optimal time. For example, after harvesting early potatoes, there is sufficient time to prepare the soil for sowing winter rye or wheat, whereas after late potato harvests, sowing rye becomes impossible.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4910" y="1379781"/>
            <a:ext cx="5401090"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In a rational crop rotation,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winter or stubble </a:t>
            </a: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cover</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 crops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are often grown after early-harvested crop.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Cover</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crops should be sown as soon as possible after harvesting the main crop.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Cover</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crops can be used as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green manure</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or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animal feed</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By plowing under the catch crop, the soil is enriched with organic matter, from which nutrients are released after mineralization.</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Sowing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Harvesting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of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Crops</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9857408"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Cover crops are classified into the six groups.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It is recommended to sow the plants as cover crops in the form of a mixture consisting of at least two plant species from different groups.</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Sowing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Harvesting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of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Crops</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3276124074"/>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Sowing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and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Harvesting</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of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Crops</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94237"/>
            <a:ext cx="11729533" cy="803654"/>
          </a:xfrm>
        </p:spPr>
        <p:txBody>
          <a:bodyPr/>
          <a:lstStyle/>
          <a:p>
            <a:r>
              <a:rPr lang="pl-PL" b="1" dirty="0" err="1"/>
              <a:t>Sustainable</a:t>
            </a:r>
            <a:r>
              <a:rPr lang="pl-PL" b="1" dirty="0"/>
              <a:t> </a:t>
            </a:r>
            <a:r>
              <a:rPr lang="pl-PL" b="1" dirty="0" err="1"/>
              <a:t>Crop</a:t>
            </a:r>
            <a:r>
              <a:rPr lang="pl-PL" b="1" dirty="0"/>
              <a:t> Management </a:t>
            </a:r>
            <a:r>
              <a:rPr lang="pl-PL" b="1" dirty="0" err="1"/>
              <a:t>Practices</a:t>
            </a:r>
            <a:r>
              <a:rPr lang="pl-PL" b="1" dirty="0"/>
              <a:t> – </a:t>
            </a:r>
            <a:r>
              <a:rPr lang="pl-PL" b="1" dirty="0" err="1"/>
              <a:t>Crop</a:t>
            </a:r>
            <a:r>
              <a:rPr lang="pl-PL" b="1" dirty="0"/>
              <a:t> </a:t>
            </a:r>
            <a:r>
              <a:rPr lang="pl-PL" b="1" dirty="0" err="1"/>
              <a:t>Succession</a:t>
            </a:r>
            <a:endParaRPr lang="pl-PL" b="1" dirty="0"/>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2039865194"/>
              </p:ext>
            </p:extLst>
          </p:nvPr>
        </p:nvGraphicFramePr>
        <p:xfrm>
          <a:off x="1560102" y="1605886"/>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519201" y="975101"/>
            <a:ext cx="11377655" cy="830997"/>
          </a:xfrm>
          <a:prstGeom prst="rect">
            <a:avLst/>
          </a:prstGeom>
          <a:noFill/>
        </p:spPr>
        <p:txBody>
          <a:bodyPr wrap="square" rtlCol="0">
            <a:spAutoFit/>
          </a:bodyPr>
          <a:lstStyle/>
          <a:p>
            <a:r>
              <a:rPr lang="pl-PL" sz="2400" dirty="0" err="1">
                <a:solidFill>
                  <a:srgbClr val="000000"/>
                </a:solidFill>
              </a:rPr>
              <a:t>Crop</a:t>
            </a:r>
            <a:r>
              <a:rPr lang="pl-PL" sz="2400" dirty="0">
                <a:solidFill>
                  <a:srgbClr val="000000"/>
                </a:solidFill>
              </a:rPr>
              <a:t> </a:t>
            </a:r>
            <a:r>
              <a:rPr lang="pl-PL" sz="2400" dirty="0" err="1">
                <a:solidFill>
                  <a:srgbClr val="000000"/>
                </a:solidFill>
              </a:rPr>
              <a:t>succession</a:t>
            </a:r>
            <a:r>
              <a:rPr lang="pl-PL" sz="2400" dirty="0">
                <a:solidFill>
                  <a:srgbClr val="000000"/>
                </a:solidFill>
              </a:rPr>
              <a:t> plan- </a:t>
            </a:r>
            <a:r>
              <a:rPr lang="en-US" sz="2400" dirty="0">
                <a:solidFill>
                  <a:srgbClr val="000000"/>
                </a:solidFill>
              </a:rPr>
              <a:t>due to the so-called soil fatigue, plant succession should be planned so that individual plant species do not occur more frequently in the same field than</a:t>
            </a:r>
            <a:endParaRPr lang="pl-PL" sz="24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1072167"/>
            <a:ext cx="5467525" cy="4518249"/>
          </a:xfrm>
        </p:spPr>
        <p:txBody>
          <a:bodyPr>
            <a:normAutofit fontScale="92500"/>
          </a:bodyPr>
          <a:lstStyle/>
          <a:p>
            <a:pPr algn="l"/>
            <a:r>
              <a:rPr lang="en-US" sz="2800" i="0" dirty="0"/>
              <a:t>Legume intercrops, such as red clover sown in spring barley or </a:t>
            </a:r>
            <a:r>
              <a:rPr lang="en-US" sz="2800" i="0" dirty="0" err="1"/>
              <a:t>serradella</a:t>
            </a:r>
            <a:r>
              <a:rPr lang="en-US" sz="2800" i="0" dirty="0"/>
              <a:t> sown in winter rye in the spring, play a significant role in crop rotation. The sowing of these plants should be early enough to ensure good germination and protect them from spring frosts. In the main crop, it is important to choose plant varieties that are intended for early harvest, as this creates favorable conditions for the development of intercrops.</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659794" y="243157"/>
            <a:ext cx="1059523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Crop Succession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Sowing and Harvesting of Crops</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01631"/>
            <a:ext cx="10265356" cy="3849918"/>
          </a:xfrm>
        </p:spPr>
        <p:txBody>
          <a:bodyPr/>
          <a:lstStyle/>
          <a:p>
            <a:r>
              <a:rPr lang="en-US" dirty="0"/>
              <a:t>	Agroecology is a holistic approach to agriculture that seeks to harness the natural synergies between different components of the agricultural ecosystem. By integrating crop management and livestock, it aims to create resilient, productive, and sustainable agricultural systems that not only provide food security but also protect our environment and enhance biodiversity.</a:t>
            </a:r>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Introduction</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water requirements of plants play a crucial role in planning crop rotation. When designing a rotation system, it's important to consider the varying water needs of different crops to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optimise</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soil moisture and avoid excessive depletion of water resources. Additionally, proper crop sequencing helps in managing water efficiently, ensuring that water-intensive crops are planted during periods of adequate rainfall or when irrigation is available, thereby enhancing overall crop performance and sustainability.</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Water</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Requirement</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6" y="1204885"/>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Water requirements are determined by the transpiration coefficient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expressed</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in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litres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per kilogram of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dry</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matter</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biomass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52490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Crop</a:t>
            </a:r>
            <a:r>
              <a:rPr lang="pl-PL" sz="3600" b="1" dirty="0">
                <a:solidFill>
                  <a:srgbClr val="8BC540"/>
                </a:solidFill>
              </a:rPr>
              <a:t> </a:t>
            </a:r>
            <a:r>
              <a:rPr lang="pl-PL" sz="3600" b="1" dirty="0" err="1">
                <a:solidFill>
                  <a:srgbClr val="8BC540"/>
                </a:solidFill>
              </a:rPr>
              <a:t>Succession</a:t>
            </a:r>
            <a:r>
              <a:rPr lang="pl-PL" sz="3600" b="1" dirty="0">
                <a:solidFill>
                  <a:srgbClr val="8BC540"/>
                </a:solidFill>
              </a:rPr>
              <a:t> –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Water</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Requirement</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975419"/>
            <a:ext cx="5467525" cy="4518249"/>
          </a:xfrm>
        </p:spPr>
        <p:txBody>
          <a:bodyPr>
            <a:normAutofit fontScale="77500" lnSpcReduction="20000"/>
          </a:bodyPr>
          <a:lstStyle/>
          <a:p>
            <a:pPr algn="l">
              <a:lnSpc>
                <a:spcPct val="110000"/>
              </a:lnSpc>
            </a:pPr>
            <a:r>
              <a:rPr lang="en-US" sz="2800" i="0" dirty="0"/>
              <a:t>Winter cereals and winter rapeseed are less sensitive to drought</a:t>
            </a:r>
            <a:r>
              <a:rPr lang="pl-PL" sz="2800" i="0" dirty="0"/>
              <a:t> </a:t>
            </a:r>
            <a:r>
              <a:rPr lang="pl-PL" sz="2800" i="0" dirty="0" err="1"/>
              <a:t>than</a:t>
            </a:r>
            <a:r>
              <a:rPr lang="pl-PL" sz="2800" i="0" dirty="0"/>
              <a:t> spring </a:t>
            </a:r>
            <a:r>
              <a:rPr lang="pl-PL" sz="2800" i="0" dirty="0" err="1"/>
              <a:t>cereals</a:t>
            </a:r>
            <a:r>
              <a:rPr lang="pl-PL" sz="2800" i="0" dirty="0"/>
              <a:t>.</a:t>
            </a:r>
          </a:p>
          <a:p>
            <a:pPr algn="l">
              <a:lnSpc>
                <a:spcPct val="110000"/>
              </a:lnSpc>
            </a:pPr>
            <a:r>
              <a:rPr lang="en-US" sz="2800" i="0" dirty="0"/>
              <a:t>The most drought-resistant crop is winter rye, which has the most well-developed root system of all cereals. Winter wheat, on the other hand, is the most susceptible to drought</a:t>
            </a:r>
            <a:r>
              <a:rPr lang="pl-PL" sz="2800" i="0" dirty="0"/>
              <a:t> </a:t>
            </a:r>
            <a:r>
              <a:rPr lang="pl-PL" sz="2800" i="0" dirty="0" err="1"/>
              <a:t>among</a:t>
            </a:r>
            <a:r>
              <a:rPr lang="pl-PL" sz="2800" i="0" dirty="0"/>
              <a:t> </a:t>
            </a:r>
            <a:r>
              <a:rPr lang="pl-PL" sz="2800" i="0" dirty="0" err="1"/>
              <a:t>winter</a:t>
            </a:r>
            <a:r>
              <a:rPr lang="pl-PL" sz="2800" i="0" dirty="0"/>
              <a:t> varietes</a:t>
            </a:r>
            <a:r>
              <a:rPr lang="en-US" sz="2800" i="0" dirty="0"/>
              <a:t>. Oats are particularly susceptible to drought due to their high water requirements and inefficient water use. The most drought-resistant spring cereal is barley</a:t>
            </a:r>
            <a:r>
              <a:rPr lang="pl-PL" sz="2800" i="0" dirty="0"/>
              <a:t>. </a:t>
            </a:r>
            <a:r>
              <a:rPr lang="en-US" sz="2800" i="0" dirty="0"/>
              <a:t>The highest water demand for cereals occurs during the stages of stem elongation, heading, and grain development.</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320122"/>
            <a:ext cx="8015354"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Crop Succession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Water Requirement</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536273"/>
            <a:ext cx="10886221" cy="1655518"/>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In agroecology, the goal is to recycle nutrients as much as possible within the farming system,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minimising</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the need for external inputs. This approach not only reduces reliance on synthetic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but also helps to maintain a healthy soil ecosystem, improve water retention, and reduce erosion.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Crop</a:t>
            </a:r>
            <a:r>
              <a:rPr lang="pl-PL" sz="3600" b="1" dirty="0">
                <a:solidFill>
                  <a:srgbClr val="231F20"/>
                </a:solidFill>
              </a:rPr>
              <a:t> </a:t>
            </a:r>
            <a:r>
              <a:rPr lang="pl-PL" sz="3600" b="1" dirty="0" err="1">
                <a:solidFill>
                  <a:srgbClr val="231F20"/>
                </a:solidFill>
              </a:rPr>
              <a:t>Succession</a:t>
            </a:r>
            <a:r>
              <a:rPr lang="pl-PL" sz="3600" b="1" dirty="0">
                <a:solidFill>
                  <a:srgbClr val="231F20"/>
                </a:solidFill>
              </a:rPr>
              <a:t>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N</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utritional</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and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F</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ertilizer</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R</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equirements</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P</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lants</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2852675" y="3255151"/>
            <a:ext cx="7565462" cy="2976992"/>
            <a:chOff x="3536272" y="3259233"/>
            <a:chExt cx="7565462" cy="2976992"/>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Natural </a:t>
              </a:r>
              <a:r>
                <a:rPr lang="en-US" sz="2400" kern="1200" dirty="0" err="1">
                  <a:solidFill>
                    <a:srgbClr val="231F20"/>
                  </a:solidFill>
                </a:rPr>
                <a:t>fertilisers</a:t>
              </a:r>
              <a:r>
                <a:rPr lang="en-US" sz="2400" kern="1200" dirty="0">
                  <a:solidFill>
                    <a:srgbClr val="231F20"/>
                  </a:solidFill>
                </a:rPr>
                <a:t> such as manure</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522884" y="3259233"/>
              <a:ext cx="4194029"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400" kern="1200" dirty="0">
                  <a:solidFill>
                    <a:srgbClr val="231F20"/>
                  </a:solidFill>
                </a:rPr>
                <a:t>a</a:t>
              </a:r>
              <a:r>
                <a:rPr lang="en-US" sz="2400" kern="1200" dirty="0">
                  <a:solidFill>
                    <a:srgbClr val="231F20"/>
                  </a:solidFill>
                </a:rPr>
                <a:t>ppl</a:t>
              </a:r>
              <a:r>
                <a:rPr lang="pl-PL" sz="2400" kern="1200" dirty="0">
                  <a:solidFill>
                    <a:srgbClr val="231F20"/>
                  </a:solidFill>
                </a:rPr>
                <a:t>y </a:t>
              </a:r>
              <a:r>
                <a:rPr lang="en-US" sz="2400" kern="1200" dirty="0">
                  <a:solidFill>
                    <a:srgbClr val="231F20"/>
                  </a:solidFill>
                </a:rPr>
                <a:t>to crops grown in wide rows, such as root crops (beets, potatoes) and corn.</a:t>
              </a:r>
              <a:endParaRPr lang="pl-PL" sz="24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7" y="4845661"/>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In the year following manure application</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7264961" y="4845661"/>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400" kern="1200" dirty="0">
                  <a:solidFill>
                    <a:srgbClr val="231F20"/>
                  </a:solidFill>
                </a:rPr>
                <a:t>cereal grains and legumes for seed production should be cultivated. </a:t>
              </a:r>
              <a:endParaRPr lang="pl-PL" sz="24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400" y="1206141"/>
            <a:ext cx="9818914"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most crop residues after harvest are left by perennial forage crops such as clover, alfalfa, grasses, and legume-grass mixtures, followed by cereals, with root crops leaving the least.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2723356060"/>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4104717355"/>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Crop</a:t>
            </a:r>
            <a:r>
              <a:rPr lang="pl-PL" sz="3600" b="1" dirty="0">
                <a:solidFill>
                  <a:srgbClr val="231F20"/>
                </a:solidFill>
              </a:rPr>
              <a:t> </a:t>
            </a:r>
            <a:r>
              <a:rPr lang="pl-PL" sz="3600" b="1" dirty="0" err="1">
                <a:solidFill>
                  <a:srgbClr val="231F20"/>
                </a:solidFill>
              </a:rPr>
              <a:t>Succession</a:t>
            </a:r>
            <a:r>
              <a:rPr lang="pl-PL" sz="3600" b="1" dirty="0">
                <a:solidFill>
                  <a:srgbClr val="231F20"/>
                </a:solidFill>
              </a:rPr>
              <a:t>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The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importance</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Crop</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Residues</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nutrients found in crop residues should be considered throughout the entire crop rotation. These residues significantly influence soil structure, with the effect being stronger when more plant mass with a valuable chemical composition remains after harvest. In terms of their impact on soil structure, agricultural plants can be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categorised</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into three groups:</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6128324" y="961602"/>
            <a:ext cx="5634209" cy="4370889"/>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Plants</a:t>
              </a:r>
              <a:r>
                <a:rPr lang="pl-PL" sz="2000" b="1" kern="1200" dirty="0">
                  <a:solidFill>
                    <a:srgbClr val="231F20"/>
                  </a:solidFill>
                </a:rPr>
                <a:t> </a:t>
              </a:r>
              <a:r>
                <a:rPr lang="pl-PL" sz="2000" b="1" kern="1200" dirty="0" err="1">
                  <a:solidFill>
                    <a:srgbClr val="231F20"/>
                  </a:solidFill>
                </a:rPr>
                <a:t>that</a:t>
              </a:r>
              <a:r>
                <a:rPr lang="pl-PL" sz="2000" b="1" kern="1200" dirty="0">
                  <a:solidFill>
                    <a:srgbClr val="231F20"/>
                  </a:solidFill>
                </a:rPr>
                <a:t> </a:t>
              </a:r>
              <a:r>
                <a:rPr lang="pl-PL" sz="2000" b="1" kern="1200" dirty="0" err="1">
                  <a:solidFill>
                    <a:srgbClr val="231F20"/>
                  </a:solidFill>
                </a:rPr>
                <a:t>leave</a:t>
              </a:r>
              <a:r>
                <a:rPr lang="pl-PL" sz="2000" b="1" kern="1200" dirty="0">
                  <a:solidFill>
                    <a:srgbClr val="231F20"/>
                  </a:solidFill>
                </a:rPr>
                <a:t> the </a:t>
              </a:r>
              <a:r>
                <a:rPr lang="pl-PL" sz="2000" b="1" kern="1200" dirty="0" err="1">
                  <a:solidFill>
                    <a:srgbClr val="231F20"/>
                  </a:solidFill>
                </a:rPr>
                <a:t>soil</a:t>
              </a:r>
              <a:r>
                <a:rPr lang="pl-PL" sz="2000" b="1" kern="1200" dirty="0">
                  <a:solidFill>
                    <a:srgbClr val="231F20"/>
                  </a:solidFill>
                </a:rPr>
                <a:t> in </a:t>
              </a:r>
              <a:r>
                <a:rPr lang="pl-PL" sz="2000" b="1" kern="1200" dirty="0" err="1">
                  <a:solidFill>
                    <a:srgbClr val="231F20"/>
                  </a:solidFill>
                </a:rPr>
                <a:t>good</a:t>
              </a:r>
              <a:r>
                <a:rPr lang="pl-PL" sz="2000" b="1" kern="1200" dirty="0">
                  <a:solidFill>
                    <a:srgbClr val="231F20"/>
                  </a:solidFill>
                </a:rPr>
                <a:t> </a:t>
              </a:r>
              <a:r>
                <a:rPr lang="pl-PL" sz="2000" b="1" kern="1200" dirty="0" err="1">
                  <a:solidFill>
                    <a:srgbClr val="231F20"/>
                  </a:solidFill>
                </a:rPr>
                <a:t>condition</a:t>
              </a:r>
              <a:r>
                <a:rPr lang="pl-PL" sz="2000" b="1" kern="1200" dirty="0">
                  <a:solidFill>
                    <a:srgbClr val="231F20"/>
                  </a:solidFill>
                </a:rPr>
                <a:t> </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kern="1200" dirty="0">
                  <a:solidFill>
                    <a:srgbClr val="231F20"/>
                  </a:solidFill>
                </a:rPr>
                <a:t>p</a:t>
              </a:r>
              <a:r>
                <a:rPr lang="en-US" sz="2000" kern="1200" dirty="0" err="1">
                  <a:solidFill>
                    <a:srgbClr val="231F20"/>
                  </a:solidFill>
                </a:rPr>
                <a:t>erennial</a:t>
              </a:r>
              <a:r>
                <a:rPr lang="en-US" sz="2000" kern="1200" dirty="0">
                  <a:solidFill>
                    <a:srgbClr val="231F20"/>
                  </a:solidFill>
                </a:rPr>
                <a:t> legumes, such as clover, alfalfa, and their mixtures with grasses</a:t>
              </a:r>
              <a:endParaRPr lang="pl-PL" sz="20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Plants</a:t>
              </a:r>
              <a:r>
                <a:rPr lang="pl-PL" sz="2000" b="1" kern="1200" dirty="0">
                  <a:solidFill>
                    <a:srgbClr val="231F20"/>
                  </a:solidFill>
                </a:rPr>
                <a:t> </a:t>
              </a:r>
              <a:r>
                <a:rPr lang="pl-PL" sz="2000" b="1" kern="1200" dirty="0" err="1">
                  <a:solidFill>
                    <a:srgbClr val="231F20"/>
                  </a:solidFill>
                </a:rPr>
                <a:t>that</a:t>
              </a:r>
              <a:r>
                <a:rPr lang="pl-PL" sz="2000" b="1" kern="1200" dirty="0">
                  <a:solidFill>
                    <a:srgbClr val="231F20"/>
                  </a:solidFill>
                </a:rPr>
                <a:t> do not </a:t>
              </a:r>
              <a:r>
                <a:rPr lang="pl-PL" sz="2000" b="1" kern="1200" dirty="0" err="1">
                  <a:solidFill>
                    <a:srgbClr val="231F20"/>
                  </a:solidFill>
                </a:rPr>
                <a:t>degrade</a:t>
              </a:r>
              <a:r>
                <a:rPr lang="pl-PL" sz="2000" b="1" kern="1200" dirty="0">
                  <a:solidFill>
                    <a:srgbClr val="231F20"/>
                  </a:solidFill>
                </a:rPr>
                <a:t> </a:t>
              </a:r>
              <a:r>
                <a:rPr lang="pl-PL" sz="2000" b="1" kern="1200" dirty="0" err="1">
                  <a:solidFill>
                    <a:srgbClr val="231F20"/>
                  </a:solidFill>
                </a:rPr>
                <a:t>soil</a:t>
              </a:r>
              <a:r>
                <a:rPr lang="pl-PL" sz="2000" b="1" kern="1200" dirty="0">
                  <a:solidFill>
                    <a:srgbClr val="231F20"/>
                  </a:solidFill>
                </a:rPr>
                <a:t> </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dirty="0" err="1">
                  <a:solidFill>
                    <a:srgbClr val="231F20"/>
                  </a:solidFill>
                </a:rPr>
                <a:t>a</a:t>
              </a:r>
              <a:r>
                <a:rPr lang="pl-PL" sz="2000" kern="1200" dirty="0" err="1">
                  <a:solidFill>
                    <a:srgbClr val="231F20"/>
                  </a:solidFill>
                </a:rPr>
                <a:t>nnual</a:t>
              </a:r>
              <a:r>
                <a:rPr lang="pl-PL" sz="2000" kern="1200" dirty="0">
                  <a:solidFill>
                    <a:srgbClr val="231F20"/>
                  </a:solidFill>
                </a:rPr>
                <a:t> </a:t>
              </a:r>
              <a:r>
                <a:rPr lang="pl-PL" sz="2000" kern="1200" dirty="0" err="1">
                  <a:solidFill>
                    <a:srgbClr val="231F20"/>
                  </a:solidFill>
                </a:rPr>
                <a:t>legumes</a:t>
              </a:r>
              <a:endParaRPr lang="pl-PL" sz="2000" kern="1200" dirty="0">
                <a:solidFill>
                  <a:srgbClr val="231F20"/>
                </a:solidFill>
              </a:endParaRP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Plants</a:t>
              </a:r>
              <a:r>
                <a:rPr lang="pl-PL" sz="2000" b="1" kern="1200" dirty="0">
                  <a:solidFill>
                    <a:srgbClr val="231F20"/>
                  </a:solidFill>
                </a:rPr>
                <a:t> </a:t>
              </a:r>
              <a:r>
                <a:rPr lang="pl-PL" sz="2000" b="1" kern="1200" dirty="0" err="1">
                  <a:solidFill>
                    <a:srgbClr val="231F20"/>
                  </a:solidFill>
                </a:rPr>
                <a:t>that</a:t>
              </a:r>
              <a:r>
                <a:rPr lang="pl-PL" sz="2000" b="1" kern="1200" dirty="0">
                  <a:solidFill>
                    <a:srgbClr val="231F20"/>
                  </a:solidFill>
                </a:rPr>
                <a:t> </a:t>
              </a:r>
              <a:r>
                <a:rPr lang="pl-PL" sz="2000" b="1" kern="1200" dirty="0" err="1">
                  <a:solidFill>
                    <a:srgbClr val="231F20"/>
                  </a:solidFill>
                </a:rPr>
                <a:t>leave</a:t>
              </a:r>
              <a:r>
                <a:rPr lang="pl-PL" sz="2000" b="1" kern="1200" dirty="0">
                  <a:solidFill>
                    <a:srgbClr val="231F20"/>
                  </a:solidFill>
                </a:rPr>
                <a:t> the </a:t>
              </a:r>
              <a:r>
                <a:rPr lang="pl-PL" sz="2000" b="1" kern="1200" dirty="0" err="1">
                  <a:solidFill>
                    <a:srgbClr val="231F20"/>
                  </a:solidFill>
                </a:rPr>
                <a:t>soil</a:t>
              </a:r>
              <a:r>
                <a:rPr lang="pl-PL" sz="2000" b="1" kern="1200" dirty="0">
                  <a:solidFill>
                    <a:srgbClr val="231F20"/>
                  </a:solidFill>
                </a:rPr>
                <a:t> in </a:t>
              </a:r>
              <a:r>
                <a:rPr lang="pl-PL" sz="2000" b="1" kern="1200" dirty="0" err="1">
                  <a:solidFill>
                    <a:srgbClr val="231F20"/>
                  </a:solidFill>
                </a:rPr>
                <a:t>poorer</a:t>
              </a:r>
              <a:r>
                <a:rPr lang="pl-PL" sz="2000" b="1" kern="1200" dirty="0">
                  <a:solidFill>
                    <a:srgbClr val="231F20"/>
                  </a:solidFill>
                </a:rPr>
                <a:t> </a:t>
              </a:r>
              <a:r>
                <a:rPr lang="pl-PL" sz="2000" b="1" kern="1200" dirty="0" err="1">
                  <a:solidFill>
                    <a:srgbClr val="231F20"/>
                  </a:solidFill>
                </a:rPr>
                <a:t>condition</a:t>
              </a:r>
              <a:r>
                <a:rPr lang="pl-PL" sz="2000" b="1" kern="1200" dirty="0">
                  <a:solidFill>
                    <a:srgbClr val="231F20"/>
                  </a:solidFill>
                </a:rPr>
                <a:t>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a:solidFill>
                    <a:srgbClr val="231F20"/>
                  </a:solidFill>
                </a:rPr>
                <a:t>annual non-</a:t>
              </a:r>
              <a:r>
                <a:rPr lang="en-US" sz="2000" kern="1200" dirty="0" err="1">
                  <a:solidFill>
                    <a:srgbClr val="231F20"/>
                  </a:solidFill>
                </a:rPr>
                <a:t>legum</a:t>
              </a:r>
              <a:r>
                <a:rPr lang="pl-PL" sz="2000" kern="1200" dirty="0">
                  <a:solidFill>
                    <a:srgbClr val="231F20"/>
                  </a:solidFill>
                </a:rPr>
                <a:t>es</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1811209873"/>
              </p:ext>
            </p:extLst>
          </p:nvPr>
        </p:nvGraphicFramePr>
        <p:xfrm>
          <a:off x="1405591" y="5437459"/>
          <a:ext cx="10349934"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Crop Succession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The </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Importance</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of Crop Residues</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98745" y="1547767"/>
            <a:ext cx="3926177" cy="4026552"/>
          </a:xfrm>
          <a:prstGeom prst="rect">
            <a:avLst/>
          </a:prstGeom>
        </p:spPr>
        <p:txBody>
          <a:bodyPr wrap="square">
            <a:spAutoFit/>
          </a:bodyPr>
          <a:lstStyle/>
          <a:p>
            <a:pPr algn="just">
              <a:lnSpc>
                <a:spcPct val="107000"/>
              </a:lnSpc>
              <a:spcAft>
                <a:spcPts val="800"/>
              </a:spcAft>
            </a:pPr>
            <a:r>
              <a:rPr lang="en-US" sz="2400" dirty="0">
                <a:solidFill>
                  <a:srgbClr val="231F20"/>
                </a:solidFill>
              </a:rPr>
              <a:t>Agricultural plants affect soil shading depending on the size of their above-ground parts, particularly their leaves.  This is important when cultivating soils prone to erosion</a:t>
            </a:r>
            <a:r>
              <a:rPr lang="pl-PL" sz="2400" dirty="0">
                <a:solidFill>
                  <a:srgbClr val="231F20"/>
                </a:solidFill>
              </a:rPr>
              <a:t>.</a:t>
            </a:r>
            <a:r>
              <a:rPr lang="en-US" sz="2400" dirty="0">
                <a:solidFill>
                  <a:srgbClr val="231F20"/>
                </a:solidFill>
              </a:rPr>
              <a:t> Crops that shade the soil more effectively should precede economically important crops in the rotation.</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7724" cy="5178240"/>
            <a:chOff x="5236391" y="996001"/>
            <a:chExt cx="6297724" cy="5178240"/>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424041"/>
              <a:ext cx="6297724" cy="4750200"/>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231F20"/>
                  </a:solidFill>
                </a:rPr>
                <a:t>provides shade</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reduces the impact of raindrops on the soil, which can damage its structure, compact it, and cause silting</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protects the soil from the drying effects of sunlight</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prevents the formation of a soil crust</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prevents the development of the most germinated weeds </a:t>
              </a:r>
            </a:p>
            <a:p>
              <a:pPr marL="228600" lvl="1" indent="-228600" algn="l" defTabSz="1066800">
                <a:lnSpc>
                  <a:spcPct val="90000"/>
                </a:lnSpc>
                <a:spcBef>
                  <a:spcPct val="0"/>
                </a:spcBef>
                <a:spcAft>
                  <a:spcPct val="15000"/>
                </a:spcAft>
                <a:buChar char="•"/>
              </a:pPr>
              <a:r>
                <a:rPr lang="en-US" sz="2400" kern="1200" dirty="0">
                  <a:solidFill>
                    <a:srgbClr val="231F20"/>
                  </a:solidFill>
                </a:rPr>
                <a:t>prevent excessive water evaporation from the soil</a:t>
              </a:r>
              <a:endParaRPr lang="pl-PL" sz="24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A large leaf area:</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Crop</a:t>
            </a:r>
            <a:r>
              <a:rPr lang="pl-PL" sz="3600" b="1" dirty="0">
                <a:solidFill>
                  <a:srgbClr val="231F20"/>
                </a:solidFill>
              </a:rPr>
              <a:t> </a:t>
            </a:r>
            <a:r>
              <a:rPr lang="pl-PL" sz="3600" b="1" dirty="0" err="1">
                <a:solidFill>
                  <a:srgbClr val="231F20"/>
                </a:solidFill>
              </a:rPr>
              <a:t>Succession</a:t>
            </a:r>
            <a:r>
              <a:rPr lang="pl-PL" sz="3600" b="1" dirty="0">
                <a:solidFill>
                  <a:srgbClr val="231F20"/>
                </a:solidFill>
              </a:rPr>
              <a:t>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S</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hading</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of the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S</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oil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S</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urface</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by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P</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lants</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89621" y="1568697"/>
            <a:ext cx="5484019" cy="4421723"/>
          </a:xfrm>
          <a:prstGeom prst="rect">
            <a:avLst/>
          </a:prstGeom>
        </p:spPr>
        <p:txBody>
          <a:bodyPr wrap="square">
            <a:spAutoFit/>
          </a:bodyPr>
          <a:lstStyle/>
          <a:p>
            <a:pPr>
              <a:lnSpc>
                <a:spcPct val="107000"/>
              </a:lnSpc>
              <a:spcAft>
                <a:spcPts val="800"/>
              </a:spcAft>
            </a:pPr>
            <a:r>
              <a:rPr lang="en-US" sz="2400" dirty="0">
                <a:solidFill>
                  <a:srgbClr val="231F20"/>
                </a:solidFill>
              </a:rPr>
              <a:t>In agroecology, the choice of preceding crops in a rotation system significantly influences the potential transmission of diseases and pathogens to subsequent crops. This is because different plants can either suppress or exacerbate the presence of soil-borne pathogens and pests, affecting the health of the crops that follow. Various strategies in crop succession can</a:t>
            </a:r>
            <a:r>
              <a:rPr lang="pl-PL" sz="2400" dirty="0">
                <a:solidFill>
                  <a:srgbClr val="231F20"/>
                </a:solidFill>
              </a:rPr>
              <a:t> be used to prevent disease and pathogen transmission.</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Crop</a:t>
            </a:r>
            <a:r>
              <a:rPr lang="pl-PL" sz="3600" b="1" dirty="0">
                <a:solidFill>
                  <a:srgbClr val="231F20"/>
                </a:solidFill>
              </a:rPr>
              <a:t> </a:t>
            </a:r>
            <a:r>
              <a:rPr lang="pl-PL" sz="3600" b="1" dirty="0" err="1">
                <a:solidFill>
                  <a:srgbClr val="231F20"/>
                </a:solidFill>
              </a:rPr>
              <a:t>Succession</a:t>
            </a:r>
            <a:r>
              <a:rPr lang="pl-PL" sz="3600" b="1" dirty="0">
                <a:solidFill>
                  <a:srgbClr val="231F20"/>
                </a:solidFill>
              </a:rPr>
              <a:t> –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P</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receding plant and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D</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isease</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or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P</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athogens</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T</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ransmission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2453776910"/>
              </p:ext>
            </p:extLst>
          </p:nvPr>
        </p:nvGraphicFramePr>
        <p:xfrm>
          <a:off x="5735249" y="935566"/>
          <a:ext cx="60272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3734" y="1452563"/>
            <a:ext cx="5752649" cy="3025975"/>
          </a:xfrm>
        </p:spPr>
        <p:txBody>
          <a:bodyPr/>
          <a:lstStyle/>
          <a:p>
            <a:pPr marL="0" indent="0"/>
            <a:r>
              <a:rPr lang="en-US" dirty="0"/>
              <a:t>Certain crops, known as break crops, can reduce the buildup of specific pathogens in the soil. For instance, non-cereal crops, such as legumes, oilseeds, or other broadleaf crops, in a crop rotation with cereal</a:t>
            </a:r>
            <a:r>
              <a:rPr lang="pl-PL" dirty="0"/>
              <a:t>s</a:t>
            </a:r>
            <a:r>
              <a:rPr lang="en-US" dirty="0"/>
              <a:t> like wheat or barley. </a:t>
            </a:r>
            <a:r>
              <a:rPr lang="pl-PL" dirty="0"/>
              <a:t>For </a:t>
            </a:r>
            <a:r>
              <a:rPr lang="pl-PL" dirty="0" err="1"/>
              <a:t>instance</a:t>
            </a:r>
            <a:r>
              <a:rPr lang="pl-PL" dirty="0"/>
              <a:t>, n</a:t>
            </a:r>
            <a:r>
              <a:rPr lang="en-US" dirty="0"/>
              <a:t>on-cereal crops, such as legumes, oilseeds, or other broadleaf crops, are not hosts for pathogens like </a:t>
            </a:r>
            <a:r>
              <a:rPr lang="en-US" i="1" dirty="0" err="1"/>
              <a:t>Gaeumannomyces</a:t>
            </a:r>
            <a:r>
              <a:rPr lang="en-US" i="1" dirty="0"/>
              <a:t> </a:t>
            </a:r>
            <a:r>
              <a:rPr lang="en-US" i="1" dirty="0" err="1"/>
              <a:t>tritici</a:t>
            </a:r>
            <a:r>
              <a:rPr lang="en-US" dirty="0"/>
              <a:t>, which causes take-all</a:t>
            </a:r>
            <a:r>
              <a:rPr lang="pl-PL" dirty="0"/>
              <a:t> in </a:t>
            </a:r>
            <a:r>
              <a:rPr lang="pl-PL" dirty="0" err="1"/>
              <a:t>cereals</a:t>
            </a:r>
            <a:r>
              <a:rPr lang="en-US" dirty="0"/>
              <a:t>. Including these crops in rotation disrupts the life cycle of the pathogen, reducing its population in the soil.</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73734" y="742280"/>
            <a:ext cx="4990998" cy="992652"/>
          </a:xfrm>
        </p:spPr>
        <p:txBody>
          <a:bodyPr/>
          <a:lstStyle/>
          <a:p>
            <a:pPr lvl="0"/>
            <a:r>
              <a:rPr lang="pl-PL" b="1" dirty="0">
                <a:solidFill>
                  <a:srgbClr val="231F20"/>
                </a:solidFill>
              </a:rPr>
              <a:t>Break </a:t>
            </a:r>
            <a:r>
              <a:rPr lang="pl-PL" b="1" dirty="0" err="1">
                <a:solidFill>
                  <a:srgbClr val="231F20"/>
                </a:solidFill>
              </a:rPr>
              <a:t>Crop</a:t>
            </a:r>
            <a:r>
              <a:rPr lang="pl-PL" b="1" dirty="0">
                <a:solidFill>
                  <a:srgbClr val="231F20"/>
                </a:solidFill>
              </a:rPr>
              <a:t> </a:t>
            </a:r>
            <a:r>
              <a:rPr lang="pl-PL" b="1" dirty="0" err="1">
                <a:solidFill>
                  <a:srgbClr val="231F20"/>
                </a:solidFill>
              </a:rPr>
              <a:t>Effect</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31930"/>
            <a:ext cx="5414213" cy="3025975"/>
          </a:xfrm>
        </p:spPr>
        <p:txBody>
          <a:bodyPr/>
          <a:lstStyle/>
          <a:p>
            <a:pPr marL="0" indent="0"/>
            <a:r>
              <a:rPr lang="en-US" dirty="0"/>
              <a:t>Allelopathic effects play a crucial role in the prevention of diseases and pathogens in crop succession by releasing allelochemicals into the soil that have antimicrobial properties, effectively reducing populations of soil-borne pathogens. These chemicals can inhibit the growth and activity of fungi, bacteria, and nematodes that cause diseases in subsequent crops.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pPr lvl="0" defTabSz="755650">
              <a:spcBef>
                <a:spcPct val="0"/>
              </a:spcBef>
              <a:spcAft>
                <a:spcPct val="35000"/>
              </a:spcAft>
            </a:pPr>
            <a:r>
              <a:rPr lang="pl-PL" b="1" dirty="0" err="1"/>
              <a:t>Allelopathic</a:t>
            </a:r>
            <a:r>
              <a:rPr lang="pl-PL" b="1" dirty="0"/>
              <a:t> </a:t>
            </a:r>
            <a:r>
              <a:rPr lang="pl-PL" b="1" dirty="0" err="1"/>
              <a:t>Effects</a:t>
            </a:r>
            <a:endParaRPr lang="pl-PL" b="1" dirty="0"/>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We don't inherit the earth from our parents, we borrow it from our children.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a:t>
            </a:r>
            <a:r>
              <a:rPr lang="pl-PL" sz="2200" b="1" i="0" dirty="0"/>
              <a:t> </a:t>
            </a:r>
            <a:r>
              <a:rPr lang="pl-PL" sz="2200" b="1" i="0" dirty="0" err="1"/>
              <a:t>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400" b="1" i="0" kern="1200" dirty="0">
                  <a:solidFill>
                    <a:srgbClr val="231F20"/>
                  </a:solidFill>
                </a:rPr>
                <a:t>Brassica </a:t>
              </a:r>
              <a:r>
                <a:rPr lang="pl-PL" sz="2400" b="1" i="0" kern="1200" dirty="0">
                  <a:solidFill>
                    <a:srgbClr val="231F20"/>
                  </a:solidFill>
                </a:rPr>
                <a:t>s</a:t>
              </a:r>
              <a:r>
                <a:rPr lang="en-US" sz="2400" b="1" i="0" kern="1200" dirty="0" err="1">
                  <a:solidFill>
                    <a:srgbClr val="231F20"/>
                  </a:solidFill>
                </a:rPr>
                <a:t>pecies</a:t>
              </a:r>
              <a:r>
                <a:rPr lang="en-US" sz="2400" b="1" i="0" kern="1200" dirty="0">
                  <a:solidFill>
                    <a:srgbClr val="231F20"/>
                  </a:solidFill>
                </a:rPr>
                <a:t> </a:t>
              </a:r>
              <a:r>
                <a:rPr lang="en-US" sz="2400" b="0" i="0" kern="1200" dirty="0">
                  <a:solidFill>
                    <a:srgbClr val="231F20"/>
                  </a:solidFill>
                </a:rPr>
                <a:t>(e.g. </a:t>
              </a:r>
              <a:r>
                <a:rPr lang="pl-PL" sz="2400" b="0" i="0" kern="1200" dirty="0">
                  <a:solidFill>
                    <a:srgbClr val="231F20"/>
                  </a:solidFill>
                </a:rPr>
                <a:t>m</a:t>
              </a:r>
              <a:r>
                <a:rPr lang="en-US" sz="2400" b="0" i="0" kern="1200" dirty="0" err="1">
                  <a:solidFill>
                    <a:srgbClr val="231F20"/>
                  </a:solidFill>
                </a:rPr>
                <a:t>ustard</a:t>
              </a:r>
              <a:r>
                <a:rPr lang="en-US" sz="2400" b="0" i="0" kern="1200" dirty="0">
                  <a:solidFill>
                    <a:srgbClr val="231F20"/>
                  </a:solidFill>
                </a:rPr>
                <a:t>, </a:t>
              </a:r>
              <a:r>
                <a:rPr lang="pl-PL" sz="2400" b="0" i="0" kern="1200" dirty="0">
                  <a:solidFill>
                    <a:srgbClr val="231F20"/>
                  </a:solidFill>
                </a:rPr>
                <a:t>c</a:t>
              </a:r>
              <a:r>
                <a:rPr lang="en-US" sz="2400" b="0" i="0" kern="1200" dirty="0" err="1">
                  <a:solidFill>
                    <a:srgbClr val="231F20"/>
                  </a:solidFill>
                </a:rPr>
                <a:t>anola</a:t>
              </a:r>
              <a:r>
                <a:rPr lang="en-US" sz="2400" b="0" i="0" kern="1200" dirty="0">
                  <a:solidFill>
                    <a:srgbClr val="231F20"/>
                  </a:solidFill>
                </a:rPr>
                <a:t>)</a:t>
              </a:r>
              <a:r>
                <a:rPr lang="pl-PL" sz="2400" b="0" i="0" kern="1200" dirty="0">
                  <a:solidFill>
                    <a:srgbClr val="231F20"/>
                  </a:solidFill>
                </a:rPr>
                <a:t> </a:t>
              </a:r>
              <a:r>
                <a:rPr lang="en-US" sz="2400" b="1" i="0" kern="1200" dirty="0">
                  <a:solidFill>
                    <a:srgbClr val="231F20"/>
                  </a:solidFill>
                </a:rPr>
                <a:t>release </a:t>
              </a:r>
              <a:r>
                <a:rPr lang="en-US" sz="2400" b="1" i="0" kern="1200" dirty="0" err="1">
                  <a:solidFill>
                    <a:srgbClr val="231F20"/>
                  </a:solidFill>
                </a:rPr>
                <a:t>glucosinolates</a:t>
              </a:r>
              <a:r>
                <a:rPr lang="en-US" sz="2400" b="1" i="0" kern="1200" dirty="0">
                  <a:solidFill>
                    <a:srgbClr val="231F20"/>
                  </a:solidFill>
                </a:rPr>
                <a:t> that break down into isothiocyanates</a:t>
              </a:r>
              <a:r>
                <a:rPr lang="pl-PL" sz="2400" b="0" i="0" kern="1200" dirty="0">
                  <a:solidFill>
                    <a:srgbClr val="231F20"/>
                  </a:solidFill>
                </a:rPr>
                <a:t> </a:t>
              </a:r>
              <a:r>
                <a:rPr lang="en-US" sz="2400" b="0" i="0" kern="1200" dirty="0">
                  <a:solidFill>
                    <a:srgbClr val="231F20"/>
                  </a:solidFill>
                </a:rPr>
                <a:t>known for their </a:t>
              </a:r>
              <a:r>
                <a:rPr lang="en-US" sz="2400" b="1" i="0" kern="1200" dirty="0">
                  <a:solidFill>
                    <a:srgbClr val="231F20"/>
                  </a:solidFill>
                </a:rPr>
                <a:t>biofumigant properties</a:t>
              </a:r>
              <a:r>
                <a:rPr lang="en-US" sz="2400" b="0" i="0" kern="1200" dirty="0">
                  <a:solidFill>
                    <a:srgbClr val="231F20"/>
                  </a:solidFill>
                </a:rPr>
                <a:t>. Growing these as cover crops </a:t>
              </a:r>
              <a:r>
                <a:rPr lang="en-US" sz="2400" b="1" i="0" kern="1200" dirty="0">
                  <a:solidFill>
                    <a:srgbClr val="231F20"/>
                  </a:solidFill>
                </a:rPr>
                <a:t>can reduce soil-borne diseases like clubroot and root rot in subsequent crops</a:t>
              </a:r>
              <a:r>
                <a:rPr lang="en-US" sz="2400" b="0" i="0" kern="1200" dirty="0">
                  <a:solidFill>
                    <a:srgbClr val="231F20"/>
                  </a:solidFill>
                </a:rPr>
                <a:t>.</a:t>
              </a:r>
              <a:endParaRPr lang="pl-PL" sz="24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400" b="1" i="0" kern="1200" dirty="0">
                  <a:solidFill>
                    <a:srgbClr val="231F20"/>
                  </a:solidFill>
                </a:rPr>
                <a:t>Leguminous</a:t>
              </a:r>
              <a:r>
                <a:rPr lang="en-US" sz="2400" b="0" i="0" kern="1200" dirty="0">
                  <a:solidFill>
                    <a:srgbClr val="231F20"/>
                  </a:solidFill>
                </a:rPr>
                <a:t> (e.g., </a:t>
              </a:r>
              <a:r>
                <a:rPr lang="pl-PL" sz="2400" b="0" i="0" kern="1200" dirty="0">
                  <a:solidFill>
                    <a:srgbClr val="231F20"/>
                  </a:solidFill>
                </a:rPr>
                <a:t>a</a:t>
              </a:r>
              <a:r>
                <a:rPr lang="en-US" sz="2400" b="0" i="0" kern="1200" dirty="0" err="1">
                  <a:solidFill>
                    <a:srgbClr val="231F20"/>
                  </a:solidFill>
                </a:rPr>
                <a:t>lfalfa</a:t>
              </a:r>
              <a:r>
                <a:rPr lang="en-US" sz="2400" b="0" i="0" kern="1200" dirty="0">
                  <a:solidFill>
                    <a:srgbClr val="231F20"/>
                  </a:solidFill>
                </a:rPr>
                <a:t>, </a:t>
              </a:r>
              <a:r>
                <a:rPr lang="pl-PL" sz="2400" b="0" i="0" kern="1200" dirty="0">
                  <a:solidFill>
                    <a:srgbClr val="231F20"/>
                  </a:solidFill>
                </a:rPr>
                <a:t>c</a:t>
              </a:r>
              <a:r>
                <a:rPr lang="en-US" sz="2400" b="0" i="0" kern="1200" dirty="0">
                  <a:solidFill>
                    <a:srgbClr val="231F20"/>
                  </a:solidFill>
                </a:rPr>
                <a:t>lover</a:t>
              </a:r>
              <a:r>
                <a:rPr lang="pl-PL" sz="2400" b="0" i="0" kern="1200" dirty="0">
                  <a:solidFill>
                    <a:srgbClr val="231F20"/>
                  </a:solidFill>
                </a:rPr>
                <a:t>s</a:t>
              </a:r>
              <a:r>
                <a:rPr lang="en-US" sz="2400" b="0" i="0" kern="1200" dirty="0">
                  <a:solidFill>
                    <a:srgbClr val="231F20"/>
                  </a:solidFill>
                </a:rPr>
                <a:t>)</a:t>
              </a:r>
              <a:r>
                <a:rPr lang="pl-PL" sz="2400" b="0" i="0" kern="1200" dirty="0">
                  <a:solidFill>
                    <a:srgbClr val="231F20"/>
                  </a:solidFill>
                </a:rPr>
                <a:t> </a:t>
              </a:r>
              <a:r>
                <a:rPr lang="en-US" sz="2400" b="0" i="0" kern="1200" dirty="0">
                  <a:solidFill>
                    <a:srgbClr val="231F20"/>
                  </a:solidFill>
                </a:rPr>
                <a:t>release allelopathic compounds that can suppress fungal pathogens such as </a:t>
              </a:r>
              <a:r>
                <a:rPr lang="en-US" sz="2400" b="1" i="1" kern="1200" dirty="0" err="1">
                  <a:solidFill>
                    <a:srgbClr val="231F20"/>
                  </a:solidFill>
                </a:rPr>
                <a:t>Rhizoctonia</a:t>
              </a:r>
              <a:r>
                <a:rPr lang="en-US" sz="2400" b="0" i="0" kern="1200" dirty="0">
                  <a:solidFill>
                    <a:srgbClr val="231F20"/>
                  </a:solidFill>
                </a:rPr>
                <a:t> and </a:t>
              </a:r>
              <a:r>
                <a:rPr lang="en-US" sz="2400" b="1" i="1" kern="1200" dirty="0">
                  <a:solidFill>
                    <a:srgbClr val="231F20"/>
                  </a:solidFill>
                </a:rPr>
                <a:t>Fusarium</a:t>
              </a:r>
              <a:r>
                <a:rPr lang="en-US" sz="2400" b="0" i="0" kern="1200" dirty="0">
                  <a:solidFill>
                    <a:srgbClr val="231F20"/>
                  </a:solidFill>
                </a:rPr>
                <a:t>.</a:t>
              </a:r>
              <a:r>
                <a:rPr lang="pl-PL" sz="2400" b="0" i="0" kern="1200" dirty="0">
                  <a:solidFill>
                    <a:srgbClr val="231F20"/>
                  </a:solidFill>
                </a:rPr>
                <a:t> </a:t>
              </a:r>
              <a:r>
                <a:rPr lang="pl-PL" sz="2400" b="1" i="0" kern="1200" dirty="0">
                  <a:solidFill>
                    <a:srgbClr val="231F20"/>
                  </a:solidFill>
                </a:rPr>
                <a:t>Alfalfa </a:t>
              </a:r>
              <a:r>
                <a:rPr lang="pl-PL" sz="2400" b="1" i="0" kern="1200" dirty="0" err="1">
                  <a:solidFill>
                    <a:srgbClr val="231F20"/>
                  </a:solidFill>
                </a:rPr>
                <a:t>has</a:t>
              </a:r>
              <a:r>
                <a:rPr lang="pl-PL" sz="2400" b="1" i="0" kern="1200" dirty="0">
                  <a:solidFill>
                    <a:srgbClr val="231F20"/>
                  </a:solidFill>
                </a:rPr>
                <a:t> </a:t>
              </a:r>
              <a:r>
                <a:rPr lang="pl-PL" sz="2400" b="1" i="0" kern="1200" dirty="0" err="1">
                  <a:solidFill>
                    <a:srgbClr val="231F20"/>
                  </a:solidFill>
                </a:rPr>
                <a:t>autotoxic</a:t>
              </a:r>
              <a:r>
                <a:rPr lang="pl-PL" sz="2400" b="1" i="0" kern="1200" dirty="0">
                  <a:solidFill>
                    <a:srgbClr val="231F20"/>
                  </a:solidFill>
                </a:rPr>
                <a:t> properties </a:t>
              </a:r>
              <a:r>
                <a:rPr lang="pl-PL" sz="2400" b="0" i="0" kern="1200" dirty="0" err="1">
                  <a:solidFill>
                    <a:srgbClr val="231F20"/>
                  </a:solidFill>
                </a:rPr>
                <a:t>so</a:t>
              </a:r>
              <a:r>
                <a:rPr lang="pl-PL" sz="2400" b="0" i="0" kern="1200" dirty="0">
                  <a:solidFill>
                    <a:srgbClr val="231F20"/>
                  </a:solidFill>
                </a:rPr>
                <a:t> </a:t>
              </a:r>
              <a:r>
                <a:rPr lang="pl-PL" sz="2400" b="0" i="0" kern="1200" dirty="0" err="1">
                  <a:solidFill>
                    <a:srgbClr val="231F20"/>
                  </a:solidFill>
                </a:rPr>
                <a:t>it</a:t>
              </a:r>
              <a:r>
                <a:rPr lang="pl-PL" sz="2400" b="0" i="0" kern="1200" dirty="0">
                  <a:solidFill>
                    <a:srgbClr val="231F20"/>
                  </a:solidFill>
                </a:rPr>
                <a:t> </a:t>
              </a:r>
              <a:r>
                <a:rPr lang="pl-PL" sz="2400" b="0" i="0" kern="1200" dirty="0" err="1">
                  <a:solidFill>
                    <a:srgbClr val="231F20"/>
                  </a:solidFill>
                </a:rPr>
                <a:t>is</a:t>
              </a:r>
              <a:r>
                <a:rPr lang="pl-PL" sz="2400" b="0" i="0" kern="1200" dirty="0">
                  <a:solidFill>
                    <a:srgbClr val="231F20"/>
                  </a:solidFill>
                </a:rPr>
                <a:t> not </a:t>
              </a:r>
              <a:r>
                <a:rPr lang="pl-PL" sz="2400" b="0" i="0" kern="1200" dirty="0" err="1">
                  <a:solidFill>
                    <a:srgbClr val="231F20"/>
                  </a:solidFill>
                </a:rPr>
                <a:t>recommended</a:t>
              </a:r>
              <a:r>
                <a:rPr lang="pl-PL" sz="2400" b="0" i="0" kern="1200" dirty="0">
                  <a:solidFill>
                    <a:srgbClr val="231F20"/>
                  </a:solidFill>
                </a:rPr>
                <a:t> to </a:t>
              </a:r>
              <a:r>
                <a:rPr lang="en-US" sz="2400" b="0" i="0" kern="1200" dirty="0">
                  <a:solidFill>
                    <a:srgbClr val="231F20"/>
                  </a:solidFill>
                </a:rPr>
                <a:t>seed alfalfa on alfalfa! </a:t>
              </a:r>
              <a:r>
                <a:rPr lang="pl-PL" sz="2400" b="0" i="0" kern="1200" dirty="0">
                  <a:solidFill>
                    <a:srgbClr val="231F20"/>
                  </a:solidFill>
                </a:rPr>
                <a:t>(</a:t>
              </a:r>
              <a:r>
                <a:rPr lang="en-US" sz="2400" b="0" i="0" kern="1200" dirty="0">
                  <a:solidFill>
                    <a:srgbClr val="231F20"/>
                  </a:solidFill>
                </a:rPr>
                <a:t>adequate stands can be obtained by waiting at least 3 to 4 weeks after tillage</a:t>
              </a:r>
              <a:r>
                <a:rPr lang="pl-PL" sz="2400" b="0" i="0" kern="1200" dirty="0">
                  <a:solidFill>
                    <a:srgbClr val="231F20"/>
                  </a:solidFill>
                </a:rPr>
                <a:t>).</a:t>
              </a:r>
              <a:endParaRPr lang="pl-PL" sz="24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400" b="1" i="0" kern="1200" dirty="0">
                  <a:solidFill>
                    <a:srgbClr val="231F20"/>
                  </a:solidFill>
                </a:rPr>
                <a:t>Sorghum bicolor</a:t>
              </a:r>
              <a:r>
                <a:rPr lang="pl-PL" sz="2400" b="0" i="0" kern="1200" dirty="0">
                  <a:solidFill>
                    <a:srgbClr val="231F20"/>
                  </a:solidFill>
                </a:rPr>
                <a:t> - </a:t>
              </a:r>
              <a:r>
                <a:rPr lang="en-US" sz="2400" b="0" i="0" kern="1200" dirty="0">
                  <a:solidFill>
                    <a:srgbClr val="231F20"/>
                  </a:solidFill>
                </a:rPr>
                <a:t>produces </a:t>
              </a:r>
              <a:r>
                <a:rPr lang="en-US" sz="2400" b="1" i="0" kern="1200" dirty="0" err="1">
                  <a:solidFill>
                    <a:srgbClr val="231F20"/>
                  </a:solidFill>
                </a:rPr>
                <a:t>sorgoleone</a:t>
              </a:r>
              <a:r>
                <a:rPr lang="pl-PL" sz="2400" b="0" i="0" kern="1200" dirty="0">
                  <a:solidFill>
                    <a:srgbClr val="231F20"/>
                  </a:solidFill>
                </a:rPr>
                <a:t> with </a:t>
              </a:r>
              <a:r>
                <a:rPr lang="en-US" sz="2400" b="0" i="0" kern="1200" dirty="0">
                  <a:solidFill>
                    <a:srgbClr val="231F20"/>
                  </a:solidFill>
                </a:rPr>
                <a:t>herbicidal properties</a:t>
              </a:r>
              <a:r>
                <a:rPr lang="pl-PL" sz="2400" b="0" i="0" kern="1200" dirty="0">
                  <a:solidFill>
                    <a:srgbClr val="231F20"/>
                  </a:solidFill>
                </a:rPr>
                <a:t> </a:t>
              </a:r>
              <a:r>
                <a:rPr lang="en-US" sz="2400" b="0" i="0" kern="1200" dirty="0">
                  <a:solidFill>
                    <a:srgbClr val="231F20"/>
                  </a:solidFill>
                </a:rPr>
                <a:t>inhibit</a:t>
              </a:r>
              <a:r>
                <a:rPr lang="pl-PL" sz="2400" b="0" i="0" kern="1200" dirty="0" err="1">
                  <a:solidFill>
                    <a:srgbClr val="231F20"/>
                  </a:solidFill>
                </a:rPr>
                <a:t>ing</a:t>
              </a:r>
              <a:r>
                <a:rPr lang="en-US" sz="2400" b="0" i="0" kern="1200" dirty="0">
                  <a:solidFill>
                    <a:srgbClr val="231F20"/>
                  </a:solidFill>
                </a:rPr>
                <a:t> the germination and growth of various weed species but also shows some activity against soil-borne pathogens. Incorporating sorghum into crop succession can help in </a:t>
              </a:r>
              <a:r>
                <a:rPr lang="en-US" sz="2400" b="1" i="0" kern="1200" dirty="0">
                  <a:solidFill>
                    <a:srgbClr val="231F20"/>
                  </a:solidFill>
                </a:rPr>
                <a:t>reducing diseases like root rot</a:t>
              </a:r>
              <a:r>
                <a:rPr lang="en-US" sz="2400" b="0" i="0" kern="1200" dirty="0">
                  <a:solidFill>
                    <a:srgbClr val="231F20"/>
                  </a:solidFill>
                </a:rPr>
                <a:t>.</a:t>
              </a:r>
              <a:endParaRPr lang="pl-PL" sz="24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0579" y="293519"/>
            <a:ext cx="11630842" cy="803654"/>
          </a:xfrm>
        </p:spPr>
        <p:txBody>
          <a:bodyPr/>
          <a:lstStyle/>
          <a:p>
            <a:r>
              <a:rPr lang="en-US" b="1" dirty="0"/>
              <a:t>Examples of Allelopathic </a:t>
            </a:r>
            <a:r>
              <a:rPr lang="pl-PL" b="1" dirty="0" err="1"/>
              <a:t>Effect</a:t>
            </a:r>
            <a:r>
              <a:rPr lang="pl-PL" b="1" dirty="0"/>
              <a:t> of </a:t>
            </a:r>
            <a:r>
              <a:rPr lang="en-US" b="1" dirty="0"/>
              <a:t>Plants in Crop Succession</a:t>
            </a:r>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If the preceding crop is susceptible to certain diseases or pests, these pathogens can survive in the soil or crop residues and infect the following crop if it belongs to the same family. For example, planting tomatoes after potatoes can increase the risk of soil-borne diseases like Verticillium wilt because both are susceptible to the same pathogen.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29635" y="971830"/>
            <a:ext cx="5675780" cy="992652"/>
          </a:xfrm>
        </p:spPr>
        <p:txBody>
          <a:bodyPr/>
          <a:lstStyle/>
          <a:p>
            <a:pPr lvl="0" defTabSz="755650">
              <a:spcBef>
                <a:spcPct val="0"/>
              </a:spcBef>
              <a:spcAft>
                <a:spcPct val="35000"/>
              </a:spcAft>
            </a:pPr>
            <a:r>
              <a:rPr lang="pl-PL" b="1" dirty="0"/>
              <a:t>Host-</a:t>
            </a:r>
            <a:r>
              <a:rPr lang="pl-PL" b="1" dirty="0" err="1"/>
              <a:t>Pathogen</a:t>
            </a:r>
            <a:r>
              <a:rPr lang="pl-PL" b="1" dirty="0"/>
              <a:t> </a:t>
            </a:r>
            <a:r>
              <a:rPr lang="pl-PL" b="1" dirty="0" err="1"/>
              <a:t>Relationships</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762046"/>
            <a:chOff x="6888442" y="657569"/>
            <a:chExt cx="5022854" cy="4762046"/>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200329"/>
            </a:xfrm>
            <a:prstGeom prst="rect">
              <a:avLst/>
            </a:prstGeom>
          </p:spPr>
          <p:txBody>
            <a:bodyPr wrap="square">
              <a:spAutoFit/>
            </a:bodyPr>
            <a:lstStyle/>
            <a:p>
              <a:pPr lvl="0"/>
              <a:r>
                <a:rPr lang="en-US" sz="2400" dirty="0">
                  <a:solidFill>
                    <a:srgbClr val="231F20"/>
                  </a:solidFill>
                </a:rPr>
                <a:t>increase the risk of soil-borne diseases like </a:t>
              </a:r>
              <a:r>
                <a:rPr lang="en-US" sz="2400" b="1" dirty="0">
                  <a:solidFill>
                    <a:srgbClr val="231F20"/>
                  </a:solidFill>
                </a:rPr>
                <a:t>Verticillium wilt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Crop residues, which include the remains of plants after harvest such as stems, leaves, and roots, can </a:t>
            </a:r>
            <a:r>
              <a:rPr lang="en-US" dirty="0" err="1"/>
              <a:t>harbour</a:t>
            </a:r>
            <a:r>
              <a:rPr lang="en-US" dirty="0"/>
              <a:t> pathogens and serve as a source of inoculum for diseases that affect subsequent crops. Proper management of these residues can significantly reduce the spread and severity of diseases in crop succession.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err="1"/>
              <a:t>Residue</a:t>
            </a:r>
            <a:r>
              <a:rPr lang="pl-PL" b="1" dirty="0"/>
              <a:t> Management</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374092703"/>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42816"/>
            <a:ext cx="5666649" cy="3025975"/>
          </a:xfrm>
        </p:spPr>
        <p:txBody>
          <a:bodyPr/>
          <a:lstStyle/>
          <a:p>
            <a:pPr marL="0" indent="0"/>
            <a:r>
              <a:rPr lang="pl-PL" dirty="0"/>
              <a:t>U</a:t>
            </a:r>
            <a:r>
              <a:rPr lang="en-US" dirty="0"/>
              <a:t>sing disease-resistant varieties is a key component of an agroecological approach to managing crop disease transmission during crop succession. This practice involves selecting crop varieties that have been bred or naturally possess resistance to specific pathogens. When integrated with other agroecological practices</a:t>
            </a:r>
            <a:r>
              <a:rPr lang="pl-PL" dirty="0"/>
              <a:t>, </a:t>
            </a:r>
            <a:r>
              <a:rPr lang="en-US" dirty="0"/>
              <a:t>disease-resistant varieties help reduce the spread of diseases, and promote a more sustainable and resilient agricultural system.</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82654"/>
            <a:ext cx="5823857" cy="992652"/>
          </a:xfrm>
        </p:spPr>
        <p:txBody>
          <a:bodyPr/>
          <a:lstStyle/>
          <a:p>
            <a:pPr lvl="0"/>
            <a:r>
              <a:rPr lang="pl-PL" dirty="0" err="1"/>
              <a:t>Use</a:t>
            </a:r>
            <a:r>
              <a:rPr lang="pl-PL" dirty="0"/>
              <a:t> of </a:t>
            </a:r>
            <a:r>
              <a:rPr lang="pl-PL" dirty="0" err="1"/>
              <a:t>Disease-Resistant</a:t>
            </a:r>
            <a:r>
              <a:rPr lang="pl-PL" dirty="0"/>
              <a:t> </a:t>
            </a:r>
            <a:r>
              <a:rPr lang="pl-PL" dirty="0" err="1"/>
              <a:t>Varieties</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619405" y="5098597"/>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5953092"/>
            <a:chOff x="6558007" y="203703"/>
            <a:chExt cx="5666649" cy="5953092"/>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Agroecological Strategies for Disease-Resistant Varieties</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pl-PL" sz="2400" b="0" kern="1200" dirty="0" err="1">
                  <a:solidFill>
                    <a:srgbClr val="231F20"/>
                  </a:solidFill>
                </a:rPr>
                <a:t>They</a:t>
              </a:r>
              <a:r>
                <a:rPr lang="pl-PL" sz="2400" b="0" kern="1200" dirty="0">
                  <a:solidFill>
                    <a:srgbClr val="231F20"/>
                  </a:solidFill>
                </a:rPr>
                <a:t> </a:t>
              </a:r>
              <a:r>
                <a:rPr lang="en-US" sz="2400" b="0" kern="1200" dirty="0">
                  <a:solidFill>
                    <a:srgbClr val="231F20"/>
                  </a:solidFill>
                </a:rPr>
                <a:t>often have natural resistance to diseases that are prevalent in specific regions</a:t>
              </a:r>
              <a:r>
                <a:rPr lang="pl-PL" sz="24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Use of Local and Traditional Varieties</a:t>
              </a:r>
              <a:endParaRPr lang="pl-PL" sz="24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041200"/>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Resistant varieties help limit the spread of pathogens between susceptible varieties, providing a protective effect in the field.</a:t>
              </a:r>
              <a:endParaRPr lang="pl-PL" sz="24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Incorporating</a:t>
              </a:r>
              <a:r>
                <a:rPr lang="pl-PL" sz="2400" b="0" kern="1200" dirty="0">
                  <a:solidFill>
                    <a:srgbClr val="231F20"/>
                  </a:solidFill>
                </a:rPr>
                <a:t> </a:t>
              </a:r>
              <a:r>
                <a:rPr lang="pl-PL" sz="2400" b="0" kern="1200" dirty="0" err="1">
                  <a:solidFill>
                    <a:srgbClr val="231F20"/>
                  </a:solidFill>
                </a:rPr>
                <a:t>Resistant</a:t>
              </a:r>
              <a:r>
                <a:rPr lang="pl-PL" sz="2400" b="0" kern="1200" dirty="0">
                  <a:solidFill>
                    <a:srgbClr val="231F20"/>
                  </a:solidFill>
                </a:rPr>
                <a:t> </a:t>
              </a:r>
              <a:r>
                <a:rPr lang="pl-PL" sz="2400" b="0" kern="1200" dirty="0" err="1">
                  <a:solidFill>
                    <a:srgbClr val="231F20"/>
                  </a:solidFill>
                </a:rPr>
                <a:t>Varieties</a:t>
              </a:r>
              <a:r>
                <a:rPr lang="pl-PL" sz="2400" b="0" kern="1200" dirty="0">
                  <a:solidFill>
                    <a:srgbClr val="231F20"/>
                  </a:solidFill>
                </a:rPr>
                <a:t> in </a:t>
              </a:r>
              <a:r>
                <a:rPr lang="pl-PL" sz="2400" b="0" kern="1200" dirty="0" err="1">
                  <a:solidFill>
                    <a:srgbClr val="231F20"/>
                  </a:solidFill>
                </a:rPr>
                <a:t>Polycultures</a:t>
              </a:r>
              <a:endParaRPr lang="pl-PL" sz="2400" b="0" kern="1200" dirty="0">
                <a:solidFill>
                  <a:srgbClr val="231F20"/>
                </a:solidFill>
              </a:endParaRPr>
            </a:p>
          </p:txBody>
        </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293519"/>
            <a:ext cx="11273876" cy="803654"/>
          </a:xfrm>
        </p:spPr>
        <p:txBody>
          <a:bodyPr/>
          <a:lstStyle/>
          <a:p>
            <a:r>
              <a:rPr lang="en-US" b="1" dirty="0"/>
              <a:t>Examples o</a:t>
            </a:r>
            <a:r>
              <a:rPr lang="pl-PL" b="1" dirty="0"/>
              <a:t>f</a:t>
            </a:r>
            <a:r>
              <a:rPr lang="en-US" b="1" dirty="0"/>
              <a:t> Disease-Resistant Varieties</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5110" y="1422830"/>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2708256"/>
            <a:ext cx="5215318" cy="3252172"/>
          </a:xfrm>
          <a:prstGeom prst="rect">
            <a:avLst/>
          </a:prstGeom>
        </p:spPr>
        <p:txBody>
          <a:bodyPr wrap="square">
            <a:spAutoFit/>
          </a:bodyPr>
          <a:lstStyle/>
          <a:p>
            <a:pPr>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Resistant</a:t>
            </a:r>
            <a:r>
              <a:rPr lang="pl-PL" sz="24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Varieties: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Mira’</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Using these varieties in rotation with non-solanaceous crops (e.g. cereals, legumes) reduces the pathogen's chances of surviving between growing seasons.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875310"/>
            <a:ext cx="5514146" cy="470000"/>
          </a:xfrm>
          <a:prstGeom prst="rect">
            <a:avLst/>
          </a:prstGeom>
        </p:spPr>
        <p:txBody>
          <a:bodyPr wrap="square">
            <a:spAutoFit/>
          </a:bodyPr>
          <a:lstStyle/>
          <a:p>
            <a:pPr algn="ct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Potato Late Blight</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24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51420" y="1422830"/>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201762" y="875310"/>
            <a:ext cx="5712464" cy="470000"/>
          </a:xfrm>
          <a:prstGeom prst="rect">
            <a:avLst/>
          </a:prstGeom>
        </p:spPr>
        <p:txBody>
          <a:bodyPr wrap="square">
            <a:spAutoFit/>
          </a:bodyPr>
          <a:lstStyle/>
          <a:p>
            <a:pPr algn="ct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Barley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Powdery</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Mildew</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a:t>
            </a:r>
            <a:r>
              <a:rPr lang="en-US" sz="2400" i="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708256"/>
            <a:ext cx="5215318" cy="3252172"/>
          </a:xfrm>
          <a:prstGeom prst="rect">
            <a:avLst/>
          </a:prstGeom>
        </p:spPr>
        <p:txBody>
          <a:bodyPr wrap="square">
            <a:spAutoFit/>
          </a:bodyPr>
          <a:lstStyle/>
          <a:p>
            <a:pPr>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Resistant</a:t>
            </a:r>
            <a:r>
              <a:rPr lang="pl-PL" sz="24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Varieties: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'Clipper' and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Planting these resistant varieties in rotation with non-cereal crops like clover or alfalfa can help reduce mildew spores in the field</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and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avoid pathogen adaptation and resistance breakdown.</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293519"/>
            <a:ext cx="11273876" cy="803654"/>
          </a:xfrm>
        </p:spPr>
        <p:txBody>
          <a:bodyPr/>
          <a:lstStyle/>
          <a:p>
            <a:r>
              <a:rPr lang="en-US" b="1" dirty="0"/>
              <a:t>Examples o</a:t>
            </a:r>
            <a:r>
              <a:rPr lang="pl-PL" b="1" dirty="0"/>
              <a:t>f</a:t>
            </a:r>
            <a:r>
              <a:rPr lang="en-US" b="1" dirty="0"/>
              <a:t> Disease-Resistant Varieties</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2643" y="1422830"/>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2708256"/>
            <a:ext cx="5215318" cy="3441391"/>
          </a:xfrm>
          <a:prstGeom prst="rect">
            <a:avLst/>
          </a:prstGeom>
        </p:spPr>
        <p:txBody>
          <a:bodyPr wrap="square">
            <a:spAutoFit/>
          </a:bodyPr>
          <a:lstStyle/>
          <a:p>
            <a:pPr>
              <a:lnSpc>
                <a:spcPct val="107000"/>
              </a:lnSpc>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Resistant</a:t>
            </a:r>
            <a:r>
              <a:rPr lang="pl-PL" sz="24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Varieties: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'Lr34' and ‚Sr2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chemeClr val="bg1"/>
                </a:solidFill>
                <a:latin typeface="Calibri" panose="020F0502020204030204" pitchFamily="34" charset="0"/>
                <a:ea typeface="Calibri" panose="020F0502020204030204" pitchFamily="34" charset="0"/>
                <a:cs typeface="Vrinda" panose="020B0502040204020203" pitchFamily="34" charset="0"/>
              </a:rPr>
              <a:t>’</a:t>
            </a:r>
            <a:r>
              <a:rPr lang="pl-PL" sz="2400" dirty="0">
                <a:solidFill>
                  <a:schemeClr val="bg1"/>
                </a:solidFill>
                <a:latin typeface="Calibri" panose="020F0502020204030204" pitchFamily="34" charset="0"/>
                <a:ea typeface="Calibri" panose="020F0502020204030204" pitchFamily="34" charset="0"/>
                <a:cs typeface="Vrinda" panose="020B0502040204020203" pitchFamily="34" charset="0"/>
              </a:rPr>
              <a:t>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Integrating these resistant varieties into crop rotations with non-cereal crops (e.g., legumes) reduces rust inoculum in the field, lessening the disease pressure on subsequent wheat crops.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875310"/>
            <a:ext cx="5514146" cy="470000"/>
          </a:xfrm>
          <a:prstGeom prst="rect">
            <a:avLst/>
          </a:prstGeom>
        </p:spPr>
        <p:txBody>
          <a:bodyPr wrap="square">
            <a:spAutoFit/>
          </a:bodyPr>
          <a:lstStyle/>
          <a:p>
            <a:pPr algn="ctr">
              <a:lnSpc>
                <a:spcPct val="107000"/>
              </a:lnSpc>
              <a:spcAft>
                <a:spcPts val="800"/>
              </a:spcAft>
            </a:pP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Wheat</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Rust</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Diseases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24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2341" y="1422830"/>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096000" y="875310"/>
            <a:ext cx="5818226" cy="470000"/>
          </a:xfrm>
          <a:prstGeom prst="rect">
            <a:avLst/>
          </a:prstGeom>
        </p:spPr>
        <p:txBody>
          <a:bodyPr wrap="square">
            <a:spAutoFit/>
          </a:bodyPr>
          <a:lstStyle/>
          <a:p>
            <a:pPr algn="ctr">
              <a:lnSpc>
                <a:spcPct val="107000"/>
              </a:lnSpc>
              <a:spcAft>
                <a:spcPts val="800"/>
              </a:spcAft>
            </a:pP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Tomato</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Fusarium</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Wilt</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24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708256"/>
            <a:ext cx="5215318" cy="3278013"/>
          </a:xfrm>
          <a:prstGeom prst="rect">
            <a:avLst/>
          </a:prstGeom>
        </p:spPr>
        <p:txBody>
          <a:bodyPr wrap="square">
            <a:spAutoFit/>
          </a:bodyPr>
          <a:lstStyle/>
          <a:p>
            <a:pPr>
              <a:lnSpc>
                <a:spcPct val="107000"/>
              </a:lnSpc>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Resistant</a:t>
            </a:r>
            <a:r>
              <a:rPr lang="pl-PL" sz="24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Varieties: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and 'Better Boy'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These varieties can be planted in rotations that include crops not susceptible to Fusarium, such as corn or brassicas, which disrupt the pathogen's life cycle.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671" y="1296500"/>
            <a:ext cx="5666649" cy="3025975"/>
          </a:xfrm>
        </p:spPr>
        <p:txBody>
          <a:bodyPr/>
          <a:lstStyle/>
          <a:p>
            <a:r>
              <a:rPr lang="en-US" dirty="0"/>
              <a:t>Cover crops are an integral part of an agroecological approach to </a:t>
            </a:r>
            <a:r>
              <a:rPr lang="en-US" b="1" dirty="0"/>
              <a:t>managing crop disease transmission</a:t>
            </a:r>
            <a:r>
              <a:rPr lang="en-US" dirty="0"/>
              <a:t> during crop succession. They are non-cash crops grown primarily to </a:t>
            </a:r>
            <a:r>
              <a:rPr lang="en-US" b="1" dirty="0"/>
              <a:t>protect and improve soil health</a:t>
            </a:r>
            <a:r>
              <a:rPr lang="en-US" dirty="0"/>
              <a:t>, but they also play a crucial role in reducing the incidence of diseases in subsequent crops. By acting as a barrier to pathogens, improving soil structure, and fostering beneficial microbial communities, cover crops can effectively disrupt the life cycles of soil-borne pathogens and reduce disease pressure.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Cover C</a:t>
            </a:r>
            <a:r>
              <a:rPr lang="en-IE" b="1" dirty="0"/>
              <a:t>r</a:t>
            </a:r>
            <a:r>
              <a:rPr lang="pl-PL" b="1" dirty="0"/>
              <a:t>ops</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7" y="63374"/>
            <a:ext cx="5666649" cy="6102646"/>
            <a:chOff x="6558007" y="63374"/>
            <a:chExt cx="5666649" cy="6102646"/>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1" y="63374"/>
              <a:ext cx="4916204"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400" b="1" kern="1200" dirty="0">
                  <a:solidFill>
                    <a:srgbClr val="231F20"/>
                  </a:solidFill>
                </a:rPr>
                <a:t>Agroecological Strategies for </a:t>
              </a:r>
              <a:r>
                <a:rPr lang="pl-PL" sz="2400" b="1" kern="1200" dirty="0" err="1">
                  <a:solidFill>
                    <a:srgbClr val="231F20"/>
                  </a:solidFill>
                </a:rPr>
                <a:t>Cover</a:t>
              </a:r>
              <a:r>
                <a:rPr lang="pl-PL" sz="2400" b="1" kern="1200" dirty="0">
                  <a:solidFill>
                    <a:srgbClr val="231F20"/>
                  </a:solidFill>
                </a:rPr>
                <a:t> </a:t>
              </a:r>
              <a:r>
                <a:rPr lang="pl-PL" sz="2400" b="1" kern="1200" dirty="0" err="1">
                  <a:solidFill>
                    <a:srgbClr val="231F20"/>
                  </a:solidFill>
                </a:rPr>
                <a:t>Crop</a:t>
              </a:r>
              <a:r>
                <a:rPr lang="pl-PL" sz="2400" b="1" kern="1200" dirty="0">
                  <a:solidFill>
                    <a:srgbClr val="231F20"/>
                  </a:solidFill>
                </a:rPr>
                <a:t> </a:t>
              </a:r>
              <a:r>
                <a:rPr lang="pl-PL" sz="2400" b="1" kern="1200" dirty="0" err="1">
                  <a:solidFill>
                    <a:srgbClr val="231F20"/>
                  </a:solidFill>
                </a:rPr>
                <a:t>Managing</a:t>
              </a:r>
              <a:r>
                <a:rPr lang="pl-PL" sz="2400" b="1" kern="1200" dirty="0">
                  <a:solidFill>
                    <a:srgbClr val="231F20"/>
                  </a:solidFill>
                </a:rPr>
                <a:t> </a:t>
              </a:r>
              <a:r>
                <a:rPr lang="pl-PL" sz="2400" b="1" kern="1200" dirty="0" err="1">
                  <a:solidFill>
                    <a:srgbClr val="231F20"/>
                  </a:solidFill>
                </a:rPr>
                <a:t>Crop</a:t>
              </a:r>
              <a:r>
                <a:rPr lang="pl-PL" sz="2400" b="1" kern="1200" dirty="0">
                  <a:solidFill>
                    <a:srgbClr val="231F20"/>
                  </a:solidFill>
                </a:rPr>
                <a:t> </a:t>
              </a:r>
              <a:r>
                <a:rPr lang="pl-PL" sz="2400" b="1" kern="1200" dirty="0" err="1">
                  <a:solidFill>
                    <a:srgbClr val="231F20"/>
                  </a:solidFill>
                </a:rPr>
                <a:t>Diseases</a:t>
              </a:r>
              <a:endParaRPr lang="pl-PL" sz="24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7" y="126021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Many pathogens are host-specific and require a suitable host to survive and multiply.</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3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400" b="0" kern="1200" dirty="0">
                  <a:solidFill>
                    <a:srgbClr val="231F20"/>
                  </a:solidFill>
                </a:rPr>
                <a:t>Disruption of Pathogen Life Cycles</a:t>
              </a:r>
              <a:endParaRPr lang="pl-PL" sz="24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9174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solidFill>
                    <a:srgbClr val="231F20"/>
                  </a:solidFill>
                </a:rPr>
                <a:t>Some cover crops release allelopathic compounds that can inhibit the growth of pathogens or reduce their viability.</a:t>
              </a:r>
              <a:endParaRPr lang="pl-PL" sz="20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err="1">
                  <a:solidFill>
                    <a:srgbClr val="231F20"/>
                  </a:solidFill>
                </a:rPr>
                <a:t>Allelopathic</a:t>
              </a:r>
              <a:r>
                <a:rPr lang="pl-PL" sz="2400" b="0" kern="1200" dirty="0">
                  <a:solidFill>
                    <a:srgbClr val="231F20"/>
                  </a:solidFill>
                </a:rPr>
                <a:t> </a:t>
              </a:r>
              <a:r>
                <a:rPr lang="pl-PL" sz="2400" b="0" kern="1200" dirty="0" err="1">
                  <a:solidFill>
                    <a:srgbClr val="231F20"/>
                  </a:solidFill>
                </a:rPr>
                <a:t>Effects</a:t>
              </a:r>
              <a:endParaRPr lang="pl-PL" sz="2400" b="0" kern="1200" dirty="0">
                <a:solidFill>
                  <a:srgbClr val="231F20"/>
                </a:solidFill>
              </a:endParaRP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70"/>
              <a:ext cx="5666649" cy="1842750"/>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Cover crops provide ground cover that reduces soil erosion and prevents the splash dispersal of soil-borne pathogens onto crop foliage, which is a common way diseases spread.</a:t>
              </a:r>
              <a:endParaRPr lang="pl-PL" sz="20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3139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err="1">
                  <a:solidFill>
                    <a:srgbClr val="231F20"/>
                  </a:solidFill>
                </a:rPr>
                <a:t>Reduction</a:t>
              </a:r>
              <a:r>
                <a:rPr lang="pl-PL" sz="2400" b="0" kern="1200" dirty="0">
                  <a:solidFill>
                    <a:srgbClr val="231F20"/>
                  </a:solidFill>
                </a:rPr>
                <a:t> of </a:t>
              </a:r>
              <a:r>
                <a:rPr lang="pl-PL" sz="2400" b="0" kern="1200" dirty="0" err="1">
                  <a:solidFill>
                    <a:srgbClr val="231F20"/>
                  </a:solidFill>
                </a:rPr>
                <a:t>Splash</a:t>
              </a:r>
              <a:r>
                <a:rPr lang="pl-PL" sz="2400" b="0" kern="1200" dirty="0">
                  <a:solidFill>
                    <a:srgbClr val="231F20"/>
                  </a:solidFill>
                </a:rPr>
                <a:t> </a:t>
              </a:r>
              <a:r>
                <a:rPr lang="pl-PL" sz="2400" b="0" kern="1200" dirty="0" err="1">
                  <a:solidFill>
                    <a:srgbClr val="231F20"/>
                  </a:solidFill>
                </a:rPr>
                <a:t>Dispersal</a:t>
              </a:r>
              <a:endParaRPr lang="pl-PL" sz="24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1146" y="1409441"/>
            <a:ext cx="5642321" cy="3025975"/>
          </a:xfrm>
        </p:spPr>
        <p:txBody>
          <a:bodyPr/>
          <a:lstStyle/>
          <a:p>
            <a:r>
              <a:rPr lang="en-US" dirty="0"/>
              <a:t>Crop rotation is an agricultural practice where different types of crops are planted in the same field in sequential seasons. This method </a:t>
            </a:r>
            <a:r>
              <a:rPr lang="en-US" b="1" dirty="0"/>
              <a:t>helps maintain soil health, improve soil fertility, and reduce the buildup of pests and diseases </a:t>
            </a:r>
            <a:r>
              <a:rPr lang="en-US" dirty="0"/>
              <a:t>associated with continuous monoculture. By rotating crops with different nutrient requirements and root structures, farmers can enhance soil structure, and </a:t>
            </a:r>
            <a:r>
              <a:rPr lang="en-US" dirty="0" err="1"/>
              <a:t>minimise</a:t>
            </a:r>
            <a:r>
              <a:rPr lang="en-US" dirty="0"/>
              <a:t> the need for chemical </a:t>
            </a:r>
            <a:r>
              <a:rPr lang="en-US" dirty="0" err="1"/>
              <a:t>fertilisers</a:t>
            </a:r>
            <a:r>
              <a:rPr lang="en-US" dirty="0"/>
              <a:t> and pesticides. Crop rotation is a fundamental strategy for sustainable farming.</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1146" y="718930"/>
            <a:ext cx="4990998" cy="992652"/>
          </a:xfrm>
        </p:spPr>
        <p:txBody>
          <a:bodyPr/>
          <a:lstStyle/>
          <a:p>
            <a:r>
              <a:rPr lang="pl-PL" b="1" dirty="0" err="1"/>
              <a:t>Crop</a:t>
            </a:r>
            <a:r>
              <a:rPr lang="pl-PL" b="1" dirty="0"/>
              <a:t> </a:t>
            </a:r>
            <a:r>
              <a:rPr lang="pl-PL" b="1" dirty="0" err="1"/>
              <a:t>Rotation</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Crop</a:t>
            </a:r>
            <a:r>
              <a:rPr lang="pl-PL" b="1" dirty="0"/>
              <a:t> </a:t>
            </a:r>
            <a:r>
              <a:rPr lang="pl-PL" b="1" dirty="0" err="1"/>
              <a:t>Rotation</a:t>
            </a:r>
            <a:r>
              <a:rPr lang="pl-PL" b="1" dirty="0"/>
              <a:t> </a:t>
            </a:r>
            <a:r>
              <a:rPr lang="pl-PL" b="1" dirty="0" err="1"/>
              <a:t>Practices</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010365" cy="4681324"/>
            <a:chOff x="2177712" y="1319335"/>
            <a:chExt cx="1001036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4" y="5275054"/>
              <a:ext cx="5419046"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LEGUME-CEREAL ROTATION</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63043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pPr>
              <a:r>
                <a:rPr lang="pl-PL" sz="2400" b="0" kern="1200" dirty="0">
                  <a:solidFill>
                    <a:srgbClr val="231F20"/>
                  </a:solidFill>
                </a:rPr>
                <a:t>A</a:t>
              </a:r>
              <a:r>
                <a:rPr lang="en-US" sz="2400" b="0" kern="1200" dirty="0">
                  <a:solidFill>
                    <a:srgbClr val="231F20"/>
                  </a:solidFill>
                </a:rPr>
                <a:t> legume crop (such as beans, lentils, peas, or soybeans) is grown in one season, followed by a cereal crop (like wheat, corn, </a:t>
              </a:r>
              <a:r>
                <a:rPr lang="pl-PL" sz="2400" b="0" kern="1200" dirty="0" err="1">
                  <a:solidFill>
                    <a:srgbClr val="231F20"/>
                  </a:solidFill>
                </a:rPr>
                <a:t>or</a:t>
              </a:r>
              <a:r>
                <a:rPr lang="pl-PL" sz="2400" b="0" kern="1200" dirty="0">
                  <a:solidFill>
                    <a:srgbClr val="231F20"/>
                  </a:solidFill>
                </a:rPr>
                <a:t> </a:t>
              </a:r>
              <a:r>
                <a:rPr lang="en-US" sz="2400" b="0" kern="1200" dirty="0">
                  <a:solidFill>
                    <a:srgbClr val="231F20"/>
                  </a:solidFill>
                </a:rPr>
                <a:t>barley) in the next season. </a:t>
              </a:r>
            </a:p>
            <a:p>
              <a:pPr marL="0" lvl="0" indent="0" algn="just" defTabSz="1066800">
                <a:lnSpc>
                  <a:spcPct val="90000"/>
                </a:lnSpc>
                <a:spcBef>
                  <a:spcPct val="0"/>
                </a:spcBef>
                <a:spcAft>
                  <a:spcPct val="35000"/>
                </a:spcAft>
                <a:buNone/>
              </a:pPr>
              <a:r>
                <a:rPr lang="pl-PL" sz="2400" b="0" kern="1200" dirty="0">
                  <a:solidFill>
                    <a:srgbClr val="231F20"/>
                  </a:solidFill>
                </a:rPr>
                <a:t>T</a:t>
              </a:r>
              <a:r>
                <a:rPr lang="en-US" sz="2400" b="0" kern="1200" dirty="0">
                  <a:solidFill>
                    <a:srgbClr val="231F20"/>
                  </a:solidFill>
                </a:rPr>
                <a:t>his practice improves soil health by naturally fixing nitrogen and helps break pest and disease cycles, promoting higher yields for both crops.</a:t>
              </a:r>
              <a:endParaRPr lang="pl-PL" sz="24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Crop</a:t>
            </a:r>
            <a:r>
              <a:rPr lang="pl-PL" b="1" dirty="0"/>
              <a:t> </a:t>
            </a:r>
            <a:r>
              <a:rPr lang="pl-PL" b="1" dirty="0" err="1"/>
              <a:t>Rotation</a:t>
            </a:r>
            <a:r>
              <a:rPr lang="pl-PL" b="1" dirty="0"/>
              <a:t> </a:t>
            </a:r>
            <a:r>
              <a:rPr lang="pl-PL" b="1" dirty="0" err="1"/>
              <a:t>Practices</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2179038" y="1271708"/>
            <a:ext cx="9572359" cy="4728519"/>
            <a:chOff x="2179038" y="1271708"/>
            <a:chExt cx="9572359" cy="4728519"/>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2634612" y="5274571"/>
              <a:ext cx="5419430"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300" b="1" kern="1200" dirty="0">
                  <a:solidFill>
                    <a:srgbClr val="231F20"/>
                  </a:solidFill>
                </a:rPr>
                <a:t>ROOT CROP-LEAFY CROP ROTATION</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557462" y="1271708"/>
              <a:ext cx="3193935"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400" b="0" kern="1200" dirty="0">
                  <a:solidFill>
                    <a:srgbClr val="231F20"/>
                  </a:solidFill>
                </a:rPr>
                <a:t>Root crop-leafy crop rotation involves alternating root crops, like carrots or potatoes, with leafy crops, such as lettuce or spinach, to </a:t>
              </a:r>
              <a:r>
                <a:rPr lang="en-US" sz="2400" b="0" kern="1200" dirty="0" err="1">
                  <a:solidFill>
                    <a:srgbClr val="231F20"/>
                  </a:solidFill>
                </a:rPr>
                <a:t>optimise</a:t>
              </a:r>
              <a:r>
                <a:rPr lang="en-US" sz="2400" b="0" kern="1200" dirty="0">
                  <a:solidFill>
                    <a:srgbClr val="231F20"/>
                  </a:solidFill>
                </a:rPr>
                <a:t> soil nutrient use and reduce pest buildup. </a:t>
              </a:r>
            </a:p>
            <a:p>
              <a:pPr marL="0" lvl="0" indent="0" defTabSz="1066800">
                <a:lnSpc>
                  <a:spcPct val="90000"/>
                </a:lnSpc>
                <a:spcBef>
                  <a:spcPct val="0"/>
                </a:spcBef>
                <a:spcAft>
                  <a:spcPct val="35000"/>
                </a:spcAft>
                <a:buNone/>
              </a:pPr>
              <a:r>
                <a:rPr lang="en-US" sz="2400" b="0" kern="1200" dirty="0">
                  <a:solidFill>
                    <a:srgbClr val="231F20"/>
                  </a:solidFill>
                </a:rPr>
                <a:t>This practice helps maintain soil structure, prevent soil depletion, and </a:t>
              </a:r>
              <a:r>
                <a:rPr lang="en-US" sz="2400" b="0" kern="1200" dirty="0" err="1">
                  <a:solidFill>
                    <a:srgbClr val="231F20"/>
                  </a:solidFill>
                </a:rPr>
                <a:t>minimise</a:t>
              </a:r>
              <a:r>
                <a:rPr lang="en-US" sz="2400" b="0" kern="1200" dirty="0">
                  <a:solidFill>
                    <a:srgbClr val="231F20"/>
                  </a:solidFill>
                </a:rPr>
                <a:t> the risk of diseases specific to either crop type.</a:t>
              </a:r>
              <a:endParaRPr lang="pl-PL" sz="240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Sustainable</a:t>
            </a:r>
            <a:r>
              <a:rPr lang="pl-PL" dirty="0"/>
              <a:t> </a:t>
            </a:r>
            <a:r>
              <a:rPr lang="pl-PL" dirty="0" err="1"/>
              <a:t>Crop</a:t>
            </a:r>
            <a:r>
              <a:rPr lang="pl-PL" dirty="0"/>
              <a:t> Management </a:t>
            </a:r>
            <a:r>
              <a:rPr lang="pl-PL" dirty="0" err="1"/>
              <a:t>Practices</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pl-PL" dirty="0"/>
              <a:t>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Crop</a:t>
            </a:r>
            <a:r>
              <a:rPr lang="pl-PL" b="1" dirty="0"/>
              <a:t> </a:t>
            </a:r>
            <a:r>
              <a:rPr lang="pl-PL" b="1" dirty="0" err="1"/>
              <a:t>Rotation</a:t>
            </a:r>
            <a:r>
              <a:rPr lang="pl-PL" b="1" dirty="0"/>
              <a:t> </a:t>
            </a:r>
            <a:r>
              <a:rPr lang="pl-PL" b="1" dirty="0" err="1"/>
              <a:t>Practices</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1315026973"/>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287575"/>
            <a:ext cx="11729533" cy="803654"/>
          </a:xfrm>
        </p:spPr>
        <p:txBody>
          <a:bodyPr/>
          <a:lstStyle/>
          <a:p>
            <a:r>
              <a:rPr lang="pl-PL" b="1" dirty="0" err="1">
                <a:solidFill>
                  <a:srgbClr val="000000"/>
                </a:solidFill>
              </a:rPr>
              <a:t>Common</a:t>
            </a:r>
            <a:r>
              <a:rPr lang="pl-PL" b="1" dirty="0">
                <a:solidFill>
                  <a:srgbClr val="000000"/>
                </a:solidFill>
              </a:rPr>
              <a:t> </a:t>
            </a:r>
            <a:r>
              <a:rPr lang="pl-PL" b="1" dirty="0" err="1">
                <a:solidFill>
                  <a:srgbClr val="000000"/>
                </a:solidFill>
              </a:rPr>
              <a:t>Crop</a:t>
            </a:r>
            <a:r>
              <a:rPr lang="pl-PL" b="1" dirty="0">
                <a:solidFill>
                  <a:srgbClr val="000000"/>
                </a:solidFill>
              </a:rPr>
              <a:t> </a:t>
            </a:r>
            <a:r>
              <a:rPr lang="pl-PL" b="1" dirty="0" err="1">
                <a:solidFill>
                  <a:srgbClr val="000000"/>
                </a:solidFill>
              </a:rPr>
              <a:t>Rotation</a:t>
            </a:r>
            <a:r>
              <a:rPr lang="pl-PL" b="1" dirty="0">
                <a:solidFill>
                  <a:srgbClr val="000000"/>
                </a:solidFill>
              </a:rPr>
              <a:t> </a:t>
            </a:r>
            <a:r>
              <a:rPr lang="pl-PL" b="1" dirty="0" err="1">
                <a:solidFill>
                  <a:srgbClr val="000000"/>
                </a:solidFill>
              </a:rPr>
              <a:t>Cycles</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907061"/>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231F20"/>
                  </a:solidFill>
                </a:rPr>
                <a:t>SIMPLE ROTATION</a:t>
              </a:r>
              <a:r>
                <a:rPr lang="pl-PL" sz="2400" b="1" kern="1200" dirty="0">
                  <a:solidFill>
                    <a:srgbClr val="231F20"/>
                  </a:solidFill>
                </a:rPr>
                <a:t> - </a:t>
              </a:r>
              <a:r>
                <a:rPr lang="pl-PL" sz="2400" b="0" kern="1200" dirty="0">
                  <a:solidFill>
                    <a:srgbClr val="231F20"/>
                  </a:solidFill>
                </a:rPr>
                <a:t>ro</a:t>
              </a:r>
              <a:r>
                <a:rPr lang="en-US" sz="2400" b="0" kern="1200" dirty="0" err="1">
                  <a:solidFill>
                    <a:srgbClr val="231F20"/>
                  </a:solidFill>
                </a:rPr>
                <a:t>tating</a:t>
              </a:r>
              <a:r>
                <a:rPr lang="en-US" sz="2400" b="0" kern="1200" dirty="0">
                  <a:solidFill>
                    <a:srgbClr val="231F20"/>
                  </a:solidFill>
                </a:rPr>
                <a:t> between two types of crops, such as wheat one year and clover or fallow the next. This is often seen in less intensive farming systems.</a:t>
              </a:r>
              <a:endParaRPr lang="pl-PL" sz="24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231F20"/>
                  </a:solidFill>
                </a:rPr>
                <a:t>THREE-YEAR ROTATION</a:t>
              </a:r>
              <a:r>
                <a:rPr lang="pl-PL" sz="2400" b="1" kern="1200" dirty="0">
                  <a:solidFill>
                    <a:srgbClr val="231F20"/>
                  </a:solidFill>
                </a:rPr>
                <a:t> – </a:t>
              </a:r>
              <a:r>
                <a:rPr lang="pl-PL" sz="2400" b="0" kern="1200" dirty="0" err="1">
                  <a:solidFill>
                    <a:srgbClr val="231F20"/>
                  </a:solidFill>
                </a:rPr>
                <a:t>e.g</a:t>
              </a:r>
              <a:r>
                <a:rPr lang="pl-PL" sz="2400" b="0" kern="1200" dirty="0">
                  <a:solidFill>
                    <a:srgbClr val="231F20"/>
                  </a:solidFill>
                </a:rPr>
                <a:t>. </a:t>
              </a:r>
              <a:r>
                <a:rPr lang="en-US" sz="2400" b="0" kern="1200" dirty="0">
                  <a:solidFill>
                    <a:srgbClr val="231F20"/>
                  </a:solidFill>
                </a:rPr>
                <a:t>rotating corn, soybeans, and wheat. This rotation helps manage different nutrient needs and pest cycles effectively.</a:t>
              </a:r>
              <a:endParaRPr lang="pl-PL" sz="24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231F20"/>
                  </a:solidFill>
                </a:rPr>
                <a:t>FOUR-YEAR ROTATION</a:t>
              </a:r>
              <a:r>
                <a:rPr lang="pl-PL" sz="2400" b="1" kern="1200" dirty="0">
                  <a:solidFill>
                    <a:srgbClr val="231F20"/>
                  </a:solidFill>
                </a:rPr>
                <a:t> – </a:t>
              </a:r>
              <a:r>
                <a:rPr lang="pl-PL" sz="2400" b="0" kern="1200" dirty="0" err="1">
                  <a:solidFill>
                    <a:srgbClr val="231F20"/>
                  </a:solidFill>
                </a:rPr>
                <a:t>e.g</a:t>
              </a:r>
              <a:r>
                <a:rPr lang="pl-PL" sz="2400" b="0" kern="1200" dirty="0">
                  <a:solidFill>
                    <a:srgbClr val="231F20"/>
                  </a:solidFill>
                </a:rPr>
                <a:t>. </a:t>
              </a:r>
              <a:r>
                <a:rPr lang="en-US" sz="2400" b="0" kern="1200" dirty="0">
                  <a:solidFill>
                    <a:srgbClr val="231F20"/>
                  </a:solidFill>
                </a:rPr>
                <a:t>a cycle of corn, soybeans, wheat, and a cover crop such as alfalfa or clover. This adds a year of a legume or cover crop to replenish the soil.</a:t>
              </a:r>
              <a:endParaRPr lang="pl-PL" sz="24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231F20"/>
                  </a:solidFill>
                </a:rPr>
                <a:t>EXTENDED ROTATIONS</a:t>
              </a:r>
              <a:r>
                <a:rPr lang="pl-PL" sz="2400" b="1" kern="1200" dirty="0">
                  <a:solidFill>
                    <a:srgbClr val="231F20"/>
                  </a:solidFill>
                </a:rPr>
                <a:t> -</a:t>
              </a:r>
              <a:r>
                <a:rPr lang="en-US" sz="2400" b="0" kern="1200" dirty="0">
                  <a:solidFill>
                    <a:srgbClr val="231F20"/>
                  </a:solidFill>
                </a:rPr>
                <a:t> more diverse crops and cover longer periods, such as a seven-year rotation including a range of vegetables, grains, and green manures. </a:t>
              </a:r>
              <a:endParaRPr lang="pl-PL" sz="24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26136" y="291622"/>
            <a:ext cx="11729533" cy="803654"/>
          </a:xfrm>
        </p:spPr>
        <p:txBody>
          <a:bodyPr/>
          <a:lstStyle/>
          <a:p>
            <a:r>
              <a:rPr lang="pl-PL" b="1" dirty="0" err="1">
                <a:solidFill>
                  <a:srgbClr val="000000"/>
                </a:solidFill>
              </a:rPr>
              <a:t>Crop</a:t>
            </a:r>
            <a:r>
              <a:rPr lang="pl-PL" b="1" dirty="0">
                <a:solidFill>
                  <a:srgbClr val="000000"/>
                </a:solidFill>
              </a:rPr>
              <a:t> </a:t>
            </a:r>
            <a:r>
              <a:rPr lang="pl-PL" b="1" dirty="0" err="1">
                <a:solidFill>
                  <a:srgbClr val="000000"/>
                </a:solidFill>
              </a:rPr>
              <a:t>Rotation</a:t>
            </a:r>
            <a:r>
              <a:rPr lang="pl-PL" b="1" dirty="0">
                <a:solidFill>
                  <a:srgbClr val="000000"/>
                </a:solidFill>
              </a:rPr>
              <a:t> - </a:t>
            </a:r>
            <a:r>
              <a:rPr lang="pl-PL" b="1" dirty="0" err="1">
                <a:solidFill>
                  <a:srgbClr val="000000"/>
                </a:solidFill>
              </a:rPr>
              <a:t>Implementation</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802570" y="957943"/>
            <a:ext cx="11389430"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SOIL ASSESSMENT - </a:t>
              </a:r>
              <a:r>
                <a:rPr lang="en-US" sz="2400" b="0" kern="1200" dirty="0">
                  <a:solidFill>
                    <a:srgbClr val="231F20"/>
                  </a:solidFill>
                </a:rPr>
                <a:t>to understand nutrient levels, pH, and soil texture</a:t>
              </a:r>
              <a:r>
                <a:rPr lang="pl-PL" sz="2400" b="0" kern="1200" dirty="0">
                  <a:solidFill>
                    <a:srgbClr val="231F20"/>
                  </a:solidFill>
                </a:rPr>
                <a:t> </a:t>
              </a:r>
              <a:r>
                <a:rPr lang="en-US" sz="2400" b="0" kern="1200" dirty="0">
                  <a:solidFill>
                    <a:srgbClr val="231F20"/>
                  </a:solidFill>
                </a:rPr>
                <a:t>to determine which crops are suitable and what amendments are needed</a:t>
              </a:r>
              <a:r>
                <a:rPr lang="en-US" sz="2400" b="1" kern="1200" dirty="0">
                  <a:solidFill>
                    <a:srgbClr val="231F20"/>
                  </a:solidFill>
                </a:rPr>
                <a:t>.</a:t>
              </a:r>
              <a:endParaRPr lang="pl-PL" sz="24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CLIMATE CONSIDERATION -</a:t>
              </a:r>
              <a:r>
                <a:rPr lang="en-US" sz="2400" b="1" kern="1200" dirty="0">
                  <a:solidFill>
                    <a:srgbClr val="231F20"/>
                  </a:solidFill>
                </a:rPr>
                <a:t> </a:t>
              </a:r>
              <a:r>
                <a:rPr lang="pl-PL" sz="2400" b="0" kern="1200" dirty="0">
                  <a:solidFill>
                    <a:srgbClr val="231F20"/>
                  </a:solidFill>
                </a:rPr>
                <a:t>a</a:t>
              </a:r>
              <a:r>
                <a:rPr lang="en-US" sz="2400" b="0" kern="1200" dirty="0" err="1">
                  <a:solidFill>
                    <a:srgbClr val="231F20"/>
                  </a:solidFill>
                </a:rPr>
                <a:t>ssess</a:t>
              </a:r>
              <a:r>
                <a:rPr lang="pl-PL" sz="2400" b="0" kern="1200" dirty="0" err="1">
                  <a:solidFill>
                    <a:srgbClr val="231F20"/>
                  </a:solidFill>
                </a:rPr>
                <a:t>ment</a:t>
              </a:r>
              <a:r>
                <a:rPr lang="pl-PL" sz="2400" b="0" kern="1200" dirty="0">
                  <a:solidFill>
                    <a:srgbClr val="231F20"/>
                  </a:solidFill>
                </a:rPr>
                <a:t> of</a:t>
              </a:r>
              <a:r>
                <a:rPr lang="en-US" sz="2400" b="0" kern="1200" dirty="0">
                  <a:solidFill>
                    <a:srgbClr val="231F20"/>
                  </a:solidFill>
                </a:rPr>
                <a:t> local climate conditions, including temperature, rainfall patterns, and growing season length</a:t>
              </a:r>
              <a:r>
                <a:rPr lang="pl-PL" sz="2400" b="0" kern="1200" dirty="0">
                  <a:solidFill>
                    <a:srgbClr val="231F20"/>
                  </a:solidFill>
                </a:rPr>
                <a:t> to s</a:t>
              </a:r>
              <a:r>
                <a:rPr lang="en-US" sz="2400" b="0" kern="1200" dirty="0">
                  <a:solidFill>
                    <a:srgbClr val="231F20"/>
                  </a:solidFill>
                </a:rPr>
                <a:t>elect crops that are well-suited to</a:t>
              </a:r>
              <a:r>
                <a:rPr lang="pl-PL" sz="2400" b="0" kern="1200" dirty="0">
                  <a:solidFill>
                    <a:srgbClr val="231F20"/>
                  </a:solidFill>
                </a:rPr>
                <a:t> </a:t>
              </a:r>
              <a:r>
                <a:rPr lang="en-IE" sz="2400" b="0" kern="1200" dirty="0">
                  <a:solidFill>
                    <a:srgbClr val="231F20"/>
                  </a:solidFill>
                </a:rPr>
                <a:t>a </a:t>
              </a:r>
              <a:r>
                <a:rPr lang="en-US" sz="2400" b="0" kern="1200" dirty="0">
                  <a:solidFill>
                    <a:srgbClr val="231F20"/>
                  </a:solidFill>
                </a:rPr>
                <a:t>specific climate.</a:t>
              </a:r>
              <a:endParaRPr lang="pl-PL" sz="24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PLANNING THE CROP ROTATION CYCLE</a:t>
              </a:r>
              <a:r>
                <a:rPr lang="pl-PL" sz="2400" b="1" kern="1200" dirty="0">
                  <a:solidFill>
                    <a:srgbClr val="231F20"/>
                  </a:solidFill>
                </a:rPr>
                <a:t> - </a:t>
              </a:r>
              <a:r>
                <a:rPr lang="en-IE" sz="2400" b="0" kern="1200" dirty="0">
                  <a:solidFill>
                    <a:srgbClr val="231F20"/>
                  </a:solidFill>
                </a:rPr>
                <a:t>planning</a:t>
              </a:r>
              <a:r>
                <a:rPr lang="en-US" sz="2400" b="0" kern="1200" dirty="0">
                  <a:solidFill>
                    <a:srgbClr val="231F20"/>
                  </a:solidFill>
                </a:rPr>
                <a:t> a sequence that rotates crops with different nutrient needs and pest resistance</a:t>
              </a:r>
              <a:r>
                <a:rPr lang="pl-PL" sz="2400" b="0" kern="1200" dirty="0">
                  <a:solidFill>
                    <a:srgbClr val="231F20"/>
                  </a:solidFill>
                </a:rPr>
                <a:t>. </a:t>
              </a:r>
              <a:r>
                <a:rPr lang="en-US" sz="2400" b="0" kern="1200" dirty="0" err="1">
                  <a:solidFill>
                    <a:srgbClr val="231F20"/>
                  </a:solidFill>
                </a:rPr>
                <a:t>Prepa</a:t>
              </a:r>
              <a:r>
                <a:rPr lang="pl-PL" sz="2400" b="0" kern="1200" dirty="0">
                  <a:solidFill>
                    <a:srgbClr val="231F20"/>
                  </a:solidFill>
                </a:rPr>
                <a:t>ration</a:t>
              </a:r>
              <a:r>
                <a:rPr lang="en-US" sz="2400" b="0" kern="1200" dirty="0">
                  <a:solidFill>
                    <a:srgbClr val="231F20"/>
                  </a:solidFill>
                </a:rPr>
                <a:t> of the</a:t>
              </a:r>
              <a:r>
                <a:rPr lang="pl-PL" sz="2400" b="0" kern="1200" dirty="0">
                  <a:solidFill>
                    <a:srgbClr val="231F20"/>
                  </a:solidFill>
                </a:rPr>
                <a:t> soil and </a:t>
              </a:r>
              <a:r>
                <a:rPr lang="en-US" sz="2400" b="0" kern="1200" dirty="0">
                  <a:solidFill>
                    <a:srgbClr val="231F20"/>
                  </a:solidFill>
                </a:rPr>
                <a:t>best practices for planting, including proper spacing, depth, and timing.</a:t>
              </a:r>
              <a:r>
                <a:rPr lang="pl-PL" sz="240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An example of a five-field crop rotation for </a:t>
            </a:r>
            <a:r>
              <a:rPr lang="pl-PL" b="1" dirty="0">
                <a:solidFill>
                  <a:srgbClr val="8BC540"/>
                </a:solidFill>
              </a:rPr>
              <a:t>better</a:t>
            </a:r>
            <a:r>
              <a:rPr lang="en-US" b="1" dirty="0">
                <a:solidFill>
                  <a:srgbClr val="8BC540"/>
                </a:solidFill>
              </a:rPr>
              <a:t> quality soil.</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710165" y="370408"/>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An example of a f</a:t>
            </a:r>
            <a:r>
              <a:rPr lang="pl-PL" b="1" dirty="0" err="1">
                <a:solidFill>
                  <a:srgbClr val="8BC540"/>
                </a:solidFill>
              </a:rPr>
              <a:t>our</a:t>
            </a:r>
            <a:r>
              <a:rPr lang="en-US" b="1" dirty="0">
                <a:solidFill>
                  <a:srgbClr val="8BC540"/>
                </a:solidFill>
              </a:rPr>
              <a:t>-field crop rotation for soil of lower quality</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502882" y="2341241"/>
            <a:ext cx="7411211" cy="3066422"/>
          </a:xfrm>
        </p:spPr>
        <p:txBody>
          <a:bodyPr/>
          <a:lstStyle/>
          <a:p>
            <a:r>
              <a:rPr lang="en-US" dirty="0"/>
              <a:t>Agroecological Practices for Nutrient Management</a:t>
            </a:r>
            <a:r>
              <a:rPr lang="pl-PL" dirty="0"/>
              <a:t> on a Farm</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pl-PL" dirty="0"/>
              <a:t>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2026166"/>
            <a:ext cx="5642321" cy="3025975"/>
          </a:xfrm>
        </p:spPr>
        <p:txBody>
          <a:bodyPr/>
          <a:lstStyle/>
          <a:p>
            <a:r>
              <a:rPr lang="en-US" dirty="0"/>
              <a:t>Agroecological practices for nutrient management on a farm are centered around creating a </a:t>
            </a:r>
            <a:r>
              <a:rPr lang="en-US" b="1" dirty="0"/>
              <a:t>balanced, self-sustaining system</a:t>
            </a:r>
            <a:r>
              <a:rPr lang="en-US" dirty="0"/>
              <a:t> that enhances soil fertility, promotes biodiversity, and </a:t>
            </a:r>
            <a:r>
              <a:rPr lang="en-US" dirty="0" err="1"/>
              <a:t>minimises</a:t>
            </a:r>
            <a:r>
              <a:rPr lang="en-US" dirty="0"/>
              <a:t> environmental impact. These practices aim to recycle nutrients within the farm ecosystem, reduce reliance on external inputs, and support healthy plant growth.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90118" y="794326"/>
            <a:ext cx="4792587" cy="992652"/>
          </a:xfrm>
        </p:spPr>
        <p:txBody>
          <a:bodyPr/>
          <a:lstStyle/>
          <a:p>
            <a:r>
              <a:rPr lang="en-US" b="1" dirty="0"/>
              <a:t>Nutrient Management on a Farm</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668583" y="1689266"/>
            <a:ext cx="11137084" cy="3722561"/>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Cover</a:t>
              </a:r>
              <a:r>
                <a:rPr lang="pl-PL" sz="2400" b="1" kern="1200" dirty="0">
                  <a:solidFill>
                    <a:srgbClr val="231F20"/>
                  </a:solidFill>
                </a:rPr>
                <a:t> Cropping and </a:t>
              </a:r>
              <a:r>
                <a:rPr lang="pl-PL" sz="2400" b="1" kern="1200" dirty="0" err="1">
                  <a:solidFill>
                    <a:srgbClr val="231F20"/>
                  </a:solidFill>
                </a:rPr>
                <a:t>Crop</a:t>
              </a:r>
              <a:r>
                <a:rPr lang="pl-PL" sz="2400" b="1" kern="1200" dirty="0">
                  <a:solidFill>
                    <a:srgbClr val="231F20"/>
                  </a:solidFill>
                </a:rPr>
                <a:t> </a:t>
              </a:r>
              <a:r>
                <a:rPr lang="pl-PL" sz="2400" b="1" kern="1200" dirty="0" err="1">
                  <a:solidFill>
                    <a:srgbClr val="231F20"/>
                  </a:solidFill>
                </a:rPr>
                <a:t>Rotation</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cover crops </a:t>
              </a:r>
              <a:r>
                <a:rPr lang="pl-PL" sz="2400" kern="1200" dirty="0">
                  <a:solidFill>
                    <a:srgbClr val="231F20"/>
                  </a:solidFill>
                </a:rPr>
                <a:t>like clover, rye, or vetch between main crops</a:t>
              </a:r>
              <a:r>
                <a:rPr lang="en-IE" sz="2400" kern="1200" dirty="0">
                  <a:solidFill>
                    <a:srgbClr val="231F20"/>
                  </a:solidFill>
                </a:rPr>
                <a:t>,</a:t>
              </a:r>
              <a:r>
                <a:rPr lang="pl-PL" sz="2400" kern="1200" dirty="0">
                  <a:solidFill>
                    <a:srgbClr val="231F20"/>
                  </a:solidFill>
                </a:rPr>
                <a:t> prevent soil erosion, </a:t>
              </a:r>
              <a:r>
                <a:rPr lang="en-IE" sz="2400" kern="1200" dirty="0">
                  <a:solidFill>
                    <a:srgbClr val="231F20"/>
                  </a:solidFill>
                </a:rPr>
                <a:t>add</a:t>
              </a:r>
              <a:r>
                <a:rPr lang="pl-PL" sz="2400" kern="1200" dirty="0">
                  <a:solidFill>
                    <a:srgbClr val="231F20"/>
                  </a:solidFill>
                </a:rPr>
                <a:t> organic matter, and </a:t>
              </a:r>
              <a:r>
                <a:rPr lang="en-IE" sz="2400" kern="1200" dirty="0">
                  <a:solidFill>
                    <a:srgbClr val="231F20"/>
                  </a:solidFill>
                </a:rPr>
                <a:t>enhance</a:t>
              </a:r>
              <a:r>
                <a:rPr lang="pl-PL" sz="2400" kern="1200" dirty="0">
                  <a:solidFill>
                    <a:srgbClr val="231F20"/>
                  </a:solidFill>
                </a:rPr>
                <a:t> nutrient cycling. </a:t>
              </a:r>
              <a:r>
                <a:rPr lang="pl-PL" sz="2400" kern="1200" dirty="0" err="1">
                  <a:solidFill>
                    <a:srgbClr val="231F20"/>
                  </a:solidFill>
                </a:rPr>
                <a:t>Cover</a:t>
              </a:r>
              <a:r>
                <a:rPr lang="pl-PL" sz="2400" kern="1200" dirty="0">
                  <a:solidFill>
                    <a:srgbClr val="231F20"/>
                  </a:solidFill>
                </a:rPr>
                <a:t> </a:t>
              </a:r>
              <a:r>
                <a:rPr lang="pl-PL" sz="2400" kern="1200" dirty="0" err="1">
                  <a:solidFill>
                    <a:srgbClr val="231F20"/>
                  </a:solidFill>
                </a:rPr>
                <a:t>crops</a:t>
              </a:r>
              <a:r>
                <a:rPr lang="pl-PL" sz="2400" kern="1200" dirty="0">
                  <a:solidFill>
                    <a:srgbClr val="231F20"/>
                  </a:solidFill>
                </a:rPr>
                <a:t> </a:t>
              </a:r>
              <a:r>
                <a:rPr lang="pl-PL" sz="2400" kern="1200" dirty="0" err="1">
                  <a:solidFill>
                    <a:srgbClr val="231F20"/>
                  </a:solidFill>
                </a:rPr>
                <a:t>can</a:t>
              </a:r>
              <a:r>
                <a:rPr lang="pl-PL" sz="2400" kern="1200" dirty="0">
                  <a:solidFill>
                    <a:srgbClr val="231F20"/>
                  </a:solidFill>
                </a:rPr>
                <a:t> be </a:t>
              </a:r>
              <a:r>
                <a:rPr lang="pl-PL" sz="2400" kern="1200" dirty="0" err="1">
                  <a:solidFill>
                    <a:srgbClr val="231F20"/>
                  </a:solidFill>
                </a:rPr>
                <a:t>used</a:t>
              </a:r>
              <a:r>
                <a:rPr lang="pl-PL" sz="2400" kern="1200" dirty="0">
                  <a:solidFill>
                    <a:srgbClr val="231F20"/>
                  </a:solidFill>
                </a:rPr>
                <a:t> as </a:t>
              </a:r>
              <a:r>
                <a:rPr lang="pl-PL" sz="2400" kern="1200" dirty="0" err="1">
                  <a:solidFill>
                    <a:srgbClr val="231F20"/>
                  </a:solidFill>
                </a:rPr>
                <a:t>green</a:t>
              </a:r>
              <a:r>
                <a:rPr lang="pl-PL" sz="2400" kern="1200" dirty="0">
                  <a:solidFill>
                    <a:srgbClr val="231F20"/>
                  </a:solidFill>
                </a:rPr>
                <a:t> </a:t>
              </a:r>
              <a:r>
                <a:rPr lang="pl-PL" sz="2400" kern="1200" dirty="0" err="1">
                  <a:solidFill>
                    <a:srgbClr val="231F20"/>
                  </a:solidFill>
                </a:rPr>
                <a:t>manure</a:t>
              </a:r>
              <a:r>
                <a:rPr lang="pl-PL" sz="2400" kern="1200" dirty="0">
                  <a:solidFill>
                    <a:srgbClr val="231F20"/>
                  </a:solidFill>
                </a:rPr>
                <a:t> by </a:t>
              </a:r>
              <a:r>
                <a:rPr lang="pl-PL" sz="2400" kern="1200" dirty="0" err="1">
                  <a:solidFill>
                    <a:srgbClr val="231F20"/>
                  </a:solidFill>
                </a:rPr>
                <a:t>incorporating</a:t>
              </a:r>
              <a:r>
                <a:rPr lang="pl-PL" sz="2400" kern="1200" dirty="0">
                  <a:solidFill>
                    <a:srgbClr val="231F20"/>
                  </a:solidFill>
                </a:rPr>
                <a:t> </a:t>
              </a:r>
              <a:r>
                <a:rPr lang="pl-PL" sz="2400" kern="1200" dirty="0" err="1">
                  <a:solidFill>
                    <a:srgbClr val="231F20"/>
                  </a:solidFill>
                </a:rPr>
                <a:t>them</a:t>
              </a:r>
              <a:r>
                <a:rPr lang="pl-PL" sz="2400" kern="1200" dirty="0">
                  <a:solidFill>
                    <a:srgbClr val="231F20"/>
                  </a:solidFill>
                </a:rPr>
                <a:t> </a:t>
              </a:r>
              <a:r>
                <a:rPr lang="pl-PL" sz="2400" kern="1200" dirty="0" err="1">
                  <a:solidFill>
                    <a:srgbClr val="231F20"/>
                  </a:solidFill>
                </a:rPr>
                <a:t>into</a:t>
              </a:r>
              <a:r>
                <a:rPr lang="pl-PL" sz="2400" kern="1200" dirty="0">
                  <a:solidFill>
                    <a:srgbClr val="231F20"/>
                  </a:solidFill>
                </a:rPr>
                <a:t> the </a:t>
              </a:r>
              <a:r>
                <a:rPr lang="pl-PL" sz="2400" kern="1200" dirty="0" err="1">
                  <a:solidFill>
                    <a:srgbClr val="231F20"/>
                  </a:solidFill>
                </a:rPr>
                <a:t>soil</a:t>
              </a:r>
              <a:r>
                <a:rPr lang="pl-PL" sz="2400" kern="1200" dirty="0">
                  <a:solidFill>
                    <a:srgbClr val="231F20"/>
                  </a:solidFill>
                </a:rPr>
                <a:t>. </a:t>
              </a:r>
              <a:r>
                <a:rPr lang="pl-PL" sz="2400" kern="1200" dirty="0" err="1">
                  <a:solidFill>
                    <a:srgbClr val="231F20"/>
                  </a:solidFill>
                </a:rPr>
                <a:t>Incorporating</a:t>
              </a:r>
              <a:r>
                <a:rPr lang="pl-PL" sz="2400" kern="1200" dirty="0">
                  <a:solidFill>
                    <a:srgbClr val="231F20"/>
                  </a:solidFill>
                </a:rPr>
                <a:t> a </a:t>
              </a:r>
              <a:r>
                <a:rPr lang="pl-PL" sz="2400" kern="1200" dirty="0" err="1">
                  <a:solidFill>
                    <a:srgbClr val="231F20"/>
                  </a:solidFill>
                </a:rPr>
                <a:t>diversity</a:t>
              </a:r>
              <a:r>
                <a:rPr lang="pl-PL" sz="2400" kern="1200" dirty="0">
                  <a:solidFill>
                    <a:srgbClr val="231F20"/>
                  </a:solidFill>
                </a:rPr>
                <a:t> of plant </a:t>
              </a:r>
              <a:r>
                <a:rPr lang="pl-PL" sz="2400" kern="1200" dirty="0" err="1">
                  <a:solidFill>
                    <a:srgbClr val="231F20"/>
                  </a:solidFill>
                </a:rPr>
                <a:t>species</a:t>
              </a:r>
              <a:r>
                <a:rPr lang="pl-PL" sz="2400" kern="1200" dirty="0">
                  <a:solidFill>
                    <a:srgbClr val="231F20"/>
                  </a:solidFill>
                </a:rPr>
                <a:t>, </a:t>
              </a:r>
              <a:r>
                <a:rPr lang="pl-PL" sz="2400" kern="1200" dirty="0" err="1">
                  <a:solidFill>
                    <a:srgbClr val="231F20"/>
                  </a:solidFill>
                </a:rPr>
                <a:t>including</a:t>
              </a:r>
              <a:r>
                <a:rPr lang="pl-PL" sz="2400" kern="1200" dirty="0">
                  <a:solidFill>
                    <a:srgbClr val="231F20"/>
                  </a:solidFill>
                </a:rPr>
                <a:t> </a:t>
              </a:r>
              <a:r>
                <a:rPr lang="pl-PL" sz="2400" kern="1200" dirty="0" err="1">
                  <a:solidFill>
                    <a:srgbClr val="231F20"/>
                  </a:solidFill>
                </a:rPr>
                <a:t>legumes</a:t>
              </a:r>
              <a:r>
                <a:rPr lang="pl-PL" sz="2400" kern="1200" dirty="0">
                  <a:solidFill>
                    <a:srgbClr val="231F20"/>
                  </a:solidFill>
                </a:rPr>
                <a:t>, </a:t>
              </a:r>
              <a:r>
                <a:rPr lang="pl-PL" sz="2400" kern="1200" dirty="0" err="1">
                  <a:solidFill>
                    <a:srgbClr val="231F20"/>
                  </a:solidFill>
                </a:rPr>
                <a:t>helps</a:t>
              </a:r>
              <a:r>
                <a:rPr lang="pl-PL" sz="2400" kern="1200" dirty="0">
                  <a:solidFill>
                    <a:srgbClr val="231F20"/>
                  </a:solidFill>
                </a:rPr>
                <a:t> </a:t>
              </a:r>
              <a:r>
                <a:rPr lang="pl-PL" sz="2400" kern="1200" dirty="0" err="1">
                  <a:solidFill>
                    <a:srgbClr val="231F20"/>
                  </a:solidFill>
                </a:rPr>
                <a:t>maintain</a:t>
              </a:r>
              <a:r>
                <a:rPr lang="pl-PL" sz="2400" kern="1200" dirty="0">
                  <a:solidFill>
                    <a:srgbClr val="231F20"/>
                  </a:solidFill>
                </a:rPr>
                <a:t> </a:t>
              </a:r>
              <a:r>
                <a:rPr lang="pl-PL" sz="2400" kern="1200" dirty="0" err="1">
                  <a:solidFill>
                    <a:srgbClr val="231F20"/>
                  </a:solidFill>
                </a:rPr>
                <a:t>soil</a:t>
              </a:r>
              <a:r>
                <a:rPr lang="pl-PL" sz="2400" kern="1200" dirty="0">
                  <a:solidFill>
                    <a:srgbClr val="231F20"/>
                  </a:solidFill>
                </a:rPr>
                <a:t> </a:t>
              </a:r>
              <a:r>
                <a:rPr lang="pl-PL" sz="2400" kern="1200" dirty="0" err="1">
                  <a:solidFill>
                    <a:srgbClr val="231F20"/>
                  </a:solidFill>
                </a:rPr>
                <a:t>fertility</a:t>
              </a:r>
              <a:r>
                <a:rPr lang="pl-PL" sz="2400" kern="1200" dirty="0">
                  <a:solidFill>
                    <a:srgbClr val="231F20"/>
                  </a:solidFill>
                </a:rPr>
                <a:t>, </a:t>
              </a:r>
              <a:r>
                <a:rPr lang="pl-PL" sz="2400" kern="1200" dirty="0" err="1">
                  <a:solidFill>
                    <a:srgbClr val="231F20"/>
                  </a:solidFill>
                </a:rPr>
                <a:t>enriching</a:t>
              </a:r>
              <a:r>
                <a:rPr lang="pl-PL" sz="2400" kern="1200" dirty="0">
                  <a:solidFill>
                    <a:srgbClr val="231F20"/>
                  </a:solidFill>
                </a:rPr>
                <a:t> the </a:t>
              </a:r>
              <a:r>
                <a:rPr lang="pl-PL" sz="2400" kern="1200" dirty="0" err="1">
                  <a:solidFill>
                    <a:srgbClr val="231F20"/>
                  </a:solidFill>
                </a:rPr>
                <a:t>soil</a:t>
              </a:r>
              <a:r>
                <a:rPr lang="pl-PL" sz="2400" kern="1200" dirty="0">
                  <a:solidFill>
                    <a:srgbClr val="231F20"/>
                  </a:solidFill>
                </a:rPr>
                <a:t> for </a:t>
              </a:r>
              <a:r>
                <a:rPr lang="pl-PL" sz="2400" kern="1200" dirty="0" err="1">
                  <a:solidFill>
                    <a:srgbClr val="231F20"/>
                  </a:solidFill>
                </a:rPr>
                <a:t>subsequent</a:t>
              </a:r>
              <a:r>
                <a:rPr lang="pl-PL" sz="2400" kern="1200" dirty="0">
                  <a:solidFill>
                    <a:srgbClr val="231F20"/>
                  </a:solidFill>
                </a:rPr>
                <a:t> </a:t>
              </a:r>
              <a:r>
                <a:rPr lang="pl-PL" sz="2400" kern="1200" dirty="0" err="1">
                  <a:solidFill>
                    <a:srgbClr val="231F20"/>
                  </a:solidFill>
                </a:rPr>
                <a:t>crops</a:t>
              </a:r>
              <a:r>
                <a:rPr lang="pl-PL" sz="24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Composting</a:t>
              </a:r>
              <a:endParaRPr lang="pl-PL" sz="24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compost</a:t>
              </a:r>
              <a:r>
                <a:rPr lang="pl-PL" sz="2400" kern="1200" dirty="0">
                  <a:solidFill>
                    <a:srgbClr val="231F20"/>
                  </a:solidFill>
                </a:rPr>
                <a:t> made from farm waste, manure, and plant residues recycles nutrients within the farm system and improves soil structure and fertility.</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46338" y="402140"/>
            <a:ext cx="919436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Agroecological Practices for Nutrient Management on a Farm</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668583" y="1459748"/>
            <a:ext cx="11137084" cy="4831288"/>
            <a:chOff x="668583" y="1350888"/>
            <a:chExt cx="111370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400" b="1" dirty="0" err="1">
                  <a:solidFill>
                    <a:srgbClr val="231F20"/>
                  </a:solidFill>
                </a:rPr>
                <a:t>Mulching</a:t>
              </a:r>
              <a:endParaRPr lang="pl-PL" sz="24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400" b="1" dirty="0">
                  <a:solidFill>
                    <a:srgbClr val="231F20"/>
                  </a:solidFill>
                </a:rPr>
                <a:t>organic mulch </a:t>
              </a:r>
              <a:r>
                <a:rPr lang="pl-PL" sz="2400" dirty="0">
                  <a:solidFill>
                    <a:srgbClr val="231F20"/>
                  </a:solidFill>
                </a:rPr>
                <a:t>such as straw, grass clippings, or leaf litter to the soil surface conserves moisture, reduces weed growth, and gradually adds organic matter as it decomposes.</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err="1">
                  <a:solidFill>
                    <a:srgbClr val="231F20"/>
                  </a:solidFill>
                </a:rPr>
                <a:t>Integrated</a:t>
              </a:r>
              <a:r>
                <a:rPr lang="pl-PL" sz="2400" b="1" dirty="0">
                  <a:solidFill>
                    <a:srgbClr val="231F20"/>
                  </a:solidFill>
                </a:rPr>
                <a:t> Plant-</a:t>
              </a:r>
              <a:r>
                <a:rPr lang="pl-PL" sz="2400" b="1" dirty="0" err="1">
                  <a:solidFill>
                    <a:srgbClr val="231F20"/>
                  </a:solidFill>
                </a:rPr>
                <a:t>Livestock</a:t>
              </a:r>
              <a:r>
                <a:rPr lang="pl-PL" sz="2400" b="1" dirty="0">
                  <a:solidFill>
                    <a:srgbClr val="231F20"/>
                  </a:solidFill>
                </a:rPr>
                <a:t> </a:t>
              </a:r>
              <a:r>
                <a:rPr lang="pl-PL" sz="2400" b="1" dirty="0" err="1">
                  <a:solidFill>
                    <a:srgbClr val="231F20"/>
                  </a:solidFill>
                </a:rPr>
                <a:t>Production</a:t>
              </a:r>
              <a:endParaRPr lang="pl-PL" sz="24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1370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livestock integrated into the farming system provides a source of manure for organic </a:t>
              </a:r>
              <a:r>
                <a:rPr lang="en-US" sz="2400" dirty="0" err="1">
                  <a:solidFill>
                    <a:srgbClr val="231F20"/>
                  </a:solidFill>
                </a:rPr>
                <a:t>fertilisation</a:t>
              </a:r>
              <a:r>
                <a:rPr lang="en-US" sz="2400" dirty="0">
                  <a:solidFill>
                    <a:srgbClr val="231F20"/>
                  </a:solidFill>
                </a:rPr>
                <a:t> and contributes to nutrient cycling. Manure from grazing animals can be directly deposited onto fields, enriching the soil.</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err="1">
                  <a:solidFill>
                    <a:srgbClr val="231F20"/>
                  </a:solidFill>
                </a:rPr>
                <a:t>Nutrient</a:t>
              </a:r>
              <a:r>
                <a:rPr lang="pl-PL" sz="2400" b="1" dirty="0">
                  <a:solidFill>
                    <a:srgbClr val="231F20"/>
                  </a:solidFill>
                </a:rPr>
                <a:t> Recycling</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e.g. vermicomposting and biochar production recycle nutrients and enhance soil fertility and improve its structure and nutrient retention.</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34008" y="394387"/>
            <a:ext cx="937543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Agroecological Practices for Nutrient Management on a Farm</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663072"/>
            <a:ext cx="5715942"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requirements of plants are determined not only based on their nutritional needs but also on the nutrient content of the soil and how well different species can absorb these nutrients.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Excess nutrients can be leached from the topsoil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(such as potassium, nitrogen, magnesium, sulfur) or released into the atmosphere (nitrogen), while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a deficiency can reduce crop yields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F</a:t>
            </a:r>
            <a:r>
              <a:rPr lang="en-US" sz="3600" b="1" dirty="0" err="1">
                <a:solidFill>
                  <a:srgbClr val="8BC540"/>
                </a:solidFill>
              </a:rPr>
              <a:t>ertiliser</a:t>
            </a:r>
            <a:r>
              <a:rPr lang="en-US" sz="3600" b="1" dirty="0">
                <a:solidFill>
                  <a:srgbClr val="8BC540"/>
                </a:solidFill>
              </a:rPr>
              <a:t> </a:t>
            </a:r>
            <a:r>
              <a:rPr lang="pl-PL" sz="3600" b="1" dirty="0">
                <a:solidFill>
                  <a:srgbClr val="8BC540"/>
                </a:solidFill>
              </a:rPr>
              <a:t>R</a:t>
            </a:r>
            <a:r>
              <a:rPr lang="en-US" sz="3600" b="1" dirty="0" err="1">
                <a:solidFill>
                  <a:srgbClr val="8BC540"/>
                </a:solidFill>
              </a:rPr>
              <a:t>equirements</a:t>
            </a:r>
            <a:r>
              <a:rPr lang="en-US" sz="3600" b="1" dirty="0">
                <a:solidFill>
                  <a:srgbClr val="8BC540"/>
                </a:solidFill>
              </a:rPr>
              <a:t> of </a:t>
            </a:r>
            <a:r>
              <a:rPr lang="pl-PL" sz="3600" b="1" dirty="0" err="1">
                <a:solidFill>
                  <a:srgbClr val="8BC540"/>
                </a:solidFill>
              </a:rPr>
              <a:t>Pl</a:t>
            </a:r>
            <a:r>
              <a:rPr lang="en-US" sz="3600" b="1" dirty="0">
                <a:solidFill>
                  <a:srgbClr val="8BC540"/>
                </a:solidFill>
              </a:rPr>
              <a:t>ants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534528" cy="3025975"/>
          </a:xfrm>
        </p:spPr>
        <p:txBody>
          <a:bodyPr/>
          <a:lstStyle/>
          <a:p>
            <a:pPr algn="just"/>
            <a:r>
              <a:rPr lang="en-US" dirty="0"/>
              <a:t>Agroecological approaches to sustainable cropping are built on a set of foundational assumptions that distinguish them from conventional, input-intensive agricultural practices. These assumptions are deeply rooted in the understanding of ecological processes and the belief in working alongside nature.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pl-PL" b="1" dirty="0" err="1"/>
              <a:t>Agroecological</a:t>
            </a:r>
            <a:r>
              <a:rPr lang="pl-PL" b="1" dirty="0"/>
              <a:t> </a:t>
            </a:r>
            <a:r>
              <a:rPr lang="en-US" b="1" dirty="0"/>
              <a:t>Approach</a:t>
            </a:r>
            <a:r>
              <a:rPr lang="pl-PL" b="1" dirty="0"/>
              <a:t>es to </a:t>
            </a:r>
            <a:r>
              <a:rPr lang="pl-PL" b="1" dirty="0" err="1"/>
              <a:t>Crop</a:t>
            </a:r>
            <a:r>
              <a:rPr lang="pl-PL" b="1" dirty="0"/>
              <a:t> Management</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810896"/>
            <a:ext cx="6018114" cy="3236207"/>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Soil fertility can be improved by cultivating crops in rotation that enrich the soil with organic matter, plowing under crop residues, growing cover crops, or applying natural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Based on their impact on soil fertility, crops can be classified into three groups: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p</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lants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with a positive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negative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or</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neutral</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impact on organic matter in the soil</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510949" y="574689"/>
            <a:ext cx="690384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Nutrient Management on a Farm</a:t>
            </a:r>
            <a:r>
              <a:rPr lang="pl-PL" sz="3600" b="1" dirty="0">
                <a:solidFill>
                  <a:srgbClr val="8BC540"/>
                </a:solidFill>
              </a:rPr>
              <a:t> – </a:t>
            </a:r>
            <a:r>
              <a:rPr lang="pl-PL" sz="3600" b="1" dirty="0" err="1">
                <a:solidFill>
                  <a:srgbClr val="8BC540"/>
                </a:solidFill>
              </a:rPr>
              <a:t>Cover</a:t>
            </a:r>
            <a:r>
              <a:rPr lang="pl-PL" sz="3600" b="1" dirty="0">
                <a:solidFill>
                  <a:srgbClr val="8BC540"/>
                </a:solidFill>
              </a:rPr>
              <a:t> </a:t>
            </a:r>
            <a:r>
              <a:rPr lang="pl-PL" sz="3600" b="1" dirty="0" err="1">
                <a:solidFill>
                  <a:srgbClr val="8BC540"/>
                </a:solidFill>
              </a:rPr>
              <a:t>Crop</a:t>
            </a:r>
            <a:r>
              <a:rPr lang="pl-PL" sz="3600" b="1" dirty="0">
                <a:solidFill>
                  <a:srgbClr val="8BC540"/>
                </a:solidFill>
              </a:rPr>
              <a:t> and </a:t>
            </a:r>
            <a:r>
              <a:rPr lang="pl-PL" sz="3600" b="1" dirty="0" err="1">
                <a:solidFill>
                  <a:srgbClr val="8BC540"/>
                </a:solidFill>
              </a:rPr>
              <a:t>Crop</a:t>
            </a:r>
            <a:r>
              <a:rPr lang="pl-PL" sz="3600" b="1" dirty="0">
                <a:solidFill>
                  <a:srgbClr val="8BC540"/>
                </a:solidFill>
              </a:rPr>
              <a:t> </a:t>
            </a:r>
            <a:r>
              <a:rPr lang="pl-PL" sz="3600" b="1" dirty="0" err="1">
                <a:solidFill>
                  <a:srgbClr val="8BC540"/>
                </a:solidFill>
              </a:rPr>
              <a:t>Rotation</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7" y="1631624"/>
            <a:ext cx="5681782"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cultivation of these plants in wide rows, along with their late canopy closure and the cultivation practices between rows, accelerates the decomposition of humus and intensifies erosion processes. It is estimated that during the cultivation of these plants, approximately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of humus is mineralized. To prevent such losses of humus, it is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recommended</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to apply about 15-16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of manure.</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422216"/>
            <a:ext cx="76281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Nutrient Management on a Farm – Cover Crop and Crop Rotation</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2023" y="1507292"/>
            <a:ext cx="5754977" cy="442172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Cereals were previously considered to degrade the organic matter in the soil, but changes in their agronomic practices (such as increased canopy density due to shorter straw) and the use of combine harvesting have significantly increased the amount of crop residues plowed under and reduced their negative impact on the humus balance. However, it is important to note the lower quality of cereal residues due to their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unfavourable</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carbon-to-nitrogen ratio.</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401231"/>
            <a:ext cx="749231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Nutrient Management on a Farm – Cover Crop and Crop Rotation</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631624"/>
            <a:ext cx="466164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Soil pH affects the solubility of nutrients and their availability to plants. Most crops thrive in soils with a pH range of 6.0 to 7.5. Soil pH influences the activity and composition of soil microorganisms, which are crucial for processes like nutrient cycling, organic matter decomposition, and nitrogen fixation</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169222" y="1204885"/>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Nutrient </a:t>
            </a:r>
            <a:r>
              <a:rPr lang="pl-PL" sz="3600" b="1" dirty="0" err="1">
                <a:solidFill>
                  <a:srgbClr val="8BC540"/>
                </a:solidFill>
              </a:rPr>
              <a:t>Availability</a:t>
            </a:r>
            <a:r>
              <a:rPr lang="pl-PL" sz="3600" b="1" dirty="0">
                <a:solidFill>
                  <a:srgbClr val="8BC540"/>
                </a:solidFill>
              </a:rPr>
              <a:t> and </a:t>
            </a:r>
            <a:r>
              <a:rPr lang="pl-PL" sz="3600" b="1" dirty="0" err="1">
                <a:solidFill>
                  <a:srgbClr val="8BC540"/>
                </a:solidFill>
              </a:rPr>
              <a:t>Soil</a:t>
            </a:r>
            <a:r>
              <a:rPr lang="pl-PL" sz="3600" b="1" dirty="0">
                <a:solidFill>
                  <a:srgbClr val="8BC540"/>
                </a:solidFill>
              </a:rPr>
              <a:t> </a:t>
            </a:r>
            <a:r>
              <a:rPr lang="pl-PL" sz="3600" b="1" dirty="0" err="1">
                <a:solidFill>
                  <a:srgbClr val="8BC540"/>
                </a:solidFill>
              </a:rPr>
              <a:t>pH</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1175" y="1712740"/>
            <a:ext cx="4985910" cy="3631379"/>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Soil pH affects root growth and function. In highly acidic soils, the availability of toxic elements like aluminum and manganese can hinder root development, while in alkaline soils, poor nutrient availability can limit root growth and efficiency.</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Different crops have varying tolerance levels to soil pH</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see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chart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opposite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dirty="0">
                <a:solidFill>
                  <a:srgbClr val="8BC540"/>
                </a:solidFill>
              </a:rPr>
              <a:t>C</a:t>
            </a:r>
            <a:r>
              <a:rPr lang="en-US" sz="3600" dirty="0" err="1">
                <a:solidFill>
                  <a:srgbClr val="8BC540"/>
                </a:solidFill>
              </a:rPr>
              <a:t>rops</a:t>
            </a:r>
            <a:r>
              <a:rPr lang="en-US" sz="3600" dirty="0">
                <a:solidFill>
                  <a:srgbClr val="8BC540"/>
                </a:solidFill>
              </a:rPr>
              <a:t> </a:t>
            </a:r>
            <a:r>
              <a:rPr lang="pl-PL" sz="3600" dirty="0">
                <a:solidFill>
                  <a:srgbClr val="8BC540"/>
                </a:solidFill>
              </a:rPr>
              <a:t>T</a:t>
            </a:r>
            <a:r>
              <a:rPr lang="en-US" sz="3600" dirty="0" err="1">
                <a:solidFill>
                  <a:srgbClr val="8BC540"/>
                </a:solidFill>
              </a:rPr>
              <a:t>olerance</a:t>
            </a:r>
            <a:r>
              <a:rPr lang="en-US" sz="3600" dirty="0">
                <a:solidFill>
                  <a:srgbClr val="8BC540"/>
                </a:solidFill>
              </a:rPr>
              <a:t> </a:t>
            </a:r>
            <a:r>
              <a:rPr lang="pl-PL" sz="3600" dirty="0">
                <a:solidFill>
                  <a:srgbClr val="8BC540"/>
                </a:solidFill>
              </a:rPr>
              <a:t>L</a:t>
            </a:r>
            <a:r>
              <a:rPr lang="en-US" sz="3600" dirty="0" err="1">
                <a:solidFill>
                  <a:srgbClr val="8BC540"/>
                </a:solidFill>
              </a:rPr>
              <a:t>evels</a:t>
            </a:r>
            <a:r>
              <a:rPr lang="en-US" sz="3600" dirty="0">
                <a:solidFill>
                  <a:srgbClr val="8BC540"/>
                </a:solidFill>
              </a:rPr>
              <a:t> to </a:t>
            </a:r>
            <a:r>
              <a:rPr lang="pl-PL" sz="3600" dirty="0">
                <a:solidFill>
                  <a:srgbClr val="8BC540"/>
                </a:solidFill>
              </a:rPr>
              <a:t>S</a:t>
            </a:r>
            <a:r>
              <a:rPr lang="en-US" sz="3600" dirty="0">
                <a:solidFill>
                  <a:srgbClr val="8BC540"/>
                </a:solidFill>
              </a:rPr>
              <a:t>oil pH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616688"/>
            <a:ext cx="10886221"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The need for liming varies depending on the soil agronomic class, which is determined by factors such as soil texture, organic matter content, and initial pH levels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Ranges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of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liming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needs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depending</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on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soil</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agronomic</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class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are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presented</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in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below</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table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nvGraphicFramePr>
        <p:xfrm>
          <a:off x="682630" y="2965469"/>
          <a:ext cx="11126099" cy="2462484"/>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Agronomic</a:t>
                      </a:r>
                      <a:r>
                        <a:rPr lang="pl-PL" sz="2000" dirty="0">
                          <a:solidFill>
                            <a:srgbClr val="231F20"/>
                          </a:solidFill>
                        </a:rPr>
                        <a:t> </a:t>
                      </a:r>
                      <a:r>
                        <a:rPr lang="pl-PL" sz="2000" dirty="0" err="1">
                          <a:solidFill>
                            <a:srgbClr val="231F20"/>
                          </a:solidFill>
                        </a:rPr>
                        <a:t>class</a:t>
                      </a:r>
                      <a:r>
                        <a:rPr lang="pl-PL" sz="2000" dirty="0">
                          <a:solidFill>
                            <a:srgbClr val="231F20"/>
                          </a:solidFill>
                        </a:rPr>
                        <a:t> of </a:t>
                      </a:r>
                      <a:r>
                        <a:rPr lang="pl-PL" sz="2000" dirty="0" err="1">
                          <a:solidFill>
                            <a:srgbClr val="231F20"/>
                          </a:solidFill>
                        </a:rPr>
                        <a:t>soil</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pH</a:t>
                      </a:r>
                      <a:r>
                        <a:rPr lang="pl-PL" sz="2000" dirty="0">
                          <a:solidFill>
                            <a:srgbClr val="231F20"/>
                          </a:solidFill>
                        </a:rPr>
                        <a:t> </a:t>
                      </a:r>
                      <a:r>
                        <a:rPr lang="pl-PL" sz="2000" dirty="0" err="1">
                          <a:solidFill>
                            <a:srgbClr val="231F20"/>
                          </a:solidFill>
                        </a:rPr>
                        <a:t>ranges</a:t>
                      </a:r>
                      <a:r>
                        <a:rPr lang="pl-PL" sz="2000" dirty="0">
                          <a:solidFill>
                            <a:srgbClr val="231F20"/>
                          </a:solidFill>
                        </a:rPr>
                        <a:t> for </a:t>
                      </a:r>
                      <a:r>
                        <a:rPr lang="pl-PL" sz="2000" dirty="0" err="1">
                          <a:solidFill>
                            <a:srgbClr val="231F20"/>
                          </a:solidFill>
                        </a:rPr>
                        <a:t>liming</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800" b="1" dirty="0" err="1">
                          <a:solidFill>
                            <a:srgbClr val="231F20"/>
                          </a:solidFill>
                        </a:rPr>
                        <a:t>indispensable</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needed</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recommended</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limited</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redundant</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2000" dirty="0" err="1">
                          <a:solidFill>
                            <a:srgbClr val="231F20"/>
                          </a:solidFill>
                        </a:rPr>
                        <a:t>Very</a:t>
                      </a:r>
                      <a:r>
                        <a:rPr lang="pl-PL" sz="2000" dirty="0">
                          <a:solidFill>
                            <a:srgbClr val="231F20"/>
                          </a:solidFill>
                        </a:rPr>
                        <a:t> light – </a:t>
                      </a:r>
                      <a:r>
                        <a:rPr lang="pl-PL" sz="2000" dirty="0" err="1">
                          <a:solidFill>
                            <a:srgbClr val="231F20"/>
                          </a:solidFill>
                        </a:rPr>
                        <a:t>sandy</a:t>
                      </a:r>
                      <a:r>
                        <a:rPr lang="pl-PL" sz="2000" dirty="0">
                          <a:solidFill>
                            <a:srgbClr val="231F20"/>
                          </a:solidFill>
                        </a:rPr>
                        <a:t> and </a:t>
                      </a:r>
                      <a:r>
                        <a:rPr lang="pl-PL" sz="2000" dirty="0" err="1">
                          <a:solidFill>
                            <a:srgbClr val="231F20"/>
                          </a:solidFill>
                        </a:rPr>
                        <a:t>loamy</a:t>
                      </a:r>
                      <a:r>
                        <a:rPr lang="pl-PL" sz="2000" dirty="0">
                          <a:solidFill>
                            <a:srgbClr val="231F20"/>
                          </a:solidFill>
                        </a:rPr>
                        <a:t> </a:t>
                      </a:r>
                      <a:r>
                        <a:rPr lang="pl-PL" sz="2000" dirty="0" err="1">
                          <a:solidFill>
                            <a:srgbClr val="231F20"/>
                          </a:solidFill>
                        </a:rPr>
                        <a:t>sands</a:t>
                      </a:r>
                      <a:endParaRPr lang="pl-PL" sz="200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a:solidFill>
                            <a:srgbClr val="231F20"/>
                          </a:solidFill>
                        </a:rPr>
                        <a:t>Light - </a:t>
                      </a:r>
                      <a:r>
                        <a:rPr lang="pl-PL" sz="2000" dirty="0" err="1">
                          <a:solidFill>
                            <a:srgbClr val="231F20"/>
                          </a:solidFill>
                        </a:rPr>
                        <a:t>sandy</a:t>
                      </a:r>
                      <a:r>
                        <a:rPr lang="pl-PL" sz="2000" dirty="0">
                          <a:solidFill>
                            <a:srgbClr val="231F20"/>
                          </a:solidFill>
                        </a:rPr>
                        <a:t> </a:t>
                      </a:r>
                      <a:r>
                        <a:rPr lang="pl-PL" sz="2000" dirty="0" err="1">
                          <a:solidFill>
                            <a:srgbClr val="231F20"/>
                          </a:solidFill>
                        </a:rPr>
                        <a:t>loams</a:t>
                      </a:r>
                      <a:r>
                        <a:rPr lang="pl-PL" sz="2000" dirty="0">
                          <a:solidFill>
                            <a:srgbClr val="231F20"/>
                          </a:solidFill>
                        </a:rPr>
                        <a:t> and </a:t>
                      </a:r>
                      <a:r>
                        <a:rPr lang="pl-PL" sz="2000" dirty="0" err="1">
                          <a:solidFill>
                            <a:srgbClr val="231F20"/>
                          </a:solidFill>
                        </a:rPr>
                        <a:t>loams</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Medium - </a:t>
                      </a:r>
                      <a:r>
                        <a:rPr lang="pl-PL" sz="2000" dirty="0" err="1">
                          <a:solidFill>
                            <a:srgbClr val="231F20"/>
                          </a:solidFill>
                        </a:rPr>
                        <a:t>clay</a:t>
                      </a:r>
                      <a:r>
                        <a:rPr lang="pl-PL" sz="2000" dirty="0">
                          <a:solidFill>
                            <a:srgbClr val="231F20"/>
                          </a:solidFill>
                        </a:rPr>
                        <a:t> </a:t>
                      </a:r>
                      <a:r>
                        <a:rPr lang="pl-PL" sz="2000" dirty="0" err="1">
                          <a:solidFill>
                            <a:srgbClr val="231F20"/>
                          </a:solidFill>
                        </a:rPr>
                        <a:t>loams</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a:solidFill>
                            <a:srgbClr val="231F20"/>
                          </a:solidFill>
                        </a:rPr>
                        <a:t>Heavy – </a:t>
                      </a:r>
                      <a:r>
                        <a:rPr lang="pl-PL" sz="2000" dirty="0" err="1">
                          <a:solidFill>
                            <a:srgbClr val="231F20"/>
                          </a:solidFill>
                        </a:rPr>
                        <a:t>clays</a:t>
                      </a:r>
                      <a:r>
                        <a:rPr lang="pl-PL" sz="2000" dirty="0">
                          <a:solidFill>
                            <a:srgbClr val="231F20"/>
                          </a:solidFill>
                        </a:rPr>
                        <a:t> and heavy </a:t>
                      </a:r>
                      <a:r>
                        <a:rPr lang="pl-PL" sz="2000" dirty="0" err="1">
                          <a:solidFill>
                            <a:srgbClr val="231F20"/>
                          </a:solidFill>
                        </a:rPr>
                        <a:t>clays</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518926"/>
            <a:ext cx="10086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Ranges of </a:t>
            </a:r>
            <a:r>
              <a:rPr lang="pl-PL" sz="3600" b="1" dirty="0">
                <a:solidFill>
                  <a:srgbClr val="8BC540"/>
                </a:solidFill>
              </a:rPr>
              <a:t>L</a:t>
            </a:r>
            <a:r>
              <a:rPr lang="en-US" sz="3600" b="1" dirty="0" err="1">
                <a:solidFill>
                  <a:srgbClr val="8BC540"/>
                </a:solidFill>
              </a:rPr>
              <a:t>iming</a:t>
            </a:r>
            <a:r>
              <a:rPr lang="en-US" sz="3600" b="1" dirty="0">
                <a:solidFill>
                  <a:srgbClr val="8BC540"/>
                </a:solidFill>
              </a:rPr>
              <a:t> </a:t>
            </a:r>
            <a:r>
              <a:rPr lang="pl-PL" sz="3600" b="1" dirty="0">
                <a:solidFill>
                  <a:srgbClr val="8BC540"/>
                </a:solidFill>
              </a:rPr>
              <a:t>N</a:t>
            </a:r>
            <a:r>
              <a:rPr lang="en-US" sz="3600" b="1" dirty="0" err="1">
                <a:solidFill>
                  <a:srgbClr val="8BC540"/>
                </a:solidFill>
              </a:rPr>
              <a:t>eeds</a:t>
            </a:r>
            <a:r>
              <a:rPr lang="en-US" sz="3600" b="1" dirty="0">
                <a:solidFill>
                  <a:srgbClr val="8BC540"/>
                </a:solidFill>
              </a:rPr>
              <a:t> </a:t>
            </a:r>
            <a:r>
              <a:rPr lang="pl-PL" sz="3600" b="1" dirty="0">
                <a:solidFill>
                  <a:srgbClr val="8BC540"/>
                </a:solidFill>
              </a:rPr>
              <a:t>D</a:t>
            </a:r>
            <a:r>
              <a:rPr lang="en-US" sz="3600" b="1" dirty="0" err="1">
                <a:solidFill>
                  <a:srgbClr val="8BC540"/>
                </a:solidFill>
              </a:rPr>
              <a:t>epending</a:t>
            </a:r>
            <a:r>
              <a:rPr lang="en-US" sz="3600" b="1" dirty="0">
                <a:solidFill>
                  <a:srgbClr val="8BC540"/>
                </a:solidFill>
              </a:rPr>
              <a:t> on </a:t>
            </a:r>
            <a:r>
              <a:rPr lang="pl-PL" sz="3600" b="1" dirty="0">
                <a:solidFill>
                  <a:srgbClr val="8BC540"/>
                </a:solidFill>
              </a:rPr>
              <a:t>S</a:t>
            </a:r>
            <a:r>
              <a:rPr lang="en-US" sz="3600" b="1" dirty="0">
                <a:solidFill>
                  <a:srgbClr val="8BC540"/>
                </a:solidFill>
              </a:rPr>
              <a:t>oil </a:t>
            </a:r>
            <a:r>
              <a:rPr lang="pl-PL" sz="3600" b="1" dirty="0">
                <a:solidFill>
                  <a:srgbClr val="8BC540"/>
                </a:solidFill>
              </a:rPr>
              <a:t>A</a:t>
            </a:r>
            <a:r>
              <a:rPr lang="en-US" sz="3600" b="1" dirty="0" err="1">
                <a:solidFill>
                  <a:srgbClr val="8BC540"/>
                </a:solidFill>
              </a:rPr>
              <a:t>gronomic</a:t>
            </a:r>
            <a:r>
              <a:rPr lang="en-US" sz="3600" b="1" dirty="0">
                <a:solidFill>
                  <a:srgbClr val="8BC540"/>
                </a:solidFill>
              </a:rPr>
              <a:t> </a:t>
            </a:r>
            <a:r>
              <a:rPr lang="pl-PL" sz="3600" b="1" dirty="0">
                <a:solidFill>
                  <a:srgbClr val="8BC540"/>
                </a:solidFill>
              </a:rPr>
              <a:t>Cl</a:t>
            </a:r>
            <a:r>
              <a:rPr lang="en-US" sz="3600" b="1" dirty="0">
                <a:solidFill>
                  <a:srgbClr val="8BC540"/>
                </a:solidFill>
              </a:rPr>
              <a:t>ass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2" y="1663072"/>
            <a:ext cx="6393154" cy="406136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Unlike conventional farming, which often relies heavily on synthetic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agroecology emphasizes the use of organic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such as compost, manure, and green manure. These natural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help improve soil structure, increase microbial activity, and enhance nutrient cycling. Agroecological practices also promote the use of cover crops and nitrogen-fixing plants (such as legumes) to naturally enrich the soil with essential nutrients like nitrogen, reducing the dependency on chemical inputs and fostering long-term soil health and sustainability.</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61736" y="1960575"/>
            <a:ext cx="4716186" cy="3390024"/>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34561" y="78998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 </a:t>
            </a:r>
            <a:r>
              <a:rPr lang="en-US" sz="3600" b="1" dirty="0" err="1">
                <a:solidFill>
                  <a:srgbClr val="8BC540"/>
                </a:solidFill>
              </a:rPr>
              <a:t>Fertilisers</a:t>
            </a:r>
            <a:endParaRPr lang="en-US" sz="3600" b="1" dirty="0">
              <a:solidFill>
                <a:srgbClr val="8BC540"/>
              </a:solidFill>
            </a:endParaRP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wood</a:t>
              </a:r>
              <a:r>
                <a:rPr lang="pl-PL" sz="2200" b="1" kern="1200" dirty="0">
                  <a:solidFill>
                    <a:schemeClr val="accent1">
                      <a:lumMod val="50000"/>
                    </a:schemeClr>
                  </a:solidFill>
                </a:rPr>
                <a:t> </a:t>
              </a:r>
              <a:r>
                <a:rPr lang="pl-PL" sz="2200" b="1" kern="1200" dirty="0" err="1">
                  <a:solidFill>
                    <a:schemeClr val="accent1">
                      <a:lumMod val="50000"/>
                    </a:schemeClr>
                  </a:solidFill>
                </a:rPr>
                <a:t>ash</a:t>
              </a:r>
              <a:endParaRPr lang="pl-PL" sz="2200" b="1" kern="1200" dirty="0">
                <a:solidFill>
                  <a:schemeClr val="accent1">
                    <a:lumMod val="50000"/>
                  </a:schemeClr>
                </a:solidFill>
              </a:endParaRP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poultry</a:t>
              </a:r>
              <a:r>
                <a:rPr lang="pl-PL" sz="2200" b="1" kern="1200" dirty="0">
                  <a:solidFill>
                    <a:schemeClr val="accent1">
                      <a:lumMod val="50000"/>
                    </a:schemeClr>
                  </a:solidFill>
                </a:rPr>
                <a:t> </a:t>
              </a:r>
              <a:r>
                <a:rPr lang="pl-PL" sz="2200" b="1" kern="1200" dirty="0" err="1">
                  <a:solidFill>
                    <a:schemeClr val="accent1">
                      <a:lumMod val="50000"/>
                    </a:schemeClr>
                  </a:solidFill>
                </a:rPr>
                <a:t>litter</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peat</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compost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vermicompost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bone</a:t>
              </a:r>
              <a:r>
                <a:rPr lang="pl-PL" sz="2200" b="1" kern="1200" dirty="0">
                  <a:solidFill>
                    <a:schemeClr val="accent1">
                      <a:lumMod val="50000"/>
                    </a:schemeClr>
                  </a:solidFill>
                </a:rPr>
                <a:t> </a:t>
              </a:r>
              <a:r>
                <a:rPr lang="pl-PL" sz="2200" b="1" kern="1200" dirty="0" err="1">
                  <a:solidFill>
                    <a:schemeClr val="accent1">
                      <a:lumMod val="50000"/>
                    </a:schemeClr>
                  </a:solidFill>
                </a:rPr>
                <a:t>meal</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dolomitic</a:t>
              </a:r>
              <a:r>
                <a:rPr lang="pl-PL" sz="2200" b="1" kern="1200" dirty="0">
                  <a:solidFill>
                    <a:schemeClr val="accent1">
                      <a:lumMod val="50000"/>
                    </a:schemeClr>
                  </a:solidFill>
                </a:rPr>
                <a:t> </a:t>
              </a:r>
              <a:r>
                <a:rPr lang="pl-PL" sz="2200" b="1" kern="1200" dirty="0" err="1">
                  <a:solidFill>
                    <a:schemeClr val="accent1">
                      <a:lumMod val="50000"/>
                    </a:schemeClr>
                  </a:solidFill>
                </a:rPr>
                <a:t>lime</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green</a:t>
              </a:r>
              <a:r>
                <a:rPr lang="pl-PL" sz="2200" b="1" kern="1200" dirty="0">
                  <a:solidFill>
                    <a:schemeClr val="accent1">
                      <a:lumMod val="50000"/>
                    </a:schemeClr>
                  </a:solidFill>
                </a:rPr>
                <a:t> </a:t>
              </a:r>
              <a:r>
                <a:rPr lang="pl-PL" sz="2200" b="1" kern="1200" dirty="0" err="1">
                  <a:solidFill>
                    <a:schemeClr val="accent1">
                      <a:lumMod val="50000"/>
                    </a:schemeClr>
                  </a:solidFill>
                </a:rPr>
                <a:t>manure</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manure</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 </a:t>
            </a:r>
            <a:r>
              <a:rPr lang="en-US" sz="3600" b="1" dirty="0" err="1">
                <a:solidFill>
                  <a:srgbClr val="8BC540"/>
                </a:solidFill>
              </a:rPr>
              <a:t>Fertilisers</a:t>
            </a:r>
            <a:endParaRPr lang="en-US" sz="3600" b="1" dirty="0">
              <a:solidFill>
                <a:srgbClr val="8BC540"/>
              </a:solidFill>
            </a:endParaRP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200329"/>
          </a:xfrm>
          <a:prstGeom prst="rect">
            <a:avLst/>
          </a:prstGeom>
        </p:spPr>
        <p:txBody>
          <a:bodyPr wrap="square">
            <a:spAutoFi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Unlike conventional farming, which often relies heavily on synthetic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agroecology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emphasises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the use of organic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fertilisers</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such as compost, manure, and green manure.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Below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you</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can find some examples of org</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a</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nic fertili</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s</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ers.</a:t>
            </a:r>
            <a:endParaRPr lang="pl-PL" sz="24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Well Done!!! </a:t>
            </a:r>
            <a:r>
              <a:rPr lang="en-IE" sz="3600" dirty="0"/>
              <a:t>You are doing great…keep going on this learning journey.</a:t>
            </a:r>
          </a:p>
          <a:p>
            <a:pPr>
              <a:lnSpc>
                <a:spcPct val="110000"/>
              </a:lnSpc>
            </a:pPr>
            <a:r>
              <a:rPr lang="en-IE" sz="3600" dirty="0"/>
              <a:t>In Module </a:t>
            </a:r>
            <a:r>
              <a:rPr lang="pl-PL" sz="3600" dirty="0"/>
              <a:t>10</a:t>
            </a:r>
            <a:r>
              <a:rPr lang="en-IE" sz="3600" dirty="0"/>
              <a:t> we </a:t>
            </a:r>
            <a:r>
              <a:rPr lang="pl-PL" sz="3600" dirty="0" err="1"/>
              <a:t>present</a:t>
            </a:r>
            <a:r>
              <a:rPr lang="en-IE" sz="3600" dirty="0"/>
              <a:t> the important topic of </a:t>
            </a:r>
            <a:r>
              <a:rPr lang="pl-PL" sz="3600" b="1" dirty="0" err="1"/>
              <a:t>Livestock</a:t>
            </a:r>
            <a:r>
              <a:rPr lang="pl-PL" sz="3600" b="1" dirty="0"/>
              <a:t> Integration in </a:t>
            </a:r>
            <a:r>
              <a:rPr lang="pl-PL" sz="3600" b="1" dirty="0" err="1"/>
              <a:t>Agroecology</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18176"/>
            <a:ext cx="10595237" cy="3849918"/>
          </a:xfrm>
        </p:spPr>
        <p:txBody>
          <a:bodyPr/>
          <a:lstStyle/>
          <a:p>
            <a:pPr marL="0" indent="0"/>
            <a:r>
              <a:rPr lang="en-US" dirty="0"/>
              <a:t>Effective crop management is pivotal to achieving sustainability in agriculture. By integrating crop management and livestock, agroecology aims to create resilient, productive, and sustainable agricultural systems. Benefits:</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Sustainable Crop Management Practices</a:t>
            </a:r>
            <a:r>
              <a:rPr lang="pl-PL" b="1" dirty="0"/>
              <a:t> -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2478136898"/>
              </p:ext>
            </p:extLst>
          </p:nvPr>
        </p:nvGraphicFramePr>
        <p:xfrm>
          <a:off x="978035" y="2539638"/>
          <a:ext cx="4853803" cy="3526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1333481543"/>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72999</TotalTime>
  <Words>7121</Words>
  <Application>Microsoft Office PowerPoint</Application>
  <PresentationFormat>Widescreen</PresentationFormat>
  <Paragraphs>699</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583</cp:revision>
  <dcterms:created xsi:type="dcterms:W3CDTF">2020-10-14T13:32:04Z</dcterms:created>
  <dcterms:modified xsi:type="dcterms:W3CDTF">2024-10-22T10:16:03Z</dcterms:modified>
</cp:coreProperties>
</file>