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0"/>
  </p:notesMasterIdLst>
  <p:sldIdLst>
    <p:sldId id="4587" r:id="rId2"/>
    <p:sldId id="4306" r:id="rId3"/>
    <p:sldId id="4585" r:id="rId4"/>
    <p:sldId id="4323" r:id="rId5"/>
    <p:sldId id="4322" r:id="rId6"/>
    <p:sldId id="4455" r:id="rId7"/>
    <p:sldId id="4447" r:id="rId8"/>
    <p:sldId id="4456" r:id="rId9"/>
    <p:sldId id="4451" r:id="rId10"/>
    <p:sldId id="4453" r:id="rId11"/>
    <p:sldId id="4454" r:id="rId12"/>
    <p:sldId id="4448" r:id="rId13"/>
    <p:sldId id="4474" r:id="rId14"/>
    <p:sldId id="4479" r:id="rId15"/>
    <p:sldId id="4480" r:id="rId16"/>
    <p:sldId id="4505" r:id="rId17"/>
    <p:sldId id="4506" r:id="rId18"/>
    <p:sldId id="4507" r:id="rId19"/>
    <p:sldId id="4508" r:id="rId20"/>
    <p:sldId id="4509" r:id="rId21"/>
    <p:sldId id="4481" r:id="rId22"/>
    <p:sldId id="4459" r:id="rId23"/>
    <p:sldId id="4482" r:id="rId24"/>
    <p:sldId id="4491" r:id="rId25"/>
    <p:sldId id="4499" r:id="rId26"/>
    <p:sldId id="4492" r:id="rId27"/>
    <p:sldId id="4468" r:id="rId28"/>
    <p:sldId id="4493" r:id="rId29"/>
    <p:sldId id="4578" r:id="rId30"/>
    <p:sldId id="4510" r:id="rId31"/>
    <p:sldId id="4575" r:id="rId32"/>
    <p:sldId id="4576" r:id="rId33"/>
    <p:sldId id="4577" r:id="rId34"/>
    <p:sldId id="4573" r:id="rId35"/>
    <p:sldId id="4511" r:id="rId36"/>
    <p:sldId id="4570" r:id="rId37"/>
    <p:sldId id="4530" r:id="rId38"/>
    <p:sldId id="4512" r:id="rId39"/>
    <p:sldId id="4571" r:id="rId40"/>
    <p:sldId id="4572" r:id="rId41"/>
    <p:sldId id="4449" r:id="rId42"/>
    <p:sldId id="4531" r:id="rId43"/>
    <p:sldId id="4532" r:id="rId44"/>
    <p:sldId id="4533" r:id="rId45"/>
    <p:sldId id="4534" r:id="rId46"/>
    <p:sldId id="4535" r:id="rId47"/>
    <p:sldId id="4536" r:id="rId48"/>
    <p:sldId id="4388" r:id="rId49"/>
    <p:sldId id="4537" r:id="rId50"/>
    <p:sldId id="4538" r:id="rId51"/>
    <p:sldId id="4539" r:id="rId52"/>
    <p:sldId id="4540" r:id="rId53"/>
    <p:sldId id="4549" r:id="rId54"/>
    <p:sldId id="4550" r:id="rId55"/>
    <p:sldId id="4551" r:id="rId56"/>
    <p:sldId id="4552" r:id="rId57"/>
    <p:sldId id="4553" r:id="rId58"/>
    <p:sldId id="4554" r:id="rId59"/>
    <p:sldId id="4555" r:id="rId60"/>
    <p:sldId id="4556" r:id="rId61"/>
    <p:sldId id="4557" r:id="rId62"/>
    <p:sldId id="4558" r:id="rId63"/>
    <p:sldId id="4559" r:id="rId64"/>
    <p:sldId id="4560" r:id="rId65"/>
    <p:sldId id="4561" r:id="rId66"/>
    <p:sldId id="4562" r:id="rId67"/>
    <p:sldId id="4513" r:id="rId68"/>
    <p:sldId id="4385" r:id="rId69"/>
    <p:sldId id="4386" r:id="rId70"/>
    <p:sldId id="4387" r:id="rId71"/>
    <p:sldId id="4383" r:id="rId72"/>
    <p:sldId id="4384" r:id="rId73"/>
    <p:sldId id="4378" r:id="rId74"/>
    <p:sldId id="4390" r:id="rId75"/>
    <p:sldId id="4450" r:id="rId76"/>
    <p:sldId id="4565" r:id="rId77"/>
    <p:sldId id="4563" r:id="rId78"/>
    <p:sldId id="4569" r:id="rId79"/>
    <p:sldId id="4541" r:id="rId80"/>
    <p:sldId id="4542" r:id="rId81"/>
    <p:sldId id="4543" r:id="rId82"/>
    <p:sldId id="4544" r:id="rId83"/>
    <p:sldId id="4545" r:id="rId84"/>
    <p:sldId id="4546" r:id="rId85"/>
    <p:sldId id="4547" r:id="rId86"/>
    <p:sldId id="4584" r:id="rId87"/>
    <p:sldId id="4548" r:id="rId88"/>
    <p:sldId id="4586"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587"/>
            <p14:sldId id="4306"/>
            <p14:sldId id="4585"/>
            <p14:sldId id="4323"/>
            <p14:sldId id="4322"/>
            <p14:sldId id="4455"/>
            <p14:sldId id="4447"/>
            <p14:sldId id="4456"/>
            <p14:sldId id="4451"/>
            <p14:sldId id="4453"/>
            <p14:sldId id="4454"/>
            <p14:sldId id="4448"/>
            <p14:sldId id="4474"/>
            <p14:sldId id="4479"/>
            <p14:sldId id="4480"/>
            <p14:sldId id="4505"/>
            <p14:sldId id="4506"/>
            <p14:sldId id="4507"/>
            <p14:sldId id="4508"/>
            <p14:sldId id="4509"/>
            <p14:sldId id="4481"/>
            <p14:sldId id="4459"/>
            <p14:sldId id="4482"/>
            <p14:sldId id="4491"/>
            <p14:sldId id="4499"/>
            <p14:sldId id="4492"/>
            <p14:sldId id="4468"/>
            <p14:sldId id="4493"/>
            <p14:sldId id="4578"/>
            <p14:sldId id="4510"/>
            <p14:sldId id="4575"/>
            <p14:sldId id="4576"/>
            <p14:sldId id="4577"/>
            <p14:sldId id="4573"/>
            <p14:sldId id="4511"/>
            <p14:sldId id="4570"/>
            <p14:sldId id="4530"/>
            <p14:sldId id="4512"/>
            <p14:sldId id="4571"/>
            <p14:sldId id="4572"/>
            <p14:sldId id="4449"/>
            <p14:sldId id="4531"/>
            <p14:sldId id="4532"/>
            <p14:sldId id="4533"/>
            <p14:sldId id="4534"/>
            <p14:sldId id="4535"/>
            <p14:sldId id="4536"/>
            <p14:sldId id="4388"/>
            <p14:sldId id="4537"/>
            <p14:sldId id="4538"/>
            <p14:sldId id="4539"/>
            <p14:sldId id="4540"/>
            <p14:sldId id="4549"/>
            <p14:sldId id="4550"/>
            <p14:sldId id="4551"/>
            <p14:sldId id="4552"/>
            <p14:sldId id="4553"/>
            <p14:sldId id="4554"/>
            <p14:sldId id="4555"/>
            <p14:sldId id="4556"/>
            <p14:sldId id="4557"/>
            <p14:sldId id="4558"/>
            <p14:sldId id="4559"/>
            <p14:sldId id="4560"/>
            <p14:sldId id="4561"/>
            <p14:sldId id="4562"/>
            <p14:sldId id="4513"/>
            <p14:sldId id="4385"/>
            <p14:sldId id="4386"/>
            <p14:sldId id="4387"/>
            <p14:sldId id="4383"/>
            <p14:sldId id="4384"/>
            <p14:sldId id="4378"/>
            <p14:sldId id="4390"/>
            <p14:sldId id="4450"/>
            <p14:sldId id="4565"/>
            <p14:sldId id="4563"/>
            <p14:sldId id="4569"/>
            <p14:sldId id="4541"/>
            <p14:sldId id="4542"/>
            <p14:sldId id="4543"/>
            <p14:sldId id="4544"/>
            <p14:sldId id="4545"/>
            <p14:sldId id="4546"/>
            <p14:sldId id="4547"/>
            <p14:sldId id="4584"/>
            <p14:sldId id="4548"/>
            <p14:sldId id="4586"/>
          </p14:sldIdLst>
        </p14:section>
      </p14:sectionLst>
    </p:ext>
    <p:ext uri="{EFAFB233-063F-42B5-8137-9DF3F51BA10A}">
      <p15:sldGuideLst xmlns:p15="http://schemas.microsoft.com/office/powerpoint/2012/main">
        <p15:guide id="1" orient="horz" pos="2319" userDrawn="1">
          <p15:clr>
            <a:srgbClr val="A4A3A4"/>
          </p15:clr>
        </p15:guide>
        <p15:guide id="2" pos="52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41"/>
    <a:srgbClr val="006600"/>
    <a:srgbClr val="000000"/>
    <a:srgbClr val="8BC540"/>
    <a:srgbClr val="9FDADF"/>
    <a:srgbClr val="9DD8DE"/>
    <a:srgbClr val="231F20"/>
    <a:srgbClr val="E6E6E6"/>
    <a:srgbClr val="75A949"/>
    <a:srgbClr val="63C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5F294-6103-44BC-B726-95ABE92D33DF}" v="2" dt="2024-10-08T04:36:24.996"/>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6" autoAdjust="0"/>
    <p:restoredTop sz="86399"/>
  </p:normalViewPr>
  <p:slideViewPr>
    <p:cSldViewPr snapToGrid="0" snapToObjects="1">
      <p:cViewPr varScale="1">
        <p:scale>
          <a:sx n="106" d="100"/>
          <a:sy n="106" d="100"/>
        </p:scale>
        <p:origin x="678" y="126"/>
      </p:cViewPr>
      <p:guideLst>
        <p:guide orient="horz" pos="2319"/>
        <p:guide pos="5292"/>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a Słupczyńska" userId="146a395ff106072b" providerId="LiveId" clId="{9575F294-6103-44BC-B726-95ABE92D33DF}"/>
    <pc:docChg chg="custSel delSld modSld modSection">
      <pc:chgData name="Maja Słupczyńska" userId="146a395ff106072b" providerId="LiveId" clId="{9575F294-6103-44BC-B726-95ABE92D33DF}" dt="2024-10-08T04:41:54.362" v="60" actId="5793"/>
      <pc:docMkLst>
        <pc:docMk/>
      </pc:docMkLst>
      <pc:sldChg chg="del">
        <pc:chgData name="Maja Słupczyńska" userId="146a395ff106072b" providerId="LiveId" clId="{9575F294-6103-44BC-B726-95ABE92D33DF}" dt="2024-10-08T04:40:56.644" v="51" actId="2696"/>
        <pc:sldMkLst>
          <pc:docMk/>
          <pc:sldMk cId="4169825511" sldId="4263"/>
        </pc:sldMkLst>
      </pc:sldChg>
      <pc:sldChg chg="del">
        <pc:chgData name="Maja Słupczyńska" userId="146a395ff106072b" providerId="LiveId" clId="{9575F294-6103-44BC-B726-95ABE92D33DF}" dt="2024-10-08T04:40:50.937" v="50" actId="2696"/>
        <pc:sldMkLst>
          <pc:docMk/>
          <pc:sldMk cId="2373261654" sldId="4353"/>
        </pc:sldMkLst>
      </pc:sldChg>
      <pc:sldChg chg="del">
        <pc:chgData name="Maja Słupczyńska" userId="146a395ff106072b" providerId="LiveId" clId="{9575F294-6103-44BC-B726-95ABE92D33DF}" dt="2024-10-08T04:40:50.937" v="50" actId="2696"/>
        <pc:sldMkLst>
          <pc:docMk/>
          <pc:sldMk cId="1733570501" sldId="4579"/>
        </pc:sldMkLst>
      </pc:sldChg>
      <pc:sldChg chg="del">
        <pc:chgData name="Maja Słupczyńska" userId="146a395ff106072b" providerId="LiveId" clId="{9575F294-6103-44BC-B726-95ABE92D33DF}" dt="2024-10-08T04:40:50.937" v="50" actId="2696"/>
        <pc:sldMkLst>
          <pc:docMk/>
          <pc:sldMk cId="2934714976" sldId="4580"/>
        </pc:sldMkLst>
      </pc:sldChg>
      <pc:sldChg chg="del">
        <pc:chgData name="Maja Słupczyńska" userId="146a395ff106072b" providerId="LiveId" clId="{9575F294-6103-44BC-B726-95ABE92D33DF}" dt="2024-10-08T04:40:50.937" v="50" actId="2696"/>
        <pc:sldMkLst>
          <pc:docMk/>
          <pc:sldMk cId="2542132064" sldId="4581"/>
        </pc:sldMkLst>
      </pc:sldChg>
      <pc:sldChg chg="delSp modSp del mod">
        <pc:chgData name="Maja Słupczyńska" userId="146a395ff106072b" providerId="LiveId" clId="{9575F294-6103-44BC-B726-95ABE92D33DF}" dt="2024-10-08T04:40:50.937" v="50" actId="2696"/>
        <pc:sldMkLst>
          <pc:docMk/>
          <pc:sldMk cId="1121848078" sldId="4582"/>
        </pc:sldMkLst>
        <pc:picChg chg="del mod">
          <ac:chgData name="Maja Słupczyńska" userId="146a395ff106072b" providerId="LiveId" clId="{9575F294-6103-44BC-B726-95ABE92D33DF}" dt="2024-10-08T04:36:08.364" v="2" actId="478"/>
          <ac:picMkLst>
            <pc:docMk/>
            <pc:sldMk cId="1121848078" sldId="4582"/>
            <ac:picMk id="13" creationId="{45B5AA25-CCFD-F079-7CD0-9705D0892927}"/>
          </ac:picMkLst>
        </pc:picChg>
      </pc:sldChg>
      <pc:sldChg chg="modSp mod">
        <pc:chgData name="Maja Słupczyńska" userId="146a395ff106072b" providerId="LiveId" clId="{9575F294-6103-44BC-B726-95ABE92D33DF}" dt="2024-10-08T04:40:34.995" v="49" actId="404"/>
        <pc:sldMkLst>
          <pc:docMk/>
          <pc:sldMk cId="3745404518" sldId="4584"/>
        </pc:sldMkLst>
        <pc:spChg chg="mod">
          <ac:chgData name="Maja Słupczyńska" userId="146a395ff106072b" providerId="LiveId" clId="{9575F294-6103-44BC-B726-95ABE92D33DF}" dt="2024-10-08T04:40:34.995" v="49" actId="404"/>
          <ac:spMkLst>
            <pc:docMk/>
            <pc:sldMk cId="3745404518" sldId="4584"/>
            <ac:spMk id="27" creationId="{F7BB8840-001A-454B-8019-5217E8BFAF6F}"/>
          </ac:spMkLst>
        </pc:spChg>
      </pc:sldChg>
      <pc:sldChg chg="modSp mod">
        <pc:chgData name="Maja Słupczyńska" userId="146a395ff106072b" providerId="LiveId" clId="{9575F294-6103-44BC-B726-95ABE92D33DF}" dt="2024-10-08T04:41:54.362" v="60" actId="5793"/>
        <pc:sldMkLst>
          <pc:docMk/>
          <pc:sldMk cId="2329215463" sldId="4585"/>
        </pc:sldMkLst>
        <pc:spChg chg="mod">
          <ac:chgData name="Maja Słupczyńska" userId="146a395ff106072b" providerId="LiveId" clId="{9575F294-6103-44BC-B726-95ABE92D33DF}" dt="2024-10-08T04:41:54.362" v="60" actId="5793"/>
          <ac:spMkLst>
            <pc:docMk/>
            <pc:sldMk cId="2329215463" sldId="4585"/>
            <ac:spMk id="4" creationId="{69C4C521-ACB3-3C4A-98C7-52C0D86C782A}"/>
          </ac:spMkLst>
        </pc:spChg>
      </pc:sldChg>
      <pc:sldChg chg="modSp mod">
        <pc:chgData name="Maja Słupczyńska" userId="146a395ff106072b" providerId="LiveId" clId="{9575F294-6103-44BC-B726-95ABE92D33DF}" dt="2024-10-08T04:39:56.722" v="48" actId="20577"/>
        <pc:sldMkLst>
          <pc:docMk/>
          <pc:sldMk cId="553482240" sldId="4586"/>
        </pc:sldMkLst>
        <pc:spChg chg="mod">
          <ac:chgData name="Maja Słupczyńska" userId="146a395ff106072b" providerId="LiveId" clId="{9575F294-6103-44BC-B726-95ABE92D33DF}" dt="2024-10-08T04:39:56.722" v="48" actId="20577"/>
          <ac:spMkLst>
            <pc:docMk/>
            <pc:sldMk cId="553482240" sldId="4586"/>
            <ac:spMk id="5" creationId="{82B50135-A0BB-ABA4-6969-DE526CB36BA4}"/>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1" Type="http://schemas.openxmlformats.org/officeDocument/2006/relationships/image" Target="../media/image93.png"/></Relationships>
</file>

<file path=ppt/diagrams/_rels/data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diagrams/_rels/data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diagrams/_rels/data13.xml.rels><?xml version="1.0" encoding="UTF-8" standalone="yes"?>
<Relationships xmlns="http://schemas.openxmlformats.org/package/2006/relationships"><Relationship Id="rId1" Type="http://schemas.openxmlformats.org/officeDocument/2006/relationships/image" Target="../media/image100.png"/></Relationships>
</file>

<file path=ppt/diagrams/_rels/data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iagrams/_rels/data1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image" Target="../media/image109.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diagrams/_rels/data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ata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ata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diagrams/_rels/data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peg"/></Relationships>
</file>

<file path=ppt/diagrams/_rels/data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image" Target="../media/image127.jpeg"/></Relationships>
</file>

<file path=ppt/diagrams/_rels/data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png"/></Relationships>
</file>

<file path=ppt/diagrams/_rels/data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4.jpeg"/><Relationship Id="rId1" Type="http://schemas.openxmlformats.org/officeDocument/2006/relationships/image" Target="../media/image133.jpeg"/></Relationships>
</file>

<file path=ppt/diagrams/_rels/data23.xml.rels><?xml version="1.0" encoding="UTF-8" standalone="yes"?>
<Relationships xmlns="http://schemas.openxmlformats.org/package/2006/relationships"><Relationship Id="rId1" Type="http://schemas.openxmlformats.org/officeDocument/2006/relationships/image" Target="../media/image137.png"/></Relationships>
</file>

<file path=ppt/diagrams/_rels/data26.xml.rels><?xml version="1.0" encoding="UTF-8" standalone="yes"?>
<Relationships xmlns="http://schemas.openxmlformats.org/package/2006/relationships"><Relationship Id="rId1" Type="http://schemas.openxmlformats.org/officeDocument/2006/relationships/image" Target="../media/image154.png"/></Relationships>
</file>

<file path=ppt/diagrams/_rels/data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60.jpeg"/></Relationships>
</file>

<file path=ppt/diagrams/_rels/data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61.png"/></Relationships>
</file>

<file path=ppt/diagrams/_rels/data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diagrams/_rels/data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diagrams/_rels/data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diagrams/_rels/data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ata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ata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png"/></Relationships>
</file>

<file path=ppt/diagrams/_rels/data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jpeg"/><Relationship Id="rId4" Type="http://schemas.openxmlformats.org/officeDocument/2006/relationships/image" Target="../media/image167.jpeg"/></Relationships>
</file>

<file path=ppt/diagrams/_rels/data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70.png"/><Relationship Id="rId1" Type="http://schemas.openxmlformats.org/officeDocument/2006/relationships/image" Target="../media/image169.png"/><Relationship Id="rId4" Type="http://schemas.openxmlformats.org/officeDocument/2006/relationships/image" Target="../media/image168.jpeg"/></Relationships>
</file>

<file path=ppt/diagrams/_rels/data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image" Target="../media/image170.png"/><Relationship Id="rId4" Type="http://schemas.openxmlformats.org/officeDocument/2006/relationships/image" Target="../media/image169.png"/></Relationships>
</file>

<file path=ppt/diagrams/_rels/data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ata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ata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ata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172.jpeg"/></Relationships>
</file>

<file path=ppt/diagrams/_rels/data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diagrams/_rels/data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9.jpeg"/><Relationship Id="rId1" Type="http://schemas.openxmlformats.org/officeDocument/2006/relationships/image" Target="../media/image178.jpeg"/></Relationships>
</file>

<file path=ppt/diagrams/_rels/data43.xml.rels><?xml version="1.0" encoding="UTF-8" standalone="yes"?>
<Relationships xmlns="http://schemas.openxmlformats.org/package/2006/relationships"><Relationship Id="rId1" Type="http://schemas.openxmlformats.org/officeDocument/2006/relationships/image" Target="../media/image180.jpeg"/></Relationships>
</file>

<file path=ppt/diagrams/_rels/data4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image" Target="../media/image181.jpeg"/><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diagrams/_rels/data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ata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ata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ata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ata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9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00.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image" Target="../media/image109.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peg"/></Relationships>
</file>

<file path=ppt/diagrams/_rels/drawing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image" Target="../media/image127.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4.jpeg"/><Relationship Id="rId1" Type="http://schemas.openxmlformats.org/officeDocument/2006/relationships/image" Target="../media/image133.jpeg"/></Relationships>
</file>

<file path=ppt/diagrams/_rels/drawing23.xml.rels><?xml version="1.0" encoding="UTF-8" standalone="yes"?>
<Relationships xmlns="http://schemas.openxmlformats.org/package/2006/relationships"><Relationship Id="rId1" Type="http://schemas.openxmlformats.org/officeDocument/2006/relationships/image" Target="../media/image137.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154.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60.jpeg"/></Relationships>
</file>

<file path=ppt/diagrams/_rels/drawing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61.png"/></Relationships>
</file>

<file path=ppt/diagrams/_rels/drawing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diagrams/_rels/drawing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diagrams/_rels/drawing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diagrams/_rels/drawing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rawing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jpeg"/><Relationship Id="rId4" Type="http://schemas.openxmlformats.org/officeDocument/2006/relationships/image" Target="../media/image167.jpeg"/></Relationships>
</file>

<file path=ppt/diagrams/_rels/drawing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70.png"/><Relationship Id="rId1" Type="http://schemas.openxmlformats.org/officeDocument/2006/relationships/image" Target="../media/image169.png"/><Relationship Id="rId4" Type="http://schemas.openxmlformats.org/officeDocument/2006/relationships/image" Target="../media/image168.jpeg"/></Relationships>
</file>

<file path=ppt/diagrams/_rels/drawing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image" Target="../media/image170.png"/><Relationship Id="rId4" Type="http://schemas.openxmlformats.org/officeDocument/2006/relationships/image" Target="../media/image169.png"/></Relationships>
</file>

<file path=ppt/diagrams/_rels/drawing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rawing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172.jpeg"/></Relationships>
</file>

<file path=ppt/diagrams/_rels/drawing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diagrams/_rels/drawing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9.jpeg"/><Relationship Id="rId1" Type="http://schemas.openxmlformats.org/officeDocument/2006/relationships/image" Target="../media/image178.jpeg"/></Relationships>
</file>

<file path=ppt/diagrams/_rels/drawing43.xml.rels><?xml version="1.0" encoding="UTF-8" standalone="yes"?>
<Relationships xmlns="http://schemas.openxmlformats.org/package/2006/relationships"><Relationship Id="rId1" Type="http://schemas.openxmlformats.org/officeDocument/2006/relationships/image" Target="../media/image180.jpeg"/></Relationships>
</file>

<file path=ppt/diagrams/_rels/drawing4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image" Target="../media/image181.jpeg"/><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a:solidFill>
          <a:srgbClr val="006600">
            <a:alpha val="40000"/>
          </a:srgbClr>
        </a:solidFill>
      </dgm:spPr>
      <dgm:t>
        <a:bodyPr/>
        <a:lstStyle/>
        <a:p>
          <a:r>
            <a:rPr lang="en-US" b="1" dirty="0"/>
            <a:t>a return to the roots of traditional farming</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a:solidFill>
          <a:srgbClr val="006600">
            <a:alpha val="40000"/>
          </a:srgbClr>
        </a:solidFill>
      </dgm:spPr>
      <dgm:t>
        <a:bodyPr/>
        <a:lstStyle/>
        <a:p>
          <a:r>
            <a:rPr lang="en-US" b="1" dirty="0"/>
            <a:t>a leap forward in innovative, sustainable agriculture </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35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en-US" b="1" i="0" dirty="0">
              <a:solidFill>
                <a:srgbClr val="231F20"/>
              </a:solidFill>
            </a:rPr>
            <a:t>Winter c</a:t>
          </a:r>
          <a:r>
            <a:rPr lang="pl-PL" b="1" i="0" dirty="0" err="1">
              <a:solidFill>
                <a:srgbClr val="231F20"/>
              </a:solidFill>
            </a:rPr>
            <a:t>over</a:t>
          </a:r>
          <a:r>
            <a:rPr lang="en-US" b="1" i="0" dirty="0">
              <a:solidFill>
                <a:srgbClr val="231F20"/>
              </a:solidFill>
            </a:rPr>
            <a:t> crops </a:t>
          </a:r>
          <a:r>
            <a:rPr lang="en-US" dirty="0">
              <a:solidFill>
                <a:srgbClr val="231F20"/>
              </a:solidFill>
            </a:rPr>
            <a:t>are sown when a spring crop is planned for the following year</a:t>
          </a:r>
          <a:r>
            <a:rPr lang="pl-PL" dirty="0">
              <a:solidFill>
                <a:srgbClr val="231F20"/>
              </a:solidFill>
            </a:rPr>
            <a:t>.</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8BC540">
            <a:alpha val="50196"/>
          </a:srgbClr>
        </a:solidFill>
        <a:ln>
          <a:solidFill>
            <a:srgbClr val="8BC540"/>
          </a:solidFill>
        </a:ln>
      </dgm:spPr>
      <dgm:t>
        <a:bodyPr/>
        <a:lstStyle/>
        <a:p>
          <a:r>
            <a:rPr lang="pl-PL" i="0" dirty="0">
              <a:solidFill>
                <a:srgbClr val="231F20"/>
              </a:solidFill>
            </a:rPr>
            <a:t> </a:t>
          </a:r>
          <a:r>
            <a:rPr lang="pl-PL" b="1" i="0" dirty="0">
              <a:solidFill>
                <a:srgbClr val="231F20"/>
              </a:solidFill>
            </a:rPr>
            <a:t>S</a:t>
          </a:r>
          <a:r>
            <a:rPr lang="en-US" b="1" i="0" dirty="0" err="1">
              <a:solidFill>
                <a:srgbClr val="231F20"/>
              </a:solidFill>
            </a:rPr>
            <a:t>tubble</a:t>
          </a:r>
          <a:r>
            <a:rPr lang="en-US" b="1" i="0" dirty="0">
              <a:solidFill>
                <a:srgbClr val="231F20"/>
              </a:solidFill>
            </a:rPr>
            <a:t> c</a:t>
          </a:r>
          <a:r>
            <a:rPr lang="pl-PL" b="1" i="0" dirty="0" err="1">
              <a:solidFill>
                <a:srgbClr val="231F20"/>
              </a:solidFill>
            </a:rPr>
            <a:t>over</a:t>
          </a:r>
          <a:r>
            <a:rPr lang="en-US" b="1" i="0" dirty="0">
              <a:solidFill>
                <a:srgbClr val="231F20"/>
              </a:solidFill>
            </a:rPr>
            <a:t> crops </a:t>
          </a:r>
          <a:r>
            <a:rPr lang="en-US" dirty="0">
              <a:solidFill>
                <a:srgbClr val="231F20"/>
              </a:solidFill>
            </a:rPr>
            <a:t>are sown when a winter crop is planned. </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700" b="0" i="0" dirty="0">
              <a:solidFill>
                <a:srgbClr val="231F20"/>
              </a:solidFill>
            </a:rPr>
            <a:t>CEREALS</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custT="1"/>
      <dgm:spPr>
        <a:solidFill>
          <a:srgbClr val="9FDADF"/>
        </a:solidFill>
      </dgm:spPr>
      <dgm:t>
        <a:bodyPr/>
        <a:lstStyle/>
        <a:p>
          <a:r>
            <a:rPr lang="pl-PL" sz="2700" dirty="0">
              <a:solidFill>
                <a:srgbClr val="231F20"/>
              </a:solidFill>
            </a:rPr>
            <a:t>OILSEEDS</a:t>
          </a: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700" dirty="0">
              <a:solidFill>
                <a:srgbClr val="231F20"/>
              </a:solidFill>
            </a:rPr>
            <a:t>FORAGE CROPS</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pl-PL" b="0" i="0" dirty="0">
              <a:solidFill>
                <a:srgbClr val="231F20"/>
              </a:solidFill>
            </a:rPr>
            <a:t>SMALL-SEEDED LEGUMES</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pl-PL" b="0" i="0" dirty="0">
              <a:solidFill>
                <a:srgbClr val="231F20"/>
              </a:solidFill>
            </a:rPr>
            <a:t>LARGE-SEEDED LEGUMES</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a:solidFill>
                <a:srgbClr val="231F20"/>
              </a:solidFill>
            </a:rPr>
            <a:t>NECTARIFEROUS PLANTS</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9FDADF">
            <a:alpha val="40000"/>
          </a:srgbClr>
        </a:solidFill>
        <a:ln>
          <a:noFill/>
        </a:ln>
      </dgm:spPr>
      <dgm: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It is important to include leguminous plants in catch crops, as they have the ability to </a:t>
          </a:r>
          <a:r>
            <a:rPr lang="en-US" sz="2400" b="1" i="1" dirty="0">
              <a:solidFill>
                <a:srgbClr val="231F20"/>
              </a:solidFill>
              <a:latin typeface="Calibri" panose="020F0502020204030204" pitchFamily="34" charset="0"/>
              <a:ea typeface="Calibri" panose="020F0502020204030204" pitchFamily="34" charset="0"/>
              <a:cs typeface="Vrinda" panose="020B0502040204020203" pitchFamily="34" charset="0"/>
            </a:rPr>
            <a:t>fix atmospheric nitrogen</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Most common leguminous plants are:</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234014" custScaleY="100001" custLinFactNeighborX="14114" custLinFactNeighborY="-14755">
        <dgm:presLayoutVars>
          <dgm:bulletEnabled val="1"/>
        </dgm:presLayoutVars>
      </dgm:prSet>
      <dgm:spPr/>
    </dgm:pt>
    <dgm:pt modelId="{BB8FA752-E465-409F-9927-217BE7235794}" type="pres">
      <dgm:prSet presAssocID="{EF8720EB-C1AB-484B-BA55-EBAB54D29801}" presName="rect2" presStyleLbl="fgImgPlace1" presStyleIdx="0" presStyleCnt="1" custLinFactX="-159272" custLinFactNeighborX="-200000"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FEF9FB-3A61-43EC-90FF-ACFE83B216FE}"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BF11F71B-B95A-4CE4-8E8C-9C724BC4CDAE}">
      <dgm:prSet phldrT="[Tekst]"/>
      <dgm:spPr/>
      <dgm:t>
        <a:bodyPr/>
        <a:lstStyle/>
        <a:p>
          <a:r>
            <a:rPr lang="pl-PL" b="1" dirty="0"/>
            <a:t>HORSEBEAN</a:t>
          </a:r>
        </a:p>
      </dgm:t>
    </dgm:pt>
    <dgm:pt modelId="{C6D57FA2-F199-40AC-A286-D62B3147883E}" type="parTrans" cxnId="{D5E3E06B-7048-4C9C-82F3-C50541F8658A}">
      <dgm:prSet/>
      <dgm:spPr/>
      <dgm:t>
        <a:bodyPr/>
        <a:lstStyle/>
        <a:p>
          <a:endParaRPr lang="pl-PL" b="1"/>
        </a:p>
      </dgm:t>
    </dgm:pt>
    <dgm:pt modelId="{D22E38F9-A41D-4857-9952-AB9330E05438}" type="sibTrans" cxnId="{D5E3E06B-7048-4C9C-82F3-C50541F8658A}">
      <dgm:prSet/>
      <dgm:spPr/>
      <dgm:t>
        <a:bodyPr/>
        <a:lstStyle/>
        <a:p>
          <a:endParaRPr lang="pl-PL" b="1"/>
        </a:p>
      </dgm:t>
    </dgm:pt>
    <dgm:pt modelId="{CCA40321-5427-4556-AF42-BDFF52E074CC}">
      <dgm:prSet phldrT="[Tekst]"/>
      <dgm:spPr/>
      <dgm:t>
        <a:bodyPr/>
        <a:lstStyle/>
        <a:p>
          <a:r>
            <a:rPr lang="pl-PL" b="1" dirty="0"/>
            <a:t>FIELD PEA</a:t>
          </a:r>
        </a:p>
      </dgm:t>
    </dgm:pt>
    <dgm:pt modelId="{B66BFAEB-670D-48E4-ACDD-3E334056C5E8}" type="parTrans" cxnId="{E85E2321-AC53-4D17-AADE-3BED29AD71AE}">
      <dgm:prSet/>
      <dgm:spPr/>
      <dgm:t>
        <a:bodyPr/>
        <a:lstStyle/>
        <a:p>
          <a:endParaRPr lang="pl-PL" b="1"/>
        </a:p>
      </dgm:t>
    </dgm:pt>
    <dgm:pt modelId="{51BE65DC-5107-4C5F-B632-EE6F37CB1026}" type="sibTrans" cxnId="{E85E2321-AC53-4D17-AADE-3BED29AD71AE}">
      <dgm:prSet/>
      <dgm:spPr/>
      <dgm:t>
        <a:bodyPr/>
        <a:lstStyle/>
        <a:p>
          <a:endParaRPr lang="pl-PL" b="1"/>
        </a:p>
      </dgm:t>
    </dgm:pt>
    <dgm:pt modelId="{EE9BBBEC-67E7-49ED-99EF-5A6ACEB30D8A}">
      <dgm:prSet phldrT="[Tekst]"/>
      <dgm:spPr/>
      <dgm:t>
        <a:bodyPr/>
        <a:lstStyle/>
        <a:p>
          <a:r>
            <a:rPr lang="pl-PL" b="1" dirty="0"/>
            <a:t>YELLOW LUPIN</a:t>
          </a:r>
        </a:p>
      </dgm:t>
    </dgm:pt>
    <dgm:pt modelId="{2DF24B0B-50BC-43F3-ADDE-9939BFFAE11D}" type="parTrans" cxnId="{3F09B8C4-C18C-4857-A10E-F2DDF09BDA0A}">
      <dgm:prSet/>
      <dgm:spPr/>
      <dgm:t>
        <a:bodyPr/>
        <a:lstStyle/>
        <a:p>
          <a:endParaRPr lang="pl-PL" b="1"/>
        </a:p>
      </dgm:t>
    </dgm:pt>
    <dgm:pt modelId="{7CFFD8DB-AAC8-4D11-9456-63B135A691E1}" type="sibTrans" cxnId="{3F09B8C4-C18C-4857-A10E-F2DDF09BDA0A}">
      <dgm:prSet/>
      <dgm:spPr/>
      <dgm:t>
        <a:bodyPr/>
        <a:lstStyle/>
        <a:p>
          <a:endParaRPr lang="pl-PL" b="1"/>
        </a:p>
      </dgm:t>
    </dgm:pt>
    <dgm:pt modelId="{61616BAC-C561-412D-8FB3-0EDB13DD8559}">
      <dgm:prSet phldrT="[Tekst]"/>
      <dgm:spPr/>
      <dgm:t>
        <a:bodyPr/>
        <a:lstStyle/>
        <a:p>
          <a:r>
            <a:rPr lang="pl-PL" b="1" dirty="0"/>
            <a:t>COMMON VETCH</a:t>
          </a:r>
        </a:p>
      </dgm:t>
    </dgm:pt>
    <dgm:pt modelId="{E33EAAC2-3163-482C-A91A-71B1087743DB}" type="parTrans" cxnId="{8DAC9D6C-8E3B-43A4-9B2A-D0206B0ABC3F}">
      <dgm:prSet/>
      <dgm:spPr/>
      <dgm:t>
        <a:bodyPr/>
        <a:lstStyle/>
        <a:p>
          <a:endParaRPr lang="pl-PL" b="1"/>
        </a:p>
      </dgm:t>
    </dgm:pt>
    <dgm:pt modelId="{CEEE5BD3-53B6-4254-B4F8-E66D4DBDB29B}" type="sibTrans" cxnId="{8DAC9D6C-8E3B-43A4-9B2A-D0206B0ABC3F}">
      <dgm:prSet/>
      <dgm:spPr/>
      <dgm:t>
        <a:bodyPr/>
        <a:lstStyle/>
        <a:p>
          <a:endParaRPr lang="pl-PL" b="1"/>
        </a:p>
      </dgm:t>
    </dgm:pt>
    <dgm:pt modelId="{38794F81-C141-4556-8D2D-EE7C290B8E72}">
      <dgm:prSet phldrT="[Tekst]"/>
      <dgm:spPr/>
      <dgm:t>
        <a:bodyPr/>
        <a:lstStyle/>
        <a:p>
          <a:r>
            <a:rPr lang="pl-PL" b="1" dirty="0"/>
            <a:t>BLUE LUPIN</a:t>
          </a:r>
        </a:p>
      </dgm:t>
    </dgm:pt>
    <dgm:pt modelId="{D1441E7A-8050-4AD3-8EED-5FD19991CB14}" type="parTrans" cxnId="{3B2FC26C-C55B-48B5-AFE8-7D3628AEE51C}">
      <dgm:prSet/>
      <dgm:spPr/>
      <dgm:t>
        <a:bodyPr/>
        <a:lstStyle/>
        <a:p>
          <a:endParaRPr lang="pl-PL" b="1"/>
        </a:p>
      </dgm:t>
    </dgm:pt>
    <dgm:pt modelId="{0190F9A0-1CAA-48CC-9F92-679733E2B112}" type="sibTrans" cxnId="{3B2FC26C-C55B-48B5-AFE8-7D3628AEE51C}">
      <dgm:prSet/>
      <dgm:spPr/>
      <dgm:t>
        <a:bodyPr/>
        <a:lstStyle/>
        <a:p>
          <a:endParaRPr lang="pl-PL" b="1"/>
        </a:p>
      </dgm:t>
    </dgm:pt>
    <dgm:pt modelId="{4B197795-5B60-4C62-9692-30FBEBFC5B62}">
      <dgm:prSet phldrT="[Tekst]"/>
      <dgm:spPr/>
      <dgm:t>
        <a:bodyPr/>
        <a:lstStyle/>
        <a:p>
          <a:r>
            <a:rPr lang="pl-PL" b="1" dirty="0"/>
            <a:t>SERADELA</a:t>
          </a:r>
        </a:p>
      </dgm:t>
    </dgm:pt>
    <dgm:pt modelId="{D21CEF3C-F887-401B-BA33-10DBEC3D3791}" type="parTrans" cxnId="{74A89C4C-E57C-46F2-BC78-3E6EEF749527}">
      <dgm:prSet/>
      <dgm:spPr/>
      <dgm:t>
        <a:bodyPr/>
        <a:lstStyle/>
        <a:p>
          <a:endParaRPr lang="pl-PL" b="1"/>
        </a:p>
      </dgm:t>
    </dgm:pt>
    <dgm:pt modelId="{B8F8C3B1-154E-4CBE-9D2C-03E57C9A363A}" type="sibTrans" cxnId="{74A89C4C-E57C-46F2-BC78-3E6EEF749527}">
      <dgm:prSet/>
      <dgm:spPr/>
      <dgm:t>
        <a:bodyPr/>
        <a:lstStyle/>
        <a:p>
          <a:endParaRPr lang="pl-PL" b="1"/>
        </a:p>
      </dgm:t>
    </dgm:pt>
    <dgm:pt modelId="{6728739A-973C-4C0C-93AA-E20E206AD635}">
      <dgm:prSet phldrT="[Tekst]"/>
      <dgm:spPr/>
      <dgm:t>
        <a:bodyPr/>
        <a:lstStyle/>
        <a:p>
          <a:r>
            <a:rPr lang="pl-PL" b="1" dirty="0"/>
            <a:t>FACELIA</a:t>
          </a:r>
        </a:p>
      </dgm:t>
    </dgm:pt>
    <dgm:pt modelId="{467B6B33-0C4B-400F-9D68-FDF2CF914C30}" type="parTrans" cxnId="{AE21659D-E8D6-4B9A-91B2-94E94C01DA3E}">
      <dgm:prSet/>
      <dgm:spPr/>
      <dgm:t>
        <a:bodyPr/>
        <a:lstStyle/>
        <a:p>
          <a:endParaRPr lang="pl-PL" b="1"/>
        </a:p>
      </dgm:t>
    </dgm:pt>
    <dgm:pt modelId="{EEE24296-9453-4238-B17D-5FFAC7FC1CFC}" type="sibTrans" cxnId="{AE21659D-E8D6-4B9A-91B2-94E94C01DA3E}">
      <dgm:prSet/>
      <dgm:spPr/>
      <dgm:t>
        <a:bodyPr/>
        <a:lstStyle/>
        <a:p>
          <a:endParaRPr lang="pl-PL" b="1"/>
        </a:p>
      </dgm:t>
    </dgm:pt>
    <dgm:pt modelId="{C44C5161-F425-49AB-B760-E4447C5C6CDA}">
      <dgm:prSet phldrT="[Tekst]"/>
      <dgm:spPr/>
      <dgm:t>
        <a:bodyPr/>
        <a:lstStyle/>
        <a:p>
          <a:r>
            <a:rPr lang="pl-PL" b="1" dirty="0"/>
            <a:t>RED CLOVER</a:t>
          </a:r>
        </a:p>
      </dgm:t>
    </dgm:pt>
    <dgm:pt modelId="{670E15F5-D84D-417B-B2D9-CDE397AA8142}" type="parTrans" cxnId="{5D604478-BB7E-496F-88AB-A364D4756959}">
      <dgm:prSet/>
      <dgm:spPr/>
      <dgm:t>
        <a:bodyPr/>
        <a:lstStyle/>
        <a:p>
          <a:endParaRPr lang="pl-PL"/>
        </a:p>
      </dgm:t>
    </dgm:pt>
    <dgm:pt modelId="{A7099B3B-5372-43E3-875B-71152FD34421}" type="sibTrans" cxnId="{5D604478-BB7E-496F-88AB-A364D4756959}">
      <dgm:prSet/>
      <dgm:spPr/>
      <dgm:t>
        <a:bodyPr/>
        <a:lstStyle/>
        <a:p>
          <a:endParaRPr lang="pl-PL"/>
        </a:p>
      </dgm:t>
    </dgm:pt>
    <dgm:pt modelId="{4CE912B2-AB66-4486-A3ED-D7DE1A76A43F}" type="pres">
      <dgm:prSet presAssocID="{9BFEF9FB-3A61-43EC-90FF-ACFE83B216FE}" presName="Name0" presStyleCnt="0">
        <dgm:presLayoutVars>
          <dgm:dir/>
          <dgm:resizeHandles val="exact"/>
        </dgm:presLayoutVars>
      </dgm:prSet>
      <dgm:spPr/>
    </dgm:pt>
    <dgm:pt modelId="{28167576-F3B3-4FDE-B26B-962EF01BFFAB}" type="pres">
      <dgm:prSet presAssocID="{C44C5161-F425-49AB-B760-E4447C5C6CDA}" presName="composite" presStyleCnt="0"/>
      <dgm:spPr/>
    </dgm:pt>
    <dgm:pt modelId="{E0A88EF4-A875-4BE0-85A8-5E1D4EB7EE2E}" type="pres">
      <dgm:prSet presAssocID="{C44C5161-F425-49AB-B760-E4447C5C6CDA}" presName="rect1" presStyleLbl="bgShp" presStyleIdx="0"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104847C-0863-4AA8-92A1-60394208D916}" type="pres">
      <dgm:prSet presAssocID="{C44C5161-F425-49AB-B760-E4447C5C6CDA}" presName="rect2" presStyleLbl="trBgShp" presStyleIdx="0" presStyleCnt="8">
        <dgm:presLayoutVars>
          <dgm:bulletEnabled val="1"/>
        </dgm:presLayoutVars>
      </dgm:prSet>
      <dgm:spPr/>
    </dgm:pt>
    <dgm:pt modelId="{DE9199CE-4AE6-4719-986E-5112BAED003B}" type="pres">
      <dgm:prSet presAssocID="{A7099B3B-5372-43E3-875B-71152FD34421}" presName="sibTrans" presStyleCnt="0"/>
      <dgm:spPr/>
    </dgm:pt>
    <dgm:pt modelId="{D3A6106A-5E04-42A7-9DE7-CAA7A93424B9}" type="pres">
      <dgm:prSet presAssocID="{BF11F71B-B95A-4CE4-8E8C-9C724BC4CDAE}" presName="composite" presStyleCnt="0"/>
      <dgm:spPr/>
    </dgm:pt>
    <dgm:pt modelId="{32BA6F76-573F-4A1B-9E33-A6B06ADB4CF4}" type="pres">
      <dgm:prSet presAssocID="{BF11F71B-B95A-4CE4-8E8C-9C724BC4CDAE}" presName="rect1" presStyleLbl="bgShp" presStyleIdx="1" presStyleCnt="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BD873913-5663-4780-BA39-7F71B1CACFB6}" type="pres">
      <dgm:prSet presAssocID="{BF11F71B-B95A-4CE4-8E8C-9C724BC4CDAE}" presName="rect2" presStyleLbl="trBgShp" presStyleIdx="1" presStyleCnt="8">
        <dgm:presLayoutVars>
          <dgm:bulletEnabled val="1"/>
        </dgm:presLayoutVars>
      </dgm:prSet>
      <dgm:spPr/>
    </dgm:pt>
    <dgm:pt modelId="{F40FA8A9-AEF8-4E0A-A5BB-C4C4ECC31F87}" type="pres">
      <dgm:prSet presAssocID="{D22E38F9-A41D-4857-9952-AB9330E05438}" presName="sibTrans" presStyleCnt="0"/>
      <dgm:spPr/>
    </dgm:pt>
    <dgm:pt modelId="{3AC74927-7085-45AC-8C27-F75443A36ADE}" type="pres">
      <dgm:prSet presAssocID="{61616BAC-C561-412D-8FB3-0EDB13DD8559}" presName="composite" presStyleCnt="0"/>
      <dgm:spPr/>
    </dgm:pt>
    <dgm:pt modelId="{E8868D56-3E9C-4F65-822C-2D439D6EFDA3}" type="pres">
      <dgm:prSet presAssocID="{61616BAC-C561-412D-8FB3-0EDB13DD8559}" presName="rect1" presStyleLbl="bgShp" presStyleIdx="2" presStyleCnt="8"/>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A5D7016-9C4E-4A35-823C-06978C6160A6}" type="pres">
      <dgm:prSet presAssocID="{61616BAC-C561-412D-8FB3-0EDB13DD8559}" presName="rect2" presStyleLbl="trBgShp" presStyleIdx="2" presStyleCnt="8">
        <dgm:presLayoutVars>
          <dgm:bulletEnabled val="1"/>
        </dgm:presLayoutVars>
      </dgm:prSet>
      <dgm:spPr/>
    </dgm:pt>
    <dgm:pt modelId="{4C6DF7DD-41DB-4CE5-B6F0-025431099B6D}" type="pres">
      <dgm:prSet presAssocID="{CEEE5BD3-53B6-4254-B4F8-E66D4DBDB29B}" presName="sibTrans" presStyleCnt="0"/>
      <dgm:spPr/>
    </dgm:pt>
    <dgm:pt modelId="{D5EFF282-0B75-4383-AE62-A87E21CAE754}" type="pres">
      <dgm:prSet presAssocID="{38794F81-C141-4556-8D2D-EE7C290B8E72}" presName="composite" presStyleCnt="0"/>
      <dgm:spPr/>
    </dgm:pt>
    <dgm:pt modelId="{484C9121-F8C1-4EC5-A035-A1B7D2F53E2A}" type="pres">
      <dgm:prSet presAssocID="{38794F81-C141-4556-8D2D-EE7C290B8E72}" presName="rect1" presStyleLbl="bgShp" presStyleIdx="3" presStyleCnt="8"/>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50D0ACE3-33A5-4ACE-8897-DDC548D75712}" type="pres">
      <dgm:prSet presAssocID="{38794F81-C141-4556-8D2D-EE7C290B8E72}" presName="rect2" presStyleLbl="trBgShp" presStyleIdx="3" presStyleCnt="8">
        <dgm:presLayoutVars>
          <dgm:bulletEnabled val="1"/>
        </dgm:presLayoutVars>
      </dgm:prSet>
      <dgm:spPr/>
    </dgm:pt>
    <dgm:pt modelId="{901CD393-7C99-4097-8C88-4225428EAD4B}" type="pres">
      <dgm:prSet presAssocID="{0190F9A0-1CAA-48CC-9F92-679733E2B112}" presName="sibTrans" presStyleCnt="0"/>
      <dgm:spPr/>
    </dgm:pt>
    <dgm:pt modelId="{1D4C11DF-C27B-47F8-B18A-6DB1DBD6347C}" type="pres">
      <dgm:prSet presAssocID="{CCA40321-5427-4556-AF42-BDFF52E074CC}" presName="composite" presStyleCnt="0"/>
      <dgm:spPr/>
    </dgm:pt>
    <dgm:pt modelId="{189431B4-06DD-4838-9F0C-3A8C6FB81253}" type="pres">
      <dgm:prSet presAssocID="{CCA40321-5427-4556-AF42-BDFF52E074CC}" presName="rect1" presStyleLbl="bgShp" presStyleIdx="4" presStyleCnt="8"/>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9DE67270-96C2-428E-AA62-7B1645048B42}" type="pres">
      <dgm:prSet presAssocID="{CCA40321-5427-4556-AF42-BDFF52E074CC}" presName="rect2" presStyleLbl="trBgShp" presStyleIdx="4" presStyleCnt="8">
        <dgm:presLayoutVars>
          <dgm:bulletEnabled val="1"/>
        </dgm:presLayoutVars>
      </dgm:prSet>
      <dgm:spPr/>
    </dgm:pt>
    <dgm:pt modelId="{DAA01E14-07D6-4DAF-81BD-C8B105251AED}" type="pres">
      <dgm:prSet presAssocID="{51BE65DC-5107-4C5F-B632-EE6F37CB1026}" presName="sibTrans" presStyleCnt="0"/>
      <dgm:spPr/>
    </dgm:pt>
    <dgm:pt modelId="{79A836D4-C757-43E2-9FCD-D359A453672A}" type="pres">
      <dgm:prSet presAssocID="{EE9BBBEC-67E7-49ED-99EF-5A6ACEB30D8A}" presName="composite" presStyleCnt="0"/>
      <dgm:spPr/>
    </dgm:pt>
    <dgm:pt modelId="{CF42E95F-59F6-4C7D-B59F-A34B768B48E1}" type="pres">
      <dgm:prSet presAssocID="{EE9BBBEC-67E7-49ED-99EF-5A6ACEB30D8A}" presName="rect1" presStyleLbl="bgShp" presStyleIdx="5" presStyleCnt="8"/>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159AD9-5031-4E0F-9CC8-5C982F88629C}" type="pres">
      <dgm:prSet presAssocID="{EE9BBBEC-67E7-49ED-99EF-5A6ACEB30D8A}" presName="rect2" presStyleLbl="trBgShp" presStyleIdx="5" presStyleCnt="8">
        <dgm:presLayoutVars>
          <dgm:bulletEnabled val="1"/>
        </dgm:presLayoutVars>
      </dgm:prSet>
      <dgm:spPr/>
    </dgm:pt>
    <dgm:pt modelId="{45738DDF-69D0-49BA-BCA7-FE98E1076F5F}" type="pres">
      <dgm:prSet presAssocID="{7CFFD8DB-AAC8-4D11-9456-63B135A691E1}" presName="sibTrans" presStyleCnt="0"/>
      <dgm:spPr/>
    </dgm:pt>
    <dgm:pt modelId="{11BBCA33-87C1-4AED-A637-6B9094852E50}" type="pres">
      <dgm:prSet presAssocID="{4B197795-5B60-4C62-9692-30FBEBFC5B62}" presName="composite" presStyleCnt="0"/>
      <dgm:spPr/>
    </dgm:pt>
    <dgm:pt modelId="{92987857-76FE-490E-8DEC-2C23159501E1}" type="pres">
      <dgm:prSet presAssocID="{4B197795-5B60-4C62-9692-30FBEBFC5B62}" presName="rect1" presStyleLbl="bgShp" presStyleIdx="6" presStyleCnt="8"/>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A370DE4D-44B3-4F4F-A67D-08F12A388317}" type="pres">
      <dgm:prSet presAssocID="{4B197795-5B60-4C62-9692-30FBEBFC5B62}" presName="rect2" presStyleLbl="trBgShp" presStyleIdx="6" presStyleCnt="8" custAng="0">
        <dgm:presLayoutVars>
          <dgm:bulletEnabled val="1"/>
        </dgm:presLayoutVars>
      </dgm:prSet>
      <dgm:spPr/>
    </dgm:pt>
    <dgm:pt modelId="{2E1E1402-8CC2-4F2F-8B62-B733D0F6FD2C}" type="pres">
      <dgm:prSet presAssocID="{B8F8C3B1-154E-4CBE-9D2C-03E57C9A363A}" presName="sibTrans" presStyleCnt="0"/>
      <dgm:spPr/>
    </dgm:pt>
    <dgm:pt modelId="{6FE158E3-20EB-4B08-AE96-BDE73D8FA4DC}" type="pres">
      <dgm:prSet presAssocID="{6728739A-973C-4C0C-93AA-E20E206AD635}" presName="composite" presStyleCnt="0"/>
      <dgm:spPr/>
    </dgm:pt>
    <dgm:pt modelId="{53C9F489-CE09-47A3-9AF9-83B4B9AEF2B6}" type="pres">
      <dgm:prSet presAssocID="{6728739A-973C-4C0C-93AA-E20E206AD635}" presName="rect1" presStyleLbl="bgShp" presStyleIdx="7" presStyleCnt="8"/>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89D3BD5-1050-4763-8ABE-8F9C7761A20E}" type="pres">
      <dgm:prSet presAssocID="{6728739A-973C-4C0C-93AA-E20E206AD635}" presName="rect2" presStyleLbl="trBgShp" presStyleIdx="7" presStyleCnt="8">
        <dgm:presLayoutVars>
          <dgm:bulletEnabled val="1"/>
        </dgm:presLayoutVars>
      </dgm:prSet>
      <dgm:spPr/>
    </dgm:pt>
  </dgm:ptLst>
  <dgm:cxnLst>
    <dgm:cxn modelId="{0B14F30C-393A-4751-B011-847615657D7F}" type="presOf" srcId="{9BFEF9FB-3A61-43EC-90FF-ACFE83B216FE}" destId="{4CE912B2-AB66-4486-A3ED-D7DE1A76A43F}" srcOrd="0" destOrd="0" presId="urn:microsoft.com/office/officeart/2008/layout/BendingPictureSemiTransparentText"/>
    <dgm:cxn modelId="{E85E2321-AC53-4D17-AADE-3BED29AD71AE}" srcId="{9BFEF9FB-3A61-43EC-90FF-ACFE83B216FE}" destId="{CCA40321-5427-4556-AF42-BDFF52E074CC}" srcOrd="4" destOrd="0" parTransId="{B66BFAEB-670D-48E4-ACDD-3E334056C5E8}" sibTransId="{51BE65DC-5107-4C5F-B632-EE6F37CB1026}"/>
    <dgm:cxn modelId="{0CE92B25-4B73-4BD1-95F9-9FF85B9763B4}" type="presOf" srcId="{61616BAC-C561-412D-8FB3-0EDB13DD8559}" destId="{EA5D7016-9C4E-4A35-823C-06978C6160A6}" srcOrd="0" destOrd="0" presId="urn:microsoft.com/office/officeart/2008/layout/BendingPictureSemiTransparentText"/>
    <dgm:cxn modelId="{C9C9D830-D891-40EA-B684-92F6D6D62617}" type="presOf" srcId="{CCA40321-5427-4556-AF42-BDFF52E074CC}" destId="{9DE67270-96C2-428E-AA62-7B1645048B42}" srcOrd="0" destOrd="0" presId="urn:microsoft.com/office/officeart/2008/layout/BendingPictureSemiTransparentText"/>
    <dgm:cxn modelId="{7863BC5E-9B61-4D8D-89D5-088F6C5F3493}" type="presOf" srcId="{C44C5161-F425-49AB-B760-E4447C5C6CDA}" destId="{0104847C-0863-4AA8-92A1-60394208D916}" srcOrd="0" destOrd="0" presId="urn:microsoft.com/office/officeart/2008/layout/BendingPictureSemiTransparentText"/>
    <dgm:cxn modelId="{D5E3E06B-7048-4C9C-82F3-C50541F8658A}" srcId="{9BFEF9FB-3A61-43EC-90FF-ACFE83B216FE}" destId="{BF11F71B-B95A-4CE4-8E8C-9C724BC4CDAE}" srcOrd="1" destOrd="0" parTransId="{C6D57FA2-F199-40AC-A286-D62B3147883E}" sibTransId="{D22E38F9-A41D-4857-9952-AB9330E05438}"/>
    <dgm:cxn modelId="{74A89C4C-E57C-46F2-BC78-3E6EEF749527}" srcId="{9BFEF9FB-3A61-43EC-90FF-ACFE83B216FE}" destId="{4B197795-5B60-4C62-9692-30FBEBFC5B62}" srcOrd="6" destOrd="0" parTransId="{D21CEF3C-F887-401B-BA33-10DBEC3D3791}" sibTransId="{B8F8C3B1-154E-4CBE-9D2C-03E57C9A363A}"/>
    <dgm:cxn modelId="{8DAC9D6C-8E3B-43A4-9B2A-D0206B0ABC3F}" srcId="{9BFEF9FB-3A61-43EC-90FF-ACFE83B216FE}" destId="{61616BAC-C561-412D-8FB3-0EDB13DD8559}" srcOrd="2" destOrd="0" parTransId="{E33EAAC2-3163-482C-A91A-71B1087743DB}" sibTransId="{CEEE5BD3-53B6-4254-B4F8-E66D4DBDB29B}"/>
    <dgm:cxn modelId="{3B2FC26C-C55B-48B5-AFE8-7D3628AEE51C}" srcId="{9BFEF9FB-3A61-43EC-90FF-ACFE83B216FE}" destId="{38794F81-C141-4556-8D2D-EE7C290B8E72}" srcOrd="3" destOrd="0" parTransId="{D1441E7A-8050-4AD3-8EED-5FD19991CB14}" sibTransId="{0190F9A0-1CAA-48CC-9F92-679733E2B112}"/>
    <dgm:cxn modelId="{120EDF6D-D69B-4A07-BCF0-8F5FCE7BB6D8}" type="presOf" srcId="{38794F81-C141-4556-8D2D-EE7C290B8E72}" destId="{50D0ACE3-33A5-4ACE-8897-DDC548D75712}" srcOrd="0" destOrd="0" presId="urn:microsoft.com/office/officeart/2008/layout/BendingPictureSemiTransparentText"/>
    <dgm:cxn modelId="{59D2E775-9C37-4DC8-A1FD-0E024B4C1D2B}" type="presOf" srcId="{6728739A-973C-4C0C-93AA-E20E206AD635}" destId="{F89D3BD5-1050-4763-8ABE-8F9C7761A20E}" srcOrd="0" destOrd="0" presId="urn:microsoft.com/office/officeart/2008/layout/BendingPictureSemiTransparentText"/>
    <dgm:cxn modelId="{5D604478-BB7E-496F-88AB-A364D4756959}" srcId="{9BFEF9FB-3A61-43EC-90FF-ACFE83B216FE}" destId="{C44C5161-F425-49AB-B760-E4447C5C6CDA}" srcOrd="0" destOrd="0" parTransId="{670E15F5-D84D-417B-B2D9-CDE397AA8142}" sibTransId="{A7099B3B-5372-43E3-875B-71152FD34421}"/>
    <dgm:cxn modelId="{4BD45585-D941-4B93-85F1-096F83D0725E}" type="presOf" srcId="{4B197795-5B60-4C62-9692-30FBEBFC5B62}" destId="{A370DE4D-44B3-4F4F-A67D-08F12A388317}" srcOrd="0" destOrd="0" presId="urn:microsoft.com/office/officeart/2008/layout/BendingPictureSemiTransparentText"/>
    <dgm:cxn modelId="{AE21659D-E8D6-4B9A-91B2-94E94C01DA3E}" srcId="{9BFEF9FB-3A61-43EC-90FF-ACFE83B216FE}" destId="{6728739A-973C-4C0C-93AA-E20E206AD635}" srcOrd="7" destOrd="0" parTransId="{467B6B33-0C4B-400F-9D68-FDF2CF914C30}" sibTransId="{EEE24296-9453-4238-B17D-5FFAC7FC1CFC}"/>
    <dgm:cxn modelId="{9CE7DFB7-DAC7-4577-9C57-5A52C81289C5}" type="presOf" srcId="{BF11F71B-B95A-4CE4-8E8C-9C724BC4CDAE}" destId="{BD873913-5663-4780-BA39-7F71B1CACFB6}" srcOrd="0" destOrd="0" presId="urn:microsoft.com/office/officeart/2008/layout/BendingPictureSemiTransparentText"/>
    <dgm:cxn modelId="{3F09B8C4-C18C-4857-A10E-F2DDF09BDA0A}" srcId="{9BFEF9FB-3A61-43EC-90FF-ACFE83B216FE}" destId="{EE9BBBEC-67E7-49ED-99EF-5A6ACEB30D8A}" srcOrd="5" destOrd="0" parTransId="{2DF24B0B-50BC-43F3-ADDE-9939BFFAE11D}" sibTransId="{7CFFD8DB-AAC8-4D11-9456-63B135A691E1}"/>
    <dgm:cxn modelId="{7287D3D5-1A6D-424C-8676-BB168D572120}" type="presOf" srcId="{EE9BBBEC-67E7-49ED-99EF-5A6ACEB30D8A}" destId="{04159AD9-5031-4E0F-9CC8-5C982F88629C}" srcOrd="0" destOrd="0" presId="urn:microsoft.com/office/officeart/2008/layout/BendingPictureSemiTransparentText"/>
    <dgm:cxn modelId="{3A60FF03-C1B1-41BF-A6D1-D185B072EB26}" type="presParOf" srcId="{4CE912B2-AB66-4486-A3ED-D7DE1A76A43F}" destId="{28167576-F3B3-4FDE-B26B-962EF01BFFAB}" srcOrd="0" destOrd="0" presId="urn:microsoft.com/office/officeart/2008/layout/BendingPictureSemiTransparentText"/>
    <dgm:cxn modelId="{B48ED409-26D0-4CE2-BE60-F250AE6F9543}" type="presParOf" srcId="{28167576-F3B3-4FDE-B26B-962EF01BFFAB}" destId="{E0A88EF4-A875-4BE0-85A8-5E1D4EB7EE2E}" srcOrd="0" destOrd="0" presId="urn:microsoft.com/office/officeart/2008/layout/BendingPictureSemiTransparentText"/>
    <dgm:cxn modelId="{43B77A92-E847-4460-A8A9-CA6FB9F92486}" type="presParOf" srcId="{28167576-F3B3-4FDE-B26B-962EF01BFFAB}" destId="{0104847C-0863-4AA8-92A1-60394208D916}" srcOrd="1" destOrd="0" presId="urn:microsoft.com/office/officeart/2008/layout/BendingPictureSemiTransparentText"/>
    <dgm:cxn modelId="{8D148F0A-B636-4279-BD5F-E19C3B0ED9A6}" type="presParOf" srcId="{4CE912B2-AB66-4486-A3ED-D7DE1A76A43F}" destId="{DE9199CE-4AE6-4719-986E-5112BAED003B}" srcOrd="1" destOrd="0" presId="urn:microsoft.com/office/officeart/2008/layout/BendingPictureSemiTransparentText"/>
    <dgm:cxn modelId="{DBBD6517-6C83-449E-B67E-B02A49E9E239}" type="presParOf" srcId="{4CE912B2-AB66-4486-A3ED-D7DE1A76A43F}" destId="{D3A6106A-5E04-42A7-9DE7-CAA7A93424B9}" srcOrd="2" destOrd="0" presId="urn:microsoft.com/office/officeart/2008/layout/BendingPictureSemiTransparentText"/>
    <dgm:cxn modelId="{914030B1-0C07-461E-89BC-5247FD958643}" type="presParOf" srcId="{D3A6106A-5E04-42A7-9DE7-CAA7A93424B9}" destId="{32BA6F76-573F-4A1B-9E33-A6B06ADB4CF4}" srcOrd="0" destOrd="0" presId="urn:microsoft.com/office/officeart/2008/layout/BendingPictureSemiTransparentText"/>
    <dgm:cxn modelId="{38F7D4C1-794B-4755-B4E1-4936302AB577}" type="presParOf" srcId="{D3A6106A-5E04-42A7-9DE7-CAA7A93424B9}" destId="{BD873913-5663-4780-BA39-7F71B1CACFB6}" srcOrd="1" destOrd="0" presId="urn:microsoft.com/office/officeart/2008/layout/BendingPictureSemiTransparentText"/>
    <dgm:cxn modelId="{725BE0C8-44F1-4209-8361-2E7C6F67667A}" type="presParOf" srcId="{4CE912B2-AB66-4486-A3ED-D7DE1A76A43F}" destId="{F40FA8A9-AEF8-4E0A-A5BB-C4C4ECC31F87}" srcOrd="3" destOrd="0" presId="urn:microsoft.com/office/officeart/2008/layout/BendingPictureSemiTransparentText"/>
    <dgm:cxn modelId="{59D22B00-5C37-4F3A-9314-E708A8804094}" type="presParOf" srcId="{4CE912B2-AB66-4486-A3ED-D7DE1A76A43F}" destId="{3AC74927-7085-45AC-8C27-F75443A36ADE}" srcOrd="4" destOrd="0" presId="urn:microsoft.com/office/officeart/2008/layout/BendingPictureSemiTransparentText"/>
    <dgm:cxn modelId="{64BE4033-43AE-436C-926D-848B430A6580}" type="presParOf" srcId="{3AC74927-7085-45AC-8C27-F75443A36ADE}" destId="{E8868D56-3E9C-4F65-822C-2D439D6EFDA3}" srcOrd="0" destOrd="0" presId="urn:microsoft.com/office/officeart/2008/layout/BendingPictureSemiTransparentText"/>
    <dgm:cxn modelId="{B7BC1F6A-D46D-43AA-85DF-0DACEAC5925D}" type="presParOf" srcId="{3AC74927-7085-45AC-8C27-F75443A36ADE}" destId="{EA5D7016-9C4E-4A35-823C-06978C6160A6}" srcOrd="1" destOrd="0" presId="urn:microsoft.com/office/officeart/2008/layout/BendingPictureSemiTransparentText"/>
    <dgm:cxn modelId="{8923BD37-DD3F-4220-80F5-14B61F2222A3}" type="presParOf" srcId="{4CE912B2-AB66-4486-A3ED-D7DE1A76A43F}" destId="{4C6DF7DD-41DB-4CE5-B6F0-025431099B6D}" srcOrd="5" destOrd="0" presId="urn:microsoft.com/office/officeart/2008/layout/BendingPictureSemiTransparentText"/>
    <dgm:cxn modelId="{2446764E-082E-456A-B1B4-7838F24476D4}" type="presParOf" srcId="{4CE912B2-AB66-4486-A3ED-D7DE1A76A43F}" destId="{D5EFF282-0B75-4383-AE62-A87E21CAE754}" srcOrd="6" destOrd="0" presId="urn:microsoft.com/office/officeart/2008/layout/BendingPictureSemiTransparentText"/>
    <dgm:cxn modelId="{ED8E450F-BA51-4D7F-9046-F0DA1AD6A64A}" type="presParOf" srcId="{D5EFF282-0B75-4383-AE62-A87E21CAE754}" destId="{484C9121-F8C1-4EC5-A035-A1B7D2F53E2A}" srcOrd="0" destOrd="0" presId="urn:microsoft.com/office/officeart/2008/layout/BendingPictureSemiTransparentText"/>
    <dgm:cxn modelId="{66A93B77-1BF6-4C06-BB33-F82222B12160}" type="presParOf" srcId="{D5EFF282-0B75-4383-AE62-A87E21CAE754}" destId="{50D0ACE3-33A5-4ACE-8897-DDC548D75712}" srcOrd="1" destOrd="0" presId="urn:microsoft.com/office/officeart/2008/layout/BendingPictureSemiTransparentText"/>
    <dgm:cxn modelId="{7C53867F-B34D-4620-A2A2-67511D074A4D}" type="presParOf" srcId="{4CE912B2-AB66-4486-A3ED-D7DE1A76A43F}" destId="{901CD393-7C99-4097-8C88-4225428EAD4B}" srcOrd="7" destOrd="0" presId="urn:microsoft.com/office/officeart/2008/layout/BendingPictureSemiTransparentText"/>
    <dgm:cxn modelId="{2B26611B-BF2E-4319-898F-087374EBC556}" type="presParOf" srcId="{4CE912B2-AB66-4486-A3ED-D7DE1A76A43F}" destId="{1D4C11DF-C27B-47F8-B18A-6DB1DBD6347C}" srcOrd="8" destOrd="0" presId="urn:microsoft.com/office/officeart/2008/layout/BendingPictureSemiTransparentText"/>
    <dgm:cxn modelId="{416275E5-2A00-41AC-8116-CA0DBE556A2C}" type="presParOf" srcId="{1D4C11DF-C27B-47F8-B18A-6DB1DBD6347C}" destId="{189431B4-06DD-4838-9F0C-3A8C6FB81253}" srcOrd="0" destOrd="0" presId="urn:microsoft.com/office/officeart/2008/layout/BendingPictureSemiTransparentText"/>
    <dgm:cxn modelId="{ABB55519-A16C-4699-B5FD-65A12751E76B}" type="presParOf" srcId="{1D4C11DF-C27B-47F8-B18A-6DB1DBD6347C}" destId="{9DE67270-96C2-428E-AA62-7B1645048B42}" srcOrd="1" destOrd="0" presId="urn:microsoft.com/office/officeart/2008/layout/BendingPictureSemiTransparentText"/>
    <dgm:cxn modelId="{02B4CC55-88D0-434B-9FA0-5127C02359F6}" type="presParOf" srcId="{4CE912B2-AB66-4486-A3ED-D7DE1A76A43F}" destId="{DAA01E14-07D6-4DAF-81BD-C8B105251AED}" srcOrd="9" destOrd="0" presId="urn:microsoft.com/office/officeart/2008/layout/BendingPictureSemiTransparentText"/>
    <dgm:cxn modelId="{51447958-08FB-4130-915F-265829E95978}" type="presParOf" srcId="{4CE912B2-AB66-4486-A3ED-D7DE1A76A43F}" destId="{79A836D4-C757-43E2-9FCD-D359A453672A}" srcOrd="10" destOrd="0" presId="urn:microsoft.com/office/officeart/2008/layout/BendingPictureSemiTransparentText"/>
    <dgm:cxn modelId="{39A83732-D357-4424-A1F8-6F2B9FFD9A4E}" type="presParOf" srcId="{79A836D4-C757-43E2-9FCD-D359A453672A}" destId="{CF42E95F-59F6-4C7D-B59F-A34B768B48E1}" srcOrd="0" destOrd="0" presId="urn:microsoft.com/office/officeart/2008/layout/BendingPictureSemiTransparentText"/>
    <dgm:cxn modelId="{A0572AC4-1439-4973-BBA8-AA4522FC9AF2}" type="presParOf" srcId="{79A836D4-C757-43E2-9FCD-D359A453672A}" destId="{04159AD9-5031-4E0F-9CC8-5C982F88629C}" srcOrd="1" destOrd="0" presId="urn:microsoft.com/office/officeart/2008/layout/BendingPictureSemiTransparentText"/>
    <dgm:cxn modelId="{7AD28507-3562-41BF-A239-3E707108A9D2}" type="presParOf" srcId="{4CE912B2-AB66-4486-A3ED-D7DE1A76A43F}" destId="{45738DDF-69D0-49BA-BCA7-FE98E1076F5F}" srcOrd="11" destOrd="0" presId="urn:microsoft.com/office/officeart/2008/layout/BendingPictureSemiTransparentText"/>
    <dgm:cxn modelId="{A34F14B9-FA02-48F7-AFC6-DA363C7FB9E2}" type="presParOf" srcId="{4CE912B2-AB66-4486-A3ED-D7DE1A76A43F}" destId="{11BBCA33-87C1-4AED-A637-6B9094852E50}" srcOrd="12" destOrd="0" presId="urn:microsoft.com/office/officeart/2008/layout/BendingPictureSemiTransparentText"/>
    <dgm:cxn modelId="{8994B212-2BB2-454D-A6D6-9D91F27DC5CC}" type="presParOf" srcId="{11BBCA33-87C1-4AED-A637-6B9094852E50}" destId="{92987857-76FE-490E-8DEC-2C23159501E1}" srcOrd="0" destOrd="0" presId="urn:microsoft.com/office/officeart/2008/layout/BendingPictureSemiTransparentText"/>
    <dgm:cxn modelId="{EB68AC18-F778-4E02-BA9E-38F04AA8B3CE}" type="presParOf" srcId="{11BBCA33-87C1-4AED-A637-6B9094852E50}" destId="{A370DE4D-44B3-4F4F-A67D-08F12A388317}" srcOrd="1" destOrd="0" presId="urn:microsoft.com/office/officeart/2008/layout/BendingPictureSemiTransparentText"/>
    <dgm:cxn modelId="{F87BB659-D320-4348-BD22-D5D24585AD39}" type="presParOf" srcId="{4CE912B2-AB66-4486-A3ED-D7DE1A76A43F}" destId="{2E1E1402-8CC2-4F2F-8B62-B733D0F6FD2C}" srcOrd="13" destOrd="0" presId="urn:microsoft.com/office/officeart/2008/layout/BendingPictureSemiTransparentText"/>
    <dgm:cxn modelId="{F6FAF90A-7C41-4D5A-8B46-0C9ECC31A58B}" type="presParOf" srcId="{4CE912B2-AB66-4486-A3ED-D7DE1A76A43F}" destId="{6FE158E3-20EB-4B08-AE96-BDE73D8FA4DC}" srcOrd="14" destOrd="0" presId="urn:microsoft.com/office/officeart/2008/layout/BendingPictureSemiTransparentText"/>
    <dgm:cxn modelId="{B60BE2E4-86CD-42EB-8718-0B1E1A52766E}" type="presParOf" srcId="{6FE158E3-20EB-4B08-AE96-BDE73D8FA4DC}" destId="{53C9F489-CE09-47A3-9AF9-83B4B9AEF2B6}" srcOrd="0" destOrd="0" presId="urn:microsoft.com/office/officeart/2008/layout/BendingPictureSemiTransparentText"/>
    <dgm:cxn modelId="{1C5FC95D-BB61-450F-8A4A-D71D34C4DF74}" type="presParOf" srcId="{6FE158E3-20EB-4B08-AE96-BDE73D8FA4DC}" destId="{F89D3BD5-1050-4763-8ABE-8F9C7761A20E}"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E6A9E2-4CF1-499E-A42E-F0887330EA9B}"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16B9548A-B54A-4BA1-9D9A-94592013DF23}">
      <dgm:prSet phldrT="[Tekst]" custT="1"/>
      <dgm:spPr>
        <a:solidFill>
          <a:srgbClr val="006600">
            <a:alpha val="40000"/>
          </a:srgbClr>
        </a:solidFill>
      </dgm:spPr>
      <dgm:t>
        <a:bodyPr/>
        <a:lstStyle/>
        <a:p>
          <a:pPr algn="ctr"/>
          <a:r>
            <a:rPr lang="pl-PL" sz="2000" b="1" dirty="0" err="1"/>
            <a:t>perennial</a:t>
          </a:r>
          <a:r>
            <a:rPr lang="pl-PL" sz="2000" b="1" dirty="0"/>
            <a:t> </a:t>
          </a:r>
          <a:r>
            <a:rPr lang="pl-PL" sz="2000" b="1" dirty="0" err="1"/>
            <a:t>legumes</a:t>
          </a:r>
          <a:r>
            <a:rPr lang="pl-PL" sz="2000" b="1" dirty="0"/>
            <a:t> – 4-6 </a:t>
          </a:r>
          <a:r>
            <a:rPr lang="pl-PL" sz="2000" b="1" dirty="0" err="1"/>
            <a:t>years</a:t>
          </a:r>
          <a:endParaRPr lang="pl-PL" sz="2000" b="1" dirty="0"/>
        </a:p>
      </dgm:t>
    </dgm:pt>
    <dgm:pt modelId="{6973556C-24F8-41A2-B230-972FC2943AEC}" type="parTrans" cxnId="{AD4CF7F5-629F-48E5-996E-7CC773ADD3BD}">
      <dgm:prSet/>
      <dgm:spPr/>
      <dgm:t>
        <a:bodyPr/>
        <a:lstStyle/>
        <a:p>
          <a:pPr algn="ctr"/>
          <a:endParaRPr lang="pl-PL" sz="2000" b="1"/>
        </a:p>
      </dgm:t>
    </dgm:pt>
    <dgm:pt modelId="{D5CDDF59-173A-4A57-92FB-0441310E5597}" type="sibTrans" cxnId="{AD4CF7F5-629F-48E5-996E-7CC773ADD3BD}">
      <dgm:prSet/>
      <dgm:spPr/>
      <dgm:t>
        <a:bodyPr/>
        <a:lstStyle/>
        <a:p>
          <a:pPr algn="ctr"/>
          <a:endParaRPr lang="pl-PL" sz="2000" b="1"/>
        </a:p>
      </dgm:t>
    </dgm:pt>
    <dgm:pt modelId="{87B0D290-3D92-4AF9-B0E3-5B8379989E33}">
      <dgm:prSet phldrT="[Tekst]" custT="1"/>
      <dgm:spPr>
        <a:solidFill>
          <a:srgbClr val="006600">
            <a:alpha val="40000"/>
          </a:srgbClr>
        </a:solidFill>
      </dgm:spPr>
      <dgm:t>
        <a:bodyPr/>
        <a:lstStyle/>
        <a:p>
          <a:pPr algn="ctr"/>
          <a:r>
            <a:rPr lang="pl-PL" sz="2000" b="1" dirty="0" err="1"/>
            <a:t>flax</a:t>
          </a:r>
          <a:r>
            <a:rPr lang="pl-PL" sz="2000" b="1" dirty="0"/>
            <a:t>  -6-7 </a:t>
          </a:r>
          <a:r>
            <a:rPr lang="pl-PL" sz="2000" b="1" dirty="0" err="1"/>
            <a:t>years</a:t>
          </a:r>
          <a:endParaRPr lang="pl-PL" sz="2000" b="1" dirty="0"/>
        </a:p>
      </dgm:t>
    </dgm:pt>
    <dgm:pt modelId="{81EE16BA-9ABA-44A0-9FD1-531973ECFF56}" type="parTrans" cxnId="{5F137961-5F62-4DFD-A08F-10EE31095C16}">
      <dgm:prSet/>
      <dgm:spPr/>
      <dgm:t>
        <a:bodyPr/>
        <a:lstStyle/>
        <a:p>
          <a:pPr algn="ctr"/>
          <a:endParaRPr lang="pl-PL" sz="2000" b="1"/>
        </a:p>
      </dgm:t>
    </dgm:pt>
    <dgm:pt modelId="{C4B631CA-6249-41D2-B3D8-42421B926D73}" type="sibTrans" cxnId="{5F137961-5F62-4DFD-A08F-10EE31095C16}">
      <dgm:prSet/>
      <dgm:spPr/>
      <dgm:t>
        <a:bodyPr/>
        <a:lstStyle/>
        <a:p>
          <a:pPr algn="ctr"/>
          <a:endParaRPr lang="pl-PL" sz="2000" b="1"/>
        </a:p>
      </dgm:t>
    </dgm:pt>
    <dgm:pt modelId="{2E8F6B73-BA9C-4F9C-801F-0161FACED31C}">
      <dgm:prSet phldrT="[Tekst]" custT="1"/>
      <dgm:spPr>
        <a:solidFill>
          <a:srgbClr val="006600">
            <a:alpha val="40000"/>
          </a:srgbClr>
        </a:solidFill>
      </dgm:spPr>
      <dgm:t>
        <a:bodyPr/>
        <a:lstStyle/>
        <a:p>
          <a:pPr algn="ctr"/>
          <a:r>
            <a:rPr lang="pl-PL" sz="2000" b="1" dirty="0" err="1"/>
            <a:t>rapeseed</a:t>
          </a:r>
          <a:r>
            <a:rPr lang="pl-PL" sz="2000" b="1" dirty="0"/>
            <a:t> – 3-4 </a:t>
          </a:r>
          <a:r>
            <a:rPr lang="pl-PL" sz="2000" b="1" dirty="0" err="1"/>
            <a:t>years</a:t>
          </a:r>
          <a:endParaRPr lang="pl-PL" sz="2000" b="1" dirty="0"/>
        </a:p>
      </dgm:t>
    </dgm:pt>
    <dgm:pt modelId="{4D0B268A-78F2-4D30-881D-2FF38ECBB761}" type="parTrans" cxnId="{C4A3FF1D-011B-4A52-ABEC-DD1388E64E2F}">
      <dgm:prSet/>
      <dgm:spPr/>
      <dgm:t>
        <a:bodyPr/>
        <a:lstStyle/>
        <a:p>
          <a:pPr algn="ctr"/>
          <a:endParaRPr lang="pl-PL" sz="2000" b="1"/>
        </a:p>
      </dgm:t>
    </dgm:pt>
    <dgm:pt modelId="{979F1FE3-FC32-4E86-9C83-D7DDDB9F7629}" type="sibTrans" cxnId="{C4A3FF1D-011B-4A52-ABEC-DD1388E64E2F}">
      <dgm:prSet/>
      <dgm:spPr/>
      <dgm:t>
        <a:bodyPr/>
        <a:lstStyle/>
        <a:p>
          <a:pPr algn="ctr"/>
          <a:endParaRPr lang="pl-PL" sz="2000" b="1"/>
        </a:p>
      </dgm:t>
    </dgm:pt>
    <dgm:pt modelId="{E258ED7E-7A55-4549-A2C0-B59379ACC1F6}">
      <dgm:prSet phldrT="[Tekst]" custT="1"/>
      <dgm:spPr>
        <a:solidFill>
          <a:srgbClr val="006600">
            <a:alpha val="40000"/>
          </a:srgbClr>
        </a:solidFill>
      </dgm:spPr>
      <dgm:t>
        <a:bodyPr/>
        <a:lstStyle/>
        <a:p>
          <a:pPr algn="ctr"/>
          <a:r>
            <a:rPr lang="pl-PL" sz="2000" b="1" dirty="0" err="1"/>
            <a:t>beetroot</a:t>
          </a:r>
          <a:r>
            <a:rPr lang="pl-PL" sz="2000" b="1" dirty="0"/>
            <a:t> – 3 </a:t>
          </a:r>
          <a:r>
            <a:rPr lang="pl-PL" sz="2000" b="1" dirty="0" err="1"/>
            <a:t>years</a:t>
          </a:r>
          <a:endParaRPr lang="pl-PL" sz="2000" b="1" dirty="0"/>
        </a:p>
      </dgm:t>
    </dgm:pt>
    <dgm:pt modelId="{A5D0E26D-3705-4F24-9B51-0F5B3FBDFAC4}" type="parTrans" cxnId="{B3302BDD-F79A-45D5-8197-B8E2B2C22BF5}">
      <dgm:prSet/>
      <dgm:spPr/>
      <dgm:t>
        <a:bodyPr/>
        <a:lstStyle/>
        <a:p>
          <a:pPr algn="ctr"/>
          <a:endParaRPr lang="pl-PL" b="1"/>
        </a:p>
      </dgm:t>
    </dgm:pt>
    <dgm:pt modelId="{F410A309-BE61-4B37-B616-47C3C7301F79}" type="sibTrans" cxnId="{B3302BDD-F79A-45D5-8197-B8E2B2C22BF5}">
      <dgm:prSet/>
      <dgm:spPr/>
      <dgm:t>
        <a:bodyPr/>
        <a:lstStyle/>
        <a:p>
          <a:pPr algn="ctr"/>
          <a:endParaRPr lang="pl-PL" b="1"/>
        </a:p>
      </dgm:t>
    </dgm:pt>
    <dgm:pt modelId="{BACF0E4B-E95F-4ABC-9767-FEB708FB8F63}">
      <dgm:prSet phldrT="[Tekst]" custT="1"/>
      <dgm:spPr>
        <a:solidFill>
          <a:srgbClr val="006600">
            <a:alpha val="40000"/>
          </a:srgbClr>
        </a:solidFill>
      </dgm:spPr>
      <dgm:t>
        <a:bodyPr/>
        <a:lstStyle/>
        <a:p>
          <a:pPr algn="ctr"/>
          <a:r>
            <a:rPr lang="pl-PL" sz="2000" b="1" dirty="0" err="1"/>
            <a:t>legumes</a:t>
          </a:r>
          <a:r>
            <a:rPr lang="pl-PL" sz="2000" b="1" dirty="0"/>
            <a:t> – 3 </a:t>
          </a:r>
          <a:r>
            <a:rPr lang="pl-PL" sz="2000" b="1" dirty="0" err="1"/>
            <a:t>years</a:t>
          </a:r>
          <a:endParaRPr lang="pl-PL" sz="2000" b="1" dirty="0"/>
        </a:p>
      </dgm:t>
    </dgm:pt>
    <dgm:pt modelId="{A08CE6F9-46B0-4970-B0C1-DF0A255AB7CE}" type="parTrans" cxnId="{1F6D8AF9-8D11-4004-9A70-D31829BC0C77}">
      <dgm:prSet/>
      <dgm:spPr/>
      <dgm:t>
        <a:bodyPr/>
        <a:lstStyle/>
        <a:p>
          <a:pPr algn="ctr"/>
          <a:endParaRPr lang="pl-PL" b="1"/>
        </a:p>
      </dgm:t>
    </dgm:pt>
    <dgm:pt modelId="{33FB608B-65A0-44B4-AC2D-F1FE0420C2C8}" type="sibTrans" cxnId="{1F6D8AF9-8D11-4004-9A70-D31829BC0C77}">
      <dgm:prSet/>
      <dgm:spPr/>
      <dgm:t>
        <a:bodyPr/>
        <a:lstStyle/>
        <a:p>
          <a:pPr algn="ctr"/>
          <a:endParaRPr lang="pl-PL" b="1"/>
        </a:p>
      </dgm:t>
    </dgm:pt>
    <dgm:pt modelId="{AE982B0B-EE58-4F9A-9513-73C2DEC56EF7}">
      <dgm:prSet phldrT="[Tekst]" custT="1"/>
      <dgm:spPr>
        <a:solidFill>
          <a:srgbClr val="006600">
            <a:alpha val="40000"/>
          </a:srgbClr>
        </a:solidFill>
      </dgm:spPr>
      <dgm:t>
        <a:bodyPr/>
        <a:lstStyle/>
        <a:p>
          <a:pPr algn="ctr"/>
          <a:r>
            <a:rPr lang="pl-PL" sz="2000" b="1" dirty="0" err="1"/>
            <a:t>potatoes</a:t>
          </a:r>
          <a:r>
            <a:rPr lang="pl-PL" sz="2000" b="1" dirty="0"/>
            <a:t> – 3 </a:t>
          </a:r>
          <a:r>
            <a:rPr lang="pl-PL" sz="2000" b="1" dirty="0" err="1"/>
            <a:t>years</a:t>
          </a:r>
          <a:endParaRPr lang="pl-PL" sz="2000" b="1" dirty="0"/>
        </a:p>
      </dgm:t>
    </dgm:pt>
    <dgm:pt modelId="{3EDE7355-2A14-49B2-9A9A-3D7D0E460461}" type="parTrans" cxnId="{6C7294D9-C68A-4C8D-B70E-B5F7779ADF87}">
      <dgm:prSet/>
      <dgm:spPr/>
      <dgm:t>
        <a:bodyPr/>
        <a:lstStyle/>
        <a:p>
          <a:pPr algn="ctr"/>
          <a:endParaRPr lang="pl-PL" b="1"/>
        </a:p>
      </dgm:t>
    </dgm:pt>
    <dgm:pt modelId="{5E458AC4-DA94-49D0-BBFE-D7E9F219D75C}" type="sibTrans" cxnId="{6C7294D9-C68A-4C8D-B70E-B5F7779ADF87}">
      <dgm:prSet/>
      <dgm:spPr/>
      <dgm:t>
        <a:bodyPr/>
        <a:lstStyle/>
        <a:p>
          <a:pPr algn="ctr"/>
          <a:endParaRPr lang="pl-PL" b="1"/>
        </a:p>
      </dgm:t>
    </dgm:pt>
    <dgm:pt modelId="{B84D59B0-6652-45D1-82FA-A6EA04530342}">
      <dgm:prSet phldrT="[Tekst]" custT="1"/>
      <dgm:spPr>
        <a:solidFill>
          <a:srgbClr val="006600">
            <a:alpha val="40000"/>
          </a:srgbClr>
        </a:solidFill>
      </dgm:spPr>
      <dgm:t>
        <a:bodyPr/>
        <a:lstStyle/>
        <a:p>
          <a:pPr algn="ctr"/>
          <a:r>
            <a:rPr lang="pl-PL" sz="2000" b="1" dirty="0" err="1"/>
            <a:t>barley</a:t>
          </a:r>
          <a:r>
            <a:rPr lang="pl-PL" sz="2000" b="1" dirty="0"/>
            <a:t>, </a:t>
          </a:r>
          <a:r>
            <a:rPr lang="pl-PL" sz="2000" b="1" dirty="0" err="1"/>
            <a:t>wheat</a:t>
          </a:r>
          <a:r>
            <a:rPr lang="pl-PL" sz="2000" b="1" dirty="0"/>
            <a:t> – 2 </a:t>
          </a:r>
          <a:r>
            <a:rPr lang="pl-PL" sz="2000" b="1" dirty="0" err="1"/>
            <a:t>years</a:t>
          </a:r>
          <a:endParaRPr lang="pl-PL" sz="2000" b="1" dirty="0"/>
        </a:p>
      </dgm:t>
    </dgm:pt>
    <dgm:pt modelId="{6F77E07D-2126-4355-B3A7-7CAE8A0C867C}" type="parTrans" cxnId="{607B09EE-87D0-48A2-8CC2-3D87B17C72B9}">
      <dgm:prSet/>
      <dgm:spPr/>
      <dgm:t>
        <a:bodyPr/>
        <a:lstStyle/>
        <a:p>
          <a:pPr algn="ctr"/>
          <a:endParaRPr lang="pl-PL" b="1"/>
        </a:p>
      </dgm:t>
    </dgm:pt>
    <dgm:pt modelId="{CF3BA78E-24FC-4219-A356-1669A59BEFC5}" type="sibTrans" cxnId="{607B09EE-87D0-48A2-8CC2-3D87B17C72B9}">
      <dgm:prSet/>
      <dgm:spPr/>
      <dgm:t>
        <a:bodyPr/>
        <a:lstStyle/>
        <a:p>
          <a:pPr algn="ctr"/>
          <a:endParaRPr lang="pl-PL" b="1"/>
        </a:p>
      </dgm:t>
    </dgm:pt>
    <dgm:pt modelId="{04B6717F-DF3E-469A-8C72-4F99108C6349}" type="pres">
      <dgm:prSet presAssocID="{4FE6A9E2-4CF1-499E-A42E-F0887330EA9B}" presName="Name0" presStyleCnt="0">
        <dgm:presLayoutVars>
          <dgm:dir/>
          <dgm:resizeHandles val="exact"/>
        </dgm:presLayoutVars>
      </dgm:prSet>
      <dgm:spPr/>
    </dgm:pt>
    <dgm:pt modelId="{3FA0A2CD-7A48-4836-A3FA-60A95DA85CC8}" type="pres">
      <dgm:prSet presAssocID="{16B9548A-B54A-4BA1-9D9A-94592013DF23}" presName="composite" presStyleCnt="0"/>
      <dgm:spPr/>
    </dgm:pt>
    <dgm:pt modelId="{A0998DE5-1CA9-4646-A507-531C8B388961}" type="pres">
      <dgm:prSet presAssocID="{16B9548A-B54A-4BA1-9D9A-94592013DF23}" presName="rect1" presStyleLbl="bgShp" presStyleIdx="0" presStyleCnt="7" custLinFactNeighborX="-70" custLinFactNeighborY="26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A1D9D27-0051-40FE-9CE1-F2565ABF9D6B}" type="pres">
      <dgm:prSet presAssocID="{16B9548A-B54A-4BA1-9D9A-94592013DF23}" presName="rect2" presStyleLbl="trBgShp" presStyleIdx="0" presStyleCnt="7">
        <dgm:presLayoutVars>
          <dgm:bulletEnabled val="1"/>
        </dgm:presLayoutVars>
      </dgm:prSet>
      <dgm:spPr/>
    </dgm:pt>
    <dgm:pt modelId="{C0C74568-1FF6-44E8-B374-5491E9575CDB}" type="pres">
      <dgm:prSet presAssocID="{D5CDDF59-173A-4A57-92FB-0441310E5597}" presName="sibTrans" presStyleCnt="0"/>
      <dgm:spPr/>
    </dgm:pt>
    <dgm:pt modelId="{F0E7C98B-4739-4B7B-8B5B-768C5E760AA7}" type="pres">
      <dgm:prSet presAssocID="{87B0D290-3D92-4AF9-B0E3-5B8379989E33}" presName="composite" presStyleCnt="0"/>
      <dgm:spPr/>
    </dgm:pt>
    <dgm:pt modelId="{94AFBACC-E2D9-4184-9A32-49064F902786}" type="pres">
      <dgm:prSet presAssocID="{87B0D290-3D92-4AF9-B0E3-5B8379989E33}" presName="rect1" presStyleLbl="bgShp" presStyleIdx="1" presStyleCnt="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EC280615-7C02-42E5-AF3B-06ADC20A6182}" type="pres">
      <dgm:prSet presAssocID="{87B0D290-3D92-4AF9-B0E3-5B8379989E33}" presName="rect2" presStyleLbl="trBgShp" presStyleIdx="1" presStyleCnt="7">
        <dgm:presLayoutVars>
          <dgm:bulletEnabled val="1"/>
        </dgm:presLayoutVars>
      </dgm:prSet>
      <dgm:spPr/>
    </dgm:pt>
    <dgm:pt modelId="{BC25F3EA-8512-461B-92AA-0FA2B4B0F640}" type="pres">
      <dgm:prSet presAssocID="{C4B631CA-6249-41D2-B3D8-42421B926D73}" presName="sibTrans" presStyleCnt="0"/>
      <dgm:spPr/>
    </dgm:pt>
    <dgm:pt modelId="{F2ABB312-C5D7-4B78-AC96-F7CEB9332314}" type="pres">
      <dgm:prSet presAssocID="{2E8F6B73-BA9C-4F9C-801F-0161FACED31C}" presName="composite" presStyleCnt="0"/>
      <dgm:spPr/>
    </dgm:pt>
    <dgm:pt modelId="{EDE108C5-AE56-4D75-89A7-E3F64C010917}" type="pres">
      <dgm:prSet presAssocID="{2E8F6B73-BA9C-4F9C-801F-0161FACED31C}" presName="rect1" presStyleLbl="bgShp" presStyleIdx="2" presStyleCnt="7"/>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8791F0-56A9-4FE4-A5D1-879CB272924A}" type="pres">
      <dgm:prSet presAssocID="{2E8F6B73-BA9C-4F9C-801F-0161FACED31C}" presName="rect2" presStyleLbl="trBgShp" presStyleIdx="2" presStyleCnt="7">
        <dgm:presLayoutVars>
          <dgm:bulletEnabled val="1"/>
        </dgm:presLayoutVars>
      </dgm:prSet>
      <dgm:spPr/>
    </dgm:pt>
    <dgm:pt modelId="{2641FFD5-30BE-402C-B890-154A16516D4F}" type="pres">
      <dgm:prSet presAssocID="{979F1FE3-FC32-4E86-9C83-D7DDDB9F7629}" presName="sibTrans" presStyleCnt="0"/>
      <dgm:spPr/>
    </dgm:pt>
    <dgm:pt modelId="{3EAA6355-8BFE-404B-AC30-E4D44A9D3117}" type="pres">
      <dgm:prSet presAssocID="{E258ED7E-7A55-4549-A2C0-B59379ACC1F6}" presName="composite" presStyleCnt="0"/>
      <dgm:spPr/>
    </dgm:pt>
    <dgm:pt modelId="{D4416371-BF96-4C80-9C1F-B22B4098B66B}" type="pres">
      <dgm:prSet presAssocID="{E258ED7E-7A55-4549-A2C0-B59379ACC1F6}" presName="rect1" presStyleLbl="bgShp" presStyleIdx="3" presStyleCnt="7"/>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A03138-7700-47E3-B2D8-121312828038}" type="pres">
      <dgm:prSet presAssocID="{E258ED7E-7A55-4549-A2C0-B59379ACC1F6}" presName="rect2" presStyleLbl="trBgShp" presStyleIdx="3" presStyleCnt="7">
        <dgm:presLayoutVars>
          <dgm:bulletEnabled val="1"/>
        </dgm:presLayoutVars>
      </dgm:prSet>
      <dgm:spPr/>
    </dgm:pt>
    <dgm:pt modelId="{D04049C5-6BB3-489D-B8AE-F5D52FEEC20C}" type="pres">
      <dgm:prSet presAssocID="{F410A309-BE61-4B37-B616-47C3C7301F79}" presName="sibTrans" presStyleCnt="0"/>
      <dgm:spPr/>
    </dgm:pt>
    <dgm:pt modelId="{E12E684B-E27B-4F11-9981-A53BB31C46B2}" type="pres">
      <dgm:prSet presAssocID="{BACF0E4B-E95F-4ABC-9767-FEB708FB8F63}" presName="composite" presStyleCnt="0"/>
      <dgm:spPr/>
    </dgm:pt>
    <dgm:pt modelId="{560BE65A-4D10-4948-81E1-5540A49CCF2E}" type="pres">
      <dgm:prSet presAssocID="{BACF0E4B-E95F-4ABC-9767-FEB708FB8F63}" presName="rect1" presStyleLbl="bgShp" presStyleIdx="4" presStyleCnt="7"/>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71C205F3-973F-49F9-80E4-53D5D667576A}" type="pres">
      <dgm:prSet presAssocID="{BACF0E4B-E95F-4ABC-9767-FEB708FB8F63}" presName="rect2" presStyleLbl="trBgShp" presStyleIdx="4" presStyleCnt="7">
        <dgm:presLayoutVars>
          <dgm:bulletEnabled val="1"/>
        </dgm:presLayoutVars>
      </dgm:prSet>
      <dgm:spPr/>
    </dgm:pt>
    <dgm:pt modelId="{F49A7DF3-51C3-4B58-8B11-54C67F7FD591}" type="pres">
      <dgm:prSet presAssocID="{33FB608B-65A0-44B4-AC2D-F1FE0420C2C8}" presName="sibTrans" presStyleCnt="0"/>
      <dgm:spPr/>
    </dgm:pt>
    <dgm:pt modelId="{744C9DEE-D7F6-4757-91E9-F56EA91D8024}" type="pres">
      <dgm:prSet presAssocID="{AE982B0B-EE58-4F9A-9513-73C2DEC56EF7}" presName="composite" presStyleCnt="0"/>
      <dgm:spPr/>
    </dgm:pt>
    <dgm:pt modelId="{7806CAFB-7AAE-4E3A-9816-DA36D11D411D}" type="pres">
      <dgm:prSet presAssocID="{AE982B0B-EE58-4F9A-9513-73C2DEC56EF7}" presName="rect1" presStyleLbl="bgShp" presStyleIdx="5" presStyleCnt="7"/>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BA711D26-F16C-4803-958B-D355ACDD95C4}" type="pres">
      <dgm:prSet presAssocID="{AE982B0B-EE58-4F9A-9513-73C2DEC56EF7}" presName="rect2" presStyleLbl="trBgShp" presStyleIdx="5" presStyleCnt="7">
        <dgm:presLayoutVars>
          <dgm:bulletEnabled val="1"/>
        </dgm:presLayoutVars>
      </dgm:prSet>
      <dgm:spPr/>
    </dgm:pt>
    <dgm:pt modelId="{08E78BE1-FB2F-4033-A0DF-F43FD029C652}" type="pres">
      <dgm:prSet presAssocID="{5E458AC4-DA94-49D0-BBFE-D7E9F219D75C}" presName="sibTrans" presStyleCnt="0"/>
      <dgm:spPr/>
    </dgm:pt>
    <dgm:pt modelId="{F2EF4607-04DD-4EBB-98E2-60FC8B205EF8}" type="pres">
      <dgm:prSet presAssocID="{B84D59B0-6652-45D1-82FA-A6EA04530342}" presName="composite" presStyleCnt="0"/>
      <dgm:spPr/>
    </dgm:pt>
    <dgm:pt modelId="{7C380D04-DB3E-44F6-AFC6-D4D95BB4BC12}" type="pres">
      <dgm:prSet presAssocID="{B84D59B0-6652-45D1-82FA-A6EA04530342}" presName="rect1" presStyleLbl="bgShp" presStyleIdx="6" presStyleCnt="7"/>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06B59FA-2F5E-44CD-A372-90158E0D722F}" type="pres">
      <dgm:prSet presAssocID="{B84D59B0-6652-45D1-82FA-A6EA04530342}" presName="rect2" presStyleLbl="trBgShp" presStyleIdx="6" presStyleCnt="7">
        <dgm:presLayoutVars>
          <dgm:bulletEnabled val="1"/>
        </dgm:presLayoutVars>
      </dgm:prSet>
      <dgm:spPr/>
    </dgm:pt>
  </dgm:ptLst>
  <dgm:cxnLst>
    <dgm:cxn modelId="{C4A3FF1D-011B-4A52-ABEC-DD1388E64E2F}" srcId="{4FE6A9E2-4CF1-499E-A42E-F0887330EA9B}" destId="{2E8F6B73-BA9C-4F9C-801F-0161FACED31C}" srcOrd="2" destOrd="0" parTransId="{4D0B268A-78F2-4D30-881D-2FF38ECBB761}" sibTransId="{979F1FE3-FC32-4E86-9C83-D7DDDB9F7629}"/>
    <dgm:cxn modelId="{CD142224-41F5-4DF8-8E50-B2AFFC0AB9EF}" type="presOf" srcId="{2E8F6B73-BA9C-4F9C-801F-0161FACED31C}" destId="{328791F0-56A9-4FE4-A5D1-879CB272924A}" srcOrd="0" destOrd="0" presId="urn:microsoft.com/office/officeart/2008/layout/BendingPictureSemiTransparentText"/>
    <dgm:cxn modelId="{00194429-C482-428D-BE50-D784138CC429}" type="presOf" srcId="{BACF0E4B-E95F-4ABC-9767-FEB708FB8F63}" destId="{71C205F3-973F-49F9-80E4-53D5D667576A}" srcOrd="0" destOrd="0" presId="urn:microsoft.com/office/officeart/2008/layout/BendingPictureSemiTransparentText"/>
    <dgm:cxn modelId="{ADB75D33-E95F-4F5E-9CEC-023501F8E39E}" type="presOf" srcId="{4FE6A9E2-4CF1-499E-A42E-F0887330EA9B}" destId="{04B6717F-DF3E-469A-8C72-4F99108C6349}" srcOrd="0" destOrd="0" presId="urn:microsoft.com/office/officeart/2008/layout/BendingPictureSemiTransparentText"/>
    <dgm:cxn modelId="{7648F736-1343-440D-A190-4FDE1AC3C5BF}" type="presOf" srcId="{E258ED7E-7A55-4549-A2C0-B59379ACC1F6}" destId="{C2A03138-7700-47E3-B2D8-121312828038}" srcOrd="0" destOrd="0" presId="urn:microsoft.com/office/officeart/2008/layout/BendingPictureSemiTransparentText"/>
    <dgm:cxn modelId="{80855D3A-F96C-4BBF-B475-93336ACEBCEF}" type="presOf" srcId="{16B9548A-B54A-4BA1-9D9A-94592013DF23}" destId="{2A1D9D27-0051-40FE-9CE1-F2565ABF9D6B}" srcOrd="0" destOrd="0" presId="urn:microsoft.com/office/officeart/2008/layout/BendingPictureSemiTransparentText"/>
    <dgm:cxn modelId="{1C741761-50D3-430D-B5D5-1984A454EA53}" type="presOf" srcId="{B84D59B0-6652-45D1-82FA-A6EA04530342}" destId="{B06B59FA-2F5E-44CD-A372-90158E0D722F}" srcOrd="0" destOrd="0" presId="urn:microsoft.com/office/officeart/2008/layout/BendingPictureSemiTransparentText"/>
    <dgm:cxn modelId="{5F137961-5F62-4DFD-A08F-10EE31095C16}" srcId="{4FE6A9E2-4CF1-499E-A42E-F0887330EA9B}" destId="{87B0D290-3D92-4AF9-B0E3-5B8379989E33}" srcOrd="1" destOrd="0" parTransId="{81EE16BA-9ABA-44A0-9FD1-531973ECFF56}" sibTransId="{C4B631CA-6249-41D2-B3D8-42421B926D73}"/>
    <dgm:cxn modelId="{DC063443-37FD-4B49-8D52-ED64AED4C5B3}" type="presOf" srcId="{AE982B0B-EE58-4F9A-9513-73C2DEC56EF7}" destId="{BA711D26-F16C-4803-958B-D355ACDD95C4}" srcOrd="0" destOrd="0" presId="urn:microsoft.com/office/officeart/2008/layout/BendingPictureSemiTransparentText"/>
    <dgm:cxn modelId="{6BED766C-055E-46DE-A0D4-A2242D2817E8}" type="presOf" srcId="{87B0D290-3D92-4AF9-B0E3-5B8379989E33}" destId="{EC280615-7C02-42E5-AF3B-06ADC20A6182}" srcOrd="0" destOrd="0" presId="urn:microsoft.com/office/officeart/2008/layout/BendingPictureSemiTransparentText"/>
    <dgm:cxn modelId="{6C7294D9-C68A-4C8D-B70E-B5F7779ADF87}" srcId="{4FE6A9E2-4CF1-499E-A42E-F0887330EA9B}" destId="{AE982B0B-EE58-4F9A-9513-73C2DEC56EF7}" srcOrd="5" destOrd="0" parTransId="{3EDE7355-2A14-49B2-9A9A-3D7D0E460461}" sibTransId="{5E458AC4-DA94-49D0-BBFE-D7E9F219D75C}"/>
    <dgm:cxn modelId="{B3302BDD-F79A-45D5-8197-B8E2B2C22BF5}" srcId="{4FE6A9E2-4CF1-499E-A42E-F0887330EA9B}" destId="{E258ED7E-7A55-4549-A2C0-B59379ACC1F6}" srcOrd="3" destOrd="0" parTransId="{A5D0E26D-3705-4F24-9B51-0F5B3FBDFAC4}" sibTransId="{F410A309-BE61-4B37-B616-47C3C7301F79}"/>
    <dgm:cxn modelId="{607B09EE-87D0-48A2-8CC2-3D87B17C72B9}" srcId="{4FE6A9E2-4CF1-499E-A42E-F0887330EA9B}" destId="{B84D59B0-6652-45D1-82FA-A6EA04530342}" srcOrd="6" destOrd="0" parTransId="{6F77E07D-2126-4355-B3A7-7CAE8A0C867C}" sibTransId="{CF3BA78E-24FC-4219-A356-1669A59BEFC5}"/>
    <dgm:cxn modelId="{AD4CF7F5-629F-48E5-996E-7CC773ADD3BD}" srcId="{4FE6A9E2-4CF1-499E-A42E-F0887330EA9B}" destId="{16B9548A-B54A-4BA1-9D9A-94592013DF23}" srcOrd="0" destOrd="0" parTransId="{6973556C-24F8-41A2-B230-972FC2943AEC}" sibTransId="{D5CDDF59-173A-4A57-92FB-0441310E5597}"/>
    <dgm:cxn modelId="{1F6D8AF9-8D11-4004-9A70-D31829BC0C77}" srcId="{4FE6A9E2-4CF1-499E-A42E-F0887330EA9B}" destId="{BACF0E4B-E95F-4ABC-9767-FEB708FB8F63}" srcOrd="4" destOrd="0" parTransId="{A08CE6F9-46B0-4970-B0C1-DF0A255AB7CE}" sibTransId="{33FB608B-65A0-44B4-AC2D-F1FE0420C2C8}"/>
    <dgm:cxn modelId="{4FE72E6F-2C5E-447F-96DF-C2A5A3AC3844}" type="presParOf" srcId="{04B6717F-DF3E-469A-8C72-4F99108C6349}" destId="{3FA0A2CD-7A48-4836-A3FA-60A95DA85CC8}" srcOrd="0" destOrd="0" presId="urn:microsoft.com/office/officeart/2008/layout/BendingPictureSemiTransparentText"/>
    <dgm:cxn modelId="{98C67B9A-1FF6-4DC5-AFFF-A9E1B90A2149}" type="presParOf" srcId="{3FA0A2CD-7A48-4836-A3FA-60A95DA85CC8}" destId="{A0998DE5-1CA9-4646-A507-531C8B388961}" srcOrd="0" destOrd="0" presId="urn:microsoft.com/office/officeart/2008/layout/BendingPictureSemiTransparentText"/>
    <dgm:cxn modelId="{A06C8439-A2FF-4919-80CC-BD59B857FBFC}" type="presParOf" srcId="{3FA0A2CD-7A48-4836-A3FA-60A95DA85CC8}" destId="{2A1D9D27-0051-40FE-9CE1-F2565ABF9D6B}" srcOrd="1" destOrd="0" presId="urn:microsoft.com/office/officeart/2008/layout/BendingPictureSemiTransparentText"/>
    <dgm:cxn modelId="{8A06E8D2-3576-4E1E-880C-B56371B0E5BB}" type="presParOf" srcId="{04B6717F-DF3E-469A-8C72-4F99108C6349}" destId="{C0C74568-1FF6-44E8-B374-5491E9575CDB}" srcOrd="1" destOrd="0" presId="urn:microsoft.com/office/officeart/2008/layout/BendingPictureSemiTransparentText"/>
    <dgm:cxn modelId="{E2C12039-0F84-4A80-8E89-8C397C5F8D6C}" type="presParOf" srcId="{04B6717F-DF3E-469A-8C72-4F99108C6349}" destId="{F0E7C98B-4739-4B7B-8B5B-768C5E760AA7}" srcOrd="2" destOrd="0" presId="urn:microsoft.com/office/officeart/2008/layout/BendingPictureSemiTransparentText"/>
    <dgm:cxn modelId="{D1AA7A62-C341-4C58-AB9D-13E551BAC918}" type="presParOf" srcId="{F0E7C98B-4739-4B7B-8B5B-768C5E760AA7}" destId="{94AFBACC-E2D9-4184-9A32-49064F902786}" srcOrd="0" destOrd="0" presId="urn:microsoft.com/office/officeart/2008/layout/BendingPictureSemiTransparentText"/>
    <dgm:cxn modelId="{E405B8E5-BE99-4C37-AB5C-C885A3A10502}" type="presParOf" srcId="{F0E7C98B-4739-4B7B-8B5B-768C5E760AA7}" destId="{EC280615-7C02-42E5-AF3B-06ADC20A6182}" srcOrd="1" destOrd="0" presId="urn:microsoft.com/office/officeart/2008/layout/BendingPictureSemiTransparentText"/>
    <dgm:cxn modelId="{1DAD5A2A-C692-4266-9DC9-2E6395595239}" type="presParOf" srcId="{04B6717F-DF3E-469A-8C72-4F99108C6349}" destId="{BC25F3EA-8512-461B-92AA-0FA2B4B0F640}" srcOrd="3" destOrd="0" presId="urn:microsoft.com/office/officeart/2008/layout/BendingPictureSemiTransparentText"/>
    <dgm:cxn modelId="{7F4049A3-7C95-492F-985C-3BC4B04CB926}" type="presParOf" srcId="{04B6717F-DF3E-469A-8C72-4F99108C6349}" destId="{F2ABB312-C5D7-4B78-AC96-F7CEB9332314}" srcOrd="4" destOrd="0" presId="urn:microsoft.com/office/officeart/2008/layout/BendingPictureSemiTransparentText"/>
    <dgm:cxn modelId="{B0C4A2C9-189B-4DC6-A98E-055889F5C523}" type="presParOf" srcId="{F2ABB312-C5D7-4B78-AC96-F7CEB9332314}" destId="{EDE108C5-AE56-4D75-89A7-E3F64C010917}" srcOrd="0" destOrd="0" presId="urn:microsoft.com/office/officeart/2008/layout/BendingPictureSemiTransparentText"/>
    <dgm:cxn modelId="{0D13816D-E4E5-4991-AEA2-B05B7F9E5E67}" type="presParOf" srcId="{F2ABB312-C5D7-4B78-AC96-F7CEB9332314}" destId="{328791F0-56A9-4FE4-A5D1-879CB272924A}" srcOrd="1" destOrd="0" presId="urn:microsoft.com/office/officeart/2008/layout/BendingPictureSemiTransparentText"/>
    <dgm:cxn modelId="{BBE40671-FFB6-4A9C-AE8A-A7935ADB86ED}" type="presParOf" srcId="{04B6717F-DF3E-469A-8C72-4F99108C6349}" destId="{2641FFD5-30BE-402C-B890-154A16516D4F}" srcOrd="5" destOrd="0" presId="urn:microsoft.com/office/officeart/2008/layout/BendingPictureSemiTransparentText"/>
    <dgm:cxn modelId="{BBD92BA2-7742-42DF-95AC-060B855B30AF}" type="presParOf" srcId="{04B6717F-DF3E-469A-8C72-4F99108C6349}" destId="{3EAA6355-8BFE-404B-AC30-E4D44A9D3117}" srcOrd="6" destOrd="0" presId="urn:microsoft.com/office/officeart/2008/layout/BendingPictureSemiTransparentText"/>
    <dgm:cxn modelId="{F1C8ABDD-05DB-453A-9DFD-57DC0F318363}" type="presParOf" srcId="{3EAA6355-8BFE-404B-AC30-E4D44A9D3117}" destId="{D4416371-BF96-4C80-9C1F-B22B4098B66B}" srcOrd="0" destOrd="0" presId="urn:microsoft.com/office/officeart/2008/layout/BendingPictureSemiTransparentText"/>
    <dgm:cxn modelId="{251308EE-2948-4D72-9452-B64FB16E8BE5}" type="presParOf" srcId="{3EAA6355-8BFE-404B-AC30-E4D44A9D3117}" destId="{C2A03138-7700-47E3-B2D8-121312828038}" srcOrd="1" destOrd="0" presId="urn:microsoft.com/office/officeart/2008/layout/BendingPictureSemiTransparentText"/>
    <dgm:cxn modelId="{311E0930-689C-482D-B233-B8C31A162053}" type="presParOf" srcId="{04B6717F-DF3E-469A-8C72-4F99108C6349}" destId="{D04049C5-6BB3-489D-B8AE-F5D52FEEC20C}" srcOrd="7" destOrd="0" presId="urn:microsoft.com/office/officeart/2008/layout/BendingPictureSemiTransparentText"/>
    <dgm:cxn modelId="{23C09609-38E3-4C84-AE38-1998F93833C5}" type="presParOf" srcId="{04B6717F-DF3E-469A-8C72-4F99108C6349}" destId="{E12E684B-E27B-4F11-9981-A53BB31C46B2}" srcOrd="8" destOrd="0" presId="urn:microsoft.com/office/officeart/2008/layout/BendingPictureSemiTransparentText"/>
    <dgm:cxn modelId="{DCBF8A5D-BFC8-4A87-9593-7B3F060F5AE4}" type="presParOf" srcId="{E12E684B-E27B-4F11-9981-A53BB31C46B2}" destId="{560BE65A-4D10-4948-81E1-5540A49CCF2E}" srcOrd="0" destOrd="0" presId="urn:microsoft.com/office/officeart/2008/layout/BendingPictureSemiTransparentText"/>
    <dgm:cxn modelId="{16B47E48-7659-4D98-A514-9693C3A61A8D}" type="presParOf" srcId="{E12E684B-E27B-4F11-9981-A53BB31C46B2}" destId="{71C205F3-973F-49F9-80E4-53D5D667576A}" srcOrd="1" destOrd="0" presId="urn:microsoft.com/office/officeart/2008/layout/BendingPictureSemiTransparentText"/>
    <dgm:cxn modelId="{71E782AA-CD2B-4D67-B72A-9CE2ADD0A33A}" type="presParOf" srcId="{04B6717F-DF3E-469A-8C72-4F99108C6349}" destId="{F49A7DF3-51C3-4B58-8B11-54C67F7FD591}" srcOrd="9" destOrd="0" presId="urn:microsoft.com/office/officeart/2008/layout/BendingPictureSemiTransparentText"/>
    <dgm:cxn modelId="{CA0FC743-8530-482B-BC5B-12633A130968}" type="presParOf" srcId="{04B6717F-DF3E-469A-8C72-4F99108C6349}" destId="{744C9DEE-D7F6-4757-91E9-F56EA91D8024}" srcOrd="10" destOrd="0" presId="urn:microsoft.com/office/officeart/2008/layout/BendingPictureSemiTransparentText"/>
    <dgm:cxn modelId="{12F62E2C-AE73-4F5A-B06B-B3E87938581A}" type="presParOf" srcId="{744C9DEE-D7F6-4757-91E9-F56EA91D8024}" destId="{7806CAFB-7AAE-4E3A-9816-DA36D11D411D}" srcOrd="0" destOrd="0" presId="urn:microsoft.com/office/officeart/2008/layout/BendingPictureSemiTransparentText"/>
    <dgm:cxn modelId="{B88AE379-200B-4E5F-96BA-1BECE2F57ADF}" type="presParOf" srcId="{744C9DEE-D7F6-4757-91E9-F56EA91D8024}" destId="{BA711D26-F16C-4803-958B-D355ACDD95C4}" srcOrd="1" destOrd="0" presId="urn:microsoft.com/office/officeart/2008/layout/BendingPictureSemiTransparentText"/>
    <dgm:cxn modelId="{1622A03D-3CE0-4A1C-833B-6FCADA21F53A}" type="presParOf" srcId="{04B6717F-DF3E-469A-8C72-4F99108C6349}" destId="{08E78BE1-FB2F-4033-A0DF-F43FD029C652}" srcOrd="11" destOrd="0" presId="urn:microsoft.com/office/officeart/2008/layout/BendingPictureSemiTransparentText"/>
    <dgm:cxn modelId="{A6D5229D-9CC9-4FFB-AB55-CE51BE03202A}" type="presParOf" srcId="{04B6717F-DF3E-469A-8C72-4F99108C6349}" destId="{F2EF4607-04DD-4EBB-98E2-60FC8B205EF8}" srcOrd="12" destOrd="0" presId="urn:microsoft.com/office/officeart/2008/layout/BendingPictureSemiTransparentText"/>
    <dgm:cxn modelId="{2DB7504D-8C6D-4DFF-B769-339F55310EC4}" type="presParOf" srcId="{F2EF4607-04DD-4EBB-98E2-60FC8B205EF8}" destId="{7C380D04-DB3E-44F6-AFC6-D4D95BB4BC12}" srcOrd="0" destOrd="0" presId="urn:microsoft.com/office/officeart/2008/layout/BendingPictureSemiTransparentText"/>
    <dgm:cxn modelId="{01FD128E-5625-49B7-A920-798F56C74D79}" type="presParOf" srcId="{F2EF4607-04DD-4EBB-98E2-60FC8B205EF8}" destId="{B06B59FA-2F5E-44CD-A372-90158E0D722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5C8C55-A817-4DE8-960D-B9904ACF7E3F}" type="doc">
      <dgm:prSet loTypeId="urn:microsoft.com/office/officeart/2005/8/layout/cycle8" loCatId="cycle" qsTypeId="urn:microsoft.com/office/officeart/2005/8/quickstyle/simple3" qsCatId="simple" csTypeId="urn:microsoft.com/office/officeart/2005/8/colors/accent1_2" csCatId="accent1" phldr="1"/>
      <dgm:spPr/>
    </dgm:pt>
    <dgm:pt modelId="{469FFD27-DDE2-4230-84B1-E56FF0741F7D}">
      <dgm:prSet phldrT="[Tekst]"/>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r>
            <a:rPr lang="pl-PL" dirty="0">
              <a:solidFill>
                <a:schemeClr val="bg1"/>
              </a:solidFill>
            </a:rPr>
            <a:t>spring </a:t>
          </a:r>
          <a:r>
            <a:rPr lang="pl-PL" dirty="0" err="1">
              <a:solidFill>
                <a:schemeClr val="bg1"/>
              </a:solidFill>
            </a:rPr>
            <a:t>barley</a:t>
          </a:r>
          <a:endParaRPr lang="pl-PL" dirty="0">
            <a:solidFill>
              <a:schemeClr val="bg1"/>
            </a:solidFill>
          </a:endParaRPr>
        </a:p>
      </dgm:t>
    </dgm:pt>
    <dgm:pt modelId="{037F45C4-303D-493C-9321-39AFDD7134FB}" type="parTrans" cxnId="{C1BC80EC-16C7-4DEA-AD5B-EEB9CB36A88F}">
      <dgm:prSet/>
      <dgm:spPr/>
      <dgm:t>
        <a:bodyPr/>
        <a:lstStyle/>
        <a:p>
          <a:endParaRPr lang="pl-PL"/>
        </a:p>
      </dgm:t>
    </dgm:pt>
    <dgm:pt modelId="{D862C5CD-DACC-4ECA-9C81-AFAD4D4056B3}" type="sibTrans" cxnId="{C1BC80EC-16C7-4DEA-AD5B-EEB9CB36A88F}">
      <dgm:prSet/>
      <dgm:spPr/>
      <dgm:t>
        <a:bodyPr/>
        <a:lstStyle/>
        <a:p>
          <a:endParaRPr lang="pl-PL"/>
        </a:p>
      </dgm:t>
    </dgm:pt>
    <dgm:pt modelId="{0D82CEDD-3DCD-42E9-A19B-920AD16DF875}">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r>
            <a:rPr lang="pl-PL" dirty="0">
              <a:solidFill>
                <a:schemeClr val="bg1"/>
              </a:solidFill>
            </a:rPr>
            <a:t>red </a:t>
          </a:r>
          <a:r>
            <a:rPr lang="pl-PL" dirty="0" err="1">
              <a:solidFill>
                <a:schemeClr val="bg1"/>
              </a:solidFill>
            </a:rPr>
            <a:t>clover</a:t>
          </a:r>
          <a:endParaRPr lang="pl-PL" dirty="0">
            <a:solidFill>
              <a:schemeClr val="bg1"/>
            </a:solidFill>
          </a:endParaRPr>
        </a:p>
      </dgm:t>
    </dgm:pt>
    <dgm:pt modelId="{A1126DE7-4C0F-4F3A-A04D-741034ACE64D}" type="parTrans" cxnId="{8E4255FB-DD41-40DF-94A9-AB681423BAE3}">
      <dgm:prSet/>
      <dgm:spPr/>
      <dgm:t>
        <a:bodyPr/>
        <a:lstStyle/>
        <a:p>
          <a:endParaRPr lang="pl-PL"/>
        </a:p>
      </dgm:t>
    </dgm:pt>
    <dgm:pt modelId="{FD83507D-3A71-4097-9D24-392F0417B283}" type="sibTrans" cxnId="{8E4255FB-DD41-40DF-94A9-AB681423BAE3}">
      <dgm:prSet/>
      <dgm:spPr/>
      <dgm:t>
        <a:bodyPr/>
        <a:lstStyle/>
        <a:p>
          <a:endParaRPr lang="pl-PL"/>
        </a:p>
      </dgm:t>
    </dgm:pt>
    <dgm:pt modelId="{B9269E56-7A34-49C3-9DF7-8CD82D12F248}" type="pres">
      <dgm:prSet presAssocID="{4B5C8C55-A817-4DE8-960D-B9904ACF7E3F}" presName="compositeShape" presStyleCnt="0">
        <dgm:presLayoutVars>
          <dgm:chMax val="7"/>
          <dgm:dir/>
          <dgm:resizeHandles val="exact"/>
        </dgm:presLayoutVars>
      </dgm:prSet>
      <dgm:spPr/>
    </dgm:pt>
    <dgm:pt modelId="{61E64743-F744-434D-9A1F-0B61504848C2}" type="pres">
      <dgm:prSet presAssocID="{4B5C8C55-A817-4DE8-960D-B9904ACF7E3F}" presName="wedge1" presStyleLbl="node1" presStyleIdx="0" presStyleCnt="2"/>
      <dgm:spPr/>
    </dgm:pt>
    <dgm:pt modelId="{19493E44-CA3E-45CB-B3C1-DDE1A544B133}" type="pres">
      <dgm:prSet presAssocID="{4B5C8C55-A817-4DE8-960D-B9904ACF7E3F}" presName="dummy1a" presStyleCnt="0"/>
      <dgm:spPr/>
    </dgm:pt>
    <dgm:pt modelId="{EB681911-1E9C-41A1-9412-825519902604}" type="pres">
      <dgm:prSet presAssocID="{4B5C8C55-A817-4DE8-960D-B9904ACF7E3F}" presName="dummy1b" presStyleCnt="0"/>
      <dgm:spPr/>
    </dgm:pt>
    <dgm:pt modelId="{80DE4DBF-7DF1-46BE-9BD4-97281D58E9A4}" type="pres">
      <dgm:prSet presAssocID="{4B5C8C55-A817-4DE8-960D-B9904ACF7E3F}" presName="wedge1Tx" presStyleLbl="node1" presStyleIdx="0" presStyleCnt="2">
        <dgm:presLayoutVars>
          <dgm:chMax val="0"/>
          <dgm:chPref val="0"/>
          <dgm:bulletEnabled val="1"/>
        </dgm:presLayoutVars>
      </dgm:prSet>
      <dgm:spPr/>
    </dgm:pt>
    <dgm:pt modelId="{5AF0E5F4-ED60-40C6-BE1E-665151783011}" type="pres">
      <dgm:prSet presAssocID="{4B5C8C55-A817-4DE8-960D-B9904ACF7E3F}" presName="wedge2" presStyleLbl="node1" presStyleIdx="1" presStyleCnt="2"/>
      <dgm:spPr/>
    </dgm:pt>
    <dgm:pt modelId="{61272806-1788-46C9-9396-0E98B280B848}" type="pres">
      <dgm:prSet presAssocID="{4B5C8C55-A817-4DE8-960D-B9904ACF7E3F}" presName="dummy2a" presStyleCnt="0"/>
      <dgm:spPr/>
    </dgm:pt>
    <dgm:pt modelId="{6F1104B4-05F0-47BD-B15A-63965D41B4F6}" type="pres">
      <dgm:prSet presAssocID="{4B5C8C55-A817-4DE8-960D-B9904ACF7E3F}" presName="dummy2b" presStyleCnt="0"/>
      <dgm:spPr/>
    </dgm:pt>
    <dgm:pt modelId="{C2107900-E40D-4297-9F44-CA06C4906586}" type="pres">
      <dgm:prSet presAssocID="{4B5C8C55-A817-4DE8-960D-B9904ACF7E3F}" presName="wedge2Tx" presStyleLbl="node1" presStyleIdx="1" presStyleCnt="2">
        <dgm:presLayoutVars>
          <dgm:chMax val="0"/>
          <dgm:chPref val="0"/>
          <dgm:bulletEnabled val="1"/>
        </dgm:presLayoutVars>
      </dgm:prSet>
      <dgm:spPr/>
    </dgm:pt>
    <dgm:pt modelId="{95C06A1B-1951-43C8-860A-EA5B363C67F6}" type="pres">
      <dgm:prSet presAssocID="{D862C5CD-DACC-4ECA-9C81-AFAD4D4056B3}" presName="arrowWedge1" presStyleLbl="fgSibTrans2D1" presStyleIdx="0" presStyleCnt="2"/>
      <dgm:spPr/>
    </dgm:pt>
    <dgm:pt modelId="{969D5349-C87E-411D-A09D-844F9E25DD50}" type="pres">
      <dgm:prSet presAssocID="{FD83507D-3A71-4097-9D24-392F0417B283}" presName="arrowWedge2" presStyleLbl="fgSibTrans2D1" presStyleIdx="1" presStyleCnt="2"/>
      <dgm:spPr/>
    </dgm:pt>
  </dgm:ptLst>
  <dgm:cxnLst>
    <dgm:cxn modelId="{D3D77120-7864-4106-84DC-F8C8507A46FB}" type="presOf" srcId="{469FFD27-DDE2-4230-84B1-E56FF0741F7D}" destId="{80DE4DBF-7DF1-46BE-9BD4-97281D58E9A4}" srcOrd="1" destOrd="0" presId="urn:microsoft.com/office/officeart/2005/8/layout/cycle8"/>
    <dgm:cxn modelId="{92C39A29-9DB4-40C7-80B8-0A842B75C86D}" type="presOf" srcId="{0D82CEDD-3DCD-42E9-A19B-920AD16DF875}" destId="{5AF0E5F4-ED60-40C6-BE1E-665151783011}" srcOrd="0" destOrd="0" presId="urn:microsoft.com/office/officeart/2005/8/layout/cycle8"/>
    <dgm:cxn modelId="{79608755-D645-47BB-9D5E-C2D2C97B2A88}" type="presOf" srcId="{4B5C8C55-A817-4DE8-960D-B9904ACF7E3F}" destId="{B9269E56-7A34-49C3-9DF7-8CD82D12F248}" srcOrd="0" destOrd="0" presId="urn:microsoft.com/office/officeart/2005/8/layout/cycle8"/>
    <dgm:cxn modelId="{8A24C4D6-3880-48D0-B978-05C987BC9C91}" type="presOf" srcId="{469FFD27-DDE2-4230-84B1-E56FF0741F7D}" destId="{61E64743-F744-434D-9A1F-0B61504848C2}" srcOrd="0" destOrd="0" presId="urn:microsoft.com/office/officeart/2005/8/layout/cycle8"/>
    <dgm:cxn modelId="{99EF4CE4-2F3F-4E51-842F-CC9F60ED65EE}" type="presOf" srcId="{0D82CEDD-3DCD-42E9-A19B-920AD16DF875}" destId="{C2107900-E40D-4297-9F44-CA06C4906586}" srcOrd="1" destOrd="0" presId="urn:microsoft.com/office/officeart/2005/8/layout/cycle8"/>
    <dgm:cxn modelId="{C1BC80EC-16C7-4DEA-AD5B-EEB9CB36A88F}" srcId="{4B5C8C55-A817-4DE8-960D-B9904ACF7E3F}" destId="{469FFD27-DDE2-4230-84B1-E56FF0741F7D}" srcOrd="0" destOrd="0" parTransId="{037F45C4-303D-493C-9321-39AFDD7134FB}" sibTransId="{D862C5CD-DACC-4ECA-9C81-AFAD4D4056B3}"/>
    <dgm:cxn modelId="{8E4255FB-DD41-40DF-94A9-AB681423BAE3}" srcId="{4B5C8C55-A817-4DE8-960D-B9904ACF7E3F}" destId="{0D82CEDD-3DCD-42E9-A19B-920AD16DF875}" srcOrd="1" destOrd="0" parTransId="{A1126DE7-4C0F-4F3A-A04D-741034ACE64D}" sibTransId="{FD83507D-3A71-4097-9D24-392F0417B283}"/>
    <dgm:cxn modelId="{4CBCABB0-4A90-481E-8E85-F2063031526A}" type="presParOf" srcId="{B9269E56-7A34-49C3-9DF7-8CD82D12F248}" destId="{61E64743-F744-434D-9A1F-0B61504848C2}" srcOrd="0" destOrd="0" presId="urn:microsoft.com/office/officeart/2005/8/layout/cycle8"/>
    <dgm:cxn modelId="{A2B82DC5-5147-453A-A2D7-A7A811EAE580}" type="presParOf" srcId="{B9269E56-7A34-49C3-9DF7-8CD82D12F248}" destId="{19493E44-CA3E-45CB-B3C1-DDE1A544B133}" srcOrd="1" destOrd="0" presId="urn:microsoft.com/office/officeart/2005/8/layout/cycle8"/>
    <dgm:cxn modelId="{EF95778C-8175-4D26-9296-98B6037E8F69}" type="presParOf" srcId="{B9269E56-7A34-49C3-9DF7-8CD82D12F248}" destId="{EB681911-1E9C-41A1-9412-825519902604}" srcOrd="2" destOrd="0" presId="urn:microsoft.com/office/officeart/2005/8/layout/cycle8"/>
    <dgm:cxn modelId="{58E0B7DC-F290-42C5-8306-11E360B358CF}" type="presParOf" srcId="{B9269E56-7A34-49C3-9DF7-8CD82D12F248}" destId="{80DE4DBF-7DF1-46BE-9BD4-97281D58E9A4}" srcOrd="3" destOrd="0" presId="urn:microsoft.com/office/officeart/2005/8/layout/cycle8"/>
    <dgm:cxn modelId="{3CB534A2-B777-4005-B2CE-A183F866ADE7}" type="presParOf" srcId="{B9269E56-7A34-49C3-9DF7-8CD82D12F248}" destId="{5AF0E5F4-ED60-40C6-BE1E-665151783011}" srcOrd="4" destOrd="0" presId="urn:microsoft.com/office/officeart/2005/8/layout/cycle8"/>
    <dgm:cxn modelId="{C7736F90-53F8-44FD-8DE2-4471C137324C}" type="presParOf" srcId="{B9269E56-7A34-49C3-9DF7-8CD82D12F248}" destId="{61272806-1788-46C9-9396-0E98B280B848}" srcOrd="5" destOrd="0" presId="urn:microsoft.com/office/officeart/2005/8/layout/cycle8"/>
    <dgm:cxn modelId="{900E83CD-DA51-4188-AB37-EE990E40ACB1}" type="presParOf" srcId="{B9269E56-7A34-49C3-9DF7-8CD82D12F248}" destId="{6F1104B4-05F0-47BD-B15A-63965D41B4F6}" srcOrd="6" destOrd="0" presId="urn:microsoft.com/office/officeart/2005/8/layout/cycle8"/>
    <dgm:cxn modelId="{287487B0-3724-4C83-BB3F-1A546A6A42D2}" type="presParOf" srcId="{B9269E56-7A34-49C3-9DF7-8CD82D12F248}" destId="{C2107900-E40D-4297-9F44-CA06C4906586}" srcOrd="7" destOrd="0" presId="urn:microsoft.com/office/officeart/2005/8/layout/cycle8"/>
    <dgm:cxn modelId="{B9EAE644-27E9-4BBC-B262-211B3887C150}" type="presParOf" srcId="{B9269E56-7A34-49C3-9DF7-8CD82D12F248}" destId="{95C06A1B-1951-43C8-860A-EA5B363C67F6}" srcOrd="8" destOrd="0" presId="urn:microsoft.com/office/officeart/2005/8/layout/cycle8"/>
    <dgm:cxn modelId="{FB869E36-9DC9-40F0-A8D7-724630BB08FB}" type="presParOf" srcId="{B9269E56-7A34-49C3-9DF7-8CD82D12F248}" destId="{969D5349-C87E-411D-A09D-844F9E25DD50}" srcOrd="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Plants</a:t>
          </a:r>
          <a:r>
            <a:rPr lang="pl-PL" sz="2400" b="1" dirty="0">
              <a:solidFill>
                <a:srgbClr val="231F20"/>
              </a:solidFill>
            </a:rPr>
            <a:t> with </a:t>
          </a:r>
          <a:r>
            <a:rPr lang="pl-PL" sz="2400" b="1" dirty="0" err="1">
              <a:solidFill>
                <a:srgbClr val="231F20"/>
              </a:solidFill>
            </a:rPr>
            <a:t>low</a:t>
          </a:r>
          <a:r>
            <a:rPr lang="pl-PL" sz="2400" b="1" dirty="0">
              <a:solidFill>
                <a:srgbClr val="231F20"/>
              </a:solidFill>
            </a:rPr>
            <a:t> TC  (200-400)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en-US" dirty="0">
              <a:solidFill>
                <a:srgbClr val="231F20"/>
              </a:solidFill>
            </a:rPr>
            <a:t> </a:t>
          </a:r>
          <a:r>
            <a:rPr lang="pl-PL" dirty="0" err="1">
              <a:solidFill>
                <a:srgbClr val="231F20"/>
              </a:solidFill>
            </a:rPr>
            <a:t>sugar</a:t>
          </a:r>
          <a:r>
            <a:rPr lang="pl-PL" dirty="0">
              <a:solidFill>
                <a:srgbClr val="231F20"/>
              </a:solidFill>
            </a:rPr>
            <a:t> </a:t>
          </a:r>
          <a:r>
            <a:rPr lang="pl-PL" dirty="0" err="1">
              <a:solidFill>
                <a:srgbClr val="231F20"/>
              </a:solidFill>
            </a:rPr>
            <a:t>beet</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sorghum</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millet</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Plants</a:t>
          </a:r>
          <a:r>
            <a:rPr lang="pl-PL" sz="2400" b="1" dirty="0">
              <a:solidFill>
                <a:srgbClr val="231F20"/>
              </a:solidFill>
            </a:rPr>
            <a:t> with </a:t>
          </a:r>
          <a:r>
            <a:rPr lang="pl-PL" sz="2400" b="1" dirty="0" err="1">
              <a:solidFill>
                <a:srgbClr val="231F20"/>
              </a:solidFill>
            </a:rPr>
            <a:t>moderate</a:t>
          </a:r>
          <a:r>
            <a:rPr lang="pl-PL" sz="2400" b="1" dirty="0">
              <a:solidFill>
                <a:srgbClr val="231F20"/>
              </a:solidFill>
            </a:rPr>
            <a:t> TC (400-700)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en-US" dirty="0">
              <a:solidFill>
                <a:srgbClr val="231F20"/>
              </a:solidFill>
            </a:rPr>
            <a:t> </a:t>
          </a:r>
          <a:r>
            <a:rPr lang="pl-PL" dirty="0" err="1">
              <a:solidFill>
                <a:srgbClr val="231F20"/>
              </a:solidFill>
            </a:rPr>
            <a:t>cereals</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sunflower</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large-seeded</a:t>
          </a:r>
          <a:r>
            <a:rPr lang="pl-PL" dirty="0">
              <a:solidFill>
                <a:srgbClr val="231F20"/>
              </a:solidFill>
            </a:rPr>
            <a:t> </a:t>
          </a:r>
          <a:r>
            <a:rPr lang="pl-PL" dirty="0" err="1">
              <a:solidFill>
                <a:srgbClr val="231F20"/>
              </a:solidFill>
            </a:rPr>
            <a:t>legumes</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Plants</a:t>
          </a:r>
          <a:r>
            <a:rPr lang="pl-PL" sz="2400" b="1" dirty="0">
              <a:solidFill>
                <a:srgbClr val="231F20"/>
              </a:solidFill>
            </a:rPr>
            <a:t> with high TC (700-900)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en-US" dirty="0">
              <a:solidFill>
                <a:srgbClr val="231F20"/>
              </a:solidFill>
            </a:rPr>
            <a:t> </a:t>
          </a:r>
          <a:r>
            <a:rPr lang="pl-PL" dirty="0" err="1">
              <a:solidFill>
                <a:srgbClr val="231F20"/>
              </a:solidFill>
            </a:rPr>
            <a:t>flax</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grasses</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a:solidFill>
                <a:srgbClr val="231F20"/>
              </a:solidFill>
            </a:rPr>
            <a:t>small-</a:t>
          </a:r>
          <a:r>
            <a:rPr lang="pl-PL" dirty="0" err="1">
              <a:solidFill>
                <a:srgbClr val="231F20"/>
              </a:solidFill>
            </a:rPr>
            <a:t>seeded</a:t>
          </a:r>
          <a:r>
            <a:rPr lang="pl-PL" dirty="0">
              <a:solidFill>
                <a:srgbClr val="231F20"/>
              </a:solidFill>
            </a:rPr>
            <a:t> </a:t>
          </a:r>
          <a:r>
            <a:rPr lang="pl-PL" dirty="0" err="1">
              <a:solidFill>
                <a:srgbClr val="231F20"/>
              </a:solidFill>
            </a:rPr>
            <a:t>legumes</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1942" custLinFactNeighborY="-9000">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err="1">
              <a:solidFill>
                <a:srgbClr val="231F20"/>
              </a:solidFill>
            </a:rPr>
            <a:t>closed</a:t>
          </a:r>
          <a:r>
            <a:rPr lang="pl-PL" sz="2400" dirty="0">
              <a:solidFill>
                <a:srgbClr val="231F20"/>
              </a:solidFill>
            </a:rPr>
            <a:t> </a:t>
          </a:r>
          <a:r>
            <a:rPr lang="pl-PL" sz="2400" dirty="0" err="1">
              <a:solidFill>
                <a:srgbClr val="231F20"/>
              </a:solidFill>
            </a:rPr>
            <a:t>nutrient</a:t>
          </a:r>
          <a:r>
            <a:rPr lang="pl-PL" sz="2400" dirty="0">
              <a:solidFill>
                <a:srgbClr val="231F20"/>
              </a:solidFill>
            </a:rPr>
            <a:t> </a:t>
          </a:r>
          <a:r>
            <a:rPr lang="pl-PL" sz="2400" dirty="0" err="1">
              <a:solidFill>
                <a:srgbClr val="231F20"/>
              </a:solidFill>
            </a:rPr>
            <a:t>cycles</a:t>
          </a:r>
          <a:r>
            <a:rPr lang="pl-PL" sz="2400" dirty="0">
              <a:solidFill>
                <a:srgbClr val="231F20"/>
              </a:solidFill>
            </a:rPr>
            <a:t> </a:t>
          </a: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73BF32B9-9301-486E-8A3D-8781252AA6BB}">
      <dgm:prSet custT="1"/>
      <dgm:spPr>
        <a:solidFill>
          <a:srgbClr val="8DC641"/>
        </a:solidFill>
      </dgm:spPr>
      <dgm:t>
        <a:bodyPr/>
        <a:lstStyle/>
        <a:p>
          <a:r>
            <a:rPr lang="pl-PL" sz="2400" dirty="0" err="1">
              <a:solidFill>
                <a:srgbClr val="231F20"/>
              </a:solidFill>
            </a:rPr>
            <a:t>improvement</a:t>
          </a:r>
          <a:r>
            <a:rPr lang="pl-PL" sz="2400" dirty="0">
              <a:solidFill>
                <a:srgbClr val="231F20"/>
              </a:solidFill>
            </a:rPr>
            <a:t> of  </a:t>
          </a:r>
          <a:r>
            <a:rPr lang="pl-PL" sz="2400" dirty="0" err="1">
              <a:solidFill>
                <a:srgbClr val="231F20"/>
              </a:solidFill>
            </a:rPr>
            <a:t>soil</a:t>
          </a:r>
          <a:r>
            <a:rPr lang="pl-PL" sz="2400" dirty="0">
              <a:solidFill>
                <a:srgbClr val="231F20"/>
              </a:solidFill>
            </a:rPr>
            <a:t> </a:t>
          </a:r>
          <a:r>
            <a:rPr lang="pl-PL" sz="2400" dirty="0" err="1">
              <a:solidFill>
                <a:srgbClr val="231F20"/>
              </a:solidFill>
            </a:rPr>
            <a:t>health</a:t>
          </a:r>
          <a:r>
            <a:rPr lang="pl-PL" sz="2400" dirty="0">
              <a:solidFill>
                <a:srgbClr val="231F20"/>
              </a:solidFill>
            </a:rPr>
            <a:t> </a:t>
          </a:r>
        </a:p>
      </dgm:t>
    </dgm:pt>
    <dgm:pt modelId="{10CEDE81-5523-483A-8D1D-1D04794EB7DF}" type="parTrans" cxnId="{D4E91394-00F2-4E32-BCB6-8B4CF9F7797B}">
      <dgm:prSet/>
      <dgm:spPr/>
      <dgm:t>
        <a:bodyPr/>
        <a:lstStyle/>
        <a:p>
          <a:endParaRPr lang="pl-PL" sz="2400">
            <a:solidFill>
              <a:srgbClr val="231F20"/>
            </a:solidFill>
          </a:endParaRPr>
        </a:p>
      </dgm:t>
    </dgm:pt>
    <dgm:pt modelId="{FD715DFC-2917-48C4-83DD-28C48C395AC4}" type="sibTrans" cxnId="{D4E91394-00F2-4E32-BCB6-8B4CF9F7797B}">
      <dgm:prSet/>
      <dgm:spPr/>
      <dgm:t>
        <a:bodyPr/>
        <a:lstStyle/>
        <a:p>
          <a:endParaRPr lang="pl-PL" sz="2400">
            <a:solidFill>
              <a:srgbClr val="231F20"/>
            </a:solidFill>
          </a:endParaRPr>
        </a:p>
      </dgm:t>
    </dgm:pt>
    <dgm:pt modelId="{E541C75D-FCC2-4360-926E-1505140B6DFD}">
      <dgm:prSet custT="1"/>
      <dgm:spPr>
        <a:solidFill>
          <a:srgbClr val="8DC641"/>
        </a:solidFill>
      </dgm:spPr>
      <dgm:t>
        <a:bodyPr/>
        <a:lstStyle/>
        <a:p>
          <a:r>
            <a:rPr lang="en-US" sz="2400" dirty="0">
              <a:solidFill>
                <a:srgbClr val="231F20"/>
              </a:solidFill>
            </a:rPr>
            <a:t>reduction of the ecological footprint of food production</a:t>
          </a:r>
          <a:endParaRPr lang="pl-PL" sz="2400" dirty="0">
            <a:solidFill>
              <a:srgbClr val="231F20"/>
            </a:solidFill>
          </a:endParaRPr>
        </a:p>
      </dgm:t>
    </dgm:pt>
    <dgm:pt modelId="{097C0D8F-DFDD-4832-A41E-8B7B38BFD741}" type="parTrans" cxnId="{26A38119-DF4B-4ED5-9FD0-1AC72D091C24}">
      <dgm:prSet/>
      <dgm:spPr/>
      <dgm:t>
        <a:bodyPr/>
        <a:lstStyle/>
        <a:p>
          <a:endParaRPr lang="pl-PL" sz="2400">
            <a:solidFill>
              <a:srgbClr val="231F20"/>
            </a:solidFill>
          </a:endParaRPr>
        </a:p>
      </dgm:t>
    </dgm:pt>
    <dgm:pt modelId="{42985BC0-B45A-49D1-B291-379CC87D6688}" type="sibTrans" cxnId="{26A38119-DF4B-4ED5-9FD0-1AC72D091C24}">
      <dgm:prSet/>
      <dgm:spPr/>
      <dgm:t>
        <a:bodyPr/>
        <a:lstStyle/>
        <a:p>
          <a:endParaRPr lang="pl-PL" sz="2400">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99D2A2FC-B02A-4A0F-A90F-19F03BA88B72}" type="pres">
      <dgm:prSet presAssocID="{73BF32B9-9301-486E-8A3D-8781252AA6BB}" presName="parentLin" presStyleCnt="0"/>
      <dgm:spPr/>
    </dgm:pt>
    <dgm:pt modelId="{DE454BAA-CA96-46A0-B14C-543660FFDC9F}" type="pres">
      <dgm:prSet presAssocID="{73BF32B9-9301-486E-8A3D-8781252AA6BB}" presName="parentLeftMargin" presStyleLbl="node1" presStyleIdx="0" presStyleCnt="3"/>
      <dgm:spPr/>
    </dgm:pt>
    <dgm:pt modelId="{C2A7D3C4-B911-47AC-8FF9-EBD9852F1890}" type="pres">
      <dgm:prSet presAssocID="{73BF32B9-9301-486E-8A3D-8781252AA6BB}" presName="parentText" presStyleLbl="node1" presStyleIdx="1" presStyleCnt="3" custScaleX="121000">
        <dgm:presLayoutVars>
          <dgm:chMax val="0"/>
          <dgm:bulletEnabled val="1"/>
        </dgm:presLayoutVars>
      </dgm:prSet>
      <dgm:spPr/>
    </dgm:pt>
    <dgm:pt modelId="{F8B62392-A639-4321-BA57-3B8A20D41F05}" type="pres">
      <dgm:prSet presAssocID="{73BF32B9-9301-486E-8A3D-8781252AA6BB}" presName="negativeSpace" presStyleCnt="0"/>
      <dgm:spPr/>
    </dgm:pt>
    <dgm:pt modelId="{6B58686A-D62A-4F2E-846E-7DE5C82079EB}" type="pres">
      <dgm:prSet presAssocID="{73BF32B9-9301-486E-8A3D-8781252AA6BB}" presName="childText" presStyleLbl="conFgAcc1" presStyleIdx="1" presStyleCnt="3">
        <dgm:presLayoutVars>
          <dgm:bulletEnabled val="1"/>
        </dgm:presLayoutVars>
      </dgm:prSet>
      <dgm:spPr/>
    </dgm:pt>
    <dgm:pt modelId="{C813C540-BD9F-44A5-B464-3E075A555A85}" type="pres">
      <dgm:prSet presAssocID="{FD715DFC-2917-48C4-83DD-28C48C395AC4}" presName="spaceBetweenRectangles" presStyleCnt="0"/>
      <dgm:spPr/>
    </dgm:pt>
    <dgm:pt modelId="{528F5EEC-DB9F-4805-8696-E90370DC458B}" type="pres">
      <dgm:prSet presAssocID="{E541C75D-FCC2-4360-926E-1505140B6DFD}" presName="parentLin" presStyleCnt="0"/>
      <dgm:spPr/>
    </dgm:pt>
    <dgm:pt modelId="{E6C932EF-6E93-40F4-A643-7555BA5A08A4}" type="pres">
      <dgm:prSet presAssocID="{E541C75D-FCC2-4360-926E-1505140B6DFD}" presName="parentLeftMargin" presStyleLbl="node1" presStyleIdx="1" presStyleCnt="3"/>
      <dgm:spPr/>
    </dgm:pt>
    <dgm:pt modelId="{B2F952FD-9035-42D1-810A-BBC8E4E383F8}" type="pres">
      <dgm:prSet presAssocID="{E541C75D-FCC2-4360-926E-1505140B6DFD}" presName="parentText" presStyleLbl="node1" presStyleIdx="2" presStyleCnt="3" custScaleX="121000" custLinFactNeighborX="-10883">
        <dgm:presLayoutVars>
          <dgm:chMax val="0"/>
          <dgm:bulletEnabled val="1"/>
        </dgm:presLayoutVars>
      </dgm:prSet>
      <dgm:spPr/>
    </dgm:pt>
    <dgm:pt modelId="{8B5B0558-D079-49AE-A23E-E85104542E59}" type="pres">
      <dgm:prSet presAssocID="{E541C75D-FCC2-4360-926E-1505140B6DFD}" presName="negativeSpace" presStyleCnt="0"/>
      <dgm:spPr/>
    </dgm:pt>
    <dgm:pt modelId="{1800E76A-494C-4195-BAA0-D25C6F5B7699}" type="pres">
      <dgm:prSet presAssocID="{E541C75D-FCC2-4360-926E-1505140B6DFD}" presName="childText" presStyleLbl="conFgAcc1" presStyleIdx="2" presStyleCnt="3">
        <dgm:presLayoutVars>
          <dgm:bulletEnabled val="1"/>
        </dgm:presLayoutVars>
      </dgm:prSet>
      <dgm:spPr/>
    </dgm:pt>
  </dgm:ptLst>
  <dgm:cxnLst>
    <dgm:cxn modelId="{26A38119-DF4B-4ED5-9FD0-1AC72D091C24}" srcId="{325C9100-3AB3-4E1A-9221-1B13A85AB3A6}" destId="{E541C75D-FCC2-4360-926E-1505140B6DFD}" srcOrd="2" destOrd="0" parTransId="{097C0D8F-DFDD-4832-A41E-8B7B38BFD741}" sibTransId="{42985BC0-B45A-49D1-B291-379CC87D6688}"/>
    <dgm:cxn modelId="{3E08C52A-0D9D-4449-84EB-C23339316B1C}" type="presOf" srcId="{73BF32B9-9301-486E-8A3D-8781252AA6BB}" destId="{C2A7D3C4-B911-47AC-8FF9-EBD9852F1890}" srcOrd="1" destOrd="0" presId="urn:microsoft.com/office/officeart/2005/8/layout/list1"/>
    <dgm:cxn modelId="{1ABC1744-3AA3-433D-B990-8BA94AFE528E}" type="presOf" srcId="{E541C75D-FCC2-4360-926E-1505140B6DFD}" destId="{E6C932EF-6E93-40F4-A643-7555BA5A08A4}" srcOrd="0" destOrd="0" presId="urn:microsoft.com/office/officeart/2005/8/layout/list1"/>
    <dgm:cxn modelId="{3FE5C17F-75F6-467E-AEEA-98824D2FDDC5}" type="presOf" srcId="{E541C75D-FCC2-4360-926E-1505140B6DFD}" destId="{B2F952FD-9035-42D1-810A-BBC8E4E383F8}" srcOrd="1" destOrd="0" presId="urn:microsoft.com/office/officeart/2005/8/layout/list1"/>
    <dgm:cxn modelId="{D4E91394-00F2-4E32-BCB6-8B4CF9F7797B}" srcId="{325C9100-3AB3-4E1A-9221-1B13A85AB3A6}" destId="{73BF32B9-9301-486E-8A3D-8781252AA6BB}" srcOrd="1" destOrd="0" parTransId="{10CEDE81-5523-483A-8D1D-1D04794EB7DF}" sibTransId="{FD715DFC-2917-48C4-83DD-28C48C395AC4}"/>
    <dgm:cxn modelId="{3902F4B1-2EDE-4B16-BB31-3BDC6DF8D3B1}" srcId="{325C9100-3AB3-4E1A-9221-1B13A85AB3A6}" destId="{1F5188BD-1443-45AA-A21F-7F654517F9FF}" srcOrd="0" destOrd="0" parTransId="{C809F85E-5681-4541-8F6D-64557209D546}" sibTransId="{BDB2A3BD-49BC-468B-934D-2E0133476C7A}"/>
    <dgm:cxn modelId="{1D5C05BD-52A1-4313-A39A-304BD8C51A90}" type="presOf" srcId="{73BF32B9-9301-486E-8A3D-8781252AA6BB}" destId="{DE454BAA-CA96-46A0-B14C-543660FFDC9F}" srcOrd="0" destOrd="0" presId="urn:microsoft.com/office/officeart/2005/8/layout/list1"/>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6096C018-96A8-4297-9CC7-2CE867118CC4}" type="presParOf" srcId="{30ABB25A-BD58-4B3E-B439-DAB0F198B40F}" destId="{99D2A2FC-B02A-4A0F-A90F-19F03BA88B72}" srcOrd="4" destOrd="0" presId="urn:microsoft.com/office/officeart/2005/8/layout/list1"/>
    <dgm:cxn modelId="{195DE66F-A4F8-4D2A-AA29-5EF3022E568D}" type="presParOf" srcId="{99D2A2FC-B02A-4A0F-A90F-19F03BA88B72}" destId="{DE454BAA-CA96-46A0-B14C-543660FFDC9F}" srcOrd="0" destOrd="0" presId="urn:microsoft.com/office/officeart/2005/8/layout/list1"/>
    <dgm:cxn modelId="{AB9CF6C6-9941-429D-B41C-1EB7B034883B}" type="presParOf" srcId="{99D2A2FC-B02A-4A0F-A90F-19F03BA88B72}" destId="{C2A7D3C4-B911-47AC-8FF9-EBD9852F1890}" srcOrd="1" destOrd="0" presId="urn:microsoft.com/office/officeart/2005/8/layout/list1"/>
    <dgm:cxn modelId="{472FDDE9-E1A5-4238-98B7-587A76919FD3}" type="presParOf" srcId="{30ABB25A-BD58-4B3E-B439-DAB0F198B40F}" destId="{F8B62392-A639-4321-BA57-3B8A20D41F05}" srcOrd="5" destOrd="0" presId="urn:microsoft.com/office/officeart/2005/8/layout/list1"/>
    <dgm:cxn modelId="{12A388E4-C726-4B3A-A360-25D2A74EDD11}" type="presParOf" srcId="{30ABB25A-BD58-4B3E-B439-DAB0F198B40F}" destId="{6B58686A-D62A-4F2E-846E-7DE5C82079EB}" srcOrd="6" destOrd="0" presId="urn:microsoft.com/office/officeart/2005/8/layout/list1"/>
    <dgm:cxn modelId="{5EBC7D1F-9CA9-408E-A5DD-41ACE1B2052C}" type="presParOf" srcId="{30ABB25A-BD58-4B3E-B439-DAB0F198B40F}" destId="{C813C540-BD9F-44A5-B464-3E075A555A85}" srcOrd="7" destOrd="0" presId="urn:microsoft.com/office/officeart/2005/8/layout/list1"/>
    <dgm:cxn modelId="{357C8019-2B12-4427-96C3-67C368F2E060}" type="presParOf" srcId="{30ABB25A-BD58-4B3E-B439-DAB0F198B40F}" destId="{528F5EEC-DB9F-4805-8696-E90370DC458B}" srcOrd="8" destOrd="0" presId="urn:microsoft.com/office/officeart/2005/8/layout/list1"/>
    <dgm:cxn modelId="{2AC62281-4660-4D43-B414-5208A3E28B59}" type="presParOf" srcId="{528F5EEC-DB9F-4805-8696-E90370DC458B}" destId="{E6C932EF-6E93-40F4-A643-7555BA5A08A4}" srcOrd="0" destOrd="0" presId="urn:microsoft.com/office/officeart/2005/8/layout/list1"/>
    <dgm:cxn modelId="{14A9B001-5C84-45F1-B9A2-72473F6D7B80}" type="presParOf" srcId="{528F5EEC-DB9F-4805-8696-E90370DC458B}" destId="{B2F952FD-9035-42D1-810A-BBC8E4E383F8}" srcOrd="1" destOrd="0" presId="urn:microsoft.com/office/officeart/2005/8/layout/list1"/>
    <dgm:cxn modelId="{4A45141E-1FFA-4890-BDB8-A34775A1668D}" type="presParOf" srcId="{30ABB25A-BD58-4B3E-B439-DAB0F198B40F}" destId="{8B5B0558-D079-49AE-A23E-E85104542E59}" srcOrd="9" destOrd="0" presId="urn:microsoft.com/office/officeart/2005/8/layout/list1"/>
    <dgm:cxn modelId="{4AF77BAA-015A-4EED-99BB-A53E65391A48}" type="presParOf" srcId="{30ABB25A-BD58-4B3E-B439-DAB0F198B40F}" destId="{1800E76A-494C-4195-BAA0-D25C6F5B769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75419E5-C459-4B63-BDCF-2548D8A5755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E5ADF572-3BFA-4402-924F-3420545377AA}">
      <dgm:prSet phldrT="[Tekst]"/>
      <dgm:spPr/>
      <dgm:t>
        <a:bodyPr/>
        <a:lstStyle/>
        <a:p>
          <a:r>
            <a:rPr lang="pl-PL" b="1" dirty="0" err="1"/>
            <a:t>winter</a:t>
          </a:r>
          <a:r>
            <a:rPr lang="pl-PL" b="1" dirty="0"/>
            <a:t> </a:t>
          </a:r>
          <a:r>
            <a:rPr lang="pl-PL" b="1" dirty="0" err="1"/>
            <a:t>rye</a:t>
          </a:r>
          <a:endParaRPr lang="pl-PL" b="1" dirty="0"/>
        </a:p>
      </dgm:t>
    </dgm:pt>
    <dgm:pt modelId="{72CC7653-551C-4EBD-8305-A855563A4117}" type="parTrans" cxnId="{711B4778-F6F5-455D-A186-A7F59DDDD9E2}">
      <dgm:prSet/>
      <dgm:spPr/>
      <dgm:t>
        <a:bodyPr/>
        <a:lstStyle/>
        <a:p>
          <a:endParaRPr lang="pl-PL" b="1"/>
        </a:p>
      </dgm:t>
    </dgm:pt>
    <dgm:pt modelId="{43EF2F4D-908D-498A-86DF-F48E5786CBC3}" type="sibTrans" cxnId="{711B4778-F6F5-455D-A186-A7F59DDDD9E2}">
      <dgm:prSet/>
      <dgm:spPr/>
      <dgm:t>
        <a:bodyPr/>
        <a:lstStyle/>
        <a:p>
          <a:endParaRPr lang="pl-PL" b="1"/>
        </a:p>
      </dgm:t>
    </dgm:pt>
    <dgm:pt modelId="{374A45F0-8777-403E-8692-80BE91CF641D}">
      <dgm:prSet phldrT="[Tekst]"/>
      <dgm:spPr/>
      <dgm:t>
        <a:bodyPr/>
        <a:lstStyle/>
        <a:p>
          <a:r>
            <a:rPr lang="pl-PL" b="1" dirty="0" err="1"/>
            <a:t>oats</a:t>
          </a:r>
          <a:r>
            <a:rPr lang="pl-PL" b="1" dirty="0"/>
            <a:t> </a:t>
          </a:r>
        </a:p>
      </dgm:t>
    </dgm:pt>
    <dgm:pt modelId="{9E934A14-26D3-4AB2-B059-4DDF8D8DE83B}" type="parTrans" cxnId="{25222706-197C-4597-8F89-58D761DFB501}">
      <dgm:prSet/>
      <dgm:spPr/>
      <dgm:t>
        <a:bodyPr/>
        <a:lstStyle/>
        <a:p>
          <a:endParaRPr lang="pl-PL" b="1"/>
        </a:p>
      </dgm:t>
    </dgm:pt>
    <dgm:pt modelId="{9B9D6859-F25D-4186-8E6C-06E10DBD3205}" type="sibTrans" cxnId="{25222706-197C-4597-8F89-58D761DFB501}">
      <dgm:prSet/>
      <dgm:spPr/>
      <dgm:t>
        <a:bodyPr/>
        <a:lstStyle/>
        <a:p>
          <a:endParaRPr lang="pl-PL" b="1"/>
        </a:p>
      </dgm:t>
    </dgm:pt>
    <dgm:pt modelId="{983C02DE-90D2-42AD-9580-6DE13544A32E}" type="pres">
      <dgm:prSet presAssocID="{075419E5-C459-4B63-BDCF-2548D8A5755F}" presName="Name0" presStyleCnt="0">
        <dgm:presLayoutVars>
          <dgm:dir/>
          <dgm:resizeHandles val="exact"/>
        </dgm:presLayoutVars>
      </dgm:prSet>
      <dgm:spPr/>
    </dgm:pt>
    <dgm:pt modelId="{0FD2BF1F-C676-4800-BFEA-8C461F49FBFE}" type="pres">
      <dgm:prSet presAssocID="{E5ADF572-3BFA-4402-924F-3420545377AA}" presName="composite" presStyleCnt="0"/>
      <dgm:spPr/>
    </dgm:pt>
    <dgm:pt modelId="{DF7889AD-E569-4C52-BC2A-E5A3F998F5A0}" type="pres">
      <dgm:prSet presAssocID="{E5ADF572-3BFA-4402-924F-3420545377AA}" presName="rect1" presStyleLbl="bgShp"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51A782-5E4C-4B84-83A6-82E790774B0E}" type="pres">
      <dgm:prSet presAssocID="{E5ADF572-3BFA-4402-924F-3420545377AA}" presName="rect2" presStyleLbl="trBgShp" presStyleIdx="0" presStyleCnt="2">
        <dgm:presLayoutVars>
          <dgm:bulletEnabled val="1"/>
        </dgm:presLayoutVars>
      </dgm:prSet>
      <dgm:spPr/>
    </dgm:pt>
    <dgm:pt modelId="{A7000F75-ECFC-4323-A83A-465E794F58C3}" type="pres">
      <dgm:prSet presAssocID="{43EF2F4D-908D-498A-86DF-F48E5786CBC3}" presName="sibTrans" presStyleCnt="0"/>
      <dgm:spPr/>
    </dgm:pt>
    <dgm:pt modelId="{73FC9178-7E66-457B-89A9-E11F250092FC}" type="pres">
      <dgm:prSet presAssocID="{374A45F0-8777-403E-8692-80BE91CF641D}" presName="composite" presStyleCnt="0"/>
      <dgm:spPr/>
    </dgm:pt>
    <dgm:pt modelId="{DDB184BF-DD0F-4A1B-B1F8-8710BC9BFD1B}" type="pres">
      <dgm:prSet presAssocID="{374A45F0-8777-403E-8692-80BE91CF641D}" presName="rect1" presStyleLbl="bgShp"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8061E71-563C-4DDF-8858-E63FA8F9F37E}" type="pres">
      <dgm:prSet presAssocID="{374A45F0-8777-403E-8692-80BE91CF641D}" presName="rect2" presStyleLbl="trBgShp" presStyleIdx="1" presStyleCnt="2">
        <dgm:presLayoutVars>
          <dgm:bulletEnabled val="1"/>
        </dgm:presLayoutVars>
      </dgm:prSet>
      <dgm:spPr/>
    </dgm:pt>
  </dgm:ptLst>
  <dgm:cxnLst>
    <dgm:cxn modelId="{25222706-197C-4597-8F89-58D761DFB501}" srcId="{075419E5-C459-4B63-BDCF-2548D8A5755F}" destId="{374A45F0-8777-403E-8692-80BE91CF641D}" srcOrd="1" destOrd="0" parTransId="{9E934A14-26D3-4AB2-B059-4DDF8D8DE83B}" sibTransId="{9B9D6859-F25D-4186-8E6C-06E10DBD3205}"/>
    <dgm:cxn modelId="{C3DB0967-ED33-4A80-83BB-369405668115}" type="presOf" srcId="{374A45F0-8777-403E-8692-80BE91CF641D}" destId="{D8061E71-563C-4DDF-8858-E63FA8F9F37E}" srcOrd="0" destOrd="0" presId="urn:microsoft.com/office/officeart/2008/layout/BendingPictureSemiTransparentText"/>
    <dgm:cxn modelId="{711B4778-F6F5-455D-A186-A7F59DDDD9E2}" srcId="{075419E5-C459-4B63-BDCF-2548D8A5755F}" destId="{E5ADF572-3BFA-4402-924F-3420545377AA}" srcOrd="0" destOrd="0" parTransId="{72CC7653-551C-4EBD-8305-A855563A4117}" sibTransId="{43EF2F4D-908D-498A-86DF-F48E5786CBC3}"/>
    <dgm:cxn modelId="{6C7CB9BE-8B91-4C4D-B59E-BB70AE1F284D}" type="presOf" srcId="{E5ADF572-3BFA-4402-924F-3420545377AA}" destId="{BC51A782-5E4C-4B84-83A6-82E790774B0E}" srcOrd="0" destOrd="0" presId="urn:microsoft.com/office/officeart/2008/layout/BendingPictureSemiTransparentText"/>
    <dgm:cxn modelId="{A9DCEDD4-4A55-46CF-8F60-E0D8C09F84EF}" type="presOf" srcId="{075419E5-C459-4B63-BDCF-2548D8A5755F}" destId="{983C02DE-90D2-42AD-9580-6DE13544A32E}" srcOrd="0" destOrd="0" presId="urn:microsoft.com/office/officeart/2008/layout/BendingPictureSemiTransparentText"/>
    <dgm:cxn modelId="{DD16DD89-95A5-4E9E-92C9-617BA1BECB98}" type="presParOf" srcId="{983C02DE-90D2-42AD-9580-6DE13544A32E}" destId="{0FD2BF1F-C676-4800-BFEA-8C461F49FBFE}" srcOrd="0" destOrd="0" presId="urn:microsoft.com/office/officeart/2008/layout/BendingPictureSemiTransparentText"/>
    <dgm:cxn modelId="{A06E344B-1D31-444A-8A23-6C38FB47CE91}" type="presParOf" srcId="{0FD2BF1F-C676-4800-BFEA-8C461F49FBFE}" destId="{DF7889AD-E569-4C52-BC2A-E5A3F998F5A0}" srcOrd="0" destOrd="0" presId="urn:microsoft.com/office/officeart/2008/layout/BendingPictureSemiTransparentText"/>
    <dgm:cxn modelId="{7C9BF59B-CA0D-4CAF-A2E1-0D210CA31D0C}" type="presParOf" srcId="{0FD2BF1F-C676-4800-BFEA-8C461F49FBFE}" destId="{BC51A782-5E4C-4B84-83A6-82E790774B0E}" srcOrd="1" destOrd="0" presId="urn:microsoft.com/office/officeart/2008/layout/BendingPictureSemiTransparentText"/>
    <dgm:cxn modelId="{2F7C7372-E155-4803-A5E7-BFB997FAAB47}" type="presParOf" srcId="{983C02DE-90D2-42AD-9580-6DE13544A32E}" destId="{A7000F75-ECFC-4323-A83A-465E794F58C3}" srcOrd="1" destOrd="0" presId="urn:microsoft.com/office/officeart/2008/layout/BendingPictureSemiTransparentText"/>
    <dgm:cxn modelId="{117F24BD-975C-4F40-B82F-2D49521418DC}" type="presParOf" srcId="{983C02DE-90D2-42AD-9580-6DE13544A32E}" destId="{73FC9178-7E66-457B-89A9-E11F250092FC}" srcOrd="2" destOrd="0" presId="urn:microsoft.com/office/officeart/2008/layout/BendingPictureSemiTransparentText"/>
    <dgm:cxn modelId="{38917808-C962-4E05-BD61-1F3F4A783957}" type="presParOf" srcId="{73FC9178-7E66-457B-89A9-E11F250092FC}" destId="{DDB184BF-DD0F-4A1B-B1F8-8710BC9BFD1B}" srcOrd="0" destOrd="0" presId="urn:microsoft.com/office/officeart/2008/layout/BendingPictureSemiTransparentText"/>
    <dgm:cxn modelId="{02B4566C-D3CD-4D81-AF7A-F6B36F85533F}" type="presParOf" srcId="{73FC9178-7E66-457B-89A9-E11F250092FC}" destId="{D8061E71-563C-4DDF-8858-E63FA8F9F37E}"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en-IE" sz="2700" b="0" i="0" dirty="0">
              <a:solidFill>
                <a:srgbClr val="231F20"/>
              </a:solidFill>
            </a:rPr>
            <a:t>C</a:t>
          </a:r>
          <a:r>
            <a:rPr lang="pl-PL" sz="2700" b="0" i="0" dirty="0">
              <a:solidFill>
                <a:srgbClr val="231F20"/>
              </a:solidFill>
            </a:rPr>
            <a:t>lover with grasses</a:t>
          </a:r>
        </a:p>
        <a:p>
          <a:r>
            <a:rPr lang="pl-PL" sz="2700" b="0" i="0" dirty="0">
              <a:solidFill>
                <a:srgbClr val="231F20"/>
              </a:solidFill>
            </a:rPr>
            <a:t>5,5 t of DM/ha</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custT="1"/>
      <dgm:spPr>
        <a:solidFill>
          <a:srgbClr val="9FDADF"/>
        </a:solidFill>
      </dgm:spPr>
      <dgm:t>
        <a:bodyPr/>
        <a:lstStyle/>
        <a:p>
          <a:r>
            <a:rPr lang="en-IE" sz="2700" dirty="0">
              <a:solidFill>
                <a:srgbClr val="231F20"/>
              </a:solidFill>
            </a:rPr>
            <a:t>W</a:t>
          </a:r>
          <a:r>
            <a:rPr lang="pl-PL" sz="2700" dirty="0">
              <a:solidFill>
                <a:srgbClr val="231F20"/>
              </a:solidFill>
            </a:rPr>
            <a:t>inter </a:t>
          </a:r>
          <a:r>
            <a:rPr lang="en-IE" sz="2700" dirty="0">
              <a:solidFill>
                <a:srgbClr val="231F20"/>
              </a:solidFill>
            </a:rPr>
            <a:t>R</a:t>
          </a:r>
          <a:r>
            <a:rPr lang="pl-PL" sz="2700" dirty="0">
              <a:solidFill>
                <a:srgbClr val="231F20"/>
              </a:solidFill>
            </a:rPr>
            <a:t>apeseed</a:t>
          </a:r>
        </a:p>
        <a:p>
          <a:r>
            <a:rPr lang="pl-PL" sz="2700" dirty="0">
              <a:solidFill>
                <a:srgbClr val="231F20"/>
              </a:solidFill>
            </a:rPr>
            <a:t>4,2 </a:t>
          </a:r>
          <a:r>
            <a:rPr lang="pl-PL" sz="2700" b="0" i="0" dirty="0">
              <a:solidFill>
                <a:srgbClr val="231F20"/>
              </a:solidFill>
            </a:rPr>
            <a:t>t of DM/ha</a:t>
          </a:r>
          <a:endParaRPr lang="pl-PL" sz="2700"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en-IE" sz="2700" dirty="0">
              <a:solidFill>
                <a:srgbClr val="231F20"/>
              </a:solidFill>
            </a:rPr>
            <a:t>S</a:t>
          </a:r>
          <a:r>
            <a:rPr lang="pl-PL" sz="2700" dirty="0">
              <a:solidFill>
                <a:srgbClr val="231F20"/>
              </a:solidFill>
            </a:rPr>
            <a:t>pring </a:t>
          </a:r>
          <a:r>
            <a:rPr lang="en-IE" sz="2700" dirty="0">
              <a:solidFill>
                <a:srgbClr val="231F20"/>
              </a:solidFill>
            </a:rPr>
            <a:t>W</a:t>
          </a:r>
          <a:r>
            <a:rPr lang="pl-PL" sz="2700" dirty="0">
              <a:solidFill>
                <a:srgbClr val="231F20"/>
              </a:solidFill>
            </a:rPr>
            <a:t>heat </a:t>
          </a:r>
          <a:r>
            <a:rPr lang="en-IE" sz="2700" dirty="0">
              <a:solidFill>
                <a:srgbClr val="231F20"/>
              </a:solidFill>
            </a:rPr>
            <a:t>&amp;</a:t>
          </a:r>
          <a:r>
            <a:rPr lang="pl-PL" sz="2700" dirty="0">
              <a:solidFill>
                <a:srgbClr val="231F20"/>
              </a:solidFill>
            </a:rPr>
            <a:t> </a:t>
          </a:r>
          <a:r>
            <a:rPr lang="en-IE" sz="2700" dirty="0">
              <a:solidFill>
                <a:srgbClr val="231F20"/>
              </a:solidFill>
            </a:rPr>
            <a:t>R</a:t>
          </a:r>
          <a:r>
            <a:rPr lang="pl-PL" sz="2700" dirty="0">
              <a:solidFill>
                <a:srgbClr val="231F20"/>
              </a:solidFill>
            </a:rPr>
            <a:t>ye</a:t>
          </a:r>
        </a:p>
        <a:p>
          <a:r>
            <a:rPr lang="pl-PL" sz="2700" dirty="0">
              <a:solidFill>
                <a:srgbClr val="231F20"/>
              </a:solidFill>
            </a:rPr>
            <a:t>3,5 </a:t>
          </a:r>
          <a:r>
            <a:rPr lang="pl-PL" sz="2700" b="0" i="0" dirty="0">
              <a:solidFill>
                <a:srgbClr val="231F20"/>
              </a:solidFill>
            </a:rPr>
            <a:t>t of DM/ha</a:t>
          </a:r>
          <a:endParaRPr lang="pl-PL" sz="2700" dirty="0">
            <a:solidFill>
              <a:srgbClr val="231F20"/>
            </a:solidFill>
          </a:endParaRP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en-IE" b="0" i="0" dirty="0">
              <a:solidFill>
                <a:srgbClr val="231F20"/>
              </a:solidFill>
            </a:rPr>
            <a:t>S</a:t>
          </a:r>
          <a:r>
            <a:rPr lang="pl-PL" b="0" i="0" dirty="0">
              <a:solidFill>
                <a:srgbClr val="231F20"/>
              </a:solidFill>
            </a:rPr>
            <a:t>pring </a:t>
          </a:r>
          <a:r>
            <a:rPr lang="en-IE" b="0" i="0" dirty="0">
              <a:solidFill>
                <a:srgbClr val="231F20"/>
              </a:solidFill>
            </a:rPr>
            <a:t>B</a:t>
          </a:r>
          <a:r>
            <a:rPr lang="pl-PL" b="0" i="0" dirty="0">
              <a:solidFill>
                <a:srgbClr val="231F20"/>
              </a:solidFill>
            </a:rPr>
            <a:t>arley 2,5 t of DM/ha</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en-IE" b="0" i="0" dirty="0">
              <a:solidFill>
                <a:srgbClr val="231F20"/>
              </a:solidFill>
            </a:rPr>
            <a:t>O</a:t>
          </a:r>
          <a:r>
            <a:rPr lang="pl-PL" b="0" i="0" dirty="0">
              <a:solidFill>
                <a:srgbClr val="231F20"/>
              </a:solidFill>
            </a:rPr>
            <a:t>ats</a:t>
          </a:r>
        </a:p>
        <a:p>
          <a:r>
            <a:rPr lang="pl-PL" b="0" i="0" dirty="0">
              <a:solidFill>
                <a:srgbClr val="231F20"/>
              </a:solidFill>
            </a:rPr>
            <a:t>3,7 t of DM/ha</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err="1">
              <a:solidFill>
                <a:srgbClr val="231F20"/>
              </a:solidFill>
            </a:rPr>
            <a:t>Maize</a:t>
          </a:r>
          <a:endParaRPr lang="pl-PL" dirty="0">
            <a:solidFill>
              <a:srgbClr val="231F20"/>
            </a:solidFill>
          </a:endParaRPr>
        </a:p>
        <a:p>
          <a:r>
            <a:rPr lang="pl-PL" dirty="0">
              <a:solidFill>
                <a:srgbClr val="231F20"/>
              </a:solidFill>
            </a:rPr>
            <a:t>20 </a:t>
          </a:r>
          <a:r>
            <a:rPr lang="pl-PL" b="0" i="0" dirty="0">
              <a:solidFill>
                <a:srgbClr val="231F20"/>
              </a:solidFill>
            </a:rPr>
            <a:t>of DM/ha</a:t>
          </a:r>
          <a:endParaRPr lang="pl-PL" dirty="0">
            <a:solidFill>
              <a:srgbClr val="231F20"/>
            </a:solidFill>
          </a:endParaRP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8BC540">
            <a:alpha val="40000"/>
          </a:srgbClr>
        </a:solidFill>
      </dgm:spPr>
      <dgm:t>
        <a:bodyPr/>
        <a:lstStyle/>
        <a:p>
          <a:pPr algn="ctr"/>
          <a:r>
            <a:rPr lang="en-US" sz="2400" b="1" i="0" dirty="0">
              <a:solidFill>
                <a:srgbClr val="231F20"/>
              </a:solidFill>
              <a:latin typeface="Calibri" panose="020F0502020204030204" pitchFamily="34" charset="0"/>
              <a:ea typeface="Calibri" panose="020F0502020204030204" pitchFamily="34" charset="0"/>
              <a:cs typeface="Vrinda" panose="020B0502040204020203" pitchFamily="34" charset="0"/>
            </a:rPr>
            <a:t>In crop rotation, it is important to follow the principle of cultivating soil-structure-improving plants after several years of growing annual crops.</a:t>
          </a:r>
          <a:endParaRPr lang="pl-PL" sz="2400" b="1" i="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i="1">
            <a:solidFill>
              <a:srgbClr val="231F20"/>
            </a:solidFill>
          </a:endParaRPr>
        </a:p>
      </dgm:t>
    </dgm:pt>
    <dgm:pt modelId="{67275D6E-5F95-420F-9DFD-D63641A460AF}" type="sibTrans" cxnId="{4DFFF38C-B34D-4112-B8D8-75EC282F64B2}">
      <dgm:prSet/>
      <dgm:spPr/>
      <dgm:t>
        <a:bodyPr/>
        <a:lstStyle/>
        <a:p>
          <a:endParaRPr lang="pl-PL" i="1">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451092" custLinFactNeighborX="9963" custLinFactNeighborY="-39574">
        <dgm:presLayoutVars>
          <dgm:bulletEnabled val="1"/>
        </dgm:presLayoutVars>
      </dgm:prSet>
      <dgm:spPr/>
    </dgm:pt>
    <dgm:pt modelId="{BB8FA752-E465-409F-9927-217BE7235794}" type="pres">
      <dgm:prSet presAssocID="{EF8720EB-C1AB-484B-BA55-EBAB54D29801}" presName="rect2" presStyleLbl="fgImgPlace1" presStyleIdx="0" presStyleCnt="1" custLinFactX="-400000" custLinFactNeighborX="-402503"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1811E48-3497-471D-985E-749E02B589E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pl-PL"/>
        </a:p>
      </dgm:t>
    </dgm:pt>
    <dgm:pt modelId="{011E5FDD-FE7E-4480-A1A5-5D3FDBC4296B}">
      <dgm:prSet phldrT="[Tekst]" custT="1"/>
      <dgm:spPr>
        <a:solidFill>
          <a:srgbClr val="8BC540"/>
        </a:solidFill>
        <a:ln>
          <a:solidFill>
            <a:srgbClr val="8BC540"/>
          </a:solidFill>
        </a:ln>
      </dgm:spPr>
      <dgm:t>
        <a:bodyPr/>
        <a:lstStyle/>
        <a:p>
          <a:pPr>
            <a:buNone/>
          </a:pPr>
          <a:r>
            <a:rPr lang="pl-PL" sz="2400" b="1" dirty="0">
              <a:solidFill>
                <a:srgbClr val="231F20"/>
              </a:solidFill>
            </a:rPr>
            <a:t>Break </a:t>
          </a:r>
          <a:r>
            <a:rPr lang="pl-PL" sz="2400" b="1" dirty="0" err="1">
              <a:solidFill>
                <a:srgbClr val="231F20"/>
              </a:solidFill>
            </a:rPr>
            <a:t>Crop</a:t>
          </a:r>
          <a:r>
            <a:rPr lang="pl-PL" sz="2400" b="1" dirty="0">
              <a:solidFill>
                <a:srgbClr val="231F20"/>
              </a:solidFill>
            </a:rPr>
            <a:t> </a:t>
          </a:r>
          <a:r>
            <a:rPr lang="pl-PL" sz="2400" b="1" dirty="0" err="1">
              <a:solidFill>
                <a:srgbClr val="231F20"/>
              </a:solidFill>
            </a:rPr>
            <a:t>Effect</a:t>
          </a:r>
          <a:endParaRPr lang="pl-PL" sz="2400" b="1" dirty="0">
            <a:solidFill>
              <a:srgbClr val="231F20"/>
            </a:solidFill>
          </a:endParaRPr>
        </a:p>
      </dgm:t>
    </dgm:pt>
    <dgm:pt modelId="{2EA11436-D47F-4908-881D-6C156D591E00}" type="parTrans" cxnId="{2542FF86-DB26-4164-BE34-580EABD39C6F}">
      <dgm:prSet/>
      <dgm:spPr/>
      <dgm:t>
        <a:bodyPr/>
        <a:lstStyle/>
        <a:p>
          <a:endParaRPr lang="pl-PL" sz="2400" b="1">
            <a:solidFill>
              <a:srgbClr val="231F20"/>
            </a:solidFill>
          </a:endParaRPr>
        </a:p>
      </dgm:t>
    </dgm:pt>
    <dgm:pt modelId="{AAD61199-FE90-4014-8C21-207FAB65A747}" type="sibTrans" cxnId="{2542FF86-DB26-4164-BE34-580EABD39C6F}">
      <dgm:prSet/>
      <dgm:spPr/>
      <dgm:t>
        <a:bodyPr/>
        <a:lstStyle/>
        <a:p>
          <a:endParaRPr lang="pl-PL" sz="2400" b="1">
            <a:solidFill>
              <a:srgbClr val="231F20"/>
            </a:solidFill>
          </a:endParaRPr>
        </a:p>
      </dgm:t>
    </dgm:pt>
    <dgm:pt modelId="{9E312746-FEB6-4BC9-B98A-3FBCB9916FDB}">
      <dgm:prSet phldrT="[Tekst]" custT="1"/>
      <dgm:spPr>
        <a:solidFill>
          <a:srgbClr val="8BC540"/>
        </a:solidFill>
      </dgm:spPr>
      <dgm:t>
        <a:bodyPr/>
        <a:lstStyle/>
        <a:p>
          <a:pPr>
            <a:buNone/>
          </a:pPr>
          <a:r>
            <a:rPr lang="pl-PL" sz="2400" b="1" dirty="0" err="1">
              <a:solidFill>
                <a:srgbClr val="231F20"/>
              </a:solidFill>
            </a:rPr>
            <a:t>Allelopathic</a:t>
          </a:r>
          <a:r>
            <a:rPr lang="pl-PL" sz="2400" b="1" dirty="0">
              <a:solidFill>
                <a:srgbClr val="231F20"/>
              </a:solidFill>
            </a:rPr>
            <a:t> </a:t>
          </a:r>
          <a:r>
            <a:rPr lang="pl-PL" sz="2400" b="1" dirty="0" err="1">
              <a:solidFill>
                <a:srgbClr val="231F20"/>
              </a:solidFill>
            </a:rPr>
            <a:t>Effects</a:t>
          </a:r>
          <a:endParaRPr lang="pl-PL" sz="2400" b="1" dirty="0">
            <a:solidFill>
              <a:srgbClr val="231F20"/>
            </a:solidFill>
          </a:endParaRPr>
        </a:p>
      </dgm:t>
    </dgm:pt>
    <dgm:pt modelId="{43B82948-19AE-4B84-AFA4-4A17592EEABB}" type="parTrans" cxnId="{712BC9AC-79E7-4FA9-8943-4D7D4A0937EE}">
      <dgm:prSet/>
      <dgm:spPr/>
      <dgm:t>
        <a:bodyPr/>
        <a:lstStyle/>
        <a:p>
          <a:endParaRPr lang="pl-PL" sz="2400" b="1">
            <a:solidFill>
              <a:srgbClr val="231F20"/>
            </a:solidFill>
          </a:endParaRPr>
        </a:p>
      </dgm:t>
    </dgm:pt>
    <dgm:pt modelId="{A037359D-9650-4297-B731-3EA3784476C0}" type="sibTrans" cxnId="{712BC9AC-79E7-4FA9-8943-4D7D4A0937EE}">
      <dgm:prSet/>
      <dgm:spPr/>
      <dgm:t>
        <a:bodyPr/>
        <a:lstStyle/>
        <a:p>
          <a:endParaRPr lang="pl-PL" sz="2400" b="1">
            <a:solidFill>
              <a:srgbClr val="231F20"/>
            </a:solidFill>
          </a:endParaRPr>
        </a:p>
      </dgm:t>
    </dgm:pt>
    <dgm:pt modelId="{C2184696-DDBB-434D-831A-43F0BA26F95A}">
      <dgm:prSet phldrT="[Tekst]" custT="1"/>
      <dgm:spPr>
        <a:solidFill>
          <a:srgbClr val="8BC540"/>
        </a:solidFill>
      </dgm:spPr>
      <dgm:t>
        <a:bodyPr/>
        <a:lstStyle/>
        <a:p>
          <a:r>
            <a:rPr lang="pl-PL" sz="2400" b="1" dirty="0">
              <a:solidFill>
                <a:srgbClr val="231F20"/>
              </a:solidFill>
            </a:rPr>
            <a:t>Host-</a:t>
          </a:r>
          <a:r>
            <a:rPr lang="pl-PL" sz="2400" b="1" dirty="0" err="1">
              <a:solidFill>
                <a:srgbClr val="231F20"/>
              </a:solidFill>
            </a:rPr>
            <a:t>Pathogen</a:t>
          </a:r>
          <a:r>
            <a:rPr lang="pl-PL" sz="2400" b="1" dirty="0">
              <a:solidFill>
                <a:srgbClr val="231F20"/>
              </a:solidFill>
            </a:rPr>
            <a:t> </a:t>
          </a:r>
          <a:r>
            <a:rPr lang="pl-PL" sz="2400" b="1" dirty="0" err="1">
              <a:solidFill>
                <a:srgbClr val="231F20"/>
              </a:solidFill>
            </a:rPr>
            <a:t>Relationships</a:t>
          </a:r>
          <a:endParaRPr lang="pl-PL" sz="2400" b="1" dirty="0">
            <a:solidFill>
              <a:srgbClr val="231F20"/>
            </a:solidFill>
          </a:endParaRPr>
        </a:p>
      </dgm:t>
    </dgm:pt>
    <dgm:pt modelId="{E222EF43-B1C1-4B24-BC8A-4236565D0584}" type="parTrans" cxnId="{7171ABEA-522A-463F-9438-AA5B3747E7F8}">
      <dgm:prSet/>
      <dgm:spPr/>
      <dgm:t>
        <a:bodyPr/>
        <a:lstStyle/>
        <a:p>
          <a:endParaRPr lang="pl-PL" sz="2400" b="1">
            <a:solidFill>
              <a:srgbClr val="231F20"/>
            </a:solidFill>
          </a:endParaRPr>
        </a:p>
      </dgm:t>
    </dgm:pt>
    <dgm:pt modelId="{2BB53B3F-1E33-4BC7-9314-BCF1486736E6}" type="sibTrans" cxnId="{7171ABEA-522A-463F-9438-AA5B3747E7F8}">
      <dgm:prSet/>
      <dgm:spPr/>
      <dgm:t>
        <a:bodyPr/>
        <a:lstStyle/>
        <a:p>
          <a:endParaRPr lang="pl-PL" sz="2400" b="1">
            <a:solidFill>
              <a:srgbClr val="231F20"/>
            </a:solidFill>
          </a:endParaRPr>
        </a:p>
      </dgm:t>
    </dgm:pt>
    <dgm:pt modelId="{CEEA4619-68D4-4B72-82AC-35823940A417}">
      <dgm:prSet phldrT="[Tekst]" custT="1"/>
      <dgm:spPr>
        <a:solidFill>
          <a:srgbClr val="8BC540"/>
        </a:solidFill>
      </dgm:spPr>
      <dgm:t>
        <a:bodyPr/>
        <a:lstStyle/>
        <a:p>
          <a:r>
            <a:rPr lang="pl-PL" sz="2400" b="1" dirty="0" err="1">
              <a:solidFill>
                <a:srgbClr val="231F20"/>
              </a:solidFill>
            </a:rPr>
            <a:t>Residue</a:t>
          </a:r>
          <a:r>
            <a:rPr lang="pl-PL" sz="2400" b="1" dirty="0">
              <a:solidFill>
                <a:srgbClr val="231F20"/>
              </a:solidFill>
            </a:rPr>
            <a:t> Management</a:t>
          </a:r>
        </a:p>
      </dgm:t>
    </dgm:pt>
    <dgm:pt modelId="{8742278B-DF50-418D-A2A8-F6F3CD4152F8}" type="parTrans" cxnId="{32C0E81F-0305-44AF-A8FF-8FE026D57199}">
      <dgm:prSet/>
      <dgm:spPr/>
      <dgm:t>
        <a:bodyPr/>
        <a:lstStyle/>
        <a:p>
          <a:endParaRPr lang="pl-PL" b="1">
            <a:solidFill>
              <a:srgbClr val="231F20"/>
            </a:solidFill>
          </a:endParaRPr>
        </a:p>
      </dgm:t>
    </dgm:pt>
    <dgm:pt modelId="{9F2A9D20-CB61-4F42-A05E-B7DF9AFB1DF4}" type="sibTrans" cxnId="{32C0E81F-0305-44AF-A8FF-8FE026D57199}">
      <dgm:prSet/>
      <dgm:spPr/>
      <dgm:t>
        <a:bodyPr/>
        <a:lstStyle/>
        <a:p>
          <a:endParaRPr lang="pl-PL" b="1">
            <a:solidFill>
              <a:srgbClr val="231F20"/>
            </a:solidFill>
          </a:endParaRPr>
        </a:p>
      </dgm:t>
    </dgm:pt>
    <dgm:pt modelId="{2AF3B835-F3DB-49EF-B8D6-A98BB1B90C48}">
      <dgm:prSet phldrT="[Tekst]" custT="1"/>
      <dgm:spPr>
        <a:solidFill>
          <a:srgbClr val="8BC540"/>
        </a:solidFill>
      </dgm:spPr>
      <dgm:t>
        <a:bodyPr/>
        <a:lstStyle/>
        <a:p>
          <a:pPr>
            <a:buNone/>
          </a:pPr>
          <a:r>
            <a:rPr lang="pl-PL" sz="2400" b="1" dirty="0" err="1">
              <a:solidFill>
                <a:srgbClr val="231F20"/>
              </a:solidFill>
            </a:rPr>
            <a:t>Diversified</a:t>
          </a:r>
          <a:r>
            <a:rPr lang="pl-PL" sz="2400" b="1" dirty="0">
              <a:solidFill>
                <a:srgbClr val="231F20"/>
              </a:solidFill>
            </a:rPr>
            <a:t> </a:t>
          </a:r>
          <a:r>
            <a:rPr lang="pl-PL" sz="2400" b="1" dirty="0" err="1">
              <a:solidFill>
                <a:srgbClr val="231F20"/>
              </a:solidFill>
            </a:rPr>
            <a:t>Rotations</a:t>
          </a:r>
          <a:endParaRPr lang="pl-PL" sz="2400" b="1" dirty="0">
            <a:solidFill>
              <a:srgbClr val="231F20"/>
            </a:solidFill>
          </a:endParaRPr>
        </a:p>
      </dgm:t>
    </dgm:pt>
    <dgm:pt modelId="{3EAC6916-1BFA-4A5F-88EA-DE021DBC5C02}" type="parTrans" cxnId="{A9507B44-929D-47A4-90A9-04FD305B89B5}">
      <dgm:prSet/>
      <dgm:spPr/>
      <dgm:t>
        <a:bodyPr/>
        <a:lstStyle/>
        <a:p>
          <a:endParaRPr lang="pl-PL" b="1">
            <a:solidFill>
              <a:srgbClr val="231F20"/>
            </a:solidFill>
          </a:endParaRPr>
        </a:p>
      </dgm:t>
    </dgm:pt>
    <dgm:pt modelId="{CF026476-539F-4723-848D-BD05DF86D521}" type="sibTrans" cxnId="{A9507B44-929D-47A4-90A9-04FD305B89B5}">
      <dgm:prSet/>
      <dgm:spPr/>
      <dgm:t>
        <a:bodyPr/>
        <a:lstStyle/>
        <a:p>
          <a:endParaRPr lang="pl-PL" b="1">
            <a:solidFill>
              <a:srgbClr val="231F20"/>
            </a:solidFill>
          </a:endParaRPr>
        </a:p>
      </dgm:t>
    </dgm:pt>
    <dgm:pt modelId="{C072798C-6C89-4E67-BEF0-6232CC05F10D}">
      <dgm:prSet phldrT="[Tekst]" custT="1"/>
      <dgm:spPr>
        <a:solidFill>
          <a:srgbClr val="8BC540"/>
        </a:solidFill>
      </dgm:spPr>
      <dgm:t>
        <a:bodyPr/>
        <a:lstStyle/>
        <a:p>
          <a:r>
            <a:rPr lang="pl-PL" sz="2400" b="1" dirty="0">
              <a:solidFill>
                <a:srgbClr val="231F20"/>
              </a:solidFill>
            </a:rPr>
            <a:t>Disease-Resistant Varieties</a:t>
          </a:r>
        </a:p>
      </dgm:t>
    </dgm:pt>
    <dgm:pt modelId="{2AE8B1F2-CF3D-46DF-A34C-1592AADC52FC}" type="parTrans" cxnId="{30994FCA-FA6E-47BA-B5E6-12825888CAE8}">
      <dgm:prSet/>
      <dgm:spPr/>
      <dgm:t>
        <a:bodyPr/>
        <a:lstStyle/>
        <a:p>
          <a:endParaRPr lang="pl-PL" b="1">
            <a:solidFill>
              <a:srgbClr val="231F20"/>
            </a:solidFill>
          </a:endParaRPr>
        </a:p>
      </dgm:t>
    </dgm:pt>
    <dgm:pt modelId="{BC9A4D34-A70B-422A-800C-CD8410556FA4}" type="sibTrans" cxnId="{30994FCA-FA6E-47BA-B5E6-12825888CAE8}">
      <dgm:prSet/>
      <dgm:spPr/>
      <dgm:t>
        <a:bodyPr/>
        <a:lstStyle/>
        <a:p>
          <a:endParaRPr lang="pl-PL" b="1">
            <a:solidFill>
              <a:srgbClr val="231F20"/>
            </a:solidFill>
          </a:endParaRPr>
        </a:p>
      </dgm:t>
    </dgm:pt>
    <dgm:pt modelId="{2FD1629C-60AB-4406-916C-19F8DE0B4D4C}">
      <dgm:prSet phldrT="[Tekst]" custT="1"/>
      <dgm:spPr>
        <a:solidFill>
          <a:srgbClr val="8BC540"/>
        </a:solidFill>
      </dgm:spPr>
      <dgm:t>
        <a:bodyPr/>
        <a:lstStyle/>
        <a:p>
          <a:r>
            <a:rPr lang="en-US" sz="2400" b="1" dirty="0">
              <a:solidFill>
                <a:srgbClr val="231F20"/>
              </a:solidFill>
            </a:rPr>
            <a:t>Cover Crops</a:t>
          </a:r>
          <a:endParaRPr lang="pl-PL" sz="2400" b="1" dirty="0">
            <a:solidFill>
              <a:srgbClr val="231F20"/>
            </a:solidFill>
          </a:endParaRPr>
        </a:p>
      </dgm:t>
    </dgm:pt>
    <dgm:pt modelId="{3B0A1234-CA80-4016-9576-41015F7398CC}" type="parTrans" cxnId="{BBE92043-8A41-4E9F-B5E8-DC369C0DF6D1}">
      <dgm:prSet/>
      <dgm:spPr/>
      <dgm:t>
        <a:bodyPr/>
        <a:lstStyle/>
        <a:p>
          <a:endParaRPr lang="pl-PL" b="1">
            <a:solidFill>
              <a:srgbClr val="231F20"/>
            </a:solidFill>
          </a:endParaRPr>
        </a:p>
      </dgm:t>
    </dgm:pt>
    <dgm:pt modelId="{E1C9D9FE-6163-43A8-9C7A-807A10E03D6D}" type="sibTrans" cxnId="{BBE92043-8A41-4E9F-B5E8-DC369C0DF6D1}">
      <dgm:prSet/>
      <dgm:spPr/>
      <dgm:t>
        <a:bodyPr/>
        <a:lstStyle/>
        <a:p>
          <a:endParaRPr lang="pl-PL" b="1">
            <a:solidFill>
              <a:srgbClr val="231F20"/>
            </a:solidFill>
          </a:endParaRPr>
        </a:p>
      </dgm:t>
    </dgm:pt>
    <dgm:pt modelId="{BEBDBCFD-E387-47E3-811F-11DFCF7C7C40}" type="pres">
      <dgm:prSet presAssocID="{11811E48-3497-471D-985E-749E02B589E2}" presName="Name0" presStyleCnt="0">
        <dgm:presLayoutVars>
          <dgm:chMax val="7"/>
          <dgm:chPref val="7"/>
          <dgm:dir/>
        </dgm:presLayoutVars>
      </dgm:prSet>
      <dgm:spPr/>
    </dgm:pt>
    <dgm:pt modelId="{6D3BE826-489F-42C6-955E-26D915C53079}" type="pres">
      <dgm:prSet presAssocID="{11811E48-3497-471D-985E-749E02B589E2}" presName="Name1" presStyleCnt="0"/>
      <dgm:spPr/>
    </dgm:pt>
    <dgm:pt modelId="{48B11CAC-3C26-45D6-A8DE-BCF90CEA52F0}" type="pres">
      <dgm:prSet presAssocID="{11811E48-3497-471D-985E-749E02B589E2}" presName="cycle" presStyleCnt="0"/>
      <dgm:spPr/>
    </dgm:pt>
    <dgm:pt modelId="{135645F7-B659-4E68-8240-A008D5C0D9A3}" type="pres">
      <dgm:prSet presAssocID="{11811E48-3497-471D-985E-749E02B589E2}" presName="srcNode" presStyleLbl="node1" presStyleIdx="0" presStyleCnt="7"/>
      <dgm:spPr/>
    </dgm:pt>
    <dgm:pt modelId="{0B620FEA-41E0-4420-94FE-50D54A3E9895}" type="pres">
      <dgm:prSet presAssocID="{11811E48-3497-471D-985E-749E02B589E2}" presName="conn" presStyleLbl="parChTrans1D2" presStyleIdx="0" presStyleCnt="1"/>
      <dgm:spPr/>
    </dgm:pt>
    <dgm:pt modelId="{E8224EDB-4E7D-4E9F-AC2A-3F25B09880B6}" type="pres">
      <dgm:prSet presAssocID="{11811E48-3497-471D-985E-749E02B589E2}" presName="extraNode" presStyleLbl="node1" presStyleIdx="0" presStyleCnt="7"/>
      <dgm:spPr/>
    </dgm:pt>
    <dgm:pt modelId="{9A4911BE-9433-4D4D-BAEC-C2738723D839}" type="pres">
      <dgm:prSet presAssocID="{11811E48-3497-471D-985E-749E02B589E2}" presName="dstNode" presStyleLbl="node1" presStyleIdx="0" presStyleCnt="7"/>
      <dgm:spPr/>
    </dgm:pt>
    <dgm:pt modelId="{CCBE7233-7B42-4D6D-8D1A-36BEC05A3023}" type="pres">
      <dgm:prSet presAssocID="{011E5FDD-FE7E-4480-A1A5-5D3FDBC4296B}" presName="text_1" presStyleLbl="node1" presStyleIdx="0" presStyleCnt="7">
        <dgm:presLayoutVars>
          <dgm:bulletEnabled val="1"/>
        </dgm:presLayoutVars>
      </dgm:prSet>
      <dgm:spPr/>
    </dgm:pt>
    <dgm:pt modelId="{C2F9AE8A-896B-4640-AD28-78911A8BB186}" type="pres">
      <dgm:prSet presAssocID="{011E5FDD-FE7E-4480-A1A5-5D3FDBC4296B}" presName="accent_1" presStyleCnt="0"/>
      <dgm:spPr/>
    </dgm:pt>
    <dgm:pt modelId="{E54F4875-363D-48FF-A2BF-805264C7D711}" type="pres">
      <dgm:prSet presAssocID="{011E5FDD-FE7E-4480-A1A5-5D3FDBC4296B}" presName="accentRepeatNode" presStyleLbl="solidFgAcc1" presStyleIdx="0" presStyleCnt="7"/>
      <dgm:spPr/>
    </dgm:pt>
    <dgm:pt modelId="{7302C3EB-C498-412B-BB1F-A66386AD47CC}" type="pres">
      <dgm:prSet presAssocID="{9E312746-FEB6-4BC9-B98A-3FBCB9916FDB}" presName="text_2" presStyleLbl="node1" presStyleIdx="1" presStyleCnt="7">
        <dgm:presLayoutVars>
          <dgm:bulletEnabled val="1"/>
        </dgm:presLayoutVars>
      </dgm:prSet>
      <dgm:spPr/>
    </dgm:pt>
    <dgm:pt modelId="{E80F46D9-A2C5-4A18-97EB-07EC51318DCB}" type="pres">
      <dgm:prSet presAssocID="{9E312746-FEB6-4BC9-B98A-3FBCB9916FDB}" presName="accent_2" presStyleCnt="0"/>
      <dgm:spPr/>
    </dgm:pt>
    <dgm:pt modelId="{E4961EAC-3BC1-4883-A3BE-4961BB93FB83}" type="pres">
      <dgm:prSet presAssocID="{9E312746-FEB6-4BC9-B98A-3FBCB9916FDB}" presName="accentRepeatNode" presStyleLbl="solidFgAcc1" presStyleIdx="1" presStyleCnt="7"/>
      <dgm:spPr/>
    </dgm:pt>
    <dgm:pt modelId="{513E9F92-21ED-4C31-894D-2C96980FB9CF}" type="pres">
      <dgm:prSet presAssocID="{C2184696-DDBB-434D-831A-43F0BA26F95A}" presName="text_3" presStyleLbl="node1" presStyleIdx="2" presStyleCnt="7">
        <dgm:presLayoutVars>
          <dgm:bulletEnabled val="1"/>
        </dgm:presLayoutVars>
      </dgm:prSet>
      <dgm:spPr/>
    </dgm:pt>
    <dgm:pt modelId="{05A6E7BD-F270-4D4A-A4ED-C1E6729E5555}" type="pres">
      <dgm:prSet presAssocID="{C2184696-DDBB-434D-831A-43F0BA26F95A}" presName="accent_3" presStyleCnt="0"/>
      <dgm:spPr/>
    </dgm:pt>
    <dgm:pt modelId="{F9857672-A0A6-4FD8-AA9B-16C29F16830F}" type="pres">
      <dgm:prSet presAssocID="{C2184696-DDBB-434D-831A-43F0BA26F95A}" presName="accentRepeatNode" presStyleLbl="solidFgAcc1" presStyleIdx="2" presStyleCnt="7"/>
      <dgm:spPr/>
    </dgm:pt>
    <dgm:pt modelId="{8E98400D-20B4-4ACE-A443-B7E8C7E9C2EF}" type="pres">
      <dgm:prSet presAssocID="{CEEA4619-68D4-4B72-82AC-35823940A417}" presName="text_4" presStyleLbl="node1" presStyleIdx="3" presStyleCnt="7">
        <dgm:presLayoutVars>
          <dgm:bulletEnabled val="1"/>
        </dgm:presLayoutVars>
      </dgm:prSet>
      <dgm:spPr/>
    </dgm:pt>
    <dgm:pt modelId="{B224ED17-741C-4A44-A8F5-F78FD8D4DFDB}" type="pres">
      <dgm:prSet presAssocID="{CEEA4619-68D4-4B72-82AC-35823940A417}" presName="accent_4" presStyleCnt="0"/>
      <dgm:spPr/>
    </dgm:pt>
    <dgm:pt modelId="{6210CA09-9E07-407D-8E26-2E71918329B6}" type="pres">
      <dgm:prSet presAssocID="{CEEA4619-68D4-4B72-82AC-35823940A417}" presName="accentRepeatNode" presStyleLbl="solidFgAcc1" presStyleIdx="3" presStyleCnt="7"/>
      <dgm:spPr/>
    </dgm:pt>
    <dgm:pt modelId="{EB809734-5336-4369-9EAD-7AC34CE815C9}" type="pres">
      <dgm:prSet presAssocID="{2AF3B835-F3DB-49EF-B8D6-A98BB1B90C48}" presName="text_5" presStyleLbl="node1" presStyleIdx="4" presStyleCnt="7">
        <dgm:presLayoutVars>
          <dgm:bulletEnabled val="1"/>
        </dgm:presLayoutVars>
      </dgm:prSet>
      <dgm:spPr/>
    </dgm:pt>
    <dgm:pt modelId="{F1239874-C5D7-4C4F-AB7B-440501591824}" type="pres">
      <dgm:prSet presAssocID="{2AF3B835-F3DB-49EF-B8D6-A98BB1B90C48}" presName="accent_5" presStyleCnt="0"/>
      <dgm:spPr/>
    </dgm:pt>
    <dgm:pt modelId="{902F04AB-1530-4519-83A3-C53DB0347DBC}" type="pres">
      <dgm:prSet presAssocID="{2AF3B835-F3DB-49EF-B8D6-A98BB1B90C48}" presName="accentRepeatNode" presStyleLbl="solidFgAcc1" presStyleIdx="4" presStyleCnt="7"/>
      <dgm:spPr/>
    </dgm:pt>
    <dgm:pt modelId="{84CE2BC5-1838-4C1A-8E6A-9D9AEFA11BE2}" type="pres">
      <dgm:prSet presAssocID="{C072798C-6C89-4E67-BEF0-6232CC05F10D}" presName="text_6" presStyleLbl="node1" presStyleIdx="5" presStyleCnt="7">
        <dgm:presLayoutVars>
          <dgm:bulletEnabled val="1"/>
        </dgm:presLayoutVars>
      </dgm:prSet>
      <dgm:spPr/>
    </dgm:pt>
    <dgm:pt modelId="{7A149DAD-DDDC-4566-A033-711FDB3B389B}" type="pres">
      <dgm:prSet presAssocID="{C072798C-6C89-4E67-BEF0-6232CC05F10D}" presName="accent_6" presStyleCnt="0"/>
      <dgm:spPr/>
    </dgm:pt>
    <dgm:pt modelId="{7340B9B6-E60C-4352-AA32-C57246E3D2DF}" type="pres">
      <dgm:prSet presAssocID="{C072798C-6C89-4E67-BEF0-6232CC05F10D}" presName="accentRepeatNode" presStyleLbl="solidFgAcc1" presStyleIdx="5" presStyleCnt="7"/>
      <dgm:spPr/>
    </dgm:pt>
    <dgm:pt modelId="{5CED3FDD-F8D3-42E2-8955-7B1726E8E4E4}" type="pres">
      <dgm:prSet presAssocID="{2FD1629C-60AB-4406-916C-19F8DE0B4D4C}" presName="text_7" presStyleLbl="node1" presStyleIdx="6" presStyleCnt="7">
        <dgm:presLayoutVars>
          <dgm:bulletEnabled val="1"/>
        </dgm:presLayoutVars>
      </dgm:prSet>
      <dgm:spPr/>
    </dgm:pt>
    <dgm:pt modelId="{D15773BD-63A3-46E7-B7A9-0BF0428557CB}" type="pres">
      <dgm:prSet presAssocID="{2FD1629C-60AB-4406-916C-19F8DE0B4D4C}" presName="accent_7" presStyleCnt="0"/>
      <dgm:spPr/>
    </dgm:pt>
    <dgm:pt modelId="{1FDC3B7B-9125-485E-9D55-E3EBBB7D4C20}" type="pres">
      <dgm:prSet presAssocID="{2FD1629C-60AB-4406-916C-19F8DE0B4D4C}" presName="accentRepeatNode" presStyleLbl="solidFgAcc1" presStyleIdx="6" presStyleCnt="7"/>
      <dgm:spPr/>
    </dgm:pt>
  </dgm:ptLst>
  <dgm:cxnLst>
    <dgm:cxn modelId="{32C0E81F-0305-44AF-A8FF-8FE026D57199}" srcId="{11811E48-3497-471D-985E-749E02B589E2}" destId="{CEEA4619-68D4-4B72-82AC-35823940A417}" srcOrd="3" destOrd="0" parTransId="{8742278B-DF50-418D-A2A8-F6F3CD4152F8}" sibTransId="{9F2A9D20-CB61-4F42-A05E-B7DF9AFB1DF4}"/>
    <dgm:cxn modelId="{AF718732-E92D-4395-95E6-1A579F9F8EA4}" type="presOf" srcId="{CEEA4619-68D4-4B72-82AC-35823940A417}" destId="{8E98400D-20B4-4ACE-A443-B7E8C7E9C2EF}" srcOrd="0" destOrd="0" presId="urn:microsoft.com/office/officeart/2008/layout/VerticalCurvedList"/>
    <dgm:cxn modelId="{66980C36-1448-46EE-BA68-8ED3ADD51423}" type="presOf" srcId="{C072798C-6C89-4E67-BEF0-6232CC05F10D}" destId="{84CE2BC5-1838-4C1A-8E6A-9D9AEFA11BE2}" srcOrd="0" destOrd="0" presId="urn:microsoft.com/office/officeart/2008/layout/VerticalCurvedList"/>
    <dgm:cxn modelId="{BBE92043-8A41-4E9F-B5E8-DC369C0DF6D1}" srcId="{11811E48-3497-471D-985E-749E02B589E2}" destId="{2FD1629C-60AB-4406-916C-19F8DE0B4D4C}" srcOrd="6" destOrd="0" parTransId="{3B0A1234-CA80-4016-9576-41015F7398CC}" sibTransId="{E1C9D9FE-6163-43A8-9C7A-807A10E03D6D}"/>
    <dgm:cxn modelId="{3EF98563-BAFF-4B42-87A1-8EB190430C3B}" type="presOf" srcId="{AAD61199-FE90-4014-8C21-207FAB65A747}" destId="{0B620FEA-41E0-4420-94FE-50D54A3E9895}" srcOrd="0" destOrd="0" presId="urn:microsoft.com/office/officeart/2008/layout/VerticalCurvedList"/>
    <dgm:cxn modelId="{A9507B44-929D-47A4-90A9-04FD305B89B5}" srcId="{11811E48-3497-471D-985E-749E02B589E2}" destId="{2AF3B835-F3DB-49EF-B8D6-A98BB1B90C48}" srcOrd="4" destOrd="0" parTransId="{3EAC6916-1BFA-4A5F-88EA-DE021DBC5C02}" sibTransId="{CF026476-539F-4723-848D-BD05DF86D521}"/>
    <dgm:cxn modelId="{5B3EDA48-2448-4417-8B1A-91D1976D61A4}" type="presOf" srcId="{C2184696-DDBB-434D-831A-43F0BA26F95A}" destId="{513E9F92-21ED-4C31-894D-2C96980FB9CF}" srcOrd="0" destOrd="0" presId="urn:microsoft.com/office/officeart/2008/layout/VerticalCurvedList"/>
    <dgm:cxn modelId="{B60BEE78-3DE2-47E6-A868-624EC4F34DC1}" type="presOf" srcId="{11811E48-3497-471D-985E-749E02B589E2}" destId="{BEBDBCFD-E387-47E3-811F-11DFCF7C7C40}" srcOrd="0" destOrd="0" presId="urn:microsoft.com/office/officeart/2008/layout/VerticalCurvedList"/>
    <dgm:cxn modelId="{2542FF86-DB26-4164-BE34-580EABD39C6F}" srcId="{11811E48-3497-471D-985E-749E02B589E2}" destId="{011E5FDD-FE7E-4480-A1A5-5D3FDBC4296B}" srcOrd="0" destOrd="0" parTransId="{2EA11436-D47F-4908-881D-6C156D591E00}" sibTransId="{AAD61199-FE90-4014-8C21-207FAB65A747}"/>
    <dgm:cxn modelId="{2CA54E8B-3256-410A-9192-85385016F574}" type="presOf" srcId="{2FD1629C-60AB-4406-916C-19F8DE0B4D4C}" destId="{5CED3FDD-F8D3-42E2-8955-7B1726E8E4E4}" srcOrd="0" destOrd="0" presId="urn:microsoft.com/office/officeart/2008/layout/VerticalCurvedList"/>
    <dgm:cxn modelId="{1AA1D591-C32A-4598-997A-17F08EA1654D}" type="presOf" srcId="{011E5FDD-FE7E-4480-A1A5-5D3FDBC4296B}" destId="{CCBE7233-7B42-4D6D-8D1A-36BEC05A3023}" srcOrd="0" destOrd="0" presId="urn:microsoft.com/office/officeart/2008/layout/VerticalCurvedList"/>
    <dgm:cxn modelId="{0CD3219C-07F9-48C1-81B1-059717AE2689}" type="presOf" srcId="{2AF3B835-F3DB-49EF-B8D6-A98BB1B90C48}" destId="{EB809734-5336-4369-9EAD-7AC34CE815C9}" srcOrd="0" destOrd="0" presId="urn:microsoft.com/office/officeart/2008/layout/VerticalCurvedList"/>
    <dgm:cxn modelId="{712BC9AC-79E7-4FA9-8943-4D7D4A0937EE}" srcId="{11811E48-3497-471D-985E-749E02B589E2}" destId="{9E312746-FEB6-4BC9-B98A-3FBCB9916FDB}" srcOrd="1" destOrd="0" parTransId="{43B82948-19AE-4B84-AFA4-4A17592EEABB}" sibTransId="{A037359D-9650-4297-B731-3EA3784476C0}"/>
    <dgm:cxn modelId="{30994FCA-FA6E-47BA-B5E6-12825888CAE8}" srcId="{11811E48-3497-471D-985E-749E02B589E2}" destId="{C072798C-6C89-4E67-BEF0-6232CC05F10D}" srcOrd="5" destOrd="0" parTransId="{2AE8B1F2-CF3D-46DF-A34C-1592AADC52FC}" sibTransId="{BC9A4D34-A70B-422A-800C-CD8410556FA4}"/>
    <dgm:cxn modelId="{7171ABEA-522A-463F-9438-AA5B3747E7F8}" srcId="{11811E48-3497-471D-985E-749E02B589E2}" destId="{C2184696-DDBB-434D-831A-43F0BA26F95A}" srcOrd="2" destOrd="0" parTransId="{E222EF43-B1C1-4B24-BC8A-4236565D0584}" sibTransId="{2BB53B3F-1E33-4BC7-9314-BCF1486736E6}"/>
    <dgm:cxn modelId="{1B8877FB-3071-4006-9765-5E17B28F147F}" type="presOf" srcId="{9E312746-FEB6-4BC9-B98A-3FBCB9916FDB}" destId="{7302C3EB-C498-412B-BB1F-A66386AD47CC}" srcOrd="0" destOrd="0" presId="urn:microsoft.com/office/officeart/2008/layout/VerticalCurvedList"/>
    <dgm:cxn modelId="{EBD65DDF-8EA9-4B69-945D-710842CD1AAD}" type="presParOf" srcId="{BEBDBCFD-E387-47E3-811F-11DFCF7C7C40}" destId="{6D3BE826-489F-42C6-955E-26D915C53079}" srcOrd="0" destOrd="0" presId="urn:microsoft.com/office/officeart/2008/layout/VerticalCurvedList"/>
    <dgm:cxn modelId="{6CA78A0E-619B-42EA-BAE4-A622B6799FAF}" type="presParOf" srcId="{6D3BE826-489F-42C6-955E-26D915C53079}" destId="{48B11CAC-3C26-45D6-A8DE-BCF90CEA52F0}" srcOrd="0" destOrd="0" presId="urn:microsoft.com/office/officeart/2008/layout/VerticalCurvedList"/>
    <dgm:cxn modelId="{19FCF5BA-D1D4-4A9B-ADC5-08078B259767}" type="presParOf" srcId="{48B11CAC-3C26-45D6-A8DE-BCF90CEA52F0}" destId="{135645F7-B659-4E68-8240-A008D5C0D9A3}" srcOrd="0" destOrd="0" presId="urn:microsoft.com/office/officeart/2008/layout/VerticalCurvedList"/>
    <dgm:cxn modelId="{211FE004-F381-409F-9DC6-217052C29A9B}" type="presParOf" srcId="{48B11CAC-3C26-45D6-A8DE-BCF90CEA52F0}" destId="{0B620FEA-41E0-4420-94FE-50D54A3E9895}" srcOrd="1" destOrd="0" presId="urn:microsoft.com/office/officeart/2008/layout/VerticalCurvedList"/>
    <dgm:cxn modelId="{3F7C12E5-E78F-42FB-96BA-A89CB93E8EA0}" type="presParOf" srcId="{48B11CAC-3C26-45D6-A8DE-BCF90CEA52F0}" destId="{E8224EDB-4E7D-4E9F-AC2A-3F25B09880B6}" srcOrd="2" destOrd="0" presId="urn:microsoft.com/office/officeart/2008/layout/VerticalCurvedList"/>
    <dgm:cxn modelId="{5916514A-440E-43A0-B442-3DBA19857131}" type="presParOf" srcId="{48B11CAC-3C26-45D6-A8DE-BCF90CEA52F0}" destId="{9A4911BE-9433-4D4D-BAEC-C2738723D839}" srcOrd="3" destOrd="0" presId="urn:microsoft.com/office/officeart/2008/layout/VerticalCurvedList"/>
    <dgm:cxn modelId="{97D2C389-EF3C-46E8-84BE-9E4913221A9C}" type="presParOf" srcId="{6D3BE826-489F-42C6-955E-26D915C53079}" destId="{CCBE7233-7B42-4D6D-8D1A-36BEC05A3023}" srcOrd="1" destOrd="0" presId="urn:microsoft.com/office/officeart/2008/layout/VerticalCurvedList"/>
    <dgm:cxn modelId="{7FBFCE20-4F9A-4175-970C-E9990B53616D}" type="presParOf" srcId="{6D3BE826-489F-42C6-955E-26D915C53079}" destId="{C2F9AE8A-896B-4640-AD28-78911A8BB186}" srcOrd="2" destOrd="0" presId="urn:microsoft.com/office/officeart/2008/layout/VerticalCurvedList"/>
    <dgm:cxn modelId="{BBB4C53C-0CF9-45B7-BBD4-065BBF17CE28}" type="presParOf" srcId="{C2F9AE8A-896B-4640-AD28-78911A8BB186}" destId="{E54F4875-363D-48FF-A2BF-805264C7D711}" srcOrd="0" destOrd="0" presId="urn:microsoft.com/office/officeart/2008/layout/VerticalCurvedList"/>
    <dgm:cxn modelId="{19AF57D2-0374-4F78-A73F-BAB8D66A49B5}" type="presParOf" srcId="{6D3BE826-489F-42C6-955E-26D915C53079}" destId="{7302C3EB-C498-412B-BB1F-A66386AD47CC}" srcOrd="3" destOrd="0" presId="urn:microsoft.com/office/officeart/2008/layout/VerticalCurvedList"/>
    <dgm:cxn modelId="{23F5330B-E39E-4D4A-865E-3D77FCC69CFA}" type="presParOf" srcId="{6D3BE826-489F-42C6-955E-26D915C53079}" destId="{E80F46D9-A2C5-4A18-97EB-07EC51318DCB}" srcOrd="4" destOrd="0" presId="urn:microsoft.com/office/officeart/2008/layout/VerticalCurvedList"/>
    <dgm:cxn modelId="{C985368D-7512-466C-BE15-48DF6610CBF6}" type="presParOf" srcId="{E80F46D9-A2C5-4A18-97EB-07EC51318DCB}" destId="{E4961EAC-3BC1-4883-A3BE-4961BB93FB83}" srcOrd="0" destOrd="0" presId="urn:microsoft.com/office/officeart/2008/layout/VerticalCurvedList"/>
    <dgm:cxn modelId="{33A4DF85-13E9-4DBF-9AD3-8DD57E7D5DAF}" type="presParOf" srcId="{6D3BE826-489F-42C6-955E-26D915C53079}" destId="{513E9F92-21ED-4C31-894D-2C96980FB9CF}" srcOrd="5" destOrd="0" presId="urn:microsoft.com/office/officeart/2008/layout/VerticalCurvedList"/>
    <dgm:cxn modelId="{DE31C8A0-FBBD-4460-AB23-7DD53EAEF27D}" type="presParOf" srcId="{6D3BE826-489F-42C6-955E-26D915C53079}" destId="{05A6E7BD-F270-4D4A-A4ED-C1E6729E5555}" srcOrd="6" destOrd="0" presId="urn:microsoft.com/office/officeart/2008/layout/VerticalCurvedList"/>
    <dgm:cxn modelId="{89077DFE-74B9-420A-B907-3E484801A6FA}" type="presParOf" srcId="{05A6E7BD-F270-4D4A-A4ED-C1E6729E5555}" destId="{F9857672-A0A6-4FD8-AA9B-16C29F16830F}" srcOrd="0" destOrd="0" presId="urn:microsoft.com/office/officeart/2008/layout/VerticalCurvedList"/>
    <dgm:cxn modelId="{D01CA360-1C59-4D86-A0DF-DA7D729C7513}" type="presParOf" srcId="{6D3BE826-489F-42C6-955E-26D915C53079}" destId="{8E98400D-20B4-4ACE-A443-B7E8C7E9C2EF}" srcOrd="7" destOrd="0" presId="urn:microsoft.com/office/officeart/2008/layout/VerticalCurvedList"/>
    <dgm:cxn modelId="{1DF79FC3-B32C-46DD-985D-3601F99022AD}" type="presParOf" srcId="{6D3BE826-489F-42C6-955E-26D915C53079}" destId="{B224ED17-741C-4A44-A8F5-F78FD8D4DFDB}" srcOrd="8" destOrd="0" presId="urn:microsoft.com/office/officeart/2008/layout/VerticalCurvedList"/>
    <dgm:cxn modelId="{B08F6431-CCC7-4FBD-AA6C-64801E1F9296}" type="presParOf" srcId="{B224ED17-741C-4A44-A8F5-F78FD8D4DFDB}" destId="{6210CA09-9E07-407D-8E26-2E71918329B6}" srcOrd="0" destOrd="0" presId="urn:microsoft.com/office/officeart/2008/layout/VerticalCurvedList"/>
    <dgm:cxn modelId="{6AE0F3B3-5C45-4B80-B899-B62ED94A0013}" type="presParOf" srcId="{6D3BE826-489F-42C6-955E-26D915C53079}" destId="{EB809734-5336-4369-9EAD-7AC34CE815C9}" srcOrd="9" destOrd="0" presId="urn:microsoft.com/office/officeart/2008/layout/VerticalCurvedList"/>
    <dgm:cxn modelId="{35B633FA-DB1F-4ACE-A39D-FBB75A473AB5}" type="presParOf" srcId="{6D3BE826-489F-42C6-955E-26D915C53079}" destId="{F1239874-C5D7-4C4F-AB7B-440501591824}" srcOrd="10" destOrd="0" presId="urn:microsoft.com/office/officeart/2008/layout/VerticalCurvedList"/>
    <dgm:cxn modelId="{330F4F27-5891-4548-A8B8-F32654896439}" type="presParOf" srcId="{F1239874-C5D7-4C4F-AB7B-440501591824}" destId="{902F04AB-1530-4519-83A3-C53DB0347DBC}" srcOrd="0" destOrd="0" presId="urn:microsoft.com/office/officeart/2008/layout/VerticalCurvedList"/>
    <dgm:cxn modelId="{A02FB0E9-CBC2-43EB-8C4C-78660563782A}" type="presParOf" srcId="{6D3BE826-489F-42C6-955E-26D915C53079}" destId="{84CE2BC5-1838-4C1A-8E6A-9D9AEFA11BE2}" srcOrd="11" destOrd="0" presId="urn:microsoft.com/office/officeart/2008/layout/VerticalCurvedList"/>
    <dgm:cxn modelId="{3E7C3E9F-75CA-4459-B623-F933C2863A73}" type="presParOf" srcId="{6D3BE826-489F-42C6-955E-26D915C53079}" destId="{7A149DAD-DDDC-4566-A033-711FDB3B389B}" srcOrd="12" destOrd="0" presId="urn:microsoft.com/office/officeart/2008/layout/VerticalCurvedList"/>
    <dgm:cxn modelId="{A642A5D7-F8B6-4C48-B71E-03B7064906F6}" type="presParOf" srcId="{7A149DAD-DDDC-4566-A033-711FDB3B389B}" destId="{7340B9B6-E60C-4352-AA32-C57246E3D2DF}" srcOrd="0" destOrd="0" presId="urn:microsoft.com/office/officeart/2008/layout/VerticalCurvedList"/>
    <dgm:cxn modelId="{03915819-42E5-47DA-A824-F32FFEBB7113}" type="presParOf" srcId="{6D3BE826-489F-42C6-955E-26D915C53079}" destId="{5CED3FDD-F8D3-42E2-8955-7B1726E8E4E4}" srcOrd="13" destOrd="0" presId="urn:microsoft.com/office/officeart/2008/layout/VerticalCurvedList"/>
    <dgm:cxn modelId="{FA7BB5C5-EF2C-4914-9B8D-8F288E616386}" type="presParOf" srcId="{6D3BE826-489F-42C6-955E-26D915C53079}" destId="{D15773BD-63A3-46E7-B7A9-0BF0428557CB}" srcOrd="14" destOrd="0" presId="urn:microsoft.com/office/officeart/2008/layout/VerticalCurvedList"/>
    <dgm:cxn modelId="{75558417-3C1E-4F6C-B5EA-AA694385DF92}" type="presParOf" srcId="{D15773BD-63A3-46E7-B7A9-0BF0428557CB}" destId="{1FDC3B7B-9125-485E-9D55-E3EBBB7D4C2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DF3F558-1F09-41FA-BDDE-CF4F3D2B18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772B7526-5C71-4B01-9D5C-B04F5CF0C41B}">
      <dgm:prSet custT="1"/>
      <dgm:spPr>
        <a:solidFill>
          <a:srgbClr val="9FDADF"/>
        </a:solidFill>
      </dgm:spPr>
      <dgm:t>
        <a:bodyPr/>
        <a:lstStyle/>
        <a:p>
          <a:r>
            <a:rPr lang="en-US" sz="2000" b="1" dirty="0">
              <a:solidFill>
                <a:srgbClr val="231F20"/>
              </a:solidFill>
            </a:rPr>
            <a:t>Agroecological Strategies for </a:t>
          </a:r>
          <a:r>
            <a:rPr lang="pl-PL" sz="2000" b="1" dirty="0" err="1">
              <a:solidFill>
                <a:srgbClr val="231F20"/>
              </a:solidFill>
            </a:rPr>
            <a:t>Residue</a:t>
          </a:r>
          <a:r>
            <a:rPr lang="pl-PL" sz="2000" b="1" dirty="0">
              <a:solidFill>
                <a:srgbClr val="231F20"/>
              </a:solidFill>
            </a:rPr>
            <a:t> Management</a:t>
          </a:r>
        </a:p>
      </dgm:t>
    </dgm:pt>
    <dgm:pt modelId="{D893FEB1-3B30-4E7C-A3B9-81E4861E26DF}" type="parTrans" cxnId="{9EF2EC10-5E9F-47EA-AB1E-94F228E45A3C}">
      <dgm:prSet/>
      <dgm:spPr/>
      <dgm:t>
        <a:bodyPr/>
        <a:lstStyle/>
        <a:p>
          <a:endParaRPr lang="pl-PL" sz="2000" b="0">
            <a:solidFill>
              <a:srgbClr val="231F20"/>
            </a:solidFill>
          </a:endParaRPr>
        </a:p>
      </dgm:t>
    </dgm:pt>
    <dgm:pt modelId="{414A085F-E716-4EA4-8F7B-25DC6B8AA18D}" type="sibTrans" cxnId="{9EF2EC10-5E9F-47EA-AB1E-94F228E45A3C}">
      <dgm:prSet/>
      <dgm:spPr/>
      <dgm:t>
        <a:bodyPr/>
        <a:lstStyle/>
        <a:p>
          <a:endParaRPr lang="pl-PL" sz="2000" b="0">
            <a:solidFill>
              <a:srgbClr val="231F20"/>
            </a:solidFill>
          </a:endParaRPr>
        </a:p>
      </dgm:t>
    </dgm:pt>
    <dgm:pt modelId="{67E7DF97-5EB2-42B6-9368-AA6F7703F80D}">
      <dgm:prSet custT="1"/>
      <dgm:spPr/>
      <dgm:t>
        <a:bodyPr/>
        <a:lstStyle/>
        <a:p>
          <a:r>
            <a:rPr lang="pl-PL" sz="2000" b="0" dirty="0" err="1">
              <a:solidFill>
                <a:srgbClr val="231F20"/>
              </a:solidFill>
            </a:rPr>
            <a:t>Physically</a:t>
          </a:r>
          <a:r>
            <a:rPr lang="pl-PL" sz="2000" b="0" dirty="0">
              <a:solidFill>
                <a:srgbClr val="231F20"/>
              </a:solidFill>
            </a:rPr>
            <a:t> </a:t>
          </a:r>
          <a:r>
            <a:rPr lang="pl-PL" sz="2000" b="0" dirty="0" err="1">
              <a:solidFill>
                <a:srgbClr val="231F20"/>
              </a:solidFill>
            </a:rPr>
            <a:t>removing</a:t>
          </a:r>
          <a:r>
            <a:rPr lang="pl-PL" sz="2000" b="0" dirty="0">
              <a:solidFill>
                <a:srgbClr val="231F20"/>
              </a:solidFill>
            </a:rPr>
            <a:t> </a:t>
          </a:r>
          <a:r>
            <a:rPr lang="pl-PL" sz="2000" b="0" dirty="0" err="1">
              <a:solidFill>
                <a:srgbClr val="231F20"/>
              </a:solidFill>
            </a:rPr>
            <a:t>residues</a:t>
          </a:r>
          <a:r>
            <a:rPr lang="pl-PL" sz="2000" b="0" dirty="0">
              <a:solidFill>
                <a:srgbClr val="231F20"/>
              </a:solidFill>
            </a:rPr>
            <a:t> (</a:t>
          </a:r>
          <a:r>
            <a:rPr lang="pl-PL" sz="2000" b="0" dirty="0" err="1">
              <a:solidFill>
                <a:srgbClr val="231F20"/>
              </a:solidFill>
            </a:rPr>
            <a:t>e.g</a:t>
          </a:r>
          <a:r>
            <a:rPr lang="pl-PL" sz="2000" b="0" dirty="0">
              <a:solidFill>
                <a:srgbClr val="231F20"/>
              </a:solidFill>
            </a:rPr>
            <a:t>. </a:t>
          </a:r>
          <a:r>
            <a:rPr lang="pl-PL" sz="2000" b="0" dirty="0" err="1">
              <a:solidFill>
                <a:srgbClr val="231F20"/>
              </a:solidFill>
            </a:rPr>
            <a:t>baling</a:t>
          </a:r>
          <a:r>
            <a:rPr lang="pl-PL" sz="2000" b="0" dirty="0">
              <a:solidFill>
                <a:srgbClr val="231F20"/>
              </a:solidFill>
            </a:rPr>
            <a:t> and </a:t>
          </a:r>
          <a:r>
            <a:rPr lang="pl-PL" sz="2000" b="0" dirty="0" err="1">
              <a:solidFill>
                <a:srgbClr val="231F20"/>
              </a:solidFill>
            </a:rPr>
            <a:t>removing</a:t>
          </a:r>
          <a:r>
            <a:rPr lang="pl-PL" sz="2000" b="0" dirty="0">
              <a:solidFill>
                <a:srgbClr val="231F20"/>
              </a:solidFill>
            </a:rPr>
            <a:t> straw) from the field </a:t>
          </a:r>
          <a:r>
            <a:rPr lang="pl-PL" sz="2000" b="0" dirty="0" err="1">
              <a:solidFill>
                <a:srgbClr val="231F20"/>
              </a:solidFill>
            </a:rPr>
            <a:t>can</a:t>
          </a:r>
          <a:r>
            <a:rPr lang="pl-PL" sz="2000" b="0" dirty="0">
              <a:solidFill>
                <a:srgbClr val="231F20"/>
              </a:solidFill>
            </a:rPr>
            <a:t> </a:t>
          </a:r>
          <a:r>
            <a:rPr lang="pl-PL" sz="2000" b="0" dirty="0" err="1">
              <a:solidFill>
                <a:srgbClr val="231F20"/>
              </a:solidFill>
            </a:rPr>
            <a:t>help</a:t>
          </a:r>
          <a:r>
            <a:rPr lang="pl-PL" sz="2000" b="0" dirty="0">
              <a:solidFill>
                <a:srgbClr val="231F20"/>
              </a:solidFill>
            </a:rPr>
            <a:t> </a:t>
          </a:r>
          <a:r>
            <a:rPr lang="pl-PL" sz="2000" b="0" dirty="0" err="1">
              <a:solidFill>
                <a:srgbClr val="231F20"/>
              </a:solidFill>
            </a:rPr>
            <a:t>reduce</a:t>
          </a:r>
          <a:r>
            <a:rPr lang="pl-PL" sz="2000" b="0" dirty="0">
              <a:solidFill>
                <a:srgbClr val="231F20"/>
              </a:solidFill>
            </a:rPr>
            <a:t> the </a:t>
          </a:r>
          <a:r>
            <a:rPr lang="pl-PL" sz="2000" b="0" dirty="0" err="1">
              <a:solidFill>
                <a:srgbClr val="231F20"/>
              </a:solidFill>
            </a:rPr>
            <a:t>amount</a:t>
          </a:r>
          <a:r>
            <a:rPr lang="pl-PL" sz="2000" b="0" dirty="0">
              <a:solidFill>
                <a:srgbClr val="231F20"/>
              </a:solidFill>
            </a:rPr>
            <a:t> of </a:t>
          </a:r>
          <a:r>
            <a:rPr lang="pl-PL" sz="2000" b="0" dirty="0" err="1">
              <a:solidFill>
                <a:srgbClr val="231F20"/>
              </a:solidFill>
            </a:rPr>
            <a:t>inoculum</a:t>
          </a:r>
          <a:r>
            <a:rPr lang="pl-PL" sz="2000" b="0" dirty="0">
              <a:solidFill>
                <a:srgbClr val="231F20"/>
              </a:solidFill>
            </a:rPr>
            <a:t> </a:t>
          </a:r>
          <a:r>
            <a:rPr lang="pl-PL" sz="2000" b="0" dirty="0" err="1">
              <a:solidFill>
                <a:srgbClr val="231F20"/>
              </a:solidFill>
            </a:rPr>
            <a:t>present</a:t>
          </a:r>
          <a:r>
            <a:rPr lang="pl-PL" sz="2000" b="0" dirty="0">
              <a:solidFill>
                <a:srgbClr val="231F20"/>
              </a:solidFill>
            </a:rPr>
            <a:t>.</a:t>
          </a:r>
        </a:p>
      </dgm:t>
    </dgm:pt>
    <dgm:pt modelId="{1D4EA972-1330-4F8C-A50D-E38F20C4CDBE}" type="parTrans" cxnId="{555262B0-EC2D-4AAB-9981-58BC7FE8BB84}">
      <dgm:prSet/>
      <dgm:spPr/>
      <dgm:t>
        <a:bodyPr/>
        <a:lstStyle/>
        <a:p>
          <a:endParaRPr lang="pl-PL" sz="2000" b="0">
            <a:solidFill>
              <a:srgbClr val="231F20"/>
            </a:solidFill>
          </a:endParaRPr>
        </a:p>
      </dgm:t>
    </dgm:pt>
    <dgm:pt modelId="{FE66F278-E9AE-4387-891B-1062C654E9DC}" type="sibTrans" cxnId="{555262B0-EC2D-4AAB-9981-58BC7FE8BB84}">
      <dgm:prSet/>
      <dgm:spPr/>
      <dgm:t>
        <a:bodyPr/>
        <a:lstStyle/>
        <a:p>
          <a:endParaRPr lang="pl-PL" sz="2000" b="0">
            <a:solidFill>
              <a:srgbClr val="231F20"/>
            </a:solidFill>
          </a:endParaRPr>
        </a:p>
      </dgm:t>
    </dgm:pt>
    <dgm:pt modelId="{A78CB4E6-A46E-492F-9C8C-2F277F9D5F7E}">
      <dgm:prSet custT="1"/>
      <dgm:spPr>
        <a:solidFill>
          <a:srgbClr val="8BC540"/>
        </a:solidFill>
      </dgm:spPr>
      <dgm:t>
        <a:bodyPr/>
        <a:lstStyle/>
        <a:p>
          <a:r>
            <a:rPr lang="pl-PL" sz="2400" b="0" dirty="0">
              <a:solidFill>
                <a:srgbClr val="231F20"/>
              </a:solidFill>
            </a:rPr>
            <a:t>Residue Removal</a:t>
          </a:r>
        </a:p>
      </dgm:t>
    </dgm:pt>
    <dgm:pt modelId="{FF699A70-C710-4E5F-9400-3E9BE4F04651}" type="parTrans" cxnId="{1E462F6B-3384-4430-8974-554CE87378B0}">
      <dgm:prSet/>
      <dgm:spPr/>
      <dgm:t>
        <a:bodyPr/>
        <a:lstStyle/>
        <a:p>
          <a:endParaRPr lang="pl-PL" sz="2000" b="0">
            <a:solidFill>
              <a:srgbClr val="231F20"/>
            </a:solidFill>
          </a:endParaRPr>
        </a:p>
      </dgm:t>
    </dgm:pt>
    <dgm:pt modelId="{018BE479-3F0C-4973-BA45-41F51585BD1E}" type="sibTrans" cxnId="{1E462F6B-3384-4430-8974-554CE87378B0}">
      <dgm:prSet/>
      <dgm:spPr/>
      <dgm:t>
        <a:bodyPr/>
        <a:lstStyle/>
        <a:p>
          <a:endParaRPr lang="pl-PL" sz="2000" b="0">
            <a:solidFill>
              <a:srgbClr val="231F20"/>
            </a:solidFill>
          </a:endParaRPr>
        </a:p>
      </dgm:t>
    </dgm:pt>
    <dgm:pt modelId="{80068CF5-C75C-4598-9C79-4C22628A8DCA}">
      <dgm:prSet custT="1"/>
      <dgm:spPr>
        <a:solidFill>
          <a:srgbClr val="8BC540"/>
        </a:solidFill>
      </dgm:spPr>
      <dgm:t>
        <a:bodyPr/>
        <a:lstStyle/>
        <a:p>
          <a:r>
            <a:rPr lang="pl-PL" sz="2400" b="0" dirty="0">
              <a:solidFill>
                <a:srgbClr val="231F20"/>
              </a:solidFill>
            </a:rPr>
            <a:t>Tillage</a:t>
          </a:r>
        </a:p>
      </dgm:t>
    </dgm:pt>
    <dgm:pt modelId="{D7762C87-26FB-49AC-9B4D-8BDCDA31BA31}" type="parTrans" cxnId="{837BEBD0-A8A9-4326-B93B-6954C40D4C37}">
      <dgm:prSet/>
      <dgm:spPr/>
      <dgm:t>
        <a:bodyPr/>
        <a:lstStyle/>
        <a:p>
          <a:endParaRPr lang="pl-PL" sz="2000" b="0">
            <a:solidFill>
              <a:srgbClr val="231F20"/>
            </a:solidFill>
          </a:endParaRPr>
        </a:p>
      </dgm:t>
    </dgm:pt>
    <dgm:pt modelId="{133B3773-CAA3-451F-896B-FFAC8AC1C942}" type="sibTrans" cxnId="{837BEBD0-A8A9-4326-B93B-6954C40D4C37}">
      <dgm:prSet/>
      <dgm:spPr/>
      <dgm:t>
        <a:bodyPr/>
        <a:lstStyle/>
        <a:p>
          <a:endParaRPr lang="pl-PL" sz="2000" b="0">
            <a:solidFill>
              <a:srgbClr val="231F20"/>
            </a:solidFill>
          </a:endParaRPr>
        </a:p>
      </dgm:t>
    </dgm:pt>
    <dgm:pt modelId="{5E433ACD-7D5B-4F50-8E5B-9C5BA532ADEA}">
      <dgm:prSet custT="1"/>
      <dgm:spPr/>
      <dgm:t>
        <a:bodyPr/>
        <a:lstStyle/>
        <a:p>
          <a:r>
            <a:rPr lang="pl-PL" sz="2000" b="0" dirty="0" err="1">
              <a:solidFill>
                <a:srgbClr val="231F20"/>
              </a:solidFill>
            </a:rPr>
            <a:t>Incorporating</a:t>
          </a:r>
          <a:r>
            <a:rPr lang="pl-PL" sz="2000" b="0" dirty="0">
              <a:solidFill>
                <a:srgbClr val="231F20"/>
              </a:solidFill>
            </a:rPr>
            <a:t> </a:t>
          </a:r>
          <a:r>
            <a:rPr lang="pl-PL" sz="2000" b="0" dirty="0" err="1">
              <a:solidFill>
                <a:srgbClr val="231F20"/>
              </a:solidFill>
            </a:rPr>
            <a:t>crop</a:t>
          </a:r>
          <a:r>
            <a:rPr lang="pl-PL" sz="2000" b="0" dirty="0">
              <a:solidFill>
                <a:srgbClr val="231F20"/>
              </a:solidFill>
            </a:rPr>
            <a:t> </a:t>
          </a:r>
          <a:r>
            <a:rPr lang="pl-PL" sz="2000" b="0" dirty="0" err="1">
              <a:solidFill>
                <a:srgbClr val="231F20"/>
              </a:solidFill>
            </a:rPr>
            <a:t>residues</a:t>
          </a:r>
          <a:r>
            <a:rPr lang="pl-PL" sz="2000" b="0" dirty="0">
              <a:solidFill>
                <a:srgbClr val="231F20"/>
              </a:solidFill>
            </a:rPr>
            <a:t> </a:t>
          </a:r>
          <a:r>
            <a:rPr lang="pl-PL" sz="2000" b="0" dirty="0" err="1">
              <a:solidFill>
                <a:srgbClr val="231F20"/>
              </a:solidFill>
            </a:rPr>
            <a:t>into</a:t>
          </a:r>
          <a:r>
            <a:rPr lang="pl-PL" sz="2000" b="0" dirty="0">
              <a:solidFill>
                <a:srgbClr val="231F20"/>
              </a:solidFill>
            </a:rPr>
            <a:t> the </a:t>
          </a:r>
          <a:r>
            <a:rPr lang="pl-PL" sz="2000" b="0" dirty="0" err="1">
              <a:solidFill>
                <a:srgbClr val="231F20"/>
              </a:solidFill>
            </a:rPr>
            <a:t>soil</a:t>
          </a:r>
          <a:r>
            <a:rPr lang="pl-PL" sz="2000" b="0" dirty="0">
              <a:solidFill>
                <a:srgbClr val="231F20"/>
              </a:solidFill>
            </a:rPr>
            <a:t> </a:t>
          </a:r>
          <a:r>
            <a:rPr lang="pl-PL" sz="2000" b="0" dirty="0" err="1">
              <a:solidFill>
                <a:srgbClr val="231F20"/>
              </a:solidFill>
            </a:rPr>
            <a:t>through</a:t>
          </a:r>
          <a:r>
            <a:rPr lang="pl-PL" sz="2000" b="0" dirty="0">
              <a:solidFill>
                <a:srgbClr val="231F20"/>
              </a:solidFill>
            </a:rPr>
            <a:t> </a:t>
          </a:r>
          <a:r>
            <a:rPr lang="pl-PL" sz="2000" b="0" dirty="0" err="1">
              <a:solidFill>
                <a:srgbClr val="231F20"/>
              </a:solidFill>
            </a:rPr>
            <a:t>tillage</a:t>
          </a:r>
          <a:r>
            <a:rPr lang="pl-PL" sz="2000" b="0" dirty="0">
              <a:solidFill>
                <a:srgbClr val="231F20"/>
              </a:solidFill>
            </a:rPr>
            <a:t> (not </a:t>
          </a:r>
          <a:r>
            <a:rPr lang="pl-PL" sz="2000" b="0" dirty="0" err="1">
              <a:solidFill>
                <a:srgbClr val="231F20"/>
              </a:solidFill>
            </a:rPr>
            <a:t>always</a:t>
          </a:r>
          <a:r>
            <a:rPr lang="pl-PL" sz="2000" b="0" dirty="0">
              <a:solidFill>
                <a:srgbClr val="231F20"/>
              </a:solidFill>
            </a:rPr>
            <a:t> </a:t>
          </a:r>
          <a:r>
            <a:rPr lang="pl-PL" sz="2000" b="0" dirty="0" err="1">
              <a:solidFill>
                <a:srgbClr val="231F20"/>
              </a:solidFill>
            </a:rPr>
            <a:t>applicable</a:t>
          </a:r>
          <a:r>
            <a:rPr lang="pl-PL" sz="2000" b="0" dirty="0">
              <a:solidFill>
                <a:srgbClr val="231F20"/>
              </a:solidFill>
            </a:rPr>
            <a:t>)</a:t>
          </a:r>
        </a:p>
      </dgm:t>
    </dgm:pt>
    <dgm:pt modelId="{64077521-0D21-4E7C-9197-E914C0D6E4A3}" type="parTrans" cxnId="{E5499921-B22F-4438-BBD1-38AA66A8F80A}">
      <dgm:prSet/>
      <dgm:spPr/>
      <dgm:t>
        <a:bodyPr/>
        <a:lstStyle/>
        <a:p>
          <a:endParaRPr lang="pl-PL" sz="2000" b="0">
            <a:solidFill>
              <a:srgbClr val="231F20"/>
            </a:solidFill>
          </a:endParaRPr>
        </a:p>
      </dgm:t>
    </dgm:pt>
    <dgm:pt modelId="{550A8D21-F9AB-48E0-832E-E36D9D5ED06F}" type="sibTrans" cxnId="{E5499921-B22F-4438-BBD1-38AA66A8F80A}">
      <dgm:prSet/>
      <dgm:spPr/>
      <dgm:t>
        <a:bodyPr/>
        <a:lstStyle/>
        <a:p>
          <a:endParaRPr lang="pl-PL" sz="2000" b="0">
            <a:solidFill>
              <a:srgbClr val="231F20"/>
            </a:solidFill>
          </a:endParaRPr>
        </a:p>
      </dgm:t>
    </dgm:pt>
    <dgm:pt modelId="{F870E2DA-97B2-4B6F-8A18-1B5348D1F979}">
      <dgm:prSet custT="1"/>
      <dgm:spPr>
        <a:solidFill>
          <a:srgbClr val="8BC540"/>
        </a:solidFill>
      </dgm:spPr>
      <dgm:t>
        <a:bodyPr/>
        <a:lstStyle/>
        <a:p>
          <a:r>
            <a:rPr lang="pl-PL" sz="2400" b="0" dirty="0" err="1">
              <a:solidFill>
                <a:srgbClr val="231F20"/>
              </a:solidFill>
            </a:rPr>
            <a:t>Residue</a:t>
          </a:r>
          <a:r>
            <a:rPr lang="pl-PL" sz="2400" b="0" dirty="0">
              <a:solidFill>
                <a:srgbClr val="231F20"/>
              </a:solidFill>
            </a:rPr>
            <a:t> </a:t>
          </a:r>
          <a:r>
            <a:rPr lang="pl-PL" sz="2400" b="0" dirty="0" err="1">
              <a:solidFill>
                <a:srgbClr val="231F20"/>
              </a:solidFill>
            </a:rPr>
            <a:t>Decomposition</a:t>
          </a:r>
          <a:endParaRPr lang="pl-PL" sz="2400" b="0" dirty="0">
            <a:solidFill>
              <a:srgbClr val="231F20"/>
            </a:solidFill>
          </a:endParaRPr>
        </a:p>
      </dgm:t>
    </dgm:pt>
    <dgm:pt modelId="{714C8535-7B76-40A9-9276-7AE753FB150A}" type="parTrans" cxnId="{B63DD374-3458-4CA7-AABA-7ADB574DCB69}">
      <dgm:prSet/>
      <dgm:spPr/>
      <dgm:t>
        <a:bodyPr/>
        <a:lstStyle/>
        <a:p>
          <a:endParaRPr lang="pl-PL" sz="2000" b="0">
            <a:solidFill>
              <a:srgbClr val="231F20"/>
            </a:solidFill>
          </a:endParaRPr>
        </a:p>
      </dgm:t>
    </dgm:pt>
    <dgm:pt modelId="{275B94BF-A135-49F2-8302-FB3FC1E2CF04}" type="sibTrans" cxnId="{B63DD374-3458-4CA7-AABA-7ADB574DCB69}">
      <dgm:prSet/>
      <dgm:spPr/>
      <dgm:t>
        <a:bodyPr/>
        <a:lstStyle/>
        <a:p>
          <a:endParaRPr lang="pl-PL" sz="2000" b="0">
            <a:solidFill>
              <a:srgbClr val="231F20"/>
            </a:solidFill>
          </a:endParaRPr>
        </a:p>
      </dgm:t>
    </dgm:pt>
    <dgm:pt modelId="{7FE46094-B3FB-4A29-A726-2382D663BA8F}">
      <dgm:prSet custT="1"/>
      <dgm:spPr/>
      <dgm:t>
        <a:bodyPr/>
        <a:lstStyle/>
        <a:p>
          <a:r>
            <a:rPr lang="pl-PL" sz="2000" b="0" dirty="0" err="1">
              <a:solidFill>
                <a:srgbClr val="231F20"/>
              </a:solidFill>
            </a:rPr>
            <a:t>Promoting</a:t>
          </a:r>
          <a:r>
            <a:rPr lang="pl-PL" sz="2000" b="0" dirty="0">
              <a:solidFill>
                <a:srgbClr val="231F20"/>
              </a:solidFill>
            </a:rPr>
            <a:t> </a:t>
          </a:r>
          <a:r>
            <a:rPr lang="pl-PL" sz="2000" b="0" dirty="0" err="1">
              <a:solidFill>
                <a:srgbClr val="231F20"/>
              </a:solidFill>
            </a:rPr>
            <a:t>rapid</a:t>
          </a:r>
          <a:r>
            <a:rPr lang="pl-PL" sz="2000" b="0" dirty="0">
              <a:solidFill>
                <a:srgbClr val="231F20"/>
              </a:solidFill>
            </a:rPr>
            <a:t> </a:t>
          </a:r>
          <a:r>
            <a:rPr lang="pl-PL" sz="2000" b="0" dirty="0" err="1">
              <a:solidFill>
                <a:srgbClr val="231F20"/>
              </a:solidFill>
            </a:rPr>
            <a:t>decomposition</a:t>
          </a:r>
          <a:r>
            <a:rPr lang="pl-PL" sz="2000" b="0" dirty="0">
              <a:solidFill>
                <a:srgbClr val="231F20"/>
              </a:solidFill>
            </a:rPr>
            <a:t> of </a:t>
          </a:r>
          <a:r>
            <a:rPr lang="pl-PL" sz="2000" b="0" dirty="0" err="1">
              <a:solidFill>
                <a:srgbClr val="231F20"/>
              </a:solidFill>
            </a:rPr>
            <a:t>residues</a:t>
          </a:r>
          <a:r>
            <a:rPr lang="pl-PL" sz="2000" b="0" dirty="0">
              <a:solidFill>
                <a:srgbClr val="231F20"/>
              </a:solidFill>
            </a:rPr>
            <a:t> (</a:t>
          </a:r>
          <a:r>
            <a:rPr lang="pl-PL" sz="2000" b="0" dirty="0" err="1">
              <a:solidFill>
                <a:srgbClr val="231F20"/>
              </a:solidFill>
            </a:rPr>
            <a:t>e.g</a:t>
          </a:r>
          <a:r>
            <a:rPr lang="pl-PL" sz="2000" b="0" dirty="0">
              <a:solidFill>
                <a:srgbClr val="231F20"/>
              </a:solidFill>
            </a:rPr>
            <a:t>. adding nitrogen fertili</a:t>
          </a:r>
          <a:r>
            <a:rPr lang="en-IE" sz="2000" b="0" dirty="0">
              <a:solidFill>
                <a:srgbClr val="231F20"/>
              </a:solidFill>
            </a:rPr>
            <a:t>s</a:t>
          </a:r>
          <a:r>
            <a:rPr lang="pl-PL" sz="2000" b="0" dirty="0">
              <a:solidFill>
                <a:srgbClr val="231F20"/>
              </a:solidFill>
            </a:rPr>
            <a:t>ers or using microbial inoculants can reduce the survival time of pathogens)</a:t>
          </a:r>
        </a:p>
      </dgm:t>
    </dgm:pt>
    <dgm:pt modelId="{F0464F88-9408-4141-82B0-2B4FF866489D}" type="parTrans" cxnId="{25E8ED34-69D7-445F-8959-F7E17DCAFF7C}">
      <dgm:prSet/>
      <dgm:spPr/>
      <dgm:t>
        <a:bodyPr/>
        <a:lstStyle/>
        <a:p>
          <a:endParaRPr lang="pl-PL" sz="2000" b="0">
            <a:solidFill>
              <a:srgbClr val="231F20"/>
            </a:solidFill>
          </a:endParaRPr>
        </a:p>
      </dgm:t>
    </dgm:pt>
    <dgm:pt modelId="{F59F8761-D011-405C-B3CD-19781BF20FD1}" type="sibTrans" cxnId="{25E8ED34-69D7-445F-8959-F7E17DCAFF7C}">
      <dgm:prSet/>
      <dgm:spPr/>
      <dgm:t>
        <a:bodyPr/>
        <a:lstStyle/>
        <a:p>
          <a:endParaRPr lang="pl-PL" sz="2000" b="0">
            <a:solidFill>
              <a:srgbClr val="231F20"/>
            </a:solidFill>
          </a:endParaRPr>
        </a:p>
      </dgm:t>
    </dgm:pt>
    <dgm:pt modelId="{75224356-5A0C-42CD-88A4-2B703C8E5F9D}" type="pres">
      <dgm:prSet presAssocID="{9DF3F558-1F09-41FA-BDDE-CF4F3D2B1863}" presName="linear" presStyleCnt="0">
        <dgm:presLayoutVars>
          <dgm:dir/>
          <dgm:animLvl val="lvl"/>
          <dgm:resizeHandles val="exact"/>
        </dgm:presLayoutVars>
      </dgm:prSet>
      <dgm:spPr/>
    </dgm:pt>
    <dgm:pt modelId="{CCB6423A-89D5-4B57-B317-F5A4DF03CE62}" type="pres">
      <dgm:prSet presAssocID="{772B7526-5C71-4B01-9D5C-B04F5CF0C41B}" presName="parentLin" presStyleCnt="0"/>
      <dgm:spPr/>
    </dgm:pt>
    <dgm:pt modelId="{7D9D17A9-6D37-4940-BDC2-F9FBD46F0600}" type="pres">
      <dgm:prSet presAssocID="{772B7526-5C71-4B01-9D5C-B04F5CF0C41B}" presName="parentLeftMargin" presStyleLbl="node1" presStyleIdx="0" presStyleCnt="4"/>
      <dgm:spPr/>
    </dgm:pt>
    <dgm:pt modelId="{A269A865-84C4-4CE3-8E40-84046CE7F1CF}" type="pres">
      <dgm:prSet presAssocID="{772B7526-5C71-4B01-9D5C-B04F5CF0C41B}" presName="parentText" presStyleLbl="node1" presStyleIdx="0" presStyleCnt="4" custScaleX="141176" custScaleY="220924" custLinFactNeighborX="-67636" custLinFactNeighborY="-18680">
        <dgm:presLayoutVars>
          <dgm:chMax val="0"/>
          <dgm:bulletEnabled val="1"/>
        </dgm:presLayoutVars>
      </dgm:prSet>
      <dgm:spPr/>
    </dgm:pt>
    <dgm:pt modelId="{D0CD5AD8-7DE1-49C1-9EE8-C9863CA2D21E}" type="pres">
      <dgm:prSet presAssocID="{772B7526-5C71-4B01-9D5C-B04F5CF0C41B}" presName="negativeSpace" presStyleCnt="0"/>
      <dgm:spPr/>
    </dgm:pt>
    <dgm:pt modelId="{BA15DF9F-4461-4161-9EC9-AF7F6BE25AD0}" type="pres">
      <dgm:prSet presAssocID="{772B7526-5C71-4B01-9D5C-B04F5CF0C41B}" presName="childText" presStyleLbl="conFgAcc1" presStyleIdx="0" presStyleCnt="4">
        <dgm:presLayoutVars>
          <dgm:bulletEnabled val="1"/>
        </dgm:presLayoutVars>
      </dgm:prSet>
      <dgm:spPr/>
    </dgm:pt>
    <dgm:pt modelId="{F2C08421-DEC0-4CD1-938B-F1063076FCE3}" type="pres">
      <dgm:prSet presAssocID="{414A085F-E716-4EA4-8F7B-25DC6B8AA18D}" presName="spaceBetweenRectangles" presStyleCnt="0"/>
      <dgm:spPr/>
    </dgm:pt>
    <dgm:pt modelId="{59D0ED53-EF63-4E46-9004-8B1D77A7F721}" type="pres">
      <dgm:prSet presAssocID="{A78CB4E6-A46E-492F-9C8C-2F277F9D5F7E}" presName="parentLin" presStyleCnt="0"/>
      <dgm:spPr/>
    </dgm:pt>
    <dgm:pt modelId="{654DE92C-F369-439C-81F2-0B0D899F212B}" type="pres">
      <dgm:prSet presAssocID="{A78CB4E6-A46E-492F-9C8C-2F277F9D5F7E}" presName="parentLeftMargin" presStyleLbl="node1" presStyleIdx="0" presStyleCnt="4"/>
      <dgm:spPr/>
    </dgm:pt>
    <dgm:pt modelId="{A1BD6798-D2D3-4A75-9230-F42F8C3C23B4}" type="pres">
      <dgm:prSet presAssocID="{A78CB4E6-A46E-492F-9C8C-2F277F9D5F7E}" presName="parentText" presStyleLbl="node1" presStyleIdx="1" presStyleCnt="4">
        <dgm:presLayoutVars>
          <dgm:chMax val="0"/>
          <dgm:bulletEnabled val="1"/>
        </dgm:presLayoutVars>
      </dgm:prSet>
      <dgm:spPr/>
    </dgm:pt>
    <dgm:pt modelId="{2D3B8B20-26D8-4248-813E-2850DB2379FB}" type="pres">
      <dgm:prSet presAssocID="{A78CB4E6-A46E-492F-9C8C-2F277F9D5F7E}" presName="negativeSpace" presStyleCnt="0"/>
      <dgm:spPr/>
    </dgm:pt>
    <dgm:pt modelId="{A13E6890-76BD-421C-8626-DCF64E26C7FE}" type="pres">
      <dgm:prSet presAssocID="{A78CB4E6-A46E-492F-9C8C-2F277F9D5F7E}" presName="childText" presStyleLbl="conFgAcc1" presStyleIdx="1" presStyleCnt="4">
        <dgm:presLayoutVars>
          <dgm:bulletEnabled val="1"/>
        </dgm:presLayoutVars>
      </dgm:prSet>
      <dgm:spPr/>
    </dgm:pt>
    <dgm:pt modelId="{8A176241-5F1A-4279-9475-C1175167F953}" type="pres">
      <dgm:prSet presAssocID="{018BE479-3F0C-4973-BA45-41F51585BD1E}" presName="spaceBetweenRectangles" presStyleCnt="0"/>
      <dgm:spPr/>
    </dgm:pt>
    <dgm:pt modelId="{B035D8F5-89AC-4F46-8087-543CCC6A63CD}" type="pres">
      <dgm:prSet presAssocID="{80068CF5-C75C-4598-9C79-4C22628A8DCA}" presName="parentLin" presStyleCnt="0"/>
      <dgm:spPr/>
    </dgm:pt>
    <dgm:pt modelId="{C61242E3-0191-4574-A5E7-D33B3FEB9949}" type="pres">
      <dgm:prSet presAssocID="{80068CF5-C75C-4598-9C79-4C22628A8DCA}" presName="parentLeftMargin" presStyleLbl="node1" presStyleIdx="1" presStyleCnt="4"/>
      <dgm:spPr/>
    </dgm:pt>
    <dgm:pt modelId="{51B605D4-F8F8-420A-92CC-12DD555ECBBA}" type="pres">
      <dgm:prSet presAssocID="{80068CF5-C75C-4598-9C79-4C22628A8DCA}" presName="parentText" presStyleLbl="node1" presStyleIdx="2" presStyleCnt="4">
        <dgm:presLayoutVars>
          <dgm:chMax val="0"/>
          <dgm:bulletEnabled val="1"/>
        </dgm:presLayoutVars>
      </dgm:prSet>
      <dgm:spPr/>
    </dgm:pt>
    <dgm:pt modelId="{812A05EF-E846-4B5E-9A65-EA8FD88E49BE}" type="pres">
      <dgm:prSet presAssocID="{80068CF5-C75C-4598-9C79-4C22628A8DCA}" presName="negativeSpace" presStyleCnt="0"/>
      <dgm:spPr/>
    </dgm:pt>
    <dgm:pt modelId="{90A78848-8A1B-4780-860E-0D60A07813A3}" type="pres">
      <dgm:prSet presAssocID="{80068CF5-C75C-4598-9C79-4C22628A8DCA}" presName="childText" presStyleLbl="conFgAcc1" presStyleIdx="2" presStyleCnt="4">
        <dgm:presLayoutVars>
          <dgm:bulletEnabled val="1"/>
        </dgm:presLayoutVars>
      </dgm:prSet>
      <dgm:spPr/>
    </dgm:pt>
    <dgm:pt modelId="{FB965C29-305D-4292-A058-59B7FA74F84B}" type="pres">
      <dgm:prSet presAssocID="{133B3773-CAA3-451F-896B-FFAC8AC1C942}" presName="spaceBetweenRectangles" presStyleCnt="0"/>
      <dgm:spPr/>
    </dgm:pt>
    <dgm:pt modelId="{07A18FFC-9511-4511-B353-CDF4A5D767D4}" type="pres">
      <dgm:prSet presAssocID="{F870E2DA-97B2-4B6F-8A18-1B5348D1F979}" presName="parentLin" presStyleCnt="0"/>
      <dgm:spPr/>
    </dgm:pt>
    <dgm:pt modelId="{88A39BB1-447B-4DD9-B945-8424F8B38885}" type="pres">
      <dgm:prSet presAssocID="{F870E2DA-97B2-4B6F-8A18-1B5348D1F979}" presName="parentLeftMargin" presStyleLbl="node1" presStyleIdx="2" presStyleCnt="4"/>
      <dgm:spPr/>
    </dgm:pt>
    <dgm:pt modelId="{2564AE47-8582-4800-AF19-48F79C6B0DEE}" type="pres">
      <dgm:prSet presAssocID="{F870E2DA-97B2-4B6F-8A18-1B5348D1F979}" presName="parentText" presStyleLbl="node1" presStyleIdx="3" presStyleCnt="4">
        <dgm:presLayoutVars>
          <dgm:chMax val="0"/>
          <dgm:bulletEnabled val="1"/>
        </dgm:presLayoutVars>
      </dgm:prSet>
      <dgm:spPr/>
    </dgm:pt>
    <dgm:pt modelId="{82E5BAF1-6568-433C-B0F4-F770670788AD}" type="pres">
      <dgm:prSet presAssocID="{F870E2DA-97B2-4B6F-8A18-1B5348D1F979}" presName="negativeSpace" presStyleCnt="0"/>
      <dgm:spPr/>
    </dgm:pt>
    <dgm:pt modelId="{07AB827D-422B-41B2-A860-412C5C7FE0F7}" type="pres">
      <dgm:prSet presAssocID="{F870E2DA-97B2-4B6F-8A18-1B5348D1F979}" presName="childText" presStyleLbl="conFgAcc1" presStyleIdx="3" presStyleCnt="4">
        <dgm:presLayoutVars>
          <dgm:bulletEnabled val="1"/>
        </dgm:presLayoutVars>
      </dgm:prSet>
      <dgm:spPr/>
    </dgm:pt>
  </dgm:ptLst>
  <dgm:cxnLst>
    <dgm:cxn modelId="{B2350201-B87E-4B34-A469-3AD6E7862F9A}" type="presOf" srcId="{5E433ACD-7D5B-4F50-8E5B-9C5BA532ADEA}" destId="{90A78848-8A1B-4780-860E-0D60A07813A3}" srcOrd="0" destOrd="0" presId="urn:microsoft.com/office/officeart/2005/8/layout/list1"/>
    <dgm:cxn modelId="{1C0EC60D-0A59-455F-B9F7-751BC8BFEA3F}" type="presOf" srcId="{9DF3F558-1F09-41FA-BDDE-CF4F3D2B1863}" destId="{75224356-5A0C-42CD-88A4-2B703C8E5F9D}" srcOrd="0" destOrd="0" presId="urn:microsoft.com/office/officeart/2005/8/layout/list1"/>
    <dgm:cxn modelId="{9EF2EC10-5E9F-47EA-AB1E-94F228E45A3C}" srcId="{9DF3F558-1F09-41FA-BDDE-CF4F3D2B1863}" destId="{772B7526-5C71-4B01-9D5C-B04F5CF0C41B}" srcOrd="0" destOrd="0" parTransId="{D893FEB1-3B30-4E7C-A3B9-81E4861E26DF}" sibTransId="{414A085F-E716-4EA4-8F7B-25DC6B8AA18D}"/>
    <dgm:cxn modelId="{6E845E17-AC32-4FDE-BF97-8CADF870CC5C}" type="presOf" srcId="{772B7526-5C71-4B01-9D5C-B04F5CF0C41B}" destId="{A269A865-84C4-4CE3-8E40-84046CE7F1CF}" srcOrd="1" destOrd="0" presId="urn:microsoft.com/office/officeart/2005/8/layout/list1"/>
    <dgm:cxn modelId="{E5499921-B22F-4438-BBD1-38AA66A8F80A}" srcId="{80068CF5-C75C-4598-9C79-4C22628A8DCA}" destId="{5E433ACD-7D5B-4F50-8E5B-9C5BA532ADEA}" srcOrd="0" destOrd="0" parTransId="{64077521-0D21-4E7C-9197-E914C0D6E4A3}" sibTransId="{550A8D21-F9AB-48E0-832E-E36D9D5ED06F}"/>
    <dgm:cxn modelId="{25E8ED34-69D7-445F-8959-F7E17DCAFF7C}" srcId="{F870E2DA-97B2-4B6F-8A18-1B5348D1F979}" destId="{7FE46094-B3FB-4A29-A726-2382D663BA8F}" srcOrd="0" destOrd="0" parTransId="{F0464F88-9408-4141-82B0-2B4FF866489D}" sibTransId="{F59F8761-D011-405C-B3CD-19781BF20FD1}"/>
    <dgm:cxn modelId="{1E462F6B-3384-4430-8974-554CE87378B0}" srcId="{9DF3F558-1F09-41FA-BDDE-CF4F3D2B1863}" destId="{A78CB4E6-A46E-492F-9C8C-2F277F9D5F7E}" srcOrd="1" destOrd="0" parTransId="{FF699A70-C710-4E5F-9400-3E9BE4F04651}" sibTransId="{018BE479-3F0C-4973-BA45-41F51585BD1E}"/>
    <dgm:cxn modelId="{856CD44D-A956-4560-AD41-ED8F51439ECA}" type="presOf" srcId="{F870E2DA-97B2-4B6F-8A18-1B5348D1F979}" destId="{2564AE47-8582-4800-AF19-48F79C6B0DEE}" srcOrd="1" destOrd="0" presId="urn:microsoft.com/office/officeart/2005/8/layout/list1"/>
    <dgm:cxn modelId="{570BAE70-1DEC-4DF7-BE1D-DDE08B9645AA}" type="presOf" srcId="{67E7DF97-5EB2-42B6-9368-AA6F7703F80D}" destId="{A13E6890-76BD-421C-8626-DCF64E26C7FE}" srcOrd="0" destOrd="0" presId="urn:microsoft.com/office/officeart/2005/8/layout/list1"/>
    <dgm:cxn modelId="{B63DD374-3458-4CA7-AABA-7ADB574DCB69}" srcId="{9DF3F558-1F09-41FA-BDDE-CF4F3D2B1863}" destId="{F870E2DA-97B2-4B6F-8A18-1B5348D1F979}" srcOrd="3" destOrd="0" parTransId="{714C8535-7B76-40A9-9276-7AE753FB150A}" sibTransId="{275B94BF-A135-49F2-8302-FB3FC1E2CF04}"/>
    <dgm:cxn modelId="{F3BA1056-B914-4403-B766-8E1B3F84F9F2}" type="presOf" srcId="{A78CB4E6-A46E-492F-9C8C-2F277F9D5F7E}" destId="{A1BD6798-D2D3-4A75-9230-F42F8C3C23B4}" srcOrd="1" destOrd="0" presId="urn:microsoft.com/office/officeart/2005/8/layout/list1"/>
    <dgm:cxn modelId="{B19D6876-BBE6-45B8-8C73-9728CADA2967}" type="presOf" srcId="{80068CF5-C75C-4598-9C79-4C22628A8DCA}" destId="{51B605D4-F8F8-420A-92CC-12DD555ECBBA}" srcOrd="1" destOrd="0" presId="urn:microsoft.com/office/officeart/2005/8/layout/list1"/>
    <dgm:cxn modelId="{D7EC2080-98D6-472D-950F-DFCD479DC2FB}" type="presOf" srcId="{F870E2DA-97B2-4B6F-8A18-1B5348D1F979}" destId="{88A39BB1-447B-4DD9-B945-8424F8B38885}" srcOrd="0" destOrd="0" presId="urn:microsoft.com/office/officeart/2005/8/layout/list1"/>
    <dgm:cxn modelId="{C4463696-AF0D-4B60-9531-3811A94D431E}" type="presOf" srcId="{772B7526-5C71-4B01-9D5C-B04F5CF0C41B}" destId="{7D9D17A9-6D37-4940-BDC2-F9FBD46F0600}" srcOrd="0" destOrd="0" presId="urn:microsoft.com/office/officeart/2005/8/layout/list1"/>
    <dgm:cxn modelId="{555262B0-EC2D-4AAB-9981-58BC7FE8BB84}" srcId="{A78CB4E6-A46E-492F-9C8C-2F277F9D5F7E}" destId="{67E7DF97-5EB2-42B6-9368-AA6F7703F80D}" srcOrd="0" destOrd="0" parTransId="{1D4EA972-1330-4F8C-A50D-E38F20C4CDBE}" sibTransId="{FE66F278-E9AE-4387-891B-1062C654E9DC}"/>
    <dgm:cxn modelId="{C76EB7C4-36AC-4743-92AE-03196FD6F16F}" type="presOf" srcId="{7FE46094-B3FB-4A29-A726-2382D663BA8F}" destId="{07AB827D-422B-41B2-A860-412C5C7FE0F7}" srcOrd="0" destOrd="0" presId="urn:microsoft.com/office/officeart/2005/8/layout/list1"/>
    <dgm:cxn modelId="{837BEBD0-A8A9-4326-B93B-6954C40D4C37}" srcId="{9DF3F558-1F09-41FA-BDDE-CF4F3D2B1863}" destId="{80068CF5-C75C-4598-9C79-4C22628A8DCA}" srcOrd="2" destOrd="0" parTransId="{D7762C87-26FB-49AC-9B4D-8BDCDA31BA31}" sibTransId="{133B3773-CAA3-451F-896B-FFAC8AC1C942}"/>
    <dgm:cxn modelId="{2E68F0D9-E2A8-4991-927B-412C64FFF69F}" type="presOf" srcId="{80068CF5-C75C-4598-9C79-4C22628A8DCA}" destId="{C61242E3-0191-4574-A5E7-D33B3FEB9949}" srcOrd="0" destOrd="0" presId="urn:microsoft.com/office/officeart/2005/8/layout/list1"/>
    <dgm:cxn modelId="{B1004DF6-9821-446B-993D-0BC0A985C75B}" type="presOf" srcId="{A78CB4E6-A46E-492F-9C8C-2F277F9D5F7E}" destId="{654DE92C-F369-439C-81F2-0B0D899F212B}" srcOrd="0" destOrd="0" presId="urn:microsoft.com/office/officeart/2005/8/layout/list1"/>
    <dgm:cxn modelId="{5B23E999-F0FB-43A2-8429-AC7C43330110}" type="presParOf" srcId="{75224356-5A0C-42CD-88A4-2B703C8E5F9D}" destId="{CCB6423A-89D5-4B57-B317-F5A4DF03CE62}" srcOrd="0" destOrd="0" presId="urn:microsoft.com/office/officeart/2005/8/layout/list1"/>
    <dgm:cxn modelId="{1AEBA83D-3339-4402-B0E0-E13A46D0BB77}" type="presParOf" srcId="{CCB6423A-89D5-4B57-B317-F5A4DF03CE62}" destId="{7D9D17A9-6D37-4940-BDC2-F9FBD46F0600}" srcOrd="0" destOrd="0" presId="urn:microsoft.com/office/officeart/2005/8/layout/list1"/>
    <dgm:cxn modelId="{0B01AF93-9492-49B9-BBE8-673ED7D084C0}" type="presParOf" srcId="{CCB6423A-89D5-4B57-B317-F5A4DF03CE62}" destId="{A269A865-84C4-4CE3-8E40-84046CE7F1CF}" srcOrd="1" destOrd="0" presId="urn:microsoft.com/office/officeart/2005/8/layout/list1"/>
    <dgm:cxn modelId="{9B0D249E-A2C4-4B48-A023-2FE641BE781A}" type="presParOf" srcId="{75224356-5A0C-42CD-88A4-2B703C8E5F9D}" destId="{D0CD5AD8-7DE1-49C1-9EE8-C9863CA2D21E}" srcOrd="1" destOrd="0" presId="urn:microsoft.com/office/officeart/2005/8/layout/list1"/>
    <dgm:cxn modelId="{13F758FD-8569-4F42-A7D5-78483DCEFFA5}" type="presParOf" srcId="{75224356-5A0C-42CD-88A4-2B703C8E5F9D}" destId="{BA15DF9F-4461-4161-9EC9-AF7F6BE25AD0}" srcOrd="2" destOrd="0" presId="urn:microsoft.com/office/officeart/2005/8/layout/list1"/>
    <dgm:cxn modelId="{1E0029BD-1A76-4744-8904-92B31BBD708B}" type="presParOf" srcId="{75224356-5A0C-42CD-88A4-2B703C8E5F9D}" destId="{F2C08421-DEC0-4CD1-938B-F1063076FCE3}" srcOrd="3" destOrd="0" presId="urn:microsoft.com/office/officeart/2005/8/layout/list1"/>
    <dgm:cxn modelId="{3B054BF0-3C18-4E3D-A297-BA6CF246F1A8}" type="presParOf" srcId="{75224356-5A0C-42CD-88A4-2B703C8E5F9D}" destId="{59D0ED53-EF63-4E46-9004-8B1D77A7F721}" srcOrd="4" destOrd="0" presId="urn:microsoft.com/office/officeart/2005/8/layout/list1"/>
    <dgm:cxn modelId="{F8F6861A-1629-46DB-AF81-8341DC2EEEBA}" type="presParOf" srcId="{59D0ED53-EF63-4E46-9004-8B1D77A7F721}" destId="{654DE92C-F369-439C-81F2-0B0D899F212B}" srcOrd="0" destOrd="0" presId="urn:microsoft.com/office/officeart/2005/8/layout/list1"/>
    <dgm:cxn modelId="{9717C606-8AE5-4483-B017-AB951ECE87C8}" type="presParOf" srcId="{59D0ED53-EF63-4E46-9004-8B1D77A7F721}" destId="{A1BD6798-D2D3-4A75-9230-F42F8C3C23B4}" srcOrd="1" destOrd="0" presId="urn:microsoft.com/office/officeart/2005/8/layout/list1"/>
    <dgm:cxn modelId="{A33BCF9C-A4CA-48B7-9C67-8B677A71D875}" type="presParOf" srcId="{75224356-5A0C-42CD-88A4-2B703C8E5F9D}" destId="{2D3B8B20-26D8-4248-813E-2850DB2379FB}" srcOrd="5" destOrd="0" presId="urn:microsoft.com/office/officeart/2005/8/layout/list1"/>
    <dgm:cxn modelId="{9E6B8403-6C55-49C9-8745-EDCB3E626AF0}" type="presParOf" srcId="{75224356-5A0C-42CD-88A4-2B703C8E5F9D}" destId="{A13E6890-76BD-421C-8626-DCF64E26C7FE}" srcOrd="6" destOrd="0" presId="urn:microsoft.com/office/officeart/2005/8/layout/list1"/>
    <dgm:cxn modelId="{4BB980E9-1125-42BA-A862-6D4AF36FA4B2}" type="presParOf" srcId="{75224356-5A0C-42CD-88A4-2B703C8E5F9D}" destId="{8A176241-5F1A-4279-9475-C1175167F953}" srcOrd="7" destOrd="0" presId="urn:microsoft.com/office/officeart/2005/8/layout/list1"/>
    <dgm:cxn modelId="{87F52098-99D3-4FCD-91C9-EF787CB3443D}" type="presParOf" srcId="{75224356-5A0C-42CD-88A4-2B703C8E5F9D}" destId="{B035D8F5-89AC-4F46-8087-543CCC6A63CD}" srcOrd="8" destOrd="0" presId="urn:microsoft.com/office/officeart/2005/8/layout/list1"/>
    <dgm:cxn modelId="{E7F4CC04-69B9-4759-86E9-C13FA8649567}" type="presParOf" srcId="{B035D8F5-89AC-4F46-8087-543CCC6A63CD}" destId="{C61242E3-0191-4574-A5E7-D33B3FEB9949}" srcOrd="0" destOrd="0" presId="urn:microsoft.com/office/officeart/2005/8/layout/list1"/>
    <dgm:cxn modelId="{FDB34E6C-C396-435B-8DC3-DB66DE1C0E9F}" type="presParOf" srcId="{B035D8F5-89AC-4F46-8087-543CCC6A63CD}" destId="{51B605D4-F8F8-420A-92CC-12DD555ECBBA}" srcOrd="1" destOrd="0" presId="urn:microsoft.com/office/officeart/2005/8/layout/list1"/>
    <dgm:cxn modelId="{7A8C6A6D-E3B4-45E5-B1B8-1BBBC39BAF6A}" type="presParOf" srcId="{75224356-5A0C-42CD-88A4-2B703C8E5F9D}" destId="{812A05EF-E846-4B5E-9A65-EA8FD88E49BE}" srcOrd="9" destOrd="0" presId="urn:microsoft.com/office/officeart/2005/8/layout/list1"/>
    <dgm:cxn modelId="{20C07E9B-7297-4AD6-8EC5-9E0CA7823244}" type="presParOf" srcId="{75224356-5A0C-42CD-88A4-2B703C8E5F9D}" destId="{90A78848-8A1B-4780-860E-0D60A07813A3}" srcOrd="10" destOrd="0" presId="urn:microsoft.com/office/officeart/2005/8/layout/list1"/>
    <dgm:cxn modelId="{9EC20592-452C-4BC9-89F5-737157378014}" type="presParOf" srcId="{75224356-5A0C-42CD-88A4-2B703C8E5F9D}" destId="{FB965C29-305D-4292-A058-59B7FA74F84B}" srcOrd="11" destOrd="0" presId="urn:microsoft.com/office/officeart/2005/8/layout/list1"/>
    <dgm:cxn modelId="{8726B071-07F5-4F38-93F0-748FC58BEA04}" type="presParOf" srcId="{75224356-5A0C-42CD-88A4-2B703C8E5F9D}" destId="{07A18FFC-9511-4511-B353-CDF4A5D767D4}" srcOrd="12" destOrd="0" presId="urn:microsoft.com/office/officeart/2005/8/layout/list1"/>
    <dgm:cxn modelId="{56D5D9F3-293C-46DE-9B95-28F69045E0A8}" type="presParOf" srcId="{07A18FFC-9511-4511-B353-CDF4A5D767D4}" destId="{88A39BB1-447B-4DD9-B945-8424F8B38885}" srcOrd="0" destOrd="0" presId="urn:microsoft.com/office/officeart/2005/8/layout/list1"/>
    <dgm:cxn modelId="{6DA6CB52-4A40-4A6E-AC5F-6128B97919CB}" type="presParOf" srcId="{07A18FFC-9511-4511-B353-CDF4A5D767D4}" destId="{2564AE47-8582-4800-AF19-48F79C6B0DEE}" srcOrd="1" destOrd="0" presId="urn:microsoft.com/office/officeart/2005/8/layout/list1"/>
    <dgm:cxn modelId="{5C0B618C-072C-4206-9CE0-F57126C8E6D7}" type="presParOf" srcId="{75224356-5A0C-42CD-88A4-2B703C8E5F9D}" destId="{82E5BAF1-6568-433C-B0F4-F770670788AD}" srcOrd="13" destOrd="0" presId="urn:microsoft.com/office/officeart/2005/8/layout/list1"/>
    <dgm:cxn modelId="{DBA1CC0F-D85A-4E7F-AD4A-14B0A82A378C}" type="presParOf" srcId="{75224356-5A0C-42CD-88A4-2B703C8E5F9D}" destId="{07AB827D-422B-41B2-A860-412C5C7FE0F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0E81B59-72AB-4321-8F0D-24B089929437}"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pl-PL"/>
        </a:p>
      </dgm:t>
    </dgm:pt>
    <dgm:pt modelId="{41767234-FAC9-43C6-8E62-FBA4C4A56705}">
      <dgm:prSet phldrT="[Tekst]" custT="1"/>
      <dgm:spPr/>
      <dgm:t>
        <a:bodyPr/>
        <a:lstStyle/>
        <a:p>
          <a:r>
            <a:rPr lang="pl-PL" sz="2400" b="1" dirty="0">
              <a:solidFill>
                <a:srgbClr val="231F20"/>
              </a:solidFill>
            </a:rPr>
            <a:t>THREE-FIELD SYSTEM</a:t>
          </a:r>
        </a:p>
      </dgm:t>
    </dgm:pt>
    <dgm:pt modelId="{1B888A41-A0E7-4574-820B-2B78FAAE0DA5}" type="parTrans" cxnId="{9D578735-EA25-49C2-9D99-525202618F10}">
      <dgm:prSet/>
      <dgm:spPr/>
      <dgm:t>
        <a:bodyPr/>
        <a:lstStyle/>
        <a:p>
          <a:endParaRPr lang="pl-PL">
            <a:solidFill>
              <a:srgbClr val="231F20"/>
            </a:solidFill>
          </a:endParaRPr>
        </a:p>
      </dgm:t>
    </dgm:pt>
    <dgm:pt modelId="{540B18C3-00C2-4B2D-8960-FEE7D149CCA9}" type="sibTrans" cxnId="{9D578735-EA25-49C2-9D99-525202618F10}">
      <dgm:prSet/>
      <dgm:spPr/>
      <dgm:t>
        <a:bodyPr/>
        <a:lstStyle/>
        <a:p>
          <a:endParaRPr lang="pl-PL">
            <a:solidFill>
              <a:srgbClr val="231F20"/>
            </a:solidFill>
          </a:endParaRPr>
        </a:p>
      </dgm:t>
    </dgm:pt>
    <dgm:pt modelId="{C0C2796B-2052-44BB-9624-C710E37CAFE7}">
      <dgm:prSet phldrT="[Tekst]" custT="1"/>
      <dgm:spPr/>
      <dgm:t>
        <a:bodyPr/>
        <a:lstStyle/>
        <a:p>
          <a:r>
            <a:rPr lang="en-US" sz="2400" b="0" dirty="0">
              <a:solidFill>
                <a:srgbClr val="231F20"/>
              </a:solidFill>
            </a:rPr>
            <a:t>Dividing the land into three sections and rotating between a cereal crop</a:t>
          </a:r>
          <a:r>
            <a:rPr lang="pl-PL" sz="2400" b="0" dirty="0">
              <a:solidFill>
                <a:srgbClr val="231F20"/>
              </a:solidFill>
            </a:rPr>
            <a:t> (</a:t>
          </a:r>
          <a:r>
            <a:rPr lang="pl-PL" sz="2400" b="0" dirty="0" err="1">
              <a:solidFill>
                <a:srgbClr val="231F20"/>
              </a:solidFill>
            </a:rPr>
            <a:t>wheat</a:t>
          </a:r>
          <a:r>
            <a:rPr lang="pl-PL" sz="2400" b="0" dirty="0">
              <a:solidFill>
                <a:srgbClr val="231F20"/>
              </a:solidFill>
            </a:rPr>
            <a:t>, </a:t>
          </a:r>
          <a:r>
            <a:rPr lang="pl-PL" sz="2400" b="0" dirty="0" err="1">
              <a:solidFill>
                <a:srgbClr val="231F20"/>
              </a:solidFill>
            </a:rPr>
            <a:t>barley</a:t>
          </a:r>
          <a:r>
            <a:rPr lang="pl-PL" sz="2400" b="0" dirty="0">
              <a:solidFill>
                <a:srgbClr val="231F20"/>
              </a:solidFill>
            </a:rPr>
            <a:t>)</a:t>
          </a:r>
          <a:r>
            <a:rPr lang="en-US" sz="2400" b="0" dirty="0">
              <a:solidFill>
                <a:srgbClr val="231F20"/>
              </a:solidFill>
            </a:rPr>
            <a:t>, a nitrogen-fixing crop</a:t>
          </a:r>
          <a:r>
            <a:rPr lang="pl-PL" sz="2400" b="0" dirty="0">
              <a:solidFill>
                <a:srgbClr val="231F20"/>
              </a:solidFill>
            </a:rPr>
            <a:t> (</a:t>
          </a:r>
          <a:r>
            <a:rPr lang="pl-PL" sz="2400" b="0" dirty="0" err="1">
              <a:solidFill>
                <a:srgbClr val="231F20"/>
              </a:solidFill>
            </a:rPr>
            <a:t>soybean</a:t>
          </a:r>
          <a:r>
            <a:rPr lang="pl-PL" sz="2400" b="0" dirty="0">
              <a:solidFill>
                <a:srgbClr val="231F20"/>
              </a:solidFill>
            </a:rPr>
            <a:t>, </a:t>
          </a:r>
          <a:r>
            <a:rPr lang="pl-PL" sz="2400" b="0" dirty="0" err="1">
              <a:solidFill>
                <a:srgbClr val="231F20"/>
              </a:solidFill>
            </a:rPr>
            <a:t>alfalfa</a:t>
          </a:r>
          <a:r>
            <a:rPr lang="en-US" sz="2400" b="0" dirty="0">
              <a:solidFill>
                <a:srgbClr val="231F20"/>
              </a:solidFill>
            </a:rPr>
            <a:t>, and a fallow or cover crop </a:t>
          </a:r>
          <a:r>
            <a:rPr lang="pl-PL" sz="2400" b="0" dirty="0">
              <a:solidFill>
                <a:srgbClr val="231F20"/>
              </a:solidFill>
            </a:rPr>
            <a:t>(</a:t>
          </a:r>
          <a:r>
            <a:rPr lang="pl-PL" sz="2400" b="0" dirty="0" err="1">
              <a:solidFill>
                <a:srgbClr val="231F20"/>
              </a:solidFill>
            </a:rPr>
            <a:t>winter</a:t>
          </a:r>
          <a:r>
            <a:rPr lang="pl-PL" sz="2400" b="0" dirty="0">
              <a:solidFill>
                <a:srgbClr val="231F20"/>
              </a:solidFill>
            </a:rPr>
            <a:t> </a:t>
          </a:r>
          <a:r>
            <a:rPr lang="pl-PL" sz="2400" b="0" dirty="0" err="1">
              <a:solidFill>
                <a:srgbClr val="231F20"/>
              </a:solidFill>
            </a:rPr>
            <a:t>rye</a:t>
          </a:r>
          <a:r>
            <a:rPr lang="pl-PL" sz="2400" b="0" dirty="0">
              <a:solidFill>
                <a:srgbClr val="231F20"/>
              </a:solidFill>
            </a:rPr>
            <a:t>, </a:t>
          </a:r>
          <a:r>
            <a:rPr lang="pl-PL" sz="2400" b="0" dirty="0" err="1">
              <a:solidFill>
                <a:srgbClr val="231F20"/>
              </a:solidFill>
            </a:rPr>
            <a:t>clover</a:t>
          </a:r>
          <a:r>
            <a:rPr lang="pl-PL" sz="2400" b="0" dirty="0">
              <a:solidFill>
                <a:srgbClr val="231F20"/>
              </a:solidFill>
            </a:rPr>
            <a:t>) </a:t>
          </a:r>
          <a:r>
            <a:rPr lang="en-US" sz="2400" b="0" dirty="0">
              <a:solidFill>
                <a:srgbClr val="231F20"/>
              </a:solidFill>
            </a:rPr>
            <a:t>to maintain soil fertility and manage pests</a:t>
          </a:r>
          <a:r>
            <a:rPr lang="pl-PL" sz="2400" b="0" dirty="0">
              <a:solidFill>
                <a:srgbClr val="231F20"/>
              </a:solidFill>
            </a:rPr>
            <a:t>.</a:t>
          </a:r>
        </a:p>
      </dgm:t>
    </dgm:pt>
    <dgm:pt modelId="{84C4A06F-1C76-4B9D-B4F0-1CAEB00A6F02}" type="parTrans" cxnId="{7C324F95-1059-4E4B-93A2-9DA7234EAC0F}">
      <dgm:prSet/>
      <dgm:spPr/>
      <dgm:t>
        <a:bodyPr/>
        <a:lstStyle/>
        <a:p>
          <a:endParaRPr lang="pl-PL">
            <a:solidFill>
              <a:srgbClr val="231F20"/>
            </a:solidFill>
          </a:endParaRPr>
        </a:p>
      </dgm:t>
    </dgm:pt>
    <dgm:pt modelId="{6888150A-A20C-4345-A1B0-D2E83F11367E}" type="sibTrans" cxnId="{7C324F95-1059-4E4B-93A2-9DA7234EAC0F}">
      <dgm:prSet/>
      <dgm:spPr/>
      <dgm:t>
        <a:bodyPr/>
        <a:lstStyle/>
        <a:p>
          <a:endParaRPr lang="pl-PL">
            <a:solidFill>
              <a:srgbClr val="231F20"/>
            </a:solidFill>
          </a:endParaRPr>
        </a:p>
      </dgm:t>
    </dgm:pt>
    <dgm:pt modelId="{EA9231F9-93D3-4228-BD6C-B1C855C26773}" type="pres">
      <dgm:prSet presAssocID="{00E81B59-72AB-4321-8F0D-24B089929437}" presName="Name0" presStyleCnt="0">
        <dgm:presLayoutVars>
          <dgm:chMax/>
          <dgm:chPref/>
          <dgm:dir/>
          <dgm:animLvl val="lvl"/>
        </dgm:presLayoutVars>
      </dgm:prSet>
      <dgm:spPr/>
    </dgm:pt>
    <dgm:pt modelId="{EB4499AE-B36C-4AB2-B86B-A47EA6EBD36D}" type="pres">
      <dgm:prSet presAssocID="{41767234-FAC9-43C6-8E62-FBA4C4A56705}" presName="composite" presStyleCnt="0"/>
      <dgm:spPr/>
    </dgm:pt>
    <dgm:pt modelId="{80D7E8D1-0E74-4F5D-8E00-08005A7D440B}" type="pres">
      <dgm:prSet presAssocID="{41767234-FAC9-43C6-8E62-FBA4C4A56705}" presName="ParentAccentShape" presStyleLbl="trBgShp" presStyleIdx="0" presStyleCnt="2"/>
      <dgm:spPr>
        <a:solidFill>
          <a:srgbClr val="9FDADF">
            <a:alpha val="40000"/>
          </a:srgbClr>
        </a:solidFill>
      </dgm:spPr>
    </dgm:pt>
    <dgm:pt modelId="{904F0A5F-CEC3-4BB6-8971-6AB44A92AE13}" type="pres">
      <dgm:prSet presAssocID="{41767234-FAC9-43C6-8E62-FBA4C4A56705}" presName="ParentText" presStyleLbl="revTx" presStyleIdx="0" presStyleCnt="2">
        <dgm:presLayoutVars>
          <dgm:chMax val="1"/>
          <dgm:chPref val="1"/>
          <dgm:bulletEnabled val="1"/>
        </dgm:presLayoutVars>
      </dgm:prSet>
      <dgm:spPr/>
    </dgm:pt>
    <dgm:pt modelId="{F6E3B70A-46FF-4DE4-94B4-691DFA5469CF}" type="pres">
      <dgm:prSet presAssocID="{41767234-FAC9-43C6-8E62-FBA4C4A56705}" presName="ChildText" presStyleLbl="revTx" presStyleIdx="1" presStyleCnt="2" custLinFactNeighborX="1428" custLinFactNeighborY="-5352">
        <dgm:presLayoutVars>
          <dgm:chMax val="0"/>
          <dgm:chPref val="0"/>
        </dgm:presLayoutVars>
      </dgm:prSet>
      <dgm:spPr/>
    </dgm:pt>
    <dgm:pt modelId="{DC84030E-C6AE-433D-8A66-AA1F383765B9}" type="pres">
      <dgm:prSet presAssocID="{41767234-FAC9-43C6-8E62-FBA4C4A56705}" presName="ChildAccentShape" presStyleLbl="trBgShp" presStyleIdx="1" presStyleCnt="2" custLinFactNeighborX="1169"/>
      <dgm:spPr>
        <a:solidFill>
          <a:srgbClr val="9FDADF">
            <a:alpha val="40000"/>
          </a:srgbClr>
        </a:solidFill>
      </dgm:spPr>
    </dgm:pt>
    <dgm:pt modelId="{413E13A7-4DAF-4DDD-A24B-5CAFB546FE4B}" type="pres">
      <dgm:prSet presAssocID="{41767234-FAC9-43C6-8E62-FBA4C4A56705}" presName="Image" presStyleLbl="align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61938800-EE3B-4B96-9DB0-9FF4BB8B3481}" type="presOf" srcId="{C0C2796B-2052-44BB-9624-C710E37CAFE7}" destId="{F6E3B70A-46FF-4DE4-94B4-691DFA5469CF}" srcOrd="0" destOrd="0" presId="urn:microsoft.com/office/officeart/2009/3/layout/SnapshotPictureList"/>
    <dgm:cxn modelId="{74264803-8ECE-41D1-8536-13C9E914C976}" type="presOf" srcId="{00E81B59-72AB-4321-8F0D-24B089929437}" destId="{EA9231F9-93D3-4228-BD6C-B1C855C26773}" srcOrd="0" destOrd="0" presId="urn:microsoft.com/office/officeart/2009/3/layout/SnapshotPictureList"/>
    <dgm:cxn modelId="{9D578735-EA25-49C2-9D99-525202618F10}" srcId="{00E81B59-72AB-4321-8F0D-24B089929437}" destId="{41767234-FAC9-43C6-8E62-FBA4C4A56705}" srcOrd="0" destOrd="0" parTransId="{1B888A41-A0E7-4574-820B-2B78FAAE0DA5}" sibTransId="{540B18C3-00C2-4B2D-8960-FEE7D149CCA9}"/>
    <dgm:cxn modelId="{7C324F95-1059-4E4B-93A2-9DA7234EAC0F}" srcId="{41767234-FAC9-43C6-8E62-FBA4C4A56705}" destId="{C0C2796B-2052-44BB-9624-C710E37CAFE7}" srcOrd="0" destOrd="0" parTransId="{84C4A06F-1C76-4B9D-B4F0-1CAEB00A6F02}" sibTransId="{6888150A-A20C-4345-A1B0-D2E83F11367E}"/>
    <dgm:cxn modelId="{3D5585E9-79CB-447F-A6A3-AC87390F246B}" type="presOf" srcId="{41767234-FAC9-43C6-8E62-FBA4C4A56705}" destId="{904F0A5F-CEC3-4BB6-8971-6AB44A92AE13}" srcOrd="0" destOrd="0" presId="urn:microsoft.com/office/officeart/2009/3/layout/SnapshotPictureList"/>
    <dgm:cxn modelId="{F79B678C-4631-4A99-B10D-B3105A638EBD}" type="presParOf" srcId="{EA9231F9-93D3-4228-BD6C-B1C855C26773}" destId="{EB4499AE-B36C-4AB2-B86B-A47EA6EBD36D}" srcOrd="0" destOrd="0" presId="urn:microsoft.com/office/officeart/2009/3/layout/SnapshotPictureList"/>
    <dgm:cxn modelId="{6AF4E565-F101-4359-A421-EA3D80FBC62F}" type="presParOf" srcId="{EB4499AE-B36C-4AB2-B86B-A47EA6EBD36D}" destId="{80D7E8D1-0E74-4F5D-8E00-08005A7D440B}" srcOrd="0" destOrd="0" presId="urn:microsoft.com/office/officeart/2009/3/layout/SnapshotPictureList"/>
    <dgm:cxn modelId="{057865DF-3978-48B1-B0FF-732C5E916133}" type="presParOf" srcId="{EB4499AE-B36C-4AB2-B86B-A47EA6EBD36D}" destId="{904F0A5F-CEC3-4BB6-8971-6AB44A92AE13}" srcOrd="1" destOrd="0" presId="urn:microsoft.com/office/officeart/2009/3/layout/SnapshotPictureList"/>
    <dgm:cxn modelId="{81BFF494-6BF9-48F5-BA10-7BD838744831}" type="presParOf" srcId="{EB4499AE-B36C-4AB2-B86B-A47EA6EBD36D}" destId="{F6E3B70A-46FF-4DE4-94B4-691DFA5469CF}" srcOrd="2" destOrd="0" presId="urn:microsoft.com/office/officeart/2009/3/layout/SnapshotPictureList"/>
    <dgm:cxn modelId="{F8825C7F-F926-438B-95F5-149C2CE5D3F8}" type="presParOf" srcId="{EB4499AE-B36C-4AB2-B86B-A47EA6EBD36D}" destId="{DC84030E-C6AE-433D-8A66-AA1F383765B9}" srcOrd="3" destOrd="0" presId="urn:microsoft.com/office/officeart/2009/3/layout/SnapshotPictureList"/>
    <dgm:cxn modelId="{A072EFD5-258A-4D2C-927D-A550BE394060}" type="presParOf" srcId="{EB4499AE-B36C-4AB2-B86B-A47EA6EBD36D}" destId="{413E13A7-4DAF-4DDD-A24B-5CAFB546FE4B}"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sugar</a:t>
          </a:r>
          <a:r>
            <a:rPr lang="pl-PL" b="1" dirty="0">
              <a:solidFill>
                <a:schemeClr val="tx1">
                  <a:lumMod val="50000"/>
                </a:schemeClr>
              </a:solidFill>
            </a:rPr>
            <a:t> </a:t>
          </a:r>
          <a:r>
            <a:rPr lang="pl-PL" b="1" dirty="0" err="1">
              <a:solidFill>
                <a:schemeClr val="tx1">
                  <a:lumMod val="50000"/>
                </a:schemeClr>
              </a:solidFill>
            </a:rPr>
            <a:t>beet</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a:solidFill>
                <a:schemeClr val="tx1">
                  <a:lumMod val="50000"/>
                </a:schemeClr>
              </a:solidFill>
            </a:rPr>
            <a:t>spring </a:t>
          </a:r>
          <a:r>
            <a:rPr lang="pl-PL" b="1" dirty="0" err="1">
              <a:solidFill>
                <a:schemeClr val="tx1">
                  <a:lumMod val="50000"/>
                </a:schemeClr>
              </a:solidFill>
            </a:rPr>
            <a:t>barley</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a:solidFill>
                <a:schemeClr val="tx1">
                  <a:lumMod val="50000"/>
                </a:schemeClr>
              </a:solidFill>
            </a:rPr>
            <a:t>field </a:t>
          </a:r>
          <a:r>
            <a:rPr lang="pl-PL" b="1" dirty="0" err="1">
              <a:solidFill>
                <a:schemeClr val="tx1">
                  <a:lumMod val="50000"/>
                </a:schemeClr>
              </a:solidFill>
            </a:rPr>
            <a:t>peas</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winter</a:t>
          </a:r>
          <a:r>
            <a:rPr lang="pl-PL" b="1" dirty="0">
              <a:solidFill>
                <a:schemeClr val="tx1">
                  <a:lumMod val="50000"/>
                </a:schemeClr>
              </a:solidFill>
            </a:rPr>
            <a:t> </a:t>
          </a:r>
          <a:r>
            <a:rPr lang="pl-PL" b="1" dirty="0" err="1">
              <a:solidFill>
                <a:schemeClr val="tx1">
                  <a:lumMod val="50000"/>
                </a:schemeClr>
              </a:solidFill>
            </a:rPr>
            <a:t>wheat</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winter</a:t>
          </a:r>
          <a:r>
            <a:rPr lang="pl-PL" b="1" dirty="0">
              <a:solidFill>
                <a:schemeClr val="tx1">
                  <a:lumMod val="50000"/>
                </a:schemeClr>
              </a:solidFill>
            </a:rPr>
            <a:t> </a:t>
          </a:r>
          <a:r>
            <a:rPr lang="pl-PL" b="1" dirty="0" err="1">
              <a:solidFill>
                <a:schemeClr val="tx1">
                  <a:lumMod val="50000"/>
                </a:schemeClr>
              </a:solidFill>
            </a:rPr>
            <a:t>canola</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5"/>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dgm:spPr>
    </dgm:pt>
    <dgm:pt modelId="{28183E5F-5C37-4CC9-88F8-07695E3B208A}" type="pres">
      <dgm:prSet presAssocID="{1BFB6D8F-509C-4024-82A3-41881B9CD016}" presName="rect2" presStyleLbl="trBgShp" presStyleIdx="0" presStyleCnt="5">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2"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4" presStyleCnt="5">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4"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7" destOrd="0" presId="urn:microsoft.com/office/officeart/2008/layout/BendingPictureSemiTransparentText"/>
    <dgm:cxn modelId="{7AFB2311-AAAB-41C5-A0C8-D956C0F0BB21}" type="presParOf" srcId="{EAF11210-9D15-45AD-A903-76150876BF29}" destId="{08F62DE4-E262-47FC-BF12-7800F676A584}" srcOrd="8"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a:solidFill>
                <a:schemeClr val="tx1">
                  <a:lumMod val="50000"/>
                </a:schemeClr>
              </a:solidFill>
            </a:rPr>
            <a:t>spring </a:t>
          </a:r>
          <a:r>
            <a:rPr lang="pl-PL" b="1" dirty="0" err="1">
              <a:solidFill>
                <a:schemeClr val="tx1">
                  <a:lumMod val="50000"/>
                </a:schemeClr>
              </a:solidFill>
            </a:rPr>
            <a:t>barley</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a:solidFill>
                <a:schemeClr val="tx1">
                  <a:lumMod val="50000"/>
                </a:schemeClr>
              </a:solidFill>
            </a:rPr>
            <a:t>field </a:t>
          </a:r>
          <a:r>
            <a:rPr lang="pl-PL" b="1" dirty="0" err="1">
              <a:solidFill>
                <a:schemeClr val="tx1">
                  <a:lumMod val="50000"/>
                </a:schemeClr>
              </a:solidFill>
            </a:rPr>
            <a:t>peas</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winter</a:t>
          </a:r>
          <a:r>
            <a:rPr lang="pl-PL" b="1" dirty="0">
              <a:solidFill>
                <a:schemeClr val="tx1">
                  <a:lumMod val="50000"/>
                </a:schemeClr>
              </a:solidFill>
            </a:rPr>
            <a:t> </a:t>
          </a:r>
          <a:r>
            <a:rPr lang="pl-PL" b="1" dirty="0" err="1">
              <a:solidFill>
                <a:schemeClr val="tx1">
                  <a:lumMod val="50000"/>
                </a:schemeClr>
              </a:solidFill>
            </a:rPr>
            <a:t>wheat</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winter</a:t>
          </a:r>
          <a:r>
            <a:rPr lang="pl-PL" b="1" dirty="0">
              <a:solidFill>
                <a:schemeClr val="tx1">
                  <a:lumMod val="50000"/>
                </a:schemeClr>
              </a:solidFill>
            </a:rPr>
            <a:t> </a:t>
          </a:r>
          <a:r>
            <a:rPr lang="pl-PL" b="1" dirty="0" err="1">
              <a:solidFill>
                <a:schemeClr val="tx1">
                  <a:lumMod val="50000"/>
                </a:schemeClr>
              </a:solidFill>
            </a:rPr>
            <a:t>canola</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22EDF2E-AD1E-4047-AFA4-915FA2F30C21}">
      <dgm:prSet phldrT="[Tekst]"/>
      <dgm:spPr/>
      <dgm:t>
        <a:bodyPr/>
        <a:lstStyle/>
        <a:p>
          <a:r>
            <a:rPr lang="pl-PL" b="1" dirty="0" err="1">
              <a:solidFill>
                <a:schemeClr val="tx1">
                  <a:lumMod val="50000"/>
                </a:schemeClr>
              </a:solidFill>
            </a:rPr>
            <a:t>sugar</a:t>
          </a:r>
          <a:r>
            <a:rPr lang="pl-PL" b="1" dirty="0">
              <a:solidFill>
                <a:schemeClr val="tx1">
                  <a:lumMod val="50000"/>
                </a:schemeClr>
              </a:solidFill>
            </a:rPr>
            <a:t> </a:t>
          </a:r>
          <a:r>
            <a:rPr lang="pl-PL" b="1" dirty="0" err="1">
              <a:solidFill>
                <a:schemeClr val="tx1">
                  <a:lumMod val="50000"/>
                </a:schemeClr>
              </a:solidFill>
            </a:rPr>
            <a:t>beet</a:t>
          </a:r>
          <a:endParaRPr lang="pl-PL" b="1" dirty="0">
            <a:solidFill>
              <a:schemeClr val="tx1">
                <a:lumMod val="50000"/>
              </a:schemeClr>
            </a:solidFill>
          </a:endParaRPr>
        </a:p>
      </dgm:t>
    </dgm:pt>
    <dgm:pt modelId="{40336694-40A3-4048-96C9-E1BC1AF186C1}" type="parTrans" cxnId="{5D387B38-13FC-462C-8F13-DC7B5DD3B144}">
      <dgm:prSet/>
      <dgm:spPr/>
      <dgm:t>
        <a:bodyPr/>
        <a:lstStyle/>
        <a:p>
          <a:endParaRPr lang="pl-PL"/>
        </a:p>
      </dgm:t>
    </dgm:pt>
    <dgm:pt modelId="{02B6434E-6377-4877-AF90-F07D35BAA6E6}" type="sibTrans" cxnId="{5D387B38-13FC-462C-8F13-DC7B5DD3B14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1"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3" presStyleCnt="5">
        <dgm:presLayoutVars>
          <dgm:bulletEnabled val="1"/>
        </dgm:presLayoutVars>
      </dgm:prSet>
      <dgm:spPr/>
    </dgm:pt>
    <dgm:pt modelId="{28F00F21-7C74-4E62-A73C-DDB91D622547}" type="pres">
      <dgm:prSet presAssocID="{8C18F6FB-85B6-4946-8181-2C21DC6E1873}" presName="sibTrans" presStyleCnt="0"/>
      <dgm:spPr/>
    </dgm:pt>
    <dgm:pt modelId="{C0BE9993-9AFF-4669-BC26-45C797228EF2}" type="pres">
      <dgm:prSet presAssocID="{E22EDF2E-AD1E-4047-AFA4-915FA2F30C21}" presName="composite" presStyleCnt="0"/>
      <dgm:spPr/>
    </dgm:pt>
    <dgm:pt modelId="{F89666B7-4C59-4495-B94C-57F8FB59810D}" type="pres">
      <dgm:prSet presAssocID="{E22EDF2E-AD1E-4047-AFA4-915FA2F30C21}" presName="rect1" presStyleLbl="bgShp" presStyleIdx="4" presStyleCnt="5"/>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dgm:spPr>
    </dgm:pt>
    <dgm:pt modelId="{BE404922-4936-48C6-8CC5-481671085E79}" type="pres">
      <dgm:prSet presAssocID="{E22EDF2E-AD1E-4047-AFA4-915FA2F30C21}" presName="rect2" presStyleLbl="trBgShp" presStyleIdx="4" presStyleCnt="5">
        <dgm:presLayoutVars>
          <dgm:bulletEnabled val="1"/>
        </dgm:presLayoutVars>
      </dgm:prSet>
      <dgm:spPr/>
    </dgm:pt>
  </dgm:ptLst>
  <dgm:cxnLst>
    <dgm:cxn modelId="{C531741C-C979-4104-9DDE-D681010ABDC7}" type="presOf" srcId="{E22EDF2E-AD1E-4047-AFA4-915FA2F30C21}" destId="{BE404922-4936-48C6-8CC5-481671085E79}" srcOrd="0" destOrd="0" presId="urn:microsoft.com/office/officeart/2008/layout/BendingPictureSemiTransparentTex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5D387B38-13FC-462C-8F13-DC7B5DD3B144}" srcId="{A150CEB4-AA6B-4DF4-B4DF-25C3807730CD}" destId="{E22EDF2E-AD1E-4047-AFA4-915FA2F30C21}" srcOrd="4" destOrd="0" parTransId="{40336694-40A3-4048-96C9-E1BC1AF186C1}" sibTransId="{02B6434E-6377-4877-AF90-F07D35BAA6E6}"/>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4E281F5-7866-46D2-BBB0-962547A6F938}" type="presParOf" srcId="{EAF11210-9D15-45AD-A903-76150876BF29}" destId="{28F00F21-7C74-4E62-A73C-DDB91D622547}" srcOrd="7" destOrd="0" presId="urn:microsoft.com/office/officeart/2008/layout/BendingPictureSemiTransparentText"/>
    <dgm:cxn modelId="{EC312529-13B0-4ACE-BF12-17C173379D6D}" type="presParOf" srcId="{EAF11210-9D15-45AD-A903-76150876BF29}" destId="{C0BE9993-9AFF-4669-BC26-45C797228EF2}" srcOrd="8" destOrd="0" presId="urn:microsoft.com/office/officeart/2008/layout/BendingPictureSemiTransparentText"/>
    <dgm:cxn modelId="{F280FB84-411D-4959-B9CF-F7094681D87E}" type="presParOf" srcId="{C0BE9993-9AFF-4669-BC26-45C797228EF2}" destId="{F89666B7-4C59-4495-B94C-57F8FB59810D}" srcOrd="0" destOrd="0" presId="urn:microsoft.com/office/officeart/2008/layout/BendingPictureSemiTransparentText"/>
    <dgm:cxn modelId="{B753928E-3220-4467-8541-7883B22DE2A5}" type="presParOf" srcId="{C0BE9993-9AFF-4669-BC26-45C797228EF2}" destId="{BE404922-4936-48C6-8CC5-481671085E79}"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a:solidFill>
                <a:schemeClr val="tx1">
                  <a:lumMod val="50000"/>
                </a:schemeClr>
              </a:solidFill>
            </a:rPr>
            <a:t>field </a:t>
          </a:r>
          <a:r>
            <a:rPr lang="pl-PL" b="1" dirty="0" err="1">
              <a:solidFill>
                <a:schemeClr val="tx1">
                  <a:lumMod val="50000"/>
                </a:schemeClr>
              </a:solidFill>
            </a:rPr>
            <a:t>peas</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winter</a:t>
          </a:r>
          <a:r>
            <a:rPr lang="pl-PL" b="1" dirty="0">
              <a:solidFill>
                <a:schemeClr val="tx1">
                  <a:lumMod val="50000"/>
                </a:schemeClr>
              </a:solidFill>
            </a:rPr>
            <a:t> </a:t>
          </a:r>
          <a:r>
            <a:rPr lang="pl-PL" b="1" dirty="0" err="1">
              <a:solidFill>
                <a:schemeClr val="tx1">
                  <a:lumMod val="50000"/>
                </a:schemeClr>
              </a:solidFill>
            </a:rPr>
            <a:t>wheat</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winter</a:t>
          </a:r>
          <a:r>
            <a:rPr lang="pl-PL" b="1" dirty="0">
              <a:solidFill>
                <a:schemeClr val="tx1">
                  <a:lumMod val="50000"/>
                </a:schemeClr>
              </a:solidFill>
            </a:rPr>
            <a:t> </a:t>
          </a:r>
          <a:r>
            <a:rPr lang="pl-PL" b="1" dirty="0" err="1">
              <a:solidFill>
                <a:schemeClr val="tx1">
                  <a:lumMod val="50000"/>
                </a:schemeClr>
              </a:solidFill>
            </a:rPr>
            <a:t>canola</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E0A94A2-E2BD-4390-A20F-0B03B1DE1728}">
      <dgm:prSet phldrT="[Tekst]"/>
      <dgm:spPr/>
      <dgm:t>
        <a:bodyPr/>
        <a:lstStyle/>
        <a:p>
          <a:r>
            <a:rPr lang="pl-PL" b="1" dirty="0">
              <a:solidFill>
                <a:schemeClr val="tx1">
                  <a:lumMod val="50000"/>
                </a:schemeClr>
              </a:solidFill>
            </a:rPr>
            <a:t>spring </a:t>
          </a:r>
          <a:r>
            <a:rPr lang="pl-PL" b="1" dirty="0" err="1">
              <a:solidFill>
                <a:schemeClr val="tx1">
                  <a:lumMod val="50000"/>
                </a:schemeClr>
              </a:solidFill>
            </a:rPr>
            <a:t>barley</a:t>
          </a:r>
          <a:endParaRPr lang="pl-PL" b="1" dirty="0">
            <a:solidFill>
              <a:schemeClr val="tx1">
                <a:lumMod val="50000"/>
              </a:schemeClr>
            </a:solidFill>
          </a:endParaRPr>
        </a:p>
      </dgm:t>
    </dgm:pt>
    <dgm:pt modelId="{2B5B8956-7EFF-4324-8489-A90DF162BBE9}" type="parTrans" cxnId="{8DD58E73-4CD0-4905-AFFE-B1D85AA2DB7B}">
      <dgm:prSet/>
      <dgm:spPr/>
      <dgm:t>
        <a:bodyPr/>
        <a:lstStyle/>
        <a:p>
          <a:endParaRPr lang="pl-PL"/>
        </a:p>
      </dgm:t>
    </dgm:pt>
    <dgm:pt modelId="{CE34BCE4-CB1B-4406-B2F7-DC81AEE57553}" type="sibTrans" cxnId="{8DD58E73-4CD0-4905-AFFE-B1D85AA2DB7B}">
      <dgm:prSet/>
      <dgm:spPr/>
      <dgm:t>
        <a:bodyPr/>
        <a:lstStyle/>
        <a:p>
          <a:endParaRPr lang="pl-PL"/>
        </a:p>
      </dgm:t>
    </dgm:pt>
    <dgm:pt modelId="{79EBF218-F0A1-4948-BC10-3A3DAEC0AE62}">
      <dgm:prSet phldrT="[Tekst]"/>
      <dgm:spPr/>
      <dgm:t>
        <a:bodyPr/>
        <a:lstStyle/>
        <a:p>
          <a:r>
            <a:rPr lang="pl-PL" b="1" dirty="0" err="1">
              <a:solidFill>
                <a:schemeClr val="tx1">
                  <a:lumMod val="50000"/>
                </a:schemeClr>
              </a:solidFill>
            </a:rPr>
            <a:t>sugar</a:t>
          </a:r>
          <a:r>
            <a:rPr lang="pl-PL" b="1" dirty="0">
              <a:solidFill>
                <a:schemeClr val="tx1">
                  <a:lumMod val="50000"/>
                </a:schemeClr>
              </a:solidFill>
            </a:rPr>
            <a:t> </a:t>
          </a:r>
          <a:r>
            <a:rPr lang="pl-PL" b="1" dirty="0" err="1">
              <a:solidFill>
                <a:schemeClr val="tx1">
                  <a:lumMod val="50000"/>
                </a:schemeClr>
              </a:solidFill>
            </a:rPr>
            <a:t>beet</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0"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2" presStyleCnt="5">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5"/>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dgm:spPr>
    </dgm:pt>
    <dgm:pt modelId="{72278247-4F64-401E-AD67-3A35326EFE91}" type="pres">
      <dgm:prSet presAssocID="{79EBF218-F0A1-4948-BC10-3A3DAEC0AE62}" presName="rect2" presStyleLbl="trBgShp" presStyleIdx="3" presStyleCnt="5">
        <dgm:presLayoutVars>
          <dgm:bulletEnabled val="1"/>
        </dgm:presLayoutVars>
      </dgm:prSet>
      <dgm:spPr/>
    </dgm:pt>
    <dgm:pt modelId="{484CA2C7-376A-4124-9E33-101126D5E6A1}" type="pres">
      <dgm:prSet presAssocID="{A93A150C-8271-492F-AB9D-8D452F82AE2A}" presName="sibTrans" presStyleCnt="0"/>
      <dgm:spPr/>
    </dgm:pt>
    <dgm:pt modelId="{62836D64-BC5F-4F29-AFAA-D67D4A83598D}" type="pres">
      <dgm:prSet presAssocID="{5E0A94A2-E2BD-4390-A20F-0B03B1DE1728}" presName="composite" presStyleCnt="0"/>
      <dgm:spPr/>
    </dgm:pt>
    <dgm:pt modelId="{0BA5E8BB-D34E-4EA8-88EF-C6B363366963}" type="pres">
      <dgm:prSet presAssocID="{5E0A94A2-E2BD-4390-A20F-0B03B1DE172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FB44462C-E1EF-4151-85DC-3D6382C5C453}" type="pres">
      <dgm:prSet presAssocID="{5E0A94A2-E2BD-4390-A20F-0B03B1DE1728}" presName="rect2" presStyleLbl="trBgShp" presStyleIdx="4" presStyleCnt="5">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DD58E73-4CD0-4905-AFFE-B1D85AA2DB7B}" srcId="{A150CEB4-AA6B-4DF4-B4DF-25C3807730CD}" destId="{5E0A94A2-E2BD-4390-A20F-0B03B1DE1728}" srcOrd="4" destOrd="0" parTransId="{2B5B8956-7EFF-4324-8489-A90DF162BBE9}" sibTransId="{CE34BCE4-CB1B-4406-B2F7-DC81AEE57553}"/>
    <dgm:cxn modelId="{82F69377-C25D-4C14-B035-4A7DEBF593C3}" type="presOf" srcId="{1F61C7B4-0D26-470B-B21D-6766CE72B8F6}" destId="{2918BD4D-1437-42AF-AC52-F7AF601D2CEE}" srcOrd="0" destOrd="0" presId="urn:microsoft.com/office/officeart/2008/layout/BendingPictureSemiTransparentText"/>
    <dgm:cxn modelId="{B245C9A6-653D-48A8-9A37-B7579F898A13}" type="presOf" srcId="{5E0A94A2-E2BD-4390-A20F-0B03B1DE1728}" destId="{FB44462C-E1EF-4151-85DC-3D6382C5C453}"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 modelId="{C33A8F31-93D4-47FA-B396-5E3CF2BF12CC}" type="presParOf" srcId="{EAF11210-9D15-45AD-A903-76150876BF29}" destId="{484CA2C7-376A-4124-9E33-101126D5E6A1}" srcOrd="7" destOrd="0" presId="urn:microsoft.com/office/officeart/2008/layout/BendingPictureSemiTransparentText"/>
    <dgm:cxn modelId="{9218325F-B2D7-40E9-B2DD-6D3FC68C37AF}" type="presParOf" srcId="{EAF11210-9D15-45AD-A903-76150876BF29}" destId="{62836D64-BC5F-4F29-AFAA-D67D4A83598D}" srcOrd="8" destOrd="0" presId="urn:microsoft.com/office/officeart/2008/layout/BendingPictureSemiTransparentText"/>
    <dgm:cxn modelId="{23F8862B-06E0-44A7-A854-61182E8F8FEB}" type="presParOf" srcId="{62836D64-BC5F-4F29-AFAA-D67D4A83598D}" destId="{0BA5E8BB-D34E-4EA8-88EF-C6B363366963}" srcOrd="0" destOrd="0" presId="urn:microsoft.com/office/officeart/2008/layout/BendingPictureSemiTransparentText"/>
    <dgm:cxn modelId="{F6CE527F-5652-4FEB-B336-38A148A11F5D}" type="presParOf" srcId="{62836D64-BC5F-4F29-AFAA-D67D4A83598D}" destId="{FB44462C-E1EF-4151-85DC-3D6382C5C453}"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err="1">
              <a:solidFill>
                <a:srgbClr val="231F20"/>
              </a:solidFill>
            </a:rPr>
            <a:t>provision</a:t>
          </a:r>
          <a:r>
            <a:rPr lang="pl-PL" sz="2400" dirty="0">
              <a:solidFill>
                <a:srgbClr val="231F20"/>
              </a:solidFill>
            </a:rPr>
            <a:t> of food </a:t>
          </a:r>
          <a:r>
            <a:rPr lang="pl-PL" sz="2400" dirty="0" err="1">
              <a:solidFill>
                <a:srgbClr val="231F20"/>
              </a:solidFill>
            </a:rPr>
            <a:t>security</a:t>
          </a:r>
          <a:endParaRPr lang="pl-PL" sz="2400" dirty="0">
            <a:solidFill>
              <a:srgbClr val="231F20"/>
            </a:solidFill>
          </a:endParaRP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EDA30048-BD94-4229-8876-5A8B9BB4877A}">
      <dgm:prSet custT="1"/>
      <dgm:spPr>
        <a:solidFill>
          <a:srgbClr val="8BC540"/>
        </a:solidFill>
      </dgm:spPr>
      <dgm:t>
        <a:bodyPr/>
        <a:lstStyle/>
        <a:p>
          <a:r>
            <a:rPr lang="pl-PL" sz="2400" dirty="0" err="1">
              <a:solidFill>
                <a:srgbClr val="231F20"/>
              </a:solidFill>
            </a:rPr>
            <a:t>protection of the environment</a:t>
          </a:r>
        </a:p>
      </dgm:t>
    </dgm:pt>
    <dgm:pt modelId="{FB473F4C-F69C-4D25-9B68-1510DE0EBF91}" type="parTrans" cxnId="{ECF45D5D-C180-445F-B79B-00A69FE7D609}">
      <dgm:prSet/>
      <dgm:spPr/>
      <dgm:t>
        <a:bodyPr/>
        <a:lstStyle/>
        <a:p>
          <a:endParaRPr lang="pl-PL">
            <a:solidFill>
              <a:srgbClr val="231F20"/>
            </a:solidFill>
          </a:endParaRPr>
        </a:p>
      </dgm:t>
    </dgm:pt>
    <dgm:pt modelId="{40EA7014-06F0-4FEA-AA6C-D3944A8CAA4C}" type="sibTrans" cxnId="{ECF45D5D-C180-445F-B79B-00A69FE7D609}">
      <dgm:prSet/>
      <dgm:spPr/>
      <dgm:t>
        <a:bodyPr/>
        <a:lstStyle/>
        <a:p>
          <a:endParaRPr lang="pl-PL">
            <a:solidFill>
              <a:srgbClr val="231F20"/>
            </a:solidFill>
          </a:endParaRPr>
        </a:p>
      </dgm:t>
    </dgm:pt>
    <dgm:pt modelId="{CF550878-DD83-4E82-A479-A94CC52B843B}">
      <dgm:prSet custT="1"/>
      <dgm:spPr>
        <a:solidFill>
          <a:srgbClr val="8BC540"/>
        </a:solidFill>
      </dgm:spPr>
      <dgm:t>
        <a:bodyPr/>
        <a:lstStyle/>
        <a:p>
          <a:r>
            <a:rPr lang="pl-PL" sz="2400" dirty="0" err="1">
              <a:solidFill>
                <a:srgbClr val="231F20"/>
              </a:solidFill>
            </a:rPr>
            <a:t>enhancement of biodiversity</a:t>
          </a:r>
        </a:p>
      </dgm:t>
    </dgm:pt>
    <dgm:pt modelId="{F49B8E5A-1F5E-46FC-AE7B-29AB0DDB7661}" type="parTrans" cxnId="{066CD286-CECD-4BD8-8401-0642DA8FAE84}">
      <dgm:prSet/>
      <dgm:spPr/>
      <dgm:t>
        <a:bodyPr/>
        <a:lstStyle/>
        <a:p>
          <a:endParaRPr lang="pl-PL">
            <a:solidFill>
              <a:srgbClr val="231F20"/>
            </a:solidFill>
          </a:endParaRPr>
        </a:p>
      </dgm:t>
    </dgm:pt>
    <dgm:pt modelId="{6DB14928-4375-4719-B860-FC6AFADAC94F}" type="sibTrans" cxnId="{066CD286-CECD-4BD8-8401-0642DA8FAE84}">
      <dgm:prSet/>
      <dgm:spPr/>
      <dgm:t>
        <a:bodyPr/>
        <a:lstStyle/>
        <a:p>
          <a:endParaRPr lang="pl-PL">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156C5F78-5E85-489E-8213-F6D773A829C0}" type="pres">
      <dgm:prSet presAssocID="{EDA30048-BD94-4229-8876-5A8B9BB4877A}" presName="parentLin" presStyleCnt="0"/>
      <dgm:spPr/>
    </dgm:pt>
    <dgm:pt modelId="{93BD9640-6B0E-4A81-87F0-7F99975DA625}" type="pres">
      <dgm:prSet presAssocID="{EDA30048-BD94-4229-8876-5A8B9BB4877A}" presName="parentLeftMargin" presStyleLbl="node1" presStyleIdx="0" presStyleCnt="3"/>
      <dgm:spPr/>
    </dgm:pt>
    <dgm:pt modelId="{CE334BE5-2FB3-42FF-8A87-AB629C3B07CC}" type="pres">
      <dgm:prSet presAssocID="{EDA30048-BD94-4229-8876-5A8B9BB4877A}" presName="parentText" presStyleLbl="node1" presStyleIdx="1" presStyleCnt="3" custScaleX="121000">
        <dgm:presLayoutVars>
          <dgm:chMax val="0"/>
          <dgm:bulletEnabled val="1"/>
        </dgm:presLayoutVars>
      </dgm:prSet>
      <dgm:spPr/>
    </dgm:pt>
    <dgm:pt modelId="{7CB0E96B-716E-4891-B9A0-C52534793C77}" type="pres">
      <dgm:prSet presAssocID="{EDA30048-BD94-4229-8876-5A8B9BB4877A}" presName="negativeSpace" presStyleCnt="0"/>
      <dgm:spPr/>
    </dgm:pt>
    <dgm:pt modelId="{62A371FB-1111-4CCA-A7D4-F5392CBC60D1}" type="pres">
      <dgm:prSet presAssocID="{EDA30048-BD94-4229-8876-5A8B9BB4877A}" presName="childText" presStyleLbl="conFgAcc1" presStyleIdx="1" presStyleCnt="3">
        <dgm:presLayoutVars>
          <dgm:bulletEnabled val="1"/>
        </dgm:presLayoutVars>
      </dgm:prSet>
      <dgm:spPr/>
    </dgm:pt>
    <dgm:pt modelId="{EF0DF07C-1B5A-4A34-8A22-30718195D501}" type="pres">
      <dgm:prSet presAssocID="{40EA7014-06F0-4FEA-AA6C-D3944A8CAA4C}" presName="spaceBetweenRectangles" presStyleCnt="0"/>
      <dgm:spPr/>
    </dgm:pt>
    <dgm:pt modelId="{5B01A734-65B0-4DC4-85CB-676CCBA08A01}" type="pres">
      <dgm:prSet presAssocID="{CF550878-DD83-4E82-A479-A94CC52B843B}" presName="parentLin" presStyleCnt="0"/>
      <dgm:spPr/>
    </dgm:pt>
    <dgm:pt modelId="{97C8D80F-3964-4310-B460-D9543D7B6BF3}" type="pres">
      <dgm:prSet presAssocID="{CF550878-DD83-4E82-A479-A94CC52B843B}" presName="parentLeftMargin" presStyleLbl="node1" presStyleIdx="1" presStyleCnt="3"/>
      <dgm:spPr/>
    </dgm:pt>
    <dgm:pt modelId="{CD133EF5-4451-4364-A513-8676B508E7D6}" type="pres">
      <dgm:prSet presAssocID="{CF550878-DD83-4E82-A479-A94CC52B843B}" presName="parentText" presStyleLbl="node1" presStyleIdx="2" presStyleCnt="3" custScaleX="121000">
        <dgm:presLayoutVars>
          <dgm:chMax val="0"/>
          <dgm:bulletEnabled val="1"/>
        </dgm:presLayoutVars>
      </dgm:prSet>
      <dgm:spPr/>
    </dgm:pt>
    <dgm:pt modelId="{EB994CB5-7901-45F2-BCE3-97326348B0E9}" type="pres">
      <dgm:prSet presAssocID="{CF550878-DD83-4E82-A479-A94CC52B843B}" presName="negativeSpace" presStyleCnt="0"/>
      <dgm:spPr/>
    </dgm:pt>
    <dgm:pt modelId="{C3EFC1CC-0E4E-496F-B226-7A8B0F82ABA2}" type="pres">
      <dgm:prSet presAssocID="{CF550878-DD83-4E82-A479-A94CC52B843B}" presName="childText" presStyleLbl="conFgAcc1" presStyleIdx="2" presStyleCnt="3">
        <dgm:presLayoutVars>
          <dgm:bulletEnabled val="1"/>
        </dgm:presLayoutVars>
      </dgm:prSet>
      <dgm:spPr/>
    </dgm:pt>
  </dgm:ptLst>
  <dgm:cxnLst>
    <dgm:cxn modelId="{ED4AEB38-8194-4ECE-B9DE-77500DBB00E7}" type="presOf" srcId="{CF550878-DD83-4E82-A479-A94CC52B843B}" destId="{CD133EF5-4451-4364-A513-8676B508E7D6}" srcOrd="1" destOrd="0" presId="urn:microsoft.com/office/officeart/2005/8/layout/list1"/>
    <dgm:cxn modelId="{ECF45D5D-C180-445F-B79B-00A69FE7D609}" srcId="{325C9100-3AB3-4E1A-9221-1B13A85AB3A6}" destId="{EDA30048-BD94-4229-8876-5A8B9BB4877A}" srcOrd="1" destOrd="0" parTransId="{FB473F4C-F69C-4D25-9B68-1510DE0EBF91}" sibTransId="{40EA7014-06F0-4FEA-AA6C-D3944A8CAA4C}"/>
    <dgm:cxn modelId="{8B5A1667-5C48-4F2D-BD4B-EC4638BE690A}" type="presOf" srcId="{EDA30048-BD94-4229-8876-5A8B9BB4877A}" destId="{93BD9640-6B0E-4A81-87F0-7F99975DA625}" srcOrd="0" destOrd="0" presId="urn:microsoft.com/office/officeart/2005/8/layout/list1"/>
    <dgm:cxn modelId="{066CD286-CECD-4BD8-8401-0642DA8FAE84}" srcId="{325C9100-3AB3-4E1A-9221-1B13A85AB3A6}" destId="{CF550878-DD83-4E82-A479-A94CC52B843B}" srcOrd="2" destOrd="0" parTransId="{F49B8E5A-1F5E-46FC-AE7B-29AB0DDB7661}" sibTransId="{6DB14928-4375-4719-B860-FC6AFADAC94F}"/>
    <dgm:cxn modelId="{FCF97998-85B2-4E45-AEE0-EDF9D427F9BD}" type="presOf" srcId="{EDA30048-BD94-4229-8876-5A8B9BB4877A}" destId="{CE334BE5-2FB3-42FF-8A87-AB629C3B07CC}" srcOrd="1" destOrd="0" presId="urn:microsoft.com/office/officeart/2005/8/layout/list1"/>
    <dgm:cxn modelId="{3902F4B1-2EDE-4B16-BB31-3BDC6DF8D3B1}" srcId="{325C9100-3AB3-4E1A-9221-1B13A85AB3A6}" destId="{1F5188BD-1443-45AA-A21F-7F654517F9FF}" srcOrd="0" destOrd="0" parTransId="{C809F85E-5681-4541-8F6D-64557209D546}" sibTransId="{BDB2A3BD-49BC-468B-934D-2E0133476C7A}"/>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E5C0B5EC-7F3A-4085-BBF4-E2C41CD31971}" type="presOf" srcId="{CF550878-DD83-4E82-A479-A94CC52B843B}" destId="{97C8D80F-3964-4310-B460-D9543D7B6BF3}" srcOrd="0"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0014899F-D6CC-4C6E-877D-B68845C8E216}" type="presParOf" srcId="{30ABB25A-BD58-4B3E-B439-DAB0F198B40F}" destId="{156C5F78-5E85-489E-8213-F6D773A829C0}" srcOrd="4" destOrd="0" presId="urn:microsoft.com/office/officeart/2005/8/layout/list1"/>
    <dgm:cxn modelId="{7F466531-E213-4BAD-9988-27E81AC17BF8}" type="presParOf" srcId="{156C5F78-5E85-489E-8213-F6D773A829C0}" destId="{93BD9640-6B0E-4A81-87F0-7F99975DA625}" srcOrd="0" destOrd="0" presId="urn:microsoft.com/office/officeart/2005/8/layout/list1"/>
    <dgm:cxn modelId="{6602EDAD-C374-406D-A1F7-BDE11ABD5E8E}" type="presParOf" srcId="{156C5F78-5E85-489E-8213-F6D773A829C0}" destId="{CE334BE5-2FB3-42FF-8A87-AB629C3B07CC}" srcOrd="1" destOrd="0" presId="urn:microsoft.com/office/officeart/2005/8/layout/list1"/>
    <dgm:cxn modelId="{A26F02DD-4E38-4245-BE89-8B8A27B51C02}" type="presParOf" srcId="{30ABB25A-BD58-4B3E-B439-DAB0F198B40F}" destId="{7CB0E96B-716E-4891-B9A0-C52534793C77}" srcOrd="5" destOrd="0" presId="urn:microsoft.com/office/officeart/2005/8/layout/list1"/>
    <dgm:cxn modelId="{35E0891D-8D85-4136-9E38-3B3BE2038EA8}" type="presParOf" srcId="{30ABB25A-BD58-4B3E-B439-DAB0F198B40F}" destId="{62A371FB-1111-4CCA-A7D4-F5392CBC60D1}" srcOrd="6" destOrd="0" presId="urn:microsoft.com/office/officeart/2005/8/layout/list1"/>
    <dgm:cxn modelId="{CCBC67BE-DA99-452E-BE9A-1F3361761465}" type="presParOf" srcId="{30ABB25A-BD58-4B3E-B439-DAB0F198B40F}" destId="{EF0DF07C-1B5A-4A34-8A22-30718195D501}" srcOrd="7" destOrd="0" presId="urn:microsoft.com/office/officeart/2005/8/layout/list1"/>
    <dgm:cxn modelId="{1C1CB49D-6087-4F42-8256-6D4681D81F75}" type="presParOf" srcId="{30ABB25A-BD58-4B3E-B439-DAB0F198B40F}" destId="{5B01A734-65B0-4DC4-85CB-676CCBA08A01}" srcOrd="8" destOrd="0" presId="urn:microsoft.com/office/officeart/2005/8/layout/list1"/>
    <dgm:cxn modelId="{34769272-F926-456E-8CC9-652E98826A40}" type="presParOf" srcId="{5B01A734-65B0-4DC4-85CB-676CCBA08A01}" destId="{97C8D80F-3964-4310-B460-D9543D7B6BF3}" srcOrd="0" destOrd="0" presId="urn:microsoft.com/office/officeart/2005/8/layout/list1"/>
    <dgm:cxn modelId="{4AF74247-B85C-4476-91DF-2D3C44C987E9}" type="presParOf" srcId="{5B01A734-65B0-4DC4-85CB-676CCBA08A01}" destId="{CD133EF5-4451-4364-A513-8676B508E7D6}" srcOrd="1" destOrd="0" presId="urn:microsoft.com/office/officeart/2005/8/layout/list1"/>
    <dgm:cxn modelId="{77A46046-8D42-4DF0-A5D5-EFC7E2AA23A7}" type="presParOf" srcId="{30ABB25A-BD58-4B3E-B439-DAB0F198B40F}" destId="{EB994CB5-7901-45F2-BCE3-97326348B0E9}" srcOrd="9" destOrd="0" presId="urn:microsoft.com/office/officeart/2005/8/layout/list1"/>
    <dgm:cxn modelId="{229F3B76-2029-41BA-A25C-443DD53B15AE}" type="presParOf" srcId="{30ABB25A-BD58-4B3E-B439-DAB0F198B40F}" destId="{C3EFC1CC-0E4E-496F-B226-7A8B0F82ABA2}"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winter</a:t>
          </a:r>
          <a:r>
            <a:rPr lang="pl-PL" b="1" dirty="0">
              <a:solidFill>
                <a:schemeClr val="tx1">
                  <a:lumMod val="50000"/>
                </a:schemeClr>
              </a:solidFill>
            </a:rPr>
            <a:t> </a:t>
          </a:r>
          <a:r>
            <a:rPr lang="pl-PL" b="1" dirty="0" err="1">
              <a:solidFill>
                <a:schemeClr val="tx1">
                  <a:lumMod val="50000"/>
                </a:schemeClr>
              </a:solidFill>
            </a:rPr>
            <a:t>wheat</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winter</a:t>
          </a:r>
          <a:r>
            <a:rPr lang="pl-PL" b="1" dirty="0">
              <a:solidFill>
                <a:schemeClr val="tx1">
                  <a:lumMod val="50000"/>
                </a:schemeClr>
              </a:solidFill>
            </a:rPr>
            <a:t> </a:t>
          </a:r>
          <a:r>
            <a:rPr lang="pl-PL" b="1" dirty="0" err="1">
              <a:solidFill>
                <a:schemeClr val="tx1">
                  <a:lumMod val="50000"/>
                </a:schemeClr>
              </a:solidFill>
            </a:rPr>
            <a:t>canola</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411EDF6B-01FA-4EB6-9860-545E2B20246A}">
      <dgm:prSet phldrT="[Tekst]"/>
      <dgm:spPr/>
      <dgm:t>
        <a:bodyPr/>
        <a:lstStyle/>
        <a:p>
          <a:r>
            <a:rPr lang="pl-PL" b="1" dirty="0">
              <a:solidFill>
                <a:schemeClr val="tx1">
                  <a:lumMod val="50000"/>
                </a:schemeClr>
              </a:solidFill>
            </a:rPr>
            <a:t>field </a:t>
          </a:r>
          <a:r>
            <a:rPr lang="pl-PL" b="1" dirty="0" err="1">
              <a:solidFill>
                <a:schemeClr val="tx1">
                  <a:lumMod val="50000"/>
                </a:schemeClr>
              </a:solidFill>
            </a:rPr>
            <a:t>peas</a:t>
          </a:r>
          <a:endParaRPr lang="pl-PL" b="1" dirty="0">
            <a:solidFill>
              <a:schemeClr val="tx1">
                <a:lumMod val="50000"/>
              </a:schemeClr>
            </a:solidFill>
          </a:endParaRPr>
        </a:p>
      </dgm:t>
    </dgm:pt>
    <dgm:pt modelId="{A71C1FD9-5A17-4BEE-BBD0-9E60CCACD20F}" type="parTrans" cxnId="{BEB6FBEE-0648-4E99-9FAD-A0DAEE2CBFF4}">
      <dgm:prSet/>
      <dgm:spPr/>
      <dgm:t>
        <a:bodyPr/>
        <a:lstStyle/>
        <a:p>
          <a:endParaRPr lang="pl-PL"/>
        </a:p>
      </dgm:t>
    </dgm:pt>
    <dgm:pt modelId="{21A5BAB8-778E-45AB-B95B-FB072EA6123B}" type="sibTrans" cxnId="{BEB6FBEE-0648-4E99-9FAD-A0DAEE2CBFF4}">
      <dgm:prSet/>
      <dgm:spPr/>
      <dgm:t>
        <a:bodyPr/>
        <a:lstStyle/>
        <a:p>
          <a:endParaRPr lang="pl-PL"/>
        </a:p>
      </dgm:t>
    </dgm:pt>
    <dgm:pt modelId="{5DBD6123-A9F1-4484-A8A5-9612CA7B7A4E}">
      <dgm:prSet phldrT="[Tekst]"/>
      <dgm:spPr/>
      <dgm:t>
        <a:bodyPr/>
        <a:lstStyle/>
        <a:p>
          <a:r>
            <a:rPr lang="pl-PL" b="1" dirty="0" err="1">
              <a:solidFill>
                <a:schemeClr val="tx1">
                  <a:lumMod val="50000"/>
                </a:schemeClr>
              </a:solidFill>
            </a:rPr>
            <a:t>sugar</a:t>
          </a:r>
          <a:r>
            <a:rPr lang="pl-PL" b="1" dirty="0">
              <a:solidFill>
                <a:schemeClr val="tx1">
                  <a:lumMod val="50000"/>
                </a:schemeClr>
              </a:solidFill>
            </a:rPr>
            <a:t> </a:t>
          </a:r>
          <a:r>
            <a:rPr lang="pl-PL" b="1" dirty="0" err="1">
              <a:solidFill>
                <a:schemeClr val="tx1">
                  <a:lumMod val="50000"/>
                </a:schemeClr>
              </a:solidFill>
            </a:rPr>
            <a:t>beet</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a:solidFill>
                <a:schemeClr val="tx1">
                  <a:lumMod val="50000"/>
                </a:schemeClr>
              </a:solidFill>
            </a:rPr>
            <a:t>spring </a:t>
          </a:r>
          <a:r>
            <a:rPr lang="pl-PL" b="1" dirty="0" err="1">
              <a:solidFill>
                <a:schemeClr val="tx1">
                  <a:lumMod val="50000"/>
                </a:schemeClr>
              </a:solidFill>
            </a:rPr>
            <a:t>barley</a:t>
          </a:r>
          <a:endParaRPr lang="pl-PL" b="1" dirty="0">
            <a:solidFill>
              <a:schemeClr val="tx1">
                <a:lumMod val="50000"/>
              </a:schemeClr>
            </a:solidFill>
          </a:endParaRP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1" presStyleCnt="5">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5"/>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dgm:spPr>
    </dgm:pt>
    <dgm:pt modelId="{356EBA77-6E98-4959-A4AA-BB3B05050777}" type="pres">
      <dgm:prSet presAssocID="{5DBD6123-A9F1-4484-A8A5-9612CA7B7A4E}" presName="rect2" presStyleLbl="trBgShp" presStyleIdx="2" presStyleCnt="5">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1CD804F-2A47-47E7-AF14-65A7E47E8DBC}" type="pres">
      <dgm:prSet presAssocID="{0CD61D0F-BC88-41C4-BC9C-BE41D05F7977}" presName="rect2" presStyleLbl="trBgShp" presStyleIdx="3" presStyleCnt="5">
        <dgm:presLayoutVars>
          <dgm:bulletEnabled val="1"/>
        </dgm:presLayoutVars>
      </dgm:prSet>
      <dgm:spPr/>
    </dgm:pt>
    <dgm:pt modelId="{41DDF436-12BD-47FD-9733-285D61C54E64}" type="pres">
      <dgm:prSet presAssocID="{D863CBDC-AE38-4F0D-AD71-F5E0A596F946}" presName="sibTrans" presStyleCnt="0"/>
      <dgm:spPr/>
    </dgm:pt>
    <dgm:pt modelId="{ABD0A120-C78C-42B6-B89A-8395D6B48F36}" type="pres">
      <dgm:prSet presAssocID="{411EDF6B-01FA-4EB6-9860-545E2B20246A}" presName="composite" presStyleCnt="0"/>
      <dgm:spPr/>
    </dgm:pt>
    <dgm:pt modelId="{DCAD98F7-BED9-4402-A46D-113C2C1AB8A2}" type="pres">
      <dgm:prSet presAssocID="{411EDF6B-01FA-4EB6-9860-545E2B20246A}"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FE949C3-5F6E-464C-AE5D-4AA8A52DCC35}" type="pres">
      <dgm:prSet presAssocID="{411EDF6B-01FA-4EB6-9860-545E2B20246A}" presName="rect2" presStyleLbl="trBgShp" presStyleIdx="4" presStyleCnt="5">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3387005F-7D50-4430-8176-FEA9B1F78362}" type="presOf" srcId="{411EDF6B-01FA-4EB6-9860-545E2B20246A}" destId="{3FE949C3-5F6E-464C-AE5D-4AA8A52DCC35}"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BEB6FBEE-0648-4E99-9FAD-A0DAEE2CBFF4}" srcId="{A150CEB4-AA6B-4DF4-B4DF-25C3807730CD}" destId="{411EDF6B-01FA-4EB6-9860-545E2B20246A}" srcOrd="4" destOrd="0" parTransId="{A71C1FD9-5A17-4BEE-BBD0-9E60CCACD20F}" sibTransId="{21A5BAB8-778E-45AB-B95B-FB072EA6123B}"/>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 modelId="{A1CEEE1A-AE97-4146-901A-DBF3A650E40D}" type="presParOf" srcId="{EAF11210-9D15-45AD-A903-76150876BF29}" destId="{41DDF436-12BD-47FD-9733-285D61C54E64}" srcOrd="7" destOrd="0" presId="urn:microsoft.com/office/officeart/2008/layout/BendingPictureSemiTransparentText"/>
    <dgm:cxn modelId="{E513EDE1-0400-45E9-A2D8-029F7D6A15E7}" type="presParOf" srcId="{EAF11210-9D15-45AD-A903-76150876BF29}" destId="{ABD0A120-C78C-42B6-B89A-8395D6B48F36}" srcOrd="8" destOrd="0" presId="urn:microsoft.com/office/officeart/2008/layout/BendingPictureSemiTransparentText"/>
    <dgm:cxn modelId="{327E7D7C-3891-45EF-B71E-2898F99C4AD1}" type="presParOf" srcId="{ABD0A120-C78C-42B6-B89A-8395D6B48F36}" destId="{DCAD98F7-BED9-4402-A46D-113C2C1AB8A2}" srcOrd="0" destOrd="0" presId="urn:microsoft.com/office/officeart/2008/layout/BendingPictureSemiTransparentText"/>
    <dgm:cxn modelId="{3F5FC336-AA77-4C51-B6C1-5A98C78A9C1D}" type="presParOf" srcId="{ABD0A120-C78C-42B6-B89A-8395D6B48F36}" destId="{3FE949C3-5F6E-464C-AE5D-4AA8A52DCC35}"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winter</a:t>
          </a:r>
          <a:r>
            <a:rPr lang="pl-PL" b="1" dirty="0">
              <a:solidFill>
                <a:schemeClr val="tx1">
                  <a:lumMod val="50000"/>
                </a:schemeClr>
              </a:solidFill>
            </a:rPr>
            <a:t> </a:t>
          </a:r>
          <a:r>
            <a:rPr lang="pl-PL" b="1" dirty="0" err="1">
              <a:solidFill>
                <a:schemeClr val="tx1">
                  <a:lumMod val="50000"/>
                </a:schemeClr>
              </a:solidFill>
            </a:rPr>
            <a:t>wheat</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0CC15F0B-F32E-4882-A210-5D9EA20536E0}">
      <dgm:prSet phldrT="[Tekst]"/>
      <dgm:spPr/>
      <dgm:t>
        <a:bodyPr/>
        <a:lstStyle/>
        <a:p>
          <a:r>
            <a:rPr lang="pl-PL" b="1" dirty="0" err="1">
              <a:solidFill>
                <a:schemeClr val="tx1">
                  <a:lumMod val="50000"/>
                </a:schemeClr>
              </a:solidFill>
            </a:rPr>
            <a:t>winter</a:t>
          </a:r>
          <a:r>
            <a:rPr lang="pl-PL" b="1" dirty="0">
              <a:solidFill>
                <a:schemeClr val="tx1">
                  <a:lumMod val="50000"/>
                </a:schemeClr>
              </a:solidFill>
            </a:rPr>
            <a:t> </a:t>
          </a:r>
          <a:r>
            <a:rPr lang="pl-PL" b="1" dirty="0" err="1">
              <a:solidFill>
                <a:schemeClr val="tx1">
                  <a:lumMod val="50000"/>
                </a:schemeClr>
              </a:solidFill>
            </a:rPr>
            <a:t>canola</a:t>
          </a:r>
          <a:endParaRPr lang="pl-PL" b="1" dirty="0">
            <a:solidFill>
              <a:schemeClr val="tx1">
                <a:lumMod val="50000"/>
              </a:schemeClr>
            </a:solidFill>
          </a:endParaRPr>
        </a:p>
      </dgm:t>
    </dgm:pt>
    <dgm:pt modelId="{90982961-7E93-47A4-A45B-5D61D3375A83}" type="parTrans" cxnId="{82E4C20E-8F40-417C-8C23-73D15F08E694}">
      <dgm:prSet/>
      <dgm:spPr/>
      <dgm:t>
        <a:bodyPr/>
        <a:lstStyle/>
        <a:p>
          <a:endParaRPr lang="pl-PL"/>
        </a:p>
      </dgm:t>
    </dgm:pt>
    <dgm:pt modelId="{76E5066B-BC87-4F5A-9274-3F7539FCCB0E}" type="sibTrans" cxnId="{82E4C20E-8F40-417C-8C23-73D15F08E694}">
      <dgm:prSet/>
      <dgm:spPr/>
      <dgm:t>
        <a:bodyPr/>
        <a:lstStyle/>
        <a:p>
          <a:endParaRPr lang="pl-PL"/>
        </a:p>
      </dgm:t>
    </dgm:pt>
    <dgm:pt modelId="{62AF4C22-3631-44A7-9116-852181F946CB}">
      <dgm:prSet phldrT="[Tekst]"/>
      <dgm:spPr/>
      <dgm:t>
        <a:bodyPr/>
        <a:lstStyle/>
        <a:p>
          <a:r>
            <a:rPr lang="pl-PL" b="1" dirty="0" err="1">
              <a:solidFill>
                <a:schemeClr val="tx1">
                  <a:lumMod val="50000"/>
                </a:schemeClr>
              </a:solidFill>
            </a:rPr>
            <a:t>sugar</a:t>
          </a:r>
          <a:r>
            <a:rPr lang="pl-PL" b="1" dirty="0">
              <a:solidFill>
                <a:schemeClr val="tx1">
                  <a:lumMod val="50000"/>
                </a:schemeClr>
              </a:solidFill>
            </a:rPr>
            <a:t> </a:t>
          </a:r>
          <a:r>
            <a:rPr lang="pl-PL" b="1" dirty="0" err="1">
              <a:solidFill>
                <a:schemeClr val="tx1">
                  <a:lumMod val="50000"/>
                </a:schemeClr>
              </a:solidFill>
            </a:rPr>
            <a:t>beet</a:t>
          </a:r>
          <a:endParaRPr lang="pl-PL" b="1" dirty="0">
            <a:solidFill>
              <a:schemeClr val="tx1">
                <a:lumMod val="50000"/>
              </a:schemeClr>
            </a:solidFill>
          </a:endParaRPr>
        </a:p>
      </dgm:t>
    </dgm:pt>
    <dgm:pt modelId="{2592395E-B91A-4E3F-9150-DB0F43C5A506}" type="parTrans" cxnId="{3F71EC66-66AB-4698-BBE9-9B7ECADC5D9E}">
      <dgm:prSet/>
      <dgm:spPr/>
      <dgm:t>
        <a:bodyPr/>
        <a:lstStyle/>
        <a:p>
          <a:endParaRPr lang="pl-PL"/>
        </a:p>
      </dgm:t>
    </dgm:pt>
    <dgm:pt modelId="{23ACB3C2-496D-4F04-AB35-5973926D079F}" type="sibTrans" cxnId="{3F71EC66-66AB-4698-BBE9-9B7ECADC5D9E}">
      <dgm:prSet/>
      <dgm:spPr/>
      <dgm:t>
        <a:bodyPr/>
        <a:lstStyle/>
        <a:p>
          <a:endParaRPr lang="pl-PL"/>
        </a:p>
      </dgm:t>
    </dgm:pt>
    <dgm:pt modelId="{B7947517-A28A-4D4C-A15C-46E4E428A406}">
      <dgm:prSet phldrT="[Tekst]"/>
      <dgm:spPr/>
      <dgm:t>
        <a:bodyPr/>
        <a:lstStyle/>
        <a:p>
          <a:r>
            <a:rPr lang="pl-PL" b="1" dirty="0">
              <a:solidFill>
                <a:schemeClr val="tx1">
                  <a:lumMod val="50000"/>
                </a:schemeClr>
              </a:solidFill>
            </a:rPr>
            <a:t>spring </a:t>
          </a:r>
          <a:r>
            <a:rPr lang="pl-PL" b="1" dirty="0" err="1">
              <a:solidFill>
                <a:schemeClr val="tx1">
                  <a:lumMod val="50000"/>
                </a:schemeClr>
              </a:solidFill>
            </a:rPr>
            <a:t>barley</a:t>
          </a:r>
          <a:endParaRPr lang="pl-PL" b="1" dirty="0">
            <a:solidFill>
              <a:schemeClr val="tx1">
                <a:lumMod val="50000"/>
              </a:schemeClr>
            </a:solidFill>
          </a:endParaRPr>
        </a:p>
      </dgm:t>
    </dgm:pt>
    <dgm:pt modelId="{6CADEE9F-266D-41CD-89A7-D73B35E59873}" type="parTrans" cxnId="{8257C646-551B-4766-A6D1-F375D6996F6F}">
      <dgm:prSet/>
      <dgm:spPr/>
      <dgm:t>
        <a:bodyPr/>
        <a:lstStyle/>
        <a:p>
          <a:endParaRPr lang="pl-PL"/>
        </a:p>
      </dgm:t>
    </dgm:pt>
    <dgm:pt modelId="{D4E45F00-7D81-4488-B235-E23F9F99485D}" type="sibTrans" cxnId="{8257C646-551B-4766-A6D1-F375D6996F6F}">
      <dgm:prSet/>
      <dgm:spPr/>
      <dgm:t>
        <a:bodyPr/>
        <a:lstStyle/>
        <a:p>
          <a:endParaRPr lang="pl-PL"/>
        </a:p>
      </dgm:t>
    </dgm:pt>
    <dgm:pt modelId="{C113F853-2004-422E-82D8-646EA285C30A}">
      <dgm:prSet phldrT="[Tekst]"/>
      <dgm:spPr/>
      <dgm:t>
        <a:bodyPr/>
        <a:lstStyle/>
        <a:p>
          <a:r>
            <a:rPr lang="pl-PL" b="1" dirty="0">
              <a:solidFill>
                <a:schemeClr val="tx1">
                  <a:lumMod val="50000"/>
                </a:schemeClr>
              </a:solidFill>
            </a:rPr>
            <a:t>field </a:t>
          </a:r>
          <a:r>
            <a:rPr lang="pl-PL" b="1" dirty="0" err="1">
              <a:solidFill>
                <a:schemeClr val="tx1">
                  <a:lumMod val="50000"/>
                </a:schemeClr>
              </a:solidFill>
            </a:rPr>
            <a:t>peas</a:t>
          </a:r>
          <a:endParaRPr lang="pl-PL" b="1" dirty="0">
            <a:solidFill>
              <a:schemeClr val="tx1">
                <a:lumMod val="50000"/>
              </a:schemeClr>
            </a:solidFill>
          </a:endParaRPr>
        </a:p>
      </dgm:t>
    </dgm:pt>
    <dgm:pt modelId="{C25EFBDF-BF62-4ED9-9D70-823EC6BA5BF7}" type="parTrans" cxnId="{2B8847F9-64FD-4107-A365-B21CE4FD3632}">
      <dgm:prSet/>
      <dgm:spPr/>
      <dgm:t>
        <a:bodyPr/>
        <a:lstStyle/>
        <a:p>
          <a:endParaRPr lang="pl-PL"/>
        </a:p>
      </dgm:t>
    </dgm:pt>
    <dgm:pt modelId="{DED85C90-DDCD-467A-B528-D5D021F9E867}" type="sibTrans" cxnId="{2B8847F9-64FD-4107-A365-B21CE4FD3632}">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0" presStyleCnt="5">
        <dgm:presLayoutVars>
          <dgm:bulletEnabled val="1"/>
        </dgm:presLayoutVars>
      </dgm:prSet>
      <dgm:spPr/>
    </dgm:pt>
    <dgm:pt modelId="{3C7F57C6-9B06-4FC0-898B-E8078BE65A70}" type="pres">
      <dgm:prSet presAssocID="{8C18F6FB-85B6-4946-8181-2C21DC6E1873}" presName="sibTrans" presStyleCnt="0"/>
      <dgm:spPr/>
    </dgm:pt>
    <dgm:pt modelId="{7EF98F65-0537-49E3-AF2C-02882C7D6B4D}" type="pres">
      <dgm:prSet presAssocID="{62AF4C22-3631-44A7-9116-852181F946CB}" presName="composite" presStyleCnt="0"/>
      <dgm:spPr/>
    </dgm:pt>
    <dgm:pt modelId="{7E556A40-1F05-4A36-B598-3C2D5FF19778}" type="pres">
      <dgm:prSet presAssocID="{62AF4C22-3631-44A7-9116-852181F946CB}" presName="rect1" presStyleLbl="bgShp" presStyleIdx="1" presStyleCnt="5"/>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dgm:spPr>
    </dgm:pt>
    <dgm:pt modelId="{802C2545-0668-4157-9193-17E571B2E1F1}" type="pres">
      <dgm:prSet presAssocID="{62AF4C22-3631-44A7-9116-852181F946CB}" presName="rect2" presStyleLbl="trBgShp" presStyleIdx="1" presStyleCnt="5">
        <dgm:presLayoutVars>
          <dgm:bulletEnabled val="1"/>
        </dgm:presLayoutVars>
      </dgm:prSet>
      <dgm:spPr/>
    </dgm:pt>
    <dgm:pt modelId="{6AE40D72-1BF9-4E9F-8205-8788300C0368}" type="pres">
      <dgm:prSet presAssocID="{23ACB3C2-496D-4F04-AB35-5973926D079F}" presName="sibTrans" presStyleCnt="0"/>
      <dgm:spPr/>
    </dgm:pt>
    <dgm:pt modelId="{22793ECD-8C83-4145-B5F7-373A38C16A77}" type="pres">
      <dgm:prSet presAssocID="{B7947517-A28A-4D4C-A15C-46E4E428A406}" presName="composite" presStyleCnt="0"/>
      <dgm:spPr/>
    </dgm:pt>
    <dgm:pt modelId="{76B673F4-F884-4604-B185-06C3D49038A8}" type="pres">
      <dgm:prSet presAssocID="{B7947517-A28A-4D4C-A15C-46E4E428A40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081D167-5BF3-4BC7-B9B9-C7A1E51A1C15}" type="pres">
      <dgm:prSet presAssocID="{B7947517-A28A-4D4C-A15C-46E4E428A406}" presName="rect2" presStyleLbl="trBgShp" presStyleIdx="2" presStyleCnt="5">
        <dgm:presLayoutVars>
          <dgm:bulletEnabled val="1"/>
        </dgm:presLayoutVars>
      </dgm:prSet>
      <dgm:spPr/>
    </dgm:pt>
    <dgm:pt modelId="{44A48C06-3CC5-4DBE-8D80-812F061A4DDF}" type="pres">
      <dgm:prSet presAssocID="{D4E45F00-7D81-4488-B235-E23F9F99485D}" presName="sibTrans" presStyleCnt="0"/>
      <dgm:spPr/>
    </dgm:pt>
    <dgm:pt modelId="{285FC1E2-E6E6-469F-BF6F-F094F492A6F4}" type="pres">
      <dgm:prSet presAssocID="{C113F853-2004-422E-82D8-646EA285C30A}" presName="composite" presStyleCnt="0"/>
      <dgm:spPr/>
    </dgm:pt>
    <dgm:pt modelId="{7A51B90C-E7ED-4E20-85CB-786F69020F08}" type="pres">
      <dgm:prSet presAssocID="{C113F853-2004-422E-82D8-646EA285C30A}"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E1D5D92-A02E-4733-B20D-B4A20A5709DA}" type="pres">
      <dgm:prSet presAssocID="{C113F853-2004-422E-82D8-646EA285C30A}" presName="rect2" presStyleLbl="trBgShp" presStyleIdx="3" presStyleCnt="5">
        <dgm:presLayoutVars>
          <dgm:bulletEnabled val="1"/>
        </dgm:presLayoutVars>
      </dgm:prSet>
      <dgm:spPr/>
    </dgm:pt>
    <dgm:pt modelId="{DC83EA3C-0A52-49E4-BAB3-CA3195A0BCE7}" type="pres">
      <dgm:prSet presAssocID="{DED85C90-DDCD-467A-B528-D5D021F9E867}" presName="sibTrans" presStyleCnt="0"/>
      <dgm:spPr/>
    </dgm:pt>
    <dgm:pt modelId="{A01BFA4A-0055-4F8F-9F44-10ACA74FCCBC}" type="pres">
      <dgm:prSet presAssocID="{0CC15F0B-F32E-4882-A210-5D9EA20536E0}" presName="composite" presStyleCnt="0"/>
      <dgm:spPr/>
    </dgm:pt>
    <dgm:pt modelId="{4F9118AB-627D-4FA3-B174-23F450957323}" type="pres">
      <dgm:prSet presAssocID="{0CC15F0B-F32E-4882-A210-5D9EA20536E0}"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059A0A5-D097-475F-9AB8-ABD8D7ECA2DA}" type="pres">
      <dgm:prSet presAssocID="{0CC15F0B-F32E-4882-A210-5D9EA20536E0}" presName="rect2" presStyleLbl="trBgShp" presStyleIdx="4" presStyleCnt="5">
        <dgm:presLayoutVars>
          <dgm:bulletEnabled val="1"/>
        </dgm:presLayoutVars>
      </dgm:prSet>
      <dgm:spPr/>
    </dgm:pt>
  </dgm:ptLst>
  <dgm:cxnLst>
    <dgm:cxn modelId="{C142F000-E90F-4C29-9060-490353A30B15}" type="presOf" srcId="{C113F853-2004-422E-82D8-646EA285C30A}" destId="{7E1D5D92-A02E-4733-B20D-B4A20A5709DA}" srcOrd="0" destOrd="0" presId="urn:microsoft.com/office/officeart/2008/layout/BendingPictureSemiTransparentText"/>
    <dgm:cxn modelId="{82E4C20E-8F40-417C-8C23-73D15F08E694}" srcId="{A150CEB4-AA6B-4DF4-B4DF-25C3807730CD}" destId="{0CC15F0B-F32E-4882-A210-5D9EA20536E0}" srcOrd="4" destOrd="0" parTransId="{90982961-7E93-47A4-A45B-5D61D3375A83}" sibTransId="{76E5066B-BC87-4F5A-9274-3F7539FCCB0E}"/>
    <dgm:cxn modelId="{1614FB32-9E96-4C3A-94C7-88EC31A50C89}" type="presOf" srcId="{A150CEB4-AA6B-4DF4-B4DF-25C3807730CD}" destId="{EAF11210-9D15-45AD-A903-76150876BF29}" srcOrd="0" destOrd="0" presId="urn:microsoft.com/office/officeart/2008/layout/BendingPictureSemiTransparentText"/>
    <dgm:cxn modelId="{8257C646-551B-4766-A6D1-F375D6996F6F}" srcId="{A150CEB4-AA6B-4DF4-B4DF-25C3807730CD}" destId="{B7947517-A28A-4D4C-A15C-46E4E428A406}" srcOrd="2" destOrd="0" parTransId="{6CADEE9F-266D-41CD-89A7-D73B35E59873}" sibTransId="{D4E45F00-7D81-4488-B235-E23F9F99485D}"/>
    <dgm:cxn modelId="{3F71EC66-66AB-4698-BBE9-9B7ECADC5D9E}" srcId="{A150CEB4-AA6B-4DF4-B4DF-25C3807730CD}" destId="{62AF4C22-3631-44A7-9116-852181F946CB}" srcOrd="1" destOrd="0" parTransId="{2592395E-B91A-4E3F-9150-DB0F43C5A506}" sibTransId="{23ACB3C2-496D-4F04-AB35-5973926D079F}"/>
    <dgm:cxn modelId="{8AF24A80-911A-4D92-A19F-148B50FD0889}" type="presOf" srcId="{0CC15F0B-F32E-4882-A210-5D9EA20536E0}" destId="{6059A0A5-D097-475F-9AB8-ABD8D7ECA2DA}" srcOrd="0" destOrd="0" presId="urn:microsoft.com/office/officeart/2008/layout/BendingPictureSemiTransparentText"/>
    <dgm:cxn modelId="{A7B8EC8C-54D9-476A-A937-4B57B6637601}" type="presOf" srcId="{B7947517-A28A-4D4C-A15C-46E4E428A406}" destId="{F081D167-5BF3-4BC7-B9B9-C7A1E51A1C15}" srcOrd="0" destOrd="0" presId="urn:microsoft.com/office/officeart/2008/layout/BendingPictureSemiTransparentText"/>
    <dgm:cxn modelId="{34B7D5AF-D0BD-446D-8522-E316035706FD}" type="presOf" srcId="{62AF4C22-3631-44A7-9116-852181F946CB}" destId="{802C2545-0668-4157-9193-17E571B2E1F1}" srcOrd="0" destOrd="0" presId="urn:microsoft.com/office/officeart/2008/layout/BendingPictureSemiTransparentText"/>
    <dgm:cxn modelId="{8B57A9C6-CD3D-4044-903F-1A8043988D63}" srcId="{A150CEB4-AA6B-4DF4-B4DF-25C3807730CD}" destId="{908E44D4-E77D-4A6B-856E-94BE49057DB8}" srcOrd="0" destOrd="0" parTransId="{187D198F-4A1D-4BDF-A3BE-5DCADCD7DB96}" sibTransId="{8C18F6FB-85B6-4946-8181-2C21DC6E1873}"/>
    <dgm:cxn modelId="{93E30BED-131C-4A54-850E-9889C68E2095}" type="presOf" srcId="{908E44D4-E77D-4A6B-856E-94BE49057DB8}" destId="{32DA6A1A-3C14-492C-A758-5546B36C4166}" srcOrd="0" destOrd="0" presId="urn:microsoft.com/office/officeart/2008/layout/BendingPictureSemiTransparentText"/>
    <dgm:cxn modelId="{2B8847F9-64FD-4107-A365-B21CE4FD3632}" srcId="{A150CEB4-AA6B-4DF4-B4DF-25C3807730CD}" destId="{C113F853-2004-422E-82D8-646EA285C30A}" srcOrd="3" destOrd="0" parTransId="{C25EFBDF-BF62-4ED9-9D70-823EC6BA5BF7}" sibTransId="{DED85C90-DDCD-467A-B528-D5D021F9E867}"/>
    <dgm:cxn modelId="{7AFB2311-AAAB-41C5-A0C8-D956C0F0BB21}" type="presParOf" srcId="{EAF11210-9D15-45AD-A903-76150876BF29}" destId="{08F62DE4-E262-47FC-BF12-7800F676A584}" srcOrd="0"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28132DC-8EFD-40DB-B6AC-5C0C93C0BA63}" type="presParOf" srcId="{EAF11210-9D15-45AD-A903-76150876BF29}" destId="{3C7F57C6-9B06-4FC0-898B-E8078BE65A70}" srcOrd="1" destOrd="0" presId="urn:microsoft.com/office/officeart/2008/layout/BendingPictureSemiTransparentText"/>
    <dgm:cxn modelId="{DE2A7B03-5118-4CC1-B59E-DD66810F60CB}" type="presParOf" srcId="{EAF11210-9D15-45AD-A903-76150876BF29}" destId="{7EF98F65-0537-49E3-AF2C-02882C7D6B4D}" srcOrd="2" destOrd="0" presId="urn:microsoft.com/office/officeart/2008/layout/BendingPictureSemiTransparentText"/>
    <dgm:cxn modelId="{5723B13B-AA57-4754-B6DE-E88505AA3DCF}" type="presParOf" srcId="{7EF98F65-0537-49E3-AF2C-02882C7D6B4D}" destId="{7E556A40-1F05-4A36-B598-3C2D5FF19778}" srcOrd="0" destOrd="0" presId="urn:microsoft.com/office/officeart/2008/layout/BendingPictureSemiTransparentText"/>
    <dgm:cxn modelId="{8A190BC8-9E72-4AC8-831C-639F81469554}" type="presParOf" srcId="{7EF98F65-0537-49E3-AF2C-02882C7D6B4D}" destId="{802C2545-0668-4157-9193-17E571B2E1F1}" srcOrd="1" destOrd="0" presId="urn:microsoft.com/office/officeart/2008/layout/BendingPictureSemiTransparentText"/>
    <dgm:cxn modelId="{85FC5955-C7D8-4F66-9785-4FAD12D097B9}" type="presParOf" srcId="{EAF11210-9D15-45AD-A903-76150876BF29}" destId="{6AE40D72-1BF9-4E9F-8205-8788300C0368}" srcOrd="3" destOrd="0" presId="urn:microsoft.com/office/officeart/2008/layout/BendingPictureSemiTransparentText"/>
    <dgm:cxn modelId="{81AAE931-3EDE-40B1-8BBA-6B2E147F5FA9}" type="presParOf" srcId="{EAF11210-9D15-45AD-A903-76150876BF29}" destId="{22793ECD-8C83-4145-B5F7-373A38C16A77}" srcOrd="4" destOrd="0" presId="urn:microsoft.com/office/officeart/2008/layout/BendingPictureSemiTransparentText"/>
    <dgm:cxn modelId="{7D48EE23-55D6-411F-8C67-83F71FDE30D2}" type="presParOf" srcId="{22793ECD-8C83-4145-B5F7-373A38C16A77}" destId="{76B673F4-F884-4604-B185-06C3D49038A8}" srcOrd="0" destOrd="0" presId="urn:microsoft.com/office/officeart/2008/layout/BendingPictureSemiTransparentText"/>
    <dgm:cxn modelId="{831761C8-31D7-4F3E-81E7-DC7B481B50B6}" type="presParOf" srcId="{22793ECD-8C83-4145-B5F7-373A38C16A77}" destId="{F081D167-5BF3-4BC7-B9B9-C7A1E51A1C15}" srcOrd="1" destOrd="0" presId="urn:microsoft.com/office/officeart/2008/layout/BendingPictureSemiTransparentText"/>
    <dgm:cxn modelId="{6014BF27-5C62-4335-8214-D47569C1DF83}" type="presParOf" srcId="{EAF11210-9D15-45AD-A903-76150876BF29}" destId="{44A48C06-3CC5-4DBE-8D80-812F061A4DDF}" srcOrd="5" destOrd="0" presId="urn:microsoft.com/office/officeart/2008/layout/BendingPictureSemiTransparentText"/>
    <dgm:cxn modelId="{175EFF19-DE01-4989-8342-CA88D8C6B44F}" type="presParOf" srcId="{EAF11210-9D15-45AD-A903-76150876BF29}" destId="{285FC1E2-E6E6-469F-BF6F-F094F492A6F4}" srcOrd="6" destOrd="0" presId="urn:microsoft.com/office/officeart/2008/layout/BendingPictureSemiTransparentText"/>
    <dgm:cxn modelId="{C1DC68EA-7756-42C0-84ED-C4A5B4A642CD}" type="presParOf" srcId="{285FC1E2-E6E6-469F-BF6F-F094F492A6F4}" destId="{7A51B90C-E7ED-4E20-85CB-786F69020F08}" srcOrd="0" destOrd="0" presId="urn:microsoft.com/office/officeart/2008/layout/BendingPictureSemiTransparentText"/>
    <dgm:cxn modelId="{AB5A2568-5DFD-4F20-8A55-06532B6B147D}" type="presParOf" srcId="{285FC1E2-E6E6-469F-BF6F-F094F492A6F4}" destId="{7E1D5D92-A02E-4733-B20D-B4A20A5709DA}" srcOrd="1" destOrd="0" presId="urn:microsoft.com/office/officeart/2008/layout/BendingPictureSemiTransparentText"/>
    <dgm:cxn modelId="{1DAB7682-9C2F-4715-83B3-4339A057FA0C}" type="presParOf" srcId="{EAF11210-9D15-45AD-A903-76150876BF29}" destId="{DC83EA3C-0A52-49E4-BAB3-CA3195A0BCE7}" srcOrd="7" destOrd="0" presId="urn:microsoft.com/office/officeart/2008/layout/BendingPictureSemiTransparentText"/>
    <dgm:cxn modelId="{24DAE372-AEE6-40E2-BCD5-A463DEB3AF58}" type="presParOf" srcId="{EAF11210-9D15-45AD-A903-76150876BF29}" destId="{A01BFA4A-0055-4F8F-9F44-10ACA74FCCBC}" srcOrd="8" destOrd="0" presId="urn:microsoft.com/office/officeart/2008/layout/BendingPictureSemiTransparentText"/>
    <dgm:cxn modelId="{5706C734-76FE-44A3-AED1-ACD78EBAA722}" type="presParOf" srcId="{A01BFA4A-0055-4F8F-9F44-10ACA74FCCBC}" destId="{4F9118AB-627D-4FA3-B174-23F450957323}" srcOrd="0" destOrd="0" presId="urn:microsoft.com/office/officeart/2008/layout/BendingPictureSemiTransparentText"/>
    <dgm:cxn modelId="{F46E408D-931C-4B2C-A15B-511CFCD2532D}" type="presParOf" srcId="{A01BFA4A-0055-4F8F-9F44-10ACA74FCCBC}" destId="{6059A0A5-D097-475F-9AB8-ABD8D7ECA2DA}" srcOrd="1" destOrd="0" presId="urn:microsoft.com/office/officeart/2008/layout/BendingPictureSemiTransparentTex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field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field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field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908E44D4-E77D-4A6B-856E-94BE49057DB8}">
      <dgm:prSet phldrT="[Tekst]" custT="1"/>
      <dgm:spPr/>
      <dgm:t>
        <a:bodyPr/>
        <a:lstStyle/>
        <a:p>
          <a:r>
            <a:rPr lang="pl-PL" sz="1800" b="1" dirty="0">
              <a:solidFill>
                <a:schemeClr val="tx1">
                  <a:lumMod val="50000"/>
                </a:schemeClr>
              </a:solidFill>
            </a:rPr>
            <a:t>field 5</a:t>
          </a:r>
        </a:p>
      </dgm:t>
    </dgm:pt>
    <dgm:pt modelId="{187D198F-4A1D-4BDF-A3BE-5DCADCD7DB96}" type="parTrans" cxnId="{8B57A9C6-CD3D-4044-903F-1A8043988D63}">
      <dgm:prSet/>
      <dgm:spPr/>
      <dgm:t>
        <a:bodyPr/>
        <a:lstStyle/>
        <a:p>
          <a:endParaRPr lang="pl-PL" sz="2800" b="1" dirty="0">
            <a:solidFill>
              <a:schemeClr val="tx1">
                <a:lumMod val="50000"/>
              </a:schemeClr>
            </a:solidFill>
          </a:endParaRPr>
        </a:p>
      </dgm:t>
    </dgm:pt>
    <dgm:pt modelId="{8C18F6FB-85B6-4946-8181-2C21DC6E1873}" type="sibTrans" cxnId="{8B57A9C6-CD3D-4044-903F-1A8043988D63}">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field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5">
        <dgm:presLayoutVars>
          <dgm:bulletEnabled val="1"/>
        </dgm:presLayoutVars>
      </dgm:prSet>
      <dgm:spPr/>
    </dgm:pt>
    <dgm:pt modelId="{38C1ADFD-E69F-48D9-939F-FD45B74C6EC0}" type="pres">
      <dgm:prSet presAssocID="{1BFB6D8F-509C-4024-82A3-41881B9CD016}" presName="rect2"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5">
        <dgm:presLayoutVars>
          <dgm:bulletEnabled val="1"/>
        </dgm:presLayoutVars>
      </dgm:prSet>
      <dgm:spPr/>
    </dgm:pt>
    <dgm:pt modelId="{44B8183F-8EB5-4ABF-844D-48DA59E945B1}" type="pres">
      <dgm:prSet presAssocID="{A90EA159-049F-475B-B4FE-0CBD380C3014}" presName="rect2"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5">
        <dgm:presLayoutVars>
          <dgm:bulletEnabled val="1"/>
        </dgm:presLayoutVars>
      </dgm:prSet>
      <dgm:spPr/>
    </dgm:pt>
    <dgm:pt modelId="{C275C288-9E63-4925-A692-EA2F5E15C597}" type="pres">
      <dgm:prSet presAssocID="{1F61C7B4-0D26-470B-B21D-6766CE72B8F6}" presName="rect2"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5">
        <dgm:presLayoutVars>
          <dgm:bulletEnabled val="1"/>
        </dgm:presLayoutVars>
      </dgm:prSet>
      <dgm:spPr/>
    </dgm:pt>
    <dgm:pt modelId="{2ED9AAB5-50FD-4122-BCE0-5D002DEE1E99}" type="pres">
      <dgm:prSet presAssocID="{78DEA483-C249-4280-A996-54B48FB80BC9}" presName="rect2"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F8A7585B-1F1D-445A-B5DD-0EACE3852554}" type="pres">
      <dgm:prSet presAssocID="{3AA9C312-A070-4EF0-AB74-6BB8955A7EB5}" presName="sibTrans" presStyleCnt="0"/>
      <dgm:spPr/>
    </dgm:pt>
    <dgm:pt modelId="{E73A0A92-5627-4D41-BA0E-CAA80AE7A30A}" type="pres">
      <dgm:prSet presAssocID="{908E44D4-E77D-4A6B-856E-94BE49057DB8}" presName="composite" presStyleCnt="0"/>
      <dgm:spPr/>
    </dgm:pt>
    <dgm:pt modelId="{3D181211-009B-410F-A131-59AE00B7A8E3}" type="pres">
      <dgm:prSet presAssocID="{908E44D4-E77D-4A6B-856E-94BE49057DB8}" presName="rect1" presStyleLbl="trAlignAcc1" presStyleIdx="4" presStyleCnt="5">
        <dgm:presLayoutVars>
          <dgm:bulletEnabled val="1"/>
        </dgm:presLayoutVars>
      </dgm:prSet>
      <dgm:spPr/>
    </dgm:pt>
    <dgm:pt modelId="{933B54EE-B147-499D-B3AB-9302AAC3915E}" type="pres">
      <dgm:prSet presAssocID="{908E44D4-E77D-4A6B-856E-94BE49057DB8}" presName="rect2"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E572995F-EFDE-4330-ABA1-CE14C545EBAF}" type="presOf" srcId="{908E44D4-E77D-4A6B-856E-94BE49057DB8}" destId="{3D181211-009B-410F-A131-59AE00B7A8E3}"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8B57A9C6-CD3D-4044-903F-1A8043988D63}" srcId="{A150CEB4-AA6B-4DF4-B4DF-25C3807730CD}" destId="{908E44D4-E77D-4A6B-856E-94BE49057DB8}" srcOrd="4" destOrd="0" parTransId="{187D198F-4A1D-4BDF-A3BE-5DCADCD7DB96}" sibTransId="{8C18F6FB-85B6-4946-8181-2C21DC6E1873}"/>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 modelId="{0AD1BC6D-7298-4E5D-964D-239AF5C3C614}" type="presParOf" srcId="{B69A876F-0A04-4F3B-A0DB-A92AA2883C50}" destId="{F8A7585B-1F1D-445A-B5DD-0EACE3852554}" srcOrd="7" destOrd="0" presId="urn:microsoft.com/office/officeart/2008/layout/PictureStrips"/>
    <dgm:cxn modelId="{AB30F6F3-D0A8-472F-9B0C-7FD70735A41A}" type="presParOf" srcId="{B69A876F-0A04-4F3B-A0DB-A92AA2883C50}" destId="{E73A0A92-5627-4D41-BA0E-CAA80AE7A30A}" srcOrd="8" destOrd="0" presId="urn:microsoft.com/office/officeart/2008/layout/PictureStrips"/>
    <dgm:cxn modelId="{C1BA4DEF-0C63-4CA1-8472-0E27176352A6}" type="presParOf" srcId="{E73A0A92-5627-4D41-BA0E-CAA80AE7A30A}" destId="{3D181211-009B-410F-A131-59AE00B7A8E3}" srcOrd="0" destOrd="0" presId="urn:microsoft.com/office/officeart/2008/layout/PictureStrips"/>
    <dgm:cxn modelId="{F47E3C22-8CAD-4A70-879E-BBEBC3EAFAC6}" type="presParOf" srcId="{E73A0A92-5627-4D41-BA0E-CAA80AE7A30A}" destId="{933B54EE-B147-499D-B3AB-9302AAC3915E}" srcOrd="1" destOrd="0" presId="urn:microsoft.com/office/officeart/2008/layout/PictureStrip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year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year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year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908E44D4-E77D-4A6B-856E-94BE49057DB8}">
      <dgm:prSet phldrT="[Tekst]" custT="1"/>
      <dgm:spPr/>
      <dgm:t>
        <a:bodyPr/>
        <a:lstStyle/>
        <a:p>
          <a:r>
            <a:rPr lang="en-GB" sz="1400" b="0" noProof="0" dirty="0">
              <a:solidFill>
                <a:schemeClr val="bg1"/>
              </a:solidFill>
            </a:rPr>
            <a:t>year 5</a:t>
          </a:r>
        </a:p>
      </dgm:t>
    </dgm:pt>
    <dgm:pt modelId="{187D198F-4A1D-4BDF-A3BE-5DCADCD7DB96}" type="parTrans" cxnId="{8B57A9C6-CD3D-4044-903F-1A8043988D63}">
      <dgm:prSet/>
      <dgm:spPr/>
      <dgm:t>
        <a:bodyPr/>
        <a:lstStyle/>
        <a:p>
          <a:endParaRPr lang="en-GB" sz="2000" b="0" noProof="0" dirty="0">
            <a:solidFill>
              <a:schemeClr val="bg1"/>
            </a:solidFill>
          </a:endParaRPr>
        </a:p>
      </dgm:t>
    </dgm:pt>
    <dgm:pt modelId="{8C18F6FB-85B6-4946-8181-2C21DC6E1873}" type="sibTrans" cxnId="{8B57A9C6-CD3D-4044-903F-1A8043988D63}">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year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5">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5">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5">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5">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 modelId="{40E7A7D9-E7D4-48C3-8CE6-2EA43FFEFD95}" type="pres">
      <dgm:prSet presAssocID="{3AA9C312-A070-4EF0-AB74-6BB8955A7EB5}" presName="sibTrans" presStyleCnt="0"/>
      <dgm:spPr/>
    </dgm:pt>
    <dgm:pt modelId="{126EEFFB-AF45-4362-AB9C-B1F2C95BFF7E}" type="pres">
      <dgm:prSet presAssocID="{908E44D4-E77D-4A6B-856E-94BE49057DB8}" presName="composite" presStyleCnt="0"/>
      <dgm:spPr/>
    </dgm:pt>
    <dgm:pt modelId="{B72D51AD-673A-4708-A8B1-868D3FDCA2BD}" type="pres">
      <dgm:prSet presAssocID="{908E44D4-E77D-4A6B-856E-94BE49057DB8}" presName="ParentText" presStyleLbl="node1" presStyleIdx="4" presStyleCnt="5">
        <dgm:presLayoutVars>
          <dgm:chMax val="1"/>
          <dgm:chPref val="1"/>
          <dgm:bulletEnabled val="1"/>
        </dgm:presLayoutVars>
      </dgm:prSet>
      <dgm:spPr/>
    </dgm:pt>
    <dgm:pt modelId="{C880BDAD-34A3-4C12-BF7B-8275BE897823}" type="pres">
      <dgm:prSet presAssocID="{908E44D4-E77D-4A6B-856E-94BE49057DB8}" presName="Image" presStyleLbl="b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 modelId="{D8026758-2CB1-4A48-9ADE-715F8511F435}" type="pres">
      <dgm:prSet presAssocID="{908E44D4-E77D-4A6B-856E-94BE49057DB8}"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89CBA358-DCA1-4C3C-865F-06CCB854FD56}" type="presOf" srcId="{908E44D4-E77D-4A6B-856E-94BE49057DB8}" destId="{B72D51AD-673A-4708-A8B1-868D3FDCA2BD}"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8B57A9C6-CD3D-4044-903F-1A8043988D63}" srcId="{A150CEB4-AA6B-4DF4-B4DF-25C3807730CD}" destId="{908E44D4-E77D-4A6B-856E-94BE49057DB8}" srcOrd="4" destOrd="0" parTransId="{187D198F-4A1D-4BDF-A3BE-5DCADCD7DB96}" sibTransId="{8C18F6FB-85B6-4946-8181-2C21DC6E1873}"/>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 modelId="{CEB31AE9-8098-42F9-AA15-10EDEA1022F6}" type="presParOf" srcId="{F04B549A-890D-4B9A-B8BA-3B7B6009FCD2}" destId="{40E7A7D9-E7D4-48C3-8CE6-2EA43FFEFD95}" srcOrd="7" destOrd="0" presId="urn:microsoft.com/office/officeart/2008/layout/TitledPictureBlocks"/>
    <dgm:cxn modelId="{7E58037E-32B1-423A-A086-CA93BD89D9A5}" type="presParOf" srcId="{F04B549A-890D-4B9A-B8BA-3B7B6009FCD2}" destId="{126EEFFB-AF45-4362-AB9C-B1F2C95BFF7E}" srcOrd="8" destOrd="0" presId="urn:microsoft.com/office/officeart/2008/layout/TitledPictureBlocks"/>
    <dgm:cxn modelId="{4FE38CB7-2495-428D-A061-6FD6006C15B1}" type="presParOf" srcId="{126EEFFB-AF45-4362-AB9C-B1F2C95BFF7E}" destId="{B72D51AD-673A-4708-A8B1-868D3FDCA2BD}" srcOrd="0" destOrd="0" presId="urn:microsoft.com/office/officeart/2008/layout/TitledPictureBlocks"/>
    <dgm:cxn modelId="{7F01A080-5FFB-4A7E-B443-F58769E64247}" type="presParOf" srcId="{126EEFFB-AF45-4362-AB9C-B1F2C95BFF7E}" destId="{C880BDAD-34A3-4C12-BF7B-8275BE897823}" srcOrd="1" destOrd="0" presId="urn:microsoft.com/office/officeart/2008/layout/TitledPictureBlocks"/>
    <dgm:cxn modelId="{020BFC17-7CFD-4521-82AE-BCE405CAA6AB}" type="presParOf" srcId="{126EEFFB-AF45-4362-AB9C-B1F2C95BFF7E}" destId="{D8026758-2CB1-4A48-9ADE-715F8511F435}" srcOrd="2" destOrd="0" presId="urn:microsoft.com/office/officeart/2008/layout/TitledPictureBlocks"/>
  </dgm:cxnLst>
  <dgm:bg>
    <a:noFill/>
  </dgm:bg>
  <dgm:whole/>
  <dgm:extLst>
    <a:ext uri="http://schemas.microsoft.com/office/drawing/2008/diagram">
      <dsp:dataModelExt xmlns:dsp="http://schemas.microsoft.com/office/drawing/2008/diagram" relId="rId3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potato</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err="1">
              <a:solidFill>
                <a:schemeClr val="tx1">
                  <a:lumMod val="50000"/>
                </a:schemeClr>
              </a:solidFill>
            </a:rPr>
            <a:t>oat</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blue</a:t>
          </a:r>
          <a:r>
            <a:rPr lang="pl-PL" b="1" dirty="0">
              <a:solidFill>
                <a:schemeClr val="tx1">
                  <a:lumMod val="50000"/>
                </a:schemeClr>
              </a:solidFill>
            </a:rPr>
            <a:t> </a:t>
          </a:r>
          <a:r>
            <a:rPr lang="pl-PL" b="1" dirty="0" err="1">
              <a:solidFill>
                <a:schemeClr val="tx1">
                  <a:lumMod val="50000"/>
                </a:schemeClr>
              </a:solidFill>
            </a:rPr>
            <a:t>lupin</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rye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4"/>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dgm:spPr>
    </dgm:pt>
    <dgm:pt modelId="{28183E5F-5C37-4CC9-88F8-07695E3B208A}" type="pres">
      <dgm:prSet presAssocID="{1BFB6D8F-509C-4024-82A3-41881B9CD016}" presName="rect2" presStyleLbl="trBgShp" presStyleIdx="0" presStyleCnt="4">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dgm:spPr>
    </dgm:pt>
    <dgm:pt modelId="{2918BD4D-1437-42AF-AC52-F7AF601D2CEE}" type="pres">
      <dgm:prSet presAssocID="{1F61C7B4-0D26-470B-B21D-6766CE72B8F6}" presName="rect2" presStyleLbl="trBgShp" presStyleIdx="2"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err="1">
              <a:solidFill>
                <a:schemeClr val="tx1">
                  <a:lumMod val="50000"/>
                </a:schemeClr>
              </a:solidFill>
            </a:rPr>
            <a:t>oat</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blue</a:t>
          </a:r>
          <a:r>
            <a:rPr lang="pl-PL" b="1" dirty="0">
              <a:solidFill>
                <a:schemeClr val="tx1">
                  <a:lumMod val="50000"/>
                </a:schemeClr>
              </a:solidFill>
            </a:rPr>
            <a:t> </a:t>
          </a:r>
          <a:r>
            <a:rPr lang="pl-PL" b="1" dirty="0" err="1">
              <a:solidFill>
                <a:schemeClr val="tx1">
                  <a:lumMod val="50000"/>
                </a:schemeClr>
              </a:solidFill>
            </a:rPr>
            <a:t>lupin</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potato</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rye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4" custLinFactNeighborX="33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1"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err="1">
              <a:solidFill>
                <a:schemeClr val="tx1">
                  <a:lumMod val="50000"/>
                </a:schemeClr>
              </a:solidFill>
            </a:rPr>
            <a:t>blue</a:t>
          </a:r>
          <a:r>
            <a:rPr lang="pl-PL" b="1" dirty="0">
              <a:solidFill>
                <a:schemeClr val="tx1">
                  <a:lumMod val="50000"/>
                </a:schemeClr>
              </a:solidFill>
            </a:rPr>
            <a:t> </a:t>
          </a:r>
          <a:r>
            <a:rPr lang="pl-PL" b="1" dirty="0" err="1">
              <a:solidFill>
                <a:schemeClr val="tx1">
                  <a:lumMod val="50000"/>
                </a:schemeClr>
              </a:solidFill>
            </a:rPr>
            <a:t>lupin</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potato</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rye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79EBF218-F0A1-4948-BC10-3A3DAEC0AE62}">
      <dgm:prSet phldrT="[Tekst]"/>
      <dgm:spPr/>
      <dgm:t>
        <a:bodyPr/>
        <a:lstStyle/>
        <a:p>
          <a:r>
            <a:rPr lang="pl-PL" b="1" dirty="0" err="1">
              <a:solidFill>
                <a:schemeClr val="tx1">
                  <a:lumMod val="50000"/>
                </a:schemeClr>
              </a:solidFill>
            </a:rPr>
            <a:t>oat</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4" custLinFactNeighborX="5208"/>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0"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4" custLinFactNeighborX="-33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2" presStyleCnt="4">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2278247-4F64-401E-AD67-3A35326EFE91}" type="pres">
      <dgm:prSet presAssocID="{79EBF218-F0A1-4948-BC10-3A3DAEC0AE62}" presName="rect2" presStyleLbl="trBgShp" presStyleIdx="3" presStyleCnt="4">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potato</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rye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DBD6123-A9F1-4484-A8A5-9612CA7B7A4E}">
      <dgm:prSet phldrT="[Tekst]"/>
      <dgm:spPr/>
      <dgm:t>
        <a:bodyPr/>
        <a:lstStyle/>
        <a:p>
          <a:r>
            <a:rPr lang="pl-PL" b="1" dirty="0" err="1">
              <a:solidFill>
                <a:schemeClr val="tx1">
                  <a:lumMod val="50000"/>
                </a:schemeClr>
              </a:solidFill>
            </a:rPr>
            <a:t>oat</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err="1">
              <a:solidFill>
                <a:schemeClr val="tx1">
                  <a:lumMod val="50000"/>
                </a:schemeClr>
              </a:solidFill>
            </a:rPr>
            <a:t>blue</a:t>
          </a:r>
          <a:r>
            <a:rPr lang="pl-PL" b="1" dirty="0">
              <a:solidFill>
                <a:schemeClr val="tx1">
                  <a:lumMod val="50000"/>
                </a:schemeClr>
              </a:solidFill>
            </a:rPr>
            <a:t> </a:t>
          </a:r>
          <a:r>
            <a:rPr lang="pl-PL" b="1" dirty="0" err="1">
              <a:solidFill>
                <a:schemeClr val="tx1">
                  <a:lumMod val="50000"/>
                </a:schemeClr>
              </a:solidFill>
            </a:rPr>
            <a:t>lupin</a:t>
          </a:r>
          <a:endParaRPr lang="pl-PL" b="1" dirty="0">
            <a:solidFill>
              <a:schemeClr val="tx1">
                <a:lumMod val="50000"/>
              </a:schemeClr>
            </a:solidFill>
          </a:endParaRP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1" presStyleCnt="4">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56EBA77-6E98-4959-A4AA-BB3B05050777}" type="pres">
      <dgm:prSet presAssocID="{5DBD6123-A9F1-4484-A8A5-9612CA7B7A4E}" presName="rect2" presStyleLbl="trBgShp" presStyleIdx="2" presStyleCnt="4">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dgm:spPr>
    </dgm:pt>
    <dgm:pt modelId="{21CD804F-2A47-47E7-AF14-65A7E47E8DBC}" type="pres">
      <dgm:prSet presAssocID="{0CD61D0F-BC88-41C4-BC9C-BE41D05F7977}" presName="rect2" presStyleLbl="trBgShp" presStyleIdx="3" presStyleCnt="4">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field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field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field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field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4">
        <dgm:presLayoutVars>
          <dgm:bulletEnabled val="1"/>
        </dgm:presLayoutVars>
      </dgm:prSet>
      <dgm:spPr/>
    </dgm:pt>
    <dgm:pt modelId="{38C1ADFD-E69F-48D9-939F-FD45B74C6EC0}" type="pres">
      <dgm:prSet presAssocID="{1BFB6D8F-509C-4024-82A3-41881B9CD016}" presName="rect2"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4">
        <dgm:presLayoutVars>
          <dgm:bulletEnabled val="1"/>
        </dgm:presLayoutVars>
      </dgm:prSet>
      <dgm:spPr/>
    </dgm:pt>
    <dgm:pt modelId="{44B8183F-8EB5-4ABF-844D-48DA59E945B1}" type="pres">
      <dgm:prSet presAssocID="{A90EA159-049F-475B-B4FE-0CBD380C3014}" presName="rect2"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4">
        <dgm:presLayoutVars>
          <dgm:bulletEnabled val="1"/>
        </dgm:presLayoutVars>
      </dgm:prSet>
      <dgm:spPr/>
    </dgm:pt>
    <dgm:pt modelId="{C275C288-9E63-4925-A692-EA2F5E15C597}" type="pres">
      <dgm:prSet presAssocID="{1F61C7B4-0D26-470B-B21D-6766CE72B8F6}" presName="rect2"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4">
        <dgm:presLayoutVars>
          <dgm:bulletEnabled val="1"/>
        </dgm:presLayoutVars>
      </dgm:prSet>
      <dgm:spPr/>
    </dgm:pt>
    <dgm:pt modelId="{2ED9AAB5-50FD-4122-BCE0-5D002DEE1E99}" type="pres">
      <dgm:prSet presAssocID="{78DEA483-C249-4280-A996-54B48FB80BC9}" presName="rect2"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year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year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year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year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4">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4">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4">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4">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Sunflower</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Pumpkin</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custLinFactNeighborX="687" custLinFactNeighborY="27037">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custLinFactNeighborX="13" custLinFactNeighborY="25131">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Plants with a </a:t>
          </a:r>
          <a:r>
            <a:rPr lang="pl-PL" sz="2400" b="0" dirty="0" err="1">
              <a:solidFill>
                <a:srgbClr val="231F20"/>
              </a:solidFill>
            </a:rPr>
            <a:t>positive</a:t>
          </a:r>
          <a:r>
            <a:rPr lang="en-US" sz="2400" b="0" dirty="0">
              <a:solidFill>
                <a:srgbClr val="231F20"/>
              </a:solidFill>
            </a:rPr>
            <a:t> impact on organic matter in the soil</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en-IE" sz="2400" dirty="0">
              <a:solidFill>
                <a:srgbClr val="231F20"/>
              </a:solidFill>
            </a:rPr>
            <a:t>L</a:t>
          </a:r>
          <a:r>
            <a:rPr lang="pl-PL" sz="2400" dirty="0">
              <a:solidFill>
                <a:srgbClr val="231F20"/>
              </a:solidFill>
            </a:rPr>
            <a:t>egumes</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en-IE" sz="2400" dirty="0">
              <a:solidFill>
                <a:srgbClr val="231F20"/>
              </a:solidFill>
            </a:rPr>
            <a:t>P</a:t>
          </a:r>
          <a:r>
            <a:rPr lang="pl-PL" sz="2400" dirty="0">
              <a:solidFill>
                <a:srgbClr val="231F20"/>
              </a:solidFill>
            </a:rPr>
            <a:t>erennial forage crops</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dgm:spPr>
      <dgm:t>
        <a:bodyPr/>
        <a:lstStyle/>
        <a:p>
          <a:r>
            <a:rPr lang="en-IE" sz="2400" dirty="0">
              <a:solidFill>
                <a:srgbClr val="231F20"/>
              </a:solidFill>
            </a:rPr>
            <a:t>G</a:t>
          </a:r>
          <a:r>
            <a:rPr lang="pl-PL" sz="2400" dirty="0">
              <a:solidFill>
                <a:srgbClr val="231F20"/>
              </a:solidFill>
            </a:rPr>
            <a:t>rasses</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Plants with a ne</a:t>
          </a:r>
          <a:r>
            <a:rPr lang="pl-PL" sz="2400" b="0" dirty="0" err="1">
              <a:solidFill>
                <a:srgbClr val="231F20"/>
              </a:solidFill>
            </a:rPr>
            <a:t>gative</a:t>
          </a:r>
          <a:r>
            <a:rPr lang="en-US" sz="2400" b="0" dirty="0">
              <a:solidFill>
                <a:srgbClr val="231F20"/>
              </a:solidFill>
            </a:rPr>
            <a:t> impact on organic matter in the soil</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en-IE" sz="2400" dirty="0">
              <a:solidFill>
                <a:srgbClr val="231F20"/>
              </a:solidFill>
            </a:rPr>
            <a:t>R</a:t>
          </a:r>
          <a:r>
            <a:rPr lang="pl-PL" sz="2400" dirty="0">
              <a:solidFill>
                <a:srgbClr val="231F20"/>
              </a:solidFill>
            </a:rPr>
            <a:t>oot crops</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en-IE" sz="2400" dirty="0">
              <a:solidFill>
                <a:srgbClr val="231F20"/>
              </a:solidFill>
            </a:rPr>
            <a:t>M</a:t>
          </a:r>
          <a:r>
            <a:rPr lang="pl-PL" sz="2400" dirty="0">
              <a:solidFill>
                <a:srgbClr val="231F20"/>
              </a:solidFill>
            </a:rPr>
            <a:t>aize</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en-IE" sz="2400" dirty="0">
              <a:solidFill>
                <a:srgbClr val="231F20"/>
              </a:solidFill>
            </a:rPr>
            <a:t>R</a:t>
          </a:r>
          <a:r>
            <a:rPr lang="pl-PL" sz="2400" dirty="0">
              <a:solidFill>
                <a:srgbClr val="231F20"/>
              </a:solidFill>
            </a:rPr>
            <a:t>oot vegetables</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Plants with a neutral impact</a:t>
          </a:r>
          <a:r>
            <a:rPr lang="pl-PL" sz="2400" b="0" dirty="0">
              <a:solidFill>
                <a:srgbClr val="231F20"/>
              </a:solidFill>
            </a:rPr>
            <a:t> on </a:t>
          </a:r>
          <a:r>
            <a:rPr lang="pl-PL" sz="2400" b="0" dirty="0" err="1">
              <a:solidFill>
                <a:srgbClr val="231F20"/>
              </a:solidFill>
            </a:rPr>
            <a:t>organic</a:t>
          </a:r>
          <a:r>
            <a:rPr lang="pl-PL" sz="2400" b="0" dirty="0">
              <a:solidFill>
                <a:srgbClr val="231F20"/>
              </a:solidFill>
            </a:rPr>
            <a:t> </a:t>
          </a:r>
          <a:r>
            <a:rPr lang="pl-PL" sz="2400" b="0" dirty="0" err="1">
              <a:solidFill>
                <a:srgbClr val="231F20"/>
              </a:solidFill>
            </a:rPr>
            <a:t>matter</a:t>
          </a:r>
          <a:r>
            <a:rPr lang="pl-PL" sz="2400" b="0" dirty="0">
              <a:solidFill>
                <a:srgbClr val="231F20"/>
              </a:solidFill>
            </a:rPr>
            <a:t> in the </a:t>
          </a:r>
          <a:r>
            <a:rPr lang="pl-PL" sz="2400" b="0" dirty="0" err="1">
              <a:solidFill>
                <a:srgbClr val="231F20"/>
              </a:solidFill>
            </a:rPr>
            <a:t>soil</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en-US" sz="2400" dirty="0">
              <a:solidFill>
                <a:srgbClr val="231F20"/>
              </a:solidFill>
            </a:rPr>
            <a:t> C</a:t>
          </a:r>
          <a:r>
            <a:rPr lang="pl-PL" sz="2400" dirty="0">
              <a:solidFill>
                <a:srgbClr val="231F20"/>
              </a:solidFill>
            </a:rPr>
            <a:t>ereals</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en-IE" sz="2400" dirty="0">
              <a:solidFill>
                <a:srgbClr val="231F20"/>
              </a:solidFill>
            </a:rPr>
            <a:t>G</a:t>
          </a:r>
          <a:r>
            <a:rPr lang="pl-PL" sz="2400" dirty="0">
              <a:solidFill>
                <a:srgbClr val="231F20"/>
              </a:solidFill>
            </a:rPr>
            <a:t>rasses</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en-IE" sz="2400" dirty="0">
              <a:solidFill>
                <a:srgbClr val="231F20"/>
              </a:solidFill>
            </a:rPr>
            <a:t>O</a:t>
          </a:r>
          <a:r>
            <a:rPr lang="pl-PL" sz="2400" dirty="0">
              <a:solidFill>
                <a:srgbClr val="231F20"/>
              </a:solidFill>
            </a:rPr>
            <a:t>ilseeds</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42" custLinFactNeighborY="396">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400" b="0" i="0" dirty="0">
              <a:solidFill>
                <a:srgbClr val="231F20"/>
              </a:solidFill>
            </a:rPr>
            <a:t>In </a:t>
          </a:r>
          <a:r>
            <a:rPr lang="pl-PL" sz="2400" b="0" i="0" dirty="0" err="1">
              <a:solidFill>
                <a:srgbClr val="231F20"/>
              </a:solidFill>
            </a:rPr>
            <a:t>acidic</a:t>
          </a:r>
          <a:r>
            <a:rPr lang="pl-PL" sz="2400" b="0" i="0" dirty="0">
              <a:solidFill>
                <a:srgbClr val="231F20"/>
              </a:solidFill>
            </a:rPr>
            <a:t> </a:t>
          </a:r>
          <a:r>
            <a:rPr lang="pl-PL" sz="2400" b="0" i="0" dirty="0" err="1">
              <a:solidFill>
                <a:srgbClr val="231F20"/>
              </a:solidFill>
            </a:rPr>
            <a:t>soils</a:t>
          </a:r>
          <a:r>
            <a:rPr lang="pl-PL" sz="2400" b="0" i="0" dirty="0">
              <a:solidFill>
                <a:srgbClr val="231F20"/>
              </a:solidFill>
            </a:rPr>
            <a:t>, </a:t>
          </a:r>
          <a:r>
            <a:rPr lang="pl-PL" sz="2400" b="0" i="0" dirty="0" err="1">
              <a:solidFill>
                <a:srgbClr val="231F20"/>
              </a:solidFill>
            </a:rPr>
            <a:t>essential</a:t>
          </a:r>
          <a:r>
            <a:rPr lang="pl-PL" sz="2400" b="0" i="0" dirty="0">
              <a:solidFill>
                <a:srgbClr val="231F20"/>
              </a:solidFill>
            </a:rPr>
            <a:t> </a:t>
          </a:r>
          <a:r>
            <a:rPr lang="pl-PL" sz="2400" b="0" i="0" dirty="0" err="1">
              <a:solidFill>
                <a:srgbClr val="231F20"/>
              </a:solidFill>
            </a:rPr>
            <a:t>nutrients</a:t>
          </a:r>
          <a:r>
            <a:rPr lang="pl-PL" sz="2400" b="0" i="0" dirty="0">
              <a:solidFill>
                <a:srgbClr val="231F20"/>
              </a:solidFill>
            </a:rPr>
            <a:t> </a:t>
          </a:r>
          <a:r>
            <a:rPr lang="pl-PL" sz="2400" b="0" i="0" dirty="0" err="1">
              <a:solidFill>
                <a:srgbClr val="231F20"/>
              </a:solidFill>
            </a:rPr>
            <a:t>like</a:t>
          </a:r>
          <a:r>
            <a:rPr lang="pl-PL" sz="2400" b="0" i="0" dirty="0">
              <a:solidFill>
                <a:srgbClr val="231F20"/>
              </a:solidFill>
            </a:rPr>
            <a:t> P, Ca, and Mg </a:t>
          </a:r>
          <a:r>
            <a:rPr lang="pl-PL" sz="2400" b="0" i="0" dirty="0" err="1">
              <a:solidFill>
                <a:srgbClr val="231F20"/>
              </a:solidFill>
            </a:rPr>
            <a:t>become</a:t>
          </a:r>
          <a:r>
            <a:rPr lang="pl-PL" sz="2400" b="0" i="0" dirty="0">
              <a:solidFill>
                <a:srgbClr val="231F20"/>
              </a:solidFill>
            </a:rPr>
            <a:t> less </a:t>
          </a:r>
          <a:r>
            <a:rPr lang="pl-PL" sz="2400" b="0" i="0" dirty="0" err="1">
              <a:solidFill>
                <a:srgbClr val="231F20"/>
              </a:solidFill>
            </a:rPr>
            <a:t>available</a:t>
          </a:r>
          <a:r>
            <a:rPr lang="pl-PL" sz="2400" b="0" i="0" dirty="0">
              <a:solidFill>
                <a:srgbClr val="231F20"/>
              </a:solidFill>
            </a:rPr>
            <a:t>, </a:t>
          </a:r>
          <a:r>
            <a:rPr lang="pl-PL" sz="2400" b="0" i="0" dirty="0" err="1">
              <a:solidFill>
                <a:srgbClr val="231F20"/>
              </a:solidFill>
            </a:rPr>
            <a:t>while</a:t>
          </a:r>
          <a:r>
            <a:rPr lang="pl-PL" sz="2400" b="0" i="0" dirty="0">
              <a:solidFill>
                <a:srgbClr val="231F20"/>
              </a:solidFill>
            </a:rPr>
            <a:t> </a:t>
          </a:r>
          <a:r>
            <a:rPr lang="pl-PL" sz="2400" b="0" i="0" dirty="0" err="1">
              <a:solidFill>
                <a:srgbClr val="231F20"/>
              </a:solidFill>
            </a:rPr>
            <a:t>micronutrients</a:t>
          </a:r>
          <a:r>
            <a:rPr lang="pl-PL" sz="2400" b="0" i="0" dirty="0">
              <a:solidFill>
                <a:srgbClr val="231F20"/>
              </a:solidFill>
            </a:rPr>
            <a:t> </a:t>
          </a:r>
          <a:r>
            <a:rPr lang="pl-PL" sz="2400" b="0" i="0" dirty="0" err="1">
              <a:solidFill>
                <a:srgbClr val="231F20"/>
              </a:solidFill>
            </a:rPr>
            <a:t>like</a:t>
          </a:r>
          <a:r>
            <a:rPr lang="pl-PL" sz="2400" b="0" i="0" dirty="0">
              <a:solidFill>
                <a:srgbClr val="231F20"/>
              </a:solidFill>
            </a:rPr>
            <a:t> Fe, Mn, and Al </a:t>
          </a:r>
          <a:r>
            <a:rPr lang="pl-PL" sz="2400" b="0" i="0" dirty="0" err="1">
              <a:solidFill>
                <a:srgbClr val="231F20"/>
              </a:solidFill>
            </a:rPr>
            <a:t>can</a:t>
          </a:r>
          <a:r>
            <a:rPr lang="pl-PL" sz="2400" b="0" i="0" dirty="0">
              <a:solidFill>
                <a:srgbClr val="231F20"/>
              </a:solidFill>
            </a:rPr>
            <a:t> </a:t>
          </a:r>
          <a:r>
            <a:rPr lang="pl-PL" sz="2400" b="0" i="0" dirty="0" err="1">
              <a:solidFill>
                <a:srgbClr val="231F20"/>
              </a:solidFill>
            </a:rPr>
            <a:t>become</a:t>
          </a:r>
          <a:r>
            <a:rPr lang="pl-PL" sz="2400" b="0" i="0" dirty="0">
              <a:solidFill>
                <a:srgbClr val="231F20"/>
              </a:solidFill>
            </a:rPr>
            <a:t> </a:t>
          </a:r>
          <a:r>
            <a:rPr lang="pl-PL" sz="2400" b="0" i="0" dirty="0" err="1">
              <a:solidFill>
                <a:srgbClr val="231F20"/>
              </a:solidFill>
            </a:rPr>
            <a:t>more</a:t>
          </a:r>
          <a:r>
            <a:rPr lang="pl-PL" sz="2400" b="0" i="0" dirty="0">
              <a:solidFill>
                <a:srgbClr val="231F20"/>
              </a:solidFill>
            </a:rPr>
            <a:t> </a:t>
          </a:r>
          <a:r>
            <a:rPr lang="pl-PL" sz="2400" b="0" i="0" dirty="0" err="1">
              <a:solidFill>
                <a:srgbClr val="231F20"/>
              </a:solidFill>
            </a:rPr>
            <a:t>available</a:t>
          </a:r>
          <a:endParaRPr lang="pl-PL" sz="2400" b="0" i="0" dirty="0">
            <a:solidFill>
              <a:srgbClr val="231F20"/>
            </a:solidFill>
          </a:endParaRPr>
        </a:p>
      </dgm:t>
    </dgm:pt>
    <dgm:pt modelId="{7725C514-641F-40A6-B7B1-59C5446AB688}" type="parTrans" cxnId="{4DFFF38C-B34D-4112-B8D8-75EC282F64B2}">
      <dgm:prSet/>
      <dgm:spPr/>
      <dgm:t>
        <a:bodyPr/>
        <a:lstStyle/>
        <a:p>
          <a:endParaRPr lang="pl-PL" sz="2400">
            <a:solidFill>
              <a:srgbClr val="231F20"/>
            </a:solidFill>
          </a:endParaRPr>
        </a:p>
      </dgm:t>
    </dgm:pt>
    <dgm:pt modelId="{67275D6E-5F95-420F-9DFD-D63641A460AF}" type="sibTrans" cxnId="{4DFFF38C-B34D-4112-B8D8-75EC282F64B2}">
      <dgm:prSet/>
      <dgm:spPr/>
      <dgm:t>
        <a:bodyPr/>
        <a:lstStyle/>
        <a:p>
          <a:endParaRPr lang="pl-PL" sz="2400">
            <a:solidFill>
              <a:srgbClr val="231F20"/>
            </a:solidFill>
          </a:endParaRPr>
        </a:p>
      </dgm:t>
    </dgm:pt>
    <dgm:pt modelId="{8747A1C0-768A-40E3-A6CD-17FEC9858E5A}">
      <dgm:prSet custT="1"/>
      <dgm:spPr>
        <a:solidFill>
          <a:srgbClr val="8BC540">
            <a:alpha val="50196"/>
          </a:srgbClr>
        </a:solidFill>
        <a:ln>
          <a:solidFill>
            <a:srgbClr val="8BC540"/>
          </a:solidFill>
        </a:ln>
      </dgm:spPr>
      <dgm:t>
        <a:bodyPr/>
        <a:lstStyle/>
        <a:p>
          <a:r>
            <a:rPr lang="en-US" sz="2400" dirty="0">
              <a:solidFill>
                <a:srgbClr val="231F20"/>
              </a:solidFill>
            </a:rPr>
            <a:t>In alkaline soils, the availability of</a:t>
          </a:r>
          <a:r>
            <a:rPr lang="pl-PL" sz="2400" dirty="0">
              <a:solidFill>
                <a:srgbClr val="231F20"/>
              </a:solidFill>
            </a:rPr>
            <a:t> P, Fe, Mn</a:t>
          </a:r>
          <a:r>
            <a:rPr lang="en-US" sz="2400" dirty="0">
              <a:solidFill>
                <a:srgbClr val="231F20"/>
              </a:solidFill>
            </a:rPr>
            <a:t>, </a:t>
          </a:r>
          <a:r>
            <a:rPr lang="pl-PL" sz="2400" dirty="0">
              <a:solidFill>
                <a:srgbClr val="231F20"/>
              </a:solidFill>
            </a:rPr>
            <a:t>Zn</a:t>
          </a:r>
          <a:r>
            <a:rPr lang="en-US" sz="2400" dirty="0">
              <a:solidFill>
                <a:srgbClr val="231F20"/>
              </a:solidFill>
            </a:rPr>
            <a:t>, and </a:t>
          </a:r>
          <a:r>
            <a:rPr lang="pl-PL" sz="2400" dirty="0">
              <a:solidFill>
                <a:srgbClr val="231F20"/>
              </a:solidFill>
            </a:rPr>
            <a:t>Cu</a:t>
          </a:r>
          <a:r>
            <a:rPr lang="en-US" sz="2400" dirty="0">
              <a:solidFill>
                <a:srgbClr val="231F20"/>
              </a:solidFill>
            </a:rPr>
            <a:t> is often reduced.</a:t>
          </a:r>
          <a:endParaRPr lang="pl-PL" sz="2400" dirty="0">
            <a:solidFill>
              <a:srgbClr val="231F20"/>
            </a:solidFill>
          </a:endParaRPr>
        </a:p>
      </dgm:t>
    </dgm:pt>
    <dgm:pt modelId="{251FE393-148F-4536-97D2-47C04C88FE26}" type="parTrans" cxnId="{AF05D67F-2CDC-4181-9575-975AC33BD2F9}">
      <dgm:prSet/>
      <dgm:spPr/>
      <dgm:t>
        <a:bodyPr/>
        <a:lstStyle/>
        <a:p>
          <a:endParaRPr lang="pl-PL" sz="2400">
            <a:solidFill>
              <a:srgbClr val="231F20"/>
            </a:solidFill>
          </a:endParaRPr>
        </a:p>
      </dgm:t>
    </dgm:pt>
    <dgm:pt modelId="{2AB64A66-E76D-4233-AD81-60225A06A650}" type="sibTrans" cxnId="{AF05D67F-2CDC-4181-9575-975AC33BD2F9}">
      <dgm:prSet/>
      <dgm:spPr/>
      <dgm:t>
        <a:bodyPr/>
        <a:lstStyle/>
        <a:p>
          <a:endParaRPr lang="pl-PL" sz="2400">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4EE4B72-8BAB-4542-A35A-F6C84BCB6D5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38A8B0F8-8423-4CF0-B28C-907EE43BB796}">
      <dgm:prSet phldrT="[Tekst]"/>
      <dgm:spPr/>
      <dgm:t>
        <a:bodyPr/>
        <a:lstStyle/>
        <a:p>
          <a:r>
            <a:rPr lang="pl-PL" dirty="0" err="1"/>
            <a:t>rye</a:t>
          </a:r>
          <a:r>
            <a:rPr lang="pl-PL" dirty="0"/>
            <a:t>: 4,0-6,5</a:t>
          </a:r>
        </a:p>
      </dgm:t>
    </dgm:pt>
    <dgm:pt modelId="{23E64605-AC0A-4B21-87D4-E20E0588BCEB}" type="parTrans" cxnId="{22890155-7697-4A77-9174-BA25B58528D7}">
      <dgm:prSet/>
      <dgm:spPr/>
      <dgm:t>
        <a:bodyPr/>
        <a:lstStyle/>
        <a:p>
          <a:endParaRPr lang="pl-PL"/>
        </a:p>
      </dgm:t>
    </dgm:pt>
    <dgm:pt modelId="{70FEB331-8D7F-4C1A-A578-7BCF8D910273}" type="sibTrans" cxnId="{22890155-7697-4A77-9174-BA25B58528D7}">
      <dgm:prSet/>
      <dgm:spPr/>
      <dgm:t>
        <a:bodyPr/>
        <a:lstStyle/>
        <a:p>
          <a:endParaRPr lang="pl-PL"/>
        </a:p>
      </dgm:t>
    </dgm:pt>
    <dgm:pt modelId="{6D0E4893-9987-43FD-A802-DE02EE1C9F43}">
      <dgm:prSet phldrT="[Tekst]"/>
      <dgm:spPr/>
      <dgm:t>
        <a:bodyPr/>
        <a:lstStyle/>
        <a:p>
          <a:r>
            <a:rPr lang="pl-PL" dirty="0" err="1"/>
            <a:t>potato</a:t>
          </a:r>
          <a:r>
            <a:rPr lang="pl-PL" dirty="0"/>
            <a:t>: 4,0-6,5</a:t>
          </a:r>
        </a:p>
      </dgm:t>
    </dgm:pt>
    <dgm:pt modelId="{04D0C1DA-9D3C-4DD3-A6A2-1957FA0AA759}" type="parTrans" cxnId="{5D881B16-C285-4351-A546-F57786630403}">
      <dgm:prSet/>
      <dgm:spPr/>
      <dgm:t>
        <a:bodyPr/>
        <a:lstStyle/>
        <a:p>
          <a:endParaRPr lang="pl-PL"/>
        </a:p>
      </dgm:t>
    </dgm:pt>
    <dgm:pt modelId="{021A37FC-272A-46D9-896F-015300E6B2AF}" type="sibTrans" cxnId="{5D881B16-C285-4351-A546-F57786630403}">
      <dgm:prSet/>
      <dgm:spPr/>
      <dgm:t>
        <a:bodyPr/>
        <a:lstStyle/>
        <a:p>
          <a:endParaRPr lang="pl-PL"/>
        </a:p>
      </dgm:t>
    </dgm:pt>
    <dgm:pt modelId="{C82F522C-5A25-4705-911D-EE9DF935F442}">
      <dgm:prSet phldrT="[Tekst]"/>
      <dgm:spPr/>
      <dgm:t>
        <a:bodyPr/>
        <a:lstStyle/>
        <a:p>
          <a:r>
            <a:rPr lang="pl-PL" dirty="0" err="1"/>
            <a:t>triticale</a:t>
          </a:r>
          <a:r>
            <a:rPr lang="pl-PL" dirty="0"/>
            <a:t>: 5,0-7,0</a:t>
          </a:r>
        </a:p>
      </dgm:t>
    </dgm:pt>
    <dgm:pt modelId="{27F31046-1A93-478C-A63E-972F80957A56}" type="parTrans" cxnId="{580F6127-606B-4020-ACA3-F179E684F3CD}">
      <dgm:prSet/>
      <dgm:spPr/>
      <dgm:t>
        <a:bodyPr/>
        <a:lstStyle/>
        <a:p>
          <a:endParaRPr lang="pl-PL"/>
        </a:p>
      </dgm:t>
    </dgm:pt>
    <dgm:pt modelId="{11AD0842-1EEE-4347-8028-85E024A53225}" type="sibTrans" cxnId="{580F6127-606B-4020-ACA3-F179E684F3CD}">
      <dgm:prSet/>
      <dgm:spPr/>
      <dgm:t>
        <a:bodyPr/>
        <a:lstStyle/>
        <a:p>
          <a:endParaRPr lang="pl-PL"/>
        </a:p>
      </dgm:t>
    </dgm:pt>
    <dgm:pt modelId="{EF445CB3-3E57-44BC-8D95-2E79CB026F88}">
      <dgm:prSet phldrT="[Tekst]"/>
      <dgm:spPr/>
      <dgm:t>
        <a:bodyPr/>
        <a:lstStyle/>
        <a:p>
          <a:r>
            <a:rPr lang="pl-PL" dirty="0" err="1"/>
            <a:t>maize</a:t>
          </a:r>
          <a:r>
            <a:rPr lang="pl-PL" dirty="0"/>
            <a:t>: 5,5-7,0</a:t>
          </a:r>
        </a:p>
      </dgm:t>
    </dgm:pt>
    <dgm:pt modelId="{8EE3CF93-ACDB-40B4-AA4D-6A1D487441A7}" type="parTrans" cxnId="{0F9DE006-1C80-4CDB-8B30-13A336322CF5}">
      <dgm:prSet/>
      <dgm:spPr/>
      <dgm:t>
        <a:bodyPr/>
        <a:lstStyle/>
        <a:p>
          <a:endParaRPr lang="pl-PL"/>
        </a:p>
      </dgm:t>
    </dgm:pt>
    <dgm:pt modelId="{D20F0A73-8ECA-4301-805A-41C11F3A2039}" type="sibTrans" cxnId="{0F9DE006-1C80-4CDB-8B30-13A336322CF5}">
      <dgm:prSet/>
      <dgm:spPr/>
      <dgm:t>
        <a:bodyPr/>
        <a:lstStyle/>
        <a:p>
          <a:endParaRPr lang="pl-PL"/>
        </a:p>
      </dgm:t>
    </dgm:pt>
    <dgm:pt modelId="{13796ED4-B444-4141-9F45-B8C5FB668D1E}">
      <dgm:prSet phldrT="[Tekst]"/>
      <dgm:spPr/>
      <dgm:t>
        <a:bodyPr/>
        <a:lstStyle/>
        <a:p>
          <a:r>
            <a:rPr lang="pl-PL" dirty="0" err="1"/>
            <a:t>sugar</a:t>
          </a:r>
          <a:r>
            <a:rPr lang="pl-PL" dirty="0"/>
            <a:t> </a:t>
          </a:r>
          <a:r>
            <a:rPr lang="pl-PL" dirty="0" err="1"/>
            <a:t>beet</a:t>
          </a:r>
          <a:r>
            <a:rPr lang="pl-PL" dirty="0"/>
            <a:t>: 6,0-7,5</a:t>
          </a:r>
        </a:p>
      </dgm:t>
    </dgm:pt>
    <dgm:pt modelId="{DC3BCF34-3A0F-4D06-BF8C-B7E50FEC2EA4}" type="parTrans" cxnId="{B881A474-448F-418F-A58F-014EA46BB8E3}">
      <dgm:prSet/>
      <dgm:spPr/>
      <dgm:t>
        <a:bodyPr/>
        <a:lstStyle/>
        <a:p>
          <a:endParaRPr lang="pl-PL"/>
        </a:p>
      </dgm:t>
    </dgm:pt>
    <dgm:pt modelId="{9A119C4B-09A9-4997-B2D1-0FCF14466794}" type="sibTrans" cxnId="{B881A474-448F-418F-A58F-014EA46BB8E3}">
      <dgm:prSet/>
      <dgm:spPr/>
      <dgm:t>
        <a:bodyPr/>
        <a:lstStyle/>
        <a:p>
          <a:endParaRPr lang="pl-PL"/>
        </a:p>
      </dgm:t>
    </dgm:pt>
    <dgm:pt modelId="{1DDCFF13-746C-4A6A-BCEA-7B254540635C}">
      <dgm:prSet phldrT="[Tekst]"/>
      <dgm:spPr/>
      <dgm:t>
        <a:bodyPr/>
        <a:lstStyle/>
        <a:p>
          <a:r>
            <a:rPr lang="pl-PL" dirty="0" err="1"/>
            <a:t>rapeseed</a:t>
          </a:r>
          <a:r>
            <a:rPr lang="pl-PL" dirty="0"/>
            <a:t>: 6,0-7,0</a:t>
          </a:r>
        </a:p>
      </dgm:t>
    </dgm:pt>
    <dgm:pt modelId="{55EE8FD2-6472-4F51-A158-BE3F3DB8522A}" type="parTrans" cxnId="{E42795B2-DAA4-402B-AE00-3B125EF19504}">
      <dgm:prSet/>
      <dgm:spPr/>
      <dgm:t>
        <a:bodyPr/>
        <a:lstStyle/>
        <a:p>
          <a:endParaRPr lang="pl-PL"/>
        </a:p>
      </dgm:t>
    </dgm:pt>
    <dgm:pt modelId="{F5DC94F2-2061-4A5F-BB45-C5305877F9AE}" type="sibTrans" cxnId="{E42795B2-DAA4-402B-AE00-3B125EF19504}">
      <dgm:prSet/>
      <dgm:spPr/>
      <dgm:t>
        <a:bodyPr/>
        <a:lstStyle/>
        <a:p>
          <a:endParaRPr lang="pl-PL"/>
        </a:p>
      </dgm:t>
    </dgm:pt>
    <dgm:pt modelId="{C89AF1B7-A431-499F-947B-C575EE25927F}">
      <dgm:prSet phldrT="[Tekst]"/>
      <dgm:spPr/>
      <dgm:t>
        <a:bodyPr/>
        <a:lstStyle/>
        <a:p>
          <a:r>
            <a:rPr lang="pl-PL" dirty="0" err="1"/>
            <a:t>wheat</a:t>
          </a:r>
          <a:r>
            <a:rPr lang="pl-PL" dirty="0"/>
            <a:t>: 6,0-7,5</a:t>
          </a:r>
        </a:p>
      </dgm:t>
    </dgm:pt>
    <dgm:pt modelId="{18F2DE49-B2C4-43B0-904A-C45A74C108E6}" type="parTrans" cxnId="{8C4DB0EB-21FA-4257-B241-0F27C5088649}">
      <dgm:prSet/>
      <dgm:spPr/>
      <dgm:t>
        <a:bodyPr/>
        <a:lstStyle/>
        <a:p>
          <a:endParaRPr lang="pl-PL"/>
        </a:p>
      </dgm:t>
    </dgm:pt>
    <dgm:pt modelId="{B574E381-CC30-4E46-A4C3-B3131AD985A0}" type="sibTrans" cxnId="{8C4DB0EB-21FA-4257-B241-0F27C5088649}">
      <dgm:prSet/>
      <dgm:spPr/>
      <dgm:t>
        <a:bodyPr/>
        <a:lstStyle/>
        <a:p>
          <a:endParaRPr lang="pl-PL"/>
        </a:p>
      </dgm:t>
    </dgm:pt>
    <dgm:pt modelId="{4D6AECE1-08E0-4817-A4C1-8DC7061ED5D3}">
      <dgm:prSet phldrT="[Tekst]"/>
      <dgm:spPr/>
      <dgm:t>
        <a:bodyPr/>
        <a:lstStyle/>
        <a:p>
          <a:r>
            <a:rPr lang="pl-PL" dirty="0" err="1"/>
            <a:t>barley</a:t>
          </a:r>
          <a:r>
            <a:rPr lang="pl-PL" dirty="0"/>
            <a:t>: 6,0-7,5</a:t>
          </a:r>
        </a:p>
      </dgm:t>
    </dgm:pt>
    <dgm:pt modelId="{3B83D867-5BCA-4E92-ACE9-481307DAD80D}" type="parTrans" cxnId="{984F03DD-8803-414E-B3A7-4A7AF09CDC73}">
      <dgm:prSet/>
      <dgm:spPr/>
      <dgm:t>
        <a:bodyPr/>
        <a:lstStyle/>
        <a:p>
          <a:endParaRPr lang="pl-PL"/>
        </a:p>
      </dgm:t>
    </dgm:pt>
    <dgm:pt modelId="{EF599AC7-5406-4AC6-A349-83F65CB9000B}" type="sibTrans" cxnId="{984F03DD-8803-414E-B3A7-4A7AF09CDC73}">
      <dgm:prSet/>
      <dgm:spPr/>
      <dgm:t>
        <a:bodyPr/>
        <a:lstStyle/>
        <a:p>
          <a:endParaRPr lang="pl-PL"/>
        </a:p>
      </dgm:t>
    </dgm:pt>
    <dgm:pt modelId="{D1E76B87-6D06-4E31-B443-7F99EEFFD20E}">
      <dgm:prSet phldrT="[Tekst]"/>
      <dgm:spPr/>
      <dgm:t>
        <a:bodyPr/>
        <a:lstStyle/>
        <a:p>
          <a:r>
            <a:rPr lang="pl-PL" dirty="0" err="1"/>
            <a:t>Blueberries</a:t>
          </a:r>
          <a:r>
            <a:rPr lang="pl-PL" dirty="0"/>
            <a:t>; 4,0-5,5</a:t>
          </a:r>
        </a:p>
      </dgm:t>
    </dgm:pt>
    <dgm:pt modelId="{8402DB52-0C5B-4D1D-B636-A68BAAA33303}" type="parTrans" cxnId="{20434AAB-23EF-4663-B55C-F0B166CA7C08}">
      <dgm:prSet/>
      <dgm:spPr/>
      <dgm:t>
        <a:bodyPr/>
        <a:lstStyle/>
        <a:p>
          <a:endParaRPr lang="pl-PL"/>
        </a:p>
      </dgm:t>
    </dgm:pt>
    <dgm:pt modelId="{4F52A7A9-F984-4716-9711-98D48873E9BC}" type="sibTrans" cxnId="{20434AAB-23EF-4663-B55C-F0B166CA7C08}">
      <dgm:prSet/>
      <dgm:spPr/>
      <dgm:t>
        <a:bodyPr/>
        <a:lstStyle/>
        <a:p>
          <a:endParaRPr lang="pl-PL"/>
        </a:p>
      </dgm:t>
    </dgm:pt>
    <dgm:pt modelId="{CBCB38C2-9E81-43A8-A22D-FED59F191C18}" type="pres">
      <dgm:prSet presAssocID="{F4EE4B72-8BAB-4542-A35A-F6C84BCB6D51}" presName="Name0" presStyleCnt="0">
        <dgm:presLayoutVars>
          <dgm:dir/>
          <dgm:resizeHandles val="exact"/>
        </dgm:presLayoutVars>
      </dgm:prSet>
      <dgm:spPr/>
    </dgm:pt>
    <dgm:pt modelId="{449D7028-BDDA-4366-99CE-F503BFD2A34D}" type="pres">
      <dgm:prSet presAssocID="{38A8B0F8-8423-4CF0-B28C-907EE43BB796}" presName="composite" presStyleCnt="0"/>
      <dgm:spPr/>
    </dgm:pt>
    <dgm:pt modelId="{689CE027-331B-482B-A31D-88B307EA28F5}" type="pres">
      <dgm:prSet presAssocID="{38A8B0F8-8423-4CF0-B28C-907EE43BB796}" presName="rect1" presStyleLbl="bgShp" presStyleIdx="0" presStyleCnt="9"/>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B894455-04BD-44FF-BDD6-30312EDC4E77}" type="pres">
      <dgm:prSet presAssocID="{38A8B0F8-8423-4CF0-B28C-907EE43BB796}" presName="rect2" presStyleLbl="trBgShp" presStyleIdx="0" presStyleCnt="9">
        <dgm:presLayoutVars>
          <dgm:bulletEnabled val="1"/>
        </dgm:presLayoutVars>
      </dgm:prSet>
      <dgm:spPr/>
    </dgm:pt>
    <dgm:pt modelId="{5558B48D-7046-43FE-B7C1-2AE938B9DE61}" type="pres">
      <dgm:prSet presAssocID="{70FEB331-8D7F-4C1A-A578-7BCF8D910273}" presName="sibTrans" presStyleCnt="0"/>
      <dgm:spPr/>
    </dgm:pt>
    <dgm:pt modelId="{AC5B76D3-2093-4C47-A398-414D203A6208}" type="pres">
      <dgm:prSet presAssocID="{6D0E4893-9987-43FD-A802-DE02EE1C9F43}" presName="composite" presStyleCnt="0"/>
      <dgm:spPr/>
    </dgm:pt>
    <dgm:pt modelId="{CC806F23-A46B-4EF2-A903-36EC27731E7E}" type="pres">
      <dgm:prSet presAssocID="{6D0E4893-9987-43FD-A802-DE02EE1C9F43}" presName="rect1" presStyleLbl="bgShp" presStyleIdx="1" presStyleCnt="9"/>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D879F3D-E2AE-4AB6-9BAD-6C8AEA7796C6}" type="pres">
      <dgm:prSet presAssocID="{6D0E4893-9987-43FD-A802-DE02EE1C9F43}" presName="rect2" presStyleLbl="trBgShp" presStyleIdx="1" presStyleCnt="9">
        <dgm:presLayoutVars>
          <dgm:bulletEnabled val="1"/>
        </dgm:presLayoutVars>
      </dgm:prSet>
      <dgm:spPr/>
    </dgm:pt>
    <dgm:pt modelId="{55E28D3A-111C-41BB-B1D7-DF5E40263776}" type="pres">
      <dgm:prSet presAssocID="{021A37FC-272A-46D9-896F-015300E6B2AF}" presName="sibTrans" presStyleCnt="0"/>
      <dgm:spPr/>
    </dgm:pt>
    <dgm:pt modelId="{58FFAA84-B837-4641-B877-884A879A5E60}" type="pres">
      <dgm:prSet presAssocID="{C82F522C-5A25-4705-911D-EE9DF935F442}" presName="composite" presStyleCnt="0"/>
      <dgm:spPr/>
    </dgm:pt>
    <dgm:pt modelId="{95B420C3-3D54-401F-9AA4-FE103A1685C5}" type="pres">
      <dgm:prSet presAssocID="{C82F522C-5A25-4705-911D-EE9DF935F442}" presName="rect1" presStyleLbl="bgShp" presStyleIdx="2" presStyleCnt="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26D0F59-776A-4337-9AEF-908AFFF38586}" type="pres">
      <dgm:prSet presAssocID="{C82F522C-5A25-4705-911D-EE9DF935F442}" presName="rect2" presStyleLbl="trBgShp" presStyleIdx="2" presStyleCnt="9">
        <dgm:presLayoutVars>
          <dgm:bulletEnabled val="1"/>
        </dgm:presLayoutVars>
      </dgm:prSet>
      <dgm:spPr/>
    </dgm:pt>
    <dgm:pt modelId="{B487F49F-FB5A-42DF-8067-287006A5BDAC}" type="pres">
      <dgm:prSet presAssocID="{11AD0842-1EEE-4347-8028-85E024A53225}" presName="sibTrans" presStyleCnt="0"/>
      <dgm:spPr/>
    </dgm:pt>
    <dgm:pt modelId="{2706B40B-58C1-4774-AED5-A40EA54187E7}" type="pres">
      <dgm:prSet presAssocID="{EF445CB3-3E57-44BC-8D95-2E79CB026F88}" presName="composite" presStyleCnt="0"/>
      <dgm:spPr/>
    </dgm:pt>
    <dgm:pt modelId="{3B42A731-7583-4A68-96B3-D806D2076895}" type="pres">
      <dgm:prSet presAssocID="{EF445CB3-3E57-44BC-8D95-2E79CB026F88}" presName="rect1" presStyleLbl="bgShp" presStyleIdx="3" presStyleCnt="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26E04F-E0C8-4532-929A-D44FA27D2019}" type="pres">
      <dgm:prSet presAssocID="{EF445CB3-3E57-44BC-8D95-2E79CB026F88}" presName="rect2" presStyleLbl="trBgShp" presStyleIdx="3" presStyleCnt="9">
        <dgm:presLayoutVars>
          <dgm:bulletEnabled val="1"/>
        </dgm:presLayoutVars>
      </dgm:prSet>
      <dgm:spPr/>
    </dgm:pt>
    <dgm:pt modelId="{D7485E8D-788D-423C-B238-6210C37763C6}" type="pres">
      <dgm:prSet presAssocID="{D20F0A73-8ECA-4301-805A-41C11F3A2039}" presName="sibTrans" presStyleCnt="0"/>
      <dgm:spPr/>
    </dgm:pt>
    <dgm:pt modelId="{9AC15DCA-0677-4130-8372-B149ABBEEE28}" type="pres">
      <dgm:prSet presAssocID="{13796ED4-B444-4141-9F45-B8C5FB668D1E}" presName="composite" presStyleCnt="0"/>
      <dgm:spPr/>
    </dgm:pt>
    <dgm:pt modelId="{95DCE1AD-E352-4463-A262-8369BB7A37BF}" type="pres">
      <dgm:prSet presAssocID="{13796ED4-B444-4141-9F45-B8C5FB668D1E}" presName="rect1" presStyleLbl="bgShp" presStyleIdx="4" presStyleCnt="9"/>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4F60758-6750-49EA-B10A-7570733972CF}" type="pres">
      <dgm:prSet presAssocID="{13796ED4-B444-4141-9F45-B8C5FB668D1E}" presName="rect2" presStyleLbl="trBgShp" presStyleIdx="4" presStyleCnt="9">
        <dgm:presLayoutVars>
          <dgm:bulletEnabled val="1"/>
        </dgm:presLayoutVars>
      </dgm:prSet>
      <dgm:spPr/>
    </dgm:pt>
    <dgm:pt modelId="{F61D170F-0291-471C-9FE1-726DEA94BD39}" type="pres">
      <dgm:prSet presAssocID="{9A119C4B-09A9-4997-B2D1-0FCF14466794}" presName="sibTrans" presStyleCnt="0"/>
      <dgm:spPr/>
    </dgm:pt>
    <dgm:pt modelId="{D2869ABD-26A9-4476-ACD9-9B30DF31F64E}" type="pres">
      <dgm:prSet presAssocID="{1DDCFF13-746C-4A6A-BCEA-7B254540635C}" presName="composite" presStyleCnt="0"/>
      <dgm:spPr/>
    </dgm:pt>
    <dgm:pt modelId="{B262EA66-C9A0-4EB3-93CE-E5158D55D8E9}" type="pres">
      <dgm:prSet presAssocID="{1DDCFF13-746C-4A6A-BCEA-7B254540635C}" presName="rect1" presStyleLbl="bgShp" presStyleIdx="5" presStyleCnt="9"/>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6E2BAAE-9688-4A5D-AD40-39EDEBBA9A55}" type="pres">
      <dgm:prSet presAssocID="{1DDCFF13-746C-4A6A-BCEA-7B254540635C}" presName="rect2" presStyleLbl="trBgShp" presStyleIdx="5" presStyleCnt="9">
        <dgm:presLayoutVars>
          <dgm:bulletEnabled val="1"/>
        </dgm:presLayoutVars>
      </dgm:prSet>
      <dgm:spPr/>
    </dgm:pt>
    <dgm:pt modelId="{5A1785BA-324F-4441-B479-4CE539C521BB}" type="pres">
      <dgm:prSet presAssocID="{F5DC94F2-2061-4A5F-BB45-C5305877F9AE}" presName="sibTrans" presStyleCnt="0"/>
      <dgm:spPr/>
    </dgm:pt>
    <dgm:pt modelId="{7D35C30E-A49F-49C0-87F0-65A83E8C39C9}" type="pres">
      <dgm:prSet presAssocID="{C89AF1B7-A431-499F-947B-C575EE25927F}" presName="composite" presStyleCnt="0"/>
      <dgm:spPr/>
    </dgm:pt>
    <dgm:pt modelId="{384B74C0-7913-414A-A514-308C88BFD074}" type="pres">
      <dgm:prSet presAssocID="{C89AF1B7-A431-499F-947B-C575EE25927F}" presName="rect1" presStyleLbl="bgShp" presStyleIdx="6" presStyleCnt="9"/>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3D2EF02A-20DE-4B01-8D25-BD7881F7D1DB}" type="pres">
      <dgm:prSet presAssocID="{C89AF1B7-A431-499F-947B-C575EE25927F}" presName="rect2" presStyleLbl="trBgShp" presStyleIdx="6" presStyleCnt="9">
        <dgm:presLayoutVars>
          <dgm:bulletEnabled val="1"/>
        </dgm:presLayoutVars>
      </dgm:prSet>
      <dgm:spPr/>
    </dgm:pt>
    <dgm:pt modelId="{9DA76FBD-2EC3-415B-91E8-053A4FF32FB7}" type="pres">
      <dgm:prSet presAssocID="{B574E381-CC30-4E46-A4C3-B3131AD985A0}" presName="sibTrans" presStyleCnt="0"/>
      <dgm:spPr/>
    </dgm:pt>
    <dgm:pt modelId="{27EE0AC5-842A-4C92-B4B4-5499BC8E8FDD}" type="pres">
      <dgm:prSet presAssocID="{4D6AECE1-08E0-4817-A4C1-8DC7061ED5D3}" presName="composite" presStyleCnt="0"/>
      <dgm:spPr/>
    </dgm:pt>
    <dgm:pt modelId="{7147AC7E-3999-4B64-8DFA-BFA54CCB09EB}" type="pres">
      <dgm:prSet presAssocID="{4D6AECE1-08E0-4817-A4C1-8DC7061ED5D3}" presName="rect1" presStyleLbl="bgShp" presStyleIdx="7" presStyleCnt="9"/>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E3B8348-9862-4166-8010-437150E6A7D7}" type="pres">
      <dgm:prSet presAssocID="{4D6AECE1-08E0-4817-A4C1-8DC7061ED5D3}" presName="rect2" presStyleLbl="trBgShp" presStyleIdx="7" presStyleCnt="9">
        <dgm:presLayoutVars>
          <dgm:bulletEnabled val="1"/>
        </dgm:presLayoutVars>
      </dgm:prSet>
      <dgm:spPr/>
    </dgm:pt>
    <dgm:pt modelId="{0EC6547E-2145-4575-A795-DD26FC931199}" type="pres">
      <dgm:prSet presAssocID="{EF599AC7-5406-4AC6-A349-83F65CB9000B}" presName="sibTrans" presStyleCnt="0"/>
      <dgm:spPr/>
    </dgm:pt>
    <dgm:pt modelId="{A8DEFCAC-2A14-49E9-9A74-AA5EE328ECFA}" type="pres">
      <dgm:prSet presAssocID="{D1E76B87-6D06-4E31-B443-7F99EEFFD20E}" presName="composite" presStyleCnt="0"/>
      <dgm:spPr/>
    </dgm:pt>
    <dgm:pt modelId="{35D431CF-3C4D-4B09-85AC-99B78A8C0F80}" type="pres">
      <dgm:prSet presAssocID="{D1E76B87-6D06-4E31-B443-7F99EEFFD20E}" presName="rect1" presStyleLbl="bgShp" presStyleIdx="8" presStyleCnt="9"/>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EBCF9344-F9AB-4739-A7B1-9971B7C98D6F}" type="pres">
      <dgm:prSet presAssocID="{D1E76B87-6D06-4E31-B443-7F99EEFFD20E}" presName="rect2" presStyleLbl="trBgShp" presStyleIdx="8" presStyleCnt="9">
        <dgm:presLayoutVars>
          <dgm:bulletEnabled val="1"/>
        </dgm:presLayoutVars>
      </dgm:prSet>
      <dgm:spPr/>
    </dgm:pt>
  </dgm:ptLst>
  <dgm:cxnLst>
    <dgm:cxn modelId="{0F9DE006-1C80-4CDB-8B30-13A336322CF5}" srcId="{F4EE4B72-8BAB-4542-A35A-F6C84BCB6D51}" destId="{EF445CB3-3E57-44BC-8D95-2E79CB026F88}" srcOrd="3" destOrd="0" parTransId="{8EE3CF93-ACDB-40B4-AA4D-6A1D487441A7}" sibTransId="{D20F0A73-8ECA-4301-805A-41C11F3A2039}"/>
    <dgm:cxn modelId="{5D881B16-C285-4351-A546-F57786630403}" srcId="{F4EE4B72-8BAB-4542-A35A-F6C84BCB6D51}" destId="{6D0E4893-9987-43FD-A802-DE02EE1C9F43}" srcOrd="1" destOrd="0" parTransId="{04D0C1DA-9D3C-4DD3-A6A2-1957FA0AA759}" sibTransId="{021A37FC-272A-46D9-896F-015300E6B2AF}"/>
    <dgm:cxn modelId="{D5EEF818-2C87-42AF-AC40-5AAF4B8EC2DA}" type="presOf" srcId="{1DDCFF13-746C-4A6A-BCEA-7B254540635C}" destId="{66E2BAAE-9688-4A5D-AD40-39EDEBBA9A55}" srcOrd="0" destOrd="0" presId="urn:microsoft.com/office/officeart/2008/layout/BendingPictureSemiTransparentText"/>
    <dgm:cxn modelId="{1538F91C-4D6B-489D-BBA5-590107330E9C}" type="presOf" srcId="{4D6AECE1-08E0-4817-A4C1-8DC7061ED5D3}" destId="{FE3B8348-9862-4166-8010-437150E6A7D7}" srcOrd="0" destOrd="0" presId="urn:microsoft.com/office/officeart/2008/layout/BendingPictureSemiTransparentText"/>
    <dgm:cxn modelId="{580F6127-606B-4020-ACA3-F179E684F3CD}" srcId="{F4EE4B72-8BAB-4542-A35A-F6C84BCB6D51}" destId="{C82F522C-5A25-4705-911D-EE9DF935F442}" srcOrd="2" destOrd="0" parTransId="{27F31046-1A93-478C-A63E-972F80957A56}" sibTransId="{11AD0842-1EEE-4347-8028-85E024A53225}"/>
    <dgm:cxn modelId="{A35CAF5B-FA37-4D83-8565-233A3CEEC553}" type="presOf" srcId="{6D0E4893-9987-43FD-A802-DE02EE1C9F43}" destId="{8D879F3D-E2AE-4AB6-9BAD-6C8AEA7796C6}" srcOrd="0" destOrd="0" presId="urn:microsoft.com/office/officeart/2008/layout/BendingPictureSemiTransparentText"/>
    <dgm:cxn modelId="{1DDAB462-5272-49A0-9242-C28B5E40AF52}" type="presOf" srcId="{13796ED4-B444-4141-9F45-B8C5FB668D1E}" destId="{64F60758-6750-49EA-B10A-7570733972CF}" srcOrd="0" destOrd="0" presId="urn:microsoft.com/office/officeart/2008/layout/BendingPictureSemiTransparentText"/>
    <dgm:cxn modelId="{48D99446-4590-4BCB-8FD6-15D7470DD8FC}" type="presOf" srcId="{EF445CB3-3E57-44BC-8D95-2E79CB026F88}" destId="{C226E04F-E0C8-4532-929A-D44FA27D2019}" srcOrd="0" destOrd="0" presId="urn:microsoft.com/office/officeart/2008/layout/BendingPictureSemiTransparentText"/>
    <dgm:cxn modelId="{B881A474-448F-418F-A58F-014EA46BB8E3}" srcId="{F4EE4B72-8BAB-4542-A35A-F6C84BCB6D51}" destId="{13796ED4-B444-4141-9F45-B8C5FB668D1E}" srcOrd="4" destOrd="0" parTransId="{DC3BCF34-3A0F-4D06-BF8C-B7E50FEC2EA4}" sibTransId="{9A119C4B-09A9-4997-B2D1-0FCF14466794}"/>
    <dgm:cxn modelId="{22890155-7697-4A77-9174-BA25B58528D7}" srcId="{F4EE4B72-8BAB-4542-A35A-F6C84BCB6D51}" destId="{38A8B0F8-8423-4CF0-B28C-907EE43BB796}" srcOrd="0" destOrd="0" parTransId="{23E64605-AC0A-4B21-87D4-E20E0588BCEB}" sibTransId="{70FEB331-8D7F-4C1A-A578-7BCF8D910273}"/>
    <dgm:cxn modelId="{FB6C65A3-DB2E-4786-96DA-1533CDAAC308}" type="presOf" srcId="{C89AF1B7-A431-499F-947B-C575EE25927F}" destId="{3D2EF02A-20DE-4B01-8D25-BD7881F7D1DB}" srcOrd="0" destOrd="0" presId="urn:microsoft.com/office/officeart/2008/layout/BendingPictureSemiTransparentText"/>
    <dgm:cxn modelId="{20434AAB-23EF-4663-B55C-F0B166CA7C08}" srcId="{F4EE4B72-8BAB-4542-A35A-F6C84BCB6D51}" destId="{D1E76B87-6D06-4E31-B443-7F99EEFFD20E}" srcOrd="8" destOrd="0" parTransId="{8402DB52-0C5B-4D1D-B636-A68BAAA33303}" sibTransId="{4F52A7A9-F984-4716-9711-98D48873E9BC}"/>
    <dgm:cxn modelId="{E42795B2-DAA4-402B-AE00-3B125EF19504}" srcId="{F4EE4B72-8BAB-4542-A35A-F6C84BCB6D51}" destId="{1DDCFF13-746C-4A6A-BCEA-7B254540635C}" srcOrd="5" destOrd="0" parTransId="{55EE8FD2-6472-4F51-A158-BE3F3DB8522A}" sibTransId="{F5DC94F2-2061-4A5F-BB45-C5305877F9AE}"/>
    <dgm:cxn modelId="{93B493BA-0D75-4042-9F73-536888CB09BE}" type="presOf" srcId="{F4EE4B72-8BAB-4542-A35A-F6C84BCB6D51}" destId="{CBCB38C2-9E81-43A8-A22D-FED59F191C18}" srcOrd="0" destOrd="0" presId="urn:microsoft.com/office/officeart/2008/layout/BendingPictureSemiTransparentText"/>
    <dgm:cxn modelId="{B4FFB3BC-C830-46EA-A7C6-32374D93B0C0}" type="presOf" srcId="{38A8B0F8-8423-4CF0-B28C-907EE43BB796}" destId="{CB894455-04BD-44FF-BDD6-30312EDC4E77}" srcOrd="0" destOrd="0" presId="urn:microsoft.com/office/officeart/2008/layout/BendingPictureSemiTransparentText"/>
    <dgm:cxn modelId="{750D58C4-7119-4BDD-8E7C-FE3F88115D62}" type="presOf" srcId="{D1E76B87-6D06-4E31-B443-7F99EEFFD20E}" destId="{EBCF9344-F9AB-4739-A7B1-9971B7C98D6F}" srcOrd="0" destOrd="0" presId="urn:microsoft.com/office/officeart/2008/layout/BendingPictureSemiTransparentText"/>
    <dgm:cxn modelId="{E6C22ED0-DAD9-4F6B-A3C8-2EC687DF41E5}" type="presOf" srcId="{C82F522C-5A25-4705-911D-EE9DF935F442}" destId="{A26D0F59-776A-4337-9AEF-908AFFF38586}" srcOrd="0" destOrd="0" presId="urn:microsoft.com/office/officeart/2008/layout/BendingPictureSemiTransparentText"/>
    <dgm:cxn modelId="{984F03DD-8803-414E-B3A7-4A7AF09CDC73}" srcId="{F4EE4B72-8BAB-4542-A35A-F6C84BCB6D51}" destId="{4D6AECE1-08E0-4817-A4C1-8DC7061ED5D3}" srcOrd="7" destOrd="0" parTransId="{3B83D867-5BCA-4E92-ACE9-481307DAD80D}" sibTransId="{EF599AC7-5406-4AC6-A349-83F65CB9000B}"/>
    <dgm:cxn modelId="{8C4DB0EB-21FA-4257-B241-0F27C5088649}" srcId="{F4EE4B72-8BAB-4542-A35A-F6C84BCB6D51}" destId="{C89AF1B7-A431-499F-947B-C575EE25927F}" srcOrd="6" destOrd="0" parTransId="{18F2DE49-B2C4-43B0-904A-C45A74C108E6}" sibTransId="{B574E381-CC30-4E46-A4C3-B3131AD985A0}"/>
    <dgm:cxn modelId="{0CEAC8B2-D41C-46E1-B342-70B68ED3DFF2}" type="presParOf" srcId="{CBCB38C2-9E81-43A8-A22D-FED59F191C18}" destId="{449D7028-BDDA-4366-99CE-F503BFD2A34D}" srcOrd="0" destOrd="0" presId="urn:microsoft.com/office/officeart/2008/layout/BendingPictureSemiTransparentText"/>
    <dgm:cxn modelId="{006B29E7-1827-436C-99D4-C24B86057ABA}" type="presParOf" srcId="{449D7028-BDDA-4366-99CE-F503BFD2A34D}" destId="{689CE027-331B-482B-A31D-88B307EA28F5}" srcOrd="0" destOrd="0" presId="urn:microsoft.com/office/officeart/2008/layout/BendingPictureSemiTransparentText"/>
    <dgm:cxn modelId="{A21D6084-1003-41A3-A16D-2CE09335A289}" type="presParOf" srcId="{449D7028-BDDA-4366-99CE-F503BFD2A34D}" destId="{CB894455-04BD-44FF-BDD6-30312EDC4E77}" srcOrd="1" destOrd="0" presId="urn:microsoft.com/office/officeart/2008/layout/BendingPictureSemiTransparentText"/>
    <dgm:cxn modelId="{E0700F16-EB3F-488F-A997-028E5F7E2887}" type="presParOf" srcId="{CBCB38C2-9E81-43A8-A22D-FED59F191C18}" destId="{5558B48D-7046-43FE-B7C1-2AE938B9DE61}" srcOrd="1" destOrd="0" presId="urn:microsoft.com/office/officeart/2008/layout/BendingPictureSemiTransparentText"/>
    <dgm:cxn modelId="{26FB864F-EB5D-4416-BCE2-5A63955D11E4}" type="presParOf" srcId="{CBCB38C2-9E81-43A8-A22D-FED59F191C18}" destId="{AC5B76D3-2093-4C47-A398-414D203A6208}" srcOrd="2" destOrd="0" presId="urn:microsoft.com/office/officeart/2008/layout/BendingPictureSemiTransparentText"/>
    <dgm:cxn modelId="{B431F828-461B-4DDC-BCCB-364239C79199}" type="presParOf" srcId="{AC5B76D3-2093-4C47-A398-414D203A6208}" destId="{CC806F23-A46B-4EF2-A903-36EC27731E7E}" srcOrd="0" destOrd="0" presId="urn:microsoft.com/office/officeart/2008/layout/BendingPictureSemiTransparentText"/>
    <dgm:cxn modelId="{643705D8-E7EF-4326-B4B9-838FD96BB52A}" type="presParOf" srcId="{AC5B76D3-2093-4C47-A398-414D203A6208}" destId="{8D879F3D-E2AE-4AB6-9BAD-6C8AEA7796C6}" srcOrd="1" destOrd="0" presId="urn:microsoft.com/office/officeart/2008/layout/BendingPictureSemiTransparentText"/>
    <dgm:cxn modelId="{94691130-2719-4B90-8F88-603BDA42B8EF}" type="presParOf" srcId="{CBCB38C2-9E81-43A8-A22D-FED59F191C18}" destId="{55E28D3A-111C-41BB-B1D7-DF5E40263776}" srcOrd="3" destOrd="0" presId="urn:microsoft.com/office/officeart/2008/layout/BendingPictureSemiTransparentText"/>
    <dgm:cxn modelId="{9D2E0510-058D-47FB-AAF0-FDCD5EB7F3D4}" type="presParOf" srcId="{CBCB38C2-9E81-43A8-A22D-FED59F191C18}" destId="{58FFAA84-B837-4641-B877-884A879A5E60}" srcOrd="4" destOrd="0" presId="urn:microsoft.com/office/officeart/2008/layout/BendingPictureSemiTransparentText"/>
    <dgm:cxn modelId="{D644A057-0385-4E4E-9FB2-81F5777ABFB7}" type="presParOf" srcId="{58FFAA84-B837-4641-B877-884A879A5E60}" destId="{95B420C3-3D54-401F-9AA4-FE103A1685C5}" srcOrd="0" destOrd="0" presId="urn:microsoft.com/office/officeart/2008/layout/BendingPictureSemiTransparentText"/>
    <dgm:cxn modelId="{EA340F0C-28F4-486A-83BF-CE9FA5C417AD}" type="presParOf" srcId="{58FFAA84-B837-4641-B877-884A879A5E60}" destId="{A26D0F59-776A-4337-9AEF-908AFFF38586}" srcOrd="1" destOrd="0" presId="urn:microsoft.com/office/officeart/2008/layout/BendingPictureSemiTransparentText"/>
    <dgm:cxn modelId="{07A5F6F6-EDA2-4E32-9DA0-28FC3963141D}" type="presParOf" srcId="{CBCB38C2-9E81-43A8-A22D-FED59F191C18}" destId="{B487F49F-FB5A-42DF-8067-287006A5BDAC}" srcOrd="5" destOrd="0" presId="urn:microsoft.com/office/officeart/2008/layout/BendingPictureSemiTransparentText"/>
    <dgm:cxn modelId="{5BD16289-16FE-4F76-BD98-D5244B482FF3}" type="presParOf" srcId="{CBCB38C2-9E81-43A8-A22D-FED59F191C18}" destId="{2706B40B-58C1-4774-AED5-A40EA54187E7}" srcOrd="6" destOrd="0" presId="urn:microsoft.com/office/officeart/2008/layout/BendingPictureSemiTransparentText"/>
    <dgm:cxn modelId="{B946C0F9-317E-4F67-BB27-B1D6FF384893}" type="presParOf" srcId="{2706B40B-58C1-4774-AED5-A40EA54187E7}" destId="{3B42A731-7583-4A68-96B3-D806D2076895}" srcOrd="0" destOrd="0" presId="urn:microsoft.com/office/officeart/2008/layout/BendingPictureSemiTransparentText"/>
    <dgm:cxn modelId="{C7A6E59A-DA11-4FA3-8821-5A75348D4B98}" type="presParOf" srcId="{2706B40B-58C1-4774-AED5-A40EA54187E7}" destId="{C226E04F-E0C8-4532-929A-D44FA27D2019}" srcOrd="1" destOrd="0" presId="urn:microsoft.com/office/officeart/2008/layout/BendingPictureSemiTransparentText"/>
    <dgm:cxn modelId="{31B2BF91-1CA8-4070-B050-693CAEFB23E1}" type="presParOf" srcId="{CBCB38C2-9E81-43A8-A22D-FED59F191C18}" destId="{D7485E8D-788D-423C-B238-6210C37763C6}" srcOrd="7" destOrd="0" presId="urn:microsoft.com/office/officeart/2008/layout/BendingPictureSemiTransparentText"/>
    <dgm:cxn modelId="{187ACFD9-4A4B-4EA2-BA97-10D02B38588C}" type="presParOf" srcId="{CBCB38C2-9E81-43A8-A22D-FED59F191C18}" destId="{9AC15DCA-0677-4130-8372-B149ABBEEE28}" srcOrd="8" destOrd="0" presId="urn:microsoft.com/office/officeart/2008/layout/BendingPictureSemiTransparentText"/>
    <dgm:cxn modelId="{94B6DDF0-948C-47E9-9858-71552FFD1A9E}" type="presParOf" srcId="{9AC15DCA-0677-4130-8372-B149ABBEEE28}" destId="{95DCE1AD-E352-4463-A262-8369BB7A37BF}" srcOrd="0" destOrd="0" presId="urn:microsoft.com/office/officeart/2008/layout/BendingPictureSemiTransparentText"/>
    <dgm:cxn modelId="{CEAB8800-F9A9-4056-B7D6-7A42F3F83738}" type="presParOf" srcId="{9AC15DCA-0677-4130-8372-B149ABBEEE28}" destId="{64F60758-6750-49EA-B10A-7570733972CF}" srcOrd="1" destOrd="0" presId="urn:microsoft.com/office/officeart/2008/layout/BendingPictureSemiTransparentText"/>
    <dgm:cxn modelId="{B4858D5D-A411-4027-98FC-9368DD0DA534}" type="presParOf" srcId="{CBCB38C2-9E81-43A8-A22D-FED59F191C18}" destId="{F61D170F-0291-471C-9FE1-726DEA94BD39}" srcOrd="9" destOrd="0" presId="urn:microsoft.com/office/officeart/2008/layout/BendingPictureSemiTransparentText"/>
    <dgm:cxn modelId="{7D13118C-3651-46E6-9D11-0AA2B046084C}" type="presParOf" srcId="{CBCB38C2-9E81-43A8-A22D-FED59F191C18}" destId="{D2869ABD-26A9-4476-ACD9-9B30DF31F64E}" srcOrd="10" destOrd="0" presId="urn:microsoft.com/office/officeart/2008/layout/BendingPictureSemiTransparentText"/>
    <dgm:cxn modelId="{76F35FF9-FC77-4B28-82F5-E5C10CF012E7}" type="presParOf" srcId="{D2869ABD-26A9-4476-ACD9-9B30DF31F64E}" destId="{B262EA66-C9A0-4EB3-93CE-E5158D55D8E9}" srcOrd="0" destOrd="0" presId="urn:microsoft.com/office/officeart/2008/layout/BendingPictureSemiTransparentText"/>
    <dgm:cxn modelId="{0979BDBF-6AA3-464B-8B37-8179A46095FE}" type="presParOf" srcId="{D2869ABD-26A9-4476-ACD9-9B30DF31F64E}" destId="{66E2BAAE-9688-4A5D-AD40-39EDEBBA9A55}" srcOrd="1" destOrd="0" presId="urn:microsoft.com/office/officeart/2008/layout/BendingPictureSemiTransparentText"/>
    <dgm:cxn modelId="{71EE5F67-A966-46A7-A496-C5B049F4F232}" type="presParOf" srcId="{CBCB38C2-9E81-43A8-A22D-FED59F191C18}" destId="{5A1785BA-324F-4441-B479-4CE539C521BB}" srcOrd="11" destOrd="0" presId="urn:microsoft.com/office/officeart/2008/layout/BendingPictureSemiTransparentText"/>
    <dgm:cxn modelId="{8CD33A89-930C-42D7-8832-3CBB2D7D2C8F}" type="presParOf" srcId="{CBCB38C2-9E81-43A8-A22D-FED59F191C18}" destId="{7D35C30E-A49F-49C0-87F0-65A83E8C39C9}" srcOrd="12" destOrd="0" presId="urn:microsoft.com/office/officeart/2008/layout/BendingPictureSemiTransparentText"/>
    <dgm:cxn modelId="{B04D3B45-C07E-4F8E-9B53-3706528A49AF}" type="presParOf" srcId="{7D35C30E-A49F-49C0-87F0-65A83E8C39C9}" destId="{384B74C0-7913-414A-A514-308C88BFD074}" srcOrd="0" destOrd="0" presId="urn:microsoft.com/office/officeart/2008/layout/BendingPictureSemiTransparentText"/>
    <dgm:cxn modelId="{B3596EFD-D1B8-4B78-BDF7-0F7A52ED1ADB}" type="presParOf" srcId="{7D35C30E-A49F-49C0-87F0-65A83E8C39C9}" destId="{3D2EF02A-20DE-4B01-8D25-BD7881F7D1DB}" srcOrd="1" destOrd="0" presId="urn:microsoft.com/office/officeart/2008/layout/BendingPictureSemiTransparentText"/>
    <dgm:cxn modelId="{1075CD36-B347-4C83-BB28-E3538A1BE850}" type="presParOf" srcId="{CBCB38C2-9E81-43A8-A22D-FED59F191C18}" destId="{9DA76FBD-2EC3-415B-91E8-053A4FF32FB7}" srcOrd="13" destOrd="0" presId="urn:microsoft.com/office/officeart/2008/layout/BendingPictureSemiTransparentText"/>
    <dgm:cxn modelId="{6D8B13EA-F36D-4CE0-804A-FFA428E65767}" type="presParOf" srcId="{CBCB38C2-9E81-43A8-A22D-FED59F191C18}" destId="{27EE0AC5-842A-4C92-B4B4-5499BC8E8FDD}" srcOrd="14" destOrd="0" presId="urn:microsoft.com/office/officeart/2008/layout/BendingPictureSemiTransparentText"/>
    <dgm:cxn modelId="{79B34246-FFBD-43DE-B844-A117585FE269}" type="presParOf" srcId="{27EE0AC5-842A-4C92-B4B4-5499BC8E8FDD}" destId="{7147AC7E-3999-4B64-8DFA-BFA54CCB09EB}" srcOrd="0" destOrd="0" presId="urn:microsoft.com/office/officeart/2008/layout/BendingPictureSemiTransparentText"/>
    <dgm:cxn modelId="{1E514036-DE90-4E57-8721-E69BBBC0CD7F}" type="presParOf" srcId="{27EE0AC5-842A-4C92-B4B4-5499BC8E8FDD}" destId="{FE3B8348-9862-4166-8010-437150E6A7D7}" srcOrd="1" destOrd="0" presId="urn:microsoft.com/office/officeart/2008/layout/BendingPictureSemiTransparentText"/>
    <dgm:cxn modelId="{8F5560F1-0634-47C6-BFA6-D0FA57EE9ABE}" type="presParOf" srcId="{CBCB38C2-9E81-43A8-A22D-FED59F191C18}" destId="{0EC6547E-2145-4575-A795-DD26FC931199}" srcOrd="15" destOrd="0" presId="urn:microsoft.com/office/officeart/2008/layout/BendingPictureSemiTransparentText"/>
    <dgm:cxn modelId="{69B15033-9324-4C6E-83D8-436C335F1063}" type="presParOf" srcId="{CBCB38C2-9E81-43A8-A22D-FED59F191C18}" destId="{A8DEFCAC-2A14-49E9-9A74-AA5EE328ECFA}" srcOrd="16" destOrd="0" presId="urn:microsoft.com/office/officeart/2008/layout/BendingPictureSemiTransparentText"/>
    <dgm:cxn modelId="{4046F353-F796-4D91-ADCB-A90C30DAD116}" type="presParOf" srcId="{A8DEFCAC-2A14-49E9-9A74-AA5EE328ECFA}" destId="{35D431CF-3C4D-4B09-85AC-99B78A8C0F80}" srcOrd="0" destOrd="0" presId="urn:microsoft.com/office/officeart/2008/layout/BendingPictureSemiTransparentText"/>
    <dgm:cxn modelId="{4A415159-0619-48AB-A564-F4936D055FFC}" type="presParOf" srcId="{A8DEFCAC-2A14-49E9-9A74-AA5EE328ECFA}" destId="{EBCF9344-F9AB-4739-A7B1-9971B7C98D6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a:solidFill>
                <a:srgbClr val="231F20"/>
              </a:solidFill>
            </a:rPr>
            <a:t>Tomato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a:solidFill>
                <a:srgbClr val="231F20"/>
              </a:solidFill>
            </a:rPr>
            <a:t>Basil</a:t>
          </a: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Lettuce</a:t>
          </a:r>
          <a:r>
            <a:rPr lang="pl-PL" sz="1600" b="1" dirty="0">
              <a:solidFill>
                <a:srgbClr val="231F20"/>
              </a:solidFill>
            </a:rPr>
            <a:t>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Carrot</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Cucumber</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Sunflower</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158C4C-54CD-4F9C-A1F9-002E007172D8}" type="doc">
      <dgm:prSet loTypeId="urn:microsoft.com/office/officeart/2008/layout/PictureGrid" loCatId="picture" qsTypeId="urn:microsoft.com/office/officeart/2005/8/quickstyle/simple5" qsCatId="simple" csTypeId="urn:microsoft.com/office/officeart/2005/8/colors/accent1_2" csCatId="accent1" phldr="1"/>
      <dgm:spPr/>
      <dgm:t>
        <a:bodyPr/>
        <a:lstStyle/>
        <a:p>
          <a:endParaRPr lang="pl-PL"/>
        </a:p>
      </dgm:t>
    </dgm:pt>
    <dgm:pt modelId="{3BEA6487-2F69-4DA6-963A-482E2882D338}">
      <dgm:prSet phldrT="[Tekst]" custT="1"/>
      <dgm:spPr/>
      <dgm:t>
        <a:bodyPr/>
        <a:lstStyle/>
        <a:p>
          <a:r>
            <a:rPr lang="pl-PL" sz="2000" dirty="0">
              <a:solidFill>
                <a:srgbClr val="231F20"/>
              </a:solidFill>
            </a:rPr>
            <a:t>Relay cropping</a:t>
          </a:r>
        </a:p>
      </dgm:t>
    </dgm:pt>
    <dgm:pt modelId="{83CE0687-F73E-4721-85A9-962376EEA594}" type="parTrans" cxnId="{A375F1D4-B826-4E43-8FCC-C764640102BF}">
      <dgm:prSet/>
      <dgm:spPr/>
      <dgm:t>
        <a:bodyPr/>
        <a:lstStyle/>
        <a:p>
          <a:endParaRPr lang="pl-PL" sz="2000">
            <a:solidFill>
              <a:srgbClr val="231F20"/>
            </a:solidFill>
          </a:endParaRPr>
        </a:p>
      </dgm:t>
    </dgm:pt>
    <dgm:pt modelId="{45E32B78-43A0-4507-B90B-81236F124F02}" type="sibTrans" cxnId="{A375F1D4-B826-4E43-8FCC-C764640102BF}">
      <dgm:prSet/>
      <dgm:spPr/>
      <dgm:t>
        <a:bodyPr/>
        <a:lstStyle/>
        <a:p>
          <a:endParaRPr lang="pl-PL" sz="2000">
            <a:solidFill>
              <a:srgbClr val="231F20"/>
            </a:solidFill>
          </a:endParaRPr>
        </a:p>
      </dgm:t>
    </dgm:pt>
    <dgm:pt modelId="{72020974-FC5D-4471-9572-B2551865A339}">
      <dgm:prSet phldrT="[Tekst]" custT="1"/>
      <dgm:spPr/>
      <dgm:t>
        <a:bodyPr/>
        <a:lstStyle/>
        <a:p>
          <a:pPr>
            <a:lnSpc>
              <a:spcPct val="75000"/>
            </a:lnSpc>
            <a:spcAft>
              <a:spcPts val="0"/>
            </a:spcAft>
          </a:pPr>
          <a:r>
            <a:rPr lang="pl-PL" sz="2000" dirty="0">
              <a:solidFill>
                <a:srgbClr val="231F20"/>
              </a:solidFill>
            </a:rPr>
            <a:t>Companion </a:t>
          </a:r>
          <a:r>
            <a:rPr lang="pl-PL" sz="2000" dirty="0" err="1">
              <a:solidFill>
                <a:srgbClr val="231F20"/>
              </a:solidFill>
            </a:rPr>
            <a:t>planting</a:t>
          </a:r>
          <a:endParaRPr lang="pl-PL" sz="2000" dirty="0">
            <a:solidFill>
              <a:srgbClr val="231F20"/>
            </a:solidFill>
          </a:endParaRPr>
        </a:p>
      </dgm:t>
    </dgm:pt>
    <dgm:pt modelId="{8E766085-3887-403C-89E7-659543AF8AF8}" type="parTrans" cxnId="{6AD29CD3-58A5-49DF-9A26-B6551F3E0C28}">
      <dgm:prSet/>
      <dgm:spPr/>
      <dgm:t>
        <a:bodyPr/>
        <a:lstStyle/>
        <a:p>
          <a:endParaRPr lang="pl-PL" sz="2000">
            <a:solidFill>
              <a:srgbClr val="231F20"/>
            </a:solidFill>
          </a:endParaRPr>
        </a:p>
      </dgm:t>
    </dgm:pt>
    <dgm:pt modelId="{D0A4CB08-D832-4A9F-9636-A6E8B9B1EC49}" type="sibTrans" cxnId="{6AD29CD3-58A5-49DF-9A26-B6551F3E0C28}">
      <dgm:prSet/>
      <dgm:spPr/>
      <dgm:t>
        <a:bodyPr/>
        <a:lstStyle/>
        <a:p>
          <a:endParaRPr lang="pl-PL" sz="2000">
            <a:solidFill>
              <a:srgbClr val="231F20"/>
            </a:solidFill>
          </a:endParaRPr>
        </a:p>
      </dgm:t>
    </dgm:pt>
    <dgm:pt modelId="{35DA6B83-1717-4A2D-9D04-D9E79C1F4AAE}">
      <dgm:prSet phldrT="[Tekst]" custT="1"/>
      <dgm:spPr/>
      <dgm:t>
        <a:bodyPr/>
        <a:lstStyle/>
        <a:p>
          <a:r>
            <a:rPr lang="pl-PL" sz="2000">
              <a:solidFill>
                <a:srgbClr val="231F20"/>
              </a:solidFill>
            </a:rPr>
            <a:t>Intercropping</a:t>
          </a:r>
          <a:endParaRPr lang="pl-PL" sz="2000" dirty="0">
            <a:solidFill>
              <a:srgbClr val="231F20"/>
            </a:solidFill>
          </a:endParaRPr>
        </a:p>
      </dgm:t>
    </dgm:pt>
    <dgm:pt modelId="{71959D51-17B6-4772-925D-9C0EA0A79F65}" type="sibTrans" cxnId="{9AE5FB24-6F50-4F5D-866C-34FC95141E92}">
      <dgm:prSet/>
      <dgm:spPr/>
      <dgm:t>
        <a:bodyPr/>
        <a:lstStyle/>
        <a:p>
          <a:endParaRPr lang="pl-PL" sz="2000">
            <a:solidFill>
              <a:srgbClr val="231F20"/>
            </a:solidFill>
          </a:endParaRPr>
        </a:p>
      </dgm:t>
    </dgm:pt>
    <dgm:pt modelId="{1206DAD0-F380-46C9-BF8F-E9A2EC791274}" type="parTrans" cxnId="{9AE5FB24-6F50-4F5D-866C-34FC95141E92}">
      <dgm:prSet/>
      <dgm:spPr/>
      <dgm:t>
        <a:bodyPr/>
        <a:lstStyle/>
        <a:p>
          <a:endParaRPr lang="pl-PL" sz="2000">
            <a:solidFill>
              <a:srgbClr val="231F20"/>
            </a:solidFill>
          </a:endParaRPr>
        </a:p>
      </dgm:t>
    </dgm:pt>
    <dgm:pt modelId="{8600B462-474D-4B22-9673-8235574D8E2F}">
      <dgm:prSet phldrT="[Tekst]" custT="1"/>
      <dgm:spPr/>
      <dgm:t>
        <a:bodyPr/>
        <a:lstStyle/>
        <a:p>
          <a:r>
            <a:rPr lang="pl-PL" sz="2000">
              <a:solidFill>
                <a:srgbClr val="231F20"/>
              </a:solidFill>
            </a:rPr>
            <a:t>Alley cropping</a:t>
          </a:r>
          <a:endParaRPr lang="pl-PL" sz="2000" dirty="0">
            <a:solidFill>
              <a:srgbClr val="231F20"/>
            </a:solidFill>
          </a:endParaRPr>
        </a:p>
      </dgm:t>
    </dgm:pt>
    <dgm:pt modelId="{3CD1ACB4-E666-481E-AD78-35DC4925AB3C}" type="parTrans" cxnId="{6DBDCBDC-D94B-4EFF-9139-0322D54F2B5F}">
      <dgm:prSet/>
      <dgm:spPr/>
      <dgm:t>
        <a:bodyPr/>
        <a:lstStyle/>
        <a:p>
          <a:endParaRPr lang="pl-PL" sz="2000">
            <a:solidFill>
              <a:srgbClr val="231F20"/>
            </a:solidFill>
          </a:endParaRPr>
        </a:p>
      </dgm:t>
    </dgm:pt>
    <dgm:pt modelId="{140EA646-BB4B-400D-866E-04C365FD642D}" type="sibTrans" cxnId="{6DBDCBDC-D94B-4EFF-9139-0322D54F2B5F}">
      <dgm:prSet/>
      <dgm:spPr/>
      <dgm:t>
        <a:bodyPr/>
        <a:lstStyle/>
        <a:p>
          <a:endParaRPr lang="pl-PL" sz="2000">
            <a:solidFill>
              <a:srgbClr val="231F20"/>
            </a:solidFill>
          </a:endParaRPr>
        </a:p>
      </dgm:t>
    </dgm:pt>
    <dgm:pt modelId="{48507739-4710-4658-A299-7AE76CEB4132}" type="pres">
      <dgm:prSet presAssocID="{76158C4C-54CD-4F9C-A1F9-002E007172D8}" presName="Name0" presStyleCnt="0">
        <dgm:presLayoutVars>
          <dgm:dir/>
        </dgm:presLayoutVars>
      </dgm:prSet>
      <dgm:spPr/>
    </dgm:pt>
    <dgm:pt modelId="{EA0DE4D3-A928-49EC-A22B-3D01D16FE721}" type="pres">
      <dgm:prSet presAssocID="{35DA6B83-1717-4A2D-9D04-D9E79C1F4AAE}" presName="composite" presStyleCnt="0"/>
      <dgm:spPr/>
    </dgm:pt>
    <dgm:pt modelId="{35390280-AF45-4D01-AC25-9E3682195B38}" type="pres">
      <dgm:prSet presAssocID="{35DA6B83-1717-4A2D-9D04-D9E79C1F4AAE}" presName="rect2" presStyleLbl="revTx" presStyleIdx="0" presStyleCnt="4">
        <dgm:presLayoutVars>
          <dgm:bulletEnabled val="1"/>
        </dgm:presLayoutVars>
      </dgm:prSet>
      <dgm:spPr/>
    </dgm:pt>
    <dgm:pt modelId="{091E1856-91D9-46D6-BB5F-3BAFCCC2C76F}" type="pres">
      <dgm:prSet presAssocID="{35DA6B83-1717-4A2D-9D04-D9E79C1F4AAE}" presName="rect1" presStyleLbl="align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A7E531A-4B76-48A1-BA5F-7031E7CB827F}" type="pres">
      <dgm:prSet presAssocID="{71959D51-17B6-4772-925D-9C0EA0A79F65}" presName="sibTrans" presStyleCnt="0"/>
      <dgm:spPr/>
    </dgm:pt>
    <dgm:pt modelId="{6C75A5B3-23FD-438F-80E0-4D786D099F1E}" type="pres">
      <dgm:prSet presAssocID="{72020974-FC5D-4471-9572-B2551865A339}" presName="composite" presStyleCnt="0"/>
      <dgm:spPr/>
    </dgm:pt>
    <dgm:pt modelId="{FE1D1461-0B30-47C7-BBFF-AE27B65C43D9}" type="pres">
      <dgm:prSet presAssocID="{72020974-FC5D-4471-9572-B2551865A339}" presName="rect2" presStyleLbl="revTx" presStyleIdx="1" presStyleCnt="4" custScaleX="167450" custLinFactNeighborX="8148" custLinFactNeighborY="-15405">
        <dgm:presLayoutVars>
          <dgm:bulletEnabled val="1"/>
        </dgm:presLayoutVars>
      </dgm:prSet>
      <dgm:spPr/>
    </dgm:pt>
    <dgm:pt modelId="{AF74A84D-290A-40AD-8050-6755077A5C42}" type="pres">
      <dgm:prSet presAssocID="{72020974-FC5D-4471-9572-B2551865A339}" presName="rect1" presStyleLbl="alignImgPlace1" presStyleIdx="1" presStyleCnt="4" custLinFactNeighborX="-26769" custLinFactNeighborY="-49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A9B12D-B523-41D5-BAD9-80824FBA6F53}" type="pres">
      <dgm:prSet presAssocID="{D0A4CB08-D832-4A9F-9636-A6E8B9B1EC49}" presName="sibTrans" presStyleCnt="0"/>
      <dgm:spPr/>
    </dgm:pt>
    <dgm:pt modelId="{7E5A8626-0B3E-4695-B9EA-5F0106856CD8}" type="pres">
      <dgm:prSet presAssocID="{3BEA6487-2F69-4DA6-963A-482E2882D338}" presName="composite" presStyleCnt="0"/>
      <dgm:spPr/>
    </dgm:pt>
    <dgm:pt modelId="{D75CDD89-D800-4F8D-A939-D38261623E1E}" type="pres">
      <dgm:prSet presAssocID="{3BEA6487-2F69-4DA6-963A-482E2882D338}" presName="rect2" presStyleLbl="revTx" presStyleIdx="2" presStyleCnt="4">
        <dgm:presLayoutVars>
          <dgm:bulletEnabled val="1"/>
        </dgm:presLayoutVars>
      </dgm:prSet>
      <dgm:spPr/>
    </dgm:pt>
    <dgm:pt modelId="{26951A28-61BC-408A-A6D2-5006794E81CB}" type="pres">
      <dgm:prSet presAssocID="{3BEA6487-2F69-4DA6-963A-482E2882D338}" presName="rect1" presStyleLbl="align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7CAFADED-CBEF-4613-BCEB-2B8A50877DD2}" type="pres">
      <dgm:prSet presAssocID="{45E32B78-43A0-4507-B90B-81236F124F02}" presName="sibTrans" presStyleCnt="0"/>
      <dgm:spPr/>
    </dgm:pt>
    <dgm:pt modelId="{13F1FB44-C1D8-4566-80F7-CECB6BD19137}" type="pres">
      <dgm:prSet presAssocID="{8600B462-474D-4B22-9673-8235574D8E2F}" presName="composite" presStyleCnt="0"/>
      <dgm:spPr/>
    </dgm:pt>
    <dgm:pt modelId="{36EFEB54-7648-4EED-A19F-E16541307055}" type="pres">
      <dgm:prSet presAssocID="{8600B462-474D-4B22-9673-8235574D8E2F}" presName="rect2" presStyleLbl="revTx" presStyleIdx="3" presStyleCnt="4">
        <dgm:presLayoutVars>
          <dgm:bulletEnabled val="1"/>
        </dgm:presLayoutVars>
      </dgm:prSet>
      <dgm:spPr/>
    </dgm:pt>
    <dgm:pt modelId="{21C7C720-96AD-48A9-A1FE-1F0A00D18F81}" type="pres">
      <dgm:prSet presAssocID="{8600B462-474D-4B22-9673-8235574D8E2F}" presName="rect1" presStyleLbl="align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9AE5FB24-6F50-4F5D-866C-34FC95141E92}" srcId="{76158C4C-54CD-4F9C-A1F9-002E007172D8}" destId="{35DA6B83-1717-4A2D-9D04-D9E79C1F4AAE}" srcOrd="0" destOrd="0" parTransId="{1206DAD0-F380-46C9-BF8F-E9A2EC791274}" sibTransId="{71959D51-17B6-4772-925D-9C0EA0A79F65}"/>
    <dgm:cxn modelId="{95E4B82B-BBE9-487F-B827-EDCBDD4C28E0}" type="presOf" srcId="{35DA6B83-1717-4A2D-9D04-D9E79C1F4AAE}" destId="{35390280-AF45-4D01-AC25-9E3682195B38}" srcOrd="0" destOrd="0" presId="urn:microsoft.com/office/officeart/2008/layout/PictureGrid"/>
    <dgm:cxn modelId="{23347F57-88D2-4866-895B-AF0CADA00939}" type="presOf" srcId="{76158C4C-54CD-4F9C-A1F9-002E007172D8}" destId="{48507739-4710-4658-A299-7AE76CEB4132}" srcOrd="0" destOrd="0" presId="urn:microsoft.com/office/officeart/2008/layout/PictureGrid"/>
    <dgm:cxn modelId="{FE924CA3-0B33-4669-9B65-A0FBEE6E968D}" type="presOf" srcId="{3BEA6487-2F69-4DA6-963A-482E2882D338}" destId="{D75CDD89-D800-4F8D-A939-D38261623E1E}" srcOrd="0" destOrd="0" presId="urn:microsoft.com/office/officeart/2008/layout/PictureGrid"/>
    <dgm:cxn modelId="{E948CFA9-E156-4219-942F-E4E06DFFD408}" type="presOf" srcId="{72020974-FC5D-4471-9572-B2551865A339}" destId="{FE1D1461-0B30-47C7-BBFF-AE27B65C43D9}" srcOrd="0" destOrd="0" presId="urn:microsoft.com/office/officeart/2008/layout/PictureGrid"/>
    <dgm:cxn modelId="{6AD29CD3-58A5-49DF-9A26-B6551F3E0C28}" srcId="{76158C4C-54CD-4F9C-A1F9-002E007172D8}" destId="{72020974-FC5D-4471-9572-B2551865A339}" srcOrd="1" destOrd="0" parTransId="{8E766085-3887-403C-89E7-659543AF8AF8}" sibTransId="{D0A4CB08-D832-4A9F-9636-A6E8B9B1EC49}"/>
    <dgm:cxn modelId="{A375F1D4-B826-4E43-8FCC-C764640102BF}" srcId="{76158C4C-54CD-4F9C-A1F9-002E007172D8}" destId="{3BEA6487-2F69-4DA6-963A-482E2882D338}" srcOrd="2" destOrd="0" parTransId="{83CE0687-F73E-4721-85A9-962376EEA594}" sibTransId="{45E32B78-43A0-4507-B90B-81236F124F02}"/>
    <dgm:cxn modelId="{6DBDCBDC-D94B-4EFF-9139-0322D54F2B5F}" srcId="{76158C4C-54CD-4F9C-A1F9-002E007172D8}" destId="{8600B462-474D-4B22-9673-8235574D8E2F}" srcOrd="3" destOrd="0" parTransId="{3CD1ACB4-E666-481E-AD78-35DC4925AB3C}" sibTransId="{140EA646-BB4B-400D-866E-04C365FD642D}"/>
    <dgm:cxn modelId="{90DE34E3-3EBE-4B4A-8836-A524C32AA7FB}" type="presOf" srcId="{8600B462-474D-4B22-9673-8235574D8E2F}" destId="{36EFEB54-7648-4EED-A19F-E16541307055}" srcOrd="0" destOrd="0" presId="urn:microsoft.com/office/officeart/2008/layout/PictureGrid"/>
    <dgm:cxn modelId="{686ACA3A-35E8-475E-BE4A-035437095988}" type="presParOf" srcId="{48507739-4710-4658-A299-7AE76CEB4132}" destId="{EA0DE4D3-A928-49EC-A22B-3D01D16FE721}" srcOrd="0" destOrd="0" presId="urn:microsoft.com/office/officeart/2008/layout/PictureGrid"/>
    <dgm:cxn modelId="{D6034EE8-C2BD-440E-8B39-A8D374C09731}" type="presParOf" srcId="{EA0DE4D3-A928-49EC-A22B-3D01D16FE721}" destId="{35390280-AF45-4D01-AC25-9E3682195B38}" srcOrd="0" destOrd="0" presId="urn:microsoft.com/office/officeart/2008/layout/PictureGrid"/>
    <dgm:cxn modelId="{F7E217B2-469D-41AD-9DDA-F97E77605763}" type="presParOf" srcId="{EA0DE4D3-A928-49EC-A22B-3D01D16FE721}" destId="{091E1856-91D9-46D6-BB5F-3BAFCCC2C76F}" srcOrd="1" destOrd="0" presId="urn:microsoft.com/office/officeart/2008/layout/PictureGrid"/>
    <dgm:cxn modelId="{473CC2D5-D7A2-4C36-A834-BDA114D96D3B}" type="presParOf" srcId="{48507739-4710-4658-A299-7AE76CEB4132}" destId="{1A7E531A-4B76-48A1-BA5F-7031E7CB827F}" srcOrd="1" destOrd="0" presId="urn:microsoft.com/office/officeart/2008/layout/PictureGrid"/>
    <dgm:cxn modelId="{81CE994C-4A46-4F86-ABBA-7B141F353A51}" type="presParOf" srcId="{48507739-4710-4658-A299-7AE76CEB4132}" destId="{6C75A5B3-23FD-438F-80E0-4D786D099F1E}" srcOrd="2" destOrd="0" presId="urn:microsoft.com/office/officeart/2008/layout/PictureGrid"/>
    <dgm:cxn modelId="{66DC96BD-FAF7-48DB-982F-FBCACB810407}" type="presParOf" srcId="{6C75A5B3-23FD-438F-80E0-4D786D099F1E}" destId="{FE1D1461-0B30-47C7-BBFF-AE27B65C43D9}" srcOrd="0" destOrd="0" presId="urn:microsoft.com/office/officeart/2008/layout/PictureGrid"/>
    <dgm:cxn modelId="{D09B7287-670C-476B-8EE0-C5CD895708EE}" type="presParOf" srcId="{6C75A5B3-23FD-438F-80E0-4D786D099F1E}" destId="{AF74A84D-290A-40AD-8050-6755077A5C42}" srcOrd="1" destOrd="0" presId="urn:microsoft.com/office/officeart/2008/layout/PictureGrid"/>
    <dgm:cxn modelId="{CF5A823C-4CBC-4F73-9AD3-69C76A988EAA}" type="presParOf" srcId="{48507739-4710-4658-A299-7AE76CEB4132}" destId="{52A9B12D-B523-41D5-BAD9-80824FBA6F53}" srcOrd="3" destOrd="0" presId="urn:microsoft.com/office/officeart/2008/layout/PictureGrid"/>
    <dgm:cxn modelId="{07752597-90F3-4919-8A17-268846AEF8CD}" type="presParOf" srcId="{48507739-4710-4658-A299-7AE76CEB4132}" destId="{7E5A8626-0B3E-4695-B9EA-5F0106856CD8}" srcOrd="4" destOrd="0" presId="urn:microsoft.com/office/officeart/2008/layout/PictureGrid"/>
    <dgm:cxn modelId="{B108F45B-1CC3-45CD-B1AC-6775E0BA0DCF}" type="presParOf" srcId="{7E5A8626-0B3E-4695-B9EA-5F0106856CD8}" destId="{D75CDD89-D800-4F8D-A939-D38261623E1E}" srcOrd="0" destOrd="0" presId="urn:microsoft.com/office/officeart/2008/layout/PictureGrid"/>
    <dgm:cxn modelId="{8316E0AE-1D0F-4B79-9B7F-90B92A123B6E}" type="presParOf" srcId="{7E5A8626-0B3E-4695-B9EA-5F0106856CD8}" destId="{26951A28-61BC-408A-A6D2-5006794E81CB}" srcOrd="1" destOrd="0" presId="urn:microsoft.com/office/officeart/2008/layout/PictureGrid"/>
    <dgm:cxn modelId="{B9ACFA2B-5B8E-4A3B-81A4-2886A3626076}" type="presParOf" srcId="{48507739-4710-4658-A299-7AE76CEB4132}" destId="{7CAFADED-CBEF-4613-BCEB-2B8A50877DD2}" srcOrd="5" destOrd="0" presId="urn:microsoft.com/office/officeart/2008/layout/PictureGrid"/>
    <dgm:cxn modelId="{003A16C4-8F21-4B1D-813A-0D0E0FF4898A}" type="presParOf" srcId="{48507739-4710-4658-A299-7AE76CEB4132}" destId="{13F1FB44-C1D8-4566-80F7-CECB6BD19137}" srcOrd="6" destOrd="0" presId="urn:microsoft.com/office/officeart/2008/layout/PictureGrid"/>
    <dgm:cxn modelId="{A4DAA0B0-8A44-4397-98A5-044B7D5DBB35}" type="presParOf" srcId="{13F1FB44-C1D8-4566-80F7-CECB6BD19137}" destId="{36EFEB54-7648-4EED-A19F-E16541307055}" srcOrd="0" destOrd="0" presId="urn:microsoft.com/office/officeart/2008/layout/PictureGrid"/>
    <dgm:cxn modelId="{9986F829-8147-4FEC-8549-3556CCEA82D9}" type="presParOf" srcId="{13F1FB44-C1D8-4566-80F7-CECB6BD19137}" destId="{21C7C720-96AD-48A9-A1FE-1F0A00D18F81}"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00CEFD-1077-4D83-A166-F78E74033243}"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0FD5EE07-CAE4-4DE5-9FC3-26D06A397488}">
      <dgm:prSet phldrT="[Tekst]" custT="1"/>
      <dgm:spPr/>
      <dgm:t>
        <a:bodyPr/>
        <a:lstStyle/>
        <a:p>
          <a:pPr algn="ctr"/>
          <a:r>
            <a:rPr lang="pl-PL" sz="2400" b="0" dirty="0" err="1">
              <a:solidFill>
                <a:schemeClr val="tx1">
                  <a:lumMod val="50000"/>
                </a:schemeClr>
              </a:solidFill>
            </a:rPr>
            <a:t>early</a:t>
          </a:r>
          <a:r>
            <a:rPr lang="pl-PL" sz="2400" b="0" dirty="0">
              <a:solidFill>
                <a:schemeClr val="tx1">
                  <a:lumMod val="50000"/>
                </a:schemeClr>
              </a:solidFill>
            </a:rPr>
            <a:t> </a:t>
          </a:r>
          <a:r>
            <a:rPr lang="pl-PL" sz="2400" b="0" dirty="0" err="1">
              <a:solidFill>
                <a:schemeClr val="tx1">
                  <a:lumMod val="50000"/>
                </a:schemeClr>
              </a:solidFill>
            </a:rPr>
            <a:t>potatoes</a:t>
          </a:r>
          <a:endParaRPr lang="pl-PL" sz="2400" b="0" dirty="0">
            <a:solidFill>
              <a:schemeClr val="tx1">
                <a:lumMod val="50000"/>
              </a:schemeClr>
            </a:solidFill>
          </a:endParaRPr>
        </a:p>
      </dgm:t>
    </dgm:pt>
    <dgm:pt modelId="{695E306E-B807-475C-B614-29E7733CB11A}" type="parTrans" cxnId="{CB715EEA-7AB6-4079-A5A8-90BD4C6623C8}">
      <dgm:prSet/>
      <dgm:spPr/>
      <dgm:t>
        <a:bodyPr/>
        <a:lstStyle/>
        <a:p>
          <a:endParaRPr lang="pl-PL" b="1">
            <a:solidFill>
              <a:schemeClr val="tx1">
                <a:lumMod val="50000"/>
              </a:schemeClr>
            </a:solidFill>
          </a:endParaRPr>
        </a:p>
      </dgm:t>
    </dgm:pt>
    <dgm:pt modelId="{C4B7F53A-3EA7-49A3-8809-DB569C98A407}" type="sibTrans" cxnId="{CB715EEA-7AB6-4079-A5A8-90BD4C6623C8}">
      <dgm:prSet/>
      <dgm:spPr/>
      <dgm:t>
        <a:bodyPr/>
        <a:lstStyle/>
        <a:p>
          <a:endParaRPr lang="pl-PL" b="1">
            <a:solidFill>
              <a:schemeClr val="tx1">
                <a:lumMod val="50000"/>
              </a:schemeClr>
            </a:solidFill>
          </a:endParaRPr>
        </a:p>
      </dgm:t>
    </dgm:pt>
    <dgm:pt modelId="{52ACBB83-8A0F-4D00-92F8-FA359DCAAE8B}">
      <dgm:prSet phldrT="[Tekst]" custT="1"/>
      <dgm:spPr/>
      <dgm:t>
        <a:bodyPr/>
        <a:lstStyle/>
        <a:p>
          <a:pPr algn="ctr"/>
          <a:r>
            <a:rPr lang="pl-PL" sz="2400" b="0" dirty="0" err="1">
              <a:solidFill>
                <a:schemeClr val="tx1">
                  <a:lumMod val="50000"/>
                </a:schemeClr>
              </a:solidFill>
            </a:rPr>
            <a:t>winter</a:t>
          </a:r>
          <a:r>
            <a:rPr lang="pl-PL" sz="2400" b="0" dirty="0">
              <a:solidFill>
                <a:schemeClr val="tx1">
                  <a:lumMod val="50000"/>
                </a:schemeClr>
              </a:solidFill>
            </a:rPr>
            <a:t> </a:t>
          </a:r>
          <a:r>
            <a:rPr lang="pl-PL" sz="2400" b="0" dirty="0" err="1">
              <a:solidFill>
                <a:schemeClr val="tx1">
                  <a:lumMod val="50000"/>
                </a:schemeClr>
              </a:solidFill>
            </a:rPr>
            <a:t>rye</a:t>
          </a:r>
          <a:r>
            <a:rPr lang="pl-PL" sz="2400" b="0" dirty="0">
              <a:solidFill>
                <a:schemeClr val="tx1">
                  <a:lumMod val="50000"/>
                </a:schemeClr>
              </a:solidFill>
            </a:rPr>
            <a:t> </a:t>
          </a:r>
          <a:r>
            <a:rPr lang="pl-PL" sz="2400" b="0" dirty="0" err="1">
              <a:solidFill>
                <a:schemeClr val="tx1">
                  <a:lumMod val="50000"/>
                </a:schemeClr>
              </a:solidFill>
            </a:rPr>
            <a:t>or</a:t>
          </a:r>
          <a:r>
            <a:rPr lang="pl-PL" sz="2400" b="0" dirty="0">
              <a:solidFill>
                <a:schemeClr val="tx1">
                  <a:lumMod val="50000"/>
                </a:schemeClr>
              </a:solidFill>
            </a:rPr>
            <a:t> </a:t>
          </a:r>
          <a:r>
            <a:rPr lang="pl-PL" sz="2400" b="0" dirty="0" err="1">
              <a:solidFill>
                <a:schemeClr val="tx1">
                  <a:lumMod val="50000"/>
                </a:schemeClr>
              </a:solidFill>
            </a:rPr>
            <a:t>wheat</a:t>
          </a:r>
          <a:endParaRPr lang="pl-PL" sz="2400" b="0" dirty="0">
            <a:solidFill>
              <a:schemeClr val="tx1">
                <a:lumMod val="50000"/>
              </a:schemeClr>
            </a:solidFill>
          </a:endParaRPr>
        </a:p>
      </dgm:t>
    </dgm:pt>
    <dgm:pt modelId="{5773F481-DBD8-42E7-B24D-7004187E4FF8}" type="parTrans" cxnId="{FB17F765-1807-4932-ACED-E0772E464477}">
      <dgm:prSet/>
      <dgm:spPr/>
      <dgm:t>
        <a:bodyPr/>
        <a:lstStyle/>
        <a:p>
          <a:endParaRPr lang="pl-PL" b="1">
            <a:solidFill>
              <a:schemeClr val="tx1">
                <a:lumMod val="50000"/>
              </a:schemeClr>
            </a:solidFill>
          </a:endParaRPr>
        </a:p>
      </dgm:t>
    </dgm:pt>
    <dgm:pt modelId="{2FCCBF9D-D2C6-44B3-BF58-360DBE884154}" type="sibTrans" cxnId="{FB17F765-1807-4932-ACED-E0772E464477}">
      <dgm:prSet/>
      <dgm:spPr/>
      <dgm:t>
        <a:bodyPr/>
        <a:lstStyle/>
        <a:p>
          <a:endParaRPr lang="pl-PL" b="1">
            <a:solidFill>
              <a:schemeClr val="tx1">
                <a:lumMod val="50000"/>
              </a:schemeClr>
            </a:solidFill>
          </a:endParaRPr>
        </a:p>
      </dgm:t>
    </dgm:pt>
    <dgm:pt modelId="{307A7FD2-B3D5-4C15-9B94-49175864D1A1}">
      <dgm:prSet phldrT="[Tekst]" custT="1"/>
      <dgm:spPr/>
      <dgm:t>
        <a:bodyPr/>
        <a:lstStyle/>
        <a:p>
          <a:pPr algn="ctr"/>
          <a:r>
            <a:rPr lang="pl-PL" sz="2400" b="0" dirty="0" err="1">
              <a:solidFill>
                <a:schemeClr val="tx1">
                  <a:lumMod val="50000"/>
                </a:schemeClr>
              </a:solidFill>
            </a:rPr>
            <a:t>late</a:t>
          </a:r>
          <a:r>
            <a:rPr lang="pl-PL" sz="2400" b="0" dirty="0">
              <a:solidFill>
                <a:schemeClr val="tx1">
                  <a:lumMod val="50000"/>
                </a:schemeClr>
              </a:solidFill>
            </a:rPr>
            <a:t> </a:t>
          </a:r>
          <a:r>
            <a:rPr lang="pl-PL" sz="2400" b="0" dirty="0" err="1">
              <a:solidFill>
                <a:schemeClr val="tx1">
                  <a:lumMod val="50000"/>
                </a:schemeClr>
              </a:solidFill>
            </a:rPr>
            <a:t>potatoes</a:t>
          </a:r>
          <a:endParaRPr lang="pl-PL" sz="2400" b="0" dirty="0">
            <a:solidFill>
              <a:schemeClr val="tx1">
                <a:lumMod val="50000"/>
              </a:schemeClr>
            </a:solidFill>
          </a:endParaRPr>
        </a:p>
      </dgm:t>
    </dgm:pt>
    <dgm:pt modelId="{FBCD0261-237D-4AE1-8A81-69A4BD4453D6}" type="sibTrans" cxnId="{92D7FDA6-4ACA-4332-A513-56B9EF2D50C8}">
      <dgm:prSet/>
      <dgm:spPr/>
      <dgm:t>
        <a:bodyPr/>
        <a:lstStyle/>
        <a:p>
          <a:endParaRPr lang="pl-PL" b="1">
            <a:solidFill>
              <a:schemeClr val="tx1">
                <a:lumMod val="50000"/>
              </a:schemeClr>
            </a:solidFill>
          </a:endParaRPr>
        </a:p>
      </dgm:t>
    </dgm:pt>
    <dgm:pt modelId="{4A6C53D8-BCEE-45D2-8797-5883EFA17531}" type="parTrans" cxnId="{92D7FDA6-4ACA-4332-A513-56B9EF2D50C8}">
      <dgm:prSet/>
      <dgm:spPr/>
      <dgm:t>
        <a:bodyPr/>
        <a:lstStyle/>
        <a:p>
          <a:endParaRPr lang="pl-PL" b="1">
            <a:solidFill>
              <a:schemeClr val="tx1">
                <a:lumMod val="50000"/>
              </a:schemeClr>
            </a:solidFill>
          </a:endParaRPr>
        </a:p>
      </dgm:t>
    </dgm:pt>
    <dgm:pt modelId="{08019B42-ACF6-4DDD-B4CC-936989B7DF20}" type="pres">
      <dgm:prSet presAssocID="{DA00CEFD-1077-4D83-A166-F78E74033243}" presName="Name0" presStyleCnt="0">
        <dgm:presLayoutVars>
          <dgm:dir/>
        </dgm:presLayoutVars>
      </dgm:prSet>
      <dgm:spPr/>
    </dgm:pt>
    <dgm:pt modelId="{06691FBC-2159-4368-AF7B-52AB0FE97A41}" type="pres">
      <dgm:prSet presAssocID="{0FD5EE07-CAE4-4DE5-9FC3-26D06A397488}" presName="composite" presStyleCnt="0"/>
      <dgm:spPr/>
    </dgm:pt>
    <dgm:pt modelId="{98762FD5-D56F-49D5-9C03-983B22452517}" type="pres">
      <dgm:prSet presAssocID="{0FD5EE07-CAE4-4DE5-9FC3-26D06A397488}" presName="rect2" presStyleLbl="revTx" presStyleIdx="0" presStyleCnt="3">
        <dgm:presLayoutVars>
          <dgm:bulletEnabled val="1"/>
        </dgm:presLayoutVars>
      </dgm:prSet>
      <dgm:spPr/>
    </dgm:pt>
    <dgm:pt modelId="{47C59F48-0126-44C6-BC92-E67B48F96D74}" type="pres">
      <dgm:prSet presAssocID="{0FD5EE07-CAE4-4DE5-9FC3-26D06A397488}" presName="rect1" presStyleLbl="alignImgPlace1" presStyleIdx="0"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2B9A118C-F824-47C0-9143-13D9D84615EF}" type="pres">
      <dgm:prSet presAssocID="{C4B7F53A-3EA7-49A3-8809-DB569C98A407}" presName="sibTrans" presStyleCnt="0"/>
      <dgm:spPr/>
    </dgm:pt>
    <dgm:pt modelId="{9F042C83-9BA8-4B5B-AAC9-2252507151BC}" type="pres">
      <dgm:prSet presAssocID="{307A7FD2-B3D5-4C15-9B94-49175864D1A1}" presName="composite" presStyleCnt="0"/>
      <dgm:spPr/>
    </dgm:pt>
    <dgm:pt modelId="{0B7706FE-4599-419F-8767-75522D76BBEE}" type="pres">
      <dgm:prSet presAssocID="{307A7FD2-B3D5-4C15-9B94-49175864D1A1}" presName="rect2" presStyleLbl="revTx" presStyleIdx="1" presStyleCnt="3">
        <dgm:presLayoutVars>
          <dgm:bulletEnabled val="1"/>
        </dgm:presLayoutVars>
      </dgm:prSet>
      <dgm:spPr/>
    </dgm:pt>
    <dgm:pt modelId="{67911363-0C97-42D4-945B-4090446C9C70}" type="pres">
      <dgm:prSet presAssocID="{307A7FD2-B3D5-4C15-9B94-49175864D1A1}" presName="rect1" presStyleLbl="alignImgPlace1" presStyleIdx="1"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59344436-ECE8-4667-8A36-8D1059248221}" type="pres">
      <dgm:prSet presAssocID="{FBCD0261-237D-4AE1-8A81-69A4BD4453D6}" presName="sibTrans" presStyleCnt="0"/>
      <dgm:spPr/>
    </dgm:pt>
    <dgm:pt modelId="{6F3F7F3C-680D-4541-98D5-06C6129FA0F5}" type="pres">
      <dgm:prSet presAssocID="{52ACBB83-8A0F-4D00-92F8-FA359DCAAE8B}" presName="composite" presStyleCnt="0"/>
      <dgm:spPr/>
    </dgm:pt>
    <dgm:pt modelId="{939318C6-1915-4B1D-93DC-B6E0F6BC8AE4}" type="pres">
      <dgm:prSet presAssocID="{52ACBB83-8A0F-4D00-92F8-FA359DCAAE8B}" presName="rect2" presStyleLbl="revTx" presStyleIdx="2" presStyleCnt="3" custLinFactNeighborX="9963" custLinFactNeighborY="21120">
        <dgm:presLayoutVars>
          <dgm:bulletEnabled val="1"/>
        </dgm:presLayoutVars>
      </dgm:prSet>
      <dgm:spPr/>
    </dgm:pt>
    <dgm:pt modelId="{9E36BB42-8053-4276-A6EB-BB757AB43090}" type="pres">
      <dgm:prSet presAssocID="{52ACBB83-8A0F-4D00-92F8-FA359DCAAE8B}" presName="rect1" presStyleLbl="alignImgPlace1" presStyleIdx="2"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FB17F765-1807-4932-ACED-E0772E464477}" srcId="{DA00CEFD-1077-4D83-A166-F78E74033243}" destId="{52ACBB83-8A0F-4D00-92F8-FA359DCAAE8B}" srcOrd="2" destOrd="0" parTransId="{5773F481-DBD8-42E7-B24D-7004187E4FF8}" sibTransId="{2FCCBF9D-D2C6-44B3-BF58-360DBE884154}"/>
    <dgm:cxn modelId="{E3FF336D-00E3-4CB4-B002-79F341408534}" type="presOf" srcId="{52ACBB83-8A0F-4D00-92F8-FA359DCAAE8B}" destId="{939318C6-1915-4B1D-93DC-B6E0F6BC8AE4}" srcOrd="0" destOrd="0" presId="urn:microsoft.com/office/officeart/2008/layout/PictureGrid"/>
    <dgm:cxn modelId="{7E80DC54-1728-4596-A59D-60A1C5D126F0}" type="presOf" srcId="{0FD5EE07-CAE4-4DE5-9FC3-26D06A397488}" destId="{98762FD5-D56F-49D5-9C03-983B22452517}" srcOrd="0" destOrd="0" presId="urn:microsoft.com/office/officeart/2008/layout/PictureGrid"/>
    <dgm:cxn modelId="{47A9D793-AFD3-4977-BC99-829E1474F42D}" type="presOf" srcId="{307A7FD2-B3D5-4C15-9B94-49175864D1A1}" destId="{0B7706FE-4599-419F-8767-75522D76BBEE}" srcOrd="0" destOrd="0" presId="urn:microsoft.com/office/officeart/2008/layout/PictureGrid"/>
    <dgm:cxn modelId="{92D7FDA6-4ACA-4332-A513-56B9EF2D50C8}" srcId="{DA00CEFD-1077-4D83-A166-F78E74033243}" destId="{307A7FD2-B3D5-4C15-9B94-49175864D1A1}" srcOrd="1" destOrd="0" parTransId="{4A6C53D8-BCEE-45D2-8797-5883EFA17531}" sibTransId="{FBCD0261-237D-4AE1-8A81-69A4BD4453D6}"/>
    <dgm:cxn modelId="{CB715EEA-7AB6-4079-A5A8-90BD4C6623C8}" srcId="{DA00CEFD-1077-4D83-A166-F78E74033243}" destId="{0FD5EE07-CAE4-4DE5-9FC3-26D06A397488}" srcOrd="0" destOrd="0" parTransId="{695E306E-B807-475C-B614-29E7733CB11A}" sibTransId="{C4B7F53A-3EA7-49A3-8809-DB569C98A407}"/>
    <dgm:cxn modelId="{671F4BF4-8676-40DC-AABE-BBB696300433}" type="presOf" srcId="{DA00CEFD-1077-4D83-A166-F78E74033243}" destId="{08019B42-ACF6-4DDD-B4CC-936989B7DF20}" srcOrd="0" destOrd="0" presId="urn:microsoft.com/office/officeart/2008/layout/PictureGrid"/>
    <dgm:cxn modelId="{5D322BAE-1092-47B4-9F07-E1B38B4C8660}" type="presParOf" srcId="{08019B42-ACF6-4DDD-B4CC-936989B7DF20}" destId="{06691FBC-2159-4368-AF7B-52AB0FE97A41}" srcOrd="0" destOrd="0" presId="urn:microsoft.com/office/officeart/2008/layout/PictureGrid"/>
    <dgm:cxn modelId="{2F14DC5E-9F91-4D1E-8AEB-F02FCBE22F06}" type="presParOf" srcId="{06691FBC-2159-4368-AF7B-52AB0FE97A41}" destId="{98762FD5-D56F-49D5-9C03-983B22452517}" srcOrd="0" destOrd="0" presId="urn:microsoft.com/office/officeart/2008/layout/PictureGrid"/>
    <dgm:cxn modelId="{62C0F6C9-978B-4806-AC6E-BDC002FFE614}" type="presParOf" srcId="{06691FBC-2159-4368-AF7B-52AB0FE97A41}" destId="{47C59F48-0126-44C6-BC92-E67B48F96D74}" srcOrd="1" destOrd="0" presId="urn:microsoft.com/office/officeart/2008/layout/PictureGrid"/>
    <dgm:cxn modelId="{9E44DB03-BFAC-4182-9868-8C017DE85E24}" type="presParOf" srcId="{08019B42-ACF6-4DDD-B4CC-936989B7DF20}" destId="{2B9A118C-F824-47C0-9143-13D9D84615EF}" srcOrd="1" destOrd="0" presId="urn:microsoft.com/office/officeart/2008/layout/PictureGrid"/>
    <dgm:cxn modelId="{79683C6C-9754-41BB-9537-190B2D87E317}" type="presParOf" srcId="{08019B42-ACF6-4DDD-B4CC-936989B7DF20}" destId="{9F042C83-9BA8-4B5B-AAC9-2252507151BC}" srcOrd="2" destOrd="0" presId="urn:microsoft.com/office/officeart/2008/layout/PictureGrid"/>
    <dgm:cxn modelId="{F9EF3DB5-683D-493A-AC00-0D0F3D4E78BB}" type="presParOf" srcId="{9F042C83-9BA8-4B5B-AAC9-2252507151BC}" destId="{0B7706FE-4599-419F-8767-75522D76BBEE}" srcOrd="0" destOrd="0" presId="urn:microsoft.com/office/officeart/2008/layout/PictureGrid"/>
    <dgm:cxn modelId="{AFCCF6CC-E039-4D8F-A256-E6D34D1868F3}" type="presParOf" srcId="{9F042C83-9BA8-4B5B-AAC9-2252507151BC}" destId="{67911363-0C97-42D4-945B-4090446C9C70}" srcOrd="1" destOrd="0" presId="urn:microsoft.com/office/officeart/2008/layout/PictureGrid"/>
    <dgm:cxn modelId="{E58A9465-83D4-4DA5-8477-5F239590E68E}" type="presParOf" srcId="{08019B42-ACF6-4DDD-B4CC-936989B7DF20}" destId="{59344436-ECE8-4667-8A36-8D1059248221}" srcOrd="3" destOrd="0" presId="urn:microsoft.com/office/officeart/2008/layout/PictureGrid"/>
    <dgm:cxn modelId="{22954C2B-5FCC-409B-8C59-DC266B1014E2}" type="presParOf" srcId="{08019B42-ACF6-4DDD-B4CC-936989B7DF20}" destId="{6F3F7F3C-680D-4541-98D5-06C6129FA0F5}" srcOrd="4" destOrd="0" presId="urn:microsoft.com/office/officeart/2008/layout/PictureGrid"/>
    <dgm:cxn modelId="{35ABA59D-470E-414D-9EA9-70393EF1FC6C}" type="presParOf" srcId="{6F3F7F3C-680D-4541-98D5-06C6129FA0F5}" destId="{939318C6-1915-4B1D-93DC-B6E0F6BC8AE4}" srcOrd="0" destOrd="0" presId="urn:microsoft.com/office/officeart/2008/layout/PictureGrid"/>
    <dgm:cxn modelId="{42488DB4-CB3E-47B5-AA3F-A05AC1F14D98}" type="presParOf" srcId="{6F3F7F3C-680D-4541-98D5-06C6129FA0F5}" destId="{9E36BB42-8053-4276-A6EB-BB757AB43090}"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62836"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b="1" kern="1200" dirty="0"/>
            <a:t>a return to the roots of traditional farming</a:t>
          </a:r>
          <a:endParaRPr lang="pl-PL" sz="23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b="1" kern="1200" dirty="0"/>
            <a:t>a leap forward in innovative, sustainable agriculture </a:t>
          </a:r>
          <a:endParaRPr lang="pl-PL" sz="23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26454" y="1747"/>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231F20"/>
              </a:solidFill>
            </a:rPr>
            <a:t>Winter c</a:t>
          </a:r>
          <a:r>
            <a:rPr lang="pl-PL" sz="2400" b="1" i="0" kern="1200" dirty="0" err="1">
              <a:solidFill>
                <a:srgbClr val="231F20"/>
              </a:solidFill>
            </a:rPr>
            <a:t>over</a:t>
          </a:r>
          <a:r>
            <a:rPr lang="en-US" sz="2400" b="1" i="0" kern="1200" dirty="0">
              <a:solidFill>
                <a:srgbClr val="231F20"/>
              </a:solidFill>
            </a:rPr>
            <a:t> crops </a:t>
          </a:r>
          <a:r>
            <a:rPr lang="en-US" sz="2400" kern="1200" dirty="0">
              <a:solidFill>
                <a:srgbClr val="231F20"/>
              </a:solidFill>
            </a:rPr>
            <a:t>are sown when a spring crop is planned for the following year</a:t>
          </a:r>
          <a:r>
            <a:rPr lang="pl-PL" sz="2400" kern="1200" dirty="0">
              <a:solidFill>
                <a:srgbClr val="231F20"/>
              </a:solidFill>
            </a:rPr>
            <a:t>.</a:t>
          </a:r>
        </a:p>
      </dsp:txBody>
      <dsp:txXfrm>
        <a:off x="2426454" y="1747"/>
        <a:ext cx="3429616" cy="1551160"/>
      </dsp:txXfrm>
    </dsp:sp>
    <dsp:sp modelId="{CCE3EBC2-C8E7-4C2E-91C0-9DA33A006D96}">
      <dsp:nvSpPr>
        <dsp:cNvPr id="0" name=""/>
        <dsp:cNvSpPr/>
      </dsp:nvSpPr>
      <dsp:spPr>
        <a:xfrm>
          <a:off x="737240" y="1747"/>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737240" y="1808849"/>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i="0" kern="1200" dirty="0">
              <a:solidFill>
                <a:srgbClr val="231F20"/>
              </a:solidFill>
            </a:rPr>
            <a:t> </a:t>
          </a:r>
          <a:r>
            <a:rPr lang="pl-PL" sz="2400" b="1" i="0" kern="1200" dirty="0">
              <a:solidFill>
                <a:srgbClr val="231F20"/>
              </a:solidFill>
            </a:rPr>
            <a:t>S</a:t>
          </a:r>
          <a:r>
            <a:rPr lang="en-US" sz="2400" b="1" i="0" kern="1200" dirty="0" err="1">
              <a:solidFill>
                <a:srgbClr val="231F20"/>
              </a:solidFill>
            </a:rPr>
            <a:t>tubble</a:t>
          </a:r>
          <a:r>
            <a:rPr lang="en-US" sz="2400" b="1" i="0" kern="1200" dirty="0">
              <a:solidFill>
                <a:srgbClr val="231F20"/>
              </a:solidFill>
            </a:rPr>
            <a:t> c</a:t>
          </a:r>
          <a:r>
            <a:rPr lang="pl-PL" sz="2400" b="1" i="0" kern="1200" dirty="0" err="1">
              <a:solidFill>
                <a:srgbClr val="231F20"/>
              </a:solidFill>
            </a:rPr>
            <a:t>over</a:t>
          </a:r>
          <a:r>
            <a:rPr lang="en-US" sz="2400" b="1" i="0" kern="1200" dirty="0">
              <a:solidFill>
                <a:srgbClr val="231F20"/>
              </a:solidFill>
            </a:rPr>
            <a:t> crops </a:t>
          </a:r>
          <a:r>
            <a:rPr lang="en-US" sz="2400" kern="1200" dirty="0">
              <a:solidFill>
                <a:srgbClr val="231F20"/>
              </a:solidFill>
            </a:rPr>
            <a:t>are sown when a winter crop is planned. </a:t>
          </a:r>
          <a:endParaRPr lang="pl-PL" sz="2400" kern="1200" dirty="0">
            <a:solidFill>
              <a:srgbClr val="231F20"/>
            </a:solidFill>
          </a:endParaRPr>
        </a:p>
      </dsp:txBody>
      <dsp:txXfrm>
        <a:off x="737240" y="1808849"/>
        <a:ext cx="3429616" cy="1551160"/>
      </dsp:txXfrm>
    </dsp:sp>
    <dsp:sp modelId="{647C7C7D-9520-4D9F-96A9-866EAFE60D9C}">
      <dsp:nvSpPr>
        <dsp:cNvPr id="0" name=""/>
        <dsp:cNvSpPr/>
      </dsp:nvSpPr>
      <dsp:spPr>
        <a:xfrm>
          <a:off x="4320421" y="1808849"/>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0" i="0" kern="1200" dirty="0">
              <a:solidFill>
                <a:srgbClr val="231F20"/>
              </a:solidFill>
            </a:rPr>
            <a:t>CEREALS</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OILSEEDS</a:t>
          </a: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FORAGE CROPS</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0" i="0" kern="1200" dirty="0">
              <a:solidFill>
                <a:srgbClr val="231F20"/>
              </a:solidFill>
            </a:rPr>
            <a:t>SMALL-SEEDED LEGUMES</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0" i="0" kern="1200" dirty="0">
              <a:solidFill>
                <a:srgbClr val="231F20"/>
              </a:solidFill>
            </a:rPr>
            <a:t>LARGE-SEEDED LEGUMES</a:t>
          </a:r>
          <a:endParaRPr lang="pl-PL" sz="26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a:solidFill>
                <a:srgbClr val="231F20"/>
              </a:solidFill>
            </a:rPr>
            <a:t>NECTARIFEROUS PLANTS</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1069832" y="0"/>
          <a:ext cx="9244093" cy="1234459"/>
        </a:xfrm>
        <a:prstGeom prst="rect">
          <a:avLst/>
        </a:prstGeom>
        <a:solidFill>
          <a:srgbClr val="9FDADF">
            <a:alpha val="4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613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It is important to include leguminous plants in catch crops, as they have the ability to </a:t>
          </a:r>
          <a:r>
            <a:rPr lang="en-US" sz="2400" b="1" i="1" kern="1200" dirty="0">
              <a:solidFill>
                <a:srgbClr val="231F20"/>
              </a:solidFill>
              <a:latin typeface="Calibri" panose="020F0502020204030204" pitchFamily="34" charset="0"/>
              <a:ea typeface="Calibri" panose="020F0502020204030204" pitchFamily="34" charset="0"/>
              <a:cs typeface="Vrinda" panose="020B0502040204020203" pitchFamily="34" charset="0"/>
            </a:rPr>
            <a:t>fix atmospheric nitrogen</a:t>
          </a: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Most common leguminous plants are:</a:t>
          </a:r>
          <a:endPar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1069832" y="0"/>
        <a:ext cx="9244093" cy="1234459"/>
      </dsp:txXfrm>
    </dsp:sp>
    <dsp:sp modelId="{BB8FA752-E465-409F-9927-217BE7235794}">
      <dsp:nvSpPr>
        <dsp:cNvPr id="0" name=""/>
        <dsp:cNvSpPr/>
      </dsp:nvSpPr>
      <dsp:spPr>
        <a:xfrm>
          <a:off x="0" y="1"/>
          <a:ext cx="864113" cy="129616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88EF4-A875-4BE0-85A8-5E1D4EB7EE2E}">
      <dsp:nvSpPr>
        <dsp:cNvPr id="0" name=""/>
        <dsp:cNvSpPr/>
      </dsp:nvSpPr>
      <dsp:spPr>
        <a:xfrm>
          <a:off x="60884" y="3118"/>
          <a:ext cx="2131953" cy="182733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104847C-0863-4AA8-92A1-60394208D916}">
      <dsp:nvSpPr>
        <dsp:cNvPr id="0" name=""/>
        <dsp:cNvSpPr/>
      </dsp:nvSpPr>
      <dsp:spPr>
        <a:xfrm>
          <a:off x="60884"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t>RED CLOVER</a:t>
          </a:r>
        </a:p>
      </dsp:txBody>
      <dsp:txXfrm>
        <a:off x="60884" y="1282253"/>
        <a:ext cx="2131953" cy="438560"/>
      </dsp:txXfrm>
    </dsp:sp>
    <dsp:sp modelId="{32BA6F76-573F-4A1B-9E33-A6B06ADB4CF4}">
      <dsp:nvSpPr>
        <dsp:cNvPr id="0" name=""/>
        <dsp:cNvSpPr/>
      </dsp:nvSpPr>
      <dsp:spPr>
        <a:xfrm>
          <a:off x="2410290" y="3118"/>
          <a:ext cx="2131953" cy="182733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D873913-5663-4780-BA39-7F71B1CACFB6}">
      <dsp:nvSpPr>
        <dsp:cNvPr id="0" name=""/>
        <dsp:cNvSpPr/>
      </dsp:nvSpPr>
      <dsp:spPr>
        <a:xfrm>
          <a:off x="2410290"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t>HORSEBEAN</a:t>
          </a:r>
        </a:p>
      </dsp:txBody>
      <dsp:txXfrm>
        <a:off x="2410290" y="1282253"/>
        <a:ext cx="2131953" cy="438560"/>
      </dsp:txXfrm>
    </dsp:sp>
    <dsp:sp modelId="{E8868D56-3E9C-4F65-822C-2D439D6EFDA3}">
      <dsp:nvSpPr>
        <dsp:cNvPr id="0" name=""/>
        <dsp:cNvSpPr/>
      </dsp:nvSpPr>
      <dsp:spPr>
        <a:xfrm>
          <a:off x="4759696" y="3118"/>
          <a:ext cx="2131953" cy="182733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A5D7016-9C4E-4A35-823C-06978C6160A6}">
      <dsp:nvSpPr>
        <dsp:cNvPr id="0" name=""/>
        <dsp:cNvSpPr/>
      </dsp:nvSpPr>
      <dsp:spPr>
        <a:xfrm>
          <a:off x="4759696"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t>COMMON VETCH</a:t>
          </a:r>
        </a:p>
      </dsp:txBody>
      <dsp:txXfrm>
        <a:off x="4759696" y="1282253"/>
        <a:ext cx="2131953" cy="438560"/>
      </dsp:txXfrm>
    </dsp:sp>
    <dsp:sp modelId="{484C9121-F8C1-4EC5-A035-A1B7D2F53E2A}">
      <dsp:nvSpPr>
        <dsp:cNvPr id="0" name=""/>
        <dsp:cNvSpPr/>
      </dsp:nvSpPr>
      <dsp:spPr>
        <a:xfrm>
          <a:off x="7109102" y="3118"/>
          <a:ext cx="2131953" cy="182733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50D0ACE3-33A5-4ACE-8897-DDC548D75712}">
      <dsp:nvSpPr>
        <dsp:cNvPr id="0" name=""/>
        <dsp:cNvSpPr/>
      </dsp:nvSpPr>
      <dsp:spPr>
        <a:xfrm>
          <a:off x="7109102"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t>BLUE LUPIN</a:t>
          </a:r>
        </a:p>
      </dsp:txBody>
      <dsp:txXfrm>
        <a:off x="7109102" y="1282253"/>
        <a:ext cx="2131953" cy="438560"/>
      </dsp:txXfrm>
    </dsp:sp>
    <dsp:sp modelId="{189431B4-06DD-4838-9F0C-3A8C6FB81253}">
      <dsp:nvSpPr>
        <dsp:cNvPr id="0" name=""/>
        <dsp:cNvSpPr/>
      </dsp:nvSpPr>
      <dsp:spPr>
        <a:xfrm>
          <a:off x="60884" y="2043649"/>
          <a:ext cx="2131953" cy="1827336"/>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9DE67270-96C2-428E-AA62-7B1645048B42}">
      <dsp:nvSpPr>
        <dsp:cNvPr id="0" name=""/>
        <dsp:cNvSpPr/>
      </dsp:nvSpPr>
      <dsp:spPr>
        <a:xfrm>
          <a:off x="60884"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t>FIELD PEA</a:t>
          </a:r>
        </a:p>
      </dsp:txBody>
      <dsp:txXfrm>
        <a:off x="60884" y="3322784"/>
        <a:ext cx="2131953" cy="438560"/>
      </dsp:txXfrm>
    </dsp:sp>
    <dsp:sp modelId="{CF42E95F-59F6-4C7D-B59F-A34B768B48E1}">
      <dsp:nvSpPr>
        <dsp:cNvPr id="0" name=""/>
        <dsp:cNvSpPr/>
      </dsp:nvSpPr>
      <dsp:spPr>
        <a:xfrm>
          <a:off x="2410290" y="2043649"/>
          <a:ext cx="2131953" cy="1827336"/>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4159AD9-5031-4E0F-9CC8-5C982F88629C}">
      <dsp:nvSpPr>
        <dsp:cNvPr id="0" name=""/>
        <dsp:cNvSpPr/>
      </dsp:nvSpPr>
      <dsp:spPr>
        <a:xfrm>
          <a:off x="2410290"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t>YELLOW LUPIN</a:t>
          </a:r>
        </a:p>
      </dsp:txBody>
      <dsp:txXfrm>
        <a:off x="2410290" y="3322784"/>
        <a:ext cx="2131953" cy="438560"/>
      </dsp:txXfrm>
    </dsp:sp>
    <dsp:sp modelId="{92987857-76FE-490E-8DEC-2C23159501E1}">
      <dsp:nvSpPr>
        <dsp:cNvPr id="0" name=""/>
        <dsp:cNvSpPr/>
      </dsp:nvSpPr>
      <dsp:spPr>
        <a:xfrm>
          <a:off x="4759696" y="2043649"/>
          <a:ext cx="2131953" cy="1827336"/>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A370DE4D-44B3-4F4F-A67D-08F12A388317}">
      <dsp:nvSpPr>
        <dsp:cNvPr id="0" name=""/>
        <dsp:cNvSpPr/>
      </dsp:nvSpPr>
      <dsp:spPr>
        <a:xfrm>
          <a:off x="4759696"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t>SERADELA</a:t>
          </a:r>
        </a:p>
      </dsp:txBody>
      <dsp:txXfrm>
        <a:off x="4759696" y="3322784"/>
        <a:ext cx="2131953" cy="438560"/>
      </dsp:txXfrm>
    </dsp:sp>
    <dsp:sp modelId="{53C9F489-CE09-47A3-9AF9-83B4B9AEF2B6}">
      <dsp:nvSpPr>
        <dsp:cNvPr id="0" name=""/>
        <dsp:cNvSpPr/>
      </dsp:nvSpPr>
      <dsp:spPr>
        <a:xfrm>
          <a:off x="7109102" y="2043649"/>
          <a:ext cx="2131953" cy="1827336"/>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F89D3BD5-1050-4763-8ABE-8F9C7761A20E}">
      <dsp:nvSpPr>
        <dsp:cNvPr id="0" name=""/>
        <dsp:cNvSpPr/>
      </dsp:nvSpPr>
      <dsp:spPr>
        <a:xfrm>
          <a:off x="7109102"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t>FACELIA</a:t>
          </a:r>
        </a:p>
      </dsp:txBody>
      <dsp:txXfrm>
        <a:off x="7109102" y="3322784"/>
        <a:ext cx="2131953" cy="4385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98DE5-1CA9-4646-A507-531C8B388961}">
      <dsp:nvSpPr>
        <dsp:cNvPr id="0" name=""/>
        <dsp:cNvSpPr/>
      </dsp:nvSpPr>
      <dsp:spPr>
        <a:xfrm>
          <a:off x="802" y="444767"/>
          <a:ext cx="2157744" cy="18494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2A1D9D27-0051-40FE-9CE1-F2565ABF9D6B}">
      <dsp:nvSpPr>
        <dsp:cNvPr id="0" name=""/>
        <dsp:cNvSpPr/>
      </dsp:nvSpPr>
      <dsp:spPr>
        <a:xfrm>
          <a:off x="2312"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perennial</a:t>
          </a:r>
          <a:r>
            <a:rPr lang="pl-PL" sz="2000" b="1" kern="1200" dirty="0"/>
            <a:t> </a:t>
          </a:r>
          <a:r>
            <a:rPr lang="pl-PL" sz="2000" b="1" kern="1200" dirty="0" err="1"/>
            <a:t>legumes</a:t>
          </a:r>
          <a:r>
            <a:rPr lang="pl-PL" sz="2000" b="1" kern="1200" dirty="0"/>
            <a:t> – 4-6 </a:t>
          </a:r>
          <a:r>
            <a:rPr lang="pl-PL" sz="2000" b="1" kern="1200" dirty="0" err="1"/>
            <a:t>years</a:t>
          </a:r>
          <a:endParaRPr lang="pl-PL" sz="2000" b="1" kern="1200" dirty="0"/>
        </a:p>
      </dsp:txBody>
      <dsp:txXfrm>
        <a:off x="2312" y="1734531"/>
        <a:ext cx="2157744" cy="443866"/>
      </dsp:txXfrm>
    </dsp:sp>
    <dsp:sp modelId="{94AFBACC-E2D9-4184-9A32-49064F902786}">
      <dsp:nvSpPr>
        <dsp:cNvPr id="0" name=""/>
        <dsp:cNvSpPr/>
      </dsp:nvSpPr>
      <dsp:spPr>
        <a:xfrm>
          <a:off x="2380140" y="439922"/>
          <a:ext cx="2157744" cy="18494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C280615-7C02-42E5-AF3B-06ADC20A6182}">
      <dsp:nvSpPr>
        <dsp:cNvPr id="0" name=""/>
        <dsp:cNvSpPr/>
      </dsp:nvSpPr>
      <dsp:spPr>
        <a:xfrm>
          <a:off x="2380140"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flax</a:t>
          </a:r>
          <a:r>
            <a:rPr lang="pl-PL" sz="2000" b="1" kern="1200" dirty="0"/>
            <a:t>  -6-7 </a:t>
          </a:r>
          <a:r>
            <a:rPr lang="pl-PL" sz="2000" b="1" kern="1200" dirty="0" err="1"/>
            <a:t>years</a:t>
          </a:r>
          <a:endParaRPr lang="pl-PL" sz="2000" b="1" kern="1200" dirty="0"/>
        </a:p>
      </dsp:txBody>
      <dsp:txXfrm>
        <a:off x="2380140" y="1734531"/>
        <a:ext cx="2157744" cy="443866"/>
      </dsp:txXfrm>
    </dsp:sp>
    <dsp:sp modelId="{EDE108C5-AE56-4D75-89A7-E3F64C010917}">
      <dsp:nvSpPr>
        <dsp:cNvPr id="0" name=""/>
        <dsp:cNvSpPr/>
      </dsp:nvSpPr>
      <dsp:spPr>
        <a:xfrm>
          <a:off x="4757967" y="439922"/>
          <a:ext cx="2157744" cy="18494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328791F0-56A9-4FE4-A5D1-879CB272924A}">
      <dsp:nvSpPr>
        <dsp:cNvPr id="0" name=""/>
        <dsp:cNvSpPr/>
      </dsp:nvSpPr>
      <dsp:spPr>
        <a:xfrm>
          <a:off x="4757967"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rapeseed</a:t>
          </a:r>
          <a:r>
            <a:rPr lang="pl-PL" sz="2000" b="1" kern="1200" dirty="0"/>
            <a:t> – 3-4 </a:t>
          </a:r>
          <a:r>
            <a:rPr lang="pl-PL" sz="2000" b="1" kern="1200" dirty="0" err="1"/>
            <a:t>years</a:t>
          </a:r>
          <a:endParaRPr lang="pl-PL" sz="2000" b="1" kern="1200" dirty="0"/>
        </a:p>
      </dsp:txBody>
      <dsp:txXfrm>
        <a:off x="4757967" y="1734531"/>
        <a:ext cx="2157744" cy="443866"/>
      </dsp:txXfrm>
    </dsp:sp>
    <dsp:sp modelId="{D4416371-BF96-4C80-9C1F-B22B4098B66B}">
      <dsp:nvSpPr>
        <dsp:cNvPr id="0" name=""/>
        <dsp:cNvSpPr/>
      </dsp:nvSpPr>
      <dsp:spPr>
        <a:xfrm>
          <a:off x="7135795" y="439922"/>
          <a:ext cx="2157744" cy="1849442"/>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C2A03138-7700-47E3-B2D8-121312828038}">
      <dsp:nvSpPr>
        <dsp:cNvPr id="0" name=""/>
        <dsp:cNvSpPr/>
      </dsp:nvSpPr>
      <dsp:spPr>
        <a:xfrm>
          <a:off x="7135795"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beetroot</a:t>
          </a:r>
          <a:r>
            <a:rPr lang="pl-PL" sz="2000" b="1" kern="1200" dirty="0"/>
            <a:t> – 3 </a:t>
          </a:r>
          <a:r>
            <a:rPr lang="pl-PL" sz="2000" b="1" kern="1200" dirty="0" err="1"/>
            <a:t>years</a:t>
          </a:r>
          <a:endParaRPr lang="pl-PL" sz="2000" b="1" kern="1200" dirty="0"/>
        </a:p>
      </dsp:txBody>
      <dsp:txXfrm>
        <a:off x="7135795" y="1734531"/>
        <a:ext cx="2157744" cy="443866"/>
      </dsp:txXfrm>
    </dsp:sp>
    <dsp:sp modelId="{560BE65A-4D10-4948-81E1-5540A49CCF2E}">
      <dsp:nvSpPr>
        <dsp:cNvPr id="0" name=""/>
        <dsp:cNvSpPr/>
      </dsp:nvSpPr>
      <dsp:spPr>
        <a:xfrm>
          <a:off x="1191226" y="2505138"/>
          <a:ext cx="2157744" cy="1849442"/>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71C205F3-973F-49F9-80E4-53D5D667576A}">
      <dsp:nvSpPr>
        <dsp:cNvPr id="0" name=""/>
        <dsp:cNvSpPr/>
      </dsp:nvSpPr>
      <dsp:spPr>
        <a:xfrm>
          <a:off x="1191226"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legumes</a:t>
          </a:r>
          <a:r>
            <a:rPr lang="pl-PL" sz="2000" b="1" kern="1200" dirty="0"/>
            <a:t> – 3 </a:t>
          </a:r>
          <a:r>
            <a:rPr lang="pl-PL" sz="2000" b="1" kern="1200" dirty="0" err="1"/>
            <a:t>years</a:t>
          </a:r>
          <a:endParaRPr lang="pl-PL" sz="2000" b="1" kern="1200" dirty="0"/>
        </a:p>
      </dsp:txBody>
      <dsp:txXfrm>
        <a:off x="1191226" y="3799748"/>
        <a:ext cx="2157744" cy="443866"/>
      </dsp:txXfrm>
    </dsp:sp>
    <dsp:sp modelId="{7806CAFB-7AAE-4E3A-9816-DA36D11D411D}">
      <dsp:nvSpPr>
        <dsp:cNvPr id="0" name=""/>
        <dsp:cNvSpPr/>
      </dsp:nvSpPr>
      <dsp:spPr>
        <a:xfrm>
          <a:off x="3569053" y="2505138"/>
          <a:ext cx="2157744" cy="1849442"/>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A711D26-F16C-4803-958B-D355ACDD95C4}">
      <dsp:nvSpPr>
        <dsp:cNvPr id="0" name=""/>
        <dsp:cNvSpPr/>
      </dsp:nvSpPr>
      <dsp:spPr>
        <a:xfrm>
          <a:off x="3569053"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potatoes</a:t>
          </a:r>
          <a:r>
            <a:rPr lang="pl-PL" sz="2000" b="1" kern="1200" dirty="0"/>
            <a:t> – 3 </a:t>
          </a:r>
          <a:r>
            <a:rPr lang="pl-PL" sz="2000" b="1" kern="1200" dirty="0" err="1"/>
            <a:t>years</a:t>
          </a:r>
          <a:endParaRPr lang="pl-PL" sz="2000" b="1" kern="1200" dirty="0"/>
        </a:p>
      </dsp:txBody>
      <dsp:txXfrm>
        <a:off x="3569053" y="3799748"/>
        <a:ext cx="2157744" cy="443866"/>
      </dsp:txXfrm>
    </dsp:sp>
    <dsp:sp modelId="{7C380D04-DB3E-44F6-AFC6-D4D95BB4BC12}">
      <dsp:nvSpPr>
        <dsp:cNvPr id="0" name=""/>
        <dsp:cNvSpPr/>
      </dsp:nvSpPr>
      <dsp:spPr>
        <a:xfrm>
          <a:off x="5946881" y="2505138"/>
          <a:ext cx="2157744" cy="1849442"/>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06B59FA-2F5E-44CD-A372-90158E0D722F}">
      <dsp:nvSpPr>
        <dsp:cNvPr id="0" name=""/>
        <dsp:cNvSpPr/>
      </dsp:nvSpPr>
      <dsp:spPr>
        <a:xfrm>
          <a:off x="5946881"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barley</a:t>
          </a:r>
          <a:r>
            <a:rPr lang="pl-PL" sz="2000" b="1" kern="1200" dirty="0"/>
            <a:t>, </a:t>
          </a:r>
          <a:r>
            <a:rPr lang="pl-PL" sz="2000" b="1" kern="1200" dirty="0" err="1"/>
            <a:t>wheat</a:t>
          </a:r>
          <a:r>
            <a:rPr lang="pl-PL" sz="2000" b="1" kern="1200" dirty="0"/>
            <a:t> – 2 </a:t>
          </a:r>
          <a:r>
            <a:rPr lang="pl-PL" sz="2000" b="1" kern="1200" dirty="0" err="1"/>
            <a:t>years</a:t>
          </a:r>
          <a:endParaRPr lang="pl-PL" sz="2000" b="1" kern="1200" dirty="0"/>
        </a:p>
      </dsp:txBody>
      <dsp:txXfrm>
        <a:off x="5946881" y="3799748"/>
        <a:ext cx="2157744" cy="4438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64743-F744-434D-9A1F-0B61504848C2}">
      <dsp:nvSpPr>
        <dsp:cNvPr id="0" name=""/>
        <dsp:cNvSpPr/>
      </dsp:nvSpPr>
      <dsp:spPr>
        <a:xfrm>
          <a:off x="1896533" y="415493"/>
          <a:ext cx="4551680" cy="4551680"/>
        </a:xfrm>
        <a:prstGeom prst="pie">
          <a:avLst>
            <a:gd name="adj1" fmla="val 16200000"/>
            <a:gd name="adj2" fmla="val 54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pl-PL" sz="4600" kern="1200" dirty="0">
              <a:solidFill>
                <a:schemeClr val="bg1"/>
              </a:solidFill>
            </a:rPr>
            <a:t>spring </a:t>
          </a:r>
          <a:r>
            <a:rPr lang="pl-PL" sz="4600" kern="1200" dirty="0" err="1">
              <a:solidFill>
                <a:schemeClr val="bg1"/>
              </a:solidFill>
            </a:rPr>
            <a:t>barley</a:t>
          </a:r>
          <a:endParaRPr lang="pl-PL" sz="4600" kern="1200" dirty="0">
            <a:solidFill>
              <a:schemeClr val="bg1"/>
            </a:solidFill>
          </a:endParaRPr>
        </a:p>
      </dsp:txBody>
      <dsp:txXfrm>
        <a:off x="4383701" y="1607600"/>
        <a:ext cx="1625600" cy="2167466"/>
      </dsp:txXfrm>
    </dsp:sp>
    <dsp:sp modelId="{5AF0E5F4-ED60-40C6-BE1E-665151783011}">
      <dsp:nvSpPr>
        <dsp:cNvPr id="0" name=""/>
        <dsp:cNvSpPr/>
      </dsp:nvSpPr>
      <dsp:spPr>
        <a:xfrm>
          <a:off x="1679786" y="415493"/>
          <a:ext cx="4551680" cy="4551680"/>
        </a:xfrm>
        <a:prstGeom prst="pie">
          <a:avLst>
            <a:gd name="adj1" fmla="val 5400000"/>
            <a:gd name="adj2" fmla="val 16200000"/>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pl-PL" sz="4600" kern="1200" dirty="0">
              <a:solidFill>
                <a:schemeClr val="bg1"/>
              </a:solidFill>
            </a:rPr>
            <a:t>red </a:t>
          </a:r>
          <a:r>
            <a:rPr lang="pl-PL" sz="4600" kern="1200" dirty="0" err="1">
              <a:solidFill>
                <a:schemeClr val="bg1"/>
              </a:solidFill>
            </a:rPr>
            <a:t>clover</a:t>
          </a:r>
          <a:endParaRPr lang="pl-PL" sz="4600" kern="1200" dirty="0">
            <a:solidFill>
              <a:schemeClr val="bg1"/>
            </a:solidFill>
          </a:endParaRPr>
        </a:p>
      </dsp:txBody>
      <dsp:txXfrm>
        <a:off x="2118698" y="1607600"/>
        <a:ext cx="1625600" cy="2167466"/>
      </dsp:txXfrm>
    </dsp:sp>
    <dsp:sp modelId="{95C06A1B-1951-43C8-860A-EA5B363C67F6}">
      <dsp:nvSpPr>
        <dsp:cNvPr id="0" name=""/>
        <dsp:cNvSpPr/>
      </dsp:nvSpPr>
      <dsp:spPr>
        <a:xfrm>
          <a:off x="1614762" y="133722"/>
          <a:ext cx="5115221" cy="5115221"/>
        </a:xfrm>
        <a:prstGeom prst="circularArrow">
          <a:avLst>
            <a:gd name="adj1" fmla="val 5085"/>
            <a:gd name="adj2" fmla="val 327528"/>
            <a:gd name="adj3" fmla="val 5072472"/>
            <a:gd name="adj4" fmla="val 162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69D5349-C87E-411D-A09D-844F9E25DD50}">
      <dsp:nvSpPr>
        <dsp:cNvPr id="0" name=""/>
        <dsp:cNvSpPr/>
      </dsp:nvSpPr>
      <dsp:spPr>
        <a:xfrm>
          <a:off x="1398015" y="133722"/>
          <a:ext cx="5115221" cy="5115221"/>
        </a:xfrm>
        <a:prstGeom prst="circularArrow">
          <a:avLst>
            <a:gd name="adj1" fmla="val 5085"/>
            <a:gd name="adj2" fmla="val 327528"/>
            <a:gd name="adj3" fmla="val 15872472"/>
            <a:gd name="adj4" fmla="val 54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Plants</a:t>
          </a:r>
          <a:r>
            <a:rPr lang="pl-PL" sz="2400" b="1" kern="1200" dirty="0">
              <a:solidFill>
                <a:srgbClr val="231F20"/>
              </a:solidFill>
            </a:rPr>
            <a:t> with </a:t>
          </a:r>
          <a:r>
            <a:rPr lang="pl-PL" sz="2400" b="1" kern="1200" dirty="0" err="1">
              <a:solidFill>
                <a:srgbClr val="231F20"/>
              </a:solidFill>
            </a:rPr>
            <a:t>low</a:t>
          </a:r>
          <a:r>
            <a:rPr lang="pl-PL" sz="2400" b="1" kern="1200" dirty="0">
              <a:solidFill>
                <a:srgbClr val="231F20"/>
              </a:solidFill>
            </a:rPr>
            <a:t> TC  (200-400)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231F20"/>
              </a:solidFill>
            </a:rPr>
            <a:t> </a:t>
          </a:r>
          <a:r>
            <a:rPr lang="pl-PL" sz="2100" kern="1200" dirty="0" err="1">
              <a:solidFill>
                <a:srgbClr val="231F20"/>
              </a:solidFill>
            </a:rPr>
            <a:t>sugar</a:t>
          </a:r>
          <a:r>
            <a:rPr lang="pl-PL" sz="2100" kern="1200" dirty="0">
              <a:solidFill>
                <a:srgbClr val="231F20"/>
              </a:solidFill>
            </a:rPr>
            <a:t> </a:t>
          </a:r>
          <a:r>
            <a:rPr lang="pl-PL" sz="2100" kern="1200" dirty="0" err="1">
              <a:solidFill>
                <a:srgbClr val="231F20"/>
              </a:solidFill>
            </a:rPr>
            <a:t>beet</a:t>
          </a:r>
          <a:endParaRPr lang="pl-PL" sz="21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millet</a:t>
          </a:r>
          <a:endParaRPr lang="pl-PL" sz="21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sorghum</a:t>
          </a:r>
          <a:endParaRPr lang="pl-PL" sz="2100" kern="1200" dirty="0">
            <a:solidFill>
              <a:srgbClr val="231F20"/>
            </a:solidFill>
          </a:endParaRPr>
        </a:p>
      </dsp:txBody>
      <dsp:txXfrm>
        <a:off x="926034" y="2361557"/>
        <a:ext cx="2453516" cy="6140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Plants</a:t>
          </a:r>
          <a:r>
            <a:rPr lang="pl-PL" sz="2400" b="1" kern="1200" dirty="0">
              <a:solidFill>
                <a:srgbClr val="231F20"/>
              </a:solidFill>
            </a:rPr>
            <a:t> with </a:t>
          </a:r>
          <a:r>
            <a:rPr lang="pl-PL" sz="2400" b="1" kern="1200" dirty="0" err="1">
              <a:solidFill>
                <a:srgbClr val="231F20"/>
              </a:solidFill>
            </a:rPr>
            <a:t>moderate</a:t>
          </a:r>
          <a:r>
            <a:rPr lang="pl-PL" sz="2400" b="1" kern="1200" dirty="0">
              <a:solidFill>
                <a:srgbClr val="231F20"/>
              </a:solidFill>
            </a:rPr>
            <a:t> TC (400-700)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231F20"/>
              </a:solidFill>
            </a:rPr>
            <a:t> </a:t>
          </a:r>
          <a:r>
            <a:rPr lang="pl-PL" sz="1900" kern="1200" dirty="0" err="1">
              <a:solidFill>
                <a:srgbClr val="231F20"/>
              </a:solidFill>
            </a:rPr>
            <a:t>cereals</a:t>
          </a:r>
          <a:endParaRPr lang="pl-PL" sz="19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l-PL" sz="1900" kern="1200" dirty="0" err="1">
              <a:solidFill>
                <a:srgbClr val="231F20"/>
              </a:solidFill>
            </a:rPr>
            <a:t>large-seeded</a:t>
          </a:r>
          <a:r>
            <a:rPr lang="pl-PL" sz="1900" kern="1200" dirty="0">
              <a:solidFill>
                <a:srgbClr val="231F20"/>
              </a:solidFill>
            </a:rPr>
            <a:t> </a:t>
          </a:r>
          <a:r>
            <a:rPr lang="pl-PL" sz="1900" kern="1200" dirty="0" err="1">
              <a:solidFill>
                <a:srgbClr val="231F20"/>
              </a:solidFill>
            </a:rPr>
            <a:t>legumes</a:t>
          </a:r>
          <a:endParaRPr lang="pl-PL" sz="19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l-PL" sz="1900" kern="1200" dirty="0" err="1">
              <a:solidFill>
                <a:srgbClr val="231F20"/>
              </a:solidFill>
            </a:rPr>
            <a:t>sunflower</a:t>
          </a:r>
          <a:endParaRPr lang="pl-PL" sz="1900" kern="1200" dirty="0">
            <a:solidFill>
              <a:srgbClr val="231F20"/>
            </a:solidFill>
          </a:endParaRPr>
        </a:p>
      </dsp:txBody>
      <dsp:txXfrm>
        <a:off x="926034" y="2361557"/>
        <a:ext cx="2453516" cy="6140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Plants</a:t>
          </a:r>
          <a:r>
            <a:rPr lang="pl-PL" sz="2400" b="1" kern="1200" dirty="0">
              <a:solidFill>
                <a:srgbClr val="231F20"/>
              </a:solidFill>
            </a:rPr>
            <a:t> with high TC (700-900)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231F20"/>
              </a:solidFill>
            </a:rPr>
            <a:t> </a:t>
          </a:r>
          <a:r>
            <a:rPr lang="pl-PL" sz="1900" kern="1200" dirty="0" err="1">
              <a:solidFill>
                <a:srgbClr val="231F20"/>
              </a:solidFill>
            </a:rPr>
            <a:t>flax</a:t>
          </a:r>
          <a:endParaRPr lang="pl-PL" sz="19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43872" y="1504966"/>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l-PL" sz="1900" kern="1200" dirty="0">
              <a:solidFill>
                <a:srgbClr val="231F20"/>
              </a:solidFill>
            </a:rPr>
            <a:t>small-</a:t>
          </a:r>
          <a:r>
            <a:rPr lang="pl-PL" sz="1900" kern="1200" dirty="0" err="1">
              <a:solidFill>
                <a:srgbClr val="231F20"/>
              </a:solidFill>
            </a:rPr>
            <a:t>seeded</a:t>
          </a:r>
          <a:r>
            <a:rPr lang="pl-PL" sz="1900" kern="1200" dirty="0">
              <a:solidFill>
                <a:srgbClr val="231F20"/>
              </a:solidFill>
            </a:rPr>
            <a:t> </a:t>
          </a:r>
          <a:r>
            <a:rPr lang="pl-PL" sz="1900" kern="1200" dirty="0" err="1">
              <a:solidFill>
                <a:srgbClr val="231F20"/>
              </a:solidFill>
            </a:rPr>
            <a:t>legumes</a:t>
          </a:r>
          <a:endParaRPr lang="pl-PL" sz="1900" kern="1200" dirty="0">
            <a:solidFill>
              <a:srgbClr val="231F20"/>
            </a:solidFill>
          </a:endParaRPr>
        </a:p>
      </dsp:txBody>
      <dsp:txXfrm>
        <a:off x="877096" y="1538190"/>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l-PL" sz="1900" kern="1200" dirty="0" err="1">
              <a:solidFill>
                <a:srgbClr val="231F20"/>
              </a:solidFill>
            </a:rPr>
            <a:t>grasses</a:t>
          </a:r>
          <a:endParaRPr lang="pl-PL" sz="1900" kern="1200" dirty="0">
            <a:solidFill>
              <a:srgbClr val="231F20"/>
            </a:solidFill>
          </a:endParaRPr>
        </a:p>
      </dsp:txBody>
      <dsp:txXfrm>
        <a:off x="926034" y="2361557"/>
        <a:ext cx="2453516" cy="614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closed</a:t>
          </a:r>
          <a:r>
            <a:rPr lang="pl-PL" sz="2400" kern="1200" dirty="0">
              <a:solidFill>
                <a:srgbClr val="231F20"/>
              </a:solidFill>
            </a:rPr>
            <a:t> </a:t>
          </a:r>
          <a:r>
            <a:rPr lang="pl-PL" sz="2400" kern="1200" dirty="0" err="1">
              <a:solidFill>
                <a:srgbClr val="231F20"/>
              </a:solidFill>
            </a:rPr>
            <a:t>nutrient</a:t>
          </a:r>
          <a:r>
            <a:rPr lang="pl-PL" sz="2400" kern="1200" dirty="0">
              <a:solidFill>
                <a:srgbClr val="231F20"/>
              </a:solidFill>
            </a:rPr>
            <a:t> </a:t>
          </a:r>
          <a:r>
            <a:rPr lang="pl-PL" sz="2400" kern="1200" dirty="0" err="1">
              <a:solidFill>
                <a:srgbClr val="231F20"/>
              </a:solidFill>
            </a:rPr>
            <a:t>cycles</a:t>
          </a:r>
          <a:r>
            <a:rPr lang="pl-PL" sz="2400" kern="1200" dirty="0">
              <a:solidFill>
                <a:srgbClr val="231F20"/>
              </a:solidFill>
            </a:rPr>
            <a:t> </a:t>
          </a:r>
        </a:p>
      </dsp:txBody>
      <dsp:txXfrm>
        <a:off x="280157" y="101675"/>
        <a:ext cx="4036237" cy="692586"/>
      </dsp:txXfrm>
    </dsp:sp>
    <dsp:sp modelId="{6B58686A-D62A-4F2E-846E-7DE5C82079EB}">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A7D3C4-B911-47AC-8FF9-EBD9852F1890}">
      <dsp:nvSpPr>
        <dsp:cNvPr id="0" name=""/>
        <dsp:cNvSpPr/>
      </dsp:nvSpPr>
      <dsp:spPr>
        <a:xfrm>
          <a:off x="242690" y="1243568"/>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improvement</a:t>
          </a:r>
          <a:r>
            <a:rPr lang="pl-PL" sz="2400" kern="1200" dirty="0">
              <a:solidFill>
                <a:srgbClr val="231F20"/>
              </a:solidFill>
            </a:rPr>
            <a:t> of  </a:t>
          </a:r>
          <a:r>
            <a:rPr lang="pl-PL" sz="2400" kern="1200" dirty="0" err="1">
              <a:solidFill>
                <a:srgbClr val="231F20"/>
              </a:solidFill>
            </a:rPr>
            <a:t>soil</a:t>
          </a:r>
          <a:r>
            <a:rPr lang="pl-PL" sz="2400" kern="1200" dirty="0">
              <a:solidFill>
                <a:srgbClr val="231F20"/>
              </a:solidFill>
            </a:rPr>
            <a:t> </a:t>
          </a:r>
          <a:r>
            <a:rPr lang="pl-PL" sz="2400" kern="1200" dirty="0" err="1">
              <a:solidFill>
                <a:srgbClr val="231F20"/>
              </a:solidFill>
            </a:rPr>
            <a:t>health</a:t>
          </a:r>
          <a:r>
            <a:rPr lang="pl-PL" sz="2400" kern="1200" dirty="0">
              <a:solidFill>
                <a:srgbClr val="231F20"/>
              </a:solidFill>
            </a:rPr>
            <a:t> </a:t>
          </a:r>
        </a:p>
      </dsp:txBody>
      <dsp:txXfrm>
        <a:off x="280157" y="1281035"/>
        <a:ext cx="4036237" cy="692586"/>
      </dsp:txXfrm>
    </dsp:sp>
    <dsp:sp modelId="{1800E76A-494C-4195-BAA0-D25C6F5B7699}">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F952FD-9035-42D1-810A-BBC8E4E383F8}">
      <dsp:nvSpPr>
        <dsp:cNvPr id="0" name=""/>
        <dsp:cNvSpPr/>
      </dsp:nvSpPr>
      <dsp:spPr>
        <a:xfrm>
          <a:off x="216278" y="2422929"/>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31F20"/>
              </a:solidFill>
            </a:rPr>
            <a:t>reduction of the ecological footprint of food production</a:t>
          </a:r>
          <a:endParaRPr lang="pl-PL" sz="2400" kern="1200" dirty="0">
            <a:solidFill>
              <a:srgbClr val="231F20"/>
            </a:solidFill>
          </a:endParaRPr>
        </a:p>
      </dsp:txBody>
      <dsp:txXfrm>
        <a:off x="253745" y="2460396"/>
        <a:ext cx="4036237" cy="69258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89AD-E569-4C52-BC2A-E5A3F998F5A0}">
      <dsp:nvSpPr>
        <dsp:cNvPr id="0" name=""/>
        <dsp:cNvSpPr/>
      </dsp:nvSpPr>
      <dsp:spPr>
        <a:xfrm>
          <a:off x="185" y="704167"/>
          <a:ext cx="2563244" cy="2197004"/>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C51A782-5E4C-4B84-83A6-82E790774B0E}">
      <dsp:nvSpPr>
        <dsp:cNvPr id="0" name=""/>
        <dsp:cNvSpPr/>
      </dsp:nvSpPr>
      <dsp:spPr>
        <a:xfrm>
          <a:off x="185"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err="1"/>
            <a:t>winter</a:t>
          </a:r>
          <a:r>
            <a:rPr lang="pl-PL" sz="2700" b="1" kern="1200" dirty="0"/>
            <a:t> </a:t>
          </a:r>
          <a:r>
            <a:rPr lang="pl-PL" sz="2700" b="1" kern="1200" dirty="0" err="1"/>
            <a:t>rye</a:t>
          </a:r>
          <a:endParaRPr lang="pl-PL" sz="2700" b="1" kern="1200" dirty="0"/>
        </a:p>
      </dsp:txBody>
      <dsp:txXfrm>
        <a:off x="185" y="2242070"/>
        <a:ext cx="2563244" cy="527280"/>
      </dsp:txXfrm>
    </dsp:sp>
    <dsp:sp modelId="{DDB184BF-DD0F-4A1B-B1F8-8710BC9BFD1B}">
      <dsp:nvSpPr>
        <dsp:cNvPr id="0" name=""/>
        <dsp:cNvSpPr/>
      </dsp:nvSpPr>
      <dsp:spPr>
        <a:xfrm>
          <a:off x="2824873" y="704167"/>
          <a:ext cx="2563244" cy="2197004"/>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8061E71-563C-4DDF-8858-E63FA8F9F37E}">
      <dsp:nvSpPr>
        <dsp:cNvPr id="0" name=""/>
        <dsp:cNvSpPr/>
      </dsp:nvSpPr>
      <dsp:spPr>
        <a:xfrm>
          <a:off x="2824873"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err="1"/>
            <a:t>oats</a:t>
          </a:r>
          <a:r>
            <a:rPr lang="pl-PL" sz="2700" b="1" kern="1200" dirty="0"/>
            <a:t> </a:t>
          </a:r>
        </a:p>
      </dsp:txBody>
      <dsp:txXfrm>
        <a:off x="2824873" y="2242070"/>
        <a:ext cx="2563244" cy="5272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b="0" i="0" kern="1200" dirty="0">
              <a:solidFill>
                <a:srgbClr val="231F20"/>
              </a:solidFill>
            </a:rPr>
            <a:t>C</a:t>
          </a:r>
          <a:r>
            <a:rPr lang="pl-PL" sz="2700" b="0" i="0" kern="1200" dirty="0">
              <a:solidFill>
                <a:srgbClr val="231F20"/>
              </a:solidFill>
            </a:rPr>
            <a:t>lover with grasses</a:t>
          </a:r>
        </a:p>
        <a:p>
          <a:pPr marL="0" lvl="0" indent="0" algn="ctr" defTabSz="1200150">
            <a:lnSpc>
              <a:spcPct val="90000"/>
            </a:lnSpc>
            <a:spcBef>
              <a:spcPct val="0"/>
            </a:spcBef>
            <a:spcAft>
              <a:spcPct val="35000"/>
            </a:spcAft>
            <a:buNone/>
          </a:pPr>
          <a:r>
            <a:rPr lang="pl-PL" sz="2700" b="0" i="0" kern="1200" dirty="0">
              <a:solidFill>
                <a:srgbClr val="231F20"/>
              </a:solidFill>
            </a:rPr>
            <a:t>5,5 t of DM/ha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dirty="0">
              <a:solidFill>
                <a:srgbClr val="231F20"/>
              </a:solidFill>
            </a:rPr>
            <a:t>W</a:t>
          </a:r>
          <a:r>
            <a:rPr lang="pl-PL" sz="2700" kern="1200" dirty="0">
              <a:solidFill>
                <a:srgbClr val="231F20"/>
              </a:solidFill>
            </a:rPr>
            <a:t>inter </a:t>
          </a:r>
          <a:r>
            <a:rPr lang="en-IE" sz="2700" kern="1200" dirty="0">
              <a:solidFill>
                <a:srgbClr val="231F20"/>
              </a:solidFill>
            </a:rPr>
            <a:t>R</a:t>
          </a:r>
          <a:r>
            <a:rPr lang="pl-PL" sz="2700" kern="1200" dirty="0">
              <a:solidFill>
                <a:srgbClr val="231F20"/>
              </a:solidFill>
            </a:rPr>
            <a:t>apeseed</a:t>
          </a:r>
        </a:p>
        <a:p>
          <a:pPr marL="0" lvl="0" indent="0" algn="ctr" defTabSz="1200150">
            <a:lnSpc>
              <a:spcPct val="90000"/>
            </a:lnSpc>
            <a:spcBef>
              <a:spcPct val="0"/>
            </a:spcBef>
            <a:spcAft>
              <a:spcPct val="35000"/>
            </a:spcAft>
            <a:buNone/>
          </a:pPr>
          <a:r>
            <a:rPr lang="pl-PL" sz="2700" kern="1200" dirty="0">
              <a:solidFill>
                <a:srgbClr val="231F20"/>
              </a:solidFill>
            </a:rPr>
            <a:t>4,2 </a:t>
          </a:r>
          <a:r>
            <a:rPr lang="pl-PL" sz="2700" b="0" i="0" kern="1200" dirty="0">
              <a:solidFill>
                <a:srgbClr val="231F20"/>
              </a:solidFill>
            </a:rPr>
            <a:t>t of DM/ha</a:t>
          </a:r>
          <a:endParaRPr lang="pl-PL" sz="27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dirty="0">
              <a:solidFill>
                <a:srgbClr val="231F20"/>
              </a:solidFill>
            </a:rPr>
            <a:t>S</a:t>
          </a:r>
          <a:r>
            <a:rPr lang="pl-PL" sz="2700" kern="1200" dirty="0">
              <a:solidFill>
                <a:srgbClr val="231F20"/>
              </a:solidFill>
            </a:rPr>
            <a:t>pring </a:t>
          </a:r>
          <a:r>
            <a:rPr lang="en-IE" sz="2700" kern="1200" dirty="0">
              <a:solidFill>
                <a:srgbClr val="231F20"/>
              </a:solidFill>
            </a:rPr>
            <a:t>W</a:t>
          </a:r>
          <a:r>
            <a:rPr lang="pl-PL" sz="2700" kern="1200" dirty="0">
              <a:solidFill>
                <a:srgbClr val="231F20"/>
              </a:solidFill>
            </a:rPr>
            <a:t>heat </a:t>
          </a:r>
          <a:r>
            <a:rPr lang="en-IE" sz="2700" kern="1200" dirty="0">
              <a:solidFill>
                <a:srgbClr val="231F20"/>
              </a:solidFill>
            </a:rPr>
            <a:t>&amp;</a:t>
          </a:r>
          <a:r>
            <a:rPr lang="pl-PL" sz="2700" kern="1200" dirty="0">
              <a:solidFill>
                <a:srgbClr val="231F20"/>
              </a:solidFill>
            </a:rPr>
            <a:t> </a:t>
          </a:r>
          <a:r>
            <a:rPr lang="en-IE" sz="2700" kern="1200" dirty="0">
              <a:solidFill>
                <a:srgbClr val="231F20"/>
              </a:solidFill>
            </a:rPr>
            <a:t>R</a:t>
          </a:r>
          <a:r>
            <a:rPr lang="pl-PL" sz="2700" kern="1200" dirty="0">
              <a:solidFill>
                <a:srgbClr val="231F20"/>
              </a:solidFill>
            </a:rPr>
            <a:t>ye</a:t>
          </a:r>
        </a:p>
        <a:p>
          <a:pPr marL="0" lvl="0" indent="0" algn="ctr" defTabSz="1200150">
            <a:lnSpc>
              <a:spcPct val="90000"/>
            </a:lnSpc>
            <a:spcBef>
              <a:spcPct val="0"/>
            </a:spcBef>
            <a:spcAft>
              <a:spcPct val="35000"/>
            </a:spcAft>
            <a:buNone/>
          </a:pPr>
          <a:r>
            <a:rPr lang="pl-PL" sz="2700" kern="1200" dirty="0">
              <a:solidFill>
                <a:srgbClr val="231F20"/>
              </a:solidFill>
            </a:rPr>
            <a:t>3,5 </a:t>
          </a:r>
          <a:r>
            <a:rPr lang="pl-PL" sz="2700" b="0" i="0" kern="1200" dirty="0">
              <a:solidFill>
                <a:srgbClr val="231F20"/>
              </a:solidFill>
            </a:rPr>
            <a:t>t of DM/ha</a:t>
          </a:r>
          <a:endParaRPr lang="pl-PL" sz="27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b="0" i="0" kern="1200" dirty="0">
              <a:solidFill>
                <a:srgbClr val="231F20"/>
              </a:solidFill>
            </a:rPr>
            <a:t>S</a:t>
          </a:r>
          <a:r>
            <a:rPr lang="pl-PL" sz="2400" b="0" i="0" kern="1200" dirty="0">
              <a:solidFill>
                <a:srgbClr val="231F20"/>
              </a:solidFill>
            </a:rPr>
            <a:t>pring </a:t>
          </a:r>
          <a:r>
            <a:rPr lang="en-IE" sz="2400" b="0" i="0" kern="1200" dirty="0">
              <a:solidFill>
                <a:srgbClr val="231F20"/>
              </a:solidFill>
            </a:rPr>
            <a:t>B</a:t>
          </a:r>
          <a:r>
            <a:rPr lang="pl-PL" sz="2400" b="0" i="0" kern="1200" dirty="0">
              <a:solidFill>
                <a:srgbClr val="231F20"/>
              </a:solidFill>
            </a:rPr>
            <a:t>arley 2,5 t of DM/ha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b="0" i="0" kern="1200" dirty="0">
              <a:solidFill>
                <a:srgbClr val="231F20"/>
              </a:solidFill>
            </a:rPr>
            <a:t>O</a:t>
          </a:r>
          <a:r>
            <a:rPr lang="pl-PL" sz="2400" b="0" i="0" kern="1200" dirty="0">
              <a:solidFill>
                <a:srgbClr val="231F20"/>
              </a:solidFill>
            </a:rPr>
            <a:t>ats</a:t>
          </a:r>
        </a:p>
        <a:p>
          <a:pPr marL="0" lvl="0" indent="0" algn="ctr" defTabSz="1066800">
            <a:lnSpc>
              <a:spcPct val="90000"/>
            </a:lnSpc>
            <a:spcBef>
              <a:spcPct val="0"/>
            </a:spcBef>
            <a:spcAft>
              <a:spcPct val="35000"/>
            </a:spcAft>
            <a:buNone/>
          </a:pPr>
          <a:r>
            <a:rPr lang="pl-PL" sz="2400" b="0" i="0" kern="1200" dirty="0">
              <a:solidFill>
                <a:srgbClr val="231F20"/>
              </a:solidFill>
            </a:rPr>
            <a:t>3,7 t of DM/ha</a:t>
          </a:r>
          <a:endParaRPr lang="pl-PL" sz="24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rPr>
            <a:t>Maize</a:t>
          </a:r>
          <a:endParaRPr lang="pl-PL" sz="2400" kern="1200" dirty="0">
            <a:solidFill>
              <a:srgbClr val="231F20"/>
            </a:solidFill>
          </a:endParaRPr>
        </a:p>
        <a:p>
          <a:pPr marL="0" lvl="0" indent="0" algn="ctr" defTabSz="1066800">
            <a:lnSpc>
              <a:spcPct val="90000"/>
            </a:lnSpc>
            <a:spcBef>
              <a:spcPct val="0"/>
            </a:spcBef>
            <a:spcAft>
              <a:spcPct val="35000"/>
            </a:spcAft>
            <a:buNone/>
          </a:pPr>
          <a:r>
            <a:rPr lang="pl-PL" sz="2400" kern="1200" dirty="0">
              <a:solidFill>
                <a:srgbClr val="231F20"/>
              </a:solidFill>
            </a:rPr>
            <a:t>20 </a:t>
          </a:r>
          <a:r>
            <a:rPr lang="pl-PL" sz="2400" b="0" i="0" kern="1200" dirty="0">
              <a:solidFill>
                <a:srgbClr val="231F20"/>
              </a:solidFill>
            </a:rPr>
            <a:t>of DM/ha</a:t>
          </a:r>
          <a:endParaRPr lang="pl-PL" sz="24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5536" y="0"/>
          <a:ext cx="10344397" cy="716621"/>
        </a:xfrm>
        <a:prstGeom prst="rect">
          <a:avLst/>
        </a:prstGeom>
        <a:solidFill>
          <a:srgbClr val="8BC540">
            <a:alpha val="40000"/>
          </a:srgb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5392"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231F20"/>
              </a:solidFill>
              <a:latin typeface="Calibri" panose="020F0502020204030204" pitchFamily="34" charset="0"/>
              <a:ea typeface="Calibri" panose="020F0502020204030204" pitchFamily="34" charset="0"/>
              <a:cs typeface="Vrinda" panose="020B0502040204020203" pitchFamily="34" charset="0"/>
            </a:rPr>
            <a:t>In crop rotation, it is important to follow the principle of cultivating soil-structure-improving plants after several years of growing annual crops.</a:t>
          </a:r>
          <a:endParaRPr lang="pl-PL" sz="2400" b="1" i="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5536" y="0"/>
        <a:ext cx="10344397" cy="716621"/>
      </dsp:txXfrm>
    </dsp:sp>
    <dsp:sp modelId="{BB8FA752-E465-409F-9927-217BE7235794}">
      <dsp:nvSpPr>
        <dsp:cNvPr id="0" name=""/>
        <dsp:cNvSpPr/>
      </dsp:nvSpPr>
      <dsp:spPr>
        <a:xfrm>
          <a:off x="0" y="20299"/>
          <a:ext cx="501635" cy="75245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20FEA-41E0-4420-94FE-50D54A3E9895}">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E7233-7B42-4D6D-8D1A-36BEC05A3023}">
      <dsp:nvSpPr>
        <dsp:cNvPr id="0" name=""/>
        <dsp:cNvSpPr/>
      </dsp:nvSpPr>
      <dsp:spPr>
        <a:xfrm>
          <a:off x="380119" y="246332"/>
          <a:ext cx="5574825" cy="492448"/>
        </a:xfrm>
        <a:prstGeom prst="rect">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Break </a:t>
          </a:r>
          <a:r>
            <a:rPr lang="pl-PL" sz="2400" b="1" kern="1200" dirty="0" err="1">
              <a:solidFill>
                <a:srgbClr val="231F20"/>
              </a:solidFill>
            </a:rPr>
            <a:t>Crop</a:t>
          </a:r>
          <a:r>
            <a:rPr lang="pl-PL" sz="2400" b="1" kern="1200" dirty="0">
              <a:solidFill>
                <a:srgbClr val="231F20"/>
              </a:solidFill>
            </a:rPr>
            <a:t> </a:t>
          </a:r>
          <a:r>
            <a:rPr lang="pl-PL" sz="2400" b="1" kern="1200" dirty="0" err="1">
              <a:solidFill>
                <a:srgbClr val="231F20"/>
              </a:solidFill>
            </a:rPr>
            <a:t>Effect</a:t>
          </a:r>
          <a:endParaRPr lang="pl-PL" sz="2400" b="1" kern="1200" dirty="0">
            <a:solidFill>
              <a:srgbClr val="231F20"/>
            </a:solidFill>
          </a:endParaRPr>
        </a:p>
      </dsp:txBody>
      <dsp:txXfrm>
        <a:off x="380119" y="246332"/>
        <a:ext cx="5574825" cy="492448"/>
      </dsp:txXfrm>
    </dsp:sp>
    <dsp:sp modelId="{E54F4875-363D-48FF-A2BF-805264C7D711}">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02C3EB-C498-412B-BB1F-A66386AD47CC}">
      <dsp:nvSpPr>
        <dsp:cNvPr id="0" name=""/>
        <dsp:cNvSpPr/>
      </dsp:nvSpPr>
      <dsp:spPr>
        <a:xfrm>
          <a:off x="826075" y="985438"/>
          <a:ext cx="5128869"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Allelopathic</a:t>
          </a:r>
          <a:r>
            <a:rPr lang="pl-PL" sz="2400" b="1" kern="1200" dirty="0">
              <a:solidFill>
                <a:srgbClr val="231F20"/>
              </a:solidFill>
            </a:rPr>
            <a:t> </a:t>
          </a:r>
          <a:r>
            <a:rPr lang="pl-PL" sz="2400" b="1" kern="1200" dirty="0" err="1">
              <a:solidFill>
                <a:srgbClr val="231F20"/>
              </a:solidFill>
            </a:rPr>
            <a:t>Effects</a:t>
          </a:r>
          <a:endParaRPr lang="pl-PL" sz="2400" b="1" kern="1200" dirty="0">
            <a:solidFill>
              <a:srgbClr val="231F20"/>
            </a:solidFill>
          </a:endParaRPr>
        </a:p>
      </dsp:txBody>
      <dsp:txXfrm>
        <a:off x="826075" y="985438"/>
        <a:ext cx="5128869" cy="492448"/>
      </dsp:txXfrm>
    </dsp:sp>
    <dsp:sp modelId="{E4961EAC-3BC1-4883-A3BE-4961BB93FB83}">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E9F92-21ED-4C31-894D-2C96980FB9CF}">
      <dsp:nvSpPr>
        <dsp:cNvPr id="0" name=""/>
        <dsp:cNvSpPr/>
      </dsp:nvSpPr>
      <dsp:spPr>
        <a:xfrm>
          <a:off x="1070457" y="1724003"/>
          <a:ext cx="4884487"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Host-</a:t>
          </a:r>
          <a:r>
            <a:rPr lang="pl-PL" sz="2400" b="1" kern="1200" dirty="0" err="1">
              <a:solidFill>
                <a:srgbClr val="231F20"/>
              </a:solidFill>
            </a:rPr>
            <a:t>Pathogen</a:t>
          </a:r>
          <a:r>
            <a:rPr lang="pl-PL" sz="2400" b="1" kern="1200" dirty="0">
              <a:solidFill>
                <a:srgbClr val="231F20"/>
              </a:solidFill>
            </a:rPr>
            <a:t> </a:t>
          </a:r>
          <a:r>
            <a:rPr lang="pl-PL" sz="2400" b="1" kern="1200" dirty="0" err="1">
              <a:solidFill>
                <a:srgbClr val="231F20"/>
              </a:solidFill>
            </a:rPr>
            <a:t>Relationships</a:t>
          </a:r>
          <a:endParaRPr lang="pl-PL" sz="2400" b="1" kern="1200" dirty="0">
            <a:solidFill>
              <a:srgbClr val="231F20"/>
            </a:solidFill>
          </a:endParaRPr>
        </a:p>
      </dsp:txBody>
      <dsp:txXfrm>
        <a:off x="1070457" y="1724003"/>
        <a:ext cx="4884487" cy="492448"/>
      </dsp:txXfrm>
    </dsp:sp>
    <dsp:sp modelId="{F9857672-A0A6-4FD8-AA9B-16C29F16830F}">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8400D-20B4-4ACE-A443-B7E8C7E9C2EF}">
      <dsp:nvSpPr>
        <dsp:cNvPr id="0" name=""/>
        <dsp:cNvSpPr/>
      </dsp:nvSpPr>
      <dsp:spPr>
        <a:xfrm>
          <a:off x="1148486" y="2463109"/>
          <a:ext cx="4806458"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Residue</a:t>
          </a:r>
          <a:r>
            <a:rPr lang="pl-PL" sz="2400" b="1" kern="1200" dirty="0">
              <a:solidFill>
                <a:srgbClr val="231F20"/>
              </a:solidFill>
            </a:rPr>
            <a:t> Management</a:t>
          </a:r>
        </a:p>
      </dsp:txBody>
      <dsp:txXfrm>
        <a:off x="1148486" y="2463109"/>
        <a:ext cx="4806458" cy="492448"/>
      </dsp:txXfrm>
    </dsp:sp>
    <dsp:sp modelId="{6210CA09-9E07-407D-8E26-2E71918329B6}">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809734-5336-4369-9EAD-7AC34CE815C9}">
      <dsp:nvSpPr>
        <dsp:cNvPr id="0" name=""/>
        <dsp:cNvSpPr/>
      </dsp:nvSpPr>
      <dsp:spPr>
        <a:xfrm>
          <a:off x="1070457" y="3202215"/>
          <a:ext cx="4884487"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Diversified</a:t>
          </a:r>
          <a:r>
            <a:rPr lang="pl-PL" sz="2400" b="1" kern="1200" dirty="0">
              <a:solidFill>
                <a:srgbClr val="231F20"/>
              </a:solidFill>
            </a:rPr>
            <a:t> </a:t>
          </a:r>
          <a:r>
            <a:rPr lang="pl-PL" sz="2400" b="1" kern="1200" dirty="0" err="1">
              <a:solidFill>
                <a:srgbClr val="231F20"/>
              </a:solidFill>
            </a:rPr>
            <a:t>Rotations</a:t>
          </a:r>
          <a:endParaRPr lang="pl-PL" sz="2400" b="1" kern="1200" dirty="0">
            <a:solidFill>
              <a:srgbClr val="231F20"/>
            </a:solidFill>
          </a:endParaRPr>
        </a:p>
      </dsp:txBody>
      <dsp:txXfrm>
        <a:off x="1070457" y="3202215"/>
        <a:ext cx="4884487" cy="492448"/>
      </dsp:txXfrm>
    </dsp:sp>
    <dsp:sp modelId="{902F04AB-1530-4519-83A3-C53DB0347DBC}">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CE2BC5-1838-4C1A-8E6A-9D9AEFA11BE2}">
      <dsp:nvSpPr>
        <dsp:cNvPr id="0" name=""/>
        <dsp:cNvSpPr/>
      </dsp:nvSpPr>
      <dsp:spPr>
        <a:xfrm>
          <a:off x="826075" y="3940779"/>
          <a:ext cx="5128869"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Disease-Resistant Varieties</a:t>
          </a:r>
        </a:p>
      </dsp:txBody>
      <dsp:txXfrm>
        <a:off x="826075" y="3940779"/>
        <a:ext cx="5128869" cy="492448"/>
      </dsp:txXfrm>
    </dsp:sp>
    <dsp:sp modelId="{7340B9B6-E60C-4352-AA32-C57246E3D2DF}">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ED3FDD-F8D3-42E2-8955-7B1726E8E4E4}">
      <dsp:nvSpPr>
        <dsp:cNvPr id="0" name=""/>
        <dsp:cNvSpPr/>
      </dsp:nvSpPr>
      <dsp:spPr>
        <a:xfrm>
          <a:off x="380119" y="4679885"/>
          <a:ext cx="5574825"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Cover Crops</a:t>
          </a:r>
          <a:endParaRPr lang="pl-PL" sz="2400" b="1" kern="1200" dirty="0">
            <a:solidFill>
              <a:srgbClr val="231F20"/>
            </a:solidFill>
          </a:endParaRPr>
        </a:p>
      </dsp:txBody>
      <dsp:txXfrm>
        <a:off x="380119" y="4679885"/>
        <a:ext cx="5574825" cy="492448"/>
      </dsp:txXfrm>
    </dsp:sp>
    <dsp:sp modelId="{1FDC3B7B-9125-485E-9D55-E3EBBB7D4C20}">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5DF9F-4461-4161-9EC9-AF7F6BE25AD0}">
      <dsp:nvSpPr>
        <dsp:cNvPr id="0" name=""/>
        <dsp:cNvSpPr/>
      </dsp:nvSpPr>
      <dsp:spPr>
        <a:xfrm>
          <a:off x="0" y="727625"/>
          <a:ext cx="5666649"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69A865-84C4-4CE3-8E40-84046CE7F1CF}">
      <dsp:nvSpPr>
        <dsp:cNvPr id="0" name=""/>
        <dsp:cNvSpPr/>
      </dsp:nvSpPr>
      <dsp:spPr>
        <a:xfrm>
          <a:off x="88294" y="1"/>
          <a:ext cx="5392152" cy="847817"/>
        </a:xfrm>
        <a:prstGeom prst="roundRect">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231F20"/>
              </a:solidFill>
            </a:rPr>
            <a:t>Agroecological Strategies for </a:t>
          </a:r>
          <a:r>
            <a:rPr lang="pl-PL" sz="2000" b="1" kern="1200" dirty="0" err="1">
              <a:solidFill>
                <a:srgbClr val="231F20"/>
              </a:solidFill>
            </a:rPr>
            <a:t>Residue</a:t>
          </a:r>
          <a:r>
            <a:rPr lang="pl-PL" sz="2000" b="1" kern="1200" dirty="0">
              <a:solidFill>
                <a:srgbClr val="231F20"/>
              </a:solidFill>
            </a:rPr>
            <a:t> Management</a:t>
          </a:r>
        </a:p>
      </dsp:txBody>
      <dsp:txXfrm>
        <a:off x="129681" y="41388"/>
        <a:ext cx="5309378" cy="765043"/>
      </dsp:txXfrm>
    </dsp:sp>
    <dsp:sp modelId="{A13E6890-76BD-421C-8626-DCF64E26C7FE}">
      <dsp:nvSpPr>
        <dsp:cNvPr id="0" name=""/>
        <dsp:cNvSpPr/>
      </dsp:nvSpPr>
      <dsp:spPr>
        <a:xfrm>
          <a:off x="0" y="1317305"/>
          <a:ext cx="5666649" cy="1269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Physically</a:t>
          </a:r>
          <a:r>
            <a:rPr lang="pl-PL" sz="2000" b="0" kern="1200" dirty="0">
              <a:solidFill>
                <a:srgbClr val="231F20"/>
              </a:solidFill>
            </a:rPr>
            <a:t> </a:t>
          </a:r>
          <a:r>
            <a:rPr lang="pl-PL" sz="2000" b="0" kern="1200" dirty="0" err="1">
              <a:solidFill>
                <a:srgbClr val="231F20"/>
              </a:solidFill>
            </a:rPr>
            <a:t>removing</a:t>
          </a:r>
          <a:r>
            <a:rPr lang="pl-PL" sz="2000" b="0" kern="1200" dirty="0">
              <a:solidFill>
                <a:srgbClr val="231F20"/>
              </a:solidFill>
            </a:rPr>
            <a:t> </a:t>
          </a:r>
          <a:r>
            <a:rPr lang="pl-PL" sz="2000" b="0" kern="1200" dirty="0" err="1">
              <a:solidFill>
                <a:srgbClr val="231F20"/>
              </a:solidFill>
            </a:rPr>
            <a:t>residues</a:t>
          </a:r>
          <a:r>
            <a:rPr lang="pl-PL" sz="2000" b="0" kern="1200" dirty="0">
              <a:solidFill>
                <a:srgbClr val="231F20"/>
              </a:solidFill>
            </a:rPr>
            <a:t> (</a:t>
          </a:r>
          <a:r>
            <a:rPr lang="pl-PL" sz="2000" b="0" kern="1200" dirty="0" err="1">
              <a:solidFill>
                <a:srgbClr val="231F20"/>
              </a:solidFill>
            </a:rPr>
            <a:t>e.g</a:t>
          </a:r>
          <a:r>
            <a:rPr lang="pl-PL" sz="2000" b="0" kern="1200" dirty="0">
              <a:solidFill>
                <a:srgbClr val="231F20"/>
              </a:solidFill>
            </a:rPr>
            <a:t>. </a:t>
          </a:r>
          <a:r>
            <a:rPr lang="pl-PL" sz="2000" b="0" kern="1200" dirty="0" err="1">
              <a:solidFill>
                <a:srgbClr val="231F20"/>
              </a:solidFill>
            </a:rPr>
            <a:t>baling</a:t>
          </a:r>
          <a:r>
            <a:rPr lang="pl-PL" sz="2000" b="0" kern="1200" dirty="0">
              <a:solidFill>
                <a:srgbClr val="231F20"/>
              </a:solidFill>
            </a:rPr>
            <a:t> and </a:t>
          </a:r>
          <a:r>
            <a:rPr lang="pl-PL" sz="2000" b="0" kern="1200" dirty="0" err="1">
              <a:solidFill>
                <a:srgbClr val="231F20"/>
              </a:solidFill>
            </a:rPr>
            <a:t>removing</a:t>
          </a:r>
          <a:r>
            <a:rPr lang="pl-PL" sz="2000" b="0" kern="1200" dirty="0">
              <a:solidFill>
                <a:srgbClr val="231F20"/>
              </a:solidFill>
            </a:rPr>
            <a:t> straw) from the field </a:t>
          </a:r>
          <a:r>
            <a:rPr lang="pl-PL" sz="2000" b="0" kern="1200" dirty="0" err="1">
              <a:solidFill>
                <a:srgbClr val="231F20"/>
              </a:solidFill>
            </a:rPr>
            <a:t>can</a:t>
          </a:r>
          <a:r>
            <a:rPr lang="pl-PL" sz="2000" b="0" kern="1200" dirty="0">
              <a:solidFill>
                <a:srgbClr val="231F20"/>
              </a:solidFill>
            </a:rPr>
            <a:t> </a:t>
          </a:r>
          <a:r>
            <a:rPr lang="pl-PL" sz="2000" b="0" kern="1200" dirty="0" err="1">
              <a:solidFill>
                <a:srgbClr val="231F20"/>
              </a:solidFill>
            </a:rPr>
            <a:t>help</a:t>
          </a:r>
          <a:r>
            <a:rPr lang="pl-PL" sz="2000" b="0" kern="1200" dirty="0">
              <a:solidFill>
                <a:srgbClr val="231F20"/>
              </a:solidFill>
            </a:rPr>
            <a:t> </a:t>
          </a:r>
          <a:r>
            <a:rPr lang="pl-PL" sz="2000" b="0" kern="1200" dirty="0" err="1">
              <a:solidFill>
                <a:srgbClr val="231F20"/>
              </a:solidFill>
            </a:rPr>
            <a:t>reduce</a:t>
          </a:r>
          <a:r>
            <a:rPr lang="pl-PL" sz="2000" b="0" kern="1200" dirty="0">
              <a:solidFill>
                <a:srgbClr val="231F20"/>
              </a:solidFill>
            </a:rPr>
            <a:t> the </a:t>
          </a:r>
          <a:r>
            <a:rPr lang="pl-PL" sz="2000" b="0" kern="1200" dirty="0" err="1">
              <a:solidFill>
                <a:srgbClr val="231F20"/>
              </a:solidFill>
            </a:rPr>
            <a:t>amount</a:t>
          </a:r>
          <a:r>
            <a:rPr lang="pl-PL" sz="2000" b="0" kern="1200" dirty="0">
              <a:solidFill>
                <a:srgbClr val="231F20"/>
              </a:solidFill>
            </a:rPr>
            <a:t> of </a:t>
          </a:r>
          <a:r>
            <a:rPr lang="pl-PL" sz="2000" b="0" kern="1200" dirty="0" err="1">
              <a:solidFill>
                <a:srgbClr val="231F20"/>
              </a:solidFill>
            </a:rPr>
            <a:t>inoculum</a:t>
          </a:r>
          <a:r>
            <a:rPr lang="pl-PL" sz="2000" b="0" kern="1200" dirty="0">
              <a:solidFill>
                <a:srgbClr val="231F20"/>
              </a:solidFill>
            </a:rPr>
            <a:t> </a:t>
          </a:r>
          <a:r>
            <a:rPr lang="pl-PL" sz="2000" b="0" kern="1200" dirty="0" err="1">
              <a:solidFill>
                <a:srgbClr val="231F20"/>
              </a:solidFill>
            </a:rPr>
            <a:t>present</a:t>
          </a:r>
          <a:r>
            <a:rPr lang="pl-PL" sz="2000" b="0" kern="1200" dirty="0">
              <a:solidFill>
                <a:srgbClr val="231F20"/>
              </a:solidFill>
            </a:rPr>
            <a:t>.</a:t>
          </a:r>
        </a:p>
      </dsp:txBody>
      <dsp:txXfrm>
        <a:off x="0" y="1317305"/>
        <a:ext cx="5666649" cy="1269450"/>
      </dsp:txXfrm>
    </dsp:sp>
    <dsp:sp modelId="{A1BD6798-D2D3-4A75-9230-F42F8C3C23B4}">
      <dsp:nvSpPr>
        <dsp:cNvPr id="0" name=""/>
        <dsp:cNvSpPr/>
      </dsp:nvSpPr>
      <dsp:spPr>
        <a:xfrm>
          <a:off x="283332" y="1125425"/>
          <a:ext cx="3966654" cy="38376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Residue Removal</a:t>
          </a:r>
        </a:p>
      </dsp:txBody>
      <dsp:txXfrm>
        <a:off x="302066" y="1144159"/>
        <a:ext cx="3929186" cy="346292"/>
      </dsp:txXfrm>
    </dsp:sp>
    <dsp:sp modelId="{90A78848-8A1B-4780-860E-0D60A07813A3}">
      <dsp:nvSpPr>
        <dsp:cNvPr id="0" name=""/>
        <dsp:cNvSpPr/>
      </dsp:nvSpPr>
      <dsp:spPr>
        <a:xfrm>
          <a:off x="0" y="2848835"/>
          <a:ext cx="5666649" cy="98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Incorporating</a:t>
          </a:r>
          <a:r>
            <a:rPr lang="pl-PL" sz="2000" b="0" kern="1200" dirty="0">
              <a:solidFill>
                <a:srgbClr val="231F20"/>
              </a:solidFill>
            </a:rPr>
            <a:t> </a:t>
          </a:r>
          <a:r>
            <a:rPr lang="pl-PL" sz="2000" b="0" kern="1200" dirty="0" err="1">
              <a:solidFill>
                <a:srgbClr val="231F20"/>
              </a:solidFill>
            </a:rPr>
            <a:t>crop</a:t>
          </a:r>
          <a:r>
            <a:rPr lang="pl-PL" sz="2000" b="0" kern="1200" dirty="0">
              <a:solidFill>
                <a:srgbClr val="231F20"/>
              </a:solidFill>
            </a:rPr>
            <a:t> </a:t>
          </a:r>
          <a:r>
            <a:rPr lang="pl-PL" sz="2000" b="0" kern="1200" dirty="0" err="1">
              <a:solidFill>
                <a:srgbClr val="231F20"/>
              </a:solidFill>
            </a:rPr>
            <a:t>residues</a:t>
          </a:r>
          <a:r>
            <a:rPr lang="pl-PL" sz="2000" b="0" kern="1200" dirty="0">
              <a:solidFill>
                <a:srgbClr val="231F20"/>
              </a:solidFill>
            </a:rPr>
            <a:t> </a:t>
          </a:r>
          <a:r>
            <a:rPr lang="pl-PL" sz="2000" b="0" kern="1200" dirty="0" err="1">
              <a:solidFill>
                <a:srgbClr val="231F20"/>
              </a:solidFill>
            </a:rPr>
            <a:t>into</a:t>
          </a:r>
          <a:r>
            <a:rPr lang="pl-PL" sz="2000" b="0" kern="1200" dirty="0">
              <a:solidFill>
                <a:srgbClr val="231F20"/>
              </a:solidFill>
            </a:rPr>
            <a:t> the </a:t>
          </a:r>
          <a:r>
            <a:rPr lang="pl-PL" sz="2000" b="0" kern="1200" dirty="0" err="1">
              <a:solidFill>
                <a:srgbClr val="231F20"/>
              </a:solidFill>
            </a:rPr>
            <a:t>soil</a:t>
          </a:r>
          <a:r>
            <a:rPr lang="pl-PL" sz="2000" b="0" kern="1200" dirty="0">
              <a:solidFill>
                <a:srgbClr val="231F20"/>
              </a:solidFill>
            </a:rPr>
            <a:t> </a:t>
          </a:r>
          <a:r>
            <a:rPr lang="pl-PL" sz="2000" b="0" kern="1200" dirty="0" err="1">
              <a:solidFill>
                <a:srgbClr val="231F20"/>
              </a:solidFill>
            </a:rPr>
            <a:t>through</a:t>
          </a:r>
          <a:r>
            <a:rPr lang="pl-PL" sz="2000" b="0" kern="1200" dirty="0">
              <a:solidFill>
                <a:srgbClr val="231F20"/>
              </a:solidFill>
            </a:rPr>
            <a:t> </a:t>
          </a:r>
          <a:r>
            <a:rPr lang="pl-PL" sz="2000" b="0" kern="1200" dirty="0" err="1">
              <a:solidFill>
                <a:srgbClr val="231F20"/>
              </a:solidFill>
            </a:rPr>
            <a:t>tillage</a:t>
          </a:r>
          <a:r>
            <a:rPr lang="pl-PL" sz="2000" b="0" kern="1200" dirty="0">
              <a:solidFill>
                <a:srgbClr val="231F20"/>
              </a:solidFill>
            </a:rPr>
            <a:t> (not </a:t>
          </a:r>
          <a:r>
            <a:rPr lang="pl-PL" sz="2000" b="0" kern="1200" dirty="0" err="1">
              <a:solidFill>
                <a:srgbClr val="231F20"/>
              </a:solidFill>
            </a:rPr>
            <a:t>always</a:t>
          </a:r>
          <a:r>
            <a:rPr lang="pl-PL" sz="2000" b="0" kern="1200" dirty="0">
              <a:solidFill>
                <a:srgbClr val="231F20"/>
              </a:solidFill>
            </a:rPr>
            <a:t> </a:t>
          </a:r>
          <a:r>
            <a:rPr lang="pl-PL" sz="2000" b="0" kern="1200" dirty="0" err="1">
              <a:solidFill>
                <a:srgbClr val="231F20"/>
              </a:solidFill>
            </a:rPr>
            <a:t>applicable</a:t>
          </a:r>
          <a:r>
            <a:rPr lang="pl-PL" sz="2000" b="0" kern="1200" dirty="0">
              <a:solidFill>
                <a:srgbClr val="231F20"/>
              </a:solidFill>
            </a:rPr>
            <a:t>)</a:t>
          </a:r>
        </a:p>
      </dsp:txBody>
      <dsp:txXfrm>
        <a:off x="0" y="2848835"/>
        <a:ext cx="5666649" cy="982800"/>
      </dsp:txXfrm>
    </dsp:sp>
    <dsp:sp modelId="{51B605D4-F8F8-420A-92CC-12DD555ECBBA}">
      <dsp:nvSpPr>
        <dsp:cNvPr id="0" name=""/>
        <dsp:cNvSpPr/>
      </dsp:nvSpPr>
      <dsp:spPr>
        <a:xfrm>
          <a:off x="283332" y="2656955"/>
          <a:ext cx="3966654" cy="38376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Tillage</a:t>
          </a:r>
        </a:p>
      </dsp:txBody>
      <dsp:txXfrm>
        <a:off x="302066" y="2675689"/>
        <a:ext cx="3929186" cy="346292"/>
      </dsp:txXfrm>
    </dsp:sp>
    <dsp:sp modelId="{07AB827D-422B-41B2-A860-412C5C7FE0F7}">
      <dsp:nvSpPr>
        <dsp:cNvPr id="0" name=""/>
        <dsp:cNvSpPr/>
      </dsp:nvSpPr>
      <dsp:spPr>
        <a:xfrm>
          <a:off x="0" y="4093715"/>
          <a:ext cx="5666649" cy="15561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Promoting</a:t>
          </a:r>
          <a:r>
            <a:rPr lang="pl-PL" sz="2000" b="0" kern="1200" dirty="0">
              <a:solidFill>
                <a:srgbClr val="231F20"/>
              </a:solidFill>
            </a:rPr>
            <a:t> </a:t>
          </a:r>
          <a:r>
            <a:rPr lang="pl-PL" sz="2000" b="0" kern="1200" dirty="0" err="1">
              <a:solidFill>
                <a:srgbClr val="231F20"/>
              </a:solidFill>
            </a:rPr>
            <a:t>rapid</a:t>
          </a:r>
          <a:r>
            <a:rPr lang="pl-PL" sz="2000" b="0" kern="1200" dirty="0">
              <a:solidFill>
                <a:srgbClr val="231F20"/>
              </a:solidFill>
            </a:rPr>
            <a:t> </a:t>
          </a:r>
          <a:r>
            <a:rPr lang="pl-PL" sz="2000" b="0" kern="1200" dirty="0" err="1">
              <a:solidFill>
                <a:srgbClr val="231F20"/>
              </a:solidFill>
            </a:rPr>
            <a:t>decomposition</a:t>
          </a:r>
          <a:r>
            <a:rPr lang="pl-PL" sz="2000" b="0" kern="1200" dirty="0">
              <a:solidFill>
                <a:srgbClr val="231F20"/>
              </a:solidFill>
            </a:rPr>
            <a:t> of </a:t>
          </a:r>
          <a:r>
            <a:rPr lang="pl-PL" sz="2000" b="0" kern="1200" dirty="0" err="1">
              <a:solidFill>
                <a:srgbClr val="231F20"/>
              </a:solidFill>
            </a:rPr>
            <a:t>residues</a:t>
          </a:r>
          <a:r>
            <a:rPr lang="pl-PL" sz="2000" b="0" kern="1200" dirty="0">
              <a:solidFill>
                <a:srgbClr val="231F20"/>
              </a:solidFill>
            </a:rPr>
            <a:t> (</a:t>
          </a:r>
          <a:r>
            <a:rPr lang="pl-PL" sz="2000" b="0" kern="1200" dirty="0" err="1">
              <a:solidFill>
                <a:srgbClr val="231F20"/>
              </a:solidFill>
            </a:rPr>
            <a:t>e.g</a:t>
          </a:r>
          <a:r>
            <a:rPr lang="pl-PL" sz="2000" b="0" kern="1200" dirty="0">
              <a:solidFill>
                <a:srgbClr val="231F20"/>
              </a:solidFill>
            </a:rPr>
            <a:t>. adding nitrogen fertili</a:t>
          </a:r>
          <a:r>
            <a:rPr lang="en-IE" sz="2000" b="0" kern="1200" dirty="0">
              <a:solidFill>
                <a:srgbClr val="231F20"/>
              </a:solidFill>
            </a:rPr>
            <a:t>s</a:t>
          </a:r>
          <a:r>
            <a:rPr lang="pl-PL" sz="2000" b="0" kern="1200" dirty="0">
              <a:solidFill>
                <a:srgbClr val="231F20"/>
              </a:solidFill>
            </a:rPr>
            <a:t>ers or using microbial inoculants can reduce the survival time of pathogens)</a:t>
          </a:r>
        </a:p>
      </dsp:txBody>
      <dsp:txXfrm>
        <a:off x="0" y="4093715"/>
        <a:ext cx="5666649" cy="1556100"/>
      </dsp:txXfrm>
    </dsp:sp>
    <dsp:sp modelId="{2564AE47-8582-4800-AF19-48F79C6B0DEE}">
      <dsp:nvSpPr>
        <dsp:cNvPr id="0" name=""/>
        <dsp:cNvSpPr/>
      </dsp:nvSpPr>
      <dsp:spPr>
        <a:xfrm>
          <a:off x="283332" y="3901835"/>
          <a:ext cx="3966654" cy="38376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Residue</a:t>
          </a:r>
          <a:r>
            <a:rPr lang="pl-PL" sz="2400" b="0" kern="1200" dirty="0">
              <a:solidFill>
                <a:srgbClr val="231F20"/>
              </a:solidFill>
            </a:rPr>
            <a:t> </a:t>
          </a:r>
          <a:r>
            <a:rPr lang="pl-PL" sz="2400" b="0" kern="1200" dirty="0" err="1">
              <a:solidFill>
                <a:srgbClr val="231F20"/>
              </a:solidFill>
            </a:rPr>
            <a:t>Decomposition</a:t>
          </a:r>
          <a:endParaRPr lang="pl-PL" sz="2400" b="0" kern="1200" dirty="0">
            <a:solidFill>
              <a:srgbClr val="231F20"/>
            </a:solidFill>
          </a:endParaRPr>
        </a:p>
      </dsp:txBody>
      <dsp:txXfrm>
        <a:off x="302066" y="3920569"/>
        <a:ext cx="3929186" cy="34629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4030E-C6AE-433D-8A66-AA1F383765B9}">
      <dsp:nvSpPr>
        <dsp:cNvPr id="0" name=""/>
        <dsp:cNvSpPr/>
      </dsp:nvSpPr>
      <dsp:spPr>
        <a:xfrm>
          <a:off x="9272513" y="1275908"/>
          <a:ext cx="225888" cy="4180719"/>
        </a:xfrm>
        <a:prstGeom prst="rect">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80D7E8D1-0E74-4F5D-8E00-08005A7D440B}">
      <dsp:nvSpPr>
        <dsp:cNvPr id="0" name=""/>
        <dsp:cNvSpPr/>
      </dsp:nvSpPr>
      <dsp:spPr>
        <a:xfrm>
          <a:off x="230527" y="1275908"/>
          <a:ext cx="5875004" cy="4180719"/>
        </a:xfrm>
        <a:prstGeom prst="frame">
          <a:avLst>
            <a:gd name="adj1" fmla="val 5450"/>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413E13A7-4DAF-4DDD-A24B-5CAFB546FE4B}">
      <dsp:nvSpPr>
        <dsp:cNvPr id="0" name=""/>
        <dsp:cNvSpPr/>
      </dsp:nvSpPr>
      <dsp:spPr>
        <a:xfrm>
          <a:off x="4638" y="774971"/>
          <a:ext cx="5649115" cy="395459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4F0A5F-CEC3-4BB6-8971-6AB44A92AE13}">
      <dsp:nvSpPr>
        <dsp:cNvPr id="0" name=""/>
        <dsp:cNvSpPr/>
      </dsp:nvSpPr>
      <dsp:spPr>
        <a:xfrm>
          <a:off x="460212" y="4730971"/>
          <a:ext cx="5419430" cy="4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THREE-FIELD SYSTEM</a:t>
          </a:r>
        </a:p>
      </dsp:txBody>
      <dsp:txXfrm>
        <a:off x="460212" y="4730971"/>
        <a:ext cx="5419430" cy="496255"/>
      </dsp:txXfrm>
    </dsp:sp>
    <dsp:sp modelId="{F6E3B70A-46FF-4DE4-94B4-691DFA5469CF}">
      <dsp:nvSpPr>
        <dsp:cNvPr id="0" name=""/>
        <dsp:cNvSpPr/>
      </dsp:nvSpPr>
      <dsp:spPr>
        <a:xfrm>
          <a:off x="6383064" y="1052156"/>
          <a:ext cx="2685987" cy="4180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rgbClr val="231F20"/>
              </a:solidFill>
            </a:rPr>
            <a:t>Dividing the land into three sections and rotating between a cereal crop</a:t>
          </a:r>
          <a:r>
            <a:rPr lang="pl-PL" sz="2400" b="0" kern="1200" dirty="0">
              <a:solidFill>
                <a:srgbClr val="231F20"/>
              </a:solidFill>
            </a:rPr>
            <a:t> (</a:t>
          </a:r>
          <a:r>
            <a:rPr lang="pl-PL" sz="2400" b="0" kern="1200" dirty="0" err="1">
              <a:solidFill>
                <a:srgbClr val="231F20"/>
              </a:solidFill>
            </a:rPr>
            <a:t>wheat</a:t>
          </a:r>
          <a:r>
            <a:rPr lang="pl-PL" sz="2400" b="0" kern="1200" dirty="0">
              <a:solidFill>
                <a:srgbClr val="231F20"/>
              </a:solidFill>
            </a:rPr>
            <a:t>, </a:t>
          </a:r>
          <a:r>
            <a:rPr lang="pl-PL" sz="2400" b="0" kern="1200" dirty="0" err="1">
              <a:solidFill>
                <a:srgbClr val="231F20"/>
              </a:solidFill>
            </a:rPr>
            <a:t>barley</a:t>
          </a:r>
          <a:r>
            <a:rPr lang="pl-PL" sz="2400" b="0" kern="1200" dirty="0">
              <a:solidFill>
                <a:srgbClr val="231F20"/>
              </a:solidFill>
            </a:rPr>
            <a:t>)</a:t>
          </a:r>
          <a:r>
            <a:rPr lang="en-US" sz="2400" b="0" kern="1200" dirty="0">
              <a:solidFill>
                <a:srgbClr val="231F20"/>
              </a:solidFill>
            </a:rPr>
            <a:t>, a nitrogen-fixing crop</a:t>
          </a:r>
          <a:r>
            <a:rPr lang="pl-PL" sz="2400" b="0" kern="1200" dirty="0">
              <a:solidFill>
                <a:srgbClr val="231F20"/>
              </a:solidFill>
            </a:rPr>
            <a:t> (</a:t>
          </a:r>
          <a:r>
            <a:rPr lang="pl-PL" sz="2400" b="0" kern="1200" dirty="0" err="1">
              <a:solidFill>
                <a:srgbClr val="231F20"/>
              </a:solidFill>
            </a:rPr>
            <a:t>soybean</a:t>
          </a:r>
          <a:r>
            <a:rPr lang="pl-PL" sz="2400" b="0" kern="1200" dirty="0">
              <a:solidFill>
                <a:srgbClr val="231F20"/>
              </a:solidFill>
            </a:rPr>
            <a:t>, </a:t>
          </a:r>
          <a:r>
            <a:rPr lang="pl-PL" sz="2400" b="0" kern="1200" dirty="0" err="1">
              <a:solidFill>
                <a:srgbClr val="231F20"/>
              </a:solidFill>
            </a:rPr>
            <a:t>alfalfa</a:t>
          </a:r>
          <a:r>
            <a:rPr lang="en-US" sz="2400" b="0" kern="1200" dirty="0">
              <a:solidFill>
                <a:srgbClr val="231F20"/>
              </a:solidFill>
            </a:rPr>
            <a:t>, and a fallow or cover crop </a:t>
          </a:r>
          <a:r>
            <a:rPr lang="pl-PL" sz="2400" b="0" kern="1200" dirty="0">
              <a:solidFill>
                <a:srgbClr val="231F20"/>
              </a:solidFill>
            </a:rPr>
            <a:t>(</a:t>
          </a:r>
          <a:r>
            <a:rPr lang="pl-PL" sz="2400" b="0" kern="1200" dirty="0" err="1">
              <a:solidFill>
                <a:srgbClr val="231F20"/>
              </a:solidFill>
            </a:rPr>
            <a:t>winter</a:t>
          </a:r>
          <a:r>
            <a:rPr lang="pl-PL" sz="2400" b="0" kern="1200" dirty="0">
              <a:solidFill>
                <a:srgbClr val="231F20"/>
              </a:solidFill>
            </a:rPr>
            <a:t> </a:t>
          </a:r>
          <a:r>
            <a:rPr lang="pl-PL" sz="2400" b="0" kern="1200" dirty="0" err="1">
              <a:solidFill>
                <a:srgbClr val="231F20"/>
              </a:solidFill>
            </a:rPr>
            <a:t>rye</a:t>
          </a:r>
          <a:r>
            <a:rPr lang="pl-PL" sz="2400" b="0" kern="1200" dirty="0">
              <a:solidFill>
                <a:srgbClr val="231F20"/>
              </a:solidFill>
            </a:rPr>
            <a:t>, </a:t>
          </a:r>
          <a:r>
            <a:rPr lang="pl-PL" sz="2400" b="0" kern="1200" dirty="0" err="1">
              <a:solidFill>
                <a:srgbClr val="231F20"/>
              </a:solidFill>
            </a:rPr>
            <a:t>clover</a:t>
          </a:r>
          <a:r>
            <a:rPr lang="pl-PL" sz="2400" b="0" kern="1200" dirty="0">
              <a:solidFill>
                <a:srgbClr val="231F20"/>
              </a:solidFill>
            </a:rPr>
            <a:t>) </a:t>
          </a:r>
          <a:r>
            <a:rPr lang="en-US" sz="2400" b="0" kern="1200" dirty="0">
              <a:solidFill>
                <a:srgbClr val="231F20"/>
              </a:solidFill>
            </a:rPr>
            <a:t>to maintain soil fertility and manage pests</a:t>
          </a:r>
          <a:r>
            <a:rPr lang="pl-PL" sz="2400" b="0" kern="1200" dirty="0">
              <a:solidFill>
                <a:srgbClr val="231F20"/>
              </a:solidFill>
            </a:rPr>
            <a:t>.</a:t>
          </a:r>
        </a:p>
      </dsp:txBody>
      <dsp:txXfrm>
        <a:off x="6383064" y="1052156"/>
        <a:ext cx="2685987" cy="41807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170196" y="0"/>
          <a:ext cx="1118684" cy="958845"/>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sugar</a:t>
          </a:r>
          <a:r>
            <a:rPr lang="pl-PL" sz="1200" b="1" kern="1200" dirty="0">
              <a:solidFill>
                <a:schemeClr val="tx1">
                  <a:lumMod val="50000"/>
                </a:schemeClr>
              </a:solidFill>
            </a:rPr>
            <a:t> </a:t>
          </a:r>
          <a:r>
            <a:rPr lang="pl-PL" sz="1200" b="1" kern="1200" dirty="0" err="1">
              <a:solidFill>
                <a:schemeClr val="tx1">
                  <a:lumMod val="50000"/>
                </a:schemeClr>
              </a:solidFill>
            </a:rPr>
            <a:t>beet</a:t>
          </a:r>
          <a:endParaRPr lang="pl-PL" sz="1200" b="1" kern="1200" dirty="0">
            <a:solidFill>
              <a:schemeClr val="tx1">
                <a:lumMod val="50000"/>
              </a:schemeClr>
            </a:solidFill>
          </a:endParaRPr>
        </a:p>
      </dsp:txBody>
      <dsp:txXfrm>
        <a:off x="170196" y="671191"/>
        <a:ext cx="1118684" cy="230122"/>
      </dsp:txXfrm>
    </dsp:sp>
    <dsp:sp modelId="{CC53A64B-9AC8-405E-82D8-00A0148B60C9}">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spring </a:t>
          </a:r>
          <a:r>
            <a:rPr lang="pl-PL" sz="1200" b="1" kern="1200" dirty="0" err="1">
              <a:solidFill>
                <a:schemeClr val="tx1">
                  <a:lumMod val="50000"/>
                </a:schemeClr>
              </a:solidFill>
            </a:rPr>
            <a:t>barley</a:t>
          </a:r>
          <a:endParaRPr lang="pl-PL" sz="1200" b="1" kern="1200" dirty="0">
            <a:solidFill>
              <a:schemeClr val="tx1">
                <a:lumMod val="50000"/>
              </a:schemeClr>
            </a:solidFill>
          </a:endParaRPr>
        </a:p>
      </dsp:txBody>
      <dsp:txXfrm>
        <a:off x="1402983" y="671191"/>
        <a:ext cx="1118684" cy="230122"/>
      </dsp:txXfrm>
    </dsp:sp>
    <dsp:sp modelId="{6B07F2C7-B0F7-42C2-8911-2B61CC18EC1D}">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field </a:t>
          </a:r>
          <a:r>
            <a:rPr lang="pl-PL" sz="1200" b="1" kern="1200" dirty="0" err="1">
              <a:solidFill>
                <a:schemeClr val="tx1">
                  <a:lumMod val="50000"/>
                </a:schemeClr>
              </a:solidFill>
            </a:rPr>
            <a:t>peas</a:t>
          </a:r>
          <a:endParaRPr lang="pl-PL" sz="1200" b="1" kern="1200" dirty="0">
            <a:solidFill>
              <a:schemeClr val="tx1">
                <a:lumMod val="50000"/>
              </a:schemeClr>
            </a:solidFill>
          </a:endParaRPr>
        </a:p>
      </dsp:txBody>
      <dsp:txXfrm>
        <a:off x="2635770" y="671191"/>
        <a:ext cx="1118684" cy="230122"/>
      </dsp:txXfrm>
    </dsp:sp>
    <dsp:sp modelId="{9F05F636-4A8E-40DC-A57B-D36A52A17531}">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a:t>
          </a:r>
          <a:r>
            <a:rPr lang="pl-PL" sz="1200" b="1" kern="1200" dirty="0">
              <a:solidFill>
                <a:schemeClr val="tx1">
                  <a:lumMod val="50000"/>
                </a:schemeClr>
              </a:solidFill>
            </a:rPr>
            <a:t> </a:t>
          </a:r>
          <a:r>
            <a:rPr lang="pl-PL" sz="1200" b="1" kern="1200" dirty="0" err="1">
              <a:solidFill>
                <a:schemeClr val="tx1">
                  <a:lumMod val="50000"/>
                </a:schemeClr>
              </a:solidFill>
            </a:rPr>
            <a:t>canola</a:t>
          </a:r>
          <a:endParaRPr lang="pl-PL" sz="1200" b="1" kern="1200" dirty="0">
            <a:solidFill>
              <a:schemeClr val="tx1">
                <a:lumMod val="50000"/>
              </a:schemeClr>
            </a:solidFill>
          </a:endParaRPr>
        </a:p>
      </dsp:txBody>
      <dsp:txXfrm>
        <a:off x="3868557" y="671191"/>
        <a:ext cx="1118684" cy="230122"/>
      </dsp:txXfrm>
    </dsp:sp>
    <dsp:sp modelId="{0B659791-F6B1-4C75-A476-1617D5F75DF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a:t>
          </a:r>
          <a:r>
            <a:rPr lang="pl-PL" sz="1200" b="1" kern="1200" dirty="0">
              <a:solidFill>
                <a:schemeClr val="tx1">
                  <a:lumMod val="50000"/>
                </a:schemeClr>
              </a:solidFill>
            </a:rPr>
            <a:t> </a:t>
          </a:r>
          <a:r>
            <a:rPr lang="pl-PL" sz="1200" b="1" kern="1200" dirty="0" err="1">
              <a:solidFill>
                <a:schemeClr val="tx1">
                  <a:lumMod val="50000"/>
                </a:schemeClr>
              </a:solidFill>
            </a:rPr>
            <a:t>wheat</a:t>
          </a:r>
          <a:endParaRPr lang="pl-PL" sz="1200" b="1" kern="1200" dirty="0">
            <a:solidFill>
              <a:schemeClr val="tx1">
                <a:lumMod val="50000"/>
              </a:schemeClr>
            </a:solidFill>
          </a:endParaRPr>
        </a:p>
      </dsp:txBody>
      <dsp:txXfrm>
        <a:off x="5101344" y="671191"/>
        <a:ext cx="1118684" cy="23012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spring </a:t>
          </a:r>
          <a:r>
            <a:rPr lang="pl-PL" sz="1200" b="1" kern="1200" dirty="0" err="1">
              <a:solidFill>
                <a:schemeClr val="tx1">
                  <a:lumMod val="50000"/>
                </a:schemeClr>
              </a:solidFill>
            </a:rPr>
            <a:t>barley</a:t>
          </a:r>
          <a:endParaRPr lang="pl-PL" sz="1200" b="1" kern="1200" dirty="0">
            <a:solidFill>
              <a:schemeClr val="tx1">
                <a:lumMod val="50000"/>
              </a:schemeClr>
            </a:solidFill>
          </a:endParaRPr>
        </a:p>
      </dsp:txBody>
      <dsp:txXfrm>
        <a:off x="170196" y="671191"/>
        <a:ext cx="1118684" cy="230122"/>
      </dsp:txXfrm>
    </dsp:sp>
    <dsp:sp modelId="{6B07F2C7-B0F7-42C2-8911-2B61CC18EC1D}">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field </a:t>
          </a:r>
          <a:r>
            <a:rPr lang="pl-PL" sz="1200" b="1" kern="1200" dirty="0" err="1">
              <a:solidFill>
                <a:schemeClr val="tx1">
                  <a:lumMod val="50000"/>
                </a:schemeClr>
              </a:solidFill>
            </a:rPr>
            <a:t>peas</a:t>
          </a:r>
          <a:endParaRPr lang="pl-PL" sz="1200" b="1" kern="1200" dirty="0">
            <a:solidFill>
              <a:schemeClr val="tx1">
                <a:lumMod val="50000"/>
              </a:schemeClr>
            </a:solidFill>
          </a:endParaRPr>
        </a:p>
      </dsp:txBody>
      <dsp:txXfrm>
        <a:off x="1402983" y="671191"/>
        <a:ext cx="1118684" cy="230122"/>
      </dsp:txXfrm>
    </dsp:sp>
    <dsp:sp modelId="{9F05F636-4A8E-40DC-A57B-D36A52A17531}">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a:t>
          </a:r>
          <a:r>
            <a:rPr lang="pl-PL" sz="1200" b="1" kern="1200" dirty="0">
              <a:solidFill>
                <a:schemeClr val="tx1">
                  <a:lumMod val="50000"/>
                </a:schemeClr>
              </a:solidFill>
            </a:rPr>
            <a:t> </a:t>
          </a:r>
          <a:r>
            <a:rPr lang="pl-PL" sz="1200" b="1" kern="1200" dirty="0" err="1">
              <a:solidFill>
                <a:schemeClr val="tx1">
                  <a:lumMod val="50000"/>
                </a:schemeClr>
              </a:solidFill>
            </a:rPr>
            <a:t>canola</a:t>
          </a:r>
          <a:endParaRPr lang="pl-PL" sz="1200" b="1" kern="1200" dirty="0">
            <a:solidFill>
              <a:schemeClr val="tx1">
                <a:lumMod val="50000"/>
              </a:schemeClr>
            </a:solidFill>
          </a:endParaRPr>
        </a:p>
      </dsp:txBody>
      <dsp:txXfrm>
        <a:off x="2635770" y="671191"/>
        <a:ext cx="1118684" cy="230122"/>
      </dsp:txXfrm>
    </dsp:sp>
    <dsp:sp modelId="{0B659791-F6B1-4C75-A476-1617D5F75DF2}">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a:t>
          </a:r>
          <a:r>
            <a:rPr lang="pl-PL" sz="1200" b="1" kern="1200" dirty="0">
              <a:solidFill>
                <a:schemeClr val="tx1">
                  <a:lumMod val="50000"/>
                </a:schemeClr>
              </a:solidFill>
            </a:rPr>
            <a:t> </a:t>
          </a:r>
          <a:r>
            <a:rPr lang="pl-PL" sz="1200" b="1" kern="1200" dirty="0" err="1">
              <a:solidFill>
                <a:schemeClr val="tx1">
                  <a:lumMod val="50000"/>
                </a:schemeClr>
              </a:solidFill>
            </a:rPr>
            <a:t>wheat</a:t>
          </a:r>
          <a:endParaRPr lang="pl-PL" sz="1200" b="1" kern="1200" dirty="0">
            <a:solidFill>
              <a:schemeClr val="tx1">
                <a:lumMod val="50000"/>
              </a:schemeClr>
            </a:solidFill>
          </a:endParaRPr>
        </a:p>
      </dsp:txBody>
      <dsp:txXfrm>
        <a:off x="3868557" y="671191"/>
        <a:ext cx="1118684" cy="230122"/>
      </dsp:txXfrm>
    </dsp:sp>
    <dsp:sp modelId="{F89666B7-4C59-4495-B94C-57F8FB59810D}">
      <dsp:nvSpPr>
        <dsp:cNvPr id="0" name=""/>
        <dsp:cNvSpPr/>
      </dsp:nvSpPr>
      <dsp:spPr>
        <a:xfrm>
          <a:off x="5101344" y="0"/>
          <a:ext cx="1118684" cy="958845"/>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BE404922-4936-48C6-8CC5-481671085E79}">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sugar</a:t>
          </a:r>
          <a:r>
            <a:rPr lang="pl-PL" sz="1200" b="1" kern="1200" dirty="0">
              <a:solidFill>
                <a:schemeClr val="tx1">
                  <a:lumMod val="50000"/>
                </a:schemeClr>
              </a:solidFill>
            </a:rPr>
            <a:t> </a:t>
          </a:r>
          <a:r>
            <a:rPr lang="pl-PL" sz="1200" b="1" kern="1200" dirty="0" err="1">
              <a:solidFill>
                <a:schemeClr val="tx1">
                  <a:lumMod val="50000"/>
                </a:schemeClr>
              </a:solidFill>
            </a:rPr>
            <a:t>beet</a:t>
          </a:r>
          <a:endParaRPr lang="pl-PL" sz="1200" b="1" kern="1200" dirty="0">
            <a:solidFill>
              <a:schemeClr val="tx1">
                <a:lumMod val="50000"/>
              </a:schemeClr>
            </a:solidFill>
          </a:endParaRPr>
        </a:p>
      </dsp:txBody>
      <dsp:txXfrm>
        <a:off x="5101344" y="671191"/>
        <a:ext cx="1118684" cy="23012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field </a:t>
          </a:r>
          <a:r>
            <a:rPr lang="pl-PL" sz="1200" b="1" kern="1200" dirty="0" err="1">
              <a:solidFill>
                <a:schemeClr val="tx1">
                  <a:lumMod val="50000"/>
                </a:schemeClr>
              </a:solidFill>
            </a:rPr>
            <a:t>peas</a:t>
          </a:r>
          <a:endParaRPr lang="pl-PL" sz="1200" b="1" kern="1200" dirty="0">
            <a:solidFill>
              <a:schemeClr val="tx1">
                <a:lumMod val="50000"/>
              </a:schemeClr>
            </a:solidFill>
          </a:endParaRPr>
        </a:p>
      </dsp:txBody>
      <dsp:txXfrm>
        <a:off x="170196" y="671191"/>
        <a:ext cx="1118684" cy="230122"/>
      </dsp:txXfrm>
    </dsp:sp>
    <dsp:sp modelId="{9F05F636-4A8E-40DC-A57B-D36A52A17531}">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a:t>
          </a:r>
          <a:r>
            <a:rPr lang="pl-PL" sz="1200" b="1" kern="1200" dirty="0">
              <a:solidFill>
                <a:schemeClr val="tx1">
                  <a:lumMod val="50000"/>
                </a:schemeClr>
              </a:solidFill>
            </a:rPr>
            <a:t> </a:t>
          </a:r>
          <a:r>
            <a:rPr lang="pl-PL" sz="1200" b="1" kern="1200" dirty="0" err="1">
              <a:solidFill>
                <a:schemeClr val="tx1">
                  <a:lumMod val="50000"/>
                </a:schemeClr>
              </a:solidFill>
            </a:rPr>
            <a:t>canola</a:t>
          </a:r>
          <a:endParaRPr lang="pl-PL" sz="1200" b="1" kern="1200" dirty="0">
            <a:solidFill>
              <a:schemeClr val="tx1">
                <a:lumMod val="50000"/>
              </a:schemeClr>
            </a:solidFill>
          </a:endParaRPr>
        </a:p>
      </dsp:txBody>
      <dsp:txXfrm>
        <a:off x="1402983" y="671191"/>
        <a:ext cx="1118684" cy="230122"/>
      </dsp:txXfrm>
    </dsp:sp>
    <dsp:sp modelId="{0B659791-F6B1-4C75-A476-1617D5F75DF2}">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a:t>
          </a:r>
          <a:r>
            <a:rPr lang="pl-PL" sz="1200" b="1" kern="1200" dirty="0">
              <a:solidFill>
                <a:schemeClr val="tx1">
                  <a:lumMod val="50000"/>
                </a:schemeClr>
              </a:solidFill>
            </a:rPr>
            <a:t> </a:t>
          </a:r>
          <a:r>
            <a:rPr lang="pl-PL" sz="1200" b="1" kern="1200" dirty="0" err="1">
              <a:solidFill>
                <a:schemeClr val="tx1">
                  <a:lumMod val="50000"/>
                </a:schemeClr>
              </a:solidFill>
            </a:rPr>
            <a:t>wheat</a:t>
          </a:r>
          <a:endParaRPr lang="pl-PL" sz="1200" b="1" kern="1200" dirty="0">
            <a:solidFill>
              <a:schemeClr val="tx1">
                <a:lumMod val="50000"/>
              </a:schemeClr>
            </a:solidFill>
          </a:endParaRPr>
        </a:p>
      </dsp:txBody>
      <dsp:txXfrm>
        <a:off x="2635770" y="671191"/>
        <a:ext cx="1118684" cy="230122"/>
      </dsp:txXfrm>
    </dsp:sp>
    <dsp:sp modelId="{5CF7EF89-B366-49F9-B433-6F3F289B3A59}">
      <dsp:nvSpPr>
        <dsp:cNvPr id="0" name=""/>
        <dsp:cNvSpPr/>
      </dsp:nvSpPr>
      <dsp:spPr>
        <a:xfrm>
          <a:off x="3868557" y="0"/>
          <a:ext cx="1118684" cy="958845"/>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sugar</a:t>
          </a:r>
          <a:r>
            <a:rPr lang="pl-PL" sz="1200" b="1" kern="1200" dirty="0">
              <a:solidFill>
                <a:schemeClr val="tx1">
                  <a:lumMod val="50000"/>
                </a:schemeClr>
              </a:solidFill>
            </a:rPr>
            <a:t> </a:t>
          </a:r>
          <a:r>
            <a:rPr lang="pl-PL" sz="1200" b="1" kern="1200" dirty="0" err="1">
              <a:solidFill>
                <a:schemeClr val="tx1">
                  <a:lumMod val="50000"/>
                </a:schemeClr>
              </a:solidFill>
            </a:rPr>
            <a:t>beet</a:t>
          </a:r>
          <a:endParaRPr lang="pl-PL" sz="1200" b="1" kern="1200" dirty="0">
            <a:solidFill>
              <a:schemeClr val="tx1">
                <a:lumMod val="50000"/>
              </a:schemeClr>
            </a:solidFill>
          </a:endParaRPr>
        </a:p>
      </dsp:txBody>
      <dsp:txXfrm>
        <a:off x="3868557" y="671191"/>
        <a:ext cx="1118684" cy="230122"/>
      </dsp:txXfrm>
    </dsp:sp>
    <dsp:sp modelId="{0BA5E8BB-D34E-4EA8-88EF-C6B36336696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B44462C-E1EF-4151-85DC-3D6382C5C453}">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spring </a:t>
          </a:r>
          <a:r>
            <a:rPr lang="pl-PL" sz="1200" b="1" kern="1200" dirty="0" err="1">
              <a:solidFill>
                <a:schemeClr val="tx1">
                  <a:lumMod val="50000"/>
                </a:schemeClr>
              </a:solidFill>
            </a:rPr>
            <a:t>barley</a:t>
          </a:r>
          <a:endParaRPr lang="pl-PL" sz="1200" b="1" kern="1200" dirty="0">
            <a:solidFill>
              <a:schemeClr val="tx1">
                <a:lumMod val="50000"/>
              </a:schemeClr>
            </a:solidFill>
          </a:endParaRPr>
        </a:p>
      </dsp:txBody>
      <dsp:txXfrm>
        <a:off x="5101344" y="671191"/>
        <a:ext cx="1118684" cy="230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provision</a:t>
          </a:r>
          <a:r>
            <a:rPr lang="pl-PL" sz="2400" kern="1200" dirty="0">
              <a:solidFill>
                <a:srgbClr val="231F20"/>
              </a:solidFill>
            </a:rPr>
            <a:t> of food </a:t>
          </a:r>
          <a:r>
            <a:rPr lang="pl-PL" sz="2400" kern="1200" dirty="0" err="1">
              <a:solidFill>
                <a:srgbClr val="231F20"/>
              </a:solidFill>
            </a:rPr>
            <a:t>security</a:t>
          </a:r>
          <a:endParaRPr lang="pl-PL" sz="2400" kern="1200" dirty="0">
            <a:solidFill>
              <a:srgbClr val="231F20"/>
            </a:solidFill>
          </a:endParaRPr>
        </a:p>
      </dsp:txBody>
      <dsp:txXfrm>
        <a:off x="280157" y="101675"/>
        <a:ext cx="4036237" cy="692586"/>
      </dsp:txXfrm>
    </dsp:sp>
    <dsp:sp modelId="{62A371FB-1111-4CCA-A7D4-F5392CBC60D1}">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334BE5-2FB3-42FF-8A87-AB629C3B07CC}">
      <dsp:nvSpPr>
        <dsp:cNvPr id="0" name=""/>
        <dsp:cNvSpPr/>
      </dsp:nvSpPr>
      <dsp:spPr>
        <a:xfrm>
          <a:off x="242690" y="124356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protection of the environment</a:t>
          </a:r>
        </a:p>
      </dsp:txBody>
      <dsp:txXfrm>
        <a:off x="280157" y="1281035"/>
        <a:ext cx="4036237" cy="692586"/>
      </dsp:txXfrm>
    </dsp:sp>
    <dsp:sp modelId="{C3EFC1CC-0E4E-496F-B226-7A8B0F82ABA2}">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133EF5-4451-4364-A513-8676B508E7D6}">
      <dsp:nvSpPr>
        <dsp:cNvPr id="0" name=""/>
        <dsp:cNvSpPr/>
      </dsp:nvSpPr>
      <dsp:spPr>
        <a:xfrm>
          <a:off x="242690" y="2422929"/>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enhancement of biodiversity</a:t>
          </a:r>
        </a:p>
      </dsp:txBody>
      <dsp:txXfrm>
        <a:off x="280157" y="2460396"/>
        <a:ext cx="4036237" cy="69258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a:t>
          </a:r>
          <a:r>
            <a:rPr lang="pl-PL" sz="1200" b="1" kern="1200" dirty="0">
              <a:solidFill>
                <a:schemeClr val="tx1">
                  <a:lumMod val="50000"/>
                </a:schemeClr>
              </a:solidFill>
            </a:rPr>
            <a:t> </a:t>
          </a:r>
          <a:r>
            <a:rPr lang="pl-PL" sz="1200" b="1" kern="1200" dirty="0" err="1">
              <a:solidFill>
                <a:schemeClr val="tx1">
                  <a:lumMod val="50000"/>
                </a:schemeClr>
              </a:solidFill>
            </a:rPr>
            <a:t>canola</a:t>
          </a:r>
          <a:endParaRPr lang="pl-PL" sz="1200" b="1" kern="1200" dirty="0">
            <a:solidFill>
              <a:schemeClr val="tx1">
                <a:lumMod val="50000"/>
              </a:schemeClr>
            </a:solidFill>
          </a:endParaRPr>
        </a:p>
      </dsp:txBody>
      <dsp:txXfrm>
        <a:off x="170196" y="671191"/>
        <a:ext cx="1118684" cy="230122"/>
      </dsp:txXfrm>
    </dsp:sp>
    <dsp:sp modelId="{0B659791-F6B1-4C75-A476-1617D5F75DF2}">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a:t>
          </a:r>
          <a:r>
            <a:rPr lang="pl-PL" sz="1200" b="1" kern="1200" dirty="0">
              <a:solidFill>
                <a:schemeClr val="tx1">
                  <a:lumMod val="50000"/>
                </a:schemeClr>
              </a:solidFill>
            </a:rPr>
            <a:t> </a:t>
          </a:r>
          <a:r>
            <a:rPr lang="pl-PL" sz="1200" b="1" kern="1200" dirty="0" err="1">
              <a:solidFill>
                <a:schemeClr val="tx1">
                  <a:lumMod val="50000"/>
                </a:schemeClr>
              </a:solidFill>
            </a:rPr>
            <a:t>wheat</a:t>
          </a:r>
          <a:endParaRPr lang="pl-PL" sz="1200" b="1" kern="1200" dirty="0">
            <a:solidFill>
              <a:schemeClr val="tx1">
                <a:lumMod val="50000"/>
              </a:schemeClr>
            </a:solidFill>
          </a:endParaRPr>
        </a:p>
      </dsp:txBody>
      <dsp:txXfrm>
        <a:off x="1402983" y="671191"/>
        <a:ext cx="1118684" cy="230122"/>
      </dsp:txXfrm>
    </dsp:sp>
    <dsp:sp modelId="{C467F853-7121-488E-A8CB-639F3D4736C4}">
      <dsp:nvSpPr>
        <dsp:cNvPr id="0" name=""/>
        <dsp:cNvSpPr/>
      </dsp:nvSpPr>
      <dsp:spPr>
        <a:xfrm>
          <a:off x="2635770" y="0"/>
          <a:ext cx="1118684" cy="958845"/>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sugar</a:t>
          </a:r>
          <a:r>
            <a:rPr lang="pl-PL" sz="1200" b="1" kern="1200" dirty="0">
              <a:solidFill>
                <a:schemeClr val="tx1">
                  <a:lumMod val="50000"/>
                </a:schemeClr>
              </a:solidFill>
            </a:rPr>
            <a:t> </a:t>
          </a:r>
          <a:r>
            <a:rPr lang="pl-PL" sz="1200" b="1" kern="1200" dirty="0" err="1">
              <a:solidFill>
                <a:schemeClr val="tx1">
                  <a:lumMod val="50000"/>
                </a:schemeClr>
              </a:solidFill>
            </a:rPr>
            <a:t>beet</a:t>
          </a:r>
          <a:endParaRPr lang="pl-PL" sz="1200" b="1" kern="1200" dirty="0">
            <a:solidFill>
              <a:schemeClr val="tx1">
                <a:lumMod val="50000"/>
              </a:schemeClr>
            </a:solidFill>
          </a:endParaRPr>
        </a:p>
      </dsp:txBody>
      <dsp:txXfrm>
        <a:off x="2635770" y="671191"/>
        <a:ext cx="1118684" cy="230122"/>
      </dsp:txXfrm>
    </dsp:sp>
    <dsp:sp modelId="{94FB3743-7CEB-422C-9EC9-ABE1228BB3DF}">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spring </a:t>
          </a:r>
          <a:r>
            <a:rPr lang="pl-PL" sz="1200" b="1" kern="1200" dirty="0" err="1">
              <a:solidFill>
                <a:schemeClr val="tx1">
                  <a:lumMod val="50000"/>
                </a:schemeClr>
              </a:solidFill>
            </a:rPr>
            <a:t>barley</a:t>
          </a:r>
          <a:endParaRPr lang="pl-PL" sz="1200" b="1" kern="1200" dirty="0">
            <a:solidFill>
              <a:schemeClr val="tx1">
                <a:lumMod val="50000"/>
              </a:schemeClr>
            </a:solidFill>
          </a:endParaRPr>
        </a:p>
      </dsp:txBody>
      <dsp:txXfrm>
        <a:off x="3868557" y="671191"/>
        <a:ext cx="1118684" cy="230122"/>
      </dsp:txXfrm>
    </dsp:sp>
    <dsp:sp modelId="{DCAD98F7-BED9-4402-A46D-113C2C1AB8A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E949C3-5F6E-464C-AE5D-4AA8A52DCC35}">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field </a:t>
          </a:r>
          <a:r>
            <a:rPr lang="pl-PL" sz="1200" b="1" kern="1200" dirty="0" err="1">
              <a:solidFill>
                <a:schemeClr val="tx1">
                  <a:lumMod val="50000"/>
                </a:schemeClr>
              </a:solidFill>
            </a:rPr>
            <a:t>peas</a:t>
          </a:r>
          <a:endParaRPr lang="pl-PL" sz="1200" b="1" kern="1200" dirty="0">
            <a:solidFill>
              <a:schemeClr val="tx1">
                <a:lumMod val="50000"/>
              </a:schemeClr>
            </a:solidFill>
          </a:endParaRPr>
        </a:p>
      </dsp:txBody>
      <dsp:txXfrm>
        <a:off x="5101344" y="671191"/>
        <a:ext cx="1118684" cy="2301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59791-F6B1-4C75-A476-1617D5F75DF2}">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a:t>
          </a:r>
          <a:r>
            <a:rPr lang="pl-PL" sz="1200" b="1" kern="1200" dirty="0">
              <a:solidFill>
                <a:schemeClr val="tx1">
                  <a:lumMod val="50000"/>
                </a:schemeClr>
              </a:solidFill>
            </a:rPr>
            <a:t> </a:t>
          </a:r>
          <a:r>
            <a:rPr lang="pl-PL" sz="1200" b="1" kern="1200" dirty="0" err="1">
              <a:solidFill>
                <a:schemeClr val="tx1">
                  <a:lumMod val="50000"/>
                </a:schemeClr>
              </a:solidFill>
            </a:rPr>
            <a:t>wheat</a:t>
          </a:r>
          <a:endParaRPr lang="pl-PL" sz="1200" b="1" kern="1200" dirty="0">
            <a:solidFill>
              <a:schemeClr val="tx1">
                <a:lumMod val="50000"/>
              </a:schemeClr>
            </a:solidFill>
          </a:endParaRPr>
        </a:p>
      </dsp:txBody>
      <dsp:txXfrm>
        <a:off x="170196" y="671191"/>
        <a:ext cx="1118684" cy="230122"/>
      </dsp:txXfrm>
    </dsp:sp>
    <dsp:sp modelId="{7E556A40-1F05-4A36-B598-3C2D5FF19778}">
      <dsp:nvSpPr>
        <dsp:cNvPr id="0" name=""/>
        <dsp:cNvSpPr/>
      </dsp:nvSpPr>
      <dsp:spPr>
        <a:xfrm>
          <a:off x="1402983" y="0"/>
          <a:ext cx="1118684" cy="958845"/>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802C2545-0668-4157-9193-17E571B2E1F1}">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sugar</a:t>
          </a:r>
          <a:r>
            <a:rPr lang="pl-PL" sz="1200" b="1" kern="1200" dirty="0">
              <a:solidFill>
                <a:schemeClr val="tx1">
                  <a:lumMod val="50000"/>
                </a:schemeClr>
              </a:solidFill>
            </a:rPr>
            <a:t> </a:t>
          </a:r>
          <a:r>
            <a:rPr lang="pl-PL" sz="1200" b="1" kern="1200" dirty="0" err="1">
              <a:solidFill>
                <a:schemeClr val="tx1">
                  <a:lumMod val="50000"/>
                </a:schemeClr>
              </a:solidFill>
            </a:rPr>
            <a:t>beet</a:t>
          </a:r>
          <a:endParaRPr lang="pl-PL" sz="1200" b="1" kern="1200" dirty="0">
            <a:solidFill>
              <a:schemeClr val="tx1">
                <a:lumMod val="50000"/>
              </a:schemeClr>
            </a:solidFill>
          </a:endParaRPr>
        </a:p>
      </dsp:txBody>
      <dsp:txXfrm>
        <a:off x="1402983" y="671191"/>
        <a:ext cx="1118684" cy="230122"/>
      </dsp:txXfrm>
    </dsp:sp>
    <dsp:sp modelId="{76B673F4-F884-4604-B185-06C3D49038A8}">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081D167-5BF3-4BC7-B9B9-C7A1E51A1C15}">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spring </a:t>
          </a:r>
          <a:r>
            <a:rPr lang="pl-PL" sz="1200" b="1" kern="1200" dirty="0" err="1">
              <a:solidFill>
                <a:schemeClr val="tx1">
                  <a:lumMod val="50000"/>
                </a:schemeClr>
              </a:solidFill>
            </a:rPr>
            <a:t>barley</a:t>
          </a:r>
          <a:endParaRPr lang="pl-PL" sz="1200" b="1" kern="1200" dirty="0">
            <a:solidFill>
              <a:schemeClr val="tx1">
                <a:lumMod val="50000"/>
              </a:schemeClr>
            </a:solidFill>
          </a:endParaRPr>
        </a:p>
      </dsp:txBody>
      <dsp:txXfrm>
        <a:off x="2635770" y="671191"/>
        <a:ext cx="1118684" cy="230122"/>
      </dsp:txXfrm>
    </dsp:sp>
    <dsp:sp modelId="{7A51B90C-E7ED-4E20-85CB-786F69020F08}">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E1D5D92-A02E-4733-B20D-B4A20A5709DA}">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field </a:t>
          </a:r>
          <a:r>
            <a:rPr lang="pl-PL" sz="1200" b="1" kern="1200" dirty="0" err="1">
              <a:solidFill>
                <a:schemeClr val="tx1">
                  <a:lumMod val="50000"/>
                </a:schemeClr>
              </a:solidFill>
            </a:rPr>
            <a:t>peas</a:t>
          </a:r>
          <a:endParaRPr lang="pl-PL" sz="1200" b="1" kern="1200" dirty="0">
            <a:solidFill>
              <a:schemeClr val="tx1">
                <a:lumMod val="50000"/>
              </a:schemeClr>
            </a:solidFill>
          </a:endParaRPr>
        </a:p>
      </dsp:txBody>
      <dsp:txXfrm>
        <a:off x="3868557" y="671191"/>
        <a:ext cx="1118684" cy="230122"/>
      </dsp:txXfrm>
    </dsp:sp>
    <dsp:sp modelId="{4F9118AB-627D-4FA3-B174-23F45095732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059A0A5-D097-475F-9AB8-ABD8D7ECA2DA}">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a:t>
          </a:r>
          <a:r>
            <a:rPr lang="pl-PL" sz="1200" b="1" kern="1200" dirty="0">
              <a:solidFill>
                <a:schemeClr val="tx1">
                  <a:lumMod val="50000"/>
                </a:schemeClr>
              </a:solidFill>
            </a:rPr>
            <a:t> </a:t>
          </a:r>
          <a:r>
            <a:rPr lang="pl-PL" sz="1200" b="1" kern="1200" dirty="0" err="1">
              <a:solidFill>
                <a:schemeClr val="tx1">
                  <a:lumMod val="50000"/>
                </a:schemeClr>
              </a:solidFill>
            </a:rPr>
            <a:t>canola</a:t>
          </a:r>
          <a:endParaRPr lang="pl-PL" sz="1200" b="1" kern="1200" dirty="0">
            <a:solidFill>
              <a:schemeClr val="tx1">
                <a:lumMod val="50000"/>
              </a:schemeClr>
            </a:solidFill>
          </a:endParaRPr>
        </a:p>
      </dsp:txBody>
      <dsp:txXfrm>
        <a:off x="5101344" y="671191"/>
        <a:ext cx="1118684" cy="23012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543" y="328664"/>
          <a:ext cx="1127747" cy="352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707"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field 1</a:t>
          </a:r>
        </a:p>
      </dsp:txBody>
      <dsp:txXfrm>
        <a:off x="229543" y="328664"/>
        <a:ext cx="1127747" cy="352421"/>
      </dsp:txXfrm>
    </dsp:sp>
    <dsp:sp modelId="{38C1ADFD-E69F-48D9-939F-FD45B74C6EC0}">
      <dsp:nvSpPr>
        <dsp:cNvPr id="0" name=""/>
        <dsp:cNvSpPr/>
      </dsp:nvSpPr>
      <dsp:spPr>
        <a:xfrm>
          <a:off x="182553" y="277759"/>
          <a:ext cx="246694" cy="37004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446186" y="328759"/>
          <a:ext cx="1127035" cy="35219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556"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field 2</a:t>
          </a:r>
        </a:p>
      </dsp:txBody>
      <dsp:txXfrm>
        <a:off x="1446186" y="328759"/>
        <a:ext cx="1127035" cy="352198"/>
      </dsp:txXfrm>
    </dsp:sp>
    <dsp:sp modelId="{44B8183F-8EB5-4ABF-844D-48DA59E945B1}">
      <dsp:nvSpPr>
        <dsp:cNvPr id="0" name=""/>
        <dsp:cNvSpPr/>
      </dsp:nvSpPr>
      <dsp:spPr>
        <a:xfrm>
          <a:off x="1399226" y="277886"/>
          <a:ext cx="246538" cy="36980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2661939"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field 3</a:t>
          </a:r>
        </a:p>
      </dsp:txBody>
      <dsp:txXfrm>
        <a:off x="2661939" y="329330"/>
        <a:ext cx="1122765" cy="350864"/>
      </dsp:txXfrm>
    </dsp:sp>
    <dsp:sp modelId="{C275C288-9E63-4925-A692-EA2F5E15C597}">
      <dsp:nvSpPr>
        <dsp:cNvPr id="0" name=""/>
        <dsp:cNvSpPr/>
      </dsp:nvSpPr>
      <dsp:spPr>
        <a:xfrm>
          <a:off x="2615157" y="278650"/>
          <a:ext cx="245604" cy="36840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3873422"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field 4</a:t>
          </a:r>
        </a:p>
      </dsp:txBody>
      <dsp:txXfrm>
        <a:off x="3873422" y="329330"/>
        <a:ext cx="1122765" cy="350864"/>
      </dsp:txXfrm>
    </dsp:sp>
    <dsp:sp modelId="{2ED9AAB5-50FD-4122-BCE0-5D002DEE1E99}">
      <dsp:nvSpPr>
        <dsp:cNvPr id="0" name=""/>
        <dsp:cNvSpPr/>
      </dsp:nvSpPr>
      <dsp:spPr>
        <a:xfrm>
          <a:off x="3826640" y="278650"/>
          <a:ext cx="245604" cy="36840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181211-009B-410F-A131-59AE00B7A8E3}">
      <dsp:nvSpPr>
        <dsp:cNvPr id="0" name=""/>
        <dsp:cNvSpPr/>
      </dsp:nvSpPr>
      <dsp:spPr>
        <a:xfrm>
          <a:off x="5084905"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field 5</a:t>
          </a:r>
        </a:p>
      </dsp:txBody>
      <dsp:txXfrm>
        <a:off x="5084905" y="329330"/>
        <a:ext cx="1122765" cy="350864"/>
      </dsp:txXfrm>
    </dsp:sp>
    <dsp:sp modelId="{933B54EE-B147-499D-B3AB-9302AAC3915E}">
      <dsp:nvSpPr>
        <dsp:cNvPr id="0" name=""/>
        <dsp:cNvSpPr/>
      </dsp:nvSpPr>
      <dsp:spPr>
        <a:xfrm>
          <a:off x="5038123" y="278650"/>
          <a:ext cx="245604" cy="368407"/>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633096" y="140036"/>
          <a:ext cx="859645" cy="72837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633096" y="115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year 1</a:t>
          </a:r>
        </a:p>
      </dsp:txBody>
      <dsp:txXfrm>
        <a:off x="633096" y="1151"/>
        <a:ext cx="859645" cy="125422"/>
      </dsp:txXfrm>
    </dsp:sp>
    <dsp:sp modelId="{E8D710DC-701C-40DC-BC7F-96CF51DCC0EB}">
      <dsp:nvSpPr>
        <dsp:cNvPr id="0" name=""/>
        <dsp:cNvSpPr/>
      </dsp:nvSpPr>
      <dsp:spPr>
        <a:xfrm>
          <a:off x="633096" y="1122574"/>
          <a:ext cx="859645" cy="728372"/>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633096" y="983689"/>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year 2</a:t>
          </a:r>
        </a:p>
      </dsp:txBody>
      <dsp:txXfrm>
        <a:off x="633096" y="983689"/>
        <a:ext cx="859645" cy="125422"/>
      </dsp:txXfrm>
    </dsp:sp>
    <dsp:sp modelId="{B4CA4D6E-61D0-435C-9F16-562AA5896FE6}">
      <dsp:nvSpPr>
        <dsp:cNvPr id="0" name=""/>
        <dsp:cNvSpPr/>
      </dsp:nvSpPr>
      <dsp:spPr>
        <a:xfrm>
          <a:off x="633096" y="2105111"/>
          <a:ext cx="859645" cy="728372"/>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633096" y="1966226"/>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year 3</a:t>
          </a:r>
        </a:p>
      </dsp:txBody>
      <dsp:txXfrm>
        <a:off x="633096" y="1966226"/>
        <a:ext cx="859645" cy="125422"/>
      </dsp:txXfrm>
    </dsp:sp>
    <dsp:sp modelId="{AA29EC4E-8B21-4424-BED7-2B4FFE60388B}">
      <dsp:nvSpPr>
        <dsp:cNvPr id="0" name=""/>
        <dsp:cNvSpPr/>
      </dsp:nvSpPr>
      <dsp:spPr>
        <a:xfrm>
          <a:off x="633096" y="3087649"/>
          <a:ext cx="859645" cy="728372"/>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633096" y="2948764"/>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year 4</a:t>
          </a:r>
        </a:p>
      </dsp:txBody>
      <dsp:txXfrm>
        <a:off x="633096" y="2948764"/>
        <a:ext cx="859645" cy="125422"/>
      </dsp:txXfrm>
    </dsp:sp>
    <dsp:sp modelId="{C880BDAD-34A3-4C12-BF7B-8275BE897823}">
      <dsp:nvSpPr>
        <dsp:cNvPr id="0" name=""/>
        <dsp:cNvSpPr/>
      </dsp:nvSpPr>
      <dsp:spPr>
        <a:xfrm>
          <a:off x="633096" y="4070186"/>
          <a:ext cx="859645" cy="728372"/>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2D51AD-673A-4708-A8B1-868D3FDCA2BD}">
      <dsp:nvSpPr>
        <dsp:cNvPr id="0" name=""/>
        <dsp:cNvSpPr/>
      </dsp:nvSpPr>
      <dsp:spPr>
        <a:xfrm>
          <a:off x="633096" y="393130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year 5</a:t>
          </a:r>
        </a:p>
      </dsp:txBody>
      <dsp:txXfrm>
        <a:off x="633096" y="3931301"/>
        <a:ext cx="859645" cy="12542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983437"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potato</a:t>
          </a:r>
          <a:endParaRPr lang="pl-PL" sz="1500" b="1" kern="1200" dirty="0">
            <a:solidFill>
              <a:schemeClr val="tx1">
                <a:lumMod val="50000"/>
              </a:schemeClr>
            </a:solidFill>
          </a:endParaRPr>
        </a:p>
      </dsp:txBody>
      <dsp:txXfrm>
        <a:off x="983437" y="839160"/>
        <a:ext cx="1398639" cy="287712"/>
      </dsp:txXfrm>
    </dsp:sp>
    <dsp:sp modelId="{CC53A64B-9AC8-405E-82D8-00A0148B60C9}">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oat</a:t>
          </a:r>
          <a:endParaRPr lang="pl-PL" sz="1500" b="1" kern="1200" dirty="0">
            <a:solidFill>
              <a:schemeClr val="tx1">
                <a:lumMod val="50000"/>
              </a:schemeClr>
            </a:solidFill>
          </a:endParaRPr>
        </a:p>
      </dsp:txBody>
      <dsp:txXfrm>
        <a:off x="2524734" y="839160"/>
        <a:ext cx="1398639" cy="287712"/>
      </dsp:txXfrm>
    </dsp:sp>
    <dsp:sp modelId="{6B07F2C7-B0F7-42C2-8911-2B61CC18EC1D}">
      <dsp:nvSpPr>
        <dsp:cNvPr id="0" name=""/>
        <dsp:cNvSpPr/>
      </dsp:nvSpPr>
      <dsp:spPr>
        <a:xfrm>
          <a:off x="4066031"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blue</a:t>
          </a:r>
          <a:r>
            <a:rPr lang="pl-PL" sz="1500" b="1" kern="1200" dirty="0">
              <a:solidFill>
                <a:schemeClr val="tx1">
                  <a:lumMod val="50000"/>
                </a:schemeClr>
              </a:solidFill>
            </a:rPr>
            <a:t> </a:t>
          </a:r>
          <a:r>
            <a:rPr lang="pl-PL" sz="1500" b="1" kern="1200" dirty="0" err="1">
              <a:solidFill>
                <a:schemeClr val="tx1">
                  <a:lumMod val="50000"/>
                </a:schemeClr>
              </a:solidFill>
            </a:rPr>
            <a:t>lupin</a:t>
          </a:r>
          <a:endParaRPr lang="pl-PL" sz="1500" b="1" kern="1200" dirty="0">
            <a:solidFill>
              <a:schemeClr val="tx1">
                <a:lumMod val="50000"/>
              </a:schemeClr>
            </a:solidFill>
          </a:endParaRPr>
        </a:p>
      </dsp:txBody>
      <dsp:txXfrm>
        <a:off x="4066031" y="839160"/>
        <a:ext cx="1398639" cy="287712"/>
      </dsp:txXfrm>
    </dsp:sp>
    <dsp:sp modelId="{9F05F636-4A8E-40DC-A57B-D36A52A17531}">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rye</a:t>
          </a:r>
          <a:endParaRPr lang="pl-PL" sz="1500" b="1" kern="1200" dirty="0">
            <a:solidFill>
              <a:schemeClr val="tx1">
                <a:lumMod val="50000"/>
              </a:schemeClr>
            </a:solidFill>
          </a:endParaRPr>
        </a:p>
      </dsp:txBody>
      <dsp:txXfrm>
        <a:off x="5607328" y="839160"/>
        <a:ext cx="1398639" cy="28771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oat</a:t>
          </a:r>
          <a:endParaRPr lang="pl-PL" sz="1500" b="1" kern="1200" dirty="0">
            <a:solidFill>
              <a:schemeClr val="tx1">
                <a:lumMod val="50000"/>
              </a:schemeClr>
            </a:solidFill>
          </a:endParaRPr>
        </a:p>
      </dsp:txBody>
      <dsp:txXfrm>
        <a:off x="983437" y="839160"/>
        <a:ext cx="1398639" cy="287712"/>
      </dsp:txXfrm>
    </dsp:sp>
    <dsp:sp modelId="{6B07F2C7-B0F7-42C2-8911-2B61CC18EC1D}">
      <dsp:nvSpPr>
        <dsp:cNvPr id="0" name=""/>
        <dsp:cNvSpPr/>
      </dsp:nvSpPr>
      <dsp:spPr>
        <a:xfrm>
          <a:off x="2529405"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blue</a:t>
          </a:r>
          <a:r>
            <a:rPr lang="pl-PL" sz="1500" b="1" kern="1200" dirty="0">
              <a:solidFill>
                <a:schemeClr val="tx1">
                  <a:lumMod val="50000"/>
                </a:schemeClr>
              </a:solidFill>
            </a:rPr>
            <a:t> </a:t>
          </a:r>
          <a:r>
            <a:rPr lang="pl-PL" sz="1500" b="1" kern="1200" dirty="0" err="1">
              <a:solidFill>
                <a:schemeClr val="tx1">
                  <a:lumMod val="50000"/>
                </a:schemeClr>
              </a:solidFill>
            </a:rPr>
            <a:t>lupin</a:t>
          </a:r>
          <a:endParaRPr lang="pl-PL" sz="1500" b="1" kern="1200" dirty="0">
            <a:solidFill>
              <a:schemeClr val="tx1">
                <a:lumMod val="50000"/>
              </a:schemeClr>
            </a:solidFill>
          </a:endParaRPr>
        </a:p>
      </dsp:txBody>
      <dsp:txXfrm>
        <a:off x="2524734" y="839160"/>
        <a:ext cx="1398639" cy="287712"/>
      </dsp:txXfrm>
    </dsp:sp>
    <dsp:sp modelId="{9F05F636-4A8E-40DC-A57B-D36A52A17531}">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rye</a:t>
          </a:r>
          <a:endParaRPr lang="pl-PL" sz="1500" b="1" kern="1200" dirty="0">
            <a:solidFill>
              <a:schemeClr val="tx1">
                <a:lumMod val="50000"/>
              </a:schemeClr>
            </a:solidFill>
          </a:endParaRPr>
        </a:p>
      </dsp:txBody>
      <dsp:txXfrm>
        <a:off x="4066031" y="839160"/>
        <a:ext cx="1398639" cy="287712"/>
      </dsp:txXfrm>
    </dsp:sp>
    <dsp:sp modelId="{0B659791-F6B1-4C75-A476-1617D5F75DF2}">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potato</a:t>
          </a:r>
          <a:endParaRPr lang="pl-PL" sz="1500" b="1" kern="1200" dirty="0">
            <a:solidFill>
              <a:schemeClr val="tx1">
                <a:lumMod val="50000"/>
              </a:schemeClr>
            </a:solidFill>
          </a:endParaRPr>
        </a:p>
      </dsp:txBody>
      <dsp:txXfrm>
        <a:off x="5607328" y="839160"/>
        <a:ext cx="1398639" cy="28771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056278"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blue</a:t>
          </a:r>
          <a:r>
            <a:rPr lang="pl-PL" sz="1500" b="1" kern="1200" dirty="0">
              <a:solidFill>
                <a:schemeClr val="tx1">
                  <a:lumMod val="50000"/>
                </a:schemeClr>
              </a:solidFill>
            </a:rPr>
            <a:t> </a:t>
          </a:r>
          <a:r>
            <a:rPr lang="pl-PL" sz="1500" b="1" kern="1200" dirty="0" err="1">
              <a:solidFill>
                <a:schemeClr val="tx1">
                  <a:lumMod val="50000"/>
                </a:schemeClr>
              </a:solidFill>
            </a:rPr>
            <a:t>lupin</a:t>
          </a:r>
          <a:endParaRPr lang="pl-PL" sz="1500" b="1" kern="1200" dirty="0">
            <a:solidFill>
              <a:schemeClr val="tx1">
                <a:lumMod val="50000"/>
              </a:schemeClr>
            </a:solidFill>
          </a:endParaRPr>
        </a:p>
      </dsp:txBody>
      <dsp:txXfrm>
        <a:off x="983437" y="839160"/>
        <a:ext cx="1398639" cy="287712"/>
      </dsp:txXfrm>
    </dsp:sp>
    <dsp:sp modelId="{9F05F636-4A8E-40DC-A57B-D36A52A17531}">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rye</a:t>
          </a:r>
          <a:endParaRPr lang="pl-PL" sz="1500" b="1" kern="1200" dirty="0">
            <a:solidFill>
              <a:schemeClr val="tx1">
                <a:lumMod val="50000"/>
              </a:schemeClr>
            </a:solidFill>
          </a:endParaRPr>
        </a:p>
      </dsp:txBody>
      <dsp:txXfrm>
        <a:off x="2524734" y="839160"/>
        <a:ext cx="1398639" cy="287712"/>
      </dsp:txXfrm>
    </dsp:sp>
    <dsp:sp modelId="{0B659791-F6B1-4C75-A476-1617D5F75DF2}">
      <dsp:nvSpPr>
        <dsp:cNvPr id="0" name=""/>
        <dsp:cNvSpPr/>
      </dsp:nvSpPr>
      <dsp:spPr>
        <a:xfrm>
          <a:off x="4061360"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potato</a:t>
          </a:r>
          <a:endParaRPr lang="pl-PL" sz="1500" b="1" kern="1200" dirty="0">
            <a:solidFill>
              <a:schemeClr val="tx1">
                <a:lumMod val="50000"/>
              </a:schemeClr>
            </a:solidFill>
          </a:endParaRPr>
        </a:p>
      </dsp:txBody>
      <dsp:txXfrm>
        <a:off x="4066031" y="839160"/>
        <a:ext cx="1398639" cy="287712"/>
      </dsp:txXfrm>
    </dsp:sp>
    <dsp:sp modelId="{5CF7EF89-B366-49F9-B433-6F3F289B3A59}">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oat</a:t>
          </a:r>
          <a:endParaRPr lang="pl-PL" sz="1500" b="1" kern="1200" dirty="0">
            <a:solidFill>
              <a:schemeClr val="tx1">
                <a:lumMod val="50000"/>
              </a:schemeClr>
            </a:solidFill>
          </a:endParaRPr>
        </a:p>
      </dsp:txBody>
      <dsp:txXfrm>
        <a:off x="5607328" y="839160"/>
        <a:ext cx="1398639" cy="28771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rye</a:t>
          </a:r>
          <a:endParaRPr lang="pl-PL" sz="1500" b="1" kern="1200" dirty="0">
            <a:solidFill>
              <a:schemeClr val="tx1">
                <a:lumMod val="50000"/>
              </a:schemeClr>
            </a:solidFill>
          </a:endParaRPr>
        </a:p>
      </dsp:txBody>
      <dsp:txXfrm>
        <a:off x="983437" y="839160"/>
        <a:ext cx="1398639" cy="287712"/>
      </dsp:txXfrm>
    </dsp:sp>
    <dsp:sp modelId="{0B659791-F6B1-4C75-A476-1617D5F75DF2}">
      <dsp:nvSpPr>
        <dsp:cNvPr id="0" name=""/>
        <dsp:cNvSpPr/>
      </dsp:nvSpPr>
      <dsp:spPr>
        <a:xfrm>
          <a:off x="2524734"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potato</a:t>
          </a:r>
          <a:endParaRPr lang="pl-PL" sz="1500" b="1" kern="1200" dirty="0">
            <a:solidFill>
              <a:schemeClr val="tx1">
                <a:lumMod val="50000"/>
              </a:schemeClr>
            </a:solidFill>
          </a:endParaRPr>
        </a:p>
      </dsp:txBody>
      <dsp:txXfrm>
        <a:off x="2524734" y="839160"/>
        <a:ext cx="1398639" cy="287712"/>
      </dsp:txXfrm>
    </dsp:sp>
    <dsp:sp modelId="{C467F853-7121-488E-A8CB-639F3D4736C4}">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oat</a:t>
          </a:r>
          <a:endParaRPr lang="pl-PL" sz="1500" b="1" kern="1200" dirty="0">
            <a:solidFill>
              <a:schemeClr val="tx1">
                <a:lumMod val="50000"/>
              </a:schemeClr>
            </a:solidFill>
          </a:endParaRPr>
        </a:p>
      </dsp:txBody>
      <dsp:txXfrm>
        <a:off x="4066031" y="839160"/>
        <a:ext cx="1398639" cy="287712"/>
      </dsp:txXfrm>
    </dsp:sp>
    <dsp:sp modelId="{94FB3743-7CEB-422C-9EC9-ABE1228BB3DF}">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blue</a:t>
          </a:r>
          <a:r>
            <a:rPr lang="pl-PL" sz="1500" b="1" kern="1200" dirty="0">
              <a:solidFill>
                <a:schemeClr val="tx1">
                  <a:lumMod val="50000"/>
                </a:schemeClr>
              </a:solidFill>
            </a:rPr>
            <a:t> </a:t>
          </a:r>
          <a:r>
            <a:rPr lang="pl-PL" sz="1500" b="1" kern="1200" dirty="0" err="1">
              <a:solidFill>
                <a:schemeClr val="tx1">
                  <a:lumMod val="50000"/>
                </a:schemeClr>
              </a:solidFill>
            </a:rPr>
            <a:t>lupin</a:t>
          </a:r>
          <a:endParaRPr lang="pl-PL" sz="1500" b="1" kern="1200" dirty="0">
            <a:solidFill>
              <a:schemeClr val="tx1">
                <a:lumMod val="50000"/>
              </a:schemeClr>
            </a:solidFill>
          </a:endParaRPr>
        </a:p>
      </dsp:txBody>
      <dsp:txXfrm>
        <a:off x="5607328" y="839160"/>
        <a:ext cx="1398639" cy="28771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646" y="289973"/>
          <a:ext cx="1417178" cy="4428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969"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field 1</a:t>
          </a:r>
        </a:p>
      </dsp:txBody>
      <dsp:txXfrm>
        <a:off x="229646" y="289973"/>
        <a:ext cx="1417178" cy="442868"/>
      </dsp:txXfrm>
    </dsp:sp>
    <dsp:sp modelId="{38C1ADFD-E69F-48D9-939F-FD45B74C6EC0}">
      <dsp:nvSpPr>
        <dsp:cNvPr id="0" name=""/>
        <dsp:cNvSpPr/>
      </dsp:nvSpPr>
      <dsp:spPr>
        <a:xfrm>
          <a:off x="170597" y="226003"/>
          <a:ext cx="310007" cy="4650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758534" y="290092"/>
          <a:ext cx="1416283" cy="4425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7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field 2</a:t>
          </a:r>
        </a:p>
      </dsp:txBody>
      <dsp:txXfrm>
        <a:off x="1758534" y="290092"/>
        <a:ext cx="1416283" cy="442588"/>
      </dsp:txXfrm>
    </dsp:sp>
    <dsp:sp modelId="{44B8183F-8EB5-4ABF-844D-48DA59E945B1}">
      <dsp:nvSpPr>
        <dsp:cNvPr id="0" name=""/>
        <dsp:cNvSpPr/>
      </dsp:nvSpPr>
      <dsp:spPr>
        <a:xfrm>
          <a:off x="1699523" y="226163"/>
          <a:ext cx="309812" cy="46471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3286305"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field 3</a:t>
          </a:r>
        </a:p>
      </dsp:txBody>
      <dsp:txXfrm>
        <a:off x="3286305" y="290810"/>
        <a:ext cx="1410917" cy="440911"/>
      </dsp:txXfrm>
    </dsp:sp>
    <dsp:sp modelId="{C275C288-9E63-4925-A692-EA2F5E15C597}">
      <dsp:nvSpPr>
        <dsp:cNvPr id="0" name=""/>
        <dsp:cNvSpPr/>
      </dsp:nvSpPr>
      <dsp:spPr>
        <a:xfrm>
          <a:off x="3227517" y="227122"/>
          <a:ext cx="308638" cy="46295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4808709"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field 4</a:t>
          </a:r>
        </a:p>
      </dsp:txBody>
      <dsp:txXfrm>
        <a:off x="4808709" y="290810"/>
        <a:ext cx="1410917" cy="440911"/>
      </dsp:txXfrm>
    </dsp:sp>
    <dsp:sp modelId="{2ED9AAB5-50FD-4122-BCE0-5D002DEE1E99}">
      <dsp:nvSpPr>
        <dsp:cNvPr id="0" name=""/>
        <dsp:cNvSpPr/>
      </dsp:nvSpPr>
      <dsp:spPr>
        <a:xfrm>
          <a:off x="4749921" y="227122"/>
          <a:ext cx="308638" cy="46295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485453" y="178295"/>
          <a:ext cx="1079841" cy="914943"/>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485453" y="3835"/>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year 1</a:t>
          </a:r>
        </a:p>
      </dsp:txBody>
      <dsp:txXfrm>
        <a:off x="485453" y="3835"/>
        <a:ext cx="1079841" cy="157549"/>
      </dsp:txXfrm>
    </dsp:sp>
    <dsp:sp modelId="{E8D710DC-701C-40DC-BC7F-96CF51DCC0EB}">
      <dsp:nvSpPr>
        <dsp:cNvPr id="0" name=""/>
        <dsp:cNvSpPr/>
      </dsp:nvSpPr>
      <dsp:spPr>
        <a:xfrm>
          <a:off x="485453" y="1412507"/>
          <a:ext cx="1079841" cy="914943"/>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485453" y="1238047"/>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year 2</a:t>
          </a:r>
        </a:p>
      </dsp:txBody>
      <dsp:txXfrm>
        <a:off x="485453" y="1238047"/>
        <a:ext cx="1079841" cy="157549"/>
      </dsp:txXfrm>
    </dsp:sp>
    <dsp:sp modelId="{B4CA4D6E-61D0-435C-9F16-562AA5896FE6}">
      <dsp:nvSpPr>
        <dsp:cNvPr id="0" name=""/>
        <dsp:cNvSpPr/>
      </dsp:nvSpPr>
      <dsp:spPr>
        <a:xfrm>
          <a:off x="485453" y="2646719"/>
          <a:ext cx="1079841" cy="914943"/>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485453" y="2472260"/>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year 3</a:t>
          </a:r>
        </a:p>
      </dsp:txBody>
      <dsp:txXfrm>
        <a:off x="485453" y="2472260"/>
        <a:ext cx="1079841" cy="157549"/>
      </dsp:txXfrm>
    </dsp:sp>
    <dsp:sp modelId="{AA29EC4E-8B21-4424-BED7-2B4FFE60388B}">
      <dsp:nvSpPr>
        <dsp:cNvPr id="0" name=""/>
        <dsp:cNvSpPr/>
      </dsp:nvSpPr>
      <dsp:spPr>
        <a:xfrm>
          <a:off x="485453" y="3880932"/>
          <a:ext cx="1079841" cy="914943"/>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485453" y="3706472"/>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year 4</a:t>
          </a:r>
        </a:p>
      </dsp:txBody>
      <dsp:txXfrm>
        <a:off x="485453" y="3706472"/>
        <a:ext cx="1079841" cy="157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0678" y="182789"/>
          <a:ext cx="1525000" cy="2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Sunflower</a:t>
          </a:r>
          <a:endParaRPr lang="pl-PL" sz="1600" b="1" kern="1200" dirty="0">
            <a:solidFill>
              <a:srgbClr val="231F20"/>
            </a:solidFill>
          </a:endParaRPr>
        </a:p>
      </dsp:txBody>
      <dsp:txXfrm>
        <a:off x="10678" y="182789"/>
        <a:ext cx="1525000" cy="228750"/>
      </dsp:txXfrm>
    </dsp:sp>
    <dsp:sp modelId="{2C557754-C4B8-4423-8B48-77692FDB402C}">
      <dsp:nvSpPr>
        <dsp:cNvPr id="0" name=""/>
        <dsp:cNvSpPr/>
      </dsp:nvSpPr>
      <dsp:spPr>
        <a:xfrm>
          <a:off x="201" y="395031"/>
          <a:ext cx="1525000" cy="152500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86605" y="178429"/>
          <a:ext cx="1525000" cy="2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Pumpkin</a:t>
          </a:r>
          <a:endParaRPr lang="pl-PL" sz="1600" b="1" kern="1200" dirty="0">
            <a:solidFill>
              <a:srgbClr val="231F20"/>
            </a:solidFill>
          </a:endParaRPr>
        </a:p>
      </dsp:txBody>
      <dsp:txXfrm>
        <a:off x="1686605" y="178429"/>
        <a:ext cx="1525000" cy="228750"/>
      </dsp:txXfrm>
    </dsp:sp>
    <dsp:sp modelId="{6CC3539E-3A5E-4DA6-AAF9-B991E1016658}">
      <dsp:nvSpPr>
        <dsp:cNvPr id="0" name=""/>
        <dsp:cNvSpPr/>
      </dsp:nvSpPr>
      <dsp:spPr>
        <a:xfrm>
          <a:off x="1686407" y="395031"/>
          <a:ext cx="1525000" cy="152500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32" y="1674"/>
          <a:ext cx="5299592" cy="1006767"/>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Plants with a </a:t>
          </a:r>
          <a:r>
            <a:rPr lang="pl-PL" sz="2400" b="0" kern="1200" dirty="0" err="1">
              <a:solidFill>
                <a:srgbClr val="231F20"/>
              </a:solidFill>
            </a:rPr>
            <a:t>positive</a:t>
          </a:r>
          <a:r>
            <a:rPr lang="en-US" sz="2400" b="0" kern="1200" dirty="0">
              <a:solidFill>
                <a:srgbClr val="231F20"/>
              </a:solidFill>
            </a:rPr>
            <a:t> impact on organic matter in the soil</a:t>
          </a:r>
          <a:endParaRPr lang="pl-PL" sz="2400" b="0" kern="1200" dirty="0">
            <a:solidFill>
              <a:srgbClr val="231F20"/>
            </a:solidFill>
          </a:endParaRPr>
        </a:p>
      </dsp:txBody>
      <dsp:txXfrm>
        <a:off x="309919" y="31161"/>
        <a:ext cx="5240618" cy="947793"/>
      </dsp:txXfrm>
    </dsp:sp>
    <dsp:sp modelId="{A5B35C18-4D33-4D98-B558-51D158E4CB0B}">
      <dsp:nvSpPr>
        <dsp:cNvPr id="0" name=""/>
        <dsp:cNvSpPr/>
      </dsp:nvSpPr>
      <dsp:spPr>
        <a:xfrm>
          <a:off x="280432" y="1189659"/>
          <a:ext cx="1006767" cy="1006767"/>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5" y="118965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kern="1200" dirty="0">
              <a:solidFill>
                <a:srgbClr val="231F20"/>
              </a:solidFill>
            </a:rPr>
            <a:t>L</a:t>
          </a:r>
          <a:r>
            <a:rPr lang="pl-PL" sz="2400" kern="1200" dirty="0">
              <a:solidFill>
                <a:srgbClr val="231F20"/>
              </a:solidFill>
            </a:rPr>
            <a:t>egumes</a:t>
          </a:r>
        </a:p>
      </dsp:txBody>
      <dsp:txXfrm>
        <a:off x="1396760" y="1238814"/>
        <a:ext cx="4134109" cy="908457"/>
      </dsp:txXfrm>
    </dsp:sp>
    <dsp:sp modelId="{55D16408-600C-41DE-894B-43C9385A5484}">
      <dsp:nvSpPr>
        <dsp:cNvPr id="0" name=""/>
        <dsp:cNvSpPr/>
      </dsp:nvSpPr>
      <dsp:spPr>
        <a:xfrm>
          <a:off x="280432" y="2317239"/>
          <a:ext cx="1006767" cy="1006767"/>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5" y="2317239"/>
          <a:ext cx="4232419" cy="1006767"/>
        </a:xfrm>
        <a:prstGeom prst="roundRect">
          <a:avLst>
            <a:gd name="adj" fmla="val 16670"/>
          </a:avLst>
        </a:prstGeom>
        <a:solidFill>
          <a:srgbClr val="8BC540">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kern="1200" dirty="0">
              <a:solidFill>
                <a:srgbClr val="231F20"/>
              </a:solidFill>
            </a:rPr>
            <a:t>G</a:t>
          </a:r>
          <a:r>
            <a:rPr lang="pl-PL" sz="2400" kern="1200" dirty="0">
              <a:solidFill>
                <a:srgbClr val="231F20"/>
              </a:solidFill>
            </a:rPr>
            <a:t>rasses</a:t>
          </a:r>
        </a:p>
      </dsp:txBody>
      <dsp:txXfrm>
        <a:off x="1396760" y="2366394"/>
        <a:ext cx="4134109" cy="908457"/>
      </dsp:txXfrm>
    </dsp:sp>
    <dsp:sp modelId="{81F814AE-F0DB-48ED-86E1-A7DBA9729281}">
      <dsp:nvSpPr>
        <dsp:cNvPr id="0" name=""/>
        <dsp:cNvSpPr/>
      </dsp:nvSpPr>
      <dsp:spPr>
        <a:xfrm>
          <a:off x="280432" y="3444819"/>
          <a:ext cx="1006767" cy="1006767"/>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5" y="344481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kern="1200" dirty="0">
              <a:solidFill>
                <a:srgbClr val="231F20"/>
              </a:solidFill>
            </a:rPr>
            <a:t>P</a:t>
          </a:r>
          <a:r>
            <a:rPr lang="pl-PL" sz="2400" kern="1200" dirty="0">
              <a:solidFill>
                <a:srgbClr val="231F20"/>
              </a:solidFill>
            </a:rPr>
            <a:t>erennial forage crops</a:t>
          </a:r>
        </a:p>
      </dsp:txBody>
      <dsp:txXfrm>
        <a:off x="1396760" y="3493974"/>
        <a:ext cx="4134109" cy="90845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Plants with a ne</a:t>
          </a:r>
          <a:r>
            <a:rPr lang="pl-PL" sz="2400" b="0" kern="1200" dirty="0" err="1">
              <a:solidFill>
                <a:srgbClr val="231F20"/>
              </a:solidFill>
            </a:rPr>
            <a:t>gative</a:t>
          </a:r>
          <a:r>
            <a:rPr lang="en-US" sz="2400" b="0" kern="1200" dirty="0">
              <a:solidFill>
                <a:srgbClr val="231F20"/>
              </a:solidFill>
            </a:rPr>
            <a:t> impact on organic matter in the soil</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kern="1200" dirty="0">
              <a:solidFill>
                <a:srgbClr val="231F20"/>
              </a:solidFill>
            </a:rPr>
            <a:t>R</a:t>
          </a:r>
          <a:r>
            <a:rPr lang="pl-PL" sz="2400" kern="1200" dirty="0">
              <a:solidFill>
                <a:srgbClr val="231F20"/>
              </a:solidFill>
            </a:rPr>
            <a:t>oot crops</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7" y="2317207"/>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kern="1200" dirty="0">
              <a:solidFill>
                <a:srgbClr val="231F20"/>
              </a:solidFill>
            </a:rPr>
            <a:t>R</a:t>
          </a:r>
          <a:r>
            <a:rPr lang="pl-PL" sz="2400" kern="1200" dirty="0">
              <a:solidFill>
                <a:srgbClr val="231F20"/>
              </a:solidFill>
            </a:rPr>
            <a:t>oot vegetables</a:t>
          </a:r>
        </a:p>
      </dsp:txBody>
      <dsp:txXfrm>
        <a:off x="1396761" y="2366361"/>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kern="1200" dirty="0">
              <a:solidFill>
                <a:srgbClr val="231F20"/>
              </a:solidFill>
            </a:rPr>
            <a:t>M</a:t>
          </a:r>
          <a:r>
            <a:rPr lang="pl-PL" sz="2400" kern="1200" dirty="0">
              <a:solidFill>
                <a:srgbClr val="231F20"/>
              </a:solidFill>
            </a:rPr>
            <a:t>aize</a:t>
          </a:r>
        </a:p>
      </dsp:txBody>
      <dsp:txXfrm>
        <a:off x="1396761" y="3493925"/>
        <a:ext cx="4134436" cy="90844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Plants with a neutral impact</a:t>
          </a:r>
          <a:r>
            <a:rPr lang="pl-PL" sz="2400" b="0" kern="1200" dirty="0">
              <a:solidFill>
                <a:srgbClr val="231F20"/>
              </a:solidFill>
            </a:rPr>
            <a:t> on </a:t>
          </a:r>
          <a:r>
            <a:rPr lang="pl-PL" sz="2400" b="0" kern="1200" dirty="0" err="1">
              <a:solidFill>
                <a:srgbClr val="231F20"/>
              </a:solidFill>
            </a:rPr>
            <a:t>organic</a:t>
          </a:r>
          <a:r>
            <a:rPr lang="pl-PL" sz="2400" b="0" kern="1200" dirty="0">
              <a:solidFill>
                <a:srgbClr val="231F20"/>
              </a:solidFill>
            </a:rPr>
            <a:t> </a:t>
          </a:r>
          <a:r>
            <a:rPr lang="pl-PL" sz="2400" b="0" kern="1200" dirty="0" err="1">
              <a:solidFill>
                <a:srgbClr val="231F20"/>
              </a:solidFill>
            </a:rPr>
            <a:t>matter</a:t>
          </a:r>
          <a:r>
            <a:rPr lang="pl-PL" sz="2400" b="0" kern="1200" dirty="0">
              <a:solidFill>
                <a:srgbClr val="231F20"/>
              </a:solidFill>
            </a:rPr>
            <a:t> in the </a:t>
          </a:r>
          <a:r>
            <a:rPr lang="pl-PL" sz="2400" b="0" kern="1200" dirty="0" err="1">
              <a:solidFill>
                <a:srgbClr val="231F20"/>
              </a:solidFill>
            </a:rPr>
            <a:t>soil</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 C</a:t>
          </a:r>
          <a:r>
            <a:rPr lang="pl-PL" sz="2400" kern="1200" dirty="0">
              <a:solidFill>
                <a:srgbClr val="231F20"/>
              </a:solidFill>
            </a:rPr>
            <a:t>ereals</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9385" y="2321194"/>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kern="1200" dirty="0">
              <a:solidFill>
                <a:srgbClr val="231F20"/>
              </a:solidFill>
            </a:rPr>
            <a:t>O</a:t>
          </a:r>
          <a:r>
            <a:rPr lang="pl-PL" sz="2400" kern="1200" dirty="0">
              <a:solidFill>
                <a:srgbClr val="231F20"/>
              </a:solidFill>
            </a:rPr>
            <a:t>ilseeds</a:t>
          </a:r>
        </a:p>
      </dsp:txBody>
      <dsp:txXfrm>
        <a:off x="1398539" y="2370348"/>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kern="1200" dirty="0">
              <a:solidFill>
                <a:srgbClr val="231F20"/>
              </a:solidFill>
            </a:rPr>
            <a:t>G</a:t>
          </a:r>
          <a:r>
            <a:rPr lang="pl-PL" sz="2400" kern="1200" dirty="0">
              <a:solidFill>
                <a:srgbClr val="231F20"/>
              </a:solidFill>
            </a:rPr>
            <a:t>rasses</a:t>
          </a:r>
        </a:p>
      </dsp:txBody>
      <dsp:txXfrm>
        <a:off x="1396761" y="3493925"/>
        <a:ext cx="4134436" cy="90844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175792" y="463136"/>
          <a:ext cx="4417518" cy="1997973"/>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In </a:t>
          </a:r>
          <a:r>
            <a:rPr lang="pl-PL" sz="2400" b="0" i="0" kern="1200" dirty="0" err="1">
              <a:solidFill>
                <a:srgbClr val="231F20"/>
              </a:solidFill>
            </a:rPr>
            <a:t>acidic</a:t>
          </a:r>
          <a:r>
            <a:rPr lang="pl-PL" sz="2400" b="0" i="0" kern="1200" dirty="0">
              <a:solidFill>
                <a:srgbClr val="231F20"/>
              </a:solidFill>
            </a:rPr>
            <a:t> </a:t>
          </a:r>
          <a:r>
            <a:rPr lang="pl-PL" sz="2400" b="0" i="0" kern="1200" dirty="0" err="1">
              <a:solidFill>
                <a:srgbClr val="231F20"/>
              </a:solidFill>
            </a:rPr>
            <a:t>soils</a:t>
          </a:r>
          <a:r>
            <a:rPr lang="pl-PL" sz="2400" b="0" i="0" kern="1200" dirty="0">
              <a:solidFill>
                <a:srgbClr val="231F20"/>
              </a:solidFill>
            </a:rPr>
            <a:t>, </a:t>
          </a:r>
          <a:r>
            <a:rPr lang="pl-PL" sz="2400" b="0" i="0" kern="1200" dirty="0" err="1">
              <a:solidFill>
                <a:srgbClr val="231F20"/>
              </a:solidFill>
            </a:rPr>
            <a:t>essential</a:t>
          </a:r>
          <a:r>
            <a:rPr lang="pl-PL" sz="2400" b="0" i="0" kern="1200" dirty="0">
              <a:solidFill>
                <a:srgbClr val="231F20"/>
              </a:solidFill>
            </a:rPr>
            <a:t> </a:t>
          </a:r>
          <a:r>
            <a:rPr lang="pl-PL" sz="2400" b="0" i="0" kern="1200" dirty="0" err="1">
              <a:solidFill>
                <a:srgbClr val="231F20"/>
              </a:solidFill>
            </a:rPr>
            <a:t>nutrients</a:t>
          </a:r>
          <a:r>
            <a:rPr lang="pl-PL" sz="2400" b="0" i="0" kern="1200" dirty="0">
              <a:solidFill>
                <a:srgbClr val="231F20"/>
              </a:solidFill>
            </a:rPr>
            <a:t> </a:t>
          </a:r>
          <a:r>
            <a:rPr lang="pl-PL" sz="2400" b="0" i="0" kern="1200" dirty="0" err="1">
              <a:solidFill>
                <a:srgbClr val="231F20"/>
              </a:solidFill>
            </a:rPr>
            <a:t>like</a:t>
          </a:r>
          <a:r>
            <a:rPr lang="pl-PL" sz="2400" b="0" i="0" kern="1200" dirty="0">
              <a:solidFill>
                <a:srgbClr val="231F20"/>
              </a:solidFill>
            </a:rPr>
            <a:t> P, Ca, and Mg </a:t>
          </a:r>
          <a:r>
            <a:rPr lang="pl-PL" sz="2400" b="0" i="0" kern="1200" dirty="0" err="1">
              <a:solidFill>
                <a:srgbClr val="231F20"/>
              </a:solidFill>
            </a:rPr>
            <a:t>become</a:t>
          </a:r>
          <a:r>
            <a:rPr lang="pl-PL" sz="2400" b="0" i="0" kern="1200" dirty="0">
              <a:solidFill>
                <a:srgbClr val="231F20"/>
              </a:solidFill>
            </a:rPr>
            <a:t> less </a:t>
          </a:r>
          <a:r>
            <a:rPr lang="pl-PL" sz="2400" b="0" i="0" kern="1200" dirty="0" err="1">
              <a:solidFill>
                <a:srgbClr val="231F20"/>
              </a:solidFill>
            </a:rPr>
            <a:t>available</a:t>
          </a:r>
          <a:r>
            <a:rPr lang="pl-PL" sz="2400" b="0" i="0" kern="1200" dirty="0">
              <a:solidFill>
                <a:srgbClr val="231F20"/>
              </a:solidFill>
            </a:rPr>
            <a:t>, </a:t>
          </a:r>
          <a:r>
            <a:rPr lang="pl-PL" sz="2400" b="0" i="0" kern="1200" dirty="0" err="1">
              <a:solidFill>
                <a:srgbClr val="231F20"/>
              </a:solidFill>
            </a:rPr>
            <a:t>while</a:t>
          </a:r>
          <a:r>
            <a:rPr lang="pl-PL" sz="2400" b="0" i="0" kern="1200" dirty="0">
              <a:solidFill>
                <a:srgbClr val="231F20"/>
              </a:solidFill>
            </a:rPr>
            <a:t> </a:t>
          </a:r>
          <a:r>
            <a:rPr lang="pl-PL" sz="2400" b="0" i="0" kern="1200" dirty="0" err="1">
              <a:solidFill>
                <a:srgbClr val="231F20"/>
              </a:solidFill>
            </a:rPr>
            <a:t>micronutrients</a:t>
          </a:r>
          <a:r>
            <a:rPr lang="pl-PL" sz="2400" b="0" i="0" kern="1200" dirty="0">
              <a:solidFill>
                <a:srgbClr val="231F20"/>
              </a:solidFill>
            </a:rPr>
            <a:t> </a:t>
          </a:r>
          <a:r>
            <a:rPr lang="pl-PL" sz="2400" b="0" i="0" kern="1200" dirty="0" err="1">
              <a:solidFill>
                <a:srgbClr val="231F20"/>
              </a:solidFill>
            </a:rPr>
            <a:t>like</a:t>
          </a:r>
          <a:r>
            <a:rPr lang="pl-PL" sz="2400" b="0" i="0" kern="1200" dirty="0">
              <a:solidFill>
                <a:srgbClr val="231F20"/>
              </a:solidFill>
            </a:rPr>
            <a:t> Fe, Mn, and Al </a:t>
          </a:r>
          <a:r>
            <a:rPr lang="pl-PL" sz="2400" b="0" i="0" kern="1200" dirty="0" err="1">
              <a:solidFill>
                <a:srgbClr val="231F20"/>
              </a:solidFill>
            </a:rPr>
            <a:t>can</a:t>
          </a:r>
          <a:r>
            <a:rPr lang="pl-PL" sz="2400" b="0" i="0" kern="1200" dirty="0">
              <a:solidFill>
                <a:srgbClr val="231F20"/>
              </a:solidFill>
            </a:rPr>
            <a:t> </a:t>
          </a:r>
          <a:r>
            <a:rPr lang="pl-PL" sz="2400" b="0" i="0" kern="1200" dirty="0" err="1">
              <a:solidFill>
                <a:srgbClr val="231F20"/>
              </a:solidFill>
            </a:rPr>
            <a:t>become</a:t>
          </a:r>
          <a:r>
            <a:rPr lang="pl-PL" sz="2400" b="0" i="0" kern="1200" dirty="0">
              <a:solidFill>
                <a:srgbClr val="231F20"/>
              </a:solidFill>
            </a:rPr>
            <a:t> </a:t>
          </a:r>
          <a:r>
            <a:rPr lang="pl-PL" sz="2400" b="0" i="0" kern="1200" dirty="0" err="1">
              <a:solidFill>
                <a:srgbClr val="231F20"/>
              </a:solidFill>
            </a:rPr>
            <a:t>more</a:t>
          </a:r>
          <a:r>
            <a:rPr lang="pl-PL" sz="2400" b="0" i="0" kern="1200" dirty="0">
              <a:solidFill>
                <a:srgbClr val="231F20"/>
              </a:solidFill>
            </a:rPr>
            <a:t> </a:t>
          </a:r>
          <a:r>
            <a:rPr lang="pl-PL" sz="2400" b="0" i="0" kern="1200" dirty="0" err="1">
              <a:solidFill>
                <a:srgbClr val="231F20"/>
              </a:solidFill>
            </a:rPr>
            <a:t>available</a:t>
          </a:r>
          <a:endParaRPr lang="pl-PL" sz="2400" b="0" i="0" kern="1200" dirty="0">
            <a:solidFill>
              <a:srgbClr val="231F20"/>
            </a:solidFill>
          </a:endParaRPr>
        </a:p>
      </dsp:txBody>
      <dsp:txXfrm>
        <a:off x="2175792" y="463136"/>
        <a:ext cx="4417518" cy="1997973"/>
      </dsp:txXfrm>
    </dsp:sp>
    <dsp:sp modelId="{CCE3EBC2-C8E7-4C2E-91C0-9DA33A006D96}">
      <dsp:nvSpPr>
        <dsp:cNvPr id="0" name=""/>
        <dsp:cNvSpPr/>
      </dsp:nvSpPr>
      <dsp:spPr>
        <a:xfrm>
          <a:off x="0" y="463136"/>
          <a:ext cx="1977993" cy="19979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0" y="2790774"/>
          <a:ext cx="4417518" cy="1997973"/>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In alkaline soils, the availability of</a:t>
          </a:r>
          <a:r>
            <a:rPr lang="pl-PL" sz="2400" kern="1200" dirty="0">
              <a:solidFill>
                <a:srgbClr val="231F20"/>
              </a:solidFill>
            </a:rPr>
            <a:t> P, Fe, Mn</a:t>
          </a:r>
          <a:r>
            <a:rPr lang="en-US" sz="2400" kern="1200" dirty="0">
              <a:solidFill>
                <a:srgbClr val="231F20"/>
              </a:solidFill>
            </a:rPr>
            <a:t>, </a:t>
          </a:r>
          <a:r>
            <a:rPr lang="pl-PL" sz="2400" kern="1200" dirty="0">
              <a:solidFill>
                <a:srgbClr val="231F20"/>
              </a:solidFill>
            </a:rPr>
            <a:t>Zn</a:t>
          </a:r>
          <a:r>
            <a:rPr lang="en-US" sz="2400" kern="1200" dirty="0">
              <a:solidFill>
                <a:srgbClr val="231F20"/>
              </a:solidFill>
            </a:rPr>
            <a:t>, and </a:t>
          </a:r>
          <a:r>
            <a:rPr lang="pl-PL" sz="2400" kern="1200" dirty="0">
              <a:solidFill>
                <a:srgbClr val="231F20"/>
              </a:solidFill>
            </a:rPr>
            <a:t>Cu</a:t>
          </a:r>
          <a:r>
            <a:rPr lang="en-US" sz="2400" kern="1200" dirty="0">
              <a:solidFill>
                <a:srgbClr val="231F20"/>
              </a:solidFill>
            </a:rPr>
            <a:t> is often reduced.</a:t>
          </a:r>
          <a:endParaRPr lang="pl-PL" sz="2400" kern="1200" dirty="0">
            <a:solidFill>
              <a:srgbClr val="231F20"/>
            </a:solidFill>
          </a:endParaRPr>
        </a:p>
      </dsp:txBody>
      <dsp:txXfrm>
        <a:off x="0" y="2790774"/>
        <a:ext cx="4417518" cy="1997973"/>
      </dsp:txXfrm>
    </dsp:sp>
    <dsp:sp modelId="{647C7C7D-9520-4D9F-96A9-866EAFE60D9C}">
      <dsp:nvSpPr>
        <dsp:cNvPr id="0" name=""/>
        <dsp:cNvSpPr/>
      </dsp:nvSpPr>
      <dsp:spPr>
        <a:xfrm>
          <a:off x="4615317" y="2790774"/>
          <a:ext cx="1977993" cy="19979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CE027-331B-482B-A31D-88B307EA28F5}">
      <dsp:nvSpPr>
        <dsp:cNvPr id="0" name=""/>
        <dsp:cNvSpPr/>
      </dsp:nvSpPr>
      <dsp:spPr>
        <a:xfrm>
          <a:off x="418466" y="5453"/>
          <a:ext cx="1775613" cy="152191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B894455-04BD-44FF-BDD6-30312EDC4E77}">
      <dsp:nvSpPr>
        <dsp:cNvPr id="0" name=""/>
        <dsp:cNvSpPr/>
      </dsp:nvSpPr>
      <dsp:spPr>
        <a:xfrm>
          <a:off x="418466"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l-PL" sz="1600" kern="1200" dirty="0" err="1"/>
            <a:t>rye</a:t>
          </a:r>
          <a:r>
            <a:rPr lang="pl-PL" sz="1600" kern="1200" dirty="0"/>
            <a:t>: 4,0-6,5</a:t>
          </a:r>
        </a:p>
      </dsp:txBody>
      <dsp:txXfrm>
        <a:off x="418466" y="1070790"/>
        <a:ext cx="1775613" cy="365258"/>
      </dsp:txXfrm>
    </dsp:sp>
    <dsp:sp modelId="{CC806F23-A46B-4EF2-A903-36EC27731E7E}">
      <dsp:nvSpPr>
        <dsp:cNvPr id="0" name=""/>
        <dsp:cNvSpPr/>
      </dsp:nvSpPr>
      <dsp:spPr>
        <a:xfrm>
          <a:off x="2375187" y="5453"/>
          <a:ext cx="1775613" cy="152191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D879F3D-E2AE-4AB6-9BAD-6C8AEA7796C6}">
      <dsp:nvSpPr>
        <dsp:cNvPr id="0" name=""/>
        <dsp:cNvSpPr/>
      </dsp:nvSpPr>
      <dsp:spPr>
        <a:xfrm>
          <a:off x="2375187"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l-PL" sz="1600" kern="1200" dirty="0" err="1"/>
            <a:t>potato</a:t>
          </a:r>
          <a:r>
            <a:rPr lang="pl-PL" sz="1600" kern="1200" dirty="0"/>
            <a:t>: 4,0-6,5</a:t>
          </a:r>
        </a:p>
      </dsp:txBody>
      <dsp:txXfrm>
        <a:off x="2375187" y="1070790"/>
        <a:ext cx="1775613" cy="365258"/>
      </dsp:txXfrm>
    </dsp:sp>
    <dsp:sp modelId="{95B420C3-3D54-401F-9AA4-FE103A1685C5}">
      <dsp:nvSpPr>
        <dsp:cNvPr id="0" name=""/>
        <dsp:cNvSpPr/>
      </dsp:nvSpPr>
      <dsp:spPr>
        <a:xfrm>
          <a:off x="4331908" y="5453"/>
          <a:ext cx="1775613" cy="152191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26D0F59-776A-4337-9AEF-908AFFF38586}">
      <dsp:nvSpPr>
        <dsp:cNvPr id="0" name=""/>
        <dsp:cNvSpPr/>
      </dsp:nvSpPr>
      <dsp:spPr>
        <a:xfrm>
          <a:off x="4331908"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l-PL" sz="1600" kern="1200" dirty="0" err="1"/>
            <a:t>triticale</a:t>
          </a:r>
          <a:r>
            <a:rPr lang="pl-PL" sz="1600" kern="1200" dirty="0"/>
            <a:t>: 5,0-7,0</a:t>
          </a:r>
        </a:p>
      </dsp:txBody>
      <dsp:txXfrm>
        <a:off x="4331908" y="1070790"/>
        <a:ext cx="1775613" cy="365258"/>
      </dsp:txXfrm>
    </dsp:sp>
    <dsp:sp modelId="{3B42A731-7583-4A68-96B3-D806D2076895}">
      <dsp:nvSpPr>
        <dsp:cNvPr id="0" name=""/>
        <dsp:cNvSpPr/>
      </dsp:nvSpPr>
      <dsp:spPr>
        <a:xfrm>
          <a:off x="418466" y="1704925"/>
          <a:ext cx="1775613" cy="1521910"/>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226E04F-E0C8-4532-929A-D44FA27D2019}">
      <dsp:nvSpPr>
        <dsp:cNvPr id="0" name=""/>
        <dsp:cNvSpPr/>
      </dsp:nvSpPr>
      <dsp:spPr>
        <a:xfrm>
          <a:off x="418466"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l-PL" sz="1600" kern="1200" dirty="0" err="1"/>
            <a:t>maize</a:t>
          </a:r>
          <a:r>
            <a:rPr lang="pl-PL" sz="1600" kern="1200" dirty="0"/>
            <a:t>: 5,5-7,0</a:t>
          </a:r>
        </a:p>
      </dsp:txBody>
      <dsp:txXfrm>
        <a:off x="418466" y="2770263"/>
        <a:ext cx="1775613" cy="365258"/>
      </dsp:txXfrm>
    </dsp:sp>
    <dsp:sp modelId="{95DCE1AD-E352-4463-A262-8369BB7A37BF}">
      <dsp:nvSpPr>
        <dsp:cNvPr id="0" name=""/>
        <dsp:cNvSpPr/>
      </dsp:nvSpPr>
      <dsp:spPr>
        <a:xfrm>
          <a:off x="2375187" y="1704925"/>
          <a:ext cx="1775613" cy="1521910"/>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4F60758-6750-49EA-B10A-7570733972CF}">
      <dsp:nvSpPr>
        <dsp:cNvPr id="0" name=""/>
        <dsp:cNvSpPr/>
      </dsp:nvSpPr>
      <dsp:spPr>
        <a:xfrm>
          <a:off x="2375187"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l-PL" sz="1600" kern="1200" dirty="0" err="1"/>
            <a:t>sugar</a:t>
          </a:r>
          <a:r>
            <a:rPr lang="pl-PL" sz="1600" kern="1200" dirty="0"/>
            <a:t> </a:t>
          </a:r>
          <a:r>
            <a:rPr lang="pl-PL" sz="1600" kern="1200" dirty="0" err="1"/>
            <a:t>beet</a:t>
          </a:r>
          <a:r>
            <a:rPr lang="pl-PL" sz="1600" kern="1200" dirty="0"/>
            <a:t>: 6,0-7,5</a:t>
          </a:r>
        </a:p>
      </dsp:txBody>
      <dsp:txXfrm>
        <a:off x="2375187" y="2770263"/>
        <a:ext cx="1775613" cy="365258"/>
      </dsp:txXfrm>
    </dsp:sp>
    <dsp:sp modelId="{B262EA66-C9A0-4EB3-93CE-E5158D55D8E9}">
      <dsp:nvSpPr>
        <dsp:cNvPr id="0" name=""/>
        <dsp:cNvSpPr/>
      </dsp:nvSpPr>
      <dsp:spPr>
        <a:xfrm>
          <a:off x="4331908" y="1704925"/>
          <a:ext cx="1775613" cy="1521910"/>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6E2BAAE-9688-4A5D-AD40-39EDEBBA9A55}">
      <dsp:nvSpPr>
        <dsp:cNvPr id="0" name=""/>
        <dsp:cNvSpPr/>
      </dsp:nvSpPr>
      <dsp:spPr>
        <a:xfrm>
          <a:off x="4331908"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l-PL" sz="1600" kern="1200" dirty="0" err="1"/>
            <a:t>rapeseed</a:t>
          </a:r>
          <a:r>
            <a:rPr lang="pl-PL" sz="1600" kern="1200" dirty="0"/>
            <a:t>: 6,0-7,0</a:t>
          </a:r>
        </a:p>
      </dsp:txBody>
      <dsp:txXfrm>
        <a:off x="4331908" y="2770263"/>
        <a:ext cx="1775613" cy="365258"/>
      </dsp:txXfrm>
    </dsp:sp>
    <dsp:sp modelId="{384B74C0-7913-414A-A514-308C88BFD074}">
      <dsp:nvSpPr>
        <dsp:cNvPr id="0" name=""/>
        <dsp:cNvSpPr/>
      </dsp:nvSpPr>
      <dsp:spPr>
        <a:xfrm>
          <a:off x="418466" y="3404397"/>
          <a:ext cx="1775613" cy="1521910"/>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D2EF02A-20DE-4B01-8D25-BD7881F7D1DB}">
      <dsp:nvSpPr>
        <dsp:cNvPr id="0" name=""/>
        <dsp:cNvSpPr/>
      </dsp:nvSpPr>
      <dsp:spPr>
        <a:xfrm>
          <a:off x="418466"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l-PL" sz="1600" kern="1200" dirty="0" err="1"/>
            <a:t>wheat</a:t>
          </a:r>
          <a:r>
            <a:rPr lang="pl-PL" sz="1600" kern="1200" dirty="0"/>
            <a:t>: 6,0-7,5</a:t>
          </a:r>
        </a:p>
      </dsp:txBody>
      <dsp:txXfrm>
        <a:off x="418466" y="4469735"/>
        <a:ext cx="1775613" cy="365258"/>
      </dsp:txXfrm>
    </dsp:sp>
    <dsp:sp modelId="{7147AC7E-3999-4B64-8DFA-BFA54CCB09EB}">
      <dsp:nvSpPr>
        <dsp:cNvPr id="0" name=""/>
        <dsp:cNvSpPr/>
      </dsp:nvSpPr>
      <dsp:spPr>
        <a:xfrm>
          <a:off x="2375187" y="3404397"/>
          <a:ext cx="1775613" cy="1521910"/>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E3B8348-9862-4166-8010-437150E6A7D7}">
      <dsp:nvSpPr>
        <dsp:cNvPr id="0" name=""/>
        <dsp:cNvSpPr/>
      </dsp:nvSpPr>
      <dsp:spPr>
        <a:xfrm>
          <a:off x="2375187"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l-PL" sz="1600" kern="1200" dirty="0" err="1"/>
            <a:t>barley</a:t>
          </a:r>
          <a:r>
            <a:rPr lang="pl-PL" sz="1600" kern="1200" dirty="0"/>
            <a:t>: 6,0-7,5</a:t>
          </a:r>
        </a:p>
      </dsp:txBody>
      <dsp:txXfrm>
        <a:off x="2375187" y="4469735"/>
        <a:ext cx="1775613" cy="365258"/>
      </dsp:txXfrm>
    </dsp:sp>
    <dsp:sp modelId="{35D431CF-3C4D-4B09-85AC-99B78A8C0F80}">
      <dsp:nvSpPr>
        <dsp:cNvPr id="0" name=""/>
        <dsp:cNvSpPr/>
      </dsp:nvSpPr>
      <dsp:spPr>
        <a:xfrm>
          <a:off x="4331908" y="3404397"/>
          <a:ext cx="1775613" cy="1521910"/>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EBCF9344-F9AB-4739-A7B1-9971B7C98D6F}">
      <dsp:nvSpPr>
        <dsp:cNvPr id="0" name=""/>
        <dsp:cNvSpPr/>
      </dsp:nvSpPr>
      <dsp:spPr>
        <a:xfrm>
          <a:off x="4331908"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l-PL" sz="1600" kern="1200" dirty="0" err="1"/>
            <a:t>Blueberries</a:t>
          </a:r>
          <a:r>
            <a:rPr lang="pl-PL" sz="1600" kern="1200" dirty="0"/>
            <a:t>; 4,0-5,5</a:t>
          </a:r>
        </a:p>
      </dsp:txBody>
      <dsp:txXfrm>
        <a:off x="4331908" y="4469735"/>
        <a:ext cx="1775613" cy="365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Tomato </a:t>
          </a: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Basil</a:t>
          </a: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Lettuce</a:t>
          </a:r>
          <a:r>
            <a:rPr lang="pl-PL" sz="1600" b="1" kern="1200" dirty="0">
              <a:solidFill>
                <a:srgbClr val="231F20"/>
              </a:solidFill>
            </a:rPr>
            <a:t> </a:t>
          </a: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Carrot</a:t>
          </a:r>
          <a:endParaRPr lang="pl-PL" sz="1600" b="1" kern="1200" dirty="0">
            <a:solidFill>
              <a:srgbClr val="231F20"/>
            </a:solidFill>
          </a:endParaRP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Cucumber</a:t>
          </a:r>
          <a:endParaRPr lang="pl-PL" sz="1600" b="1" kern="1200" dirty="0">
            <a:solidFill>
              <a:srgbClr val="231F20"/>
            </a:solidFill>
          </a:endParaRP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Sunflower</a:t>
          </a:r>
          <a:endParaRPr lang="pl-PL" sz="1600" b="1" kern="1200" dirty="0">
            <a:solidFill>
              <a:srgbClr val="231F20"/>
            </a:solidFill>
          </a:endParaRP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90280-AF45-4D01-AC25-9E3682195B38}">
      <dsp:nvSpPr>
        <dsp:cNvPr id="0" name=""/>
        <dsp:cNvSpPr/>
      </dsp:nvSpPr>
      <dsp:spPr>
        <a:xfrm>
          <a:off x="417037" y="42468"/>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a:solidFill>
                <a:srgbClr val="231F20"/>
              </a:solidFill>
            </a:rPr>
            <a:t>Intercropping</a:t>
          </a:r>
          <a:endParaRPr lang="pl-PL" sz="2000" kern="1200" dirty="0">
            <a:solidFill>
              <a:srgbClr val="231F20"/>
            </a:solidFill>
          </a:endParaRPr>
        </a:p>
      </dsp:txBody>
      <dsp:txXfrm>
        <a:off x="417037" y="42468"/>
        <a:ext cx="1837821" cy="275673"/>
      </dsp:txXfrm>
    </dsp:sp>
    <dsp:sp modelId="{091E1856-91D9-46D6-BB5F-3BAFCCC2C76F}">
      <dsp:nvSpPr>
        <dsp:cNvPr id="0" name=""/>
        <dsp:cNvSpPr/>
      </dsp:nvSpPr>
      <dsp:spPr>
        <a:xfrm>
          <a:off x="417037" y="372780"/>
          <a:ext cx="1837821" cy="18378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1D1461-0B30-47C7-BBFF-AE27B65C43D9}">
      <dsp:nvSpPr>
        <dsp:cNvPr id="0" name=""/>
        <dsp:cNvSpPr/>
      </dsp:nvSpPr>
      <dsp:spPr>
        <a:xfrm>
          <a:off x="2598876" y="0"/>
          <a:ext cx="307743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75000"/>
            </a:lnSpc>
            <a:spcBef>
              <a:spcPct val="0"/>
            </a:spcBef>
            <a:spcAft>
              <a:spcPts val="0"/>
            </a:spcAft>
            <a:buNone/>
          </a:pPr>
          <a:r>
            <a:rPr lang="pl-PL" sz="2000" kern="1200" dirty="0">
              <a:solidFill>
                <a:srgbClr val="231F20"/>
              </a:solidFill>
            </a:rPr>
            <a:t>Companion </a:t>
          </a:r>
          <a:r>
            <a:rPr lang="pl-PL" sz="2000" kern="1200" dirty="0" err="1">
              <a:solidFill>
                <a:srgbClr val="231F20"/>
              </a:solidFill>
            </a:rPr>
            <a:t>planting</a:t>
          </a:r>
          <a:endParaRPr lang="pl-PL" sz="2000" kern="1200" dirty="0">
            <a:solidFill>
              <a:srgbClr val="231F20"/>
            </a:solidFill>
          </a:endParaRPr>
        </a:p>
      </dsp:txBody>
      <dsp:txXfrm>
        <a:off x="2598876" y="0"/>
        <a:ext cx="3077431" cy="275673"/>
      </dsp:txXfrm>
    </dsp:sp>
    <dsp:sp modelId="{AF74A84D-290A-40AD-8050-6755077A5C42}">
      <dsp:nvSpPr>
        <dsp:cNvPr id="0" name=""/>
        <dsp:cNvSpPr/>
      </dsp:nvSpPr>
      <dsp:spPr>
        <a:xfrm>
          <a:off x="2576970" y="363720"/>
          <a:ext cx="1837821" cy="183782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75CDD89-D800-4F8D-A939-D38261623E1E}">
      <dsp:nvSpPr>
        <dsp:cNvPr id="0" name=""/>
        <dsp:cNvSpPr/>
      </dsp:nvSpPr>
      <dsp:spPr>
        <a:xfrm>
          <a:off x="1036842" y="2394384"/>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dirty="0">
              <a:solidFill>
                <a:srgbClr val="231F20"/>
              </a:solidFill>
            </a:rPr>
            <a:t>Relay cropping</a:t>
          </a:r>
        </a:p>
      </dsp:txBody>
      <dsp:txXfrm>
        <a:off x="1036842" y="2394384"/>
        <a:ext cx="1837821" cy="275673"/>
      </dsp:txXfrm>
    </dsp:sp>
    <dsp:sp modelId="{26951A28-61BC-408A-A6D2-5006794E81CB}">
      <dsp:nvSpPr>
        <dsp:cNvPr id="0" name=""/>
        <dsp:cNvSpPr/>
      </dsp:nvSpPr>
      <dsp:spPr>
        <a:xfrm>
          <a:off x="1036842" y="2724696"/>
          <a:ext cx="1837821" cy="1837821"/>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EFEB54-7648-4EED-A19F-E16541307055}">
      <dsp:nvSpPr>
        <dsp:cNvPr id="0" name=""/>
        <dsp:cNvSpPr/>
      </dsp:nvSpPr>
      <dsp:spPr>
        <a:xfrm>
          <a:off x="3068936" y="2394384"/>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a:solidFill>
                <a:srgbClr val="231F20"/>
              </a:solidFill>
            </a:rPr>
            <a:t>Alley cropping</a:t>
          </a:r>
          <a:endParaRPr lang="pl-PL" sz="2000" kern="1200" dirty="0">
            <a:solidFill>
              <a:srgbClr val="231F20"/>
            </a:solidFill>
          </a:endParaRPr>
        </a:p>
      </dsp:txBody>
      <dsp:txXfrm>
        <a:off x="3068936" y="2394384"/>
        <a:ext cx="1837821" cy="275673"/>
      </dsp:txXfrm>
    </dsp:sp>
    <dsp:sp modelId="{21C7C720-96AD-48A9-A1FE-1F0A00D18F81}">
      <dsp:nvSpPr>
        <dsp:cNvPr id="0" name=""/>
        <dsp:cNvSpPr/>
      </dsp:nvSpPr>
      <dsp:spPr>
        <a:xfrm>
          <a:off x="3068936" y="2724696"/>
          <a:ext cx="1837821" cy="1837821"/>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62FD5-D56F-49D5-9C03-983B22452517}">
      <dsp:nvSpPr>
        <dsp:cNvPr id="0" name=""/>
        <dsp:cNvSpPr/>
      </dsp:nvSpPr>
      <dsp:spPr>
        <a:xfrm>
          <a:off x="927556"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early</a:t>
          </a:r>
          <a:r>
            <a:rPr lang="pl-PL" sz="2400" b="0" kern="1200" dirty="0">
              <a:solidFill>
                <a:schemeClr val="tx1">
                  <a:lumMod val="50000"/>
                </a:schemeClr>
              </a:solidFill>
            </a:rPr>
            <a:t> </a:t>
          </a:r>
          <a:r>
            <a:rPr lang="pl-PL" sz="2400" b="0" kern="1200" dirty="0" err="1">
              <a:solidFill>
                <a:schemeClr val="tx1">
                  <a:lumMod val="50000"/>
                </a:schemeClr>
              </a:solidFill>
            </a:rPr>
            <a:t>potatoes</a:t>
          </a:r>
          <a:endParaRPr lang="pl-PL" sz="2400" b="0" kern="1200" dirty="0">
            <a:solidFill>
              <a:schemeClr val="tx1">
                <a:lumMod val="50000"/>
              </a:schemeClr>
            </a:solidFill>
          </a:endParaRPr>
        </a:p>
      </dsp:txBody>
      <dsp:txXfrm>
        <a:off x="927556" y="46270"/>
        <a:ext cx="2002348" cy="300352"/>
      </dsp:txXfrm>
    </dsp:sp>
    <dsp:sp modelId="{47C59F48-0126-44C6-BC92-E67B48F96D74}">
      <dsp:nvSpPr>
        <dsp:cNvPr id="0" name=""/>
        <dsp:cNvSpPr/>
      </dsp:nvSpPr>
      <dsp:spPr>
        <a:xfrm>
          <a:off x="927556"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706FE-4599-419F-8767-75522D76BBEE}">
      <dsp:nvSpPr>
        <dsp:cNvPr id="0" name=""/>
        <dsp:cNvSpPr/>
      </dsp:nvSpPr>
      <dsp:spPr>
        <a:xfrm>
          <a:off x="3141570"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late</a:t>
          </a:r>
          <a:r>
            <a:rPr lang="pl-PL" sz="2400" b="0" kern="1200" dirty="0">
              <a:solidFill>
                <a:schemeClr val="tx1">
                  <a:lumMod val="50000"/>
                </a:schemeClr>
              </a:solidFill>
            </a:rPr>
            <a:t> </a:t>
          </a:r>
          <a:r>
            <a:rPr lang="pl-PL" sz="2400" b="0" kern="1200" dirty="0" err="1">
              <a:solidFill>
                <a:schemeClr val="tx1">
                  <a:lumMod val="50000"/>
                </a:schemeClr>
              </a:solidFill>
            </a:rPr>
            <a:t>potatoes</a:t>
          </a:r>
          <a:endParaRPr lang="pl-PL" sz="2400" b="0" kern="1200" dirty="0">
            <a:solidFill>
              <a:schemeClr val="tx1">
                <a:lumMod val="50000"/>
              </a:schemeClr>
            </a:solidFill>
          </a:endParaRPr>
        </a:p>
      </dsp:txBody>
      <dsp:txXfrm>
        <a:off x="3141570" y="46270"/>
        <a:ext cx="2002348" cy="300352"/>
      </dsp:txXfrm>
    </dsp:sp>
    <dsp:sp modelId="{67911363-0C97-42D4-945B-4090446C9C70}">
      <dsp:nvSpPr>
        <dsp:cNvPr id="0" name=""/>
        <dsp:cNvSpPr/>
      </dsp:nvSpPr>
      <dsp:spPr>
        <a:xfrm>
          <a:off x="3141570"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9318C6-1915-4B1D-93DC-B6E0F6BC8AE4}">
      <dsp:nvSpPr>
        <dsp:cNvPr id="0" name=""/>
        <dsp:cNvSpPr/>
      </dsp:nvSpPr>
      <dsp:spPr>
        <a:xfrm>
          <a:off x="2234057" y="2672171"/>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winter</a:t>
          </a:r>
          <a:r>
            <a:rPr lang="pl-PL" sz="2400" b="0" kern="1200" dirty="0">
              <a:solidFill>
                <a:schemeClr val="tx1">
                  <a:lumMod val="50000"/>
                </a:schemeClr>
              </a:solidFill>
            </a:rPr>
            <a:t> </a:t>
          </a:r>
          <a:r>
            <a:rPr lang="pl-PL" sz="2400" b="0" kern="1200" dirty="0" err="1">
              <a:solidFill>
                <a:schemeClr val="tx1">
                  <a:lumMod val="50000"/>
                </a:schemeClr>
              </a:solidFill>
            </a:rPr>
            <a:t>rye</a:t>
          </a:r>
          <a:r>
            <a:rPr lang="pl-PL" sz="2400" b="0" kern="1200" dirty="0">
              <a:solidFill>
                <a:schemeClr val="tx1">
                  <a:lumMod val="50000"/>
                </a:schemeClr>
              </a:solidFill>
            </a:rPr>
            <a:t> </a:t>
          </a:r>
          <a:r>
            <a:rPr lang="pl-PL" sz="2400" b="0" kern="1200" dirty="0" err="1">
              <a:solidFill>
                <a:schemeClr val="tx1">
                  <a:lumMod val="50000"/>
                </a:schemeClr>
              </a:solidFill>
            </a:rPr>
            <a:t>or</a:t>
          </a:r>
          <a:r>
            <a:rPr lang="pl-PL" sz="2400" b="0" kern="1200" dirty="0">
              <a:solidFill>
                <a:schemeClr val="tx1">
                  <a:lumMod val="50000"/>
                </a:schemeClr>
              </a:solidFill>
            </a:rPr>
            <a:t> </a:t>
          </a:r>
          <a:r>
            <a:rPr lang="pl-PL" sz="2400" b="0" kern="1200" dirty="0" err="1">
              <a:solidFill>
                <a:schemeClr val="tx1">
                  <a:lumMod val="50000"/>
                </a:schemeClr>
              </a:solidFill>
            </a:rPr>
            <a:t>wheat</a:t>
          </a:r>
          <a:endParaRPr lang="pl-PL" sz="2400" b="0" kern="1200" dirty="0">
            <a:solidFill>
              <a:schemeClr val="tx1">
                <a:lumMod val="50000"/>
              </a:schemeClr>
            </a:solidFill>
          </a:endParaRPr>
        </a:p>
      </dsp:txBody>
      <dsp:txXfrm>
        <a:off x="2234057" y="2672171"/>
        <a:ext cx="2002348" cy="300352"/>
      </dsp:txXfrm>
    </dsp:sp>
    <dsp:sp modelId="{9E36BB42-8053-4276-A6EB-BB757AB43090}">
      <dsp:nvSpPr>
        <dsp:cNvPr id="0" name=""/>
        <dsp:cNvSpPr/>
      </dsp:nvSpPr>
      <dsp:spPr>
        <a:xfrm>
          <a:off x="2034563" y="2968619"/>
          <a:ext cx="2002348" cy="200234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74757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69212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79105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274162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305977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1214915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a:extLst>
            <a:ext uri="{FF2B5EF4-FFF2-40B4-BE49-F238E27FC236}">
              <a16:creationId xmlns:a16="http://schemas.microsoft.com/office/drawing/2014/main" id="{0DEDE86D-AFBF-2396-B864-536C043F273C}"/>
            </a:ext>
          </a:extLst>
        </p:cNvPr>
        <p:cNvGrpSpPr/>
        <p:nvPr/>
      </p:nvGrpSpPr>
      <p:grpSpPr>
        <a:xfrm>
          <a:off x="0" y="0"/>
          <a:ext cx="0" cy="0"/>
          <a:chOff x="0" y="0"/>
          <a:chExt cx="0" cy="0"/>
        </a:xfrm>
      </p:grpSpPr>
      <p:sp>
        <p:nvSpPr>
          <p:cNvPr id="567" name="Google Shape;567;p29:notes">
            <a:extLst>
              <a:ext uri="{FF2B5EF4-FFF2-40B4-BE49-F238E27FC236}">
                <a16:creationId xmlns:a16="http://schemas.microsoft.com/office/drawing/2014/main" id="{808A7AC4-D14A-BC54-DE9C-23D462A913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a:extLst>
              <a:ext uri="{FF2B5EF4-FFF2-40B4-BE49-F238E27FC236}">
                <a16:creationId xmlns:a16="http://schemas.microsoft.com/office/drawing/2014/main" id="{31A886FF-3C80-ADD3-75C3-554D88EEB0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a:extLst>
              <a:ext uri="{FF2B5EF4-FFF2-40B4-BE49-F238E27FC236}">
                <a16:creationId xmlns:a16="http://schemas.microsoft.com/office/drawing/2014/main" id="{958BFCB5-BC14-9A1C-01E6-C4C0205EBE1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extLst>
      <p:ext uri="{BB962C8B-B14F-4D97-AF65-F5344CB8AC3E}">
        <p14:creationId xmlns:p14="http://schemas.microsoft.com/office/powerpoint/2010/main" val="22571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2650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72722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79364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76206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83483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548818" y="6039954"/>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1_Final Slide">
    <p:spTree>
      <p:nvGrpSpPr>
        <p:cNvPr id="1" name="Shape 114"/>
        <p:cNvGrpSpPr/>
        <p:nvPr/>
      </p:nvGrpSpPr>
      <p:grpSpPr>
        <a:xfrm>
          <a:off x="0" y="0"/>
          <a:ext cx="0" cy="0"/>
          <a:chOff x="0" y="0"/>
          <a:chExt cx="0" cy="0"/>
        </a:xfrm>
      </p:grpSpPr>
      <p:sp>
        <p:nvSpPr>
          <p:cNvPr id="115" name="Google Shape;115;p37"/>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16" name="Google Shape;116;p37"/>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7"/>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7"/>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7"/>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37"/>
          <p:cNvGrpSpPr/>
          <p:nvPr/>
        </p:nvGrpSpPr>
        <p:grpSpPr>
          <a:xfrm>
            <a:off x="309236" y="3028352"/>
            <a:ext cx="6499866" cy="2738122"/>
            <a:chOff x="1202708" y="6807724"/>
            <a:chExt cx="6270636" cy="2641557"/>
          </a:xfrm>
        </p:grpSpPr>
        <p:grpSp>
          <p:nvGrpSpPr>
            <p:cNvPr id="124" name="Google Shape;124;p37"/>
            <p:cNvGrpSpPr/>
            <p:nvPr/>
          </p:nvGrpSpPr>
          <p:grpSpPr>
            <a:xfrm>
              <a:off x="2348838" y="6807724"/>
              <a:ext cx="1249545" cy="2223620"/>
              <a:chOff x="2348838" y="6807724"/>
              <a:chExt cx="1249545" cy="2223620"/>
            </a:xfrm>
          </p:grpSpPr>
          <p:sp>
            <p:nvSpPr>
              <p:cNvPr id="125" name="Google Shape;125;p37"/>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7"/>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7"/>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37"/>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9" name="Google Shape;129;p37"/>
              <p:cNvGrpSpPr/>
              <p:nvPr/>
            </p:nvGrpSpPr>
            <p:grpSpPr>
              <a:xfrm>
                <a:off x="2483956" y="6807724"/>
                <a:ext cx="738321" cy="802017"/>
                <a:chOff x="2483956" y="6807724"/>
                <a:chExt cx="738321" cy="802017"/>
              </a:xfrm>
            </p:grpSpPr>
            <p:sp>
              <p:nvSpPr>
                <p:cNvPr id="130" name="Google Shape;130;p37"/>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7"/>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7"/>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33" name="Google Shape;133;p37"/>
            <p:cNvGrpSpPr/>
            <p:nvPr/>
          </p:nvGrpSpPr>
          <p:grpSpPr>
            <a:xfrm>
              <a:off x="1202708" y="6848940"/>
              <a:ext cx="6270636" cy="2600341"/>
              <a:chOff x="1202708" y="6848940"/>
              <a:chExt cx="6270636" cy="2600341"/>
            </a:xfrm>
          </p:grpSpPr>
          <p:sp>
            <p:nvSpPr>
              <p:cNvPr id="134" name="Google Shape;134;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6" name="Google Shape;136;p37"/>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roup 1">
            <a:extLst>
              <a:ext uri="{FF2B5EF4-FFF2-40B4-BE49-F238E27FC236}">
                <a16:creationId xmlns:a16="http://schemas.microsoft.com/office/drawing/2014/main" id="{8CEDEE0F-6CD8-7B72-6AB5-EA88C92FC589}"/>
              </a:ext>
            </a:extLst>
          </p:cNvPr>
          <p:cNvGrpSpPr/>
          <p:nvPr userDrawn="1"/>
        </p:nvGrpSpPr>
        <p:grpSpPr>
          <a:xfrm>
            <a:off x="869520" y="5996896"/>
            <a:ext cx="2735993" cy="679345"/>
            <a:chOff x="0" y="0"/>
            <a:chExt cx="2301694" cy="571500"/>
          </a:xfrm>
        </p:grpSpPr>
        <p:sp>
          <p:nvSpPr>
            <p:cNvPr id="3" name="Rectangle 2">
              <a:extLst>
                <a:ext uri="{FF2B5EF4-FFF2-40B4-BE49-F238E27FC236}">
                  <a16:creationId xmlns:a16="http://schemas.microsoft.com/office/drawing/2014/main" id="{ACD3500B-6794-7C20-0337-32953A7E2E1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97D538D8-244A-5BBF-D90A-3B7484F002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6419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2" name="Google Shape;59;p30">
            <a:extLst>
              <a:ext uri="{FF2B5EF4-FFF2-40B4-BE49-F238E27FC236}">
                <a16:creationId xmlns:a16="http://schemas.microsoft.com/office/drawing/2014/main" id="{0F8D7637-FB8D-7444-A10B-6040AB0D89A1}"/>
              </a:ext>
            </a:extLst>
          </p:cNvPr>
          <p:cNvSpPr/>
          <p:nvPr userDrawn="1"/>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53" r:id="rId16"/>
    <p:sldLayoutId id="21474838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jpeg"/><Relationship Id="rId7" Type="http://schemas.openxmlformats.org/officeDocument/2006/relationships/diagramQuickStyle" Target="../diagrams/quickStyle4.xml"/><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0.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1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3.jpeg"/><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jpe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microsoft.com/office/2007/relationships/hdphoto" Target="../media/hdphoto7.wdp"/><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0.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Layout" Target="../diagrams/layout9.xml"/><Relationship Id="rId7" Type="http://schemas.openxmlformats.org/officeDocument/2006/relationships/image" Target="../media/image91.png"/><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diagramData" Target="../diagrams/data19.xml"/><Relationship Id="rId2" Type="http://schemas.openxmlformats.org/officeDocument/2006/relationships/diagramData" Target="../diagrams/data17.xml"/><Relationship Id="rId16" Type="http://schemas.microsoft.com/office/2007/relationships/diagramDrawing" Target="../diagrams/drawing19.xml"/><Relationship Id="rId1" Type="http://schemas.openxmlformats.org/officeDocument/2006/relationships/slideLayout" Target="../slideLayouts/slideLayout11.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5" Type="http://schemas.openxmlformats.org/officeDocument/2006/relationships/diagramColors" Target="../diagrams/colors19.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29.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5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36.jpeg"/><Relationship Id="rId7" Type="http://schemas.openxmlformats.org/officeDocument/2006/relationships/diagramColors" Target="../diagrams/colors23.xml"/><Relationship Id="rId2" Type="http://schemas.openxmlformats.org/officeDocument/2006/relationships/image" Target="../media/image135.jpe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1.xml"/><Relationship Id="rId4" Type="http://schemas.openxmlformats.org/officeDocument/2006/relationships/image" Target="../media/image142.jpeg"/></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0.xml"/><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0.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3" Type="http://schemas.openxmlformats.org/officeDocument/2006/relationships/diagramLayout" Target="../diagrams/layout29.xml"/><Relationship Id="rId18" Type="http://schemas.openxmlformats.org/officeDocument/2006/relationships/diagramLayout" Target="../diagrams/layout30.xml"/><Relationship Id="rId26" Type="http://schemas.microsoft.com/office/2007/relationships/diagramDrawing" Target="../diagrams/drawing31.xml"/><Relationship Id="rId3" Type="http://schemas.openxmlformats.org/officeDocument/2006/relationships/diagramLayout" Target="../diagrams/layout27.xml"/><Relationship Id="rId21" Type="http://schemas.microsoft.com/office/2007/relationships/diagramDrawing" Target="../diagrams/drawing30.xml"/><Relationship Id="rId34" Type="http://schemas.openxmlformats.org/officeDocument/2006/relationships/diagramQuickStyle" Target="../diagrams/quickStyle33.xml"/><Relationship Id="rId7" Type="http://schemas.openxmlformats.org/officeDocument/2006/relationships/diagramData" Target="../diagrams/data28.xml"/><Relationship Id="rId12" Type="http://schemas.openxmlformats.org/officeDocument/2006/relationships/diagramData" Target="../diagrams/data29.xml"/><Relationship Id="rId17" Type="http://schemas.openxmlformats.org/officeDocument/2006/relationships/diagramData" Target="../diagrams/data30.xml"/><Relationship Id="rId25" Type="http://schemas.openxmlformats.org/officeDocument/2006/relationships/diagramColors" Target="../diagrams/colors31.xml"/><Relationship Id="rId33" Type="http://schemas.openxmlformats.org/officeDocument/2006/relationships/diagramLayout" Target="../diagrams/layout33.xml"/><Relationship Id="rId2" Type="http://schemas.openxmlformats.org/officeDocument/2006/relationships/diagramData" Target="../diagrams/data27.xml"/><Relationship Id="rId16" Type="http://schemas.microsoft.com/office/2007/relationships/diagramDrawing" Target="../diagrams/drawing29.xml"/><Relationship Id="rId20" Type="http://schemas.openxmlformats.org/officeDocument/2006/relationships/diagramColors" Target="../diagrams/colors30.xml"/><Relationship Id="rId29" Type="http://schemas.openxmlformats.org/officeDocument/2006/relationships/diagramQuickStyle" Target="../diagrams/quickStyle32.xml"/><Relationship Id="rId1" Type="http://schemas.openxmlformats.org/officeDocument/2006/relationships/slideLayout" Target="../slideLayouts/slideLayout11.xml"/><Relationship Id="rId6" Type="http://schemas.microsoft.com/office/2007/relationships/diagramDrawing" Target="../diagrams/drawing27.xml"/><Relationship Id="rId11" Type="http://schemas.microsoft.com/office/2007/relationships/diagramDrawing" Target="../diagrams/drawing28.xml"/><Relationship Id="rId24" Type="http://schemas.openxmlformats.org/officeDocument/2006/relationships/diagramQuickStyle" Target="../diagrams/quickStyle31.xml"/><Relationship Id="rId32" Type="http://schemas.openxmlformats.org/officeDocument/2006/relationships/diagramData" Target="../diagrams/data33.xml"/><Relationship Id="rId5" Type="http://schemas.openxmlformats.org/officeDocument/2006/relationships/diagramColors" Target="../diagrams/colors27.xml"/><Relationship Id="rId15" Type="http://schemas.openxmlformats.org/officeDocument/2006/relationships/diagramColors" Target="../diagrams/colors29.xml"/><Relationship Id="rId23" Type="http://schemas.openxmlformats.org/officeDocument/2006/relationships/diagramLayout" Target="../diagrams/layout31.xml"/><Relationship Id="rId28" Type="http://schemas.openxmlformats.org/officeDocument/2006/relationships/diagramLayout" Target="../diagrams/layout32.xml"/><Relationship Id="rId36" Type="http://schemas.microsoft.com/office/2007/relationships/diagramDrawing" Target="../diagrams/drawing33.xml"/><Relationship Id="rId10" Type="http://schemas.openxmlformats.org/officeDocument/2006/relationships/diagramColors" Target="../diagrams/colors28.xml"/><Relationship Id="rId19" Type="http://schemas.openxmlformats.org/officeDocument/2006/relationships/diagramQuickStyle" Target="../diagrams/quickStyle30.xml"/><Relationship Id="rId31" Type="http://schemas.microsoft.com/office/2007/relationships/diagramDrawing" Target="../diagrams/drawing32.xml"/><Relationship Id="rId4" Type="http://schemas.openxmlformats.org/officeDocument/2006/relationships/diagramQuickStyle" Target="../diagrams/quickStyle27.xml"/><Relationship Id="rId9" Type="http://schemas.openxmlformats.org/officeDocument/2006/relationships/diagramQuickStyle" Target="../diagrams/quickStyle28.xml"/><Relationship Id="rId14" Type="http://schemas.openxmlformats.org/officeDocument/2006/relationships/diagramQuickStyle" Target="../diagrams/quickStyle29.xml"/><Relationship Id="rId22" Type="http://schemas.openxmlformats.org/officeDocument/2006/relationships/diagramData" Target="../diagrams/data31.xml"/><Relationship Id="rId27" Type="http://schemas.openxmlformats.org/officeDocument/2006/relationships/diagramData" Target="../diagrams/data32.xml"/><Relationship Id="rId30" Type="http://schemas.openxmlformats.org/officeDocument/2006/relationships/diagramColors" Target="../diagrams/colors32.xml"/><Relationship Id="rId35" Type="http://schemas.openxmlformats.org/officeDocument/2006/relationships/diagramColors" Target="../diagrams/colors33.xml"/><Relationship Id="rId8" Type="http://schemas.openxmlformats.org/officeDocument/2006/relationships/diagramLayout" Target="../diagrams/layout28.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35.xml"/><Relationship Id="rId13" Type="http://schemas.openxmlformats.org/officeDocument/2006/relationships/diagramLayout" Target="../diagrams/layout36.xml"/><Relationship Id="rId18" Type="http://schemas.openxmlformats.org/officeDocument/2006/relationships/diagramLayout" Target="../diagrams/layout37.xml"/><Relationship Id="rId26" Type="http://schemas.microsoft.com/office/2007/relationships/diagramDrawing" Target="../diagrams/drawing38.xml"/><Relationship Id="rId3" Type="http://schemas.openxmlformats.org/officeDocument/2006/relationships/diagramLayout" Target="../diagrams/layout34.xml"/><Relationship Id="rId21" Type="http://schemas.microsoft.com/office/2007/relationships/diagramDrawing" Target="../diagrams/drawing37.xml"/><Relationship Id="rId7" Type="http://schemas.openxmlformats.org/officeDocument/2006/relationships/diagramData" Target="../diagrams/data35.xml"/><Relationship Id="rId12" Type="http://schemas.openxmlformats.org/officeDocument/2006/relationships/diagramData" Target="../diagrams/data36.xml"/><Relationship Id="rId17" Type="http://schemas.openxmlformats.org/officeDocument/2006/relationships/diagramData" Target="../diagrams/data37.xml"/><Relationship Id="rId25" Type="http://schemas.openxmlformats.org/officeDocument/2006/relationships/diagramColors" Target="../diagrams/colors38.xml"/><Relationship Id="rId2" Type="http://schemas.openxmlformats.org/officeDocument/2006/relationships/diagramData" Target="../diagrams/data34.xml"/><Relationship Id="rId16" Type="http://schemas.microsoft.com/office/2007/relationships/diagramDrawing" Target="../diagrams/drawing36.xml"/><Relationship Id="rId20" Type="http://schemas.openxmlformats.org/officeDocument/2006/relationships/diagramColors" Target="../diagrams/colors37.xml"/><Relationship Id="rId29" Type="http://schemas.openxmlformats.org/officeDocument/2006/relationships/diagramQuickStyle" Target="../diagrams/quickStyle39.xml"/><Relationship Id="rId1" Type="http://schemas.openxmlformats.org/officeDocument/2006/relationships/slideLayout" Target="../slideLayouts/slideLayout11.xml"/><Relationship Id="rId6" Type="http://schemas.microsoft.com/office/2007/relationships/diagramDrawing" Target="../diagrams/drawing34.xml"/><Relationship Id="rId11" Type="http://schemas.microsoft.com/office/2007/relationships/diagramDrawing" Target="../diagrams/drawing35.xml"/><Relationship Id="rId24" Type="http://schemas.openxmlformats.org/officeDocument/2006/relationships/diagramQuickStyle" Target="../diagrams/quickStyle38.xml"/><Relationship Id="rId5" Type="http://schemas.openxmlformats.org/officeDocument/2006/relationships/diagramColors" Target="../diagrams/colors34.xml"/><Relationship Id="rId15" Type="http://schemas.openxmlformats.org/officeDocument/2006/relationships/diagramColors" Target="../diagrams/colors36.xml"/><Relationship Id="rId23" Type="http://schemas.openxmlformats.org/officeDocument/2006/relationships/diagramLayout" Target="../diagrams/layout38.xml"/><Relationship Id="rId28" Type="http://schemas.openxmlformats.org/officeDocument/2006/relationships/diagramLayout" Target="../diagrams/layout39.xml"/><Relationship Id="rId10" Type="http://schemas.openxmlformats.org/officeDocument/2006/relationships/diagramColors" Target="../diagrams/colors35.xml"/><Relationship Id="rId19" Type="http://schemas.openxmlformats.org/officeDocument/2006/relationships/diagramQuickStyle" Target="../diagrams/quickStyle37.xml"/><Relationship Id="rId31" Type="http://schemas.microsoft.com/office/2007/relationships/diagramDrawing" Target="../diagrams/drawing39.xml"/><Relationship Id="rId4" Type="http://schemas.openxmlformats.org/officeDocument/2006/relationships/diagramQuickStyle" Target="../diagrams/quickStyle34.xml"/><Relationship Id="rId9" Type="http://schemas.openxmlformats.org/officeDocument/2006/relationships/diagramQuickStyle" Target="../diagrams/quickStyle35.xml"/><Relationship Id="rId14" Type="http://schemas.openxmlformats.org/officeDocument/2006/relationships/diagramQuickStyle" Target="../diagrams/quickStyle36.xml"/><Relationship Id="rId22" Type="http://schemas.openxmlformats.org/officeDocument/2006/relationships/diagramData" Target="../diagrams/data38.xml"/><Relationship Id="rId27" Type="http://schemas.openxmlformats.org/officeDocument/2006/relationships/diagramData" Target="../diagrams/data39.xml"/><Relationship Id="rId30" Type="http://schemas.openxmlformats.org/officeDocument/2006/relationships/diagramColors" Target="../diagrams/colors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1.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11.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1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11.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11.xml"/><Relationship Id="rId6" Type="http://schemas.openxmlformats.org/officeDocument/2006/relationships/image" Target="../media/image195.jpeg"/><Relationship Id="rId11" Type="http://schemas.openxmlformats.org/officeDocument/2006/relationships/image" Target="../media/image200.png"/><Relationship Id="rId5" Type="http://schemas.openxmlformats.org/officeDocument/2006/relationships/image" Target="../media/image194.jpeg"/><Relationship Id="rId10" Type="http://schemas.openxmlformats.org/officeDocument/2006/relationships/image" Target="../media/image199.jpeg"/><Relationship Id="rId4" Type="http://schemas.openxmlformats.org/officeDocument/2006/relationships/image" Target="../media/image193.png"/><Relationship Id="rId9" Type="http://schemas.openxmlformats.org/officeDocument/2006/relationships/image" Target="../media/image198.jpeg"/></Relationships>
</file>

<file path=ppt/slides/_rels/slide88.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01.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Crop Management in Agroecology</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MODULE 9</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dirty="0">
                <a:latin typeface="Calibri" panose="020F0502020204030204" pitchFamily="34" charset="0"/>
                <a:ea typeface="Calibri" panose="020F0502020204030204" pitchFamily="34" charset="0"/>
                <a:cs typeface="Calibri" panose="020F0502020204030204" pitchFamily="34" charset="0"/>
              </a:rPr>
              <a:t>www.</a:t>
            </a:r>
            <a:r>
              <a:rPr lang="en-US" b="1" dirty="0">
                <a:latin typeface="Calibri" panose="020F0502020204030204" pitchFamily="34" charset="0"/>
                <a:ea typeface="Calibri" panose="020F0502020204030204" pitchFamily="34" charset="0"/>
                <a:cs typeface="Calibri" panose="020F0502020204030204" pitchFamily="34" charset="0"/>
              </a:rPr>
              <a:t>eu-dare.</a:t>
            </a:r>
            <a:r>
              <a:rPr lang="en-US" dirty="0">
                <a:latin typeface="Calibri" panose="020F0502020204030204" pitchFamily="34" charset="0"/>
                <a:ea typeface="Calibri" panose="020F0502020204030204" pitchFamily="34" charset="0"/>
                <a:cs typeface="Calibri" panose="020F0502020204030204" pitchFamily="34" charset="0"/>
              </a:rPr>
              <a:t>com</a:t>
            </a:r>
          </a:p>
        </p:txBody>
      </p:sp>
      <p:pic>
        <p:nvPicPr>
          <p:cNvPr id="5" name="Picture Placeholder 4" descr="Field of sunflowers">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64304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912293" y="846903"/>
            <a:ext cx="6562677" cy="339415"/>
          </a:xfrm>
        </p:spPr>
        <p:txBody>
          <a:bodyPr/>
          <a:lstStyle/>
          <a:p>
            <a:r>
              <a:rPr lang="en-US" dirty="0"/>
              <a:t>Ecological Balance is Fundamental to Productivity</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45582" y="1281249"/>
            <a:ext cx="7144885" cy="999383"/>
          </a:xfrm>
        </p:spPr>
        <p:txBody>
          <a:bodyPr/>
          <a:lstStyle/>
          <a:p>
            <a:r>
              <a:rPr lang="en-US" dirty="0"/>
              <a:t>Sustainable cropping systems should mimic natural</a:t>
            </a:r>
            <a:r>
              <a:rPr lang="pl-PL" dirty="0"/>
              <a:t> </a:t>
            </a:r>
            <a:r>
              <a:rPr lang="en-US" dirty="0"/>
              <a:t>ecosystems in their diversity and complexity to enhance</a:t>
            </a:r>
            <a:r>
              <a:rPr lang="pl-PL" dirty="0"/>
              <a:t> </a:t>
            </a:r>
            <a:r>
              <a:rPr lang="en-US" dirty="0"/>
              <a:t>resilience and productivity.</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a:xfrm>
            <a:off x="3679525" y="1017636"/>
            <a:ext cx="641119" cy="955625"/>
          </a:xfrm>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12292" y="2770036"/>
            <a:ext cx="6562677" cy="339415"/>
          </a:xfrm>
        </p:spPr>
        <p:txBody>
          <a:bodyPr/>
          <a:lstStyle/>
          <a:p>
            <a:r>
              <a:rPr lang="en-US" dirty="0"/>
              <a:t>Biodiversity Enhances System Resilience</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475020" y="3150109"/>
            <a:ext cx="7015447" cy="999383"/>
          </a:xfrm>
        </p:spPr>
        <p:txBody>
          <a:bodyPr/>
          <a:lstStyle/>
          <a:p>
            <a:r>
              <a:rPr lang="en-US" dirty="0"/>
              <a:t>Diverse cropping strategies, including crop rotation, intercropping, and the use of cover crops, are </a:t>
            </a:r>
            <a:r>
              <a:rPr lang="en-US" dirty="0" err="1"/>
              <a:t>prioritised</a:t>
            </a:r>
            <a:r>
              <a:rPr lang="en-US" dirty="0"/>
              <a:t> to enhance biodiversity both above and below the soil surface.</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a:xfrm>
            <a:off x="3679524" y="2940769"/>
            <a:ext cx="641119" cy="955625"/>
          </a:xfrm>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27790" y="4633833"/>
            <a:ext cx="6562677" cy="339415"/>
          </a:xfrm>
        </p:spPr>
        <p:txBody>
          <a:bodyPr/>
          <a:lstStyle/>
          <a:p>
            <a:r>
              <a:rPr lang="en-US" dirty="0"/>
              <a:t>Soil Health is the Basis of Plant </a:t>
            </a:r>
            <a:r>
              <a:rPr lang="en-US" dirty="0" err="1"/>
              <a:t>Healt</a:t>
            </a:r>
            <a:r>
              <a:rPr lang="pl-PL" dirty="0"/>
              <a:t>h</a:t>
            </a:r>
            <a:endParaRPr lang="en-US" dirty="0"/>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336142" y="5038788"/>
            <a:ext cx="7144884" cy="999383"/>
          </a:xfrm>
        </p:spPr>
        <p:txBody>
          <a:bodyPr/>
          <a:lstStyle/>
          <a:p>
            <a:r>
              <a:rPr lang="en-US" dirty="0"/>
              <a:t>Soil is not just a medium for plant growth but a living ecosystem vital for sustaining plants. Healthy, biologically active soils can provide all the necessary nutrients for plant</a:t>
            </a:r>
            <a:r>
              <a:rPr lang="pl-PL" dirty="0"/>
              <a:t>s</a:t>
            </a:r>
            <a:r>
              <a:rPr lang="en-US" dirty="0"/>
              <a:t>.</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a:xfrm>
            <a:off x="3695022" y="4804566"/>
            <a:ext cx="641119" cy="955625"/>
          </a:xfrm>
        </p:spPr>
        <p:txBody>
          <a:bodyPr/>
          <a:lstStyle/>
          <a:p>
            <a:r>
              <a:rPr lang="en-US" dirty="0"/>
              <a:t>3</a:t>
            </a:r>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2"/>
          <a:stretch>
            <a:fillRect/>
          </a:stretch>
        </p:blipFill>
        <p:spPr>
          <a:xfrm>
            <a:off x="7559" y="539011"/>
            <a:ext cx="3354094" cy="5222196"/>
          </a:xfrm>
        </p:spPr>
      </p:pic>
      <p:grpSp>
        <p:nvGrpSpPr>
          <p:cNvPr id="8" name="Group 7">
            <a:extLst>
              <a:ext uri="{FF2B5EF4-FFF2-40B4-BE49-F238E27FC236}">
                <a16:creationId xmlns:a16="http://schemas.microsoft.com/office/drawing/2014/main" id="{A880A7B0-697A-0108-6789-319A36BFE6A4}"/>
              </a:ext>
            </a:extLst>
          </p:cNvPr>
          <p:cNvGrpSpPr/>
          <p:nvPr/>
        </p:nvGrpSpPr>
        <p:grpSpPr>
          <a:xfrm rot="3730759">
            <a:off x="11352275" y="-50406"/>
            <a:ext cx="762119" cy="873205"/>
            <a:chOff x="7602444" y="4967675"/>
            <a:chExt cx="483619" cy="592374"/>
          </a:xfrm>
        </p:grpSpPr>
        <p:grpSp>
          <p:nvGrpSpPr>
            <p:cNvPr id="11" name="Graphic 214">
              <a:extLst>
                <a:ext uri="{FF2B5EF4-FFF2-40B4-BE49-F238E27FC236}">
                  <a16:creationId xmlns:a16="http://schemas.microsoft.com/office/drawing/2014/main" id="{CFBBC64E-2F5F-C8CB-2BC7-7B6BEDC8B9D8}"/>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E5A8B658-BA1C-A939-09AB-21B5DADC8FD4}"/>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D78CF97-32ED-5C80-3AFC-D975C5EB960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29D884B-85FA-1D18-64D1-1E173A1CF5D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5" name="Graphic 214">
              <a:extLst>
                <a:ext uri="{FF2B5EF4-FFF2-40B4-BE49-F238E27FC236}">
                  <a16:creationId xmlns:a16="http://schemas.microsoft.com/office/drawing/2014/main" id="{C3FB2784-4306-31B5-3C49-7313D86D9D34}"/>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646CF8EE-3CFA-8CF9-305A-EFE3DF16756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445878D-68B9-3382-6F66-8588B286BEB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4" name="Text Placeholder 3">
            <a:extLst>
              <a:ext uri="{FF2B5EF4-FFF2-40B4-BE49-F238E27FC236}">
                <a16:creationId xmlns:a16="http://schemas.microsoft.com/office/drawing/2014/main" id="{60E943D1-F11E-4011-8898-F6B432BD0296}"/>
              </a:ext>
            </a:extLst>
          </p:cNvPr>
          <p:cNvSpPr txBox="1">
            <a:spLocks/>
          </p:cNvSpPr>
          <p:nvPr/>
        </p:nvSpPr>
        <p:spPr>
          <a:xfrm>
            <a:off x="0" y="4158"/>
            <a:ext cx="8365402"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b="1" dirty="0">
                <a:solidFill>
                  <a:srgbClr val="000000"/>
                </a:solidFill>
                <a:highlight>
                  <a:srgbClr val="9DD8DE"/>
                </a:highlight>
              </a:rPr>
              <a:t>   </a:t>
            </a:r>
            <a:r>
              <a:rPr lang="pl-PL" b="1" dirty="0">
                <a:solidFill>
                  <a:srgbClr val="000000"/>
                </a:solidFill>
                <a:highlight>
                  <a:srgbClr val="9DD8DE"/>
                </a:highlight>
              </a:rPr>
              <a:t>Sustainable Crop Management Practices - Paradigms</a:t>
            </a:r>
          </a:p>
        </p:txBody>
      </p:sp>
    </p:spTree>
    <p:extLst>
      <p:ext uri="{BB962C8B-B14F-4D97-AF65-F5344CB8AC3E}">
        <p14:creationId xmlns:p14="http://schemas.microsoft.com/office/powerpoint/2010/main" val="158365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t>Sustainability Requires </a:t>
            </a:r>
            <a:r>
              <a:rPr lang="en-US" dirty="0" err="1"/>
              <a:t>Minimising</a:t>
            </a:r>
            <a:r>
              <a:rPr lang="en-US" dirty="0"/>
              <a:t> External Inputs</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450079" y="1278445"/>
            <a:ext cx="7015448" cy="999383"/>
          </a:xfrm>
        </p:spPr>
        <p:txBody>
          <a:bodyPr/>
          <a:lstStyle/>
          <a:p>
            <a:r>
              <a:rPr lang="en-US" dirty="0"/>
              <a:t>Sustainable cropping systems should </a:t>
            </a:r>
            <a:r>
              <a:rPr lang="en-US" dirty="0" err="1"/>
              <a:t>minimise</a:t>
            </a:r>
            <a:r>
              <a:rPr lang="en-US" dirty="0"/>
              <a:t> reliance on external inputs (such as synthetic </a:t>
            </a:r>
            <a:r>
              <a:rPr lang="en-US" dirty="0" err="1"/>
              <a:t>fertilisers</a:t>
            </a:r>
            <a:r>
              <a:rPr lang="en-US" dirty="0"/>
              <a:t>) that can harm the environment and degrade natural resources.</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pl-PL" dirty="0"/>
              <a:t>4</a:t>
            </a:r>
            <a:endParaRPr lang="en-US" dirty="0"/>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t>Agroecosystems are Context-specific</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450080" y="3192973"/>
            <a:ext cx="7015447" cy="999383"/>
          </a:xfrm>
        </p:spPr>
        <p:txBody>
          <a:bodyPr/>
          <a:lstStyle/>
          <a:p>
            <a:r>
              <a:rPr lang="en-US" dirty="0"/>
              <a:t>There is no one-size-fits-all solution in agriculture. Sustainable cropping practices must be adapted to the local environmental, cultural, and socio-economic contexts.</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pl-PL" dirty="0"/>
              <a:t>5</a:t>
            </a:r>
            <a:endParaRPr lang="en-US" dirty="0"/>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t>Resilience to Climate Change is Essential</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345583" y="5011714"/>
            <a:ext cx="7144884" cy="999383"/>
          </a:xfrm>
        </p:spPr>
        <p:txBody>
          <a:bodyPr/>
          <a:lstStyle/>
          <a:p>
            <a:r>
              <a:rPr lang="en-US" dirty="0"/>
              <a:t>With the increasing impacts of climate change, cropping systems must be resilient to extreme weather events, changing temperature, and pest and disease pressures.</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pl-PL" dirty="0"/>
              <a:t>6</a:t>
            </a:r>
            <a:endParaRPr lang="en-US" dirty="0"/>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3"/>
          <a:stretch>
            <a:fillRect/>
          </a:stretch>
        </p:blipFill>
        <p:spPr>
          <a:xfrm>
            <a:off x="7559" y="539011"/>
            <a:ext cx="3354094" cy="5222196"/>
          </a:xfrm>
        </p:spPr>
      </p:pic>
      <p:sp>
        <p:nvSpPr>
          <p:cNvPr id="23" name="Text Placeholder 3">
            <a:extLst>
              <a:ext uri="{FF2B5EF4-FFF2-40B4-BE49-F238E27FC236}">
                <a16:creationId xmlns:a16="http://schemas.microsoft.com/office/drawing/2014/main" id="{69E94CDD-6010-47FC-B73F-1C6C5DFA58A8}"/>
              </a:ext>
            </a:extLst>
          </p:cNvPr>
          <p:cNvSpPr txBox="1">
            <a:spLocks/>
          </p:cNvSpPr>
          <p:nvPr/>
        </p:nvSpPr>
        <p:spPr>
          <a:xfrm>
            <a:off x="88304" y="-50208"/>
            <a:ext cx="1135784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dirty="0" err="1"/>
              <a:t>Sustainable</a:t>
            </a:r>
            <a:r>
              <a:rPr lang="pl-PL" dirty="0"/>
              <a:t> </a:t>
            </a:r>
            <a:r>
              <a:rPr lang="pl-PL" dirty="0" err="1"/>
              <a:t>Crop</a:t>
            </a:r>
            <a:r>
              <a:rPr lang="pl-PL" dirty="0"/>
              <a:t> Management </a:t>
            </a:r>
            <a:r>
              <a:rPr lang="pl-PL" dirty="0" err="1"/>
              <a:t>Practices</a:t>
            </a:r>
            <a:r>
              <a:rPr lang="pl-PL" dirty="0"/>
              <a:t> - </a:t>
            </a:r>
            <a:r>
              <a:rPr lang="pl-PL" dirty="0" err="1"/>
              <a:t>Paradigms</a:t>
            </a:r>
            <a:endParaRPr lang="pl-PL" dirty="0"/>
          </a:p>
        </p:txBody>
      </p:sp>
      <p:grpSp>
        <p:nvGrpSpPr>
          <p:cNvPr id="24" name="Group 7">
            <a:extLst>
              <a:ext uri="{FF2B5EF4-FFF2-40B4-BE49-F238E27FC236}">
                <a16:creationId xmlns:a16="http://schemas.microsoft.com/office/drawing/2014/main" id="{93C47BF2-B54E-4B22-BA90-A703217FDFBA}"/>
              </a:ext>
            </a:extLst>
          </p:cNvPr>
          <p:cNvGrpSpPr/>
          <p:nvPr/>
        </p:nvGrpSpPr>
        <p:grpSpPr>
          <a:xfrm rot="3730759">
            <a:off x="11352275" y="-50406"/>
            <a:ext cx="762119" cy="873205"/>
            <a:chOff x="7602444" y="4967675"/>
            <a:chExt cx="483619" cy="592374"/>
          </a:xfrm>
        </p:grpSpPr>
        <p:grpSp>
          <p:nvGrpSpPr>
            <p:cNvPr id="25" name="Graphic 214">
              <a:extLst>
                <a:ext uri="{FF2B5EF4-FFF2-40B4-BE49-F238E27FC236}">
                  <a16:creationId xmlns:a16="http://schemas.microsoft.com/office/drawing/2014/main" id="{47456041-979C-41C7-B191-CBB2C28B7A7B}"/>
                </a:ext>
              </a:extLst>
            </p:cNvPr>
            <p:cNvGrpSpPr/>
            <p:nvPr/>
          </p:nvGrpSpPr>
          <p:grpSpPr>
            <a:xfrm>
              <a:off x="7618661" y="4967675"/>
              <a:ext cx="467402" cy="507608"/>
              <a:chOff x="2251964" y="3590497"/>
              <a:chExt cx="467402" cy="507608"/>
            </a:xfrm>
            <a:solidFill>
              <a:srgbClr val="8DC641"/>
            </a:solidFill>
          </p:grpSpPr>
          <p:sp>
            <p:nvSpPr>
              <p:cNvPr id="29" name="Freeform 19">
                <a:extLst>
                  <a:ext uri="{FF2B5EF4-FFF2-40B4-BE49-F238E27FC236}">
                    <a16:creationId xmlns:a16="http://schemas.microsoft.com/office/drawing/2014/main" id="{B5CD2D53-3870-4C5F-A3A0-21F0509499B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30" name="Freeform 20">
                <a:extLst>
                  <a:ext uri="{FF2B5EF4-FFF2-40B4-BE49-F238E27FC236}">
                    <a16:creationId xmlns:a16="http://schemas.microsoft.com/office/drawing/2014/main" id="{D06343DE-D3C9-403B-ADD2-913A1EE76A2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31" name="Freeform 21">
                <a:extLst>
                  <a:ext uri="{FF2B5EF4-FFF2-40B4-BE49-F238E27FC236}">
                    <a16:creationId xmlns:a16="http://schemas.microsoft.com/office/drawing/2014/main" id="{2FA0890C-3BAC-4E34-9E9F-7AAE57F7B01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26" name="Graphic 214">
              <a:extLst>
                <a:ext uri="{FF2B5EF4-FFF2-40B4-BE49-F238E27FC236}">
                  <a16:creationId xmlns:a16="http://schemas.microsoft.com/office/drawing/2014/main" id="{EF692058-C1C1-4352-B75A-2899354798D3}"/>
                </a:ext>
              </a:extLst>
            </p:cNvPr>
            <p:cNvGrpSpPr/>
            <p:nvPr/>
          </p:nvGrpSpPr>
          <p:grpSpPr>
            <a:xfrm>
              <a:off x="7602444" y="4993761"/>
              <a:ext cx="421973" cy="566288"/>
              <a:chOff x="2235747" y="3616583"/>
              <a:chExt cx="421973" cy="566288"/>
            </a:xfrm>
            <a:solidFill>
              <a:srgbClr val="231F20"/>
            </a:solidFill>
          </p:grpSpPr>
          <p:sp>
            <p:nvSpPr>
              <p:cNvPr id="27" name="Freeform 17">
                <a:extLst>
                  <a:ext uri="{FF2B5EF4-FFF2-40B4-BE49-F238E27FC236}">
                    <a16:creationId xmlns:a16="http://schemas.microsoft.com/office/drawing/2014/main" id="{8A63E0D8-2D51-4162-A511-353A8D809C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8" name="Freeform 18">
                <a:extLst>
                  <a:ext uri="{FF2B5EF4-FFF2-40B4-BE49-F238E27FC236}">
                    <a16:creationId xmlns:a16="http://schemas.microsoft.com/office/drawing/2014/main" id="{1E712481-6004-4ABB-A84E-EEC1C4DC0C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 name="Text Placeholder 3">
            <a:extLst>
              <a:ext uri="{FF2B5EF4-FFF2-40B4-BE49-F238E27FC236}">
                <a16:creationId xmlns:a16="http://schemas.microsoft.com/office/drawing/2014/main" id="{9621C7E0-7BB1-5F81-8470-3246EFBA076C}"/>
              </a:ext>
            </a:extLst>
          </p:cNvPr>
          <p:cNvSpPr txBox="1">
            <a:spLocks/>
          </p:cNvSpPr>
          <p:nvPr/>
        </p:nvSpPr>
        <p:spPr>
          <a:xfrm>
            <a:off x="0" y="4158"/>
            <a:ext cx="8365402"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b="1" dirty="0">
                <a:solidFill>
                  <a:srgbClr val="000000"/>
                </a:solidFill>
                <a:highlight>
                  <a:srgbClr val="9DD8DE"/>
                </a:highlight>
              </a:rPr>
              <a:t>   </a:t>
            </a:r>
            <a:r>
              <a:rPr lang="pl-PL" b="1" dirty="0">
                <a:solidFill>
                  <a:srgbClr val="000000"/>
                </a:solidFill>
                <a:highlight>
                  <a:srgbClr val="9DD8DE"/>
                </a:highlight>
              </a:rPr>
              <a:t>Sustainable Crop Management Practices - Paradigms</a:t>
            </a:r>
          </a:p>
        </p:txBody>
      </p:sp>
    </p:spTree>
    <p:extLst>
      <p:ext uri="{BB962C8B-B14F-4D97-AF65-F5344CB8AC3E}">
        <p14:creationId xmlns:p14="http://schemas.microsoft.com/office/powerpoint/2010/main" val="285043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863501" y="2341241"/>
            <a:ext cx="6194026" cy="3066422"/>
          </a:xfrm>
        </p:spPr>
        <p:txBody>
          <a:bodyPr/>
          <a:lstStyle/>
          <a:p>
            <a:r>
              <a:rPr lang="en-US" dirty="0"/>
              <a:t>Crop Diversification &amp; Polyculture Systems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a:t>
            </a:r>
            <a:r>
              <a:rPr lang="pl-PL" dirty="0"/>
              <a:t>3</a:t>
            </a:r>
            <a:endParaRPr lang="en-US" dirty="0"/>
          </a:p>
        </p:txBody>
      </p:sp>
    </p:spTree>
    <p:extLst>
      <p:ext uri="{BB962C8B-B14F-4D97-AF65-F5344CB8AC3E}">
        <p14:creationId xmlns:p14="http://schemas.microsoft.com/office/powerpoint/2010/main" val="313835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1646993" y="1619363"/>
            <a:ext cx="5123310" cy="3994947"/>
          </a:xfrm>
        </p:spPr>
        <p:txBody>
          <a:bodyPr/>
          <a:lstStyle/>
          <a:p>
            <a:endParaRPr lang="pl-PL" b="1" dirty="0"/>
          </a:p>
          <a:p>
            <a:r>
              <a:rPr lang="en-US" b="1" dirty="0"/>
              <a:t>Monoculture</a:t>
            </a:r>
            <a:r>
              <a:rPr lang="en-US" dirty="0"/>
              <a:t> </a:t>
            </a:r>
            <a:r>
              <a:rPr lang="pl-PL" dirty="0"/>
              <a:t>-</a:t>
            </a:r>
            <a:r>
              <a:rPr lang="en-US" dirty="0"/>
              <a:t> cultivating a single crop species over a large area</a:t>
            </a:r>
            <a:r>
              <a:rPr lang="pl-PL" dirty="0"/>
              <a:t>.</a:t>
            </a:r>
            <a:endParaRPr lang="en-US" dirty="0"/>
          </a:p>
          <a:p>
            <a:endParaRPr lang="pl-PL" b="1" dirty="0"/>
          </a:p>
          <a:p>
            <a:r>
              <a:rPr lang="en-US" b="1" dirty="0"/>
              <a:t>Mixed cropping</a:t>
            </a:r>
            <a:r>
              <a:rPr lang="en-US" dirty="0"/>
              <a:t> </a:t>
            </a:r>
            <a:r>
              <a:rPr lang="pl-PL" dirty="0"/>
              <a:t>-</a:t>
            </a:r>
            <a:r>
              <a:rPr lang="en-US" dirty="0"/>
              <a:t> growing two or more crops simultaneously on the same piece of land</a:t>
            </a:r>
            <a:r>
              <a:rPr lang="pl-PL" dirty="0"/>
              <a:t>.</a:t>
            </a:r>
          </a:p>
          <a:p>
            <a:endParaRPr lang="pl-PL" dirty="0"/>
          </a:p>
          <a:p>
            <a:endParaRPr lang="pl-PL"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876244"/>
            <a:ext cx="6366042" cy="992652"/>
          </a:xfrm>
        </p:spPr>
        <p:txBody>
          <a:bodyPr/>
          <a:lstStyle/>
          <a:p>
            <a:r>
              <a:rPr lang="en-US" dirty="0"/>
              <a:t>Mixed cropping </a:t>
            </a:r>
            <a:r>
              <a:rPr lang="pl-PL" dirty="0"/>
              <a:t>vs. </a:t>
            </a:r>
            <a:r>
              <a:rPr lang="pl-PL" dirty="0" err="1"/>
              <a:t>monoculture</a:t>
            </a:r>
            <a:endParaRPr lang="en-US" dirty="0"/>
          </a:p>
          <a:p>
            <a:endParaRPr lang="en-US" dirty="0"/>
          </a:p>
        </p:txBody>
      </p:sp>
      <p:pic>
        <p:nvPicPr>
          <p:cNvPr id="7" name="Picture Placeholder 6">
            <a:extLst>
              <a:ext uri="{FF2B5EF4-FFF2-40B4-BE49-F238E27FC236}">
                <a16:creationId xmlns:a16="http://schemas.microsoft.com/office/drawing/2014/main" id="{6F922B2C-B0F6-88A7-2A90-BECA6D33887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tretch>
            <a:fillRect/>
          </a:stretch>
        </p:blipFill>
        <p:spPr>
          <a:xfrm>
            <a:off x="7040880" y="1420553"/>
            <a:ext cx="4990998" cy="3913188"/>
          </a:xfrm>
        </p:spPr>
      </p:pic>
      <p:pic>
        <p:nvPicPr>
          <p:cNvPr id="4" name="Graphic 3" descr="Plant outline">
            <a:extLst>
              <a:ext uri="{FF2B5EF4-FFF2-40B4-BE49-F238E27FC236}">
                <a16:creationId xmlns:a16="http://schemas.microsoft.com/office/drawing/2014/main" id="{C83ABA08-C441-A29E-AAB9-FFC8C4761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175" y="1889266"/>
            <a:ext cx="914400" cy="914400"/>
          </a:xfrm>
          <a:prstGeom prst="rect">
            <a:avLst/>
          </a:prstGeom>
        </p:spPr>
      </p:pic>
      <p:pic>
        <p:nvPicPr>
          <p:cNvPr id="8" name="Graphic 7">
            <a:extLst>
              <a:ext uri="{FF2B5EF4-FFF2-40B4-BE49-F238E27FC236}">
                <a16:creationId xmlns:a16="http://schemas.microsoft.com/office/drawing/2014/main" id="{09966F9B-D853-DF95-B3EC-4DE053186892}"/>
              </a:ext>
            </a:extLst>
          </p:cNvPr>
          <p:cNvPicPr>
            <a:picLocks noChangeAspect="1"/>
          </p:cNvPicPr>
          <p:nvPr/>
        </p:nvPicPr>
        <p:blipFill>
          <a:blip r:embed="rId5"/>
          <a:srcRect/>
          <a:stretch/>
        </p:blipFill>
        <p:spPr>
          <a:xfrm>
            <a:off x="610567" y="3303453"/>
            <a:ext cx="497840" cy="914400"/>
          </a:xfrm>
          <a:prstGeom prst="rect">
            <a:avLst/>
          </a:prstGeom>
        </p:spPr>
      </p:pic>
      <p:pic>
        <p:nvPicPr>
          <p:cNvPr id="9" name="Graphic 8" descr="Plant outline">
            <a:extLst>
              <a:ext uri="{FF2B5EF4-FFF2-40B4-BE49-F238E27FC236}">
                <a16:creationId xmlns:a16="http://schemas.microsoft.com/office/drawing/2014/main" id="{30C35B53-4384-4A94-5D6E-E92AC9A4BC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135" y="3303453"/>
            <a:ext cx="702858" cy="788244"/>
          </a:xfrm>
          <a:prstGeom prst="rect">
            <a:avLst/>
          </a:prstGeom>
        </p:spPr>
      </p:pic>
    </p:spTree>
    <p:extLst>
      <p:ext uri="{BB962C8B-B14F-4D97-AF65-F5344CB8AC3E}">
        <p14:creationId xmlns:p14="http://schemas.microsoft.com/office/powerpoint/2010/main" val="3945948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Monoculture</a:t>
            </a:r>
            <a:r>
              <a:rPr lang="pl-PL" b="1" dirty="0"/>
              <a:t> – Pros and </a:t>
            </a:r>
            <a:r>
              <a:rPr lang="pl-PL" b="1" dirty="0" err="1"/>
              <a:t>Cons</a:t>
            </a:r>
            <a:r>
              <a:rPr lang="pl-PL" b="1" dirty="0"/>
              <a:t> </a:t>
            </a:r>
            <a:endParaRPr lang="en-US" b="1" dirty="0"/>
          </a:p>
          <a:p>
            <a:endParaRPr lang="en-US" b="1" dirty="0"/>
          </a:p>
          <a:p>
            <a:endParaRPr lang="en-US" b="1" dirty="0"/>
          </a:p>
        </p:txBody>
      </p:sp>
      <p:pic>
        <p:nvPicPr>
          <p:cNvPr id="20" name="Symbol zastępczy obrazu 19">
            <a:extLst>
              <a:ext uri="{FF2B5EF4-FFF2-40B4-BE49-F238E27FC236}">
                <a16:creationId xmlns:a16="http://schemas.microsoft.com/office/drawing/2014/main" id="{AD8F5EAF-C297-4CE5-9624-128A3517339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30708" y="2091029"/>
            <a:ext cx="7986419" cy="3367093"/>
            <a:chOff x="2129335" y="2137471"/>
            <a:chExt cx="7986419" cy="4127333"/>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137471"/>
              <a:ext cx="7986419" cy="4127333"/>
            </a:xfrm>
            <a:prstGeom prst="rect">
              <a:avLst/>
            </a:prstGeom>
            <a:solidFill>
              <a:srgbClr val="9FDADF"/>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368009"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3"/>
                </a:buBlip>
              </a:pPr>
              <a:r>
                <a:rPr lang="en-US" sz="2400" kern="1200" dirty="0">
                  <a:solidFill>
                    <a:srgbClr val="231F20"/>
                  </a:solidFill>
                </a:rPr>
                <a:t>increase the efficiency of planting, maintenance, and harvesting</a:t>
              </a:r>
              <a:r>
                <a:rPr lang="pl-PL" sz="2400" kern="1200" dirty="0">
                  <a:solidFill>
                    <a:srgbClr val="231F20"/>
                  </a:solidFill>
                </a:rPr>
                <a:t>;</a:t>
              </a:r>
            </a:p>
            <a:p>
              <a:pPr marL="342900" lvl="0" indent="-342900" algn="l" defTabSz="1066800">
                <a:lnSpc>
                  <a:spcPct val="90000"/>
                </a:lnSpc>
                <a:spcBef>
                  <a:spcPct val="0"/>
                </a:spcBef>
                <a:spcAft>
                  <a:spcPct val="35000"/>
                </a:spcAft>
                <a:buBlip>
                  <a:blip r:embed="rId3"/>
                </a:buBlip>
              </a:pPr>
              <a:r>
                <a:rPr lang="en-US" sz="2400" kern="1200" dirty="0">
                  <a:solidFill>
                    <a:srgbClr val="231F20"/>
                  </a:solidFill>
                </a:rPr>
                <a:t>more economically attractive in the short term due to its potential for higher yields and lower labor costs</a:t>
              </a:r>
              <a:r>
                <a:rPr lang="pl-PL" sz="2400" kern="1200" dirty="0">
                  <a:solidFill>
                    <a:srgbClr val="231F20"/>
                  </a:solidFill>
                </a:rPr>
                <a:t>.</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4"/>
                </a:buBlip>
              </a:pPr>
              <a:r>
                <a:rPr lang="en-US" sz="2400" kern="1200" dirty="0">
                  <a:solidFill>
                    <a:srgbClr val="231F20"/>
                  </a:solidFill>
                </a:rPr>
                <a:t>often results in greater vulnerability to pests, diseases, and adverse weather conditions</a:t>
              </a:r>
              <a:r>
                <a:rPr lang="pl-PL" sz="2400" kern="1200" dirty="0">
                  <a:solidFill>
                    <a:srgbClr val="231F20"/>
                  </a:solidFill>
                </a:rPr>
                <a:t>;</a:t>
              </a:r>
            </a:p>
            <a:p>
              <a:pPr marL="342900" lvl="0" indent="-342900" algn="l" defTabSz="1066800">
                <a:lnSpc>
                  <a:spcPct val="90000"/>
                </a:lnSpc>
                <a:spcBef>
                  <a:spcPct val="0"/>
                </a:spcBef>
                <a:spcAft>
                  <a:spcPct val="35000"/>
                </a:spcAft>
                <a:buBlip>
                  <a:blip r:embed="rId4"/>
                </a:buBlip>
              </a:pPr>
              <a:r>
                <a:rPr lang="en-US" sz="2400" kern="1200" dirty="0">
                  <a:solidFill>
                    <a:srgbClr val="231F20"/>
                  </a:solidFill>
                </a:rPr>
                <a:t>lead to soil nutrient depletion and increased dependency on chemical inputs like </a:t>
              </a:r>
              <a:r>
                <a:rPr lang="en-US" sz="2400" kern="1200" dirty="0" err="1">
                  <a:solidFill>
                    <a:srgbClr val="231F20"/>
                  </a:solidFill>
                </a:rPr>
                <a:t>fertilisers</a:t>
              </a:r>
              <a:r>
                <a:rPr lang="en-US" sz="2400" kern="1200" dirty="0">
                  <a:solidFill>
                    <a:srgbClr val="231F20"/>
                  </a:solidFill>
                </a:rPr>
                <a:t> and pesticides</a:t>
              </a:r>
              <a:r>
                <a:rPr lang="pl-PL" sz="2400" kern="1200" dirty="0">
                  <a:solidFill>
                    <a:srgbClr val="231F20"/>
                  </a:solidFill>
                </a:rPr>
                <a:t>.</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grpSp>
      <p:grpSp>
        <p:nvGrpSpPr>
          <p:cNvPr id="2" name="Group 1">
            <a:extLst>
              <a:ext uri="{FF2B5EF4-FFF2-40B4-BE49-F238E27FC236}">
                <a16:creationId xmlns:a16="http://schemas.microsoft.com/office/drawing/2014/main" id="{1F6EE4EF-E8B2-6824-4902-5E429DD3AC05}"/>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6D802323-7254-42BC-EFC4-2D2503C9054F}"/>
                </a:ext>
              </a:extLst>
            </p:cNvPr>
            <p:cNvGrpSpPr/>
            <p:nvPr/>
          </p:nvGrpSpPr>
          <p:grpSpPr>
            <a:xfrm>
              <a:off x="3263598" y="4990755"/>
              <a:ext cx="851341" cy="854106"/>
              <a:chOff x="4669868" y="3456115"/>
              <a:chExt cx="851341" cy="854106"/>
            </a:xfrm>
          </p:grpSpPr>
          <p:sp>
            <p:nvSpPr>
              <p:cNvPr id="10" name="Freeform 25">
                <a:extLst>
                  <a:ext uri="{FF2B5EF4-FFF2-40B4-BE49-F238E27FC236}">
                    <a16:creationId xmlns:a16="http://schemas.microsoft.com/office/drawing/2014/main" id="{5823C38A-4A70-1DE6-D241-9526E36DB7CE}"/>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8A912183-A1C2-B76F-96A9-A84820DF7A0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AD3EA8E-EADB-3CAB-822B-16542E71D388}"/>
                </a:ext>
              </a:extLst>
            </p:cNvPr>
            <p:cNvGrpSpPr/>
            <p:nvPr/>
          </p:nvGrpSpPr>
          <p:grpSpPr>
            <a:xfrm>
              <a:off x="2872398" y="4601387"/>
              <a:ext cx="1633745" cy="1634066"/>
              <a:chOff x="4278668" y="3066747"/>
              <a:chExt cx="1633745" cy="1634066"/>
            </a:xfrm>
            <a:solidFill>
              <a:srgbClr val="000000"/>
            </a:solidFill>
          </p:grpSpPr>
          <p:sp>
            <p:nvSpPr>
              <p:cNvPr id="5" name="Freeform 28">
                <a:extLst>
                  <a:ext uri="{FF2B5EF4-FFF2-40B4-BE49-F238E27FC236}">
                    <a16:creationId xmlns:a16="http://schemas.microsoft.com/office/drawing/2014/main" id="{3B15F259-A04E-DD75-A470-6C05B0486DBA}"/>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6" name="Freeform 29">
                <a:extLst>
                  <a:ext uri="{FF2B5EF4-FFF2-40B4-BE49-F238E27FC236}">
                    <a16:creationId xmlns:a16="http://schemas.microsoft.com/office/drawing/2014/main" id="{32B242EA-EEE0-3B57-8184-22751B352CE7}"/>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7" name="Freeform 30">
                <a:extLst>
                  <a:ext uri="{FF2B5EF4-FFF2-40B4-BE49-F238E27FC236}">
                    <a16:creationId xmlns:a16="http://schemas.microsoft.com/office/drawing/2014/main" id="{0CDB0062-1E66-AA49-65B3-8AE02599034D}"/>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8" name="Freeform 31">
                <a:extLst>
                  <a:ext uri="{FF2B5EF4-FFF2-40B4-BE49-F238E27FC236}">
                    <a16:creationId xmlns:a16="http://schemas.microsoft.com/office/drawing/2014/main" id="{B4566EE0-A802-09A5-2EFC-1F2EBFD398DB}"/>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30EB6D9A-A49A-BBAD-674F-6A10D4F26FFB}"/>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5F439AB2-C8D1-D5F1-34C5-B1D2445B8832}"/>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1C8F3E02-8AFA-0FF4-F679-5A17CBF863F8}"/>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B8B90E71-5CD0-7451-0B3E-F43C57CEB63E}"/>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36FED4C8-4ADA-71E0-C45A-8FADE774226D}"/>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6073675B-5850-EA51-655D-9CB94876C0A1}"/>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B2AAE3A0-80E4-0F9A-EE6E-32EED8F25B11}"/>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50D5826B-25C5-D305-95BF-1E96436334F8}"/>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4168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Mixed cropping – Pros and Cons </a:t>
            </a:r>
          </a:p>
          <a:p>
            <a:endParaRPr lang="en-US" b="1" dirty="0"/>
          </a:p>
          <a:p>
            <a:endParaRPr lang="en-US" b="1" dirty="0"/>
          </a:p>
        </p:txBody>
      </p:sp>
      <p:pic>
        <p:nvPicPr>
          <p:cNvPr id="5" name="Symbol zastępczy obrazu 4">
            <a:extLst>
              <a:ext uri="{FF2B5EF4-FFF2-40B4-BE49-F238E27FC236}">
                <a16:creationId xmlns:a16="http://schemas.microsoft.com/office/drawing/2014/main" id="{DC5AEA57-B885-4005-B4CE-F86C5DDFA43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37067" y="2330121"/>
            <a:ext cx="7738565" cy="3284838"/>
            <a:chOff x="2129335" y="2620168"/>
            <a:chExt cx="7738565" cy="3644636"/>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733921"/>
              <a:ext cx="7738565" cy="3530883"/>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243799" y="2620168"/>
              <a:ext cx="383284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3"/>
                </a:buBlip>
              </a:pPr>
              <a:r>
                <a:rPr lang="en-US" sz="2400" dirty="0">
                  <a:solidFill>
                    <a:srgbClr val="231F20"/>
                  </a:solidFill>
                </a:rPr>
                <a:t>better resource </a:t>
              </a:r>
              <a:r>
                <a:rPr lang="en-US" sz="2400" dirty="0" err="1">
                  <a:solidFill>
                    <a:srgbClr val="231F20"/>
                  </a:solidFill>
                </a:rPr>
                <a:t>utilisation</a:t>
              </a:r>
              <a:r>
                <a:rPr lang="en-US" sz="2400" dirty="0">
                  <a:solidFill>
                    <a:srgbClr val="231F20"/>
                  </a:solidFill>
                </a:rPr>
                <a:t>;</a:t>
              </a:r>
            </a:p>
            <a:p>
              <a:pPr marL="342900" lvl="0" indent="-342900" defTabSz="1066800">
                <a:lnSpc>
                  <a:spcPct val="90000"/>
                </a:lnSpc>
                <a:spcBef>
                  <a:spcPct val="0"/>
                </a:spcBef>
                <a:spcAft>
                  <a:spcPct val="35000"/>
                </a:spcAft>
                <a:buBlip>
                  <a:blip r:embed="rId3"/>
                </a:buBlip>
              </a:pPr>
              <a:r>
                <a:rPr lang="en-US" sz="2400" dirty="0">
                  <a:solidFill>
                    <a:srgbClr val="231F20"/>
                  </a:solidFill>
                </a:rPr>
                <a:t>reduced risk of total crop failure due to pests or diseases;</a:t>
              </a:r>
            </a:p>
            <a:p>
              <a:pPr marL="342900" lvl="0" indent="-342900" defTabSz="1066800">
                <a:lnSpc>
                  <a:spcPct val="90000"/>
                </a:lnSpc>
                <a:spcBef>
                  <a:spcPct val="0"/>
                </a:spcBef>
                <a:spcAft>
                  <a:spcPct val="35000"/>
                </a:spcAft>
                <a:buBlip>
                  <a:blip r:embed="rId3"/>
                </a:buBlip>
              </a:pPr>
              <a:r>
                <a:rPr lang="en-US" sz="2400" dirty="0">
                  <a:solidFill>
                    <a:srgbClr val="231F20"/>
                  </a:solidFill>
                </a:rPr>
                <a:t>enhances biodiversity;</a:t>
              </a:r>
            </a:p>
            <a:p>
              <a:pPr marL="342900" lvl="0" indent="-342900" defTabSz="1066800">
                <a:lnSpc>
                  <a:spcPct val="90000"/>
                </a:lnSpc>
                <a:spcBef>
                  <a:spcPct val="0"/>
                </a:spcBef>
                <a:spcAft>
                  <a:spcPct val="35000"/>
                </a:spcAft>
                <a:buBlip>
                  <a:blip r:embed="rId3"/>
                </a:buBlip>
              </a:pPr>
              <a:r>
                <a:rPr lang="en-US" sz="2400" dirty="0">
                  <a:solidFill>
                    <a:srgbClr val="231F20"/>
                  </a:solidFill>
                </a:rPr>
                <a:t>improves soil health, and can lead to more stable yields.</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4"/>
                </a:buBlip>
              </a:pPr>
              <a:r>
                <a:rPr lang="en-US" sz="2400" dirty="0">
                  <a:solidFill>
                    <a:srgbClr val="231F20"/>
                  </a:solidFill>
                </a:rPr>
                <a:t>can be more economically attractive in the short term due to the lower efficiency of planting, maintenance, and harvesting.</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grpSp>
      <p:grpSp>
        <p:nvGrpSpPr>
          <p:cNvPr id="2" name="Group 1">
            <a:extLst>
              <a:ext uri="{FF2B5EF4-FFF2-40B4-BE49-F238E27FC236}">
                <a16:creationId xmlns:a16="http://schemas.microsoft.com/office/drawing/2014/main" id="{501F7EB2-244D-2A9A-AA4F-E89507BFC6F4}"/>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D9FA7492-9875-376F-E015-447143D04265}"/>
                </a:ext>
              </a:extLst>
            </p:cNvPr>
            <p:cNvGrpSpPr/>
            <p:nvPr/>
          </p:nvGrpSpPr>
          <p:grpSpPr>
            <a:xfrm>
              <a:off x="3263598" y="4990755"/>
              <a:ext cx="851341" cy="854106"/>
              <a:chOff x="4669868" y="3456115"/>
              <a:chExt cx="851341" cy="854106"/>
            </a:xfrm>
          </p:grpSpPr>
          <p:sp>
            <p:nvSpPr>
              <p:cNvPr id="18" name="Freeform 25">
                <a:extLst>
                  <a:ext uri="{FF2B5EF4-FFF2-40B4-BE49-F238E27FC236}">
                    <a16:creationId xmlns:a16="http://schemas.microsoft.com/office/drawing/2014/main" id="{644B2D83-CAED-863A-4451-C1E62F263C68}"/>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0EA2810-6E7F-9830-E114-6F665B09E0DE}"/>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9BD7573-A851-F310-9CBF-AA9501086DE4}"/>
                </a:ext>
              </a:extLst>
            </p:cNvPr>
            <p:cNvGrpSpPr/>
            <p:nvPr/>
          </p:nvGrpSpPr>
          <p:grpSpPr>
            <a:xfrm>
              <a:off x="2872398" y="4601387"/>
              <a:ext cx="1633745" cy="1634066"/>
              <a:chOff x="4278668" y="3066747"/>
              <a:chExt cx="1633745" cy="1634066"/>
            </a:xfrm>
            <a:solidFill>
              <a:srgbClr val="000000"/>
            </a:solidFill>
          </p:grpSpPr>
          <p:sp>
            <p:nvSpPr>
              <p:cNvPr id="6" name="Freeform 28">
                <a:extLst>
                  <a:ext uri="{FF2B5EF4-FFF2-40B4-BE49-F238E27FC236}">
                    <a16:creationId xmlns:a16="http://schemas.microsoft.com/office/drawing/2014/main" id="{7CBB7866-2A7D-BA88-639A-E8667C389696}"/>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7" name="Freeform 29">
                <a:extLst>
                  <a:ext uri="{FF2B5EF4-FFF2-40B4-BE49-F238E27FC236}">
                    <a16:creationId xmlns:a16="http://schemas.microsoft.com/office/drawing/2014/main" id="{E8E9517D-5B5E-5A14-86E8-4E9ABE4AF8DC}"/>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8" name="Freeform 30">
                <a:extLst>
                  <a:ext uri="{FF2B5EF4-FFF2-40B4-BE49-F238E27FC236}">
                    <a16:creationId xmlns:a16="http://schemas.microsoft.com/office/drawing/2014/main" id="{40417F55-A4E6-8F58-E4A8-C9144B5FB27F}"/>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 name="Freeform 31">
                <a:extLst>
                  <a:ext uri="{FF2B5EF4-FFF2-40B4-BE49-F238E27FC236}">
                    <a16:creationId xmlns:a16="http://schemas.microsoft.com/office/drawing/2014/main" id="{14D6EED8-B638-A64B-F0B8-345616A5060D}"/>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10CF4E38-1A7C-D497-ED21-5C4AAEFBB78A}"/>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AE0409C0-9372-6FC2-8985-71AEBC0CD639}"/>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9693A8DA-49C5-9337-A714-7E3D723E582A}"/>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9AFF966D-99A9-A69B-BA9B-F18BE15A878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56D83843-84AF-25DD-FAC1-CA93BE6D290F}"/>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1D13B6BE-1E26-5F3D-778F-16652654479F}"/>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5C3D38ED-2B9F-82C0-05FC-AAE878A9B5FA}"/>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4078AE7F-E3E8-11C7-5010-79BF06F10B89}"/>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340432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Mixed cropping - </a:t>
            </a:r>
            <a:r>
              <a:rPr lang="pl-PL" b="1" dirty="0" err="1"/>
              <a:t>Facts</a:t>
            </a:r>
            <a:r>
              <a:rPr lang="pl-PL" b="1" dirty="0"/>
              <a:t>-</a:t>
            </a:r>
            <a:r>
              <a:rPr lang="pl-PL" b="1" dirty="0" err="1"/>
              <a:t>at</a:t>
            </a:r>
            <a:r>
              <a:rPr lang="pl-PL" b="1" dirty="0"/>
              <a:t>-a-</a:t>
            </a:r>
            <a:r>
              <a:rPr lang="pl-PL" b="1" dirty="0" err="1"/>
              <a:t>Glance</a:t>
            </a:r>
            <a:endParaRPr lang="pl-PL" b="1" dirty="0"/>
          </a:p>
        </p:txBody>
      </p:sp>
      <p:grpSp>
        <p:nvGrpSpPr>
          <p:cNvPr id="3" name="Grupa 2">
            <a:extLst>
              <a:ext uri="{FF2B5EF4-FFF2-40B4-BE49-F238E27FC236}">
                <a16:creationId xmlns:a16="http://schemas.microsoft.com/office/drawing/2014/main" id="{C97F441B-10B0-4739-82D7-30B9FBFB78FB}"/>
              </a:ext>
            </a:extLst>
          </p:cNvPr>
          <p:cNvGrpSpPr/>
          <p:nvPr/>
        </p:nvGrpSpPr>
        <p:grpSpPr>
          <a:xfrm>
            <a:off x="1765248" y="1313804"/>
            <a:ext cx="9256795" cy="4793030"/>
            <a:chOff x="1765248" y="1313804"/>
            <a:chExt cx="9256795" cy="4793030"/>
          </a:xfrm>
        </p:grpSpPr>
        <p:sp>
          <p:nvSpPr>
            <p:cNvPr id="5" name="Dowolny kształt: kształt 4">
              <a:extLst>
                <a:ext uri="{FF2B5EF4-FFF2-40B4-BE49-F238E27FC236}">
                  <a16:creationId xmlns:a16="http://schemas.microsoft.com/office/drawing/2014/main" id="{2B945125-93C0-402E-B8E7-C60A0EBB577E}"/>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PLANTING PATTERN</a:t>
              </a:r>
              <a:r>
                <a:rPr lang="pl-PL" sz="2000" b="1" dirty="0">
                  <a:solidFill>
                    <a:srgbClr val="231F20"/>
                  </a:solidFill>
                </a:rPr>
                <a:t> -</a:t>
              </a:r>
              <a:r>
                <a:rPr lang="en-US" sz="2000" kern="1200" dirty="0">
                  <a:solidFill>
                    <a:srgbClr val="231F20"/>
                  </a:solidFill>
                </a:rPr>
                <a:t> two or more crops are grown simultaneously on the same field</a:t>
              </a:r>
              <a:r>
                <a:rPr lang="pl-PL" sz="2000" kern="1200" dirty="0">
                  <a:solidFill>
                    <a:srgbClr val="231F20"/>
                  </a:solidFill>
                </a:rPr>
                <a:t> </a:t>
              </a:r>
              <a:r>
                <a:rPr lang="en-US" sz="2000" kern="1200" dirty="0">
                  <a:solidFill>
                    <a:srgbClr val="231F20"/>
                  </a:solidFill>
                </a:rPr>
                <a:t>without distinct rows</a:t>
              </a:r>
              <a:r>
                <a:rPr lang="pl-PL" sz="2000" kern="1200" dirty="0">
                  <a:solidFill>
                    <a:srgbClr val="231F20"/>
                  </a:solidFill>
                </a:rPr>
                <a:t>/</a:t>
              </a:r>
              <a:r>
                <a:rPr lang="en-US" sz="2000" kern="1200" dirty="0">
                  <a:solidFill>
                    <a:srgbClr val="231F20"/>
                  </a:solidFill>
                </a:rPr>
                <a:t> in alternating strips</a:t>
              </a:r>
              <a:r>
                <a:rPr lang="pl-PL" sz="2000" kern="1200" dirty="0">
                  <a:solidFill>
                    <a:srgbClr val="231F20"/>
                  </a:solidFill>
                </a:rPr>
                <a:t> </a:t>
              </a:r>
              <a:r>
                <a:rPr lang="pl-PL" sz="2000" kern="1200" dirty="0" err="1">
                  <a:solidFill>
                    <a:srgbClr val="231F20"/>
                  </a:solidFill>
                </a:rPr>
                <a:t>or</a:t>
              </a:r>
              <a:r>
                <a:rPr lang="pl-PL" sz="2000" kern="1200" dirty="0">
                  <a:solidFill>
                    <a:srgbClr val="231F20"/>
                  </a:solidFill>
                </a:rPr>
                <a:t> </a:t>
              </a:r>
              <a:r>
                <a:rPr lang="en-US" sz="2000" kern="1200" dirty="0">
                  <a:solidFill>
                    <a:srgbClr val="231F20"/>
                  </a:solidFill>
                </a:rPr>
                <a:t>a second crop is sown before the first crop is harvested)</a:t>
              </a:r>
              <a:endParaRPr lang="pl-PL" sz="2000" kern="1200" dirty="0">
                <a:solidFill>
                  <a:srgbClr val="231F20"/>
                </a:solidFill>
              </a:endParaRPr>
            </a:p>
          </p:txBody>
        </p:sp>
        <p:sp>
          <p:nvSpPr>
            <p:cNvPr id="7" name="Prostokąt 6">
              <a:extLst>
                <a:ext uri="{FF2B5EF4-FFF2-40B4-BE49-F238E27FC236}">
                  <a16:creationId xmlns:a16="http://schemas.microsoft.com/office/drawing/2014/main" id="{BD573AE8-C19C-4E94-B742-453FDC94EDA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7" name="Dowolny kształt: kształt 16">
              <a:extLst>
                <a:ext uri="{FF2B5EF4-FFF2-40B4-BE49-F238E27FC236}">
                  <a16:creationId xmlns:a16="http://schemas.microsoft.com/office/drawing/2014/main" id="{4AE9BE09-9415-47DF-A7AD-D67B02484B29}"/>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COMPLEMENTARY PLANTING</a:t>
              </a:r>
              <a:r>
                <a:rPr lang="pl-PL" sz="2000" b="1" dirty="0">
                  <a:solidFill>
                    <a:srgbClr val="231F20"/>
                  </a:solidFill>
                </a:rPr>
                <a:t> - </a:t>
              </a:r>
              <a:r>
                <a:rPr lang="pl-PL" sz="2000" dirty="0">
                  <a:solidFill>
                    <a:srgbClr val="231F20"/>
                  </a:solidFill>
                </a:rPr>
                <a:t>c</a:t>
              </a:r>
              <a:r>
                <a:rPr lang="en-US" sz="2000" kern="1200" dirty="0" err="1">
                  <a:solidFill>
                    <a:srgbClr val="231F20"/>
                  </a:solidFill>
                </a:rPr>
                <a:t>rops</a:t>
              </a:r>
              <a:r>
                <a:rPr lang="en-US" sz="2000" kern="1200" dirty="0">
                  <a:solidFill>
                    <a:srgbClr val="231F20"/>
                  </a:solidFill>
                </a:rPr>
                <a:t> chosen for row intercropping often have different heights, root depths, nutrient needs, and maturity dates, allowing them to coexist without significant competition.</a:t>
              </a:r>
              <a:endParaRPr lang="pl-PL" sz="2000" kern="1200" dirty="0">
                <a:solidFill>
                  <a:srgbClr val="231F20"/>
                </a:solidFill>
              </a:endParaRPr>
            </a:p>
          </p:txBody>
        </p:sp>
        <p:sp>
          <p:nvSpPr>
            <p:cNvPr id="18" name="Prostokąt 17">
              <a:extLst>
                <a:ext uri="{FF2B5EF4-FFF2-40B4-BE49-F238E27FC236}">
                  <a16:creationId xmlns:a16="http://schemas.microsoft.com/office/drawing/2014/main" id="{B256EC3E-FEAD-4FA7-8F65-1D9209CD92B8}"/>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DBDC5DB1-BB33-41BB-A8AA-7D3D1129C8DE}"/>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CROP AND TIME MANAGEMENT</a:t>
              </a:r>
              <a:r>
                <a:rPr lang="pl-PL" sz="2000" b="1" dirty="0">
                  <a:solidFill>
                    <a:srgbClr val="231F20"/>
                  </a:solidFill>
                </a:rPr>
                <a:t> - </a:t>
              </a:r>
              <a:r>
                <a:rPr lang="en-US" sz="2000" kern="1200" dirty="0">
                  <a:solidFill>
                    <a:srgbClr val="231F20"/>
                  </a:solidFill>
                </a:rPr>
                <a:t>careful management of both </a:t>
              </a:r>
              <a:r>
                <a:rPr lang="pl-PL" sz="2000" kern="1200" dirty="0" err="1">
                  <a:solidFill>
                    <a:srgbClr val="231F20"/>
                  </a:solidFill>
                </a:rPr>
                <a:t>plants</a:t>
              </a:r>
              <a:r>
                <a:rPr lang="pl-PL" sz="2000" kern="1200" dirty="0">
                  <a:solidFill>
                    <a:srgbClr val="231F20"/>
                  </a:solidFill>
                </a:rPr>
                <a:t> </a:t>
              </a:r>
              <a:r>
                <a:rPr lang="pl-PL" sz="2000" kern="1200" dirty="0" err="1">
                  <a:solidFill>
                    <a:srgbClr val="231F20"/>
                  </a:solidFill>
                </a:rPr>
                <a:t>including</a:t>
              </a:r>
              <a:r>
                <a:rPr lang="pl-PL" sz="2000" kern="1200" dirty="0">
                  <a:solidFill>
                    <a:srgbClr val="231F20"/>
                  </a:solidFill>
                </a:rPr>
                <a:t> </a:t>
              </a:r>
              <a:r>
                <a:rPr lang="en-US" sz="2000" kern="1200" dirty="0">
                  <a:solidFill>
                    <a:srgbClr val="231F20"/>
                  </a:solidFill>
                </a:rPr>
                <a:t>timing of planting and harvesting for each crop to optimize the benefits of the practice.</a:t>
              </a:r>
              <a:endParaRPr lang="pl-PL" sz="2000" kern="1200" dirty="0">
                <a:solidFill>
                  <a:srgbClr val="231F20"/>
                </a:solidFill>
              </a:endParaRPr>
            </a:p>
          </p:txBody>
        </p:sp>
        <p:sp>
          <p:nvSpPr>
            <p:cNvPr id="20" name="Prostokąt 19">
              <a:extLst>
                <a:ext uri="{FF2B5EF4-FFF2-40B4-BE49-F238E27FC236}">
                  <a16:creationId xmlns:a16="http://schemas.microsoft.com/office/drawing/2014/main" id="{2256AA14-C5CF-45AD-8044-C36C788A28B3}"/>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6320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5956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Mixed cropping - </a:t>
            </a:r>
            <a:r>
              <a:rPr lang="pl-PL" b="1" dirty="0" err="1"/>
              <a:t>Implementation</a:t>
            </a:r>
            <a:endParaRPr lang="pl-PL" b="1" dirty="0"/>
          </a:p>
        </p:txBody>
      </p:sp>
      <p:grpSp>
        <p:nvGrpSpPr>
          <p:cNvPr id="2" name="Grupa 1">
            <a:extLst>
              <a:ext uri="{FF2B5EF4-FFF2-40B4-BE49-F238E27FC236}">
                <a16:creationId xmlns:a16="http://schemas.microsoft.com/office/drawing/2014/main" id="{1DC8DECA-00F8-4AF6-A308-201A89C1C509}"/>
              </a:ext>
            </a:extLst>
          </p:cNvPr>
          <p:cNvGrpSpPr/>
          <p:nvPr/>
        </p:nvGrpSpPr>
        <p:grpSpPr>
          <a:xfrm>
            <a:off x="1765248" y="1313804"/>
            <a:ext cx="9256795" cy="4793766"/>
            <a:chOff x="1765248" y="1313804"/>
            <a:chExt cx="9256795" cy="4793766"/>
          </a:xfrm>
        </p:grpSpPr>
        <p:sp>
          <p:nvSpPr>
            <p:cNvPr id="3" name="Dowolny kształt: kształt 2">
              <a:extLst>
                <a:ext uri="{FF2B5EF4-FFF2-40B4-BE49-F238E27FC236}">
                  <a16:creationId xmlns:a16="http://schemas.microsoft.com/office/drawing/2014/main" id="{63E0FADF-D43D-424F-8B1A-95D63C9A976F}"/>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DETAILED PLANNING</a:t>
              </a:r>
              <a:r>
                <a:rPr lang="pl-PL" sz="2000" b="1" dirty="0">
                  <a:solidFill>
                    <a:srgbClr val="231F20"/>
                  </a:solidFill>
                </a:rPr>
                <a:t> - </a:t>
              </a:r>
              <a:r>
                <a:rPr lang="pl-PL" sz="2000" dirty="0">
                  <a:solidFill>
                    <a:srgbClr val="231F20"/>
                  </a:solidFill>
                </a:rPr>
                <a:t>u</a:t>
              </a:r>
              <a:r>
                <a:rPr lang="en-US" sz="2000" b="0" kern="1200" dirty="0" err="1">
                  <a:solidFill>
                    <a:srgbClr val="231F20"/>
                  </a:solidFill>
                </a:rPr>
                <a:t>nderstanding</a:t>
              </a:r>
              <a:r>
                <a:rPr lang="en-US" sz="2000" b="0" kern="1200" dirty="0">
                  <a:solidFill>
                    <a:srgbClr val="231F20"/>
                  </a:solidFill>
                </a:rPr>
                <a:t> the growth patterns and needs of each crop to </a:t>
              </a:r>
              <a:r>
                <a:rPr lang="pl-PL" sz="2000" b="0" kern="1200" dirty="0">
                  <a:solidFill>
                    <a:srgbClr val="231F20"/>
                  </a:solidFill>
                </a:rPr>
                <a:t>optimi</a:t>
              </a:r>
              <a:r>
                <a:rPr lang="en-IE" sz="2000" b="0" kern="1200" dirty="0">
                  <a:solidFill>
                    <a:srgbClr val="231F20"/>
                  </a:solidFill>
                </a:rPr>
                <a:t>s</a:t>
              </a:r>
              <a:r>
                <a:rPr lang="pl-PL" sz="2000" b="0" kern="1200" dirty="0">
                  <a:solidFill>
                    <a:srgbClr val="231F20"/>
                  </a:solidFill>
                </a:rPr>
                <a:t>e productivity</a:t>
              </a:r>
              <a:r>
                <a:rPr lang="en-US" sz="2000" b="0" kern="1200" dirty="0">
                  <a:solidFill>
                    <a:srgbClr val="231F20"/>
                  </a:solidFill>
                </a:rPr>
                <a:t>.</a:t>
              </a:r>
              <a:endParaRPr lang="pl-PL" sz="2000" b="0" kern="1200" dirty="0">
                <a:solidFill>
                  <a:srgbClr val="231F20"/>
                </a:solidFill>
              </a:endParaRPr>
            </a:p>
          </p:txBody>
        </p:sp>
        <p:sp>
          <p:nvSpPr>
            <p:cNvPr id="5" name="Prostokąt 4">
              <a:extLst>
                <a:ext uri="{FF2B5EF4-FFF2-40B4-BE49-F238E27FC236}">
                  <a16:creationId xmlns:a16="http://schemas.microsoft.com/office/drawing/2014/main" id="{469FA1F9-3A0A-4C33-88D2-6D204345A25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D8F6C938-3F0A-4E2F-A2F2-A6229A438AFC}"/>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CAREFUL EXECUTION</a:t>
              </a:r>
              <a:r>
                <a:rPr lang="pl-PL" sz="2000" b="1" dirty="0">
                  <a:solidFill>
                    <a:srgbClr val="231F20"/>
                  </a:solidFill>
                </a:rPr>
                <a:t> – </a:t>
              </a:r>
              <a:r>
                <a:rPr lang="pl-PL" sz="2000" dirty="0">
                  <a:solidFill>
                    <a:srgbClr val="231F20"/>
                  </a:solidFill>
                </a:rPr>
                <a:t>p</a:t>
              </a:r>
              <a:r>
                <a:rPr lang="en-US" sz="2000" b="0" kern="1200" dirty="0" err="1">
                  <a:solidFill>
                    <a:srgbClr val="231F20"/>
                  </a:solidFill>
                </a:rPr>
                <a:t>recise</a:t>
              </a:r>
              <a:r>
                <a:rPr lang="en-US" sz="2000" b="0" kern="1200" dirty="0">
                  <a:solidFill>
                    <a:srgbClr val="231F20"/>
                  </a:solidFill>
                </a:rPr>
                <a:t> timing of planting and harvesting to ensure that crops do not outcompete each other.</a:t>
              </a:r>
              <a:endParaRPr lang="pl-PL" sz="2000" b="0" kern="1200" dirty="0">
                <a:solidFill>
                  <a:srgbClr val="231F20"/>
                </a:solidFill>
              </a:endParaRPr>
            </a:p>
          </p:txBody>
        </p:sp>
        <p:sp>
          <p:nvSpPr>
            <p:cNvPr id="8" name="Prostokąt 7">
              <a:extLst>
                <a:ext uri="{FF2B5EF4-FFF2-40B4-BE49-F238E27FC236}">
                  <a16:creationId xmlns:a16="http://schemas.microsoft.com/office/drawing/2014/main" id="{864D293C-3B4A-4DD8-8E9C-4C75F0B112BC}"/>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AFDD5DAA-56E6-4EB8-A9C8-4919CF1912F3}"/>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MONITORING AND ADJUSTMENT</a:t>
              </a:r>
              <a:r>
                <a:rPr lang="pl-PL" sz="2000" b="1" dirty="0">
                  <a:solidFill>
                    <a:srgbClr val="231F20"/>
                  </a:solidFill>
                </a:rPr>
                <a:t> - </a:t>
              </a:r>
              <a:r>
                <a:rPr lang="pl-PL" sz="2000" dirty="0">
                  <a:solidFill>
                    <a:srgbClr val="231F20"/>
                  </a:solidFill>
                </a:rPr>
                <a:t>r</a:t>
              </a:r>
              <a:r>
                <a:rPr lang="en-US" sz="2000" b="0" kern="1200" dirty="0" err="1">
                  <a:solidFill>
                    <a:srgbClr val="231F20"/>
                  </a:solidFill>
                </a:rPr>
                <a:t>egular</a:t>
              </a:r>
              <a:r>
                <a:rPr lang="en-US" sz="2000" b="0" kern="1200" dirty="0">
                  <a:solidFill>
                    <a:srgbClr val="231F20"/>
                  </a:solidFill>
                </a:rPr>
                <a:t> observation of crop growth and interaction, making adjustments as needed to water, spacing, and nutrient management.</a:t>
              </a:r>
              <a:endParaRPr lang="pl-PL" sz="2000" b="0" kern="1200" dirty="0">
                <a:solidFill>
                  <a:srgbClr val="231F20"/>
                </a:solidFill>
              </a:endParaRPr>
            </a:p>
          </p:txBody>
        </p:sp>
        <p:sp>
          <p:nvSpPr>
            <p:cNvPr id="20" name="Prostokąt 19">
              <a:extLst>
                <a:ext uri="{FF2B5EF4-FFF2-40B4-BE49-F238E27FC236}">
                  <a16:creationId xmlns:a16="http://schemas.microsoft.com/office/drawing/2014/main" id="{DD4C894B-8619-4313-B0DD-E73F8E86DD77}"/>
                </a:ext>
              </a:extLst>
            </p:cNvPr>
            <p:cNvSpPr/>
            <p:nvPr/>
          </p:nvSpPr>
          <p:spPr>
            <a:xfrm>
              <a:off x="3261230" y="4668222"/>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6329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Mixed cropping - </a:t>
            </a:r>
            <a:r>
              <a:rPr lang="en-IE" b="1" dirty="0"/>
              <a:t>Special</a:t>
            </a:r>
            <a:r>
              <a:rPr lang="pl-PL" b="1" dirty="0"/>
              <a:t> Attention!</a:t>
            </a:r>
          </a:p>
        </p:txBody>
      </p:sp>
      <p:grpSp>
        <p:nvGrpSpPr>
          <p:cNvPr id="2" name="Grupa 1">
            <a:extLst>
              <a:ext uri="{FF2B5EF4-FFF2-40B4-BE49-F238E27FC236}">
                <a16:creationId xmlns:a16="http://schemas.microsoft.com/office/drawing/2014/main" id="{F493B369-1108-42C9-A71D-8063B7176FF1}"/>
              </a:ext>
            </a:extLst>
          </p:cNvPr>
          <p:cNvGrpSpPr/>
          <p:nvPr/>
        </p:nvGrpSpPr>
        <p:grpSpPr>
          <a:xfrm>
            <a:off x="1765248" y="1313804"/>
            <a:ext cx="9256795" cy="4793030"/>
            <a:chOff x="1765248" y="1313804"/>
            <a:chExt cx="9256795" cy="4793030"/>
          </a:xfrm>
        </p:grpSpPr>
        <p:sp>
          <p:nvSpPr>
            <p:cNvPr id="3" name="Dowolny kształt: kształt 2">
              <a:extLst>
                <a:ext uri="{FF2B5EF4-FFF2-40B4-BE49-F238E27FC236}">
                  <a16:creationId xmlns:a16="http://schemas.microsoft.com/office/drawing/2014/main" id="{B6D1E5AD-597D-4619-97FC-ACE88FA7A791}"/>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CROP SELECTION</a:t>
              </a:r>
              <a:r>
                <a:rPr lang="pl-PL" sz="2000" b="1" dirty="0">
                  <a:solidFill>
                    <a:srgbClr val="231F20"/>
                  </a:solidFill>
                </a:rPr>
                <a:t> - </a:t>
              </a:r>
              <a:r>
                <a:rPr lang="pl-PL" sz="2000" dirty="0">
                  <a:solidFill>
                    <a:srgbClr val="231F20"/>
                  </a:solidFill>
                </a:rPr>
                <a:t>i</a:t>
              </a:r>
              <a:r>
                <a:rPr lang="en-US" sz="2000" b="0" kern="1200" dirty="0">
                  <a:solidFill>
                    <a:srgbClr val="231F20"/>
                  </a:solidFill>
                </a:rPr>
                <a:t>t's crucial to select crops that are compatible in terms of their growth requirements and that do not compete aggressively with each other for resources.</a:t>
              </a:r>
              <a:endParaRPr lang="pl-PL" sz="2000" b="0" kern="1200" dirty="0">
                <a:solidFill>
                  <a:srgbClr val="231F20"/>
                </a:solidFill>
              </a:endParaRPr>
            </a:p>
          </p:txBody>
        </p:sp>
        <p:sp>
          <p:nvSpPr>
            <p:cNvPr id="5" name="Prostokąt 4">
              <a:extLst>
                <a:ext uri="{FF2B5EF4-FFF2-40B4-BE49-F238E27FC236}">
                  <a16:creationId xmlns:a16="http://schemas.microsoft.com/office/drawing/2014/main" id="{D141BD6B-4C71-4FFC-95DC-E83256B72E9F}"/>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0B916542-0CB3-48DD-9EF8-3CC87431912B}"/>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MANAGEMENT COMPLEXITY</a:t>
              </a:r>
              <a:r>
                <a:rPr lang="pl-PL" sz="2000" b="1" dirty="0">
                  <a:solidFill>
                    <a:srgbClr val="231F20"/>
                  </a:solidFill>
                </a:rPr>
                <a:t> -</a:t>
              </a:r>
              <a:r>
                <a:rPr lang="en-US" sz="2000" kern="1200" dirty="0">
                  <a:solidFill>
                    <a:srgbClr val="231F20"/>
                  </a:solidFill>
                </a:rPr>
                <a:t> </a:t>
              </a:r>
              <a:r>
                <a:rPr lang="pl-PL" sz="2000" dirty="0">
                  <a:solidFill>
                    <a:srgbClr val="231F20"/>
                  </a:solidFill>
                </a:rPr>
                <a:t>i</a:t>
              </a:r>
              <a:r>
                <a:rPr lang="en-US" sz="2000" kern="1200" dirty="0" err="1">
                  <a:solidFill>
                    <a:srgbClr val="231F20"/>
                  </a:solidFill>
                </a:rPr>
                <a:t>ntercropping</a:t>
              </a:r>
              <a:r>
                <a:rPr lang="en-US" sz="2000" kern="1200" dirty="0">
                  <a:solidFill>
                    <a:srgbClr val="231F20"/>
                  </a:solidFill>
                </a:rPr>
                <a:t> can complicate field operations such as planting, cultivation, and harvesting, requiring more planning and labor compared to monocropping.</a:t>
              </a:r>
              <a:endParaRPr lang="pl-PL" sz="2000" kern="1200" dirty="0">
                <a:solidFill>
                  <a:srgbClr val="231F20"/>
                </a:solidFill>
              </a:endParaRPr>
            </a:p>
          </p:txBody>
        </p:sp>
        <p:sp>
          <p:nvSpPr>
            <p:cNvPr id="8" name="Prostokąt 7">
              <a:extLst>
                <a:ext uri="{FF2B5EF4-FFF2-40B4-BE49-F238E27FC236}">
                  <a16:creationId xmlns:a16="http://schemas.microsoft.com/office/drawing/2014/main" id="{D8205636-6308-484B-8A63-0C8E0E4A2A7F}"/>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1F1A3C6A-BAA7-42B0-9969-FAD0FEB1A2CF}"/>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MARKET DEMAND</a:t>
              </a:r>
              <a:r>
                <a:rPr lang="pl-PL" sz="2000" b="1" dirty="0">
                  <a:solidFill>
                    <a:srgbClr val="231F20"/>
                  </a:solidFill>
                </a:rPr>
                <a:t> - </a:t>
              </a:r>
              <a:r>
                <a:rPr lang="pl-PL" sz="2000" kern="1200" dirty="0">
                  <a:solidFill>
                    <a:srgbClr val="231F20"/>
                  </a:solidFill>
                </a:rPr>
                <a:t>f</a:t>
              </a:r>
              <a:r>
                <a:rPr lang="en-US" sz="2000" kern="1200" dirty="0" err="1">
                  <a:solidFill>
                    <a:srgbClr val="231F20"/>
                  </a:solidFill>
                </a:rPr>
                <a:t>armers</a:t>
              </a:r>
              <a:r>
                <a:rPr lang="en-US" sz="2000" kern="1200" dirty="0">
                  <a:solidFill>
                    <a:srgbClr val="231F20"/>
                  </a:solidFill>
                </a:rPr>
                <a:t> must consider the market demand for the crops chosen for intercropping to ensure profitability.</a:t>
              </a:r>
              <a:endParaRPr lang="pl-PL" sz="2000" kern="1200" dirty="0">
                <a:solidFill>
                  <a:srgbClr val="231F20"/>
                </a:solidFill>
              </a:endParaRPr>
            </a:p>
          </p:txBody>
        </p:sp>
        <p:sp>
          <p:nvSpPr>
            <p:cNvPr id="20" name="Prostokąt 19">
              <a:extLst>
                <a:ext uri="{FF2B5EF4-FFF2-40B4-BE49-F238E27FC236}">
                  <a16:creationId xmlns:a16="http://schemas.microsoft.com/office/drawing/2014/main" id="{B526C2C3-9C69-4AC4-8A55-633F72732D8E}"/>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2063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Mixed cropping - Examples</a:t>
            </a:r>
          </a:p>
        </p:txBody>
      </p:sp>
      <p:grpSp>
        <p:nvGrpSpPr>
          <p:cNvPr id="37" name="Grupa 36">
            <a:extLst>
              <a:ext uri="{FF2B5EF4-FFF2-40B4-BE49-F238E27FC236}">
                <a16:creationId xmlns:a16="http://schemas.microsoft.com/office/drawing/2014/main" id="{897C5E70-C862-4942-B9F5-FA569479C189}"/>
              </a:ext>
            </a:extLst>
          </p:cNvPr>
          <p:cNvGrpSpPr/>
          <p:nvPr/>
        </p:nvGrpSpPr>
        <p:grpSpPr>
          <a:xfrm>
            <a:off x="511507" y="966424"/>
            <a:ext cx="11145077" cy="5368842"/>
            <a:chOff x="511507" y="966424"/>
            <a:chExt cx="10703228" cy="5368842"/>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TALL CEREAL CROPS AND LEGUMES</a:t>
              </a:r>
              <a:r>
                <a:rPr lang="pl-PL" sz="2000" b="1" dirty="0">
                  <a:solidFill>
                    <a:srgbClr val="231F20"/>
                  </a:solidFill>
                </a:rPr>
                <a:t> -</a:t>
              </a:r>
              <a:r>
                <a:rPr lang="en-US" sz="2000" b="1" kern="1200" dirty="0">
                  <a:solidFill>
                    <a:srgbClr val="231F20"/>
                  </a:solidFill>
                </a:rPr>
                <a:t> </a:t>
              </a:r>
              <a:r>
                <a:rPr lang="pl-PL" sz="2000" b="0" kern="1200" dirty="0" err="1">
                  <a:solidFill>
                    <a:srgbClr val="231F20"/>
                  </a:solidFill>
                </a:rPr>
                <a:t>tall</a:t>
              </a:r>
              <a:r>
                <a:rPr lang="pl-PL" sz="2000" b="0" kern="1200" dirty="0">
                  <a:solidFill>
                    <a:srgbClr val="231F20"/>
                  </a:solidFill>
                </a:rPr>
                <a:t> </a:t>
              </a:r>
              <a:r>
                <a:rPr lang="pl-PL" sz="2000" b="0" kern="1200" dirty="0" err="1">
                  <a:solidFill>
                    <a:srgbClr val="231F20"/>
                  </a:solidFill>
                </a:rPr>
                <a:t>cereal</a:t>
              </a:r>
              <a:r>
                <a:rPr lang="pl-PL" sz="2000" b="0" kern="1200" dirty="0">
                  <a:solidFill>
                    <a:srgbClr val="231F20"/>
                  </a:solidFill>
                </a:rPr>
                <a:t> </a:t>
              </a:r>
              <a:r>
                <a:rPr lang="pl-PL" sz="2000" b="0" kern="1200" dirty="0" err="1">
                  <a:solidFill>
                    <a:srgbClr val="231F20"/>
                  </a:solidFill>
                </a:rPr>
                <a:t>crops</a:t>
              </a:r>
              <a:r>
                <a:rPr lang="pl-PL" sz="2000" b="0" kern="1200" dirty="0">
                  <a:solidFill>
                    <a:srgbClr val="231F20"/>
                  </a:solidFill>
                </a:rPr>
                <a:t> (</a:t>
              </a:r>
              <a:r>
                <a:rPr lang="pl-PL" sz="2000" b="0" kern="1200" dirty="0" err="1">
                  <a:solidFill>
                    <a:srgbClr val="231F20"/>
                  </a:solidFill>
                </a:rPr>
                <a:t>e.g</a:t>
              </a:r>
              <a:r>
                <a:rPr lang="pl-PL" sz="2000" b="0" kern="1200" dirty="0">
                  <a:solidFill>
                    <a:srgbClr val="231F20"/>
                  </a:solidFill>
                </a:rPr>
                <a:t>. </a:t>
              </a:r>
              <a:r>
                <a:rPr lang="pl-PL" sz="2000" b="0" kern="1200" dirty="0" err="1">
                  <a:solidFill>
                    <a:srgbClr val="231F20"/>
                  </a:solidFill>
                </a:rPr>
                <a:t>maize</a:t>
              </a:r>
              <a:r>
                <a:rPr lang="pl-PL" sz="2000" b="0" kern="1200" dirty="0">
                  <a:solidFill>
                    <a:srgbClr val="231F20"/>
                  </a:solidFill>
                </a:rPr>
                <a:t>, </a:t>
              </a:r>
              <a:r>
                <a:rPr lang="pl-PL" sz="2000" b="0" kern="1200" dirty="0" err="1">
                  <a:solidFill>
                    <a:srgbClr val="231F20"/>
                  </a:solidFill>
                </a:rPr>
                <a:t>sorghum</a:t>
              </a:r>
              <a:r>
                <a:rPr lang="pl-PL" sz="2000" b="0" kern="1200" dirty="0">
                  <a:solidFill>
                    <a:srgbClr val="231F20"/>
                  </a:solidFill>
                </a:rPr>
                <a:t>) </a:t>
              </a:r>
              <a:r>
                <a:rPr lang="en-US" sz="2000" b="0" kern="1200" dirty="0">
                  <a:solidFill>
                    <a:srgbClr val="231F20"/>
                  </a:solidFill>
                </a:rPr>
                <a:t>can be intercropped with legumes</a:t>
              </a:r>
              <a:r>
                <a:rPr lang="pl-PL" sz="2000" b="0" kern="1200" dirty="0">
                  <a:solidFill>
                    <a:srgbClr val="231F20"/>
                  </a:solidFill>
                </a:rPr>
                <a:t> (</a:t>
              </a:r>
              <a:r>
                <a:rPr lang="pl-PL" sz="2000" b="0" kern="1200" dirty="0" err="1">
                  <a:solidFill>
                    <a:srgbClr val="231F20"/>
                  </a:solidFill>
                </a:rPr>
                <a:t>e.g</a:t>
              </a:r>
              <a:r>
                <a:rPr lang="pl-PL" sz="2000" b="0" kern="1200" dirty="0">
                  <a:solidFill>
                    <a:srgbClr val="231F20"/>
                  </a:solidFill>
                </a:rPr>
                <a:t>. </a:t>
              </a:r>
              <a:r>
                <a:rPr lang="en-US" sz="2000" b="0" kern="1200" dirty="0">
                  <a:solidFill>
                    <a:srgbClr val="231F20"/>
                  </a:solidFill>
                </a:rPr>
                <a:t>cowpeas or soybeans</a:t>
              </a:r>
              <a:r>
                <a:rPr lang="pl-PL" sz="2000" b="0" kern="1200" dirty="0">
                  <a:solidFill>
                    <a:srgbClr val="231F20"/>
                  </a:solidFill>
                </a:rPr>
                <a:t>)</a:t>
              </a:r>
              <a:r>
                <a:rPr lang="en-US" sz="2000" b="0" kern="1200" dirty="0">
                  <a:solidFill>
                    <a:srgbClr val="231F20"/>
                  </a:solidFill>
                </a:rPr>
                <a:t>. </a:t>
              </a:r>
              <a:r>
                <a:rPr lang="pl-PL" sz="2000" b="0" kern="1200" dirty="0" err="1">
                  <a:solidFill>
                    <a:srgbClr val="231F20"/>
                  </a:solidFill>
                </a:rPr>
                <a:t>Tall</a:t>
              </a:r>
              <a:r>
                <a:rPr lang="pl-PL" sz="2000" b="0" kern="1200" dirty="0">
                  <a:solidFill>
                    <a:srgbClr val="231F20"/>
                  </a:solidFill>
                </a:rPr>
                <a:t> </a:t>
              </a:r>
              <a:r>
                <a:rPr lang="pl-PL" sz="2000" b="0" kern="1200" dirty="0" err="1">
                  <a:solidFill>
                    <a:srgbClr val="231F20"/>
                  </a:solidFill>
                </a:rPr>
                <a:t>cereal</a:t>
              </a:r>
              <a:r>
                <a:rPr lang="pl-PL" sz="2000" b="0" kern="1200" dirty="0">
                  <a:solidFill>
                    <a:srgbClr val="231F20"/>
                  </a:solidFill>
                </a:rPr>
                <a:t> </a:t>
              </a:r>
              <a:r>
                <a:rPr lang="pl-PL" sz="2000" b="0" kern="1200" dirty="0" err="1">
                  <a:solidFill>
                    <a:srgbClr val="231F20"/>
                  </a:solidFill>
                </a:rPr>
                <a:t>crop</a:t>
              </a:r>
              <a:r>
                <a:rPr lang="pl-PL" sz="2000" b="0" kern="1200" dirty="0">
                  <a:solidFill>
                    <a:srgbClr val="231F20"/>
                  </a:solidFill>
                </a:rPr>
                <a:t> </a:t>
              </a:r>
              <a:r>
                <a:rPr lang="en-US" sz="2000" b="0" kern="1200" dirty="0">
                  <a:solidFill>
                    <a:srgbClr val="231F20"/>
                  </a:solidFill>
                </a:rPr>
                <a:t>provides a trellis for the legumes to climb, while the legumes fix nitrogen in the soil, improving overall soil fertility.</a:t>
              </a:r>
              <a:endParaRPr lang="pl-PL" sz="2000" b="0" kern="12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81327" y="3001531"/>
              <a:ext cx="6429472"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CEREALS WITH LEGUMES</a:t>
              </a:r>
              <a:r>
                <a:rPr lang="pl-PL" sz="2000" b="1" dirty="0">
                  <a:solidFill>
                    <a:srgbClr val="231F20"/>
                  </a:solidFill>
                </a:rPr>
                <a:t> -</a:t>
              </a:r>
              <a:r>
                <a:rPr lang="pl-PL" sz="2000" b="0" kern="1200" dirty="0">
                  <a:solidFill>
                    <a:srgbClr val="231F20"/>
                  </a:solidFill>
                </a:rPr>
                <a:t> g</a:t>
              </a:r>
              <a:r>
                <a:rPr lang="en-US" sz="2000" b="0" kern="1200" dirty="0">
                  <a:solidFill>
                    <a:srgbClr val="231F20"/>
                  </a:solidFill>
                </a:rPr>
                <a:t>rowing grains such as wheat or barley with legumes like peas or lentils can enhance soil health and fertility. Legumes fix nitrogen in the soil, benefiting the grains, while the grains provide structural support for the legumes.</a:t>
              </a:r>
              <a:endParaRPr lang="pl-PL" sz="2000" b="0" kern="1200"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SUNFLOWERS ANND PUMPKIN</a:t>
              </a:r>
              <a:r>
                <a:rPr lang="pl-PL" sz="2000" b="1" dirty="0">
                  <a:solidFill>
                    <a:srgbClr val="231F20"/>
                  </a:solidFill>
                </a:rPr>
                <a:t> -</a:t>
              </a:r>
              <a:r>
                <a:rPr lang="en-US" sz="2000" b="1" kern="1200" dirty="0">
                  <a:solidFill>
                    <a:srgbClr val="231F20"/>
                  </a:solidFill>
                </a:rPr>
                <a:t> </a:t>
              </a:r>
              <a:r>
                <a:rPr lang="pl-PL" sz="2000" b="0" kern="1200" dirty="0">
                  <a:solidFill>
                    <a:srgbClr val="231F20"/>
                  </a:solidFill>
                </a:rPr>
                <a:t>p</a:t>
              </a:r>
              <a:r>
                <a:rPr lang="en-US" sz="2000" b="0" kern="1200" dirty="0" err="1">
                  <a:solidFill>
                    <a:srgbClr val="231F20"/>
                  </a:solidFill>
                </a:rPr>
                <a:t>lanting</a:t>
              </a:r>
              <a:r>
                <a:rPr lang="en-US" sz="2000" b="0" kern="1200" dirty="0">
                  <a:solidFill>
                    <a:srgbClr val="231F20"/>
                  </a:solidFill>
                </a:rPr>
                <a:t> sunflowers in alternating rows with pumpkins can provide shade and support for the pumpkins, reducing water evaporation from the soil and preventing weeds from growing between the rows.</a:t>
              </a:r>
              <a:endParaRPr lang="pl-PL" sz="2000" b="0" kern="12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4" name="Grupa 23">
              <a:extLst>
                <a:ext uri="{FF2B5EF4-FFF2-40B4-BE49-F238E27FC236}">
                  <a16:creationId xmlns:a16="http://schemas.microsoft.com/office/drawing/2014/main" id="{E4540000-3713-404F-9D24-1C86307DCD9D}"/>
                </a:ext>
              </a:extLst>
            </p:cNvPr>
            <p:cNvGrpSpPr/>
            <p:nvPr/>
          </p:nvGrpSpPr>
          <p:grpSpPr>
            <a:xfrm>
              <a:off x="1586129" y="966424"/>
              <a:ext cx="3084155" cy="1727909"/>
              <a:chOff x="1586129" y="1020854"/>
              <a:chExt cx="3084155" cy="1727909"/>
            </a:xfrm>
          </p:grpSpPr>
          <p:sp>
            <p:nvSpPr>
              <p:cNvPr id="25" name="Dowolny kształt: kształt 24">
                <a:extLst>
                  <a:ext uri="{FF2B5EF4-FFF2-40B4-BE49-F238E27FC236}">
                    <a16:creationId xmlns:a16="http://schemas.microsoft.com/office/drawing/2014/main" id="{973CEE49-5D5E-4B2A-B585-F9BC47BC33A1}"/>
                  </a:ext>
                </a:extLst>
              </p:cNvPr>
              <p:cNvSpPr/>
              <p:nvPr/>
            </p:nvSpPr>
            <p:spPr>
              <a:xfrm>
                <a:off x="1586129" y="102085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Tall</a:t>
                </a:r>
                <a:r>
                  <a:rPr lang="pl-PL" sz="1600" b="1" kern="1200" dirty="0">
                    <a:solidFill>
                      <a:srgbClr val="231F20"/>
                    </a:solidFill>
                  </a:rPr>
                  <a:t> </a:t>
                </a:r>
                <a:r>
                  <a:rPr lang="pl-PL" sz="1600" b="1" kern="1200" dirty="0" err="1">
                    <a:solidFill>
                      <a:srgbClr val="231F20"/>
                    </a:solidFill>
                  </a:rPr>
                  <a:t>cereal</a:t>
                </a:r>
                <a:r>
                  <a:rPr lang="pl-PL" sz="1600" b="1" kern="1200" dirty="0">
                    <a:solidFill>
                      <a:srgbClr val="231F20"/>
                    </a:solidFill>
                  </a:rPr>
                  <a:t> </a:t>
                </a:r>
              </a:p>
            </p:txBody>
          </p:sp>
          <p:sp>
            <p:nvSpPr>
              <p:cNvPr id="26" name="Prostokąt 25">
                <a:extLst>
                  <a:ext uri="{FF2B5EF4-FFF2-40B4-BE49-F238E27FC236}">
                    <a16:creationId xmlns:a16="http://schemas.microsoft.com/office/drawing/2014/main" id="{671419B7-61D5-4F3E-A40E-8F87C3B07F72}"/>
                  </a:ext>
                </a:extLst>
              </p:cNvPr>
              <p:cNvSpPr/>
              <p:nvPr/>
            </p:nvSpPr>
            <p:spPr>
              <a:xfrm>
                <a:off x="1586129" y="1284099"/>
                <a:ext cx="1464664" cy="146466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7" name="Dowolny kształt: kształt 26">
                <a:extLst>
                  <a:ext uri="{FF2B5EF4-FFF2-40B4-BE49-F238E27FC236}">
                    <a16:creationId xmlns:a16="http://schemas.microsoft.com/office/drawing/2014/main" id="{0E20BBC0-D0D1-471B-8039-A01773DE54F0}"/>
                  </a:ext>
                </a:extLst>
              </p:cNvPr>
              <p:cNvSpPr/>
              <p:nvPr/>
            </p:nvSpPr>
            <p:spPr>
              <a:xfrm>
                <a:off x="3205620" y="102085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Legume</a:t>
                </a:r>
                <a:endParaRPr lang="pl-PL" sz="1600" b="1" kern="1200" dirty="0">
                  <a:solidFill>
                    <a:srgbClr val="231F20"/>
                  </a:solidFill>
                </a:endParaRPr>
              </a:p>
            </p:txBody>
          </p:sp>
          <p:sp>
            <p:nvSpPr>
              <p:cNvPr id="28" name="Prostokąt 27">
                <a:extLst>
                  <a:ext uri="{FF2B5EF4-FFF2-40B4-BE49-F238E27FC236}">
                    <a16:creationId xmlns:a16="http://schemas.microsoft.com/office/drawing/2014/main" id="{39BC3DED-D6CE-47BD-AF34-BFDD636B641F}"/>
                  </a:ext>
                </a:extLst>
              </p:cNvPr>
              <p:cNvSpPr/>
              <p:nvPr/>
            </p:nvSpPr>
            <p:spPr>
              <a:xfrm>
                <a:off x="3205620" y="1284099"/>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31" name="Grupa 30">
              <a:extLst>
                <a:ext uri="{FF2B5EF4-FFF2-40B4-BE49-F238E27FC236}">
                  <a16:creationId xmlns:a16="http://schemas.microsoft.com/office/drawing/2014/main" id="{8C84D34D-4C80-4229-916C-D70C03AE4CA6}"/>
                </a:ext>
              </a:extLst>
            </p:cNvPr>
            <p:cNvGrpSpPr/>
            <p:nvPr/>
          </p:nvGrpSpPr>
          <p:grpSpPr>
            <a:xfrm>
              <a:off x="8115143" y="2740277"/>
              <a:ext cx="3099592" cy="1736804"/>
              <a:chOff x="8126405" y="2764404"/>
              <a:chExt cx="3099592" cy="1736804"/>
            </a:xfrm>
          </p:grpSpPr>
          <p:sp>
            <p:nvSpPr>
              <p:cNvPr id="32" name="Dowolny kształt: kształt 31">
                <a:extLst>
                  <a:ext uri="{FF2B5EF4-FFF2-40B4-BE49-F238E27FC236}">
                    <a16:creationId xmlns:a16="http://schemas.microsoft.com/office/drawing/2014/main" id="{5C5FEC55-B34A-4EE3-863A-CD10AB28337F}"/>
                  </a:ext>
                </a:extLst>
              </p:cNvPr>
              <p:cNvSpPr/>
              <p:nvPr/>
            </p:nvSpPr>
            <p:spPr>
              <a:xfrm>
                <a:off x="8148379" y="2787948"/>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Cereal </a:t>
                </a:r>
              </a:p>
            </p:txBody>
          </p:sp>
          <p:sp>
            <p:nvSpPr>
              <p:cNvPr id="33" name="Prostokąt 32">
                <a:extLst>
                  <a:ext uri="{FF2B5EF4-FFF2-40B4-BE49-F238E27FC236}">
                    <a16:creationId xmlns:a16="http://schemas.microsoft.com/office/drawing/2014/main" id="{5F31E7DB-24E0-4AAC-8DD7-6A4FDC19C726}"/>
                  </a:ext>
                </a:extLst>
              </p:cNvPr>
              <p:cNvSpPr/>
              <p:nvPr/>
            </p:nvSpPr>
            <p:spPr>
              <a:xfrm>
                <a:off x="8126405" y="3036544"/>
                <a:ext cx="1464664" cy="1464664"/>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4" name="Dowolny kształt: kształt 33">
                <a:extLst>
                  <a:ext uri="{FF2B5EF4-FFF2-40B4-BE49-F238E27FC236}">
                    <a16:creationId xmlns:a16="http://schemas.microsoft.com/office/drawing/2014/main" id="{1E96D87B-7779-49A1-8CF9-AD2C90904B66}"/>
                  </a:ext>
                </a:extLst>
              </p:cNvPr>
              <p:cNvSpPr/>
              <p:nvPr/>
            </p:nvSpPr>
            <p:spPr>
              <a:xfrm>
                <a:off x="9761333" y="276440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Legume</a:t>
                </a:r>
                <a:endParaRPr lang="pl-PL" sz="1600" b="1" kern="1200" dirty="0">
                  <a:solidFill>
                    <a:srgbClr val="231F20"/>
                  </a:solidFill>
                </a:endParaRPr>
              </a:p>
            </p:txBody>
          </p:sp>
          <p:sp>
            <p:nvSpPr>
              <p:cNvPr id="35" name="Prostokąt 34">
                <a:extLst>
                  <a:ext uri="{FF2B5EF4-FFF2-40B4-BE49-F238E27FC236}">
                    <a16:creationId xmlns:a16="http://schemas.microsoft.com/office/drawing/2014/main" id="{C6CEA1CC-6F36-4171-887E-8CFE431023B3}"/>
                  </a:ext>
                </a:extLst>
              </p:cNvPr>
              <p:cNvSpPr/>
              <p:nvPr/>
            </p:nvSpPr>
            <p:spPr>
              <a:xfrm>
                <a:off x="9739359" y="3000342"/>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aphicFrame>
          <p:nvGraphicFramePr>
            <p:cNvPr id="36" name="Diagram 35">
              <a:extLst>
                <a:ext uri="{FF2B5EF4-FFF2-40B4-BE49-F238E27FC236}">
                  <a16:creationId xmlns:a16="http://schemas.microsoft.com/office/drawing/2014/main" id="{497032FA-A15D-493E-B966-9C113E39F745}"/>
                </a:ext>
              </a:extLst>
            </p:cNvPr>
            <p:cNvGraphicFramePr>
              <a:graphicFrameLocks noChangeAspect="1"/>
            </p:cNvGraphicFramePr>
            <p:nvPr>
              <p:extLst>
                <p:ext uri="{D42A27DB-BD31-4B8C-83A1-F6EECF244321}">
                  <p14:modId xmlns:p14="http://schemas.microsoft.com/office/powerpoint/2010/main" val="4146412479"/>
                </p:ext>
              </p:extLst>
            </p:nvPr>
          </p:nvGraphicFramePr>
          <p:xfrm>
            <a:off x="1581327" y="4294291"/>
            <a:ext cx="3084284" cy="2040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Tree>
    <p:extLst>
      <p:ext uri="{BB962C8B-B14F-4D97-AF65-F5344CB8AC3E}">
        <p14:creationId xmlns:p14="http://schemas.microsoft.com/office/powerpoint/2010/main" val="227519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pl-PL" sz="2400" dirty="0"/>
              <a:t>Introduction</a:t>
            </a:r>
            <a:endParaRPr lang="en-US" sz="2400"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484093" y="1259210"/>
            <a:ext cx="5104115" cy="3982712"/>
          </a:xfrm>
        </p:spPr>
        <p:txBody>
          <a:bodyPr/>
          <a:lstStyle/>
          <a:p>
            <a:r>
              <a:rPr lang="en-US" dirty="0"/>
              <a:t>You will explore different techniques</a:t>
            </a:r>
            <a:r>
              <a:rPr lang="pl-PL" dirty="0"/>
              <a:t> </a:t>
            </a:r>
            <a:r>
              <a:rPr lang="en-US" dirty="0"/>
              <a:t>which involve strategically combining crops to maximize space and resources while promoting mutual benefits among plants. You will learn also about sustainable methods to maintain and enhance soil fertility, and finally you will discover how rotating different crops in a specific sequence can improve soil structure, break pest and disease cycles, and enhance overall farm productivity.</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sz="2400" dirty="0"/>
              <a:t>Sustainable Crop Management Practices</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26461" y="3167965"/>
            <a:ext cx="4784221" cy="689519"/>
          </a:xfrm>
        </p:spPr>
        <p:txBody>
          <a:bodyPr/>
          <a:lstStyle/>
          <a:p>
            <a:r>
              <a:rPr lang="en-US" sz="2400" dirty="0"/>
              <a:t>Crop Diversification and Polyculture Systems</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sz="2400" dirty="0"/>
              <a:t>Crop </a:t>
            </a:r>
            <a:r>
              <a:rPr lang="pl-PL" sz="2400" dirty="0" err="1"/>
              <a:t>Succession</a:t>
            </a:r>
            <a:r>
              <a:rPr lang="pl-PL" sz="2400" dirty="0"/>
              <a:t> and </a:t>
            </a:r>
            <a:r>
              <a:rPr lang="en-US" sz="2400" dirty="0"/>
              <a:t>Rotation</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726461" y="4997940"/>
            <a:ext cx="4784221" cy="689519"/>
          </a:xfrm>
        </p:spPr>
        <p:txBody>
          <a:bodyPr/>
          <a:lstStyle/>
          <a:p>
            <a:r>
              <a:rPr lang="en-US" sz="2400" dirty="0"/>
              <a:t>Agroecological Practices for Nutrient Management on a Farm</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a:t>Content </a:t>
            </a:r>
            <a:r>
              <a:rPr lang="pl-PL" dirty="0" err="1"/>
              <a:t>overview</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Mixed cropping - Examples</a:t>
            </a:r>
          </a:p>
        </p:txBody>
      </p:sp>
      <p:grpSp>
        <p:nvGrpSpPr>
          <p:cNvPr id="2" name="Grupa 1">
            <a:extLst>
              <a:ext uri="{FF2B5EF4-FFF2-40B4-BE49-F238E27FC236}">
                <a16:creationId xmlns:a16="http://schemas.microsoft.com/office/drawing/2014/main" id="{CEA8E213-72E5-49B5-92BB-F07562079947}"/>
              </a:ext>
            </a:extLst>
          </p:cNvPr>
          <p:cNvGrpSpPr/>
          <p:nvPr/>
        </p:nvGrpSpPr>
        <p:grpSpPr>
          <a:xfrm>
            <a:off x="511507" y="820780"/>
            <a:ext cx="10986394" cy="5543833"/>
            <a:chOff x="511507" y="820780"/>
            <a:chExt cx="10681318" cy="5543833"/>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88"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dirty="0">
                  <a:solidFill>
                    <a:srgbClr val="231F20"/>
                  </a:solidFill>
                </a:rPr>
                <a:t>TOMATOES AND BASIL -</a:t>
              </a:r>
              <a:r>
                <a:rPr lang="en-US" sz="2000" b="1" dirty="0">
                  <a:solidFill>
                    <a:srgbClr val="231F20"/>
                  </a:solidFill>
                </a:rPr>
                <a:t> </a:t>
              </a:r>
              <a:r>
                <a:rPr lang="pl-PL" sz="2000" dirty="0">
                  <a:solidFill>
                    <a:srgbClr val="231F20"/>
                  </a:solidFill>
                </a:rPr>
                <a:t>p</a:t>
              </a:r>
              <a:r>
                <a:rPr lang="en-US" sz="2000" dirty="0" err="1">
                  <a:solidFill>
                    <a:srgbClr val="231F20"/>
                  </a:solidFill>
                </a:rPr>
                <a:t>lanting</a:t>
              </a:r>
              <a:r>
                <a:rPr lang="en-US" sz="2000" dirty="0">
                  <a:solidFill>
                    <a:srgbClr val="231F20"/>
                  </a:solidFill>
                </a:rPr>
                <a:t> basil between rows of tomatoes can help repel pests that affect tomatoes, while the tomatoes provide shade and support for the basil. Additionally, basil releases compounds that may enhance the </a:t>
              </a:r>
              <a:r>
                <a:rPr lang="en-US" sz="2000" dirty="0" err="1">
                  <a:solidFill>
                    <a:srgbClr val="231F20"/>
                  </a:solidFill>
                </a:rPr>
                <a:t>flavour</a:t>
              </a:r>
              <a:r>
                <a:rPr lang="en-US" sz="2000" dirty="0">
                  <a:solidFill>
                    <a:srgbClr val="231F20"/>
                  </a:solidFill>
                </a:rPr>
                <a:t> of tomatoes.</a:t>
              </a:r>
              <a:endParaRPr lang="pl-PL" sz="20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94466" y="3001531"/>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dirty="0">
                  <a:solidFill>
                    <a:srgbClr val="231F20"/>
                  </a:solidFill>
                </a:rPr>
                <a:t>LETTUCE AND CARROTS - </a:t>
              </a:r>
              <a:r>
                <a:rPr lang="pl-PL" sz="2000" dirty="0">
                  <a:solidFill>
                    <a:srgbClr val="231F20"/>
                  </a:solidFill>
                </a:rPr>
                <a:t>i</a:t>
              </a:r>
              <a:r>
                <a:rPr lang="en-US" sz="2000" dirty="0" err="1">
                  <a:solidFill>
                    <a:srgbClr val="231F20"/>
                  </a:solidFill>
                </a:rPr>
                <a:t>nterplanting</a:t>
              </a:r>
              <a:r>
                <a:rPr lang="en-US" sz="2000" dirty="0">
                  <a:solidFill>
                    <a:srgbClr val="231F20"/>
                  </a:solidFill>
                </a:rPr>
                <a:t> lettuce and carrots allows for efficient use of space, as the lettuce matures quickly and is harvested before the carrots fully develop. The lettuce provides ground cover, reducing weed competition and conserving soil moisture for the carrots.</a:t>
              </a:r>
              <a:endParaRPr lang="pl-PL" sz="2000"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dirty="0">
                  <a:solidFill>
                    <a:srgbClr val="231F20"/>
                  </a:solidFill>
                </a:rPr>
                <a:t>SUNFLOWERS AND CUCUMBERS - </a:t>
              </a:r>
              <a:r>
                <a:rPr lang="pl-PL" sz="2000" dirty="0">
                  <a:solidFill>
                    <a:srgbClr val="231F20"/>
                  </a:solidFill>
                </a:rPr>
                <a:t>s</a:t>
              </a:r>
              <a:r>
                <a:rPr lang="en-US" sz="2000" dirty="0" err="1">
                  <a:solidFill>
                    <a:srgbClr val="231F20"/>
                  </a:solidFill>
                </a:rPr>
                <a:t>unflowers</a:t>
              </a:r>
              <a:r>
                <a:rPr lang="en-US" sz="2000" dirty="0">
                  <a:solidFill>
                    <a:srgbClr val="231F20"/>
                  </a:solidFill>
                </a:rPr>
                <a:t> can act as a natural trellis for cucumber vines to climb, and their large stalks provide some wind protection for the more delicate cucumber plants.</a:t>
              </a:r>
              <a:endParaRPr lang="pl-PL" sz="20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0" name="Diagram 29">
              <a:extLst>
                <a:ext uri="{FF2B5EF4-FFF2-40B4-BE49-F238E27FC236}">
                  <a16:creationId xmlns:a16="http://schemas.microsoft.com/office/drawing/2014/main" id="{C9649360-9EC3-449F-BEB8-8C799F806065}"/>
                </a:ext>
              </a:extLst>
            </p:cNvPr>
            <p:cNvGraphicFramePr>
              <a:graphicFrameLocks noChangeAspect="1"/>
            </p:cNvGraphicFramePr>
            <p:nvPr>
              <p:extLst>
                <p:ext uri="{D42A27DB-BD31-4B8C-83A1-F6EECF244321}">
                  <p14:modId xmlns:p14="http://schemas.microsoft.com/office/powerpoint/2010/main" val="1152639808"/>
                </p:ext>
              </p:extLst>
            </p:nvPr>
          </p:nvGraphicFramePr>
          <p:xfrm>
            <a:off x="1586065" y="820780"/>
            <a:ext cx="3084284" cy="204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7" name="Diagram 36">
              <a:extLst>
                <a:ext uri="{FF2B5EF4-FFF2-40B4-BE49-F238E27FC236}">
                  <a16:creationId xmlns:a16="http://schemas.microsoft.com/office/drawing/2014/main" id="{6D74CADC-C7F3-477D-9170-B46EECBFF2BD}"/>
                </a:ext>
              </a:extLst>
            </p:cNvPr>
            <p:cNvGraphicFramePr>
              <a:graphicFrameLocks noChangeAspect="1"/>
            </p:cNvGraphicFramePr>
            <p:nvPr/>
          </p:nvGraphicFramePr>
          <p:xfrm>
            <a:off x="8108541" y="2578522"/>
            <a:ext cx="3084284" cy="2040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8" name="Diagram 37">
              <a:extLst>
                <a:ext uri="{FF2B5EF4-FFF2-40B4-BE49-F238E27FC236}">
                  <a16:creationId xmlns:a16="http://schemas.microsoft.com/office/drawing/2014/main" id="{F2F32F73-1C54-4B83-8490-D1FBE528EAFF}"/>
                </a:ext>
              </a:extLst>
            </p:cNvPr>
            <p:cNvGraphicFramePr>
              <a:graphicFrameLocks noChangeAspect="1"/>
            </p:cNvGraphicFramePr>
            <p:nvPr/>
          </p:nvGraphicFramePr>
          <p:xfrm>
            <a:off x="1594466" y="4323638"/>
            <a:ext cx="3084284" cy="20409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spTree>
    <p:extLst>
      <p:ext uri="{BB962C8B-B14F-4D97-AF65-F5344CB8AC3E}">
        <p14:creationId xmlns:p14="http://schemas.microsoft.com/office/powerpoint/2010/main" val="2852199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80188" y="464421"/>
            <a:ext cx="4697159" cy="992652"/>
          </a:xfrm>
        </p:spPr>
        <p:txBody>
          <a:bodyPr/>
          <a:lstStyle/>
          <a:p>
            <a:r>
              <a:rPr lang="pl-PL" b="1" dirty="0"/>
              <a:t>T</a:t>
            </a:r>
            <a:r>
              <a:rPr lang="en-US" b="1" dirty="0" err="1"/>
              <a:t>ypes</a:t>
            </a:r>
            <a:r>
              <a:rPr lang="en-US" b="1" dirty="0"/>
              <a:t> of mixed cropping systems</a:t>
            </a:r>
          </a:p>
          <a:p>
            <a:endParaRPr lang="en-US" b="1" dirty="0"/>
          </a:p>
        </p:txBody>
      </p:sp>
      <p:graphicFrame>
        <p:nvGraphicFramePr>
          <p:cNvPr id="17" name="Diagram 16">
            <a:extLst>
              <a:ext uri="{FF2B5EF4-FFF2-40B4-BE49-F238E27FC236}">
                <a16:creationId xmlns:a16="http://schemas.microsoft.com/office/drawing/2014/main" id="{6AF43EDF-E3B3-4746-82B4-C3B5393FC808}"/>
              </a:ext>
            </a:extLst>
          </p:cNvPr>
          <p:cNvGraphicFramePr/>
          <p:nvPr>
            <p:extLst>
              <p:ext uri="{D42A27DB-BD31-4B8C-83A1-F6EECF244321}">
                <p14:modId xmlns:p14="http://schemas.microsoft.com/office/powerpoint/2010/main" val="2697439944"/>
              </p:ext>
            </p:extLst>
          </p:nvPr>
        </p:nvGraphicFramePr>
        <p:xfrm>
          <a:off x="950505" y="1470933"/>
          <a:ext cx="5943600" cy="4604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Symbol zastępczy obrazu 18">
            <a:extLst>
              <a:ext uri="{FF2B5EF4-FFF2-40B4-BE49-F238E27FC236}">
                <a16:creationId xmlns:a16="http://schemas.microsoft.com/office/drawing/2014/main" id="{EB71EC92-E76F-4CB8-9F29-D3EF3D72AB18}"/>
              </a:ext>
            </a:extLst>
          </p:cNvPr>
          <p:cNvPicPr>
            <a:picLocks noGrp="1" noChangeAspect="1"/>
          </p:cNvPicPr>
          <p:nvPr>
            <p:ph type="pic" sz="quarter" idx="42"/>
          </p:nvPr>
        </p:nvPicPr>
        <p:blipFill>
          <a:blip r:embed="rId7"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87096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17" name="Grupa 16">
            <a:extLst>
              <a:ext uri="{FF2B5EF4-FFF2-40B4-BE49-F238E27FC236}">
                <a16:creationId xmlns:a16="http://schemas.microsoft.com/office/drawing/2014/main" id="{633F027B-254A-4F11-9AA9-7B6ADB0740DA}"/>
              </a:ext>
            </a:extLst>
          </p:cNvPr>
          <p:cNvGrpSpPr/>
          <p:nvPr/>
        </p:nvGrpSpPr>
        <p:grpSpPr>
          <a:xfrm>
            <a:off x="1282429" y="3003373"/>
            <a:ext cx="9554116" cy="2555875"/>
            <a:chOff x="1282429" y="3003373"/>
            <a:chExt cx="9554116" cy="2555875"/>
          </a:xfrm>
        </p:grpSpPr>
        <p:sp>
          <p:nvSpPr>
            <p:cNvPr id="18" name="Prostokąt 17">
              <a:extLst>
                <a:ext uri="{FF2B5EF4-FFF2-40B4-BE49-F238E27FC236}">
                  <a16:creationId xmlns:a16="http://schemas.microsoft.com/office/drawing/2014/main" id="{2D5DAF20-06FA-4B92-9F77-38E33252DD92}"/>
                </a:ext>
              </a:extLst>
            </p:cNvPr>
            <p:cNvSpPr/>
            <p:nvPr/>
          </p:nvSpPr>
          <p:spPr>
            <a:xfrm>
              <a:off x="1282429" y="3003373"/>
              <a:ext cx="2981939" cy="2555875"/>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9" name="Dowolny kształt: kształt 18">
              <a:extLst>
                <a:ext uri="{FF2B5EF4-FFF2-40B4-BE49-F238E27FC236}">
                  <a16:creationId xmlns:a16="http://schemas.microsoft.com/office/drawing/2014/main" id="{20696435-47CB-4913-809F-10CE6330FF21}"/>
                </a:ext>
              </a:extLst>
            </p:cNvPr>
            <p:cNvSpPr/>
            <p:nvPr/>
          </p:nvSpPr>
          <p:spPr>
            <a:xfrm>
              <a:off x="1282429"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row</a:t>
              </a:r>
              <a:r>
                <a:rPr lang="pl-PL" sz="2600" b="1" kern="1200" dirty="0"/>
                <a:t> </a:t>
              </a:r>
              <a:r>
                <a:rPr lang="pl-PL" sz="2600" b="1" kern="1200" dirty="0" err="1"/>
                <a:t>intercropping</a:t>
              </a:r>
              <a:endParaRPr lang="pl-PL" sz="2600" b="1" kern="1200" dirty="0"/>
            </a:p>
          </p:txBody>
        </p:sp>
        <p:sp>
          <p:nvSpPr>
            <p:cNvPr id="20" name="Prostokąt 19">
              <a:extLst>
                <a:ext uri="{FF2B5EF4-FFF2-40B4-BE49-F238E27FC236}">
                  <a16:creationId xmlns:a16="http://schemas.microsoft.com/office/drawing/2014/main" id="{D1C741B3-EE1B-444C-999B-0816901BCDB8}"/>
                </a:ext>
              </a:extLst>
            </p:cNvPr>
            <p:cNvSpPr/>
            <p:nvPr/>
          </p:nvSpPr>
          <p:spPr>
            <a:xfrm>
              <a:off x="4568517" y="3003373"/>
              <a:ext cx="2981939" cy="2555875"/>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1" name="Dowolny kształt: kształt 20">
              <a:extLst>
                <a:ext uri="{FF2B5EF4-FFF2-40B4-BE49-F238E27FC236}">
                  <a16:creationId xmlns:a16="http://schemas.microsoft.com/office/drawing/2014/main" id="{AB4EF5AF-89EB-482C-B928-B51B46B2225B}"/>
                </a:ext>
              </a:extLst>
            </p:cNvPr>
            <p:cNvSpPr/>
            <p:nvPr/>
          </p:nvSpPr>
          <p:spPr>
            <a:xfrm>
              <a:off x="4568517"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strip</a:t>
              </a:r>
              <a:r>
                <a:rPr lang="pl-PL" sz="2600" b="1" kern="1200" dirty="0"/>
                <a:t> </a:t>
              </a:r>
              <a:r>
                <a:rPr lang="pl-PL" sz="2600" b="1" kern="1200" dirty="0" err="1"/>
                <a:t>intercropping</a:t>
              </a:r>
              <a:endParaRPr lang="pl-PL" sz="2600" b="1" kern="1200" dirty="0"/>
            </a:p>
          </p:txBody>
        </p:sp>
        <p:sp>
          <p:nvSpPr>
            <p:cNvPr id="22" name="Prostokąt 21">
              <a:extLst>
                <a:ext uri="{FF2B5EF4-FFF2-40B4-BE49-F238E27FC236}">
                  <a16:creationId xmlns:a16="http://schemas.microsoft.com/office/drawing/2014/main" id="{EEE82FA1-806E-4FF9-886F-C83FC6D29ED2}"/>
                </a:ext>
              </a:extLst>
            </p:cNvPr>
            <p:cNvSpPr/>
            <p:nvPr/>
          </p:nvSpPr>
          <p:spPr>
            <a:xfrm>
              <a:off x="7854606" y="3003373"/>
              <a:ext cx="2981939" cy="2555875"/>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3" name="Dowolny kształt: kształt 22">
              <a:extLst>
                <a:ext uri="{FF2B5EF4-FFF2-40B4-BE49-F238E27FC236}">
                  <a16:creationId xmlns:a16="http://schemas.microsoft.com/office/drawing/2014/main" id="{4D48D804-D2D9-4FB1-84B8-BE827BDA99D0}"/>
                </a:ext>
              </a:extLst>
            </p:cNvPr>
            <p:cNvSpPr/>
            <p:nvPr/>
          </p:nvSpPr>
          <p:spPr>
            <a:xfrm>
              <a:off x="7854606"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mixed</a:t>
              </a:r>
              <a:r>
                <a:rPr lang="en-US" sz="2600" b="1" kern="1200" dirty="0"/>
                <a:t> </a:t>
              </a:r>
              <a:r>
                <a:rPr lang="pl-PL" sz="2600" b="1" kern="1200" dirty="0"/>
                <a:t>i</a:t>
              </a:r>
              <a:r>
                <a:rPr lang="en-US" sz="2600" b="1" kern="1200" dirty="0" err="1"/>
                <a:t>ntercropping</a:t>
              </a:r>
              <a:endParaRPr lang="pl-PL" sz="2600" b="1" kern="1200" dirty="0"/>
            </a:p>
          </p:txBody>
        </p:sp>
      </p:grpSp>
      <p:sp>
        <p:nvSpPr>
          <p:cNvPr id="14" name="Text Placeholder 4">
            <a:extLst>
              <a:ext uri="{FF2B5EF4-FFF2-40B4-BE49-F238E27FC236}">
                <a16:creationId xmlns:a16="http://schemas.microsoft.com/office/drawing/2014/main" id="{D42FACE0-22F5-430B-AE68-BE4759737922}"/>
              </a:ext>
            </a:extLst>
          </p:cNvPr>
          <p:cNvSpPr txBox="1">
            <a:spLocks/>
          </p:cNvSpPr>
          <p:nvPr/>
        </p:nvSpPr>
        <p:spPr>
          <a:xfrm>
            <a:off x="798380" y="1675587"/>
            <a:ext cx="1059523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dirty="0"/>
              <a:t>Intercropping involves growing two or more crops simultaneously on the same field, with the planting patterns and the crops chosen so that they complement each other. This strategy can take several forms:</a:t>
            </a:r>
            <a:endParaRPr lang="pl-PL" dirty="0"/>
          </a:p>
        </p:txBody>
      </p:sp>
      <p:sp>
        <p:nvSpPr>
          <p:cNvPr id="15" name="Text Placeholder 3">
            <a:extLst>
              <a:ext uri="{FF2B5EF4-FFF2-40B4-BE49-F238E27FC236}">
                <a16:creationId xmlns:a16="http://schemas.microsoft.com/office/drawing/2014/main" id="{42F29C54-6F0E-4BD3-8473-E26864846171}"/>
              </a:ext>
            </a:extLst>
          </p:cNvPr>
          <p:cNvSpPr txBox="1">
            <a:spLocks/>
          </p:cNvSpPr>
          <p:nvPr/>
        </p:nvSpPr>
        <p:spPr>
          <a:xfrm>
            <a:off x="798381" y="761603"/>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Forms</a:t>
            </a:r>
            <a:r>
              <a:rPr lang="pl-PL" b="1" dirty="0"/>
              <a:t> of </a:t>
            </a:r>
            <a:r>
              <a:rPr lang="pl-PL" b="1" dirty="0" err="1"/>
              <a:t>Intercropping</a:t>
            </a:r>
            <a:endParaRPr lang="pl-PL" b="1" dirty="0"/>
          </a:p>
        </p:txBody>
      </p:sp>
    </p:spTree>
    <p:extLst>
      <p:ext uri="{BB962C8B-B14F-4D97-AF65-F5344CB8AC3E}">
        <p14:creationId xmlns:p14="http://schemas.microsoft.com/office/powerpoint/2010/main" val="141114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83D591D-11B0-4CE8-94C9-4E3880DF10EA}"/>
              </a:ext>
            </a:extLst>
          </p:cNvPr>
          <p:cNvSpPr txBox="1">
            <a:spLocks/>
          </p:cNvSpPr>
          <p:nvPr/>
        </p:nvSpPr>
        <p:spPr>
          <a:xfrm>
            <a:off x="798382" y="636781"/>
            <a:ext cx="997590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Schemes</a:t>
            </a:r>
            <a:r>
              <a:rPr lang="pl-PL" b="1" dirty="0"/>
              <a:t> of </a:t>
            </a:r>
            <a:r>
              <a:rPr lang="pl-PL" b="1" dirty="0" err="1"/>
              <a:t>Various</a:t>
            </a:r>
            <a:r>
              <a:rPr lang="pl-PL" b="1" dirty="0"/>
              <a:t> </a:t>
            </a:r>
            <a:r>
              <a:rPr lang="pl-PL" b="1" dirty="0" err="1"/>
              <a:t>Forms</a:t>
            </a:r>
            <a:r>
              <a:rPr lang="pl-PL" b="1" dirty="0"/>
              <a:t> of </a:t>
            </a:r>
            <a:r>
              <a:rPr lang="pl-PL" b="1" dirty="0" err="1"/>
              <a:t>Intercropping</a:t>
            </a:r>
            <a:endParaRPr lang="pl-PL" b="1" dirty="0"/>
          </a:p>
        </p:txBody>
      </p:sp>
      <p:grpSp>
        <p:nvGrpSpPr>
          <p:cNvPr id="32" name="Grupa 31">
            <a:extLst>
              <a:ext uri="{FF2B5EF4-FFF2-40B4-BE49-F238E27FC236}">
                <a16:creationId xmlns:a16="http://schemas.microsoft.com/office/drawing/2014/main" id="{A0EEDEB7-EE07-48C3-AC1E-989517009BDC}"/>
              </a:ext>
            </a:extLst>
          </p:cNvPr>
          <p:cNvGrpSpPr/>
          <p:nvPr/>
        </p:nvGrpSpPr>
        <p:grpSpPr>
          <a:xfrm>
            <a:off x="4655307" y="1760467"/>
            <a:ext cx="2853268" cy="2081487"/>
            <a:chOff x="4908766" y="1749593"/>
            <a:chExt cx="2858380" cy="2081487"/>
          </a:xfrm>
        </p:grpSpPr>
        <p:grpSp>
          <p:nvGrpSpPr>
            <p:cNvPr id="61" name="Grupa 60">
              <a:extLst>
                <a:ext uri="{FF2B5EF4-FFF2-40B4-BE49-F238E27FC236}">
                  <a16:creationId xmlns:a16="http://schemas.microsoft.com/office/drawing/2014/main" id="{E8D65F50-E196-4BFF-A02D-C56630C35F7F}"/>
                </a:ext>
              </a:extLst>
            </p:cNvPr>
            <p:cNvGrpSpPr/>
            <p:nvPr/>
          </p:nvGrpSpPr>
          <p:grpSpPr>
            <a:xfrm>
              <a:off x="4908766" y="1751085"/>
              <a:ext cx="388483" cy="2079988"/>
              <a:chOff x="3977643" y="1745669"/>
              <a:chExt cx="263237" cy="1311704"/>
            </a:xfrm>
          </p:grpSpPr>
          <p:sp>
            <p:nvSpPr>
              <p:cNvPr id="58" name="Schemat blokowy: łącznik 57">
                <a:extLst>
                  <a:ext uri="{FF2B5EF4-FFF2-40B4-BE49-F238E27FC236}">
                    <a16:creationId xmlns:a16="http://schemas.microsoft.com/office/drawing/2014/main" id="{216B9ED3-3AE8-435D-A005-C8C6CCF97D0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2" name="Schemat blokowy: łącznik 51">
                <a:extLst>
                  <a:ext uri="{FF2B5EF4-FFF2-40B4-BE49-F238E27FC236}">
                    <a16:creationId xmlns:a16="http://schemas.microsoft.com/office/drawing/2014/main" id="{79389A40-672C-4589-B593-14B39BDCF79A}"/>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6" name="Schemat blokowy: łącznik 45">
                <a:extLst>
                  <a:ext uri="{FF2B5EF4-FFF2-40B4-BE49-F238E27FC236}">
                    <a16:creationId xmlns:a16="http://schemas.microsoft.com/office/drawing/2014/main" id="{E3F05733-49AE-42EB-8E2C-78DD0CAF544F}"/>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0" name="Schemat blokowy: łącznik 39">
                <a:extLst>
                  <a:ext uri="{FF2B5EF4-FFF2-40B4-BE49-F238E27FC236}">
                    <a16:creationId xmlns:a16="http://schemas.microsoft.com/office/drawing/2014/main" id="{88CF08F5-994C-4675-A781-8D074153BC4D}"/>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3" name="Grupa 62">
              <a:extLst>
                <a:ext uri="{FF2B5EF4-FFF2-40B4-BE49-F238E27FC236}">
                  <a16:creationId xmlns:a16="http://schemas.microsoft.com/office/drawing/2014/main" id="{97CF6D3C-2D7E-431B-A002-B66D5FBCAA38}"/>
                </a:ext>
              </a:extLst>
            </p:cNvPr>
            <p:cNvGrpSpPr/>
            <p:nvPr/>
          </p:nvGrpSpPr>
          <p:grpSpPr>
            <a:xfrm>
              <a:off x="5404592" y="1751085"/>
              <a:ext cx="388483" cy="2079988"/>
              <a:chOff x="3977643" y="1745669"/>
              <a:chExt cx="263237" cy="1311704"/>
            </a:xfrm>
          </p:grpSpPr>
          <p:sp>
            <p:nvSpPr>
              <p:cNvPr id="64" name="Schemat blokowy: łącznik 63">
                <a:extLst>
                  <a:ext uri="{FF2B5EF4-FFF2-40B4-BE49-F238E27FC236}">
                    <a16:creationId xmlns:a16="http://schemas.microsoft.com/office/drawing/2014/main" id="{998A5112-53B4-44AB-9869-C3F36AEA8890}"/>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5" name="Schemat blokowy: łącznik 64">
                <a:extLst>
                  <a:ext uri="{FF2B5EF4-FFF2-40B4-BE49-F238E27FC236}">
                    <a16:creationId xmlns:a16="http://schemas.microsoft.com/office/drawing/2014/main" id="{FAF0C735-CB7A-4DC1-B9C8-368639F179DE}"/>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6" name="Schemat blokowy: łącznik 65">
                <a:extLst>
                  <a:ext uri="{FF2B5EF4-FFF2-40B4-BE49-F238E27FC236}">
                    <a16:creationId xmlns:a16="http://schemas.microsoft.com/office/drawing/2014/main" id="{5EB6AF46-FD4C-4F90-AD03-D399D74CCF5B}"/>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7" name="Schemat blokowy: łącznik 66">
                <a:extLst>
                  <a:ext uri="{FF2B5EF4-FFF2-40B4-BE49-F238E27FC236}">
                    <a16:creationId xmlns:a16="http://schemas.microsoft.com/office/drawing/2014/main" id="{970F8ACF-6B44-46E7-92A7-48B1E4773309}"/>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8" name="Grupa 67">
              <a:extLst>
                <a:ext uri="{FF2B5EF4-FFF2-40B4-BE49-F238E27FC236}">
                  <a16:creationId xmlns:a16="http://schemas.microsoft.com/office/drawing/2014/main" id="{20A7A9CB-F825-4CC1-A748-E5E60F735111}"/>
                </a:ext>
              </a:extLst>
            </p:cNvPr>
            <p:cNvGrpSpPr/>
            <p:nvPr/>
          </p:nvGrpSpPr>
          <p:grpSpPr>
            <a:xfrm>
              <a:off x="5900418" y="1751092"/>
              <a:ext cx="388483" cy="2079988"/>
              <a:chOff x="3977643" y="1745669"/>
              <a:chExt cx="263237" cy="1311704"/>
            </a:xfrm>
          </p:grpSpPr>
          <p:sp>
            <p:nvSpPr>
              <p:cNvPr id="69" name="Schemat blokowy: łącznik 68">
                <a:extLst>
                  <a:ext uri="{FF2B5EF4-FFF2-40B4-BE49-F238E27FC236}">
                    <a16:creationId xmlns:a16="http://schemas.microsoft.com/office/drawing/2014/main" id="{36E36F40-A210-46F5-8284-C14155C43F1A}"/>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0" name="Schemat blokowy: łącznik 69">
                <a:extLst>
                  <a:ext uri="{FF2B5EF4-FFF2-40B4-BE49-F238E27FC236}">
                    <a16:creationId xmlns:a16="http://schemas.microsoft.com/office/drawing/2014/main" id="{113F78A1-8385-4750-BD49-41D950B6E563}"/>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1" name="Schemat blokowy: łącznik 70">
                <a:extLst>
                  <a:ext uri="{FF2B5EF4-FFF2-40B4-BE49-F238E27FC236}">
                    <a16:creationId xmlns:a16="http://schemas.microsoft.com/office/drawing/2014/main" id="{2701598D-1CC1-4716-ADD4-BF7513361CF5}"/>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2" name="Schemat blokowy: łącznik 71">
                <a:extLst>
                  <a:ext uri="{FF2B5EF4-FFF2-40B4-BE49-F238E27FC236}">
                    <a16:creationId xmlns:a16="http://schemas.microsoft.com/office/drawing/2014/main" id="{54C9EFA8-7C3F-4EFD-A968-8FA91DFB2636}"/>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2FDF2C9D-7D49-4192-B9FB-FDB5B627B900}"/>
                </a:ext>
              </a:extLst>
            </p:cNvPr>
            <p:cNvGrpSpPr/>
            <p:nvPr/>
          </p:nvGrpSpPr>
          <p:grpSpPr>
            <a:xfrm>
              <a:off x="7378663" y="1749593"/>
              <a:ext cx="388483" cy="2079988"/>
              <a:chOff x="3641670" y="1745670"/>
              <a:chExt cx="263237" cy="1311704"/>
            </a:xfrm>
          </p:grpSpPr>
          <p:sp>
            <p:nvSpPr>
              <p:cNvPr id="74" name="Schemat blokowy: łącznik 73">
                <a:extLst>
                  <a:ext uri="{FF2B5EF4-FFF2-40B4-BE49-F238E27FC236}">
                    <a16:creationId xmlns:a16="http://schemas.microsoft.com/office/drawing/2014/main" id="{363D8D8D-BD45-480F-B6EF-BA15240C9BE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Schemat blokowy: łącznik 74">
                <a:extLst>
                  <a:ext uri="{FF2B5EF4-FFF2-40B4-BE49-F238E27FC236}">
                    <a16:creationId xmlns:a16="http://schemas.microsoft.com/office/drawing/2014/main" id="{24FE3DE0-F233-42FD-9DBF-AF145385500B}"/>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Schemat blokowy: łącznik 75">
                <a:extLst>
                  <a:ext uri="{FF2B5EF4-FFF2-40B4-BE49-F238E27FC236}">
                    <a16:creationId xmlns:a16="http://schemas.microsoft.com/office/drawing/2014/main" id="{82244FA8-23CE-49B3-ABE6-087A1EC3442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Schemat blokowy: łącznik 76">
                <a:extLst>
                  <a:ext uri="{FF2B5EF4-FFF2-40B4-BE49-F238E27FC236}">
                    <a16:creationId xmlns:a16="http://schemas.microsoft.com/office/drawing/2014/main" id="{E48097E1-F5F0-40B1-BB42-D56A34C5C918}"/>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3245450E-D774-4714-93F3-DAFC78EAA9B8}"/>
                </a:ext>
              </a:extLst>
            </p:cNvPr>
            <p:cNvGrpSpPr/>
            <p:nvPr/>
          </p:nvGrpSpPr>
          <p:grpSpPr>
            <a:xfrm>
              <a:off x="6905707" y="1751087"/>
              <a:ext cx="388483" cy="2079988"/>
              <a:chOff x="3641670" y="1745670"/>
              <a:chExt cx="263237" cy="1311704"/>
            </a:xfrm>
          </p:grpSpPr>
          <p:sp>
            <p:nvSpPr>
              <p:cNvPr id="79" name="Schemat blokowy: łącznik 78">
                <a:extLst>
                  <a:ext uri="{FF2B5EF4-FFF2-40B4-BE49-F238E27FC236}">
                    <a16:creationId xmlns:a16="http://schemas.microsoft.com/office/drawing/2014/main" id="{1FD18ADE-A8C6-4333-861C-6FBED0110B0A}"/>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Schemat blokowy: łącznik 79">
                <a:extLst>
                  <a:ext uri="{FF2B5EF4-FFF2-40B4-BE49-F238E27FC236}">
                    <a16:creationId xmlns:a16="http://schemas.microsoft.com/office/drawing/2014/main" id="{55707291-220F-48D1-B79A-645FC175E574}"/>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1" name="Schemat blokowy: łącznik 80">
                <a:extLst>
                  <a:ext uri="{FF2B5EF4-FFF2-40B4-BE49-F238E27FC236}">
                    <a16:creationId xmlns:a16="http://schemas.microsoft.com/office/drawing/2014/main" id="{6B117931-8D47-4F9B-8FFE-B4B2B4B1F96B}"/>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Schemat blokowy: łącznik 81">
                <a:extLst>
                  <a:ext uri="{FF2B5EF4-FFF2-40B4-BE49-F238E27FC236}">
                    <a16:creationId xmlns:a16="http://schemas.microsoft.com/office/drawing/2014/main" id="{217EF76F-2743-4FCD-B3E4-AF8E58CAAFA7}"/>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83" name="Grupa 82">
              <a:extLst>
                <a:ext uri="{FF2B5EF4-FFF2-40B4-BE49-F238E27FC236}">
                  <a16:creationId xmlns:a16="http://schemas.microsoft.com/office/drawing/2014/main" id="{5ACD1999-D131-4386-A5B2-E130578D438F}"/>
                </a:ext>
              </a:extLst>
            </p:cNvPr>
            <p:cNvGrpSpPr/>
            <p:nvPr/>
          </p:nvGrpSpPr>
          <p:grpSpPr>
            <a:xfrm>
              <a:off x="6404769" y="1751087"/>
              <a:ext cx="388483" cy="2079988"/>
              <a:chOff x="3641670" y="1745670"/>
              <a:chExt cx="263237" cy="1311704"/>
            </a:xfrm>
          </p:grpSpPr>
          <p:sp>
            <p:nvSpPr>
              <p:cNvPr id="84" name="Schemat blokowy: łącznik 83">
                <a:extLst>
                  <a:ext uri="{FF2B5EF4-FFF2-40B4-BE49-F238E27FC236}">
                    <a16:creationId xmlns:a16="http://schemas.microsoft.com/office/drawing/2014/main" id="{4037AAD3-4156-4DA4-9E0D-40E692789A1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Schemat blokowy: łącznik 84">
                <a:extLst>
                  <a:ext uri="{FF2B5EF4-FFF2-40B4-BE49-F238E27FC236}">
                    <a16:creationId xmlns:a16="http://schemas.microsoft.com/office/drawing/2014/main" id="{A93200B3-2806-485A-91DC-9AFB6B7F7FE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Schemat blokowy: łącznik 85">
                <a:extLst>
                  <a:ext uri="{FF2B5EF4-FFF2-40B4-BE49-F238E27FC236}">
                    <a16:creationId xmlns:a16="http://schemas.microsoft.com/office/drawing/2014/main" id="{F50A2CD4-5C30-4F6A-A787-0142D3982769}"/>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Schemat blokowy: łącznik 86">
                <a:extLst>
                  <a:ext uri="{FF2B5EF4-FFF2-40B4-BE49-F238E27FC236}">
                    <a16:creationId xmlns:a16="http://schemas.microsoft.com/office/drawing/2014/main" id="{63238F62-3EB4-4C50-99B0-C60E68E9F55F}"/>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161" name="pole tekstowe 160">
            <a:extLst>
              <a:ext uri="{FF2B5EF4-FFF2-40B4-BE49-F238E27FC236}">
                <a16:creationId xmlns:a16="http://schemas.microsoft.com/office/drawing/2014/main" id="{34123A61-4E5B-4977-B3E6-EB3CD995F635}"/>
              </a:ext>
            </a:extLst>
          </p:cNvPr>
          <p:cNvSpPr txBox="1"/>
          <p:nvPr/>
        </p:nvSpPr>
        <p:spPr>
          <a:xfrm>
            <a:off x="663096" y="4142992"/>
            <a:ext cx="2320522" cy="830997"/>
          </a:xfrm>
          <a:prstGeom prst="rect">
            <a:avLst/>
          </a:prstGeom>
          <a:noFill/>
        </p:spPr>
        <p:txBody>
          <a:bodyPr wrap="square" rtlCol="0">
            <a:spAutoFit/>
          </a:bodyPr>
          <a:lstStyle/>
          <a:p>
            <a:pPr algn="ctr"/>
            <a:r>
              <a:rPr lang="pl-PL" sz="2400" b="1" dirty="0">
                <a:solidFill>
                  <a:srgbClr val="231F20"/>
                </a:solidFill>
              </a:rPr>
              <a:t>Row Intercropping</a:t>
            </a:r>
          </a:p>
        </p:txBody>
      </p:sp>
      <p:sp>
        <p:nvSpPr>
          <p:cNvPr id="162" name="pole tekstowe 161">
            <a:extLst>
              <a:ext uri="{FF2B5EF4-FFF2-40B4-BE49-F238E27FC236}">
                <a16:creationId xmlns:a16="http://schemas.microsoft.com/office/drawing/2014/main" id="{FB1EE2F8-3F13-4428-A60C-7FEBCFD08DC3}"/>
              </a:ext>
            </a:extLst>
          </p:cNvPr>
          <p:cNvSpPr txBox="1"/>
          <p:nvPr/>
        </p:nvSpPr>
        <p:spPr>
          <a:xfrm>
            <a:off x="4935739" y="4114731"/>
            <a:ext cx="2320522" cy="830997"/>
          </a:xfrm>
          <a:prstGeom prst="rect">
            <a:avLst/>
          </a:prstGeom>
          <a:noFill/>
        </p:spPr>
        <p:txBody>
          <a:bodyPr wrap="square" rtlCol="0">
            <a:spAutoFit/>
          </a:bodyPr>
          <a:lstStyle/>
          <a:p>
            <a:pPr algn="ctr"/>
            <a:r>
              <a:rPr lang="pl-PL" sz="2400" b="1" dirty="0">
                <a:solidFill>
                  <a:srgbClr val="231F20"/>
                </a:solidFill>
              </a:rPr>
              <a:t>Strip Intercropping</a:t>
            </a:r>
          </a:p>
        </p:txBody>
      </p:sp>
      <p:sp>
        <p:nvSpPr>
          <p:cNvPr id="163" name="pole tekstowe 162">
            <a:extLst>
              <a:ext uri="{FF2B5EF4-FFF2-40B4-BE49-F238E27FC236}">
                <a16:creationId xmlns:a16="http://schemas.microsoft.com/office/drawing/2014/main" id="{280C9137-B459-4D82-984F-BEA79DD2E212}"/>
              </a:ext>
            </a:extLst>
          </p:cNvPr>
          <p:cNvSpPr txBox="1"/>
          <p:nvPr/>
        </p:nvSpPr>
        <p:spPr>
          <a:xfrm>
            <a:off x="8869165" y="4141522"/>
            <a:ext cx="2652638" cy="830997"/>
          </a:xfrm>
          <a:prstGeom prst="rect">
            <a:avLst/>
          </a:prstGeom>
          <a:noFill/>
        </p:spPr>
        <p:txBody>
          <a:bodyPr wrap="square" rtlCol="0">
            <a:spAutoFit/>
          </a:bodyPr>
          <a:lstStyle/>
          <a:p>
            <a:pPr algn="ctr"/>
            <a:r>
              <a:rPr lang="pl-PL" sz="2400" b="1" dirty="0">
                <a:solidFill>
                  <a:srgbClr val="231F20"/>
                </a:solidFill>
              </a:rPr>
              <a:t>Mixed Intercropping</a:t>
            </a:r>
          </a:p>
        </p:txBody>
      </p:sp>
      <p:grpSp>
        <p:nvGrpSpPr>
          <p:cNvPr id="36" name="Grupa 35">
            <a:extLst>
              <a:ext uri="{FF2B5EF4-FFF2-40B4-BE49-F238E27FC236}">
                <a16:creationId xmlns:a16="http://schemas.microsoft.com/office/drawing/2014/main" id="{70877733-5787-4C8A-B405-A23B3167E3DC}"/>
              </a:ext>
            </a:extLst>
          </p:cNvPr>
          <p:cNvGrpSpPr/>
          <p:nvPr/>
        </p:nvGrpSpPr>
        <p:grpSpPr>
          <a:xfrm>
            <a:off x="3113065" y="5212250"/>
            <a:ext cx="2198992" cy="861774"/>
            <a:chOff x="2940802" y="4934789"/>
            <a:chExt cx="2198992" cy="861774"/>
          </a:xfrm>
        </p:grpSpPr>
        <p:grpSp>
          <p:nvGrpSpPr>
            <p:cNvPr id="34" name="Grupa 33">
              <a:extLst>
                <a:ext uri="{FF2B5EF4-FFF2-40B4-BE49-F238E27FC236}">
                  <a16:creationId xmlns:a16="http://schemas.microsoft.com/office/drawing/2014/main" id="{B6122FA7-330C-4A0E-A87F-02026D6FD60C}"/>
                </a:ext>
              </a:extLst>
            </p:cNvPr>
            <p:cNvGrpSpPr/>
            <p:nvPr/>
          </p:nvGrpSpPr>
          <p:grpSpPr>
            <a:xfrm>
              <a:off x="2940802" y="4945033"/>
              <a:ext cx="388624" cy="788154"/>
              <a:chOff x="1626418" y="5028161"/>
              <a:chExt cx="388624" cy="788154"/>
            </a:xfrm>
          </p:grpSpPr>
          <p:sp>
            <p:nvSpPr>
              <p:cNvPr id="123" name="Schemat blokowy: łącznik 122">
                <a:extLst>
                  <a:ext uri="{FF2B5EF4-FFF2-40B4-BE49-F238E27FC236}">
                    <a16:creationId xmlns:a16="http://schemas.microsoft.com/office/drawing/2014/main" id="{106A0DF0-A37F-4C54-9AF2-93F38D6B1741}"/>
                  </a:ext>
                </a:extLst>
              </p:cNvPr>
              <p:cNvSpPr/>
              <p:nvPr/>
            </p:nvSpPr>
            <p:spPr>
              <a:xfrm>
                <a:off x="1626418" y="5028161"/>
                <a:ext cx="383371" cy="3460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231F20"/>
                  </a:solidFill>
                </a:endParaRPr>
              </a:p>
            </p:txBody>
          </p:sp>
          <p:sp>
            <p:nvSpPr>
              <p:cNvPr id="128" name="Schemat blokowy: łącznik 127">
                <a:extLst>
                  <a:ext uri="{FF2B5EF4-FFF2-40B4-BE49-F238E27FC236}">
                    <a16:creationId xmlns:a16="http://schemas.microsoft.com/office/drawing/2014/main" id="{77D0867C-3C0B-498D-AB10-68D976CB5B1D}"/>
                  </a:ext>
                </a:extLst>
              </p:cNvPr>
              <p:cNvSpPr/>
              <p:nvPr/>
            </p:nvSpPr>
            <p:spPr>
              <a:xfrm>
                <a:off x="1631671" y="5470298"/>
                <a:ext cx="383371" cy="346017"/>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solidFill>
                    <a:srgbClr val="231F20"/>
                  </a:solidFill>
                </a:endParaRPr>
              </a:p>
            </p:txBody>
          </p:sp>
        </p:grpSp>
        <p:sp>
          <p:nvSpPr>
            <p:cNvPr id="35" name="pole tekstowe 34">
              <a:extLst>
                <a:ext uri="{FF2B5EF4-FFF2-40B4-BE49-F238E27FC236}">
                  <a16:creationId xmlns:a16="http://schemas.microsoft.com/office/drawing/2014/main" id="{BC45BA9F-F046-41AD-8281-BC9E39050B89}"/>
                </a:ext>
              </a:extLst>
            </p:cNvPr>
            <p:cNvSpPr txBox="1"/>
            <p:nvPr/>
          </p:nvSpPr>
          <p:spPr>
            <a:xfrm>
              <a:off x="3409369" y="4934789"/>
              <a:ext cx="1730425" cy="861774"/>
            </a:xfrm>
            <a:prstGeom prst="rect">
              <a:avLst/>
            </a:prstGeom>
            <a:noFill/>
          </p:spPr>
          <p:txBody>
            <a:bodyPr wrap="square" rtlCol="0">
              <a:spAutoFit/>
            </a:bodyPr>
            <a:lstStyle/>
            <a:p>
              <a:pPr>
                <a:spcBef>
                  <a:spcPts val="600"/>
                </a:spcBef>
                <a:spcAft>
                  <a:spcPts val="600"/>
                </a:spcAft>
              </a:pPr>
              <a:r>
                <a:rPr lang="pl-PL" sz="2000" b="1" dirty="0">
                  <a:solidFill>
                    <a:srgbClr val="231F20"/>
                  </a:solidFill>
                </a:rPr>
                <a:t>Plant A</a:t>
              </a:r>
            </a:p>
            <a:p>
              <a:pPr>
                <a:spcBef>
                  <a:spcPts val="600"/>
                </a:spcBef>
                <a:spcAft>
                  <a:spcPts val="600"/>
                </a:spcAft>
              </a:pPr>
              <a:r>
                <a:rPr lang="pl-PL" sz="2000" b="1" dirty="0">
                  <a:solidFill>
                    <a:srgbClr val="231F20"/>
                  </a:solidFill>
                </a:rPr>
                <a:t>Plant B</a:t>
              </a:r>
            </a:p>
          </p:txBody>
        </p:sp>
      </p:grpSp>
      <p:grpSp>
        <p:nvGrpSpPr>
          <p:cNvPr id="33" name="Grupa 32">
            <a:extLst>
              <a:ext uri="{FF2B5EF4-FFF2-40B4-BE49-F238E27FC236}">
                <a16:creationId xmlns:a16="http://schemas.microsoft.com/office/drawing/2014/main" id="{8CC2FBA3-257F-4368-9C40-4145C9FF2212}"/>
              </a:ext>
            </a:extLst>
          </p:cNvPr>
          <p:cNvGrpSpPr/>
          <p:nvPr/>
        </p:nvGrpSpPr>
        <p:grpSpPr>
          <a:xfrm>
            <a:off x="663096" y="1749592"/>
            <a:ext cx="2663632" cy="2092362"/>
            <a:chOff x="442230" y="1749592"/>
            <a:chExt cx="2884498" cy="2092362"/>
          </a:xfrm>
        </p:grpSpPr>
        <p:grpSp>
          <p:nvGrpSpPr>
            <p:cNvPr id="31" name="Grupa 30">
              <a:extLst>
                <a:ext uri="{FF2B5EF4-FFF2-40B4-BE49-F238E27FC236}">
                  <a16:creationId xmlns:a16="http://schemas.microsoft.com/office/drawing/2014/main" id="{0841E8F8-661E-4907-96E1-0350603306A9}"/>
                </a:ext>
              </a:extLst>
            </p:cNvPr>
            <p:cNvGrpSpPr>
              <a:grpSpLocks noChangeAspect="1"/>
            </p:cNvGrpSpPr>
            <p:nvPr/>
          </p:nvGrpSpPr>
          <p:grpSpPr>
            <a:xfrm>
              <a:off x="442230" y="1749592"/>
              <a:ext cx="1877310" cy="2081482"/>
              <a:chOff x="1014845" y="1745673"/>
              <a:chExt cx="1271156" cy="1311704"/>
            </a:xfrm>
          </p:grpSpPr>
          <p:grpSp>
            <p:nvGrpSpPr>
              <p:cNvPr id="9" name="Grupa 8">
                <a:extLst>
                  <a:ext uri="{FF2B5EF4-FFF2-40B4-BE49-F238E27FC236}">
                    <a16:creationId xmlns:a16="http://schemas.microsoft.com/office/drawing/2014/main" id="{AF6E6B9F-D0E3-40F5-ABB9-874A98FC5F6A}"/>
                  </a:ext>
                </a:extLst>
              </p:cNvPr>
              <p:cNvGrpSpPr/>
              <p:nvPr/>
            </p:nvGrpSpPr>
            <p:grpSpPr>
              <a:xfrm>
                <a:off x="1018309" y="1745673"/>
                <a:ext cx="1267692" cy="218211"/>
                <a:chOff x="1007918" y="1724889"/>
                <a:chExt cx="1267692" cy="218211"/>
              </a:xfrm>
            </p:grpSpPr>
            <p:grpSp>
              <p:nvGrpSpPr>
                <p:cNvPr id="5" name="Grupa 4">
                  <a:extLst>
                    <a:ext uri="{FF2B5EF4-FFF2-40B4-BE49-F238E27FC236}">
                      <a16:creationId xmlns:a16="http://schemas.microsoft.com/office/drawing/2014/main" id="{2F255937-E4DD-41D4-B0AC-6575FB5EA42D}"/>
                    </a:ext>
                  </a:extLst>
                </p:cNvPr>
                <p:cNvGrpSpPr/>
                <p:nvPr/>
              </p:nvGrpSpPr>
              <p:grpSpPr>
                <a:xfrm>
                  <a:off x="1007918" y="1724890"/>
                  <a:ext cx="595746" cy="218210"/>
                  <a:chOff x="1007918" y="1724890"/>
                  <a:chExt cx="595746" cy="218210"/>
                </a:xfrm>
              </p:grpSpPr>
              <p:sp>
                <p:nvSpPr>
                  <p:cNvPr id="3" name="Schemat blokowy: łącznik 2">
                    <a:extLst>
                      <a:ext uri="{FF2B5EF4-FFF2-40B4-BE49-F238E27FC236}">
                        <a16:creationId xmlns:a16="http://schemas.microsoft.com/office/drawing/2014/main" id="{716D9094-132E-4E1D-8E1C-72E9FA4941D2}"/>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chemat blokowy: łącznik 3">
                    <a:extLst>
                      <a:ext uri="{FF2B5EF4-FFF2-40B4-BE49-F238E27FC236}">
                        <a16:creationId xmlns:a16="http://schemas.microsoft.com/office/drawing/2014/main" id="{2D4218AC-8160-456A-A105-E2AF25C98452}"/>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 name="Grupa 5">
                  <a:extLst>
                    <a:ext uri="{FF2B5EF4-FFF2-40B4-BE49-F238E27FC236}">
                      <a16:creationId xmlns:a16="http://schemas.microsoft.com/office/drawing/2014/main" id="{9C32DF25-31A0-4305-940A-80782A1CFBF0}"/>
                    </a:ext>
                  </a:extLst>
                </p:cNvPr>
                <p:cNvGrpSpPr/>
                <p:nvPr/>
              </p:nvGrpSpPr>
              <p:grpSpPr>
                <a:xfrm>
                  <a:off x="1679864" y="1724889"/>
                  <a:ext cx="595746" cy="218210"/>
                  <a:chOff x="1007918" y="1724890"/>
                  <a:chExt cx="595746" cy="218210"/>
                </a:xfrm>
              </p:grpSpPr>
              <p:sp>
                <p:nvSpPr>
                  <p:cNvPr id="7" name="Schemat blokowy: łącznik 6">
                    <a:extLst>
                      <a:ext uri="{FF2B5EF4-FFF2-40B4-BE49-F238E27FC236}">
                        <a16:creationId xmlns:a16="http://schemas.microsoft.com/office/drawing/2014/main" id="{274234BE-0357-4978-9E5E-C3719EF54ECD}"/>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Schemat blokowy: łącznik 7">
                    <a:extLst>
                      <a:ext uri="{FF2B5EF4-FFF2-40B4-BE49-F238E27FC236}">
                        <a16:creationId xmlns:a16="http://schemas.microsoft.com/office/drawing/2014/main" id="{9DDC6C52-F20C-4D88-A518-33BB4708C690}"/>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0" name="Grupa 9">
                <a:extLst>
                  <a:ext uri="{FF2B5EF4-FFF2-40B4-BE49-F238E27FC236}">
                    <a16:creationId xmlns:a16="http://schemas.microsoft.com/office/drawing/2014/main" id="{05AE89AF-A237-4263-8E29-15B2519F9782}"/>
                  </a:ext>
                </a:extLst>
              </p:cNvPr>
              <p:cNvGrpSpPr/>
              <p:nvPr/>
            </p:nvGrpSpPr>
            <p:grpSpPr>
              <a:xfrm>
                <a:off x="1014845" y="2123283"/>
                <a:ext cx="1267692" cy="218211"/>
                <a:chOff x="1007918" y="1724889"/>
                <a:chExt cx="1267692" cy="218211"/>
              </a:xfrm>
            </p:grpSpPr>
            <p:grpSp>
              <p:nvGrpSpPr>
                <p:cNvPr id="11" name="Grupa 10">
                  <a:extLst>
                    <a:ext uri="{FF2B5EF4-FFF2-40B4-BE49-F238E27FC236}">
                      <a16:creationId xmlns:a16="http://schemas.microsoft.com/office/drawing/2014/main" id="{B9FB80B5-5A18-42C1-BBFD-F0D57423702B}"/>
                    </a:ext>
                  </a:extLst>
                </p:cNvPr>
                <p:cNvGrpSpPr/>
                <p:nvPr/>
              </p:nvGrpSpPr>
              <p:grpSpPr>
                <a:xfrm>
                  <a:off x="1007918" y="1724890"/>
                  <a:ext cx="595746" cy="218210"/>
                  <a:chOff x="1007918" y="1724890"/>
                  <a:chExt cx="595746" cy="218210"/>
                </a:xfrm>
              </p:grpSpPr>
              <p:sp>
                <p:nvSpPr>
                  <p:cNvPr id="15" name="Schemat blokowy: łącznik 14">
                    <a:extLst>
                      <a:ext uri="{FF2B5EF4-FFF2-40B4-BE49-F238E27FC236}">
                        <a16:creationId xmlns:a16="http://schemas.microsoft.com/office/drawing/2014/main" id="{2CE6A3E5-C3B8-4B81-9013-147B3D8023E7}"/>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chemat blokowy: łącznik 15">
                    <a:extLst>
                      <a:ext uri="{FF2B5EF4-FFF2-40B4-BE49-F238E27FC236}">
                        <a16:creationId xmlns:a16="http://schemas.microsoft.com/office/drawing/2014/main" id="{4CEA1AB5-8FF3-4685-9070-3C8F985ADA0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2" name="Grupa 11">
                  <a:extLst>
                    <a:ext uri="{FF2B5EF4-FFF2-40B4-BE49-F238E27FC236}">
                      <a16:creationId xmlns:a16="http://schemas.microsoft.com/office/drawing/2014/main" id="{35F910F7-6367-40AA-B2E9-926897F1F105}"/>
                    </a:ext>
                  </a:extLst>
                </p:cNvPr>
                <p:cNvGrpSpPr/>
                <p:nvPr/>
              </p:nvGrpSpPr>
              <p:grpSpPr>
                <a:xfrm>
                  <a:off x="1679864" y="1724889"/>
                  <a:ext cx="595746" cy="218210"/>
                  <a:chOff x="1007918" y="1724890"/>
                  <a:chExt cx="595746" cy="218210"/>
                </a:xfrm>
              </p:grpSpPr>
              <p:sp>
                <p:nvSpPr>
                  <p:cNvPr id="13" name="Schemat blokowy: łącznik 12">
                    <a:extLst>
                      <a:ext uri="{FF2B5EF4-FFF2-40B4-BE49-F238E27FC236}">
                        <a16:creationId xmlns:a16="http://schemas.microsoft.com/office/drawing/2014/main" id="{88C3B000-BF89-4190-AB51-E7F48440AF6B}"/>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chemat blokowy: łącznik 13">
                    <a:extLst>
                      <a:ext uri="{FF2B5EF4-FFF2-40B4-BE49-F238E27FC236}">
                        <a16:creationId xmlns:a16="http://schemas.microsoft.com/office/drawing/2014/main" id="{94F4FE46-7C2D-4259-B49F-C34A3A8DA2BC}"/>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7" name="Grupa 16">
                <a:extLst>
                  <a:ext uri="{FF2B5EF4-FFF2-40B4-BE49-F238E27FC236}">
                    <a16:creationId xmlns:a16="http://schemas.microsoft.com/office/drawing/2014/main" id="{E8394195-6B52-4529-999F-24AD1E8BFC1C}"/>
                  </a:ext>
                </a:extLst>
              </p:cNvPr>
              <p:cNvGrpSpPr/>
              <p:nvPr/>
            </p:nvGrpSpPr>
            <p:grpSpPr>
              <a:xfrm>
                <a:off x="1014845" y="2476145"/>
                <a:ext cx="1267692" cy="218211"/>
                <a:chOff x="1007918" y="1724889"/>
                <a:chExt cx="1267692" cy="218211"/>
              </a:xfrm>
            </p:grpSpPr>
            <p:grpSp>
              <p:nvGrpSpPr>
                <p:cNvPr id="18" name="Grupa 17">
                  <a:extLst>
                    <a:ext uri="{FF2B5EF4-FFF2-40B4-BE49-F238E27FC236}">
                      <a16:creationId xmlns:a16="http://schemas.microsoft.com/office/drawing/2014/main" id="{39B1ABF5-B3C1-460D-9B03-825189A8EE1D}"/>
                    </a:ext>
                  </a:extLst>
                </p:cNvPr>
                <p:cNvGrpSpPr/>
                <p:nvPr/>
              </p:nvGrpSpPr>
              <p:grpSpPr>
                <a:xfrm>
                  <a:off x="1007918" y="1724890"/>
                  <a:ext cx="595746" cy="218210"/>
                  <a:chOff x="1007918" y="1724890"/>
                  <a:chExt cx="595746" cy="218210"/>
                </a:xfrm>
              </p:grpSpPr>
              <p:sp>
                <p:nvSpPr>
                  <p:cNvPr id="22" name="Schemat blokowy: łącznik 21">
                    <a:extLst>
                      <a:ext uri="{FF2B5EF4-FFF2-40B4-BE49-F238E27FC236}">
                        <a16:creationId xmlns:a16="http://schemas.microsoft.com/office/drawing/2014/main" id="{E14A09CE-8C01-41B1-AD4E-FC07DD5CC65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chemat blokowy: łącznik 22">
                    <a:extLst>
                      <a:ext uri="{FF2B5EF4-FFF2-40B4-BE49-F238E27FC236}">
                        <a16:creationId xmlns:a16="http://schemas.microsoft.com/office/drawing/2014/main" id="{8717454B-7297-4C7F-A90F-B59D5F8C4B7F}"/>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8A877364-085C-4328-B1EF-ABDFAAD98BAA}"/>
                    </a:ext>
                  </a:extLst>
                </p:cNvPr>
                <p:cNvGrpSpPr/>
                <p:nvPr/>
              </p:nvGrpSpPr>
              <p:grpSpPr>
                <a:xfrm>
                  <a:off x="1679864" y="1724889"/>
                  <a:ext cx="595746" cy="218210"/>
                  <a:chOff x="1007918" y="1724890"/>
                  <a:chExt cx="595746" cy="218210"/>
                </a:xfrm>
              </p:grpSpPr>
              <p:sp>
                <p:nvSpPr>
                  <p:cNvPr id="20" name="Schemat blokowy: łącznik 19">
                    <a:extLst>
                      <a:ext uri="{FF2B5EF4-FFF2-40B4-BE49-F238E27FC236}">
                        <a16:creationId xmlns:a16="http://schemas.microsoft.com/office/drawing/2014/main" id="{3A87B52E-A30A-4412-80A4-CED81AB1922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chemat blokowy: łącznik 20">
                    <a:extLst>
                      <a:ext uri="{FF2B5EF4-FFF2-40B4-BE49-F238E27FC236}">
                        <a16:creationId xmlns:a16="http://schemas.microsoft.com/office/drawing/2014/main" id="{439DCD86-DE68-411A-98E2-4F9A90A0178B}"/>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24" name="Grupa 23">
                <a:extLst>
                  <a:ext uri="{FF2B5EF4-FFF2-40B4-BE49-F238E27FC236}">
                    <a16:creationId xmlns:a16="http://schemas.microsoft.com/office/drawing/2014/main" id="{CB0C2BB4-F55E-4E2D-A041-DC2177318026}"/>
                  </a:ext>
                </a:extLst>
              </p:cNvPr>
              <p:cNvGrpSpPr/>
              <p:nvPr/>
            </p:nvGrpSpPr>
            <p:grpSpPr>
              <a:xfrm>
                <a:off x="1014845" y="2839166"/>
                <a:ext cx="1267692" cy="218211"/>
                <a:chOff x="1007918" y="1724889"/>
                <a:chExt cx="1267692" cy="218211"/>
              </a:xfrm>
            </p:grpSpPr>
            <p:grpSp>
              <p:nvGrpSpPr>
                <p:cNvPr id="25" name="Grupa 24">
                  <a:extLst>
                    <a:ext uri="{FF2B5EF4-FFF2-40B4-BE49-F238E27FC236}">
                      <a16:creationId xmlns:a16="http://schemas.microsoft.com/office/drawing/2014/main" id="{AFF77E80-95B6-438B-970C-B13545FD190D}"/>
                    </a:ext>
                  </a:extLst>
                </p:cNvPr>
                <p:cNvGrpSpPr/>
                <p:nvPr/>
              </p:nvGrpSpPr>
              <p:grpSpPr>
                <a:xfrm>
                  <a:off x="1007918" y="1724890"/>
                  <a:ext cx="595746" cy="218210"/>
                  <a:chOff x="1007918" y="1724890"/>
                  <a:chExt cx="595746" cy="218210"/>
                </a:xfrm>
              </p:grpSpPr>
              <p:sp>
                <p:nvSpPr>
                  <p:cNvPr id="29" name="Schemat blokowy: łącznik 28">
                    <a:extLst>
                      <a:ext uri="{FF2B5EF4-FFF2-40B4-BE49-F238E27FC236}">
                        <a16:creationId xmlns:a16="http://schemas.microsoft.com/office/drawing/2014/main" id="{1D3D513E-6299-4BF6-805E-172807C1B1F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chemat blokowy: łącznik 29">
                    <a:extLst>
                      <a:ext uri="{FF2B5EF4-FFF2-40B4-BE49-F238E27FC236}">
                        <a16:creationId xmlns:a16="http://schemas.microsoft.com/office/drawing/2014/main" id="{AB9133BA-5D0E-4DDB-BE04-B5B49BDD3BA7}"/>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26" name="Grupa 25">
                  <a:extLst>
                    <a:ext uri="{FF2B5EF4-FFF2-40B4-BE49-F238E27FC236}">
                      <a16:creationId xmlns:a16="http://schemas.microsoft.com/office/drawing/2014/main" id="{311FD3B5-B824-4DC8-B01A-6C9881897203}"/>
                    </a:ext>
                  </a:extLst>
                </p:cNvPr>
                <p:cNvGrpSpPr/>
                <p:nvPr/>
              </p:nvGrpSpPr>
              <p:grpSpPr>
                <a:xfrm>
                  <a:off x="1679864" y="1724889"/>
                  <a:ext cx="595746" cy="218210"/>
                  <a:chOff x="1007918" y="1724890"/>
                  <a:chExt cx="595746" cy="218210"/>
                </a:xfrm>
              </p:grpSpPr>
              <p:sp>
                <p:nvSpPr>
                  <p:cNvPr id="27" name="Schemat blokowy: łącznik 26">
                    <a:extLst>
                      <a:ext uri="{FF2B5EF4-FFF2-40B4-BE49-F238E27FC236}">
                        <a16:creationId xmlns:a16="http://schemas.microsoft.com/office/drawing/2014/main" id="{A1EBA6CF-31AE-44CE-B738-F72139104E0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chemat blokowy: łącznik 27">
                    <a:extLst>
                      <a:ext uri="{FF2B5EF4-FFF2-40B4-BE49-F238E27FC236}">
                        <a16:creationId xmlns:a16="http://schemas.microsoft.com/office/drawing/2014/main" id="{ECBCF3C8-25E1-4048-B46A-222C99F4FD9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grpSp>
          <p:nvGrpSpPr>
            <p:cNvPr id="166" name="Grupa 165">
              <a:extLst>
                <a:ext uri="{FF2B5EF4-FFF2-40B4-BE49-F238E27FC236}">
                  <a16:creationId xmlns:a16="http://schemas.microsoft.com/office/drawing/2014/main" id="{A61F9C01-7E9A-4275-8EE7-0DCB3F1FBC66}"/>
                </a:ext>
              </a:extLst>
            </p:cNvPr>
            <p:cNvGrpSpPr/>
            <p:nvPr/>
          </p:nvGrpSpPr>
          <p:grpSpPr>
            <a:xfrm>
              <a:off x="2440163" y="1761966"/>
              <a:ext cx="388483" cy="2079988"/>
              <a:chOff x="3641670" y="1745670"/>
              <a:chExt cx="263237" cy="1311704"/>
            </a:xfrm>
          </p:grpSpPr>
          <p:sp>
            <p:nvSpPr>
              <p:cNvPr id="167" name="Schemat blokowy: łącznik 166">
                <a:extLst>
                  <a:ext uri="{FF2B5EF4-FFF2-40B4-BE49-F238E27FC236}">
                    <a16:creationId xmlns:a16="http://schemas.microsoft.com/office/drawing/2014/main" id="{27C12E11-64BE-4A2C-B9A8-BB30DAE1C852}"/>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8" name="Schemat blokowy: łącznik 167">
                <a:extLst>
                  <a:ext uri="{FF2B5EF4-FFF2-40B4-BE49-F238E27FC236}">
                    <a16:creationId xmlns:a16="http://schemas.microsoft.com/office/drawing/2014/main" id="{16526975-F58B-4007-8370-FEBBAC3410A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9" name="Schemat blokowy: łącznik 168">
                <a:extLst>
                  <a:ext uri="{FF2B5EF4-FFF2-40B4-BE49-F238E27FC236}">
                    <a16:creationId xmlns:a16="http://schemas.microsoft.com/office/drawing/2014/main" id="{0756AF02-54EE-4DDD-A6A8-E86580D4EA0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0" name="Schemat blokowy: łącznik 169">
                <a:extLst>
                  <a:ext uri="{FF2B5EF4-FFF2-40B4-BE49-F238E27FC236}">
                    <a16:creationId xmlns:a16="http://schemas.microsoft.com/office/drawing/2014/main" id="{3A5AA998-9853-43FB-872D-7AF14BAF99FB}"/>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1" name="Grupa 170">
              <a:extLst>
                <a:ext uri="{FF2B5EF4-FFF2-40B4-BE49-F238E27FC236}">
                  <a16:creationId xmlns:a16="http://schemas.microsoft.com/office/drawing/2014/main" id="{1C229723-386F-4DBB-96EB-A8C8605F65A2}"/>
                </a:ext>
              </a:extLst>
            </p:cNvPr>
            <p:cNvGrpSpPr/>
            <p:nvPr/>
          </p:nvGrpSpPr>
          <p:grpSpPr>
            <a:xfrm>
              <a:off x="2938245" y="1751085"/>
              <a:ext cx="388483" cy="2079988"/>
              <a:chOff x="3977643" y="1745669"/>
              <a:chExt cx="263237" cy="1311704"/>
            </a:xfrm>
          </p:grpSpPr>
          <p:sp>
            <p:nvSpPr>
              <p:cNvPr id="172" name="Schemat blokowy: łącznik 171">
                <a:extLst>
                  <a:ext uri="{FF2B5EF4-FFF2-40B4-BE49-F238E27FC236}">
                    <a16:creationId xmlns:a16="http://schemas.microsoft.com/office/drawing/2014/main" id="{A9A53290-33ED-4DD3-9B36-A0D72E14D11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3" name="Schemat blokowy: łącznik 172">
                <a:extLst>
                  <a:ext uri="{FF2B5EF4-FFF2-40B4-BE49-F238E27FC236}">
                    <a16:creationId xmlns:a16="http://schemas.microsoft.com/office/drawing/2014/main" id="{E1AF7237-80EC-46B2-9112-EDFE692DE124}"/>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4" name="Schemat blokowy: łącznik 173">
                <a:extLst>
                  <a:ext uri="{FF2B5EF4-FFF2-40B4-BE49-F238E27FC236}">
                    <a16:creationId xmlns:a16="http://schemas.microsoft.com/office/drawing/2014/main" id="{F64507B1-09F4-412F-BAA2-AB41A739586A}"/>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5" name="Schemat blokowy: łącznik 174">
                <a:extLst>
                  <a:ext uri="{FF2B5EF4-FFF2-40B4-BE49-F238E27FC236}">
                    <a16:creationId xmlns:a16="http://schemas.microsoft.com/office/drawing/2014/main" id="{8EAAEE42-5F73-4BC4-8DDB-7FB26D78D8FF}"/>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38" name="Grupa 37">
            <a:extLst>
              <a:ext uri="{FF2B5EF4-FFF2-40B4-BE49-F238E27FC236}">
                <a16:creationId xmlns:a16="http://schemas.microsoft.com/office/drawing/2014/main" id="{F31A3F5A-9DA0-473B-958B-A42847867B56}"/>
              </a:ext>
            </a:extLst>
          </p:cNvPr>
          <p:cNvGrpSpPr/>
          <p:nvPr/>
        </p:nvGrpSpPr>
        <p:grpSpPr>
          <a:xfrm>
            <a:off x="8740501" y="1761966"/>
            <a:ext cx="2788404" cy="2127991"/>
            <a:chOff x="8636016" y="1689510"/>
            <a:chExt cx="2902549" cy="2127991"/>
          </a:xfrm>
        </p:grpSpPr>
        <p:grpSp>
          <p:nvGrpSpPr>
            <p:cNvPr id="159" name="Grupa 158">
              <a:extLst>
                <a:ext uri="{FF2B5EF4-FFF2-40B4-BE49-F238E27FC236}">
                  <a16:creationId xmlns:a16="http://schemas.microsoft.com/office/drawing/2014/main" id="{3BB0B8D0-ECEA-4D72-9751-48FE7A051B47}"/>
                </a:ext>
              </a:extLst>
            </p:cNvPr>
            <p:cNvGrpSpPr>
              <a:grpSpLocks noChangeAspect="1"/>
            </p:cNvGrpSpPr>
            <p:nvPr/>
          </p:nvGrpSpPr>
          <p:grpSpPr>
            <a:xfrm>
              <a:off x="8636016" y="1736014"/>
              <a:ext cx="1727914" cy="2081487"/>
              <a:chOff x="5846072" y="1550714"/>
              <a:chExt cx="1343892" cy="1506665"/>
            </a:xfrm>
          </p:grpSpPr>
          <p:sp>
            <p:nvSpPr>
              <p:cNvPr id="121" name="Schemat blokowy: łącznik 120">
                <a:extLst>
                  <a:ext uri="{FF2B5EF4-FFF2-40B4-BE49-F238E27FC236}">
                    <a16:creationId xmlns:a16="http://schemas.microsoft.com/office/drawing/2014/main" id="{48AB0566-92B8-4D9F-8E3A-F220743D7E64}"/>
                  </a:ext>
                </a:extLst>
              </p:cNvPr>
              <p:cNvSpPr/>
              <p:nvPr/>
            </p:nvSpPr>
            <p:spPr>
              <a:xfrm>
                <a:off x="5946142" y="191421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2" name="Schemat blokowy: łącznik 121">
                <a:extLst>
                  <a:ext uri="{FF2B5EF4-FFF2-40B4-BE49-F238E27FC236}">
                    <a16:creationId xmlns:a16="http://schemas.microsoft.com/office/drawing/2014/main" id="{1A21149F-4E50-447F-A23F-A0260237746B}"/>
                  </a:ext>
                </a:extLst>
              </p:cNvPr>
              <p:cNvSpPr/>
              <p:nvPr/>
            </p:nvSpPr>
            <p:spPr>
              <a:xfrm>
                <a:off x="5990565" y="218271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9" name="Schemat blokowy: łącznik 118">
                <a:extLst>
                  <a:ext uri="{FF2B5EF4-FFF2-40B4-BE49-F238E27FC236}">
                    <a16:creationId xmlns:a16="http://schemas.microsoft.com/office/drawing/2014/main" id="{3C6E6D7F-62F6-4D5A-B866-68803EB4A08B}"/>
                  </a:ext>
                </a:extLst>
              </p:cNvPr>
              <p:cNvSpPr/>
              <p:nvPr/>
            </p:nvSpPr>
            <p:spPr>
              <a:xfrm>
                <a:off x="6247524" y="201417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Schemat blokowy: łącznik 119">
                <a:extLst>
                  <a:ext uri="{FF2B5EF4-FFF2-40B4-BE49-F238E27FC236}">
                    <a16:creationId xmlns:a16="http://schemas.microsoft.com/office/drawing/2014/main" id="{45EDA53C-854D-4B3B-9C62-46F6C57FDAA6}"/>
                  </a:ext>
                </a:extLst>
              </p:cNvPr>
              <p:cNvSpPr/>
              <p:nvPr/>
            </p:nvSpPr>
            <p:spPr>
              <a:xfrm>
                <a:off x="6187107" y="177479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5" name="Schemat blokowy: łącznik 114">
                <a:extLst>
                  <a:ext uri="{FF2B5EF4-FFF2-40B4-BE49-F238E27FC236}">
                    <a16:creationId xmlns:a16="http://schemas.microsoft.com/office/drawing/2014/main" id="{7A0E3691-DAF2-47AD-9D5D-22E7860071E8}"/>
                  </a:ext>
                </a:extLst>
              </p:cNvPr>
              <p:cNvSpPr/>
              <p:nvPr/>
            </p:nvSpPr>
            <p:spPr>
              <a:xfrm>
                <a:off x="6670508" y="229576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6" name="Schemat blokowy: łącznik 115">
                <a:extLst>
                  <a:ext uri="{FF2B5EF4-FFF2-40B4-BE49-F238E27FC236}">
                    <a16:creationId xmlns:a16="http://schemas.microsoft.com/office/drawing/2014/main" id="{BCE58E2E-045C-4596-8B1A-AB9DE2D576BF}"/>
                  </a:ext>
                </a:extLst>
              </p:cNvPr>
              <p:cNvSpPr/>
              <p:nvPr/>
            </p:nvSpPr>
            <p:spPr>
              <a:xfrm>
                <a:off x="5858105" y="246156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3" name="Schemat blokowy: łącznik 112">
                <a:extLst>
                  <a:ext uri="{FF2B5EF4-FFF2-40B4-BE49-F238E27FC236}">
                    <a16:creationId xmlns:a16="http://schemas.microsoft.com/office/drawing/2014/main" id="{C595E9BF-9ABA-4D12-87CC-E6B8B5CF8923}"/>
                  </a:ext>
                </a:extLst>
              </p:cNvPr>
              <p:cNvSpPr/>
              <p:nvPr/>
            </p:nvSpPr>
            <p:spPr>
              <a:xfrm>
                <a:off x="6518019" y="251589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Schemat blokowy: łącznik 113">
                <a:extLst>
                  <a:ext uri="{FF2B5EF4-FFF2-40B4-BE49-F238E27FC236}">
                    <a16:creationId xmlns:a16="http://schemas.microsoft.com/office/drawing/2014/main" id="{F2945FCD-244C-434B-BD82-9B3BFBA71D54}"/>
                  </a:ext>
                </a:extLst>
              </p:cNvPr>
              <p:cNvSpPr/>
              <p:nvPr/>
            </p:nvSpPr>
            <p:spPr>
              <a:xfrm>
                <a:off x="6539330" y="207361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9" name="Schemat blokowy: łącznik 108">
                <a:extLst>
                  <a:ext uri="{FF2B5EF4-FFF2-40B4-BE49-F238E27FC236}">
                    <a16:creationId xmlns:a16="http://schemas.microsoft.com/office/drawing/2014/main" id="{0D9BA953-A042-41AF-9B9E-0879764EC2E7}"/>
                  </a:ext>
                </a:extLst>
              </p:cNvPr>
              <p:cNvSpPr/>
              <p:nvPr/>
            </p:nvSpPr>
            <p:spPr>
              <a:xfrm>
                <a:off x="6350032" y="226363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0" name="Schemat blokowy: łącznik 109">
                <a:extLst>
                  <a:ext uri="{FF2B5EF4-FFF2-40B4-BE49-F238E27FC236}">
                    <a16:creationId xmlns:a16="http://schemas.microsoft.com/office/drawing/2014/main" id="{1862812D-5226-4671-BAC3-D4149350C2F2}"/>
                  </a:ext>
                </a:extLst>
              </p:cNvPr>
              <p:cNvSpPr/>
              <p:nvPr/>
            </p:nvSpPr>
            <p:spPr>
              <a:xfrm>
                <a:off x="6182046" y="247809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7" name="Schemat blokowy: łącznik 106">
                <a:extLst>
                  <a:ext uri="{FF2B5EF4-FFF2-40B4-BE49-F238E27FC236}">
                    <a16:creationId xmlns:a16="http://schemas.microsoft.com/office/drawing/2014/main" id="{6164012C-CA79-4BCA-BDAB-6ADD74F6794B}"/>
                  </a:ext>
                </a:extLst>
              </p:cNvPr>
              <p:cNvSpPr/>
              <p:nvPr/>
            </p:nvSpPr>
            <p:spPr>
              <a:xfrm>
                <a:off x="6777792" y="273410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Schemat blokowy: łącznik 107">
                <a:extLst>
                  <a:ext uri="{FF2B5EF4-FFF2-40B4-BE49-F238E27FC236}">
                    <a16:creationId xmlns:a16="http://schemas.microsoft.com/office/drawing/2014/main" id="{17578260-B2DA-4B99-86BF-57C3DDCB84DD}"/>
                  </a:ext>
                </a:extLst>
              </p:cNvPr>
              <p:cNvSpPr/>
              <p:nvPr/>
            </p:nvSpPr>
            <p:spPr>
              <a:xfrm>
                <a:off x="6853992" y="247614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3" name="Schemat blokowy: łącznik 102">
                <a:extLst>
                  <a:ext uri="{FF2B5EF4-FFF2-40B4-BE49-F238E27FC236}">
                    <a16:creationId xmlns:a16="http://schemas.microsoft.com/office/drawing/2014/main" id="{66C50024-1937-4D70-B45E-F67A732BB657}"/>
                  </a:ext>
                </a:extLst>
              </p:cNvPr>
              <p:cNvSpPr/>
              <p:nvPr/>
            </p:nvSpPr>
            <p:spPr>
              <a:xfrm>
                <a:off x="5846072" y="28391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4" name="Schemat blokowy: łącznik 103">
                <a:extLst>
                  <a:ext uri="{FF2B5EF4-FFF2-40B4-BE49-F238E27FC236}">
                    <a16:creationId xmlns:a16="http://schemas.microsoft.com/office/drawing/2014/main" id="{E6F75AB8-296E-4E5E-AE90-45468477A406}"/>
                  </a:ext>
                </a:extLst>
              </p:cNvPr>
              <p:cNvSpPr/>
              <p:nvPr/>
            </p:nvSpPr>
            <p:spPr>
              <a:xfrm>
                <a:off x="5927335" y="1589452"/>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01" name="Schemat blokowy: łącznik 100">
                <a:extLst>
                  <a:ext uri="{FF2B5EF4-FFF2-40B4-BE49-F238E27FC236}">
                    <a16:creationId xmlns:a16="http://schemas.microsoft.com/office/drawing/2014/main" id="{B7DD9899-A3BC-4732-9BE3-12B8E2052E9D}"/>
                  </a:ext>
                </a:extLst>
              </p:cNvPr>
              <p:cNvSpPr/>
              <p:nvPr/>
            </p:nvSpPr>
            <p:spPr>
              <a:xfrm>
                <a:off x="6182046" y="2756936"/>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Schemat blokowy: łącznik 101">
                <a:extLst>
                  <a:ext uri="{FF2B5EF4-FFF2-40B4-BE49-F238E27FC236}">
                    <a16:creationId xmlns:a16="http://schemas.microsoft.com/office/drawing/2014/main" id="{CC50FAA1-A30C-4D69-AB89-259FAE996659}"/>
                  </a:ext>
                </a:extLst>
              </p:cNvPr>
              <p:cNvSpPr/>
              <p:nvPr/>
            </p:nvSpPr>
            <p:spPr>
              <a:xfrm>
                <a:off x="6489772" y="283916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4" name="Schemat blokowy: łącznik 123">
                <a:extLst>
                  <a:ext uri="{FF2B5EF4-FFF2-40B4-BE49-F238E27FC236}">
                    <a16:creationId xmlns:a16="http://schemas.microsoft.com/office/drawing/2014/main" id="{533F44C4-E64A-4C8B-9E2B-F84B7AE0A96D}"/>
                  </a:ext>
                </a:extLst>
              </p:cNvPr>
              <p:cNvSpPr/>
              <p:nvPr/>
            </p:nvSpPr>
            <p:spPr>
              <a:xfrm>
                <a:off x="6796289" y="194236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5" name="Schemat blokowy: łącznik 124">
                <a:extLst>
                  <a:ext uri="{FF2B5EF4-FFF2-40B4-BE49-F238E27FC236}">
                    <a16:creationId xmlns:a16="http://schemas.microsoft.com/office/drawing/2014/main" id="{A17CE619-D166-4CCC-815B-4A0ECC03A5E0}"/>
                  </a:ext>
                </a:extLst>
              </p:cNvPr>
              <p:cNvSpPr/>
              <p:nvPr/>
            </p:nvSpPr>
            <p:spPr>
              <a:xfrm>
                <a:off x="6930191" y="220575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Schemat blokowy: łącznik 125">
                <a:extLst>
                  <a:ext uri="{FF2B5EF4-FFF2-40B4-BE49-F238E27FC236}">
                    <a16:creationId xmlns:a16="http://schemas.microsoft.com/office/drawing/2014/main" id="{9EF631F7-63C8-4D8B-9509-6B9CD4E84074}"/>
                  </a:ext>
                </a:extLst>
              </p:cNvPr>
              <p:cNvSpPr/>
              <p:nvPr/>
            </p:nvSpPr>
            <p:spPr>
              <a:xfrm>
                <a:off x="6308128" y="155071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7" name="Schemat blokowy: łącznik 126">
                <a:extLst>
                  <a:ext uri="{FF2B5EF4-FFF2-40B4-BE49-F238E27FC236}">
                    <a16:creationId xmlns:a16="http://schemas.microsoft.com/office/drawing/2014/main" id="{56044FAE-B70C-477D-8F62-18EFD92F2099}"/>
                  </a:ext>
                </a:extLst>
              </p:cNvPr>
              <p:cNvSpPr/>
              <p:nvPr/>
            </p:nvSpPr>
            <p:spPr>
              <a:xfrm>
                <a:off x="6567900" y="1744326"/>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177" name="Schemat blokowy: łącznik 176">
              <a:extLst>
                <a:ext uri="{FF2B5EF4-FFF2-40B4-BE49-F238E27FC236}">
                  <a16:creationId xmlns:a16="http://schemas.microsoft.com/office/drawing/2014/main" id="{366F18FE-1941-4241-B2BC-E1B71C6BF716}"/>
                </a:ext>
              </a:extLst>
            </p:cNvPr>
            <p:cNvSpPr/>
            <p:nvPr/>
          </p:nvSpPr>
          <p:spPr>
            <a:xfrm rot="21368144">
              <a:off x="10414920" y="2178370"/>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8" name="Schemat blokowy: łącznik 177">
              <a:extLst>
                <a:ext uri="{FF2B5EF4-FFF2-40B4-BE49-F238E27FC236}">
                  <a16:creationId xmlns:a16="http://schemas.microsoft.com/office/drawing/2014/main" id="{795D0D24-4EE9-4066-8122-2E5DDA8B93B3}"/>
                </a:ext>
              </a:extLst>
            </p:cNvPr>
            <p:cNvSpPr/>
            <p:nvPr/>
          </p:nvSpPr>
          <p:spPr>
            <a:xfrm rot="21368144">
              <a:off x="10496906" y="254462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9" name="Schemat blokowy: łącznik 178">
              <a:extLst>
                <a:ext uri="{FF2B5EF4-FFF2-40B4-BE49-F238E27FC236}">
                  <a16:creationId xmlns:a16="http://schemas.microsoft.com/office/drawing/2014/main" id="{E930398E-C7F7-4EC8-9A4A-71E688C1225D}"/>
                </a:ext>
              </a:extLst>
            </p:cNvPr>
            <p:cNvSpPr/>
            <p:nvPr/>
          </p:nvSpPr>
          <p:spPr>
            <a:xfrm rot="21368144">
              <a:off x="10810849" y="2290042"/>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0" name="Schemat blokowy: łącznik 179">
              <a:extLst>
                <a:ext uri="{FF2B5EF4-FFF2-40B4-BE49-F238E27FC236}">
                  <a16:creationId xmlns:a16="http://schemas.microsoft.com/office/drawing/2014/main" id="{20BFFC6C-0995-43A8-90E7-AB47D0A656F9}"/>
                </a:ext>
              </a:extLst>
            </p:cNvPr>
            <p:cNvSpPr/>
            <p:nvPr/>
          </p:nvSpPr>
          <p:spPr>
            <a:xfrm rot="21368144">
              <a:off x="10711057" y="196531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2" name="Schemat blokowy: łącznik 181">
              <a:extLst>
                <a:ext uri="{FF2B5EF4-FFF2-40B4-BE49-F238E27FC236}">
                  <a16:creationId xmlns:a16="http://schemas.microsoft.com/office/drawing/2014/main" id="{684BDC76-31A7-480C-87D6-21835C2A0FAE}"/>
                </a:ext>
              </a:extLst>
            </p:cNvPr>
            <p:cNvSpPr/>
            <p:nvPr/>
          </p:nvSpPr>
          <p:spPr>
            <a:xfrm rot="21368144">
              <a:off x="10408729" y="2875379"/>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3" name="Schemat blokowy: łącznik 182">
              <a:extLst>
                <a:ext uri="{FF2B5EF4-FFF2-40B4-BE49-F238E27FC236}">
                  <a16:creationId xmlns:a16="http://schemas.microsoft.com/office/drawing/2014/main" id="{D5411EC0-F08A-447D-A8E9-36FECE49B46E}"/>
                </a:ext>
              </a:extLst>
            </p:cNvPr>
            <p:cNvSpPr/>
            <p:nvPr/>
          </p:nvSpPr>
          <p:spPr>
            <a:xfrm rot="21368144">
              <a:off x="11204561" y="2958169"/>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4" name="Schemat blokowy: łącznik 183">
              <a:extLst>
                <a:ext uri="{FF2B5EF4-FFF2-40B4-BE49-F238E27FC236}">
                  <a16:creationId xmlns:a16="http://schemas.microsoft.com/office/drawing/2014/main" id="{E8AA936C-E2F8-4641-9899-CCC29B768BC3}"/>
                </a:ext>
              </a:extLst>
            </p:cNvPr>
            <p:cNvSpPr/>
            <p:nvPr/>
          </p:nvSpPr>
          <p:spPr>
            <a:xfrm rot="21368144">
              <a:off x="11190721" y="234668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5" name="Schemat blokowy: łącznik 184">
              <a:extLst>
                <a:ext uri="{FF2B5EF4-FFF2-40B4-BE49-F238E27FC236}">
                  <a16:creationId xmlns:a16="http://schemas.microsoft.com/office/drawing/2014/main" id="{D2C1E6A6-1682-4A90-9082-2BB0D1BF85EE}"/>
                </a:ext>
              </a:extLst>
            </p:cNvPr>
            <p:cNvSpPr/>
            <p:nvPr/>
          </p:nvSpPr>
          <p:spPr>
            <a:xfrm rot="21368144">
              <a:off x="10965575" y="2625007"/>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6" name="Schemat blokowy: łącznik 185">
              <a:extLst>
                <a:ext uri="{FF2B5EF4-FFF2-40B4-BE49-F238E27FC236}">
                  <a16:creationId xmlns:a16="http://schemas.microsoft.com/office/drawing/2014/main" id="{105D5BE5-884B-491A-9100-5ACA9251EBCA}"/>
                </a:ext>
              </a:extLst>
            </p:cNvPr>
            <p:cNvSpPr/>
            <p:nvPr/>
          </p:nvSpPr>
          <p:spPr>
            <a:xfrm rot="21368144">
              <a:off x="10770045" y="293517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9" name="Schemat blokowy: łącznik 188">
              <a:extLst>
                <a:ext uri="{FF2B5EF4-FFF2-40B4-BE49-F238E27FC236}">
                  <a16:creationId xmlns:a16="http://schemas.microsoft.com/office/drawing/2014/main" id="{733BCD1D-1B40-4397-9976-D857C163642B}"/>
                </a:ext>
              </a:extLst>
            </p:cNvPr>
            <p:cNvSpPr/>
            <p:nvPr/>
          </p:nvSpPr>
          <p:spPr>
            <a:xfrm rot="21368144">
              <a:off x="10449202" y="3265925"/>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0" name="Schemat blokowy: łącznik 189">
              <a:extLst>
                <a:ext uri="{FF2B5EF4-FFF2-40B4-BE49-F238E27FC236}">
                  <a16:creationId xmlns:a16="http://schemas.microsoft.com/office/drawing/2014/main" id="{40C4F08E-7630-4343-B09C-FAF07617F3D2}"/>
                </a:ext>
              </a:extLst>
            </p:cNvPr>
            <p:cNvSpPr/>
            <p:nvPr/>
          </p:nvSpPr>
          <p:spPr>
            <a:xfrm rot="21368144">
              <a:off x="10360557" y="173235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91" name="Schemat blokowy: łącznik 190">
              <a:extLst>
                <a:ext uri="{FF2B5EF4-FFF2-40B4-BE49-F238E27FC236}">
                  <a16:creationId xmlns:a16="http://schemas.microsoft.com/office/drawing/2014/main" id="{717EE9C7-D8EC-4780-A67B-A2FB593CA3A8}"/>
                </a:ext>
              </a:extLst>
            </p:cNvPr>
            <p:cNvSpPr/>
            <p:nvPr/>
          </p:nvSpPr>
          <p:spPr>
            <a:xfrm rot="21368144">
              <a:off x="10796007" y="331952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2" name="Schemat blokowy: łącznik 191">
              <a:extLst>
                <a:ext uri="{FF2B5EF4-FFF2-40B4-BE49-F238E27FC236}">
                  <a16:creationId xmlns:a16="http://schemas.microsoft.com/office/drawing/2014/main" id="{D5BA5F06-51A6-4AD1-961B-E50D2BB681D7}"/>
                </a:ext>
              </a:extLst>
            </p:cNvPr>
            <p:cNvSpPr/>
            <p:nvPr/>
          </p:nvSpPr>
          <p:spPr>
            <a:xfrm rot="21368144">
              <a:off x="11198423" y="340620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5" name="Schemat blokowy: łącznik 194">
              <a:extLst>
                <a:ext uri="{FF2B5EF4-FFF2-40B4-BE49-F238E27FC236}">
                  <a16:creationId xmlns:a16="http://schemas.microsoft.com/office/drawing/2014/main" id="{33FC0816-4199-4439-866F-7E95CD9BA3BE}"/>
                </a:ext>
              </a:extLst>
            </p:cNvPr>
            <p:cNvSpPr/>
            <p:nvPr/>
          </p:nvSpPr>
          <p:spPr>
            <a:xfrm rot="21368144">
              <a:off x="10845443" y="168951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6" name="Schemat blokowy: łącznik 195">
              <a:extLst>
                <a:ext uri="{FF2B5EF4-FFF2-40B4-BE49-F238E27FC236}">
                  <a16:creationId xmlns:a16="http://schemas.microsoft.com/office/drawing/2014/main" id="{2B6C0B2E-F1AD-4031-838E-75ADC7143240}"/>
                </a:ext>
              </a:extLst>
            </p:cNvPr>
            <p:cNvSpPr/>
            <p:nvPr/>
          </p:nvSpPr>
          <p:spPr>
            <a:xfrm rot="21368144">
              <a:off x="11196713" y="189032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237" name="Schemat blokowy: łącznik 236">
              <a:extLst>
                <a:ext uri="{FF2B5EF4-FFF2-40B4-BE49-F238E27FC236}">
                  <a16:creationId xmlns:a16="http://schemas.microsoft.com/office/drawing/2014/main" id="{9AA22F53-AA15-499C-B6F1-04398428F931}"/>
                </a:ext>
              </a:extLst>
            </p:cNvPr>
            <p:cNvSpPr/>
            <p:nvPr/>
          </p:nvSpPr>
          <p:spPr>
            <a:xfrm rot="21368144">
              <a:off x="9807439" y="170968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8" name="Schemat blokowy: łącznik 237">
              <a:extLst>
                <a:ext uri="{FF2B5EF4-FFF2-40B4-BE49-F238E27FC236}">
                  <a16:creationId xmlns:a16="http://schemas.microsoft.com/office/drawing/2014/main" id="{019F4763-11B5-4593-B11C-916F229A1E12}"/>
                </a:ext>
              </a:extLst>
            </p:cNvPr>
            <p:cNvSpPr/>
            <p:nvPr/>
          </p:nvSpPr>
          <p:spPr>
            <a:xfrm rot="21368144">
              <a:off x="10089103" y="2014404"/>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9" name="Schemat blokowy: łącznik 238">
              <a:extLst>
                <a:ext uri="{FF2B5EF4-FFF2-40B4-BE49-F238E27FC236}">
                  <a16:creationId xmlns:a16="http://schemas.microsoft.com/office/drawing/2014/main" id="{A1691174-D375-4469-ABFA-65F1C53085D0}"/>
                </a:ext>
              </a:extLst>
            </p:cNvPr>
            <p:cNvSpPr/>
            <p:nvPr/>
          </p:nvSpPr>
          <p:spPr>
            <a:xfrm rot="21368144">
              <a:off x="10192173" y="3470458"/>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100329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83160" y="1212392"/>
            <a:ext cx="5811612" cy="3025975"/>
          </a:xfrm>
        </p:spPr>
        <p:txBody>
          <a:bodyPr/>
          <a:lstStyle/>
          <a:p>
            <a:r>
              <a:rPr lang="en-US" dirty="0"/>
              <a:t>In row intercropping, different crops are planted in alternating rows within the same field. </a:t>
            </a:r>
            <a:r>
              <a:rPr lang="en-US" b="1" dirty="0"/>
              <a:t>The rows are quite close together</a:t>
            </a:r>
            <a:r>
              <a:rPr lang="en-US" dirty="0"/>
              <a:t>, with each row consisting of a single crop type. The crops are interspersed closely, allowing them to grow side by side and interact, potentially providing mutual benefits. This method is </a:t>
            </a:r>
            <a:r>
              <a:rPr lang="en-US" b="1" dirty="0"/>
              <a:t>often used for smaller-scale farming or gardens </a:t>
            </a:r>
            <a:r>
              <a:rPr lang="en-US" dirty="0"/>
              <a:t>where the objective is to </a:t>
            </a:r>
            <a:r>
              <a:rPr lang="en-US" dirty="0" err="1"/>
              <a:t>maximise</a:t>
            </a:r>
            <a:r>
              <a:rPr lang="en-US" dirty="0"/>
              <a:t> the use of space and resources. It allows for easier management and can be particularly effective in controlling weeds and pests.</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992652"/>
          </a:xfrm>
        </p:spPr>
        <p:txBody>
          <a:bodyPr/>
          <a:lstStyle/>
          <a:p>
            <a:r>
              <a:rPr lang="pl-PL" dirty="0" err="1"/>
              <a:t>Row</a:t>
            </a:r>
            <a:r>
              <a:rPr lang="pl-PL" dirty="0"/>
              <a:t> </a:t>
            </a:r>
            <a:r>
              <a:rPr lang="pl-PL" dirty="0" err="1"/>
              <a:t>intercropping</a:t>
            </a:r>
            <a:endParaRPr lang="en-US" dirty="0"/>
          </a:p>
          <a:p>
            <a:endParaRPr lang="en-US" dirty="0"/>
          </a:p>
        </p:txBody>
      </p:sp>
      <p:pic>
        <p:nvPicPr>
          <p:cNvPr id="13" name="Symbol zastępczy obrazu 12">
            <a:extLst>
              <a:ext uri="{FF2B5EF4-FFF2-40B4-BE49-F238E27FC236}">
                <a16:creationId xmlns:a16="http://schemas.microsoft.com/office/drawing/2014/main" id="{1EC404A6-C2D3-404E-8433-D2851D8479DE}"/>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059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401511"/>
            <a:ext cx="11729533" cy="803654"/>
          </a:xfrm>
        </p:spPr>
        <p:txBody>
          <a:bodyPr/>
          <a:lstStyle/>
          <a:p>
            <a:r>
              <a:rPr lang="pl-PL" b="1" dirty="0" err="1"/>
              <a:t>Row</a:t>
            </a:r>
            <a:r>
              <a:rPr lang="pl-PL" b="1" dirty="0"/>
              <a:t> </a:t>
            </a:r>
            <a:r>
              <a:rPr lang="pl-PL" b="1" dirty="0" err="1"/>
              <a:t>Intercropping</a:t>
            </a:r>
            <a:r>
              <a:rPr lang="pl-PL" b="1" dirty="0"/>
              <a:t> - </a:t>
            </a:r>
            <a:r>
              <a:rPr lang="pl-PL" b="1" dirty="0" err="1"/>
              <a:t>Example</a:t>
            </a:r>
            <a:endParaRPr lang="pl-PL" b="1" dirty="0"/>
          </a:p>
        </p:txBody>
      </p:sp>
      <p:grpSp>
        <p:nvGrpSpPr>
          <p:cNvPr id="33" name="Grupa 32">
            <a:extLst>
              <a:ext uri="{FF2B5EF4-FFF2-40B4-BE49-F238E27FC236}">
                <a16:creationId xmlns:a16="http://schemas.microsoft.com/office/drawing/2014/main" id="{E9A40E73-8D65-475A-A291-D970FA75DF25}"/>
              </a:ext>
            </a:extLst>
          </p:cNvPr>
          <p:cNvGrpSpPr/>
          <p:nvPr/>
        </p:nvGrpSpPr>
        <p:grpSpPr>
          <a:xfrm>
            <a:off x="7453564" y="1475246"/>
            <a:ext cx="4435112" cy="4375487"/>
            <a:chOff x="6383783" y="1763140"/>
            <a:chExt cx="4435112" cy="4375487"/>
          </a:xfrm>
        </p:grpSpPr>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pic>
          <p:nvPicPr>
            <p:cNvPr id="7" name="Obraz 6">
              <a:extLst>
                <a:ext uri="{FF2B5EF4-FFF2-40B4-BE49-F238E27FC236}">
                  <a16:creationId xmlns:a16="http://schemas.microsoft.com/office/drawing/2014/main" id="{F797A1F1-2BCB-4BA8-AA12-B96FECB3D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3404" y="4659931"/>
              <a:ext cx="950852" cy="633901"/>
            </a:xfrm>
            <a:prstGeom prst="rect">
              <a:avLst/>
            </a:prstGeom>
          </p:spPr>
        </p:pic>
        <p:pic>
          <p:nvPicPr>
            <p:cNvPr id="92" name="Obraz 91">
              <a:extLst>
                <a:ext uri="{FF2B5EF4-FFF2-40B4-BE49-F238E27FC236}">
                  <a16:creationId xmlns:a16="http://schemas.microsoft.com/office/drawing/2014/main" id="{71AF91D4-82CA-43F0-AE9F-6CB1752376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0427" y="1763140"/>
              <a:ext cx="979714" cy="979714"/>
            </a:xfrm>
            <a:prstGeom prst="rect">
              <a:avLst/>
            </a:prstGeom>
          </p:spPr>
        </p:pic>
        <p:pic>
          <p:nvPicPr>
            <p:cNvPr id="93" name="Obraz 92">
              <a:extLst>
                <a:ext uri="{FF2B5EF4-FFF2-40B4-BE49-F238E27FC236}">
                  <a16:creationId xmlns:a16="http://schemas.microsoft.com/office/drawing/2014/main" id="{6C805E24-28E7-4CCC-A084-3E3BF3C5F9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4040293"/>
              <a:ext cx="950852" cy="633901"/>
            </a:xfrm>
            <a:prstGeom prst="rect">
              <a:avLst/>
            </a:prstGeom>
          </p:spPr>
        </p:pic>
        <p:pic>
          <p:nvPicPr>
            <p:cNvPr id="94" name="Obraz 93">
              <a:extLst>
                <a:ext uri="{FF2B5EF4-FFF2-40B4-BE49-F238E27FC236}">
                  <a16:creationId xmlns:a16="http://schemas.microsoft.com/office/drawing/2014/main" id="{2147D96E-89A8-4E6F-94BE-26779425B5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6476" y="3433866"/>
              <a:ext cx="950852" cy="633901"/>
            </a:xfrm>
            <a:prstGeom prst="rect">
              <a:avLst/>
            </a:prstGeom>
          </p:spPr>
        </p:pic>
        <p:pic>
          <p:nvPicPr>
            <p:cNvPr id="95" name="Obraz 94">
              <a:extLst>
                <a:ext uri="{FF2B5EF4-FFF2-40B4-BE49-F238E27FC236}">
                  <a16:creationId xmlns:a16="http://schemas.microsoft.com/office/drawing/2014/main" id="{864B487E-FC40-49DD-836C-0D510C84D6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803338"/>
              <a:ext cx="950852" cy="633901"/>
            </a:xfrm>
            <a:prstGeom prst="rect">
              <a:avLst/>
            </a:prstGeom>
          </p:spPr>
        </p:pic>
        <p:pic>
          <p:nvPicPr>
            <p:cNvPr id="97" name="Obraz 96">
              <a:extLst>
                <a:ext uri="{FF2B5EF4-FFF2-40B4-BE49-F238E27FC236}">
                  <a16:creationId xmlns:a16="http://schemas.microsoft.com/office/drawing/2014/main" id="{D7248E81-19A7-4779-B00F-12DD8AEA1D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199442"/>
              <a:ext cx="950852" cy="633901"/>
            </a:xfrm>
            <a:prstGeom prst="rect">
              <a:avLst/>
            </a:prstGeom>
          </p:spPr>
        </p:pic>
        <p:pic>
          <p:nvPicPr>
            <p:cNvPr id="154" name="Obraz 153">
              <a:extLst>
                <a:ext uri="{FF2B5EF4-FFF2-40B4-BE49-F238E27FC236}">
                  <a16:creationId xmlns:a16="http://schemas.microsoft.com/office/drawing/2014/main" id="{E88D89B3-4CCA-4FE7-BB9B-D2159C9685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7506" y="1773978"/>
              <a:ext cx="804145" cy="1217111"/>
            </a:xfrm>
            <a:prstGeom prst="rect">
              <a:avLst/>
            </a:prstGeom>
          </p:spPr>
        </p:pic>
        <p:pic>
          <p:nvPicPr>
            <p:cNvPr id="155" name="Obraz 154">
              <a:extLst>
                <a:ext uri="{FF2B5EF4-FFF2-40B4-BE49-F238E27FC236}">
                  <a16:creationId xmlns:a16="http://schemas.microsoft.com/office/drawing/2014/main" id="{8F2B70C8-30A4-4849-BF7D-E9989290F8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61621" y="2238687"/>
              <a:ext cx="979714" cy="979714"/>
            </a:xfrm>
            <a:prstGeom prst="rect">
              <a:avLst/>
            </a:prstGeom>
          </p:spPr>
        </p:pic>
        <p:pic>
          <p:nvPicPr>
            <p:cNvPr id="156" name="Obraz 155">
              <a:extLst>
                <a:ext uri="{FF2B5EF4-FFF2-40B4-BE49-F238E27FC236}">
                  <a16:creationId xmlns:a16="http://schemas.microsoft.com/office/drawing/2014/main" id="{7C6311BC-8337-4586-82C3-093116B7E7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1094" y="2623337"/>
              <a:ext cx="979714" cy="979714"/>
            </a:xfrm>
            <a:prstGeom prst="rect">
              <a:avLst/>
            </a:prstGeom>
          </p:spPr>
        </p:pic>
        <p:pic>
          <p:nvPicPr>
            <p:cNvPr id="157" name="Obraz 156">
              <a:extLst>
                <a:ext uri="{FF2B5EF4-FFF2-40B4-BE49-F238E27FC236}">
                  <a16:creationId xmlns:a16="http://schemas.microsoft.com/office/drawing/2014/main" id="{9DE4A633-FDA4-4968-931E-3E8DC912B4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9521" y="3047232"/>
              <a:ext cx="979714" cy="979714"/>
            </a:xfrm>
            <a:prstGeom prst="rect">
              <a:avLst/>
            </a:prstGeom>
          </p:spPr>
        </p:pic>
        <p:pic>
          <p:nvPicPr>
            <p:cNvPr id="158" name="Obraz 157">
              <a:extLst>
                <a:ext uri="{FF2B5EF4-FFF2-40B4-BE49-F238E27FC236}">
                  <a16:creationId xmlns:a16="http://schemas.microsoft.com/office/drawing/2014/main" id="{023225D2-0D78-4D96-A5CC-C4F9AF4DAA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6314" y="3471127"/>
              <a:ext cx="979714" cy="979714"/>
            </a:xfrm>
            <a:prstGeom prst="rect">
              <a:avLst/>
            </a:prstGeom>
          </p:spPr>
        </p:pic>
        <p:pic>
          <p:nvPicPr>
            <p:cNvPr id="159" name="Obraz 158">
              <a:extLst>
                <a:ext uri="{FF2B5EF4-FFF2-40B4-BE49-F238E27FC236}">
                  <a16:creationId xmlns:a16="http://schemas.microsoft.com/office/drawing/2014/main" id="{F17567EB-72DC-4D50-964F-7ADF872392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5034" y="3960984"/>
              <a:ext cx="979714" cy="979714"/>
            </a:xfrm>
            <a:prstGeom prst="rect">
              <a:avLst/>
            </a:prstGeom>
          </p:spPr>
        </p:pic>
        <p:pic>
          <p:nvPicPr>
            <p:cNvPr id="160" name="Obraz 159">
              <a:extLst>
                <a:ext uri="{FF2B5EF4-FFF2-40B4-BE49-F238E27FC236}">
                  <a16:creationId xmlns:a16="http://schemas.microsoft.com/office/drawing/2014/main" id="{D618A93C-6C82-435A-BE51-688F174C4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396" y="4419802"/>
              <a:ext cx="979714" cy="979714"/>
            </a:xfrm>
            <a:prstGeom prst="rect">
              <a:avLst/>
            </a:prstGeom>
          </p:spPr>
        </p:pic>
        <p:pic>
          <p:nvPicPr>
            <p:cNvPr id="161" name="Obraz 160">
              <a:extLst>
                <a:ext uri="{FF2B5EF4-FFF2-40B4-BE49-F238E27FC236}">
                  <a16:creationId xmlns:a16="http://schemas.microsoft.com/office/drawing/2014/main" id="{4465A975-E244-4625-8D2F-5E46EE48D6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259" y="4853843"/>
              <a:ext cx="979714" cy="979714"/>
            </a:xfrm>
            <a:prstGeom prst="rect">
              <a:avLst/>
            </a:prstGeom>
          </p:spPr>
        </p:pic>
        <p:pic>
          <p:nvPicPr>
            <p:cNvPr id="163" name="Obraz 162">
              <a:extLst>
                <a:ext uri="{FF2B5EF4-FFF2-40B4-BE49-F238E27FC236}">
                  <a16:creationId xmlns:a16="http://schemas.microsoft.com/office/drawing/2014/main" id="{516A6F79-9043-4E35-939B-C9B4A1178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5302279"/>
              <a:ext cx="950852" cy="633901"/>
            </a:xfrm>
            <a:prstGeom prst="rect">
              <a:avLst/>
            </a:prstGeom>
          </p:spPr>
        </p:pic>
        <p:pic>
          <p:nvPicPr>
            <p:cNvPr id="164" name="Obraz 163">
              <a:extLst>
                <a:ext uri="{FF2B5EF4-FFF2-40B4-BE49-F238E27FC236}">
                  <a16:creationId xmlns:a16="http://schemas.microsoft.com/office/drawing/2014/main" id="{720A5250-A4CA-4F41-B3A6-1FAF18C56D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9" y="2097510"/>
              <a:ext cx="804145" cy="1217111"/>
            </a:xfrm>
            <a:prstGeom prst="rect">
              <a:avLst/>
            </a:prstGeom>
          </p:spPr>
        </p:pic>
        <p:pic>
          <p:nvPicPr>
            <p:cNvPr id="165" name="Obraz 164">
              <a:extLst>
                <a:ext uri="{FF2B5EF4-FFF2-40B4-BE49-F238E27FC236}">
                  <a16:creationId xmlns:a16="http://schemas.microsoft.com/office/drawing/2014/main" id="{1DB4A326-94D7-4D72-B4CC-542AA74ED9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8" y="2397771"/>
              <a:ext cx="804145" cy="1217111"/>
            </a:xfrm>
            <a:prstGeom prst="rect">
              <a:avLst/>
            </a:prstGeom>
          </p:spPr>
        </p:pic>
        <p:pic>
          <p:nvPicPr>
            <p:cNvPr id="166" name="Obraz 165">
              <a:extLst>
                <a:ext uri="{FF2B5EF4-FFF2-40B4-BE49-F238E27FC236}">
                  <a16:creationId xmlns:a16="http://schemas.microsoft.com/office/drawing/2014/main" id="{08E0511A-6A58-445A-829D-59BB3C60D9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2717578"/>
              <a:ext cx="804145" cy="1217111"/>
            </a:xfrm>
            <a:prstGeom prst="rect">
              <a:avLst/>
            </a:prstGeom>
          </p:spPr>
        </p:pic>
        <p:pic>
          <p:nvPicPr>
            <p:cNvPr id="167" name="Obraz 166">
              <a:extLst>
                <a:ext uri="{FF2B5EF4-FFF2-40B4-BE49-F238E27FC236}">
                  <a16:creationId xmlns:a16="http://schemas.microsoft.com/office/drawing/2014/main" id="{FCD954A4-B9F4-416B-BCB0-945F263BD6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025872"/>
              <a:ext cx="804145" cy="1217111"/>
            </a:xfrm>
            <a:prstGeom prst="rect">
              <a:avLst/>
            </a:prstGeom>
          </p:spPr>
        </p:pic>
        <p:pic>
          <p:nvPicPr>
            <p:cNvPr id="168" name="Obraz 167">
              <a:extLst>
                <a:ext uri="{FF2B5EF4-FFF2-40B4-BE49-F238E27FC236}">
                  <a16:creationId xmlns:a16="http://schemas.microsoft.com/office/drawing/2014/main" id="{CC34426A-C03A-4A62-BA57-D9EF395B54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340491"/>
              <a:ext cx="804145" cy="1217111"/>
            </a:xfrm>
            <a:prstGeom prst="rect">
              <a:avLst/>
            </a:prstGeom>
          </p:spPr>
        </p:pic>
        <p:pic>
          <p:nvPicPr>
            <p:cNvPr id="169" name="Obraz 168">
              <a:extLst>
                <a:ext uri="{FF2B5EF4-FFF2-40B4-BE49-F238E27FC236}">
                  <a16:creationId xmlns:a16="http://schemas.microsoft.com/office/drawing/2014/main" id="{03FD0C35-0F16-48B8-9F98-7E5CAE287E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737" y="3585408"/>
              <a:ext cx="804145" cy="1217111"/>
            </a:xfrm>
            <a:prstGeom prst="rect">
              <a:avLst/>
            </a:prstGeom>
          </p:spPr>
        </p:pic>
        <p:pic>
          <p:nvPicPr>
            <p:cNvPr id="170" name="Obraz 169">
              <a:extLst>
                <a:ext uri="{FF2B5EF4-FFF2-40B4-BE49-F238E27FC236}">
                  <a16:creationId xmlns:a16="http://schemas.microsoft.com/office/drawing/2014/main" id="{FF044B18-9161-4268-A2D0-8A39C124C5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40196" y="3849892"/>
              <a:ext cx="804145" cy="1217111"/>
            </a:xfrm>
            <a:prstGeom prst="rect">
              <a:avLst/>
            </a:prstGeom>
          </p:spPr>
        </p:pic>
        <p:pic>
          <p:nvPicPr>
            <p:cNvPr id="171" name="Obraz 170">
              <a:extLst>
                <a:ext uri="{FF2B5EF4-FFF2-40B4-BE49-F238E27FC236}">
                  <a16:creationId xmlns:a16="http://schemas.microsoft.com/office/drawing/2014/main" id="{4EC17DE8-46E8-473A-BD03-60A02C80DE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704" y="4114376"/>
              <a:ext cx="804145" cy="1217111"/>
            </a:xfrm>
            <a:prstGeom prst="rect">
              <a:avLst/>
            </a:prstGeom>
          </p:spPr>
        </p:pic>
        <p:pic>
          <p:nvPicPr>
            <p:cNvPr id="172" name="Obraz 171">
              <a:extLst>
                <a:ext uri="{FF2B5EF4-FFF2-40B4-BE49-F238E27FC236}">
                  <a16:creationId xmlns:a16="http://schemas.microsoft.com/office/drawing/2014/main" id="{58569CCC-7A60-4457-B818-AF19C833C4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131" y="4375920"/>
              <a:ext cx="804145" cy="1217111"/>
            </a:xfrm>
            <a:prstGeom prst="rect">
              <a:avLst/>
            </a:prstGeom>
          </p:spPr>
        </p:pic>
        <p:pic>
          <p:nvPicPr>
            <p:cNvPr id="173" name="Obraz 172">
              <a:extLst>
                <a:ext uri="{FF2B5EF4-FFF2-40B4-BE49-F238E27FC236}">
                  <a16:creationId xmlns:a16="http://schemas.microsoft.com/office/drawing/2014/main" id="{8FF5856B-76AA-4D1D-A3D0-317258D4DD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1017" y="4637464"/>
              <a:ext cx="804145" cy="1217111"/>
            </a:xfrm>
            <a:prstGeom prst="rect">
              <a:avLst/>
            </a:prstGeom>
          </p:spPr>
        </p:pic>
      </p:grpSp>
      <p:grpSp>
        <p:nvGrpSpPr>
          <p:cNvPr id="175" name="Grupa 174">
            <a:extLst>
              <a:ext uri="{FF2B5EF4-FFF2-40B4-BE49-F238E27FC236}">
                <a16:creationId xmlns:a16="http://schemas.microsoft.com/office/drawing/2014/main" id="{D54C5C9F-7499-46E5-8054-43DAAFAD13D7}"/>
              </a:ext>
            </a:extLst>
          </p:cNvPr>
          <p:cNvGrpSpPr/>
          <p:nvPr/>
        </p:nvGrpSpPr>
        <p:grpSpPr>
          <a:xfrm>
            <a:off x="597671" y="2253350"/>
            <a:ext cx="6387024" cy="4099350"/>
            <a:chOff x="3600589" y="503595"/>
            <a:chExt cx="7056071" cy="5727462"/>
          </a:xfrm>
        </p:grpSpPr>
        <p:sp>
          <p:nvSpPr>
            <p:cNvPr id="176" name="Dowolny kształt: kształt 175">
              <a:extLst>
                <a:ext uri="{FF2B5EF4-FFF2-40B4-BE49-F238E27FC236}">
                  <a16:creationId xmlns:a16="http://schemas.microsoft.com/office/drawing/2014/main" id="{DC08DBB2-00FF-4060-9141-0BB79623ECB3}"/>
                </a:ext>
              </a:extLst>
            </p:cNvPr>
            <p:cNvSpPr/>
            <p:nvPr/>
          </p:nvSpPr>
          <p:spPr>
            <a:xfrm rot="3600583">
              <a:off x="7567323"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6" rIns="147309"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7" name="Dowolny kształt: kształt 176">
              <a:extLst>
                <a:ext uri="{FF2B5EF4-FFF2-40B4-BE49-F238E27FC236}">
                  <a16:creationId xmlns:a16="http://schemas.microsoft.com/office/drawing/2014/main" id="{9586639F-15F4-4BBD-9BF1-BE5D834AF9D5}"/>
                </a:ext>
              </a:extLst>
            </p:cNvPr>
            <p:cNvSpPr/>
            <p:nvPr/>
          </p:nvSpPr>
          <p:spPr>
            <a:xfrm>
              <a:off x="6408994" y="4818727"/>
              <a:ext cx="1461927" cy="491034"/>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1461927" y="245516"/>
                  </a:moveTo>
                  <a:lnTo>
                    <a:pt x="1216410" y="491032"/>
                  </a:lnTo>
                  <a:lnTo>
                    <a:pt x="1216410" y="392825"/>
                  </a:lnTo>
                  <a:lnTo>
                    <a:pt x="245516" y="392825"/>
                  </a:lnTo>
                  <a:lnTo>
                    <a:pt x="245516" y="491032"/>
                  </a:lnTo>
                  <a:lnTo>
                    <a:pt x="0" y="245516"/>
                  </a:lnTo>
                  <a:lnTo>
                    <a:pt x="245516" y="1"/>
                  </a:lnTo>
                  <a:lnTo>
                    <a:pt x="245516" y="98208"/>
                  </a:lnTo>
                  <a:lnTo>
                    <a:pt x="1216410" y="98208"/>
                  </a:lnTo>
                  <a:lnTo>
                    <a:pt x="1216410" y="1"/>
                  </a:lnTo>
                  <a:lnTo>
                    <a:pt x="1461927" y="245516"/>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8" rIns="147310"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8" name="Dowolny kształt: kształt 177">
              <a:extLst>
                <a:ext uri="{FF2B5EF4-FFF2-40B4-BE49-F238E27FC236}">
                  <a16:creationId xmlns:a16="http://schemas.microsoft.com/office/drawing/2014/main" id="{D55F2811-557D-4E99-A501-6E3B3C89606B}"/>
                </a:ext>
              </a:extLst>
            </p:cNvPr>
            <p:cNvSpPr/>
            <p:nvPr/>
          </p:nvSpPr>
          <p:spPr>
            <a:xfrm rot="17999417">
              <a:off x="5250665"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09" tIns="98207" rIns="147310" bIns="98206" numCol="1" spcCol="1270" anchor="ctr" anchorCtr="0">
              <a:noAutofit/>
            </a:bodyPr>
            <a:lstStyle/>
            <a:p>
              <a:pPr marL="0" lvl="0" indent="0" algn="ctr" defTabSz="933450">
                <a:lnSpc>
                  <a:spcPct val="90000"/>
                </a:lnSpc>
                <a:spcBef>
                  <a:spcPct val="0"/>
                </a:spcBef>
                <a:spcAft>
                  <a:spcPct val="35000"/>
                </a:spcAft>
                <a:buNone/>
              </a:pPr>
              <a:endParaRPr lang="pl-PL" sz="2100" kern="1200"/>
            </a:p>
          </p:txBody>
        </p:sp>
        <p:grpSp>
          <p:nvGrpSpPr>
            <p:cNvPr id="179" name="Grupa 178">
              <a:extLst>
                <a:ext uri="{FF2B5EF4-FFF2-40B4-BE49-F238E27FC236}">
                  <a16:creationId xmlns:a16="http://schemas.microsoft.com/office/drawing/2014/main" id="{CFC50DD2-5170-43A4-95EB-7EE04A16C7B6}"/>
                </a:ext>
              </a:extLst>
            </p:cNvPr>
            <p:cNvGrpSpPr/>
            <p:nvPr/>
          </p:nvGrpSpPr>
          <p:grpSpPr>
            <a:xfrm>
              <a:off x="3600589" y="3777279"/>
              <a:ext cx="3865962" cy="2453778"/>
              <a:chOff x="3600589" y="3777279"/>
              <a:chExt cx="3865962" cy="2453778"/>
            </a:xfrm>
          </p:grpSpPr>
          <p:sp>
            <p:nvSpPr>
              <p:cNvPr id="186" name="Dowolny kształt: kształt 185">
                <a:extLst>
                  <a:ext uri="{FF2B5EF4-FFF2-40B4-BE49-F238E27FC236}">
                    <a16:creationId xmlns:a16="http://schemas.microsoft.com/office/drawing/2014/main" id="{584BD04B-EB8F-44C4-A57F-078244F0F5EA}"/>
                  </a:ext>
                </a:extLst>
              </p:cNvPr>
              <p:cNvSpPr/>
              <p:nvPr/>
            </p:nvSpPr>
            <p:spPr>
              <a:xfrm>
                <a:off x="3600589" y="3777279"/>
                <a:ext cx="3865962" cy="327338"/>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Carrot</a:t>
                </a:r>
                <a:r>
                  <a:rPr lang="pl-PL" sz="1800" kern="1200" dirty="0">
                    <a:solidFill>
                      <a:srgbClr val="231F20"/>
                    </a:solidFill>
                  </a:rPr>
                  <a:t> (</a:t>
                </a:r>
                <a:r>
                  <a:rPr lang="pl-PL" sz="1800" b="0" i="1" kern="1200" dirty="0" err="1">
                    <a:solidFill>
                      <a:srgbClr val="231F20"/>
                    </a:solidFill>
                  </a:rPr>
                  <a:t>Daucus</a:t>
                </a:r>
                <a:r>
                  <a:rPr lang="pl-PL" sz="1800" b="0" i="1" kern="1200" dirty="0">
                    <a:solidFill>
                      <a:srgbClr val="231F20"/>
                    </a:solidFill>
                  </a:rPr>
                  <a:t> </a:t>
                </a:r>
                <a:r>
                  <a:rPr lang="pl-PL" sz="1800" b="0" i="1" kern="1200" dirty="0" err="1">
                    <a:solidFill>
                      <a:srgbClr val="231F20"/>
                    </a:solidFill>
                  </a:rPr>
                  <a:t>carota</a:t>
                </a:r>
                <a:r>
                  <a:rPr lang="pl-PL" sz="1800" b="0" i="0" kern="1200" dirty="0">
                    <a:solidFill>
                      <a:srgbClr val="231F20"/>
                    </a:solidFill>
                  </a:rPr>
                  <a:t>)</a:t>
                </a:r>
                <a:endParaRPr lang="pl-PL" sz="1800" kern="1200" dirty="0">
                  <a:solidFill>
                    <a:srgbClr val="231F20"/>
                  </a:solidFill>
                </a:endParaRPr>
              </a:p>
            </p:txBody>
          </p:sp>
          <p:sp>
            <p:nvSpPr>
              <p:cNvPr id="187" name="Prostokąt 186">
                <a:extLst>
                  <a:ext uri="{FF2B5EF4-FFF2-40B4-BE49-F238E27FC236}">
                    <a16:creationId xmlns:a16="http://schemas.microsoft.com/office/drawing/2014/main" id="{BD289992-88EB-429F-BB2E-0E5BFC49B808}"/>
                  </a:ext>
                </a:extLst>
              </p:cNvPr>
              <p:cNvSpPr/>
              <p:nvPr/>
            </p:nvSpPr>
            <p:spPr>
              <a:xfrm>
                <a:off x="4442454" y="4048822"/>
                <a:ext cx="2182234" cy="2182235"/>
              </a:xfrm>
              <a:prstGeom prst="rect">
                <a:avLst/>
              </a:prstGeom>
              <a:blipFill>
                <a:blip r:embed="rId7"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0" name="Grupa 179">
              <a:extLst>
                <a:ext uri="{FF2B5EF4-FFF2-40B4-BE49-F238E27FC236}">
                  <a16:creationId xmlns:a16="http://schemas.microsoft.com/office/drawing/2014/main" id="{61FD3F66-7075-475E-9015-0DA1E0233C00}"/>
                </a:ext>
              </a:extLst>
            </p:cNvPr>
            <p:cNvGrpSpPr/>
            <p:nvPr/>
          </p:nvGrpSpPr>
          <p:grpSpPr>
            <a:xfrm>
              <a:off x="4802260" y="503595"/>
              <a:ext cx="4673242" cy="2266006"/>
              <a:chOff x="4802260" y="503595"/>
              <a:chExt cx="4673242" cy="2266006"/>
            </a:xfrm>
          </p:grpSpPr>
          <p:sp>
            <p:nvSpPr>
              <p:cNvPr id="184" name="Dowolny kształt: kształt 183">
                <a:extLst>
                  <a:ext uri="{FF2B5EF4-FFF2-40B4-BE49-F238E27FC236}">
                    <a16:creationId xmlns:a16="http://schemas.microsoft.com/office/drawing/2014/main" id="{2F6BB92F-7808-421D-B7CD-39493DA4D174}"/>
                  </a:ext>
                </a:extLst>
              </p:cNvPr>
              <p:cNvSpPr/>
              <p:nvPr/>
            </p:nvSpPr>
            <p:spPr>
              <a:xfrm>
                <a:off x="4802260" y="503595"/>
                <a:ext cx="4673242" cy="327014"/>
              </a:xfrm>
              <a:custGeom>
                <a:avLst/>
                <a:gdLst>
                  <a:gd name="connsiteX0" fmla="*/ 0 w 2180104"/>
                  <a:gd name="connsiteY0" fmla="*/ 0 h 327015"/>
                  <a:gd name="connsiteX1" fmla="*/ 2180104 w 2180104"/>
                  <a:gd name="connsiteY1" fmla="*/ 0 h 327015"/>
                  <a:gd name="connsiteX2" fmla="*/ 2180104 w 2180104"/>
                  <a:gd name="connsiteY2" fmla="*/ 327015 h 327015"/>
                  <a:gd name="connsiteX3" fmla="*/ 0 w 2180104"/>
                  <a:gd name="connsiteY3" fmla="*/ 327015 h 327015"/>
                  <a:gd name="connsiteX4" fmla="*/ 0 w 2180104"/>
                  <a:gd name="connsiteY4" fmla="*/ 0 h 32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104" h="327015">
                    <a:moveTo>
                      <a:pt x="0" y="0"/>
                    </a:moveTo>
                    <a:lnTo>
                      <a:pt x="2180104" y="0"/>
                    </a:lnTo>
                    <a:lnTo>
                      <a:pt x="2180104" y="327015"/>
                    </a:lnTo>
                    <a:lnTo>
                      <a:pt x="0" y="327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Lettuce</a:t>
                </a:r>
                <a:r>
                  <a:rPr lang="pl-PL" sz="1800" kern="1200" dirty="0">
                    <a:solidFill>
                      <a:srgbClr val="231F20"/>
                    </a:solidFill>
                  </a:rPr>
                  <a:t> (</a:t>
                </a:r>
                <a:r>
                  <a:rPr lang="pl-PL" sz="1800" b="0" i="1" kern="1200" dirty="0" err="1">
                    <a:solidFill>
                      <a:srgbClr val="231F20"/>
                    </a:solidFill>
                  </a:rPr>
                  <a:t>Lactuca</a:t>
                </a:r>
                <a:r>
                  <a:rPr lang="pl-PL" sz="1800" b="0" i="1" kern="1200" dirty="0">
                    <a:solidFill>
                      <a:srgbClr val="231F20"/>
                    </a:solidFill>
                  </a:rPr>
                  <a:t> </a:t>
                </a:r>
                <a:r>
                  <a:rPr lang="pl-PL" sz="1800" b="0" i="1" kern="1200" dirty="0" err="1">
                    <a:solidFill>
                      <a:srgbClr val="231F20"/>
                    </a:solidFill>
                  </a:rPr>
                  <a:t>sativa</a:t>
                </a:r>
                <a:r>
                  <a:rPr lang="pl-PL" sz="1800" b="0" i="0" kern="1200" dirty="0">
                    <a:solidFill>
                      <a:srgbClr val="231F20"/>
                    </a:solidFill>
                  </a:rPr>
                  <a:t>)</a:t>
                </a:r>
                <a:endParaRPr lang="pl-PL" sz="1800" kern="1200" dirty="0">
                  <a:solidFill>
                    <a:srgbClr val="231F20"/>
                  </a:solidFill>
                </a:endParaRPr>
              </a:p>
            </p:txBody>
          </p:sp>
          <p:sp>
            <p:nvSpPr>
              <p:cNvPr id="185" name="Prostokąt 184">
                <a:extLst>
                  <a:ext uri="{FF2B5EF4-FFF2-40B4-BE49-F238E27FC236}">
                    <a16:creationId xmlns:a16="http://schemas.microsoft.com/office/drawing/2014/main" id="{377AF312-E24C-4A21-A6B9-2A8BACAB5A94}"/>
                  </a:ext>
                </a:extLst>
              </p:cNvPr>
              <p:cNvSpPr/>
              <p:nvPr/>
            </p:nvSpPr>
            <p:spPr>
              <a:xfrm>
                <a:off x="6048829" y="589497"/>
                <a:ext cx="2180104" cy="2180104"/>
              </a:xfrm>
              <a:prstGeom prst="rect">
                <a:avLst/>
              </a:prstGeom>
              <a:blipFill dpi="0" rotWithShape="1">
                <a:blip r:embed="rId8" cstate="email">
                  <a:extLst>
                    <a:ext uri="{28A0092B-C50C-407E-A947-70E740481C1C}">
                      <a14:useLocalDpi xmlns:a14="http://schemas.microsoft.com/office/drawing/2010/main"/>
                    </a:ext>
                  </a:extLst>
                </a:blip>
                <a:srcRect/>
                <a:stretch>
                  <a:fillRect t="10000" b="4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1" name="Grupa 180">
              <a:extLst>
                <a:ext uri="{FF2B5EF4-FFF2-40B4-BE49-F238E27FC236}">
                  <a16:creationId xmlns:a16="http://schemas.microsoft.com/office/drawing/2014/main" id="{24A1FC49-1A8D-41E3-88E2-0754D3AE2B05}"/>
                </a:ext>
              </a:extLst>
            </p:cNvPr>
            <p:cNvGrpSpPr/>
            <p:nvPr/>
          </p:nvGrpSpPr>
          <p:grpSpPr>
            <a:xfrm>
              <a:off x="7142147" y="3766250"/>
              <a:ext cx="3514513" cy="2434335"/>
              <a:chOff x="7142147" y="3766250"/>
              <a:chExt cx="3514513" cy="2434335"/>
            </a:xfrm>
          </p:grpSpPr>
          <p:sp>
            <p:nvSpPr>
              <p:cNvPr id="182" name="Dowolny kształt: kształt 181">
                <a:extLst>
                  <a:ext uri="{FF2B5EF4-FFF2-40B4-BE49-F238E27FC236}">
                    <a16:creationId xmlns:a16="http://schemas.microsoft.com/office/drawing/2014/main" id="{01144355-C995-418D-A7E3-0A8E2636B6D4}"/>
                  </a:ext>
                </a:extLst>
              </p:cNvPr>
              <p:cNvSpPr/>
              <p:nvPr/>
            </p:nvSpPr>
            <p:spPr>
              <a:xfrm>
                <a:off x="7142147" y="3766250"/>
                <a:ext cx="3514513" cy="327336"/>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Onion</a:t>
                </a:r>
                <a:r>
                  <a:rPr lang="pl-PL" sz="1800" kern="1200" dirty="0">
                    <a:solidFill>
                      <a:srgbClr val="231F20"/>
                    </a:solidFill>
                  </a:rPr>
                  <a:t> (</a:t>
                </a:r>
                <a:r>
                  <a:rPr lang="pl-PL" sz="1800" b="0" i="1" kern="1200" dirty="0" err="1">
                    <a:solidFill>
                      <a:srgbClr val="231F20"/>
                    </a:solidFill>
                  </a:rPr>
                  <a:t>Allium</a:t>
                </a:r>
                <a:r>
                  <a:rPr lang="pl-PL" sz="1800" b="0" i="1" kern="1200" dirty="0">
                    <a:solidFill>
                      <a:srgbClr val="231F20"/>
                    </a:solidFill>
                  </a:rPr>
                  <a:t> cepa</a:t>
                </a:r>
                <a:r>
                  <a:rPr lang="pl-PL" sz="1800" b="0" i="0" kern="1200" dirty="0">
                    <a:solidFill>
                      <a:srgbClr val="231F20"/>
                    </a:solidFill>
                  </a:rPr>
                  <a:t>)</a:t>
                </a:r>
                <a:endParaRPr lang="pl-PL" sz="1800" kern="1200" dirty="0">
                  <a:solidFill>
                    <a:srgbClr val="231F20"/>
                  </a:solidFill>
                </a:endParaRPr>
              </a:p>
            </p:txBody>
          </p:sp>
          <p:sp>
            <p:nvSpPr>
              <p:cNvPr id="183" name="Prostokąt 182">
                <a:extLst>
                  <a:ext uri="{FF2B5EF4-FFF2-40B4-BE49-F238E27FC236}">
                    <a16:creationId xmlns:a16="http://schemas.microsoft.com/office/drawing/2014/main" id="{F79CBE85-A5B3-4955-966C-568C7FB0BBDC}"/>
                  </a:ext>
                </a:extLst>
              </p:cNvPr>
              <p:cNvSpPr/>
              <p:nvPr/>
            </p:nvSpPr>
            <p:spPr>
              <a:xfrm>
                <a:off x="7808287" y="4018350"/>
                <a:ext cx="2182235" cy="2182235"/>
              </a:xfrm>
              <a:prstGeom prst="rect">
                <a:avLst/>
              </a:prstGeom>
              <a:blipFill dpi="0" rotWithShape="1">
                <a:blip r:embed="rId9" cstate="email">
                  <a:extLst>
                    <a:ext uri="{28A0092B-C50C-407E-A947-70E740481C1C}">
                      <a14:useLocalDpi xmlns:a14="http://schemas.microsoft.com/office/drawing/2010/main"/>
                    </a:ext>
                  </a:extLst>
                </a:blip>
                <a:srcRect/>
                <a:stretch>
                  <a:fillRect l="11000" r="11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sp>
        <p:nvSpPr>
          <p:cNvPr id="188" name="Text Placeholder 4">
            <a:extLst>
              <a:ext uri="{FF2B5EF4-FFF2-40B4-BE49-F238E27FC236}">
                <a16:creationId xmlns:a16="http://schemas.microsoft.com/office/drawing/2014/main" id="{7F3BEEFA-141E-4054-A0FD-C414EEC0E925}"/>
              </a:ext>
            </a:extLst>
          </p:cNvPr>
          <p:cNvSpPr>
            <a:spLocks noGrp="1"/>
          </p:cNvSpPr>
          <p:nvPr>
            <p:ph type="body" sz="quarter" idx="18"/>
          </p:nvPr>
        </p:nvSpPr>
        <p:spPr>
          <a:xfrm>
            <a:off x="461727" y="1119659"/>
            <a:ext cx="7087361" cy="3849918"/>
          </a:xfrm>
        </p:spPr>
        <p:txBody>
          <a:bodyPr/>
          <a:lstStyle/>
          <a:p>
            <a:pPr algn="ctr"/>
            <a:r>
              <a:rPr lang="pl-PL" dirty="0"/>
              <a:t>T</a:t>
            </a:r>
            <a:r>
              <a:rPr lang="en-US" dirty="0"/>
              <a:t>he selection of plants for rows should take into account their mutual influence on</a:t>
            </a:r>
            <a:r>
              <a:rPr lang="pl-PL" dirty="0"/>
              <a:t> </a:t>
            </a:r>
            <a:r>
              <a:rPr lang="en-US" dirty="0"/>
              <a:t>each other</a:t>
            </a:r>
            <a:r>
              <a:rPr lang="pl-PL" dirty="0"/>
              <a:t> (</a:t>
            </a:r>
            <a:r>
              <a:rPr lang="pl-PL" dirty="0" err="1"/>
              <a:t>see</a:t>
            </a:r>
            <a:r>
              <a:rPr lang="pl-PL" dirty="0"/>
              <a:t> </a:t>
            </a:r>
            <a:r>
              <a:rPr lang="pl-PL" dirty="0" err="1"/>
              <a:t>companion</a:t>
            </a:r>
            <a:r>
              <a:rPr lang="pl-PL" dirty="0"/>
              <a:t> </a:t>
            </a:r>
            <a:r>
              <a:rPr lang="pl-PL" dirty="0" err="1"/>
              <a:t>planting</a:t>
            </a:r>
            <a:r>
              <a:rPr lang="pl-PL" dirty="0"/>
              <a:t>).</a:t>
            </a:r>
            <a:endParaRPr lang="en-US" dirty="0"/>
          </a:p>
        </p:txBody>
      </p:sp>
    </p:spTree>
    <p:extLst>
      <p:ext uri="{BB962C8B-B14F-4D97-AF65-F5344CB8AC3E}">
        <p14:creationId xmlns:p14="http://schemas.microsoft.com/office/powerpoint/2010/main" val="4278947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49471" y="1212392"/>
            <a:ext cx="5871920" cy="3025975"/>
          </a:xfrm>
        </p:spPr>
        <p:txBody>
          <a:bodyPr/>
          <a:lstStyle/>
          <a:p>
            <a:r>
              <a:rPr lang="en-US" dirty="0"/>
              <a:t>Strip intercropping involves </a:t>
            </a:r>
            <a:r>
              <a:rPr lang="en-US" b="1" dirty="0"/>
              <a:t>planting crops in wider strips</a:t>
            </a:r>
            <a:r>
              <a:rPr lang="en-US" dirty="0"/>
              <a:t>, with each strip consisting of a single crop. The </a:t>
            </a:r>
            <a:r>
              <a:rPr lang="en-US" b="1" dirty="0"/>
              <a:t>strips are typically several rows wide</a:t>
            </a:r>
            <a:r>
              <a:rPr lang="en-US" dirty="0"/>
              <a:t>, and the crops are arranged in such a way that they are grown in parallel strips across the field. This </a:t>
            </a:r>
            <a:r>
              <a:rPr lang="en-US" b="1" dirty="0"/>
              <a:t>method is used on a larger scale </a:t>
            </a:r>
            <a:r>
              <a:rPr lang="en-US" dirty="0"/>
              <a:t>compared to row intercropping and is designed to </a:t>
            </a:r>
            <a:r>
              <a:rPr lang="en-US" dirty="0" err="1"/>
              <a:t>optimise</a:t>
            </a:r>
            <a:r>
              <a:rPr lang="en-US" dirty="0"/>
              <a:t> the use of space while still taking advantage of the interactions between different crops. Strip intercropping allows for </a:t>
            </a:r>
            <a:r>
              <a:rPr lang="en-US" b="1" dirty="0"/>
              <a:t>more efficient use of machinery for planting, cultivating, and harvesting</a:t>
            </a:r>
            <a:r>
              <a:rPr lang="en-US" dirty="0"/>
              <a: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err="1"/>
              <a:t>Strip</a:t>
            </a:r>
            <a:r>
              <a:rPr lang="pl-PL" dirty="0"/>
              <a:t> </a:t>
            </a:r>
            <a:r>
              <a:rPr lang="pl-PL" dirty="0" err="1"/>
              <a:t>intercropping</a:t>
            </a:r>
            <a:endParaRPr lang="en-US" dirty="0"/>
          </a:p>
        </p:txBody>
      </p:sp>
      <p:pic>
        <p:nvPicPr>
          <p:cNvPr id="7" name="Symbol zastępczy obrazu 6">
            <a:extLst>
              <a:ext uri="{FF2B5EF4-FFF2-40B4-BE49-F238E27FC236}">
                <a16:creationId xmlns:a16="http://schemas.microsoft.com/office/drawing/2014/main" id="{CD858794-97C2-4843-B0A2-92867F357C90}"/>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28057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76625" y="346832"/>
            <a:ext cx="11729533" cy="803654"/>
          </a:xfrm>
        </p:spPr>
        <p:txBody>
          <a:bodyPr/>
          <a:lstStyle/>
          <a:p>
            <a:r>
              <a:rPr lang="pl-PL" b="1" dirty="0" err="1"/>
              <a:t>Strip</a:t>
            </a:r>
            <a:r>
              <a:rPr lang="pl-PL" b="1" dirty="0"/>
              <a:t> </a:t>
            </a:r>
            <a:r>
              <a:rPr lang="pl-PL" b="1" dirty="0" err="1"/>
              <a:t>Intercropping</a:t>
            </a:r>
            <a:r>
              <a:rPr lang="pl-PL" b="1" dirty="0"/>
              <a:t> - </a:t>
            </a:r>
            <a:r>
              <a:rPr lang="pl-PL" b="1" dirty="0" err="1"/>
              <a:t>Example</a:t>
            </a:r>
            <a:endParaRPr lang="pl-PL" b="1" dirty="0"/>
          </a:p>
        </p:txBody>
      </p:sp>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grpSp>
        <p:nvGrpSpPr>
          <p:cNvPr id="20" name="Grupa 19">
            <a:extLst>
              <a:ext uri="{FF2B5EF4-FFF2-40B4-BE49-F238E27FC236}">
                <a16:creationId xmlns:a16="http://schemas.microsoft.com/office/drawing/2014/main" id="{D9B38858-B4E1-424C-88B3-BA6623A6A7F9}"/>
              </a:ext>
            </a:extLst>
          </p:cNvPr>
          <p:cNvGrpSpPr/>
          <p:nvPr/>
        </p:nvGrpSpPr>
        <p:grpSpPr>
          <a:xfrm>
            <a:off x="6313038" y="881993"/>
            <a:ext cx="4318899" cy="4998703"/>
            <a:chOff x="1758031" y="313267"/>
            <a:chExt cx="4318899" cy="4998703"/>
          </a:xfrm>
        </p:grpSpPr>
        <p:grpSp>
          <p:nvGrpSpPr>
            <p:cNvPr id="18" name="Grupa 17">
              <a:extLst>
                <a:ext uri="{FF2B5EF4-FFF2-40B4-BE49-F238E27FC236}">
                  <a16:creationId xmlns:a16="http://schemas.microsoft.com/office/drawing/2014/main" id="{256D9940-81EF-40F0-BE31-4D86F34D4AC5}"/>
                </a:ext>
              </a:extLst>
            </p:cNvPr>
            <p:cNvGrpSpPr/>
            <p:nvPr/>
          </p:nvGrpSpPr>
          <p:grpSpPr>
            <a:xfrm>
              <a:off x="1758031" y="313267"/>
              <a:ext cx="4304319" cy="1554689"/>
              <a:chOff x="1758031" y="313267"/>
              <a:chExt cx="4304319" cy="1554689"/>
            </a:xfrm>
          </p:grpSpPr>
          <p:pic>
            <p:nvPicPr>
              <p:cNvPr id="58" name="Obraz 57">
                <a:extLst>
                  <a:ext uri="{FF2B5EF4-FFF2-40B4-BE49-F238E27FC236}">
                    <a16:creationId xmlns:a16="http://schemas.microsoft.com/office/drawing/2014/main" id="{14C99F58-3560-49DA-9DE6-99B4EC8A20D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59" name="Obraz 58">
                <a:extLst>
                  <a:ext uri="{FF2B5EF4-FFF2-40B4-BE49-F238E27FC236}">
                    <a16:creationId xmlns:a16="http://schemas.microsoft.com/office/drawing/2014/main" id="{3F0CE548-A890-4E03-ACA6-61C98595A09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74" name="Obraz 73">
                <a:extLst>
                  <a:ext uri="{FF2B5EF4-FFF2-40B4-BE49-F238E27FC236}">
                    <a16:creationId xmlns:a16="http://schemas.microsoft.com/office/drawing/2014/main" id="{25F6AD46-A64E-4ED4-8B00-0172DD21EE2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88" name="Obraz 87">
                <a:extLst>
                  <a:ext uri="{FF2B5EF4-FFF2-40B4-BE49-F238E27FC236}">
                    <a16:creationId xmlns:a16="http://schemas.microsoft.com/office/drawing/2014/main" id="{2796733B-1653-4B05-87AF-376B3CCECF5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90" name="Obraz 89">
                <a:extLst>
                  <a:ext uri="{FF2B5EF4-FFF2-40B4-BE49-F238E27FC236}">
                    <a16:creationId xmlns:a16="http://schemas.microsoft.com/office/drawing/2014/main" id="{E7B31EC3-3599-43F2-9188-70357B0125D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96" name="Obraz 95">
                <a:extLst>
                  <a:ext uri="{FF2B5EF4-FFF2-40B4-BE49-F238E27FC236}">
                    <a16:creationId xmlns:a16="http://schemas.microsoft.com/office/drawing/2014/main" id="{D868871E-EEEF-447F-8614-7AE9EF27BDD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98" name="Grupa 97">
              <a:extLst>
                <a:ext uri="{FF2B5EF4-FFF2-40B4-BE49-F238E27FC236}">
                  <a16:creationId xmlns:a16="http://schemas.microsoft.com/office/drawing/2014/main" id="{52E8B0BA-3CF7-4C11-BDB0-8E4FB3C45348}"/>
                </a:ext>
              </a:extLst>
            </p:cNvPr>
            <p:cNvGrpSpPr/>
            <p:nvPr/>
          </p:nvGrpSpPr>
          <p:grpSpPr>
            <a:xfrm>
              <a:off x="1772611" y="759119"/>
              <a:ext cx="4304319" cy="1554689"/>
              <a:chOff x="1758031" y="313267"/>
              <a:chExt cx="4304319" cy="1554689"/>
            </a:xfrm>
          </p:grpSpPr>
          <p:pic>
            <p:nvPicPr>
              <p:cNvPr id="99" name="Obraz 98">
                <a:extLst>
                  <a:ext uri="{FF2B5EF4-FFF2-40B4-BE49-F238E27FC236}">
                    <a16:creationId xmlns:a16="http://schemas.microsoft.com/office/drawing/2014/main" id="{45CCE944-286F-4145-8D20-3B02BF6E9F8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0" name="Obraz 99">
                <a:extLst>
                  <a:ext uri="{FF2B5EF4-FFF2-40B4-BE49-F238E27FC236}">
                    <a16:creationId xmlns:a16="http://schemas.microsoft.com/office/drawing/2014/main" id="{DC8923D8-C8D6-4709-8E08-FDE23F7E19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1" name="Obraz 100">
                <a:extLst>
                  <a:ext uri="{FF2B5EF4-FFF2-40B4-BE49-F238E27FC236}">
                    <a16:creationId xmlns:a16="http://schemas.microsoft.com/office/drawing/2014/main" id="{842D53CD-324C-45CA-8389-101738C50D0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2" name="Obraz 101">
                <a:extLst>
                  <a:ext uri="{FF2B5EF4-FFF2-40B4-BE49-F238E27FC236}">
                    <a16:creationId xmlns:a16="http://schemas.microsoft.com/office/drawing/2014/main" id="{DAC955E8-4E03-422C-8BD8-03954F59CAE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03" name="Obraz 102">
                <a:extLst>
                  <a:ext uri="{FF2B5EF4-FFF2-40B4-BE49-F238E27FC236}">
                    <a16:creationId xmlns:a16="http://schemas.microsoft.com/office/drawing/2014/main" id="{EEAC2A62-5A65-4529-9351-E8A3F916DC1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04" name="Obraz 103">
                <a:extLst>
                  <a:ext uri="{FF2B5EF4-FFF2-40B4-BE49-F238E27FC236}">
                    <a16:creationId xmlns:a16="http://schemas.microsoft.com/office/drawing/2014/main" id="{5ECCE06E-2FA4-4136-80FB-994C53D26C3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05" name="Grupa 104">
              <a:extLst>
                <a:ext uri="{FF2B5EF4-FFF2-40B4-BE49-F238E27FC236}">
                  <a16:creationId xmlns:a16="http://schemas.microsoft.com/office/drawing/2014/main" id="{F3C5B5EC-FFCB-4C9B-8669-0DB2BB1A1ED7}"/>
                </a:ext>
              </a:extLst>
            </p:cNvPr>
            <p:cNvGrpSpPr/>
            <p:nvPr/>
          </p:nvGrpSpPr>
          <p:grpSpPr>
            <a:xfrm>
              <a:off x="1769281" y="1329527"/>
              <a:ext cx="4304319" cy="1554689"/>
              <a:chOff x="1758031" y="313267"/>
              <a:chExt cx="4304319" cy="1554689"/>
            </a:xfrm>
          </p:grpSpPr>
          <p:pic>
            <p:nvPicPr>
              <p:cNvPr id="106" name="Obraz 105">
                <a:extLst>
                  <a:ext uri="{FF2B5EF4-FFF2-40B4-BE49-F238E27FC236}">
                    <a16:creationId xmlns:a16="http://schemas.microsoft.com/office/drawing/2014/main" id="{C54A234A-B339-41F0-B212-5C93B2132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7" name="Obraz 106">
                <a:extLst>
                  <a:ext uri="{FF2B5EF4-FFF2-40B4-BE49-F238E27FC236}">
                    <a16:creationId xmlns:a16="http://schemas.microsoft.com/office/drawing/2014/main" id="{95350FF5-FF5B-47B7-B9CB-2B319FC2174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8" name="Obraz 107">
                <a:extLst>
                  <a:ext uri="{FF2B5EF4-FFF2-40B4-BE49-F238E27FC236}">
                    <a16:creationId xmlns:a16="http://schemas.microsoft.com/office/drawing/2014/main" id="{0A1B19AF-C326-4032-9A33-AC98B92C0F9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9" name="Obraz 108">
                <a:extLst>
                  <a:ext uri="{FF2B5EF4-FFF2-40B4-BE49-F238E27FC236}">
                    <a16:creationId xmlns:a16="http://schemas.microsoft.com/office/drawing/2014/main" id="{AA87CDF9-0EE4-4A8E-AD9E-7D1AE502D04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0" name="Obraz 109">
                <a:extLst>
                  <a:ext uri="{FF2B5EF4-FFF2-40B4-BE49-F238E27FC236}">
                    <a16:creationId xmlns:a16="http://schemas.microsoft.com/office/drawing/2014/main" id="{76DE4A38-CED8-4950-9473-ECC4ACAC5E9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1" name="Obraz 110">
                <a:extLst>
                  <a:ext uri="{FF2B5EF4-FFF2-40B4-BE49-F238E27FC236}">
                    <a16:creationId xmlns:a16="http://schemas.microsoft.com/office/drawing/2014/main" id="{B4BC4879-6D21-4D39-B717-F13F265C4A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2" name="Grupa 111">
              <a:extLst>
                <a:ext uri="{FF2B5EF4-FFF2-40B4-BE49-F238E27FC236}">
                  <a16:creationId xmlns:a16="http://schemas.microsoft.com/office/drawing/2014/main" id="{9911DAB7-4CE6-4E05-8B2D-B073019A8AD5}"/>
                </a:ext>
              </a:extLst>
            </p:cNvPr>
            <p:cNvGrpSpPr/>
            <p:nvPr/>
          </p:nvGrpSpPr>
          <p:grpSpPr>
            <a:xfrm>
              <a:off x="1769281" y="1826656"/>
              <a:ext cx="4304319" cy="1554689"/>
              <a:chOff x="1758031" y="313267"/>
              <a:chExt cx="4304319" cy="1554689"/>
            </a:xfrm>
          </p:grpSpPr>
          <p:pic>
            <p:nvPicPr>
              <p:cNvPr id="113" name="Obraz 112">
                <a:extLst>
                  <a:ext uri="{FF2B5EF4-FFF2-40B4-BE49-F238E27FC236}">
                    <a16:creationId xmlns:a16="http://schemas.microsoft.com/office/drawing/2014/main" id="{E830E4FC-CE7B-4833-B20C-52B729F56D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14" name="Obraz 113">
                <a:extLst>
                  <a:ext uri="{FF2B5EF4-FFF2-40B4-BE49-F238E27FC236}">
                    <a16:creationId xmlns:a16="http://schemas.microsoft.com/office/drawing/2014/main" id="{2602BF16-D59A-4163-8E0B-E6E6B46F67E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15" name="Obraz 114">
                <a:extLst>
                  <a:ext uri="{FF2B5EF4-FFF2-40B4-BE49-F238E27FC236}">
                    <a16:creationId xmlns:a16="http://schemas.microsoft.com/office/drawing/2014/main" id="{A06FEF88-566B-4D8D-AAEB-74E123A5228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16" name="Obraz 115">
                <a:extLst>
                  <a:ext uri="{FF2B5EF4-FFF2-40B4-BE49-F238E27FC236}">
                    <a16:creationId xmlns:a16="http://schemas.microsoft.com/office/drawing/2014/main" id="{C772591E-4010-471B-B5EA-CA9FACD100A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7" name="Obraz 116">
                <a:extLst>
                  <a:ext uri="{FF2B5EF4-FFF2-40B4-BE49-F238E27FC236}">
                    <a16:creationId xmlns:a16="http://schemas.microsoft.com/office/drawing/2014/main" id="{42A2F844-8CF0-4F8E-9FA8-93FDDD5DBD5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8" name="Obraz 117">
                <a:extLst>
                  <a:ext uri="{FF2B5EF4-FFF2-40B4-BE49-F238E27FC236}">
                    <a16:creationId xmlns:a16="http://schemas.microsoft.com/office/drawing/2014/main" id="{5508C6FD-051B-4653-9386-D8CAD3FD9B9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9" name="Grupa 118">
              <a:extLst>
                <a:ext uri="{FF2B5EF4-FFF2-40B4-BE49-F238E27FC236}">
                  <a16:creationId xmlns:a16="http://schemas.microsoft.com/office/drawing/2014/main" id="{BA2D5757-860F-4384-8A66-D2D37030228A}"/>
                </a:ext>
              </a:extLst>
            </p:cNvPr>
            <p:cNvGrpSpPr/>
            <p:nvPr/>
          </p:nvGrpSpPr>
          <p:grpSpPr>
            <a:xfrm>
              <a:off x="1758031" y="2419096"/>
              <a:ext cx="4304319" cy="1554689"/>
              <a:chOff x="1758031" y="313267"/>
              <a:chExt cx="4304319" cy="1554689"/>
            </a:xfrm>
          </p:grpSpPr>
          <p:pic>
            <p:nvPicPr>
              <p:cNvPr id="120" name="Obraz 119">
                <a:extLst>
                  <a:ext uri="{FF2B5EF4-FFF2-40B4-BE49-F238E27FC236}">
                    <a16:creationId xmlns:a16="http://schemas.microsoft.com/office/drawing/2014/main" id="{7616BBA8-BB26-4ECB-9BFF-E9B6E19A03B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1" name="Obraz 120">
                <a:extLst>
                  <a:ext uri="{FF2B5EF4-FFF2-40B4-BE49-F238E27FC236}">
                    <a16:creationId xmlns:a16="http://schemas.microsoft.com/office/drawing/2014/main" id="{61E90E73-E0D8-4DF4-99C3-FDA59C41F70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2" name="Obraz 121">
                <a:extLst>
                  <a:ext uri="{FF2B5EF4-FFF2-40B4-BE49-F238E27FC236}">
                    <a16:creationId xmlns:a16="http://schemas.microsoft.com/office/drawing/2014/main" id="{8287991D-A3C3-4A69-B533-EE398599EE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23" name="Obraz 122">
                <a:extLst>
                  <a:ext uri="{FF2B5EF4-FFF2-40B4-BE49-F238E27FC236}">
                    <a16:creationId xmlns:a16="http://schemas.microsoft.com/office/drawing/2014/main" id="{005676AF-F08F-4266-A1F9-994A494EEC7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24" name="Obraz 123">
                <a:extLst>
                  <a:ext uri="{FF2B5EF4-FFF2-40B4-BE49-F238E27FC236}">
                    <a16:creationId xmlns:a16="http://schemas.microsoft.com/office/drawing/2014/main" id="{DD461EEB-70AC-4A4F-A318-342ED4C5819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25" name="Obraz 124">
                <a:extLst>
                  <a:ext uri="{FF2B5EF4-FFF2-40B4-BE49-F238E27FC236}">
                    <a16:creationId xmlns:a16="http://schemas.microsoft.com/office/drawing/2014/main" id="{448A562D-9B98-49FB-8FC5-A3D2C6F2AD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26" name="Grupa 125">
              <a:extLst>
                <a:ext uri="{FF2B5EF4-FFF2-40B4-BE49-F238E27FC236}">
                  <a16:creationId xmlns:a16="http://schemas.microsoft.com/office/drawing/2014/main" id="{5F3DDC43-02FA-472E-BC5A-6C5419C6ECF9}"/>
                </a:ext>
              </a:extLst>
            </p:cNvPr>
            <p:cNvGrpSpPr/>
            <p:nvPr/>
          </p:nvGrpSpPr>
          <p:grpSpPr>
            <a:xfrm>
              <a:off x="1758031" y="2771754"/>
              <a:ext cx="4304319" cy="1554689"/>
              <a:chOff x="1758031" y="313267"/>
              <a:chExt cx="4304319" cy="1554689"/>
            </a:xfrm>
          </p:grpSpPr>
          <p:pic>
            <p:nvPicPr>
              <p:cNvPr id="127" name="Obraz 126">
                <a:extLst>
                  <a:ext uri="{FF2B5EF4-FFF2-40B4-BE49-F238E27FC236}">
                    <a16:creationId xmlns:a16="http://schemas.microsoft.com/office/drawing/2014/main" id="{88F1F9C7-DD9B-435F-A0F1-65AF1ECA63A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8" name="Obraz 127">
                <a:extLst>
                  <a:ext uri="{FF2B5EF4-FFF2-40B4-BE49-F238E27FC236}">
                    <a16:creationId xmlns:a16="http://schemas.microsoft.com/office/drawing/2014/main" id="{0AB36B77-CDEE-40DA-8808-DB627E9CBDF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9" name="Obraz 128">
                <a:extLst>
                  <a:ext uri="{FF2B5EF4-FFF2-40B4-BE49-F238E27FC236}">
                    <a16:creationId xmlns:a16="http://schemas.microsoft.com/office/drawing/2014/main" id="{FF253FFD-2812-448E-AE4B-D93F797C1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0" name="Obraz 129">
                <a:extLst>
                  <a:ext uri="{FF2B5EF4-FFF2-40B4-BE49-F238E27FC236}">
                    <a16:creationId xmlns:a16="http://schemas.microsoft.com/office/drawing/2014/main" id="{FBC3F756-BD91-473C-8FAD-3045C32705B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1" name="Obraz 130">
                <a:extLst>
                  <a:ext uri="{FF2B5EF4-FFF2-40B4-BE49-F238E27FC236}">
                    <a16:creationId xmlns:a16="http://schemas.microsoft.com/office/drawing/2014/main" id="{EAB65454-E21D-47D1-823F-F1294A33761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2" name="Obraz 131">
                <a:extLst>
                  <a:ext uri="{FF2B5EF4-FFF2-40B4-BE49-F238E27FC236}">
                    <a16:creationId xmlns:a16="http://schemas.microsoft.com/office/drawing/2014/main" id="{BDB37369-50D7-4207-912B-961E15094EC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33" name="Grupa 132">
              <a:extLst>
                <a:ext uri="{FF2B5EF4-FFF2-40B4-BE49-F238E27FC236}">
                  <a16:creationId xmlns:a16="http://schemas.microsoft.com/office/drawing/2014/main" id="{AE6850F5-5E3B-4660-A10C-B5E92DC218DF}"/>
                </a:ext>
              </a:extLst>
            </p:cNvPr>
            <p:cNvGrpSpPr/>
            <p:nvPr/>
          </p:nvGrpSpPr>
          <p:grpSpPr>
            <a:xfrm>
              <a:off x="1758031" y="3279832"/>
              <a:ext cx="4304319" cy="1554689"/>
              <a:chOff x="1758031" y="313267"/>
              <a:chExt cx="4304319" cy="1554689"/>
            </a:xfrm>
          </p:grpSpPr>
          <p:pic>
            <p:nvPicPr>
              <p:cNvPr id="134" name="Obraz 133">
                <a:extLst>
                  <a:ext uri="{FF2B5EF4-FFF2-40B4-BE49-F238E27FC236}">
                    <a16:creationId xmlns:a16="http://schemas.microsoft.com/office/drawing/2014/main" id="{0E1D6CF7-C01F-439B-BF34-9E13CD33432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35" name="Obraz 134">
                <a:extLst>
                  <a:ext uri="{FF2B5EF4-FFF2-40B4-BE49-F238E27FC236}">
                    <a16:creationId xmlns:a16="http://schemas.microsoft.com/office/drawing/2014/main" id="{BE40C6D1-3FFA-487A-8B91-26748230B0C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36" name="Obraz 135">
                <a:extLst>
                  <a:ext uri="{FF2B5EF4-FFF2-40B4-BE49-F238E27FC236}">
                    <a16:creationId xmlns:a16="http://schemas.microsoft.com/office/drawing/2014/main" id="{2585E135-FB7D-4243-B001-0237478676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7" name="Obraz 136">
                <a:extLst>
                  <a:ext uri="{FF2B5EF4-FFF2-40B4-BE49-F238E27FC236}">
                    <a16:creationId xmlns:a16="http://schemas.microsoft.com/office/drawing/2014/main" id="{AA6094E5-7EB3-44D1-9D7A-9B0AD373616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8" name="Obraz 137">
                <a:extLst>
                  <a:ext uri="{FF2B5EF4-FFF2-40B4-BE49-F238E27FC236}">
                    <a16:creationId xmlns:a16="http://schemas.microsoft.com/office/drawing/2014/main" id="{0284D471-4CF1-4E1F-A5C7-2641FA9806D5}"/>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9" name="Obraz 138">
                <a:extLst>
                  <a:ext uri="{FF2B5EF4-FFF2-40B4-BE49-F238E27FC236}">
                    <a16:creationId xmlns:a16="http://schemas.microsoft.com/office/drawing/2014/main" id="{7643F5B8-4928-4092-B82A-DCBBE8B255D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40" name="Grupa 139">
              <a:extLst>
                <a:ext uri="{FF2B5EF4-FFF2-40B4-BE49-F238E27FC236}">
                  <a16:creationId xmlns:a16="http://schemas.microsoft.com/office/drawing/2014/main" id="{C1A420D8-F3E7-478E-988E-D6DEB4E5D67A}"/>
                </a:ext>
              </a:extLst>
            </p:cNvPr>
            <p:cNvGrpSpPr/>
            <p:nvPr/>
          </p:nvGrpSpPr>
          <p:grpSpPr>
            <a:xfrm>
              <a:off x="1758031" y="3757281"/>
              <a:ext cx="4304319" cy="1554689"/>
              <a:chOff x="1758031" y="313267"/>
              <a:chExt cx="4304319" cy="1554689"/>
            </a:xfrm>
          </p:grpSpPr>
          <p:pic>
            <p:nvPicPr>
              <p:cNvPr id="141" name="Obraz 140">
                <a:extLst>
                  <a:ext uri="{FF2B5EF4-FFF2-40B4-BE49-F238E27FC236}">
                    <a16:creationId xmlns:a16="http://schemas.microsoft.com/office/drawing/2014/main" id="{D2B87E16-8030-4FA8-BC6A-B708FC45F69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42" name="Obraz 141">
                <a:extLst>
                  <a:ext uri="{FF2B5EF4-FFF2-40B4-BE49-F238E27FC236}">
                    <a16:creationId xmlns:a16="http://schemas.microsoft.com/office/drawing/2014/main" id="{BEF547C7-0992-4C0E-AAC0-5CFDAC5B4C8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43" name="Obraz 142">
                <a:extLst>
                  <a:ext uri="{FF2B5EF4-FFF2-40B4-BE49-F238E27FC236}">
                    <a16:creationId xmlns:a16="http://schemas.microsoft.com/office/drawing/2014/main" id="{311B511D-BB17-4FAA-A4F4-D2AFAE2209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44" name="Obraz 143">
                <a:extLst>
                  <a:ext uri="{FF2B5EF4-FFF2-40B4-BE49-F238E27FC236}">
                    <a16:creationId xmlns:a16="http://schemas.microsoft.com/office/drawing/2014/main" id="{5EA3026B-F47C-4388-89E9-308612C79CAD}"/>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45" name="Obraz 144">
                <a:extLst>
                  <a:ext uri="{FF2B5EF4-FFF2-40B4-BE49-F238E27FC236}">
                    <a16:creationId xmlns:a16="http://schemas.microsoft.com/office/drawing/2014/main" id="{D970BEC0-5B92-47CA-9725-A5503A05EEE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46" name="Obraz 145">
                <a:extLst>
                  <a:ext uri="{FF2B5EF4-FFF2-40B4-BE49-F238E27FC236}">
                    <a16:creationId xmlns:a16="http://schemas.microsoft.com/office/drawing/2014/main" id="{FFC42AAB-D3C1-41CE-BD41-DA4AB35E0CE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pic>
        <p:nvPicPr>
          <p:cNvPr id="147" name="Obraz 146">
            <a:extLst>
              <a:ext uri="{FF2B5EF4-FFF2-40B4-BE49-F238E27FC236}">
                <a16:creationId xmlns:a16="http://schemas.microsoft.com/office/drawing/2014/main" id="{4BF5BBBC-01BC-45D2-855D-D875B23F5A5B}"/>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3080454" y="1205165"/>
            <a:ext cx="2108251" cy="4264055"/>
          </a:xfrm>
          <a:prstGeom prst="rect">
            <a:avLst/>
          </a:prstGeom>
        </p:spPr>
      </p:pic>
      <p:pic>
        <p:nvPicPr>
          <p:cNvPr id="148" name="Obraz 147">
            <a:extLst>
              <a:ext uri="{FF2B5EF4-FFF2-40B4-BE49-F238E27FC236}">
                <a16:creationId xmlns:a16="http://schemas.microsoft.com/office/drawing/2014/main" id="{2E09C406-D002-4BED-AB0C-CD80237467E9}"/>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1373104" y="3537025"/>
            <a:ext cx="1039513" cy="1747267"/>
          </a:xfrm>
          <a:prstGeom prst="rect">
            <a:avLst/>
          </a:prstGeom>
        </p:spPr>
      </p:pic>
      <p:sp>
        <p:nvSpPr>
          <p:cNvPr id="21" name="pole tekstowe 20">
            <a:extLst>
              <a:ext uri="{FF2B5EF4-FFF2-40B4-BE49-F238E27FC236}">
                <a16:creationId xmlns:a16="http://schemas.microsoft.com/office/drawing/2014/main" id="{A8F4D810-3807-4703-A682-C36513DE3E0B}"/>
              </a:ext>
            </a:extLst>
          </p:cNvPr>
          <p:cNvSpPr txBox="1"/>
          <p:nvPr/>
        </p:nvSpPr>
        <p:spPr>
          <a:xfrm>
            <a:off x="959805" y="5422703"/>
            <a:ext cx="1873103" cy="646331"/>
          </a:xfrm>
          <a:prstGeom prst="rect">
            <a:avLst/>
          </a:prstGeom>
          <a:noFill/>
        </p:spPr>
        <p:txBody>
          <a:bodyPr wrap="square" rtlCol="0">
            <a:spAutoFit/>
          </a:bodyPr>
          <a:lstStyle/>
          <a:p>
            <a:pPr algn="ctr"/>
            <a:r>
              <a:rPr lang="pl-PL" dirty="0" err="1">
                <a:solidFill>
                  <a:srgbClr val="231F20"/>
                </a:solidFill>
              </a:rPr>
              <a:t>Soybean</a:t>
            </a:r>
            <a:r>
              <a:rPr lang="pl-PL" dirty="0">
                <a:solidFill>
                  <a:srgbClr val="231F20"/>
                </a:solidFill>
              </a:rPr>
              <a:t> </a:t>
            </a:r>
          </a:p>
          <a:p>
            <a:pPr algn="ctr"/>
            <a:r>
              <a:rPr lang="pl-PL" dirty="0">
                <a:solidFill>
                  <a:srgbClr val="231F20"/>
                </a:solidFill>
              </a:rPr>
              <a:t>(</a:t>
            </a:r>
            <a:r>
              <a:rPr lang="pl-PL" i="1" dirty="0" err="1">
                <a:solidFill>
                  <a:srgbClr val="231F20"/>
                </a:solidFill>
              </a:rPr>
              <a:t>Glycine</a:t>
            </a:r>
            <a:r>
              <a:rPr lang="pl-PL" i="1" dirty="0">
                <a:solidFill>
                  <a:srgbClr val="231F20"/>
                </a:solidFill>
              </a:rPr>
              <a:t> max</a:t>
            </a:r>
            <a:r>
              <a:rPr lang="pl-PL" dirty="0">
                <a:solidFill>
                  <a:srgbClr val="231F20"/>
                </a:solidFill>
              </a:rPr>
              <a:t>)</a:t>
            </a:r>
          </a:p>
        </p:txBody>
      </p:sp>
      <p:sp>
        <p:nvSpPr>
          <p:cNvPr id="149" name="pole tekstowe 148">
            <a:extLst>
              <a:ext uri="{FF2B5EF4-FFF2-40B4-BE49-F238E27FC236}">
                <a16:creationId xmlns:a16="http://schemas.microsoft.com/office/drawing/2014/main" id="{8EC842AA-8D14-4E3C-861C-56D0A2947218}"/>
              </a:ext>
            </a:extLst>
          </p:cNvPr>
          <p:cNvSpPr txBox="1"/>
          <p:nvPr/>
        </p:nvSpPr>
        <p:spPr>
          <a:xfrm>
            <a:off x="3342636" y="5423856"/>
            <a:ext cx="1873103" cy="646331"/>
          </a:xfrm>
          <a:prstGeom prst="rect">
            <a:avLst/>
          </a:prstGeom>
          <a:noFill/>
        </p:spPr>
        <p:txBody>
          <a:bodyPr wrap="square" rtlCol="0">
            <a:spAutoFit/>
          </a:bodyPr>
          <a:lstStyle/>
          <a:p>
            <a:pPr algn="ctr"/>
            <a:r>
              <a:rPr lang="pl-PL" dirty="0" err="1">
                <a:solidFill>
                  <a:srgbClr val="231F20"/>
                </a:solidFill>
              </a:rPr>
              <a:t>Maize</a:t>
            </a:r>
            <a:r>
              <a:rPr lang="pl-PL" dirty="0">
                <a:solidFill>
                  <a:srgbClr val="231F20"/>
                </a:solidFill>
              </a:rPr>
              <a:t> </a:t>
            </a:r>
          </a:p>
          <a:p>
            <a:pPr algn="ctr"/>
            <a:r>
              <a:rPr lang="pl-PL" dirty="0">
                <a:solidFill>
                  <a:srgbClr val="231F20"/>
                </a:solidFill>
              </a:rPr>
              <a:t>(</a:t>
            </a:r>
            <a:r>
              <a:rPr lang="pl-PL" i="1" dirty="0" err="1">
                <a:solidFill>
                  <a:srgbClr val="231F20"/>
                </a:solidFill>
              </a:rPr>
              <a:t>Zea</a:t>
            </a:r>
            <a:r>
              <a:rPr lang="pl-PL" i="1" dirty="0">
                <a:solidFill>
                  <a:srgbClr val="231F20"/>
                </a:solidFill>
              </a:rPr>
              <a:t> </a:t>
            </a:r>
            <a:r>
              <a:rPr lang="pl-PL" i="1" dirty="0" err="1">
                <a:solidFill>
                  <a:srgbClr val="231F20"/>
                </a:solidFill>
              </a:rPr>
              <a:t>mays</a:t>
            </a:r>
            <a:r>
              <a:rPr lang="pl-PL" dirty="0">
                <a:solidFill>
                  <a:srgbClr val="231F20"/>
                </a:solidFill>
              </a:rPr>
              <a:t>)</a:t>
            </a:r>
          </a:p>
        </p:txBody>
      </p:sp>
      <p:sp>
        <p:nvSpPr>
          <p:cNvPr id="150" name="pole tekstowe 149">
            <a:extLst>
              <a:ext uri="{FF2B5EF4-FFF2-40B4-BE49-F238E27FC236}">
                <a16:creationId xmlns:a16="http://schemas.microsoft.com/office/drawing/2014/main" id="{2F60B56D-3B76-480B-91C0-1A8ECBD2E1C7}"/>
              </a:ext>
            </a:extLst>
          </p:cNvPr>
          <p:cNvSpPr txBox="1"/>
          <p:nvPr/>
        </p:nvSpPr>
        <p:spPr>
          <a:xfrm>
            <a:off x="2202084" y="5564717"/>
            <a:ext cx="1873103" cy="369332"/>
          </a:xfrm>
          <a:prstGeom prst="rect">
            <a:avLst/>
          </a:prstGeom>
          <a:noFill/>
        </p:spPr>
        <p:txBody>
          <a:bodyPr wrap="square" rtlCol="0">
            <a:spAutoFit/>
          </a:bodyPr>
          <a:lstStyle/>
          <a:p>
            <a:pPr algn="ctr"/>
            <a:r>
              <a:rPr lang="pl-PL" dirty="0">
                <a:solidFill>
                  <a:srgbClr val="231F20"/>
                </a:solidFill>
              </a:rPr>
              <a:t>and </a:t>
            </a:r>
          </a:p>
        </p:txBody>
      </p:sp>
    </p:spTree>
    <p:extLst>
      <p:ext uri="{BB962C8B-B14F-4D97-AF65-F5344CB8AC3E}">
        <p14:creationId xmlns:p14="http://schemas.microsoft.com/office/powerpoint/2010/main" val="3533366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66061" y="1255936"/>
            <a:ext cx="6036540" cy="3025975"/>
          </a:xfrm>
        </p:spPr>
        <p:txBody>
          <a:bodyPr/>
          <a:lstStyle/>
          <a:p>
            <a:r>
              <a:rPr lang="en-US" dirty="0"/>
              <a:t>Mixed intercropping involves growing </a:t>
            </a:r>
            <a:r>
              <a:rPr lang="en-US" b="1" dirty="0"/>
              <a:t>two or more crops together in a random or semi-random mixture without a specific row arrangement</a:t>
            </a:r>
            <a:r>
              <a:rPr lang="en-US" dirty="0"/>
              <a:t>. The crops are sown and grown together in the same area, creating a more integrated and complex planting system. This approach </a:t>
            </a:r>
            <a:r>
              <a:rPr lang="en-US" b="1" dirty="0"/>
              <a:t>mimics natural ecosystems </a:t>
            </a:r>
            <a:r>
              <a:rPr lang="en-US" dirty="0"/>
              <a:t>and can be highly effective in promoting biodiversity, reducing pest pressure, and enhancing resilience to environmental stress. However, it can make management practices like weeding, </a:t>
            </a:r>
            <a:r>
              <a:rPr lang="en-US" dirty="0" err="1"/>
              <a:t>fertilising</a:t>
            </a:r>
            <a:r>
              <a:rPr lang="en-US" dirty="0"/>
              <a:t>, and harvesting more challenging due to the lack of defined rows.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a:t>Mixed </a:t>
            </a:r>
            <a:r>
              <a:rPr lang="en-IE" dirty="0"/>
              <a:t>I</a:t>
            </a:r>
            <a:r>
              <a:rPr lang="pl-PL" dirty="0"/>
              <a:t>ntercropping</a:t>
            </a:r>
            <a:endParaRPr lang="en-US" dirty="0"/>
          </a:p>
        </p:txBody>
      </p:sp>
      <p:pic>
        <p:nvPicPr>
          <p:cNvPr id="13" name="Symbol zastępczy obrazu 12">
            <a:extLst>
              <a:ext uri="{FF2B5EF4-FFF2-40B4-BE49-F238E27FC236}">
                <a16:creationId xmlns:a16="http://schemas.microsoft.com/office/drawing/2014/main" id="{74638A0C-4594-497A-9742-7EED44F618F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36828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24667" y="382231"/>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a:solidFill>
                  <a:srgbClr val="8BC540"/>
                </a:solidFill>
              </a:rPr>
              <a:t>Mixed </a:t>
            </a:r>
            <a:r>
              <a:rPr lang="pl-PL" sz="3600" b="1" dirty="0" err="1">
                <a:solidFill>
                  <a:srgbClr val="8BC540"/>
                </a:solidFill>
              </a:rPr>
              <a:t>intercropping</a:t>
            </a:r>
            <a:r>
              <a:rPr lang="pl-PL" sz="3600" b="1" dirty="0">
                <a:solidFill>
                  <a:srgbClr val="8BC540"/>
                </a:solidFill>
              </a:rPr>
              <a:t> - </a:t>
            </a:r>
            <a:r>
              <a:rPr lang="pl-PL" sz="3600" b="1" dirty="0" err="1">
                <a:solidFill>
                  <a:srgbClr val="8BC540"/>
                </a:solidFill>
              </a:rPr>
              <a:t>Example</a:t>
            </a:r>
            <a:endParaRPr lang="en-US" sz="3600" b="1" dirty="0">
              <a:solidFill>
                <a:srgbClr val="8BC540"/>
              </a:solidFill>
            </a:endParaRP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663160" y="1119694"/>
            <a:ext cx="11007213"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b="1" dirty="0"/>
              <a:t>Mixed intercropping with grass and legume</a:t>
            </a:r>
            <a:r>
              <a:rPr lang="pl-PL" b="1" dirty="0"/>
              <a:t> </a:t>
            </a:r>
            <a:r>
              <a:rPr lang="pl-PL" dirty="0" err="1"/>
              <a:t>is</a:t>
            </a:r>
            <a:r>
              <a:rPr lang="pl-PL" dirty="0"/>
              <a:t> one of the most </a:t>
            </a:r>
            <a:r>
              <a:rPr lang="pl-PL" dirty="0" err="1"/>
              <a:t>common</a:t>
            </a:r>
            <a:r>
              <a:rPr lang="pl-PL" dirty="0"/>
              <a:t> </a:t>
            </a:r>
            <a:r>
              <a:rPr lang="pl-PL" dirty="0" err="1"/>
              <a:t>mixed</a:t>
            </a:r>
            <a:r>
              <a:rPr lang="pl-PL" dirty="0"/>
              <a:t> </a:t>
            </a:r>
            <a:r>
              <a:rPr lang="pl-PL" dirty="0" err="1"/>
              <a:t>intercropping</a:t>
            </a:r>
            <a:r>
              <a:rPr lang="pl-PL" dirty="0"/>
              <a:t> and </a:t>
            </a:r>
            <a:r>
              <a:rPr lang="en-US" dirty="0"/>
              <a:t>involves growing grass species alongside leguminous crops on the same piece of land, without a distinct row arrangement. This combination takes advantage of the complementary characteristics of both plant types, offering several ecological and agricultural benefits, particularly in improving soil health and increasing forage production</a:t>
            </a:r>
            <a:r>
              <a:rPr lang="pl-PL" dirty="0"/>
              <a:t> and </a:t>
            </a:r>
            <a:r>
              <a:rPr lang="pl-PL" dirty="0" err="1"/>
              <a:t>quality</a:t>
            </a:r>
            <a:r>
              <a:rPr lang="en-US" dirty="0"/>
              <a:t>.</a:t>
            </a:r>
            <a:endParaRPr lang="pl-PL" dirty="0"/>
          </a:p>
          <a:p>
            <a:pPr marL="0"/>
            <a:r>
              <a:rPr lang="pl-PL" dirty="0" err="1"/>
              <a:t>Example</a:t>
            </a:r>
            <a:r>
              <a:rPr lang="pl-PL" dirty="0"/>
              <a:t>: </a:t>
            </a:r>
            <a:r>
              <a:rPr lang="en-US" b="1" dirty="0"/>
              <a:t>Perennial </a:t>
            </a:r>
            <a:r>
              <a:rPr lang="pl-PL" b="1" dirty="0"/>
              <a:t>r</a:t>
            </a:r>
            <a:r>
              <a:rPr lang="en-US" b="1" dirty="0" err="1"/>
              <a:t>yegrass</a:t>
            </a:r>
            <a:r>
              <a:rPr lang="en-US" b="1" dirty="0"/>
              <a:t> </a:t>
            </a:r>
            <a:r>
              <a:rPr lang="en-US" dirty="0"/>
              <a:t>(</a:t>
            </a:r>
            <a:r>
              <a:rPr lang="en-US" i="1" dirty="0" err="1"/>
              <a:t>Lolium</a:t>
            </a:r>
            <a:r>
              <a:rPr lang="en-US" i="1" dirty="0"/>
              <a:t> </a:t>
            </a:r>
            <a:r>
              <a:rPr lang="en-US" i="1" dirty="0" err="1"/>
              <a:t>perenne</a:t>
            </a:r>
            <a:r>
              <a:rPr lang="en-US" dirty="0"/>
              <a:t>)</a:t>
            </a:r>
            <a:r>
              <a:rPr lang="pl-PL" dirty="0"/>
              <a:t> </a:t>
            </a:r>
            <a:r>
              <a:rPr lang="en-US" dirty="0"/>
              <a:t>and </a:t>
            </a:r>
            <a:r>
              <a:rPr lang="pl-PL" b="1" dirty="0"/>
              <a:t>w</a:t>
            </a:r>
            <a:r>
              <a:rPr lang="en-US" b="1" dirty="0" err="1"/>
              <a:t>hite</a:t>
            </a:r>
            <a:r>
              <a:rPr lang="en-US" b="1" dirty="0"/>
              <a:t> </a:t>
            </a:r>
            <a:r>
              <a:rPr lang="pl-PL" b="1" dirty="0"/>
              <a:t>c</a:t>
            </a:r>
            <a:r>
              <a:rPr lang="en-US" b="1" dirty="0"/>
              <a:t>lover </a:t>
            </a:r>
            <a:r>
              <a:rPr lang="en-US" dirty="0"/>
              <a:t>(</a:t>
            </a:r>
            <a:r>
              <a:rPr lang="en-US" i="1" dirty="0" err="1"/>
              <a:t>Trifolium</a:t>
            </a:r>
            <a:r>
              <a:rPr lang="en-US" i="1" dirty="0"/>
              <a:t> </a:t>
            </a:r>
            <a:r>
              <a:rPr lang="en-US" i="1" dirty="0" err="1"/>
              <a:t>repens</a:t>
            </a:r>
            <a:r>
              <a:rPr lang="en-US" dirty="0"/>
              <a:t>)</a:t>
            </a:r>
          </a:p>
        </p:txBody>
      </p:sp>
      <p:grpSp>
        <p:nvGrpSpPr>
          <p:cNvPr id="5" name="Grupa 4">
            <a:extLst>
              <a:ext uri="{FF2B5EF4-FFF2-40B4-BE49-F238E27FC236}">
                <a16:creationId xmlns:a16="http://schemas.microsoft.com/office/drawing/2014/main" id="{4ED8DE91-4446-499F-8051-7A48CF4C80AB}"/>
              </a:ext>
            </a:extLst>
          </p:cNvPr>
          <p:cNvGrpSpPr/>
          <p:nvPr/>
        </p:nvGrpSpPr>
        <p:grpSpPr>
          <a:xfrm>
            <a:off x="663161" y="3937923"/>
            <a:ext cx="5390333" cy="1994776"/>
            <a:chOff x="573511" y="3955853"/>
            <a:chExt cx="5390333" cy="1994776"/>
          </a:xfrm>
        </p:grpSpPr>
        <p:sp>
          <p:nvSpPr>
            <p:cNvPr id="6" name="Dowolny kształt: kształt 5">
              <a:extLst>
                <a:ext uri="{FF2B5EF4-FFF2-40B4-BE49-F238E27FC236}">
                  <a16:creationId xmlns:a16="http://schemas.microsoft.com/office/drawing/2014/main" id="{F3B49F68-0748-469D-94A5-C264E3704F13}"/>
                </a:ext>
              </a:extLst>
            </p:cNvPr>
            <p:cNvSpPr/>
            <p:nvPr/>
          </p:nvSpPr>
          <p:spPr>
            <a:xfrm>
              <a:off x="1044909" y="4259746"/>
              <a:ext cx="4918935" cy="1690883"/>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marL="0" lvl="0" indent="0" algn="l" defTabSz="1066800">
                <a:lnSpc>
                  <a:spcPct val="90000"/>
                </a:lnSpc>
                <a:spcBef>
                  <a:spcPct val="0"/>
                </a:spcBef>
                <a:spcAft>
                  <a:spcPct val="35000"/>
                </a:spcAft>
                <a:buNone/>
              </a:pPr>
              <a:r>
                <a:rPr lang="pl-PL" sz="2400" kern="1200" dirty="0">
                  <a:solidFill>
                    <a:srgbClr val="231F20"/>
                  </a:solidFill>
                </a:rPr>
                <a:t>Perennial </a:t>
              </a:r>
              <a:r>
                <a:rPr lang="pl-PL" sz="2400" kern="1200" dirty="0" err="1">
                  <a:solidFill>
                    <a:srgbClr val="231F20"/>
                  </a:solidFill>
                </a:rPr>
                <a:t>ryegrass</a:t>
              </a:r>
              <a:endParaRPr lang="pl-PL" sz="2400" kern="1200" dirty="0">
                <a:solidFill>
                  <a:srgbClr val="231F20"/>
                </a:solidFill>
              </a:endParaRPr>
            </a:p>
            <a:p>
              <a:pPr marL="228600" lvl="1" indent="-228600" algn="l" defTabSz="889000">
                <a:lnSpc>
                  <a:spcPct val="90000"/>
                </a:lnSpc>
                <a:spcBef>
                  <a:spcPct val="0"/>
                </a:spcBef>
                <a:spcAft>
                  <a:spcPct val="15000"/>
                </a:spcAft>
                <a:buChar char="•"/>
              </a:pPr>
              <a:r>
                <a:rPr lang="en-US" sz="2000" kern="1200" dirty="0">
                  <a:solidFill>
                    <a:srgbClr val="231F20"/>
                  </a:solidFill>
                </a:rPr>
                <a:t>grows quickly and establishes a dense mat of grass that helps suppress weeds and provide a reliable forage base for livestock</a:t>
              </a:r>
              <a:endParaRPr lang="pl-PL" sz="2000" kern="1200" dirty="0">
                <a:solidFill>
                  <a:srgbClr val="231F20"/>
                </a:solidFill>
              </a:endParaRPr>
            </a:p>
          </p:txBody>
        </p:sp>
        <p:sp>
          <p:nvSpPr>
            <p:cNvPr id="7" name="Prostokąt 6">
              <a:extLst>
                <a:ext uri="{FF2B5EF4-FFF2-40B4-BE49-F238E27FC236}">
                  <a16:creationId xmlns:a16="http://schemas.microsoft.com/office/drawing/2014/main" id="{F6BF3618-B074-49B4-A1F7-0F6B4CAF2324}"/>
                </a:ext>
              </a:extLst>
            </p:cNvPr>
            <p:cNvSpPr/>
            <p:nvPr/>
          </p:nvSpPr>
          <p:spPr>
            <a:xfrm>
              <a:off x="573511" y="3955853"/>
              <a:ext cx="1183618" cy="1775428"/>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8" name="Grupa 7">
            <a:extLst>
              <a:ext uri="{FF2B5EF4-FFF2-40B4-BE49-F238E27FC236}">
                <a16:creationId xmlns:a16="http://schemas.microsoft.com/office/drawing/2014/main" id="{CD01BBCE-5BC3-4DE1-A031-C7631F0AE9CB}"/>
              </a:ext>
            </a:extLst>
          </p:cNvPr>
          <p:cNvGrpSpPr/>
          <p:nvPr/>
        </p:nvGrpSpPr>
        <p:grpSpPr>
          <a:xfrm>
            <a:off x="6201758" y="3955851"/>
            <a:ext cx="5636279" cy="1994776"/>
            <a:chOff x="6201758" y="3955851"/>
            <a:chExt cx="5636279" cy="1994776"/>
          </a:xfrm>
        </p:grpSpPr>
        <p:sp>
          <p:nvSpPr>
            <p:cNvPr id="17" name="Dowolny kształt: kształt 16">
              <a:extLst>
                <a:ext uri="{FF2B5EF4-FFF2-40B4-BE49-F238E27FC236}">
                  <a16:creationId xmlns:a16="http://schemas.microsoft.com/office/drawing/2014/main" id="{F47AE86F-873A-419E-A464-41824177CD51}"/>
                </a:ext>
              </a:extLst>
            </p:cNvPr>
            <p:cNvSpPr/>
            <p:nvPr/>
          </p:nvSpPr>
          <p:spPr>
            <a:xfrm>
              <a:off x="6427209" y="4259744"/>
              <a:ext cx="5410828" cy="1690883"/>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lvl="0" defTabSz="1066800">
                <a:lnSpc>
                  <a:spcPct val="90000"/>
                </a:lnSpc>
                <a:spcBef>
                  <a:spcPct val="0"/>
                </a:spcBef>
                <a:spcAft>
                  <a:spcPct val="35000"/>
                </a:spcAft>
              </a:pPr>
              <a:r>
                <a:rPr lang="pl-PL" sz="2400" dirty="0">
                  <a:solidFill>
                    <a:srgbClr val="231F20"/>
                  </a:solidFill>
                </a:rPr>
                <a:t>White </a:t>
              </a:r>
              <a:r>
                <a:rPr lang="pl-PL" sz="2400" dirty="0" err="1">
                  <a:solidFill>
                    <a:srgbClr val="231F20"/>
                  </a:solidFill>
                </a:rPr>
                <a:t>clover</a:t>
              </a:r>
              <a:endParaRPr lang="pl-PL" sz="2400" kern="1200" dirty="0">
                <a:solidFill>
                  <a:srgbClr val="231F20"/>
                </a:solidFill>
              </a:endParaRPr>
            </a:p>
            <a:p>
              <a:pPr marL="228600" lvl="1" indent="-228600" defTabSz="889000">
                <a:lnSpc>
                  <a:spcPct val="90000"/>
                </a:lnSpc>
                <a:spcBef>
                  <a:spcPct val="0"/>
                </a:spcBef>
                <a:spcAft>
                  <a:spcPct val="15000"/>
                </a:spcAft>
                <a:buChar char="•"/>
              </a:pPr>
              <a:r>
                <a:rPr lang="en-US" sz="2000" dirty="0">
                  <a:solidFill>
                    <a:srgbClr val="231F20"/>
                  </a:solidFill>
                </a:rPr>
                <a:t>enrich</a:t>
              </a:r>
              <a:r>
                <a:rPr lang="pl-PL" sz="2000" dirty="0">
                  <a:solidFill>
                    <a:srgbClr val="231F20"/>
                  </a:solidFill>
                </a:rPr>
                <a:t>es</a:t>
              </a:r>
              <a:r>
                <a:rPr lang="en-US" sz="2000" dirty="0">
                  <a:solidFill>
                    <a:srgbClr val="231F20"/>
                  </a:solidFill>
                </a:rPr>
                <a:t> the soil with nitrogen</a:t>
              </a:r>
              <a:r>
                <a:rPr lang="pl-PL" sz="2000" dirty="0">
                  <a:solidFill>
                    <a:srgbClr val="231F20"/>
                  </a:solidFill>
                </a:rPr>
                <a:t> - t</a:t>
              </a:r>
              <a:r>
                <a:rPr lang="en-US" sz="2000" dirty="0">
                  <a:solidFill>
                    <a:srgbClr val="231F20"/>
                  </a:solidFill>
                </a:rPr>
                <a:t>his improves the growth of both the clover and ryegrass, reducing the need for synthetic nitrogen fertilizers</a:t>
              </a:r>
              <a:endParaRPr lang="pl-PL" sz="2000" kern="1200" dirty="0">
                <a:solidFill>
                  <a:srgbClr val="231F20"/>
                </a:solidFill>
              </a:endParaRPr>
            </a:p>
          </p:txBody>
        </p:sp>
        <p:sp>
          <p:nvSpPr>
            <p:cNvPr id="19" name="Prostokąt 18">
              <a:extLst>
                <a:ext uri="{FF2B5EF4-FFF2-40B4-BE49-F238E27FC236}">
                  <a16:creationId xmlns:a16="http://schemas.microsoft.com/office/drawing/2014/main" id="{E1D0D9B6-E21D-41C0-9D5A-2F4F223E0F0C}"/>
                </a:ext>
              </a:extLst>
            </p:cNvPr>
            <p:cNvSpPr/>
            <p:nvPr/>
          </p:nvSpPr>
          <p:spPr>
            <a:xfrm>
              <a:off x="6201758" y="3955851"/>
              <a:ext cx="1183618" cy="1775428"/>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117410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lnSpcReduction="10000"/>
          </a:bodyPr>
          <a:lstStyle/>
          <a:p>
            <a:r>
              <a:rPr lang="pl-PL" b="1" i="0" dirty="0"/>
              <a:t>Think</a:t>
            </a:r>
            <a:r>
              <a:rPr lang="pl-PL" i="0" dirty="0"/>
              <a:t> </a:t>
            </a:r>
            <a:r>
              <a:rPr lang="en-US" i="0" dirty="0"/>
              <a:t>how different crop management practices can contribute to both sustainable agriculture and environmental conservation, considering how these methods may reshape the way we view modern farming</a:t>
            </a:r>
            <a:r>
              <a:rPr lang="en-IE" i="0" dirty="0"/>
              <a:t>...</a:t>
            </a:r>
            <a:endParaRPr lang="en-US" i="0" dirty="0"/>
          </a:p>
        </p:txBody>
      </p:sp>
      <p:pic>
        <p:nvPicPr>
          <p:cNvPr id="7" name="Symbol zastępczy obrazu 6">
            <a:extLst>
              <a:ext uri="{FF2B5EF4-FFF2-40B4-BE49-F238E27FC236}">
                <a16:creationId xmlns:a16="http://schemas.microsoft.com/office/drawing/2014/main" id="{34BEBF15-ACD7-49D2-8C04-83F2B1B6DFDD}"/>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31221" y="1452563"/>
            <a:ext cx="5833534" cy="3025975"/>
          </a:xfrm>
        </p:spPr>
        <p:txBody>
          <a:bodyPr/>
          <a:lstStyle/>
          <a:p>
            <a:r>
              <a:rPr lang="en-US" dirty="0"/>
              <a:t>Relay cropping is </a:t>
            </a:r>
            <a:r>
              <a:rPr lang="en-US" b="1" dirty="0"/>
              <a:t>an agricultural technique where a second crop is planted into an existing first crop before it is harvested</a:t>
            </a:r>
            <a:r>
              <a:rPr lang="en-US" dirty="0"/>
              <a:t>. This method </a:t>
            </a:r>
            <a:r>
              <a:rPr lang="en-US" b="1" dirty="0"/>
              <a:t>maximizes land use by overlapping the growing periods of two crops</a:t>
            </a:r>
            <a:r>
              <a:rPr lang="en-US" dirty="0"/>
              <a:t>, improving overall productivity. It allows for more efficient utilization of resources like sunlight, water, and soil nutrients. However, it </a:t>
            </a:r>
            <a:r>
              <a:rPr lang="en-US" b="1" dirty="0"/>
              <a:t>requires careful management to balance the needs of both crops and minimize competition for resources</a:t>
            </a:r>
            <a:r>
              <a:rPr lang="en-US" dirty="0"/>
              <a:t>.</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a:t>Relay Cropping</a:t>
            </a:r>
            <a:endParaRPr lang="en-US" b="1" dirty="0"/>
          </a:p>
        </p:txBody>
      </p:sp>
      <p:pic>
        <p:nvPicPr>
          <p:cNvPr id="7" name="Symbol zastępczy obrazu 6">
            <a:extLst>
              <a:ext uri="{FF2B5EF4-FFF2-40B4-BE49-F238E27FC236}">
                <a16:creationId xmlns:a16="http://schemas.microsoft.com/office/drawing/2014/main" id="{490E11CB-7105-47F9-9399-B65BF9057F48}"/>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19549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271850" y="95439"/>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Relay</a:t>
            </a:r>
            <a:r>
              <a:rPr lang="pl-PL" sz="3600" b="1" dirty="0">
                <a:solidFill>
                  <a:srgbClr val="000000"/>
                </a:solidFill>
              </a:rPr>
              <a:t> </a:t>
            </a:r>
            <a:r>
              <a:rPr lang="pl-PL" sz="3600" b="1" dirty="0" err="1">
                <a:solidFill>
                  <a:srgbClr val="000000"/>
                </a:solidFill>
              </a:rPr>
              <a:t>Cropping</a:t>
            </a:r>
            <a:r>
              <a:rPr lang="pl-PL" sz="3600" b="1" dirty="0">
                <a:solidFill>
                  <a:srgbClr val="000000"/>
                </a:solidFill>
              </a:rPr>
              <a:t> - Examples</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9725"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MAY</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WINTER </a:t>
            </a:r>
            <a:r>
              <a:rPr lang="pl-PL" sz="1600" b="1" kern="1200" dirty="0">
                <a:solidFill>
                  <a:srgbClr val="231F20"/>
                </a:solidFill>
              </a:rPr>
              <a:t>BARLEY</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SOYBEAN</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579725" y="3257685"/>
            <a:ext cx="10406710"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b="1" dirty="0"/>
              <a:t>Winter barley</a:t>
            </a:r>
            <a:r>
              <a:rPr lang="pl-PL" sz="2300" b="1" dirty="0"/>
              <a:t> (</a:t>
            </a:r>
            <a:r>
              <a:rPr lang="pl-PL" sz="2300" b="1" dirty="0" err="1"/>
              <a:t>crop</a:t>
            </a:r>
            <a:r>
              <a:rPr lang="pl-PL" sz="2300" b="1" dirty="0"/>
              <a:t> 1) </a:t>
            </a:r>
            <a:r>
              <a:rPr lang="pl-PL" sz="2300" b="1" dirty="0" err="1"/>
              <a:t>planting</a:t>
            </a:r>
            <a:r>
              <a:rPr lang="pl-PL" sz="2300" b="1" dirty="0"/>
              <a:t>; </a:t>
            </a:r>
            <a:r>
              <a:rPr lang="pl-PL" sz="2300" b="1" dirty="0" err="1"/>
              <a:t>time</a:t>
            </a:r>
            <a:r>
              <a:rPr lang="pl-PL" sz="2300" b="1" dirty="0"/>
              <a:t>: </a:t>
            </a:r>
            <a:r>
              <a:rPr lang="pl-PL" sz="2300" dirty="0" err="1"/>
              <a:t>October</a:t>
            </a:r>
            <a:r>
              <a:rPr lang="pl-PL" sz="2300" dirty="0"/>
              <a:t>/</a:t>
            </a:r>
            <a:r>
              <a:rPr lang="en-US" sz="2300" dirty="0"/>
              <a:t>November</a:t>
            </a:r>
            <a:r>
              <a:rPr lang="pl-PL" sz="2300" dirty="0"/>
              <a:t>;</a:t>
            </a:r>
            <a:r>
              <a:rPr lang="pl-PL" sz="2300" b="1" dirty="0"/>
              <a:t> v</a:t>
            </a:r>
            <a:r>
              <a:rPr lang="en-US" sz="2300" b="1" dirty="0" err="1"/>
              <a:t>ariety</a:t>
            </a:r>
            <a:r>
              <a:rPr lang="en-US" sz="2300" b="1" dirty="0"/>
              <a:t> </a:t>
            </a:r>
            <a:r>
              <a:rPr lang="pl-PL" sz="2300" b="1" dirty="0"/>
              <a:t>e</a:t>
            </a:r>
            <a:r>
              <a:rPr lang="en-US" sz="2300" b="1" dirty="0" err="1"/>
              <a:t>xample</a:t>
            </a:r>
            <a:r>
              <a:rPr lang="en-US" sz="2300" dirty="0"/>
              <a:t>: Bazooka (hybrid variety with high yields and early maturity, well</a:t>
            </a:r>
            <a:r>
              <a:rPr lang="pl-PL" sz="2300" dirty="0"/>
              <a:t>-</a:t>
            </a:r>
            <a:r>
              <a:rPr lang="en-US" sz="2300" dirty="0"/>
              <a:t>suited for intensive relay cropping systems)</a:t>
            </a:r>
            <a:r>
              <a:rPr lang="pl-PL" sz="2300" dirty="0"/>
              <a:t>,</a:t>
            </a:r>
            <a:r>
              <a:rPr lang="en-US" sz="2300" dirty="0"/>
              <a:t> KWS Cassia </a:t>
            </a:r>
            <a:r>
              <a:rPr lang="pl-PL" sz="2300" dirty="0" err="1"/>
              <a:t>or</a:t>
            </a:r>
            <a:r>
              <a:rPr lang="en-US" sz="2300" dirty="0"/>
              <a:t> KWS Orwell</a:t>
            </a:r>
            <a:r>
              <a:rPr lang="pl-PL" sz="2300" dirty="0"/>
              <a:t>.</a:t>
            </a:r>
          </a:p>
          <a:p>
            <a:pPr marL="0" indent="0"/>
            <a:r>
              <a:rPr lang="en-US" sz="2300" b="1" dirty="0"/>
              <a:t>Soybean</a:t>
            </a:r>
            <a:r>
              <a:rPr lang="pl-PL" sz="2300" b="1" dirty="0"/>
              <a:t> (</a:t>
            </a:r>
            <a:r>
              <a:rPr lang="pl-PL" sz="2300" b="1" dirty="0" err="1"/>
              <a:t>crop</a:t>
            </a:r>
            <a:r>
              <a:rPr lang="pl-PL" sz="2300" b="1" dirty="0"/>
              <a:t> 2) </a:t>
            </a:r>
            <a:r>
              <a:rPr lang="pl-PL" sz="2300" b="1" dirty="0" err="1"/>
              <a:t>planting</a:t>
            </a:r>
            <a:r>
              <a:rPr lang="pl-PL" sz="2300" dirty="0"/>
              <a:t>; </a:t>
            </a:r>
            <a:r>
              <a:rPr lang="pl-PL" sz="2300" b="1" dirty="0" err="1"/>
              <a:t>time</a:t>
            </a:r>
            <a:r>
              <a:rPr lang="pl-PL" sz="2300" b="1" dirty="0"/>
              <a:t>:</a:t>
            </a:r>
            <a:r>
              <a:rPr lang="pl-PL" sz="2300" dirty="0"/>
              <a:t> </a:t>
            </a:r>
            <a:r>
              <a:rPr lang="en-US" sz="2300" dirty="0"/>
              <a:t>late May (2-3 weeks before barley harvest)</a:t>
            </a:r>
            <a:r>
              <a:rPr lang="pl-PL" sz="2300" dirty="0"/>
              <a:t>; </a:t>
            </a:r>
            <a:r>
              <a:rPr lang="pl-PL" sz="2300" b="1" dirty="0"/>
              <a:t>v</a:t>
            </a:r>
            <a:r>
              <a:rPr lang="en-US" sz="2300" b="1" dirty="0" err="1"/>
              <a:t>ariety</a:t>
            </a:r>
            <a:r>
              <a:rPr lang="en-US" sz="2300" b="1" dirty="0"/>
              <a:t> </a:t>
            </a:r>
            <a:r>
              <a:rPr lang="pl-PL" sz="2300" b="1" dirty="0"/>
              <a:t>e</a:t>
            </a:r>
            <a:r>
              <a:rPr lang="en-US" sz="2300" b="1" dirty="0" err="1"/>
              <a:t>xample</a:t>
            </a:r>
            <a:r>
              <a:rPr lang="en-US" sz="2300" b="1" dirty="0"/>
              <a:t>: </a:t>
            </a:r>
            <a:r>
              <a:rPr lang="en-US" sz="2300" dirty="0"/>
              <a:t>ES Mentor</a:t>
            </a:r>
            <a:r>
              <a:rPr lang="pl-PL" sz="2300" dirty="0"/>
              <a:t> </a:t>
            </a:r>
            <a:r>
              <a:rPr lang="pl-PL" sz="2300" dirty="0" err="1"/>
              <a:t>or</a:t>
            </a:r>
            <a:r>
              <a:rPr lang="pl-PL" sz="2300" dirty="0"/>
              <a:t> </a:t>
            </a:r>
            <a:r>
              <a:rPr lang="en-US" sz="2300" dirty="0"/>
              <a:t>Sultana</a:t>
            </a:r>
            <a:r>
              <a:rPr lang="pl-PL" sz="2300" dirty="0"/>
              <a:t>; </a:t>
            </a:r>
            <a:r>
              <a:rPr lang="pl-PL" sz="2300" b="1" dirty="0"/>
              <a:t>p</a:t>
            </a:r>
            <a:r>
              <a:rPr lang="en-US" sz="2300" b="1" dirty="0" err="1"/>
              <a:t>lanting</a:t>
            </a:r>
            <a:r>
              <a:rPr lang="en-US" sz="2300" b="1" dirty="0"/>
              <a:t> </a:t>
            </a:r>
            <a:r>
              <a:rPr lang="pl-PL" sz="2300" b="1" dirty="0"/>
              <a:t>m</a:t>
            </a:r>
            <a:r>
              <a:rPr lang="en-US" sz="2300" b="1" dirty="0" err="1"/>
              <a:t>ethod</a:t>
            </a:r>
            <a:r>
              <a:rPr lang="en-US" sz="2300" dirty="0"/>
              <a:t>: </a:t>
            </a:r>
            <a:r>
              <a:rPr lang="pl-PL" sz="2300" dirty="0"/>
              <a:t>i</a:t>
            </a:r>
            <a:r>
              <a:rPr lang="en-US" sz="2300" dirty="0" err="1"/>
              <a:t>nter</a:t>
            </a:r>
            <a:r>
              <a:rPr lang="en-US" sz="2300" dirty="0"/>
              <a:t>-seed soybeans between winter barley rows (38-50 cm row spacing)</a:t>
            </a:r>
            <a:r>
              <a:rPr lang="pl-PL" sz="2300" dirty="0"/>
              <a:t>.</a:t>
            </a:r>
          </a:p>
          <a:p>
            <a:pPr marL="0" indent="0"/>
            <a:r>
              <a:rPr lang="en-US" sz="2300" b="1" dirty="0"/>
              <a:t>Winter barley </a:t>
            </a:r>
            <a:r>
              <a:rPr lang="pl-PL" sz="2300" b="1" dirty="0"/>
              <a:t>(</a:t>
            </a:r>
            <a:r>
              <a:rPr lang="pl-PL" sz="2300" b="1" dirty="0" err="1"/>
              <a:t>crop</a:t>
            </a:r>
            <a:r>
              <a:rPr lang="pl-PL" sz="2300" b="1" dirty="0"/>
              <a:t> 1) </a:t>
            </a:r>
            <a:r>
              <a:rPr lang="en-US" sz="2300" b="1" dirty="0"/>
              <a:t>harvest</a:t>
            </a:r>
            <a:r>
              <a:rPr lang="pl-PL" sz="2300" dirty="0"/>
              <a:t>; </a:t>
            </a:r>
            <a:r>
              <a:rPr lang="pl-PL" sz="2300" b="1" dirty="0"/>
              <a:t>h</a:t>
            </a:r>
            <a:r>
              <a:rPr lang="en-US" sz="2300" b="1" dirty="0" err="1"/>
              <a:t>arvesting</a:t>
            </a:r>
            <a:r>
              <a:rPr lang="en-US" sz="2300" b="1" dirty="0"/>
              <a:t> time</a:t>
            </a:r>
            <a:r>
              <a:rPr lang="en-US" sz="2300" dirty="0"/>
              <a:t>: </a:t>
            </a:r>
            <a:r>
              <a:rPr lang="pl-PL" sz="2300" dirty="0"/>
              <a:t>m</a:t>
            </a:r>
            <a:r>
              <a:rPr lang="en-US" sz="2300" dirty="0"/>
              <a:t>id to late June</a:t>
            </a:r>
            <a:r>
              <a:rPr lang="pl-PL" sz="2300" dirty="0"/>
              <a:t>.</a:t>
            </a:r>
            <a:endParaRPr lang="en-US" sz="2300" dirty="0"/>
          </a:p>
          <a:p>
            <a:pPr marL="0" indent="0"/>
            <a:r>
              <a:rPr lang="en-US" sz="2300" b="1" dirty="0"/>
              <a:t>Soybean </a:t>
            </a:r>
            <a:r>
              <a:rPr lang="pl-PL" sz="2300" b="1" dirty="0"/>
              <a:t>(</a:t>
            </a:r>
            <a:r>
              <a:rPr lang="pl-PL" sz="2300" b="1" dirty="0" err="1"/>
              <a:t>crop</a:t>
            </a:r>
            <a:r>
              <a:rPr lang="pl-PL" sz="2300" b="1" dirty="0"/>
              <a:t> 2) </a:t>
            </a:r>
            <a:r>
              <a:rPr lang="en-US" sz="2300" b="1" dirty="0"/>
              <a:t>harvest</a:t>
            </a:r>
            <a:r>
              <a:rPr lang="pl-PL" sz="2300" b="1" dirty="0"/>
              <a:t>; </a:t>
            </a:r>
            <a:r>
              <a:rPr lang="pl-PL" sz="2300" b="1" dirty="0" err="1"/>
              <a:t>harvesting</a:t>
            </a:r>
            <a:r>
              <a:rPr lang="pl-PL" sz="2300" b="1" dirty="0"/>
              <a:t> </a:t>
            </a:r>
            <a:r>
              <a:rPr lang="pl-PL" sz="2300" b="1" dirty="0" err="1"/>
              <a:t>time</a:t>
            </a:r>
            <a:r>
              <a:rPr lang="pl-PL" sz="2300" dirty="0"/>
              <a:t>: </a:t>
            </a:r>
            <a:r>
              <a:rPr lang="pl-PL" sz="2300" dirty="0" err="1"/>
              <a:t>mid</a:t>
            </a:r>
            <a:r>
              <a:rPr lang="pl-PL" sz="2300" dirty="0"/>
              <a:t> to </a:t>
            </a:r>
            <a:r>
              <a:rPr lang="pl-PL" sz="2300" dirty="0" err="1"/>
              <a:t>late</a:t>
            </a:r>
            <a:r>
              <a:rPr lang="pl-PL" sz="2300" dirty="0"/>
              <a:t> </a:t>
            </a:r>
            <a:r>
              <a:rPr lang="pl-PL" sz="2300" dirty="0" err="1"/>
              <a:t>October</a:t>
            </a:r>
            <a:r>
              <a:rPr lang="pl-PL" sz="2300" dirty="0"/>
              <a:t>.</a:t>
            </a:r>
            <a:endParaRPr lang="en-US" sz="2300" dirty="0"/>
          </a:p>
          <a:p>
            <a:pPr marL="0" indent="0"/>
            <a:endParaRPr lang="en-US" sz="2300" dirty="0"/>
          </a:p>
          <a:p>
            <a:pPr marL="0" indent="0"/>
            <a:endParaRPr lang="en-US" sz="2300" dirty="0"/>
          </a:p>
        </p:txBody>
      </p:sp>
      <p:sp>
        <p:nvSpPr>
          <p:cNvPr id="71" name="pole tekstowe 70">
            <a:extLst>
              <a:ext uri="{FF2B5EF4-FFF2-40B4-BE49-F238E27FC236}">
                <a16:creationId xmlns:a16="http://schemas.microsoft.com/office/drawing/2014/main" id="{A4206CB4-220A-415B-9EF4-E82A53237AA5}"/>
              </a:ext>
            </a:extLst>
          </p:cNvPr>
          <p:cNvSpPr txBox="1"/>
          <p:nvPr/>
        </p:nvSpPr>
        <p:spPr>
          <a:xfrm>
            <a:off x="700231" y="3112595"/>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34" name="pole tekstowe 133">
            <a:extLst>
              <a:ext uri="{FF2B5EF4-FFF2-40B4-BE49-F238E27FC236}">
                <a16:creationId xmlns:a16="http://schemas.microsoft.com/office/drawing/2014/main" id="{A91AA8B3-158E-4CD7-9BDA-41BC70EA18DE}"/>
              </a:ext>
            </a:extLst>
          </p:cNvPr>
          <p:cNvSpPr txBox="1"/>
          <p:nvPr/>
        </p:nvSpPr>
        <p:spPr>
          <a:xfrm>
            <a:off x="714140" y="4160406"/>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37" name="pole tekstowe 136">
            <a:extLst>
              <a:ext uri="{FF2B5EF4-FFF2-40B4-BE49-F238E27FC236}">
                <a16:creationId xmlns:a16="http://schemas.microsoft.com/office/drawing/2014/main" id="{8DECE791-8191-4F57-A782-7732B326B94F}"/>
              </a:ext>
            </a:extLst>
          </p:cNvPr>
          <p:cNvSpPr txBox="1"/>
          <p:nvPr/>
        </p:nvSpPr>
        <p:spPr>
          <a:xfrm>
            <a:off x="728797" y="5167520"/>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140" name="pole tekstowe 139">
            <a:extLst>
              <a:ext uri="{FF2B5EF4-FFF2-40B4-BE49-F238E27FC236}">
                <a16:creationId xmlns:a16="http://schemas.microsoft.com/office/drawing/2014/main" id="{4FDC3231-3805-4E57-82BA-D32577E9EE96}"/>
              </a:ext>
            </a:extLst>
          </p:cNvPr>
          <p:cNvSpPr txBox="1"/>
          <p:nvPr/>
        </p:nvSpPr>
        <p:spPr>
          <a:xfrm>
            <a:off x="700231" y="5717398"/>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131711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748654" y="212423"/>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Relay</a:t>
            </a:r>
            <a:r>
              <a:rPr lang="pl-PL" sz="3600" b="1" dirty="0">
                <a:solidFill>
                  <a:srgbClr val="000000"/>
                </a:solidFill>
              </a:rPr>
              <a:t> </a:t>
            </a:r>
            <a:r>
              <a:rPr lang="pl-PL" sz="3600" b="1" dirty="0" err="1">
                <a:solidFill>
                  <a:srgbClr val="000000"/>
                </a:solidFill>
              </a:rPr>
              <a:t>Cropping</a:t>
            </a:r>
            <a:r>
              <a:rPr lang="pl-PL" sz="3600" b="1" dirty="0">
                <a:solidFill>
                  <a:srgbClr val="000000"/>
                </a:solidFill>
              </a:rPr>
              <a:t> - Examples</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0760"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MAY</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WINTER WHEAT</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FABA  BEAN</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570760" y="3186554"/>
            <a:ext cx="10411890"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Winter </a:t>
            </a:r>
            <a:r>
              <a:rPr lang="pl-PL" b="1" dirty="0" err="1"/>
              <a:t>wheat</a:t>
            </a:r>
            <a:r>
              <a:rPr lang="pl-PL" b="1" dirty="0"/>
              <a:t> (</a:t>
            </a:r>
            <a:r>
              <a:rPr lang="pl-PL" b="1" dirty="0" err="1"/>
              <a:t>crop</a:t>
            </a:r>
            <a:r>
              <a:rPr lang="pl-PL" b="1" dirty="0"/>
              <a:t> 1) </a:t>
            </a:r>
            <a:r>
              <a:rPr lang="pl-PL" b="1" dirty="0" err="1"/>
              <a:t>planting</a:t>
            </a:r>
            <a:r>
              <a:rPr lang="pl-PL" b="1" dirty="0"/>
              <a:t>; </a:t>
            </a:r>
            <a:r>
              <a:rPr lang="pl-PL" b="1" dirty="0" err="1"/>
              <a:t>time</a:t>
            </a:r>
            <a:r>
              <a:rPr lang="pl-PL" b="1" dirty="0"/>
              <a:t>: </a:t>
            </a:r>
            <a:r>
              <a:rPr lang="pl-PL" dirty="0" err="1"/>
              <a:t>October</a:t>
            </a:r>
            <a:r>
              <a:rPr lang="pl-PL" dirty="0"/>
              <a:t>/</a:t>
            </a:r>
            <a:r>
              <a:rPr lang="en-US" dirty="0"/>
              <a:t>November</a:t>
            </a:r>
            <a:r>
              <a:rPr lang="pl-PL" dirty="0"/>
              <a:t>;</a:t>
            </a:r>
            <a:r>
              <a:rPr lang="pl-PL" b="1" dirty="0"/>
              <a:t> v</a:t>
            </a:r>
            <a:r>
              <a:rPr lang="en-US" b="1" dirty="0" err="1"/>
              <a:t>ariety</a:t>
            </a:r>
            <a:r>
              <a:rPr lang="en-US" b="1" dirty="0"/>
              <a:t> </a:t>
            </a:r>
            <a:r>
              <a:rPr lang="pl-PL" b="1" dirty="0"/>
              <a:t>e</a:t>
            </a:r>
            <a:r>
              <a:rPr lang="en-US" b="1" dirty="0" err="1"/>
              <a:t>xample</a:t>
            </a:r>
            <a:r>
              <a:rPr lang="en-US" dirty="0"/>
              <a:t>: Graham </a:t>
            </a:r>
            <a:r>
              <a:rPr lang="pl-PL" dirty="0" err="1"/>
              <a:t>or</a:t>
            </a:r>
            <a:r>
              <a:rPr lang="pl-PL" dirty="0"/>
              <a:t> </a:t>
            </a:r>
            <a:r>
              <a:rPr lang="en-US" dirty="0"/>
              <a:t>RGT Saki </a:t>
            </a:r>
            <a:endParaRPr lang="pl-PL" dirty="0"/>
          </a:p>
          <a:p>
            <a:r>
              <a:rPr lang="pl-PL" b="1" dirty="0" err="1"/>
              <a:t>Faba</a:t>
            </a:r>
            <a:r>
              <a:rPr lang="pl-PL" b="1" dirty="0"/>
              <a:t> bean (</a:t>
            </a:r>
            <a:r>
              <a:rPr lang="pl-PL" b="1" dirty="0" err="1"/>
              <a:t>crop</a:t>
            </a:r>
            <a:r>
              <a:rPr lang="pl-PL" b="1" dirty="0"/>
              <a:t> 2) </a:t>
            </a:r>
            <a:r>
              <a:rPr lang="pl-PL" b="1" dirty="0" err="1"/>
              <a:t>planting</a:t>
            </a:r>
            <a:r>
              <a:rPr lang="pl-PL" dirty="0"/>
              <a:t>; </a:t>
            </a:r>
            <a:r>
              <a:rPr lang="pl-PL" b="1" dirty="0" err="1"/>
              <a:t>time</a:t>
            </a:r>
            <a:r>
              <a:rPr lang="pl-PL" b="1" dirty="0"/>
              <a:t>:</a:t>
            </a:r>
            <a:r>
              <a:rPr lang="pl-PL" dirty="0"/>
              <a:t> </a:t>
            </a:r>
            <a:r>
              <a:rPr lang="en-US" dirty="0"/>
              <a:t>May</a:t>
            </a:r>
            <a:r>
              <a:rPr lang="pl-PL" dirty="0"/>
              <a:t>/</a:t>
            </a:r>
            <a:r>
              <a:rPr lang="pl-PL" dirty="0" err="1"/>
              <a:t>June</a:t>
            </a:r>
            <a:r>
              <a:rPr lang="pl-PL" dirty="0"/>
              <a:t>; </a:t>
            </a:r>
            <a:r>
              <a:rPr lang="pl-PL" b="1" dirty="0"/>
              <a:t>v</a:t>
            </a:r>
            <a:r>
              <a:rPr lang="en-US" b="1" dirty="0" err="1"/>
              <a:t>ariety</a:t>
            </a:r>
            <a:r>
              <a:rPr lang="en-US" b="1" dirty="0"/>
              <a:t> </a:t>
            </a:r>
            <a:r>
              <a:rPr lang="pl-PL" b="1" dirty="0"/>
              <a:t>e</a:t>
            </a:r>
            <a:r>
              <a:rPr lang="en-US" b="1" dirty="0" err="1"/>
              <a:t>xample</a:t>
            </a:r>
            <a:r>
              <a:rPr lang="en-US" b="1" dirty="0"/>
              <a:t>: </a:t>
            </a:r>
            <a:r>
              <a:rPr lang="en-US" dirty="0" err="1"/>
              <a:t>Fueg</a:t>
            </a:r>
            <a:r>
              <a:rPr lang="pl-PL" dirty="0"/>
              <a:t>o </a:t>
            </a:r>
            <a:r>
              <a:rPr lang="pl-PL" dirty="0" err="1"/>
              <a:t>or</a:t>
            </a:r>
            <a:r>
              <a:rPr lang="pl-PL" dirty="0"/>
              <a:t> </a:t>
            </a:r>
            <a:r>
              <a:rPr lang="pl-PL" dirty="0" err="1"/>
              <a:t>Boxer</a:t>
            </a:r>
            <a:r>
              <a:rPr lang="en-US" dirty="0"/>
              <a:t> </a:t>
            </a:r>
            <a:r>
              <a:rPr lang="pl-PL" dirty="0"/>
              <a:t>(e</a:t>
            </a:r>
            <a:r>
              <a:rPr lang="en-US" dirty="0" err="1"/>
              <a:t>arly</a:t>
            </a:r>
            <a:r>
              <a:rPr lang="en-US" dirty="0"/>
              <a:t> maturing, high-yielding variety with good resistance to lodging</a:t>
            </a:r>
            <a:r>
              <a:rPr lang="pl-PL" dirty="0"/>
              <a:t>)</a:t>
            </a:r>
          </a:p>
          <a:p>
            <a:r>
              <a:rPr lang="en-US" b="1" dirty="0"/>
              <a:t>Winter </a:t>
            </a:r>
            <a:r>
              <a:rPr lang="pl-PL" b="1" dirty="0" err="1"/>
              <a:t>wheat</a:t>
            </a:r>
            <a:r>
              <a:rPr lang="pl-PL" b="1" dirty="0"/>
              <a:t> (</a:t>
            </a:r>
            <a:r>
              <a:rPr lang="pl-PL" b="1" dirty="0" err="1"/>
              <a:t>crop</a:t>
            </a:r>
            <a:r>
              <a:rPr lang="pl-PL" b="1" dirty="0"/>
              <a:t> 1) </a:t>
            </a:r>
            <a:r>
              <a:rPr lang="en-US" b="1" dirty="0"/>
              <a:t>harvest</a:t>
            </a:r>
            <a:r>
              <a:rPr lang="pl-PL" dirty="0"/>
              <a:t>; </a:t>
            </a:r>
            <a:r>
              <a:rPr lang="pl-PL" b="1" dirty="0"/>
              <a:t>h</a:t>
            </a:r>
            <a:r>
              <a:rPr lang="en-US" b="1" dirty="0" err="1"/>
              <a:t>arvesting</a:t>
            </a:r>
            <a:r>
              <a:rPr lang="en-US" b="1" dirty="0"/>
              <a:t> time</a:t>
            </a:r>
            <a:r>
              <a:rPr lang="en-US" dirty="0"/>
              <a:t>: </a:t>
            </a:r>
            <a:r>
              <a:rPr lang="pl-PL" dirty="0"/>
              <a:t>July</a:t>
            </a:r>
            <a:endParaRPr lang="en-IE" dirty="0"/>
          </a:p>
          <a:p>
            <a:endParaRPr lang="en-US" sz="600" dirty="0"/>
          </a:p>
          <a:p>
            <a:r>
              <a:rPr lang="pl-PL" b="1" dirty="0" err="1"/>
              <a:t>Faba</a:t>
            </a:r>
            <a:r>
              <a:rPr lang="pl-PL" b="1" dirty="0"/>
              <a:t> bean</a:t>
            </a:r>
            <a:r>
              <a:rPr lang="en-US" b="1" dirty="0"/>
              <a:t> </a:t>
            </a:r>
            <a:r>
              <a:rPr lang="pl-PL" b="1" dirty="0"/>
              <a:t>(</a:t>
            </a:r>
            <a:r>
              <a:rPr lang="pl-PL" b="1" dirty="0" err="1"/>
              <a:t>crop</a:t>
            </a:r>
            <a:r>
              <a:rPr lang="pl-PL" b="1" dirty="0"/>
              <a:t> 2) </a:t>
            </a:r>
            <a:r>
              <a:rPr lang="en-US" b="1" dirty="0"/>
              <a:t>harvest</a:t>
            </a:r>
            <a:r>
              <a:rPr lang="pl-PL" b="1" dirty="0"/>
              <a:t>; </a:t>
            </a:r>
            <a:r>
              <a:rPr lang="pl-PL" b="1" dirty="0" err="1"/>
              <a:t>harvesting</a:t>
            </a:r>
            <a:r>
              <a:rPr lang="pl-PL" b="1" dirty="0"/>
              <a:t> </a:t>
            </a:r>
            <a:r>
              <a:rPr lang="pl-PL" b="1" dirty="0" err="1"/>
              <a:t>time</a:t>
            </a:r>
            <a:r>
              <a:rPr lang="pl-PL" dirty="0"/>
              <a:t>: </a:t>
            </a:r>
            <a:r>
              <a:rPr lang="pl-PL" dirty="0" err="1"/>
              <a:t>October</a:t>
            </a:r>
            <a:endParaRPr lang="en-US" dirty="0"/>
          </a:p>
          <a:p>
            <a:endParaRPr lang="en-US" dirty="0"/>
          </a:p>
          <a:p>
            <a:endParaRPr lang="en-US" dirty="0"/>
          </a:p>
        </p:txBody>
      </p:sp>
      <p:sp>
        <p:nvSpPr>
          <p:cNvPr id="8" name="pole tekstowe 70">
            <a:extLst>
              <a:ext uri="{FF2B5EF4-FFF2-40B4-BE49-F238E27FC236}">
                <a16:creationId xmlns:a16="http://schemas.microsoft.com/office/drawing/2014/main" id="{C504EF0B-6DCB-B1AD-B05F-FC98BF787BB8}"/>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7" name="pole tekstowe 133">
            <a:extLst>
              <a:ext uri="{FF2B5EF4-FFF2-40B4-BE49-F238E27FC236}">
                <a16:creationId xmlns:a16="http://schemas.microsoft.com/office/drawing/2014/main" id="{BEB3A479-6551-FA38-9585-CD5AF7295A02}"/>
              </a:ext>
            </a:extLst>
          </p:cNvPr>
          <p:cNvSpPr txBox="1"/>
          <p:nvPr/>
        </p:nvSpPr>
        <p:spPr>
          <a:xfrm>
            <a:off x="728797" y="3798034"/>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9" name="pole tekstowe 136">
            <a:extLst>
              <a:ext uri="{FF2B5EF4-FFF2-40B4-BE49-F238E27FC236}">
                <a16:creationId xmlns:a16="http://schemas.microsoft.com/office/drawing/2014/main" id="{1B68C2D6-978D-2058-D2A4-0AE2AFA3AF43}"/>
              </a:ext>
            </a:extLst>
          </p:cNvPr>
          <p:cNvSpPr txBox="1"/>
          <p:nvPr/>
        </p:nvSpPr>
        <p:spPr>
          <a:xfrm>
            <a:off x="746810" y="4521188"/>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0" name="pole tekstowe 139">
            <a:extLst>
              <a:ext uri="{FF2B5EF4-FFF2-40B4-BE49-F238E27FC236}">
                <a16:creationId xmlns:a16="http://schemas.microsoft.com/office/drawing/2014/main" id="{CCA7A0AD-79ED-F507-E9DF-7BF096B85328}"/>
              </a:ext>
            </a:extLst>
          </p:cNvPr>
          <p:cNvSpPr txBox="1"/>
          <p:nvPr/>
        </p:nvSpPr>
        <p:spPr>
          <a:xfrm>
            <a:off x="714140" y="5271542"/>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841040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2724432" y="248830"/>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Relay</a:t>
            </a:r>
            <a:r>
              <a:rPr lang="pl-PL" sz="3600" b="1" dirty="0">
                <a:solidFill>
                  <a:srgbClr val="000000"/>
                </a:solidFill>
              </a:rPr>
              <a:t> </a:t>
            </a:r>
            <a:r>
              <a:rPr lang="pl-PL" sz="3600" b="1" dirty="0" err="1">
                <a:solidFill>
                  <a:srgbClr val="000000"/>
                </a:solidFill>
              </a:rPr>
              <a:t>Cropping</a:t>
            </a:r>
            <a:r>
              <a:rPr lang="pl-PL" sz="3600" b="1" dirty="0">
                <a:solidFill>
                  <a:srgbClr val="000000"/>
                </a:solidFill>
              </a:rPr>
              <a:t> - Examples</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97018" y="333887"/>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MAY</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SEPT</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grpSp>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128078" y="1319571"/>
            <a:ext cx="326658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SPRING OATS</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4053891" y="2098760"/>
            <a:ext cx="2875409"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MUSTARD</a:t>
            </a:r>
          </a:p>
        </p:txBody>
      </p:sp>
      <p:grpSp>
        <p:nvGrpSpPr>
          <p:cNvPr id="4" name="Grupa 3">
            <a:extLst>
              <a:ext uri="{FF2B5EF4-FFF2-40B4-BE49-F238E27FC236}">
                <a16:creationId xmlns:a16="http://schemas.microsoft.com/office/drawing/2014/main" id="{CAA29DFF-0CD0-4B3A-9A93-CA9A2B49EFDD}"/>
              </a:ext>
            </a:extLst>
          </p:cNvPr>
          <p:cNvGrpSpPr/>
          <p:nvPr/>
        </p:nvGrpSpPr>
        <p:grpSpPr>
          <a:xfrm>
            <a:off x="3932796" y="241184"/>
            <a:ext cx="557710" cy="1075299"/>
            <a:chOff x="8065526" y="294974"/>
            <a:chExt cx="557710" cy="1075299"/>
          </a:xfrm>
        </p:grpSpPr>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906261"/>
              <a:ext cx="315523" cy="464012"/>
            </a:xfrm>
            <a:prstGeom prst="rect">
              <a:avLst/>
            </a:prstGeom>
          </p:spPr>
        </p:pic>
        <p:sp>
          <p:nvSpPr>
            <p:cNvPr id="83" name="pole tekstowe 82">
              <a:extLst>
                <a:ext uri="{FF2B5EF4-FFF2-40B4-BE49-F238E27FC236}">
                  <a16:creationId xmlns:a16="http://schemas.microsoft.com/office/drawing/2014/main" id="{B1B1CC5A-BA2D-4783-88FE-D9433D271E7E}"/>
                </a:ext>
              </a:extLst>
            </p:cNvPr>
            <p:cNvSpPr txBox="1"/>
            <p:nvPr/>
          </p:nvSpPr>
          <p:spPr>
            <a:xfrm>
              <a:off x="8065526" y="294974"/>
              <a:ext cx="557710" cy="646331"/>
            </a:xfrm>
            <a:prstGeom prst="rect">
              <a:avLst/>
            </a:prstGeom>
            <a:noFill/>
          </p:spPr>
          <p:txBody>
            <a:bodyPr wrap="square" rtlCol="0">
              <a:spAutoFit/>
            </a:bodyPr>
            <a:lstStyle/>
            <a:p>
              <a:pPr algn="ctr"/>
              <a:r>
                <a:rPr lang="pl-PL" sz="3600" b="1" dirty="0">
                  <a:solidFill>
                    <a:srgbClr val="8BC540"/>
                  </a:solidFill>
                </a:rPr>
                <a:t>3</a:t>
              </a:r>
            </a:p>
          </p:txBody>
        </p:sp>
      </p:gr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638676" y="3186554"/>
            <a:ext cx="10318741"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b="1" dirty="0"/>
              <a:t>Spring </a:t>
            </a:r>
            <a:r>
              <a:rPr lang="pl-PL" b="1" dirty="0" err="1"/>
              <a:t>oats</a:t>
            </a:r>
            <a:r>
              <a:rPr lang="pl-PL" b="1" dirty="0"/>
              <a:t> (</a:t>
            </a:r>
            <a:r>
              <a:rPr lang="pl-PL" b="1" dirty="0" err="1"/>
              <a:t>crop</a:t>
            </a:r>
            <a:r>
              <a:rPr lang="pl-PL" b="1" dirty="0"/>
              <a:t> 1) </a:t>
            </a:r>
            <a:r>
              <a:rPr lang="pl-PL" b="1" dirty="0" err="1"/>
              <a:t>planting</a:t>
            </a:r>
            <a:r>
              <a:rPr lang="pl-PL" b="1" dirty="0"/>
              <a:t>; </a:t>
            </a:r>
            <a:r>
              <a:rPr lang="pl-PL" b="1" dirty="0" err="1"/>
              <a:t>time</a:t>
            </a:r>
            <a:r>
              <a:rPr lang="pl-PL" b="1" dirty="0"/>
              <a:t>: </a:t>
            </a:r>
            <a:r>
              <a:rPr lang="pl-PL" dirty="0"/>
              <a:t>March/</a:t>
            </a:r>
            <a:r>
              <a:rPr lang="pl-PL" dirty="0" err="1"/>
              <a:t>April</a:t>
            </a:r>
            <a:r>
              <a:rPr lang="pl-PL" dirty="0"/>
              <a:t>;</a:t>
            </a:r>
            <a:r>
              <a:rPr lang="pl-PL" b="1" dirty="0"/>
              <a:t> v</a:t>
            </a:r>
            <a:r>
              <a:rPr lang="en-US" b="1" dirty="0" err="1"/>
              <a:t>ariety</a:t>
            </a:r>
            <a:r>
              <a:rPr lang="en-US" b="1" dirty="0"/>
              <a:t> </a:t>
            </a:r>
            <a:r>
              <a:rPr lang="pl-PL" b="1" dirty="0"/>
              <a:t>e</a:t>
            </a:r>
            <a:r>
              <a:rPr lang="en-US" b="1" dirty="0" err="1"/>
              <a:t>xample</a:t>
            </a:r>
            <a:r>
              <a:rPr lang="en-US" dirty="0"/>
              <a:t>: Husk</a:t>
            </a:r>
            <a:r>
              <a:rPr lang="pl-PL" dirty="0"/>
              <a:t>y </a:t>
            </a:r>
            <a:r>
              <a:rPr lang="pl-PL" dirty="0" err="1"/>
              <a:t>or</a:t>
            </a:r>
            <a:r>
              <a:rPr lang="pl-PL" dirty="0"/>
              <a:t> </a:t>
            </a:r>
            <a:r>
              <a:rPr lang="en-US" dirty="0"/>
              <a:t>Canyon</a:t>
            </a:r>
            <a:endParaRPr lang="pl-PL" dirty="0"/>
          </a:p>
          <a:p>
            <a:pPr>
              <a:spcAft>
                <a:spcPts val="600"/>
              </a:spcAft>
            </a:pPr>
            <a:r>
              <a:rPr lang="pl-PL" b="1" dirty="0" err="1"/>
              <a:t>Mustard</a:t>
            </a:r>
            <a:r>
              <a:rPr lang="pl-PL" b="1" dirty="0"/>
              <a:t> (</a:t>
            </a:r>
            <a:r>
              <a:rPr lang="pl-PL" b="1" dirty="0" err="1"/>
              <a:t>crop</a:t>
            </a:r>
            <a:r>
              <a:rPr lang="pl-PL" b="1" dirty="0"/>
              <a:t> 2) </a:t>
            </a:r>
            <a:r>
              <a:rPr lang="pl-PL" b="1" dirty="0" err="1"/>
              <a:t>planting</a:t>
            </a:r>
            <a:r>
              <a:rPr lang="pl-PL" dirty="0"/>
              <a:t>; </a:t>
            </a:r>
            <a:r>
              <a:rPr lang="pl-PL" b="1" dirty="0" err="1"/>
              <a:t>time</a:t>
            </a:r>
            <a:r>
              <a:rPr lang="pl-PL" b="1" dirty="0"/>
              <a:t>:</a:t>
            </a:r>
            <a:r>
              <a:rPr lang="pl-PL" dirty="0"/>
              <a:t> </a:t>
            </a:r>
            <a:r>
              <a:rPr lang="pl-PL" dirty="0" err="1"/>
              <a:t>July</a:t>
            </a:r>
            <a:r>
              <a:rPr lang="pl-PL" dirty="0"/>
              <a:t>; </a:t>
            </a:r>
            <a:r>
              <a:rPr lang="pl-PL" b="1" dirty="0"/>
              <a:t>v</a:t>
            </a:r>
            <a:r>
              <a:rPr lang="en-US" b="1" dirty="0" err="1"/>
              <a:t>ariety</a:t>
            </a:r>
            <a:r>
              <a:rPr lang="en-US" b="1" dirty="0"/>
              <a:t> </a:t>
            </a:r>
            <a:r>
              <a:rPr lang="pl-PL" b="1" dirty="0"/>
              <a:t>e</a:t>
            </a:r>
            <a:r>
              <a:rPr lang="en-US" b="1" dirty="0" err="1"/>
              <a:t>xample</a:t>
            </a:r>
            <a:r>
              <a:rPr lang="en-US" b="1" dirty="0"/>
              <a:t>: </a:t>
            </a:r>
            <a:r>
              <a:rPr lang="en-US" dirty="0"/>
              <a:t>Caliente 199</a:t>
            </a:r>
            <a:r>
              <a:rPr lang="pl-PL" dirty="0"/>
              <a:t> </a:t>
            </a:r>
            <a:r>
              <a:rPr lang="pl-PL" dirty="0" err="1"/>
              <a:t>or</a:t>
            </a:r>
            <a:r>
              <a:rPr lang="pl-PL" dirty="0"/>
              <a:t> </a:t>
            </a:r>
            <a:r>
              <a:rPr lang="en-US" dirty="0" err="1"/>
              <a:t>IdaGold</a:t>
            </a:r>
            <a:r>
              <a:rPr lang="en-US" dirty="0"/>
              <a:t> </a:t>
            </a:r>
            <a:r>
              <a:rPr lang="pl-PL" dirty="0"/>
              <a:t>(e</a:t>
            </a:r>
            <a:r>
              <a:rPr lang="en-US" dirty="0" err="1"/>
              <a:t>arly</a:t>
            </a:r>
            <a:r>
              <a:rPr lang="en-US" dirty="0"/>
              <a:t> maturing, high-yielding variety with good resistance to lodging</a:t>
            </a:r>
            <a:r>
              <a:rPr lang="pl-PL" dirty="0"/>
              <a:t>)</a:t>
            </a:r>
          </a:p>
          <a:p>
            <a:pPr>
              <a:spcAft>
                <a:spcPts val="600"/>
              </a:spcAft>
            </a:pPr>
            <a:r>
              <a:rPr lang="pl-PL" b="1" dirty="0"/>
              <a:t>Spring </a:t>
            </a:r>
            <a:r>
              <a:rPr lang="pl-PL" b="1" dirty="0" err="1"/>
              <a:t>oats</a:t>
            </a:r>
            <a:r>
              <a:rPr lang="pl-PL" b="1" dirty="0"/>
              <a:t> (</a:t>
            </a:r>
            <a:r>
              <a:rPr lang="pl-PL" b="1" dirty="0" err="1"/>
              <a:t>crop</a:t>
            </a:r>
            <a:r>
              <a:rPr lang="pl-PL" b="1" dirty="0"/>
              <a:t> 1) </a:t>
            </a:r>
            <a:r>
              <a:rPr lang="en-US" b="1" dirty="0"/>
              <a:t>harvest</a:t>
            </a:r>
            <a:r>
              <a:rPr lang="pl-PL" dirty="0"/>
              <a:t>; </a:t>
            </a:r>
            <a:r>
              <a:rPr lang="pl-PL" b="1" dirty="0"/>
              <a:t>h</a:t>
            </a:r>
            <a:r>
              <a:rPr lang="en-US" b="1" dirty="0" err="1"/>
              <a:t>arvesting</a:t>
            </a:r>
            <a:r>
              <a:rPr lang="en-US" b="1" dirty="0"/>
              <a:t> time</a:t>
            </a:r>
            <a:r>
              <a:rPr lang="en-US" dirty="0"/>
              <a:t>: </a:t>
            </a:r>
            <a:r>
              <a:rPr lang="pl-PL" dirty="0" err="1"/>
              <a:t>July</a:t>
            </a:r>
            <a:endParaRPr lang="en-US" dirty="0"/>
          </a:p>
          <a:p>
            <a:pPr>
              <a:spcAft>
                <a:spcPts val="600"/>
              </a:spcAft>
            </a:pPr>
            <a:r>
              <a:rPr lang="pl-PL" b="1" dirty="0" err="1"/>
              <a:t>Mustard</a:t>
            </a:r>
            <a:r>
              <a:rPr lang="pl-PL" b="1" dirty="0"/>
              <a:t> (</a:t>
            </a:r>
            <a:r>
              <a:rPr lang="pl-PL" b="1" dirty="0" err="1"/>
              <a:t>crop</a:t>
            </a:r>
            <a:r>
              <a:rPr lang="pl-PL" b="1" dirty="0"/>
              <a:t> 2) </a:t>
            </a:r>
            <a:r>
              <a:rPr lang="en-US" b="1" dirty="0"/>
              <a:t>harvest</a:t>
            </a:r>
            <a:r>
              <a:rPr lang="pl-PL" b="1" dirty="0"/>
              <a:t>; </a:t>
            </a:r>
            <a:r>
              <a:rPr lang="pl-PL" b="1" dirty="0" err="1"/>
              <a:t>harvesting</a:t>
            </a:r>
            <a:r>
              <a:rPr lang="pl-PL" b="1" dirty="0"/>
              <a:t> </a:t>
            </a:r>
            <a:r>
              <a:rPr lang="pl-PL" b="1" dirty="0" err="1"/>
              <a:t>time</a:t>
            </a:r>
            <a:r>
              <a:rPr lang="pl-PL" dirty="0"/>
              <a:t>: </a:t>
            </a:r>
            <a:r>
              <a:rPr lang="pl-PL" dirty="0" err="1"/>
              <a:t>October</a:t>
            </a:r>
            <a:endParaRPr lang="en-US" dirty="0"/>
          </a:p>
          <a:p>
            <a:pPr>
              <a:spcAft>
                <a:spcPts val="600"/>
              </a:spcAft>
            </a:pPr>
            <a:endParaRPr lang="en-US" dirty="0"/>
          </a:p>
          <a:p>
            <a:pPr>
              <a:spcAft>
                <a:spcPts val="600"/>
              </a:spcAft>
            </a:pPr>
            <a:endParaRPr lang="en-US" dirty="0"/>
          </a:p>
        </p:txBody>
      </p:sp>
      <p:sp>
        <p:nvSpPr>
          <p:cNvPr id="17" name="pole tekstowe 70">
            <a:extLst>
              <a:ext uri="{FF2B5EF4-FFF2-40B4-BE49-F238E27FC236}">
                <a16:creationId xmlns:a16="http://schemas.microsoft.com/office/drawing/2014/main" id="{7127D3EF-FB1D-8393-45BE-F62FAD19AD98}"/>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9" name="pole tekstowe 133">
            <a:extLst>
              <a:ext uri="{FF2B5EF4-FFF2-40B4-BE49-F238E27FC236}">
                <a16:creationId xmlns:a16="http://schemas.microsoft.com/office/drawing/2014/main" id="{C34AC4B7-8210-D65F-6B24-FA368F17E08D}"/>
              </a:ext>
            </a:extLst>
          </p:cNvPr>
          <p:cNvSpPr txBox="1"/>
          <p:nvPr/>
        </p:nvSpPr>
        <p:spPr>
          <a:xfrm>
            <a:off x="728797" y="3874857"/>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20" name="pole tekstowe 136">
            <a:extLst>
              <a:ext uri="{FF2B5EF4-FFF2-40B4-BE49-F238E27FC236}">
                <a16:creationId xmlns:a16="http://schemas.microsoft.com/office/drawing/2014/main" id="{4179662D-E911-859E-9D21-5E195F94837E}"/>
              </a:ext>
            </a:extLst>
          </p:cNvPr>
          <p:cNvSpPr txBox="1"/>
          <p:nvPr/>
        </p:nvSpPr>
        <p:spPr>
          <a:xfrm>
            <a:off x="718163" y="4674834"/>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1" name="pole tekstowe 139">
            <a:extLst>
              <a:ext uri="{FF2B5EF4-FFF2-40B4-BE49-F238E27FC236}">
                <a16:creationId xmlns:a16="http://schemas.microsoft.com/office/drawing/2014/main" id="{3B1FE7DA-A17B-5867-3054-48E761880819}"/>
              </a:ext>
            </a:extLst>
          </p:cNvPr>
          <p:cNvSpPr txBox="1"/>
          <p:nvPr/>
        </p:nvSpPr>
        <p:spPr>
          <a:xfrm>
            <a:off x="714140" y="5321165"/>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06626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248830"/>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Relay</a:t>
            </a:r>
            <a:r>
              <a:rPr lang="pl-PL" sz="3600" b="1" dirty="0">
                <a:solidFill>
                  <a:srgbClr val="000000"/>
                </a:solidFill>
              </a:rPr>
              <a:t> </a:t>
            </a:r>
            <a:r>
              <a:rPr lang="pl-PL" sz="3600" b="1" dirty="0" err="1">
                <a:solidFill>
                  <a:srgbClr val="000000"/>
                </a:solidFill>
              </a:rPr>
              <a:t>Cropping</a:t>
            </a:r>
            <a:r>
              <a:rPr lang="pl-PL" sz="3600" b="1" dirty="0">
                <a:solidFill>
                  <a:srgbClr val="000000"/>
                </a:solidFill>
              </a:rPr>
              <a:t> - Examples</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79086"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MAY</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979086" y="1319571"/>
            <a:ext cx="760266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RAPESEED</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8186620" y="2080831"/>
            <a:ext cx="327852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FIELD PEAS</a:t>
            </a:r>
            <a:endParaRPr lang="pl-PL" sz="1600" b="1" kern="1200" dirty="0">
              <a:solidFill>
                <a:srgbClr val="231F20"/>
              </a:solidFill>
            </a:endParaRP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638676" y="3186554"/>
            <a:ext cx="10343973"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b="1" dirty="0" err="1"/>
              <a:t>Rapeseed</a:t>
            </a:r>
            <a:r>
              <a:rPr lang="pl-PL" b="1" dirty="0"/>
              <a:t> (</a:t>
            </a:r>
            <a:r>
              <a:rPr lang="pl-PL" b="1" dirty="0" err="1"/>
              <a:t>crop</a:t>
            </a:r>
            <a:r>
              <a:rPr lang="pl-PL" b="1" dirty="0"/>
              <a:t> 1) </a:t>
            </a:r>
            <a:r>
              <a:rPr lang="pl-PL" b="1" dirty="0" err="1"/>
              <a:t>planting</a:t>
            </a:r>
            <a:r>
              <a:rPr lang="pl-PL" b="1" dirty="0"/>
              <a:t>; </a:t>
            </a:r>
            <a:r>
              <a:rPr lang="pl-PL" b="1" dirty="0" err="1"/>
              <a:t>time</a:t>
            </a:r>
            <a:r>
              <a:rPr lang="pl-PL" b="1" dirty="0"/>
              <a:t>: </a:t>
            </a:r>
            <a:r>
              <a:rPr lang="pl-PL" dirty="0"/>
              <a:t>l</a:t>
            </a:r>
            <a:r>
              <a:rPr lang="en-US" dirty="0"/>
              <a:t>ate </a:t>
            </a:r>
            <a:r>
              <a:rPr lang="pl-PL" dirty="0"/>
              <a:t>August </a:t>
            </a:r>
            <a:r>
              <a:rPr lang="en-US" dirty="0"/>
              <a:t>to early </a:t>
            </a:r>
            <a:r>
              <a:rPr lang="pl-PL" dirty="0" err="1"/>
              <a:t>September</a:t>
            </a:r>
            <a:r>
              <a:rPr lang="pl-PL" dirty="0"/>
              <a:t>;</a:t>
            </a:r>
            <a:r>
              <a:rPr lang="pl-PL" b="1" dirty="0"/>
              <a:t> v</a:t>
            </a:r>
            <a:r>
              <a:rPr lang="en-US" b="1" dirty="0" err="1"/>
              <a:t>ariety</a:t>
            </a:r>
            <a:r>
              <a:rPr lang="en-US" b="1" dirty="0"/>
              <a:t> </a:t>
            </a:r>
            <a:r>
              <a:rPr lang="pl-PL" b="1" dirty="0"/>
              <a:t>e</a:t>
            </a:r>
            <a:r>
              <a:rPr lang="en-US" b="1" dirty="0" err="1"/>
              <a:t>xample</a:t>
            </a:r>
            <a:r>
              <a:rPr lang="en-US" dirty="0"/>
              <a:t>: </a:t>
            </a:r>
            <a:r>
              <a:rPr lang="en-US" dirty="0" err="1"/>
              <a:t>InVigor</a:t>
            </a:r>
            <a:r>
              <a:rPr lang="en-US" dirty="0"/>
              <a:t> L234PC</a:t>
            </a:r>
            <a:r>
              <a:rPr lang="pl-PL" dirty="0"/>
              <a:t> </a:t>
            </a:r>
            <a:r>
              <a:rPr lang="pl-PL" dirty="0" err="1"/>
              <a:t>or</a:t>
            </a:r>
            <a:r>
              <a:rPr lang="pl-PL" dirty="0"/>
              <a:t> </a:t>
            </a:r>
            <a:r>
              <a:rPr lang="en-US" dirty="0"/>
              <a:t>DK Exclaim</a:t>
            </a:r>
            <a:r>
              <a:rPr lang="pl-PL" dirty="0"/>
              <a:t> (a</a:t>
            </a:r>
            <a:r>
              <a:rPr lang="en-US" dirty="0"/>
              <a:t>n open-pollinated variety with good yield potential and strong winter hardiness</a:t>
            </a:r>
            <a:r>
              <a:rPr lang="pl-PL" dirty="0"/>
              <a:t>)</a:t>
            </a:r>
          </a:p>
          <a:p>
            <a:pPr>
              <a:spcAft>
                <a:spcPts val="600"/>
              </a:spcAft>
            </a:pPr>
            <a:r>
              <a:rPr lang="pl-PL" b="1" dirty="0"/>
              <a:t>Field </a:t>
            </a:r>
            <a:r>
              <a:rPr lang="pl-PL" b="1" dirty="0" err="1"/>
              <a:t>peas</a:t>
            </a:r>
            <a:r>
              <a:rPr lang="pl-PL" b="1" dirty="0"/>
              <a:t> (</a:t>
            </a:r>
            <a:r>
              <a:rPr lang="pl-PL" b="1" dirty="0" err="1"/>
              <a:t>crop</a:t>
            </a:r>
            <a:r>
              <a:rPr lang="pl-PL" b="1" dirty="0"/>
              <a:t> 2) </a:t>
            </a:r>
            <a:r>
              <a:rPr lang="pl-PL" b="1" dirty="0" err="1"/>
              <a:t>planting</a:t>
            </a:r>
            <a:r>
              <a:rPr lang="pl-PL" dirty="0"/>
              <a:t>; </a:t>
            </a:r>
            <a:r>
              <a:rPr lang="pl-PL" b="1" dirty="0" err="1"/>
              <a:t>time</a:t>
            </a:r>
            <a:r>
              <a:rPr lang="pl-PL" b="1" dirty="0"/>
              <a:t>:</a:t>
            </a:r>
            <a:r>
              <a:rPr lang="pl-PL" dirty="0"/>
              <a:t> </a:t>
            </a:r>
            <a:r>
              <a:rPr lang="en-US" dirty="0"/>
              <a:t>May</a:t>
            </a:r>
            <a:r>
              <a:rPr lang="pl-PL" dirty="0"/>
              <a:t>/</a:t>
            </a:r>
            <a:r>
              <a:rPr lang="en-US" dirty="0"/>
              <a:t>June</a:t>
            </a:r>
            <a:r>
              <a:rPr lang="pl-PL" dirty="0"/>
              <a:t> (</a:t>
            </a:r>
            <a:r>
              <a:rPr lang="en-US" dirty="0"/>
              <a:t>just before rapeseed harvest</a:t>
            </a:r>
            <a:r>
              <a:rPr lang="pl-PL" dirty="0"/>
              <a:t>); </a:t>
            </a:r>
            <a:r>
              <a:rPr lang="pl-PL" b="1" dirty="0"/>
              <a:t>v</a:t>
            </a:r>
            <a:r>
              <a:rPr lang="en-US" b="1" dirty="0" err="1"/>
              <a:t>ariety</a:t>
            </a:r>
            <a:r>
              <a:rPr lang="en-US" b="1" dirty="0"/>
              <a:t> </a:t>
            </a:r>
            <a:r>
              <a:rPr lang="pl-PL" b="1" dirty="0"/>
              <a:t>e</a:t>
            </a:r>
            <a:r>
              <a:rPr lang="en-US" b="1" dirty="0" err="1"/>
              <a:t>xample</a:t>
            </a:r>
            <a:r>
              <a:rPr lang="en-US" b="1" dirty="0"/>
              <a:t>: </a:t>
            </a:r>
            <a:r>
              <a:rPr lang="en-US" dirty="0" err="1"/>
              <a:t>Arvika</a:t>
            </a:r>
            <a:r>
              <a:rPr lang="pl-PL" dirty="0"/>
              <a:t> </a:t>
            </a:r>
            <a:r>
              <a:rPr lang="pl-PL" dirty="0" err="1"/>
              <a:t>or</a:t>
            </a:r>
            <a:r>
              <a:rPr lang="pl-PL" dirty="0"/>
              <a:t> </a:t>
            </a:r>
            <a:r>
              <a:rPr lang="en-US" dirty="0"/>
              <a:t>CDC Amarillo </a:t>
            </a:r>
            <a:r>
              <a:rPr lang="pl-PL" dirty="0"/>
              <a:t>(</a:t>
            </a:r>
            <a:r>
              <a:rPr lang="en-US" dirty="0"/>
              <a:t>ideal for late-season planting</a:t>
            </a:r>
            <a:r>
              <a:rPr lang="pl-PL" dirty="0"/>
              <a:t>)</a:t>
            </a:r>
          </a:p>
          <a:p>
            <a:pPr>
              <a:spcAft>
                <a:spcPts val="600"/>
              </a:spcAft>
            </a:pPr>
            <a:r>
              <a:rPr lang="pl-PL" b="1" dirty="0" err="1"/>
              <a:t>Rapeseed</a:t>
            </a:r>
            <a:r>
              <a:rPr lang="pl-PL" b="1" dirty="0"/>
              <a:t> (</a:t>
            </a:r>
            <a:r>
              <a:rPr lang="pl-PL" b="1" dirty="0" err="1"/>
              <a:t>crop</a:t>
            </a:r>
            <a:r>
              <a:rPr lang="pl-PL" b="1" dirty="0"/>
              <a:t> 1) </a:t>
            </a:r>
            <a:r>
              <a:rPr lang="en-US" b="1" dirty="0"/>
              <a:t>harvest</a:t>
            </a:r>
            <a:r>
              <a:rPr lang="pl-PL" dirty="0"/>
              <a:t>; </a:t>
            </a:r>
            <a:r>
              <a:rPr lang="pl-PL" b="1" dirty="0"/>
              <a:t>h</a:t>
            </a:r>
            <a:r>
              <a:rPr lang="en-US" b="1" dirty="0" err="1"/>
              <a:t>arvesting</a:t>
            </a:r>
            <a:r>
              <a:rPr lang="en-US" b="1" dirty="0"/>
              <a:t> time</a:t>
            </a:r>
            <a:r>
              <a:rPr lang="en-US" dirty="0"/>
              <a:t>: </a:t>
            </a:r>
            <a:r>
              <a:rPr lang="pl-PL" dirty="0"/>
              <a:t>May/</a:t>
            </a:r>
            <a:r>
              <a:rPr lang="en-US" dirty="0"/>
              <a:t>June</a:t>
            </a:r>
          </a:p>
          <a:p>
            <a:pPr>
              <a:spcAft>
                <a:spcPts val="600"/>
              </a:spcAft>
            </a:pPr>
            <a:r>
              <a:rPr lang="pl-PL" b="1" dirty="0"/>
              <a:t>Field </a:t>
            </a:r>
            <a:r>
              <a:rPr lang="pl-PL" b="1" dirty="0" err="1"/>
              <a:t>peas</a:t>
            </a:r>
            <a:r>
              <a:rPr lang="en-US" b="1" dirty="0"/>
              <a:t> </a:t>
            </a:r>
            <a:r>
              <a:rPr lang="pl-PL" b="1" dirty="0"/>
              <a:t>(</a:t>
            </a:r>
            <a:r>
              <a:rPr lang="pl-PL" b="1" dirty="0" err="1"/>
              <a:t>crop</a:t>
            </a:r>
            <a:r>
              <a:rPr lang="pl-PL" b="1" dirty="0"/>
              <a:t> 2) </a:t>
            </a:r>
            <a:r>
              <a:rPr lang="en-US" b="1" dirty="0"/>
              <a:t>harvest</a:t>
            </a:r>
            <a:r>
              <a:rPr lang="pl-PL" b="1" dirty="0"/>
              <a:t>; </a:t>
            </a:r>
            <a:r>
              <a:rPr lang="pl-PL" b="1" dirty="0" err="1"/>
              <a:t>harvesting</a:t>
            </a:r>
            <a:r>
              <a:rPr lang="pl-PL" b="1" dirty="0"/>
              <a:t> </a:t>
            </a:r>
            <a:r>
              <a:rPr lang="pl-PL" b="1" dirty="0" err="1"/>
              <a:t>time</a:t>
            </a:r>
            <a:r>
              <a:rPr lang="pl-PL" dirty="0"/>
              <a:t>: </a:t>
            </a:r>
            <a:r>
              <a:rPr lang="pl-PL" dirty="0" err="1"/>
              <a:t>October</a:t>
            </a:r>
            <a:r>
              <a:rPr lang="pl-PL" dirty="0"/>
              <a:t>/</a:t>
            </a:r>
            <a:r>
              <a:rPr lang="pl-PL" dirty="0" err="1"/>
              <a:t>November</a:t>
            </a:r>
            <a:endParaRPr lang="en-US" dirty="0"/>
          </a:p>
          <a:p>
            <a:pPr>
              <a:spcAft>
                <a:spcPts val="600"/>
              </a:spcAft>
            </a:pPr>
            <a:endParaRPr lang="en-US" dirty="0"/>
          </a:p>
          <a:p>
            <a:pPr>
              <a:spcAft>
                <a:spcPts val="600"/>
              </a:spcAft>
            </a:pPr>
            <a:endParaRPr lang="en-US" dirty="0"/>
          </a:p>
        </p:txBody>
      </p:sp>
      <p:sp>
        <p:nvSpPr>
          <p:cNvPr id="4" name="pole tekstowe 70">
            <a:extLst>
              <a:ext uri="{FF2B5EF4-FFF2-40B4-BE49-F238E27FC236}">
                <a16:creationId xmlns:a16="http://schemas.microsoft.com/office/drawing/2014/main" id="{ECC76604-2830-CE36-692B-ED958FE702AE}"/>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5" name="pole tekstowe 133">
            <a:extLst>
              <a:ext uri="{FF2B5EF4-FFF2-40B4-BE49-F238E27FC236}">
                <a16:creationId xmlns:a16="http://schemas.microsoft.com/office/drawing/2014/main" id="{E4101546-9991-7DE0-26F3-2E065B2EE709}"/>
              </a:ext>
            </a:extLst>
          </p:cNvPr>
          <p:cNvSpPr txBox="1"/>
          <p:nvPr/>
        </p:nvSpPr>
        <p:spPr>
          <a:xfrm>
            <a:off x="690796" y="4145752"/>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6" name="pole tekstowe 136">
            <a:extLst>
              <a:ext uri="{FF2B5EF4-FFF2-40B4-BE49-F238E27FC236}">
                <a16:creationId xmlns:a16="http://schemas.microsoft.com/office/drawing/2014/main" id="{CCFC2D07-65D3-CA27-D55A-E7BBD7834A85}"/>
              </a:ext>
            </a:extLst>
          </p:cNvPr>
          <p:cNvSpPr txBox="1"/>
          <p:nvPr/>
        </p:nvSpPr>
        <p:spPr>
          <a:xfrm>
            <a:off x="700231" y="4972929"/>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7" name="pole tekstowe 139">
            <a:extLst>
              <a:ext uri="{FF2B5EF4-FFF2-40B4-BE49-F238E27FC236}">
                <a16:creationId xmlns:a16="http://schemas.microsoft.com/office/drawing/2014/main" id="{7B150DFD-8312-3E22-D509-B9B923ADA2BC}"/>
              </a:ext>
            </a:extLst>
          </p:cNvPr>
          <p:cNvSpPr txBox="1"/>
          <p:nvPr/>
        </p:nvSpPr>
        <p:spPr>
          <a:xfrm>
            <a:off x="676139" y="5619260"/>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762454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02796" y="1584745"/>
            <a:ext cx="5646737" cy="3025975"/>
          </a:xfrm>
        </p:spPr>
        <p:txBody>
          <a:bodyPr/>
          <a:lstStyle/>
          <a:p>
            <a:r>
              <a:rPr lang="en-US" dirty="0"/>
              <a:t>Alley cropping is an agroforestry practice where </a:t>
            </a:r>
            <a:r>
              <a:rPr lang="en-US" b="1" dirty="0"/>
              <a:t>rows of trees or shrubs are planted alongside crops</a:t>
            </a:r>
            <a:r>
              <a:rPr lang="en-US" dirty="0"/>
              <a:t> in the same field. The </a:t>
            </a:r>
            <a:r>
              <a:rPr lang="en-US" b="1" dirty="0"/>
              <a:t>trees provide benefits such as windbreaks, improved soil fertility, and habitat for beneficial insects</a:t>
            </a:r>
            <a:r>
              <a:rPr lang="en-US" dirty="0"/>
              <a:t>, while the crops grow in the alleys between the tree rows. This system enhances biodiversity and can lead to increased overall productivity by </a:t>
            </a:r>
            <a:r>
              <a:rPr lang="en-US" dirty="0" err="1"/>
              <a:t>optimising</a:t>
            </a:r>
            <a:r>
              <a:rPr lang="en-US" dirty="0"/>
              <a:t> land use and resource sharing.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err="1"/>
              <a:t>Alley</a:t>
            </a:r>
            <a:r>
              <a:rPr lang="pl-PL" b="1" dirty="0"/>
              <a:t> Cropping</a:t>
            </a:r>
            <a:endParaRPr lang="en-US" b="1" dirty="0"/>
          </a:p>
        </p:txBody>
      </p:sp>
      <p:pic>
        <p:nvPicPr>
          <p:cNvPr id="13" name="Symbol zastępczy obrazu 12">
            <a:extLst>
              <a:ext uri="{FF2B5EF4-FFF2-40B4-BE49-F238E27FC236}">
                <a16:creationId xmlns:a16="http://schemas.microsoft.com/office/drawing/2014/main" id="{1C12DBB9-6E00-4638-B0C5-487251735575}"/>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3304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3">
            <a:extLst>
              <a:ext uri="{FF2B5EF4-FFF2-40B4-BE49-F238E27FC236}">
                <a16:creationId xmlns:a16="http://schemas.microsoft.com/office/drawing/2014/main" id="{4DE62964-BF81-4849-BD85-25FC5648C499}"/>
              </a:ext>
            </a:extLst>
          </p:cNvPr>
          <p:cNvSpPr txBox="1">
            <a:spLocks/>
          </p:cNvSpPr>
          <p:nvPr/>
        </p:nvSpPr>
        <p:spPr>
          <a:xfrm>
            <a:off x="1186084" y="329055"/>
            <a:ext cx="11729533"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Scheme</a:t>
            </a:r>
            <a:r>
              <a:rPr lang="pl-PL" b="1" dirty="0"/>
              <a:t> of </a:t>
            </a:r>
            <a:r>
              <a:rPr lang="pl-PL" b="1" dirty="0" err="1"/>
              <a:t>Alley</a:t>
            </a:r>
            <a:r>
              <a:rPr lang="pl-PL" b="1" dirty="0"/>
              <a:t> </a:t>
            </a:r>
            <a:r>
              <a:rPr lang="pl-PL" b="1" dirty="0" err="1"/>
              <a:t>Cropping</a:t>
            </a:r>
            <a:endParaRPr lang="pl-PL" b="1" dirty="0"/>
          </a:p>
        </p:txBody>
      </p:sp>
      <p:grpSp>
        <p:nvGrpSpPr>
          <p:cNvPr id="50" name="Grupa 49">
            <a:extLst>
              <a:ext uri="{FF2B5EF4-FFF2-40B4-BE49-F238E27FC236}">
                <a16:creationId xmlns:a16="http://schemas.microsoft.com/office/drawing/2014/main" id="{9EF3FF48-1FD4-4809-AF27-A55360F900A2}"/>
              </a:ext>
            </a:extLst>
          </p:cNvPr>
          <p:cNvGrpSpPr/>
          <p:nvPr/>
        </p:nvGrpSpPr>
        <p:grpSpPr>
          <a:xfrm>
            <a:off x="367489" y="979903"/>
            <a:ext cx="11616038" cy="5199270"/>
            <a:chOff x="367489" y="979903"/>
            <a:chExt cx="11616038" cy="5199270"/>
          </a:xfrm>
        </p:grpSpPr>
        <p:pic>
          <p:nvPicPr>
            <p:cNvPr id="45" name="Obraz 44">
              <a:extLst>
                <a:ext uri="{FF2B5EF4-FFF2-40B4-BE49-F238E27FC236}">
                  <a16:creationId xmlns:a16="http://schemas.microsoft.com/office/drawing/2014/main" id="{4E76FCD7-D789-42FE-A501-4E49112E8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489" y="1167188"/>
              <a:ext cx="4639458" cy="4523624"/>
            </a:xfrm>
            <a:prstGeom prst="rect">
              <a:avLst/>
            </a:prstGeom>
          </p:spPr>
        </p:pic>
        <p:pic>
          <p:nvPicPr>
            <p:cNvPr id="47" name="Obraz 46">
              <a:extLst>
                <a:ext uri="{FF2B5EF4-FFF2-40B4-BE49-F238E27FC236}">
                  <a16:creationId xmlns:a16="http://schemas.microsoft.com/office/drawing/2014/main" id="{A851502C-E1DB-4EBF-8881-0CD71D18B2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8049" y="979903"/>
              <a:ext cx="6535478" cy="4913802"/>
            </a:xfrm>
            <a:prstGeom prst="rect">
              <a:avLst/>
            </a:prstGeom>
          </p:spPr>
        </p:pic>
        <p:sp>
          <p:nvSpPr>
            <p:cNvPr id="48" name="Nawias klamrowy otwierający 47">
              <a:extLst>
                <a:ext uri="{FF2B5EF4-FFF2-40B4-BE49-F238E27FC236}">
                  <a16:creationId xmlns:a16="http://schemas.microsoft.com/office/drawing/2014/main" id="{04EB621D-FF18-427D-800B-2A6935424AA7}"/>
                </a:ext>
              </a:extLst>
            </p:cNvPr>
            <p:cNvSpPr/>
            <p:nvPr/>
          </p:nvSpPr>
          <p:spPr>
            <a:xfrm rot="16200000">
              <a:off x="2653590" y="4540419"/>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b="1" dirty="0"/>
            </a:p>
          </p:txBody>
        </p:sp>
        <p:sp>
          <p:nvSpPr>
            <p:cNvPr id="298" name="Nawias klamrowy otwierający 297">
              <a:extLst>
                <a:ext uri="{FF2B5EF4-FFF2-40B4-BE49-F238E27FC236}">
                  <a16:creationId xmlns:a16="http://schemas.microsoft.com/office/drawing/2014/main" id="{6F8063AB-9714-4D76-BEE7-5884F88D5C28}"/>
                </a:ext>
              </a:extLst>
            </p:cNvPr>
            <p:cNvSpPr/>
            <p:nvPr/>
          </p:nvSpPr>
          <p:spPr>
            <a:xfrm rot="16200000">
              <a:off x="4474239" y="5418995"/>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99" name="Nawias klamrowy otwierający 298">
              <a:extLst>
                <a:ext uri="{FF2B5EF4-FFF2-40B4-BE49-F238E27FC236}">
                  <a16:creationId xmlns:a16="http://schemas.microsoft.com/office/drawing/2014/main" id="{72F63351-EA4F-4AC8-9C71-0E89586600C6}"/>
                </a:ext>
              </a:extLst>
            </p:cNvPr>
            <p:cNvSpPr/>
            <p:nvPr/>
          </p:nvSpPr>
          <p:spPr>
            <a:xfrm rot="16200000">
              <a:off x="8830273" y="4537668"/>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0" name="Nawias klamrowy otwierający 299">
              <a:extLst>
                <a:ext uri="{FF2B5EF4-FFF2-40B4-BE49-F238E27FC236}">
                  <a16:creationId xmlns:a16="http://schemas.microsoft.com/office/drawing/2014/main" id="{93C6004A-F9A8-41A1-BBB3-7C6057DD84BB}"/>
                </a:ext>
              </a:extLst>
            </p:cNvPr>
            <p:cNvSpPr/>
            <p:nvPr/>
          </p:nvSpPr>
          <p:spPr>
            <a:xfrm rot="16200000">
              <a:off x="5994552" y="5404529"/>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1" name="Nawias klamrowy otwierający 300">
              <a:extLst>
                <a:ext uri="{FF2B5EF4-FFF2-40B4-BE49-F238E27FC236}">
                  <a16:creationId xmlns:a16="http://schemas.microsoft.com/office/drawing/2014/main" id="{FA84F4A8-2E1F-48CB-83EF-ECA0709FF28A}"/>
                </a:ext>
              </a:extLst>
            </p:cNvPr>
            <p:cNvSpPr/>
            <p:nvPr/>
          </p:nvSpPr>
          <p:spPr>
            <a:xfrm rot="16200000">
              <a:off x="10722639" y="5398316"/>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9" name="pole tekstowe 48">
              <a:extLst>
                <a:ext uri="{FF2B5EF4-FFF2-40B4-BE49-F238E27FC236}">
                  <a16:creationId xmlns:a16="http://schemas.microsoft.com/office/drawing/2014/main" id="{E21120FD-9D08-4313-9731-7BE97F6B94EA}"/>
                </a:ext>
              </a:extLst>
            </p:cNvPr>
            <p:cNvSpPr txBox="1"/>
            <p:nvPr/>
          </p:nvSpPr>
          <p:spPr>
            <a:xfrm>
              <a:off x="1887689" y="5809841"/>
              <a:ext cx="1757345" cy="369332"/>
            </a:xfrm>
            <a:prstGeom prst="rect">
              <a:avLst/>
            </a:prstGeom>
            <a:noFill/>
          </p:spPr>
          <p:txBody>
            <a:bodyPr wrap="square" rtlCol="0">
              <a:spAutoFit/>
            </a:bodyPr>
            <a:lstStyle/>
            <a:p>
              <a:pPr algn="ctr"/>
              <a:r>
                <a:rPr lang="pl-PL" dirty="0" err="1">
                  <a:solidFill>
                    <a:srgbClr val="231F20"/>
                  </a:solidFill>
                </a:rPr>
                <a:t>alley</a:t>
              </a:r>
              <a:r>
                <a:rPr lang="pl-PL" dirty="0">
                  <a:solidFill>
                    <a:srgbClr val="231F20"/>
                  </a:solidFill>
                </a:rPr>
                <a:t> </a:t>
              </a:r>
              <a:r>
                <a:rPr lang="pl-PL" dirty="0" err="1">
                  <a:solidFill>
                    <a:srgbClr val="231F20"/>
                  </a:solidFill>
                </a:rPr>
                <a:t>crop</a:t>
              </a:r>
              <a:endParaRPr lang="pl-PL" dirty="0">
                <a:solidFill>
                  <a:srgbClr val="231F20"/>
                </a:solidFill>
              </a:endParaRPr>
            </a:p>
          </p:txBody>
        </p:sp>
        <p:sp>
          <p:nvSpPr>
            <p:cNvPr id="302" name="pole tekstowe 301">
              <a:extLst>
                <a:ext uri="{FF2B5EF4-FFF2-40B4-BE49-F238E27FC236}">
                  <a16:creationId xmlns:a16="http://schemas.microsoft.com/office/drawing/2014/main" id="{82061CA8-DF9A-40FB-80D7-6728BA39445A}"/>
                </a:ext>
              </a:extLst>
            </p:cNvPr>
            <p:cNvSpPr txBox="1"/>
            <p:nvPr/>
          </p:nvSpPr>
          <p:spPr>
            <a:xfrm>
              <a:off x="3697013" y="5809841"/>
              <a:ext cx="1757345" cy="369332"/>
            </a:xfrm>
            <a:prstGeom prst="rect">
              <a:avLst/>
            </a:prstGeom>
            <a:noFill/>
          </p:spPr>
          <p:txBody>
            <a:bodyPr wrap="square" rtlCol="0">
              <a:spAutoFit/>
            </a:bodyPr>
            <a:lstStyle/>
            <a:p>
              <a:pPr algn="ctr"/>
              <a:r>
                <a:rPr lang="pl-PL" dirty="0" err="1">
                  <a:solidFill>
                    <a:srgbClr val="231F20"/>
                  </a:solidFill>
                </a:rPr>
                <a:t>tree</a:t>
              </a:r>
              <a:r>
                <a:rPr lang="pl-PL" dirty="0">
                  <a:solidFill>
                    <a:srgbClr val="231F20"/>
                  </a:solidFill>
                </a:rPr>
                <a:t> </a:t>
              </a:r>
              <a:r>
                <a:rPr lang="pl-PL" dirty="0" err="1">
                  <a:solidFill>
                    <a:srgbClr val="231F20"/>
                  </a:solidFill>
                </a:rPr>
                <a:t>row</a:t>
              </a:r>
              <a:endParaRPr lang="pl-PL" dirty="0">
                <a:solidFill>
                  <a:srgbClr val="231F20"/>
                </a:solidFill>
              </a:endParaRPr>
            </a:p>
          </p:txBody>
        </p:sp>
        <p:sp>
          <p:nvSpPr>
            <p:cNvPr id="303" name="pole tekstowe 302">
              <a:extLst>
                <a:ext uri="{FF2B5EF4-FFF2-40B4-BE49-F238E27FC236}">
                  <a16:creationId xmlns:a16="http://schemas.microsoft.com/office/drawing/2014/main" id="{5288D9B2-B9F2-49EA-95D9-CEE8C5FBB259}"/>
                </a:ext>
              </a:extLst>
            </p:cNvPr>
            <p:cNvSpPr txBox="1"/>
            <p:nvPr/>
          </p:nvSpPr>
          <p:spPr>
            <a:xfrm>
              <a:off x="5226891" y="5792538"/>
              <a:ext cx="1757345" cy="369332"/>
            </a:xfrm>
            <a:prstGeom prst="rect">
              <a:avLst/>
            </a:prstGeom>
            <a:noFill/>
          </p:spPr>
          <p:txBody>
            <a:bodyPr wrap="square" rtlCol="0">
              <a:spAutoFit/>
            </a:bodyPr>
            <a:lstStyle/>
            <a:p>
              <a:pPr algn="ctr"/>
              <a:r>
                <a:rPr lang="pl-PL" dirty="0" err="1">
                  <a:solidFill>
                    <a:srgbClr val="231F20"/>
                  </a:solidFill>
                </a:rPr>
                <a:t>tree</a:t>
              </a:r>
              <a:r>
                <a:rPr lang="pl-PL" dirty="0">
                  <a:solidFill>
                    <a:srgbClr val="231F20"/>
                  </a:solidFill>
                </a:rPr>
                <a:t> </a:t>
              </a:r>
              <a:r>
                <a:rPr lang="pl-PL" dirty="0" err="1">
                  <a:solidFill>
                    <a:srgbClr val="231F20"/>
                  </a:solidFill>
                </a:rPr>
                <a:t>row</a:t>
              </a:r>
              <a:endParaRPr lang="pl-PL" dirty="0">
                <a:solidFill>
                  <a:srgbClr val="231F20"/>
                </a:solidFill>
              </a:endParaRPr>
            </a:p>
          </p:txBody>
        </p:sp>
        <p:sp>
          <p:nvSpPr>
            <p:cNvPr id="304" name="pole tekstowe 303">
              <a:extLst>
                <a:ext uri="{FF2B5EF4-FFF2-40B4-BE49-F238E27FC236}">
                  <a16:creationId xmlns:a16="http://schemas.microsoft.com/office/drawing/2014/main" id="{2412C4C4-606F-4AB5-B66E-D8D7A2636BEB}"/>
                </a:ext>
              </a:extLst>
            </p:cNvPr>
            <p:cNvSpPr txBox="1"/>
            <p:nvPr/>
          </p:nvSpPr>
          <p:spPr>
            <a:xfrm>
              <a:off x="9945413" y="5792538"/>
              <a:ext cx="1757345" cy="369332"/>
            </a:xfrm>
            <a:prstGeom prst="rect">
              <a:avLst/>
            </a:prstGeom>
            <a:noFill/>
          </p:spPr>
          <p:txBody>
            <a:bodyPr wrap="square" rtlCol="0">
              <a:spAutoFit/>
            </a:bodyPr>
            <a:lstStyle/>
            <a:p>
              <a:pPr algn="ctr"/>
              <a:r>
                <a:rPr lang="pl-PL" dirty="0" err="1">
                  <a:solidFill>
                    <a:srgbClr val="231F20"/>
                  </a:solidFill>
                </a:rPr>
                <a:t>alley</a:t>
              </a:r>
              <a:r>
                <a:rPr lang="pl-PL" dirty="0">
                  <a:solidFill>
                    <a:srgbClr val="231F20"/>
                  </a:solidFill>
                </a:rPr>
                <a:t> </a:t>
              </a:r>
              <a:r>
                <a:rPr lang="pl-PL" dirty="0" err="1">
                  <a:solidFill>
                    <a:srgbClr val="231F20"/>
                  </a:solidFill>
                </a:rPr>
                <a:t>crop</a:t>
              </a:r>
              <a:endParaRPr lang="pl-PL" dirty="0">
                <a:solidFill>
                  <a:srgbClr val="231F20"/>
                </a:solidFill>
              </a:endParaRPr>
            </a:p>
          </p:txBody>
        </p:sp>
        <p:sp>
          <p:nvSpPr>
            <p:cNvPr id="305" name="pole tekstowe 304">
              <a:extLst>
                <a:ext uri="{FF2B5EF4-FFF2-40B4-BE49-F238E27FC236}">
                  <a16:creationId xmlns:a16="http://schemas.microsoft.com/office/drawing/2014/main" id="{3EC66A47-9D29-4753-AABF-574232847D37}"/>
                </a:ext>
              </a:extLst>
            </p:cNvPr>
            <p:cNvSpPr txBox="1"/>
            <p:nvPr/>
          </p:nvSpPr>
          <p:spPr>
            <a:xfrm>
              <a:off x="8053047" y="5809841"/>
              <a:ext cx="1757345" cy="369332"/>
            </a:xfrm>
            <a:prstGeom prst="rect">
              <a:avLst/>
            </a:prstGeom>
            <a:noFill/>
          </p:spPr>
          <p:txBody>
            <a:bodyPr wrap="square" rtlCol="0">
              <a:spAutoFit/>
            </a:bodyPr>
            <a:lstStyle/>
            <a:p>
              <a:pPr algn="ctr"/>
              <a:r>
                <a:rPr lang="pl-PL" dirty="0" err="1">
                  <a:solidFill>
                    <a:srgbClr val="231F20"/>
                  </a:solidFill>
                </a:rPr>
                <a:t>pasture</a:t>
              </a:r>
              <a:endParaRPr lang="pl-PL" dirty="0">
                <a:solidFill>
                  <a:srgbClr val="231F20"/>
                </a:solidFill>
              </a:endParaRPr>
            </a:p>
          </p:txBody>
        </p:sp>
      </p:grpSp>
    </p:spTree>
    <p:extLst>
      <p:ext uri="{BB962C8B-B14F-4D97-AF65-F5344CB8AC3E}">
        <p14:creationId xmlns:p14="http://schemas.microsoft.com/office/powerpoint/2010/main" val="336660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59A22496-B983-4A54-94FB-52CF37BAE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374" y="678224"/>
            <a:ext cx="11039066" cy="5586113"/>
          </a:xfrm>
          <a:prstGeom prst="rect">
            <a:avLst/>
          </a:prstGeom>
        </p:spPr>
      </p:pic>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877005"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Alley</a:t>
            </a:r>
            <a:r>
              <a:rPr lang="pl-PL" sz="3600" b="1" dirty="0">
                <a:solidFill>
                  <a:srgbClr val="8BC540"/>
                </a:solidFill>
              </a:rPr>
              <a:t> Cropping - </a:t>
            </a:r>
            <a:r>
              <a:rPr lang="pl-PL" sz="3600" b="1" dirty="0" err="1">
                <a:solidFill>
                  <a:srgbClr val="8BC540"/>
                </a:solidFill>
              </a:rPr>
              <a:t>Benefits</a:t>
            </a:r>
            <a:endParaRPr lang="en-US" sz="3600" b="1" dirty="0">
              <a:solidFill>
                <a:srgbClr val="8BC540"/>
              </a:solidFill>
            </a:endParaRPr>
          </a:p>
        </p:txBody>
      </p:sp>
      <p:sp>
        <p:nvSpPr>
          <p:cNvPr id="6" name="Prostokąt 5">
            <a:extLst>
              <a:ext uri="{FF2B5EF4-FFF2-40B4-BE49-F238E27FC236}">
                <a16:creationId xmlns:a16="http://schemas.microsoft.com/office/drawing/2014/main" id="{CDF4445D-7C71-4510-A6B7-A11896D0A835}"/>
              </a:ext>
            </a:extLst>
          </p:cNvPr>
          <p:cNvSpPr/>
          <p:nvPr/>
        </p:nvSpPr>
        <p:spPr>
          <a:xfrm>
            <a:off x="3432377" y="2320103"/>
            <a:ext cx="4100536" cy="923330"/>
          </a:xfrm>
          <a:prstGeom prst="rect">
            <a:avLst/>
          </a:prstGeom>
        </p:spPr>
        <p:txBody>
          <a:bodyPr wrap="square">
            <a:spAutoFit/>
          </a:bodyPr>
          <a:lstStyle/>
          <a:p>
            <a:r>
              <a:rPr lang="en-US" dirty="0">
                <a:solidFill>
                  <a:srgbClr val="231F20"/>
                </a:solidFill>
              </a:rPr>
              <a:t>buffer crops</a:t>
            </a:r>
            <a:r>
              <a:rPr lang="pl-PL" dirty="0">
                <a:solidFill>
                  <a:srgbClr val="231F20"/>
                </a:solidFill>
              </a:rPr>
              <a:t> and </a:t>
            </a:r>
            <a:r>
              <a:rPr lang="pl-PL" dirty="0" err="1">
                <a:solidFill>
                  <a:srgbClr val="231F20"/>
                </a:solidFill>
              </a:rPr>
              <a:t>livestock</a:t>
            </a:r>
            <a:r>
              <a:rPr lang="en-US" dirty="0">
                <a:solidFill>
                  <a:srgbClr val="231F20"/>
                </a:solidFill>
              </a:rPr>
              <a:t> against extreme weather</a:t>
            </a:r>
            <a:r>
              <a:rPr lang="pl-PL" dirty="0">
                <a:solidFill>
                  <a:srgbClr val="231F20"/>
                </a:solidFill>
              </a:rPr>
              <a:t> – </a:t>
            </a:r>
            <a:r>
              <a:rPr lang="pl-PL" dirty="0" err="1">
                <a:solidFill>
                  <a:srgbClr val="231F20"/>
                </a:solidFill>
              </a:rPr>
              <a:t>provide</a:t>
            </a:r>
            <a:r>
              <a:rPr lang="pl-PL" dirty="0">
                <a:solidFill>
                  <a:srgbClr val="231F20"/>
                </a:solidFill>
              </a:rPr>
              <a:t> </a:t>
            </a:r>
            <a:r>
              <a:rPr lang="pl-PL" dirty="0" err="1">
                <a:solidFill>
                  <a:srgbClr val="231F20"/>
                </a:solidFill>
              </a:rPr>
              <a:t>shadow</a:t>
            </a:r>
            <a:r>
              <a:rPr lang="pl-PL" dirty="0">
                <a:solidFill>
                  <a:srgbClr val="231F20"/>
                </a:solidFill>
              </a:rPr>
              <a:t>, </a:t>
            </a:r>
            <a:r>
              <a:rPr lang="pl-PL" dirty="0" err="1">
                <a:solidFill>
                  <a:srgbClr val="231F20"/>
                </a:solidFill>
              </a:rPr>
              <a:t>reduce</a:t>
            </a:r>
            <a:r>
              <a:rPr lang="pl-PL" dirty="0">
                <a:solidFill>
                  <a:srgbClr val="231F20"/>
                </a:solidFill>
              </a:rPr>
              <a:t> wind </a:t>
            </a:r>
            <a:r>
              <a:rPr lang="pl-PL" dirty="0" err="1">
                <a:solidFill>
                  <a:srgbClr val="231F20"/>
                </a:solidFill>
              </a:rPr>
              <a:t>speeds</a:t>
            </a:r>
            <a:endParaRPr lang="pl-PL" dirty="0">
              <a:solidFill>
                <a:srgbClr val="231F20"/>
              </a:solidFill>
            </a:endParaRPr>
          </a:p>
        </p:txBody>
      </p:sp>
      <p:sp>
        <p:nvSpPr>
          <p:cNvPr id="21" name="Prostokąt 20">
            <a:extLst>
              <a:ext uri="{FF2B5EF4-FFF2-40B4-BE49-F238E27FC236}">
                <a16:creationId xmlns:a16="http://schemas.microsoft.com/office/drawing/2014/main" id="{937D7436-E664-40F2-950E-DBC7EB5D7A1C}"/>
              </a:ext>
            </a:extLst>
          </p:cNvPr>
          <p:cNvSpPr/>
          <p:nvPr/>
        </p:nvSpPr>
        <p:spPr>
          <a:xfrm>
            <a:off x="6096001" y="1409817"/>
            <a:ext cx="2157246" cy="369332"/>
          </a:xfrm>
          <a:prstGeom prst="rect">
            <a:avLst/>
          </a:prstGeom>
        </p:spPr>
        <p:txBody>
          <a:bodyPr wrap="square">
            <a:spAutoFit/>
          </a:bodyPr>
          <a:lstStyle/>
          <a:p>
            <a:pPr algn="ctr"/>
            <a:r>
              <a:rPr lang="pl-PL" dirty="0" err="1">
                <a:solidFill>
                  <a:srgbClr val="231F20"/>
                </a:solidFill>
              </a:rPr>
              <a:t>create</a:t>
            </a:r>
            <a:r>
              <a:rPr lang="pl-PL" dirty="0">
                <a:solidFill>
                  <a:srgbClr val="231F20"/>
                </a:solidFill>
              </a:rPr>
              <a:t> </a:t>
            </a:r>
            <a:r>
              <a:rPr lang="pl-PL" dirty="0" err="1">
                <a:solidFill>
                  <a:srgbClr val="231F20"/>
                </a:solidFill>
              </a:rPr>
              <a:t>microclimate</a:t>
            </a:r>
            <a:endParaRPr lang="pl-PL" dirty="0">
              <a:solidFill>
                <a:srgbClr val="231F20"/>
              </a:solidFill>
            </a:endParaRPr>
          </a:p>
        </p:txBody>
      </p:sp>
      <p:sp>
        <p:nvSpPr>
          <p:cNvPr id="22" name="Prostokąt 21">
            <a:extLst>
              <a:ext uri="{FF2B5EF4-FFF2-40B4-BE49-F238E27FC236}">
                <a16:creationId xmlns:a16="http://schemas.microsoft.com/office/drawing/2014/main" id="{D7B30615-ABDD-4181-821B-434CED97E9DF}"/>
              </a:ext>
            </a:extLst>
          </p:cNvPr>
          <p:cNvSpPr/>
          <p:nvPr/>
        </p:nvSpPr>
        <p:spPr>
          <a:xfrm>
            <a:off x="3635830" y="5790930"/>
            <a:ext cx="4913359" cy="369332"/>
          </a:xfrm>
          <a:prstGeom prst="rect">
            <a:avLst/>
          </a:prstGeom>
        </p:spPr>
        <p:txBody>
          <a:bodyPr wrap="square">
            <a:spAutoFit/>
          </a:bodyPr>
          <a:lstStyle/>
          <a:p>
            <a:pPr algn="ctr"/>
            <a:r>
              <a:rPr lang="pl-PL" dirty="0" err="1">
                <a:solidFill>
                  <a:schemeClr val="bg1"/>
                </a:solidFill>
              </a:rPr>
              <a:t>improve</a:t>
            </a:r>
            <a:r>
              <a:rPr lang="pl-PL" dirty="0">
                <a:solidFill>
                  <a:schemeClr val="bg1"/>
                </a:solidFill>
              </a:rPr>
              <a:t> </a:t>
            </a:r>
            <a:r>
              <a:rPr lang="pl-PL" dirty="0" err="1">
                <a:solidFill>
                  <a:schemeClr val="bg1"/>
                </a:solidFill>
              </a:rPr>
              <a:t>soil</a:t>
            </a:r>
            <a:r>
              <a:rPr lang="pl-PL" dirty="0">
                <a:solidFill>
                  <a:schemeClr val="bg1"/>
                </a:solidFill>
              </a:rPr>
              <a:t> </a:t>
            </a:r>
            <a:r>
              <a:rPr lang="pl-PL" dirty="0" err="1">
                <a:solidFill>
                  <a:schemeClr val="bg1"/>
                </a:solidFill>
              </a:rPr>
              <a:t>health</a:t>
            </a:r>
            <a:r>
              <a:rPr lang="pl-PL" dirty="0">
                <a:solidFill>
                  <a:schemeClr val="bg1"/>
                </a:solidFill>
              </a:rPr>
              <a:t> and </a:t>
            </a:r>
            <a:r>
              <a:rPr lang="pl-PL" dirty="0" err="1">
                <a:solidFill>
                  <a:schemeClr val="bg1"/>
                </a:solidFill>
              </a:rPr>
              <a:t>reduce</a:t>
            </a:r>
            <a:r>
              <a:rPr lang="pl-PL" dirty="0">
                <a:solidFill>
                  <a:schemeClr val="bg1"/>
                </a:solidFill>
              </a:rPr>
              <a:t> </a:t>
            </a:r>
            <a:r>
              <a:rPr lang="pl-PL" dirty="0" err="1">
                <a:solidFill>
                  <a:schemeClr val="bg1"/>
                </a:solidFill>
              </a:rPr>
              <a:t>its</a:t>
            </a:r>
            <a:r>
              <a:rPr lang="pl-PL" dirty="0">
                <a:solidFill>
                  <a:schemeClr val="bg1"/>
                </a:solidFill>
              </a:rPr>
              <a:t> </a:t>
            </a:r>
            <a:r>
              <a:rPr lang="pl-PL" dirty="0" err="1">
                <a:solidFill>
                  <a:schemeClr val="bg1"/>
                </a:solidFill>
              </a:rPr>
              <a:t>erosion</a:t>
            </a:r>
            <a:endParaRPr lang="pl-PL" dirty="0">
              <a:solidFill>
                <a:schemeClr val="bg1"/>
              </a:solidFill>
            </a:endParaRPr>
          </a:p>
        </p:txBody>
      </p:sp>
      <p:sp>
        <p:nvSpPr>
          <p:cNvPr id="24" name="Prostokąt 23">
            <a:extLst>
              <a:ext uri="{FF2B5EF4-FFF2-40B4-BE49-F238E27FC236}">
                <a16:creationId xmlns:a16="http://schemas.microsoft.com/office/drawing/2014/main" id="{6FE9838E-37B9-4846-BDB7-8DE6CF182E6B}"/>
              </a:ext>
            </a:extLst>
          </p:cNvPr>
          <p:cNvSpPr/>
          <p:nvPr/>
        </p:nvSpPr>
        <p:spPr>
          <a:xfrm>
            <a:off x="9374685" y="4343080"/>
            <a:ext cx="1650019" cy="369332"/>
          </a:xfrm>
          <a:prstGeom prst="rect">
            <a:avLst/>
          </a:prstGeom>
        </p:spPr>
        <p:txBody>
          <a:bodyPr wrap="square">
            <a:spAutoFit/>
          </a:bodyPr>
          <a:lstStyle/>
          <a:p>
            <a:pPr algn="ctr"/>
            <a:r>
              <a:rPr lang="pl-PL" dirty="0" err="1">
                <a:solidFill>
                  <a:srgbClr val="231F20"/>
                </a:solidFill>
              </a:rPr>
              <a:t>slow</a:t>
            </a:r>
            <a:r>
              <a:rPr lang="pl-PL" dirty="0">
                <a:solidFill>
                  <a:srgbClr val="231F20"/>
                </a:solidFill>
              </a:rPr>
              <a:t> run-off</a:t>
            </a:r>
          </a:p>
        </p:txBody>
      </p:sp>
    </p:spTree>
    <p:extLst>
      <p:ext uri="{BB962C8B-B14F-4D97-AF65-F5344CB8AC3E}">
        <p14:creationId xmlns:p14="http://schemas.microsoft.com/office/powerpoint/2010/main" val="328865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02796" y="1584745"/>
            <a:ext cx="5646737" cy="3025975"/>
          </a:xfrm>
        </p:spPr>
        <p:txBody>
          <a:bodyPr/>
          <a:lstStyle/>
          <a:p>
            <a:pPr indent="0"/>
            <a:r>
              <a:rPr lang="en-US" dirty="0"/>
              <a:t>Companion cropping, also known as companion planting, involves </a:t>
            </a:r>
            <a:r>
              <a:rPr lang="en-US" b="1" dirty="0"/>
              <a:t>growing two or more plant species in close proximity to each other for mutual benefit</a:t>
            </a:r>
            <a:r>
              <a:rPr lang="en-US" dirty="0"/>
              <a:t>. This agricultural practice is used to enhance crop productivity, improve pest and disease control, and </a:t>
            </a:r>
            <a:r>
              <a:rPr lang="en-US" dirty="0" err="1"/>
              <a:t>optimise</a:t>
            </a:r>
            <a:r>
              <a:rPr lang="en-US" dirty="0"/>
              <a:t> resource use. Certain </a:t>
            </a:r>
            <a:r>
              <a:rPr lang="en-US" b="1" dirty="0"/>
              <a:t>plants can attract beneficial insects, repel pests, or provide physical support to their companions</a:t>
            </a:r>
            <a:r>
              <a:rPr lang="en-US" dirty="0"/>
              <a:t>, reducing the need for chemical inputs.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a:t>Companion Cropping</a:t>
            </a:r>
            <a:endParaRPr lang="en-US" dirty="0"/>
          </a:p>
        </p:txBody>
      </p:sp>
      <p:pic>
        <p:nvPicPr>
          <p:cNvPr id="17" name="Symbol zastępczy obrazu 16">
            <a:extLst>
              <a:ext uri="{FF2B5EF4-FFF2-40B4-BE49-F238E27FC236}">
                <a16:creationId xmlns:a16="http://schemas.microsoft.com/office/drawing/2014/main" id="{6EFC51F9-B9E3-47A2-8A2B-FAEA431D8491}"/>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92376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Companion </a:t>
            </a:r>
            <a:r>
              <a:rPr lang="pl-PL" sz="3600" b="1" dirty="0" err="1">
                <a:solidFill>
                  <a:srgbClr val="000000"/>
                </a:solidFill>
              </a:rPr>
              <a:t>Cropping</a:t>
            </a:r>
            <a:r>
              <a:rPr lang="pl-PL" sz="3600" b="1" dirty="0">
                <a:solidFill>
                  <a:srgbClr val="000000"/>
                </a:solidFill>
              </a:rPr>
              <a:t> - Examples</a:t>
            </a:r>
            <a:endParaRPr lang="en-US" sz="3600" b="1" dirty="0">
              <a:solidFill>
                <a:srgbClr val="000000"/>
              </a:solidFill>
            </a:endParaRPr>
          </a:p>
        </p:txBody>
      </p:sp>
      <p:grpSp>
        <p:nvGrpSpPr>
          <p:cNvPr id="17" name="Grupa 16">
            <a:extLst>
              <a:ext uri="{FF2B5EF4-FFF2-40B4-BE49-F238E27FC236}">
                <a16:creationId xmlns:a16="http://schemas.microsoft.com/office/drawing/2014/main" id="{4B2A4CD6-81A6-4621-B264-6457A7155201}"/>
              </a:ext>
            </a:extLst>
          </p:cNvPr>
          <p:cNvGrpSpPr/>
          <p:nvPr/>
        </p:nvGrpSpPr>
        <p:grpSpPr>
          <a:xfrm>
            <a:off x="447471" y="858697"/>
            <a:ext cx="11315062" cy="5336656"/>
            <a:chOff x="112043" y="724942"/>
            <a:chExt cx="12005590" cy="5770329"/>
          </a:xfrm>
        </p:grpSpPr>
        <p:pic>
          <p:nvPicPr>
            <p:cNvPr id="19" name="Obraz 18">
              <a:extLst>
                <a:ext uri="{FF2B5EF4-FFF2-40B4-BE49-F238E27FC236}">
                  <a16:creationId xmlns:a16="http://schemas.microsoft.com/office/drawing/2014/main" id="{F3F221A5-53C3-40AE-A9A6-462CA36EF2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273" y="934355"/>
              <a:ext cx="1152674" cy="1383208"/>
            </a:xfrm>
            <a:prstGeom prst="rect">
              <a:avLst/>
            </a:prstGeom>
          </p:spPr>
        </p:pic>
        <p:grpSp>
          <p:nvGrpSpPr>
            <p:cNvPr id="20" name="Grupa 19">
              <a:extLst>
                <a:ext uri="{FF2B5EF4-FFF2-40B4-BE49-F238E27FC236}">
                  <a16:creationId xmlns:a16="http://schemas.microsoft.com/office/drawing/2014/main" id="{A5B3F4A5-719A-42D2-8DB4-7F4D0F5F64CC}"/>
                </a:ext>
              </a:extLst>
            </p:cNvPr>
            <p:cNvGrpSpPr/>
            <p:nvPr/>
          </p:nvGrpSpPr>
          <p:grpSpPr>
            <a:xfrm>
              <a:off x="112043" y="729555"/>
              <a:ext cx="2403809" cy="1822915"/>
              <a:chOff x="2328763" y="729555"/>
              <a:chExt cx="2403809" cy="1822915"/>
            </a:xfrm>
          </p:grpSpPr>
          <p:sp>
            <p:nvSpPr>
              <p:cNvPr id="70" name="Prostokąt: zagięty narożnik 69">
                <a:extLst>
                  <a:ext uri="{FF2B5EF4-FFF2-40B4-BE49-F238E27FC236}">
                    <a16:creationId xmlns:a16="http://schemas.microsoft.com/office/drawing/2014/main" id="{C8C99099-D903-4389-A648-FE13E27C4AA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ole tekstowe 70">
                <a:extLst>
                  <a:ext uri="{FF2B5EF4-FFF2-40B4-BE49-F238E27FC236}">
                    <a16:creationId xmlns:a16="http://schemas.microsoft.com/office/drawing/2014/main" id="{347BBE66-13DE-4057-8DD4-B9487C867128}"/>
                  </a:ext>
                </a:extLst>
              </p:cNvPr>
              <p:cNvSpPr txBox="1"/>
              <p:nvPr/>
            </p:nvSpPr>
            <p:spPr>
              <a:xfrm>
                <a:off x="2375341" y="1236179"/>
                <a:ext cx="2357231" cy="1264592"/>
              </a:xfrm>
              <a:prstGeom prst="rect">
                <a:avLst/>
              </a:prstGeom>
              <a:noFill/>
            </p:spPr>
            <p:txBody>
              <a:bodyPr wrap="square" rtlCol="0">
                <a:spAutoFit/>
              </a:bodyPr>
              <a:lstStyle/>
              <a:p>
                <a:r>
                  <a:rPr lang="pl-PL" sz="1400" b="1" dirty="0">
                    <a:solidFill>
                      <a:srgbClr val="006600"/>
                    </a:solidFill>
                  </a:rPr>
                  <a:t>BEANS, CARROTS, GARLIC, CUCUMBER, LETTUCE,</a:t>
                </a:r>
              </a:p>
              <a:p>
                <a:r>
                  <a:rPr lang="pl-PL" sz="1400" b="1" dirty="0">
                    <a:solidFill>
                      <a:srgbClr val="006600"/>
                    </a:solidFill>
                  </a:rPr>
                  <a:t>ONION, ROSEMARY, SPINACH, DILL, SWISS CHARD, SAGE, THYME</a:t>
                </a:r>
              </a:p>
            </p:txBody>
          </p:sp>
          <p:pic>
            <p:nvPicPr>
              <p:cNvPr id="72" name="Obraz 71">
                <a:extLst>
                  <a:ext uri="{FF2B5EF4-FFF2-40B4-BE49-F238E27FC236}">
                    <a16:creationId xmlns:a16="http://schemas.microsoft.com/office/drawing/2014/main" id="{515E25AE-0D1D-41EE-8C27-C1C1CE2D319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1" name="pole tekstowe 20">
              <a:extLst>
                <a:ext uri="{FF2B5EF4-FFF2-40B4-BE49-F238E27FC236}">
                  <a16:creationId xmlns:a16="http://schemas.microsoft.com/office/drawing/2014/main" id="{4C532C6A-E816-4A30-BB8F-7EE008762443}"/>
                </a:ext>
              </a:extLst>
            </p:cNvPr>
            <p:cNvSpPr txBox="1"/>
            <p:nvPr/>
          </p:nvSpPr>
          <p:spPr>
            <a:xfrm>
              <a:off x="2204506" y="2319676"/>
              <a:ext cx="1611714" cy="499181"/>
            </a:xfrm>
            <a:prstGeom prst="rect">
              <a:avLst/>
            </a:prstGeom>
            <a:noFill/>
          </p:spPr>
          <p:txBody>
            <a:bodyPr wrap="square" rtlCol="0">
              <a:spAutoFit/>
            </a:bodyPr>
            <a:lstStyle/>
            <a:p>
              <a:pPr algn="ctr"/>
              <a:r>
                <a:rPr lang="pl-PL" sz="2400" b="1" dirty="0">
                  <a:solidFill>
                    <a:srgbClr val="231F20"/>
                  </a:solidFill>
                </a:rPr>
                <a:t>BROCCOLI</a:t>
              </a:r>
            </a:p>
          </p:txBody>
        </p:sp>
        <p:sp>
          <p:nvSpPr>
            <p:cNvPr id="22" name="Prostokąt: zagięty narożnik 21">
              <a:extLst>
                <a:ext uri="{FF2B5EF4-FFF2-40B4-BE49-F238E27FC236}">
                  <a16:creationId xmlns:a16="http://schemas.microsoft.com/office/drawing/2014/main" id="{38E74F09-5CF4-4A2A-A295-6C0A0525C44C}"/>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5EAF7291-0EDA-4598-B773-5F769FE69675}"/>
                </a:ext>
              </a:extLst>
            </p:cNvPr>
            <p:cNvSpPr txBox="1"/>
            <p:nvPr/>
          </p:nvSpPr>
          <p:spPr>
            <a:xfrm>
              <a:off x="3722191" y="1567585"/>
              <a:ext cx="2198974" cy="523220"/>
            </a:xfrm>
            <a:prstGeom prst="rect">
              <a:avLst/>
            </a:prstGeom>
            <a:noFill/>
          </p:spPr>
          <p:txBody>
            <a:bodyPr wrap="square" rtlCol="0">
              <a:spAutoFit/>
            </a:bodyPr>
            <a:lstStyle/>
            <a:p>
              <a:r>
                <a:rPr lang="pl-PL" sz="1400" b="1" dirty="0">
                  <a:solidFill>
                    <a:srgbClr val="FF0000"/>
                  </a:solidFill>
                </a:rPr>
                <a:t>PEPPERS, SQUASH, STRAWBERRY, TOMATOES</a:t>
              </a:r>
            </a:p>
          </p:txBody>
        </p:sp>
        <p:pic>
          <p:nvPicPr>
            <p:cNvPr id="24" name="Obraz 23">
              <a:extLst>
                <a:ext uri="{FF2B5EF4-FFF2-40B4-BE49-F238E27FC236}">
                  <a16:creationId xmlns:a16="http://schemas.microsoft.com/office/drawing/2014/main" id="{BFBF68BE-607C-4644-BA1B-245A2417FC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25" name="Obraz 24">
              <a:extLst>
                <a:ext uri="{FF2B5EF4-FFF2-40B4-BE49-F238E27FC236}">
                  <a16:creationId xmlns:a16="http://schemas.microsoft.com/office/drawing/2014/main" id="{3A73064C-11E8-4CCF-9CB5-C4D58FE48C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2495" y="3313887"/>
              <a:ext cx="1975736" cy="737607"/>
            </a:xfrm>
            <a:prstGeom prst="rect">
              <a:avLst/>
            </a:prstGeom>
          </p:spPr>
        </p:pic>
        <p:grpSp>
          <p:nvGrpSpPr>
            <p:cNvPr id="26" name="Grupa 25">
              <a:extLst>
                <a:ext uri="{FF2B5EF4-FFF2-40B4-BE49-F238E27FC236}">
                  <a16:creationId xmlns:a16="http://schemas.microsoft.com/office/drawing/2014/main" id="{49D9B04D-42A0-47EC-A50B-D87939788A93}"/>
                </a:ext>
              </a:extLst>
            </p:cNvPr>
            <p:cNvGrpSpPr/>
            <p:nvPr/>
          </p:nvGrpSpPr>
          <p:grpSpPr>
            <a:xfrm>
              <a:off x="112043" y="2573609"/>
              <a:ext cx="2403809" cy="1822972"/>
              <a:chOff x="2328763" y="729555"/>
              <a:chExt cx="2403809" cy="1822972"/>
            </a:xfrm>
          </p:grpSpPr>
          <p:sp>
            <p:nvSpPr>
              <p:cNvPr id="67" name="Prostokąt: zagięty narożnik 66">
                <a:extLst>
                  <a:ext uri="{FF2B5EF4-FFF2-40B4-BE49-F238E27FC236}">
                    <a16:creationId xmlns:a16="http://schemas.microsoft.com/office/drawing/2014/main" id="{043B4C27-E31A-41D5-A359-618ED65C20E1}"/>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8" name="pole tekstowe 67">
                <a:extLst>
                  <a:ext uri="{FF2B5EF4-FFF2-40B4-BE49-F238E27FC236}">
                    <a16:creationId xmlns:a16="http://schemas.microsoft.com/office/drawing/2014/main" id="{449C2ACE-012A-4B18-92F3-E980BB6F71D0}"/>
                  </a:ext>
                </a:extLst>
              </p:cNvPr>
              <p:cNvSpPr txBox="1"/>
              <p:nvPr/>
            </p:nvSpPr>
            <p:spPr>
              <a:xfrm>
                <a:off x="2375341" y="1287935"/>
                <a:ext cx="2357231" cy="1264592"/>
              </a:xfrm>
              <a:prstGeom prst="rect">
                <a:avLst/>
              </a:prstGeom>
              <a:noFill/>
            </p:spPr>
            <p:txBody>
              <a:bodyPr wrap="square" rtlCol="0">
                <a:spAutoFit/>
              </a:bodyPr>
              <a:lstStyle/>
              <a:p>
                <a:r>
                  <a:rPr lang="pl-PL" sz="1400" b="1" dirty="0">
                    <a:solidFill>
                      <a:srgbClr val="006600"/>
                    </a:solidFill>
                  </a:rPr>
                  <a:t>BROCCOLI, CARROTS, CUCUMBER, CORN, TOMATOES, ROSEMARY, PEAS, STRAWBERRY, SWISS CHARD</a:t>
                </a:r>
              </a:p>
            </p:txBody>
          </p:sp>
          <p:pic>
            <p:nvPicPr>
              <p:cNvPr id="69" name="Obraz 68">
                <a:extLst>
                  <a:ext uri="{FF2B5EF4-FFF2-40B4-BE49-F238E27FC236}">
                    <a16:creationId xmlns:a16="http://schemas.microsoft.com/office/drawing/2014/main" id="{B35219F0-0830-4FE1-A2C5-17CBD2D4CC9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7" name="pole tekstowe 26">
              <a:extLst>
                <a:ext uri="{FF2B5EF4-FFF2-40B4-BE49-F238E27FC236}">
                  <a16:creationId xmlns:a16="http://schemas.microsoft.com/office/drawing/2014/main" id="{D57E76CA-0676-4CB1-831F-E1F47F13599E}"/>
                </a:ext>
              </a:extLst>
            </p:cNvPr>
            <p:cNvSpPr txBox="1"/>
            <p:nvPr/>
          </p:nvSpPr>
          <p:spPr>
            <a:xfrm>
              <a:off x="2204506" y="4163730"/>
              <a:ext cx="1611714" cy="499181"/>
            </a:xfrm>
            <a:prstGeom prst="rect">
              <a:avLst/>
            </a:prstGeom>
            <a:noFill/>
          </p:spPr>
          <p:txBody>
            <a:bodyPr wrap="square" rtlCol="0">
              <a:spAutoFit/>
            </a:bodyPr>
            <a:lstStyle/>
            <a:p>
              <a:pPr algn="ctr"/>
              <a:r>
                <a:rPr lang="pl-PL" sz="2400" b="1" dirty="0">
                  <a:solidFill>
                    <a:srgbClr val="231F20"/>
                  </a:solidFill>
                </a:rPr>
                <a:t>BEANS</a:t>
              </a:r>
            </a:p>
          </p:txBody>
        </p:sp>
        <p:sp>
          <p:nvSpPr>
            <p:cNvPr id="28" name="Prostokąt: zagięty narożnik 27">
              <a:extLst>
                <a:ext uri="{FF2B5EF4-FFF2-40B4-BE49-F238E27FC236}">
                  <a16:creationId xmlns:a16="http://schemas.microsoft.com/office/drawing/2014/main" id="{FBCDEE11-36D0-401D-BF92-8C9113DF2B9D}"/>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ole tekstowe 28">
              <a:extLst>
                <a:ext uri="{FF2B5EF4-FFF2-40B4-BE49-F238E27FC236}">
                  <a16:creationId xmlns:a16="http://schemas.microsoft.com/office/drawing/2014/main" id="{26AD01CD-C1CE-4698-9D44-53D7908A4A9A}"/>
                </a:ext>
              </a:extLst>
            </p:cNvPr>
            <p:cNvSpPr txBox="1"/>
            <p:nvPr/>
          </p:nvSpPr>
          <p:spPr>
            <a:xfrm>
              <a:off x="3722191" y="3368509"/>
              <a:ext cx="2198974" cy="738664"/>
            </a:xfrm>
            <a:prstGeom prst="rect">
              <a:avLst/>
            </a:prstGeom>
            <a:noFill/>
          </p:spPr>
          <p:txBody>
            <a:bodyPr wrap="square" rtlCol="0">
              <a:spAutoFit/>
            </a:bodyPr>
            <a:lstStyle/>
            <a:p>
              <a:r>
                <a:rPr lang="pl-PL" sz="1400" b="1" dirty="0">
                  <a:solidFill>
                    <a:srgbClr val="FF0000"/>
                  </a:solidFill>
                </a:rPr>
                <a:t>CHIVES, GARLIC, LEEKS, ONION, PEPPERS, MARIGOLD</a:t>
              </a:r>
            </a:p>
          </p:txBody>
        </p:sp>
        <p:pic>
          <p:nvPicPr>
            <p:cNvPr id="30" name="Obraz 29">
              <a:extLst>
                <a:ext uri="{FF2B5EF4-FFF2-40B4-BE49-F238E27FC236}">
                  <a16:creationId xmlns:a16="http://schemas.microsoft.com/office/drawing/2014/main" id="{34C0994F-6EFD-4DD5-AEF8-C7EF772CCA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31" name="Obraz 30">
              <a:extLst>
                <a:ext uri="{FF2B5EF4-FFF2-40B4-BE49-F238E27FC236}">
                  <a16:creationId xmlns:a16="http://schemas.microsoft.com/office/drawing/2014/main" id="{F2543E92-3828-4C54-A934-B2F1266CE1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7036" y="4610769"/>
              <a:ext cx="777148" cy="1383208"/>
            </a:xfrm>
            <a:prstGeom prst="rect">
              <a:avLst/>
            </a:prstGeom>
          </p:spPr>
        </p:pic>
        <p:grpSp>
          <p:nvGrpSpPr>
            <p:cNvPr id="32" name="Grupa 31">
              <a:extLst>
                <a:ext uri="{FF2B5EF4-FFF2-40B4-BE49-F238E27FC236}">
                  <a16:creationId xmlns:a16="http://schemas.microsoft.com/office/drawing/2014/main" id="{93AD975B-4509-4D5D-9C8A-C9AC3F8342B1}"/>
                </a:ext>
              </a:extLst>
            </p:cNvPr>
            <p:cNvGrpSpPr/>
            <p:nvPr/>
          </p:nvGrpSpPr>
          <p:grpSpPr>
            <a:xfrm>
              <a:off x="112043" y="4405969"/>
              <a:ext cx="2403809" cy="1822915"/>
              <a:chOff x="2328763" y="729555"/>
              <a:chExt cx="2403809" cy="1822915"/>
            </a:xfrm>
          </p:grpSpPr>
          <p:sp>
            <p:nvSpPr>
              <p:cNvPr id="64" name="Prostokąt: zagięty narożnik 63">
                <a:extLst>
                  <a:ext uri="{FF2B5EF4-FFF2-40B4-BE49-F238E27FC236}">
                    <a16:creationId xmlns:a16="http://schemas.microsoft.com/office/drawing/2014/main" id="{82A6C60C-E7BC-4EB0-82A8-2D31C2EC5AEF}"/>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ole tekstowe 64">
                <a:extLst>
                  <a:ext uri="{FF2B5EF4-FFF2-40B4-BE49-F238E27FC236}">
                    <a16:creationId xmlns:a16="http://schemas.microsoft.com/office/drawing/2014/main" id="{EE2E4513-19BC-4B4D-8A72-345FF3038D3F}"/>
                  </a:ext>
                </a:extLst>
              </p:cNvPr>
              <p:cNvSpPr txBox="1"/>
              <p:nvPr/>
            </p:nvSpPr>
            <p:spPr>
              <a:xfrm>
                <a:off x="2375341" y="1270683"/>
                <a:ext cx="2357231" cy="1264592"/>
              </a:xfrm>
              <a:prstGeom prst="rect">
                <a:avLst/>
              </a:prstGeom>
              <a:noFill/>
            </p:spPr>
            <p:txBody>
              <a:bodyPr wrap="square" rtlCol="0">
                <a:spAutoFit/>
              </a:bodyPr>
              <a:lstStyle/>
              <a:p>
                <a:r>
                  <a:rPr lang="pl-PL" sz="1400" b="1" dirty="0">
                    <a:solidFill>
                      <a:srgbClr val="006600"/>
                    </a:solidFill>
                  </a:rPr>
                  <a:t>BEANS, BROCCOLI, CAULIFLOWER, CHIVES, LETTUCE, LEEKS</a:t>
                </a:r>
              </a:p>
              <a:p>
                <a:r>
                  <a:rPr lang="pl-PL" sz="1400" b="1" dirty="0">
                    <a:solidFill>
                      <a:srgbClr val="006600"/>
                    </a:solidFill>
                  </a:rPr>
                  <a:t>ONION, PEAS, PARSLEY, ROSEMARY, PEPPERS, SAGE</a:t>
                </a:r>
              </a:p>
            </p:txBody>
          </p:sp>
          <p:pic>
            <p:nvPicPr>
              <p:cNvPr id="66" name="Obraz 65">
                <a:extLst>
                  <a:ext uri="{FF2B5EF4-FFF2-40B4-BE49-F238E27FC236}">
                    <a16:creationId xmlns:a16="http://schemas.microsoft.com/office/drawing/2014/main" id="{8762A737-C3AF-480C-8419-D082ECF0A0F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3" name="pole tekstowe 32">
              <a:extLst>
                <a:ext uri="{FF2B5EF4-FFF2-40B4-BE49-F238E27FC236}">
                  <a16:creationId xmlns:a16="http://schemas.microsoft.com/office/drawing/2014/main" id="{D8616211-B3B4-4921-A100-3BA285AE8983}"/>
                </a:ext>
              </a:extLst>
            </p:cNvPr>
            <p:cNvSpPr txBox="1"/>
            <p:nvPr/>
          </p:nvSpPr>
          <p:spPr>
            <a:xfrm>
              <a:off x="2204506" y="5996090"/>
              <a:ext cx="1611714" cy="499181"/>
            </a:xfrm>
            <a:prstGeom prst="rect">
              <a:avLst/>
            </a:prstGeom>
            <a:noFill/>
          </p:spPr>
          <p:txBody>
            <a:bodyPr wrap="square" rtlCol="0">
              <a:spAutoFit/>
            </a:bodyPr>
            <a:lstStyle/>
            <a:p>
              <a:pPr algn="ctr"/>
              <a:r>
                <a:rPr lang="pl-PL" sz="2400" b="1" dirty="0">
                  <a:solidFill>
                    <a:srgbClr val="231F20"/>
                  </a:solidFill>
                </a:rPr>
                <a:t>CARROT</a:t>
              </a:r>
            </a:p>
          </p:txBody>
        </p:sp>
        <p:sp>
          <p:nvSpPr>
            <p:cNvPr id="34" name="Prostokąt: zagięty narożnik 33">
              <a:extLst>
                <a:ext uri="{FF2B5EF4-FFF2-40B4-BE49-F238E27FC236}">
                  <a16:creationId xmlns:a16="http://schemas.microsoft.com/office/drawing/2014/main" id="{9C8DCAA9-CF24-4A66-A477-708A8972D7E5}"/>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3FAC341C-B8E3-42FA-8BE4-CECE478A8803}"/>
                </a:ext>
              </a:extLst>
            </p:cNvPr>
            <p:cNvSpPr txBox="1"/>
            <p:nvPr/>
          </p:nvSpPr>
          <p:spPr>
            <a:xfrm>
              <a:off x="3722191" y="5331774"/>
              <a:ext cx="2198974" cy="307777"/>
            </a:xfrm>
            <a:prstGeom prst="rect">
              <a:avLst/>
            </a:prstGeom>
            <a:noFill/>
          </p:spPr>
          <p:txBody>
            <a:bodyPr wrap="square" rtlCol="0">
              <a:spAutoFit/>
            </a:bodyPr>
            <a:lstStyle/>
            <a:p>
              <a:r>
                <a:rPr lang="pl-PL" sz="1400" b="1" dirty="0">
                  <a:solidFill>
                    <a:srgbClr val="FF0000"/>
                  </a:solidFill>
                </a:rPr>
                <a:t>DILL</a:t>
              </a:r>
            </a:p>
          </p:txBody>
        </p:sp>
        <p:pic>
          <p:nvPicPr>
            <p:cNvPr id="36" name="Obraz 35">
              <a:extLst>
                <a:ext uri="{FF2B5EF4-FFF2-40B4-BE49-F238E27FC236}">
                  <a16:creationId xmlns:a16="http://schemas.microsoft.com/office/drawing/2014/main" id="{9D89CC56-0AD7-46B1-8584-042DF46887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37" name="Obraz 36">
              <a:extLst>
                <a:ext uri="{FF2B5EF4-FFF2-40B4-BE49-F238E27FC236}">
                  <a16:creationId xmlns:a16="http://schemas.microsoft.com/office/drawing/2014/main" id="{39C8A32C-162C-4ED7-9BD6-CBCA19E009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69592" y="929742"/>
              <a:ext cx="734829" cy="1383208"/>
            </a:xfrm>
            <a:prstGeom prst="rect">
              <a:avLst/>
            </a:prstGeom>
          </p:spPr>
        </p:pic>
        <p:grpSp>
          <p:nvGrpSpPr>
            <p:cNvPr id="38" name="Grupa 37">
              <a:extLst>
                <a:ext uri="{FF2B5EF4-FFF2-40B4-BE49-F238E27FC236}">
                  <a16:creationId xmlns:a16="http://schemas.microsoft.com/office/drawing/2014/main" id="{156C6CA9-B90A-4659-A937-A641DC10CA8D}"/>
                </a:ext>
              </a:extLst>
            </p:cNvPr>
            <p:cNvGrpSpPr/>
            <p:nvPr/>
          </p:nvGrpSpPr>
          <p:grpSpPr>
            <a:xfrm>
              <a:off x="6203440" y="724942"/>
              <a:ext cx="2415760" cy="1822915"/>
              <a:chOff x="2328763" y="729555"/>
              <a:chExt cx="2415760" cy="1822915"/>
            </a:xfrm>
          </p:grpSpPr>
          <p:sp>
            <p:nvSpPr>
              <p:cNvPr id="61" name="Prostokąt: zagięty narożnik 60">
                <a:extLst>
                  <a:ext uri="{FF2B5EF4-FFF2-40B4-BE49-F238E27FC236}">
                    <a16:creationId xmlns:a16="http://schemas.microsoft.com/office/drawing/2014/main" id="{4743C936-79DF-4B57-9418-6CB09F44597C}"/>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pole tekstowe 61">
                <a:extLst>
                  <a:ext uri="{FF2B5EF4-FFF2-40B4-BE49-F238E27FC236}">
                    <a16:creationId xmlns:a16="http://schemas.microsoft.com/office/drawing/2014/main" id="{D3280BDA-135E-4D5F-A649-636A3E852038}"/>
                  </a:ext>
                </a:extLst>
              </p:cNvPr>
              <p:cNvSpPr txBox="1"/>
              <p:nvPr/>
            </p:nvSpPr>
            <p:spPr>
              <a:xfrm>
                <a:off x="2387292" y="1493838"/>
                <a:ext cx="2357231" cy="798690"/>
              </a:xfrm>
              <a:prstGeom prst="rect">
                <a:avLst/>
              </a:prstGeom>
              <a:noFill/>
            </p:spPr>
            <p:txBody>
              <a:bodyPr wrap="square" rtlCol="0">
                <a:spAutoFit/>
              </a:bodyPr>
              <a:lstStyle/>
              <a:p>
                <a:r>
                  <a:rPr lang="pl-PL" sz="1400" b="1" dirty="0">
                    <a:solidFill>
                      <a:srgbClr val="006600"/>
                    </a:solidFill>
                  </a:rPr>
                  <a:t>BEANS, CUCUMBER, DILL, MELON, PARSLEY, PEAS, SQUASH, SUNFLOWER</a:t>
                </a:r>
              </a:p>
            </p:txBody>
          </p:sp>
          <p:pic>
            <p:nvPicPr>
              <p:cNvPr id="63" name="Obraz 62">
                <a:extLst>
                  <a:ext uri="{FF2B5EF4-FFF2-40B4-BE49-F238E27FC236}">
                    <a16:creationId xmlns:a16="http://schemas.microsoft.com/office/drawing/2014/main" id="{7FEA2B90-2E73-46A2-A609-A215EEF38E8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9" name="pole tekstowe 38">
              <a:extLst>
                <a:ext uri="{FF2B5EF4-FFF2-40B4-BE49-F238E27FC236}">
                  <a16:creationId xmlns:a16="http://schemas.microsoft.com/office/drawing/2014/main" id="{ADCF44FB-F8E3-4D77-950D-DC87B5B4650E}"/>
                </a:ext>
              </a:extLst>
            </p:cNvPr>
            <p:cNvSpPr txBox="1"/>
            <p:nvPr/>
          </p:nvSpPr>
          <p:spPr>
            <a:xfrm>
              <a:off x="8295903" y="2315063"/>
              <a:ext cx="1611714" cy="499181"/>
            </a:xfrm>
            <a:prstGeom prst="rect">
              <a:avLst/>
            </a:prstGeom>
            <a:noFill/>
          </p:spPr>
          <p:txBody>
            <a:bodyPr wrap="square" rtlCol="0">
              <a:spAutoFit/>
            </a:bodyPr>
            <a:lstStyle/>
            <a:p>
              <a:pPr algn="ctr"/>
              <a:r>
                <a:rPr lang="pl-PL" sz="2400" b="1" dirty="0">
                  <a:solidFill>
                    <a:srgbClr val="231F20"/>
                  </a:solidFill>
                </a:rPr>
                <a:t>CORN</a:t>
              </a:r>
            </a:p>
          </p:txBody>
        </p:sp>
        <p:sp>
          <p:nvSpPr>
            <p:cNvPr id="40" name="Prostokąt: zagięty narożnik 39">
              <a:extLst>
                <a:ext uri="{FF2B5EF4-FFF2-40B4-BE49-F238E27FC236}">
                  <a16:creationId xmlns:a16="http://schemas.microsoft.com/office/drawing/2014/main" id="{35ED51E3-1B34-412E-AEE4-0F160ECD3EAB}"/>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pole tekstowe 40">
              <a:extLst>
                <a:ext uri="{FF2B5EF4-FFF2-40B4-BE49-F238E27FC236}">
                  <a16:creationId xmlns:a16="http://schemas.microsoft.com/office/drawing/2014/main" id="{C7220ED5-73AD-4CC0-9C64-481BAD81443E}"/>
                </a:ext>
              </a:extLst>
            </p:cNvPr>
            <p:cNvSpPr txBox="1"/>
            <p:nvPr/>
          </p:nvSpPr>
          <p:spPr>
            <a:xfrm>
              <a:off x="9813588" y="1674732"/>
              <a:ext cx="2198974" cy="307777"/>
            </a:xfrm>
            <a:prstGeom prst="rect">
              <a:avLst/>
            </a:prstGeom>
            <a:noFill/>
          </p:spPr>
          <p:txBody>
            <a:bodyPr wrap="square" rtlCol="0">
              <a:spAutoFit/>
            </a:bodyPr>
            <a:lstStyle/>
            <a:p>
              <a:r>
                <a:rPr lang="pl-PL" sz="1400" b="1" dirty="0">
                  <a:solidFill>
                    <a:srgbClr val="FF0000"/>
                  </a:solidFill>
                </a:rPr>
                <a:t>TOMATOES</a:t>
              </a:r>
            </a:p>
          </p:txBody>
        </p:sp>
        <p:pic>
          <p:nvPicPr>
            <p:cNvPr id="42" name="Obraz 41">
              <a:extLst>
                <a:ext uri="{FF2B5EF4-FFF2-40B4-BE49-F238E27FC236}">
                  <a16:creationId xmlns:a16="http://schemas.microsoft.com/office/drawing/2014/main" id="{7BBEBEDB-1EB2-4DDC-B732-01014FFBB5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43" name="Obraz 42">
              <a:extLst>
                <a:ext uri="{FF2B5EF4-FFF2-40B4-BE49-F238E27FC236}">
                  <a16:creationId xmlns:a16="http://schemas.microsoft.com/office/drawing/2014/main" id="{2E562F1C-4FDB-46E4-BDFF-0822917C54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32168" y="2773796"/>
              <a:ext cx="609678" cy="1383208"/>
            </a:xfrm>
            <a:prstGeom prst="rect">
              <a:avLst/>
            </a:prstGeom>
          </p:spPr>
        </p:pic>
        <p:grpSp>
          <p:nvGrpSpPr>
            <p:cNvPr id="44" name="Grupa 43">
              <a:extLst>
                <a:ext uri="{FF2B5EF4-FFF2-40B4-BE49-F238E27FC236}">
                  <a16:creationId xmlns:a16="http://schemas.microsoft.com/office/drawing/2014/main" id="{C17E8BBB-895F-4CAB-BD69-658C301D9E85}"/>
                </a:ext>
              </a:extLst>
            </p:cNvPr>
            <p:cNvGrpSpPr/>
            <p:nvPr/>
          </p:nvGrpSpPr>
          <p:grpSpPr>
            <a:xfrm>
              <a:off x="6203440" y="2568996"/>
              <a:ext cx="2403809" cy="1851900"/>
              <a:chOff x="2328763" y="729555"/>
              <a:chExt cx="2403809" cy="1851900"/>
            </a:xfrm>
          </p:grpSpPr>
          <p:sp>
            <p:nvSpPr>
              <p:cNvPr id="58" name="Prostokąt: zagięty narożnik 57">
                <a:extLst>
                  <a:ext uri="{FF2B5EF4-FFF2-40B4-BE49-F238E27FC236}">
                    <a16:creationId xmlns:a16="http://schemas.microsoft.com/office/drawing/2014/main" id="{9B45F5FA-25F2-401B-AA9D-3B9818F98ED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pole tekstowe 58">
                <a:extLst>
                  <a:ext uri="{FF2B5EF4-FFF2-40B4-BE49-F238E27FC236}">
                    <a16:creationId xmlns:a16="http://schemas.microsoft.com/office/drawing/2014/main" id="{23A54D61-FA24-4F4B-BD6C-DD0C1FD2A8B7}"/>
                  </a:ext>
                </a:extLst>
              </p:cNvPr>
              <p:cNvSpPr txBox="1"/>
              <p:nvPr/>
            </p:nvSpPr>
            <p:spPr>
              <a:xfrm>
                <a:off x="2375341" y="1316863"/>
                <a:ext cx="2357231" cy="1264592"/>
              </a:xfrm>
              <a:prstGeom prst="rect">
                <a:avLst/>
              </a:prstGeom>
              <a:noFill/>
            </p:spPr>
            <p:txBody>
              <a:bodyPr wrap="square" rtlCol="0">
                <a:spAutoFit/>
              </a:bodyPr>
              <a:lstStyle/>
              <a:p>
                <a:r>
                  <a:rPr lang="pl-PL" sz="1400" b="1" dirty="0">
                    <a:solidFill>
                      <a:srgbClr val="006600"/>
                    </a:solidFill>
                  </a:rPr>
                  <a:t>BEANS, BROCCOLI, CAULIFLOWER, CORN, DILL, LETTUCE, NASTURIUM, ONION, PEAS, PEPPER, TOMATOES</a:t>
                </a:r>
              </a:p>
            </p:txBody>
          </p:sp>
          <p:pic>
            <p:nvPicPr>
              <p:cNvPr id="60" name="Obraz 59">
                <a:extLst>
                  <a:ext uri="{FF2B5EF4-FFF2-40B4-BE49-F238E27FC236}">
                    <a16:creationId xmlns:a16="http://schemas.microsoft.com/office/drawing/2014/main" id="{D0B1D7A8-DBCB-4FCC-A973-6109C69CE40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46" name="Prostokąt: zagięty narożnik 45">
              <a:extLst>
                <a:ext uri="{FF2B5EF4-FFF2-40B4-BE49-F238E27FC236}">
                  <a16:creationId xmlns:a16="http://schemas.microsoft.com/office/drawing/2014/main" id="{EE27F466-68B8-4BB4-8D4E-96301DD146EC}"/>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pole tekstowe 46">
              <a:extLst>
                <a:ext uri="{FF2B5EF4-FFF2-40B4-BE49-F238E27FC236}">
                  <a16:creationId xmlns:a16="http://schemas.microsoft.com/office/drawing/2014/main" id="{316B74B8-E375-4411-A878-0361C3843D62}"/>
                </a:ext>
              </a:extLst>
            </p:cNvPr>
            <p:cNvSpPr txBox="1"/>
            <p:nvPr/>
          </p:nvSpPr>
          <p:spPr>
            <a:xfrm>
              <a:off x="9813588" y="3471678"/>
              <a:ext cx="2198974" cy="307777"/>
            </a:xfrm>
            <a:prstGeom prst="rect">
              <a:avLst/>
            </a:prstGeom>
            <a:noFill/>
          </p:spPr>
          <p:txBody>
            <a:bodyPr wrap="square" rtlCol="0">
              <a:spAutoFit/>
            </a:bodyPr>
            <a:lstStyle/>
            <a:p>
              <a:r>
                <a:rPr lang="pl-PL" sz="1400" b="1" dirty="0">
                  <a:solidFill>
                    <a:srgbClr val="FF0000"/>
                  </a:solidFill>
                </a:rPr>
                <a:t>SAGE</a:t>
              </a:r>
            </a:p>
          </p:txBody>
        </p:sp>
        <p:pic>
          <p:nvPicPr>
            <p:cNvPr id="48" name="Obraz 47">
              <a:extLst>
                <a:ext uri="{FF2B5EF4-FFF2-40B4-BE49-F238E27FC236}">
                  <a16:creationId xmlns:a16="http://schemas.microsoft.com/office/drawing/2014/main" id="{A5F0AB9E-D503-46F9-BE94-E08077A14D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49" name="Obraz 48">
              <a:extLst>
                <a:ext uri="{FF2B5EF4-FFF2-40B4-BE49-F238E27FC236}">
                  <a16:creationId xmlns:a16="http://schemas.microsoft.com/office/drawing/2014/main" id="{297F7772-0AA4-40BA-8D49-BF5FEF8513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60670" y="4634228"/>
              <a:ext cx="1152674" cy="1327064"/>
            </a:xfrm>
            <a:prstGeom prst="rect">
              <a:avLst/>
            </a:prstGeom>
          </p:spPr>
        </p:pic>
        <p:grpSp>
          <p:nvGrpSpPr>
            <p:cNvPr id="50" name="Grupa 49">
              <a:extLst>
                <a:ext uri="{FF2B5EF4-FFF2-40B4-BE49-F238E27FC236}">
                  <a16:creationId xmlns:a16="http://schemas.microsoft.com/office/drawing/2014/main" id="{F93FC7CB-A7E7-47B0-AF2E-7DE5239616AC}"/>
                </a:ext>
              </a:extLst>
            </p:cNvPr>
            <p:cNvGrpSpPr/>
            <p:nvPr/>
          </p:nvGrpSpPr>
          <p:grpSpPr>
            <a:xfrm>
              <a:off x="6203440" y="4401356"/>
              <a:ext cx="2403809" cy="1826040"/>
              <a:chOff x="2328763" y="729555"/>
              <a:chExt cx="2403809" cy="1826040"/>
            </a:xfrm>
          </p:grpSpPr>
          <p:sp>
            <p:nvSpPr>
              <p:cNvPr id="55" name="Prostokąt: zagięty narożnik 54">
                <a:extLst>
                  <a:ext uri="{FF2B5EF4-FFF2-40B4-BE49-F238E27FC236}">
                    <a16:creationId xmlns:a16="http://schemas.microsoft.com/office/drawing/2014/main" id="{4CFF67A5-6197-455D-A785-3195AAA2ED8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ole tekstowe 55">
                <a:extLst>
                  <a:ext uri="{FF2B5EF4-FFF2-40B4-BE49-F238E27FC236}">
                    <a16:creationId xmlns:a16="http://schemas.microsoft.com/office/drawing/2014/main" id="{28E77E5B-2658-415C-AEA5-37833A6131CF}"/>
                  </a:ext>
                </a:extLst>
              </p:cNvPr>
              <p:cNvSpPr txBox="1"/>
              <p:nvPr/>
            </p:nvSpPr>
            <p:spPr>
              <a:xfrm>
                <a:off x="2375341" y="1291003"/>
                <a:ext cx="2357231" cy="1264592"/>
              </a:xfrm>
              <a:prstGeom prst="rect">
                <a:avLst/>
              </a:prstGeom>
              <a:noFill/>
            </p:spPr>
            <p:txBody>
              <a:bodyPr wrap="square" rtlCol="0">
                <a:spAutoFit/>
              </a:bodyPr>
              <a:lstStyle/>
              <a:p>
                <a:r>
                  <a:rPr lang="pl-PL" sz="1400" b="1" dirty="0">
                    <a:solidFill>
                      <a:srgbClr val="006600"/>
                    </a:solidFill>
                  </a:rPr>
                  <a:t>BASIL, BEANS, CHIEVES, CUCUMBER, GARLIC, LETTUCE, MARIGOLD, NASTURIUM, ONION, PARSLEY, PEPPERS</a:t>
                </a:r>
              </a:p>
            </p:txBody>
          </p:sp>
          <p:pic>
            <p:nvPicPr>
              <p:cNvPr id="57" name="Obraz 56">
                <a:extLst>
                  <a:ext uri="{FF2B5EF4-FFF2-40B4-BE49-F238E27FC236}">
                    <a16:creationId xmlns:a16="http://schemas.microsoft.com/office/drawing/2014/main" id="{9817031E-BE38-431E-B740-ED20BF695DE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51" name="pole tekstowe 50">
              <a:extLst>
                <a:ext uri="{FF2B5EF4-FFF2-40B4-BE49-F238E27FC236}">
                  <a16:creationId xmlns:a16="http://schemas.microsoft.com/office/drawing/2014/main" id="{D5AF29FA-2DDB-4B56-B1C8-7E94CD7B57A1}"/>
                </a:ext>
              </a:extLst>
            </p:cNvPr>
            <p:cNvSpPr txBox="1"/>
            <p:nvPr/>
          </p:nvSpPr>
          <p:spPr>
            <a:xfrm>
              <a:off x="8295903" y="5991477"/>
              <a:ext cx="1611714" cy="499181"/>
            </a:xfrm>
            <a:prstGeom prst="rect">
              <a:avLst/>
            </a:prstGeom>
            <a:noFill/>
          </p:spPr>
          <p:txBody>
            <a:bodyPr wrap="square" rtlCol="0">
              <a:spAutoFit/>
            </a:bodyPr>
            <a:lstStyle/>
            <a:p>
              <a:pPr algn="ctr"/>
              <a:r>
                <a:rPr lang="pl-PL" sz="2400" b="1" dirty="0">
                  <a:solidFill>
                    <a:srgbClr val="231F20"/>
                  </a:solidFill>
                </a:rPr>
                <a:t>TOMATO</a:t>
              </a:r>
            </a:p>
          </p:txBody>
        </p:sp>
        <p:sp>
          <p:nvSpPr>
            <p:cNvPr id="52" name="Prostokąt: zagięty narożnik 51">
              <a:extLst>
                <a:ext uri="{FF2B5EF4-FFF2-40B4-BE49-F238E27FC236}">
                  <a16:creationId xmlns:a16="http://schemas.microsoft.com/office/drawing/2014/main" id="{2EFD2A2E-9F62-46D7-82CE-7B1155D6DA5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DA886D94-088D-4943-AD81-F3AE47E25DE9}"/>
                </a:ext>
              </a:extLst>
            </p:cNvPr>
            <p:cNvSpPr txBox="1"/>
            <p:nvPr/>
          </p:nvSpPr>
          <p:spPr>
            <a:xfrm>
              <a:off x="9813588" y="5239386"/>
              <a:ext cx="2198974" cy="523220"/>
            </a:xfrm>
            <a:prstGeom prst="rect">
              <a:avLst/>
            </a:prstGeom>
            <a:noFill/>
          </p:spPr>
          <p:txBody>
            <a:bodyPr wrap="square" rtlCol="0">
              <a:spAutoFit/>
            </a:bodyPr>
            <a:lstStyle/>
            <a:p>
              <a:r>
                <a:rPr lang="pl-PL" sz="1400" b="1" dirty="0">
                  <a:solidFill>
                    <a:srgbClr val="FF0000"/>
                  </a:solidFill>
                </a:rPr>
                <a:t>BROCCOLI, CAULIFLOWER, CORN, DILL</a:t>
              </a:r>
            </a:p>
          </p:txBody>
        </p:sp>
        <p:pic>
          <p:nvPicPr>
            <p:cNvPr id="54" name="Obraz 53">
              <a:extLst>
                <a:ext uri="{FF2B5EF4-FFF2-40B4-BE49-F238E27FC236}">
                  <a16:creationId xmlns:a16="http://schemas.microsoft.com/office/drawing/2014/main" id="{4E5886DF-C062-4B67-8A2F-0FBD0F3E15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sp>
          <p:nvSpPr>
            <p:cNvPr id="45" name="pole tekstowe 44">
              <a:extLst>
                <a:ext uri="{FF2B5EF4-FFF2-40B4-BE49-F238E27FC236}">
                  <a16:creationId xmlns:a16="http://schemas.microsoft.com/office/drawing/2014/main" id="{7D760C75-3460-4853-B9CB-FD465D5D2607}"/>
                </a:ext>
              </a:extLst>
            </p:cNvPr>
            <p:cNvSpPr txBox="1"/>
            <p:nvPr/>
          </p:nvSpPr>
          <p:spPr>
            <a:xfrm>
              <a:off x="8283299" y="4159117"/>
              <a:ext cx="1789354" cy="499181"/>
            </a:xfrm>
            <a:prstGeom prst="rect">
              <a:avLst/>
            </a:prstGeom>
            <a:noFill/>
          </p:spPr>
          <p:txBody>
            <a:bodyPr wrap="square" rtlCol="0">
              <a:spAutoFit/>
            </a:bodyPr>
            <a:lstStyle/>
            <a:p>
              <a:pPr algn="ctr"/>
              <a:r>
                <a:rPr lang="pl-PL" sz="2400" b="1" dirty="0">
                  <a:solidFill>
                    <a:srgbClr val="231F20"/>
                  </a:solidFill>
                </a:rPr>
                <a:t>CUCUMBER</a:t>
              </a:r>
            </a:p>
          </p:txBody>
        </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spTree>
    <p:extLst>
      <p:ext uri="{BB962C8B-B14F-4D97-AF65-F5344CB8AC3E}">
        <p14:creationId xmlns:p14="http://schemas.microsoft.com/office/powerpoint/2010/main" val="416222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Introduction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grpSp>
        <p:nvGrpSpPr>
          <p:cNvPr id="73" name="Grupa 72">
            <a:extLst>
              <a:ext uri="{FF2B5EF4-FFF2-40B4-BE49-F238E27FC236}">
                <a16:creationId xmlns:a16="http://schemas.microsoft.com/office/drawing/2014/main" id="{ABE56AB6-CA39-4F67-975E-054303C68C47}"/>
              </a:ext>
            </a:extLst>
          </p:cNvPr>
          <p:cNvGrpSpPr/>
          <p:nvPr/>
        </p:nvGrpSpPr>
        <p:grpSpPr>
          <a:xfrm>
            <a:off x="446400" y="860400"/>
            <a:ext cx="11314800" cy="5367220"/>
            <a:chOff x="112043" y="724942"/>
            <a:chExt cx="12005590" cy="5767219"/>
          </a:xfrm>
        </p:grpSpPr>
        <p:pic>
          <p:nvPicPr>
            <p:cNvPr id="75" name="Obraz 74">
              <a:extLst>
                <a:ext uri="{FF2B5EF4-FFF2-40B4-BE49-F238E27FC236}">
                  <a16:creationId xmlns:a16="http://schemas.microsoft.com/office/drawing/2014/main" id="{CB542517-ED24-4021-BD0D-95505FFDA4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2682" y="934355"/>
              <a:ext cx="825856" cy="1383208"/>
            </a:xfrm>
            <a:prstGeom prst="rect">
              <a:avLst/>
            </a:prstGeom>
          </p:spPr>
        </p:pic>
        <p:grpSp>
          <p:nvGrpSpPr>
            <p:cNvPr id="76" name="Grupa 75">
              <a:extLst>
                <a:ext uri="{FF2B5EF4-FFF2-40B4-BE49-F238E27FC236}">
                  <a16:creationId xmlns:a16="http://schemas.microsoft.com/office/drawing/2014/main" id="{5EF6B882-D73C-461A-9B80-DEAFDFE90F94}"/>
                </a:ext>
              </a:extLst>
            </p:cNvPr>
            <p:cNvGrpSpPr/>
            <p:nvPr/>
          </p:nvGrpSpPr>
          <p:grpSpPr>
            <a:xfrm>
              <a:off x="112043" y="729555"/>
              <a:ext cx="2403809" cy="1833354"/>
              <a:chOff x="2328763" y="729555"/>
              <a:chExt cx="2403809" cy="1833354"/>
            </a:xfrm>
          </p:grpSpPr>
          <p:sp>
            <p:nvSpPr>
              <p:cNvPr id="125" name="Prostokąt: zagięty narożnik 124">
                <a:extLst>
                  <a:ext uri="{FF2B5EF4-FFF2-40B4-BE49-F238E27FC236}">
                    <a16:creationId xmlns:a16="http://schemas.microsoft.com/office/drawing/2014/main" id="{C22920FB-CBD2-422C-8F7E-FEAB86770817}"/>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pole tekstowe 125">
                <a:extLst>
                  <a:ext uri="{FF2B5EF4-FFF2-40B4-BE49-F238E27FC236}">
                    <a16:creationId xmlns:a16="http://schemas.microsoft.com/office/drawing/2014/main" id="{824EB694-3CA1-4E20-9BC5-B0D6B23869E5}"/>
                  </a:ext>
                </a:extLst>
              </p:cNvPr>
              <p:cNvSpPr txBox="1"/>
              <p:nvPr/>
            </p:nvSpPr>
            <p:spPr>
              <a:xfrm>
                <a:off x="2375341" y="1306195"/>
                <a:ext cx="2357231" cy="1256714"/>
              </a:xfrm>
              <a:prstGeom prst="rect">
                <a:avLst/>
              </a:prstGeom>
              <a:noFill/>
            </p:spPr>
            <p:txBody>
              <a:bodyPr wrap="square" rtlCol="0">
                <a:spAutoFit/>
              </a:bodyPr>
              <a:lstStyle/>
              <a:p>
                <a:r>
                  <a:rPr lang="pl-PL" sz="1400" b="1" dirty="0">
                    <a:solidFill>
                      <a:srgbClr val="006600"/>
                    </a:solidFill>
                  </a:rPr>
                  <a:t>BROCCOLI, CARROT, CUCUMBER, DILL, LEEKS, LETTUCE, PARSLEY, STRAWBERRY, SWISS CHARD, TOMATO</a:t>
                </a:r>
              </a:p>
            </p:txBody>
          </p:sp>
          <p:pic>
            <p:nvPicPr>
              <p:cNvPr id="127" name="Obraz 126">
                <a:extLst>
                  <a:ext uri="{FF2B5EF4-FFF2-40B4-BE49-F238E27FC236}">
                    <a16:creationId xmlns:a16="http://schemas.microsoft.com/office/drawing/2014/main" id="{89A1B73D-34E7-4E94-9AB8-EA938101F7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77" name="pole tekstowe 76">
              <a:extLst>
                <a:ext uri="{FF2B5EF4-FFF2-40B4-BE49-F238E27FC236}">
                  <a16:creationId xmlns:a16="http://schemas.microsoft.com/office/drawing/2014/main" id="{4105D4D2-1408-4776-8189-F237ECF0DAC4}"/>
                </a:ext>
              </a:extLst>
            </p:cNvPr>
            <p:cNvSpPr txBox="1"/>
            <p:nvPr/>
          </p:nvSpPr>
          <p:spPr>
            <a:xfrm>
              <a:off x="2204506" y="2319676"/>
              <a:ext cx="1611714" cy="496071"/>
            </a:xfrm>
            <a:prstGeom prst="rect">
              <a:avLst/>
            </a:prstGeom>
            <a:noFill/>
          </p:spPr>
          <p:txBody>
            <a:bodyPr wrap="square" rtlCol="0">
              <a:spAutoFit/>
            </a:bodyPr>
            <a:lstStyle/>
            <a:p>
              <a:pPr algn="ctr"/>
              <a:r>
                <a:rPr lang="pl-PL" sz="2400" b="1" dirty="0">
                  <a:solidFill>
                    <a:srgbClr val="231F20"/>
                  </a:solidFill>
                </a:rPr>
                <a:t>ONION</a:t>
              </a:r>
            </a:p>
          </p:txBody>
        </p:sp>
        <p:sp>
          <p:nvSpPr>
            <p:cNvPr id="78" name="Prostokąt: zagięty narożnik 77">
              <a:extLst>
                <a:ext uri="{FF2B5EF4-FFF2-40B4-BE49-F238E27FC236}">
                  <a16:creationId xmlns:a16="http://schemas.microsoft.com/office/drawing/2014/main" id="{B1F2350F-D3D0-48EC-9D57-1234626DFE0F}"/>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ole tekstowe 78">
              <a:extLst>
                <a:ext uri="{FF2B5EF4-FFF2-40B4-BE49-F238E27FC236}">
                  <a16:creationId xmlns:a16="http://schemas.microsoft.com/office/drawing/2014/main" id="{101EFF0B-2775-4EFC-9AC4-85D76809D1ED}"/>
                </a:ext>
              </a:extLst>
            </p:cNvPr>
            <p:cNvSpPr txBox="1"/>
            <p:nvPr/>
          </p:nvSpPr>
          <p:spPr>
            <a:xfrm>
              <a:off x="3722191" y="1682995"/>
              <a:ext cx="2198974" cy="307777"/>
            </a:xfrm>
            <a:prstGeom prst="rect">
              <a:avLst/>
            </a:prstGeom>
            <a:noFill/>
          </p:spPr>
          <p:txBody>
            <a:bodyPr wrap="square" rtlCol="0">
              <a:spAutoFit/>
            </a:bodyPr>
            <a:lstStyle/>
            <a:p>
              <a:r>
                <a:rPr lang="pl-PL" sz="1400" b="1" dirty="0">
                  <a:solidFill>
                    <a:srgbClr val="FF0000"/>
                  </a:solidFill>
                </a:rPr>
                <a:t>BEANS, PEAS</a:t>
              </a:r>
            </a:p>
          </p:txBody>
        </p:sp>
        <p:pic>
          <p:nvPicPr>
            <p:cNvPr id="80" name="Obraz 79">
              <a:extLst>
                <a:ext uri="{FF2B5EF4-FFF2-40B4-BE49-F238E27FC236}">
                  <a16:creationId xmlns:a16="http://schemas.microsoft.com/office/drawing/2014/main" id="{183E8108-0214-4E67-A17B-883BC38C51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81" name="Obraz 80">
              <a:extLst>
                <a:ext uri="{FF2B5EF4-FFF2-40B4-BE49-F238E27FC236}">
                  <a16:creationId xmlns:a16="http://schemas.microsoft.com/office/drawing/2014/main" id="{B7BA4853-64F6-4F85-B5C7-F3438C4F2E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9273" y="2880457"/>
              <a:ext cx="1152674" cy="1179111"/>
            </a:xfrm>
            <a:prstGeom prst="rect">
              <a:avLst/>
            </a:prstGeom>
          </p:spPr>
        </p:pic>
        <p:grpSp>
          <p:nvGrpSpPr>
            <p:cNvPr id="82" name="Grupa 81">
              <a:extLst>
                <a:ext uri="{FF2B5EF4-FFF2-40B4-BE49-F238E27FC236}">
                  <a16:creationId xmlns:a16="http://schemas.microsoft.com/office/drawing/2014/main" id="{F459AFAE-B803-47E5-B439-8D04C5CA780A}"/>
                </a:ext>
              </a:extLst>
            </p:cNvPr>
            <p:cNvGrpSpPr/>
            <p:nvPr/>
          </p:nvGrpSpPr>
          <p:grpSpPr>
            <a:xfrm>
              <a:off x="112043" y="2573609"/>
              <a:ext cx="2403809" cy="1822915"/>
              <a:chOff x="2328763" y="729555"/>
              <a:chExt cx="2403809" cy="1822915"/>
            </a:xfrm>
          </p:grpSpPr>
          <p:sp>
            <p:nvSpPr>
              <p:cNvPr id="122" name="Prostokąt: zagięty narożnik 121">
                <a:extLst>
                  <a:ext uri="{FF2B5EF4-FFF2-40B4-BE49-F238E27FC236}">
                    <a16:creationId xmlns:a16="http://schemas.microsoft.com/office/drawing/2014/main" id="{944F6D98-924D-49BB-B9A2-52784B004A8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3" name="pole tekstowe 122">
                <a:extLst>
                  <a:ext uri="{FF2B5EF4-FFF2-40B4-BE49-F238E27FC236}">
                    <a16:creationId xmlns:a16="http://schemas.microsoft.com/office/drawing/2014/main" id="{5F914629-D6C5-4191-B6E2-C4BD69B3C686}"/>
                  </a:ext>
                </a:extLst>
              </p:cNvPr>
              <p:cNvSpPr txBox="1"/>
              <p:nvPr/>
            </p:nvSpPr>
            <p:spPr>
              <a:xfrm>
                <a:off x="2375341" y="1270683"/>
                <a:ext cx="2357231" cy="1256714"/>
              </a:xfrm>
              <a:prstGeom prst="rect">
                <a:avLst/>
              </a:prstGeom>
              <a:noFill/>
            </p:spPr>
            <p:txBody>
              <a:bodyPr wrap="square" rtlCol="0">
                <a:spAutoFit/>
              </a:bodyPr>
              <a:lstStyle/>
              <a:p>
                <a:r>
                  <a:rPr lang="pl-PL" sz="1400" b="1" dirty="0">
                    <a:solidFill>
                      <a:srgbClr val="006600"/>
                    </a:solidFill>
                  </a:rPr>
                  <a:t>BROCCOLI, CARROT, CAULIFLOWER, CUCUMBER, DILL, GARLIC, ONION, SPINACH, SQUASH, STRAWBERRY, TOMATO</a:t>
                </a:r>
              </a:p>
            </p:txBody>
          </p:sp>
          <p:pic>
            <p:nvPicPr>
              <p:cNvPr id="124" name="Obraz 123">
                <a:extLst>
                  <a:ext uri="{FF2B5EF4-FFF2-40B4-BE49-F238E27FC236}">
                    <a16:creationId xmlns:a16="http://schemas.microsoft.com/office/drawing/2014/main" id="{06370A18-02DB-4C58-AAE2-FCDF7D67640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3" name="pole tekstowe 82">
              <a:extLst>
                <a:ext uri="{FF2B5EF4-FFF2-40B4-BE49-F238E27FC236}">
                  <a16:creationId xmlns:a16="http://schemas.microsoft.com/office/drawing/2014/main" id="{6B30D8C7-156F-476A-BB49-96C3CA83F856}"/>
                </a:ext>
              </a:extLst>
            </p:cNvPr>
            <p:cNvSpPr txBox="1"/>
            <p:nvPr/>
          </p:nvSpPr>
          <p:spPr>
            <a:xfrm>
              <a:off x="2204506" y="4163730"/>
              <a:ext cx="1611714" cy="496071"/>
            </a:xfrm>
            <a:prstGeom prst="rect">
              <a:avLst/>
            </a:prstGeom>
            <a:noFill/>
          </p:spPr>
          <p:txBody>
            <a:bodyPr wrap="square" rtlCol="0">
              <a:spAutoFit/>
            </a:bodyPr>
            <a:lstStyle/>
            <a:p>
              <a:pPr algn="ctr"/>
              <a:r>
                <a:rPr lang="pl-PL" sz="2400" b="1" dirty="0">
                  <a:solidFill>
                    <a:srgbClr val="231F20"/>
                  </a:solidFill>
                </a:rPr>
                <a:t>LETTUCE</a:t>
              </a:r>
            </a:p>
          </p:txBody>
        </p:sp>
        <p:sp>
          <p:nvSpPr>
            <p:cNvPr id="84" name="Prostokąt: zagięty narożnik 83">
              <a:extLst>
                <a:ext uri="{FF2B5EF4-FFF2-40B4-BE49-F238E27FC236}">
                  <a16:creationId xmlns:a16="http://schemas.microsoft.com/office/drawing/2014/main" id="{2F8CDA59-7F01-4846-ABF7-BD111DD6752F}"/>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5" name="Obraz 84">
              <a:extLst>
                <a:ext uri="{FF2B5EF4-FFF2-40B4-BE49-F238E27FC236}">
                  <a16:creationId xmlns:a16="http://schemas.microsoft.com/office/drawing/2014/main" id="{B71CFCB3-72C2-4954-9AC3-92359C3B44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86" name="Obraz 85">
              <a:extLst>
                <a:ext uri="{FF2B5EF4-FFF2-40B4-BE49-F238E27FC236}">
                  <a16:creationId xmlns:a16="http://schemas.microsoft.com/office/drawing/2014/main" id="{280A9C0F-F6AB-44B2-8014-3743C2F040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7930" y="4610769"/>
              <a:ext cx="1060459" cy="1383208"/>
            </a:xfrm>
            <a:prstGeom prst="rect">
              <a:avLst/>
            </a:prstGeom>
          </p:spPr>
        </p:pic>
        <p:grpSp>
          <p:nvGrpSpPr>
            <p:cNvPr id="87" name="Grupa 86">
              <a:extLst>
                <a:ext uri="{FF2B5EF4-FFF2-40B4-BE49-F238E27FC236}">
                  <a16:creationId xmlns:a16="http://schemas.microsoft.com/office/drawing/2014/main" id="{BA204155-65C4-4255-A14E-22949736DB0F}"/>
                </a:ext>
              </a:extLst>
            </p:cNvPr>
            <p:cNvGrpSpPr/>
            <p:nvPr/>
          </p:nvGrpSpPr>
          <p:grpSpPr>
            <a:xfrm>
              <a:off x="112043" y="4405969"/>
              <a:ext cx="2403809" cy="1822915"/>
              <a:chOff x="2328763" y="729555"/>
              <a:chExt cx="2403809" cy="1822915"/>
            </a:xfrm>
          </p:grpSpPr>
          <p:sp>
            <p:nvSpPr>
              <p:cNvPr id="119" name="Prostokąt: zagięty narożnik 118">
                <a:extLst>
                  <a:ext uri="{FF2B5EF4-FFF2-40B4-BE49-F238E27FC236}">
                    <a16:creationId xmlns:a16="http://schemas.microsoft.com/office/drawing/2014/main" id="{AA9C6F5B-FD4E-46A7-BD2E-E1EAD10F6A20}"/>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pole tekstowe 119">
                <a:extLst>
                  <a:ext uri="{FF2B5EF4-FFF2-40B4-BE49-F238E27FC236}">
                    <a16:creationId xmlns:a16="http://schemas.microsoft.com/office/drawing/2014/main" id="{900860ED-6F36-484B-9BE4-5A4A1A6F10F3}"/>
                  </a:ext>
                </a:extLst>
              </p:cNvPr>
              <p:cNvSpPr txBox="1"/>
              <p:nvPr/>
            </p:nvSpPr>
            <p:spPr>
              <a:xfrm>
                <a:off x="2375341" y="1403849"/>
                <a:ext cx="2357231" cy="1025213"/>
              </a:xfrm>
              <a:prstGeom prst="rect">
                <a:avLst/>
              </a:prstGeom>
              <a:noFill/>
            </p:spPr>
            <p:txBody>
              <a:bodyPr wrap="square" rtlCol="0">
                <a:spAutoFit/>
              </a:bodyPr>
              <a:lstStyle/>
              <a:p>
                <a:r>
                  <a:rPr lang="pl-PL" sz="1400" b="1" dirty="0">
                    <a:solidFill>
                      <a:srgbClr val="006600"/>
                    </a:solidFill>
                  </a:rPr>
                  <a:t>BASIL, CARROT, CUCUMBER, OREGANO, PARSLEY, PEAS, SQUASH, SWISS CHARD, TOMATO</a:t>
                </a:r>
              </a:p>
            </p:txBody>
          </p:sp>
          <p:pic>
            <p:nvPicPr>
              <p:cNvPr id="121" name="Obraz 120">
                <a:extLst>
                  <a:ext uri="{FF2B5EF4-FFF2-40B4-BE49-F238E27FC236}">
                    <a16:creationId xmlns:a16="http://schemas.microsoft.com/office/drawing/2014/main" id="{6DEA8943-6AF2-4491-92F3-E9FDE0DAD6C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8" name="pole tekstowe 87">
              <a:extLst>
                <a:ext uri="{FF2B5EF4-FFF2-40B4-BE49-F238E27FC236}">
                  <a16:creationId xmlns:a16="http://schemas.microsoft.com/office/drawing/2014/main" id="{558C3B61-0402-4023-980A-3ED9F26D02AD}"/>
                </a:ext>
              </a:extLst>
            </p:cNvPr>
            <p:cNvSpPr txBox="1"/>
            <p:nvPr/>
          </p:nvSpPr>
          <p:spPr>
            <a:xfrm>
              <a:off x="2204506" y="5996090"/>
              <a:ext cx="1611714" cy="496071"/>
            </a:xfrm>
            <a:prstGeom prst="rect">
              <a:avLst/>
            </a:prstGeom>
            <a:noFill/>
          </p:spPr>
          <p:txBody>
            <a:bodyPr wrap="square" rtlCol="0">
              <a:spAutoFit/>
            </a:bodyPr>
            <a:lstStyle/>
            <a:p>
              <a:pPr algn="ctr"/>
              <a:r>
                <a:rPr lang="pl-PL" sz="2400" b="1" dirty="0">
                  <a:solidFill>
                    <a:srgbClr val="231F20"/>
                  </a:solidFill>
                </a:rPr>
                <a:t>PEPPER</a:t>
              </a:r>
            </a:p>
          </p:txBody>
        </p:sp>
        <p:sp>
          <p:nvSpPr>
            <p:cNvPr id="89" name="Prostokąt: zagięty narożnik 88">
              <a:extLst>
                <a:ext uri="{FF2B5EF4-FFF2-40B4-BE49-F238E27FC236}">
                  <a16:creationId xmlns:a16="http://schemas.microsoft.com/office/drawing/2014/main" id="{53DC2794-FB92-4D55-932C-A87809069DD1}"/>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ole tekstowe 89">
              <a:extLst>
                <a:ext uri="{FF2B5EF4-FFF2-40B4-BE49-F238E27FC236}">
                  <a16:creationId xmlns:a16="http://schemas.microsoft.com/office/drawing/2014/main" id="{BF802706-C88C-4151-9444-DC570928E17F}"/>
                </a:ext>
              </a:extLst>
            </p:cNvPr>
            <p:cNvSpPr txBox="1"/>
            <p:nvPr/>
          </p:nvSpPr>
          <p:spPr>
            <a:xfrm>
              <a:off x="3722191" y="5270633"/>
              <a:ext cx="2198974" cy="523220"/>
            </a:xfrm>
            <a:prstGeom prst="rect">
              <a:avLst/>
            </a:prstGeom>
            <a:noFill/>
          </p:spPr>
          <p:txBody>
            <a:bodyPr wrap="square" rtlCol="0">
              <a:spAutoFit/>
            </a:bodyPr>
            <a:lstStyle/>
            <a:p>
              <a:r>
                <a:rPr lang="pl-PL" sz="1400" b="1" dirty="0">
                  <a:solidFill>
                    <a:srgbClr val="FF0000"/>
                  </a:solidFill>
                </a:rPr>
                <a:t>BEANS, BROCCOLI, CAULIFLOWER</a:t>
              </a:r>
            </a:p>
          </p:txBody>
        </p:sp>
        <p:pic>
          <p:nvPicPr>
            <p:cNvPr id="91" name="Obraz 90">
              <a:extLst>
                <a:ext uri="{FF2B5EF4-FFF2-40B4-BE49-F238E27FC236}">
                  <a16:creationId xmlns:a16="http://schemas.microsoft.com/office/drawing/2014/main" id="{B1861BFC-DFEE-4784-BB61-6C371F7DB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92" name="Obraz 91">
              <a:extLst>
                <a:ext uri="{FF2B5EF4-FFF2-40B4-BE49-F238E27FC236}">
                  <a16:creationId xmlns:a16="http://schemas.microsoft.com/office/drawing/2014/main" id="{E04519BA-2C38-427B-A03B-AC951AF17B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16404" y="929742"/>
              <a:ext cx="1041205" cy="1383208"/>
            </a:xfrm>
            <a:prstGeom prst="rect">
              <a:avLst/>
            </a:prstGeom>
          </p:spPr>
        </p:pic>
        <p:grpSp>
          <p:nvGrpSpPr>
            <p:cNvPr id="93" name="Grupa 92">
              <a:extLst>
                <a:ext uri="{FF2B5EF4-FFF2-40B4-BE49-F238E27FC236}">
                  <a16:creationId xmlns:a16="http://schemas.microsoft.com/office/drawing/2014/main" id="{1F663A8E-DC81-4A30-AE80-32B736346F75}"/>
                </a:ext>
              </a:extLst>
            </p:cNvPr>
            <p:cNvGrpSpPr/>
            <p:nvPr/>
          </p:nvGrpSpPr>
          <p:grpSpPr>
            <a:xfrm>
              <a:off x="6203440" y="724942"/>
              <a:ext cx="2403809" cy="1822915"/>
              <a:chOff x="2328763" y="729555"/>
              <a:chExt cx="2403809" cy="1822915"/>
            </a:xfrm>
          </p:grpSpPr>
          <p:sp>
            <p:nvSpPr>
              <p:cNvPr id="116" name="Prostokąt: zagięty narożnik 115">
                <a:extLst>
                  <a:ext uri="{FF2B5EF4-FFF2-40B4-BE49-F238E27FC236}">
                    <a16:creationId xmlns:a16="http://schemas.microsoft.com/office/drawing/2014/main" id="{03397009-897E-43E5-9FDC-A6FC55E3DFE4}"/>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7" name="pole tekstowe 116">
                <a:extLst>
                  <a:ext uri="{FF2B5EF4-FFF2-40B4-BE49-F238E27FC236}">
                    <a16:creationId xmlns:a16="http://schemas.microsoft.com/office/drawing/2014/main" id="{FF6A56A1-C4E0-4E2A-AEC7-1339BBDA6BC4}"/>
                  </a:ext>
                </a:extLst>
              </p:cNvPr>
              <p:cNvSpPr txBox="1"/>
              <p:nvPr/>
            </p:nvSpPr>
            <p:spPr>
              <a:xfrm>
                <a:off x="2375341" y="1473890"/>
                <a:ext cx="2357231" cy="793714"/>
              </a:xfrm>
              <a:prstGeom prst="rect">
                <a:avLst/>
              </a:prstGeom>
              <a:noFill/>
            </p:spPr>
            <p:txBody>
              <a:bodyPr wrap="square" rtlCol="0">
                <a:spAutoFit/>
              </a:bodyPr>
              <a:lstStyle/>
              <a:p>
                <a:r>
                  <a:rPr lang="pl-PL" sz="1400" b="1" dirty="0">
                    <a:solidFill>
                      <a:srgbClr val="006600"/>
                    </a:solidFill>
                  </a:rPr>
                  <a:t>BROCCOLI, CAULIFLOWER, LETTUCE, STRAWBERRY, TOMATO</a:t>
                </a:r>
              </a:p>
            </p:txBody>
          </p:sp>
          <p:pic>
            <p:nvPicPr>
              <p:cNvPr id="118" name="Obraz 117">
                <a:extLst>
                  <a:ext uri="{FF2B5EF4-FFF2-40B4-BE49-F238E27FC236}">
                    <a16:creationId xmlns:a16="http://schemas.microsoft.com/office/drawing/2014/main" id="{7AA8F2EB-9FAE-40C5-86A6-5E38EEBA7BD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94" name="pole tekstowe 93">
              <a:extLst>
                <a:ext uri="{FF2B5EF4-FFF2-40B4-BE49-F238E27FC236}">
                  <a16:creationId xmlns:a16="http://schemas.microsoft.com/office/drawing/2014/main" id="{8A928061-F553-4E61-8C16-A522B895780E}"/>
                </a:ext>
              </a:extLst>
            </p:cNvPr>
            <p:cNvSpPr txBox="1"/>
            <p:nvPr/>
          </p:nvSpPr>
          <p:spPr>
            <a:xfrm>
              <a:off x="8295903" y="2315063"/>
              <a:ext cx="1611714" cy="496071"/>
            </a:xfrm>
            <a:prstGeom prst="rect">
              <a:avLst/>
            </a:prstGeom>
            <a:noFill/>
          </p:spPr>
          <p:txBody>
            <a:bodyPr wrap="square" rtlCol="0">
              <a:spAutoFit/>
            </a:bodyPr>
            <a:lstStyle/>
            <a:p>
              <a:pPr algn="ctr"/>
              <a:r>
                <a:rPr lang="pl-PL" sz="2400" b="1" dirty="0">
                  <a:solidFill>
                    <a:srgbClr val="231F20"/>
                  </a:solidFill>
                </a:rPr>
                <a:t>GARLIC</a:t>
              </a:r>
            </a:p>
          </p:txBody>
        </p:sp>
        <p:sp>
          <p:nvSpPr>
            <p:cNvPr id="95" name="Prostokąt: zagięty narożnik 94">
              <a:extLst>
                <a:ext uri="{FF2B5EF4-FFF2-40B4-BE49-F238E27FC236}">
                  <a16:creationId xmlns:a16="http://schemas.microsoft.com/office/drawing/2014/main" id="{F05F5D4D-7D93-4052-9801-05A0B9FE82F2}"/>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ole tekstowe 95">
              <a:extLst>
                <a:ext uri="{FF2B5EF4-FFF2-40B4-BE49-F238E27FC236}">
                  <a16:creationId xmlns:a16="http://schemas.microsoft.com/office/drawing/2014/main" id="{D49D413C-050F-43DB-980F-511F84023805}"/>
                </a:ext>
              </a:extLst>
            </p:cNvPr>
            <p:cNvSpPr txBox="1"/>
            <p:nvPr/>
          </p:nvSpPr>
          <p:spPr>
            <a:xfrm>
              <a:off x="9813589" y="1714695"/>
              <a:ext cx="2198974" cy="307777"/>
            </a:xfrm>
            <a:prstGeom prst="rect">
              <a:avLst/>
            </a:prstGeom>
            <a:noFill/>
          </p:spPr>
          <p:txBody>
            <a:bodyPr wrap="square" rtlCol="0">
              <a:spAutoFit/>
            </a:bodyPr>
            <a:lstStyle/>
            <a:p>
              <a:r>
                <a:rPr lang="pl-PL" sz="1400" b="1" dirty="0">
                  <a:solidFill>
                    <a:srgbClr val="FF0000"/>
                  </a:solidFill>
                </a:rPr>
                <a:t>BEANS, PEAS</a:t>
              </a:r>
            </a:p>
          </p:txBody>
        </p:sp>
        <p:pic>
          <p:nvPicPr>
            <p:cNvPr id="97" name="Obraz 96">
              <a:extLst>
                <a:ext uri="{FF2B5EF4-FFF2-40B4-BE49-F238E27FC236}">
                  <a16:creationId xmlns:a16="http://schemas.microsoft.com/office/drawing/2014/main" id="{EB4F5B26-7151-4240-BAAC-3DFB0F999E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98" name="Obraz 97">
              <a:extLst>
                <a:ext uri="{FF2B5EF4-FFF2-40B4-BE49-F238E27FC236}">
                  <a16:creationId xmlns:a16="http://schemas.microsoft.com/office/drawing/2014/main" id="{E56E49D0-6EBB-49FD-B8D4-56EF914367B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3325" y="2773796"/>
              <a:ext cx="787364" cy="1383208"/>
            </a:xfrm>
            <a:prstGeom prst="rect">
              <a:avLst/>
            </a:prstGeom>
          </p:spPr>
        </p:pic>
        <p:grpSp>
          <p:nvGrpSpPr>
            <p:cNvPr id="99" name="Grupa 98">
              <a:extLst>
                <a:ext uri="{FF2B5EF4-FFF2-40B4-BE49-F238E27FC236}">
                  <a16:creationId xmlns:a16="http://schemas.microsoft.com/office/drawing/2014/main" id="{79AE1989-0170-44B3-B259-CC2C7211F34D}"/>
                </a:ext>
              </a:extLst>
            </p:cNvPr>
            <p:cNvGrpSpPr/>
            <p:nvPr/>
          </p:nvGrpSpPr>
          <p:grpSpPr>
            <a:xfrm>
              <a:off x="6203440" y="2568996"/>
              <a:ext cx="2403809" cy="1822915"/>
              <a:chOff x="2328763" y="729555"/>
              <a:chExt cx="2403809" cy="1822915"/>
            </a:xfrm>
          </p:grpSpPr>
          <p:sp>
            <p:nvSpPr>
              <p:cNvPr id="113" name="Prostokąt: zagięty narożnik 112">
                <a:extLst>
                  <a:ext uri="{FF2B5EF4-FFF2-40B4-BE49-F238E27FC236}">
                    <a16:creationId xmlns:a16="http://schemas.microsoft.com/office/drawing/2014/main" id="{F5B9D694-F547-445F-8642-7E8323EB9FE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pole tekstowe 113">
                <a:extLst>
                  <a:ext uri="{FF2B5EF4-FFF2-40B4-BE49-F238E27FC236}">
                    <a16:creationId xmlns:a16="http://schemas.microsoft.com/office/drawing/2014/main" id="{AB8CF017-7F0B-4D5F-9F9C-EF185ABFAC47}"/>
                  </a:ext>
                </a:extLst>
              </p:cNvPr>
              <p:cNvSpPr txBox="1"/>
              <p:nvPr/>
            </p:nvSpPr>
            <p:spPr>
              <a:xfrm>
                <a:off x="2375341" y="1713385"/>
                <a:ext cx="2357231" cy="330715"/>
              </a:xfrm>
              <a:prstGeom prst="rect">
                <a:avLst/>
              </a:prstGeom>
              <a:noFill/>
            </p:spPr>
            <p:txBody>
              <a:bodyPr wrap="square" rtlCol="0">
                <a:spAutoFit/>
              </a:bodyPr>
              <a:lstStyle/>
              <a:p>
                <a:r>
                  <a:rPr lang="pl-PL" sz="1400" b="1" dirty="0">
                    <a:solidFill>
                      <a:srgbClr val="006600"/>
                    </a:solidFill>
                  </a:rPr>
                  <a:t>CARROT, ONION, SPINACH</a:t>
                </a:r>
              </a:p>
            </p:txBody>
          </p:sp>
          <p:pic>
            <p:nvPicPr>
              <p:cNvPr id="115" name="Obraz 114">
                <a:extLst>
                  <a:ext uri="{FF2B5EF4-FFF2-40B4-BE49-F238E27FC236}">
                    <a16:creationId xmlns:a16="http://schemas.microsoft.com/office/drawing/2014/main" id="{2D78D5B2-2E40-4B31-8467-998AC8CAB5C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0" name="pole tekstowe 99">
              <a:extLst>
                <a:ext uri="{FF2B5EF4-FFF2-40B4-BE49-F238E27FC236}">
                  <a16:creationId xmlns:a16="http://schemas.microsoft.com/office/drawing/2014/main" id="{3CC2A73D-84F2-40AE-B855-2F6483606723}"/>
                </a:ext>
              </a:extLst>
            </p:cNvPr>
            <p:cNvSpPr txBox="1"/>
            <p:nvPr/>
          </p:nvSpPr>
          <p:spPr>
            <a:xfrm>
              <a:off x="8295903" y="4159117"/>
              <a:ext cx="1611714" cy="496071"/>
            </a:xfrm>
            <a:prstGeom prst="rect">
              <a:avLst/>
            </a:prstGeom>
            <a:noFill/>
          </p:spPr>
          <p:txBody>
            <a:bodyPr wrap="square" rtlCol="0">
              <a:spAutoFit/>
            </a:bodyPr>
            <a:lstStyle/>
            <a:p>
              <a:pPr algn="ctr"/>
              <a:r>
                <a:rPr lang="pl-PL" sz="2400" b="1" dirty="0">
                  <a:solidFill>
                    <a:srgbClr val="231F20"/>
                  </a:solidFill>
                </a:rPr>
                <a:t>LEEK</a:t>
              </a:r>
            </a:p>
          </p:txBody>
        </p:sp>
        <p:sp>
          <p:nvSpPr>
            <p:cNvPr id="101" name="Prostokąt: zagięty narożnik 100">
              <a:extLst>
                <a:ext uri="{FF2B5EF4-FFF2-40B4-BE49-F238E27FC236}">
                  <a16:creationId xmlns:a16="http://schemas.microsoft.com/office/drawing/2014/main" id="{0DD4A0F9-C8BC-4BBF-ACCB-CB851B981091}"/>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pole tekstowe 101">
              <a:extLst>
                <a:ext uri="{FF2B5EF4-FFF2-40B4-BE49-F238E27FC236}">
                  <a16:creationId xmlns:a16="http://schemas.microsoft.com/office/drawing/2014/main" id="{07A73529-EDED-4C29-91B9-DE8B93D57B1C}"/>
                </a:ext>
              </a:extLst>
            </p:cNvPr>
            <p:cNvSpPr txBox="1"/>
            <p:nvPr/>
          </p:nvSpPr>
          <p:spPr>
            <a:xfrm>
              <a:off x="9813588" y="3407026"/>
              <a:ext cx="2198974" cy="307777"/>
            </a:xfrm>
            <a:prstGeom prst="rect">
              <a:avLst/>
            </a:prstGeom>
            <a:noFill/>
          </p:spPr>
          <p:txBody>
            <a:bodyPr wrap="square" rtlCol="0">
              <a:spAutoFit/>
            </a:bodyPr>
            <a:lstStyle/>
            <a:p>
              <a:r>
                <a:rPr lang="pl-PL" sz="1400" b="1" dirty="0">
                  <a:solidFill>
                    <a:srgbClr val="FF0000"/>
                  </a:solidFill>
                </a:rPr>
                <a:t>BEANS, PEAS</a:t>
              </a:r>
            </a:p>
          </p:txBody>
        </p:sp>
        <p:pic>
          <p:nvPicPr>
            <p:cNvPr id="103" name="Obraz 102">
              <a:extLst>
                <a:ext uri="{FF2B5EF4-FFF2-40B4-BE49-F238E27FC236}">
                  <a16:creationId xmlns:a16="http://schemas.microsoft.com/office/drawing/2014/main" id="{38D03382-9E23-4BC0-8F9A-A2523E48C1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104" name="Obraz 103">
              <a:extLst>
                <a:ext uri="{FF2B5EF4-FFF2-40B4-BE49-F238E27FC236}">
                  <a16:creationId xmlns:a16="http://schemas.microsoft.com/office/drawing/2014/main" id="{A4766049-7D38-4B21-A19D-DA8B939B6F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6150" y="4606156"/>
              <a:ext cx="481714" cy="1383208"/>
            </a:xfrm>
            <a:prstGeom prst="rect">
              <a:avLst/>
            </a:prstGeom>
          </p:spPr>
        </p:pic>
        <p:grpSp>
          <p:nvGrpSpPr>
            <p:cNvPr id="105" name="Grupa 104">
              <a:extLst>
                <a:ext uri="{FF2B5EF4-FFF2-40B4-BE49-F238E27FC236}">
                  <a16:creationId xmlns:a16="http://schemas.microsoft.com/office/drawing/2014/main" id="{57CF3DBB-EBF9-441E-8EA1-F658FBD050FB}"/>
                </a:ext>
              </a:extLst>
            </p:cNvPr>
            <p:cNvGrpSpPr/>
            <p:nvPr/>
          </p:nvGrpSpPr>
          <p:grpSpPr>
            <a:xfrm>
              <a:off x="6203440" y="4401356"/>
              <a:ext cx="2410435" cy="1822915"/>
              <a:chOff x="2328763" y="729555"/>
              <a:chExt cx="2410435" cy="1822915"/>
            </a:xfrm>
          </p:grpSpPr>
          <p:sp>
            <p:nvSpPr>
              <p:cNvPr id="110" name="Prostokąt: zagięty narożnik 109">
                <a:extLst>
                  <a:ext uri="{FF2B5EF4-FFF2-40B4-BE49-F238E27FC236}">
                    <a16:creationId xmlns:a16="http://schemas.microsoft.com/office/drawing/2014/main" id="{09BA57C3-1A88-4043-BD9A-FEBAD75FAB8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1" name="pole tekstowe 110">
                <a:extLst>
                  <a:ext uri="{FF2B5EF4-FFF2-40B4-BE49-F238E27FC236}">
                    <a16:creationId xmlns:a16="http://schemas.microsoft.com/office/drawing/2014/main" id="{86CFEF57-D85A-4CEE-96E3-96ADE325904C}"/>
                  </a:ext>
                </a:extLst>
              </p:cNvPr>
              <p:cNvSpPr txBox="1"/>
              <p:nvPr/>
            </p:nvSpPr>
            <p:spPr>
              <a:xfrm>
                <a:off x="2381967" y="1521001"/>
                <a:ext cx="2357231" cy="793714"/>
              </a:xfrm>
              <a:prstGeom prst="rect">
                <a:avLst/>
              </a:prstGeom>
              <a:noFill/>
            </p:spPr>
            <p:txBody>
              <a:bodyPr wrap="square" rtlCol="0">
                <a:spAutoFit/>
              </a:bodyPr>
              <a:lstStyle/>
              <a:p>
                <a:r>
                  <a:rPr lang="pl-PL" sz="1400" b="1" dirty="0">
                    <a:solidFill>
                      <a:srgbClr val="006600"/>
                    </a:solidFill>
                  </a:rPr>
                  <a:t>CORN, BEANS, LETTUCE, MELON, PEAS, PEPPERS, TOMOATO</a:t>
                </a:r>
              </a:p>
            </p:txBody>
          </p:sp>
          <p:pic>
            <p:nvPicPr>
              <p:cNvPr id="112" name="Obraz 111">
                <a:extLst>
                  <a:ext uri="{FF2B5EF4-FFF2-40B4-BE49-F238E27FC236}">
                    <a16:creationId xmlns:a16="http://schemas.microsoft.com/office/drawing/2014/main" id="{F9D0CA01-3A64-403B-8326-0A899DF4542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6" name="pole tekstowe 105">
              <a:extLst>
                <a:ext uri="{FF2B5EF4-FFF2-40B4-BE49-F238E27FC236}">
                  <a16:creationId xmlns:a16="http://schemas.microsoft.com/office/drawing/2014/main" id="{78E09048-361E-41A4-AAFE-9677B44FEA99}"/>
                </a:ext>
              </a:extLst>
            </p:cNvPr>
            <p:cNvSpPr txBox="1"/>
            <p:nvPr/>
          </p:nvSpPr>
          <p:spPr>
            <a:xfrm>
              <a:off x="8295903" y="5991477"/>
              <a:ext cx="1611714" cy="496071"/>
            </a:xfrm>
            <a:prstGeom prst="rect">
              <a:avLst/>
            </a:prstGeom>
            <a:noFill/>
          </p:spPr>
          <p:txBody>
            <a:bodyPr wrap="square" rtlCol="0">
              <a:spAutoFit/>
            </a:bodyPr>
            <a:lstStyle/>
            <a:p>
              <a:pPr algn="ctr"/>
              <a:r>
                <a:rPr lang="pl-PL" sz="2400" b="1" dirty="0">
                  <a:solidFill>
                    <a:srgbClr val="231F20"/>
                  </a:solidFill>
                </a:rPr>
                <a:t>ZUCCHINI</a:t>
              </a:r>
            </a:p>
          </p:txBody>
        </p:sp>
        <p:sp>
          <p:nvSpPr>
            <p:cNvPr id="107" name="Prostokąt: zagięty narożnik 106">
              <a:extLst>
                <a:ext uri="{FF2B5EF4-FFF2-40B4-BE49-F238E27FC236}">
                  <a16:creationId xmlns:a16="http://schemas.microsoft.com/office/drawing/2014/main" id="{B3E67E05-C927-4839-B38F-32416EAA16B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pole tekstowe 107">
              <a:extLst>
                <a:ext uri="{FF2B5EF4-FFF2-40B4-BE49-F238E27FC236}">
                  <a16:creationId xmlns:a16="http://schemas.microsoft.com/office/drawing/2014/main" id="{0C21889D-1CE5-4E5C-ADA4-577854BCD3DE}"/>
                </a:ext>
              </a:extLst>
            </p:cNvPr>
            <p:cNvSpPr txBox="1"/>
            <p:nvPr/>
          </p:nvSpPr>
          <p:spPr>
            <a:xfrm>
              <a:off x="9813589" y="5212752"/>
              <a:ext cx="2198974" cy="793714"/>
            </a:xfrm>
            <a:prstGeom prst="rect">
              <a:avLst/>
            </a:prstGeom>
            <a:noFill/>
          </p:spPr>
          <p:txBody>
            <a:bodyPr wrap="square" rtlCol="0">
              <a:spAutoFit/>
            </a:bodyPr>
            <a:lstStyle/>
            <a:p>
              <a:r>
                <a:rPr lang="pl-PL" sz="1400" b="1" dirty="0">
                  <a:solidFill>
                    <a:srgbClr val="FF0000"/>
                  </a:solidFill>
                </a:rPr>
                <a:t>GARLIC, BEET, BROCCOLI, CAULIFLOWER, FENNEL, ONION</a:t>
              </a:r>
            </a:p>
          </p:txBody>
        </p:sp>
        <p:pic>
          <p:nvPicPr>
            <p:cNvPr id="109" name="Obraz 108">
              <a:extLst>
                <a:ext uri="{FF2B5EF4-FFF2-40B4-BE49-F238E27FC236}">
                  <a16:creationId xmlns:a16="http://schemas.microsoft.com/office/drawing/2014/main" id="{BB705298-F6C6-4D3B-84D1-9C9DB4A4F9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grpSp>
      <p:sp>
        <p:nvSpPr>
          <p:cNvPr id="2" name="Text Placeholder 3">
            <a:extLst>
              <a:ext uri="{FF2B5EF4-FFF2-40B4-BE49-F238E27FC236}">
                <a16:creationId xmlns:a16="http://schemas.microsoft.com/office/drawing/2014/main" id="{1D2E18CF-92C8-BD91-C850-6B69C88BE75A}"/>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Companion </a:t>
            </a:r>
            <a:r>
              <a:rPr lang="pl-PL" sz="3600" b="1" dirty="0" err="1">
                <a:solidFill>
                  <a:srgbClr val="000000"/>
                </a:solidFill>
              </a:rPr>
              <a:t>Cropping</a:t>
            </a:r>
            <a:r>
              <a:rPr lang="pl-PL" sz="3600" b="1" dirty="0">
                <a:solidFill>
                  <a:srgbClr val="000000"/>
                </a:solidFill>
              </a:rPr>
              <a:t> - Examples</a:t>
            </a:r>
            <a:endParaRPr lang="en-US" sz="3600" b="1" dirty="0">
              <a:solidFill>
                <a:srgbClr val="000000"/>
              </a:solidFill>
            </a:endParaRPr>
          </a:p>
        </p:txBody>
      </p:sp>
    </p:spTree>
    <p:extLst>
      <p:ext uri="{BB962C8B-B14F-4D97-AF65-F5344CB8AC3E}">
        <p14:creationId xmlns:p14="http://schemas.microsoft.com/office/powerpoint/2010/main" val="1381157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err="1"/>
              <a:t>Crop</a:t>
            </a:r>
            <a:r>
              <a:rPr lang="pl-PL" dirty="0"/>
              <a:t> </a:t>
            </a:r>
            <a:r>
              <a:rPr lang="pl-PL" dirty="0" err="1"/>
              <a:t>Succession</a:t>
            </a:r>
            <a:r>
              <a:rPr lang="pl-PL" dirty="0"/>
              <a:t> and </a:t>
            </a:r>
            <a:r>
              <a:rPr lang="pl-PL" dirty="0" err="1"/>
              <a:t>Rotation</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a:t>
            </a:r>
            <a:r>
              <a:rPr lang="pl-PL" dirty="0"/>
              <a:t>4</a:t>
            </a:r>
            <a:endParaRPr lang="en-US" dirty="0"/>
          </a:p>
        </p:txBody>
      </p:sp>
    </p:spTree>
    <p:extLst>
      <p:ext uri="{BB962C8B-B14F-4D97-AF65-F5344CB8AC3E}">
        <p14:creationId xmlns:p14="http://schemas.microsoft.com/office/powerpoint/2010/main" val="352157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07399" y="1882894"/>
            <a:ext cx="4867011" cy="3025975"/>
          </a:xfrm>
        </p:spPr>
        <p:txBody>
          <a:bodyPr/>
          <a:lstStyle/>
          <a:p>
            <a:r>
              <a:rPr lang="pl-PL" dirty="0" err="1"/>
              <a:t>Crop</a:t>
            </a:r>
            <a:r>
              <a:rPr lang="pl-PL" dirty="0"/>
              <a:t> </a:t>
            </a:r>
            <a:r>
              <a:rPr lang="pl-PL" dirty="0" err="1"/>
              <a:t>Succession</a:t>
            </a:r>
            <a:r>
              <a:rPr lang="pl-PL" dirty="0"/>
              <a:t> - </a:t>
            </a:r>
            <a:r>
              <a:rPr lang="en-US" dirty="0"/>
              <a:t>practice of planning and implementing the order in which different crops are grown on the same land over a set period of time, typically within a crop rotation system. It is very important to know the requirements of individual plant species and the conditions they leave behind for the successor plant.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dirty="0"/>
              <a:t>Crop Succession</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5" name="Grupa 24">
            <a:extLst>
              <a:ext uri="{FF2B5EF4-FFF2-40B4-BE49-F238E27FC236}">
                <a16:creationId xmlns:a16="http://schemas.microsoft.com/office/drawing/2014/main" id="{67885840-5F21-4858-99B6-7E9D2C945A8D}"/>
              </a:ext>
            </a:extLst>
          </p:cNvPr>
          <p:cNvGrpSpPr/>
          <p:nvPr/>
        </p:nvGrpSpPr>
        <p:grpSpPr>
          <a:xfrm>
            <a:off x="6536813" y="909607"/>
            <a:ext cx="5374136" cy="5277493"/>
            <a:chOff x="3444270" y="790108"/>
            <a:chExt cx="5303458" cy="5277493"/>
          </a:xfrm>
        </p:grpSpPr>
        <p:sp>
          <p:nvSpPr>
            <p:cNvPr id="26" name="Dowolny kształt: kształt 25">
              <a:extLst>
                <a:ext uri="{FF2B5EF4-FFF2-40B4-BE49-F238E27FC236}">
                  <a16:creationId xmlns:a16="http://schemas.microsoft.com/office/drawing/2014/main" id="{1BDAAF4D-2C5A-4B9B-9E63-50E824C57A4C}"/>
                </a:ext>
              </a:extLst>
            </p:cNvPr>
            <p:cNvSpPr/>
            <p:nvPr/>
          </p:nvSpPr>
          <p:spPr>
            <a:xfrm>
              <a:off x="3913902" y="1071879"/>
              <a:ext cx="4551680" cy="4551680"/>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blipFill>
              <a:blip r:embed="rId2"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4724" tIns="1020403" rIns="583116"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7" name="Dowolny kształt: kształt 26">
              <a:extLst>
                <a:ext uri="{FF2B5EF4-FFF2-40B4-BE49-F238E27FC236}">
                  <a16:creationId xmlns:a16="http://schemas.microsoft.com/office/drawing/2014/main" id="{01FD73CA-5988-4900-8F64-DD91DFAEB988}"/>
                </a:ext>
              </a:extLst>
            </p:cNvPr>
            <p:cNvSpPr/>
            <p:nvPr/>
          </p:nvSpPr>
          <p:spPr>
            <a:xfrm>
              <a:off x="3820159" y="1234439"/>
              <a:ext cx="4551680" cy="4551680"/>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blipFill>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6284" tIns="3035723" rIns="1112096" bIns="488951" numCol="1" spcCol="1270" anchor="ctr" anchorCtr="0">
              <a:noAutofit/>
            </a:bodyPr>
            <a:lstStyle/>
            <a:p>
              <a:pPr marL="0" lvl="0" indent="0" algn="ctr" defTabSz="2889250">
                <a:lnSpc>
                  <a:spcPct val="90000"/>
                </a:lnSpc>
                <a:spcBef>
                  <a:spcPct val="0"/>
                </a:spcBef>
                <a:spcAft>
                  <a:spcPct val="35000"/>
                </a:spcAft>
                <a:buNone/>
              </a:pPr>
              <a:endParaRPr lang="pl-PL" sz="6500" kern="1200" dirty="0"/>
            </a:p>
          </p:txBody>
        </p:sp>
        <p:sp>
          <p:nvSpPr>
            <p:cNvPr id="28" name="Dowolny kształt: kształt 27">
              <a:extLst>
                <a:ext uri="{FF2B5EF4-FFF2-40B4-BE49-F238E27FC236}">
                  <a16:creationId xmlns:a16="http://schemas.microsoft.com/office/drawing/2014/main" id="{E20DF362-7F7D-46D8-B07F-91CE61C36788}"/>
                </a:ext>
              </a:extLst>
            </p:cNvPr>
            <p:cNvSpPr/>
            <p:nvPr/>
          </p:nvSpPr>
          <p:spPr>
            <a:xfrm>
              <a:off x="3726416" y="1071879"/>
              <a:ext cx="4551680" cy="4551680"/>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blipFill>
              <a:blip r:embed="rId4"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117" tIns="1020403" rIns="2454723"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9" name="Strzałka: kolista 28">
              <a:extLst>
                <a:ext uri="{FF2B5EF4-FFF2-40B4-BE49-F238E27FC236}">
                  <a16:creationId xmlns:a16="http://schemas.microsoft.com/office/drawing/2014/main" id="{011A9DCE-D1D8-4B5E-B15D-0DA524C45188}"/>
                </a:ext>
              </a:extLst>
            </p:cNvPr>
            <p:cNvSpPr/>
            <p:nvPr/>
          </p:nvSpPr>
          <p:spPr>
            <a:xfrm>
              <a:off x="3632507" y="790108"/>
              <a:ext cx="5115221" cy="5115221"/>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0" name="Strzałka: kolista 29">
              <a:extLst>
                <a:ext uri="{FF2B5EF4-FFF2-40B4-BE49-F238E27FC236}">
                  <a16:creationId xmlns:a16="http://schemas.microsoft.com/office/drawing/2014/main" id="{8290AC3B-16D0-4AA2-BADF-1700233C86FC}"/>
                </a:ext>
              </a:extLst>
            </p:cNvPr>
            <p:cNvSpPr/>
            <p:nvPr/>
          </p:nvSpPr>
          <p:spPr>
            <a:xfrm>
              <a:off x="3538389" y="952380"/>
              <a:ext cx="5115221" cy="5115221"/>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1" name="Strzałka: kolista 30">
              <a:extLst>
                <a:ext uri="{FF2B5EF4-FFF2-40B4-BE49-F238E27FC236}">
                  <a16:creationId xmlns:a16="http://schemas.microsoft.com/office/drawing/2014/main" id="{F3DB3CEA-74EA-4B4E-91D6-FAACCEBD7B87}"/>
                </a:ext>
              </a:extLst>
            </p:cNvPr>
            <p:cNvSpPr/>
            <p:nvPr/>
          </p:nvSpPr>
          <p:spPr>
            <a:xfrm>
              <a:off x="3444270" y="790108"/>
              <a:ext cx="5115221" cy="5115221"/>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grpSp>
    </p:spTree>
    <p:extLst>
      <p:ext uri="{BB962C8B-B14F-4D97-AF65-F5344CB8AC3E}">
        <p14:creationId xmlns:p14="http://schemas.microsoft.com/office/powerpoint/2010/main" val="2045848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3" name="Grupa 22">
            <a:extLst>
              <a:ext uri="{FF2B5EF4-FFF2-40B4-BE49-F238E27FC236}">
                <a16:creationId xmlns:a16="http://schemas.microsoft.com/office/drawing/2014/main" id="{2738436E-B193-4A03-A5B4-441C04F40049}"/>
              </a:ext>
            </a:extLst>
          </p:cNvPr>
          <p:cNvGrpSpPr/>
          <p:nvPr/>
        </p:nvGrpSpPr>
        <p:grpSpPr>
          <a:xfrm>
            <a:off x="884674" y="1980746"/>
            <a:ext cx="4680200" cy="3959463"/>
            <a:chOff x="884674" y="1980746"/>
            <a:chExt cx="4680200" cy="3959463"/>
          </a:xfrm>
        </p:grpSpPr>
        <p:sp>
          <p:nvSpPr>
            <p:cNvPr id="24" name="Dowolny kształt: kształt 23">
              <a:extLst>
                <a:ext uri="{FF2B5EF4-FFF2-40B4-BE49-F238E27FC236}">
                  <a16:creationId xmlns:a16="http://schemas.microsoft.com/office/drawing/2014/main" id="{83C4503B-C2C5-4089-A2C4-4464C836BFC4}"/>
                </a:ext>
              </a:extLst>
            </p:cNvPr>
            <p:cNvSpPr/>
            <p:nvPr/>
          </p:nvSpPr>
          <p:spPr>
            <a:xfrm rot="21600000">
              <a:off x="1289071" y="1980746"/>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sowing</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and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harvesting</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of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crops</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5" name="Owal 24">
              <a:extLst>
                <a:ext uri="{FF2B5EF4-FFF2-40B4-BE49-F238E27FC236}">
                  <a16:creationId xmlns:a16="http://schemas.microsoft.com/office/drawing/2014/main" id="{D015C20E-DA9F-436D-BE42-4C26BEEEA8B9}"/>
                </a:ext>
              </a:extLst>
            </p:cNvPr>
            <p:cNvSpPr/>
            <p:nvPr/>
          </p:nvSpPr>
          <p:spPr>
            <a:xfrm>
              <a:off x="884674" y="198074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5FBBB68C-9602-41EA-93D9-2640697DBD95}"/>
                </a:ext>
              </a:extLst>
            </p:cNvPr>
            <p:cNvSpPr/>
            <p:nvPr/>
          </p:nvSpPr>
          <p:spPr>
            <a:xfrm rot="21600000">
              <a:off x="1289071" y="3030969"/>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1"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water</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requirements</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7" name="Owal 26">
              <a:extLst>
                <a:ext uri="{FF2B5EF4-FFF2-40B4-BE49-F238E27FC236}">
                  <a16:creationId xmlns:a16="http://schemas.microsoft.com/office/drawing/2014/main" id="{9B396B95-7752-476E-824A-6C13197D5030}"/>
                </a:ext>
              </a:extLst>
            </p:cNvPr>
            <p:cNvSpPr/>
            <p:nvPr/>
          </p:nvSpPr>
          <p:spPr>
            <a:xfrm>
              <a:off x="884674" y="3030970"/>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8" name="Dowolny kształt: kształt 27">
              <a:extLst>
                <a:ext uri="{FF2B5EF4-FFF2-40B4-BE49-F238E27FC236}">
                  <a16:creationId xmlns:a16="http://schemas.microsoft.com/office/drawing/2014/main" id="{BC4CD12B-30BA-4419-9D8B-28B267706ED5}"/>
                </a:ext>
              </a:extLst>
            </p:cNvPr>
            <p:cNvSpPr/>
            <p:nvPr/>
          </p:nvSpPr>
          <p:spPr>
            <a:xfrm rot="21600000">
              <a:off x="1289071" y="4081192"/>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nutritional and fertili</a:t>
              </a:r>
              <a:r>
                <a:rPr lang="en-IE"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s</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er requirements of plants;</a:t>
              </a:r>
            </a:p>
          </p:txBody>
        </p:sp>
        <p:sp>
          <p:nvSpPr>
            <p:cNvPr id="29" name="Owal 28">
              <a:extLst>
                <a:ext uri="{FF2B5EF4-FFF2-40B4-BE49-F238E27FC236}">
                  <a16:creationId xmlns:a16="http://schemas.microsoft.com/office/drawing/2014/main" id="{EC894EA5-C20E-4DD6-B992-A374A0F7F28D}"/>
                </a:ext>
              </a:extLst>
            </p:cNvPr>
            <p:cNvSpPr/>
            <p:nvPr/>
          </p:nvSpPr>
          <p:spPr>
            <a:xfrm>
              <a:off x="884674" y="4081193"/>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0" name="Dowolny kształt: kształt 29">
              <a:extLst>
                <a:ext uri="{FF2B5EF4-FFF2-40B4-BE49-F238E27FC236}">
                  <a16:creationId xmlns:a16="http://schemas.microsoft.com/office/drawing/2014/main" id="{3901ECAD-80FD-4EE8-A220-455CD4A75E45}"/>
                </a:ext>
              </a:extLst>
            </p:cNvPr>
            <p:cNvSpPr/>
            <p:nvPr/>
          </p:nvSpPr>
          <p:spPr>
            <a:xfrm rot="21600000">
              <a:off x="1289071" y="5131416"/>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the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importance</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of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crop</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residues</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31" name="Owal 30">
              <a:extLst>
                <a:ext uri="{FF2B5EF4-FFF2-40B4-BE49-F238E27FC236}">
                  <a16:creationId xmlns:a16="http://schemas.microsoft.com/office/drawing/2014/main" id="{8B28EFD2-2D43-44D8-A40F-A6292DB289AF}"/>
                </a:ext>
              </a:extLst>
            </p:cNvPr>
            <p:cNvSpPr/>
            <p:nvPr/>
          </p:nvSpPr>
          <p:spPr>
            <a:xfrm>
              <a:off x="884674" y="513141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Crop</a:t>
            </a:r>
            <a:r>
              <a:rPr lang="pl-PL" sz="3600" b="1" dirty="0">
                <a:solidFill>
                  <a:srgbClr val="8BC540"/>
                </a:solidFill>
              </a:rPr>
              <a:t> </a:t>
            </a:r>
            <a:r>
              <a:rPr lang="pl-PL" sz="3600" b="1" dirty="0" err="1">
                <a:solidFill>
                  <a:srgbClr val="8BC540"/>
                </a:solidFill>
              </a:rPr>
              <a:t>Succession</a:t>
            </a:r>
            <a:endParaRPr lang="pl-PL" sz="3600" b="1" dirty="0">
              <a:solidFill>
                <a:srgbClr val="8BC540"/>
              </a:solidFill>
            </a:endParaRPr>
          </a:p>
        </p:txBody>
      </p:sp>
      <p:sp>
        <p:nvSpPr>
          <p:cNvPr id="7" name="Prostokąt 6">
            <a:extLst>
              <a:ext uri="{FF2B5EF4-FFF2-40B4-BE49-F238E27FC236}">
                <a16:creationId xmlns:a16="http://schemas.microsoft.com/office/drawing/2014/main" id="{960EE021-7077-4433-B3B7-7517D655F291}"/>
              </a:ext>
            </a:extLst>
          </p:cNvPr>
          <p:cNvSpPr/>
          <p:nvPr/>
        </p:nvSpPr>
        <p:spPr>
          <a:xfrm>
            <a:off x="1849702" y="949078"/>
            <a:ext cx="9751569" cy="865173"/>
          </a:xfrm>
          <a:prstGeom prst="rect">
            <a:avLst/>
          </a:prstGeom>
        </p:spPr>
        <p:txBody>
          <a:bodyPr wrap="square">
            <a:spAutoFit/>
          </a:bodyPr>
          <a:lstStyle/>
          <a:p>
            <a:pPr>
              <a:lnSpc>
                <a:spcPct val="107000"/>
              </a:lnSpc>
              <a:spcAft>
                <a:spcPts val="800"/>
              </a:spcAft>
            </a:pP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Factors ensuring proper development and favo</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u</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rable environmental conditions for the successor plant:</a:t>
            </a:r>
          </a:p>
        </p:txBody>
      </p:sp>
      <p:grpSp>
        <p:nvGrpSpPr>
          <p:cNvPr id="2" name="Grupa 1">
            <a:extLst>
              <a:ext uri="{FF2B5EF4-FFF2-40B4-BE49-F238E27FC236}">
                <a16:creationId xmlns:a16="http://schemas.microsoft.com/office/drawing/2014/main" id="{A536D678-15F4-4CE1-AF30-C1E052B784AC}"/>
              </a:ext>
            </a:extLst>
          </p:cNvPr>
          <p:cNvGrpSpPr/>
          <p:nvPr/>
        </p:nvGrpSpPr>
        <p:grpSpPr>
          <a:xfrm>
            <a:off x="6269161" y="1980801"/>
            <a:ext cx="4680069" cy="3959353"/>
            <a:chOff x="6269161" y="1980801"/>
            <a:chExt cx="4680069" cy="3959353"/>
          </a:xfrm>
        </p:grpSpPr>
        <p:sp>
          <p:nvSpPr>
            <p:cNvPr id="3" name="Dowolny kształt: kształt 2">
              <a:extLst>
                <a:ext uri="{FF2B5EF4-FFF2-40B4-BE49-F238E27FC236}">
                  <a16:creationId xmlns:a16="http://schemas.microsoft.com/office/drawing/2014/main" id="{9736CB1B-E3DE-411C-9235-41227E26E191}"/>
                </a:ext>
              </a:extLst>
            </p:cNvPr>
            <p:cNvSpPr/>
            <p:nvPr/>
          </p:nvSpPr>
          <p:spPr>
            <a:xfrm rot="21600000">
              <a:off x="6673546" y="1980801"/>
              <a:ext cx="4275684"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shading</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of the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soil</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surface</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by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plants</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4" name="Owal 3">
              <a:extLst>
                <a:ext uri="{FF2B5EF4-FFF2-40B4-BE49-F238E27FC236}">
                  <a16:creationId xmlns:a16="http://schemas.microsoft.com/office/drawing/2014/main" id="{19559480-F3EE-4824-8554-142DF0F3BAE8}"/>
                </a:ext>
              </a:extLst>
            </p:cNvPr>
            <p:cNvSpPr/>
            <p:nvPr/>
          </p:nvSpPr>
          <p:spPr>
            <a:xfrm>
              <a:off x="6269161" y="1980802"/>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9F34C2C8-D39B-4626-ABD1-62742EECF89A}"/>
                </a:ext>
              </a:extLst>
            </p:cNvPr>
            <p:cNvSpPr/>
            <p:nvPr/>
          </p:nvSpPr>
          <p:spPr>
            <a:xfrm rot="21600000">
              <a:off x="6673546" y="3030995"/>
              <a:ext cx="4275684"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1"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preceding plant and disease or pathogens transmission</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6" name="Owal 5">
              <a:extLst>
                <a:ext uri="{FF2B5EF4-FFF2-40B4-BE49-F238E27FC236}">
                  <a16:creationId xmlns:a16="http://schemas.microsoft.com/office/drawing/2014/main" id="{417EEB77-42E1-4057-810A-48363D7B8D31}"/>
                </a:ext>
              </a:extLst>
            </p:cNvPr>
            <p:cNvSpPr/>
            <p:nvPr/>
          </p:nvSpPr>
          <p:spPr>
            <a:xfrm>
              <a:off x="6269161" y="3030996"/>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D333A189-B7A4-4C9A-BFD5-59BCF391F370}"/>
                </a:ext>
              </a:extLst>
            </p:cNvPr>
            <p:cNvSpPr/>
            <p:nvPr/>
          </p:nvSpPr>
          <p:spPr>
            <a:xfrm rot="21600000">
              <a:off x="6673546" y="4081189"/>
              <a:ext cx="4275684"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the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impact</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of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crop</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plants</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on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weed</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infestation</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0" name="Owal 19">
              <a:extLst>
                <a:ext uri="{FF2B5EF4-FFF2-40B4-BE49-F238E27FC236}">
                  <a16:creationId xmlns:a16="http://schemas.microsoft.com/office/drawing/2014/main" id="{7A12D400-D992-4B55-A3F0-CF210C8B0B61}"/>
                </a:ext>
              </a:extLst>
            </p:cNvPr>
            <p:cNvSpPr/>
            <p:nvPr/>
          </p:nvSpPr>
          <p:spPr>
            <a:xfrm>
              <a:off x="6269161" y="4081190"/>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1" name="Dowolny kształt: kształt 20">
              <a:extLst>
                <a:ext uri="{FF2B5EF4-FFF2-40B4-BE49-F238E27FC236}">
                  <a16:creationId xmlns:a16="http://schemas.microsoft.com/office/drawing/2014/main" id="{63CCF9D5-EB3F-4883-BB53-A5498C4017EB}"/>
                </a:ext>
              </a:extLst>
            </p:cNvPr>
            <p:cNvSpPr/>
            <p:nvPr/>
          </p:nvSpPr>
          <p:spPr>
            <a:xfrm rot="21600000">
              <a:off x="6673546" y="5131383"/>
              <a:ext cx="4275684"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dependence</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of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changes</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on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climate</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and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soil</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2" name="Owal 21">
              <a:extLst>
                <a:ext uri="{FF2B5EF4-FFF2-40B4-BE49-F238E27FC236}">
                  <a16:creationId xmlns:a16="http://schemas.microsoft.com/office/drawing/2014/main" id="{36144072-F132-42E7-8C49-9EA647D9FD87}"/>
                </a:ext>
              </a:extLst>
            </p:cNvPr>
            <p:cNvSpPr/>
            <p:nvPr/>
          </p:nvSpPr>
          <p:spPr>
            <a:xfrm>
              <a:off x="6269161" y="5131384"/>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2305129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Crop</a:t>
            </a:r>
            <a:r>
              <a:rPr lang="pl-PL" sz="3600" b="1" dirty="0">
                <a:solidFill>
                  <a:srgbClr val="8BC540"/>
                </a:solidFill>
              </a:rPr>
              <a:t> </a:t>
            </a:r>
            <a:r>
              <a:rPr lang="pl-PL" sz="3600" b="1" dirty="0" err="1">
                <a:solidFill>
                  <a:srgbClr val="8BC540"/>
                </a:solidFill>
              </a:rPr>
              <a:t>Succession</a:t>
            </a:r>
            <a:r>
              <a:rPr lang="pl-PL" sz="3600" b="1" dirty="0">
                <a:solidFill>
                  <a:srgbClr val="8BC540"/>
                </a:solidFill>
              </a:rPr>
              <a:t> -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Sowing</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and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Harvesting</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of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Crops</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grpSp>
        <p:nvGrpSpPr>
          <p:cNvPr id="28" name="Grupa 27">
            <a:extLst>
              <a:ext uri="{FF2B5EF4-FFF2-40B4-BE49-F238E27FC236}">
                <a16:creationId xmlns:a16="http://schemas.microsoft.com/office/drawing/2014/main" id="{1A7ED3D0-BE31-4F6E-AD9E-B2CC4D3BA23E}"/>
              </a:ext>
            </a:extLst>
          </p:cNvPr>
          <p:cNvGrpSpPr/>
          <p:nvPr/>
        </p:nvGrpSpPr>
        <p:grpSpPr>
          <a:xfrm>
            <a:off x="6210566" y="1204885"/>
            <a:ext cx="6071476" cy="5017239"/>
            <a:chOff x="5727085" y="1204885"/>
            <a:chExt cx="6071476" cy="5017239"/>
          </a:xfrm>
        </p:grpSpPr>
        <p:graphicFrame>
          <p:nvGraphicFramePr>
            <p:cNvPr id="6" name="Diagram 5">
              <a:extLst>
                <a:ext uri="{FF2B5EF4-FFF2-40B4-BE49-F238E27FC236}">
                  <a16:creationId xmlns:a16="http://schemas.microsoft.com/office/drawing/2014/main" id="{7A8E186B-5834-497B-96F1-F6AEF31340CA}"/>
                </a:ext>
              </a:extLst>
            </p:cNvPr>
            <p:cNvGraphicFramePr/>
            <p:nvPr/>
          </p:nvGraphicFramePr>
          <p:xfrm>
            <a:off x="5727085" y="1204885"/>
            <a:ext cx="6071476" cy="5017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0" name="Łącznik prosty ze strzałką 19">
              <a:extLst>
                <a:ext uri="{FF2B5EF4-FFF2-40B4-BE49-F238E27FC236}">
                  <a16:creationId xmlns:a16="http://schemas.microsoft.com/office/drawing/2014/main" id="{3EA7F73E-93AF-42D5-8A2F-BB45BAA7D487}"/>
                </a:ext>
              </a:extLst>
            </p:cNvPr>
            <p:cNvCxnSpPr/>
            <p:nvPr/>
          </p:nvCxnSpPr>
          <p:spPr>
            <a:xfrm>
              <a:off x="7010400" y="3429000"/>
              <a:ext cx="630621" cy="680545"/>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cxnSp>
          <p:nvCxnSpPr>
            <p:cNvPr id="21" name="Łącznik prosty ze strzałką 20">
              <a:extLst>
                <a:ext uri="{FF2B5EF4-FFF2-40B4-BE49-F238E27FC236}">
                  <a16:creationId xmlns:a16="http://schemas.microsoft.com/office/drawing/2014/main" id="{43677999-D26C-4ED6-B86F-26A004ACC0D4}"/>
                </a:ext>
              </a:extLst>
            </p:cNvPr>
            <p:cNvCxnSpPr>
              <a:cxnSpLocks/>
            </p:cNvCxnSpPr>
            <p:nvPr/>
          </p:nvCxnSpPr>
          <p:spPr>
            <a:xfrm flipH="1">
              <a:off x="9827173" y="3429000"/>
              <a:ext cx="630000" cy="680400"/>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pic>
          <p:nvPicPr>
            <p:cNvPr id="24" name="Obraz 23">
              <a:extLst>
                <a:ext uri="{FF2B5EF4-FFF2-40B4-BE49-F238E27FC236}">
                  <a16:creationId xmlns:a16="http://schemas.microsoft.com/office/drawing/2014/main" id="{81CDF366-77DE-4893-A9A1-8D18C75317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45958" y="3713504"/>
              <a:ext cx="1152000" cy="1152000"/>
            </a:xfrm>
            <a:prstGeom prst="rect">
              <a:avLst/>
            </a:prstGeom>
          </p:spPr>
        </p:pic>
        <p:pic>
          <p:nvPicPr>
            <p:cNvPr id="26" name="Obraz 25">
              <a:extLst>
                <a:ext uri="{FF2B5EF4-FFF2-40B4-BE49-F238E27FC236}">
                  <a16:creationId xmlns:a16="http://schemas.microsoft.com/office/drawing/2014/main" id="{FDC6CAF3-919C-4241-9A64-283E674CC8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3966" y="3769200"/>
              <a:ext cx="896110" cy="896110"/>
            </a:xfrm>
            <a:prstGeom prst="rect">
              <a:avLst/>
            </a:prstGeom>
          </p:spPr>
        </p:pic>
      </p:grpSp>
      <p:sp>
        <p:nvSpPr>
          <p:cNvPr id="27" name="Prostokąt 26">
            <a:extLst>
              <a:ext uri="{FF2B5EF4-FFF2-40B4-BE49-F238E27FC236}">
                <a16:creationId xmlns:a16="http://schemas.microsoft.com/office/drawing/2014/main" id="{F7BB8840-001A-454B-8019-5217E8BFAF6F}"/>
              </a:ext>
            </a:extLst>
          </p:cNvPr>
          <p:cNvSpPr/>
          <p:nvPr/>
        </p:nvSpPr>
        <p:spPr>
          <a:xfrm>
            <a:off x="756224" y="1523983"/>
            <a:ext cx="6096000" cy="4026552"/>
          </a:xfrm>
          <a:prstGeom prst="rect">
            <a:avLst/>
          </a:prstGeom>
        </p:spPr>
        <p:txBody>
          <a:bodyPr>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When planning crop rotation, it is important to select successive crops in the main yield so that their growing seasons do not overlap. There must be enough time between harvesting one crop and sowing the next to prepare the soil and plant at the optimal time. For example, after harvesting early potatoes, there is sufficient time to prepare the soil for sowing winter rye or wheat, whereas after late potato harvests, sowing rye becomes impossible.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094832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4910" y="1379781"/>
            <a:ext cx="5401090" cy="4129144"/>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In a rational crop rotation,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winter or stubble </a:t>
            </a: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cover</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 crops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are often grown after early-harvested crop.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Cover</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crops should be sown as soon as possible after harvesting the main crop.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Cover</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crops can be used as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green manure</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or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animal feed</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By plowing under the catch crop, the soil is enriched with organic matter, from which nutrients are released after mineralization.</a:t>
            </a: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5464218" y="1964021"/>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762E249-DA09-4B71-8A07-F94731AB783E}"/>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Crop</a:t>
            </a:r>
            <a:r>
              <a:rPr lang="pl-PL" sz="3600" b="1" dirty="0">
                <a:solidFill>
                  <a:srgbClr val="8BC540"/>
                </a:solidFill>
              </a:rPr>
              <a:t> </a:t>
            </a:r>
            <a:r>
              <a:rPr lang="pl-PL" sz="3600" b="1" dirty="0" err="1">
                <a:solidFill>
                  <a:srgbClr val="8BC540"/>
                </a:solidFill>
              </a:rPr>
              <a:t>Succession</a:t>
            </a:r>
            <a:r>
              <a:rPr lang="pl-PL" sz="3600" b="1" dirty="0">
                <a:solidFill>
                  <a:srgbClr val="8BC540"/>
                </a:solidFill>
              </a:rPr>
              <a:t> -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Sowing</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and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Harvesting</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of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Crops</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698294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167296" y="1259162"/>
            <a:ext cx="9857408"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Cover crops are classified into the six groups.</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It is recommended to sow the plants as cover crops in the form of a mixture consisting of at least two plant species from different groups.</a:t>
            </a: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67009" y="2639252"/>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nvGraphicFramePr>
        <p:xfrm>
          <a:off x="5258026" y="2639251"/>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126BF4C3-9435-4932-8268-6620162D904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Crop</a:t>
            </a:r>
            <a:r>
              <a:rPr lang="pl-PL" sz="3600" b="1" dirty="0">
                <a:solidFill>
                  <a:srgbClr val="8BC540"/>
                </a:solidFill>
              </a:rPr>
              <a:t> </a:t>
            </a:r>
            <a:r>
              <a:rPr lang="pl-PL" sz="3600" b="1" dirty="0" err="1">
                <a:solidFill>
                  <a:srgbClr val="8BC540"/>
                </a:solidFill>
              </a:rPr>
              <a:t>Succession</a:t>
            </a:r>
            <a:r>
              <a:rPr lang="pl-PL" sz="3600" b="1" dirty="0">
                <a:solidFill>
                  <a:srgbClr val="8BC540"/>
                </a:solidFill>
              </a:rPr>
              <a:t> -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Sowing</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and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Harvesting</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of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Crops</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2274508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EF4CEB1C-4C2C-4BA4-A3A5-A15946D0DC01}"/>
              </a:ext>
            </a:extLst>
          </p:cNvPr>
          <p:cNvGraphicFramePr/>
          <p:nvPr>
            <p:extLst>
              <p:ext uri="{D42A27DB-BD31-4B8C-83A1-F6EECF244321}">
                <p14:modId xmlns:p14="http://schemas.microsoft.com/office/powerpoint/2010/main" val="3276124074"/>
              </p:ext>
            </p:extLst>
          </p:nvPr>
        </p:nvGraphicFramePr>
        <p:xfrm>
          <a:off x="433044" y="993731"/>
          <a:ext cx="10313926" cy="1420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59A0F7F1-5E0B-4435-B17D-A31D6E4AEF8D}"/>
              </a:ext>
            </a:extLst>
          </p:cNvPr>
          <p:cNvGraphicFramePr/>
          <p:nvPr/>
        </p:nvGraphicFramePr>
        <p:xfrm>
          <a:off x="1445030" y="2362199"/>
          <a:ext cx="9301940" cy="3874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Text Placeholder 3">
            <a:extLst>
              <a:ext uri="{FF2B5EF4-FFF2-40B4-BE49-F238E27FC236}">
                <a16:creationId xmlns:a16="http://schemas.microsoft.com/office/drawing/2014/main" id="{2D766803-752E-4E54-879C-7A9FEB054226}"/>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Crop</a:t>
            </a:r>
            <a:r>
              <a:rPr lang="pl-PL" sz="3600" b="1" dirty="0">
                <a:solidFill>
                  <a:srgbClr val="8BC540"/>
                </a:solidFill>
              </a:rPr>
              <a:t> </a:t>
            </a:r>
            <a:r>
              <a:rPr lang="pl-PL" sz="3600" b="1" dirty="0" err="1">
                <a:solidFill>
                  <a:srgbClr val="8BC540"/>
                </a:solidFill>
              </a:rPr>
              <a:t>Succession</a:t>
            </a:r>
            <a:r>
              <a:rPr lang="pl-PL" sz="3600" b="1" dirty="0">
                <a:solidFill>
                  <a:srgbClr val="8BC540"/>
                </a:solidFill>
              </a:rPr>
              <a:t> -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Sowing</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and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Harvesting</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of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Crops</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725748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94237"/>
            <a:ext cx="11729533" cy="803654"/>
          </a:xfrm>
        </p:spPr>
        <p:txBody>
          <a:bodyPr/>
          <a:lstStyle/>
          <a:p>
            <a:r>
              <a:rPr lang="pl-PL" b="1" dirty="0" err="1"/>
              <a:t>Sustainable</a:t>
            </a:r>
            <a:r>
              <a:rPr lang="pl-PL" b="1" dirty="0"/>
              <a:t> </a:t>
            </a:r>
            <a:r>
              <a:rPr lang="pl-PL" b="1" dirty="0" err="1"/>
              <a:t>Crop</a:t>
            </a:r>
            <a:r>
              <a:rPr lang="pl-PL" b="1" dirty="0"/>
              <a:t> Management </a:t>
            </a:r>
            <a:r>
              <a:rPr lang="pl-PL" b="1" dirty="0" err="1"/>
              <a:t>Practices</a:t>
            </a:r>
            <a:r>
              <a:rPr lang="pl-PL" b="1" dirty="0"/>
              <a:t> – </a:t>
            </a:r>
            <a:r>
              <a:rPr lang="pl-PL" b="1" dirty="0" err="1"/>
              <a:t>Crop</a:t>
            </a:r>
            <a:r>
              <a:rPr lang="pl-PL" b="1" dirty="0"/>
              <a:t> </a:t>
            </a:r>
            <a:r>
              <a:rPr lang="pl-PL" b="1" dirty="0" err="1"/>
              <a:t>Succession</a:t>
            </a:r>
            <a:endParaRPr lang="pl-PL" b="1" dirty="0"/>
          </a:p>
        </p:txBody>
      </p:sp>
      <p:graphicFrame>
        <p:nvGraphicFramePr>
          <p:cNvPr id="6" name="Diagram 5">
            <a:extLst>
              <a:ext uri="{FF2B5EF4-FFF2-40B4-BE49-F238E27FC236}">
                <a16:creationId xmlns:a16="http://schemas.microsoft.com/office/drawing/2014/main" id="{8E6B4CFF-076E-4EE1-A0B0-B278C8DDB44E}"/>
              </a:ext>
            </a:extLst>
          </p:cNvPr>
          <p:cNvGraphicFramePr/>
          <p:nvPr>
            <p:extLst>
              <p:ext uri="{D42A27DB-BD31-4B8C-83A1-F6EECF244321}">
                <p14:modId xmlns:p14="http://schemas.microsoft.com/office/powerpoint/2010/main" val="2039865194"/>
              </p:ext>
            </p:extLst>
          </p:nvPr>
        </p:nvGraphicFramePr>
        <p:xfrm>
          <a:off x="1560102" y="1605886"/>
          <a:ext cx="9295852" cy="4794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pole tekstowe 9">
            <a:extLst>
              <a:ext uri="{FF2B5EF4-FFF2-40B4-BE49-F238E27FC236}">
                <a16:creationId xmlns:a16="http://schemas.microsoft.com/office/drawing/2014/main" id="{9FA97141-EF06-4020-B9CF-71F267FF1F89}"/>
              </a:ext>
            </a:extLst>
          </p:cNvPr>
          <p:cNvSpPr txBox="1"/>
          <p:nvPr/>
        </p:nvSpPr>
        <p:spPr>
          <a:xfrm>
            <a:off x="519201" y="975101"/>
            <a:ext cx="11377655" cy="830997"/>
          </a:xfrm>
          <a:prstGeom prst="rect">
            <a:avLst/>
          </a:prstGeom>
          <a:noFill/>
        </p:spPr>
        <p:txBody>
          <a:bodyPr wrap="square" rtlCol="0">
            <a:spAutoFit/>
          </a:bodyPr>
          <a:lstStyle/>
          <a:p>
            <a:r>
              <a:rPr lang="pl-PL" sz="2400" dirty="0" err="1">
                <a:solidFill>
                  <a:srgbClr val="000000"/>
                </a:solidFill>
              </a:rPr>
              <a:t>Crop</a:t>
            </a:r>
            <a:r>
              <a:rPr lang="pl-PL" sz="2400" dirty="0">
                <a:solidFill>
                  <a:srgbClr val="000000"/>
                </a:solidFill>
              </a:rPr>
              <a:t> </a:t>
            </a:r>
            <a:r>
              <a:rPr lang="pl-PL" sz="2400" dirty="0" err="1">
                <a:solidFill>
                  <a:srgbClr val="000000"/>
                </a:solidFill>
              </a:rPr>
              <a:t>succession</a:t>
            </a:r>
            <a:r>
              <a:rPr lang="pl-PL" sz="2400" dirty="0">
                <a:solidFill>
                  <a:srgbClr val="000000"/>
                </a:solidFill>
              </a:rPr>
              <a:t> plan- </a:t>
            </a:r>
            <a:r>
              <a:rPr lang="en-US" sz="2400" dirty="0">
                <a:solidFill>
                  <a:srgbClr val="000000"/>
                </a:solidFill>
              </a:rPr>
              <a:t>due to the so-called soil fatigue, plant succession should be planned so that individual plant species do not occur more frequently in the same field than</a:t>
            </a:r>
            <a:endParaRPr lang="pl-PL" sz="2400" dirty="0">
              <a:solidFill>
                <a:srgbClr val="000000"/>
              </a:solidFill>
            </a:endParaRPr>
          </a:p>
        </p:txBody>
      </p:sp>
    </p:spTree>
    <p:extLst>
      <p:ext uri="{BB962C8B-B14F-4D97-AF65-F5344CB8AC3E}">
        <p14:creationId xmlns:p14="http://schemas.microsoft.com/office/powerpoint/2010/main" val="2115568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872873" y="1072167"/>
            <a:ext cx="5467525" cy="4518249"/>
          </a:xfrm>
        </p:spPr>
        <p:txBody>
          <a:bodyPr>
            <a:normAutofit fontScale="92500"/>
          </a:bodyPr>
          <a:lstStyle/>
          <a:p>
            <a:pPr algn="l"/>
            <a:r>
              <a:rPr lang="en-US" sz="2800" i="0" dirty="0"/>
              <a:t>Legume intercrops, such as red clover sown in spring barley or </a:t>
            </a:r>
            <a:r>
              <a:rPr lang="en-US" sz="2800" i="0" dirty="0" err="1"/>
              <a:t>serradella</a:t>
            </a:r>
            <a:r>
              <a:rPr lang="en-US" sz="2800" i="0" dirty="0"/>
              <a:t> sown in winter rye in the spring, play a significant role in crop rotation. The sowing of these plants should be early enough to ensure good germination and protect them from spring frosts. In the main crop, it is important to choose plant varieties that are intended for early harvest, as this creates favorable conditions for the development of intercrops.</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475534" y="530192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8F08DFA2-0D44-4A11-9F31-428E9B2167E3}"/>
              </a:ext>
            </a:extLst>
          </p:cNvPr>
          <p:cNvGraphicFramePr/>
          <p:nvPr/>
        </p:nvGraphicFramePr>
        <p:xfrm>
          <a:off x="5184495" y="9153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 Placeholder 3">
            <a:extLst>
              <a:ext uri="{FF2B5EF4-FFF2-40B4-BE49-F238E27FC236}">
                <a16:creationId xmlns:a16="http://schemas.microsoft.com/office/drawing/2014/main" id="{5784B4F9-A865-4E0A-9195-509399DC77F8}"/>
              </a:ext>
            </a:extLst>
          </p:cNvPr>
          <p:cNvSpPr txBox="1">
            <a:spLocks/>
          </p:cNvSpPr>
          <p:nvPr/>
        </p:nvSpPr>
        <p:spPr>
          <a:xfrm>
            <a:off x="659794" y="243157"/>
            <a:ext cx="10595237"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Crop Succession -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Sowing and Harvesting of Crops</a:t>
            </a:r>
          </a:p>
        </p:txBody>
      </p:sp>
    </p:spTree>
    <p:extLst>
      <p:ext uri="{BB962C8B-B14F-4D97-AF65-F5344CB8AC3E}">
        <p14:creationId xmlns:p14="http://schemas.microsoft.com/office/powerpoint/2010/main" val="308097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01631"/>
            <a:ext cx="10265356" cy="3849918"/>
          </a:xfrm>
        </p:spPr>
        <p:txBody>
          <a:bodyPr/>
          <a:lstStyle/>
          <a:p>
            <a:r>
              <a:rPr lang="en-US" dirty="0"/>
              <a:t>	Agroecology is a holistic approach to agriculture that seeks to harness the natural synergies between different components of the agricultural ecosystem. By integrating crop management and livestock, it aims to create resilient, productive, and sustainable agricultural systems that not only provide food security but also protect our environment and enhance biodiversity.</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26365" y="497977"/>
            <a:ext cx="10595237" cy="803654"/>
          </a:xfrm>
        </p:spPr>
        <p:txBody>
          <a:bodyPr/>
          <a:lstStyle/>
          <a:p>
            <a:r>
              <a:rPr lang="en-US" b="1" dirty="0"/>
              <a:t>Introduction</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0D9FC142-E633-45C5-8E7C-FA883F43AD0F}"/>
              </a:ext>
            </a:extLst>
          </p:cNvPr>
          <p:cNvGraphicFramePr/>
          <p:nvPr>
            <p:extLst>
              <p:ext uri="{D42A27DB-BD31-4B8C-83A1-F6EECF244321}">
                <p14:modId xmlns:p14="http://schemas.microsoft.com/office/powerpoint/2010/main" val="2810368880"/>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3">
            <a:extLst>
              <a:ext uri="{FF2B5EF4-FFF2-40B4-BE49-F238E27FC236}">
                <a16:creationId xmlns:a16="http://schemas.microsoft.com/office/drawing/2014/main" id="{DA5FC82D-84E9-4E05-BF67-63023998BD43}"/>
              </a:ext>
            </a:extLst>
          </p:cNvPr>
          <p:cNvSpPr txBox="1">
            <a:spLocks/>
          </p:cNvSpPr>
          <p:nvPr/>
        </p:nvSpPr>
        <p:spPr>
          <a:xfrm>
            <a:off x="5508417" y="3978941"/>
            <a:ext cx="117437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8800" dirty="0">
                <a:latin typeface="Arial Black" panose="020B0A04020102020204" pitchFamily="34" charset="0"/>
              </a:rPr>
              <a:t>&amp;</a:t>
            </a:r>
            <a:endParaRPr lang="en-US" sz="8800" dirty="0">
              <a:latin typeface="Arial Black" panose="020B0A04020102020204" pitchFamily="34" charset="0"/>
            </a:endParaRPr>
          </a:p>
        </p:txBody>
      </p:sp>
    </p:spTree>
    <p:extLst>
      <p:ext uri="{BB962C8B-B14F-4D97-AF65-F5344CB8AC3E}">
        <p14:creationId xmlns:p14="http://schemas.microsoft.com/office/powerpoint/2010/main" val="3933563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6384" y="1298257"/>
            <a:ext cx="7037616"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The water requirements of plants play a crucial role in planning crop rotation. When designing a rotation system, it's important to consider the varying water needs of different crops to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optimise</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soil moisture and avoid excessive depletion of water resources. Additionally, proper crop sequencing helps in managing water efficiently, ensuring that water-intensive crops are planted during periods of adequate rainfall or when irrigation is available, thereby enhancing overall crop performance and sustainability.</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19" name="Group 59">
            <a:extLst>
              <a:ext uri="{FF2B5EF4-FFF2-40B4-BE49-F238E27FC236}">
                <a16:creationId xmlns:a16="http://schemas.microsoft.com/office/drawing/2014/main" id="{002CD2F2-99D0-4F18-941E-72E3152A4A75}"/>
              </a:ext>
            </a:extLst>
          </p:cNvPr>
          <p:cNvGrpSpPr/>
          <p:nvPr/>
        </p:nvGrpSpPr>
        <p:grpSpPr>
          <a:xfrm>
            <a:off x="7809186" y="1087953"/>
            <a:ext cx="3923992" cy="4682094"/>
            <a:chOff x="826180" y="944079"/>
            <a:chExt cx="3923992" cy="4682094"/>
          </a:xfrm>
        </p:grpSpPr>
        <p:sp>
          <p:nvSpPr>
            <p:cNvPr id="22" name="Freeform 320">
              <a:extLst>
                <a:ext uri="{FF2B5EF4-FFF2-40B4-BE49-F238E27FC236}">
                  <a16:creationId xmlns:a16="http://schemas.microsoft.com/office/drawing/2014/main" id="{9CABDEC2-1E05-454D-8EE8-B8A7A918D634}"/>
                </a:ext>
              </a:extLst>
            </p:cNvPr>
            <p:cNvSpPr>
              <a:spLocks noChangeArrowheads="1"/>
            </p:cNvSpPr>
            <p:nvPr/>
          </p:nvSpPr>
          <p:spPr bwMode="auto">
            <a:xfrm>
              <a:off x="2775583" y="5623654"/>
              <a:ext cx="25186" cy="2519"/>
            </a:xfrm>
            <a:custGeom>
              <a:avLst/>
              <a:gdLst>
                <a:gd name="T0" fmla="*/ 42 w 43"/>
                <a:gd name="T1" fmla="*/ 0 h 1"/>
                <a:gd name="T2" fmla="*/ 42 w 43"/>
                <a:gd name="T3" fmla="*/ 0 h 1"/>
                <a:gd name="T4" fmla="*/ 0 w 43"/>
                <a:gd name="T5" fmla="*/ 0 h 1"/>
                <a:gd name="T6" fmla="*/ 42 w 43"/>
                <a:gd name="T7" fmla="*/ 0 h 1"/>
              </a:gdLst>
              <a:ahLst/>
              <a:cxnLst>
                <a:cxn ang="0">
                  <a:pos x="T0" y="T1"/>
                </a:cxn>
                <a:cxn ang="0">
                  <a:pos x="T2" y="T3"/>
                </a:cxn>
                <a:cxn ang="0">
                  <a:pos x="T4" y="T5"/>
                </a:cxn>
                <a:cxn ang="0">
                  <a:pos x="T6" y="T7"/>
                </a:cxn>
              </a:cxnLst>
              <a:rect l="0" t="0" r="r" b="b"/>
              <a:pathLst>
                <a:path w="43" h="1">
                  <a:moveTo>
                    <a:pt x="42" y="0"/>
                  </a:moveTo>
                  <a:lnTo>
                    <a:pt x="42" y="0"/>
                  </a:lnTo>
                  <a:cubicBezTo>
                    <a:pt x="0" y="0"/>
                    <a:pt x="0" y="0"/>
                    <a:pt x="0" y="0"/>
                  </a:cubicBezTo>
                  <a:cubicBezTo>
                    <a:pt x="17" y="0"/>
                    <a:pt x="25" y="0"/>
                    <a:pt x="42" y="0"/>
                  </a:cubicBezTo>
                </a:path>
              </a:pathLst>
            </a:custGeom>
            <a:solidFill>
              <a:srgbClr val="313234"/>
            </a:solidFill>
            <a:ln w="9525" cap="flat">
              <a:solidFill>
                <a:srgbClr val="FFFFFF"/>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321">
              <a:extLst>
                <a:ext uri="{FF2B5EF4-FFF2-40B4-BE49-F238E27FC236}">
                  <a16:creationId xmlns:a16="http://schemas.microsoft.com/office/drawing/2014/main" id="{FF2D0F7D-857D-4A81-B829-CADD053424DD}"/>
                </a:ext>
              </a:extLst>
            </p:cNvPr>
            <p:cNvSpPr>
              <a:spLocks noChangeArrowheads="1"/>
            </p:cNvSpPr>
            <p:nvPr/>
          </p:nvSpPr>
          <p:spPr bwMode="auto">
            <a:xfrm>
              <a:off x="2317196" y="944079"/>
              <a:ext cx="936923" cy="420609"/>
            </a:xfrm>
            <a:custGeom>
              <a:avLst/>
              <a:gdLst>
                <a:gd name="T0" fmla="*/ 629 w 1641"/>
                <a:gd name="T1" fmla="*/ 108 h 738"/>
                <a:gd name="T2" fmla="*/ 629 w 1641"/>
                <a:gd name="T3" fmla="*/ 108 h 738"/>
                <a:gd name="T4" fmla="*/ 0 w 1641"/>
                <a:gd name="T5" fmla="*/ 737 h 738"/>
                <a:gd name="T6" fmla="*/ 1640 w 1641"/>
                <a:gd name="T7" fmla="*/ 737 h 738"/>
                <a:gd name="T8" fmla="*/ 1019 w 1641"/>
                <a:gd name="T9" fmla="*/ 108 h 738"/>
                <a:gd name="T10" fmla="*/ 629 w 1641"/>
                <a:gd name="T11" fmla="*/ 108 h 738"/>
              </a:gdLst>
              <a:ahLst/>
              <a:cxnLst>
                <a:cxn ang="0">
                  <a:pos x="T0" y="T1"/>
                </a:cxn>
                <a:cxn ang="0">
                  <a:pos x="T2" y="T3"/>
                </a:cxn>
                <a:cxn ang="0">
                  <a:pos x="T4" y="T5"/>
                </a:cxn>
                <a:cxn ang="0">
                  <a:pos x="T6" y="T7"/>
                </a:cxn>
                <a:cxn ang="0">
                  <a:pos x="T8" y="T9"/>
                </a:cxn>
                <a:cxn ang="0">
                  <a:pos x="T10" y="T11"/>
                </a:cxn>
              </a:cxnLst>
              <a:rect l="0" t="0" r="r" b="b"/>
              <a:pathLst>
                <a:path w="1641" h="738">
                  <a:moveTo>
                    <a:pt x="629" y="108"/>
                  </a:moveTo>
                  <a:lnTo>
                    <a:pt x="629" y="108"/>
                  </a:lnTo>
                  <a:cubicBezTo>
                    <a:pt x="0" y="737"/>
                    <a:pt x="0" y="737"/>
                    <a:pt x="0" y="737"/>
                  </a:cubicBezTo>
                  <a:cubicBezTo>
                    <a:pt x="1640" y="737"/>
                    <a:pt x="1640" y="737"/>
                    <a:pt x="1640" y="737"/>
                  </a:cubicBezTo>
                  <a:cubicBezTo>
                    <a:pt x="1019" y="108"/>
                    <a:pt x="1019" y="108"/>
                    <a:pt x="1019" y="108"/>
                  </a:cubicBezTo>
                  <a:cubicBezTo>
                    <a:pt x="911" y="0"/>
                    <a:pt x="737" y="0"/>
                    <a:pt x="629" y="108"/>
                  </a:cubicBezTo>
                </a:path>
              </a:pathLst>
            </a:custGeom>
            <a:solidFill>
              <a:srgbClr val="63C1D3">
                <a:alpha val="9804"/>
              </a:srgbClr>
            </a:solidFill>
            <a:ln w="9525" cap="flat">
              <a:solidFill>
                <a:schemeClr val="tx2"/>
              </a:solidFill>
              <a:bevel/>
              <a:headEnd/>
              <a:tailEnd/>
            </a:ln>
            <a:effectLst/>
          </p:spPr>
          <p:txBody>
            <a:bodyPr wrap="none" anchor="ctr"/>
            <a:lstStyle/>
            <a:p>
              <a:endParaRPr lang="es-MX"/>
            </a:p>
          </p:txBody>
        </p:sp>
        <p:sp>
          <p:nvSpPr>
            <p:cNvPr id="25" name="Freeform 322">
              <a:extLst>
                <a:ext uri="{FF2B5EF4-FFF2-40B4-BE49-F238E27FC236}">
                  <a16:creationId xmlns:a16="http://schemas.microsoft.com/office/drawing/2014/main" id="{67AD1E4E-9897-4424-9C0D-6A03310EDED6}"/>
                </a:ext>
              </a:extLst>
            </p:cNvPr>
            <p:cNvSpPr>
              <a:spLocks noChangeArrowheads="1"/>
            </p:cNvSpPr>
            <p:nvPr/>
          </p:nvSpPr>
          <p:spPr bwMode="auto">
            <a:xfrm>
              <a:off x="1843698" y="1364687"/>
              <a:ext cx="1883919" cy="473498"/>
            </a:xfrm>
            <a:custGeom>
              <a:avLst/>
              <a:gdLst>
                <a:gd name="T0" fmla="*/ 3298 w 3299"/>
                <a:gd name="T1" fmla="*/ 829 h 830"/>
                <a:gd name="T2" fmla="*/ 2469 w 3299"/>
                <a:gd name="T3" fmla="*/ 0 h 830"/>
                <a:gd name="T4" fmla="*/ 829 w 3299"/>
                <a:gd name="T5" fmla="*/ 0 h 830"/>
                <a:gd name="T6" fmla="*/ 0 w 3299"/>
                <a:gd name="T7" fmla="*/ 829 h 830"/>
                <a:gd name="T8" fmla="*/ 3298 w 3299"/>
                <a:gd name="T9" fmla="*/ 829 h 830"/>
              </a:gdLst>
              <a:ahLst/>
              <a:cxnLst>
                <a:cxn ang="0">
                  <a:pos x="T0" y="T1"/>
                </a:cxn>
                <a:cxn ang="0">
                  <a:pos x="T2" y="T3"/>
                </a:cxn>
                <a:cxn ang="0">
                  <a:pos x="T4" y="T5"/>
                </a:cxn>
                <a:cxn ang="0">
                  <a:pos x="T6" y="T7"/>
                </a:cxn>
                <a:cxn ang="0">
                  <a:pos x="T8" y="T9"/>
                </a:cxn>
              </a:cxnLst>
              <a:rect l="0" t="0" r="r" b="b"/>
              <a:pathLst>
                <a:path w="3299" h="830">
                  <a:moveTo>
                    <a:pt x="3298" y="829"/>
                  </a:moveTo>
                  <a:lnTo>
                    <a:pt x="2469" y="0"/>
                  </a:lnTo>
                  <a:lnTo>
                    <a:pt x="829" y="0"/>
                  </a:lnTo>
                  <a:lnTo>
                    <a:pt x="0" y="829"/>
                  </a:lnTo>
                  <a:lnTo>
                    <a:pt x="3298" y="829"/>
                  </a:lnTo>
                </a:path>
              </a:pathLst>
            </a:custGeom>
            <a:solidFill>
              <a:srgbClr val="63C1D3">
                <a:alpha val="20000"/>
              </a:srgbClr>
            </a:solidFill>
            <a:ln w="9525" cap="flat">
              <a:solidFill>
                <a:schemeClr val="tx2"/>
              </a:solidFill>
              <a:bevel/>
              <a:headEnd/>
              <a:tailEnd/>
            </a:ln>
            <a:effectLst/>
          </p:spPr>
          <p:txBody>
            <a:bodyPr wrap="none" anchor="ctr"/>
            <a:lstStyle/>
            <a:p>
              <a:endParaRPr lang="es-MX" dirty="0"/>
            </a:p>
          </p:txBody>
        </p:sp>
        <p:sp>
          <p:nvSpPr>
            <p:cNvPr id="29" name="Freeform 323">
              <a:extLst>
                <a:ext uri="{FF2B5EF4-FFF2-40B4-BE49-F238E27FC236}">
                  <a16:creationId xmlns:a16="http://schemas.microsoft.com/office/drawing/2014/main" id="{D3D63CBC-9AE8-4241-88CA-809DE3843FB7}"/>
                </a:ext>
              </a:extLst>
            </p:cNvPr>
            <p:cNvSpPr>
              <a:spLocks noChangeArrowheads="1"/>
            </p:cNvSpPr>
            <p:nvPr/>
          </p:nvSpPr>
          <p:spPr bwMode="auto">
            <a:xfrm>
              <a:off x="1375237" y="1838186"/>
              <a:ext cx="2825879" cy="473498"/>
            </a:xfrm>
            <a:custGeom>
              <a:avLst/>
              <a:gdLst>
                <a:gd name="T0" fmla="*/ 50 w 4949"/>
                <a:gd name="T1" fmla="*/ 771 h 829"/>
                <a:gd name="T2" fmla="*/ 50 w 4949"/>
                <a:gd name="T3" fmla="*/ 771 h 829"/>
                <a:gd name="T4" fmla="*/ 0 w 4949"/>
                <a:gd name="T5" fmla="*/ 828 h 829"/>
                <a:gd name="T6" fmla="*/ 4948 w 4949"/>
                <a:gd name="T7" fmla="*/ 828 h 829"/>
                <a:gd name="T8" fmla="*/ 4898 w 4949"/>
                <a:gd name="T9" fmla="*/ 771 h 829"/>
                <a:gd name="T10" fmla="*/ 4119 w 4949"/>
                <a:gd name="T11" fmla="*/ 0 h 829"/>
                <a:gd name="T12" fmla="*/ 821 w 4949"/>
                <a:gd name="T13" fmla="*/ 0 h 829"/>
                <a:gd name="T14" fmla="*/ 50 w 4949"/>
                <a:gd name="T15" fmla="*/ 771 h 8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9" h="829">
                  <a:moveTo>
                    <a:pt x="50" y="771"/>
                  </a:moveTo>
                  <a:lnTo>
                    <a:pt x="50" y="771"/>
                  </a:lnTo>
                  <a:cubicBezTo>
                    <a:pt x="34" y="795"/>
                    <a:pt x="17" y="812"/>
                    <a:pt x="0" y="828"/>
                  </a:cubicBezTo>
                  <a:cubicBezTo>
                    <a:pt x="4948" y="828"/>
                    <a:pt x="4948" y="828"/>
                    <a:pt x="4948" y="828"/>
                  </a:cubicBezTo>
                  <a:cubicBezTo>
                    <a:pt x="4931" y="812"/>
                    <a:pt x="4914" y="795"/>
                    <a:pt x="4898" y="771"/>
                  </a:cubicBezTo>
                  <a:cubicBezTo>
                    <a:pt x="4119" y="0"/>
                    <a:pt x="4119" y="0"/>
                    <a:pt x="4119" y="0"/>
                  </a:cubicBezTo>
                  <a:cubicBezTo>
                    <a:pt x="821" y="0"/>
                    <a:pt x="821" y="0"/>
                    <a:pt x="821" y="0"/>
                  </a:cubicBezTo>
                  <a:lnTo>
                    <a:pt x="50" y="771"/>
                  </a:lnTo>
                </a:path>
              </a:pathLst>
            </a:custGeom>
            <a:solidFill>
              <a:srgbClr val="63C1D3">
                <a:alpha val="29804"/>
              </a:srgbClr>
            </a:solidFill>
            <a:ln w="9525" cap="flat">
              <a:solidFill>
                <a:schemeClr val="tx2"/>
              </a:solidFill>
              <a:bevel/>
              <a:headEnd/>
              <a:tailEnd/>
            </a:ln>
            <a:effectLst/>
          </p:spPr>
          <p:txBody>
            <a:bodyPr wrap="none" anchor="ctr"/>
            <a:lstStyle/>
            <a:p>
              <a:endParaRPr lang="es-MX"/>
            </a:p>
          </p:txBody>
        </p:sp>
        <p:sp>
          <p:nvSpPr>
            <p:cNvPr id="30" name="Freeform 324">
              <a:extLst>
                <a:ext uri="{FF2B5EF4-FFF2-40B4-BE49-F238E27FC236}">
                  <a16:creationId xmlns:a16="http://schemas.microsoft.com/office/drawing/2014/main" id="{4467C86C-ABB9-4F1E-8735-59B83CE8D23C}"/>
                </a:ext>
              </a:extLst>
            </p:cNvPr>
            <p:cNvSpPr>
              <a:spLocks noChangeArrowheads="1"/>
            </p:cNvSpPr>
            <p:nvPr/>
          </p:nvSpPr>
          <p:spPr bwMode="auto">
            <a:xfrm>
              <a:off x="1037743" y="2311684"/>
              <a:ext cx="3498346" cy="473498"/>
            </a:xfrm>
            <a:custGeom>
              <a:avLst/>
              <a:gdLst>
                <a:gd name="T0" fmla="*/ 0 w 6125"/>
                <a:gd name="T1" fmla="*/ 829 h 830"/>
                <a:gd name="T2" fmla="*/ 0 w 6125"/>
                <a:gd name="T3" fmla="*/ 829 h 830"/>
                <a:gd name="T4" fmla="*/ 6124 w 6125"/>
                <a:gd name="T5" fmla="*/ 829 h 830"/>
                <a:gd name="T6" fmla="*/ 5536 w 6125"/>
                <a:gd name="T7" fmla="*/ 0 h 830"/>
                <a:gd name="T8" fmla="*/ 588 w 6125"/>
                <a:gd name="T9" fmla="*/ 0 h 830"/>
                <a:gd name="T10" fmla="*/ 0 w 6125"/>
                <a:gd name="T11" fmla="*/ 829 h 830"/>
              </a:gdLst>
              <a:ahLst/>
              <a:cxnLst>
                <a:cxn ang="0">
                  <a:pos x="T0" y="T1"/>
                </a:cxn>
                <a:cxn ang="0">
                  <a:pos x="T2" y="T3"/>
                </a:cxn>
                <a:cxn ang="0">
                  <a:pos x="T4" y="T5"/>
                </a:cxn>
                <a:cxn ang="0">
                  <a:pos x="T6" y="T7"/>
                </a:cxn>
                <a:cxn ang="0">
                  <a:pos x="T8" y="T9"/>
                </a:cxn>
                <a:cxn ang="0">
                  <a:pos x="T10" y="T11"/>
                </a:cxn>
              </a:cxnLst>
              <a:rect l="0" t="0" r="r" b="b"/>
              <a:pathLst>
                <a:path w="6125" h="830">
                  <a:moveTo>
                    <a:pt x="0" y="829"/>
                  </a:moveTo>
                  <a:lnTo>
                    <a:pt x="0" y="829"/>
                  </a:lnTo>
                  <a:cubicBezTo>
                    <a:pt x="6124" y="829"/>
                    <a:pt x="6124" y="829"/>
                    <a:pt x="6124" y="829"/>
                  </a:cubicBezTo>
                  <a:cubicBezTo>
                    <a:pt x="5975" y="531"/>
                    <a:pt x="5776" y="249"/>
                    <a:pt x="5536" y="0"/>
                  </a:cubicBezTo>
                  <a:cubicBezTo>
                    <a:pt x="588" y="0"/>
                    <a:pt x="588" y="0"/>
                    <a:pt x="588" y="0"/>
                  </a:cubicBezTo>
                  <a:cubicBezTo>
                    <a:pt x="340" y="249"/>
                    <a:pt x="149" y="531"/>
                    <a:pt x="0" y="829"/>
                  </a:cubicBezTo>
                </a:path>
              </a:pathLst>
            </a:custGeom>
            <a:solidFill>
              <a:srgbClr val="63C1D3">
                <a:alpha val="40000"/>
              </a:srgbClr>
            </a:solidFill>
            <a:ln w="9525" cap="flat">
              <a:solidFill>
                <a:schemeClr val="tx2"/>
              </a:solidFill>
              <a:bevel/>
              <a:headEnd/>
              <a:tailEnd/>
            </a:ln>
            <a:effectLst/>
          </p:spPr>
          <p:txBody>
            <a:bodyPr wrap="none" anchor="ctr"/>
            <a:lstStyle/>
            <a:p>
              <a:endParaRPr lang="es-MX"/>
            </a:p>
          </p:txBody>
        </p:sp>
        <p:sp>
          <p:nvSpPr>
            <p:cNvPr id="31" name="Freeform 325">
              <a:extLst>
                <a:ext uri="{FF2B5EF4-FFF2-40B4-BE49-F238E27FC236}">
                  <a16:creationId xmlns:a16="http://schemas.microsoft.com/office/drawing/2014/main" id="{76546B17-B10E-4E21-9C5B-FE175C4859AA}"/>
                </a:ext>
              </a:extLst>
            </p:cNvPr>
            <p:cNvSpPr>
              <a:spLocks noChangeArrowheads="1"/>
            </p:cNvSpPr>
            <p:nvPr/>
          </p:nvSpPr>
          <p:spPr bwMode="auto">
            <a:xfrm>
              <a:off x="874033" y="2785183"/>
              <a:ext cx="3830805" cy="473498"/>
            </a:xfrm>
            <a:custGeom>
              <a:avLst/>
              <a:gdLst>
                <a:gd name="T0" fmla="*/ 0 w 6705"/>
                <a:gd name="T1" fmla="*/ 829 h 830"/>
                <a:gd name="T2" fmla="*/ 0 w 6705"/>
                <a:gd name="T3" fmla="*/ 829 h 830"/>
                <a:gd name="T4" fmla="*/ 6704 w 6705"/>
                <a:gd name="T5" fmla="*/ 829 h 830"/>
                <a:gd name="T6" fmla="*/ 6414 w 6705"/>
                <a:gd name="T7" fmla="*/ 0 h 830"/>
                <a:gd name="T8" fmla="*/ 290 w 6705"/>
                <a:gd name="T9" fmla="*/ 0 h 830"/>
                <a:gd name="T10" fmla="*/ 0 w 6705"/>
                <a:gd name="T11" fmla="*/ 829 h 830"/>
              </a:gdLst>
              <a:ahLst/>
              <a:cxnLst>
                <a:cxn ang="0">
                  <a:pos x="T0" y="T1"/>
                </a:cxn>
                <a:cxn ang="0">
                  <a:pos x="T2" y="T3"/>
                </a:cxn>
                <a:cxn ang="0">
                  <a:pos x="T4" y="T5"/>
                </a:cxn>
                <a:cxn ang="0">
                  <a:pos x="T6" y="T7"/>
                </a:cxn>
                <a:cxn ang="0">
                  <a:pos x="T8" y="T9"/>
                </a:cxn>
                <a:cxn ang="0">
                  <a:pos x="T10" y="T11"/>
                </a:cxn>
              </a:cxnLst>
              <a:rect l="0" t="0" r="r" b="b"/>
              <a:pathLst>
                <a:path w="6705" h="830">
                  <a:moveTo>
                    <a:pt x="0" y="829"/>
                  </a:moveTo>
                  <a:lnTo>
                    <a:pt x="0" y="829"/>
                  </a:lnTo>
                  <a:cubicBezTo>
                    <a:pt x="6704" y="829"/>
                    <a:pt x="6704" y="829"/>
                    <a:pt x="6704" y="829"/>
                  </a:cubicBezTo>
                  <a:cubicBezTo>
                    <a:pt x="6646" y="539"/>
                    <a:pt x="6547" y="265"/>
                    <a:pt x="6414" y="0"/>
                  </a:cubicBezTo>
                  <a:cubicBezTo>
                    <a:pt x="290" y="0"/>
                    <a:pt x="290" y="0"/>
                    <a:pt x="290" y="0"/>
                  </a:cubicBezTo>
                  <a:cubicBezTo>
                    <a:pt x="157" y="265"/>
                    <a:pt x="58" y="539"/>
                    <a:pt x="0" y="829"/>
                  </a:cubicBezTo>
                </a:path>
              </a:pathLst>
            </a:custGeom>
            <a:solidFill>
              <a:srgbClr val="63C1D3">
                <a:alpha val="50196"/>
              </a:srgbClr>
            </a:solidFill>
            <a:ln w="9525" cap="flat">
              <a:solidFill>
                <a:schemeClr val="tx2"/>
              </a:solidFill>
              <a:bevel/>
              <a:headEnd/>
              <a:tailEnd/>
            </a:ln>
            <a:effectLst/>
          </p:spPr>
          <p:txBody>
            <a:bodyPr wrap="none" anchor="ctr"/>
            <a:lstStyle/>
            <a:p>
              <a:endParaRPr lang="es-MX"/>
            </a:p>
          </p:txBody>
        </p:sp>
        <p:sp>
          <p:nvSpPr>
            <p:cNvPr id="32" name="Freeform 326">
              <a:extLst>
                <a:ext uri="{FF2B5EF4-FFF2-40B4-BE49-F238E27FC236}">
                  <a16:creationId xmlns:a16="http://schemas.microsoft.com/office/drawing/2014/main" id="{F75E3728-92EC-44A8-A09D-821154D4641C}"/>
                </a:ext>
              </a:extLst>
            </p:cNvPr>
            <p:cNvSpPr>
              <a:spLocks noChangeArrowheads="1"/>
            </p:cNvSpPr>
            <p:nvPr/>
          </p:nvSpPr>
          <p:spPr bwMode="auto">
            <a:xfrm>
              <a:off x="826180" y="3258681"/>
              <a:ext cx="3923992" cy="473498"/>
            </a:xfrm>
            <a:custGeom>
              <a:avLst/>
              <a:gdLst>
                <a:gd name="T0" fmla="*/ 8 w 6871"/>
                <a:gd name="T1" fmla="*/ 827 h 828"/>
                <a:gd name="T2" fmla="*/ 8 w 6871"/>
                <a:gd name="T3" fmla="*/ 827 h 828"/>
                <a:gd name="T4" fmla="*/ 6862 w 6871"/>
                <a:gd name="T5" fmla="*/ 827 h 828"/>
                <a:gd name="T6" fmla="*/ 6787 w 6871"/>
                <a:gd name="T7" fmla="*/ 0 h 828"/>
                <a:gd name="T8" fmla="*/ 83 w 6871"/>
                <a:gd name="T9" fmla="*/ 0 h 828"/>
                <a:gd name="T10" fmla="*/ 8 w 6871"/>
                <a:gd name="T11" fmla="*/ 827 h 828"/>
              </a:gdLst>
              <a:ahLst/>
              <a:cxnLst>
                <a:cxn ang="0">
                  <a:pos x="T0" y="T1"/>
                </a:cxn>
                <a:cxn ang="0">
                  <a:pos x="T2" y="T3"/>
                </a:cxn>
                <a:cxn ang="0">
                  <a:pos x="T4" y="T5"/>
                </a:cxn>
                <a:cxn ang="0">
                  <a:pos x="T6" y="T7"/>
                </a:cxn>
                <a:cxn ang="0">
                  <a:pos x="T8" y="T9"/>
                </a:cxn>
                <a:cxn ang="0">
                  <a:pos x="T10" y="T11"/>
                </a:cxn>
              </a:cxnLst>
              <a:rect l="0" t="0" r="r" b="b"/>
              <a:pathLst>
                <a:path w="6871" h="828">
                  <a:moveTo>
                    <a:pt x="8" y="827"/>
                  </a:moveTo>
                  <a:lnTo>
                    <a:pt x="8" y="827"/>
                  </a:lnTo>
                  <a:cubicBezTo>
                    <a:pt x="6862" y="827"/>
                    <a:pt x="6862" y="827"/>
                    <a:pt x="6862" y="827"/>
                  </a:cubicBezTo>
                  <a:cubicBezTo>
                    <a:pt x="6870" y="546"/>
                    <a:pt x="6845" y="272"/>
                    <a:pt x="6787" y="0"/>
                  </a:cubicBezTo>
                  <a:cubicBezTo>
                    <a:pt x="83" y="0"/>
                    <a:pt x="83" y="0"/>
                    <a:pt x="83" y="0"/>
                  </a:cubicBezTo>
                  <a:cubicBezTo>
                    <a:pt x="25" y="272"/>
                    <a:pt x="0" y="546"/>
                    <a:pt x="8" y="827"/>
                  </a:cubicBezTo>
                </a:path>
              </a:pathLst>
            </a:custGeom>
            <a:solidFill>
              <a:srgbClr val="63C1D3">
                <a:alpha val="60000"/>
              </a:srgbClr>
            </a:solidFill>
            <a:ln w="9525" cap="flat">
              <a:solidFill>
                <a:schemeClr val="tx2"/>
              </a:solidFill>
              <a:bevel/>
              <a:headEnd/>
              <a:tailEnd/>
            </a:ln>
            <a:effectLst/>
          </p:spPr>
          <p:txBody>
            <a:bodyPr wrap="none" anchor="ctr"/>
            <a:lstStyle/>
            <a:p>
              <a:endParaRPr lang="es-MX"/>
            </a:p>
          </p:txBody>
        </p:sp>
        <p:sp>
          <p:nvSpPr>
            <p:cNvPr id="33" name="Freeform 327">
              <a:extLst>
                <a:ext uri="{FF2B5EF4-FFF2-40B4-BE49-F238E27FC236}">
                  <a16:creationId xmlns:a16="http://schemas.microsoft.com/office/drawing/2014/main" id="{9B37C51A-98D3-4D44-94FF-5C7FCDC95CFF}"/>
                </a:ext>
              </a:extLst>
            </p:cNvPr>
            <p:cNvSpPr>
              <a:spLocks noChangeArrowheads="1"/>
            </p:cNvSpPr>
            <p:nvPr/>
          </p:nvSpPr>
          <p:spPr bwMode="auto">
            <a:xfrm>
              <a:off x="831217" y="3732180"/>
              <a:ext cx="3916435" cy="473498"/>
            </a:xfrm>
            <a:custGeom>
              <a:avLst/>
              <a:gdLst>
                <a:gd name="T0" fmla="*/ 133 w 6855"/>
                <a:gd name="T1" fmla="*/ 829 h 830"/>
                <a:gd name="T2" fmla="*/ 133 w 6855"/>
                <a:gd name="T3" fmla="*/ 829 h 830"/>
                <a:gd name="T4" fmla="*/ 6721 w 6855"/>
                <a:gd name="T5" fmla="*/ 829 h 830"/>
                <a:gd name="T6" fmla="*/ 6854 w 6855"/>
                <a:gd name="T7" fmla="*/ 0 h 830"/>
                <a:gd name="T8" fmla="*/ 0 w 6855"/>
                <a:gd name="T9" fmla="*/ 0 h 830"/>
                <a:gd name="T10" fmla="*/ 133 w 6855"/>
                <a:gd name="T11" fmla="*/ 829 h 830"/>
              </a:gdLst>
              <a:ahLst/>
              <a:cxnLst>
                <a:cxn ang="0">
                  <a:pos x="T0" y="T1"/>
                </a:cxn>
                <a:cxn ang="0">
                  <a:pos x="T2" y="T3"/>
                </a:cxn>
                <a:cxn ang="0">
                  <a:pos x="T4" y="T5"/>
                </a:cxn>
                <a:cxn ang="0">
                  <a:pos x="T6" y="T7"/>
                </a:cxn>
                <a:cxn ang="0">
                  <a:pos x="T8" y="T9"/>
                </a:cxn>
                <a:cxn ang="0">
                  <a:pos x="T10" y="T11"/>
                </a:cxn>
              </a:cxnLst>
              <a:rect l="0" t="0" r="r" b="b"/>
              <a:pathLst>
                <a:path w="6855" h="830">
                  <a:moveTo>
                    <a:pt x="133" y="829"/>
                  </a:moveTo>
                  <a:lnTo>
                    <a:pt x="133" y="829"/>
                  </a:lnTo>
                  <a:cubicBezTo>
                    <a:pt x="6721" y="829"/>
                    <a:pt x="6721" y="829"/>
                    <a:pt x="6721" y="829"/>
                  </a:cubicBezTo>
                  <a:cubicBezTo>
                    <a:pt x="6796" y="555"/>
                    <a:pt x="6845" y="274"/>
                    <a:pt x="6854" y="0"/>
                  </a:cubicBezTo>
                  <a:cubicBezTo>
                    <a:pt x="0" y="0"/>
                    <a:pt x="0" y="0"/>
                    <a:pt x="0" y="0"/>
                  </a:cubicBezTo>
                  <a:cubicBezTo>
                    <a:pt x="9" y="274"/>
                    <a:pt x="50" y="555"/>
                    <a:pt x="133" y="829"/>
                  </a:cubicBezTo>
                </a:path>
              </a:pathLst>
            </a:custGeom>
            <a:solidFill>
              <a:srgbClr val="63C1D3">
                <a:alpha val="69804"/>
              </a:srgbClr>
            </a:solidFill>
            <a:ln w="9525" cap="flat">
              <a:solidFill>
                <a:schemeClr val="tx2"/>
              </a:solidFill>
              <a:bevel/>
              <a:headEnd/>
              <a:tailEnd/>
            </a:ln>
            <a:effectLst/>
          </p:spPr>
          <p:txBody>
            <a:bodyPr wrap="none" anchor="ctr"/>
            <a:lstStyle/>
            <a:p>
              <a:endParaRPr lang="es-MX"/>
            </a:p>
          </p:txBody>
        </p:sp>
        <p:sp>
          <p:nvSpPr>
            <p:cNvPr id="34" name="Freeform 328">
              <a:extLst>
                <a:ext uri="{FF2B5EF4-FFF2-40B4-BE49-F238E27FC236}">
                  <a16:creationId xmlns:a16="http://schemas.microsoft.com/office/drawing/2014/main" id="{D0FBF286-D63D-4F51-9AC2-8DD870662EAA}"/>
                </a:ext>
              </a:extLst>
            </p:cNvPr>
            <p:cNvSpPr>
              <a:spLocks noChangeArrowheads="1"/>
            </p:cNvSpPr>
            <p:nvPr/>
          </p:nvSpPr>
          <p:spPr bwMode="auto">
            <a:xfrm>
              <a:off x="906776" y="4205678"/>
              <a:ext cx="3762801" cy="473498"/>
            </a:xfrm>
            <a:custGeom>
              <a:avLst/>
              <a:gdLst>
                <a:gd name="T0" fmla="*/ 356 w 6589"/>
                <a:gd name="T1" fmla="*/ 828 h 829"/>
                <a:gd name="T2" fmla="*/ 356 w 6589"/>
                <a:gd name="T3" fmla="*/ 828 h 829"/>
                <a:gd name="T4" fmla="*/ 6232 w 6589"/>
                <a:gd name="T5" fmla="*/ 828 h 829"/>
                <a:gd name="T6" fmla="*/ 6588 w 6589"/>
                <a:gd name="T7" fmla="*/ 0 h 829"/>
                <a:gd name="T8" fmla="*/ 0 w 6589"/>
                <a:gd name="T9" fmla="*/ 0 h 829"/>
                <a:gd name="T10" fmla="*/ 356 w 6589"/>
                <a:gd name="T11" fmla="*/ 828 h 829"/>
              </a:gdLst>
              <a:ahLst/>
              <a:cxnLst>
                <a:cxn ang="0">
                  <a:pos x="T0" y="T1"/>
                </a:cxn>
                <a:cxn ang="0">
                  <a:pos x="T2" y="T3"/>
                </a:cxn>
                <a:cxn ang="0">
                  <a:pos x="T4" y="T5"/>
                </a:cxn>
                <a:cxn ang="0">
                  <a:pos x="T6" y="T7"/>
                </a:cxn>
                <a:cxn ang="0">
                  <a:pos x="T8" y="T9"/>
                </a:cxn>
                <a:cxn ang="0">
                  <a:pos x="T10" y="T11"/>
                </a:cxn>
              </a:cxnLst>
              <a:rect l="0" t="0" r="r" b="b"/>
              <a:pathLst>
                <a:path w="6589" h="829">
                  <a:moveTo>
                    <a:pt x="356" y="828"/>
                  </a:moveTo>
                  <a:lnTo>
                    <a:pt x="356" y="828"/>
                  </a:lnTo>
                  <a:cubicBezTo>
                    <a:pt x="6232" y="828"/>
                    <a:pt x="6232" y="828"/>
                    <a:pt x="6232" y="828"/>
                  </a:cubicBezTo>
                  <a:cubicBezTo>
                    <a:pt x="6389" y="563"/>
                    <a:pt x="6505" y="282"/>
                    <a:pt x="6588" y="0"/>
                  </a:cubicBezTo>
                  <a:cubicBezTo>
                    <a:pt x="0" y="0"/>
                    <a:pt x="0" y="0"/>
                    <a:pt x="0" y="0"/>
                  </a:cubicBezTo>
                  <a:cubicBezTo>
                    <a:pt x="75" y="282"/>
                    <a:pt x="199" y="563"/>
                    <a:pt x="356" y="828"/>
                  </a:cubicBezTo>
                </a:path>
              </a:pathLst>
            </a:custGeom>
            <a:solidFill>
              <a:srgbClr val="63C1D3">
                <a:alpha val="80000"/>
              </a:srgbClr>
            </a:solidFill>
            <a:ln w="9525" cap="flat">
              <a:solidFill>
                <a:schemeClr val="tx2"/>
              </a:solidFill>
              <a:bevel/>
              <a:headEnd/>
              <a:tailEnd/>
            </a:ln>
            <a:effectLst/>
          </p:spPr>
          <p:txBody>
            <a:bodyPr wrap="none" anchor="ctr"/>
            <a:lstStyle/>
            <a:p>
              <a:endParaRPr lang="es-MX"/>
            </a:p>
          </p:txBody>
        </p:sp>
        <p:sp>
          <p:nvSpPr>
            <p:cNvPr id="35" name="Freeform 329">
              <a:extLst>
                <a:ext uri="{FF2B5EF4-FFF2-40B4-BE49-F238E27FC236}">
                  <a16:creationId xmlns:a16="http://schemas.microsoft.com/office/drawing/2014/main" id="{D8B5CBE1-1E59-42A3-8D46-276550FE8024}"/>
                </a:ext>
              </a:extLst>
            </p:cNvPr>
            <p:cNvSpPr>
              <a:spLocks noChangeArrowheads="1"/>
            </p:cNvSpPr>
            <p:nvPr/>
          </p:nvSpPr>
          <p:spPr bwMode="auto">
            <a:xfrm>
              <a:off x="1110782" y="4676657"/>
              <a:ext cx="3357306" cy="473498"/>
            </a:xfrm>
            <a:custGeom>
              <a:avLst/>
              <a:gdLst>
                <a:gd name="T0" fmla="*/ 514 w 5877"/>
                <a:gd name="T1" fmla="*/ 647 h 830"/>
                <a:gd name="T2" fmla="*/ 514 w 5877"/>
                <a:gd name="T3" fmla="*/ 647 h 830"/>
                <a:gd name="T4" fmla="*/ 514 w 5877"/>
                <a:gd name="T5" fmla="*/ 647 h 830"/>
                <a:gd name="T6" fmla="*/ 705 w 5877"/>
                <a:gd name="T7" fmla="*/ 829 h 830"/>
                <a:gd name="T8" fmla="*/ 5171 w 5877"/>
                <a:gd name="T9" fmla="*/ 829 h 830"/>
                <a:gd name="T10" fmla="*/ 5362 w 5877"/>
                <a:gd name="T11" fmla="*/ 647 h 830"/>
                <a:gd name="T12" fmla="*/ 5362 w 5877"/>
                <a:gd name="T13" fmla="*/ 647 h 830"/>
                <a:gd name="T14" fmla="*/ 5876 w 5877"/>
                <a:gd name="T15" fmla="*/ 0 h 830"/>
                <a:gd name="T16" fmla="*/ 0 w 5877"/>
                <a:gd name="T17" fmla="*/ 0 h 830"/>
                <a:gd name="T18" fmla="*/ 514 w 5877"/>
                <a:gd name="T19" fmla="*/ 64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77" h="830">
                  <a:moveTo>
                    <a:pt x="514" y="647"/>
                  </a:moveTo>
                  <a:lnTo>
                    <a:pt x="514" y="647"/>
                  </a:lnTo>
                  <a:lnTo>
                    <a:pt x="514" y="647"/>
                  </a:lnTo>
                  <a:cubicBezTo>
                    <a:pt x="572" y="713"/>
                    <a:pt x="638" y="771"/>
                    <a:pt x="705" y="829"/>
                  </a:cubicBezTo>
                  <a:cubicBezTo>
                    <a:pt x="5171" y="829"/>
                    <a:pt x="5171" y="829"/>
                    <a:pt x="5171" y="829"/>
                  </a:cubicBezTo>
                  <a:cubicBezTo>
                    <a:pt x="5238" y="771"/>
                    <a:pt x="5296" y="713"/>
                    <a:pt x="5362" y="647"/>
                  </a:cubicBezTo>
                  <a:lnTo>
                    <a:pt x="5362" y="647"/>
                  </a:lnTo>
                  <a:cubicBezTo>
                    <a:pt x="5561" y="448"/>
                    <a:pt x="5735" y="232"/>
                    <a:pt x="5876" y="0"/>
                  </a:cubicBezTo>
                  <a:cubicBezTo>
                    <a:pt x="0" y="0"/>
                    <a:pt x="0" y="0"/>
                    <a:pt x="0" y="0"/>
                  </a:cubicBezTo>
                  <a:cubicBezTo>
                    <a:pt x="141" y="232"/>
                    <a:pt x="315" y="448"/>
                    <a:pt x="514" y="647"/>
                  </a:cubicBezTo>
                </a:path>
              </a:pathLst>
            </a:custGeom>
            <a:solidFill>
              <a:srgbClr val="63C1D3">
                <a:alpha val="89804"/>
              </a:srgbClr>
            </a:solidFill>
            <a:ln w="9525" cap="flat">
              <a:solidFill>
                <a:schemeClr val="tx2"/>
              </a:solidFill>
              <a:bevel/>
              <a:headEnd/>
              <a:tailEnd/>
            </a:ln>
            <a:effectLst/>
          </p:spPr>
          <p:txBody>
            <a:bodyPr wrap="none" anchor="ctr"/>
            <a:lstStyle/>
            <a:p>
              <a:endParaRPr lang="es-MX"/>
            </a:p>
          </p:txBody>
        </p:sp>
        <p:sp>
          <p:nvSpPr>
            <p:cNvPr id="36" name="Freeform 330">
              <a:extLst>
                <a:ext uri="{FF2B5EF4-FFF2-40B4-BE49-F238E27FC236}">
                  <a16:creationId xmlns:a16="http://schemas.microsoft.com/office/drawing/2014/main" id="{AD150DA2-7213-49AC-BDCB-8AB3252A71B6}"/>
                </a:ext>
              </a:extLst>
            </p:cNvPr>
            <p:cNvSpPr>
              <a:spLocks noChangeArrowheads="1"/>
            </p:cNvSpPr>
            <p:nvPr/>
          </p:nvSpPr>
          <p:spPr bwMode="auto">
            <a:xfrm>
              <a:off x="1511242" y="5150155"/>
              <a:ext cx="2551350" cy="473498"/>
            </a:xfrm>
            <a:custGeom>
              <a:avLst/>
              <a:gdLst>
                <a:gd name="T0" fmla="*/ 0 w 4467"/>
                <a:gd name="T1" fmla="*/ 0 h 830"/>
                <a:gd name="T2" fmla="*/ 0 w 4467"/>
                <a:gd name="T3" fmla="*/ 0 h 830"/>
                <a:gd name="T4" fmla="*/ 2212 w 4467"/>
                <a:gd name="T5" fmla="*/ 829 h 830"/>
                <a:gd name="T6" fmla="*/ 2254 w 4467"/>
                <a:gd name="T7" fmla="*/ 829 h 830"/>
                <a:gd name="T8" fmla="*/ 4466 w 4467"/>
                <a:gd name="T9" fmla="*/ 0 h 830"/>
                <a:gd name="T10" fmla="*/ 0 w 4467"/>
                <a:gd name="T11" fmla="*/ 0 h 830"/>
              </a:gdLst>
              <a:ahLst/>
              <a:cxnLst>
                <a:cxn ang="0">
                  <a:pos x="T0" y="T1"/>
                </a:cxn>
                <a:cxn ang="0">
                  <a:pos x="T2" y="T3"/>
                </a:cxn>
                <a:cxn ang="0">
                  <a:pos x="T4" y="T5"/>
                </a:cxn>
                <a:cxn ang="0">
                  <a:pos x="T6" y="T7"/>
                </a:cxn>
                <a:cxn ang="0">
                  <a:pos x="T8" y="T9"/>
                </a:cxn>
                <a:cxn ang="0">
                  <a:pos x="T10" y="T11"/>
                </a:cxn>
              </a:cxnLst>
              <a:rect l="0" t="0" r="r" b="b"/>
              <a:pathLst>
                <a:path w="4467" h="830">
                  <a:moveTo>
                    <a:pt x="0" y="0"/>
                  </a:moveTo>
                  <a:lnTo>
                    <a:pt x="0" y="0"/>
                  </a:lnTo>
                  <a:cubicBezTo>
                    <a:pt x="630" y="547"/>
                    <a:pt x="1425" y="820"/>
                    <a:pt x="2212" y="829"/>
                  </a:cubicBezTo>
                  <a:cubicBezTo>
                    <a:pt x="2254" y="829"/>
                    <a:pt x="2254" y="829"/>
                    <a:pt x="2254" y="829"/>
                  </a:cubicBezTo>
                  <a:cubicBezTo>
                    <a:pt x="3041" y="820"/>
                    <a:pt x="3828" y="547"/>
                    <a:pt x="4466" y="0"/>
                  </a:cubicBezTo>
                  <a:lnTo>
                    <a:pt x="0" y="0"/>
                  </a:lnTo>
                </a:path>
              </a:pathLst>
            </a:custGeom>
            <a:solidFill>
              <a:srgbClr val="63C1D3"/>
            </a:solidFill>
            <a:ln w="9525" cap="flat">
              <a:solidFill>
                <a:schemeClr val="tx2"/>
              </a:solidFill>
              <a:bevel/>
              <a:headEnd/>
              <a:tailEnd/>
            </a:ln>
            <a:effectLst/>
          </p:spPr>
          <p:txBody>
            <a:bodyPr wrap="none" anchor="ctr"/>
            <a:lstStyle/>
            <a:p>
              <a:endParaRPr lang="es-MX"/>
            </a:p>
          </p:txBody>
        </p:sp>
      </p:grpSp>
      <p:sp>
        <p:nvSpPr>
          <p:cNvPr id="28" name="Text Placeholder 3">
            <a:extLst>
              <a:ext uri="{FF2B5EF4-FFF2-40B4-BE49-F238E27FC236}">
                <a16:creationId xmlns:a16="http://schemas.microsoft.com/office/drawing/2014/main" id="{1BC5D9E8-F1C6-48ED-A51F-7910456412AD}"/>
              </a:ext>
            </a:extLst>
          </p:cNvPr>
          <p:cNvSpPr txBox="1">
            <a:spLocks/>
          </p:cNvSpPr>
          <p:nvPr/>
        </p:nvSpPr>
        <p:spPr>
          <a:xfrm>
            <a:off x="450361" y="54274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Crop</a:t>
            </a:r>
            <a:r>
              <a:rPr lang="pl-PL" sz="3600" b="1" dirty="0">
                <a:solidFill>
                  <a:srgbClr val="8BC540"/>
                </a:solidFill>
              </a:rPr>
              <a:t> </a:t>
            </a:r>
            <a:r>
              <a:rPr lang="pl-PL" sz="3600" b="1" dirty="0" err="1">
                <a:solidFill>
                  <a:srgbClr val="8BC540"/>
                </a:solidFill>
              </a:rPr>
              <a:t>Succession</a:t>
            </a:r>
            <a:r>
              <a:rPr lang="pl-PL" sz="3600" b="1" dirty="0">
                <a:solidFill>
                  <a:srgbClr val="8BC540"/>
                </a:solidFill>
              </a:rPr>
              <a:t> –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Water</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Requirement</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1839535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7996" y="1204885"/>
            <a:ext cx="11084099" cy="86517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Water requirements are determined by the transpiration coefficient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(TC)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expressed</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in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litres</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per kilogram of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dry</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matter</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of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biomass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6" name="Diagram 25">
            <a:extLst>
              <a:ext uri="{FF2B5EF4-FFF2-40B4-BE49-F238E27FC236}">
                <a16:creationId xmlns:a16="http://schemas.microsoft.com/office/drawing/2014/main" id="{E98B6EBD-CCBA-43E1-8064-4FAE40AFFE6A}"/>
              </a:ext>
            </a:extLst>
          </p:cNvPr>
          <p:cNvGraphicFramePr/>
          <p:nvPr/>
        </p:nvGraphicFramePr>
        <p:xfrm>
          <a:off x="630359" y="2626358"/>
          <a:ext cx="3584289" cy="3009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8" name="Diagram 37">
            <a:extLst>
              <a:ext uri="{FF2B5EF4-FFF2-40B4-BE49-F238E27FC236}">
                <a16:creationId xmlns:a16="http://schemas.microsoft.com/office/drawing/2014/main" id="{5B4DC3F0-A912-489C-8E29-D770A6CAD92C}"/>
              </a:ext>
            </a:extLst>
          </p:cNvPr>
          <p:cNvGraphicFramePr/>
          <p:nvPr/>
        </p:nvGraphicFramePr>
        <p:xfrm>
          <a:off x="4447900" y="2626357"/>
          <a:ext cx="3584289" cy="30099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9" name="Diagram 38">
            <a:extLst>
              <a:ext uri="{FF2B5EF4-FFF2-40B4-BE49-F238E27FC236}">
                <a16:creationId xmlns:a16="http://schemas.microsoft.com/office/drawing/2014/main" id="{C9CE6B35-8865-44A3-9295-DB59AA33DC0B}"/>
              </a:ext>
            </a:extLst>
          </p:cNvPr>
          <p:cNvGraphicFramePr/>
          <p:nvPr/>
        </p:nvGraphicFramePr>
        <p:xfrm>
          <a:off x="8197806" y="2626356"/>
          <a:ext cx="3584289" cy="30099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 Placeholder 3">
            <a:extLst>
              <a:ext uri="{FF2B5EF4-FFF2-40B4-BE49-F238E27FC236}">
                <a16:creationId xmlns:a16="http://schemas.microsoft.com/office/drawing/2014/main" id="{57D24849-EC1C-4EFA-927C-948D2C8BADD3}"/>
              </a:ext>
            </a:extLst>
          </p:cNvPr>
          <p:cNvSpPr txBox="1">
            <a:spLocks/>
          </p:cNvSpPr>
          <p:nvPr/>
        </p:nvSpPr>
        <p:spPr>
          <a:xfrm>
            <a:off x="429467" y="52490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Crop</a:t>
            </a:r>
            <a:r>
              <a:rPr lang="pl-PL" sz="3600" b="1" dirty="0">
                <a:solidFill>
                  <a:srgbClr val="8BC540"/>
                </a:solidFill>
              </a:rPr>
              <a:t> </a:t>
            </a:r>
            <a:r>
              <a:rPr lang="pl-PL" sz="3600" b="1" dirty="0" err="1">
                <a:solidFill>
                  <a:srgbClr val="8BC540"/>
                </a:solidFill>
              </a:rPr>
              <a:t>Succession</a:t>
            </a:r>
            <a:r>
              <a:rPr lang="pl-PL" sz="3600" b="1" dirty="0">
                <a:solidFill>
                  <a:srgbClr val="8BC540"/>
                </a:solidFill>
              </a:rPr>
              <a:t> –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Water</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Requirement</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1247984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872873" y="975419"/>
            <a:ext cx="5467525" cy="4518249"/>
          </a:xfrm>
        </p:spPr>
        <p:txBody>
          <a:bodyPr>
            <a:normAutofit fontScale="77500" lnSpcReduction="20000"/>
          </a:bodyPr>
          <a:lstStyle/>
          <a:p>
            <a:pPr algn="l">
              <a:lnSpc>
                <a:spcPct val="110000"/>
              </a:lnSpc>
            </a:pPr>
            <a:r>
              <a:rPr lang="en-US" sz="2800" i="0" dirty="0"/>
              <a:t>Winter cereals and winter rapeseed are less sensitive to drought</a:t>
            </a:r>
            <a:r>
              <a:rPr lang="pl-PL" sz="2800" i="0" dirty="0"/>
              <a:t> </a:t>
            </a:r>
            <a:r>
              <a:rPr lang="pl-PL" sz="2800" i="0" dirty="0" err="1"/>
              <a:t>than</a:t>
            </a:r>
            <a:r>
              <a:rPr lang="pl-PL" sz="2800" i="0" dirty="0"/>
              <a:t> spring </a:t>
            </a:r>
            <a:r>
              <a:rPr lang="pl-PL" sz="2800" i="0" dirty="0" err="1"/>
              <a:t>cereals</a:t>
            </a:r>
            <a:r>
              <a:rPr lang="pl-PL" sz="2800" i="0" dirty="0"/>
              <a:t>.</a:t>
            </a:r>
          </a:p>
          <a:p>
            <a:pPr algn="l">
              <a:lnSpc>
                <a:spcPct val="110000"/>
              </a:lnSpc>
            </a:pPr>
            <a:r>
              <a:rPr lang="en-US" sz="2800" i="0" dirty="0"/>
              <a:t>The most drought-resistant crop is winter rye, which has the most well-developed root system of all cereals. Winter wheat, on the other hand, is the most susceptible to drought</a:t>
            </a:r>
            <a:r>
              <a:rPr lang="pl-PL" sz="2800" i="0" dirty="0"/>
              <a:t> </a:t>
            </a:r>
            <a:r>
              <a:rPr lang="pl-PL" sz="2800" i="0" dirty="0" err="1"/>
              <a:t>among</a:t>
            </a:r>
            <a:r>
              <a:rPr lang="pl-PL" sz="2800" i="0" dirty="0"/>
              <a:t> </a:t>
            </a:r>
            <a:r>
              <a:rPr lang="pl-PL" sz="2800" i="0" dirty="0" err="1"/>
              <a:t>winter</a:t>
            </a:r>
            <a:r>
              <a:rPr lang="pl-PL" sz="2800" i="0" dirty="0"/>
              <a:t> varietes</a:t>
            </a:r>
            <a:r>
              <a:rPr lang="en-US" sz="2800" i="0" dirty="0"/>
              <a:t>. Oats are particularly susceptible to drought due to their high water requirements and inefficient water use. The most drought-resistant spring cereal is barley</a:t>
            </a:r>
            <a:r>
              <a:rPr lang="pl-PL" sz="2800" i="0" dirty="0"/>
              <a:t>. </a:t>
            </a:r>
            <a:r>
              <a:rPr lang="en-US" sz="2800" i="0" dirty="0"/>
              <a:t>The highest water demand for cereals occurs during the stages of stem elongation, heading, and grain development.</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475534" y="530192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A0D0A933-7503-4880-93B5-CAD43C9FF1D2}"/>
              </a:ext>
            </a:extLst>
          </p:cNvPr>
          <p:cNvGraphicFramePr/>
          <p:nvPr/>
        </p:nvGraphicFramePr>
        <p:xfrm>
          <a:off x="6715760" y="1528621"/>
          <a:ext cx="5388303" cy="3605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upa 13">
            <a:extLst>
              <a:ext uri="{FF2B5EF4-FFF2-40B4-BE49-F238E27FC236}">
                <a16:creationId xmlns:a16="http://schemas.microsoft.com/office/drawing/2014/main" id="{5FAA9804-5B08-49D9-A77B-B1DD064E4DDC}"/>
              </a:ext>
            </a:extLst>
          </p:cNvPr>
          <p:cNvGrpSpPr/>
          <p:nvPr/>
        </p:nvGrpSpPr>
        <p:grpSpPr>
          <a:xfrm>
            <a:off x="6958682" y="4644941"/>
            <a:ext cx="4360775" cy="322406"/>
            <a:chOff x="6836847" y="4383737"/>
            <a:chExt cx="4360775" cy="322406"/>
          </a:xfrm>
        </p:grpSpPr>
        <p:pic>
          <p:nvPicPr>
            <p:cNvPr id="7" name="Obraz 6">
              <a:extLst>
                <a:ext uri="{FF2B5EF4-FFF2-40B4-BE49-F238E27FC236}">
                  <a16:creationId xmlns:a16="http://schemas.microsoft.com/office/drawing/2014/main" id="{06787899-69FF-4CF0-BC2A-7AC470D517C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992486" y="4383737"/>
              <a:ext cx="205136" cy="317843"/>
            </a:xfrm>
            <a:prstGeom prst="rect">
              <a:avLst/>
            </a:prstGeom>
          </p:spPr>
        </p:pic>
        <p:pic>
          <p:nvPicPr>
            <p:cNvPr id="34" name="Obraz 33">
              <a:extLst>
                <a:ext uri="{FF2B5EF4-FFF2-40B4-BE49-F238E27FC236}">
                  <a16:creationId xmlns:a16="http://schemas.microsoft.com/office/drawing/2014/main" id="{B8BE4529-8E93-4069-AFD6-3236C4C24FBF}"/>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752056" y="4383738"/>
              <a:ext cx="205136" cy="317843"/>
            </a:xfrm>
            <a:prstGeom prst="rect">
              <a:avLst/>
            </a:prstGeom>
          </p:spPr>
        </p:pic>
        <p:pic>
          <p:nvPicPr>
            <p:cNvPr id="35" name="Obraz 34">
              <a:extLst>
                <a:ext uri="{FF2B5EF4-FFF2-40B4-BE49-F238E27FC236}">
                  <a16:creationId xmlns:a16="http://schemas.microsoft.com/office/drawing/2014/main" id="{37AD5200-5B96-4349-8C30-3C3DD137D814}"/>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511626" y="4383739"/>
              <a:ext cx="205136" cy="317843"/>
            </a:xfrm>
            <a:prstGeom prst="rect">
              <a:avLst/>
            </a:prstGeom>
          </p:spPr>
        </p:pic>
        <p:pic>
          <p:nvPicPr>
            <p:cNvPr id="36" name="Obraz 35">
              <a:extLst>
                <a:ext uri="{FF2B5EF4-FFF2-40B4-BE49-F238E27FC236}">
                  <a16:creationId xmlns:a16="http://schemas.microsoft.com/office/drawing/2014/main" id="{250F3969-6E8A-4496-A264-B348F0EAC01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289530" y="4388297"/>
              <a:ext cx="205136" cy="317843"/>
            </a:xfrm>
            <a:prstGeom prst="rect">
              <a:avLst/>
            </a:prstGeom>
          </p:spPr>
        </p:pic>
        <p:pic>
          <p:nvPicPr>
            <p:cNvPr id="37" name="Obraz 36">
              <a:extLst>
                <a:ext uri="{FF2B5EF4-FFF2-40B4-BE49-F238E27FC236}">
                  <a16:creationId xmlns:a16="http://schemas.microsoft.com/office/drawing/2014/main" id="{4DE15225-1315-4B1B-BBA2-5761FE043D98}"/>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054442" y="4388300"/>
              <a:ext cx="205136" cy="317843"/>
            </a:xfrm>
            <a:prstGeom prst="rect">
              <a:avLst/>
            </a:prstGeom>
          </p:spPr>
        </p:pic>
        <p:pic>
          <p:nvPicPr>
            <p:cNvPr id="38" name="Obraz 37">
              <a:extLst>
                <a:ext uri="{FF2B5EF4-FFF2-40B4-BE49-F238E27FC236}">
                  <a16:creationId xmlns:a16="http://schemas.microsoft.com/office/drawing/2014/main" id="{723453AC-C75D-4F27-8DED-B1130FBF412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832346" y="4388298"/>
              <a:ext cx="205136" cy="317843"/>
            </a:xfrm>
            <a:prstGeom prst="rect">
              <a:avLst/>
            </a:prstGeom>
          </p:spPr>
        </p:pic>
        <p:pic>
          <p:nvPicPr>
            <p:cNvPr id="39" name="Obraz 38">
              <a:extLst>
                <a:ext uri="{FF2B5EF4-FFF2-40B4-BE49-F238E27FC236}">
                  <a16:creationId xmlns:a16="http://schemas.microsoft.com/office/drawing/2014/main" id="{02465FD1-F799-4029-B285-8DE7E2742516}"/>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597258" y="4388300"/>
              <a:ext cx="205136" cy="317843"/>
            </a:xfrm>
            <a:prstGeom prst="rect">
              <a:avLst/>
            </a:prstGeom>
          </p:spPr>
        </p:pic>
        <p:pic>
          <p:nvPicPr>
            <p:cNvPr id="40" name="Obraz 39">
              <a:extLst>
                <a:ext uri="{FF2B5EF4-FFF2-40B4-BE49-F238E27FC236}">
                  <a16:creationId xmlns:a16="http://schemas.microsoft.com/office/drawing/2014/main" id="{D27D16AE-A639-40C1-BBBB-DB1C3DE2FDC0}"/>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295590" y="4388299"/>
              <a:ext cx="205136" cy="317843"/>
            </a:xfrm>
            <a:prstGeom prst="rect">
              <a:avLst/>
            </a:prstGeom>
          </p:spPr>
        </p:pic>
        <p:pic>
          <p:nvPicPr>
            <p:cNvPr id="41" name="Obraz 40">
              <a:extLst>
                <a:ext uri="{FF2B5EF4-FFF2-40B4-BE49-F238E27FC236}">
                  <a16:creationId xmlns:a16="http://schemas.microsoft.com/office/drawing/2014/main" id="{65E0B743-7937-4188-A2D6-3B6EFBC6096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060502" y="4388300"/>
              <a:ext cx="205136" cy="317843"/>
            </a:xfrm>
            <a:prstGeom prst="rect">
              <a:avLst/>
            </a:prstGeom>
          </p:spPr>
        </p:pic>
        <p:pic>
          <p:nvPicPr>
            <p:cNvPr id="42" name="Obraz 41">
              <a:extLst>
                <a:ext uri="{FF2B5EF4-FFF2-40B4-BE49-F238E27FC236}">
                  <a16:creationId xmlns:a16="http://schemas.microsoft.com/office/drawing/2014/main" id="{49267F49-85FA-4476-8876-AF72625DE30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836847" y="4388300"/>
              <a:ext cx="205136" cy="317843"/>
            </a:xfrm>
            <a:prstGeom prst="rect">
              <a:avLst/>
            </a:prstGeom>
          </p:spPr>
        </p:pic>
      </p:grpSp>
      <p:sp>
        <p:nvSpPr>
          <p:cNvPr id="43" name="Text Placeholder 3">
            <a:extLst>
              <a:ext uri="{FF2B5EF4-FFF2-40B4-BE49-F238E27FC236}">
                <a16:creationId xmlns:a16="http://schemas.microsoft.com/office/drawing/2014/main" id="{B5821B54-9FEC-4C31-8B54-4B4695A19D28}"/>
              </a:ext>
            </a:extLst>
          </p:cNvPr>
          <p:cNvSpPr txBox="1">
            <a:spLocks/>
          </p:cNvSpPr>
          <p:nvPr/>
        </p:nvSpPr>
        <p:spPr>
          <a:xfrm>
            <a:off x="621653" y="320122"/>
            <a:ext cx="8015354"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Crop Succession –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Water Requirement</a:t>
            </a:r>
          </a:p>
        </p:txBody>
      </p:sp>
    </p:spTree>
    <p:extLst>
      <p:ext uri="{BB962C8B-B14F-4D97-AF65-F5344CB8AC3E}">
        <p14:creationId xmlns:p14="http://schemas.microsoft.com/office/powerpoint/2010/main" val="455068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536273"/>
            <a:ext cx="10886221" cy="1655518"/>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In agroecology, the goal is to recycle nutrients as much as possible within the farming system,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minimising</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the need for external inputs. This approach not only reduces reliance on synthetic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fertilisers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but also helps to maintain a healthy soil ecosystem, improve water retention, and reduce erosion. </a:t>
            </a:r>
          </a:p>
        </p:txBody>
      </p:sp>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682630"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Crop</a:t>
            </a:r>
            <a:r>
              <a:rPr lang="pl-PL" sz="3600" b="1" dirty="0">
                <a:solidFill>
                  <a:srgbClr val="231F20"/>
                </a:solidFill>
              </a:rPr>
              <a:t> </a:t>
            </a:r>
            <a:r>
              <a:rPr lang="pl-PL" sz="3600" b="1" dirty="0" err="1">
                <a:solidFill>
                  <a:srgbClr val="231F20"/>
                </a:solidFill>
              </a:rPr>
              <a:t>Succession</a:t>
            </a:r>
            <a:r>
              <a:rPr lang="pl-PL" sz="3600" b="1" dirty="0">
                <a:solidFill>
                  <a:srgbClr val="231F20"/>
                </a:solidFill>
              </a:rPr>
              <a:t> –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N</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utritional</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 and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F</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ertilizer</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R</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equirements</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 of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P</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lants</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1D6C347C-2EB1-4B9F-BA6D-227CB1E57FBA}"/>
              </a:ext>
            </a:extLst>
          </p:cNvPr>
          <p:cNvGrpSpPr/>
          <p:nvPr/>
        </p:nvGrpSpPr>
        <p:grpSpPr>
          <a:xfrm>
            <a:off x="2852675" y="3255151"/>
            <a:ext cx="7565462" cy="2976992"/>
            <a:chOff x="3536272" y="3259233"/>
            <a:chExt cx="7565462" cy="2976992"/>
          </a:xfrm>
        </p:grpSpPr>
        <p:sp>
          <p:nvSpPr>
            <p:cNvPr id="4" name="Strzałka: wygięta w górę 3">
              <a:extLst>
                <a:ext uri="{FF2B5EF4-FFF2-40B4-BE49-F238E27FC236}">
                  <a16:creationId xmlns:a16="http://schemas.microsoft.com/office/drawing/2014/main" id="{C22811D7-D692-4C1F-9858-380E78EFA78B}"/>
                </a:ext>
              </a:extLst>
            </p:cNvPr>
            <p:cNvSpPr/>
            <p:nvPr/>
          </p:nvSpPr>
          <p:spPr>
            <a:xfrm rot="5400000">
              <a:off x="3848929" y="4591775"/>
              <a:ext cx="1180111" cy="1343514"/>
            </a:xfrm>
            <a:prstGeom prst="bentUpArrow">
              <a:avLst>
                <a:gd name="adj1" fmla="val 32840"/>
                <a:gd name="adj2" fmla="val 25000"/>
                <a:gd name="adj3" fmla="val 35780"/>
              </a:avLst>
            </a:prstGeom>
            <a:solidFill>
              <a:srgbClr val="8BC540"/>
            </a:solidFill>
            <a:ln>
              <a:solidFill>
                <a:srgbClr val="8BC540"/>
              </a:solidFill>
            </a:ln>
            <a:scene3d>
              <a:camera prst="orthographicFront"/>
              <a:lightRig rig="flat" dir="t"/>
            </a:scene3d>
            <a:sp3d prstMaterial="plastic">
              <a:bevelT w="88900" h="88900"/>
              <a:bevelB w="88900" h="31750" prst="angle"/>
            </a:sp3d>
          </p:spPr>
          <p:style>
            <a:lnRef idx="0">
              <a:scrgbClr r="0" g="0" b="0"/>
            </a:lnRef>
            <a:fillRef idx="3">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56E30B85-4CEB-48EC-8967-70A24A25CFD8}"/>
                </a:ext>
              </a:extLst>
            </p:cNvPr>
            <p:cNvSpPr/>
            <p:nvPr/>
          </p:nvSpPr>
          <p:spPr>
            <a:xfrm>
              <a:off x="3536272" y="3283598"/>
              <a:ext cx="1986612"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Natural </a:t>
              </a:r>
              <a:r>
                <a:rPr lang="en-US" sz="2400" kern="1200" dirty="0" err="1">
                  <a:solidFill>
                    <a:srgbClr val="231F20"/>
                  </a:solidFill>
                </a:rPr>
                <a:t>fertilisers</a:t>
              </a:r>
              <a:r>
                <a:rPr lang="en-US" sz="2400" kern="1200" dirty="0">
                  <a:solidFill>
                    <a:srgbClr val="231F20"/>
                  </a:solidFill>
                </a:rPr>
                <a:t> such as manure</a:t>
              </a:r>
              <a:endParaRPr lang="pl-PL" sz="2400" kern="1200" dirty="0">
                <a:solidFill>
                  <a:srgbClr val="231F20"/>
                </a:solidFill>
              </a:endParaRPr>
            </a:p>
          </p:txBody>
        </p:sp>
        <p:sp>
          <p:nvSpPr>
            <p:cNvPr id="7" name="Dowolny kształt: kształt 6">
              <a:extLst>
                <a:ext uri="{FF2B5EF4-FFF2-40B4-BE49-F238E27FC236}">
                  <a16:creationId xmlns:a16="http://schemas.microsoft.com/office/drawing/2014/main" id="{99A4A338-EA97-4AE5-A57B-B593EAF5F7BA}"/>
                </a:ext>
              </a:extLst>
            </p:cNvPr>
            <p:cNvSpPr/>
            <p:nvPr/>
          </p:nvSpPr>
          <p:spPr>
            <a:xfrm>
              <a:off x="5522884" y="3259233"/>
              <a:ext cx="4194029" cy="1123915"/>
            </a:xfrm>
            <a:custGeom>
              <a:avLst/>
              <a:gdLst>
                <a:gd name="connsiteX0" fmla="*/ 0 w 2935937"/>
                <a:gd name="connsiteY0" fmla="*/ 0 h 1123915"/>
                <a:gd name="connsiteX1" fmla="*/ 2935937 w 2935937"/>
                <a:gd name="connsiteY1" fmla="*/ 0 h 1123915"/>
                <a:gd name="connsiteX2" fmla="*/ 2935937 w 2935937"/>
                <a:gd name="connsiteY2" fmla="*/ 1123915 h 1123915"/>
                <a:gd name="connsiteX3" fmla="*/ 0 w 2935937"/>
                <a:gd name="connsiteY3" fmla="*/ 1123915 h 1123915"/>
                <a:gd name="connsiteX4" fmla="*/ 0 w 2935937"/>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937" h="1123915">
                  <a:moveTo>
                    <a:pt x="0" y="0"/>
                  </a:moveTo>
                  <a:lnTo>
                    <a:pt x="2935937" y="0"/>
                  </a:lnTo>
                  <a:lnTo>
                    <a:pt x="2935937"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pl-PL" sz="2400" kern="1200" dirty="0">
                  <a:solidFill>
                    <a:srgbClr val="231F20"/>
                  </a:solidFill>
                </a:rPr>
                <a:t>a</a:t>
              </a:r>
              <a:r>
                <a:rPr lang="en-US" sz="2400" kern="1200" dirty="0">
                  <a:solidFill>
                    <a:srgbClr val="231F20"/>
                  </a:solidFill>
                </a:rPr>
                <a:t>ppl</a:t>
              </a:r>
              <a:r>
                <a:rPr lang="pl-PL" sz="2400" kern="1200" dirty="0">
                  <a:solidFill>
                    <a:srgbClr val="231F20"/>
                  </a:solidFill>
                </a:rPr>
                <a:t>y </a:t>
              </a:r>
              <a:r>
                <a:rPr lang="en-US" sz="2400" kern="1200" dirty="0">
                  <a:solidFill>
                    <a:srgbClr val="231F20"/>
                  </a:solidFill>
                </a:rPr>
                <a:t>to crops grown in wide rows, such as root crops (beets, potatoes) and corn.</a:t>
              </a:r>
              <a:endParaRPr lang="pl-PL" sz="2400" kern="1200" dirty="0">
                <a:solidFill>
                  <a:srgbClr val="231F20"/>
                </a:solidFill>
              </a:endParaRPr>
            </a:p>
          </p:txBody>
        </p:sp>
        <p:sp>
          <p:nvSpPr>
            <p:cNvPr id="8" name="Dowolny kształt: kształt 7">
              <a:extLst>
                <a:ext uri="{FF2B5EF4-FFF2-40B4-BE49-F238E27FC236}">
                  <a16:creationId xmlns:a16="http://schemas.microsoft.com/office/drawing/2014/main" id="{9865DF7D-D609-4F7A-8E96-8D49D810F4AB}"/>
                </a:ext>
              </a:extLst>
            </p:cNvPr>
            <p:cNvSpPr/>
            <p:nvPr/>
          </p:nvSpPr>
          <p:spPr>
            <a:xfrm>
              <a:off x="5142547" y="4845661"/>
              <a:ext cx="1986612"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5126448"/>
                <a:satOff val="-59833"/>
                <a:lumOff val="22748"/>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In the year following manure application</a:t>
              </a:r>
              <a:endParaRPr lang="pl-PL" sz="2400" kern="1200" dirty="0">
                <a:solidFill>
                  <a:srgbClr val="231F20"/>
                </a:solidFill>
              </a:endParaRPr>
            </a:p>
          </p:txBody>
        </p:sp>
        <p:sp>
          <p:nvSpPr>
            <p:cNvPr id="9" name="Dowolny kształt: kształt 8">
              <a:extLst>
                <a:ext uri="{FF2B5EF4-FFF2-40B4-BE49-F238E27FC236}">
                  <a16:creationId xmlns:a16="http://schemas.microsoft.com/office/drawing/2014/main" id="{FC1D8485-22DF-4C8E-835E-38C1B09FED87}"/>
                </a:ext>
              </a:extLst>
            </p:cNvPr>
            <p:cNvSpPr/>
            <p:nvPr/>
          </p:nvSpPr>
          <p:spPr>
            <a:xfrm>
              <a:off x="7264961" y="4845661"/>
              <a:ext cx="3836773" cy="1123915"/>
            </a:xfrm>
            <a:custGeom>
              <a:avLst/>
              <a:gdLst>
                <a:gd name="connsiteX0" fmla="*/ 0 w 2559678"/>
                <a:gd name="connsiteY0" fmla="*/ 0 h 1123915"/>
                <a:gd name="connsiteX1" fmla="*/ 2559678 w 2559678"/>
                <a:gd name="connsiteY1" fmla="*/ 0 h 1123915"/>
                <a:gd name="connsiteX2" fmla="*/ 2559678 w 2559678"/>
                <a:gd name="connsiteY2" fmla="*/ 1123915 h 1123915"/>
                <a:gd name="connsiteX3" fmla="*/ 0 w 2559678"/>
                <a:gd name="connsiteY3" fmla="*/ 1123915 h 1123915"/>
                <a:gd name="connsiteX4" fmla="*/ 0 w 2559678"/>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678" h="1123915">
                  <a:moveTo>
                    <a:pt x="0" y="0"/>
                  </a:moveTo>
                  <a:lnTo>
                    <a:pt x="2559678" y="0"/>
                  </a:lnTo>
                  <a:lnTo>
                    <a:pt x="2559678"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400" kern="1200" dirty="0">
                  <a:solidFill>
                    <a:srgbClr val="231F20"/>
                  </a:solidFill>
                </a:rPr>
                <a:t>cereal grains and legumes for seed production should be cultivated. </a:t>
              </a:r>
              <a:endParaRPr lang="pl-PL" sz="2400" kern="1200" dirty="0">
                <a:solidFill>
                  <a:srgbClr val="231F20"/>
                </a:solidFill>
              </a:endParaRPr>
            </a:p>
          </p:txBody>
        </p:sp>
      </p:grpSp>
    </p:spTree>
    <p:extLst>
      <p:ext uri="{BB962C8B-B14F-4D97-AF65-F5344CB8AC3E}">
        <p14:creationId xmlns:p14="http://schemas.microsoft.com/office/powerpoint/2010/main" val="1579930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295400" y="1206141"/>
            <a:ext cx="9818914"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The most crop residues after harvest are left by perennial forage crops such as clover, alfalfa, grasses, and legume-grass mixtures, followed by cereals, with root crops leaving the least. </a:t>
            </a:r>
          </a:p>
        </p:txBody>
      </p:sp>
      <p:graphicFrame>
        <p:nvGraphicFramePr>
          <p:cNvPr id="19" name="Diagram 18">
            <a:extLst>
              <a:ext uri="{FF2B5EF4-FFF2-40B4-BE49-F238E27FC236}">
                <a16:creationId xmlns:a16="http://schemas.microsoft.com/office/drawing/2014/main" id="{49E4DA32-37F0-431C-B484-8B645FC81800}"/>
              </a:ext>
            </a:extLst>
          </p:cNvPr>
          <p:cNvGraphicFramePr/>
          <p:nvPr>
            <p:extLst>
              <p:ext uri="{D42A27DB-BD31-4B8C-83A1-F6EECF244321}">
                <p14:modId xmlns:p14="http://schemas.microsoft.com/office/powerpoint/2010/main" val="2723356060"/>
              </p:ext>
            </p:extLst>
          </p:nvPr>
        </p:nvGraphicFramePr>
        <p:xfrm>
          <a:off x="85395" y="2791650"/>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extLst>
              <p:ext uri="{D42A27DB-BD31-4B8C-83A1-F6EECF244321}">
                <p14:modId xmlns:p14="http://schemas.microsoft.com/office/powerpoint/2010/main" val="4104717355"/>
              </p:ext>
            </p:extLst>
          </p:nvPr>
        </p:nvGraphicFramePr>
        <p:xfrm>
          <a:off x="5410430" y="2791649"/>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A01E89B0-5CF6-47F7-B7BB-3CA76AD96081}"/>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Crop</a:t>
            </a:r>
            <a:r>
              <a:rPr lang="pl-PL" sz="3600" b="1" dirty="0">
                <a:solidFill>
                  <a:srgbClr val="231F20"/>
                </a:solidFill>
              </a:rPr>
              <a:t> </a:t>
            </a:r>
            <a:r>
              <a:rPr lang="pl-PL" sz="3600" b="1" dirty="0" err="1">
                <a:solidFill>
                  <a:srgbClr val="231F20"/>
                </a:solidFill>
              </a:rPr>
              <a:t>Succession</a:t>
            </a:r>
            <a:r>
              <a:rPr lang="pl-PL" sz="3600" b="1" dirty="0">
                <a:solidFill>
                  <a:srgbClr val="231F20"/>
                </a:solidFill>
              </a:rPr>
              <a:t> –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The </a:t>
            </a:r>
            <a:r>
              <a:rPr lang="pl-PL"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importance</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 of </a:t>
            </a:r>
            <a:r>
              <a:rPr lang="pl-PL"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Crop</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Residues</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112837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98559" y="1194331"/>
            <a:ext cx="5401090"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The nutrients found in crop residues should be considered throughout the entire crop rotation. These residues significantly influence soil structure, with the effect being stronger when more plant mass with a valuable chemical composition remains after harvest. In terms of their impact on soil structure, agricultural plants can be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categorised</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into three groups:</a:t>
            </a:r>
          </a:p>
        </p:txBody>
      </p:sp>
      <p:grpSp>
        <p:nvGrpSpPr>
          <p:cNvPr id="2" name="Grupa 1">
            <a:extLst>
              <a:ext uri="{FF2B5EF4-FFF2-40B4-BE49-F238E27FC236}">
                <a16:creationId xmlns:a16="http://schemas.microsoft.com/office/drawing/2014/main" id="{C0EEEA6D-B8C3-435E-96E7-83139A97E7D9}"/>
              </a:ext>
            </a:extLst>
          </p:cNvPr>
          <p:cNvGrpSpPr/>
          <p:nvPr/>
        </p:nvGrpSpPr>
        <p:grpSpPr>
          <a:xfrm>
            <a:off x="6128324" y="961602"/>
            <a:ext cx="5634209" cy="4370889"/>
            <a:chOff x="6438072" y="961602"/>
            <a:chExt cx="5634209" cy="4492009"/>
          </a:xfrm>
        </p:grpSpPr>
        <p:sp>
          <p:nvSpPr>
            <p:cNvPr id="3" name="Dowolny kształt: kształt 2">
              <a:extLst>
                <a:ext uri="{FF2B5EF4-FFF2-40B4-BE49-F238E27FC236}">
                  <a16:creationId xmlns:a16="http://schemas.microsoft.com/office/drawing/2014/main" id="{16CAB711-BB40-400F-B7F4-6E97918ACB7D}"/>
                </a:ext>
              </a:extLst>
            </p:cNvPr>
            <p:cNvSpPr/>
            <p:nvPr/>
          </p:nvSpPr>
          <p:spPr>
            <a:xfrm>
              <a:off x="7907080" y="961602"/>
              <a:ext cx="4163989"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Plants</a:t>
              </a:r>
              <a:r>
                <a:rPr lang="pl-PL" sz="2000" b="1" kern="1200" dirty="0">
                  <a:solidFill>
                    <a:srgbClr val="231F20"/>
                  </a:solidFill>
                </a:rPr>
                <a:t> </a:t>
              </a:r>
              <a:r>
                <a:rPr lang="pl-PL" sz="2000" b="1" kern="1200" dirty="0" err="1">
                  <a:solidFill>
                    <a:srgbClr val="231F20"/>
                  </a:solidFill>
                </a:rPr>
                <a:t>that</a:t>
              </a:r>
              <a:r>
                <a:rPr lang="pl-PL" sz="2000" b="1" kern="1200" dirty="0">
                  <a:solidFill>
                    <a:srgbClr val="231F20"/>
                  </a:solidFill>
                </a:rPr>
                <a:t> </a:t>
              </a:r>
              <a:r>
                <a:rPr lang="pl-PL" sz="2000" b="1" kern="1200" dirty="0" err="1">
                  <a:solidFill>
                    <a:srgbClr val="231F20"/>
                  </a:solidFill>
                </a:rPr>
                <a:t>leave</a:t>
              </a:r>
              <a:r>
                <a:rPr lang="pl-PL" sz="2000" b="1" kern="1200" dirty="0">
                  <a:solidFill>
                    <a:srgbClr val="231F20"/>
                  </a:solidFill>
                </a:rPr>
                <a:t> the </a:t>
              </a:r>
              <a:r>
                <a:rPr lang="pl-PL" sz="2000" b="1" kern="1200" dirty="0" err="1">
                  <a:solidFill>
                    <a:srgbClr val="231F20"/>
                  </a:solidFill>
                </a:rPr>
                <a:t>soil</a:t>
              </a:r>
              <a:r>
                <a:rPr lang="pl-PL" sz="2000" b="1" kern="1200" dirty="0">
                  <a:solidFill>
                    <a:srgbClr val="231F20"/>
                  </a:solidFill>
                </a:rPr>
                <a:t> in </a:t>
              </a:r>
              <a:r>
                <a:rPr lang="pl-PL" sz="2000" b="1" kern="1200" dirty="0" err="1">
                  <a:solidFill>
                    <a:srgbClr val="231F20"/>
                  </a:solidFill>
                </a:rPr>
                <a:t>good</a:t>
              </a:r>
              <a:r>
                <a:rPr lang="pl-PL" sz="2000" b="1" kern="1200" dirty="0">
                  <a:solidFill>
                    <a:srgbClr val="231F20"/>
                  </a:solidFill>
                </a:rPr>
                <a:t> </a:t>
              </a:r>
              <a:r>
                <a:rPr lang="pl-PL" sz="2000" b="1" kern="1200" dirty="0" err="1">
                  <a:solidFill>
                    <a:srgbClr val="231F20"/>
                  </a:solidFill>
                </a:rPr>
                <a:t>condition</a:t>
              </a:r>
              <a:r>
                <a:rPr lang="pl-PL" sz="2000" b="1" kern="1200" dirty="0">
                  <a:solidFill>
                    <a:srgbClr val="231F20"/>
                  </a:solidFill>
                </a:rPr>
                <a:t> </a:t>
              </a:r>
              <a:r>
                <a:rPr lang="pl-PL" sz="2000" kern="1200" dirty="0">
                  <a:solidFill>
                    <a:srgbClr val="231F20"/>
                  </a:solidFill>
                </a:rPr>
                <a:t>– </a:t>
              </a:r>
            </a:p>
            <a:p>
              <a:pPr marL="0" lvl="0" indent="0" algn="ctr" defTabSz="889000">
                <a:lnSpc>
                  <a:spcPct val="90000"/>
                </a:lnSpc>
                <a:spcBef>
                  <a:spcPct val="0"/>
                </a:spcBef>
                <a:spcAft>
                  <a:spcPct val="35000"/>
                </a:spcAft>
                <a:buNone/>
              </a:pPr>
              <a:r>
                <a:rPr lang="pl-PL" sz="2000" kern="1200" dirty="0">
                  <a:solidFill>
                    <a:srgbClr val="231F20"/>
                  </a:solidFill>
                </a:rPr>
                <a:t>p</a:t>
              </a:r>
              <a:r>
                <a:rPr lang="en-US" sz="2000" kern="1200" dirty="0" err="1">
                  <a:solidFill>
                    <a:srgbClr val="231F20"/>
                  </a:solidFill>
                </a:rPr>
                <a:t>erennial</a:t>
              </a:r>
              <a:r>
                <a:rPr lang="en-US" sz="2000" kern="1200" dirty="0">
                  <a:solidFill>
                    <a:srgbClr val="231F20"/>
                  </a:solidFill>
                </a:rPr>
                <a:t> legumes, such as clover, alfalfa, and their mixtures with grasses</a:t>
              </a:r>
              <a:endParaRPr lang="pl-PL" sz="2000" kern="1200" dirty="0">
                <a:solidFill>
                  <a:srgbClr val="231F20"/>
                </a:solidFill>
              </a:endParaRPr>
            </a:p>
          </p:txBody>
        </p:sp>
        <p:sp>
          <p:nvSpPr>
            <p:cNvPr id="4" name="Prostokąt 3">
              <a:extLst>
                <a:ext uri="{FF2B5EF4-FFF2-40B4-BE49-F238E27FC236}">
                  <a16:creationId xmlns:a16="http://schemas.microsoft.com/office/drawing/2014/main" id="{7D4467C0-EEC9-486A-B5B2-BC1BE7D7231F}"/>
                </a:ext>
              </a:extLst>
            </p:cNvPr>
            <p:cNvSpPr/>
            <p:nvPr/>
          </p:nvSpPr>
          <p:spPr>
            <a:xfrm>
              <a:off x="6438072" y="961602"/>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pl-PL"/>
            </a:p>
          </p:txBody>
        </p:sp>
        <p:sp>
          <p:nvSpPr>
            <p:cNvPr id="5" name="Dowolny kształt: kształt 4">
              <a:extLst>
                <a:ext uri="{FF2B5EF4-FFF2-40B4-BE49-F238E27FC236}">
                  <a16:creationId xmlns:a16="http://schemas.microsoft.com/office/drawing/2014/main" id="{680EF49D-53CD-41E8-A441-5419A1869E94}"/>
                </a:ext>
              </a:extLst>
            </p:cNvPr>
            <p:cNvSpPr/>
            <p:nvPr/>
          </p:nvSpPr>
          <p:spPr>
            <a:xfrm>
              <a:off x="6438072" y="2533131"/>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Plants</a:t>
              </a:r>
              <a:r>
                <a:rPr lang="pl-PL" sz="2000" b="1" kern="1200" dirty="0">
                  <a:solidFill>
                    <a:srgbClr val="231F20"/>
                  </a:solidFill>
                </a:rPr>
                <a:t> </a:t>
              </a:r>
              <a:r>
                <a:rPr lang="pl-PL" sz="2000" b="1" kern="1200" dirty="0" err="1">
                  <a:solidFill>
                    <a:srgbClr val="231F20"/>
                  </a:solidFill>
                </a:rPr>
                <a:t>that</a:t>
              </a:r>
              <a:r>
                <a:rPr lang="pl-PL" sz="2000" b="1" kern="1200" dirty="0">
                  <a:solidFill>
                    <a:srgbClr val="231F20"/>
                  </a:solidFill>
                </a:rPr>
                <a:t> do not </a:t>
              </a:r>
              <a:r>
                <a:rPr lang="pl-PL" sz="2000" b="1" kern="1200" dirty="0" err="1">
                  <a:solidFill>
                    <a:srgbClr val="231F20"/>
                  </a:solidFill>
                </a:rPr>
                <a:t>degrade</a:t>
              </a:r>
              <a:r>
                <a:rPr lang="pl-PL" sz="2000" b="1" kern="1200" dirty="0">
                  <a:solidFill>
                    <a:srgbClr val="231F20"/>
                  </a:solidFill>
                </a:rPr>
                <a:t> </a:t>
              </a:r>
              <a:r>
                <a:rPr lang="pl-PL" sz="2000" b="1" kern="1200" dirty="0" err="1">
                  <a:solidFill>
                    <a:srgbClr val="231F20"/>
                  </a:solidFill>
                </a:rPr>
                <a:t>soil</a:t>
              </a:r>
              <a:r>
                <a:rPr lang="pl-PL" sz="2000" b="1" kern="1200" dirty="0">
                  <a:solidFill>
                    <a:srgbClr val="231F20"/>
                  </a:solidFill>
                </a:rPr>
                <a:t> </a:t>
              </a:r>
              <a:r>
                <a:rPr lang="pl-PL" sz="2000" kern="1200" dirty="0">
                  <a:solidFill>
                    <a:srgbClr val="231F20"/>
                  </a:solidFill>
                </a:rPr>
                <a:t>– </a:t>
              </a:r>
            </a:p>
            <a:p>
              <a:pPr marL="0" lvl="0" indent="0" algn="ctr" defTabSz="889000">
                <a:lnSpc>
                  <a:spcPct val="90000"/>
                </a:lnSpc>
                <a:spcBef>
                  <a:spcPct val="0"/>
                </a:spcBef>
                <a:spcAft>
                  <a:spcPct val="35000"/>
                </a:spcAft>
                <a:buNone/>
              </a:pPr>
              <a:r>
                <a:rPr lang="pl-PL" sz="2000" dirty="0" err="1">
                  <a:solidFill>
                    <a:srgbClr val="231F20"/>
                  </a:solidFill>
                </a:rPr>
                <a:t>a</a:t>
              </a:r>
              <a:r>
                <a:rPr lang="pl-PL" sz="2000" kern="1200" dirty="0" err="1">
                  <a:solidFill>
                    <a:srgbClr val="231F20"/>
                  </a:solidFill>
                </a:rPr>
                <a:t>nnual</a:t>
              </a:r>
              <a:r>
                <a:rPr lang="pl-PL" sz="2000" kern="1200" dirty="0">
                  <a:solidFill>
                    <a:srgbClr val="231F20"/>
                  </a:solidFill>
                </a:rPr>
                <a:t> </a:t>
              </a:r>
              <a:r>
                <a:rPr lang="pl-PL" sz="2000" kern="1200" dirty="0" err="1">
                  <a:solidFill>
                    <a:srgbClr val="231F20"/>
                  </a:solidFill>
                </a:rPr>
                <a:t>legumes</a:t>
              </a:r>
              <a:endParaRPr lang="pl-PL" sz="2000" kern="1200" dirty="0">
                <a:solidFill>
                  <a:srgbClr val="231F20"/>
                </a:solidFill>
              </a:endParaRPr>
            </a:p>
          </p:txBody>
        </p:sp>
        <p:sp>
          <p:nvSpPr>
            <p:cNvPr id="6" name="Prostokąt 5">
              <a:extLst>
                <a:ext uri="{FF2B5EF4-FFF2-40B4-BE49-F238E27FC236}">
                  <a16:creationId xmlns:a16="http://schemas.microsoft.com/office/drawing/2014/main" id="{9D34E7CA-CC78-4452-8B10-EF141BC87352}"/>
                </a:ext>
              </a:extLst>
            </p:cNvPr>
            <p:cNvSpPr/>
            <p:nvPr/>
          </p:nvSpPr>
          <p:spPr>
            <a:xfrm>
              <a:off x="10729811" y="2533131"/>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a:lstStyle/>
            <a:p>
              <a:endParaRPr lang="pl-PL"/>
            </a:p>
          </p:txBody>
        </p:sp>
        <p:sp>
          <p:nvSpPr>
            <p:cNvPr id="7" name="Dowolny kształt: kształt 6">
              <a:extLst>
                <a:ext uri="{FF2B5EF4-FFF2-40B4-BE49-F238E27FC236}">
                  <a16:creationId xmlns:a16="http://schemas.microsoft.com/office/drawing/2014/main" id="{6E502C22-E6C6-48FA-B8AD-B0DF1762A9E5}"/>
                </a:ext>
              </a:extLst>
            </p:cNvPr>
            <p:cNvSpPr/>
            <p:nvPr/>
          </p:nvSpPr>
          <p:spPr>
            <a:xfrm>
              <a:off x="7907081" y="4104660"/>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a:ln>
              <a:solidFill>
                <a:srgbClr val="8BC540"/>
              </a:solidFill>
            </a:ln>
          </p:spPr>
          <p:style>
            <a:lnRef idx="2">
              <a:scrgbClr r="0" g="0" b="0"/>
            </a:lnRef>
            <a:fillRef idx="1">
              <a:scrgbClr r="0" g="0" b="0"/>
            </a:fillRef>
            <a:effectRef idx="0">
              <a:schemeClr val="accent2">
                <a:hueOff val="-5126448"/>
                <a:satOff val="-59833"/>
                <a:lumOff val="22748"/>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Plants</a:t>
              </a:r>
              <a:r>
                <a:rPr lang="pl-PL" sz="2000" b="1" kern="1200" dirty="0">
                  <a:solidFill>
                    <a:srgbClr val="231F20"/>
                  </a:solidFill>
                </a:rPr>
                <a:t> </a:t>
              </a:r>
              <a:r>
                <a:rPr lang="pl-PL" sz="2000" b="1" kern="1200" dirty="0" err="1">
                  <a:solidFill>
                    <a:srgbClr val="231F20"/>
                  </a:solidFill>
                </a:rPr>
                <a:t>that</a:t>
              </a:r>
              <a:r>
                <a:rPr lang="pl-PL" sz="2000" b="1" kern="1200" dirty="0">
                  <a:solidFill>
                    <a:srgbClr val="231F20"/>
                  </a:solidFill>
                </a:rPr>
                <a:t> </a:t>
              </a:r>
              <a:r>
                <a:rPr lang="pl-PL" sz="2000" b="1" kern="1200" dirty="0" err="1">
                  <a:solidFill>
                    <a:srgbClr val="231F20"/>
                  </a:solidFill>
                </a:rPr>
                <a:t>leave</a:t>
              </a:r>
              <a:r>
                <a:rPr lang="pl-PL" sz="2000" b="1" kern="1200" dirty="0">
                  <a:solidFill>
                    <a:srgbClr val="231F20"/>
                  </a:solidFill>
                </a:rPr>
                <a:t> the </a:t>
              </a:r>
              <a:r>
                <a:rPr lang="pl-PL" sz="2000" b="1" kern="1200" dirty="0" err="1">
                  <a:solidFill>
                    <a:srgbClr val="231F20"/>
                  </a:solidFill>
                </a:rPr>
                <a:t>soil</a:t>
              </a:r>
              <a:r>
                <a:rPr lang="pl-PL" sz="2000" b="1" kern="1200" dirty="0">
                  <a:solidFill>
                    <a:srgbClr val="231F20"/>
                  </a:solidFill>
                </a:rPr>
                <a:t> in </a:t>
              </a:r>
              <a:r>
                <a:rPr lang="pl-PL" sz="2000" b="1" kern="1200" dirty="0" err="1">
                  <a:solidFill>
                    <a:srgbClr val="231F20"/>
                  </a:solidFill>
                </a:rPr>
                <a:t>poorer</a:t>
              </a:r>
              <a:r>
                <a:rPr lang="pl-PL" sz="2000" b="1" kern="1200" dirty="0">
                  <a:solidFill>
                    <a:srgbClr val="231F20"/>
                  </a:solidFill>
                </a:rPr>
                <a:t> </a:t>
              </a:r>
              <a:r>
                <a:rPr lang="pl-PL" sz="2000" b="1" kern="1200" dirty="0" err="1">
                  <a:solidFill>
                    <a:srgbClr val="231F20"/>
                  </a:solidFill>
                </a:rPr>
                <a:t>condition</a:t>
              </a:r>
              <a:r>
                <a:rPr lang="pl-PL" sz="2000" b="1" kern="1200" dirty="0">
                  <a:solidFill>
                    <a:srgbClr val="231F20"/>
                  </a:solidFill>
                </a:rPr>
                <a:t> </a:t>
              </a:r>
              <a:r>
                <a:rPr lang="pl-PL" sz="2000" kern="1200" dirty="0">
                  <a:solidFill>
                    <a:srgbClr val="231F20"/>
                  </a:solidFill>
                </a:rPr>
                <a:t>– </a:t>
              </a:r>
            </a:p>
            <a:p>
              <a:pPr marL="0" lvl="0" indent="0" algn="ctr" defTabSz="889000">
                <a:lnSpc>
                  <a:spcPct val="90000"/>
                </a:lnSpc>
                <a:spcBef>
                  <a:spcPct val="0"/>
                </a:spcBef>
                <a:spcAft>
                  <a:spcPct val="35000"/>
                </a:spcAft>
                <a:buNone/>
              </a:pPr>
              <a:r>
                <a:rPr lang="en-US" sz="2000" kern="1200" dirty="0">
                  <a:solidFill>
                    <a:srgbClr val="231F20"/>
                  </a:solidFill>
                </a:rPr>
                <a:t>annual non-</a:t>
              </a:r>
              <a:r>
                <a:rPr lang="en-US" sz="2000" kern="1200" dirty="0" err="1">
                  <a:solidFill>
                    <a:srgbClr val="231F20"/>
                  </a:solidFill>
                </a:rPr>
                <a:t>legum</a:t>
              </a:r>
              <a:r>
                <a:rPr lang="pl-PL" sz="2000" kern="1200" dirty="0">
                  <a:solidFill>
                    <a:srgbClr val="231F20"/>
                  </a:solidFill>
                </a:rPr>
                <a:t>es</a:t>
              </a:r>
            </a:p>
          </p:txBody>
        </p:sp>
        <p:sp>
          <p:nvSpPr>
            <p:cNvPr id="8" name="Prostokąt 7">
              <a:extLst>
                <a:ext uri="{FF2B5EF4-FFF2-40B4-BE49-F238E27FC236}">
                  <a16:creationId xmlns:a16="http://schemas.microsoft.com/office/drawing/2014/main" id="{EE5F790F-6BA9-4D73-B870-0C10F09C3A62}"/>
                </a:ext>
              </a:extLst>
            </p:cNvPr>
            <p:cNvSpPr/>
            <p:nvPr/>
          </p:nvSpPr>
          <p:spPr>
            <a:xfrm>
              <a:off x="6438072" y="4104660"/>
              <a:ext cx="1335462" cy="1348951"/>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5126448"/>
                <a:satOff val="-59833"/>
                <a:lumOff val="22748"/>
                <a:alphaOff val="0"/>
              </a:schemeClr>
            </a:effectRef>
            <a:fontRef idx="minor">
              <a:schemeClr val="lt1"/>
            </a:fontRef>
          </p:style>
          <p:txBody>
            <a:bodyPr/>
            <a:lstStyle/>
            <a:p>
              <a:endParaRPr lang="pl-PL"/>
            </a:p>
          </p:txBody>
        </p:sp>
      </p:grpSp>
      <p:graphicFrame>
        <p:nvGraphicFramePr>
          <p:cNvPr id="20" name="Diagram 19">
            <a:extLst>
              <a:ext uri="{FF2B5EF4-FFF2-40B4-BE49-F238E27FC236}">
                <a16:creationId xmlns:a16="http://schemas.microsoft.com/office/drawing/2014/main" id="{9B423A1F-0257-460A-8125-CE26C1142202}"/>
              </a:ext>
            </a:extLst>
          </p:cNvPr>
          <p:cNvGraphicFramePr/>
          <p:nvPr>
            <p:extLst>
              <p:ext uri="{D42A27DB-BD31-4B8C-83A1-F6EECF244321}">
                <p14:modId xmlns:p14="http://schemas.microsoft.com/office/powerpoint/2010/main" val="1811209873"/>
              </p:ext>
            </p:extLst>
          </p:nvPr>
        </p:nvGraphicFramePr>
        <p:xfrm>
          <a:off x="1405591" y="5437459"/>
          <a:ext cx="10349934" cy="8651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 Placeholder 3">
            <a:extLst>
              <a:ext uri="{FF2B5EF4-FFF2-40B4-BE49-F238E27FC236}">
                <a16:creationId xmlns:a16="http://schemas.microsoft.com/office/drawing/2014/main" id="{DE54BA27-73F2-4ED3-8005-C9F66E721D3B}"/>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231F20"/>
                </a:solidFill>
              </a:rPr>
              <a:t>Crop Succession –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The </a:t>
            </a:r>
            <a:r>
              <a:rPr lang="en-IE" sz="3600" b="1" dirty="0">
                <a:solidFill>
                  <a:srgbClr val="231F20"/>
                </a:solidFill>
                <a:latin typeface="Calibri" panose="020F0502020204030204" pitchFamily="34" charset="0"/>
                <a:ea typeface="Calibri" panose="020F0502020204030204" pitchFamily="34" charset="0"/>
                <a:cs typeface="Vrinda" panose="020B0502040204020203" pitchFamily="34" charset="0"/>
              </a:rPr>
              <a:t>Importance</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 of Crop Residues</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528220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898745" y="1547767"/>
            <a:ext cx="3926177" cy="4026552"/>
          </a:xfrm>
          <a:prstGeom prst="rect">
            <a:avLst/>
          </a:prstGeom>
        </p:spPr>
        <p:txBody>
          <a:bodyPr wrap="square">
            <a:spAutoFit/>
          </a:bodyPr>
          <a:lstStyle/>
          <a:p>
            <a:pPr algn="just">
              <a:lnSpc>
                <a:spcPct val="107000"/>
              </a:lnSpc>
              <a:spcAft>
                <a:spcPts val="800"/>
              </a:spcAft>
            </a:pPr>
            <a:r>
              <a:rPr lang="en-US" sz="2400" dirty="0">
                <a:solidFill>
                  <a:srgbClr val="231F20"/>
                </a:solidFill>
              </a:rPr>
              <a:t>Agricultural plants affect soil shading depending on the size of their above-ground parts, particularly their leaves.  This is important when cultivating soils prone to erosion</a:t>
            </a:r>
            <a:r>
              <a:rPr lang="pl-PL" sz="2400" dirty="0">
                <a:solidFill>
                  <a:srgbClr val="231F20"/>
                </a:solidFill>
              </a:rPr>
              <a:t>.</a:t>
            </a:r>
            <a:r>
              <a:rPr lang="en-US" sz="2400" dirty="0">
                <a:solidFill>
                  <a:srgbClr val="231F20"/>
                </a:solidFill>
              </a:rPr>
              <a:t> Crops that shade the soil more effectively should precede economically important crops in the rotation.</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7AAEAB2B-8316-434C-B795-488F446380C1}"/>
              </a:ext>
            </a:extLst>
          </p:cNvPr>
          <p:cNvGrpSpPr/>
          <p:nvPr/>
        </p:nvGrpSpPr>
        <p:grpSpPr>
          <a:xfrm>
            <a:off x="5594752" y="1140857"/>
            <a:ext cx="6297724" cy="5178240"/>
            <a:chOff x="5236391" y="996001"/>
            <a:chExt cx="6297724" cy="5178240"/>
          </a:xfrm>
        </p:grpSpPr>
        <p:sp>
          <p:nvSpPr>
            <p:cNvPr id="4" name="Dowolny kształt: kształt 3">
              <a:extLst>
                <a:ext uri="{FF2B5EF4-FFF2-40B4-BE49-F238E27FC236}">
                  <a16:creationId xmlns:a16="http://schemas.microsoft.com/office/drawing/2014/main" id="{31157838-68F0-4B3B-8FAE-7C3523F2181C}"/>
                </a:ext>
              </a:extLst>
            </p:cNvPr>
            <p:cNvSpPr/>
            <p:nvPr/>
          </p:nvSpPr>
          <p:spPr>
            <a:xfrm>
              <a:off x="5236391" y="1424041"/>
              <a:ext cx="6297724" cy="4750200"/>
            </a:xfrm>
            <a:custGeom>
              <a:avLst/>
              <a:gdLst>
                <a:gd name="connsiteX0" fmla="*/ 0 w 6011053"/>
                <a:gd name="connsiteY0" fmla="*/ 0 h 4750200"/>
                <a:gd name="connsiteX1" fmla="*/ 6011053 w 6011053"/>
                <a:gd name="connsiteY1" fmla="*/ 0 h 4750200"/>
                <a:gd name="connsiteX2" fmla="*/ 6011053 w 6011053"/>
                <a:gd name="connsiteY2" fmla="*/ 4750200 h 4750200"/>
                <a:gd name="connsiteX3" fmla="*/ 0 w 6011053"/>
                <a:gd name="connsiteY3" fmla="*/ 4750200 h 4750200"/>
                <a:gd name="connsiteX4" fmla="*/ 0 w 6011053"/>
                <a:gd name="connsiteY4" fmla="*/ 0 h 475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053" h="4750200">
                  <a:moveTo>
                    <a:pt x="0" y="0"/>
                  </a:moveTo>
                  <a:lnTo>
                    <a:pt x="6011053" y="0"/>
                  </a:lnTo>
                  <a:lnTo>
                    <a:pt x="6011053" y="4750200"/>
                  </a:lnTo>
                  <a:lnTo>
                    <a:pt x="0" y="4750200"/>
                  </a:lnTo>
                  <a:lnTo>
                    <a:pt x="0" y="0"/>
                  </a:lnTo>
                  <a:close/>
                </a:path>
              </a:pathLst>
            </a:custGeom>
            <a:solidFill>
              <a:srgbClr val="8BC540">
                <a:alpha val="50196"/>
              </a:srgbClr>
            </a:solidFill>
          </p:spPr>
          <p:style>
            <a:lnRef idx="1">
              <a:schemeClr val="accent1">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66525" tIns="604012" rIns="46652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231F20"/>
                  </a:solidFill>
                </a:rPr>
                <a:t>provides shade</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reduces the impact of raindrops on the soil, which can damage its structure, compact it, and cause silting</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protects the soil from the drying effects of sunlight</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prevents the formation of a soil crust</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prevents the development of the most germinated weeds </a:t>
              </a:r>
            </a:p>
            <a:p>
              <a:pPr marL="228600" lvl="1" indent="-228600" algn="l" defTabSz="1066800">
                <a:lnSpc>
                  <a:spcPct val="90000"/>
                </a:lnSpc>
                <a:spcBef>
                  <a:spcPct val="0"/>
                </a:spcBef>
                <a:spcAft>
                  <a:spcPct val="15000"/>
                </a:spcAft>
                <a:buChar char="•"/>
              </a:pPr>
              <a:r>
                <a:rPr lang="en-US" sz="2400" kern="1200" dirty="0">
                  <a:solidFill>
                    <a:srgbClr val="231F20"/>
                  </a:solidFill>
                </a:rPr>
                <a:t>prevent excessive water evaporation from the soil</a:t>
              </a:r>
              <a:endParaRPr lang="pl-PL" sz="2400" kern="1200" dirty="0">
                <a:solidFill>
                  <a:srgbClr val="231F20"/>
                </a:solidFill>
              </a:endParaRPr>
            </a:p>
          </p:txBody>
        </p:sp>
        <p:sp>
          <p:nvSpPr>
            <p:cNvPr id="5" name="Dowolny kształt: kształt 4">
              <a:extLst>
                <a:ext uri="{FF2B5EF4-FFF2-40B4-BE49-F238E27FC236}">
                  <a16:creationId xmlns:a16="http://schemas.microsoft.com/office/drawing/2014/main" id="{66A0B58B-5CB4-4963-BB56-854222B0C295}"/>
                </a:ext>
              </a:extLst>
            </p:cNvPr>
            <p:cNvSpPr/>
            <p:nvPr/>
          </p:nvSpPr>
          <p:spPr>
            <a:xfrm>
              <a:off x="5536943" y="996001"/>
              <a:ext cx="4207737" cy="856080"/>
            </a:xfrm>
            <a:custGeom>
              <a:avLst/>
              <a:gdLst>
                <a:gd name="connsiteX0" fmla="*/ 0 w 4207737"/>
                <a:gd name="connsiteY0" fmla="*/ 142683 h 856080"/>
                <a:gd name="connsiteX1" fmla="*/ 142683 w 4207737"/>
                <a:gd name="connsiteY1" fmla="*/ 0 h 856080"/>
                <a:gd name="connsiteX2" fmla="*/ 4065054 w 4207737"/>
                <a:gd name="connsiteY2" fmla="*/ 0 h 856080"/>
                <a:gd name="connsiteX3" fmla="*/ 4207737 w 4207737"/>
                <a:gd name="connsiteY3" fmla="*/ 142683 h 856080"/>
                <a:gd name="connsiteX4" fmla="*/ 4207737 w 4207737"/>
                <a:gd name="connsiteY4" fmla="*/ 713397 h 856080"/>
                <a:gd name="connsiteX5" fmla="*/ 4065054 w 4207737"/>
                <a:gd name="connsiteY5" fmla="*/ 856080 h 856080"/>
                <a:gd name="connsiteX6" fmla="*/ 142683 w 4207737"/>
                <a:gd name="connsiteY6" fmla="*/ 856080 h 856080"/>
                <a:gd name="connsiteX7" fmla="*/ 0 w 4207737"/>
                <a:gd name="connsiteY7" fmla="*/ 713397 h 856080"/>
                <a:gd name="connsiteX8" fmla="*/ 0 w 4207737"/>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737" h="856080">
                  <a:moveTo>
                    <a:pt x="0" y="142683"/>
                  </a:moveTo>
                  <a:cubicBezTo>
                    <a:pt x="0" y="63881"/>
                    <a:pt x="63881" y="0"/>
                    <a:pt x="142683" y="0"/>
                  </a:cubicBezTo>
                  <a:lnTo>
                    <a:pt x="4065054" y="0"/>
                  </a:lnTo>
                  <a:cubicBezTo>
                    <a:pt x="4143856" y="0"/>
                    <a:pt x="4207737" y="63881"/>
                    <a:pt x="4207737" y="142683"/>
                  </a:cubicBezTo>
                  <a:lnTo>
                    <a:pt x="4207737" y="713397"/>
                  </a:lnTo>
                  <a:cubicBezTo>
                    <a:pt x="4207737" y="792199"/>
                    <a:pt x="4143856" y="856080"/>
                    <a:pt x="4065054" y="856080"/>
                  </a:cubicBezTo>
                  <a:lnTo>
                    <a:pt x="142683" y="856080"/>
                  </a:lnTo>
                  <a:cubicBezTo>
                    <a:pt x="63881" y="856080"/>
                    <a:pt x="0" y="792199"/>
                    <a:pt x="0" y="713397"/>
                  </a:cubicBezTo>
                  <a:lnTo>
                    <a:pt x="0" y="142683"/>
                  </a:lnTo>
                  <a:close/>
                </a:path>
              </a:pathLst>
            </a:cu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200832" tIns="41790" rIns="200832" bIns="4179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231F20"/>
                  </a:solidFill>
                </a:rPr>
                <a:t>A large leaf area:</a:t>
              </a:r>
              <a:endParaRPr lang="pl-PL" sz="2400" kern="1200">
                <a:solidFill>
                  <a:srgbClr val="231F20"/>
                </a:solidFill>
              </a:endParaRPr>
            </a:p>
          </p:txBody>
        </p:sp>
      </p:grpSp>
      <p:pic>
        <p:nvPicPr>
          <p:cNvPr id="3" name="Obraz 2">
            <a:extLst>
              <a:ext uri="{FF2B5EF4-FFF2-40B4-BE49-F238E27FC236}">
                <a16:creationId xmlns:a16="http://schemas.microsoft.com/office/drawing/2014/main" id="{087672E4-5624-4E72-A096-2570C1FFB4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2568" y="803058"/>
            <a:ext cx="2347617" cy="1663984"/>
          </a:xfrm>
          <a:prstGeom prst="rect">
            <a:avLst/>
          </a:prstGeom>
        </p:spPr>
      </p:pic>
      <p:sp>
        <p:nvSpPr>
          <p:cNvPr id="20" name="Text Placeholder 3">
            <a:extLst>
              <a:ext uri="{FF2B5EF4-FFF2-40B4-BE49-F238E27FC236}">
                <a16:creationId xmlns:a16="http://schemas.microsoft.com/office/drawing/2014/main" id="{3BEED11A-FB69-4E2D-98B1-F913E17BA1EC}"/>
              </a:ext>
            </a:extLst>
          </p:cNvPr>
          <p:cNvSpPr txBox="1">
            <a:spLocks/>
          </p:cNvSpPr>
          <p:nvPr/>
        </p:nvSpPr>
        <p:spPr>
          <a:xfrm>
            <a:off x="429467" y="423003"/>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Crop</a:t>
            </a:r>
            <a:r>
              <a:rPr lang="pl-PL" sz="3600" b="1" dirty="0">
                <a:solidFill>
                  <a:srgbClr val="231F20"/>
                </a:solidFill>
              </a:rPr>
              <a:t> </a:t>
            </a:r>
            <a:r>
              <a:rPr lang="pl-PL" sz="3600" b="1" dirty="0" err="1">
                <a:solidFill>
                  <a:srgbClr val="231F20"/>
                </a:solidFill>
              </a:rPr>
              <a:t>Succession</a:t>
            </a:r>
            <a:r>
              <a:rPr lang="pl-PL" sz="3600" b="1" dirty="0">
                <a:solidFill>
                  <a:srgbClr val="231F20"/>
                </a:solidFill>
              </a:rPr>
              <a:t> –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S</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hading</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 of the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S</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oil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S</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urface</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 by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P</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lants</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3322975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889621" y="1568697"/>
            <a:ext cx="5484019" cy="4421723"/>
          </a:xfrm>
          <a:prstGeom prst="rect">
            <a:avLst/>
          </a:prstGeom>
        </p:spPr>
        <p:txBody>
          <a:bodyPr wrap="square">
            <a:spAutoFit/>
          </a:bodyPr>
          <a:lstStyle/>
          <a:p>
            <a:pPr>
              <a:lnSpc>
                <a:spcPct val="107000"/>
              </a:lnSpc>
              <a:spcAft>
                <a:spcPts val="800"/>
              </a:spcAft>
            </a:pPr>
            <a:r>
              <a:rPr lang="en-US" sz="2400" dirty="0">
                <a:solidFill>
                  <a:srgbClr val="231F20"/>
                </a:solidFill>
              </a:rPr>
              <a:t>In agroecology, the choice of preceding crops in a rotation system significantly influences the potential transmission of diseases and pathogens to subsequent crops. This is because different plants can either suppress or exacerbate the presence of soil-borne pathogens and pests, affecting the health of the crops that follow. Various strategies in crop succession can</a:t>
            </a:r>
            <a:r>
              <a:rPr lang="pl-PL" sz="2400" dirty="0">
                <a:solidFill>
                  <a:srgbClr val="231F20"/>
                </a:solidFill>
              </a:rPr>
              <a:t> be used to prevent disease and pathogen transmission.</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
        <p:nvSpPr>
          <p:cNvPr id="19" name="Text Placeholder 3">
            <a:extLst>
              <a:ext uri="{FF2B5EF4-FFF2-40B4-BE49-F238E27FC236}">
                <a16:creationId xmlns:a16="http://schemas.microsoft.com/office/drawing/2014/main" id="{280686F6-375B-4D21-AD7C-7CFE836BEF20}"/>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Crop</a:t>
            </a:r>
            <a:r>
              <a:rPr lang="pl-PL" sz="3600" b="1" dirty="0">
                <a:solidFill>
                  <a:srgbClr val="231F20"/>
                </a:solidFill>
              </a:rPr>
              <a:t> </a:t>
            </a:r>
            <a:r>
              <a:rPr lang="pl-PL" sz="3600" b="1" dirty="0" err="1">
                <a:solidFill>
                  <a:srgbClr val="231F20"/>
                </a:solidFill>
              </a:rPr>
              <a:t>Succession</a:t>
            </a:r>
            <a:r>
              <a:rPr lang="pl-PL" sz="3600" b="1" dirty="0">
                <a:solidFill>
                  <a:srgbClr val="231F20"/>
                </a:solidFill>
              </a:rPr>
              <a:t> –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P</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receding plant and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D</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isease</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 or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P</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athogens</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T</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ransmission</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0" name="Diagram 19">
            <a:extLst>
              <a:ext uri="{FF2B5EF4-FFF2-40B4-BE49-F238E27FC236}">
                <a16:creationId xmlns:a16="http://schemas.microsoft.com/office/drawing/2014/main" id="{465AF512-D74E-4823-8878-27D413660C20}"/>
              </a:ext>
            </a:extLst>
          </p:cNvPr>
          <p:cNvGraphicFramePr/>
          <p:nvPr>
            <p:extLst>
              <p:ext uri="{D42A27DB-BD31-4B8C-83A1-F6EECF244321}">
                <p14:modId xmlns:p14="http://schemas.microsoft.com/office/powerpoint/2010/main" val="2453776910"/>
              </p:ext>
            </p:extLst>
          </p:nvPr>
        </p:nvGraphicFramePr>
        <p:xfrm>
          <a:off x="5735249" y="935566"/>
          <a:ext cx="602728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2429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3734" y="1452563"/>
            <a:ext cx="5752649" cy="3025975"/>
          </a:xfrm>
        </p:spPr>
        <p:txBody>
          <a:bodyPr/>
          <a:lstStyle/>
          <a:p>
            <a:pPr marL="0" indent="0"/>
            <a:r>
              <a:rPr lang="en-US" dirty="0"/>
              <a:t>Certain crops, known as break crops, can reduce the buildup of specific pathogens in the soil. For instance, non-cereal crops, such as legumes, oilseeds, or other broadleaf crops, in a crop rotation with cereal</a:t>
            </a:r>
            <a:r>
              <a:rPr lang="pl-PL" dirty="0"/>
              <a:t>s</a:t>
            </a:r>
            <a:r>
              <a:rPr lang="en-US" dirty="0"/>
              <a:t> like wheat or barley. </a:t>
            </a:r>
            <a:r>
              <a:rPr lang="pl-PL" dirty="0"/>
              <a:t>For </a:t>
            </a:r>
            <a:r>
              <a:rPr lang="pl-PL" dirty="0" err="1"/>
              <a:t>instance</a:t>
            </a:r>
            <a:r>
              <a:rPr lang="pl-PL" dirty="0"/>
              <a:t>, n</a:t>
            </a:r>
            <a:r>
              <a:rPr lang="en-US" dirty="0"/>
              <a:t>on-cereal crops, such as legumes, oilseeds, or other broadleaf crops, are not hosts for pathogens like </a:t>
            </a:r>
            <a:r>
              <a:rPr lang="en-US" i="1" dirty="0" err="1"/>
              <a:t>Gaeumannomyces</a:t>
            </a:r>
            <a:r>
              <a:rPr lang="en-US" i="1" dirty="0"/>
              <a:t> </a:t>
            </a:r>
            <a:r>
              <a:rPr lang="en-US" i="1" dirty="0" err="1"/>
              <a:t>tritici</a:t>
            </a:r>
            <a:r>
              <a:rPr lang="en-US" dirty="0"/>
              <a:t>, which causes take-all</a:t>
            </a:r>
            <a:r>
              <a:rPr lang="pl-PL" dirty="0"/>
              <a:t> in </a:t>
            </a:r>
            <a:r>
              <a:rPr lang="pl-PL" dirty="0" err="1"/>
              <a:t>cereals</a:t>
            </a:r>
            <a:r>
              <a:rPr lang="en-US" dirty="0"/>
              <a:t>. Including these crops in rotation disrupts the life cycle of the pathogen, reducing its population in the soil.</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73734" y="742280"/>
            <a:ext cx="4990998" cy="992652"/>
          </a:xfrm>
        </p:spPr>
        <p:txBody>
          <a:bodyPr/>
          <a:lstStyle/>
          <a:p>
            <a:pPr lvl="0"/>
            <a:r>
              <a:rPr lang="pl-PL" b="1" dirty="0">
                <a:solidFill>
                  <a:srgbClr val="231F20"/>
                </a:solidFill>
              </a:rPr>
              <a:t>Break </a:t>
            </a:r>
            <a:r>
              <a:rPr lang="pl-PL" b="1" dirty="0" err="1">
                <a:solidFill>
                  <a:srgbClr val="231F20"/>
                </a:solidFill>
              </a:rPr>
              <a:t>Crop</a:t>
            </a:r>
            <a:r>
              <a:rPr lang="pl-PL" b="1" dirty="0">
                <a:solidFill>
                  <a:srgbClr val="231F20"/>
                </a:solidFill>
              </a:rPr>
              <a:t> </a:t>
            </a:r>
            <a:r>
              <a:rPr lang="pl-PL" b="1" dirty="0" err="1">
                <a:solidFill>
                  <a:srgbClr val="231F20"/>
                </a:solidFill>
              </a:rPr>
              <a:t>Effect</a:t>
            </a:r>
            <a:endParaRPr lang="pl-PL" b="1" dirty="0">
              <a:solidFill>
                <a:srgbClr val="231F20"/>
              </a:solidFill>
            </a:endParaRPr>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38434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1" y="1731930"/>
            <a:ext cx="5414213" cy="3025975"/>
          </a:xfrm>
        </p:spPr>
        <p:txBody>
          <a:bodyPr/>
          <a:lstStyle/>
          <a:p>
            <a:pPr marL="0" indent="0"/>
            <a:r>
              <a:rPr lang="en-US" dirty="0"/>
              <a:t>Allelopathic effects play a crucial role in the prevention of diseases and pathogens in crop succession by releasing allelochemicals into the soil that have antimicrobial properties, effectively reducing populations of soil-borne pathogens. These chemicals can inhibit the growth and activity of fungi, bacteria, and nematodes that cause diseases in subsequent crops.</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pPr lvl="0" defTabSz="755650">
              <a:spcBef>
                <a:spcPct val="0"/>
              </a:spcBef>
              <a:spcAft>
                <a:spcPct val="35000"/>
              </a:spcAft>
            </a:pPr>
            <a:r>
              <a:rPr lang="pl-PL" b="1" dirty="0" err="1"/>
              <a:t>Allelopathic</a:t>
            </a:r>
            <a:r>
              <a:rPr lang="pl-PL" b="1" dirty="0"/>
              <a:t> </a:t>
            </a:r>
            <a:r>
              <a:rPr lang="pl-PL" b="1" dirty="0" err="1"/>
              <a:t>Effects</a:t>
            </a:r>
            <a:endParaRPr lang="pl-PL" b="1" dirty="0"/>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322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lstStyle/>
          <a:p>
            <a:r>
              <a:rPr lang="en-US" dirty="0"/>
              <a:t>We don't inherit the earth from our parents, we borrow it from our children. </a:t>
            </a:r>
          </a:p>
        </p:txBody>
      </p:sp>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629148" y="4946103"/>
            <a:ext cx="4719253" cy="49965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sz="2200" b="1" i="0" dirty="0" err="1"/>
              <a:t>Wendell</a:t>
            </a:r>
            <a:r>
              <a:rPr lang="pl-PL" sz="2200" b="1" i="0" dirty="0"/>
              <a:t> </a:t>
            </a:r>
            <a:r>
              <a:rPr lang="pl-PL" sz="2200" b="1" i="0" dirty="0" err="1"/>
              <a:t>Berry</a:t>
            </a:r>
            <a:endParaRPr lang="en-IE" sz="2200" b="1" i="0" dirty="0"/>
          </a:p>
        </p:txBody>
      </p:sp>
      <p:pic>
        <p:nvPicPr>
          <p:cNvPr id="13" name="Symbol zastępczy obrazu 12">
            <a:extLst>
              <a:ext uri="{FF2B5EF4-FFF2-40B4-BE49-F238E27FC236}">
                <a16:creationId xmlns:a16="http://schemas.microsoft.com/office/drawing/2014/main" id="{26950E40-3AC0-4191-82C2-E6A0CEDBDE20}"/>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A7D64B6A-BDA2-ACCE-5C45-D57D77FDB6EB}"/>
              </a:ext>
            </a:extLst>
          </p:cNvPr>
          <p:cNvGrpSpPr/>
          <p:nvPr/>
        </p:nvGrpSpPr>
        <p:grpSpPr>
          <a:xfrm>
            <a:off x="5050725" y="1212574"/>
            <a:ext cx="1487826" cy="1083162"/>
            <a:chOff x="3400450" y="986392"/>
            <a:chExt cx="1487826" cy="1083162"/>
          </a:xfrm>
        </p:grpSpPr>
        <p:sp>
          <p:nvSpPr>
            <p:cNvPr id="9" name="Freeform 8">
              <a:extLst>
                <a:ext uri="{FF2B5EF4-FFF2-40B4-BE49-F238E27FC236}">
                  <a16:creationId xmlns:a16="http://schemas.microsoft.com/office/drawing/2014/main" id="{70DD0CBA-5E6D-2C92-A4CF-EFB648D5303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w="897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B97C4D-EDDC-AA32-D080-892C611CF81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243777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98809A96-BE3E-4C69-9FD7-9EC275D7E843}"/>
              </a:ext>
            </a:extLst>
          </p:cNvPr>
          <p:cNvGrpSpPr/>
          <p:nvPr/>
        </p:nvGrpSpPr>
        <p:grpSpPr>
          <a:xfrm>
            <a:off x="679010" y="968830"/>
            <a:ext cx="11053927" cy="5290455"/>
            <a:chOff x="1137700" y="968830"/>
            <a:chExt cx="10595237" cy="5290455"/>
          </a:xfrm>
        </p:grpSpPr>
        <p:sp>
          <p:nvSpPr>
            <p:cNvPr id="6" name="Dowolny kształt: kształt 5">
              <a:extLst>
                <a:ext uri="{FF2B5EF4-FFF2-40B4-BE49-F238E27FC236}">
                  <a16:creationId xmlns:a16="http://schemas.microsoft.com/office/drawing/2014/main" id="{D0AC0BD3-4D8E-4B8A-95F1-C4DB55300051}"/>
                </a:ext>
              </a:extLst>
            </p:cNvPr>
            <p:cNvSpPr/>
            <p:nvPr/>
          </p:nvSpPr>
          <p:spPr>
            <a:xfrm>
              <a:off x="1137700" y="968830"/>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231F20"/>
                  </a:solidFill>
                </a:rPr>
                <a:t>Brassica </a:t>
              </a:r>
              <a:r>
                <a:rPr lang="pl-PL" sz="2400" b="1" i="0" kern="1200" dirty="0">
                  <a:solidFill>
                    <a:srgbClr val="231F20"/>
                  </a:solidFill>
                </a:rPr>
                <a:t>s</a:t>
              </a:r>
              <a:r>
                <a:rPr lang="en-US" sz="2400" b="1" i="0" kern="1200" dirty="0" err="1">
                  <a:solidFill>
                    <a:srgbClr val="231F20"/>
                  </a:solidFill>
                </a:rPr>
                <a:t>pecies</a:t>
              </a:r>
              <a:r>
                <a:rPr lang="en-US" sz="2400" b="1" i="0" kern="1200" dirty="0">
                  <a:solidFill>
                    <a:srgbClr val="231F20"/>
                  </a:solidFill>
                </a:rPr>
                <a:t> </a:t>
              </a:r>
              <a:r>
                <a:rPr lang="en-US" sz="2400" b="0" i="0" kern="1200" dirty="0">
                  <a:solidFill>
                    <a:srgbClr val="231F20"/>
                  </a:solidFill>
                </a:rPr>
                <a:t>(e.g. </a:t>
              </a:r>
              <a:r>
                <a:rPr lang="pl-PL" sz="2400" b="0" i="0" kern="1200" dirty="0">
                  <a:solidFill>
                    <a:srgbClr val="231F20"/>
                  </a:solidFill>
                </a:rPr>
                <a:t>m</a:t>
              </a:r>
              <a:r>
                <a:rPr lang="en-US" sz="2400" b="0" i="0" kern="1200" dirty="0" err="1">
                  <a:solidFill>
                    <a:srgbClr val="231F20"/>
                  </a:solidFill>
                </a:rPr>
                <a:t>ustard</a:t>
              </a:r>
              <a:r>
                <a:rPr lang="en-US" sz="2400" b="0" i="0" kern="1200" dirty="0">
                  <a:solidFill>
                    <a:srgbClr val="231F20"/>
                  </a:solidFill>
                </a:rPr>
                <a:t>, </a:t>
              </a:r>
              <a:r>
                <a:rPr lang="pl-PL" sz="2400" b="0" i="0" kern="1200" dirty="0">
                  <a:solidFill>
                    <a:srgbClr val="231F20"/>
                  </a:solidFill>
                </a:rPr>
                <a:t>c</a:t>
              </a:r>
              <a:r>
                <a:rPr lang="en-US" sz="2400" b="0" i="0" kern="1200" dirty="0" err="1">
                  <a:solidFill>
                    <a:srgbClr val="231F20"/>
                  </a:solidFill>
                </a:rPr>
                <a:t>anola</a:t>
              </a:r>
              <a:r>
                <a:rPr lang="en-US" sz="2400" b="0" i="0" kern="1200" dirty="0">
                  <a:solidFill>
                    <a:srgbClr val="231F20"/>
                  </a:solidFill>
                </a:rPr>
                <a:t>)</a:t>
              </a:r>
              <a:r>
                <a:rPr lang="pl-PL" sz="2400" b="0" i="0" kern="1200" dirty="0">
                  <a:solidFill>
                    <a:srgbClr val="231F20"/>
                  </a:solidFill>
                </a:rPr>
                <a:t> </a:t>
              </a:r>
              <a:r>
                <a:rPr lang="en-US" sz="2400" b="1" i="0" kern="1200" dirty="0">
                  <a:solidFill>
                    <a:srgbClr val="231F20"/>
                  </a:solidFill>
                </a:rPr>
                <a:t>release </a:t>
              </a:r>
              <a:r>
                <a:rPr lang="en-US" sz="2400" b="1" i="0" kern="1200" dirty="0" err="1">
                  <a:solidFill>
                    <a:srgbClr val="231F20"/>
                  </a:solidFill>
                </a:rPr>
                <a:t>glucosinolates</a:t>
              </a:r>
              <a:r>
                <a:rPr lang="en-US" sz="2400" b="1" i="0" kern="1200" dirty="0">
                  <a:solidFill>
                    <a:srgbClr val="231F20"/>
                  </a:solidFill>
                </a:rPr>
                <a:t> that break down into isothiocyanates</a:t>
              </a:r>
              <a:r>
                <a:rPr lang="pl-PL" sz="2400" b="0" i="0" kern="1200" dirty="0">
                  <a:solidFill>
                    <a:srgbClr val="231F20"/>
                  </a:solidFill>
                </a:rPr>
                <a:t> </a:t>
              </a:r>
              <a:r>
                <a:rPr lang="en-US" sz="2400" b="0" i="0" kern="1200" dirty="0">
                  <a:solidFill>
                    <a:srgbClr val="231F20"/>
                  </a:solidFill>
                </a:rPr>
                <a:t>known for their </a:t>
              </a:r>
              <a:r>
                <a:rPr lang="en-US" sz="2400" b="1" i="0" kern="1200" dirty="0">
                  <a:solidFill>
                    <a:srgbClr val="231F20"/>
                  </a:solidFill>
                </a:rPr>
                <a:t>biofumigant properties</a:t>
              </a:r>
              <a:r>
                <a:rPr lang="en-US" sz="2400" b="0" i="0" kern="1200" dirty="0">
                  <a:solidFill>
                    <a:srgbClr val="231F20"/>
                  </a:solidFill>
                </a:rPr>
                <a:t>. Growing these as cover crops </a:t>
              </a:r>
              <a:r>
                <a:rPr lang="en-US" sz="2400" b="1" i="0" kern="1200" dirty="0">
                  <a:solidFill>
                    <a:srgbClr val="231F20"/>
                  </a:solidFill>
                </a:rPr>
                <a:t>can reduce soil-borne diseases like clubroot and root rot in subsequent crops</a:t>
              </a:r>
              <a:r>
                <a:rPr lang="en-US" sz="2400" b="0" i="0" kern="1200" dirty="0">
                  <a:solidFill>
                    <a:srgbClr val="231F20"/>
                  </a:solidFill>
                </a:rPr>
                <a:t>.</a:t>
              </a:r>
              <a:endParaRPr lang="pl-PL" sz="2400" kern="1200" dirty="0">
                <a:solidFill>
                  <a:srgbClr val="231F20"/>
                </a:solidFill>
              </a:endParaRPr>
            </a:p>
          </p:txBody>
        </p:sp>
        <p:sp>
          <p:nvSpPr>
            <p:cNvPr id="7" name="Prostokąt: zaokrąglone rogi 6">
              <a:extLst>
                <a:ext uri="{FF2B5EF4-FFF2-40B4-BE49-F238E27FC236}">
                  <a16:creationId xmlns:a16="http://schemas.microsoft.com/office/drawing/2014/main" id="{9EFB2220-E6F7-4DF9-A491-A806A29FFB57}"/>
                </a:ext>
              </a:extLst>
            </p:cNvPr>
            <p:cNvSpPr/>
            <p:nvPr/>
          </p:nvSpPr>
          <p:spPr>
            <a:xfrm>
              <a:off x="1303026" y="1134156"/>
              <a:ext cx="1813209" cy="1322614"/>
            </a:xfrm>
            <a:prstGeom prst="roundRect">
              <a:avLst>
                <a:gd name="adj" fmla="val 10000"/>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510D728B-C630-4644-A9E5-0421EDD2AB37}"/>
                </a:ext>
              </a:extLst>
            </p:cNvPr>
            <p:cNvSpPr/>
            <p:nvPr/>
          </p:nvSpPr>
          <p:spPr>
            <a:xfrm>
              <a:off x="1137700" y="2787424"/>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231F20"/>
                  </a:solidFill>
                </a:rPr>
                <a:t>Leguminous</a:t>
              </a:r>
              <a:r>
                <a:rPr lang="en-US" sz="2400" b="0" i="0" kern="1200" dirty="0">
                  <a:solidFill>
                    <a:srgbClr val="231F20"/>
                  </a:solidFill>
                </a:rPr>
                <a:t> (e.g., </a:t>
              </a:r>
              <a:r>
                <a:rPr lang="pl-PL" sz="2400" b="0" i="0" kern="1200" dirty="0">
                  <a:solidFill>
                    <a:srgbClr val="231F20"/>
                  </a:solidFill>
                </a:rPr>
                <a:t>a</a:t>
              </a:r>
              <a:r>
                <a:rPr lang="en-US" sz="2400" b="0" i="0" kern="1200" dirty="0" err="1">
                  <a:solidFill>
                    <a:srgbClr val="231F20"/>
                  </a:solidFill>
                </a:rPr>
                <a:t>lfalfa</a:t>
              </a:r>
              <a:r>
                <a:rPr lang="en-US" sz="2400" b="0" i="0" kern="1200" dirty="0">
                  <a:solidFill>
                    <a:srgbClr val="231F20"/>
                  </a:solidFill>
                </a:rPr>
                <a:t>, </a:t>
              </a:r>
              <a:r>
                <a:rPr lang="pl-PL" sz="2400" b="0" i="0" kern="1200" dirty="0">
                  <a:solidFill>
                    <a:srgbClr val="231F20"/>
                  </a:solidFill>
                </a:rPr>
                <a:t>c</a:t>
              </a:r>
              <a:r>
                <a:rPr lang="en-US" sz="2400" b="0" i="0" kern="1200" dirty="0">
                  <a:solidFill>
                    <a:srgbClr val="231F20"/>
                  </a:solidFill>
                </a:rPr>
                <a:t>lover</a:t>
              </a:r>
              <a:r>
                <a:rPr lang="pl-PL" sz="2400" b="0" i="0" kern="1200" dirty="0">
                  <a:solidFill>
                    <a:srgbClr val="231F20"/>
                  </a:solidFill>
                </a:rPr>
                <a:t>s</a:t>
              </a:r>
              <a:r>
                <a:rPr lang="en-US" sz="2400" b="0" i="0" kern="1200" dirty="0">
                  <a:solidFill>
                    <a:srgbClr val="231F20"/>
                  </a:solidFill>
                </a:rPr>
                <a:t>)</a:t>
              </a:r>
              <a:r>
                <a:rPr lang="pl-PL" sz="2400" b="0" i="0" kern="1200" dirty="0">
                  <a:solidFill>
                    <a:srgbClr val="231F20"/>
                  </a:solidFill>
                </a:rPr>
                <a:t> </a:t>
              </a:r>
              <a:r>
                <a:rPr lang="en-US" sz="2400" b="0" i="0" kern="1200" dirty="0">
                  <a:solidFill>
                    <a:srgbClr val="231F20"/>
                  </a:solidFill>
                </a:rPr>
                <a:t>release allelopathic compounds that can suppress fungal pathogens such as </a:t>
              </a:r>
              <a:r>
                <a:rPr lang="en-US" sz="2400" b="1" i="1" kern="1200" dirty="0" err="1">
                  <a:solidFill>
                    <a:srgbClr val="231F20"/>
                  </a:solidFill>
                </a:rPr>
                <a:t>Rhizoctonia</a:t>
              </a:r>
              <a:r>
                <a:rPr lang="en-US" sz="2400" b="0" i="0" kern="1200" dirty="0">
                  <a:solidFill>
                    <a:srgbClr val="231F20"/>
                  </a:solidFill>
                </a:rPr>
                <a:t> and </a:t>
              </a:r>
              <a:r>
                <a:rPr lang="en-US" sz="2400" b="1" i="1" kern="1200" dirty="0">
                  <a:solidFill>
                    <a:srgbClr val="231F20"/>
                  </a:solidFill>
                </a:rPr>
                <a:t>Fusarium</a:t>
              </a:r>
              <a:r>
                <a:rPr lang="en-US" sz="2400" b="0" i="0" kern="1200" dirty="0">
                  <a:solidFill>
                    <a:srgbClr val="231F20"/>
                  </a:solidFill>
                </a:rPr>
                <a:t>.</a:t>
              </a:r>
              <a:r>
                <a:rPr lang="pl-PL" sz="2400" b="0" i="0" kern="1200" dirty="0">
                  <a:solidFill>
                    <a:srgbClr val="231F20"/>
                  </a:solidFill>
                </a:rPr>
                <a:t> </a:t>
              </a:r>
              <a:r>
                <a:rPr lang="pl-PL" sz="2400" b="1" i="0" kern="1200" dirty="0">
                  <a:solidFill>
                    <a:srgbClr val="231F20"/>
                  </a:solidFill>
                </a:rPr>
                <a:t>Alfalfa </a:t>
              </a:r>
              <a:r>
                <a:rPr lang="pl-PL" sz="2400" b="1" i="0" kern="1200" dirty="0" err="1">
                  <a:solidFill>
                    <a:srgbClr val="231F20"/>
                  </a:solidFill>
                </a:rPr>
                <a:t>has</a:t>
              </a:r>
              <a:r>
                <a:rPr lang="pl-PL" sz="2400" b="1" i="0" kern="1200" dirty="0">
                  <a:solidFill>
                    <a:srgbClr val="231F20"/>
                  </a:solidFill>
                </a:rPr>
                <a:t> </a:t>
              </a:r>
              <a:r>
                <a:rPr lang="pl-PL" sz="2400" b="1" i="0" kern="1200" dirty="0" err="1">
                  <a:solidFill>
                    <a:srgbClr val="231F20"/>
                  </a:solidFill>
                </a:rPr>
                <a:t>autotoxic</a:t>
              </a:r>
              <a:r>
                <a:rPr lang="pl-PL" sz="2400" b="1" i="0" kern="1200" dirty="0">
                  <a:solidFill>
                    <a:srgbClr val="231F20"/>
                  </a:solidFill>
                </a:rPr>
                <a:t> properties </a:t>
              </a:r>
              <a:r>
                <a:rPr lang="pl-PL" sz="2400" b="0" i="0" kern="1200" dirty="0" err="1">
                  <a:solidFill>
                    <a:srgbClr val="231F20"/>
                  </a:solidFill>
                </a:rPr>
                <a:t>so</a:t>
              </a:r>
              <a:r>
                <a:rPr lang="pl-PL" sz="2400" b="0" i="0" kern="1200" dirty="0">
                  <a:solidFill>
                    <a:srgbClr val="231F20"/>
                  </a:solidFill>
                </a:rPr>
                <a:t> </a:t>
              </a:r>
              <a:r>
                <a:rPr lang="pl-PL" sz="2400" b="0" i="0" kern="1200" dirty="0" err="1">
                  <a:solidFill>
                    <a:srgbClr val="231F20"/>
                  </a:solidFill>
                </a:rPr>
                <a:t>it</a:t>
              </a:r>
              <a:r>
                <a:rPr lang="pl-PL" sz="2400" b="0" i="0" kern="1200" dirty="0">
                  <a:solidFill>
                    <a:srgbClr val="231F20"/>
                  </a:solidFill>
                </a:rPr>
                <a:t> </a:t>
              </a:r>
              <a:r>
                <a:rPr lang="pl-PL" sz="2400" b="0" i="0" kern="1200" dirty="0" err="1">
                  <a:solidFill>
                    <a:srgbClr val="231F20"/>
                  </a:solidFill>
                </a:rPr>
                <a:t>is</a:t>
              </a:r>
              <a:r>
                <a:rPr lang="pl-PL" sz="2400" b="0" i="0" kern="1200" dirty="0">
                  <a:solidFill>
                    <a:srgbClr val="231F20"/>
                  </a:solidFill>
                </a:rPr>
                <a:t> not </a:t>
              </a:r>
              <a:r>
                <a:rPr lang="pl-PL" sz="2400" b="0" i="0" kern="1200" dirty="0" err="1">
                  <a:solidFill>
                    <a:srgbClr val="231F20"/>
                  </a:solidFill>
                </a:rPr>
                <a:t>recommended</a:t>
              </a:r>
              <a:r>
                <a:rPr lang="pl-PL" sz="2400" b="0" i="0" kern="1200" dirty="0">
                  <a:solidFill>
                    <a:srgbClr val="231F20"/>
                  </a:solidFill>
                </a:rPr>
                <a:t> to </a:t>
              </a:r>
              <a:r>
                <a:rPr lang="en-US" sz="2400" b="0" i="0" kern="1200" dirty="0">
                  <a:solidFill>
                    <a:srgbClr val="231F20"/>
                  </a:solidFill>
                </a:rPr>
                <a:t>seed alfalfa on alfalfa! </a:t>
              </a:r>
              <a:r>
                <a:rPr lang="pl-PL" sz="2400" b="0" i="0" kern="1200" dirty="0">
                  <a:solidFill>
                    <a:srgbClr val="231F20"/>
                  </a:solidFill>
                </a:rPr>
                <a:t>(</a:t>
              </a:r>
              <a:r>
                <a:rPr lang="en-US" sz="2400" b="0" i="0" kern="1200" dirty="0">
                  <a:solidFill>
                    <a:srgbClr val="231F20"/>
                  </a:solidFill>
                </a:rPr>
                <a:t>adequate stands can be obtained by waiting at least 3 to 4 weeks after tillage</a:t>
              </a:r>
              <a:r>
                <a:rPr lang="pl-PL" sz="2400" b="0" i="0" kern="1200" dirty="0">
                  <a:solidFill>
                    <a:srgbClr val="231F20"/>
                  </a:solidFill>
                </a:rPr>
                <a:t>).</a:t>
              </a:r>
              <a:endParaRPr lang="pl-PL" sz="2400" kern="1200" dirty="0">
                <a:solidFill>
                  <a:srgbClr val="231F20"/>
                </a:solidFill>
              </a:endParaRPr>
            </a:p>
          </p:txBody>
        </p:sp>
        <p:sp>
          <p:nvSpPr>
            <p:cNvPr id="9" name="Prostokąt: zaokrąglone rogi 8">
              <a:extLst>
                <a:ext uri="{FF2B5EF4-FFF2-40B4-BE49-F238E27FC236}">
                  <a16:creationId xmlns:a16="http://schemas.microsoft.com/office/drawing/2014/main" id="{5AF8EC89-985F-4489-9C42-0CC1BB6B05AF}"/>
                </a:ext>
              </a:extLst>
            </p:cNvPr>
            <p:cNvSpPr/>
            <p:nvPr/>
          </p:nvSpPr>
          <p:spPr>
            <a:xfrm>
              <a:off x="1303026" y="2952751"/>
              <a:ext cx="1813209" cy="1322614"/>
            </a:xfrm>
            <a:prstGeom prst="roundRect">
              <a:avLst>
                <a:gd name="adj" fmla="val 10000"/>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0" name="Dowolny kształt: kształt 9">
              <a:extLst>
                <a:ext uri="{FF2B5EF4-FFF2-40B4-BE49-F238E27FC236}">
                  <a16:creationId xmlns:a16="http://schemas.microsoft.com/office/drawing/2014/main" id="{9662005B-9D46-4E56-950B-4914E49CD0D1}"/>
                </a:ext>
              </a:extLst>
            </p:cNvPr>
            <p:cNvSpPr/>
            <p:nvPr/>
          </p:nvSpPr>
          <p:spPr>
            <a:xfrm>
              <a:off x="1137700" y="4606018"/>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231F20"/>
                  </a:solidFill>
                </a:rPr>
                <a:t>Sorghum bicolor</a:t>
              </a:r>
              <a:r>
                <a:rPr lang="pl-PL" sz="2400" b="0" i="0" kern="1200" dirty="0">
                  <a:solidFill>
                    <a:srgbClr val="231F20"/>
                  </a:solidFill>
                </a:rPr>
                <a:t> - </a:t>
              </a:r>
              <a:r>
                <a:rPr lang="en-US" sz="2400" b="0" i="0" kern="1200" dirty="0">
                  <a:solidFill>
                    <a:srgbClr val="231F20"/>
                  </a:solidFill>
                </a:rPr>
                <a:t>produces </a:t>
              </a:r>
              <a:r>
                <a:rPr lang="en-US" sz="2400" b="1" i="0" kern="1200" dirty="0" err="1">
                  <a:solidFill>
                    <a:srgbClr val="231F20"/>
                  </a:solidFill>
                </a:rPr>
                <a:t>sorgoleone</a:t>
              </a:r>
              <a:r>
                <a:rPr lang="pl-PL" sz="2400" b="0" i="0" kern="1200" dirty="0">
                  <a:solidFill>
                    <a:srgbClr val="231F20"/>
                  </a:solidFill>
                </a:rPr>
                <a:t> with </a:t>
              </a:r>
              <a:r>
                <a:rPr lang="en-US" sz="2400" b="0" i="0" kern="1200" dirty="0">
                  <a:solidFill>
                    <a:srgbClr val="231F20"/>
                  </a:solidFill>
                </a:rPr>
                <a:t>herbicidal properties</a:t>
              </a:r>
              <a:r>
                <a:rPr lang="pl-PL" sz="2400" b="0" i="0" kern="1200" dirty="0">
                  <a:solidFill>
                    <a:srgbClr val="231F20"/>
                  </a:solidFill>
                </a:rPr>
                <a:t> </a:t>
              </a:r>
              <a:r>
                <a:rPr lang="en-US" sz="2400" b="0" i="0" kern="1200" dirty="0">
                  <a:solidFill>
                    <a:srgbClr val="231F20"/>
                  </a:solidFill>
                </a:rPr>
                <a:t>inhibit</a:t>
              </a:r>
              <a:r>
                <a:rPr lang="pl-PL" sz="2400" b="0" i="0" kern="1200" dirty="0" err="1">
                  <a:solidFill>
                    <a:srgbClr val="231F20"/>
                  </a:solidFill>
                </a:rPr>
                <a:t>ing</a:t>
              </a:r>
              <a:r>
                <a:rPr lang="en-US" sz="2400" b="0" i="0" kern="1200" dirty="0">
                  <a:solidFill>
                    <a:srgbClr val="231F20"/>
                  </a:solidFill>
                </a:rPr>
                <a:t> the germination and growth of various weed species but also shows some activity against soil-borne pathogens. Incorporating sorghum into crop succession can help in </a:t>
              </a:r>
              <a:r>
                <a:rPr lang="en-US" sz="2400" b="1" i="0" kern="1200" dirty="0">
                  <a:solidFill>
                    <a:srgbClr val="231F20"/>
                  </a:solidFill>
                </a:rPr>
                <a:t>reducing diseases like root rot</a:t>
              </a:r>
              <a:r>
                <a:rPr lang="en-US" sz="2400" b="0" i="0" kern="1200" dirty="0">
                  <a:solidFill>
                    <a:srgbClr val="231F20"/>
                  </a:solidFill>
                </a:rPr>
                <a:t>.</a:t>
              </a:r>
              <a:endParaRPr lang="pl-PL" sz="2400" b="0" i="0" kern="1200" dirty="0">
                <a:solidFill>
                  <a:srgbClr val="231F20"/>
                </a:solidFill>
              </a:endParaRPr>
            </a:p>
          </p:txBody>
        </p:sp>
        <p:sp>
          <p:nvSpPr>
            <p:cNvPr id="11" name="Prostokąt: zaokrąglone rogi 10">
              <a:extLst>
                <a:ext uri="{FF2B5EF4-FFF2-40B4-BE49-F238E27FC236}">
                  <a16:creationId xmlns:a16="http://schemas.microsoft.com/office/drawing/2014/main" id="{DC1A57EA-4C05-4774-8FB7-C1796B113F7A}"/>
                </a:ext>
              </a:extLst>
            </p:cNvPr>
            <p:cNvSpPr/>
            <p:nvPr/>
          </p:nvSpPr>
          <p:spPr>
            <a:xfrm>
              <a:off x="1303026" y="4771345"/>
              <a:ext cx="1813209" cy="1322614"/>
            </a:xfrm>
            <a:prstGeom prst="roundRect">
              <a:avLst>
                <a:gd name="adj" fmla="val 10000"/>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80579" y="293519"/>
            <a:ext cx="11630842" cy="803654"/>
          </a:xfrm>
        </p:spPr>
        <p:txBody>
          <a:bodyPr/>
          <a:lstStyle/>
          <a:p>
            <a:r>
              <a:rPr lang="en-US" b="1" dirty="0"/>
              <a:t>Examples of Allelopathic </a:t>
            </a:r>
            <a:r>
              <a:rPr lang="pl-PL" b="1" dirty="0" err="1"/>
              <a:t>Effect</a:t>
            </a:r>
            <a:r>
              <a:rPr lang="pl-PL" b="1" dirty="0"/>
              <a:t> of </a:t>
            </a:r>
            <a:r>
              <a:rPr lang="en-US" b="1" dirty="0"/>
              <a:t>Plants in Crop Succession</a:t>
            </a:r>
          </a:p>
        </p:txBody>
      </p:sp>
    </p:spTree>
    <p:extLst>
      <p:ext uri="{BB962C8B-B14F-4D97-AF65-F5344CB8AC3E}">
        <p14:creationId xmlns:p14="http://schemas.microsoft.com/office/powerpoint/2010/main" val="944021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a:t>If the preceding crop is susceptible to certain diseases or pests, these pathogens can survive in the soil or crop residues and infect the following crop if it belongs to the same family. For example, planting tomatoes after potatoes can increase the risk of soil-borne diseases like Verticillium wilt because both are susceptible to the same pathogen.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29635" y="971830"/>
            <a:ext cx="5675780" cy="992652"/>
          </a:xfrm>
        </p:spPr>
        <p:txBody>
          <a:bodyPr/>
          <a:lstStyle/>
          <a:p>
            <a:pPr lvl="0" defTabSz="755650">
              <a:spcBef>
                <a:spcPct val="0"/>
              </a:spcBef>
              <a:spcAft>
                <a:spcPct val="35000"/>
              </a:spcAft>
            </a:pPr>
            <a:r>
              <a:rPr lang="pl-PL" b="1" dirty="0"/>
              <a:t>Host-</a:t>
            </a:r>
            <a:r>
              <a:rPr lang="pl-PL" b="1" dirty="0" err="1"/>
              <a:t>Pathogen</a:t>
            </a:r>
            <a:r>
              <a:rPr lang="pl-PL" b="1" dirty="0"/>
              <a:t> </a:t>
            </a:r>
            <a:r>
              <a:rPr lang="pl-PL" b="1" dirty="0" err="1"/>
              <a:t>Relationships</a:t>
            </a:r>
            <a:endParaRPr lang="pl-PL" b="1"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6" name="Grupa 25">
            <a:extLst>
              <a:ext uri="{FF2B5EF4-FFF2-40B4-BE49-F238E27FC236}">
                <a16:creationId xmlns:a16="http://schemas.microsoft.com/office/drawing/2014/main" id="{FF1B6898-B925-4EA1-8286-0377FCD84013}"/>
              </a:ext>
            </a:extLst>
          </p:cNvPr>
          <p:cNvGrpSpPr/>
          <p:nvPr/>
        </p:nvGrpSpPr>
        <p:grpSpPr>
          <a:xfrm>
            <a:off x="6888442" y="657569"/>
            <a:ext cx="5022854" cy="4762046"/>
            <a:chOff x="6888442" y="657569"/>
            <a:chExt cx="5022854" cy="4762046"/>
          </a:xfrm>
        </p:grpSpPr>
        <p:pic>
          <p:nvPicPr>
            <p:cNvPr id="18" name="Obraz 17">
              <a:extLst>
                <a:ext uri="{FF2B5EF4-FFF2-40B4-BE49-F238E27FC236}">
                  <a16:creationId xmlns:a16="http://schemas.microsoft.com/office/drawing/2014/main" id="{449507EC-B417-4744-8332-72CB5C9801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88442" y="657569"/>
              <a:ext cx="2047206" cy="2148721"/>
            </a:xfrm>
            <a:prstGeom prst="rect">
              <a:avLst/>
            </a:prstGeom>
          </p:spPr>
        </p:pic>
        <p:pic>
          <p:nvPicPr>
            <p:cNvPr id="19" name="Obraz 18">
              <a:extLst>
                <a:ext uri="{FF2B5EF4-FFF2-40B4-BE49-F238E27FC236}">
                  <a16:creationId xmlns:a16="http://schemas.microsoft.com/office/drawing/2014/main" id="{C089BB77-C01E-4F2A-94EC-5CB03E7D4A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96852" y="657569"/>
              <a:ext cx="1641611" cy="1898469"/>
            </a:xfrm>
            <a:prstGeom prst="rect">
              <a:avLst/>
            </a:prstGeom>
          </p:spPr>
        </p:pic>
        <p:pic>
          <p:nvPicPr>
            <p:cNvPr id="21" name="Obraz 20">
              <a:extLst>
                <a:ext uri="{FF2B5EF4-FFF2-40B4-BE49-F238E27FC236}">
                  <a16:creationId xmlns:a16="http://schemas.microsoft.com/office/drawing/2014/main" id="{C14855E9-EF77-4194-A841-9B101D2E55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9685" y="3644900"/>
              <a:ext cx="1641611" cy="1774715"/>
            </a:xfrm>
            <a:prstGeom prst="rect">
              <a:avLst/>
            </a:prstGeom>
          </p:spPr>
        </p:pic>
        <p:pic>
          <p:nvPicPr>
            <p:cNvPr id="23" name="Obraz 22">
              <a:extLst>
                <a:ext uri="{FF2B5EF4-FFF2-40B4-BE49-F238E27FC236}">
                  <a16:creationId xmlns:a16="http://schemas.microsoft.com/office/drawing/2014/main" id="{D9B85EF8-B064-42B7-B7E7-9F10403CF5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98813" y="4053174"/>
              <a:ext cx="372603" cy="1000146"/>
            </a:xfrm>
            <a:prstGeom prst="rect">
              <a:avLst/>
            </a:prstGeom>
          </p:spPr>
        </p:pic>
        <p:sp>
          <p:nvSpPr>
            <p:cNvPr id="24" name="Prostokąt 23">
              <a:extLst>
                <a:ext uri="{FF2B5EF4-FFF2-40B4-BE49-F238E27FC236}">
                  <a16:creationId xmlns:a16="http://schemas.microsoft.com/office/drawing/2014/main" id="{1B3C08AA-FCAE-4F03-82A0-7D8E011419B7}"/>
                </a:ext>
              </a:extLst>
            </p:cNvPr>
            <p:cNvSpPr/>
            <p:nvPr/>
          </p:nvSpPr>
          <p:spPr>
            <a:xfrm>
              <a:off x="7112745" y="3953083"/>
              <a:ext cx="2772370" cy="1200329"/>
            </a:xfrm>
            <a:prstGeom prst="rect">
              <a:avLst/>
            </a:prstGeom>
          </p:spPr>
          <p:txBody>
            <a:bodyPr wrap="square">
              <a:spAutoFit/>
            </a:bodyPr>
            <a:lstStyle/>
            <a:p>
              <a:pPr lvl="0"/>
              <a:r>
                <a:rPr lang="en-US" sz="2400" dirty="0">
                  <a:solidFill>
                    <a:srgbClr val="231F20"/>
                  </a:solidFill>
                </a:rPr>
                <a:t>increase the risk of soil-borne diseases like </a:t>
              </a:r>
              <a:r>
                <a:rPr lang="en-US" sz="2400" b="1" dirty="0">
                  <a:solidFill>
                    <a:srgbClr val="231F20"/>
                  </a:solidFill>
                </a:rPr>
                <a:t>Verticillium wilt </a:t>
              </a:r>
              <a:endParaRPr lang="pl-PL" sz="2400" b="1" dirty="0">
                <a:solidFill>
                  <a:srgbClr val="231F20"/>
                </a:solidFill>
              </a:endParaRPr>
            </a:p>
          </p:txBody>
        </p:sp>
        <p:sp>
          <p:nvSpPr>
            <p:cNvPr id="7" name="Strzałka: w dół 6">
              <a:extLst>
                <a:ext uri="{FF2B5EF4-FFF2-40B4-BE49-F238E27FC236}">
                  <a16:creationId xmlns:a16="http://schemas.microsoft.com/office/drawing/2014/main" id="{E948E466-D033-4870-9519-E79CA43F7B60}"/>
                </a:ext>
              </a:extLst>
            </p:cNvPr>
            <p:cNvSpPr/>
            <p:nvPr/>
          </p:nvSpPr>
          <p:spPr>
            <a:xfrm>
              <a:off x="10917657" y="2806290"/>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trzałka: w dół 24">
              <a:extLst>
                <a:ext uri="{FF2B5EF4-FFF2-40B4-BE49-F238E27FC236}">
                  <a16:creationId xmlns:a16="http://schemas.microsoft.com/office/drawing/2014/main" id="{DB37A862-E7ED-4F87-BE1C-AC0A55995570}"/>
                </a:ext>
              </a:extLst>
            </p:cNvPr>
            <p:cNvSpPr/>
            <p:nvPr/>
          </p:nvSpPr>
          <p:spPr>
            <a:xfrm rot="16200000">
              <a:off x="9313514" y="1458804"/>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Tree>
    <p:extLst>
      <p:ext uri="{BB962C8B-B14F-4D97-AF65-F5344CB8AC3E}">
        <p14:creationId xmlns:p14="http://schemas.microsoft.com/office/powerpoint/2010/main" val="1941835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a:t>Crop residues, which include the remains of plants after harvest such as stems, leaves, and roots, can </a:t>
            </a:r>
            <a:r>
              <a:rPr lang="en-US" dirty="0" err="1"/>
              <a:t>harbour</a:t>
            </a:r>
            <a:r>
              <a:rPr lang="en-US" dirty="0"/>
              <a:t> pathogens and serve as a source of inoculum for diseases that affect subsequent crops. Proper management of these residues can significantly reduce the spread and severity of diseases in crop succession.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06392" y="911351"/>
            <a:ext cx="5675780" cy="992652"/>
          </a:xfrm>
        </p:spPr>
        <p:txBody>
          <a:bodyPr/>
          <a:lstStyle/>
          <a:p>
            <a:pPr lvl="0"/>
            <a:r>
              <a:rPr lang="pl-PL" b="1" dirty="0" err="1"/>
              <a:t>Residue</a:t>
            </a:r>
            <a:r>
              <a:rPr lang="pl-PL" b="1" dirty="0"/>
              <a:t> Management</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20" name="Diagram 19">
            <a:extLst>
              <a:ext uri="{FF2B5EF4-FFF2-40B4-BE49-F238E27FC236}">
                <a16:creationId xmlns:a16="http://schemas.microsoft.com/office/drawing/2014/main" id="{38D5DC33-8EB7-4DA1-B233-517799ACB1EF}"/>
              </a:ext>
            </a:extLst>
          </p:cNvPr>
          <p:cNvGraphicFramePr/>
          <p:nvPr>
            <p:extLst>
              <p:ext uri="{D42A27DB-BD31-4B8C-83A1-F6EECF244321}">
                <p14:modId xmlns:p14="http://schemas.microsoft.com/office/powerpoint/2010/main" val="1374092703"/>
              </p:ext>
            </p:extLst>
          </p:nvPr>
        </p:nvGraphicFramePr>
        <p:xfrm>
          <a:off x="6558007" y="461584"/>
          <a:ext cx="5666649" cy="572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969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1" y="1742816"/>
            <a:ext cx="5666649" cy="3025975"/>
          </a:xfrm>
        </p:spPr>
        <p:txBody>
          <a:bodyPr/>
          <a:lstStyle/>
          <a:p>
            <a:pPr marL="0" indent="0"/>
            <a:r>
              <a:rPr lang="pl-PL" dirty="0"/>
              <a:t>U</a:t>
            </a:r>
            <a:r>
              <a:rPr lang="en-US" dirty="0"/>
              <a:t>sing disease-resistant varieties is a key component of an agroecological approach to managing crop disease transmission during crop succession. This practice involves selecting crop varieties that have been bred or naturally possess resistance to specific pathogens. When integrated with other agroecological practices</a:t>
            </a:r>
            <a:r>
              <a:rPr lang="pl-PL" dirty="0"/>
              <a:t>, </a:t>
            </a:r>
            <a:r>
              <a:rPr lang="en-US" dirty="0"/>
              <a:t>disease-resistant varieties help reduce the spread of diseases, and promote a more sustainable and resilient agricultural system.</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82654"/>
            <a:ext cx="5823857" cy="992652"/>
          </a:xfrm>
        </p:spPr>
        <p:txBody>
          <a:bodyPr/>
          <a:lstStyle/>
          <a:p>
            <a:pPr lvl="0"/>
            <a:r>
              <a:rPr lang="pl-PL" dirty="0" err="1"/>
              <a:t>Use</a:t>
            </a:r>
            <a:r>
              <a:rPr lang="pl-PL" dirty="0"/>
              <a:t> of </a:t>
            </a:r>
            <a:r>
              <a:rPr lang="pl-PL" dirty="0" err="1"/>
              <a:t>Disease-Resistant</a:t>
            </a:r>
            <a:r>
              <a:rPr lang="pl-PL" dirty="0"/>
              <a:t> </a:t>
            </a:r>
            <a:r>
              <a:rPr lang="pl-PL" dirty="0" err="1"/>
              <a:t>Varieties</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619405" y="5098597"/>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 name="Grupa 1">
            <a:extLst>
              <a:ext uri="{FF2B5EF4-FFF2-40B4-BE49-F238E27FC236}">
                <a16:creationId xmlns:a16="http://schemas.microsoft.com/office/drawing/2014/main" id="{A6365B50-E7ED-4DE8-997E-F3584A185762}"/>
              </a:ext>
            </a:extLst>
          </p:cNvPr>
          <p:cNvGrpSpPr/>
          <p:nvPr/>
        </p:nvGrpSpPr>
        <p:grpSpPr>
          <a:xfrm>
            <a:off x="6558007" y="203703"/>
            <a:ext cx="5666649" cy="5953092"/>
            <a:chOff x="6558007" y="203703"/>
            <a:chExt cx="5666649" cy="5953092"/>
          </a:xfrm>
        </p:grpSpPr>
        <p:sp>
          <p:nvSpPr>
            <p:cNvPr id="3" name="Prostokąt 2">
              <a:extLst>
                <a:ext uri="{FF2B5EF4-FFF2-40B4-BE49-F238E27FC236}">
                  <a16:creationId xmlns:a16="http://schemas.microsoft.com/office/drawing/2014/main" id="{516866DD-0E6D-4A57-9B25-B7F2FF70B152}"/>
                </a:ext>
              </a:extLst>
            </p:cNvPr>
            <p:cNvSpPr/>
            <p:nvPr/>
          </p:nvSpPr>
          <p:spPr>
            <a:xfrm>
              <a:off x="6558007" y="842115"/>
              <a:ext cx="5666649" cy="604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BF24E0E9-DCFA-4356-A30D-C0AEB45E6DE2}"/>
                </a:ext>
              </a:extLst>
            </p:cNvPr>
            <p:cNvSpPr/>
            <p:nvPr/>
          </p:nvSpPr>
          <p:spPr>
            <a:xfrm>
              <a:off x="6838950" y="203703"/>
              <a:ext cx="5084464" cy="992652"/>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Agroecological Strategies for Disease-Resistant Varieties</a:t>
              </a:r>
              <a:endParaRPr lang="pl-PL" sz="2400" b="1" kern="1200" dirty="0">
                <a:solidFill>
                  <a:srgbClr val="231F20"/>
                </a:solidFill>
              </a:endParaRPr>
            </a:p>
          </p:txBody>
        </p:sp>
        <p:sp>
          <p:nvSpPr>
            <p:cNvPr id="7" name="Dowolny kształt: kształt 6">
              <a:extLst>
                <a:ext uri="{FF2B5EF4-FFF2-40B4-BE49-F238E27FC236}">
                  <a16:creationId xmlns:a16="http://schemas.microsoft.com/office/drawing/2014/main" id="{5A273A1F-A983-497B-B4C1-F8D6323E0807}"/>
                </a:ext>
              </a:extLst>
            </p:cNvPr>
            <p:cNvSpPr/>
            <p:nvPr/>
          </p:nvSpPr>
          <p:spPr>
            <a:xfrm>
              <a:off x="6558007" y="1930755"/>
              <a:ext cx="5666649" cy="1701000"/>
            </a:xfrm>
            <a:custGeom>
              <a:avLst/>
              <a:gdLst>
                <a:gd name="connsiteX0" fmla="*/ 0 w 5666649"/>
                <a:gd name="connsiteY0" fmla="*/ 0 h 1701000"/>
                <a:gd name="connsiteX1" fmla="*/ 5666649 w 5666649"/>
                <a:gd name="connsiteY1" fmla="*/ 0 h 1701000"/>
                <a:gd name="connsiteX2" fmla="*/ 5666649 w 5666649"/>
                <a:gd name="connsiteY2" fmla="*/ 1701000 h 1701000"/>
                <a:gd name="connsiteX3" fmla="*/ 0 w 5666649"/>
                <a:gd name="connsiteY3" fmla="*/ 1701000 h 1701000"/>
                <a:gd name="connsiteX4" fmla="*/ 0 w 5666649"/>
                <a:gd name="connsiteY4" fmla="*/ 0 h 17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701000">
                  <a:moveTo>
                    <a:pt x="0" y="0"/>
                  </a:moveTo>
                  <a:lnTo>
                    <a:pt x="5666649" y="0"/>
                  </a:lnTo>
                  <a:lnTo>
                    <a:pt x="5666649" y="1701000"/>
                  </a:lnTo>
                  <a:lnTo>
                    <a:pt x="0" y="1701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pl-PL" sz="2400" b="0" kern="1200" dirty="0" err="1">
                  <a:solidFill>
                    <a:srgbClr val="231F20"/>
                  </a:solidFill>
                </a:rPr>
                <a:t>They</a:t>
              </a:r>
              <a:r>
                <a:rPr lang="pl-PL" sz="2400" b="0" kern="1200" dirty="0">
                  <a:solidFill>
                    <a:srgbClr val="231F20"/>
                  </a:solidFill>
                </a:rPr>
                <a:t> </a:t>
              </a:r>
              <a:r>
                <a:rPr lang="en-US" sz="2400" b="0" kern="1200" dirty="0">
                  <a:solidFill>
                    <a:srgbClr val="231F20"/>
                  </a:solidFill>
                </a:rPr>
                <a:t>often have natural resistance to diseases that are prevalent in specific regions</a:t>
              </a:r>
              <a:r>
                <a:rPr lang="pl-PL" sz="2400" b="0" kern="1200" dirty="0">
                  <a:solidFill>
                    <a:srgbClr val="231F20"/>
                  </a:solidFill>
                </a:rPr>
                <a:t>.</a:t>
              </a:r>
            </a:p>
          </p:txBody>
        </p:sp>
        <p:sp>
          <p:nvSpPr>
            <p:cNvPr id="13" name="Dowolny kształt: kształt 12">
              <a:extLst>
                <a:ext uri="{FF2B5EF4-FFF2-40B4-BE49-F238E27FC236}">
                  <a16:creationId xmlns:a16="http://schemas.microsoft.com/office/drawing/2014/main" id="{C740CDDE-05A9-4C19-8AB2-B2D8B8405034}"/>
                </a:ext>
              </a:extLst>
            </p:cNvPr>
            <p:cNvSpPr/>
            <p:nvPr/>
          </p:nvSpPr>
          <p:spPr>
            <a:xfrm>
              <a:off x="6926036" y="157651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rgbClr val="231F20"/>
                  </a:solidFill>
                </a:rPr>
                <a:t>Use of Local and Traditional Varieties</a:t>
              </a:r>
              <a:endParaRPr lang="pl-PL" sz="2400" b="0" kern="1200" dirty="0">
                <a:solidFill>
                  <a:srgbClr val="231F20"/>
                </a:solidFill>
              </a:endParaRPr>
            </a:p>
          </p:txBody>
        </p:sp>
        <p:sp>
          <p:nvSpPr>
            <p:cNvPr id="17" name="Dowolny kształt: kształt 16">
              <a:extLst>
                <a:ext uri="{FF2B5EF4-FFF2-40B4-BE49-F238E27FC236}">
                  <a16:creationId xmlns:a16="http://schemas.microsoft.com/office/drawing/2014/main" id="{67DF463D-9883-4BAA-8F75-086372648DD4}"/>
                </a:ext>
              </a:extLst>
            </p:cNvPr>
            <p:cNvSpPr/>
            <p:nvPr/>
          </p:nvSpPr>
          <p:spPr>
            <a:xfrm>
              <a:off x="6558007" y="4115595"/>
              <a:ext cx="5666649" cy="2041200"/>
            </a:xfrm>
            <a:custGeom>
              <a:avLst/>
              <a:gdLst>
                <a:gd name="connsiteX0" fmla="*/ 0 w 5666649"/>
                <a:gd name="connsiteY0" fmla="*/ 0 h 2041200"/>
                <a:gd name="connsiteX1" fmla="*/ 5666649 w 5666649"/>
                <a:gd name="connsiteY1" fmla="*/ 0 h 2041200"/>
                <a:gd name="connsiteX2" fmla="*/ 5666649 w 5666649"/>
                <a:gd name="connsiteY2" fmla="*/ 2041200 h 2041200"/>
                <a:gd name="connsiteX3" fmla="*/ 0 w 5666649"/>
                <a:gd name="connsiteY3" fmla="*/ 2041200 h 2041200"/>
                <a:gd name="connsiteX4" fmla="*/ 0 w 5666649"/>
                <a:gd name="connsiteY4" fmla="*/ 0 h 204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2041200">
                  <a:moveTo>
                    <a:pt x="0" y="0"/>
                  </a:moveTo>
                  <a:lnTo>
                    <a:pt x="5666649" y="0"/>
                  </a:lnTo>
                  <a:lnTo>
                    <a:pt x="5666649" y="2041200"/>
                  </a:lnTo>
                  <a:lnTo>
                    <a:pt x="0" y="20412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solidFill>
                    <a:srgbClr val="231F20"/>
                  </a:solidFill>
                </a:rPr>
                <a:t>Resistant varieties help limit the spread of pathogens between susceptible varieties, providing a protective effect in the field.</a:t>
              </a:r>
              <a:endParaRPr lang="pl-PL" sz="2400" b="0" kern="1200" dirty="0">
                <a:solidFill>
                  <a:srgbClr val="231F20"/>
                </a:solidFill>
              </a:endParaRPr>
            </a:p>
          </p:txBody>
        </p:sp>
        <p:sp>
          <p:nvSpPr>
            <p:cNvPr id="18" name="Dowolny kształt: kształt 17">
              <a:extLst>
                <a:ext uri="{FF2B5EF4-FFF2-40B4-BE49-F238E27FC236}">
                  <a16:creationId xmlns:a16="http://schemas.microsoft.com/office/drawing/2014/main" id="{9C1F34C2-5261-401A-9A22-990DAE906BC3}"/>
                </a:ext>
              </a:extLst>
            </p:cNvPr>
            <p:cNvSpPr/>
            <p:nvPr/>
          </p:nvSpPr>
          <p:spPr>
            <a:xfrm>
              <a:off x="6991352" y="376135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Incorporating</a:t>
              </a:r>
              <a:r>
                <a:rPr lang="pl-PL" sz="2400" b="0" kern="1200" dirty="0">
                  <a:solidFill>
                    <a:srgbClr val="231F20"/>
                  </a:solidFill>
                </a:rPr>
                <a:t> </a:t>
              </a:r>
              <a:r>
                <a:rPr lang="pl-PL" sz="2400" b="0" kern="1200" dirty="0" err="1">
                  <a:solidFill>
                    <a:srgbClr val="231F20"/>
                  </a:solidFill>
                </a:rPr>
                <a:t>Resistant</a:t>
              </a:r>
              <a:r>
                <a:rPr lang="pl-PL" sz="2400" b="0" kern="1200" dirty="0">
                  <a:solidFill>
                    <a:srgbClr val="231F20"/>
                  </a:solidFill>
                </a:rPr>
                <a:t> </a:t>
              </a:r>
              <a:r>
                <a:rPr lang="pl-PL" sz="2400" b="0" kern="1200" dirty="0" err="1">
                  <a:solidFill>
                    <a:srgbClr val="231F20"/>
                  </a:solidFill>
                </a:rPr>
                <a:t>Varieties</a:t>
              </a:r>
              <a:r>
                <a:rPr lang="pl-PL" sz="2400" b="0" kern="1200" dirty="0">
                  <a:solidFill>
                    <a:srgbClr val="231F20"/>
                  </a:solidFill>
                </a:rPr>
                <a:t> in </a:t>
              </a:r>
              <a:r>
                <a:rPr lang="pl-PL" sz="2400" b="0" kern="1200" dirty="0" err="1">
                  <a:solidFill>
                    <a:srgbClr val="231F20"/>
                  </a:solidFill>
                </a:rPr>
                <a:t>Polycultures</a:t>
              </a:r>
              <a:endParaRPr lang="pl-PL" sz="2400" b="0" kern="1200" dirty="0">
                <a:solidFill>
                  <a:srgbClr val="231F20"/>
                </a:solidFill>
              </a:endParaRPr>
            </a:p>
          </p:txBody>
        </p:sp>
      </p:grpSp>
    </p:spTree>
    <p:extLst>
      <p:ext uri="{BB962C8B-B14F-4D97-AF65-F5344CB8AC3E}">
        <p14:creationId xmlns:p14="http://schemas.microsoft.com/office/powerpoint/2010/main" val="581314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293519"/>
            <a:ext cx="11273876" cy="803654"/>
          </a:xfrm>
        </p:spPr>
        <p:txBody>
          <a:bodyPr/>
          <a:lstStyle/>
          <a:p>
            <a:r>
              <a:rPr lang="en-US" b="1" dirty="0"/>
              <a:t>Examples o</a:t>
            </a:r>
            <a:r>
              <a:rPr lang="pl-PL" b="1" dirty="0"/>
              <a:t>f</a:t>
            </a:r>
            <a:r>
              <a:rPr lang="en-US" b="1" dirty="0"/>
              <a:t> Disease-Resistant Varieties</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110" y="1422830"/>
            <a:ext cx="5018124"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748865" y="2708256"/>
            <a:ext cx="5215318" cy="3252172"/>
          </a:xfrm>
          <a:prstGeom prst="rect">
            <a:avLst/>
          </a:prstGeom>
        </p:spPr>
        <p:txBody>
          <a:bodyPr wrap="square">
            <a:spAutoFit/>
          </a:bodyPr>
          <a:lstStyle/>
          <a:p>
            <a:pPr>
              <a:spcAft>
                <a:spcPts val="800"/>
              </a:spcAft>
            </a:pP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Resistant</a:t>
            </a:r>
            <a:r>
              <a:rPr lang="pl-PL" sz="24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Varieties: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e.g</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Sarpo</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Mira’</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Bionica</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p>
          <a:p>
            <a:pPr>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Using these varieties in rotation with non-solanaceous crops (e.g. cereals, legumes) reduces the pathogen's chances of surviving between growing seasons. </a:t>
            </a:r>
          </a:p>
        </p:txBody>
      </p:sp>
      <p:sp>
        <p:nvSpPr>
          <p:cNvPr id="20" name="Prostokąt 19">
            <a:extLst>
              <a:ext uri="{FF2B5EF4-FFF2-40B4-BE49-F238E27FC236}">
                <a16:creationId xmlns:a16="http://schemas.microsoft.com/office/drawing/2014/main" id="{8FE6DA66-2C6F-4D50-A976-AFB647D55204}"/>
              </a:ext>
            </a:extLst>
          </p:cNvPr>
          <p:cNvSpPr/>
          <p:nvPr/>
        </p:nvSpPr>
        <p:spPr>
          <a:xfrm>
            <a:off x="450037" y="875310"/>
            <a:ext cx="5514146" cy="470000"/>
          </a:xfrm>
          <a:prstGeom prst="rect">
            <a:avLst/>
          </a:prstGeom>
        </p:spPr>
        <p:txBody>
          <a:bodyPr wrap="square">
            <a:spAutoFit/>
          </a:bodyPr>
          <a:lstStyle/>
          <a:p>
            <a:pPr algn="ct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Potato Late Blight</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i="1" dirty="0">
                <a:solidFill>
                  <a:srgbClr val="231F20"/>
                </a:solidFill>
                <a:latin typeface="Calibri" panose="020F0502020204030204" pitchFamily="34" charset="0"/>
                <a:ea typeface="Calibri" panose="020F0502020204030204" pitchFamily="34" charset="0"/>
                <a:cs typeface="Vrinda" panose="020B0502040204020203" pitchFamily="34" charset="0"/>
              </a:rPr>
              <a:t>Phytophthora </a:t>
            </a:r>
            <a:r>
              <a:rPr lang="en-US" sz="2400" i="1" dirty="0" err="1">
                <a:solidFill>
                  <a:srgbClr val="231F20"/>
                </a:solidFill>
                <a:latin typeface="Calibri" panose="020F0502020204030204" pitchFamily="34" charset="0"/>
                <a:ea typeface="Calibri" panose="020F0502020204030204" pitchFamily="34" charset="0"/>
                <a:cs typeface="Vrinda" panose="020B0502040204020203" pitchFamily="34" charset="0"/>
              </a:rPr>
              <a:t>infestans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1420" y="1422830"/>
            <a:ext cx="4777722"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201762" y="875310"/>
            <a:ext cx="5712464" cy="470000"/>
          </a:xfrm>
          <a:prstGeom prst="rect">
            <a:avLst/>
          </a:prstGeom>
        </p:spPr>
        <p:txBody>
          <a:bodyPr wrap="square">
            <a:spAutoFit/>
          </a:bodyPr>
          <a:lstStyle/>
          <a:p>
            <a:pPr algn="ctr">
              <a:lnSpc>
                <a:spcPct val="107000"/>
              </a:lnSpc>
              <a:spcAft>
                <a:spcPts val="800"/>
              </a:spcAft>
            </a:pP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Barley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Powdery</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Mildew</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i="1" dirty="0" err="1">
                <a:solidFill>
                  <a:srgbClr val="231F20"/>
                </a:solidFill>
                <a:latin typeface="Calibri" panose="020F0502020204030204" pitchFamily="34" charset="0"/>
                <a:ea typeface="Calibri" panose="020F0502020204030204" pitchFamily="34" charset="0"/>
                <a:cs typeface="Vrinda" panose="020B0502040204020203" pitchFamily="34" charset="0"/>
              </a:rPr>
              <a:t>Blumeria</a:t>
            </a:r>
            <a:r>
              <a:rPr lang="en-US" sz="2400" i="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i="1" dirty="0" err="1">
                <a:solidFill>
                  <a:srgbClr val="231F20"/>
                </a:solidFill>
                <a:latin typeface="Calibri" panose="020F0502020204030204" pitchFamily="34" charset="0"/>
                <a:ea typeface="Calibri" panose="020F0502020204030204" pitchFamily="34" charset="0"/>
                <a:cs typeface="Vrinda" panose="020B0502040204020203" pitchFamily="34" charset="0"/>
              </a:rPr>
              <a:t>graminis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42396" y="2708256"/>
            <a:ext cx="5215318" cy="3252172"/>
          </a:xfrm>
          <a:prstGeom prst="rect">
            <a:avLst/>
          </a:prstGeom>
        </p:spPr>
        <p:txBody>
          <a:bodyPr wrap="square">
            <a:spAutoFit/>
          </a:bodyPr>
          <a:lstStyle/>
          <a:p>
            <a:pPr>
              <a:spcAft>
                <a:spcPts val="800"/>
              </a:spcAft>
            </a:pP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Resistant</a:t>
            </a:r>
            <a:r>
              <a:rPr lang="pl-PL" sz="24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Varieties: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e.g</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'Clipper' and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Morex</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Planting these resistant varieties in rotation with non-cereal crops like clover or alfalfa can help reduce mildew spores in the field</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and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avoid pathogen adaptation and resistance breakdown.</a:t>
            </a:r>
          </a:p>
        </p:txBody>
      </p:sp>
    </p:spTree>
    <p:extLst>
      <p:ext uri="{BB962C8B-B14F-4D97-AF65-F5344CB8AC3E}">
        <p14:creationId xmlns:p14="http://schemas.microsoft.com/office/powerpoint/2010/main" val="40301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293519"/>
            <a:ext cx="11273876" cy="803654"/>
          </a:xfrm>
        </p:spPr>
        <p:txBody>
          <a:bodyPr/>
          <a:lstStyle/>
          <a:p>
            <a:r>
              <a:rPr lang="en-US" b="1" dirty="0"/>
              <a:t>Examples o</a:t>
            </a:r>
            <a:r>
              <a:rPr lang="pl-PL" b="1" dirty="0"/>
              <a:t>f</a:t>
            </a:r>
            <a:r>
              <a:rPr lang="en-US" b="1" dirty="0"/>
              <a:t> Disease-Resistant Varieties</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643" y="1422830"/>
            <a:ext cx="4783057"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748865" y="2708256"/>
            <a:ext cx="5215318" cy="3441391"/>
          </a:xfrm>
          <a:prstGeom prst="rect">
            <a:avLst/>
          </a:prstGeom>
        </p:spPr>
        <p:txBody>
          <a:bodyPr wrap="square">
            <a:spAutoFit/>
          </a:bodyPr>
          <a:lstStyle/>
          <a:p>
            <a:pPr>
              <a:lnSpc>
                <a:spcPct val="107000"/>
              </a:lnSpc>
              <a:spcAft>
                <a:spcPts val="800"/>
              </a:spcAft>
            </a:pP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Resistant</a:t>
            </a:r>
            <a:r>
              <a:rPr lang="pl-PL" sz="24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Varieties: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e.g</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'Lr34' and ‚Sr2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chemeClr val="bg1"/>
                </a:solidFill>
                <a:latin typeface="Calibri" panose="020F0502020204030204" pitchFamily="34" charset="0"/>
                <a:ea typeface="Calibri" panose="020F0502020204030204" pitchFamily="34" charset="0"/>
                <a:cs typeface="Vrinda" panose="020B0502040204020203" pitchFamily="34" charset="0"/>
              </a:rPr>
              <a:t>’</a:t>
            </a:r>
            <a:r>
              <a:rPr lang="pl-PL" sz="2400" dirty="0">
                <a:solidFill>
                  <a:schemeClr val="bg1"/>
                </a:solidFill>
                <a:latin typeface="Calibri" panose="020F0502020204030204" pitchFamily="34" charset="0"/>
                <a:ea typeface="Calibri" panose="020F0502020204030204" pitchFamily="34" charset="0"/>
                <a:cs typeface="Vrinda" panose="020B0502040204020203" pitchFamily="34" charset="0"/>
              </a:rPr>
              <a:t>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p>
          <a:p>
            <a:pPr>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Integrating these resistant varieties into crop rotations with non-cereal crops (e.g., legumes) reduces rust inoculum in the field, lessening the disease pressure on subsequent wheat crops. </a:t>
            </a:r>
          </a:p>
        </p:txBody>
      </p:sp>
      <p:sp>
        <p:nvSpPr>
          <p:cNvPr id="20" name="Prostokąt 19">
            <a:extLst>
              <a:ext uri="{FF2B5EF4-FFF2-40B4-BE49-F238E27FC236}">
                <a16:creationId xmlns:a16="http://schemas.microsoft.com/office/drawing/2014/main" id="{8FE6DA66-2C6F-4D50-A976-AFB647D55204}"/>
              </a:ext>
            </a:extLst>
          </p:cNvPr>
          <p:cNvSpPr/>
          <p:nvPr/>
        </p:nvSpPr>
        <p:spPr>
          <a:xfrm>
            <a:off x="450037" y="875310"/>
            <a:ext cx="5514146" cy="470000"/>
          </a:xfrm>
          <a:prstGeom prst="rect">
            <a:avLst/>
          </a:prstGeom>
        </p:spPr>
        <p:txBody>
          <a:bodyPr wrap="square">
            <a:spAutoFit/>
          </a:bodyPr>
          <a:lstStyle/>
          <a:p>
            <a:pPr algn="ctr">
              <a:lnSpc>
                <a:spcPct val="107000"/>
              </a:lnSpc>
              <a:spcAft>
                <a:spcPts val="800"/>
              </a:spcAft>
            </a:pP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Wheat</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Rust</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Diseases</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i="1" dirty="0">
                <a:solidFill>
                  <a:srgbClr val="231F20"/>
                </a:solidFill>
                <a:latin typeface="Calibri" panose="020F0502020204030204" pitchFamily="34" charset="0"/>
                <a:ea typeface="Calibri" panose="020F0502020204030204" pitchFamily="34" charset="0"/>
                <a:cs typeface="Vrinda" panose="020B0502040204020203" pitchFamily="34" charset="0"/>
              </a:rPr>
              <a:t>Puccinia </a:t>
            </a:r>
            <a:r>
              <a:rPr lang="en-US" sz="2400" i="1" dirty="0" err="1">
                <a:solidFill>
                  <a:srgbClr val="231F20"/>
                </a:solidFill>
                <a:latin typeface="Calibri" panose="020F0502020204030204" pitchFamily="34" charset="0"/>
                <a:ea typeface="Calibri" panose="020F0502020204030204" pitchFamily="34" charset="0"/>
                <a:cs typeface="Vrinda" panose="020B0502040204020203" pitchFamily="34" charset="0"/>
              </a:rPr>
              <a:t>graminis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2341" y="1422830"/>
            <a:ext cx="4715879"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096000" y="875310"/>
            <a:ext cx="5818226" cy="470000"/>
          </a:xfrm>
          <a:prstGeom prst="rect">
            <a:avLst/>
          </a:prstGeom>
        </p:spPr>
        <p:txBody>
          <a:bodyPr wrap="square">
            <a:spAutoFit/>
          </a:bodyPr>
          <a:lstStyle/>
          <a:p>
            <a:pPr algn="ctr">
              <a:lnSpc>
                <a:spcPct val="107000"/>
              </a:lnSpc>
              <a:spcAft>
                <a:spcPts val="800"/>
              </a:spcAft>
            </a:pP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Tomato</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Fusarium</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Wilt</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i="1" dirty="0">
                <a:solidFill>
                  <a:srgbClr val="231F20"/>
                </a:solidFill>
                <a:latin typeface="Calibri" panose="020F0502020204030204" pitchFamily="34" charset="0"/>
                <a:ea typeface="Calibri" panose="020F0502020204030204" pitchFamily="34" charset="0"/>
                <a:cs typeface="Vrinda" panose="020B0502040204020203" pitchFamily="34" charset="0"/>
              </a:rPr>
              <a:t>Fusarium </a:t>
            </a:r>
            <a:r>
              <a:rPr lang="en-US" sz="2400" i="1" dirty="0" err="1">
                <a:solidFill>
                  <a:srgbClr val="231F20"/>
                </a:solidFill>
                <a:latin typeface="Calibri" panose="020F0502020204030204" pitchFamily="34" charset="0"/>
                <a:ea typeface="Calibri" panose="020F0502020204030204" pitchFamily="34" charset="0"/>
                <a:cs typeface="Vrinda" panose="020B0502040204020203" pitchFamily="34" charset="0"/>
              </a:rPr>
              <a:t>oxysporum</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42396" y="2708256"/>
            <a:ext cx="5215318" cy="3278013"/>
          </a:xfrm>
          <a:prstGeom prst="rect">
            <a:avLst/>
          </a:prstGeom>
        </p:spPr>
        <p:txBody>
          <a:bodyPr wrap="square">
            <a:spAutoFit/>
          </a:bodyPr>
          <a:lstStyle/>
          <a:p>
            <a:pPr>
              <a:lnSpc>
                <a:spcPct val="107000"/>
              </a:lnSpc>
              <a:spcAft>
                <a:spcPts val="800"/>
              </a:spcAft>
            </a:pP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Resistant</a:t>
            </a:r>
            <a:r>
              <a:rPr lang="pl-PL" sz="24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Varieties: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e.g</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'Celebrity' and 'Better Boy'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These varieties can be planted in rotations that include crops not susceptible to Fusarium, such as corn or brassicas, which disrupt the pathogen's life cycle. </a:t>
            </a:r>
          </a:p>
        </p:txBody>
      </p:sp>
    </p:spTree>
    <p:extLst>
      <p:ext uri="{BB962C8B-B14F-4D97-AF65-F5344CB8AC3E}">
        <p14:creationId xmlns:p14="http://schemas.microsoft.com/office/powerpoint/2010/main" val="187897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146E44-982C-DDCB-EF04-E409C539ADC1}"/>
              </a:ext>
            </a:extLst>
          </p:cNvPr>
          <p:cNvGrpSpPr/>
          <p:nvPr/>
        </p:nvGrpSpPr>
        <p:grpSpPr>
          <a:xfrm rot="3730759">
            <a:off x="5535788" y="5368506"/>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88671" y="1296500"/>
            <a:ext cx="5666649" cy="3025975"/>
          </a:xfrm>
        </p:spPr>
        <p:txBody>
          <a:bodyPr/>
          <a:lstStyle/>
          <a:p>
            <a:r>
              <a:rPr lang="en-US" dirty="0"/>
              <a:t>Cover crops are an integral part of an agroecological approach to </a:t>
            </a:r>
            <a:r>
              <a:rPr lang="en-US" b="1" dirty="0"/>
              <a:t>managing crop disease transmission</a:t>
            </a:r>
            <a:r>
              <a:rPr lang="en-US" dirty="0"/>
              <a:t> during crop succession. They are non-cash crops grown primarily to </a:t>
            </a:r>
            <a:r>
              <a:rPr lang="en-US" b="1" dirty="0"/>
              <a:t>protect and improve soil health</a:t>
            </a:r>
            <a:r>
              <a:rPr lang="en-US" dirty="0"/>
              <a:t>, but they also play a crucial role in reducing the incidence of diseases in subsequent crops. By acting as a barrier to pathogens, improving soil structure, and fostering beneficial microbial communities, cover crops can effectively disrupt the life cycles of soil-borne pathogens and reduce disease pressure.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05811"/>
            <a:ext cx="5823857" cy="992652"/>
          </a:xfrm>
        </p:spPr>
        <p:txBody>
          <a:bodyPr/>
          <a:lstStyle/>
          <a:p>
            <a:pPr lvl="0"/>
            <a:r>
              <a:rPr lang="pl-PL" b="1" dirty="0"/>
              <a:t>Cover C</a:t>
            </a:r>
            <a:r>
              <a:rPr lang="en-IE" b="1" dirty="0"/>
              <a:t>r</a:t>
            </a:r>
            <a:r>
              <a:rPr lang="pl-PL" b="1" dirty="0"/>
              <a:t>ops</a:t>
            </a:r>
          </a:p>
        </p:txBody>
      </p:sp>
      <p:grpSp>
        <p:nvGrpSpPr>
          <p:cNvPr id="20" name="Grupa 19">
            <a:extLst>
              <a:ext uri="{FF2B5EF4-FFF2-40B4-BE49-F238E27FC236}">
                <a16:creationId xmlns:a16="http://schemas.microsoft.com/office/drawing/2014/main" id="{77ADE965-6B19-424A-B49F-A2239186C0DB}"/>
              </a:ext>
            </a:extLst>
          </p:cNvPr>
          <p:cNvGrpSpPr/>
          <p:nvPr/>
        </p:nvGrpSpPr>
        <p:grpSpPr>
          <a:xfrm>
            <a:off x="6558007" y="63374"/>
            <a:ext cx="5666649" cy="6102646"/>
            <a:chOff x="6558007" y="63374"/>
            <a:chExt cx="5666649" cy="6102646"/>
          </a:xfrm>
        </p:grpSpPr>
        <p:sp>
          <p:nvSpPr>
            <p:cNvPr id="21" name="Prostokąt 20">
              <a:extLst>
                <a:ext uri="{FF2B5EF4-FFF2-40B4-BE49-F238E27FC236}">
                  <a16:creationId xmlns:a16="http://schemas.microsoft.com/office/drawing/2014/main" id="{E930CC37-4F4C-4C6B-A334-67F7BD32A864}"/>
                </a:ext>
              </a:extLst>
            </p:cNvPr>
            <p:cNvSpPr/>
            <p:nvPr/>
          </p:nvSpPr>
          <p:spPr>
            <a:xfrm>
              <a:off x="6558007" y="670530"/>
              <a:ext cx="5666649" cy="327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2" name="Dowolny kształt: kształt 21">
              <a:extLst>
                <a:ext uri="{FF2B5EF4-FFF2-40B4-BE49-F238E27FC236}">
                  <a16:creationId xmlns:a16="http://schemas.microsoft.com/office/drawing/2014/main" id="{D13E39D7-0C76-4FDB-A464-BD57FF757F74}"/>
                </a:ext>
              </a:extLst>
            </p:cNvPr>
            <p:cNvSpPr/>
            <p:nvPr/>
          </p:nvSpPr>
          <p:spPr>
            <a:xfrm>
              <a:off x="6645071" y="63374"/>
              <a:ext cx="4916204" cy="934756"/>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400" b="1" kern="1200" dirty="0">
                  <a:solidFill>
                    <a:srgbClr val="231F20"/>
                  </a:solidFill>
                </a:rPr>
                <a:t>Agroecological Strategies for </a:t>
              </a:r>
              <a:r>
                <a:rPr lang="pl-PL" sz="2400" b="1" kern="1200" dirty="0" err="1">
                  <a:solidFill>
                    <a:srgbClr val="231F20"/>
                  </a:solidFill>
                </a:rPr>
                <a:t>Cover</a:t>
              </a:r>
              <a:r>
                <a:rPr lang="pl-PL" sz="2400" b="1" kern="1200" dirty="0">
                  <a:solidFill>
                    <a:srgbClr val="231F20"/>
                  </a:solidFill>
                </a:rPr>
                <a:t> </a:t>
              </a:r>
              <a:r>
                <a:rPr lang="pl-PL" sz="2400" b="1" kern="1200" dirty="0" err="1">
                  <a:solidFill>
                    <a:srgbClr val="231F20"/>
                  </a:solidFill>
                </a:rPr>
                <a:t>Crop</a:t>
              </a:r>
              <a:r>
                <a:rPr lang="pl-PL" sz="2400" b="1" kern="1200" dirty="0">
                  <a:solidFill>
                    <a:srgbClr val="231F20"/>
                  </a:solidFill>
                </a:rPr>
                <a:t> </a:t>
              </a:r>
              <a:r>
                <a:rPr lang="pl-PL" sz="2400" b="1" kern="1200" dirty="0" err="1">
                  <a:solidFill>
                    <a:srgbClr val="231F20"/>
                  </a:solidFill>
                </a:rPr>
                <a:t>Managing</a:t>
              </a:r>
              <a:r>
                <a:rPr lang="pl-PL" sz="2400" b="1" kern="1200" dirty="0">
                  <a:solidFill>
                    <a:srgbClr val="231F20"/>
                  </a:solidFill>
                </a:rPr>
                <a:t> </a:t>
              </a:r>
              <a:r>
                <a:rPr lang="pl-PL" sz="2400" b="1" kern="1200" dirty="0" err="1">
                  <a:solidFill>
                    <a:srgbClr val="231F20"/>
                  </a:solidFill>
                </a:rPr>
                <a:t>Crop</a:t>
              </a:r>
              <a:r>
                <a:rPr lang="pl-PL" sz="2400" b="1" kern="1200" dirty="0">
                  <a:solidFill>
                    <a:srgbClr val="231F20"/>
                  </a:solidFill>
                </a:rPr>
                <a:t> </a:t>
              </a:r>
              <a:r>
                <a:rPr lang="pl-PL" sz="2400" b="1" kern="1200" dirty="0" err="1">
                  <a:solidFill>
                    <a:srgbClr val="231F20"/>
                  </a:solidFill>
                </a:rPr>
                <a:t>Diseases</a:t>
              </a:r>
              <a:endParaRPr lang="pl-PL" sz="2400" b="1" kern="1200" dirty="0">
                <a:solidFill>
                  <a:srgbClr val="231F20"/>
                </a:solidFill>
              </a:endParaRPr>
            </a:p>
          </p:txBody>
        </p:sp>
        <p:sp>
          <p:nvSpPr>
            <p:cNvPr id="23" name="Dowolny kształt: kształt 22">
              <a:extLst>
                <a:ext uri="{FF2B5EF4-FFF2-40B4-BE49-F238E27FC236}">
                  <a16:creationId xmlns:a16="http://schemas.microsoft.com/office/drawing/2014/main" id="{9C1C06EE-D185-464D-93F8-FF033A55938B}"/>
                </a:ext>
              </a:extLst>
            </p:cNvPr>
            <p:cNvSpPr/>
            <p:nvPr/>
          </p:nvSpPr>
          <p:spPr>
            <a:xfrm>
              <a:off x="6558007" y="1260210"/>
              <a:ext cx="5666649"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a:solidFill>
                    <a:srgbClr val="231F20"/>
                  </a:solidFill>
                </a:rPr>
                <a:t>Many pathogens are host-specific and require a suitable host to survive and multiply.</a:t>
              </a:r>
              <a:endParaRPr lang="pl-PL" sz="2000" b="0" kern="1200" dirty="0">
                <a:solidFill>
                  <a:srgbClr val="231F20"/>
                </a:solidFill>
              </a:endParaRPr>
            </a:p>
          </p:txBody>
        </p:sp>
        <p:sp>
          <p:nvSpPr>
            <p:cNvPr id="24" name="Dowolny kształt: kształt 23">
              <a:extLst>
                <a:ext uri="{FF2B5EF4-FFF2-40B4-BE49-F238E27FC236}">
                  <a16:creationId xmlns:a16="http://schemas.microsoft.com/office/drawing/2014/main" id="{F7CCBB8B-E46A-4C87-B2F2-FAC8E23BCCDF}"/>
                </a:ext>
              </a:extLst>
            </p:cNvPr>
            <p:cNvSpPr/>
            <p:nvPr/>
          </p:nvSpPr>
          <p:spPr>
            <a:xfrm>
              <a:off x="6841339" y="106833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400" b="0" kern="1200" dirty="0">
                  <a:solidFill>
                    <a:srgbClr val="231F20"/>
                  </a:solidFill>
                </a:rPr>
                <a:t>Disruption of Pathogen Life Cycles</a:t>
              </a:r>
              <a:endParaRPr lang="pl-PL" sz="2400" b="0" kern="1200" dirty="0">
                <a:solidFill>
                  <a:srgbClr val="231F20"/>
                </a:solidFill>
              </a:endParaRPr>
            </a:p>
          </p:txBody>
        </p:sp>
        <p:sp>
          <p:nvSpPr>
            <p:cNvPr id="25" name="Dowolny kształt: kształt 24">
              <a:extLst>
                <a:ext uri="{FF2B5EF4-FFF2-40B4-BE49-F238E27FC236}">
                  <a16:creationId xmlns:a16="http://schemas.microsoft.com/office/drawing/2014/main" id="{82FAE63F-FDB8-4123-A279-068AAE53C547}"/>
                </a:ext>
              </a:extLst>
            </p:cNvPr>
            <p:cNvSpPr/>
            <p:nvPr/>
          </p:nvSpPr>
          <p:spPr>
            <a:xfrm>
              <a:off x="6558007" y="2791740"/>
              <a:ext cx="5666649"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solidFill>
                    <a:srgbClr val="231F20"/>
                  </a:solidFill>
                </a:rPr>
                <a:t>Some cover crops release allelopathic compounds that can inhibit the growth of pathogens or reduce their viability.</a:t>
              </a:r>
              <a:endParaRPr lang="pl-PL" sz="2000" b="0" kern="1200" dirty="0">
                <a:solidFill>
                  <a:srgbClr val="231F20"/>
                </a:solidFill>
              </a:endParaRPr>
            </a:p>
          </p:txBody>
        </p:sp>
        <p:sp>
          <p:nvSpPr>
            <p:cNvPr id="26" name="Dowolny kształt: kształt 25">
              <a:extLst>
                <a:ext uri="{FF2B5EF4-FFF2-40B4-BE49-F238E27FC236}">
                  <a16:creationId xmlns:a16="http://schemas.microsoft.com/office/drawing/2014/main" id="{CDC6B466-CD09-4542-9E59-4572C3085FC2}"/>
                </a:ext>
              </a:extLst>
            </p:cNvPr>
            <p:cNvSpPr/>
            <p:nvPr/>
          </p:nvSpPr>
          <p:spPr>
            <a:xfrm>
              <a:off x="6841339" y="259986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400" b="0" kern="1200" dirty="0" err="1">
                  <a:solidFill>
                    <a:srgbClr val="231F20"/>
                  </a:solidFill>
                </a:rPr>
                <a:t>Allelopathic</a:t>
              </a:r>
              <a:r>
                <a:rPr lang="pl-PL" sz="2400" b="0" kern="1200" dirty="0">
                  <a:solidFill>
                    <a:srgbClr val="231F20"/>
                  </a:solidFill>
                </a:rPr>
                <a:t> </a:t>
              </a:r>
              <a:r>
                <a:rPr lang="pl-PL" sz="2400" b="0" kern="1200" dirty="0" err="1">
                  <a:solidFill>
                    <a:srgbClr val="231F20"/>
                  </a:solidFill>
                </a:rPr>
                <a:t>Effects</a:t>
              </a:r>
              <a:endParaRPr lang="pl-PL" sz="2400" b="0" kern="1200" dirty="0">
                <a:solidFill>
                  <a:srgbClr val="231F20"/>
                </a:solidFill>
              </a:endParaRPr>
            </a:p>
          </p:txBody>
        </p:sp>
        <p:sp>
          <p:nvSpPr>
            <p:cNvPr id="27" name="Dowolny kształt: kształt 26">
              <a:extLst>
                <a:ext uri="{FF2B5EF4-FFF2-40B4-BE49-F238E27FC236}">
                  <a16:creationId xmlns:a16="http://schemas.microsoft.com/office/drawing/2014/main" id="{1C4DB0A5-3516-4499-BB3E-7361D5E3E689}"/>
                </a:ext>
              </a:extLst>
            </p:cNvPr>
            <p:cNvSpPr/>
            <p:nvPr/>
          </p:nvSpPr>
          <p:spPr>
            <a:xfrm>
              <a:off x="6558007" y="4323270"/>
              <a:ext cx="5666649" cy="1842750"/>
            </a:xfrm>
            <a:custGeom>
              <a:avLst/>
              <a:gdLst>
                <a:gd name="connsiteX0" fmla="*/ 0 w 5666649"/>
                <a:gd name="connsiteY0" fmla="*/ 0 h 1842750"/>
                <a:gd name="connsiteX1" fmla="*/ 5666649 w 5666649"/>
                <a:gd name="connsiteY1" fmla="*/ 0 h 1842750"/>
                <a:gd name="connsiteX2" fmla="*/ 5666649 w 5666649"/>
                <a:gd name="connsiteY2" fmla="*/ 1842750 h 1842750"/>
                <a:gd name="connsiteX3" fmla="*/ 0 w 5666649"/>
                <a:gd name="connsiteY3" fmla="*/ 1842750 h 1842750"/>
                <a:gd name="connsiteX4" fmla="*/ 0 w 5666649"/>
                <a:gd name="connsiteY4" fmla="*/ 0 h 184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842750">
                  <a:moveTo>
                    <a:pt x="0" y="0"/>
                  </a:moveTo>
                  <a:lnTo>
                    <a:pt x="5666649" y="0"/>
                  </a:lnTo>
                  <a:lnTo>
                    <a:pt x="5666649" y="1842750"/>
                  </a:lnTo>
                  <a:lnTo>
                    <a:pt x="0" y="18427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a:solidFill>
                    <a:srgbClr val="231F20"/>
                  </a:solidFill>
                </a:rPr>
                <a:t>Cover crops provide ground cover that reduces soil erosion and prevents the splash dispersal of soil-borne pathogens onto crop foliage, which is a common way diseases spread.</a:t>
              </a:r>
              <a:endParaRPr lang="pl-PL" sz="2000" b="0" kern="1200" dirty="0">
                <a:solidFill>
                  <a:srgbClr val="231F20"/>
                </a:solidFill>
              </a:endParaRPr>
            </a:p>
          </p:txBody>
        </p:sp>
        <p:sp>
          <p:nvSpPr>
            <p:cNvPr id="28" name="Dowolny kształt: kształt 27">
              <a:extLst>
                <a:ext uri="{FF2B5EF4-FFF2-40B4-BE49-F238E27FC236}">
                  <a16:creationId xmlns:a16="http://schemas.microsoft.com/office/drawing/2014/main" id="{B8C8F128-B9AA-47CA-90B9-C9B7B7BFA5E5}"/>
                </a:ext>
              </a:extLst>
            </p:cNvPr>
            <p:cNvSpPr/>
            <p:nvPr/>
          </p:nvSpPr>
          <p:spPr>
            <a:xfrm>
              <a:off x="6841339" y="413139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400" b="0" kern="1200" dirty="0" err="1">
                  <a:solidFill>
                    <a:srgbClr val="231F20"/>
                  </a:solidFill>
                </a:rPr>
                <a:t>Reduction</a:t>
              </a:r>
              <a:r>
                <a:rPr lang="pl-PL" sz="2400" b="0" kern="1200" dirty="0">
                  <a:solidFill>
                    <a:srgbClr val="231F20"/>
                  </a:solidFill>
                </a:rPr>
                <a:t> of </a:t>
              </a:r>
              <a:r>
                <a:rPr lang="pl-PL" sz="2400" b="0" kern="1200" dirty="0" err="1">
                  <a:solidFill>
                    <a:srgbClr val="231F20"/>
                  </a:solidFill>
                </a:rPr>
                <a:t>Splash</a:t>
              </a:r>
              <a:r>
                <a:rPr lang="pl-PL" sz="2400" b="0" kern="1200" dirty="0">
                  <a:solidFill>
                    <a:srgbClr val="231F20"/>
                  </a:solidFill>
                </a:rPr>
                <a:t> </a:t>
              </a:r>
              <a:r>
                <a:rPr lang="pl-PL" sz="2400" b="0" kern="1200" dirty="0" err="1">
                  <a:solidFill>
                    <a:srgbClr val="231F20"/>
                  </a:solidFill>
                </a:rPr>
                <a:t>Dispersal</a:t>
              </a:r>
              <a:endParaRPr lang="pl-PL" sz="2400" b="0" kern="1200" dirty="0">
                <a:solidFill>
                  <a:srgbClr val="231F20"/>
                </a:solidFill>
              </a:endParaRPr>
            </a:p>
          </p:txBody>
        </p:sp>
      </p:grpSp>
    </p:spTree>
    <p:extLst>
      <p:ext uri="{BB962C8B-B14F-4D97-AF65-F5344CB8AC3E}">
        <p14:creationId xmlns:p14="http://schemas.microsoft.com/office/powerpoint/2010/main" val="23325053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81146" y="1409441"/>
            <a:ext cx="5642321" cy="3025975"/>
          </a:xfrm>
        </p:spPr>
        <p:txBody>
          <a:bodyPr/>
          <a:lstStyle/>
          <a:p>
            <a:r>
              <a:rPr lang="en-US" dirty="0"/>
              <a:t>Crop rotation is an agricultural practice where different types of crops are planted in the same field in sequential seasons. This method </a:t>
            </a:r>
            <a:r>
              <a:rPr lang="en-US" b="1" dirty="0"/>
              <a:t>helps maintain soil health, improve soil fertility, and reduce the buildup of pests and diseases </a:t>
            </a:r>
            <a:r>
              <a:rPr lang="en-US" dirty="0"/>
              <a:t>associated with continuous monoculture. By rotating crops with different nutrient requirements and root structures, farmers can enhance soil structure, and </a:t>
            </a:r>
            <a:r>
              <a:rPr lang="en-US" dirty="0" err="1"/>
              <a:t>minimise</a:t>
            </a:r>
            <a:r>
              <a:rPr lang="en-US" dirty="0"/>
              <a:t> the need for chemical </a:t>
            </a:r>
            <a:r>
              <a:rPr lang="en-US" dirty="0" err="1"/>
              <a:t>fertilisers</a:t>
            </a:r>
            <a:r>
              <a:rPr lang="en-US" dirty="0"/>
              <a:t> and pesticides. Crop rotation is a fundamental strategy for sustainable farming.</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81146" y="718930"/>
            <a:ext cx="4990998" cy="992652"/>
          </a:xfrm>
        </p:spPr>
        <p:txBody>
          <a:bodyPr/>
          <a:lstStyle/>
          <a:p>
            <a:r>
              <a:rPr lang="pl-PL" b="1" dirty="0" err="1"/>
              <a:t>Crop</a:t>
            </a:r>
            <a:r>
              <a:rPr lang="pl-PL" b="1" dirty="0"/>
              <a:t> </a:t>
            </a:r>
            <a:r>
              <a:rPr lang="pl-PL" b="1" dirty="0" err="1"/>
              <a:t>Rotation</a:t>
            </a:r>
            <a:endParaRPr lang="en-US" b="1" dirty="0"/>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67448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672256" y="475208"/>
            <a:ext cx="11729533" cy="803654"/>
          </a:xfrm>
        </p:spPr>
        <p:txBody>
          <a:bodyPr/>
          <a:lstStyle/>
          <a:p>
            <a:r>
              <a:rPr lang="pl-PL" b="1" dirty="0" err="1"/>
              <a:t>Crop</a:t>
            </a:r>
            <a:r>
              <a:rPr lang="pl-PL" b="1" dirty="0"/>
              <a:t> </a:t>
            </a:r>
            <a:r>
              <a:rPr lang="pl-PL" b="1" dirty="0" err="1"/>
              <a:t>Rotation</a:t>
            </a:r>
            <a:r>
              <a:rPr lang="pl-PL" b="1" dirty="0"/>
              <a:t> </a:t>
            </a:r>
            <a:r>
              <a:rPr lang="pl-PL" b="1" dirty="0" err="1"/>
              <a:t>Practices</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2B4E5736-AA12-4899-80C7-90B9DDC0D6FD}"/>
              </a:ext>
            </a:extLst>
          </p:cNvPr>
          <p:cNvGrpSpPr/>
          <p:nvPr/>
        </p:nvGrpSpPr>
        <p:grpSpPr>
          <a:xfrm>
            <a:off x="1662435" y="1319335"/>
            <a:ext cx="10010365" cy="4681324"/>
            <a:chOff x="2177712" y="1319335"/>
            <a:chExt cx="10010365" cy="4681324"/>
          </a:xfrm>
        </p:grpSpPr>
        <p:sp>
          <p:nvSpPr>
            <p:cNvPr id="22" name="Ramka 21">
              <a:extLst>
                <a:ext uri="{FF2B5EF4-FFF2-40B4-BE49-F238E27FC236}">
                  <a16:creationId xmlns:a16="http://schemas.microsoft.com/office/drawing/2014/main" id="{71EE90F1-A8A8-47D9-8964-984E92B2052D}"/>
                </a:ext>
              </a:extLst>
            </p:cNvPr>
            <p:cNvSpPr/>
            <p:nvPr/>
          </p:nvSpPr>
          <p:spPr>
            <a:xfrm>
              <a:off x="2403585" y="1820237"/>
              <a:ext cx="5874587" cy="4180422"/>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358C39B2-CA5F-454B-A917-E98363BAE3D1}"/>
                </a:ext>
              </a:extLst>
            </p:cNvPr>
            <p:cNvSpPr/>
            <p:nvPr/>
          </p:nvSpPr>
          <p:spPr>
            <a:xfrm>
              <a:off x="2177712" y="1319335"/>
              <a:ext cx="5648715" cy="395431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FD6E2783-5B2F-4317-BC25-DDF5B37FB2E2}"/>
                </a:ext>
              </a:extLst>
            </p:cNvPr>
            <p:cNvSpPr/>
            <p:nvPr/>
          </p:nvSpPr>
          <p:spPr>
            <a:xfrm>
              <a:off x="2633254" y="5275054"/>
              <a:ext cx="5419046" cy="496220"/>
            </a:xfrm>
            <a:custGeom>
              <a:avLst/>
              <a:gdLst>
                <a:gd name="connsiteX0" fmla="*/ 0 w 5419046"/>
                <a:gd name="connsiteY0" fmla="*/ 0 h 496220"/>
                <a:gd name="connsiteX1" fmla="*/ 5419046 w 5419046"/>
                <a:gd name="connsiteY1" fmla="*/ 0 h 496220"/>
                <a:gd name="connsiteX2" fmla="*/ 5419046 w 5419046"/>
                <a:gd name="connsiteY2" fmla="*/ 496220 h 496220"/>
                <a:gd name="connsiteX3" fmla="*/ 0 w 5419046"/>
                <a:gd name="connsiteY3" fmla="*/ 496220 h 496220"/>
                <a:gd name="connsiteX4" fmla="*/ 0 w 5419046"/>
                <a:gd name="connsiteY4" fmla="*/ 0 h 49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046" h="496220">
                  <a:moveTo>
                    <a:pt x="0" y="0"/>
                  </a:moveTo>
                  <a:lnTo>
                    <a:pt x="5419046" y="0"/>
                  </a:lnTo>
                  <a:lnTo>
                    <a:pt x="5419046" y="496220"/>
                  </a:lnTo>
                  <a:lnTo>
                    <a:pt x="0" y="4962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LEGUME-CEREAL ROTATION</a:t>
              </a:r>
            </a:p>
          </p:txBody>
        </p:sp>
        <p:sp>
          <p:nvSpPr>
            <p:cNvPr id="25" name="Dowolny kształt: kształt 24">
              <a:extLst>
                <a:ext uri="{FF2B5EF4-FFF2-40B4-BE49-F238E27FC236}">
                  <a16:creationId xmlns:a16="http://schemas.microsoft.com/office/drawing/2014/main" id="{63365C7A-F8FE-419F-B87C-F1DA188CF0AC}"/>
                </a:ext>
              </a:extLst>
            </p:cNvPr>
            <p:cNvSpPr/>
            <p:nvPr/>
          </p:nvSpPr>
          <p:spPr>
            <a:xfrm>
              <a:off x="8557646" y="1342742"/>
              <a:ext cx="3630431" cy="4180422"/>
            </a:xfrm>
            <a:custGeom>
              <a:avLst/>
              <a:gdLst>
                <a:gd name="connsiteX0" fmla="*/ 0 w 2685797"/>
                <a:gd name="connsiteY0" fmla="*/ 0 h 4180422"/>
                <a:gd name="connsiteX1" fmla="*/ 2685797 w 2685797"/>
                <a:gd name="connsiteY1" fmla="*/ 0 h 4180422"/>
                <a:gd name="connsiteX2" fmla="*/ 2685797 w 2685797"/>
                <a:gd name="connsiteY2" fmla="*/ 4180422 h 4180422"/>
                <a:gd name="connsiteX3" fmla="*/ 0 w 2685797"/>
                <a:gd name="connsiteY3" fmla="*/ 4180422 h 4180422"/>
                <a:gd name="connsiteX4" fmla="*/ 0 w 2685797"/>
                <a:gd name="connsiteY4" fmla="*/ 0 h 41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797" h="4180422">
                  <a:moveTo>
                    <a:pt x="0" y="0"/>
                  </a:moveTo>
                  <a:lnTo>
                    <a:pt x="2685797" y="0"/>
                  </a:lnTo>
                  <a:lnTo>
                    <a:pt x="2685797" y="4180422"/>
                  </a:lnTo>
                  <a:lnTo>
                    <a:pt x="0" y="4180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just" defTabSz="1066800">
                <a:lnSpc>
                  <a:spcPct val="90000"/>
                </a:lnSpc>
                <a:spcBef>
                  <a:spcPct val="0"/>
                </a:spcBef>
                <a:spcAft>
                  <a:spcPct val="35000"/>
                </a:spcAft>
                <a:buNone/>
              </a:pPr>
              <a:r>
                <a:rPr lang="pl-PL" sz="2400" b="0" kern="1200" dirty="0">
                  <a:solidFill>
                    <a:srgbClr val="231F20"/>
                  </a:solidFill>
                </a:rPr>
                <a:t>A</a:t>
              </a:r>
              <a:r>
                <a:rPr lang="en-US" sz="2400" b="0" kern="1200" dirty="0">
                  <a:solidFill>
                    <a:srgbClr val="231F20"/>
                  </a:solidFill>
                </a:rPr>
                <a:t> legume crop (such as beans, lentils, peas, or soybeans) is grown in one season, followed by a cereal crop (like wheat, corn, </a:t>
              </a:r>
              <a:r>
                <a:rPr lang="pl-PL" sz="2400" b="0" kern="1200" dirty="0" err="1">
                  <a:solidFill>
                    <a:srgbClr val="231F20"/>
                  </a:solidFill>
                </a:rPr>
                <a:t>or</a:t>
              </a:r>
              <a:r>
                <a:rPr lang="pl-PL" sz="2400" b="0" kern="1200" dirty="0">
                  <a:solidFill>
                    <a:srgbClr val="231F20"/>
                  </a:solidFill>
                </a:rPr>
                <a:t> </a:t>
              </a:r>
              <a:r>
                <a:rPr lang="en-US" sz="2400" b="0" kern="1200" dirty="0">
                  <a:solidFill>
                    <a:srgbClr val="231F20"/>
                  </a:solidFill>
                </a:rPr>
                <a:t>barley) in the next season. </a:t>
              </a:r>
            </a:p>
            <a:p>
              <a:pPr marL="0" lvl="0" indent="0" algn="just" defTabSz="1066800">
                <a:lnSpc>
                  <a:spcPct val="90000"/>
                </a:lnSpc>
                <a:spcBef>
                  <a:spcPct val="0"/>
                </a:spcBef>
                <a:spcAft>
                  <a:spcPct val="35000"/>
                </a:spcAft>
                <a:buNone/>
              </a:pPr>
              <a:r>
                <a:rPr lang="pl-PL" sz="2400" b="0" kern="1200" dirty="0">
                  <a:solidFill>
                    <a:srgbClr val="231F20"/>
                  </a:solidFill>
                </a:rPr>
                <a:t>T</a:t>
              </a:r>
              <a:r>
                <a:rPr lang="en-US" sz="2400" b="0" kern="1200" dirty="0">
                  <a:solidFill>
                    <a:srgbClr val="231F20"/>
                  </a:solidFill>
                </a:rPr>
                <a:t>his practice improves soil health by naturally fixing nitrogen and helps break pest and disease cycles, promoting higher yields for both crops.</a:t>
              </a:r>
              <a:endParaRPr lang="pl-PL" sz="2400" b="0" kern="1200" dirty="0">
                <a:solidFill>
                  <a:srgbClr val="231F20"/>
                </a:solidFill>
              </a:endParaRPr>
            </a:p>
          </p:txBody>
        </p:sp>
      </p:grpSp>
    </p:spTree>
    <p:extLst>
      <p:ext uri="{BB962C8B-B14F-4D97-AF65-F5344CB8AC3E}">
        <p14:creationId xmlns:p14="http://schemas.microsoft.com/office/powerpoint/2010/main" val="35280938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0180"/>
            <a:ext cx="11729533" cy="803654"/>
          </a:xfrm>
        </p:spPr>
        <p:txBody>
          <a:bodyPr/>
          <a:lstStyle/>
          <a:p>
            <a:r>
              <a:rPr lang="pl-PL" b="1" dirty="0" err="1"/>
              <a:t>Crop</a:t>
            </a:r>
            <a:r>
              <a:rPr lang="pl-PL" b="1" dirty="0"/>
              <a:t> </a:t>
            </a:r>
            <a:r>
              <a:rPr lang="pl-PL" b="1" dirty="0" err="1"/>
              <a:t>Rotation</a:t>
            </a:r>
            <a:r>
              <a:rPr lang="pl-PL" b="1" dirty="0"/>
              <a:t> </a:t>
            </a:r>
            <a:r>
              <a:rPr lang="pl-PL" b="1" dirty="0" err="1"/>
              <a:t>Practices</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D8C6B89D-DEC6-4BA1-AB2F-61F80B51F342}"/>
              </a:ext>
            </a:extLst>
          </p:cNvPr>
          <p:cNvGrpSpPr/>
          <p:nvPr/>
        </p:nvGrpSpPr>
        <p:grpSpPr>
          <a:xfrm>
            <a:off x="2179038" y="1271708"/>
            <a:ext cx="9572359" cy="4728519"/>
            <a:chOff x="2179038" y="1271708"/>
            <a:chExt cx="9572359" cy="4728519"/>
          </a:xfrm>
        </p:grpSpPr>
        <p:sp>
          <p:nvSpPr>
            <p:cNvPr id="22" name="Ramka 21">
              <a:extLst>
                <a:ext uri="{FF2B5EF4-FFF2-40B4-BE49-F238E27FC236}">
                  <a16:creationId xmlns:a16="http://schemas.microsoft.com/office/drawing/2014/main" id="{23032B90-3079-4C90-B203-8ED6FA11CA87}"/>
                </a:ext>
              </a:extLst>
            </p:cNvPr>
            <p:cNvSpPr/>
            <p:nvPr/>
          </p:nvSpPr>
          <p:spPr>
            <a:xfrm>
              <a:off x="2404927" y="1819508"/>
              <a:ext cx="5875004" cy="4180719"/>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AA11FC5F-7468-4DAA-A1B0-83D8CF077178}"/>
                </a:ext>
              </a:extLst>
            </p:cNvPr>
            <p:cNvSpPr/>
            <p:nvPr/>
          </p:nvSpPr>
          <p:spPr>
            <a:xfrm>
              <a:off x="2179038" y="1318571"/>
              <a:ext cx="5649115" cy="3954595"/>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B482906C-4445-4FBA-AB11-F2C5976BC7D1}"/>
                </a:ext>
              </a:extLst>
            </p:cNvPr>
            <p:cNvSpPr/>
            <p:nvPr/>
          </p:nvSpPr>
          <p:spPr>
            <a:xfrm>
              <a:off x="2634612" y="5274571"/>
              <a:ext cx="5419430" cy="496255"/>
            </a:xfrm>
            <a:custGeom>
              <a:avLst/>
              <a:gdLst>
                <a:gd name="connsiteX0" fmla="*/ 0 w 5419430"/>
                <a:gd name="connsiteY0" fmla="*/ 0 h 496255"/>
                <a:gd name="connsiteX1" fmla="*/ 5419430 w 5419430"/>
                <a:gd name="connsiteY1" fmla="*/ 0 h 496255"/>
                <a:gd name="connsiteX2" fmla="*/ 5419430 w 5419430"/>
                <a:gd name="connsiteY2" fmla="*/ 496255 h 496255"/>
                <a:gd name="connsiteX3" fmla="*/ 0 w 5419430"/>
                <a:gd name="connsiteY3" fmla="*/ 496255 h 496255"/>
                <a:gd name="connsiteX4" fmla="*/ 0 w 5419430"/>
                <a:gd name="connsiteY4" fmla="*/ 0 h 49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430" h="496255">
                  <a:moveTo>
                    <a:pt x="0" y="0"/>
                  </a:moveTo>
                  <a:lnTo>
                    <a:pt x="5419430" y="0"/>
                  </a:lnTo>
                  <a:lnTo>
                    <a:pt x="5419430" y="496255"/>
                  </a:lnTo>
                  <a:lnTo>
                    <a:pt x="0" y="496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3680" tIns="87630" rIns="23368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231F20"/>
                  </a:solidFill>
                </a:rPr>
                <a:t>ROOT CROP-LEAFY CROP ROTATION</a:t>
              </a:r>
            </a:p>
          </p:txBody>
        </p:sp>
        <p:sp>
          <p:nvSpPr>
            <p:cNvPr id="25" name="Dowolny kształt: kształt 24">
              <a:extLst>
                <a:ext uri="{FF2B5EF4-FFF2-40B4-BE49-F238E27FC236}">
                  <a16:creationId xmlns:a16="http://schemas.microsoft.com/office/drawing/2014/main" id="{3250E18F-B828-4521-B086-84DDAD0F66CC}"/>
                </a:ext>
              </a:extLst>
            </p:cNvPr>
            <p:cNvSpPr/>
            <p:nvPr/>
          </p:nvSpPr>
          <p:spPr>
            <a:xfrm>
              <a:off x="8557462" y="1271708"/>
              <a:ext cx="3193935" cy="4180719"/>
            </a:xfrm>
            <a:custGeom>
              <a:avLst/>
              <a:gdLst>
                <a:gd name="connsiteX0" fmla="*/ 0 w 2685987"/>
                <a:gd name="connsiteY0" fmla="*/ 0 h 4180719"/>
                <a:gd name="connsiteX1" fmla="*/ 2685987 w 2685987"/>
                <a:gd name="connsiteY1" fmla="*/ 0 h 4180719"/>
                <a:gd name="connsiteX2" fmla="*/ 2685987 w 2685987"/>
                <a:gd name="connsiteY2" fmla="*/ 4180719 h 4180719"/>
                <a:gd name="connsiteX3" fmla="*/ 0 w 2685987"/>
                <a:gd name="connsiteY3" fmla="*/ 4180719 h 4180719"/>
                <a:gd name="connsiteX4" fmla="*/ 0 w 2685987"/>
                <a:gd name="connsiteY4" fmla="*/ 0 h 418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987" h="4180719">
                  <a:moveTo>
                    <a:pt x="0" y="0"/>
                  </a:moveTo>
                  <a:lnTo>
                    <a:pt x="2685987" y="0"/>
                  </a:lnTo>
                  <a:lnTo>
                    <a:pt x="2685987" y="4180719"/>
                  </a:lnTo>
                  <a:lnTo>
                    <a:pt x="0" y="41807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90000"/>
                </a:lnSpc>
                <a:spcBef>
                  <a:spcPct val="0"/>
                </a:spcBef>
                <a:spcAft>
                  <a:spcPct val="35000"/>
                </a:spcAft>
                <a:buNone/>
              </a:pPr>
              <a:r>
                <a:rPr lang="en-US" sz="2400" b="0" kern="1200" dirty="0">
                  <a:solidFill>
                    <a:srgbClr val="231F20"/>
                  </a:solidFill>
                </a:rPr>
                <a:t>Root crop-leafy crop rotation involves alternating root crops, like carrots or potatoes, with leafy crops, such as lettuce or spinach, to </a:t>
              </a:r>
              <a:r>
                <a:rPr lang="en-US" sz="2400" b="0" kern="1200" dirty="0" err="1">
                  <a:solidFill>
                    <a:srgbClr val="231F20"/>
                  </a:solidFill>
                </a:rPr>
                <a:t>optimise</a:t>
              </a:r>
              <a:r>
                <a:rPr lang="en-US" sz="2400" b="0" kern="1200" dirty="0">
                  <a:solidFill>
                    <a:srgbClr val="231F20"/>
                  </a:solidFill>
                </a:rPr>
                <a:t> soil nutrient use and reduce pest buildup. </a:t>
              </a:r>
            </a:p>
            <a:p>
              <a:pPr marL="0" lvl="0" indent="0" defTabSz="1066800">
                <a:lnSpc>
                  <a:spcPct val="90000"/>
                </a:lnSpc>
                <a:spcBef>
                  <a:spcPct val="0"/>
                </a:spcBef>
                <a:spcAft>
                  <a:spcPct val="35000"/>
                </a:spcAft>
                <a:buNone/>
              </a:pPr>
              <a:r>
                <a:rPr lang="en-US" sz="2400" b="0" kern="1200" dirty="0">
                  <a:solidFill>
                    <a:srgbClr val="231F20"/>
                  </a:solidFill>
                </a:rPr>
                <a:t>This practice helps maintain soil structure, prevent soil depletion, and </a:t>
              </a:r>
              <a:r>
                <a:rPr lang="en-US" sz="2400" b="0" kern="1200" dirty="0" err="1">
                  <a:solidFill>
                    <a:srgbClr val="231F20"/>
                  </a:solidFill>
                </a:rPr>
                <a:t>minimise</a:t>
              </a:r>
              <a:r>
                <a:rPr lang="en-US" sz="2400" b="0" kern="1200" dirty="0">
                  <a:solidFill>
                    <a:srgbClr val="231F20"/>
                  </a:solidFill>
                </a:rPr>
                <a:t> the risk of diseases specific to either crop type.</a:t>
              </a:r>
              <a:endParaRPr lang="pl-PL" sz="2400" b="0" kern="1200" dirty="0">
                <a:solidFill>
                  <a:srgbClr val="231F20"/>
                </a:solidFill>
              </a:endParaRPr>
            </a:p>
          </p:txBody>
        </p:sp>
      </p:grpSp>
    </p:spTree>
    <p:extLst>
      <p:ext uri="{BB962C8B-B14F-4D97-AF65-F5344CB8AC3E}">
        <p14:creationId xmlns:p14="http://schemas.microsoft.com/office/powerpoint/2010/main" val="36415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060723" y="2341241"/>
            <a:ext cx="6010480" cy="3066422"/>
          </a:xfrm>
        </p:spPr>
        <p:txBody>
          <a:bodyPr/>
          <a:lstStyle/>
          <a:p>
            <a:r>
              <a:rPr lang="pl-PL" dirty="0" err="1"/>
              <a:t>Sustainable</a:t>
            </a:r>
            <a:r>
              <a:rPr lang="pl-PL" dirty="0"/>
              <a:t> </a:t>
            </a:r>
            <a:r>
              <a:rPr lang="pl-PL" dirty="0" err="1"/>
              <a:t>Crop</a:t>
            </a:r>
            <a:r>
              <a:rPr lang="pl-PL" dirty="0"/>
              <a:t> Management </a:t>
            </a:r>
            <a:r>
              <a:rPr lang="pl-PL" dirty="0" err="1"/>
              <a:t>Practices</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a:t>
            </a:r>
            <a:r>
              <a:rPr lang="pl-PL" dirty="0"/>
              <a:t>2</a:t>
            </a:r>
            <a:endParaRPr lang="en-US" dirty="0"/>
          </a:p>
        </p:txBody>
      </p:sp>
    </p:spTree>
    <p:extLst>
      <p:ext uri="{BB962C8B-B14F-4D97-AF65-F5344CB8AC3E}">
        <p14:creationId xmlns:p14="http://schemas.microsoft.com/office/powerpoint/2010/main" val="1524255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2321"/>
            <a:ext cx="11729533" cy="803654"/>
          </a:xfrm>
        </p:spPr>
        <p:txBody>
          <a:bodyPr/>
          <a:lstStyle/>
          <a:p>
            <a:r>
              <a:rPr lang="pl-PL" b="1" dirty="0" err="1"/>
              <a:t>Crop</a:t>
            </a:r>
            <a:r>
              <a:rPr lang="pl-PL" b="1" dirty="0"/>
              <a:t> </a:t>
            </a:r>
            <a:r>
              <a:rPr lang="pl-PL" b="1" dirty="0" err="1"/>
              <a:t>Rotation</a:t>
            </a:r>
            <a:r>
              <a:rPr lang="pl-PL" b="1" dirty="0"/>
              <a:t> </a:t>
            </a:r>
            <a:r>
              <a:rPr lang="pl-PL" b="1" dirty="0" err="1"/>
              <a:t>Practices</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7C616A2B-19D8-4B5C-A5E2-3F7FF1FF21AF}"/>
              </a:ext>
            </a:extLst>
          </p:cNvPr>
          <p:cNvGraphicFramePr/>
          <p:nvPr>
            <p:extLst>
              <p:ext uri="{D42A27DB-BD31-4B8C-83A1-F6EECF244321}">
                <p14:modId xmlns:p14="http://schemas.microsoft.com/office/powerpoint/2010/main" val="1315026973"/>
              </p:ext>
            </p:extLst>
          </p:nvPr>
        </p:nvGraphicFramePr>
        <p:xfrm>
          <a:off x="2174400" y="543600"/>
          <a:ext cx="9500400" cy="623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0219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79064" y="287575"/>
            <a:ext cx="11729533" cy="803654"/>
          </a:xfrm>
        </p:spPr>
        <p:txBody>
          <a:bodyPr/>
          <a:lstStyle/>
          <a:p>
            <a:r>
              <a:rPr lang="pl-PL" b="1" dirty="0" err="1">
                <a:solidFill>
                  <a:srgbClr val="000000"/>
                </a:solidFill>
              </a:rPr>
              <a:t>Common</a:t>
            </a:r>
            <a:r>
              <a:rPr lang="pl-PL" b="1" dirty="0">
                <a:solidFill>
                  <a:srgbClr val="000000"/>
                </a:solidFill>
              </a:rPr>
              <a:t> </a:t>
            </a:r>
            <a:r>
              <a:rPr lang="pl-PL" b="1" dirty="0" err="1">
                <a:solidFill>
                  <a:srgbClr val="000000"/>
                </a:solidFill>
              </a:rPr>
              <a:t>Crop</a:t>
            </a:r>
            <a:r>
              <a:rPr lang="pl-PL" b="1" dirty="0">
                <a:solidFill>
                  <a:srgbClr val="000000"/>
                </a:solidFill>
              </a:rPr>
              <a:t> </a:t>
            </a:r>
            <a:r>
              <a:rPr lang="pl-PL" b="1" dirty="0" err="1">
                <a:solidFill>
                  <a:srgbClr val="000000"/>
                </a:solidFill>
              </a:rPr>
              <a:t>Rotation</a:t>
            </a:r>
            <a:r>
              <a:rPr lang="pl-PL" b="1" dirty="0">
                <a:solidFill>
                  <a:srgbClr val="000000"/>
                </a:solidFill>
              </a:rPr>
              <a:t> </a:t>
            </a:r>
            <a:r>
              <a:rPr lang="pl-PL" b="1" dirty="0" err="1">
                <a:solidFill>
                  <a:srgbClr val="000000"/>
                </a:solidFill>
              </a:rPr>
              <a:t>Cycles</a:t>
            </a:r>
            <a:endParaRPr lang="pl-PL" b="1" dirty="0">
              <a:solidFill>
                <a:srgbClr val="000000"/>
              </a:solidFill>
            </a:endParaRPr>
          </a:p>
        </p:txBody>
      </p:sp>
      <p:grpSp>
        <p:nvGrpSpPr>
          <p:cNvPr id="3" name="Grupa 2">
            <a:extLst>
              <a:ext uri="{FF2B5EF4-FFF2-40B4-BE49-F238E27FC236}">
                <a16:creationId xmlns:a16="http://schemas.microsoft.com/office/drawing/2014/main" id="{715F1F33-BF7F-4456-894D-D79E3D08ACAA}"/>
              </a:ext>
            </a:extLst>
          </p:cNvPr>
          <p:cNvGrpSpPr/>
          <p:nvPr/>
        </p:nvGrpSpPr>
        <p:grpSpPr>
          <a:xfrm>
            <a:off x="1011206" y="907061"/>
            <a:ext cx="10735880" cy="5166611"/>
            <a:chOff x="1011206" y="907061"/>
            <a:chExt cx="10735880" cy="5166611"/>
          </a:xfrm>
        </p:grpSpPr>
        <p:sp>
          <p:nvSpPr>
            <p:cNvPr id="5" name="Dowolny kształt: kształt 4">
              <a:extLst>
                <a:ext uri="{FF2B5EF4-FFF2-40B4-BE49-F238E27FC236}">
                  <a16:creationId xmlns:a16="http://schemas.microsoft.com/office/drawing/2014/main" id="{60CCA510-2571-4722-AC59-2E4F11411EBE}"/>
                </a:ext>
              </a:extLst>
            </p:cNvPr>
            <p:cNvSpPr/>
            <p:nvPr/>
          </p:nvSpPr>
          <p:spPr>
            <a:xfrm>
              <a:off x="3772354" y="909588"/>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31F20"/>
                  </a:solidFill>
                </a:rPr>
                <a:t>SIMPLE ROTATION</a:t>
              </a:r>
              <a:r>
                <a:rPr lang="pl-PL" sz="2400" b="1" kern="1200" dirty="0">
                  <a:solidFill>
                    <a:srgbClr val="231F20"/>
                  </a:solidFill>
                </a:rPr>
                <a:t> - </a:t>
              </a:r>
              <a:r>
                <a:rPr lang="pl-PL" sz="2400" b="0" kern="1200" dirty="0">
                  <a:solidFill>
                    <a:srgbClr val="231F20"/>
                  </a:solidFill>
                </a:rPr>
                <a:t>ro</a:t>
              </a:r>
              <a:r>
                <a:rPr lang="en-US" sz="2400" b="0" kern="1200" dirty="0" err="1">
                  <a:solidFill>
                    <a:srgbClr val="231F20"/>
                  </a:solidFill>
                </a:rPr>
                <a:t>tating</a:t>
              </a:r>
              <a:r>
                <a:rPr lang="en-US" sz="2400" b="0" kern="1200" dirty="0">
                  <a:solidFill>
                    <a:srgbClr val="231F20"/>
                  </a:solidFill>
                </a:rPr>
                <a:t> between two types of crops, such as wheat one year and clover or fallow the next. This is often seen in less intensive farming systems.</a:t>
              </a:r>
              <a:endParaRPr lang="pl-PL" sz="2400" b="0" kern="1200" dirty="0">
                <a:solidFill>
                  <a:srgbClr val="231F20"/>
                </a:solidFill>
              </a:endParaRPr>
            </a:p>
          </p:txBody>
        </p:sp>
        <p:sp>
          <p:nvSpPr>
            <p:cNvPr id="7" name="Prostokąt 6">
              <a:extLst>
                <a:ext uri="{FF2B5EF4-FFF2-40B4-BE49-F238E27FC236}">
                  <a16:creationId xmlns:a16="http://schemas.microsoft.com/office/drawing/2014/main" id="{BD4DB9E3-DA20-45E3-93B7-444FEED4FAA4}"/>
                </a:ext>
              </a:extLst>
            </p:cNvPr>
            <p:cNvSpPr/>
            <p:nvPr/>
          </p:nvSpPr>
          <p:spPr>
            <a:xfrm>
              <a:off x="2569619" y="90706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7" name="Dowolny kształt: kształt 16">
              <a:extLst>
                <a:ext uri="{FF2B5EF4-FFF2-40B4-BE49-F238E27FC236}">
                  <a16:creationId xmlns:a16="http://schemas.microsoft.com/office/drawing/2014/main" id="{649E3D8F-BD54-4D39-A33D-A403B6D37EC7}"/>
                </a:ext>
              </a:extLst>
            </p:cNvPr>
            <p:cNvSpPr/>
            <p:nvPr/>
          </p:nvSpPr>
          <p:spPr>
            <a:xfrm>
              <a:off x="1011206" y="2247344"/>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31F20"/>
                  </a:solidFill>
                </a:rPr>
                <a:t>THREE-YEAR ROTATION</a:t>
              </a:r>
              <a:r>
                <a:rPr lang="pl-PL" sz="2400" b="1" kern="1200" dirty="0">
                  <a:solidFill>
                    <a:srgbClr val="231F20"/>
                  </a:solidFill>
                </a:rPr>
                <a:t> – </a:t>
              </a:r>
              <a:r>
                <a:rPr lang="pl-PL" sz="2400" b="0" kern="1200" dirty="0" err="1">
                  <a:solidFill>
                    <a:srgbClr val="231F20"/>
                  </a:solidFill>
                </a:rPr>
                <a:t>e.g</a:t>
              </a:r>
              <a:r>
                <a:rPr lang="pl-PL" sz="2400" b="0" kern="1200" dirty="0">
                  <a:solidFill>
                    <a:srgbClr val="231F20"/>
                  </a:solidFill>
                </a:rPr>
                <a:t>. </a:t>
              </a:r>
              <a:r>
                <a:rPr lang="en-US" sz="2400" b="0" kern="1200" dirty="0">
                  <a:solidFill>
                    <a:srgbClr val="231F20"/>
                  </a:solidFill>
                </a:rPr>
                <a:t>rotating corn, soybeans, and wheat. This rotation helps manage different nutrient needs and pest cycles effectively.</a:t>
              </a:r>
              <a:endParaRPr lang="pl-PL" sz="2400" b="0" kern="1200" dirty="0">
                <a:solidFill>
                  <a:srgbClr val="231F20"/>
                </a:solidFill>
              </a:endParaRPr>
            </a:p>
          </p:txBody>
        </p:sp>
        <p:sp>
          <p:nvSpPr>
            <p:cNvPr id="18" name="Prostokąt 17">
              <a:extLst>
                <a:ext uri="{FF2B5EF4-FFF2-40B4-BE49-F238E27FC236}">
                  <a16:creationId xmlns:a16="http://schemas.microsoft.com/office/drawing/2014/main" id="{1D0C6E97-484C-4CB5-B435-55BDFAE7ADE1}"/>
                </a:ext>
              </a:extLst>
            </p:cNvPr>
            <p:cNvSpPr/>
            <p:nvPr/>
          </p:nvSpPr>
          <p:spPr>
            <a:xfrm>
              <a:off x="8408349" y="2275535"/>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0A62F769-4DC9-470B-ADF4-66B117C3E486}"/>
                </a:ext>
              </a:extLst>
            </p:cNvPr>
            <p:cNvSpPr/>
            <p:nvPr/>
          </p:nvSpPr>
          <p:spPr>
            <a:xfrm>
              <a:off x="3779056" y="3585101"/>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31F20"/>
                  </a:solidFill>
                </a:rPr>
                <a:t>FOUR-YEAR ROTATION</a:t>
              </a:r>
              <a:r>
                <a:rPr lang="pl-PL" sz="2400" b="1" kern="1200" dirty="0">
                  <a:solidFill>
                    <a:srgbClr val="231F20"/>
                  </a:solidFill>
                </a:rPr>
                <a:t> – </a:t>
              </a:r>
              <a:r>
                <a:rPr lang="pl-PL" sz="2400" b="0" kern="1200" dirty="0" err="1">
                  <a:solidFill>
                    <a:srgbClr val="231F20"/>
                  </a:solidFill>
                </a:rPr>
                <a:t>e.g</a:t>
              </a:r>
              <a:r>
                <a:rPr lang="pl-PL" sz="2400" b="0" kern="1200" dirty="0">
                  <a:solidFill>
                    <a:srgbClr val="231F20"/>
                  </a:solidFill>
                </a:rPr>
                <a:t>. </a:t>
              </a:r>
              <a:r>
                <a:rPr lang="en-US" sz="2400" b="0" kern="1200" dirty="0">
                  <a:solidFill>
                    <a:srgbClr val="231F20"/>
                  </a:solidFill>
                </a:rPr>
                <a:t>a cycle of corn, soybeans, wheat, and a cover crop such as alfalfa or clover. This adds a year of a legume or cover crop to replenish the soil.</a:t>
              </a:r>
              <a:endParaRPr lang="pl-PL" sz="2400" b="0" kern="1200" dirty="0">
                <a:solidFill>
                  <a:srgbClr val="231F20"/>
                </a:solidFill>
              </a:endParaRPr>
            </a:p>
          </p:txBody>
        </p:sp>
        <p:sp>
          <p:nvSpPr>
            <p:cNvPr id="20" name="Prostokąt 19">
              <a:extLst>
                <a:ext uri="{FF2B5EF4-FFF2-40B4-BE49-F238E27FC236}">
                  <a16:creationId xmlns:a16="http://schemas.microsoft.com/office/drawing/2014/main" id="{FA6009CC-A2B2-4E07-B2D9-431AAF29E564}"/>
                </a:ext>
              </a:extLst>
            </p:cNvPr>
            <p:cNvSpPr/>
            <p:nvPr/>
          </p:nvSpPr>
          <p:spPr>
            <a:xfrm>
              <a:off x="2567425" y="356319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21" name="Dowolny kształt: kształt 20">
              <a:extLst>
                <a:ext uri="{FF2B5EF4-FFF2-40B4-BE49-F238E27FC236}">
                  <a16:creationId xmlns:a16="http://schemas.microsoft.com/office/drawing/2014/main" id="{1CDBB30D-9CA3-40DF-B5BB-AC2B461461E3}"/>
                </a:ext>
              </a:extLst>
            </p:cNvPr>
            <p:cNvSpPr/>
            <p:nvPr/>
          </p:nvSpPr>
          <p:spPr>
            <a:xfrm>
              <a:off x="1074693" y="4922857"/>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31F20"/>
                  </a:solidFill>
                </a:rPr>
                <a:t>EXTENDED ROTATIONS</a:t>
              </a:r>
              <a:r>
                <a:rPr lang="pl-PL" sz="2400" b="1" kern="1200" dirty="0">
                  <a:solidFill>
                    <a:srgbClr val="231F20"/>
                  </a:solidFill>
                </a:rPr>
                <a:t> -</a:t>
              </a:r>
              <a:r>
                <a:rPr lang="en-US" sz="2400" b="0" kern="1200" dirty="0">
                  <a:solidFill>
                    <a:srgbClr val="231F20"/>
                  </a:solidFill>
                </a:rPr>
                <a:t> more diverse crops and cover longer periods, such as a seven-year rotation including a range of vegetables, grains, and green manures. </a:t>
              </a:r>
              <a:endParaRPr lang="pl-PL" sz="2400" b="0" kern="1200" dirty="0">
                <a:solidFill>
                  <a:srgbClr val="231F20"/>
                </a:solidFill>
              </a:endParaRPr>
            </a:p>
          </p:txBody>
        </p:sp>
        <p:sp>
          <p:nvSpPr>
            <p:cNvPr id="22" name="Prostokąt 21">
              <a:extLst>
                <a:ext uri="{FF2B5EF4-FFF2-40B4-BE49-F238E27FC236}">
                  <a16:creationId xmlns:a16="http://schemas.microsoft.com/office/drawing/2014/main" id="{ABB23C1E-9DC7-41E3-8C4C-CB2207B567D2}"/>
                </a:ext>
              </a:extLst>
            </p:cNvPr>
            <p:cNvSpPr/>
            <p:nvPr/>
          </p:nvSpPr>
          <p:spPr>
            <a:xfrm>
              <a:off x="8414897" y="4925384"/>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64129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26136" y="291622"/>
            <a:ext cx="11729533" cy="803654"/>
          </a:xfrm>
        </p:spPr>
        <p:txBody>
          <a:bodyPr/>
          <a:lstStyle/>
          <a:p>
            <a:r>
              <a:rPr lang="pl-PL" b="1" dirty="0" err="1">
                <a:solidFill>
                  <a:srgbClr val="000000"/>
                </a:solidFill>
              </a:rPr>
              <a:t>Crop</a:t>
            </a:r>
            <a:r>
              <a:rPr lang="pl-PL" b="1" dirty="0">
                <a:solidFill>
                  <a:srgbClr val="000000"/>
                </a:solidFill>
              </a:rPr>
              <a:t> </a:t>
            </a:r>
            <a:r>
              <a:rPr lang="pl-PL" b="1" dirty="0" err="1">
                <a:solidFill>
                  <a:srgbClr val="000000"/>
                </a:solidFill>
              </a:rPr>
              <a:t>Rotation</a:t>
            </a:r>
            <a:r>
              <a:rPr lang="pl-PL" b="1" dirty="0">
                <a:solidFill>
                  <a:srgbClr val="000000"/>
                </a:solidFill>
              </a:rPr>
              <a:t> - </a:t>
            </a:r>
            <a:r>
              <a:rPr lang="pl-PL" b="1" dirty="0" err="1">
                <a:solidFill>
                  <a:srgbClr val="000000"/>
                </a:solidFill>
              </a:rPr>
              <a:t>Implementation</a:t>
            </a:r>
            <a:endParaRPr lang="pl-PL" b="1" dirty="0">
              <a:solidFill>
                <a:srgbClr val="000000"/>
              </a:solidFill>
            </a:endParaRPr>
          </a:p>
        </p:txBody>
      </p:sp>
      <p:grpSp>
        <p:nvGrpSpPr>
          <p:cNvPr id="2" name="Grupa 1">
            <a:extLst>
              <a:ext uri="{FF2B5EF4-FFF2-40B4-BE49-F238E27FC236}">
                <a16:creationId xmlns:a16="http://schemas.microsoft.com/office/drawing/2014/main" id="{6C68CCA4-FB68-43DA-BFD5-59283F73C0D1}"/>
              </a:ext>
            </a:extLst>
          </p:cNvPr>
          <p:cNvGrpSpPr/>
          <p:nvPr/>
        </p:nvGrpSpPr>
        <p:grpSpPr>
          <a:xfrm>
            <a:off x="802570" y="957943"/>
            <a:ext cx="11389430" cy="5257799"/>
            <a:chOff x="802570" y="957943"/>
            <a:chExt cx="11389430" cy="5257799"/>
          </a:xfrm>
        </p:grpSpPr>
        <p:sp>
          <p:nvSpPr>
            <p:cNvPr id="3" name="Prostokąt 2">
              <a:extLst>
                <a:ext uri="{FF2B5EF4-FFF2-40B4-BE49-F238E27FC236}">
                  <a16:creationId xmlns:a16="http://schemas.microsoft.com/office/drawing/2014/main" id="{AEA8B014-FFEB-4DC6-B98E-F159227E686B}"/>
                </a:ext>
              </a:extLst>
            </p:cNvPr>
            <p:cNvSpPr/>
            <p:nvPr/>
          </p:nvSpPr>
          <p:spPr>
            <a:xfrm>
              <a:off x="802570" y="957943"/>
              <a:ext cx="11389430" cy="5257799"/>
            </a:xfrm>
            <a:prstGeom prst="rect">
              <a:avLst/>
            </a:prstGeom>
            <a:noFill/>
          </p:spPr>
          <p:txBody>
            <a:bodyPr/>
            <a:lstStyle/>
            <a:p>
              <a:endParaRPr lang="pl-PL"/>
            </a:p>
          </p:txBody>
        </p:sp>
        <p:sp>
          <p:nvSpPr>
            <p:cNvPr id="5" name="Dowolny kształt: kształt 4">
              <a:extLst>
                <a:ext uri="{FF2B5EF4-FFF2-40B4-BE49-F238E27FC236}">
                  <a16:creationId xmlns:a16="http://schemas.microsoft.com/office/drawing/2014/main" id="{C3889F8B-3B16-4A1D-AEFE-6BECBE86C329}"/>
                </a:ext>
              </a:extLst>
            </p:cNvPr>
            <p:cNvSpPr/>
            <p:nvPr/>
          </p:nvSpPr>
          <p:spPr>
            <a:xfrm>
              <a:off x="4766958" y="960519"/>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SOIL ASSESSMENT - </a:t>
              </a:r>
              <a:r>
                <a:rPr lang="en-US" sz="2400" b="0" kern="1200" dirty="0">
                  <a:solidFill>
                    <a:srgbClr val="231F20"/>
                  </a:solidFill>
                </a:rPr>
                <a:t>to understand nutrient levels, pH, and soil texture</a:t>
              </a:r>
              <a:r>
                <a:rPr lang="pl-PL" sz="2400" b="0" kern="1200" dirty="0">
                  <a:solidFill>
                    <a:srgbClr val="231F20"/>
                  </a:solidFill>
                </a:rPr>
                <a:t> </a:t>
              </a:r>
              <a:r>
                <a:rPr lang="en-US" sz="2400" b="0" kern="1200" dirty="0">
                  <a:solidFill>
                    <a:srgbClr val="231F20"/>
                  </a:solidFill>
                </a:rPr>
                <a:t>to determine which crops are suitable and what amendments are needed</a:t>
              </a:r>
              <a:r>
                <a:rPr lang="en-US" sz="2400" b="1" kern="1200" dirty="0">
                  <a:solidFill>
                    <a:srgbClr val="231F20"/>
                  </a:solidFill>
                </a:rPr>
                <a:t>.</a:t>
              </a:r>
              <a:endParaRPr lang="pl-PL" sz="2400" b="1" kern="1200" dirty="0">
                <a:solidFill>
                  <a:srgbClr val="231F20"/>
                </a:solidFill>
              </a:endParaRPr>
            </a:p>
          </p:txBody>
        </p:sp>
        <p:sp>
          <p:nvSpPr>
            <p:cNvPr id="7" name="Prostokąt 6">
              <a:extLst>
                <a:ext uri="{FF2B5EF4-FFF2-40B4-BE49-F238E27FC236}">
                  <a16:creationId xmlns:a16="http://schemas.microsoft.com/office/drawing/2014/main" id="{1FDF06EE-1BB1-46BE-A526-F11A7A242F1B}"/>
                </a:ext>
              </a:extLst>
            </p:cNvPr>
            <p:cNvSpPr/>
            <p:nvPr/>
          </p:nvSpPr>
          <p:spPr>
            <a:xfrm>
              <a:off x="3067440" y="960519"/>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8" name="Dowolny kształt: kształt 7">
              <a:extLst>
                <a:ext uri="{FF2B5EF4-FFF2-40B4-BE49-F238E27FC236}">
                  <a16:creationId xmlns:a16="http://schemas.microsoft.com/office/drawing/2014/main" id="{2625078C-AC33-4A2D-8AF1-986EAA027203}"/>
                </a:ext>
              </a:extLst>
            </p:cNvPr>
            <p:cNvSpPr/>
            <p:nvPr/>
          </p:nvSpPr>
          <p:spPr>
            <a:xfrm>
              <a:off x="1428004" y="2798156"/>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CLIMATE CONSIDERATION -</a:t>
              </a:r>
              <a:r>
                <a:rPr lang="en-US" sz="2400" b="1" kern="1200" dirty="0">
                  <a:solidFill>
                    <a:srgbClr val="231F20"/>
                  </a:solidFill>
                </a:rPr>
                <a:t> </a:t>
              </a:r>
              <a:r>
                <a:rPr lang="pl-PL" sz="2400" b="0" kern="1200" dirty="0">
                  <a:solidFill>
                    <a:srgbClr val="231F20"/>
                  </a:solidFill>
                </a:rPr>
                <a:t>a</a:t>
              </a:r>
              <a:r>
                <a:rPr lang="en-US" sz="2400" b="0" kern="1200" dirty="0" err="1">
                  <a:solidFill>
                    <a:srgbClr val="231F20"/>
                  </a:solidFill>
                </a:rPr>
                <a:t>ssess</a:t>
              </a:r>
              <a:r>
                <a:rPr lang="pl-PL" sz="2400" b="0" kern="1200" dirty="0" err="1">
                  <a:solidFill>
                    <a:srgbClr val="231F20"/>
                  </a:solidFill>
                </a:rPr>
                <a:t>ment</a:t>
              </a:r>
              <a:r>
                <a:rPr lang="pl-PL" sz="2400" b="0" kern="1200" dirty="0">
                  <a:solidFill>
                    <a:srgbClr val="231F20"/>
                  </a:solidFill>
                </a:rPr>
                <a:t> of</a:t>
              </a:r>
              <a:r>
                <a:rPr lang="en-US" sz="2400" b="0" kern="1200" dirty="0">
                  <a:solidFill>
                    <a:srgbClr val="231F20"/>
                  </a:solidFill>
                </a:rPr>
                <a:t> local climate conditions, including temperature, rainfall patterns, and growing season length</a:t>
              </a:r>
              <a:r>
                <a:rPr lang="pl-PL" sz="2400" b="0" kern="1200" dirty="0">
                  <a:solidFill>
                    <a:srgbClr val="231F20"/>
                  </a:solidFill>
                </a:rPr>
                <a:t> to s</a:t>
              </a:r>
              <a:r>
                <a:rPr lang="en-US" sz="2400" b="0" kern="1200" dirty="0">
                  <a:solidFill>
                    <a:srgbClr val="231F20"/>
                  </a:solidFill>
                </a:rPr>
                <a:t>elect crops that are well-suited to</a:t>
              </a:r>
              <a:r>
                <a:rPr lang="pl-PL" sz="2400" b="0" kern="1200" dirty="0">
                  <a:solidFill>
                    <a:srgbClr val="231F20"/>
                  </a:solidFill>
                </a:rPr>
                <a:t> </a:t>
              </a:r>
              <a:r>
                <a:rPr lang="en-IE" sz="2400" b="0" kern="1200" dirty="0">
                  <a:solidFill>
                    <a:srgbClr val="231F20"/>
                  </a:solidFill>
                </a:rPr>
                <a:t>a </a:t>
              </a:r>
              <a:r>
                <a:rPr lang="en-US" sz="2400" b="0" kern="1200" dirty="0">
                  <a:solidFill>
                    <a:srgbClr val="231F20"/>
                  </a:solidFill>
                </a:rPr>
                <a:t>specific climate.</a:t>
              </a:r>
              <a:endParaRPr lang="pl-PL" sz="2400" b="0" kern="1200" dirty="0">
                <a:solidFill>
                  <a:srgbClr val="231F20"/>
                </a:solidFill>
              </a:endParaRPr>
            </a:p>
          </p:txBody>
        </p:sp>
        <p:sp>
          <p:nvSpPr>
            <p:cNvPr id="19" name="Prostokąt 18">
              <a:extLst>
                <a:ext uri="{FF2B5EF4-FFF2-40B4-BE49-F238E27FC236}">
                  <a16:creationId xmlns:a16="http://schemas.microsoft.com/office/drawing/2014/main" id="{E9C08B41-DC1E-473A-BB27-0FF9C571BDF6}"/>
                </a:ext>
              </a:extLst>
            </p:cNvPr>
            <p:cNvSpPr/>
            <p:nvPr/>
          </p:nvSpPr>
          <p:spPr>
            <a:xfrm>
              <a:off x="8365531" y="2798156"/>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20" name="Dowolny kształt: kształt 19">
              <a:extLst>
                <a:ext uri="{FF2B5EF4-FFF2-40B4-BE49-F238E27FC236}">
                  <a16:creationId xmlns:a16="http://schemas.microsoft.com/office/drawing/2014/main" id="{DEBF2A0A-733C-4D30-BE00-1116FE9F7768}"/>
                </a:ext>
              </a:extLst>
            </p:cNvPr>
            <p:cNvSpPr/>
            <p:nvPr/>
          </p:nvSpPr>
          <p:spPr>
            <a:xfrm>
              <a:off x="4776165" y="4635794"/>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PLANNING THE CROP ROTATION CYCLE</a:t>
              </a:r>
              <a:r>
                <a:rPr lang="pl-PL" sz="2400" b="1" kern="1200" dirty="0">
                  <a:solidFill>
                    <a:srgbClr val="231F20"/>
                  </a:solidFill>
                </a:rPr>
                <a:t> - </a:t>
              </a:r>
              <a:r>
                <a:rPr lang="en-IE" sz="2400" b="0" kern="1200" dirty="0">
                  <a:solidFill>
                    <a:srgbClr val="231F20"/>
                  </a:solidFill>
                </a:rPr>
                <a:t>planning</a:t>
              </a:r>
              <a:r>
                <a:rPr lang="en-US" sz="2400" b="0" kern="1200" dirty="0">
                  <a:solidFill>
                    <a:srgbClr val="231F20"/>
                  </a:solidFill>
                </a:rPr>
                <a:t> a sequence that rotates crops with different nutrient needs and pest resistance</a:t>
              </a:r>
              <a:r>
                <a:rPr lang="pl-PL" sz="2400" b="0" kern="1200" dirty="0">
                  <a:solidFill>
                    <a:srgbClr val="231F20"/>
                  </a:solidFill>
                </a:rPr>
                <a:t>. </a:t>
              </a:r>
              <a:r>
                <a:rPr lang="en-US" sz="2400" b="0" kern="1200" dirty="0" err="1">
                  <a:solidFill>
                    <a:srgbClr val="231F20"/>
                  </a:solidFill>
                </a:rPr>
                <a:t>Prepa</a:t>
              </a:r>
              <a:r>
                <a:rPr lang="pl-PL" sz="2400" b="0" kern="1200" dirty="0">
                  <a:solidFill>
                    <a:srgbClr val="231F20"/>
                  </a:solidFill>
                </a:rPr>
                <a:t>ration</a:t>
              </a:r>
              <a:r>
                <a:rPr lang="en-US" sz="2400" b="0" kern="1200" dirty="0">
                  <a:solidFill>
                    <a:srgbClr val="231F20"/>
                  </a:solidFill>
                </a:rPr>
                <a:t> of the</a:t>
              </a:r>
              <a:r>
                <a:rPr lang="pl-PL" sz="2400" b="0" kern="1200" dirty="0">
                  <a:solidFill>
                    <a:srgbClr val="231F20"/>
                  </a:solidFill>
                </a:rPr>
                <a:t> soil and </a:t>
              </a:r>
              <a:r>
                <a:rPr lang="en-US" sz="2400" b="0" kern="1200" dirty="0">
                  <a:solidFill>
                    <a:srgbClr val="231F20"/>
                  </a:solidFill>
                </a:rPr>
                <a:t>best practices for planting, including proper spacing, depth, and timing.</a:t>
              </a:r>
              <a:r>
                <a:rPr lang="pl-PL" sz="2400" b="0" kern="1200" dirty="0">
                  <a:solidFill>
                    <a:srgbClr val="231F20"/>
                  </a:solidFill>
                </a:rPr>
                <a:t> </a:t>
              </a:r>
            </a:p>
          </p:txBody>
        </p:sp>
        <p:sp>
          <p:nvSpPr>
            <p:cNvPr id="21" name="Prostokąt 20">
              <a:extLst>
                <a:ext uri="{FF2B5EF4-FFF2-40B4-BE49-F238E27FC236}">
                  <a16:creationId xmlns:a16="http://schemas.microsoft.com/office/drawing/2014/main" id="{1AB2A297-7A5A-4D9A-934A-72B65F808EAD}"/>
                </a:ext>
              </a:extLst>
            </p:cNvPr>
            <p:cNvSpPr/>
            <p:nvPr/>
          </p:nvSpPr>
          <p:spPr>
            <a:xfrm>
              <a:off x="3067440" y="4638370"/>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91310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a:extLst>
              <a:ext uri="{FF2B5EF4-FFF2-40B4-BE49-F238E27FC236}">
                <a16:creationId xmlns:a16="http://schemas.microsoft.com/office/drawing/2014/main" id="{D6147C33-0AEB-4999-B56A-1928F66A6AAC}"/>
              </a:ext>
            </a:extLst>
          </p:cNvPr>
          <p:cNvGrpSpPr/>
          <p:nvPr/>
        </p:nvGrpSpPr>
        <p:grpSpPr>
          <a:xfrm>
            <a:off x="1437895" y="780474"/>
            <a:ext cx="7961119" cy="5512385"/>
            <a:chOff x="1437895" y="780474"/>
            <a:chExt cx="7961119" cy="5512385"/>
          </a:xfrm>
        </p:grpSpPr>
        <p:graphicFrame>
          <p:nvGraphicFramePr>
            <p:cNvPr id="8" name="Diagram 7">
              <a:extLst>
                <a:ext uri="{FF2B5EF4-FFF2-40B4-BE49-F238E27FC236}">
                  <a16:creationId xmlns:a16="http://schemas.microsoft.com/office/drawing/2014/main" id="{10F8481A-5483-4C63-85BA-2B3BB4C1483A}"/>
                </a:ext>
              </a:extLst>
            </p:cNvPr>
            <p:cNvGraphicFramePr/>
            <p:nvPr/>
          </p:nvGraphicFramePr>
          <p:xfrm>
            <a:off x="3008789" y="1504859"/>
            <a:ext cx="6390225" cy="958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p:nvPr/>
          </p:nvGraphicFramePr>
          <p:xfrm>
            <a:off x="3008789" y="2457478"/>
            <a:ext cx="6390225" cy="958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p:nvPr/>
          </p:nvGraphicFramePr>
          <p:xfrm>
            <a:off x="3008788" y="3416323"/>
            <a:ext cx="6390225" cy="9588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p:nvPr/>
          </p:nvGraphicFramePr>
          <p:xfrm>
            <a:off x="3003892" y="4375169"/>
            <a:ext cx="6390225" cy="95884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agram 11">
              <a:extLst>
                <a:ext uri="{FF2B5EF4-FFF2-40B4-BE49-F238E27FC236}">
                  <a16:creationId xmlns:a16="http://schemas.microsoft.com/office/drawing/2014/main" id="{CC31E226-EF2F-43E7-BA85-AA4D7903AD99}"/>
                </a:ext>
              </a:extLst>
            </p:cNvPr>
            <p:cNvGraphicFramePr/>
            <p:nvPr/>
          </p:nvGraphicFramePr>
          <p:xfrm>
            <a:off x="3008789" y="5334014"/>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nvGraphicFramePr>
          <p:xfrm>
            <a:off x="3008789" y="780474"/>
            <a:ext cx="6390225" cy="958845"/>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493148"/>
            <a:ext cx="2418997" cy="479971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pSp>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425329" y="364257"/>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An example of a five-field crop rotation for </a:t>
            </a:r>
            <a:r>
              <a:rPr lang="pl-PL" b="1" dirty="0">
                <a:solidFill>
                  <a:srgbClr val="8BC540"/>
                </a:solidFill>
              </a:rPr>
              <a:t>better</a:t>
            </a:r>
            <a:r>
              <a:rPr lang="en-US" b="1" dirty="0">
                <a:solidFill>
                  <a:srgbClr val="8BC540"/>
                </a:solidFill>
              </a:rPr>
              <a:t> quality soil.</a:t>
            </a:r>
            <a:endParaRPr lang="pl-PL" b="1" dirty="0">
              <a:solidFill>
                <a:srgbClr val="8BC540"/>
              </a:solidFill>
            </a:endParaRPr>
          </a:p>
        </p:txBody>
      </p:sp>
    </p:spTree>
    <p:extLst>
      <p:ext uri="{BB962C8B-B14F-4D97-AF65-F5344CB8AC3E}">
        <p14:creationId xmlns:p14="http://schemas.microsoft.com/office/powerpoint/2010/main" val="2492139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0F8481A-5483-4C63-85BA-2B3BB4C1483A}"/>
              </a:ext>
            </a:extLst>
          </p:cNvPr>
          <p:cNvGraphicFramePr>
            <a:graphicFrameLocks noChangeAspect="1"/>
          </p:cNvGraphicFramePr>
          <p:nvPr/>
        </p:nvGraphicFramePr>
        <p:xfrm>
          <a:off x="2167961" y="1263130"/>
          <a:ext cx="7989406" cy="119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a:graphicFrameLocks noChangeAspect="1"/>
          </p:cNvGraphicFramePr>
          <p:nvPr/>
        </p:nvGraphicFramePr>
        <p:xfrm>
          <a:off x="2167961" y="2513141"/>
          <a:ext cx="7989406" cy="119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a:graphicFrameLocks noChangeAspect="1"/>
          </p:cNvGraphicFramePr>
          <p:nvPr/>
        </p:nvGraphicFramePr>
        <p:xfrm>
          <a:off x="2101297" y="3786491"/>
          <a:ext cx="7989406" cy="1198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a:graphicFrameLocks noChangeAspect="1"/>
          </p:cNvGraphicFramePr>
          <p:nvPr/>
        </p:nvGraphicFramePr>
        <p:xfrm>
          <a:off x="2101297" y="5059841"/>
          <a:ext cx="7989406" cy="11988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extLst>
              <p:ext uri="{D42A27DB-BD31-4B8C-83A1-F6EECF244321}">
                <p14:modId xmlns:p14="http://schemas.microsoft.com/office/powerpoint/2010/main" val="3854113341"/>
              </p:ext>
            </p:extLst>
          </p:nvPr>
        </p:nvGraphicFramePr>
        <p:xfrm>
          <a:off x="3008789" y="583209"/>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377547"/>
          <a:ext cx="2418997" cy="4799711"/>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710165" y="370408"/>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An example of a f</a:t>
            </a:r>
            <a:r>
              <a:rPr lang="pl-PL" b="1" dirty="0" err="1">
                <a:solidFill>
                  <a:srgbClr val="8BC540"/>
                </a:solidFill>
              </a:rPr>
              <a:t>our</a:t>
            </a:r>
            <a:r>
              <a:rPr lang="en-US" b="1" dirty="0">
                <a:solidFill>
                  <a:srgbClr val="8BC540"/>
                </a:solidFill>
              </a:rPr>
              <a:t>-field crop rotation for soil of lower quality</a:t>
            </a:r>
            <a:endParaRPr lang="pl-PL" b="1" dirty="0">
              <a:solidFill>
                <a:srgbClr val="8BC540"/>
              </a:solidFill>
            </a:endParaRPr>
          </a:p>
        </p:txBody>
      </p:sp>
    </p:spTree>
    <p:extLst>
      <p:ext uri="{BB962C8B-B14F-4D97-AF65-F5344CB8AC3E}">
        <p14:creationId xmlns:p14="http://schemas.microsoft.com/office/powerpoint/2010/main" val="146914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502882" y="2341241"/>
            <a:ext cx="7411211" cy="3066422"/>
          </a:xfrm>
        </p:spPr>
        <p:txBody>
          <a:bodyPr/>
          <a:lstStyle/>
          <a:p>
            <a:r>
              <a:rPr lang="en-US" dirty="0"/>
              <a:t>Agroecological Practices for Nutrient Management</a:t>
            </a:r>
            <a:r>
              <a:rPr lang="pl-PL" dirty="0"/>
              <a:t> on a Farm</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a:t>
            </a:r>
            <a:r>
              <a:rPr lang="pl-PL" dirty="0"/>
              <a:t>5</a:t>
            </a:r>
            <a:endParaRPr lang="en-US" dirty="0"/>
          </a:p>
        </p:txBody>
      </p:sp>
    </p:spTree>
    <p:extLst>
      <p:ext uri="{BB962C8B-B14F-4D97-AF65-F5344CB8AC3E}">
        <p14:creationId xmlns:p14="http://schemas.microsoft.com/office/powerpoint/2010/main" val="2755674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22434" y="2026166"/>
            <a:ext cx="5642321" cy="3025975"/>
          </a:xfrm>
        </p:spPr>
        <p:txBody>
          <a:bodyPr/>
          <a:lstStyle/>
          <a:p>
            <a:r>
              <a:rPr lang="en-US" dirty="0"/>
              <a:t>Agroecological practices for nutrient management on a farm are centered around creating a </a:t>
            </a:r>
            <a:r>
              <a:rPr lang="en-US" b="1" dirty="0"/>
              <a:t>balanced, self-sustaining system</a:t>
            </a:r>
            <a:r>
              <a:rPr lang="en-US" dirty="0"/>
              <a:t> that enhances soil fertility, promotes biodiversity, and </a:t>
            </a:r>
            <a:r>
              <a:rPr lang="en-US" dirty="0" err="1"/>
              <a:t>minimises</a:t>
            </a:r>
            <a:r>
              <a:rPr lang="en-US" dirty="0"/>
              <a:t> environmental impact. These practices aim to recycle nutrients within the farm ecosystem, reduce reliance on external inputs, and support healthy plant growth.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90118" y="794326"/>
            <a:ext cx="4792587" cy="992652"/>
          </a:xfrm>
        </p:spPr>
        <p:txBody>
          <a:bodyPr/>
          <a:lstStyle/>
          <a:p>
            <a:r>
              <a:rPr lang="en-US" b="1" dirty="0"/>
              <a:t>Nutrient Management on a Farm</a:t>
            </a:r>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29491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5" name="Grupa 4">
            <a:extLst>
              <a:ext uri="{FF2B5EF4-FFF2-40B4-BE49-F238E27FC236}">
                <a16:creationId xmlns:a16="http://schemas.microsoft.com/office/drawing/2014/main" id="{40F242BB-08B1-4714-8A1D-4D23417EF097}"/>
              </a:ext>
            </a:extLst>
          </p:cNvPr>
          <p:cNvGrpSpPr/>
          <p:nvPr/>
        </p:nvGrpSpPr>
        <p:grpSpPr>
          <a:xfrm>
            <a:off x="668583" y="1689266"/>
            <a:ext cx="11137084" cy="3722561"/>
            <a:chOff x="668583" y="1351806"/>
            <a:chExt cx="11137084" cy="3722561"/>
          </a:xfrm>
        </p:grpSpPr>
        <p:sp>
          <p:nvSpPr>
            <p:cNvPr id="6" name="Dowolny kształt: kształt 5">
              <a:extLst>
                <a:ext uri="{FF2B5EF4-FFF2-40B4-BE49-F238E27FC236}">
                  <a16:creationId xmlns:a16="http://schemas.microsoft.com/office/drawing/2014/main" id="{CE118B1B-53F2-44EA-A68A-DEE5DAB5E57B}"/>
                </a:ext>
              </a:extLst>
            </p:cNvPr>
            <p:cNvSpPr/>
            <p:nvPr/>
          </p:nvSpPr>
          <p:spPr>
            <a:xfrm>
              <a:off x="668583" y="1351806"/>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Cover</a:t>
              </a:r>
              <a:r>
                <a:rPr lang="pl-PL" sz="2400" b="1" kern="1200" dirty="0">
                  <a:solidFill>
                    <a:srgbClr val="231F20"/>
                  </a:solidFill>
                </a:rPr>
                <a:t> Cropping and </a:t>
              </a:r>
              <a:r>
                <a:rPr lang="pl-PL" sz="2400" b="1" kern="1200" dirty="0" err="1">
                  <a:solidFill>
                    <a:srgbClr val="231F20"/>
                  </a:solidFill>
                </a:rPr>
                <a:t>Crop</a:t>
              </a:r>
              <a:r>
                <a:rPr lang="pl-PL" sz="2400" b="1" kern="1200" dirty="0">
                  <a:solidFill>
                    <a:srgbClr val="231F20"/>
                  </a:solidFill>
                </a:rPr>
                <a:t> </a:t>
              </a:r>
              <a:r>
                <a:rPr lang="pl-PL" sz="2400" b="1" kern="1200" dirty="0" err="1">
                  <a:solidFill>
                    <a:srgbClr val="231F20"/>
                  </a:solidFill>
                </a:rPr>
                <a:t>Rotation</a:t>
              </a:r>
              <a:endParaRPr lang="pl-PL" sz="2400" b="1" kern="1200" dirty="0">
                <a:solidFill>
                  <a:srgbClr val="231F20"/>
                </a:solidFill>
              </a:endParaRPr>
            </a:p>
          </p:txBody>
        </p:sp>
        <p:sp>
          <p:nvSpPr>
            <p:cNvPr id="7" name="Dowolny kształt: kształt 6">
              <a:extLst>
                <a:ext uri="{FF2B5EF4-FFF2-40B4-BE49-F238E27FC236}">
                  <a16:creationId xmlns:a16="http://schemas.microsoft.com/office/drawing/2014/main" id="{1B67E49A-A67D-43FC-8341-00B4562D00E2}"/>
                </a:ext>
              </a:extLst>
            </p:cNvPr>
            <p:cNvSpPr/>
            <p:nvPr/>
          </p:nvSpPr>
          <p:spPr>
            <a:xfrm>
              <a:off x="668583" y="1932052"/>
              <a:ext cx="11137084" cy="1584641"/>
            </a:xfrm>
            <a:custGeom>
              <a:avLst/>
              <a:gdLst>
                <a:gd name="connsiteX0" fmla="*/ 0 w 11137084"/>
                <a:gd name="connsiteY0" fmla="*/ 0 h 1584641"/>
                <a:gd name="connsiteX1" fmla="*/ 11137084 w 11137084"/>
                <a:gd name="connsiteY1" fmla="*/ 0 h 1584641"/>
                <a:gd name="connsiteX2" fmla="*/ 11137084 w 11137084"/>
                <a:gd name="connsiteY2" fmla="*/ 1584641 h 1584641"/>
                <a:gd name="connsiteX3" fmla="*/ 0 w 11137084"/>
                <a:gd name="connsiteY3" fmla="*/ 1584641 h 1584641"/>
                <a:gd name="connsiteX4" fmla="*/ 0 w 11137084"/>
                <a:gd name="connsiteY4" fmla="*/ 0 h 1584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584641">
                  <a:moveTo>
                    <a:pt x="0" y="0"/>
                  </a:moveTo>
                  <a:lnTo>
                    <a:pt x="11137084" y="0"/>
                  </a:lnTo>
                  <a:lnTo>
                    <a:pt x="11137084" y="1584641"/>
                  </a:lnTo>
                  <a:lnTo>
                    <a:pt x="0" y="1584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400" b="1" kern="1200" dirty="0">
                  <a:solidFill>
                    <a:srgbClr val="231F20"/>
                  </a:solidFill>
                </a:rPr>
                <a:t>cover crops </a:t>
              </a:r>
              <a:r>
                <a:rPr lang="pl-PL" sz="2400" kern="1200" dirty="0">
                  <a:solidFill>
                    <a:srgbClr val="231F20"/>
                  </a:solidFill>
                </a:rPr>
                <a:t>like clover, rye, or vetch between main crops</a:t>
              </a:r>
              <a:r>
                <a:rPr lang="en-IE" sz="2400" kern="1200" dirty="0">
                  <a:solidFill>
                    <a:srgbClr val="231F20"/>
                  </a:solidFill>
                </a:rPr>
                <a:t>,</a:t>
              </a:r>
              <a:r>
                <a:rPr lang="pl-PL" sz="2400" kern="1200" dirty="0">
                  <a:solidFill>
                    <a:srgbClr val="231F20"/>
                  </a:solidFill>
                </a:rPr>
                <a:t> prevent soil erosion, </a:t>
              </a:r>
              <a:r>
                <a:rPr lang="en-IE" sz="2400" kern="1200" dirty="0">
                  <a:solidFill>
                    <a:srgbClr val="231F20"/>
                  </a:solidFill>
                </a:rPr>
                <a:t>add</a:t>
              </a:r>
              <a:r>
                <a:rPr lang="pl-PL" sz="2400" kern="1200" dirty="0">
                  <a:solidFill>
                    <a:srgbClr val="231F20"/>
                  </a:solidFill>
                </a:rPr>
                <a:t> organic matter, and </a:t>
              </a:r>
              <a:r>
                <a:rPr lang="en-IE" sz="2400" kern="1200" dirty="0">
                  <a:solidFill>
                    <a:srgbClr val="231F20"/>
                  </a:solidFill>
                </a:rPr>
                <a:t>enhance</a:t>
              </a:r>
              <a:r>
                <a:rPr lang="pl-PL" sz="2400" kern="1200" dirty="0">
                  <a:solidFill>
                    <a:srgbClr val="231F20"/>
                  </a:solidFill>
                </a:rPr>
                <a:t> nutrient cycling. </a:t>
              </a:r>
              <a:r>
                <a:rPr lang="pl-PL" sz="2400" kern="1200" dirty="0" err="1">
                  <a:solidFill>
                    <a:srgbClr val="231F20"/>
                  </a:solidFill>
                </a:rPr>
                <a:t>Cover</a:t>
              </a:r>
              <a:r>
                <a:rPr lang="pl-PL" sz="2400" kern="1200" dirty="0">
                  <a:solidFill>
                    <a:srgbClr val="231F20"/>
                  </a:solidFill>
                </a:rPr>
                <a:t> </a:t>
              </a:r>
              <a:r>
                <a:rPr lang="pl-PL" sz="2400" kern="1200" dirty="0" err="1">
                  <a:solidFill>
                    <a:srgbClr val="231F20"/>
                  </a:solidFill>
                </a:rPr>
                <a:t>crops</a:t>
              </a:r>
              <a:r>
                <a:rPr lang="pl-PL" sz="2400" kern="1200" dirty="0">
                  <a:solidFill>
                    <a:srgbClr val="231F20"/>
                  </a:solidFill>
                </a:rPr>
                <a:t> </a:t>
              </a:r>
              <a:r>
                <a:rPr lang="pl-PL" sz="2400" kern="1200" dirty="0" err="1">
                  <a:solidFill>
                    <a:srgbClr val="231F20"/>
                  </a:solidFill>
                </a:rPr>
                <a:t>can</a:t>
              </a:r>
              <a:r>
                <a:rPr lang="pl-PL" sz="2400" kern="1200" dirty="0">
                  <a:solidFill>
                    <a:srgbClr val="231F20"/>
                  </a:solidFill>
                </a:rPr>
                <a:t> be </a:t>
              </a:r>
              <a:r>
                <a:rPr lang="pl-PL" sz="2400" kern="1200" dirty="0" err="1">
                  <a:solidFill>
                    <a:srgbClr val="231F20"/>
                  </a:solidFill>
                </a:rPr>
                <a:t>used</a:t>
              </a:r>
              <a:r>
                <a:rPr lang="pl-PL" sz="2400" kern="1200" dirty="0">
                  <a:solidFill>
                    <a:srgbClr val="231F20"/>
                  </a:solidFill>
                </a:rPr>
                <a:t> as </a:t>
              </a:r>
              <a:r>
                <a:rPr lang="pl-PL" sz="2400" kern="1200" dirty="0" err="1">
                  <a:solidFill>
                    <a:srgbClr val="231F20"/>
                  </a:solidFill>
                </a:rPr>
                <a:t>green</a:t>
              </a:r>
              <a:r>
                <a:rPr lang="pl-PL" sz="2400" kern="1200" dirty="0">
                  <a:solidFill>
                    <a:srgbClr val="231F20"/>
                  </a:solidFill>
                </a:rPr>
                <a:t> </a:t>
              </a:r>
              <a:r>
                <a:rPr lang="pl-PL" sz="2400" kern="1200" dirty="0" err="1">
                  <a:solidFill>
                    <a:srgbClr val="231F20"/>
                  </a:solidFill>
                </a:rPr>
                <a:t>manure</a:t>
              </a:r>
              <a:r>
                <a:rPr lang="pl-PL" sz="2400" kern="1200" dirty="0">
                  <a:solidFill>
                    <a:srgbClr val="231F20"/>
                  </a:solidFill>
                </a:rPr>
                <a:t> by </a:t>
              </a:r>
              <a:r>
                <a:rPr lang="pl-PL" sz="2400" kern="1200" dirty="0" err="1">
                  <a:solidFill>
                    <a:srgbClr val="231F20"/>
                  </a:solidFill>
                </a:rPr>
                <a:t>incorporating</a:t>
              </a:r>
              <a:r>
                <a:rPr lang="pl-PL" sz="2400" kern="1200" dirty="0">
                  <a:solidFill>
                    <a:srgbClr val="231F20"/>
                  </a:solidFill>
                </a:rPr>
                <a:t> </a:t>
              </a:r>
              <a:r>
                <a:rPr lang="pl-PL" sz="2400" kern="1200" dirty="0" err="1">
                  <a:solidFill>
                    <a:srgbClr val="231F20"/>
                  </a:solidFill>
                </a:rPr>
                <a:t>them</a:t>
              </a:r>
              <a:r>
                <a:rPr lang="pl-PL" sz="2400" kern="1200" dirty="0">
                  <a:solidFill>
                    <a:srgbClr val="231F20"/>
                  </a:solidFill>
                </a:rPr>
                <a:t> </a:t>
              </a:r>
              <a:r>
                <a:rPr lang="pl-PL" sz="2400" kern="1200" dirty="0" err="1">
                  <a:solidFill>
                    <a:srgbClr val="231F20"/>
                  </a:solidFill>
                </a:rPr>
                <a:t>into</a:t>
              </a:r>
              <a:r>
                <a:rPr lang="pl-PL" sz="2400" kern="1200" dirty="0">
                  <a:solidFill>
                    <a:srgbClr val="231F20"/>
                  </a:solidFill>
                </a:rPr>
                <a:t> the </a:t>
              </a:r>
              <a:r>
                <a:rPr lang="pl-PL" sz="2400" kern="1200" dirty="0" err="1">
                  <a:solidFill>
                    <a:srgbClr val="231F20"/>
                  </a:solidFill>
                </a:rPr>
                <a:t>soil</a:t>
              </a:r>
              <a:r>
                <a:rPr lang="pl-PL" sz="2400" kern="1200" dirty="0">
                  <a:solidFill>
                    <a:srgbClr val="231F20"/>
                  </a:solidFill>
                </a:rPr>
                <a:t>. </a:t>
              </a:r>
              <a:r>
                <a:rPr lang="pl-PL" sz="2400" kern="1200" dirty="0" err="1">
                  <a:solidFill>
                    <a:srgbClr val="231F20"/>
                  </a:solidFill>
                </a:rPr>
                <a:t>Incorporating</a:t>
              </a:r>
              <a:r>
                <a:rPr lang="pl-PL" sz="2400" kern="1200" dirty="0">
                  <a:solidFill>
                    <a:srgbClr val="231F20"/>
                  </a:solidFill>
                </a:rPr>
                <a:t> a </a:t>
              </a:r>
              <a:r>
                <a:rPr lang="pl-PL" sz="2400" kern="1200" dirty="0" err="1">
                  <a:solidFill>
                    <a:srgbClr val="231F20"/>
                  </a:solidFill>
                </a:rPr>
                <a:t>diversity</a:t>
              </a:r>
              <a:r>
                <a:rPr lang="pl-PL" sz="2400" kern="1200" dirty="0">
                  <a:solidFill>
                    <a:srgbClr val="231F20"/>
                  </a:solidFill>
                </a:rPr>
                <a:t> of plant </a:t>
              </a:r>
              <a:r>
                <a:rPr lang="pl-PL" sz="2400" kern="1200" dirty="0" err="1">
                  <a:solidFill>
                    <a:srgbClr val="231F20"/>
                  </a:solidFill>
                </a:rPr>
                <a:t>species</a:t>
              </a:r>
              <a:r>
                <a:rPr lang="pl-PL" sz="2400" kern="1200" dirty="0">
                  <a:solidFill>
                    <a:srgbClr val="231F20"/>
                  </a:solidFill>
                </a:rPr>
                <a:t>, </a:t>
              </a:r>
              <a:r>
                <a:rPr lang="pl-PL" sz="2400" kern="1200" dirty="0" err="1">
                  <a:solidFill>
                    <a:srgbClr val="231F20"/>
                  </a:solidFill>
                </a:rPr>
                <a:t>including</a:t>
              </a:r>
              <a:r>
                <a:rPr lang="pl-PL" sz="2400" kern="1200" dirty="0">
                  <a:solidFill>
                    <a:srgbClr val="231F20"/>
                  </a:solidFill>
                </a:rPr>
                <a:t> </a:t>
              </a:r>
              <a:r>
                <a:rPr lang="pl-PL" sz="2400" kern="1200" dirty="0" err="1">
                  <a:solidFill>
                    <a:srgbClr val="231F20"/>
                  </a:solidFill>
                </a:rPr>
                <a:t>legumes</a:t>
              </a:r>
              <a:r>
                <a:rPr lang="pl-PL" sz="2400" kern="1200" dirty="0">
                  <a:solidFill>
                    <a:srgbClr val="231F20"/>
                  </a:solidFill>
                </a:rPr>
                <a:t>, </a:t>
              </a:r>
              <a:r>
                <a:rPr lang="pl-PL" sz="2400" kern="1200" dirty="0" err="1">
                  <a:solidFill>
                    <a:srgbClr val="231F20"/>
                  </a:solidFill>
                </a:rPr>
                <a:t>helps</a:t>
              </a:r>
              <a:r>
                <a:rPr lang="pl-PL" sz="2400" kern="1200" dirty="0">
                  <a:solidFill>
                    <a:srgbClr val="231F20"/>
                  </a:solidFill>
                </a:rPr>
                <a:t> </a:t>
              </a:r>
              <a:r>
                <a:rPr lang="pl-PL" sz="2400" kern="1200" dirty="0" err="1">
                  <a:solidFill>
                    <a:srgbClr val="231F20"/>
                  </a:solidFill>
                </a:rPr>
                <a:t>maintain</a:t>
              </a:r>
              <a:r>
                <a:rPr lang="pl-PL" sz="2400" kern="1200" dirty="0">
                  <a:solidFill>
                    <a:srgbClr val="231F20"/>
                  </a:solidFill>
                </a:rPr>
                <a:t> </a:t>
              </a:r>
              <a:r>
                <a:rPr lang="pl-PL" sz="2400" kern="1200" dirty="0" err="1">
                  <a:solidFill>
                    <a:srgbClr val="231F20"/>
                  </a:solidFill>
                </a:rPr>
                <a:t>soil</a:t>
              </a:r>
              <a:r>
                <a:rPr lang="pl-PL" sz="2400" kern="1200" dirty="0">
                  <a:solidFill>
                    <a:srgbClr val="231F20"/>
                  </a:solidFill>
                </a:rPr>
                <a:t> </a:t>
              </a:r>
              <a:r>
                <a:rPr lang="pl-PL" sz="2400" kern="1200" dirty="0" err="1">
                  <a:solidFill>
                    <a:srgbClr val="231F20"/>
                  </a:solidFill>
                </a:rPr>
                <a:t>fertility</a:t>
              </a:r>
              <a:r>
                <a:rPr lang="pl-PL" sz="2400" kern="1200" dirty="0">
                  <a:solidFill>
                    <a:srgbClr val="231F20"/>
                  </a:solidFill>
                </a:rPr>
                <a:t>, </a:t>
              </a:r>
              <a:r>
                <a:rPr lang="pl-PL" sz="2400" kern="1200" dirty="0" err="1">
                  <a:solidFill>
                    <a:srgbClr val="231F20"/>
                  </a:solidFill>
                </a:rPr>
                <a:t>enriching</a:t>
              </a:r>
              <a:r>
                <a:rPr lang="pl-PL" sz="2400" kern="1200" dirty="0">
                  <a:solidFill>
                    <a:srgbClr val="231F20"/>
                  </a:solidFill>
                </a:rPr>
                <a:t> the </a:t>
              </a:r>
              <a:r>
                <a:rPr lang="pl-PL" sz="2400" kern="1200" dirty="0" err="1">
                  <a:solidFill>
                    <a:srgbClr val="231F20"/>
                  </a:solidFill>
                </a:rPr>
                <a:t>soil</a:t>
              </a:r>
              <a:r>
                <a:rPr lang="pl-PL" sz="2400" kern="1200" dirty="0">
                  <a:solidFill>
                    <a:srgbClr val="231F20"/>
                  </a:solidFill>
                </a:rPr>
                <a:t> for </a:t>
              </a:r>
              <a:r>
                <a:rPr lang="pl-PL" sz="2400" kern="1200" dirty="0" err="1">
                  <a:solidFill>
                    <a:srgbClr val="231F20"/>
                  </a:solidFill>
                </a:rPr>
                <a:t>subsequent</a:t>
              </a:r>
              <a:r>
                <a:rPr lang="pl-PL" sz="2400" kern="1200" dirty="0">
                  <a:solidFill>
                    <a:srgbClr val="231F20"/>
                  </a:solidFill>
                </a:rPr>
                <a:t> </a:t>
              </a:r>
              <a:r>
                <a:rPr lang="pl-PL" sz="2400" kern="1200" dirty="0" err="1">
                  <a:solidFill>
                    <a:srgbClr val="231F20"/>
                  </a:solidFill>
                </a:rPr>
                <a:t>crops</a:t>
              </a:r>
              <a:r>
                <a:rPr lang="pl-PL" sz="2400" kern="1200" dirty="0">
                  <a:solidFill>
                    <a:srgbClr val="231F20"/>
                  </a:solidFill>
                </a:rPr>
                <a:t>.</a:t>
              </a:r>
            </a:p>
          </p:txBody>
        </p:sp>
        <p:sp>
          <p:nvSpPr>
            <p:cNvPr id="8" name="Dowolny kształt: kształt 7">
              <a:extLst>
                <a:ext uri="{FF2B5EF4-FFF2-40B4-BE49-F238E27FC236}">
                  <a16:creationId xmlns:a16="http://schemas.microsoft.com/office/drawing/2014/main" id="{5F95518E-4651-4D44-8F7B-C5FF657E1CF6}"/>
                </a:ext>
              </a:extLst>
            </p:cNvPr>
            <p:cNvSpPr/>
            <p:nvPr/>
          </p:nvSpPr>
          <p:spPr>
            <a:xfrm>
              <a:off x="668583" y="3679984"/>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Composting</a:t>
              </a:r>
              <a:endParaRPr lang="pl-PL" sz="2400" b="1" kern="1200" dirty="0">
                <a:solidFill>
                  <a:srgbClr val="231F20"/>
                </a:solidFill>
              </a:endParaRPr>
            </a:p>
          </p:txBody>
        </p:sp>
        <p:sp>
          <p:nvSpPr>
            <p:cNvPr id="17" name="Dowolny kształt: kształt 16">
              <a:extLst>
                <a:ext uri="{FF2B5EF4-FFF2-40B4-BE49-F238E27FC236}">
                  <a16:creationId xmlns:a16="http://schemas.microsoft.com/office/drawing/2014/main" id="{9C657C94-788D-4026-A3C1-F0B204DFE5FB}"/>
                </a:ext>
              </a:extLst>
            </p:cNvPr>
            <p:cNvSpPr/>
            <p:nvPr/>
          </p:nvSpPr>
          <p:spPr>
            <a:xfrm>
              <a:off x="668583" y="4403942"/>
              <a:ext cx="11137084" cy="670425"/>
            </a:xfrm>
            <a:custGeom>
              <a:avLst/>
              <a:gdLst>
                <a:gd name="connsiteX0" fmla="*/ 0 w 11137084"/>
                <a:gd name="connsiteY0" fmla="*/ 0 h 670425"/>
                <a:gd name="connsiteX1" fmla="*/ 11137084 w 11137084"/>
                <a:gd name="connsiteY1" fmla="*/ 0 h 670425"/>
                <a:gd name="connsiteX2" fmla="*/ 11137084 w 11137084"/>
                <a:gd name="connsiteY2" fmla="*/ 670425 h 670425"/>
                <a:gd name="connsiteX3" fmla="*/ 0 w 11137084"/>
                <a:gd name="connsiteY3" fmla="*/ 670425 h 670425"/>
                <a:gd name="connsiteX4" fmla="*/ 0 w 11137084"/>
                <a:gd name="connsiteY4" fmla="*/ 0 h 67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70425">
                  <a:moveTo>
                    <a:pt x="0" y="0"/>
                  </a:moveTo>
                  <a:lnTo>
                    <a:pt x="11137084" y="0"/>
                  </a:lnTo>
                  <a:lnTo>
                    <a:pt x="11137084" y="670425"/>
                  </a:lnTo>
                  <a:lnTo>
                    <a:pt x="0" y="670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400" b="1" kern="1200" dirty="0">
                  <a:solidFill>
                    <a:srgbClr val="231F20"/>
                  </a:solidFill>
                </a:rPr>
                <a:t>compost</a:t>
              </a:r>
              <a:r>
                <a:rPr lang="pl-PL" sz="2400" kern="1200" dirty="0">
                  <a:solidFill>
                    <a:srgbClr val="231F20"/>
                  </a:solidFill>
                </a:rPr>
                <a:t> made from farm waste, manure, and plant residues recycles nutrients within the farm system and improves soil structure and fertility.</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746338" y="402140"/>
            <a:ext cx="919436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Agroecological Practices for Nutrient Management on a Farm</a:t>
            </a:r>
          </a:p>
        </p:txBody>
      </p:sp>
    </p:spTree>
    <p:extLst>
      <p:ext uri="{BB962C8B-B14F-4D97-AF65-F5344CB8AC3E}">
        <p14:creationId xmlns:p14="http://schemas.microsoft.com/office/powerpoint/2010/main" val="2646447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 name="Grupa 1">
            <a:extLst>
              <a:ext uri="{FF2B5EF4-FFF2-40B4-BE49-F238E27FC236}">
                <a16:creationId xmlns:a16="http://schemas.microsoft.com/office/drawing/2014/main" id="{A2508DD2-9BE1-4884-9E28-195847B054D7}"/>
              </a:ext>
            </a:extLst>
          </p:cNvPr>
          <p:cNvGrpSpPr/>
          <p:nvPr/>
        </p:nvGrpSpPr>
        <p:grpSpPr>
          <a:xfrm>
            <a:off x="668583" y="1459748"/>
            <a:ext cx="11137084" cy="4831288"/>
            <a:chOff x="668583" y="1350888"/>
            <a:chExt cx="11137084" cy="4831288"/>
          </a:xfrm>
        </p:grpSpPr>
        <p:sp>
          <p:nvSpPr>
            <p:cNvPr id="3" name="Dowolny kształt: kształt 2">
              <a:extLst>
                <a:ext uri="{FF2B5EF4-FFF2-40B4-BE49-F238E27FC236}">
                  <a16:creationId xmlns:a16="http://schemas.microsoft.com/office/drawing/2014/main" id="{1761BD15-6203-4A53-A9CF-80EAA12F36C6}"/>
                </a:ext>
              </a:extLst>
            </p:cNvPr>
            <p:cNvSpPr/>
            <p:nvPr/>
          </p:nvSpPr>
          <p:spPr>
            <a:xfrm>
              <a:off x="668583" y="1350888"/>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defTabSz="1066800">
                <a:lnSpc>
                  <a:spcPct val="90000"/>
                </a:lnSpc>
                <a:spcBef>
                  <a:spcPct val="0"/>
                </a:spcBef>
                <a:spcAft>
                  <a:spcPct val="35000"/>
                </a:spcAft>
              </a:pPr>
              <a:r>
                <a:rPr lang="pl-PL" sz="2400" b="1" dirty="0" err="1">
                  <a:solidFill>
                    <a:srgbClr val="231F20"/>
                  </a:solidFill>
                </a:rPr>
                <a:t>Mulching</a:t>
              </a:r>
              <a:endParaRPr lang="pl-PL" sz="2400" b="1" dirty="0">
                <a:solidFill>
                  <a:srgbClr val="231F20"/>
                </a:solidFill>
              </a:endParaRPr>
            </a:p>
          </p:txBody>
        </p:sp>
        <p:sp>
          <p:nvSpPr>
            <p:cNvPr id="5" name="Dowolny kształt: kształt 4">
              <a:extLst>
                <a:ext uri="{FF2B5EF4-FFF2-40B4-BE49-F238E27FC236}">
                  <a16:creationId xmlns:a16="http://schemas.microsoft.com/office/drawing/2014/main" id="{DD384D11-BF76-47B8-93BF-BE3A99516D8C}"/>
                </a:ext>
              </a:extLst>
            </p:cNvPr>
            <p:cNvSpPr/>
            <p:nvPr/>
          </p:nvSpPr>
          <p:spPr>
            <a:xfrm>
              <a:off x="668583" y="1898182"/>
              <a:ext cx="11137084" cy="1626728"/>
            </a:xfrm>
            <a:custGeom>
              <a:avLst/>
              <a:gdLst>
                <a:gd name="connsiteX0" fmla="*/ 0 w 11137084"/>
                <a:gd name="connsiteY0" fmla="*/ 0 h 1626728"/>
                <a:gd name="connsiteX1" fmla="*/ 11137084 w 11137084"/>
                <a:gd name="connsiteY1" fmla="*/ 0 h 1626728"/>
                <a:gd name="connsiteX2" fmla="*/ 11137084 w 11137084"/>
                <a:gd name="connsiteY2" fmla="*/ 1626728 h 1626728"/>
                <a:gd name="connsiteX3" fmla="*/ 0 w 11137084"/>
                <a:gd name="connsiteY3" fmla="*/ 1626728 h 1626728"/>
                <a:gd name="connsiteX4" fmla="*/ 0 w 11137084"/>
                <a:gd name="connsiteY4" fmla="*/ 0 h 162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626728">
                  <a:moveTo>
                    <a:pt x="0" y="0"/>
                  </a:moveTo>
                  <a:lnTo>
                    <a:pt x="11137084" y="0"/>
                  </a:lnTo>
                  <a:lnTo>
                    <a:pt x="11137084" y="1626728"/>
                  </a:lnTo>
                  <a:lnTo>
                    <a:pt x="0" y="16267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pl-PL" sz="2400" b="1" dirty="0">
                  <a:solidFill>
                    <a:srgbClr val="231F20"/>
                  </a:solidFill>
                </a:rPr>
                <a:t>organic mulch </a:t>
              </a:r>
              <a:r>
                <a:rPr lang="pl-PL" sz="2400" dirty="0">
                  <a:solidFill>
                    <a:srgbClr val="231F20"/>
                  </a:solidFill>
                </a:rPr>
                <a:t>such as straw, grass clippings, or leaf litter to the soil surface conserves moisture, reduces weed growth, and gradually adds organic matter as it decomposes.</a:t>
              </a:r>
            </a:p>
          </p:txBody>
        </p:sp>
        <p:sp>
          <p:nvSpPr>
            <p:cNvPr id="6" name="Dowolny kształt: kształt 5">
              <a:extLst>
                <a:ext uri="{FF2B5EF4-FFF2-40B4-BE49-F238E27FC236}">
                  <a16:creationId xmlns:a16="http://schemas.microsoft.com/office/drawing/2014/main" id="{CAE68189-0C8B-4E14-BCE1-A5AF0A30DCF9}"/>
                </a:ext>
              </a:extLst>
            </p:cNvPr>
            <p:cNvSpPr/>
            <p:nvPr/>
          </p:nvSpPr>
          <p:spPr>
            <a:xfrm>
              <a:off x="668583" y="2991505"/>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400" b="1" dirty="0" err="1">
                  <a:solidFill>
                    <a:srgbClr val="231F20"/>
                  </a:solidFill>
                </a:rPr>
                <a:t>Integrated</a:t>
              </a:r>
              <a:r>
                <a:rPr lang="pl-PL" sz="2400" b="1" dirty="0">
                  <a:solidFill>
                    <a:srgbClr val="231F20"/>
                  </a:solidFill>
                </a:rPr>
                <a:t> Plant-</a:t>
              </a:r>
              <a:r>
                <a:rPr lang="pl-PL" sz="2400" b="1" dirty="0" err="1">
                  <a:solidFill>
                    <a:srgbClr val="231F20"/>
                  </a:solidFill>
                </a:rPr>
                <a:t>Livestock</a:t>
              </a:r>
              <a:r>
                <a:rPr lang="pl-PL" sz="2400" b="1" dirty="0">
                  <a:solidFill>
                    <a:srgbClr val="231F20"/>
                  </a:solidFill>
                </a:rPr>
                <a:t> </a:t>
              </a:r>
              <a:r>
                <a:rPr lang="pl-PL" sz="2400" b="1" dirty="0" err="1">
                  <a:solidFill>
                    <a:srgbClr val="231F20"/>
                  </a:solidFill>
                </a:rPr>
                <a:t>Production</a:t>
              </a:r>
              <a:endParaRPr lang="pl-PL" sz="2400" b="1" dirty="0">
                <a:solidFill>
                  <a:srgbClr val="231F20"/>
                </a:solidFill>
              </a:endParaRPr>
            </a:p>
          </p:txBody>
        </p:sp>
        <p:sp>
          <p:nvSpPr>
            <p:cNvPr id="7" name="Dowolny kształt: kształt 6">
              <a:extLst>
                <a:ext uri="{FF2B5EF4-FFF2-40B4-BE49-F238E27FC236}">
                  <a16:creationId xmlns:a16="http://schemas.microsoft.com/office/drawing/2014/main" id="{5DCABE49-4B7B-44F9-9976-E4B0CECCF357}"/>
                </a:ext>
              </a:extLst>
            </p:cNvPr>
            <p:cNvSpPr/>
            <p:nvPr/>
          </p:nvSpPr>
          <p:spPr>
            <a:xfrm>
              <a:off x="668583" y="3538808"/>
              <a:ext cx="11137084" cy="697169"/>
            </a:xfrm>
            <a:custGeom>
              <a:avLst/>
              <a:gdLst>
                <a:gd name="connsiteX0" fmla="*/ 0 w 11137084"/>
                <a:gd name="connsiteY0" fmla="*/ 0 h 697169"/>
                <a:gd name="connsiteX1" fmla="*/ 11137084 w 11137084"/>
                <a:gd name="connsiteY1" fmla="*/ 0 h 697169"/>
                <a:gd name="connsiteX2" fmla="*/ 11137084 w 11137084"/>
                <a:gd name="connsiteY2" fmla="*/ 697169 h 697169"/>
                <a:gd name="connsiteX3" fmla="*/ 0 w 11137084"/>
                <a:gd name="connsiteY3" fmla="*/ 697169 h 697169"/>
                <a:gd name="connsiteX4" fmla="*/ 0 w 11137084"/>
                <a:gd name="connsiteY4" fmla="*/ 0 h 69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97169">
                  <a:moveTo>
                    <a:pt x="0" y="0"/>
                  </a:moveTo>
                  <a:lnTo>
                    <a:pt x="11137084" y="0"/>
                  </a:lnTo>
                  <a:lnTo>
                    <a:pt x="11137084" y="697169"/>
                  </a:lnTo>
                  <a:lnTo>
                    <a:pt x="0" y="6971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400" dirty="0">
                  <a:solidFill>
                    <a:srgbClr val="231F20"/>
                  </a:solidFill>
                </a:rPr>
                <a:t>livestock integrated into the farming system provides a source of manure for organic </a:t>
              </a:r>
              <a:r>
                <a:rPr lang="en-US" sz="2400" dirty="0" err="1">
                  <a:solidFill>
                    <a:srgbClr val="231F20"/>
                  </a:solidFill>
                </a:rPr>
                <a:t>fertilisation</a:t>
              </a:r>
              <a:r>
                <a:rPr lang="en-US" sz="2400" dirty="0">
                  <a:solidFill>
                    <a:srgbClr val="231F20"/>
                  </a:solidFill>
                </a:rPr>
                <a:t> and contributes to nutrient cycling. Manure from grazing animals can be directly deposited onto fields, enriching the soil.</a:t>
              </a:r>
            </a:p>
          </p:txBody>
        </p:sp>
        <p:sp>
          <p:nvSpPr>
            <p:cNvPr id="8" name="Dowolny kształt: kształt 7">
              <a:extLst>
                <a:ext uri="{FF2B5EF4-FFF2-40B4-BE49-F238E27FC236}">
                  <a16:creationId xmlns:a16="http://schemas.microsoft.com/office/drawing/2014/main" id="{30E01F49-35F5-41F3-BE41-9C3B9DDC0FD7}"/>
                </a:ext>
              </a:extLst>
            </p:cNvPr>
            <p:cNvSpPr/>
            <p:nvPr/>
          </p:nvSpPr>
          <p:spPr>
            <a:xfrm>
              <a:off x="668583" y="4595201"/>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400" b="1" dirty="0" err="1">
                  <a:solidFill>
                    <a:srgbClr val="231F20"/>
                  </a:solidFill>
                </a:rPr>
                <a:t>Nutrient</a:t>
              </a:r>
              <a:r>
                <a:rPr lang="pl-PL" sz="2400" b="1" dirty="0">
                  <a:solidFill>
                    <a:srgbClr val="231F20"/>
                  </a:solidFill>
                </a:rPr>
                <a:t> Recycling</a:t>
              </a:r>
            </a:p>
          </p:txBody>
        </p:sp>
        <p:sp>
          <p:nvSpPr>
            <p:cNvPr id="17" name="Dowolny kształt: kształt 16">
              <a:extLst>
                <a:ext uri="{FF2B5EF4-FFF2-40B4-BE49-F238E27FC236}">
                  <a16:creationId xmlns:a16="http://schemas.microsoft.com/office/drawing/2014/main" id="{0B10BE55-9A70-4BC0-9CAA-502BF2D4EBF4}"/>
                </a:ext>
              </a:extLst>
            </p:cNvPr>
            <p:cNvSpPr/>
            <p:nvPr/>
          </p:nvSpPr>
          <p:spPr>
            <a:xfrm>
              <a:off x="668583" y="5175154"/>
              <a:ext cx="11137084" cy="1007022"/>
            </a:xfrm>
            <a:custGeom>
              <a:avLst/>
              <a:gdLst>
                <a:gd name="connsiteX0" fmla="*/ 0 w 11137084"/>
                <a:gd name="connsiteY0" fmla="*/ 0 h 1007022"/>
                <a:gd name="connsiteX1" fmla="*/ 11137084 w 11137084"/>
                <a:gd name="connsiteY1" fmla="*/ 0 h 1007022"/>
                <a:gd name="connsiteX2" fmla="*/ 11137084 w 11137084"/>
                <a:gd name="connsiteY2" fmla="*/ 1007022 h 1007022"/>
                <a:gd name="connsiteX3" fmla="*/ 0 w 11137084"/>
                <a:gd name="connsiteY3" fmla="*/ 1007022 h 1007022"/>
                <a:gd name="connsiteX4" fmla="*/ 0 w 11137084"/>
                <a:gd name="connsiteY4" fmla="*/ 0 h 1007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007022">
                  <a:moveTo>
                    <a:pt x="0" y="0"/>
                  </a:moveTo>
                  <a:lnTo>
                    <a:pt x="11137084" y="0"/>
                  </a:lnTo>
                  <a:lnTo>
                    <a:pt x="11137084" y="1007022"/>
                  </a:lnTo>
                  <a:lnTo>
                    <a:pt x="0" y="10070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400" dirty="0">
                  <a:solidFill>
                    <a:srgbClr val="231F20"/>
                  </a:solidFill>
                </a:rPr>
                <a:t>e.g. vermicomposting and biochar production recycle nutrients and enhance soil fertility and improve its structure and nutrient retention.</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634008" y="394387"/>
            <a:ext cx="93754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Agroecological Practices for Nutrient Management on a Farm</a:t>
            </a:r>
          </a:p>
        </p:txBody>
      </p:sp>
    </p:spTree>
    <p:extLst>
      <p:ext uri="{BB962C8B-B14F-4D97-AF65-F5344CB8AC3E}">
        <p14:creationId xmlns:p14="http://schemas.microsoft.com/office/powerpoint/2010/main" val="1407938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566816" y="484037"/>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68583" y="1663072"/>
            <a:ext cx="5715942" cy="4129144"/>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The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fertiliser</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requirements of plants are determined not only based on their nutritional needs but also on the nutrient content of the soil and how well different species can absorb these nutrients.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Excess nutrients can be leached from the topsoil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(such as potassium, nitrogen, magnesium, sulfur) or released into the atmosphere (nitrogen), while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a deficiency can reduce crop yields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9765" y="1960574"/>
            <a:ext cx="5368157" cy="3578771"/>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429467" y="663957"/>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F</a:t>
            </a:r>
            <a:r>
              <a:rPr lang="en-US" sz="3600" b="1" dirty="0" err="1">
                <a:solidFill>
                  <a:srgbClr val="8BC540"/>
                </a:solidFill>
              </a:rPr>
              <a:t>ertiliser</a:t>
            </a:r>
            <a:r>
              <a:rPr lang="en-US" sz="3600" b="1" dirty="0">
                <a:solidFill>
                  <a:srgbClr val="8BC540"/>
                </a:solidFill>
              </a:rPr>
              <a:t> </a:t>
            </a:r>
            <a:r>
              <a:rPr lang="pl-PL" sz="3600" b="1" dirty="0">
                <a:solidFill>
                  <a:srgbClr val="8BC540"/>
                </a:solidFill>
              </a:rPr>
              <a:t>R</a:t>
            </a:r>
            <a:r>
              <a:rPr lang="en-US" sz="3600" b="1" dirty="0" err="1">
                <a:solidFill>
                  <a:srgbClr val="8BC540"/>
                </a:solidFill>
              </a:rPr>
              <a:t>equirements</a:t>
            </a:r>
            <a:r>
              <a:rPr lang="en-US" sz="3600" b="1" dirty="0">
                <a:solidFill>
                  <a:srgbClr val="8BC540"/>
                </a:solidFill>
              </a:rPr>
              <a:t> of </a:t>
            </a:r>
            <a:r>
              <a:rPr lang="pl-PL" sz="3600" b="1" dirty="0" err="1">
                <a:solidFill>
                  <a:srgbClr val="8BC540"/>
                </a:solidFill>
              </a:rPr>
              <a:t>Pl</a:t>
            </a:r>
            <a:r>
              <a:rPr lang="en-US" sz="3600" b="1" dirty="0">
                <a:solidFill>
                  <a:srgbClr val="8BC540"/>
                </a:solidFill>
              </a:rPr>
              <a:t>ants </a:t>
            </a:r>
          </a:p>
        </p:txBody>
      </p:sp>
    </p:spTree>
    <p:extLst>
      <p:ext uri="{BB962C8B-B14F-4D97-AF65-F5344CB8AC3E}">
        <p14:creationId xmlns:p14="http://schemas.microsoft.com/office/powerpoint/2010/main" val="340123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68117" y="2025818"/>
            <a:ext cx="5534528" cy="3025975"/>
          </a:xfrm>
        </p:spPr>
        <p:txBody>
          <a:bodyPr/>
          <a:lstStyle/>
          <a:p>
            <a:pPr algn="just"/>
            <a:r>
              <a:rPr lang="en-US" dirty="0"/>
              <a:t>Agroecological approaches to sustainable cropping are built on a set of foundational assumptions that distinguish them from conventional, input-intensive agricultural practices. These assumptions are deeply rooted in the understanding of ecological processes and the belief in working alongside nature.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31868" y="718930"/>
            <a:ext cx="5646905" cy="992652"/>
          </a:xfrm>
        </p:spPr>
        <p:txBody>
          <a:bodyPr/>
          <a:lstStyle/>
          <a:p>
            <a:r>
              <a:rPr lang="pl-PL" b="1" dirty="0" err="1"/>
              <a:t>Agroecological</a:t>
            </a:r>
            <a:r>
              <a:rPr lang="pl-PL" b="1" dirty="0"/>
              <a:t> </a:t>
            </a:r>
            <a:r>
              <a:rPr lang="en-US" b="1" dirty="0"/>
              <a:t>Approach</a:t>
            </a:r>
            <a:r>
              <a:rPr lang="pl-PL" b="1" dirty="0"/>
              <a:t>es to </a:t>
            </a:r>
            <a:r>
              <a:rPr lang="pl-PL" b="1" dirty="0" err="1"/>
              <a:t>Crop</a:t>
            </a:r>
            <a:r>
              <a:rPr lang="pl-PL" b="1" dirty="0"/>
              <a:t> Management</a:t>
            </a:r>
            <a:endParaRPr lang="en-US" b="1" dirty="0"/>
          </a:p>
        </p:txBody>
      </p:sp>
      <p:pic>
        <p:nvPicPr>
          <p:cNvPr id="18" name="Picture Placeholder 6">
            <a:extLst>
              <a:ext uri="{FF2B5EF4-FFF2-40B4-BE49-F238E27FC236}">
                <a16:creationId xmlns:a16="http://schemas.microsoft.com/office/drawing/2014/main" id="{CEFF70E0-825C-4458-8AD1-DD809003BA2F}"/>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tretch>
            <a:fillRect/>
          </a:stretch>
        </p:blipFill>
        <p:spPr>
          <a:xfrm>
            <a:off x="6556873" y="1584746"/>
            <a:ext cx="5468281" cy="4525664"/>
          </a:xfrm>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02542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37476" y="1810896"/>
            <a:ext cx="6018114" cy="3236207"/>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Soil fertility can be improved by cultivating crops in rotation that enrich the soil with organic matter, plowing under crop residues, growing cover crops, or applying natural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fertilisers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Based on their impact on soil fertility, crops can be classified into three groups:</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p</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lants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with a positive</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negative</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or</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neutral</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impact on organic matter in the soil</a:t>
            </a:r>
          </a:p>
        </p:txBody>
      </p:sp>
      <p:graphicFrame>
        <p:nvGraphicFramePr>
          <p:cNvPr id="26" name="Diagram 25">
            <a:extLst>
              <a:ext uri="{FF2B5EF4-FFF2-40B4-BE49-F238E27FC236}">
                <a16:creationId xmlns:a16="http://schemas.microsoft.com/office/drawing/2014/main" id="{E98B6EBD-CCBA-43E1-8064-4FAE40AFFE6A}"/>
              </a:ext>
            </a:extLst>
          </p:cNvPr>
          <p:cNvGraphicFramePr/>
          <p:nvPr>
            <p:extLst>
              <p:ext uri="{D42A27DB-BD31-4B8C-83A1-F6EECF244321}">
                <p14:modId xmlns:p14="http://schemas.microsoft.com/office/powerpoint/2010/main" val="2992431038"/>
              </p:ext>
            </p:extLst>
          </p:nvPr>
        </p:nvGraphicFramePr>
        <p:xfrm>
          <a:off x="6232262" y="1428222"/>
          <a:ext cx="5860457" cy="4453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6E41600-9563-40ED-8A52-288C65075DA7}"/>
              </a:ext>
            </a:extLst>
          </p:cNvPr>
          <p:cNvSpPr txBox="1">
            <a:spLocks/>
          </p:cNvSpPr>
          <p:nvPr/>
        </p:nvSpPr>
        <p:spPr>
          <a:xfrm>
            <a:off x="510949" y="574689"/>
            <a:ext cx="690384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Nutrient Management on a Farm</a:t>
            </a:r>
            <a:r>
              <a:rPr lang="pl-PL" sz="3600" b="1" dirty="0">
                <a:solidFill>
                  <a:srgbClr val="8BC540"/>
                </a:solidFill>
              </a:rPr>
              <a:t> – </a:t>
            </a:r>
            <a:r>
              <a:rPr lang="pl-PL" sz="3600" b="1" dirty="0" err="1">
                <a:solidFill>
                  <a:srgbClr val="8BC540"/>
                </a:solidFill>
              </a:rPr>
              <a:t>Cover</a:t>
            </a:r>
            <a:r>
              <a:rPr lang="pl-PL" sz="3600" b="1" dirty="0">
                <a:solidFill>
                  <a:srgbClr val="8BC540"/>
                </a:solidFill>
              </a:rPr>
              <a:t> </a:t>
            </a:r>
            <a:r>
              <a:rPr lang="pl-PL" sz="3600" b="1" dirty="0" err="1">
                <a:solidFill>
                  <a:srgbClr val="8BC540"/>
                </a:solidFill>
              </a:rPr>
              <a:t>Crop</a:t>
            </a:r>
            <a:r>
              <a:rPr lang="pl-PL" sz="3600" b="1" dirty="0">
                <a:solidFill>
                  <a:srgbClr val="8BC540"/>
                </a:solidFill>
              </a:rPr>
              <a:t> and </a:t>
            </a:r>
            <a:r>
              <a:rPr lang="pl-PL" sz="3600" b="1" dirty="0" err="1">
                <a:solidFill>
                  <a:srgbClr val="8BC540"/>
                </a:solidFill>
              </a:rPr>
              <a:t>Crop</a:t>
            </a:r>
            <a:r>
              <a:rPr lang="pl-PL" sz="3600" b="1" dirty="0">
                <a:solidFill>
                  <a:srgbClr val="8BC540"/>
                </a:solidFill>
              </a:rPr>
              <a:t> </a:t>
            </a:r>
            <a:r>
              <a:rPr lang="pl-PL" sz="3600" b="1" dirty="0" err="1">
                <a:solidFill>
                  <a:srgbClr val="8BC540"/>
                </a:solidFill>
              </a:rPr>
              <a:t>Rotation</a:t>
            </a:r>
            <a:endParaRPr lang="en-US" sz="3600" b="1" dirty="0">
              <a:solidFill>
                <a:srgbClr val="8BC540"/>
              </a:solidFill>
            </a:endParaRPr>
          </a:p>
        </p:txBody>
      </p:sp>
    </p:spTree>
    <p:extLst>
      <p:ext uri="{BB962C8B-B14F-4D97-AF65-F5344CB8AC3E}">
        <p14:creationId xmlns:p14="http://schemas.microsoft.com/office/powerpoint/2010/main" val="168335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7997" y="1631624"/>
            <a:ext cx="5681782"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The cultivation of these plants in wide rows, along with their late canopy closure and the cultivation practices between rows, accelerates the decomposition of humus and intensifies erosion processes. It is estimated that during the cultivation of these plants, approximately 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0-1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5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of humus is mineralized. To prevent such losses of humus, it is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recommended</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to apply about 15-16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of manure.</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8" name="Diagram 37">
            <a:extLst>
              <a:ext uri="{FF2B5EF4-FFF2-40B4-BE49-F238E27FC236}">
                <a16:creationId xmlns:a16="http://schemas.microsoft.com/office/drawing/2014/main" id="{5B4DC3F0-A912-489C-8E29-D770A6CAD92C}"/>
              </a:ext>
            </a:extLst>
          </p:cNvPr>
          <p:cNvGraphicFramePr/>
          <p:nvPr>
            <p:extLst>
              <p:ext uri="{D42A27DB-BD31-4B8C-83A1-F6EECF244321}">
                <p14:modId xmlns:p14="http://schemas.microsoft.com/office/powerpoint/2010/main" val="2256107364"/>
              </p:ext>
            </p:extLst>
          </p:nvPr>
        </p:nvGraphicFramePr>
        <p:xfrm>
          <a:off x="6232090" y="1418300"/>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CFACB149-83CC-4851-B0CB-7EF3C6BC8822}"/>
              </a:ext>
            </a:extLst>
          </p:cNvPr>
          <p:cNvSpPr txBox="1">
            <a:spLocks/>
          </p:cNvSpPr>
          <p:nvPr/>
        </p:nvSpPr>
        <p:spPr>
          <a:xfrm>
            <a:off x="492842" y="422216"/>
            <a:ext cx="762811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Nutrient Management on a Farm – Cover Crop and Crop Rotation</a:t>
            </a:r>
          </a:p>
        </p:txBody>
      </p:sp>
    </p:spTree>
    <p:extLst>
      <p:ext uri="{BB962C8B-B14F-4D97-AF65-F5344CB8AC3E}">
        <p14:creationId xmlns:p14="http://schemas.microsoft.com/office/powerpoint/2010/main" val="1740361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22023" y="1507292"/>
            <a:ext cx="5754977" cy="442172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Cereals were previously considered to degrade the organic matter in the soil, but changes in their agronomic practices (such as increased canopy density due to shorter straw) and the use of combine harvesting have significantly increased the amount of crop residues plowed under and reduced their negative impact on the humus balance. However, it is important to note the lower quality of cereal residues due to their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unfavourable</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carbon-to-nitrogen ratio.</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9" name="Diagram 38">
            <a:extLst>
              <a:ext uri="{FF2B5EF4-FFF2-40B4-BE49-F238E27FC236}">
                <a16:creationId xmlns:a16="http://schemas.microsoft.com/office/drawing/2014/main" id="{C9CE6B35-8865-44A3-9295-DB59AA33DC0B}"/>
              </a:ext>
            </a:extLst>
          </p:cNvPr>
          <p:cNvGraphicFramePr/>
          <p:nvPr>
            <p:extLst>
              <p:ext uri="{D42A27DB-BD31-4B8C-83A1-F6EECF244321}">
                <p14:modId xmlns:p14="http://schemas.microsoft.com/office/powerpoint/2010/main" val="3388303596"/>
              </p:ext>
            </p:extLst>
          </p:nvPr>
        </p:nvGraphicFramePr>
        <p:xfrm>
          <a:off x="6231826" y="1475815"/>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9541A714-EB01-42A4-9763-79FD511B6CDC}"/>
              </a:ext>
            </a:extLst>
          </p:cNvPr>
          <p:cNvSpPr txBox="1">
            <a:spLocks/>
          </p:cNvSpPr>
          <p:nvPr/>
        </p:nvSpPr>
        <p:spPr>
          <a:xfrm>
            <a:off x="429467" y="401231"/>
            <a:ext cx="749231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Nutrient Management on a Farm – Cover Crop and Crop Rotation</a:t>
            </a:r>
          </a:p>
        </p:txBody>
      </p:sp>
    </p:spTree>
    <p:extLst>
      <p:ext uri="{BB962C8B-B14F-4D97-AF65-F5344CB8AC3E}">
        <p14:creationId xmlns:p14="http://schemas.microsoft.com/office/powerpoint/2010/main" val="3594260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63081" y="1631624"/>
            <a:ext cx="4661647"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Soil pH affects the solubility of nutrients and their availability to plants. Most crops thrive in soils with a pH range of 6.0 to 7.5. Soil pH influences the activity and composition of soil microorganisms, which are crucial for processes like nutrient cycling, organic matter decomposition, and nitrogen fixation</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5169222" y="1204885"/>
          <a:ext cx="6593311" cy="5251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1FF01D62-C9F4-411F-AC40-511B6241C61D}"/>
              </a:ext>
            </a:extLst>
          </p:cNvPr>
          <p:cNvSpPr txBox="1">
            <a:spLocks/>
          </p:cNvSpPr>
          <p:nvPr/>
        </p:nvSpPr>
        <p:spPr>
          <a:xfrm>
            <a:off x="429467" y="61460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Nutrient </a:t>
            </a:r>
            <a:r>
              <a:rPr lang="pl-PL" sz="3600" b="1" dirty="0" err="1">
                <a:solidFill>
                  <a:srgbClr val="8BC540"/>
                </a:solidFill>
              </a:rPr>
              <a:t>Availability</a:t>
            </a:r>
            <a:r>
              <a:rPr lang="pl-PL" sz="3600" b="1" dirty="0">
                <a:solidFill>
                  <a:srgbClr val="8BC540"/>
                </a:solidFill>
              </a:rPr>
              <a:t> and </a:t>
            </a:r>
            <a:r>
              <a:rPr lang="pl-PL" sz="3600" b="1" dirty="0" err="1">
                <a:solidFill>
                  <a:srgbClr val="8BC540"/>
                </a:solidFill>
              </a:rPr>
              <a:t>Soil</a:t>
            </a:r>
            <a:r>
              <a:rPr lang="pl-PL" sz="3600" b="1" dirty="0">
                <a:solidFill>
                  <a:srgbClr val="8BC540"/>
                </a:solidFill>
              </a:rPr>
              <a:t> </a:t>
            </a:r>
            <a:r>
              <a:rPr lang="pl-PL" sz="3600" b="1" dirty="0" err="1">
                <a:solidFill>
                  <a:srgbClr val="8BC540"/>
                </a:solidFill>
              </a:rPr>
              <a:t>pH</a:t>
            </a:r>
            <a:endParaRPr lang="en-US" sz="3600" b="1" dirty="0">
              <a:solidFill>
                <a:srgbClr val="8BC540"/>
              </a:solidFill>
            </a:endParaRPr>
          </a:p>
        </p:txBody>
      </p:sp>
    </p:spTree>
    <p:extLst>
      <p:ext uri="{BB962C8B-B14F-4D97-AF65-F5344CB8AC3E}">
        <p14:creationId xmlns:p14="http://schemas.microsoft.com/office/powerpoint/2010/main" val="3692391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1175" y="1712740"/>
            <a:ext cx="4985910" cy="3631379"/>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Soil pH affects root growth and function. In highly acidic soils, the availability of toxic elements like aluminum and manganese can hinder root development, while in alkaline soils, poor nutrient availability can limit root growth and efficiency.</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Different crops have varying tolerance levels to soil pH</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see</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chart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opposite</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 name="Diagram 1">
            <a:extLst>
              <a:ext uri="{FF2B5EF4-FFF2-40B4-BE49-F238E27FC236}">
                <a16:creationId xmlns:a16="http://schemas.microsoft.com/office/drawing/2014/main" id="{D7311643-D009-419C-8BE5-374AA1CF4E1E}"/>
              </a:ext>
            </a:extLst>
          </p:cNvPr>
          <p:cNvGraphicFramePr/>
          <p:nvPr/>
        </p:nvGraphicFramePr>
        <p:xfrm>
          <a:off x="5529940" y="1138751"/>
          <a:ext cx="6525989" cy="493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7743B65C-C78D-46E5-B4A1-D87F951C21C3}"/>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dirty="0">
                <a:solidFill>
                  <a:srgbClr val="8BC540"/>
                </a:solidFill>
              </a:rPr>
              <a:t>C</a:t>
            </a:r>
            <a:r>
              <a:rPr lang="en-US" sz="3600" dirty="0" err="1">
                <a:solidFill>
                  <a:srgbClr val="8BC540"/>
                </a:solidFill>
              </a:rPr>
              <a:t>rops</a:t>
            </a:r>
            <a:r>
              <a:rPr lang="en-US" sz="3600" dirty="0">
                <a:solidFill>
                  <a:srgbClr val="8BC540"/>
                </a:solidFill>
              </a:rPr>
              <a:t> </a:t>
            </a:r>
            <a:r>
              <a:rPr lang="pl-PL" sz="3600" dirty="0">
                <a:solidFill>
                  <a:srgbClr val="8BC540"/>
                </a:solidFill>
              </a:rPr>
              <a:t>T</a:t>
            </a:r>
            <a:r>
              <a:rPr lang="en-US" sz="3600" dirty="0" err="1">
                <a:solidFill>
                  <a:srgbClr val="8BC540"/>
                </a:solidFill>
              </a:rPr>
              <a:t>olerance</a:t>
            </a:r>
            <a:r>
              <a:rPr lang="en-US" sz="3600" dirty="0">
                <a:solidFill>
                  <a:srgbClr val="8BC540"/>
                </a:solidFill>
              </a:rPr>
              <a:t> </a:t>
            </a:r>
            <a:r>
              <a:rPr lang="pl-PL" sz="3600" dirty="0">
                <a:solidFill>
                  <a:srgbClr val="8BC540"/>
                </a:solidFill>
              </a:rPr>
              <a:t>L</a:t>
            </a:r>
            <a:r>
              <a:rPr lang="en-US" sz="3600" dirty="0" err="1">
                <a:solidFill>
                  <a:srgbClr val="8BC540"/>
                </a:solidFill>
              </a:rPr>
              <a:t>evels</a:t>
            </a:r>
            <a:r>
              <a:rPr lang="en-US" sz="3600" dirty="0">
                <a:solidFill>
                  <a:srgbClr val="8BC540"/>
                </a:solidFill>
              </a:rPr>
              <a:t> to </a:t>
            </a:r>
            <a:r>
              <a:rPr lang="pl-PL" sz="3600" dirty="0">
                <a:solidFill>
                  <a:srgbClr val="8BC540"/>
                </a:solidFill>
              </a:rPr>
              <a:t>S</a:t>
            </a:r>
            <a:r>
              <a:rPr lang="en-US" sz="3600" dirty="0">
                <a:solidFill>
                  <a:srgbClr val="8BC540"/>
                </a:solidFill>
              </a:rPr>
              <a:t>oil pH </a:t>
            </a:r>
          </a:p>
        </p:txBody>
      </p:sp>
    </p:spTree>
    <p:extLst>
      <p:ext uri="{BB962C8B-B14F-4D97-AF65-F5344CB8AC3E}">
        <p14:creationId xmlns:p14="http://schemas.microsoft.com/office/powerpoint/2010/main" val="4220104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616688"/>
            <a:ext cx="10886221"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The need for liming varies depending on the soil agronomic class, which is determined by factors such as soil texture, organic matter content, and initial pH levels</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Ranges</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of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liming</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needs</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depending</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on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soil</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agronomic</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class</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are</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presented</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in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below</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table</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 name="Tabela 2">
            <a:extLst>
              <a:ext uri="{FF2B5EF4-FFF2-40B4-BE49-F238E27FC236}">
                <a16:creationId xmlns:a16="http://schemas.microsoft.com/office/drawing/2014/main" id="{8AD759FC-43BF-49FC-8013-4759AD63B8C9}"/>
              </a:ext>
            </a:extLst>
          </p:cNvPr>
          <p:cNvGraphicFramePr>
            <a:graphicFrameLocks noGrp="1"/>
          </p:cNvGraphicFramePr>
          <p:nvPr/>
        </p:nvGraphicFramePr>
        <p:xfrm>
          <a:off x="682630" y="2965469"/>
          <a:ext cx="11126099" cy="2462484"/>
        </p:xfrm>
        <a:graphic>
          <a:graphicData uri="http://schemas.openxmlformats.org/drawingml/2006/table">
            <a:tbl>
              <a:tblPr firstRow="1" bandRow="1">
                <a:tableStyleId>{5C22544A-7EE6-4342-B048-85BDC9FD1C3A}</a:tableStyleId>
              </a:tblPr>
              <a:tblGrid>
                <a:gridCol w="4121451">
                  <a:extLst>
                    <a:ext uri="{9D8B030D-6E8A-4147-A177-3AD203B41FA5}">
                      <a16:colId xmlns:a16="http://schemas.microsoft.com/office/drawing/2014/main" val="3769125092"/>
                    </a:ext>
                  </a:extLst>
                </a:gridCol>
                <a:gridCol w="1630393">
                  <a:extLst>
                    <a:ext uri="{9D8B030D-6E8A-4147-A177-3AD203B41FA5}">
                      <a16:colId xmlns:a16="http://schemas.microsoft.com/office/drawing/2014/main" val="1037290237"/>
                    </a:ext>
                  </a:extLst>
                </a:gridCol>
                <a:gridCol w="1250830">
                  <a:extLst>
                    <a:ext uri="{9D8B030D-6E8A-4147-A177-3AD203B41FA5}">
                      <a16:colId xmlns:a16="http://schemas.microsoft.com/office/drawing/2014/main" val="999916445"/>
                    </a:ext>
                  </a:extLst>
                </a:gridCol>
                <a:gridCol w="1698182">
                  <a:extLst>
                    <a:ext uri="{9D8B030D-6E8A-4147-A177-3AD203B41FA5}">
                      <a16:colId xmlns:a16="http://schemas.microsoft.com/office/drawing/2014/main" val="2605745864"/>
                    </a:ext>
                  </a:extLst>
                </a:gridCol>
                <a:gridCol w="1077685">
                  <a:extLst>
                    <a:ext uri="{9D8B030D-6E8A-4147-A177-3AD203B41FA5}">
                      <a16:colId xmlns:a16="http://schemas.microsoft.com/office/drawing/2014/main" val="2650154815"/>
                    </a:ext>
                  </a:extLst>
                </a:gridCol>
                <a:gridCol w="1347558">
                  <a:extLst>
                    <a:ext uri="{9D8B030D-6E8A-4147-A177-3AD203B41FA5}">
                      <a16:colId xmlns:a16="http://schemas.microsoft.com/office/drawing/2014/main" val="3852875103"/>
                    </a:ext>
                  </a:extLst>
                </a:gridCol>
              </a:tblGrid>
              <a:tr h="410414">
                <a:tc rowSpan="2">
                  <a:txBody>
                    <a:bodyPr/>
                    <a:lstStyle/>
                    <a:p>
                      <a:r>
                        <a:rPr lang="pl-PL" sz="2000" dirty="0" err="1">
                          <a:solidFill>
                            <a:srgbClr val="231F20"/>
                          </a:solidFill>
                        </a:rPr>
                        <a:t>Agronomic</a:t>
                      </a:r>
                      <a:r>
                        <a:rPr lang="pl-PL" sz="2000" dirty="0">
                          <a:solidFill>
                            <a:srgbClr val="231F20"/>
                          </a:solidFill>
                        </a:rPr>
                        <a:t> </a:t>
                      </a:r>
                      <a:r>
                        <a:rPr lang="pl-PL" sz="2000" dirty="0" err="1">
                          <a:solidFill>
                            <a:srgbClr val="231F20"/>
                          </a:solidFill>
                        </a:rPr>
                        <a:t>class</a:t>
                      </a:r>
                      <a:r>
                        <a:rPr lang="pl-PL" sz="2000" dirty="0">
                          <a:solidFill>
                            <a:srgbClr val="231F20"/>
                          </a:solidFill>
                        </a:rPr>
                        <a:t> of </a:t>
                      </a:r>
                      <a:r>
                        <a:rPr lang="pl-PL" sz="2000" dirty="0" err="1">
                          <a:solidFill>
                            <a:srgbClr val="231F20"/>
                          </a:solidFill>
                        </a:rPr>
                        <a:t>soil</a:t>
                      </a:r>
                      <a:endParaRPr lang="pl-PL" sz="2000" dirty="0">
                        <a:solidFill>
                          <a:srgbClr val="231F20"/>
                        </a:solidFill>
                      </a:endParaRPr>
                    </a:p>
                  </a:txBody>
                  <a:tcPr anchor="ctr">
                    <a:solidFill>
                      <a:srgbClr val="8BC540">
                        <a:alpha val="50196"/>
                      </a:srgbClr>
                    </a:solidFill>
                  </a:tcPr>
                </a:tc>
                <a:tc gridSpan="5">
                  <a:txBody>
                    <a:bodyPr/>
                    <a:lstStyle/>
                    <a:p>
                      <a:pPr algn="ctr"/>
                      <a:r>
                        <a:rPr lang="pl-PL" sz="2000" dirty="0" err="1">
                          <a:solidFill>
                            <a:srgbClr val="231F20"/>
                          </a:solidFill>
                        </a:rPr>
                        <a:t>pH</a:t>
                      </a:r>
                      <a:r>
                        <a:rPr lang="pl-PL" sz="2000" dirty="0">
                          <a:solidFill>
                            <a:srgbClr val="231F20"/>
                          </a:solidFill>
                        </a:rPr>
                        <a:t> </a:t>
                      </a:r>
                      <a:r>
                        <a:rPr lang="pl-PL" sz="2000" dirty="0" err="1">
                          <a:solidFill>
                            <a:srgbClr val="231F20"/>
                          </a:solidFill>
                        </a:rPr>
                        <a:t>ranges</a:t>
                      </a:r>
                      <a:r>
                        <a:rPr lang="pl-PL" sz="2000" dirty="0">
                          <a:solidFill>
                            <a:srgbClr val="231F20"/>
                          </a:solidFill>
                        </a:rPr>
                        <a:t> for </a:t>
                      </a:r>
                      <a:r>
                        <a:rPr lang="pl-PL" sz="2000" dirty="0" err="1">
                          <a:solidFill>
                            <a:srgbClr val="231F20"/>
                          </a:solidFill>
                        </a:rPr>
                        <a:t>liming</a:t>
                      </a:r>
                      <a:endParaRPr lang="pl-PL" sz="2000" dirty="0">
                        <a:solidFill>
                          <a:srgbClr val="231F20"/>
                        </a:solidFill>
                      </a:endParaRPr>
                    </a:p>
                  </a:txBody>
                  <a:tcPr anchor="ctr">
                    <a:solidFill>
                      <a:srgbClr val="8BC540">
                        <a:alpha val="50196"/>
                      </a:srgbClr>
                    </a:solidFill>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extLst>
                  <a:ext uri="{0D108BD9-81ED-4DB2-BD59-A6C34878D82A}">
                    <a16:rowId xmlns:a16="http://schemas.microsoft.com/office/drawing/2014/main" val="2616699231"/>
                  </a:ext>
                </a:extLst>
              </a:tr>
              <a:tr h="410414">
                <a:tc vMerge="1">
                  <a:txBody>
                    <a:bodyPr/>
                    <a:lstStyle/>
                    <a:p>
                      <a:endParaRPr lang="pl-PL" dirty="0"/>
                    </a:p>
                  </a:txBody>
                  <a:tcPr/>
                </a:tc>
                <a:tc>
                  <a:txBody>
                    <a:bodyPr/>
                    <a:lstStyle/>
                    <a:p>
                      <a:pPr algn="ctr"/>
                      <a:r>
                        <a:rPr lang="pl-PL" sz="1800" b="1" dirty="0" err="1">
                          <a:solidFill>
                            <a:srgbClr val="231F20"/>
                          </a:solidFill>
                        </a:rPr>
                        <a:t>indispensable</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needed</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recommended</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limited</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redundant</a:t>
                      </a:r>
                      <a:endParaRPr lang="pl-PL" sz="1800" b="1" dirty="0">
                        <a:solidFill>
                          <a:srgbClr val="231F20"/>
                        </a:solidFill>
                      </a:endParaRPr>
                    </a:p>
                  </a:txBody>
                  <a:tcPr anchor="ctr">
                    <a:solidFill>
                      <a:srgbClr val="8BC540">
                        <a:alpha val="50196"/>
                      </a:srgbClr>
                    </a:solidFill>
                  </a:tcPr>
                </a:tc>
                <a:extLst>
                  <a:ext uri="{0D108BD9-81ED-4DB2-BD59-A6C34878D82A}">
                    <a16:rowId xmlns:a16="http://schemas.microsoft.com/office/drawing/2014/main" val="2306275190"/>
                  </a:ext>
                </a:extLst>
              </a:tr>
              <a:tr h="410414">
                <a:tc>
                  <a:txBody>
                    <a:bodyPr/>
                    <a:lstStyle/>
                    <a:p>
                      <a:r>
                        <a:rPr lang="pl-PL" sz="2000" dirty="0" err="1">
                          <a:solidFill>
                            <a:srgbClr val="231F20"/>
                          </a:solidFill>
                        </a:rPr>
                        <a:t>Very</a:t>
                      </a:r>
                      <a:r>
                        <a:rPr lang="pl-PL" sz="2000" dirty="0">
                          <a:solidFill>
                            <a:srgbClr val="231F20"/>
                          </a:solidFill>
                        </a:rPr>
                        <a:t> light – </a:t>
                      </a:r>
                      <a:r>
                        <a:rPr lang="pl-PL" sz="2000" dirty="0" err="1">
                          <a:solidFill>
                            <a:srgbClr val="231F20"/>
                          </a:solidFill>
                        </a:rPr>
                        <a:t>sandy</a:t>
                      </a:r>
                      <a:r>
                        <a:rPr lang="pl-PL" sz="2000" dirty="0">
                          <a:solidFill>
                            <a:srgbClr val="231F20"/>
                          </a:solidFill>
                        </a:rPr>
                        <a:t> and </a:t>
                      </a:r>
                      <a:r>
                        <a:rPr lang="pl-PL" sz="2000" dirty="0" err="1">
                          <a:solidFill>
                            <a:srgbClr val="231F20"/>
                          </a:solidFill>
                        </a:rPr>
                        <a:t>loamy</a:t>
                      </a:r>
                      <a:r>
                        <a:rPr lang="pl-PL" sz="2000" dirty="0">
                          <a:solidFill>
                            <a:srgbClr val="231F20"/>
                          </a:solidFill>
                        </a:rPr>
                        <a:t> </a:t>
                      </a:r>
                      <a:r>
                        <a:rPr lang="pl-PL" sz="2000" dirty="0" err="1">
                          <a:solidFill>
                            <a:srgbClr val="231F20"/>
                          </a:solidFill>
                        </a:rPr>
                        <a:t>sands</a:t>
                      </a:r>
                      <a:endParaRPr lang="pl-PL" sz="2000" dirty="0">
                        <a:solidFill>
                          <a:srgbClr val="231F20"/>
                        </a:solidFill>
                      </a:endParaRPr>
                    </a:p>
                  </a:txBody>
                  <a:tcPr anchor="ctr">
                    <a:solidFill>
                      <a:srgbClr val="8BC540">
                        <a:alpha val="50196"/>
                      </a:srgbClr>
                    </a:solidFill>
                  </a:tcPr>
                </a:tc>
                <a:tc>
                  <a:txBody>
                    <a:bodyPr/>
                    <a:lstStyle/>
                    <a:p>
                      <a:pPr algn="ctr"/>
                      <a:r>
                        <a:rPr lang="pl-PL" sz="2000" dirty="0">
                          <a:solidFill>
                            <a:srgbClr val="231F20"/>
                          </a:solidFill>
                        </a:rPr>
                        <a:t>&lt;4,0</a:t>
                      </a:r>
                    </a:p>
                  </a:txBody>
                  <a:tcPr anchor="ctr">
                    <a:solidFill>
                      <a:srgbClr val="8BC540">
                        <a:alpha val="50196"/>
                      </a:srgbClr>
                    </a:solidFill>
                  </a:tcPr>
                </a:tc>
                <a:tc>
                  <a:txBody>
                    <a:bodyPr/>
                    <a:lstStyle/>
                    <a:p>
                      <a:pPr algn="ctr"/>
                      <a:r>
                        <a:rPr lang="pl-PL" sz="2000" dirty="0">
                          <a:solidFill>
                            <a:srgbClr val="231F20"/>
                          </a:solidFill>
                        </a:rPr>
                        <a:t>4,1-4,5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&gt;5,6</a:t>
                      </a:r>
                    </a:p>
                  </a:txBody>
                  <a:tcPr anchor="ctr">
                    <a:solidFill>
                      <a:srgbClr val="8BC540">
                        <a:alpha val="50196"/>
                      </a:srgbClr>
                    </a:solidFill>
                  </a:tcPr>
                </a:tc>
                <a:extLst>
                  <a:ext uri="{0D108BD9-81ED-4DB2-BD59-A6C34878D82A}">
                    <a16:rowId xmlns:a16="http://schemas.microsoft.com/office/drawing/2014/main" val="2440503659"/>
                  </a:ext>
                </a:extLst>
              </a:tr>
              <a:tr h="410414">
                <a:tc>
                  <a:txBody>
                    <a:bodyPr/>
                    <a:lstStyle/>
                    <a:p>
                      <a:r>
                        <a:rPr lang="pl-PL" sz="2000" dirty="0">
                          <a:solidFill>
                            <a:srgbClr val="231F20"/>
                          </a:solidFill>
                        </a:rPr>
                        <a:t>Light - </a:t>
                      </a:r>
                      <a:r>
                        <a:rPr lang="pl-PL" sz="2000" dirty="0" err="1">
                          <a:solidFill>
                            <a:srgbClr val="231F20"/>
                          </a:solidFill>
                        </a:rPr>
                        <a:t>sandy</a:t>
                      </a:r>
                      <a:r>
                        <a:rPr lang="pl-PL" sz="2000" dirty="0">
                          <a:solidFill>
                            <a:srgbClr val="231F20"/>
                          </a:solidFill>
                        </a:rPr>
                        <a:t> </a:t>
                      </a:r>
                      <a:r>
                        <a:rPr lang="pl-PL" sz="2000" dirty="0" err="1">
                          <a:solidFill>
                            <a:srgbClr val="231F20"/>
                          </a:solidFill>
                        </a:rPr>
                        <a:t>loams</a:t>
                      </a:r>
                      <a:r>
                        <a:rPr lang="pl-PL" sz="2000" dirty="0">
                          <a:solidFill>
                            <a:srgbClr val="231F20"/>
                          </a:solidFill>
                        </a:rPr>
                        <a:t> and </a:t>
                      </a:r>
                      <a:r>
                        <a:rPr lang="pl-PL" sz="2000" dirty="0" err="1">
                          <a:solidFill>
                            <a:srgbClr val="231F20"/>
                          </a:solidFill>
                        </a:rPr>
                        <a:t>loams</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&gt;6,1</a:t>
                      </a:r>
                    </a:p>
                  </a:txBody>
                  <a:tcPr anchor="ctr">
                    <a:solidFill>
                      <a:srgbClr val="8BC540">
                        <a:alpha val="50196"/>
                      </a:srgbClr>
                    </a:solidFill>
                  </a:tcPr>
                </a:tc>
                <a:extLst>
                  <a:ext uri="{0D108BD9-81ED-4DB2-BD59-A6C34878D82A}">
                    <a16:rowId xmlns:a16="http://schemas.microsoft.com/office/drawing/2014/main" val="1681014419"/>
                  </a:ext>
                </a:extLst>
              </a:tr>
              <a:tr h="410414">
                <a:tc>
                  <a:txBody>
                    <a:bodyPr/>
                    <a:lstStyle/>
                    <a:p>
                      <a:r>
                        <a:rPr lang="pl-PL" sz="2000" dirty="0">
                          <a:solidFill>
                            <a:srgbClr val="231F20"/>
                          </a:solidFill>
                        </a:rPr>
                        <a:t>Medium - </a:t>
                      </a:r>
                      <a:r>
                        <a:rPr lang="pl-PL" sz="2000" dirty="0" err="1">
                          <a:solidFill>
                            <a:srgbClr val="231F20"/>
                          </a:solidFill>
                        </a:rPr>
                        <a:t>clay</a:t>
                      </a:r>
                      <a:r>
                        <a:rPr lang="pl-PL" sz="2000" dirty="0">
                          <a:solidFill>
                            <a:srgbClr val="231F20"/>
                          </a:solidFill>
                        </a:rPr>
                        <a:t> </a:t>
                      </a:r>
                      <a:r>
                        <a:rPr lang="pl-PL" sz="2000" dirty="0" err="1">
                          <a:solidFill>
                            <a:srgbClr val="231F20"/>
                          </a:solidFill>
                        </a:rPr>
                        <a:t>loams</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&gt;6,6</a:t>
                      </a:r>
                    </a:p>
                  </a:txBody>
                  <a:tcPr anchor="ctr">
                    <a:solidFill>
                      <a:srgbClr val="8BC540">
                        <a:alpha val="50196"/>
                      </a:srgbClr>
                    </a:solidFill>
                  </a:tcPr>
                </a:tc>
                <a:extLst>
                  <a:ext uri="{0D108BD9-81ED-4DB2-BD59-A6C34878D82A}">
                    <a16:rowId xmlns:a16="http://schemas.microsoft.com/office/drawing/2014/main" val="3211791434"/>
                  </a:ext>
                </a:extLst>
              </a:tr>
              <a:tr h="410414">
                <a:tc>
                  <a:txBody>
                    <a:bodyPr/>
                    <a:lstStyle/>
                    <a:p>
                      <a:r>
                        <a:rPr lang="pl-PL" sz="2000" dirty="0">
                          <a:solidFill>
                            <a:srgbClr val="231F20"/>
                          </a:solidFill>
                        </a:rPr>
                        <a:t>Heavy – </a:t>
                      </a:r>
                      <a:r>
                        <a:rPr lang="pl-PL" sz="2000" dirty="0" err="1">
                          <a:solidFill>
                            <a:srgbClr val="231F20"/>
                          </a:solidFill>
                        </a:rPr>
                        <a:t>clays</a:t>
                      </a:r>
                      <a:r>
                        <a:rPr lang="pl-PL" sz="2000" dirty="0">
                          <a:solidFill>
                            <a:srgbClr val="231F20"/>
                          </a:solidFill>
                        </a:rPr>
                        <a:t> and heavy </a:t>
                      </a:r>
                      <a:r>
                        <a:rPr lang="pl-PL" sz="2000" dirty="0" err="1">
                          <a:solidFill>
                            <a:srgbClr val="231F20"/>
                          </a:solidFill>
                        </a:rPr>
                        <a:t>clays</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6,6-7,0</a:t>
                      </a:r>
                    </a:p>
                  </a:txBody>
                  <a:tcPr anchor="ctr">
                    <a:solidFill>
                      <a:srgbClr val="8BC540">
                        <a:alpha val="50196"/>
                      </a:srgbClr>
                    </a:solidFill>
                  </a:tcPr>
                </a:tc>
                <a:tc>
                  <a:txBody>
                    <a:bodyPr/>
                    <a:lstStyle/>
                    <a:p>
                      <a:pPr algn="ctr"/>
                      <a:r>
                        <a:rPr lang="pl-PL" sz="2000" dirty="0">
                          <a:solidFill>
                            <a:srgbClr val="231F20"/>
                          </a:solidFill>
                        </a:rPr>
                        <a:t>&gt;7,1</a:t>
                      </a:r>
                    </a:p>
                  </a:txBody>
                  <a:tcPr anchor="ctr">
                    <a:solidFill>
                      <a:srgbClr val="8BC540">
                        <a:alpha val="50196"/>
                      </a:srgbClr>
                    </a:solidFill>
                  </a:tcPr>
                </a:tc>
                <a:extLst>
                  <a:ext uri="{0D108BD9-81ED-4DB2-BD59-A6C34878D82A}">
                    <a16:rowId xmlns:a16="http://schemas.microsoft.com/office/drawing/2014/main" val="926909890"/>
                  </a:ext>
                </a:extLst>
              </a:tr>
            </a:tbl>
          </a:graphicData>
        </a:graphic>
      </p:graphicFrame>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682630" y="518926"/>
            <a:ext cx="10086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Ranges of </a:t>
            </a:r>
            <a:r>
              <a:rPr lang="pl-PL" sz="3600" b="1" dirty="0">
                <a:solidFill>
                  <a:srgbClr val="8BC540"/>
                </a:solidFill>
              </a:rPr>
              <a:t>L</a:t>
            </a:r>
            <a:r>
              <a:rPr lang="en-US" sz="3600" b="1" dirty="0" err="1">
                <a:solidFill>
                  <a:srgbClr val="8BC540"/>
                </a:solidFill>
              </a:rPr>
              <a:t>iming</a:t>
            </a:r>
            <a:r>
              <a:rPr lang="en-US" sz="3600" b="1" dirty="0">
                <a:solidFill>
                  <a:srgbClr val="8BC540"/>
                </a:solidFill>
              </a:rPr>
              <a:t> </a:t>
            </a:r>
            <a:r>
              <a:rPr lang="pl-PL" sz="3600" b="1" dirty="0">
                <a:solidFill>
                  <a:srgbClr val="8BC540"/>
                </a:solidFill>
              </a:rPr>
              <a:t>N</a:t>
            </a:r>
            <a:r>
              <a:rPr lang="en-US" sz="3600" b="1" dirty="0" err="1">
                <a:solidFill>
                  <a:srgbClr val="8BC540"/>
                </a:solidFill>
              </a:rPr>
              <a:t>eeds</a:t>
            </a:r>
            <a:r>
              <a:rPr lang="en-US" sz="3600" b="1" dirty="0">
                <a:solidFill>
                  <a:srgbClr val="8BC540"/>
                </a:solidFill>
              </a:rPr>
              <a:t> </a:t>
            </a:r>
            <a:r>
              <a:rPr lang="pl-PL" sz="3600" b="1" dirty="0">
                <a:solidFill>
                  <a:srgbClr val="8BC540"/>
                </a:solidFill>
              </a:rPr>
              <a:t>D</a:t>
            </a:r>
            <a:r>
              <a:rPr lang="en-US" sz="3600" b="1" dirty="0" err="1">
                <a:solidFill>
                  <a:srgbClr val="8BC540"/>
                </a:solidFill>
              </a:rPr>
              <a:t>epending</a:t>
            </a:r>
            <a:r>
              <a:rPr lang="en-US" sz="3600" b="1" dirty="0">
                <a:solidFill>
                  <a:srgbClr val="8BC540"/>
                </a:solidFill>
              </a:rPr>
              <a:t> on </a:t>
            </a:r>
            <a:r>
              <a:rPr lang="pl-PL" sz="3600" b="1" dirty="0">
                <a:solidFill>
                  <a:srgbClr val="8BC540"/>
                </a:solidFill>
              </a:rPr>
              <a:t>S</a:t>
            </a:r>
            <a:r>
              <a:rPr lang="en-US" sz="3600" b="1" dirty="0">
                <a:solidFill>
                  <a:srgbClr val="8BC540"/>
                </a:solidFill>
              </a:rPr>
              <a:t>oil </a:t>
            </a:r>
            <a:r>
              <a:rPr lang="pl-PL" sz="3600" b="1" dirty="0">
                <a:solidFill>
                  <a:srgbClr val="8BC540"/>
                </a:solidFill>
              </a:rPr>
              <a:t>A</a:t>
            </a:r>
            <a:r>
              <a:rPr lang="en-US" sz="3600" b="1" dirty="0" err="1">
                <a:solidFill>
                  <a:srgbClr val="8BC540"/>
                </a:solidFill>
              </a:rPr>
              <a:t>gronomic</a:t>
            </a:r>
            <a:r>
              <a:rPr lang="en-US" sz="3600" b="1" dirty="0">
                <a:solidFill>
                  <a:srgbClr val="8BC540"/>
                </a:solidFill>
              </a:rPr>
              <a:t> </a:t>
            </a:r>
            <a:r>
              <a:rPr lang="pl-PL" sz="3600" b="1" dirty="0">
                <a:solidFill>
                  <a:srgbClr val="8BC540"/>
                </a:solidFill>
              </a:rPr>
              <a:t>Cl</a:t>
            </a:r>
            <a:r>
              <a:rPr lang="en-US" sz="3600" b="1" dirty="0">
                <a:solidFill>
                  <a:srgbClr val="8BC540"/>
                </a:solidFill>
              </a:rPr>
              <a:t>ass </a:t>
            </a:r>
          </a:p>
        </p:txBody>
      </p:sp>
    </p:spTree>
    <p:extLst>
      <p:ext uri="{BB962C8B-B14F-4D97-AF65-F5344CB8AC3E}">
        <p14:creationId xmlns:p14="http://schemas.microsoft.com/office/powerpoint/2010/main" val="36029457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118693" y="5038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68582" y="1663072"/>
            <a:ext cx="6393154" cy="4061368"/>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Unlike conventional farming, which often relies heavily on synthetic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fertilisers</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 agroecology emphasizes the use of organic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fertilisers</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 such as compost, manure, and green manure. These natural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fertilisers</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 help improve soil structure, increase microbial activity, and enhance nutrient cycling. Agroecological practices also promote the use of cover crops and nitrogen-fixing plants (such as legumes) to naturally enrich the soil with essential nutrients like nitrogen, reducing the dependency on chemical inputs and fostering long-term soil health and sustainability.</a:t>
            </a: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61736" y="1960575"/>
            <a:ext cx="4716186" cy="3390024"/>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734561" y="78998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Organic </a:t>
            </a:r>
            <a:r>
              <a:rPr lang="en-US" sz="3600" b="1" dirty="0" err="1">
                <a:solidFill>
                  <a:srgbClr val="8BC540"/>
                </a:solidFill>
              </a:rPr>
              <a:t>Fertilisers</a:t>
            </a:r>
            <a:endParaRPr lang="en-US" sz="3600" b="1" dirty="0">
              <a:solidFill>
                <a:srgbClr val="8BC540"/>
              </a:solidFill>
            </a:endParaRPr>
          </a:p>
        </p:txBody>
      </p:sp>
    </p:spTree>
    <p:extLst>
      <p:ext uri="{BB962C8B-B14F-4D97-AF65-F5344CB8AC3E}">
        <p14:creationId xmlns:p14="http://schemas.microsoft.com/office/powerpoint/2010/main" val="3745404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281382E3-BB97-4A56-9BB0-97172A14426A}"/>
              </a:ext>
            </a:extLst>
          </p:cNvPr>
          <p:cNvGrpSpPr/>
          <p:nvPr/>
        </p:nvGrpSpPr>
        <p:grpSpPr>
          <a:xfrm>
            <a:off x="631101" y="2194404"/>
            <a:ext cx="11201597" cy="3757839"/>
            <a:chOff x="631101" y="2148907"/>
            <a:chExt cx="11201597" cy="3757839"/>
          </a:xfrm>
        </p:grpSpPr>
        <p:sp>
          <p:nvSpPr>
            <p:cNvPr id="5" name="Prostokąt 4">
              <a:extLst>
                <a:ext uri="{FF2B5EF4-FFF2-40B4-BE49-F238E27FC236}">
                  <a16:creationId xmlns:a16="http://schemas.microsoft.com/office/drawing/2014/main" id="{08C18BB6-F8AF-444D-B5D6-27ED173B8DA1}"/>
                </a:ext>
              </a:extLst>
            </p:cNvPr>
            <p:cNvSpPr/>
            <p:nvPr/>
          </p:nvSpPr>
          <p:spPr>
            <a:xfrm>
              <a:off x="631101" y="2148907"/>
              <a:ext cx="2071305" cy="1775354"/>
            </a:xfrm>
            <a:prstGeom prst="rect">
              <a:avLst/>
            </a:prstGeom>
            <a:blipFill dpi="0" rotWithShape="1">
              <a:blip r:embed="rId2" cstate="email">
                <a:extLst>
                  <a:ext uri="{28A0092B-C50C-407E-A947-70E740481C1C}">
                    <a14:useLocalDpi xmlns:a14="http://schemas.microsoft.com/office/drawing/2010/main"/>
                  </a:ext>
                </a:extLst>
              </a:blip>
              <a:srcRect/>
              <a:stretch>
                <a:fillRect t="1000" b="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3871135B-4913-4AD3-9E6A-13B3E3E850F1}"/>
                </a:ext>
              </a:extLst>
            </p:cNvPr>
            <p:cNvSpPr/>
            <p:nvPr/>
          </p:nvSpPr>
          <p:spPr>
            <a:xfrm>
              <a:off x="631101"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wood</a:t>
              </a:r>
              <a:r>
                <a:rPr lang="pl-PL" sz="2200" b="1" kern="1200" dirty="0">
                  <a:solidFill>
                    <a:schemeClr val="accent1">
                      <a:lumMod val="50000"/>
                    </a:schemeClr>
                  </a:solidFill>
                </a:rPr>
                <a:t> </a:t>
              </a:r>
              <a:r>
                <a:rPr lang="pl-PL" sz="2200" b="1" kern="1200" dirty="0" err="1">
                  <a:solidFill>
                    <a:schemeClr val="accent1">
                      <a:lumMod val="50000"/>
                    </a:schemeClr>
                  </a:solidFill>
                </a:rPr>
                <a:t>ash</a:t>
              </a:r>
              <a:endParaRPr lang="pl-PL" sz="2200" b="1" kern="1200" dirty="0">
                <a:solidFill>
                  <a:schemeClr val="accent1">
                    <a:lumMod val="50000"/>
                  </a:schemeClr>
                </a:solidFill>
              </a:endParaRPr>
            </a:p>
          </p:txBody>
        </p:sp>
        <p:sp>
          <p:nvSpPr>
            <p:cNvPr id="7" name="Prostokąt 6">
              <a:extLst>
                <a:ext uri="{FF2B5EF4-FFF2-40B4-BE49-F238E27FC236}">
                  <a16:creationId xmlns:a16="http://schemas.microsoft.com/office/drawing/2014/main" id="{B6887C54-4912-4355-899E-C5F55091850C}"/>
                </a:ext>
              </a:extLst>
            </p:cNvPr>
            <p:cNvSpPr/>
            <p:nvPr/>
          </p:nvSpPr>
          <p:spPr>
            <a:xfrm>
              <a:off x="2913674" y="2148907"/>
              <a:ext cx="2071305" cy="1775354"/>
            </a:xfrm>
            <a:prstGeom prst="rect">
              <a:avLst/>
            </a:prstGeom>
            <a:blipFill dpi="0" rotWithShape="1">
              <a:blip r:embed="rId3" cstate="email">
                <a:extLst>
                  <a:ext uri="{28A0092B-C50C-407E-A947-70E740481C1C}">
                    <a14:useLocalDpi xmlns:a14="http://schemas.microsoft.com/office/drawing/2010/main"/>
                  </a:ext>
                </a:extLst>
              </a:blip>
              <a:srcRect/>
              <a:stretch>
                <a:fillRect l="5000" t="1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5C76D5C4-2BEE-4AA7-A3C8-8ADDAF71683A}"/>
                </a:ext>
              </a:extLst>
            </p:cNvPr>
            <p:cNvSpPr/>
            <p:nvPr/>
          </p:nvSpPr>
          <p:spPr>
            <a:xfrm>
              <a:off x="2913674"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solidFill>
                    <a:schemeClr val="accent1">
                      <a:lumMod val="50000"/>
                    </a:schemeClr>
                  </a:solidFill>
                </a:rPr>
                <a:t>sapropel</a:t>
              </a:r>
            </a:p>
          </p:txBody>
        </p:sp>
        <p:sp>
          <p:nvSpPr>
            <p:cNvPr id="9" name="Prostokąt 8">
              <a:extLst>
                <a:ext uri="{FF2B5EF4-FFF2-40B4-BE49-F238E27FC236}">
                  <a16:creationId xmlns:a16="http://schemas.microsoft.com/office/drawing/2014/main" id="{8984FF59-EBA3-4AA4-A720-D6C52BDC76FD}"/>
                </a:ext>
              </a:extLst>
            </p:cNvPr>
            <p:cNvSpPr/>
            <p:nvPr/>
          </p:nvSpPr>
          <p:spPr>
            <a:xfrm>
              <a:off x="5196247" y="2148907"/>
              <a:ext cx="2071305" cy="1775354"/>
            </a:xfrm>
            <a:prstGeom prst="rect">
              <a:avLst/>
            </a:prstGeom>
            <a:blipFill dpi="0" rotWithShape="1">
              <a:blip r:embed="rId4" cstate="email">
                <a:extLst>
                  <a:ext uri="{28A0092B-C50C-407E-A947-70E740481C1C}">
                    <a14:useLocalDpi xmlns:a14="http://schemas.microsoft.com/office/drawing/2010/main"/>
                  </a:ext>
                </a:extLst>
              </a:blip>
              <a:srcRect/>
              <a:stretch>
                <a:fillRect l="3000" r="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0" name="Dowolny kształt: kształt 9">
              <a:extLst>
                <a:ext uri="{FF2B5EF4-FFF2-40B4-BE49-F238E27FC236}">
                  <a16:creationId xmlns:a16="http://schemas.microsoft.com/office/drawing/2014/main" id="{56F1947E-7E14-4370-99F5-C02E0A82D899}"/>
                </a:ext>
              </a:extLst>
            </p:cNvPr>
            <p:cNvSpPr/>
            <p:nvPr/>
          </p:nvSpPr>
          <p:spPr>
            <a:xfrm>
              <a:off x="5196247"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poultry</a:t>
              </a:r>
              <a:r>
                <a:rPr lang="pl-PL" sz="2200" b="1" kern="1200" dirty="0">
                  <a:solidFill>
                    <a:schemeClr val="accent1">
                      <a:lumMod val="50000"/>
                    </a:schemeClr>
                  </a:solidFill>
                </a:rPr>
                <a:t> </a:t>
              </a:r>
              <a:r>
                <a:rPr lang="pl-PL" sz="2200" b="1" kern="1200" dirty="0" err="1">
                  <a:solidFill>
                    <a:schemeClr val="accent1">
                      <a:lumMod val="50000"/>
                    </a:schemeClr>
                  </a:solidFill>
                </a:rPr>
                <a:t>litter</a:t>
              </a:r>
              <a:endParaRPr lang="pl-PL" sz="2200" b="1" kern="1200" dirty="0">
                <a:solidFill>
                  <a:schemeClr val="accent1">
                    <a:lumMod val="50000"/>
                  </a:schemeClr>
                </a:solidFill>
              </a:endParaRPr>
            </a:p>
          </p:txBody>
        </p:sp>
        <p:sp>
          <p:nvSpPr>
            <p:cNvPr id="11" name="Prostokąt 10">
              <a:extLst>
                <a:ext uri="{FF2B5EF4-FFF2-40B4-BE49-F238E27FC236}">
                  <a16:creationId xmlns:a16="http://schemas.microsoft.com/office/drawing/2014/main" id="{A308EBFE-D996-4188-B732-3DBD8D41759C}"/>
                </a:ext>
              </a:extLst>
            </p:cNvPr>
            <p:cNvSpPr/>
            <p:nvPr/>
          </p:nvSpPr>
          <p:spPr>
            <a:xfrm>
              <a:off x="7478820" y="2148907"/>
              <a:ext cx="2071305" cy="1775354"/>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2" name="Dowolny kształt: kształt 11">
              <a:extLst>
                <a:ext uri="{FF2B5EF4-FFF2-40B4-BE49-F238E27FC236}">
                  <a16:creationId xmlns:a16="http://schemas.microsoft.com/office/drawing/2014/main" id="{240DBECB-93C1-4CF5-9873-DBB8A458FA59}"/>
                </a:ext>
              </a:extLst>
            </p:cNvPr>
            <p:cNvSpPr/>
            <p:nvPr/>
          </p:nvSpPr>
          <p:spPr>
            <a:xfrm>
              <a:off x="7478820"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peat</a:t>
              </a:r>
              <a:endParaRPr lang="pl-PL" sz="2200" b="1" kern="1200" dirty="0">
                <a:solidFill>
                  <a:schemeClr val="accent1">
                    <a:lumMod val="50000"/>
                  </a:schemeClr>
                </a:solidFill>
              </a:endParaRPr>
            </a:p>
          </p:txBody>
        </p:sp>
        <p:sp>
          <p:nvSpPr>
            <p:cNvPr id="13" name="Prostokąt 12">
              <a:extLst>
                <a:ext uri="{FF2B5EF4-FFF2-40B4-BE49-F238E27FC236}">
                  <a16:creationId xmlns:a16="http://schemas.microsoft.com/office/drawing/2014/main" id="{6D9D780A-7CDB-4905-A6C8-B4829123123D}"/>
                </a:ext>
              </a:extLst>
            </p:cNvPr>
            <p:cNvSpPr/>
            <p:nvPr/>
          </p:nvSpPr>
          <p:spPr>
            <a:xfrm>
              <a:off x="9761393" y="2148907"/>
              <a:ext cx="2071305" cy="1775354"/>
            </a:xfrm>
            <a:prstGeom prst="rect">
              <a:avLst/>
            </a:prstGeom>
            <a:blipFill>
              <a:blip r:embed="rId6"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4" name="Dowolny kształt: kształt 13">
              <a:extLst>
                <a:ext uri="{FF2B5EF4-FFF2-40B4-BE49-F238E27FC236}">
                  <a16:creationId xmlns:a16="http://schemas.microsoft.com/office/drawing/2014/main" id="{7F5C155A-89B0-4F31-A54A-1C2537F2205D}"/>
                </a:ext>
              </a:extLst>
            </p:cNvPr>
            <p:cNvSpPr/>
            <p:nvPr/>
          </p:nvSpPr>
          <p:spPr>
            <a:xfrm>
              <a:off x="9761393"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compost</a:t>
              </a:r>
              <a:endParaRPr lang="pl-PL" sz="2200" b="1" kern="1200" dirty="0">
                <a:solidFill>
                  <a:schemeClr val="accent1">
                    <a:lumMod val="50000"/>
                  </a:schemeClr>
                </a:solidFill>
              </a:endParaRPr>
            </a:p>
          </p:txBody>
        </p:sp>
        <p:sp>
          <p:nvSpPr>
            <p:cNvPr id="15" name="Prostokąt 14">
              <a:extLst>
                <a:ext uri="{FF2B5EF4-FFF2-40B4-BE49-F238E27FC236}">
                  <a16:creationId xmlns:a16="http://schemas.microsoft.com/office/drawing/2014/main" id="{E1CA0E1D-7682-47D5-924F-EB36DEE94A13}"/>
                </a:ext>
              </a:extLst>
            </p:cNvPr>
            <p:cNvSpPr/>
            <p:nvPr/>
          </p:nvSpPr>
          <p:spPr>
            <a:xfrm>
              <a:off x="631101" y="4131392"/>
              <a:ext cx="2071305" cy="1775354"/>
            </a:xfrm>
            <a:prstGeom prst="rect">
              <a:avLst/>
            </a:prstGeom>
            <a:blipFill dpi="0" rotWithShape="1">
              <a:blip r:embed="rId7" cstate="email">
                <a:extLst>
                  <a:ext uri="{28A0092B-C50C-407E-A947-70E740481C1C}">
                    <a14:useLocalDpi xmlns:a14="http://schemas.microsoft.com/office/drawing/2010/main"/>
                  </a:ext>
                </a:extLst>
              </a:blip>
              <a:srcRect/>
              <a:stretch>
                <a:fillRect l="7000" t="3000" r="10000" b="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6" name="Dowolny kształt: kształt 15">
              <a:extLst>
                <a:ext uri="{FF2B5EF4-FFF2-40B4-BE49-F238E27FC236}">
                  <a16:creationId xmlns:a16="http://schemas.microsoft.com/office/drawing/2014/main" id="{8964A5AA-F684-45A5-8C35-9B15B5DCBCDB}"/>
                </a:ext>
              </a:extLst>
            </p:cNvPr>
            <p:cNvSpPr/>
            <p:nvPr/>
          </p:nvSpPr>
          <p:spPr>
            <a:xfrm>
              <a:off x="631101"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vermicompost</a:t>
              </a:r>
              <a:endParaRPr lang="pl-PL" sz="2200" b="1" kern="1200" dirty="0">
                <a:solidFill>
                  <a:schemeClr val="accent1">
                    <a:lumMod val="50000"/>
                  </a:schemeClr>
                </a:solidFill>
              </a:endParaRPr>
            </a:p>
          </p:txBody>
        </p:sp>
        <p:sp>
          <p:nvSpPr>
            <p:cNvPr id="17" name="Prostokąt 16">
              <a:extLst>
                <a:ext uri="{FF2B5EF4-FFF2-40B4-BE49-F238E27FC236}">
                  <a16:creationId xmlns:a16="http://schemas.microsoft.com/office/drawing/2014/main" id="{5C30D14D-6599-4F28-AEF9-83A64F658B9D}"/>
                </a:ext>
              </a:extLst>
            </p:cNvPr>
            <p:cNvSpPr/>
            <p:nvPr/>
          </p:nvSpPr>
          <p:spPr>
            <a:xfrm>
              <a:off x="2913674" y="4131392"/>
              <a:ext cx="2071305" cy="1775354"/>
            </a:xfrm>
            <a:prstGeom prst="rect">
              <a:avLst/>
            </a:prstGeom>
            <a:blipFill dpi="0" rotWithShape="1">
              <a:blip r:embed="rId8" cstate="email">
                <a:extLst>
                  <a:ext uri="{28A0092B-C50C-407E-A947-70E740481C1C}">
                    <a14:useLocalDpi xmlns:a14="http://schemas.microsoft.com/office/drawing/2010/main"/>
                  </a:ext>
                </a:extLst>
              </a:blip>
              <a:srcRect/>
              <a:stretch>
                <a:fillRect l="1000" t="11000" r="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8" name="Dowolny kształt: kształt 17">
              <a:extLst>
                <a:ext uri="{FF2B5EF4-FFF2-40B4-BE49-F238E27FC236}">
                  <a16:creationId xmlns:a16="http://schemas.microsoft.com/office/drawing/2014/main" id="{0F58120E-52B3-41E9-920A-F4F183295227}"/>
                </a:ext>
              </a:extLst>
            </p:cNvPr>
            <p:cNvSpPr/>
            <p:nvPr/>
          </p:nvSpPr>
          <p:spPr>
            <a:xfrm>
              <a:off x="2913674"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bone</a:t>
              </a:r>
              <a:r>
                <a:rPr lang="pl-PL" sz="2200" b="1" kern="1200" dirty="0">
                  <a:solidFill>
                    <a:schemeClr val="accent1">
                      <a:lumMod val="50000"/>
                    </a:schemeClr>
                  </a:solidFill>
                </a:rPr>
                <a:t> </a:t>
              </a:r>
              <a:r>
                <a:rPr lang="pl-PL" sz="2200" b="1" kern="1200" dirty="0" err="1">
                  <a:solidFill>
                    <a:schemeClr val="accent1">
                      <a:lumMod val="50000"/>
                    </a:schemeClr>
                  </a:solidFill>
                </a:rPr>
                <a:t>meal</a:t>
              </a:r>
              <a:endParaRPr lang="pl-PL" sz="2200" b="1" kern="1200" dirty="0">
                <a:solidFill>
                  <a:schemeClr val="accent1">
                    <a:lumMod val="50000"/>
                  </a:schemeClr>
                </a:solidFill>
              </a:endParaRPr>
            </a:p>
          </p:txBody>
        </p:sp>
        <p:sp>
          <p:nvSpPr>
            <p:cNvPr id="20" name="Prostokąt 19">
              <a:extLst>
                <a:ext uri="{FF2B5EF4-FFF2-40B4-BE49-F238E27FC236}">
                  <a16:creationId xmlns:a16="http://schemas.microsoft.com/office/drawing/2014/main" id="{7F5B2AFC-2E66-4C3C-AA59-1488D9A34A97}"/>
                </a:ext>
              </a:extLst>
            </p:cNvPr>
            <p:cNvSpPr/>
            <p:nvPr/>
          </p:nvSpPr>
          <p:spPr>
            <a:xfrm>
              <a:off x="5196247" y="4131392"/>
              <a:ext cx="2071305" cy="1775354"/>
            </a:xfrm>
            <a:prstGeom prst="rect">
              <a:avLst/>
            </a:prstGeom>
            <a:blipFill>
              <a:blip r:embed="rId9"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2" name="Dowolny kształt: kształt 21">
              <a:extLst>
                <a:ext uri="{FF2B5EF4-FFF2-40B4-BE49-F238E27FC236}">
                  <a16:creationId xmlns:a16="http://schemas.microsoft.com/office/drawing/2014/main" id="{619A7B71-ABE1-4B3F-8834-24129E526339}"/>
                </a:ext>
              </a:extLst>
            </p:cNvPr>
            <p:cNvSpPr/>
            <p:nvPr/>
          </p:nvSpPr>
          <p:spPr>
            <a:xfrm>
              <a:off x="5196247"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dolomitic</a:t>
              </a:r>
              <a:r>
                <a:rPr lang="pl-PL" sz="2200" b="1" kern="1200" dirty="0">
                  <a:solidFill>
                    <a:schemeClr val="accent1">
                      <a:lumMod val="50000"/>
                    </a:schemeClr>
                  </a:solidFill>
                </a:rPr>
                <a:t> </a:t>
              </a:r>
              <a:r>
                <a:rPr lang="pl-PL" sz="2200" b="1" kern="1200" dirty="0" err="1">
                  <a:solidFill>
                    <a:schemeClr val="accent1">
                      <a:lumMod val="50000"/>
                    </a:schemeClr>
                  </a:solidFill>
                </a:rPr>
                <a:t>lime</a:t>
              </a:r>
              <a:endParaRPr lang="pl-PL" sz="2200" b="1" kern="1200" dirty="0">
                <a:solidFill>
                  <a:schemeClr val="accent1">
                    <a:lumMod val="50000"/>
                  </a:schemeClr>
                </a:solidFill>
              </a:endParaRPr>
            </a:p>
          </p:txBody>
        </p:sp>
        <p:sp>
          <p:nvSpPr>
            <p:cNvPr id="23" name="Prostokąt 22">
              <a:extLst>
                <a:ext uri="{FF2B5EF4-FFF2-40B4-BE49-F238E27FC236}">
                  <a16:creationId xmlns:a16="http://schemas.microsoft.com/office/drawing/2014/main" id="{31E18494-DCBD-4A22-AED1-CE27F7A8EADD}"/>
                </a:ext>
              </a:extLst>
            </p:cNvPr>
            <p:cNvSpPr/>
            <p:nvPr/>
          </p:nvSpPr>
          <p:spPr>
            <a:xfrm>
              <a:off x="7478820" y="4131392"/>
              <a:ext cx="2071305" cy="1775354"/>
            </a:xfrm>
            <a:prstGeom prst="rect">
              <a:avLst/>
            </a:prstGeom>
            <a:blipFill>
              <a:blip r:embed="rId10"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E93FD7B6-AC6D-4689-A300-1C77C65A6F50}"/>
                </a:ext>
              </a:extLst>
            </p:cNvPr>
            <p:cNvSpPr/>
            <p:nvPr/>
          </p:nvSpPr>
          <p:spPr>
            <a:xfrm>
              <a:off x="7478820"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green</a:t>
              </a:r>
              <a:r>
                <a:rPr lang="pl-PL" sz="2200" b="1" kern="1200" dirty="0">
                  <a:solidFill>
                    <a:schemeClr val="accent1">
                      <a:lumMod val="50000"/>
                    </a:schemeClr>
                  </a:solidFill>
                </a:rPr>
                <a:t> </a:t>
              </a:r>
              <a:r>
                <a:rPr lang="pl-PL" sz="2200" b="1" kern="1200" dirty="0" err="1">
                  <a:solidFill>
                    <a:schemeClr val="accent1">
                      <a:lumMod val="50000"/>
                    </a:schemeClr>
                  </a:solidFill>
                </a:rPr>
                <a:t>manure</a:t>
              </a:r>
              <a:endParaRPr lang="pl-PL" sz="2200" b="1" kern="1200" dirty="0">
                <a:solidFill>
                  <a:schemeClr val="accent1">
                    <a:lumMod val="50000"/>
                  </a:schemeClr>
                </a:solidFill>
              </a:endParaRPr>
            </a:p>
          </p:txBody>
        </p:sp>
        <p:sp>
          <p:nvSpPr>
            <p:cNvPr id="25" name="Prostokąt 24">
              <a:extLst>
                <a:ext uri="{FF2B5EF4-FFF2-40B4-BE49-F238E27FC236}">
                  <a16:creationId xmlns:a16="http://schemas.microsoft.com/office/drawing/2014/main" id="{7D3F468F-650B-44E2-A7A2-0DA36E0A6918}"/>
                </a:ext>
              </a:extLst>
            </p:cNvPr>
            <p:cNvSpPr/>
            <p:nvPr/>
          </p:nvSpPr>
          <p:spPr>
            <a:xfrm>
              <a:off x="9761393" y="4131392"/>
              <a:ext cx="2071305" cy="1775354"/>
            </a:xfrm>
            <a:prstGeom prst="rect">
              <a:avLst/>
            </a:prstGeom>
            <a:blipFill>
              <a:blip r:embed="rId11"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B51EA614-95F9-4EF7-BD00-DF161EA812EC}"/>
                </a:ext>
              </a:extLst>
            </p:cNvPr>
            <p:cNvSpPr/>
            <p:nvPr/>
          </p:nvSpPr>
          <p:spPr>
            <a:xfrm>
              <a:off x="9761393"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manure</a:t>
              </a:r>
              <a:endParaRPr lang="pl-PL" sz="2200" b="1" kern="1200" dirty="0">
                <a:solidFill>
                  <a:schemeClr val="accent1">
                    <a:lumMod val="50000"/>
                  </a:schemeClr>
                </a:solidFill>
              </a:endParaRPr>
            </a:p>
          </p:txBody>
        </p:sp>
      </p:grpSp>
      <p:sp>
        <p:nvSpPr>
          <p:cNvPr id="21" name="Text Placeholder 3">
            <a:extLst>
              <a:ext uri="{FF2B5EF4-FFF2-40B4-BE49-F238E27FC236}">
                <a16:creationId xmlns:a16="http://schemas.microsoft.com/office/drawing/2014/main" id="{92472865-B19A-473C-A99C-F59E2BD75B3B}"/>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Organic </a:t>
            </a:r>
            <a:r>
              <a:rPr lang="en-US" sz="3600" b="1" dirty="0" err="1">
                <a:solidFill>
                  <a:srgbClr val="8BC540"/>
                </a:solidFill>
              </a:rPr>
              <a:t>Fertilisers</a:t>
            </a:r>
            <a:endParaRPr lang="en-US" sz="3600" b="1" dirty="0">
              <a:solidFill>
                <a:srgbClr val="8BC540"/>
              </a:solidFill>
            </a:endParaRPr>
          </a:p>
        </p:txBody>
      </p:sp>
      <p:sp>
        <p:nvSpPr>
          <p:cNvPr id="3" name="Prostokąt 2">
            <a:extLst>
              <a:ext uri="{FF2B5EF4-FFF2-40B4-BE49-F238E27FC236}">
                <a16:creationId xmlns:a16="http://schemas.microsoft.com/office/drawing/2014/main" id="{398268F9-8844-4518-981D-017E2FA60774}"/>
              </a:ext>
            </a:extLst>
          </p:cNvPr>
          <p:cNvSpPr/>
          <p:nvPr/>
        </p:nvSpPr>
        <p:spPr>
          <a:xfrm>
            <a:off x="429468" y="994075"/>
            <a:ext cx="11333065" cy="1200329"/>
          </a:xfrm>
          <a:prstGeom prst="rect">
            <a:avLst/>
          </a:prstGeom>
        </p:spPr>
        <p:txBody>
          <a:bodyPr wrap="square">
            <a:spAutoFi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Unlike conventional farming, which often relies heavily on synthetic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fertilisers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agroecology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emphasises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the use of organic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fertilisers</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such as compost, manure, and green manure.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Below </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you</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can find some examples of org</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a</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nic fertili</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s</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ers.</a:t>
            </a:r>
            <a:endParaRPr lang="pl-PL" sz="2400" dirty="0"/>
          </a:p>
        </p:txBody>
      </p:sp>
    </p:spTree>
    <p:extLst>
      <p:ext uri="{BB962C8B-B14F-4D97-AF65-F5344CB8AC3E}">
        <p14:creationId xmlns:p14="http://schemas.microsoft.com/office/powerpoint/2010/main" val="3524251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70">
          <a:extLst>
            <a:ext uri="{FF2B5EF4-FFF2-40B4-BE49-F238E27FC236}">
              <a16:creationId xmlns:a16="http://schemas.microsoft.com/office/drawing/2014/main" id="{AA091B7B-F729-1847-5497-133F13BF8B0F}"/>
            </a:ext>
          </a:extLst>
        </p:cNvPr>
        <p:cNvGrpSpPr/>
        <p:nvPr/>
      </p:nvGrpSpPr>
      <p:grpSpPr>
        <a:xfrm>
          <a:off x="0" y="0"/>
          <a:ext cx="0" cy="0"/>
          <a:chOff x="0" y="0"/>
          <a:chExt cx="0" cy="0"/>
        </a:xfrm>
      </p:grpSpPr>
      <p:grpSp>
        <p:nvGrpSpPr>
          <p:cNvPr id="573" name="Google Shape;573;p29">
            <a:extLst>
              <a:ext uri="{FF2B5EF4-FFF2-40B4-BE49-F238E27FC236}">
                <a16:creationId xmlns:a16="http://schemas.microsoft.com/office/drawing/2014/main" id="{2AAAD506-B5FE-4E71-8FA1-EFB2FF03B77D}"/>
              </a:ext>
            </a:extLst>
          </p:cNvPr>
          <p:cNvGrpSpPr/>
          <p:nvPr/>
        </p:nvGrpSpPr>
        <p:grpSpPr>
          <a:xfrm>
            <a:off x="10222537" y="5692848"/>
            <a:ext cx="610343" cy="610343"/>
            <a:chOff x="1950027" y="2499889"/>
            <a:chExt cx="850463" cy="850463"/>
          </a:xfrm>
        </p:grpSpPr>
        <p:sp>
          <p:nvSpPr>
            <p:cNvPr id="574" name="Google Shape;574;p29">
              <a:hlinkClick r:id="rId3"/>
              <a:extLst>
                <a:ext uri="{FF2B5EF4-FFF2-40B4-BE49-F238E27FC236}">
                  <a16:creationId xmlns:a16="http://schemas.microsoft.com/office/drawing/2014/main" id="{D56D9A8E-7658-9FED-74F4-638ABACA7FA7}"/>
                </a:ext>
              </a:extLst>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a:extLst>
                <a:ext uri="{FF2B5EF4-FFF2-40B4-BE49-F238E27FC236}">
                  <a16:creationId xmlns:a16="http://schemas.microsoft.com/office/drawing/2014/main" id="{0596F245-B435-2CCF-9A54-344067EFFAC6}"/>
                </a:ext>
              </a:extLst>
            </p:cNvPr>
            <p:cNvGrpSpPr/>
            <p:nvPr/>
          </p:nvGrpSpPr>
          <p:grpSpPr>
            <a:xfrm>
              <a:off x="2107521" y="2657382"/>
              <a:ext cx="535476" cy="535477"/>
              <a:chOff x="2107521" y="2657382"/>
              <a:chExt cx="535476" cy="535477"/>
            </a:xfrm>
          </p:grpSpPr>
          <p:sp>
            <p:nvSpPr>
              <p:cNvPr id="576" name="Google Shape;576;p29">
                <a:extLst>
                  <a:ext uri="{FF2B5EF4-FFF2-40B4-BE49-F238E27FC236}">
                    <a16:creationId xmlns:a16="http://schemas.microsoft.com/office/drawing/2014/main" id="{7E1A470A-7C2C-9244-8308-198565D5D341}"/>
                  </a:ext>
                </a:extLst>
              </p:cNvPr>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a:extLst>
                  <a:ext uri="{FF2B5EF4-FFF2-40B4-BE49-F238E27FC236}">
                    <a16:creationId xmlns:a16="http://schemas.microsoft.com/office/drawing/2014/main" id="{F827667D-D603-F559-6559-38FAEA5F80DF}"/>
                  </a:ext>
                </a:extLst>
              </p:cNvPr>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a:extLst>
                  <a:ext uri="{FF2B5EF4-FFF2-40B4-BE49-F238E27FC236}">
                    <a16:creationId xmlns:a16="http://schemas.microsoft.com/office/drawing/2014/main" id="{59B1B65F-D70A-22C6-4840-745F9F665DEE}"/>
                  </a:ext>
                </a:extLst>
              </p:cNvPr>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a:extLst>
              <a:ext uri="{FF2B5EF4-FFF2-40B4-BE49-F238E27FC236}">
                <a16:creationId xmlns:a16="http://schemas.microsoft.com/office/drawing/2014/main" id="{8D783259-B067-9357-A64D-E64CC6E48842}"/>
              </a:ext>
            </a:extLst>
          </p:cNvPr>
          <p:cNvGrpSpPr/>
          <p:nvPr/>
        </p:nvGrpSpPr>
        <p:grpSpPr>
          <a:xfrm>
            <a:off x="8782409" y="5686956"/>
            <a:ext cx="610343" cy="610794"/>
            <a:chOff x="-1196056" y="2499889"/>
            <a:chExt cx="850463" cy="851092"/>
          </a:xfrm>
        </p:grpSpPr>
        <p:sp>
          <p:nvSpPr>
            <p:cNvPr id="586" name="Google Shape;586;p29">
              <a:extLst>
                <a:ext uri="{FF2B5EF4-FFF2-40B4-BE49-F238E27FC236}">
                  <a16:creationId xmlns:a16="http://schemas.microsoft.com/office/drawing/2014/main" id="{F3C7B5FA-CC19-4AFA-613E-ECF3E20DAEB5}"/>
                </a:ext>
              </a:extLst>
            </p:cNvPr>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a:extLst>
                <a:ext uri="{FF2B5EF4-FFF2-40B4-BE49-F238E27FC236}">
                  <a16:creationId xmlns:a16="http://schemas.microsoft.com/office/drawing/2014/main" id="{91E76120-BBE2-7DE6-1D0C-FE04E362B08D}"/>
                </a:ext>
              </a:extLst>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a:extLst>
              <a:ext uri="{FF2B5EF4-FFF2-40B4-BE49-F238E27FC236}">
                <a16:creationId xmlns:a16="http://schemas.microsoft.com/office/drawing/2014/main" id="{6AAE0962-8072-D84C-BDB5-5FD548938B8A}"/>
              </a:ext>
            </a:extLst>
          </p:cNvPr>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a:extLst>
              <a:ext uri="{FF2B5EF4-FFF2-40B4-BE49-F238E27FC236}">
                <a16:creationId xmlns:a16="http://schemas.microsoft.com/office/drawing/2014/main" id="{5F10F2FB-BF9B-D712-A111-4E2DF1E2EAB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82B50135-A0BB-ABA4-6969-DE526CB36BA4}"/>
              </a:ext>
            </a:extLst>
          </p:cNvPr>
          <p:cNvSpPr>
            <a:spLocks noGrp="1"/>
          </p:cNvSpPr>
          <p:nvPr>
            <p:ph type="body" idx="2"/>
          </p:nvPr>
        </p:nvSpPr>
        <p:spPr>
          <a:xfrm>
            <a:off x="2448419" y="1079400"/>
            <a:ext cx="9234385" cy="3288205"/>
          </a:xfrm>
        </p:spPr>
        <p:txBody>
          <a:bodyPr>
            <a:normAutofit/>
          </a:bodyPr>
          <a:lstStyle/>
          <a:p>
            <a:pPr>
              <a:lnSpc>
                <a:spcPct val="110000"/>
              </a:lnSpc>
            </a:pPr>
            <a:r>
              <a:rPr lang="en-IE" sz="3600" b="1" dirty="0"/>
              <a:t>Well Done!!! </a:t>
            </a:r>
            <a:r>
              <a:rPr lang="en-IE" sz="3600" dirty="0"/>
              <a:t>You are doing great…keep going on this learning journey.</a:t>
            </a:r>
          </a:p>
          <a:p>
            <a:pPr>
              <a:lnSpc>
                <a:spcPct val="110000"/>
              </a:lnSpc>
            </a:pPr>
            <a:r>
              <a:rPr lang="en-IE" sz="3600" dirty="0"/>
              <a:t>In Module </a:t>
            </a:r>
            <a:r>
              <a:rPr lang="pl-PL" sz="3600" dirty="0"/>
              <a:t>10</a:t>
            </a:r>
            <a:r>
              <a:rPr lang="en-IE" sz="3600" dirty="0"/>
              <a:t> we </a:t>
            </a:r>
            <a:r>
              <a:rPr lang="pl-PL" sz="3600" dirty="0" err="1"/>
              <a:t>present</a:t>
            </a:r>
            <a:r>
              <a:rPr lang="en-IE" sz="3600" dirty="0"/>
              <a:t> the important topic of </a:t>
            </a:r>
            <a:r>
              <a:rPr lang="pl-PL" sz="3600" b="1" dirty="0" err="1"/>
              <a:t>Livestock</a:t>
            </a:r>
            <a:r>
              <a:rPr lang="pl-PL" sz="3600" b="1" dirty="0"/>
              <a:t> Integration in </a:t>
            </a:r>
            <a:r>
              <a:rPr lang="pl-PL" sz="3600" b="1" dirty="0" err="1"/>
              <a:t>Agroecology</a:t>
            </a:r>
            <a:r>
              <a:rPr lang="en-IE" sz="3600" dirty="0"/>
              <a:t>. </a:t>
            </a:r>
          </a:p>
        </p:txBody>
      </p:sp>
    </p:spTree>
    <p:extLst>
      <p:ext uri="{BB962C8B-B14F-4D97-AF65-F5344CB8AC3E}">
        <p14:creationId xmlns:p14="http://schemas.microsoft.com/office/powerpoint/2010/main" val="55348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18176"/>
            <a:ext cx="10595237" cy="3849918"/>
          </a:xfrm>
        </p:spPr>
        <p:txBody>
          <a:bodyPr/>
          <a:lstStyle/>
          <a:p>
            <a:pPr marL="0" indent="0"/>
            <a:r>
              <a:rPr lang="en-US" dirty="0"/>
              <a:t>Effective crop management is pivotal to achieving sustainability in agriculture. By integrating crop management and livestock, agroecology aims to create resilient, productive, and sustainable agricultural systems. Benefits: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08259" y="621646"/>
            <a:ext cx="10595237" cy="803654"/>
          </a:xfrm>
        </p:spPr>
        <p:txBody>
          <a:bodyPr/>
          <a:lstStyle/>
          <a:p>
            <a:r>
              <a:rPr lang="en-US" b="1" dirty="0"/>
              <a:t>Sustainable Crop Management Practices</a:t>
            </a:r>
            <a:r>
              <a:rPr lang="pl-PL" b="1" dirty="0"/>
              <a:t> - B</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3609462B-D4BE-47E2-A392-7D043D6D8F42}"/>
              </a:ext>
            </a:extLst>
          </p:cNvPr>
          <p:cNvGraphicFramePr/>
          <p:nvPr>
            <p:extLst>
              <p:ext uri="{D42A27DB-BD31-4B8C-83A1-F6EECF244321}">
                <p14:modId xmlns:p14="http://schemas.microsoft.com/office/powerpoint/2010/main" val="2478136898"/>
              </p:ext>
            </p:extLst>
          </p:nvPr>
        </p:nvGraphicFramePr>
        <p:xfrm>
          <a:off x="978035" y="2539638"/>
          <a:ext cx="4853803" cy="3526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253E5094-2D08-4570-BDC6-C597B9B54220}"/>
              </a:ext>
            </a:extLst>
          </p:cNvPr>
          <p:cNvGraphicFramePr/>
          <p:nvPr>
            <p:extLst>
              <p:ext uri="{D42A27DB-BD31-4B8C-83A1-F6EECF244321}">
                <p14:modId xmlns:p14="http://schemas.microsoft.com/office/powerpoint/2010/main" val="1333481543"/>
              </p:ext>
            </p:extLst>
          </p:nvPr>
        </p:nvGraphicFramePr>
        <p:xfrm>
          <a:off x="6444047" y="2539638"/>
          <a:ext cx="4853803" cy="35260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63205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72999</TotalTime>
  <Words>7121</Words>
  <Application>Microsoft Office PowerPoint</Application>
  <PresentationFormat>Widescreen</PresentationFormat>
  <Paragraphs>699</Paragraphs>
  <Slides>88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Arial Black</vt:lpstr>
      <vt:lpstr>Calibri</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583</cp:revision>
  <dcterms:created xsi:type="dcterms:W3CDTF">2020-10-14T13:32:04Z</dcterms:created>
  <dcterms:modified xsi:type="dcterms:W3CDTF">2024-10-22T10:16:03Z</dcterms:modified>
</cp:coreProperties>
</file>