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4286" r:id="rId2"/>
    <p:sldId id="4376" r:id="rId3"/>
    <p:sldId id="257" r:id="rId4"/>
    <p:sldId id="258" r:id="rId5"/>
    <p:sldId id="259" r:id="rId6"/>
    <p:sldId id="260" r:id="rId7"/>
    <p:sldId id="261" r:id="rId8"/>
    <p:sldId id="262" r:id="rId9"/>
    <p:sldId id="263" r:id="rId10"/>
    <p:sldId id="4377"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4289" r:id="rId27"/>
  </p:sldIdLst>
  <p:sldSz cx="12192000" cy="6858000"/>
  <p:notesSz cx="6858000" cy="9144000"/>
  <p:embeddedFontLst>
    <p:embeddedFont>
      <p:font typeface="Montserrat Light" panose="00000400000000000000" pitchFamily="2" charset="-18"/>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hPCkUQSzmWuYSEVIggbQ2e4wKx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41"/>
    <a:srgbClr val="000000"/>
    <a:srgbClr val="9FDADF"/>
    <a:srgbClr val="D6EBBB"/>
    <a:srgbClr val="26A45B"/>
    <a:srgbClr val="86A66B"/>
    <a:srgbClr val="3DAA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24"/>
        <p:cNvGrpSpPr/>
        <p:nvPr/>
      </p:nvGrpSpPr>
      <p:grpSpPr>
        <a:xfrm>
          <a:off x="0" y="0"/>
          <a:ext cx="0" cy="0"/>
          <a:chOff x="0" y="0"/>
          <a:chExt cx="0" cy="0"/>
        </a:xfrm>
      </p:grpSpPr>
      <p:sp>
        <p:nvSpPr>
          <p:cNvPr id="25" name="Google Shape;25;p30"/>
          <p:cNvSpPr/>
          <p:nvPr/>
        </p:nvSpPr>
        <p:spPr>
          <a:xfrm>
            <a:off x="477385" y="748834"/>
            <a:ext cx="5041923" cy="493862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6" name="Google Shape;26;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7" name="Google Shape;27;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9" name="Google Shape;39;p30"/>
          <p:cNvCxnSpPr/>
          <p:nvPr/>
        </p:nvCxnSpPr>
        <p:spPr>
          <a:xfrm rot="10800000">
            <a:off x="5658046" y="485197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0" name="Google Shape;40;p30"/>
          <p:cNvCxnSpPr/>
          <p:nvPr/>
        </p:nvCxnSpPr>
        <p:spPr>
          <a:xfrm rot="10800000">
            <a:off x="5658046" y="3962672"/>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1" name="Google Shape;41;p30"/>
          <p:cNvCxnSpPr/>
          <p:nvPr/>
        </p:nvCxnSpPr>
        <p:spPr>
          <a:xfrm rot="10800000">
            <a:off x="5658046" y="308188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2" name="Google Shape;42;p30"/>
          <p:cNvCxnSpPr/>
          <p:nvPr/>
        </p:nvCxnSpPr>
        <p:spPr>
          <a:xfrm rot="10800000">
            <a:off x="5658046" y="2103078"/>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43" name="Google Shape;43;p30"/>
          <p:cNvSpPr/>
          <p:nvPr/>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dirty="0">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05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49"/>
        <p:cNvGrpSpPr/>
        <p:nvPr/>
      </p:nvGrpSpPr>
      <p:grpSpPr>
        <a:xfrm>
          <a:off x="0" y="0"/>
          <a:ext cx="0" cy="0"/>
          <a:chOff x="0" y="0"/>
          <a:chExt cx="0" cy="0"/>
        </a:xfrm>
      </p:grpSpPr>
      <p:sp>
        <p:nvSpPr>
          <p:cNvPr id="150" name="Google Shape;150;p40"/>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pic>
        <p:nvPicPr>
          <p:cNvPr id="151" name="Google Shape;151;p40"/>
          <p:cNvPicPr preferRelativeResize="0"/>
          <p:nvPr/>
        </p:nvPicPr>
        <p:blipFill rotWithShape="1">
          <a:blip r:embed="rId2">
            <a:alphaModFix/>
          </a:blip>
          <a:srcRect/>
          <a:stretch/>
        </p:blipFill>
        <p:spPr>
          <a:xfrm>
            <a:off x="-47740" y="-215395"/>
            <a:ext cx="6718883" cy="3816325"/>
          </a:xfrm>
          <a:prstGeom prst="rect">
            <a:avLst/>
          </a:prstGeom>
          <a:noFill/>
          <a:ln>
            <a:noFill/>
          </a:ln>
        </p:spPr>
      </p:pic>
      <p:sp>
        <p:nvSpPr>
          <p:cNvPr id="152" name="Google Shape;152;p40"/>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53" name="Google Shape;153;p40"/>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40"/>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5" name="Google Shape;155;p40"/>
          <p:cNvGrpSpPr/>
          <p:nvPr/>
        </p:nvGrpSpPr>
        <p:grpSpPr>
          <a:xfrm>
            <a:off x="9031059" y="445499"/>
            <a:ext cx="2735993" cy="679345"/>
            <a:chOff x="0" y="0"/>
            <a:chExt cx="2301694" cy="571500"/>
          </a:xfrm>
        </p:grpSpPr>
        <p:sp>
          <p:nvSpPr>
            <p:cNvPr id="156" name="Google Shape;156;p4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57" name="Google Shape;157;p40"/>
            <p:cNvPicPr preferRelativeResize="0"/>
            <p:nvPr/>
          </p:nvPicPr>
          <p:blipFill rotWithShape="1">
            <a:blip r:embed="rId3">
              <a:alphaModFix/>
            </a:blip>
            <a:srcRect r="44449"/>
            <a:stretch/>
          </p:blipFill>
          <p:spPr>
            <a:xfrm>
              <a:off x="312965" y="96237"/>
              <a:ext cx="1675765" cy="384810"/>
            </a:xfrm>
            <a:prstGeom prst="rect">
              <a:avLst/>
            </a:prstGeom>
            <a:noFill/>
            <a:ln>
              <a:noFill/>
            </a:ln>
          </p:spPr>
        </p:pic>
      </p:grpSp>
      <p:sp>
        <p:nvSpPr>
          <p:cNvPr id="158" name="Google Shape;158;p40"/>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59" name="Google Shape;159;p40"/>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40"/>
          <p:cNvSpPr>
            <a:spLocks noGrp="1"/>
          </p:cNvSpPr>
          <p:nvPr>
            <p:ph type="pic" idx="4"/>
          </p:nvPr>
        </p:nvSpPr>
        <p:spPr>
          <a:xfrm>
            <a:off x="6404869" y="1379349"/>
            <a:ext cx="5153881" cy="5154359"/>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61"/>
        <p:cNvGrpSpPr/>
        <p:nvPr/>
      </p:nvGrpSpPr>
      <p:grpSpPr>
        <a:xfrm>
          <a:off x="0" y="0"/>
          <a:ext cx="0" cy="0"/>
          <a:chOff x="0" y="0"/>
          <a:chExt cx="0" cy="0"/>
        </a:xfrm>
      </p:grpSpPr>
      <p:sp>
        <p:nvSpPr>
          <p:cNvPr id="162" name="Google Shape;162;p41"/>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63" name="Google Shape;163;p41"/>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41"/>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5" name="Google Shape;165;p41"/>
          <p:cNvGrpSpPr/>
          <p:nvPr/>
        </p:nvGrpSpPr>
        <p:grpSpPr>
          <a:xfrm>
            <a:off x="9236842" y="286604"/>
            <a:ext cx="2735993" cy="679345"/>
            <a:chOff x="0" y="0"/>
            <a:chExt cx="2301694" cy="571500"/>
          </a:xfrm>
        </p:grpSpPr>
        <p:sp>
          <p:nvSpPr>
            <p:cNvPr id="166" name="Google Shape;166;p41"/>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67" name="Google Shape;167;p41"/>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68" name="Google Shape;168;p41"/>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69" name="Google Shape;169;p41"/>
          <p:cNvSpPr>
            <a:spLocks noGrp="1"/>
          </p:cNvSpPr>
          <p:nvPr>
            <p:ph type="pic" idx="3"/>
          </p:nvPr>
        </p:nvSpPr>
        <p:spPr>
          <a:xfrm>
            <a:off x="-1" y="354507"/>
            <a:ext cx="5501637" cy="4939649"/>
          </a:xfrm>
          <a:prstGeom prst="rect">
            <a:avLst/>
          </a:prstGeom>
          <a:solidFill>
            <a:srgbClr val="D8D8D8"/>
          </a:solidFill>
          <a:ln>
            <a:noFill/>
          </a:ln>
        </p:spPr>
      </p:sp>
      <p:pic>
        <p:nvPicPr>
          <p:cNvPr id="170" name="Google Shape;170;p41"/>
          <p:cNvPicPr preferRelativeResize="0"/>
          <p:nvPr/>
        </p:nvPicPr>
        <p:blipFill rotWithShape="1">
          <a:blip r:embed="rId3">
            <a:alphaModFix/>
          </a:blip>
          <a:srcRect/>
          <a:stretch/>
        </p:blipFill>
        <p:spPr>
          <a:xfrm>
            <a:off x="5064436" y="3332171"/>
            <a:ext cx="6908399" cy="3923970"/>
          </a:xfrm>
          <a:prstGeom prst="rect">
            <a:avLst/>
          </a:prstGeom>
          <a:noFill/>
          <a:ln>
            <a:noFill/>
          </a:ln>
        </p:spPr>
      </p:pic>
      <p:sp>
        <p:nvSpPr>
          <p:cNvPr id="171" name="Google Shape;171;p41"/>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72" name="Google Shape;172;p41"/>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73"/>
        <p:cNvGrpSpPr/>
        <p:nvPr/>
      </p:nvGrpSpPr>
      <p:grpSpPr>
        <a:xfrm>
          <a:off x="0" y="0"/>
          <a:ext cx="0" cy="0"/>
          <a:chOff x="0" y="0"/>
          <a:chExt cx="0" cy="0"/>
        </a:xfrm>
      </p:grpSpPr>
      <p:sp>
        <p:nvSpPr>
          <p:cNvPr id="174" name="Google Shape;174;p42"/>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75" name="Google Shape;175;p42"/>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42"/>
          <p:cNvSpPr>
            <a:spLocks noGrp="1"/>
          </p:cNvSpPr>
          <p:nvPr>
            <p:ph type="pic" idx="2"/>
          </p:nvPr>
        </p:nvSpPr>
        <p:spPr>
          <a:xfrm>
            <a:off x="6096000" y="1404749"/>
            <a:ext cx="5239644" cy="4704418"/>
          </a:xfrm>
          <a:prstGeom prst="rect">
            <a:avLst/>
          </a:prstGeom>
          <a:solidFill>
            <a:srgbClr val="D8D8D8"/>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77"/>
        <p:cNvGrpSpPr/>
        <p:nvPr/>
      </p:nvGrpSpPr>
      <p:grpSpPr>
        <a:xfrm>
          <a:off x="0" y="0"/>
          <a:ext cx="0" cy="0"/>
          <a:chOff x="0" y="0"/>
          <a:chExt cx="0" cy="0"/>
        </a:xfrm>
      </p:grpSpPr>
      <p:sp>
        <p:nvSpPr>
          <p:cNvPr id="178" name="Google Shape;178;p43"/>
          <p:cNvSpPr/>
          <p:nvPr/>
        </p:nvSpPr>
        <p:spPr>
          <a:xfrm>
            <a:off x="-1014" y="637821"/>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79" name="Google Shape;179;p43"/>
          <p:cNvSpPr>
            <a:spLocks noGrp="1"/>
          </p:cNvSpPr>
          <p:nvPr>
            <p:ph type="pic" idx="2"/>
          </p:nvPr>
        </p:nvSpPr>
        <p:spPr>
          <a:xfrm>
            <a:off x="320540" y="335338"/>
            <a:ext cx="11578483" cy="6146707"/>
          </a:xfrm>
          <a:prstGeom prst="rect">
            <a:avLst/>
          </a:prstGeom>
          <a:solidFill>
            <a:srgbClr val="D8D8D8"/>
          </a:solidFill>
          <a:ln>
            <a:noFill/>
          </a:ln>
        </p:spPr>
      </p:sp>
      <p:sp>
        <p:nvSpPr>
          <p:cNvPr id="180" name="Google Shape;180;p43"/>
          <p:cNvSpPr txBox="1">
            <a:spLocks noGrp="1"/>
          </p:cNvSpPr>
          <p:nvPr>
            <p:ph type="body" idx="1"/>
          </p:nvPr>
        </p:nvSpPr>
        <p:spPr>
          <a:xfrm>
            <a:off x="427670" y="150460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81"/>
        <p:cNvGrpSpPr/>
        <p:nvPr/>
      </p:nvGrpSpPr>
      <p:grpSpPr>
        <a:xfrm>
          <a:off x="0" y="0"/>
          <a:ext cx="0" cy="0"/>
          <a:chOff x="0" y="0"/>
          <a:chExt cx="0" cy="0"/>
        </a:xfrm>
      </p:grpSpPr>
      <p:sp>
        <p:nvSpPr>
          <p:cNvPr id="182" name="Google Shape;182;p44"/>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83" name="Google Shape;183;p44"/>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Google Shape;184;p44"/>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85"/>
        <p:cNvGrpSpPr/>
        <p:nvPr/>
      </p:nvGrpSpPr>
      <p:grpSpPr>
        <a:xfrm>
          <a:off x="0" y="0"/>
          <a:ext cx="0" cy="0"/>
          <a:chOff x="0" y="0"/>
          <a:chExt cx="0" cy="0"/>
        </a:xfrm>
      </p:grpSpPr>
      <p:sp>
        <p:nvSpPr>
          <p:cNvPr id="186" name="Google Shape;186;p45"/>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87" name="Google Shape;187;p45"/>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8" name="Google Shape;188;p45"/>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89" name="Google Shape;189;p45"/>
          <p:cNvPicPr preferRelativeResize="0"/>
          <p:nvPr/>
        </p:nvPicPr>
        <p:blipFill rotWithShape="1">
          <a:blip r:embed="rId2">
            <a:alphaModFix/>
          </a:blip>
          <a:srcRect l="-18315" t="15976" r="29196" b="11083"/>
          <a:stretch/>
        </p:blipFill>
        <p:spPr>
          <a:xfrm>
            <a:off x="3752900" y="1247613"/>
            <a:ext cx="8439100" cy="5375657"/>
          </a:xfrm>
          <a:prstGeom prst="rect">
            <a:avLst/>
          </a:prstGeom>
          <a:noFill/>
          <a:ln>
            <a:noFill/>
          </a:ln>
        </p:spPr>
      </p:pic>
      <p:sp>
        <p:nvSpPr>
          <p:cNvPr id="190" name="Google Shape;190;p45"/>
          <p:cNvSpPr>
            <a:spLocks noGrp="1"/>
          </p:cNvSpPr>
          <p:nvPr>
            <p:ph type="pic" idx="3"/>
          </p:nvPr>
        </p:nvSpPr>
        <p:spPr>
          <a:xfrm>
            <a:off x="7061200" y="1420553"/>
            <a:ext cx="5130800" cy="3913188"/>
          </a:xfrm>
          <a:prstGeom prst="rect">
            <a:avLst/>
          </a:prstGeom>
          <a:solidFill>
            <a:srgbClr val="D8D8D8"/>
          </a:solidFill>
          <a:ln>
            <a:noFill/>
          </a:ln>
        </p:spPr>
      </p:sp>
      <p:sp>
        <p:nvSpPr>
          <p:cNvPr id="191" name="Google Shape;191;p45"/>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a:srcRect l="1253" r="1253"/>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en-RU"/>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358699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66407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4"/>
        <p:cNvGrpSpPr/>
        <p:nvPr/>
      </p:nvGrpSpPr>
      <p:grpSpPr>
        <a:xfrm>
          <a:off x="0" y="0"/>
          <a:ext cx="0" cy="0"/>
          <a:chOff x="0" y="0"/>
          <a:chExt cx="0" cy="0"/>
        </a:xfrm>
      </p:grpSpPr>
      <p:sp>
        <p:nvSpPr>
          <p:cNvPr id="45" name="Google Shape;45;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 name="Google Shape;46;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8" name="Google Shape;48;p31"/>
          <p:cNvPicPr preferRelativeResize="0"/>
          <p:nvPr/>
        </p:nvPicPr>
        <p:blipFill rotWithShape="1">
          <a:blip r:embed="rId2">
            <a:alphaModFix/>
          </a:blip>
          <a:srcRect l="5742" t="75046" r="6486" b="13954"/>
          <a:stretch/>
        </p:blipFill>
        <p:spPr>
          <a:xfrm>
            <a:off x="8124669" y="6484108"/>
            <a:ext cx="3540279" cy="252000"/>
          </a:xfrm>
          <a:prstGeom prst="rect">
            <a:avLst/>
          </a:prstGeom>
          <a:noFill/>
          <a:ln>
            <a:noFill/>
          </a:ln>
        </p:spPr>
      </p:pic>
      <p:sp>
        <p:nvSpPr>
          <p:cNvPr id="49" name="Google Shape;49;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0" name="Google Shape;50;p31"/>
          <p:cNvGrpSpPr/>
          <p:nvPr/>
        </p:nvGrpSpPr>
        <p:grpSpPr>
          <a:xfrm>
            <a:off x="482255" y="3109382"/>
            <a:ext cx="6917577" cy="2914086"/>
            <a:chOff x="1202708" y="6807724"/>
            <a:chExt cx="6270636" cy="2641557"/>
          </a:xfrm>
        </p:grpSpPr>
        <p:grpSp>
          <p:nvGrpSpPr>
            <p:cNvPr id="51" name="Google Shape;51;p31"/>
            <p:cNvGrpSpPr/>
            <p:nvPr/>
          </p:nvGrpSpPr>
          <p:grpSpPr>
            <a:xfrm>
              <a:off x="2348838" y="6807724"/>
              <a:ext cx="1249545" cy="2223620"/>
              <a:chOff x="2348838" y="6807724"/>
              <a:chExt cx="1249545" cy="2223620"/>
            </a:xfrm>
          </p:grpSpPr>
          <p:sp>
            <p:nvSpPr>
              <p:cNvPr id="52" name="Google Shape;52;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3;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6" name="Google Shape;56;p31"/>
              <p:cNvGrpSpPr/>
              <p:nvPr/>
            </p:nvGrpSpPr>
            <p:grpSpPr>
              <a:xfrm>
                <a:off x="2483956" y="6807724"/>
                <a:ext cx="738321" cy="802017"/>
                <a:chOff x="2483956" y="6807724"/>
                <a:chExt cx="738321" cy="802017"/>
              </a:xfrm>
            </p:grpSpPr>
            <p:sp>
              <p:nvSpPr>
                <p:cNvPr id="57" name="Google Shape;57;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60" name="Google Shape;60;p31"/>
            <p:cNvGrpSpPr/>
            <p:nvPr/>
          </p:nvGrpSpPr>
          <p:grpSpPr>
            <a:xfrm>
              <a:off x="1202708" y="6848940"/>
              <a:ext cx="6270636" cy="2600341"/>
              <a:chOff x="1202708" y="6848940"/>
              <a:chExt cx="6270636" cy="2600341"/>
            </a:xfrm>
          </p:grpSpPr>
          <p:sp>
            <p:nvSpPr>
              <p:cNvPr id="61" name="Google Shape;61;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64"/>
        <p:cNvGrpSpPr/>
        <p:nvPr/>
      </p:nvGrpSpPr>
      <p:grpSpPr>
        <a:xfrm>
          <a:off x="0" y="0"/>
          <a:ext cx="0" cy="0"/>
          <a:chOff x="0" y="0"/>
          <a:chExt cx="0" cy="0"/>
        </a:xfrm>
      </p:grpSpPr>
      <p:sp>
        <p:nvSpPr>
          <p:cNvPr id="65" name="Google Shape;65;p32"/>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 name="Google Shape;66;p32"/>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32"/>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32"/>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9" name="Google Shape;69;p32"/>
          <p:cNvPicPr preferRelativeResize="0"/>
          <p:nvPr/>
        </p:nvPicPr>
        <p:blipFill rotWithShape="1">
          <a:blip r:embed="rId2">
            <a:alphaModFix/>
          </a:blip>
          <a:srcRect l="5742" t="75046" r="6486" b="13954"/>
          <a:stretch/>
        </p:blipFill>
        <p:spPr>
          <a:xfrm>
            <a:off x="8124669" y="6484108"/>
            <a:ext cx="3540279" cy="252000"/>
          </a:xfrm>
          <a:prstGeom prst="rect">
            <a:avLst/>
          </a:prstGeom>
          <a:noFill/>
          <a:ln>
            <a:noFill/>
          </a:ln>
        </p:spPr>
      </p:pic>
      <p:sp>
        <p:nvSpPr>
          <p:cNvPr id="70" name="Google Shape;70;p32"/>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71"/>
        <p:cNvGrpSpPr/>
        <p:nvPr/>
      </p:nvGrpSpPr>
      <p:grpSpPr>
        <a:xfrm>
          <a:off x="0" y="0"/>
          <a:ext cx="0" cy="0"/>
          <a:chOff x="0" y="0"/>
          <a:chExt cx="0" cy="0"/>
        </a:xfrm>
      </p:grpSpPr>
      <p:sp>
        <p:nvSpPr>
          <p:cNvPr id="72" name="Google Shape;72;p33"/>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73" name="Google Shape;73;p33"/>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3"/>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33"/>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33"/>
          <p:cNvSpPr>
            <a:spLocks noGrp="1"/>
          </p:cNvSpPr>
          <p:nvPr>
            <p:ph type="pic" idx="4"/>
          </p:nvPr>
        </p:nvSpPr>
        <p:spPr>
          <a:xfrm>
            <a:off x="7559" y="188180"/>
            <a:ext cx="3354094" cy="5923858"/>
          </a:xfrm>
          <a:prstGeom prst="rect">
            <a:avLst/>
          </a:prstGeom>
          <a:solidFill>
            <a:srgbClr val="D8D8D8"/>
          </a:solidFill>
          <a:ln>
            <a:noFill/>
          </a:ln>
        </p:spPr>
      </p:sp>
      <p:grpSp>
        <p:nvGrpSpPr>
          <p:cNvPr id="77" name="Google Shape;77;p33"/>
          <p:cNvGrpSpPr/>
          <p:nvPr/>
        </p:nvGrpSpPr>
        <p:grpSpPr>
          <a:xfrm>
            <a:off x="4054161" y="721803"/>
            <a:ext cx="7547911" cy="1674487"/>
            <a:chOff x="4061909" y="1565906"/>
            <a:chExt cx="7547911" cy="1882781"/>
          </a:xfrm>
        </p:grpSpPr>
        <p:cxnSp>
          <p:nvCxnSpPr>
            <p:cNvPr id="78" name="Google Shape;78;p33"/>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79" name="Google Shape;79;p33"/>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0" name="Google Shape;80;p33"/>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81" name="Google Shape;81;p33"/>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2" name="Google Shape;82;p33"/>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83" name="Google Shape;83;p33"/>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33"/>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3"/>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6" name="Google Shape;86;p33"/>
          <p:cNvGrpSpPr/>
          <p:nvPr/>
        </p:nvGrpSpPr>
        <p:grpSpPr>
          <a:xfrm>
            <a:off x="4054160" y="2644936"/>
            <a:ext cx="7547911" cy="1674487"/>
            <a:chOff x="4061909" y="1565906"/>
            <a:chExt cx="7547911" cy="1882781"/>
          </a:xfrm>
        </p:grpSpPr>
        <p:cxnSp>
          <p:nvCxnSpPr>
            <p:cNvPr id="87" name="Google Shape;87;p33"/>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8" name="Google Shape;88;p33"/>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9" name="Google Shape;89;p33"/>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0" name="Google Shape;90;p33"/>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1" name="Google Shape;91;p33"/>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92" name="Google Shape;92;p33"/>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33"/>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33"/>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5" name="Google Shape;95;p33"/>
          <p:cNvGrpSpPr/>
          <p:nvPr/>
        </p:nvGrpSpPr>
        <p:grpSpPr>
          <a:xfrm>
            <a:off x="4069658" y="4508733"/>
            <a:ext cx="7547911" cy="1674487"/>
            <a:chOff x="4061909" y="1565906"/>
            <a:chExt cx="7547911" cy="1882781"/>
          </a:xfrm>
        </p:grpSpPr>
        <p:cxnSp>
          <p:nvCxnSpPr>
            <p:cNvPr id="96" name="Google Shape;96;p33"/>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7" name="Google Shape;97;p33"/>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8" name="Google Shape;98;p33"/>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9" name="Google Shape;99;p33"/>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0" name="Google Shape;100;p33"/>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09"/>
        <p:cNvGrpSpPr/>
        <p:nvPr/>
      </p:nvGrpSpPr>
      <p:grpSpPr>
        <a:xfrm>
          <a:off x="0" y="0"/>
          <a:ext cx="0" cy="0"/>
          <a:chOff x="0" y="0"/>
          <a:chExt cx="0" cy="0"/>
        </a:xfrm>
      </p:grpSpPr>
      <p:sp>
        <p:nvSpPr>
          <p:cNvPr id="110" name="Google Shape;110;p36"/>
          <p:cNvSpPr/>
          <p:nvPr/>
        </p:nvSpPr>
        <p:spPr>
          <a:xfrm>
            <a:off x="511444" y="453836"/>
            <a:ext cx="603373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11" name="Google Shape;111;p36"/>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36"/>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36"/>
          <p:cNvSpPr>
            <a:spLocks noGrp="1"/>
          </p:cNvSpPr>
          <p:nvPr>
            <p:ph type="pic" idx="3"/>
          </p:nvPr>
        </p:nvSpPr>
        <p:spPr>
          <a:xfrm>
            <a:off x="6545263" y="1452563"/>
            <a:ext cx="5646737" cy="4656137"/>
          </a:xfrm>
          <a:prstGeom prst="rect">
            <a:avLst/>
          </a:prstGeom>
          <a:solidFill>
            <a:srgbClr val="D8D8D8"/>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14"/>
        <p:cNvGrpSpPr/>
        <p:nvPr/>
      </p:nvGrpSpPr>
      <p:grpSpPr>
        <a:xfrm>
          <a:off x="0" y="0"/>
          <a:ext cx="0" cy="0"/>
          <a:chOff x="0" y="0"/>
          <a:chExt cx="0" cy="0"/>
        </a:xfrm>
      </p:grpSpPr>
      <p:sp>
        <p:nvSpPr>
          <p:cNvPr id="115" name="Google Shape;115;p37"/>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16" name="Google Shape;116;p37"/>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7"/>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7"/>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37"/>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37"/>
          <p:cNvGrpSpPr/>
          <p:nvPr/>
        </p:nvGrpSpPr>
        <p:grpSpPr>
          <a:xfrm>
            <a:off x="309236" y="3028352"/>
            <a:ext cx="6499866" cy="2738122"/>
            <a:chOff x="1202708" y="6807724"/>
            <a:chExt cx="6270636" cy="2641557"/>
          </a:xfrm>
        </p:grpSpPr>
        <p:grpSp>
          <p:nvGrpSpPr>
            <p:cNvPr id="124" name="Google Shape;124;p37"/>
            <p:cNvGrpSpPr/>
            <p:nvPr/>
          </p:nvGrpSpPr>
          <p:grpSpPr>
            <a:xfrm>
              <a:off x="2348838" y="6807724"/>
              <a:ext cx="1249545" cy="2223620"/>
              <a:chOff x="2348838" y="6807724"/>
              <a:chExt cx="1249545" cy="2223620"/>
            </a:xfrm>
          </p:grpSpPr>
          <p:sp>
            <p:nvSpPr>
              <p:cNvPr id="125" name="Google Shape;125;p37"/>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37"/>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37"/>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37"/>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9" name="Google Shape;129;p37"/>
              <p:cNvGrpSpPr/>
              <p:nvPr/>
            </p:nvGrpSpPr>
            <p:grpSpPr>
              <a:xfrm>
                <a:off x="2483956" y="6807724"/>
                <a:ext cx="738321" cy="802017"/>
                <a:chOff x="2483956" y="6807724"/>
                <a:chExt cx="738321" cy="802017"/>
              </a:xfrm>
            </p:grpSpPr>
            <p:sp>
              <p:nvSpPr>
                <p:cNvPr id="130" name="Google Shape;130;p37"/>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37"/>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37"/>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33" name="Google Shape;133;p37"/>
            <p:cNvGrpSpPr/>
            <p:nvPr/>
          </p:nvGrpSpPr>
          <p:grpSpPr>
            <a:xfrm>
              <a:off x="1202708" y="6848940"/>
              <a:ext cx="6270636" cy="2600341"/>
              <a:chOff x="1202708" y="6848940"/>
              <a:chExt cx="6270636" cy="2600341"/>
            </a:xfrm>
          </p:grpSpPr>
          <p:sp>
            <p:nvSpPr>
              <p:cNvPr id="134" name="Google Shape;134;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6" name="Google Shape;136;p37"/>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roup 1">
            <a:extLst>
              <a:ext uri="{FF2B5EF4-FFF2-40B4-BE49-F238E27FC236}">
                <a16:creationId xmlns:a16="http://schemas.microsoft.com/office/drawing/2014/main" id="{8CEDEE0F-6CD8-7B72-6AB5-EA88C92FC589}"/>
              </a:ext>
            </a:extLst>
          </p:cNvPr>
          <p:cNvGrpSpPr/>
          <p:nvPr userDrawn="1"/>
        </p:nvGrpSpPr>
        <p:grpSpPr>
          <a:xfrm>
            <a:off x="869520" y="5996896"/>
            <a:ext cx="2735993" cy="679345"/>
            <a:chOff x="0" y="0"/>
            <a:chExt cx="2301694" cy="571500"/>
          </a:xfrm>
        </p:grpSpPr>
        <p:sp>
          <p:nvSpPr>
            <p:cNvPr id="3" name="Rectangle 2">
              <a:extLst>
                <a:ext uri="{FF2B5EF4-FFF2-40B4-BE49-F238E27FC236}">
                  <a16:creationId xmlns:a16="http://schemas.microsoft.com/office/drawing/2014/main" id="{ACD3500B-6794-7C20-0337-32953A7E2E1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97D538D8-244A-5BBF-D90A-3B7484F002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37"/>
        <p:cNvGrpSpPr/>
        <p:nvPr/>
      </p:nvGrpSpPr>
      <p:grpSpPr>
        <a:xfrm>
          <a:off x="0" y="0"/>
          <a:ext cx="0" cy="0"/>
          <a:chOff x="0" y="0"/>
          <a:chExt cx="0" cy="0"/>
        </a:xfrm>
      </p:grpSpPr>
      <p:sp>
        <p:nvSpPr>
          <p:cNvPr id="138" name="Google Shape;138;p38"/>
          <p:cNvSpPr/>
          <p:nvPr/>
        </p:nvSpPr>
        <p:spPr>
          <a:xfrm>
            <a:off x="0" y="0"/>
            <a:ext cx="12192000" cy="6858001"/>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8"/>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0" i="0" u="none" strike="noStrike">
                <a:solidFill>
                  <a:srgbClr val="000000"/>
                </a:solidFill>
                <a:latin typeface="Calibri"/>
                <a:ea typeface="Calibri"/>
                <a:cs typeface="Calibri"/>
                <a:sym typeface="Calibri"/>
              </a:rPr>
              <a:t>FONT TYPEFACE &amp; SIZE</a:t>
            </a:r>
            <a:endParaRPr sz="3600">
              <a:solidFill>
                <a:srgbClr val="000000"/>
              </a:solidFill>
              <a:latin typeface="Calibri"/>
              <a:ea typeface="Calibri"/>
              <a:cs typeface="Calibri"/>
              <a:sym typeface="Calibri"/>
            </a:endParaRPr>
          </a:p>
        </p:txBody>
      </p:sp>
      <p:sp>
        <p:nvSpPr>
          <p:cNvPr id="140" name="Google Shape;140;p38"/>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000" b="0" i="0" u="none" strike="noStrike">
                <a:solidFill>
                  <a:srgbClr val="000000"/>
                </a:solidFill>
                <a:latin typeface="Calibri"/>
                <a:ea typeface="Calibri"/>
                <a:cs typeface="Calibri"/>
                <a:sym typeface="Calibri"/>
              </a:rPr>
              <a:t>PLEASE ENSURE TO KEEP FONTS AS PER THE LAYOUT</a:t>
            </a:r>
            <a:endParaRPr sz="3000" b="0" i="0" u="none" strike="noStrike">
              <a:solidFill>
                <a:srgbClr val="000000"/>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rgbClr val="000000"/>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GB" sz="3000" b="0" i="0" u="none" strike="noStrike">
                <a:solidFill>
                  <a:srgbClr val="000000"/>
                </a:solidFill>
                <a:latin typeface="Calibri"/>
                <a:ea typeface="Calibri"/>
                <a:cs typeface="Calibri"/>
                <a:sym typeface="Calibri"/>
              </a:rPr>
              <a:t>48 point  -  Divider Slides</a:t>
            </a:r>
            <a:endParaRPr/>
          </a:p>
          <a:p>
            <a:pPr marL="0" marR="0" lvl="0" indent="0" algn="l" rtl="0">
              <a:spcBef>
                <a:spcPts val="0"/>
              </a:spcBef>
              <a:spcAft>
                <a:spcPts val="0"/>
              </a:spcAft>
              <a:buClr>
                <a:schemeClr val="dk1"/>
              </a:buClr>
              <a:buSzPts val="1100"/>
              <a:buFont typeface="Arial"/>
              <a:buNone/>
            </a:pPr>
            <a:endParaRPr sz="1000"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a:solidFill>
                  <a:srgbClr val="000000"/>
                </a:solidFill>
                <a:latin typeface="Calibri"/>
                <a:ea typeface="Calibri"/>
                <a:cs typeface="Calibri"/>
                <a:sym typeface="Calibri"/>
              </a:rPr>
              <a:t>36 point  -  Title Heading</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a:solidFill>
                  <a:srgbClr val="000000"/>
                </a:solidFill>
                <a:latin typeface="Calibri"/>
                <a:ea typeface="Calibri"/>
                <a:cs typeface="Calibri"/>
                <a:sym typeface="Calibri"/>
              </a:rPr>
              <a:t>30 point  -  Sub-Titles</a:t>
            </a:r>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a:solidFill>
                  <a:srgbClr val="000000"/>
                </a:solidFill>
                <a:latin typeface="Calibri"/>
                <a:ea typeface="Calibri"/>
                <a:cs typeface="Calibri"/>
                <a:sym typeface="Calibri"/>
              </a:rPr>
              <a:t>	       - Quotes	</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a:solidFill>
                  <a:srgbClr val="000000"/>
                </a:solidFill>
                <a:latin typeface="Calibri"/>
                <a:ea typeface="Calibri"/>
                <a:cs typeface="Calibri"/>
                <a:sym typeface="Calibri"/>
              </a:rPr>
              <a:t>24 point  -  Main Text Body </a:t>
            </a:r>
            <a:endParaRPr sz="3000">
              <a:solidFill>
                <a:srgbClr val="000000"/>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rgbClr val="000000"/>
              </a:solidFill>
              <a:latin typeface="Calibri"/>
              <a:ea typeface="Calibri"/>
              <a:cs typeface="Calibri"/>
              <a:sym typeface="Calibri"/>
            </a:endParaRPr>
          </a:p>
        </p:txBody>
      </p:sp>
      <p:sp>
        <p:nvSpPr>
          <p:cNvPr id="141" name="Google Shape;141;p38"/>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GB" sz="2400" b="0" i="0" u="none" strike="noStrike">
                <a:solidFill>
                  <a:srgbClr val="000000"/>
                </a:solidFill>
                <a:latin typeface="Calibri"/>
                <a:ea typeface="Calibri"/>
                <a:cs typeface="Calibri"/>
                <a:sym typeface="Calibri"/>
              </a:rPr>
              <a:t>Please ensure to keep the font sizes set as per the slide layouts. The font used throughout the </a:t>
            </a:r>
            <a:r>
              <a:rPr lang="en-GB" sz="2400" b="1" i="0" u="none" strike="noStrike">
                <a:solidFill>
                  <a:srgbClr val="000000"/>
                </a:solidFill>
                <a:latin typeface="Calibri"/>
                <a:ea typeface="Calibri"/>
                <a:cs typeface="Calibri"/>
                <a:sym typeface="Calibri"/>
              </a:rPr>
              <a:t>EU DARE </a:t>
            </a:r>
            <a:r>
              <a:rPr lang="en-GB" sz="2400" b="0" i="0" u="none" strike="noStrike">
                <a:solidFill>
                  <a:srgbClr val="000000"/>
                </a:solidFill>
                <a:latin typeface="Calibri"/>
                <a:ea typeface="Calibri"/>
                <a:cs typeface="Calibri"/>
                <a:sym typeface="Calibri"/>
              </a:rPr>
              <a:t>PowerPoint is….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a:solidFill>
                <a:srgbClr val="000000"/>
              </a:solidFill>
              <a:latin typeface="Calibri"/>
              <a:ea typeface="Calibri"/>
              <a:cs typeface="Calibri"/>
              <a:sym typeface="Calibri"/>
            </a:endParaRPr>
          </a:p>
          <a:p>
            <a:pPr marL="0" marR="0" lvl="0" indent="0" algn="l" rtl="0">
              <a:spcBef>
                <a:spcPts val="0"/>
              </a:spcBef>
              <a:spcAft>
                <a:spcPts val="0"/>
              </a:spcAft>
              <a:buNone/>
            </a:pPr>
            <a:endParaRPr sz="2400" b="0" i="0" u="none" strike="noStrike">
              <a:solidFill>
                <a:srgbClr val="000000"/>
              </a:solidFill>
              <a:latin typeface="Calibri"/>
              <a:ea typeface="Calibri"/>
              <a:cs typeface="Calibri"/>
              <a:sym typeface="Calibri"/>
            </a:endParaRPr>
          </a:p>
          <a:p>
            <a:pPr marL="0" marR="0" lvl="0" indent="0" algn="l" rtl="0">
              <a:spcBef>
                <a:spcPts val="0"/>
              </a:spcBef>
              <a:spcAft>
                <a:spcPts val="0"/>
              </a:spcAft>
              <a:buNone/>
            </a:pPr>
            <a:r>
              <a:rPr lang="en-GB" sz="3600" b="1" i="1">
                <a:solidFill>
                  <a:srgbClr val="000000"/>
                </a:solidFill>
                <a:latin typeface="Calibri"/>
                <a:ea typeface="Calibri"/>
                <a:cs typeface="Calibri"/>
                <a:sym typeface="Calibri"/>
              </a:rPr>
              <a:t>Calibri</a:t>
            </a:r>
            <a:endParaRPr sz="3600">
              <a:solidFill>
                <a:srgbClr val="000000"/>
              </a:solidFill>
              <a:latin typeface="Calibri"/>
              <a:ea typeface="Calibri"/>
              <a:cs typeface="Calibri"/>
              <a:sym typeface="Calibri"/>
            </a:endParaRPr>
          </a:p>
        </p:txBody>
      </p:sp>
      <p:cxnSp>
        <p:nvCxnSpPr>
          <p:cNvPr id="142" name="Google Shape;142;p38"/>
          <p:cNvCxnSpPr/>
          <p:nvPr/>
        </p:nvCxnSpPr>
        <p:spPr>
          <a:xfrm>
            <a:off x="7098716" y="-1"/>
            <a:ext cx="0" cy="5540408"/>
          </a:xfrm>
          <a:prstGeom prst="straightConnector1">
            <a:avLst/>
          </a:prstGeom>
          <a:noFill/>
          <a:ln w="9525" cap="flat" cmpd="sng">
            <a:solidFill>
              <a:srgbClr val="000000"/>
            </a:solidFill>
            <a:prstDash val="solid"/>
            <a:miter lim="800000"/>
            <a:headEnd type="none" w="sm" len="sm"/>
            <a:tailEnd type="none" w="sm" len="sm"/>
          </a:ln>
        </p:spPr>
      </p:cxnSp>
      <p:cxnSp>
        <p:nvCxnSpPr>
          <p:cNvPr id="143" name="Google Shape;143;p38"/>
          <p:cNvCxnSpPr/>
          <p:nvPr/>
        </p:nvCxnSpPr>
        <p:spPr>
          <a:xfrm rot="10800000">
            <a:off x="1" y="1620217"/>
            <a:ext cx="7098715" cy="0"/>
          </a:xfrm>
          <a:prstGeom prst="straightConnector1">
            <a:avLst/>
          </a:prstGeom>
          <a:noFill/>
          <a:ln w="9525" cap="flat" cmpd="sng">
            <a:solidFill>
              <a:srgbClr val="000000"/>
            </a:solidFill>
            <a:prstDash val="solid"/>
            <a:miter lim="800000"/>
            <a:headEnd type="none" w="sm" len="sm"/>
            <a:tailEnd type="none" w="sm" len="sm"/>
          </a:ln>
        </p:spPr>
      </p:cxnSp>
      <p:sp>
        <p:nvSpPr>
          <p:cNvPr id="144" name="Google Shape;144;p38"/>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0000"/>
                </a:solidFill>
                <a:latin typeface="Calibri"/>
                <a:ea typeface="Calibri"/>
                <a:cs typeface="Calibri"/>
                <a:sym typeface="Calibri"/>
              </a:rPr>
              <a:t>*** </a:t>
            </a:r>
            <a:r>
              <a:rPr lang="en-GB" sz="2400" b="1">
                <a:solidFill>
                  <a:srgbClr val="000000"/>
                </a:solidFill>
                <a:latin typeface="Calibri"/>
                <a:ea typeface="Calibri"/>
                <a:cs typeface="Calibri"/>
                <a:sym typeface="Calibri"/>
              </a:rPr>
              <a:t>PLEASE DELETE THIS INSTRUCTION SLIDE BEFORE PRESENTING FINAL PRESENTATION </a:t>
            </a:r>
            <a:r>
              <a:rPr lang="en-GB" sz="2400">
                <a:solidFill>
                  <a:srgbClr val="000000"/>
                </a:solidFill>
                <a:latin typeface="Calibri"/>
                <a:ea typeface="Calibri"/>
                <a:cs typeface="Calibri"/>
                <a:sym typeface="Calibri"/>
              </a:rPr>
              <a:t>*** </a:t>
            </a:r>
            <a:endParaRPr sz="2400">
              <a:solidFill>
                <a:srgbClr val="000000"/>
              </a:solidFill>
              <a:latin typeface="Calibri"/>
              <a:ea typeface="Calibri"/>
              <a:cs typeface="Calibri"/>
              <a:sym typeface="Calibri"/>
            </a:endParaRPr>
          </a:p>
        </p:txBody>
      </p:sp>
      <p:cxnSp>
        <p:nvCxnSpPr>
          <p:cNvPr id="145" name="Google Shape;145;p38"/>
          <p:cNvCxnSpPr/>
          <p:nvPr/>
        </p:nvCxnSpPr>
        <p:spPr>
          <a:xfrm rot="10800000">
            <a:off x="2" y="5540407"/>
            <a:ext cx="12191998" cy="0"/>
          </a:xfrm>
          <a:prstGeom prst="straightConnector1">
            <a:avLst/>
          </a:prstGeom>
          <a:noFill/>
          <a:ln w="9525" cap="flat" cmpd="sng">
            <a:solidFill>
              <a:srgbClr val="000000"/>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46"/>
        <p:cNvGrpSpPr/>
        <p:nvPr/>
      </p:nvGrpSpPr>
      <p:grpSpPr>
        <a:xfrm>
          <a:off x="0" y="0"/>
          <a:ext cx="0" cy="0"/>
          <a:chOff x="0" y="0"/>
          <a:chExt cx="0" cy="0"/>
        </a:xfrm>
      </p:grpSpPr>
      <p:cxnSp>
        <p:nvCxnSpPr>
          <p:cNvPr id="147" name="Google Shape;147;p39"/>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48" name="Google Shape;148;p39"/>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8"/>
          <p:cNvPicPr preferRelativeResize="0"/>
          <p:nvPr/>
        </p:nvPicPr>
        <p:blipFill rotWithShape="1">
          <a:blip r:embed="rId19">
            <a:alphaModFix/>
          </a:blip>
          <a:srcRect l="5742" t="75046" r="6486" b="13954"/>
          <a:stretch/>
        </p:blipFill>
        <p:spPr>
          <a:xfrm>
            <a:off x="8124669" y="6375621"/>
            <a:ext cx="3540279" cy="252000"/>
          </a:xfrm>
          <a:prstGeom prst="rect">
            <a:avLst/>
          </a:prstGeom>
          <a:noFill/>
          <a:ln>
            <a:noFill/>
          </a:ln>
        </p:spPr>
      </p:pic>
      <p:sp>
        <p:nvSpPr>
          <p:cNvPr id="11" name="Google Shape;11;p28"/>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science/article/abs/pii/S0306919210001399"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hyperlink" Target="https://creativecommons.org/licenses/by/3.0/" TargetMode="External"/><Relationship Id="rId4" Type="http://schemas.openxmlformats.org/officeDocument/2006/relationships/hyperlink" Target="https://www.forestryimages.org/browse/detail.cfm?imgnum=536301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ww.southerngulf.com.au/wp-content/uploads/2021/01/SOIL-EROSION-Case-Study-RLF-2017.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ciencedirect.com/science/article/abs/pii/S0167880901002468"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bsssjournals.onlinelibrary.wiley.com/doi/abs/10.1111/j.1475-2743.2009.00236.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Zdraví a správa půdy</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 7</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b="1" dirty="0">
                <a:latin typeface="Calibri" panose="020F0502020204030204" pitchFamily="34" charset="0"/>
                <a:ea typeface="Calibri" panose="020F0502020204030204" pitchFamily="34" charset="0"/>
                <a:cs typeface="Calibri" panose="020F0502020204030204" pitchFamily="34" charset="0"/>
              </a:rPr>
              <a:t>www.eu-dare.com</a:t>
            </a:r>
          </a:p>
        </p:txBody>
      </p:sp>
      <p:pic>
        <p:nvPicPr>
          <p:cNvPr id="5" name="Picture Placeholder 4">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rotWithShape="1">
          <a:blip r:embed="rId3"/>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50;p9">
            <a:extLst>
              <a:ext uri="{FF2B5EF4-FFF2-40B4-BE49-F238E27FC236}">
                <a16:creationId xmlns:a16="http://schemas.microsoft.com/office/drawing/2014/main" id="{4902AF92-19F5-A929-EF32-CD437ED1F210}"/>
              </a:ext>
            </a:extLst>
          </p:cNvPr>
          <p:cNvGrpSpPr/>
          <p:nvPr/>
        </p:nvGrpSpPr>
        <p:grpSpPr>
          <a:xfrm>
            <a:off x="544371" y="1887196"/>
            <a:ext cx="9001359" cy="3578300"/>
            <a:chOff x="-2696275" y="566282"/>
            <a:chExt cx="9001359" cy="3578300"/>
          </a:xfrm>
        </p:grpSpPr>
        <p:sp>
          <p:nvSpPr>
            <p:cNvPr id="3" name="Google Shape;351;p9">
              <a:extLst>
                <a:ext uri="{FF2B5EF4-FFF2-40B4-BE49-F238E27FC236}">
                  <a16:creationId xmlns:a16="http://schemas.microsoft.com/office/drawing/2014/main" id="{C4EC8C6C-B8D4-E5C0-AE22-E2D58D562106}"/>
                </a:ext>
              </a:extLst>
            </p:cNvPr>
            <p:cNvSpPr/>
            <p:nvPr/>
          </p:nvSpPr>
          <p:spPr>
            <a:xfrm>
              <a:off x="6126651" y="2397457"/>
              <a:ext cx="178433" cy="178432"/>
            </a:xfrm>
            <a:prstGeom prst="ellipse">
              <a:avLst/>
            </a:prstGeom>
            <a:solidFill>
              <a:srgbClr val="0A938E"/>
            </a:solidFill>
            <a:ln w="12700" cap="flat" cmpd="sng">
              <a:solidFill>
                <a:srgbClr val="0A938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 name="Google Shape;352;p9">
              <a:extLst>
                <a:ext uri="{FF2B5EF4-FFF2-40B4-BE49-F238E27FC236}">
                  <a16:creationId xmlns:a16="http://schemas.microsoft.com/office/drawing/2014/main" id="{34494814-7088-F6BF-DE6C-ECAC362B2029}"/>
                </a:ext>
              </a:extLst>
            </p:cNvPr>
            <p:cNvSpPr/>
            <p:nvPr/>
          </p:nvSpPr>
          <p:spPr>
            <a:xfrm>
              <a:off x="5800047" y="2397457"/>
              <a:ext cx="178433" cy="178432"/>
            </a:xfrm>
            <a:prstGeom prst="ellipse">
              <a:avLst/>
            </a:prstGeom>
            <a:solidFill>
              <a:srgbClr val="0D938B"/>
            </a:solidFill>
            <a:ln w="12700" cap="flat" cmpd="sng">
              <a:solidFill>
                <a:srgbClr val="0D938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5" name="Google Shape;353;p9">
              <a:extLst>
                <a:ext uri="{FF2B5EF4-FFF2-40B4-BE49-F238E27FC236}">
                  <a16:creationId xmlns:a16="http://schemas.microsoft.com/office/drawing/2014/main" id="{D8F8EA02-379C-0AF3-C10E-96C7A218A472}"/>
                </a:ext>
              </a:extLst>
            </p:cNvPr>
            <p:cNvSpPr/>
            <p:nvPr/>
          </p:nvSpPr>
          <p:spPr>
            <a:xfrm>
              <a:off x="5474074" y="2397457"/>
              <a:ext cx="178433" cy="178432"/>
            </a:xfrm>
            <a:prstGeom prst="ellipse">
              <a:avLst/>
            </a:prstGeom>
            <a:solidFill>
              <a:srgbClr val="0E9588"/>
            </a:solidFill>
            <a:ln w="12700" cap="flat" cmpd="sng">
              <a:solidFill>
                <a:srgbClr val="0E958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6" name="Google Shape;354;p9">
              <a:extLst>
                <a:ext uri="{FF2B5EF4-FFF2-40B4-BE49-F238E27FC236}">
                  <a16:creationId xmlns:a16="http://schemas.microsoft.com/office/drawing/2014/main" id="{FC4B1BC0-5802-C6A2-EED3-4E41C22A5883}"/>
                </a:ext>
              </a:extLst>
            </p:cNvPr>
            <p:cNvSpPr/>
            <p:nvPr/>
          </p:nvSpPr>
          <p:spPr>
            <a:xfrm>
              <a:off x="5147471" y="2397457"/>
              <a:ext cx="178433" cy="178432"/>
            </a:xfrm>
            <a:prstGeom prst="ellipse">
              <a:avLst/>
            </a:prstGeom>
            <a:solidFill>
              <a:srgbClr val="0F9685"/>
            </a:solidFill>
            <a:ln w="12700" cap="flat" cmpd="sng">
              <a:solidFill>
                <a:srgbClr val="0F968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7" name="Google Shape;355;p9">
              <a:extLst>
                <a:ext uri="{FF2B5EF4-FFF2-40B4-BE49-F238E27FC236}">
                  <a16:creationId xmlns:a16="http://schemas.microsoft.com/office/drawing/2014/main" id="{8F834BD7-B6AF-B3E4-0C3E-B48540BF026D}"/>
                </a:ext>
              </a:extLst>
            </p:cNvPr>
            <p:cNvSpPr/>
            <p:nvPr/>
          </p:nvSpPr>
          <p:spPr>
            <a:xfrm>
              <a:off x="4820867" y="2397457"/>
              <a:ext cx="178433" cy="178432"/>
            </a:xfrm>
            <a:prstGeom prst="ellipse">
              <a:avLst/>
            </a:prstGeom>
            <a:solidFill>
              <a:srgbClr val="119881"/>
            </a:solidFill>
            <a:ln w="12700" cap="flat" cmpd="sng">
              <a:solidFill>
                <a:srgbClr val="11988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8" name="Google Shape;356;p9">
              <a:extLst>
                <a:ext uri="{FF2B5EF4-FFF2-40B4-BE49-F238E27FC236}">
                  <a16:creationId xmlns:a16="http://schemas.microsoft.com/office/drawing/2014/main" id="{423B6EFD-3B9D-E530-70CA-F0F93850D759}"/>
                </a:ext>
              </a:extLst>
            </p:cNvPr>
            <p:cNvSpPr/>
            <p:nvPr/>
          </p:nvSpPr>
          <p:spPr>
            <a:xfrm>
              <a:off x="4316461" y="2308241"/>
              <a:ext cx="356867" cy="356521"/>
            </a:xfrm>
            <a:prstGeom prst="ellipse">
              <a:avLst/>
            </a:prstGeom>
            <a:solidFill>
              <a:srgbClr val="12997E"/>
            </a:solidFill>
            <a:ln w="12700" cap="flat" cmpd="sng">
              <a:solidFill>
                <a:srgbClr val="12997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dirty="0"/>
            </a:p>
          </p:txBody>
        </p:sp>
        <p:sp>
          <p:nvSpPr>
            <p:cNvPr id="9" name="Google Shape;357;p9">
              <a:extLst>
                <a:ext uri="{FF2B5EF4-FFF2-40B4-BE49-F238E27FC236}">
                  <a16:creationId xmlns:a16="http://schemas.microsoft.com/office/drawing/2014/main" id="{481D299E-FF16-485B-36A9-5E1D7B688B84}"/>
                </a:ext>
              </a:extLst>
            </p:cNvPr>
            <p:cNvSpPr/>
            <p:nvPr/>
          </p:nvSpPr>
          <p:spPr>
            <a:xfrm>
              <a:off x="5835986" y="2029224"/>
              <a:ext cx="178433" cy="178432"/>
            </a:xfrm>
            <a:prstGeom prst="ellipse">
              <a:avLst/>
            </a:prstGeom>
            <a:solidFill>
              <a:srgbClr val="139B7C"/>
            </a:solidFill>
            <a:ln w="12700" cap="flat" cmpd="sng">
              <a:solidFill>
                <a:srgbClr val="139B7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0" name="Google Shape;358;p9">
              <a:extLst>
                <a:ext uri="{FF2B5EF4-FFF2-40B4-BE49-F238E27FC236}">
                  <a16:creationId xmlns:a16="http://schemas.microsoft.com/office/drawing/2014/main" id="{4A18C416-CA6F-0EC4-C1A3-45891A3818E4}"/>
                </a:ext>
              </a:extLst>
            </p:cNvPr>
            <p:cNvSpPr/>
            <p:nvPr/>
          </p:nvSpPr>
          <p:spPr>
            <a:xfrm>
              <a:off x="5835986" y="2768102"/>
              <a:ext cx="178433" cy="178432"/>
            </a:xfrm>
            <a:prstGeom prst="ellipse">
              <a:avLst/>
            </a:prstGeom>
            <a:solidFill>
              <a:srgbClr val="169B78"/>
            </a:solidFill>
            <a:ln w="12700" cap="flat" cmpd="sng">
              <a:solidFill>
                <a:srgbClr val="169B7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1" name="Google Shape;359;p9">
              <a:extLst>
                <a:ext uri="{FF2B5EF4-FFF2-40B4-BE49-F238E27FC236}">
                  <a16:creationId xmlns:a16="http://schemas.microsoft.com/office/drawing/2014/main" id="{59D2B471-9CF2-D65B-F057-61BD46B0CD01}"/>
                </a:ext>
              </a:extLst>
            </p:cNvPr>
            <p:cNvSpPr/>
            <p:nvPr/>
          </p:nvSpPr>
          <p:spPr>
            <a:xfrm>
              <a:off x="5995505" y="2189401"/>
              <a:ext cx="178433" cy="178432"/>
            </a:xfrm>
            <a:prstGeom prst="ellipse">
              <a:avLst/>
            </a:prstGeom>
            <a:solidFill>
              <a:srgbClr val="189C74"/>
            </a:solidFill>
            <a:ln w="12700" cap="flat" cmpd="sng">
              <a:solidFill>
                <a:srgbClr val="189C7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2" name="Google Shape;360;p9">
              <a:extLst>
                <a:ext uri="{FF2B5EF4-FFF2-40B4-BE49-F238E27FC236}">
                  <a16:creationId xmlns:a16="http://schemas.microsoft.com/office/drawing/2014/main" id="{6F773942-22AE-ED1F-5F64-DDF3873A30C0}"/>
                </a:ext>
              </a:extLst>
            </p:cNvPr>
            <p:cNvSpPr/>
            <p:nvPr/>
          </p:nvSpPr>
          <p:spPr>
            <a:xfrm>
              <a:off x="6005593" y="2608959"/>
              <a:ext cx="178433" cy="178432"/>
            </a:xfrm>
            <a:prstGeom prst="ellipse">
              <a:avLst/>
            </a:prstGeom>
            <a:solidFill>
              <a:srgbClr val="199D71"/>
            </a:solidFill>
            <a:ln w="12700" cap="flat" cmpd="sng">
              <a:solidFill>
                <a:srgbClr val="199D7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3" name="Google Shape;361;p9">
              <a:extLst>
                <a:ext uri="{FF2B5EF4-FFF2-40B4-BE49-F238E27FC236}">
                  <a16:creationId xmlns:a16="http://schemas.microsoft.com/office/drawing/2014/main" id="{D0F6AA97-0C93-8E7A-751A-70ADC030A739}"/>
                </a:ext>
              </a:extLst>
            </p:cNvPr>
            <p:cNvSpPr/>
            <p:nvPr/>
          </p:nvSpPr>
          <p:spPr>
            <a:xfrm>
              <a:off x="2377647" y="1581076"/>
              <a:ext cx="1804515" cy="1804651"/>
            </a:xfrm>
            <a:prstGeom prst="ellipse">
              <a:avLst/>
            </a:prstGeom>
            <a:solidFill>
              <a:srgbClr val="9FDADF"/>
            </a:solidFill>
            <a:ln w="12700" cap="flat" cmpd="sng">
              <a:solidFill>
                <a:srgbClr val="26A45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4" name="Google Shape;362;p9">
              <a:extLst>
                <a:ext uri="{FF2B5EF4-FFF2-40B4-BE49-F238E27FC236}">
                  <a16:creationId xmlns:a16="http://schemas.microsoft.com/office/drawing/2014/main" id="{C1D68B2C-D9AA-C79E-8565-1F926E262E5E}"/>
                </a:ext>
              </a:extLst>
            </p:cNvPr>
            <p:cNvSpPr txBox="1"/>
            <p:nvPr/>
          </p:nvSpPr>
          <p:spPr>
            <a:xfrm>
              <a:off x="2641912" y="1845361"/>
              <a:ext cx="1275985" cy="1276081"/>
            </a:xfrm>
            <a:prstGeom prst="rect">
              <a:avLst/>
            </a:prstGeom>
            <a:noFill/>
            <a:ln>
              <a:noFill/>
            </a:ln>
          </p:spPr>
          <p:txBody>
            <a:bodyPr spcFirstLastPara="1" wrap="square" lIns="82550" tIns="82550" rIns="82550" bIns="82550" anchor="ctr" anchorCtr="0">
              <a:noAutofit/>
            </a:bodyPr>
            <a:lstStyle/>
            <a:p>
              <a:pPr marL="0" marR="0" lvl="0" indent="0" algn="ctr" rtl="0">
                <a:lnSpc>
                  <a:spcPct val="90000"/>
                </a:lnSpc>
                <a:spcBef>
                  <a:spcPts val="0"/>
                </a:spcBef>
                <a:spcAft>
                  <a:spcPts val="0"/>
                </a:spcAft>
                <a:buClr>
                  <a:schemeClr val="dk1"/>
                </a:buClr>
                <a:buSzPts val="6500"/>
                <a:buFont typeface="Calibri"/>
                <a:buNone/>
              </a:pPr>
              <a:endParaRPr sz="2100" dirty="0">
                <a:latin typeface="Calibri"/>
                <a:ea typeface="Calibri"/>
                <a:cs typeface="Calibri"/>
                <a:sym typeface="Calibri"/>
              </a:endParaRPr>
            </a:p>
          </p:txBody>
        </p:sp>
        <p:sp>
          <p:nvSpPr>
            <p:cNvPr id="15" name="Google Shape;363;p9">
              <a:extLst>
                <a:ext uri="{FF2B5EF4-FFF2-40B4-BE49-F238E27FC236}">
                  <a16:creationId xmlns:a16="http://schemas.microsoft.com/office/drawing/2014/main" id="{9AD26042-BF11-C5D5-C336-6605C671B889}"/>
                </a:ext>
              </a:extLst>
            </p:cNvPr>
            <p:cNvSpPr/>
            <p:nvPr/>
          </p:nvSpPr>
          <p:spPr>
            <a:xfrm>
              <a:off x="2461505" y="1291036"/>
              <a:ext cx="356867" cy="356521"/>
            </a:xfrm>
            <a:prstGeom prst="ellipse">
              <a:avLst/>
            </a:prstGeom>
            <a:solidFill>
              <a:srgbClr val="1CA06A"/>
            </a:solidFill>
            <a:ln w="12700" cap="flat" cmpd="sng">
              <a:solidFill>
                <a:srgbClr val="1CA06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6" name="Google Shape;364;p9">
              <a:extLst>
                <a:ext uri="{FF2B5EF4-FFF2-40B4-BE49-F238E27FC236}">
                  <a16:creationId xmlns:a16="http://schemas.microsoft.com/office/drawing/2014/main" id="{E6AAACEA-18CC-409B-A1F9-29263D2F6D92}"/>
                </a:ext>
              </a:extLst>
            </p:cNvPr>
            <p:cNvSpPr/>
            <p:nvPr/>
          </p:nvSpPr>
          <p:spPr>
            <a:xfrm>
              <a:off x="2260372" y="1124315"/>
              <a:ext cx="178433" cy="178432"/>
            </a:xfrm>
            <a:prstGeom prst="ellipse">
              <a:avLst/>
            </a:prstGeom>
            <a:solidFill>
              <a:srgbClr val="1EA168"/>
            </a:solidFill>
            <a:ln w="12700" cap="flat" cmpd="sng">
              <a:solidFill>
                <a:srgbClr val="1EA16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7" name="Google Shape;365;p9">
              <a:extLst>
                <a:ext uri="{FF2B5EF4-FFF2-40B4-BE49-F238E27FC236}">
                  <a16:creationId xmlns:a16="http://schemas.microsoft.com/office/drawing/2014/main" id="{922357D2-A369-8568-D4F7-6FFE5959020D}"/>
                </a:ext>
              </a:extLst>
            </p:cNvPr>
            <p:cNvSpPr/>
            <p:nvPr/>
          </p:nvSpPr>
          <p:spPr>
            <a:xfrm>
              <a:off x="1892156" y="1007197"/>
              <a:ext cx="178433" cy="178432"/>
            </a:xfrm>
            <a:prstGeom prst="ellipse">
              <a:avLst/>
            </a:prstGeom>
            <a:solidFill>
              <a:srgbClr val="21A165"/>
            </a:solidFill>
            <a:ln w="12700" cap="flat" cmpd="sng">
              <a:solidFill>
                <a:srgbClr val="21A16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8" name="Google Shape;366;p9">
              <a:extLst>
                <a:ext uri="{FF2B5EF4-FFF2-40B4-BE49-F238E27FC236}">
                  <a16:creationId xmlns:a16="http://schemas.microsoft.com/office/drawing/2014/main" id="{92264D99-FE01-F720-3DB2-1CF49AF8DF82}"/>
                </a:ext>
              </a:extLst>
            </p:cNvPr>
            <p:cNvSpPr/>
            <p:nvPr/>
          </p:nvSpPr>
          <p:spPr>
            <a:xfrm>
              <a:off x="1524569" y="1007197"/>
              <a:ext cx="178433" cy="178432"/>
            </a:xfrm>
            <a:prstGeom prst="ellipse">
              <a:avLst/>
            </a:prstGeom>
            <a:solidFill>
              <a:srgbClr val="23A261"/>
            </a:solidFill>
            <a:ln w="12700" cap="flat" cmpd="sng">
              <a:solidFill>
                <a:srgbClr val="23A26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9" name="Google Shape;367;p9">
              <a:extLst>
                <a:ext uri="{FF2B5EF4-FFF2-40B4-BE49-F238E27FC236}">
                  <a16:creationId xmlns:a16="http://schemas.microsoft.com/office/drawing/2014/main" id="{802DBE4E-999E-85F2-9011-F21271BC8A31}"/>
                </a:ext>
              </a:extLst>
            </p:cNvPr>
            <p:cNvSpPr/>
            <p:nvPr/>
          </p:nvSpPr>
          <p:spPr>
            <a:xfrm>
              <a:off x="1156983" y="1007197"/>
              <a:ext cx="178433" cy="178432"/>
            </a:xfrm>
            <a:prstGeom prst="ellipse">
              <a:avLst/>
            </a:prstGeom>
            <a:solidFill>
              <a:srgbClr val="24A35F"/>
            </a:solidFill>
            <a:ln w="12700" cap="flat" cmpd="sng">
              <a:solidFill>
                <a:srgbClr val="24A3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0" name="Google Shape;368;p9">
              <a:extLst>
                <a:ext uri="{FF2B5EF4-FFF2-40B4-BE49-F238E27FC236}">
                  <a16:creationId xmlns:a16="http://schemas.microsoft.com/office/drawing/2014/main" id="{89930357-8E36-54E9-73E1-CB0A40414509}"/>
                </a:ext>
              </a:extLst>
            </p:cNvPr>
            <p:cNvSpPr/>
            <p:nvPr/>
          </p:nvSpPr>
          <p:spPr>
            <a:xfrm>
              <a:off x="789396" y="1007197"/>
              <a:ext cx="178433" cy="178432"/>
            </a:xfrm>
            <a:prstGeom prst="ellipse">
              <a:avLst/>
            </a:prstGeom>
            <a:solidFill>
              <a:srgbClr val="26A45B"/>
            </a:solidFill>
            <a:ln w="12700" cap="flat" cmpd="sng">
              <a:solidFill>
                <a:srgbClr val="26A45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1" name="Google Shape;369;p9">
              <a:extLst>
                <a:ext uri="{FF2B5EF4-FFF2-40B4-BE49-F238E27FC236}">
                  <a16:creationId xmlns:a16="http://schemas.microsoft.com/office/drawing/2014/main" id="{CCA435E7-01C0-0CD8-358F-09C3188D1976}"/>
                </a:ext>
              </a:extLst>
            </p:cNvPr>
            <p:cNvSpPr/>
            <p:nvPr/>
          </p:nvSpPr>
          <p:spPr>
            <a:xfrm>
              <a:off x="421179" y="1007197"/>
              <a:ext cx="178433" cy="178432"/>
            </a:xfrm>
            <a:prstGeom prst="ellipse">
              <a:avLst/>
            </a:prstGeom>
            <a:solidFill>
              <a:srgbClr val="28A558"/>
            </a:solidFill>
            <a:ln w="12700" cap="flat" cmpd="sng">
              <a:solidFill>
                <a:srgbClr val="28A55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2" name="Google Shape;370;p9">
              <a:extLst>
                <a:ext uri="{FF2B5EF4-FFF2-40B4-BE49-F238E27FC236}">
                  <a16:creationId xmlns:a16="http://schemas.microsoft.com/office/drawing/2014/main" id="{359C5CE9-3828-C4BF-1C56-1709F1125F4E}"/>
                </a:ext>
              </a:extLst>
            </p:cNvPr>
            <p:cNvSpPr/>
            <p:nvPr/>
          </p:nvSpPr>
          <p:spPr>
            <a:xfrm>
              <a:off x="53593" y="1007197"/>
              <a:ext cx="178433" cy="178432"/>
            </a:xfrm>
            <a:prstGeom prst="ellipse">
              <a:avLst/>
            </a:prstGeom>
            <a:solidFill>
              <a:srgbClr val="2AA657"/>
            </a:solidFill>
            <a:ln w="12700" cap="flat" cmpd="sng">
              <a:solidFill>
                <a:srgbClr val="2AA65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3" name="Google Shape;371;p9">
              <a:extLst>
                <a:ext uri="{FF2B5EF4-FFF2-40B4-BE49-F238E27FC236}">
                  <a16:creationId xmlns:a16="http://schemas.microsoft.com/office/drawing/2014/main" id="{07BE86E8-9E48-A5BD-026B-8FCA940ED3DE}"/>
                </a:ext>
              </a:extLst>
            </p:cNvPr>
            <p:cNvSpPr/>
            <p:nvPr/>
          </p:nvSpPr>
          <p:spPr>
            <a:xfrm>
              <a:off x="51071" y="566282"/>
              <a:ext cx="2012583" cy="44573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4" name="Google Shape;372;p9">
              <a:extLst>
                <a:ext uri="{FF2B5EF4-FFF2-40B4-BE49-F238E27FC236}">
                  <a16:creationId xmlns:a16="http://schemas.microsoft.com/office/drawing/2014/main" id="{64FEA919-B911-AAB9-E2EB-0793931AF54A}"/>
                </a:ext>
              </a:extLst>
            </p:cNvPr>
            <p:cNvSpPr txBox="1"/>
            <p:nvPr/>
          </p:nvSpPr>
          <p:spPr>
            <a:xfrm>
              <a:off x="-2476879" y="783113"/>
              <a:ext cx="2507842" cy="445737"/>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1"/>
                </a:buClr>
                <a:buSzPts val="1300"/>
                <a:buFont typeface="Calibri"/>
                <a:buNone/>
              </a:pPr>
              <a:r>
                <a:rPr lang="en-GB" sz="2100" b="1" dirty="0">
                  <a:solidFill>
                    <a:srgbClr val="26A45B"/>
                  </a:solidFill>
                  <a:latin typeface="Calibri"/>
                  <a:ea typeface="Calibri"/>
                  <a:cs typeface="Calibri"/>
                  <a:sym typeface="Calibri"/>
                </a:rPr>
                <a:t>Metody ochrany půdy a prevence eroze</a:t>
              </a:r>
              <a:endParaRPr sz="2100" dirty="0">
                <a:solidFill>
                  <a:srgbClr val="26A45B"/>
                </a:solidFill>
                <a:latin typeface="Calibri"/>
                <a:ea typeface="Calibri"/>
                <a:cs typeface="Calibri"/>
                <a:sym typeface="Calibri"/>
              </a:endParaRPr>
            </a:p>
          </p:txBody>
        </p:sp>
        <p:sp>
          <p:nvSpPr>
            <p:cNvPr id="25" name="Google Shape;373;p9">
              <a:extLst>
                <a:ext uri="{FF2B5EF4-FFF2-40B4-BE49-F238E27FC236}">
                  <a16:creationId xmlns:a16="http://schemas.microsoft.com/office/drawing/2014/main" id="{0CB43D96-BD82-FA9D-257C-1088F59144E5}"/>
                </a:ext>
              </a:extLst>
            </p:cNvPr>
            <p:cNvSpPr/>
            <p:nvPr/>
          </p:nvSpPr>
          <p:spPr>
            <a:xfrm>
              <a:off x="1991145" y="1849414"/>
              <a:ext cx="356867" cy="356521"/>
            </a:xfrm>
            <a:prstGeom prst="ellipse">
              <a:avLst/>
            </a:prstGeom>
            <a:solidFill>
              <a:srgbClr val="2FA751"/>
            </a:solidFill>
            <a:ln w="12700" cap="flat" cmpd="sng">
              <a:solidFill>
                <a:srgbClr val="2FA75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6" name="Google Shape;374;p9">
              <a:extLst>
                <a:ext uri="{FF2B5EF4-FFF2-40B4-BE49-F238E27FC236}">
                  <a16:creationId xmlns:a16="http://schemas.microsoft.com/office/drawing/2014/main" id="{ACD2D491-F11F-D522-286D-4DC12CC065E8}"/>
                </a:ext>
              </a:extLst>
            </p:cNvPr>
            <p:cNvSpPr/>
            <p:nvPr/>
          </p:nvSpPr>
          <p:spPr>
            <a:xfrm>
              <a:off x="1695437" y="1922440"/>
              <a:ext cx="178433" cy="178432"/>
            </a:xfrm>
            <a:prstGeom prst="ellipse">
              <a:avLst/>
            </a:prstGeom>
            <a:solidFill>
              <a:srgbClr val="31A74F"/>
            </a:solidFill>
            <a:ln w="12700" cap="flat" cmpd="sng">
              <a:solidFill>
                <a:srgbClr val="31A74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7" name="Google Shape;375;p9">
              <a:extLst>
                <a:ext uri="{FF2B5EF4-FFF2-40B4-BE49-F238E27FC236}">
                  <a16:creationId xmlns:a16="http://schemas.microsoft.com/office/drawing/2014/main" id="{7AE318BD-A684-DF37-90F7-CAC1919F4746}"/>
                </a:ext>
              </a:extLst>
            </p:cNvPr>
            <p:cNvSpPr/>
            <p:nvPr/>
          </p:nvSpPr>
          <p:spPr>
            <a:xfrm>
              <a:off x="1356223" y="1922440"/>
              <a:ext cx="178433" cy="178432"/>
            </a:xfrm>
            <a:prstGeom prst="ellipse">
              <a:avLst/>
            </a:prstGeom>
            <a:solidFill>
              <a:srgbClr val="33A84C"/>
            </a:solidFill>
            <a:ln w="12700" cap="flat" cmpd="sng">
              <a:solidFill>
                <a:srgbClr val="33A84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8" name="Google Shape;376;p9">
              <a:extLst>
                <a:ext uri="{FF2B5EF4-FFF2-40B4-BE49-F238E27FC236}">
                  <a16:creationId xmlns:a16="http://schemas.microsoft.com/office/drawing/2014/main" id="{2E2A1213-9C34-3BA8-349D-D7FAA6428E10}"/>
                </a:ext>
              </a:extLst>
            </p:cNvPr>
            <p:cNvSpPr/>
            <p:nvPr/>
          </p:nvSpPr>
          <p:spPr>
            <a:xfrm>
              <a:off x="1017640" y="1922440"/>
              <a:ext cx="178433" cy="178432"/>
            </a:xfrm>
            <a:prstGeom prst="ellipse">
              <a:avLst/>
            </a:prstGeom>
            <a:solidFill>
              <a:srgbClr val="35A94A"/>
            </a:solidFill>
            <a:ln w="12700" cap="flat" cmpd="sng">
              <a:solidFill>
                <a:srgbClr val="35A94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9" name="Google Shape;377;p9">
              <a:extLst>
                <a:ext uri="{FF2B5EF4-FFF2-40B4-BE49-F238E27FC236}">
                  <a16:creationId xmlns:a16="http://schemas.microsoft.com/office/drawing/2014/main" id="{18F56333-C0A0-6AEA-4167-8E26F066B4BD}"/>
                </a:ext>
              </a:extLst>
            </p:cNvPr>
            <p:cNvSpPr/>
            <p:nvPr/>
          </p:nvSpPr>
          <p:spPr>
            <a:xfrm>
              <a:off x="679057" y="1922440"/>
              <a:ext cx="178433" cy="178432"/>
            </a:xfrm>
            <a:prstGeom prst="ellipse">
              <a:avLst/>
            </a:prstGeom>
            <a:solidFill>
              <a:srgbClr val="37AA48"/>
            </a:solidFill>
            <a:ln w="12700" cap="flat" cmpd="sng">
              <a:solidFill>
                <a:srgbClr val="37AA4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0" name="Google Shape;378;p9">
              <a:extLst>
                <a:ext uri="{FF2B5EF4-FFF2-40B4-BE49-F238E27FC236}">
                  <a16:creationId xmlns:a16="http://schemas.microsoft.com/office/drawing/2014/main" id="{2F3A2514-A71B-FFA3-179C-95380978375A}"/>
                </a:ext>
              </a:extLst>
            </p:cNvPr>
            <p:cNvSpPr/>
            <p:nvPr/>
          </p:nvSpPr>
          <p:spPr>
            <a:xfrm>
              <a:off x="339844" y="1922440"/>
              <a:ext cx="178433" cy="178432"/>
            </a:xfrm>
            <a:prstGeom prst="ellipse">
              <a:avLst/>
            </a:prstGeom>
            <a:solidFill>
              <a:srgbClr val="3BA946"/>
            </a:solidFill>
            <a:ln w="12700" cap="flat" cmpd="sng">
              <a:solidFill>
                <a:srgbClr val="3BA94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1" name="Google Shape;379;p9">
              <a:extLst>
                <a:ext uri="{FF2B5EF4-FFF2-40B4-BE49-F238E27FC236}">
                  <a16:creationId xmlns:a16="http://schemas.microsoft.com/office/drawing/2014/main" id="{7F2C0B78-F746-B3B4-8AB2-0BF8E1423AAE}"/>
                </a:ext>
              </a:extLst>
            </p:cNvPr>
            <p:cNvSpPr/>
            <p:nvPr/>
          </p:nvSpPr>
          <p:spPr>
            <a:xfrm>
              <a:off x="1261" y="1922440"/>
              <a:ext cx="178433" cy="178432"/>
            </a:xfrm>
            <a:prstGeom prst="ellipse">
              <a:avLst/>
            </a:prstGeom>
            <a:solidFill>
              <a:srgbClr val="3DAA44"/>
            </a:solidFill>
            <a:ln w="12700" cap="flat" cmpd="sng">
              <a:solidFill>
                <a:srgbClr val="3DAA4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2" name="Google Shape;380;p9">
              <a:extLst>
                <a:ext uri="{FF2B5EF4-FFF2-40B4-BE49-F238E27FC236}">
                  <a16:creationId xmlns:a16="http://schemas.microsoft.com/office/drawing/2014/main" id="{6EF10A89-9562-B278-32F4-66EC33465BC3}"/>
                </a:ext>
              </a:extLst>
            </p:cNvPr>
            <p:cNvSpPr/>
            <p:nvPr/>
          </p:nvSpPr>
          <p:spPr>
            <a:xfrm>
              <a:off x="0" y="1483248"/>
              <a:ext cx="1872610" cy="44573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3" name="Google Shape;381;p9">
              <a:extLst>
                <a:ext uri="{FF2B5EF4-FFF2-40B4-BE49-F238E27FC236}">
                  <a16:creationId xmlns:a16="http://schemas.microsoft.com/office/drawing/2014/main" id="{B4D49E6B-B396-9CC1-B8C2-398AB37CEC16}"/>
                </a:ext>
              </a:extLst>
            </p:cNvPr>
            <p:cNvSpPr txBox="1"/>
            <p:nvPr/>
          </p:nvSpPr>
          <p:spPr>
            <a:xfrm>
              <a:off x="-2696275" y="1885217"/>
              <a:ext cx="2507843" cy="445737"/>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1"/>
                </a:buClr>
                <a:buSzPts val="1300"/>
                <a:buFont typeface="Calibri"/>
                <a:buNone/>
              </a:pPr>
              <a:r>
                <a:rPr lang="en-GB" sz="2100" b="1" dirty="0">
                  <a:solidFill>
                    <a:srgbClr val="8DC641"/>
                  </a:solidFill>
                  <a:latin typeface="Calibri"/>
                  <a:ea typeface="Calibri"/>
                  <a:cs typeface="Calibri"/>
                  <a:sym typeface="Calibri"/>
                </a:rPr>
                <a:t>Zvyšování úrodnosti půdy a hospodaření s živinami</a:t>
              </a:r>
              <a:endParaRPr sz="2100" dirty="0">
                <a:solidFill>
                  <a:srgbClr val="8DC641"/>
                </a:solidFill>
                <a:latin typeface="Calibri"/>
                <a:ea typeface="Calibri"/>
                <a:cs typeface="Calibri"/>
                <a:sym typeface="Calibri"/>
              </a:endParaRPr>
            </a:p>
          </p:txBody>
        </p:sp>
        <p:sp>
          <p:nvSpPr>
            <p:cNvPr id="34" name="Google Shape;382;p9">
              <a:extLst>
                <a:ext uri="{FF2B5EF4-FFF2-40B4-BE49-F238E27FC236}">
                  <a16:creationId xmlns:a16="http://schemas.microsoft.com/office/drawing/2014/main" id="{A4209EF5-A99E-F710-889C-95A91B262E7F}"/>
                </a:ext>
              </a:extLst>
            </p:cNvPr>
            <p:cNvSpPr/>
            <p:nvPr/>
          </p:nvSpPr>
          <p:spPr>
            <a:xfrm>
              <a:off x="1991145" y="2706098"/>
              <a:ext cx="356867" cy="356521"/>
            </a:xfrm>
            <a:prstGeom prst="ellipse">
              <a:avLst/>
            </a:prstGeom>
            <a:solidFill>
              <a:srgbClr val="3FAA44"/>
            </a:solidFill>
            <a:ln w="12700" cap="flat" cmpd="sng">
              <a:solidFill>
                <a:srgbClr val="3FAA4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5" name="Google Shape;383;p9">
              <a:extLst>
                <a:ext uri="{FF2B5EF4-FFF2-40B4-BE49-F238E27FC236}">
                  <a16:creationId xmlns:a16="http://schemas.microsoft.com/office/drawing/2014/main" id="{2E64278C-8E4A-1F56-DADB-6787B731DD92}"/>
                </a:ext>
              </a:extLst>
            </p:cNvPr>
            <p:cNvSpPr/>
            <p:nvPr/>
          </p:nvSpPr>
          <p:spPr>
            <a:xfrm>
              <a:off x="1695437" y="2918288"/>
              <a:ext cx="178433" cy="178432"/>
            </a:xfrm>
            <a:prstGeom prst="ellipse">
              <a:avLst/>
            </a:prstGeom>
            <a:solidFill>
              <a:srgbClr val="42AB43"/>
            </a:solidFill>
            <a:ln w="12700" cap="flat" cmpd="sng">
              <a:solidFill>
                <a:srgbClr val="42AB4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6" name="Google Shape;384;p9">
              <a:extLst>
                <a:ext uri="{FF2B5EF4-FFF2-40B4-BE49-F238E27FC236}">
                  <a16:creationId xmlns:a16="http://schemas.microsoft.com/office/drawing/2014/main" id="{F89AA372-89A8-9B35-44A7-C0FFABD93D7B}"/>
                </a:ext>
              </a:extLst>
            </p:cNvPr>
            <p:cNvSpPr/>
            <p:nvPr/>
          </p:nvSpPr>
          <p:spPr>
            <a:xfrm>
              <a:off x="1356223" y="2918288"/>
              <a:ext cx="178433" cy="178432"/>
            </a:xfrm>
            <a:prstGeom prst="ellipse">
              <a:avLst/>
            </a:prstGeom>
            <a:solidFill>
              <a:srgbClr val="47AB44"/>
            </a:solidFill>
            <a:ln w="12700" cap="flat" cmpd="sng">
              <a:solidFill>
                <a:srgbClr val="47AB4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7" name="Google Shape;385;p9">
              <a:extLst>
                <a:ext uri="{FF2B5EF4-FFF2-40B4-BE49-F238E27FC236}">
                  <a16:creationId xmlns:a16="http://schemas.microsoft.com/office/drawing/2014/main" id="{A75FE8B4-416C-8CDB-34BB-D0431CC3BA8A}"/>
                </a:ext>
              </a:extLst>
            </p:cNvPr>
            <p:cNvSpPr/>
            <p:nvPr/>
          </p:nvSpPr>
          <p:spPr>
            <a:xfrm>
              <a:off x="1017640" y="2918288"/>
              <a:ext cx="178433" cy="178432"/>
            </a:xfrm>
            <a:prstGeom prst="ellipse">
              <a:avLst/>
            </a:prstGeom>
            <a:solidFill>
              <a:srgbClr val="4EAC46"/>
            </a:solidFill>
            <a:ln w="12700" cap="flat" cmpd="sng">
              <a:solidFill>
                <a:srgbClr val="4EAC4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8" name="Google Shape;386;p9">
              <a:extLst>
                <a:ext uri="{FF2B5EF4-FFF2-40B4-BE49-F238E27FC236}">
                  <a16:creationId xmlns:a16="http://schemas.microsoft.com/office/drawing/2014/main" id="{28CA8442-BC5E-BBF7-74F1-D920547F8231}"/>
                </a:ext>
              </a:extLst>
            </p:cNvPr>
            <p:cNvSpPr/>
            <p:nvPr/>
          </p:nvSpPr>
          <p:spPr>
            <a:xfrm>
              <a:off x="679057" y="2918288"/>
              <a:ext cx="178433" cy="178432"/>
            </a:xfrm>
            <a:prstGeom prst="ellipse">
              <a:avLst/>
            </a:prstGeom>
            <a:solidFill>
              <a:srgbClr val="53AC49"/>
            </a:solidFill>
            <a:ln w="12700" cap="flat" cmpd="sng">
              <a:solidFill>
                <a:srgbClr val="53AC4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9" name="Google Shape;387;p9">
              <a:extLst>
                <a:ext uri="{FF2B5EF4-FFF2-40B4-BE49-F238E27FC236}">
                  <a16:creationId xmlns:a16="http://schemas.microsoft.com/office/drawing/2014/main" id="{0A409915-1F6E-AB3A-14A7-13BF42046D12}"/>
                </a:ext>
              </a:extLst>
            </p:cNvPr>
            <p:cNvSpPr/>
            <p:nvPr/>
          </p:nvSpPr>
          <p:spPr>
            <a:xfrm>
              <a:off x="339844" y="2918288"/>
              <a:ext cx="178433" cy="178432"/>
            </a:xfrm>
            <a:prstGeom prst="ellipse">
              <a:avLst/>
            </a:prstGeom>
            <a:solidFill>
              <a:srgbClr val="59AB4D"/>
            </a:solidFill>
            <a:ln w="12700" cap="flat" cmpd="sng">
              <a:solidFill>
                <a:srgbClr val="59AB4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0" name="Google Shape;388;p9">
              <a:extLst>
                <a:ext uri="{FF2B5EF4-FFF2-40B4-BE49-F238E27FC236}">
                  <a16:creationId xmlns:a16="http://schemas.microsoft.com/office/drawing/2014/main" id="{13A9BF2A-D60E-A2D7-82F2-9A737C898CC0}"/>
                </a:ext>
              </a:extLst>
            </p:cNvPr>
            <p:cNvSpPr/>
            <p:nvPr/>
          </p:nvSpPr>
          <p:spPr>
            <a:xfrm>
              <a:off x="1261" y="2918288"/>
              <a:ext cx="178433" cy="178432"/>
            </a:xfrm>
            <a:prstGeom prst="ellipse">
              <a:avLst/>
            </a:prstGeom>
            <a:solidFill>
              <a:srgbClr val="5FAB4F"/>
            </a:solidFill>
            <a:ln w="12700" cap="flat" cmpd="sng">
              <a:solidFill>
                <a:srgbClr val="5FAB4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1" name="Google Shape;389;p9">
              <a:extLst>
                <a:ext uri="{FF2B5EF4-FFF2-40B4-BE49-F238E27FC236}">
                  <a16:creationId xmlns:a16="http://schemas.microsoft.com/office/drawing/2014/main" id="{47FDE239-C643-C0C6-618E-1DF8E466BC0B}"/>
                </a:ext>
              </a:extLst>
            </p:cNvPr>
            <p:cNvSpPr/>
            <p:nvPr/>
          </p:nvSpPr>
          <p:spPr>
            <a:xfrm>
              <a:off x="0" y="2477029"/>
              <a:ext cx="1872610" cy="44573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2" name="Google Shape;390;p9">
              <a:extLst>
                <a:ext uri="{FF2B5EF4-FFF2-40B4-BE49-F238E27FC236}">
                  <a16:creationId xmlns:a16="http://schemas.microsoft.com/office/drawing/2014/main" id="{6806E5F1-1F29-FB45-777B-355802465560}"/>
                </a:ext>
              </a:extLst>
            </p:cNvPr>
            <p:cNvSpPr txBox="1"/>
            <p:nvPr/>
          </p:nvSpPr>
          <p:spPr>
            <a:xfrm>
              <a:off x="-2696275" y="2809895"/>
              <a:ext cx="2780201" cy="445737"/>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1"/>
                </a:buClr>
                <a:buSzPts val="1300"/>
                <a:buFont typeface="Calibri"/>
                <a:buNone/>
              </a:pPr>
              <a:r>
                <a:rPr lang="en-GB" sz="2100" b="1" dirty="0">
                  <a:solidFill>
                    <a:srgbClr val="3DAA44"/>
                  </a:solidFill>
                  <a:latin typeface="Calibri"/>
                  <a:ea typeface="Calibri"/>
                  <a:cs typeface="Calibri"/>
                  <a:sym typeface="Calibri"/>
                </a:rPr>
                <a:t>Postupy pro </a:t>
              </a:r>
              <a:r>
                <a:rPr lang="cs-CZ" sz="2100" b="1" dirty="0">
                  <a:solidFill>
                    <a:srgbClr val="3DAA44"/>
                  </a:solidFill>
                  <a:latin typeface="Calibri"/>
                  <a:ea typeface="Calibri"/>
                  <a:cs typeface="Calibri"/>
                  <a:sym typeface="Calibri"/>
                </a:rPr>
                <a:t>organicky bohatou půdu</a:t>
              </a:r>
              <a:endParaRPr sz="2100" dirty="0">
                <a:solidFill>
                  <a:srgbClr val="3DAA44"/>
                </a:solidFill>
                <a:latin typeface="Calibri"/>
                <a:ea typeface="Calibri"/>
                <a:cs typeface="Calibri"/>
                <a:sym typeface="Calibri"/>
              </a:endParaRPr>
            </a:p>
          </p:txBody>
        </p:sp>
        <p:sp>
          <p:nvSpPr>
            <p:cNvPr id="43" name="Google Shape;391;p9">
              <a:extLst>
                <a:ext uri="{FF2B5EF4-FFF2-40B4-BE49-F238E27FC236}">
                  <a16:creationId xmlns:a16="http://schemas.microsoft.com/office/drawing/2014/main" id="{E911E72A-7095-95B0-B935-57A520EF1707}"/>
                </a:ext>
              </a:extLst>
            </p:cNvPr>
            <p:cNvSpPr/>
            <p:nvPr/>
          </p:nvSpPr>
          <p:spPr>
            <a:xfrm>
              <a:off x="2461505" y="3322001"/>
              <a:ext cx="356867" cy="356521"/>
            </a:xfrm>
            <a:prstGeom prst="ellipse">
              <a:avLst/>
            </a:prstGeom>
            <a:solidFill>
              <a:srgbClr val="65AC52"/>
            </a:solidFill>
            <a:ln w="12700" cap="flat" cmpd="sng">
              <a:solidFill>
                <a:srgbClr val="65AC5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4" name="Google Shape;392;p9">
              <a:extLst>
                <a:ext uri="{FF2B5EF4-FFF2-40B4-BE49-F238E27FC236}">
                  <a16:creationId xmlns:a16="http://schemas.microsoft.com/office/drawing/2014/main" id="{409E9F83-259C-8D3A-0143-A107A55E5973}"/>
                </a:ext>
              </a:extLst>
            </p:cNvPr>
            <p:cNvSpPr/>
            <p:nvPr/>
          </p:nvSpPr>
          <p:spPr>
            <a:xfrm>
              <a:off x="2257220" y="3664055"/>
              <a:ext cx="178433" cy="178432"/>
            </a:xfrm>
            <a:prstGeom prst="ellipse">
              <a:avLst/>
            </a:prstGeom>
            <a:solidFill>
              <a:srgbClr val="6AAB55"/>
            </a:solidFill>
            <a:ln w="12700" cap="flat" cmpd="sng">
              <a:solidFill>
                <a:srgbClr val="6AAB5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5" name="Google Shape;393;p9">
              <a:extLst>
                <a:ext uri="{FF2B5EF4-FFF2-40B4-BE49-F238E27FC236}">
                  <a16:creationId xmlns:a16="http://schemas.microsoft.com/office/drawing/2014/main" id="{6995DD50-BBFF-D266-B475-18087CFDC374}"/>
                </a:ext>
              </a:extLst>
            </p:cNvPr>
            <p:cNvSpPr/>
            <p:nvPr/>
          </p:nvSpPr>
          <p:spPr>
            <a:xfrm>
              <a:off x="1890264" y="3832498"/>
              <a:ext cx="178433" cy="178432"/>
            </a:xfrm>
            <a:prstGeom prst="ellipse">
              <a:avLst/>
            </a:prstGeom>
            <a:solidFill>
              <a:srgbClr val="6EAB58"/>
            </a:solidFill>
            <a:ln w="12700" cap="flat" cmpd="sng">
              <a:solidFill>
                <a:srgbClr val="6EAB5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6" name="Google Shape;394;p9">
              <a:extLst>
                <a:ext uri="{FF2B5EF4-FFF2-40B4-BE49-F238E27FC236}">
                  <a16:creationId xmlns:a16="http://schemas.microsoft.com/office/drawing/2014/main" id="{07FDA332-31E0-FCC2-5557-BBE9A8C473C1}"/>
                </a:ext>
              </a:extLst>
            </p:cNvPr>
            <p:cNvSpPr/>
            <p:nvPr/>
          </p:nvSpPr>
          <p:spPr>
            <a:xfrm>
              <a:off x="1522678" y="3832498"/>
              <a:ext cx="178433" cy="178432"/>
            </a:xfrm>
            <a:prstGeom prst="ellipse">
              <a:avLst/>
            </a:prstGeom>
            <a:solidFill>
              <a:srgbClr val="75AA5C"/>
            </a:solidFill>
            <a:ln w="12700" cap="flat" cmpd="sng">
              <a:solidFill>
                <a:srgbClr val="75AA5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7" name="Google Shape;395;p9">
              <a:extLst>
                <a:ext uri="{FF2B5EF4-FFF2-40B4-BE49-F238E27FC236}">
                  <a16:creationId xmlns:a16="http://schemas.microsoft.com/office/drawing/2014/main" id="{C34EDF26-F03F-2C90-13EF-72C6494947FA}"/>
                </a:ext>
              </a:extLst>
            </p:cNvPr>
            <p:cNvSpPr/>
            <p:nvPr/>
          </p:nvSpPr>
          <p:spPr>
            <a:xfrm>
              <a:off x="1155722" y="3832498"/>
              <a:ext cx="178433" cy="178432"/>
            </a:xfrm>
            <a:prstGeom prst="ellipse">
              <a:avLst/>
            </a:prstGeom>
            <a:solidFill>
              <a:srgbClr val="79A861"/>
            </a:solidFill>
            <a:ln w="12700" cap="flat" cmpd="sng">
              <a:solidFill>
                <a:srgbClr val="79A86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8" name="Google Shape;396;p9">
              <a:extLst>
                <a:ext uri="{FF2B5EF4-FFF2-40B4-BE49-F238E27FC236}">
                  <a16:creationId xmlns:a16="http://schemas.microsoft.com/office/drawing/2014/main" id="{299BBAB2-0621-3DED-2045-0A06E4C6B8AD}"/>
                </a:ext>
              </a:extLst>
            </p:cNvPr>
            <p:cNvSpPr/>
            <p:nvPr/>
          </p:nvSpPr>
          <p:spPr>
            <a:xfrm>
              <a:off x="788766" y="3832498"/>
              <a:ext cx="178433" cy="178432"/>
            </a:xfrm>
            <a:prstGeom prst="ellipse">
              <a:avLst/>
            </a:prstGeom>
            <a:solidFill>
              <a:srgbClr val="7EA764"/>
            </a:solidFill>
            <a:ln w="12700" cap="flat" cmpd="sng">
              <a:solidFill>
                <a:srgbClr val="7EA7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9" name="Google Shape;397;p9">
              <a:extLst>
                <a:ext uri="{FF2B5EF4-FFF2-40B4-BE49-F238E27FC236}">
                  <a16:creationId xmlns:a16="http://schemas.microsoft.com/office/drawing/2014/main" id="{294D059B-29CF-37DA-A6EF-544425782D29}"/>
                </a:ext>
              </a:extLst>
            </p:cNvPr>
            <p:cNvSpPr/>
            <p:nvPr/>
          </p:nvSpPr>
          <p:spPr>
            <a:xfrm>
              <a:off x="421179" y="3832498"/>
              <a:ext cx="178433" cy="178432"/>
            </a:xfrm>
            <a:prstGeom prst="ellipse">
              <a:avLst/>
            </a:prstGeom>
            <a:solidFill>
              <a:srgbClr val="81A767"/>
            </a:solidFill>
            <a:ln w="12700" cap="flat" cmpd="sng">
              <a:solidFill>
                <a:srgbClr val="81A76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50" name="Google Shape;398;p9">
              <a:extLst>
                <a:ext uri="{FF2B5EF4-FFF2-40B4-BE49-F238E27FC236}">
                  <a16:creationId xmlns:a16="http://schemas.microsoft.com/office/drawing/2014/main" id="{AF9498DD-5D8A-2B68-F585-9BD3D9E65C51}"/>
                </a:ext>
              </a:extLst>
            </p:cNvPr>
            <p:cNvSpPr/>
            <p:nvPr/>
          </p:nvSpPr>
          <p:spPr>
            <a:xfrm>
              <a:off x="54223" y="3832498"/>
              <a:ext cx="178433" cy="178432"/>
            </a:xfrm>
            <a:prstGeom prst="ellipse">
              <a:avLst/>
            </a:prstGeom>
            <a:solidFill>
              <a:srgbClr val="86A66B"/>
            </a:solidFill>
            <a:ln w="12700" cap="flat" cmpd="sng">
              <a:solidFill>
                <a:srgbClr val="86A66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51" name="Google Shape;399;p9">
              <a:extLst>
                <a:ext uri="{FF2B5EF4-FFF2-40B4-BE49-F238E27FC236}">
                  <a16:creationId xmlns:a16="http://schemas.microsoft.com/office/drawing/2014/main" id="{ECC96A12-D05A-22A4-3971-3FCE7974BC54}"/>
                </a:ext>
              </a:extLst>
            </p:cNvPr>
            <p:cNvSpPr/>
            <p:nvPr/>
          </p:nvSpPr>
          <p:spPr>
            <a:xfrm>
              <a:off x="51071" y="3385383"/>
              <a:ext cx="2012583" cy="44573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52" name="Google Shape;400;p9">
              <a:extLst>
                <a:ext uri="{FF2B5EF4-FFF2-40B4-BE49-F238E27FC236}">
                  <a16:creationId xmlns:a16="http://schemas.microsoft.com/office/drawing/2014/main" id="{AB225687-9C73-4D89-4B4C-7AD343599DFE}"/>
                </a:ext>
              </a:extLst>
            </p:cNvPr>
            <p:cNvSpPr txBox="1"/>
            <p:nvPr/>
          </p:nvSpPr>
          <p:spPr>
            <a:xfrm>
              <a:off x="-2568907" y="3698845"/>
              <a:ext cx="2507843" cy="445737"/>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1"/>
                </a:buClr>
                <a:buSzPts val="1300"/>
                <a:buFont typeface="Calibri"/>
                <a:buNone/>
              </a:pPr>
              <a:r>
                <a:rPr lang="en-GB" sz="2100" b="1" dirty="0">
                  <a:solidFill>
                    <a:srgbClr val="86A66B"/>
                  </a:solidFill>
                  <a:latin typeface="Calibri"/>
                  <a:ea typeface="Calibri"/>
                  <a:cs typeface="Calibri"/>
                  <a:sym typeface="Calibri"/>
                </a:rPr>
                <a:t>Systémy pro řízení zdraví půdy</a:t>
              </a:r>
              <a:endParaRPr sz="2100" dirty="0">
                <a:solidFill>
                  <a:srgbClr val="86A66B"/>
                </a:solidFill>
                <a:latin typeface="Calibri"/>
                <a:ea typeface="Calibri"/>
                <a:cs typeface="Calibri"/>
                <a:sym typeface="Calibri"/>
              </a:endParaRPr>
            </a:p>
          </p:txBody>
        </p:sp>
      </p:grpSp>
      <p:sp>
        <p:nvSpPr>
          <p:cNvPr id="53" name="Google Shape;402;p9">
            <a:extLst>
              <a:ext uri="{FF2B5EF4-FFF2-40B4-BE49-F238E27FC236}">
                <a16:creationId xmlns:a16="http://schemas.microsoft.com/office/drawing/2014/main" id="{A91C9585-68E8-1788-AD5A-262C8ACDF21E}"/>
              </a:ext>
            </a:extLst>
          </p:cNvPr>
          <p:cNvSpPr txBox="1"/>
          <p:nvPr/>
        </p:nvSpPr>
        <p:spPr>
          <a:xfrm>
            <a:off x="9716529" y="2643801"/>
            <a:ext cx="2187538" cy="2308284"/>
          </a:xfrm>
          <a:prstGeom prst="rect">
            <a:avLst/>
          </a:prstGeom>
          <a:solidFill>
            <a:srgbClr val="9FDADF"/>
          </a:solidFill>
          <a:ln>
            <a:noFill/>
          </a:ln>
        </p:spPr>
        <p:txBody>
          <a:bodyPr spcFirstLastPara="1" wrap="square" lIns="91425" tIns="45700" rIns="91425" bIns="45700" anchor="ctr" anchorCtr="0">
            <a:spAutoFit/>
          </a:bodyPr>
          <a:lstStyle/>
          <a:p>
            <a:pPr marR="0" lvl="0" algn="ctr" rtl="0">
              <a:spcBef>
                <a:spcPts val="0"/>
              </a:spcBef>
              <a:spcAft>
                <a:spcPts val="0"/>
              </a:spcAft>
            </a:pPr>
            <a:r>
              <a:rPr lang="cs-CZ" sz="2400" b="0" i="0" dirty="0">
                <a:latin typeface="Calibri"/>
                <a:ea typeface="Calibri"/>
                <a:cs typeface="Calibri"/>
                <a:sym typeface="Calibri"/>
              </a:rPr>
              <a:t>Zdravá půda, bohatá na živiny – plodná, pestře složená, méně náchylná erozi</a:t>
            </a:r>
            <a:endParaRPr sz="2400" dirty="0">
              <a:latin typeface="Calibri"/>
              <a:ea typeface="Calibri"/>
              <a:cs typeface="Calibri"/>
              <a:sym typeface="Calibri"/>
            </a:endParaRPr>
          </a:p>
        </p:txBody>
      </p:sp>
      <p:sp>
        <p:nvSpPr>
          <p:cNvPr id="54" name="TextBox 53">
            <a:extLst>
              <a:ext uri="{FF2B5EF4-FFF2-40B4-BE49-F238E27FC236}">
                <a16:creationId xmlns:a16="http://schemas.microsoft.com/office/drawing/2014/main" id="{A61DF435-9ECA-074A-CCF4-565149B74379}"/>
              </a:ext>
            </a:extLst>
          </p:cNvPr>
          <p:cNvSpPr txBox="1"/>
          <p:nvPr/>
        </p:nvSpPr>
        <p:spPr>
          <a:xfrm>
            <a:off x="671739" y="257175"/>
            <a:ext cx="10815411" cy="646331"/>
          </a:xfrm>
          <a:prstGeom prst="rect">
            <a:avLst/>
          </a:prstGeom>
          <a:noFill/>
        </p:spPr>
        <p:txBody>
          <a:bodyPr wrap="square" rtlCol="0">
            <a:spAutoFit/>
          </a:bodyPr>
          <a:lstStyle/>
          <a:p>
            <a:pPr algn="ctr"/>
            <a:r>
              <a:rPr lang="en-IE" sz="3600" b="1" dirty="0">
                <a:latin typeface="Calibri" panose="020F0502020204030204" pitchFamily="34" charset="0"/>
                <a:ea typeface="Calibri" panose="020F0502020204030204" pitchFamily="34" charset="0"/>
                <a:cs typeface="Calibri" panose="020F0502020204030204" pitchFamily="34" charset="0"/>
              </a:rPr>
              <a:t>Základní prvky systémů hospodaření s půdou</a:t>
            </a:r>
          </a:p>
        </p:txBody>
      </p:sp>
    </p:spTree>
    <p:extLst>
      <p:ext uri="{BB962C8B-B14F-4D97-AF65-F5344CB8AC3E}">
        <p14:creationId xmlns:p14="http://schemas.microsoft.com/office/powerpoint/2010/main" val="935481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407" name="Google Shape;407;p10"/>
          <p:cNvGrpSpPr/>
          <p:nvPr/>
        </p:nvGrpSpPr>
        <p:grpSpPr>
          <a:xfrm>
            <a:off x="768996" y="1076666"/>
            <a:ext cx="10654006" cy="4962183"/>
            <a:chOff x="4008" y="357001"/>
            <a:chExt cx="10654006" cy="4704664"/>
          </a:xfrm>
        </p:grpSpPr>
        <p:sp>
          <p:nvSpPr>
            <p:cNvPr id="408" name="Google Shape;408;p10"/>
            <p:cNvSpPr/>
            <p:nvPr/>
          </p:nvSpPr>
          <p:spPr>
            <a:xfrm>
              <a:off x="4008" y="357001"/>
              <a:ext cx="2410408" cy="951133"/>
            </a:xfrm>
            <a:prstGeom prst="rect">
              <a:avLst/>
            </a:prstGeom>
            <a:solidFill>
              <a:srgbClr val="0A938E"/>
            </a:solidFill>
            <a:ln w="12700" cap="flat" cmpd="sng">
              <a:solidFill>
                <a:srgbClr val="0A938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0"/>
            <p:cNvSpPr txBox="1"/>
            <p:nvPr/>
          </p:nvSpPr>
          <p:spPr>
            <a:xfrm>
              <a:off x="4008" y="357001"/>
              <a:ext cx="2410408" cy="951133"/>
            </a:xfrm>
            <a:prstGeom prst="rect">
              <a:avLst/>
            </a:prstGeom>
            <a:noFill/>
            <a:ln>
              <a:noFill/>
            </a:ln>
          </p:spPr>
          <p:txBody>
            <a:bodyPr spcFirstLastPara="1" wrap="square" lIns="135125" tIns="77200" rIns="135125" bIns="7720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GB" sz="1900" b="1">
                  <a:solidFill>
                    <a:schemeClr val="lt1"/>
                  </a:solidFill>
                  <a:latin typeface="Calibri"/>
                  <a:ea typeface="Calibri"/>
                  <a:cs typeface="Calibri"/>
                  <a:sym typeface="Calibri"/>
                </a:rPr>
                <a:t>Metody ochrany půdy a prevence eroze:</a:t>
              </a:r>
              <a:endParaRPr sz="1900">
                <a:solidFill>
                  <a:schemeClr val="lt1"/>
                </a:solidFill>
                <a:latin typeface="Calibri"/>
                <a:ea typeface="Calibri"/>
                <a:cs typeface="Calibri"/>
                <a:sym typeface="Calibri"/>
              </a:endParaRPr>
            </a:p>
          </p:txBody>
        </p:sp>
        <p:sp>
          <p:nvSpPr>
            <p:cNvPr id="410" name="Google Shape;410;p10"/>
            <p:cNvSpPr/>
            <p:nvPr/>
          </p:nvSpPr>
          <p:spPr>
            <a:xfrm>
              <a:off x="4008" y="1308135"/>
              <a:ext cx="2410408" cy="3753530"/>
            </a:xfrm>
            <a:prstGeom prst="rect">
              <a:avLst/>
            </a:prstGeom>
            <a:solidFill>
              <a:srgbClr val="CADBDB">
                <a:alpha val="89803"/>
              </a:srgbClr>
            </a:solidFill>
            <a:ln w="12700" cap="flat" cmpd="sng">
              <a:solidFill>
                <a:srgbClr val="CADBD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0"/>
            <p:cNvSpPr txBox="1"/>
            <p:nvPr/>
          </p:nvSpPr>
          <p:spPr>
            <a:xfrm>
              <a:off x="4008" y="1308135"/>
              <a:ext cx="2410408" cy="3753530"/>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Noto Sans Symbols"/>
                <a:buChar char="∙"/>
              </a:pPr>
              <a:r>
                <a:rPr lang="en-GB" sz="1900" b="0" i="0" u="none" strike="noStrike" cap="none" dirty="0">
                  <a:solidFill>
                    <a:schemeClr val="dk1"/>
                  </a:solidFill>
                  <a:latin typeface="Calibri"/>
                  <a:ea typeface="Calibri"/>
                  <a:cs typeface="Calibri"/>
                  <a:sym typeface="Calibri"/>
                </a:rPr>
                <a:t>Mezi metody zmírnění eroze půdy patří </a:t>
              </a:r>
              <a:r>
                <a:rPr lang="en-GB" sz="1900" b="1" i="0" u="none" strike="noStrike" cap="none" dirty="0">
                  <a:solidFill>
                    <a:schemeClr val="dk1"/>
                  </a:solidFill>
                  <a:latin typeface="Calibri"/>
                  <a:ea typeface="Calibri"/>
                  <a:cs typeface="Calibri"/>
                  <a:sym typeface="Calibri"/>
                </a:rPr>
                <a:t>obrysová </a:t>
              </a:r>
              <a:r>
                <a:rPr lang="en-GB" sz="1900" b="1" i="0" u="none" strike="noStrike" cap="none" dirty="0" err="1">
                  <a:solidFill>
                    <a:schemeClr val="dk1"/>
                  </a:solidFill>
                  <a:latin typeface="Calibri"/>
                  <a:ea typeface="Calibri"/>
                  <a:cs typeface="Calibri"/>
                  <a:sym typeface="Calibri"/>
                </a:rPr>
                <a:t>orba </a:t>
              </a:r>
              <a:r>
                <a:rPr lang="en-GB" sz="1900" b="1" i="0" u="none" strike="noStrike" cap="none" dirty="0">
                  <a:solidFill>
                    <a:schemeClr val="dk1"/>
                  </a:solidFill>
                  <a:latin typeface="Calibri"/>
                  <a:ea typeface="Calibri"/>
                  <a:cs typeface="Calibri"/>
                  <a:sym typeface="Calibri"/>
                </a:rPr>
                <a:t>a pěstování krycích plodin</a:t>
              </a:r>
              <a:r>
                <a:rPr lang="en-GB" sz="1900" b="0" i="0" u="none" strike="noStrike" cap="none" dirty="0">
                  <a:solidFill>
                    <a:schemeClr val="dk1"/>
                  </a:solidFill>
                  <a:latin typeface="Calibri"/>
                  <a:ea typeface="Calibri"/>
                  <a:cs typeface="Calibri"/>
                  <a:sym typeface="Calibri"/>
                </a:rPr>
                <a:t>.</a:t>
              </a:r>
              <a:endParaRPr dirty="0"/>
            </a:p>
            <a:p>
              <a:pPr marL="171450" marR="0" lvl="1" indent="-171450" algn="l" rtl="0">
                <a:lnSpc>
                  <a:spcPct val="90000"/>
                </a:lnSpc>
                <a:spcBef>
                  <a:spcPts val="285"/>
                </a:spcBef>
                <a:spcAft>
                  <a:spcPts val="0"/>
                </a:spcAft>
                <a:buClr>
                  <a:schemeClr val="dk1"/>
                </a:buClr>
                <a:buSzPts val="1900"/>
                <a:buFont typeface="Noto Sans Symbols"/>
                <a:buChar char="∙"/>
              </a:pPr>
              <a:r>
                <a:rPr lang="en-GB" sz="1900" b="0" i="0" u="none" strike="noStrike" cap="none" dirty="0">
                  <a:solidFill>
                    <a:schemeClr val="dk1"/>
                  </a:solidFill>
                  <a:latin typeface="Calibri"/>
                  <a:ea typeface="Calibri"/>
                  <a:cs typeface="Calibri"/>
                  <a:sym typeface="Calibri"/>
                </a:rPr>
                <a:t>Důležité jsou postupy, které snižují narušení půdy a zachovávají její složení.</a:t>
              </a:r>
              <a:endParaRPr dirty="0"/>
            </a:p>
          </p:txBody>
        </p:sp>
        <p:sp>
          <p:nvSpPr>
            <p:cNvPr id="412" name="Google Shape;412;p10"/>
            <p:cNvSpPr/>
            <p:nvPr/>
          </p:nvSpPr>
          <p:spPr>
            <a:xfrm>
              <a:off x="2751874" y="357001"/>
              <a:ext cx="2410408" cy="951133"/>
            </a:xfrm>
            <a:prstGeom prst="rect">
              <a:avLst/>
            </a:prstGeom>
            <a:solidFill>
              <a:srgbClr val="21A362"/>
            </a:solidFill>
            <a:ln w="12700" cap="flat" cmpd="sng">
              <a:solidFill>
                <a:srgbClr val="21A36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0"/>
            <p:cNvSpPr txBox="1"/>
            <p:nvPr/>
          </p:nvSpPr>
          <p:spPr>
            <a:xfrm>
              <a:off x="2751874" y="357001"/>
              <a:ext cx="2410408" cy="951133"/>
            </a:xfrm>
            <a:prstGeom prst="rect">
              <a:avLst/>
            </a:prstGeom>
            <a:noFill/>
            <a:ln>
              <a:noFill/>
            </a:ln>
          </p:spPr>
          <p:txBody>
            <a:bodyPr spcFirstLastPara="1" wrap="square" lIns="135125" tIns="77200" rIns="135125" bIns="7720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GB" sz="1900" b="1">
                  <a:solidFill>
                    <a:schemeClr val="lt1"/>
                  </a:solidFill>
                  <a:latin typeface="Calibri"/>
                  <a:ea typeface="Calibri"/>
                  <a:cs typeface="Calibri"/>
                  <a:sym typeface="Calibri"/>
                </a:rPr>
                <a:t>Zvyšování úrodnosti půdy a hospodaření s živinami:</a:t>
              </a:r>
              <a:endParaRPr sz="1900">
                <a:solidFill>
                  <a:schemeClr val="lt1"/>
                </a:solidFill>
                <a:latin typeface="Calibri"/>
                <a:ea typeface="Calibri"/>
                <a:cs typeface="Calibri"/>
                <a:sym typeface="Calibri"/>
              </a:endParaRPr>
            </a:p>
          </p:txBody>
        </p:sp>
        <p:sp>
          <p:nvSpPr>
            <p:cNvPr id="414" name="Google Shape;414;p10"/>
            <p:cNvSpPr/>
            <p:nvPr/>
          </p:nvSpPr>
          <p:spPr>
            <a:xfrm>
              <a:off x="2751874" y="1308135"/>
              <a:ext cx="2410408" cy="3753530"/>
            </a:xfrm>
            <a:prstGeom prst="rect">
              <a:avLst/>
            </a:prstGeom>
            <a:solidFill>
              <a:srgbClr val="CCDBD4">
                <a:alpha val="89803"/>
              </a:srgbClr>
            </a:solidFill>
            <a:ln w="12700" cap="flat" cmpd="sng">
              <a:solidFill>
                <a:srgbClr val="CCDBD4">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txBox="1"/>
            <p:nvPr/>
          </p:nvSpPr>
          <p:spPr>
            <a:xfrm>
              <a:off x="2751874" y="1308135"/>
              <a:ext cx="2410408" cy="3753530"/>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Noto Sans Symbols"/>
                <a:buChar char="∙"/>
              </a:pPr>
              <a:r>
                <a:rPr lang="en-GB" sz="1900" b="0" i="0" u="none" strike="noStrike" cap="none" dirty="0" err="1">
                  <a:solidFill>
                    <a:schemeClr val="dk1"/>
                  </a:solidFill>
                  <a:latin typeface="Calibri"/>
                  <a:ea typeface="Calibri"/>
                  <a:cs typeface="Calibri"/>
                  <a:sym typeface="Calibri"/>
                </a:rPr>
                <a:t>Poznání</a:t>
              </a:r>
              <a:r>
                <a:rPr lang="en-GB" sz="1900" b="0" i="0" u="none" strike="noStrike" cap="none" dirty="0">
                  <a:solidFill>
                    <a:schemeClr val="dk1"/>
                  </a:solidFill>
                  <a:latin typeface="Calibri"/>
                  <a:ea typeface="Calibri"/>
                  <a:cs typeface="Calibri"/>
                  <a:sym typeface="Calibri"/>
                </a:rPr>
                <a:t> a </a:t>
              </a:r>
              <a:r>
                <a:rPr lang="en-GB" sz="1900" b="0" i="0" u="none" strike="noStrike" cap="none" dirty="0" err="1">
                  <a:solidFill>
                    <a:schemeClr val="dk1"/>
                  </a:solidFill>
                  <a:latin typeface="Calibri"/>
                  <a:ea typeface="Calibri"/>
                  <a:cs typeface="Calibri"/>
                  <a:sym typeface="Calibri"/>
                </a:rPr>
                <a:t>udržování</a:t>
              </a:r>
              <a:r>
                <a:rPr lang="en-GB" sz="1900" b="0" i="0" u="none" strike="noStrike" cap="none" dirty="0">
                  <a:solidFill>
                    <a:schemeClr val="dk1"/>
                  </a:solidFill>
                  <a:latin typeface="Calibri"/>
                  <a:ea typeface="Calibri"/>
                  <a:cs typeface="Calibri"/>
                  <a:sym typeface="Calibri"/>
                </a:rPr>
                <a:t> </a:t>
              </a:r>
              <a:r>
                <a:rPr lang="en-GB" sz="1900" b="0" i="0" u="none" strike="noStrike" cap="none" dirty="0" err="1">
                  <a:solidFill>
                    <a:schemeClr val="dk1"/>
                  </a:solidFill>
                  <a:latin typeface="Calibri"/>
                  <a:ea typeface="Calibri"/>
                  <a:cs typeface="Calibri"/>
                  <a:sym typeface="Calibri"/>
                </a:rPr>
                <a:t>úrodnosti</a:t>
              </a:r>
              <a:r>
                <a:rPr lang="en-GB" sz="1900" b="0" i="0" u="none" strike="noStrike" cap="none" dirty="0">
                  <a:solidFill>
                    <a:schemeClr val="dk1"/>
                  </a:solidFill>
                  <a:latin typeface="Calibri"/>
                  <a:ea typeface="Calibri"/>
                  <a:cs typeface="Calibri"/>
                  <a:sym typeface="Calibri"/>
                </a:rPr>
                <a:t> </a:t>
              </a:r>
              <a:r>
                <a:rPr lang="en-GB" sz="1900" b="0" i="0" u="none" strike="noStrike" cap="none" dirty="0" err="1">
                  <a:solidFill>
                    <a:schemeClr val="dk1"/>
                  </a:solidFill>
                  <a:latin typeface="Calibri"/>
                  <a:ea typeface="Calibri"/>
                  <a:cs typeface="Calibri"/>
                  <a:sym typeface="Calibri"/>
                </a:rPr>
                <a:t>půdy</a:t>
              </a:r>
              <a:r>
                <a:rPr lang="en-GB" sz="1900" b="0" i="0" u="none" strike="noStrike" cap="none" dirty="0">
                  <a:solidFill>
                    <a:schemeClr val="dk1"/>
                  </a:solidFill>
                  <a:latin typeface="Calibri"/>
                  <a:ea typeface="Calibri"/>
                  <a:cs typeface="Calibri"/>
                  <a:sym typeface="Calibri"/>
                </a:rPr>
                <a:t>, aby se </a:t>
              </a:r>
              <a:r>
                <a:rPr lang="en-GB" sz="1900" b="0" i="0" u="none" strike="noStrike" cap="none" dirty="0" err="1">
                  <a:solidFill>
                    <a:schemeClr val="dk1"/>
                  </a:solidFill>
                  <a:latin typeface="Calibri"/>
                  <a:ea typeface="Calibri"/>
                  <a:cs typeface="Calibri"/>
                  <a:sym typeface="Calibri"/>
                </a:rPr>
                <a:t>rostliny</a:t>
              </a:r>
              <a:r>
                <a:rPr lang="en-GB" sz="1900" b="0" i="0" u="none" strike="noStrike" cap="none" dirty="0">
                  <a:solidFill>
                    <a:schemeClr val="dk1"/>
                  </a:solidFill>
                  <a:latin typeface="Calibri"/>
                  <a:ea typeface="Calibri"/>
                  <a:cs typeface="Calibri"/>
                  <a:sym typeface="Calibri"/>
                </a:rPr>
                <a:t> </a:t>
              </a:r>
              <a:r>
                <a:rPr lang="en-GB" sz="1900" b="0" i="0" u="none" strike="noStrike" cap="none" dirty="0" err="1">
                  <a:solidFill>
                    <a:schemeClr val="dk1"/>
                  </a:solidFill>
                  <a:latin typeface="Calibri"/>
                  <a:ea typeface="Calibri"/>
                  <a:cs typeface="Calibri"/>
                  <a:sym typeface="Calibri"/>
                </a:rPr>
                <a:t>mohly</a:t>
              </a:r>
              <a:r>
                <a:rPr lang="en-GB" sz="1900" b="0" i="0" u="none" strike="noStrike" cap="none" dirty="0">
                  <a:solidFill>
                    <a:schemeClr val="dk1"/>
                  </a:solidFill>
                  <a:latin typeface="Calibri"/>
                  <a:ea typeface="Calibri"/>
                  <a:cs typeface="Calibri"/>
                  <a:sym typeface="Calibri"/>
                </a:rPr>
                <a:t> co </a:t>
              </a:r>
              <a:r>
                <a:rPr lang="en-GB" sz="1900" b="0" i="0" u="none" strike="noStrike" cap="none" dirty="0" err="1">
                  <a:solidFill>
                    <a:schemeClr val="dk1"/>
                  </a:solidFill>
                  <a:latin typeface="Calibri"/>
                  <a:ea typeface="Calibri"/>
                  <a:cs typeface="Calibri"/>
                  <a:sym typeface="Calibri"/>
                </a:rPr>
                <a:t>nejlépe</a:t>
              </a:r>
              <a:r>
                <a:rPr lang="en-GB" sz="1900" b="0" i="0" u="none" strike="noStrike" cap="none" dirty="0">
                  <a:solidFill>
                    <a:schemeClr val="dk1"/>
                  </a:solidFill>
                  <a:latin typeface="Calibri"/>
                  <a:ea typeface="Calibri"/>
                  <a:cs typeface="Calibri"/>
                  <a:sym typeface="Calibri"/>
                </a:rPr>
                <a:t> </a:t>
              </a:r>
              <a:r>
                <a:rPr lang="en-GB" sz="1900" b="0" i="0" u="none" strike="noStrike" cap="none" dirty="0" err="1">
                  <a:solidFill>
                    <a:schemeClr val="dk1"/>
                  </a:solidFill>
                  <a:latin typeface="Calibri"/>
                  <a:ea typeface="Calibri"/>
                  <a:cs typeface="Calibri"/>
                  <a:sym typeface="Calibri"/>
                </a:rPr>
                <a:t>vyvíjet</a:t>
              </a:r>
              <a:r>
                <a:rPr lang="en-GB" sz="1900" b="0" i="0" u="none" strike="noStrike" cap="none" dirty="0">
                  <a:solidFill>
                    <a:schemeClr val="dk1"/>
                  </a:solidFill>
                  <a:latin typeface="Calibri"/>
                  <a:ea typeface="Calibri"/>
                  <a:cs typeface="Calibri"/>
                  <a:sym typeface="Calibri"/>
                </a:rPr>
                <a:t>.</a:t>
              </a:r>
              <a:endParaRPr dirty="0"/>
            </a:p>
            <a:p>
              <a:pPr marL="171450" marR="0" lvl="1" indent="-171450" algn="l" rtl="0">
                <a:lnSpc>
                  <a:spcPct val="90000"/>
                </a:lnSpc>
                <a:spcBef>
                  <a:spcPts val="285"/>
                </a:spcBef>
                <a:spcAft>
                  <a:spcPts val="0"/>
                </a:spcAft>
                <a:buClr>
                  <a:schemeClr val="dk1"/>
                </a:buClr>
                <a:buSzPts val="1900"/>
                <a:buFont typeface="Noto Sans Symbols"/>
                <a:buChar char="∙"/>
              </a:pPr>
              <a:r>
                <a:rPr lang="en-GB" sz="1900" b="0" i="0" u="none" strike="noStrike" cap="none" dirty="0">
                  <a:solidFill>
                    <a:schemeClr val="dk1"/>
                  </a:solidFill>
                  <a:latin typeface="Calibri"/>
                  <a:ea typeface="Calibri"/>
                  <a:cs typeface="Calibri"/>
                  <a:sym typeface="Calibri"/>
                </a:rPr>
                <a:t>K </a:t>
              </a:r>
              <a:r>
                <a:rPr lang="en-GB" sz="1900" b="0" i="0" u="none" strike="noStrike" cap="none" dirty="0" err="1">
                  <a:solidFill>
                    <a:schemeClr val="dk1"/>
                  </a:solidFill>
                  <a:latin typeface="Calibri"/>
                  <a:ea typeface="Calibri"/>
                  <a:cs typeface="Calibri"/>
                  <a:sym typeface="Calibri"/>
                </a:rPr>
                <a:t>účinné</a:t>
              </a:r>
              <a:r>
                <a:rPr lang="en-GB" sz="1900" b="0" i="0" u="none" strike="noStrike" cap="none" dirty="0">
                  <a:solidFill>
                    <a:schemeClr val="dk1"/>
                  </a:solidFill>
                  <a:latin typeface="Calibri"/>
                  <a:ea typeface="Calibri"/>
                  <a:cs typeface="Calibri"/>
                  <a:sym typeface="Calibri"/>
                </a:rPr>
                <a:t> </a:t>
              </a:r>
              <a:r>
                <a:rPr lang="en-GB" sz="1900" b="0" i="0" u="none" strike="noStrike" cap="none" dirty="0" err="1">
                  <a:solidFill>
                    <a:schemeClr val="dk1"/>
                  </a:solidFill>
                  <a:latin typeface="Calibri"/>
                  <a:ea typeface="Calibri"/>
                  <a:cs typeface="Calibri"/>
                  <a:sym typeface="Calibri"/>
                </a:rPr>
                <a:t>regulaci</a:t>
              </a:r>
              <a:r>
                <a:rPr lang="en-GB" sz="1900" b="0" i="0" u="none" strike="noStrike" cap="none" dirty="0">
                  <a:solidFill>
                    <a:schemeClr val="dk1"/>
                  </a:solidFill>
                  <a:latin typeface="Calibri"/>
                  <a:ea typeface="Calibri"/>
                  <a:cs typeface="Calibri"/>
                  <a:sym typeface="Calibri"/>
                </a:rPr>
                <a:t> </a:t>
              </a:r>
              <a:r>
                <a:rPr lang="en-GB" sz="1900" b="0" i="0" u="none" strike="noStrike" cap="none" dirty="0" err="1">
                  <a:solidFill>
                    <a:schemeClr val="dk1"/>
                  </a:solidFill>
                  <a:latin typeface="Calibri"/>
                  <a:ea typeface="Calibri"/>
                  <a:cs typeface="Calibri"/>
                  <a:sym typeface="Calibri"/>
                </a:rPr>
                <a:t>obsahu</a:t>
              </a:r>
              <a:r>
                <a:rPr lang="en-GB" sz="1900" b="0" i="0" u="none" strike="noStrike" cap="none" dirty="0">
                  <a:solidFill>
                    <a:schemeClr val="dk1"/>
                  </a:solidFill>
                  <a:latin typeface="Calibri"/>
                  <a:ea typeface="Calibri"/>
                  <a:cs typeface="Calibri"/>
                  <a:sym typeface="Calibri"/>
                </a:rPr>
                <a:t> </a:t>
              </a:r>
              <a:r>
                <a:rPr lang="en-GB" sz="1900" b="0" i="0" u="none" strike="noStrike" cap="none" dirty="0" err="1">
                  <a:solidFill>
                    <a:schemeClr val="dk1"/>
                  </a:solidFill>
                  <a:latin typeface="Calibri"/>
                  <a:ea typeface="Calibri"/>
                  <a:cs typeface="Calibri"/>
                  <a:sym typeface="Calibri"/>
                </a:rPr>
                <a:t>živin</a:t>
              </a:r>
              <a:r>
                <a:rPr lang="en-GB" sz="1900" b="0" i="0" u="none" strike="noStrike" cap="none" dirty="0">
                  <a:solidFill>
                    <a:schemeClr val="dk1"/>
                  </a:solidFill>
                  <a:latin typeface="Calibri"/>
                  <a:ea typeface="Calibri"/>
                  <a:cs typeface="Calibri"/>
                  <a:sym typeface="Calibri"/>
                </a:rPr>
                <a:t> se </a:t>
              </a:r>
              <a:r>
                <a:rPr lang="en-GB" sz="1900" b="0" i="0" u="none" strike="noStrike" cap="none" dirty="0" err="1">
                  <a:solidFill>
                    <a:schemeClr val="dk1"/>
                  </a:solidFill>
                  <a:latin typeface="Calibri"/>
                  <a:ea typeface="Calibri"/>
                  <a:cs typeface="Calibri"/>
                  <a:sym typeface="Calibri"/>
                </a:rPr>
                <a:t>použív</a:t>
              </a:r>
              <a:r>
                <a:rPr lang="cs-CZ" sz="1900" b="0" i="0" u="none" strike="noStrike" cap="none" dirty="0">
                  <a:solidFill>
                    <a:schemeClr val="dk1"/>
                  </a:solidFill>
                  <a:latin typeface="Calibri"/>
                  <a:ea typeface="Calibri"/>
                  <a:cs typeface="Calibri"/>
                  <a:sym typeface="Calibri"/>
                </a:rPr>
                <a:t>á např. </a:t>
              </a:r>
              <a:r>
                <a:rPr lang="en-GB" sz="1900" b="0" i="0" u="none" strike="noStrike" cap="none" dirty="0">
                  <a:solidFill>
                    <a:schemeClr val="dk1"/>
                  </a:solidFill>
                  <a:latin typeface="Calibri"/>
                  <a:ea typeface="Calibri"/>
                  <a:cs typeface="Calibri"/>
                  <a:sym typeface="Calibri"/>
                </a:rPr>
                <a:t> </a:t>
              </a:r>
              <a:r>
                <a:rPr lang="en-GB" sz="1900" b="0" i="0" u="none" strike="noStrike" cap="none" dirty="0" err="1">
                  <a:solidFill>
                    <a:schemeClr val="dk1"/>
                  </a:solidFill>
                  <a:latin typeface="Calibri"/>
                  <a:ea typeface="Calibri"/>
                  <a:cs typeface="Calibri"/>
                  <a:sym typeface="Calibri"/>
                </a:rPr>
                <a:t>kompostování</a:t>
              </a:r>
              <a:r>
                <a:rPr lang="en-GB" sz="1900" b="0" i="0" u="none" strike="noStrike" cap="none" dirty="0">
                  <a:solidFill>
                    <a:schemeClr val="dk1"/>
                  </a:solidFill>
                  <a:latin typeface="Calibri"/>
                  <a:ea typeface="Calibri"/>
                  <a:cs typeface="Calibri"/>
                  <a:sym typeface="Calibri"/>
                </a:rPr>
                <a:t>, </a:t>
              </a:r>
              <a:r>
                <a:rPr lang="en-GB" sz="1900" b="0" i="0" u="none" strike="noStrike" cap="none" dirty="0" err="1">
                  <a:solidFill>
                    <a:schemeClr val="dk1"/>
                  </a:solidFill>
                  <a:latin typeface="Calibri"/>
                  <a:ea typeface="Calibri"/>
                  <a:cs typeface="Calibri"/>
                  <a:sym typeface="Calibri"/>
                </a:rPr>
                <a:t>ekologické</a:t>
              </a:r>
              <a:r>
                <a:rPr lang="en-GB" sz="1900" b="0" i="0" u="none" strike="noStrike" cap="none" dirty="0">
                  <a:solidFill>
                    <a:schemeClr val="dk1"/>
                  </a:solidFill>
                  <a:latin typeface="Calibri"/>
                  <a:ea typeface="Calibri"/>
                  <a:cs typeface="Calibri"/>
                  <a:sym typeface="Calibri"/>
                </a:rPr>
                <a:t> </a:t>
              </a:r>
              <a:r>
                <a:rPr lang="en-GB" sz="1900" b="0" i="0" u="none" strike="noStrike" cap="none" dirty="0" err="1">
                  <a:solidFill>
                    <a:schemeClr val="dk1"/>
                  </a:solidFill>
                  <a:latin typeface="Calibri"/>
                  <a:ea typeface="Calibri"/>
                  <a:cs typeface="Calibri"/>
                  <a:sym typeface="Calibri"/>
                </a:rPr>
                <a:t>zemědělství</a:t>
              </a:r>
              <a:r>
                <a:rPr lang="en-GB" sz="1900" b="0" i="0" u="none" strike="noStrike" cap="none" dirty="0">
                  <a:solidFill>
                    <a:schemeClr val="dk1"/>
                  </a:solidFill>
                  <a:latin typeface="Calibri"/>
                  <a:ea typeface="Calibri"/>
                  <a:cs typeface="Calibri"/>
                  <a:sym typeface="Calibri"/>
                </a:rPr>
                <a:t> a </a:t>
              </a:r>
              <a:r>
                <a:rPr lang="en-GB" sz="1900" b="0" i="0" u="none" strike="noStrike" cap="none" dirty="0" err="1">
                  <a:solidFill>
                    <a:schemeClr val="dk1"/>
                  </a:solidFill>
                  <a:latin typeface="Calibri"/>
                  <a:ea typeface="Calibri"/>
                  <a:cs typeface="Calibri"/>
                  <a:sym typeface="Calibri"/>
                </a:rPr>
                <a:t>precizní</a:t>
              </a:r>
              <a:r>
                <a:rPr lang="en-GB" sz="1900" b="0" i="0" u="none" strike="noStrike" cap="none" dirty="0">
                  <a:solidFill>
                    <a:schemeClr val="dk1"/>
                  </a:solidFill>
                  <a:latin typeface="Calibri"/>
                  <a:ea typeface="Calibri"/>
                  <a:cs typeface="Calibri"/>
                  <a:sym typeface="Calibri"/>
                </a:rPr>
                <a:t> </a:t>
              </a:r>
              <a:r>
                <a:rPr lang="en-GB" sz="1900" b="0" i="0" u="none" strike="noStrike" cap="none" dirty="0" err="1">
                  <a:solidFill>
                    <a:schemeClr val="dk1"/>
                  </a:solidFill>
                  <a:latin typeface="Calibri"/>
                  <a:ea typeface="Calibri"/>
                  <a:cs typeface="Calibri"/>
                  <a:sym typeface="Calibri"/>
                </a:rPr>
                <a:t>zemědělství</a:t>
              </a:r>
              <a:r>
                <a:rPr lang="en-GB" sz="1900" b="0" i="0" u="none" strike="noStrike" cap="none" dirty="0">
                  <a:solidFill>
                    <a:schemeClr val="dk1"/>
                  </a:solidFill>
                  <a:latin typeface="Calibri"/>
                  <a:ea typeface="Calibri"/>
                  <a:cs typeface="Calibri"/>
                  <a:sym typeface="Calibri"/>
                </a:rPr>
                <a:t>.</a:t>
              </a:r>
              <a:endParaRPr dirty="0"/>
            </a:p>
          </p:txBody>
        </p:sp>
        <p:sp>
          <p:nvSpPr>
            <p:cNvPr id="416" name="Google Shape;416;p10"/>
            <p:cNvSpPr/>
            <p:nvPr/>
          </p:nvSpPr>
          <p:spPr>
            <a:xfrm>
              <a:off x="5499740" y="357001"/>
              <a:ext cx="2410408" cy="951133"/>
            </a:xfrm>
            <a:prstGeom prst="rect">
              <a:avLst/>
            </a:prstGeom>
            <a:solidFill>
              <a:srgbClr val="40AB43"/>
            </a:solidFill>
            <a:ln w="12700" cap="flat" cmpd="sng">
              <a:solidFill>
                <a:srgbClr val="40AB4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0"/>
            <p:cNvSpPr txBox="1"/>
            <p:nvPr/>
          </p:nvSpPr>
          <p:spPr>
            <a:xfrm>
              <a:off x="5499740" y="357001"/>
              <a:ext cx="2410408" cy="951133"/>
            </a:xfrm>
            <a:prstGeom prst="rect">
              <a:avLst/>
            </a:prstGeom>
            <a:noFill/>
            <a:ln>
              <a:noFill/>
            </a:ln>
          </p:spPr>
          <p:txBody>
            <a:bodyPr spcFirstLastPara="1" wrap="square" lIns="135125" tIns="77200" rIns="135125" bIns="7720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GB" sz="1900" b="1">
                  <a:solidFill>
                    <a:schemeClr val="lt1"/>
                  </a:solidFill>
                  <a:latin typeface="Calibri"/>
                  <a:ea typeface="Calibri"/>
                  <a:cs typeface="Calibri"/>
                  <a:sym typeface="Calibri"/>
                </a:rPr>
                <a:t>Postupy pro ekologickou a regenerační půdu:</a:t>
              </a:r>
              <a:endParaRPr sz="1900">
                <a:solidFill>
                  <a:schemeClr val="lt1"/>
                </a:solidFill>
                <a:latin typeface="Calibri"/>
                <a:ea typeface="Calibri"/>
                <a:cs typeface="Calibri"/>
                <a:sym typeface="Calibri"/>
              </a:endParaRPr>
            </a:p>
          </p:txBody>
        </p:sp>
        <p:sp>
          <p:nvSpPr>
            <p:cNvPr id="418" name="Google Shape;418;p10"/>
            <p:cNvSpPr/>
            <p:nvPr/>
          </p:nvSpPr>
          <p:spPr>
            <a:xfrm>
              <a:off x="5499740" y="1308135"/>
              <a:ext cx="2410408" cy="3753530"/>
            </a:xfrm>
            <a:prstGeom prst="rect">
              <a:avLst/>
            </a:prstGeom>
            <a:solidFill>
              <a:srgbClr val="CFDDD0">
                <a:alpha val="89803"/>
              </a:srgbClr>
            </a:solidFill>
            <a:ln w="12700" cap="flat" cmpd="sng">
              <a:solidFill>
                <a:srgbClr val="CFDDD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
            <p:cNvSpPr txBox="1"/>
            <p:nvPr/>
          </p:nvSpPr>
          <p:spPr>
            <a:xfrm>
              <a:off x="5499740" y="1308135"/>
              <a:ext cx="2410408" cy="3753530"/>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Noto Sans Symbols"/>
                <a:buChar char="∙"/>
              </a:pPr>
              <a:r>
                <a:rPr lang="cs-CZ" sz="1900" b="0" i="0" u="none" strike="noStrike" cap="none" dirty="0">
                  <a:solidFill>
                    <a:schemeClr val="dk1"/>
                  </a:solidFill>
                  <a:latin typeface="Calibri"/>
                  <a:ea typeface="Calibri"/>
                  <a:cs typeface="Calibri"/>
                  <a:sym typeface="Calibri"/>
                </a:rPr>
                <a:t>Za</a:t>
              </a:r>
              <a:r>
                <a:rPr lang="cs-CZ" sz="1900" dirty="0">
                  <a:solidFill>
                    <a:schemeClr val="dk1"/>
                  </a:solidFill>
                  <a:latin typeface="Calibri"/>
                  <a:ea typeface="Calibri"/>
                  <a:cs typeface="Calibri"/>
                  <a:sym typeface="Calibri"/>
                </a:rPr>
                <a:t>členění</a:t>
              </a:r>
              <a:r>
                <a:rPr lang="en-GB" sz="1900" b="0" i="0" u="none" strike="noStrike" cap="none" dirty="0">
                  <a:solidFill>
                    <a:schemeClr val="dk1"/>
                  </a:solidFill>
                  <a:latin typeface="Calibri"/>
                  <a:ea typeface="Calibri"/>
                  <a:cs typeface="Calibri"/>
                  <a:sym typeface="Calibri"/>
                </a:rPr>
                <a:t> </a:t>
              </a:r>
              <a:r>
                <a:rPr lang="en-GB" sz="1900" b="0" i="0" u="none" strike="noStrike" cap="none" dirty="0" err="1">
                  <a:solidFill>
                    <a:schemeClr val="dk1"/>
                  </a:solidFill>
                  <a:latin typeface="Calibri"/>
                  <a:ea typeface="Calibri"/>
                  <a:cs typeface="Calibri"/>
                  <a:sym typeface="Calibri"/>
                </a:rPr>
                <a:t>metod</a:t>
              </a:r>
              <a:r>
                <a:rPr lang="en-GB" sz="1900" b="0" i="0" u="none" strike="noStrike" cap="none" dirty="0">
                  <a:solidFill>
                    <a:schemeClr val="dk1"/>
                  </a:solidFill>
                  <a:latin typeface="Calibri"/>
                  <a:ea typeface="Calibri"/>
                  <a:cs typeface="Calibri"/>
                  <a:sym typeface="Calibri"/>
                </a:rPr>
                <a:t>, které kladou důraz na používání ekologických vstupů a regeneračních principů.</a:t>
              </a:r>
              <a:endParaRPr dirty="0"/>
            </a:p>
            <a:p>
              <a:pPr marL="171450" marR="0" lvl="1" indent="-171450" algn="l" rtl="0">
                <a:lnSpc>
                  <a:spcPct val="90000"/>
                </a:lnSpc>
                <a:spcBef>
                  <a:spcPts val="285"/>
                </a:spcBef>
                <a:spcAft>
                  <a:spcPts val="0"/>
                </a:spcAft>
                <a:buClr>
                  <a:schemeClr val="dk1"/>
                </a:buClr>
                <a:buSzPts val="1900"/>
                <a:buFont typeface="Noto Sans Symbols"/>
                <a:buChar char="∙"/>
              </a:pPr>
              <a:r>
                <a:rPr lang="en-GB" sz="1900" b="0" i="0" u="none" strike="noStrike" cap="none" dirty="0">
                  <a:solidFill>
                    <a:schemeClr val="dk1"/>
                  </a:solidFill>
                  <a:latin typeface="Calibri"/>
                  <a:ea typeface="Calibri"/>
                  <a:cs typeface="Calibri"/>
                  <a:sym typeface="Calibri"/>
                </a:rPr>
                <a:t>Důraz na zachování aktivních kořenů v půdě a snížení závislosti na vnějších zdrojích pro zlepšení zdraví půdy.</a:t>
              </a:r>
              <a:endParaRPr dirty="0"/>
            </a:p>
          </p:txBody>
        </p:sp>
        <p:sp>
          <p:nvSpPr>
            <p:cNvPr id="420" name="Google Shape;420;p10"/>
            <p:cNvSpPr/>
            <p:nvPr/>
          </p:nvSpPr>
          <p:spPr>
            <a:xfrm>
              <a:off x="8247606" y="357001"/>
              <a:ext cx="2410408" cy="951133"/>
            </a:xfrm>
            <a:prstGeom prst="rect">
              <a:avLst/>
            </a:prstGeom>
            <a:solidFill>
              <a:srgbClr val="86A66B"/>
            </a:solidFill>
            <a:ln w="12700" cap="flat" cmpd="sng">
              <a:solidFill>
                <a:srgbClr val="86A66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txBox="1"/>
            <p:nvPr/>
          </p:nvSpPr>
          <p:spPr>
            <a:xfrm>
              <a:off x="8247606" y="357001"/>
              <a:ext cx="2410408" cy="951133"/>
            </a:xfrm>
            <a:prstGeom prst="rect">
              <a:avLst/>
            </a:prstGeom>
            <a:noFill/>
            <a:ln>
              <a:noFill/>
            </a:ln>
          </p:spPr>
          <p:txBody>
            <a:bodyPr spcFirstLastPara="1" wrap="square" lIns="135125" tIns="77200" rIns="135125" bIns="7720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GB" sz="1900" b="1">
                  <a:solidFill>
                    <a:schemeClr val="lt1"/>
                  </a:solidFill>
                  <a:latin typeface="Calibri"/>
                  <a:ea typeface="Calibri"/>
                  <a:cs typeface="Calibri"/>
                  <a:sym typeface="Calibri"/>
                </a:rPr>
                <a:t>Systémy pro řízení zdraví půdy:</a:t>
              </a:r>
              <a:endParaRPr sz="1900">
                <a:solidFill>
                  <a:schemeClr val="lt1"/>
                </a:solidFill>
                <a:latin typeface="Calibri"/>
                <a:ea typeface="Calibri"/>
                <a:cs typeface="Calibri"/>
                <a:sym typeface="Calibri"/>
              </a:endParaRPr>
            </a:p>
          </p:txBody>
        </p:sp>
        <p:sp>
          <p:nvSpPr>
            <p:cNvPr id="422" name="Google Shape;422;p10"/>
            <p:cNvSpPr/>
            <p:nvPr/>
          </p:nvSpPr>
          <p:spPr>
            <a:xfrm>
              <a:off x="8247606" y="1308135"/>
              <a:ext cx="2410408" cy="3753530"/>
            </a:xfrm>
            <a:prstGeom prst="rect">
              <a:avLst/>
            </a:prstGeom>
            <a:solidFill>
              <a:srgbClr val="D6DFD2">
                <a:alpha val="89803"/>
              </a:srgbClr>
            </a:solidFill>
            <a:ln w="12700" cap="flat" cmpd="sng">
              <a:solidFill>
                <a:srgbClr val="D6DFD2">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0"/>
            <p:cNvSpPr txBox="1"/>
            <p:nvPr/>
          </p:nvSpPr>
          <p:spPr>
            <a:xfrm>
              <a:off x="8247606" y="1308135"/>
              <a:ext cx="2410408" cy="3753530"/>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Noto Sans Symbols"/>
                <a:buChar char="∙"/>
              </a:pPr>
              <a:r>
                <a:rPr lang="en-GB" sz="1900" b="0" i="0" u="none" strike="noStrike" cap="none" dirty="0">
                  <a:solidFill>
                    <a:schemeClr val="dk1"/>
                  </a:solidFill>
                  <a:latin typeface="Calibri"/>
                  <a:ea typeface="Calibri"/>
                  <a:cs typeface="Calibri"/>
                  <a:sym typeface="Calibri"/>
                </a:rPr>
                <a:t>Zemědělské postupy, které podporují zdraví půdy tím, že snižují její narušování a podporují růst živých kořenů.</a:t>
              </a:r>
              <a:endParaRPr dirty="0"/>
            </a:p>
            <a:p>
              <a:pPr marL="171450" marR="0" lvl="1" indent="-171450" algn="l" rtl="0">
                <a:lnSpc>
                  <a:spcPct val="90000"/>
                </a:lnSpc>
                <a:spcBef>
                  <a:spcPts val="285"/>
                </a:spcBef>
                <a:spcAft>
                  <a:spcPts val="0"/>
                </a:spcAft>
                <a:buClr>
                  <a:schemeClr val="dk1"/>
                </a:buClr>
                <a:buSzPts val="1900"/>
                <a:buFont typeface="Noto Sans Symbols"/>
                <a:buChar char="∙"/>
              </a:pPr>
              <a:r>
                <a:rPr lang="en-GB" sz="1900" b="0" i="0" u="none" strike="noStrike" cap="none" dirty="0">
                  <a:solidFill>
                    <a:schemeClr val="dk1"/>
                  </a:solidFill>
                  <a:latin typeface="Calibri"/>
                  <a:ea typeface="Calibri"/>
                  <a:cs typeface="Calibri"/>
                  <a:sym typeface="Calibri"/>
                </a:rPr>
                <a:t>Funkce zdravé půdy při zadržování a uchovávání uhlíku, živin a vody.</a:t>
              </a:r>
              <a:endParaRPr dirty="0"/>
            </a:p>
          </p:txBody>
        </p:sp>
      </p:grpSp>
      <p:sp>
        <p:nvSpPr>
          <p:cNvPr id="2" name="TextBox 1">
            <a:extLst>
              <a:ext uri="{FF2B5EF4-FFF2-40B4-BE49-F238E27FC236}">
                <a16:creationId xmlns:a16="http://schemas.microsoft.com/office/drawing/2014/main" id="{89914941-88BE-EA73-BB46-FD6C00CB4A08}"/>
              </a:ext>
            </a:extLst>
          </p:cNvPr>
          <p:cNvSpPr txBox="1"/>
          <p:nvPr/>
        </p:nvSpPr>
        <p:spPr>
          <a:xfrm>
            <a:off x="671739" y="257175"/>
            <a:ext cx="10815411" cy="646331"/>
          </a:xfrm>
          <a:prstGeom prst="rect">
            <a:avLst/>
          </a:prstGeom>
          <a:noFill/>
        </p:spPr>
        <p:txBody>
          <a:bodyPr wrap="square" rtlCol="0">
            <a:spAutoFit/>
          </a:bodyPr>
          <a:lstStyle/>
          <a:p>
            <a:pPr algn="ctr"/>
            <a:r>
              <a:rPr lang="en-IE" sz="3600" b="1" dirty="0">
                <a:latin typeface="Calibri" panose="020F0502020204030204" pitchFamily="34" charset="0"/>
                <a:ea typeface="Calibri" panose="020F0502020204030204" pitchFamily="34" charset="0"/>
                <a:cs typeface="Calibri" panose="020F0502020204030204" pitchFamily="34" charset="0"/>
              </a:rPr>
              <a:t>Základní prvky systémů hospodaření s půdou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1"/>
          <p:cNvSpPr txBox="1">
            <a:spLocks noGrp="1"/>
          </p:cNvSpPr>
          <p:nvPr>
            <p:ph type="body" idx="1"/>
          </p:nvPr>
        </p:nvSpPr>
        <p:spPr>
          <a:xfrm>
            <a:off x="5798958" y="2029269"/>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GB" dirty="0"/>
              <a:t>Složky zdraví půdy</a:t>
            </a:r>
            <a:endParaRPr dirty="0"/>
          </a:p>
        </p:txBody>
      </p:sp>
      <p:sp>
        <p:nvSpPr>
          <p:cNvPr id="430" name="Google Shape;430;p11"/>
          <p:cNvSpPr txBox="1">
            <a:spLocks noGrp="1"/>
          </p:cNvSpPr>
          <p:nvPr>
            <p:ph type="body" idx="2"/>
          </p:nvPr>
        </p:nvSpPr>
        <p:spPr>
          <a:xfrm>
            <a:off x="4502882" y="892243"/>
            <a:ext cx="1683351" cy="133459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GB"/>
              <a:t>03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2"/>
          <p:cNvSpPr txBox="1">
            <a:spLocks noGrp="1"/>
          </p:cNvSpPr>
          <p:nvPr>
            <p:ph type="body" idx="1"/>
          </p:nvPr>
        </p:nvSpPr>
        <p:spPr>
          <a:xfrm>
            <a:off x="736247" y="1610915"/>
            <a:ext cx="5484359" cy="363617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2400"/>
              <a:buFont typeface="Arial"/>
              <a:buChar char="•"/>
            </a:pPr>
            <a:r>
              <a:rPr lang="en-GB" dirty="0">
                <a:sym typeface="Arial"/>
              </a:rPr>
              <a:t>Zdraví půdy je úzce spjato s jejími fyzikálními, chemickými a biologickými složkami, z nichž každá hraje klíčovou roli při podpoře růstu rostlin a fungování ekosystému.</a:t>
            </a:r>
            <a:endParaRPr lang="tr-TR" dirty="0">
              <a:sym typeface="Arial"/>
            </a:endParaRPr>
          </a:p>
          <a:p>
            <a:pPr marL="0" lvl="0" indent="0" algn="l" rtl="0">
              <a:lnSpc>
                <a:spcPct val="90000"/>
              </a:lnSpc>
              <a:spcBef>
                <a:spcPts val="0"/>
              </a:spcBef>
              <a:spcAft>
                <a:spcPts val="0"/>
              </a:spcAft>
              <a:buClr>
                <a:srgbClr val="000000"/>
              </a:buClr>
              <a:buSzPts val="2400"/>
            </a:pPr>
            <a:endParaRPr sz="1200" dirty="0">
              <a:sym typeface="Arial"/>
            </a:endParaRPr>
          </a:p>
          <a:p>
            <a:pPr marL="342900" lvl="0" indent="-342900" algn="l" rtl="0">
              <a:lnSpc>
                <a:spcPct val="90000"/>
              </a:lnSpc>
              <a:spcBef>
                <a:spcPts val="1000"/>
              </a:spcBef>
              <a:spcAft>
                <a:spcPts val="0"/>
              </a:spcAft>
              <a:buClr>
                <a:srgbClr val="000000"/>
              </a:buClr>
              <a:buSzPts val="2400"/>
              <a:buFont typeface="Arial"/>
              <a:buChar char="•"/>
            </a:pPr>
            <a:r>
              <a:rPr lang="en-GB" dirty="0" err="1">
                <a:sym typeface="Arial"/>
              </a:rPr>
              <a:t>Pochopení</a:t>
            </a:r>
            <a:r>
              <a:rPr lang="en-GB" dirty="0">
                <a:sym typeface="Arial"/>
              </a:rPr>
              <a:t> těchto složek je nezbytné pro </a:t>
            </a:r>
            <a:r>
              <a:rPr lang="cs-CZ" dirty="0" err="1">
                <a:sym typeface="Arial"/>
              </a:rPr>
              <a:t>vyho</a:t>
            </a:r>
            <a:r>
              <a:rPr lang="en-GB" dirty="0" err="1">
                <a:sym typeface="Arial"/>
              </a:rPr>
              <a:t>dnoc</a:t>
            </a:r>
            <a:r>
              <a:rPr lang="cs-CZ" dirty="0">
                <a:sym typeface="Arial"/>
              </a:rPr>
              <a:t>ování</a:t>
            </a:r>
            <a:r>
              <a:rPr lang="en-GB" dirty="0">
                <a:sym typeface="Arial"/>
              </a:rPr>
              <a:t> a řízení zdraví půdy, což v konečném důsledku podporuje udržitelné zemědělství a odolnost ekosystémů.</a:t>
            </a:r>
            <a:endParaRPr dirty="0">
              <a:sym typeface="Arial"/>
            </a:endParaRPr>
          </a:p>
        </p:txBody>
      </p:sp>
      <p:grpSp>
        <p:nvGrpSpPr>
          <p:cNvPr id="437" name="Google Shape;437;p12"/>
          <p:cNvGrpSpPr/>
          <p:nvPr/>
        </p:nvGrpSpPr>
        <p:grpSpPr>
          <a:xfrm rot="3730759">
            <a:off x="6806483" y="507641"/>
            <a:ext cx="949887" cy="1163493"/>
            <a:chOff x="7602444" y="4967675"/>
            <a:chExt cx="483620" cy="592374"/>
          </a:xfrm>
        </p:grpSpPr>
        <p:grpSp>
          <p:nvGrpSpPr>
            <p:cNvPr id="438" name="Google Shape;438;p12"/>
            <p:cNvGrpSpPr/>
            <p:nvPr/>
          </p:nvGrpSpPr>
          <p:grpSpPr>
            <a:xfrm>
              <a:off x="7618661" y="4967675"/>
              <a:ext cx="467403" cy="507609"/>
              <a:chOff x="2251964" y="3590497"/>
              <a:chExt cx="467403" cy="507609"/>
            </a:xfrm>
          </p:grpSpPr>
          <p:sp>
            <p:nvSpPr>
              <p:cNvPr id="439" name="Google Shape;439;p12"/>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440" name="Google Shape;440;p12"/>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441" name="Google Shape;441;p12"/>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nvGrpSpPr>
            <p:cNvPr id="442" name="Google Shape;442;p12"/>
            <p:cNvGrpSpPr/>
            <p:nvPr/>
          </p:nvGrpSpPr>
          <p:grpSpPr>
            <a:xfrm>
              <a:off x="7602444" y="4993761"/>
              <a:ext cx="421973" cy="566288"/>
              <a:chOff x="2235747" y="3616583"/>
              <a:chExt cx="421973" cy="566288"/>
            </a:xfrm>
          </p:grpSpPr>
          <p:sp>
            <p:nvSpPr>
              <p:cNvPr id="443" name="Google Shape;443;p1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444" name="Google Shape;444;p1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pic>
        <p:nvPicPr>
          <p:cNvPr id="445" name="Google Shape;445;p12"/>
          <p:cNvPicPr preferRelativeResize="0">
            <a:picLocks noGrp="1"/>
          </p:cNvPicPr>
          <p:nvPr>
            <p:ph type="pic" idx="3"/>
          </p:nvPr>
        </p:nvPicPr>
        <p:blipFill rotWithShape="1">
          <a:blip r:embed="rId3">
            <a:alphaModFix/>
          </a:blip>
          <a:srcRect l="9555" r="9554"/>
          <a:stretch/>
        </p:blipFill>
        <p:spPr>
          <a:xfrm>
            <a:off x="6545263" y="1452563"/>
            <a:ext cx="5646737" cy="4656137"/>
          </a:xfrm>
          <a:prstGeom prst="rect">
            <a:avLst/>
          </a:prstGeom>
          <a:solidFill>
            <a:srgbClr val="D8D8D8"/>
          </a:solidFill>
          <a:ln>
            <a:noFill/>
          </a:ln>
        </p:spPr>
      </p:pic>
      <p:sp>
        <p:nvSpPr>
          <p:cNvPr id="3" name="TextBox 2">
            <a:extLst>
              <a:ext uri="{FF2B5EF4-FFF2-40B4-BE49-F238E27FC236}">
                <a16:creationId xmlns:a16="http://schemas.microsoft.com/office/drawing/2014/main" id="{ED3F1508-9A95-FC4C-1F28-145BEE84C0C3}"/>
              </a:ext>
            </a:extLst>
          </p:cNvPr>
          <p:cNvSpPr txBox="1"/>
          <p:nvPr/>
        </p:nvSpPr>
        <p:spPr>
          <a:xfrm>
            <a:off x="561354" y="749300"/>
            <a:ext cx="6096000" cy="590931"/>
          </a:xfrm>
          <a:prstGeom prst="rect">
            <a:avLst/>
          </a:prstGeom>
          <a:noFill/>
        </p:spPr>
        <p:txBody>
          <a:bodyPr wrap="square">
            <a:spAutoFit/>
          </a:bodyPr>
          <a:lstStyle/>
          <a:p>
            <a:pPr marL="0" lvl="0" indent="0" algn="l" rtl="0">
              <a:lnSpc>
                <a:spcPct val="90000"/>
              </a:lnSpc>
              <a:spcBef>
                <a:spcPts val="0"/>
              </a:spcBef>
              <a:spcAft>
                <a:spcPts val="0"/>
              </a:spcAft>
              <a:buClr>
                <a:srgbClr val="000000"/>
              </a:buClr>
              <a:buSzPts val="4800"/>
              <a:buNone/>
            </a:pPr>
            <a:r>
              <a:rPr lang="en-US" sz="3600" dirty="0">
                <a:latin typeface="Calibri" panose="020F0502020204030204" pitchFamily="34" charset="0"/>
                <a:ea typeface="Calibri" panose="020F0502020204030204" pitchFamily="34" charset="0"/>
                <a:cs typeface="Calibri" panose="020F0502020204030204" pitchFamily="34" charset="0"/>
              </a:rPr>
              <a:t>Složky zdraví půdy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grpSp>
        <p:nvGrpSpPr>
          <p:cNvPr id="452" name="Google Shape;452;p13"/>
          <p:cNvGrpSpPr/>
          <p:nvPr/>
        </p:nvGrpSpPr>
        <p:grpSpPr>
          <a:xfrm>
            <a:off x="222781" y="206135"/>
            <a:ext cx="11549212" cy="5591161"/>
            <a:chOff x="72174" y="1742"/>
            <a:chExt cx="11549212" cy="6042314"/>
          </a:xfrm>
        </p:grpSpPr>
        <p:sp>
          <p:nvSpPr>
            <p:cNvPr id="453" name="Google Shape;453;p13"/>
            <p:cNvSpPr/>
            <p:nvPr/>
          </p:nvSpPr>
          <p:spPr>
            <a:xfrm>
              <a:off x="72174" y="1742"/>
              <a:ext cx="2752098" cy="1376049"/>
            </a:xfrm>
            <a:prstGeom prst="roundRect">
              <a:avLst>
                <a:gd name="adj" fmla="val 10000"/>
              </a:avLst>
            </a:prstGeom>
            <a:solidFill>
              <a:srgbClr val="9FDADF"/>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54" name="Google Shape;454;p13"/>
            <p:cNvSpPr txBox="1"/>
            <p:nvPr/>
          </p:nvSpPr>
          <p:spPr>
            <a:xfrm>
              <a:off x="140820" y="17121"/>
              <a:ext cx="2614805" cy="1295443"/>
            </a:xfrm>
            <a:prstGeom prst="rect">
              <a:avLst/>
            </a:prstGeom>
            <a:solidFill>
              <a:srgbClr val="9FDADF"/>
            </a:solidFill>
            <a:ln>
              <a:noFill/>
            </a:ln>
          </p:spPr>
          <p:txBody>
            <a:bodyPr spcFirstLastPara="1" wrap="square" lIns="34275" tIns="22850" rIns="34275" bIns="22850" anchor="ctr" anchorCtr="0">
              <a:noAutofit/>
            </a:bodyPr>
            <a:lstStyle/>
            <a:p>
              <a:pPr marR="0" lvl="0" algn="ctr" rtl="0">
                <a:lnSpc>
                  <a:spcPct val="90000"/>
                </a:lnSpc>
                <a:spcBef>
                  <a:spcPts val="0"/>
                </a:spcBef>
                <a:spcAft>
                  <a:spcPts val="0"/>
                </a:spcAft>
                <a:buClrTx/>
                <a:buSzPts val="1800"/>
              </a:pPr>
              <a:r>
                <a:rPr lang="en-GB" sz="2000" b="1" dirty="0">
                  <a:latin typeface="Calibri"/>
                  <a:ea typeface="Calibri"/>
                  <a:cs typeface="Calibri"/>
                  <a:sym typeface="Calibri"/>
                </a:rPr>
                <a:t>Fyzické vlastnosti</a:t>
              </a:r>
              <a:endParaRPr sz="2000" dirty="0"/>
            </a:p>
          </p:txBody>
        </p:sp>
        <p:sp>
          <p:nvSpPr>
            <p:cNvPr id="455" name="Google Shape;455;p13"/>
            <p:cNvSpPr/>
            <p:nvPr/>
          </p:nvSpPr>
          <p:spPr>
            <a:xfrm>
              <a:off x="347384" y="1377791"/>
              <a:ext cx="275209" cy="1336989"/>
            </a:xfrm>
            <a:custGeom>
              <a:avLst/>
              <a:gdLst/>
              <a:ahLst/>
              <a:cxnLst/>
              <a:rect l="l" t="t" r="r" b="b"/>
              <a:pathLst>
                <a:path w="120000" h="120000" extrusionOk="0">
                  <a:moveTo>
                    <a:pt x="0" y="0"/>
                  </a:moveTo>
                  <a:lnTo>
                    <a:pt x="0" y="120000"/>
                  </a:lnTo>
                  <a:lnTo>
                    <a:pt x="120000" y="120000"/>
                  </a:lnTo>
                </a:path>
              </a:pathLst>
            </a:custGeom>
            <a:noFill/>
            <a:ln w="12700" cap="flat" cmpd="sng">
              <a:solidFill>
                <a:srgbClr val="EFBF47"/>
              </a:solidFill>
              <a:prstDash val="solid"/>
              <a:miter lim="800000"/>
              <a:headEnd type="none" w="sm" len="sm"/>
              <a:tailEnd type="none" w="sm" len="sm"/>
            </a:ln>
          </p:spPr>
          <p:txBody>
            <a:bodyPr/>
            <a:lstStyle/>
            <a:p>
              <a:pPr marL="285750" indent="-285750">
                <a:buClrTx/>
                <a:buFont typeface="Arial" panose="020B0604020202020204" pitchFamily="34" charset="0"/>
                <a:buChar char="•"/>
              </a:pPr>
              <a:endParaRPr lang="tr-TR"/>
            </a:p>
          </p:txBody>
        </p:sp>
        <p:sp>
          <p:nvSpPr>
            <p:cNvPr id="456" name="Google Shape;456;p13"/>
            <p:cNvSpPr/>
            <p:nvPr/>
          </p:nvSpPr>
          <p:spPr>
            <a:xfrm>
              <a:off x="622594" y="1721803"/>
              <a:ext cx="3207581" cy="1985955"/>
            </a:xfrm>
            <a:prstGeom prst="roundRect">
              <a:avLst>
                <a:gd name="adj" fmla="val 10000"/>
              </a:avLst>
            </a:prstGeom>
            <a:solidFill>
              <a:schemeClr val="lt1">
                <a:alpha val="89803"/>
              </a:schemeClr>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57" name="Google Shape;457;p13"/>
            <p:cNvSpPr txBox="1"/>
            <p:nvPr/>
          </p:nvSpPr>
          <p:spPr>
            <a:xfrm>
              <a:off x="680761" y="1779970"/>
              <a:ext cx="3091247" cy="1869621"/>
            </a:xfrm>
            <a:prstGeom prst="rect">
              <a:avLst/>
            </a:prstGeom>
            <a:noFill/>
            <a:ln>
              <a:noFill/>
            </a:ln>
          </p:spPr>
          <p:txBody>
            <a:bodyPr spcFirstLastPara="1" wrap="square" lIns="34275" tIns="22850" rIns="34275" bIns="22850" anchor="t" anchorCtr="0">
              <a:noAutofit/>
            </a:bodyPr>
            <a:lstStyle/>
            <a:p>
              <a:pPr marR="0" lvl="0" algn="l" rtl="0">
                <a:lnSpc>
                  <a:spcPct val="90000"/>
                </a:lnSpc>
                <a:spcBef>
                  <a:spcPts val="0"/>
                </a:spcBef>
                <a:spcAft>
                  <a:spcPts val="0"/>
                </a:spcAft>
                <a:buClrTx/>
                <a:buSzPts val="1800"/>
              </a:pPr>
              <a:r>
                <a:rPr lang="en-GB" sz="1800" b="1" i="0" dirty="0">
                  <a:highlight>
                    <a:srgbClr val="8DC641"/>
                  </a:highlight>
                  <a:latin typeface="Calibri"/>
                  <a:ea typeface="Calibri"/>
                  <a:cs typeface="Calibri"/>
                  <a:sym typeface="Calibri"/>
                </a:rPr>
                <a:t>Textura a struktura</a:t>
              </a:r>
              <a:endParaRPr sz="1800" dirty="0">
                <a:highlight>
                  <a:srgbClr val="8DC641"/>
                </a:highlight>
                <a:latin typeface="Calibri"/>
                <a:ea typeface="Calibri"/>
                <a:cs typeface="Calibri"/>
                <a:sym typeface="Calibri"/>
              </a:endParaRPr>
            </a:p>
            <a:p>
              <a:pPr marL="285750" marR="0" lvl="1" indent="-285750" algn="l" rtl="0">
                <a:lnSpc>
                  <a:spcPct val="90000"/>
                </a:lnSpc>
                <a:spcBef>
                  <a:spcPts val="630"/>
                </a:spcBef>
                <a:spcAft>
                  <a:spcPts val="0"/>
                </a:spcAft>
                <a:buClrTx/>
                <a:buSzPts val="1800"/>
                <a:buFont typeface="Arial" panose="020B0604020202020204" pitchFamily="34" charset="0"/>
                <a:buChar char="•"/>
              </a:pPr>
              <a:r>
                <a:rPr lang="en-GB" sz="1800" b="0" i="0" u="none" strike="noStrike" cap="none" dirty="0">
                  <a:latin typeface="Calibri"/>
                  <a:ea typeface="Calibri"/>
                  <a:cs typeface="Calibri"/>
                  <a:sym typeface="Calibri"/>
                </a:rPr>
                <a:t>Poměr částic písku, bahna a </a:t>
              </a:r>
              <a:r>
                <a:rPr lang="en-GB" sz="1800" b="0" i="0" u="none" strike="noStrike" cap="none" dirty="0" err="1">
                  <a:latin typeface="Calibri"/>
                  <a:ea typeface="Calibri"/>
                  <a:cs typeface="Calibri"/>
                  <a:sym typeface="Calibri"/>
                </a:rPr>
                <a:t>jílu</a:t>
              </a:r>
              <a:endParaRPr sz="1800" b="0" i="0" u="none" strike="noStrike" cap="none" dirty="0">
                <a:latin typeface="Calibri"/>
                <a:ea typeface="Calibri"/>
                <a:cs typeface="Calibri"/>
                <a:sym typeface="Calibri"/>
              </a:endParaRPr>
            </a:p>
            <a:p>
              <a:pPr marL="285750" marR="0" lvl="1" indent="-285750" algn="l" rtl="0">
                <a:lnSpc>
                  <a:spcPct val="90000"/>
                </a:lnSpc>
                <a:spcBef>
                  <a:spcPts val="270"/>
                </a:spcBef>
                <a:spcAft>
                  <a:spcPts val="0"/>
                </a:spcAft>
                <a:buClrTx/>
                <a:buSzPts val="1800"/>
                <a:buFont typeface="Arial" panose="020B0604020202020204" pitchFamily="34" charset="0"/>
                <a:buChar char="•"/>
              </a:pPr>
              <a:r>
                <a:rPr lang="en-GB" sz="1800" b="0" i="0" u="none" strike="noStrike" cap="none" dirty="0">
                  <a:latin typeface="Calibri"/>
                  <a:ea typeface="Calibri"/>
                  <a:cs typeface="Calibri"/>
                  <a:sym typeface="Calibri"/>
                </a:rPr>
                <a:t>Uspořádání </a:t>
              </a:r>
              <a:r>
                <a:rPr lang="en-GB" sz="1800" b="0" i="0" u="none" strike="noStrike" cap="none" dirty="0" err="1">
                  <a:latin typeface="Calibri"/>
                  <a:ea typeface="Calibri"/>
                  <a:cs typeface="Calibri"/>
                  <a:sym typeface="Calibri"/>
                </a:rPr>
                <a:t>těchto</a:t>
              </a:r>
              <a:r>
                <a:rPr lang="en-GB" sz="1800" b="0" i="0" u="none" strike="noStrike" cap="none" dirty="0">
                  <a:latin typeface="Calibri"/>
                  <a:ea typeface="Calibri"/>
                  <a:cs typeface="Calibri"/>
                  <a:sym typeface="Calibri"/>
                </a:rPr>
                <a:t> </a:t>
              </a:r>
              <a:r>
                <a:rPr lang="en-GB" sz="1800" b="0" i="0" u="none" strike="noStrike" cap="none" dirty="0" err="1">
                  <a:latin typeface="Calibri"/>
                  <a:ea typeface="Calibri"/>
                  <a:cs typeface="Calibri"/>
                  <a:sym typeface="Calibri"/>
                </a:rPr>
                <a:t>částic</a:t>
              </a:r>
              <a:endParaRPr sz="1800" b="0" i="0" u="none" strike="noStrike" cap="none" dirty="0">
                <a:latin typeface="Calibri"/>
                <a:ea typeface="Calibri"/>
                <a:cs typeface="Calibri"/>
                <a:sym typeface="Calibri"/>
              </a:endParaRPr>
            </a:p>
          </p:txBody>
        </p:sp>
        <p:sp>
          <p:nvSpPr>
            <p:cNvPr id="458" name="Google Shape;458;p13"/>
            <p:cNvSpPr/>
            <p:nvPr/>
          </p:nvSpPr>
          <p:spPr>
            <a:xfrm>
              <a:off x="347384" y="1377791"/>
              <a:ext cx="275209" cy="3666957"/>
            </a:xfrm>
            <a:custGeom>
              <a:avLst/>
              <a:gdLst/>
              <a:ahLst/>
              <a:cxnLst/>
              <a:rect l="l" t="t" r="r" b="b"/>
              <a:pathLst>
                <a:path w="120000" h="120000" extrusionOk="0">
                  <a:moveTo>
                    <a:pt x="0" y="0"/>
                  </a:moveTo>
                  <a:lnTo>
                    <a:pt x="0" y="120000"/>
                  </a:lnTo>
                  <a:lnTo>
                    <a:pt x="120000" y="120000"/>
                  </a:lnTo>
                </a:path>
              </a:pathLst>
            </a:custGeom>
            <a:noFill/>
            <a:ln w="12700" cap="flat" cmpd="sng">
              <a:solidFill>
                <a:srgbClr val="EFBF47"/>
              </a:solidFill>
              <a:prstDash val="solid"/>
              <a:miter lim="800000"/>
              <a:headEnd type="none" w="sm" len="sm"/>
              <a:tailEnd type="none" w="sm" len="sm"/>
            </a:ln>
          </p:spPr>
          <p:txBody>
            <a:bodyPr/>
            <a:lstStyle/>
            <a:p>
              <a:pPr marL="285750" indent="-285750">
                <a:buClrTx/>
                <a:buFont typeface="Arial" panose="020B0604020202020204" pitchFamily="34" charset="0"/>
                <a:buChar char="•"/>
              </a:pPr>
              <a:endParaRPr lang="tr-TR"/>
            </a:p>
          </p:txBody>
        </p:sp>
        <p:sp>
          <p:nvSpPr>
            <p:cNvPr id="459" name="Google Shape;459;p13"/>
            <p:cNvSpPr/>
            <p:nvPr/>
          </p:nvSpPr>
          <p:spPr>
            <a:xfrm>
              <a:off x="622594" y="4051771"/>
              <a:ext cx="3207581" cy="1985955"/>
            </a:xfrm>
            <a:prstGeom prst="roundRect">
              <a:avLst>
                <a:gd name="adj" fmla="val 10000"/>
              </a:avLst>
            </a:prstGeom>
            <a:solidFill>
              <a:schemeClr val="lt1">
                <a:alpha val="89803"/>
              </a:schemeClr>
            </a:solidFill>
            <a:ln w="12700" cap="flat" cmpd="sng">
              <a:solidFill>
                <a:srgbClr val="B1C78A"/>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60" name="Google Shape;460;p13"/>
            <p:cNvSpPr txBox="1"/>
            <p:nvPr/>
          </p:nvSpPr>
          <p:spPr>
            <a:xfrm>
              <a:off x="680761" y="4109938"/>
              <a:ext cx="3091247" cy="1869621"/>
            </a:xfrm>
            <a:prstGeom prst="rect">
              <a:avLst/>
            </a:prstGeom>
            <a:noFill/>
            <a:ln>
              <a:noFill/>
            </a:ln>
          </p:spPr>
          <p:txBody>
            <a:bodyPr spcFirstLastPara="1" wrap="square" lIns="34275" tIns="22850" rIns="34275" bIns="22850" anchor="t" anchorCtr="0">
              <a:noAutofit/>
            </a:bodyPr>
            <a:lstStyle/>
            <a:p>
              <a:pPr marR="0" lvl="0" algn="l" rtl="0">
                <a:lnSpc>
                  <a:spcPct val="90000"/>
                </a:lnSpc>
                <a:spcBef>
                  <a:spcPts val="0"/>
                </a:spcBef>
                <a:spcAft>
                  <a:spcPts val="0"/>
                </a:spcAft>
                <a:buClrTx/>
                <a:buSzPts val="1800"/>
              </a:pPr>
              <a:r>
                <a:rPr lang="en-GB" sz="1800" b="1" i="0" dirty="0">
                  <a:highlight>
                    <a:srgbClr val="8DC641"/>
                  </a:highlight>
                  <a:latin typeface="Calibri"/>
                  <a:ea typeface="Calibri"/>
                  <a:cs typeface="Calibri"/>
                  <a:sym typeface="Calibri"/>
                </a:rPr>
                <a:t>Pórovitost</a:t>
              </a:r>
              <a:endParaRPr sz="1800" dirty="0">
                <a:highlight>
                  <a:srgbClr val="8DC641"/>
                </a:highlight>
                <a:latin typeface="Calibri"/>
                <a:ea typeface="Calibri"/>
                <a:cs typeface="Calibri"/>
                <a:sym typeface="Calibri"/>
              </a:endParaRPr>
            </a:p>
            <a:p>
              <a:pPr marL="285750" marR="0" lvl="1" indent="-285750" algn="l" rtl="0">
                <a:lnSpc>
                  <a:spcPct val="90000"/>
                </a:lnSpc>
                <a:spcBef>
                  <a:spcPts val="630"/>
                </a:spcBef>
                <a:spcAft>
                  <a:spcPts val="0"/>
                </a:spcAft>
                <a:buClrTx/>
                <a:buSzPts val="1800"/>
                <a:buFont typeface="Arial" panose="020B0604020202020204" pitchFamily="34" charset="0"/>
                <a:buChar char="•"/>
              </a:pPr>
              <a:r>
                <a:rPr lang="en-GB" sz="1800" b="0" i="0" u="none" strike="noStrike" cap="none" dirty="0">
                  <a:latin typeface="Calibri"/>
                  <a:ea typeface="Calibri"/>
                  <a:cs typeface="Calibri"/>
                  <a:sym typeface="Calibri"/>
                </a:rPr>
                <a:t>Množství otevřených prostorů nebo pórů mezi </a:t>
              </a:r>
              <a:r>
                <a:rPr lang="en-GB" sz="1800" b="0" i="0" u="none" strike="noStrike" cap="none" dirty="0" err="1">
                  <a:latin typeface="Calibri"/>
                  <a:ea typeface="Calibri"/>
                  <a:cs typeface="Calibri"/>
                  <a:sym typeface="Calibri"/>
                </a:rPr>
                <a:t>půdními</a:t>
              </a:r>
              <a:r>
                <a:rPr lang="en-GB" sz="1800" b="0" i="0" u="none" strike="noStrike" cap="none" dirty="0">
                  <a:latin typeface="Calibri"/>
                  <a:ea typeface="Calibri"/>
                  <a:cs typeface="Calibri"/>
                  <a:sym typeface="Calibri"/>
                </a:rPr>
                <a:t> </a:t>
              </a:r>
              <a:r>
                <a:rPr lang="en-GB" sz="1800" b="0" i="0" u="none" strike="noStrike" cap="none" dirty="0" err="1">
                  <a:latin typeface="Calibri"/>
                  <a:ea typeface="Calibri"/>
                  <a:cs typeface="Calibri"/>
                  <a:sym typeface="Calibri"/>
                </a:rPr>
                <a:t>částicemi</a:t>
              </a:r>
              <a:endParaRPr sz="1800" b="0" i="0" u="none" strike="noStrike" cap="none" dirty="0">
                <a:latin typeface="Calibri"/>
                <a:ea typeface="Calibri"/>
                <a:cs typeface="Calibri"/>
                <a:sym typeface="Calibri"/>
              </a:endParaRPr>
            </a:p>
          </p:txBody>
        </p:sp>
        <p:sp>
          <p:nvSpPr>
            <p:cNvPr id="461" name="Google Shape;461;p13"/>
            <p:cNvSpPr/>
            <p:nvPr/>
          </p:nvSpPr>
          <p:spPr>
            <a:xfrm>
              <a:off x="3908373" y="1742"/>
              <a:ext cx="3049132" cy="1382378"/>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62" name="Google Shape;462;p13"/>
            <p:cNvSpPr txBox="1"/>
            <p:nvPr/>
          </p:nvSpPr>
          <p:spPr>
            <a:xfrm>
              <a:off x="4001123" y="42045"/>
              <a:ext cx="2863631" cy="1301402"/>
            </a:xfrm>
            <a:prstGeom prst="rect">
              <a:avLst/>
            </a:prstGeom>
            <a:solidFill>
              <a:srgbClr val="26A45B"/>
            </a:solidFill>
            <a:ln>
              <a:noFill/>
            </a:ln>
          </p:spPr>
          <p:txBody>
            <a:bodyPr spcFirstLastPara="1" wrap="square" lIns="34275" tIns="22850" rIns="34275" bIns="22850" anchor="ctr" anchorCtr="0">
              <a:noAutofit/>
            </a:bodyPr>
            <a:lstStyle/>
            <a:p>
              <a:pPr marR="0" lvl="0" algn="ctr" rtl="0">
                <a:lnSpc>
                  <a:spcPct val="90000"/>
                </a:lnSpc>
                <a:spcBef>
                  <a:spcPts val="0"/>
                </a:spcBef>
                <a:spcAft>
                  <a:spcPts val="0"/>
                </a:spcAft>
                <a:buClrTx/>
                <a:buSzPts val="1800"/>
              </a:pPr>
              <a:r>
                <a:rPr lang="en-GB" sz="2000" b="1" dirty="0">
                  <a:latin typeface="Calibri"/>
                  <a:ea typeface="Calibri"/>
                  <a:cs typeface="Calibri"/>
                  <a:sym typeface="Calibri"/>
                </a:rPr>
                <a:t>Chemické složky</a:t>
              </a:r>
              <a:endParaRPr sz="2000" dirty="0">
                <a:latin typeface="Calibri"/>
                <a:ea typeface="Calibri"/>
                <a:cs typeface="Calibri"/>
                <a:sym typeface="Calibri"/>
              </a:endParaRPr>
            </a:p>
          </p:txBody>
        </p:sp>
        <p:sp>
          <p:nvSpPr>
            <p:cNvPr id="463" name="Google Shape;463;p13"/>
            <p:cNvSpPr/>
            <p:nvPr/>
          </p:nvSpPr>
          <p:spPr>
            <a:xfrm>
              <a:off x="4213286" y="1384121"/>
              <a:ext cx="304913" cy="1336989"/>
            </a:xfrm>
            <a:custGeom>
              <a:avLst/>
              <a:gdLst/>
              <a:ahLst/>
              <a:cxnLst/>
              <a:rect l="l" t="t" r="r" b="b"/>
              <a:pathLst>
                <a:path w="120000" h="120000" extrusionOk="0">
                  <a:moveTo>
                    <a:pt x="0" y="0"/>
                  </a:moveTo>
                  <a:lnTo>
                    <a:pt x="0" y="120000"/>
                  </a:lnTo>
                  <a:lnTo>
                    <a:pt x="120000" y="120000"/>
                  </a:lnTo>
                </a:path>
              </a:pathLst>
            </a:custGeom>
            <a:noFill/>
            <a:ln w="12700" cap="flat" cmpd="sng">
              <a:solidFill>
                <a:srgbClr val="EFBF47"/>
              </a:solidFill>
              <a:prstDash val="solid"/>
              <a:miter lim="800000"/>
              <a:headEnd type="none" w="sm" len="sm"/>
              <a:tailEnd type="none" w="sm" len="sm"/>
            </a:ln>
          </p:spPr>
          <p:txBody>
            <a:bodyPr/>
            <a:lstStyle/>
            <a:p>
              <a:pPr marL="285750" indent="-285750">
                <a:buClrTx/>
                <a:buFont typeface="Arial" panose="020B0604020202020204" pitchFamily="34" charset="0"/>
                <a:buChar char="•"/>
              </a:pPr>
              <a:endParaRPr lang="tr-TR"/>
            </a:p>
          </p:txBody>
        </p:sp>
        <p:sp>
          <p:nvSpPr>
            <p:cNvPr id="464" name="Google Shape;464;p13"/>
            <p:cNvSpPr/>
            <p:nvPr/>
          </p:nvSpPr>
          <p:spPr>
            <a:xfrm>
              <a:off x="4518200" y="1728133"/>
              <a:ext cx="3207581" cy="1985955"/>
            </a:xfrm>
            <a:prstGeom prst="roundRect">
              <a:avLst>
                <a:gd name="adj" fmla="val 10000"/>
              </a:avLst>
            </a:prstGeom>
            <a:solidFill>
              <a:schemeClr val="lt1">
                <a:alpha val="89803"/>
              </a:schemeClr>
            </a:solidFill>
            <a:ln w="12700" cap="flat" cmpd="sng">
              <a:solidFill>
                <a:srgbClr val="BDD07B"/>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65" name="Google Shape;465;p13"/>
            <p:cNvSpPr txBox="1"/>
            <p:nvPr/>
          </p:nvSpPr>
          <p:spPr>
            <a:xfrm>
              <a:off x="4576367" y="1786300"/>
              <a:ext cx="3091247" cy="1869621"/>
            </a:xfrm>
            <a:prstGeom prst="rect">
              <a:avLst/>
            </a:prstGeom>
            <a:noFill/>
            <a:ln>
              <a:noFill/>
            </a:ln>
          </p:spPr>
          <p:txBody>
            <a:bodyPr spcFirstLastPara="1" wrap="square" lIns="34275" tIns="22850" rIns="34275" bIns="22850" anchor="t" anchorCtr="0">
              <a:noAutofit/>
            </a:bodyPr>
            <a:lstStyle/>
            <a:p>
              <a:pPr marR="0" lvl="0" algn="l" rtl="0">
                <a:lnSpc>
                  <a:spcPct val="90000"/>
                </a:lnSpc>
                <a:spcBef>
                  <a:spcPts val="0"/>
                </a:spcBef>
                <a:spcAft>
                  <a:spcPts val="0"/>
                </a:spcAft>
                <a:buClrTx/>
                <a:buSzPts val="1800"/>
              </a:pPr>
              <a:r>
                <a:rPr lang="en-GB" sz="1800" b="1" dirty="0">
                  <a:highlight>
                    <a:srgbClr val="8DC641"/>
                  </a:highlight>
                  <a:latin typeface="Calibri"/>
                  <a:ea typeface="Calibri"/>
                  <a:cs typeface="Calibri"/>
                  <a:sym typeface="Calibri"/>
                </a:rPr>
                <a:t>Úrovně pH</a:t>
              </a:r>
              <a:endParaRPr dirty="0">
                <a:highlight>
                  <a:srgbClr val="8DC641"/>
                </a:highlight>
              </a:endParaRPr>
            </a:p>
            <a:p>
              <a:pPr marL="285750" marR="0" lvl="1" indent="-285750" algn="l" rtl="0">
                <a:lnSpc>
                  <a:spcPct val="90000"/>
                </a:lnSpc>
                <a:spcBef>
                  <a:spcPts val="630"/>
                </a:spcBef>
                <a:spcAft>
                  <a:spcPts val="0"/>
                </a:spcAft>
                <a:buClrTx/>
                <a:buSzPts val="1800"/>
                <a:buFont typeface="Arial" panose="020B0604020202020204" pitchFamily="34" charset="0"/>
                <a:buChar char="•"/>
              </a:pPr>
              <a:r>
                <a:rPr lang="en-GB" sz="1800" b="0" i="0" u="none" strike="noStrike" cap="none" dirty="0" err="1">
                  <a:latin typeface="Calibri"/>
                  <a:ea typeface="Calibri"/>
                  <a:cs typeface="Calibri"/>
                  <a:sym typeface="Calibri"/>
                </a:rPr>
                <a:t>Kyselost</a:t>
              </a:r>
              <a:r>
                <a:rPr lang="en-GB" sz="1800" b="0" i="0" u="none" strike="noStrike" cap="none" dirty="0">
                  <a:latin typeface="Calibri"/>
                  <a:ea typeface="Calibri"/>
                  <a:cs typeface="Calibri"/>
                  <a:sym typeface="Calibri"/>
                </a:rPr>
                <a:t> </a:t>
              </a:r>
              <a:r>
                <a:rPr lang="cs-CZ" sz="1800" b="0" i="0" u="none" strike="noStrike" cap="none" dirty="0">
                  <a:latin typeface="Calibri"/>
                  <a:ea typeface="Calibri"/>
                  <a:cs typeface="Calibri"/>
                  <a:sym typeface="Calibri"/>
                </a:rPr>
                <a:t>a</a:t>
              </a:r>
              <a:r>
                <a:rPr lang="en-GB" sz="1800" b="0" i="0" u="none" strike="noStrike" cap="none" dirty="0">
                  <a:latin typeface="Calibri"/>
                  <a:ea typeface="Calibri"/>
                  <a:cs typeface="Calibri"/>
                  <a:sym typeface="Calibri"/>
                </a:rPr>
                <a:t> </a:t>
              </a:r>
              <a:r>
                <a:rPr lang="en-GB" sz="1800" b="0" i="0" u="none" strike="noStrike" cap="none" dirty="0" err="1">
                  <a:latin typeface="Calibri"/>
                  <a:ea typeface="Calibri"/>
                  <a:cs typeface="Calibri"/>
                  <a:sym typeface="Calibri"/>
                </a:rPr>
                <a:t>zásaditost</a:t>
              </a:r>
              <a:endParaRPr dirty="0"/>
            </a:p>
          </p:txBody>
        </p:sp>
        <p:sp>
          <p:nvSpPr>
            <p:cNvPr id="466" name="Google Shape;466;p13"/>
            <p:cNvSpPr/>
            <p:nvPr/>
          </p:nvSpPr>
          <p:spPr>
            <a:xfrm>
              <a:off x="4213286" y="1384121"/>
              <a:ext cx="304913" cy="3666957"/>
            </a:xfrm>
            <a:custGeom>
              <a:avLst/>
              <a:gdLst/>
              <a:ahLst/>
              <a:cxnLst/>
              <a:rect l="l" t="t" r="r" b="b"/>
              <a:pathLst>
                <a:path w="120000" h="120000" extrusionOk="0">
                  <a:moveTo>
                    <a:pt x="0" y="0"/>
                  </a:moveTo>
                  <a:lnTo>
                    <a:pt x="0" y="120000"/>
                  </a:lnTo>
                  <a:lnTo>
                    <a:pt x="120000" y="120000"/>
                  </a:lnTo>
                </a:path>
              </a:pathLst>
            </a:custGeom>
            <a:noFill/>
            <a:ln w="12700" cap="flat" cmpd="sng">
              <a:solidFill>
                <a:srgbClr val="EFBF47"/>
              </a:solidFill>
              <a:prstDash val="solid"/>
              <a:miter lim="800000"/>
              <a:headEnd type="none" w="sm" len="sm"/>
              <a:tailEnd type="none" w="sm" len="sm"/>
            </a:ln>
          </p:spPr>
          <p:txBody>
            <a:bodyPr/>
            <a:lstStyle/>
            <a:p>
              <a:pPr marL="285750" indent="-285750">
                <a:buClrTx/>
                <a:buFont typeface="Arial" panose="020B0604020202020204" pitchFamily="34" charset="0"/>
                <a:buChar char="•"/>
              </a:pPr>
              <a:endParaRPr lang="tr-TR"/>
            </a:p>
          </p:txBody>
        </p:sp>
        <p:sp>
          <p:nvSpPr>
            <p:cNvPr id="467" name="Google Shape;467;p13"/>
            <p:cNvSpPr/>
            <p:nvPr/>
          </p:nvSpPr>
          <p:spPr>
            <a:xfrm>
              <a:off x="4518200" y="4058101"/>
              <a:ext cx="3207581" cy="1985955"/>
            </a:xfrm>
            <a:prstGeom prst="roundRect">
              <a:avLst>
                <a:gd name="adj" fmla="val 10000"/>
              </a:avLst>
            </a:prstGeom>
            <a:solidFill>
              <a:schemeClr val="lt1">
                <a:alpha val="89803"/>
              </a:schemeClr>
            </a:solidFill>
            <a:ln w="12700" cap="flat" cmpd="sng">
              <a:solidFill>
                <a:srgbClr val="D4DA6B"/>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68" name="Google Shape;468;p13"/>
            <p:cNvSpPr txBox="1"/>
            <p:nvPr/>
          </p:nvSpPr>
          <p:spPr>
            <a:xfrm>
              <a:off x="4576367" y="4116268"/>
              <a:ext cx="3091247" cy="1869621"/>
            </a:xfrm>
            <a:prstGeom prst="rect">
              <a:avLst/>
            </a:prstGeom>
            <a:noFill/>
            <a:ln>
              <a:noFill/>
            </a:ln>
          </p:spPr>
          <p:txBody>
            <a:bodyPr spcFirstLastPara="1" wrap="square" lIns="34275" tIns="22850" rIns="34275" bIns="22850" anchor="t" anchorCtr="0">
              <a:noAutofit/>
            </a:bodyPr>
            <a:lstStyle/>
            <a:p>
              <a:pPr marR="0" lvl="0" algn="l" rtl="0">
                <a:lnSpc>
                  <a:spcPct val="90000"/>
                </a:lnSpc>
                <a:spcBef>
                  <a:spcPts val="0"/>
                </a:spcBef>
                <a:spcAft>
                  <a:spcPts val="0"/>
                </a:spcAft>
                <a:buClrTx/>
                <a:buSzPts val="1800"/>
              </a:pPr>
              <a:r>
                <a:rPr lang="en-GB" sz="1800" b="1" dirty="0">
                  <a:highlight>
                    <a:srgbClr val="8DC641"/>
                  </a:highlight>
                  <a:latin typeface="Calibri"/>
                  <a:ea typeface="Calibri"/>
                  <a:cs typeface="Calibri"/>
                  <a:sym typeface="Calibri"/>
                </a:rPr>
                <a:t>Složení živin</a:t>
              </a:r>
              <a:endParaRPr dirty="0">
                <a:highlight>
                  <a:srgbClr val="8DC641"/>
                </a:highlight>
              </a:endParaRPr>
            </a:p>
            <a:p>
              <a:pPr marL="285750" marR="0" lvl="1" indent="-285750" algn="l" rtl="0">
                <a:lnSpc>
                  <a:spcPct val="90000"/>
                </a:lnSpc>
                <a:spcBef>
                  <a:spcPts val="630"/>
                </a:spcBef>
                <a:spcAft>
                  <a:spcPts val="0"/>
                </a:spcAft>
                <a:buClrTx/>
                <a:buSzPts val="1800"/>
                <a:buFont typeface="Arial" panose="020B0604020202020204" pitchFamily="34" charset="0"/>
                <a:buChar char="•"/>
              </a:pPr>
              <a:r>
                <a:rPr lang="en-GB" sz="1800" b="0" i="0" u="none" strike="noStrike" cap="none" dirty="0">
                  <a:latin typeface="Calibri"/>
                  <a:ea typeface="Calibri"/>
                  <a:cs typeface="Calibri"/>
                  <a:sym typeface="Calibri"/>
                </a:rPr>
                <a:t>Základní živiny, jako je dusík, fosfor a </a:t>
              </a:r>
              <a:r>
                <a:rPr lang="en-GB" sz="1800" b="0" i="0" u="none" strike="noStrike" cap="none" dirty="0" err="1">
                  <a:latin typeface="Calibri"/>
                  <a:ea typeface="Calibri"/>
                  <a:cs typeface="Calibri"/>
                  <a:sym typeface="Calibri"/>
                </a:rPr>
                <a:t>draslík</a:t>
              </a:r>
              <a:endParaRPr dirty="0"/>
            </a:p>
          </p:txBody>
        </p:sp>
        <p:sp>
          <p:nvSpPr>
            <p:cNvPr id="469" name="Google Shape;469;p13"/>
            <p:cNvSpPr/>
            <p:nvPr/>
          </p:nvSpPr>
          <p:spPr>
            <a:xfrm>
              <a:off x="7863386" y="1742"/>
              <a:ext cx="2752098" cy="1376049"/>
            </a:xfrm>
            <a:prstGeom prst="roundRect">
              <a:avLst>
                <a:gd name="adj" fmla="val 10000"/>
              </a:avLst>
            </a:prstGeom>
            <a:solidFill>
              <a:srgbClr val="8DC641"/>
            </a:solidFill>
            <a:ln w="19050" cap="flat" cmpd="sng">
              <a:solidFill>
                <a:srgbClr val="26A45B"/>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70" name="Google Shape;470;p13"/>
            <p:cNvSpPr txBox="1"/>
            <p:nvPr/>
          </p:nvSpPr>
          <p:spPr>
            <a:xfrm>
              <a:off x="8041606" y="61194"/>
              <a:ext cx="2556554" cy="1258430"/>
            </a:xfrm>
            <a:prstGeom prst="rect">
              <a:avLst/>
            </a:prstGeom>
            <a:solidFill>
              <a:srgbClr val="8DC641"/>
            </a:solidFill>
            <a:ln>
              <a:noFill/>
            </a:ln>
          </p:spPr>
          <p:txBody>
            <a:bodyPr spcFirstLastPara="1" wrap="square" lIns="34275" tIns="22850" rIns="34275" bIns="22850" anchor="ctr" anchorCtr="0">
              <a:noAutofit/>
            </a:bodyPr>
            <a:lstStyle/>
            <a:p>
              <a:pPr marR="0" lvl="0" algn="ctr" rtl="0">
                <a:lnSpc>
                  <a:spcPct val="90000"/>
                </a:lnSpc>
                <a:spcBef>
                  <a:spcPts val="0"/>
                </a:spcBef>
                <a:spcAft>
                  <a:spcPts val="0"/>
                </a:spcAft>
                <a:buClrTx/>
                <a:buSzPts val="1800"/>
              </a:pPr>
              <a:r>
                <a:rPr lang="en-GB" sz="2000" b="1" i="0" dirty="0">
                  <a:latin typeface="Calibri"/>
                  <a:ea typeface="Calibri"/>
                  <a:cs typeface="Calibri"/>
                  <a:sym typeface="Calibri"/>
                </a:rPr>
                <a:t>Biologické faktory</a:t>
              </a:r>
              <a:endParaRPr sz="2000" dirty="0">
                <a:latin typeface="Calibri"/>
                <a:ea typeface="Calibri"/>
                <a:cs typeface="Calibri"/>
                <a:sym typeface="Calibri"/>
              </a:endParaRPr>
            </a:p>
          </p:txBody>
        </p:sp>
        <p:sp>
          <p:nvSpPr>
            <p:cNvPr id="471" name="Google Shape;471;p13"/>
            <p:cNvSpPr/>
            <p:nvPr/>
          </p:nvSpPr>
          <p:spPr>
            <a:xfrm>
              <a:off x="8138596" y="1377791"/>
              <a:ext cx="275209" cy="1336989"/>
            </a:xfrm>
            <a:custGeom>
              <a:avLst/>
              <a:gdLst/>
              <a:ahLst/>
              <a:cxnLst/>
              <a:rect l="l" t="t" r="r" b="b"/>
              <a:pathLst>
                <a:path w="120000" h="120000" extrusionOk="0">
                  <a:moveTo>
                    <a:pt x="0" y="0"/>
                  </a:moveTo>
                  <a:lnTo>
                    <a:pt x="0" y="120000"/>
                  </a:lnTo>
                  <a:lnTo>
                    <a:pt x="120000" y="120000"/>
                  </a:lnTo>
                </a:path>
              </a:pathLst>
            </a:custGeom>
            <a:noFill/>
            <a:ln w="12700" cap="flat" cmpd="sng">
              <a:solidFill>
                <a:srgbClr val="EFBF47"/>
              </a:solidFill>
              <a:prstDash val="solid"/>
              <a:miter lim="800000"/>
              <a:headEnd type="none" w="sm" len="sm"/>
              <a:tailEnd type="none" w="sm" len="sm"/>
            </a:ln>
          </p:spPr>
          <p:txBody>
            <a:bodyPr/>
            <a:lstStyle/>
            <a:p>
              <a:pPr marL="285750" indent="-285750">
                <a:buClrTx/>
                <a:buFont typeface="Arial" panose="020B0604020202020204" pitchFamily="34" charset="0"/>
                <a:buChar char="•"/>
              </a:pPr>
              <a:endParaRPr lang="tr-TR"/>
            </a:p>
          </p:txBody>
        </p:sp>
        <p:sp>
          <p:nvSpPr>
            <p:cNvPr id="472" name="Google Shape;472;p13"/>
            <p:cNvSpPr/>
            <p:nvPr/>
          </p:nvSpPr>
          <p:spPr>
            <a:xfrm>
              <a:off x="8413805" y="1721803"/>
              <a:ext cx="3207581" cy="1985955"/>
            </a:xfrm>
            <a:prstGeom prst="roundRect">
              <a:avLst>
                <a:gd name="adj" fmla="val 10000"/>
              </a:avLst>
            </a:prstGeom>
            <a:solidFill>
              <a:schemeClr val="lt1">
                <a:alpha val="89803"/>
              </a:schemeClr>
            </a:solidFill>
            <a:ln w="12700" cap="flat" cmpd="sng">
              <a:solidFill>
                <a:srgbClr val="E4D25A"/>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73" name="Google Shape;473;p13"/>
            <p:cNvSpPr txBox="1"/>
            <p:nvPr/>
          </p:nvSpPr>
          <p:spPr>
            <a:xfrm>
              <a:off x="8471972" y="1779970"/>
              <a:ext cx="3091247" cy="1869621"/>
            </a:xfrm>
            <a:prstGeom prst="rect">
              <a:avLst/>
            </a:prstGeom>
            <a:noFill/>
            <a:ln>
              <a:noFill/>
            </a:ln>
          </p:spPr>
          <p:txBody>
            <a:bodyPr spcFirstLastPara="1" wrap="square" lIns="34275" tIns="22850" rIns="34275" bIns="22850" anchor="t" anchorCtr="0">
              <a:noAutofit/>
            </a:bodyPr>
            <a:lstStyle/>
            <a:p>
              <a:pPr marR="0" lvl="0" algn="l" rtl="0">
                <a:lnSpc>
                  <a:spcPct val="90000"/>
                </a:lnSpc>
                <a:spcBef>
                  <a:spcPts val="0"/>
                </a:spcBef>
                <a:spcAft>
                  <a:spcPts val="0"/>
                </a:spcAft>
                <a:buClrTx/>
                <a:buSzPts val="1800"/>
              </a:pPr>
              <a:r>
                <a:rPr lang="en-GB" sz="1800" b="1" i="0" dirty="0">
                  <a:highlight>
                    <a:srgbClr val="8DC641"/>
                  </a:highlight>
                  <a:latin typeface="Calibri"/>
                  <a:ea typeface="Calibri"/>
                  <a:cs typeface="Calibri"/>
                  <a:sym typeface="Calibri"/>
                </a:rPr>
                <a:t>Mikroorganismy</a:t>
              </a:r>
              <a:endParaRPr sz="1800" b="0" i="0" dirty="0">
                <a:highlight>
                  <a:srgbClr val="8DC641"/>
                </a:highlight>
                <a:latin typeface="Calibri"/>
                <a:ea typeface="Calibri"/>
                <a:cs typeface="Calibri"/>
                <a:sym typeface="Calibri"/>
              </a:endParaRPr>
            </a:p>
            <a:p>
              <a:pPr marL="285750" marR="0" lvl="1" indent="-285750" algn="l" rtl="0">
                <a:lnSpc>
                  <a:spcPct val="90000"/>
                </a:lnSpc>
                <a:spcBef>
                  <a:spcPts val="630"/>
                </a:spcBef>
                <a:spcAft>
                  <a:spcPts val="0"/>
                </a:spcAft>
                <a:buClrTx/>
                <a:buSzPts val="1800"/>
                <a:buFont typeface="Arial" panose="020B0604020202020204" pitchFamily="34" charset="0"/>
                <a:buChar char="•"/>
              </a:pPr>
              <a:r>
                <a:rPr lang="en-GB" sz="1800" b="0" i="0" u="none" strike="noStrike" cap="none" dirty="0">
                  <a:latin typeface="Calibri"/>
                  <a:ea typeface="Calibri"/>
                  <a:cs typeface="Calibri"/>
                  <a:sym typeface="Calibri"/>
                </a:rPr>
                <a:t>Bakterie, houby, prvoci a hlístice hrají klíčovou roli při rozkladu organické hmoty a koloběhu živin v </a:t>
              </a:r>
              <a:r>
                <a:rPr lang="en-GB" sz="1800" b="0" i="0" u="none" strike="noStrike" cap="none" dirty="0" err="1">
                  <a:latin typeface="Calibri"/>
                  <a:ea typeface="Calibri"/>
                  <a:cs typeface="Calibri"/>
                  <a:sym typeface="Calibri"/>
                </a:rPr>
                <a:t>půdě</a:t>
              </a:r>
              <a:endParaRPr dirty="0"/>
            </a:p>
          </p:txBody>
        </p:sp>
        <p:sp>
          <p:nvSpPr>
            <p:cNvPr id="474" name="Google Shape;474;p13"/>
            <p:cNvSpPr/>
            <p:nvPr/>
          </p:nvSpPr>
          <p:spPr>
            <a:xfrm>
              <a:off x="8138596" y="1377791"/>
              <a:ext cx="275209" cy="3666957"/>
            </a:xfrm>
            <a:custGeom>
              <a:avLst/>
              <a:gdLst/>
              <a:ahLst/>
              <a:cxnLst/>
              <a:rect l="l" t="t" r="r" b="b"/>
              <a:pathLst>
                <a:path w="120000" h="120000" extrusionOk="0">
                  <a:moveTo>
                    <a:pt x="0" y="0"/>
                  </a:moveTo>
                  <a:lnTo>
                    <a:pt x="0" y="120000"/>
                  </a:lnTo>
                  <a:lnTo>
                    <a:pt x="120000" y="120000"/>
                  </a:lnTo>
                </a:path>
              </a:pathLst>
            </a:custGeom>
            <a:noFill/>
            <a:ln w="12700" cap="flat" cmpd="sng">
              <a:solidFill>
                <a:srgbClr val="EFBF47"/>
              </a:solidFill>
              <a:prstDash val="solid"/>
              <a:miter lim="800000"/>
              <a:headEnd type="none" w="sm" len="sm"/>
              <a:tailEnd type="none" w="sm" len="sm"/>
            </a:ln>
          </p:spPr>
          <p:txBody>
            <a:bodyPr/>
            <a:lstStyle/>
            <a:p>
              <a:pPr marL="285750" indent="-285750">
                <a:buClrTx/>
                <a:buFont typeface="Arial" panose="020B0604020202020204" pitchFamily="34" charset="0"/>
                <a:buChar char="•"/>
              </a:pPr>
              <a:endParaRPr lang="tr-TR"/>
            </a:p>
          </p:txBody>
        </p:sp>
        <p:sp>
          <p:nvSpPr>
            <p:cNvPr id="475" name="Google Shape;475;p13"/>
            <p:cNvSpPr/>
            <p:nvPr/>
          </p:nvSpPr>
          <p:spPr>
            <a:xfrm>
              <a:off x="8413805" y="4051771"/>
              <a:ext cx="3207581" cy="1985955"/>
            </a:xfrm>
            <a:prstGeom prst="roundRect">
              <a:avLst>
                <a:gd name="adj" fmla="val 10000"/>
              </a:avLst>
            </a:prstGeom>
            <a:solidFill>
              <a:schemeClr val="lt1">
                <a:alpha val="89803"/>
              </a:schemeClr>
            </a:solidFill>
            <a:ln w="12700" cap="flat" cmpd="sng">
              <a:solidFill>
                <a:srgbClr val="EFBD48"/>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76" name="Google Shape;476;p13"/>
            <p:cNvSpPr txBox="1"/>
            <p:nvPr/>
          </p:nvSpPr>
          <p:spPr>
            <a:xfrm>
              <a:off x="8471972" y="4109938"/>
              <a:ext cx="3149414" cy="1869621"/>
            </a:xfrm>
            <a:prstGeom prst="rect">
              <a:avLst/>
            </a:prstGeom>
            <a:noFill/>
            <a:ln>
              <a:noFill/>
            </a:ln>
          </p:spPr>
          <p:txBody>
            <a:bodyPr spcFirstLastPara="1" wrap="square" lIns="34275" tIns="22850" rIns="34275" bIns="22850" anchor="t" anchorCtr="0">
              <a:noAutofit/>
            </a:bodyPr>
            <a:lstStyle/>
            <a:p>
              <a:pPr marR="0" lvl="0" algn="l" rtl="0">
                <a:lnSpc>
                  <a:spcPct val="90000"/>
                </a:lnSpc>
                <a:spcBef>
                  <a:spcPts val="0"/>
                </a:spcBef>
                <a:spcAft>
                  <a:spcPts val="0"/>
                </a:spcAft>
                <a:buClrTx/>
                <a:buSzPts val="1800"/>
              </a:pPr>
              <a:r>
                <a:rPr lang="en-GB" sz="1800" b="1" i="0" dirty="0" err="1">
                  <a:highlight>
                    <a:srgbClr val="8DC641"/>
                  </a:highlight>
                  <a:latin typeface="Calibri"/>
                  <a:ea typeface="Calibri"/>
                  <a:cs typeface="Calibri"/>
                  <a:sym typeface="Calibri"/>
                </a:rPr>
                <a:t>Makroorganismy</a:t>
              </a:r>
              <a:endParaRPr sz="1800" b="0" i="0" dirty="0">
                <a:highlight>
                  <a:srgbClr val="8DC641"/>
                </a:highlight>
                <a:latin typeface="Calibri"/>
                <a:ea typeface="Calibri"/>
                <a:cs typeface="Calibri"/>
                <a:sym typeface="Calibri"/>
              </a:endParaRPr>
            </a:p>
            <a:p>
              <a:pPr marL="285750" marR="0" lvl="1" indent="-285750" algn="l" rtl="0">
                <a:lnSpc>
                  <a:spcPct val="90000"/>
                </a:lnSpc>
                <a:spcBef>
                  <a:spcPts val="630"/>
                </a:spcBef>
                <a:spcAft>
                  <a:spcPts val="0"/>
                </a:spcAft>
                <a:buClrTx/>
                <a:buSzPts val="1800"/>
                <a:buFont typeface="Arial" panose="020B0604020202020204" pitchFamily="34" charset="0"/>
                <a:buChar char="•"/>
              </a:pPr>
              <a:r>
                <a:rPr lang="en-GB" sz="1800" b="0" i="0" u="none" strike="noStrike" cap="none" dirty="0">
                  <a:latin typeface="Calibri"/>
                  <a:ea typeface="Calibri"/>
                  <a:cs typeface="Calibri"/>
                  <a:sym typeface="Calibri"/>
                </a:rPr>
                <a:t>Hmyz a žížaly přispívají ke zdraví půdy tím, že rozkládají organickou hmotu, zajišťují koloběh živin a zlepšují </a:t>
              </a:r>
              <a:r>
                <a:rPr lang="en-GB" sz="1800" b="0" i="0" u="none" strike="noStrike" cap="none" dirty="0" err="1">
                  <a:latin typeface="Calibri"/>
                  <a:ea typeface="Calibri"/>
                  <a:cs typeface="Calibri"/>
                  <a:sym typeface="Calibri"/>
                </a:rPr>
                <a:t>strukturu</a:t>
              </a:r>
              <a:r>
                <a:rPr lang="en-GB" sz="1800" b="0" i="0" u="none" strike="noStrike" cap="none" dirty="0">
                  <a:latin typeface="Calibri"/>
                  <a:ea typeface="Calibri"/>
                  <a:cs typeface="Calibri"/>
                  <a:sym typeface="Calibri"/>
                </a:rPr>
                <a:t> </a:t>
              </a:r>
              <a:r>
                <a:rPr lang="en-GB" sz="1800" b="0" i="0" u="none" strike="noStrike" cap="none" dirty="0" err="1">
                  <a:latin typeface="Calibri"/>
                  <a:ea typeface="Calibri"/>
                  <a:cs typeface="Calibri"/>
                  <a:sym typeface="Calibri"/>
                </a:rPr>
                <a:t>půdy</a:t>
              </a:r>
              <a:endParaRPr dirty="0"/>
            </a:p>
          </p:txBody>
        </p:sp>
      </p:grpSp>
      <p:sp>
        <p:nvSpPr>
          <p:cNvPr id="2" name="Google Shape;261;p4">
            <a:extLst>
              <a:ext uri="{FF2B5EF4-FFF2-40B4-BE49-F238E27FC236}">
                <a16:creationId xmlns:a16="http://schemas.microsoft.com/office/drawing/2014/main" id="{33563240-0EC7-4E54-2965-54EED0ABE811}"/>
              </a:ext>
            </a:extLst>
          </p:cNvPr>
          <p:cNvSpPr txBox="1"/>
          <p:nvPr/>
        </p:nvSpPr>
        <p:spPr>
          <a:xfrm>
            <a:off x="478173" y="5737615"/>
            <a:ext cx="7535819" cy="756943"/>
          </a:xfrm>
          <a:prstGeom prst="rect">
            <a:avLst/>
          </a:prstGeom>
          <a:no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GB" sz="1200" dirty="0">
                <a:solidFill>
                  <a:schemeClr val="dk1"/>
                </a:solidFill>
                <a:latin typeface="Calibri"/>
                <a:ea typeface="Calibri"/>
                <a:cs typeface="Calibri"/>
                <a:sym typeface="Calibri"/>
              </a:rPr>
              <a:t>	Další informace </a:t>
            </a:r>
            <a:r>
              <a:rPr lang="en-US" sz="1200" dirty="0">
                <a:solidFill>
                  <a:schemeClr val="dk1"/>
                </a:solidFill>
                <a:latin typeface="Calibri"/>
                <a:ea typeface="Calibri"/>
                <a:cs typeface="Calibri"/>
                <a:sym typeface="Calibri"/>
                <a:hlinkClick r:id="rId3"/>
              </a:rPr>
              <a:t>Hospodaření s půdou ve vztahu k udržitelnému </a:t>
            </a:r>
            <a:r>
              <a:rPr lang="en-US" sz="1200" dirty="0" err="1">
                <a:solidFill>
                  <a:schemeClr val="dk1"/>
                </a:solidFill>
                <a:latin typeface="Calibri"/>
                <a:ea typeface="Calibri"/>
                <a:cs typeface="Calibri"/>
                <a:sym typeface="Calibri"/>
                <a:hlinkClick r:id="rId3"/>
              </a:rPr>
              <a:t>zemědělství </a:t>
            </a:r>
            <a:r>
              <a:rPr lang="en-US" sz="1200" dirty="0">
                <a:solidFill>
                  <a:schemeClr val="dk1"/>
                </a:solidFill>
                <a:latin typeface="Calibri"/>
                <a:ea typeface="Calibri"/>
                <a:cs typeface="Calibri"/>
                <a:sym typeface="Calibri"/>
                <a:hlinkClick r:id="rId3"/>
              </a:rPr>
              <a:t>a </a:t>
            </a:r>
            <a:r>
              <a:rPr lang="en-US" sz="1200" dirty="0" err="1">
                <a:solidFill>
                  <a:schemeClr val="dk1"/>
                </a:solidFill>
                <a:latin typeface="Calibri"/>
                <a:ea typeface="Calibri"/>
                <a:cs typeface="Calibri"/>
                <a:sym typeface="Calibri"/>
                <a:hlinkClick r:id="rId3"/>
              </a:rPr>
              <a:t>ekosystémovým službám</a:t>
            </a:r>
            <a:endParaRPr lang="en-GB" sz="1200" dirty="0">
              <a:solidFill>
                <a:schemeClr val="dk1"/>
              </a:solidFill>
              <a:latin typeface="Calibri"/>
              <a:ea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4"/>
          <p:cNvSpPr txBox="1">
            <a:spLocks noGrp="1"/>
          </p:cNvSpPr>
          <p:nvPr>
            <p:ph type="body" idx="1"/>
          </p:nvPr>
        </p:nvSpPr>
        <p:spPr>
          <a:xfrm>
            <a:off x="6181520" y="1895789"/>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GB" dirty="0"/>
              <a:t>Vzájemný vztah mezi vlastnostmi půdy a růstem rostlin</a:t>
            </a:r>
            <a:endParaRPr dirty="0"/>
          </a:p>
        </p:txBody>
      </p:sp>
      <p:sp>
        <p:nvSpPr>
          <p:cNvPr id="483" name="Google Shape;483;p14"/>
          <p:cNvSpPr txBox="1">
            <a:spLocks noGrp="1"/>
          </p:cNvSpPr>
          <p:nvPr>
            <p:ph type="body" idx="2"/>
          </p:nvPr>
        </p:nvSpPr>
        <p:spPr>
          <a:xfrm>
            <a:off x="4502882" y="892243"/>
            <a:ext cx="1683351" cy="120549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GB"/>
              <a:t>04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grpSp>
        <p:nvGrpSpPr>
          <p:cNvPr id="489" name="Google Shape;489;p15"/>
          <p:cNvGrpSpPr/>
          <p:nvPr/>
        </p:nvGrpSpPr>
        <p:grpSpPr>
          <a:xfrm>
            <a:off x="393742" y="304217"/>
            <a:ext cx="10906077" cy="5637472"/>
            <a:chOff x="6467" y="3003"/>
            <a:chExt cx="10906077" cy="5637472"/>
          </a:xfrm>
          <a:solidFill>
            <a:srgbClr val="9FDADF"/>
          </a:solidFill>
        </p:grpSpPr>
        <p:sp>
          <p:nvSpPr>
            <p:cNvPr id="490" name="Google Shape;490;p15"/>
            <p:cNvSpPr/>
            <p:nvPr/>
          </p:nvSpPr>
          <p:spPr>
            <a:xfrm>
              <a:off x="6467" y="3003"/>
              <a:ext cx="3449949" cy="1752565"/>
            </a:xfrm>
            <a:prstGeom prst="roundRect">
              <a:avLst>
                <a:gd name="adj" fmla="val 10000"/>
              </a:avLst>
            </a:prstGeom>
            <a:solidFill>
              <a:srgbClr val="8DC64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5"/>
            <p:cNvSpPr txBox="1"/>
            <p:nvPr/>
          </p:nvSpPr>
          <p:spPr>
            <a:xfrm>
              <a:off x="57798" y="54334"/>
              <a:ext cx="3347287" cy="1649903"/>
            </a:xfrm>
            <a:prstGeom prst="rect">
              <a:avLst/>
            </a:prstGeom>
            <a:solidFill>
              <a:srgbClr val="8DC641"/>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2400" b="1" i="0" dirty="0">
                  <a:solidFill>
                    <a:schemeClr val="lt1"/>
                  </a:solidFill>
                  <a:latin typeface="Calibri"/>
                  <a:ea typeface="Calibri"/>
                  <a:cs typeface="Calibri"/>
                  <a:sym typeface="Calibri"/>
                </a:rPr>
                <a:t>Dostupnost vody a živin</a:t>
              </a:r>
              <a:endParaRPr sz="2400" dirty="0">
                <a:solidFill>
                  <a:schemeClr val="lt1"/>
                </a:solidFill>
                <a:latin typeface="Calibri"/>
                <a:ea typeface="Calibri"/>
                <a:cs typeface="Calibri"/>
                <a:sym typeface="Calibri"/>
              </a:endParaRPr>
            </a:p>
          </p:txBody>
        </p:sp>
        <p:sp>
          <p:nvSpPr>
            <p:cNvPr id="492" name="Google Shape;492;p15"/>
            <p:cNvSpPr/>
            <p:nvPr/>
          </p:nvSpPr>
          <p:spPr>
            <a:xfrm>
              <a:off x="6467" y="1945457"/>
              <a:ext cx="1655445" cy="1752565"/>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5"/>
            <p:cNvSpPr txBox="1"/>
            <p:nvPr/>
          </p:nvSpPr>
          <p:spPr>
            <a:xfrm>
              <a:off x="54953" y="1993943"/>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2000" b="1" i="0" dirty="0">
                  <a:solidFill>
                    <a:schemeClr val="lt1"/>
                  </a:solidFill>
                  <a:latin typeface="Calibri"/>
                  <a:ea typeface="Calibri"/>
                  <a:cs typeface="Calibri"/>
                  <a:sym typeface="Calibri"/>
                </a:rPr>
                <a:t>Pórovitost a infiltrace</a:t>
              </a:r>
              <a:endParaRPr sz="2000" b="0" i="0" dirty="0">
                <a:solidFill>
                  <a:schemeClr val="lt1"/>
                </a:solidFill>
                <a:latin typeface="Calibri"/>
                <a:ea typeface="Calibri"/>
                <a:cs typeface="Calibri"/>
                <a:sym typeface="Calibri"/>
              </a:endParaRPr>
            </a:p>
          </p:txBody>
        </p:sp>
        <p:sp>
          <p:nvSpPr>
            <p:cNvPr id="494" name="Google Shape;494;p15"/>
            <p:cNvSpPr/>
            <p:nvPr/>
          </p:nvSpPr>
          <p:spPr>
            <a:xfrm>
              <a:off x="6467" y="3887910"/>
              <a:ext cx="1655445" cy="1752565"/>
            </a:xfrm>
            <a:prstGeom prst="roundRect">
              <a:avLst>
                <a:gd name="adj" fmla="val 10000"/>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5"/>
            <p:cNvSpPr txBox="1"/>
            <p:nvPr/>
          </p:nvSpPr>
          <p:spPr>
            <a:xfrm>
              <a:off x="54953" y="3936396"/>
              <a:ext cx="1558473" cy="1655593"/>
            </a:xfrm>
            <a:prstGeom prst="rect">
              <a:avLst/>
            </a:prstGeom>
            <a:grp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GB" sz="1500" b="0" i="0" dirty="0">
                  <a:latin typeface="Calibri"/>
                  <a:ea typeface="Calibri"/>
                  <a:cs typeface="Calibri"/>
                  <a:sym typeface="Calibri"/>
                </a:rPr>
                <a:t>Textura a struktura půdy ovlivňují míru infiltrace vody.</a:t>
              </a:r>
              <a:endParaRPr dirty="0"/>
            </a:p>
          </p:txBody>
        </p:sp>
        <p:sp>
          <p:nvSpPr>
            <p:cNvPr id="496" name="Google Shape;496;p15"/>
            <p:cNvSpPr/>
            <p:nvPr/>
          </p:nvSpPr>
          <p:spPr>
            <a:xfrm>
              <a:off x="1800970" y="1945457"/>
              <a:ext cx="1655445" cy="1752565"/>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5"/>
            <p:cNvSpPr txBox="1"/>
            <p:nvPr/>
          </p:nvSpPr>
          <p:spPr>
            <a:xfrm>
              <a:off x="1849456" y="1993943"/>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2000" b="1" i="0" dirty="0">
                  <a:solidFill>
                    <a:schemeClr val="lt1"/>
                  </a:solidFill>
                  <a:latin typeface="Calibri"/>
                  <a:ea typeface="Calibri"/>
                  <a:cs typeface="Calibri"/>
                  <a:sym typeface="Calibri"/>
                </a:rPr>
                <a:t>Cyklování živin</a:t>
              </a:r>
              <a:endParaRPr sz="2000" b="0" i="0" dirty="0">
                <a:solidFill>
                  <a:schemeClr val="lt1"/>
                </a:solidFill>
                <a:latin typeface="Calibri"/>
                <a:ea typeface="Calibri"/>
                <a:cs typeface="Calibri"/>
                <a:sym typeface="Calibri"/>
              </a:endParaRPr>
            </a:p>
          </p:txBody>
        </p:sp>
        <p:sp>
          <p:nvSpPr>
            <p:cNvPr id="498" name="Google Shape;498;p15"/>
            <p:cNvSpPr/>
            <p:nvPr/>
          </p:nvSpPr>
          <p:spPr>
            <a:xfrm>
              <a:off x="1800970" y="3887910"/>
              <a:ext cx="1655445" cy="1752565"/>
            </a:xfrm>
            <a:prstGeom prst="roundRect">
              <a:avLst>
                <a:gd name="adj" fmla="val 10000"/>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5"/>
            <p:cNvSpPr txBox="1"/>
            <p:nvPr/>
          </p:nvSpPr>
          <p:spPr>
            <a:xfrm>
              <a:off x="1849456" y="3936396"/>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1500" b="0" i="0" dirty="0">
                  <a:latin typeface="Calibri"/>
                  <a:ea typeface="Calibri"/>
                  <a:cs typeface="Calibri"/>
                  <a:sym typeface="Calibri"/>
                </a:rPr>
                <a:t> Mikroorganismy hrají klíčovou roli při rozkladu organických látek a uvolňování živin pro rostliny. </a:t>
              </a:r>
              <a:endParaRPr dirty="0"/>
            </a:p>
          </p:txBody>
        </p:sp>
        <p:sp>
          <p:nvSpPr>
            <p:cNvPr id="500" name="Google Shape;500;p15"/>
            <p:cNvSpPr/>
            <p:nvPr/>
          </p:nvSpPr>
          <p:spPr>
            <a:xfrm>
              <a:off x="3734531" y="3003"/>
              <a:ext cx="3449949" cy="1752565"/>
            </a:xfrm>
            <a:prstGeom prst="roundRect">
              <a:avLst>
                <a:gd name="adj" fmla="val 10000"/>
              </a:avLst>
            </a:prstGeom>
            <a:solidFill>
              <a:srgbClr val="8DC64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5"/>
            <p:cNvSpPr txBox="1"/>
            <p:nvPr/>
          </p:nvSpPr>
          <p:spPr>
            <a:xfrm>
              <a:off x="3785862" y="54334"/>
              <a:ext cx="3347287" cy="1649903"/>
            </a:xfrm>
            <a:prstGeom prst="rect">
              <a:avLst/>
            </a:prstGeom>
            <a:solidFill>
              <a:srgbClr val="8DC641"/>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2400" b="1" i="0" dirty="0">
                  <a:solidFill>
                    <a:schemeClr val="lt1"/>
                  </a:solidFill>
                  <a:latin typeface="Calibri"/>
                  <a:ea typeface="Calibri"/>
                  <a:cs typeface="Calibri"/>
                  <a:sym typeface="Calibri"/>
                </a:rPr>
                <a:t>Analýza struktury půdy a pronikání kořenů</a:t>
              </a:r>
              <a:endParaRPr sz="2400" b="0" i="0" dirty="0">
                <a:solidFill>
                  <a:schemeClr val="lt1"/>
                </a:solidFill>
                <a:latin typeface="Calibri"/>
                <a:ea typeface="Calibri"/>
                <a:cs typeface="Calibri"/>
                <a:sym typeface="Calibri"/>
              </a:endParaRPr>
            </a:p>
          </p:txBody>
        </p:sp>
        <p:sp>
          <p:nvSpPr>
            <p:cNvPr id="502" name="Google Shape;502;p15"/>
            <p:cNvSpPr/>
            <p:nvPr/>
          </p:nvSpPr>
          <p:spPr>
            <a:xfrm>
              <a:off x="3734531" y="1945457"/>
              <a:ext cx="1655445" cy="1752565"/>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5"/>
            <p:cNvSpPr txBox="1"/>
            <p:nvPr/>
          </p:nvSpPr>
          <p:spPr>
            <a:xfrm>
              <a:off x="3783017" y="1993943"/>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1800"/>
                <a:buFont typeface="Arial"/>
                <a:buNone/>
              </a:pPr>
              <a:r>
                <a:rPr lang="en-GB" sz="2000" b="1" i="0" dirty="0">
                  <a:solidFill>
                    <a:srgbClr val="FFFFFF"/>
                  </a:solidFill>
                  <a:latin typeface="Calibri"/>
                  <a:ea typeface="Calibri"/>
                  <a:cs typeface="Calibri"/>
                  <a:sym typeface="Calibri"/>
                </a:rPr>
                <a:t>Textura půdy</a:t>
              </a:r>
              <a:endParaRPr sz="2000" dirty="0"/>
            </a:p>
          </p:txBody>
        </p:sp>
        <p:sp>
          <p:nvSpPr>
            <p:cNvPr id="504" name="Google Shape;504;p15"/>
            <p:cNvSpPr/>
            <p:nvPr/>
          </p:nvSpPr>
          <p:spPr>
            <a:xfrm>
              <a:off x="3734531" y="3887910"/>
              <a:ext cx="1655445" cy="1752565"/>
            </a:xfrm>
            <a:prstGeom prst="roundRect">
              <a:avLst>
                <a:gd name="adj" fmla="val 10000"/>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txBox="1"/>
            <p:nvPr/>
          </p:nvSpPr>
          <p:spPr>
            <a:xfrm>
              <a:off x="3783017" y="3936396"/>
              <a:ext cx="1558473" cy="1655593"/>
            </a:xfrm>
            <a:prstGeom prst="rect">
              <a:avLst/>
            </a:prstGeom>
            <a:grp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GB" sz="1500" b="0" i="0" dirty="0">
                  <a:latin typeface="Calibri"/>
                  <a:ea typeface="Calibri"/>
                  <a:cs typeface="Calibri"/>
                  <a:sym typeface="Calibri"/>
                </a:rPr>
                <a:t>Umožňují rychlé prokořenění, ale nemusí dobře zadržovat vodu a živiny. </a:t>
              </a:r>
              <a:endParaRPr dirty="0"/>
            </a:p>
          </p:txBody>
        </p:sp>
        <p:sp>
          <p:nvSpPr>
            <p:cNvPr id="506" name="Google Shape;506;p15"/>
            <p:cNvSpPr/>
            <p:nvPr/>
          </p:nvSpPr>
          <p:spPr>
            <a:xfrm>
              <a:off x="5529034" y="1945457"/>
              <a:ext cx="1655445" cy="1752565"/>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5"/>
            <p:cNvSpPr txBox="1"/>
            <p:nvPr/>
          </p:nvSpPr>
          <p:spPr>
            <a:xfrm>
              <a:off x="5577520" y="1993943"/>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1800"/>
                <a:buFont typeface="Arial"/>
                <a:buNone/>
              </a:pPr>
              <a:r>
                <a:rPr lang="en-GB" sz="2000" b="1" i="0" dirty="0">
                  <a:solidFill>
                    <a:srgbClr val="FFFFFF"/>
                  </a:solidFill>
                  <a:latin typeface="Calibri"/>
                  <a:ea typeface="Calibri"/>
                  <a:cs typeface="Calibri"/>
                  <a:sym typeface="Calibri"/>
                </a:rPr>
                <a:t>Interakce mezi kořeny a mikroby</a:t>
              </a:r>
              <a:endParaRPr sz="2000" dirty="0"/>
            </a:p>
          </p:txBody>
        </p:sp>
        <p:sp>
          <p:nvSpPr>
            <p:cNvPr id="508" name="Google Shape;508;p15"/>
            <p:cNvSpPr/>
            <p:nvPr/>
          </p:nvSpPr>
          <p:spPr>
            <a:xfrm>
              <a:off x="5529034" y="3887910"/>
              <a:ext cx="1655445" cy="1752565"/>
            </a:xfrm>
            <a:prstGeom prst="roundRect">
              <a:avLst>
                <a:gd name="adj" fmla="val 10000"/>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5"/>
            <p:cNvSpPr txBox="1"/>
            <p:nvPr/>
          </p:nvSpPr>
          <p:spPr>
            <a:xfrm>
              <a:off x="5577520" y="3936396"/>
              <a:ext cx="1558473" cy="1655593"/>
            </a:xfrm>
            <a:prstGeom prst="rect">
              <a:avLst/>
            </a:prstGeom>
            <a:grp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GB" sz="1500" b="0" i="0" dirty="0">
                  <a:latin typeface="Calibri"/>
                  <a:ea typeface="Calibri"/>
                  <a:cs typeface="Calibri"/>
                  <a:sym typeface="Calibri"/>
                </a:rPr>
                <a:t>Podporují užitečné mikroby, kteří vytvářejí symbiotické vztahy s kořeny rostlin a zlepšují příjem živin.</a:t>
              </a:r>
              <a:endParaRPr dirty="0"/>
            </a:p>
          </p:txBody>
        </p:sp>
        <p:sp>
          <p:nvSpPr>
            <p:cNvPr id="510" name="Google Shape;510;p15"/>
            <p:cNvSpPr/>
            <p:nvPr/>
          </p:nvSpPr>
          <p:spPr>
            <a:xfrm>
              <a:off x="7462595" y="3003"/>
              <a:ext cx="3449949" cy="1752565"/>
            </a:xfrm>
            <a:prstGeom prst="roundRect">
              <a:avLst>
                <a:gd name="adj" fmla="val 10000"/>
              </a:avLst>
            </a:prstGeom>
            <a:solidFill>
              <a:srgbClr val="8DC64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txBox="1"/>
            <p:nvPr/>
          </p:nvSpPr>
          <p:spPr>
            <a:xfrm>
              <a:off x="7513926" y="54334"/>
              <a:ext cx="3347287" cy="1649903"/>
            </a:xfrm>
            <a:prstGeom prst="rect">
              <a:avLst/>
            </a:prstGeom>
            <a:solidFill>
              <a:srgbClr val="8DC641"/>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1800"/>
                <a:buFont typeface="Arial"/>
                <a:buNone/>
              </a:pPr>
              <a:r>
                <a:rPr lang="en-GB" sz="2400" b="1" i="0" dirty="0">
                  <a:solidFill>
                    <a:srgbClr val="FFFFFF"/>
                  </a:solidFill>
                  <a:latin typeface="Calibri"/>
                  <a:ea typeface="Calibri"/>
                  <a:cs typeface="Calibri"/>
                  <a:sym typeface="Calibri"/>
                </a:rPr>
                <a:t>Vztah mezi hladinou pH a vstřebáváním živin:</a:t>
              </a:r>
              <a:endParaRPr sz="2400" dirty="0"/>
            </a:p>
          </p:txBody>
        </p:sp>
        <p:sp>
          <p:nvSpPr>
            <p:cNvPr id="512" name="Google Shape;512;p15"/>
            <p:cNvSpPr/>
            <p:nvPr/>
          </p:nvSpPr>
          <p:spPr>
            <a:xfrm>
              <a:off x="7462595" y="1945457"/>
              <a:ext cx="1655445" cy="1752565"/>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5"/>
            <p:cNvSpPr txBox="1"/>
            <p:nvPr/>
          </p:nvSpPr>
          <p:spPr>
            <a:xfrm>
              <a:off x="7511081" y="1993943"/>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1800"/>
                <a:buFont typeface="Arial"/>
                <a:buNone/>
              </a:pPr>
              <a:r>
                <a:rPr lang="en-GB" sz="2000" b="1" i="0" dirty="0">
                  <a:solidFill>
                    <a:srgbClr val="FFFFFF"/>
                  </a:solidFill>
                  <a:latin typeface="Calibri"/>
                  <a:ea typeface="Calibri"/>
                  <a:cs typeface="Calibri"/>
                  <a:sym typeface="Calibri"/>
                </a:rPr>
                <a:t>Kontrola pH</a:t>
              </a:r>
              <a:endParaRPr sz="2000" dirty="0"/>
            </a:p>
          </p:txBody>
        </p:sp>
        <p:sp>
          <p:nvSpPr>
            <p:cNvPr id="514" name="Google Shape;514;p15"/>
            <p:cNvSpPr/>
            <p:nvPr/>
          </p:nvSpPr>
          <p:spPr>
            <a:xfrm>
              <a:off x="7462595" y="3887910"/>
              <a:ext cx="1655445" cy="1752565"/>
            </a:xfrm>
            <a:prstGeom prst="roundRect">
              <a:avLst>
                <a:gd name="adj" fmla="val 10000"/>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5"/>
            <p:cNvSpPr txBox="1"/>
            <p:nvPr/>
          </p:nvSpPr>
          <p:spPr>
            <a:xfrm>
              <a:off x="7511081" y="3936396"/>
              <a:ext cx="1558473" cy="1655593"/>
            </a:xfrm>
            <a:prstGeom prst="rect">
              <a:avLst/>
            </a:prstGeom>
            <a:grp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GB" sz="1500" b="0" i="0" dirty="0">
                  <a:latin typeface="Calibri"/>
                  <a:ea typeface="Calibri"/>
                  <a:cs typeface="Calibri"/>
                  <a:sym typeface="Calibri"/>
                </a:rPr>
                <a:t>Ovlivňuje dostupnost živin.</a:t>
              </a:r>
              <a:endParaRPr dirty="0"/>
            </a:p>
          </p:txBody>
        </p:sp>
        <p:sp>
          <p:nvSpPr>
            <p:cNvPr id="516" name="Google Shape;516;p15"/>
            <p:cNvSpPr/>
            <p:nvPr/>
          </p:nvSpPr>
          <p:spPr>
            <a:xfrm>
              <a:off x="9257098" y="1945457"/>
              <a:ext cx="1655445" cy="1752565"/>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5"/>
            <p:cNvSpPr txBox="1"/>
            <p:nvPr/>
          </p:nvSpPr>
          <p:spPr>
            <a:xfrm>
              <a:off x="9305584" y="1993943"/>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1800"/>
                <a:buFont typeface="Arial"/>
                <a:buNone/>
              </a:pPr>
              <a:r>
                <a:rPr lang="en-GB" sz="2000" b="1" i="0">
                  <a:solidFill>
                    <a:srgbClr val="FFFFFF"/>
                  </a:solidFill>
                  <a:latin typeface="Calibri"/>
                  <a:ea typeface="Calibri"/>
                  <a:cs typeface="Calibri"/>
                  <a:sym typeface="Calibri"/>
                </a:rPr>
                <a:t>Zdraví rostlin</a:t>
              </a:r>
              <a:endParaRPr sz="2000"/>
            </a:p>
          </p:txBody>
        </p:sp>
        <p:sp>
          <p:nvSpPr>
            <p:cNvPr id="518" name="Google Shape;518;p15"/>
            <p:cNvSpPr/>
            <p:nvPr/>
          </p:nvSpPr>
          <p:spPr>
            <a:xfrm>
              <a:off x="9257098" y="3887910"/>
              <a:ext cx="1655445" cy="1752565"/>
            </a:xfrm>
            <a:prstGeom prst="roundRect">
              <a:avLst>
                <a:gd name="adj" fmla="val 10000"/>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5"/>
            <p:cNvSpPr txBox="1"/>
            <p:nvPr/>
          </p:nvSpPr>
          <p:spPr>
            <a:xfrm>
              <a:off x="9305584" y="3936396"/>
              <a:ext cx="1558473" cy="1655593"/>
            </a:xfrm>
            <a:prstGeom prst="rect">
              <a:avLst/>
            </a:prstGeom>
            <a:grp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GB" sz="1500" b="0" i="0" dirty="0">
                  <a:latin typeface="Calibri"/>
                  <a:ea typeface="Calibri"/>
                  <a:cs typeface="Calibri"/>
                  <a:sym typeface="Calibri"/>
                </a:rPr>
                <a:t>Zlepšuje vstřebávání živin, což významně ovlivňuje zdraví, růst a produktivitu rostlin.</a:t>
              </a:r>
              <a:endParaRPr dirty="0"/>
            </a:p>
          </p:txBody>
        </p:sp>
      </p:grpSp>
      <p:sp>
        <p:nvSpPr>
          <p:cNvPr id="2" name="Arrow: Down 1">
            <a:extLst>
              <a:ext uri="{FF2B5EF4-FFF2-40B4-BE49-F238E27FC236}">
                <a16:creationId xmlns:a16="http://schemas.microsoft.com/office/drawing/2014/main" id="{2C02C773-5EBA-7AD3-5F82-04A641DE8775}"/>
              </a:ext>
            </a:extLst>
          </p:cNvPr>
          <p:cNvSpPr/>
          <p:nvPr/>
        </p:nvSpPr>
        <p:spPr>
          <a:xfrm>
            <a:off x="1704378" y="1772458"/>
            <a:ext cx="828675" cy="461789"/>
          </a:xfrm>
          <a:prstGeom prst="downArrow">
            <a:avLst/>
          </a:prstGeom>
          <a:solidFill>
            <a:srgbClr val="D6EBBB"/>
          </a:solidFill>
          <a:ln>
            <a:solidFill>
              <a:srgbClr val="26A4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Arrow: Down 2">
            <a:extLst>
              <a:ext uri="{FF2B5EF4-FFF2-40B4-BE49-F238E27FC236}">
                <a16:creationId xmlns:a16="http://schemas.microsoft.com/office/drawing/2014/main" id="{65AF25AD-ED91-E1BE-7584-CD54F9DCF3B7}"/>
              </a:ext>
            </a:extLst>
          </p:cNvPr>
          <p:cNvSpPr/>
          <p:nvPr/>
        </p:nvSpPr>
        <p:spPr>
          <a:xfrm>
            <a:off x="9169434" y="1774556"/>
            <a:ext cx="828675" cy="461789"/>
          </a:xfrm>
          <a:prstGeom prst="downArrow">
            <a:avLst/>
          </a:prstGeom>
          <a:solidFill>
            <a:srgbClr val="D6EBBB"/>
          </a:solidFill>
          <a:ln>
            <a:solidFill>
              <a:srgbClr val="26A4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Arrow: Down 3">
            <a:extLst>
              <a:ext uri="{FF2B5EF4-FFF2-40B4-BE49-F238E27FC236}">
                <a16:creationId xmlns:a16="http://schemas.microsoft.com/office/drawing/2014/main" id="{1FCC3E39-099B-763B-6B47-B5C0BE64B19D}"/>
              </a:ext>
            </a:extLst>
          </p:cNvPr>
          <p:cNvSpPr/>
          <p:nvPr/>
        </p:nvSpPr>
        <p:spPr>
          <a:xfrm>
            <a:off x="5432442" y="1760639"/>
            <a:ext cx="828675" cy="461789"/>
          </a:xfrm>
          <a:prstGeom prst="downArrow">
            <a:avLst/>
          </a:prstGeom>
          <a:solidFill>
            <a:srgbClr val="D6EBBB"/>
          </a:solidFill>
          <a:ln>
            <a:solidFill>
              <a:srgbClr val="26A4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Arrow: Down 4">
            <a:extLst>
              <a:ext uri="{FF2B5EF4-FFF2-40B4-BE49-F238E27FC236}">
                <a16:creationId xmlns:a16="http://schemas.microsoft.com/office/drawing/2014/main" id="{52C6BE3F-2DE2-2EEA-7B21-7BF74149E659}"/>
              </a:ext>
            </a:extLst>
          </p:cNvPr>
          <p:cNvSpPr/>
          <p:nvPr/>
        </p:nvSpPr>
        <p:spPr>
          <a:xfrm>
            <a:off x="968610" y="3746676"/>
            <a:ext cx="505707" cy="384929"/>
          </a:xfrm>
          <a:prstGeom prst="downArrow">
            <a:avLst/>
          </a:prstGeom>
          <a:solidFill>
            <a:srgbClr val="D6EBBB"/>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Arrow: Down 5">
            <a:extLst>
              <a:ext uri="{FF2B5EF4-FFF2-40B4-BE49-F238E27FC236}">
                <a16:creationId xmlns:a16="http://schemas.microsoft.com/office/drawing/2014/main" id="{07ACA70E-3E54-B054-2423-D9827239D985}"/>
              </a:ext>
            </a:extLst>
          </p:cNvPr>
          <p:cNvSpPr/>
          <p:nvPr/>
        </p:nvSpPr>
        <p:spPr>
          <a:xfrm>
            <a:off x="10219241" y="3758285"/>
            <a:ext cx="505707" cy="384929"/>
          </a:xfrm>
          <a:prstGeom prst="downArrow">
            <a:avLst/>
          </a:prstGeom>
          <a:solidFill>
            <a:srgbClr val="D6EBBB"/>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Arrow: Down 6">
            <a:extLst>
              <a:ext uri="{FF2B5EF4-FFF2-40B4-BE49-F238E27FC236}">
                <a16:creationId xmlns:a16="http://schemas.microsoft.com/office/drawing/2014/main" id="{1B6C587F-3DB5-43E6-0F6B-7A2C9C740B4F}"/>
              </a:ext>
            </a:extLst>
          </p:cNvPr>
          <p:cNvSpPr/>
          <p:nvPr/>
        </p:nvSpPr>
        <p:spPr>
          <a:xfrm>
            <a:off x="8445342" y="3767649"/>
            <a:ext cx="505707" cy="384929"/>
          </a:xfrm>
          <a:prstGeom prst="downArrow">
            <a:avLst/>
          </a:prstGeom>
          <a:solidFill>
            <a:srgbClr val="D6EBBB"/>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Arrow: Down 7">
            <a:extLst>
              <a:ext uri="{FF2B5EF4-FFF2-40B4-BE49-F238E27FC236}">
                <a16:creationId xmlns:a16="http://schemas.microsoft.com/office/drawing/2014/main" id="{AE3F02A1-48F3-5C65-2395-4EFC3FCC3858}"/>
              </a:ext>
            </a:extLst>
          </p:cNvPr>
          <p:cNvSpPr/>
          <p:nvPr/>
        </p:nvSpPr>
        <p:spPr>
          <a:xfrm>
            <a:off x="6491177" y="3768912"/>
            <a:ext cx="505707" cy="384929"/>
          </a:xfrm>
          <a:prstGeom prst="downArrow">
            <a:avLst/>
          </a:prstGeom>
          <a:solidFill>
            <a:srgbClr val="D6EBBB"/>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Arrow: Down 8">
            <a:extLst>
              <a:ext uri="{FF2B5EF4-FFF2-40B4-BE49-F238E27FC236}">
                <a16:creationId xmlns:a16="http://schemas.microsoft.com/office/drawing/2014/main" id="{2A81AFFE-F17A-4F74-33F0-D86CC34CFF26}"/>
              </a:ext>
            </a:extLst>
          </p:cNvPr>
          <p:cNvSpPr/>
          <p:nvPr/>
        </p:nvSpPr>
        <p:spPr>
          <a:xfrm>
            <a:off x="4683014" y="3768913"/>
            <a:ext cx="505707" cy="384929"/>
          </a:xfrm>
          <a:prstGeom prst="downArrow">
            <a:avLst/>
          </a:prstGeom>
          <a:solidFill>
            <a:srgbClr val="D6EBBB"/>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Arrow: Down 9">
            <a:extLst>
              <a:ext uri="{FF2B5EF4-FFF2-40B4-BE49-F238E27FC236}">
                <a16:creationId xmlns:a16="http://schemas.microsoft.com/office/drawing/2014/main" id="{51427F42-ABFE-42B2-A045-D238DCF2A476}"/>
              </a:ext>
            </a:extLst>
          </p:cNvPr>
          <p:cNvSpPr/>
          <p:nvPr/>
        </p:nvSpPr>
        <p:spPr>
          <a:xfrm>
            <a:off x="2739439" y="3768914"/>
            <a:ext cx="505707" cy="384929"/>
          </a:xfrm>
          <a:prstGeom prst="downArrow">
            <a:avLst/>
          </a:prstGeom>
          <a:solidFill>
            <a:srgbClr val="D6EBBB"/>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16"/>
          <p:cNvSpPr txBox="1">
            <a:spLocks noGrp="1"/>
          </p:cNvSpPr>
          <p:nvPr>
            <p:ph type="body" idx="1"/>
          </p:nvPr>
        </p:nvSpPr>
        <p:spPr>
          <a:xfrm>
            <a:off x="836111" y="1932242"/>
            <a:ext cx="5324772" cy="4106989"/>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2400"/>
              <a:buFont typeface="Arial"/>
              <a:buChar char="•"/>
            </a:pPr>
            <a:r>
              <a:rPr lang="en-GB" dirty="0"/>
              <a:t>Pochopení složitých vztahů mezi fyzikálními, chemickými a biologickými složkami půdy je pro efektivní hospodaření s půdou zásadní.</a:t>
            </a:r>
            <a:endParaRPr dirty="0"/>
          </a:p>
          <a:p>
            <a:pPr marL="342900" lvl="0" indent="-342900" algn="l" rtl="0">
              <a:lnSpc>
                <a:spcPct val="90000"/>
              </a:lnSpc>
              <a:spcBef>
                <a:spcPts val="1000"/>
              </a:spcBef>
              <a:spcAft>
                <a:spcPts val="0"/>
              </a:spcAft>
              <a:buClr>
                <a:srgbClr val="000000"/>
              </a:buClr>
              <a:buSzPts val="2400"/>
              <a:buFont typeface="Arial"/>
              <a:buChar char="•"/>
            </a:pPr>
            <a:r>
              <a:rPr lang="en-GB" dirty="0"/>
              <a:t>Optimální vlastnosti půdy vytvářejí příznivé prostředí pro růst rostlin a zajišťují udržitelnost zemědělství a odpovědné hospodaření s životním prostředím.</a:t>
            </a:r>
            <a:endParaRPr dirty="0"/>
          </a:p>
        </p:txBody>
      </p:sp>
      <p:grpSp>
        <p:nvGrpSpPr>
          <p:cNvPr id="526" name="Google Shape;526;p16"/>
          <p:cNvGrpSpPr/>
          <p:nvPr/>
        </p:nvGrpSpPr>
        <p:grpSpPr>
          <a:xfrm rot="3730759">
            <a:off x="6806483" y="507641"/>
            <a:ext cx="949887" cy="1163493"/>
            <a:chOff x="7602444" y="4967675"/>
            <a:chExt cx="483620" cy="592374"/>
          </a:xfrm>
        </p:grpSpPr>
        <p:grpSp>
          <p:nvGrpSpPr>
            <p:cNvPr id="527" name="Google Shape;527;p16"/>
            <p:cNvGrpSpPr/>
            <p:nvPr/>
          </p:nvGrpSpPr>
          <p:grpSpPr>
            <a:xfrm>
              <a:off x="7618661" y="4967675"/>
              <a:ext cx="467403" cy="507609"/>
              <a:chOff x="2251964" y="3590497"/>
              <a:chExt cx="467403" cy="507609"/>
            </a:xfrm>
          </p:grpSpPr>
          <p:sp>
            <p:nvSpPr>
              <p:cNvPr id="528" name="Google Shape;528;p16"/>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29" name="Google Shape;529;p16"/>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30" name="Google Shape;530;p16"/>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nvGrpSpPr>
            <p:cNvPr id="531" name="Google Shape;531;p16"/>
            <p:cNvGrpSpPr/>
            <p:nvPr/>
          </p:nvGrpSpPr>
          <p:grpSpPr>
            <a:xfrm>
              <a:off x="7602444" y="4993761"/>
              <a:ext cx="421973" cy="566288"/>
              <a:chOff x="2235747" y="3616583"/>
              <a:chExt cx="421973" cy="566288"/>
            </a:xfrm>
          </p:grpSpPr>
          <p:sp>
            <p:nvSpPr>
              <p:cNvPr id="532" name="Google Shape;532;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33" name="Google Shape;533;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pic>
        <p:nvPicPr>
          <p:cNvPr id="534" name="Google Shape;534;p16"/>
          <p:cNvPicPr preferRelativeResize="0">
            <a:picLocks noGrp="1"/>
          </p:cNvPicPr>
          <p:nvPr>
            <p:ph type="pic" idx="3"/>
          </p:nvPr>
        </p:nvPicPr>
        <p:blipFill rotWithShape="1">
          <a:blip r:embed="rId3">
            <a:alphaModFix/>
          </a:blip>
          <a:srcRect l="18165" r="18165"/>
          <a:stretch/>
        </p:blipFill>
        <p:spPr>
          <a:xfrm>
            <a:off x="6545263" y="1452563"/>
            <a:ext cx="5646737" cy="4656137"/>
          </a:xfrm>
          <a:prstGeom prst="rect">
            <a:avLst/>
          </a:prstGeom>
          <a:solidFill>
            <a:srgbClr val="D8D8D8"/>
          </a:solidFill>
          <a:ln>
            <a:noFill/>
          </a:ln>
        </p:spPr>
      </p:pic>
      <p:sp>
        <p:nvSpPr>
          <p:cNvPr id="2" name="TextBox 1">
            <a:extLst>
              <a:ext uri="{FF2B5EF4-FFF2-40B4-BE49-F238E27FC236}">
                <a16:creationId xmlns:a16="http://schemas.microsoft.com/office/drawing/2014/main" id="{1B60A16C-09F4-729B-78CF-B100B8E26E9F}"/>
              </a:ext>
            </a:extLst>
          </p:cNvPr>
          <p:cNvSpPr txBox="1"/>
          <p:nvPr/>
        </p:nvSpPr>
        <p:spPr>
          <a:xfrm>
            <a:off x="770904" y="495418"/>
            <a:ext cx="5324771" cy="1200329"/>
          </a:xfrm>
          <a:prstGeom prst="rect">
            <a:avLst/>
          </a:prstGeom>
          <a:noFill/>
        </p:spPr>
        <p:txBody>
          <a:bodyPr wrap="square" rtlCol="0">
            <a:spAutoFit/>
          </a:bodyPr>
          <a:lstStyle/>
          <a:p>
            <a:r>
              <a:rPr lang="en-IE" sz="3600" dirty="0">
                <a:latin typeface="Calibri" panose="020F0502020204030204" pitchFamily="34" charset="0"/>
                <a:ea typeface="Calibri" panose="020F0502020204030204" pitchFamily="34" charset="0"/>
                <a:cs typeface="Calibri" panose="020F0502020204030204" pitchFamily="34" charset="0"/>
              </a:rPr>
              <a:t>Souvislost mezi půdou a růstem rostlin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17"/>
          <p:cNvSpPr txBox="1">
            <a:spLocks noGrp="1"/>
          </p:cNvSpPr>
          <p:nvPr>
            <p:ph type="body" idx="1"/>
          </p:nvPr>
        </p:nvSpPr>
        <p:spPr>
          <a:xfrm>
            <a:off x="5849349" y="1990240"/>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GB" dirty="0"/>
              <a:t>Úrodnost půdy a hospodaření s živinami</a:t>
            </a:r>
            <a:endParaRPr dirty="0"/>
          </a:p>
        </p:txBody>
      </p:sp>
      <p:sp>
        <p:nvSpPr>
          <p:cNvPr id="542" name="Google Shape;542;p17"/>
          <p:cNvSpPr txBox="1">
            <a:spLocks noGrp="1"/>
          </p:cNvSpPr>
          <p:nvPr>
            <p:ph type="body" idx="2"/>
          </p:nvPr>
        </p:nvSpPr>
        <p:spPr>
          <a:xfrm>
            <a:off x="4502882" y="892243"/>
            <a:ext cx="1593118" cy="128080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GB"/>
              <a:t>05</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18"/>
          <p:cNvSpPr txBox="1">
            <a:spLocks noGrp="1"/>
          </p:cNvSpPr>
          <p:nvPr>
            <p:ph type="body" idx="1"/>
          </p:nvPr>
        </p:nvSpPr>
        <p:spPr>
          <a:xfrm>
            <a:off x="817431" y="1695747"/>
            <a:ext cx="5403176" cy="521293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2400"/>
              <a:buFont typeface="Arial"/>
              <a:buChar char="•"/>
            </a:pPr>
            <a:r>
              <a:rPr lang="en-GB" dirty="0"/>
              <a:t>Klíčem k úspěchu zemědělství je úrodnost půdy, která zahrnuje schopnost půdy dodávat rostlinám potřebné živiny ve správném množství a poměru.</a:t>
            </a:r>
            <a:endParaRPr dirty="0"/>
          </a:p>
          <a:p>
            <a:pPr marL="342900" lvl="0" indent="-342900" algn="l" rtl="0">
              <a:lnSpc>
                <a:spcPct val="90000"/>
              </a:lnSpc>
              <a:spcBef>
                <a:spcPts val="1000"/>
              </a:spcBef>
              <a:spcAft>
                <a:spcPts val="0"/>
              </a:spcAft>
              <a:buClr>
                <a:srgbClr val="000000"/>
              </a:buClr>
              <a:buSzPts val="2400"/>
              <a:buFont typeface="Arial"/>
              <a:buChar char="•"/>
            </a:pPr>
            <a:r>
              <a:rPr lang="en-GB" dirty="0"/>
              <a:t>Je výsledkem dynamické interakce fyzikálních, chemických a biologických složek půdy, které vytvářejí příznivé prostředí pro růst rostlin.</a:t>
            </a:r>
            <a:endParaRPr dirty="0"/>
          </a:p>
        </p:txBody>
      </p:sp>
      <p:grpSp>
        <p:nvGrpSpPr>
          <p:cNvPr id="549" name="Google Shape;549;p18"/>
          <p:cNvGrpSpPr/>
          <p:nvPr/>
        </p:nvGrpSpPr>
        <p:grpSpPr>
          <a:xfrm rot="3730759">
            <a:off x="6806483" y="507641"/>
            <a:ext cx="949887" cy="1163493"/>
            <a:chOff x="7602444" y="4967675"/>
            <a:chExt cx="483620" cy="592374"/>
          </a:xfrm>
        </p:grpSpPr>
        <p:grpSp>
          <p:nvGrpSpPr>
            <p:cNvPr id="550" name="Google Shape;550;p18"/>
            <p:cNvGrpSpPr/>
            <p:nvPr/>
          </p:nvGrpSpPr>
          <p:grpSpPr>
            <a:xfrm>
              <a:off x="7618661" y="4967675"/>
              <a:ext cx="467403" cy="507609"/>
              <a:chOff x="2251964" y="3590497"/>
              <a:chExt cx="467403" cy="507609"/>
            </a:xfrm>
          </p:grpSpPr>
          <p:sp>
            <p:nvSpPr>
              <p:cNvPr id="551" name="Google Shape;551;p18"/>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52" name="Google Shape;552;p18"/>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53" name="Google Shape;553;p18"/>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nvGrpSpPr>
            <p:cNvPr id="554" name="Google Shape;554;p18"/>
            <p:cNvGrpSpPr/>
            <p:nvPr/>
          </p:nvGrpSpPr>
          <p:grpSpPr>
            <a:xfrm>
              <a:off x="7602444" y="4993761"/>
              <a:ext cx="421973" cy="566288"/>
              <a:chOff x="2235747" y="3616583"/>
              <a:chExt cx="421973" cy="566288"/>
            </a:xfrm>
          </p:grpSpPr>
          <p:sp>
            <p:nvSpPr>
              <p:cNvPr id="555" name="Google Shape;555;p1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56" name="Google Shape;556;p1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pic>
        <p:nvPicPr>
          <p:cNvPr id="557" name="Google Shape;557;p18"/>
          <p:cNvPicPr preferRelativeResize="0">
            <a:picLocks noGrp="1"/>
          </p:cNvPicPr>
          <p:nvPr>
            <p:ph type="pic" idx="3"/>
          </p:nvPr>
        </p:nvPicPr>
        <p:blipFill rotWithShape="1">
          <a:blip r:embed="rId3">
            <a:alphaModFix/>
          </a:blip>
          <a:srcRect l="4522" r="4522"/>
          <a:stretch/>
        </p:blipFill>
        <p:spPr>
          <a:xfrm>
            <a:off x="6545263" y="1452563"/>
            <a:ext cx="5646737" cy="4656137"/>
          </a:xfrm>
          <a:prstGeom prst="rect">
            <a:avLst/>
          </a:prstGeom>
          <a:solidFill>
            <a:srgbClr val="D8D8D8"/>
          </a:solidFill>
          <a:ln>
            <a:noFill/>
          </a:ln>
        </p:spPr>
      </p:pic>
      <p:sp>
        <p:nvSpPr>
          <p:cNvPr id="2" name="TextBox 1">
            <a:extLst>
              <a:ext uri="{FF2B5EF4-FFF2-40B4-BE49-F238E27FC236}">
                <a16:creationId xmlns:a16="http://schemas.microsoft.com/office/drawing/2014/main" id="{DFB50040-E9C2-6ADC-EE37-D4B1A87DA85A}"/>
              </a:ext>
            </a:extLst>
          </p:cNvPr>
          <p:cNvSpPr txBox="1"/>
          <p:nvPr/>
        </p:nvSpPr>
        <p:spPr>
          <a:xfrm>
            <a:off x="770904" y="567700"/>
            <a:ext cx="5324771" cy="646331"/>
          </a:xfrm>
          <a:prstGeom prst="rect">
            <a:avLst/>
          </a:prstGeom>
          <a:noFill/>
        </p:spPr>
        <p:txBody>
          <a:bodyPr wrap="square" rtlCol="0">
            <a:spAutoFit/>
          </a:bodyPr>
          <a:lstStyle/>
          <a:p>
            <a:r>
              <a:rPr lang="en-IE" sz="3600" dirty="0">
                <a:latin typeface="Calibri" panose="020F0502020204030204" pitchFamily="34" charset="0"/>
                <a:ea typeface="Calibri" panose="020F0502020204030204" pitchFamily="34" charset="0"/>
                <a:cs typeface="Calibri" panose="020F0502020204030204" pitchFamily="34" charset="0"/>
              </a:rPr>
              <a:t>Úrodnost půdy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een question mark">
            <a:extLst>
              <a:ext uri="{FF2B5EF4-FFF2-40B4-BE49-F238E27FC236}">
                <a16:creationId xmlns:a16="http://schemas.microsoft.com/office/drawing/2014/main" id="{6961A6EA-21D0-CDD4-7FB3-964AE84B112F}"/>
              </a:ext>
            </a:extLst>
          </p:cNvPr>
          <p:cNvPicPr>
            <a:picLocks noGrp="1" noChangeAspect="1"/>
          </p:cNvPicPr>
          <p:nvPr>
            <p:ph type="pic" sz="quarter" idx="10"/>
          </p:nvPr>
        </p:nvPicPr>
        <p:blipFill>
          <a:blip r:embed="rId2"/>
          <a:srcRect l="33559" r="33559"/>
          <a:stretch>
            <a:fillRect/>
          </a:stretch>
        </p:blipFill>
        <p:spPr/>
      </p:pic>
      <p:sp>
        <p:nvSpPr>
          <p:cNvPr id="3" name="Text Placeholder 2">
            <a:extLst>
              <a:ext uri="{FF2B5EF4-FFF2-40B4-BE49-F238E27FC236}">
                <a16:creationId xmlns:a16="http://schemas.microsoft.com/office/drawing/2014/main" id="{F9D9B90E-BE6B-AB23-02A2-5A475DD1B33B}"/>
              </a:ext>
            </a:extLst>
          </p:cNvPr>
          <p:cNvSpPr>
            <a:spLocks noGrp="1"/>
          </p:cNvSpPr>
          <p:nvPr>
            <p:ph type="body" sz="quarter" idx="18"/>
          </p:nvPr>
        </p:nvSpPr>
        <p:spPr>
          <a:xfrm>
            <a:off x="835671" y="2096990"/>
            <a:ext cx="6811125" cy="3291086"/>
          </a:xfrm>
        </p:spPr>
        <p:txBody>
          <a:bodyPr/>
          <a:lstStyle/>
          <a:p>
            <a:pPr marL="457200" indent="-457200">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Jaký je váš názor na význam </a:t>
            </a:r>
            <a:r>
              <a:rPr lang="en-US" dirty="0" err="1">
                <a:latin typeface="Calibri" panose="020F0502020204030204" pitchFamily="34" charset="0"/>
                <a:ea typeface="Calibri" panose="020F0502020204030204" pitchFamily="34" charset="0"/>
                <a:cs typeface="Calibri" panose="020F0502020204030204" pitchFamily="34" charset="0"/>
              </a:rPr>
              <a:t>minimalizace</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naruš</a:t>
            </a:r>
            <a:r>
              <a:rPr lang="cs-CZ" dirty="0">
                <a:latin typeface="Calibri" panose="020F0502020204030204" pitchFamily="34" charset="0"/>
                <a:ea typeface="Calibri" panose="020F0502020204030204" pitchFamily="34" charset="0"/>
                <a:cs typeface="Calibri" panose="020F0502020204030204" pitchFamily="34" charset="0"/>
              </a:rPr>
              <a:t>ování</a:t>
            </a:r>
            <a:r>
              <a:rPr lang="en-US" dirty="0">
                <a:latin typeface="Calibri" panose="020F0502020204030204" pitchFamily="34" charset="0"/>
                <a:ea typeface="Calibri" panose="020F0502020204030204" pitchFamily="34" charset="0"/>
                <a:cs typeface="Calibri" panose="020F0502020204030204" pitchFamily="34" charset="0"/>
              </a:rPr>
              <a:t> půdy v zemědělství?</a:t>
            </a:r>
          </a:p>
          <a:p>
            <a:pPr marL="457200" indent="-457200">
              <a:buFont typeface="+mj-lt"/>
              <a:buAutoNum type="arabicPeriod"/>
            </a:pPr>
            <a:endParaRPr lang="en-US"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Jak podle vás ovlivňuje průběžný přísun organické hmoty zdraví půdy a růst plodin?</a:t>
            </a:r>
          </a:p>
          <a:p>
            <a:pPr marL="457200" indent="-457200">
              <a:buFont typeface="+mj-lt"/>
              <a:buAutoNum type="arabicPeriod"/>
            </a:pPr>
            <a:endParaRPr lang="en-US"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Znáte nějaké metody nebo postupy, které pomáhají podporovat růst mikrobů v půdě?</a:t>
            </a:r>
          </a:p>
        </p:txBody>
      </p:sp>
      <p:sp>
        <p:nvSpPr>
          <p:cNvPr id="4" name="Text Placeholder 3">
            <a:extLst>
              <a:ext uri="{FF2B5EF4-FFF2-40B4-BE49-F238E27FC236}">
                <a16:creationId xmlns:a16="http://schemas.microsoft.com/office/drawing/2014/main" id="{8325DA49-E1C2-A6FF-0FA9-3C78EF3BF435}"/>
              </a:ext>
            </a:extLst>
          </p:cNvPr>
          <p:cNvSpPr>
            <a:spLocks noGrp="1"/>
          </p:cNvSpPr>
          <p:nvPr>
            <p:ph type="body" sz="quarter" idx="16"/>
          </p:nvPr>
        </p:nvSpPr>
        <p:spPr>
          <a:xfrm>
            <a:off x="835671" y="1104338"/>
            <a:ext cx="6069954" cy="992652"/>
          </a:xfrm>
        </p:spPr>
        <p:txBody>
          <a:bodyPr/>
          <a:lstStyle/>
          <a:p>
            <a:r>
              <a:rPr lang="en-IE" dirty="0">
                <a:latin typeface="Calibri" panose="020F0502020204030204" pitchFamily="34" charset="0"/>
                <a:ea typeface="Calibri" panose="020F0502020204030204" pitchFamily="34" charset="0"/>
                <a:cs typeface="Calibri" panose="020F0502020204030204" pitchFamily="34" charset="0"/>
              </a:rPr>
              <a:t>Nejdříve se</a:t>
            </a:r>
            <a:r>
              <a:rPr lang="en-IE" b="1" dirty="0">
                <a:latin typeface="Calibri" panose="020F0502020204030204" pitchFamily="34" charset="0"/>
                <a:ea typeface="Calibri" panose="020F0502020204030204" pitchFamily="34" charset="0"/>
                <a:cs typeface="Calibri" panose="020F0502020204030204" pitchFamily="34" charset="0"/>
              </a:rPr>
              <a:t> </a:t>
            </a:r>
            <a:r>
              <a:rPr lang="en-IE" dirty="0">
                <a:latin typeface="Calibri" panose="020F0502020204030204" pitchFamily="34" charset="0"/>
                <a:ea typeface="Calibri" panose="020F0502020204030204" pitchFamily="34" charset="0"/>
                <a:cs typeface="Calibri" panose="020F0502020204030204" pitchFamily="34" charset="0"/>
              </a:rPr>
              <a:t>však </a:t>
            </a:r>
            <a:r>
              <a:rPr lang="en-IE" b="1" dirty="0">
                <a:latin typeface="Calibri" panose="020F0502020204030204" pitchFamily="34" charset="0"/>
                <a:ea typeface="Calibri" panose="020F0502020204030204" pitchFamily="34" charset="0"/>
                <a:cs typeface="Calibri" panose="020F0502020204030204" pitchFamily="34" charset="0"/>
              </a:rPr>
              <a:t>zamysleme</a:t>
            </a:r>
          </a:p>
        </p:txBody>
      </p:sp>
    </p:spTree>
    <p:extLst>
      <p:ext uri="{BB962C8B-B14F-4D97-AF65-F5344CB8AC3E}">
        <p14:creationId xmlns:p14="http://schemas.microsoft.com/office/powerpoint/2010/main" val="349930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19"/>
          <p:cNvSpPr txBox="1">
            <a:spLocks noGrp="1"/>
          </p:cNvSpPr>
          <p:nvPr>
            <p:ph type="body" idx="1"/>
          </p:nvPr>
        </p:nvSpPr>
        <p:spPr>
          <a:xfrm>
            <a:off x="919219" y="1616790"/>
            <a:ext cx="5484359" cy="521293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2400"/>
              <a:buFont typeface="Arial"/>
              <a:buChar char="•"/>
            </a:pPr>
            <a:r>
              <a:rPr lang="en-GB" dirty="0"/>
              <a:t>Účinné hospodaření s živinami je zásadní pro udržení úrodnosti půdy a zajištění přísunu důležitých živin, jako je dusík, fosfor, draslík a mikroživiny, pro plodiny.</a:t>
            </a:r>
            <a:endParaRPr dirty="0"/>
          </a:p>
          <a:p>
            <a:pPr marL="342900" lvl="0" indent="-342900" algn="l" rtl="0">
              <a:lnSpc>
                <a:spcPct val="90000"/>
              </a:lnSpc>
              <a:spcBef>
                <a:spcPts val="1000"/>
              </a:spcBef>
              <a:spcAft>
                <a:spcPts val="0"/>
              </a:spcAft>
              <a:buClr>
                <a:srgbClr val="000000"/>
              </a:buClr>
              <a:buSzPts val="2400"/>
              <a:buFont typeface="Arial"/>
              <a:buChar char="•"/>
            </a:pPr>
            <a:r>
              <a:rPr lang="en-GB" dirty="0"/>
              <a:t>Organická hmota hraje významnou roli při regulaci úrodnosti půdy, ukládání živin, zlepšování půdní struktury, zadržování vody a podpoře užitečných mikrobů.</a:t>
            </a:r>
            <a:endParaRPr dirty="0"/>
          </a:p>
        </p:txBody>
      </p:sp>
      <p:grpSp>
        <p:nvGrpSpPr>
          <p:cNvPr id="565" name="Google Shape;565;p19"/>
          <p:cNvGrpSpPr/>
          <p:nvPr/>
        </p:nvGrpSpPr>
        <p:grpSpPr>
          <a:xfrm rot="3730759">
            <a:off x="6806483" y="507641"/>
            <a:ext cx="949887" cy="1163493"/>
            <a:chOff x="7602444" y="4967675"/>
            <a:chExt cx="483620" cy="592374"/>
          </a:xfrm>
        </p:grpSpPr>
        <p:grpSp>
          <p:nvGrpSpPr>
            <p:cNvPr id="566" name="Google Shape;566;p19"/>
            <p:cNvGrpSpPr/>
            <p:nvPr/>
          </p:nvGrpSpPr>
          <p:grpSpPr>
            <a:xfrm>
              <a:off x="7618661" y="4967675"/>
              <a:ext cx="467403" cy="507609"/>
              <a:chOff x="2251964" y="3590497"/>
              <a:chExt cx="467403" cy="507609"/>
            </a:xfrm>
          </p:grpSpPr>
          <p:sp>
            <p:nvSpPr>
              <p:cNvPr id="567" name="Google Shape;567;p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68" name="Google Shape;568;p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69" name="Google Shape;569;p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nvGrpSpPr>
            <p:cNvPr id="570" name="Google Shape;570;p19"/>
            <p:cNvGrpSpPr/>
            <p:nvPr/>
          </p:nvGrpSpPr>
          <p:grpSpPr>
            <a:xfrm>
              <a:off x="7602444" y="4993761"/>
              <a:ext cx="421973" cy="566288"/>
              <a:chOff x="2235747" y="3616583"/>
              <a:chExt cx="421973" cy="566288"/>
            </a:xfrm>
          </p:grpSpPr>
          <p:sp>
            <p:nvSpPr>
              <p:cNvPr id="571" name="Google Shape;571;p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72" name="Google Shape;572;p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pic>
        <p:nvPicPr>
          <p:cNvPr id="573" name="Google Shape;573;p19"/>
          <p:cNvPicPr preferRelativeResize="0">
            <a:picLocks noGrp="1"/>
          </p:cNvPicPr>
          <p:nvPr>
            <p:ph type="pic" idx="3"/>
          </p:nvPr>
        </p:nvPicPr>
        <p:blipFill rotWithShape="1">
          <a:blip r:embed="rId3">
            <a:alphaModFix/>
          </a:blip>
          <a:srcRect l="9693" r="9693"/>
          <a:stretch/>
        </p:blipFill>
        <p:spPr>
          <a:xfrm>
            <a:off x="6545263" y="1452563"/>
            <a:ext cx="5646737" cy="4656137"/>
          </a:xfrm>
          <a:prstGeom prst="rect">
            <a:avLst/>
          </a:prstGeom>
          <a:solidFill>
            <a:srgbClr val="D8D8D8"/>
          </a:solidFill>
          <a:ln>
            <a:noFill/>
          </a:ln>
        </p:spPr>
      </p:pic>
      <p:sp>
        <p:nvSpPr>
          <p:cNvPr id="574" name="Google Shape;574;p19"/>
          <p:cNvSpPr txBox="1"/>
          <p:nvPr/>
        </p:nvSpPr>
        <p:spPr>
          <a:xfrm>
            <a:off x="6545263" y="6108700"/>
            <a:ext cx="564673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Tato fotografie </a:t>
            </a:r>
            <a:r>
              <a:rPr lang="en-GB" sz="900">
                <a:solidFill>
                  <a:schemeClr val="dk1"/>
                </a:solidFill>
                <a:latin typeface="Calibri"/>
                <a:ea typeface="Calibri"/>
                <a:cs typeface="Calibri"/>
                <a:sym typeface="Calibri"/>
              </a:rPr>
              <a:t>od neznámého autora je licencována pod </a:t>
            </a:r>
            <a:r>
              <a:rPr lang="en-GB"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a:t>
            </a:r>
            <a:endParaRPr sz="9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C390DEFB-DA1A-BF5C-179B-F5C9682EA9B0}"/>
              </a:ext>
            </a:extLst>
          </p:cNvPr>
          <p:cNvSpPr txBox="1"/>
          <p:nvPr/>
        </p:nvSpPr>
        <p:spPr>
          <a:xfrm>
            <a:off x="770904" y="567700"/>
            <a:ext cx="5324771" cy="646331"/>
          </a:xfrm>
          <a:prstGeom prst="rect">
            <a:avLst/>
          </a:prstGeom>
          <a:noFill/>
        </p:spPr>
        <p:txBody>
          <a:bodyPr wrap="square" rtlCol="0">
            <a:spAutoFit/>
          </a:bodyPr>
          <a:lstStyle/>
          <a:p>
            <a:r>
              <a:rPr lang="en-IE" sz="3600" dirty="0">
                <a:latin typeface="Calibri" panose="020F0502020204030204" pitchFamily="34" charset="0"/>
                <a:ea typeface="Calibri" panose="020F0502020204030204" pitchFamily="34" charset="0"/>
                <a:cs typeface="Calibri" panose="020F0502020204030204" pitchFamily="34" charset="0"/>
              </a:rPr>
              <a:t>Správa živin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20"/>
          <p:cNvSpPr txBox="1">
            <a:spLocks noGrp="1"/>
          </p:cNvSpPr>
          <p:nvPr>
            <p:ph type="body" idx="1"/>
          </p:nvPr>
        </p:nvSpPr>
        <p:spPr>
          <a:xfrm>
            <a:off x="712375" y="1645068"/>
            <a:ext cx="5484359" cy="521293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2400"/>
              <a:buFont typeface="Arial"/>
              <a:buChar char="•"/>
            </a:pPr>
            <a:r>
              <a:rPr lang="en-GB" dirty="0"/>
              <a:t>Přesné zemědělství využívá data a technologie k optimalizaci aplikace hnojiv na základě specifických potřeb plodin a půdy, čímž podporuje ekonomickou a environmentální udržitelnost.</a:t>
            </a:r>
            <a:endParaRPr dirty="0"/>
          </a:p>
          <a:p>
            <a:pPr marL="342900" lvl="0" indent="-342900" algn="l" rtl="0">
              <a:lnSpc>
                <a:spcPct val="90000"/>
              </a:lnSpc>
              <a:spcBef>
                <a:spcPts val="1000"/>
              </a:spcBef>
              <a:spcAft>
                <a:spcPts val="0"/>
              </a:spcAft>
              <a:buClr>
                <a:srgbClr val="000000"/>
              </a:buClr>
              <a:buSzPts val="2400"/>
              <a:buFont typeface="Arial"/>
              <a:buChar char="•"/>
            </a:pPr>
            <a:r>
              <a:rPr lang="en-GB" dirty="0"/>
              <a:t>Integrací organické hmoty, kompostování a precizního zemědělství zvyšují strategie hospodaření s živinami kvalitu půdy a podporují udržitelné zemědělství.</a:t>
            </a:r>
            <a:endParaRPr dirty="0"/>
          </a:p>
        </p:txBody>
      </p:sp>
      <p:grpSp>
        <p:nvGrpSpPr>
          <p:cNvPr id="581" name="Google Shape;581;p20"/>
          <p:cNvGrpSpPr/>
          <p:nvPr/>
        </p:nvGrpSpPr>
        <p:grpSpPr>
          <a:xfrm rot="3730759">
            <a:off x="6806483" y="507641"/>
            <a:ext cx="949887" cy="1163493"/>
            <a:chOff x="7602444" y="4967675"/>
            <a:chExt cx="483620" cy="592374"/>
          </a:xfrm>
        </p:grpSpPr>
        <p:grpSp>
          <p:nvGrpSpPr>
            <p:cNvPr id="582" name="Google Shape;582;p20"/>
            <p:cNvGrpSpPr/>
            <p:nvPr/>
          </p:nvGrpSpPr>
          <p:grpSpPr>
            <a:xfrm>
              <a:off x="7618661" y="4967675"/>
              <a:ext cx="467403" cy="507609"/>
              <a:chOff x="2251964" y="3590497"/>
              <a:chExt cx="467403" cy="507609"/>
            </a:xfrm>
          </p:grpSpPr>
          <p:sp>
            <p:nvSpPr>
              <p:cNvPr id="583" name="Google Shape;583;p20"/>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84" name="Google Shape;584;p20"/>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85" name="Google Shape;585;p20"/>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nvGrpSpPr>
            <p:cNvPr id="586" name="Google Shape;586;p20"/>
            <p:cNvGrpSpPr/>
            <p:nvPr/>
          </p:nvGrpSpPr>
          <p:grpSpPr>
            <a:xfrm>
              <a:off x="7602444" y="4993761"/>
              <a:ext cx="421973" cy="566288"/>
              <a:chOff x="2235747" y="3616583"/>
              <a:chExt cx="421973" cy="566288"/>
            </a:xfrm>
          </p:grpSpPr>
          <p:sp>
            <p:nvSpPr>
              <p:cNvPr id="587" name="Google Shape;587;p2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88" name="Google Shape;588;p2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pic>
        <p:nvPicPr>
          <p:cNvPr id="589" name="Google Shape;589;p20"/>
          <p:cNvPicPr preferRelativeResize="0">
            <a:picLocks noGrp="1"/>
          </p:cNvPicPr>
          <p:nvPr>
            <p:ph type="pic" idx="3"/>
          </p:nvPr>
        </p:nvPicPr>
        <p:blipFill rotWithShape="1">
          <a:blip r:embed="rId3">
            <a:alphaModFix/>
          </a:blip>
          <a:srcRect l="15133" r="15132"/>
          <a:stretch/>
        </p:blipFill>
        <p:spPr>
          <a:xfrm>
            <a:off x="6545263" y="1452563"/>
            <a:ext cx="5646737" cy="4656137"/>
          </a:xfrm>
          <a:prstGeom prst="rect">
            <a:avLst/>
          </a:prstGeom>
          <a:solidFill>
            <a:srgbClr val="D8D8D8"/>
          </a:solidFill>
          <a:ln>
            <a:noFill/>
          </a:ln>
        </p:spPr>
      </p:pic>
      <p:sp>
        <p:nvSpPr>
          <p:cNvPr id="2" name="TextBox 1">
            <a:extLst>
              <a:ext uri="{FF2B5EF4-FFF2-40B4-BE49-F238E27FC236}">
                <a16:creationId xmlns:a16="http://schemas.microsoft.com/office/drawing/2014/main" id="{CF4DDDF5-31E9-2DF3-6763-FB8594F4B7BF}"/>
              </a:ext>
            </a:extLst>
          </p:cNvPr>
          <p:cNvSpPr txBox="1"/>
          <p:nvPr/>
        </p:nvSpPr>
        <p:spPr>
          <a:xfrm>
            <a:off x="770904" y="567700"/>
            <a:ext cx="5324771" cy="646331"/>
          </a:xfrm>
          <a:prstGeom prst="rect">
            <a:avLst/>
          </a:prstGeom>
          <a:noFill/>
        </p:spPr>
        <p:txBody>
          <a:bodyPr wrap="square" rtlCol="0">
            <a:spAutoFit/>
          </a:bodyPr>
          <a:lstStyle/>
          <a:p>
            <a:r>
              <a:rPr lang="en-IE" sz="3600" dirty="0">
                <a:latin typeface="Calibri" panose="020F0502020204030204" pitchFamily="34" charset="0"/>
                <a:ea typeface="Calibri" panose="020F0502020204030204" pitchFamily="34" charset="0"/>
                <a:cs typeface="Calibri" panose="020F0502020204030204" pitchFamily="34" charset="0"/>
              </a:rPr>
              <a:t>Přesné zemědělství</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grpSp>
        <p:nvGrpSpPr>
          <p:cNvPr id="596" name="Google Shape;596;p21"/>
          <p:cNvGrpSpPr/>
          <p:nvPr/>
        </p:nvGrpSpPr>
        <p:grpSpPr>
          <a:xfrm>
            <a:off x="529377" y="1957889"/>
            <a:ext cx="11133243" cy="3557086"/>
            <a:chOff x="460" y="1667434"/>
            <a:chExt cx="11133243" cy="2437704"/>
          </a:xfrm>
        </p:grpSpPr>
        <p:sp>
          <p:nvSpPr>
            <p:cNvPr id="597" name="Google Shape;597;p21"/>
            <p:cNvSpPr/>
            <p:nvPr/>
          </p:nvSpPr>
          <p:spPr>
            <a:xfrm>
              <a:off x="460" y="1667434"/>
              <a:ext cx="2439734" cy="2437704"/>
            </a:xfrm>
            <a:prstGeom prst="ellipse">
              <a:avLst/>
            </a:prstGeom>
            <a:solidFill>
              <a:srgbClr val="0A938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1"/>
            <p:cNvSpPr txBox="1"/>
            <p:nvPr/>
          </p:nvSpPr>
          <p:spPr>
            <a:xfrm>
              <a:off x="357751" y="2024427"/>
              <a:ext cx="1725152" cy="1723718"/>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GB" sz="2000" b="1" i="0" dirty="0">
                  <a:solidFill>
                    <a:schemeClr val="lt1"/>
                  </a:solidFill>
                  <a:latin typeface="Calibri"/>
                  <a:ea typeface="Calibri"/>
                  <a:cs typeface="Calibri"/>
                  <a:sym typeface="Calibri"/>
                </a:rPr>
                <a:t>Integrace organické hmoty</a:t>
              </a:r>
              <a:endParaRPr sz="2000" dirty="0"/>
            </a:p>
            <a:p>
              <a:pPr marL="0" marR="0" lvl="0" indent="0" algn="ctr" rtl="0">
                <a:lnSpc>
                  <a:spcPct val="90000"/>
                </a:lnSpc>
                <a:spcBef>
                  <a:spcPts val="560"/>
                </a:spcBef>
                <a:spcAft>
                  <a:spcPts val="0"/>
                </a:spcAft>
                <a:buClr>
                  <a:schemeClr val="lt1"/>
                </a:buClr>
                <a:buSzPts val="1600"/>
                <a:buFont typeface="Arial"/>
                <a:buNone/>
              </a:pPr>
              <a:r>
                <a:rPr lang="en-GB" sz="2000" b="0" i="0" dirty="0">
                  <a:solidFill>
                    <a:schemeClr val="lt1"/>
                  </a:solidFill>
                  <a:latin typeface="Calibri"/>
                  <a:ea typeface="Calibri"/>
                  <a:cs typeface="Calibri"/>
                  <a:sym typeface="Calibri"/>
                </a:rPr>
                <a:t>- Zlepšuje strukturu půdy, zadržování vody a dostupnost živin.</a:t>
              </a:r>
              <a:endParaRPr sz="2000" dirty="0">
                <a:solidFill>
                  <a:schemeClr val="lt1"/>
                </a:solidFill>
                <a:latin typeface="Calibri"/>
                <a:ea typeface="Calibri"/>
                <a:cs typeface="Calibri"/>
                <a:sym typeface="Calibri"/>
              </a:endParaRPr>
            </a:p>
          </p:txBody>
        </p:sp>
        <p:sp>
          <p:nvSpPr>
            <p:cNvPr id="599" name="Google Shape;599;p21"/>
            <p:cNvSpPr/>
            <p:nvPr/>
          </p:nvSpPr>
          <p:spPr>
            <a:xfrm>
              <a:off x="2490300" y="2707340"/>
              <a:ext cx="357891" cy="357891"/>
            </a:xfrm>
            <a:prstGeom prst="mathPlus">
              <a:avLst>
                <a:gd name="adj1" fmla="val 23520"/>
              </a:avLst>
            </a:prstGeom>
            <a:solidFill>
              <a:srgbClr val="0A93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txBox="1"/>
            <p:nvPr/>
          </p:nvSpPr>
          <p:spPr>
            <a:xfrm>
              <a:off x="2537738" y="2844198"/>
              <a:ext cx="263015" cy="8417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600"/>
                <a:buFont typeface="Calibri"/>
                <a:buNone/>
              </a:pPr>
              <a:endParaRPr sz="600">
                <a:solidFill>
                  <a:schemeClr val="lt1"/>
                </a:solidFill>
                <a:latin typeface="Calibri"/>
                <a:ea typeface="Calibri"/>
                <a:cs typeface="Calibri"/>
                <a:sym typeface="Calibri"/>
              </a:endParaRPr>
            </a:p>
          </p:txBody>
        </p:sp>
        <p:sp>
          <p:nvSpPr>
            <p:cNvPr id="601" name="Google Shape;601;p21"/>
            <p:cNvSpPr/>
            <p:nvPr/>
          </p:nvSpPr>
          <p:spPr>
            <a:xfrm>
              <a:off x="2898296" y="1667434"/>
              <a:ext cx="2439734" cy="2437704"/>
            </a:xfrm>
            <a:prstGeom prst="ellipse">
              <a:avLst/>
            </a:prstGeom>
            <a:solidFill>
              <a:srgbClr val="21A3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1"/>
            <p:cNvSpPr txBox="1"/>
            <p:nvPr/>
          </p:nvSpPr>
          <p:spPr>
            <a:xfrm>
              <a:off x="3255587" y="2024427"/>
              <a:ext cx="1725152" cy="1723718"/>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GB" sz="2000" b="1" i="0" dirty="0">
                  <a:solidFill>
                    <a:schemeClr val="lt1"/>
                  </a:solidFill>
                  <a:latin typeface="Calibri"/>
                  <a:ea typeface="Calibri"/>
                  <a:cs typeface="Calibri"/>
                  <a:sym typeface="Calibri"/>
                </a:rPr>
                <a:t>Kompostování</a:t>
              </a:r>
              <a:endParaRPr sz="2000" b="0" i="0" dirty="0">
                <a:solidFill>
                  <a:schemeClr val="lt1"/>
                </a:solidFill>
                <a:latin typeface="Calibri"/>
                <a:ea typeface="Calibri"/>
                <a:cs typeface="Calibri"/>
                <a:sym typeface="Calibri"/>
              </a:endParaRPr>
            </a:p>
            <a:p>
              <a:pPr marL="171450" marR="0" lvl="1" indent="-171450" algn="ctr" rtl="0">
                <a:lnSpc>
                  <a:spcPct val="90000"/>
                </a:lnSpc>
                <a:spcBef>
                  <a:spcPts val="560"/>
                </a:spcBef>
                <a:spcAft>
                  <a:spcPts val="0"/>
                </a:spcAft>
                <a:buClr>
                  <a:schemeClr val="lt1"/>
                </a:buClr>
                <a:buSzPts val="1600"/>
                <a:buFont typeface="Arial"/>
                <a:buNone/>
              </a:pPr>
              <a:r>
                <a:rPr lang="en-GB" sz="2000" b="0" i="0" u="none" strike="noStrike" cap="none" dirty="0">
                  <a:solidFill>
                    <a:schemeClr val="lt1"/>
                  </a:solidFill>
                  <a:latin typeface="Calibri"/>
                  <a:ea typeface="Calibri"/>
                  <a:cs typeface="Calibri"/>
                  <a:sym typeface="Calibri"/>
                </a:rPr>
                <a:t>- Dodává základní živiny a trvale zlepšuje úrodnost půdy.</a:t>
              </a:r>
              <a:endParaRPr sz="2000" dirty="0"/>
            </a:p>
          </p:txBody>
        </p:sp>
        <p:sp>
          <p:nvSpPr>
            <p:cNvPr id="603" name="Google Shape;603;p21"/>
            <p:cNvSpPr/>
            <p:nvPr/>
          </p:nvSpPr>
          <p:spPr>
            <a:xfrm>
              <a:off x="5388136" y="2707340"/>
              <a:ext cx="357891" cy="357891"/>
            </a:xfrm>
            <a:prstGeom prst="mathPlus">
              <a:avLst>
                <a:gd name="adj1" fmla="val 23520"/>
              </a:avLst>
            </a:prstGeom>
            <a:solidFill>
              <a:srgbClr val="2FA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1"/>
            <p:cNvSpPr txBox="1"/>
            <p:nvPr/>
          </p:nvSpPr>
          <p:spPr>
            <a:xfrm>
              <a:off x="5435574" y="2844198"/>
              <a:ext cx="263015" cy="8417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600"/>
                <a:buFont typeface="Calibri"/>
                <a:buNone/>
              </a:pPr>
              <a:endParaRPr sz="600">
                <a:solidFill>
                  <a:schemeClr val="lt1"/>
                </a:solidFill>
                <a:latin typeface="Calibri"/>
                <a:ea typeface="Calibri"/>
                <a:cs typeface="Calibri"/>
                <a:sym typeface="Calibri"/>
              </a:endParaRPr>
            </a:p>
          </p:txBody>
        </p:sp>
        <p:sp>
          <p:nvSpPr>
            <p:cNvPr id="605" name="Google Shape;605;p21"/>
            <p:cNvSpPr/>
            <p:nvPr/>
          </p:nvSpPr>
          <p:spPr>
            <a:xfrm>
              <a:off x="5796133" y="1667434"/>
              <a:ext cx="2439734" cy="2437704"/>
            </a:xfrm>
            <a:prstGeom prst="ellipse">
              <a:avLst/>
            </a:prstGeom>
            <a:solidFill>
              <a:srgbClr val="40AB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txBox="1"/>
            <p:nvPr/>
          </p:nvSpPr>
          <p:spPr>
            <a:xfrm>
              <a:off x="6153424" y="2024427"/>
              <a:ext cx="1725152" cy="1723718"/>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GB" sz="2000" b="1" i="0" dirty="0">
                  <a:solidFill>
                    <a:schemeClr val="lt1"/>
                  </a:solidFill>
                  <a:latin typeface="Calibri"/>
                  <a:ea typeface="Calibri"/>
                  <a:cs typeface="Calibri"/>
                  <a:sym typeface="Calibri"/>
                </a:rPr>
                <a:t>Přesné zemědělství</a:t>
              </a:r>
              <a:endParaRPr sz="2000" dirty="0"/>
            </a:p>
            <a:p>
              <a:pPr marL="0" marR="0" lvl="0" indent="0" algn="ctr" rtl="0">
                <a:lnSpc>
                  <a:spcPct val="90000"/>
                </a:lnSpc>
                <a:spcBef>
                  <a:spcPts val="560"/>
                </a:spcBef>
                <a:spcAft>
                  <a:spcPts val="0"/>
                </a:spcAft>
                <a:buClr>
                  <a:schemeClr val="lt1"/>
                </a:buClr>
                <a:buSzPts val="1600"/>
                <a:buFont typeface="Arial"/>
                <a:buNone/>
              </a:pPr>
              <a:r>
                <a:rPr lang="en-GB" sz="2000" b="0" i="0" dirty="0">
                  <a:solidFill>
                    <a:schemeClr val="lt1"/>
                  </a:solidFill>
                  <a:latin typeface="Calibri"/>
                  <a:ea typeface="Calibri"/>
                  <a:cs typeface="Calibri"/>
                  <a:sym typeface="Calibri"/>
                </a:rPr>
                <a:t>- Využívá data a technologie k optimalizaci aplikace hnojiv.</a:t>
              </a:r>
              <a:endParaRPr sz="2000" dirty="0"/>
            </a:p>
          </p:txBody>
        </p:sp>
        <p:sp>
          <p:nvSpPr>
            <p:cNvPr id="607" name="Google Shape;607;p21"/>
            <p:cNvSpPr/>
            <p:nvPr/>
          </p:nvSpPr>
          <p:spPr>
            <a:xfrm>
              <a:off x="8285972" y="2707340"/>
              <a:ext cx="357891" cy="357891"/>
            </a:xfrm>
            <a:prstGeom prst="mathEqual">
              <a:avLst>
                <a:gd name="adj1" fmla="val 23520"/>
                <a:gd name="adj2" fmla="val 11760"/>
              </a:avLst>
            </a:prstGeom>
            <a:solidFill>
              <a:srgbClr val="86A6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1"/>
            <p:cNvSpPr txBox="1"/>
            <p:nvPr/>
          </p:nvSpPr>
          <p:spPr>
            <a:xfrm>
              <a:off x="8333410" y="2781066"/>
              <a:ext cx="263015" cy="2104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a:solidFill>
                  <a:schemeClr val="lt1"/>
                </a:solidFill>
                <a:latin typeface="Calibri"/>
                <a:ea typeface="Calibri"/>
                <a:cs typeface="Calibri"/>
                <a:sym typeface="Calibri"/>
              </a:endParaRPr>
            </a:p>
          </p:txBody>
        </p:sp>
        <p:sp>
          <p:nvSpPr>
            <p:cNvPr id="609" name="Google Shape;609;p21"/>
            <p:cNvSpPr/>
            <p:nvPr/>
          </p:nvSpPr>
          <p:spPr>
            <a:xfrm>
              <a:off x="8693969" y="1667434"/>
              <a:ext cx="2439734" cy="2437704"/>
            </a:xfrm>
            <a:prstGeom prst="ellipse">
              <a:avLst/>
            </a:prstGeom>
            <a:solidFill>
              <a:srgbClr val="86A66B"/>
            </a:solidFill>
            <a:ln w="38100" cap="flat" cmpd="sng">
              <a:solidFill>
                <a:srgbClr val="9FDAD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txBox="1"/>
            <p:nvPr/>
          </p:nvSpPr>
          <p:spPr>
            <a:xfrm>
              <a:off x="9051260" y="2024427"/>
              <a:ext cx="1725152" cy="1723718"/>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2000" b="1" i="0" dirty="0" err="1">
                  <a:solidFill>
                    <a:schemeClr val="lt1"/>
                  </a:solidFill>
                  <a:latin typeface="Calibri"/>
                  <a:ea typeface="Calibri"/>
                  <a:cs typeface="Calibri"/>
                  <a:sym typeface="Calibri"/>
                </a:rPr>
                <a:t>Úrodná</a:t>
              </a:r>
              <a:r>
                <a:rPr lang="en-GB" sz="2000" b="1" i="0" dirty="0">
                  <a:solidFill>
                    <a:schemeClr val="lt1"/>
                  </a:solidFill>
                  <a:latin typeface="Calibri"/>
                  <a:ea typeface="Calibri"/>
                  <a:cs typeface="Calibri"/>
                  <a:sym typeface="Calibri"/>
                </a:rPr>
                <a:t> </a:t>
              </a:r>
              <a:r>
                <a:rPr lang="en-GB" sz="2000" b="1" i="0" dirty="0" err="1">
                  <a:solidFill>
                    <a:schemeClr val="lt1"/>
                  </a:solidFill>
                  <a:latin typeface="Calibri"/>
                  <a:ea typeface="Calibri"/>
                  <a:cs typeface="Calibri"/>
                  <a:sym typeface="Calibri"/>
                </a:rPr>
                <a:t>pů</a:t>
              </a:r>
              <a:r>
                <a:rPr lang="cs-CZ" sz="2000" b="1" i="0" dirty="0">
                  <a:solidFill>
                    <a:schemeClr val="lt1"/>
                  </a:solidFill>
                  <a:latin typeface="Calibri"/>
                  <a:ea typeface="Calibri"/>
                  <a:cs typeface="Calibri"/>
                  <a:sym typeface="Calibri"/>
                </a:rPr>
                <a:t>da –</a:t>
              </a:r>
              <a:r>
                <a:rPr lang="en-GB" sz="2000" b="0" i="0" dirty="0" err="1">
                  <a:solidFill>
                    <a:schemeClr val="lt1"/>
                  </a:solidFill>
                  <a:latin typeface="Calibri"/>
                  <a:ea typeface="Calibri"/>
                  <a:cs typeface="Calibri"/>
                  <a:sym typeface="Calibri"/>
                </a:rPr>
                <a:t>nezbytn</a:t>
              </a:r>
              <a:r>
                <a:rPr lang="cs-CZ" sz="2000" b="0" i="0" dirty="0">
                  <a:solidFill>
                    <a:schemeClr val="lt1"/>
                  </a:solidFill>
                  <a:latin typeface="Calibri"/>
                  <a:ea typeface="Calibri"/>
                  <a:cs typeface="Calibri"/>
                  <a:sym typeface="Calibri"/>
                </a:rPr>
                <a:t>á</a:t>
              </a:r>
              <a:r>
                <a:rPr lang="en-GB" sz="2000" b="0" i="0" dirty="0">
                  <a:solidFill>
                    <a:schemeClr val="lt1"/>
                  </a:solidFill>
                  <a:latin typeface="Calibri"/>
                  <a:ea typeface="Calibri"/>
                  <a:cs typeface="Calibri"/>
                  <a:sym typeface="Calibri"/>
                </a:rPr>
                <a:t> pro zachování zemědělských ekosystémů.</a:t>
              </a:r>
              <a:endParaRPr sz="2000" dirty="0"/>
            </a:p>
          </p:txBody>
        </p:sp>
      </p:grpSp>
      <p:sp>
        <p:nvSpPr>
          <p:cNvPr id="2" name="TextBox 1">
            <a:extLst>
              <a:ext uri="{FF2B5EF4-FFF2-40B4-BE49-F238E27FC236}">
                <a16:creationId xmlns:a16="http://schemas.microsoft.com/office/drawing/2014/main" id="{40E5D265-B5B4-A498-630F-0B824AB024BE}"/>
              </a:ext>
            </a:extLst>
          </p:cNvPr>
          <p:cNvSpPr txBox="1"/>
          <p:nvPr/>
        </p:nvSpPr>
        <p:spPr>
          <a:xfrm>
            <a:off x="770904" y="567700"/>
            <a:ext cx="7636589" cy="646331"/>
          </a:xfrm>
          <a:prstGeom prst="rect">
            <a:avLst/>
          </a:prstGeom>
          <a:noFill/>
        </p:spPr>
        <p:txBody>
          <a:bodyPr wrap="square" rtlCol="0">
            <a:spAutoFit/>
          </a:bodyPr>
          <a:lstStyle/>
          <a:p>
            <a:r>
              <a:rPr lang="en-IE" sz="3600" b="1" dirty="0">
                <a:latin typeface="Calibri" panose="020F0502020204030204" pitchFamily="34" charset="0"/>
                <a:ea typeface="Calibri" panose="020F0502020204030204" pitchFamily="34" charset="0"/>
                <a:cs typeface="Calibri" panose="020F0502020204030204" pitchFamily="34" charset="0"/>
              </a:rPr>
              <a:t>Pochopení vzájemných vazeb...</a:t>
            </a:r>
          </a:p>
        </p:txBody>
      </p:sp>
      <p:grpSp>
        <p:nvGrpSpPr>
          <p:cNvPr id="3" name="Google Shape;565;p19">
            <a:extLst>
              <a:ext uri="{FF2B5EF4-FFF2-40B4-BE49-F238E27FC236}">
                <a16:creationId xmlns:a16="http://schemas.microsoft.com/office/drawing/2014/main" id="{294B2B2B-8AA6-4A6A-8630-7DCC2EE0D013}"/>
              </a:ext>
            </a:extLst>
          </p:cNvPr>
          <p:cNvGrpSpPr/>
          <p:nvPr/>
        </p:nvGrpSpPr>
        <p:grpSpPr>
          <a:xfrm rot="3730759">
            <a:off x="10451515" y="309119"/>
            <a:ext cx="949887" cy="1163493"/>
            <a:chOff x="7602444" y="4967675"/>
            <a:chExt cx="483620" cy="592374"/>
          </a:xfrm>
        </p:grpSpPr>
        <p:grpSp>
          <p:nvGrpSpPr>
            <p:cNvPr id="4" name="Google Shape;566;p19">
              <a:extLst>
                <a:ext uri="{FF2B5EF4-FFF2-40B4-BE49-F238E27FC236}">
                  <a16:creationId xmlns:a16="http://schemas.microsoft.com/office/drawing/2014/main" id="{34F240E9-B7DC-9F54-9EC9-2F9E09BE6E59}"/>
                </a:ext>
              </a:extLst>
            </p:cNvPr>
            <p:cNvGrpSpPr/>
            <p:nvPr/>
          </p:nvGrpSpPr>
          <p:grpSpPr>
            <a:xfrm>
              <a:off x="7618661" y="4967675"/>
              <a:ext cx="467403" cy="507609"/>
              <a:chOff x="2251964" y="3590497"/>
              <a:chExt cx="467403" cy="507609"/>
            </a:xfrm>
          </p:grpSpPr>
          <p:sp>
            <p:nvSpPr>
              <p:cNvPr id="8" name="Google Shape;567;p19">
                <a:extLst>
                  <a:ext uri="{FF2B5EF4-FFF2-40B4-BE49-F238E27FC236}">
                    <a16:creationId xmlns:a16="http://schemas.microsoft.com/office/drawing/2014/main" id="{CC4AF7CD-C5CC-37F2-CF7F-34CC35C49263}"/>
                  </a:ext>
                </a:extLst>
              </p:cNvPr>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9" name="Google Shape;568;p19">
                <a:extLst>
                  <a:ext uri="{FF2B5EF4-FFF2-40B4-BE49-F238E27FC236}">
                    <a16:creationId xmlns:a16="http://schemas.microsoft.com/office/drawing/2014/main" id="{2B0ACD35-A978-3926-97AD-9AE11BFBE531}"/>
                  </a:ext>
                </a:extLst>
              </p:cNvPr>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10" name="Google Shape;569;p19">
                <a:extLst>
                  <a:ext uri="{FF2B5EF4-FFF2-40B4-BE49-F238E27FC236}">
                    <a16:creationId xmlns:a16="http://schemas.microsoft.com/office/drawing/2014/main" id="{B20BB56D-9E4C-E8F8-4C70-19F64206015E}"/>
                  </a:ext>
                </a:extLst>
              </p:cNvPr>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nvGrpSpPr>
            <p:cNvPr id="5" name="Google Shape;570;p19">
              <a:extLst>
                <a:ext uri="{FF2B5EF4-FFF2-40B4-BE49-F238E27FC236}">
                  <a16:creationId xmlns:a16="http://schemas.microsoft.com/office/drawing/2014/main" id="{7C85B3A8-FCB4-3B02-CBFB-AB00402E173D}"/>
                </a:ext>
              </a:extLst>
            </p:cNvPr>
            <p:cNvGrpSpPr/>
            <p:nvPr/>
          </p:nvGrpSpPr>
          <p:grpSpPr>
            <a:xfrm>
              <a:off x="7602444" y="4993761"/>
              <a:ext cx="421973" cy="566288"/>
              <a:chOff x="2235747" y="3616583"/>
              <a:chExt cx="421973" cy="566288"/>
            </a:xfrm>
          </p:grpSpPr>
          <p:sp>
            <p:nvSpPr>
              <p:cNvPr id="6" name="Google Shape;571;p19">
                <a:extLst>
                  <a:ext uri="{FF2B5EF4-FFF2-40B4-BE49-F238E27FC236}">
                    <a16:creationId xmlns:a16="http://schemas.microsoft.com/office/drawing/2014/main" id="{9CB6F7C0-AAE8-F4C7-FF19-73AE29DE3161}"/>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7" name="Google Shape;572;p19">
                <a:extLst>
                  <a:ext uri="{FF2B5EF4-FFF2-40B4-BE49-F238E27FC236}">
                    <a16:creationId xmlns:a16="http://schemas.microsoft.com/office/drawing/2014/main" id="{6B1AEA04-F688-9F52-248E-7D81999B1529}"/>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22"/>
          <p:cNvSpPr txBox="1">
            <a:spLocks noGrp="1"/>
          </p:cNvSpPr>
          <p:nvPr>
            <p:ph type="body" idx="1"/>
          </p:nvPr>
        </p:nvSpPr>
        <p:spPr>
          <a:xfrm>
            <a:off x="5849349" y="2077646"/>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GB" b="1" dirty="0"/>
              <a:t>Případová studie </a:t>
            </a:r>
            <a:endParaRPr b="1" dirty="0"/>
          </a:p>
          <a:p>
            <a:pPr marL="0" lvl="0" indent="0" algn="l" rtl="0">
              <a:lnSpc>
                <a:spcPct val="90000"/>
              </a:lnSpc>
              <a:spcBef>
                <a:spcPts val="1000"/>
              </a:spcBef>
              <a:spcAft>
                <a:spcPts val="0"/>
              </a:spcAft>
              <a:buClr>
                <a:srgbClr val="000000"/>
              </a:buClr>
              <a:buSzPts val="4200"/>
              <a:buNone/>
            </a:pPr>
            <a:r>
              <a:rPr lang="en-GB" sz="4200" dirty="0"/>
              <a:t>Protierozní ochrana a obnova potoka Lawn Hill Creek</a:t>
            </a:r>
            <a:endParaRPr sz="4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23"/>
          <p:cNvSpPr txBox="1"/>
          <p:nvPr/>
        </p:nvSpPr>
        <p:spPr>
          <a:xfrm>
            <a:off x="556256" y="1261322"/>
            <a:ext cx="5634994" cy="44627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600"/>
              </a:spcAft>
              <a:buNone/>
            </a:pPr>
            <a:r>
              <a:rPr lang="en-GB" sz="2400" b="1" dirty="0">
                <a:latin typeface="Calibri"/>
                <a:ea typeface="Calibri"/>
                <a:cs typeface="Calibri"/>
                <a:sym typeface="Calibri"/>
              </a:rPr>
              <a:t>Souvislosti:</a:t>
            </a:r>
            <a:endParaRPr sz="2400" dirty="0">
              <a:latin typeface="Calibri"/>
              <a:ea typeface="Calibri"/>
              <a:cs typeface="Calibri"/>
              <a:sym typeface="Calibri"/>
            </a:endParaRPr>
          </a:p>
          <a:p>
            <a:pPr marL="285750" marR="0" lvl="0" indent="-285750" algn="l" rtl="0">
              <a:spcBef>
                <a:spcPts val="0"/>
              </a:spcBef>
              <a:spcAft>
                <a:spcPts val="600"/>
              </a:spcAft>
              <a:buClr>
                <a:schemeClr val="dk1"/>
              </a:buClr>
              <a:buSzPts val="1800"/>
              <a:buFont typeface="Arial"/>
              <a:buChar char="•"/>
            </a:pPr>
            <a:r>
              <a:rPr lang="en-GB" sz="2400" dirty="0">
                <a:highlight>
                  <a:srgbClr val="8DC641"/>
                </a:highlight>
                <a:latin typeface="Calibri"/>
                <a:ea typeface="Calibri"/>
                <a:cs typeface="Calibri"/>
                <a:sym typeface="Calibri"/>
              </a:rPr>
              <a:t>Umístění: </a:t>
            </a:r>
            <a:r>
              <a:rPr lang="en-GB" sz="2400" dirty="0">
                <a:latin typeface="Calibri"/>
                <a:ea typeface="Calibri"/>
                <a:cs typeface="Calibri"/>
                <a:sym typeface="Calibri"/>
              </a:rPr>
              <a:t>Lawn Hill Creek, přítok řeky Gregory, se táhne 230 km od Severního teritoria do Queenslandu</a:t>
            </a:r>
            <a:r>
              <a:rPr lang="tr-TR" sz="2400" dirty="0">
                <a:latin typeface="Calibri"/>
                <a:ea typeface="Calibri"/>
                <a:cs typeface="Calibri"/>
                <a:sym typeface="Calibri"/>
              </a:rPr>
              <a:t>.</a:t>
            </a:r>
            <a:endParaRPr lang="en-US" sz="2400" dirty="0">
              <a:latin typeface="Calibri"/>
              <a:ea typeface="Calibri"/>
              <a:cs typeface="Calibri"/>
              <a:sym typeface="Calibri"/>
            </a:endParaRPr>
          </a:p>
          <a:p>
            <a:pPr marL="285750" marR="0" lvl="0" indent="-285750" algn="l" rtl="0">
              <a:spcBef>
                <a:spcPts val="0"/>
              </a:spcBef>
              <a:spcAft>
                <a:spcPts val="600"/>
              </a:spcAft>
              <a:buClr>
                <a:schemeClr val="dk1"/>
              </a:buClr>
              <a:buSzPts val="1800"/>
              <a:buFont typeface="Arial"/>
              <a:buChar char="•"/>
            </a:pPr>
            <a:r>
              <a:rPr lang="en-GB" sz="2400" dirty="0">
                <a:highlight>
                  <a:srgbClr val="8DC641"/>
                </a:highlight>
                <a:latin typeface="Calibri"/>
                <a:ea typeface="Calibri"/>
                <a:cs typeface="Calibri"/>
                <a:sym typeface="Calibri"/>
              </a:rPr>
              <a:t>Problém: </a:t>
            </a:r>
            <a:r>
              <a:rPr lang="en-GB" sz="2400" dirty="0">
                <a:latin typeface="Calibri"/>
                <a:ea typeface="Calibri"/>
                <a:cs typeface="Calibri"/>
                <a:sym typeface="Calibri"/>
              </a:rPr>
              <a:t>V roce 2015 byla zjištěna silná eroze strží a degradace půdy v důsledku staré silnice, která změnila způsob odtoku.</a:t>
            </a:r>
            <a:endParaRPr sz="2400" dirty="0">
              <a:latin typeface="Calibri"/>
              <a:ea typeface="Calibri"/>
              <a:cs typeface="Calibri"/>
              <a:sym typeface="Calibri"/>
            </a:endParaRPr>
          </a:p>
          <a:p>
            <a:pPr marL="285750" marR="0" lvl="0" indent="-285750" algn="l" rtl="0">
              <a:spcBef>
                <a:spcPts val="0"/>
              </a:spcBef>
              <a:spcAft>
                <a:spcPts val="600"/>
              </a:spcAft>
              <a:buClr>
                <a:schemeClr val="dk1"/>
              </a:buClr>
              <a:buSzPts val="1800"/>
              <a:buFont typeface="Arial"/>
              <a:buChar char="•"/>
            </a:pPr>
            <a:r>
              <a:rPr lang="en-GB" sz="2400" dirty="0">
                <a:highlight>
                  <a:srgbClr val="8DC641"/>
                </a:highlight>
                <a:latin typeface="Calibri"/>
                <a:ea typeface="Calibri"/>
                <a:cs typeface="Calibri"/>
                <a:sym typeface="Calibri"/>
              </a:rPr>
              <a:t>Riziko: </a:t>
            </a:r>
            <a:r>
              <a:rPr lang="en-GB" sz="2400" dirty="0">
                <a:latin typeface="Calibri"/>
                <a:ea typeface="Calibri"/>
                <a:cs typeface="Calibri"/>
                <a:sym typeface="Calibri"/>
              </a:rPr>
              <a:t>Potenciální splynutí potoků Crocodile a Lawn Hill, hrozící nevratnými hydrologickými změnami.</a:t>
            </a:r>
            <a:endParaRPr sz="2400" dirty="0"/>
          </a:p>
        </p:txBody>
      </p:sp>
      <p:pic>
        <p:nvPicPr>
          <p:cNvPr id="623" name="Google Shape;623;p23" descr="A crack in the ground&#10;&#10;Description automatically generated"/>
          <p:cNvPicPr preferRelativeResize="0"/>
          <p:nvPr/>
        </p:nvPicPr>
        <p:blipFill rotWithShape="1">
          <a:blip r:embed="rId3">
            <a:alphaModFix/>
          </a:blip>
          <a:srcRect/>
          <a:stretch/>
        </p:blipFill>
        <p:spPr>
          <a:xfrm>
            <a:off x="6191250" y="1741097"/>
            <a:ext cx="5444494" cy="3133839"/>
          </a:xfrm>
          <a:prstGeom prst="rect">
            <a:avLst/>
          </a:prstGeom>
          <a:noFill/>
          <a:ln>
            <a:noFill/>
          </a:ln>
        </p:spPr>
      </p:pic>
      <p:sp>
        <p:nvSpPr>
          <p:cNvPr id="2" name="Google Shape;261;p4">
            <a:extLst>
              <a:ext uri="{FF2B5EF4-FFF2-40B4-BE49-F238E27FC236}">
                <a16:creationId xmlns:a16="http://schemas.microsoft.com/office/drawing/2014/main" id="{125611AE-1FAA-57A4-FADB-1C0CBE45D98B}"/>
              </a:ext>
            </a:extLst>
          </p:cNvPr>
          <p:cNvSpPr txBox="1"/>
          <p:nvPr/>
        </p:nvSpPr>
        <p:spPr>
          <a:xfrm>
            <a:off x="4787135" y="5545448"/>
            <a:ext cx="7535819" cy="756943"/>
          </a:xfrm>
          <a:prstGeom prst="rect">
            <a:avLst/>
          </a:prstGeom>
          <a:no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US" dirty="0">
                <a:solidFill>
                  <a:schemeClr val="dk1"/>
                </a:solidFill>
                <a:latin typeface="Calibri"/>
                <a:ea typeface="Calibri"/>
                <a:cs typeface="Calibri"/>
                <a:sym typeface="Calibri"/>
                <a:hlinkClick r:id="rId4"/>
              </a:rPr>
              <a:t>	Budování dovedností a </a:t>
            </a:r>
            <a:r>
              <a:rPr lang="en-US" dirty="0" err="1">
                <a:solidFill>
                  <a:schemeClr val="dk1"/>
                </a:solidFill>
                <a:latin typeface="Calibri"/>
                <a:ea typeface="Calibri"/>
                <a:cs typeface="Calibri"/>
                <a:sym typeface="Calibri"/>
                <a:hlinkClick r:id="rId4"/>
              </a:rPr>
              <a:t>znalostí v </a:t>
            </a:r>
            <a:r>
              <a:rPr lang="en-US" dirty="0">
                <a:solidFill>
                  <a:schemeClr val="dk1"/>
                </a:solidFill>
                <a:latin typeface="Calibri"/>
                <a:ea typeface="Calibri"/>
                <a:cs typeface="Calibri"/>
                <a:sym typeface="Calibri"/>
                <a:hlinkClick r:id="rId4"/>
              </a:rPr>
              <a:t>oblasti </a:t>
            </a:r>
            <a:r>
              <a:rPr lang="en-US" dirty="0" err="1">
                <a:solidFill>
                  <a:schemeClr val="dk1"/>
                </a:solidFill>
                <a:latin typeface="Calibri"/>
                <a:ea typeface="Calibri"/>
                <a:cs typeface="Calibri"/>
                <a:sym typeface="Calibri"/>
                <a:hlinkClick r:id="rId4"/>
              </a:rPr>
              <a:t>zlepšování rekultivace </a:t>
            </a:r>
            <a:r>
              <a:rPr lang="en-US" dirty="0">
                <a:solidFill>
                  <a:schemeClr val="dk1"/>
                </a:solidFill>
                <a:latin typeface="Calibri"/>
                <a:ea typeface="Calibri"/>
                <a:cs typeface="Calibri"/>
                <a:sym typeface="Calibri"/>
                <a:hlinkClick r:id="rId4"/>
              </a:rPr>
              <a:t>půdy a </a:t>
            </a:r>
            <a:r>
              <a:rPr lang="en-US" dirty="0" err="1">
                <a:solidFill>
                  <a:schemeClr val="dk1"/>
                </a:solidFill>
                <a:latin typeface="Calibri"/>
                <a:ea typeface="Calibri"/>
                <a:cs typeface="Calibri"/>
                <a:sym typeface="Calibri"/>
                <a:hlinkClick r:id="rId4"/>
              </a:rPr>
              <a:t>kontroly </a:t>
            </a:r>
            <a:r>
              <a:rPr lang="en-US" dirty="0">
                <a:solidFill>
                  <a:schemeClr val="dk1"/>
                </a:solidFill>
                <a:latin typeface="Calibri"/>
                <a:ea typeface="Calibri"/>
                <a:cs typeface="Calibri"/>
                <a:sym typeface="Calibri"/>
                <a:hlinkClick r:id="rId4"/>
              </a:rPr>
              <a:t>půdní</a:t>
            </a:r>
            <a:r>
              <a:rPr lang="tr-TR" dirty="0">
                <a:solidFill>
                  <a:schemeClr val="dk1"/>
                </a:solidFill>
                <a:latin typeface="Calibri"/>
                <a:ea typeface="Calibri"/>
                <a:cs typeface="Calibri"/>
                <a:sym typeface="Calibri"/>
                <a:hlinkClick r:id="rId4"/>
              </a:rPr>
              <a:t> eroze </a:t>
            </a:r>
            <a:endParaRPr lang="en-GB" dirty="0">
              <a:solidFill>
                <a:schemeClr val="dk1"/>
              </a:solidFill>
              <a:latin typeface="Calibri"/>
              <a:ea typeface="Calibri"/>
              <a:cs typeface="Calibri"/>
            </a:endParaRPr>
          </a:p>
        </p:txBody>
      </p:sp>
      <p:sp>
        <p:nvSpPr>
          <p:cNvPr id="3" name="Text Placeholder 3">
            <a:extLst>
              <a:ext uri="{FF2B5EF4-FFF2-40B4-BE49-F238E27FC236}">
                <a16:creationId xmlns:a16="http://schemas.microsoft.com/office/drawing/2014/main" id="{4FDBCBE4-E800-9D72-EEB3-6D5FCCDBACE2}"/>
              </a:ext>
            </a:extLst>
          </p:cNvPr>
          <p:cNvSpPr txBox="1">
            <a:spLocks/>
          </p:cNvSpPr>
          <p:nvPr/>
        </p:nvSpPr>
        <p:spPr>
          <a:xfrm>
            <a:off x="152640" y="195689"/>
            <a:ext cx="4990998" cy="9926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E" sz="3600" b="1" dirty="0">
                <a:highlight>
                  <a:srgbClr val="8DC641"/>
                </a:highlight>
                <a:latin typeface="Calibri" panose="020F0502020204030204" pitchFamily="34" charset="0"/>
                <a:ea typeface="Calibri" panose="020F0502020204030204" pitchFamily="34" charset="0"/>
                <a:cs typeface="Calibri" panose="020F0502020204030204" pitchFamily="34" charset="0"/>
              </a:rPr>
              <a:t>Inspirujte se...</a:t>
            </a:r>
          </a:p>
        </p:txBody>
      </p:sp>
      <p:sp>
        <p:nvSpPr>
          <p:cNvPr id="4" name="Arrow: Right 3">
            <a:extLst>
              <a:ext uri="{FF2B5EF4-FFF2-40B4-BE49-F238E27FC236}">
                <a16:creationId xmlns:a16="http://schemas.microsoft.com/office/drawing/2014/main" id="{42DDC1D1-3079-377A-2108-6B0802CD42B6}"/>
              </a:ext>
            </a:extLst>
          </p:cNvPr>
          <p:cNvSpPr/>
          <p:nvPr/>
        </p:nvSpPr>
        <p:spPr>
          <a:xfrm>
            <a:off x="2552700" y="5427691"/>
            <a:ext cx="2512741"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Další čtení</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24"/>
          <p:cNvSpPr txBox="1">
            <a:spLocks noGrp="1"/>
          </p:cNvSpPr>
          <p:nvPr>
            <p:ph type="body" idx="1"/>
          </p:nvPr>
        </p:nvSpPr>
        <p:spPr>
          <a:xfrm>
            <a:off x="5295900" y="572396"/>
            <a:ext cx="6543675" cy="471387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buClr>
                <a:schemeClr val="dk1"/>
              </a:buClr>
              <a:buSzPts val="1800"/>
              <a:buNone/>
            </a:pPr>
            <a:r>
              <a:rPr lang="en-GB" b="1" dirty="0"/>
              <a:t>Intervence:</a:t>
            </a:r>
            <a:endParaRPr dirty="0"/>
          </a:p>
          <a:p>
            <a:pPr marL="285750" lvl="0" indent="-285750" algn="l" rtl="0">
              <a:lnSpc>
                <a:spcPct val="90000"/>
              </a:lnSpc>
              <a:spcBef>
                <a:spcPts val="1000"/>
              </a:spcBef>
              <a:buClr>
                <a:schemeClr val="dk1"/>
              </a:buClr>
              <a:buSzPts val="1800"/>
              <a:buFont typeface="Arial"/>
              <a:buChar char="•"/>
            </a:pPr>
            <a:r>
              <a:rPr lang="en-GB" sz="2300" dirty="0">
                <a:highlight>
                  <a:srgbClr val="8DC641"/>
                </a:highlight>
              </a:rPr>
              <a:t>Výkopové práce a stabilizace: </a:t>
            </a:r>
            <a:r>
              <a:rPr lang="en-GB" sz="2300" dirty="0"/>
              <a:t>K vyplnění erodovaných strží vhodnou zeminou a jejich stabilizaci byly použity těžké stroje s opotřebovanými pneumatikami traktorů.</a:t>
            </a:r>
            <a:endParaRPr sz="2300" dirty="0"/>
          </a:p>
          <a:p>
            <a:pPr marL="285750" lvl="0" indent="-285750" algn="l" rtl="0">
              <a:lnSpc>
                <a:spcPct val="90000"/>
              </a:lnSpc>
              <a:spcBef>
                <a:spcPts val="1000"/>
              </a:spcBef>
              <a:spcAft>
                <a:spcPts val="600"/>
              </a:spcAft>
              <a:buClr>
                <a:schemeClr val="dk1"/>
              </a:buClr>
              <a:buSzPts val="1800"/>
              <a:buFont typeface="Arial"/>
              <a:buChar char="•"/>
            </a:pPr>
            <a:r>
              <a:rPr lang="en-GB" sz="2300" dirty="0">
                <a:highlight>
                  <a:srgbClr val="8DC641"/>
                </a:highlight>
              </a:rPr>
              <a:t>Přeložení silnice: </a:t>
            </a:r>
            <a:r>
              <a:rPr lang="en-GB" sz="2300" dirty="0"/>
              <a:t>Silnice byla přesunuta mimo potoky, aby se zabránilo další erozi.</a:t>
            </a:r>
            <a:endParaRPr sz="2300" dirty="0"/>
          </a:p>
          <a:p>
            <a:pPr marL="0" lvl="0" indent="0" algn="l" rtl="0">
              <a:lnSpc>
                <a:spcPct val="90000"/>
              </a:lnSpc>
              <a:spcBef>
                <a:spcPts val="0"/>
              </a:spcBef>
              <a:buClr>
                <a:schemeClr val="dk1"/>
              </a:buClr>
              <a:buSzPts val="1800"/>
              <a:buNone/>
            </a:pPr>
            <a:r>
              <a:rPr lang="en-GB" b="1" dirty="0"/>
              <a:t>Výsledky:</a:t>
            </a:r>
            <a:endParaRPr dirty="0"/>
          </a:p>
          <a:p>
            <a:pPr marL="285750" lvl="0" indent="-285750" algn="l" rtl="0">
              <a:lnSpc>
                <a:spcPct val="90000"/>
              </a:lnSpc>
              <a:spcBef>
                <a:spcPts val="0"/>
              </a:spcBef>
              <a:buClr>
                <a:schemeClr val="dk1"/>
              </a:buClr>
              <a:buSzPts val="1800"/>
              <a:buFont typeface="Arial"/>
              <a:buChar char="•"/>
            </a:pPr>
            <a:r>
              <a:rPr lang="en-GB" sz="2300" dirty="0">
                <a:highlight>
                  <a:srgbClr val="8DC641"/>
                </a:highlight>
              </a:rPr>
              <a:t>Obnova vegetace: </a:t>
            </a:r>
            <a:r>
              <a:rPr lang="en-GB" sz="2300" dirty="0"/>
              <a:t>Výrazný nárůst původních travin a půdního pokryvu, snížení budoucího rizika eroze.</a:t>
            </a:r>
            <a:endParaRPr sz="2300" dirty="0"/>
          </a:p>
          <a:p>
            <a:pPr marL="285750" lvl="0" indent="-285750" algn="l" rtl="0">
              <a:lnSpc>
                <a:spcPct val="90000"/>
              </a:lnSpc>
              <a:spcBef>
                <a:spcPts val="1000"/>
              </a:spcBef>
              <a:spcAft>
                <a:spcPts val="600"/>
              </a:spcAft>
              <a:buClr>
                <a:schemeClr val="dk1"/>
              </a:buClr>
              <a:buSzPts val="1800"/>
              <a:buFont typeface="Arial"/>
              <a:buChar char="•"/>
            </a:pPr>
            <a:r>
              <a:rPr lang="en-GB" sz="2300" dirty="0">
                <a:highlight>
                  <a:srgbClr val="8DC641"/>
                </a:highlight>
              </a:rPr>
              <a:t>Obnovený průtok vody: </a:t>
            </a:r>
            <a:r>
              <a:rPr lang="en-GB" sz="2300" dirty="0"/>
              <a:t>Oba potoky přirozeně tečou a snižuje se v nich množství půdních sedimentů.</a:t>
            </a:r>
            <a:endParaRPr sz="2300" dirty="0"/>
          </a:p>
          <a:p>
            <a:pPr marL="285750" lvl="0" indent="-285750" algn="l" rtl="0">
              <a:lnSpc>
                <a:spcPct val="90000"/>
              </a:lnSpc>
              <a:spcBef>
                <a:spcPts val="1000"/>
              </a:spcBef>
              <a:spcAft>
                <a:spcPts val="600"/>
              </a:spcAft>
              <a:buClr>
                <a:schemeClr val="dk1"/>
              </a:buClr>
              <a:buSzPts val="1800"/>
              <a:buFont typeface="Arial"/>
              <a:buChar char="•"/>
            </a:pPr>
            <a:r>
              <a:rPr lang="en-GB" sz="2300" dirty="0">
                <a:highlight>
                  <a:srgbClr val="8DC641"/>
                </a:highlight>
              </a:rPr>
              <a:t>Dopad na vzdělávání: </a:t>
            </a:r>
            <a:r>
              <a:rPr lang="en-GB" sz="2300" dirty="0"/>
              <a:t>Plánované následné workshopy ke sdílení úspěšných postupů.</a:t>
            </a:r>
            <a:endParaRPr sz="2300" dirty="0"/>
          </a:p>
        </p:txBody>
      </p:sp>
      <p:pic>
        <p:nvPicPr>
          <p:cNvPr id="629" name="Google Shape;629;p24" descr="The experimental farm that pioneered one of Denmark's first constructed  wetlands - WWF Baltic Farmer"/>
          <p:cNvPicPr preferRelativeResize="0"/>
          <p:nvPr/>
        </p:nvPicPr>
        <p:blipFill rotWithShape="1">
          <a:blip r:embed="rId3">
            <a:alphaModFix/>
          </a:blip>
          <a:srcRect/>
          <a:stretch/>
        </p:blipFill>
        <p:spPr>
          <a:xfrm>
            <a:off x="589576" y="686696"/>
            <a:ext cx="4592024" cy="487590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3" name="Google Shape;573;p29"/>
          <p:cNvGrpSpPr/>
          <p:nvPr/>
        </p:nvGrpSpPr>
        <p:grpSpPr>
          <a:xfrm>
            <a:off x="10222537" y="5692848"/>
            <a:ext cx="610343" cy="610343"/>
            <a:chOff x="1950027" y="2499889"/>
            <a:chExt cx="850463" cy="850463"/>
          </a:xfrm>
        </p:grpSpPr>
        <p:sp>
          <p:nvSpPr>
            <p:cNvPr id="574" name="Google Shape;574;p29">
              <a:hlinkClick r:id="rId3"/>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p:cNvGrpSpPr/>
            <p:nvPr/>
          </p:nvGrpSpPr>
          <p:grpSpPr>
            <a:xfrm>
              <a:off x="2107521" y="2657382"/>
              <a:ext cx="535476" cy="535477"/>
              <a:chOff x="2107521" y="2657382"/>
              <a:chExt cx="535476" cy="535477"/>
            </a:xfrm>
          </p:grpSpPr>
          <p:sp>
            <p:nvSpPr>
              <p:cNvPr id="576" name="Google Shape;576;p29"/>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p:cNvGrpSpPr/>
          <p:nvPr/>
        </p:nvGrpSpPr>
        <p:grpSpPr>
          <a:xfrm>
            <a:off x="8782409" y="5686956"/>
            <a:ext cx="610343" cy="610794"/>
            <a:chOff x="-1196056" y="2499889"/>
            <a:chExt cx="850463" cy="851092"/>
          </a:xfrm>
        </p:grpSpPr>
        <p:sp>
          <p:nvSpPr>
            <p:cNvPr id="586" name="Google Shape;586;p29"/>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EFABCE99-00BC-0D5A-CC3E-D249B3E70122}"/>
              </a:ext>
            </a:extLst>
          </p:cNvPr>
          <p:cNvSpPr>
            <a:spLocks noGrp="1"/>
          </p:cNvSpPr>
          <p:nvPr>
            <p:ph type="body" idx="2"/>
          </p:nvPr>
        </p:nvSpPr>
        <p:spPr>
          <a:xfrm>
            <a:off x="2448419" y="1079400"/>
            <a:ext cx="9234385" cy="3288205"/>
          </a:xfrm>
        </p:spPr>
        <p:txBody>
          <a:bodyPr>
            <a:normAutofit/>
          </a:bodyPr>
          <a:lstStyle/>
          <a:p>
            <a:pPr>
              <a:lnSpc>
                <a:spcPct val="110000"/>
              </a:lnSpc>
            </a:pPr>
            <a:r>
              <a:rPr lang="cs-CZ" sz="3600" b="1" dirty="0"/>
              <a:t>Dobrá práce! Vedete si skvěle.</a:t>
            </a:r>
            <a:endParaRPr lang="en-IE" sz="3600" dirty="0"/>
          </a:p>
          <a:p>
            <a:pPr>
              <a:lnSpc>
                <a:spcPct val="110000"/>
              </a:lnSpc>
            </a:pPr>
            <a:r>
              <a:rPr lang="cs-CZ" sz="3600" dirty="0"/>
              <a:t>Následuje </a:t>
            </a:r>
            <a:r>
              <a:rPr lang="en-IE" sz="3600" dirty="0" err="1"/>
              <a:t>modul</a:t>
            </a:r>
            <a:r>
              <a:rPr lang="en-IE" sz="3600" dirty="0"/>
              <a:t> 8</a:t>
            </a:r>
            <a:r>
              <a:rPr lang="cs-CZ" sz="3600" dirty="0"/>
              <a:t>, ve kterém</a:t>
            </a:r>
            <a:r>
              <a:rPr lang="en-IE" sz="3600" dirty="0"/>
              <a:t> </a:t>
            </a:r>
            <a:r>
              <a:rPr lang="en-IE" sz="3600" dirty="0" err="1"/>
              <a:t>probíráme</a:t>
            </a:r>
            <a:r>
              <a:rPr lang="cs-CZ" sz="3600" dirty="0"/>
              <a:t> tématiku</a:t>
            </a:r>
            <a:r>
              <a:rPr lang="en-IE" sz="3600" dirty="0"/>
              <a:t> </a:t>
            </a:r>
            <a:r>
              <a:rPr lang="en-US" sz="3600" b="1" dirty="0" err="1"/>
              <a:t>ochran</a:t>
            </a:r>
            <a:r>
              <a:rPr lang="cs-CZ" sz="3600" b="1" dirty="0"/>
              <a:t>y</a:t>
            </a:r>
            <a:r>
              <a:rPr lang="en-US" sz="3600" b="1" dirty="0"/>
              <a:t> biologické rozmanitosti</a:t>
            </a:r>
            <a:r>
              <a:rPr lang="en-IE" sz="3600"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
          <p:cNvSpPr txBox="1">
            <a:spLocks noGrp="1"/>
          </p:cNvSpPr>
          <p:nvPr>
            <p:ph type="body" idx="1"/>
          </p:nvPr>
        </p:nvSpPr>
        <p:spPr>
          <a:xfrm>
            <a:off x="5662857"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GB"/>
              <a:t>01</a:t>
            </a:r>
            <a:endParaRPr/>
          </a:p>
        </p:txBody>
      </p:sp>
      <p:sp>
        <p:nvSpPr>
          <p:cNvPr id="217" name="Google Shape;217;p2"/>
          <p:cNvSpPr txBox="1">
            <a:spLocks noGrp="1"/>
          </p:cNvSpPr>
          <p:nvPr>
            <p:ph type="body" idx="2"/>
          </p:nvPr>
        </p:nvSpPr>
        <p:spPr>
          <a:xfrm>
            <a:off x="6384947" y="1337990"/>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GB" b="1"/>
              <a:t>Úvod</a:t>
            </a:r>
            <a:endParaRPr b="1"/>
          </a:p>
        </p:txBody>
      </p:sp>
      <p:sp>
        <p:nvSpPr>
          <p:cNvPr id="218" name="Google Shape;218;p2"/>
          <p:cNvSpPr txBox="1">
            <a:spLocks noGrp="1"/>
          </p:cNvSpPr>
          <p:nvPr>
            <p:ph type="body" idx="3"/>
          </p:nvPr>
        </p:nvSpPr>
        <p:spPr>
          <a:xfrm>
            <a:off x="697291" y="1437644"/>
            <a:ext cx="4763504" cy="39827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D0D0D"/>
              </a:buClr>
              <a:buSzPts val="2400"/>
              <a:buNone/>
            </a:pPr>
            <a:r>
              <a:rPr lang="en-GB" b="0" i="0" dirty="0">
                <a:solidFill>
                  <a:srgbClr val="0D0D0D"/>
                </a:solidFill>
                <a:latin typeface="Calibri" panose="020F0502020204030204" pitchFamily="34" charset="0"/>
                <a:ea typeface="Calibri" panose="020F0502020204030204" pitchFamily="34" charset="0"/>
                <a:cs typeface="Calibri" panose="020F0502020204030204" pitchFamily="34" charset="0"/>
                <a:sym typeface="Arial"/>
              </a:rPr>
              <a:t>V tomto modulu se snažíme </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objasnit </a:t>
            </a:r>
            <a:r>
              <a:rPr lang="en-US"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složité</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vztahy</a:t>
            </a:r>
            <a:r>
              <a:rPr lang="cs-CZ" dirty="0">
                <a:latin typeface="Calibri" panose="020F0502020204030204" pitchFamily="34" charset="0"/>
                <a:ea typeface="Calibri" panose="020F0502020204030204" pitchFamily="34" charset="0"/>
                <a:cs typeface="Calibri" panose="020F0502020204030204" pitchFamily="34" charset="0"/>
              </a:rPr>
              <a:t> mezi </a:t>
            </a:r>
            <a:r>
              <a:rPr lang="en-US"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fyzikálními</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chemickými a biologickými složkami půdy, a to, jak tyto vztahy </a:t>
            </a:r>
            <a:r>
              <a:rPr lang="en-US"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ovlivňují</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cs-CZ" dirty="0">
                <a:latin typeface="Calibri" panose="020F0502020204030204" pitchFamily="34" charset="0"/>
                <a:ea typeface="Calibri" panose="020F0502020204030204" pitchFamily="34" charset="0"/>
                <a:cs typeface="Calibri" panose="020F0502020204030204" pitchFamily="34" charset="0"/>
              </a:rPr>
              <a:t>růst</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cs-CZ"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plodin</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odolnost ekosystémů.</a:t>
            </a:r>
          </a:p>
          <a:p>
            <a:pPr marL="0" lvl="0" indent="0" algn="l" rtl="0">
              <a:lnSpc>
                <a:spcPct val="90000"/>
              </a:lnSpc>
              <a:spcBef>
                <a:spcPts val="0"/>
              </a:spcBef>
              <a:spcAft>
                <a:spcPts val="0"/>
              </a:spcAft>
              <a:buClr>
                <a:srgbClr val="0D0D0D"/>
              </a:buClr>
              <a:buSzPts val="2400"/>
              <a:buNone/>
            </a:pPr>
            <a:endParaRPr lang="cs-CZ"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0"/>
              </a:spcBef>
              <a:spcAft>
                <a:spcPts val="0"/>
              </a:spcAft>
              <a:buClr>
                <a:srgbClr val="0D0D0D"/>
              </a:buClr>
              <a:buSzPts val="2400"/>
              <a:buNone/>
            </a:pPr>
            <a:r>
              <a:rPr lang="cs-CZ" dirty="0">
                <a:latin typeface="Calibri" panose="020F0502020204030204" pitchFamily="34" charset="0"/>
                <a:ea typeface="Calibri" panose="020F0502020204030204" pitchFamily="34" charset="0"/>
                <a:cs typeface="Calibri" panose="020F0502020204030204" pitchFamily="34" charset="0"/>
              </a:rPr>
              <a:t>Tento modul motivuje k </a:t>
            </a:r>
            <a:r>
              <a:rPr lang="en-US" dirty="0" err="1">
                <a:latin typeface="Calibri" panose="020F0502020204030204" pitchFamily="34" charset="0"/>
                <a:ea typeface="Calibri" panose="020F0502020204030204" pitchFamily="34" charset="0"/>
                <a:cs typeface="Calibri" panose="020F0502020204030204" pitchFamily="34" charset="0"/>
              </a:rPr>
              <a:t>zavádění</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postupů</a:t>
            </a:r>
            <a:r>
              <a:rPr lang="cs-CZ" dirty="0">
                <a:latin typeface="Calibri" panose="020F0502020204030204" pitchFamily="34" charset="0"/>
                <a:ea typeface="Calibri" panose="020F0502020204030204" pitchFamily="34" charset="0"/>
                <a:cs typeface="Calibri" panose="020F0502020204030204" pitchFamily="34" charset="0"/>
              </a:rPr>
              <a:t> pro </a:t>
            </a:r>
            <a:r>
              <a:rPr lang="en-US" dirty="0" err="1">
                <a:latin typeface="Calibri" panose="020F0502020204030204" pitchFamily="34" charset="0"/>
                <a:ea typeface="Calibri" panose="020F0502020204030204" pitchFamily="34" charset="0"/>
                <a:cs typeface="Calibri" panose="020F0502020204030204" pitchFamily="34" charset="0"/>
              </a:rPr>
              <a:t>podporu</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zdraví</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půdy</a:t>
            </a:r>
            <a:r>
              <a:rPr lang="cs-CZ" dirty="0">
                <a:latin typeface="Calibri" panose="020F0502020204030204" pitchFamily="34" charset="0"/>
                <a:ea typeface="Calibri" panose="020F0502020204030204" pitchFamily="34" charset="0"/>
                <a:cs typeface="Calibri" panose="020F0502020204030204" pitchFamily="34" charset="0"/>
              </a:rPr>
              <a:t> a pomáhá objasnit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význam</a:t>
            </a:r>
            <a:r>
              <a:rPr lang="en-US" dirty="0">
                <a:latin typeface="Calibri" panose="020F0502020204030204" pitchFamily="34" charset="0"/>
                <a:ea typeface="Calibri" panose="020F0502020204030204" pitchFamily="34" charset="0"/>
                <a:cs typeface="Calibri" panose="020F0502020204030204" pitchFamily="34" charset="0"/>
              </a:rPr>
              <a:t> hospodaření s půdou.</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19" name="Google Shape;219;p2"/>
          <p:cNvSpPr txBox="1">
            <a:spLocks noGrp="1"/>
          </p:cNvSpPr>
          <p:nvPr>
            <p:ph type="body" idx="4"/>
          </p:nvPr>
        </p:nvSpPr>
        <p:spPr>
          <a:xfrm>
            <a:off x="5684560"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GB"/>
              <a:t>02</a:t>
            </a:r>
            <a:endParaRPr/>
          </a:p>
        </p:txBody>
      </p:sp>
      <p:sp>
        <p:nvSpPr>
          <p:cNvPr id="220" name="Google Shape;220;p2"/>
          <p:cNvSpPr txBox="1">
            <a:spLocks noGrp="1"/>
          </p:cNvSpPr>
          <p:nvPr>
            <p:ph type="body" idx="5"/>
          </p:nvPr>
        </p:nvSpPr>
        <p:spPr>
          <a:xfrm>
            <a:off x="6406650" y="2252978"/>
            <a:ext cx="5824543"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GB" b="1" dirty="0"/>
              <a:t>Základní prvky systémů hospodaření s půdou</a:t>
            </a:r>
            <a:endParaRPr b="1" dirty="0"/>
          </a:p>
        </p:txBody>
      </p:sp>
      <p:sp>
        <p:nvSpPr>
          <p:cNvPr id="221" name="Google Shape;221;p2"/>
          <p:cNvSpPr txBox="1">
            <a:spLocks noGrp="1"/>
          </p:cNvSpPr>
          <p:nvPr>
            <p:ph type="body" idx="6"/>
          </p:nvPr>
        </p:nvSpPr>
        <p:spPr>
          <a:xfrm>
            <a:off x="5691139"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GB"/>
              <a:t>03</a:t>
            </a:r>
            <a:endParaRPr/>
          </a:p>
        </p:txBody>
      </p:sp>
      <p:sp>
        <p:nvSpPr>
          <p:cNvPr id="222" name="Google Shape;222;p2"/>
          <p:cNvSpPr txBox="1">
            <a:spLocks noGrp="1"/>
          </p:cNvSpPr>
          <p:nvPr>
            <p:ph type="body" idx="7"/>
          </p:nvPr>
        </p:nvSpPr>
        <p:spPr>
          <a:xfrm>
            <a:off x="6413229" y="3167965"/>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GB" b="1"/>
              <a:t>Složky zdraví půdy</a:t>
            </a:r>
            <a:endParaRPr b="1"/>
          </a:p>
        </p:txBody>
      </p:sp>
      <p:sp>
        <p:nvSpPr>
          <p:cNvPr id="223" name="Google Shape;223;p2"/>
          <p:cNvSpPr txBox="1">
            <a:spLocks noGrp="1"/>
          </p:cNvSpPr>
          <p:nvPr>
            <p:ph type="body" idx="8"/>
          </p:nvPr>
        </p:nvSpPr>
        <p:spPr>
          <a:xfrm>
            <a:off x="5684560" y="4079679"/>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GB" dirty="0"/>
              <a:t>04</a:t>
            </a:r>
            <a:endParaRPr dirty="0"/>
          </a:p>
        </p:txBody>
      </p:sp>
      <p:sp>
        <p:nvSpPr>
          <p:cNvPr id="224" name="Google Shape;224;p2"/>
          <p:cNvSpPr txBox="1">
            <a:spLocks noGrp="1"/>
          </p:cNvSpPr>
          <p:nvPr>
            <p:ph type="body" idx="9"/>
          </p:nvPr>
        </p:nvSpPr>
        <p:spPr>
          <a:xfrm>
            <a:off x="6434932" y="4082953"/>
            <a:ext cx="5570448"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GB" b="1" dirty="0"/>
              <a:t>Vzájemný vztah mezi vlastnostmi půdy a růstem rostlin</a:t>
            </a:r>
            <a:endParaRPr b="1" dirty="0"/>
          </a:p>
        </p:txBody>
      </p:sp>
      <p:sp>
        <p:nvSpPr>
          <p:cNvPr id="225" name="Google Shape;225;p2"/>
          <p:cNvSpPr txBox="1">
            <a:spLocks noGrp="1"/>
          </p:cNvSpPr>
          <p:nvPr>
            <p:ph type="body" idx="13"/>
          </p:nvPr>
        </p:nvSpPr>
        <p:spPr>
          <a:xfrm>
            <a:off x="5691139"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GB"/>
              <a:t>05</a:t>
            </a:r>
            <a:endParaRPr/>
          </a:p>
        </p:txBody>
      </p:sp>
      <p:sp>
        <p:nvSpPr>
          <p:cNvPr id="226" name="Google Shape;226;p2"/>
          <p:cNvSpPr txBox="1">
            <a:spLocks noGrp="1"/>
          </p:cNvSpPr>
          <p:nvPr>
            <p:ph type="body" idx="14"/>
          </p:nvPr>
        </p:nvSpPr>
        <p:spPr>
          <a:xfrm>
            <a:off x="6413229" y="4997940"/>
            <a:ext cx="5103589"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GB" b="1" dirty="0"/>
              <a:t>Úrodnost půdy a hospodaření s živinami</a:t>
            </a:r>
            <a:endParaRPr b="1" dirty="0"/>
          </a:p>
        </p:txBody>
      </p:sp>
      <p:sp>
        <p:nvSpPr>
          <p:cNvPr id="227" name="Google Shape;227;p2"/>
          <p:cNvSpPr txBox="1">
            <a:spLocks noGrp="1"/>
          </p:cNvSpPr>
          <p:nvPr>
            <p:ph type="body" idx="15"/>
          </p:nvPr>
        </p:nvSpPr>
        <p:spPr>
          <a:xfrm>
            <a:off x="820959" y="38100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None/>
            </a:pPr>
            <a:r>
              <a:rPr lang="en-GB"/>
              <a:t>Přehled obsahu</a:t>
            </a:r>
            <a:endParaRPr/>
          </a:p>
        </p:txBody>
      </p:sp>
      <p:grpSp>
        <p:nvGrpSpPr>
          <p:cNvPr id="228" name="Google Shape;228;p2"/>
          <p:cNvGrpSpPr/>
          <p:nvPr/>
        </p:nvGrpSpPr>
        <p:grpSpPr>
          <a:xfrm rot="3730759">
            <a:off x="10896097" y="175396"/>
            <a:ext cx="949887" cy="1163493"/>
            <a:chOff x="7602444" y="4967675"/>
            <a:chExt cx="483620" cy="592374"/>
          </a:xfrm>
        </p:grpSpPr>
        <p:grpSp>
          <p:nvGrpSpPr>
            <p:cNvPr id="229" name="Google Shape;229;p2"/>
            <p:cNvGrpSpPr/>
            <p:nvPr/>
          </p:nvGrpSpPr>
          <p:grpSpPr>
            <a:xfrm>
              <a:off x="7618661" y="4967675"/>
              <a:ext cx="467403" cy="507609"/>
              <a:chOff x="2251964" y="3590497"/>
              <a:chExt cx="467403" cy="507609"/>
            </a:xfrm>
          </p:grpSpPr>
          <p:sp>
            <p:nvSpPr>
              <p:cNvPr id="230" name="Google Shape;230;p2"/>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2"/>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2"/>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33" name="Google Shape;233;p2"/>
            <p:cNvGrpSpPr/>
            <p:nvPr/>
          </p:nvGrpSpPr>
          <p:grpSpPr>
            <a:xfrm>
              <a:off x="7602444" y="4993761"/>
              <a:ext cx="421973" cy="566288"/>
              <a:chOff x="2235747" y="3616583"/>
              <a:chExt cx="421973" cy="566288"/>
            </a:xfrm>
          </p:grpSpPr>
          <p:sp>
            <p:nvSpPr>
              <p:cNvPr id="234" name="Google Shape;234;p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GB"/>
              <a:t>Úvod</a:t>
            </a:r>
            <a:endParaRPr/>
          </a:p>
        </p:txBody>
      </p:sp>
      <p:sp>
        <p:nvSpPr>
          <p:cNvPr id="242" name="Google Shape;242;p3"/>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GB"/>
              <a:t>01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
          <p:cNvSpPr txBox="1">
            <a:spLocks noGrp="1"/>
          </p:cNvSpPr>
          <p:nvPr>
            <p:ph type="body" idx="2"/>
          </p:nvPr>
        </p:nvSpPr>
        <p:spPr>
          <a:xfrm>
            <a:off x="864956" y="360694"/>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GB" b="1" dirty="0"/>
              <a:t>Hospodaření s půdou </a:t>
            </a:r>
            <a:endParaRPr b="1" dirty="0"/>
          </a:p>
        </p:txBody>
      </p:sp>
      <p:grpSp>
        <p:nvGrpSpPr>
          <p:cNvPr id="249" name="Google Shape;249;p4"/>
          <p:cNvGrpSpPr/>
          <p:nvPr/>
        </p:nvGrpSpPr>
        <p:grpSpPr>
          <a:xfrm rot="3730759">
            <a:off x="10853332" y="211862"/>
            <a:ext cx="949887" cy="1163493"/>
            <a:chOff x="7602444" y="4967675"/>
            <a:chExt cx="483620" cy="592374"/>
          </a:xfrm>
        </p:grpSpPr>
        <p:grpSp>
          <p:nvGrpSpPr>
            <p:cNvPr id="250" name="Google Shape;250;p4"/>
            <p:cNvGrpSpPr/>
            <p:nvPr/>
          </p:nvGrpSpPr>
          <p:grpSpPr>
            <a:xfrm>
              <a:off x="7618661" y="4967675"/>
              <a:ext cx="467403" cy="507609"/>
              <a:chOff x="2251964" y="3590497"/>
              <a:chExt cx="467403" cy="507609"/>
            </a:xfrm>
          </p:grpSpPr>
          <p:sp>
            <p:nvSpPr>
              <p:cNvPr id="251" name="Google Shape;251;p4"/>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4"/>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4"/>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54" name="Google Shape;254;p4"/>
            <p:cNvGrpSpPr/>
            <p:nvPr/>
          </p:nvGrpSpPr>
          <p:grpSpPr>
            <a:xfrm>
              <a:off x="7602444" y="4993761"/>
              <a:ext cx="421973" cy="566288"/>
              <a:chOff x="2235747" y="3616583"/>
              <a:chExt cx="421973" cy="566288"/>
            </a:xfrm>
          </p:grpSpPr>
          <p:sp>
            <p:nvSpPr>
              <p:cNvPr id="255" name="Google Shape;255;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257" name="Google Shape;257;p4"/>
          <p:cNvGrpSpPr/>
          <p:nvPr/>
        </p:nvGrpSpPr>
        <p:grpSpPr>
          <a:xfrm>
            <a:off x="799773" y="1213647"/>
            <a:ext cx="10096136" cy="4723459"/>
            <a:chOff x="0" y="2309"/>
            <a:chExt cx="10619276" cy="4723459"/>
          </a:xfrm>
          <a:solidFill>
            <a:srgbClr val="D6EBBB"/>
          </a:solidFill>
        </p:grpSpPr>
        <p:sp>
          <p:nvSpPr>
            <p:cNvPr id="258" name="Google Shape;258;p4"/>
            <p:cNvSpPr/>
            <p:nvPr/>
          </p:nvSpPr>
          <p:spPr>
            <a:xfrm rot="5400000">
              <a:off x="-193578" y="195887"/>
              <a:ext cx="1290524" cy="903367"/>
            </a:xfrm>
            <a:prstGeom prst="chevron">
              <a:avLst>
                <a:gd name="adj" fmla="val 5000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rot="5400000">
              <a:off x="5341901" y="-4436224"/>
              <a:ext cx="838841" cy="9715908"/>
            </a:xfrm>
            <a:prstGeom prst="round2SameRect">
              <a:avLst>
                <a:gd name="adj1" fmla="val 16667"/>
                <a:gd name="adj2" fmla="val 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txBox="1"/>
            <p:nvPr/>
          </p:nvSpPr>
          <p:spPr>
            <a:xfrm>
              <a:off x="903368" y="43258"/>
              <a:ext cx="9674959" cy="756943"/>
            </a:xfrm>
            <a:prstGeom prst="rect">
              <a:avLst/>
            </a:prstGeom>
            <a:grp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GB" sz="2400" b="0" i="0" u="none" strike="noStrike" cap="none" dirty="0">
                  <a:latin typeface="Calibri"/>
                  <a:ea typeface="Calibri"/>
                  <a:cs typeface="Calibri"/>
                  <a:sym typeface="Calibri"/>
                </a:rPr>
                <a:t>	</a:t>
              </a:r>
              <a:r>
                <a:rPr lang="cs-CZ" sz="2400" b="0" i="0" u="none" strike="noStrike" cap="none" dirty="0">
                  <a:latin typeface="Calibri"/>
                  <a:ea typeface="Calibri"/>
                  <a:cs typeface="Calibri"/>
                  <a:sym typeface="Calibri"/>
                </a:rPr>
                <a:t>Důraz </a:t>
              </a:r>
              <a:r>
                <a:rPr lang="en-GB" sz="2400" b="0" i="0" u="none" strike="noStrike" cap="none" dirty="0" err="1">
                  <a:latin typeface="Calibri"/>
                  <a:ea typeface="Calibri"/>
                  <a:cs typeface="Calibri"/>
                  <a:sym typeface="Calibri"/>
                </a:rPr>
                <a:t>na</a:t>
              </a:r>
              <a:r>
                <a:rPr lang="en-GB" sz="2400" b="0" i="0" u="none" strike="noStrike" cap="none" dirty="0">
                  <a:latin typeface="Calibri"/>
                  <a:ea typeface="Calibri"/>
                  <a:cs typeface="Calibri"/>
                  <a:sym typeface="Calibri"/>
                </a:rPr>
                <a:t> zemědělské postupy, které upřednostňují dobré životní </a:t>
              </a:r>
              <a:r>
                <a:rPr lang="en-GB" sz="2400" b="0" i="0" u="none" strike="noStrike" cap="none" dirty="0" err="1">
                  <a:latin typeface="Calibri"/>
                  <a:ea typeface="Calibri"/>
                  <a:cs typeface="Calibri"/>
                  <a:sym typeface="Calibri"/>
                </a:rPr>
                <a:t>podmínky</a:t>
              </a:r>
              <a:r>
                <a:rPr lang="en-GB" sz="2400" b="0" i="0" u="none" strike="noStrike" cap="none" dirty="0">
                  <a:latin typeface="Calibri"/>
                  <a:ea typeface="Calibri"/>
                  <a:cs typeface="Calibri"/>
                  <a:sym typeface="Calibri"/>
                </a:rPr>
                <a:t> </a:t>
              </a:r>
              <a:r>
                <a:rPr lang="cs-CZ" sz="2400" b="0" i="0" u="none" strike="noStrike" cap="none" dirty="0">
                  <a:latin typeface="Calibri"/>
                  <a:ea typeface="Calibri"/>
                  <a:cs typeface="Calibri"/>
                  <a:sym typeface="Calibri"/>
                </a:rPr>
                <a:t>pro </a:t>
              </a:r>
              <a:r>
                <a:rPr lang="en-GB" sz="2400" b="0" i="0" u="none" strike="noStrike" cap="none" dirty="0" err="1">
                  <a:latin typeface="Calibri"/>
                  <a:ea typeface="Calibri"/>
                  <a:cs typeface="Calibri"/>
                  <a:sym typeface="Calibri"/>
                </a:rPr>
                <a:t>půd</a:t>
              </a:r>
              <a:r>
                <a:rPr lang="cs-CZ" sz="2400" dirty="0">
                  <a:latin typeface="Calibri"/>
                  <a:ea typeface="Calibri"/>
                  <a:cs typeface="Calibri"/>
                  <a:sym typeface="Calibri"/>
                </a:rPr>
                <a:t>u</a:t>
              </a:r>
              <a:endParaRPr dirty="0"/>
            </a:p>
          </p:txBody>
        </p:sp>
        <p:sp>
          <p:nvSpPr>
            <p:cNvPr id="262" name="Google Shape;262;p4"/>
            <p:cNvSpPr/>
            <p:nvPr/>
          </p:nvSpPr>
          <p:spPr>
            <a:xfrm rot="5400000">
              <a:off x="-193578" y="1340199"/>
              <a:ext cx="1290524" cy="903367"/>
            </a:xfrm>
            <a:prstGeom prst="chevron">
              <a:avLst>
                <a:gd name="adj" fmla="val 5000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rot="5400000">
              <a:off x="5341901" y="-3291913"/>
              <a:ext cx="838841" cy="9715908"/>
            </a:xfrm>
            <a:prstGeom prst="round2SameRect">
              <a:avLst>
                <a:gd name="adj1" fmla="val 16667"/>
                <a:gd name="adj2" fmla="val 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txBox="1"/>
            <p:nvPr/>
          </p:nvSpPr>
          <p:spPr>
            <a:xfrm>
              <a:off x="903368" y="1187569"/>
              <a:ext cx="9674959" cy="756943"/>
            </a:xfrm>
            <a:prstGeom prst="rect">
              <a:avLst/>
            </a:prstGeom>
            <a:grp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GB" sz="2400" b="0" i="0" u="none" strike="noStrike" cap="none" dirty="0">
                  <a:latin typeface="Calibri"/>
                  <a:ea typeface="Calibri"/>
                  <a:cs typeface="Calibri"/>
                  <a:sym typeface="Calibri"/>
                </a:rPr>
                <a:t>	Minimalizace narušení půdy</a:t>
              </a:r>
              <a:endParaRPr lang="en-GB" dirty="0"/>
            </a:p>
          </p:txBody>
        </p:sp>
        <p:sp>
          <p:nvSpPr>
            <p:cNvPr id="266" name="Google Shape;266;p4"/>
            <p:cNvSpPr/>
            <p:nvPr/>
          </p:nvSpPr>
          <p:spPr>
            <a:xfrm rot="5400000">
              <a:off x="-193578" y="2484510"/>
              <a:ext cx="1290524" cy="903367"/>
            </a:xfrm>
            <a:prstGeom prst="chevron">
              <a:avLst>
                <a:gd name="adj" fmla="val 5000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rot="5400000">
              <a:off x="5319360" y="-2147601"/>
              <a:ext cx="838841" cy="9715908"/>
            </a:xfrm>
            <a:prstGeom prst="round2SameRect">
              <a:avLst>
                <a:gd name="adj1" fmla="val 16667"/>
                <a:gd name="adj2" fmla="val 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txBox="1"/>
            <p:nvPr/>
          </p:nvSpPr>
          <p:spPr>
            <a:xfrm>
              <a:off x="880827" y="2331881"/>
              <a:ext cx="9674959" cy="756943"/>
            </a:xfrm>
            <a:prstGeom prst="rect">
              <a:avLst/>
            </a:prstGeom>
            <a:grp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GB" sz="2400" b="0" i="0" u="none" strike="noStrike" cap="none" dirty="0">
                  <a:latin typeface="Calibri"/>
                  <a:ea typeface="Calibri"/>
                  <a:cs typeface="Calibri"/>
                  <a:sym typeface="Calibri"/>
                </a:rPr>
                <a:t>	</a:t>
              </a:r>
              <a:r>
                <a:rPr lang="cs-CZ" sz="2400" b="0" i="0" u="none" strike="noStrike" cap="none" dirty="0">
                  <a:latin typeface="Calibri"/>
                  <a:ea typeface="Calibri"/>
                  <a:cs typeface="Calibri"/>
                  <a:sym typeface="Calibri"/>
                </a:rPr>
                <a:t>Snaha o </a:t>
              </a:r>
              <a:r>
                <a:rPr lang="en-GB" sz="2400" b="0" i="0" u="none" strike="noStrike" cap="none" dirty="0" err="1">
                  <a:latin typeface="Calibri"/>
                  <a:ea typeface="Calibri"/>
                  <a:cs typeface="Calibri"/>
                  <a:sym typeface="Calibri"/>
                </a:rPr>
                <a:t>zachov</a:t>
              </a:r>
              <a:r>
                <a:rPr lang="cs-CZ" sz="2400" b="0" i="0" u="none" strike="noStrike" cap="none" dirty="0" err="1">
                  <a:latin typeface="Calibri"/>
                  <a:ea typeface="Calibri"/>
                  <a:cs typeface="Calibri"/>
                  <a:sym typeface="Calibri"/>
                </a:rPr>
                <a:t>ání</a:t>
              </a:r>
              <a:r>
                <a:rPr lang="en-GB" sz="2400" b="0" i="0" u="none" strike="noStrike" cap="none" dirty="0">
                  <a:latin typeface="Calibri"/>
                  <a:ea typeface="Calibri"/>
                  <a:cs typeface="Calibri"/>
                  <a:sym typeface="Calibri"/>
                </a:rPr>
                <a:t> </a:t>
              </a:r>
              <a:r>
                <a:rPr lang="en-GB" sz="2400" b="0" i="0" u="none" strike="noStrike" cap="none" dirty="0" err="1">
                  <a:latin typeface="Calibri"/>
                  <a:ea typeface="Calibri"/>
                  <a:cs typeface="Calibri"/>
                  <a:sym typeface="Calibri"/>
                </a:rPr>
                <a:t>struktur</a:t>
              </a:r>
              <a:r>
                <a:rPr lang="cs-CZ" sz="2400" b="0" i="0" u="none" strike="noStrike" cap="none" dirty="0">
                  <a:latin typeface="Calibri"/>
                  <a:ea typeface="Calibri"/>
                  <a:cs typeface="Calibri"/>
                  <a:sym typeface="Calibri"/>
                </a:rPr>
                <a:t>y</a:t>
              </a:r>
              <a:r>
                <a:rPr lang="en-GB" sz="2400" b="0" i="0" u="none" strike="noStrike" cap="none" dirty="0">
                  <a:latin typeface="Calibri"/>
                  <a:ea typeface="Calibri"/>
                  <a:cs typeface="Calibri"/>
                  <a:sym typeface="Calibri"/>
                </a:rPr>
                <a:t> půdy a </a:t>
              </a:r>
              <a:r>
                <a:rPr lang="en-GB" sz="2400" b="0" i="0" u="none" strike="noStrike" cap="none" dirty="0" err="1">
                  <a:latin typeface="Calibri"/>
                  <a:ea typeface="Calibri"/>
                  <a:cs typeface="Calibri"/>
                  <a:sym typeface="Calibri"/>
                </a:rPr>
                <a:t>organick</a:t>
              </a:r>
              <a:r>
                <a:rPr lang="cs-CZ" sz="2400" b="0" i="0" u="none" strike="noStrike" cap="none" dirty="0" err="1">
                  <a:latin typeface="Calibri"/>
                  <a:ea typeface="Calibri"/>
                  <a:cs typeface="Calibri"/>
                  <a:sym typeface="Calibri"/>
                </a:rPr>
                <a:t>ých</a:t>
              </a:r>
              <a:r>
                <a:rPr lang="en-GB" sz="2400" b="0" i="0" u="none" strike="noStrike" cap="none" dirty="0">
                  <a:latin typeface="Calibri"/>
                  <a:ea typeface="Calibri"/>
                  <a:cs typeface="Calibri"/>
                  <a:sym typeface="Calibri"/>
                </a:rPr>
                <a:t> </a:t>
              </a:r>
              <a:r>
                <a:rPr lang="tr-TR" sz="2400" b="0" i="0" u="none" strike="noStrike" cap="none" dirty="0">
                  <a:latin typeface="Calibri"/>
                  <a:ea typeface="Calibri"/>
                  <a:cs typeface="Calibri"/>
                  <a:sym typeface="Calibri"/>
                </a:rPr>
                <a:t>lát</a:t>
              </a:r>
              <a:r>
                <a:rPr lang="cs-CZ" sz="2400" b="0" i="0" u="none" strike="noStrike" cap="none" dirty="0" err="1">
                  <a:latin typeface="Calibri"/>
                  <a:ea typeface="Calibri"/>
                  <a:cs typeface="Calibri"/>
                  <a:sym typeface="Calibri"/>
                </a:rPr>
                <a:t>ek</a:t>
              </a:r>
              <a:r>
                <a:rPr lang="tr-TR" sz="2400" b="0" i="0" u="none" strike="noStrike" cap="none" dirty="0">
                  <a:latin typeface="Calibri"/>
                  <a:ea typeface="Calibri"/>
                  <a:cs typeface="Calibri"/>
                  <a:sym typeface="Calibri"/>
                </a:rPr>
                <a:t> </a:t>
              </a:r>
              <a:endParaRPr dirty="0"/>
            </a:p>
          </p:txBody>
        </p:sp>
        <p:sp>
          <p:nvSpPr>
            <p:cNvPr id="270" name="Google Shape;270;p4"/>
            <p:cNvSpPr/>
            <p:nvPr/>
          </p:nvSpPr>
          <p:spPr>
            <a:xfrm rot="5400000">
              <a:off x="-193578" y="3628822"/>
              <a:ext cx="1290524" cy="903367"/>
            </a:xfrm>
            <a:prstGeom prst="chevron">
              <a:avLst>
                <a:gd name="adj" fmla="val 5000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rot="5400000">
              <a:off x="5341901" y="-1003290"/>
              <a:ext cx="838841" cy="9715908"/>
            </a:xfrm>
            <a:prstGeom prst="round2SameRect">
              <a:avLst>
                <a:gd name="adj1" fmla="val 16667"/>
                <a:gd name="adj2" fmla="val 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txBox="1"/>
            <p:nvPr/>
          </p:nvSpPr>
          <p:spPr>
            <a:xfrm>
              <a:off x="903368" y="3476192"/>
              <a:ext cx="9674959" cy="756943"/>
            </a:xfrm>
            <a:prstGeom prst="rect">
              <a:avLst/>
            </a:prstGeom>
            <a:grp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Arial"/>
                <a:buNone/>
              </a:pPr>
              <a:r>
                <a:rPr lang="en-GB" sz="2400" b="0" i="0" u="none" strike="noStrike" cap="none" dirty="0">
                  <a:latin typeface="Calibri"/>
                  <a:ea typeface="Calibri"/>
                  <a:cs typeface="Calibri"/>
                  <a:sym typeface="Calibri"/>
                </a:rPr>
                <a:t>	</a:t>
              </a:r>
              <a:r>
                <a:rPr lang="en-GB" sz="2400" b="0" i="0" u="none" strike="noStrike" cap="none" dirty="0" err="1">
                  <a:latin typeface="Calibri"/>
                  <a:ea typeface="Calibri"/>
                  <a:cs typeface="Calibri"/>
                  <a:sym typeface="Calibri"/>
                </a:rPr>
                <a:t>Zaji</a:t>
              </a:r>
              <a:r>
                <a:rPr lang="cs-CZ" sz="2400" b="0" i="0" u="none" strike="noStrike" cap="none" dirty="0" err="1">
                  <a:latin typeface="Calibri"/>
                  <a:ea typeface="Calibri"/>
                  <a:cs typeface="Calibri"/>
                  <a:sym typeface="Calibri"/>
                </a:rPr>
                <a:t>štění</a:t>
              </a:r>
              <a:r>
                <a:rPr lang="en-GB" sz="2400" b="0" i="0" u="none" strike="noStrike" cap="none" dirty="0">
                  <a:latin typeface="Calibri"/>
                  <a:ea typeface="Calibri"/>
                  <a:cs typeface="Calibri"/>
                  <a:sym typeface="Calibri"/>
                </a:rPr>
                <a:t> </a:t>
              </a:r>
              <a:r>
                <a:rPr lang="en-GB" sz="2400" b="0" i="0" u="none" strike="noStrike" cap="none" dirty="0" err="1">
                  <a:latin typeface="Calibri"/>
                  <a:ea typeface="Calibri"/>
                  <a:cs typeface="Calibri"/>
                  <a:sym typeface="Calibri"/>
                </a:rPr>
                <a:t>trval</a:t>
              </a:r>
              <a:r>
                <a:rPr lang="cs-CZ" sz="2400" b="0" i="0" u="none" strike="noStrike" cap="none" dirty="0" err="1">
                  <a:latin typeface="Calibri"/>
                  <a:ea typeface="Calibri"/>
                  <a:cs typeface="Calibri"/>
                  <a:sym typeface="Calibri"/>
                </a:rPr>
                <a:t>ého</a:t>
              </a:r>
              <a:r>
                <a:rPr lang="en-GB" sz="2400" b="0" i="0" u="none" strike="noStrike" cap="none" dirty="0">
                  <a:latin typeface="Calibri"/>
                  <a:ea typeface="Calibri"/>
                  <a:cs typeface="Calibri"/>
                  <a:sym typeface="Calibri"/>
                </a:rPr>
                <a:t> </a:t>
              </a:r>
              <a:r>
                <a:rPr lang="en-GB" sz="2400" b="0" i="0" u="none" strike="noStrike" cap="none" dirty="0" err="1">
                  <a:latin typeface="Calibri"/>
                  <a:ea typeface="Calibri"/>
                  <a:cs typeface="Calibri"/>
                  <a:sym typeface="Calibri"/>
                </a:rPr>
                <a:t>přísun</a:t>
              </a:r>
              <a:r>
                <a:rPr lang="cs-CZ" sz="2400" b="0" i="0" u="none" strike="noStrike" cap="none" dirty="0">
                  <a:latin typeface="Calibri"/>
                  <a:ea typeface="Calibri"/>
                  <a:cs typeface="Calibri"/>
                  <a:sym typeface="Calibri"/>
                </a:rPr>
                <a:t>u</a:t>
              </a:r>
              <a:r>
                <a:rPr lang="en-GB" sz="2400" b="0" i="0" u="none" strike="noStrike" cap="none" dirty="0">
                  <a:latin typeface="Calibri"/>
                  <a:ea typeface="Calibri"/>
                  <a:cs typeface="Calibri"/>
                  <a:sym typeface="Calibri"/>
                </a:rPr>
                <a:t> </a:t>
              </a:r>
              <a:r>
                <a:rPr lang="en-GB" sz="2400" b="0" i="0" u="none" strike="noStrike" cap="none" dirty="0" err="1">
                  <a:latin typeface="Calibri"/>
                  <a:ea typeface="Calibri"/>
                  <a:cs typeface="Calibri"/>
                  <a:sym typeface="Calibri"/>
                </a:rPr>
                <a:t>organických</a:t>
              </a:r>
              <a:r>
                <a:rPr lang="en-GB" sz="2400" b="0" i="0" u="none" strike="noStrike" cap="none" dirty="0">
                  <a:latin typeface="Calibri"/>
                  <a:ea typeface="Calibri"/>
                  <a:cs typeface="Calibri"/>
                  <a:sym typeface="Calibri"/>
                </a:rPr>
                <a:t> </a:t>
              </a:r>
              <a:r>
                <a:rPr lang="en-GB" sz="2400" b="0" i="0" u="none" strike="noStrike" cap="none" dirty="0" err="1">
                  <a:latin typeface="Calibri"/>
                  <a:ea typeface="Calibri"/>
                  <a:cs typeface="Calibri"/>
                  <a:sym typeface="Calibri"/>
                </a:rPr>
                <a:t>látek</a:t>
              </a:r>
              <a:r>
                <a:rPr lang="cs-CZ" sz="2400" dirty="0">
                  <a:latin typeface="Calibri"/>
                  <a:ea typeface="Calibri"/>
                  <a:cs typeface="Calibri"/>
                  <a:sym typeface="Calibri"/>
                </a:rPr>
                <a:t>, </a:t>
              </a:r>
              <a:r>
                <a:rPr lang="en-GB" sz="2400" b="0" i="0" u="none" strike="noStrike" cap="none" dirty="0" err="1">
                  <a:latin typeface="Calibri"/>
                  <a:ea typeface="Calibri"/>
                  <a:cs typeface="Calibri"/>
                  <a:sym typeface="Calibri"/>
                </a:rPr>
                <a:t>podpo</a:t>
              </a:r>
              <a:r>
                <a:rPr lang="cs-CZ" sz="2400" b="0" i="0" u="none" strike="noStrike" cap="none" dirty="0" err="1">
                  <a:latin typeface="Calibri"/>
                  <a:ea typeface="Calibri"/>
                  <a:cs typeface="Calibri"/>
                  <a:sym typeface="Calibri"/>
                </a:rPr>
                <a:t>ra</a:t>
              </a:r>
              <a:r>
                <a:rPr lang="en-GB" sz="2400" b="0" i="0" u="none" strike="noStrike" cap="none" dirty="0">
                  <a:latin typeface="Calibri"/>
                  <a:ea typeface="Calibri"/>
                  <a:cs typeface="Calibri"/>
                  <a:sym typeface="Calibri"/>
                </a:rPr>
                <a:t> </a:t>
              </a:r>
              <a:r>
                <a:rPr lang="en-GB" sz="2400" b="0" i="0" u="none" strike="noStrike" cap="none" dirty="0" err="1">
                  <a:latin typeface="Calibri"/>
                  <a:ea typeface="Calibri"/>
                  <a:cs typeface="Calibri"/>
                  <a:sym typeface="Calibri"/>
                </a:rPr>
                <a:t>mikrobiální</a:t>
              </a:r>
              <a:r>
                <a:rPr lang="cs-CZ" sz="2400" b="0" i="0" u="none" strike="noStrike" cap="none" dirty="0">
                  <a:latin typeface="Calibri"/>
                  <a:ea typeface="Calibri"/>
                  <a:cs typeface="Calibri"/>
                  <a:sym typeface="Calibri"/>
                </a:rPr>
                <a:t>ho</a:t>
              </a:r>
              <a:r>
                <a:rPr lang="en-GB" sz="2400" b="0" i="0" u="none" strike="noStrike" cap="none" dirty="0">
                  <a:latin typeface="Calibri"/>
                  <a:ea typeface="Calibri"/>
                  <a:cs typeface="Calibri"/>
                  <a:sym typeface="Calibri"/>
                </a:rPr>
                <a:t> </a:t>
              </a:r>
              <a:r>
                <a:rPr lang="tr-TR" sz="2400" dirty="0">
                  <a:latin typeface="Calibri"/>
                  <a:ea typeface="Calibri"/>
                  <a:cs typeface="Calibri"/>
                  <a:sym typeface="Calibri"/>
                </a:rPr>
                <a:t>růst</a:t>
              </a:r>
              <a:r>
                <a:rPr lang="cs-CZ" sz="2400" dirty="0">
                  <a:latin typeface="Calibri"/>
                  <a:ea typeface="Calibri"/>
                  <a:cs typeface="Calibri"/>
                  <a:sym typeface="Calibri"/>
                </a:rPr>
                <a:t>u</a:t>
              </a:r>
              <a:endParaRPr dirty="0"/>
            </a:p>
          </p:txBody>
        </p:sp>
      </p:grpSp>
      <p:sp>
        <p:nvSpPr>
          <p:cNvPr id="19" name="Google Shape;261;p4">
            <a:extLst>
              <a:ext uri="{FF2B5EF4-FFF2-40B4-BE49-F238E27FC236}">
                <a16:creationId xmlns:a16="http://schemas.microsoft.com/office/drawing/2014/main" id="{C585C45F-631E-088E-0A0B-BD8060F11F01}"/>
              </a:ext>
            </a:extLst>
          </p:cNvPr>
          <p:cNvSpPr txBox="1"/>
          <p:nvPr/>
        </p:nvSpPr>
        <p:spPr>
          <a:xfrm>
            <a:off x="5763767" y="5712533"/>
            <a:ext cx="6428233" cy="756943"/>
          </a:xfrm>
          <a:prstGeom prst="rect">
            <a:avLst/>
          </a:prstGeom>
          <a:no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US" b="1" dirty="0" err="1">
                <a:solidFill>
                  <a:schemeClr val="dk1"/>
                </a:solidFill>
                <a:latin typeface="Calibri"/>
                <a:ea typeface="Calibri"/>
                <a:cs typeface="Calibri"/>
                <a:sym typeface="Calibri"/>
                <a:hlinkClick r:id="rId3"/>
              </a:rPr>
              <a:t>	Zdraví </a:t>
            </a:r>
            <a:r>
              <a:rPr lang="en-US" b="1" dirty="0">
                <a:solidFill>
                  <a:schemeClr val="dk1"/>
                </a:solidFill>
                <a:latin typeface="Calibri"/>
                <a:ea typeface="Calibri"/>
                <a:cs typeface="Calibri"/>
                <a:sym typeface="Calibri"/>
                <a:hlinkClick r:id="rId3"/>
              </a:rPr>
              <a:t>půdy a globální </a:t>
            </a:r>
            <a:r>
              <a:rPr lang="en-US" b="1" dirty="0" err="1">
                <a:solidFill>
                  <a:schemeClr val="dk1"/>
                </a:solidFill>
                <a:latin typeface="Calibri"/>
                <a:ea typeface="Calibri"/>
                <a:cs typeface="Calibri"/>
                <a:sym typeface="Calibri"/>
                <a:hlinkClick r:id="rId3"/>
              </a:rPr>
              <a:t>udržitelnost</a:t>
            </a:r>
            <a:r>
              <a:rPr lang="en-US" b="1" dirty="0">
                <a:solidFill>
                  <a:schemeClr val="dk1"/>
                </a:solidFill>
                <a:latin typeface="Calibri"/>
                <a:ea typeface="Calibri"/>
                <a:cs typeface="Calibri"/>
                <a:sym typeface="Calibri"/>
                <a:hlinkClick r:id="rId3"/>
              </a:rPr>
              <a:t>: </a:t>
            </a:r>
            <a:r>
              <a:rPr lang="en-US" b="1" dirty="0" err="1">
                <a:solidFill>
                  <a:schemeClr val="dk1"/>
                </a:solidFill>
                <a:latin typeface="Calibri"/>
                <a:ea typeface="Calibri"/>
                <a:cs typeface="Calibri"/>
                <a:sym typeface="Calibri"/>
                <a:hlinkClick r:id="rId3"/>
              </a:rPr>
              <a:t>Převedení vědy </a:t>
            </a:r>
            <a:r>
              <a:rPr lang="en-US" b="1" dirty="0">
                <a:solidFill>
                  <a:schemeClr val="dk1"/>
                </a:solidFill>
                <a:latin typeface="Calibri"/>
                <a:ea typeface="Calibri"/>
                <a:cs typeface="Calibri"/>
                <a:sym typeface="Calibri"/>
                <a:hlinkClick r:id="rId3"/>
              </a:rPr>
              <a:t>do praxe</a:t>
            </a:r>
            <a:endParaRPr lang="tr-TR" b="1" dirty="0">
              <a:solidFill>
                <a:schemeClr val="dk1"/>
              </a:solidFill>
              <a:latin typeface="Calibri"/>
              <a:ea typeface="Calibri"/>
              <a:cs typeface="Calibri"/>
              <a:sym typeface="Calibri"/>
              <a:hlinkClick r:id="rId3"/>
            </a:endParaRPr>
          </a:p>
          <a:p>
            <a:pPr marL="228600" marR="0" lvl="1" indent="-228600" algn="l" rtl="0">
              <a:lnSpc>
                <a:spcPct val="90000"/>
              </a:lnSpc>
              <a:spcBef>
                <a:spcPts val="0"/>
              </a:spcBef>
              <a:spcAft>
                <a:spcPts val="0"/>
              </a:spcAft>
              <a:buClr>
                <a:schemeClr val="dk1"/>
              </a:buClr>
              <a:buSzPts val="2400"/>
              <a:buFont typeface="Calibri"/>
              <a:buNone/>
            </a:pPr>
            <a:r>
              <a:rPr lang="tr-TR" b="1" dirty="0" err="1">
                <a:solidFill>
                  <a:schemeClr val="dk1"/>
                </a:solidFill>
                <a:latin typeface="Calibri"/>
                <a:ea typeface="Calibri"/>
                <a:cs typeface="Calibri"/>
                <a:sym typeface="Calibri"/>
                <a:hlinkClick r:id="rId4"/>
              </a:rPr>
              <a:t>                                   Utužení </a:t>
            </a:r>
            <a:r>
              <a:rPr lang="tr-TR" b="1" dirty="0">
                <a:solidFill>
                  <a:schemeClr val="dk1"/>
                </a:solidFill>
                <a:latin typeface="Calibri"/>
                <a:ea typeface="Calibri"/>
                <a:cs typeface="Calibri"/>
                <a:sym typeface="Calibri"/>
                <a:hlinkClick r:id="rId4"/>
              </a:rPr>
              <a:t>půdy </a:t>
            </a:r>
            <a:r>
              <a:rPr lang="tr-TR" b="1" dirty="0" err="1">
                <a:solidFill>
                  <a:schemeClr val="dk1"/>
                </a:solidFill>
                <a:latin typeface="Calibri"/>
                <a:ea typeface="Calibri"/>
                <a:cs typeface="Calibri"/>
                <a:sym typeface="Calibri"/>
                <a:hlinkClick r:id="rId4"/>
              </a:rPr>
              <a:t>a </a:t>
            </a:r>
            <a:r>
              <a:rPr lang="en-GB" b="1" dirty="0">
                <a:solidFill>
                  <a:schemeClr val="dk1"/>
                </a:solidFill>
                <a:latin typeface="Calibri"/>
                <a:ea typeface="Calibri"/>
                <a:cs typeface="Calibri"/>
                <a:sym typeface="Calibri"/>
                <a:hlinkClick r:id="rId4"/>
              </a:rPr>
              <a:t>hospodaření s</a:t>
            </a:r>
            <a:r>
              <a:rPr lang="tr-TR" b="1" dirty="0">
                <a:solidFill>
                  <a:schemeClr val="dk1"/>
                </a:solidFill>
                <a:latin typeface="Calibri"/>
                <a:ea typeface="Calibri"/>
                <a:cs typeface="Calibri"/>
                <a:sym typeface="Calibri"/>
                <a:hlinkClick r:id="rId4"/>
              </a:rPr>
              <a:t> půdou </a:t>
            </a:r>
            <a:endParaRPr lang="en-GB" b="1" dirty="0">
              <a:solidFill>
                <a:schemeClr val="dk1"/>
              </a:solidFill>
              <a:latin typeface="Calibri"/>
              <a:ea typeface="Calibri"/>
              <a:cs typeface="Calibri"/>
            </a:endParaRPr>
          </a:p>
        </p:txBody>
      </p:sp>
      <p:sp>
        <p:nvSpPr>
          <p:cNvPr id="2" name="Arrow: Right 1">
            <a:extLst>
              <a:ext uri="{FF2B5EF4-FFF2-40B4-BE49-F238E27FC236}">
                <a16:creationId xmlns:a16="http://schemas.microsoft.com/office/drawing/2014/main" id="{BA301F01-6566-56D8-5D9C-970DD6603C70}"/>
              </a:ext>
            </a:extLst>
          </p:cNvPr>
          <p:cNvSpPr/>
          <p:nvPr/>
        </p:nvSpPr>
        <p:spPr>
          <a:xfrm>
            <a:off x="3495675" y="5576701"/>
            <a:ext cx="2512741"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Další čtení</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
          <p:cNvSpPr txBox="1">
            <a:spLocks noGrp="1"/>
          </p:cNvSpPr>
          <p:nvPr>
            <p:ph type="body" idx="2"/>
          </p:nvPr>
        </p:nvSpPr>
        <p:spPr>
          <a:xfrm>
            <a:off x="4517571" y="1283962"/>
            <a:ext cx="6947956" cy="999383"/>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400"/>
              <a:buNone/>
            </a:pPr>
            <a:r>
              <a:rPr lang="en-GB" sz="2400" dirty="0">
                <a:sym typeface="Arial"/>
              </a:rPr>
              <a:t> </a:t>
            </a:r>
            <a:r>
              <a:rPr lang="cs-CZ" sz="2400" dirty="0">
                <a:sym typeface="Arial"/>
              </a:rPr>
              <a:t>H</a:t>
            </a:r>
            <a:r>
              <a:rPr lang="en-GB" sz="2400" dirty="0" err="1">
                <a:sym typeface="Arial"/>
              </a:rPr>
              <a:t>raje</a:t>
            </a:r>
            <a:r>
              <a:rPr lang="en-GB" sz="2400" dirty="0">
                <a:sym typeface="Arial"/>
              </a:rPr>
              <a:t> zásadní roli v udržitelném </a:t>
            </a:r>
            <a:r>
              <a:rPr lang="en-GB" sz="2400" dirty="0" err="1">
                <a:sym typeface="Arial"/>
              </a:rPr>
              <a:t>zemědělství</a:t>
            </a:r>
            <a:r>
              <a:rPr lang="en-GB" sz="2400" dirty="0">
                <a:sym typeface="Arial"/>
              </a:rPr>
              <a:t> </a:t>
            </a:r>
            <a:br>
              <a:rPr lang="cs-CZ" sz="2400" dirty="0">
                <a:sym typeface="Arial"/>
              </a:rPr>
            </a:br>
            <a:r>
              <a:rPr lang="en-GB" sz="2400" dirty="0">
                <a:sym typeface="Arial"/>
              </a:rPr>
              <a:t>a odolnosti ekosystémů.</a:t>
            </a:r>
            <a:endParaRPr sz="2400" dirty="0">
              <a:sym typeface="Arial"/>
            </a:endParaRPr>
          </a:p>
        </p:txBody>
      </p:sp>
      <p:sp>
        <p:nvSpPr>
          <p:cNvPr id="280" name="Google Shape;280;p5"/>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8DC641"/>
              </a:buClr>
              <a:buSzPts val="6300"/>
              <a:buNone/>
            </a:pPr>
            <a:r>
              <a:rPr lang="en-GB" b="1">
                <a:solidFill>
                  <a:srgbClr val="8DC641"/>
                </a:solidFill>
                <a:latin typeface="Calibri"/>
                <a:ea typeface="Calibri"/>
                <a:cs typeface="Calibri"/>
                <a:sym typeface="Calibri"/>
              </a:rPr>
              <a:t>1</a:t>
            </a:r>
            <a:endParaRPr/>
          </a:p>
        </p:txBody>
      </p:sp>
      <p:sp>
        <p:nvSpPr>
          <p:cNvPr id="281" name="Google Shape;281;p5"/>
          <p:cNvSpPr txBox="1">
            <a:spLocks noGrp="1"/>
          </p:cNvSpPr>
          <p:nvPr>
            <p:ph type="body" idx="6"/>
          </p:nvPr>
        </p:nvSpPr>
        <p:spPr>
          <a:xfrm>
            <a:off x="4484914" y="3172497"/>
            <a:ext cx="6980613" cy="999383"/>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400"/>
              <a:buNone/>
            </a:pPr>
            <a:r>
              <a:rPr lang="en-GB" sz="2400" dirty="0"/>
              <a:t>Zvyšuje dostupnost vody pro plodiny a </a:t>
            </a:r>
            <a:r>
              <a:rPr lang="en-GB" sz="2400" dirty="0" err="1"/>
              <a:t>snižuje</a:t>
            </a:r>
            <a:r>
              <a:rPr lang="en-GB" sz="2400" dirty="0"/>
              <a:t> </a:t>
            </a:r>
            <a:r>
              <a:rPr lang="en-GB" sz="2400" dirty="0" err="1"/>
              <a:t>dopad</a:t>
            </a:r>
            <a:r>
              <a:rPr lang="cs-CZ" sz="2400" dirty="0"/>
              <a:t>y</a:t>
            </a:r>
            <a:r>
              <a:rPr lang="en-GB" sz="2400" dirty="0"/>
              <a:t> sucha. </a:t>
            </a:r>
            <a:endParaRPr sz="2400" dirty="0"/>
          </a:p>
        </p:txBody>
      </p:sp>
      <p:sp>
        <p:nvSpPr>
          <p:cNvPr id="282" name="Google Shape;282;p5"/>
          <p:cNvSpPr txBox="1">
            <a:spLocks noGrp="1"/>
          </p:cNvSpPr>
          <p:nvPr>
            <p:ph type="body" idx="7"/>
          </p:nvPr>
        </p:nvSpPr>
        <p:spPr>
          <a:xfrm>
            <a:off x="3695022" y="2940769"/>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8DC641"/>
              </a:buClr>
              <a:buSzPts val="6300"/>
              <a:buNone/>
            </a:pPr>
            <a:r>
              <a:rPr lang="en-GB" b="1">
                <a:solidFill>
                  <a:srgbClr val="8DC641"/>
                </a:solidFill>
                <a:latin typeface="Calibri"/>
                <a:ea typeface="Calibri"/>
                <a:cs typeface="Calibri"/>
                <a:sym typeface="Calibri"/>
              </a:rPr>
              <a:t>2</a:t>
            </a:r>
            <a:endParaRPr/>
          </a:p>
        </p:txBody>
      </p:sp>
      <p:sp>
        <p:nvSpPr>
          <p:cNvPr id="283" name="Google Shape;283;p5"/>
          <p:cNvSpPr txBox="1">
            <a:spLocks noGrp="1"/>
          </p:cNvSpPr>
          <p:nvPr>
            <p:ph type="body" idx="9"/>
          </p:nvPr>
        </p:nvSpPr>
        <p:spPr>
          <a:xfrm>
            <a:off x="4550229" y="5012692"/>
            <a:ext cx="7091051" cy="999383"/>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200"/>
              <a:buNone/>
            </a:pPr>
            <a:r>
              <a:rPr lang="en-GB" sz="2400" dirty="0"/>
              <a:t>Podporuje rozmanité společenstvo půdních organismů.</a:t>
            </a:r>
            <a:endParaRPr sz="2400" dirty="0"/>
          </a:p>
        </p:txBody>
      </p:sp>
      <p:sp>
        <p:nvSpPr>
          <p:cNvPr id="284" name="Google Shape;284;p5"/>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8DC641"/>
              </a:buClr>
              <a:buSzPts val="6300"/>
              <a:buNone/>
            </a:pPr>
            <a:r>
              <a:rPr lang="en-GB" b="1">
                <a:solidFill>
                  <a:srgbClr val="8DC641"/>
                </a:solidFill>
                <a:latin typeface="Calibri"/>
                <a:ea typeface="Calibri"/>
                <a:cs typeface="Calibri"/>
                <a:sym typeface="Calibri"/>
              </a:rPr>
              <a:t>3</a:t>
            </a:r>
            <a:endParaRPr/>
          </a:p>
        </p:txBody>
      </p:sp>
      <p:grpSp>
        <p:nvGrpSpPr>
          <p:cNvPr id="285" name="Google Shape;285;p5"/>
          <p:cNvGrpSpPr/>
          <p:nvPr/>
        </p:nvGrpSpPr>
        <p:grpSpPr>
          <a:xfrm rot="3730759">
            <a:off x="11217249" y="-159880"/>
            <a:ext cx="949887" cy="1163493"/>
            <a:chOff x="7602444" y="4967675"/>
            <a:chExt cx="483620" cy="592374"/>
          </a:xfrm>
        </p:grpSpPr>
        <p:grpSp>
          <p:nvGrpSpPr>
            <p:cNvPr id="286" name="Google Shape;286;p5"/>
            <p:cNvGrpSpPr/>
            <p:nvPr/>
          </p:nvGrpSpPr>
          <p:grpSpPr>
            <a:xfrm>
              <a:off x="7618661" y="4967675"/>
              <a:ext cx="467403" cy="507609"/>
              <a:chOff x="2251964" y="3590497"/>
              <a:chExt cx="467403" cy="507609"/>
            </a:xfrm>
          </p:grpSpPr>
          <p:sp>
            <p:nvSpPr>
              <p:cNvPr id="287" name="Google Shape;287;p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90" name="Google Shape;290;p5"/>
            <p:cNvGrpSpPr/>
            <p:nvPr/>
          </p:nvGrpSpPr>
          <p:grpSpPr>
            <a:xfrm>
              <a:off x="7602444" y="4993761"/>
              <a:ext cx="421973" cy="566288"/>
              <a:chOff x="2235747" y="3616583"/>
              <a:chExt cx="421973" cy="566288"/>
            </a:xfrm>
          </p:grpSpPr>
          <p:sp>
            <p:nvSpPr>
              <p:cNvPr id="291" name="Google Shape;291;p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93" name="Google Shape;293;p5" descr="Sprinklers spraying water on a field&#10;&#10;Description automatically generated"/>
          <p:cNvPicPr preferRelativeResize="0">
            <a:picLocks noGrp="1"/>
          </p:cNvPicPr>
          <p:nvPr>
            <p:ph type="pic" idx="4"/>
          </p:nvPr>
        </p:nvPicPr>
        <p:blipFill rotWithShape="1">
          <a:blip r:embed="rId3">
            <a:alphaModFix/>
          </a:blip>
          <a:srcRect l="34072" r="34072"/>
          <a:stretch/>
        </p:blipFill>
        <p:spPr>
          <a:xfrm>
            <a:off x="-23100" y="319791"/>
            <a:ext cx="3354094" cy="5923858"/>
          </a:xfrm>
          <a:prstGeom prst="rect">
            <a:avLst/>
          </a:prstGeom>
          <a:solidFill>
            <a:srgbClr val="D8D8D8"/>
          </a:solidFill>
          <a:ln>
            <a:noFill/>
          </a:ln>
        </p:spPr>
      </p:pic>
      <p:sp>
        <p:nvSpPr>
          <p:cNvPr id="2" name="Google Shape;248;p4">
            <a:extLst>
              <a:ext uri="{FF2B5EF4-FFF2-40B4-BE49-F238E27FC236}">
                <a16:creationId xmlns:a16="http://schemas.microsoft.com/office/drawing/2014/main" id="{FCA2F1F1-36AD-2097-4AB3-55CE4653791B}"/>
              </a:ext>
            </a:extLst>
          </p:cNvPr>
          <p:cNvSpPr txBox="1">
            <a:spLocks/>
          </p:cNvSpPr>
          <p:nvPr/>
        </p:nvSpPr>
        <p:spPr>
          <a:xfrm>
            <a:off x="4208231" y="132055"/>
            <a:ext cx="10595237"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lnSpc>
                <a:spcPct val="90000"/>
              </a:lnSpc>
              <a:spcBef>
                <a:spcPts val="0"/>
              </a:spcBef>
              <a:buClr>
                <a:srgbClr val="8DC641"/>
              </a:buClr>
              <a:buSzPts val="3600"/>
            </a:pPr>
            <a:r>
              <a:rPr lang="en-GB" sz="3600" b="1">
                <a:solidFill>
                  <a:srgbClr val="8DC641"/>
                </a:solidFill>
              </a:rPr>
              <a:t>Hospodaření s půdou </a:t>
            </a:r>
            <a:endParaRPr lang="en-GB" sz="3600" b="1" dirty="0">
              <a:solidFill>
                <a:srgbClr val="8DC64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298" name="Google Shape;298;p6"/>
          <p:cNvGrpSpPr/>
          <p:nvPr/>
        </p:nvGrpSpPr>
        <p:grpSpPr>
          <a:xfrm>
            <a:off x="356928" y="1145021"/>
            <a:ext cx="11478142" cy="4372953"/>
            <a:chOff x="1832" y="902133"/>
            <a:chExt cx="11478142" cy="4372953"/>
          </a:xfrm>
        </p:grpSpPr>
        <p:sp>
          <p:nvSpPr>
            <p:cNvPr id="299" name="Google Shape;299;p6"/>
            <p:cNvSpPr/>
            <p:nvPr/>
          </p:nvSpPr>
          <p:spPr>
            <a:xfrm>
              <a:off x="3718842" y="3054333"/>
              <a:ext cx="939324" cy="68554"/>
            </a:xfrm>
            <a:custGeom>
              <a:avLst/>
              <a:gdLst/>
              <a:ahLst/>
              <a:cxnLst/>
              <a:rect l="l" t="t" r="r" b="b"/>
              <a:pathLst>
                <a:path w="120000" h="120000" extrusionOk="0">
                  <a:moveTo>
                    <a:pt x="0" y="60000"/>
                  </a:moveTo>
                  <a:lnTo>
                    <a:pt x="120000" y="60000"/>
                  </a:lnTo>
                </a:path>
              </a:pathLst>
            </a:custGeom>
            <a:noFill/>
            <a:ln w="12700" cap="flat" cmpd="sng">
              <a:solidFill>
                <a:srgbClr val="0A938E"/>
              </a:solidFill>
              <a:prstDash val="solid"/>
              <a:miter lim="800000"/>
              <a:headEnd type="none" w="sm" len="sm"/>
              <a:tailEnd type="none" w="sm" len="sm"/>
            </a:ln>
          </p:spPr>
          <p:txBody>
            <a:bodyPr/>
            <a:lstStyle/>
            <a:p>
              <a:endParaRPr lang="tr-TR"/>
            </a:p>
          </p:txBody>
        </p:sp>
        <p:sp>
          <p:nvSpPr>
            <p:cNvPr id="300" name="Google Shape;300;p6"/>
            <p:cNvSpPr/>
            <p:nvPr/>
          </p:nvSpPr>
          <p:spPr>
            <a:xfrm>
              <a:off x="1832" y="902133"/>
              <a:ext cx="4372953" cy="4372953"/>
            </a:xfrm>
            <a:prstGeom prst="ellipse">
              <a:avLst/>
            </a:prstGeom>
            <a:blipFill rotWithShape="1">
              <a:blip r:embed="rId3">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4658166" y="1776724"/>
              <a:ext cx="2623772" cy="2623772"/>
            </a:xfrm>
            <a:prstGeom prst="ellipse">
              <a:avLst/>
            </a:prstGeom>
            <a:solidFill>
              <a:srgbClr val="8DC64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txBox="1"/>
            <p:nvPr/>
          </p:nvSpPr>
          <p:spPr>
            <a:xfrm>
              <a:off x="5042409" y="2160967"/>
              <a:ext cx="1855286" cy="185528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GB" sz="2400" b="1" i="0" dirty="0">
                  <a:solidFill>
                    <a:schemeClr val="lt1"/>
                  </a:solidFill>
                  <a:latin typeface="Calibri"/>
                  <a:ea typeface="Calibri"/>
                  <a:cs typeface="Calibri"/>
                  <a:sym typeface="Calibri"/>
                </a:rPr>
                <a:t>Zdravotní stav půdy zahrnuje fyzikální, chemické a biologické vlastnosti.</a:t>
              </a:r>
              <a:endParaRPr sz="2400" b="1" dirty="0">
                <a:solidFill>
                  <a:schemeClr val="lt1"/>
                </a:solidFill>
                <a:latin typeface="Calibri"/>
                <a:ea typeface="Calibri"/>
                <a:cs typeface="Calibri"/>
                <a:sym typeface="Calibri"/>
              </a:endParaRPr>
            </a:p>
          </p:txBody>
        </p:sp>
        <p:sp>
          <p:nvSpPr>
            <p:cNvPr id="303" name="Google Shape;303;p6"/>
            <p:cNvSpPr/>
            <p:nvPr/>
          </p:nvSpPr>
          <p:spPr>
            <a:xfrm>
              <a:off x="7544316" y="1776724"/>
              <a:ext cx="3935658" cy="262377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txBox="1"/>
            <p:nvPr/>
          </p:nvSpPr>
          <p:spPr>
            <a:xfrm>
              <a:off x="7360154" y="1776724"/>
              <a:ext cx="4119820" cy="2623772"/>
            </a:xfrm>
            <a:prstGeom prst="rect">
              <a:avLst/>
            </a:prstGeom>
            <a:noFill/>
            <a:ln>
              <a:noFill/>
            </a:ln>
          </p:spPr>
          <p:txBody>
            <a:bodyPr spcFirstLastPara="1" wrap="square" lIns="0" tIns="0" rIns="0" bIns="0" anchor="ctr" anchorCtr="0">
              <a:noAutofit/>
            </a:bodyPr>
            <a:lstStyle/>
            <a:p>
              <a:pPr marL="228600" marR="0" lvl="1" indent="-228600" algn="l" rtl="0">
                <a:lnSpc>
                  <a:spcPct val="90000"/>
                </a:lnSpc>
                <a:spcBef>
                  <a:spcPts val="0"/>
                </a:spcBef>
                <a:spcAft>
                  <a:spcPts val="0"/>
                </a:spcAft>
                <a:buClr>
                  <a:srgbClr val="8DC641"/>
                </a:buClr>
                <a:buSzPts val="2000"/>
                <a:buFont typeface="Arial"/>
                <a:buChar char="•"/>
              </a:pPr>
              <a:r>
                <a:rPr lang="cs-CZ" sz="2400" b="0" i="0" u="none" strike="noStrike" cap="none" dirty="0">
                  <a:latin typeface="Calibri"/>
                  <a:ea typeface="Calibri"/>
                  <a:cs typeface="Calibri"/>
                  <a:sym typeface="Calibri"/>
                </a:rPr>
                <a:t>Půda by měla ideálně mít zdravou </a:t>
              </a:r>
              <a:r>
                <a:rPr lang="cs-CZ" sz="2400" b="1" i="0" u="none" strike="noStrike" cap="none" dirty="0">
                  <a:latin typeface="Calibri"/>
                  <a:ea typeface="Calibri"/>
                  <a:cs typeface="Calibri"/>
                  <a:sym typeface="Calibri"/>
                </a:rPr>
                <a:t>strukturu, pórovitost a </a:t>
              </a:r>
              <a:r>
                <a:rPr lang="cs-CZ" sz="2400" b="1" dirty="0">
                  <a:latin typeface="Calibri"/>
                  <a:ea typeface="Calibri"/>
                  <a:cs typeface="Calibri"/>
                  <a:sym typeface="Calibri"/>
                </a:rPr>
                <a:t>tex</a:t>
              </a:r>
              <a:r>
                <a:rPr lang="cs-CZ" sz="2400" b="1" i="0" u="none" strike="noStrike" cap="none" dirty="0">
                  <a:latin typeface="Calibri"/>
                  <a:ea typeface="Calibri"/>
                  <a:cs typeface="Calibri"/>
                  <a:sym typeface="Calibri"/>
                </a:rPr>
                <a:t>turu</a:t>
              </a:r>
              <a:r>
                <a:rPr lang="cs-CZ" sz="2400" b="0" i="0" u="none" strike="noStrike" cap="none" dirty="0">
                  <a:latin typeface="Calibri"/>
                  <a:ea typeface="Calibri"/>
                  <a:cs typeface="Calibri"/>
                  <a:sym typeface="Calibri"/>
                </a:rPr>
                <a:t>.</a:t>
              </a:r>
              <a:endParaRPr sz="2400" dirty="0"/>
            </a:p>
            <a:p>
              <a:pPr marL="228600" marR="0" lvl="1" indent="-228600" algn="l" rtl="0">
                <a:lnSpc>
                  <a:spcPct val="90000"/>
                </a:lnSpc>
                <a:spcBef>
                  <a:spcPts val="300"/>
                </a:spcBef>
                <a:spcAft>
                  <a:spcPts val="0"/>
                </a:spcAft>
                <a:buClr>
                  <a:srgbClr val="8DC641"/>
                </a:buClr>
                <a:buSzPts val="2000"/>
                <a:buFont typeface="Arial"/>
                <a:buChar char="•"/>
              </a:pPr>
              <a:r>
                <a:rPr lang="en-GB" sz="2400" b="0" i="0" u="none" strike="noStrike" cap="none" dirty="0">
                  <a:latin typeface="Calibri"/>
                  <a:ea typeface="Calibri"/>
                  <a:cs typeface="Calibri"/>
                  <a:sym typeface="Calibri"/>
                </a:rPr>
                <a:t>Z chemického </a:t>
              </a:r>
              <a:r>
                <a:rPr lang="en-GB" sz="2400" b="0" i="0" u="none" strike="noStrike" cap="none" dirty="0" err="1">
                  <a:latin typeface="Calibri"/>
                  <a:ea typeface="Calibri"/>
                  <a:cs typeface="Calibri"/>
                  <a:sym typeface="Calibri"/>
                </a:rPr>
                <a:t>hlediska</a:t>
              </a:r>
              <a:r>
                <a:rPr lang="en-GB" sz="2400" b="0" i="0" u="none" strike="noStrike" cap="none" dirty="0">
                  <a:latin typeface="Calibri"/>
                  <a:ea typeface="Calibri"/>
                  <a:cs typeface="Calibri"/>
                  <a:sym typeface="Calibri"/>
                </a:rPr>
                <a:t> </a:t>
              </a:r>
              <a:r>
                <a:rPr lang="cs-CZ" sz="2400" b="0" i="0" u="none" strike="noStrike" cap="none" dirty="0">
                  <a:latin typeface="Calibri"/>
                  <a:ea typeface="Calibri"/>
                  <a:cs typeface="Calibri"/>
                  <a:sym typeface="Calibri"/>
                </a:rPr>
                <a:t>je důležité </a:t>
              </a:r>
              <a:r>
                <a:rPr lang="en-GB" sz="2400" b="0" i="0" u="none" strike="noStrike" cap="none" dirty="0" err="1">
                  <a:latin typeface="Calibri"/>
                  <a:ea typeface="Calibri"/>
                  <a:cs typeface="Calibri"/>
                  <a:sym typeface="Calibri"/>
                </a:rPr>
                <a:t>udrž</a:t>
              </a:r>
              <a:r>
                <a:rPr lang="cs-CZ" sz="2400" b="0" i="0" u="none" strike="noStrike" cap="none" dirty="0">
                  <a:latin typeface="Calibri"/>
                  <a:ea typeface="Calibri"/>
                  <a:cs typeface="Calibri"/>
                  <a:sym typeface="Calibri"/>
                </a:rPr>
                <a:t>et</a:t>
              </a:r>
              <a:r>
                <a:rPr lang="en-GB" sz="2400" b="0" i="0" u="none" strike="noStrike" cap="none" dirty="0">
                  <a:latin typeface="Calibri"/>
                  <a:ea typeface="Calibri"/>
                  <a:cs typeface="Calibri"/>
                  <a:sym typeface="Calibri"/>
                </a:rPr>
                <a:t> </a:t>
              </a:r>
              <a:r>
                <a:rPr lang="en-GB" sz="2400" b="1" i="0" u="none" strike="noStrike" cap="none" dirty="0">
                  <a:latin typeface="Calibri"/>
                  <a:ea typeface="Calibri"/>
                  <a:cs typeface="Calibri"/>
                  <a:sym typeface="Calibri"/>
                </a:rPr>
                <a:t>vyváženou hladinu pH </a:t>
              </a:r>
              <a:r>
                <a:rPr lang="en-GB" sz="2400" b="0" i="0" u="none" strike="noStrike" cap="none" dirty="0">
                  <a:latin typeface="Calibri"/>
                  <a:ea typeface="Calibri"/>
                  <a:cs typeface="Calibri"/>
                  <a:sym typeface="Calibri"/>
                </a:rPr>
                <a:t>a dostatečný obsah živin.</a:t>
              </a:r>
              <a:endParaRPr sz="2400" dirty="0"/>
            </a:p>
            <a:p>
              <a:pPr marL="228600" marR="0" lvl="1" indent="-228600" algn="l" rtl="0">
                <a:lnSpc>
                  <a:spcPct val="90000"/>
                </a:lnSpc>
                <a:spcBef>
                  <a:spcPts val="300"/>
                </a:spcBef>
                <a:spcAft>
                  <a:spcPts val="0"/>
                </a:spcAft>
                <a:buClr>
                  <a:srgbClr val="8DC641"/>
                </a:buClr>
                <a:buSzPts val="2000"/>
                <a:buFont typeface="Arial"/>
                <a:buChar char="•"/>
              </a:pPr>
              <a:r>
                <a:rPr lang="en-GB" sz="2400" b="0" i="0" u="none" strike="noStrike" cap="none" dirty="0">
                  <a:latin typeface="Calibri"/>
                  <a:ea typeface="Calibri"/>
                  <a:cs typeface="Calibri"/>
                  <a:sym typeface="Calibri"/>
                </a:rPr>
                <a:t>Z biologického </a:t>
              </a:r>
              <a:r>
                <a:rPr lang="en-GB" sz="2400" b="0" i="0" u="none" strike="noStrike" cap="none" dirty="0" err="1">
                  <a:latin typeface="Calibri"/>
                  <a:ea typeface="Calibri"/>
                  <a:cs typeface="Calibri"/>
                  <a:sym typeface="Calibri"/>
                </a:rPr>
                <a:t>hlediska</a:t>
              </a:r>
              <a:r>
                <a:rPr lang="en-GB" sz="2400" b="0" i="0" u="none" strike="noStrike" cap="none" dirty="0">
                  <a:latin typeface="Calibri"/>
                  <a:ea typeface="Calibri"/>
                  <a:cs typeface="Calibri"/>
                  <a:sym typeface="Calibri"/>
                </a:rPr>
                <a:t> j</a:t>
              </a:r>
              <a:r>
                <a:rPr lang="cs-CZ" sz="2400" b="0" i="0" u="none" strike="noStrike" cap="none" dirty="0">
                  <a:latin typeface="Calibri"/>
                  <a:ea typeface="Calibri"/>
                  <a:cs typeface="Calibri"/>
                  <a:sym typeface="Calibri"/>
                </a:rPr>
                <a:t>e zásadní</a:t>
              </a:r>
              <a:r>
                <a:rPr lang="en-GB" sz="2400" b="0" i="0" u="none" strike="noStrike" cap="none" dirty="0">
                  <a:latin typeface="Calibri"/>
                  <a:ea typeface="Calibri"/>
                  <a:cs typeface="Calibri"/>
                  <a:sym typeface="Calibri"/>
                </a:rPr>
                <a:t> </a:t>
              </a:r>
              <a:r>
                <a:rPr lang="cs-CZ" sz="2400" dirty="0">
                  <a:latin typeface="Calibri"/>
                  <a:ea typeface="Calibri"/>
                  <a:cs typeface="Calibri"/>
                  <a:sym typeface="Calibri"/>
                </a:rPr>
                <a:t>udržet půdu </a:t>
              </a:r>
              <a:r>
                <a:rPr lang="cs-CZ" sz="2400" b="1" dirty="0">
                  <a:latin typeface="Calibri"/>
                  <a:ea typeface="Calibri"/>
                  <a:cs typeface="Calibri"/>
                  <a:sym typeface="Calibri"/>
                </a:rPr>
                <a:t>bohatou na</a:t>
              </a:r>
              <a:r>
                <a:rPr lang="en-GB" sz="2400" b="1" i="0" u="none" strike="noStrike" cap="none" dirty="0">
                  <a:latin typeface="Calibri"/>
                  <a:ea typeface="Calibri"/>
                  <a:cs typeface="Calibri"/>
                  <a:sym typeface="Calibri"/>
                </a:rPr>
                <a:t> organické látky </a:t>
              </a:r>
              <a:r>
                <a:rPr lang="en-GB" sz="2400" b="0" i="0" u="none" strike="noStrike" cap="none" dirty="0">
                  <a:latin typeface="Calibri"/>
                  <a:ea typeface="Calibri"/>
                  <a:cs typeface="Calibri"/>
                  <a:sym typeface="Calibri"/>
                </a:rPr>
                <a:t>a </a:t>
              </a:r>
              <a:r>
                <a:rPr lang="en-GB" sz="2400" b="0" i="0" u="none" strike="noStrike" cap="none" dirty="0" err="1">
                  <a:latin typeface="Calibri"/>
                  <a:ea typeface="Calibri"/>
                  <a:cs typeface="Calibri"/>
                  <a:sym typeface="Calibri"/>
                </a:rPr>
                <a:t>podpor</a:t>
              </a:r>
              <a:r>
                <a:rPr lang="cs-CZ" sz="2400" b="0" i="0" u="none" strike="noStrike" cap="none" dirty="0">
                  <a:latin typeface="Calibri"/>
                  <a:ea typeface="Calibri"/>
                  <a:cs typeface="Calibri"/>
                  <a:sym typeface="Calibri"/>
                </a:rPr>
                <a:t>ovat</a:t>
              </a:r>
              <a:r>
                <a:rPr lang="en-GB" sz="2400" b="0" i="0" u="none" strike="noStrike" cap="none" dirty="0">
                  <a:latin typeface="Calibri"/>
                  <a:ea typeface="Calibri"/>
                  <a:cs typeface="Calibri"/>
                  <a:sym typeface="Calibri"/>
                </a:rPr>
                <a:t> rozmanité mikrobiální společenstvo.</a:t>
              </a:r>
              <a:endParaRPr sz="2400" dirty="0"/>
            </a:p>
          </p:txBody>
        </p:sp>
      </p:grpSp>
      <p:grpSp>
        <p:nvGrpSpPr>
          <p:cNvPr id="305" name="Google Shape;305;p6"/>
          <p:cNvGrpSpPr/>
          <p:nvPr/>
        </p:nvGrpSpPr>
        <p:grpSpPr>
          <a:xfrm rot="3730759">
            <a:off x="10926567" y="109803"/>
            <a:ext cx="949887" cy="1163493"/>
            <a:chOff x="7602444" y="4967675"/>
            <a:chExt cx="483620" cy="592374"/>
          </a:xfrm>
        </p:grpSpPr>
        <p:grpSp>
          <p:nvGrpSpPr>
            <p:cNvPr id="306" name="Google Shape;306;p6"/>
            <p:cNvGrpSpPr/>
            <p:nvPr/>
          </p:nvGrpSpPr>
          <p:grpSpPr>
            <a:xfrm>
              <a:off x="7618661" y="4967675"/>
              <a:ext cx="467403" cy="507609"/>
              <a:chOff x="2251964" y="3590497"/>
              <a:chExt cx="467403" cy="507609"/>
            </a:xfrm>
          </p:grpSpPr>
          <p:sp>
            <p:nvSpPr>
              <p:cNvPr id="307" name="Google Shape;307;p6"/>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6"/>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6"/>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10" name="Google Shape;310;p6"/>
            <p:cNvGrpSpPr/>
            <p:nvPr/>
          </p:nvGrpSpPr>
          <p:grpSpPr>
            <a:xfrm>
              <a:off x="7602444" y="4993761"/>
              <a:ext cx="421973" cy="566288"/>
              <a:chOff x="2235747" y="3616583"/>
              <a:chExt cx="421973" cy="566288"/>
            </a:xfrm>
          </p:grpSpPr>
          <p:sp>
            <p:nvSpPr>
              <p:cNvPr id="311" name="Google Shape;311;p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grpSp>
        <p:nvGrpSpPr>
          <p:cNvPr id="318" name="Google Shape;318;p7"/>
          <p:cNvGrpSpPr/>
          <p:nvPr/>
        </p:nvGrpSpPr>
        <p:grpSpPr>
          <a:xfrm>
            <a:off x="719627" y="1043211"/>
            <a:ext cx="10532810" cy="4726352"/>
            <a:chOff x="64607" y="346157"/>
            <a:chExt cx="10532810" cy="4726352"/>
          </a:xfrm>
        </p:grpSpPr>
        <p:sp>
          <p:nvSpPr>
            <p:cNvPr id="319" name="Google Shape;319;p7"/>
            <p:cNvSpPr/>
            <p:nvPr/>
          </p:nvSpPr>
          <p:spPr>
            <a:xfrm rot="-5400000">
              <a:off x="-1859357" y="2769914"/>
              <a:ext cx="4226560" cy="3786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txBox="1"/>
            <p:nvPr/>
          </p:nvSpPr>
          <p:spPr>
            <a:xfrm rot="-5400000">
              <a:off x="-1859357" y="2769914"/>
              <a:ext cx="4226560" cy="378630"/>
            </a:xfrm>
            <a:prstGeom prst="rect">
              <a:avLst/>
            </a:prstGeom>
            <a:noFill/>
            <a:ln>
              <a:noFill/>
            </a:ln>
          </p:spPr>
          <p:txBody>
            <a:bodyPr spcFirstLastPara="1" wrap="square" lIns="0" tIns="0" rIns="333925" bIns="0" anchor="t" anchorCtr="0">
              <a:noAutofit/>
            </a:bodyPr>
            <a:lstStyle/>
            <a:p>
              <a:pPr marL="0" marR="0" lvl="0" indent="0" algn="r" rtl="0">
                <a:lnSpc>
                  <a:spcPct val="90000"/>
                </a:lnSpc>
                <a:spcBef>
                  <a:spcPts val="0"/>
                </a:spcBef>
                <a:spcAft>
                  <a:spcPts val="0"/>
                </a:spcAft>
                <a:buClr>
                  <a:schemeClr val="dk1"/>
                </a:buClr>
                <a:buSzPts val="2700"/>
                <a:buFont typeface="Arial"/>
                <a:buNone/>
              </a:pPr>
              <a:endParaRPr sz="2700">
                <a:solidFill>
                  <a:schemeClr val="dk1"/>
                </a:solidFill>
                <a:latin typeface="Calibri"/>
                <a:ea typeface="Calibri"/>
                <a:cs typeface="Calibri"/>
                <a:sym typeface="Calibri"/>
              </a:endParaRPr>
            </a:p>
          </p:txBody>
        </p:sp>
        <p:sp>
          <p:nvSpPr>
            <p:cNvPr id="321" name="Google Shape;321;p7"/>
            <p:cNvSpPr/>
            <p:nvPr/>
          </p:nvSpPr>
          <p:spPr>
            <a:xfrm>
              <a:off x="443237" y="845949"/>
              <a:ext cx="1885982" cy="4226560"/>
            </a:xfrm>
            <a:prstGeom prst="rect">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7"/>
            <p:cNvSpPr txBox="1"/>
            <p:nvPr/>
          </p:nvSpPr>
          <p:spPr>
            <a:xfrm>
              <a:off x="443236" y="845949"/>
              <a:ext cx="1998805" cy="4226560"/>
            </a:xfrm>
            <a:prstGeom prst="rect">
              <a:avLst/>
            </a:prstGeom>
            <a:solidFill>
              <a:srgbClr val="9FDADF"/>
            </a:solidFill>
            <a:ln>
              <a:noFill/>
            </a:ln>
          </p:spPr>
          <p:txBody>
            <a:bodyPr spcFirstLastPara="1" wrap="square" lIns="163575" tIns="333925" rIns="163575" bIns="163575" anchor="t" anchorCtr="0">
              <a:noAutofit/>
            </a:bodyPr>
            <a:lstStyle/>
            <a:p>
              <a:pPr marR="0" lvl="1" algn="ctr" rtl="0">
                <a:lnSpc>
                  <a:spcPct val="90000"/>
                </a:lnSpc>
                <a:spcBef>
                  <a:spcPts val="0"/>
                </a:spcBef>
                <a:spcAft>
                  <a:spcPts val="0"/>
                </a:spcAft>
                <a:buClr>
                  <a:schemeClr val="lt1"/>
                </a:buClr>
                <a:buSzPts val="1800"/>
                <a:buFont typeface="Arial"/>
                <a:buNone/>
              </a:pPr>
              <a:endParaRPr lang="en-GB" sz="2100" b="0" i="0" u="none" strike="noStrike" cap="none" dirty="0">
                <a:latin typeface="Calibri"/>
                <a:ea typeface="Calibri"/>
                <a:cs typeface="Calibri"/>
                <a:sym typeface="Calibri"/>
              </a:endParaRPr>
            </a:p>
            <a:p>
              <a:pPr marR="0" lvl="1" algn="ctr" rtl="0">
                <a:lnSpc>
                  <a:spcPct val="90000"/>
                </a:lnSpc>
                <a:spcBef>
                  <a:spcPts val="0"/>
                </a:spcBef>
                <a:spcAft>
                  <a:spcPts val="0"/>
                </a:spcAft>
                <a:buClr>
                  <a:schemeClr val="lt1"/>
                </a:buClr>
                <a:buSzPts val="1800"/>
                <a:buFont typeface="Arial"/>
                <a:buNone/>
              </a:pPr>
              <a:endParaRPr lang="en-GB" sz="2100" dirty="0">
                <a:latin typeface="Calibri"/>
                <a:ea typeface="Calibri"/>
                <a:cs typeface="Calibri"/>
                <a:sym typeface="Calibri"/>
              </a:endParaRPr>
            </a:p>
            <a:p>
              <a:pPr marR="0" lvl="1" algn="ctr" rtl="0">
                <a:lnSpc>
                  <a:spcPct val="90000"/>
                </a:lnSpc>
                <a:spcBef>
                  <a:spcPts val="0"/>
                </a:spcBef>
                <a:spcAft>
                  <a:spcPts val="0"/>
                </a:spcAft>
                <a:buClr>
                  <a:schemeClr val="lt1"/>
                </a:buClr>
                <a:buSzPts val="1800"/>
                <a:buFont typeface="Arial"/>
                <a:buNone/>
              </a:pPr>
              <a:r>
                <a:rPr lang="en-GB" sz="2100" b="0" i="0" u="none" strike="noStrike" cap="none" dirty="0">
                  <a:latin typeface="Calibri"/>
                  <a:ea typeface="Calibri"/>
                  <a:cs typeface="Calibri"/>
                  <a:sym typeface="Calibri"/>
                </a:rPr>
                <a:t>Postupy podporující zdraví půdy prospívají zemědělství a přispívají k </a:t>
              </a:r>
              <a:r>
                <a:rPr lang="cs-CZ" sz="2100" dirty="0">
                  <a:latin typeface="Calibri"/>
                  <a:ea typeface="Calibri"/>
                  <a:cs typeface="Calibri"/>
                  <a:sym typeface="Calibri"/>
                </a:rPr>
                <a:t>lepší</a:t>
              </a:r>
              <a:r>
                <a:rPr lang="en-GB" sz="2100" b="0" i="0" u="none" strike="noStrike" cap="none" dirty="0">
                  <a:latin typeface="Calibri"/>
                  <a:ea typeface="Calibri"/>
                  <a:cs typeface="Calibri"/>
                  <a:sym typeface="Calibri"/>
                </a:rPr>
                <a:t> </a:t>
              </a:r>
              <a:r>
                <a:rPr lang="en-GB" sz="2100" b="0" i="0" u="none" strike="noStrike" cap="none" dirty="0" err="1">
                  <a:latin typeface="Calibri"/>
                  <a:ea typeface="Calibri"/>
                  <a:cs typeface="Calibri"/>
                  <a:sym typeface="Calibri"/>
                </a:rPr>
                <a:t>udržitelnosti</a:t>
              </a:r>
              <a:r>
                <a:rPr lang="en-GB" sz="2100" b="0" i="0" u="none" strike="noStrike" cap="none" dirty="0">
                  <a:latin typeface="Calibri"/>
                  <a:ea typeface="Calibri"/>
                  <a:cs typeface="Calibri"/>
                  <a:sym typeface="Calibri"/>
                </a:rPr>
                <a:t>.</a:t>
              </a:r>
              <a:endParaRPr sz="2100" b="0" i="0" u="none" strike="noStrike" cap="none" dirty="0">
                <a:latin typeface="Calibri"/>
                <a:ea typeface="Calibri"/>
                <a:cs typeface="Calibri"/>
                <a:sym typeface="Calibri"/>
              </a:endParaRPr>
            </a:p>
          </p:txBody>
        </p:sp>
        <p:sp>
          <p:nvSpPr>
            <p:cNvPr id="323" name="Google Shape;323;p7"/>
            <p:cNvSpPr/>
            <p:nvPr/>
          </p:nvSpPr>
          <p:spPr>
            <a:xfrm>
              <a:off x="64607" y="346157"/>
              <a:ext cx="1135891" cy="1204689"/>
            </a:xfrm>
            <a:prstGeom prst="rect">
              <a:avLst/>
            </a:prstGeom>
            <a:blipFill rotWithShape="1">
              <a:blip r:embed="rId3">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rot="-5400000">
              <a:off x="896708" y="2769914"/>
              <a:ext cx="4226560" cy="3786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txBox="1"/>
            <p:nvPr/>
          </p:nvSpPr>
          <p:spPr>
            <a:xfrm rot="-5400000">
              <a:off x="896708" y="2769914"/>
              <a:ext cx="4226560" cy="378630"/>
            </a:xfrm>
            <a:prstGeom prst="rect">
              <a:avLst/>
            </a:prstGeom>
            <a:noFill/>
            <a:ln>
              <a:noFill/>
            </a:ln>
          </p:spPr>
          <p:txBody>
            <a:bodyPr spcFirstLastPara="1" wrap="square" lIns="0" tIns="0" rIns="333925" bIns="0" anchor="t" anchorCtr="0">
              <a:noAutofit/>
            </a:bodyPr>
            <a:lstStyle/>
            <a:p>
              <a:pPr marL="0" marR="0" lvl="0" indent="0" algn="r" rtl="0">
                <a:lnSpc>
                  <a:spcPct val="90000"/>
                </a:lnSpc>
                <a:spcBef>
                  <a:spcPts val="0"/>
                </a:spcBef>
                <a:spcAft>
                  <a:spcPts val="0"/>
                </a:spcAft>
                <a:buClr>
                  <a:schemeClr val="dk1"/>
                </a:buClr>
                <a:buSzPts val="2700"/>
                <a:buFont typeface="Arial"/>
                <a:buNone/>
              </a:pPr>
              <a:endParaRPr sz="2700" b="0" i="0">
                <a:solidFill>
                  <a:schemeClr val="dk1"/>
                </a:solidFill>
                <a:latin typeface="Calibri"/>
                <a:ea typeface="Calibri"/>
                <a:cs typeface="Calibri"/>
                <a:sym typeface="Calibri"/>
              </a:endParaRPr>
            </a:p>
          </p:txBody>
        </p:sp>
        <p:sp>
          <p:nvSpPr>
            <p:cNvPr id="326" name="Google Shape;326;p7"/>
            <p:cNvSpPr/>
            <p:nvPr/>
          </p:nvSpPr>
          <p:spPr>
            <a:xfrm>
              <a:off x="3199303" y="845949"/>
              <a:ext cx="1885982" cy="4226560"/>
            </a:xfrm>
            <a:prstGeom prst="rect">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txBox="1"/>
            <p:nvPr/>
          </p:nvSpPr>
          <p:spPr>
            <a:xfrm>
              <a:off x="3199303" y="845949"/>
              <a:ext cx="1885982" cy="4226560"/>
            </a:xfrm>
            <a:prstGeom prst="rect">
              <a:avLst/>
            </a:prstGeom>
            <a:solidFill>
              <a:srgbClr val="9FDADF"/>
            </a:solidFill>
            <a:ln>
              <a:noFill/>
            </a:ln>
          </p:spPr>
          <p:txBody>
            <a:bodyPr spcFirstLastPara="1" wrap="square" lIns="163575" tIns="333925" rIns="163575" bIns="163575" anchor="t" anchorCtr="0">
              <a:noAutofit/>
            </a:bodyPr>
            <a:lstStyle/>
            <a:p>
              <a:pPr marR="0" lvl="1" algn="ctr" rtl="0">
                <a:lnSpc>
                  <a:spcPct val="90000"/>
                </a:lnSpc>
                <a:spcBef>
                  <a:spcPts val="0"/>
                </a:spcBef>
                <a:spcAft>
                  <a:spcPts val="0"/>
                </a:spcAft>
                <a:buClr>
                  <a:schemeClr val="lt1"/>
                </a:buClr>
                <a:buSzPts val="1800"/>
                <a:buFont typeface="Arial"/>
                <a:buNone/>
              </a:pPr>
              <a:r>
                <a:rPr lang="en-GB" sz="2100" b="0" i="0" u="none" strike="noStrike" cap="none" dirty="0">
                  <a:latin typeface="Calibri"/>
                  <a:ea typeface="Calibri"/>
                  <a:cs typeface="Calibri"/>
                  <a:sym typeface="Calibri"/>
                </a:rPr>
                <a:t>	</a:t>
              </a:r>
            </a:p>
            <a:p>
              <a:pPr marR="0" lvl="1" algn="ctr" rtl="0">
                <a:lnSpc>
                  <a:spcPct val="90000"/>
                </a:lnSpc>
                <a:spcBef>
                  <a:spcPts val="0"/>
                </a:spcBef>
                <a:spcAft>
                  <a:spcPts val="0"/>
                </a:spcAft>
                <a:buClr>
                  <a:schemeClr val="lt1"/>
                </a:buClr>
                <a:buSzPts val="1800"/>
                <a:buFont typeface="Arial"/>
                <a:buNone/>
              </a:pPr>
              <a:endParaRPr lang="en-GB" sz="2100" dirty="0">
                <a:latin typeface="Calibri"/>
                <a:ea typeface="Calibri"/>
                <a:cs typeface="Calibri"/>
                <a:sym typeface="Calibri"/>
              </a:endParaRPr>
            </a:p>
            <a:p>
              <a:pPr marR="0" lvl="1" algn="ctr" rtl="0">
                <a:lnSpc>
                  <a:spcPct val="90000"/>
                </a:lnSpc>
                <a:spcBef>
                  <a:spcPts val="0"/>
                </a:spcBef>
                <a:spcAft>
                  <a:spcPts val="0"/>
                </a:spcAft>
                <a:buClr>
                  <a:schemeClr val="lt1"/>
                </a:buClr>
                <a:buSzPts val="1800"/>
                <a:buFont typeface="Arial"/>
                <a:buNone/>
              </a:pPr>
              <a:r>
                <a:rPr lang="en-GB" sz="2100" b="0" i="0" u="none" strike="noStrike" cap="none" dirty="0">
                  <a:latin typeface="Calibri"/>
                  <a:ea typeface="Calibri"/>
                  <a:cs typeface="Calibri"/>
                  <a:sym typeface="Calibri"/>
                </a:rPr>
                <a:t>Zdravá půda hraje klíčovou roli při zmírňování změny klimatu tím, že zachycuje uhlík.</a:t>
              </a:r>
              <a:endParaRPr sz="2100" dirty="0"/>
            </a:p>
          </p:txBody>
        </p:sp>
        <p:sp>
          <p:nvSpPr>
            <p:cNvPr id="328" name="Google Shape;328;p7"/>
            <p:cNvSpPr/>
            <p:nvPr/>
          </p:nvSpPr>
          <p:spPr>
            <a:xfrm>
              <a:off x="2820672" y="346157"/>
              <a:ext cx="1135891" cy="1204689"/>
            </a:xfrm>
            <a:prstGeom prst="rect">
              <a:avLst/>
            </a:prstGeom>
            <a:blipFill rotWithShape="1">
              <a:blip r:embed="rId4">
                <a:alphaModFix/>
              </a:blip>
              <a:stretch>
                <a:fillRect l="-50000" r="-50000"/>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rot="-5400000">
              <a:off x="3652774" y="2769914"/>
              <a:ext cx="4226560" cy="3786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txBox="1"/>
            <p:nvPr/>
          </p:nvSpPr>
          <p:spPr>
            <a:xfrm rot="-5400000">
              <a:off x="3652774" y="2769914"/>
              <a:ext cx="4226560" cy="378630"/>
            </a:xfrm>
            <a:prstGeom prst="rect">
              <a:avLst/>
            </a:prstGeom>
            <a:noFill/>
            <a:ln>
              <a:noFill/>
            </a:ln>
          </p:spPr>
          <p:txBody>
            <a:bodyPr spcFirstLastPara="1" wrap="square" lIns="0" tIns="0" rIns="333925" bIns="0" anchor="t" anchorCtr="0">
              <a:noAutofit/>
            </a:bodyPr>
            <a:lstStyle/>
            <a:p>
              <a:pPr marL="0" marR="0" lvl="0" indent="0" algn="r" rtl="0">
                <a:lnSpc>
                  <a:spcPct val="90000"/>
                </a:lnSpc>
                <a:spcBef>
                  <a:spcPts val="0"/>
                </a:spcBef>
                <a:spcAft>
                  <a:spcPts val="0"/>
                </a:spcAft>
                <a:buClr>
                  <a:schemeClr val="dk1"/>
                </a:buClr>
                <a:buSzPts val="2700"/>
                <a:buFont typeface="Arial"/>
                <a:buNone/>
              </a:pPr>
              <a:endParaRPr sz="2700" b="0" i="0">
                <a:solidFill>
                  <a:schemeClr val="dk1"/>
                </a:solidFill>
                <a:latin typeface="Calibri"/>
                <a:ea typeface="Calibri"/>
                <a:cs typeface="Calibri"/>
                <a:sym typeface="Calibri"/>
              </a:endParaRPr>
            </a:p>
          </p:txBody>
        </p:sp>
        <p:sp>
          <p:nvSpPr>
            <p:cNvPr id="331" name="Google Shape;331;p7"/>
            <p:cNvSpPr/>
            <p:nvPr/>
          </p:nvSpPr>
          <p:spPr>
            <a:xfrm>
              <a:off x="5955369" y="845949"/>
              <a:ext cx="1885982" cy="4226560"/>
            </a:xfrm>
            <a:prstGeom prst="rect">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txBox="1"/>
            <p:nvPr/>
          </p:nvSpPr>
          <p:spPr>
            <a:xfrm>
              <a:off x="5955369" y="845949"/>
              <a:ext cx="1885982" cy="4226560"/>
            </a:xfrm>
            <a:prstGeom prst="rect">
              <a:avLst/>
            </a:prstGeom>
            <a:solidFill>
              <a:srgbClr val="9FDADF"/>
            </a:solidFill>
            <a:ln>
              <a:noFill/>
            </a:ln>
          </p:spPr>
          <p:txBody>
            <a:bodyPr spcFirstLastPara="1" wrap="square" lIns="163575" tIns="333925" rIns="163575" bIns="163575" anchor="t" anchorCtr="0">
              <a:noAutofit/>
            </a:bodyPr>
            <a:lstStyle/>
            <a:p>
              <a:pPr marR="0" lvl="1" algn="ctr" rtl="0">
                <a:lnSpc>
                  <a:spcPct val="90000"/>
                </a:lnSpc>
                <a:spcBef>
                  <a:spcPts val="0"/>
                </a:spcBef>
                <a:spcAft>
                  <a:spcPts val="0"/>
                </a:spcAft>
                <a:buClr>
                  <a:schemeClr val="lt1"/>
                </a:buClr>
                <a:buSzPts val="1800"/>
                <a:buFont typeface="Arial"/>
                <a:buNone/>
              </a:pPr>
              <a:r>
                <a:rPr lang="en-GB" sz="2100" b="0" i="0" u="none" strike="noStrike" cap="none" dirty="0">
                  <a:latin typeface="Calibri"/>
                  <a:ea typeface="Calibri"/>
                  <a:cs typeface="Calibri"/>
                  <a:sym typeface="Calibri"/>
                </a:rPr>
                <a:t>	</a:t>
              </a:r>
            </a:p>
            <a:p>
              <a:pPr marR="0" lvl="1" algn="ctr" rtl="0">
                <a:lnSpc>
                  <a:spcPct val="90000"/>
                </a:lnSpc>
                <a:spcBef>
                  <a:spcPts val="0"/>
                </a:spcBef>
                <a:spcAft>
                  <a:spcPts val="0"/>
                </a:spcAft>
                <a:buClr>
                  <a:schemeClr val="lt1"/>
                </a:buClr>
                <a:buSzPts val="1800"/>
                <a:buFont typeface="Arial"/>
                <a:buNone/>
              </a:pPr>
              <a:endParaRPr lang="en-GB" sz="2100" dirty="0">
                <a:latin typeface="Calibri"/>
                <a:ea typeface="Calibri"/>
                <a:cs typeface="Calibri"/>
                <a:sym typeface="Calibri"/>
              </a:endParaRPr>
            </a:p>
            <a:p>
              <a:pPr marR="0" lvl="1" algn="ctr" rtl="0">
                <a:lnSpc>
                  <a:spcPct val="90000"/>
                </a:lnSpc>
                <a:spcBef>
                  <a:spcPts val="0"/>
                </a:spcBef>
                <a:spcAft>
                  <a:spcPts val="0"/>
                </a:spcAft>
                <a:buClr>
                  <a:schemeClr val="lt1"/>
                </a:buClr>
                <a:buSzPts val="1800"/>
                <a:buFont typeface="Arial"/>
                <a:buNone/>
              </a:pPr>
              <a:r>
                <a:rPr lang="en-GB" sz="2100" b="0" i="0" u="none" strike="noStrike" cap="none" dirty="0">
                  <a:latin typeface="Calibri"/>
                  <a:ea typeface="Calibri"/>
                  <a:cs typeface="Calibri"/>
                  <a:sym typeface="Calibri"/>
                </a:rPr>
                <a:t>Působí také jako přírodní filtry, které čistí vodu a zlepšují její kvalitu.</a:t>
              </a:r>
              <a:endParaRPr sz="2100" dirty="0"/>
            </a:p>
          </p:txBody>
        </p:sp>
        <p:sp>
          <p:nvSpPr>
            <p:cNvPr id="333" name="Google Shape;333;p7"/>
            <p:cNvSpPr/>
            <p:nvPr/>
          </p:nvSpPr>
          <p:spPr>
            <a:xfrm>
              <a:off x="5576738" y="346157"/>
              <a:ext cx="1135891" cy="1204689"/>
            </a:xfrm>
            <a:prstGeom prst="rect">
              <a:avLst/>
            </a:prstGeom>
            <a:blipFill rotWithShape="1">
              <a:blip r:embed="rId5">
                <a:alphaModFix/>
              </a:blip>
              <a:stretch>
                <a:fillRect l="-25997" r="-2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rot="-5400000">
              <a:off x="6408839" y="2769914"/>
              <a:ext cx="4226560" cy="3786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txBox="1"/>
            <p:nvPr/>
          </p:nvSpPr>
          <p:spPr>
            <a:xfrm rot="-5400000">
              <a:off x="6408839" y="2769914"/>
              <a:ext cx="4226560" cy="378630"/>
            </a:xfrm>
            <a:prstGeom prst="rect">
              <a:avLst/>
            </a:prstGeom>
            <a:noFill/>
            <a:ln>
              <a:noFill/>
            </a:ln>
          </p:spPr>
          <p:txBody>
            <a:bodyPr spcFirstLastPara="1" wrap="square" lIns="0" tIns="0" rIns="333925" bIns="0" anchor="t" anchorCtr="0">
              <a:noAutofit/>
            </a:bodyPr>
            <a:lstStyle/>
            <a:p>
              <a:pPr marL="0" marR="0" lvl="0" indent="0" algn="r" rtl="0">
                <a:lnSpc>
                  <a:spcPct val="90000"/>
                </a:lnSpc>
                <a:spcBef>
                  <a:spcPts val="0"/>
                </a:spcBef>
                <a:spcAft>
                  <a:spcPts val="0"/>
                </a:spcAft>
                <a:buClr>
                  <a:schemeClr val="dk1"/>
                </a:buClr>
                <a:buSzPts val="2700"/>
                <a:buFont typeface="Arial"/>
                <a:buNone/>
              </a:pPr>
              <a:endParaRPr sz="2700" b="0" i="0">
                <a:solidFill>
                  <a:schemeClr val="dk1"/>
                </a:solidFill>
                <a:latin typeface="Calibri"/>
                <a:ea typeface="Calibri"/>
                <a:cs typeface="Calibri"/>
                <a:sym typeface="Calibri"/>
              </a:endParaRPr>
            </a:p>
          </p:txBody>
        </p:sp>
        <p:sp>
          <p:nvSpPr>
            <p:cNvPr id="336" name="Google Shape;336;p7"/>
            <p:cNvSpPr/>
            <p:nvPr/>
          </p:nvSpPr>
          <p:spPr>
            <a:xfrm>
              <a:off x="8711435" y="845949"/>
              <a:ext cx="1885982" cy="4226560"/>
            </a:xfrm>
            <a:prstGeom prst="rect">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txBox="1"/>
            <p:nvPr/>
          </p:nvSpPr>
          <p:spPr>
            <a:xfrm>
              <a:off x="8711435" y="845949"/>
              <a:ext cx="1885982" cy="4226560"/>
            </a:xfrm>
            <a:prstGeom prst="rect">
              <a:avLst/>
            </a:prstGeom>
            <a:solidFill>
              <a:srgbClr val="9FDADF"/>
            </a:solidFill>
            <a:ln>
              <a:noFill/>
            </a:ln>
          </p:spPr>
          <p:txBody>
            <a:bodyPr spcFirstLastPara="1" wrap="square" lIns="163575" tIns="333925" rIns="163575" bIns="163575" anchor="t" anchorCtr="0">
              <a:noAutofit/>
            </a:bodyPr>
            <a:lstStyle/>
            <a:p>
              <a:pPr marR="0" lvl="1" algn="ctr" rtl="0">
                <a:lnSpc>
                  <a:spcPct val="90000"/>
                </a:lnSpc>
                <a:spcBef>
                  <a:spcPts val="0"/>
                </a:spcBef>
                <a:spcAft>
                  <a:spcPts val="0"/>
                </a:spcAft>
                <a:buClr>
                  <a:schemeClr val="lt1"/>
                </a:buClr>
                <a:buSzPts val="1800"/>
                <a:buFont typeface="Arial"/>
                <a:buNone/>
              </a:pPr>
              <a:r>
                <a:rPr lang="en-GB" sz="800" b="0" i="0" u="none" strike="noStrike" cap="none" dirty="0">
                  <a:latin typeface="Calibri"/>
                  <a:ea typeface="Calibri"/>
                  <a:cs typeface="Calibri"/>
                  <a:sym typeface="Calibri"/>
                </a:rPr>
                <a:t>	</a:t>
              </a:r>
            </a:p>
            <a:p>
              <a:pPr marR="0" lvl="1" algn="ctr" rtl="0">
                <a:lnSpc>
                  <a:spcPct val="90000"/>
                </a:lnSpc>
                <a:spcBef>
                  <a:spcPts val="0"/>
                </a:spcBef>
                <a:spcAft>
                  <a:spcPts val="0"/>
                </a:spcAft>
                <a:buClr>
                  <a:schemeClr val="lt1"/>
                </a:buClr>
                <a:buSzPts val="1800"/>
                <a:buFont typeface="Arial"/>
                <a:buNone/>
              </a:pPr>
              <a:endParaRPr lang="en-GB" sz="2100" dirty="0">
                <a:latin typeface="Calibri"/>
                <a:ea typeface="Calibri"/>
                <a:cs typeface="Calibri"/>
                <a:sym typeface="Calibri"/>
              </a:endParaRPr>
            </a:p>
            <a:p>
              <a:pPr marR="0" lvl="1" algn="ctr" rtl="0">
                <a:lnSpc>
                  <a:spcPct val="90000"/>
                </a:lnSpc>
                <a:spcBef>
                  <a:spcPts val="0"/>
                </a:spcBef>
                <a:spcAft>
                  <a:spcPts val="0"/>
                </a:spcAft>
                <a:buClr>
                  <a:schemeClr val="lt1"/>
                </a:buClr>
                <a:buSzPts val="1800"/>
                <a:buFont typeface="Arial"/>
                <a:buNone/>
              </a:pPr>
              <a:r>
                <a:rPr lang="en-GB" sz="2100" b="0" i="0" u="none" strike="noStrike" cap="none" dirty="0">
                  <a:latin typeface="Calibri"/>
                  <a:ea typeface="Calibri"/>
                  <a:cs typeface="Calibri"/>
                  <a:sym typeface="Calibri"/>
                </a:rPr>
                <a:t>Systémy péče o zdraví půdy zvyšují biologickou rozmanitost tím, že poskytují půdním organismům životní prostředí.</a:t>
              </a:r>
              <a:endParaRPr sz="2100" dirty="0"/>
            </a:p>
          </p:txBody>
        </p:sp>
        <p:sp>
          <p:nvSpPr>
            <p:cNvPr id="338" name="Google Shape;338;p7"/>
            <p:cNvSpPr/>
            <p:nvPr/>
          </p:nvSpPr>
          <p:spPr>
            <a:xfrm>
              <a:off x="8332804" y="346157"/>
              <a:ext cx="757261" cy="757261"/>
            </a:xfrm>
            <a:prstGeom prst="rect">
              <a:avLst/>
            </a:prstGeom>
            <a:solidFill>
              <a:srgbClr val="BAC7C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descr="Honeybee about to the take-off from a flower">
            <a:extLst>
              <a:ext uri="{FF2B5EF4-FFF2-40B4-BE49-F238E27FC236}">
                <a16:creationId xmlns:a16="http://schemas.microsoft.com/office/drawing/2014/main" id="{BF13D2D4-1708-DB4C-C1EF-BE9E647C0190}"/>
              </a:ext>
            </a:extLst>
          </p:cNvPr>
          <p:cNvPicPr>
            <a:picLocks noChangeAspect="1"/>
          </p:cNvPicPr>
          <p:nvPr/>
        </p:nvPicPr>
        <p:blipFill rotWithShape="1">
          <a:blip r:embed="rId6"/>
          <a:srcRect l="8990" r="14614"/>
          <a:stretch/>
        </p:blipFill>
        <p:spPr>
          <a:xfrm>
            <a:off x="8987824" y="1043211"/>
            <a:ext cx="1135892" cy="1204689"/>
          </a:xfrm>
          <a:prstGeom prst="rect">
            <a:avLst/>
          </a:prstGeom>
          <a:ln>
            <a:solidFill>
              <a:schemeClr val="bg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8"/>
          <p:cNvSpPr txBox="1">
            <a:spLocks noGrp="1"/>
          </p:cNvSpPr>
          <p:nvPr>
            <p:ph type="body" idx="1"/>
          </p:nvPr>
        </p:nvSpPr>
        <p:spPr>
          <a:xfrm>
            <a:off x="6186233" y="1895789"/>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GB"/>
              <a:t>Základní prvky systémů hospodaření s půdou</a:t>
            </a:r>
            <a:endParaRPr/>
          </a:p>
        </p:txBody>
      </p:sp>
      <p:sp>
        <p:nvSpPr>
          <p:cNvPr id="345" name="Google Shape;345;p8"/>
          <p:cNvSpPr txBox="1">
            <a:spLocks noGrp="1"/>
          </p:cNvSpPr>
          <p:nvPr>
            <p:ph type="body" idx="2"/>
          </p:nvPr>
        </p:nvSpPr>
        <p:spPr>
          <a:xfrm>
            <a:off x="4502882" y="892243"/>
            <a:ext cx="1919433" cy="11517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GB"/>
              <a:t>02</a:t>
            </a: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TotalTime>
  <Words>1318</Words>
  <Application>Microsoft Office PowerPoint</Application>
  <PresentationFormat>Širokoúhlá obrazovka</PresentationFormat>
  <Paragraphs>178</Paragraphs>
  <Slides>26</Slides>
  <Notes>24</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26</vt:i4>
      </vt:variant>
    </vt:vector>
  </HeadingPairs>
  <TitlesOfParts>
    <vt:vector size="31" baseType="lpstr">
      <vt:lpstr>Arial</vt:lpstr>
      <vt:lpstr>Calibri</vt:lpstr>
      <vt:lpstr>Montserrat Light</vt:lpstr>
      <vt:lpstr>Noto Sans Symbols</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keywords>, docId:7B172705402D29859A314D19844297B8</cp:keywords>
  <cp:lastModifiedBy>Eduard Uher</cp:lastModifiedBy>
  <cp:revision>7</cp:revision>
  <dcterms:created xsi:type="dcterms:W3CDTF">2020-10-14T13:32:04Z</dcterms:created>
  <dcterms:modified xsi:type="dcterms:W3CDTF">2024-08-27T08:29:22Z</dcterms:modified>
</cp:coreProperties>
</file>