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4289" r:id="rId30"/>
  </p:sldIdLst>
  <p:sldSz cx="12192000" cy="6858000"/>
  <p:notesSz cx="6858000" cy="9144000"/>
  <p:embeddedFontLst>
    <p:embeddedFont>
      <p:font typeface="Montserrat Light" panose="00000400000000000000" pitchFamily="2" charset="-18"/>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aY8ByA/WuzriChMegbi9+Q6T3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D6EBBB"/>
    <a:srgbClr val="6A972D"/>
    <a:srgbClr val="9FDADF"/>
    <a:srgbClr val="34969E"/>
    <a:srgbClr val="55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fb70a8396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efb70a8396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2efb70a8396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8" name="Google Shape;5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5" name="Google Shape;5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5"/>
          <p:cNvSpPr/>
          <p:nvPr/>
        </p:nvSpPr>
        <p:spPr>
          <a:xfrm>
            <a:off x="477385" y="748834"/>
            <a:ext cx="5335251"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5"/>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5"/>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5"/>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5"/>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5"/>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5"/>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p45"/>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52" name="Google Shape;152;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5"/>
          <p:cNvGrpSpPr/>
          <p:nvPr/>
        </p:nvGrpSpPr>
        <p:grpSpPr>
          <a:xfrm>
            <a:off x="9031059" y="445499"/>
            <a:ext cx="2735993" cy="679345"/>
            <a:chOff x="0" y="0"/>
            <a:chExt cx="2301694" cy="571500"/>
          </a:xfrm>
        </p:grpSpPr>
        <p:sp>
          <p:nvSpPr>
            <p:cNvPr id="156" name="Google Shape;156;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5"/>
            <p:cNvPicPr preferRelativeResize="0"/>
            <p:nvPr/>
          </p:nvPicPr>
          <p:blipFill rotWithShape="1">
            <a:blip r:embed="rId3">
              <a:alphaModFix/>
            </a:blip>
            <a:srcRect r="44449"/>
            <a:stretch/>
          </p:blipFill>
          <p:spPr>
            <a:xfrm>
              <a:off x="312965" y="96237"/>
              <a:ext cx="1675765" cy="384810"/>
            </a:xfrm>
            <a:prstGeom prst="rect">
              <a:avLst/>
            </a:prstGeom>
            <a:noFill/>
            <a:ln>
              <a:noFill/>
            </a:ln>
          </p:spPr>
        </p:pic>
      </p:grpSp>
      <p:sp>
        <p:nvSpPr>
          <p:cNvPr id="158" name="Google Shape;158;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6"/>
          <p:cNvGrpSpPr/>
          <p:nvPr/>
        </p:nvGrpSpPr>
        <p:grpSpPr>
          <a:xfrm>
            <a:off x="9236842" y="286604"/>
            <a:ext cx="2735993" cy="679345"/>
            <a:chOff x="0" y="0"/>
            <a:chExt cx="2301694" cy="571500"/>
          </a:xfrm>
        </p:grpSpPr>
        <p:sp>
          <p:nvSpPr>
            <p:cNvPr id="166" name="Google Shape;166;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46"/>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68" name="Google Shape;168;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6"/>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6"/>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71" name="Google Shape;171;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8"/>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9"/>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9"/>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50"/>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5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50"/>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50"/>
          <p:cNvPicPr preferRelativeResize="0"/>
          <p:nvPr/>
        </p:nvPicPr>
        <p:blipFill rotWithShape="1">
          <a:blip r:embed="rId2">
            <a:alphaModFix/>
          </a:blip>
          <a:srcRect l="-18315" t="15976" r="29196" b="11083"/>
          <a:stretch/>
        </p:blipFill>
        <p:spPr>
          <a:xfrm>
            <a:off x="3752900" y="1247613"/>
            <a:ext cx="8439100" cy="5375657"/>
          </a:xfrm>
          <a:prstGeom prst="rect">
            <a:avLst/>
          </a:prstGeom>
          <a:noFill/>
          <a:ln>
            <a:noFill/>
          </a:ln>
        </p:spPr>
      </p:pic>
      <p:sp>
        <p:nvSpPr>
          <p:cNvPr id="190" name="Google Shape;190;p50"/>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5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95717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6"/>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3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6"/>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49" name="Google Shape;49;p36"/>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0" name="Google Shape;50;p36"/>
          <p:cNvGrpSpPr/>
          <p:nvPr/>
        </p:nvGrpSpPr>
        <p:grpSpPr>
          <a:xfrm>
            <a:off x="482255" y="3109382"/>
            <a:ext cx="6917577" cy="2914086"/>
            <a:chOff x="1202708" y="6807724"/>
            <a:chExt cx="6270636" cy="2641557"/>
          </a:xfrm>
        </p:grpSpPr>
        <p:grpSp>
          <p:nvGrpSpPr>
            <p:cNvPr id="51" name="Google Shape;51;p36"/>
            <p:cNvGrpSpPr/>
            <p:nvPr/>
          </p:nvGrpSpPr>
          <p:grpSpPr>
            <a:xfrm>
              <a:off x="2348838" y="6807724"/>
              <a:ext cx="1249545" cy="2223620"/>
              <a:chOff x="2348838" y="6807724"/>
              <a:chExt cx="1249545" cy="2223620"/>
            </a:xfrm>
          </p:grpSpPr>
          <p:sp>
            <p:nvSpPr>
              <p:cNvPr id="52" name="Google Shape;52;p36"/>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6"/>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6"/>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6"/>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36"/>
              <p:cNvGrpSpPr/>
              <p:nvPr/>
            </p:nvGrpSpPr>
            <p:grpSpPr>
              <a:xfrm>
                <a:off x="2483956" y="6807724"/>
                <a:ext cx="738321" cy="802017"/>
                <a:chOff x="2483956" y="6807724"/>
                <a:chExt cx="738321" cy="802017"/>
              </a:xfrm>
            </p:grpSpPr>
            <p:sp>
              <p:nvSpPr>
                <p:cNvPr id="57" name="Google Shape;57;p36"/>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6"/>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6"/>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0" name="Google Shape;60;p36"/>
            <p:cNvGrpSpPr/>
            <p:nvPr/>
          </p:nvGrpSpPr>
          <p:grpSpPr>
            <a:xfrm>
              <a:off x="1202708" y="6848940"/>
              <a:ext cx="6270636" cy="2600341"/>
              <a:chOff x="1202708" y="6848940"/>
              <a:chExt cx="6270636" cy="2600341"/>
            </a:xfrm>
          </p:grpSpPr>
          <p:sp>
            <p:nvSpPr>
              <p:cNvPr id="61" name="Google Shape;61;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3" name="Google Shape;63;p36"/>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7"/>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7"/>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7"/>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70" name="Google Shape;70;p37"/>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8"/>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8"/>
          <p:cNvGrpSpPr/>
          <p:nvPr/>
        </p:nvGrpSpPr>
        <p:grpSpPr>
          <a:xfrm>
            <a:off x="4054161" y="721803"/>
            <a:ext cx="7547911" cy="1674487"/>
            <a:chOff x="4061909" y="1565906"/>
            <a:chExt cx="7547911" cy="1882781"/>
          </a:xfrm>
        </p:grpSpPr>
        <p:cxnSp>
          <p:nvCxnSpPr>
            <p:cNvPr id="78" name="Google Shape;78;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8"/>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8"/>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8"/>
          <p:cNvGrpSpPr/>
          <p:nvPr/>
        </p:nvGrpSpPr>
        <p:grpSpPr>
          <a:xfrm>
            <a:off x="4054160" y="2644936"/>
            <a:ext cx="7547911" cy="1674487"/>
            <a:chOff x="4061909" y="1565906"/>
            <a:chExt cx="7547911" cy="1882781"/>
          </a:xfrm>
        </p:grpSpPr>
        <p:cxnSp>
          <p:nvCxnSpPr>
            <p:cNvPr id="87" name="Google Shape;87;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8"/>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8"/>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8"/>
          <p:cNvGrpSpPr/>
          <p:nvPr/>
        </p:nvGrpSpPr>
        <p:grpSpPr>
          <a:xfrm>
            <a:off x="4069658" y="4508733"/>
            <a:ext cx="7547911" cy="1674487"/>
            <a:chOff x="4061909" y="1565906"/>
            <a:chExt cx="7547911" cy="1882781"/>
          </a:xfrm>
        </p:grpSpPr>
        <p:cxnSp>
          <p:nvCxnSpPr>
            <p:cNvPr id="96" name="Google Shape;96;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8"/>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8"/>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1"/>
        <p:cNvGrpSpPr/>
        <p:nvPr/>
      </p:nvGrpSpPr>
      <p:grpSpPr>
        <a:xfrm>
          <a:off x="0" y="0"/>
          <a:ext cx="0" cy="0"/>
          <a:chOff x="0" y="0"/>
          <a:chExt cx="0" cy="0"/>
        </a:xfrm>
      </p:grpSpPr>
      <p:sp>
        <p:nvSpPr>
          <p:cNvPr id="102" name="Google Shape;102;p39"/>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9"/>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9"/>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9"/>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06"/>
        <p:cNvGrpSpPr/>
        <p:nvPr/>
      </p:nvGrpSpPr>
      <p:grpSpPr>
        <a:xfrm>
          <a:off x="0" y="0"/>
          <a:ext cx="0" cy="0"/>
          <a:chOff x="0" y="0"/>
          <a:chExt cx="0" cy="0"/>
        </a:xfrm>
      </p:grpSpPr>
      <p:sp>
        <p:nvSpPr>
          <p:cNvPr id="107" name="Google Shape;107;p40"/>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40"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109" name="Google Shape;109;p40"/>
          <p:cNvSpPr>
            <a:spLocks noGrp="1"/>
          </p:cNvSpPr>
          <p:nvPr>
            <p:ph type="pic" idx="2"/>
          </p:nvPr>
        </p:nvSpPr>
        <p:spPr>
          <a:xfrm>
            <a:off x="8912202" y="1246695"/>
            <a:ext cx="2444127" cy="4336988"/>
          </a:xfrm>
          <a:prstGeom prst="rect">
            <a:avLst/>
          </a:prstGeom>
          <a:solidFill>
            <a:srgbClr val="D8D8D8"/>
          </a:solidFill>
          <a:ln>
            <a:noFill/>
          </a:ln>
        </p:spPr>
      </p:sp>
      <p:sp>
        <p:nvSpPr>
          <p:cNvPr id="110" name="Google Shape;110;p4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 name="Google Shape;123;p42"/>
          <p:cNvGrpSpPr/>
          <p:nvPr/>
        </p:nvGrpSpPr>
        <p:grpSpPr>
          <a:xfrm>
            <a:off x="309236" y="3028352"/>
            <a:ext cx="6499866" cy="2738122"/>
            <a:chOff x="1202708" y="6807724"/>
            <a:chExt cx="6270636" cy="2641557"/>
          </a:xfrm>
        </p:grpSpPr>
        <p:grpSp>
          <p:nvGrpSpPr>
            <p:cNvPr id="124" name="Google Shape;124;p42"/>
            <p:cNvGrpSpPr/>
            <p:nvPr/>
          </p:nvGrpSpPr>
          <p:grpSpPr>
            <a:xfrm>
              <a:off x="2348838" y="6807724"/>
              <a:ext cx="1249545" cy="2223620"/>
              <a:chOff x="2348838" y="6807724"/>
              <a:chExt cx="1249545" cy="2223620"/>
            </a:xfrm>
          </p:grpSpPr>
          <p:sp>
            <p:nvSpPr>
              <p:cNvPr id="125" name="Google Shape;125;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9" name="Google Shape;129;p42"/>
              <p:cNvGrpSpPr/>
              <p:nvPr/>
            </p:nvGrpSpPr>
            <p:grpSpPr>
              <a:xfrm>
                <a:off x="2483956" y="6807724"/>
                <a:ext cx="738321" cy="802017"/>
                <a:chOff x="2483956" y="6807724"/>
                <a:chExt cx="738321" cy="802017"/>
              </a:xfrm>
            </p:grpSpPr>
            <p:sp>
              <p:nvSpPr>
                <p:cNvPr id="130" name="Google Shape;130;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33" name="Google Shape;133;p42"/>
            <p:cNvGrpSpPr/>
            <p:nvPr/>
          </p:nvGrpSpPr>
          <p:grpSpPr>
            <a:xfrm>
              <a:off x="1202708" y="6848940"/>
              <a:ext cx="6270636" cy="2600341"/>
              <a:chOff x="1202708" y="6848940"/>
              <a:chExt cx="6270636" cy="2600341"/>
            </a:xfrm>
          </p:grpSpPr>
          <p:sp>
            <p:nvSpPr>
              <p:cNvPr id="134" name="Google Shape;134;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6" name="Google Shape;136;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B5CFEB40-1220-4238-862C-C886346A5294}"/>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EDDDA138-8329-AE5A-A7B1-55239543468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4B848362-1636-0B96-8FD5-24698C6EB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40" name="Google Shape;140;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41" name="Google Shape;141;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EU DARE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42" name="Google Shape;142;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45" name="Google Shape;145;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9">
            <a:alphaModFix/>
          </a:blip>
          <a:srcRect l="5742" t="75046" r="6485" b="13954"/>
          <a:stretch/>
        </p:blipFill>
        <p:spPr>
          <a:xfrm>
            <a:off x="8124669" y="6375621"/>
            <a:ext cx="3540279" cy="252000"/>
          </a:xfrm>
          <a:prstGeom prst="rect">
            <a:avLst/>
          </a:prstGeom>
          <a:noFill/>
          <a:ln>
            <a:noFill/>
          </a:ln>
        </p:spPr>
      </p:pic>
      <p:sp>
        <p:nvSpPr>
          <p:cNvPr id="11" name="Google Shape;11;p33"/>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65154672_Sustainable_Water_Management_Practices_for_Intensified_Agriculture" TargetMode="External"/><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371232800_Use_of_Treated_Sewage_or_wastewater_as_an_Irrigation_Water_for_Agricultural_Purposes-_Environmental_Health_and_Economic_Impac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wwfbalticfarmer.org/bsfya-denmark-201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221078431500074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researchgate.net/publication/235704197_Crop_evapotranspiration-Guidelines_for_computing_crop_water_requirements-FAO_Irrigation_and_drainage_paper_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Správa vodních zdrojů</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6</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9"/>
          <p:cNvGrpSpPr/>
          <p:nvPr/>
        </p:nvGrpSpPr>
        <p:grpSpPr>
          <a:xfrm>
            <a:off x="1047750" y="666751"/>
            <a:ext cx="10555133" cy="5524498"/>
            <a:chOff x="-60288" y="-52915"/>
            <a:chExt cx="10555133" cy="5524498"/>
          </a:xfrm>
        </p:grpSpPr>
        <p:sp>
          <p:nvSpPr>
            <p:cNvPr id="361" name="Google Shape;361;p9"/>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txBox="1"/>
            <p:nvPr/>
          </p:nvSpPr>
          <p:spPr>
            <a:xfrm>
              <a:off x="1595910" y="329789"/>
              <a:ext cx="3699671"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Klimatické parametry</a:t>
              </a:r>
              <a:endParaRPr sz="2600" b="1" i="0" u="none" strike="noStrike" cap="none" dirty="0">
                <a:latin typeface="Arial"/>
                <a:ea typeface="Arial"/>
                <a:cs typeface="Arial"/>
                <a:sym typeface="Arial"/>
              </a:endParaRPr>
            </a:p>
          </p:txBody>
        </p:sp>
        <p:sp>
          <p:nvSpPr>
            <p:cNvPr id="363" name="Google Shape;363;p9"/>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9"/>
            <p:cNvSpPr txBox="1"/>
            <p:nvPr/>
          </p:nvSpPr>
          <p:spPr>
            <a:xfrm>
              <a:off x="806384" y="1072536"/>
              <a:ext cx="3887664" cy="4399047"/>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Zásadní pro místní a regionální zavlažovací programy.</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1" i="0" u="none" strike="noStrike" cap="none" dirty="0" err="1">
                  <a:latin typeface="Calibri"/>
                  <a:ea typeface="Calibri"/>
                  <a:cs typeface="Calibri"/>
                  <a:sym typeface="Calibri"/>
                </a:rPr>
                <a:t>Referenční</a:t>
              </a:r>
              <a:r>
                <a:rPr lang="en-GB" sz="2100" b="1" i="0" u="none" strike="noStrike" cap="none" dirty="0">
                  <a:latin typeface="Calibri"/>
                  <a:ea typeface="Calibri"/>
                  <a:cs typeface="Calibri"/>
                  <a:sym typeface="Calibri"/>
                </a:rPr>
                <a:t> </a:t>
              </a:r>
              <a:r>
                <a:rPr lang="en-GB" sz="2100" b="1" i="0" u="none" strike="noStrike" cap="none" dirty="0" err="1">
                  <a:latin typeface="Calibri"/>
                  <a:ea typeface="Calibri"/>
                  <a:cs typeface="Calibri"/>
                  <a:sym typeface="Calibri"/>
                </a:rPr>
                <a:t>evapotranspirace</a:t>
              </a:r>
              <a:r>
                <a:rPr lang="cs-CZ" sz="2100" b="1" i="0" u="none" strike="noStrike" cap="none" dirty="0">
                  <a:latin typeface="Calibri"/>
                  <a:ea typeface="Calibri"/>
                  <a:cs typeface="Calibri"/>
                  <a:sym typeface="Calibri"/>
                </a:rPr>
                <a:t>:</a:t>
              </a:r>
              <a:r>
                <a:rPr lang="en-GB" sz="2100" b="1" i="0" u="none" strike="noStrike" cap="none" dirty="0">
                  <a:latin typeface="Calibri"/>
                  <a:ea typeface="Calibri"/>
                  <a:cs typeface="Calibri"/>
                  <a:sym typeface="Calibri"/>
                </a:rPr>
                <a:t> </a:t>
              </a:r>
              <a:r>
                <a:rPr lang="en-GB" sz="2100" b="0" i="0" u="none" strike="noStrike" cap="none" dirty="0" err="1">
                  <a:latin typeface="Calibri"/>
                  <a:ea typeface="Calibri"/>
                  <a:cs typeface="Calibri"/>
                  <a:sym typeface="Calibri"/>
                </a:rPr>
                <a:t>Odhad</a:t>
              </a:r>
              <a:r>
                <a:rPr lang="cs-CZ" sz="2100" b="0" i="0" u="none" strike="noStrike" cap="none" dirty="0" err="1">
                  <a:latin typeface="Calibri"/>
                  <a:ea typeface="Calibri"/>
                  <a:cs typeface="Calibri"/>
                  <a:sym typeface="Calibri"/>
                </a:rPr>
                <a:t>ována</a:t>
              </a:r>
              <a:r>
                <a:rPr lang="en-GB" sz="2100" b="0" i="0" u="none" strike="noStrike" cap="none" dirty="0">
                  <a:latin typeface="Calibri"/>
                  <a:ea typeface="Calibri"/>
                  <a:cs typeface="Calibri"/>
                  <a:sym typeface="Calibri"/>
                </a:rPr>
                <a:t> na základě údajů o počasí a empirických rovnic s místní kalibrací.</a:t>
              </a:r>
              <a:endParaRPr sz="2100" b="0" i="0" u="none" strike="noStrike" cap="none" dirty="0">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Calibri"/>
                <a:buChar char="•"/>
              </a:pPr>
              <a:r>
                <a:rPr lang="en-GB" sz="2100" b="1" i="0" u="none" strike="noStrike" cap="none" dirty="0" err="1">
                  <a:latin typeface="Calibri"/>
                  <a:ea typeface="Calibri"/>
                  <a:cs typeface="Calibri"/>
                  <a:sym typeface="Calibri"/>
                </a:rPr>
                <a:t>Evapotranspirace</a:t>
              </a:r>
              <a:r>
                <a:rPr lang="en-GB" sz="2100" b="1" i="0" u="none" strike="noStrike" cap="none" dirty="0">
                  <a:latin typeface="Calibri"/>
                  <a:ea typeface="Calibri"/>
                  <a:cs typeface="Calibri"/>
                  <a:sym typeface="Calibri"/>
                </a:rPr>
                <a:t> </a:t>
              </a:r>
              <a:r>
                <a:rPr lang="en-GB" sz="2100" b="1" i="0" u="none" strike="noStrike" cap="none" dirty="0" err="1">
                  <a:latin typeface="Calibri"/>
                  <a:ea typeface="Calibri"/>
                  <a:cs typeface="Calibri"/>
                  <a:sym typeface="Calibri"/>
                </a:rPr>
                <a:t>plodin</a:t>
              </a:r>
              <a:r>
                <a:rPr lang="cs-CZ" sz="2100" b="1" i="0" u="none" strike="noStrike" cap="none" dirty="0">
                  <a:latin typeface="Calibri"/>
                  <a:ea typeface="Calibri"/>
                  <a:cs typeface="Calibri"/>
                  <a:sym typeface="Calibri"/>
                </a:rPr>
                <a:t>:</a:t>
              </a:r>
              <a:r>
                <a:rPr lang="en-GB" sz="2100" b="1" i="0" u="none" strike="noStrike" cap="none" dirty="0">
                  <a:latin typeface="Calibri"/>
                  <a:ea typeface="Calibri"/>
                  <a:cs typeface="Calibri"/>
                  <a:sym typeface="Calibri"/>
                </a:rPr>
                <a:t> </a:t>
              </a:r>
              <a:r>
                <a:rPr lang="en-GB" sz="2100" b="0" i="0" u="none" strike="noStrike" cap="none" dirty="0" err="1">
                  <a:latin typeface="Calibri"/>
                  <a:ea typeface="Calibri"/>
                  <a:cs typeface="Calibri"/>
                  <a:sym typeface="Calibri"/>
                </a:rPr>
                <a:t>Vypočít</a:t>
              </a:r>
              <a:r>
                <a:rPr lang="cs-CZ" sz="2100" b="0" i="0" u="none" strike="noStrike" cap="none" dirty="0" err="1">
                  <a:latin typeface="Calibri"/>
                  <a:ea typeface="Calibri"/>
                  <a:cs typeface="Calibri"/>
                  <a:sym typeface="Calibri"/>
                </a:rPr>
                <a:t>ána</a:t>
              </a:r>
              <a:r>
                <a:rPr lang="en-GB" sz="2100" b="0" i="0" u="none" strike="noStrike" cap="none" dirty="0">
                  <a:latin typeface="Calibri"/>
                  <a:ea typeface="Calibri"/>
                  <a:cs typeface="Calibri"/>
                  <a:sym typeface="Calibri"/>
                </a:rPr>
                <a:t> pomocí koeficientů specifických pro jednotlivé plodiny.</a:t>
              </a:r>
              <a:endParaRPr sz="2100" b="0" i="0" u="none" strike="noStrike" cap="none" dirty="0">
                <a:latin typeface="Arial"/>
                <a:ea typeface="Arial"/>
                <a:cs typeface="Arial"/>
                <a:sym typeface="Arial"/>
              </a:endParaRPr>
            </a:p>
          </p:txBody>
        </p:sp>
        <p:sp>
          <p:nvSpPr>
            <p:cNvPr id="365" name="Google Shape;365;p9"/>
            <p:cNvSpPr/>
            <p:nvPr/>
          </p:nvSpPr>
          <p:spPr>
            <a:xfrm>
              <a:off x="-60288" y="-52915"/>
              <a:ext cx="1609419" cy="1630521"/>
            </a:xfrm>
            <a:prstGeom prst="rect">
              <a:avLst/>
            </a:prstGeom>
            <a:blipFill rotWithShape="1">
              <a:blip r:embed="rId3">
                <a:alphaModFix/>
              </a:blip>
              <a:stretch>
                <a:fillRect l="-24995" r="-24994"/>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6365635" y="359218"/>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Bilance půdy a vody</a:t>
              </a:r>
              <a:endParaRPr sz="2600" b="1" i="0" u="none" strike="noStrike" cap="none" dirty="0">
                <a:latin typeface="Arial"/>
                <a:ea typeface="Arial"/>
                <a:cs typeface="Arial"/>
                <a:sym typeface="Arial"/>
              </a:endParaRPr>
            </a:p>
          </p:txBody>
        </p:sp>
        <p:sp>
          <p:nvSpPr>
            <p:cNvPr id="368" name="Google Shape;368;p9"/>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9"/>
            <p:cNvSpPr txBox="1"/>
            <p:nvPr/>
          </p:nvSpPr>
          <p:spPr>
            <a:xfrm>
              <a:off x="6209030" y="1072537"/>
              <a:ext cx="3699671" cy="4399046"/>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Rovnováha mezi vodou v půdě a vodou přitékající/odtékající.</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Arial"/>
                <a:buChar char="•"/>
              </a:pPr>
              <a:r>
                <a:rPr lang="en-GB" sz="2100" b="0" i="0" u="none" strike="noStrike" cap="none" dirty="0">
                  <a:latin typeface="Calibri"/>
                  <a:ea typeface="Calibri"/>
                  <a:cs typeface="Calibri"/>
                  <a:sym typeface="Calibri"/>
                </a:rPr>
                <a:t>Vhodné pro různá zemědělská prostředí, od malých farem až po regionální systémy.</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Vysoká efektivita, závislost na technologickém pokroku a podpůrných službách.</a:t>
              </a:r>
              <a:endParaRPr sz="2100" b="0" i="0" u="none" strike="noStrike" cap="none" dirty="0">
                <a:latin typeface="Calibri"/>
                <a:ea typeface="Calibri"/>
                <a:cs typeface="Calibri"/>
                <a:sym typeface="Calibri"/>
              </a:endParaRPr>
            </a:p>
          </p:txBody>
        </p:sp>
        <p:sp>
          <p:nvSpPr>
            <p:cNvPr id="370" name="Google Shape;370;p9"/>
            <p:cNvSpPr/>
            <p:nvPr/>
          </p:nvSpPr>
          <p:spPr>
            <a:xfrm>
              <a:off x="5342360" y="-52915"/>
              <a:ext cx="1609418" cy="1630521"/>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D92DDFB-BF09-DFEE-8DA2-8441EA4AA0D9}"/>
              </a:ext>
            </a:extLst>
          </p:cNvPr>
          <p:cNvGrpSpPr/>
          <p:nvPr/>
        </p:nvGrpSpPr>
        <p:grpSpPr>
          <a:xfrm rot="3730759">
            <a:off x="673028" y="5041788"/>
            <a:ext cx="949887" cy="1163493"/>
            <a:chOff x="7602444" y="4967675"/>
            <a:chExt cx="483620" cy="592374"/>
          </a:xfrm>
        </p:grpSpPr>
        <p:grpSp>
          <p:nvGrpSpPr>
            <p:cNvPr id="3" name="Google Shape;301;p5">
              <a:extLst>
                <a:ext uri="{FF2B5EF4-FFF2-40B4-BE49-F238E27FC236}">
                  <a16:creationId xmlns:a16="http://schemas.microsoft.com/office/drawing/2014/main" id="{2FC02B03-C2FC-943F-CB75-A4BD6ED4AF4C}"/>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601D40E9-F346-2DDF-5F70-37B8312FB42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D5569BE2-ED26-87C2-7773-D7ECCB3FE21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145CF245-EAAF-7644-F0F0-207E73020E56}"/>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9AF47E00-E150-F73E-7217-2723AE231060}"/>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25138E96-C093-EFBA-655E-456A123723B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6568F056-87C5-EF66-65AC-02C3887255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Přesné zavlažování</a:t>
            </a:r>
            <a:endParaRPr/>
          </a:p>
        </p:txBody>
      </p:sp>
      <p:sp>
        <p:nvSpPr>
          <p:cNvPr id="377" name="Google Shape;377;p1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11"/>
          <p:cNvGrpSpPr/>
          <p:nvPr/>
        </p:nvGrpSpPr>
        <p:grpSpPr>
          <a:xfrm>
            <a:off x="1123950" y="1111216"/>
            <a:ext cx="6933528" cy="4097519"/>
            <a:chOff x="0" y="396463"/>
            <a:chExt cx="7058123" cy="4097519"/>
          </a:xfrm>
          <a:solidFill>
            <a:srgbClr val="8DC641"/>
          </a:solidFill>
        </p:grpSpPr>
        <p:sp>
          <p:nvSpPr>
            <p:cNvPr id="383" name="Google Shape;383;p11"/>
            <p:cNvSpPr/>
            <p:nvPr/>
          </p:nvSpPr>
          <p:spPr>
            <a:xfrm>
              <a:off x="0" y="39646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4" name="Google Shape;384;p11"/>
            <p:cNvSpPr txBox="1"/>
            <p:nvPr/>
          </p:nvSpPr>
          <p:spPr>
            <a:xfrm>
              <a:off x="64425" y="46088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dirty="0">
                  <a:latin typeface="Calibri"/>
                  <a:ea typeface="Calibri"/>
                  <a:cs typeface="Calibri"/>
                  <a:sym typeface="Calibri"/>
                </a:rPr>
                <a:t>Přesné zavlažování </a:t>
              </a:r>
              <a:r>
                <a:rPr lang="en-GB" sz="2400" b="0" i="0" u="none" strike="noStrike" cap="none" dirty="0">
                  <a:latin typeface="Calibri"/>
                  <a:ea typeface="Calibri"/>
                  <a:cs typeface="Calibri"/>
                  <a:sym typeface="Calibri"/>
                </a:rPr>
                <a:t>dodává vláhu přímo k plodinám v malých množstvích, kdy je to potřeba, a přesně tak podporuje potřeby plodin.</a:t>
              </a:r>
              <a:endParaRPr sz="1400" b="0" i="0" u="none" strike="noStrike" cap="none" dirty="0">
                <a:latin typeface="Arial"/>
                <a:ea typeface="Arial"/>
                <a:cs typeface="Arial"/>
                <a:sym typeface="Arial"/>
              </a:endParaRPr>
            </a:p>
          </p:txBody>
        </p:sp>
        <p:sp>
          <p:nvSpPr>
            <p:cNvPr id="385" name="Google Shape;385;p11"/>
            <p:cNvSpPr/>
            <p:nvPr/>
          </p:nvSpPr>
          <p:spPr>
            <a:xfrm>
              <a:off x="0" y="178534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6" name="Google Shape;386;p11"/>
            <p:cNvSpPr txBox="1"/>
            <p:nvPr/>
          </p:nvSpPr>
          <p:spPr>
            <a:xfrm>
              <a:off x="64425" y="184976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latin typeface="Calibri"/>
                  <a:ea typeface="Calibri"/>
                  <a:cs typeface="Calibri"/>
                  <a:sym typeface="Calibri"/>
                </a:rPr>
                <a:t>Systém zajišťuje, že plodiny dostávají </a:t>
              </a:r>
              <a:r>
                <a:rPr lang="en-GB" sz="2400" b="1" i="0" u="none" strike="noStrike" cap="none" dirty="0">
                  <a:latin typeface="Calibri"/>
                  <a:ea typeface="Calibri"/>
                  <a:cs typeface="Calibri"/>
                  <a:sym typeface="Calibri"/>
                </a:rPr>
                <a:t>vodu a živiny ve </a:t>
              </a:r>
              <a:r>
                <a:rPr lang="en-GB" sz="2400" b="0" i="0" u="none" strike="noStrike" cap="none" dirty="0">
                  <a:latin typeface="Calibri"/>
                  <a:ea typeface="Calibri"/>
                  <a:cs typeface="Calibri"/>
                  <a:sym typeface="Calibri"/>
                </a:rPr>
                <a:t>správný čas, na správném místě a v optimálním množství, což podporuje jejich růst a vývoj.</a:t>
              </a:r>
              <a:endParaRPr sz="2400" b="0" i="0" u="none" strike="noStrike" cap="none" dirty="0">
                <a:latin typeface="Calibri"/>
                <a:ea typeface="Calibri"/>
                <a:cs typeface="Calibri"/>
                <a:sym typeface="Calibri"/>
              </a:endParaRPr>
            </a:p>
          </p:txBody>
        </p:sp>
        <p:sp>
          <p:nvSpPr>
            <p:cNvPr id="387" name="Google Shape;387;p11"/>
            <p:cNvSpPr/>
            <p:nvPr/>
          </p:nvSpPr>
          <p:spPr>
            <a:xfrm>
              <a:off x="0" y="317422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8" name="Google Shape;388;p11"/>
            <p:cNvSpPr txBox="1"/>
            <p:nvPr/>
          </p:nvSpPr>
          <p:spPr>
            <a:xfrm>
              <a:off x="64425" y="323864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latin typeface="Calibri"/>
                  <a:ea typeface="Calibri"/>
                  <a:cs typeface="Calibri"/>
                  <a:sym typeface="Calibri"/>
                </a:rPr>
                <a:t>Přesné systémy </a:t>
              </a:r>
              <a:r>
                <a:rPr lang="en-GB" sz="2400" b="1" i="0" u="none" strike="noStrike" cap="none" dirty="0">
                  <a:latin typeface="Calibri"/>
                  <a:ea typeface="Calibri"/>
                  <a:cs typeface="Calibri"/>
                  <a:sym typeface="Calibri"/>
                </a:rPr>
                <a:t>dodávají vodu přímo do kořenové zóny, </a:t>
              </a:r>
              <a:r>
                <a:rPr lang="en-GB" sz="2400" b="0" i="0" u="none" strike="noStrike" cap="none" dirty="0">
                  <a:latin typeface="Calibri"/>
                  <a:ea typeface="Calibri"/>
                  <a:cs typeface="Calibri"/>
                  <a:sym typeface="Calibri"/>
                </a:rPr>
                <a:t>čímž minimalizují plýtvání a maximalizují její využití.</a:t>
              </a:r>
              <a:endParaRPr sz="2400" b="0" i="0" u="none" strike="noStrike" cap="none" dirty="0">
                <a:latin typeface="Calibri"/>
                <a:ea typeface="Calibri"/>
                <a:cs typeface="Calibri"/>
                <a:sym typeface="Calibri"/>
              </a:endParaRPr>
            </a:p>
          </p:txBody>
        </p:sp>
      </p:grpSp>
      <p:pic>
        <p:nvPicPr>
          <p:cNvPr id="389" name="Google Shape;389;p11" descr="A irrigation system spraying plants&#10;&#10;Description automatically generated"/>
          <p:cNvPicPr preferRelativeResize="0">
            <a:picLocks noGrp="1"/>
          </p:cNvPicPr>
          <p:nvPr>
            <p:ph type="pic" idx="2"/>
          </p:nvPr>
        </p:nvPicPr>
        <p:blipFill rotWithShape="1">
          <a:blip r:embed="rId3">
            <a:alphaModFix/>
          </a:blip>
          <a:srcRect l="31180" r="31180"/>
          <a:stretch/>
        </p:blipFill>
        <p:spPr>
          <a:xfrm>
            <a:off x="8912202" y="1246695"/>
            <a:ext cx="2444127" cy="43369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12"/>
          <p:cNvGrpSpPr/>
          <p:nvPr/>
        </p:nvGrpSpPr>
        <p:grpSpPr>
          <a:xfrm>
            <a:off x="0" y="31275"/>
            <a:ext cx="3199156" cy="2005533"/>
            <a:chOff x="0" y="286255"/>
            <a:chExt cx="3199156" cy="2005533"/>
          </a:xfrm>
        </p:grpSpPr>
        <p:sp>
          <p:nvSpPr>
            <p:cNvPr id="395" name="Google Shape;395;p12"/>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6" name="Google Shape;396;p12"/>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7" name="Google Shape;397;p12"/>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8" name="Google Shape;398;p12"/>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399" name="Google Shape;399;p12"/>
          <p:cNvSpPr/>
          <p:nvPr/>
        </p:nvSpPr>
        <p:spPr>
          <a:xfrm>
            <a:off x="7218217" y="2242599"/>
            <a:ext cx="1520496" cy="1710292"/>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0" name="Google Shape;400;p12"/>
          <p:cNvSpPr/>
          <p:nvPr/>
        </p:nvSpPr>
        <p:spPr>
          <a:xfrm>
            <a:off x="4603614" y="2242599"/>
            <a:ext cx="1520496" cy="1710292"/>
          </a:xfrm>
          <a:custGeom>
            <a:avLst/>
            <a:gdLst/>
            <a:ahLst/>
            <a:cxnLst/>
            <a:rect l="l" t="t" r="r" b="b"/>
            <a:pathLst>
              <a:path w="3180" h="3577" extrusionOk="0">
                <a:moveTo>
                  <a:pt x="1734" y="83"/>
                </a:moveTo>
                <a:lnTo>
                  <a:pt x="1734" y="83"/>
                </a:lnTo>
                <a:cubicBezTo>
                  <a:pt x="1660" y="0"/>
                  <a:pt x="1528" y="0"/>
                  <a:pt x="1453"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79" y="2445"/>
                  <a:pt x="3179"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1" name="Google Shape;401;p12"/>
          <p:cNvSpPr/>
          <p:nvPr/>
        </p:nvSpPr>
        <p:spPr>
          <a:xfrm>
            <a:off x="2191537" y="2888791"/>
            <a:ext cx="991169" cy="858309"/>
          </a:xfrm>
          <a:custGeom>
            <a:avLst/>
            <a:gdLst/>
            <a:ahLst/>
            <a:cxnLst/>
            <a:rect l="l" t="t" r="r" b="b"/>
            <a:pathLst>
              <a:path w="2074" h="1793" extrusionOk="0">
                <a:moveTo>
                  <a:pt x="1941" y="520"/>
                </a:moveTo>
                <a:lnTo>
                  <a:pt x="1941" y="520"/>
                </a:lnTo>
                <a:cubicBezTo>
                  <a:pt x="1850" y="421"/>
                  <a:pt x="1726" y="372"/>
                  <a:pt x="1577" y="363"/>
                </a:cubicBezTo>
                <a:cubicBezTo>
                  <a:pt x="1734" y="99"/>
                  <a:pt x="1734" y="99"/>
                  <a:pt x="1734" y="99"/>
                </a:cubicBezTo>
                <a:cubicBezTo>
                  <a:pt x="1751" y="74"/>
                  <a:pt x="1751" y="41"/>
                  <a:pt x="1726" y="16"/>
                </a:cubicBezTo>
                <a:cubicBezTo>
                  <a:pt x="1701" y="0"/>
                  <a:pt x="1668" y="0"/>
                  <a:pt x="1644" y="25"/>
                </a:cubicBezTo>
                <a:cubicBezTo>
                  <a:pt x="1396" y="264"/>
                  <a:pt x="1396" y="264"/>
                  <a:pt x="1396" y="264"/>
                </a:cubicBezTo>
                <a:cubicBezTo>
                  <a:pt x="1322" y="223"/>
                  <a:pt x="1239" y="198"/>
                  <a:pt x="1148" y="198"/>
                </a:cubicBezTo>
                <a:cubicBezTo>
                  <a:pt x="933" y="198"/>
                  <a:pt x="743" y="339"/>
                  <a:pt x="686" y="545"/>
                </a:cubicBezTo>
                <a:cubicBezTo>
                  <a:pt x="652" y="537"/>
                  <a:pt x="611" y="528"/>
                  <a:pt x="570" y="528"/>
                </a:cubicBezTo>
                <a:cubicBezTo>
                  <a:pt x="454" y="528"/>
                  <a:pt x="347" y="553"/>
                  <a:pt x="265" y="594"/>
                </a:cubicBezTo>
                <a:cubicBezTo>
                  <a:pt x="182" y="636"/>
                  <a:pt x="116" y="693"/>
                  <a:pt x="74" y="768"/>
                </a:cubicBezTo>
                <a:cubicBezTo>
                  <a:pt x="0" y="900"/>
                  <a:pt x="0" y="1057"/>
                  <a:pt x="74" y="1181"/>
                </a:cubicBezTo>
                <a:cubicBezTo>
                  <a:pt x="149" y="1313"/>
                  <a:pt x="306" y="1396"/>
                  <a:pt x="496" y="1396"/>
                </a:cubicBezTo>
                <a:cubicBezTo>
                  <a:pt x="966" y="1396"/>
                  <a:pt x="966" y="1396"/>
                  <a:pt x="966" y="1396"/>
                </a:cubicBezTo>
                <a:cubicBezTo>
                  <a:pt x="768" y="1701"/>
                  <a:pt x="768" y="1701"/>
                  <a:pt x="768" y="1701"/>
                </a:cubicBezTo>
                <a:cubicBezTo>
                  <a:pt x="752" y="1726"/>
                  <a:pt x="760" y="1759"/>
                  <a:pt x="785" y="1783"/>
                </a:cubicBezTo>
                <a:cubicBezTo>
                  <a:pt x="793" y="1792"/>
                  <a:pt x="809" y="1792"/>
                  <a:pt x="818" y="1792"/>
                </a:cubicBezTo>
                <a:cubicBezTo>
                  <a:pt x="834" y="1792"/>
                  <a:pt x="851" y="1792"/>
                  <a:pt x="859" y="1775"/>
                </a:cubicBezTo>
                <a:cubicBezTo>
                  <a:pt x="1280" y="1396"/>
                  <a:pt x="1280" y="1396"/>
                  <a:pt x="1280" y="1396"/>
                </a:cubicBezTo>
                <a:lnTo>
                  <a:pt x="1289" y="1396"/>
                </a:lnTo>
                <a:cubicBezTo>
                  <a:pt x="1437" y="1396"/>
                  <a:pt x="1437" y="1396"/>
                  <a:pt x="1437" y="1396"/>
                </a:cubicBezTo>
                <a:cubicBezTo>
                  <a:pt x="1627" y="1396"/>
                  <a:pt x="1792" y="1338"/>
                  <a:pt x="1908" y="1230"/>
                </a:cubicBezTo>
                <a:cubicBezTo>
                  <a:pt x="2015" y="1131"/>
                  <a:pt x="2073" y="999"/>
                  <a:pt x="2073" y="850"/>
                </a:cubicBezTo>
                <a:cubicBezTo>
                  <a:pt x="2073" y="726"/>
                  <a:pt x="2024" y="611"/>
                  <a:pt x="1941" y="520"/>
                </a:cubicBezTo>
                <a:close/>
                <a:moveTo>
                  <a:pt x="1569" y="487"/>
                </a:moveTo>
                <a:lnTo>
                  <a:pt x="1569" y="487"/>
                </a:lnTo>
                <a:cubicBezTo>
                  <a:pt x="1685" y="487"/>
                  <a:pt x="1784" y="528"/>
                  <a:pt x="1858" y="603"/>
                </a:cubicBezTo>
                <a:cubicBezTo>
                  <a:pt x="1875" y="619"/>
                  <a:pt x="1891" y="644"/>
                  <a:pt x="1908" y="669"/>
                </a:cubicBezTo>
                <a:lnTo>
                  <a:pt x="1908" y="669"/>
                </a:lnTo>
                <a:cubicBezTo>
                  <a:pt x="1396" y="669"/>
                  <a:pt x="1396" y="669"/>
                  <a:pt x="1396" y="669"/>
                </a:cubicBezTo>
                <a:cubicBezTo>
                  <a:pt x="1503" y="487"/>
                  <a:pt x="1503" y="487"/>
                  <a:pt x="1503" y="487"/>
                </a:cubicBezTo>
                <a:cubicBezTo>
                  <a:pt x="1528" y="487"/>
                  <a:pt x="1544" y="487"/>
                  <a:pt x="1569" y="487"/>
                </a:cubicBezTo>
                <a:close/>
                <a:moveTo>
                  <a:pt x="1041" y="1280"/>
                </a:moveTo>
                <a:lnTo>
                  <a:pt x="1041" y="1280"/>
                </a:lnTo>
                <a:cubicBezTo>
                  <a:pt x="496" y="1280"/>
                  <a:pt x="496" y="1280"/>
                  <a:pt x="496" y="1280"/>
                </a:cubicBezTo>
                <a:cubicBezTo>
                  <a:pt x="347" y="1280"/>
                  <a:pt x="231" y="1222"/>
                  <a:pt x="174" y="1123"/>
                </a:cubicBezTo>
                <a:cubicBezTo>
                  <a:pt x="124" y="1032"/>
                  <a:pt x="124" y="916"/>
                  <a:pt x="182" y="826"/>
                </a:cubicBezTo>
                <a:cubicBezTo>
                  <a:pt x="215" y="776"/>
                  <a:pt x="256" y="735"/>
                  <a:pt x="314" y="702"/>
                </a:cubicBezTo>
                <a:cubicBezTo>
                  <a:pt x="388" y="669"/>
                  <a:pt x="471" y="652"/>
                  <a:pt x="570" y="652"/>
                </a:cubicBezTo>
                <a:cubicBezTo>
                  <a:pt x="619" y="652"/>
                  <a:pt x="669" y="660"/>
                  <a:pt x="710" y="677"/>
                </a:cubicBezTo>
                <a:cubicBezTo>
                  <a:pt x="727" y="685"/>
                  <a:pt x="752" y="685"/>
                  <a:pt x="768" y="677"/>
                </a:cubicBezTo>
                <a:cubicBezTo>
                  <a:pt x="785" y="669"/>
                  <a:pt x="793" y="652"/>
                  <a:pt x="793" y="636"/>
                </a:cubicBezTo>
                <a:cubicBezTo>
                  <a:pt x="818" y="454"/>
                  <a:pt x="966" y="314"/>
                  <a:pt x="1148" y="314"/>
                </a:cubicBezTo>
                <a:cubicBezTo>
                  <a:pt x="1206" y="314"/>
                  <a:pt x="1256" y="330"/>
                  <a:pt x="1297" y="347"/>
                </a:cubicBezTo>
                <a:cubicBezTo>
                  <a:pt x="677" y="933"/>
                  <a:pt x="677" y="933"/>
                  <a:pt x="677" y="933"/>
                </a:cubicBezTo>
                <a:cubicBezTo>
                  <a:pt x="652" y="949"/>
                  <a:pt x="652" y="974"/>
                  <a:pt x="661" y="999"/>
                </a:cubicBezTo>
                <a:cubicBezTo>
                  <a:pt x="669" y="1024"/>
                  <a:pt x="694" y="1040"/>
                  <a:pt x="719" y="1040"/>
                </a:cubicBezTo>
                <a:cubicBezTo>
                  <a:pt x="1198" y="1040"/>
                  <a:pt x="1198" y="1040"/>
                  <a:pt x="1198" y="1040"/>
                </a:cubicBezTo>
                <a:cubicBezTo>
                  <a:pt x="1049" y="1280"/>
                  <a:pt x="1049" y="1280"/>
                  <a:pt x="1049" y="1280"/>
                </a:cubicBezTo>
                <a:cubicBezTo>
                  <a:pt x="1041" y="1280"/>
                  <a:pt x="1041" y="1280"/>
                  <a:pt x="1041" y="1280"/>
                </a:cubicBezTo>
                <a:close/>
                <a:moveTo>
                  <a:pt x="1363" y="1007"/>
                </a:moveTo>
                <a:lnTo>
                  <a:pt x="1363" y="1007"/>
                </a:lnTo>
                <a:cubicBezTo>
                  <a:pt x="1371" y="991"/>
                  <a:pt x="1371" y="966"/>
                  <a:pt x="1363" y="949"/>
                </a:cubicBezTo>
                <a:cubicBezTo>
                  <a:pt x="1355" y="933"/>
                  <a:pt x="1330" y="916"/>
                  <a:pt x="1313" y="916"/>
                </a:cubicBezTo>
                <a:cubicBezTo>
                  <a:pt x="867" y="916"/>
                  <a:pt x="867" y="916"/>
                  <a:pt x="867" y="916"/>
                </a:cubicBezTo>
                <a:cubicBezTo>
                  <a:pt x="1404" y="413"/>
                  <a:pt x="1404" y="413"/>
                  <a:pt x="1404" y="413"/>
                </a:cubicBezTo>
                <a:cubicBezTo>
                  <a:pt x="1421" y="396"/>
                  <a:pt x="1421" y="396"/>
                  <a:pt x="1421" y="396"/>
                </a:cubicBezTo>
                <a:cubicBezTo>
                  <a:pt x="1404" y="421"/>
                  <a:pt x="1404" y="421"/>
                  <a:pt x="1404" y="421"/>
                </a:cubicBezTo>
                <a:cubicBezTo>
                  <a:pt x="1239" y="702"/>
                  <a:pt x="1239" y="702"/>
                  <a:pt x="1239" y="702"/>
                </a:cubicBezTo>
                <a:cubicBezTo>
                  <a:pt x="1231" y="718"/>
                  <a:pt x="1231" y="743"/>
                  <a:pt x="1239" y="759"/>
                </a:cubicBezTo>
                <a:cubicBezTo>
                  <a:pt x="1247" y="784"/>
                  <a:pt x="1272" y="793"/>
                  <a:pt x="1289" y="793"/>
                </a:cubicBezTo>
                <a:cubicBezTo>
                  <a:pt x="1751" y="793"/>
                  <a:pt x="1751" y="793"/>
                  <a:pt x="1751" y="793"/>
                </a:cubicBezTo>
                <a:cubicBezTo>
                  <a:pt x="1132" y="1371"/>
                  <a:pt x="1132" y="1371"/>
                  <a:pt x="1132" y="1371"/>
                </a:cubicBezTo>
                <a:lnTo>
                  <a:pt x="1363" y="1007"/>
                </a:lnTo>
                <a:close/>
                <a:moveTo>
                  <a:pt x="1825" y="1139"/>
                </a:moveTo>
                <a:lnTo>
                  <a:pt x="1825" y="1139"/>
                </a:lnTo>
                <a:cubicBezTo>
                  <a:pt x="1734" y="1230"/>
                  <a:pt x="1594" y="1280"/>
                  <a:pt x="1437" y="1280"/>
                </a:cubicBezTo>
                <a:cubicBezTo>
                  <a:pt x="1404" y="1280"/>
                  <a:pt x="1404" y="1280"/>
                  <a:pt x="1404" y="1280"/>
                </a:cubicBezTo>
                <a:cubicBezTo>
                  <a:pt x="1949" y="776"/>
                  <a:pt x="1949" y="776"/>
                  <a:pt x="1949" y="776"/>
                </a:cubicBezTo>
                <a:cubicBezTo>
                  <a:pt x="1949" y="801"/>
                  <a:pt x="1949" y="826"/>
                  <a:pt x="1949" y="850"/>
                </a:cubicBezTo>
                <a:cubicBezTo>
                  <a:pt x="1949" y="966"/>
                  <a:pt x="1908" y="1065"/>
                  <a:pt x="1825" y="1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02" name="Google Shape;402;p12"/>
          <p:cNvSpPr txBox="1"/>
          <p:nvPr/>
        </p:nvSpPr>
        <p:spPr>
          <a:xfrm>
            <a:off x="1380576" y="4296224"/>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Zavlažování postřikovači</a:t>
            </a:r>
            <a:endParaRPr sz="1400" b="0" i="0" u="none" strike="noStrike" cap="none">
              <a:solidFill>
                <a:srgbClr val="000000"/>
              </a:solidFill>
              <a:latin typeface="Arial"/>
              <a:ea typeface="Arial"/>
              <a:cs typeface="Arial"/>
              <a:sym typeface="Arial"/>
            </a:endParaRPr>
          </a:p>
        </p:txBody>
      </p:sp>
      <p:sp>
        <p:nvSpPr>
          <p:cNvPr id="403" name="Google Shape;403;p12"/>
          <p:cNvSpPr txBox="1"/>
          <p:nvPr/>
        </p:nvSpPr>
        <p:spPr>
          <a:xfrm>
            <a:off x="4184464" y="4254008"/>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Zavlažování s proměnlivou rychlostí (VRI)</a:t>
            </a:r>
            <a:endParaRPr sz="1400" b="0" i="0" u="none" strike="noStrike" cap="none">
              <a:solidFill>
                <a:srgbClr val="000000"/>
              </a:solidFill>
              <a:latin typeface="Arial"/>
              <a:ea typeface="Arial"/>
              <a:cs typeface="Arial"/>
              <a:sym typeface="Arial"/>
            </a:endParaRPr>
          </a:p>
        </p:txBody>
      </p:sp>
      <p:sp>
        <p:nvSpPr>
          <p:cNvPr id="404" name="Google Shape;404;p12"/>
          <p:cNvSpPr/>
          <p:nvPr/>
        </p:nvSpPr>
        <p:spPr>
          <a:xfrm>
            <a:off x="1746989" y="2370961"/>
            <a:ext cx="1520496" cy="1710292"/>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20EE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05" name="Google Shape;405;p12"/>
          <p:cNvSpPr/>
          <p:nvPr/>
        </p:nvSpPr>
        <p:spPr>
          <a:xfrm>
            <a:off x="9862857" y="2218612"/>
            <a:ext cx="1520494" cy="1710292"/>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6" name="Google Shape;406;p12"/>
          <p:cNvSpPr txBox="1"/>
          <p:nvPr/>
        </p:nvSpPr>
        <p:spPr>
          <a:xfrm>
            <a:off x="3412029" y="650940"/>
            <a:ext cx="810392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400" b="1" i="0" u="none" strike="noStrike" cap="none" dirty="0">
                <a:latin typeface="Calibri"/>
                <a:ea typeface="Calibri"/>
                <a:cs typeface="Calibri"/>
                <a:sym typeface="Calibri"/>
              </a:rPr>
              <a:t>Přesné techniky přizpůsobují aplikaci vody individuálním potřebám plodin a faktorům prostředí, minimalizují plýtvání a maximalizují účinnost.</a:t>
            </a:r>
            <a:endParaRPr sz="2400" b="0" i="0" u="none" strike="noStrike" cap="none" dirty="0">
              <a:latin typeface="Arial"/>
              <a:ea typeface="Arial"/>
              <a:cs typeface="Arial"/>
              <a:sym typeface="Arial"/>
            </a:endParaRPr>
          </a:p>
        </p:txBody>
      </p:sp>
      <p:sp>
        <p:nvSpPr>
          <p:cNvPr id="407" name="Google Shape;407;p12"/>
          <p:cNvSpPr txBox="1"/>
          <p:nvPr/>
        </p:nvSpPr>
        <p:spPr>
          <a:xfrm>
            <a:off x="9471816" y="4248250"/>
            <a:ext cx="2302577" cy="3394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u="none" strike="noStrike" cap="none" dirty="0">
                <a:solidFill>
                  <a:srgbClr val="8DC641"/>
                </a:solidFill>
                <a:latin typeface="Calibri"/>
                <a:ea typeface="Calibri"/>
                <a:cs typeface="Calibri"/>
                <a:sym typeface="Calibri"/>
              </a:rPr>
              <a:t>Aplikace vody na míru</a:t>
            </a:r>
            <a:endParaRPr sz="1400" b="0" u="none" strike="noStrike" cap="none" dirty="0">
              <a:solidFill>
                <a:srgbClr val="000000"/>
              </a:solidFill>
              <a:latin typeface="Arial"/>
              <a:ea typeface="Arial"/>
              <a:cs typeface="Arial"/>
              <a:sym typeface="Arial"/>
            </a:endParaRPr>
          </a:p>
        </p:txBody>
      </p:sp>
      <p:sp>
        <p:nvSpPr>
          <p:cNvPr id="408" name="Google Shape;408;p12"/>
          <p:cNvSpPr txBox="1"/>
          <p:nvPr/>
        </p:nvSpPr>
        <p:spPr>
          <a:xfrm>
            <a:off x="6828140" y="4248250"/>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Kapková závlaha</a:t>
            </a:r>
            <a:endParaRPr sz="1400" b="0" i="0" u="none" strike="noStrike" cap="none">
              <a:solidFill>
                <a:srgbClr val="000000"/>
              </a:solidFill>
              <a:latin typeface="Arial"/>
              <a:ea typeface="Arial"/>
              <a:cs typeface="Arial"/>
              <a:sym typeface="Arial"/>
            </a:endParaRPr>
          </a:p>
        </p:txBody>
      </p:sp>
      <p:pic>
        <p:nvPicPr>
          <p:cNvPr id="28" name="Graphic 27" descr="Stopwatch outline">
            <a:extLst>
              <a:ext uri="{FF2B5EF4-FFF2-40B4-BE49-F238E27FC236}">
                <a16:creationId xmlns:a16="http://schemas.microsoft.com/office/drawing/2014/main" id="{EC6277F4-557A-3C75-20CF-D6AF86112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662" y="2655068"/>
            <a:ext cx="914400" cy="914400"/>
          </a:xfrm>
          <a:prstGeom prst="rect">
            <a:avLst/>
          </a:prstGeom>
        </p:spPr>
      </p:pic>
      <p:pic>
        <p:nvPicPr>
          <p:cNvPr id="30" name="Graphic 29" descr="Water outline">
            <a:extLst>
              <a:ext uri="{FF2B5EF4-FFF2-40B4-BE49-F238E27FC236}">
                <a16:creationId xmlns:a16="http://schemas.microsoft.com/office/drawing/2014/main" id="{5053F930-8C34-6D4C-FF55-17E9BCD53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6284" y="2658880"/>
            <a:ext cx="914400" cy="914400"/>
          </a:xfrm>
          <a:prstGeom prst="rect">
            <a:avLst/>
          </a:prstGeom>
        </p:spPr>
      </p:pic>
      <p:pic>
        <p:nvPicPr>
          <p:cNvPr id="32" name="Graphic 31" descr="Gears outline">
            <a:extLst>
              <a:ext uri="{FF2B5EF4-FFF2-40B4-BE49-F238E27FC236}">
                <a16:creationId xmlns:a16="http://schemas.microsoft.com/office/drawing/2014/main" id="{E1BD4AD7-1F6C-32AF-4651-12BBA8FC80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5904" y="2666559"/>
            <a:ext cx="914400" cy="914400"/>
          </a:xfrm>
          <a:prstGeom prst="rect">
            <a:avLst/>
          </a:prstGeom>
        </p:spPr>
      </p:pic>
      <p:pic>
        <p:nvPicPr>
          <p:cNvPr id="34" name="Picture 33">
            <a:extLst>
              <a:ext uri="{FF2B5EF4-FFF2-40B4-BE49-F238E27FC236}">
                <a16:creationId xmlns:a16="http://schemas.microsoft.com/office/drawing/2014/main" id="{F045DFB2-ABA0-43CE-D5ED-7A53B6106CAB}"/>
              </a:ext>
            </a:extLst>
          </p:cNvPr>
          <p:cNvPicPr>
            <a:picLocks noChangeAspect="1"/>
          </p:cNvPicPr>
          <p:nvPr/>
        </p:nvPicPr>
        <p:blipFill>
          <a:blip r:embed="rId9"/>
          <a:stretch>
            <a:fillRect/>
          </a:stretch>
        </p:blipFill>
        <p:spPr>
          <a:xfrm>
            <a:off x="2202675" y="2983050"/>
            <a:ext cx="581024" cy="581024"/>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body" idx="2"/>
          </p:nvPr>
        </p:nvSpPr>
        <p:spPr>
          <a:xfrm>
            <a:off x="692037" y="47498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 Přesné zavlažovací techniky</a:t>
            </a:r>
            <a:endParaRPr b="1" dirty="0"/>
          </a:p>
        </p:txBody>
      </p:sp>
      <p:grpSp>
        <p:nvGrpSpPr>
          <p:cNvPr id="415" name="Google Shape;415;p13"/>
          <p:cNvGrpSpPr/>
          <p:nvPr/>
        </p:nvGrpSpPr>
        <p:grpSpPr>
          <a:xfrm>
            <a:off x="1122382" y="1241449"/>
            <a:ext cx="9947236" cy="4453118"/>
            <a:chOff x="2658410" y="67838"/>
            <a:chExt cx="9947236" cy="4675293"/>
          </a:xfrm>
        </p:grpSpPr>
        <p:sp>
          <p:nvSpPr>
            <p:cNvPr id="416" name="Google Shape;416;p13"/>
            <p:cNvSpPr/>
            <p:nvPr/>
          </p:nvSpPr>
          <p:spPr>
            <a:xfrm>
              <a:off x="2977566" y="182880"/>
              <a:ext cx="9602620"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3"/>
            <p:cNvSpPr txBox="1"/>
            <p:nvPr/>
          </p:nvSpPr>
          <p:spPr>
            <a:xfrm>
              <a:off x="2977566" y="182880"/>
              <a:ext cx="9602620" cy="1851644"/>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Zavlažování postřikovači</a:t>
              </a:r>
              <a:endParaRPr sz="2400" b="1"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rgbClr val="056C6E"/>
                </a:buClr>
                <a:buSzPts val="2400"/>
                <a:buFont typeface="Calibri"/>
                <a:buChar char="•"/>
              </a:pPr>
              <a:r>
                <a:rPr lang="en-GB" sz="2400" b="0" i="0" u="none" strike="noStrike" cap="none" dirty="0">
                  <a:latin typeface="Calibri"/>
                  <a:ea typeface="Calibri"/>
                  <a:cs typeface="Calibri"/>
                  <a:sym typeface="Calibri"/>
                </a:rPr>
                <a:t>Napodobuje přirozené dešťové srážky působením vlhkosti shora.</a:t>
              </a:r>
              <a:endParaRPr sz="1400" b="0" i="0" u="none" strike="noStrike" cap="none" dirty="0">
                <a:latin typeface="Aria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Zajišťuje rovnoměrné rozložení </a:t>
              </a:r>
              <a:r>
                <a:rPr lang="en-GB" sz="2400" b="0" i="0" u="none" strike="noStrike" cap="none" dirty="0" err="1">
                  <a:latin typeface="Calibri"/>
                  <a:ea typeface="Calibri"/>
                  <a:cs typeface="Calibri"/>
                  <a:sym typeface="Calibri"/>
                </a:rPr>
                <a:t>vlhkosti</a:t>
              </a:r>
              <a:r>
                <a:rPr lang="en-GB" sz="2400" b="0" i="0" u="none" strike="noStrike" cap="none" dirty="0">
                  <a:latin typeface="Calibri"/>
                  <a:ea typeface="Calibri"/>
                  <a:cs typeface="Calibri"/>
                  <a:sym typeface="Calibri"/>
                </a:rPr>
                <a:t> </a:t>
              </a:r>
              <a:r>
                <a:rPr lang="cs-CZ" sz="2400" b="0" i="0" u="none" strike="noStrike" cap="none" dirty="0">
                  <a:latin typeface="Calibri"/>
                  <a:ea typeface="Calibri"/>
                  <a:cs typeface="Calibri"/>
                  <a:sym typeface="Calibri"/>
                </a:rPr>
                <a:t>na</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celém</a:t>
              </a:r>
              <a:r>
                <a:rPr lang="en-GB" sz="2400" b="0" i="0" u="none" strike="noStrike" cap="none" dirty="0">
                  <a:latin typeface="Calibri"/>
                  <a:ea typeface="Calibri"/>
                  <a:cs typeface="Calibri"/>
                  <a:sym typeface="Calibri"/>
                </a:rPr>
                <a:t> poli</a:t>
              </a:r>
              <a:r>
                <a:rPr lang="cs-CZ" sz="2400" b="0" i="0" u="none" strike="noStrike" cap="none" dirty="0">
                  <a:latin typeface="Calibri"/>
                  <a:ea typeface="Calibri"/>
                  <a:cs typeface="Calibri"/>
                  <a:sym typeface="Calibri"/>
                </a:rPr>
                <a:t>.</a:t>
              </a:r>
              <a:r>
                <a:rPr lang="en-GB" sz="2400" b="0" i="0" u="none" strike="noStrike" cap="none" dirty="0">
                  <a:latin typeface="Calibri"/>
                  <a:ea typeface="Calibri"/>
                  <a:cs typeface="Calibri"/>
                  <a:sym typeface="Calibri"/>
                </a:rPr>
                <a:t> </a:t>
              </a:r>
              <a:endParaRPr sz="2400" b="0" i="0" u="none" strike="noStrike" cap="none" dirty="0">
                <a:latin typeface="Calibri"/>
                <a:ea typeface="Calibri"/>
                <a:cs typeface="Calibri"/>
                <a:sym typeface="Calibri"/>
              </a:endParaRPr>
            </a:p>
            <a:p>
              <a:pPr marL="228600" marR="0" lvl="1" indent="-76200" algn="l" rtl="0">
                <a:lnSpc>
                  <a:spcPct val="90000"/>
                </a:lnSpc>
                <a:spcBef>
                  <a:spcPts val="360"/>
                </a:spcBef>
                <a:spcAft>
                  <a:spcPts val="0"/>
                </a:spcAft>
                <a:buClr>
                  <a:schemeClr val="dk1"/>
                </a:buClr>
                <a:buSzPts val="2400"/>
                <a:buFont typeface="Calibri"/>
                <a:buNone/>
              </a:pPr>
              <a:endParaRPr sz="2400" b="0" i="0" u="none" strike="noStrike" cap="none" dirty="0">
                <a:latin typeface="Calibri"/>
                <a:ea typeface="Calibri"/>
                <a:cs typeface="Calibri"/>
                <a:sym typeface="Calibri"/>
              </a:endParaRPr>
            </a:p>
          </p:txBody>
        </p:sp>
        <p:sp>
          <p:nvSpPr>
            <p:cNvPr id="418" name="Google Shape;418;p13"/>
            <p:cNvSpPr/>
            <p:nvPr/>
          </p:nvSpPr>
          <p:spPr>
            <a:xfrm>
              <a:off x="2658410" y="67838"/>
              <a:ext cx="1403732" cy="2105598"/>
            </a:xfrm>
            <a:prstGeom prst="rect">
              <a:avLst/>
            </a:prstGeom>
            <a:blipFill rotWithShape="1">
              <a:blip r:embed="rId3">
                <a:alphaModFix/>
              </a:blip>
              <a:stretch>
                <a:fillRect l="-61990" r="-6198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3"/>
            <p:cNvSpPr/>
            <p:nvPr/>
          </p:nvSpPr>
          <p:spPr>
            <a:xfrm>
              <a:off x="2913059" y="2793228"/>
              <a:ext cx="9692587"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2913059" y="2793227"/>
              <a:ext cx="9667127" cy="1867996"/>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Zavlažování s proměnlivou rychlostí (VRI)</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Řídí zavlažovací cykly a upravuje množství vody na základě specifických potřeb pole pro </a:t>
              </a:r>
              <a:r>
                <a:rPr lang="en-GB" sz="2400" b="0" i="0" u="none" strike="noStrike" cap="none" dirty="0" err="1">
                  <a:latin typeface="Calibri"/>
                  <a:ea typeface="Calibri"/>
                  <a:cs typeface="Calibri"/>
                  <a:sym typeface="Calibri"/>
                </a:rPr>
                <a:t>optimální</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ro</a:t>
              </a:r>
              <a:r>
                <a:rPr lang="cs-CZ" sz="2400" b="0" i="0" u="none" strike="noStrike" cap="none" dirty="0" err="1">
                  <a:latin typeface="Calibri"/>
                  <a:ea typeface="Calibri"/>
                  <a:cs typeface="Calibri"/>
                  <a:sym typeface="Calibri"/>
                </a:rPr>
                <a:t>zlož</a:t>
              </a:r>
              <a:r>
                <a:rPr lang="en-GB" sz="2400" b="0" i="0" u="none" strike="noStrike" cap="none" dirty="0" err="1">
                  <a:latin typeface="Calibri"/>
                  <a:ea typeface="Calibri"/>
                  <a:cs typeface="Calibri"/>
                  <a:sym typeface="Calibri"/>
                </a:rPr>
                <a:t>ení</a:t>
              </a:r>
              <a:r>
                <a:rPr lang="en-GB" sz="2400" b="0" i="0" u="none" strike="noStrike" cap="none" dirty="0">
                  <a:latin typeface="Calibri"/>
                  <a:ea typeface="Calibri"/>
                  <a:cs typeface="Calibri"/>
                  <a:sym typeface="Calibri"/>
                </a:rPr>
                <a:t>.</a:t>
              </a:r>
              <a:endParaRPr sz="1400" b="0" i="0" u="none" strike="noStrike" cap="none" dirty="0">
                <a:latin typeface="Arial"/>
                <a:ea typeface="Arial"/>
                <a:cs typeface="Arial"/>
                <a:sym typeface="Arial"/>
              </a:endParaRPr>
            </a:p>
          </p:txBody>
        </p:sp>
        <p:sp>
          <p:nvSpPr>
            <p:cNvPr id="421" name="Google Shape;421;p13"/>
            <p:cNvSpPr/>
            <p:nvPr/>
          </p:nvSpPr>
          <p:spPr>
            <a:xfrm>
              <a:off x="2658410" y="2637533"/>
              <a:ext cx="1403732" cy="2105598"/>
            </a:xfrm>
            <a:prstGeom prst="rect">
              <a:avLst/>
            </a:prstGeom>
            <a:blipFill rotWithShape="1">
              <a:blip r:embed="rId4">
                <a:alphaModFix/>
              </a:blip>
              <a:stretch>
                <a:fillRect l="-50000" r="-5000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4"/>
          <p:cNvSpPr txBox="1">
            <a:spLocks noGrp="1"/>
          </p:cNvSpPr>
          <p:nvPr>
            <p:ph type="body" idx="2"/>
          </p:nvPr>
        </p:nvSpPr>
        <p:spPr>
          <a:xfrm>
            <a:off x="798381" y="39623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a:t> Přesné zavlažovací techniky</a:t>
            </a:r>
            <a:endParaRPr b="1"/>
          </a:p>
        </p:txBody>
      </p:sp>
      <p:grpSp>
        <p:nvGrpSpPr>
          <p:cNvPr id="427" name="Google Shape;427;p14"/>
          <p:cNvGrpSpPr/>
          <p:nvPr/>
        </p:nvGrpSpPr>
        <p:grpSpPr>
          <a:xfrm>
            <a:off x="1452832" y="1156466"/>
            <a:ext cx="9111280" cy="4903470"/>
            <a:chOff x="2482989" y="29814"/>
            <a:chExt cx="9111280" cy="4903470"/>
          </a:xfrm>
        </p:grpSpPr>
        <p:sp>
          <p:nvSpPr>
            <p:cNvPr id="428" name="Google Shape;428;p14"/>
            <p:cNvSpPr/>
            <p:nvPr/>
          </p:nvSpPr>
          <p:spPr>
            <a:xfrm>
              <a:off x="2952465" y="262373"/>
              <a:ext cx="8641804" cy="1905632"/>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29" name="Google Shape;429;p14"/>
            <p:cNvSpPr txBox="1"/>
            <p:nvPr/>
          </p:nvSpPr>
          <p:spPr>
            <a:xfrm>
              <a:off x="2952465" y="262373"/>
              <a:ext cx="8641804" cy="1997364"/>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Kapková závlaha</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Dodává vodu přímo ke kořenům rostlin, čímž zajišťuje optimální distribuci a minimalizuje ztráty způsobené odtokem nebo odpařováním.</a:t>
              </a:r>
              <a:endParaRPr sz="1400" b="0" i="0" u="none" strike="noStrike" cap="none" dirty="0">
                <a:latin typeface="Arial"/>
                <a:ea typeface="Arial"/>
                <a:cs typeface="Arial"/>
                <a:sym typeface="Arial"/>
              </a:endParaRPr>
            </a:p>
          </p:txBody>
        </p:sp>
        <p:sp>
          <p:nvSpPr>
            <p:cNvPr id="430" name="Google Shape;430;p14"/>
            <p:cNvSpPr/>
            <p:nvPr/>
          </p:nvSpPr>
          <p:spPr>
            <a:xfrm>
              <a:off x="2482989" y="29814"/>
              <a:ext cx="1486615" cy="2229922"/>
            </a:xfrm>
            <a:prstGeom prst="rect">
              <a:avLst/>
            </a:prstGeom>
            <a:blipFill rotWithShape="1">
              <a:blip r:embed="rId3">
                <a:alphaModFix/>
              </a:blip>
              <a:stretch>
                <a:fillRect l="-111972" r="-11196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1" name="Google Shape;431;p14"/>
            <p:cNvSpPr/>
            <p:nvPr/>
          </p:nvSpPr>
          <p:spPr>
            <a:xfrm>
              <a:off x="2897485" y="2984236"/>
              <a:ext cx="8648192" cy="1949048"/>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2" name="Google Shape;432;p14"/>
            <p:cNvSpPr txBox="1"/>
            <p:nvPr/>
          </p:nvSpPr>
          <p:spPr>
            <a:xfrm>
              <a:off x="2897485" y="2984236"/>
              <a:ext cx="8648192" cy="1949048"/>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Aplikace vody na míru</a:t>
              </a:r>
              <a:endParaRPr sz="1400" b="0" i="0" u="none" strike="noStrike" cap="none" dirty="0">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Využívá předpovědi počasí a softwarové algoritmy k dynamickému přizpůsobení zavlažovacích operací v reakci na měnící se podmínky prostředí, čímž zlepšuje řízení vodních zdrojů.</a:t>
              </a:r>
              <a:endParaRPr sz="1400" b="0" i="0" u="none" strike="noStrike" cap="none" dirty="0">
                <a:latin typeface="Arial"/>
                <a:ea typeface="Arial"/>
                <a:cs typeface="Arial"/>
                <a:sym typeface="Arial"/>
              </a:endParaRPr>
            </a:p>
          </p:txBody>
        </p:sp>
        <p:sp>
          <p:nvSpPr>
            <p:cNvPr id="433" name="Google Shape;433;p14"/>
            <p:cNvSpPr/>
            <p:nvPr/>
          </p:nvSpPr>
          <p:spPr>
            <a:xfrm>
              <a:off x="2482989" y="2703361"/>
              <a:ext cx="1486615" cy="2229922"/>
            </a:xfrm>
            <a:prstGeom prst="rect">
              <a:avLst/>
            </a:prstGeom>
            <a:blipFill rotWithShape="1">
              <a:blip r:embed="rId4">
                <a:alphaModFix/>
              </a:blip>
              <a:stretch>
                <a:fillRect l="-82992" r="-82992"/>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BENEFITY</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439" name="Google Shape;439;p15"/>
          <p:cNvGrpSpPr/>
          <p:nvPr/>
        </p:nvGrpSpPr>
        <p:grpSpPr>
          <a:xfrm>
            <a:off x="-4227056" y="350493"/>
            <a:ext cx="15702305" cy="6157014"/>
            <a:chOff x="-5170295" y="-791969"/>
            <a:chExt cx="15702305" cy="6157014"/>
          </a:xfrm>
          <a:solidFill>
            <a:srgbClr val="8DC641"/>
          </a:solidFill>
        </p:grpSpPr>
        <p:sp>
          <p:nvSpPr>
            <p:cNvPr id="440" name="Google Shape;440;p15"/>
            <p:cNvSpPr/>
            <p:nvPr/>
          </p:nvSpPr>
          <p:spPr>
            <a:xfrm>
              <a:off x="-5170295" y="-791969"/>
              <a:ext cx="6157014" cy="6157014"/>
            </a:xfrm>
            <a:prstGeom prst="blockArc">
              <a:avLst>
                <a:gd name="adj1" fmla="val 18900000"/>
                <a:gd name="adj2" fmla="val 2700000"/>
                <a:gd name="adj3" fmla="val 351"/>
              </a:avLst>
            </a:prstGeom>
            <a:grpFill/>
            <a:ln w="12700" cap="flat" cmpd="sng">
              <a:solidFill>
                <a:srgbClr val="03565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431579" y="285725"/>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txBox="1"/>
            <p:nvPr/>
          </p:nvSpPr>
          <p:spPr>
            <a:xfrm>
              <a:off x="431579" y="285725"/>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Snížení nadměrné spotřeby vody</a:t>
              </a:r>
              <a:endParaRPr sz="1400" b="0" i="0" u="none" strike="noStrike" cap="none" dirty="0">
                <a:latin typeface="Arial"/>
                <a:ea typeface="Arial"/>
                <a:cs typeface="Arial"/>
                <a:sym typeface="Arial"/>
              </a:endParaRPr>
            </a:p>
          </p:txBody>
        </p:sp>
        <p:sp>
          <p:nvSpPr>
            <p:cNvPr id="443" name="Google Shape;443;p15"/>
            <p:cNvSpPr/>
            <p:nvPr/>
          </p:nvSpPr>
          <p:spPr>
            <a:xfrm>
              <a:off x="74194" y="214248"/>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841327" y="1143177"/>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txBox="1"/>
            <p:nvPr/>
          </p:nvSpPr>
          <p:spPr>
            <a:xfrm>
              <a:off x="841327" y="1143177"/>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Zvýšená produktivita</a:t>
              </a:r>
              <a:endParaRPr sz="1400" b="0" i="0" u="none" strike="noStrike" cap="none" dirty="0">
                <a:latin typeface="Arial"/>
                <a:ea typeface="Arial"/>
                <a:cs typeface="Arial"/>
                <a:sym typeface="Arial"/>
              </a:endParaRPr>
            </a:p>
          </p:txBody>
        </p:sp>
        <p:sp>
          <p:nvSpPr>
            <p:cNvPr id="446" name="Google Shape;446;p15"/>
            <p:cNvSpPr/>
            <p:nvPr/>
          </p:nvSpPr>
          <p:spPr>
            <a:xfrm>
              <a:off x="483941" y="1071700"/>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967087" y="2000629"/>
              <a:ext cx="956492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txBox="1"/>
            <p:nvPr/>
          </p:nvSpPr>
          <p:spPr>
            <a:xfrm>
              <a:off x="967087" y="2000629"/>
              <a:ext cx="956492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Lepší kvalita výnosů</a:t>
              </a:r>
              <a:endParaRPr sz="3000" b="0" i="0" u="none" strike="noStrike" cap="none" dirty="0">
                <a:latin typeface="Calibri"/>
                <a:ea typeface="Calibri"/>
                <a:cs typeface="Calibri"/>
                <a:sym typeface="Calibri"/>
              </a:endParaRPr>
            </a:p>
          </p:txBody>
        </p:sp>
        <p:sp>
          <p:nvSpPr>
            <p:cNvPr id="449" name="Google Shape;449;p15"/>
            <p:cNvSpPr/>
            <p:nvPr/>
          </p:nvSpPr>
          <p:spPr>
            <a:xfrm>
              <a:off x="609701" y="1929152"/>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841327" y="2858081"/>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txBox="1"/>
            <p:nvPr/>
          </p:nvSpPr>
          <p:spPr>
            <a:xfrm>
              <a:off x="841327" y="2858081"/>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Pomáhá s dodržováním zásad ochrany životního prostředí</a:t>
              </a:r>
              <a:endParaRPr sz="1400" b="0" i="0" u="none" strike="noStrike" cap="none" dirty="0">
                <a:latin typeface="Arial"/>
                <a:ea typeface="Arial"/>
                <a:cs typeface="Arial"/>
                <a:sym typeface="Arial"/>
              </a:endParaRPr>
            </a:p>
          </p:txBody>
        </p:sp>
        <p:sp>
          <p:nvSpPr>
            <p:cNvPr id="452" name="Google Shape;452;p15"/>
            <p:cNvSpPr/>
            <p:nvPr/>
          </p:nvSpPr>
          <p:spPr>
            <a:xfrm>
              <a:off x="483941" y="2786603"/>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431579" y="3715532"/>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txBox="1"/>
            <p:nvPr/>
          </p:nvSpPr>
          <p:spPr>
            <a:xfrm>
              <a:off x="431579" y="3715532"/>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Snížení manuální práce</a:t>
              </a:r>
              <a:endParaRPr sz="1400" b="0" i="0" u="none" strike="noStrike" cap="none" dirty="0">
                <a:latin typeface="Arial"/>
                <a:ea typeface="Arial"/>
                <a:cs typeface="Arial"/>
                <a:sym typeface="Arial"/>
              </a:endParaRPr>
            </a:p>
          </p:txBody>
        </p:sp>
        <p:sp>
          <p:nvSpPr>
            <p:cNvPr id="455" name="Google Shape;455;p15"/>
            <p:cNvSpPr/>
            <p:nvPr/>
          </p:nvSpPr>
          <p:spPr>
            <a:xfrm>
              <a:off x="74194" y="3644055"/>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BFA12CB-7038-35F0-F9DD-DC13A2195867}"/>
              </a:ext>
            </a:extLst>
          </p:cNvPr>
          <p:cNvGrpSpPr/>
          <p:nvPr/>
        </p:nvGrpSpPr>
        <p:grpSpPr>
          <a:xfrm rot="3730759">
            <a:off x="10621528" y="213713"/>
            <a:ext cx="949887" cy="1163493"/>
            <a:chOff x="7602444" y="4967675"/>
            <a:chExt cx="483620" cy="592374"/>
          </a:xfrm>
        </p:grpSpPr>
        <p:grpSp>
          <p:nvGrpSpPr>
            <p:cNvPr id="3" name="Google Shape;301;p5">
              <a:extLst>
                <a:ext uri="{FF2B5EF4-FFF2-40B4-BE49-F238E27FC236}">
                  <a16:creationId xmlns:a16="http://schemas.microsoft.com/office/drawing/2014/main" id="{E2E5D297-F09E-1E92-3A80-563C6F7EDD25}"/>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A54283B4-7DCD-258F-AA66-0F2475B0BF7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742849CD-FEAA-ACBA-8C4F-E5B17500451A}"/>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2C33834C-B2C6-7021-A2E0-C9CCA424823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C1FFA42B-DCF6-EBBF-A9D6-024E332733A7}"/>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5C245D26-B571-75E4-93E3-AD5730685D2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0410AF07-14C9-5925-23C3-949E815DC53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Využití dešťové vody</a:t>
            </a:r>
            <a:endParaRPr/>
          </a:p>
        </p:txBody>
      </p:sp>
      <p:sp>
        <p:nvSpPr>
          <p:cNvPr id="462" name="Google Shape;462;p1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body" idx="1"/>
          </p:nvPr>
        </p:nvSpPr>
        <p:spPr>
          <a:xfrm>
            <a:off x="712107" y="965937"/>
            <a:ext cx="5585418" cy="4656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b="1" dirty="0">
                <a:highlight>
                  <a:srgbClr val="8DC641"/>
                </a:highlight>
                <a:latin typeface="Calibri" panose="020F0502020204030204" pitchFamily="34" charset="0"/>
                <a:ea typeface="Calibri" panose="020F0502020204030204" pitchFamily="34" charset="0"/>
                <a:cs typeface="Calibri" panose="020F0502020204030204" pitchFamily="34" charset="0"/>
              </a:rPr>
              <a:t>ZACHYCOVÁNÍ DEŠŤOVÉ VODY </a:t>
            </a:r>
            <a:r>
              <a:rPr lang="en-GB" dirty="0">
                <a:latin typeface="Calibri" panose="020F0502020204030204" pitchFamily="34" charset="0"/>
                <a:ea typeface="Calibri" panose="020F0502020204030204" pitchFamily="34" charset="0"/>
                <a:cs typeface="Calibri" panose="020F0502020204030204" pitchFamily="34" charset="0"/>
              </a:rPr>
              <a:t>zahrnuje sběr a skladování dešťové vody pro pozdější využití v zemědělství.</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Dešťová voda se shromažďuje z povrchů, jako jsou střechy, a ukládá se do nádrží, cisteren nebo kontejnerů.</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D0D0D"/>
              </a:buClr>
              <a:buSzPts val="2400"/>
              <a:buFont typeface="Arial"/>
              <a:buChar char="•"/>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Skladování dešťové vody řeší problémy sucha a nedostatku vody a ukazuje odolnost zemědělských metod.</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Posílení rozvoje zemědělství, zejména v regionech, které se potýkají s nedostatkem vody nebo nespolehlivým průběhem srážek.</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468" name="Google Shape;468;p17"/>
          <p:cNvGrpSpPr/>
          <p:nvPr/>
        </p:nvGrpSpPr>
        <p:grpSpPr>
          <a:xfrm rot="3730759">
            <a:off x="6806483" y="507641"/>
            <a:ext cx="949887" cy="1163493"/>
            <a:chOff x="7602444" y="4967675"/>
            <a:chExt cx="483620" cy="592374"/>
          </a:xfrm>
        </p:grpSpPr>
        <p:grpSp>
          <p:nvGrpSpPr>
            <p:cNvPr id="469" name="Google Shape;469;p17"/>
            <p:cNvGrpSpPr/>
            <p:nvPr/>
          </p:nvGrpSpPr>
          <p:grpSpPr>
            <a:xfrm>
              <a:off x="7618661" y="4967675"/>
              <a:ext cx="467403" cy="507609"/>
              <a:chOff x="2251964" y="3590497"/>
              <a:chExt cx="467403" cy="507609"/>
            </a:xfrm>
          </p:grpSpPr>
          <p:sp>
            <p:nvSpPr>
              <p:cNvPr id="470" name="Google Shape;470;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3" name="Google Shape;473;p17"/>
            <p:cNvGrpSpPr/>
            <p:nvPr/>
          </p:nvGrpSpPr>
          <p:grpSpPr>
            <a:xfrm>
              <a:off x="7602444" y="4993761"/>
              <a:ext cx="421973" cy="566288"/>
              <a:chOff x="2235747" y="3616583"/>
              <a:chExt cx="421973" cy="566288"/>
            </a:xfrm>
          </p:grpSpPr>
          <p:sp>
            <p:nvSpPr>
              <p:cNvPr id="474" name="Google Shape;474;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76" name="Google Shape;476;p17" descr="A large water treatment plant&#10;&#10;Description automatically generated"/>
          <p:cNvPicPr preferRelativeResize="0">
            <a:picLocks noGrp="1"/>
          </p:cNvPicPr>
          <p:nvPr>
            <p:ph type="pic" idx="3"/>
          </p:nvPr>
        </p:nvPicPr>
        <p:blipFill rotWithShape="1">
          <a:blip r:embed="rId3">
            <a:alphaModFix/>
          </a:blip>
          <a:srcRect l="35788" r="35788"/>
          <a:stretch/>
        </p:blipFill>
        <p:spPr>
          <a:xfrm>
            <a:off x="6545263" y="1452563"/>
            <a:ext cx="5646737" cy="4656137"/>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2" name="TextBox 1">
            <a:extLst>
              <a:ext uri="{FF2B5EF4-FFF2-40B4-BE49-F238E27FC236}">
                <a16:creationId xmlns:a16="http://schemas.microsoft.com/office/drawing/2014/main" id="{1C550070-6D5D-3B88-A1F1-6854D4BB18F3}"/>
              </a:ext>
            </a:extLst>
          </p:cNvPr>
          <p:cNvSpPr txBox="1"/>
          <p:nvPr/>
        </p:nvSpPr>
        <p:spPr>
          <a:xfrm>
            <a:off x="-161925" y="6260638"/>
            <a:ext cx="12353925" cy="524339"/>
          </a:xfrm>
          <a:prstGeom prst="rect">
            <a:avLst/>
          </a:prstGeom>
          <a:solidFill>
            <a:schemeClr val="bg1"/>
          </a:solidFill>
        </p:spPr>
        <p:txBody>
          <a:bodyPr wrap="square" rtlCol="0">
            <a:spAutoFit/>
          </a:bodyPr>
          <a:lstStyle/>
          <a:p>
            <a:endParaRPr lang="en-IE" dirty="0"/>
          </a:p>
        </p:txBody>
      </p:sp>
      <p:grpSp>
        <p:nvGrpSpPr>
          <p:cNvPr id="482" name="Google Shape;482;p18"/>
          <p:cNvGrpSpPr/>
          <p:nvPr/>
        </p:nvGrpSpPr>
        <p:grpSpPr>
          <a:xfrm>
            <a:off x="407005" y="800248"/>
            <a:ext cx="3923992" cy="4682094"/>
            <a:chOff x="826180" y="944079"/>
            <a:chExt cx="3923992" cy="4682094"/>
          </a:xfrm>
        </p:grpSpPr>
        <p:sp>
          <p:nvSpPr>
            <p:cNvPr id="483" name="Google Shape;483;p18"/>
            <p:cNvSpPr/>
            <p:nvPr/>
          </p:nvSpPr>
          <p:spPr>
            <a:xfrm>
              <a:off x="2775583" y="5623654"/>
              <a:ext cx="25186" cy="2519"/>
            </a:xfrm>
            <a:custGeom>
              <a:avLst/>
              <a:gdLst/>
              <a:ahLst/>
              <a:cxnLst/>
              <a:rect l="l" t="t" r="r" b="b"/>
              <a:pathLst>
                <a:path w="43" h="1" extrusionOk="0">
                  <a:moveTo>
                    <a:pt x="42" y="0"/>
                  </a:moveTo>
                  <a:lnTo>
                    <a:pt x="42" y="0"/>
                  </a:lnTo>
                  <a:cubicBezTo>
                    <a:pt x="0" y="0"/>
                    <a:pt x="0" y="0"/>
                    <a:pt x="0" y="0"/>
                  </a:cubicBezTo>
                  <a:cubicBezTo>
                    <a:pt x="17" y="0"/>
                    <a:pt x="25" y="0"/>
                    <a:pt x="42" y="0"/>
                  </a:cubicBezTo>
                </a:path>
              </a:pathLst>
            </a:custGeom>
            <a:solidFill>
              <a:srgbClr val="313234"/>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8"/>
            <p:cNvSpPr/>
            <p:nvPr/>
          </p:nvSpPr>
          <p:spPr>
            <a:xfrm>
              <a:off x="2317196" y="944079"/>
              <a:ext cx="936923" cy="420609"/>
            </a:xfrm>
            <a:custGeom>
              <a:avLst/>
              <a:gdLst/>
              <a:ahLst/>
              <a:cxnLst/>
              <a:rect l="l" t="t" r="r" b="b"/>
              <a:pathLst>
                <a:path w="1641" h="738" extrusionOk="0">
                  <a:moveTo>
                    <a:pt x="629" y="108"/>
                  </a:moveTo>
                  <a:lnTo>
                    <a:pt x="629" y="108"/>
                  </a:lnTo>
                  <a:cubicBezTo>
                    <a:pt x="0" y="737"/>
                    <a:pt x="0" y="737"/>
                    <a:pt x="0" y="737"/>
                  </a:cubicBezTo>
                  <a:cubicBezTo>
                    <a:pt x="1640" y="737"/>
                    <a:pt x="1640" y="737"/>
                    <a:pt x="1640" y="737"/>
                  </a:cubicBezTo>
                  <a:cubicBezTo>
                    <a:pt x="1019" y="108"/>
                    <a:pt x="1019" y="108"/>
                    <a:pt x="1019" y="108"/>
                  </a:cubicBezTo>
                  <a:cubicBezTo>
                    <a:pt x="911" y="0"/>
                    <a:pt x="737" y="0"/>
                    <a:pt x="629" y="108"/>
                  </a:cubicBezTo>
                </a:path>
              </a:pathLst>
            </a:custGeom>
            <a:solidFill>
              <a:srgbClr val="63C1D3">
                <a:alpha val="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8"/>
            <p:cNvSpPr/>
            <p:nvPr/>
          </p:nvSpPr>
          <p:spPr>
            <a:xfrm>
              <a:off x="1843698" y="1364687"/>
              <a:ext cx="1883919" cy="473498"/>
            </a:xfrm>
            <a:custGeom>
              <a:avLst/>
              <a:gdLst/>
              <a:ahLst/>
              <a:cxnLst/>
              <a:rect l="l" t="t" r="r" b="b"/>
              <a:pathLst>
                <a:path w="3299" h="830" extrusionOk="0">
                  <a:moveTo>
                    <a:pt x="3298" y="829"/>
                  </a:moveTo>
                  <a:lnTo>
                    <a:pt x="2469" y="0"/>
                  </a:lnTo>
                  <a:lnTo>
                    <a:pt x="829" y="0"/>
                  </a:lnTo>
                  <a:lnTo>
                    <a:pt x="0" y="829"/>
                  </a:lnTo>
                  <a:lnTo>
                    <a:pt x="3298" y="829"/>
                  </a:lnTo>
                </a:path>
              </a:pathLst>
            </a:custGeom>
            <a:solidFill>
              <a:srgbClr val="63C1D3">
                <a:alpha val="2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18"/>
            <p:cNvSpPr/>
            <p:nvPr/>
          </p:nvSpPr>
          <p:spPr>
            <a:xfrm>
              <a:off x="1375237" y="1838186"/>
              <a:ext cx="2825879" cy="473498"/>
            </a:xfrm>
            <a:custGeom>
              <a:avLst/>
              <a:gdLst/>
              <a:ahLst/>
              <a:cxnLst/>
              <a:rect l="l" t="t" r="r" b="b"/>
              <a:pathLst>
                <a:path w="4949" h="829" extrusionOk="0">
                  <a:moveTo>
                    <a:pt x="50" y="771"/>
                  </a:moveTo>
                  <a:lnTo>
                    <a:pt x="50" y="771"/>
                  </a:lnTo>
                  <a:cubicBezTo>
                    <a:pt x="34" y="795"/>
                    <a:pt x="17" y="812"/>
                    <a:pt x="0" y="828"/>
                  </a:cubicBezTo>
                  <a:cubicBezTo>
                    <a:pt x="4948" y="828"/>
                    <a:pt x="4948" y="828"/>
                    <a:pt x="4948" y="828"/>
                  </a:cubicBezTo>
                  <a:cubicBezTo>
                    <a:pt x="4931" y="812"/>
                    <a:pt x="4914" y="795"/>
                    <a:pt x="4898" y="771"/>
                  </a:cubicBezTo>
                  <a:cubicBezTo>
                    <a:pt x="4119" y="0"/>
                    <a:pt x="4119" y="0"/>
                    <a:pt x="4119" y="0"/>
                  </a:cubicBezTo>
                  <a:cubicBezTo>
                    <a:pt x="821" y="0"/>
                    <a:pt x="821" y="0"/>
                    <a:pt x="821" y="0"/>
                  </a:cubicBezTo>
                  <a:lnTo>
                    <a:pt x="50" y="771"/>
                  </a:lnTo>
                </a:path>
              </a:pathLst>
            </a:custGeom>
            <a:solidFill>
              <a:srgbClr val="63C1D3">
                <a:alpha val="2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8"/>
            <p:cNvSpPr/>
            <p:nvPr/>
          </p:nvSpPr>
          <p:spPr>
            <a:xfrm>
              <a:off x="1037743" y="2311684"/>
              <a:ext cx="3498346" cy="473498"/>
            </a:xfrm>
            <a:custGeom>
              <a:avLst/>
              <a:gdLst/>
              <a:ahLst/>
              <a:cxnLst/>
              <a:rect l="l" t="t" r="r" b="b"/>
              <a:pathLst>
                <a:path w="6125" h="830" extrusionOk="0">
                  <a:moveTo>
                    <a:pt x="0" y="829"/>
                  </a:moveTo>
                  <a:lnTo>
                    <a:pt x="0" y="829"/>
                  </a:lnTo>
                  <a:cubicBezTo>
                    <a:pt x="6124" y="829"/>
                    <a:pt x="6124" y="829"/>
                    <a:pt x="6124" y="829"/>
                  </a:cubicBezTo>
                  <a:cubicBezTo>
                    <a:pt x="5975" y="531"/>
                    <a:pt x="5776" y="249"/>
                    <a:pt x="5536" y="0"/>
                  </a:cubicBezTo>
                  <a:cubicBezTo>
                    <a:pt x="588" y="0"/>
                    <a:pt x="588" y="0"/>
                    <a:pt x="588" y="0"/>
                  </a:cubicBezTo>
                  <a:cubicBezTo>
                    <a:pt x="340" y="249"/>
                    <a:pt x="149" y="531"/>
                    <a:pt x="0" y="829"/>
                  </a:cubicBezTo>
                </a:path>
              </a:pathLst>
            </a:custGeom>
            <a:solidFill>
              <a:srgbClr val="63C1D3">
                <a:alpha val="4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8"/>
            <p:cNvSpPr/>
            <p:nvPr/>
          </p:nvSpPr>
          <p:spPr>
            <a:xfrm>
              <a:off x="874033" y="2785183"/>
              <a:ext cx="3830805" cy="473498"/>
            </a:xfrm>
            <a:custGeom>
              <a:avLst/>
              <a:gdLst/>
              <a:ahLst/>
              <a:cxnLst/>
              <a:rect l="l" t="t" r="r" b="b"/>
              <a:pathLst>
                <a:path w="6705" h="830" extrusionOk="0">
                  <a:moveTo>
                    <a:pt x="0" y="829"/>
                  </a:moveTo>
                  <a:lnTo>
                    <a:pt x="0" y="829"/>
                  </a:lnTo>
                  <a:cubicBezTo>
                    <a:pt x="6704" y="829"/>
                    <a:pt x="6704" y="829"/>
                    <a:pt x="6704" y="829"/>
                  </a:cubicBezTo>
                  <a:cubicBezTo>
                    <a:pt x="6646" y="539"/>
                    <a:pt x="6547" y="265"/>
                    <a:pt x="6414" y="0"/>
                  </a:cubicBezTo>
                  <a:cubicBezTo>
                    <a:pt x="290" y="0"/>
                    <a:pt x="290" y="0"/>
                    <a:pt x="290" y="0"/>
                  </a:cubicBezTo>
                  <a:cubicBezTo>
                    <a:pt x="157" y="265"/>
                    <a:pt x="58" y="539"/>
                    <a:pt x="0" y="829"/>
                  </a:cubicBezTo>
                </a:path>
              </a:pathLst>
            </a:custGeom>
            <a:solidFill>
              <a:srgbClr val="63C1D3">
                <a:alpha val="4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18"/>
            <p:cNvSpPr/>
            <p:nvPr/>
          </p:nvSpPr>
          <p:spPr>
            <a:xfrm>
              <a:off x="826180" y="3258681"/>
              <a:ext cx="3923992" cy="473498"/>
            </a:xfrm>
            <a:custGeom>
              <a:avLst/>
              <a:gdLst/>
              <a:ahLst/>
              <a:cxnLst/>
              <a:rect l="l" t="t" r="r" b="b"/>
              <a:pathLst>
                <a:path w="6871" h="828" extrusionOk="0">
                  <a:moveTo>
                    <a:pt x="8" y="827"/>
                  </a:moveTo>
                  <a:lnTo>
                    <a:pt x="8" y="827"/>
                  </a:lnTo>
                  <a:cubicBezTo>
                    <a:pt x="6862" y="827"/>
                    <a:pt x="6862" y="827"/>
                    <a:pt x="6862" y="827"/>
                  </a:cubicBezTo>
                  <a:cubicBezTo>
                    <a:pt x="6870" y="546"/>
                    <a:pt x="6845" y="272"/>
                    <a:pt x="6787" y="0"/>
                  </a:cubicBezTo>
                  <a:cubicBezTo>
                    <a:pt x="83" y="0"/>
                    <a:pt x="83" y="0"/>
                    <a:pt x="83" y="0"/>
                  </a:cubicBezTo>
                  <a:cubicBezTo>
                    <a:pt x="25" y="272"/>
                    <a:pt x="0" y="546"/>
                    <a:pt x="8" y="827"/>
                  </a:cubicBezTo>
                </a:path>
              </a:pathLst>
            </a:custGeom>
            <a:solidFill>
              <a:srgbClr val="63C1D3">
                <a:alpha val="6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8"/>
            <p:cNvSpPr/>
            <p:nvPr/>
          </p:nvSpPr>
          <p:spPr>
            <a:xfrm>
              <a:off x="831217" y="3732180"/>
              <a:ext cx="3916435" cy="473498"/>
            </a:xfrm>
            <a:custGeom>
              <a:avLst/>
              <a:gdLst/>
              <a:ahLst/>
              <a:cxnLst/>
              <a:rect l="l" t="t" r="r" b="b"/>
              <a:pathLst>
                <a:path w="6855" h="830" extrusionOk="0">
                  <a:moveTo>
                    <a:pt x="133" y="829"/>
                  </a:moveTo>
                  <a:lnTo>
                    <a:pt x="133" y="829"/>
                  </a:lnTo>
                  <a:cubicBezTo>
                    <a:pt x="6721" y="829"/>
                    <a:pt x="6721" y="829"/>
                    <a:pt x="6721" y="829"/>
                  </a:cubicBezTo>
                  <a:cubicBezTo>
                    <a:pt x="6796" y="555"/>
                    <a:pt x="6845" y="274"/>
                    <a:pt x="6854" y="0"/>
                  </a:cubicBezTo>
                  <a:cubicBezTo>
                    <a:pt x="0" y="0"/>
                    <a:pt x="0" y="0"/>
                    <a:pt x="0" y="0"/>
                  </a:cubicBezTo>
                  <a:cubicBezTo>
                    <a:pt x="9" y="274"/>
                    <a:pt x="50" y="555"/>
                    <a:pt x="133" y="829"/>
                  </a:cubicBezTo>
                </a:path>
              </a:pathLst>
            </a:custGeom>
            <a:solidFill>
              <a:srgbClr val="63C1D3">
                <a:alpha val="6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8"/>
            <p:cNvSpPr/>
            <p:nvPr/>
          </p:nvSpPr>
          <p:spPr>
            <a:xfrm>
              <a:off x="906776" y="4205678"/>
              <a:ext cx="3762801" cy="473498"/>
            </a:xfrm>
            <a:custGeom>
              <a:avLst/>
              <a:gdLst/>
              <a:ahLst/>
              <a:cxnLst/>
              <a:rect l="l" t="t" r="r" b="b"/>
              <a:pathLst>
                <a:path w="6589" h="829" extrusionOk="0">
                  <a:moveTo>
                    <a:pt x="356" y="828"/>
                  </a:moveTo>
                  <a:lnTo>
                    <a:pt x="356" y="828"/>
                  </a:lnTo>
                  <a:cubicBezTo>
                    <a:pt x="6232" y="828"/>
                    <a:pt x="6232" y="828"/>
                    <a:pt x="6232" y="828"/>
                  </a:cubicBezTo>
                  <a:cubicBezTo>
                    <a:pt x="6389" y="563"/>
                    <a:pt x="6505" y="282"/>
                    <a:pt x="6588" y="0"/>
                  </a:cubicBezTo>
                  <a:cubicBezTo>
                    <a:pt x="0" y="0"/>
                    <a:pt x="0" y="0"/>
                    <a:pt x="0" y="0"/>
                  </a:cubicBezTo>
                  <a:cubicBezTo>
                    <a:pt x="75" y="282"/>
                    <a:pt x="199" y="563"/>
                    <a:pt x="356" y="828"/>
                  </a:cubicBezTo>
                </a:path>
              </a:pathLst>
            </a:custGeom>
            <a:solidFill>
              <a:srgbClr val="63C1D3">
                <a:alpha val="8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8"/>
            <p:cNvSpPr/>
            <p:nvPr/>
          </p:nvSpPr>
          <p:spPr>
            <a:xfrm>
              <a:off x="1110782" y="4676657"/>
              <a:ext cx="3357306" cy="473498"/>
            </a:xfrm>
            <a:custGeom>
              <a:avLst/>
              <a:gdLst/>
              <a:ahLst/>
              <a:cxnLst/>
              <a:rect l="l" t="t" r="r" b="b"/>
              <a:pathLst>
                <a:path w="5877" h="830" extrusionOk="0">
                  <a:moveTo>
                    <a:pt x="514" y="647"/>
                  </a:moveTo>
                  <a:lnTo>
                    <a:pt x="514" y="647"/>
                  </a:lnTo>
                  <a:lnTo>
                    <a:pt x="514" y="647"/>
                  </a:lnTo>
                  <a:cubicBezTo>
                    <a:pt x="572" y="713"/>
                    <a:pt x="638" y="771"/>
                    <a:pt x="705" y="829"/>
                  </a:cubicBezTo>
                  <a:cubicBezTo>
                    <a:pt x="5171" y="829"/>
                    <a:pt x="5171" y="829"/>
                    <a:pt x="5171" y="829"/>
                  </a:cubicBezTo>
                  <a:cubicBezTo>
                    <a:pt x="5238" y="771"/>
                    <a:pt x="5296" y="713"/>
                    <a:pt x="5362" y="647"/>
                  </a:cubicBezTo>
                  <a:lnTo>
                    <a:pt x="5362" y="647"/>
                  </a:lnTo>
                  <a:cubicBezTo>
                    <a:pt x="5561" y="448"/>
                    <a:pt x="5735" y="232"/>
                    <a:pt x="5876" y="0"/>
                  </a:cubicBezTo>
                  <a:cubicBezTo>
                    <a:pt x="0" y="0"/>
                    <a:pt x="0" y="0"/>
                    <a:pt x="0" y="0"/>
                  </a:cubicBezTo>
                  <a:cubicBezTo>
                    <a:pt x="141" y="232"/>
                    <a:pt x="315" y="448"/>
                    <a:pt x="514" y="647"/>
                  </a:cubicBezTo>
                </a:path>
              </a:pathLst>
            </a:custGeom>
            <a:solidFill>
              <a:srgbClr val="63C1D3">
                <a:alpha val="8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8"/>
            <p:cNvSpPr/>
            <p:nvPr/>
          </p:nvSpPr>
          <p:spPr>
            <a:xfrm>
              <a:off x="1511242" y="5150155"/>
              <a:ext cx="2551350" cy="473498"/>
            </a:xfrm>
            <a:custGeom>
              <a:avLst/>
              <a:gdLst/>
              <a:ahLst/>
              <a:cxnLst/>
              <a:rect l="l" t="t" r="r" b="b"/>
              <a:pathLst>
                <a:path w="4467" h="830" extrusionOk="0">
                  <a:moveTo>
                    <a:pt x="0" y="0"/>
                  </a:moveTo>
                  <a:lnTo>
                    <a:pt x="0" y="0"/>
                  </a:lnTo>
                  <a:cubicBezTo>
                    <a:pt x="630" y="547"/>
                    <a:pt x="1425" y="820"/>
                    <a:pt x="2212" y="829"/>
                  </a:cubicBezTo>
                  <a:cubicBezTo>
                    <a:pt x="2254" y="829"/>
                    <a:pt x="2254" y="829"/>
                    <a:pt x="2254" y="829"/>
                  </a:cubicBezTo>
                  <a:cubicBezTo>
                    <a:pt x="3041" y="820"/>
                    <a:pt x="3828" y="547"/>
                    <a:pt x="4466" y="0"/>
                  </a:cubicBezTo>
                  <a:lnTo>
                    <a:pt x="0" y="0"/>
                  </a:lnTo>
                </a:path>
              </a:pathLst>
            </a:custGeom>
            <a:solidFill>
              <a:srgbClr val="63C1D3"/>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4" name="Google Shape;494;p18"/>
          <p:cNvSpPr/>
          <p:nvPr/>
        </p:nvSpPr>
        <p:spPr>
          <a:xfrm>
            <a:off x="4570315" y="203467"/>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8"/>
          <p:cNvSpPr/>
          <p:nvPr/>
        </p:nvSpPr>
        <p:spPr>
          <a:xfrm>
            <a:off x="4545140" y="1536224"/>
            <a:ext cx="929366" cy="929367"/>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8"/>
          <p:cNvSpPr/>
          <p:nvPr/>
        </p:nvSpPr>
        <p:spPr>
          <a:xfrm>
            <a:off x="4570315" y="2868981"/>
            <a:ext cx="929366" cy="929367"/>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8"/>
          <p:cNvSpPr/>
          <p:nvPr/>
        </p:nvSpPr>
        <p:spPr>
          <a:xfrm>
            <a:off x="4588570" y="4151034"/>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8"/>
          <p:cNvSpPr txBox="1"/>
          <p:nvPr/>
        </p:nvSpPr>
        <p:spPr>
          <a:xfrm>
            <a:off x="5716887" y="20522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Sběr povrchového odtoku </a:t>
            </a:r>
            <a:endParaRPr sz="1400" b="0" i="0" u="none" strike="noStrike" cap="none" dirty="0">
              <a:solidFill>
                <a:srgbClr val="000000"/>
              </a:solidFill>
              <a:latin typeface="Arial"/>
              <a:ea typeface="Arial"/>
              <a:cs typeface="Arial"/>
              <a:sym typeface="Arial"/>
            </a:endParaRPr>
          </a:p>
        </p:txBody>
      </p:sp>
      <p:sp>
        <p:nvSpPr>
          <p:cNvPr id="499" name="Google Shape;499;p18"/>
          <p:cNvSpPr txBox="1"/>
          <p:nvPr/>
        </p:nvSpPr>
        <p:spPr>
          <a:xfrm>
            <a:off x="5731379" y="615732"/>
            <a:ext cx="5830968" cy="684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Sběr povrchového odtoku je rozšířenou formou sběru dešťové vody.</a:t>
            </a:r>
            <a:endParaRPr sz="2000" b="0" i="0" u="none" strike="noStrike" cap="none" dirty="0">
              <a:solidFill>
                <a:srgbClr val="000000"/>
              </a:solidFill>
              <a:latin typeface="Calibri"/>
              <a:ea typeface="Calibri"/>
              <a:cs typeface="Calibri"/>
              <a:sym typeface="Calibri"/>
            </a:endParaRPr>
          </a:p>
        </p:txBody>
      </p:sp>
      <p:sp>
        <p:nvSpPr>
          <p:cNvPr id="500" name="Google Shape;500;p18"/>
          <p:cNvSpPr txBox="1"/>
          <p:nvPr/>
        </p:nvSpPr>
        <p:spPr>
          <a:xfrm>
            <a:off x="5673815" y="145990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Infiltrační systémy </a:t>
            </a:r>
            <a:endParaRPr sz="1400" b="0" i="0" u="none" strike="noStrike" cap="none" dirty="0">
              <a:solidFill>
                <a:srgbClr val="000000"/>
              </a:solidFill>
              <a:latin typeface="Arial"/>
              <a:ea typeface="Arial"/>
              <a:cs typeface="Arial"/>
              <a:sym typeface="Arial"/>
            </a:endParaRPr>
          </a:p>
        </p:txBody>
      </p:sp>
      <p:sp>
        <p:nvSpPr>
          <p:cNvPr id="501" name="Google Shape;501;p18"/>
          <p:cNvSpPr txBox="1"/>
          <p:nvPr/>
        </p:nvSpPr>
        <p:spPr>
          <a:xfrm>
            <a:off x="5673815" y="1826598"/>
            <a:ext cx="6296396"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Infiltrační systémy zachycují dešťovou vodu z nepropustných povrchů a nechávají ji vsakovat do půdy pod nimi.</a:t>
            </a:r>
            <a:endParaRPr sz="2000" b="0" i="0" u="none" strike="noStrike" cap="none">
              <a:solidFill>
                <a:srgbClr val="000000"/>
              </a:solidFill>
              <a:latin typeface="Calibri"/>
              <a:ea typeface="Calibri"/>
              <a:cs typeface="Calibri"/>
              <a:sym typeface="Calibri"/>
            </a:endParaRPr>
          </a:p>
        </p:txBody>
      </p:sp>
      <p:sp>
        <p:nvSpPr>
          <p:cNvPr id="502" name="Google Shape;502;p18"/>
          <p:cNvSpPr txBox="1"/>
          <p:nvPr/>
        </p:nvSpPr>
        <p:spPr>
          <a:xfrm>
            <a:off x="5753839" y="274732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Dešťové zahrady </a:t>
            </a:r>
            <a:endParaRPr sz="1400" b="0" i="0" u="none" strike="noStrike" cap="none">
              <a:solidFill>
                <a:srgbClr val="000000"/>
              </a:solidFill>
              <a:latin typeface="Arial"/>
              <a:ea typeface="Arial"/>
              <a:cs typeface="Arial"/>
              <a:sym typeface="Arial"/>
            </a:endParaRPr>
          </a:p>
        </p:txBody>
      </p:sp>
      <p:sp>
        <p:nvSpPr>
          <p:cNvPr id="503" name="Google Shape;503;p18"/>
          <p:cNvSpPr txBox="1"/>
          <p:nvPr/>
        </p:nvSpPr>
        <p:spPr>
          <a:xfrm>
            <a:off x="5753839" y="3141295"/>
            <a:ext cx="6216371"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Dešťové zahrady jsou mělké prohlubně vyplněné původními rostlinami a organickým materiálem, které slouží ke sběru dešťové vody.</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504" name="Google Shape;504;p18"/>
          <p:cNvSpPr txBox="1"/>
          <p:nvPr/>
        </p:nvSpPr>
        <p:spPr>
          <a:xfrm>
            <a:off x="5751319" y="4018452"/>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Zelené střechy </a:t>
            </a:r>
            <a:endParaRPr sz="1400" b="0" i="0" u="none" strike="noStrike" cap="none" dirty="0">
              <a:solidFill>
                <a:srgbClr val="000000"/>
              </a:solidFill>
              <a:latin typeface="Arial"/>
              <a:ea typeface="Arial"/>
              <a:cs typeface="Arial"/>
              <a:sym typeface="Arial"/>
            </a:endParaRPr>
          </a:p>
        </p:txBody>
      </p:sp>
      <p:sp>
        <p:nvSpPr>
          <p:cNvPr id="505" name="Google Shape;505;p18"/>
          <p:cNvSpPr txBox="1"/>
          <p:nvPr/>
        </p:nvSpPr>
        <p:spPr>
          <a:xfrm>
            <a:off x="5756761" y="4417015"/>
            <a:ext cx="612743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Zelené střechy zahrnují výsadbu vegetace na střechách budov, která zachycuje dešťovou vodu a zabraňuje jejímu okamžitému odtoku do blízkých vodních ploch.</a:t>
            </a:r>
            <a:endParaRPr sz="2000" b="0" i="0" u="none" strike="noStrike" cap="none">
              <a:solidFill>
                <a:srgbClr val="000000"/>
              </a:solidFill>
              <a:latin typeface="Calibri"/>
              <a:ea typeface="Calibri"/>
              <a:cs typeface="Calibri"/>
              <a:sym typeface="Calibri"/>
            </a:endParaRPr>
          </a:p>
        </p:txBody>
      </p:sp>
      <p:sp>
        <p:nvSpPr>
          <p:cNvPr id="506" name="Google Shape;506;p18"/>
          <p:cNvSpPr/>
          <p:nvPr/>
        </p:nvSpPr>
        <p:spPr>
          <a:xfrm>
            <a:off x="4588570" y="5433088"/>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BC2C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18"/>
          <p:cNvSpPr txBox="1"/>
          <p:nvPr/>
        </p:nvSpPr>
        <p:spPr>
          <a:xfrm>
            <a:off x="5753838" y="551016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Dešťové sudy </a:t>
            </a:r>
            <a:endParaRPr sz="1400" b="0" i="0" u="none" strike="noStrike" cap="none">
              <a:solidFill>
                <a:srgbClr val="000000"/>
              </a:solidFill>
              <a:latin typeface="Arial"/>
              <a:ea typeface="Arial"/>
              <a:cs typeface="Arial"/>
              <a:sym typeface="Arial"/>
            </a:endParaRPr>
          </a:p>
        </p:txBody>
      </p:sp>
      <p:sp>
        <p:nvSpPr>
          <p:cNvPr id="508" name="Google Shape;508;p18"/>
          <p:cNvSpPr txBox="1"/>
          <p:nvPr/>
        </p:nvSpPr>
        <p:spPr>
          <a:xfrm>
            <a:off x="5758295" y="5862455"/>
            <a:ext cx="6112299"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Sudy na dešťovou vodu představují pro majitele domů pohodlný způsob shromažďování dešťové vody ze střech. </a:t>
            </a:r>
            <a:endParaRPr sz="2000" b="0" i="0" u="none" strike="noStrike" cap="none">
              <a:solidFill>
                <a:srgbClr val="000000"/>
              </a:solidFill>
              <a:latin typeface="Calibri"/>
              <a:ea typeface="Calibri"/>
              <a:cs typeface="Calibri"/>
              <a:sym typeface="Calibri"/>
            </a:endParaRPr>
          </a:p>
        </p:txBody>
      </p:sp>
      <p:sp>
        <p:nvSpPr>
          <p:cNvPr id="509" name="Google Shape;509;p18"/>
          <p:cNvSpPr txBox="1"/>
          <p:nvPr/>
        </p:nvSpPr>
        <p:spPr>
          <a:xfrm>
            <a:off x="675733" y="2402358"/>
            <a:ext cx="3286751"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latin typeface="Calibri"/>
                <a:ea typeface="Calibri"/>
                <a:cs typeface="Calibri"/>
                <a:sym typeface="Calibri"/>
              </a:rPr>
              <a:t>Typy zachycování dešťové vody</a:t>
            </a:r>
            <a:endParaRPr sz="1400" b="0" i="0" u="none" strike="noStrike" cap="none" dirty="0">
              <a:latin typeface="Arial"/>
              <a:ea typeface="Arial"/>
              <a:cs typeface="Arial"/>
              <a:sym typeface="Arial"/>
            </a:endParaRPr>
          </a:p>
        </p:txBody>
      </p:sp>
      <p:pic>
        <p:nvPicPr>
          <p:cNvPr id="4" name="Graphic 3" descr="Badge 3 outline">
            <a:extLst>
              <a:ext uri="{FF2B5EF4-FFF2-40B4-BE49-F238E27FC236}">
                <a16:creationId xmlns:a16="http://schemas.microsoft.com/office/drawing/2014/main" id="{D903C6E0-EF63-B3DA-86AD-D19FEFF48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335" y="2876464"/>
            <a:ext cx="914400" cy="914400"/>
          </a:xfrm>
          <a:prstGeom prst="rect">
            <a:avLst/>
          </a:prstGeom>
        </p:spPr>
      </p:pic>
      <p:pic>
        <p:nvPicPr>
          <p:cNvPr id="6" name="Graphic 5" descr="Badge 1 outline">
            <a:extLst>
              <a:ext uri="{FF2B5EF4-FFF2-40B4-BE49-F238E27FC236}">
                <a16:creationId xmlns:a16="http://schemas.microsoft.com/office/drawing/2014/main" id="{765AC310-A37B-9E44-B22C-5B62F2E99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0315" y="208049"/>
            <a:ext cx="914400" cy="914400"/>
          </a:xfrm>
          <a:prstGeom prst="rect">
            <a:avLst/>
          </a:prstGeom>
        </p:spPr>
      </p:pic>
      <p:pic>
        <p:nvPicPr>
          <p:cNvPr id="8" name="Graphic 7" descr="Badge outline">
            <a:extLst>
              <a:ext uri="{FF2B5EF4-FFF2-40B4-BE49-F238E27FC236}">
                <a16:creationId xmlns:a16="http://schemas.microsoft.com/office/drawing/2014/main" id="{AB16FCD6-5C3C-1A95-CAC6-A60525A46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4380" y="1548289"/>
            <a:ext cx="914400" cy="914400"/>
          </a:xfrm>
          <a:prstGeom prst="rect">
            <a:avLst/>
          </a:prstGeom>
        </p:spPr>
      </p:pic>
      <p:pic>
        <p:nvPicPr>
          <p:cNvPr id="10" name="Graphic 9" descr="Badge 4 outline">
            <a:extLst>
              <a:ext uri="{FF2B5EF4-FFF2-40B4-BE49-F238E27FC236}">
                <a16:creationId xmlns:a16="http://schemas.microsoft.com/office/drawing/2014/main" id="{D13BE800-884E-0D28-5130-F03BB5523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536" y="4166001"/>
            <a:ext cx="914400" cy="914400"/>
          </a:xfrm>
          <a:prstGeom prst="rect">
            <a:avLst/>
          </a:prstGeom>
        </p:spPr>
      </p:pic>
      <p:pic>
        <p:nvPicPr>
          <p:cNvPr id="12" name="Graphic 11" descr="Badge 5 outline">
            <a:extLst>
              <a:ext uri="{FF2B5EF4-FFF2-40B4-BE49-F238E27FC236}">
                <a16:creationId xmlns:a16="http://schemas.microsoft.com/office/drawing/2014/main" id="{FDE15D5B-27AA-986C-A58B-37608D26ED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3536" y="5428067"/>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fb70a8396_1_18"/>
          <p:cNvSpPr txBox="1">
            <a:spLocks noGrp="1"/>
          </p:cNvSpPr>
          <p:nvPr>
            <p:ph type="body" idx="2"/>
          </p:nvPr>
        </p:nvSpPr>
        <p:spPr>
          <a:xfrm>
            <a:off x="878257" y="566279"/>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Sebereflexe</a:t>
            </a:r>
            <a:endParaRPr b="1" dirty="0"/>
          </a:p>
        </p:txBody>
      </p:sp>
      <p:grpSp>
        <p:nvGrpSpPr>
          <p:cNvPr id="216" name="Google Shape;216;g2efb70a8396_1_18"/>
          <p:cNvGrpSpPr/>
          <p:nvPr/>
        </p:nvGrpSpPr>
        <p:grpSpPr>
          <a:xfrm rot="3730713">
            <a:off x="10364059" y="188191"/>
            <a:ext cx="949899" cy="1163507"/>
            <a:chOff x="7602444" y="4967675"/>
            <a:chExt cx="483620" cy="592374"/>
          </a:xfrm>
        </p:grpSpPr>
        <p:grpSp>
          <p:nvGrpSpPr>
            <p:cNvPr id="217" name="Google Shape;217;g2efb70a8396_1_18"/>
            <p:cNvGrpSpPr/>
            <p:nvPr/>
          </p:nvGrpSpPr>
          <p:grpSpPr>
            <a:xfrm>
              <a:off x="7618661" y="4967675"/>
              <a:ext cx="467403" cy="507609"/>
              <a:chOff x="2251964" y="3590497"/>
              <a:chExt cx="467403" cy="507609"/>
            </a:xfrm>
          </p:grpSpPr>
          <p:sp>
            <p:nvSpPr>
              <p:cNvPr id="218" name="Google Shape;218;g2efb70a8396_1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9" name="Google Shape;219;g2efb70a8396_1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0" name="Google Shape;220;g2efb70a8396_1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21" name="Google Shape;221;g2efb70a8396_1_18"/>
            <p:cNvGrpSpPr/>
            <p:nvPr/>
          </p:nvGrpSpPr>
          <p:grpSpPr>
            <a:xfrm>
              <a:off x="7602444" y="4993761"/>
              <a:ext cx="421973" cy="566288"/>
              <a:chOff x="2235747" y="3616583"/>
              <a:chExt cx="421973" cy="566288"/>
            </a:xfrm>
          </p:grpSpPr>
          <p:sp>
            <p:nvSpPr>
              <p:cNvPr id="222" name="Google Shape;222;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3" name="Google Shape;223;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224" name="Google Shape;224;g2efb70a8396_1_18"/>
          <p:cNvSpPr txBox="1"/>
          <p:nvPr/>
        </p:nvSpPr>
        <p:spPr>
          <a:xfrm>
            <a:off x="770118" y="2229784"/>
            <a:ext cx="10810640" cy="313929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Tx/>
              <a:buSzPts val="2400"/>
              <a:buFont typeface="Calibri"/>
              <a:buAutoNum type="arabicPeriod"/>
            </a:pPr>
            <a:r>
              <a:rPr lang="tr-TR" sz="2400" dirty="0">
                <a:latin typeface="Calibri"/>
                <a:ea typeface="Calibri"/>
                <a:cs typeface="Calibri"/>
                <a:sym typeface="Calibri"/>
              </a:rPr>
              <a:t>Jaká je </a:t>
            </a:r>
            <a:r>
              <a:rPr lang="en-US" sz="2400" dirty="0">
                <a:latin typeface="Calibri"/>
                <a:ea typeface="Calibri"/>
                <a:cs typeface="Calibri"/>
                <a:sym typeface="Calibri"/>
              </a:rPr>
              <a:t>vaše představa o tom, jak mohou metody přesného zavlažování, jako je například kapková závlaha, zvýšit efektivitu využívání vody v zemědělství?</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Jaké jsou vaše názory na výhody a možné problémy využívání systémů pro sběr dešťové vody v zemědělství?</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Myslíte si, že znalost obsahu vody v půdě a potřeb plodin může ovlivnit strategie zavlažování a celkového hospodaření s vodou</a:t>
            </a:r>
            <a:r>
              <a:rPr lang="tr-TR" sz="2400" dirty="0">
                <a:latin typeface="Calibri"/>
                <a:ea typeface="Calibri"/>
                <a:cs typeface="Calibri"/>
                <a:sym typeface="Calibri"/>
              </a:rPr>
              <a:t>?</a:t>
            </a:r>
            <a:endParaRPr sz="2400" dirty="0">
              <a:latin typeface="Calibri"/>
              <a:ea typeface="Calibri"/>
              <a:cs typeface="Calibri"/>
              <a:sym typeface="Calibri"/>
            </a:endParaRPr>
          </a:p>
        </p:txBody>
      </p:sp>
      <p:sp>
        <p:nvSpPr>
          <p:cNvPr id="225" name="Google Shape;225;g2efb70a8396_1_18"/>
          <p:cNvSpPr txBox="1"/>
          <p:nvPr/>
        </p:nvSpPr>
        <p:spPr>
          <a:xfrm>
            <a:off x="1015300" y="1488925"/>
            <a:ext cx="97929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400" b="1" dirty="0">
                <a:solidFill>
                  <a:srgbClr val="8DC641"/>
                </a:solidFill>
                <a:latin typeface="Calibri"/>
                <a:ea typeface="Calibri"/>
                <a:cs typeface="Calibri"/>
                <a:sym typeface="Calibri"/>
              </a:rPr>
              <a:t>Pro posouzení svých současných znalostí zvažte následující otázky... </a:t>
            </a:r>
            <a:endParaRPr sz="2400" b="1" dirty="0">
              <a:solidFill>
                <a:srgbClr val="8DC64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9"/>
          <p:cNvSpPr/>
          <p:nvPr/>
        </p:nvSpPr>
        <p:spPr>
          <a:xfrm>
            <a:off x="6490881" y="190035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9"/>
          <p:cNvSpPr/>
          <p:nvPr/>
        </p:nvSpPr>
        <p:spPr>
          <a:xfrm>
            <a:off x="6260484" y="251321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9"/>
          <p:cNvSpPr/>
          <p:nvPr/>
        </p:nvSpPr>
        <p:spPr>
          <a:xfrm>
            <a:off x="3924254" y="890990"/>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9"/>
          <p:cNvSpPr/>
          <p:nvPr/>
        </p:nvSpPr>
        <p:spPr>
          <a:xfrm>
            <a:off x="4362009" y="105019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9"/>
          <p:cNvSpPr/>
          <p:nvPr/>
        </p:nvSpPr>
        <p:spPr>
          <a:xfrm>
            <a:off x="4057884" y="373892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19" name="Google Shape;519;p19"/>
          <p:cNvSpPr/>
          <p:nvPr/>
        </p:nvSpPr>
        <p:spPr>
          <a:xfrm>
            <a:off x="3723808" y="289797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9"/>
          <p:cNvSpPr txBox="1"/>
          <p:nvPr/>
        </p:nvSpPr>
        <p:spPr>
          <a:xfrm>
            <a:off x="512458" y="936842"/>
            <a:ext cx="262383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Hojnost, dostupnost a nízká slanost</a:t>
            </a:r>
            <a:endParaRPr sz="2800" b="1" i="0" u="none" strike="noStrike" cap="none" dirty="0">
              <a:solidFill>
                <a:srgbClr val="8DC641"/>
              </a:solidFill>
              <a:latin typeface="Calibri"/>
              <a:ea typeface="Calibri"/>
              <a:cs typeface="Calibri"/>
              <a:sym typeface="Calibri"/>
            </a:endParaRPr>
          </a:p>
        </p:txBody>
      </p:sp>
      <p:sp>
        <p:nvSpPr>
          <p:cNvPr id="521" name="Google Shape;521;p19"/>
          <p:cNvSpPr txBox="1"/>
          <p:nvPr/>
        </p:nvSpPr>
        <p:spPr>
          <a:xfrm>
            <a:off x="837031" y="2926168"/>
            <a:ext cx="2299264"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Umožnění efektivního získávání tohoto cenného zdroje</a:t>
            </a:r>
            <a:endParaRPr sz="2000" b="0" i="0" u="none" strike="noStrike" cap="none" dirty="0">
              <a:solidFill>
                <a:srgbClr val="000000"/>
              </a:solidFill>
              <a:latin typeface="Calibri"/>
              <a:ea typeface="Calibri"/>
              <a:cs typeface="Calibri"/>
              <a:sym typeface="Calibri"/>
            </a:endParaRPr>
          </a:p>
        </p:txBody>
      </p:sp>
      <p:cxnSp>
        <p:nvCxnSpPr>
          <p:cNvPr id="522" name="Google Shape;522;p19"/>
          <p:cNvCxnSpPr/>
          <p:nvPr/>
        </p:nvCxnSpPr>
        <p:spPr>
          <a:xfrm rot="10800000">
            <a:off x="2746615" y="1227095"/>
            <a:ext cx="1873439" cy="8679"/>
          </a:xfrm>
          <a:prstGeom prst="straightConnector1">
            <a:avLst/>
          </a:prstGeom>
          <a:noFill/>
          <a:ln w="12950" cap="flat" cmpd="sng">
            <a:solidFill>
              <a:srgbClr val="8DC641"/>
            </a:solidFill>
            <a:prstDash val="solid"/>
            <a:round/>
            <a:headEnd type="none" w="sm" len="sm"/>
            <a:tailEnd type="none" w="sm" len="sm"/>
          </a:ln>
        </p:spPr>
      </p:cxnSp>
      <p:sp>
        <p:nvSpPr>
          <p:cNvPr id="523" name="Google Shape;523;p19"/>
          <p:cNvSpPr/>
          <p:nvPr/>
        </p:nvSpPr>
        <p:spPr>
          <a:xfrm>
            <a:off x="2700184" y="118612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9"/>
          <p:cNvSpPr txBox="1"/>
          <p:nvPr/>
        </p:nvSpPr>
        <p:spPr>
          <a:xfrm>
            <a:off x="7262772" y="4427582"/>
            <a:ext cx="3933600" cy="24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GB" sz="2800" b="1" i="0" u="none" strike="noStrike" cap="none" dirty="0">
                <a:solidFill>
                  <a:srgbClr val="63C1D3"/>
                </a:solidFill>
                <a:latin typeface="Calibri"/>
                <a:ea typeface="Calibri"/>
                <a:cs typeface="Calibri"/>
                <a:sym typeface="Calibri"/>
              </a:rPr>
              <a:t>Nákladově efektivní a ekologické systémy nádrží </a:t>
            </a:r>
            <a:endParaRPr sz="1400" b="0" i="0" u="none" strike="noStrike" cap="none" dirty="0">
              <a:solidFill>
                <a:srgbClr val="000000"/>
              </a:solidFill>
              <a:latin typeface="Arial"/>
              <a:ea typeface="Arial"/>
              <a:cs typeface="Arial"/>
              <a:sym typeface="Arial"/>
            </a:endParaRPr>
          </a:p>
        </p:txBody>
      </p:sp>
      <p:sp>
        <p:nvSpPr>
          <p:cNvPr id="525" name="Google Shape;525;p19"/>
          <p:cNvSpPr txBox="1"/>
          <p:nvPr/>
        </p:nvSpPr>
        <p:spPr>
          <a:xfrm>
            <a:off x="8334375" y="5740195"/>
            <a:ext cx="3492667" cy="999383"/>
          </a:xfrm>
          <a:prstGeom prst="rect">
            <a:avLst/>
          </a:prstGeom>
          <a:solidFill>
            <a:schemeClr val="bg1"/>
          </a:solidFill>
          <a:ln>
            <a:noFill/>
          </a:ln>
        </p:spPr>
        <p:txBody>
          <a:bodyPr spcFirstLastPara="1" wrap="square" lIns="91425" tIns="45700" rIns="91425" bIns="45700" anchor="t" anchorCtr="0">
            <a:noAutofit/>
          </a:bodyPr>
          <a:lstStyle/>
          <a:p>
            <a:pPr marL="14400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Ukázka pragmatické a ekologicky uvědomělé alternativy</a:t>
            </a:r>
            <a:endParaRPr sz="2000" b="0" i="0" u="none" strike="noStrike" cap="none" dirty="0">
              <a:solidFill>
                <a:srgbClr val="000000"/>
              </a:solidFill>
              <a:latin typeface="Calibri"/>
              <a:ea typeface="Calibri"/>
              <a:cs typeface="Calibri"/>
              <a:sym typeface="Calibri"/>
            </a:endParaRPr>
          </a:p>
        </p:txBody>
      </p:sp>
      <p:sp>
        <p:nvSpPr>
          <p:cNvPr id="526" name="Google Shape;526;p19"/>
          <p:cNvSpPr txBox="1"/>
          <p:nvPr/>
        </p:nvSpPr>
        <p:spPr>
          <a:xfrm>
            <a:off x="9334503" y="762153"/>
            <a:ext cx="266699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GB" sz="2800" b="1" i="0" u="none" strike="noStrike" cap="none" dirty="0">
                <a:solidFill>
                  <a:srgbClr val="9FDADF"/>
                </a:solidFill>
                <a:latin typeface="Calibri"/>
                <a:ea typeface="Calibri"/>
                <a:cs typeface="Calibri"/>
                <a:sym typeface="Calibri"/>
              </a:rPr>
              <a:t>Snížení závislosti na externích zdrojích</a:t>
            </a:r>
            <a:endParaRPr sz="2800" b="1" i="0" u="none" strike="noStrike" cap="none" dirty="0">
              <a:solidFill>
                <a:srgbClr val="9FDADF"/>
              </a:solidFill>
              <a:latin typeface="Calibri"/>
              <a:ea typeface="Calibri"/>
              <a:cs typeface="Calibri"/>
              <a:sym typeface="Calibri"/>
            </a:endParaRPr>
          </a:p>
        </p:txBody>
      </p:sp>
      <p:sp>
        <p:nvSpPr>
          <p:cNvPr id="527" name="Google Shape;527;p19"/>
          <p:cNvSpPr txBox="1"/>
          <p:nvPr/>
        </p:nvSpPr>
        <p:spPr>
          <a:xfrm>
            <a:off x="9448895" y="2679911"/>
            <a:ext cx="2378147"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Nabídka doplňkového a místního zásobování vodou</a:t>
            </a:r>
            <a:endParaRPr sz="2000" b="0" i="0" u="none" strike="noStrike" cap="none" dirty="0">
              <a:solidFill>
                <a:srgbClr val="000000"/>
              </a:solidFill>
              <a:latin typeface="Calibri"/>
              <a:ea typeface="Calibri"/>
              <a:cs typeface="Calibri"/>
              <a:sym typeface="Calibri"/>
            </a:endParaRPr>
          </a:p>
        </p:txBody>
      </p:sp>
      <p:grpSp>
        <p:nvGrpSpPr>
          <p:cNvPr id="528" name="Google Shape;528;p19"/>
          <p:cNvGrpSpPr/>
          <p:nvPr/>
        </p:nvGrpSpPr>
        <p:grpSpPr>
          <a:xfrm rot="10800000">
            <a:off x="5170374" y="5192862"/>
            <a:ext cx="1919870" cy="90131"/>
            <a:chOff x="6348336" y="5127450"/>
            <a:chExt cx="1919870" cy="90131"/>
          </a:xfrm>
        </p:grpSpPr>
        <p:cxnSp>
          <p:nvCxnSpPr>
            <p:cNvPr id="529" name="Google Shape;529;p19"/>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30" name="Google Shape;530;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1" name="Google Shape;531;p19"/>
          <p:cNvGrpSpPr/>
          <p:nvPr/>
        </p:nvGrpSpPr>
        <p:grpSpPr>
          <a:xfrm rot="10800000">
            <a:off x="7309702" y="1868427"/>
            <a:ext cx="1919870" cy="90131"/>
            <a:chOff x="6348336" y="5127450"/>
            <a:chExt cx="1919870" cy="90131"/>
          </a:xfrm>
        </p:grpSpPr>
        <p:cxnSp>
          <p:nvCxnSpPr>
            <p:cNvPr id="532" name="Google Shape;532;p19"/>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33" name="Google Shape;533;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4" name="Google Shape;534;p19"/>
          <p:cNvSpPr txBox="1"/>
          <p:nvPr/>
        </p:nvSpPr>
        <p:spPr>
          <a:xfrm>
            <a:off x="487738" y="7214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GB" sz="3600" b="1" i="0" u="none" strike="noStrike" cap="none" dirty="0">
                <a:latin typeface="Calibri"/>
                <a:ea typeface="Calibri"/>
                <a:cs typeface="Calibri"/>
                <a:sym typeface="Calibri"/>
              </a:rPr>
              <a:t>Výhody</a:t>
            </a:r>
            <a:endParaRPr sz="1400" b="0" i="0" u="none" strike="noStrike" cap="none" dirty="0">
              <a:latin typeface="Arial"/>
              <a:ea typeface="Arial"/>
              <a:cs typeface="Arial"/>
              <a:sym typeface="Arial"/>
            </a:endParaRPr>
          </a:p>
        </p:txBody>
      </p:sp>
      <p:sp>
        <p:nvSpPr>
          <p:cNvPr id="2" name="Google Shape;315;p6">
            <a:extLst>
              <a:ext uri="{FF2B5EF4-FFF2-40B4-BE49-F238E27FC236}">
                <a16:creationId xmlns:a16="http://schemas.microsoft.com/office/drawing/2014/main" id="{24D5B15A-515B-D7DB-382A-2729081E8999}"/>
              </a:ext>
            </a:extLst>
          </p:cNvPr>
          <p:cNvSpPr txBox="1"/>
          <p:nvPr/>
        </p:nvSpPr>
        <p:spPr>
          <a:xfrm>
            <a:off x="2500987" y="5770353"/>
            <a:ext cx="5447760" cy="523180"/>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Udržitelné postupy hospodaření s vodou pro intenzifikované zemědělství</a:t>
            </a:r>
            <a:endParaRPr lang="en-US" b="1" dirty="0">
              <a:solidFill>
                <a:schemeClr val="dk1"/>
              </a:solidFill>
              <a:latin typeface="Calibri"/>
              <a:ea typeface="Calibri"/>
              <a:cs typeface="Calibri"/>
            </a:endParaRPr>
          </a:p>
          <a:p>
            <a:pPr>
              <a:buSzPts val="2400"/>
            </a:pPr>
            <a:endParaRPr lang="tr-TR" b="1" i="0" u="none" strike="noStrike" cap="none" dirty="0">
              <a:solidFill>
                <a:srgbClr val="000000"/>
              </a:solidFill>
              <a:latin typeface="Arial"/>
              <a:ea typeface="Arial"/>
              <a:cs typeface="Arial"/>
              <a:sym typeface="Arial"/>
            </a:endParaRPr>
          </a:p>
        </p:txBody>
      </p:sp>
      <p:pic>
        <p:nvPicPr>
          <p:cNvPr id="4" name="Graphic 3" descr="Arrow: Clockwise curve outline">
            <a:extLst>
              <a:ext uri="{FF2B5EF4-FFF2-40B4-BE49-F238E27FC236}">
                <a16:creationId xmlns:a16="http://schemas.microsoft.com/office/drawing/2014/main" id="{DD0C6DAC-E75A-6F16-8E83-25CB2A50F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684834" y="1983578"/>
            <a:ext cx="914400" cy="914400"/>
          </a:xfrm>
          <a:prstGeom prst="rect">
            <a:avLst/>
          </a:prstGeom>
        </p:spPr>
      </p:pic>
      <p:pic>
        <p:nvPicPr>
          <p:cNvPr id="5" name="Graphic 4" descr="Arrow: Clockwise curve outline">
            <a:extLst>
              <a:ext uri="{FF2B5EF4-FFF2-40B4-BE49-F238E27FC236}">
                <a16:creationId xmlns:a16="http://schemas.microsoft.com/office/drawing/2014/main" id="{D80F972A-BB77-7859-1316-29122EB2B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34651" y="4825794"/>
            <a:ext cx="914400" cy="914400"/>
          </a:xfrm>
          <a:prstGeom prst="rect">
            <a:avLst/>
          </a:prstGeom>
        </p:spPr>
      </p:pic>
      <p:pic>
        <p:nvPicPr>
          <p:cNvPr id="6" name="Graphic 5" descr="Arrow: Clockwise curve outline">
            <a:extLst>
              <a:ext uri="{FF2B5EF4-FFF2-40B4-BE49-F238E27FC236}">
                <a16:creationId xmlns:a16="http://schemas.microsoft.com/office/drawing/2014/main" id="{3BB37872-1336-0145-404B-0E99350E8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334470" y="1821471"/>
            <a:ext cx="914400" cy="914400"/>
          </a:xfrm>
          <a:prstGeom prst="rect">
            <a:avLst/>
          </a:prstGeom>
        </p:spPr>
      </p:pic>
      <p:sp>
        <p:nvSpPr>
          <p:cNvPr id="7" name="Arrow: Right 6">
            <a:extLst>
              <a:ext uri="{FF2B5EF4-FFF2-40B4-BE49-F238E27FC236}">
                <a16:creationId xmlns:a16="http://schemas.microsoft.com/office/drawing/2014/main" id="{71989A3F-173E-6690-3FA6-809D7E665634}"/>
              </a:ext>
            </a:extLst>
          </p:cNvPr>
          <p:cNvSpPr/>
          <p:nvPr/>
        </p:nvSpPr>
        <p:spPr>
          <a:xfrm>
            <a:off x="0" y="5424928"/>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zde</a:t>
            </a:r>
          </a:p>
        </p:txBody>
      </p:sp>
      <p:pic>
        <p:nvPicPr>
          <p:cNvPr id="9" name="Picture 8">
            <a:extLst>
              <a:ext uri="{FF2B5EF4-FFF2-40B4-BE49-F238E27FC236}">
                <a16:creationId xmlns:a16="http://schemas.microsoft.com/office/drawing/2014/main" id="{4C880F41-FFAF-DB05-9751-6495A8832331}"/>
              </a:ext>
            </a:extLst>
          </p:cNvPr>
          <p:cNvPicPr>
            <a:picLocks noChangeAspect="1"/>
          </p:cNvPicPr>
          <p:nvPr/>
        </p:nvPicPr>
        <p:blipFill>
          <a:blip r:embed="rId6"/>
          <a:stretch>
            <a:fillRect/>
          </a:stretch>
        </p:blipFill>
        <p:spPr>
          <a:xfrm>
            <a:off x="4545759" y="1276257"/>
            <a:ext cx="704409" cy="704409"/>
          </a:xfrm>
          <a:prstGeom prst="rect">
            <a:avLst/>
          </a:prstGeom>
        </p:spPr>
      </p:pic>
      <p:pic>
        <p:nvPicPr>
          <p:cNvPr id="11" name="Picture 10">
            <a:extLst>
              <a:ext uri="{FF2B5EF4-FFF2-40B4-BE49-F238E27FC236}">
                <a16:creationId xmlns:a16="http://schemas.microsoft.com/office/drawing/2014/main" id="{FDE4BB86-26E1-FECF-0EB1-AE8F2F07C00A}"/>
              </a:ext>
            </a:extLst>
          </p:cNvPr>
          <p:cNvPicPr>
            <a:picLocks noChangeAspect="1"/>
          </p:cNvPicPr>
          <p:nvPr/>
        </p:nvPicPr>
        <p:blipFill>
          <a:blip r:embed="rId7"/>
          <a:stretch>
            <a:fillRect/>
          </a:stretch>
        </p:blipFill>
        <p:spPr>
          <a:xfrm>
            <a:off x="6952514" y="2660360"/>
            <a:ext cx="714375" cy="714375"/>
          </a:xfrm>
          <a:prstGeom prst="rect">
            <a:avLst/>
          </a:prstGeom>
        </p:spPr>
      </p:pic>
      <p:grpSp>
        <p:nvGrpSpPr>
          <p:cNvPr id="12" name="Graphic 3">
            <a:extLst>
              <a:ext uri="{FF2B5EF4-FFF2-40B4-BE49-F238E27FC236}">
                <a16:creationId xmlns:a16="http://schemas.microsoft.com/office/drawing/2014/main" id="{B98BDFA0-8B88-362E-14FF-994A4D0304A2}"/>
              </a:ext>
            </a:extLst>
          </p:cNvPr>
          <p:cNvGrpSpPr/>
          <p:nvPr/>
        </p:nvGrpSpPr>
        <p:grpSpPr>
          <a:xfrm>
            <a:off x="4511773" y="4222610"/>
            <a:ext cx="787954" cy="699436"/>
            <a:chOff x="10410452" y="410457"/>
            <a:chExt cx="1091621" cy="1089230"/>
          </a:xfrm>
        </p:grpSpPr>
        <p:sp>
          <p:nvSpPr>
            <p:cNvPr id="13" name="Freeform 1356">
              <a:extLst>
                <a:ext uri="{FF2B5EF4-FFF2-40B4-BE49-F238E27FC236}">
                  <a16:creationId xmlns:a16="http://schemas.microsoft.com/office/drawing/2014/main" id="{C70D75A2-B5A5-FEBB-6169-65A8D6CB372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6A972D"/>
            </a:solidFill>
            <a:ln w="27426" cap="flat">
              <a:noFill/>
              <a:prstDash val="solid"/>
              <a:miter/>
            </a:ln>
          </p:spPr>
          <p:txBody>
            <a:bodyPr rtlCol="0" anchor="ctr"/>
            <a:lstStyle/>
            <a:p>
              <a:endParaRPr lang="en-US" dirty="0"/>
            </a:p>
          </p:txBody>
        </p:sp>
        <p:sp>
          <p:nvSpPr>
            <p:cNvPr id="14" name="Freeform 1357">
              <a:extLst>
                <a:ext uri="{FF2B5EF4-FFF2-40B4-BE49-F238E27FC236}">
                  <a16:creationId xmlns:a16="http://schemas.microsoft.com/office/drawing/2014/main" id="{9C323F78-CC4F-3EA0-875C-806EB83C3653}"/>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Výběr plodin šetrných k vodě</a:t>
            </a:r>
            <a:endParaRPr dirty="0"/>
          </a:p>
        </p:txBody>
      </p:sp>
      <p:sp>
        <p:nvSpPr>
          <p:cNvPr id="541" name="Google Shape;541;p2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04</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1"/>
          <p:cNvSpPr txBox="1">
            <a:spLocks noGrp="1"/>
          </p:cNvSpPr>
          <p:nvPr>
            <p:ph type="body" idx="1"/>
          </p:nvPr>
        </p:nvSpPr>
        <p:spPr>
          <a:xfrm>
            <a:off x="587879" y="1434750"/>
            <a:ext cx="605433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t>Zavádění pěstování </a:t>
            </a:r>
            <a:r>
              <a:rPr lang="en-GB" b="1" dirty="0"/>
              <a:t>plodin odolných vůči suchu a původních plodin </a:t>
            </a:r>
            <a:r>
              <a:rPr lang="en-GB" dirty="0"/>
              <a:t>podporuje udržitelné využívání vody v zemědělství.</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Využití plodin s vlastnostmi, jako je </a:t>
            </a:r>
            <a:r>
              <a:rPr lang="en-GB" b="1" dirty="0"/>
              <a:t>rozsáhlý kořenový systém a snížená transpirace, </a:t>
            </a:r>
            <a:r>
              <a:rPr lang="en-GB" dirty="0"/>
              <a:t>pomáhá přizpůsobit se suchým podmínkám.</a:t>
            </a:r>
            <a:endParaRPr dirty="0"/>
          </a:p>
          <a:p>
            <a:pPr marL="342900" lvl="0" indent="-342900" algn="l" rtl="0">
              <a:lnSpc>
                <a:spcPct val="90000"/>
              </a:lnSpc>
              <a:spcBef>
                <a:spcPts val="1000"/>
              </a:spcBef>
              <a:spcAft>
                <a:spcPts val="0"/>
              </a:spcAft>
              <a:buClr>
                <a:srgbClr val="000000"/>
              </a:buClr>
              <a:buSzPts val="2400"/>
              <a:buFont typeface="Arial"/>
              <a:buChar char="•"/>
            </a:pPr>
            <a:r>
              <a:rPr lang="en-GB" b="1" dirty="0"/>
              <a:t>Střídání plodin </a:t>
            </a:r>
            <a:r>
              <a:rPr lang="en-GB" dirty="0"/>
              <a:t>zvyšuje odolnost vůči suchu a zasolení půdy, což prospívá hladině podzemní vody a zemědělské produkci.</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Techniky, jako je </a:t>
            </a:r>
            <a:r>
              <a:rPr lang="en-GB" b="1" dirty="0"/>
              <a:t>pěstování krycích plodin a mulčování, </a:t>
            </a:r>
            <a:r>
              <a:rPr lang="en-GB" dirty="0"/>
              <a:t>pomáhají zadržovat vláhu a zmírňovat dopady nedostatku vody.</a:t>
            </a:r>
            <a:endParaRPr dirty="0"/>
          </a:p>
        </p:txBody>
      </p:sp>
      <p:grpSp>
        <p:nvGrpSpPr>
          <p:cNvPr id="548" name="Google Shape;548;p21"/>
          <p:cNvGrpSpPr/>
          <p:nvPr/>
        </p:nvGrpSpPr>
        <p:grpSpPr>
          <a:xfrm rot="3730759">
            <a:off x="6806483" y="507641"/>
            <a:ext cx="949887" cy="1163493"/>
            <a:chOff x="7602444" y="4967675"/>
            <a:chExt cx="483620" cy="592374"/>
          </a:xfrm>
        </p:grpSpPr>
        <p:grpSp>
          <p:nvGrpSpPr>
            <p:cNvPr id="549" name="Google Shape;549;p21"/>
            <p:cNvGrpSpPr/>
            <p:nvPr/>
          </p:nvGrpSpPr>
          <p:grpSpPr>
            <a:xfrm>
              <a:off x="7618661" y="4967675"/>
              <a:ext cx="467403" cy="507609"/>
              <a:chOff x="2251964" y="3590497"/>
              <a:chExt cx="467403" cy="507609"/>
            </a:xfrm>
          </p:grpSpPr>
          <p:sp>
            <p:nvSpPr>
              <p:cNvPr id="550" name="Google Shape;550;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1" name="Google Shape;551;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2" name="Google Shape;552;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nvGrpSpPr>
            <p:cNvPr id="553" name="Google Shape;553;p21"/>
            <p:cNvGrpSpPr/>
            <p:nvPr/>
          </p:nvGrpSpPr>
          <p:grpSpPr>
            <a:xfrm>
              <a:off x="7602444" y="4993761"/>
              <a:ext cx="421973" cy="566288"/>
              <a:chOff x="2235747" y="3616583"/>
              <a:chExt cx="421973" cy="566288"/>
            </a:xfrm>
          </p:grpSpPr>
          <p:sp>
            <p:nvSpPr>
              <p:cNvPr id="554" name="Google Shape;554;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5" name="Google Shape;55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pic>
        <p:nvPicPr>
          <p:cNvPr id="556" name="Google Shape;556;p21"/>
          <p:cNvPicPr preferRelativeResize="0">
            <a:picLocks noGrp="1"/>
          </p:cNvPicPr>
          <p:nvPr>
            <p:ph type="pic" idx="3"/>
          </p:nvPr>
        </p:nvPicPr>
        <p:blipFill rotWithShape="1">
          <a:blip r:embed="rId3">
            <a:alphaModFix/>
          </a:blip>
          <a:srcRect l="35788" r="35788"/>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BB687FCD-AA89-6C01-ECD3-7FC7028848C9}"/>
              </a:ext>
            </a:extLst>
          </p:cNvPr>
          <p:cNvSpPr txBox="1"/>
          <p:nvPr/>
        </p:nvSpPr>
        <p:spPr>
          <a:xfrm>
            <a:off x="657039" y="421749"/>
            <a:ext cx="5105075" cy="1089529"/>
          </a:xfrm>
          <a:prstGeom prst="rect">
            <a:avLst/>
          </a:prstGeom>
          <a:noFill/>
        </p:spPr>
        <p:txBody>
          <a:bodyPr wrap="square" rtlCol="0">
            <a:spAutoFit/>
          </a:bodyPr>
          <a:lstStyle/>
          <a:p>
            <a:pPr>
              <a:lnSpc>
                <a:spcPct val="90000"/>
              </a:lnSpc>
            </a:pPr>
            <a:r>
              <a:rPr lang="en-IE" sz="3500" b="1" dirty="0">
                <a:solidFill>
                  <a:srgbClr val="8DC641"/>
                </a:solidFill>
                <a:latin typeface="Calibri" panose="020F0502020204030204" pitchFamily="34" charset="0"/>
                <a:ea typeface="Calibri" panose="020F0502020204030204" pitchFamily="34" charset="0"/>
                <a:cs typeface="Calibri" panose="020F0502020204030204" pitchFamily="34" charset="0"/>
              </a:rPr>
              <a:t>Chytré postupy pro hospodaření s vodou...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Klíčové prvky výběru plodin šetrných k vodě</a:t>
            </a:r>
            <a:endParaRPr b="1" dirty="0"/>
          </a:p>
        </p:txBody>
      </p:sp>
      <p:grpSp>
        <p:nvGrpSpPr>
          <p:cNvPr id="563" name="Google Shape;563;p22"/>
          <p:cNvGrpSpPr/>
          <p:nvPr/>
        </p:nvGrpSpPr>
        <p:grpSpPr>
          <a:xfrm>
            <a:off x="655295" y="1726609"/>
            <a:ext cx="10592651" cy="3855041"/>
            <a:chOff x="1293" y="584147"/>
            <a:chExt cx="10592651" cy="3855041"/>
          </a:xfrm>
          <a:solidFill>
            <a:srgbClr val="8DC641"/>
          </a:solidFill>
        </p:grpSpPr>
        <p:sp>
          <p:nvSpPr>
            <p:cNvPr id="564" name="Google Shape;564;p22"/>
            <p:cNvSpPr/>
            <p:nvPr/>
          </p:nvSpPr>
          <p:spPr>
            <a:xfrm>
              <a:off x="129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5" name="Google Shape;565;p22"/>
            <p:cNvSpPr txBox="1"/>
            <p:nvPr/>
          </p:nvSpPr>
          <p:spPr>
            <a:xfrm>
              <a:off x="4561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Odrůdy odolné vůči suchu</a:t>
              </a:r>
              <a:endParaRPr sz="1400" b="1" i="0" u="none" strike="noStrike" cap="none" dirty="0">
                <a:solidFill>
                  <a:srgbClr val="000000"/>
                </a:solidFill>
                <a:latin typeface="Arial"/>
                <a:ea typeface="Arial"/>
                <a:cs typeface="Arial"/>
                <a:sym typeface="Arial"/>
              </a:endParaRPr>
            </a:p>
          </p:txBody>
        </p:sp>
        <p:sp>
          <p:nvSpPr>
            <p:cNvPr id="566" name="Google Shape;566;p22"/>
            <p:cNvSpPr/>
            <p:nvPr/>
          </p:nvSpPr>
          <p:spPr>
            <a:xfrm>
              <a:off x="30394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67" name="Google Shape;567;p22"/>
            <p:cNvSpPr/>
            <p:nvPr/>
          </p:nvSpPr>
          <p:spPr>
            <a:xfrm>
              <a:off x="606587" y="2475692"/>
              <a:ext cx="2421177" cy="1963496"/>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p22"/>
            <p:cNvSpPr txBox="1"/>
            <p:nvPr/>
          </p:nvSpPr>
          <p:spPr>
            <a:xfrm>
              <a:off x="650907" y="2745143"/>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Vyberte si plodiny s hlubokým kořenovým systémem a sníženou ztrátou vlhkosti, aby se jim dařilo i v podmínkách s nedostatkem vody.</a:t>
              </a:r>
              <a:endParaRPr sz="1400" b="0" i="0" u="none" strike="noStrike" cap="none" dirty="0">
                <a:latin typeface="Arial"/>
                <a:ea typeface="Arial"/>
                <a:cs typeface="Arial"/>
                <a:sym typeface="Arial"/>
              </a:endParaRPr>
            </a:p>
          </p:txBody>
        </p:sp>
        <p:sp>
          <p:nvSpPr>
            <p:cNvPr id="569" name="Google Shape;569;p22"/>
            <p:cNvSpPr/>
            <p:nvPr/>
          </p:nvSpPr>
          <p:spPr>
            <a:xfrm>
              <a:off x="378438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0" name="Google Shape;570;p22"/>
            <p:cNvSpPr txBox="1"/>
            <p:nvPr/>
          </p:nvSpPr>
          <p:spPr>
            <a:xfrm>
              <a:off x="382870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Výsadba původních plodin</a:t>
              </a:r>
              <a:endParaRPr sz="1400" b="1" i="0" u="none" strike="noStrike" cap="none" dirty="0">
                <a:solidFill>
                  <a:srgbClr val="000000"/>
                </a:solidFill>
                <a:latin typeface="Arial"/>
                <a:ea typeface="Arial"/>
                <a:cs typeface="Arial"/>
                <a:sym typeface="Arial"/>
              </a:endParaRPr>
            </a:p>
          </p:txBody>
        </p:sp>
        <p:sp>
          <p:nvSpPr>
            <p:cNvPr id="571" name="Google Shape;571;p22"/>
            <p:cNvSpPr/>
            <p:nvPr/>
          </p:nvSpPr>
          <p:spPr>
            <a:xfrm>
              <a:off x="408703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2" name="Google Shape;572;p22"/>
            <p:cNvSpPr/>
            <p:nvPr/>
          </p:nvSpPr>
          <p:spPr>
            <a:xfrm>
              <a:off x="4389677" y="2475692"/>
              <a:ext cx="2421177" cy="1963496"/>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3" name="Google Shape;573;p22"/>
            <p:cNvSpPr txBox="1"/>
            <p:nvPr/>
          </p:nvSpPr>
          <p:spPr>
            <a:xfrm>
              <a:off x="4418252" y="2664846"/>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 </a:t>
              </a:r>
              <a:r>
                <a:rPr lang="cs-CZ" sz="1800" b="0" i="0" u="none" strike="noStrike" cap="none" dirty="0">
                  <a:latin typeface="Calibri"/>
                  <a:ea typeface="Calibri"/>
                  <a:cs typeface="Calibri"/>
                  <a:sym typeface="Calibri"/>
                </a:rPr>
                <a:t>Přikloňte se volbě </a:t>
              </a:r>
              <a:r>
                <a:rPr lang="cs-CZ" sz="1800" dirty="0">
                  <a:latin typeface="Calibri"/>
                  <a:ea typeface="Calibri"/>
                  <a:cs typeface="Calibri"/>
                  <a:sym typeface="Calibri"/>
                </a:rPr>
                <a:t>původních </a:t>
              </a:r>
              <a:r>
                <a:rPr lang="en-GB" sz="1800" b="0" i="0" u="none" strike="noStrike" cap="none" dirty="0" err="1">
                  <a:latin typeface="Calibri"/>
                  <a:ea typeface="Calibri"/>
                  <a:cs typeface="Calibri"/>
                  <a:sym typeface="Calibri"/>
                </a:rPr>
                <a:t>plodin</a:t>
              </a:r>
              <a:r>
                <a:rPr lang="cs-CZ" sz="1800" b="0" i="0" u="none" strike="noStrike" cap="none" dirty="0">
                  <a:latin typeface="Calibri"/>
                  <a:ea typeface="Calibri"/>
                  <a:cs typeface="Calibri"/>
                  <a:sym typeface="Calibri"/>
                </a:rPr>
                <a:t>, již</a:t>
              </a:r>
              <a:r>
                <a:rPr lang="en-GB" sz="1800" b="0" i="0" u="none" strike="noStrike" cap="none" dirty="0">
                  <a:latin typeface="Calibri"/>
                  <a:ea typeface="Calibri"/>
                  <a:cs typeface="Calibri"/>
                  <a:sym typeface="Calibri"/>
                </a:rPr>
                <a:t> </a:t>
              </a:r>
              <a:r>
                <a:rPr lang="en-GB" sz="1800" b="0" i="0" u="none" strike="noStrike" cap="none" dirty="0" err="1">
                  <a:latin typeface="Calibri"/>
                  <a:ea typeface="Calibri"/>
                  <a:cs typeface="Calibri"/>
                  <a:sym typeface="Calibri"/>
                </a:rPr>
                <a:t>přizpůsoben</a:t>
              </a:r>
              <a:r>
                <a:rPr lang="cs-CZ" sz="1800" b="0" i="0" u="none" strike="noStrike" cap="none" dirty="0" err="1">
                  <a:latin typeface="Calibri"/>
                  <a:ea typeface="Calibri"/>
                  <a:cs typeface="Calibri"/>
                  <a:sym typeface="Calibri"/>
                </a:rPr>
                <a:t>ých</a:t>
              </a:r>
              <a:r>
                <a:rPr lang="en-GB" sz="1800" b="0" i="0" u="none" strike="noStrike" cap="none" dirty="0">
                  <a:latin typeface="Calibri"/>
                  <a:ea typeface="Calibri"/>
                  <a:cs typeface="Calibri"/>
                  <a:sym typeface="Calibri"/>
                </a:rPr>
                <a:t> regionálnímu klimatu, aby byly odolné vůči suchu.</a:t>
              </a:r>
              <a:endParaRPr sz="1400" b="0" i="0" u="none" strike="noStrike" cap="none" dirty="0">
                <a:latin typeface="Arial"/>
                <a:ea typeface="Arial"/>
                <a:cs typeface="Arial"/>
                <a:sym typeface="Arial"/>
              </a:endParaRPr>
            </a:p>
          </p:txBody>
        </p:sp>
        <p:sp>
          <p:nvSpPr>
            <p:cNvPr id="574" name="Google Shape;574;p22"/>
            <p:cNvSpPr/>
            <p:nvPr/>
          </p:nvSpPr>
          <p:spPr>
            <a:xfrm>
              <a:off x="7567472"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2"/>
            <p:cNvSpPr txBox="1"/>
            <p:nvPr/>
          </p:nvSpPr>
          <p:spPr>
            <a:xfrm>
              <a:off x="7611793"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Střídání plodin</a:t>
              </a:r>
              <a:endParaRPr sz="1400" b="1" i="0" u="none" strike="noStrike" cap="none" dirty="0">
                <a:solidFill>
                  <a:srgbClr val="000000"/>
                </a:solidFill>
                <a:latin typeface="Arial"/>
                <a:ea typeface="Arial"/>
                <a:cs typeface="Arial"/>
                <a:sym typeface="Arial"/>
              </a:endParaRPr>
            </a:p>
          </p:txBody>
        </p:sp>
        <p:sp>
          <p:nvSpPr>
            <p:cNvPr id="576" name="Google Shape;576;p22"/>
            <p:cNvSpPr/>
            <p:nvPr/>
          </p:nvSpPr>
          <p:spPr>
            <a:xfrm>
              <a:off x="787012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7" name="Google Shape;577;p22"/>
            <p:cNvSpPr/>
            <p:nvPr/>
          </p:nvSpPr>
          <p:spPr>
            <a:xfrm>
              <a:off x="8172767" y="2475692"/>
              <a:ext cx="2421177" cy="1957650"/>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2"/>
            <p:cNvSpPr txBox="1"/>
            <p:nvPr/>
          </p:nvSpPr>
          <p:spPr>
            <a:xfrm>
              <a:off x="8217087" y="2605446"/>
              <a:ext cx="2332535" cy="1698142"/>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cs-CZ" sz="1800" dirty="0">
                  <a:latin typeface="Calibri"/>
                  <a:ea typeface="Calibri"/>
                  <a:cs typeface="Calibri"/>
                  <a:sym typeface="Calibri"/>
                </a:rPr>
                <a:t>S</a:t>
              </a:r>
              <a:r>
                <a:rPr lang="en-GB" sz="1800" b="0" i="0" u="none" strike="noStrike" cap="none" dirty="0" err="1">
                  <a:latin typeface="Calibri"/>
                  <a:ea typeface="Calibri"/>
                  <a:cs typeface="Calibri"/>
                  <a:sym typeface="Calibri"/>
                </a:rPr>
                <a:t>tříd</a:t>
              </a:r>
              <a:r>
                <a:rPr lang="cs-CZ" sz="1800" b="0" i="0" u="none" strike="noStrike" cap="none" dirty="0" err="1">
                  <a:latin typeface="Calibri"/>
                  <a:ea typeface="Calibri"/>
                  <a:cs typeface="Calibri"/>
                  <a:sym typeface="Calibri"/>
                </a:rPr>
                <a:t>ejte</a:t>
              </a:r>
              <a:r>
                <a:rPr lang="en-GB" sz="1800" b="0" i="0" u="none" strike="noStrike" cap="none" dirty="0">
                  <a:latin typeface="Calibri"/>
                  <a:ea typeface="Calibri"/>
                  <a:cs typeface="Calibri"/>
                  <a:sym typeface="Calibri"/>
                </a:rPr>
                <a:t> </a:t>
              </a:r>
              <a:r>
                <a:rPr lang="en-GB" sz="1800" b="0" i="0" u="none" strike="noStrike" cap="none" dirty="0" err="1">
                  <a:latin typeface="Calibri"/>
                  <a:ea typeface="Calibri"/>
                  <a:cs typeface="Calibri"/>
                  <a:sym typeface="Calibri"/>
                </a:rPr>
                <a:t>plodin</a:t>
              </a:r>
              <a:r>
                <a:rPr lang="cs-CZ" sz="1800" b="0" i="0" u="none" strike="noStrike" cap="none" dirty="0">
                  <a:latin typeface="Calibri"/>
                  <a:ea typeface="Calibri"/>
                  <a:cs typeface="Calibri"/>
                  <a:sym typeface="Calibri"/>
                </a:rPr>
                <a:t>y</a:t>
              </a:r>
              <a:r>
                <a:rPr lang="en-GB" sz="1800" b="0" i="0" u="none" strike="noStrike" cap="none" dirty="0">
                  <a:latin typeface="Calibri"/>
                  <a:ea typeface="Calibri"/>
                  <a:cs typeface="Calibri"/>
                  <a:sym typeface="Calibri"/>
                </a:rPr>
                <a:t> ke zvýšení efektivity využití vody a zmírnění abiotických stresů, jako je sucho a zasolení půdy.</a:t>
              </a:r>
              <a:endParaRPr sz="1400" b="0" i="0" u="none" strike="noStrike" cap="none" dirty="0">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txBox="1">
            <a:spLocks noGrp="1"/>
          </p:cNvSpPr>
          <p:nvPr>
            <p:ph type="body" idx="1"/>
          </p:nvPr>
        </p:nvSpPr>
        <p:spPr>
          <a:xfrm>
            <a:off x="5849349" y="24205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Čištění odpadních vod</a:t>
            </a:r>
            <a:endParaRPr/>
          </a:p>
        </p:txBody>
      </p:sp>
      <p:sp>
        <p:nvSpPr>
          <p:cNvPr id="585" name="Google Shape;585;p2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p:nvPr/>
        </p:nvSpPr>
        <p:spPr>
          <a:xfrm>
            <a:off x="3967682" y="1028960"/>
            <a:ext cx="2054637" cy="1950033"/>
          </a:xfrm>
          <a:custGeom>
            <a:avLst/>
            <a:gdLst/>
            <a:ahLst/>
            <a:cxnLst/>
            <a:rect l="l" t="t" r="r" b="b"/>
            <a:pathLst>
              <a:path w="3327" h="3625" extrusionOk="0">
                <a:moveTo>
                  <a:pt x="72" y="3624"/>
                </a:moveTo>
                <a:lnTo>
                  <a:pt x="72" y="3624"/>
                </a:lnTo>
                <a:cubicBezTo>
                  <a:pt x="36" y="3624"/>
                  <a:pt x="0" y="3588"/>
                  <a:pt x="0" y="3543"/>
                </a:cubicBezTo>
                <a:cubicBezTo>
                  <a:pt x="0" y="2648"/>
                  <a:pt x="334" y="1799"/>
                  <a:pt x="940" y="1140"/>
                </a:cubicBezTo>
                <a:cubicBezTo>
                  <a:pt x="1546" y="489"/>
                  <a:pt x="2359" y="82"/>
                  <a:pt x="3236" y="9"/>
                </a:cubicBezTo>
                <a:cubicBezTo>
                  <a:pt x="3281" y="0"/>
                  <a:pt x="3317" y="28"/>
                  <a:pt x="3317" y="73"/>
                </a:cubicBezTo>
                <a:cubicBezTo>
                  <a:pt x="3326" y="109"/>
                  <a:pt x="3290" y="145"/>
                  <a:pt x="3254" y="154"/>
                </a:cubicBezTo>
                <a:cubicBezTo>
                  <a:pt x="2404" y="227"/>
                  <a:pt x="1627" y="615"/>
                  <a:pt x="1048" y="1239"/>
                </a:cubicBezTo>
                <a:cubicBezTo>
                  <a:pt x="470" y="1872"/>
                  <a:pt x="153" y="2693"/>
                  <a:pt x="153" y="3543"/>
                </a:cubicBezTo>
                <a:cubicBezTo>
                  <a:pt x="153" y="3588"/>
                  <a:pt x="117" y="3624"/>
                  <a:pt x="72" y="362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4"/>
          <p:cNvSpPr/>
          <p:nvPr/>
        </p:nvSpPr>
        <p:spPr>
          <a:xfrm>
            <a:off x="5909375" y="1025682"/>
            <a:ext cx="1941049" cy="1789601"/>
          </a:xfrm>
          <a:custGeom>
            <a:avLst/>
            <a:gdLst/>
            <a:ahLst/>
            <a:cxnLst/>
            <a:rect l="l" t="t" r="r" b="b"/>
            <a:pathLst>
              <a:path w="3617" h="3317" extrusionOk="0">
                <a:moveTo>
                  <a:pt x="3534" y="3316"/>
                </a:moveTo>
                <a:lnTo>
                  <a:pt x="3534" y="3316"/>
                </a:lnTo>
                <a:cubicBezTo>
                  <a:pt x="3498" y="3316"/>
                  <a:pt x="3471" y="3289"/>
                  <a:pt x="3462" y="3253"/>
                </a:cubicBezTo>
                <a:cubicBezTo>
                  <a:pt x="3390" y="2403"/>
                  <a:pt x="3001" y="1627"/>
                  <a:pt x="2377" y="1048"/>
                </a:cubicBezTo>
                <a:cubicBezTo>
                  <a:pt x="1745" y="470"/>
                  <a:pt x="922" y="144"/>
                  <a:pt x="72" y="144"/>
                </a:cubicBezTo>
                <a:cubicBezTo>
                  <a:pt x="27" y="144"/>
                  <a:pt x="0" y="117"/>
                  <a:pt x="0" y="72"/>
                </a:cubicBezTo>
                <a:cubicBezTo>
                  <a:pt x="0" y="36"/>
                  <a:pt x="27" y="0"/>
                  <a:pt x="72" y="0"/>
                </a:cubicBezTo>
                <a:cubicBezTo>
                  <a:pt x="967" y="0"/>
                  <a:pt x="1817" y="334"/>
                  <a:pt x="2477" y="940"/>
                </a:cubicBezTo>
                <a:cubicBezTo>
                  <a:pt x="3128" y="1536"/>
                  <a:pt x="3534" y="2358"/>
                  <a:pt x="3607" y="3235"/>
                </a:cubicBezTo>
                <a:cubicBezTo>
                  <a:pt x="3616" y="3280"/>
                  <a:pt x="3589" y="3316"/>
                  <a:pt x="3544" y="3316"/>
                </a:cubicBezTo>
                <a:cubicBezTo>
                  <a:pt x="3544" y="3316"/>
                  <a:pt x="3544" y="3316"/>
                  <a:pt x="3534" y="331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4"/>
          <p:cNvSpPr/>
          <p:nvPr/>
        </p:nvSpPr>
        <p:spPr>
          <a:xfrm>
            <a:off x="7716271" y="2708415"/>
            <a:ext cx="181901" cy="229651"/>
          </a:xfrm>
          <a:custGeom>
            <a:avLst/>
            <a:gdLst/>
            <a:ahLst/>
            <a:cxnLst/>
            <a:rect l="l" t="t" r="r" b="b"/>
            <a:pathLst>
              <a:path w="353" h="444" extrusionOk="0">
                <a:moveTo>
                  <a:pt x="199" y="443"/>
                </a:moveTo>
                <a:lnTo>
                  <a:pt x="0" y="18"/>
                </a:lnTo>
                <a:lnTo>
                  <a:pt x="180" y="108"/>
                </a:lnTo>
                <a:lnTo>
                  <a:pt x="352" y="0"/>
                </a:lnTo>
                <a:lnTo>
                  <a:pt x="199" y="443"/>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3" name="Google Shape;593;p24"/>
          <p:cNvSpPr/>
          <p:nvPr/>
        </p:nvSpPr>
        <p:spPr>
          <a:xfrm>
            <a:off x="3987301" y="3304141"/>
            <a:ext cx="1869032" cy="1714416"/>
          </a:xfrm>
          <a:custGeom>
            <a:avLst/>
            <a:gdLst/>
            <a:ahLst/>
            <a:cxnLst/>
            <a:rect l="l" t="t" r="r" b="b"/>
            <a:pathLst>
              <a:path w="3626" h="3327" extrusionOk="0">
                <a:moveTo>
                  <a:pt x="3553" y="3326"/>
                </a:moveTo>
                <a:lnTo>
                  <a:pt x="3553" y="3326"/>
                </a:lnTo>
                <a:cubicBezTo>
                  <a:pt x="2658" y="3326"/>
                  <a:pt x="1799" y="2992"/>
                  <a:pt x="1139" y="2386"/>
                </a:cubicBezTo>
                <a:cubicBezTo>
                  <a:pt x="488" y="1781"/>
                  <a:pt x="81" y="967"/>
                  <a:pt x="9" y="81"/>
                </a:cubicBezTo>
                <a:cubicBezTo>
                  <a:pt x="0" y="45"/>
                  <a:pt x="36" y="9"/>
                  <a:pt x="72" y="9"/>
                </a:cubicBezTo>
                <a:cubicBezTo>
                  <a:pt x="117" y="0"/>
                  <a:pt x="154" y="27"/>
                  <a:pt x="154" y="72"/>
                </a:cubicBezTo>
                <a:cubicBezTo>
                  <a:pt x="226" y="913"/>
                  <a:pt x="614" y="1699"/>
                  <a:pt x="1238" y="2278"/>
                </a:cubicBezTo>
                <a:cubicBezTo>
                  <a:pt x="1871" y="2856"/>
                  <a:pt x="2694" y="3173"/>
                  <a:pt x="3553" y="3173"/>
                </a:cubicBezTo>
                <a:cubicBezTo>
                  <a:pt x="3589" y="3173"/>
                  <a:pt x="3625" y="3209"/>
                  <a:pt x="3625" y="3245"/>
                </a:cubicBezTo>
                <a:cubicBezTo>
                  <a:pt x="3625" y="3290"/>
                  <a:pt x="3589" y="3326"/>
                  <a:pt x="3553" y="332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4" name="Google Shape;594;p24"/>
          <p:cNvSpPr/>
          <p:nvPr/>
        </p:nvSpPr>
        <p:spPr>
          <a:xfrm>
            <a:off x="6145102" y="3147252"/>
            <a:ext cx="1712142" cy="1864484"/>
          </a:xfrm>
          <a:custGeom>
            <a:avLst/>
            <a:gdLst/>
            <a:ahLst/>
            <a:cxnLst/>
            <a:rect l="l" t="t" r="r" b="b"/>
            <a:pathLst>
              <a:path w="3319" h="3616" extrusionOk="0">
                <a:moveTo>
                  <a:pt x="73" y="3615"/>
                </a:moveTo>
                <a:lnTo>
                  <a:pt x="73" y="3615"/>
                </a:lnTo>
                <a:cubicBezTo>
                  <a:pt x="36" y="3615"/>
                  <a:pt x="0" y="3588"/>
                  <a:pt x="0" y="3552"/>
                </a:cubicBezTo>
                <a:cubicBezTo>
                  <a:pt x="0" y="3507"/>
                  <a:pt x="27" y="3471"/>
                  <a:pt x="64" y="3471"/>
                </a:cubicBezTo>
                <a:cubicBezTo>
                  <a:pt x="913" y="3399"/>
                  <a:pt x="1691" y="3010"/>
                  <a:pt x="2269" y="2377"/>
                </a:cubicBezTo>
                <a:cubicBezTo>
                  <a:pt x="2848" y="1753"/>
                  <a:pt x="3173" y="931"/>
                  <a:pt x="3173" y="72"/>
                </a:cubicBezTo>
                <a:cubicBezTo>
                  <a:pt x="3173" y="36"/>
                  <a:pt x="3201" y="0"/>
                  <a:pt x="3246" y="0"/>
                </a:cubicBezTo>
                <a:cubicBezTo>
                  <a:pt x="3282" y="0"/>
                  <a:pt x="3318" y="36"/>
                  <a:pt x="3318" y="72"/>
                </a:cubicBezTo>
                <a:cubicBezTo>
                  <a:pt x="3318" y="967"/>
                  <a:pt x="2984" y="1826"/>
                  <a:pt x="2378" y="2476"/>
                </a:cubicBezTo>
                <a:cubicBezTo>
                  <a:pt x="1781" y="3136"/>
                  <a:pt x="959" y="3534"/>
                  <a:pt x="82" y="3615"/>
                </a:cubicBezTo>
                <a:lnTo>
                  <a:pt x="73" y="3615"/>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5" name="Google Shape;595;p24"/>
          <p:cNvSpPr/>
          <p:nvPr/>
        </p:nvSpPr>
        <p:spPr>
          <a:xfrm>
            <a:off x="6022319" y="4875311"/>
            <a:ext cx="229649" cy="186448"/>
          </a:xfrm>
          <a:custGeom>
            <a:avLst/>
            <a:gdLst/>
            <a:ahLst/>
            <a:cxnLst/>
            <a:rect l="l" t="t" r="r" b="b"/>
            <a:pathLst>
              <a:path w="444" h="363" extrusionOk="0">
                <a:moveTo>
                  <a:pt x="0" y="199"/>
                </a:moveTo>
                <a:lnTo>
                  <a:pt x="443" y="362"/>
                </a:lnTo>
                <a:lnTo>
                  <a:pt x="335" y="190"/>
                </a:lnTo>
                <a:lnTo>
                  <a:pt x="425" y="0"/>
                </a:lnTo>
                <a:lnTo>
                  <a:pt x="0" y="199"/>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6" name="Google Shape;596;p24"/>
          <p:cNvSpPr/>
          <p:nvPr/>
        </p:nvSpPr>
        <p:spPr>
          <a:xfrm>
            <a:off x="7324847" y="2410403"/>
            <a:ext cx="923148" cy="918600"/>
          </a:xfrm>
          <a:custGeom>
            <a:avLst/>
            <a:gdLst/>
            <a:ahLst/>
            <a:cxnLst/>
            <a:rect l="l" t="t" r="r" b="b"/>
            <a:pathLst>
              <a:path w="1791" h="1782" extrusionOk="0">
                <a:moveTo>
                  <a:pt x="1790" y="895"/>
                </a:moveTo>
                <a:lnTo>
                  <a:pt x="1790" y="895"/>
                </a:lnTo>
                <a:cubicBezTo>
                  <a:pt x="1790" y="1383"/>
                  <a:pt x="1392" y="1781"/>
                  <a:pt x="895" y="1781"/>
                </a:cubicBezTo>
                <a:cubicBezTo>
                  <a:pt x="398" y="1781"/>
                  <a:pt x="0" y="1383"/>
                  <a:pt x="0" y="895"/>
                </a:cubicBezTo>
                <a:cubicBezTo>
                  <a:pt x="0" y="398"/>
                  <a:pt x="398"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7" name="Google Shape;597;p24"/>
          <p:cNvSpPr/>
          <p:nvPr/>
        </p:nvSpPr>
        <p:spPr>
          <a:xfrm>
            <a:off x="3466278" y="2371463"/>
            <a:ext cx="923148" cy="918600"/>
          </a:xfrm>
          <a:custGeom>
            <a:avLst/>
            <a:gdLst/>
            <a:ahLst/>
            <a:cxnLst/>
            <a:rect l="l" t="t" r="r" b="b"/>
            <a:pathLst>
              <a:path w="1791" h="1782" extrusionOk="0">
                <a:moveTo>
                  <a:pt x="1790" y="895"/>
                </a:moveTo>
                <a:lnTo>
                  <a:pt x="1790" y="895"/>
                </a:lnTo>
                <a:cubicBezTo>
                  <a:pt x="1790" y="1383"/>
                  <a:pt x="1392" y="1781"/>
                  <a:pt x="895" y="1781"/>
                </a:cubicBezTo>
                <a:cubicBezTo>
                  <a:pt x="407" y="1781"/>
                  <a:pt x="0" y="1383"/>
                  <a:pt x="0" y="895"/>
                </a:cubicBezTo>
                <a:cubicBezTo>
                  <a:pt x="0" y="398"/>
                  <a:pt x="407"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8" name="Google Shape;598;p24"/>
          <p:cNvSpPr/>
          <p:nvPr/>
        </p:nvSpPr>
        <p:spPr>
          <a:xfrm>
            <a:off x="5592707" y="4316875"/>
            <a:ext cx="923148" cy="923147"/>
          </a:xfrm>
          <a:custGeom>
            <a:avLst/>
            <a:gdLst/>
            <a:ahLst/>
            <a:cxnLst/>
            <a:rect l="l" t="t" r="r" b="b"/>
            <a:pathLst>
              <a:path w="1791" h="1791" extrusionOk="0">
                <a:moveTo>
                  <a:pt x="1790" y="895"/>
                </a:moveTo>
                <a:lnTo>
                  <a:pt x="1790" y="895"/>
                </a:lnTo>
                <a:cubicBezTo>
                  <a:pt x="1790" y="1392"/>
                  <a:pt x="1383" y="1790"/>
                  <a:pt x="895" y="1790"/>
                </a:cubicBezTo>
                <a:cubicBezTo>
                  <a:pt x="397" y="1790"/>
                  <a:pt x="0" y="1392"/>
                  <a:pt x="0" y="895"/>
                </a:cubicBezTo>
                <a:cubicBezTo>
                  <a:pt x="0" y="407"/>
                  <a:pt x="397" y="0"/>
                  <a:pt x="895" y="0"/>
                </a:cubicBezTo>
                <a:cubicBezTo>
                  <a:pt x="1383" y="0"/>
                  <a:pt x="1790" y="407"/>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599" name="Google Shape;599;p24"/>
          <p:cNvGrpSpPr/>
          <p:nvPr/>
        </p:nvGrpSpPr>
        <p:grpSpPr>
          <a:xfrm>
            <a:off x="5096720" y="1855161"/>
            <a:ext cx="1650111" cy="2443688"/>
            <a:chOff x="-50415" y="2166347"/>
            <a:chExt cx="2129405" cy="3153486"/>
          </a:xfrm>
        </p:grpSpPr>
        <p:sp>
          <p:nvSpPr>
            <p:cNvPr id="600" name="Google Shape;600;p24"/>
            <p:cNvSpPr/>
            <p:nvPr/>
          </p:nvSpPr>
          <p:spPr>
            <a:xfrm>
              <a:off x="-50415" y="2166347"/>
              <a:ext cx="2129405" cy="3153486"/>
            </a:xfrm>
            <a:custGeom>
              <a:avLst/>
              <a:gdLst/>
              <a:ahLst/>
              <a:cxnLst/>
              <a:rect l="l" t="t" r="r" b="b"/>
              <a:pathLst>
                <a:path w="3813" h="5648" extrusionOk="0">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1" name="Google Shape;601;p24"/>
            <p:cNvSpPr/>
            <p:nvPr/>
          </p:nvSpPr>
          <p:spPr>
            <a:xfrm>
              <a:off x="926895" y="3114115"/>
              <a:ext cx="137857" cy="2205718"/>
            </a:xfrm>
            <a:custGeom>
              <a:avLst/>
              <a:gdLst/>
              <a:ahLst/>
              <a:cxnLst/>
              <a:rect l="l" t="t" r="r" b="b"/>
              <a:pathLst>
                <a:path w="245" h="3950" extrusionOk="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2" name="Google Shape;602;p24"/>
            <p:cNvSpPr/>
            <p:nvPr/>
          </p:nvSpPr>
          <p:spPr>
            <a:xfrm>
              <a:off x="956436" y="3793555"/>
              <a:ext cx="817298" cy="812374"/>
            </a:xfrm>
            <a:custGeom>
              <a:avLst/>
              <a:gdLst/>
              <a:ahLst/>
              <a:cxnLst/>
              <a:rect l="l" t="t" r="r" b="b"/>
              <a:pathLst>
                <a:path w="1465" h="1455" extrusionOk="0">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3" name="Google Shape;603;p24"/>
            <p:cNvSpPr/>
            <p:nvPr/>
          </p:nvSpPr>
          <p:spPr>
            <a:xfrm>
              <a:off x="956436" y="3461222"/>
              <a:ext cx="393878" cy="398801"/>
            </a:xfrm>
            <a:custGeom>
              <a:avLst/>
              <a:gdLst/>
              <a:ahLst/>
              <a:cxnLst/>
              <a:rect l="l" t="t" r="r" b="b"/>
              <a:pathLst>
                <a:path w="706" h="715" extrusionOk="0">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4" name="Google Shape;604;p24"/>
            <p:cNvSpPr/>
            <p:nvPr/>
          </p:nvSpPr>
          <p:spPr>
            <a:xfrm>
              <a:off x="180988" y="3970800"/>
              <a:ext cx="817298" cy="817298"/>
            </a:xfrm>
            <a:custGeom>
              <a:avLst/>
              <a:gdLst/>
              <a:ahLst/>
              <a:cxnLst/>
              <a:rect l="l" t="t" r="r" b="b"/>
              <a:pathLst>
                <a:path w="1465" h="1465" extrusionOk="0">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5" name="Google Shape;605;p24"/>
            <p:cNvSpPr/>
            <p:nvPr/>
          </p:nvSpPr>
          <p:spPr>
            <a:xfrm>
              <a:off x="604406" y="3643390"/>
              <a:ext cx="393878" cy="393878"/>
            </a:xfrm>
            <a:custGeom>
              <a:avLst/>
              <a:gdLst/>
              <a:ahLst/>
              <a:cxnLst/>
              <a:rect l="l" t="t" r="r" b="b"/>
              <a:pathLst>
                <a:path w="706" h="705" extrusionOk="0">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606" name="Google Shape;606;p24"/>
          <p:cNvSpPr txBox="1"/>
          <p:nvPr/>
        </p:nvSpPr>
        <p:spPr>
          <a:xfrm>
            <a:off x="8366188" y="1458623"/>
            <a:ext cx="3339550"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Integrované plánování</a:t>
            </a:r>
            <a:endPara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7" name="Google Shape;607;p24"/>
          <p:cNvSpPr txBox="1"/>
          <p:nvPr/>
        </p:nvSpPr>
        <p:spPr>
          <a:xfrm>
            <a:off x="8688524" y="2616419"/>
            <a:ext cx="333474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Integrace plánování a řízení při čištění odpadních vod pro účinnou recyklaci vody a snížení dopadu na životní prostředí.</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8" name="Google Shape;608;p24"/>
          <p:cNvSpPr txBox="1"/>
          <p:nvPr/>
        </p:nvSpPr>
        <p:spPr>
          <a:xfrm>
            <a:off x="279970" y="1245301"/>
            <a:ext cx="2731535"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Recyklace vody</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9" name="Google Shape;609;p24"/>
          <p:cNvSpPr txBox="1"/>
          <p:nvPr/>
        </p:nvSpPr>
        <p:spPr>
          <a:xfrm>
            <a:off x="452255" y="2399666"/>
            <a:ext cx="272760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Využívání vyčištěné odpadní vody k zavlažování, aby se snížila závislost na omezených zdrojích sladké vody.</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0" name="Google Shape;610;p24"/>
          <p:cNvSpPr txBox="1"/>
          <p:nvPr/>
        </p:nvSpPr>
        <p:spPr>
          <a:xfrm>
            <a:off x="4398555" y="5179752"/>
            <a:ext cx="3262001"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Zvýšená odolnost</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1" name="Google Shape;611;p24"/>
          <p:cNvSpPr txBox="1"/>
          <p:nvPr/>
        </p:nvSpPr>
        <p:spPr>
          <a:xfrm>
            <a:off x="6182168" y="5649156"/>
            <a:ext cx="5734215" cy="999383"/>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Zavedení opětovného využívání zemědělských odpadních vod zlepšuje schopnost zemědělců odolávat suchým podmínkám a snižuje nepříznivé účinky na životní prostředí.</a:t>
            </a:r>
            <a:endParaRPr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Google Shape;315;p6">
            <a:extLst>
              <a:ext uri="{FF2B5EF4-FFF2-40B4-BE49-F238E27FC236}">
                <a16:creationId xmlns:a16="http://schemas.microsoft.com/office/drawing/2014/main" id="{C7C04C48-5202-32A5-B70F-25C29F951350}"/>
              </a:ext>
            </a:extLst>
          </p:cNvPr>
          <p:cNvSpPr txBox="1"/>
          <p:nvPr/>
        </p:nvSpPr>
        <p:spPr>
          <a:xfrm>
            <a:off x="275618" y="5840940"/>
            <a:ext cx="5345158" cy="738623"/>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Využití vyčištěných odpadních vod jako závlahové vody pro zemědělské účely - environmentální, zdravotní a ekonomické dopady</a:t>
            </a:r>
            <a:endParaRPr lang="en-US" b="1"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2400"/>
              <a:buFont typeface="Arial"/>
              <a:buNone/>
            </a:pPr>
            <a:endParaRPr lang="tr-TR" b="1" i="0" u="none" strike="noStrike" cap="none" dirty="0">
              <a:solidFill>
                <a:srgbClr val="000000"/>
              </a:solidFill>
              <a:latin typeface="Arial"/>
              <a:ea typeface="Arial"/>
              <a:cs typeface="Arial"/>
              <a:sym typeface="Arial"/>
            </a:endParaRPr>
          </a:p>
        </p:txBody>
      </p:sp>
      <p:pic>
        <p:nvPicPr>
          <p:cNvPr id="3" name="Graphic 2" descr="Arrow: Clockwise curve outline">
            <a:extLst>
              <a:ext uri="{FF2B5EF4-FFF2-40B4-BE49-F238E27FC236}">
                <a16:creationId xmlns:a16="http://schemas.microsoft.com/office/drawing/2014/main" id="{76D8C8E9-7E52-548D-4790-8EA463FE5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581341" y="1643358"/>
            <a:ext cx="914400" cy="914400"/>
          </a:xfrm>
          <a:prstGeom prst="rect">
            <a:avLst/>
          </a:prstGeom>
        </p:spPr>
      </p:pic>
      <p:pic>
        <p:nvPicPr>
          <p:cNvPr id="4" name="Graphic 3" descr="Arrow: Clockwise curve outline">
            <a:extLst>
              <a:ext uri="{FF2B5EF4-FFF2-40B4-BE49-F238E27FC236}">
                <a16:creationId xmlns:a16="http://schemas.microsoft.com/office/drawing/2014/main" id="{A286904F-DE63-2A8E-9A71-F024D7418A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34940">
            <a:off x="7688812" y="4942177"/>
            <a:ext cx="914400" cy="914400"/>
          </a:xfrm>
          <a:prstGeom prst="rect">
            <a:avLst/>
          </a:prstGeom>
        </p:spPr>
      </p:pic>
      <p:pic>
        <p:nvPicPr>
          <p:cNvPr id="5" name="Graphic 4" descr="Arrow: Clockwise curve outline">
            <a:extLst>
              <a:ext uri="{FF2B5EF4-FFF2-40B4-BE49-F238E27FC236}">
                <a16:creationId xmlns:a16="http://schemas.microsoft.com/office/drawing/2014/main" id="{9E965E05-40C8-B545-7767-CD21111781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035963" y="1772986"/>
            <a:ext cx="914400" cy="914400"/>
          </a:xfrm>
          <a:prstGeom prst="rect">
            <a:avLst/>
          </a:prstGeom>
        </p:spPr>
      </p:pic>
      <p:sp>
        <p:nvSpPr>
          <p:cNvPr id="6" name="TextBox 5">
            <a:extLst>
              <a:ext uri="{FF2B5EF4-FFF2-40B4-BE49-F238E27FC236}">
                <a16:creationId xmlns:a16="http://schemas.microsoft.com/office/drawing/2014/main" id="{D64C7980-CD4B-5E3A-AC15-9E6BD3543BCF}"/>
              </a:ext>
            </a:extLst>
          </p:cNvPr>
          <p:cNvSpPr txBox="1"/>
          <p:nvPr/>
        </p:nvSpPr>
        <p:spPr>
          <a:xfrm>
            <a:off x="3350617" y="183528"/>
            <a:ext cx="5220530"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Využití odpadní vody</a:t>
            </a:r>
          </a:p>
        </p:txBody>
      </p:sp>
      <p:sp>
        <p:nvSpPr>
          <p:cNvPr id="7" name="Arrow: Right 6">
            <a:extLst>
              <a:ext uri="{FF2B5EF4-FFF2-40B4-BE49-F238E27FC236}">
                <a16:creationId xmlns:a16="http://schemas.microsoft.com/office/drawing/2014/main" id="{383F5B1D-73BD-53EB-B884-B4E56C96E63D}"/>
              </a:ext>
            </a:extLst>
          </p:cNvPr>
          <p:cNvSpPr/>
          <p:nvPr/>
        </p:nvSpPr>
        <p:spPr>
          <a:xfrm rot="1432592">
            <a:off x="-195102" y="4492677"/>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zde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Klíčové prvky výběru plodin šetrných k vodě</a:t>
            </a:r>
            <a:endParaRPr b="1" dirty="0"/>
          </a:p>
        </p:txBody>
      </p:sp>
      <p:grpSp>
        <p:nvGrpSpPr>
          <p:cNvPr id="617" name="Google Shape;617;p25"/>
          <p:cNvGrpSpPr/>
          <p:nvPr/>
        </p:nvGrpSpPr>
        <p:grpSpPr>
          <a:xfrm>
            <a:off x="729632" y="1309734"/>
            <a:ext cx="11060748" cy="4571367"/>
            <a:chOff x="0" y="0"/>
            <a:chExt cx="11060748" cy="4571367"/>
          </a:xfrm>
          <a:solidFill>
            <a:srgbClr val="8DC641"/>
          </a:solidFill>
        </p:grpSpPr>
        <p:sp>
          <p:nvSpPr>
            <p:cNvPr id="618" name="Google Shape;618;p25"/>
            <p:cNvSpPr/>
            <p:nvPr/>
          </p:nvSpPr>
          <p:spPr>
            <a:xfrm>
              <a:off x="4424299" y="0"/>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19" name="Google Shape;619;p25"/>
            <p:cNvSpPr txBox="1"/>
            <p:nvPr/>
          </p:nvSpPr>
          <p:spPr>
            <a:xfrm>
              <a:off x="4424299" y="178569"/>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en-GB" sz="2000" b="0" i="0" u="none" strike="noStrike" cap="none" dirty="0">
                  <a:latin typeface="Calibri"/>
                  <a:ea typeface="Calibri"/>
                  <a:cs typeface="Calibri"/>
                  <a:sym typeface="Calibri"/>
                </a:rPr>
                <a:t>	čistit vodu z různých zdrojů pro zavlažování v zemědělství, snížit závislost na sladkovodních zdrojích a podporovat udržitelné hospodaření s vodou.</a:t>
              </a:r>
              <a:endParaRPr sz="1400" b="0" i="0" u="none" strike="noStrike" cap="none" dirty="0">
                <a:latin typeface="Arial"/>
                <a:ea typeface="Arial"/>
                <a:cs typeface="Arial"/>
                <a:sym typeface="Arial"/>
              </a:endParaRPr>
            </a:p>
          </p:txBody>
        </p:sp>
        <p:sp>
          <p:nvSpPr>
            <p:cNvPr id="620" name="Google Shape;620;p25"/>
            <p:cNvSpPr/>
            <p:nvPr/>
          </p:nvSpPr>
          <p:spPr>
            <a:xfrm>
              <a:off x="0" y="0"/>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1" name="Google Shape;621;p25"/>
            <p:cNvSpPr txBox="1"/>
            <p:nvPr/>
          </p:nvSpPr>
          <p:spPr>
            <a:xfrm>
              <a:off x="69736" y="69736"/>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Využití vyčištěných odpadních vod</a:t>
              </a:r>
              <a:endParaRPr sz="2400" b="0" i="0" u="none" strike="noStrike" cap="none" dirty="0">
                <a:solidFill>
                  <a:schemeClr val="bg1"/>
                </a:solidFill>
                <a:latin typeface="Calibri"/>
                <a:ea typeface="Calibri"/>
                <a:cs typeface="Calibri"/>
                <a:sym typeface="Calibri"/>
              </a:endParaRPr>
            </a:p>
          </p:txBody>
        </p:sp>
        <p:sp>
          <p:nvSpPr>
            <p:cNvPr id="622" name="Google Shape;622;p25"/>
            <p:cNvSpPr/>
            <p:nvPr/>
          </p:nvSpPr>
          <p:spPr>
            <a:xfrm>
              <a:off x="4424299" y="1571407"/>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3" name="Google Shape;623;p25"/>
            <p:cNvSpPr txBox="1"/>
            <p:nvPr/>
          </p:nvSpPr>
          <p:spPr>
            <a:xfrm>
              <a:off x="4424299" y="1749976"/>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en-GB" sz="1900" b="0" i="0" u="none" strike="noStrike" cap="none" dirty="0">
                  <a:latin typeface="Calibri"/>
                  <a:ea typeface="Calibri"/>
                  <a:cs typeface="Calibri"/>
                  <a:sym typeface="Calibri"/>
                </a:rPr>
                <a:t>	Integrovat plánování a řízení pro efektivní čištění odpadních vod s ohledem na kvalitu vody, environmentální předpisy a požadavky na plodiny, aby bylo zajištěno dodržování bezpečnostních a zdravotních norem.</a:t>
              </a:r>
              <a:endParaRPr sz="1900" b="0" i="0" u="none" strike="noStrike" cap="none" dirty="0">
                <a:latin typeface="Arial"/>
                <a:ea typeface="Arial"/>
                <a:cs typeface="Arial"/>
                <a:sym typeface="Arial"/>
              </a:endParaRPr>
            </a:p>
          </p:txBody>
        </p:sp>
        <p:sp>
          <p:nvSpPr>
            <p:cNvPr id="624" name="Google Shape;624;p25"/>
            <p:cNvSpPr/>
            <p:nvPr/>
          </p:nvSpPr>
          <p:spPr>
            <a:xfrm>
              <a:off x="0" y="1571407"/>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5" name="Google Shape;625;p25"/>
            <p:cNvSpPr txBox="1"/>
            <p:nvPr/>
          </p:nvSpPr>
          <p:spPr>
            <a:xfrm>
              <a:off x="69736" y="1641143"/>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bg1"/>
                  </a:solidFill>
                  <a:latin typeface="Calibri"/>
                  <a:ea typeface="Calibri"/>
                  <a:cs typeface="Calibri"/>
                  <a:sym typeface="Calibri"/>
                </a:rPr>
                <a:t>Integrované plánování a řízení</a:t>
              </a:r>
              <a:endParaRPr sz="2400" b="0" i="0" u="none" strike="noStrike" cap="none">
                <a:solidFill>
                  <a:schemeClr val="bg1"/>
                </a:solidFill>
                <a:latin typeface="Calibri"/>
                <a:ea typeface="Calibri"/>
                <a:cs typeface="Calibri"/>
                <a:sym typeface="Calibri"/>
              </a:endParaRPr>
            </a:p>
          </p:txBody>
        </p:sp>
        <p:sp>
          <p:nvSpPr>
            <p:cNvPr id="626" name="Google Shape;626;p25"/>
            <p:cNvSpPr/>
            <p:nvPr/>
          </p:nvSpPr>
          <p:spPr>
            <a:xfrm>
              <a:off x="4424299" y="3142815"/>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7" name="Google Shape;627;p25"/>
            <p:cNvSpPr txBox="1"/>
            <p:nvPr/>
          </p:nvSpPr>
          <p:spPr>
            <a:xfrm>
              <a:off x="4424299" y="3321384"/>
              <a:ext cx="6100742" cy="1071414"/>
            </a:xfrm>
            <a:prstGeom prst="rect">
              <a:avLst/>
            </a:prstGeom>
            <a:solidFill>
              <a:srgbClr val="D6EBBB"/>
            </a:solidFill>
            <a:ln>
              <a:noFill/>
            </a:ln>
          </p:spPr>
          <p:txBody>
            <a:bodyPr spcFirstLastPara="1" wrap="square" lIns="12050"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Arial"/>
                <a:buNone/>
              </a:pPr>
              <a:r>
                <a:rPr lang="en-GB" sz="1900" b="0" i="0" u="none" strike="noStrike" cap="none" dirty="0">
                  <a:latin typeface="Calibri"/>
                  <a:ea typeface="Calibri"/>
                  <a:cs typeface="Calibri"/>
                  <a:sym typeface="Calibri"/>
                </a:rPr>
                <a:t>	Zavedení uzavřeného systému, v němž se vyčištěná odpadní voda používá k zavlažování a následně se shromažďuje k dalšímu čištění, což zvyšuje účinnost využití vody a snižuje znečištění.</a:t>
              </a:r>
              <a:endParaRPr sz="1400" b="0" i="0" u="none" strike="noStrike" cap="none" dirty="0">
                <a:latin typeface="Arial"/>
                <a:ea typeface="Arial"/>
                <a:cs typeface="Arial"/>
                <a:sym typeface="Arial"/>
              </a:endParaRPr>
            </a:p>
          </p:txBody>
        </p:sp>
        <p:sp>
          <p:nvSpPr>
            <p:cNvPr id="628" name="Google Shape;628;p25"/>
            <p:cNvSpPr/>
            <p:nvPr/>
          </p:nvSpPr>
          <p:spPr>
            <a:xfrm>
              <a:off x="0" y="3142815"/>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9" name="Google Shape;629;p25"/>
            <p:cNvSpPr txBox="1"/>
            <p:nvPr/>
          </p:nvSpPr>
          <p:spPr>
            <a:xfrm>
              <a:off x="69736" y="3212551"/>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Cyklické využití vody</a:t>
              </a:r>
              <a:endParaRPr sz="2400" b="0" i="0" u="none" strike="noStrike" cap="none" dirty="0">
                <a:solidFill>
                  <a:schemeClr val="bg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p:nvPr/>
        </p:nvSpPr>
        <p:spPr>
          <a:xfrm>
            <a:off x="406764" y="982196"/>
            <a:ext cx="5689236"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Ole Lyngby Pedersen a jeho bratr Per řídí společnost I/S </a:t>
            </a:r>
            <a:r>
              <a:rPr lang="en-GB" sz="2400" b="0" i="0" u="none" strike="noStrike" cap="none" dirty="0" err="1">
                <a:latin typeface="Calibri"/>
                <a:ea typeface="Calibri"/>
                <a:cs typeface="Calibri"/>
                <a:sym typeface="Calibri"/>
              </a:rPr>
              <a:t>Faurgård</a:t>
            </a:r>
            <a:r>
              <a:rPr lang="en-GB" sz="2400" b="0" i="0" u="none" strike="noStrike" cap="none" dirty="0">
                <a:latin typeface="Calibri"/>
                <a:ea typeface="Calibri"/>
                <a:cs typeface="Calibri"/>
                <a:sym typeface="Calibri"/>
              </a:rPr>
              <a:t>, průkopnickou farmu třetí generace v Odderu ve středním Dánsku.</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V roce 2008 spojili své síly se společností LIFE AGWAPLAN a </a:t>
            </a:r>
            <a:r>
              <a:rPr lang="cs-CZ" sz="2400" b="0" i="0" u="none" strike="noStrike" cap="none" dirty="0">
                <a:latin typeface="Calibri"/>
                <a:ea typeface="Calibri"/>
                <a:cs typeface="Calibri"/>
                <a:sym typeface="Calibri"/>
              </a:rPr>
              <a:t>na své farmě zavedli řadu inovat</a:t>
            </a:r>
            <a:r>
              <a:rPr lang="cs-CZ" sz="2400" dirty="0">
                <a:latin typeface="Calibri"/>
                <a:ea typeface="Calibri"/>
                <a:cs typeface="Calibri"/>
                <a:sym typeface="Calibri"/>
              </a:rPr>
              <a:t>ivních postupů. Farma se stala takřka živou laboratoří, využívající nejmodernější enviromentální techniky.</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cs-CZ" sz="2400" b="0" i="0" u="none" strike="noStrike" cap="none" dirty="0">
                <a:latin typeface="Calibri"/>
                <a:ea typeface="Calibri"/>
                <a:cs typeface="Calibri"/>
                <a:sym typeface="Calibri"/>
              </a:rPr>
              <a:t>Vznik prvních umělých mokřadů v Dánsku je revolučním skokem v oboru udržitelného zemědělství. </a:t>
            </a:r>
            <a:endParaRPr sz="2400" b="0" i="0" u="none" strike="noStrike" cap="none" dirty="0">
              <a:latin typeface="Arial"/>
              <a:ea typeface="Arial"/>
              <a:cs typeface="Arial"/>
              <a:sym typeface="Arial"/>
            </a:endParaRPr>
          </a:p>
        </p:txBody>
      </p:sp>
      <p:pic>
        <p:nvPicPr>
          <p:cNvPr id="642" name="Google Shape;642;p27" descr="Besøg en bondegård - Book gratis besøg på I/S Faurgård her!"/>
          <p:cNvPicPr preferRelativeResize="0"/>
          <p:nvPr/>
        </p:nvPicPr>
        <p:blipFill rotWithShape="1">
          <a:blip r:embed="rId3">
            <a:alphaModFix/>
          </a:blip>
          <a:srcRect/>
          <a:stretch/>
        </p:blipFill>
        <p:spPr>
          <a:xfrm>
            <a:off x="6096000" y="1097280"/>
            <a:ext cx="5544526" cy="3948057"/>
          </a:xfrm>
          <a:prstGeom prst="rect">
            <a:avLst/>
          </a:prstGeom>
          <a:noFill/>
          <a:ln>
            <a:noFill/>
          </a:ln>
        </p:spPr>
      </p:pic>
      <p:sp>
        <p:nvSpPr>
          <p:cNvPr id="3" name="Text Placeholder 3">
            <a:extLst>
              <a:ext uri="{FF2B5EF4-FFF2-40B4-BE49-F238E27FC236}">
                <a16:creationId xmlns:a16="http://schemas.microsoft.com/office/drawing/2014/main" id="{1D3C4436-1AEC-3F4D-8765-D172A008AB48}"/>
              </a:ext>
            </a:extLst>
          </p:cNvPr>
          <p:cNvSpPr txBox="1">
            <a:spLocks/>
          </p:cNvSpPr>
          <p:nvPr/>
        </p:nvSpPr>
        <p:spPr>
          <a:xfrm>
            <a:off x="152640" y="195689"/>
            <a:ext cx="4990998"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Inspirujte 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5836596" y="1383017"/>
            <a:ext cx="5943600" cy="384991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Tx/>
              <a:buSzPts val="1800"/>
              <a:buFont typeface="Arial"/>
              <a:buChar char="•"/>
            </a:pPr>
            <a:r>
              <a:rPr lang="en-GB" dirty="0"/>
              <a:t>Ole využívá soubor udržitelných postupů, jako je přesné plánování hnojení, strategické hospodaření s kejdou a inovativní nárazníkové zóny.</a:t>
            </a:r>
            <a:endParaRPr dirty="0"/>
          </a:p>
          <a:p>
            <a:pPr marL="285750" lvl="0" indent="-285750" algn="l" rtl="0">
              <a:lnSpc>
                <a:spcPct val="90000"/>
              </a:lnSpc>
              <a:spcBef>
                <a:spcPts val="1000"/>
              </a:spcBef>
              <a:spcAft>
                <a:spcPts val="0"/>
              </a:spcAft>
              <a:buClrTx/>
              <a:buSzPts val="1800"/>
              <a:buFont typeface="Arial"/>
              <a:buChar char="•"/>
            </a:pPr>
            <a:r>
              <a:rPr lang="en-GB" dirty="0"/>
              <a:t>Proaktivní </a:t>
            </a:r>
            <a:r>
              <a:rPr lang="en-GB" dirty="0" err="1"/>
              <a:t>přístup</a:t>
            </a:r>
            <a:r>
              <a:rPr lang="en-GB" dirty="0"/>
              <a:t> </a:t>
            </a:r>
            <a:r>
              <a:rPr lang="cs-CZ" dirty="0"/>
              <a:t>jeho </a:t>
            </a:r>
            <a:r>
              <a:rPr lang="en-GB" dirty="0" err="1"/>
              <a:t>společnosti</a:t>
            </a:r>
            <a:r>
              <a:rPr lang="cs-CZ" dirty="0"/>
              <a:t> </a:t>
            </a:r>
            <a:r>
              <a:rPr lang="en-GB" dirty="0" err="1"/>
              <a:t>zahrnuj</a:t>
            </a:r>
            <a:r>
              <a:rPr lang="cs-CZ" dirty="0"/>
              <a:t>e</a:t>
            </a:r>
            <a:r>
              <a:rPr lang="en-GB" dirty="0"/>
              <a:t> mapování nemovitostí a </a:t>
            </a:r>
            <a:r>
              <a:rPr lang="en-GB" dirty="0" err="1"/>
              <a:t>odborné</a:t>
            </a:r>
            <a:r>
              <a:rPr lang="en-GB" dirty="0"/>
              <a:t> </a:t>
            </a:r>
            <a:r>
              <a:rPr lang="en-GB" dirty="0" err="1"/>
              <a:t>konzultace</a:t>
            </a:r>
            <a:r>
              <a:rPr lang="cs-CZ" dirty="0"/>
              <a:t>. Farma je milníkem v rozvoji péče o životní prostředí.</a:t>
            </a:r>
            <a:endParaRPr dirty="0"/>
          </a:p>
          <a:p>
            <a:pPr marL="285750" lvl="0" indent="-285750" algn="l" rtl="0">
              <a:lnSpc>
                <a:spcPct val="90000"/>
              </a:lnSpc>
              <a:spcBef>
                <a:spcPts val="1000"/>
              </a:spcBef>
              <a:spcAft>
                <a:spcPts val="0"/>
              </a:spcAft>
              <a:buClrTx/>
              <a:buSzPts val="1800"/>
              <a:buFont typeface="Arial"/>
              <a:buChar char="•"/>
            </a:pPr>
            <a:r>
              <a:rPr lang="cs-CZ" dirty="0" err="1"/>
              <a:t>Oleho</a:t>
            </a:r>
            <a:r>
              <a:rPr lang="cs-CZ" dirty="0"/>
              <a:t> farma se stala pomyslným poutním místem </a:t>
            </a:r>
            <a:r>
              <a:rPr lang="cs-CZ" dirty="0" err="1"/>
              <a:t>nadšendců</a:t>
            </a:r>
            <a:r>
              <a:rPr lang="cs-CZ" dirty="0"/>
              <a:t> a odborníků v </a:t>
            </a:r>
            <a:r>
              <a:rPr lang="cs-CZ" dirty="0" err="1"/>
              <a:t>ekologi</a:t>
            </a:r>
            <a:r>
              <a:rPr lang="cs-CZ" dirty="0"/>
              <a:t>, kteří oceňují transformační dopad farmy a </a:t>
            </a:r>
            <a:r>
              <a:rPr lang="cs-CZ" dirty="0" err="1"/>
              <a:t>Oleho</a:t>
            </a:r>
            <a:r>
              <a:rPr lang="cs-CZ" dirty="0"/>
              <a:t> oddanost udržitelnému zemědělství.</a:t>
            </a:r>
            <a:endParaRPr dirty="0"/>
          </a:p>
        </p:txBody>
      </p:sp>
      <p:pic>
        <p:nvPicPr>
          <p:cNvPr id="648" name="Google Shape;648;p28" descr="The experimental farm that pioneered one of Denmark's first constructed  wetlands - WWF Baltic Farmer"/>
          <p:cNvPicPr preferRelativeResize="0"/>
          <p:nvPr/>
        </p:nvPicPr>
        <p:blipFill rotWithShape="1">
          <a:blip r:embed="rId3">
            <a:alphaModFix/>
          </a:blip>
          <a:srcRect/>
          <a:stretch/>
        </p:blipFill>
        <p:spPr>
          <a:xfrm>
            <a:off x="818176" y="839096"/>
            <a:ext cx="4930902" cy="4937760"/>
          </a:xfrm>
          <a:prstGeom prst="rect">
            <a:avLst/>
          </a:prstGeom>
          <a:noFill/>
          <a:ln>
            <a:noFill/>
          </a:ln>
        </p:spPr>
      </p:pic>
      <p:sp>
        <p:nvSpPr>
          <p:cNvPr id="3" name="TextBox 2">
            <a:extLst>
              <a:ext uri="{FF2B5EF4-FFF2-40B4-BE49-F238E27FC236}">
                <a16:creationId xmlns:a16="http://schemas.microsoft.com/office/drawing/2014/main" id="{2C089075-98AC-75A3-6DB2-D3DD696BD890}"/>
              </a:ext>
            </a:extLst>
          </p:cNvPr>
          <p:cNvSpPr txBox="1"/>
          <p:nvPr/>
        </p:nvSpPr>
        <p:spPr>
          <a:xfrm>
            <a:off x="6096000" y="616180"/>
            <a:ext cx="6097604" cy="646331"/>
          </a:xfrm>
          <a:prstGeom prst="rect">
            <a:avLst/>
          </a:prstGeom>
          <a:noFill/>
        </p:spPr>
        <p:txBody>
          <a:bodyPr wrap="square">
            <a:spAutoFit/>
          </a:bodyPr>
          <a:lstStyle/>
          <a:p>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 </a:t>
            </a:r>
            <a:r>
              <a:rPr lang="en-IE" sz="3600" b="1" i="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Faurgård </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pokračování </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2E78FD1C-E542-6698-5C6F-F6751959EFE4}"/>
              </a:ext>
            </a:extLst>
          </p:cNvPr>
          <p:cNvSpPr/>
          <p:nvPr/>
        </p:nvSpPr>
        <p:spPr>
          <a:xfrm>
            <a:off x="3180396" y="552606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zde</a:t>
            </a:r>
          </a:p>
        </p:txBody>
      </p:sp>
      <p:sp>
        <p:nvSpPr>
          <p:cNvPr id="5" name="Google Shape;315;p6">
            <a:extLst>
              <a:ext uri="{FF2B5EF4-FFF2-40B4-BE49-F238E27FC236}">
                <a16:creationId xmlns:a16="http://schemas.microsoft.com/office/drawing/2014/main" id="{314D7003-EA23-1F26-C1A4-26938846A285}"/>
              </a:ext>
            </a:extLst>
          </p:cNvPr>
          <p:cNvSpPr txBox="1"/>
          <p:nvPr/>
        </p:nvSpPr>
        <p:spPr>
          <a:xfrm>
            <a:off x="5657019" y="5837019"/>
            <a:ext cx="65349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dk1"/>
                </a:solidFill>
                <a:latin typeface="Calibri"/>
                <a:ea typeface="Calibri"/>
                <a:cs typeface="Calibri"/>
                <a:sym typeface="Calibri"/>
                <a:hlinkClick r:id="rId4"/>
              </a:rPr>
              <a:t>Experimentální farma, která byla průkopníkem jednoho z prvních vybudovaných </a:t>
            </a:r>
            <a:r>
              <a:rPr lang="tr-TR" b="1" i="0" u="none" strike="noStrike" cap="none" dirty="0">
                <a:solidFill>
                  <a:schemeClr val="dk1"/>
                </a:solidFill>
                <a:latin typeface="Calibri"/>
                <a:ea typeface="Calibri"/>
                <a:cs typeface="Calibri"/>
                <a:sym typeface="Calibri"/>
                <a:hlinkClick r:id="rId4"/>
              </a:rPr>
              <a:t>mokřadů</a:t>
            </a:r>
            <a:r>
              <a:rPr lang="en-US" b="1" i="0" u="none" strike="noStrike" cap="none" dirty="0">
                <a:solidFill>
                  <a:schemeClr val="dk1"/>
                </a:solidFill>
                <a:latin typeface="Calibri"/>
                <a:ea typeface="Calibri"/>
                <a:cs typeface="Calibri"/>
                <a:sym typeface="Calibri"/>
                <a:hlinkClick r:id="rId4"/>
              </a:rPr>
              <a:t> v Dánsku. </a:t>
            </a:r>
            <a:endParaRPr lang="tr-TR" b="1"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cs-CZ" sz="3600" b="1" dirty="0"/>
              <a:t>Dobrá práce – dosáhli jste konce modulu 6. Vedete si skvěle!</a:t>
            </a:r>
            <a:endParaRPr lang="en-IE" sz="3600" dirty="0"/>
          </a:p>
          <a:p>
            <a:pPr>
              <a:lnSpc>
                <a:spcPct val="110000"/>
              </a:lnSpc>
            </a:pPr>
            <a:r>
              <a:rPr lang="en-IE" sz="3600" dirty="0"/>
              <a:t>V modulu 7 se zabýváme </a:t>
            </a:r>
            <a:r>
              <a:rPr lang="en-US" sz="3600" b="1" dirty="0"/>
              <a:t>řízením přírodních zdrojů se zaměřením na půdu</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01</a:t>
            </a:r>
            <a:endParaRPr dirty="0"/>
          </a:p>
        </p:txBody>
      </p:sp>
      <p:sp>
        <p:nvSpPr>
          <p:cNvPr id="232" name="Google Shape;232;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Úvod</a:t>
            </a:r>
            <a:endParaRPr b="1" dirty="0"/>
          </a:p>
        </p:txBody>
      </p:sp>
      <p:sp>
        <p:nvSpPr>
          <p:cNvPr id="233" name="Google Shape;233;p2"/>
          <p:cNvSpPr txBox="1">
            <a:spLocks noGrp="1"/>
          </p:cNvSpPr>
          <p:nvPr>
            <p:ph type="body" idx="3"/>
          </p:nvPr>
        </p:nvSpPr>
        <p:spPr>
          <a:xfrm>
            <a:off x="509402" y="1176609"/>
            <a:ext cx="5292684" cy="3982712"/>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D0D0D"/>
              </a:buClr>
              <a:buSzPts val="2400"/>
              <a:buNone/>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Tento modul se zabývá kritickými aspekty hospodaření s vodními </a:t>
            </a:r>
            <a:r>
              <a:rPr lang="en-GB" b="0" i="0" dirty="0" err="1">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zdroji</a:t>
            </a: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a:t>
            </a:r>
            <a:br>
              <a:rPr lang="cs-CZ"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b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v </a:t>
            </a:r>
            <a:r>
              <a:rPr lang="en-GB" b="0" i="0" dirty="0" err="1">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zemědělství</a:t>
            </a: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a:t>
            </a:r>
            <a:r>
              <a:rPr lang="cs-CZ"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a:t>
            </a: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Na </a:t>
            </a:r>
            <a:r>
              <a:rPr lang="cs-CZ"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jeho konci </a:t>
            </a:r>
            <a:r>
              <a:rPr lang="en-US"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po</a:t>
            </a:r>
            <a:r>
              <a:rPr lang="cs-CZ"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rozumíte</a:t>
            </a:r>
            <a:r>
              <a:rPr lang="en-US"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a:t>
            </a:r>
            <a:r>
              <a:rPr lang="en-US" dirty="0" err="1"/>
              <a:t>význa</a:t>
            </a:r>
            <a:r>
              <a:rPr lang="cs-CZ" dirty="0"/>
              <a:t>mu</a:t>
            </a:r>
            <a:r>
              <a:rPr lang="en-US" dirty="0"/>
              <a:t> hospodaření se zemědělskými vodními zdroji, zjistíte, jaké faktory ovlivňují udržitelné hospodaření s vodou, a naučíte se </a:t>
            </a:r>
            <a:r>
              <a:rPr lang="cs-CZ" dirty="0"/>
              <a:t>specifické</a:t>
            </a:r>
            <a:r>
              <a:rPr lang="en-US" dirty="0"/>
              <a:t> zavlažovací techniky, jako jsou kapkové a zavlažovací systémy. Budete také schopni posoudit výhody sběru dešťové vody a využití vyčištěné odpadní vody pro zavlažování.</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02</a:t>
            </a:r>
            <a:endParaRPr dirty="0"/>
          </a:p>
        </p:txBody>
      </p:sp>
      <p:sp>
        <p:nvSpPr>
          <p:cNvPr id="235" name="Google Shape;235;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Přesné zavlažování</a:t>
            </a:r>
            <a:endParaRPr b="1" dirty="0"/>
          </a:p>
        </p:txBody>
      </p:sp>
      <p:sp>
        <p:nvSpPr>
          <p:cNvPr id="236" name="Google Shape;236;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03</a:t>
            </a:r>
            <a:endParaRPr dirty="0"/>
          </a:p>
        </p:txBody>
      </p:sp>
      <p:sp>
        <p:nvSpPr>
          <p:cNvPr id="237" name="Google Shape;237;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Využití dešťové vody</a:t>
            </a:r>
            <a:endParaRPr b="1" dirty="0"/>
          </a:p>
        </p:txBody>
      </p:sp>
      <p:sp>
        <p:nvSpPr>
          <p:cNvPr id="238" name="Google Shape;238;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39" name="Google Shape;239;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Výběr plodin šetrných k vodě</a:t>
            </a:r>
            <a:endParaRPr b="1" dirty="0"/>
          </a:p>
        </p:txBody>
      </p:sp>
      <p:sp>
        <p:nvSpPr>
          <p:cNvPr id="240" name="Google Shape;240;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05</a:t>
            </a:r>
            <a:endParaRPr dirty="0"/>
          </a:p>
        </p:txBody>
      </p:sp>
      <p:sp>
        <p:nvSpPr>
          <p:cNvPr id="241" name="Google Shape;241;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Čištění odpadních vod</a:t>
            </a:r>
            <a:endParaRPr b="1" dirty="0"/>
          </a:p>
        </p:txBody>
      </p:sp>
      <p:sp>
        <p:nvSpPr>
          <p:cNvPr id="242" name="Google Shape;242;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dirty="0"/>
              <a:t>Přehled obsahu</a:t>
            </a:r>
            <a:endParaRPr dirty="0"/>
          </a:p>
        </p:txBody>
      </p:sp>
      <p:grpSp>
        <p:nvGrpSpPr>
          <p:cNvPr id="243" name="Google Shape;243;p2"/>
          <p:cNvGrpSpPr/>
          <p:nvPr/>
        </p:nvGrpSpPr>
        <p:grpSpPr>
          <a:xfrm rot="3730759">
            <a:off x="10867814" y="245891"/>
            <a:ext cx="949887" cy="1163493"/>
            <a:chOff x="7602444" y="4967675"/>
            <a:chExt cx="483620" cy="592374"/>
          </a:xfrm>
        </p:grpSpPr>
        <p:grpSp>
          <p:nvGrpSpPr>
            <p:cNvPr id="244" name="Google Shape;244;p2"/>
            <p:cNvGrpSpPr/>
            <p:nvPr/>
          </p:nvGrpSpPr>
          <p:grpSpPr>
            <a:xfrm>
              <a:off x="7618661" y="4967675"/>
              <a:ext cx="467403" cy="507609"/>
              <a:chOff x="2251964" y="3590497"/>
              <a:chExt cx="467403" cy="507609"/>
            </a:xfrm>
          </p:grpSpPr>
          <p:sp>
            <p:nvSpPr>
              <p:cNvPr id="245" name="Google Shape;245;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6" name="Google Shape;246;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7" name="Google Shape;247;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48" name="Google Shape;248;p2"/>
            <p:cNvGrpSpPr/>
            <p:nvPr/>
          </p:nvGrpSpPr>
          <p:grpSpPr>
            <a:xfrm>
              <a:off x="7602444" y="4993761"/>
              <a:ext cx="421973" cy="566288"/>
              <a:chOff x="2235747" y="3616583"/>
              <a:chExt cx="421973" cy="566288"/>
            </a:xfrm>
          </p:grpSpPr>
          <p:sp>
            <p:nvSpPr>
              <p:cNvPr id="249" name="Google Shape;24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0" name="Google Shape;250;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Úvod</a:t>
            </a:r>
            <a:endParaRPr dirty="0"/>
          </a:p>
        </p:txBody>
      </p:sp>
      <p:sp>
        <p:nvSpPr>
          <p:cNvPr id="257" name="Google Shape;257;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body" idx="2"/>
          </p:nvPr>
        </p:nvSpPr>
        <p:spPr>
          <a:xfrm>
            <a:off x="877888" y="46294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Správa vodních zdrojů </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72" name="Google Shape;272;p4"/>
          <p:cNvGrpSpPr/>
          <p:nvPr/>
        </p:nvGrpSpPr>
        <p:grpSpPr>
          <a:xfrm>
            <a:off x="786362" y="1076485"/>
            <a:ext cx="10619275" cy="4723459"/>
            <a:chOff x="0" y="2309"/>
            <a:chExt cx="10619275" cy="4723459"/>
          </a:xfrm>
        </p:grpSpPr>
        <p:sp>
          <p:nvSpPr>
            <p:cNvPr id="273" name="Google Shape;273;p4"/>
            <p:cNvSpPr/>
            <p:nvPr/>
          </p:nvSpPr>
          <p:spPr>
            <a:xfrm rot="5400000">
              <a:off x="-193578" y="195887"/>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4" name="Google Shape;274;p4"/>
            <p:cNvSpPr txBox="1"/>
            <p:nvPr/>
          </p:nvSpPr>
          <p:spPr>
            <a:xfrm>
              <a:off x="1" y="453993"/>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5" name="Google Shape;275;p4"/>
            <p:cNvSpPr/>
            <p:nvPr/>
          </p:nvSpPr>
          <p:spPr>
            <a:xfrm rot="5400000">
              <a:off x="5341901" y="-4436224"/>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4"/>
            <p:cNvSpPr txBox="1"/>
            <p:nvPr/>
          </p:nvSpPr>
          <p:spPr>
            <a:xfrm>
              <a:off x="903368" y="43258"/>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Strategické plánování, rozvoj a efektivní využívání vodních zdrojů jsou v zemědělství zásadní.</a:t>
              </a:r>
              <a:endParaRPr sz="1400" b="0" i="0" u="none" strike="noStrike" cap="none" dirty="0">
                <a:latin typeface="Arial"/>
                <a:ea typeface="Arial"/>
                <a:cs typeface="Arial"/>
                <a:sym typeface="Arial"/>
              </a:endParaRPr>
            </a:p>
          </p:txBody>
        </p:sp>
        <p:sp>
          <p:nvSpPr>
            <p:cNvPr id="277" name="Google Shape;277;p4"/>
            <p:cNvSpPr/>
            <p:nvPr/>
          </p:nvSpPr>
          <p:spPr>
            <a:xfrm rot="5400000">
              <a:off x="-193578" y="1340199"/>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4"/>
            <p:cNvSpPr txBox="1"/>
            <p:nvPr/>
          </p:nvSpPr>
          <p:spPr>
            <a:xfrm>
              <a:off x="1" y="1598305"/>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79" name="Google Shape;279;p4"/>
            <p:cNvSpPr/>
            <p:nvPr/>
          </p:nvSpPr>
          <p:spPr>
            <a:xfrm rot="5400000">
              <a:off x="5341901" y="-3291913"/>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4"/>
            <p:cNvSpPr txBox="1"/>
            <p:nvPr/>
          </p:nvSpPr>
          <p:spPr>
            <a:xfrm>
              <a:off x="903368" y="1187569"/>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Rozšíření zavlažované půdy přímo souvisí s dostupností vody a náklady na infrastrukturu.</a:t>
              </a:r>
              <a:endParaRPr sz="1400" b="0" i="0" u="none" strike="noStrike" cap="none" dirty="0">
                <a:latin typeface="Arial"/>
                <a:ea typeface="Arial"/>
                <a:cs typeface="Arial"/>
                <a:sym typeface="Arial"/>
              </a:endParaRPr>
            </a:p>
          </p:txBody>
        </p:sp>
        <p:sp>
          <p:nvSpPr>
            <p:cNvPr id="281" name="Google Shape;281;p4"/>
            <p:cNvSpPr/>
            <p:nvPr/>
          </p:nvSpPr>
          <p:spPr>
            <a:xfrm rot="5400000">
              <a:off x="-193578" y="2484510"/>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4"/>
            <p:cNvSpPr txBox="1"/>
            <p:nvPr/>
          </p:nvSpPr>
          <p:spPr>
            <a:xfrm>
              <a:off x="1" y="2742616"/>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3" name="Google Shape;283;p4"/>
            <p:cNvSpPr/>
            <p:nvPr/>
          </p:nvSpPr>
          <p:spPr>
            <a:xfrm rot="5400000">
              <a:off x="5341901" y="-2147601"/>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4"/>
            <p:cNvSpPr txBox="1"/>
            <p:nvPr/>
          </p:nvSpPr>
          <p:spPr>
            <a:xfrm>
              <a:off x="903368" y="2331881"/>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Pochopení stavu zavlažovací infrastruktury je zásadní pro posouzení jejího dopadu na využívání půdy, výrobu energie a ekonomický provoz.</a:t>
              </a:r>
              <a:endParaRPr sz="1400" b="0" i="0" u="none" strike="noStrike" cap="none" dirty="0">
                <a:latin typeface="Arial"/>
                <a:ea typeface="Arial"/>
                <a:cs typeface="Arial"/>
                <a:sym typeface="Arial"/>
              </a:endParaRPr>
            </a:p>
          </p:txBody>
        </p:sp>
        <p:sp>
          <p:nvSpPr>
            <p:cNvPr id="285" name="Google Shape;285;p4"/>
            <p:cNvSpPr/>
            <p:nvPr/>
          </p:nvSpPr>
          <p:spPr>
            <a:xfrm rot="5400000">
              <a:off x="-193578" y="3628822"/>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4"/>
            <p:cNvSpPr txBox="1"/>
            <p:nvPr/>
          </p:nvSpPr>
          <p:spPr>
            <a:xfrm>
              <a:off x="1" y="3886928"/>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7" name="Google Shape;287;p4"/>
            <p:cNvSpPr/>
            <p:nvPr/>
          </p:nvSpPr>
          <p:spPr>
            <a:xfrm rot="5400000">
              <a:off x="5341901" y="-1003290"/>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4"/>
            <p:cNvSpPr txBox="1"/>
            <p:nvPr/>
          </p:nvSpPr>
          <p:spPr>
            <a:xfrm>
              <a:off x="903368" y="3476192"/>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Arial"/>
                <a:buNone/>
              </a:pPr>
              <a:r>
                <a:rPr lang="en-GB" sz="2400" b="0" i="0" u="none" strike="noStrike" cap="none" dirty="0">
                  <a:latin typeface="Calibri"/>
                  <a:ea typeface="Calibri"/>
                  <a:cs typeface="Calibri"/>
                  <a:sym typeface="Calibri"/>
                </a:rPr>
                <a:t>	Zemědělství náročné na vodu je klíčové pro vysokou produkci plodin a ochranu vodních zdrojů před kontaminací.</a:t>
              </a:r>
              <a:endParaRPr sz="1400" b="0" i="0" u="none" strike="noStrike" cap="none" dirty="0">
                <a:latin typeface="Arial"/>
                <a:ea typeface="Arial"/>
                <a:cs typeface="Arial"/>
                <a:sym typeface="Arial"/>
              </a:endParaRPr>
            </a:p>
          </p:txBody>
        </p:sp>
      </p:grpSp>
      <p:sp>
        <p:nvSpPr>
          <p:cNvPr id="2" name="Google Shape;315;p6">
            <a:extLst>
              <a:ext uri="{FF2B5EF4-FFF2-40B4-BE49-F238E27FC236}">
                <a16:creationId xmlns:a16="http://schemas.microsoft.com/office/drawing/2014/main" id="{FF29F9BD-42A9-5BFB-4867-B83694F6704C}"/>
              </a:ext>
            </a:extLst>
          </p:cNvPr>
          <p:cNvSpPr txBox="1"/>
          <p:nvPr/>
        </p:nvSpPr>
        <p:spPr>
          <a:xfrm>
            <a:off x="5995152" y="5669159"/>
            <a:ext cx="653498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chemeClr val="dk1"/>
                </a:solidFill>
                <a:latin typeface="Calibri"/>
                <a:ea typeface="Calibri"/>
                <a:cs typeface="Calibri"/>
                <a:sym typeface="Calibri"/>
                <a:hlinkClick r:id="rId3"/>
              </a:rPr>
              <a:t>Udržitelné hospodaření s vodou v zemědělství v podmínkách změny klimatu</a:t>
            </a:r>
            <a:endParaRPr sz="1600" b="1"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566A41BA-EA4D-ACD6-705A-3D119241B85B}"/>
              </a:ext>
            </a:extLst>
          </p:cNvPr>
          <p:cNvSpPr/>
          <p:nvPr/>
        </p:nvSpPr>
        <p:spPr>
          <a:xfrm>
            <a:off x="3306104" y="538921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zde</a:t>
            </a:r>
          </a:p>
        </p:txBody>
      </p:sp>
      <p:grpSp>
        <p:nvGrpSpPr>
          <p:cNvPr id="264" name="Google Shape;264;p4"/>
          <p:cNvGrpSpPr/>
          <p:nvPr/>
        </p:nvGrpSpPr>
        <p:grpSpPr>
          <a:xfrm rot="3730759">
            <a:off x="10363841" y="187949"/>
            <a:ext cx="949887" cy="1163493"/>
            <a:chOff x="7602444" y="4967675"/>
            <a:chExt cx="483620" cy="592374"/>
          </a:xfrm>
        </p:grpSpPr>
        <p:grpSp>
          <p:nvGrpSpPr>
            <p:cNvPr id="265" name="Google Shape;265;p4"/>
            <p:cNvGrpSpPr/>
            <p:nvPr/>
          </p:nvGrpSpPr>
          <p:grpSpPr>
            <a:xfrm>
              <a:off x="7618661" y="4967675"/>
              <a:ext cx="467403" cy="507609"/>
              <a:chOff x="2251964" y="3590497"/>
              <a:chExt cx="467403" cy="507609"/>
            </a:xfrm>
          </p:grpSpPr>
          <p:sp>
            <p:nvSpPr>
              <p:cNvPr id="266" name="Google Shape;266;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7" name="Google Shape;267;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8" name="Google Shape;268;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69" name="Google Shape;269;p4"/>
            <p:cNvGrpSpPr/>
            <p:nvPr/>
          </p:nvGrpSpPr>
          <p:grpSpPr>
            <a:xfrm>
              <a:off x="7602444" y="4993761"/>
              <a:ext cx="421973" cy="566288"/>
              <a:chOff x="2235747" y="3616583"/>
              <a:chExt cx="421973" cy="566288"/>
            </a:xfrm>
          </p:grpSpPr>
          <p:sp>
            <p:nvSpPr>
              <p:cNvPr id="270" name="Google Shape;27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71" name="Google Shape;27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1" name="Google Shape;304;p5">
            <a:extLst>
              <a:ext uri="{FF2B5EF4-FFF2-40B4-BE49-F238E27FC236}">
                <a16:creationId xmlns:a16="http://schemas.microsoft.com/office/drawing/2014/main" id="{5037B07F-A9CA-9097-7DE2-0F5A485F6DC2}"/>
              </a:ext>
            </a:extLst>
          </p:cNvPr>
          <p:cNvSpPr/>
          <p:nvPr/>
        </p:nvSpPr>
        <p:spPr>
          <a:xfrm rot="2161991">
            <a:off x="5812210" y="5457243"/>
            <a:ext cx="129305" cy="203588"/>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94" name="Google Shape;294;p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 Posuzování více aspektů</a:t>
            </a:r>
            <a:endParaRPr sz="2400" b="1" dirty="0"/>
          </a:p>
        </p:txBody>
      </p:sp>
      <p:sp>
        <p:nvSpPr>
          <p:cNvPr id="295" name="Google Shape;295;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1</a:t>
            </a:r>
            <a:endParaRPr dirty="0"/>
          </a:p>
        </p:txBody>
      </p:sp>
      <p:sp>
        <p:nvSpPr>
          <p:cNvPr id="296" name="Google Shape;296;p5"/>
          <p:cNvSpPr txBox="1">
            <a:spLocks noGrp="1"/>
          </p:cNvSpPr>
          <p:nvPr>
            <p:ph type="body" idx="6"/>
          </p:nvPr>
        </p:nvSpPr>
        <p:spPr>
          <a:xfrm>
            <a:off x="6896099" y="3268749"/>
            <a:ext cx="456942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Strategie na míru</a:t>
            </a:r>
            <a:endParaRPr b="1" dirty="0"/>
          </a:p>
        </p:txBody>
      </p:sp>
      <p:sp>
        <p:nvSpPr>
          <p:cNvPr id="297" name="Google Shape;297;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2</a:t>
            </a:r>
            <a:endParaRPr dirty="0"/>
          </a:p>
        </p:txBody>
      </p:sp>
      <p:sp>
        <p:nvSpPr>
          <p:cNvPr id="298" name="Google Shape;298;p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b="1" dirty="0"/>
              <a:t>Podpora využívání vody</a:t>
            </a:r>
            <a:endParaRPr sz="2400" b="1" dirty="0"/>
          </a:p>
        </p:txBody>
      </p:sp>
      <p:sp>
        <p:nvSpPr>
          <p:cNvPr id="299" name="Google Shape;299;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3</a:t>
            </a:r>
            <a:endParaRPr dirty="0"/>
          </a:p>
        </p:txBody>
      </p:sp>
      <p:grpSp>
        <p:nvGrpSpPr>
          <p:cNvPr id="300" name="Google Shape;300;p5"/>
          <p:cNvGrpSpPr/>
          <p:nvPr/>
        </p:nvGrpSpPr>
        <p:grpSpPr>
          <a:xfrm rot="3730759">
            <a:off x="11104818" y="-82661"/>
            <a:ext cx="949887" cy="1163493"/>
            <a:chOff x="7602444" y="4967675"/>
            <a:chExt cx="483620" cy="592374"/>
          </a:xfrm>
        </p:grpSpPr>
        <p:grpSp>
          <p:nvGrpSpPr>
            <p:cNvPr id="301" name="Google Shape;301;p5"/>
            <p:cNvGrpSpPr/>
            <p:nvPr/>
          </p:nvGrpSpPr>
          <p:grpSpPr>
            <a:xfrm>
              <a:off x="7618661" y="4967675"/>
              <a:ext cx="467403" cy="507609"/>
              <a:chOff x="2251964" y="3590497"/>
              <a:chExt cx="467403" cy="507609"/>
            </a:xfrm>
          </p:grpSpPr>
          <p:sp>
            <p:nvSpPr>
              <p:cNvPr id="302" name="Google Shape;302;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3" name="Google Shape;303;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4" name="Google Shape;304;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305" name="Google Shape;305;p5"/>
            <p:cNvGrpSpPr/>
            <p:nvPr/>
          </p:nvGrpSpPr>
          <p:grpSpPr>
            <a:xfrm>
              <a:off x="7602444" y="4993761"/>
              <a:ext cx="421973" cy="566288"/>
              <a:chOff x="2235747" y="3616583"/>
              <a:chExt cx="421973" cy="566288"/>
            </a:xfrm>
          </p:grpSpPr>
          <p:sp>
            <p:nvSpPr>
              <p:cNvPr id="306" name="Google Shape;30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7" name="Google Shape;307;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08" name="Google Shape;308;p5"/>
          <p:cNvSpPr txBox="1">
            <a:spLocks noGrp="1"/>
          </p:cNvSpPr>
          <p:nvPr>
            <p:ph type="body" idx="8"/>
          </p:nvPr>
        </p:nvSpPr>
        <p:spPr>
          <a:xfrm>
            <a:off x="4394115" y="107349"/>
            <a:ext cx="6663737" cy="6187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DC641"/>
              </a:buClr>
              <a:buSzPts val="3600"/>
              <a:buNone/>
            </a:pPr>
            <a:r>
              <a:rPr lang="en-GB" sz="3600" dirty="0">
                <a:latin typeface="Calibri"/>
                <a:ea typeface="Calibri"/>
                <a:cs typeface="Calibri"/>
                <a:sym typeface="Calibri"/>
              </a:rPr>
              <a:t>Strategie hospodaření s vodou</a:t>
            </a:r>
            <a:endParaRPr dirty="0"/>
          </a:p>
        </p:txBody>
      </p:sp>
      <p:pic>
        <p:nvPicPr>
          <p:cNvPr id="309" name="Google Shape;309;p5" descr="Sprinklers spraying water on a field&#10;&#10;Description automatically generated"/>
          <p:cNvPicPr preferRelativeResize="0">
            <a:picLocks noGrp="1"/>
          </p:cNvPicPr>
          <p:nvPr>
            <p:ph type="pic" idx="4"/>
          </p:nvPr>
        </p:nvPicPr>
        <p:blipFill rotWithShape="1">
          <a:blip r:embed="rId3">
            <a:alphaModFix/>
          </a:blip>
          <a:srcRect l="34072" r="34072"/>
          <a:stretch/>
        </p:blipFill>
        <p:spPr>
          <a:xfrm>
            <a:off x="-23100" y="319791"/>
            <a:ext cx="3354094" cy="5923858"/>
          </a:xfrm>
          <a:prstGeom prst="rect">
            <a:avLst/>
          </a:prstGeom>
          <a:solidFill>
            <a:srgbClr val="D8D8D8"/>
          </a:solidFill>
          <a:ln>
            <a:noFill/>
          </a:ln>
        </p:spPr>
      </p:pic>
      <p:grpSp>
        <p:nvGrpSpPr>
          <p:cNvPr id="2" name="Group 1">
            <a:extLst>
              <a:ext uri="{FF2B5EF4-FFF2-40B4-BE49-F238E27FC236}">
                <a16:creationId xmlns:a16="http://schemas.microsoft.com/office/drawing/2014/main" id="{9DA3028A-EAF6-F5F7-1872-F4EAC2050514}"/>
              </a:ext>
            </a:extLst>
          </p:cNvPr>
          <p:cNvGrpSpPr/>
          <p:nvPr/>
        </p:nvGrpSpPr>
        <p:grpSpPr>
          <a:xfrm>
            <a:off x="4999837" y="1035657"/>
            <a:ext cx="920484" cy="919581"/>
            <a:chOff x="10376768" y="2334933"/>
            <a:chExt cx="920484" cy="919581"/>
          </a:xfrm>
        </p:grpSpPr>
        <p:sp>
          <p:nvSpPr>
            <p:cNvPr id="3" name="Freeform 240">
              <a:extLst>
                <a:ext uri="{FF2B5EF4-FFF2-40B4-BE49-F238E27FC236}">
                  <a16:creationId xmlns:a16="http://schemas.microsoft.com/office/drawing/2014/main" id="{44EB5550-CCE8-5615-A356-7CA19F5974E5}"/>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DC641"/>
            </a:solidFill>
            <a:ln w="9028" cap="flat">
              <a:noFill/>
              <a:prstDash val="solid"/>
              <a:miter/>
            </a:ln>
          </p:spPr>
          <p:txBody>
            <a:bodyPr rtlCol="0" anchor="ctr"/>
            <a:lstStyle/>
            <a:p>
              <a:endParaRPr lang="en-US" dirty="0"/>
            </a:p>
          </p:txBody>
        </p:sp>
        <p:sp>
          <p:nvSpPr>
            <p:cNvPr id="4" name="Freeform 241">
              <a:extLst>
                <a:ext uri="{FF2B5EF4-FFF2-40B4-BE49-F238E27FC236}">
                  <a16:creationId xmlns:a16="http://schemas.microsoft.com/office/drawing/2014/main" id="{CC7F97D8-3D15-EF10-19A8-189E222C085E}"/>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DC641"/>
            </a:solidFill>
            <a:ln w="9028" cap="flat">
              <a:noFill/>
              <a:prstDash val="solid"/>
              <a:miter/>
            </a:ln>
          </p:spPr>
          <p:txBody>
            <a:bodyPr rtlCol="0" anchor="ctr"/>
            <a:lstStyle/>
            <a:p>
              <a:endParaRPr lang="en-US" dirty="0"/>
            </a:p>
          </p:txBody>
        </p:sp>
        <p:grpSp>
          <p:nvGrpSpPr>
            <p:cNvPr id="5" name="Graphic 2">
              <a:extLst>
                <a:ext uri="{FF2B5EF4-FFF2-40B4-BE49-F238E27FC236}">
                  <a16:creationId xmlns:a16="http://schemas.microsoft.com/office/drawing/2014/main" id="{B7E1FBF3-4455-E812-0928-933540DAEB25}"/>
                </a:ext>
              </a:extLst>
            </p:cNvPr>
            <p:cNvGrpSpPr/>
            <p:nvPr/>
          </p:nvGrpSpPr>
          <p:grpSpPr>
            <a:xfrm>
              <a:off x="10376768" y="2334933"/>
              <a:ext cx="920484" cy="919581"/>
              <a:chOff x="10376768" y="2334933"/>
              <a:chExt cx="920484" cy="919581"/>
            </a:xfrm>
            <a:solidFill>
              <a:srgbClr val="010101"/>
            </a:solidFill>
          </p:grpSpPr>
          <p:sp>
            <p:nvSpPr>
              <p:cNvPr id="6" name="Freeform 243">
                <a:extLst>
                  <a:ext uri="{FF2B5EF4-FFF2-40B4-BE49-F238E27FC236}">
                    <a16:creationId xmlns:a16="http://schemas.microsoft.com/office/drawing/2014/main" id="{36B8E3F9-767F-8C42-62A5-B8B53E23C555}"/>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dirty="0"/>
              </a:p>
            </p:txBody>
          </p:sp>
          <p:sp>
            <p:nvSpPr>
              <p:cNvPr id="7" name="Freeform 244">
                <a:extLst>
                  <a:ext uri="{FF2B5EF4-FFF2-40B4-BE49-F238E27FC236}">
                    <a16:creationId xmlns:a16="http://schemas.microsoft.com/office/drawing/2014/main" id="{BC11B38C-982F-71F4-D7A6-4D7FCFFD1D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grpSp>
        <p:nvGrpSpPr>
          <p:cNvPr id="8" name="Graphic 3">
            <a:extLst>
              <a:ext uri="{FF2B5EF4-FFF2-40B4-BE49-F238E27FC236}">
                <a16:creationId xmlns:a16="http://schemas.microsoft.com/office/drawing/2014/main" id="{5879905F-CE01-B7AC-E714-B021F121D261}"/>
              </a:ext>
            </a:extLst>
          </p:cNvPr>
          <p:cNvGrpSpPr/>
          <p:nvPr/>
        </p:nvGrpSpPr>
        <p:grpSpPr>
          <a:xfrm>
            <a:off x="4985580" y="3039120"/>
            <a:ext cx="948997" cy="948995"/>
            <a:chOff x="665400" y="3833425"/>
            <a:chExt cx="948997" cy="948995"/>
          </a:xfrm>
        </p:grpSpPr>
        <p:sp>
          <p:nvSpPr>
            <p:cNvPr id="9" name="Freeform 1464">
              <a:extLst>
                <a:ext uri="{FF2B5EF4-FFF2-40B4-BE49-F238E27FC236}">
                  <a16:creationId xmlns:a16="http://schemas.microsoft.com/office/drawing/2014/main" id="{78EFD415-A7A9-14F6-5A4C-5DC5A6A053A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dirty="0"/>
            </a:p>
          </p:txBody>
        </p:sp>
        <p:sp>
          <p:nvSpPr>
            <p:cNvPr id="10" name="Freeform 1465">
              <a:extLst>
                <a:ext uri="{FF2B5EF4-FFF2-40B4-BE49-F238E27FC236}">
                  <a16:creationId xmlns:a16="http://schemas.microsoft.com/office/drawing/2014/main" id="{885315B9-D366-31F7-8EA5-B9EA574434EE}"/>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17D8C4F-0738-0D42-0B35-239DB2C57B4D}"/>
                </a:ext>
              </a:extLst>
            </p:cNvPr>
            <p:cNvGrpSpPr/>
            <p:nvPr/>
          </p:nvGrpSpPr>
          <p:grpSpPr>
            <a:xfrm>
              <a:off x="788824" y="4019932"/>
              <a:ext cx="244106" cy="641806"/>
              <a:chOff x="788824" y="4019932"/>
              <a:chExt cx="244106" cy="641806"/>
            </a:xfrm>
            <a:solidFill>
              <a:srgbClr val="00BADE"/>
            </a:solidFill>
          </p:grpSpPr>
          <p:sp>
            <p:nvSpPr>
              <p:cNvPr id="12" name="Freeform 1467">
                <a:extLst>
                  <a:ext uri="{FF2B5EF4-FFF2-40B4-BE49-F238E27FC236}">
                    <a16:creationId xmlns:a16="http://schemas.microsoft.com/office/drawing/2014/main" id="{782DAE3D-F40C-978D-9624-27E21136EDD9}"/>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3" name="Freeform 1468">
                <a:extLst>
                  <a:ext uri="{FF2B5EF4-FFF2-40B4-BE49-F238E27FC236}">
                    <a16:creationId xmlns:a16="http://schemas.microsoft.com/office/drawing/2014/main" id="{56E81D84-1DF5-C4A3-D2CB-95B5BE0C1E33}"/>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4" name="Freeform 1469">
                <a:extLst>
                  <a:ext uri="{FF2B5EF4-FFF2-40B4-BE49-F238E27FC236}">
                    <a16:creationId xmlns:a16="http://schemas.microsoft.com/office/drawing/2014/main" id="{84D55890-C788-26E0-BB05-05D369022A0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5" name="Freeform 1470">
                <a:extLst>
                  <a:ext uri="{FF2B5EF4-FFF2-40B4-BE49-F238E27FC236}">
                    <a16:creationId xmlns:a16="http://schemas.microsoft.com/office/drawing/2014/main" id="{E8E752A3-4526-528B-B444-3EC7EF7098FA}"/>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6" name="Freeform 1471">
                <a:extLst>
                  <a:ext uri="{FF2B5EF4-FFF2-40B4-BE49-F238E27FC236}">
                    <a16:creationId xmlns:a16="http://schemas.microsoft.com/office/drawing/2014/main" id="{C169963F-17E3-843E-E299-687DDB682DF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7" name="Freeform 1472">
                <a:extLst>
                  <a:ext uri="{FF2B5EF4-FFF2-40B4-BE49-F238E27FC236}">
                    <a16:creationId xmlns:a16="http://schemas.microsoft.com/office/drawing/2014/main" id="{CCD9A13D-446B-5241-3CF1-B3C083E4049F}"/>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grpSp>
      </p:grpSp>
      <p:pic>
        <p:nvPicPr>
          <p:cNvPr id="19" name="Graphic 18" descr="Watering Plant outline">
            <a:extLst>
              <a:ext uri="{FF2B5EF4-FFF2-40B4-BE49-F238E27FC236}">
                <a16:creationId xmlns:a16="http://schemas.microsoft.com/office/drawing/2014/main" id="{33C6E497-13CB-0EC6-7557-BF87D3A4D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471" y="4802121"/>
            <a:ext cx="1063803" cy="1063803"/>
          </a:xfrm>
          <a:prstGeom prst="rect">
            <a:avLst/>
          </a:prstGeom>
        </p:spPr>
      </p:pic>
      <p:sp>
        <p:nvSpPr>
          <p:cNvPr id="20" name="Google Shape;304;p5">
            <a:extLst>
              <a:ext uri="{FF2B5EF4-FFF2-40B4-BE49-F238E27FC236}">
                <a16:creationId xmlns:a16="http://schemas.microsoft.com/office/drawing/2014/main" id="{34F1EBBB-F33E-95E4-AB43-EC9E897F1DAE}"/>
              </a:ext>
            </a:extLst>
          </p:cNvPr>
          <p:cNvSpPr/>
          <p:nvPr/>
        </p:nvSpPr>
        <p:spPr>
          <a:xfrm rot="17770768">
            <a:off x="5622127" y="5549722"/>
            <a:ext cx="48539" cy="113517"/>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a:spLocks noGrp="1"/>
          </p:cNvSpPr>
          <p:nvPr>
            <p:ph type="body" idx="2"/>
          </p:nvPr>
        </p:nvSpPr>
        <p:spPr>
          <a:xfrm>
            <a:off x="553011" y="655396"/>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Strategie hospodaření s vodou pro plánování zavlažování</a:t>
            </a:r>
            <a:endParaRPr b="1" dirty="0"/>
          </a:p>
        </p:txBody>
      </p:sp>
      <p:sp>
        <p:nvSpPr>
          <p:cNvPr id="315" name="Google Shape;315;p6"/>
          <p:cNvSpPr txBox="1"/>
          <p:nvPr/>
        </p:nvSpPr>
        <p:spPr>
          <a:xfrm>
            <a:off x="861754" y="1721910"/>
            <a:ext cx="4970517"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highlight>
                  <a:srgbClr val="8DC641"/>
                </a:highlight>
                <a:latin typeface="Calibri"/>
                <a:ea typeface="Calibri"/>
                <a:cs typeface="Calibri"/>
                <a:sym typeface="Calibri"/>
              </a:rPr>
              <a:t>Význam</a:t>
            </a:r>
            <a:endParaRPr sz="2000" b="0" i="0" u="none" strike="noStrike" cap="none" dirty="0">
              <a:highlight>
                <a:srgbClr val="8DC64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Maximalizuje zemědělskou produkci a šetří vodní zdroje.</a:t>
            </a:r>
            <a:endParaRPr sz="20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Zvyšuje </a:t>
            </a:r>
            <a:r>
              <a:rPr lang="en-GB" sz="2400" b="1" i="0" u="none" strike="noStrike" cap="none" dirty="0">
                <a:latin typeface="Calibri"/>
                <a:ea typeface="Calibri"/>
                <a:cs typeface="Calibri"/>
                <a:sym typeface="Calibri"/>
              </a:rPr>
              <a:t>účinnost a dlouhodobou udržitelnost </a:t>
            </a:r>
            <a:r>
              <a:rPr lang="en-GB" sz="2400" b="0" i="0" u="none" strike="noStrike" cap="none" dirty="0">
                <a:latin typeface="Calibri"/>
                <a:ea typeface="Calibri"/>
                <a:cs typeface="Calibri"/>
                <a:sym typeface="Calibri"/>
              </a:rPr>
              <a:t>zavlažovacích systémů.</a:t>
            </a:r>
            <a:endParaRPr sz="2000" b="0" i="0" u="none" strike="noStrike" cap="none" dirty="0">
              <a:latin typeface="Arial"/>
              <a:ea typeface="Arial"/>
              <a:cs typeface="Arial"/>
              <a:sym typeface="Arial"/>
            </a:endParaRPr>
          </a:p>
        </p:txBody>
      </p:sp>
      <p:sp>
        <p:nvSpPr>
          <p:cNvPr id="316" name="Google Shape;316;p6"/>
          <p:cNvSpPr txBox="1"/>
          <p:nvPr/>
        </p:nvSpPr>
        <p:spPr>
          <a:xfrm>
            <a:off x="5850629" y="1723640"/>
            <a:ext cx="5407921"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8DC641"/>
              </a:buClr>
              <a:buSzPts val="2500"/>
            </a:pPr>
            <a:r>
              <a:rPr lang="en-GB" sz="2400" b="1" i="0" u="none" strike="noStrike" cap="none" dirty="0">
                <a:highlight>
                  <a:srgbClr val="8DC641"/>
                </a:highlight>
                <a:latin typeface="Calibri"/>
                <a:ea typeface="Calibri"/>
                <a:cs typeface="Calibri"/>
                <a:sym typeface="Calibri"/>
              </a:rPr>
              <a:t>Klíčové faktory</a:t>
            </a:r>
            <a:endParaRPr sz="2400" b="0" i="0" u="none" strike="noStrike" cap="none" dirty="0">
              <a:highlight>
                <a:srgbClr val="8DC641"/>
              </a:highlight>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endParaRPr sz="2400" b="0" i="0" u="none" strike="noStrike" cap="none" dirty="0">
              <a:latin typeface="Calibri"/>
              <a:ea typeface="Calibri"/>
              <a:cs typeface="Calibri"/>
              <a:sym typeface="Calibri"/>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Porozumění </a:t>
            </a:r>
            <a:r>
              <a:rPr lang="en-GB" sz="2400" b="1" i="0" u="none" strike="noStrike" cap="none" dirty="0">
                <a:latin typeface="Calibri"/>
                <a:ea typeface="Calibri"/>
                <a:cs typeface="Calibri"/>
                <a:sym typeface="Calibri"/>
              </a:rPr>
              <a:t>specifickým potřebám plodin na vodu </a:t>
            </a:r>
            <a:r>
              <a:rPr lang="en-GB" sz="2400" b="0" i="0" u="none" strike="noStrike" cap="none" dirty="0">
                <a:latin typeface="Calibri"/>
                <a:ea typeface="Calibri"/>
                <a:cs typeface="Calibri"/>
                <a:sym typeface="Calibri"/>
              </a:rPr>
              <a:t>a vlastnostem půdy, které ji zadržují.</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Zavádění </a:t>
            </a:r>
            <a:r>
              <a:rPr lang="en-GB" sz="2400" b="1" i="0" u="none" strike="noStrike" cap="none" dirty="0">
                <a:latin typeface="Calibri"/>
                <a:ea typeface="Calibri"/>
                <a:cs typeface="Calibri"/>
                <a:sym typeface="Calibri"/>
              </a:rPr>
              <a:t>účinných metod zavlažování pro </a:t>
            </a:r>
            <a:r>
              <a:rPr lang="en-GB" sz="2400" b="0" i="0" u="none" strike="noStrike" cap="none" dirty="0">
                <a:latin typeface="Calibri"/>
                <a:ea typeface="Calibri"/>
                <a:cs typeface="Calibri"/>
                <a:sym typeface="Calibri"/>
              </a:rPr>
              <a:t>zajištění přesné aplikace vody.</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1" i="0" u="none" strike="noStrike" cap="none" dirty="0">
                <a:latin typeface="Calibri"/>
                <a:ea typeface="Calibri"/>
                <a:cs typeface="Calibri"/>
                <a:sym typeface="Calibri"/>
              </a:rPr>
              <a:t>Využití odborných znalostí </a:t>
            </a:r>
            <a:r>
              <a:rPr lang="en-GB" sz="2400" b="0" i="0" u="none" strike="noStrike" cap="none" dirty="0">
                <a:latin typeface="Calibri"/>
                <a:ea typeface="Calibri"/>
                <a:cs typeface="Calibri"/>
                <a:sym typeface="Calibri"/>
              </a:rPr>
              <a:t>zemědělců </a:t>
            </a:r>
            <a:r>
              <a:rPr lang="en-GB" sz="2400" i="0" u="none" strike="noStrike" cap="none" dirty="0">
                <a:latin typeface="Calibri"/>
                <a:ea typeface="Calibri"/>
                <a:cs typeface="Calibri"/>
                <a:sym typeface="Calibri"/>
              </a:rPr>
              <a:t>k</a:t>
            </a:r>
            <a:r>
              <a:rPr lang="en-GB" sz="2400" b="1" i="0" u="none" strike="noStrike" cap="none" dirty="0">
                <a:latin typeface="Calibri"/>
                <a:ea typeface="Calibri"/>
                <a:cs typeface="Calibri"/>
                <a:sym typeface="Calibri"/>
              </a:rPr>
              <a:t> </a:t>
            </a:r>
            <a:r>
              <a:rPr lang="en-GB" sz="2400" b="0" i="0" u="none" strike="noStrike" cap="none" dirty="0">
                <a:latin typeface="Calibri"/>
                <a:ea typeface="Calibri"/>
                <a:cs typeface="Calibri"/>
                <a:sym typeface="Calibri"/>
              </a:rPr>
              <a:t>řízení zavlažovacích </a:t>
            </a:r>
            <a:r>
              <a:rPr lang="en-GB" sz="2400" b="0" i="0" u="none" strike="noStrike" cap="none" dirty="0" err="1">
                <a:latin typeface="Calibri"/>
                <a:ea typeface="Calibri"/>
                <a:cs typeface="Calibri"/>
                <a:sym typeface="Calibri"/>
              </a:rPr>
              <a:t>postupů</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na</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polí</a:t>
            </a:r>
            <a:r>
              <a:rPr lang="cs-CZ" sz="2400" b="0" i="0" u="none" strike="noStrike" cap="none" dirty="0">
                <a:latin typeface="Calibri"/>
                <a:ea typeface="Calibri"/>
                <a:cs typeface="Calibri"/>
                <a:sym typeface="Calibri"/>
              </a:rPr>
              <a:t>ch.</a:t>
            </a:r>
            <a:endParaRPr sz="2400" b="0" i="0" u="none" strike="noStrike" cap="none" dirty="0">
              <a:latin typeface="Arial"/>
              <a:ea typeface="Arial"/>
              <a:cs typeface="Arial"/>
              <a:sym typeface="Arial"/>
            </a:endParaRPr>
          </a:p>
        </p:txBody>
      </p:sp>
      <p:grpSp>
        <p:nvGrpSpPr>
          <p:cNvPr id="2" name="Google Shape;50;p36">
            <a:extLst>
              <a:ext uri="{FF2B5EF4-FFF2-40B4-BE49-F238E27FC236}">
                <a16:creationId xmlns:a16="http://schemas.microsoft.com/office/drawing/2014/main" id="{E5F2F6F5-2488-C46D-16EB-A61BC0A9B4B2}"/>
              </a:ext>
            </a:extLst>
          </p:cNvPr>
          <p:cNvGrpSpPr/>
          <p:nvPr/>
        </p:nvGrpSpPr>
        <p:grpSpPr>
          <a:xfrm>
            <a:off x="1715061" y="4105275"/>
            <a:ext cx="6000189" cy="2327768"/>
            <a:chOff x="1202708" y="6807724"/>
            <a:chExt cx="6270636" cy="2641557"/>
          </a:xfrm>
        </p:grpSpPr>
        <p:grpSp>
          <p:nvGrpSpPr>
            <p:cNvPr id="3" name="Google Shape;51;p36">
              <a:extLst>
                <a:ext uri="{FF2B5EF4-FFF2-40B4-BE49-F238E27FC236}">
                  <a16:creationId xmlns:a16="http://schemas.microsoft.com/office/drawing/2014/main" id="{716B3544-FA89-6CD5-1C27-93A62FA090C4}"/>
                </a:ext>
              </a:extLst>
            </p:cNvPr>
            <p:cNvGrpSpPr/>
            <p:nvPr/>
          </p:nvGrpSpPr>
          <p:grpSpPr>
            <a:xfrm>
              <a:off x="2348838" y="6807724"/>
              <a:ext cx="1249545" cy="2223620"/>
              <a:chOff x="2348838" y="6807724"/>
              <a:chExt cx="1249545" cy="2223620"/>
            </a:xfrm>
          </p:grpSpPr>
          <p:sp>
            <p:nvSpPr>
              <p:cNvPr id="7" name="Google Shape;52;p36">
                <a:extLst>
                  <a:ext uri="{FF2B5EF4-FFF2-40B4-BE49-F238E27FC236}">
                    <a16:creationId xmlns:a16="http://schemas.microsoft.com/office/drawing/2014/main" id="{A84D9792-AFC8-FA5D-9DE2-80394AEC045A}"/>
                  </a:ext>
                </a:extLst>
              </p:cNvPr>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53;p36">
                <a:extLst>
                  <a:ext uri="{FF2B5EF4-FFF2-40B4-BE49-F238E27FC236}">
                    <a16:creationId xmlns:a16="http://schemas.microsoft.com/office/drawing/2014/main" id="{CFD35B32-9B18-CBE6-C1B0-86B28647CC3E}"/>
                  </a:ext>
                </a:extLst>
              </p:cNvPr>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54;p36">
                <a:extLst>
                  <a:ext uri="{FF2B5EF4-FFF2-40B4-BE49-F238E27FC236}">
                    <a16:creationId xmlns:a16="http://schemas.microsoft.com/office/drawing/2014/main" id="{B55152D1-B23C-040F-43D2-7541FD96EF8A}"/>
                  </a:ext>
                </a:extLst>
              </p:cNvPr>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55;p36">
                <a:extLst>
                  <a:ext uri="{FF2B5EF4-FFF2-40B4-BE49-F238E27FC236}">
                    <a16:creationId xmlns:a16="http://schemas.microsoft.com/office/drawing/2014/main" id="{9167A0E9-9FA7-ABAF-E909-36A04F9E2C63}"/>
                  </a:ext>
                </a:extLst>
              </p:cNvPr>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1" name="Google Shape;56;p36">
                <a:extLst>
                  <a:ext uri="{FF2B5EF4-FFF2-40B4-BE49-F238E27FC236}">
                    <a16:creationId xmlns:a16="http://schemas.microsoft.com/office/drawing/2014/main" id="{AC4717F2-67ED-25AA-7ABD-F44CB7B82ABE}"/>
                  </a:ext>
                </a:extLst>
              </p:cNvPr>
              <p:cNvGrpSpPr/>
              <p:nvPr/>
            </p:nvGrpSpPr>
            <p:grpSpPr>
              <a:xfrm>
                <a:off x="2483956" y="6807724"/>
                <a:ext cx="738321" cy="802017"/>
                <a:chOff x="2483956" y="6807724"/>
                <a:chExt cx="738321" cy="802017"/>
              </a:xfrm>
            </p:grpSpPr>
            <p:sp>
              <p:nvSpPr>
                <p:cNvPr id="12" name="Google Shape;57;p36">
                  <a:extLst>
                    <a:ext uri="{FF2B5EF4-FFF2-40B4-BE49-F238E27FC236}">
                      <a16:creationId xmlns:a16="http://schemas.microsoft.com/office/drawing/2014/main" id="{14B574B1-D8BE-AE0B-19ED-9765524A0F7D}"/>
                    </a:ext>
                  </a:extLst>
                </p:cNvPr>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 name="Google Shape;58;p36">
                  <a:extLst>
                    <a:ext uri="{FF2B5EF4-FFF2-40B4-BE49-F238E27FC236}">
                      <a16:creationId xmlns:a16="http://schemas.microsoft.com/office/drawing/2014/main" id="{5668364E-5F5A-67B7-1804-BB2DCE550904}"/>
                    </a:ext>
                  </a:extLst>
                </p:cNvPr>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59;p36">
                  <a:extLst>
                    <a:ext uri="{FF2B5EF4-FFF2-40B4-BE49-F238E27FC236}">
                      <a16:creationId xmlns:a16="http://schemas.microsoft.com/office/drawing/2014/main" id="{987FEC49-31CF-359A-2A79-5582BE2C4778}"/>
                    </a:ext>
                  </a:extLst>
                </p:cNvPr>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grpSp>
          <p:nvGrpSpPr>
            <p:cNvPr id="4" name="Google Shape;60;p36">
              <a:extLst>
                <a:ext uri="{FF2B5EF4-FFF2-40B4-BE49-F238E27FC236}">
                  <a16:creationId xmlns:a16="http://schemas.microsoft.com/office/drawing/2014/main" id="{3868D355-A80A-E0CB-DB73-5F2B59E1DFF0}"/>
                </a:ext>
              </a:extLst>
            </p:cNvPr>
            <p:cNvGrpSpPr/>
            <p:nvPr/>
          </p:nvGrpSpPr>
          <p:grpSpPr>
            <a:xfrm>
              <a:off x="1202708" y="6848940"/>
              <a:ext cx="6270636" cy="2600341"/>
              <a:chOff x="1202708" y="6848940"/>
              <a:chExt cx="6270636" cy="2600341"/>
            </a:xfrm>
          </p:grpSpPr>
          <p:sp>
            <p:nvSpPr>
              <p:cNvPr id="5" name="Google Shape;61;p36">
                <a:extLst>
                  <a:ext uri="{FF2B5EF4-FFF2-40B4-BE49-F238E27FC236}">
                    <a16:creationId xmlns:a16="http://schemas.microsoft.com/office/drawing/2014/main" id="{831786F3-D526-3767-0CB3-8F06AAE464AF}"/>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2;p36">
                <a:extLst>
                  <a:ext uri="{FF2B5EF4-FFF2-40B4-BE49-F238E27FC236}">
                    <a16:creationId xmlns:a16="http://schemas.microsoft.com/office/drawing/2014/main" id="{935EF062-8E8B-24C6-1123-059D238EC8D8}"/>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40" name="Google Shape;340;p7" descr="A sprinkler spraying water on a field&#10;&#10;Description automatically generated"/>
          <p:cNvPicPr preferRelativeResize="0">
            <a:picLocks noGrp="1"/>
          </p:cNvPicPr>
          <p:nvPr>
            <p:ph type="pic" idx="3"/>
          </p:nvPr>
        </p:nvPicPr>
        <p:blipFill rotWithShape="1">
          <a:blip r:embed="rId3">
            <a:alphaModFix/>
          </a:blip>
          <a:srcRect l="9496" r="9494"/>
          <a:stretch/>
        </p:blipFill>
        <p:spPr>
          <a:xfrm>
            <a:off x="6545263" y="1452563"/>
            <a:ext cx="5646737" cy="4656137"/>
          </a:xfrm>
          <a:prstGeom prst="rect">
            <a:avLst/>
          </a:prstGeom>
          <a:solidFill>
            <a:srgbClr val="D8D8D8"/>
          </a:solidFill>
          <a:ln>
            <a:noFill/>
          </a:ln>
        </p:spPr>
      </p:pic>
      <p:sp>
        <p:nvSpPr>
          <p:cNvPr id="2" name="Google Shape;315;p6">
            <a:extLst>
              <a:ext uri="{FF2B5EF4-FFF2-40B4-BE49-F238E27FC236}">
                <a16:creationId xmlns:a16="http://schemas.microsoft.com/office/drawing/2014/main" id="{49B7A64D-2B6A-61C0-118A-22A0E5310E8B}"/>
              </a:ext>
            </a:extLst>
          </p:cNvPr>
          <p:cNvSpPr txBox="1"/>
          <p:nvPr/>
        </p:nvSpPr>
        <p:spPr>
          <a:xfrm>
            <a:off x="7327724" y="5648175"/>
            <a:ext cx="4864276" cy="584735"/>
          </a:xfrm>
          <a:prstGeom prst="rect">
            <a:avLst/>
          </a:prstGeom>
          <a:solidFill>
            <a:schemeClr val="bg1"/>
          </a:solidFill>
          <a:ln>
            <a:noFill/>
          </a:ln>
        </p:spPr>
        <p:txBody>
          <a:bodyPr spcFirstLastPara="1" wrap="square" lIns="91425" tIns="45700" rIns="91425" bIns="45700" anchor="t" anchorCtr="0">
            <a:spAutoFit/>
          </a:bodyPr>
          <a:lstStyle/>
          <a:p>
            <a:pPr marL="288000" marR="0" lvl="0" indent="0" algn="l" rtl="0">
              <a:lnSpc>
                <a:spcPct val="100000"/>
              </a:lnSpc>
              <a:spcBef>
                <a:spcPts val="0"/>
              </a:spcBef>
              <a:spcAft>
                <a:spcPts val="0"/>
              </a:spcAft>
              <a:buClr>
                <a:srgbClr val="000000"/>
              </a:buClr>
              <a:buSzPts val="2400"/>
              <a:buFont typeface="Arial"/>
              <a:buNone/>
            </a:pPr>
            <a:r>
              <a:rPr lang="en-US" sz="1600" i="0" u="none" strike="noStrike" cap="none" dirty="0">
                <a:solidFill>
                  <a:schemeClr val="dk1"/>
                </a:solidFill>
                <a:latin typeface="Calibri"/>
                <a:ea typeface="Calibri"/>
                <a:cs typeface="Calibri"/>
                <a:sym typeface="Calibri"/>
                <a:hlinkClick r:id="rId4"/>
              </a:rPr>
              <a:t>Evapotranspirace plodin - pokyny pro výpočet </a:t>
            </a:r>
            <a:r>
              <a:rPr lang="tr-TR" sz="1600" b="0" i="0" u="none" strike="noStrike" cap="none" dirty="0">
                <a:solidFill>
                  <a:srgbClr val="000000"/>
                </a:solidFill>
                <a:latin typeface="Arial"/>
                <a:ea typeface="Arial"/>
                <a:cs typeface="Arial"/>
                <a:sym typeface="Arial"/>
              </a:rPr>
              <a:t>potřeby</a:t>
            </a:r>
            <a:r>
              <a:rPr lang="en-US" sz="1600" i="0" u="none" strike="noStrike" cap="none" dirty="0">
                <a:solidFill>
                  <a:schemeClr val="dk1"/>
                </a:solidFill>
                <a:latin typeface="Calibri"/>
                <a:ea typeface="Calibri"/>
                <a:cs typeface="Calibri"/>
                <a:sym typeface="Calibri"/>
                <a:hlinkClick r:id="rId4"/>
              </a:rPr>
              <a:t> vody </a:t>
            </a:r>
            <a:r>
              <a:rPr lang="tr-TR" sz="1600" b="0" i="0" u="none" strike="noStrike" cap="none" dirty="0">
                <a:solidFill>
                  <a:srgbClr val="000000"/>
                </a:solidFill>
                <a:latin typeface="Arial"/>
                <a:ea typeface="Arial"/>
                <a:cs typeface="Arial"/>
                <a:sym typeface="Arial"/>
              </a:rPr>
              <a:t>pro</a:t>
            </a:r>
            <a:r>
              <a:rPr lang="en-US" sz="1600" i="0" u="none" strike="noStrike" cap="none" dirty="0">
                <a:solidFill>
                  <a:schemeClr val="dk1"/>
                </a:solidFill>
                <a:latin typeface="Calibri"/>
                <a:ea typeface="Calibri"/>
                <a:cs typeface="Calibri"/>
                <a:sym typeface="Calibri"/>
                <a:hlinkClick r:id="rId4"/>
              </a:rPr>
              <a:t> plodiny</a:t>
            </a:r>
            <a:endParaRPr sz="1600" b="0"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1D621ADB-29E0-A7B8-92C3-181C5E224769}"/>
              </a:ext>
            </a:extLst>
          </p:cNvPr>
          <p:cNvSpPr/>
          <p:nvPr/>
        </p:nvSpPr>
        <p:spPr>
          <a:xfrm>
            <a:off x="5155212" y="536466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naleznete zde</a:t>
            </a:r>
          </a:p>
        </p:txBody>
      </p:sp>
      <p:grpSp>
        <p:nvGrpSpPr>
          <p:cNvPr id="321" name="Google Shape;321;p7"/>
          <p:cNvGrpSpPr/>
          <p:nvPr/>
        </p:nvGrpSpPr>
        <p:grpSpPr>
          <a:xfrm>
            <a:off x="295276" y="478765"/>
            <a:ext cx="6581774" cy="5513194"/>
            <a:chOff x="906846" y="-110080"/>
            <a:chExt cx="6077369" cy="5513194"/>
          </a:xfrm>
        </p:grpSpPr>
        <p:sp>
          <p:nvSpPr>
            <p:cNvPr id="322" name="Google Shape;322;p7"/>
            <p:cNvSpPr/>
            <p:nvPr/>
          </p:nvSpPr>
          <p:spPr>
            <a:xfrm>
              <a:off x="3211523" y="1912509"/>
              <a:ext cx="1468015" cy="1468015"/>
            </a:xfrm>
            <a:prstGeom prst="ellipse">
              <a:avLst/>
            </a:prstGeom>
            <a:solidFill>
              <a:srgbClr val="8DC641"/>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Arial"/>
                <a:ea typeface="Arial"/>
                <a:cs typeface="Arial"/>
                <a:sym typeface="Arial"/>
              </a:endParaRPr>
            </a:p>
          </p:txBody>
        </p:sp>
        <p:sp>
          <p:nvSpPr>
            <p:cNvPr id="323" name="Google Shape;323;p7"/>
            <p:cNvSpPr txBox="1"/>
            <p:nvPr/>
          </p:nvSpPr>
          <p:spPr>
            <a:xfrm>
              <a:off x="3426509" y="2127495"/>
              <a:ext cx="1038043" cy="103804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dirty="0">
                  <a:latin typeface="Calibri"/>
                  <a:ea typeface="Calibri"/>
                  <a:cs typeface="Calibri"/>
                  <a:sym typeface="Calibri"/>
                </a:rPr>
                <a:t>Plánování zavlažování</a:t>
              </a:r>
              <a:endParaRPr sz="1400" b="0" i="0" u="none" strike="noStrike" cap="none" dirty="0">
                <a:latin typeface="Arial"/>
                <a:ea typeface="Arial"/>
                <a:cs typeface="Arial"/>
                <a:sym typeface="Arial"/>
              </a:endParaRPr>
            </a:p>
          </p:txBody>
        </p:sp>
        <p:sp>
          <p:nvSpPr>
            <p:cNvPr id="324" name="Google Shape;324;p7"/>
            <p:cNvSpPr/>
            <p:nvPr/>
          </p:nvSpPr>
          <p:spPr>
            <a:xfrm rot="-5400000">
              <a:off x="3782396" y="1732631"/>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5" name="Google Shape;325;p7"/>
            <p:cNvSpPr txBox="1"/>
            <p:nvPr/>
          </p:nvSpPr>
          <p:spPr>
            <a:xfrm rot="-5400000">
              <a:off x="3937374" y="1741218"/>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26" name="Google Shape;326;p7"/>
            <p:cNvSpPr/>
            <p:nvPr/>
          </p:nvSpPr>
          <p:spPr>
            <a:xfrm>
              <a:off x="2670797" y="-110080"/>
              <a:ext cx="2631637" cy="1696320"/>
            </a:xfrm>
            <a:prstGeom prst="ellipse">
              <a:avLst/>
            </a:prstGeom>
            <a:solidFill>
              <a:srgbClr val="55BFC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p7"/>
            <p:cNvSpPr txBox="1"/>
            <p:nvPr/>
          </p:nvSpPr>
          <p:spPr>
            <a:xfrm>
              <a:off x="2982474" y="138340"/>
              <a:ext cx="2174068"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VLASTNOSTI PŮDY A PLODINY</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půda - kapacita zásob vody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míra infiltrace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reakce plodin na vodu</a:t>
              </a:r>
              <a:endParaRPr b="0" i="0" u="none" strike="noStrike" cap="none" dirty="0">
                <a:solidFill>
                  <a:srgbClr val="000000"/>
                </a:solidFill>
                <a:latin typeface="Arial"/>
                <a:ea typeface="Arial"/>
                <a:cs typeface="Arial"/>
                <a:sym typeface="Arial"/>
              </a:endParaRPr>
            </a:p>
          </p:txBody>
        </p:sp>
        <p:sp>
          <p:nvSpPr>
            <p:cNvPr id="328" name="Google Shape;328;p7"/>
            <p:cNvSpPr/>
            <p:nvPr/>
          </p:nvSpPr>
          <p:spPr>
            <a:xfrm>
              <a:off x="4679539"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p7"/>
            <p:cNvSpPr txBox="1"/>
            <p:nvPr/>
          </p:nvSpPr>
          <p:spPr>
            <a:xfrm>
              <a:off x="4700526"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0" name="Google Shape;330;p7"/>
            <p:cNvSpPr/>
            <p:nvPr/>
          </p:nvSpPr>
          <p:spPr>
            <a:xfrm>
              <a:off x="4723722" y="1798357"/>
              <a:ext cx="2260493" cy="1696320"/>
            </a:xfrm>
            <a:prstGeom prst="ellipse">
              <a:avLst/>
            </a:prstGeom>
            <a:solidFill>
              <a:srgbClr val="6A972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7"/>
            <p:cNvSpPr txBox="1"/>
            <p:nvPr/>
          </p:nvSpPr>
          <p:spPr>
            <a:xfrm>
              <a:off x="4831214" y="2043974"/>
              <a:ext cx="2095533"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CÍLE ŘÍZENÍ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technická podpora zemědělců odborníky z poradenských kanceláří</a:t>
              </a:r>
              <a:endParaRPr b="0" i="0" u="none" strike="noStrike" cap="none" dirty="0">
                <a:solidFill>
                  <a:srgbClr val="000000"/>
                </a:solidFill>
                <a:latin typeface="Arial"/>
                <a:ea typeface="Arial"/>
                <a:cs typeface="Arial"/>
                <a:sym typeface="Arial"/>
              </a:endParaRPr>
            </a:p>
          </p:txBody>
        </p:sp>
        <p:sp>
          <p:nvSpPr>
            <p:cNvPr id="332" name="Google Shape;332;p7"/>
            <p:cNvSpPr/>
            <p:nvPr/>
          </p:nvSpPr>
          <p:spPr>
            <a:xfrm rot="5400000">
              <a:off x="3782396" y="3526916"/>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7"/>
            <p:cNvSpPr txBox="1"/>
            <p:nvPr/>
          </p:nvSpPr>
          <p:spPr>
            <a:xfrm rot="5400000">
              <a:off x="3937374" y="3535503"/>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4" name="Google Shape;334;p7"/>
            <p:cNvSpPr/>
            <p:nvPr/>
          </p:nvSpPr>
          <p:spPr>
            <a:xfrm>
              <a:off x="2815284" y="3706794"/>
              <a:ext cx="2260493" cy="1696320"/>
            </a:xfrm>
            <a:prstGeom prst="ellipse">
              <a:avLst/>
            </a:prstGeom>
            <a:solidFill>
              <a:srgbClr val="34969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p7"/>
            <p:cNvSpPr txBox="1"/>
            <p:nvPr/>
          </p:nvSpPr>
          <p:spPr>
            <a:xfrm>
              <a:off x="3031463" y="3955214"/>
              <a:ext cx="1910305"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ZAVLAŽOVACÍ POSTUPY</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způsob zavlažování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systémy dodávek </a:t>
              </a:r>
              <a:r>
                <a:rPr lang="en-GB" b="0" i="0" u="none" strike="noStrike" cap="none" dirty="0" err="1">
                  <a:solidFill>
                    <a:schemeClr val="lt1"/>
                  </a:solidFill>
                  <a:latin typeface="Calibri"/>
                  <a:ea typeface="Calibri"/>
                  <a:cs typeface="Calibri"/>
                  <a:sym typeface="Calibri"/>
                </a:rPr>
                <a:t>vody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dostupnost vody</a:t>
              </a:r>
              <a:endParaRPr b="0" i="0" u="none" strike="noStrike" cap="none" dirty="0">
                <a:solidFill>
                  <a:srgbClr val="000000"/>
                </a:solidFill>
                <a:latin typeface="Arial"/>
                <a:ea typeface="Arial"/>
                <a:cs typeface="Arial"/>
                <a:sym typeface="Arial"/>
              </a:endParaRPr>
            </a:p>
          </p:txBody>
        </p:sp>
        <p:sp>
          <p:nvSpPr>
            <p:cNvPr id="336" name="Google Shape;336;p7"/>
            <p:cNvSpPr/>
            <p:nvPr/>
          </p:nvSpPr>
          <p:spPr>
            <a:xfrm rot="10800000">
              <a:off x="3167340"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
            <p:cNvSpPr txBox="1"/>
            <p:nvPr/>
          </p:nvSpPr>
          <p:spPr>
            <a:xfrm>
              <a:off x="3188327"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8" name="Google Shape;338;p7"/>
            <p:cNvSpPr/>
            <p:nvPr/>
          </p:nvSpPr>
          <p:spPr>
            <a:xfrm>
              <a:off x="906846" y="1798357"/>
              <a:ext cx="2260493" cy="1696320"/>
            </a:xfrm>
            <a:prstGeom prst="ellipse">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txBox="1"/>
            <p:nvPr/>
          </p:nvSpPr>
          <p:spPr>
            <a:xfrm>
              <a:off x="1041516" y="1992306"/>
              <a:ext cx="2233317" cy="1199480"/>
            </a:xfrm>
            <a:prstGeom prst="rect">
              <a:avLst/>
            </a:prstGeom>
            <a:noFill/>
            <a:ln>
              <a:noFill/>
            </a:ln>
          </p:spPr>
          <p:txBody>
            <a:bodyPr spcFirstLastPara="1" wrap="square" lIns="7600" tIns="7600" rIns="7600" bIns="7600" anchor="ctr" anchorCtr="0">
              <a:noAutofit/>
            </a:bodyPr>
            <a:lstStyle/>
            <a:p>
              <a:pPr marL="0" marR="0" lvl="0" indent="0"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	KLIMA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odpařovací potřeba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množství a rozdělení srážek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teplota</a:t>
              </a:r>
              <a:endParaRPr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8"/>
          <p:cNvGrpSpPr/>
          <p:nvPr/>
        </p:nvGrpSpPr>
        <p:grpSpPr>
          <a:xfrm>
            <a:off x="771525" y="457201"/>
            <a:ext cx="11075801" cy="5683186"/>
            <a:chOff x="-231738" y="-110065"/>
            <a:chExt cx="10982252" cy="5683186"/>
          </a:xfrm>
        </p:grpSpPr>
        <p:sp>
          <p:nvSpPr>
            <p:cNvPr id="346" name="Google Shape;346;p8"/>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806383" y="1072537"/>
              <a:ext cx="3822865" cy="4500584"/>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Voda v půdě přímo reguluje stav vody v rostlinách a ovlivňuje jejich růst.</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Obsah vody v půdě: </a:t>
              </a:r>
              <a:r>
                <a:rPr lang="en-GB" sz="2100" b="0" i="0" u="none" strike="noStrike" cap="none" dirty="0">
                  <a:latin typeface="Calibri"/>
                  <a:ea typeface="Calibri"/>
                  <a:cs typeface="Calibri"/>
                  <a:sym typeface="Calibri"/>
                </a:rPr>
                <a:t>Kvantifikuje se pomocí technik, jako je časová doménová reflektometrie (TDR).</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Potenciál půdní vody: </a:t>
              </a:r>
              <a:r>
                <a:rPr lang="en-GB" sz="2100" b="0" i="0" u="none" strike="noStrike" cap="none" dirty="0">
                  <a:latin typeface="Calibri"/>
                  <a:ea typeface="Calibri"/>
                  <a:cs typeface="Calibri"/>
                  <a:sym typeface="Calibri"/>
                </a:rPr>
                <a:t>Hodnotí se pomocí přístrojů, jako jsou tenzometry, půdní spektrometry a tlakové snímače.</a:t>
              </a:r>
              <a:endParaRPr sz="2100" b="0" i="0" u="none" strike="noStrike" cap="none" dirty="0">
                <a:latin typeface="Arial"/>
                <a:ea typeface="Arial"/>
                <a:cs typeface="Arial"/>
                <a:sym typeface="Arial"/>
              </a:endParaRPr>
            </a:p>
          </p:txBody>
        </p:sp>
        <p:sp>
          <p:nvSpPr>
            <p:cNvPr id="350" name="Google Shape;350;p8"/>
            <p:cNvSpPr/>
            <p:nvPr/>
          </p:nvSpPr>
          <p:spPr>
            <a:xfrm>
              <a:off x="-231738" y="-110065"/>
              <a:ext cx="1780869" cy="1687672"/>
            </a:xfrm>
            <a:prstGeom prst="rect">
              <a:avLst/>
            </a:prstGeom>
            <a:blipFill rotWithShape="1">
              <a:blip r:embed="rId3">
                <a:alphaModFix/>
              </a:blip>
              <a:stretch>
                <a:fillRect l="-8998" r="-8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8"/>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txBox="1"/>
            <p:nvPr/>
          </p:nvSpPr>
          <p:spPr>
            <a:xfrm>
              <a:off x="6621304" y="159872"/>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Stresové parametry plodin</a:t>
              </a:r>
              <a:endParaRPr sz="1400" b="0" i="0" u="none" strike="noStrike" cap="none" dirty="0">
                <a:latin typeface="Arial"/>
                <a:ea typeface="Arial"/>
                <a:cs typeface="Arial"/>
                <a:sym typeface="Arial"/>
              </a:endParaRPr>
            </a:p>
          </p:txBody>
        </p:sp>
        <p:sp>
          <p:nvSpPr>
            <p:cNvPr id="353" name="Google Shape;353;p8"/>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
            <p:cNvSpPr txBox="1"/>
            <p:nvPr/>
          </p:nvSpPr>
          <p:spPr>
            <a:xfrm>
              <a:off x="6209030" y="1072536"/>
              <a:ext cx="3699671" cy="4491059"/>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K určení načasování zavlažování používejte spíše </a:t>
              </a:r>
              <a:r>
                <a:rPr lang="en-GB" sz="2100" b="1" i="0" u="none" strike="noStrike" cap="none" dirty="0">
                  <a:latin typeface="Calibri"/>
                  <a:ea typeface="Calibri"/>
                  <a:cs typeface="Calibri"/>
                  <a:sym typeface="Calibri"/>
                </a:rPr>
                <a:t>signály rostlin </a:t>
              </a:r>
              <a:r>
                <a:rPr lang="en-GB" sz="2100" b="0" i="0" u="none" strike="noStrike" cap="none" dirty="0">
                  <a:latin typeface="Calibri"/>
                  <a:ea typeface="Calibri"/>
                  <a:cs typeface="Calibri"/>
                  <a:sym typeface="Calibri"/>
                </a:rPr>
                <a:t>než měření půdy.</a:t>
              </a:r>
              <a:endParaRPr sz="2100" b="0" i="0" u="none" strike="noStrike" cap="none" dirty="0">
                <a:latin typeface="Calibri"/>
                <a:ea typeface="Calibri"/>
                <a:cs typeface="Calibri"/>
                <a:sym typeface="Calibri"/>
              </a:endParaRPr>
            </a:p>
            <a:p>
              <a:pPr marL="171450" marR="0" lvl="1" indent="-171450" algn="l" rtl="0">
                <a:lnSpc>
                  <a:spcPct val="90000"/>
                </a:lnSpc>
                <a:spcBef>
                  <a:spcPts val="285"/>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Užitečné, pokud je hloubka zavlažování předem stanovena a konzistentní.</a:t>
              </a:r>
              <a:endParaRPr sz="2100" b="0" i="0" u="none" strike="noStrike" cap="none" dirty="0">
                <a:latin typeface="Calibri"/>
                <a:ea typeface="Calibri"/>
                <a:cs typeface="Calibri"/>
                <a:sym typeface="Calibri"/>
              </a:endParaRPr>
            </a:p>
          </p:txBody>
        </p:sp>
        <p:sp>
          <p:nvSpPr>
            <p:cNvPr id="355" name="Google Shape;355;p8"/>
            <p:cNvSpPr/>
            <p:nvPr/>
          </p:nvSpPr>
          <p:spPr>
            <a:xfrm>
              <a:off x="5170910" y="-110065"/>
              <a:ext cx="1780868" cy="1687671"/>
            </a:xfrm>
            <a:prstGeom prst="rect">
              <a:avLst/>
            </a:prstGeom>
            <a:blipFill rotWithShape="1">
              <a:blip r:embed="rId4">
                <a:alphaModFix/>
              </a:blip>
              <a:stretch>
                <a:fillRect l="-23997" r="-23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1277398" y="150347"/>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Odhady a měření půdní vody</a:t>
              </a:r>
              <a:endParaRPr sz="1400" b="0" i="0" u="none" strike="noStrike" cap="none" dirty="0">
                <a:latin typeface="Arial"/>
                <a:ea typeface="Arial"/>
                <a:cs typeface="Arial"/>
                <a:sym typeface="Arial"/>
              </a:endParaRPr>
            </a:p>
          </p:txBody>
        </p:sp>
      </p:grpSp>
      <p:grpSp>
        <p:nvGrpSpPr>
          <p:cNvPr id="3" name="Google Shape;300;p5">
            <a:extLst>
              <a:ext uri="{FF2B5EF4-FFF2-40B4-BE49-F238E27FC236}">
                <a16:creationId xmlns:a16="http://schemas.microsoft.com/office/drawing/2014/main" id="{0B0CF632-C734-C10E-DF1B-D1AD1A8CBA9E}"/>
              </a:ext>
            </a:extLst>
          </p:cNvPr>
          <p:cNvGrpSpPr/>
          <p:nvPr/>
        </p:nvGrpSpPr>
        <p:grpSpPr>
          <a:xfrm rot="3730759">
            <a:off x="673028" y="5041788"/>
            <a:ext cx="949887" cy="1163493"/>
            <a:chOff x="7602444" y="4967675"/>
            <a:chExt cx="483620" cy="592374"/>
          </a:xfrm>
        </p:grpSpPr>
        <p:grpSp>
          <p:nvGrpSpPr>
            <p:cNvPr id="4" name="Google Shape;301;p5">
              <a:extLst>
                <a:ext uri="{FF2B5EF4-FFF2-40B4-BE49-F238E27FC236}">
                  <a16:creationId xmlns:a16="http://schemas.microsoft.com/office/drawing/2014/main" id="{355F3C89-73F8-F0DA-517F-4F3BE617D478}"/>
                </a:ext>
              </a:extLst>
            </p:cNvPr>
            <p:cNvGrpSpPr/>
            <p:nvPr/>
          </p:nvGrpSpPr>
          <p:grpSpPr>
            <a:xfrm>
              <a:off x="7618661" y="4967675"/>
              <a:ext cx="467403" cy="507609"/>
              <a:chOff x="2251964" y="3590497"/>
              <a:chExt cx="467403" cy="507609"/>
            </a:xfrm>
          </p:grpSpPr>
          <p:sp>
            <p:nvSpPr>
              <p:cNvPr id="8" name="Google Shape;302;p5">
                <a:extLst>
                  <a:ext uri="{FF2B5EF4-FFF2-40B4-BE49-F238E27FC236}">
                    <a16:creationId xmlns:a16="http://schemas.microsoft.com/office/drawing/2014/main" id="{C5032B19-26E5-EBCF-E99D-1B25B391DE3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3;p5">
                <a:extLst>
                  <a:ext uri="{FF2B5EF4-FFF2-40B4-BE49-F238E27FC236}">
                    <a16:creationId xmlns:a16="http://schemas.microsoft.com/office/drawing/2014/main" id="{1D6844A7-1167-11D3-9001-7A7B8E93AAC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304;p5">
                <a:extLst>
                  <a:ext uri="{FF2B5EF4-FFF2-40B4-BE49-F238E27FC236}">
                    <a16:creationId xmlns:a16="http://schemas.microsoft.com/office/drawing/2014/main" id="{A5039219-9676-01D2-1A57-75F61A7B8308}"/>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305;p5">
              <a:extLst>
                <a:ext uri="{FF2B5EF4-FFF2-40B4-BE49-F238E27FC236}">
                  <a16:creationId xmlns:a16="http://schemas.microsoft.com/office/drawing/2014/main" id="{122840E6-93E2-6C3B-CD2C-A126A1A80ACD}"/>
                </a:ext>
              </a:extLst>
            </p:cNvPr>
            <p:cNvGrpSpPr/>
            <p:nvPr/>
          </p:nvGrpSpPr>
          <p:grpSpPr>
            <a:xfrm>
              <a:off x="7602444" y="4993761"/>
              <a:ext cx="421973" cy="566288"/>
              <a:chOff x="2235747" y="3616583"/>
              <a:chExt cx="421973" cy="566288"/>
            </a:xfrm>
          </p:grpSpPr>
          <p:sp>
            <p:nvSpPr>
              <p:cNvPr id="6" name="Google Shape;306;p5">
                <a:extLst>
                  <a:ext uri="{FF2B5EF4-FFF2-40B4-BE49-F238E27FC236}">
                    <a16:creationId xmlns:a16="http://schemas.microsoft.com/office/drawing/2014/main" id="{D22E62D6-56F8-9E04-CEC5-A8A282EB3E9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307;p5">
                <a:extLst>
                  <a:ext uri="{FF2B5EF4-FFF2-40B4-BE49-F238E27FC236}">
                    <a16:creationId xmlns:a16="http://schemas.microsoft.com/office/drawing/2014/main" id="{E17EA704-305A-1329-ECEC-5EB9DB6DFA3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1567</Words>
  <Application>Microsoft Office PowerPoint</Application>
  <PresentationFormat>Širokoúhlá obrazovka</PresentationFormat>
  <Paragraphs>194</Paragraphs>
  <Slides>29</Slides>
  <Notes>29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Montserrat Light</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docId:A193D704D73CF36DB4ED50860A4BACD6</cp:keywords>
  <cp:lastModifiedBy>Eduard Uher</cp:lastModifiedBy>
  <cp:revision>4</cp:revision>
  <dcterms:created xsi:type="dcterms:W3CDTF">2020-10-14T13:32:04Z</dcterms:created>
  <dcterms:modified xsi:type="dcterms:W3CDTF">2024-08-27T07:27:38Z</dcterms:modified>
</cp:coreProperties>
</file>