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4286" r:id="rId2"/>
    <p:sldId id="257" r:id="rId3"/>
    <p:sldId id="259" r:id="rId4"/>
    <p:sldId id="260" r:id="rId5"/>
    <p:sldId id="261" r:id="rId6"/>
    <p:sldId id="4288"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4289" r:id="rId32"/>
  </p:sldIdLst>
  <p:sldSz cx="12192000" cy="6858000"/>
  <p:notesSz cx="6858000" cy="9144000"/>
  <p:embeddedFontLst>
    <p:embeddedFont>
      <p:font typeface="Montserrat Light" panose="000004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zvP5sqQTo5GEUY+AgrVQ2YOxEM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a momentum" initials="" lastIdx="2" clrIdx="0"/>
  <p:cmAuthor id="1" name="Eduard Uher"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41"/>
    <a:srgbClr val="000000"/>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116"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1.fntdata"/><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de6adfa13e_3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2de6adfa13e_3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2de6adfa13e_3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cd75f9cfb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g2cd75f9cfb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cd75f9cfb2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g2cd75f9cfb2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dbfe14094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2dbfe14094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2dbfe14094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de6adfa13e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de6adfa13e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de6adfa13e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verview/Content Slide" userDrawn="1">
  <p:cSld name="Overview/Content Slide">
    <p:spTree>
      <p:nvGrpSpPr>
        <p:cNvPr id="1" name="Shape 24"/>
        <p:cNvGrpSpPr/>
        <p:nvPr/>
      </p:nvGrpSpPr>
      <p:grpSpPr>
        <a:xfrm>
          <a:off x="0" y="0"/>
          <a:ext cx="0" cy="0"/>
          <a:chOff x="0" y="0"/>
          <a:chExt cx="0" cy="0"/>
        </a:xfrm>
      </p:grpSpPr>
      <p:sp>
        <p:nvSpPr>
          <p:cNvPr id="25" name="Google Shape;25;p30"/>
          <p:cNvSpPr/>
          <p:nvPr/>
        </p:nvSpPr>
        <p:spPr>
          <a:xfrm>
            <a:off x="477385" y="748834"/>
            <a:ext cx="5041923"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0"/>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0"/>
          <p:cNvSpPr txBox="1">
            <a:spLocks noGrp="1"/>
          </p:cNvSpPr>
          <p:nvPr>
            <p:ph type="body" idx="1"/>
          </p:nvPr>
        </p:nvSpPr>
        <p:spPr>
          <a:xfrm>
            <a:off x="5799619" y="83404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0"/>
          <p:cNvSpPr txBox="1">
            <a:spLocks noGrp="1"/>
          </p:cNvSpPr>
          <p:nvPr>
            <p:ph type="body" idx="2"/>
          </p:nvPr>
        </p:nvSpPr>
        <p:spPr>
          <a:xfrm>
            <a:off x="6634916" y="834044"/>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0"/>
          <p:cNvSpPr txBox="1">
            <a:spLocks noGrp="1"/>
          </p:cNvSpPr>
          <p:nvPr>
            <p:ph type="body" idx="3"/>
          </p:nvPr>
        </p:nvSpPr>
        <p:spPr>
          <a:xfrm>
            <a:off x="979124"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0"/>
          <p:cNvSpPr txBox="1">
            <a:spLocks noGrp="1"/>
          </p:cNvSpPr>
          <p:nvPr>
            <p:ph type="body" idx="4"/>
          </p:nvPr>
        </p:nvSpPr>
        <p:spPr>
          <a:xfrm>
            <a:off x="5799619" y="1577147"/>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0"/>
          <p:cNvSpPr txBox="1">
            <a:spLocks noGrp="1"/>
          </p:cNvSpPr>
          <p:nvPr>
            <p:ph type="body" idx="5"/>
          </p:nvPr>
        </p:nvSpPr>
        <p:spPr>
          <a:xfrm>
            <a:off x="6634916" y="1577147"/>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0"/>
          <p:cNvSpPr txBox="1">
            <a:spLocks noGrp="1"/>
          </p:cNvSpPr>
          <p:nvPr>
            <p:ph type="body" idx="6"/>
          </p:nvPr>
        </p:nvSpPr>
        <p:spPr>
          <a:xfrm>
            <a:off x="5799619" y="231702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0"/>
          <p:cNvSpPr txBox="1">
            <a:spLocks noGrp="1"/>
          </p:cNvSpPr>
          <p:nvPr>
            <p:ph type="body" idx="7"/>
          </p:nvPr>
        </p:nvSpPr>
        <p:spPr>
          <a:xfrm>
            <a:off x="6634916" y="231702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0"/>
          <p:cNvSpPr txBox="1">
            <a:spLocks noGrp="1"/>
          </p:cNvSpPr>
          <p:nvPr>
            <p:ph type="body" idx="8"/>
          </p:nvPr>
        </p:nvSpPr>
        <p:spPr>
          <a:xfrm>
            <a:off x="5799619" y="305861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0"/>
          <p:cNvSpPr txBox="1">
            <a:spLocks noGrp="1"/>
          </p:cNvSpPr>
          <p:nvPr>
            <p:ph type="body" idx="9"/>
          </p:nvPr>
        </p:nvSpPr>
        <p:spPr>
          <a:xfrm>
            <a:off x="6634916" y="3058614"/>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0"/>
          <p:cNvSpPr txBox="1">
            <a:spLocks noGrp="1"/>
          </p:cNvSpPr>
          <p:nvPr>
            <p:ph type="body" idx="13"/>
          </p:nvPr>
        </p:nvSpPr>
        <p:spPr>
          <a:xfrm>
            <a:off x="5799619" y="376548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0"/>
          <p:cNvSpPr txBox="1">
            <a:spLocks noGrp="1"/>
          </p:cNvSpPr>
          <p:nvPr>
            <p:ph type="body" idx="14"/>
          </p:nvPr>
        </p:nvSpPr>
        <p:spPr>
          <a:xfrm>
            <a:off x="6634916" y="3765486"/>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0"/>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30"/>
          <p:cNvCxnSpPr/>
          <p:nvPr/>
        </p:nvCxnSpPr>
        <p:spPr>
          <a:xfrm rot="10800000">
            <a:off x="5594783" y="335432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0" name="Google Shape;40;p30"/>
          <p:cNvCxnSpPr/>
          <p:nvPr/>
        </p:nvCxnSpPr>
        <p:spPr>
          <a:xfrm rot="10800000">
            <a:off x="5594783" y="2668813"/>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1" name="Google Shape;41;p30"/>
          <p:cNvCxnSpPr/>
          <p:nvPr/>
        </p:nvCxnSpPr>
        <p:spPr>
          <a:xfrm rot="10800000">
            <a:off x="5594783" y="2052457"/>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2" name="Google Shape;42;p30"/>
          <p:cNvCxnSpPr/>
          <p:nvPr/>
        </p:nvCxnSpPr>
        <p:spPr>
          <a:xfrm rot="10800000">
            <a:off x="5594783" y="144184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3" name="Google Shape;43;p30"/>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US" sz="1050" b="0" i="0" u="none" strike="noStrike" cap="none" dirty="0">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cxnSp>
        <p:nvCxnSpPr>
          <p:cNvPr id="2" name="Google Shape;39;p30">
            <a:extLst>
              <a:ext uri="{FF2B5EF4-FFF2-40B4-BE49-F238E27FC236}">
                <a16:creationId xmlns:a16="http://schemas.microsoft.com/office/drawing/2014/main" id="{F303AD7C-128E-E68B-CA97-D85274A10052}"/>
              </a:ext>
            </a:extLst>
          </p:cNvPr>
          <p:cNvCxnSpPr/>
          <p:nvPr userDrawn="1"/>
        </p:nvCxnSpPr>
        <p:spPr>
          <a:xfrm rot="10800000">
            <a:off x="5594783" y="4016194"/>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3" name="Google Shape;39;p30">
            <a:extLst>
              <a:ext uri="{FF2B5EF4-FFF2-40B4-BE49-F238E27FC236}">
                <a16:creationId xmlns:a16="http://schemas.microsoft.com/office/drawing/2014/main" id="{DCFF810E-6DE5-32BA-DFEA-EF23FDF62FCE}"/>
              </a:ext>
            </a:extLst>
          </p:cNvPr>
          <p:cNvCxnSpPr/>
          <p:nvPr userDrawn="1"/>
        </p:nvCxnSpPr>
        <p:spPr>
          <a:xfrm rot="10800000">
            <a:off x="5594783" y="5280853"/>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 name="Google Shape;36;p30">
            <a:extLst>
              <a:ext uri="{FF2B5EF4-FFF2-40B4-BE49-F238E27FC236}">
                <a16:creationId xmlns:a16="http://schemas.microsoft.com/office/drawing/2014/main" id="{C4265B9A-3547-2A60-59FC-76DA4CF3F7B8}"/>
              </a:ext>
            </a:extLst>
          </p:cNvPr>
          <p:cNvSpPr txBox="1">
            <a:spLocks noGrp="1"/>
          </p:cNvSpPr>
          <p:nvPr>
            <p:ph type="body" idx="16"/>
          </p:nvPr>
        </p:nvSpPr>
        <p:spPr>
          <a:xfrm>
            <a:off x="5799619" y="4440389"/>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 name="Google Shape;37;p30">
            <a:extLst>
              <a:ext uri="{FF2B5EF4-FFF2-40B4-BE49-F238E27FC236}">
                <a16:creationId xmlns:a16="http://schemas.microsoft.com/office/drawing/2014/main" id="{9008243E-C860-76AA-0969-E1439B600785}"/>
              </a:ext>
            </a:extLst>
          </p:cNvPr>
          <p:cNvSpPr txBox="1">
            <a:spLocks noGrp="1"/>
          </p:cNvSpPr>
          <p:nvPr>
            <p:ph type="body" idx="17"/>
          </p:nvPr>
        </p:nvSpPr>
        <p:spPr>
          <a:xfrm>
            <a:off x="6634916" y="4440389"/>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 name="Google Shape;36;p30">
            <a:extLst>
              <a:ext uri="{FF2B5EF4-FFF2-40B4-BE49-F238E27FC236}">
                <a16:creationId xmlns:a16="http://schemas.microsoft.com/office/drawing/2014/main" id="{213AF83A-D641-6F6E-3E79-2222572A2B4A}"/>
              </a:ext>
            </a:extLst>
          </p:cNvPr>
          <p:cNvSpPr txBox="1">
            <a:spLocks noGrp="1"/>
          </p:cNvSpPr>
          <p:nvPr>
            <p:ph type="body" idx="18"/>
          </p:nvPr>
        </p:nvSpPr>
        <p:spPr>
          <a:xfrm>
            <a:off x="5799619" y="5109992"/>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 name="Google Shape;37;p30">
            <a:extLst>
              <a:ext uri="{FF2B5EF4-FFF2-40B4-BE49-F238E27FC236}">
                <a16:creationId xmlns:a16="http://schemas.microsoft.com/office/drawing/2014/main" id="{512B1257-3F5C-5333-6AAD-A56BB6601D07}"/>
              </a:ext>
            </a:extLst>
          </p:cNvPr>
          <p:cNvSpPr txBox="1">
            <a:spLocks noGrp="1"/>
          </p:cNvSpPr>
          <p:nvPr>
            <p:ph type="body" idx="19"/>
          </p:nvPr>
        </p:nvSpPr>
        <p:spPr>
          <a:xfrm>
            <a:off x="6634916" y="5109992"/>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 name="Google Shape;39;p30">
            <a:extLst>
              <a:ext uri="{FF2B5EF4-FFF2-40B4-BE49-F238E27FC236}">
                <a16:creationId xmlns:a16="http://schemas.microsoft.com/office/drawing/2014/main" id="{44DB0B4C-8956-5030-1BF7-5D8F52E1F322}"/>
              </a:ext>
            </a:extLst>
          </p:cNvPr>
          <p:cNvCxnSpPr/>
          <p:nvPr userDrawn="1"/>
        </p:nvCxnSpPr>
        <p:spPr>
          <a:xfrm rot="10800000">
            <a:off x="5594783" y="4671931"/>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11" name="Google Shape;36;p30">
            <a:extLst>
              <a:ext uri="{FF2B5EF4-FFF2-40B4-BE49-F238E27FC236}">
                <a16:creationId xmlns:a16="http://schemas.microsoft.com/office/drawing/2014/main" id="{76DD109B-BE85-4FFB-0D00-A495D4518CCC}"/>
              </a:ext>
            </a:extLst>
          </p:cNvPr>
          <p:cNvSpPr txBox="1">
            <a:spLocks noGrp="1"/>
          </p:cNvSpPr>
          <p:nvPr>
            <p:ph type="body" idx="20"/>
          </p:nvPr>
        </p:nvSpPr>
        <p:spPr>
          <a:xfrm>
            <a:off x="5799619" y="578489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37;p30">
            <a:extLst>
              <a:ext uri="{FF2B5EF4-FFF2-40B4-BE49-F238E27FC236}">
                <a16:creationId xmlns:a16="http://schemas.microsoft.com/office/drawing/2014/main" id="{F2DC929A-4729-90F1-01ED-115DA453B775}"/>
              </a:ext>
            </a:extLst>
          </p:cNvPr>
          <p:cNvSpPr txBox="1">
            <a:spLocks noGrp="1"/>
          </p:cNvSpPr>
          <p:nvPr>
            <p:ph type="body" idx="21"/>
          </p:nvPr>
        </p:nvSpPr>
        <p:spPr>
          <a:xfrm>
            <a:off x="6634916" y="578489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355935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44"/>
        <p:cNvGrpSpPr/>
        <p:nvPr/>
      </p:nvGrpSpPr>
      <p:grpSpPr>
        <a:xfrm>
          <a:off x="0" y="0"/>
          <a:ext cx="0" cy="0"/>
          <a:chOff x="0" y="0"/>
          <a:chExt cx="0" cy="0"/>
        </a:xfrm>
      </p:grpSpPr>
      <p:sp>
        <p:nvSpPr>
          <p:cNvPr id="45" name="Google Shape;45;p28"/>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28"/>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 name="Google Shape;47;p28"/>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2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 name="Google Shape;49;p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0" name="Google Shape;50;p28"/>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51"/>
        <p:cNvGrpSpPr/>
        <p:nvPr/>
      </p:nvGrpSpPr>
      <p:grpSpPr>
        <a:xfrm>
          <a:off x="0" y="0"/>
          <a:ext cx="0" cy="0"/>
          <a:chOff x="0" y="0"/>
          <a:chExt cx="0" cy="0"/>
        </a:xfrm>
      </p:grpSpPr>
      <p:sp>
        <p:nvSpPr>
          <p:cNvPr id="52" name="Google Shape;52;p31"/>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31"/>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1"/>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5" name="Google Shape;55;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6" name="Google Shape;56;p31"/>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7" name="Google Shape;57;p31"/>
          <p:cNvGrpSpPr/>
          <p:nvPr/>
        </p:nvGrpSpPr>
        <p:grpSpPr>
          <a:xfrm>
            <a:off x="482255" y="3109382"/>
            <a:ext cx="6917577" cy="2914086"/>
            <a:chOff x="1202708" y="6807724"/>
            <a:chExt cx="6270636" cy="2641557"/>
          </a:xfrm>
        </p:grpSpPr>
        <p:grpSp>
          <p:nvGrpSpPr>
            <p:cNvPr id="58" name="Google Shape;58;p31"/>
            <p:cNvGrpSpPr/>
            <p:nvPr/>
          </p:nvGrpSpPr>
          <p:grpSpPr>
            <a:xfrm>
              <a:off x="2348838" y="6807724"/>
              <a:ext cx="1249545" cy="2223620"/>
              <a:chOff x="2348838" y="6807724"/>
              <a:chExt cx="1249545" cy="2223620"/>
            </a:xfrm>
          </p:grpSpPr>
          <p:sp>
            <p:nvSpPr>
              <p:cNvPr id="59" name="Google Shape;59;p31"/>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31"/>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31"/>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1"/>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3" name="Google Shape;63;p31"/>
              <p:cNvGrpSpPr/>
              <p:nvPr/>
            </p:nvGrpSpPr>
            <p:grpSpPr>
              <a:xfrm>
                <a:off x="2483956" y="6807724"/>
                <a:ext cx="738321" cy="802017"/>
                <a:chOff x="2483956" y="6807724"/>
                <a:chExt cx="738321" cy="802017"/>
              </a:xfrm>
            </p:grpSpPr>
            <p:sp>
              <p:nvSpPr>
                <p:cNvPr id="64" name="Google Shape;64;p31"/>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31"/>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31"/>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7" name="Google Shape;67;p31"/>
            <p:cNvGrpSpPr/>
            <p:nvPr/>
          </p:nvGrpSpPr>
          <p:grpSpPr>
            <a:xfrm>
              <a:off x="1202708" y="6848940"/>
              <a:ext cx="6270636" cy="2600341"/>
              <a:chOff x="1202708" y="6848940"/>
              <a:chExt cx="6270636" cy="2600341"/>
            </a:xfrm>
          </p:grpSpPr>
          <p:sp>
            <p:nvSpPr>
              <p:cNvPr id="68" name="Google Shape;68;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0" name="Google Shape;70;p31"/>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1"/>
        <p:cNvGrpSpPr/>
        <p:nvPr/>
      </p:nvGrpSpPr>
      <p:grpSpPr>
        <a:xfrm>
          <a:off x="0" y="0"/>
          <a:ext cx="0" cy="0"/>
          <a:chOff x="0" y="0"/>
          <a:chExt cx="0" cy="0"/>
        </a:xfrm>
      </p:grpSpPr>
      <p:sp>
        <p:nvSpPr>
          <p:cNvPr id="72" name="Google Shape;72;p34"/>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4"/>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4"/>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Google Shape;75;p34"/>
          <p:cNvPicPr preferRelativeResize="0"/>
          <p:nvPr/>
        </p:nvPicPr>
        <p:blipFill rotWithShape="1">
          <a:blip r:embed="rId2" cstate="email">
            <a:alphaModFix/>
            <a:extLst>
              <a:ext uri="{28A0092B-C50C-407E-A947-70E740481C1C}">
                <a14:useLocalDpi xmlns:a14="http://schemas.microsoft.com/office/drawing/2010/main"/>
              </a:ext>
            </a:extLst>
          </a:blip>
          <a:srcRect l="-25867"/>
          <a:stretch/>
        </p:blipFill>
        <p:spPr>
          <a:xfrm>
            <a:off x="3752900" y="1247613"/>
            <a:ext cx="8439100" cy="5375657"/>
          </a:xfrm>
          <a:prstGeom prst="rect">
            <a:avLst/>
          </a:prstGeom>
          <a:noFill/>
          <a:ln>
            <a:noFill/>
          </a:ln>
        </p:spPr>
      </p:pic>
      <p:sp>
        <p:nvSpPr>
          <p:cNvPr id="76" name="Google Shape;76;p34"/>
          <p:cNvSpPr>
            <a:spLocks noGrp="1"/>
          </p:cNvSpPr>
          <p:nvPr>
            <p:ph type="pic" idx="3"/>
          </p:nvPr>
        </p:nvSpPr>
        <p:spPr>
          <a:xfrm>
            <a:off x="7061200" y="1420553"/>
            <a:ext cx="5130800" cy="3913188"/>
          </a:xfrm>
          <a:prstGeom prst="rect">
            <a:avLst/>
          </a:prstGeom>
          <a:solidFill>
            <a:srgbClr val="D8D8D8"/>
          </a:solidFill>
          <a:ln>
            <a:noFill/>
          </a:ln>
        </p:spPr>
      </p:sp>
      <p:sp>
        <p:nvSpPr>
          <p:cNvPr id="77" name="Google Shape;77;p34"/>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78"/>
        <p:cNvGrpSpPr/>
        <p:nvPr/>
      </p:nvGrpSpPr>
      <p:grpSpPr>
        <a:xfrm>
          <a:off x="0" y="0"/>
          <a:ext cx="0" cy="0"/>
          <a:chOff x="0" y="0"/>
          <a:chExt cx="0" cy="0"/>
        </a:xfrm>
      </p:grpSpPr>
      <p:sp>
        <p:nvSpPr>
          <p:cNvPr id="79" name="Google Shape;79;p40"/>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40"/>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40"/>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40"/>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40"/>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7" name="Google Shape;87;p40"/>
          <p:cNvGrpSpPr/>
          <p:nvPr/>
        </p:nvGrpSpPr>
        <p:grpSpPr>
          <a:xfrm>
            <a:off x="309236" y="3028352"/>
            <a:ext cx="6499866" cy="2738122"/>
            <a:chOff x="1202708" y="6807724"/>
            <a:chExt cx="6270636" cy="2641557"/>
          </a:xfrm>
        </p:grpSpPr>
        <p:grpSp>
          <p:nvGrpSpPr>
            <p:cNvPr id="88" name="Google Shape;88;p40"/>
            <p:cNvGrpSpPr/>
            <p:nvPr/>
          </p:nvGrpSpPr>
          <p:grpSpPr>
            <a:xfrm>
              <a:off x="2348838" y="6807724"/>
              <a:ext cx="1249545" cy="2223620"/>
              <a:chOff x="2348838" y="6807724"/>
              <a:chExt cx="1249545" cy="2223620"/>
            </a:xfrm>
          </p:grpSpPr>
          <p:sp>
            <p:nvSpPr>
              <p:cNvPr id="89" name="Google Shape;89;p40"/>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40"/>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40"/>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40"/>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93" name="Google Shape;93;p40"/>
              <p:cNvGrpSpPr/>
              <p:nvPr/>
            </p:nvGrpSpPr>
            <p:grpSpPr>
              <a:xfrm>
                <a:off x="2483956" y="6807724"/>
                <a:ext cx="738321" cy="802017"/>
                <a:chOff x="2483956" y="6807724"/>
                <a:chExt cx="738321" cy="802017"/>
              </a:xfrm>
            </p:grpSpPr>
            <p:sp>
              <p:nvSpPr>
                <p:cNvPr id="94" name="Google Shape;94;p40"/>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40"/>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40"/>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97" name="Google Shape;97;p40"/>
            <p:cNvGrpSpPr/>
            <p:nvPr/>
          </p:nvGrpSpPr>
          <p:grpSpPr>
            <a:xfrm>
              <a:off x="1202708" y="6848940"/>
              <a:ext cx="6270636" cy="2600341"/>
              <a:chOff x="1202708" y="6848940"/>
              <a:chExt cx="6270636" cy="2600341"/>
            </a:xfrm>
          </p:grpSpPr>
          <p:sp>
            <p:nvSpPr>
              <p:cNvPr id="98" name="Google Shape;98;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99;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00" name="Google Shape;100;p40"/>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 name="Group 1">
            <a:extLst>
              <a:ext uri="{FF2B5EF4-FFF2-40B4-BE49-F238E27FC236}">
                <a16:creationId xmlns:a16="http://schemas.microsoft.com/office/drawing/2014/main" id="{3E547445-D073-40D9-2DDA-10E159C5872B}"/>
              </a:ext>
            </a:extLst>
          </p:cNvPr>
          <p:cNvGrpSpPr/>
          <p:nvPr userDrawn="1"/>
        </p:nvGrpSpPr>
        <p:grpSpPr>
          <a:xfrm>
            <a:off x="869520" y="5996896"/>
            <a:ext cx="2735993" cy="679345"/>
            <a:chOff x="0" y="0"/>
            <a:chExt cx="2301694" cy="571500"/>
          </a:xfrm>
        </p:grpSpPr>
        <p:sp>
          <p:nvSpPr>
            <p:cNvPr id="3" name="Rectangle 2">
              <a:extLst>
                <a:ext uri="{FF2B5EF4-FFF2-40B4-BE49-F238E27FC236}">
                  <a16:creationId xmlns:a16="http://schemas.microsoft.com/office/drawing/2014/main" id="{B7579557-572C-6AB8-00FE-2FC8E1D08D1E}"/>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a:extLst>
                <a:ext uri="{FF2B5EF4-FFF2-40B4-BE49-F238E27FC236}">
                  <a16:creationId xmlns:a16="http://schemas.microsoft.com/office/drawing/2014/main" id="{C54AC337-E81F-7F77-AA96-8E80034CC55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01"/>
        <p:cNvGrpSpPr/>
        <p:nvPr/>
      </p:nvGrpSpPr>
      <p:grpSpPr>
        <a:xfrm>
          <a:off x="0" y="0"/>
          <a:ext cx="0" cy="0"/>
          <a:chOff x="0" y="0"/>
          <a:chExt cx="0" cy="0"/>
        </a:xfrm>
      </p:grpSpPr>
      <p:sp>
        <p:nvSpPr>
          <p:cNvPr id="102" name="Google Shape;102;p33"/>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33"/>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33"/>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05"/>
        <p:cNvGrpSpPr/>
        <p:nvPr/>
      </p:nvGrpSpPr>
      <p:grpSpPr>
        <a:xfrm>
          <a:off x="0" y="0"/>
          <a:ext cx="0" cy="0"/>
          <a:chOff x="0" y="0"/>
          <a:chExt cx="0" cy="0"/>
        </a:xfrm>
      </p:grpSpPr>
      <p:cxnSp>
        <p:nvCxnSpPr>
          <p:cNvPr id="106" name="Google Shape;106;p4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07" name="Google Shape;107;p41"/>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08"/>
        <p:cNvGrpSpPr/>
        <p:nvPr/>
      </p:nvGrpSpPr>
      <p:grpSpPr>
        <a:xfrm>
          <a:off x="0" y="0"/>
          <a:ext cx="0" cy="0"/>
          <a:chOff x="0" y="0"/>
          <a:chExt cx="0" cy="0"/>
        </a:xfrm>
      </p:grpSpPr>
      <p:sp>
        <p:nvSpPr>
          <p:cNvPr id="109" name="Google Shape;109;p42"/>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0" name="Google Shape;110;p4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740" y="-215395"/>
            <a:ext cx="6718883" cy="3816325"/>
          </a:xfrm>
          <a:prstGeom prst="rect">
            <a:avLst/>
          </a:prstGeom>
          <a:noFill/>
          <a:ln>
            <a:noFill/>
          </a:ln>
        </p:spPr>
      </p:pic>
      <p:sp>
        <p:nvSpPr>
          <p:cNvPr id="111" name="Google Shape;111;p42"/>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42"/>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42"/>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4" name="Google Shape;114;p42"/>
          <p:cNvGrpSpPr/>
          <p:nvPr/>
        </p:nvGrpSpPr>
        <p:grpSpPr>
          <a:xfrm>
            <a:off x="9031059" y="445499"/>
            <a:ext cx="2735993" cy="679345"/>
            <a:chOff x="0" y="0"/>
            <a:chExt cx="2301694" cy="571500"/>
          </a:xfrm>
        </p:grpSpPr>
        <p:sp>
          <p:nvSpPr>
            <p:cNvPr id="115" name="Google Shape;115;p4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6" name="Google Shape;116;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17" name="Google Shape;117;p42"/>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 name="Google Shape;118;p42"/>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42"/>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20"/>
        <p:cNvGrpSpPr/>
        <p:nvPr/>
      </p:nvGrpSpPr>
      <p:grpSpPr>
        <a:xfrm>
          <a:off x="0" y="0"/>
          <a:ext cx="0" cy="0"/>
          <a:chOff x="0" y="0"/>
          <a:chExt cx="0" cy="0"/>
        </a:xfrm>
      </p:grpSpPr>
      <p:sp>
        <p:nvSpPr>
          <p:cNvPr id="121" name="Google Shape;121;p43"/>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43"/>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43"/>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4" name="Google Shape;124;p43"/>
          <p:cNvGrpSpPr/>
          <p:nvPr/>
        </p:nvGrpSpPr>
        <p:grpSpPr>
          <a:xfrm>
            <a:off x="9236842" y="286604"/>
            <a:ext cx="2735993" cy="679345"/>
            <a:chOff x="0" y="0"/>
            <a:chExt cx="2301694" cy="571500"/>
          </a:xfrm>
        </p:grpSpPr>
        <p:sp>
          <p:nvSpPr>
            <p:cNvPr id="125" name="Google Shape;125;p43"/>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6" name="Google Shape;126;p4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27" name="Google Shape;127;p43"/>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43"/>
          <p:cNvSpPr>
            <a:spLocks noGrp="1"/>
          </p:cNvSpPr>
          <p:nvPr>
            <p:ph type="pic" idx="3"/>
          </p:nvPr>
        </p:nvSpPr>
        <p:spPr>
          <a:xfrm>
            <a:off x="-1" y="354507"/>
            <a:ext cx="5501637" cy="4939649"/>
          </a:xfrm>
          <a:prstGeom prst="rect">
            <a:avLst/>
          </a:prstGeom>
          <a:solidFill>
            <a:srgbClr val="D8D8D8"/>
          </a:solidFill>
          <a:ln>
            <a:noFill/>
          </a:ln>
        </p:spPr>
      </p:sp>
      <p:pic>
        <p:nvPicPr>
          <p:cNvPr id="129" name="Google Shape;129;p4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64436" y="3332171"/>
            <a:ext cx="6908399" cy="3923970"/>
          </a:xfrm>
          <a:prstGeom prst="rect">
            <a:avLst/>
          </a:prstGeom>
          <a:noFill/>
          <a:ln>
            <a:noFill/>
          </a:ln>
        </p:spPr>
      </p:pic>
      <p:sp>
        <p:nvSpPr>
          <p:cNvPr id="130" name="Google Shape;130;p43"/>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3"/>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8124669" y="6375621"/>
            <a:ext cx="3540279" cy="252000"/>
          </a:xfrm>
          <a:prstGeom prst="rect">
            <a:avLst/>
          </a:prstGeom>
          <a:noFill/>
          <a:ln>
            <a:noFill/>
          </a:ln>
        </p:spPr>
      </p:pic>
      <p:sp>
        <p:nvSpPr>
          <p:cNvPr id="11" name="Google Shape;11;p26"/>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accelerator.chathamhouse.org/article/land-use-challenges#section-5"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016%2FS0169-5347%2803%2900008-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brainly.com/question/2378022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wwfbalticfarmer.org/farming-practices/water-managemen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hyperlink" Target="https://epthinktank.eu/2017/10/09/precision-agriculture-animated-infographic-explains-how-it-revolutionises-farming-in-europ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armablatnicka.eu/cs/" TargetMode="External"/><Relationship Id="rId2" Type="http://schemas.openxmlformats.org/officeDocument/2006/relationships/slideLayout" Target="../slideLayouts/slideLayout4.xml"/><Relationship Id="rId1" Type="http://schemas.openxmlformats.org/officeDocument/2006/relationships/video" Target="https://www.youtube.com/embed/ysqXZHxJzyU?feature=oembed" TargetMode="External"/><Relationship Id="rId5" Type="http://schemas.openxmlformats.org/officeDocument/2006/relationships/image" Target="../media/image12.jpeg"/><Relationship Id="rId4" Type="http://schemas.openxmlformats.org/officeDocument/2006/relationships/hyperlink" Target="https://www.youtube.com/watch?v=ysqXZHxJzy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07/BF0012925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928786" y="4579624"/>
            <a:ext cx="5646179" cy="697353"/>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Krajinná ekologie</a:t>
            </a:r>
            <a:endParaRPr lang="en-IE" sz="36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8787" y="3442924"/>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 5</a:t>
            </a:r>
          </a:p>
        </p:txBody>
      </p:sp>
      <p:sp>
        <p:nvSpPr>
          <p:cNvPr id="2" name="Text Placeholder 1">
            <a:extLst>
              <a:ext uri="{FF2B5EF4-FFF2-40B4-BE49-F238E27FC236}">
                <a16:creationId xmlns:a16="http://schemas.microsoft.com/office/drawing/2014/main" id="{8A3C4CCF-2245-77FD-0725-C0934B9EA717}"/>
              </a:ext>
            </a:extLst>
          </p:cNvPr>
          <p:cNvSpPr>
            <a:spLocks noGrp="1"/>
          </p:cNvSpPr>
          <p:nvPr>
            <p:ph type="body" sz="quarter" idx="17"/>
          </p:nvPr>
        </p:nvSpPr>
        <p:spPr>
          <a:xfrm>
            <a:off x="7511514" y="5856037"/>
            <a:ext cx="4448014" cy="679345"/>
          </a:xfrm>
        </p:spPr>
        <p:txBody>
          <a:bodyPr/>
          <a:lstStyle/>
          <a:p>
            <a:pPr algn="r"/>
            <a:r>
              <a:rPr lang="en-US" b="1" dirty="0">
                <a:latin typeface="Calibri" panose="020F0502020204030204" pitchFamily="34" charset="0"/>
                <a:ea typeface="Calibri" panose="020F0502020204030204" pitchFamily="34" charset="0"/>
                <a:cs typeface="Calibri" panose="020F0502020204030204" pitchFamily="34" charset="0"/>
              </a:rPr>
              <a:t>www.eu-dare.com</a:t>
            </a:r>
          </a:p>
        </p:txBody>
      </p:sp>
      <p:pic>
        <p:nvPicPr>
          <p:cNvPr id="5" name="Picture Placeholder 4">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cstate="email">
            <a:extLst>
              <a:ext uri="{28A0092B-C50C-407E-A947-70E740481C1C}">
                <a14:useLocalDpi xmlns:a14="http://schemas.microsoft.com/office/drawing/2010/main"/>
              </a:ext>
            </a:extLst>
          </a:blip>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de6adfa13e_3_0"/>
          <p:cNvSpPr txBox="1">
            <a:spLocks noGrp="1"/>
          </p:cNvSpPr>
          <p:nvPr>
            <p:ph type="body" idx="1"/>
          </p:nvPr>
        </p:nvSpPr>
        <p:spPr>
          <a:xfrm>
            <a:off x="581025" y="1219050"/>
            <a:ext cx="11106150" cy="441990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SzPts val="2400"/>
              <a:buNone/>
            </a:pPr>
            <a:r>
              <a:rPr lang="en-US" b="1" dirty="0">
                <a:solidFill>
                  <a:srgbClr val="8DC64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Prostorová heterogenita</a:t>
            </a:r>
            <a:r>
              <a:rPr lang="en-US" b="1" dirty="0">
                <a:solidFill>
                  <a:srgbClr val="8DC641"/>
                </a:solidFill>
              </a:rPr>
              <a:t>: </a:t>
            </a:r>
            <a:r>
              <a:rPr lang="cs-CZ" dirty="0">
                <a:solidFill>
                  <a:srgbClr val="0D0D0D"/>
                </a:solidFill>
                <a:highlight>
                  <a:srgbClr val="FFFFFF"/>
                </a:highlight>
              </a:rPr>
              <a:t>V l</a:t>
            </a:r>
            <a:r>
              <a:rPr lang="en-US" dirty="0" err="1">
                <a:solidFill>
                  <a:srgbClr val="0D0D0D"/>
                </a:solidFill>
                <a:highlight>
                  <a:srgbClr val="FFFFFF"/>
                </a:highlight>
              </a:rPr>
              <a:t>esním</a:t>
            </a:r>
            <a:r>
              <a:rPr lang="en-US" dirty="0">
                <a:solidFill>
                  <a:srgbClr val="0D0D0D"/>
                </a:solidFill>
                <a:highlight>
                  <a:srgbClr val="FFFFFF"/>
                </a:highlight>
              </a:rPr>
              <a:t> ekosystému lze prostorovou heterogenitu pozorovat v nerovnoměrném rozmístění různých druhů dřevin. Například v některých oblastech může převládat borovice, zatímco v jiných oblastech dominují duby nebo javory. Toto rozmístění může být ovlivněno faktory, jako je typ půdy, úroveň vlhkosti, dostupnost slunečního světla a narušení, jako je požár nebo větrný polom. Rozdílnost těchto faktorů prostředí vytváří mozaiku různých stanovišť, z nichž každé podporuje jiná společenstva rostlin a živočichů.</a:t>
            </a:r>
            <a:endParaRPr b="1" dirty="0">
              <a:solidFill>
                <a:srgbClr val="374151"/>
              </a:solidFill>
            </a:endParaRPr>
          </a:p>
          <a:p>
            <a:pPr marL="457200" lvl="0" indent="-228600" algn="l" rtl="0">
              <a:lnSpc>
                <a:spcPct val="90000"/>
              </a:lnSpc>
              <a:spcBef>
                <a:spcPts val="1000"/>
              </a:spcBef>
              <a:spcAft>
                <a:spcPts val="0"/>
              </a:spcAft>
              <a:buClr>
                <a:srgbClr val="000000"/>
              </a:buClr>
              <a:buSzPts val="2400"/>
              <a:buFont typeface="Arial"/>
              <a:buNone/>
            </a:pPr>
            <a:r>
              <a:rPr lang="en-US" b="1" dirty="0">
                <a:solidFill>
                  <a:srgbClr val="8DC641"/>
                </a:solidFill>
              </a:rPr>
              <a:t>Důraz na vzor, proces a měřítko: </a:t>
            </a:r>
            <a:r>
              <a:rPr lang="cs-CZ" dirty="0">
                <a:solidFill>
                  <a:srgbClr val="0D0D0D"/>
                </a:solidFill>
                <a:highlight>
                  <a:srgbClr val="FFFFFF"/>
                </a:highlight>
              </a:rPr>
              <a:t>Pro příklad použijme říční systém se sítí přítoků. </a:t>
            </a:r>
            <a:r>
              <a:rPr lang="en-US" dirty="0" err="1">
                <a:solidFill>
                  <a:srgbClr val="0D0D0D"/>
                </a:solidFill>
                <a:highlight>
                  <a:srgbClr val="FFFFFF"/>
                </a:highlight>
              </a:rPr>
              <a:t>Vzorem</a:t>
            </a:r>
            <a:r>
              <a:rPr lang="en-US" dirty="0">
                <a:solidFill>
                  <a:srgbClr val="0D0D0D"/>
                </a:solidFill>
                <a:highlight>
                  <a:srgbClr val="FFFFFF"/>
                </a:highlight>
              </a:rPr>
              <a:t> může být dendritické (větvovité) uspořádání vodních toků. Proces by mohl zahrnovat hydrologický cyklus, transport sedimentů a erozi, které v průběhu času utvářejí podobu řeky. Měřítko by mohlo sahat od malých vlnek na vodní hladině až po dynamiku povodí velkého rozsahu, která ovlivňuje dostupnost vody v regionu a zdraví ekosystému.</a:t>
            </a:r>
            <a:endParaRPr dirty="0">
              <a:solidFill>
                <a:srgbClr val="374151"/>
              </a:solidFill>
            </a:endParaRPr>
          </a:p>
          <a:p>
            <a:pPr marL="457200" lvl="0" indent="-228600" algn="l" rtl="0">
              <a:lnSpc>
                <a:spcPct val="90000"/>
              </a:lnSpc>
              <a:spcBef>
                <a:spcPts val="1000"/>
              </a:spcBef>
              <a:spcAft>
                <a:spcPts val="0"/>
              </a:spcAft>
              <a:buSzPts val="2400"/>
              <a:buNone/>
            </a:pPr>
            <a:endParaRPr sz="1800" dirty="0"/>
          </a:p>
        </p:txBody>
      </p:sp>
      <p:sp>
        <p:nvSpPr>
          <p:cNvPr id="268" name="Google Shape;268;g2de6adfa13e_3_0"/>
          <p:cNvSpPr txBox="1">
            <a:spLocks noGrp="1"/>
          </p:cNvSpPr>
          <p:nvPr>
            <p:ph type="body" idx="2"/>
          </p:nvPr>
        </p:nvSpPr>
        <p:spPr>
          <a:xfrm>
            <a:off x="798450" y="532051"/>
            <a:ext cx="10595100" cy="52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dirty="0"/>
              <a:t>Příklady</a:t>
            </a:r>
            <a:endParaRP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de6adfa13e_3_9"/>
          <p:cNvSpPr txBox="1">
            <a:spLocks noGrp="1"/>
          </p:cNvSpPr>
          <p:nvPr>
            <p:ph type="body" idx="1"/>
          </p:nvPr>
        </p:nvSpPr>
        <p:spPr>
          <a:xfrm>
            <a:off x="798375" y="1475749"/>
            <a:ext cx="8640900" cy="441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b="1" dirty="0">
                <a:solidFill>
                  <a:srgbClr val="8DC641"/>
                </a:solidFill>
              </a:rPr>
              <a:t>Propojení biofyzikálních a socioekonomických věd: </a:t>
            </a:r>
            <a:r>
              <a:rPr lang="en-US" dirty="0" err="1">
                <a:solidFill>
                  <a:srgbClr val="0D0D0D"/>
                </a:solidFill>
                <a:highlight>
                  <a:srgbClr val="FFFFFF"/>
                </a:highlight>
              </a:rPr>
              <a:t>Řízení</a:t>
            </a:r>
            <a:r>
              <a:rPr lang="en-US" dirty="0">
                <a:solidFill>
                  <a:srgbClr val="0D0D0D"/>
                </a:solidFill>
                <a:highlight>
                  <a:srgbClr val="FFFFFF"/>
                </a:highlight>
              </a:rPr>
              <a:t> </a:t>
            </a:r>
            <a:r>
              <a:rPr lang="en-US" dirty="0" err="1">
                <a:solidFill>
                  <a:srgbClr val="0D0D0D"/>
                </a:solidFill>
                <a:highlight>
                  <a:srgbClr val="FFFFFF"/>
                </a:highlight>
              </a:rPr>
              <a:t>pobřežních</a:t>
            </a:r>
            <a:r>
              <a:rPr lang="en-US" dirty="0">
                <a:solidFill>
                  <a:srgbClr val="0D0D0D"/>
                </a:solidFill>
                <a:highlight>
                  <a:srgbClr val="FFFFFF"/>
                </a:highlight>
              </a:rPr>
              <a:t> zón je oblastí, kde je klíčové propojení biofyzikálních a socioekonomických věd. Biofyzikální vědy studují pobřežní procesy, jako jsou přílivové a odlivové pohyby, eroze a rozdělení stanovišť. Sociálně-ekonomické vědy zkoumají lidské činnosti, jako je rybolov, cestovní ruch, rozvoj měst a tvorba politik. Účinné strategie řízení pobřeží musí zohledňovat jak přírodní dynamiku pobřežních ekosystémů, tak socioekonomické požadavky na ně kladené. Například vytváření plánů udržitelného řízení rybolovu zahrnuje pochopení dynamiky rybí populace (biofyzikální problém) a ekonomického významu rybolovu pro místní komunity (socioekonomický problém). </a:t>
            </a:r>
            <a:endParaRPr dirty="0"/>
          </a:p>
        </p:txBody>
      </p:sp>
      <p:sp>
        <p:nvSpPr>
          <p:cNvPr id="275" name="Google Shape;275;g2de6adfa13e_3_9"/>
          <p:cNvSpPr txBox="1">
            <a:spLocks noGrp="1"/>
          </p:cNvSpPr>
          <p:nvPr>
            <p:ph type="body" idx="2"/>
          </p:nvPr>
        </p:nvSpPr>
        <p:spPr>
          <a:xfrm>
            <a:off x="798375" y="761601"/>
            <a:ext cx="10595100" cy="52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dirty="0"/>
              <a:t>Příklady</a:t>
            </a:r>
            <a:endParaRPr b="1" dirty="0"/>
          </a:p>
        </p:txBody>
      </p:sp>
      <p:pic>
        <p:nvPicPr>
          <p:cNvPr id="3" name="Picture 2" descr="Balance stone with spa on river coast">
            <a:extLst>
              <a:ext uri="{FF2B5EF4-FFF2-40B4-BE49-F238E27FC236}">
                <a16:creationId xmlns:a16="http://schemas.microsoft.com/office/drawing/2014/main" id="{F1CDE135-152C-C485-40F9-11A47B2D4E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72600" y="1783941"/>
            <a:ext cx="2477108" cy="38035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7"/>
          <p:cNvSpPr txBox="1">
            <a:spLocks noGrp="1"/>
          </p:cNvSpPr>
          <p:nvPr>
            <p:ph type="body" idx="1"/>
          </p:nvPr>
        </p:nvSpPr>
        <p:spPr>
          <a:xfrm>
            <a:off x="6186233" y="2405575"/>
            <a:ext cx="5672832" cy="30020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sz="4800" b="1">
                <a:latin typeface="Calibri"/>
                <a:ea typeface="Calibri"/>
                <a:cs typeface="Calibri"/>
                <a:sym typeface="Calibri"/>
              </a:rPr>
              <a:t>Klíčová témata výzkumu</a:t>
            </a:r>
            <a:endParaRPr>
              <a:latin typeface="Calibri"/>
              <a:ea typeface="Calibri"/>
              <a:cs typeface="Calibri"/>
              <a:sym typeface="Calibri"/>
            </a:endParaRPr>
          </a:p>
        </p:txBody>
      </p:sp>
      <p:sp>
        <p:nvSpPr>
          <p:cNvPr id="282" name="Google Shape;282;p47"/>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p4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800"/>
              <a:buNone/>
            </a:pPr>
            <a:r>
              <a:rPr lang="en-US" sz="3600" b="1">
                <a:latin typeface="Calibri"/>
                <a:ea typeface="Calibri"/>
                <a:cs typeface="Calibri"/>
                <a:sym typeface="Calibri"/>
              </a:rPr>
              <a:t>Klíčová témata výzkumu</a:t>
            </a:r>
            <a:endParaRPr>
              <a:latin typeface="Calibri"/>
              <a:ea typeface="Calibri"/>
              <a:cs typeface="Calibri"/>
              <a:sym typeface="Calibri"/>
            </a:endParaRPr>
          </a:p>
          <a:p>
            <a:pPr marL="0" lvl="0" indent="0" algn="l" rtl="0">
              <a:lnSpc>
                <a:spcPct val="90000"/>
              </a:lnSpc>
              <a:spcBef>
                <a:spcPts val="1000"/>
              </a:spcBef>
              <a:spcAft>
                <a:spcPts val="0"/>
              </a:spcAft>
              <a:buClr>
                <a:srgbClr val="8DC641"/>
              </a:buClr>
              <a:buSzPts val="3600"/>
              <a:buNone/>
            </a:pPr>
            <a:endParaRPr/>
          </a:p>
        </p:txBody>
      </p:sp>
      <p:grpSp>
        <p:nvGrpSpPr>
          <p:cNvPr id="289" name="Google Shape;289;p48"/>
          <p:cNvGrpSpPr/>
          <p:nvPr/>
        </p:nvGrpSpPr>
        <p:grpSpPr>
          <a:xfrm rot="3730759">
            <a:off x="10590024" y="380632"/>
            <a:ext cx="949887" cy="1163493"/>
            <a:chOff x="7602444" y="4967675"/>
            <a:chExt cx="483620" cy="592374"/>
          </a:xfrm>
        </p:grpSpPr>
        <p:grpSp>
          <p:nvGrpSpPr>
            <p:cNvPr id="290" name="Google Shape;290;p48"/>
            <p:cNvGrpSpPr/>
            <p:nvPr/>
          </p:nvGrpSpPr>
          <p:grpSpPr>
            <a:xfrm>
              <a:off x="7618661" y="4967675"/>
              <a:ext cx="467403" cy="507609"/>
              <a:chOff x="2251964" y="3590497"/>
              <a:chExt cx="467403" cy="507609"/>
            </a:xfrm>
          </p:grpSpPr>
          <p:sp>
            <p:nvSpPr>
              <p:cNvPr id="291" name="Google Shape;291;p4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2" name="Google Shape;292;p4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3" name="Google Shape;293;p4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94" name="Google Shape;294;p48"/>
            <p:cNvGrpSpPr/>
            <p:nvPr/>
          </p:nvGrpSpPr>
          <p:grpSpPr>
            <a:xfrm>
              <a:off x="7602444" y="4993761"/>
              <a:ext cx="421973" cy="566288"/>
              <a:chOff x="2235747" y="3616583"/>
              <a:chExt cx="421973" cy="566288"/>
            </a:xfrm>
          </p:grpSpPr>
          <p:sp>
            <p:nvSpPr>
              <p:cNvPr id="295" name="Google Shape;295;p4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6" name="Google Shape;296;p4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 name="Freeform 171">
            <a:extLst>
              <a:ext uri="{FF2B5EF4-FFF2-40B4-BE49-F238E27FC236}">
                <a16:creationId xmlns:a16="http://schemas.microsoft.com/office/drawing/2014/main" id="{43934A45-164B-50B3-9C12-D1A1FA830FAD}"/>
              </a:ext>
            </a:extLst>
          </p:cNvPr>
          <p:cNvSpPr>
            <a:spLocks noChangeArrowheads="1"/>
          </p:cNvSpPr>
          <p:nvPr/>
        </p:nvSpPr>
        <p:spPr bwMode="auto">
          <a:xfrm>
            <a:off x="575327" y="2476597"/>
            <a:ext cx="2620590" cy="2619801"/>
          </a:xfrm>
          <a:custGeom>
            <a:avLst/>
            <a:gdLst>
              <a:gd name="T0" fmla="*/ 355 w 4425"/>
              <a:gd name="T1" fmla="*/ 2797 h 4231"/>
              <a:gd name="T2" fmla="*/ 355 w 4425"/>
              <a:gd name="T3" fmla="*/ 2797 h 4231"/>
              <a:gd name="T4" fmla="*/ 579 w 4425"/>
              <a:gd name="T5" fmla="*/ 3124 h 4231"/>
              <a:gd name="T6" fmla="*/ 579 w 4425"/>
              <a:gd name="T7" fmla="*/ 3124 h 4231"/>
              <a:gd name="T8" fmla="*/ 637 w 4425"/>
              <a:gd name="T9" fmla="*/ 3184 h 4231"/>
              <a:gd name="T10" fmla="*/ 637 w 4425"/>
              <a:gd name="T11" fmla="*/ 3184 h 4231"/>
              <a:gd name="T12" fmla="*/ 698 w 4425"/>
              <a:gd name="T13" fmla="*/ 3243 h 4231"/>
              <a:gd name="T14" fmla="*/ 698 w 4425"/>
              <a:gd name="T15" fmla="*/ 3243 h 4231"/>
              <a:gd name="T16" fmla="*/ 774 w 4425"/>
              <a:gd name="T17" fmla="*/ 3310 h 4231"/>
              <a:gd name="T18" fmla="*/ 774 w 4425"/>
              <a:gd name="T19" fmla="*/ 3310 h 4231"/>
              <a:gd name="T20" fmla="*/ 1279 w 4425"/>
              <a:gd name="T21" fmla="*/ 3695 h 4231"/>
              <a:gd name="T22" fmla="*/ 1279 w 4425"/>
              <a:gd name="T23" fmla="*/ 3695 h 4231"/>
              <a:gd name="T24" fmla="*/ 1372 w 4425"/>
              <a:gd name="T25" fmla="*/ 3753 h 4231"/>
              <a:gd name="T26" fmla="*/ 1372 w 4425"/>
              <a:gd name="T27" fmla="*/ 3753 h 4231"/>
              <a:gd name="T28" fmla="*/ 2947 w 4425"/>
              <a:gd name="T29" fmla="*/ 4061 h 4231"/>
              <a:gd name="T30" fmla="*/ 2947 w 4425"/>
              <a:gd name="T31" fmla="*/ 4061 h 4231"/>
              <a:gd name="T32" fmla="*/ 3043 w 4425"/>
              <a:gd name="T33" fmla="*/ 4025 h 4231"/>
              <a:gd name="T34" fmla="*/ 3043 w 4425"/>
              <a:gd name="T35" fmla="*/ 4025 h 4231"/>
              <a:gd name="T36" fmla="*/ 4418 w 4425"/>
              <a:gd name="T37" fmla="*/ 2174 h 4231"/>
              <a:gd name="T38" fmla="*/ 4418 w 4425"/>
              <a:gd name="T39" fmla="*/ 2174 h 4231"/>
              <a:gd name="T40" fmla="*/ 4422 w 4425"/>
              <a:gd name="T41" fmla="*/ 2104 h 4231"/>
              <a:gd name="T42" fmla="*/ 4422 w 4425"/>
              <a:gd name="T43" fmla="*/ 2104 h 4231"/>
              <a:gd name="T44" fmla="*/ 4422 w 4425"/>
              <a:gd name="T45" fmla="*/ 1963 h 4231"/>
              <a:gd name="T46" fmla="*/ 4422 w 4425"/>
              <a:gd name="T47" fmla="*/ 1963 h 4231"/>
              <a:gd name="T48" fmla="*/ 3208 w 4425"/>
              <a:gd name="T49" fmla="*/ 240 h 4231"/>
              <a:gd name="T50" fmla="*/ 3208 w 4425"/>
              <a:gd name="T51" fmla="*/ 240 h 4231"/>
              <a:gd name="T52" fmla="*/ 3109 w 4425"/>
              <a:gd name="T53" fmla="*/ 198 h 4231"/>
              <a:gd name="T54" fmla="*/ 3109 w 4425"/>
              <a:gd name="T55" fmla="*/ 198 h 4231"/>
              <a:gd name="T56" fmla="*/ 1911 w 4425"/>
              <a:gd name="T57" fmla="*/ 101 h 4231"/>
              <a:gd name="T58" fmla="*/ 1911 w 4425"/>
              <a:gd name="T59" fmla="*/ 101 h 4231"/>
              <a:gd name="T60" fmla="*/ 1806 w 4425"/>
              <a:gd name="T61" fmla="*/ 131 h 4231"/>
              <a:gd name="T62" fmla="*/ 1806 w 4425"/>
              <a:gd name="T63" fmla="*/ 131 h 4231"/>
              <a:gd name="T64" fmla="*/ 683 w 4425"/>
              <a:gd name="T65" fmla="*/ 917 h 4231"/>
              <a:gd name="T66" fmla="*/ 683 w 4425"/>
              <a:gd name="T67" fmla="*/ 917 h 4231"/>
              <a:gd name="T68" fmla="*/ 343 w 4425"/>
              <a:gd name="T69" fmla="*/ 2768 h 4231"/>
              <a:gd name="T70" fmla="*/ 343 w 4425"/>
              <a:gd name="T71" fmla="*/ 2768 h 4231"/>
              <a:gd name="T72" fmla="*/ 355 w 4425"/>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1">
                <a:moveTo>
                  <a:pt x="355" y="2797"/>
                </a:moveTo>
                <a:lnTo>
                  <a:pt x="355" y="2797"/>
                </a:lnTo>
                <a:cubicBezTo>
                  <a:pt x="427" y="2909"/>
                  <a:pt x="503" y="3017"/>
                  <a:pt x="579" y="3124"/>
                </a:cubicBezTo>
                <a:lnTo>
                  <a:pt x="579" y="3124"/>
                </a:lnTo>
                <a:cubicBezTo>
                  <a:pt x="597" y="3145"/>
                  <a:pt x="617" y="3165"/>
                  <a:pt x="637" y="3184"/>
                </a:cubicBezTo>
                <a:lnTo>
                  <a:pt x="637" y="3184"/>
                </a:lnTo>
                <a:cubicBezTo>
                  <a:pt x="657" y="3204"/>
                  <a:pt x="677" y="3223"/>
                  <a:pt x="698" y="3243"/>
                </a:cubicBezTo>
                <a:lnTo>
                  <a:pt x="698" y="3243"/>
                </a:lnTo>
                <a:cubicBezTo>
                  <a:pt x="723" y="3266"/>
                  <a:pt x="748" y="3288"/>
                  <a:pt x="774" y="3310"/>
                </a:cubicBezTo>
                <a:lnTo>
                  <a:pt x="774" y="3310"/>
                </a:lnTo>
                <a:cubicBezTo>
                  <a:pt x="925" y="3445"/>
                  <a:pt x="1096" y="3578"/>
                  <a:pt x="1279" y="3695"/>
                </a:cubicBezTo>
                <a:lnTo>
                  <a:pt x="1279" y="3695"/>
                </a:lnTo>
                <a:cubicBezTo>
                  <a:pt x="1309" y="3715"/>
                  <a:pt x="1341" y="3734"/>
                  <a:pt x="1372" y="3753"/>
                </a:cubicBezTo>
                <a:lnTo>
                  <a:pt x="1372" y="3753"/>
                </a:lnTo>
                <a:cubicBezTo>
                  <a:pt x="1830" y="4044"/>
                  <a:pt x="2426" y="4230"/>
                  <a:pt x="2947" y="4061"/>
                </a:cubicBezTo>
                <a:lnTo>
                  <a:pt x="2947" y="4061"/>
                </a:lnTo>
                <a:cubicBezTo>
                  <a:pt x="2979" y="4050"/>
                  <a:pt x="3012" y="4039"/>
                  <a:pt x="3043" y="4025"/>
                </a:cubicBezTo>
                <a:lnTo>
                  <a:pt x="3043" y="4025"/>
                </a:lnTo>
                <a:cubicBezTo>
                  <a:pt x="3879" y="3748"/>
                  <a:pt x="4249" y="2936"/>
                  <a:pt x="4418" y="2174"/>
                </a:cubicBezTo>
                <a:lnTo>
                  <a:pt x="4418" y="2174"/>
                </a:lnTo>
                <a:cubicBezTo>
                  <a:pt x="4419" y="2151"/>
                  <a:pt x="4421" y="2128"/>
                  <a:pt x="4422" y="2104"/>
                </a:cubicBezTo>
                <a:lnTo>
                  <a:pt x="4422" y="2104"/>
                </a:lnTo>
                <a:cubicBezTo>
                  <a:pt x="4424" y="2057"/>
                  <a:pt x="4424" y="2010"/>
                  <a:pt x="4422" y="1963"/>
                </a:cubicBezTo>
                <a:lnTo>
                  <a:pt x="4422" y="1963"/>
                </a:lnTo>
                <a:cubicBezTo>
                  <a:pt x="4392" y="1205"/>
                  <a:pt x="3889" y="548"/>
                  <a:pt x="3208" y="240"/>
                </a:cubicBezTo>
                <a:lnTo>
                  <a:pt x="3208" y="240"/>
                </a:lnTo>
                <a:cubicBezTo>
                  <a:pt x="3175" y="225"/>
                  <a:pt x="3142" y="211"/>
                  <a:pt x="3109" y="198"/>
                </a:cubicBezTo>
                <a:lnTo>
                  <a:pt x="3109" y="198"/>
                </a:lnTo>
                <a:cubicBezTo>
                  <a:pt x="2715" y="17"/>
                  <a:pt x="2298" y="0"/>
                  <a:pt x="1911" y="101"/>
                </a:cubicBezTo>
                <a:lnTo>
                  <a:pt x="1911" y="101"/>
                </a:lnTo>
                <a:cubicBezTo>
                  <a:pt x="1875" y="110"/>
                  <a:pt x="1840" y="120"/>
                  <a:pt x="1806" y="131"/>
                </a:cubicBezTo>
                <a:lnTo>
                  <a:pt x="1806" y="131"/>
                </a:lnTo>
                <a:cubicBezTo>
                  <a:pt x="1347" y="270"/>
                  <a:pt x="939" y="522"/>
                  <a:pt x="683" y="917"/>
                </a:cubicBezTo>
                <a:lnTo>
                  <a:pt x="683" y="917"/>
                </a:lnTo>
                <a:cubicBezTo>
                  <a:pt x="322" y="1467"/>
                  <a:pt x="0" y="2161"/>
                  <a:pt x="343" y="2768"/>
                </a:cubicBezTo>
                <a:lnTo>
                  <a:pt x="343" y="2768"/>
                </a:lnTo>
                <a:cubicBezTo>
                  <a:pt x="347" y="2778"/>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 name="Freeform 172">
            <a:extLst>
              <a:ext uri="{FF2B5EF4-FFF2-40B4-BE49-F238E27FC236}">
                <a16:creationId xmlns:a16="http://schemas.microsoft.com/office/drawing/2014/main" id="{4F0D5F84-B3E7-CC1D-B020-9E8E06D6D7AF}"/>
              </a:ext>
            </a:extLst>
          </p:cNvPr>
          <p:cNvSpPr>
            <a:spLocks noChangeArrowheads="1"/>
          </p:cNvSpPr>
          <p:nvPr/>
        </p:nvSpPr>
        <p:spPr bwMode="auto">
          <a:xfrm>
            <a:off x="683041" y="2545844"/>
            <a:ext cx="2620590" cy="2619798"/>
          </a:xfrm>
          <a:custGeom>
            <a:avLst/>
            <a:gdLst>
              <a:gd name="T0" fmla="*/ 356 w 4425"/>
              <a:gd name="T1" fmla="*/ 1432 h 4230"/>
              <a:gd name="T2" fmla="*/ 356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10 w 4425"/>
              <a:gd name="T53" fmla="*/ 4032 h 4230"/>
              <a:gd name="T54" fmla="*/ 3110 w 4425"/>
              <a:gd name="T55" fmla="*/ 4032 h 4230"/>
              <a:gd name="T56" fmla="*/ 1911 w 4425"/>
              <a:gd name="T57" fmla="*/ 4129 h 4230"/>
              <a:gd name="T58" fmla="*/ 1911 w 4425"/>
              <a:gd name="T59" fmla="*/ 4129 h 4230"/>
              <a:gd name="T60" fmla="*/ 1806 w 4425"/>
              <a:gd name="T61" fmla="*/ 4099 h 4230"/>
              <a:gd name="T62" fmla="*/ 1806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6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6" y="1432"/>
                </a:moveTo>
                <a:lnTo>
                  <a:pt x="356"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8" y="940"/>
                  <a:pt x="774" y="918"/>
                </a:cubicBezTo>
                <a:lnTo>
                  <a:pt x="774" y="918"/>
                </a:lnTo>
                <a:cubicBezTo>
                  <a:pt x="925" y="784"/>
                  <a:pt x="1096" y="651"/>
                  <a:pt x="1279" y="534"/>
                </a:cubicBezTo>
                <a:lnTo>
                  <a:pt x="1279" y="534"/>
                </a:lnTo>
                <a:cubicBezTo>
                  <a:pt x="1309" y="515"/>
                  <a:pt x="1341" y="495"/>
                  <a:pt x="1372" y="477"/>
                </a:cubicBezTo>
                <a:lnTo>
                  <a:pt x="1372" y="477"/>
                </a:lnTo>
                <a:cubicBezTo>
                  <a:pt x="1830" y="185"/>
                  <a:pt x="2426" y="0"/>
                  <a:pt x="2947" y="169"/>
                </a:cubicBezTo>
                <a:lnTo>
                  <a:pt x="2947" y="169"/>
                </a:lnTo>
                <a:cubicBezTo>
                  <a:pt x="2979" y="179"/>
                  <a:pt x="3012" y="191"/>
                  <a:pt x="3043" y="204"/>
                </a:cubicBezTo>
                <a:lnTo>
                  <a:pt x="3043" y="204"/>
                </a:lnTo>
                <a:cubicBezTo>
                  <a:pt x="3879"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2" y="4019"/>
                  <a:pt x="3110" y="4032"/>
                </a:cubicBezTo>
                <a:lnTo>
                  <a:pt x="3110" y="4032"/>
                </a:lnTo>
                <a:cubicBezTo>
                  <a:pt x="2715" y="4213"/>
                  <a:pt x="2298" y="4229"/>
                  <a:pt x="1911" y="4129"/>
                </a:cubicBezTo>
                <a:lnTo>
                  <a:pt x="1911" y="4129"/>
                </a:lnTo>
                <a:cubicBezTo>
                  <a:pt x="1875" y="4120"/>
                  <a:pt x="1841" y="4110"/>
                  <a:pt x="1806" y="4099"/>
                </a:cubicBezTo>
                <a:lnTo>
                  <a:pt x="1806" y="4099"/>
                </a:lnTo>
                <a:cubicBezTo>
                  <a:pt x="1347" y="3960"/>
                  <a:pt x="939" y="3707"/>
                  <a:pt x="683" y="3311"/>
                </a:cubicBezTo>
                <a:lnTo>
                  <a:pt x="683" y="3311"/>
                </a:lnTo>
                <a:cubicBezTo>
                  <a:pt x="322" y="2762"/>
                  <a:pt x="0" y="2068"/>
                  <a:pt x="343" y="1461"/>
                </a:cubicBezTo>
                <a:lnTo>
                  <a:pt x="343" y="1461"/>
                </a:lnTo>
                <a:cubicBezTo>
                  <a:pt x="347" y="1451"/>
                  <a:pt x="351" y="1441"/>
                  <a:pt x="356"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4" name="Freeform 177">
            <a:extLst>
              <a:ext uri="{FF2B5EF4-FFF2-40B4-BE49-F238E27FC236}">
                <a16:creationId xmlns:a16="http://schemas.microsoft.com/office/drawing/2014/main" id="{E11C362C-45C8-A573-4758-A2249B5DA6D8}"/>
              </a:ext>
            </a:extLst>
          </p:cNvPr>
          <p:cNvSpPr>
            <a:spLocks noChangeArrowheads="1"/>
          </p:cNvSpPr>
          <p:nvPr/>
        </p:nvSpPr>
        <p:spPr bwMode="auto">
          <a:xfrm>
            <a:off x="3417757" y="2513433"/>
            <a:ext cx="2620590" cy="2619801"/>
          </a:xfrm>
          <a:custGeom>
            <a:avLst/>
            <a:gdLst>
              <a:gd name="T0" fmla="*/ 354 w 4424"/>
              <a:gd name="T1" fmla="*/ 2797 h 4231"/>
              <a:gd name="T2" fmla="*/ 354 w 4424"/>
              <a:gd name="T3" fmla="*/ 2797 h 4231"/>
              <a:gd name="T4" fmla="*/ 577 w 4424"/>
              <a:gd name="T5" fmla="*/ 3124 h 4231"/>
              <a:gd name="T6" fmla="*/ 577 w 4424"/>
              <a:gd name="T7" fmla="*/ 3124 h 4231"/>
              <a:gd name="T8" fmla="*/ 636 w 4424"/>
              <a:gd name="T9" fmla="*/ 3184 h 4231"/>
              <a:gd name="T10" fmla="*/ 636 w 4424"/>
              <a:gd name="T11" fmla="*/ 3184 h 4231"/>
              <a:gd name="T12" fmla="*/ 697 w 4424"/>
              <a:gd name="T13" fmla="*/ 3243 h 4231"/>
              <a:gd name="T14" fmla="*/ 697 w 4424"/>
              <a:gd name="T15" fmla="*/ 3243 h 4231"/>
              <a:gd name="T16" fmla="*/ 773 w 4424"/>
              <a:gd name="T17" fmla="*/ 3310 h 4231"/>
              <a:gd name="T18" fmla="*/ 773 w 4424"/>
              <a:gd name="T19" fmla="*/ 3310 h 4231"/>
              <a:gd name="T20" fmla="*/ 1278 w 4424"/>
              <a:gd name="T21" fmla="*/ 3695 h 4231"/>
              <a:gd name="T22" fmla="*/ 1278 w 4424"/>
              <a:gd name="T23" fmla="*/ 3695 h 4231"/>
              <a:gd name="T24" fmla="*/ 1371 w 4424"/>
              <a:gd name="T25" fmla="*/ 3753 h 4231"/>
              <a:gd name="T26" fmla="*/ 1371 w 4424"/>
              <a:gd name="T27" fmla="*/ 3753 h 4231"/>
              <a:gd name="T28" fmla="*/ 2946 w 4424"/>
              <a:gd name="T29" fmla="*/ 4061 h 4231"/>
              <a:gd name="T30" fmla="*/ 2946 w 4424"/>
              <a:gd name="T31" fmla="*/ 4061 h 4231"/>
              <a:gd name="T32" fmla="*/ 3042 w 4424"/>
              <a:gd name="T33" fmla="*/ 4025 h 4231"/>
              <a:gd name="T34" fmla="*/ 3042 w 4424"/>
              <a:gd name="T35" fmla="*/ 4025 h 4231"/>
              <a:gd name="T36" fmla="*/ 4416 w 4424"/>
              <a:gd name="T37" fmla="*/ 2174 h 4231"/>
              <a:gd name="T38" fmla="*/ 4416 w 4424"/>
              <a:gd name="T39" fmla="*/ 2174 h 4231"/>
              <a:gd name="T40" fmla="*/ 4421 w 4424"/>
              <a:gd name="T41" fmla="*/ 2104 h 4231"/>
              <a:gd name="T42" fmla="*/ 4421 w 4424"/>
              <a:gd name="T43" fmla="*/ 2104 h 4231"/>
              <a:gd name="T44" fmla="*/ 4421 w 4424"/>
              <a:gd name="T45" fmla="*/ 1963 h 4231"/>
              <a:gd name="T46" fmla="*/ 4421 w 4424"/>
              <a:gd name="T47" fmla="*/ 1963 h 4231"/>
              <a:gd name="T48" fmla="*/ 3207 w 4424"/>
              <a:gd name="T49" fmla="*/ 240 h 4231"/>
              <a:gd name="T50" fmla="*/ 3207 w 4424"/>
              <a:gd name="T51" fmla="*/ 240 h 4231"/>
              <a:gd name="T52" fmla="*/ 3108 w 4424"/>
              <a:gd name="T53" fmla="*/ 198 h 4231"/>
              <a:gd name="T54" fmla="*/ 3108 w 4424"/>
              <a:gd name="T55" fmla="*/ 198 h 4231"/>
              <a:gd name="T56" fmla="*/ 1909 w 4424"/>
              <a:gd name="T57" fmla="*/ 101 h 4231"/>
              <a:gd name="T58" fmla="*/ 1909 w 4424"/>
              <a:gd name="T59" fmla="*/ 101 h 4231"/>
              <a:gd name="T60" fmla="*/ 1804 w 4424"/>
              <a:gd name="T61" fmla="*/ 131 h 4231"/>
              <a:gd name="T62" fmla="*/ 1804 w 4424"/>
              <a:gd name="T63" fmla="*/ 131 h 4231"/>
              <a:gd name="T64" fmla="*/ 682 w 4424"/>
              <a:gd name="T65" fmla="*/ 917 h 4231"/>
              <a:gd name="T66" fmla="*/ 682 w 4424"/>
              <a:gd name="T67" fmla="*/ 917 h 4231"/>
              <a:gd name="T68" fmla="*/ 341 w 4424"/>
              <a:gd name="T69" fmla="*/ 2768 h 4231"/>
              <a:gd name="T70" fmla="*/ 341 w 4424"/>
              <a:gd name="T71" fmla="*/ 2768 h 4231"/>
              <a:gd name="T72" fmla="*/ 354 w 4424"/>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1">
                <a:moveTo>
                  <a:pt x="354" y="2797"/>
                </a:moveTo>
                <a:lnTo>
                  <a:pt x="354" y="2797"/>
                </a:lnTo>
                <a:cubicBezTo>
                  <a:pt x="426" y="2909"/>
                  <a:pt x="502" y="3017"/>
                  <a:pt x="577" y="3124"/>
                </a:cubicBezTo>
                <a:lnTo>
                  <a:pt x="577" y="3124"/>
                </a:lnTo>
                <a:cubicBezTo>
                  <a:pt x="596" y="3145"/>
                  <a:pt x="616" y="3165"/>
                  <a:pt x="636" y="3184"/>
                </a:cubicBezTo>
                <a:lnTo>
                  <a:pt x="636" y="3184"/>
                </a:lnTo>
                <a:cubicBezTo>
                  <a:pt x="656" y="3204"/>
                  <a:pt x="676" y="3223"/>
                  <a:pt x="697" y="3243"/>
                </a:cubicBezTo>
                <a:lnTo>
                  <a:pt x="697" y="3243"/>
                </a:lnTo>
                <a:cubicBezTo>
                  <a:pt x="722" y="3266"/>
                  <a:pt x="748" y="3288"/>
                  <a:pt x="773" y="3310"/>
                </a:cubicBezTo>
                <a:lnTo>
                  <a:pt x="773" y="3310"/>
                </a:lnTo>
                <a:cubicBezTo>
                  <a:pt x="924" y="3445"/>
                  <a:pt x="1095" y="3578"/>
                  <a:pt x="1278" y="3695"/>
                </a:cubicBezTo>
                <a:lnTo>
                  <a:pt x="1278" y="3695"/>
                </a:lnTo>
                <a:cubicBezTo>
                  <a:pt x="1308" y="3715"/>
                  <a:pt x="1340" y="3734"/>
                  <a:pt x="1371" y="3753"/>
                </a:cubicBezTo>
                <a:lnTo>
                  <a:pt x="1371" y="3753"/>
                </a:lnTo>
                <a:cubicBezTo>
                  <a:pt x="1829" y="4044"/>
                  <a:pt x="2425" y="4230"/>
                  <a:pt x="2946" y="4061"/>
                </a:cubicBezTo>
                <a:lnTo>
                  <a:pt x="2946" y="4061"/>
                </a:lnTo>
                <a:cubicBezTo>
                  <a:pt x="2978" y="4050"/>
                  <a:pt x="3010" y="4039"/>
                  <a:pt x="3042" y="4025"/>
                </a:cubicBezTo>
                <a:lnTo>
                  <a:pt x="3042" y="4025"/>
                </a:lnTo>
                <a:cubicBezTo>
                  <a:pt x="3879" y="3748"/>
                  <a:pt x="4248" y="2936"/>
                  <a:pt x="4416" y="2174"/>
                </a:cubicBezTo>
                <a:lnTo>
                  <a:pt x="4416" y="2174"/>
                </a:lnTo>
                <a:cubicBezTo>
                  <a:pt x="4418" y="2151"/>
                  <a:pt x="4419" y="2128"/>
                  <a:pt x="4421" y="2104"/>
                </a:cubicBezTo>
                <a:lnTo>
                  <a:pt x="4421" y="2104"/>
                </a:lnTo>
                <a:cubicBezTo>
                  <a:pt x="4423" y="2057"/>
                  <a:pt x="4423" y="2010"/>
                  <a:pt x="4421" y="1963"/>
                </a:cubicBezTo>
                <a:lnTo>
                  <a:pt x="4421" y="1963"/>
                </a:lnTo>
                <a:cubicBezTo>
                  <a:pt x="4391" y="1205"/>
                  <a:pt x="3888" y="548"/>
                  <a:pt x="3207" y="240"/>
                </a:cubicBezTo>
                <a:lnTo>
                  <a:pt x="3207" y="240"/>
                </a:lnTo>
                <a:cubicBezTo>
                  <a:pt x="3174" y="225"/>
                  <a:pt x="3142" y="211"/>
                  <a:pt x="3108" y="198"/>
                </a:cubicBezTo>
                <a:lnTo>
                  <a:pt x="3108" y="198"/>
                </a:lnTo>
                <a:cubicBezTo>
                  <a:pt x="2714" y="17"/>
                  <a:pt x="2297" y="0"/>
                  <a:pt x="1909" y="101"/>
                </a:cubicBezTo>
                <a:lnTo>
                  <a:pt x="1909" y="101"/>
                </a:lnTo>
                <a:cubicBezTo>
                  <a:pt x="1874" y="110"/>
                  <a:pt x="1839" y="120"/>
                  <a:pt x="1804" y="131"/>
                </a:cubicBezTo>
                <a:lnTo>
                  <a:pt x="1804" y="131"/>
                </a:lnTo>
                <a:cubicBezTo>
                  <a:pt x="1346" y="270"/>
                  <a:pt x="938" y="522"/>
                  <a:pt x="682" y="917"/>
                </a:cubicBezTo>
                <a:lnTo>
                  <a:pt x="682" y="917"/>
                </a:lnTo>
                <a:cubicBezTo>
                  <a:pt x="321" y="1467"/>
                  <a:pt x="0" y="2161"/>
                  <a:pt x="341" y="2768"/>
                </a:cubicBezTo>
                <a:lnTo>
                  <a:pt x="341" y="2768"/>
                </a:lnTo>
                <a:cubicBezTo>
                  <a:pt x="346" y="2778"/>
                  <a:pt x="350" y="2787"/>
                  <a:pt x="354"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5" name="Freeform 178">
            <a:extLst>
              <a:ext uri="{FF2B5EF4-FFF2-40B4-BE49-F238E27FC236}">
                <a16:creationId xmlns:a16="http://schemas.microsoft.com/office/drawing/2014/main" id="{C8A2B691-150C-520B-891B-E81FA3FCDDA2}"/>
              </a:ext>
            </a:extLst>
          </p:cNvPr>
          <p:cNvSpPr>
            <a:spLocks noChangeArrowheads="1"/>
          </p:cNvSpPr>
          <p:nvPr/>
        </p:nvSpPr>
        <p:spPr bwMode="auto">
          <a:xfrm>
            <a:off x="3522905" y="2582680"/>
            <a:ext cx="2620592" cy="2619798"/>
          </a:xfrm>
          <a:custGeom>
            <a:avLst/>
            <a:gdLst>
              <a:gd name="T0" fmla="*/ 355 w 4425"/>
              <a:gd name="T1" fmla="*/ 1432 h 4230"/>
              <a:gd name="T2" fmla="*/ 355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3 w 4425"/>
              <a:gd name="T25" fmla="*/ 477 h 4230"/>
              <a:gd name="T26" fmla="*/ 1373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5 w 4425"/>
              <a:gd name="T61" fmla="*/ 4099 h 4230"/>
              <a:gd name="T62" fmla="*/ 1805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9" y="940"/>
                  <a:pt x="774" y="918"/>
                </a:cubicBezTo>
                <a:lnTo>
                  <a:pt x="774" y="918"/>
                </a:lnTo>
                <a:cubicBezTo>
                  <a:pt x="926" y="784"/>
                  <a:pt x="1096" y="651"/>
                  <a:pt x="1279" y="534"/>
                </a:cubicBezTo>
                <a:lnTo>
                  <a:pt x="1279" y="534"/>
                </a:lnTo>
                <a:cubicBezTo>
                  <a:pt x="1310" y="515"/>
                  <a:pt x="1341" y="495"/>
                  <a:pt x="1373" y="477"/>
                </a:cubicBezTo>
                <a:lnTo>
                  <a:pt x="1373" y="477"/>
                </a:lnTo>
                <a:cubicBezTo>
                  <a:pt x="1830" y="185"/>
                  <a:pt x="2426" y="0"/>
                  <a:pt x="2947" y="169"/>
                </a:cubicBezTo>
                <a:lnTo>
                  <a:pt x="2947" y="169"/>
                </a:lnTo>
                <a:cubicBezTo>
                  <a:pt x="2979" y="179"/>
                  <a:pt x="3011" y="191"/>
                  <a:pt x="3043" y="204"/>
                </a:cubicBezTo>
                <a:lnTo>
                  <a:pt x="3043" y="204"/>
                </a:lnTo>
                <a:cubicBezTo>
                  <a:pt x="3880"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3" y="4019"/>
                  <a:pt x="3109" y="4032"/>
                </a:cubicBezTo>
                <a:lnTo>
                  <a:pt x="3109" y="4032"/>
                </a:lnTo>
                <a:cubicBezTo>
                  <a:pt x="2716" y="4213"/>
                  <a:pt x="2298" y="4229"/>
                  <a:pt x="1911" y="4129"/>
                </a:cubicBezTo>
                <a:lnTo>
                  <a:pt x="1911" y="4129"/>
                </a:lnTo>
                <a:cubicBezTo>
                  <a:pt x="1875" y="4120"/>
                  <a:pt x="1840" y="4110"/>
                  <a:pt x="1805" y="4099"/>
                </a:cubicBezTo>
                <a:lnTo>
                  <a:pt x="1805" y="4099"/>
                </a:lnTo>
                <a:cubicBezTo>
                  <a:pt x="1347" y="3960"/>
                  <a:pt x="939" y="3707"/>
                  <a:pt x="683" y="3311"/>
                </a:cubicBezTo>
                <a:lnTo>
                  <a:pt x="683" y="3311"/>
                </a:lnTo>
                <a:cubicBezTo>
                  <a:pt x="323" y="2762"/>
                  <a:pt x="0" y="2068"/>
                  <a:pt x="343" y="1461"/>
                </a:cubicBezTo>
                <a:lnTo>
                  <a:pt x="343" y="1461"/>
                </a:lnTo>
                <a:cubicBezTo>
                  <a:pt x="347" y="1451"/>
                  <a:pt x="351" y="1441"/>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6" name="Freeform 180">
            <a:extLst>
              <a:ext uri="{FF2B5EF4-FFF2-40B4-BE49-F238E27FC236}">
                <a16:creationId xmlns:a16="http://schemas.microsoft.com/office/drawing/2014/main" id="{D635B29E-E79F-55D3-5DE6-B2D1F98F7E45}"/>
              </a:ext>
            </a:extLst>
          </p:cNvPr>
          <p:cNvSpPr>
            <a:spLocks noChangeArrowheads="1"/>
          </p:cNvSpPr>
          <p:nvPr/>
        </p:nvSpPr>
        <p:spPr bwMode="auto">
          <a:xfrm>
            <a:off x="9032286" y="2466673"/>
            <a:ext cx="2620592" cy="2619801"/>
          </a:xfrm>
          <a:custGeom>
            <a:avLst/>
            <a:gdLst>
              <a:gd name="T0" fmla="*/ 355 w 4424"/>
              <a:gd name="T1" fmla="*/ 2797 h 4230"/>
              <a:gd name="T2" fmla="*/ 355 w 4424"/>
              <a:gd name="T3" fmla="*/ 2797 h 4230"/>
              <a:gd name="T4" fmla="*/ 579 w 4424"/>
              <a:gd name="T5" fmla="*/ 3123 h 4230"/>
              <a:gd name="T6" fmla="*/ 579 w 4424"/>
              <a:gd name="T7" fmla="*/ 3123 h 4230"/>
              <a:gd name="T8" fmla="*/ 637 w 4424"/>
              <a:gd name="T9" fmla="*/ 3184 h 4230"/>
              <a:gd name="T10" fmla="*/ 637 w 4424"/>
              <a:gd name="T11" fmla="*/ 3184 h 4230"/>
              <a:gd name="T12" fmla="*/ 698 w 4424"/>
              <a:gd name="T13" fmla="*/ 3243 h 4230"/>
              <a:gd name="T14" fmla="*/ 698 w 4424"/>
              <a:gd name="T15" fmla="*/ 3243 h 4230"/>
              <a:gd name="T16" fmla="*/ 774 w 4424"/>
              <a:gd name="T17" fmla="*/ 3310 h 4230"/>
              <a:gd name="T18" fmla="*/ 774 w 4424"/>
              <a:gd name="T19" fmla="*/ 3310 h 4230"/>
              <a:gd name="T20" fmla="*/ 1279 w 4424"/>
              <a:gd name="T21" fmla="*/ 3695 h 4230"/>
              <a:gd name="T22" fmla="*/ 1279 w 4424"/>
              <a:gd name="T23" fmla="*/ 3695 h 4230"/>
              <a:gd name="T24" fmla="*/ 1372 w 4424"/>
              <a:gd name="T25" fmla="*/ 3752 h 4230"/>
              <a:gd name="T26" fmla="*/ 1372 w 4424"/>
              <a:gd name="T27" fmla="*/ 3752 h 4230"/>
              <a:gd name="T28" fmla="*/ 2947 w 4424"/>
              <a:gd name="T29" fmla="*/ 4061 h 4230"/>
              <a:gd name="T30" fmla="*/ 2947 w 4424"/>
              <a:gd name="T31" fmla="*/ 4061 h 4230"/>
              <a:gd name="T32" fmla="*/ 3043 w 4424"/>
              <a:gd name="T33" fmla="*/ 4025 h 4230"/>
              <a:gd name="T34" fmla="*/ 3043 w 4424"/>
              <a:gd name="T35" fmla="*/ 4025 h 4230"/>
              <a:gd name="T36" fmla="*/ 4417 w 4424"/>
              <a:gd name="T37" fmla="*/ 2174 h 4230"/>
              <a:gd name="T38" fmla="*/ 4417 w 4424"/>
              <a:gd name="T39" fmla="*/ 2174 h 4230"/>
              <a:gd name="T40" fmla="*/ 4422 w 4424"/>
              <a:gd name="T41" fmla="*/ 2104 h 4230"/>
              <a:gd name="T42" fmla="*/ 4422 w 4424"/>
              <a:gd name="T43" fmla="*/ 2104 h 4230"/>
              <a:gd name="T44" fmla="*/ 4422 w 4424"/>
              <a:gd name="T45" fmla="*/ 1963 h 4230"/>
              <a:gd name="T46" fmla="*/ 4422 w 4424"/>
              <a:gd name="T47" fmla="*/ 1963 h 4230"/>
              <a:gd name="T48" fmla="*/ 3208 w 4424"/>
              <a:gd name="T49" fmla="*/ 240 h 4230"/>
              <a:gd name="T50" fmla="*/ 3208 w 4424"/>
              <a:gd name="T51" fmla="*/ 240 h 4230"/>
              <a:gd name="T52" fmla="*/ 3109 w 4424"/>
              <a:gd name="T53" fmla="*/ 197 h 4230"/>
              <a:gd name="T54" fmla="*/ 3109 w 4424"/>
              <a:gd name="T55" fmla="*/ 197 h 4230"/>
              <a:gd name="T56" fmla="*/ 1911 w 4424"/>
              <a:gd name="T57" fmla="*/ 101 h 4230"/>
              <a:gd name="T58" fmla="*/ 1911 w 4424"/>
              <a:gd name="T59" fmla="*/ 101 h 4230"/>
              <a:gd name="T60" fmla="*/ 1805 w 4424"/>
              <a:gd name="T61" fmla="*/ 131 h 4230"/>
              <a:gd name="T62" fmla="*/ 1805 w 4424"/>
              <a:gd name="T63" fmla="*/ 131 h 4230"/>
              <a:gd name="T64" fmla="*/ 683 w 4424"/>
              <a:gd name="T65" fmla="*/ 919 h 4230"/>
              <a:gd name="T66" fmla="*/ 683 w 4424"/>
              <a:gd name="T67" fmla="*/ 919 h 4230"/>
              <a:gd name="T68" fmla="*/ 342 w 4424"/>
              <a:gd name="T69" fmla="*/ 2767 h 4230"/>
              <a:gd name="T70" fmla="*/ 342 w 4424"/>
              <a:gd name="T71" fmla="*/ 2767 h 4230"/>
              <a:gd name="T72" fmla="*/ 355 w 4424"/>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0">
                <a:moveTo>
                  <a:pt x="355" y="2797"/>
                </a:moveTo>
                <a:lnTo>
                  <a:pt x="355" y="2797"/>
                </a:lnTo>
                <a:cubicBezTo>
                  <a:pt x="427" y="2909"/>
                  <a:pt x="503" y="3017"/>
                  <a:pt x="579" y="3123"/>
                </a:cubicBezTo>
                <a:lnTo>
                  <a:pt x="579" y="3123"/>
                </a:lnTo>
                <a:cubicBezTo>
                  <a:pt x="597" y="3144"/>
                  <a:pt x="616" y="3164"/>
                  <a:pt x="637" y="3184"/>
                </a:cubicBezTo>
                <a:lnTo>
                  <a:pt x="637" y="3184"/>
                </a:lnTo>
                <a:cubicBezTo>
                  <a:pt x="657" y="3204"/>
                  <a:pt x="677" y="3224"/>
                  <a:pt x="698" y="3243"/>
                </a:cubicBezTo>
                <a:lnTo>
                  <a:pt x="698" y="3243"/>
                </a:lnTo>
                <a:cubicBezTo>
                  <a:pt x="723" y="3266"/>
                  <a:pt x="749" y="3288"/>
                  <a:pt x="774" y="3310"/>
                </a:cubicBezTo>
                <a:lnTo>
                  <a:pt x="774" y="3310"/>
                </a:lnTo>
                <a:cubicBezTo>
                  <a:pt x="925" y="3444"/>
                  <a:pt x="1096" y="3578"/>
                  <a:pt x="1279" y="3695"/>
                </a:cubicBezTo>
                <a:lnTo>
                  <a:pt x="1279" y="3695"/>
                </a:lnTo>
                <a:cubicBezTo>
                  <a:pt x="1310" y="3715"/>
                  <a:pt x="1341" y="3734"/>
                  <a:pt x="1372" y="3752"/>
                </a:cubicBezTo>
                <a:lnTo>
                  <a:pt x="1372" y="3752"/>
                </a:lnTo>
                <a:cubicBezTo>
                  <a:pt x="1830" y="4044"/>
                  <a:pt x="2425" y="4229"/>
                  <a:pt x="2947" y="4061"/>
                </a:cubicBezTo>
                <a:lnTo>
                  <a:pt x="2947" y="4061"/>
                </a:lnTo>
                <a:cubicBezTo>
                  <a:pt x="2979" y="4050"/>
                  <a:pt x="3011" y="4038"/>
                  <a:pt x="3043" y="4025"/>
                </a:cubicBezTo>
                <a:lnTo>
                  <a:pt x="3043" y="4025"/>
                </a:lnTo>
                <a:cubicBezTo>
                  <a:pt x="3880" y="3747"/>
                  <a:pt x="4250" y="2936"/>
                  <a:pt x="4417" y="2174"/>
                </a:cubicBezTo>
                <a:lnTo>
                  <a:pt x="4417" y="2174"/>
                </a:lnTo>
                <a:cubicBezTo>
                  <a:pt x="4419" y="2150"/>
                  <a:pt x="4421" y="2127"/>
                  <a:pt x="4422" y="2104"/>
                </a:cubicBezTo>
                <a:lnTo>
                  <a:pt x="4422" y="2104"/>
                </a:lnTo>
                <a:cubicBezTo>
                  <a:pt x="4423" y="2057"/>
                  <a:pt x="4423"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9" y="0"/>
                  <a:pt x="1911" y="101"/>
                </a:cubicBezTo>
                <a:lnTo>
                  <a:pt x="1911" y="101"/>
                </a:lnTo>
                <a:cubicBezTo>
                  <a:pt x="1875" y="110"/>
                  <a:pt x="1840" y="120"/>
                  <a:pt x="1805" y="131"/>
                </a:cubicBezTo>
                <a:lnTo>
                  <a:pt x="1805" y="131"/>
                </a:lnTo>
                <a:cubicBezTo>
                  <a:pt x="1347" y="270"/>
                  <a:pt x="939" y="522"/>
                  <a:pt x="683" y="919"/>
                </a:cubicBezTo>
                <a:lnTo>
                  <a:pt x="683" y="919"/>
                </a:lnTo>
                <a:cubicBezTo>
                  <a:pt x="322" y="1468"/>
                  <a:pt x="0" y="2161"/>
                  <a:pt x="342" y="2767"/>
                </a:cubicBezTo>
                <a:lnTo>
                  <a:pt x="342"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7" name="Freeform 181">
            <a:extLst>
              <a:ext uri="{FF2B5EF4-FFF2-40B4-BE49-F238E27FC236}">
                <a16:creationId xmlns:a16="http://schemas.microsoft.com/office/drawing/2014/main" id="{D0D0F2FD-497C-E316-884D-F5785A4C9D30}"/>
              </a:ext>
            </a:extLst>
          </p:cNvPr>
          <p:cNvSpPr>
            <a:spLocks noChangeArrowheads="1"/>
          </p:cNvSpPr>
          <p:nvPr/>
        </p:nvSpPr>
        <p:spPr bwMode="auto">
          <a:xfrm>
            <a:off x="9137436" y="2535919"/>
            <a:ext cx="2620590" cy="2619798"/>
          </a:xfrm>
          <a:custGeom>
            <a:avLst/>
            <a:gdLst>
              <a:gd name="T0" fmla="*/ 355 w 4424"/>
              <a:gd name="T1" fmla="*/ 1432 h 4230"/>
              <a:gd name="T2" fmla="*/ 355 w 4424"/>
              <a:gd name="T3" fmla="*/ 1432 h 4230"/>
              <a:gd name="T4" fmla="*/ 579 w 4424"/>
              <a:gd name="T5" fmla="*/ 1106 h 4230"/>
              <a:gd name="T6" fmla="*/ 579 w 4424"/>
              <a:gd name="T7" fmla="*/ 1106 h 4230"/>
              <a:gd name="T8" fmla="*/ 637 w 4424"/>
              <a:gd name="T9" fmla="*/ 1045 h 4230"/>
              <a:gd name="T10" fmla="*/ 637 w 4424"/>
              <a:gd name="T11" fmla="*/ 1045 h 4230"/>
              <a:gd name="T12" fmla="*/ 698 w 4424"/>
              <a:gd name="T13" fmla="*/ 986 h 4230"/>
              <a:gd name="T14" fmla="*/ 698 w 4424"/>
              <a:gd name="T15" fmla="*/ 986 h 4230"/>
              <a:gd name="T16" fmla="*/ 774 w 4424"/>
              <a:gd name="T17" fmla="*/ 919 h 4230"/>
              <a:gd name="T18" fmla="*/ 774 w 4424"/>
              <a:gd name="T19" fmla="*/ 919 h 4230"/>
              <a:gd name="T20" fmla="*/ 1280 w 4424"/>
              <a:gd name="T21" fmla="*/ 534 h 4230"/>
              <a:gd name="T22" fmla="*/ 1280 w 4424"/>
              <a:gd name="T23" fmla="*/ 534 h 4230"/>
              <a:gd name="T24" fmla="*/ 1373 w 4424"/>
              <a:gd name="T25" fmla="*/ 477 h 4230"/>
              <a:gd name="T26" fmla="*/ 1373 w 4424"/>
              <a:gd name="T27" fmla="*/ 477 h 4230"/>
              <a:gd name="T28" fmla="*/ 2947 w 4424"/>
              <a:gd name="T29" fmla="*/ 168 h 4230"/>
              <a:gd name="T30" fmla="*/ 2947 w 4424"/>
              <a:gd name="T31" fmla="*/ 168 h 4230"/>
              <a:gd name="T32" fmla="*/ 3043 w 4424"/>
              <a:gd name="T33" fmla="*/ 204 h 4230"/>
              <a:gd name="T34" fmla="*/ 3043 w 4424"/>
              <a:gd name="T35" fmla="*/ 204 h 4230"/>
              <a:gd name="T36" fmla="*/ 4417 w 4424"/>
              <a:gd name="T37" fmla="*/ 2055 h 4230"/>
              <a:gd name="T38" fmla="*/ 4417 w 4424"/>
              <a:gd name="T39" fmla="*/ 2055 h 4230"/>
              <a:gd name="T40" fmla="*/ 4422 w 4424"/>
              <a:gd name="T41" fmla="*/ 2124 h 4230"/>
              <a:gd name="T42" fmla="*/ 4422 w 4424"/>
              <a:gd name="T43" fmla="*/ 2124 h 4230"/>
              <a:gd name="T44" fmla="*/ 4422 w 4424"/>
              <a:gd name="T45" fmla="*/ 2265 h 4230"/>
              <a:gd name="T46" fmla="*/ 4422 w 4424"/>
              <a:gd name="T47" fmla="*/ 2265 h 4230"/>
              <a:gd name="T48" fmla="*/ 3208 w 4424"/>
              <a:gd name="T49" fmla="*/ 3990 h 4230"/>
              <a:gd name="T50" fmla="*/ 3208 w 4424"/>
              <a:gd name="T51" fmla="*/ 3990 h 4230"/>
              <a:gd name="T52" fmla="*/ 3109 w 4424"/>
              <a:gd name="T53" fmla="*/ 4032 h 4230"/>
              <a:gd name="T54" fmla="*/ 3109 w 4424"/>
              <a:gd name="T55" fmla="*/ 4032 h 4230"/>
              <a:gd name="T56" fmla="*/ 1911 w 4424"/>
              <a:gd name="T57" fmla="*/ 4129 h 4230"/>
              <a:gd name="T58" fmla="*/ 1911 w 4424"/>
              <a:gd name="T59" fmla="*/ 4129 h 4230"/>
              <a:gd name="T60" fmla="*/ 1805 w 4424"/>
              <a:gd name="T61" fmla="*/ 4098 h 4230"/>
              <a:gd name="T62" fmla="*/ 1805 w 4424"/>
              <a:gd name="T63" fmla="*/ 4098 h 4230"/>
              <a:gd name="T64" fmla="*/ 683 w 4424"/>
              <a:gd name="T65" fmla="*/ 3311 h 4230"/>
              <a:gd name="T66" fmla="*/ 683 w 4424"/>
              <a:gd name="T67" fmla="*/ 3311 h 4230"/>
              <a:gd name="T68" fmla="*/ 342 w 4424"/>
              <a:gd name="T69" fmla="*/ 1462 h 4230"/>
              <a:gd name="T70" fmla="*/ 342 w 4424"/>
              <a:gd name="T71" fmla="*/ 1462 h 4230"/>
              <a:gd name="T72" fmla="*/ 355 w 4424"/>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9" y="941"/>
                  <a:pt x="774" y="919"/>
                </a:cubicBezTo>
                <a:lnTo>
                  <a:pt x="774" y="919"/>
                </a:lnTo>
                <a:cubicBezTo>
                  <a:pt x="925" y="785"/>
                  <a:pt x="1096" y="651"/>
                  <a:pt x="1280" y="534"/>
                </a:cubicBezTo>
                <a:lnTo>
                  <a:pt x="1280" y="534"/>
                </a:lnTo>
                <a:cubicBezTo>
                  <a:pt x="1310" y="514"/>
                  <a:pt x="1341" y="496"/>
                  <a:pt x="1373" y="477"/>
                </a:cubicBezTo>
                <a:lnTo>
                  <a:pt x="1373" y="477"/>
                </a:lnTo>
                <a:cubicBezTo>
                  <a:pt x="1830" y="185"/>
                  <a:pt x="2425" y="0"/>
                  <a:pt x="2947" y="168"/>
                </a:cubicBezTo>
                <a:lnTo>
                  <a:pt x="2947" y="168"/>
                </a:lnTo>
                <a:cubicBezTo>
                  <a:pt x="2979" y="179"/>
                  <a:pt x="3011" y="191"/>
                  <a:pt x="3043" y="204"/>
                </a:cubicBezTo>
                <a:lnTo>
                  <a:pt x="3043" y="204"/>
                </a:lnTo>
                <a:cubicBezTo>
                  <a:pt x="3880" y="482"/>
                  <a:pt x="4250" y="1293"/>
                  <a:pt x="4417" y="2055"/>
                </a:cubicBezTo>
                <a:lnTo>
                  <a:pt x="4417" y="2055"/>
                </a:lnTo>
                <a:cubicBezTo>
                  <a:pt x="4419" y="2078"/>
                  <a:pt x="4421" y="2101"/>
                  <a:pt x="4422" y="2124"/>
                </a:cubicBezTo>
                <a:lnTo>
                  <a:pt x="4422" y="2124"/>
                </a:lnTo>
                <a:cubicBezTo>
                  <a:pt x="4423" y="2171"/>
                  <a:pt x="4423"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6" y="4212"/>
                  <a:pt x="2299" y="4229"/>
                  <a:pt x="1911" y="4129"/>
                </a:cubicBezTo>
                <a:lnTo>
                  <a:pt x="1911" y="4129"/>
                </a:lnTo>
                <a:cubicBezTo>
                  <a:pt x="1875" y="4120"/>
                  <a:pt x="1840" y="4109"/>
                  <a:pt x="1805" y="4098"/>
                </a:cubicBezTo>
                <a:lnTo>
                  <a:pt x="1805" y="4098"/>
                </a:lnTo>
                <a:cubicBezTo>
                  <a:pt x="1347" y="3960"/>
                  <a:pt x="939" y="3708"/>
                  <a:pt x="683" y="3311"/>
                </a:cubicBezTo>
                <a:lnTo>
                  <a:pt x="683" y="3311"/>
                </a:lnTo>
                <a:cubicBezTo>
                  <a:pt x="322" y="2761"/>
                  <a:pt x="0" y="2068"/>
                  <a:pt x="342" y="1462"/>
                </a:cubicBezTo>
                <a:lnTo>
                  <a:pt x="342"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8" name="Freeform 170">
            <a:extLst>
              <a:ext uri="{FF2B5EF4-FFF2-40B4-BE49-F238E27FC236}">
                <a16:creationId xmlns:a16="http://schemas.microsoft.com/office/drawing/2014/main" id="{88C8B4E0-703F-F486-1EEE-E384C2BF0475}"/>
              </a:ext>
            </a:extLst>
          </p:cNvPr>
          <p:cNvSpPr>
            <a:spLocks noChangeArrowheads="1"/>
          </p:cNvSpPr>
          <p:nvPr/>
        </p:nvSpPr>
        <p:spPr bwMode="auto">
          <a:xfrm>
            <a:off x="744592" y="2530456"/>
            <a:ext cx="2620590" cy="2619798"/>
          </a:xfrm>
          <a:custGeom>
            <a:avLst/>
            <a:gdLst>
              <a:gd name="T0" fmla="*/ 4065 w 4422"/>
              <a:gd name="T1" fmla="*/ 2794 h 4227"/>
              <a:gd name="T2" fmla="*/ 4065 w 4422"/>
              <a:gd name="T3" fmla="*/ 2794 h 4227"/>
              <a:gd name="T4" fmla="*/ 3842 w 4422"/>
              <a:gd name="T5" fmla="*/ 3121 h 4227"/>
              <a:gd name="T6" fmla="*/ 3842 w 4422"/>
              <a:gd name="T7" fmla="*/ 3121 h 4227"/>
              <a:gd name="T8" fmla="*/ 3785 w 4422"/>
              <a:gd name="T9" fmla="*/ 3181 h 4227"/>
              <a:gd name="T10" fmla="*/ 3785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8 h 4227"/>
              <a:gd name="T30" fmla="*/ 1476 w 4422"/>
              <a:gd name="T31" fmla="*/ 4058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1 h 4227"/>
              <a:gd name="T46" fmla="*/ 2 w 4422"/>
              <a:gd name="T47" fmla="*/ 1961 h 4227"/>
              <a:gd name="T48" fmla="*/ 1215 w 4422"/>
              <a:gd name="T49" fmla="*/ 239 h 4227"/>
              <a:gd name="T50" fmla="*/ 1215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6 h 4227"/>
              <a:gd name="T66" fmla="*/ 3738 w 4422"/>
              <a:gd name="T67" fmla="*/ 916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3" y="2907"/>
                  <a:pt x="3918" y="3014"/>
                  <a:pt x="3842" y="3121"/>
                </a:cubicBezTo>
                <a:lnTo>
                  <a:pt x="3842" y="3121"/>
                </a:lnTo>
                <a:cubicBezTo>
                  <a:pt x="3824" y="3142"/>
                  <a:pt x="3804" y="3162"/>
                  <a:pt x="3785" y="3181"/>
                </a:cubicBezTo>
                <a:lnTo>
                  <a:pt x="3785" y="3181"/>
                </a:lnTo>
                <a:cubicBezTo>
                  <a:pt x="3764" y="3202"/>
                  <a:pt x="3744" y="3221"/>
                  <a:pt x="3723" y="3240"/>
                </a:cubicBezTo>
                <a:lnTo>
                  <a:pt x="3723" y="3240"/>
                </a:lnTo>
                <a:cubicBezTo>
                  <a:pt x="3698" y="3263"/>
                  <a:pt x="3672" y="3286"/>
                  <a:pt x="3647" y="3307"/>
                </a:cubicBezTo>
                <a:lnTo>
                  <a:pt x="3647" y="3307"/>
                </a:lnTo>
                <a:cubicBezTo>
                  <a:pt x="3496" y="3442"/>
                  <a:pt x="3325"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1"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1" y="2159"/>
                  <a:pt x="4078" y="2765"/>
                </a:cubicBezTo>
                <a:lnTo>
                  <a:pt x="4078" y="2765"/>
                </a:lnTo>
                <a:cubicBezTo>
                  <a:pt x="4074" y="2775"/>
                  <a:pt x="4069" y="2785"/>
                  <a:pt x="4065" y="2794"/>
                </a:cubicBezTo>
              </a:path>
            </a:pathLst>
          </a:custGeom>
          <a:solidFill>
            <a:srgbClr val="75A94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9" name="Freeform 176">
            <a:extLst>
              <a:ext uri="{FF2B5EF4-FFF2-40B4-BE49-F238E27FC236}">
                <a16:creationId xmlns:a16="http://schemas.microsoft.com/office/drawing/2014/main" id="{43CBFCA7-15CD-244F-8CD2-8EE62CDD164E}"/>
              </a:ext>
            </a:extLst>
          </p:cNvPr>
          <p:cNvSpPr>
            <a:spLocks noChangeArrowheads="1"/>
          </p:cNvSpPr>
          <p:nvPr/>
        </p:nvSpPr>
        <p:spPr bwMode="auto">
          <a:xfrm>
            <a:off x="3587022" y="2567292"/>
            <a:ext cx="2620590" cy="2619798"/>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8 h 4227"/>
              <a:gd name="T30" fmla="*/ 1476 w 4421"/>
              <a:gd name="T31" fmla="*/ 4058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1 h 4227"/>
              <a:gd name="T46" fmla="*/ 2 w 4421"/>
              <a:gd name="T47" fmla="*/ 1961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6 h 4227"/>
              <a:gd name="T66" fmla="*/ 3738 w 4421"/>
              <a:gd name="T67" fmla="*/ 916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7"/>
                  <a:pt x="3918" y="3014"/>
                  <a:pt x="3842" y="3121"/>
                </a:cubicBezTo>
                <a:lnTo>
                  <a:pt x="3842" y="3121"/>
                </a:lnTo>
                <a:cubicBezTo>
                  <a:pt x="3824" y="3142"/>
                  <a:pt x="3804" y="3162"/>
                  <a:pt x="3784" y="3181"/>
                </a:cubicBezTo>
                <a:lnTo>
                  <a:pt x="3784" y="3181"/>
                </a:lnTo>
                <a:cubicBezTo>
                  <a:pt x="3764" y="3202"/>
                  <a:pt x="3744" y="3221"/>
                  <a:pt x="3723" y="3240"/>
                </a:cubicBezTo>
                <a:lnTo>
                  <a:pt x="3723" y="3240"/>
                </a:lnTo>
                <a:cubicBezTo>
                  <a:pt x="3698" y="3263"/>
                  <a:pt x="3673" y="3286"/>
                  <a:pt x="3647" y="3307"/>
                </a:cubicBezTo>
                <a:lnTo>
                  <a:pt x="3647" y="3307"/>
                </a:lnTo>
                <a:cubicBezTo>
                  <a:pt x="3496" y="3442"/>
                  <a:pt x="3326"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0" y="2159"/>
                  <a:pt x="4078" y="2765"/>
                </a:cubicBezTo>
                <a:lnTo>
                  <a:pt x="4078" y="2765"/>
                </a:lnTo>
                <a:cubicBezTo>
                  <a:pt x="4074" y="2775"/>
                  <a:pt x="4070" y="2785"/>
                  <a:pt x="4065" y="2794"/>
                </a:cubicBezTo>
              </a:path>
            </a:pathLst>
          </a:custGeom>
          <a:solidFill>
            <a:srgbClr val="3DB0B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0" name="Freeform 179">
            <a:extLst>
              <a:ext uri="{FF2B5EF4-FFF2-40B4-BE49-F238E27FC236}">
                <a16:creationId xmlns:a16="http://schemas.microsoft.com/office/drawing/2014/main" id="{1A1B1237-026F-3D7F-056D-A9561F27222E}"/>
              </a:ext>
            </a:extLst>
          </p:cNvPr>
          <p:cNvSpPr>
            <a:spLocks noChangeArrowheads="1"/>
          </p:cNvSpPr>
          <p:nvPr/>
        </p:nvSpPr>
        <p:spPr bwMode="auto">
          <a:xfrm>
            <a:off x="9249039" y="2442405"/>
            <a:ext cx="2620590" cy="2619798"/>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7 h 4227"/>
              <a:gd name="T30" fmla="*/ 1476 w 4421"/>
              <a:gd name="T31" fmla="*/ 4057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0 h 4227"/>
              <a:gd name="T46" fmla="*/ 2 w 4421"/>
              <a:gd name="T47" fmla="*/ 1960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7 h 4227"/>
              <a:gd name="T66" fmla="*/ 3738 w 4421"/>
              <a:gd name="T67" fmla="*/ 917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6"/>
                  <a:pt x="3918" y="3015"/>
                  <a:pt x="3842" y="3121"/>
                </a:cubicBezTo>
                <a:lnTo>
                  <a:pt x="3842" y="3121"/>
                </a:lnTo>
                <a:cubicBezTo>
                  <a:pt x="3824" y="3142"/>
                  <a:pt x="3805"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1" y="3712"/>
                  <a:pt x="3081" y="3731"/>
                  <a:pt x="3049" y="3750"/>
                </a:cubicBezTo>
                <a:lnTo>
                  <a:pt x="3049" y="3750"/>
                </a:lnTo>
                <a:cubicBezTo>
                  <a:pt x="2592" y="4041"/>
                  <a:pt x="1997" y="4226"/>
                  <a:pt x="1476" y="4057"/>
                </a:cubicBezTo>
                <a:lnTo>
                  <a:pt x="1476" y="4057"/>
                </a:lnTo>
                <a:cubicBezTo>
                  <a:pt x="1443" y="4047"/>
                  <a:pt x="1411" y="4035"/>
                  <a:pt x="1379" y="4022"/>
                </a:cubicBezTo>
                <a:lnTo>
                  <a:pt x="1379" y="4022"/>
                </a:lnTo>
                <a:cubicBezTo>
                  <a:pt x="544" y="3744"/>
                  <a:pt x="173"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09"/>
                  <a:pt x="2581" y="119"/>
                  <a:pt x="2616" y="130"/>
                </a:cubicBezTo>
                <a:lnTo>
                  <a:pt x="2616" y="130"/>
                </a:lnTo>
                <a:cubicBezTo>
                  <a:pt x="3074" y="268"/>
                  <a:pt x="3482" y="521"/>
                  <a:pt x="3738" y="917"/>
                </a:cubicBezTo>
                <a:lnTo>
                  <a:pt x="3738" y="917"/>
                </a:lnTo>
                <a:cubicBezTo>
                  <a:pt x="4098" y="1467"/>
                  <a:pt x="4420" y="2159"/>
                  <a:pt x="4078" y="2765"/>
                </a:cubicBezTo>
                <a:lnTo>
                  <a:pt x="4078" y="2765"/>
                </a:lnTo>
                <a:cubicBezTo>
                  <a:pt x="4074" y="2775"/>
                  <a:pt x="4070" y="2785"/>
                  <a:pt x="4065" y="2794"/>
                </a:cubicBezTo>
              </a:path>
            </a:pathLst>
          </a:custGeom>
          <a:solidFill>
            <a:srgbClr val="9FDADF"/>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1" name="CuadroTexto 553">
            <a:extLst>
              <a:ext uri="{FF2B5EF4-FFF2-40B4-BE49-F238E27FC236}">
                <a16:creationId xmlns:a16="http://schemas.microsoft.com/office/drawing/2014/main" id="{6A02920E-44CB-B952-302A-AFA5145DFD50}"/>
              </a:ext>
            </a:extLst>
          </p:cNvPr>
          <p:cNvSpPr txBox="1"/>
          <p:nvPr/>
        </p:nvSpPr>
        <p:spPr>
          <a:xfrm>
            <a:off x="855599" y="3246774"/>
            <a:ext cx="2306600" cy="1200329"/>
          </a:xfrm>
          <a:prstGeom prst="rect">
            <a:avLst/>
          </a:prstGeom>
          <a:noFill/>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Ekologické toky v krajinné mozaice</a:t>
            </a:r>
          </a:p>
        </p:txBody>
      </p:sp>
      <p:sp>
        <p:nvSpPr>
          <p:cNvPr id="12" name="CuadroTexto 553">
            <a:extLst>
              <a:ext uri="{FF2B5EF4-FFF2-40B4-BE49-F238E27FC236}">
                <a16:creationId xmlns:a16="http://schemas.microsoft.com/office/drawing/2014/main" id="{E32EA209-1C8A-1A5A-6A3C-FFCA74326F28}"/>
              </a:ext>
            </a:extLst>
          </p:cNvPr>
          <p:cNvSpPr txBox="1"/>
          <p:nvPr/>
        </p:nvSpPr>
        <p:spPr>
          <a:xfrm>
            <a:off x="3814016" y="3223168"/>
            <a:ext cx="2064752" cy="1200329"/>
          </a:xfrm>
          <a:prstGeom prst="rect">
            <a:avLst/>
          </a:prstGeom>
          <a:noFill/>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Využití půdy a změna půdního pokryvu</a:t>
            </a:r>
          </a:p>
        </p:txBody>
      </p:sp>
      <p:sp>
        <p:nvSpPr>
          <p:cNvPr id="13" name="CuadroTexto 553">
            <a:extLst>
              <a:ext uri="{FF2B5EF4-FFF2-40B4-BE49-F238E27FC236}">
                <a16:creationId xmlns:a16="http://schemas.microsoft.com/office/drawing/2014/main" id="{A3B93558-EB43-7D5D-04D3-2CEE21255A2D}"/>
              </a:ext>
            </a:extLst>
          </p:cNvPr>
          <p:cNvSpPr txBox="1"/>
          <p:nvPr/>
        </p:nvSpPr>
        <p:spPr>
          <a:xfrm>
            <a:off x="9336488" y="3157869"/>
            <a:ext cx="2382144" cy="1446550"/>
          </a:xfrm>
          <a:prstGeom prst="rect">
            <a:avLst/>
          </a:prstGeom>
          <a:noFill/>
          <a:ln>
            <a:noFill/>
          </a:ln>
        </p:spPr>
        <p:txBody>
          <a:bodyPr wrap="square" rtlCol="0">
            <a:spAutoFit/>
          </a:bodyPr>
          <a:lstStyle/>
          <a:p>
            <a:pPr algn="ctr"/>
            <a:r>
              <a:rPr lang="en-US" sz="2200" b="1" i="0" dirty="0">
                <a:solidFill>
                  <a:srgbClr val="000000"/>
                </a:solidFill>
                <a:effectLst/>
                <a:latin typeface="Söhne"/>
              </a:rPr>
              <a:t>Úloha lidských vlivů na krajinnou rozmanitost</a:t>
            </a:r>
          </a:p>
        </p:txBody>
      </p:sp>
      <p:sp>
        <p:nvSpPr>
          <p:cNvPr id="14" name="Freeform 174">
            <a:extLst>
              <a:ext uri="{FF2B5EF4-FFF2-40B4-BE49-F238E27FC236}">
                <a16:creationId xmlns:a16="http://schemas.microsoft.com/office/drawing/2014/main" id="{F0639D05-5EC3-9A48-4D1F-A8F5A1F2E4F3}"/>
              </a:ext>
            </a:extLst>
          </p:cNvPr>
          <p:cNvSpPr>
            <a:spLocks noChangeArrowheads="1"/>
          </p:cNvSpPr>
          <p:nvPr/>
        </p:nvSpPr>
        <p:spPr bwMode="auto">
          <a:xfrm>
            <a:off x="6293905" y="2460819"/>
            <a:ext cx="2620592" cy="2619801"/>
          </a:xfrm>
          <a:custGeom>
            <a:avLst/>
            <a:gdLst>
              <a:gd name="T0" fmla="*/ 355 w 4425"/>
              <a:gd name="T1" fmla="*/ 2797 h 4230"/>
              <a:gd name="T2" fmla="*/ 355 w 4425"/>
              <a:gd name="T3" fmla="*/ 2797 h 4230"/>
              <a:gd name="T4" fmla="*/ 579 w 4425"/>
              <a:gd name="T5" fmla="*/ 3123 h 4230"/>
              <a:gd name="T6" fmla="*/ 579 w 4425"/>
              <a:gd name="T7" fmla="*/ 3123 h 4230"/>
              <a:gd name="T8" fmla="*/ 637 w 4425"/>
              <a:gd name="T9" fmla="*/ 3184 h 4230"/>
              <a:gd name="T10" fmla="*/ 637 w 4425"/>
              <a:gd name="T11" fmla="*/ 3184 h 4230"/>
              <a:gd name="T12" fmla="*/ 698 w 4425"/>
              <a:gd name="T13" fmla="*/ 3243 h 4230"/>
              <a:gd name="T14" fmla="*/ 698 w 4425"/>
              <a:gd name="T15" fmla="*/ 3243 h 4230"/>
              <a:gd name="T16" fmla="*/ 774 w 4425"/>
              <a:gd name="T17" fmla="*/ 3310 h 4230"/>
              <a:gd name="T18" fmla="*/ 774 w 4425"/>
              <a:gd name="T19" fmla="*/ 3310 h 4230"/>
              <a:gd name="T20" fmla="*/ 1279 w 4425"/>
              <a:gd name="T21" fmla="*/ 3695 h 4230"/>
              <a:gd name="T22" fmla="*/ 1279 w 4425"/>
              <a:gd name="T23" fmla="*/ 3695 h 4230"/>
              <a:gd name="T24" fmla="*/ 1372 w 4425"/>
              <a:gd name="T25" fmla="*/ 3752 h 4230"/>
              <a:gd name="T26" fmla="*/ 1372 w 4425"/>
              <a:gd name="T27" fmla="*/ 3752 h 4230"/>
              <a:gd name="T28" fmla="*/ 2947 w 4425"/>
              <a:gd name="T29" fmla="*/ 4061 h 4230"/>
              <a:gd name="T30" fmla="*/ 2947 w 4425"/>
              <a:gd name="T31" fmla="*/ 4061 h 4230"/>
              <a:gd name="T32" fmla="*/ 3043 w 4425"/>
              <a:gd name="T33" fmla="*/ 4025 h 4230"/>
              <a:gd name="T34" fmla="*/ 3043 w 4425"/>
              <a:gd name="T35" fmla="*/ 4025 h 4230"/>
              <a:gd name="T36" fmla="*/ 4418 w 4425"/>
              <a:gd name="T37" fmla="*/ 2174 h 4230"/>
              <a:gd name="T38" fmla="*/ 4418 w 4425"/>
              <a:gd name="T39" fmla="*/ 2174 h 4230"/>
              <a:gd name="T40" fmla="*/ 4422 w 4425"/>
              <a:gd name="T41" fmla="*/ 2104 h 4230"/>
              <a:gd name="T42" fmla="*/ 4422 w 4425"/>
              <a:gd name="T43" fmla="*/ 2104 h 4230"/>
              <a:gd name="T44" fmla="*/ 4422 w 4425"/>
              <a:gd name="T45" fmla="*/ 1963 h 4230"/>
              <a:gd name="T46" fmla="*/ 4422 w 4425"/>
              <a:gd name="T47" fmla="*/ 1963 h 4230"/>
              <a:gd name="T48" fmla="*/ 3208 w 4425"/>
              <a:gd name="T49" fmla="*/ 240 h 4230"/>
              <a:gd name="T50" fmla="*/ 3208 w 4425"/>
              <a:gd name="T51" fmla="*/ 240 h 4230"/>
              <a:gd name="T52" fmla="*/ 3109 w 4425"/>
              <a:gd name="T53" fmla="*/ 197 h 4230"/>
              <a:gd name="T54" fmla="*/ 3109 w 4425"/>
              <a:gd name="T55" fmla="*/ 197 h 4230"/>
              <a:gd name="T56" fmla="*/ 1911 w 4425"/>
              <a:gd name="T57" fmla="*/ 101 h 4230"/>
              <a:gd name="T58" fmla="*/ 1911 w 4425"/>
              <a:gd name="T59" fmla="*/ 101 h 4230"/>
              <a:gd name="T60" fmla="*/ 1806 w 4425"/>
              <a:gd name="T61" fmla="*/ 131 h 4230"/>
              <a:gd name="T62" fmla="*/ 1806 w 4425"/>
              <a:gd name="T63" fmla="*/ 131 h 4230"/>
              <a:gd name="T64" fmla="*/ 683 w 4425"/>
              <a:gd name="T65" fmla="*/ 919 h 4230"/>
              <a:gd name="T66" fmla="*/ 683 w 4425"/>
              <a:gd name="T67" fmla="*/ 919 h 4230"/>
              <a:gd name="T68" fmla="*/ 343 w 4425"/>
              <a:gd name="T69" fmla="*/ 2767 h 4230"/>
              <a:gd name="T70" fmla="*/ 343 w 4425"/>
              <a:gd name="T71" fmla="*/ 2767 h 4230"/>
              <a:gd name="T72" fmla="*/ 355 w 4425"/>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5" name="Freeform 175">
            <a:extLst>
              <a:ext uri="{FF2B5EF4-FFF2-40B4-BE49-F238E27FC236}">
                <a16:creationId xmlns:a16="http://schemas.microsoft.com/office/drawing/2014/main" id="{68705899-F0C6-CD4B-85FA-DF4104569E89}"/>
              </a:ext>
            </a:extLst>
          </p:cNvPr>
          <p:cNvSpPr>
            <a:spLocks noChangeArrowheads="1"/>
          </p:cNvSpPr>
          <p:nvPr/>
        </p:nvSpPr>
        <p:spPr bwMode="auto">
          <a:xfrm>
            <a:off x="6401619" y="2530065"/>
            <a:ext cx="2620592" cy="2619798"/>
          </a:xfrm>
          <a:custGeom>
            <a:avLst/>
            <a:gdLst>
              <a:gd name="T0" fmla="*/ 355 w 4425"/>
              <a:gd name="T1" fmla="*/ 1432 h 4230"/>
              <a:gd name="T2" fmla="*/ 355 w 4425"/>
              <a:gd name="T3" fmla="*/ 1432 h 4230"/>
              <a:gd name="T4" fmla="*/ 579 w 4425"/>
              <a:gd name="T5" fmla="*/ 1106 h 4230"/>
              <a:gd name="T6" fmla="*/ 579 w 4425"/>
              <a:gd name="T7" fmla="*/ 1106 h 4230"/>
              <a:gd name="T8" fmla="*/ 637 w 4425"/>
              <a:gd name="T9" fmla="*/ 1045 h 4230"/>
              <a:gd name="T10" fmla="*/ 637 w 4425"/>
              <a:gd name="T11" fmla="*/ 1045 h 4230"/>
              <a:gd name="T12" fmla="*/ 698 w 4425"/>
              <a:gd name="T13" fmla="*/ 986 h 4230"/>
              <a:gd name="T14" fmla="*/ 698 w 4425"/>
              <a:gd name="T15" fmla="*/ 986 h 4230"/>
              <a:gd name="T16" fmla="*/ 774 w 4425"/>
              <a:gd name="T17" fmla="*/ 919 h 4230"/>
              <a:gd name="T18" fmla="*/ 774 w 4425"/>
              <a:gd name="T19" fmla="*/ 919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8 h 4230"/>
              <a:gd name="T30" fmla="*/ 2947 w 4425"/>
              <a:gd name="T31" fmla="*/ 168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5 h 4230"/>
              <a:gd name="T46" fmla="*/ 4422 w 4425"/>
              <a:gd name="T47" fmla="*/ 2265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6 w 4425"/>
              <a:gd name="T61" fmla="*/ 4098 h 4230"/>
              <a:gd name="T62" fmla="*/ 1806 w 4425"/>
              <a:gd name="T63" fmla="*/ 4098 h 4230"/>
              <a:gd name="T64" fmla="*/ 683 w 4425"/>
              <a:gd name="T65" fmla="*/ 3311 h 4230"/>
              <a:gd name="T66" fmla="*/ 683 w 4425"/>
              <a:gd name="T67" fmla="*/ 3311 h 4230"/>
              <a:gd name="T68" fmla="*/ 343 w 4425"/>
              <a:gd name="T69" fmla="*/ 1462 h 4230"/>
              <a:gd name="T70" fmla="*/ 343 w 4425"/>
              <a:gd name="T71" fmla="*/ 1462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6" name="Freeform 173">
            <a:extLst>
              <a:ext uri="{FF2B5EF4-FFF2-40B4-BE49-F238E27FC236}">
                <a16:creationId xmlns:a16="http://schemas.microsoft.com/office/drawing/2014/main" id="{50ECE955-ABD8-EE0D-862B-51FB83C6B231}"/>
              </a:ext>
            </a:extLst>
          </p:cNvPr>
          <p:cNvSpPr>
            <a:spLocks noChangeArrowheads="1"/>
          </p:cNvSpPr>
          <p:nvPr/>
        </p:nvSpPr>
        <p:spPr bwMode="auto">
          <a:xfrm>
            <a:off x="6463170" y="2514677"/>
            <a:ext cx="2620592" cy="2619798"/>
          </a:xfrm>
          <a:custGeom>
            <a:avLst/>
            <a:gdLst>
              <a:gd name="T0" fmla="*/ 4065 w 4422"/>
              <a:gd name="T1" fmla="*/ 2794 h 4227"/>
              <a:gd name="T2" fmla="*/ 4065 w 4422"/>
              <a:gd name="T3" fmla="*/ 2794 h 4227"/>
              <a:gd name="T4" fmla="*/ 3842 w 4422"/>
              <a:gd name="T5" fmla="*/ 3121 h 4227"/>
              <a:gd name="T6" fmla="*/ 3842 w 4422"/>
              <a:gd name="T7" fmla="*/ 3121 h 4227"/>
              <a:gd name="T8" fmla="*/ 3784 w 4422"/>
              <a:gd name="T9" fmla="*/ 3181 h 4227"/>
              <a:gd name="T10" fmla="*/ 3784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7 h 4227"/>
              <a:gd name="T30" fmla="*/ 1476 w 4422"/>
              <a:gd name="T31" fmla="*/ 4057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0 h 4227"/>
              <a:gd name="T46" fmla="*/ 2 w 4422"/>
              <a:gd name="T47" fmla="*/ 1960 h 4227"/>
              <a:gd name="T48" fmla="*/ 1214 w 4422"/>
              <a:gd name="T49" fmla="*/ 239 h 4227"/>
              <a:gd name="T50" fmla="*/ 1214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7 h 4227"/>
              <a:gd name="T66" fmla="*/ 3738 w 4422"/>
              <a:gd name="T67" fmla="*/ 917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C3DCAE"/>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7" name="CuadroTexto 553">
            <a:extLst>
              <a:ext uri="{FF2B5EF4-FFF2-40B4-BE49-F238E27FC236}">
                <a16:creationId xmlns:a16="http://schemas.microsoft.com/office/drawing/2014/main" id="{2FA4EFCC-42BA-445C-836C-77E109356880}"/>
              </a:ext>
            </a:extLst>
          </p:cNvPr>
          <p:cNvSpPr txBox="1"/>
          <p:nvPr/>
        </p:nvSpPr>
        <p:spPr>
          <a:xfrm>
            <a:off x="6493066" y="3283756"/>
            <a:ext cx="2275378" cy="830997"/>
          </a:xfrm>
          <a:prstGeom prst="rect">
            <a:avLst/>
          </a:prstGeom>
          <a:noFill/>
          <a:ln>
            <a:noFill/>
          </a:ln>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Ochrana krajiny a udržitelnost</a:t>
            </a:r>
          </a:p>
        </p:txBody>
      </p:sp>
      <p:pic>
        <p:nvPicPr>
          <p:cNvPr id="19" name="Graphic 18" descr="Badge 3 outline">
            <a:extLst>
              <a:ext uri="{FF2B5EF4-FFF2-40B4-BE49-F238E27FC236}">
                <a16:creationId xmlns:a16="http://schemas.microsoft.com/office/drawing/2014/main" id="{D61BE50D-1194-56C6-6286-FA53A2ADD7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61449" y="1914826"/>
            <a:ext cx="914400" cy="914400"/>
          </a:xfrm>
          <a:prstGeom prst="rect">
            <a:avLst/>
          </a:prstGeom>
        </p:spPr>
      </p:pic>
      <p:pic>
        <p:nvPicPr>
          <p:cNvPr id="21" name="Graphic 20" descr="Badge 1 outline">
            <a:extLst>
              <a:ext uri="{FF2B5EF4-FFF2-40B4-BE49-F238E27FC236}">
                <a16:creationId xmlns:a16="http://schemas.microsoft.com/office/drawing/2014/main" id="{BD93A4FC-AA9A-A8EE-4901-E72CC53DD6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3894" y="1914826"/>
            <a:ext cx="914400" cy="914400"/>
          </a:xfrm>
          <a:prstGeom prst="rect">
            <a:avLst/>
          </a:prstGeom>
        </p:spPr>
      </p:pic>
      <p:pic>
        <p:nvPicPr>
          <p:cNvPr id="23" name="Graphic 22" descr="Badge outline">
            <a:extLst>
              <a:ext uri="{FF2B5EF4-FFF2-40B4-BE49-F238E27FC236}">
                <a16:creationId xmlns:a16="http://schemas.microsoft.com/office/drawing/2014/main" id="{B81BD2FF-C83D-4492-62B2-C084D44A76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27350" y="1911777"/>
            <a:ext cx="914400" cy="914400"/>
          </a:xfrm>
          <a:prstGeom prst="rect">
            <a:avLst/>
          </a:prstGeom>
        </p:spPr>
      </p:pic>
      <p:pic>
        <p:nvPicPr>
          <p:cNvPr id="25" name="Graphic 24" descr="Badge 4 outline">
            <a:extLst>
              <a:ext uri="{FF2B5EF4-FFF2-40B4-BE49-F238E27FC236}">
                <a16:creationId xmlns:a16="http://schemas.microsoft.com/office/drawing/2014/main" id="{96E94424-D420-E0AD-5381-A9F9C0ED4F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63585" y="1923653"/>
            <a:ext cx="914400" cy="91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9"/>
          <p:cNvSpPr txBox="1">
            <a:spLocks noGrp="1"/>
          </p:cNvSpPr>
          <p:nvPr>
            <p:ph type="body" idx="1"/>
          </p:nvPr>
        </p:nvSpPr>
        <p:spPr>
          <a:xfrm>
            <a:off x="428625" y="1367961"/>
            <a:ext cx="11258550" cy="4369164"/>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Zkoumání ekologických toků: </a:t>
            </a:r>
            <a:r>
              <a:rPr lang="en-US" b="0" i="0" dirty="0">
                <a:latin typeface="Calibri"/>
                <a:ea typeface="Calibri"/>
                <a:cs typeface="Calibri"/>
                <a:sym typeface="Calibri"/>
              </a:rPr>
              <a:t>Představte si svou zemědělskou krajinu jako živou mozaiku a </a:t>
            </a:r>
            <a:r>
              <a:rPr lang="en-US" dirty="0"/>
              <a:t>pokuste se </a:t>
            </a:r>
            <a:r>
              <a:rPr lang="en-US" b="0" i="0" dirty="0">
                <a:latin typeface="Calibri"/>
                <a:ea typeface="Calibri"/>
                <a:cs typeface="Calibri"/>
                <a:sym typeface="Calibri"/>
              </a:rPr>
              <a:t>proniknout do jemné dynamiky ekologických toků, které složitě propojují </a:t>
            </a:r>
            <a:r>
              <a:rPr lang="en-US" dirty="0"/>
              <a:t>kontrastní </a:t>
            </a:r>
            <a:r>
              <a:rPr lang="en-US" b="0" i="0" dirty="0">
                <a:latin typeface="Calibri"/>
                <a:ea typeface="Calibri"/>
                <a:cs typeface="Calibri"/>
                <a:sym typeface="Calibri"/>
              </a:rPr>
              <a:t>aspekty vaší farmy.</a:t>
            </a:r>
            <a:endParaRPr dirty="0"/>
          </a:p>
          <a:p>
            <a:pPr marL="45720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Symfonie propojení: </a:t>
            </a:r>
            <a:r>
              <a:rPr lang="en-US" b="0" i="0" dirty="0">
                <a:latin typeface="Calibri"/>
                <a:ea typeface="Calibri"/>
                <a:cs typeface="Calibri"/>
                <a:sym typeface="Calibri"/>
              </a:rPr>
              <a:t>Ekologické toky jsou složitými nitkami, které se proplétají mozaikou vaší farmy, od klikatících se vodních cest až po vymezené koridory pro volně žijící živočichy. Cílem tohoto průzkumu je pochopit vzájemně propojené cesty, které udržují biologickou rozmanitost, pečují o zdraví půdy a vytvářejí křehkou rovnováhu ve vaší krajině.</a:t>
            </a:r>
            <a:endParaRPr dirty="0"/>
          </a:p>
          <a:p>
            <a:pPr marL="45720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Řízení mozaiky: Vydejte </a:t>
            </a:r>
            <a:r>
              <a:rPr lang="en-US" b="0" i="0" dirty="0">
                <a:latin typeface="Calibri"/>
                <a:ea typeface="Calibri"/>
                <a:cs typeface="Calibri"/>
                <a:sym typeface="Calibri"/>
              </a:rPr>
              <a:t>se na cestu za poznáním toho, jak rozpoznání a promyšlené řízení ekologických toků může optimalizovat odolnost a produktivitu vaší farmy. To zahrnuje využití přirozených rytmických vzorců vaší krajinné mozaiky k pěstování prosperujícího a udržitelného zemědělského </a:t>
            </a:r>
            <a:r>
              <a:rPr lang="en-US" dirty="0"/>
              <a:t>prostředí</a:t>
            </a:r>
            <a:r>
              <a:rPr lang="en-US" b="0" i="0" dirty="0">
                <a:latin typeface="Calibri"/>
                <a:ea typeface="Calibri"/>
                <a:cs typeface="Calibri"/>
                <a:sym typeface="Calibri"/>
              </a:rPr>
              <a:t>.</a:t>
            </a:r>
            <a:endParaRPr dirty="0"/>
          </a:p>
          <a:p>
            <a:pPr marL="342900" lvl="0" indent="0" algn="l" rtl="0">
              <a:lnSpc>
                <a:spcPct val="107000"/>
              </a:lnSpc>
              <a:spcBef>
                <a:spcPts val="1000"/>
              </a:spcBef>
              <a:spcAft>
                <a:spcPts val="800"/>
              </a:spcAft>
              <a:buSzPts val="1000"/>
              <a:buFont typeface="Noto Sans Symbols"/>
              <a:buNone/>
            </a:pPr>
            <a:r>
              <a:rPr lang="en-IE" sz="2000" dirty="0">
                <a:latin typeface="Calibri"/>
                <a:ea typeface="Calibri"/>
                <a:cs typeface="Calibri"/>
                <a:sym typeface="Calibri"/>
              </a:rPr>
              <a:t> </a:t>
            </a:r>
            <a:endParaRPr sz="2000" dirty="0">
              <a:latin typeface="Calibri"/>
              <a:ea typeface="Calibri"/>
              <a:cs typeface="Calibri"/>
              <a:sym typeface="Calibri"/>
            </a:endParaRPr>
          </a:p>
        </p:txBody>
      </p:sp>
      <p:sp>
        <p:nvSpPr>
          <p:cNvPr id="302" name="Google Shape;302;p49"/>
          <p:cNvSpPr txBox="1">
            <a:spLocks noGrp="1"/>
          </p:cNvSpPr>
          <p:nvPr>
            <p:ph type="body" idx="2"/>
          </p:nvPr>
        </p:nvSpPr>
        <p:spPr>
          <a:xfrm>
            <a:off x="798381" y="55336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0"/>
              </a:spcAft>
              <a:buSzPts val="1000"/>
            </a:pPr>
            <a:r>
              <a:rPr lang="en-US" sz="3600" b="1" dirty="0">
                <a:solidFill>
                  <a:srgbClr val="92D050"/>
                </a:solidFill>
                <a:latin typeface="Calibri"/>
                <a:ea typeface="Calibri"/>
                <a:cs typeface="Calibri"/>
                <a:sym typeface="Calibri"/>
              </a:rPr>
              <a:t>1. Ekologické toky v krajinné mozaice</a:t>
            </a:r>
            <a:endParaRPr sz="3200" dirty="0">
              <a:solidFill>
                <a:srgbClr val="92D050"/>
              </a:solidFill>
              <a:latin typeface="Calibri"/>
              <a:ea typeface="Calibri"/>
              <a:cs typeface="Calibri"/>
              <a:sym typeface="Calibri"/>
            </a:endParaRPr>
          </a:p>
          <a:p>
            <a:pPr marL="0" lvl="0" indent="0" algn="l" rtl="0">
              <a:lnSpc>
                <a:spcPct val="90000"/>
              </a:lnSpc>
              <a:spcBef>
                <a:spcPts val="1800"/>
              </a:spcBef>
              <a:spcAft>
                <a:spcPts val="0"/>
              </a:spcAft>
              <a:buClr>
                <a:srgbClr val="8DC641"/>
              </a:buClr>
              <a:buSzPts val="3600"/>
              <a:buNone/>
            </a:pPr>
            <a:endParaRPr dirty="0"/>
          </a:p>
        </p:txBody>
      </p:sp>
      <p:grpSp>
        <p:nvGrpSpPr>
          <p:cNvPr id="303" name="Google Shape;303;p49"/>
          <p:cNvGrpSpPr/>
          <p:nvPr/>
        </p:nvGrpSpPr>
        <p:grpSpPr>
          <a:xfrm rot="3730759">
            <a:off x="10815109" y="179855"/>
            <a:ext cx="949887" cy="1163493"/>
            <a:chOff x="7602444" y="4967675"/>
            <a:chExt cx="483620" cy="592374"/>
          </a:xfrm>
        </p:grpSpPr>
        <p:grpSp>
          <p:nvGrpSpPr>
            <p:cNvPr id="304" name="Google Shape;304;p49"/>
            <p:cNvGrpSpPr/>
            <p:nvPr/>
          </p:nvGrpSpPr>
          <p:grpSpPr>
            <a:xfrm>
              <a:off x="7618661" y="4967675"/>
              <a:ext cx="467403" cy="507609"/>
              <a:chOff x="2251964" y="3590497"/>
              <a:chExt cx="467403" cy="507609"/>
            </a:xfrm>
          </p:grpSpPr>
          <p:sp>
            <p:nvSpPr>
              <p:cNvPr id="305" name="Google Shape;305;p4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6" name="Google Shape;306;p4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p4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8" name="Google Shape;308;p49"/>
            <p:cNvGrpSpPr/>
            <p:nvPr/>
          </p:nvGrpSpPr>
          <p:grpSpPr>
            <a:xfrm>
              <a:off x="7602444" y="4993761"/>
              <a:ext cx="421973" cy="566288"/>
              <a:chOff x="2235747" y="3616583"/>
              <a:chExt cx="421973" cy="566288"/>
            </a:xfrm>
          </p:grpSpPr>
          <p:sp>
            <p:nvSpPr>
              <p:cNvPr id="309" name="Google Shape;309;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0" name="Google Shape;310;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0"/>
          <p:cNvSpPr txBox="1">
            <a:spLocks noGrp="1"/>
          </p:cNvSpPr>
          <p:nvPr>
            <p:ph type="body" idx="1"/>
          </p:nvPr>
        </p:nvSpPr>
        <p:spPr>
          <a:xfrm>
            <a:off x="798449" y="1627419"/>
            <a:ext cx="7431151" cy="43692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0"/>
              </a:spcAft>
              <a:buSzPts val="1000"/>
              <a:buNone/>
            </a:pPr>
            <a:r>
              <a:rPr lang="en-US" b="0" i="0" dirty="0">
                <a:latin typeface="Calibri"/>
                <a:ea typeface="Calibri"/>
                <a:cs typeface="Calibri"/>
                <a:sym typeface="Calibri"/>
              </a:rPr>
              <a:t>Změna využití půdy a půdního pokryvu znamená proměnu zemského povrchu v průběhu času, která zahrnuje změny ve způsobu </a:t>
            </a:r>
            <a:r>
              <a:rPr lang="en-US" b="0" i="0" dirty="0" err="1">
                <a:latin typeface="Calibri"/>
                <a:ea typeface="Calibri"/>
                <a:cs typeface="Calibri"/>
                <a:sym typeface="Calibri"/>
              </a:rPr>
              <a:t>využití </a:t>
            </a:r>
            <a:r>
              <a:rPr lang="en-US" b="0" i="0" dirty="0">
                <a:latin typeface="Calibri"/>
                <a:ea typeface="Calibri"/>
                <a:cs typeface="Calibri"/>
                <a:sym typeface="Calibri"/>
              </a:rPr>
              <a:t>půdy a změny přírodních nebo umělých prvků. Tento dynamický proces je způsoben nesčetnými faktory, včetně </a:t>
            </a:r>
            <a:r>
              <a:rPr lang="en-US" b="0" i="0" dirty="0" err="1">
                <a:latin typeface="Calibri"/>
                <a:ea typeface="Calibri"/>
                <a:cs typeface="Calibri"/>
                <a:sym typeface="Calibri"/>
              </a:rPr>
              <a:t>urbanizace</a:t>
            </a:r>
            <a:r>
              <a:rPr lang="en-US" b="0" i="0" dirty="0">
                <a:latin typeface="Calibri"/>
                <a:ea typeface="Calibri"/>
                <a:cs typeface="Calibri"/>
                <a:sym typeface="Calibri"/>
              </a:rPr>
              <a:t>, rozšiřování zemědělství, odlesňování a změny klimatu. </a:t>
            </a:r>
            <a:endParaRPr lang="cs-CZ" b="0" i="0" dirty="0">
              <a:latin typeface="Calibri"/>
              <a:ea typeface="Calibri"/>
              <a:cs typeface="Calibri"/>
              <a:sym typeface="Calibri"/>
            </a:endParaRPr>
          </a:p>
          <a:p>
            <a:pPr marL="0" lvl="0" indent="0" algn="l" rtl="0">
              <a:lnSpc>
                <a:spcPct val="107000"/>
              </a:lnSpc>
              <a:spcBef>
                <a:spcPts val="1000"/>
              </a:spcBef>
              <a:spcAft>
                <a:spcPts val="0"/>
              </a:spcAft>
              <a:buSzPts val="1000"/>
              <a:buNone/>
            </a:pPr>
            <a:r>
              <a:rPr lang="en-US" b="0" i="0" dirty="0" err="1">
                <a:latin typeface="Calibri"/>
                <a:ea typeface="Calibri"/>
                <a:cs typeface="Calibri"/>
                <a:sym typeface="Calibri"/>
              </a:rPr>
              <a:t>Pochopení</a:t>
            </a:r>
            <a:r>
              <a:rPr lang="en-US" b="0" i="0" dirty="0">
                <a:latin typeface="Calibri"/>
                <a:ea typeface="Calibri"/>
                <a:cs typeface="Calibri"/>
                <a:sym typeface="Calibri"/>
              </a:rPr>
              <a:t> tohoto tématu je nezbytné pro </a:t>
            </a:r>
            <a:r>
              <a:rPr lang="en-US" b="0" i="0" dirty="0" err="1">
                <a:latin typeface="Calibri"/>
                <a:ea typeface="Calibri"/>
                <a:cs typeface="Calibri"/>
                <a:sym typeface="Calibri"/>
              </a:rPr>
              <a:t>informovan</a:t>
            </a:r>
            <a:r>
              <a:rPr lang="cs-CZ" b="0" i="0" dirty="0">
                <a:latin typeface="Calibri"/>
                <a:ea typeface="Calibri"/>
                <a:cs typeface="Calibri"/>
                <a:sym typeface="Calibri"/>
              </a:rPr>
              <a:t>á rozhodnutí při</a:t>
            </a:r>
            <a:r>
              <a:rPr lang="en-US" b="0" i="0" dirty="0">
                <a:latin typeface="Calibri"/>
                <a:ea typeface="Calibri"/>
                <a:cs typeface="Calibri"/>
                <a:sym typeface="Calibri"/>
              </a:rPr>
              <a:t> řízení životního prostředí, udržitelný rozvoj a zachování biologické rozmanitosti.</a:t>
            </a:r>
            <a:endParaRPr b="0" i="0" dirty="0">
              <a:latin typeface="Calibri"/>
              <a:ea typeface="Calibri"/>
              <a:cs typeface="Calibri"/>
              <a:sym typeface="Calibri"/>
            </a:endParaRPr>
          </a:p>
          <a:p>
            <a:pPr marL="228600" lvl="0" indent="-228600" algn="l" rtl="0">
              <a:lnSpc>
                <a:spcPct val="90000"/>
              </a:lnSpc>
              <a:spcBef>
                <a:spcPts val="800"/>
              </a:spcBef>
              <a:spcAft>
                <a:spcPts val="0"/>
              </a:spcAft>
              <a:buClr>
                <a:srgbClr val="000000"/>
              </a:buClr>
              <a:buSzPts val="2400"/>
              <a:buFont typeface="Arial"/>
              <a:buNone/>
            </a:pPr>
            <a:r>
              <a:rPr lang="cs-CZ" sz="1700" i="1" u="sng" dirty="0">
                <a:solidFill>
                  <a:schemeClr val="bg1"/>
                </a:solidFill>
              </a:rPr>
              <a:t>								</a:t>
            </a:r>
            <a:r>
              <a:rPr lang="cs-CZ" sz="1700" i="1" u="sng" dirty="0">
                <a:solidFill>
                  <a:srgbClr val="8DC641"/>
                </a:solidFill>
              </a:rPr>
              <a:t>(</a:t>
            </a:r>
            <a:r>
              <a:rPr lang="en-US" sz="1700" i="1" u="sng" dirty="0" err="1">
                <a:solidFill>
                  <a:srgbClr val="8DC641"/>
                </a:solidFill>
              </a:rPr>
              <a:t>Zdroj</a:t>
            </a:r>
            <a:r>
              <a:rPr lang="cs-CZ" sz="1700" i="1" u="sng" dirty="0">
                <a:solidFill>
                  <a:srgbClr val="8DC641"/>
                </a:solidFill>
              </a:rPr>
              <a:t>)</a:t>
            </a:r>
            <a:endParaRPr i="1" dirty="0">
              <a:solidFill>
                <a:srgbClr val="8DC641"/>
              </a:solidFill>
            </a:endParaRPr>
          </a:p>
        </p:txBody>
      </p:sp>
      <p:sp>
        <p:nvSpPr>
          <p:cNvPr id="316" name="Google Shape;316;p50"/>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0"/>
              </a:spcAft>
              <a:buSzPts val="1000"/>
              <a:buNone/>
            </a:pPr>
            <a:r>
              <a:rPr lang="en-US" sz="3600" b="1" dirty="0">
                <a:solidFill>
                  <a:srgbClr val="92D050"/>
                </a:solidFill>
                <a:latin typeface="Calibri"/>
                <a:ea typeface="Calibri"/>
                <a:cs typeface="Calibri"/>
                <a:sym typeface="Calibri"/>
              </a:rPr>
              <a:t>2. Využití půdy a změna půdního pokryvu</a:t>
            </a:r>
            <a:endParaRPr sz="3200" dirty="0">
              <a:solidFill>
                <a:srgbClr val="92D050"/>
              </a:solidFill>
              <a:latin typeface="Calibri"/>
              <a:ea typeface="Calibri"/>
              <a:cs typeface="Calibri"/>
              <a:sym typeface="Calibri"/>
            </a:endParaRPr>
          </a:p>
          <a:p>
            <a:pPr marL="0" lvl="0" indent="0" algn="l" rtl="0">
              <a:lnSpc>
                <a:spcPct val="90000"/>
              </a:lnSpc>
              <a:spcBef>
                <a:spcPts val="1800"/>
              </a:spcBef>
              <a:spcAft>
                <a:spcPts val="0"/>
              </a:spcAft>
              <a:buClr>
                <a:srgbClr val="8DC641"/>
              </a:buClr>
              <a:buSzPts val="3600"/>
              <a:buNone/>
            </a:pPr>
            <a:endParaRPr dirty="0"/>
          </a:p>
        </p:txBody>
      </p:sp>
      <p:grpSp>
        <p:nvGrpSpPr>
          <p:cNvPr id="317" name="Google Shape;317;p50"/>
          <p:cNvGrpSpPr/>
          <p:nvPr/>
        </p:nvGrpSpPr>
        <p:grpSpPr>
          <a:xfrm rot="3730759">
            <a:off x="10918674" y="291960"/>
            <a:ext cx="949887" cy="1163493"/>
            <a:chOff x="7602444" y="4967675"/>
            <a:chExt cx="483620" cy="592374"/>
          </a:xfrm>
        </p:grpSpPr>
        <p:grpSp>
          <p:nvGrpSpPr>
            <p:cNvPr id="318" name="Google Shape;318;p50"/>
            <p:cNvGrpSpPr/>
            <p:nvPr/>
          </p:nvGrpSpPr>
          <p:grpSpPr>
            <a:xfrm>
              <a:off x="7618661" y="4967675"/>
              <a:ext cx="467403" cy="507609"/>
              <a:chOff x="2251964" y="3590497"/>
              <a:chExt cx="467403" cy="507609"/>
            </a:xfrm>
          </p:grpSpPr>
          <p:sp>
            <p:nvSpPr>
              <p:cNvPr id="319" name="Google Shape;319;p50"/>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0" name="Google Shape;320;p50"/>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1" name="Google Shape;321;p50"/>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2" name="Google Shape;322;p50"/>
            <p:cNvGrpSpPr/>
            <p:nvPr/>
          </p:nvGrpSpPr>
          <p:grpSpPr>
            <a:xfrm>
              <a:off x="7602444" y="4993761"/>
              <a:ext cx="421973" cy="566288"/>
              <a:chOff x="2235747" y="3616583"/>
              <a:chExt cx="421973" cy="566288"/>
            </a:xfrm>
          </p:grpSpPr>
          <p:sp>
            <p:nvSpPr>
              <p:cNvPr id="323" name="Google Shape;323;p5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4" name="Google Shape;324;p5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25" name="Google Shape;325;p5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92702" y="2195275"/>
            <a:ext cx="3143851" cy="2467450"/>
          </a:xfrm>
          <a:prstGeom prst="rect">
            <a:avLst/>
          </a:prstGeom>
          <a:noFill/>
          <a:ln>
            <a:noFill/>
          </a:ln>
        </p:spPr>
      </p:pic>
      <p:sp>
        <p:nvSpPr>
          <p:cNvPr id="2" name="TextBox 1">
            <a:extLst>
              <a:ext uri="{FF2B5EF4-FFF2-40B4-BE49-F238E27FC236}">
                <a16:creationId xmlns:a16="http://schemas.microsoft.com/office/drawing/2014/main" id="{5437F5A2-C941-E1FD-188F-F4603279C82E}"/>
              </a:ext>
            </a:extLst>
          </p:cNvPr>
          <p:cNvSpPr txBox="1"/>
          <p:nvPr/>
        </p:nvSpPr>
        <p:spPr>
          <a:xfrm>
            <a:off x="10657454" y="5292743"/>
            <a:ext cx="1701760" cy="307777"/>
          </a:xfrm>
          <a:prstGeom prst="rect">
            <a:avLst/>
          </a:prstGeom>
          <a:noFill/>
        </p:spPr>
        <p:txBody>
          <a:bodyPr wrap="square" rtlCol="0">
            <a:spAutoFit/>
          </a:bodyPr>
          <a:lstStyle/>
          <a:p>
            <a:r>
              <a:rPr lang="en-IE" b="1" dirty="0">
                <a:latin typeface="Calibri" panose="020F0502020204030204" pitchFamily="34" charset="0"/>
                <a:ea typeface="Calibri" panose="020F0502020204030204" pitchFamily="34" charset="0"/>
                <a:cs typeface="Calibri" panose="020F0502020204030204" pitchFamily="34" charset="0"/>
                <a:hlinkClick r:id="rId4"/>
              </a:rPr>
              <a:t>Zdroj:</a:t>
            </a:r>
            <a:endParaRPr lang="en-IE"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1"/>
          <p:cNvSpPr txBox="1">
            <a:spLocks noGrp="1"/>
          </p:cNvSpPr>
          <p:nvPr>
            <p:ph type="body" idx="1"/>
          </p:nvPr>
        </p:nvSpPr>
        <p:spPr>
          <a:xfrm>
            <a:off x="664311" y="1178262"/>
            <a:ext cx="10858500" cy="4467638"/>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Integrita ekosystému: </a:t>
            </a:r>
            <a:r>
              <a:rPr lang="en-US" b="0" i="0" dirty="0">
                <a:latin typeface="Calibri"/>
                <a:ea typeface="Calibri"/>
                <a:cs typeface="Calibri"/>
                <a:sym typeface="Calibri"/>
              </a:rPr>
              <a:t>Ochrana krajiny je strážcem ekosystémů a zajišťuje jejich strukturální a funkční integritu. Tím, že chrání křehkou rovnováhu mezi rostlinami, živočichy a jejich prostředím, poskytuje základ pro </a:t>
            </a:r>
            <a:r>
              <a:rPr lang="cs-CZ" b="0" i="0" dirty="0">
                <a:latin typeface="Calibri"/>
                <a:ea typeface="Calibri"/>
                <a:cs typeface="Calibri"/>
                <a:sym typeface="Calibri"/>
              </a:rPr>
              <a:t>jejich zdraví a p</a:t>
            </a:r>
            <a:r>
              <a:rPr lang="en-US" b="0" i="0" dirty="0" err="1">
                <a:latin typeface="Calibri"/>
                <a:ea typeface="Calibri"/>
                <a:cs typeface="Calibri"/>
                <a:sym typeface="Calibri"/>
              </a:rPr>
              <a:t>roduktivitu</a:t>
            </a:r>
            <a:r>
              <a:rPr lang="en-US" b="0" i="0" dirty="0">
                <a:latin typeface="Calibri"/>
                <a:ea typeface="Calibri"/>
                <a:cs typeface="Calibri"/>
                <a:sym typeface="Calibri"/>
              </a:rPr>
              <a:t>.</a:t>
            </a:r>
            <a:endParaRPr dirty="0"/>
          </a:p>
          <a:p>
            <a:pPr marL="22860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Odolnost vůči biologické rozmanitosti: </a:t>
            </a:r>
            <a:r>
              <a:rPr lang="en-US" b="0" i="0" dirty="0">
                <a:latin typeface="Calibri"/>
                <a:ea typeface="Calibri"/>
                <a:cs typeface="Calibri"/>
                <a:sym typeface="Calibri"/>
              </a:rPr>
              <a:t>Úsilí o ochranu přírody je ve své podstatě </a:t>
            </a:r>
            <a:r>
              <a:rPr lang="en-US" dirty="0"/>
              <a:t>obranným mechanismem </a:t>
            </a:r>
            <a:r>
              <a:rPr lang="en-US" b="0" i="0" dirty="0">
                <a:latin typeface="Calibri"/>
                <a:ea typeface="Calibri"/>
                <a:cs typeface="Calibri"/>
                <a:sym typeface="Calibri"/>
              </a:rPr>
              <a:t>biologické rozmanitosti. Zachování rozmanitých rostlinných a živočišných druhů v krajině nejenže podporuje bohatství přírody, ale také posiluje odolnost celého ekosystému. Biodiverzita funguje jako přírodní pojistka proti nejistotám životního prostředí.</a:t>
            </a:r>
            <a:endParaRPr dirty="0"/>
          </a:p>
          <a:p>
            <a:pPr marL="22860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Udržitelné řízení zdrojů: </a:t>
            </a:r>
            <a:r>
              <a:rPr lang="en-US" b="0" i="0" dirty="0">
                <a:latin typeface="Calibri"/>
                <a:ea typeface="Calibri"/>
                <a:cs typeface="Calibri"/>
                <a:sym typeface="Calibri"/>
              </a:rPr>
              <a:t>Udržitelná krajina je výsledkem svědomitého hospodaření se zdroji. Zemědělci hrají prostřednictvím ochranných postupů klíčovou roli při </a:t>
            </a:r>
            <a:r>
              <a:rPr lang="en-US" b="0" i="0" dirty="0" err="1">
                <a:latin typeface="Calibri"/>
                <a:ea typeface="Calibri"/>
                <a:cs typeface="Calibri"/>
                <a:sym typeface="Calibri"/>
              </a:rPr>
              <a:t>optimalizaci </a:t>
            </a:r>
            <a:r>
              <a:rPr lang="en-US" b="0" i="0" dirty="0">
                <a:latin typeface="Calibri"/>
                <a:ea typeface="Calibri"/>
                <a:cs typeface="Calibri"/>
                <a:sym typeface="Calibri"/>
              </a:rPr>
              <a:t>využívání zdrojů - ať už jde o vodu, půdu nebo energii. To zajišťuje nejen dlouhou životnost zemědělských operací, ale přispívá k celkové udržitelnosti zemědělské krajiny.</a:t>
            </a:r>
            <a:endParaRPr dirty="0"/>
          </a:p>
          <a:p>
            <a:pPr marL="342900" lvl="0" indent="-279400" algn="l" rtl="0">
              <a:lnSpc>
                <a:spcPct val="107000"/>
              </a:lnSpc>
              <a:spcBef>
                <a:spcPts val="1000"/>
              </a:spcBef>
              <a:spcAft>
                <a:spcPts val="800"/>
              </a:spcAft>
              <a:buSzPts val="1000"/>
              <a:buFont typeface="Noto Sans Symbols"/>
              <a:buNone/>
            </a:pPr>
            <a:endParaRPr sz="2000" dirty="0">
              <a:latin typeface="Calibri"/>
              <a:ea typeface="Calibri"/>
              <a:cs typeface="Calibri"/>
              <a:sym typeface="Calibri"/>
            </a:endParaRPr>
          </a:p>
        </p:txBody>
      </p:sp>
      <p:sp>
        <p:nvSpPr>
          <p:cNvPr id="331" name="Google Shape;331;p51"/>
          <p:cNvSpPr txBox="1">
            <a:spLocks noGrp="1"/>
          </p:cNvSpPr>
          <p:nvPr>
            <p:ph type="body" idx="2"/>
          </p:nvPr>
        </p:nvSpPr>
        <p:spPr>
          <a:xfrm>
            <a:off x="795943" y="34637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solidFill>
                  <a:srgbClr val="92D050"/>
                </a:solidFill>
                <a:latin typeface="Calibri"/>
                <a:ea typeface="Calibri"/>
                <a:cs typeface="Calibri"/>
                <a:sym typeface="Calibri"/>
              </a:rPr>
              <a:t>3. Ochrana krajiny a udržitelnost</a:t>
            </a:r>
            <a:endParaRPr sz="3200" dirty="0">
              <a:solidFill>
                <a:srgbClr val="92D050"/>
              </a:solidFill>
              <a:latin typeface="Calibri"/>
              <a:ea typeface="Calibri"/>
              <a:cs typeface="Calibri"/>
              <a:sym typeface="Calibri"/>
            </a:endParaRPr>
          </a:p>
        </p:txBody>
      </p:sp>
      <p:grpSp>
        <p:nvGrpSpPr>
          <p:cNvPr id="332" name="Google Shape;332;p51"/>
          <p:cNvGrpSpPr/>
          <p:nvPr/>
        </p:nvGrpSpPr>
        <p:grpSpPr>
          <a:xfrm rot="3730759">
            <a:off x="10918673" y="291959"/>
            <a:ext cx="949887" cy="1163493"/>
            <a:chOff x="7602444" y="4967675"/>
            <a:chExt cx="483620" cy="592374"/>
          </a:xfrm>
        </p:grpSpPr>
        <p:grpSp>
          <p:nvGrpSpPr>
            <p:cNvPr id="333" name="Google Shape;333;p51"/>
            <p:cNvGrpSpPr/>
            <p:nvPr/>
          </p:nvGrpSpPr>
          <p:grpSpPr>
            <a:xfrm>
              <a:off x="7618661" y="4967675"/>
              <a:ext cx="467403" cy="507609"/>
              <a:chOff x="2251964" y="3590497"/>
              <a:chExt cx="467403" cy="507609"/>
            </a:xfrm>
          </p:grpSpPr>
          <p:sp>
            <p:nvSpPr>
              <p:cNvPr id="334" name="Google Shape;334;p5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5" name="Google Shape;335;p5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6" name="Google Shape;336;p5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7" name="Google Shape;337;p51"/>
            <p:cNvGrpSpPr/>
            <p:nvPr/>
          </p:nvGrpSpPr>
          <p:grpSpPr>
            <a:xfrm>
              <a:off x="7602444" y="4993761"/>
              <a:ext cx="421973" cy="566288"/>
              <a:chOff x="2235747" y="3616583"/>
              <a:chExt cx="421973" cy="566288"/>
            </a:xfrm>
          </p:grpSpPr>
          <p:sp>
            <p:nvSpPr>
              <p:cNvPr id="338" name="Google Shape;338;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2"/>
          <p:cNvSpPr txBox="1">
            <a:spLocks noGrp="1"/>
          </p:cNvSpPr>
          <p:nvPr>
            <p:ph type="body" idx="1"/>
          </p:nvPr>
        </p:nvSpPr>
        <p:spPr>
          <a:xfrm>
            <a:off x="768460" y="1250066"/>
            <a:ext cx="10915313" cy="4612385"/>
          </a:xfrm>
          <a:prstGeom prst="rect">
            <a:avLst/>
          </a:prstGeom>
          <a:noFill/>
          <a:ln>
            <a:noFill/>
          </a:ln>
        </p:spPr>
        <p:txBody>
          <a:bodyPr spcFirstLastPara="1" wrap="square" lIns="91425" tIns="45700" rIns="91425" bIns="45700" anchor="t" anchorCtr="0">
            <a:noAutofit/>
          </a:bodyPr>
          <a:lstStyle/>
          <a:p>
            <a:pPr marL="0" lvl="0" indent="0" algn="ctr" rtl="0">
              <a:lnSpc>
                <a:spcPct val="107000"/>
              </a:lnSpc>
              <a:spcBef>
                <a:spcPts val="500"/>
              </a:spcBef>
              <a:spcAft>
                <a:spcPts val="0"/>
              </a:spcAft>
              <a:buSzPts val="1000"/>
              <a:buNone/>
            </a:pPr>
            <a:r>
              <a:rPr lang="en-US" b="0" i="1" dirty="0">
                <a:latin typeface="Calibri"/>
                <a:ea typeface="Calibri"/>
                <a:cs typeface="Calibri"/>
                <a:sym typeface="Calibri"/>
              </a:rPr>
              <a:t>Utváření mozaiky prostřednictvím </a:t>
            </a:r>
            <a:r>
              <a:rPr lang="en-US" b="0" i="1" dirty="0" err="1">
                <a:latin typeface="Calibri"/>
                <a:ea typeface="Calibri"/>
                <a:cs typeface="Calibri"/>
                <a:sym typeface="Calibri"/>
              </a:rPr>
              <a:t>lidských</a:t>
            </a:r>
            <a:r>
              <a:rPr lang="en-US" b="0" i="1" dirty="0">
                <a:latin typeface="Calibri"/>
                <a:ea typeface="Calibri"/>
                <a:cs typeface="Calibri"/>
                <a:sym typeface="Calibri"/>
              </a:rPr>
              <a:t> </a:t>
            </a:r>
            <a:r>
              <a:rPr lang="en-US" b="0" i="1" dirty="0" err="1">
                <a:latin typeface="Calibri"/>
                <a:ea typeface="Calibri"/>
                <a:cs typeface="Calibri"/>
                <a:sym typeface="Calibri"/>
              </a:rPr>
              <a:t>interakcí</a:t>
            </a:r>
            <a:endParaRPr b="0" i="1" dirty="0">
              <a:latin typeface="Calibri"/>
              <a:ea typeface="Calibri"/>
              <a:cs typeface="Calibri"/>
              <a:sym typeface="Calibri"/>
            </a:endParaRPr>
          </a:p>
          <a:p>
            <a:pPr marL="0" lvl="0" indent="0" algn="l" rtl="0">
              <a:lnSpc>
                <a:spcPct val="90000"/>
              </a:lnSpc>
              <a:spcBef>
                <a:spcPts val="600"/>
              </a:spcBef>
              <a:spcAft>
                <a:spcPts val="0"/>
              </a:spcAft>
              <a:buSzPts val="2400"/>
              <a:buNone/>
            </a:pPr>
            <a:r>
              <a:rPr lang="en-US" b="1" i="0" dirty="0">
                <a:highlight>
                  <a:srgbClr val="8DC641"/>
                </a:highlight>
                <a:latin typeface="Calibri"/>
                <a:ea typeface="Calibri"/>
                <a:cs typeface="Calibri"/>
                <a:sym typeface="Calibri"/>
              </a:rPr>
              <a:t>Postupy využívání půdy: </a:t>
            </a:r>
            <a:r>
              <a:rPr lang="en-US" b="0" i="0" dirty="0">
                <a:latin typeface="Calibri"/>
                <a:ea typeface="Calibri"/>
                <a:cs typeface="Calibri"/>
                <a:sym typeface="Calibri"/>
              </a:rPr>
              <a:t>Vliv člověka na rozmanitost krajiny je značný a často je ovlivněn způsoby využívání půdy. Rozšiřování zemědělství, </a:t>
            </a:r>
            <a:r>
              <a:rPr lang="en-US" b="0" i="0" dirty="0" err="1">
                <a:latin typeface="Calibri"/>
                <a:ea typeface="Calibri"/>
                <a:cs typeface="Calibri"/>
                <a:sym typeface="Calibri"/>
              </a:rPr>
              <a:t>urbanizace </a:t>
            </a:r>
            <a:r>
              <a:rPr lang="en-US" b="0" i="0" dirty="0">
                <a:latin typeface="Calibri"/>
                <a:ea typeface="Calibri"/>
                <a:cs typeface="Calibri"/>
                <a:sym typeface="Calibri"/>
              </a:rPr>
              <a:t>a odlesňování mění fyzickou strukturu krajiny a přímo ovlivňují rozmanitost ekosystémů a stanovišť.</a:t>
            </a:r>
            <a:endParaRPr dirty="0"/>
          </a:p>
          <a:p>
            <a:pPr marL="0" lvl="0" indent="0" algn="l" rtl="0">
              <a:lnSpc>
                <a:spcPct val="90000"/>
              </a:lnSpc>
              <a:spcBef>
                <a:spcPts val="600"/>
              </a:spcBef>
              <a:spcAft>
                <a:spcPts val="0"/>
              </a:spcAft>
              <a:buSzPts val="2400"/>
              <a:buNone/>
            </a:pPr>
            <a:r>
              <a:rPr lang="en-US" b="1" i="0" dirty="0">
                <a:highlight>
                  <a:srgbClr val="8DC641"/>
                </a:highlight>
                <a:latin typeface="Calibri"/>
                <a:ea typeface="Calibri"/>
                <a:cs typeface="Calibri"/>
                <a:sym typeface="Calibri"/>
              </a:rPr>
              <a:t>Změny biologické rozmanitosti: </a:t>
            </a:r>
            <a:r>
              <a:rPr lang="en-US" b="0" i="0" dirty="0">
                <a:latin typeface="Calibri"/>
                <a:ea typeface="Calibri"/>
                <a:cs typeface="Calibri"/>
                <a:sym typeface="Calibri"/>
              </a:rPr>
              <a:t>Lidská činnost přispívá ke změnám v biologické rozmanitosti. Zavádění nepůvodních druhů, fragmentace stanovišť a nadměrné využívání mohou narušit křehkou rovnováhu rostlin a živočichů, což vede ke změnám ve složení krajiny.</a:t>
            </a:r>
            <a:endParaRPr dirty="0"/>
          </a:p>
          <a:p>
            <a:pPr marL="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Modifikace ekosystémových služeb: </a:t>
            </a:r>
            <a:r>
              <a:rPr lang="en-US" b="0" i="0" dirty="0">
                <a:latin typeface="Calibri"/>
                <a:ea typeface="Calibri"/>
                <a:cs typeface="Calibri"/>
                <a:sym typeface="Calibri"/>
              </a:rPr>
              <a:t>Rozhodnutí, která lidé činí při obhospodařování půdy, mají dopad na poskytování ekosystémových služeb. Lidská činnost přímo mění služby, které krajina nabízí, a ovlivňuje tak celkové zdraví a funkčnost ekosystémů - od změn ve vodních tocích až po změny v koloběhu živin.</a:t>
            </a:r>
            <a:endParaRPr dirty="0"/>
          </a:p>
          <a:p>
            <a:pPr marL="0" lvl="0" indent="0" algn="l" rtl="0">
              <a:lnSpc>
                <a:spcPct val="107000"/>
              </a:lnSpc>
              <a:spcBef>
                <a:spcPts val="1000"/>
              </a:spcBef>
              <a:spcAft>
                <a:spcPts val="800"/>
              </a:spcAft>
              <a:buSzPts val="1000"/>
              <a:buNone/>
            </a:pPr>
            <a:endParaRPr sz="2000" dirty="0">
              <a:latin typeface="Calibri"/>
              <a:ea typeface="Calibri"/>
              <a:cs typeface="Calibri"/>
              <a:sym typeface="Calibri"/>
            </a:endParaRPr>
          </a:p>
        </p:txBody>
      </p:sp>
      <p:sp>
        <p:nvSpPr>
          <p:cNvPr id="345" name="Google Shape;345;p52"/>
          <p:cNvSpPr txBox="1">
            <a:spLocks noGrp="1"/>
          </p:cNvSpPr>
          <p:nvPr>
            <p:ph type="body" idx="2"/>
          </p:nvPr>
        </p:nvSpPr>
        <p:spPr>
          <a:xfrm>
            <a:off x="809686" y="426915"/>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0"/>
              </a:spcAft>
              <a:buSzPts val="1000"/>
              <a:buNone/>
            </a:pPr>
            <a:r>
              <a:rPr lang="en-US" sz="3600" b="1" dirty="0">
                <a:solidFill>
                  <a:srgbClr val="92D050"/>
                </a:solidFill>
                <a:latin typeface="Calibri"/>
                <a:ea typeface="Calibri"/>
                <a:cs typeface="Calibri"/>
                <a:sym typeface="Calibri"/>
              </a:rPr>
              <a:t>4. Úloha lidských vlivů na krajinnou rozmanitost</a:t>
            </a:r>
            <a:endParaRPr sz="3200" dirty="0">
              <a:solidFill>
                <a:srgbClr val="92D050"/>
              </a:solidFill>
              <a:latin typeface="Calibri"/>
              <a:ea typeface="Calibri"/>
              <a:cs typeface="Calibri"/>
              <a:sym typeface="Calibri"/>
            </a:endParaRPr>
          </a:p>
          <a:p>
            <a:pPr marL="0" lvl="0" indent="0" algn="l" rtl="0">
              <a:lnSpc>
                <a:spcPct val="90000"/>
              </a:lnSpc>
              <a:spcBef>
                <a:spcPts val="1800"/>
              </a:spcBef>
              <a:spcAft>
                <a:spcPts val="0"/>
              </a:spcAft>
              <a:buClr>
                <a:srgbClr val="8DC641"/>
              </a:buClr>
              <a:buSzPts val="3600"/>
              <a:buNone/>
            </a:pPr>
            <a:endParaRPr dirty="0"/>
          </a:p>
        </p:txBody>
      </p:sp>
      <p:grpSp>
        <p:nvGrpSpPr>
          <p:cNvPr id="346" name="Google Shape;346;p52"/>
          <p:cNvGrpSpPr/>
          <p:nvPr/>
        </p:nvGrpSpPr>
        <p:grpSpPr>
          <a:xfrm rot="3730759">
            <a:off x="10980893" y="109804"/>
            <a:ext cx="949887" cy="1163493"/>
            <a:chOff x="7602444" y="4967675"/>
            <a:chExt cx="483620" cy="592374"/>
          </a:xfrm>
        </p:grpSpPr>
        <p:grpSp>
          <p:nvGrpSpPr>
            <p:cNvPr id="347" name="Google Shape;347;p52"/>
            <p:cNvGrpSpPr/>
            <p:nvPr/>
          </p:nvGrpSpPr>
          <p:grpSpPr>
            <a:xfrm>
              <a:off x="7618661" y="4967675"/>
              <a:ext cx="467403" cy="507609"/>
              <a:chOff x="2251964" y="3590497"/>
              <a:chExt cx="467403" cy="507609"/>
            </a:xfrm>
          </p:grpSpPr>
          <p:sp>
            <p:nvSpPr>
              <p:cNvPr id="348" name="Google Shape;348;p5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9" name="Google Shape;349;p5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0" name="Google Shape;350;p5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1" name="Google Shape;351;p52"/>
            <p:cNvGrpSpPr/>
            <p:nvPr/>
          </p:nvGrpSpPr>
          <p:grpSpPr>
            <a:xfrm>
              <a:off x="7602444" y="4993761"/>
              <a:ext cx="421973" cy="566288"/>
              <a:chOff x="2235747" y="3616583"/>
              <a:chExt cx="421973" cy="566288"/>
            </a:xfrm>
          </p:grpSpPr>
          <p:sp>
            <p:nvSpPr>
              <p:cNvPr id="352" name="Google Shape;352;p5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3" name="Google Shape;353;p5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3"/>
          <p:cNvSpPr txBox="1">
            <a:spLocks noGrp="1"/>
          </p:cNvSpPr>
          <p:nvPr>
            <p:ph type="body" idx="1"/>
          </p:nvPr>
        </p:nvSpPr>
        <p:spPr>
          <a:xfrm>
            <a:off x="5757607" y="2034100"/>
            <a:ext cx="6010323" cy="3002088"/>
          </a:xfrm>
          <a:prstGeom prst="rect">
            <a:avLst/>
          </a:prstGeom>
          <a:noFill/>
          <a:ln>
            <a:noFill/>
          </a:ln>
        </p:spPr>
        <p:txBody>
          <a:bodyPr spcFirstLastPara="1" wrap="square" lIns="91425" tIns="45700" rIns="91425" bIns="45700" anchor="t" anchorCtr="0">
            <a:normAutofit/>
          </a:bodyPr>
          <a:lstStyle/>
          <a:p>
            <a:pPr marL="360000" lvl="0" indent="0" algn="l" rtl="0">
              <a:lnSpc>
                <a:spcPct val="107000"/>
              </a:lnSpc>
              <a:spcBef>
                <a:spcPts val="1000"/>
              </a:spcBef>
              <a:spcAft>
                <a:spcPts val="800"/>
              </a:spcAft>
              <a:buSzPts val="4800"/>
              <a:buNone/>
            </a:pPr>
            <a:r>
              <a:rPr lang="en-US" sz="4800" b="1" dirty="0">
                <a:latin typeface="Calibri"/>
                <a:ea typeface="Calibri"/>
                <a:cs typeface="Calibri"/>
                <a:sym typeface="Calibri"/>
              </a:rPr>
              <a:t>Komponenty krajiny a </a:t>
            </a:r>
            <a:r>
              <a:rPr lang="cs-CZ" b="1" dirty="0"/>
              <a:t>profesní pojmy</a:t>
            </a:r>
            <a:endParaRPr sz="3200" dirty="0">
              <a:latin typeface="Calibri"/>
              <a:ea typeface="Calibri"/>
              <a:cs typeface="Calibri"/>
              <a:sym typeface="Calibri"/>
            </a:endParaRPr>
          </a:p>
        </p:txBody>
      </p:sp>
      <p:sp>
        <p:nvSpPr>
          <p:cNvPr id="360" name="Google Shape;360;p53"/>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04</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4"/>
          <p:cNvSpPr txBox="1">
            <a:spLocks noGrp="1"/>
          </p:cNvSpPr>
          <p:nvPr>
            <p:ph type="body" idx="1"/>
          </p:nvPr>
        </p:nvSpPr>
        <p:spPr>
          <a:xfrm>
            <a:off x="1466849" y="1579570"/>
            <a:ext cx="10274798" cy="43692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600"/>
              </a:spcAft>
              <a:buSzPts val="2400"/>
              <a:buNone/>
            </a:pPr>
            <a:r>
              <a:rPr lang="en-US" b="1" i="0" dirty="0">
                <a:latin typeface="Calibri"/>
                <a:ea typeface="Calibri"/>
                <a:cs typeface="Calibri"/>
                <a:sym typeface="Calibri"/>
              </a:rPr>
              <a:t>Vzorce využití půdy: </a:t>
            </a:r>
            <a:r>
              <a:rPr lang="en-US" b="0" i="0" dirty="0">
                <a:latin typeface="Calibri"/>
                <a:ea typeface="Calibri"/>
                <a:cs typeface="Calibri"/>
                <a:sym typeface="Calibri"/>
              </a:rPr>
              <a:t>Uspořádání vzorců využití půdy vykresluje živý obraz funkčnosti krajiny. Od orné půdy po pastviny - tyto vzorce ovlivňují ekologickou dynamiku, rozmístění zdrojů a celkovou odolnost zemědělské krajiny.</a:t>
            </a:r>
            <a:endParaRPr dirty="0"/>
          </a:p>
          <a:p>
            <a:pPr marL="228600" lvl="0" indent="0" algn="l" rtl="0">
              <a:lnSpc>
                <a:spcPct val="90000"/>
              </a:lnSpc>
              <a:spcBef>
                <a:spcPts val="1000"/>
              </a:spcBef>
              <a:spcAft>
                <a:spcPts val="600"/>
              </a:spcAft>
              <a:buSzPts val="2400"/>
              <a:buNone/>
            </a:pPr>
            <a:r>
              <a:rPr lang="en-US" b="1" i="0" dirty="0">
                <a:latin typeface="Calibri"/>
                <a:ea typeface="Calibri"/>
                <a:cs typeface="Calibri"/>
                <a:sym typeface="Calibri"/>
              </a:rPr>
              <a:t>Centrum ekosystémových služeb: </a:t>
            </a:r>
            <a:r>
              <a:rPr lang="en-US" b="0" i="0" dirty="0">
                <a:latin typeface="Calibri"/>
                <a:ea typeface="Calibri"/>
                <a:cs typeface="Calibri"/>
                <a:sym typeface="Calibri"/>
              </a:rPr>
              <a:t>Krajina funguje jako ústřední centrum pro nesčetné množství ekosystémových služeb. </a:t>
            </a:r>
            <a:r>
              <a:rPr lang="en-US" b="0" i="0" dirty="0" err="1">
                <a:latin typeface="Calibri"/>
                <a:ea typeface="Calibri"/>
                <a:cs typeface="Calibri"/>
                <a:sym typeface="Calibri"/>
              </a:rPr>
              <a:t>Rozpoznání </a:t>
            </a:r>
            <a:r>
              <a:rPr lang="en-US" b="0" i="0" dirty="0">
                <a:latin typeface="Calibri"/>
                <a:ea typeface="Calibri"/>
                <a:cs typeface="Calibri"/>
                <a:sym typeface="Calibri"/>
              </a:rPr>
              <a:t>a posílení těchto služeb je klíčové pro udržitelné hospodaření s půdou a zemědělskou produktivitu - od poskytování obživy až po regulaci podmínek životního prostředí.</a:t>
            </a:r>
            <a:endParaRPr dirty="0"/>
          </a:p>
          <a:p>
            <a:pPr marL="228600" lvl="0" indent="0" algn="l" rtl="0">
              <a:lnSpc>
                <a:spcPct val="90000"/>
              </a:lnSpc>
              <a:spcBef>
                <a:spcPts val="1000"/>
              </a:spcBef>
              <a:spcAft>
                <a:spcPts val="600"/>
              </a:spcAft>
              <a:buSzPts val="2400"/>
              <a:buNone/>
            </a:pPr>
            <a:r>
              <a:rPr lang="en-US" b="1" i="0" dirty="0">
                <a:latin typeface="Calibri"/>
                <a:ea typeface="Calibri"/>
                <a:cs typeface="Calibri"/>
                <a:sym typeface="Calibri"/>
              </a:rPr>
              <a:t>Vodní cesty a pobřežní zóny: </a:t>
            </a:r>
            <a:r>
              <a:rPr lang="en-US" b="0" i="0" dirty="0">
                <a:latin typeface="Calibri"/>
                <a:ea typeface="Calibri"/>
                <a:cs typeface="Calibri"/>
                <a:sym typeface="Calibri"/>
              </a:rPr>
              <a:t>Vodní toky se rozprostírají v krajině a ovlivňují její strukturu a stav. Správa vodních toků a ochrana příbřežních zón mají zásadní význam pro biologickou rozmanitost, kvalitu vody a celkovou odolnost krajiny.</a:t>
            </a:r>
            <a:endParaRPr dirty="0"/>
          </a:p>
          <a:p>
            <a:pPr marL="0" lvl="0" indent="0" algn="l" rtl="0">
              <a:lnSpc>
                <a:spcPct val="107000"/>
              </a:lnSpc>
              <a:spcBef>
                <a:spcPts val="1000"/>
              </a:spcBef>
              <a:spcAft>
                <a:spcPts val="600"/>
              </a:spcAft>
              <a:buSzPts val="1000"/>
              <a:buNone/>
            </a:pPr>
            <a:endParaRPr sz="2000" dirty="0">
              <a:latin typeface="Calibri"/>
              <a:ea typeface="Calibri"/>
              <a:cs typeface="Calibri"/>
              <a:sym typeface="Calibri"/>
            </a:endParaRPr>
          </a:p>
        </p:txBody>
      </p:sp>
      <p:sp>
        <p:nvSpPr>
          <p:cNvPr id="366" name="Google Shape;366;p54"/>
          <p:cNvSpPr txBox="1">
            <a:spLocks noGrp="1"/>
          </p:cNvSpPr>
          <p:nvPr>
            <p:ph type="body" idx="2"/>
          </p:nvPr>
        </p:nvSpPr>
        <p:spPr>
          <a:xfrm>
            <a:off x="798379" y="401559"/>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err="1">
                <a:latin typeface="Calibri"/>
                <a:ea typeface="Calibri"/>
                <a:cs typeface="Calibri"/>
                <a:sym typeface="Calibri"/>
              </a:rPr>
              <a:t>Komponenty</a:t>
            </a:r>
            <a:r>
              <a:rPr lang="en-US" sz="3600" b="1" dirty="0">
                <a:latin typeface="Calibri"/>
                <a:ea typeface="Calibri"/>
                <a:cs typeface="Calibri"/>
                <a:sym typeface="Calibri"/>
              </a:rPr>
              <a:t> </a:t>
            </a:r>
            <a:r>
              <a:rPr lang="en-US" sz="3600" b="1" dirty="0" err="1">
                <a:latin typeface="Calibri"/>
                <a:ea typeface="Calibri"/>
                <a:cs typeface="Calibri"/>
                <a:sym typeface="Calibri"/>
              </a:rPr>
              <a:t>krajiny</a:t>
            </a:r>
            <a:r>
              <a:rPr lang="en-US" sz="3600" b="1" dirty="0">
                <a:latin typeface="Calibri"/>
                <a:ea typeface="Calibri"/>
                <a:cs typeface="Calibri"/>
                <a:sym typeface="Calibri"/>
              </a:rPr>
              <a:t> a </a:t>
            </a:r>
            <a:r>
              <a:rPr lang="cs-CZ" sz="3600" b="1" dirty="0">
                <a:latin typeface="Calibri"/>
                <a:ea typeface="Calibri"/>
                <a:cs typeface="Calibri"/>
                <a:sym typeface="Calibri"/>
              </a:rPr>
              <a:t>profesní pojmy</a:t>
            </a:r>
            <a:endParaRPr dirty="0">
              <a:latin typeface="Calibri"/>
              <a:ea typeface="Calibri"/>
              <a:cs typeface="Calibri"/>
              <a:sym typeface="Calibri"/>
            </a:endParaRPr>
          </a:p>
        </p:txBody>
      </p:sp>
      <p:grpSp>
        <p:nvGrpSpPr>
          <p:cNvPr id="367" name="Google Shape;367;p54"/>
          <p:cNvGrpSpPr/>
          <p:nvPr/>
        </p:nvGrpSpPr>
        <p:grpSpPr>
          <a:xfrm rot="3730759">
            <a:off x="10980893" y="109804"/>
            <a:ext cx="949887" cy="1163493"/>
            <a:chOff x="7602444" y="4967675"/>
            <a:chExt cx="483620" cy="592374"/>
          </a:xfrm>
        </p:grpSpPr>
        <p:grpSp>
          <p:nvGrpSpPr>
            <p:cNvPr id="368" name="Google Shape;368;p54"/>
            <p:cNvGrpSpPr/>
            <p:nvPr/>
          </p:nvGrpSpPr>
          <p:grpSpPr>
            <a:xfrm>
              <a:off x="7618661" y="4967675"/>
              <a:ext cx="467403" cy="507609"/>
              <a:chOff x="2251964" y="3590497"/>
              <a:chExt cx="467403" cy="507609"/>
            </a:xfrm>
          </p:grpSpPr>
          <p:sp>
            <p:nvSpPr>
              <p:cNvPr id="369" name="Google Shape;369;p5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0" name="Google Shape;370;p5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1" name="Google Shape;371;p5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2" name="Google Shape;372;p54"/>
            <p:cNvGrpSpPr/>
            <p:nvPr/>
          </p:nvGrpSpPr>
          <p:grpSpPr>
            <a:xfrm>
              <a:off x="7602444" y="4993761"/>
              <a:ext cx="421973" cy="566288"/>
              <a:chOff x="2235747" y="3616583"/>
              <a:chExt cx="421973" cy="566288"/>
            </a:xfrm>
          </p:grpSpPr>
          <p:sp>
            <p:nvSpPr>
              <p:cNvPr id="373" name="Google Shape;373;p5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4" name="Google Shape;374;p5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 name="Graphic 2" descr="Hill scene outline">
            <a:extLst>
              <a:ext uri="{FF2B5EF4-FFF2-40B4-BE49-F238E27FC236}">
                <a16:creationId xmlns:a16="http://schemas.microsoft.com/office/drawing/2014/main" id="{EC529E6A-245B-3EF2-4548-209D53143A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449" y="1790700"/>
            <a:ext cx="914400" cy="914400"/>
          </a:xfrm>
          <a:prstGeom prst="rect">
            <a:avLst/>
          </a:prstGeom>
        </p:spPr>
      </p:pic>
      <p:pic>
        <p:nvPicPr>
          <p:cNvPr id="5" name="Graphic 4" descr="Agriculture outline">
            <a:extLst>
              <a:ext uri="{FF2B5EF4-FFF2-40B4-BE49-F238E27FC236}">
                <a16:creationId xmlns:a16="http://schemas.microsoft.com/office/drawing/2014/main" id="{51B321CD-A4BF-25DD-A434-75BCA7F0FA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2449" y="3168050"/>
            <a:ext cx="914400" cy="914400"/>
          </a:xfrm>
          <a:prstGeom prst="rect">
            <a:avLst/>
          </a:prstGeom>
        </p:spPr>
      </p:pic>
      <p:pic>
        <p:nvPicPr>
          <p:cNvPr id="9" name="Picture 8">
            <a:extLst>
              <a:ext uri="{FF2B5EF4-FFF2-40B4-BE49-F238E27FC236}">
                <a16:creationId xmlns:a16="http://schemas.microsoft.com/office/drawing/2014/main" id="{392C3F56-746B-4CC8-7679-46B4EFC2794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2653" y="4686300"/>
            <a:ext cx="704850" cy="7048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
          <p:cNvSpPr txBox="1">
            <a:spLocks noGrp="1"/>
          </p:cNvSpPr>
          <p:nvPr>
            <p:ph type="body" idx="1"/>
          </p:nvPr>
        </p:nvSpPr>
        <p:spPr>
          <a:xfrm>
            <a:off x="5629230" y="14274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01</a:t>
            </a:r>
            <a:endParaRPr dirty="0"/>
          </a:p>
        </p:txBody>
      </p:sp>
      <p:sp>
        <p:nvSpPr>
          <p:cNvPr id="156" name="Google Shape;156;p4"/>
          <p:cNvSpPr txBox="1">
            <a:spLocks noGrp="1"/>
          </p:cNvSpPr>
          <p:nvPr>
            <p:ph type="body" idx="2"/>
          </p:nvPr>
        </p:nvSpPr>
        <p:spPr>
          <a:xfrm>
            <a:off x="6462886" y="1360841"/>
            <a:ext cx="49833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a:t>Úvod do krajinné ekologie</a:t>
            </a:r>
            <a:endParaRPr sz="2400" b="1"/>
          </a:p>
        </p:txBody>
      </p:sp>
      <p:sp>
        <p:nvSpPr>
          <p:cNvPr id="157" name="Google Shape;157;p4"/>
          <p:cNvSpPr txBox="1">
            <a:spLocks noGrp="1"/>
          </p:cNvSpPr>
          <p:nvPr>
            <p:ph type="body" idx="3"/>
          </p:nvPr>
        </p:nvSpPr>
        <p:spPr>
          <a:xfrm>
            <a:off x="538793" y="1433997"/>
            <a:ext cx="4955026" cy="39828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Clr>
                <a:srgbClr val="000000"/>
              </a:buClr>
              <a:buSzPts val="2400"/>
              <a:buNone/>
            </a:pPr>
            <a:r>
              <a:rPr lang="en-US" b="0" i="0" dirty="0">
                <a:latin typeface="Calibri"/>
                <a:ea typeface="Calibri"/>
                <a:cs typeface="Calibri"/>
                <a:sym typeface="Calibri"/>
              </a:rPr>
              <a:t>V tomto modulu prozkoumáme, jak funguje příroda na farmě. Zabýváme se krajinnou ekologií, která spočívá v pochopení souvislostí mezi rostlinami, živočichy a půdou. </a:t>
            </a:r>
          </a:p>
          <a:p>
            <a:pPr marL="228600" lvl="0" indent="0" algn="l" rtl="0">
              <a:lnSpc>
                <a:spcPct val="90000"/>
              </a:lnSpc>
              <a:spcBef>
                <a:spcPts val="0"/>
              </a:spcBef>
              <a:spcAft>
                <a:spcPts val="0"/>
              </a:spcAft>
              <a:buClr>
                <a:srgbClr val="000000"/>
              </a:buClr>
              <a:buSzPts val="2400"/>
              <a:buNone/>
            </a:pPr>
            <a:r>
              <a:rPr lang="en-US" b="0" i="0" dirty="0">
                <a:latin typeface="Calibri"/>
                <a:ea typeface="Calibri"/>
                <a:cs typeface="Calibri"/>
                <a:sym typeface="Calibri"/>
              </a:rPr>
              <a:t>Podíváme se na praktické rady pro zemědělce, jako je rozumné využívání vody, pěstování rozmanitých plodin a péče o půdu. </a:t>
            </a:r>
            <a:r>
              <a:rPr lang="cs-CZ" b="0" i="0" dirty="0">
                <a:latin typeface="Calibri"/>
                <a:ea typeface="Calibri"/>
                <a:cs typeface="Calibri"/>
                <a:sym typeface="Calibri"/>
              </a:rPr>
              <a:t>Cílem je</a:t>
            </a:r>
            <a:r>
              <a:rPr lang="cs-CZ" dirty="0"/>
              <a:t> prospěšný vztah zemědělství a přírody</a:t>
            </a:r>
            <a:r>
              <a:rPr lang="en-US" b="0" i="0" dirty="0">
                <a:latin typeface="Calibri"/>
                <a:ea typeface="Calibri"/>
                <a:cs typeface="Calibri"/>
                <a:sym typeface="Calibri"/>
              </a:rPr>
              <a:t>. </a:t>
            </a:r>
            <a:endParaRPr dirty="0">
              <a:latin typeface="Calibri"/>
              <a:ea typeface="Calibri"/>
              <a:cs typeface="Calibri"/>
              <a:sym typeface="Calibri"/>
            </a:endParaRPr>
          </a:p>
        </p:txBody>
      </p:sp>
      <p:sp>
        <p:nvSpPr>
          <p:cNvPr id="158" name="Google Shape;158;p4"/>
          <p:cNvSpPr txBox="1">
            <a:spLocks noGrp="1"/>
          </p:cNvSpPr>
          <p:nvPr>
            <p:ph type="body" idx="4"/>
          </p:nvPr>
        </p:nvSpPr>
        <p:spPr>
          <a:xfrm>
            <a:off x="5629230" y="212565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02</a:t>
            </a:r>
            <a:endParaRPr dirty="0"/>
          </a:p>
        </p:txBody>
      </p:sp>
      <p:sp>
        <p:nvSpPr>
          <p:cNvPr id="159" name="Google Shape;159;p4"/>
          <p:cNvSpPr txBox="1">
            <a:spLocks noGrp="1"/>
          </p:cNvSpPr>
          <p:nvPr>
            <p:ph type="body" idx="5"/>
          </p:nvPr>
        </p:nvSpPr>
        <p:spPr>
          <a:xfrm>
            <a:off x="6462886" y="2046479"/>
            <a:ext cx="44652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dirty="0"/>
              <a:t>Charakteristika krajiny</a:t>
            </a:r>
            <a:endParaRPr sz="2400" b="1" dirty="0"/>
          </a:p>
        </p:txBody>
      </p:sp>
      <p:sp>
        <p:nvSpPr>
          <p:cNvPr id="160" name="Google Shape;160;p4"/>
          <p:cNvSpPr txBox="1">
            <a:spLocks noGrp="1"/>
          </p:cNvSpPr>
          <p:nvPr>
            <p:ph type="body" idx="6"/>
          </p:nvPr>
        </p:nvSpPr>
        <p:spPr>
          <a:xfrm>
            <a:off x="5629231" y="273587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03</a:t>
            </a:r>
            <a:endParaRPr dirty="0"/>
          </a:p>
        </p:txBody>
      </p:sp>
      <p:sp>
        <p:nvSpPr>
          <p:cNvPr id="161" name="Google Shape;161;p4"/>
          <p:cNvSpPr txBox="1">
            <a:spLocks noGrp="1"/>
          </p:cNvSpPr>
          <p:nvPr>
            <p:ph type="body" idx="7"/>
          </p:nvPr>
        </p:nvSpPr>
        <p:spPr>
          <a:xfrm>
            <a:off x="6515002" y="2688785"/>
            <a:ext cx="44652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dirty="0"/>
              <a:t>Klíčová témata výzkumu</a:t>
            </a:r>
            <a:endParaRPr sz="2400" b="1" dirty="0"/>
          </a:p>
        </p:txBody>
      </p:sp>
      <p:sp>
        <p:nvSpPr>
          <p:cNvPr id="162" name="Google Shape;162;p4"/>
          <p:cNvSpPr txBox="1">
            <a:spLocks noGrp="1"/>
          </p:cNvSpPr>
          <p:nvPr>
            <p:ph type="body" idx="8"/>
          </p:nvPr>
        </p:nvSpPr>
        <p:spPr>
          <a:xfrm>
            <a:off x="5670461" y="335479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04</a:t>
            </a:r>
            <a:endParaRPr dirty="0"/>
          </a:p>
        </p:txBody>
      </p:sp>
      <p:sp>
        <p:nvSpPr>
          <p:cNvPr id="163" name="Google Shape;163;p4"/>
          <p:cNvSpPr txBox="1">
            <a:spLocks noGrp="1"/>
          </p:cNvSpPr>
          <p:nvPr>
            <p:ph type="body" idx="9"/>
          </p:nvPr>
        </p:nvSpPr>
        <p:spPr>
          <a:xfrm>
            <a:off x="6462886" y="3479816"/>
            <a:ext cx="51720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dirty="0"/>
              <a:t> Komponenty krajiny a termíny</a:t>
            </a:r>
            <a:endParaRPr sz="2400" b="1" dirty="0"/>
          </a:p>
          <a:p>
            <a:pPr marL="0" lvl="0" indent="0" algn="l" rtl="0">
              <a:lnSpc>
                <a:spcPct val="90000"/>
              </a:lnSpc>
              <a:spcBef>
                <a:spcPts val="0"/>
              </a:spcBef>
              <a:spcAft>
                <a:spcPts val="0"/>
              </a:spcAft>
              <a:buClr>
                <a:srgbClr val="000000"/>
              </a:buClr>
              <a:buSzPts val="2200"/>
              <a:buNone/>
            </a:pPr>
            <a:endParaRPr b="1" dirty="0"/>
          </a:p>
        </p:txBody>
      </p:sp>
      <p:sp>
        <p:nvSpPr>
          <p:cNvPr id="164" name="Google Shape;164;p4"/>
          <p:cNvSpPr txBox="1">
            <a:spLocks noGrp="1"/>
          </p:cNvSpPr>
          <p:nvPr>
            <p:ph type="body" idx="13"/>
          </p:nvPr>
        </p:nvSpPr>
        <p:spPr>
          <a:xfrm>
            <a:off x="5670460" y="40443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05</a:t>
            </a:r>
            <a:endParaRPr dirty="0"/>
          </a:p>
        </p:txBody>
      </p:sp>
      <p:sp>
        <p:nvSpPr>
          <p:cNvPr id="165" name="Google Shape;165;p4"/>
          <p:cNvSpPr txBox="1">
            <a:spLocks noGrp="1"/>
          </p:cNvSpPr>
          <p:nvPr>
            <p:ph type="body" idx="14"/>
          </p:nvPr>
        </p:nvSpPr>
        <p:spPr>
          <a:xfrm>
            <a:off x="6515002" y="4044069"/>
            <a:ext cx="44652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dirty="0"/>
              <a:t>Narušení a fragmentace</a:t>
            </a:r>
            <a:endParaRPr sz="2400" b="1" dirty="0"/>
          </a:p>
        </p:txBody>
      </p:sp>
      <p:sp>
        <p:nvSpPr>
          <p:cNvPr id="166" name="Google Shape;166;p4"/>
          <p:cNvSpPr txBox="1">
            <a:spLocks noGrp="1"/>
          </p:cNvSpPr>
          <p:nvPr>
            <p:ph type="body" idx="15"/>
          </p:nvPr>
        </p:nvSpPr>
        <p:spPr>
          <a:xfrm>
            <a:off x="687316" y="380932"/>
            <a:ext cx="5041800" cy="72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US" dirty="0"/>
              <a:t>Přehled obsahu</a:t>
            </a:r>
            <a:endParaRPr dirty="0"/>
          </a:p>
        </p:txBody>
      </p:sp>
      <p:grpSp>
        <p:nvGrpSpPr>
          <p:cNvPr id="167" name="Google Shape;167;p4"/>
          <p:cNvGrpSpPr/>
          <p:nvPr/>
        </p:nvGrpSpPr>
        <p:grpSpPr>
          <a:xfrm rot="3730759">
            <a:off x="10980893" y="367519"/>
            <a:ext cx="949887" cy="1163493"/>
            <a:chOff x="7602444" y="4967675"/>
            <a:chExt cx="483620" cy="592374"/>
          </a:xfrm>
        </p:grpSpPr>
        <p:grpSp>
          <p:nvGrpSpPr>
            <p:cNvPr id="168" name="Google Shape;168;p4"/>
            <p:cNvGrpSpPr/>
            <p:nvPr/>
          </p:nvGrpSpPr>
          <p:grpSpPr>
            <a:xfrm>
              <a:off x="7618661" y="4967675"/>
              <a:ext cx="467403" cy="507609"/>
              <a:chOff x="2251964" y="3590497"/>
              <a:chExt cx="467403" cy="507609"/>
            </a:xfrm>
          </p:grpSpPr>
          <p:sp>
            <p:nvSpPr>
              <p:cNvPr id="169" name="Google Shape;169;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70" name="Google Shape;170;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71" name="Google Shape;171;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grpSp>
        <p:grpSp>
          <p:nvGrpSpPr>
            <p:cNvPr id="172" name="Google Shape;172;p4"/>
            <p:cNvGrpSpPr/>
            <p:nvPr/>
          </p:nvGrpSpPr>
          <p:grpSpPr>
            <a:xfrm>
              <a:off x="7602444" y="4993761"/>
              <a:ext cx="421973" cy="566288"/>
              <a:chOff x="2235747" y="3616583"/>
              <a:chExt cx="421973" cy="566288"/>
            </a:xfrm>
          </p:grpSpPr>
          <p:sp>
            <p:nvSpPr>
              <p:cNvPr id="173" name="Google Shape;173;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74" name="Google Shape;174;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grpSp>
      </p:grpSp>
      <p:sp>
        <p:nvSpPr>
          <p:cNvPr id="181" name="Google Shape;181;p44"/>
          <p:cNvSpPr txBox="1">
            <a:spLocks/>
          </p:cNvSpPr>
          <p:nvPr/>
        </p:nvSpPr>
        <p:spPr>
          <a:xfrm>
            <a:off x="6515135" y="4648670"/>
            <a:ext cx="4465067" cy="68951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400" b="1"/>
              <a:t>Praktické tipy</a:t>
            </a:r>
            <a:endParaRPr lang="en-US" b="1" dirty="0"/>
          </a:p>
        </p:txBody>
      </p:sp>
      <p:sp>
        <p:nvSpPr>
          <p:cNvPr id="2" name="Google Shape;164;p4">
            <a:extLst>
              <a:ext uri="{FF2B5EF4-FFF2-40B4-BE49-F238E27FC236}">
                <a16:creationId xmlns:a16="http://schemas.microsoft.com/office/drawing/2014/main" id="{664F54BD-B710-9F48-DB23-AC3AC868C4A6}"/>
              </a:ext>
            </a:extLst>
          </p:cNvPr>
          <p:cNvSpPr txBox="1">
            <a:spLocks/>
          </p:cNvSpPr>
          <p:nvPr/>
        </p:nvSpPr>
        <p:spPr>
          <a:xfrm>
            <a:off x="5697669" y="4715402"/>
            <a:ext cx="700387" cy="68951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06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14" name="Freeform 1250">
            <a:extLst>
              <a:ext uri="{FF2B5EF4-FFF2-40B4-BE49-F238E27FC236}">
                <a16:creationId xmlns:a16="http://schemas.microsoft.com/office/drawing/2014/main" id="{5AC5B35E-74EE-3FD1-6C5E-4B2F1429A98E}"/>
              </a:ext>
            </a:extLst>
          </p:cNvPr>
          <p:cNvSpPr/>
          <p:nvPr/>
        </p:nvSpPr>
        <p:spPr>
          <a:xfrm rot="7445796">
            <a:off x="1015660" y="4562166"/>
            <a:ext cx="149976" cy="16344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w="27426" cap="flat">
            <a:noFill/>
            <a:prstDash val="solid"/>
            <a:miter/>
          </a:ln>
        </p:spPr>
        <p:txBody>
          <a:bodyPr rtlCol="0" anchor="ctr"/>
          <a:lstStyle/>
          <a:p>
            <a:endParaRPr lang="en-US"/>
          </a:p>
        </p:txBody>
      </p:sp>
      <p:sp>
        <p:nvSpPr>
          <p:cNvPr id="13" name="Freeform 1250">
            <a:extLst>
              <a:ext uri="{FF2B5EF4-FFF2-40B4-BE49-F238E27FC236}">
                <a16:creationId xmlns:a16="http://schemas.microsoft.com/office/drawing/2014/main" id="{ED22B484-4601-EAAA-BC82-DF3D176CB967}"/>
              </a:ext>
            </a:extLst>
          </p:cNvPr>
          <p:cNvSpPr/>
          <p:nvPr/>
        </p:nvSpPr>
        <p:spPr>
          <a:xfrm rot="20349704">
            <a:off x="765677" y="4585276"/>
            <a:ext cx="165093" cy="168082"/>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w="27426" cap="flat">
            <a:noFill/>
            <a:prstDash val="solid"/>
            <a:miter/>
          </a:ln>
        </p:spPr>
        <p:txBody>
          <a:bodyPr rtlCol="0" anchor="ctr"/>
          <a:lstStyle/>
          <a:p>
            <a:endParaRPr lang="en-US"/>
          </a:p>
        </p:txBody>
      </p:sp>
      <p:sp>
        <p:nvSpPr>
          <p:cNvPr id="379" name="Google Shape;379;p55"/>
          <p:cNvSpPr txBox="1">
            <a:spLocks noGrp="1"/>
          </p:cNvSpPr>
          <p:nvPr>
            <p:ph type="body" idx="1"/>
          </p:nvPr>
        </p:nvSpPr>
        <p:spPr>
          <a:xfrm>
            <a:off x="1371600" y="1524000"/>
            <a:ext cx="6553200" cy="25227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Zelená infrastruktura: </a:t>
            </a:r>
            <a:r>
              <a:rPr lang="en-US" b="0" i="0" dirty="0">
                <a:latin typeface="Calibri"/>
                <a:ea typeface="Calibri"/>
                <a:cs typeface="Calibri"/>
                <a:sym typeface="Calibri"/>
              </a:rPr>
              <a:t>Zelená infrastruktura, síť přírodních oblastí, slouží jako životodárná síla zemědělských ekosystémů. Zachování lesů, mokřadů a zelených ploch zajišťuje vitalitu a ekologickou rovnováhu v krajině.</a:t>
            </a:r>
            <a:endParaRPr b="0" i="0" dirty="0">
              <a:latin typeface="Calibri"/>
              <a:ea typeface="Calibri"/>
              <a:cs typeface="Calibri"/>
              <a:sym typeface="Calibri"/>
            </a:endParaRPr>
          </a:p>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Efekty na hraně: </a:t>
            </a:r>
            <a:r>
              <a:rPr lang="en-US" b="0" i="0" dirty="0">
                <a:latin typeface="Calibri"/>
                <a:ea typeface="Calibri"/>
                <a:cs typeface="Calibri"/>
                <a:sym typeface="Calibri"/>
              </a:rPr>
              <a:t>Stýkající se místa mezi různými způsoby využívání půdy, tzv. okraje, vytvářejí jedinečné podmínky ovlivňující biologickou rozmanitost a dynamiku ekosystémů. Pochopení a řízení těchto okrajových efektů je důležité pro udržitelné a harmonické hospodaření v krajině.</a:t>
            </a:r>
            <a:endParaRPr dirty="0"/>
          </a:p>
          <a:p>
            <a:pPr marL="0" lvl="0" indent="0" algn="l" rtl="0">
              <a:lnSpc>
                <a:spcPct val="107000"/>
              </a:lnSpc>
              <a:spcBef>
                <a:spcPts val="1000"/>
              </a:spcBef>
              <a:spcAft>
                <a:spcPts val="800"/>
              </a:spcAft>
              <a:buSzPts val="1000"/>
              <a:buNone/>
            </a:pPr>
            <a:endParaRPr sz="2000" dirty="0">
              <a:latin typeface="Calibri"/>
              <a:ea typeface="Calibri"/>
              <a:cs typeface="Calibri"/>
              <a:sym typeface="Calibri"/>
            </a:endParaRPr>
          </a:p>
        </p:txBody>
      </p:sp>
      <p:sp>
        <p:nvSpPr>
          <p:cNvPr id="380" name="Google Shape;380;p55"/>
          <p:cNvSpPr txBox="1">
            <a:spLocks noGrp="1"/>
          </p:cNvSpPr>
          <p:nvPr>
            <p:ph type="body" idx="2"/>
          </p:nvPr>
        </p:nvSpPr>
        <p:spPr>
          <a:xfrm>
            <a:off x="798381" y="47505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latin typeface="Calibri"/>
                <a:ea typeface="Calibri"/>
                <a:cs typeface="Calibri"/>
                <a:sym typeface="Calibri"/>
              </a:rPr>
              <a:t>Komponenty krajiny a </a:t>
            </a:r>
            <a:r>
              <a:rPr lang="cs-CZ" sz="3600" b="1" dirty="0">
                <a:latin typeface="Calibri"/>
                <a:ea typeface="Calibri"/>
                <a:cs typeface="Calibri"/>
                <a:sym typeface="Calibri"/>
              </a:rPr>
              <a:t>profesní </a:t>
            </a:r>
            <a:r>
              <a:rPr lang="en-US" sz="3600" b="1" dirty="0" err="1">
                <a:latin typeface="Calibri"/>
                <a:ea typeface="Calibri"/>
                <a:cs typeface="Calibri"/>
                <a:sym typeface="Calibri"/>
              </a:rPr>
              <a:t>pojmy</a:t>
            </a:r>
            <a:r>
              <a:rPr lang="en-US" sz="3600" b="1" dirty="0">
                <a:latin typeface="Calibri"/>
                <a:ea typeface="Calibri"/>
                <a:cs typeface="Calibri"/>
                <a:sym typeface="Calibri"/>
              </a:rPr>
              <a:t> - pokračování</a:t>
            </a:r>
            <a:endParaRPr dirty="0">
              <a:latin typeface="Calibri"/>
              <a:ea typeface="Calibri"/>
              <a:cs typeface="Calibri"/>
              <a:sym typeface="Calibri"/>
            </a:endParaRPr>
          </a:p>
        </p:txBody>
      </p:sp>
      <p:grpSp>
        <p:nvGrpSpPr>
          <p:cNvPr id="381" name="Google Shape;381;p55"/>
          <p:cNvGrpSpPr/>
          <p:nvPr/>
        </p:nvGrpSpPr>
        <p:grpSpPr>
          <a:xfrm rot="3730759">
            <a:off x="10980893" y="109804"/>
            <a:ext cx="949887" cy="1163493"/>
            <a:chOff x="7602444" y="4967675"/>
            <a:chExt cx="483620" cy="592374"/>
          </a:xfrm>
        </p:grpSpPr>
        <p:grpSp>
          <p:nvGrpSpPr>
            <p:cNvPr id="382" name="Google Shape;382;p55"/>
            <p:cNvGrpSpPr/>
            <p:nvPr/>
          </p:nvGrpSpPr>
          <p:grpSpPr>
            <a:xfrm>
              <a:off x="7618661" y="4967675"/>
              <a:ext cx="467403" cy="507609"/>
              <a:chOff x="2251964" y="3590497"/>
              <a:chExt cx="467403" cy="507609"/>
            </a:xfrm>
          </p:grpSpPr>
          <p:sp>
            <p:nvSpPr>
              <p:cNvPr id="383" name="Google Shape;383;p5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4" name="Google Shape;384;p5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5" name="Google Shape;385;p5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86" name="Google Shape;386;p55"/>
            <p:cNvGrpSpPr/>
            <p:nvPr/>
          </p:nvGrpSpPr>
          <p:grpSpPr>
            <a:xfrm>
              <a:off x="7602444" y="4993761"/>
              <a:ext cx="421973" cy="566288"/>
              <a:chOff x="2235747" y="3616583"/>
              <a:chExt cx="421973" cy="566288"/>
            </a:xfrm>
          </p:grpSpPr>
          <p:sp>
            <p:nvSpPr>
              <p:cNvPr id="387" name="Google Shape;387;p5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8" name="Google Shape;388;p5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89" name="Google Shape;389;p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24800" y="1765423"/>
            <a:ext cx="3679876" cy="3568577"/>
          </a:xfrm>
          <a:prstGeom prst="rect">
            <a:avLst/>
          </a:prstGeom>
          <a:noFill/>
          <a:ln>
            <a:noFill/>
          </a:ln>
        </p:spPr>
      </p:pic>
      <p:grpSp>
        <p:nvGrpSpPr>
          <p:cNvPr id="2" name="Graphic 3">
            <a:extLst>
              <a:ext uri="{FF2B5EF4-FFF2-40B4-BE49-F238E27FC236}">
                <a16:creationId xmlns:a16="http://schemas.microsoft.com/office/drawing/2014/main" id="{11842AFA-107E-9511-32D2-75A3F9468B81}"/>
              </a:ext>
            </a:extLst>
          </p:cNvPr>
          <p:cNvGrpSpPr/>
          <p:nvPr/>
        </p:nvGrpSpPr>
        <p:grpSpPr>
          <a:xfrm>
            <a:off x="549334" y="1908666"/>
            <a:ext cx="822266" cy="876684"/>
            <a:chOff x="10407709" y="5371716"/>
            <a:chExt cx="1086136" cy="1037162"/>
          </a:xfrm>
        </p:grpSpPr>
        <p:sp>
          <p:nvSpPr>
            <p:cNvPr id="3" name="Freeform 1249">
              <a:extLst>
                <a:ext uri="{FF2B5EF4-FFF2-40B4-BE49-F238E27FC236}">
                  <a16:creationId xmlns:a16="http://schemas.microsoft.com/office/drawing/2014/main" id="{8BFB4F83-A6C0-1ADF-B0FC-B8C9C2A91D53}"/>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8DC641"/>
            </a:solidFill>
            <a:ln w="27426" cap="flat">
              <a:noFill/>
              <a:prstDash val="solid"/>
              <a:miter/>
            </a:ln>
          </p:spPr>
          <p:txBody>
            <a:bodyPr rtlCol="0" anchor="ctr"/>
            <a:lstStyle/>
            <a:p>
              <a:endParaRPr lang="en-US" dirty="0"/>
            </a:p>
          </p:txBody>
        </p:sp>
        <p:sp>
          <p:nvSpPr>
            <p:cNvPr id="4" name="Freeform 1250">
              <a:extLst>
                <a:ext uri="{FF2B5EF4-FFF2-40B4-BE49-F238E27FC236}">
                  <a16:creationId xmlns:a16="http://schemas.microsoft.com/office/drawing/2014/main" id="{2142F35C-22AF-4A04-12C4-F42A66DA6195}"/>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w="27426" cap="flat">
              <a:noFill/>
              <a:prstDash val="solid"/>
              <a:miter/>
            </a:ln>
          </p:spPr>
          <p:txBody>
            <a:bodyPr rtlCol="0" anchor="ctr"/>
            <a:lstStyle/>
            <a:p>
              <a:endParaRPr lang="en-US"/>
            </a:p>
          </p:txBody>
        </p:sp>
        <p:grpSp>
          <p:nvGrpSpPr>
            <p:cNvPr id="5" name="Graphic 3">
              <a:extLst>
                <a:ext uri="{FF2B5EF4-FFF2-40B4-BE49-F238E27FC236}">
                  <a16:creationId xmlns:a16="http://schemas.microsoft.com/office/drawing/2014/main" id="{EB663CDF-35A8-92CA-7588-2B6A9535F6B1}"/>
                </a:ext>
              </a:extLst>
            </p:cNvPr>
            <p:cNvGrpSpPr/>
            <p:nvPr/>
          </p:nvGrpSpPr>
          <p:grpSpPr>
            <a:xfrm>
              <a:off x="10407709" y="5371716"/>
              <a:ext cx="1086136" cy="1037162"/>
              <a:chOff x="10407709" y="5371716"/>
              <a:chExt cx="1086136" cy="1037162"/>
            </a:xfrm>
            <a:solidFill>
              <a:srgbClr val="000000"/>
            </a:solidFill>
          </p:grpSpPr>
          <p:grpSp>
            <p:nvGrpSpPr>
              <p:cNvPr id="6" name="Graphic 3">
                <a:extLst>
                  <a:ext uri="{FF2B5EF4-FFF2-40B4-BE49-F238E27FC236}">
                    <a16:creationId xmlns:a16="http://schemas.microsoft.com/office/drawing/2014/main" id="{1CF02D3E-74F4-E0B8-AE62-D061FF0CBC24}"/>
                  </a:ext>
                </a:extLst>
              </p:cNvPr>
              <p:cNvGrpSpPr/>
              <p:nvPr/>
            </p:nvGrpSpPr>
            <p:grpSpPr>
              <a:xfrm>
                <a:off x="10407709" y="5371716"/>
                <a:ext cx="1086136" cy="1037162"/>
                <a:chOff x="10407709" y="5371716"/>
                <a:chExt cx="1086136" cy="1037162"/>
              </a:xfrm>
              <a:solidFill>
                <a:srgbClr val="000000"/>
              </a:solidFill>
            </p:grpSpPr>
            <p:sp>
              <p:nvSpPr>
                <p:cNvPr id="8" name="Freeform 1254">
                  <a:extLst>
                    <a:ext uri="{FF2B5EF4-FFF2-40B4-BE49-F238E27FC236}">
                      <a16:creationId xmlns:a16="http://schemas.microsoft.com/office/drawing/2014/main" id="{407AD484-6895-A15B-A169-DF07144B91B4}"/>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endParaRPr lang="en-US"/>
                </a:p>
              </p:txBody>
            </p:sp>
            <p:sp>
              <p:nvSpPr>
                <p:cNvPr id="9" name="Freeform 1255">
                  <a:extLst>
                    <a:ext uri="{FF2B5EF4-FFF2-40B4-BE49-F238E27FC236}">
                      <a16:creationId xmlns:a16="http://schemas.microsoft.com/office/drawing/2014/main" id="{8CA1EE1A-5FAC-1CD4-5AEA-4CE30E831BD6}"/>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endParaRPr lang="en-US"/>
                </a:p>
              </p:txBody>
            </p:sp>
            <p:sp>
              <p:nvSpPr>
                <p:cNvPr id="10" name="Freeform 1256">
                  <a:extLst>
                    <a:ext uri="{FF2B5EF4-FFF2-40B4-BE49-F238E27FC236}">
                      <a16:creationId xmlns:a16="http://schemas.microsoft.com/office/drawing/2014/main" id="{6E9C33C7-0D5A-DA4D-E6FA-F173882635DA}"/>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endParaRPr lang="en-US"/>
                </a:p>
              </p:txBody>
            </p:sp>
          </p:grpSp>
          <p:sp>
            <p:nvSpPr>
              <p:cNvPr id="7" name="Freeform 1253">
                <a:extLst>
                  <a:ext uri="{FF2B5EF4-FFF2-40B4-BE49-F238E27FC236}">
                    <a16:creationId xmlns:a16="http://schemas.microsoft.com/office/drawing/2014/main" id="{69AFD6C5-CC5F-4941-DE85-4D8CCA6A8565}"/>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endParaRPr lang="en-US" dirty="0"/>
              </a:p>
            </p:txBody>
          </p:sp>
        </p:grpSp>
      </p:grpSp>
      <p:pic>
        <p:nvPicPr>
          <p:cNvPr id="12" name="Graphic 11" descr="Sunflower outline">
            <a:extLst>
              <a:ext uri="{FF2B5EF4-FFF2-40B4-BE49-F238E27FC236}">
                <a16:creationId xmlns:a16="http://schemas.microsoft.com/office/drawing/2014/main" id="{7D9D6660-BDC7-4A76-9625-F226DE8338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6773" y="3842181"/>
            <a:ext cx="995114" cy="99511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6"/>
          <p:cNvSpPr txBox="1">
            <a:spLocks noGrp="1"/>
          </p:cNvSpPr>
          <p:nvPr>
            <p:ph type="body" idx="1"/>
          </p:nvPr>
        </p:nvSpPr>
        <p:spPr>
          <a:xfrm>
            <a:off x="5805233" y="2081725"/>
            <a:ext cx="5672832" cy="3002088"/>
          </a:xfrm>
          <a:prstGeom prst="rect">
            <a:avLst/>
          </a:prstGeom>
          <a:noFill/>
          <a:ln>
            <a:noFill/>
          </a:ln>
        </p:spPr>
        <p:txBody>
          <a:bodyPr spcFirstLastPara="1" wrap="square" lIns="91425" tIns="45700" rIns="91425" bIns="45700" anchor="t" anchorCtr="0">
            <a:normAutofit/>
          </a:bodyPr>
          <a:lstStyle/>
          <a:p>
            <a:pPr marL="457200" lvl="0" indent="-228600" algn="l" rtl="0">
              <a:lnSpc>
                <a:spcPct val="107000"/>
              </a:lnSpc>
              <a:spcBef>
                <a:spcPts val="1000"/>
              </a:spcBef>
              <a:spcAft>
                <a:spcPts val="800"/>
              </a:spcAft>
              <a:buSzPts val="4800"/>
              <a:buNone/>
            </a:pPr>
            <a:r>
              <a:rPr lang="en-US" sz="4800" b="1" dirty="0">
                <a:latin typeface="Calibri"/>
                <a:ea typeface="Calibri"/>
                <a:cs typeface="Calibri"/>
                <a:sym typeface="Calibri"/>
              </a:rPr>
              <a:t> Narušení a fragmentace</a:t>
            </a:r>
            <a:endParaRPr sz="3200" dirty="0">
              <a:latin typeface="Calibri"/>
              <a:ea typeface="Calibri"/>
              <a:cs typeface="Calibri"/>
              <a:sym typeface="Calibri"/>
            </a:endParaRPr>
          </a:p>
        </p:txBody>
      </p:sp>
      <p:sp>
        <p:nvSpPr>
          <p:cNvPr id="396" name="Google Shape;396;p5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05</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7"/>
          <p:cNvSpPr txBox="1">
            <a:spLocks noGrp="1"/>
          </p:cNvSpPr>
          <p:nvPr>
            <p:ph type="body" idx="1"/>
          </p:nvPr>
        </p:nvSpPr>
        <p:spPr>
          <a:xfrm>
            <a:off x="508793" y="988810"/>
            <a:ext cx="11397457" cy="4369164"/>
          </a:xfrm>
          <a:prstGeom prst="rect">
            <a:avLst/>
          </a:prstGeom>
          <a:noFill/>
          <a:ln>
            <a:noFill/>
          </a:ln>
        </p:spPr>
        <p:txBody>
          <a:bodyPr spcFirstLastPara="1" wrap="square" lIns="91425" tIns="45700" rIns="91425" bIns="45700" anchor="t" anchorCtr="0">
            <a:noAutofit/>
          </a:bodyPr>
          <a:lstStyle/>
          <a:p>
            <a:pPr marL="230400" lvl="0" indent="0" algn="l" rtl="0">
              <a:lnSpc>
                <a:spcPct val="90000"/>
              </a:lnSpc>
              <a:spcBef>
                <a:spcPts val="1000"/>
              </a:spcBef>
              <a:spcAft>
                <a:spcPts val="0"/>
              </a:spcAft>
              <a:buSzPts val="2400"/>
              <a:buNone/>
            </a:pPr>
            <a:r>
              <a:rPr lang="en-US" b="1" i="0" dirty="0">
                <a:latin typeface="Calibri"/>
                <a:ea typeface="Calibri"/>
                <a:cs typeface="Calibri"/>
                <a:sym typeface="Calibri"/>
              </a:rPr>
              <a:t>Narušení ekosystému:</a:t>
            </a:r>
            <a:endParaRPr b="0" i="0" dirty="0">
              <a:latin typeface="Calibri"/>
              <a:ea typeface="Calibri"/>
              <a:cs typeface="Calibri"/>
              <a:sym typeface="Calibri"/>
            </a:endParaRPr>
          </a:p>
          <a:p>
            <a:pPr marL="230400" lvl="1" indent="0" algn="l" rtl="0">
              <a:lnSpc>
                <a:spcPct val="90000"/>
              </a:lnSpc>
              <a:spcBef>
                <a:spcPts val="500"/>
              </a:spcBef>
              <a:spcAft>
                <a:spcPts val="0"/>
              </a:spcAft>
              <a:buSzPts val="2000"/>
            </a:pPr>
            <a:r>
              <a:rPr lang="en-US" sz="2400" b="0" i="0" dirty="0">
                <a:solidFill>
                  <a:srgbClr val="000000"/>
                </a:solidFill>
                <a:latin typeface="Calibri"/>
                <a:ea typeface="Calibri"/>
                <a:cs typeface="Calibri"/>
                <a:sym typeface="Calibri"/>
              </a:rPr>
              <a:t>Narušení, ať už způsobené přírodními jevy nebo lidskou činností, může narušit křehkou rovnováhu ekosystémů. Události, jako jsou požáry, povodně nebo intenzivní využívání půdy, mohou vést k hlubokým ekologickým změnám a ovlivnit biologickou rozmanitost a funkce ekosystémů.</a:t>
            </a:r>
            <a:endParaRPr dirty="0">
              <a:solidFill>
                <a:srgbClr val="000000"/>
              </a:solidFill>
            </a:endParaRPr>
          </a:p>
          <a:p>
            <a:pPr marL="230400" lvl="0" indent="0" algn="l" rtl="0">
              <a:lnSpc>
                <a:spcPct val="90000"/>
              </a:lnSpc>
              <a:spcBef>
                <a:spcPts val="1000"/>
              </a:spcBef>
              <a:spcAft>
                <a:spcPts val="0"/>
              </a:spcAft>
              <a:buSzPts val="2400"/>
              <a:buNone/>
            </a:pPr>
            <a:r>
              <a:rPr lang="en-US" b="1" i="0" dirty="0">
                <a:latin typeface="Calibri"/>
                <a:ea typeface="Calibri"/>
                <a:cs typeface="Calibri"/>
                <a:sym typeface="Calibri"/>
              </a:rPr>
              <a:t>Fragmentace se podepisuje na konektivitě:</a:t>
            </a:r>
            <a:endParaRPr b="0" i="0" dirty="0">
              <a:latin typeface="Calibri"/>
              <a:ea typeface="Calibri"/>
              <a:cs typeface="Calibri"/>
              <a:sym typeface="Calibri"/>
            </a:endParaRPr>
          </a:p>
          <a:p>
            <a:pPr marL="230400" lvl="1" indent="0" algn="l" rtl="0">
              <a:lnSpc>
                <a:spcPct val="90000"/>
              </a:lnSpc>
              <a:spcBef>
                <a:spcPts val="500"/>
              </a:spcBef>
              <a:spcAft>
                <a:spcPts val="0"/>
              </a:spcAft>
              <a:buSzPts val="2000"/>
            </a:pPr>
            <a:r>
              <a:rPr lang="en-US" sz="2400" b="0" i="0" dirty="0">
                <a:solidFill>
                  <a:srgbClr val="000000"/>
                </a:solidFill>
                <a:latin typeface="Calibri"/>
                <a:ea typeface="Calibri"/>
                <a:cs typeface="Calibri"/>
                <a:sym typeface="Calibri"/>
              </a:rPr>
              <a:t>Fragmentace krajiny, často způsobená </a:t>
            </a:r>
            <a:r>
              <a:rPr lang="en-US" sz="2400" b="0" i="0" dirty="0" err="1">
                <a:solidFill>
                  <a:srgbClr val="000000"/>
                </a:solidFill>
                <a:latin typeface="Calibri"/>
                <a:ea typeface="Calibri"/>
                <a:cs typeface="Calibri"/>
                <a:sym typeface="Calibri"/>
              </a:rPr>
              <a:t>urbanizací </a:t>
            </a:r>
            <a:r>
              <a:rPr lang="en-US" sz="2400" b="0" i="0" dirty="0">
                <a:solidFill>
                  <a:srgbClr val="000000"/>
                </a:solidFill>
                <a:latin typeface="Calibri"/>
                <a:ea typeface="Calibri"/>
                <a:cs typeface="Calibri"/>
                <a:sym typeface="Calibri"/>
              </a:rPr>
              <a:t>nebo intenzivním zemědělstvím, narušuje přirozené propojení ekosystémů. To může bránit pohybu volně žijících živočichů, omezovat genetickou rozmanitost a podkopávat ekologickou odolnost krajiny.</a:t>
            </a:r>
            <a:endParaRPr dirty="0">
              <a:solidFill>
                <a:srgbClr val="000000"/>
              </a:solidFill>
            </a:endParaRPr>
          </a:p>
          <a:p>
            <a:pPr marL="230400" lvl="0" indent="0" algn="l" rtl="0">
              <a:lnSpc>
                <a:spcPct val="90000"/>
              </a:lnSpc>
              <a:spcBef>
                <a:spcPts val="1000"/>
              </a:spcBef>
              <a:spcAft>
                <a:spcPts val="0"/>
              </a:spcAft>
              <a:buSzPts val="2400"/>
              <a:buNone/>
            </a:pPr>
            <a:r>
              <a:rPr lang="en-US" b="1" i="0" dirty="0">
                <a:latin typeface="Calibri"/>
                <a:ea typeface="Calibri"/>
                <a:cs typeface="Calibri"/>
                <a:sym typeface="Calibri"/>
              </a:rPr>
              <a:t>Dopad na ekosystémové služby:</a:t>
            </a:r>
            <a:endParaRPr b="0" i="0" dirty="0">
              <a:latin typeface="Calibri"/>
              <a:ea typeface="Calibri"/>
              <a:cs typeface="Calibri"/>
              <a:sym typeface="Calibri"/>
            </a:endParaRPr>
          </a:p>
          <a:p>
            <a:pPr marL="230400" lvl="1" indent="0" algn="l" rtl="0">
              <a:lnSpc>
                <a:spcPct val="90000"/>
              </a:lnSpc>
              <a:spcBef>
                <a:spcPts val="500"/>
              </a:spcBef>
              <a:spcAft>
                <a:spcPts val="0"/>
              </a:spcAft>
              <a:buSzPts val="2000"/>
            </a:pPr>
            <a:r>
              <a:rPr lang="en-US" sz="2400" b="0" i="0" dirty="0">
                <a:solidFill>
                  <a:srgbClr val="000000"/>
                </a:solidFill>
                <a:latin typeface="Calibri"/>
                <a:ea typeface="Calibri"/>
                <a:cs typeface="Calibri"/>
                <a:sym typeface="Calibri"/>
              </a:rPr>
              <a:t>Narušení a </a:t>
            </a:r>
            <a:r>
              <a:rPr lang="en-US" sz="2400" b="0" i="0" dirty="0" err="1">
                <a:solidFill>
                  <a:srgbClr val="000000"/>
                </a:solidFill>
                <a:latin typeface="Calibri"/>
                <a:ea typeface="Calibri"/>
                <a:cs typeface="Calibri"/>
                <a:sym typeface="Calibri"/>
              </a:rPr>
              <a:t>fragmentace</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ohrožuj</a:t>
            </a:r>
            <a:r>
              <a:rPr lang="cs-CZ" sz="2400" b="0" i="0" dirty="0">
                <a:solidFill>
                  <a:srgbClr val="000000"/>
                </a:solidFill>
                <a:latin typeface="Calibri"/>
                <a:ea typeface="Calibri"/>
                <a:cs typeface="Calibri"/>
                <a:sym typeface="Calibri"/>
              </a:rPr>
              <a:t>e správné fungování ekosystému, dochází k narušení vlastností krajiny,</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které</a:t>
            </a:r>
            <a:r>
              <a:rPr lang="en-US" sz="2400" b="0" i="0" dirty="0">
                <a:solidFill>
                  <a:srgbClr val="000000"/>
                </a:solidFill>
                <a:latin typeface="Calibri"/>
                <a:ea typeface="Calibri"/>
                <a:cs typeface="Calibri"/>
                <a:sym typeface="Calibri"/>
              </a:rPr>
              <a:t> podporují udržitelnost zemědělství i životního prostředí, od opylování a čištění vody až po </a:t>
            </a:r>
            <a:r>
              <a:rPr lang="en-US" sz="2400" b="0" i="0" dirty="0" err="1">
                <a:solidFill>
                  <a:srgbClr val="000000"/>
                </a:solidFill>
                <a:latin typeface="Calibri"/>
                <a:ea typeface="Calibri"/>
                <a:cs typeface="Calibri"/>
                <a:sym typeface="Calibri"/>
              </a:rPr>
              <a:t>regulaci</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klimatu</a:t>
            </a:r>
            <a:r>
              <a:rPr lang="en-US" sz="2400" b="0" i="0" dirty="0">
                <a:solidFill>
                  <a:srgbClr val="000000"/>
                </a:solidFill>
                <a:latin typeface="Calibri"/>
                <a:ea typeface="Calibri"/>
                <a:cs typeface="Calibri"/>
                <a:sym typeface="Calibri"/>
              </a:rPr>
              <a:t>.                                                                                                    </a:t>
            </a:r>
            <a:r>
              <a:rPr lang="cs-CZ" sz="2400" b="0" i="0" dirty="0">
                <a:solidFill>
                  <a:srgbClr val="000000"/>
                </a:solidFill>
                <a:latin typeface="Calibri"/>
                <a:ea typeface="Calibri"/>
                <a:cs typeface="Calibri"/>
                <a:sym typeface="Calibri"/>
              </a:rPr>
              <a:t>											</a:t>
            </a:r>
            <a:r>
              <a:rPr kumimoji="0" lang="en-US" sz="1800" b="1" i="0" u="sng" strike="noStrike" kern="0" cap="none" spc="0" normalizeH="0" baseline="0" noProof="0" dirty="0" err="1">
                <a:ln>
                  <a:noFill/>
                </a:ln>
                <a:solidFill>
                  <a:srgbClr val="8DC641"/>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Zdroj</a:t>
            </a:r>
            <a:r>
              <a:rPr kumimoji="0" lang="en-US" sz="1800" b="1" i="0" u="sng" strike="noStrike" kern="0" cap="none" spc="0" normalizeH="0" baseline="0" noProof="0" dirty="0">
                <a:ln>
                  <a:noFill/>
                </a:ln>
                <a:solidFill>
                  <a:srgbClr val="8DC641"/>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a:t>
            </a:r>
            <a:endParaRPr kumimoji="0" lang="en-US" sz="1800" b="1" i="0" u="none" strike="noStrike" kern="0" cap="none" spc="0" normalizeH="0" baseline="0" noProof="0" dirty="0">
              <a:ln>
                <a:noFill/>
              </a:ln>
              <a:solidFill>
                <a:srgbClr val="8DC641"/>
              </a:solidFill>
              <a:effectLst/>
              <a:uLnTx/>
              <a:uFillTx/>
              <a:latin typeface="Calibri"/>
              <a:ea typeface="Calibri"/>
              <a:cs typeface="Calibri"/>
              <a:sym typeface="Calibri"/>
            </a:endParaRPr>
          </a:p>
          <a:p>
            <a:pPr marL="230400" lvl="1" indent="0" algn="l" rtl="0">
              <a:lnSpc>
                <a:spcPct val="90000"/>
              </a:lnSpc>
              <a:spcBef>
                <a:spcPts val="500"/>
              </a:spcBef>
              <a:spcAft>
                <a:spcPts val="0"/>
              </a:spcAft>
              <a:buSzPts val="2000"/>
            </a:pPr>
            <a:endParaRPr lang="en-US" sz="1800" dirty="0">
              <a:solidFill>
                <a:srgbClr val="000000"/>
              </a:solidFill>
              <a:latin typeface="Calibri"/>
              <a:ea typeface="Calibri"/>
              <a:cs typeface="Calibri"/>
              <a:sym typeface="Calibri"/>
            </a:endParaRPr>
          </a:p>
          <a:p>
            <a:pPr marL="230400" lvl="0" indent="0" algn="l" rtl="0">
              <a:lnSpc>
                <a:spcPct val="90000"/>
              </a:lnSpc>
              <a:spcBef>
                <a:spcPts val="500"/>
              </a:spcBef>
              <a:spcAft>
                <a:spcPts val="0"/>
              </a:spcAft>
              <a:buSzPts val="2400"/>
              <a:buNone/>
            </a:pPr>
            <a:endParaRPr sz="1800" dirty="0"/>
          </a:p>
        </p:txBody>
      </p:sp>
      <p:sp>
        <p:nvSpPr>
          <p:cNvPr id="402" name="Google Shape;402;p57"/>
          <p:cNvSpPr txBox="1">
            <a:spLocks noGrp="1"/>
          </p:cNvSpPr>
          <p:nvPr>
            <p:ph type="body" idx="2"/>
          </p:nvPr>
        </p:nvSpPr>
        <p:spPr>
          <a:xfrm>
            <a:off x="634681" y="281205"/>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latin typeface="Calibri"/>
                <a:ea typeface="Calibri"/>
                <a:cs typeface="Calibri"/>
                <a:sym typeface="Calibri"/>
              </a:rPr>
              <a:t> Narušení a fragmentace</a:t>
            </a:r>
            <a:endParaRPr dirty="0">
              <a:latin typeface="Calibri"/>
              <a:ea typeface="Calibri"/>
              <a:cs typeface="Calibri"/>
              <a:sym typeface="Calibri"/>
            </a:endParaRPr>
          </a:p>
        </p:txBody>
      </p:sp>
      <p:grpSp>
        <p:nvGrpSpPr>
          <p:cNvPr id="403" name="Google Shape;403;p57"/>
          <p:cNvGrpSpPr/>
          <p:nvPr/>
        </p:nvGrpSpPr>
        <p:grpSpPr>
          <a:xfrm rot="3730759">
            <a:off x="11041226" y="-43017"/>
            <a:ext cx="949887" cy="1163493"/>
            <a:chOff x="7602444" y="4967675"/>
            <a:chExt cx="483620" cy="592374"/>
          </a:xfrm>
        </p:grpSpPr>
        <p:grpSp>
          <p:nvGrpSpPr>
            <p:cNvPr id="404" name="Google Shape;404;p57"/>
            <p:cNvGrpSpPr/>
            <p:nvPr/>
          </p:nvGrpSpPr>
          <p:grpSpPr>
            <a:xfrm>
              <a:off x="7618661" y="4967675"/>
              <a:ext cx="467403" cy="507609"/>
              <a:chOff x="2251964" y="3590497"/>
              <a:chExt cx="467403" cy="507609"/>
            </a:xfrm>
          </p:grpSpPr>
          <p:sp>
            <p:nvSpPr>
              <p:cNvPr id="405" name="Google Shape;405;p5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6" name="Google Shape;406;p5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7" name="Google Shape;407;p5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08" name="Google Shape;408;p57"/>
            <p:cNvGrpSpPr/>
            <p:nvPr/>
          </p:nvGrpSpPr>
          <p:grpSpPr>
            <a:xfrm>
              <a:off x="7602444" y="4993761"/>
              <a:ext cx="421973" cy="566288"/>
              <a:chOff x="2235747" y="3616583"/>
              <a:chExt cx="421973" cy="566288"/>
            </a:xfrm>
          </p:grpSpPr>
          <p:sp>
            <p:nvSpPr>
              <p:cNvPr id="409" name="Google Shape;409;p5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0" name="Google Shape;410;p5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2cd75f9cfb2_0_2"/>
          <p:cNvSpPr txBox="1">
            <a:spLocks noGrp="1"/>
          </p:cNvSpPr>
          <p:nvPr>
            <p:ph type="body" idx="1"/>
          </p:nvPr>
        </p:nvSpPr>
        <p:spPr>
          <a:xfrm>
            <a:off x="675825" y="940603"/>
            <a:ext cx="11126388" cy="55587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b="1" i="0" dirty="0">
                <a:latin typeface="Calibri"/>
                <a:ea typeface="Calibri"/>
                <a:cs typeface="Calibri"/>
                <a:sym typeface="Calibri"/>
              </a:rPr>
              <a:t>Dopad na ekosystémové služby:</a:t>
            </a:r>
            <a:endParaRPr b="0" i="0" dirty="0">
              <a:latin typeface="Calibri"/>
              <a:ea typeface="Calibri"/>
              <a:cs typeface="Calibri"/>
              <a:sym typeface="Calibri"/>
            </a:endParaRPr>
          </a:p>
          <a:p>
            <a:pPr marL="0" lvl="1" indent="0" algn="l" rtl="0">
              <a:lnSpc>
                <a:spcPct val="90000"/>
              </a:lnSpc>
              <a:spcBef>
                <a:spcPts val="500"/>
              </a:spcBef>
              <a:spcAft>
                <a:spcPts val="0"/>
              </a:spcAft>
              <a:buSzPts val="2000"/>
            </a:pPr>
            <a:r>
              <a:rPr lang="en-US" sz="2400" b="0" i="0" dirty="0">
                <a:solidFill>
                  <a:srgbClr val="000000"/>
                </a:solidFill>
                <a:latin typeface="Calibri"/>
                <a:ea typeface="Calibri"/>
                <a:cs typeface="Calibri"/>
                <a:sym typeface="Calibri"/>
              </a:rPr>
              <a:t>Narušení a fragmentace </a:t>
            </a:r>
            <a:r>
              <a:rPr lang="en-US" sz="2400" b="0" i="0" dirty="0" err="1">
                <a:solidFill>
                  <a:srgbClr val="000000"/>
                </a:solidFill>
                <a:latin typeface="Calibri"/>
                <a:ea typeface="Calibri"/>
                <a:cs typeface="Calibri"/>
                <a:sym typeface="Calibri"/>
              </a:rPr>
              <a:t>ohrožují </a:t>
            </a:r>
            <a:r>
              <a:rPr lang="en-US" sz="2400" b="0" i="0" dirty="0">
                <a:solidFill>
                  <a:srgbClr val="000000"/>
                </a:solidFill>
                <a:latin typeface="Calibri"/>
                <a:ea typeface="Calibri"/>
                <a:cs typeface="Calibri"/>
                <a:sym typeface="Calibri"/>
              </a:rPr>
              <a:t>poskytování klíčových ekosystémových služeb. Tato narušení ohrožují schopnost krajiny poskytovat základní služby, které podporují udržitelnost zemědělství i životního prostředí, od opylování a čištění vody až po regulaci klimatu.</a:t>
            </a:r>
            <a:endParaRPr sz="2400" b="0" i="0" dirty="0">
              <a:solidFill>
                <a:srgbClr val="000000"/>
              </a:solidFill>
              <a:latin typeface="Calibri"/>
              <a:ea typeface="Calibri"/>
              <a:cs typeface="Calibri"/>
              <a:sym typeface="Calibri"/>
            </a:endParaRPr>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228600" algn="l" rtl="0">
              <a:lnSpc>
                <a:spcPct val="90000"/>
              </a:lnSpc>
              <a:spcBef>
                <a:spcPts val="0"/>
              </a:spcBef>
              <a:spcAft>
                <a:spcPts val="0"/>
              </a:spcAft>
              <a:buSzPts val="2400"/>
              <a:buNone/>
            </a:pPr>
            <a:endParaRPr dirty="0"/>
          </a:p>
          <a:p>
            <a:pPr marL="230400" lvl="0" indent="0" algn="r" rtl="0">
              <a:lnSpc>
                <a:spcPct val="90000"/>
              </a:lnSpc>
              <a:spcBef>
                <a:spcPts val="0"/>
              </a:spcBef>
              <a:spcAft>
                <a:spcPts val="0"/>
              </a:spcAft>
              <a:buClr>
                <a:srgbClr val="000000"/>
              </a:buClr>
              <a:buSzPts val="2400"/>
              <a:buFont typeface="Arial"/>
              <a:buNone/>
            </a:pPr>
            <a:r>
              <a:rPr lang="en-US" sz="1700" b="1" u="sng" dirty="0">
                <a:solidFill>
                  <a:srgbClr val="8DC641"/>
                </a:solidFill>
                <a:hlinkClick r:id="rId3">
                  <a:extLst>
                    <a:ext uri="{A12FA001-AC4F-418D-AE19-62706E023703}">
                      <ahyp:hlinkClr xmlns:ahyp="http://schemas.microsoft.com/office/drawing/2018/hyperlinkcolor" val="tx"/>
                    </a:ext>
                  </a:extLst>
                </a:hlinkClick>
              </a:rPr>
              <a:t>Zdroj:</a:t>
            </a:r>
            <a:endParaRPr b="1" dirty="0">
              <a:solidFill>
                <a:srgbClr val="8DC641"/>
              </a:solidFill>
            </a:endParaRPr>
          </a:p>
        </p:txBody>
      </p:sp>
      <p:sp>
        <p:nvSpPr>
          <p:cNvPr id="416" name="Google Shape;416;g2cd75f9cfb2_0_2"/>
          <p:cNvSpPr txBox="1">
            <a:spLocks noGrp="1"/>
          </p:cNvSpPr>
          <p:nvPr>
            <p:ph type="body" idx="2"/>
          </p:nvPr>
        </p:nvSpPr>
        <p:spPr>
          <a:xfrm>
            <a:off x="592583" y="224820"/>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latin typeface="Calibri"/>
                <a:ea typeface="Calibri"/>
                <a:cs typeface="Calibri"/>
                <a:sym typeface="Calibri"/>
              </a:rPr>
              <a:t> </a:t>
            </a:r>
            <a:r>
              <a:rPr lang="en-US" sz="3600" b="1" dirty="0" err="1">
                <a:latin typeface="Calibri"/>
                <a:ea typeface="Calibri"/>
                <a:cs typeface="Calibri"/>
                <a:sym typeface="Calibri"/>
              </a:rPr>
              <a:t>Narušení</a:t>
            </a:r>
            <a:r>
              <a:rPr lang="en-US" sz="3600" b="1" dirty="0">
                <a:latin typeface="Calibri"/>
                <a:ea typeface="Calibri"/>
                <a:cs typeface="Calibri"/>
                <a:sym typeface="Calibri"/>
              </a:rPr>
              <a:t> a </a:t>
            </a:r>
            <a:r>
              <a:rPr lang="en-US" sz="3600" b="1" dirty="0" err="1">
                <a:latin typeface="Calibri"/>
                <a:ea typeface="Calibri"/>
                <a:cs typeface="Calibri"/>
                <a:sym typeface="Calibri"/>
              </a:rPr>
              <a:t>fragmentace</a:t>
            </a:r>
            <a:endParaRPr dirty="0">
              <a:latin typeface="Calibri"/>
              <a:ea typeface="Calibri"/>
              <a:cs typeface="Calibri"/>
              <a:sym typeface="Calibri"/>
            </a:endParaRPr>
          </a:p>
        </p:txBody>
      </p:sp>
      <p:grpSp>
        <p:nvGrpSpPr>
          <p:cNvPr id="417" name="Google Shape;417;g2cd75f9cfb2_0_2"/>
          <p:cNvGrpSpPr/>
          <p:nvPr/>
        </p:nvGrpSpPr>
        <p:grpSpPr>
          <a:xfrm rot="3730713">
            <a:off x="11041444" y="-42775"/>
            <a:ext cx="949899" cy="1163507"/>
            <a:chOff x="7602444" y="4967675"/>
            <a:chExt cx="483620" cy="592374"/>
          </a:xfrm>
        </p:grpSpPr>
        <p:grpSp>
          <p:nvGrpSpPr>
            <p:cNvPr id="418" name="Google Shape;418;g2cd75f9cfb2_0_2"/>
            <p:cNvGrpSpPr/>
            <p:nvPr/>
          </p:nvGrpSpPr>
          <p:grpSpPr>
            <a:xfrm>
              <a:off x="7618661" y="4967675"/>
              <a:ext cx="467403" cy="507609"/>
              <a:chOff x="2251964" y="3590497"/>
              <a:chExt cx="467403" cy="507609"/>
            </a:xfrm>
          </p:grpSpPr>
          <p:sp>
            <p:nvSpPr>
              <p:cNvPr id="419" name="Google Shape;419;g2cd75f9cfb2_0_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0" name="Google Shape;420;g2cd75f9cfb2_0_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1" name="Google Shape;421;g2cd75f9cfb2_0_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2" name="Google Shape;422;g2cd75f9cfb2_0_2"/>
            <p:cNvGrpSpPr/>
            <p:nvPr/>
          </p:nvGrpSpPr>
          <p:grpSpPr>
            <a:xfrm>
              <a:off x="7602444" y="4993761"/>
              <a:ext cx="421973" cy="566288"/>
              <a:chOff x="2235747" y="3616583"/>
              <a:chExt cx="421973" cy="566288"/>
            </a:xfrm>
          </p:grpSpPr>
          <p:sp>
            <p:nvSpPr>
              <p:cNvPr id="423" name="Google Shape;423;g2cd75f9cfb2_0_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4" name="Google Shape;424;g2cd75f9cfb2_0_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25" name="Google Shape;425;g2cd75f9cfb2_0_2"/>
          <p:cNvPicPr preferRelativeResize="0"/>
          <p:nvPr/>
        </p:nvPicPr>
        <p:blipFill rotWithShape="1">
          <a:blip r:embed="rId4">
            <a:alphaModFix/>
          </a:blip>
          <a:srcRect/>
          <a:stretch/>
        </p:blipFill>
        <p:spPr>
          <a:xfrm>
            <a:off x="2905125" y="2835201"/>
            <a:ext cx="5622301" cy="3364825"/>
          </a:xfrm>
          <a:prstGeom prst="rect">
            <a:avLst/>
          </a:prstGeom>
          <a:noFill/>
          <a:ln>
            <a:noFill/>
          </a:ln>
        </p:spPr>
      </p:pic>
      <p:sp>
        <p:nvSpPr>
          <p:cNvPr id="2" name="TextBox 1">
            <a:extLst>
              <a:ext uri="{FF2B5EF4-FFF2-40B4-BE49-F238E27FC236}">
                <a16:creationId xmlns:a16="http://schemas.microsoft.com/office/drawing/2014/main" id="{E1775184-7EBD-7FBE-0438-EEEDFFC926BB}"/>
              </a:ext>
            </a:extLst>
          </p:cNvPr>
          <p:cNvSpPr txBox="1"/>
          <p:nvPr/>
        </p:nvSpPr>
        <p:spPr>
          <a:xfrm>
            <a:off x="3381375" y="5686565"/>
            <a:ext cx="1962150" cy="230832"/>
          </a:xfrm>
          <a:prstGeom prst="rect">
            <a:avLst/>
          </a:prstGeom>
          <a:solidFill>
            <a:schemeClr val="bg1"/>
          </a:solidFill>
        </p:spPr>
        <p:txBody>
          <a:bodyPr wrap="square" rtlCol="0">
            <a:spAutoFit/>
          </a:bodyPr>
          <a:lstStyle/>
          <a:p>
            <a:r>
              <a:rPr lang="en-IE" sz="900" dirty="0">
                <a:latin typeface="Calibri" panose="020F0502020204030204" pitchFamily="34" charset="0"/>
                <a:ea typeface="Calibri" panose="020F0502020204030204" pitchFamily="34" charset="0"/>
                <a:cs typeface="Calibri" panose="020F0502020204030204" pitchFamily="34" charset="0"/>
              </a:rPr>
              <a:t>Vnitřní stanoviště s vnitřními druhy</a:t>
            </a:r>
          </a:p>
        </p:txBody>
      </p:sp>
      <p:sp>
        <p:nvSpPr>
          <p:cNvPr id="3" name="TextBox 2">
            <a:extLst>
              <a:ext uri="{FF2B5EF4-FFF2-40B4-BE49-F238E27FC236}">
                <a16:creationId xmlns:a16="http://schemas.microsoft.com/office/drawing/2014/main" id="{744DF928-E799-2713-96F2-DB620F644AA9}"/>
              </a:ext>
            </a:extLst>
          </p:cNvPr>
          <p:cNvSpPr txBox="1"/>
          <p:nvPr/>
        </p:nvSpPr>
        <p:spPr>
          <a:xfrm>
            <a:off x="3381374" y="5969194"/>
            <a:ext cx="2133599" cy="230832"/>
          </a:xfrm>
          <a:prstGeom prst="rect">
            <a:avLst/>
          </a:prstGeom>
          <a:solidFill>
            <a:schemeClr val="bg1"/>
          </a:solidFill>
        </p:spPr>
        <p:txBody>
          <a:bodyPr wrap="square" rtlCol="0">
            <a:spAutoFit/>
          </a:bodyPr>
          <a:lstStyle/>
          <a:p>
            <a:r>
              <a:rPr lang="en-IE" sz="900" dirty="0">
                <a:latin typeface="Calibri" panose="020F0502020204030204" pitchFamily="34" charset="0"/>
                <a:ea typeface="Calibri" panose="020F0502020204030204" pitchFamily="34" charset="0"/>
                <a:cs typeface="Calibri" panose="020F0502020204030204" pitchFamily="34" charset="0"/>
              </a:rPr>
              <a:t>Okrajová stanoviště s okrajovými druhy</a:t>
            </a:r>
          </a:p>
        </p:txBody>
      </p:sp>
      <p:sp>
        <p:nvSpPr>
          <p:cNvPr id="4" name="TextBox 3">
            <a:extLst>
              <a:ext uri="{FF2B5EF4-FFF2-40B4-BE49-F238E27FC236}">
                <a16:creationId xmlns:a16="http://schemas.microsoft.com/office/drawing/2014/main" id="{08FE812A-2953-C035-F01A-B258D1DFDD2D}"/>
              </a:ext>
            </a:extLst>
          </p:cNvPr>
          <p:cNvSpPr txBox="1"/>
          <p:nvPr/>
        </p:nvSpPr>
        <p:spPr>
          <a:xfrm>
            <a:off x="6095931" y="5943295"/>
            <a:ext cx="2447924" cy="230832"/>
          </a:xfrm>
          <a:prstGeom prst="rect">
            <a:avLst/>
          </a:prstGeom>
          <a:solidFill>
            <a:schemeClr val="bg1"/>
          </a:solidFill>
        </p:spPr>
        <p:txBody>
          <a:bodyPr wrap="square" rtlCol="0">
            <a:spAutoFit/>
          </a:bodyPr>
          <a:lstStyle/>
          <a:p>
            <a:r>
              <a:rPr lang="en-IE" sz="900" dirty="0">
                <a:solidFill>
                  <a:srgbClr val="FF0000"/>
                </a:solidFill>
                <a:latin typeface="Calibri" panose="020F0502020204030204" pitchFamily="34" charset="0"/>
                <a:ea typeface="Calibri" panose="020F0502020204030204" pitchFamily="34" charset="0"/>
                <a:cs typeface="Calibri" panose="020F0502020204030204" pitchFamily="34" charset="0"/>
              </a:rPr>
              <a:t>Nárůst </a:t>
            </a:r>
            <a:r>
              <a:rPr lang="en-IE" sz="900" dirty="0">
                <a:latin typeface="Calibri" panose="020F0502020204030204" pitchFamily="34" charset="0"/>
                <a:ea typeface="Calibri" panose="020F0502020204030204" pitchFamily="34" charset="0"/>
                <a:cs typeface="Calibri" panose="020F0502020204030204" pitchFamily="34" charset="0"/>
              </a:rPr>
              <a:t>okrajových stanovišť a okrajových druhů</a:t>
            </a:r>
          </a:p>
        </p:txBody>
      </p:sp>
      <p:sp>
        <p:nvSpPr>
          <p:cNvPr id="5" name="TextBox 4">
            <a:extLst>
              <a:ext uri="{FF2B5EF4-FFF2-40B4-BE49-F238E27FC236}">
                <a16:creationId xmlns:a16="http://schemas.microsoft.com/office/drawing/2014/main" id="{A9202279-179B-8CAF-CE8D-7AE510825419}"/>
              </a:ext>
            </a:extLst>
          </p:cNvPr>
          <p:cNvSpPr txBox="1"/>
          <p:nvPr/>
        </p:nvSpPr>
        <p:spPr>
          <a:xfrm>
            <a:off x="6079501" y="5686565"/>
            <a:ext cx="2447925" cy="230832"/>
          </a:xfrm>
          <a:prstGeom prst="rect">
            <a:avLst/>
          </a:prstGeom>
          <a:solidFill>
            <a:schemeClr val="bg1"/>
          </a:solidFill>
        </p:spPr>
        <p:txBody>
          <a:bodyPr wrap="square" rtlCol="0">
            <a:spAutoFit/>
          </a:bodyPr>
          <a:lstStyle/>
          <a:p>
            <a:r>
              <a:rPr lang="en-IE" sz="900" dirty="0">
                <a:solidFill>
                  <a:srgbClr val="FF0000"/>
                </a:solidFill>
                <a:latin typeface="Calibri" panose="020F0502020204030204" pitchFamily="34" charset="0"/>
                <a:ea typeface="Calibri" panose="020F0502020204030204" pitchFamily="34" charset="0"/>
                <a:cs typeface="Calibri" panose="020F0502020204030204" pitchFamily="34" charset="0"/>
              </a:rPr>
              <a:t>Úbytek </a:t>
            </a:r>
            <a:r>
              <a:rPr lang="en-IE" sz="900" dirty="0">
                <a:latin typeface="Calibri" panose="020F0502020204030204" pitchFamily="34" charset="0"/>
                <a:ea typeface="Calibri" panose="020F0502020204030204" pitchFamily="34" charset="0"/>
                <a:cs typeface="Calibri" panose="020F0502020204030204" pitchFamily="34" charset="0"/>
              </a:rPr>
              <a:t>vnitřních stanovišť a vnitřních druhů</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8"/>
          <p:cNvSpPr txBox="1">
            <a:spLocks noGrp="1"/>
          </p:cNvSpPr>
          <p:nvPr>
            <p:ph type="body" idx="1"/>
          </p:nvPr>
        </p:nvSpPr>
        <p:spPr>
          <a:xfrm>
            <a:off x="6186233" y="2405575"/>
            <a:ext cx="5672832" cy="3002088"/>
          </a:xfrm>
          <a:prstGeom prst="rect">
            <a:avLst/>
          </a:prstGeom>
          <a:noFill/>
          <a:ln>
            <a:noFill/>
          </a:ln>
        </p:spPr>
        <p:txBody>
          <a:bodyPr spcFirstLastPara="1" wrap="square" lIns="91425" tIns="45700" rIns="91425" bIns="45700" anchor="t" anchorCtr="0">
            <a:normAutofit/>
          </a:bodyPr>
          <a:lstStyle/>
          <a:p>
            <a:pPr marL="457200" lvl="0" indent="-228600" algn="l" rtl="0">
              <a:lnSpc>
                <a:spcPct val="107000"/>
              </a:lnSpc>
              <a:spcBef>
                <a:spcPts val="1000"/>
              </a:spcBef>
              <a:spcAft>
                <a:spcPts val="800"/>
              </a:spcAft>
              <a:buSzPts val="4800"/>
              <a:buNone/>
            </a:pPr>
            <a:r>
              <a:rPr lang="en-US" sz="4800" b="1">
                <a:latin typeface="Calibri"/>
                <a:ea typeface="Calibri"/>
                <a:cs typeface="Calibri"/>
                <a:sym typeface="Calibri"/>
              </a:rPr>
              <a:t>Praktické tipy</a:t>
            </a:r>
            <a:endParaRPr sz="3200">
              <a:latin typeface="Calibri"/>
              <a:ea typeface="Calibri"/>
              <a:cs typeface="Calibri"/>
              <a:sym typeface="Calibri"/>
            </a:endParaRPr>
          </a:p>
        </p:txBody>
      </p:sp>
      <p:sp>
        <p:nvSpPr>
          <p:cNvPr id="432" name="Google Shape;432;p58"/>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06</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0"/>
          <p:cNvSpPr txBox="1">
            <a:spLocks noGrp="1"/>
          </p:cNvSpPr>
          <p:nvPr>
            <p:ph type="body" idx="1"/>
          </p:nvPr>
        </p:nvSpPr>
        <p:spPr>
          <a:xfrm>
            <a:off x="745956" y="1334083"/>
            <a:ext cx="5992773" cy="4189834"/>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SzPts val="2400"/>
              <a:buNone/>
            </a:pPr>
            <a:r>
              <a:rPr lang="en-US" i="0" dirty="0">
                <a:latin typeface="Calibri"/>
                <a:ea typeface="Calibri"/>
                <a:cs typeface="Calibri"/>
                <a:sym typeface="Calibri"/>
              </a:rPr>
              <a:t>1. Zavádění konzervačního obdělávání půdy</a:t>
            </a:r>
            <a:endParaRPr i="0" dirty="0">
              <a:latin typeface="Calibri"/>
              <a:ea typeface="Calibri"/>
              <a:cs typeface="Calibri"/>
              <a:sym typeface="Calibri"/>
            </a:endParaRPr>
          </a:p>
          <a:p>
            <a:pPr marL="457200" lvl="0" indent="-228600" algn="l" rtl="0">
              <a:lnSpc>
                <a:spcPct val="90000"/>
              </a:lnSpc>
              <a:spcBef>
                <a:spcPts val="1000"/>
              </a:spcBef>
              <a:spcAft>
                <a:spcPts val="0"/>
              </a:spcAft>
              <a:buSzPts val="2400"/>
              <a:buNone/>
            </a:pPr>
            <a:r>
              <a:rPr lang="en-US" i="0" dirty="0">
                <a:latin typeface="Calibri"/>
                <a:ea typeface="Calibri"/>
                <a:cs typeface="Calibri"/>
                <a:sym typeface="Calibri"/>
              </a:rPr>
              <a:t>2. Diverzifikace střídání plodin</a:t>
            </a:r>
            <a:endParaRPr dirty="0">
              <a:latin typeface="Calibri"/>
              <a:ea typeface="Calibri"/>
              <a:cs typeface="Calibri"/>
              <a:sym typeface="Calibri"/>
            </a:endParaRPr>
          </a:p>
          <a:p>
            <a:pPr marL="457200" lvl="0" indent="-228600" algn="l" rtl="0">
              <a:lnSpc>
                <a:spcPct val="90000"/>
              </a:lnSpc>
              <a:spcBef>
                <a:spcPts val="1000"/>
              </a:spcBef>
              <a:spcAft>
                <a:spcPts val="0"/>
              </a:spcAft>
              <a:buSzPts val="2400"/>
              <a:buNone/>
            </a:pPr>
            <a:r>
              <a:rPr lang="en-US" i="0" dirty="0">
                <a:latin typeface="Calibri"/>
                <a:ea typeface="Calibri"/>
                <a:cs typeface="Calibri"/>
                <a:sym typeface="Calibri"/>
              </a:rPr>
              <a:t>3. Integrace agrolesnických postupů</a:t>
            </a:r>
            <a:endParaRPr i="0" dirty="0">
              <a:latin typeface="Calibri"/>
              <a:ea typeface="Calibri"/>
              <a:cs typeface="Calibri"/>
              <a:sym typeface="Calibri"/>
            </a:endParaRPr>
          </a:p>
          <a:p>
            <a:pPr marL="457200" lvl="0" indent="-228600" algn="l" rtl="0">
              <a:lnSpc>
                <a:spcPct val="90000"/>
              </a:lnSpc>
              <a:spcBef>
                <a:spcPts val="1000"/>
              </a:spcBef>
              <a:spcAft>
                <a:spcPts val="0"/>
              </a:spcAft>
              <a:buSzPts val="2400"/>
              <a:buNone/>
            </a:pPr>
            <a:r>
              <a:rPr lang="en-US" i="0" dirty="0">
                <a:latin typeface="Calibri"/>
                <a:ea typeface="Calibri"/>
                <a:cs typeface="Calibri"/>
                <a:sym typeface="Calibri"/>
              </a:rPr>
              <a:t>4. Techniky pro úsporu vody</a:t>
            </a:r>
            <a:endParaRPr dirty="0">
              <a:latin typeface="Calibri"/>
              <a:ea typeface="Calibri"/>
              <a:cs typeface="Calibri"/>
              <a:sym typeface="Calibri"/>
            </a:endParaRPr>
          </a:p>
          <a:p>
            <a:pPr marL="457200" lvl="0" indent="-228600" algn="l" rtl="0">
              <a:lnSpc>
                <a:spcPct val="90000"/>
              </a:lnSpc>
              <a:spcBef>
                <a:spcPts val="1000"/>
              </a:spcBef>
              <a:spcAft>
                <a:spcPts val="0"/>
              </a:spcAft>
              <a:buSzPts val="2400"/>
              <a:buNone/>
            </a:pPr>
            <a:r>
              <a:rPr lang="en-US" i="0" dirty="0">
                <a:latin typeface="Calibri"/>
                <a:ea typeface="Calibri"/>
                <a:cs typeface="Calibri"/>
                <a:sym typeface="Calibri"/>
              </a:rPr>
              <a:t>5. Strategie pěstování krycích plodin</a:t>
            </a:r>
            <a:endParaRPr i="0" dirty="0">
              <a:latin typeface="Calibri"/>
              <a:ea typeface="Calibri"/>
              <a:cs typeface="Calibri"/>
              <a:sym typeface="Calibri"/>
            </a:endParaRPr>
          </a:p>
          <a:p>
            <a:pPr marL="457200" lvl="0" indent="-228600" algn="l" rtl="0">
              <a:lnSpc>
                <a:spcPct val="90000"/>
              </a:lnSpc>
              <a:spcBef>
                <a:spcPts val="1000"/>
              </a:spcBef>
              <a:spcAft>
                <a:spcPts val="0"/>
              </a:spcAft>
              <a:buSzPts val="2400"/>
              <a:buNone/>
            </a:pPr>
            <a:r>
              <a:rPr lang="en-US" i="0" dirty="0">
                <a:latin typeface="Calibri"/>
                <a:ea typeface="Calibri"/>
                <a:cs typeface="Calibri"/>
                <a:sym typeface="Calibri"/>
              </a:rPr>
              <a:t>6. Technologie přesného zemědělství</a:t>
            </a:r>
            <a:endParaRPr dirty="0">
              <a:latin typeface="Calibri"/>
              <a:ea typeface="Calibri"/>
              <a:cs typeface="Calibri"/>
              <a:sym typeface="Calibri"/>
            </a:endParaRPr>
          </a:p>
          <a:p>
            <a:pPr marL="457200" lvl="0" indent="-228600" algn="l" rtl="0">
              <a:lnSpc>
                <a:spcPct val="90000"/>
              </a:lnSpc>
              <a:spcBef>
                <a:spcPts val="1000"/>
              </a:spcBef>
              <a:spcAft>
                <a:spcPts val="0"/>
              </a:spcAft>
              <a:buSzPts val="2400"/>
              <a:buNone/>
            </a:pPr>
            <a:r>
              <a:rPr lang="en-US" i="0" dirty="0">
                <a:latin typeface="Calibri"/>
                <a:ea typeface="Calibri"/>
                <a:cs typeface="Calibri"/>
                <a:sym typeface="Calibri"/>
              </a:rPr>
              <a:t>7. Integrovaná ochrana proti škůdcům</a:t>
            </a:r>
            <a:endParaRPr dirty="0"/>
          </a:p>
          <a:p>
            <a:pPr marL="457200" lvl="0" indent="-228600" algn="l" rtl="0">
              <a:lnSpc>
                <a:spcPct val="90000"/>
              </a:lnSpc>
              <a:spcBef>
                <a:spcPts val="1000"/>
              </a:spcBef>
              <a:spcAft>
                <a:spcPts val="0"/>
              </a:spcAft>
              <a:buSzPts val="2400"/>
              <a:buNone/>
            </a:pPr>
            <a:r>
              <a:rPr lang="en-US" i="0" dirty="0">
                <a:latin typeface="Calibri"/>
                <a:ea typeface="Calibri"/>
                <a:cs typeface="Calibri"/>
                <a:sym typeface="Calibri"/>
              </a:rPr>
              <a:t>8. Podpora střídání hospodářských zvířat</a:t>
            </a:r>
            <a:endParaRPr i="0" dirty="0">
              <a:latin typeface="Calibri"/>
              <a:ea typeface="Calibri"/>
              <a:cs typeface="Calibri"/>
              <a:sym typeface="Calibri"/>
            </a:endParaRPr>
          </a:p>
          <a:p>
            <a:pPr marL="457200" lvl="0" indent="-228600" algn="l" rtl="0">
              <a:lnSpc>
                <a:spcPct val="90000"/>
              </a:lnSpc>
              <a:spcBef>
                <a:spcPts val="1000"/>
              </a:spcBef>
              <a:spcAft>
                <a:spcPts val="0"/>
              </a:spcAft>
              <a:buSzPts val="2400"/>
              <a:buNone/>
            </a:pPr>
            <a:r>
              <a:rPr lang="en-US" i="0" dirty="0">
                <a:latin typeface="Calibri"/>
                <a:ea typeface="Calibri"/>
                <a:cs typeface="Calibri"/>
                <a:sym typeface="Calibri"/>
              </a:rPr>
              <a:t>9. Přijímání odrůd plodin šetrných ke klimatu</a:t>
            </a:r>
            <a:br>
              <a:rPr lang="en-US" i="0" dirty="0">
                <a:latin typeface="Arial"/>
                <a:ea typeface="Arial"/>
                <a:cs typeface="Arial"/>
                <a:sym typeface="Arial"/>
              </a:rPr>
            </a:br>
            <a:endParaRPr dirty="0"/>
          </a:p>
        </p:txBody>
      </p:sp>
      <p:sp>
        <p:nvSpPr>
          <p:cNvPr id="438" name="Google Shape;438;p10"/>
          <p:cNvSpPr txBox="1">
            <a:spLocks noGrp="1"/>
          </p:cNvSpPr>
          <p:nvPr>
            <p:ph type="body" idx="2"/>
          </p:nvPr>
        </p:nvSpPr>
        <p:spPr>
          <a:xfrm>
            <a:off x="898357" y="717302"/>
            <a:ext cx="3659574" cy="5303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b="1" dirty="0"/>
              <a:t>Praktické tipy</a:t>
            </a:r>
            <a:endParaRPr b="1" dirty="0"/>
          </a:p>
          <a:p>
            <a:pPr marL="0" lvl="0" indent="0" algn="l" rtl="0">
              <a:lnSpc>
                <a:spcPct val="90000"/>
              </a:lnSpc>
              <a:spcBef>
                <a:spcPts val="1000"/>
              </a:spcBef>
              <a:spcAft>
                <a:spcPts val="0"/>
              </a:spcAft>
              <a:buClr>
                <a:srgbClr val="000000"/>
              </a:buClr>
              <a:buSzPts val="3600"/>
              <a:buNone/>
            </a:pPr>
            <a:endParaRPr b="1" dirty="0"/>
          </a:p>
        </p:txBody>
      </p:sp>
      <p:pic>
        <p:nvPicPr>
          <p:cNvPr id="439" name="Google Shape;439;p10"/>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7061200" y="1420553"/>
            <a:ext cx="5130800" cy="3913188"/>
          </a:xfrm>
          <a:prstGeom prst="rect">
            <a:avLst/>
          </a:prstGeom>
          <a:solidFill>
            <a:srgbClr val="D8D8D8"/>
          </a:solid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9"/>
          <p:cNvSpPr txBox="1">
            <a:spLocks noGrp="1"/>
          </p:cNvSpPr>
          <p:nvPr>
            <p:ph type="body" idx="1"/>
          </p:nvPr>
        </p:nvSpPr>
        <p:spPr>
          <a:xfrm>
            <a:off x="450353" y="1244418"/>
            <a:ext cx="11004252" cy="4369164"/>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Zavádění konzervačního obdělávání půdy: </a:t>
            </a:r>
            <a:r>
              <a:rPr lang="en-US" b="0" i="0" dirty="0">
                <a:latin typeface="Calibri"/>
                <a:ea typeface="Calibri"/>
                <a:cs typeface="Calibri"/>
                <a:sym typeface="Calibri"/>
              </a:rPr>
              <a:t>Zavedení konzervačních postupů obdělávání půdy, aby se snížilo narušení půdy a zlepšila se její struktura. Tento přístup </a:t>
            </a:r>
            <a:r>
              <a:rPr lang="en-US" b="0" i="0" dirty="0" err="1">
                <a:latin typeface="Calibri"/>
                <a:ea typeface="Calibri"/>
                <a:cs typeface="Calibri"/>
                <a:sym typeface="Calibri"/>
              </a:rPr>
              <a:t>minimalizuje </a:t>
            </a:r>
            <a:r>
              <a:rPr lang="en-US" b="0" i="0" dirty="0">
                <a:latin typeface="Calibri"/>
                <a:ea typeface="Calibri"/>
                <a:cs typeface="Calibri"/>
                <a:sym typeface="Calibri"/>
              </a:rPr>
              <a:t>erozi, udržuje půdní vlhkost a podporuje dlouhodobý stav půdy, čímž přispívá k udržitelnému a odolnému zemědělství.</a:t>
            </a:r>
            <a:endParaRPr dirty="0"/>
          </a:p>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Diverzifikace střídání plodin: </a:t>
            </a:r>
            <a:r>
              <a:rPr lang="en-US" b="0" i="0" dirty="0">
                <a:latin typeface="Calibri"/>
                <a:ea typeface="Calibri"/>
                <a:cs typeface="Calibri"/>
                <a:sym typeface="Calibri"/>
              </a:rPr>
              <a:t>Vyzkoušejte různorodé střídání plodin, abyste zvýšili biologickou rozmanitost, přerušili koloběh škůdců a </a:t>
            </a:r>
            <a:r>
              <a:rPr lang="en-US" b="0" i="0" dirty="0" err="1">
                <a:latin typeface="Calibri"/>
                <a:ea typeface="Calibri"/>
                <a:cs typeface="Calibri"/>
                <a:sym typeface="Calibri"/>
              </a:rPr>
              <a:t>optimalizovali </a:t>
            </a:r>
            <a:r>
              <a:rPr lang="en-US" b="0" i="0" dirty="0">
                <a:latin typeface="Calibri"/>
                <a:ea typeface="Calibri"/>
                <a:cs typeface="Calibri"/>
                <a:sym typeface="Calibri"/>
              </a:rPr>
              <a:t>využití živin. Střídání plodin podporuje úrodnost půdy, snižuje riziko chorob a podporuje vyváženější a udržitelnější zemědělský systém.</a:t>
            </a:r>
            <a:endParaRPr dirty="0"/>
          </a:p>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Integrace agrolesnických postupů: </a:t>
            </a:r>
            <a:r>
              <a:rPr lang="en-US" b="0" i="0" dirty="0">
                <a:latin typeface="Calibri"/>
                <a:ea typeface="Calibri"/>
                <a:cs typeface="Calibri"/>
                <a:sym typeface="Calibri"/>
              </a:rPr>
              <a:t>Integrujte agrolesnictví výsadbou stromů na farmě. To nejen zvyšuje rozmanitost krajiny, ale přináší také další výhody, jako je zlepšení mikroklimatu, sekvestrace uhlíku a potenciální doplňkový příjem prostřednictvím agrolesnických produktů. </a:t>
            </a:r>
            <a:endParaRPr dirty="0"/>
          </a:p>
        </p:txBody>
      </p:sp>
      <p:sp>
        <p:nvSpPr>
          <p:cNvPr id="445" name="Google Shape;445;p59"/>
          <p:cNvSpPr txBox="1">
            <a:spLocks noGrp="1"/>
          </p:cNvSpPr>
          <p:nvPr>
            <p:ph type="body" idx="2"/>
          </p:nvPr>
        </p:nvSpPr>
        <p:spPr>
          <a:xfrm>
            <a:off x="569917" y="30526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latin typeface="Calibri"/>
                <a:ea typeface="Calibri"/>
                <a:cs typeface="Calibri"/>
                <a:sym typeface="Calibri"/>
              </a:rPr>
              <a:t> Praktické tipy</a:t>
            </a:r>
            <a:endParaRPr dirty="0">
              <a:latin typeface="Calibri"/>
              <a:ea typeface="Calibri"/>
              <a:cs typeface="Calibri"/>
              <a:sym typeface="Calibri"/>
            </a:endParaRPr>
          </a:p>
        </p:txBody>
      </p:sp>
      <p:grpSp>
        <p:nvGrpSpPr>
          <p:cNvPr id="446" name="Google Shape;446;p59"/>
          <p:cNvGrpSpPr/>
          <p:nvPr/>
        </p:nvGrpSpPr>
        <p:grpSpPr>
          <a:xfrm rot="3730759">
            <a:off x="10980893" y="109804"/>
            <a:ext cx="949887" cy="1163493"/>
            <a:chOff x="7602444" y="4967675"/>
            <a:chExt cx="483620" cy="592374"/>
          </a:xfrm>
        </p:grpSpPr>
        <p:grpSp>
          <p:nvGrpSpPr>
            <p:cNvPr id="447" name="Google Shape;447;p59"/>
            <p:cNvGrpSpPr/>
            <p:nvPr/>
          </p:nvGrpSpPr>
          <p:grpSpPr>
            <a:xfrm>
              <a:off x="7618661" y="4967675"/>
              <a:ext cx="467403" cy="507609"/>
              <a:chOff x="2251964" y="3590497"/>
              <a:chExt cx="467403" cy="507609"/>
            </a:xfrm>
          </p:grpSpPr>
          <p:sp>
            <p:nvSpPr>
              <p:cNvPr id="448" name="Google Shape;448;p5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9" name="Google Shape;449;p5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0" name="Google Shape;450;p5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51" name="Google Shape;451;p59"/>
            <p:cNvGrpSpPr/>
            <p:nvPr/>
          </p:nvGrpSpPr>
          <p:grpSpPr>
            <a:xfrm>
              <a:off x="7602444" y="4993761"/>
              <a:ext cx="421973" cy="566288"/>
              <a:chOff x="2235747" y="3616583"/>
              <a:chExt cx="421973" cy="566288"/>
            </a:xfrm>
          </p:grpSpPr>
          <p:sp>
            <p:nvSpPr>
              <p:cNvPr id="452" name="Google Shape;452;p5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3" name="Google Shape;453;p5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0"/>
          <p:cNvSpPr txBox="1">
            <a:spLocks noGrp="1"/>
          </p:cNvSpPr>
          <p:nvPr>
            <p:ph type="body" idx="1"/>
          </p:nvPr>
        </p:nvSpPr>
        <p:spPr>
          <a:xfrm>
            <a:off x="571500" y="1046811"/>
            <a:ext cx="10761000" cy="54975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Techniky úspory vody: </a:t>
            </a:r>
            <a:r>
              <a:rPr lang="en-US" b="0" i="0" dirty="0">
                <a:latin typeface="Calibri"/>
                <a:ea typeface="Calibri"/>
                <a:cs typeface="Calibri"/>
                <a:sym typeface="Calibri"/>
              </a:rPr>
              <a:t>Zavedení technik pro úsporu vody, včetně účinných postupů zavlažování a recyklace vody. Šetření vodou nejen řeší nedostatek zdrojů, ale přispívá také k udržitelné zemědělské produkci v podmínkách měnícího se klimatu.</a:t>
            </a:r>
            <a:endParaRPr b="0" i="0" dirty="0">
              <a:latin typeface="Calibri"/>
              <a:ea typeface="Calibri"/>
              <a:cs typeface="Calibri"/>
              <a:sym typeface="Calibri"/>
            </a:endParaRPr>
          </a:p>
          <a:p>
            <a:pPr marL="228600" lvl="0" indent="0" algn="l" rtl="0">
              <a:lnSpc>
                <a:spcPct val="90000"/>
              </a:lnSpc>
              <a:spcBef>
                <a:spcPts val="1000"/>
              </a:spcBef>
              <a:spcAft>
                <a:spcPts val="0"/>
              </a:spcAft>
              <a:buSzPts val="2400"/>
              <a:buNone/>
            </a:pPr>
            <a:endParaRPr dirty="0"/>
          </a:p>
          <a:p>
            <a:pPr marL="228600" lvl="0" indent="0" algn="l" rtl="0">
              <a:lnSpc>
                <a:spcPct val="90000"/>
              </a:lnSpc>
              <a:spcBef>
                <a:spcPts val="1000"/>
              </a:spcBef>
              <a:spcAft>
                <a:spcPts val="0"/>
              </a:spcAft>
              <a:buSzPts val="2400"/>
              <a:buNone/>
            </a:pPr>
            <a:endParaRPr dirty="0"/>
          </a:p>
          <a:p>
            <a:pPr marL="228600" lvl="0" indent="0" algn="l" rtl="0">
              <a:lnSpc>
                <a:spcPct val="90000"/>
              </a:lnSpc>
              <a:spcBef>
                <a:spcPts val="1000"/>
              </a:spcBef>
              <a:spcAft>
                <a:spcPts val="0"/>
              </a:spcAft>
              <a:buSzPts val="2400"/>
              <a:buNone/>
            </a:pPr>
            <a:endParaRPr b="0" i="0" dirty="0">
              <a:latin typeface="Calibri"/>
              <a:ea typeface="Calibri"/>
              <a:cs typeface="Calibri"/>
              <a:sym typeface="Calibri"/>
            </a:endParaRPr>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228600" algn="r" rtl="0">
              <a:lnSpc>
                <a:spcPct val="90000"/>
              </a:lnSpc>
              <a:spcBef>
                <a:spcPts val="0"/>
              </a:spcBef>
              <a:spcAft>
                <a:spcPts val="0"/>
              </a:spcAft>
              <a:buSzPts val="2400"/>
              <a:buNone/>
            </a:pPr>
            <a:r>
              <a:rPr lang="en-US" sz="1700" b="1" u="sng" dirty="0">
                <a:solidFill>
                  <a:srgbClr val="8DC641"/>
                </a:solidFill>
                <a:hlinkClick r:id="rId3">
                  <a:extLst>
                    <a:ext uri="{A12FA001-AC4F-418D-AE19-62706E023703}">
                      <ahyp:hlinkClr xmlns:ahyp="http://schemas.microsoft.com/office/drawing/2018/hyperlinkcolor" val="tx"/>
                    </a:ext>
                  </a:extLst>
                </a:hlinkClick>
              </a:rPr>
              <a:t>Zdroj:</a:t>
            </a:r>
            <a:endParaRPr sz="2000" b="1" dirty="0">
              <a:solidFill>
                <a:srgbClr val="8DC641"/>
              </a:solidFill>
            </a:endParaRPr>
          </a:p>
        </p:txBody>
      </p:sp>
      <p:sp>
        <p:nvSpPr>
          <p:cNvPr id="459" name="Google Shape;459;p60"/>
          <p:cNvSpPr txBox="1">
            <a:spLocks noGrp="1"/>
          </p:cNvSpPr>
          <p:nvPr>
            <p:ph type="body" idx="2"/>
          </p:nvPr>
        </p:nvSpPr>
        <p:spPr>
          <a:xfrm>
            <a:off x="737395" y="343140"/>
            <a:ext cx="3309385" cy="792043"/>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a:latin typeface="Calibri"/>
                <a:ea typeface="Calibri"/>
                <a:cs typeface="Calibri"/>
                <a:sym typeface="Calibri"/>
              </a:rPr>
              <a:t> Praktické tipy</a:t>
            </a:r>
            <a:endParaRPr>
              <a:latin typeface="Calibri"/>
              <a:ea typeface="Calibri"/>
              <a:cs typeface="Calibri"/>
              <a:sym typeface="Calibri"/>
            </a:endParaRPr>
          </a:p>
        </p:txBody>
      </p:sp>
      <p:grpSp>
        <p:nvGrpSpPr>
          <p:cNvPr id="460" name="Google Shape;460;p60"/>
          <p:cNvGrpSpPr/>
          <p:nvPr/>
        </p:nvGrpSpPr>
        <p:grpSpPr>
          <a:xfrm rot="3730759">
            <a:off x="10980893" y="109804"/>
            <a:ext cx="949887" cy="1163493"/>
            <a:chOff x="7602444" y="4967675"/>
            <a:chExt cx="483620" cy="592374"/>
          </a:xfrm>
        </p:grpSpPr>
        <p:grpSp>
          <p:nvGrpSpPr>
            <p:cNvPr id="461" name="Google Shape;461;p60"/>
            <p:cNvGrpSpPr/>
            <p:nvPr/>
          </p:nvGrpSpPr>
          <p:grpSpPr>
            <a:xfrm>
              <a:off x="7618661" y="4967675"/>
              <a:ext cx="467403" cy="507609"/>
              <a:chOff x="2251964" y="3590497"/>
              <a:chExt cx="467403" cy="507609"/>
            </a:xfrm>
          </p:grpSpPr>
          <p:sp>
            <p:nvSpPr>
              <p:cNvPr id="462" name="Google Shape;462;p60"/>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60"/>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4" name="Google Shape;464;p60"/>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65" name="Google Shape;465;p60"/>
            <p:cNvGrpSpPr/>
            <p:nvPr/>
          </p:nvGrpSpPr>
          <p:grpSpPr>
            <a:xfrm>
              <a:off x="7602444" y="4993761"/>
              <a:ext cx="421973" cy="566288"/>
              <a:chOff x="2235747" y="3616583"/>
              <a:chExt cx="421973" cy="566288"/>
            </a:xfrm>
          </p:grpSpPr>
          <p:sp>
            <p:nvSpPr>
              <p:cNvPr id="466" name="Google Shape;466;p6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7" name="Google Shape;467;p6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68" name="Google Shape;468;p60"/>
          <p:cNvPicPr preferRelativeResize="0"/>
          <p:nvPr/>
        </p:nvPicPr>
        <p:blipFill rotWithShape="1">
          <a:blip r:embed="rId4">
            <a:alphaModFix/>
          </a:blip>
          <a:srcRect/>
          <a:stretch/>
        </p:blipFill>
        <p:spPr>
          <a:xfrm>
            <a:off x="1628175" y="2821326"/>
            <a:ext cx="2611250" cy="2777925"/>
          </a:xfrm>
          <a:prstGeom prst="rect">
            <a:avLst/>
          </a:prstGeom>
          <a:noFill/>
          <a:ln>
            <a:noFill/>
          </a:ln>
        </p:spPr>
      </p:pic>
      <p:pic>
        <p:nvPicPr>
          <p:cNvPr id="469" name="Google Shape;469;p6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74800" y="3092849"/>
            <a:ext cx="5057700" cy="2234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2cd75f9cfb2_0_18"/>
          <p:cNvSpPr txBox="1">
            <a:spLocks noGrp="1"/>
          </p:cNvSpPr>
          <p:nvPr>
            <p:ph type="body" idx="1"/>
          </p:nvPr>
        </p:nvSpPr>
        <p:spPr>
          <a:xfrm>
            <a:off x="737400" y="1018646"/>
            <a:ext cx="10787850" cy="5591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b="1" i="0" dirty="0">
                <a:latin typeface="Calibri"/>
                <a:ea typeface="Calibri"/>
                <a:cs typeface="Calibri"/>
                <a:sym typeface="Calibri"/>
              </a:rPr>
              <a:t>Strategie pěstování krycích plodin: </a:t>
            </a:r>
            <a:r>
              <a:rPr lang="en-US" b="0" i="0" dirty="0" err="1">
                <a:latin typeface="Calibri"/>
                <a:ea typeface="Calibri"/>
                <a:cs typeface="Calibri"/>
                <a:sym typeface="Calibri"/>
              </a:rPr>
              <a:t>Využívejte </a:t>
            </a:r>
            <a:r>
              <a:rPr lang="en-US" b="0" i="0" dirty="0">
                <a:latin typeface="Calibri"/>
                <a:ea typeface="Calibri"/>
                <a:cs typeface="Calibri"/>
                <a:sym typeface="Calibri"/>
              </a:rPr>
              <a:t>krycí plodiny v mimovegetačním období k ochraně a obohacení půdy. Krycí plodiny zabraňují erozi, potlačují plevele a zvyšují úrodnost půdy, čímž podporují zdravější a odolnější zemědělskou krajinu.</a:t>
            </a:r>
            <a:endParaRPr b="0" i="0" dirty="0">
              <a:latin typeface="Calibri"/>
              <a:ea typeface="Calibri"/>
              <a:cs typeface="Calibri"/>
              <a:sym typeface="Calibri"/>
            </a:endParaRPr>
          </a:p>
          <a:p>
            <a:pPr marL="0" lvl="0" indent="0" algn="l" rtl="0">
              <a:lnSpc>
                <a:spcPct val="90000"/>
              </a:lnSpc>
              <a:spcBef>
                <a:spcPts val="1000"/>
              </a:spcBef>
              <a:spcAft>
                <a:spcPts val="0"/>
              </a:spcAft>
              <a:buSzPts val="2400"/>
              <a:buNone/>
            </a:pPr>
            <a:r>
              <a:rPr lang="en-US" sz="2400" b="1" i="0" dirty="0">
                <a:latin typeface="Calibri"/>
                <a:ea typeface="Calibri"/>
                <a:cs typeface="Calibri"/>
                <a:sym typeface="Calibri"/>
              </a:rPr>
              <a:t>Technologie přesného zemědělství: </a:t>
            </a:r>
            <a:r>
              <a:rPr lang="en-US" sz="2400" b="0" i="0" dirty="0">
                <a:latin typeface="Calibri"/>
                <a:ea typeface="Calibri"/>
                <a:cs typeface="Calibri"/>
                <a:sym typeface="Calibri"/>
              </a:rPr>
              <a:t>Využívejte technologie přesného zemědělství pro </a:t>
            </a:r>
            <a:r>
              <a:rPr lang="en-US" sz="2400" b="0" i="0" dirty="0" err="1">
                <a:latin typeface="Calibri"/>
                <a:ea typeface="Calibri"/>
                <a:cs typeface="Calibri"/>
                <a:sym typeface="Calibri"/>
              </a:rPr>
              <a:t>optimalizaci </a:t>
            </a:r>
            <a:r>
              <a:rPr lang="en-US" sz="2400" b="0" i="0" dirty="0">
                <a:latin typeface="Calibri"/>
                <a:ea typeface="Calibri"/>
                <a:cs typeface="Calibri"/>
                <a:sym typeface="Calibri"/>
              </a:rPr>
              <a:t>využívání zdrojů. Tyto nástroje umožňují přesnou aplikaci vstupů, snižují plýtvání, </a:t>
            </a:r>
            <a:r>
              <a:rPr lang="en-US" sz="2400" b="0" i="0" dirty="0" err="1">
                <a:latin typeface="Calibri"/>
                <a:ea typeface="Calibri"/>
                <a:cs typeface="Calibri"/>
                <a:sym typeface="Calibri"/>
              </a:rPr>
              <a:t>minimalizují </a:t>
            </a:r>
            <a:r>
              <a:rPr lang="en-US" sz="2400" b="0" i="0" dirty="0">
                <a:latin typeface="Calibri"/>
                <a:ea typeface="Calibri"/>
                <a:cs typeface="Calibri"/>
                <a:sym typeface="Calibri"/>
              </a:rPr>
              <a:t>dopad na životní prostředí a zvyšují celkovou efektivitu zemědělských operací.</a:t>
            </a:r>
            <a:endParaRPr dirty="0"/>
          </a:p>
          <a:p>
            <a:pPr marL="228600" lvl="0" indent="0" algn="l" rtl="0">
              <a:lnSpc>
                <a:spcPct val="90000"/>
              </a:lnSpc>
              <a:spcBef>
                <a:spcPts val="1000"/>
              </a:spcBef>
              <a:spcAft>
                <a:spcPts val="0"/>
              </a:spcAft>
              <a:buSzPts val="2400"/>
              <a:buNone/>
            </a:pPr>
            <a:endParaRPr b="0" i="0" dirty="0">
              <a:latin typeface="Calibri"/>
              <a:ea typeface="Calibri"/>
              <a:cs typeface="Calibri"/>
              <a:sym typeface="Calibri"/>
            </a:endParaRPr>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0"/>
              </a:spcBef>
              <a:spcAft>
                <a:spcPts val="0"/>
              </a:spcAft>
              <a:buSzPts val="2400"/>
              <a:buNone/>
            </a:pPr>
            <a:endParaRPr sz="2000" dirty="0"/>
          </a:p>
          <a:p>
            <a:pPr marL="228600" lvl="0" indent="0" algn="r" rtl="0">
              <a:lnSpc>
                <a:spcPct val="90000"/>
              </a:lnSpc>
              <a:spcBef>
                <a:spcPts val="0"/>
              </a:spcBef>
              <a:spcAft>
                <a:spcPts val="0"/>
              </a:spcAft>
              <a:buSzPts val="2400"/>
              <a:buNone/>
            </a:pPr>
            <a:r>
              <a:rPr lang="en-US" sz="1700" b="1" u="sng" dirty="0">
                <a:solidFill>
                  <a:srgbClr val="8DC641"/>
                </a:solidFill>
                <a:hlinkClick r:id="rId3">
                  <a:extLst>
                    <a:ext uri="{A12FA001-AC4F-418D-AE19-62706E023703}">
                      <ahyp:hlinkClr xmlns:ahyp="http://schemas.microsoft.com/office/drawing/2018/hyperlinkcolor" val="tx"/>
                    </a:ext>
                  </a:extLst>
                </a:hlinkClick>
              </a:rPr>
              <a:t>Zdroj:</a:t>
            </a:r>
            <a:endParaRPr sz="2000" b="1" dirty="0">
              <a:solidFill>
                <a:srgbClr val="8DC641"/>
              </a:solidFill>
            </a:endParaRPr>
          </a:p>
        </p:txBody>
      </p:sp>
      <p:sp>
        <p:nvSpPr>
          <p:cNvPr id="475" name="Google Shape;475;g2cd75f9cfb2_0_18"/>
          <p:cNvSpPr txBox="1">
            <a:spLocks noGrp="1"/>
          </p:cNvSpPr>
          <p:nvPr>
            <p:ph type="body" idx="2"/>
          </p:nvPr>
        </p:nvSpPr>
        <p:spPr>
          <a:xfrm>
            <a:off x="737395" y="343140"/>
            <a:ext cx="3309300" cy="7920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a:latin typeface="Calibri"/>
                <a:ea typeface="Calibri"/>
                <a:cs typeface="Calibri"/>
                <a:sym typeface="Calibri"/>
              </a:rPr>
              <a:t> Praktické tipy</a:t>
            </a:r>
            <a:endParaRPr>
              <a:latin typeface="Calibri"/>
              <a:ea typeface="Calibri"/>
              <a:cs typeface="Calibri"/>
              <a:sym typeface="Calibri"/>
            </a:endParaRPr>
          </a:p>
        </p:txBody>
      </p:sp>
      <p:grpSp>
        <p:nvGrpSpPr>
          <p:cNvPr id="476" name="Google Shape;476;g2cd75f9cfb2_0_18"/>
          <p:cNvGrpSpPr/>
          <p:nvPr/>
        </p:nvGrpSpPr>
        <p:grpSpPr>
          <a:xfrm rot="3730713">
            <a:off x="10981111" y="110046"/>
            <a:ext cx="949899" cy="1163507"/>
            <a:chOff x="7602444" y="4967675"/>
            <a:chExt cx="483620" cy="592374"/>
          </a:xfrm>
        </p:grpSpPr>
        <p:grpSp>
          <p:nvGrpSpPr>
            <p:cNvPr id="477" name="Google Shape;477;g2cd75f9cfb2_0_18"/>
            <p:cNvGrpSpPr/>
            <p:nvPr/>
          </p:nvGrpSpPr>
          <p:grpSpPr>
            <a:xfrm>
              <a:off x="7618661" y="4967675"/>
              <a:ext cx="467403" cy="507609"/>
              <a:chOff x="2251964" y="3590497"/>
              <a:chExt cx="467403" cy="507609"/>
            </a:xfrm>
          </p:grpSpPr>
          <p:sp>
            <p:nvSpPr>
              <p:cNvPr id="478" name="Google Shape;478;g2cd75f9cfb2_0_1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9" name="Google Shape;479;g2cd75f9cfb2_0_1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0" name="Google Shape;480;g2cd75f9cfb2_0_1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81" name="Google Shape;481;g2cd75f9cfb2_0_18"/>
            <p:cNvGrpSpPr/>
            <p:nvPr/>
          </p:nvGrpSpPr>
          <p:grpSpPr>
            <a:xfrm>
              <a:off x="7602444" y="4993761"/>
              <a:ext cx="421973" cy="566288"/>
              <a:chOff x="2235747" y="3616583"/>
              <a:chExt cx="421973" cy="566288"/>
            </a:xfrm>
          </p:grpSpPr>
          <p:sp>
            <p:nvSpPr>
              <p:cNvPr id="482" name="Google Shape;482;g2cd75f9cfb2_0_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3" name="Google Shape;483;g2cd75f9cfb2_0_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84" name="Google Shape;484;g2cd75f9cfb2_0_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23317" y="3514527"/>
            <a:ext cx="2491473" cy="2657571"/>
          </a:xfrm>
          <a:prstGeom prst="rect">
            <a:avLst/>
          </a:prstGeom>
          <a:noFill/>
          <a:ln>
            <a:noFill/>
          </a:ln>
        </p:spPr>
      </p:pic>
      <p:pic>
        <p:nvPicPr>
          <p:cNvPr id="485" name="Google Shape;485;g2cd75f9cfb2_0_18"/>
          <p:cNvPicPr preferRelativeResize="0"/>
          <p:nvPr/>
        </p:nvPicPr>
        <p:blipFill rotWithShape="1">
          <a:blip r:embed="rId5">
            <a:alphaModFix/>
          </a:blip>
          <a:srcRect/>
          <a:stretch/>
        </p:blipFill>
        <p:spPr>
          <a:xfrm>
            <a:off x="2282850" y="3974138"/>
            <a:ext cx="2365100" cy="1738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1"/>
          <p:cNvSpPr txBox="1">
            <a:spLocks noGrp="1"/>
          </p:cNvSpPr>
          <p:nvPr>
            <p:ph type="body" idx="1"/>
          </p:nvPr>
        </p:nvSpPr>
        <p:spPr>
          <a:xfrm>
            <a:off x="647700" y="1297910"/>
            <a:ext cx="10896599" cy="4369164"/>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Integrovaná ochrana proti škůdcům (IPM): </a:t>
            </a:r>
            <a:r>
              <a:rPr lang="en-US" b="0" i="0" dirty="0">
                <a:latin typeface="Calibri"/>
                <a:ea typeface="Calibri"/>
                <a:cs typeface="Calibri"/>
                <a:sym typeface="Calibri"/>
              </a:rPr>
              <a:t>Provádět strategie integrované ochrany proti škůdcům (IPM), aby se </a:t>
            </a:r>
            <a:r>
              <a:rPr lang="en-US" b="0" i="0" dirty="0" err="1">
                <a:latin typeface="Calibri"/>
                <a:ea typeface="Calibri"/>
                <a:cs typeface="Calibri"/>
                <a:sym typeface="Calibri"/>
              </a:rPr>
              <a:t>minimalizovala </a:t>
            </a:r>
            <a:r>
              <a:rPr lang="en-US" b="0" i="0" dirty="0">
                <a:latin typeface="Calibri"/>
                <a:ea typeface="Calibri"/>
                <a:cs typeface="Calibri"/>
                <a:sym typeface="Calibri"/>
              </a:rPr>
              <a:t>závislost na chemických pesticidech. Začleněním metod biologické ochrany, střídáním plodin a odrůdami odolnými vůči škůdcům mohou zemědělci podpořit vyvážený ekosystém a snížit environmentální rizika. </a:t>
            </a:r>
            <a:endParaRPr dirty="0"/>
          </a:p>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Podpora střídání hospodářských zvířat: </a:t>
            </a:r>
            <a:r>
              <a:rPr lang="en-US" b="0" i="0" dirty="0">
                <a:latin typeface="Calibri"/>
                <a:ea typeface="Calibri"/>
                <a:cs typeface="Calibri"/>
                <a:sym typeface="Calibri"/>
              </a:rPr>
              <a:t>Aby se zabránilo nadměrnému spásání a udržely se zdravé pastviny, provádějte rotační pastvu a střídání dobytka. Tento přístup nejen zlepšuje zdraví hospodářských zvířat, ale také podporuje udržitelné hospodaření s půdou tím, že zabraňuje její degradaci.</a:t>
            </a:r>
            <a:endParaRPr dirty="0"/>
          </a:p>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Přijetí odrůd plodin šetrných ke klimatu: </a:t>
            </a:r>
            <a:r>
              <a:rPr lang="en-US" b="0" i="0" dirty="0">
                <a:latin typeface="Calibri"/>
                <a:ea typeface="Calibri"/>
                <a:cs typeface="Calibri"/>
                <a:sym typeface="Calibri"/>
              </a:rPr>
              <a:t>Vybírejte klimaticky šetrné odrůdy plodin, které jsou přizpůsobeny měnícím se podmínkám prostředí. Tyto odrůdy jsou odolné vůči klimatickým extrémům, zajišťují stálé výnosy plodin a přispívají k dlouhodobé udržitelnosti zemědělství.</a:t>
            </a:r>
            <a:endParaRPr dirty="0"/>
          </a:p>
          <a:p>
            <a:pPr marL="228600" lvl="0" indent="0" algn="l" rtl="0">
              <a:lnSpc>
                <a:spcPct val="90000"/>
              </a:lnSpc>
              <a:spcBef>
                <a:spcPts val="1000"/>
              </a:spcBef>
              <a:spcAft>
                <a:spcPts val="0"/>
              </a:spcAft>
              <a:buSzPts val="2400"/>
              <a:buNone/>
            </a:pPr>
            <a:endParaRPr sz="2000" b="0" i="0" dirty="0">
              <a:latin typeface="Calibri"/>
              <a:ea typeface="Calibri"/>
              <a:cs typeface="Calibri"/>
              <a:sym typeface="Calibri"/>
            </a:endParaRPr>
          </a:p>
        </p:txBody>
      </p:sp>
      <p:sp>
        <p:nvSpPr>
          <p:cNvPr id="491" name="Google Shape;491;p61"/>
          <p:cNvSpPr txBox="1">
            <a:spLocks noGrp="1"/>
          </p:cNvSpPr>
          <p:nvPr>
            <p:ph type="body" idx="2"/>
          </p:nvPr>
        </p:nvSpPr>
        <p:spPr>
          <a:xfrm>
            <a:off x="737395" y="343140"/>
            <a:ext cx="3309385" cy="792043"/>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a:latin typeface="Calibri"/>
                <a:ea typeface="Calibri"/>
                <a:cs typeface="Calibri"/>
                <a:sym typeface="Calibri"/>
              </a:rPr>
              <a:t> Praktické tipy</a:t>
            </a:r>
            <a:endParaRPr>
              <a:latin typeface="Calibri"/>
              <a:ea typeface="Calibri"/>
              <a:cs typeface="Calibri"/>
              <a:sym typeface="Calibri"/>
            </a:endParaRPr>
          </a:p>
        </p:txBody>
      </p:sp>
      <p:grpSp>
        <p:nvGrpSpPr>
          <p:cNvPr id="492" name="Google Shape;492;p61"/>
          <p:cNvGrpSpPr/>
          <p:nvPr/>
        </p:nvGrpSpPr>
        <p:grpSpPr>
          <a:xfrm rot="3730759">
            <a:off x="10980893" y="109804"/>
            <a:ext cx="949887" cy="1163493"/>
            <a:chOff x="7602444" y="4967675"/>
            <a:chExt cx="483620" cy="592374"/>
          </a:xfrm>
        </p:grpSpPr>
        <p:grpSp>
          <p:nvGrpSpPr>
            <p:cNvPr id="493" name="Google Shape;493;p61"/>
            <p:cNvGrpSpPr/>
            <p:nvPr/>
          </p:nvGrpSpPr>
          <p:grpSpPr>
            <a:xfrm>
              <a:off x="7618661" y="4967675"/>
              <a:ext cx="467403" cy="507609"/>
              <a:chOff x="2251964" y="3590497"/>
              <a:chExt cx="467403" cy="507609"/>
            </a:xfrm>
          </p:grpSpPr>
          <p:sp>
            <p:nvSpPr>
              <p:cNvPr id="494" name="Google Shape;494;p6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5" name="Google Shape;495;p6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6" name="Google Shape;496;p6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97" name="Google Shape;497;p61"/>
            <p:cNvGrpSpPr/>
            <p:nvPr/>
          </p:nvGrpSpPr>
          <p:grpSpPr>
            <a:xfrm>
              <a:off x="7602444" y="4993761"/>
              <a:ext cx="421973" cy="566288"/>
              <a:chOff x="2235747" y="3616583"/>
              <a:chExt cx="421973" cy="566288"/>
            </a:xfrm>
          </p:grpSpPr>
          <p:sp>
            <p:nvSpPr>
              <p:cNvPr id="498" name="Google Shape;498;p6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9" name="Google Shape;499;p6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5"/>
          <p:cNvSpPr txBox="1">
            <a:spLocks noGrp="1"/>
          </p:cNvSpPr>
          <p:nvPr>
            <p:ph type="body" idx="1"/>
          </p:nvPr>
        </p:nvSpPr>
        <p:spPr>
          <a:xfrm>
            <a:off x="694795" y="2167158"/>
            <a:ext cx="4753506" cy="266289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2400"/>
              <a:buNone/>
            </a:pPr>
            <a:r>
              <a:rPr lang="en-US" sz="2400" i="1" dirty="0">
                <a:latin typeface="Calibri"/>
                <a:ea typeface="Calibri"/>
                <a:cs typeface="Calibri"/>
                <a:sym typeface="Calibri"/>
              </a:rPr>
              <a:t>Co je to krajinná ekologie a jak podle vás může zemědělcům prospět v jejich zemědělské praxi? </a:t>
            </a:r>
            <a:endParaRPr i="1" dirty="0">
              <a:latin typeface="Calibri"/>
              <a:ea typeface="Calibri"/>
              <a:cs typeface="Calibri"/>
              <a:sym typeface="Calibri"/>
            </a:endParaRPr>
          </a:p>
        </p:txBody>
      </p:sp>
      <p:sp>
        <p:nvSpPr>
          <p:cNvPr id="201" name="Google Shape;201;p5"/>
          <p:cNvSpPr txBox="1">
            <a:spLocks noGrp="1"/>
          </p:cNvSpPr>
          <p:nvPr>
            <p:ph type="body" idx="2"/>
          </p:nvPr>
        </p:nvSpPr>
        <p:spPr>
          <a:xfrm>
            <a:off x="516565" y="653853"/>
            <a:ext cx="10595237" cy="803654"/>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1000"/>
              </a:spcBef>
              <a:spcAft>
                <a:spcPts val="0"/>
              </a:spcAft>
              <a:buSzPts val="3600"/>
              <a:buNone/>
            </a:pPr>
            <a:r>
              <a:rPr lang="en-US" b="1" dirty="0"/>
              <a:t>Reflexe žáka</a:t>
            </a:r>
            <a:endParaRPr sz="2000" dirty="0">
              <a:latin typeface="Calibri"/>
              <a:ea typeface="Calibri"/>
              <a:cs typeface="Calibri"/>
              <a:sym typeface="Calibri"/>
            </a:endParaRPr>
          </a:p>
          <a:p>
            <a:pPr marL="0" lvl="0" indent="0" algn="l" rtl="0">
              <a:lnSpc>
                <a:spcPct val="90000"/>
              </a:lnSpc>
              <a:spcBef>
                <a:spcPts val="1800"/>
              </a:spcBef>
              <a:spcAft>
                <a:spcPts val="0"/>
              </a:spcAft>
              <a:buClr>
                <a:srgbClr val="8DC641"/>
              </a:buClr>
              <a:buSzPts val="3600"/>
              <a:buNone/>
            </a:pPr>
            <a:endParaRPr dirty="0"/>
          </a:p>
        </p:txBody>
      </p:sp>
      <p:grpSp>
        <p:nvGrpSpPr>
          <p:cNvPr id="202" name="Google Shape;202;p5"/>
          <p:cNvGrpSpPr/>
          <p:nvPr/>
        </p:nvGrpSpPr>
        <p:grpSpPr>
          <a:xfrm rot="3730759">
            <a:off x="10590024" y="380632"/>
            <a:ext cx="949887" cy="1163493"/>
            <a:chOff x="7602444" y="4967675"/>
            <a:chExt cx="483620" cy="592374"/>
          </a:xfrm>
        </p:grpSpPr>
        <p:grpSp>
          <p:nvGrpSpPr>
            <p:cNvPr id="203" name="Google Shape;203;p5"/>
            <p:cNvGrpSpPr/>
            <p:nvPr/>
          </p:nvGrpSpPr>
          <p:grpSpPr>
            <a:xfrm>
              <a:off x="7618661" y="4967675"/>
              <a:ext cx="467403" cy="507609"/>
              <a:chOff x="2251964" y="3590497"/>
              <a:chExt cx="467403" cy="507609"/>
            </a:xfrm>
          </p:grpSpPr>
          <p:sp>
            <p:nvSpPr>
              <p:cNvPr id="204" name="Google Shape;204;p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 name="Google Shape;205;p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 name="Google Shape;206;p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07" name="Google Shape;207;p5"/>
            <p:cNvGrpSpPr/>
            <p:nvPr/>
          </p:nvGrpSpPr>
          <p:grpSpPr>
            <a:xfrm>
              <a:off x="7602444" y="4993761"/>
              <a:ext cx="421973" cy="566288"/>
              <a:chOff x="2235747" y="3616583"/>
              <a:chExt cx="421973" cy="566288"/>
            </a:xfrm>
          </p:grpSpPr>
          <p:sp>
            <p:nvSpPr>
              <p:cNvPr id="208" name="Google Shape;208;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 name="Google Shape;209;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210" name="Google Shape;210;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32386" y="1961629"/>
            <a:ext cx="5261175" cy="356479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6"/>
          <p:cNvSpPr txBox="1">
            <a:spLocks noGrp="1"/>
          </p:cNvSpPr>
          <p:nvPr>
            <p:ph type="body" idx="1"/>
          </p:nvPr>
        </p:nvSpPr>
        <p:spPr>
          <a:xfrm>
            <a:off x="798375" y="1504052"/>
            <a:ext cx="10900932" cy="4778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r>
              <a:rPr lang="en-US" dirty="0"/>
              <a:t>Ellis EC, Gauthier N, Klein </a:t>
            </a:r>
            <a:r>
              <a:rPr lang="en-US" dirty="0" err="1"/>
              <a:t>Goldewijk </a:t>
            </a:r>
            <a:r>
              <a:rPr lang="en-US" dirty="0"/>
              <a:t>K, </a:t>
            </a:r>
            <a:r>
              <a:rPr lang="en-US" dirty="0" err="1"/>
              <a:t>Bliege </a:t>
            </a:r>
            <a:r>
              <a:rPr lang="en-US" dirty="0"/>
              <a:t>Bird R, Boivin N, Díaz S, Fuller DQ, Gill JL, Kaplan JO, Kingston N, Locke H, McMichael CNH, </a:t>
            </a:r>
            <a:r>
              <a:rPr lang="en-US" dirty="0" err="1"/>
              <a:t>Ranco </a:t>
            </a:r>
            <a:r>
              <a:rPr lang="en-US" dirty="0"/>
              <a:t>D, Rick TC, Shaw MR, Stephens L, </a:t>
            </a:r>
            <a:r>
              <a:rPr lang="en-US" dirty="0" err="1"/>
              <a:t>Svenning </a:t>
            </a:r>
            <a:r>
              <a:rPr lang="en-US" dirty="0"/>
              <a:t>JC, Watson JEM. Lidé utvářeli většinu suchozemské přírody nejméně 12 000 let. Proc Natl </a:t>
            </a:r>
            <a:r>
              <a:rPr lang="en-US" dirty="0" err="1"/>
              <a:t>Acad </a:t>
            </a:r>
            <a:r>
              <a:rPr lang="en-US" dirty="0"/>
              <a:t>Sci U S A. 2021 Apr 27;118(17):e2023483118. </a:t>
            </a:r>
            <a:r>
              <a:rPr lang="en-US" dirty="0" err="1"/>
              <a:t>doi</a:t>
            </a:r>
            <a:r>
              <a:rPr lang="en-US" dirty="0"/>
              <a:t>: 10.1073/pnas.2023483118. PMID: 33875599; PMCID: PMC8092386.</a:t>
            </a:r>
            <a:endParaRPr lang="en-IE" dirty="0"/>
          </a:p>
          <a:p>
            <a:pPr marL="228600">
              <a:spcBef>
                <a:spcPts val="0"/>
              </a:spcBef>
            </a:pPr>
            <a:endParaRPr lang="en-US" b="0" i="0" dirty="0">
              <a:solidFill>
                <a:srgbClr val="202122"/>
              </a:solidFill>
              <a:latin typeface="Calibri"/>
              <a:ea typeface="Calibri"/>
              <a:cs typeface="Calibri"/>
              <a:sym typeface="Calibri"/>
            </a:endParaRPr>
          </a:p>
          <a:p>
            <a:pPr marL="228600">
              <a:spcBef>
                <a:spcPts val="0"/>
              </a:spcBef>
            </a:pPr>
            <a:r>
              <a:rPr lang="en-US" b="0" i="0" dirty="0">
                <a:solidFill>
                  <a:srgbClr val="202122"/>
                </a:solidFill>
                <a:latin typeface="Calibri"/>
                <a:ea typeface="Calibri"/>
                <a:cs typeface="Calibri"/>
                <a:sym typeface="Calibri"/>
              </a:rPr>
              <a:t>Wiens JA (2005). "Na cestě k jednotné krajinné ekologii". In Wiens JA, Moss MR (eds.). </a:t>
            </a:r>
            <a:r>
              <a:rPr lang="en-US" b="0" i="1" dirty="0">
                <a:solidFill>
                  <a:srgbClr val="202122"/>
                </a:solidFill>
                <a:latin typeface="Calibri"/>
                <a:ea typeface="Calibri"/>
                <a:cs typeface="Calibri"/>
                <a:sym typeface="Calibri"/>
              </a:rPr>
              <a:t>Issues and perspectives in landscape ecology [Otázky a perspektivy krajinné ekologie]</a:t>
            </a:r>
            <a:r>
              <a:rPr lang="en-US" b="0" i="0" dirty="0">
                <a:solidFill>
                  <a:srgbClr val="202122"/>
                </a:solidFill>
                <a:latin typeface="Calibri"/>
                <a:ea typeface="Calibri"/>
                <a:cs typeface="Calibri"/>
                <a:sym typeface="Calibri"/>
              </a:rPr>
              <a:t>. Cambridge: Cambridge University Press.</a:t>
            </a:r>
            <a:endParaRPr lang="en-US"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0" lvl="0" indent="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p:txBody>
      </p:sp>
      <p:sp>
        <p:nvSpPr>
          <p:cNvPr id="528" name="Google Shape;528;p6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IE" dirty="0"/>
              <a:t>Další čtení...</a:t>
            </a:r>
            <a:endParaRPr dirty="0"/>
          </a:p>
          <a:p>
            <a:pPr marL="0" lvl="0" indent="0" algn="l" rtl="0">
              <a:lnSpc>
                <a:spcPct val="90000"/>
              </a:lnSpc>
              <a:spcBef>
                <a:spcPts val="1000"/>
              </a:spcBef>
              <a:spcAft>
                <a:spcPts val="0"/>
              </a:spcAft>
              <a:buClr>
                <a:srgbClr val="8DC641"/>
              </a:buClr>
              <a:buSzPts val="3600"/>
              <a:buNone/>
            </a:pPr>
            <a:endParaRPr dirty="0"/>
          </a:p>
        </p:txBody>
      </p:sp>
      <p:grpSp>
        <p:nvGrpSpPr>
          <p:cNvPr id="529" name="Google Shape;529;p66"/>
          <p:cNvGrpSpPr/>
          <p:nvPr/>
        </p:nvGrpSpPr>
        <p:grpSpPr>
          <a:xfrm rot="3730759">
            <a:off x="10590024" y="380632"/>
            <a:ext cx="949887" cy="1163493"/>
            <a:chOff x="7602444" y="4967675"/>
            <a:chExt cx="483620" cy="592374"/>
          </a:xfrm>
        </p:grpSpPr>
        <p:grpSp>
          <p:nvGrpSpPr>
            <p:cNvPr id="530" name="Google Shape;530;p66"/>
            <p:cNvGrpSpPr/>
            <p:nvPr/>
          </p:nvGrpSpPr>
          <p:grpSpPr>
            <a:xfrm>
              <a:off x="7618661" y="4967675"/>
              <a:ext cx="467403" cy="507609"/>
              <a:chOff x="2251964" y="3590497"/>
              <a:chExt cx="467403" cy="507609"/>
            </a:xfrm>
          </p:grpSpPr>
          <p:sp>
            <p:nvSpPr>
              <p:cNvPr id="531" name="Google Shape;531;p6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2" name="Google Shape;532;p6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3" name="Google Shape;533;p6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34" name="Google Shape;534;p66"/>
            <p:cNvGrpSpPr/>
            <p:nvPr/>
          </p:nvGrpSpPr>
          <p:grpSpPr>
            <a:xfrm>
              <a:off x="7602444" y="4993761"/>
              <a:ext cx="421973" cy="566288"/>
              <a:chOff x="2235747" y="3616583"/>
              <a:chExt cx="421973" cy="566288"/>
            </a:xfrm>
          </p:grpSpPr>
          <p:sp>
            <p:nvSpPr>
              <p:cNvPr id="535" name="Google Shape;535;p6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6" name="Google Shape;536;p6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48419" y="1079400"/>
            <a:ext cx="9234385" cy="3288205"/>
          </a:xfrm>
        </p:spPr>
        <p:txBody>
          <a:bodyPr>
            <a:normAutofit/>
          </a:bodyPr>
          <a:lstStyle/>
          <a:p>
            <a:pPr>
              <a:lnSpc>
                <a:spcPct val="110000"/>
              </a:lnSpc>
            </a:pPr>
            <a:r>
              <a:rPr lang="cs-CZ" sz="3600" b="1" dirty="0"/>
              <a:t>Dosáhli jste konce modulu. Vedete si skvěle!</a:t>
            </a:r>
            <a:endParaRPr lang="en-IE" sz="3600" dirty="0"/>
          </a:p>
          <a:p>
            <a:pPr>
              <a:lnSpc>
                <a:spcPct val="110000"/>
              </a:lnSpc>
            </a:pPr>
            <a:r>
              <a:rPr lang="en-IE" sz="3600" dirty="0"/>
              <a:t>V modulu 6 se zabýváme </a:t>
            </a:r>
            <a:r>
              <a:rPr lang="en-US" sz="3600" b="1" dirty="0"/>
              <a:t>řízením přírodních zdrojů se zaměřením na vodu</a:t>
            </a:r>
            <a:r>
              <a:rPr lang="en-IE" sz="36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6"/>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sz="4800" b="1">
                <a:latin typeface="Calibri"/>
                <a:ea typeface="Calibri"/>
                <a:cs typeface="Calibri"/>
                <a:sym typeface="Calibri"/>
              </a:rPr>
              <a:t>Úvod do krajinné ekologie</a:t>
            </a:r>
            <a:endParaRPr>
              <a:latin typeface="Calibri"/>
              <a:ea typeface="Calibri"/>
              <a:cs typeface="Calibri"/>
              <a:sym typeface="Calibri"/>
            </a:endParaRPr>
          </a:p>
        </p:txBody>
      </p:sp>
      <p:sp>
        <p:nvSpPr>
          <p:cNvPr id="217" name="Google Shape;217;p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7"/>
          <p:cNvSpPr txBox="1">
            <a:spLocks noGrp="1"/>
          </p:cNvSpPr>
          <p:nvPr>
            <p:ph type="body" idx="1"/>
          </p:nvPr>
        </p:nvSpPr>
        <p:spPr>
          <a:xfrm>
            <a:off x="607881" y="1401229"/>
            <a:ext cx="10595237" cy="3849918"/>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SzPts val="2400"/>
              <a:buNone/>
            </a:pPr>
            <a:r>
              <a:rPr lang="en-US" b="1" i="1" dirty="0">
                <a:latin typeface="Calibri"/>
                <a:ea typeface="Calibri"/>
                <a:cs typeface="Calibri"/>
                <a:sym typeface="Calibri"/>
              </a:rPr>
              <a:t>Krajinná ekologie </a:t>
            </a:r>
            <a:r>
              <a:rPr lang="en-US" b="0" i="1" dirty="0">
                <a:latin typeface="Calibri"/>
                <a:ea typeface="Calibri"/>
                <a:cs typeface="Calibri"/>
                <a:sym typeface="Calibri"/>
              </a:rPr>
              <a:t>proniká do fascinující sítě interakcí přírody v konkrétních oblastech. Zde je bližší pohled:</a:t>
            </a:r>
            <a:endParaRPr b="0" i="0" dirty="0">
              <a:latin typeface="Calibri"/>
              <a:ea typeface="Calibri"/>
              <a:cs typeface="Calibri"/>
              <a:sym typeface="Calibri"/>
            </a:endParaRPr>
          </a:p>
          <a:p>
            <a:pPr marL="457200" lvl="0" indent="-228600" algn="l" rtl="0">
              <a:lnSpc>
                <a:spcPct val="90000"/>
              </a:lnSpc>
              <a:spcBef>
                <a:spcPts val="1000"/>
              </a:spcBef>
              <a:spcAft>
                <a:spcPts val="0"/>
              </a:spcAft>
              <a:buSzPts val="2400"/>
              <a:buNone/>
            </a:pPr>
            <a:r>
              <a:rPr lang="en-US" b="1" i="0" dirty="0">
                <a:latin typeface="Calibri"/>
                <a:ea typeface="Calibri"/>
                <a:cs typeface="Calibri"/>
                <a:sym typeface="Calibri"/>
              </a:rPr>
              <a:t>Definice:</a:t>
            </a:r>
            <a:r>
              <a:rPr lang="en-US" b="0" i="0" dirty="0">
                <a:latin typeface="Calibri"/>
                <a:ea typeface="Calibri"/>
                <a:cs typeface="Calibri"/>
                <a:sym typeface="Calibri"/>
              </a:rPr>
              <a:t> Představte si krajinnou ekologii jako vědu o ekosystémech, která zkoumá, jak spolu ekologické procesy a různé ekosystémy v oblasti souvisejí a vzájemně se ovlivňují.</a:t>
            </a:r>
            <a:endParaRPr dirty="0"/>
          </a:p>
          <a:p>
            <a:pPr marL="457200" lvl="0" indent="-228600" algn="l" rtl="0">
              <a:lnSpc>
                <a:spcPct val="90000"/>
              </a:lnSpc>
              <a:spcBef>
                <a:spcPts val="1000"/>
              </a:spcBef>
              <a:spcAft>
                <a:spcPts val="0"/>
              </a:spcAft>
              <a:buSzPts val="2400"/>
              <a:buNone/>
            </a:pPr>
            <a:r>
              <a:rPr lang="en-US" b="1" i="0" dirty="0">
                <a:latin typeface="Calibri"/>
                <a:ea typeface="Calibri"/>
                <a:cs typeface="Calibri"/>
                <a:sym typeface="Calibri"/>
              </a:rPr>
              <a:t>Rozsah:</a:t>
            </a:r>
            <a:r>
              <a:rPr lang="en-US" b="0" i="0" dirty="0">
                <a:latin typeface="Calibri"/>
                <a:ea typeface="Calibri"/>
                <a:cs typeface="Calibri"/>
                <a:sym typeface="Calibri"/>
              </a:rPr>
              <a:t> Nejde jen o rostliny a zvířata, ale o celou scénu. Krajinná ekologie se zaměřuje na to, jak směs živých organismů a samotné půdy vytváří rozmanitou a jedinečnou krajinu.</a:t>
            </a:r>
            <a:endParaRPr dirty="0"/>
          </a:p>
          <a:p>
            <a:pPr marL="457200" lvl="0" indent="-228600" algn="l" rtl="0">
              <a:lnSpc>
                <a:spcPct val="90000"/>
              </a:lnSpc>
              <a:spcBef>
                <a:spcPts val="1000"/>
              </a:spcBef>
              <a:spcAft>
                <a:spcPts val="0"/>
              </a:spcAft>
              <a:buSzPts val="2400"/>
              <a:buNone/>
            </a:pPr>
            <a:r>
              <a:rPr lang="en-US" b="1" i="0" dirty="0">
                <a:latin typeface="Calibri"/>
                <a:ea typeface="Calibri"/>
                <a:cs typeface="Calibri"/>
                <a:sym typeface="Calibri"/>
              </a:rPr>
              <a:t>Mezioborová povaha:</a:t>
            </a:r>
            <a:r>
              <a:rPr lang="en-US" b="0" i="0" dirty="0">
                <a:latin typeface="Calibri"/>
                <a:ea typeface="Calibri"/>
                <a:cs typeface="Calibri"/>
                <a:sym typeface="Calibri"/>
              </a:rPr>
              <a:t> Tento obor přesahuje rámec tradiční vědy. </a:t>
            </a:r>
            <a:r>
              <a:rPr lang="en-US" b="0" i="0" dirty="0" err="1">
                <a:latin typeface="Calibri"/>
                <a:ea typeface="Calibri"/>
                <a:cs typeface="Calibri"/>
                <a:sym typeface="Calibri"/>
              </a:rPr>
              <a:t>Spojuje</a:t>
            </a:r>
            <a:r>
              <a:rPr lang="en-US" b="0" i="0" dirty="0">
                <a:latin typeface="Calibri"/>
                <a:ea typeface="Calibri"/>
                <a:cs typeface="Calibri"/>
                <a:sym typeface="Calibri"/>
              </a:rPr>
              <a:t> </a:t>
            </a:r>
            <a:r>
              <a:rPr lang="en-US" b="0" i="0" dirty="0" err="1">
                <a:latin typeface="Calibri"/>
                <a:ea typeface="Calibri"/>
                <a:cs typeface="Calibri"/>
                <a:sym typeface="Calibri"/>
              </a:rPr>
              <a:t>věd</a:t>
            </a:r>
            <a:r>
              <a:rPr lang="cs-CZ" b="0" i="0" dirty="0" err="1">
                <a:latin typeface="Calibri"/>
                <a:ea typeface="Calibri"/>
                <a:cs typeface="Calibri"/>
                <a:sym typeface="Calibri"/>
              </a:rPr>
              <a:t>ecké</a:t>
            </a:r>
            <a:r>
              <a:rPr lang="cs-CZ" b="0" i="0" dirty="0">
                <a:latin typeface="Calibri"/>
                <a:ea typeface="Calibri"/>
                <a:cs typeface="Calibri"/>
                <a:sym typeface="Calibri"/>
              </a:rPr>
              <a:t> poznatky</a:t>
            </a:r>
            <a:r>
              <a:rPr lang="en-US" b="0" i="0" dirty="0">
                <a:latin typeface="Calibri"/>
                <a:ea typeface="Calibri"/>
                <a:cs typeface="Calibri"/>
                <a:sym typeface="Calibri"/>
              </a:rPr>
              <a:t> o pochopení ekosystémů s nádechem humanitních věd a komplexních perspektiv. Je to jako spojování bodů mezi fyzickým prostředím a lidským dotykem na plátně přírody.</a:t>
            </a:r>
            <a:endParaRPr sz="1800" dirty="0"/>
          </a:p>
          <a:p>
            <a:pPr marL="457200" lvl="0" indent="-228600" algn="l" rtl="0">
              <a:lnSpc>
                <a:spcPct val="90000"/>
              </a:lnSpc>
              <a:spcBef>
                <a:spcPts val="1000"/>
              </a:spcBef>
              <a:spcAft>
                <a:spcPts val="0"/>
              </a:spcAft>
              <a:buSzPts val="2400"/>
              <a:buNone/>
            </a:pPr>
            <a:endParaRPr sz="1800" dirty="0"/>
          </a:p>
          <a:p>
            <a:pPr marL="228600" lvl="0" indent="-228600" algn="l" rtl="0">
              <a:lnSpc>
                <a:spcPct val="90000"/>
              </a:lnSpc>
              <a:spcBef>
                <a:spcPts val="0"/>
              </a:spcBef>
              <a:spcAft>
                <a:spcPts val="0"/>
              </a:spcAft>
              <a:buClr>
                <a:srgbClr val="000000"/>
              </a:buClr>
              <a:buSzPts val="2400"/>
              <a:buFont typeface="Arial"/>
              <a:buNone/>
            </a:pPr>
            <a:endParaRPr sz="1500" dirty="0"/>
          </a:p>
        </p:txBody>
      </p:sp>
      <p:sp>
        <p:nvSpPr>
          <p:cNvPr id="223" name="Google Shape;223;p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800"/>
              <a:buNone/>
            </a:pPr>
            <a:r>
              <a:rPr lang="en-US" sz="3600" b="1" dirty="0">
                <a:latin typeface="Calibri"/>
                <a:ea typeface="Calibri"/>
                <a:cs typeface="Calibri"/>
                <a:sym typeface="Calibri"/>
              </a:rPr>
              <a:t>Úvod do krajinné ekologie</a:t>
            </a:r>
            <a:endParaRPr dirty="0">
              <a:latin typeface="Calibri"/>
              <a:ea typeface="Calibri"/>
              <a:cs typeface="Calibri"/>
              <a:sym typeface="Calibri"/>
            </a:endParaRPr>
          </a:p>
          <a:p>
            <a:pPr marL="0" lvl="0" indent="0" algn="l" rtl="0">
              <a:lnSpc>
                <a:spcPct val="90000"/>
              </a:lnSpc>
              <a:spcBef>
                <a:spcPts val="1000"/>
              </a:spcBef>
              <a:spcAft>
                <a:spcPts val="0"/>
              </a:spcAft>
              <a:buClr>
                <a:srgbClr val="8DC641"/>
              </a:buClr>
              <a:buSzPts val="3600"/>
              <a:buNone/>
            </a:pPr>
            <a:endParaRPr dirty="0"/>
          </a:p>
        </p:txBody>
      </p:sp>
      <p:grpSp>
        <p:nvGrpSpPr>
          <p:cNvPr id="224" name="Google Shape;224;p7"/>
          <p:cNvGrpSpPr/>
          <p:nvPr/>
        </p:nvGrpSpPr>
        <p:grpSpPr>
          <a:xfrm rot="3730759">
            <a:off x="10590024" y="380632"/>
            <a:ext cx="949887" cy="1163493"/>
            <a:chOff x="7602444" y="4967675"/>
            <a:chExt cx="483620" cy="592374"/>
          </a:xfrm>
        </p:grpSpPr>
        <p:grpSp>
          <p:nvGrpSpPr>
            <p:cNvPr id="225" name="Google Shape;225;p7"/>
            <p:cNvGrpSpPr/>
            <p:nvPr/>
          </p:nvGrpSpPr>
          <p:grpSpPr>
            <a:xfrm>
              <a:off x="7618661" y="4967675"/>
              <a:ext cx="467403" cy="507609"/>
              <a:chOff x="2251964" y="3590497"/>
              <a:chExt cx="467403" cy="507609"/>
            </a:xfrm>
          </p:grpSpPr>
          <p:sp>
            <p:nvSpPr>
              <p:cNvPr id="226" name="Google Shape;226;p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p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8" name="Google Shape;228;p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9" name="Google Shape;229;p7"/>
            <p:cNvGrpSpPr/>
            <p:nvPr/>
          </p:nvGrpSpPr>
          <p:grpSpPr>
            <a:xfrm>
              <a:off x="7602444" y="4993761"/>
              <a:ext cx="421973" cy="566288"/>
              <a:chOff x="2235747" y="3616583"/>
              <a:chExt cx="421973" cy="566288"/>
            </a:xfrm>
          </p:grpSpPr>
          <p:sp>
            <p:nvSpPr>
              <p:cNvPr id="230" name="Google Shape;230;p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1" name="Google Shape;231;p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9C3570-7567-2252-E94B-F91B89714C23}"/>
              </a:ext>
            </a:extLst>
          </p:cNvPr>
          <p:cNvSpPr>
            <a:spLocks noGrp="1"/>
          </p:cNvSpPr>
          <p:nvPr>
            <p:ph type="body" idx="1"/>
          </p:nvPr>
        </p:nvSpPr>
        <p:spPr>
          <a:xfrm>
            <a:off x="432784" y="1731604"/>
            <a:ext cx="6199833" cy="3291086"/>
          </a:xfrm>
        </p:spPr>
        <p:txBody>
          <a:bodyPr/>
          <a:lstStyle/>
          <a:p>
            <a:pPr indent="0"/>
            <a:r>
              <a:rPr lang="en-US" b="1" dirty="0" err="1">
                <a:hlinkClick r:id="rId3"/>
              </a:rPr>
              <a:t>Farma</a:t>
            </a:r>
            <a:r>
              <a:rPr lang="en-US" b="1" dirty="0">
                <a:hlinkClick r:id="rId3"/>
              </a:rPr>
              <a:t> </a:t>
            </a:r>
            <a:r>
              <a:rPr lang="en-US" b="1" dirty="0" err="1">
                <a:hlinkClick r:id="rId3"/>
              </a:rPr>
              <a:t>Blatnička</a:t>
            </a:r>
            <a:r>
              <a:rPr lang="en-US" b="1" dirty="0">
                <a:hlinkClick r:id="rId3"/>
              </a:rPr>
              <a:t> </a:t>
            </a:r>
            <a:r>
              <a:rPr lang="cs-CZ" dirty="0"/>
              <a:t>– tato č</a:t>
            </a:r>
            <a:r>
              <a:rPr lang="en-US" dirty="0" err="1"/>
              <a:t>eská</a:t>
            </a:r>
            <a:r>
              <a:rPr lang="en-US" dirty="0"/>
              <a:t> </a:t>
            </a:r>
            <a:r>
              <a:rPr lang="en-US" dirty="0" err="1"/>
              <a:t>farma</a:t>
            </a:r>
            <a:r>
              <a:rPr lang="en-US" dirty="0"/>
              <a:t> je</a:t>
            </a:r>
            <a:r>
              <a:rPr lang="cs-CZ" dirty="0"/>
              <a:t> ideálním</a:t>
            </a:r>
            <a:r>
              <a:rPr lang="en-US" dirty="0"/>
              <a:t> příkladem udržitelného hospodaření. Farma byla založena v roce 2010 a zaměřuje se na zvyšování ekologické odolnosti a biodiverzity při současném zmírňování negativních dopadů intenzivního zemědělství. Mezi klíčové strategie patří infiltrační pásy, stromové aleje, podpora biodiverzity, kontrola eroze a řízení mikroklimatu.</a:t>
            </a:r>
          </a:p>
          <a:p>
            <a:pPr indent="0"/>
            <a:endParaRPr lang="en-IE" dirty="0"/>
          </a:p>
        </p:txBody>
      </p:sp>
      <p:sp>
        <p:nvSpPr>
          <p:cNvPr id="3" name="Text Placeholder 2">
            <a:extLst>
              <a:ext uri="{FF2B5EF4-FFF2-40B4-BE49-F238E27FC236}">
                <a16:creationId xmlns:a16="http://schemas.microsoft.com/office/drawing/2014/main" id="{8A8D4C77-E87C-036F-7D03-C392898DD630}"/>
              </a:ext>
            </a:extLst>
          </p:cNvPr>
          <p:cNvSpPr>
            <a:spLocks noGrp="1"/>
          </p:cNvSpPr>
          <p:nvPr>
            <p:ph type="body" idx="2"/>
          </p:nvPr>
        </p:nvSpPr>
        <p:spPr>
          <a:xfrm>
            <a:off x="698333" y="856954"/>
            <a:ext cx="4990998" cy="992652"/>
          </a:xfrm>
        </p:spPr>
        <p:txBody>
          <a:bodyPr/>
          <a:lstStyle/>
          <a:p>
            <a:r>
              <a:rPr lang="cs-CZ" b="1" dirty="0"/>
              <a:t>Pro inspiraci</a:t>
            </a:r>
            <a:r>
              <a:rPr lang="en-IE" b="1" dirty="0"/>
              <a:t>...</a:t>
            </a:r>
          </a:p>
        </p:txBody>
      </p:sp>
      <p:sp>
        <p:nvSpPr>
          <p:cNvPr id="4" name="Picture Placeholder 3">
            <a:extLst>
              <a:ext uri="{FF2B5EF4-FFF2-40B4-BE49-F238E27FC236}">
                <a16:creationId xmlns:a16="http://schemas.microsoft.com/office/drawing/2014/main" id="{210C4F53-B2B0-C20D-1323-5E87C287A44F}"/>
              </a:ext>
            </a:extLst>
          </p:cNvPr>
          <p:cNvSpPr>
            <a:spLocks noGrp="1"/>
          </p:cNvSpPr>
          <p:nvPr>
            <p:ph type="pic" idx="3"/>
          </p:nvPr>
        </p:nvSpPr>
        <p:spPr/>
        <p:txBody>
          <a:bodyPr/>
          <a:lstStyle/>
          <a:p>
            <a:endParaRPr lang="en-IE"/>
          </a:p>
        </p:txBody>
      </p:sp>
      <p:sp>
        <p:nvSpPr>
          <p:cNvPr id="7" name="TextBox 6">
            <a:extLst>
              <a:ext uri="{FF2B5EF4-FFF2-40B4-BE49-F238E27FC236}">
                <a16:creationId xmlns:a16="http://schemas.microsoft.com/office/drawing/2014/main" id="{339ECA29-595A-9EA8-007B-84BACC4426CA}"/>
              </a:ext>
            </a:extLst>
          </p:cNvPr>
          <p:cNvSpPr txBox="1"/>
          <p:nvPr/>
        </p:nvSpPr>
        <p:spPr>
          <a:xfrm>
            <a:off x="7208715" y="5930389"/>
            <a:ext cx="4835769" cy="276999"/>
          </a:xfrm>
          <a:prstGeom prst="rect">
            <a:avLst/>
          </a:prstGeom>
          <a:noFill/>
        </p:spPr>
        <p:txBody>
          <a:bodyPr wrap="square">
            <a:spAutoFit/>
          </a:bodyPr>
          <a:lstStyle/>
          <a:p>
            <a:r>
              <a:rPr lang="en-IE" sz="1200" dirty="0" err="1">
                <a:latin typeface="Calibri" panose="020F0502020204030204" pitchFamily="34" charset="0"/>
                <a:ea typeface="Calibri" panose="020F0502020204030204" pitchFamily="34" charset="0"/>
                <a:cs typeface="Calibri" panose="020F0502020204030204" pitchFamily="34" charset="0"/>
                <a:hlinkClick r:id="rId4"/>
              </a:rPr>
              <a:t>Obnova krajiny na Záluží </a:t>
            </a:r>
            <a:r>
              <a:rPr lang="en-IE" sz="1200" dirty="0">
                <a:latin typeface="Calibri" panose="020F0502020204030204" pitchFamily="34" charset="0"/>
                <a:ea typeface="Calibri" panose="020F0502020204030204" pitchFamily="34" charset="0"/>
                <a:cs typeface="Calibri" panose="020F0502020204030204" pitchFamily="34" charset="0"/>
                <a:hlinkClick r:id="rId4"/>
              </a:rPr>
              <a:t>u </a:t>
            </a:r>
            <a:r>
              <a:rPr lang="en-IE" sz="1200" dirty="0" err="1">
                <a:latin typeface="Calibri" panose="020F0502020204030204" pitchFamily="34" charset="0"/>
                <a:ea typeface="Calibri" panose="020F0502020204030204" pitchFamily="34" charset="0"/>
                <a:cs typeface="Calibri" panose="020F0502020204030204" pitchFamily="34" charset="0"/>
                <a:hlinkClick r:id="rId4"/>
              </a:rPr>
              <a:t>Blatničky </a:t>
            </a:r>
            <a:r>
              <a:rPr lang="en-IE" sz="1200" dirty="0">
                <a:latin typeface="Calibri" panose="020F0502020204030204" pitchFamily="34" charset="0"/>
                <a:ea typeface="Calibri" panose="020F0502020204030204" pitchFamily="34" charset="0"/>
                <a:cs typeface="Calibri" panose="020F0502020204030204" pitchFamily="34" charset="0"/>
                <a:hlinkClick r:id="rId4"/>
              </a:rPr>
              <a:t>| </a:t>
            </a:r>
            <a:r>
              <a:rPr lang="en-IE" sz="1200" dirty="0" err="1">
                <a:latin typeface="Calibri" panose="020F0502020204030204" pitchFamily="34" charset="0"/>
                <a:ea typeface="Calibri" panose="020F0502020204030204" pitchFamily="34" charset="0"/>
                <a:cs typeface="Calibri" panose="020F0502020204030204" pitchFamily="34" charset="0"/>
                <a:hlinkClick r:id="rId4"/>
              </a:rPr>
              <a:t>Adapterra </a:t>
            </a:r>
            <a:r>
              <a:rPr lang="en-IE" sz="1200" dirty="0">
                <a:latin typeface="Calibri" panose="020F0502020204030204" pitchFamily="34" charset="0"/>
                <a:ea typeface="Calibri" panose="020F0502020204030204" pitchFamily="34" charset="0"/>
                <a:cs typeface="Calibri" panose="020F0502020204030204" pitchFamily="34" charset="0"/>
                <a:hlinkClick r:id="rId4"/>
              </a:rPr>
              <a:t>Awards (youtube.com)</a:t>
            </a:r>
            <a:endParaRPr lang="en-IE" sz="1200" dirty="0">
              <a:latin typeface="Calibri" panose="020F0502020204030204" pitchFamily="34" charset="0"/>
              <a:ea typeface="Calibri" panose="020F0502020204030204" pitchFamily="34" charset="0"/>
              <a:cs typeface="Calibri" panose="020F0502020204030204" pitchFamily="34" charset="0"/>
            </a:endParaRPr>
          </a:p>
        </p:txBody>
      </p:sp>
      <p:pic>
        <p:nvPicPr>
          <p:cNvPr id="8" name="Online Media 7" title="Obnova krajiny na Zálúčí u Blatničky | Adapterra Awards">
            <a:hlinkClick r:id="" action="ppaction://media"/>
            <a:extLst>
              <a:ext uri="{FF2B5EF4-FFF2-40B4-BE49-F238E27FC236}">
                <a16:creationId xmlns:a16="http://schemas.microsoft.com/office/drawing/2014/main" id="{FE6E4DFD-6A3F-9AFA-EED6-8ED648857C4B}"/>
              </a:ext>
            </a:extLst>
          </p:cNvPr>
          <p:cNvPicPr>
            <a:picLocks noRot="1" noChangeAspect="1"/>
          </p:cNvPicPr>
          <p:nvPr>
            <a:videoFile r:link="rId1"/>
          </p:nvPr>
        </p:nvPicPr>
        <p:blipFill>
          <a:blip r:embed="rId5"/>
          <a:stretch>
            <a:fillRect/>
          </a:stretch>
        </p:blipFill>
        <p:spPr>
          <a:xfrm>
            <a:off x="6955277" y="1420553"/>
            <a:ext cx="5236723" cy="3913188"/>
          </a:xfrm>
          <a:prstGeom prst="rect">
            <a:avLst/>
          </a:prstGeom>
        </p:spPr>
      </p:pic>
      <p:sp>
        <p:nvSpPr>
          <p:cNvPr id="9" name="Arrow: Right 8">
            <a:extLst>
              <a:ext uri="{FF2B5EF4-FFF2-40B4-BE49-F238E27FC236}">
                <a16:creationId xmlns:a16="http://schemas.microsoft.com/office/drawing/2014/main" id="{206476F7-6602-7BA3-D6B3-B423AE9DE47E}"/>
              </a:ext>
            </a:extLst>
          </p:cNvPr>
          <p:cNvSpPr/>
          <p:nvPr/>
        </p:nvSpPr>
        <p:spPr>
          <a:xfrm rot="21033897">
            <a:off x="4695974" y="4790145"/>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Dozvědět se více</a:t>
            </a:r>
          </a:p>
        </p:txBody>
      </p:sp>
    </p:spTree>
    <p:extLst>
      <p:ext uri="{BB962C8B-B14F-4D97-AF65-F5344CB8AC3E}">
        <p14:creationId xmlns:p14="http://schemas.microsoft.com/office/powerpoint/2010/main" val="173642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2dbfe14094d_0_0"/>
          <p:cNvSpPr txBox="1">
            <a:spLocks noGrp="1"/>
          </p:cNvSpPr>
          <p:nvPr>
            <p:ph type="body" idx="1"/>
          </p:nvPr>
        </p:nvSpPr>
        <p:spPr>
          <a:xfrm>
            <a:off x="798381" y="1504050"/>
            <a:ext cx="10075028" cy="384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dirty="0">
                <a:latin typeface="Calibri" panose="020F0502020204030204" pitchFamily="34" charset="0"/>
                <a:ea typeface="Calibri" panose="020F0502020204030204" pitchFamily="34" charset="0"/>
                <a:cs typeface="Calibri" panose="020F0502020204030204" pitchFamily="34" charset="0"/>
                <a:sym typeface="Arial"/>
              </a:rPr>
              <a:t>V roce 2015 byla souvislá monokultura na farmě rozdělena na menší pozemky, čímž se podpořila směs orné půdy, sadů s nízkými nároky na údržbu, hrušňových alejí a hájů. Zavedení travnatých pásů, luk a úhorů zvýšilo biologickou rozmanitost a vytvořilo ekologicky vyváženější krajinu.</a:t>
            </a:r>
            <a:endParaRPr dirty="0">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2400"/>
              <a:buNone/>
            </a:pPr>
            <a:endParaRPr lang="en-US" sz="9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2400"/>
              <a:buNone/>
            </a:pPr>
            <a:r>
              <a:rPr lang="en-US"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Popis inovace:</a:t>
            </a:r>
            <a:endParaRPr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endParaRPr>
          </a:p>
          <a:p>
            <a:pPr marL="457200" lvl="0" indent="-298450" algn="l" rtl="0">
              <a:lnSpc>
                <a:spcPct val="100000"/>
              </a:lnSpc>
              <a:spcBef>
                <a:spcPts val="0"/>
              </a:spcBef>
              <a:spcAft>
                <a:spcPts val="0"/>
              </a:spcAft>
              <a:buSzPts val="1100"/>
              <a:buChar char="●"/>
            </a:pPr>
            <a:r>
              <a:rPr lang="en-US"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Transformace:</a:t>
            </a:r>
            <a:r>
              <a:rPr lang="en-US" sz="2000" dirty="0">
                <a:latin typeface="Calibri" panose="020F0502020204030204" pitchFamily="34" charset="0"/>
                <a:ea typeface="Calibri" panose="020F0502020204030204" pitchFamily="34" charset="0"/>
                <a:cs typeface="Calibri" panose="020F0502020204030204" pitchFamily="34" charset="0"/>
                <a:sym typeface="Arial"/>
              </a:rPr>
              <a:t> 65 hektarů monokultur na pozemky o rozloze &lt;10 hektarů</a:t>
            </a:r>
            <a:endParaRPr sz="2000" dirty="0">
              <a:latin typeface="Calibri" panose="020F0502020204030204" pitchFamily="34" charset="0"/>
              <a:ea typeface="Calibri" panose="020F0502020204030204" pitchFamily="34" charset="0"/>
              <a:cs typeface="Calibri" panose="020F0502020204030204" pitchFamily="34" charset="0"/>
              <a:sym typeface="Arial"/>
            </a:endParaRPr>
          </a:p>
          <a:p>
            <a:pPr marL="457200" lvl="0" indent="-298450" algn="l" rtl="0">
              <a:lnSpc>
                <a:spcPct val="100000"/>
              </a:lnSpc>
              <a:spcBef>
                <a:spcPts val="0"/>
              </a:spcBef>
              <a:spcAft>
                <a:spcPts val="0"/>
              </a:spcAft>
              <a:buSzPts val="1100"/>
              <a:buChar char="●"/>
            </a:pPr>
            <a:r>
              <a:rPr lang="en-US"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Metody:</a:t>
            </a:r>
            <a:r>
              <a:rPr lang="en-US" sz="2000" dirty="0">
                <a:latin typeface="Calibri" panose="020F0502020204030204" pitchFamily="34" charset="0"/>
                <a:ea typeface="Calibri" panose="020F0502020204030204" pitchFamily="34" charset="0"/>
                <a:cs typeface="Calibri" panose="020F0502020204030204" pitchFamily="34" charset="0"/>
                <a:sym typeface="Arial"/>
              </a:rPr>
              <a:t> Různé zemědělské techniky včetně orné půdy, sadů, travnatých pásů a úhorů.</a:t>
            </a:r>
            <a:endParaRPr sz="2000" dirty="0">
              <a:latin typeface="Calibri" panose="020F0502020204030204" pitchFamily="34" charset="0"/>
              <a:ea typeface="Calibri" panose="020F0502020204030204" pitchFamily="34" charset="0"/>
              <a:cs typeface="Calibri" panose="020F0502020204030204" pitchFamily="34" charset="0"/>
              <a:sym typeface="Arial"/>
            </a:endParaRPr>
          </a:p>
          <a:p>
            <a:pPr marL="457200" lvl="0" indent="-298450" algn="l" rtl="0">
              <a:lnSpc>
                <a:spcPct val="100000"/>
              </a:lnSpc>
              <a:spcBef>
                <a:spcPts val="0"/>
              </a:spcBef>
              <a:spcAft>
                <a:spcPts val="0"/>
              </a:spcAft>
              <a:buSzPts val="1100"/>
              <a:buChar char="●"/>
            </a:pPr>
            <a:r>
              <a:rPr lang="en-US"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Cíle:</a:t>
            </a:r>
            <a:r>
              <a:rPr lang="en-US" sz="2000" dirty="0">
                <a:latin typeface="Calibri" panose="020F0502020204030204" pitchFamily="34" charset="0"/>
                <a:ea typeface="Calibri" panose="020F0502020204030204" pitchFamily="34" charset="0"/>
                <a:cs typeface="Calibri" panose="020F0502020204030204" pitchFamily="34" charset="0"/>
                <a:sym typeface="Arial"/>
              </a:rPr>
              <a:t> Zvýšit ekologickou stabilitu, zlepšit adaptaci na změnu klimatu, snížit erozi půdy.</a:t>
            </a:r>
            <a:endParaRPr sz="2000" dirty="0">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2400"/>
              <a:buNone/>
            </a:pPr>
            <a:endParaRPr lang="en-US" sz="9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2400"/>
              <a:buNone/>
            </a:pPr>
            <a:r>
              <a:rPr lang="en-US"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Dnešní výsledky:</a:t>
            </a:r>
            <a:endParaRPr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endParaRPr>
          </a:p>
          <a:p>
            <a:pPr marL="457200" lvl="0" indent="-298450" algn="l" rtl="0">
              <a:lnSpc>
                <a:spcPct val="100000"/>
              </a:lnSpc>
              <a:spcBef>
                <a:spcPts val="0"/>
              </a:spcBef>
              <a:spcAft>
                <a:spcPts val="0"/>
              </a:spcAft>
              <a:buSzPts val="1100"/>
              <a:buChar char="●"/>
            </a:pPr>
            <a:r>
              <a:rPr lang="en-US"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Krajina:</a:t>
            </a:r>
            <a:r>
              <a:rPr lang="en-US" sz="2000" dirty="0">
                <a:latin typeface="Calibri" panose="020F0502020204030204" pitchFamily="34" charset="0"/>
                <a:ea typeface="Calibri" panose="020F0502020204030204" pitchFamily="34" charset="0"/>
                <a:cs typeface="Calibri" panose="020F0502020204030204" pitchFamily="34" charset="0"/>
                <a:sym typeface="Arial"/>
              </a:rPr>
              <a:t> Ekologicky stabilní a bohatá na biologickou rozmanitost</a:t>
            </a:r>
            <a:endParaRPr sz="2000" dirty="0">
              <a:latin typeface="Calibri" panose="020F0502020204030204" pitchFamily="34" charset="0"/>
              <a:ea typeface="Calibri" panose="020F0502020204030204" pitchFamily="34" charset="0"/>
              <a:cs typeface="Calibri" panose="020F0502020204030204" pitchFamily="34" charset="0"/>
              <a:sym typeface="Arial"/>
            </a:endParaRPr>
          </a:p>
          <a:p>
            <a:pPr marL="457200" lvl="0" indent="-298450" algn="l" rtl="0">
              <a:lnSpc>
                <a:spcPct val="100000"/>
              </a:lnSpc>
              <a:spcBef>
                <a:spcPts val="0"/>
              </a:spcBef>
              <a:spcAft>
                <a:spcPts val="0"/>
              </a:spcAft>
              <a:buSzPts val="1100"/>
              <a:buChar char="●"/>
            </a:pPr>
            <a:r>
              <a:rPr lang="en-US"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Dopad:</a:t>
            </a:r>
            <a:r>
              <a:rPr lang="en-US" sz="2000" dirty="0">
                <a:latin typeface="Calibri" panose="020F0502020204030204" pitchFamily="34" charset="0"/>
                <a:ea typeface="Calibri" panose="020F0502020204030204" pitchFamily="34" charset="0"/>
                <a:cs typeface="Calibri" panose="020F0502020204030204" pitchFamily="34" charset="0"/>
                <a:sym typeface="Arial"/>
              </a:rPr>
              <a:t> Snížení eroze, zlepšení půdních podmínek, lepší odolnost vůči klimatu.</a:t>
            </a:r>
            <a:endParaRPr sz="2000" dirty="0">
              <a:latin typeface="Calibri" panose="020F0502020204030204" pitchFamily="34" charset="0"/>
              <a:ea typeface="Calibri" panose="020F0502020204030204" pitchFamily="34" charset="0"/>
              <a:cs typeface="Calibri" panose="020F0502020204030204" pitchFamily="34" charset="0"/>
              <a:sym typeface="Arial"/>
            </a:endParaRPr>
          </a:p>
          <a:p>
            <a:pPr marL="457200" lvl="0" indent="-298450" algn="l" rtl="0">
              <a:lnSpc>
                <a:spcPct val="100000"/>
              </a:lnSpc>
              <a:spcBef>
                <a:spcPts val="0"/>
              </a:spcBef>
              <a:spcAft>
                <a:spcPts val="0"/>
              </a:spcAft>
              <a:buSzPts val="1100"/>
              <a:buChar char="●"/>
            </a:pPr>
            <a:r>
              <a:rPr lang="en-US"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Rozmanité zemědělství:</a:t>
            </a:r>
            <a:r>
              <a:rPr lang="en-US" sz="2000" dirty="0">
                <a:latin typeface="Calibri" panose="020F0502020204030204" pitchFamily="34" charset="0"/>
                <a:ea typeface="Calibri" panose="020F0502020204030204" pitchFamily="34" charset="0"/>
                <a:cs typeface="Calibri" panose="020F0502020204030204" pitchFamily="34" charset="0"/>
                <a:sym typeface="Arial"/>
              </a:rPr>
              <a:t> Podporovaný přirozený život v půdě a ekologická produkce</a:t>
            </a:r>
            <a:endParaRPr sz="2000" dirty="0">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2400"/>
              <a:buNone/>
            </a:pPr>
            <a:r>
              <a:rPr lang="en-US" sz="2000" dirty="0">
                <a:latin typeface="Calibri" panose="020F0502020204030204" pitchFamily="34" charset="0"/>
                <a:ea typeface="Calibri" panose="020F0502020204030204" pitchFamily="34" charset="0"/>
                <a:cs typeface="Calibri" panose="020F0502020204030204" pitchFamily="34" charset="0"/>
                <a:sym typeface="Arial"/>
              </a:rPr>
              <a:t>l</a:t>
            </a:r>
            <a:endParaRPr dirty="0">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38" name="Google Shape;238;g2dbfe14094d_0_0"/>
          <p:cNvSpPr txBox="1">
            <a:spLocks noGrp="1"/>
          </p:cNvSpPr>
          <p:nvPr>
            <p:ph type="body" idx="2"/>
          </p:nvPr>
        </p:nvSpPr>
        <p:spPr>
          <a:xfrm>
            <a:off x="798381" y="523031"/>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dirty="0"/>
              <a:t>Příklad krajinné ekologie - Farma </a:t>
            </a:r>
            <a:r>
              <a:rPr lang="en-US" b="1" dirty="0" err="1"/>
              <a:t>Blatnička</a:t>
            </a:r>
            <a:endParaRPr b="1" dirty="0"/>
          </a:p>
        </p:txBody>
      </p:sp>
      <p:pic>
        <p:nvPicPr>
          <p:cNvPr id="240" name="Google Shape;240;g2dbfe14094d_0_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70464" y="4251598"/>
            <a:ext cx="2446034" cy="20833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5"/>
          <p:cNvSpPr txBox="1">
            <a:spLocks noGrp="1"/>
          </p:cNvSpPr>
          <p:nvPr>
            <p:ph type="body" idx="1"/>
          </p:nvPr>
        </p:nvSpPr>
        <p:spPr>
          <a:xfrm>
            <a:off x="6096000" y="2341241"/>
            <a:ext cx="5801139"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sz="4800" b="1" dirty="0" err="1">
                <a:latin typeface="Calibri"/>
                <a:ea typeface="Calibri"/>
                <a:cs typeface="Calibri"/>
                <a:sym typeface="Calibri"/>
              </a:rPr>
              <a:t>Charakteristika</a:t>
            </a:r>
            <a:r>
              <a:rPr lang="en-US" sz="4800" b="1" dirty="0">
                <a:latin typeface="Calibri"/>
                <a:ea typeface="Calibri"/>
                <a:cs typeface="Calibri"/>
                <a:sym typeface="Calibri"/>
              </a:rPr>
              <a:t> </a:t>
            </a:r>
            <a:r>
              <a:rPr lang="en-US" sz="4800" b="1" dirty="0" err="1">
                <a:latin typeface="Calibri"/>
                <a:ea typeface="Calibri"/>
                <a:cs typeface="Calibri"/>
                <a:sym typeface="Calibri"/>
              </a:rPr>
              <a:t>krajiny</a:t>
            </a:r>
            <a:endParaRPr dirty="0">
              <a:latin typeface="Calibri"/>
              <a:ea typeface="Calibri"/>
              <a:cs typeface="Calibri"/>
              <a:sym typeface="Calibri"/>
            </a:endParaRPr>
          </a:p>
        </p:txBody>
      </p:sp>
      <p:sp>
        <p:nvSpPr>
          <p:cNvPr id="247" name="Google Shape;247;p45"/>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6"/>
          <p:cNvSpPr txBox="1">
            <a:spLocks noGrp="1"/>
          </p:cNvSpPr>
          <p:nvPr>
            <p:ph type="body" idx="1"/>
          </p:nvPr>
        </p:nvSpPr>
        <p:spPr>
          <a:xfrm>
            <a:off x="798300" y="1372949"/>
            <a:ext cx="10901007" cy="47334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1000"/>
              </a:spcBef>
              <a:spcAft>
                <a:spcPts val="0"/>
              </a:spcAft>
              <a:buSzPts val="2400"/>
              <a:buNone/>
            </a:pPr>
            <a:r>
              <a:rPr lang="en-US" b="1" i="0" dirty="0">
                <a:solidFill>
                  <a:srgbClr val="8DC64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16="http://schemas.microsoft.com/office/drawing/2014/main" xmlns="" textRoundtripDataId="1"/>
                  </a:ext>
                </a:extLst>
              </a:rPr>
              <a:t>Prostorová heterogenita</a:t>
            </a:r>
            <a:r>
              <a:rPr lang="en-US" b="1" i="0" dirty="0">
                <a:solidFill>
                  <a:srgbClr val="8DC641"/>
                </a:solidFill>
                <a:latin typeface="Calibri"/>
                <a:ea typeface="Calibri"/>
                <a:cs typeface="Calibri"/>
                <a:sym typeface="Calibri"/>
              </a:rPr>
              <a:t>: </a:t>
            </a:r>
            <a:r>
              <a:rPr lang="en-US" b="0" i="0" dirty="0">
                <a:latin typeface="Calibri"/>
                <a:ea typeface="Calibri"/>
                <a:cs typeface="Calibri"/>
                <a:sym typeface="Calibri"/>
              </a:rPr>
              <a:t>V zemědělském světě je krajina jako rozmanitá tapiserie. Prostorová heterogenita spočívá v pochopení toho, jak se jednotlivé části vaší půdy liší - od půdních typů po vegetaci. Je to klíč k efektivnímu řízení jedinečných políček vaší farmy.</a:t>
            </a:r>
            <a:endParaRPr dirty="0"/>
          </a:p>
          <a:p>
            <a:pPr marL="457200" lvl="0" indent="0" algn="l" rtl="0">
              <a:lnSpc>
                <a:spcPct val="90000"/>
              </a:lnSpc>
              <a:spcBef>
                <a:spcPts val="1000"/>
              </a:spcBef>
              <a:spcAft>
                <a:spcPts val="0"/>
              </a:spcAft>
              <a:buSzPts val="2400"/>
              <a:buNone/>
            </a:pPr>
            <a:r>
              <a:rPr lang="en-US" b="1" i="0" dirty="0">
                <a:solidFill>
                  <a:srgbClr val="8DC641"/>
                </a:solidFill>
                <a:latin typeface="Calibri"/>
                <a:ea typeface="Calibri"/>
                <a:cs typeface="Calibri"/>
                <a:sym typeface="Calibri"/>
              </a:rPr>
              <a:t>Důraz na vzor, proces a měřítko: </a:t>
            </a:r>
            <a:r>
              <a:rPr lang="en-US" b="0" i="0" dirty="0">
                <a:latin typeface="Calibri"/>
                <a:ea typeface="Calibri"/>
                <a:cs typeface="Calibri"/>
                <a:sym typeface="Calibri"/>
              </a:rPr>
              <a:t>Udělejte krok zpět a vaše farma vypráví příběh. Krajinná ekologie </a:t>
            </a:r>
            <a:r>
              <a:rPr lang="en-US" b="0" i="0" dirty="0" err="1">
                <a:latin typeface="Calibri"/>
                <a:ea typeface="Calibri"/>
                <a:cs typeface="Calibri"/>
                <a:sym typeface="Calibri"/>
              </a:rPr>
              <a:t>klade důraz na </a:t>
            </a:r>
            <a:r>
              <a:rPr lang="en-US" b="0" i="0" dirty="0">
                <a:latin typeface="Calibri"/>
                <a:ea typeface="Calibri"/>
                <a:cs typeface="Calibri"/>
                <a:sym typeface="Calibri"/>
              </a:rPr>
              <a:t>pochopení vzorců ekosystémů, procesů, které je utvářejí, a různých měřítek, v nichž k těmto změnám dochází. Jde o čtení dynamického příběhu ekologie vaší farmy v širším měřítku.</a:t>
            </a:r>
            <a:endParaRPr dirty="0"/>
          </a:p>
          <a:p>
            <a:pPr marL="457200" lvl="0" indent="0" algn="l" rtl="0">
              <a:lnSpc>
                <a:spcPct val="90000"/>
              </a:lnSpc>
              <a:spcBef>
                <a:spcPts val="1000"/>
              </a:spcBef>
              <a:spcAft>
                <a:spcPts val="0"/>
              </a:spcAft>
              <a:buSzPts val="2400"/>
              <a:buNone/>
            </a:pPr>
            <a:r>
              <a:rPr lang="en-US" b="1" i="0" dirty="0">
                <a:solidFill>
                  <a:srgbClr val="8DC641"/>
                </a:solidFill>
                <a:latin typeface="Calibri"/>
                <a:ea typeface="Calibri"/>
                <a:cs typeface="Calibri"/>
                <a:sym typeface="Calibri"/>
              </a:rPr>
              <a:t>Propojení biofyzikálních a socioekonomických věd: </a:t>
            </a:r>
            <a:r>
              <a:rPr lang="en-US" b="0" i="0" dirty="0">
                <a:latin typeface="Calibri"/>
                <a:ea typeface="Calibri"/>
                <a:cs typeface="Calibri"/>
                <a:sym typeface="Calibri"/>
              </a:rPr>
              <a:t>Zemědělství není jen o přírodě, ale je to tanec mezi přírodními silami a lidskou činností. Tato charakteristika </a:t>
            </a:r>
            <a:r>
              <a:rPr lang="en-US" b="0" i="0" dirty="0" err="1">
                <a:latin typeface="Calibri"/>
                <a:ea typeface="Calibri"/>
                <a:cs typeface="Calibri"/>
                <a:sym typeface="Calibri"/>
              </a:rPr>
              <a:t>si uvědomuje </a:t>
            </a:r>
            <a:r>
              <a:rPr lang="en-US" b="0" i="0" dirty="0">
                <a:latin typeface="Calibri"/>
                <a:ea typeface="Calibri"/>
                <a:cs typeface="Calibri"/>
                <a:sym typeface="Calibri"/>
              </a:rPr>
              <a:t>složitou souhru mezi faktory životního prostředí a rozhodnutími, která na farmě činíte. </a:t>
            </a:r>
            <a:r>
              <a:rPr lang="en-US" b="1" i="0" dirty="0"/>
              <a:t>Jde o pochopení toho, jak jsou vaše postupy v souladu s půdou i s potřebami vaší komunity. 			</a:t>
            </a:r>
            <a:r>
              <a:rPr lang="en-US" sz="1800" u="sng" dirty="0" err="1">
                <a:solidFill>
                  <a:schemeClr val="hlink"/>
                </a:solidFill>
                <a:hlinkClick r:id="rId3"/>
              </a:rPr>
              <a:t>zdroj</a:t>
            </a:r>
            <a:r>
              <a:rPr lang="en-US" sz="1800" u="sng" dirty="0">
                <a:solidFill>
                  <a:schemeClr val="hlink"/>
                </a:solidFill>
                <a:hlinkClick r:id="rId3"/>
              </a:rPr>
              <a:t>: </a:t>
            </a:r>
            <a:r>
              <a:rPr lang="en-US" sz="1800" u="sng" dirty="0" err="1">
                <a:solidFill>
                  <a:schemeClr val="hlink"/>
                </a:solidFill>
                <a:hlinkClick r:id="rId3"/>
              </a:rPr>
              <a:t>MZe</a:t>
            </a:r>
            <a:endParaRPr sz="1800" b="1" dirty="0">
              <a:solidFill>
                <a:srgbClr val="374151"/>
              </a:solidFill>
            </a:endParaRPr>
          </a:p>
          <a:p>
            <a:pPr marL="0" lvl="0" indent="0" algn="l" rtl="0">
              <a:lnSpc>
                <a:spcPct val="90000"/>
              </a:lnSpc>
              <a:spcBef>
                <a:spcPts val="1000"/>
              </a:spcBef>
              <a:spcAft>
                <a:spcPts val="0"/>
              </a:spcAft>
              <a:buSzPts val="2400"/>
              <a:buNone/>
            </a:pPr>
            <a:endParaRPr sz="1800" b="1" dirty="0">
              <a:solidFill>
                <a:srgbClr val="374151"/>
              </a:solidFill>
            </a:endParaRPr>
          </a:p>
          <a:p>
            <a:pPr marL="342900" lvl="0" indent="0" algn="l" rtl="0">
              <a:lnSpc>
                <a:spcPct val="107000"/>
              </a:lnSpc>
              <a:spcBef>
                <a:spcPts val="1000"/>
              </a:spcBef>
              <a:spcAft>
                <a:spcPts val="800"/>
              </a:spcAft>
              <a:buSzPts val="1000"/>
              <a:buFont typeface="Noto Sans Symbols"/>
              <a:buNone/>
            </a:pPr>
            <a:endParaRPr sz="2000" dirty="0">
              <a:solidFill>
                <a:srgbClr val="374151"/>
              </a:solidFill>
              <a:latin typeface="Calibri"/>
              <a:ea typeface="Calibri"/>
              <a:cs typeface="Calibri"/>
              <a:sym typeface="Calibri"/>
            </a:endParaRPr>
          </a:p>
        </p:txBody>
      </p:sp>
      <p:sp>
        <p:nvSpPr>
          <p:cNvPr id="253" name="Google Shape;253;p46"/>
          <p:cNvSpPr txBox="1">
            <a:spLocks noGrp="1"/>
          </p:cNvSpPr>
          <p:nvPr>
            <p:ph type="body" idx="2"/>
          </p:nvPr>
        </p:nvSpPr>
        <p:spPr>
          <a:xfrm>
            <a:off x="798300" y="652692"/>
            <a:ext cx="10595400" cy="481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800"/>
              <a:buNone/>
            </a:pPr>
            <a:r>
              <a:rPr lang="en-US" sz="3600" b="1" dirty="0">
                <a:latin typeface="Calibri"/>
                <a:ea typeface="Calibri"/>
                <a:cs typeface="Calibri"/>
                <a:sym typeface="Calibri"/>
              </a:rPr>
              <a:t>Charakteristika krajiny</a:t>
            </a:r>
            <a:endParaRPr dirty="0">
              <a:latin typeface="Calibri"/>
              <a:ea typeface="Calibri"/>
              <a:cs typeface="Calibri"/>
              <a:sym typeface="Calibri"/>
            </a:endParaRPr>
          </a:p>
          <a:p>
            <a:pPr marL="0" lvl="0" indent="0" algn="l" rtl="0">
              <a:lnSpc>
                <a:spcPct val="90000"/>
              </a:lnSpc>
              <a:spcBef>
                <a:spcPts val="1000"/>
              </a:spcBef>
              <a:spcAft>
                <a:spcPts val="0"/>
              </a:spcAft>
              <a:buClr>
                <a:srgbClr val="8DC641"/>
              </a:buClr>
              <a:buSzPts val="3600"/>
              <a:buNone/>
            </a:pPr>
            <a:endParaRPr dirty="0"/>
          </a:p>
        </p:txBody>
      </p:sp>
      <p:grpSp>
        <p:nvGrpSpPr>
          <p:cNvPr id="254" name="Google Shape;254;p46"/>
          <p:cNvGrpSpPr/>
          <p:nvPr/>
        </p:nvGrpSpPr>
        <p:grpSpPr>
          <a:xfrm rot="3730759">
            <a:off x="10590024" y="380632"/>
            <a:ext cx="949887" cy="1163493"/>
            <a:chOff x="7602444" y="4967675"/>
            <a:chExt cx="483620" cy="592374"/>
          </a:xfrm>
        </p:grpSpPr>
        <p:grpSp>
          <p:nvGrpSpPr>
            <p:cNvPr id="255" name="Google Shape;255;p46"/>
            <p:cNvGrpSpPr/>
            <p:nvPr/>
          </p:nvGrpSpPr>
          <p:grpSpPr>
            <a:xfrm>
              <a:off x="7618661" y="4967675"/>
              <a:ext cx="467403" cy="507609"/>
              <a:chOff x="2251964" y="3590497"/>
              <a:chExt cx="467403" cy="507609"/>
            </a:xfrm>
          </p:grpSpPr>
          <p:sp>
            <p:nvSpPr>
              <p:cNvPr id="256" name="Google Shape;256;p4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7" name="Google Shape;257;p4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8" name="Google Shape;258;p4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9" name="Google Shape;259;p46"/>
            <p:cNvGrpSpPr/>
            <p:nvPr/>
          </p:nvGrpSpPr>
          <p:grpSpPr>
            <a:xfrm>
              <a:off x="7602444" y="4993761"/>
              <a:ext cx="421973" cy="566288"/>
              <a:chOff x="2235747" y="3616583"/>
              <a:chExt cx="421973" cy="566288"/>
            </a:xfrm>
          </p:grpSpPr>
          <p:sp>
            <p:nvSpPr>
              <p:cNvPr id="260" name="Google Shape;260;p4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1" name="Google Shape;261;p4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2" name="Graphic 3">
            <a:extLst>
              <a:ext uri="{FF2B5EF4-FFF2-40B4-BE49-F238E27FC236}">
                <a16:creationId xmlns:a16="http://schemas.microsoft.com/office/drawing/2014/main" id="{C2F4135D-5FCC-55E1-9CF0-E7AA990D0EF5}"/>
              </a:ext>
            </a:extLst>
          </p:cNvPr>
          <p:cNvGrpSpPr/>
          <p:nvPr/>
        </p:nvGrpSpPr>
        <p:grpSpPr>
          <a:xfrm>
            <a:off x="387167" y="1787813"/>
            <a:ext cx="822266" cy="736890"/>
            <a:chOff x="10407709" y="5371716"/>
            <a:chExt cx="1086136" cy="1037162"/>
          </a:xfrm>
        </p:grpSpPr>
        <p:sp>
          <p:nvSpPr>
            <p:cNvPr id="3" name="Freeform 1249">
              <a:extLst>
                <a:ext uri="{FF2B5EF4-FFF2-40B4-BE49-F238E27FC236}">
                  <a16:creationId xmlns:a16="http://schemas.microsoft.com/office/drawing/2014/main" id="{1F3086AC-83DB-BBAC-9542-30A4FC125251}"/>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8DC641"/>
            </a:solidFill>
            <a:ln w="27426" cap="flat">
              <a:noFill/>
              <a:prstDash val="solid"/>
              <a:miter/>
            </a:ln>
          </p:spPr>
          <p:txBody>
            <a:bodyPr rtlCol="0" anchor="ctr"/>
            <a:lstStyle/>
            <a:p>
              <a:endParaRPr lang="en-US"/>
            </a:p>
          </p:txBody>
        </p:sp>
        <p:sp>
          <p:nvSpPr>
            <p:cNvPr id="4" name="Freeform 1250">
              <a:extLst>
                <a:ext uri="{FF2B5EF4-FFF2-40B4-BE49-F238E27FC236}">
                  <a16:creationId xmlns:a16="http://schemas.microsoft.com/office/drawing/2014/main" id="{BCCA5F84-0735-EDCB-AE72-786F4F200349}"/>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w="27426" cap="flat">
              <a:noFill/>
              <a:prstDash val="solid"/>
              <a:miter/>
            </a:ln>
          </p:spPr>
          <p:txBody>
            <a:bodyPr rtlCol="0" anchor="ctr"/>
            <a:lstStyle/>
            <a:p>
              <a:endParaRPr lang="en-US"/>
            </a:p>
          </p:txBody>
        </p:sp>
        <p:grpSp>
          <p:nvGrpSpPr>
            <p:cNvPr id="5" name="Graphic 3">
              <a:extLst>
                <a:ext uri="{FF2B5EF4-FFF2-40B4-BE49-F238E27FC236}">
                  <a16:creationId xmlns:a16="http://schemas.microsoft.com/office/drawing/2014/main" id="{93BC6E27-98F2-6E03-4434-BF98C6CE1797}"/>
                </a:ext>
              </a:extLst>
            </p:cNvPr>
            <p:cNvGrpSpPr/>
            <p:nvPr/>
          </p:nvGrpSpPr>
          <p:grpSpPr>
            <a:xfrm>
              <a:off x="10407709" y="5371716"/>
              <a:ext cx="1086136" cy="1037162"/>
              <a:chOff x="10407709" y="5371716"/>
              <a:chExt cx="1086136" cy="1037162"/>
            </a:xfrm>
            <a:solidFill>
              <a:srgbClr val="000000"/>
            </a:solidFill>
          </p:grpSpPr>
          <p:grpSp>
            <p:nvGrpSpPr>
              <p:cNvPr id="6" name="Graphic 3">
                <a:extLst>
                  <a:ext uri="{FF2B5EF4-FFF2-40B4-BE49-F238E27FC236}">
                    <a16:creationId xmlns:a16="http://schemas.microsoft.com/office/drawing/2014/main" id="{C21C17BD-E7C9-2B78-561B-B8A48BB88ABF}"/>
                  </a:ext>
                </a:extLst>
              </p:cNvPr>
              <p:cNvGrpSpPr/>
              <p:nvPr/>
            </p:nvGrpSpPr>
            <p:grpSpPr>
              <a:xfrm>
                <a:off x="10407709" y="5371716"/>
                <a:ext cx="1086136" cy="1037162"/>
                <a:chOff x="10407709" y="5371716"/>
                <a:chExt cx="1086136" cy="1037162"/>
              </a:xfrm>
              <a:solidFill>
                <a:srgbClr val="000000"/>
              </a:solidFill>
            </p:grpSpPr>
            <p:sp>
              <p:nvSpPr>
                <p:cNvPr id="8" name="Freeform 1254">
                  <a:extLst>
                    <a:ext uri="{FF2B5EF4-FFF2-40B4-BE49-F238E27FC236}">
                      <a16:creationId xmlns:a16="http://schemas.microsoft.com/office/drawing/2014/main" id="{4DCCE3F7-CF41-D7FA-F212-7BD1ACE85239}"/>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endParaRPr lang="en-US"/>
                </a:p>
              </p:txBody>
            </p:sp>
            <p:sp>
              <p:nvSpPr>
                <p:cNvPr id="9" name="Freeform 1255">
                  <a:extLst>
                    <a:ext uri="{FF2B5EF4-FFF2-40B4-BE49-F238E27FC236}">
                      <a16:creationId xmlns:a16="http://schemas.microsoft.com/office/drawing/2014/main" id="{A4A91BE0-DC8F-EA01-0864-797E80519ED0}"/>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endParaRPr lang="en-US"/>
                </a:p>
              </p:txBody>
            </p:sp>
            <p:sp>
              <p:nvSpPr>
                <p:cNvPr id="10" name="Freeform 1256">
                  <a:extLst>
                    <a:ext uri="{FF2B5EF4-FFF2-40B4-BE49-F238E27FC236}">
                      <a16:creationId xmlns:a16="http://schemas.microsoft.com/office/drawing/2014/main" id="{316D3788-FC5B-7641-EBE1-7E620A9F8F09}"/>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endParaRPr lang="en-US"/>
                </a:p>
              </p:txBody>
            </p:sp>
          </p:grpSp>
          <p:sp>
            <p:nvSpPr>
              <p:cNvPr id="7" name="Freeform 1253">
                <a:extLst>
                  <a:ext uri="{FF2B5EF4-FFF2-40B4-BE49-F238E27FC236}">
                    <a16:creationId xmlns:a16="http://schemas.microsoft.com/office/drawing/2014/main" id="{547DA04D-F0EB-198F-7FC4-F35140E0AA5A}"/>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endParaRPr lang="en-US"/>
              </a:p>
            </p:txBody>
          </p:sp>
        </p:grpSp>
      </p:grpSp>
      <p:grpSp>
        <p:nvGrpSpPr>
          <p:cNvPr id="11" name="Graphic 3">
            <a:extLst>
              <a:ext uri="{FF2B5EF4-FFF2-40B4-BE49-F238E27FC236}">
                <a16:creationId xmlns:a16="http://schemas.microsoft.com/office/drawing/2014/main" id="{E0939EEE-7BE3-E0D9-D147-AE2E57F260A4}"/>
              </a:ext>
            </a:extLst>
          </p:cNvPr>
          <p:cNvGrpSpPr/>
          <p:nvPr/>
        </p:nvGrpSpPr>
        <p:grpSpPr>
          <a:xfrm>
            <a:off x="387167" y="3170305"/>
            <a:ext cx="822266" cy="936270"/>
            <a:chOff x="4420248" y="5325487"/>
            <a:chExt cx="1091621" cy="1108075"/>
          </a:xfrm>
        </p:grpSpPr>
        <p:grpSp>
          <p:nvGrpSpPr>
            <p:cNvPr id="12" name="Graphic 3">
              <a:extLst>
                <a:ext uri="{FF2B5EF4-FFF2-40B4-BE49-F238E27FC236}">
                  <a16:creationId xmlns:a16="http://schemas.microsoft.com/office/drawing/2014/main" id="{8AE89569-EC98-327C-0B96-BF2FCC482BA2}"/>
                </a:ext>
              </a:extLst>
            </p:cNvPr>
            <p:cNvGrpSpPr/>
            <p:nvPr/>
          </p:nvGrpSpPr>
          <p:grpSpPr>
            <a:xfrm>
              <a:off x="4420248" y="5325487"/>
              <a:ext cx="965453" cy="1091619"/>
              <a:chOff x="4420248" y="5325487"/>
              <a:chExt cx="965453" cy="1091619"/>
            </a:xfrm>
            <a:solidFill>
              <a:srgbClr val="000000"/>
            </a:solidFill>
          </p:grpSpPr>
          <p:sp>
            <p:nvSpPr>
              <p:cNvPr id="24" name="Freeform 1301">
                <a:extLst>
                  <a:ext uri="{FF2B5EF4-FFF2-40B4-BE49-F238E27FC236}">
                    <a16:creationId xmlns:a16="http://schemas.microsoft.com/office/drawing/2014/main" id="{35E504B7-5D65-52DA-5B6F-181F7CED6B8A}"/>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solidFill>
                <a:srgbClr val="000000"/>
              </a:solidFill>
              <a:ln w="27426" cap="flat">
                <a:noFill/>
                <a:prstDash val="solid"/>
                <a:miter/>
              </a:ln>
            </p:spPr>
            <p:txBody>
              <a:bodyPr rtlCol="0" anchor="ctr"/>
              <a:lstStyle/>
              <a:p>
                <a:endParaRPr lang="en-US"/>
              </a:p>
            </p:txBody>
          </p:sp>
          <p:sp>
            <p:nvSpPr>
              <p:cNvPr id="25" name="Freeform 1302">
                <a:extLst>
                  <a:ext uri="{FF2B5EF4-FFF2-40B4-BE49-F238E27FC236}">
                    <a16:creationId xmlns:a16="http://schemas.microsoft.com/office/drawing/2014/main" id="{A617C201-834F-45CC-96B9-E665BD356510}"/>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solidFill>
                <a:srgbClr val="000000"/>
              </a:solidFill>
              <a:ln w="27426" cap="flat">
                <a:noFill/>
                <a:prstDash val="solid"/>
                <a:miter/>
              </a:ln>
            </p:spPr>
            <p:txBody>
              <a:bodyPr rtlCol="0" anchor="ctr"/>
              <a:lstStyle/>
              <a:p>
                <a:endParaRPr lang="en-US"/>
              </a:p>
            </p:txBody>
          </p:sp>
          <p:sp>
            <p:nvSpPr>
              <p:cNvPr id="26" name="Freeform 1303">
                <a:extLst>
                  <a:ext uri="{FF2B5EF4-FFF2-40B4-BE49-F238E27FC236}">
                    <a16:creationId xmlns:a16="http://schemas.microsoft.com/office/drawing/2014/main" id="{2D128FE2-D5CA-A29D-3529-2D8B1BF589CE}"/>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solidFill>
                <a:srgbClr val="000000"/>
              </a:solidFill>
              <a:ln w="27426" cap="flat">
                <a:noFill/>
                <a:prstDash val="solid"/>
                <a:miter/>
              </a:ln>
            </p:spPr>
            <p:txBody>
              <a:bodyPr rtlCol="0" anchor="ctr"/>
              <a:lstStyle/>
              <a:p>
                <a:endParaRPr lang="en-US"/>
              </a:p>
            </p:txBody>
          </p:sp>
          <p:sp>
            <p:nvSpPr>
              <p:cNvPr id="27" name="Freeform 1304">
                <a:extLst>
                  <a:ext uri="{FF2B5EF4-FFF2-40B4-BE49-F238E27FC236}">
                    <a16:creationId xmlns:a16="http://schemas.microsoft.com/office/drawing/2014/main" id="{12B773AF-C95C-0343-FF5D-EEAB1C19478C}"/>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solidFill>
                <a:srgbClr val="000000"/>
              </a:solidFill>
              <a:ln w="27426" cap="flat">
                <a:noFill/>
                <a:prstDash val="solid"/>
                <a:miter/>
              </a:ln>
            </p:spPr>
            <p:txBody>
              <a:bodyPr rtlCol="0" anchor="ctr"/>
              <a:lstStyle/>
              <a:p>
                <a:endParaRPr lang="en-US"/>
              </a:p>
            </p:txBody>
          </p:sp>
          <p:sp>
            <p:nvSpPr>
              <p:cNvPr id="28" name="Freeform 1305">
                <a:extLst>
                  <a:ext uri="{FF2B5EF4-FFF2-40B4-BE49-F238E27FC236}">
                    <a16:creationId xmlns:a16="http://schemas.microsoft.com/office/drawing/2014/main" id="{024AE66E-8A61-3060-5EAA-A4291198E50F}"/>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solidFill>
                <a:srgbClr val="000000"/>
              </a:solidFill>
              <a:ln w="27426" cap="flat">
                <a:noFill/>
                <a:prstDash val="solid"/>
                <a:miter/>
              </a:ln>
            </p:spPr>
            <p:txBody>
              <a:bodyPr rtlCol="0" anchor="ctr"/>
              <a:lstStyle/>
              <a:p>
                <a:endParaRPr lang="en-US"/>
              </a:p>
            </p:txBody>
          </p:sp>
          <p:sp>
            <p:nvSpPr>
              <p:cNvPr id="29" name="Freeform 1306">
                <a:extLst>
                  <a:ext uri="{FF2B5EF4-FFF2-40B4-BE49-F238E27FC236}">
                    <a16:creationId xmlns:a16="http://schemas.microsoft.com/office/drawing/2014/main" id="{54ECE28B-670A-66C3-7126-78847C1F62EB}"/>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solidFill>
                <a:srgbClr val="000000"/>
              </a:solidFill>
              <a:ln w="27426" cap="flat">
                <a:noFill/>
                <a:prstDash val="solid"/>
                <a:miter/>
              </a:ln>
            </p:spPr>
            <p:txBody>
              <a:bodyPr rtlCol="0" anchor="ctr"/>
              <a:lstStyle/>
              <a:p>
                <a:endParaRPr lang="en-US"/>
              </a:p>
            </p:txBody>
          </p:sp>
          <p:sp>
            <p:nvSpPr>
              <p:cNvPr id="30" name="Freeform 1307">
                <a:extLst>
                  <a:ext uri="{FF2B5EF4-FFF2-40B4-BE49-F238E27FC236}">
                    <a16:creationId xmlns:a16="http://schemas.microsoft.com/office/drawing/2014/main" id="{3FF46B05-9C4E-7964-6C42-8893A7522692}"/>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solidFill>
                <a:srgbClr val="000000"/>
              </a:solidFill>
              <a:ln w="27426" cap="flat">
                <a:noFill/>
                <a:prstDash val="solid"/>
                <a:miter/>
              </a:ln>
            </p:spPr>
            <p:txBody>
              <a:bodyPr rtlCol="0" anchor="ctr"/>
              <a:lstStyle/>
              <a:p>
                <a:endParaRPr lang="en-US"/>
              </a:p>
            </p:txBody>
          </p:sp>
          <p:sp>
            <p:nvSpPr>
              <p:cNvPr id="31" name="Freeform 1308">
                <a:extLst>
                  <a:ext uri="{FF2B5EF4-FFF2-40B4-BE49-F238E27FC236}">
                    <a16:creationId xmlns:a16="http://schemas.microsoft.com/office/drawing/2014/main" id="{C5267517-4C00-5BE6-15A3-CBD564AA32A2}"/>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solidFill>
                <a:srgbClr val="000000"/>
              </a:solidFill>
              <a:ln w="27426" cap="flat">
                <a:noFill/>
                <a:prstDash val="solid"/>
                <a:miter/>
              </a:ln>
            </p:spPr>
            <p:txBody>
              <a:bodyPr rtlCol="0" anchor="ctr"/>
              <a:lstStyle/>
              <a:p>
                <a:endParaRPr lang="en-US"/>
              </a:p>
            </p:txBody>
          </p:sp>
        </p:grpSp>
        <p:sp>
          <p:nvSpPr>
            <p:cNvPr id="13" name="Freeform 1290">
              <a:extLst>
                <a:ext uri="{FF2B5EF4-FFF2-40B4-BE49-F238E27FC236}">
                  <a16:creationId xmlns:a16="http://schemas.microsoft.com/office/drawing/2014/main" id="{551A9A11-4494-E665-4598-E3ED4D670193}"/>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solidFill>
              <a:srgbClr val="000000"/>
            </a:solidFill>
            <a:ln w="27426" cap="flat">
              <a:noFill/>
              <a:prstDash val="solid"/>
              <a:miter/>
            </a:ln>
          </p:spPr>
          <p:txBody>
            <a:bodyPr rtlCol="0" anchor="ctr"/>
            <a:lstStyle/>
            <a:p>
              <a:endParaRPr lang="en-US"/>
            </a:p>
          </p:txBody>
        </p:sp>
        <p:sp>
          <p:nvSpPr>
            <p:cNvPr id="14" name="Freeform 1291">
              <a:extLst>
                <a:ext uri="{FF2B5EF4-FFF2-40B4-BE49-F238E27FC236}">
                  <a16:creationId xmlns:a16="http://schemas.microsoft.com/office/drawing/2014/main" id="{4C29E3C2-7A73-664B-7192-3DB0D1FAC7D7}"/>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solidFill>
              <a:srgbClr val="000000"/>
            </a:solidFill>
            <a:ln w="27426" cap="flat">
              <a:noFill/>
              <a:prstDash val="solid"/>
              <a:miter/>
            </a:ln>
          </p:spPr>
          <p:txBody>
            <a:bodyPr rtlCol="0" anchor="ctr"/>
            <a:lstStyle/>
            <a:p>
              <a:endParaRPr lang="en-US"/>
            </a:p>
          </p:txBody>
        </p:sp>
        <p:sp>
          <p:nvSpPr>
            <p:cNvPr id="15" name="Freeform 1292">
              <a:extLst>
                <a:ext uri="{FF2B5EF4-FFF2-40B4-BE49-F238E27FC236}">
                  <a16:creationId xmlns:a16="http://schemas.microsoft.com/office/drawing/2014/main" id="{14D5A780-468F-44A3-395C-6D3EC442AB1A}"/>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solidFill>
              <a:srgbClr val="000000"/>
            </a:solidFill>
            <a:ln w="27426" cap="flat">
              <a:noFill/>
              <a:prstDash val="solid"/>
              <a:miter/>
            </a:ln>
          </p:spPr>
          <p:txBody>
            <a:bodyPr rtlCol="0" anchor="ctr"/>
            <a:lstStyle/>
            <a:p>
              <a:endParaRPr lang="en-US"/>
            </a:p>
          </p:txBody>
        </p:sp>
        <p:sp>
          <p:nvSpPr>
            <p:cNvPr id="16" name="Freeform 1293">
              <a:extLst>
                <a:ext uri="{FF2B5EF4-FFF2-40B4-BE49-F238E27FC236}">
                  <a16:creationId xmlns:a16="http://schemas.microsoft.com/office/drawing/2014/main" id="{AD3397B0-1F48-7054-019C-C9AACBC09B7A}"/>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solidFill>
              <a:srgbClr val="000000"/>
            </a:solidFill>
            <a:ln w="27426" cap="flat">
              <a:noFill/>
              <a:prstDash val="solid"/>
              <a:miter/>
            </a:ln>
          </p:spPr>
          <p:txBody>
            <a:bodyPr rtlCol="0" anchor="ctr"/>
            <a:lstStyle/>
            <a:p>
              <a:endParaRPr lang="en-US"/>
            </a:p>
          </p:txBody>
        </p:sp>
        <p:sp>
          <p:nvSpPr>
            <p:cNvPr id="17" name="Freeform 1294">
              <a:extLst>
                <a:ext uri="{FF2B5EF4-FFF2-40B4-BE49-F238E27FC236}">
                  <a16:creationId xmlns:a16="http://schemas.microsoft.com/office/drawing/2014/main" id="{B274A39C-087F-901A-D90A-5E7CA2D26FEE}"/>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solidFill>
              <a:srgbClr val="000000"/>
            </a:solidFill>
            <a:ln w="27426" cap="flat">
              <a:noFill/>
              <a:prstDash val="solid"/>
              <a:miter/>
            </a:ln>
          </p:spPr>
          <p:txBody>
            <a:bodyPr rtlCol="0" anchor="ctr"/>
            <a:lstStyle/>
            <a:p>
              <a:endParaRPr lang="en-US"/>
            </a:p>
          </p:txBody>
        </p:sp>
        <p:sp>
          <p:nvSpPr>
            <p:cNvPr id="18" name="Freeform 1295">
              <a:extLst>
                <a:ext uri="{FF2B5EF4-FFF2-40B4-BE49-F238E27FC236}">
                  <a16:creationId xmlns:a16="http://schemas.microsoft.com/office/drawing/2014/main" id="{C0E17AF8-C7CC-EE02-CA7C-A66F1A1DA54D}"/>
                </a:ext>
              </a:extLst>
            </p:cNvPr>
            <p:cNvSpPr/>
            <p:nvPr/>
          </p:nvSpPr>
          <p:spPr>
            <a:xfrm>
              <a:off x="4540930" y="5440337"/>
              <a:ext cx="213935" cy="217023"/>
            </a:xfrm>
            <a:custGeom>
              <a:avLst/>
              <a:gdLst>
                <a:gd name="connsiteX0" fmla="*/ 183765 w 213935"/>
                <a:gd name="connsiteY0" fmla="*/ 36002 h 217023"/>
                <a:gd name="connsiteX1" fmla="*/ 30171 w 213935"/>
                <a:gd name="connsiteY1" fmla="*/ 192339 h 217023"/>
                <a:gd name="connsiteX2" fmla="*/ 30171 w 213935"/>
                <a:gd name="connsiteY2" fmla="*/ 203310 h 217023"/>
                <a:gd name="connsiteX3" fmla="*/ 16457 w 213935"/>
                <a:gd name="connsiteY3" fmla="*/ 217024 h 217023"/>
                <a:gd name="connsiteX4" fmla="*/ 0 w 213935"/>
                <a:gd name="connsiteY4" fmla="*/ 203310 h 217023"/>
                <a:gd name="connsiteX5" fmla="*/ 5485 w 213935"/>
                <a:gd name="connsiteY5" fmla="*/ 140227 h 217023"/>
                <a:gd name="connsiteX6" fmla="*/ 197479 w 213935"/>
                <a:gd name="connsiteY6" fmla="*/ 346 h 217023"/>
                <a:gd name="connsiteX7" fmla="*/ 213936 w 213935"/>
                <a:gd name="connsiteY7" fmla="*/ 16803 h 217023"/>
                <a:gd name="connsiteX8" fmla="*/ 197479 w 213935"/>
                <a:gd name="connsiteY8" fmla="*/ 33259 h 217023"/>
                <a:gd name="connsiteX9" fmla="*/ 183765 w 213935"/>
                <a:gd name="connsiteY9" fmla="*/ 36002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183765" y="36002"/>
                  </a:moveTo>
                  <a:cubicBezTo>
                    <a:pt x="98740" y="38744"/>
                    <a:pt x="30171" y="107313"/>
                    <a:pt x="30171" y="192339"/>
                  </a:cubicBezTo>
                  <a:cubicBezTo>
                    <a:pt x="30171" y="195082"/>
                    <a:pt x="30171" y="200568"/>
                    <a:pt x="30171" y="203310"/>
                  </a:cubicBezTo>
                  <a:cubicBezTo>
                    <a:pt x="30171" y="211539"/>
                    <a:pt x="24685" y="217024"/>
                    <a:pt x="16457" y="217024"/>
                  </a:cubicBezTo>
                  <a:cubicBezTo>
                    <a:pt x="8228" y="217024"/>
                    <a:pt x="0" y="211539"/>
                    <a:pt x="0" y="203310"/>
                  </a:cubicBezTo>
                  <a:cubicBezTo>
                    <a:pt x="0" y="181368"/>
                    <a:pt x="0" y="162169"/>
                    <a:pt x="5485" y="140227"/>
                  </a:cubicBezTo>
                  <a:cubicBezTo>
                    <a:pt x="27428" y="55201"/>
                    <a:pt x="109711" y="-5139"/>
                    <a:pt x="197479" y="346"/>
                  </a:cubicBezTo>
                  <a:cubicBezTo>
                    <a:pt x="208450" y="346"/>
                    <a:pt x="213936" y="8575"/>
                    <a:pt x="213936" y="16803"/>
                  </a:cubicBezTo>
                  <a:cubicBezTo>
                    <a:pt x="213936" y="25031"/>
                    <a:pt x="205708" y="33259"/>
                    <a:pt x="197479" y="33259"/>
                  </a:cubicBezTo>
                  <a:cubicBezTo>
                    <a:pt x="194737" y="36002"/>
                    <a:pt x="189251" y="36002"/>
                    <a:pt x="183765" y="36002"/>
                  </a:cubicBezTo>
                  <a:close/>
                </a:path>
              </a:pathLst>
            </a:custGeom>
            <a:solidFill>
              <a:srgbClr val="000000"/>
            </a:solidFill>
            <a:ln w="27426" cap="flat">
              <a:noFill/>
              <a:prstDash val="solid"/>
              <a:miter/>
            </a:ln>
          </p:spPr>
          <p:txBody>
            <a:bodyPr rtlCol="0" anchor="ctr"/>
            <a:lstStyle/>
            <a:p>
              <a:endParaRPr lang="en-US"/>
            </a:p>
          </p:txBody>
        </p:sp>
        <p:sp>
          <p:nvSpPr>
            <p:cNvPr id="19" name="Freeform 1296">
              <a:extLst>
                <a:ext uri="{FF2B5EF4-FFF2-40B4-BE49-F238E27FC236}">
                  <a16:creationId xmlns:a16="http://schemas.microsoft.com/office/drawing/2014/main" id="{4816A2C1-8900-DF7D-504C-2039873CEBB2}"/>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solidFill>
              <a:srgbClr val="000000"/>
            </a:solidFill>
            <a:ln w="27426" cap="flat">
              <a:noFill/>
              <a:prstDash val="solid"/>
              <a:miter/>
            </a:ln>
          </p:spPr>
          <p:txBody>
            <a:bodyPr rtlCol="0" anchor="ctr"/>
            <a:lstStyle/>
            <a:p>
              <a:endParaRPr lang="en-US"/>
            </a:p>
          </p:txBody>
        </p:sp>
        <p:sp>
          <p:nvSpPr>
            <p:cNvPr id="20" name="Freeform 1297">
              <a:extLst>
                <a:ext uri="{FF2B5EF4-FFF2-40B4-BE49-F238E27FC236}">
                  <a16:creationId xmlns:a16="http://schemas.microsoft.com/office/drawing/2014/main" id="{143FAC34-0E80-6148-F62A-1902AB7B5DC7}"/>
                </a:ext>
              </a:extLst>
            </p:cNvPr>
            <p:cNvSpPr/>
            <p:nvPr/>
          </p:nvSpPr>
          <p:spPr>
            <a:xfrm>
              <a:off x="4650641" y="5555879"/>
              <a:ext cx="101482" cy="104224"/>
            </a:xfrm>
            <a:custGeom>
              <a:avLst/>
              <a:gdLst>
                <a:gd name="connsiteX0" fmla="*/ 0 w 101482"/>
                <a:gd name="connsiteY0" fmla="*/ 76797 h 104224"/>
                <a:gd name="connsiteX1" fmla="*/ 79540 w 101482"/>
                <a:gd name="connsiteY1" fmla="*/ 0 h 104224"/>
                <a:gd name="connsiteX2" fmla="*/ 101482 w 101482"/>
                <a:gd name="connsiteY2" fmla="*/ 16457 h 104224"/>
                <a:gd name="connsiteX3" fmla="*/ 82283 w 101482"/>
                <a:gd name="connsiteY3" fmla="*/ 32913 h 104224"/>
                <a:gd name="connsiteX4" fmla="*/ 32913 w 101482"/>
                <a:gd name="connsiteY4" fmla="*/ 82283 h 104224"/>
                <a:gd name="connsiteX5" fmla="*/ 16457 w 101482"/>
                <a:gd name="connsiteY5" fmla="*/ 104225 h 104224"/>
                <a:gd name="connsiteX6" fmla="*/ 0 w 101482"/>
                <a:gd name="connsiteY6" fmla="*/ 76797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82" h="104224">
                  <a:moveTo>
                    <a:pt x="0" y="76797"/>
                  </a:moveTo>
                  <a:cubicBezTo>
                    <a:pt x="2743" y="32913"/>
                    <a:pt x="38399" y="0"/>
                    <a:pt x="79540" y="0"/>
                  </a:cubicBezTo>
                  <a:cubicBezTo>
                    <a:pt x="93254" y="0"/>
                    <a:pt x="101482" y="5485"/>
                    <a:pt x="101482" y="16457"/>
                  </a:cubicBezTo>
                  <a:cubicBezTo>
                    <a:pt x="101482" y="27428"/>
                    <a:pt x="95997" y="32913"/>
                    <a:pt x="82283" y="32913"/>
                  </a:cubicBezTo>
                  <a:cubicBezTo>
                    <a:pt x="54855" y="32913"/>
                    <a:pt x="32913" y="54855"/>
                    <a:pt x="32913" y="82283"/>
                  </a:cubicBezTo>
                  <a:cubicBezTo>
                    <a:pt x="32913" y="98740"/>
                    <a:pt x="27428" y="104225"/>
                    <a:pt x="16457" y="104225"/>
                  </a:cubicBezTo>
                  <a:cubicBezTo>
                    <a:pt x="5485" y="98740"/>
                    <a:pt x="0" y="90511"/>
                    <a:pt x="0" y="76797"/>
                  </a:cubicBezTo>
                  <a:close/>
                </a:path>
              </a:pathLst>
            </a:custGeom>
            <a:solidFill>
              <a:srgbClr val="000000"/>
            </a:solidFill>
            <a:ln w="27426" cap="flat">
              <a:noFill/>
              <a:prstDash val="solid"/>
              <a:miter/>
            </a:ln>
          </p:spPr>
          <p:txBody>
            <a:bodyPr rtlCol="0" anchor="ctr"/>
            <a:lstStyle/>
            <a:p>
              <a:endParaRPr lang="en-US"/>
            </a:p>
          </p:txBody>
        </p:sp>
        <p:sp>
          <p:nvSpPr>
            <p:cNvPr id="21" name="Freeform 1298">
              <a:extLst>
                <a:ext uri="{FF2B5EF4-FFF2-40B4-BE49-F238E27FC236}">
                  <a16:creationId xmlns:a16="http://schemas.microsoft.com/office/drawing/2014/main" id="{77A1D16E-5E4F-CA40-A070-1DBC10E4C96D}"/>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solidFill>
              <a:srgbClr val="000000"/>
            </a:solidFill>
            <a:ln w="27426" cap="flat">
              <a:noFill/>
              <a:prstDash val="solid"/>
              <a:miter/>
            </a:ln>
          </p:spPr>
          <p:txBody>
            <a:bodyPr rtlCol="0" anchor="ctr"/>
            <a:lstStyle/>
            <a:p>
              <a:endParaRPr lang="en-US"/>
            </a:p>
          </p:txBody>
        </p:sp>
        <p:sp>
          <p:nvSpPr>
            <p:cNvPr id="22" name="Freeform 1299">
              <a:extLst>
                <a:ext uri="{FF2B5EF4-FFF2-40B4-BE49-F238E27FC236}">
                  <a16:creationId xmlns:a16="http://schemas.microsoft.com/office/drawing/2014/main" id="{8688D9C7-FB23-C51A-58BA-20D476775FE9}"/>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8DC641"/>
            </a:solidFill>
            <a:ln w="27426" cap="flat">
              <a:noFill/>
              <a:prstDash val="solid"/>
              <a:miter/>
            </a:ln>
          </p:spPr>
          <p:txBody>
            <a:bodyPr rtlCol="0" anchor="ctr"/>
            <a:lstStyle/>
            <a:p>
              <a:endParaRPr lang="en-US"/>
            </a:p>
          </p:txBody>
        </p:sp>
        <p:sp>
          <p:nvSpPr>
            <p:cNvPr id="23" name="Freeform 1300">
              <a:extLst>
                <a:ext uri="{FF2B5EF4-FFF2-40B4-BE49-F238E27FC236}">
                  <a16:creationId xmlns:a16="http://schemas.microsoft.com/office/drawing/2014/main" id="{FD89CC19-5B21-6F87-B313-0DEDB8AC88A5}"/>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solidFill>
              <a:srgbClr val="000000"/>
            </a:solidFill>
            <a:ln w="27426"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66821227-735F-78A3-8CF3-0F24BCDE31DA}"/>
              </a:ext>
            </a:extLst>
          </p:cNvPr>
          <p:cNvGrpSpPr/>
          <p:nvPr/>
        </p:nvGrpSpPr>
        <p:grpSpPr>
          <a:xfrm>
            <a:off x="433234" y="4719731"/>
            <a:ext cx="796918" cy="765320"/>
            <a:chOff x="5614841" y="786428"/>
            <a:chExt cx="901130" cy="901727"/>
          </a:xfrm>
        </p:grpSpPr>
        <p:grpSp>
          <p:nvGrpSpPr>
            <p:cNvPr id="33" name="Graphic 2">
              <a:extLst>
                <a:ext uri="{FF2B5EF4-FFF2-40B4-BE49-F238E27FC236}">
                  <a16:creationId xmlns:a16="http://schemas.microsoft.com/office/drawing/2014/main" id="{ED6BA307-3F38-71D9-AFBD-57B3C05A7CEC}"/>
                </a:ext>
              </a:extLst>
            </p:cNvPr>
            <p:cNvGrpSpPr/>
            <p:nvPr/>
          </p:nvGrpSpPr>
          <p:grpSpPr>
            <a:xfrm>
              <a:off x="5715019" y="1058540"/>
              <a:ext cx="543506" cy="445337"/>
              <a:chOff x="5715019" y="1058540"/>
              <a:chExt cx="543506" cy="445337"/>
            </a:xfrm>
            <a:solidFill>
              <a:srgbClr val="60A9DD"/>
            </a:solidFill>
          </p:grpSpPr>
          <p:sp>
            <p:nvSpPr>
              <p:cNvPr id="35" name="Freeform 210">
                <a:extLst>
                  <a:ext uri="{FF2B5EF4-FFF2-40B4-BE49-F238E27FC236}">
                    <a16:creationId xmlns:a16="http://schemas.microsoft.com/office/drawing/2014/main" id="{A913FB1A-53A3-DAEC-A840-855F1742D002}"/>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8DC641"/>
              </a:solidFill>
              <a:ln w="9028" cap="flat">
                <a:noFill/>
                <a:prstDash val="solid"/>
                <a:miter/>
              </a:ln>
            </p:spPr>
            <p:txBody>
              <a:bodyPr rtlCol="0" anchor="ctr"/>
              <a:lstStyle/>
              <a:p>
                <a:endParaRPr lang="en-US"/>
              </a:p>
            </p:txBody>
          </p:sp>
          <p:sp>
            <p:nvSpPr>
              <p:cNvPr id="36" name="Freeform 211">
                <a:extLst>
                  <a:ext uri="{FF2B5EF4-FFF2-40B4-BE49-F238E27FC236}">
                    <a16:creationId xmlns:a16="http://schemas.microsoft.com/office/drawing/2014/main" id="{63FB8FCD-A1CD-E362-9581-028F1CAAC398}"/>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8DC641"/>
              </a:solidFill>
              <a:ln w="9028" cap="flat">
                <a:noFill/>
                <a:prstDash val="solid"/>
                <a:miter/>
              </a:ln>
            </p:spPr>
            <p:txBody>
              <a:bodyPr rtlCol="0" anchor="ctr"/>
              <a:lstStyle/>
              <a:p>
                <a:endParaRPr lang="en-US"/>
              </a:p>
            </p:txBody>
          </p:sp>
        </p:grpSp>
        <p:sp>
          <p:nvSpPr>
            <p:cNvPr id="34" name="Freeform 209">
              <a:extLst>
                <a:ext uri="{FF2B5EF4-FFF2-40B4-BE49-F238E27FC236}">
                  <a16:creationId xmlns:a16="http://schemas.microsoft.com/office/drawing/2014/main" id="{6EABBBF2-1940-C491-6E2F-CB7991AB6EBA}"/>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5651</TotalTime>
  <Words>2457</Words>
  <Application>Microsoft Office PowerPoint</Application>
  <PresentationFormat>Widescreen</PresentationFormat>
  <Paragraphs>183</Paragraphs>
  <Slides>31</Slides>
  <Notes>30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Noto Sans Symbols</vt:lpstr>
      <vt:lpstr>Söhne</vt:lpstr>
      <vt:lpstr>Calibri</vt:lpstr>
      <vt:lpstr>Arial</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keywords>, docId:D41EBB8D73C907E0CC3113CF30D73EDF</cp:keywords>
  <cp:lastModifiedBy>Paula Whyte ( Momentum Consulting )</cp:lastModifiedBy>
  <cp:revision>6</cp:revision>
  <dcterms:created xsi:type="dcterms:W3CDTF">2020-10-14T13:32:04Z</dcterms:created>
  <dcterms:modified xsi:type="dcterms:W3CDTF">2024-11-18T13:51:09Z</dcterms:modified>
</cp:coreProperties>
</file>