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4286" r:id="rId2"/>
    <p:sldId id="257" r:id="rId3"/>
    <p:sldId id="258" r:id="rId4"/>
    <p:sldId id="4376"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4377" r:id="rId32"/>
  </p:sldIdLst>
  <p:sldSz cx="12192000" cy="6858000"/>
  <p:notesSz cx="6858000" cy="9144000"/>
  <p:embeddedFontLst>
    <p:embeddedFont>
      <p:font typeface="Montserrat Light" panose="00000400000000000000" pitchFamily="2" charset="-18"/>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hgiEndYKsjCeBfmWZdK+CdfUcW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DADF"/>
    <a:srgbClr val="8DC64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a8705490b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2a8705490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a90ff9d01a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2a90ff9d01a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2a90ff9d01a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a90ff9d01a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2a90ff9d01a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e8e45bbab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g2e8e45bbab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e8e45bbabd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g2e8e45bbabd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e8e45bbabd_3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2e8e45bbabd_3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a955ad1b0e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2a955ad1b0e_1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g2a955ad1b0e_1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a955ad1b0e_1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g2a955ad1b0e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e8e45bbabd_3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g2e8e45bbabd_3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a955ad1b0e_1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2a955ad1b0e_1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a955ad1b0e_1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g2a955ad1b0e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24"/>
        <p:cNvGrpSpPr/>
        <p:nvPr/>
      </p:nvGrpSpPr>
      <p:grpSpPr>
        <a:xfrm>
          <a:off x="0" y="0"/>
          <a:ext cx="0" cy="0"/>
          <a:chOff x="0" y="0"/>
          <a:chExt cx="0" cy="0"/>
        </a:xfrm>
      </p:grpSpPr>
      <p:sp>
        <p:nvSpPr>
          <p:cNvPr id="25" name="Google Shape;25;p30"/>
          <p:cNvSpPr/>
          <p:nvPr/>
        </p:nvSpPr>
        <p:spPr>
          <a:xfrm>
            <a:off x="477385" y="748834"/>
            <a:ext cx="5041923" cy="493862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 name="Google Shape;39;p30"/>
          <p:cNvCxnSpPr/>
          <p:nvPr/>
        </p:nvCxnSpPr>
        <p:spPr>
          <a:xfrm rot="10800000">
            <a:off x="5658046" y="485197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0" name="Google Shape;40;p30"/>
          <p:cNvCxnSpPr/>
          <p:nvPr/>
        </p:nvCxnSpPr>
        <p:spPr>
          <a:xfrm rot="10800000">
            <a:off x="5658046" y="3962672"/>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1" name="Google Shape;41;p30"/>
          <p:cNvCxnSpPr/>
          <p:nvPr/>
        </p:nvCxnSpPr>
        <p:spPr>
          <a:xfrm rot="10800000">
            <a:off x="5658046" y="308188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2" name="Google Shape;42;p30"/>
          <p:cNvCxnSpPr/>
          <p:nvPr/>
        </p:nvCxnSpPr>
        <p:spPr>
          <a:xfrm rot="10800000">
            <a:off x="5658046" y="2103078"/>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43" name="Google Shape;43;p30"/>
          <p:cNvSpPr/>
          <p:nvPr/>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dirty="0">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5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24"/>
        <p:cNvGrpSpPr/>
        <p:nvPr/>
      </p:nvGrpSpPr>
      <p:grpSpPr>
        <a:xfrm>
          <a:off x="0" y="0"/>
          <a:ext cx="0" cy="0"/>
          <a:chOff x="0" y="0"/>
          <a:chExt cx="0" cy="0"/>
        </a:xfrm>
      </p:grpSpPr>
      <p:sp>
        <p:nvSpPr>
          <p:cNvPr id="125" name="Google Shape;125;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28"/>
        <p:cNvGrpSpPr/>
        <p:nvPr/>
      </p:nvGrpSpPr>
      <p:grpSpPr>
        <a:xfrm>
          <a:off x="0" y="0"/>
          <a:ext cx="0" cy="0"/>
          <a:chOff x="0" y="0"/>
          <a:chExt cx="0" cy="0"/>
        </a:xfrm>
      </p:grpSpPr>
      <p:sp>
        <p:nvSpPr>
          <p:cNvPr id="129" name="Google Shape;129;p38"/>
          <p:cNvSpPr/>
          <p:nvPr/>
        </p:nvSpPr>
        <p:spPr>
          <a:xfrm>
            <a:off x="511444" y="453836"/>
            <a:ext cx="603373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38"/>
          <p:cNvSpPr>
            <a:spLocks noGrp="1"/>
          </p:cNvSpPr>
          <p:nvPr>
            <p:ph type="pic" idx="3"/>
          </p:nvPr>
        </p:nvSpPr>
        <p:spPr>
          <a:xfrm>
            <a:off x="6545263" y="1452563"/>
            <a:ext cx="5646737" cy="4656137"/>
          </a:xfrm>
          <a:prstGeom prst="rect">
            <a:avLst/>
          </a:prstGeom>
          <a:solidFill>
            <a:srgbClr val="D8D8D8"/>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33"/>
        <p:cNvGrpSpPr/>
        <p:nvPr/>
      </p:nvGrpSpPr>
      <p:grpSpPr>
        <a:xfrm>
          <a:off x="0" y="0"/>
          <a:ext cx="0" cy="0"/>
          <a:chOff x="0" y="0"/>
          <a:chExt cx="0" cy="0"/>
        </a:xfrm>
      </p:grpSpPr>
      <p:sp>
        <p:nvSpPr>
          <p:cNvPr id="134" name="Google Shape;134;p40"/>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40"/>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40"/>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40"/>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40"/>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2" name="Google Shape;142;p40"/>
          <p:cNvGrpSpPr/>
          <p:nvPr/>
        </p:nvGrpSpPr>
        <p:grpSpPr>
          <a:xfrm>
            <a:off x="309236" y="3028352"/>
            <a:ext cx="6499866" cy="2738122"/>
            <a:chOff x="1202708" y="6807724"/>
            <a:chExt cx="6270636" cy="2641557"/>
          </a:xfrm>
        </p:grpSpPr>
        <p:grpSp>
          <p:nvGrpSpPr>
            <p:cNvPr id="143" name="Google Shape;143;p40"/>
            <p:cNvGrpSpPr/>
            <p:nvPr/>
          </p:nvGrpSpPr>
          <p:grpSpPr>
            <a:xfrm>
              <a:off x="2348838" y="6807724"/>
              <a:ext cx="1249545" cy="2223620"/>
              <a:chOff x="2348838" y="6807724"/>
              <a:chExt cx="1249545" cy="2223620"/>
            </a:xfrm>
          </p:grpSpPr>
          <p:sp>
            <p:nvSpPr>
              <p:cNvPr id="144" name="Google Shape;144;p40"/>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0"/>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40"/>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40"/>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8" name="Google Shape;148;p40"/>
              <p:cNvGrpSpPr/>
              <p:nvPr/>
            </p:nvGrpSpPr>
            <p:grpSpPr>
              <a:xfrm>
                <a:off x="2483956" y="6807724"/>
                <a:ext cx="738321" cy="802017"/>
                <a:chOff x="2483956" y="6807724"/>
                <a:chExt cx="738321" cy="802017"/>
              </a:xfrm>
            </p:grpSpPr>
            <p:sp>
              <p:nvSpPr>
                <p:cNvPr id="149" name="Google Shape;149;p40"/>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40"/>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40"/>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52" name="Google Shape;152;p40"/>
            <p:cNvGrpSpPr/>
            <p:nvPr/>
          </p:nvGrpSpPr>
          <p:grpSpPr>
            <a:xfrm>
              <a:off x="1202708" y="6848940"/>
              <a:ext cx="6270636" cy="2600341"/>
              <a:chOff x="1202708" y="6848940"/>
              <a:chExt cx="6270636" cy="2600341"/>
            </a:xfrm>
          </p:grpSpPr>
          <p:sp>
            <p:nvSpPr>
              <p:cNvPr id="153" name="Google Shape;153;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5" name="Google Shape;155;p40"/>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roup 1">
            <a:extLst>
              <a:ext uri="{FF2B5EF4-FFF2-40B4-BE49-F238E27FC236}">
                <a16:creationId xmlns:a16="http://schemas.microsoft.com/office/drawing/2014/main" id="{93EA43B7-9202-1082-F97F-81278B2857FA}"/>
              </a:ext>
            </a:extLst>
          </p:cNvPr>
          <p:cNvGrpSpPr/>
          <p:nvPr userDrawn="1"/>
        </p:nvGrpSpPr>
        <p:grpSpPr>
          <a:xfrm>
            <a:off x="665715" y="6068756"/>
            <a:ext cx="2735993" cy="679345"/>
            <a:chOff x="0" y="0"/>
            <a:chExt cx="2301694" cy="571500"/>
          </a:xfrm>
        </p:grpSpPr>
        <p:sp>
          <p:nvSpPr>
            <p:cNvPr id="3" name="Rectangle 2">
              <a:extLst>
                <a:ext uri="{FF2B5EF4-FFF2-40B4-BE49-F238E27FC236}">
                  <a16:creationId xmlns:a16="http://schemas.microsoft.com/office/drawing/2014/main" id="{4DAFCC25-3FCD-DB1F-BEE1-15BED9BDCC3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81510443-0AB9-138F-64C9-0360AAEC4A30}"/>
                </a:ext>
              </a:extLst>
            </p:cNvPr>
            <p:cNvPicPr>
              <a:picLocks noChangeAspect="1"/>
            </p:cNvPicPr>
            <p:nvPr/>
          </p:nvPicPr>
          <p:blipFill rotWithShape="1">
            <a:blip r:embed="rId2"/>
            <a:srcRect l="4435" r="4435"/>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56"/>
        <p:cNvGrpSpPr/>
        <p:nvPr/>
      </p:nvGrpSpPr>
      <p:grpSpPr>
        <a:xfrm>
          <a:off x="0" y="0"/>
          <a:ext cx="0" cy="0"/>
          <a:chOff x="0" y="0"/>
          <a:chExt cx="0" cy="0"/>
        </a:xfrm>
      </p:grpSpPr>
      <p:sp>
        <p:nvSpPr>
          <p:cNvPr id="157" name="Google Shape;157;p27"/>
          <p:cNvSpPr/>
          <p:nvPr/>
        </p:nvSpPr>
        <p:spPr>
          <a:xfrm>
            <a:off x="0" y="0"/>
            <a:ext cx="12192000" cy="6858001"/>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27"/>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00000"/>
                </a:solidFill>
                <a:latin typeface="Calibri"/>
                <a:ea typeface="Calibri"/>
                <a:cs typeface="Calibri"/>
                <a:sym typeface="Calibri"/>
              </a:rPr>
              <a:t>FONT TYPEFACE &amp; SIZE</a:t>
            </a:r>
            <a:endParaRPr sz="3600" b="0" i="0" u="none" strike="noStrike" cap="none">
              <a:solidFill>
                <a:srgbClr val="000000"/>
              </a:solidFill>
              <a:latin typeface="Calibri"/>
              <a:ea typeface="Calibri"/>
              <a:cs typeface="Calibri"/>
              <a:sym typeface="Calibri"/>
            </a:endParaRPr>
          </a:p>
        </p:txBody>
      </p:sp>
      <p:sp>
        <p:nvSpPr>
          <p:cNvPr id="159" name="Google Shape;159;p27"/>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alibri"/>
                <a:ea typeface="Calibri"/>
                <a:cs typeface="Calibri"/>
                <a:sym typeface="Calibri"/>
              </a:rPr>
              <a:t>PLEASE ENSURE TO KEEP FONTS AS PER THE LAYOUT</a:t>
            </a:r>
            <a:endParaRPr sz="3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24 point  -  Main Text Body </a:t>
            </a:r>
            <a:endParaRPr sz="3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Calibri"/>
              <a:ea typeface="Calibri"/>
              <a:cs typeface="Calibri"/>
              <a:sym typeface="Calibri"/>
            </a:endParaRPr>
          </a:p>
        </p:txBody>
      </p:sp>
      <p:sp>
        <p:nvSpPr>
          <p:cNvPr id="160" name="Google Shape;160;p27"/>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Please ensure to keep the font sizes set as per the slide layouts. The font used throughout the </a:t>
            </a:r>
            <a:r>
              <a:rPr lang="en-US" sz="2400" b="1" i="0" u="none" strike="noStrike" cap="none">
                <a:solidFill>
                  <a:srgbClr val="000000"/>
                </a:solidFill>
                <a:latin typeface="Calibri"/>
                <a:ea typeface="Calibri"/>
                <a:cs typeface="Calibri"/>
                <a:sym typeface="Calibri"/>
              </a:rPr>
              <a:t>EU DARE </a:t>
            </a:r>
            <a:r>
              <a:rPr lang="en-US" sz="2400" b="0" i="0" u="none" strike="noStrike" cap="none">
                <a:solidFill>
                  <a:srgbClr val="000000"/>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rgbClr val="000000"/>
                </a:solidFill>
                <a:latin typeface="Calibri"/>
                <a:ea typeface="Calibri"/>
                <a:cs typeface="Calibri"/>
                <a:sym typeface="Calibri"/>
              </a:rPr>
              <a:t>Calibri</a:t>
            </a:r>
            <a:endParaRPr sz="3600" b="0" i="0" u="none" strike="noStrike" cap="none">
              <a:solidFill>
                <a:srgbClr val="000000"/>
              </a:solidFill>
              <a:latin typeface="Calibri"/>
              <a:ea typeface="Calibri"/>
              <a:cs typeface="Calibri"/>
              <a:sym typeface="Calibri"/>
            </a:endParaRPr>
          </a:p>
        </p:txBody>
      </p:sp>
      <p:cxnSp>
        <p:nvCxnSpPr>
          <p:cNvPr id="161" name="Google Shape;161;p27"/>
          <p:cNvCxnSpPr/>
          <p:nvPr/>
        </p:nvCxnSpPr>
        <p:spPr>
          <a:xfrm>
            <a:off x="7098716" y="-1"/>
            <a:ext cx="0" cy="5540408"/>
          </a:xfrm>
          <a:prstGeom prst="straightConnector1">
            <a:avLst/>
          </a:prstGeom>
          <a:noFill/>
          <a:ln w="9525" cap="flat" cmpd="sng">
            <a:solidFill>
              <a:srgbClr val="000000"/>
            </a:solidFill>
            <a:prstDash val="solid"/>
            <a:miter lim="800000"/>
            <a:headEnd type="none" w="sm" len="sm"/>
            <a:tailEnd type="none" w="sm" len="sm"/>
          </a:ln>
        </p:spPr>
      </p:cxnSp>
      <p:cxnSp>
        <p:nvCxnSpPr>
          <p:cNvPr id="162" name="Google Shape;162;p27"/>
          <p:cNvCxnSpPr/>
          <p:nvPr/>
        </p:nvCxnSpPr>
        <p:spPr>
          <a:xfrm rot="10800000">
            <a:off x="1" y="1620217"/>
            <a:ext cx="7098715" cy="0"/>
          </a:xfrm>
          <a:prstGeom prst="straightConnector1">
            <a:avLst/>
          </a:prstGeom>
          <a:noFill/>
          <a:ln w="9525" cap="flat" cmpd="sng">
            <a:solidFill>
              <a:srgbClr val="000000"/>
            </a:solidFill>
            <a:prstDash val="solid"/>
            <a:miter lim="800000"/>
            <a:headEnd type="none" w="sm" len="sm"/>
            <a:tailEnd type="none" w="sm" len="sm"/>
          </a:ln>
        </p:spPr>
      </p:cxnSp>
      <p:sp>
        <p:nvSpPr>
          <p:cNvPr id="163" name="Google Shape;163;p27"/>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 </a:t>
            </a:r>
            <a:r>
              <a:rPr lang="en-US" sz="2400" b="1" i="0" u="none" strike="noStrike" cap="none">
                <a:solidFill>
                  <a:srgbClr val="000000"/>
                </a:solidFill>
                <a:latin typeface="Calibri"/>
                <a:ea typeface="Calibri"/>
                <a:cs typeface="Calibri"/>
                <a:sym typeface="Calibri"/>
              </a:rPr>
              <a:t>PLEASE DELETE THIS INSTRUCTION SLIDE BEFORE PRESENTING FINAL PRESENTATION </a:t>
            </a:r>
            <a:r>
              <a:rPr lang="en-US" sz="2400" b="0" i="0" u="none" strike="noStrike" cap="none">
                <a:solidFill>
                  <a:srgbClr val="000000"/>
                </a:solidFill>
                <a:latin typeface="Calibri"/>
                <a:ea typeface="Calibri"/>
                <a:cs typeface="Calibri"/>
                <a:sym typeface="Calibri"/>
              </a:rPr>
              <a:t>*** </a:t>
            </a:r>
            <a:endParaRPr sz="2400" b="0" i="0" u="none" strike="noStrike" cap="none">
              <a:solidFill>
                <a:srgbClr val="000000"/>
              </a:solidFill>
              <a:latin typeface="Calibri"/>
              <a:ea typeface="Calibri"/>
              <a:cs typeface="Calibri"/>
              <a:sym typeface="Calibri"/>
            </a:endParaRPr>
          </a:p>
        </p:txBody>
      </p:sp>
      <p:cxnSp>
        <p:nvCxnSpPr>
          <p:cNvPr id="164" name="Google Shape;164;p27"/>
          <p:cNvCxnSpPr/>
          <p:nvPr/>
        </p:nvCxnSpPr>
        <p:spPr>
          <a:xfrm rot="10800000">
            <a:off x="2" y="5540407"/>
            <a:ext cx="12191998" cy="0"/>
          </a:xfrm>
          <a:prstGeom prst="straightConnector1">
            <a:avLst/>
          </a:prstGeom>
          <a:noFill/>
          <a:ln w="9525" cap="flat" cmpd="sng">
            <a:solidFill>
              <a:srgbClr val="000000"/>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65"/>
        <p:cNvGrpSpPr/>
        <p:nvPr/>
      </p:nvGrpSpPr>
      <p:grpSpPr>
        <a:xfrm>
          <a:off x="0" y="0"/>
          <a:ext cx="0" cy="0"/>
          <a:chOff x="0" y="0"/>
          <a:chExt cx="0" cy="0"/>
        </a:xfrm>
      </p:grpSpPr>
      <p:cxnSp>
        <p:nvCxnSpPr>
          <p:cNvPr id="166" name="Google Shape;166;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67" name="Google Shape;167;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68"/>
        <p:cNvGrpSpPr/>
        <p:nvPr/>
      </p:nvGrpSpPr>
      <p:grpSpPr>
        <a:xfrm>
          <a:off x="0" y="0"/>
          <a:ext cx="0" cy="0"/>
          <a:chOff x="0" y="0"/>
          <a:chExt cx="0" cy="0"/>
        </a:xfrm>
      </p:grpSpPr>
      <p:sp>
        <p:nvSpPr>
          <p:cNvPr id="169" name="Google Shape;169;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0" name="Google Shape;170;p42"/>
          <p:cNvPicPr preferRelativeResize="0"/>
          <p:nvPr/>
        </p:nvPicPr>
        <p:blipFill rotWithShape="1">
          <a:blip r:embed="rId2">
            <a:alphaModFix/>
          </a:blip>
          <a:srcRect/>
          <a:stretch/>
        </p:blipFill>
        <p:spPr>
          <a:xfrm>
            <a:off x="-47740" y="-215395"/>
            <a:ext cx="6718883" cy="3816325"/>
          </a:xfrm>
          <a:prstGeom prst="rect">
            <a:avLst/>
          </a:prstGeom>
          <a:noFill/>
          <a:ln>
            <a:noFill/>
          </a:ln>
        </p:spPr>
      </p:pic>
      <p:sp>
        <p:nvSpPr>
          <p:cNvPr id="171" name="Google Shape;171;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4" name="Google Shape;174;p42"/>
          <p:cNvGrpSpPr/>
          <p:nvPr/>
        </p:nvGrpSpPr>
        <p:grpSpPr>
          <a:xfrm>
            <a:off x="9031059" y="445499"/>
            <a:ext cx="2735993" cy="679345"/>
            <a:chOff x="0" y="0"/>
            <a:chExt cx="2301694" cy="571500"/>
          </a:xfrm>
        </p:grpSpPr>
        <p:sp>
          <p:nvSpPr>
            <p:cNvPr id="175" name="Google Shape;175;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 name="Google Shape;176;p42"/>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sp>
        <p:nvSpPr>
          <p:cNvPr id="177" name="Google Shape;177;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42"/>
          <p:cNvSpPr>
            <a:spLocks noGrp="1"/>
          </p:cNvSpPr>
          <p:nvPr>
            <p:ph type="pic" idx="4"/>
          </p:nvPr>
        </p:nvSpPr>
        <p:spPr>
          <a:xfrm>
            <a:off x="6404869" y="1379349"/>
            <a:ext cx="5153881" cy="5154359"/>
          </a:xfrm>
          <a:prstGeom prst="rect">
            <a:avLst/>
          </a:prstGeom>
          <a:solidFill>
            <a:srgbClr val="D8D8D8"/>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80"/>
        <p:cNvGrpSpPr/>
        <p:nvPr/>
      </p:nvGrpSpPr>
      <p:grpSpPr>
        <a:xfrm>
          <a:off x="0" y="0"/>
          <a:ext cx="0" cy="0"/>
          <a:chOff x="0" y="0"/>
          <a:chExt cx="0" cy="0"/>
        </a:xfrm>
      </p:grpSpPr>
      <p:sp>
        <p:nvSpPr>
          <p:cNvPr id="181" name="Google Shape;181;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4" name="Google Shape;184;p43"/>
          <p:cNvGrpSpPr/>
          <p:nvPr/>
        </p:nvGrpSpPr>
        <p:grpSpPr>
          <a:xfrm>
            <a:off x="9236842" y="286604"/>
            <a:ext cx="2735993" cy="679345"/>
            <a:chOff x="0" y="0"/>
            <a:chExt cx="2301694" cy="571500"/>
          </a:xfrm>
        </p:grpSpPr>
        <p:sp>
          <p:nvSpPr>
            <p:cNvPr id="185" name="Google Shape;185;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3"/>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87" name="Google Shape;187;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43"/>
          <p:cNvSpPr>
            <a:spLocks noGrp="1"/>
          </p:cNvSpPr>
          <p:nvPr>
            <p:ph type="pic" idx="3"/>
          </p:nvPr>
        </p:nvSpPr>
        <p:spPr>
          <a:xfrm>
            <a:off x="-1" y="354507"/>
            <a:ext cx="5501637" cy="4939649"/>
          </a:xfrm>
          <a:prstGeom prst="rect">
            <a:avLst/>
          </a:prstGeom>
          <a:solidFill>
            <a:srgbClr val="D8D8D8"/>
          </a:solidFill>
          <a:ln>
            <a:noFill/>
          </a:ln>
        </p:spPr>
      </p:sp>
      <p:pic>
        <p:nvPicPr>
          <p:cNvPr id="189" name="Google Shape;189;p43"/>
          <p:cNvPicPr preferRelativeResize="0"/>
          <p:nvPr/>
        </p:nvPicPr>
        <p:blipFill rotWithShape="1">
          <a:blip r:embed="rId3">
            <a:alphaModFix/>
          </a:blip>
          <a:srcRect/>
          <a:stretch/>
        </p:blipFill>
        <p:spPr>
          <a:xfrm>
            <a:off x="5064436" y="3332171"/>
            <a:ext cx="6908399" cy="3923970"/>
          </a:xfrm>
          <a:prstGeom prst="rect">
            <a:avLst/>
          </a:prstGeom>
          <a:noFill/>
          <a:ln>
            <a:noFill/>
          </a:ln>
        </p:spPr>
      </p:pic>
      <p:sp>
        <p:nvSpPr>
          <p:cNvPr id="190" name="Google Shape;190;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a:srcRect l="1253" r="1253"/>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en-RU"/>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3097003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3975304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44"/>
        <p:cNvGrpSpPr/>
        <p:nvPr/>
      </p:nvGrpSpPr>
      <p:grpSpPr>
        <a:xfrm>
          <a:off x="0" y="0"/>
          <a:ext cx="0" cy="0"/>
          <a:chOff x="0" y="0"/>
          <a:chExt cx="0" cy="0"/>
        </a:xfrm>
      </p:grpSpPr>
      <p:sp>
        <p:nvSpPr>
          <p:cNvPr id="45" name="Google Shape;45;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 name="Google Shape;49;p28"/>
          <p:cNvPicPr preferRelativeResize="0"/>
          <p:nvPr/>
        </p:nvPicPr>
        <p:blipFill rotWithShape="1">
          <a:blip r:embed="rId2">
            <a:alphaModFix/>
          </a:blip>
          <a:srcRect l="5742" t="75046" r="6485" b="13954"/>
          <a:stretch/>
        </p:blipFill>
        <p:spPr>
          <a:xfrm>
            <a:off x="8124669" y="6484108"/>
            <a:ext cx="3540279" cy="252000"/>
          </a:xfrm>
          <a:prstGeom prst="rect">
            <a:avLst/>
          </a:prstGeom>
          <a:noFill/>
          <a:ln>
            <a:noFill/>
          </a:ln>
        </p:spPr>
      </p:pic>
      <p:sp>
        <p:nvSpPr>
          <p:cNvPr id="50" name="Google Shape;50;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1"/>
        <p:cNvGrpSpPr/>
        <p:nvPr/>
      </p:nvGrpSpPr>
      <p:grpSpPr>
        <a:xfrm>
          <a:off x="0" y="0"/>
          <a:ext cx="0" cy="0"/>
          <a:chOff x="0" y="0"/>
          <a:chExt cx="0" cy="0"/>
        </a:xfrm>
      </p:grpSpPr>
      <p:sp>
        <p:nvSpPr>
          <p:cNvPr id="52" name="Google Shape;52;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5" name="Google Shape;55;p31"/>
          <p:cNvPicPr preferRelativeResize="0"/>
          <p:nvPr/>
        </p:nvPicPr>
        <p:blipFill rotWithShape="1">
          <a:blip r:embed="rId2">
            <a:alphaModFix/>
          </a:blip>
          <a:srcRect l="5742" t="75046" r="6485" b="13954"/>
          <a:stretch/>
        </p:blipFill>
        <p:spPr>
          <a:xfrm>
            <a:off x="8124669" y="6484108"/>
            <a:ext cx="3540279" cy="252000"/>
          </a:xfrm>
          <a:prstGeom prst="rect">
            <a:avLst/>
          </a:prstGeom>
          <a:noFill/>
          <a:ln>
            <a:noFill/>
          </a:ln>
        </p:spPr>
      </p:pic>
      <p:sp>
        <p:nvSpPr>
          <p:cNvPr id="56" name="Google Shape;56;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7" name="Google Shape;57;p31"/>
          <p:cNvGrpSpPr/>
          <p:nvPr/>
        </p:nvGrpSpPr>
        <p:grpSpPr>
          <a:xfrm>
            <a:off x="482255" y="3109382"/>
            <a:ext cx="6917577" cy="2914086"/>
            <a:chOff x="1202708" y="6807724"/>
            <a:chExt cx="6270636" cy="2641557"/>
          </a:xfrm>
        </p:grpSpPr>
        <p:grpSp>
          <p:nvGrpSpPr>
            <p:cNvPr id="58" name="Google Shape;58;p31"/>
            <p:cNvGrpSpPr/>
            <p:nvPr/>
          </p:nvGrpSpPr>
          <p:grpSpPr>
            <a:xfrm>
              <a:off x="2348838" y="6807724"/>
              <a:ext cx="1249545" cy="2223620"/>
              <a:chOff x="2348838" y="6807724"/>
              <a:chExt cx="1249545" cy="2223620"/>
            </a:xfrm>
          </p:grpSpPr>
          <p:sp>
            <p:nvSpPr>
              <p:cNvPr id="59" name="Google Shape;59;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3" name="Google Shape;63;p31"/>
              <p:cNvGrpSpPr/>
              <p:nvPr/>
            </p:nvGrpSpPr>
            <p:grpSpPr>
              <a:xfrm>
                <a:off x="2483956" y="6807724"/>
                <a:ext cx="738321" cy="802017"/>
                <a:chOff x="2483956" y="6807724"/>
                <a:chExt cx="738321" cy="802017"/>
              </a:xfrm>
            </p:grpSpPr>
            <p:sp>
              <p:nvSpPr>
                <p:cNvPr id="64" name="Google Shape;64;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7" name="Google Shape;67;p31"/>
            <p:cNvGrpSpPr/>
            <p:nvPr/>
          </p:nvGrpSpPr>
          <p:grpSpPr>
            <a:xfrm>
              <a:off x="1202708" y="6848940"/>
              <a:ext cx="6270636" cy="2600341"/>
              <a:chOff x="1202708" y="6848940"/>
              <a:chExt cx="6270636" cy="2600341"/>
            </a:xfrm>
          </p:grpSpPr>
          <p:sp>
            <p:nvSpPr>
              <p:cNvPr id="68" name="Google Shape;6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0" name="Google Shape;70;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71"/>
        <p:cNvGrpSpPr/>
        <p:nvPr/>
      </p:nvGrpSpPr>
      <p:grpSpPr>
        <a:xfrm>
          <a:off x="0" y="0"/>
          <a:ext cx="0" cy="0"/>
          <a:chOff x="0" y="0"/>
          <a:chExt cx="0" cy="0"/>
        </a:xfrm>
      </p:grpSpPr>
      <p:sp>
        <p:nvSpPr>
          <p:cNvPr id="72" name="Google Shape;72;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2"/>
          <p:cNvSpPr>
            <a:spLocks noGrp="1"/>
          </p:cNvSpPr>
          <p:nvPr>
            <p:ph type="pic" idx="4"/>
          </p:nvPr>
        </p:nvSpPr>
        <p:spPr>
          <a:xfrm>
            <a:off x="7559" y="188180"/>
            <a:ext cx="3354094" cy="5923858"/>
          </a:xfrm>
          <a:prstGeom prst="rect">
            <a:avLst/>
          </a:prstGeom>
          <a:solidFill>
            <a:srgbClr val="D8D8D8"/>
          </a:solidFill>
          <a:ln>
            <a:noFill/>
          </a:ln>
        </p:spPr>
      </p:sp>
      <p:grpSp>
        <p:nvGrpSpPr>
          <p:cNvPr id="77" name="Google Shape;77;p32"/>
          <p:cNvGrpSpPr/>
          <p:nvPr/>
        </p:nvGrpSpPr>
        <p:grpSpPr>
          <a:xfrm>
            <a:off x="4054161" y="721803"/>
            <a:ext cx="7547911" cy="1674487"/>
            <a:chOff x="4061909" y="1565906"/>
            <a:chExt cx="7547911" cy="1882781"/>
          </a:xfrm>
        </p:grpSpPr>
        <p:cxnSp>
          <p:nvCxnSpPr>
            <p:cNvPr id="78" name="Google Shape;78;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79" name="Google Shape;79;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0" name="Google Shape;80;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81" name="Google Shape;81;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2" name="Google Shape;82;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83" name="Google Shape;83;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6" name="Google Shape;86;p32"/>
          <p:cNvGrpSpPr/>
          <p:nvPr/>
        </p:nvGrpSpPr>
        <p:grpSpPr>
          <a:xfrm>
            <a:off x="4054160" y="2644936"/>
            <a:ext cx="7547911" cy="1674487"/>
            <a:chOff x="4061909" y="1565906"/>
            <a:chExt cx="7547911" cy="1882781"/>
          </a:xfrm>
        </p:grpSpPr>
        <p:cxnSp>
          <p:nvCxnSpPr>
            <p:cNvPr id="87" name="Google Shape;87;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8" name="Google Shape;88;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9" name="Google Shape;89;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0" name="Google Shape;90;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1" name="Google Shape;91;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2" name="Google Shape;92;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5" name="Google Shape;95;p32"/>
          <p:cNvGrpSpPr/>
          <p:nvPr/>
        </p:nvGrpSpPr>
        <p:grpSpPr>
          <a:xfrm>
            <a:off x="4069658" y="4508733"/>
            <a:ext cx="7547911" cy="1674487"/>
            <a:chOff x="4061909" y="1565906"/>
            <a:chExt cx="7547911" cy="1882781"/>
          </a:xfrm>
        </p:grpSpPr>
        <p:cxnSp>
          <p:nvCxnSpPr>
            <p:cNvPr id="96" name="Google Shape;96;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7" name="Google Shape;97;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8" name="Google Shape;98;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9" name="Google Shape;99;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0" name="Google Shape;100;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01"/>
        <p:cNvGrpSpPr/>
        <p:nvPr/>
      </p:nvGrpSpPr>
      <p:grpSpPr>
        <a:xfrm>
          <a:off x="0" y="0"/>
          <a:ext cx="0" cy="0"/>
          <a:chOff x="0" y="0"/>
          <a:chExt cx="0" cy="0"/>
        </a:xfrm>
      </p:grpSpPr>
      <p:sp>
        <p:nvSpPr>
          <p:cNvPr id="102" name="Google Shape;102;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3"/>
          <p:cNvSpPr>
            <a:spLocks noGrp="1"/>
          </p:cNvSpPr>
          <p:nvPr>
            <p:ph type="pic" idx="2"/>
          </p:nvPr>
        </p:nvSpPr>
        <p:spPr>
          <a:xfrm>
            <a:off x="6096000" y="1404749"/>
            <a:ext cx="5239644" cy="470441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05"/>
        <p:cNvGrpSpPr/>
        <p:nvPr/>
      </p:nvGrpSpPr>
      <p:grpSpPr>
        <a:xfrm>
          <a:off x="0" y="0"/>
          <a:ext cx="0" cy="0"/>
          <a:chOff x="0" y="0"/>
          <a:chExt cx="0" cy="0"/>
        </a:xfrm>
      </p:grpSpPr>
      <p:sp>
        <p:nvSpPr>
          <p:cNvPr id="106" name="Google Shape;106;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 name="Google Shape;107;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9" name="Google Shape;109;p34"/>
          <p:cNvPicPr preferRelativeResize="0"/>
          <p:nvPr/>
        </p:nvPicPr>
        <p:blipFill rotWithShape="1">
          <a:blip r:embed="rId2">
            <a:alphaModFix/>
          </a:blip>
          <a:srcRect l="-18315" t="15976" r="29196" b="11083"/>
          <a:stretch/>
        </p:blipFill>
        <p:spPr>
          <a:xfrm>
            <a:off x="3752900" y="1247613"/>
            <a:ext cx="8439100" cy="5375657"/>
          </a:xfrm>
          <a:prstGeom prst="rect">
            <a:avLst/>
          </a:prstGeom>
          <a:noFill/>
          <a:ln>
            <a:noFill/>
          </a:ln>
        </p:spPr>
      </p:pic>
      <p:sp>
        <p:nvSpPr>
          <p:cNvPr id="110" name="Google Shape;110;p34"/>
          <p:cNvSpPr>
            <a:spLocks noGrp="1"/>
          </p:cNvSpPr>
          <p:nvPr>
            <p:ph type="pic" idx="3"/>
          </p:nvPr>
        </p:nvSpPr>
        <p:spPr>
          <a:xfrm>
            <a:off x="7061200" y="1420553"/>
            <a:ext cx="5130800" cy="3913188"/>
          </a:xfrm>
          <a:prstGeom prst="rect">
            <a:avLst/>
          </a:prstGeom>
          <a:solidFill>
            <a:srgbClr val="D8D8D8"/>
          </a:solidFill>
          <a:ln>
            <a:noFill/>
          </a:ln>
        </p:spPr>
      </p:sp>
      <p:sp>
        <p:nvSpPr>
          <p:cNvPr id="111" name="Google Shape;111;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12"/>
        <p:cNvGrpSpPr/>
        <p:nvPr/>
      </p:nvGrpSpPr>
      <p:grpSpPr>
        <a:xfrm>
          <a:off x="0" y="0"/>
          <a:ext cx="0" cy="0"/>
          <a:chOff x="0" y="0"/>
          <a:chExt cx="0" cy="0"/>
        </a:xfrm>
      </p:grpSpPr>
      <p:sp>
        <p:nvSpPr>
          <p:cNvPr id="113" name="Google Shape;113;p35"/>
          <p:cNvSpPr/>
          <p:nvPr/>
        </p:nvSpPr>
        <p:spPr>
          <a:xfrm>
            <a:off x="511443" y="453836"/>
            <a:ext cx="9895090" cy="5655338"/>
          </a:xfrm>
          <a:custGeom>
            <a:avLst/>
            <a:gdLst/>
            <a:ahLst/>
            <a:cxnLst/>
            <a:rect l="l" t="t" r="r" b="b"/>
            <a:pathLst>
              <a:path w="9895090" h="5655338" extrusionOk="0">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4" name="Google Shape;114;p35" descr="iPhone6_mockup_front_white.png"/>
          <p:cNvPicPr preferRelativeResize="0"/>
          <p:nvPr/>
        </p:nvPicPr>
        <p:blipFill rotWithShape="1">
          <a:blip r:embed="rId2">
            <a:alphaModFix/>
          </a:blip>
          <a:srcRect/>
          <a:stretch/>
        </p:blipFill>
        <p:spPr>
          <a:xfrm>
            <a:off x="8097746" y="226918"/>
            <a:ext cx="4094254" cy="6404164"/>
          </a:xfrm>
          <a:prstGeom prst="rect">
            <a:avLst/>
          </a:prstGeom>
          <a:noFill/>
          <a:ln>
            <a:noFill/>
          </a:ln>
        </p:spPr>
      </p:pic>
      <p:sp>
        <p:nvSpPr>
          <p:cNvPr id="115" name="Google Shape;115;p35"/>
          <p:cNvSpPr>
            <a:spLocks noGrp="1"/>
          </p:cNvSpPr>
          <p:nvPr>
            <p:ph type="pic" idx="2"/>
          </p:nvPr>
        </p:nvSpPr>
        <p:spPr>
          <a:xfrm>
            <a:off x="8912202" y="1246695"/>
            <a:ext cx="2444127" cy="4336988"/>
          </a:xfrm>
          <a:prstGeom prst="rect">
            <a:avLst/>
          </a:prstGeom>
          <a:solidFill>
            <a:srgbClr val="D8D8D8"/>
          </a:solidFill>
          <a:ln>
            <a:noFill/>
          </a:ln>
        </p:spPr>
      </p:sp>
      <p:sp>
        <p:nvSpPr>
          <p:cNvPr id="116" name="Google Shape;116;p35"/>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35"/>
          <p:cNvSpPr txBox="1">
            <a:spLocks noGrp="1"/>
          </p:cNvSpPr>
          <p:nvPr>
            <p:ph type="body" idx="3"/>
          </p:nvPr>
        </p:nvSpPr>
        <p:spPr>
          <a:xfrm>
            <a:off x="835671" y="1104338"/>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5"/>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20"/>
        <p:cNvGrpSpPr/>
        <p:nvPr/>
      </p:nvGrpSpPr>
      <p:grpSpPr>
        <a:xfrm>
          <a:off x="0" y="0"/>
          <a:ext cx="0" cy="0"/>
          <a:chOff x="0" y="0"/>
          <a:chExt cx="0" cy="0"/>
        </a:xfrm>
      </p:grpSpPr>
      <p:sp>
        <p:nvSpPr>
          <p:cNvPr id="121" name="Google Shape;121;p36"/>
          <p:cNvSpPr/>
          <p:nvPr/>
        </p:nvSpPr>
        <p:spPr>
          <a:xfrm>
            <a:off x="-1014" y="637821"/>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36"/>
          <p:cNvSpPr>
            <a:spLocks noGrp="1"/>
          </p:cNvSpPr>
          <p:nvPr>
            <p:ph type="pic" idx="2"/>
          </p:nvPr>
        </p:nvSpPr>
        <p:spPr>
          <a:xfrm>
            <a:off x="320540" y="335338"/>
            <a:ext cx="11578483" cy="6146707"/>
          </a:xfrm>
          <a:prstGeom prst="rect">
            <a:avLst/>
          </a:prstGeom>
          <a:solidFill>
            <a:srgbClr val="D8D8D8"/>
          </a:solidFill>
          <a:ln>
            <a:noFill/>
          </a:ln>
        </p:spPr>
      </p:sp>
      <p:sp>
        <p:nvSpPr>
          <p:cNvPr id="123" name="Google Shape;123;p36"/>
          <p:cNvSpPr txBox="1">
            <a:spLocks noGrp="1"/>
          </p:cNvSpPr>
          <p:nvPr>
            <p:ph type="body" idx="1"/>
          </p:nvPr>
        </p:nvSpPr>
        <p:spPr>
          <a:xfrm>
            <a:off x="427670" y="150460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20">
            <a:alphaModFix/>
          </a:blip>
          <a:srcRect l="5742" t="75046" r="6485" b="13954"/>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online.ucpress.edu/elementa/article/10/1/00090/185041/Human-and-social-values-in-agroecologyA-review"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urgenci.net/wp-content/uploads/2016/05/Overview-of-Community-Supported-Agriculture-in-Europe.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nyeleni.org/en/category/newsletters-nyeleni-in-english/newsletter-no-13-food-sovereignty/"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nyeleni.org/DOWNLOADS/Nyelni_EN.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xfarm.m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eu-dare.com/good-practice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online.ucpress.edu/elementa/article/10/1/00090/185041/Human-and-social-values-in-agroecologyA-revie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fao.org/agroecology/overview/agroecology-and-the-sustainable-development-goals/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Dopad agroekologie na komunitu </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 4</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rotWithShape="1">
          <a:blip r:embed="rId3"/>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1"/>
          <p:cNvSpPr txBox="1">
            <a:spLocks noGrp="1"/>
          </p:cNvSpPr>
          <p:nvPr>
            <p:ph type="body" idx="1"/>
          </p:nvPr>
        </p:nvSpPr>
        <p:spPr>
          <a:xfrm>
            <a:off x="5825258" y="1807841"/>
            <a:ext cx="6010500" cy="30663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0"/>
              </a:spcAft>
              <a:buSzPts val="4800"/>
              <a:buNone/>
            </a:pPr>
            <a:endParaRPr sz="1200" dirty="0">
              <a:solidFill>
                <a:srgbClr val="0D0D0D"/>
              </a:solidFill>
            </a:endParaRPr>
          </a:p>
          <a:p>
            <a:pPr marL="0" lvl="0" indent="0" algn="l" rtl="0">
              <a:lnSpc>
                <a:spcPct val="115000"/>
              </a:lnSpc>
              <a:spcBef>
                <a:spcPts val="1500"/>
              </a:spcBef>
              <a:spcAft>
                <a:spcPts val="1500"/>
              </a:spcAft>
              <a:buSzPts val="4800"/>
              <a:buNone/>
            </a:pPr>
            <a:r>
              <a:rPr lang="en-US" sz="4700" b="1" dirty="0">
                <a:solidFill>
                  <a:srgbClr val="0D0D0D"/>
                </a:solidFill>
              </a:rPr>
              <a:t>Dopady na životní prostředí a potravinová suverenita</a:t>
            </a:r>
            <a:endParaRPr sz="4700" dirty="0">
              <a:solidFill>
                <a:srgbClr val="0D0D0D"/>
              </a:solidFill>
            </a:endParaRPr>
          </a:p>
        </p:txBody>
      </p:sp>
      <p:sp>
        <p:nvSpPr>
          <p:cNvPr id="338" name="Google Shape;338;p1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2"/>
          <p:cNvSpPr txBox="1">
            <a:spLocks noGrp="1"/>
          </p:cNvSpPr>
          <p:nvPr>
            <p:ph type="body" idx="1"/>
          </p:nvPr>
        </p:nvSpPr>
        <p:spPr>
          <a:xfrm>
            <a:off x="797446" y="1393475"/>
            <a:ext cx="7698000" cy="3528000"/>
          </a:xfrm>
          <a:prstGeom prst="rect">
            <a:avLst/>
          </a:prstGeom>
          <a:noFill/>
          <a:ln>
            <a:noFill/>
          </a:ln>
        </p:spPr>
        <p:txBody>
          <a:bodyPr spcFirstLastPara="1" wrap="square" lIns="91425" tIns="45700" rIns="91425" bIns="45700" anchor="t" anchorCtr="0">
            <a:noAutofit/>
          </a:bodyPr>
          <a:lstStyle/>
          <a:p>
            <a:pPr marL="228600" lvl="0" indent="-228600" rtl="0">
              <a:lnSpc>
                <a:spcPct val="90000"/>
              </a:lnSpc>
              <a:spcBef>
                <a:spcPts val="0"/>
              </a:spcBef>
              <a:spcAft>
                <a:spcPts val="0"/>
              </a:spcAft>
              <a:buClr>
                <a:srgbClr val="000000"/>
              </a:buClr>
              <a:buSzPts val="2400"/>
              <a:buNone/>
            </a:pPr>
            <a:r>
              <a:rPr lang="en-US" sz="2200" dirty="0"/>
              <a:t>Potravinová suverenita představuje sociální hnutí, jehož </a:t>
            </a:r>
            <a:r>
              <a:rPr lang="en-US" sz="2200" dirty="0" err="1"/>
              <a:t>cílem</a:t>
            </a:r>
            <a:r>
              <a:rPr lang="en-US" sz="2200" dirty="0"/>
              <a:t> je</a:t>
            </a:r>
            <a:r>
              <a:rPr lang="cs-CZ" sz="2200" dirty="0"/>
              <a:t> </a:t>
            </a:r>
            <a:r>
              <a:rPr lang="en-US" sz="2200" dirty="0" err="1"/>
              <a:t>posílit</a:t>
            </a:r>
            <a:r>
              <a:rPr lang="en-US" sz="2200" dirty="0"/>
              <a:t> postavení lidí a které nabízí alternativu k neoliberální vizi světa ovládaného zbožím a trhy. Tento koncept je procesem, který lze přizpůsobit specifikům lidí a míst. </a:t>
            </a:r>
            <a:r>
              <a:rPr lang="cs-CZ" sz="2000" b="1" i="1" dirty="0">
                <a:hlinkClick r:id="rId3"/>
              </a:rPr>
              <a:t>(Z</a:t>
            </a:r>
            <a:r>
              <a:rPr lang="en-IE" sz="2000" b="1" i="1" dirty="0" err="1">
                <a:hlinkClick r:id="rId3"/>
              </a:rPr>
              <a:t>droj</a:t>
            </a:r>
            <a:r>
              <a:rPr lang="cs-CZ" sz="2000" b="1" i="1" dirty="0">
                <a:hlinkClick r:id="rId3"/>
              </a:rPr>
              <a:t>)</a:t>
            </a:r>
            <a:endParaRPr sz="2000" b="1" i="1" dirty="0"/>
          </a:p>
          <a:p>
            <a:pPr marL="228600" lvl="0" indent="-228600" algn="just" rtl="0">
              <a:lnSpc>
                <a:spcPct val="90000"/>
              </a:lnSpc>
              <a:spcBef>
                <a:spcPts val="0"/>
              </a:spcBef>
              <a:spcAft>
                <a:spcPts val="0"/>
              </a:spcAft>
              <a:buClr>
                <a:srgbClr val="000000"/>
              </a:buClr>
              <a:buSzPts val="2400"/>
              <a:buNone/>
            </a:pPr>
            <a:endParaRPr lang="cs-CZ" sz="2200" dirty="0"/>
          </a:p>
          <a:p>
            <a:pPr marL="228600" lvl="0" indent="-228600" rtl="0">
              <a:lnSpc>
                <a:spcPct val="90000"/>
              </a:lnSpc>
              <a:spcBef>
                <a:spcPts val="0"/>
              </a:spcBef>
              <a:spcAft>
                <a:spcPts val="0"/>
              </a:spcAft>
              <a:buClr>
                <a:srgbClr val="000000"/>
              </a:buClr>
              <a:buSzPts val="2400"/>
              <a:buNone/>
            </a:pPr>
            <a:r>
              <a:rPr lang="en-US" sz="2200" dirty="0" err="1"/>
              <a:t>Potravinová</a:t>
            </a:r>
            <a:r>
              <a:rPr lang="en-US" sz="2200" dirty="0"/>
              <a:t> </a:t>
            </a:r>
            <a:r>
              <a:rPr lang="en-US" sz="2200" dirty="0" err="1"/>
              <a:t>suverenita</a:t>
            </a:r>
            <a:r>
              <a:rPr lang="en-US" sz="2200" dirty="0"/>
              <a:t> </a:t>
            </a:r>
            <a:r>
              <a:rPr lang="cs-CZ" sz="2200" dirty="0"/>
              <a:t>staví </a:t>
            </a:r>
            <a:r>
              <a:rPr lang="en-US" sz="2200" dirty="0" err="1"/>
              <a:t>solidaritu</a:t>
            </a:r>
            <a:r>
              <a:rPr lang="en-US" sz="2200" dirty="0"/>
              <a:t> </a:t>
            </a:r>
            <a:r>
              <a:rPr lang="cs-CZ" sz="2200" dirty="0"/>
              <a:t>před </a:t>
            </a:r>
            <a:r>
              <a:rPr lang="en-US" sz="2200" dirty="0" err="1"/>
              <a:t>konkurenci</a:t>
            </a:r>
            <a:r>
              <a:rPr lang="en-US" sz="2200" dirty="0"/>
              <a:t> a usiluje o vybudování spravedlivějšího a inkluzivnějšího světa. Tento termín zavedlo v roce 1996 celosvětové hnutí zemědělců La Via </a:t>
            </a:r>
            <a:r>
              <a:rPr lang="en-US" sz="2200" dirty="0" err="1"/>
              <a:t>Campesina, </a:t>
            </a:r>
            <a:r>
              <a:rPr lang="en-US" sz="2200" dirty="0"/>
              <a:t>aby popsalo vizi spravedlivější a udržitelnější potravinové budoucnosti. Podle La Via </a:t>
            </a:r>
            <a:r>
              <a:rPr lang="en-US" sz="2200" dirty="0" err="1"/>
              <a:t>Campesina</a:t>
            </a:r>
            <a:r>
              <a:rPr lang="cs-CZ" sz="2200" dirty="0"/>
              <a:t>,</a:t>
            </a:r>
            <a:r>
              <a:rPr lang="en-US" sz="2200" dirty="0"/>
              <a:t> </a:t>
            </a:r>
            <a:r>
              <a:rPr lang="en-US" sz="2200" b="1" dirty="0"/>
              <a:t>potravinová suverenita znamená právo lidí na zdravé a kulturně vhodné potraviny, které jsou vyráběny ekologicky udržitelným způsobem, a právo definovat své vlastní potravinové a zemědělské systémy</a:t>
            </a:r>
            <a:r>
              <a:rPr lang="en-US" sz="1500" b="1" dirty="0"/>
              <a:t>. </a:t>
            </a:r>
            <a:r>
              <a:rPr lang="cs-CZ" sz="2000" b="1" i="1" dirty="0">
                <a:hlinkClick r:id="rId4"/>
              </a:rPr>
              <a:t>(Z</a:t>
            </a:r>
            <a:r>
              <a:rPr lang="en-US" sz="2000" b="1" i="1" dirty="0" err="1">
                <a:hlinkClick r:id="rId4"/>
              </a:rPr>
              <a:t>droj</a:t>
            </a:r>
            <a:r>
              <a:rPr lang="cs-CZ" sz="2000" b="1" i="1" dirty="0">
                <a:hlinkClick r:id="rId4"/>
              </a:rPr>
              <a:t>)</a:t>
            </a:r>
            <a:r>
              <a:rPr lang="en-US" sz="2000" b="1" i="1" dirty="0">
                <a:hlinkClick r:id="rId4"/>
              </a:rPr>
              <a:t> </a:t>
            </a:r>
            <a:endParaRPr sz="2000" b="1" i="1" dirty="0"/>
          </a:p>
          <a:p>
            <a:pPr marL="228600" lvl="0" indent="-228600" algn="l" rtl="0">
              <a:lnSpc>
                <a:spcPct val="90000"/>
              </a:lnSpc>
              <a:spcBef>
                <a:spcPts val="1000"/>
              </a:spcBef>
              <a:spcAft>
                <a:spcPts val="0"/>
              </a:spcAft>
              <a:buClr>
                <a:srgbClr val="000000"/>
              </a:buClr>
              <a:buSzPts val="2400"/>
              <a:buNone/>
            </a:pPr>
            <a:endParaRPr sz="2200" dirty="0"/>
          </a:p>
        </p:txBody>
      </p:sp>
      <p:sp>
        <p:nvSpPr>
          <p:cNvPr id="344" name="Google Shape;344;p12"/>
          <p:cNvSpPr txBox="1">
            <a:spLocks noGrp="1"/>
          </p:cNvSpPr>
          <p:nvPr>
            <p:ph type="body" idx="3"/>
          </p:nvPr>
        </p:nvSpPr>
        <p:spPr>
          <a:xfrm>
            <a:off x="797446" y="569463"/>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3600"/>
              <a:buNone/>
            </a:pPr>
            <a:r>
              <a:rPr lang="en-US" b="1" dirty="0" err="1"/>
              <a:t>Potravinová</a:t>
            </a:r>
            <a:r>
              <a:rPr lang="en-US" b="1" dirty="0"/>
              <a:t> </a:t>
            </a:r>
            <a:r>
              <a:rPr lang="en-US" b="1" dirty="0" err="1"/>
              <a:t>suverenita</a:t>
            </a:r>
            <a:r>
              <a:rPr lang="en-US" b="1" dirty="0"/>
              <a:t> </a:t>
            </a:r>
            <a:endParaRPr b="1" dirty="0"/>
          </a:p>
          <a:p>
            <a:pPr marL="0" lvl="0" indent="0" algn="l" rtl="0">
              <a:lnSpc>
                <a:spcPct val="90000"/>
              </a:lnSpc>
              <a:spcBef>
                <a:spcPts val="1000"/>
              </a:spcBef>
              <a:spcAft>
                <a:spcPts val="0"/>
              </a:spcAft>
              <a:buClr>
                <a:srgbClr val="000000"/>
              </a:buClr>
              <a:buSzPts val="3600"/>
              <a:buNone/>
            </a:pPr>
            <a:endParaRPr sz="2000" dirty="0"/>
          </a:p>
        </p:txBody>
      </p:sp>
      <p:pic>
        <p:nvPicPr>
          <p:cNvPr id="345" name="Google Shape;345;p12"/>
          <p:cNvPicPr preferRelativeResize="0">
            <a:picLocks noGrp="1"/>
          </p:cNvPicPr>
          <p:nvPr>
            <p:ph type="pic" idx="2"/>
          </p:nvPr>
        </p:nvPicPr>
        <p:blipFill rotWithShape="1">
          <a:blip r:embed="rId5">
            <a:alphaModFix/>
          </a:blip>
          <a:srcRect l="31204" r="31203"/>
          <a:stretch/>
        </p:blipFill>
        <p:spPr>
          <a:xfrm>
            <a:off x="8912202" y="1246695"/>
            <a:ext cx="2444127" cy="4336988"/>
          </a:xfrm>
          <a:prstGeom prst="rect">
            <a:avLst/>
          </a:prstGeom>
          <a:solidFill>
            <a:srgbClr val="D8D8D8"/>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a8705490bb_0_0"/>
          <p:cNvSpPr txBox="1">
            <a:spLocks noGrp="1"/>
          </p:cNvSpPr>
          <p:nvPr>
            <p:ph type="body" idx="1"/>
          </p:nvPr>
        </p:nvSpPr>
        <p:spPr>
          <a:xfrm>
            <a:off x="569932" y="946475"/>
            <a:ext cx="5720319" cy="47727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SzPct val="121363"/>
              <a:buNone/>
            </a:pPr>
            <a:r>
              <a:rPr lang="en-US" sz="2000" i="0" dirty="0"/>
              <a:t>Potravinová suverenita se od potravinové bezpečnosti liší jak přístupem, tak politikou. Potravinová bezpečnost nerozlišuje, odkud potraviny pocházejí, ani za jakých podmínek jsou vyráběny a distribuovány. Národní cíle v oblasti potravinové bezpečnosti jsou často naplňovány tím, že potraviny jsou vyráběny za podmínek, které ničí životní prostředí a jsou vykořisťovány, a jsou podporovány dotacemi a politikami, které ničí místní výrobce potravin, ale přinášejí prospěch zemědělským korporacím. </a:t>
            </a:r>
            <a:r>
              <a:rPr lang="en-US" sz="1950" b="1" i="0" dirty="0"/>
              <a:t>Potravinová suverenita </a:t>
            </a:r>
            <a:r>
              <a:rPr lang="en-US" sz="1950" b="1" i="0" dirty="0" err="1"/>
              <a:t>klade důraz na </a:t>
            </a:r>
            <a:r>
              <a:rPr lang="en-US" sz="1950" b="1" i="0" dirty="0"/>
              <a:t>ekologicky vhodnou produkci, distribuci a spotřebu, sociálně-ekonomickou spravedlnost a místní potravinové systémy jako způsoby řešení hladu a chudoby a zajištění udržitelného potravinového zabezpečení pro všechny lidi.</a:t>
            </a:r>
            <a:endParaRPr sz="1950" b="1" dirty="0"/>
          </a:p>
        </p:txBody>
      </p:sp>
      <p:sp>
        <p:nvSpPr>
          <p:cNvPr id="351" name="Google Shape;351;g2a8705490bb_0_0"/>
          <p:cNvSpPr txBox="1"/>
          <p:nvPr/>
        </p:nvSpPr>
        <p:spPr>
          <a:xfrm>
            <a:off x="1868430" y="6111787"/>
            <a:ext cx="3637020" cy="5058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Arial"/>
              <a:buNone/>
            </a:pPr>
            <a:r>
              <a:rPr lang="en-US" sz="2200" b="1" i="0" u="sng" strike="noStrike" cap="none" dirty="0">
                <a:solidFill>
                  <a:schemeClr val="hlink"/>
                </a:solidFill>
                <a:latin typeface="Calibri"/>
                <a:ea typeface="Calibri"/>
                <a:cs typeface="Calibri"/>
                <a:sym typeface="Calibri"/>
                <a:hlinkClick r:id="rId3"/>
              </a:rPr>
              <a:t>Zdroj:  </a:t>
            </a:r>
            <a:r>
              <a:rPr lang="en-US" sz="2200" b="1" i="0" u="sng" strike="noStrike" cap="none" dirty="0" err="1">
                <a:solidFill>
                  <a:schemeClr val="hlink"/>
                </a:solidFill>
                <a:latin typeface="Calibri"/>
                <a:ea typeface="Calibri"/>
                <a:cs typeface="Calibri"/>
                <a:sym typeface="Calibri"/>
                <a:hlinkClick r:id="rId3"/>
              </a:rPr>
              <a:t>Nyéléni </a:t>
            </a:r>
            <a:r>
              <a:rPr lang="en-US" sz="2200" b="1" i="0" u="sng" strike="noStrike" cap="none" dirty="0">
                <a:solidFill>
                  <a:schemeClr val="hlink"/>
                </a:solidFill>
                <a:latin typeface="Calibri"/>
                <a:ea typeface="Calibri"/>
                <a:cs typeface="Calibri"/>
                <a:sym typeface="Calibri"/>
                <a:hlinkClick r:id="rId3"/>
              </a:rPr>
              <a:t>Newsletter č. 13 </a:t>
            </a:r>
            <a:r>
              <a:rPr lang="en-US" sz="2200" b="1" u="sng" dirty="0">
                <a:solidFill>
                  <a:schemeClr val="hlink"/>
                </a:solidFill>
                <a:latin typeface="Calibri"/>
                <a:ea typeface="Calibri"/>
                <a:cs typeface="Calibri"/>
                <a:sym typeface="Calibri"/>
                <a:hlinkClick r:id="rId3"/>
              </a:rPr>
              <a:t>[2]</a:t>
            </a:r>
            <a:endParaRPr sz="1400" b="0" i="0" u="none" strike="noStrike" cap="none" dirty="0">
              <a:solidFill>
                <a:srgbClr val="000000"/>
              </a:solidFill>
              <a:latin typeface="Arial"/>
              <a:ea typeface="Arial"/>
              <a:cs typeface="Arial"/>
              <a:sym typeface="Arial"/>
            </a:endParaRPr>
          </a:p>
        </p:txBody>
      </p:sp>
      <p:pic>
        <p:nvPicPr>
          <p:cNvPr id="352" name="Google Shape;352;g2a8705490bb_0_0"/>
          <p:cNvPicPr preferRelativeResize="0">
            <a:picLocks noGrp="1"/>
          </p:cNvPicPr>
          <p:nvPr>
            <p:ph type="pic" idx="2"/>
          </p:nvPr>
        </p:nvPicPr>
        <p:blipFill rotWithShape="1">
          <a:blip r:embed="rId4">
            <a:alphaModFix/>
          </a:blip>
          <a:srcRect l="12897" r="12897"/>
          <a:stretch/>
        </p:blipFill>
        <p:spPr>
          <a:xfrm>
            <a:off x="6410850" y="1185125"/>
            <a:ext cx="5315700" cy="4772701"/>
          </a:xfrm>
          <a:prstGeom prst="rect">
            <a:avLst/>
          </a:prstGeom>
          <a:solidFill>
            <a:srgbClr val="D8D8D8"/>
          </a:solidFill>
          <a:ln>
            <a:noFill/>
          </a:ln>
        </p:spPr>
      </p:pic>
      <p:grpSp>
        <p:nvGrpSpPr>
          <p:cNvPr id="353" name="Google Shape;353;g2a8705490bb_0_0"/>
          <p:cNvGrpSpPr/>
          <p:nvPr/>
        </p:nvGrpSpPr>
        <p:grpSpPr>
          <a:xfrm>
            <a:off x="6166785" y="267083"/>
            <a:ext cx="1488446" cy="1083613"/>
            <a:chOff x="3400450" y="986392"/>
            <a:chExt cx="1488446" cy="1083613"/>
          </a:xfrm>
        </p:grpSpPr>
        <p:sp>
          <p:nvSpPr>
            <p:cNvPr id="354" name="Google Shape;354;g2a8705490bb_0_0"/>
            <p:cNvSpPr/>
            <p:nvPr/>
          </p:nvSpPr>
          <p:spPr>
            <a:xfrm>
              <a:off x="3400450" y="986392"/>
              <a:ext cx="1367848" cy="997515"/>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 name="Google Shape;355;g2a8705490bb_0_0"/>
            <p:cNvSpPr/>
            <p:nvPr/>
          </p:nvSpPr>
          <p:spPr>
            <a:xfrm>
              <a:off x="3400450" y="986392"/>
              <a:ext cx="1488446" cy="1083613"/>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56" name="Google Shape;356;g2a8705490bb_0_0"/>
          <p:cNvGrpSpPr/>
          <p:nvPr/>
        </p:nvGrpSpPr>
        <p:grpSpPr>
          <a:xfrm rot="3730713">
            <a:off x="236886" y="5530032"/>
            <a:ext cx="893505" cy="1163507"/>
            <a:chOff x="7602444" y="4967675"/>
            <a:chExt cx="483620" cy="592374"/>
          </a:xfrm>
        </p:grpSpPr>
        <p:grpSp>
          <p:nvGrpSpPr>
            <p:cNvPr id="357" name="Google Shape;357;g2a8705490bb_0_0"/>
            <p:cNvGrpSpPr/>
            <p:nvPr/>
          </p:nvGrpSpPr>
          <p:grpSpPr>
            <a:xfrm>
              <a:off x="7618661" y="4967675"/>
              <a:ext cx="467403" cy="507609"/>
              <a:chOff x="2251964" y="3590497"/>
              <a:chExt cx="467403" cy="507609"/>
            </a:xfrm>
          </p:grpSpPr>
          <p:sp>
            <p:nvSpPr>
              <p:cNvPr id="358" name="Google Shape;358;g2a8705490bb_0_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 name="Google Shape;359;g2a8705490bb_0_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 name="Google Shape;360;g2a8705490bb_0_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61" name="Google Shape;361;g2a8705490bb_0_0"/>
            <p:cNvGrpSpPr/>
            <p:nvPr/>
          </p:nvGrpSpPr>
          <p:grpSpPr>
            <a:xfrm>
              <a:off x="7602444" y="4993761"/>
              <a:ext cx="421973" cy="566288"/>
              <a:chOff x="2235747" y="3616583"/>
              <a:chExt cx="421973" cy="566288"/>
            </a:xfrm>
          </p:grpSpPr>
          <p:sp>
            <p:nvSpPr>
              <p:cNvPr id="362" name="Google Shape;362;g2a8705490bb_0_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 name="Google Shape;363;g2a8705490bb_0_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grpSp>
      <p:sp>
        <p:nvSpPr>
          <p:cNvPr id="3" name="TextBox 2">
            <a:extLst>
              <a:ext uri="{FF2B5EF4-FFF2-40B4-BE49-F238E27FC236}">
                <a16:creationId xmlns:a16="http://schemas.microsoft.com/office/drawing/2014/main" id="{528F51BC-03F5-2F3C-75C1-58B8E2823AD1}"/>
              </a:ext>
            </a:extLst>
          </p:cNvPr>
          <p:cNvSpPr txBox="1"/>
          <p:nvPr/>
        </p:nvSpPr>
        <p:spPr>
          <a:xfrm>
            <a:off x="7129824" y="2379681"/>
            <a:ext cx="4043001" cy="2549159"/>
          </a:xfrm>
          <a:prstGeom prst="rect">
            <a:avLst/>
          </a:prstGeom>
          <a:solidFill>
            <a:srgbClr val="9FDADF"/>
          </a:solidFill>
        </p:spPr>
        <p:txBody>
          <a:bodyPr wrap="square">
            <a:spAutoFit/>
          </a:bodyPr>
          <a:lstStyle/>
          <a:p>
            <a:pPr marL="0" lvl="0" indent="0" algn="ctr" rtl="0">
              <a:lnSpc>
                <a:spcPct val="115000"/>
              </a:lnSpc>
              <a:spcBef>
                <a:spcPts val="0"/>
              </a:spcBef>
              <a:spcAft>
                <a:spcPts val="0"/>
              </a:spcAft>
              <a:buSzPct val="130460"/>
              <a:buNone/>
            </a:pPr>
            <a:r>
              <a:rPr lang="en-US" sz="2000" b="1" dirty="0">
                <a:latin typeface="Calibri" panose="020F0502020204030204" pitchFamily="34" charset="0"/>
                <a:ea typeface="Calibri" panose="020F0502020204030204" pitchFamily="34" charset="0"/>
                <a:cs typeface="Calibri" panose="020F0502020204030204" pitchFamily="34" charset="0"/>
              </a:rPr>
              <a:t>Potravinová suverenita versus potravinová bezpečnost </a:t>
            </a:r>
            <a:r>
              <a:rPr lang="en-US" sz="2000" b="1" i="1" dirty="0">
                <a:latin typeface="Calibri" panose="020F0502020204030204" pitchFamily="34" charset="0"/>
                <a:ea typeface="Calibri" panose="020F0502020204030204" pitchFamily="34" charset="0"/>
                <a:cs typeface="Calibri" panose="020F0502020204030204" pitchFamily="34" charset="0"/>
              </a:rPr>
              <a:t>"POTRAVINOVOU BEZPEČNOST MŮŽETE MÍT I VE VĚZENÍ NEBO V DIKTATÚŘE, ALE NIKDY NEMŮŽETE</a:t>
            </a:r>
          </a:p>
          <a:p>
            <a:pPr marL="0" lvl="0" indent="0" algn="ctr" rtl="0">
              <a:lnSpc>
                <a:spcPct val="115000"/>
              </a:lnSpc>
              <a:spcBef>
                <a:spcPts val="0"/>
              </a:spcBef>
              <a:spcAft>
                <a:spcPts val="0"/>
              </a:spcAft>
              <a:buSzPct val="130460"/>
              <a:buNone/>
            </a:pPr>
            <a:r>
              <a:rPr lang="en-US" sz="2000" b="1" i="1" dirty="0">
                <a:latin typeface="Calibri" panose="020F0502020204030204" pitchFamily="34" charset="0"/>
                <a:ea typeface="Calibri" panose="020F0502020204030204" pitchFamily="34" charset="0"/>
                <a:cs typeface="Calibri" panose="020F0502020204030204" pitchFamily="34" charset="0"/>
              </a:rPr>
              <a:t> MÍT POTRAVINOVOU SVRCHOVANOST"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19"/>
          <p:cNvPicPr preferRelativeResize="0"/>
          <p:nvPr/>
        </p:nvPicPr>
        <p:blipFill rotWithShape="1">
          <a:blip r:embed="rId3">
            <a:alphaModFix/>
          </a:blip>
          <a:srcRect/>
          <a:stretch/>
        </p:blipFill>
        <p:spPr>
          <a:xfrm>
            <a:off x="4726613" y="2139487"/>
            <a:ext cx="2423889" cy="2579024"/>
          </a:xfrm>
          <a:prstGeom prst="rect">
            <a:avLst/>
          </a:prstGeom>
          <a:noFill/>
          <a:ln>
            <a:noFill/>
          </a:ln>
        </p:spPr>
      </p:pic>
      <p:sp>
        <p:nvSpPr>
          <p:cNvPr id="370" name="Google Shape;370;p19"/>
          <p:cNvSpPr txBox="1"/>
          <p:nvPr/>
        </p:nvSpPr>
        <p:spPr>
          <a:xfrm>
            <a:off x="128891" y="778262"/>
            <a:ext cx="33096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9FDADF"/>
              </a:buClr>
              <a:buSzPts val="2800"/>
              <a:buFont typeface="Arial"/>
              <a:buNone/>
            </a:pPr>
            <a:r>
              <a:rPr lang="en-US" sz="2000" b="1" i="0" u="none" strike="noStrike" cap="none" dirty="0" err="1">
                <a:solidFill>
                  <a:srgbClr val="0AA3A4"/>
                </a:solidFill>
                <a:latin typeface="Calibri"/>
                <a:ea typeface="Calibri"/>
                <a:cs typeface="Calibri"/>
                <a:sym typeface="Calibri"/>
              </a:rPr>
              <a:t>Upřednostňování</a:t>
            </a:r>
            <a:r>
              <a:rPr lang="en-US" sz="2000" b="1" i="0" u="none" strike="noStrike" cap="none" dirty="0">
                <a:solidFill>
                  <a:srgbClr val="0AA3A4"/>
                </a:solidFill>
                <a:latin typeface="Calibri"/>
                <a:ea typeface="Calibri"/>
                <a:cs typeface="Calibri"/>
                <a:sym typeface="Calibri"/>
              </a:rPr>
              <a:t> </a:t>
            </a:r>
            <a:r>
              <a:rPr lang="en-US" sz="2000" b="1" i="0" u="none" strike="noStrike" cap="none" dirty="0" err="1">
                <a:solidFill>
                  <a:srgbClr val="0AA3A4"/>
                </a:solidFill>
                <a:latin typeface="Calibri"/>
                <a:ea typeface="Calibri"/>
                <a:cs typeface="Calibri"/>
                <a:sym typeface="Calibri"/>
              </a:rPr>
              <a:t>potravin</a:t>
            </a:r>
            <a:r>
              <a:rPr lang="en-US" sz="2000" b="1" i="0" u="none" strike="noStrike" cap="none" dirty="0">
                <a:solidFill>
                  <a:srgbClr val="0AA3A4"/>
                </a:solidFill>
                <a:latin typeface="Calibri"/>
                <a:ea typeface="Calibri"/>
                <a:cs typeface="Calibri"/>
                <a:sym typeface="Calibri"/>
              </a:rPr>
              <a:t> pro </a:t>
            </a:r>
            <a:r>
              <a:rPr lang="en-US" sz="2000" b="1" i="0" u="none" strike="noStrike" cap="none" dirty="0" err="1">
                <a:solidFill>
                  <a:srgbClr val="0AA3A4"/>
                </a:solidFill>
                <a:latin typeface="Calibri"/>
                <a:ea typeface="Calibri"/>
                <a:cs typeface="Calibri"/>
                <a:sym typeface="Calibri"/>
              </a:rPr>
              <a:t>lidi</a:t>
            </a:r>
            <a:endParaRPr sz="2000" b="1" i="0" u="none" strike="noStrike" cap="none" dirty="0">
              <a:solidFill>
                <a:srgbClr val="0AA3A4"/>
              </a:solidFill>
              <a:latin typeface="Arial"/>
              <a:ea typeface="Arial"/>
              <a:cs typeface="Arial"/>
              <a:sym typeface="Arial"/>
            </a:endParaRPr>
          </a:p>
        </p:txBody>
      </p:sp>
      <p:sp>
        <p:nvSpPr>
          <p:cNvPr id="371" name="Google Shape;371;p19"/>
          <p:cNvSpPr txBox="1"/>
          <p:nvPr/>
        </p:nvSpPr>
        <p:spPr>
          <a:xfrm>
            <a:off x="442200" y="1288431"/>
            <a:ext cx="3309600"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Tato zásada </a:t>
            </a:r>
            <a:r>
              <a:rPr lang="en-US" sz="1500" b="0" i="0" u="none" strike="noStrike" cap="none" dirty="0" err="1">
                <a:solidFill>
                  <a:srgbClr val="000000"/>
                </a:solidFill>
                <a:latin typeface="Calibri"/>
                <a:ea typeface="Calibri"/>
                <a:cs typeface="Calibri"/>
                <a:sym typeface="Calibri"/>
              </a:rPr>
              <a:t>zdůrazňuje </a:t>
            </a:r>
            <a:r>
              <a:rPr lang="en-US" sz="1500" b="0" i="0" u="none" strike="noStrike" cap="none" dirty="0">
                <a:solidFill>
                  <a:srgbClr val="000000"/>
                </a:solidFill>
                <a:latin typeface="Calibri"/>
                <a:ea typeface="Calibri"/>
                <a:cs typeface="Calibri"/>
                <a:sym typeface="Calibri"/>
              </a:rPr>
              <a:t>právo na přiměřené, zdravé a kulturně relevantní potraviny pro všechny. Odmítá pohled na potraviny jako na pouhé zboží a místo toho prosazuje pohled na potraviny jako na základní právo.</a:t>
            </a:r>
            <a:endParaRPr sz="1500" b="0" i="0" u="none" strike="noStrike" cap="none" dirty="0">
              <a:solidFill>
                <a:srgbClr val="000000"/>
              </a:solidFill>
              <a:latin typeface="Arial"/>
              <a:ea typeface="Arial"/>
              <a:cs typeface="Arial"/>
              <a:sym typeface="Arial"/>
            </a:endParaRPr>
          </a:p>
        </p:txBody>
      </p:sp>
      <p:sp>
        <p:nvSpPr>
          <p:cNvPr id="372" name="Google Shape;372;p19"/>
          <p:cNvSpPr txBox="1"/>
          <p:nvPr/>
        </p:nvSpPr>
        <p:spPr>
          <a:xfrm>
            <a:off x="128891" y="2743718"/>
            <a:ext cx="3391378"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9FDADF"/>
              </a:buClr>
              <a:buSzPts val="2800"/>
              <a:buFont typeface="Arial"/>
              <a:buNone/>
            </a:pPr>
            <a:r>
              <a:rPr lang="en-US" sz="2000" b="1" i="0" u="none" strike="noStrike" cap="none" dirty="0" err="1">
                <a:solidFill>
                  <a:srgbClr val="0AA3A4"/>
                </a:solidFill>
                <a:latin typeface="Calibri"/>
                <a:ea typeface="Calibri"/>
                <a:cs typeface="Calibri"/>
                <a:sym typeface="Calibri"/>
              </a:rPr>
              <a:t>Oceňování</a:t>
            </a:r>
            <a:r>
              <a:rPr lang="en-US" sz="2000" b="1" i="0" u="none" strike="noStrike" cap="none" dirty="0">
                <a:solidFill>
                  <a:srgbClr val="0AA3A4"/>
                </a:solidFill>
                <a:latin typeface="Calibri"/>
                <a:ea typeface="Calibri"/>
                <a:cs typeface="Calibri"/>
                <a:sym typeface="Calibri"/>
              </a:rPr>
              <a:t> </a:t>
            </a:r>
            <a:r>
              <a:rPr lang="en-US" sz="2000" b="1" i="0" u="none" strike="noStrike" cap="none" dirty="0" err="1">
                <a:solidFill>
                  <a:srgbClr val="0AA3A4"/>
                </a:solidFill>
                <a:latin typeface="Calibri"/>
                <a:ea typeface="Calibri"/>
                <a:cs typeface="Calibri"/>
                <a:sym typeface="Calibri"/>
              </a:rPr>
              <a:t>výrobců</a:t>
            </a:r>
            <a:r>
              <a:rPr lang="en-US" sz="2000" b="1" i="0" u="none" strike="noStrike" cap="none" dirty="0">
                <a:solidFill>
                  <a:srgbClr val="0AA3A4"/>
                </a:solidFill>
                <a:latin typeface="Calibri"/>
                <a:ea typeface="Calibri"/>
                <a:cs typeface="Calibri"/>
                <a:sym typeface="Calibri"/>
              </a:rPr>
              <a:t> </a:t>
            </a:r>
            <a:r>
              <a:rPr lang="en-US" sz="2000" b="1" i="0" u="none" strike="noStrike" cap="none" dirty="0" err="1">
                <a:solidFill>
                  <a:srgbClr val="0AA3A4"/>
                </a:solidFill>
                <a:latin typeface="Calibri"/>
                <a:ea typeface="Calibri"/>
                <a:cs typeface="Calibri"/>
                <a:sym typeface="Calibri"/>
              </a:rPr>
              <a:t>potravin</a:t>
            </a:r>
            <a:r>
              <a:rPr lang="en-US" sz="2000" b="1" i="0" u="none" strike="noStrike" cap="none" dirty="0">
                <a:solidFill>
                  <a:srgbClr val="0AA3A4"/>
                </a:solidFill>
                <a:latin typeface="Calibri"/>
                <a:ea typeface="Calibri"/>
                <a:cs typeface="Calibri"/>
                <a:sym typeface="Calibri"/>
              </a:rPr>
              <a:t>:</a:t>
            </a:r>
            <a:endParaRPr sz="2000" b="0" i="0" u="none" strike="noStrike" cap="none" dirty="0">
              <a:solidFill>
                <a:srgbClr val="0AA3A4"/>
              </a:solidFill>
              <a:latin typeface="Arial"/>
              <a:ea typeface="Arial"/>
              <a:cs typeface="Arial"/>
              <a:sym typeface="Arial"/>
            </a:endParaRPr>
          </a:p>
        </p:txBody>
      </p:sp>
      <p:sp>
        <p:nvSpPr>
          <p:cNvPr id="373" name="Google Shape;373;p19"/>
          <p:cNvSpPr txBox="1"/>
          <p:nvPr/>
        </p:nvSpPr>
        <p:spPr>
          <a:xfrm>
            <a:off x="442200" y="3089059"/>
            <a:ext cx="3309600"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Tento pilíř </a:t>
            </a:r>
            <a:r>
              <a:rPr lang="en-US" sz="1500" b="0" i="0" u="none" strike="noStrike" cap="none" dirty="0" err="1">
                <a:solidFill>
                  <a:srgbClr val="000000"/>
                </a:solidFill>
                <a:latin typeface="Calibri"/>
                <a:ea typeface="Calibri"/>
                <a:cs typeface="Calibri"/>
                <a:sym typeface="Calibri"/>
              </a:rPr>
              <a:t>zdůrazňuje </a:t>
            </a:r>
            <a:r>
              <a:rPr lang="en-US" sz="1500" b="0" i="0" u="none" strike="noStrike" cap="none" dirty="0">
                <a:solidFill>
                  <a:srgbClr val="000000"/>
                </a:solidFill>
                <a:latin typeface="Calibri"/>
                <a:ea typeface="Calibri"/>
                <a:cs typeface="Calibri"/>
                <a:sym typeface="Calibri"/>
              </a:rPr>
              <a:t>význam a dodržování práv producentů potravin, včetně zemědělců, rybářů a zemědělských pracovníků. Staví se proti politikám a postupům, které je znehodnocují nebo ohrožují jejich živobytí.</a:t>
            </a:r>
            <a:endParaRPr sz="1500" b="0" i="0" u="none" strike="noStrike" cap="none" dirty="0">
              <a:solidFill>
                <a:srgbClr val="000000"/>
              </a:solidFill>
              <a:latin typeface="Arial"/>
              <a:ea typeface="Arial"/>
              <a:cs typeface="Arial"/>
              <a:sym typeface="Arial"/>
            </a:endParaRPr>
          </a:p>
        </p:txBody>
      </p:sp>
      <p:sp>
        <p:nvSpPr>
          <p:cNvPr id="374" name="Google Shape;374;p19"/>
          <p:cNvSpPr txBox="1"/>
          <p:nvPr/>
        </p:nvSpPr>
        <p:spPr>
          <a:xfrm>
            <a:off x="103141" y="4889687"/>
            <a:ext cx="39024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9FDADF"/>
              </a:buClr>
              <a:buSzPts val="2800"/>
              <a:buFont typeface="Arial"/>
              <a:buNone/>
            </a:pPr>
            <a:r>
              <a:rPr lang="en-US" sz="2000" b="1" i="0" u="none" strike="noStrike" cap="none" dirty="0" err="1">
                <a:solidFill>
                  <a:srgbClr val="0AA3A4"/>
                </a:solidFill>
                <a:latin typeface="Calibri"/>
                <a:ea typeface="Calibri"/>
                <a:cs typeface="Calibri"/>
                <a:sym typeface="Calibri"/>
              </a:rPr>
              <a:t>Lokalizované </a:t>
            </a:r>
            <a:r>
              <a:rPr lang="en-US" sz="2000" b="1" i="0" u="none" strike="noStrike" cap="none" dirty="0">
                <a:solidFill>
                  <a:srgbClr val="0AA3A4"/>
                </a:solidFill>
                <a:latin typeface="Calibri"/>
                <a:ea typeface="Calibri"/>
                <a:cs typeface="Calibri"/>
                <a:sym typeface="Calibri"/>
              </a:rPr>
              <a:t>potravinové systémy</a:t>
            </a:r>
            <a:endParaRPr sz="2000" b="0" i="0" u="none" strike="noStrike" cap="none" dirty="0">
              <a:solidFill>
                <a:srgbClr val="0AA3A4"/>
              </a:solidFill>
              <a:latin typeface="Arial"/>
              <a:ea typeface="Arial"/>
              <a:cs typeface="Arial"/>
              <a:sym typeface="Arial"/>
            </a:endParaRPr>
          </a:p>
        </p:txBody>
      </p:sp>
      <p:sp>
        <p:nvSpPr>
          <p:cNvPr id="375" name="Google Shape;375;p19"/>
          <p:cNvSpPr txBox="1"/>
          <p:nvPr/>
        </p:nvSpPr>
        <p:spPr>
          <a:xfrm>
            <a:off x="442200" y="5261799"/>
            <a:ext cx="4180925"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Podporuje </a:t>
            </a:r>
            <a:r>
              <a:rPr lang="en-US" sz="1500" dirty="0">
                <a:latin typeface="Calibri"/>
                <a:ea typeface="Calibri"/>
                <a:cs typeface="Calibri"/>
                <a:sym typeface="Calibri"/>
              </a:rPr>
              <a:t>harmonii a soulad </a:t>
            </a:r>
            <a:r>
              <a:rPr lang="en-US" sz="1500" b="0" i="0" u="none" strike="noStrike" cap="none" dirty="0">
                <a:solidFill>
                  <a:srgbClr val="000000"/>
                </a:solidFill>
                <a:latin typeface="Calibri"/>
                <a:ea typeface="Calibri"/>
                <a:cs typeface="Calibri"/>
                <a:sym typeface="Calibri"/>
              </a:rPr>
              <a:t>mezi výrobci potravin a spotřebiteli a dává jim hlavní roli při rozhodování o potravinách. Staví se proti dumpingu potravin a ovládání potravinových systémů vzdálenými a nezodpovědnými korporacemi.</a:t>
            </a:r>
            <a:endParaRPr sz="1500" b="0" i="0" u="none" strike="noStrike" cap="none" dirty="0">
              <a:solidFill>
                <a:srgbClr val="000000"/>
              </a:solidFill>
              <a:latin typeface="Arial"/>
              <a:ea typeface="Arial"/>
              <a:cs typeface="Arial"/>
              <a:sym typeface="Arial"/>
            </a:endParaRPr>
          </a:p>
        </p:txBody>
      </p:sp>
      <p:sp>
        <p:nvSpPr>
          <p:cNvPr id="376" name="Google Shape;376;p19"/>
          <p:cNvSpPr txBox="1"/>
          <p:nvPr/>
        </p:nvSpPr>
        <p:spPr>
          <a:xfrm>
            <a:off x="7747950" y="766285"/>
            <a:ext cx="4159500" cy="339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8DC641"/>
              </a:buClr>
              <a:buSzPts val="2800"/>
              <a:buFont typeface="Arial"/>
              <a:buNone/>
            </a:pPr>
            <a:r>
              <a:rPr lang="en-US" sz="2000" b="1" i="0" u="none" strike="noStrike" cap="none" dirty="0" err="1">
                <a:solidFill>
                  <a:srgbClr val="8DC641"/>
                </a:solidFill>
                <a:latin typeface="Calibri"/>
                <a:ea typeface="Calibri"/>
                <a:cs typeface="Calibri"/>
                <a:sym typeface="Calibri"/>
              </a:rPr>
              <a:t>Místní</a:t>
            </a:r>
            <a:r>
              <a:rPr lang="en-US" sz="2000" b="1" i="0" u="none" strike="noStrike" cap="none" dirty="0">
                <a:solidFill>
                  <a:srgbClr val="8DC641"/>
                </a:solidFill>
                <a:latin typeface="Calibri"/>
                <a:ea typeface="Calibri"/>
                <a:cs typeface="Calibri"/>
                <a:sym typeface="Calibri"/>
              </a:rPr>
              <a:t> </a:t>
            </a:r>
            <a:r>
              <a:rPr lang="en-US" sz="2000" b="1" i="0" u="none" strike="noStrike" cap="none" dirty="0" err="1">
                <a:solidFill>
                  <a:srgbClr val="8DC641"/>
                </a:solidFill>
                <a:latin typeface="Calibri"/>
                <a:ea typeface="Calibri"/>
                <a:cs typeface="Calibri"/>
                <a:sym typeface="Calibri"/>
              </a:rPr>
              <a:t>kontrola</a:t>
            </a:r>
            <a:r>
              <a:rPr lang="en-US" sz="2000" b="1" i="0" u="none" strike="noStrike" cap="none" dirty="0">
                <a:solidFill>
                  <a:srgbClr val="8DC641"/>
                </a:solidFill>
                <a:latin typeface="Calibri"/>
                <a:ea typeface="Calibri"/>
                <a:cs typeface="Calibri"/>
                <a:sym typeface="Calibri"/>
              </a:rPr>
              <a:t> </a:t>
            </a:r>
            <a:r>
              <a:rPr lang="en-US" sz="2000" b="1" i="0" u="none" strike="noStrike" cap="none" dirty="0" err="1">
                <a:solidFill>
                  <a:srgbClr val="8DC641"/>
                </a:solidFill>
                <a:latin typeface="Calibri"/>
                <a:ea typeface="Calibri"/>
                <a:cs typeface="Calibri"/>
                <a:sym typeface="Calibri"/>
              </a:rPr>
              <a:t>potravinových</a:t>
            </a:r>
            <a:r>
              <a:rPr lang="en-US" sz="2000" b="1" i="0" u="none" strike="noStrike" cap="none" dirty="0">
                <a:solidFill>
                  <a:srgbClr val="8DC641"/>
                </a:solidFill>
                <a:latin typeface="Calibri"/>
                <a:ea typeface="Calibri"/>
                <a:cs typeface="Calibri"/>
                <a:sym typeface="Calibri"/>
              </a:rPr>
              <a:t> </a:t>
            </a:r>
            <a:r>
              <a:rPr lang="en-US" sz="2000" b="1" i="0" u="none" strike="noStrike" cap="none" dirty="0" err="1">
                <a:solidFill>
                  <a:srgbClr val="8DC641"/>
                </a:solidFill>
                <a:latin typeface="Calibri"/>
                <a:ea typeface="Calibri"/>
                <a:cs typeface="Calibri"/>
                <a:sym typeface="Calibri"/>
              </a:rPr>
              <a:t>systémů</a:t>
            </a:r>
            <a:r>
              <a:rPr lang="en-US" sz="2000" b="1" i="0" u="none" strike="noStrike" cap="none" dirty="0">
                <a:solidFill>
                  <a:srgbClr val="8DC641"/>
                </a:solidFill>
                <a:latin typeface="Calibri"/>
                <a:ea typeface="Calibri"/>
                <a:cs typeface="Calibri"/>
                <a:sym typeface="Calibri"/>
              </a:rPr>
              <a:t>:</a:t>
            </a:r>
            <a:endParaRPr sz="2000" b="0" i="0" u="none" strike="noStrike" cap="none" dirty="0">
              <a:solidFill>
                <a:srgbClr val="000000"/>
              </a:solidFill>
              <a:latin typeface="Arial"/>
              <a:ea typeface="Arial"/>
              <a:cs typeface="Arial"/>
              <a:sym typeface="Arial"/>
            </a:endParaRPr>
          </a:p>
        </p:txBody>
      </p:sp>
      <p:sp>
        <p:nvSpPr>
          <p:cNvPr id="377" name="Google Shape;377;p19"/>
          <p:cNvSpPr txBox="1"/>
          <p:nvPr/>
        </p:nvSpPr>
        <p:spPr>
          <a:xfrm>
            <a:off x="8031305" y="1329417"/>
            <a:ext cx="3728951" cy="999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svěřuje kontrolu nad zdroji, jako je půda, voda a osivo, místním producentům potravin a podporuje spravedlivé a udržitelné využívání těchto zdrojů. Odmítá </a:t>
            </a:r>
            <a:r>
              <a:rPr lang="en-US" sz="1500" b="0" i="0" u="none" strike="noStrike" cap="none" dirty="0" err="1">
                <a:solidFill>
                  <a:srgbClr val="000000"/>
                </a:solidFill>
                <a:latin typeface="Calibri"/>
                <a:ea typeface="Calibri"/>
                <a:cs typeface="Calibri"/>
                <a:sym typeface="Calibri"/>
              </a:rPr>
              <a:t>privatizaci </a:t>
            </a:r>
            <a:r>
              <a:rPr lang="en-US" sz="1500" b="0" i="0" u="none" strike="noStrike" cap="none" dirty="0">
                <a:solidFill>
                  <a:srgbClr val="000000"/>
                </a:solidFill>
                <a:latin typeface="Calibri"/>
                <a:ea typeface="Calibri"/>
                <a:cs typeface="Calibri"/>
                <a:sym typeface="Calibri"/>
              </a:rPr>
              <a:t>těchto zdrojů.</a:t>
            </a:r>
            <a:endParaRPr sz="1500" b="0" i="0" u="none" strike="noStrike" cap="none" dirty="0">
              <a:solidFill>
                <a:srgbClr val="000000"/>
              </a:solidFill>
              <a:latin typeface="Arial"/>
              <a:ea typeface="Arial"/>
              <a:cs typeface="Arial"/>
              <a:sym typeface="Arial"/>
            </a:endParaRPr>
          </a:p>
        </p:txBody>
      </p:sp>
      <p:sp>
        <p:nvSpPr>
          <p:cNvPr id="378" name="Google Shape;378;p19"/>
          <p:cNvSpPr txBox="1"/>
          <p:nvPr/>
        </p:nvSpPr>
        <p:spPr>
          <a:xfrm>
            <a:off x="7747950" y="2733167"/>
            <a:ext cx="4159500" cy="5250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8DC641"/>
              </a:buClr>
              <a:buSzPts val="2800"/>
              <a:buFont typeface="Arial"/>
              <a:buNone/>
            </a:pPr>
            <a:r>
              <a:rPr lang="en-US" sz="2000" b="1" i="0" u="none" strike="noStrike" cap="none" dirty="0" err="1">
                <a:solidFill>
                  <a:srgbClr val="8DC641"/>
                </a:solidFill>
                <a:latin typeface="Calibri"/>
                <a:ea typeface="Calibri"/>
                <a:cs typeface="Calibri"/>
                <a:sym typeface="Calibri"/>
              </a:rPr>
              <a:t>Rozvoj</a:t>
            </a:r>
            <a:r>
              <a:rPr lang="en-US" sz="2000" b="1" i="0" u="none" strike="noStrike" cap="none" dirty="0">
                <a:solidFill>
                  <a:srgbClr val="8DC641"/>
                </a:solidFill>
                <a:latin typeface="Calibri"/>
                <a:ea typeface="Calibri"/>
                <a:cs typeface="Calibri"/>
                <a:sym typeface="Calibri"/>
              </a:rPr>
              <a:t> </a:t>
            </a:r>
            <a:r>
              <a:rPr lang="en-US" sz="2000" b="1" i="0" u="none" strike="noStrike" cap="none" dirty="0" err="1">
                <a:solidFill>
                  <a:srgbClr val="8DC641"/>
                </a:solidFill>
                <a:latin typeface="Calibri"/>
                <a:ea typeface="Calibri"/>
                <a:cs typeface="Calibri"/>
                <a:sym typeface="Calibri"/>
              </a:rPr>
              <a:t>znalostí</a:t>
            </a:r>
            <a:r>
              <a:rPr lang="en-US" sz="2000" b="1" i="0" u="none" strike="noStrike" cap="none" dirty="0">
                <a:solidFill>
                  <a:srgbClr val="8DC641"/>
                </a:solidFill>
                <a:latin typeface="Calibri"/>
                <a:ea typeface="Calibri"/>
                <a:cs typeface="Calibri"/>
                <a:sym typeface="Calibri"/>
              </a:rPr>
              <a:t> a </a:t>
            </a:r>
            <a:r>
              <a:rPr lang="en-US" sz="2000" b="1" i="0" u="none" strike="noStrike" cap="none" dirty="0" err="1">
                <a:solidFill>
                  <a:srgbClr val="8DC641"/>
                </a:solidFill>
                <a:latin typeface="Calibri"/>
                <a:ea typeface="Calibri"/>
                <a:cs typeface="Calibri"/>
                <a:sym typeface="Calibri"/>
              </a:rPr>
              <a:t>dovedností</a:t>
            </a:r>
            <a:r>
              <a:rPr lang="en-US" sz="2000" b="1" i="0" u="none" strike="noStrike" cap="none" dirty="0">
                <a:solidFill>
                  <a:srgbClr val="8DC641"/>
                </a:solidFill>
                <a:latin typeface="Calibri"/>
                <a:ea typeface="Calibri"/>
                <a:cs typeface="Calibri"/>
                <a:sym typeface="Calibri"/>
              </a:rPr>
              <a:t>:</a:t>
            </a:r>
            <a:endParaRPr sz="2000" b="0" i="0" u="none" strike="noStrike" cap="none" dirty="0">
              <a:solidFill>
                <a:srgbClr val="000000"/>
              </a:solidFill>
              <a:latin typeface="Arial"/>
              <a:ea typeface="Arial"/>
              <a:cs typeface="Arial"/>
              <a:sym typeface="Arial"/>
            </a:endParaRPr>
          </a:p>
        </p:txBody>
      </p:sp>
      <p:sp>
        <p:nvSpPr>
          <p:cNvPr id="379" name="Google Shape;379;p19"/>
          <p:cNvSpPr txBox="1"/>
          <p:nvPr/>
        </p:nvSpPr>
        <p:spPr>
          <a:xfrm>
            <a:off x="8256305" y="3063128"/>
            <a:ext cx="3510444" cy="999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staví na tradičních znalostech výrobců potravin a jejich místních znalostech, podporuje výzkum a předává tyto znalosti budoucím generacím. Staví se proti technologiím, které ohrožují nebo kontaminují místní potravinové systémy.</a:t>
            </a:r>
            <a:endParaRPr sz="1500" b="0" i="0" u="none" strike="noStrike" cap="none" dirty="0">
              <a:solidFill>
                <a:srgbClr val="000000"/>
              </a:solidFill>
              <a:latin typeface="Arial"/>
              <a:ea typeface="Arial"/>
              <a:cs typeface="Arial"/>
              <a:sym typeface="Arial"/>
            </a:endParaRPr>
          </a:p>
        </p:txBody>
      </p:sp>
      <p:sp>
        <p:nvSpPr>
          <p:cNvPr id="380" name="Google Shape;380;p19"/>
          <p:cNvSpPr txBox="1"/>
          <p:nvPr/>
        </p:nvSpPr>
        <p:spPr>
          <a:xfrm>
            <a:off x="9081750" y="4738962"/>
            <a:ext cx="2825700" cy="339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8DC641"/>
              </a:buClr>
              <a:buSzPts val="2800"/>
              <a:buFont typeface="Arial"/>
              <a:buNone/>
            </a:pPr>
            <a:r>
              <a:rPr lang="en-US" sz="2000" b="1" i="0" u="none" strike="noStrike" cap="none" dirty="0">
                <a:solidFill>
                  <a:srgbClr val="8DC641"/>
                </a:solidFill>
                <a:latin typeface="Calibri"/>
                <a:ea typeface="Calibri"/>
                <a:cs typeface="Calibri"/>
                <a:sym typeface="Calibri"/>
              </a:rPr>
              <a:t>Harmonie s </a:t>
            </a:r>
            <a:r>
              <a:rPr lang="en-US" sz="2000" b="1" i="0" u="none" strike="noStrike" cap="none" dirty="0">
                <a:solidFill>
                  <a:srgbClr val="8DC641"/>
                </a:solidFill>
                <a:latin typeface="Calibri"/>
                <a:ea typeface="Calibri"/>
                <a:cs typeface="Calibri"/>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
                  </a:ext>
                </a:extLst>
              </a:rPr>
              <a:t>přírodou</a:t>
            </a:r>
            <a:r>
              <a:rPr lang="en-US" sz="2000" b="1" i="0" u="none" strike="noStrike" cap="none" dirty="0">
                <a:solidFill>
                  <a:srgbClr val="8DC641"/>
                </a:solidFill>
                <a:latin typeface="Calibri"/>
                <a:ea typeface="Calibri"/>
                <a:cs typeface="Calibri"/>
                <a:sym typeface="Calibri"/>
              </a:rPr>
              <a:t>:</a:t>
            </a:r>
            <a:endParaRPr sz="2000" b="0" i="0" u="none" strike="noStrike" cap="none" dirty="0">
              <a:solidFill>
                <a:srgbClr val="000000"/>
              </a:solidFill>
              <a:latin typeface="Arial"/>
              <a:ea typeface="Arial"/>
              <a:cs typeface="Arial"/>
              <a:sym typeface="Arial"/>
            </a:endParaRPr>
          </a:p>
        </p:txBody>
      </p:sp>
      <p:sp>
        <p:nvSpPr>
          <p:cNvPr id="381" name="Google Shape;381;p19"/>
          <p:cNvSpPr txBox="1"/>
          <p:nvPr/>
        </p:nvSpPr>
        <p:spPr>
          <a:xfrm>
            <a:off x="7597975" y="5093700"/>
            <a:ext cx="4180925" cy="11661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Využívá </a:t>
            </a:r>
            <a:r>
              <a:rPr lang="en-US" sz="1500" b="0" i="0" u="none" strike="noStrike" cap="none" dirty="0" err="1">
                <a:solidFill>
                  <a:srgbClr val="000000"/>
                </a:solidFill>
                <a:latin typeface="Calibri"/>
                <a:ea typeface="Calibri"/>
                <a:cs typeface="Calibri"/>
                <a:sym typeface="Calibri"/>
              </a:rPr>
              <a:t>agroekologické </a:t>
            </a:r>
            <a:r>
              <a:rPr lang="en-US" sz="1500" b="0" i="0" u="none" strike="noStrike" cap="none" dirty="0">
                <a:solidFill>
                  <a:srgbClr val="000000"/>
                </a:solidFill>
                <a:latin typeface="Calibri"/>
                <a:ea typeface="Calibri"/>
                <a:cs typeface="Calibri"/>
                <a:sym typeface="Calibri"/>
              </a:rPr>
              <a:t>postupy, které </a:t>
            </a:r>
            <a:r>
              <a:rPr lang="en-US" sz="1500" b="0" i="0" u="none" strike="noStrike" cap="none" dirty="0" err="1">
                <a:solidFill>
                  <a:srgbClr val="000000"/>
                </a:solidFill>
                <a:latin typeface="Calibri"/>
                <a:ea typeface="Calibri"/>
                <a:cs typeface="Calibri"/>
                <a:sym typeface="Calibri"/>
              </a:rPr>
              <a:t>optimalizují </a:t>
            </a:r>
            <a:r>
              <a:rPr lang="en-US" sz="1500" b="0" i="0" u="none" strike="noStrike" cap="none" dirty="0">
                <a:solidFill>
                  <a:srgbClr val="000000"/>
                </a:solidFill>
                <a:latin typeface="Calibri"/>
                <a:ea typeface="Calibri"/>
                <a:cs typeface="Calibri"/>
                <a:sym typeface="Calibri"/>
              </a:rPr>
              <a:t>přínos ekosystémů a zvyšují odolnost a adaptaci na změnu klimatu. Odmítá výrobní postupy, které poškozují životní prostředí a přispívají ke globálnímu oteplování.</a:t>
            </a:r>
            <a:endParaRPr sz="1500" b="0" i="0" u="none" strike="noStrike" cap="none" dirty="0">
              <a:solidFill>
                <a:srgbClr val="000000"/>
              </a:solidFill>
              <a:latin typeface="Arial"/>
              <a:ea typeface="Arial"/>
              <a:cs typeface="Arial"/>
              <a:sym typeface="Arial"/>
            </a:endParaRPr>
          </a:p>
        </p:txBody>
      </p:sp>
      <p:grpSp>
        <p:nvGrpSpPr>
          <p:cNvPr id="382" name="Google Shape;382;p19"/>
          <p:cNvGrpSpPr/>
          <p:nvPr/>
        </p:nvGrpSpPr>
        <p:grpSpPr>
          <a:xfrm>
            <a:off x="3489133" y="1872672"/>
            <a:ext cx="4898749" cy="3112664"/>
            <a:chOff x="3210699" y="1392870"/>
            <a:chExt cx="5590903" cy="3519521"/>
          </a:xfrm>
        </p:grpSpPr>
        <p:grpSp>
          <p:nvGrpSpPr>
            <p:cNvPr id="383" name="Google Shape;383;p19"/>
            <p:cNvGrpSpPr/>
            <p:nvPr/>
          </p:nvGrpSpPr>
          <p:grpSpPr>
            <a:xfrm flipH="1">
              <a:off x="7091226" y="1392870"/>
              <a:ext cx="1393548" cy="1862024"/>
              <a:chOff x="3464157" y="1713527"/>
              <a:chExt cx="1393548" cy="1862024"/>
            </a:xfrm>
          </p:grpSpPr>
          <p:cxnSp>
            <p:nvCxnSpPr>
              <p:cNvPr id="384" name="Google Shape;384;p19"/>
              <p:cNvCxnSpPr/>
              <p:nvPr/>
            </p:nvCxnSpPr>
            <p:spPr>
              <a:xfrm rot="10800000">
                <a:off x="3505005" y="1754551"/>
                <a:ext cx="1352700" cy="1821000"/>
              </a:xfrm>
              <a:prstGeom prst="straightConnector1">
                <a:avLst/>
              </a:prstGeom>
              <a:noFill/>
              <a:ln w="12950" cap="flat" cmpd="sng">
                <a:solidFill>
                  <a:srgbClr val="75A949"/>
                </a:solidFill>
                <a:prstDash val="solid"/>
                <a:round/>
                <a:headEnd type="none" w="sm" len="sm"/>
                <a:tailEnd type="none" w="sm" len="sm"/>
              </a:ln>
            </p:spPr>
          </p:cxnSp>
          <p:sp>
            <p:nvSpPr>
              <p:cNvPr id="385" name="Google Shape;385;p19"/>
              <p:cNvSpPr/>
              <p:nvPr/>
            </p:nvSpPr>
            <p:spPr>
              <a:xfrm>
                <a:off x="3464157" y="1713527"/>
                <a:ext cx="90131" cy="90131"/>
              </a:xfrm>
              <a:custGeom>
                <a:avLst/>
                <a:gdLst/>
                <a:ahLst/>
                <a:cxnLst/>
                <a:rect l="l" t="t" r="r" b="b"/>
                <a:pathLst>
                  <a:path w="145" h="146" extrusionOk="0">
                    <a:moveTo>
                      <a:pt x="126" y="28"/>
                    </a:moveTo>
                    <a:lnTo>
                      <a:pt x="126" y="28"/>
                    </a:lnTo>
                    <a:cubicBezTo>
                      <a:pt x="99" y="0"/>
                      <a:pt x="54" y="0"/>
                      <a:pt x="27" y="28"/>
                    </a:cubicBezTo>
                    <a:cubicBezTo>
                      <a:pt x="0" y="46"/>
                      <a:pt x="0" y="91"/>
                      <a:pt x="27" y="118"/>
                    </a:cubicBezTo>
                    <a:cubicBezTo>
                      <a:pt x="54" y="145"/>
                      <a:pt x="90" y="145"/>
                      <a:pt x="117" y="118"/>
                    </a:cubicBezTo>
                    <a:cubicBezTo>
                      <a:pt x="144" y="100"/>
                      <a:pt x="144" y="54"/>
                      <a:pt x="126" y="28"/>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386" name="Google Shape;386;p19"/>
            <p:cNvCxnSpPr/>
            <p:nvPr/>
          </p:nvCxnSpPr>
          <p:spPr>
            <a:xfrm>
              <a:off x="7083635" y="3238125"/>
              <a:ext cx="1567800" cy="1627800"/>
            </a:xfrm>
            <a:prstGeom prst="straightConnector1">
              <a:avLst/>
            </a:prstGeom>
            <a:noFill/>
            <a:ln w="12950" cap="flat" cmpd="sng">
              <a:solidFill>
                <a:srgbClr val="75A949"/>
              </a:solidFill>
              <a:prstDash val="solid"/>
              <a:round/>
              <a:headEnd type="none" w="sm" len="sm"/>
              <a:tailEnd type="none" w="sm" len="sm"/>
            </a:ln>
          </p:spPr>
        </p:cxnSp>
        <p:sp>
          <p:nvSpPr>
            <p:cNvPr id="387" name="Google Shape;387;p19"/>
            <p:cNvSpPr/>
            <p:nvPr/>
          </p:nvSpPr>
          <p:spPr>
            <a:xfrm>
              <a:off x="8604951" y="4822260"/>
              <a:ext cx="90131" cy="90131"/>
            </a:xfrm>
            <a:custGeom>
              <a:avLst/>
              <a:gdLst/>
              <a:ahLst/>
              <a:cxnLst/>
              <a:rect l="l" t="t" r="r" b="b"/>
              <a:pathLst>
                <a:path w="145" h="146" extrusionOk="0">
                  <a:moveTo>
                    <a:pt x="27" y="118"/>
                  </a:moveTo>
                  <a:lnTo>
                    <a:pt x="27" y="118"/>
                  </a:lnTo>
                  <a:cubicBezTo>
                    <a:pt x="54" y="145"/>
                    <a:pt x="90" y="145"/>
                    <a:pt x="117" y="118"/>
                  </a:cubicBezTo>
                  <a:cubicBezTo>
                    <a:pt x="144" y="99"/>
                    <a:pt x="144" y="54"/>
                    <a:pt x="126" y="27"/>
                  </a:cubicBezTo>
                  <a:cubicBezTo>
                    <a:pt x="99" y="0"/>
                    <a:pt x="54" y="0"/>
                    <a:pt x="27" y="27"/>
                  </a:cubicBezTo>
                  <a:cubicBezTo>
                    <a:pt x="0" y="54"/>
                    <a:pt x="0" y="90"/>
                    <a:pt x="27" y="118"/>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88" name="Google Shape;388;p19"/>
            <p:cNvCxnSpPr/>
            <p:nvPr/>
          </p:nvCxnSpPr>
          <p:spPr>
            <a:xfrm>
              <a:off x="7083635" y="3232663"/>
              <a:ext cx="1679700" cy="2700"/>
            </a:xfrm>
            <a:prstGeom prst="straightConnector1">
              <a:avLst/>
            </a:prstGeom>
            <a:noFill/>
            <a:ln w="12950" cap="flat" cmpd="sng">
              <a:solidFill>
                <a:srgbClr val="75A949"/>
              </a:solidFill>
              <a:prstDash val="solid"/>
              <a:round/>
              <a:headEnd type="none" w="sm" len="sm"/>
              <a:tailEnd type="none" w="sm" len="sm"/>
            </a:ln>
          </p:spPr>
        </p:cxnSp>
        <p:sp>
          <p:nvSpPr>
            <p:cNvPr id="389" name="Google Shape;389;p19"/>
            <p:cNvSpPr/>
            <p:nvPr/>
          </p:nvSpPr>
          <p:spPr>
            <a:xfrm>
              <a:off x="8716932" y="3194425"/>
              <a:ext cx="84670" cy="84668"/>
            </a:xfrm>
            <a:custGeom>
              <a:avLst/>
              <a:gdLst/>
              <a:ahLst/>
              <a:cxnLst/>
              <a:rect l="l" t="t" r="r" b="b"/>
              <a:pathLst>
                <a:path w="136" h="136" extrusionOk="0">
                  <a:moveTo>
                    <a:pt x="63" y="135"/>
                  </a:moveTo>
                  <a:lnTo>
                    <a:pt x="63" y="135"/>
                  </a:lnTo>
                  <a:cubicBezTo>
                    <a:pt x="99" y="135"/>
                    <a:pt x="135" y="108"/>
                    <a:pt x="135" y="63"/>
                  </a:cubicBezTo>
                  <a:cubicBezTo>
                    <a:pt x="135" y="27"/>
                    <a:pt x="99" y="0"/>
                    <a:pt x="63" y="0"/>
                  </a:cubicBezTo>
                  <a:cubicBezTo>
                    <a:pt x="26" y="0"/>
                    <a:pt x="0" y="27"/>
                    <a:pt x="0" y="63"/>
                  </a:cubicBezTo>
                  <a:cubicBezTo>
                    <a:pt x="0" y="108"/>
                    <a:pt x="26" y="135"/>
                    <a:pt x="63" y="135"/>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90" name="Google Shape;390;p19"/>
            <p:cNvCxnSpPr/>
            <p:nvPr/>
          </p:nvCxnSpPr>
          <p:spPr>
            <a:xfrm rot="10800000">
              <a:off x="3352735" y="1602194"/>
              <a:ext cx="1573200" cy="1633200"/>
            </a:xfrm>
            <a:prstGeom prst="straightConnector1">
              <a:avLst/>
            </a:prstGeom>
            <a:noFill/>
            <a:ln w="12950" cap="flat" cmpd="sng">
              <a:solidFill>
                <a:srgbClr val="9FDADF"/>
              </a:solidFill>
              <a:prstDash val="solid"/>
              <a:round/>
              <a:headEnd type="none" w="sm" len="sm"/>
              <a:tailEnd type="none" w="sm" len="sm"/>
            </a:ln>
          </p:spPr>
        </p:cxnSp>
        <p:sp>
          <p:nvSpPr>
            <p:cNvPr id="391" name="Google Shape;391;p19"/>
            <p:cNvSpPr/>
            <p:nvPr/>
          </p:nvSpPr>
          <p:spPr>
            <a:xfrm>
              <a:off x="3311757" y="1561127"/>
              <a:ext cx="90131" cy="90131"/>
            </a:xfrm>
            <a:custGeom>
              <a:avLst/>
              <a:gdLst/>
              <a:ahLst/>
              <a:cxnLst/>
              <a:rect l="l" t="t" r="r" b="b"/>
              <a:pathLst>
                <a:path w="145" h="146" extrusionOk="0">
                  <a:moveTo>
                    <a:pt x="126" y="28"/>
                  </a:moveTo>
                  <a:lnTo>
                    <a:pt x="126" y="28"/>
                  </a:lnTo>
                  <a:cubicBezTo>
                    <a:pt x="99" y="0"/>
                    <a:pt x="54" y="0"/>
                    <a:pt x="27" y="28"/>
                  </a:cubicBezTo>
                  <a:cubicBezTo>
                    <a:pt x="0" y="46"/>
                    <a:pt x="0" y="91"/>
                    <a:pt x="27" y="118"/>
                  </a:cubicBezTo>
                  <a:cubicBezTo>
                    <a:pt x="54" y="145"/>
                    <a:pt x="90" y="145"/>
                    <a:pt x="117" y="118"/>
                  </a:cubicBezTo>
                  <a:cubicBezTo>
                    <a:pt x="144" y="100"/>
                    <a:pt x="144" y="54"/>
                    <a:pt x="126" y="28"/>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92" name="Google Shape;392;p19"/>
            <p:cNvCxnSpPr/>
            <p:nvPr/>
          </p:nvCxnSpPr>
          <p:spPr>
            <a:xfrm flipH="1">
              <a:off x="3352735" y="3238125"/>
              <a:ext cx="1573200" cy="1627800"/>
            </a:xfrm>
            <a:prstGeom prst="straightConnector1">
              <a:avLst/>
            </a:prstGeom>
            <a:noFill/>
            <a:ln w="12950" cap="flat" cmpd="sng">
              <a:solidFill>
                <a:srgbClr val="9FDADF"/>
              </a:solidFill>
              <a:prstDash val="solid"/>
              <a:round/>
              <a:headEnd type="none" w="sm" len="sm"/>
              <a:tailEnd type="none" w="sm" len="sm"/>
            </a:ln>
          </p:spPr>
        </p:cxnSp>
        <p:sp>
          <p:nvSpPr>
            <p:cNvPr id="393" name="Google Shape;393;p19"/>
            <p:cNvSpPr/>
            <p:nvPr/>
          </p:nvSpPr>
          <p:spPr>
            <a:xfrm>
              <a:off x="3311757" y="4822260"/>
              <a:ext cx="90131" cy="90131"/>
            </a:xfrm>
            <a:custGeom>
              <a:avLst/>
              <a:gdLst/>
              <a:ahLst/>
              <a:cxnLst/>
              <a:rect l="l" t="t" r="r" b="b"/>
              <a:pathLst>
                <a:path w="145" h="146" extrusionOk="0">
                  <a:moveTo>
                    <a:pt x="27" y="27"/>
                  </a:moveTo>
                  <a:lnTo>
                    <a:pt x="27" y="27"/>
                  </a:lnTo>
                  <a:cubicBezTo>
                    <a:pt x="0" y="54"/>
                    <a:pt x="0" y="99"/>
                    <a:pt x="27" y="118"/>
                  </a:cubicBezTo>
                  <a:cubicBezTo>
                    <a:pt x="54" y="145"/>
                    <a:pt x="99" y="145"/>
                    <a:pt x="126" y="118"/>
                  </a:cubicBezTo>
                  <a:cubicBezTo>
                    <a:pt x="144" y="90"/>
                    <a:pt x="144" y="54"/>
                    <a:pt x="117" y="27"/>
                  </a:cubicBezTo>
                  <a:cubicBezTo>
                    <a:pt x="90" y="0"/>
                    <a:pt x="54" y="0"/>
                    <a:pt x="27" y="27"/>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94" name="Google Shape;394;p19"/>
            <p:cNvCxnSpPr/>
            <p:nvPr/>
          </p:nvCxnSpPr>
          <p:spPr>
            <a:xfrm flipH="1">
              <a:off x="3246234" y="3232663"/>
              <a:ext cx="1679700" cy="2700"/>
            </a:xfrm>
            <a:prstGeom prst="straightConnector1">
              <a:avLst/>
            </a:prstGeom>
            <a:noFill/>
            <a:ln w="12950" cap="flat" cmpd="sng">
              <a:solidFill>
                <a:srgbClr val="9FDADF"/>
              </a:solidFill>
              <a:prstDash val="solid"/>
              <a:round/>
              <a:headEnd type="none" w="sm" len="sm"/>
              <a:tailEnd type="none" w="sm" len="sm"/>
            </a:ln>
          </p:spPr>
        </p:cxnSp>
        <p:sp>
          <p:nvSpPr>
            <p:cNvPr id="395" name="Google Shape;395;p19"/>
            <p:cNvSpPr/>
            <p:nvPr/>
          </p:nvSpPr>
          <p:spPr>
            <a:xfrm>
              <a:off x="3210699" y="3194425"/>
              <a:ext cx="84670" cy="84668"/>
            </a:xfrm>
            <a:custGeom>
              <a:avLst/>
              <a:gdLst/>
              <a:ahLst/>
              <a:cxnLst/>
              <a:rect l="l" t="t" r="r" b="b"/>
              <a:pathLst>
                <a:path w="137" h="136" extrusionOk="0">
                  <a:moveTo>
                    <a:pt x="63" y="0"/>
                  </a:moveTo>
                  <a:lnTo>
                    <a:pt x="63" y="0"/>
                  </a:lnTo>
                  <a:cubicBezTo>
                    <a:pt x="27" y="0"/>
                    <a:pt x="0" y="27"/>
                    <a:pt x="0" y="63"/>
                  </a:cubicBezTo>
                  <a:cubicBezTo>
                    <a:pt x="0" y="108"/>
                    <a:pt x="27" y="135"/>
                    <a:pt x="63" y="135"/>
                  </a:cubicBezTo>
                  <a:cubicBezTo>
                    <a:pt x="99" y="135"/>
                    <a:pt x="136" y="108"/>
                    <a:pt x="136" y="63"/>
                  </a:cubicBezTo>
                  <a:cubicBezTo>
                    <a:pt x="136" y="27"/>
                    <a:pt x="99" y="0"/>
                    <a:pt x="63" y="0"/>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96" name="Google Shape;396;p19"/>
          <p:cNvSpPr txBox="1"/>
          <p:nvPr/>
        </p:nvSpPr>
        <p:spPr>
          <a:xfrm>
            <a:off x="1892382" y="74678"/>
            <a:ext cx="7794393" cy="999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500"/>
              <a:buFont typeface="Arial"/>
              <a:buNone/>
            </a:pPr>
            <a:r>
              <a:rPr lang="en-US" sz="3000" b="1" i="0" u="none" strike="noStrike" cap="none" dirty="0">
                <a:solidFill>
                  <a:srgbClr val="5F953F"/>
                </a:solidFill>
                <a:latin typeface="Calibri"/>
                <a:ea typeface="Calibri"/>
                <a:cs typeface="Calibri"/>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6 PILÍŘŮ POTRAVINOVÉ SOBĚSTAČNOSTI</a:t>
            </a:r>
            <a:endParaRPr sz="3000" b="1" i="0" u="none" strike="noStrike" cap="none" dirty="0">
              <a:solidFill>
                <a:srgbClr val="5F953F"/>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700"/>
              <a:buFont typeface="Arial"/>
              <a:buNone/>
            </a:pPr>
            <a:r>
              <a:rPr lang="en-US" sz="1700" b="0" i="0" u="sng" strike="noStrike" cap="none" dirty="0">
                <a:solidFill>
                  <a:schemeClr val="hlink"/>
                </a:solidFill>
                <a:latin typeface="Calibri"/>
                <a:ea typeface="Calibri"/>
                <a:cs typeface="Calibri"/>
                <a:sym typeface="Calibri"/>
                <a:hlinkClick r:id="rId4"/>
              </a:rPr>
              <a:t>(</a:t>
            </a:r>
            <a:r>
              <a:rPr lang="en-US" sz="1700" b="0" i="0" u="sng" strike="noStrike" cap="none" dirty="0" err="1">
                <a:solidFill>
                  <a:schemeClr val="hlink"/>
                </a:solidFill>
                <a:latin typeface="Calibri"/>
                <a:ea typeface="Calibri"/>
                <a:cs typeface="Calibri"/>
                <a:sym typeface="Calibri"/>
                <a:hlinkClick r:id="rId4"/>
              </a:rPr>
              <a:t>Nyélénská</a:t>
            </a:r>
            <a:r>
              <a:rPr lang="en-US" sz="1700" b="0" i="0" u="sng" strike="noStrike" cap="none" dirty="0">
                <a:solidFill>
                  <a:schemeClr val="hlink"/>
                </a:solidFill>
                <a:latin typeface="Calibri"/>
                <a:ea typeface="Calibri"/>
                <a:cs typeface="Calibri"/>
                <a:sym typeface="Calibri"/>
                <a:hlinkClick r:id="rId4"/>
              </a:rPr>
              <a:t> </a:t>
            </a:r>
            <a:r>
              <a:rPr lang="en-US" sz="1700" b="0" i="0" u="sng" strike="noStrike" cap="none" dirty="0" err="1">
                <a:solidFill>
                  <a:schemeClr val="hlink"/>
                </a:solidFill>
                <a:latin typeface="Calibri"/>
                <a:ea typeface="Calibri"/>
                <a:cs typeface="Calibri"/>
                <a:sym typeface="Calibri"/>
                <a:hlinkClick r:id="rId4"/>
              </a:rPr>
              <a:t>deklarace</a:t>
            </a:r>
            <a:r>
              <a:rPr lang="en-US" sz="1700" b="0" i="0" u="sng" strike="noStrike" cap="none" dirty="0">
                <a:solidFill>
                  <a:schemeClr val="hlink"/>
                </a:solidFill>
                <a:latin typeface="Calibri"/>
                <a:ea typeface="Calibri"/>
                <a:cs typeface="Calibri"/>
                <a:sym typeface="Calibri"/>
                <a:hlinkClick r:id="rId4"/>
              </a:rPr>
              <a:t>)(</a:t>
            </a:r>
            <a:r>
              <a:rPr lang="en-US" sz="1700" b="0" i="0" u="sng" strike="noStrike" cap="none" dirty="0" err="1">
                <a:solidFill>
                  <a:schemeClr val="hlink"/>
                </a:solidFill>
                <a:latin typeface="Calibri"/>
                <a:ea typeface="Calibri"/>
                <a:cs typeface="Calibri"/>
                <a:sym typeface="Calibri"/>
                <a:hlinkClick r:id="rId4"/>
              </a:rPr>
              <a:t>Nyélénské</a:t>
            </a:r>
            <a:r>
              <a:rPr lang="en-US" sz="1700" b="0" i="0" u="sng" strike="noStrike" cap="none" dirty="0">
                <a:solidFill>
                  <a:schemeClr val="hlink"/>
                </a:solidFill>
                <a:latin typeface="Calibri"/>
                <a:ea typeface="Calibri"/>
                <a:cs typeface="Calibri"/>
                <a:sym typeface="Calibri"/>
                <a:hlinkClick r:id="rId4"/>
              </a:rPr>
              <a:t> </a:t>
            </a:r>
            <a:r>
              <a:rPr lang="en-US" sz="1700" b="0" i="0" u="sng" strike="noStrike" cap="none" dirty="0" err="1">
                <a:solidFill>
                  <a:schemeClr val="hlink"/>
                </a:solidFill>
                <a:latin typeface="Calibri"/>
                <a:ea typeface="Calibri"/>
                <a:cs typeface="Calibri"/>
                <a:sym typeface="Calibri"/>
                <a:hlinkClick r:id="rId4"/>
              </a:rPr>
              <a:t>fórum</a:t>
            </a:r>
            <a:r>
              <a:rPr lang="en-US" sz="1700" b="0" i="0" u="sng" strike="noStrike" cap="none" dirty="0">
                <a:solidFill>
                  <a:schemeClr val="hlink"/>
                </a:solidFill>
                <a:latin typeface="Calibri"/>
                <a:ea typeface="Calibri"/>
                <a:cs typeface="Calibri"/>
                <a:sym typeface="Calibri"/>
                <a:hlinkClick r:id="rId4"/>
              </a:rPr>
              <a:t>, Mali 2007)</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Clr>
                <a:srgbClr val="000000"/>
              </a:buClr>
              <a:buSzPts val="2400"/>
              <a:buNone/>
            </a:pPr>
            <a:r>
              <a:rPr lang="en-US" dirty="0"/>
              <a:t>CSA je model, který spojuje </a:t>
            </a:r>
            <a:r>
              <a:rPr lang="en-US" b="1" dirty="0"/>
              <a:t>výrobce a spotřebitele </a:t>
            </a:r>
            <a:r>
              <a:rPr lang="en-US" dirty="0"/>
              <a:t>a eliminuje prostředníky. Koneční spotřebitelé podporují zemědělce tím, že se zaručí za sklizeň, obvykle za jeden rok, a sdílejí tak rizika s producentem nebo skupinou producentů. </a:t>
            </a:r>
            <a:endParaRPr dirty="0"/>
          </a:p>
          <a:p>
            <a:pPr marL="228600" lvl="0" indent="0" algn="l" rtl="0">
              <a:lnSpc>
                <a:spcPct val="90000"/>
              </a:lnSpc>
              <a:spcBef>
                <a:spcPts val="0"/>
              </a:spcBef>
              <a:spcAft>
                <a:spcPts val="0"/>
              </a:spcAft>
              <a:buClr>
                <a:srgbClr val="000000"/>
              </a:buClr>
              <a:buSzPts val="2400"/>
              <a:buNone/>
            </a:pPr>
            <a:endParaRPr dirty="0"/>
          </a:p>
          <a:p>
            <a:pPr marL="228600" lvl="0" indent="0" algn="l" rtl="0">
              <a:lnSpc>
                <a:spcPct val="90000"/>
              </a:lnSpc>
              <a:spcBef>
                <a:spcPts val="0"/>
              </a:spcBef>
              <a:spcAft>
                <a:spcPts val="0"/>
              </a:spcAft>
              <a:buClr>
                <a:srgbClr val="000000"/>
              </a:buClr>
              <a:buSzPts val="2400"/>
              <a:buNone/>
            </a:pPr>
            <a:r>
              <a:rPr lang="en-US" dirty="0"/>
              <a:t>K produkci potravin se přistupuje zcela zdola nahoru. Výrobci mají možnost plánovat produkci na základě předplatného za předem stanovenou cenu. Tímto způsobem se nedostávají do problémů, které vznikají při velkoplošné distribuci, jež často vede k velkému množství nepřevzatých potravin, což výrobcům přináší ekonomickou ztrátu. </a:t>
            </a:r>
            <a:endParaRPr dirty="0"/>
          </a:p>
          <a:p>
            <a:pPr marL="0" lvl="0" indent="0" algn="l" rtl="0">
              <a:lnSpc>
                <a:spcPct val="90000"/>
              </a:lnSpc>
              <a:spcBef>
                <a:spcPts val="1000"/>
              </a:spcBef>
              <a:spcAft>
                <a:spcPts val="0"/>
              </a:spcAft>
              <a:buClr>
                <a:srgbClr val="000000"/>
              </a:buClr>
              <a:buSzPts val="2400"/>
              <a:buNone/>
            </a:pPr>
            <a:endParaRPr dirty="0"/>
          </a:p>
          <a:p>
            <a:pPr marL="0" lvl="0" indent="0" algn="l" rtl="0">
              <a:lnSpc>
                <a:spcPct val="90000"/>
              </a:lnSpc>
              <a:spcBef>
                <a:spcPts val="1000"/>
              </a:spcBef>
              <a:spcAft>
                <a:spcPts val="0"/>
              </a:spcAft>
              <a:buClr>
                <a:srgbClr val="000000"/>
              </a:buClr>
              <a:buSzPts val="2400"/>
              <a:buNone/>
            </a:pPr>
            <a:endParaRPr dirty="0"/>
          </a:p>
        </p:txBody>
      </p:sp>
      <p:sp>
        <p:nvSpPr>
          <p:cNvPr id="402" name="Google Shape;402;p13"/>
          <p:cNvSpPr txBox="1">
            <a:spLocks noGrp="1"/>
          </p:cNvSpPr>
          <p:nvPr>
            <p:ph type="body" idx="2"/>
          </p:nvPr>
        </p:nvSpPr>
        <p:spPr>
          <a:xfrm>
            <a:off x="798375" y="761599"/>
            <a:ext cx="10595400" cy="111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Komunitou podporované zemědělství (CSA), nástroj potravinové suverenity</a:t>
            </a:r>
            <a:endParaRPr b="1" dirty="0"/>
          </a:p>
          <a:p>
            <a:pPr marL="0" lvl="0" indent="0" algn="l" rtl="0">
              <a:lnSpc>
                <a:spcPct val="90000"/>
              </a:lnSpc>
              <a:spcBef>
                <a:spcPts val="1000"/>
              </a:spcBef>
              <a:spcAft>
                <a:spcPts val="0"/>
              </a:spcAft>
              <a:buClr>
                <a:srgbClr val="8DC641"/>
              </a:buClr>
              <a:buSzPts val="3600"/>
              <a:buNone/>
            </a:pPr>
            <a:endParaRPr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14"/>
          <p:cNvSpPr txBox="1">
            <a:spLocks noGrp="1"/>
          </p:cNvSpPr>
          <p:nvPr>
            <p:ph type="body" idx="1"/>
          </p:nvPr>
        </p:nvSpPr>
        <p:spPr>
          <a:xfrm>
            <a:off x="629148" y="1532028"/>
            <a:ext cx="4624777" cy="37939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3000"/>
              <a:buNone/>
            </a:pPr>
            <a:r>
              <a:rPr lang="en-US"/>
              <a:t>Lidé musí cítit, že příroda je důležitá, cenná, krásná a úžasná, že je pro ně úžasem a potěšením.</a:t>
            </a:r>
            <a:endParaRPr/>
          </a:p>
          <a:p>
            <a:pPr marL="0" lvl="0" indent="0" algn="ctr" rtl="0">
              <a:lnSpc>
                <a:spcPct val="90000"/>
              </a:lnSpc>
              <a:spcBef>
                <a:spcPts val="1000"/>
              </a:spcBef>
              <a:spcAft>
                <a:spcPts val="0"/>
              </a:spcAft>
              <a:buClr>
                <a:srgbClr val="000000"/>
              </a:buClr>
              <a:buSzPts val="3000"/>
              <a:buNone/>
            </a:pPr>
            <a:endParaRPr/>
          </a:p>
        </p:txBody>
      </p:sp>
      <p:pic>
        <p:nvPicPr>
          <p:cNvPr id="409" name="Google Shape;409;p14"/>
          <p:cNvPicPr preferRelativeResize="0">
            <a:picLocks noGrp="1"/>
          </p:cNvPicPr>
          <p:nvPr>
            <p:ph type="pic" idx="2"/>
          </p:nvPr>
        </p:nvPicPr>
        <p:blipFill rotWithShape="1">
          <a:blip r:embed="rId3">
            <a:alphaModFix/>
          </a:blip>
          <a:srcRect t="10181" b="10180"/>
          <a:stretch/>
        </p:blipFill>
        <p:spPr>
          <a:xfrm>
            <a:off x="320540" y="335338"/>
            <a:ext cx="11578483" cy="6146707"/>
          </a:xfrm>
          <a:prstGeom prst="rect">
            <a:avLst/>
          </a:prstGeom>
          <a:solidFill>
            <a:srgbClr val="D8D8D8"/>
          </a:solidFill>
          <a:ln>
            <a:noFill/>
          </a:ln>
        </p:spPr>
      </p:pic>
      <p:sp>
        <p:nvSpPr>
          <p:cNvPr id="410" name="Google Shape;410;p14"/>
          <p:cNvSpPr txBox="1"/>
          <p:nvPr/>
        </p:nvSpPr>
        <p:spPr>
          <a:xfrm>
            <a:off x="1360848" y="465682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Sir David Attenborough</a:t>
            </a:r>
            <a:endParaRPr sz="1400" b="0" i="0" u="none" strike="noStrike" cap="none">
              <a:solidFill>
                <a:srgbClr val="000000"/>
              </a:solidFill>
              <a:latin typeface="Arial"/>
              <a:ea typeface="Arial"/>
              <a:cs typeface="Arial"/>
              <a:sym typeface="Arial"/>
            </a:endParaRPr>
          </a:p>
        </p:txBody>
      </p:sp>
      <p:sp>
        <p:nvSpPr>
          <p:cNvPr id="411" name="Google Shape;411;p14"/>
          <p:cNvSpPr txBox="1"/>
          <p:nvPr/>
        </p:nvSpPr>
        <p:spPr>
          <a:xfrm>
            <a:off x="504975" y="1154000"/>
            <a:ext cx="6395700" cy="4008600"/>
          </a:xfrm>
          <a:prstGeom prst="rect">
            <a:avLst/>
          </a:prstGeom>
          <a:solidFill>
            <a:srgbClr val="9FDAD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rgbClr val="0D0D0D"/>
                </a:solidFill>
                <a:latin typeface="Calibri"/>
                <a:ea typeface="Calibri"/>
                <a:cs typeface="Calibri"/>
                <a:sym typeface="Calibri"/>
              </a:rPr>
              <a:t>Hlavní myšlenka CSA je jednoduchá: skupina spotřebitelů se spojí s farmou ve svém okolí. Společně se dělí o náklady na zemědělskou sezónu, včetně pronájmu půdy, osiva, nářadí a platů zemědělců. Stejně tak se dělí o produkty farmy. Tímto způsobem: spotřebitelé dostávají čerstvé potraviny z nedaleké farmy, které produkují zemědělci, které znají; zemědělci mají dobré pracovní podmínky a produkují pro lidi, které znají</a:t>
            </a:r>
            <a:r>
              <a:rPr lang="en-US" sz="1500" b="1">
                <a:solidFill>
                  <a:srgbClr val="0D0D0D"/>
                </a:solidFill>
                <a:latin typeface="Calibri"/>
                <a:ea typeface="Calibri"/>
                <a:cs typeface="Calibri"/>
                <a:sym typeface="Calibri"/>
              </a:rPr>
              <a:t>.</a:t>
            </a:r>
            <a:endParaRPr sz="2400" b="0" i="1" u="none" strike="noStrike" cap="none">
              <a:solidFill>
                <a:srgbClr val="0D0D0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D0D0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D0D0D"/>
              </a:solidFill>
              <a:latin typeface="Calibri"/>
              <a:ea typeface="Calibri"/>
              <a:cs typeface="Calibri"/>
              <a:sym typeface="Calibri"/>
            </a:endParaRPr>
          </a:p>
        </p:txBody>
      </p:sp>
      <p:grpSp>
        <p:nvGrpSpPr>
          <p:cNvPr id="412" name="Google Shape;412;p14"/>
          <p:cNvGrpSpPr/>
          <p:nvPr/>
        </p:nvGrpSpPr>
        <p:grpSpPr>
          <a:xfrm>
            <a:off x="6533850" y="4746074"/>
            <a:ext cx="1487826" cy="1083162"/>
            <a:chOff x="3400450" y="986392"/>
            <a:chExt cx="1487826" cy="1083162"/>
          </a:xfrm>
        </p:grpSpPr>
        <p:sp>
          <p:nvSpPr>
            <p:cNvPr id="413" name="Google Shape;413;p1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1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5"/>
          <p:cNvSpPr txBox="1">
            <a:spLocks noGrp="1"/>
          </p:cNvSpPr>
          <p:nvPr>
            <p:ph type="body" idx="1"/>
          </p:nvPr>
        </p:nvSpPr>
        <p:spPr>
          <a:xfrm>
            <a:off x="915350" y="1439500"/>
            <a:ext cx="10741350" cy="1404628"/>
          </a:xfrm>
          <a:prstGeom prst="rect">
            <a:avLst/>
          </a:prstGeom>
          <a:noFill/>
          <a:ln>
            <a:noFill/>
          </a:ln>
        </p:spPr>
        <p:txBody>
          <a:bodyPr spcFirstLastPara="1" wrap="square" lIns="91425" tIns="45700" rIns="91425" bIns="45700" anchor="t" anchorCtr="0">
            <a:noAutofit/>
          </a:bodyPr>
          <a:lstStyle/>
          <a:p>
            <a:pPr marL="133350" lvl="0" indent="0" algn="l" rtl="0">
              <a:lnSpc>
                <a:spcPct val="115000"/>
              </a:lnSpc>
              <a:spcBef>
                <a:spcPts val="0"/>
              </a:spcBef>
              <a:spcAft>
                <a:spcPts val="0"/>
              </a:spcAft>
              <a:buSzPts val="1500"/>
            </a:pPr>
            <a:r>
              <a:rPr lang="en-US" dirty="0"/>
              <a:t>Společné zemědělské podniky jsou založeny na </a:t>
            </a:r>
            <a:r>
              <a:rPr lang="en-US" b="1" dirty="0"/>
              <a:t>důvěře </a:t>
            </a:r>
            <a:r>
              <a:rPr lang="en-US" dirty="0"/>
              <a:t>mezi spotřebiteli a výrobci. Důvěra je nezbytná pro vytvoření dlouhodobých obchodních vztahů a zajištění udržitelnosti drobné produkce.</a:t>
            </a:r>
            <a:endParaRPr dirty="0"/>
          </a:p>
          <a:p>
            <a:pPr marL="0" lvl="0" indent="0" algn="l" rtl="0">
              <a:lnSpc>
                <a:spcPct val="90000"/>
              </a:lnSpc>
              <a:spcBef>
                <a:spcPts val="0"/>
              </a:spcBef>
              <a:spcAft>
                <a:spcPts val="0"/>
              </a:spcAft>
              <a:buClr>
                <a:srgbClr val="000000"/>
              </a:buClr>
              <a:buSzPts val="2400"/>
            </a:pPr>
            <a:endParaRPr dirty="0"/>
          </a:p>
        </p:txBody>
      </p:sp>
      <p:sp>
        <p:nvSpPr>
          <p:cNvPr id="420" name="Google Shape;420;p15"/>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a:t>Důvěra jako klíčový prvek sociálních vztahů v CSA</a:t>
            </a:r>
            <a:endParaRPr/>
          </a:p>
        </p:txBody>
      </p:sp>
      <p:grpSp>
        <p:nvGrpSpPr>
          <p:cNvPr id="421" name="Google Shape;421;p15"/>
          <p:cNvGrpSpPr/>
          <p:nvPr/>
        </p:nvGrpSpPr>
        <p:grpSpPr>
          <a:xfrm rot="3730759">
            <a:off x="10918674" y="553763"/>
            <a:ext cx="949887" cy="1163493"/>
            <a:chOff x="7602444" y="4967675"/>
            <a:chExt cx="483620" cy="592374"/>
          </a:xfrm>
        </p:grpSpPr>
        <p:grpSp>
          <p:nvGrpSpPr>
            <p:cNvPr id="422" name="Google Shape;422;p15"/>
            <p:cNvGrpSpPr/>
            <p:nvPr/>
          </p:nvGrpSpPr>
          <p:grpSpPr>
            <a:xfrm>
              <a:off x="7618661" y="4967675"/>
              <a:ext cx="467403" cy="507609"/>
              <a:chOff x="2251964" y="3590497"/>
              <a:chExt cx="467403" cy="507609"/>
            </a:xfrm>
          </p:grpSpPr>
          <p:sp>
            <p:nvSpPr>
              <p:cNvPr id="423" name="Google Shape;423;p1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p1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 name="Google Shape;425;p1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26" name="Google Shape;426;p15"/>
            <p:cNvGrpSpPr/>
            <p:nvPr/>
          </p:nvGrpSpPr>
          <p:grpSpPr>
            <a:xfrm>
              <a:off x="7602444" y="4993761"/>
              <a:ext cx="421973" cy="566288"/>
              <a:chOff x="2235747" y="3616583"/>
              <a:chExt cx="421973" cy="566288"/>
            </a:xfrm>
          </p:grpSpPr>
          <p:sp>
            <p:nvSpPr>
              <p:cNvPr id="427" name="Google Shape;427;p1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 name="Google Shape;428;p1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Freeform 171">
            <a:extLst>
              <a:ext uri="{FF2B5EF4-FFF2-40B4-BE49-F238E27FC236}">
                <a16:creationId xmlns:a16="http://schemas.microsoft.com/office/drawing/2014/main" id="{B876E4AD-5846-3856-FAE6-95AC08E01078}"/>
              </a:ext>
            </a:extLst>
          </p:cNvPr>
          <p:cNvSpPr>
            <a:spLocks noChangeArrowheads="1"/>
          </p:cNvSpPr>
          <p:nvPr/>
        </p:nvSpPr>
        <p:spPr bwMode="auto">
          <a:xfrm>
            <a:off x="695325" y="2870728"/>
            <a:ext cx="2907310" cy="3009492"/>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Freeform 172">
            <a:extLst>
              <a:ext uri="{FF2B5EF4-FFF2-40B4-BE49-F238E27FC236}">
                <a16:creationId xmlns:a16="http://schemas.microsoft.com/office/drawing/2014/main" id="{2096EBBD-657C-9669-99AE-58A92FB4F13F}"/>
              </a:ext>
            </a:extLst>
          </p:cNvPr>
          <p:cNvSpPr>
            <a:spLocks noChangeArrowheads="1"/>
          </p:cNvSpPr>
          <p:nvPr/>
        </p:nvSpPr>
        <p:spPr bwMode="auto">
          <a:xfrm>
            <a:off x="803039" y="2939973"/>
            <a:ext cx="2907310" cy="3009489"/>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4" name="Freeform 177">
            <a:extLst>
              <a:ext uri="{FF2B5EF4-FFF2-40B4-BE49-F238E27FC236}">
                <a16:creationId xmlns:a16="http://schemas.microsoft.com/office/drawing/2014/main" id="{235AEC1F-8245-5E4D-D3A6-6D63A79A2E49}"/>
              </a:ext>
            </a:extLst>
          </p:cNvPr>
          <p:cNvSpPr>
            <a:spLocks noChangeArrowheads="1"/>
          </p:cNvSpPr>
          <p:nvPr/>
        </p:nvSpPr>
        <p:spPr bwMode="auto">
          <a:xfrm>
            <a:off x="3537755" y="2907564"/>
            <a:ext cx="2907310" cy="3009492"/>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5" name="Freeform 178">
            <a:extLst>
              <a:ext uri="{FF2B5EF4-FFF2-40B4-BE49-F238E27FC236}">
                <a16:creationId xmlns:a16="http://schemas.microsoft.com/office/drawing/2014/main" id="{18DEEDD5-7500-C479-7C4F-E51E29FF3A34}"/>
              </a:ext>
            </a:extLst>
          </p:cNvPr>
          <p:cNvSpPr>
            <a:spLocks noChangeArrowheads="1"/>
          </p:cNvSpPr>
          <p:nvPr/>
        </p:nvSpPr>
        <p:spPr bwMode="auto">
          <a:xfrm>
            <a:off x="3642903" y="2976809"/>
            <a:ext cx="2907312" cy="3009489"/>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80">
            <a:extLst>
              <a:ext uri="{FF2B5EF4-FFF2-40B4-BE49-F238E27FC236}">
                <a16:creationId xmlns:a16="http://schemas.microsoft.com/office/drawing/2014/main" id="{7617DE85-7B6C-17EF-3DD1-EE4BBF7F9B11}"/>
              </a:ext>
            </a:extLst>
          </p:cNvPr>
          <p:cNvSpPr>
            <a:spLocks noChangeArrowheads="1"/>
          </p:cNvSpPr>
          <p:nvPr/>
        </p:nvSpPr>
        <p:spPr bwMode="auto">
          <a:xfrm>
            <a:off x="9032014" y="2766157"/>
            <a:ext cx="2907312" cy="3009492"/>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81">
            <a:extLst>
              <a:ext uri="{FF2B5EF4-FFF2-40B4-BE49-F238E27FC236}">
                <a16:creationId xmlns:a16="http://schemas.microsoft.com/office/drawing/2014/main" id="{FA2916CB-B325-2286-FB49-BBBEC60ED1AB}"/>
              </a:ext>
            </a:extLst>
          </p:cNvPr>
          <p:cNvSpPr>
            <a:spLocks noChangeArrowheads="1"/>
          </p:cNvSpPr>
          <p:nvPr/>
        </p:nvSpPr>
        <p:spPr bwMode="auto">
          <a:xfrm>
            <a:off x="9137164" y="2835401"/>
            <a:ext cx="2907310" cy="3009489"/>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0">
            <a:extLst>
              <a:ext uri="{FF2B5EF4-FFF2-40B4-BE49-F238E27FC236}">
                <a16:creationId xmlns:a16="http://schemas.microsoft.com/office/drawing/2014/main" id="{40C9E41A-42B4-FEB3-CECE-7D6A5E501875}"/>
              </a:ext>
            </a:extLst>
          </p:cNvPr>
          <p:cNvSpPr>
            <a:spLocks noChangeArrowheads="1"/>
          </p:cNvSpPr>
          <p:nvPr/>
        </p:nvSpPr>
        <p:spPr bwMode="auto">
          <a:xfrm>
            <a:off x="864590" y="2924585"/>
            <a:ext cx="2907310" cy="3009489"/>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75A94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6">
            <a:extLst>
              <a:ext uri="{FF2B5EF4-FFF2-40B4-BE49-F238E27FC236}">
                <a16:creationId xmlns:a16="http://schemas.microsoft.com/office/drawing/2014/main" id="{B2D803B0-4946-9B6B-20BD-009BE3469248}"/>
              </a:ext>
            </a:extLst>
          </p:cNvPr>
          <p:cNvSpPr>
            <a:spLocks noChangeArrowheads="1"/>
          </p:cNvSpPr>
          <p:nvPr/>
        </p:nvSpPr>
        <p:spPr bwMode="auto">
          <a:xfrm>
            <a:off x="3707020" y="2961421"/>
            <a:ext cx="2907310" cy="3009489"/>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3DB0B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9">
            <a:extLst>
              <a:ext uri="{FF2B5EF4-FFF2-40B4-BE49-F238E27FC236}">
                <a16:creationId xmlns:a16="http://schemas.microsoft.com/office/drawing/2014/main" id="{0A5DB359-7B6A-7092-EE4B-19421C2E248A}"/>
              </a:ext>
            </a:extLst>
          </p:cNvPr>
          <p:cNvSpPr>
            <a:spLocks noChangeArrowheads="1"/>
          </p:cNvSpPr>
          <p:nvPr/>
        </p:nvSpPr>
        <p:spPr bwMode="auto">
          <a:xfrm>
            <a:off x="9198715" y="2820013"/>
            <a:ext cx="2907310" cy="3009489"/>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9FDADF"/>
          </a:solidFill>
          <a:ln>
            <a:solidFill>
              <a:srgbClr val="75A949"/>
            </a:solid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4">
            <a:extLst>
              <a:ext uri="{FF2B5EF4-FFF2-40B4-BE49-F238E27FC236}">
                <a16:creationId xmlns:a16="http://schemas.microsoft.com/office/drawing/2014/main" id="{2C5EB67D-5265-21F8-0A7B-40A1E46EB040}"/>
              </a:ext>
            </a:extLst>
          </p:cNvPr>
          <p:cNvSpPr>
            <a:spLocks noChangeArrowheads="1"/>
          </p:cNvSpPr>
          <p:nvPr/>
        </p:nvSpPr>
        <p:spPr bwMode="auto">
          <a:xfrm>
            <a:off x="6289989" y="2853359"/>
            <a:ext cx="2907312" cy="3009492"/>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5">
            <a:extLst>
              <a:ext uri="{FF2B5EF4-FFF2-40B4-BE49-F238E27FC236}">
                <a16:creationId xmlns:a16="http://schemas.microsoft.com/office/drawing/2014/main" id="{AEA1A037-5C22-E8EF-03DA-66368EB03FFB}"/>
              </a:ext>
            </a:extLst>
          </p:cNvPr>
          <p:cNvSpPr>
            <a:spLocks noChangeArrowheads="1"/>
          </p:cNvSpPr>
          <p:nvPr/>
        </p:nvSpPr>
        <p:spPr bwMode="auto">
          <a:xfrm>
            <a:off x="6397703" y="2922603"/>
            <a:ext cx="2907312" cy="3009489"/>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3">
            <a:extLst>
              <a:ext uri="{FF2B5EF4-FFF2-40B4-BE49-F238E27FC236}">
                <a16:creationId xmlns:a16="http://schemas.microsoft.com/office/drawing/2014/main" id="{4A0455DD-311D-CB02-E34B-A4AA2C2F2C44}"/>
              </a:ext>
            </a:extLst>
          </p:cNvPr>
          <p:cNvSpPr>
            <a:spLocks noChangeArrowheads="1"/>
          </p:cNvSpPr>
          <p:nvPr/>
        </p:nvSpPr>
        <p:spPr bwMode="auto">
          <a:xfrm>
            <a:off x="6459254" y="2907215"/>
            <a:ext cx="2907312" cy="3009489"/>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C3DCAE"/>
          </a:solidFill>
          <a:ln>
            <a:solidFill>
              <a:srgbClr val="75A949"/>
            </a:solid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429" name="Google Shape;429;p15"/>
          <p:cNvSpPr txBox="1"/>
          <p:nvPr/>
        </p:nvSpPr>
        <p:spPr>
          <a:xfrm>
            <a:off x="887360" y="3655812"/>
            <a:ext cx="2458360" cy="1896659"/>
          </a:xfrm>
          <a:prstGeom prst="rect">
            <a:avLst/>
          </a:prstGeom>
          <a:noFill/>
          <a:ln>
            <a:noFill/>
          </a:ln>
        </p:spPr>
        <p:txBody>
          <a:bodyPr spcFirstLastPara="1" wrap="square" lIns="91425" tIns="91425" rIns="91425" bIns="91425" anchor="t" anchorCtr="0">
            <a:noAutofit/>
          </a:bodyPr>
          <a:lstStyle/>
          <a:p>
            <a:pPr marL="139700" marR="0" lvl="0" algn="ctr" rtl="0">
              <a:lnSpc>
                <a:spcPct val="115000"/>
              </a:lnSpc>
              <a:spcBef>
                <a:spcPts val="0"/>
              </a:spcBef>
              <a:spcAft>
                <a:spcPts val="0"/>
              </a:spcAft>
              <a:buClr>
                <a:srgbClr val="000000"/>
              </a:buClr>
              <a:buSzPts val="1400"/>
            </a:pPr>
            <a:r>
              <a:rPr lang="en-US" sz="1400" b="0" i="0" u="none" strike="noStrike" cap="none" dirty="0">
                <a:solidFill>
                  <a:srgbClr val="000000"/>
                </a:solidFill>
                <a:latin typeface="Calibri"/>
                <a:ea typeface="Calibri"/>
                <a:cs typeface="Calibri"/>
                <a:sym typeface="Calibri"/>
              </a:rPr>
              <a:t>Za </a:t>
            </a:r>
            <a:r>
              <a:rPr lang="en-US" dirty="0">
                <a:latin typeface="Calibri"/>
                <a:ea typeface="Calibri"/>
                <a:cs typeface="Calibri"/>
                <a:sym typeface="Calibri"/>
              </a:rPr>
              <a:t>prvé</a:t>
            </a:r>
            <a:r>
              <a:rPr lang="en-US" sz="1400" b="0" i="0" u="none" strike="noStrike" cap="none" dirty="0">
                <a:solidFill>
                  <a:srgbClr val="000000"/>
                </a:solidFill>
                <a:latin typeface="Calibri"/>
                <a:ea typeface="Calibri"/>
                <a:cs typeface="Calibri"/>
                <a:sym typeface="Calibri"/>
              </a:rPr>
              <a:t>, </a:t>
            </a:r>
            <a:r>
              <a:rPr lang="en-US" sz="1400" b="1" i="0" u="none" strike="noStrike" cap="none" dirty="0">
                <a:solidFill>
                  <a:srgbClr val="000000"/>
                </a:solidFill>
                <a:latin typeface="Calibri"/>
                <a:ea typeface="Calibri"/>
                <a:cs typeface="Calibri"/>
                <a:sym typeface="Calibri"/>
              </a:rPr>
              <a:t>koproducenti platí za výrobu předem</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Calibri"/>
              <a:ea typeface="Calibri"/>
              <a:cs typeface="Calibri"/>
              <a:sym typeface="Calibri"/>
            </a:endParaRPr>
          </a:p>
          <a:p>
            <a:pPr marL="139700" marR="0" lvl="0" algn="ctr" rtl="0">
              <a:lnSpc>
                <a:spcPct val="115000"/>
              </a:lnSpc>
              <a:spcBef>
                <a:spcPts val="0"/>
              </a:spcBef>
              <a:spcAft>
                <a:spcPts val="0"/>
              </a:spcAft>
              <a:buClr>
                <a:srgbClr val="000000"/>
              </a:buClr>
              <a:buSzPts val="1400"/>
            </a:pPr>
            <a:r>
              <a:rPr lang="en-US" sz="1400" b="0" i="0" u="none" strike="noStrike" cap="none" dirty="0">
                <a:solidFill>
                  <a:srgbClr val="000000"/>
                </a:solidFill>
                <a:latin typeface="Calibri"/>
                <a:ea typeface="Calibri"/>
                <a:cs typeface="Calibri"/>
                <a:sym typeface="Calibri"/>
              </a:rPr>
              <a:t>To svědčí o jejich důvěře ve výrobce a </a:t>
            </a:r>
            <a:r>
              <a:rPr lang="en-US" dirty="0">
                <a:latin typeface="Calibri"/>
                <a:ea typeface="Calibri"/>
                <a:cs typeface="Calibri"/>
                <a:sym typeface="Calibri"/>
              </a:rPr>
              <a:t>jeho </a:t>
            </a:r>
            <a:r>
              <a:rPr lang="en-US" sz="1400" b="0" i="0" u="none" strike="noStrike" cap="none" dirty="0">
                <a:solidFill>
                  <a:srgbClr val="000000"/>
                </a:solidFill>
                <a:latin typeface="Calibri"/>
                <a:ea typeface="Calibri"/>
                <a:cs typeface="Calibri"/>
                <a:sym typeface="Calibri"/>
              </a:rPr>
              <a:t>schopnost dodávat kvalitní výrobky.</a:t>
            </a:r>
            <a:endParaRPr sz="14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430" name="Google Shape;430;p15"/>
          <p:cNvSpPr txBox="1"/>
          <p:nvPr/>
        </p:nvSpPr>
        <p:spPr>
          <a:xfrm>
            <a:off x="3781346" y="3640009"/>
            <a:ext cx="2458360" cy="1767192"/>
          </a:xfrm>
          <a:prstGeom prst="rect">
            <a:avLst/>
          </a:prstGeom>
          <a:noFill/>
          <a:ln>
            <a:noFill/>
          </a:ln>
        </p:spPr>
        <p:txBody>
          <a:bodyPr spcFirstLastPara="1" wrap="square" lIns="91425" tIns="91425" rIns="91425" bIns="91425" anchor="t" anchorCtr="0">
            <a:noAutofit/>
          </a:bodyPr>
          <a:lstStyle/>
          <a:p>
            <a:pPr marL="139700" marR="0" lvl="0" algn="ctr" rtl="0">
              <a:lnSpc>
                <a:spcPct val="115000"/>
              </a:lnSpc>
              <a:spcBef>
                <a:spcPts val="0"/>
              </a:spcBef>
              <a:spcAft>
                <a:spcPts val="0"/>
              </a:spcAft>
              <a:buClr>
                <a:srgbClr val="000000"/>
              </a:buClr>
              <a:buSzPts val="1400"/>
            </a:pPr>
            <a:r>
              <a:rPr lang="en-US" sz="1400" b="1" i="0" u="none" strike="noStrike" cap="none" dirty="0">
                <a:solidFill>
                  <a:srgbClr val="000000"/>
                </a:solidFill>
                <a:latin typeface="Calibri"/>
                <a:ea typeface="Calibri"/>
                <a:cs typeface="Calibri"/>
                <a:sym typeface="Calibri"/>
              </a:rPr>
              <a:t>Kromě toho se </a:t>
            </a:r>
            <a:r>
              <a:rPr lang="en-US" sz="1400" b="0" i="0" u="none" strike="noStrike" cap="none" dirty="0">
                <a:solidFill>
                  <a:srgbClr val="000000"/>
                </a:solidFill>
                <a:latin typeface="Calibri"/>
                <a:ea typeface="Calibri"/>
                <a:cs typeface="Calibri"/>
                <a:sym typeface="Calibri"/>
              </a:rPr>
              <a:t>koproducenti </a:t>
            </a:r>
            <a:r>
              <a:rPr lang="en-US" sz="1400" b="1" i="0" u="none" strike="noStrike" cap="none" dirty="0">
                <a:solidFill>
                  <a:srgbClr val="000000"/>
                </a:solidFill>
                <a:latin typeface="Calibri"/>
                <a:ea typeface="Calibri"/>
                <a:cs typeface="Calibri"/>
                <a:sym typeface="Calibri"/>
              </a:rPr>
              <a:t>podílejí na životě farmy</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Calibri"/>
              <a:ea typeface="Calibri"/>
              <a:cs typeface="Calibri"/>
              <a:sym typeface="Calibri"/>
            </a:endParaRPr>
          </a:p>
          <a:p>
            <a:pPr marL="139700" marR="0" lvl="0" algn="ctr" rtl="0">
              <a:lnSpc>
                <a:spcPct val="115000"/>
              </a:lnSpc>
              <a:spcBef>
                <a:spcPts val="0"/>
              </a:spcBef>
              <a:spcAft>
                <a:spcPts val="0"/>
              </a:spcAft>
              <a:buClr>
                <a:srgbClr val="000000"/>
              </a:buClr>
              <a:buSzPts val="1400"/>
            </a:pPr>
            <a:r>
              <a:rPr lang="en-US" sz="1400" b="0" i="0" u="none" strike="noStrike" cap="none" dirty="0">
                <a:solidFill>
                  <a:srgbClr val="000000"/>
                </a:solidFill>
                <a:latin typeface="Calibri"/>
                <a:ea typeface="Calibri"/>
                <a:cs typeface="Calibri"/>
                <a:sym typeface="Calibri"/>
              </a:rPr>
              <a:t>To jim umožní lépe poznat výrobce a </a:t>
            </a:r>
            <a:r>
              <a:rPr lang="en-US" dirty="0">
                <a:latin typeface="Calibri"/>
                <a:ea typeface="Calibri"/>
                <a:cs typeface="Calibri"/>
                <a:sym typeface="Calibri"/>
              </a:rPr>
              <a:t>jeho </a:t>
            </a:r>
            <a:r>
              <a:rPr lang="en-US" sz="1400" b="0" i="0" u="none" strike="noStrike" cap="none" dirty="0">
                <a:solidFill>
                  <a:srgbClr val="000000"/>
                </a:solidFill>
                <a:latin typeface="Calibri"/>
                <a:ea typeface="Calibri"/>
                <a:cs typeface="Calibri"/>
                <a:sym typeface="Calibri"/>
              </a:rPr>
              <a:t>práci a navázat vztahy důvěry.</a:t>
            </a:r>
            <a:endParaRPr sz="14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1" name="Google Shape;431;p15"/>
          <p:cNvSpPr txBox="1"/>
          <p:nvPr/>
        </p:nvSpPr>
        <p:spPr>
          <a:xfrm>
            <a:off x="6443071" y="3473903"/>
            <a:ext cx="2701787" cy="2099403"/>
          </a:xfrm>
          <a:prstGeom prst="rect">
            <a:avLst/>
          </a:prstGeom>
          <a:noFill/>
          <a:ln>
            <a:noFill/>
          </a:ln>
        </p:spPr>
        <p:txBody>
          <a:bodyPr spcFirstLastPara="1" wrap="square" lIns="91425" tIns="91425" rIns="91425" bIns="91425" anchor="t" anchorCtr="0">
            <a:noAutofit/>
          </a:bodyPr>
          <a:lstStyle/>
          <a:p>
            <a:pPr marL="139700" marR="0" lvl="0" algn="ctr" rtl="0">
              <a:lnSpc>
                <a:spcPct val="115000"/>
              </a:lnSpc>
              <a:spcBef>
                <a:spcPts val="0"/>
              </a:spcBef>
              <a:spcAft>
                <a:spcPts val="0"/>
              </a:spcAft>
              <a:buClr>
                <a:srgbClr val="000000"/>
              </a:buClr>
              <a:buSzPts val="1400"/>
            </a:pPr>
            <a:r>
              <a:rPr lang="en-US" sz="1400" i="0" u="none" strike="noStrike" cap="none" dirty="0">
                <a:solidFill>
                  <a:srgbClr val="000000"/>
                </a:solidFill>
                <a:latin typeface="Calibri"/>
                <a:ea typeface="Calibri"/>
                <a:cs typeface="Calibri"/>
                <a:sym typeface="Calibri"/>
              </a:rPr>
              <a:t>Dalším důležitým aspektem společenských vztahů v rámci CSA je překrývání dvou identit - spotřebitele </a:t>
            </a:r>
            <a:r>
              <a:rPr lang="en-US" dirty="0">
                <a:latin typeface="Calibri"/>
                <a:ea typeface="Calibri"/>
                <a:cs typeface="Calibri"/>
                <a:sym typeface="Calibri"/>
              </a:rPr>
              <a:t>a </a:t>
            </a:r>
            <a:r>
              <a:rPr lang="en-US" sz="1400" i="0" u="none" strike="noStrike" cap="none" dirty="0">
                <a:solidFill>
                  <a:srgbClr val="000000"/>
                </a:solidFill>
                <a:latin typeface="Calibri"/>
                <a:ea typeface="Calibri"/>
                <a:cs typeface="Calibri"/>
                <a:sym typeface="Calibri"/>
              </a:rPr>
              <a:t>výrobce.</a:t>
            </a:r>
            <a:endParaRPr sz="1400" i="0" u="none" strike="noStrike" cap="none" dirty="0">
              <a:solidFill>
                <a:srgbClr val="000000"/>
              </a:solidFill>
              <a:latin typeface="Calibri"/>
              <a:ea typeface="Calibri"/>
              <a:cs typeface="Calibri"/>
              <a:sym typeface="Calibri"/>
            </a:endParaRPr>
          </a:p>
          <a:p>
            <a:pPr marL="139700" marR="0" lvl="0" algn="ctr" rtl="0">
              <a:lnSpc>
                <a:spcPct val="115000"/>
              </a:lnSpc>
              <a:spcBef>
                <a:spcPts val="0"/>
              </a:spcBef>
              <a:spcAft>
                <a:spcPts val="0"/>
              </a:spcAft>
              <a:buClr>
                <a:srgbClr val="000000"/>
              </a:buClr>
              <a:buSzPts val="1400"/>
            </a:pPr>
            <a:r>
              <a:rPr lang="en-US" sz="1400" b="1" i="0" u="none" strike="noStrike" cap="none" dirty="0">
                <a:solidFill>
                  <a:srgbClr val="000000"/>
                </a:solidFill>
                <a:latin typeface="Calibri"/>
                <a:ea typeface="Calibri"/>
                <a:cs typeface="Calibri"/>
                <a:sym typeface="Calibri"/>
              </a:rPr>
              <a:t>Spoluproducenti se označují za spotřebitele i výrobce.</a:t>
            </a:r>
            <a:endParaRPr sz="14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Calibri"/>
              <a:ea typeface="Calibri"/>
              <a:cs typeface="Calibri"/>
              <a:sym typeface="Calibri"/>
            </a:endParaRPr>
          </a:p>
        </p:txBody>
      </p:sp>
      <p:sp>
        <p:nvSpPr>
          <p:cNvPr id="432" name="Google Shape;432;p15"/>
          <p:cNvSpPr txBox="1"/>
          <p:nvPr/>
        </p:nvSpPr>
        <p:spPr>
          <a:xfrm>
            <a:off x="9284929" y="3171479"/>
            <a:ext cx="2564628" cy="2181223"/>
          </a:xfrm>
          <a:prstGeom prst="rect">
            <a:avLst/>
          </a:prstGeom>
          <a:noFill/>
          <a:ln>
            <a:noFill/>
          </a:ln>
        </p:spPr>
        <p:txBody>
          <a:bodyPr spcFirstLastPara="1" wrap="square" lIns="91425" tIns="91425" rIns="91425" bIns="91425" anchor="t" anchorCtr="0">
            <a:noAutofit/>
          </a:bodyPr>
          <a:lstStyle/>
          <a:p>
            <a:pPr marL="139700" marR="0" lvl="0" algn="ctr" rtl="0">
              <a:lnSpc>
                <a:spcPct val="115000"/>
              </a:lnSpc>
              <a:spcBef>
                <a:spcPts val="0"/>
              </a:spcBef>
              <a:spcAft>
                <a:spcPts val="0"/>
              </a:spcAft>
              <a:buClr>
                <a:srgbClr val="000000"/>
              </a:buClr>
              <a:buSzPts val="1400"/>
            </a:pPr>
            <a:r>
              <a:rPr lang="en-US" sz="1400" i="0" u="none" strike="noStrike" cap="none" dirty="0">
                <a:solidFill>
                  <a:srgbClr val="000000"/>
                </a:solidFill>
                <a:latin typeface="Calibri"/>
                <a:ea typeface="Calibri"/>
                <a:cs typeface="Calibri"/>
                <a:sym typeface="Calibri"/>
              </a:rPr>
              <a:t>Společnosti zemědělského družstevnictví jsou alternativou k dominantnímu potravinovému systému, který </a:t>
            </a:r>
            <a:r>
              <a:rPr lang="en-US" sz="1400" i="0" u="none" strike="noStrike" cap="none" dirty="0" err="1">
                <a:solidFill>
                  <a:srgbClr val="000000"/>
                </a:solidFill>
                <a:latin typeface="Calibri"/>
                <a:ea typeface="Calibri"/>
                <a:cs typeface="Calibri"/>
                <a:sym typeface="Calibri"/>
              </a:rPr>
              <a:t>se vyznačuje </a:t>
            </a:r>
            <a:r>
              <a:rPr lang="en-US" sz="1400" i="0" u="none" strike="noStrike" cap="none" dirty="0">
                <a:solidFill>
                  <a:srgbClr val="000000"/>
                </a:solidFill>
                <a:latin typeface="Calibri"/>
                <a:ea typeface="Calibri"/>
                <a:cs typeface="Calibri"/>
                <a:sym typeface="Calibri"/>
              </a:rPr>
              <a:t>jasným rozdělením rolí a funkcí.</a:t>
            </a:r>
            <a:endParaRPr sz="1400" i="0" u="none" strike="noStrike" cap="none" dirty="0">
              <a:solidFill>
                <a:srgbClr val="000000"/>
              </a:solidFill>
              <a:latin typeface="Calibri"/>
              <a:ea typeface="Calibri"/>
              <a:cs typeface="Calibri"/>
              <a:sym typeface="Calibri"/>
            </a:endParaRPr>
          </a:p>
          <a:p>
            <a:pPr marL="139700" marR="0" lvl="0" algn="ctr" rtl="0">
              <a:lnSpc>
                <a:spcPct val="115000"/>
              </a:lnSpc>
              <a:spcBef>
                <a:spcPts val="0"/>
              </a:spcBef>
              <a:spcAft>
                <a:spcPts val="0"/>
              </a:spcAft>
              <a:buClr>
                <a:srgbClr val="000000"/>
              </a:buClr>
              <a:buSzPts val="1400"/>
            </a:pPr>
            <a:r>
              <a:rPr lang="en-US" sz="1400" b="1" i="0" u="none" strike="noStrike" cap="none" dirty="0">
                <a:solidFill>
                  <a:srgbClr val="000000"/>
                </a:solidFill>
                <a:latin typeface="Calibri"/>
                <a:ea typeface="Calibri"/>
                <a:cs typeface="Calibri"/>
                <a:sym typeface="Calibri"/>
              </a:rPr>
              <a:t>Vztah mezi spotřebiteli a producenty je v </a:t>
            </a:r>
            <a:r>
              <a:rPr lang="en-US" sz="1400" i="0" u="none" strike="noStrike" cap="none" dirty="0">
                <a:solidFill>
                  <a:srgbClr val="000000"/>
                </a:solidFill>
                <a:latin typeface="Calibri"/>
                <a:ea typeface="Calibri"/>
                <a:cs typeface="Calibri"/>
                <a:sym typeface="Calibri"/>
              </a:rPr>
              <a:t>rámci CSA založen na </a:t>
            </a:r>
            <a:r>
              <a:rPr lang="en-US" sz="1400" b="1" i="0" u="none" strike="noStrike" cap="none" dirty="0">
                <a:solidFill>
                  <a:srgbClr val="000000"/>
                </a:solidFill>
                <a:latin typeface="Calibri"/>
                <a:ea typeface="Calibri"/>
                <a:cs typeface="Calibri"/>
                <a:sym typeface="Calibri"/>
              </a:rPr>
              <a:t>důvěře a spolupráci.</a:t>
            </a:r>
            <a:endParaRPr sz="14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0"/>
          <p:cNvSpPr/>
          <p:nvPr/>
        </p:nvSpPr>
        <p:spPr>
          <a:xfrm>
            <a:off x="6608713" y="2265400"/>
            <a:ext cx="5267462" cy="3819300"/>
          </a:xfrm>
          <a:prstGeom prst="roundRect">
            <a:avLst>
              <a:gd name="adj" fmla="val 16667"/>
            </a:avLst>
          </a:prstGeom>
          <a:solidFill>
            <a:srgbClr val="9FDA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0"/>
          <p:cNvSpPr/>
          <p:nvPr/>
        </p:nvSpPr>
        <p:spPr>
          <a:xfrm>
            <a:off x="391226" y="823049"/>
            <a:ext cx="929366" cy="929366"/>
          </a:xfrm>
          <a:custGeom>
            <a:avLst/>
            <a:gdLst/>
            <a:ahLst/>
            <a:cxnLst/>
            <a:rect l="l" t="t" r="r" b="b"/>
            <a:pathLst>
              <a:path w="1625" h="1625" extrusionOk="0">
                <a:moveTo>
                  <a:pt x="1624" y="812"/>
                </a:moveTo>
                <a:lnTo>
                  <a:pt x="1624" y="812"/>
                </a:lnTo>
                <a:cubicBezTo>
                  <a:pt x="1624" y="1259"/>
                  <a:pt x="1259" y="1624"/>
                  <a:pt x="812" y="1624"/>
                </a:cubicBezTo>
                <a:cubicBezTo>
                  <a:pt x="364" y="1624"/>
                  <a:pt x="0" y="1259"/>
                  <a:pt x="0" y="812"/>
                </a:cubicBezTo>
                <a:cubicBezTo>
                  <a:pt x="0" y="364"/>
                  <a:pt x="364" y="0"/>
                  <a:pt x="812" y="0"/>
                </a:cubicBezTo>
                <a:cubicBezTo>
                  <a:pt x="1259" y="0"/>
                  <a:pt x="1624" y="364"/>
                  <a:pt x="1624" y="812"/>
                </a:cubicBezTo>
              </a:path>
            </a:pathLst>
          </a:custGeom>
          <a:solidFill>
            <a:srgbClr val="63C1D3">
              <a:alpha val="12156"/>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44" name="Google Shape;444;p20"/>
          <p:cNvSpPr/>
          <p:nvPr/>
        </p:nvSpPr>
        <p:spPr>
          <a:xfrm>
            <a:off x="391226" y="2160521"/>
            <a:ext cx="929366" cy="929366"/>
          </a:xfrm>
          <a:custGeom>
            <a:avLst/>
            <a:gdLst/>
            <a:ahLst/>
            <a:cxnLst/>
            <a:rect l="l" t="t" r="r" b="b"/>
            <a:pathLst>
              <a:path w="1625" h="1625" extrusionOk="0">
                <a:moveTo>
                  <a:pt x="1624" y="813"/>
                </a:moveTo>
                <a:lnTo>
                  <a:pt x="1624" y="813"/>
                </a:lnTo>
                <a:cubicBezTo>
                  <a:pt x="1624" y="1260"/>
                  <a:pt x="1259" y="1624"/>
                  <a:pt x="812" y="1624"/>
                </a:cubicBezTo>
                <a:cubicBezTo>
                  <a:pt x="364" y="1624"/>
                  <a:pt x="0" y="1260"/>
                  <a:pt x="0" y="813"/>
                </a:cubicBezTo>
                <a:cubicBezTo>
                  <a:pt x="0" y="365"/>
                  <a:pt x="364" y="0"/>
                  <a:pt x="812" y="0"/>
                </a:cubicBezTo>
                <a:cubicBezTo>
                  <a:pt x="1259" y="0"/>
                  <a:pt x="1624" y="365"/>
                  <a:pt x="1624" y="813"/>
                </a:cubicBezTo>
              </a:path>
            </a:pathLst>
          </a:custGeom>
          <a:solidFill>
            <a:srgbClr val="63C1D3">
              <a:alpha val="3176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45" name="Google Shape;445;p20"/>
          <p:cNvSpPr/>
          <p:nvPr/>
        </p:nvSpPr>
        <p:spPr>
          <a:xfrm>
            <a:off x="391226" y="3462551"/>
            <a:ext cx="929366" cy="929366"/>
          </a:xfrm>
          <a:custGeom>
            <a:avLst/>
            <a:gdLst/>
            <a:ahLst/>
            <a:cxnLst/>
            <a:rect l="l" t="t" r="r" b="b"/>
            <a:pathLst>
              <a:path w="1625" h="1625" extrusionOk="0">
                <a:moveTo>
                  <a:pt x="1624" y="812"/>
                </a:moveTo>
                <a:lnTo>
                  <a:pt x="1624" y="812"/>
                </a:lnTo>
                <a:cubicBezTo>
                  <a:pt x="1624" y="1260"/>
                  <a:pt x="1259" y="1624"/>
                  <a:pt x="812" y="1624"/>
                </a:cubicBezTo>
                <a:cubicBezTo>
                  <a:pt x="364" y="1624"/>
                  <a:pt x="0" y="1260"/>
                  <a:pt x="0" y="812"/>
                </a:cubicBezTo>
                <a:cubicBezTo>
                  <a:pt x="0" y="365"/>
                  <a:pt x="364" y="0"/>
                  <a:pt x="812" y="0"/>
                </a:cubicBezTo>
                <a:cubicBezTo>
                  <a:pt x="1259" y="0"/>
                  <a:pt x="1624" y="365"/>
                  <a:pt x="1624" y="812"/>
                </a:cubicBezTo>
              </a:path>
            </a:pathLst>
          </a:custGeom>
          <a:solidFill>
            <a:srgbClr val="63C1D3">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46" name="Google Shape;446;p20"/>
          <p:cNvSpPr/>
          <p:nvPr/>
        </p:nvSpPr>
        <p:spPr>
          <a:xfrm>
            <a:off x="393726" y="4957905"/>
            <a:ext cx="929366" cy="929366"/>
          </a:xfrm>
          <a:custGeom>
            <a:avLst/>
            <a:gdLst/>
            <a:ahLst/>
            <a:cxnLst/>
            <a:rect l="l" t="t" r="r" b="b"/>
            <a:pathLst>
              <a:path w="1625" h="1625" extrusionOk="0">
                <a:moveTo>
                  <a:pt x="1624" y="812"/>
                </a:moveTo>
                <a:lnTo>
                  <a:pt x="1624" y="812"/>
                </a:lnTo>
                <a:cubicBezTo>
                  <a:pt x="1624" y="1259"/>
                  <a:pt x="1259" y="1624"/>
                  <a:pt x="812" y="1624"/>
                </a:cubicBezTo>
                <a:cubicBezTo>
                  <a:pt x="364" y="1624"/>
                  <a:pt x="0" y="1259"/>
                  <a:pt x="0" y="812"/>
                </a:cubicBezTo>
                <a:cubicBezTo>
                  <a:pt x="0" y="365"/>
                  <a:pt x="364" y="0"/>
                  <a:pt x="812" y="0"/>
                </a:cubicBezTo>
                <a:cubicBezTo>
                  <a:pt x="1259" y="0"/>
                  <a:pt x="1624" y="365"/>
                  <a:pt x="1624" y="812"/>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47" name="Google Shape;447;p20"/>
          <p:cNvSpPr txBox="1"/>
          <p:nvPr/>
        </p:nvSpPr>
        <p:spPr>
          <a:xfrm>
            <a:off x="1425355" y="892266"/>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i="0" u="none" strike="noStrike" cap="none" dirty="0" err="1">
                <a:solidFill>
                  <a:srgbClr val="8DC641"/>
                </a:solidFill>
                <a:latin typeface="Calibri"/>
                <a:ea typeface="Calibri"/>
                <a:cs typeface="Calibri"/>
                <a:sym typeface="Calibri"/>
              </a:rPr>
              <a:t>Vyhled</a:t>
            </a:r>
            <a:r>
              <a:rPr lang="cs-CZ" sz="2100" b="1" i="0" u="none" strike="noStrike" cap="none" dirty="0" err="1">
                <a:solidFill>
                  <a:srgbClr val="8DC641"/>
                </a:solidFill>
                <a:latin typeface="Calibri"/>
                <a:ea typeface="Calibri"/>
                <a:cs typeface="Calibri"/>
                <a:sym typeface="Calibri"/>
              </a:rPr>
              <a:t>ání</a:t>
            </a:r>
            <a:r>
              <a:rPr lang="en-US" sz="2100" b="1" i="0" u="none" strike="noStrike" cap="none" dirty="0">
                <a:solidFill>
                  <a:srgbClr val="8DC641"/>
                </a:solidFill>
                <a:latin typeface="Calibri"/>
                <a:ea typeface="Calibri"/>
                <a:cs typeface="Calibri"/>
                <a:sym typeface="Calibri"/>
              </a:rPr>
              <a:t> zemědělského výrobce </a:t>
            </a:r>
            <a:endParaRPr sz="700" b="0" i="0" u="none" strike="noStrike" cap="none" dirty="0">
              <a:solidFill>
                <a:srgbClr val="000000"/>
              </a:solidFill>
              <a:latin typeface="Arial"/>
              <a:ea typeface="Arial"/>
              <a:cs typeface="Arial"/>
              <a:sym typeface="Arial"/>
            </a:endParaRPr>
          </a:p>
        </p:txBody>
      </p:sp>
      <p:sp>
        <p:nvSpPr>
          <p:cNvPr id="448" name="Google Shape;448;p20"/>
          <p:cNvSpPr txBox="1"/>
          <p:nvPr/>
        </p:nvSpPr>
        <p:spPr>
          <a:xfrm>
            <a:off x="1425356" y="1323247"/>
            <a:ext cx="4856672"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400" b="0" i="0" u="none" strike="noStrike" cap="none" dirty="0">
                <a:solidFill>
                  <a:srgbClr val="000000"/>
                </a:solidFill>
                <a:latin typeface="Calibri"/>
                <a:ea typeface="Calibri"/>
                <a:cs typeface="Calibri"/>
                <a:sym typeface="Calibri"/>
              </a:rPr>
              <a:t>Nejdříve je třeba najít zemědělského výrobce, který je ochoten spolupracovat s organizací CSA. Výrobce musí být schopen dodávat kvalitní produkty v dostatečném množství, aby uspokojil potřeby koproducentů.</a:t>
            </a:r>
            <a:endParaRPr sz="1400" b="0" i="0" u="none" strike="noStrike" cap="none" dirty="0">
              <a:solidFill>
                <a:srgbClr val="000000"/>
              </a:solidFill>
              <a:latin typeface="Arial"/>
              <a:ea typeface="Arial"/>
              <a:cs typeface="Arial"/>
              <a:sym typeface="Arial"/>
            </a:endParaRPr>
          </a:p>
        </p:txBody>
      </p:sp>
      <p:sp>
        <p:nvSpPr>
          <p:cNvPr id="449" name="Google Shape;449;p20"/>
          <p:cNvSpPr txBox="1"/>
          <p:nvPr/>
        </p:nvSpPr>
        <p:spPr>
          <a:xfrm>
            <a:off x="1460616" y="2295827"/>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i="0" u="none" strike="noStrike" cap="none">
                <a:solidFill>
                  <a:srgbClr val="8DC641"/>
                </a:solidFill>
                <a:latin typeface="Calibri"/>
                <a:ea typeface="Calibri"/>
                <a:cs typeface="Calibri"/>
                <a:sym typeface="Calibri"/>
              </a:rPr>
              <a:t>Vytvoření skupiny koproducentů</a:t>
            </a:r>
            <a:endParaRPr sz="2100" b="0" i="0" u="none" strike="noStrike" cap="none">
              <a:solidFill>
                <a:srgbClr val="000000"/>
              </a:solidFill>
              <a:latin typeface="Arial"/>
              <a:ea typeface="Arial"/>
              <a:cs typeface="Arial"/>
              <a:sym typeface="Arial"/>
            </a:endParaRPr>
          </a:p>
        </p:txBody>
      </p:sp>
      <p:sp>
        <p:nvSpPr>
          <p:cNvPr id="450" name="Google Shape;450;p20"/>
          <p:cNvSpPr txBox="1"/>
          <p:nvPr/>
        </p:nvSpPr>
        <p:spPr>
          <a:xfrm>
            <a:off x="1460617" y="2641996"/>
            <a:ext cx="5028902"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400" b="0" i="0" u="none" strike="noStrike" cap="none" dirty="0">
                <a:solidFill>
                  <a:srgbClr val="000000"/>
                </a:solidFill>
                <a:latin typeface="Calibri"/>
                <a:ea typeface="Calibri"/>
                <a:cs typeface="Calibri"/>
                <a:sym typeface="Calibri"/>
              </a:rPr>
              <a:t>Po nalezení zemědělského producenta je třeba vytvořit skupinu koproducentů. Skupinu by měli tvořit lidé, kteří mají zájem podporovat místní zemědělství a získávat čerstvé a kvalitní produkty.</a:t>
            </a:r>
            <a:endParaRPr sz="1400" b="0" i="0" u="none" strike="noStrike" cap="none" dirty="0">
              <a:solidFill>
                <a:srgbClr val="000000"/>
              </a:solidFill>
              <a:latin typeface="Arial"/>
              <a:ea typeface="Arial"/>
              <a:cs typeface="Arial"/>
              <a:sym typeface="Arial"/>
            </a:endParaRPr>
          </a:p>
        </p:txBody>
      </p:sp>
      <p:sp>
        <p:nvSpPr>
          <p:cNvPr id="451" name="Google Shape;451;p20"/>
          <p:cNvSpPr txBox="1"/>
          <p:nvPr/>
        </p:nvSpPr>
        <p:spPr>
          <a:xfrm>
            <a:off x="1421605" y="3534921"/>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i="0" u="none" strike="noStrike" cap="none">
                <a:solidFill>
                  <a:srgbClr val="8DC641"/>
                </a:solidFill>
                <a:latin typeface="Calibri"/>
                <a:ea typeface="Calibri"/>
                <a:cs typeface="Calibri"/>
                <a:sym typeface="Calibri"/>
              </a:rPr>
              <a:t>Vypracování smlouvy</a:t>
            </a:r>
            <a:endParaRPr sz="2100" b="0" i="0" u="none" strike="noStrike" cap="none">
              <a:solidFill>
                <a:srgbClr val="000000"/>
              </a:solidFill>
              <a:latin typeface="Arial"/>
              <a:ea typeface="Arial"/>
              <a:cs typeface="Arial"/>
              <a:sym typeface="Arial"/>
            </a:endParaRPr>
          </a:p>
        </p:txBody>
      </p:sp>
      <p:sp>
        <p:nvSpPr>
          <p:cNvPr id="452" name="Google Shape;452;p20"/>
          <p:cNvSpPr txBox="1"/>
          <p:nvPr/>
        </p:nvSpPr>
        <p:spPr>
          <a:xfrm>
            <a:off x="1425356" y="3960739"/>
            <a:ext cx="5064163"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400" b="0" i="0" u="none" strike="noStrike" cap="none" dirty="0">
                <a:solidFill>
                  <a:srgbClr val="000000"/>
                </a:solidFill>
                <a:latin typeface="Calibri"/>
                <a:ea typeface="Calibri"/>
                <a:cs typeface="Calibri"/>
                <a:sym typeface="Calibri"/>
              </a:rPr>
              <a:t>Dalším krokem je uzavření smlouvy mezi výrobcem a skupinou koproducentů. Smlouva by měla stanovit podmínky spolupráce, jako je množství a kvalita výrobků, cena, četnost dodávek a odpovědnost každé strany.</a:t>
            </a:r>
            <a:endParaRPr sz="1400" b="0" i="0" u="none" strike="noStrike" cap="none" dirty="0">
              <a:solidFill>
                <a:srgbClr val="000000"/>
              </a:solidFill>
              <a:latin typeface="Arial"/>
              <a:ea typeface="Arial"/>
              <a:cs typeface="Arial"/>
              <a:sym typeface="Arial"/>
            </a:endParaRPr>
          </a:p>
        </p:txBody>
      </p:sp>
      <p:sp>
        <p:nvSpPr>
          <p:cNvPr id="453" name="Google Shape;453;p20"/>
          <p:cNvSpPr txBox="1"/>
          <p:nvPr/>
        </p:nvSpPr>
        <p:spPr>
          <a:xfrm>
            <a:off x="1417073" y="5043076"/>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i="0" u="none" strike="noStrike" cap="none" dirty="0" err="1">
                <a:solidFill>
                  <a:srgbClr val="8DC641"/>
                </a:solidFill>
                <a:latin typeface="Calibri"/>
                <a:ea typeface="Calibri"/>
                <a:cs typeface="Calibri"/>
                <a:sym typeface="Calibri"/>
              </a:rPr>
              <a:t>Propagace</a:t>
            </a:r>
            <a:r>
              <a:rPr lang="en-US" sz="2100" b="1" i="0" u="none" strike="noStrike" cap="none" dirty="0">
                <a:solidFill>
                  <a:srgbClr val="8DC641"/>
                </a:solidFill>
                <a:latin typeface="Calibri"/>
                <a:ea typeface="Calibri"/>
                <a:cs typeface="Calibri"/>
                <a:sym typeface="Calibri"/>
              </a:rPr>
              <a:t> CSA</a:t>
            </a:r>
            <a:endParaRPr sz="2100" b="0" i="0" u="none" strike="noStrike" cap="none" dirty="0">
              <a:solidFill>
                <a:srgbClr val="000000"/>
              </a:solidFill>
              <a:latin typeface="Arial"/>
              <a:ea typeface="Arial"/>
              <a:cs typeface="Arial"/>
              <a:sym typeface="Arial"/>
            </a:endParaRPr>
          </a:p>
        </p:txBody>
      </p:sp>
      <p:sp>
        <p:nvSpPr>
          <p:cNvPr id="454" name="Google Shape;454;p20"/>
          <p:cNvSpPr txBox="1"/>
          <p:nvPr/>
        </p:nvSpPr>
        <p:spPr>
          <a:xfrm>
            <a:off x="1421604" y="5425900"/>
            <a:ext cx="5064163"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Po uzavření smlouvy je nutné propagovat dohodu o společném postupu, aby se získali noví koproducenti. Propagaci lze provádět různými kanály, například prostřednictvím sociálních médií, letáků nebo veřejných akcí.</a:t>
            </a:r>
            <a:endParaRPr sz="1400" b="0" i="0" u="none" strike="noStrike" cap="none" dirty="0">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000"/>
              <a:buFont typeface="Arial"/>
              <a:buNone/>
            </a:pPr>
            <a:endParaRPr sz="1800" b="0" i="0" u="none" strike="noStrike" cap="none" dirty="0">
              <a:solidFill>
                <a:srgbClr val="000000"/>
              </a:solidFill>
              <a:latin typeface="Calibri"/>
              <a:ea typeface="Calibri"/>
              <a:cs typeface="Calibri"/>
              <a:sym typeface="Calibri"/>
            </a:endParaRPr>
          </a:p>
        </p:txBody>
      </p:sp>
      <p:sp>
        <p:nvSpPr>
          <p:cNvPr id="455" name="Google Shape;455;p20"/>
          <p:cNvSpPr/>
          <p:nvPr/>
        </p:nvSpPr>
        <p:spPr>
          <a:xfrm>
            <a:off x="6439991" y="923808"/>
            <a:ext cx="929366" cy="929366"/>
          </a:xfrm>
          <a:custGeom>
            <a:avLst/>
            <a:gdLst/>
            <a:ahLst/>
            <a:cxnLst/>
            <a:rect l="l" t="t" r="r" b="b"/>
            <a:pathLst>
              <a:path w="1625" h="1625" extrusionOk="0">
                <a:moveTo>
                  <a:pt x="1624" y="812"/>
                </a:moveTo>
                <a:lnTo>
                  <a:pt x="1624" y="812"/>
                </a:lnTo>
                <a:cubicBezTo>
                  <a:pt x="1624" y="1259"/>
                  <a:pt x="1259" y="1624"/>
                  <a:pt x="812" y="1624"/>
                </a:cubicBezTo>
                <a:cubicBezTo>
                  <a:pt x="364" y="1624"/>
                  <a:pt x="0" y="1259"/>
                  <a:pt x="0" y="812"/>
                </a:cubicBezTo>
                <a:cubicBezTo>
                  <a:pt x="0" y="364"/>
                  <a:pt x="364" y="0"/>
                  <a:pt x="812" y="0"/>
                </a:cubicBezTo>
                <a:cubicBezTo>
                  <a:pt x="1259" y="0"/>
                  <a:pt x="1624" y="364"/>
                  <a:pt x="1624" y="812"/>
                </a:cubicBezTo>
              </a:path>
            </a:pathLst>
          </a:custGeom>
          <a:solidFill>
            <a:srgbClr val="63C1D3">
              <a:alpha val="12156"/>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Calibri"/>
              <a:ea typeface="Calibri"/>
              <a:cs typeface="Calibri"/>
              <a:sym typeface="Calibri"/>
            </a:endParaRPr>
          </a:p>
        </p:txBody>
      </p:sp>
      <p:sp>
        <p:nvSpPr>
          <p:cNvPr id="456" name="Google Shape;456;p20"/>
          <p:cNvSpPr txBox="1"/>
          <p:nvPr/>
        </p:nvSpPr>
        <p:spPr>
          <a:xfrm>
            <a:off x="7514903" y="766444"/>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200" b="1" i="0" u="none" strike="noStrike" cap="none" dirty="0">
                <a:solidFill>
                  <a:srgbClr val="8DC641"/>
                </a:solidFill>
                <a:latin typeface="Calibri"/>
                <a:ea typeface="Calibri"/>
                <a:cs typeface="Calibri"/>
                <a:sym typeface="Calibri"/>
              </a:rPr>
              <a:t>Zahájení dodávky</a:t>
            </a:r>
            <a:endParaRPr sz="2200" b="0" i="0" u="none" strike="noStrike" cap="none" dirty="0">
              <a:solidFill>
                <a:srgbClr val="000000"/>
              </a:solidFill>
              <a:latin typeface="Arial"/>
              <a:ea typeface="Arial"/>
              <a:cs typeface="Arial"/>
              <a:sym typeface="Arial"/>
            </a:endParaRPr>
          </a:p>
        </p:txBody>
      </p:sp>
      <p:sp>
        <p:nvSpPr>
          <p:cNvPr id="457" name="Google Shape;457;p20"/>
          <p:cNvSpPr txBox="1"/>
          <p:nvPr/>
        </p:nvSpPr>
        <p:spPr>
          <a:xfrm>
            <a:off x="7514903" y="1162675"/>
            <a:ext cx="4215888"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400" b="0" i="0" u="none" strike="noStrike" cap="none" dirty="0">
                <a:solidFill>
                  <a:srgbClr val="000000"/>
                </a:solidFill>
                <a:latin typeface="Calibri"/>
                <a:ea typeface="Calibri"/>
                <a:cs typeface="Calibri"/>
                <a:sym typeface="Calibri"/>
              </a:rPr>
              <a:t>Jakmile CSA získá dostatečný počet koproducentů, mohou být zahájeny dodávky. Dodávky mohou probíhat doma, na veřejném místě nebo na sběrném místě.</a:t>
            </a:r>
            <a:endParaRPr sz="1400" b="0" i="0" u="none" strike="noStrike" cap="none" dirty="0">
              <a:solidFill>
                <a:srgbClr val="000000"/>
              </a:solidFill>
              <a:latin typeface="Arial"/>
              <a:ea typeface="Arial"/>
              <a:cs typeface="Arial"/>
              <a:sym typeface="Arial"/>
            </a:endParaRPr>
          </a:p>
        </p:txBody>
      </p:sp>
      <p:sp>
        <p:nvSpPr>
          <p:cNvPr id="458" name="Google Shape;458;p20"/>
          <p:cNvSpPr txBox="1"/>
          <p:nvPr/>
        </p:nvSpPr>
        <p:spPr>
          <a:xfrm>
            <a:off x="6694866" y="2430100"/>
            <a:ext cx="5151848" cy="3819300"/>
          </a:xfrm>
          <a:prstGeom prst="rect">
            <a:avLst/>
          </a:prstGeom>
          <a:noFill/>
          <a:ln>
            <a:noFill/>
          </a:ln>
        </p:spPr>
        <p:txBody>
          <a:bodyPr spcFirstLastPara="1" wrap="square" lIns="91425" tIns="91425" rIns="91425" bIns="91425" anchor="t" anchorCtr="0">
            <a:noAutofit/>
          </a:bodyPr>
          <a:lstStyle/>
          <a:p>
            <a:pPr marL="180000" marR="0" lvl="0" indent="0" algn="l" rtl="0">
              <a:lnSpc>
                <a:spcPct val="115000"/>
              </a:lnSpc>
              <a:spcBef>
                <a:spcPts val="0"/>
              </a:spcBef>
              <a:spcAft>
                <a:spcPts val="0"/>
              </a:spcAft>
              <a:buClr>
                <a:srgbClr val="000000"/>
              </a:buClr>
              <a:buSzPts val="1400"/>
              <a:buFont typeface="Arial"/>
              <a:buNone/>
            </a:pPr>
            <a:r>
              <a:rPr lang="en-US" sz="1600" b="1" i="0" u="none" strike="noStrike" cap="none" dirty="0">
                <a:latin typeface="Calibri" panose="020F0502020204030204" pitchFamily="34" charset="0"/>
                <a:ea typeface="Calibri" panose="020F0502020204030204" pitchFamily="34" charset="0"/>
                <a:cs typeface="Calibri" panose="020F0502020204030204" pitchFamily="34" charset="0"/>
                <a:sym typeface="Arial"/>
              </a:rPr>
              <a:t>Zde je několik tipů pro založení úspěšného CSA:</a:t>
            </a:r>
            <a:endParaRPr sz="1600" b="1"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15000"/>
              </a:lnSpc>
              <a:spcBef>
                <a:spcPts val="0"/>
              </a:spcBef>
              <a:spcAft>
                <a:spcPts val="0"/>
              </a:spcAft>
              <a:buClr>
                <a:srgbClr val="000000"/>
              </a:buClr>
              <a:buSzPts val="1300"/>
              <a:buFont typeface="Arial"/>
              <a:buNone/>
            </a:pPr>
            <a:endParaRPr sz="5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11150" algn="l" rtl="0">
              <a:lnSpc>
                <a:spcPct val="115000"/>
              </a:lnSpc>
              <a:spcBef>
                <a:spcPts val="0"/>
              </a:spcBef>
              <a:spcAft>
                <a:spcPts val="0"/>
              </a:spcAft>
              <a:buClr>
                <a:srgbClr val="8DC641"/>
              </a:buClr>
              <a:buSzPts val="1300"/>
              <a:buFont typeface="Arial"/>
              <a:buChar char="●"/>
            </a:pPr>
            <a:r>
              <a:rPr lang="en-US"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rPr>
              <a:t>Vyberte si zemědělského výrobce, který sdílí vaše hodnoty. Je důležité najít zemědělského výrobce, který se zavázal k udržitelné a kvalitní produkci potravin.</a:t>
            </a:r>
            <a:endParaRPr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11150" algn="l" rtl="0">
              <a:lnSpc>
                <a:spcPct val="115000"/>
              </a:lnSpc>
              <a:spcBef>
                <a:spcPts val="0"/>
              </a:spcBef>
              <a:spcAft>
                <a:spcPts val="0"/>
              </a:spcAft>
              <a:buClr>
                <a:srgbClr val="8DC641"/>
              </a:buClr>
              <a:buSzPts val="1300"/>
              <a:buFont typeface="Arial"/>
              <a:buChar char="●"/>
            </a:pPr>
            <a:r>
              <a:rPr lang="en-US"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rPr>
              <a:t>Vytvořte různorodou skupinu koproducentů. Skupina CSA je silnější, pokud je složena z lidí různého věku, původu a zájmů.</a:t>
            </a:r>
            <a:endParaRPr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11150" algn="l" rtl="0">
              <a:lnSpc>
                <a:spcPct val="115000"/>
              </a:lnSpc>
              <a:spcBef>
                <a:spcPts val="0"/>
              </a:spcBef>
              <a:spcAft>
                <a:spcPts val="0"/>
              </a:spcAft>
              <a:buClr>
                <a:srgbClr val="8DC641"/>
              </a:buClr>
              <a:buSzPts val="1300"/>
              <a:buFont typeface="Arial"/>
              <a:buChar char="●"/>
            </a:pPr>
            <a:r>
              <a:rPr lang="en-US"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rPr>
              <a:t>Buďte transparentní a komunikujte se spoluproducenty. Je důležité, aby byli spoluproducenti informováni o činnosti organizace a o přijatých rozhodnutích.</a:t>
            </a:r>
            <a:endParaRPr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59" name="Google Shape;459;p20"/>
          <p:cNvSpPr txBox="1"/>
          <p:nvPr/>
        </p:nvSpPr>
        <p:spPr>
          <a:xfrm>
            <a:off x="1038334" y="988"/>
            <a:ext cx="6004542" cy="53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3600" b="1" i="0" u="none" strike="noStrike" cap="none">
                <a:latin typeface="Calibri" panose="020F0502020204030204" pitchFamily="34" charset="0"/>
                <a:ea typeface="Calibri" panose="020F0502020204030204" pitchFamily="34" charset="0"/>
                <a:cs typeface="Calibri" panose="020F0502020204030204" pitchFamily="34" charset="0"/>
                <a:sym typeface="Arial"/>
              </a:rPr>
              <a:t>Kroky pro vytvoření CSA</a:t>
            </a:r>
            <a:endParaRPr sz="3600" b="1" i="0" u="none" strike="noStrike" cap="none">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33" name="Google Shape;433;p15"/>
          <p:cNvSpPr txBox="1"/>
          <p:nvPr/>
        </p:nvSpPr>
        <p:spPr>
          <a:xfrm>
            <a:off x="623593" y="835335"/>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8DC641"/>
                </a:solidFill>
                <a:latin typeface="Calibri"/>
                <a:ea typeface="Calibri"/>
                <a:cs typeface="Calibri"/>
                <a:sym typeface="Calibri"/>
              </a:rPr>
              <a:t>1</a:t>
            </a:r>
            <a:endParaRPr sz="4000" b="1" i="0" u="none" strike="noStrike" cap="none" dirty="0">
              <a:solidFill>
                <a:srgbClr val="8DC641"/>
              </a:solidFill>
              <a:latin typeface="Calibri"/>
              <a:ea typeface="Calibri"/>
              <a:cs typeface="Calibri"/>
              <a:sym typeface="Calibri"/>
            </a:endParaRPr>
          </a:p>
        </p:txBody>
      </p:sp>
      <p:sp>
        <p:nvSpPr>
          <p:cNvPr id="434" name="Google Shape;434;p15"/>
          <p:cNvSpPr txBox="1"/>
          <p:nvPr/>
        </p:nvSpPr>
        <p:spPr>
          <a:xfrm>
            <a:off x="623593" y="2200123"/>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8DC641"/>
                </a:solidFill>
                <a:latin typeface="Calibri"/>
                <a:ea typeface="Calibri"/>
                <a:cs typeface="Calibri"/>
                <a:sym typeface="Calibri"/>
              </a:rPr>
              <a:t>2</a:t>
            </a:r>
            <a:endParaRPr sz="4000" b="1" i="0" u="none" strike="noStrike" cap="none" dirty="0">
              <a:solidFill>
                <a:srgbClr val="8DC641"/>
              </a:solidFill>
              <a:latin typeface="Calibri"/>
              <a:ea typeface="Calibri"/>
              <a:cs typeface="Calibri"/>
              <a:sym typeface="Calibri"/>
            </a:endParaRPr>
          </a:p>
        </p:txBody>
      </p:sp>
      <p:sp>
        <p:nvSpPr>
          <p:cNvPr id="435" name="Google Shape;435;p15"/>
          <p:cNvSpPr txBox="1"/>
          <p:nvPr/>
        </p:nvSpPr>
        <p:spPr>
          <a:xfrm>
            <a:off x="615275" y="3501287"/>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8DC641"/>
                </a:solidFill>
                <a:latin typeface="Calibri"/>
                <a:ea typeface="Calibri"/>
                <a:cs typeface="Calibri"/>
                <a:sym typeface="Calibri"/>
              </a:rPr>
              <a:t>3</a:t>
            </a:r>
            <a:endParaRPr sz="4000" b="1" i="0" u="none" strike="noStrike" cap="none" dirty="0">
              <a:solidFill>
                <a:srgbClr val="8DC641"/>
              </a:solidFill>
              <a:latin typeface="Calibri"/>
              <a:ea typeface="Calibri"/>
              <a:cs typeface="Calibri"/>
              <a:sym typeface="Calibri"/>
            </a:endParaRPr>
          </a:p>
        </p:txBody>
      </p:sp>
      <p:sp>
        <p:nvSpPr>
          <p:cNvPr id="436" name="Google Shape;436;p15"/>
          <p:cNvSpPr txBox="1"/>
          <p:nvPr/>
        </p:nvSpPr>
        <p:spPr>
          <a:xfrm>
            <a:off x="603568" y="4958771"/>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8DC641"/>
                </a:solidFill>
                <a:latin typeface="Calibri"/>
                <a:ea typeface="Calibri"/>
                <a:cs typeface="Calibri"/>
                <a:sym typeface="Calibri"/>
              </a:rPr>
              <a:t>4</a:t>
            </a:r>
            <a:endParaRPr sz="4000" b="1" i="0" u="none" strike="noStrike" cap="none" dirty="0">
              <a:solidFill>
                <a:srgbClr val="8DC641"/>
              </a:solidFill>
              <a:latin typeface="Calibri"/>
              <a:ea typeface="Calibri"/>
              <a:cs typeface="Calibri"/>
              <a:sym typeface="Calibri"/>
            </a:endParaRPr>
          </a:p>
        </p:txBody>
      </p:sp>
      <p:sp>
        <p:nvSpPr>
          <p:cNvPr id="437" name="Google Shape;437;p15"/>
          <p:cNvSpPr txBox="1"/>
          <p:nvPr/>
        </p:nvSpPr>
        <p:spPr>
          <a:xfrm>
            <a:off x="6676866" y="936094"/>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8DC641"/>
                </a:solidFill>
                <a:latin typeface="Calibri"/>
                <a:ea typeface="Calibri"/>
                <a:cs typeface="Calibri"/>
                <a:sym typeface="Calibri"/>
              </a:rPr>
              <a:t>5</a:t>
            </a:r>
            <a:endParaRPr sz="4000" b="1" i="0" u="none" strike="noStrike" cap="none" dirty="0">
              <a:solidFill>
                <a:srgbClr val="8DC641"/>
              </a:solidFill>
              <a:latin typeface="Calibri"/>
              <a:ea typeface="Calibri"/>
              <a:cs typeface="Calibri"/>
              <a:sym typeface="Calibri"/>
            </a:endParaRPr>
          </a:p>
        </p:txBody>
      </p:sp>
      <p:grpSp>
        <p:nvGrpSpPr>
          <p:cNvPr id="2" name="Google Shape;421;p15">
            <a:extLst>
              <a:ext uri="{FF2B5EF4-FFF2-40B4-BE49-F238E27FC236}">
                <a16:creationId xmlns:a16="http://schemas.microsoft.com/office/drawing/2014/main" id="{8616A3C3-39F8-AA11-8CA6-17281B45D287}"/>
              </a:ext>
            </a:extLst>
          </p:cNvPr>
          <p:cNvGrpSpPr/>
          <p:nvPr/>
        </p:nvGrpSpPr>
        <p:grpSpPr>
          <a:xfrm rot="3730759">
            <a:off x="11093462" y="26853"/>
            <a:ext cx="949887" cy="1163493"/>
            <a:chOff x="7602444" y="4967675"/>
            <a:chExt cx="483620" cy="592374"/>
          </a:xfrm>
        </p:grpSpPr>
        <p:grpSp>
          <p:nvGrpSpPr>
            <p:cNvPr id="3" name="Google Shape;422;p15">
              <a:extLst>
                <a:ext uri="{FF2B5EF4-FFF2-40B4-BE49-F238E27FC236}">
                  <a16:creationId xmlns:a16="http://schemas.microsoft.com/office/drawing/2014/main" id="{75A38F19-C02A-82C3-4749-346A8BE50460}"/>
                </a:ext>
              </a:extLst>
            </p:cNvPr>
            <p:cNvGrpSpPr/>
            <p:nvPr/>
          </p:nvGrpSpPr>
          <p:grpSpPr>
            <a:xfrm>
              <a:off x="7618661" y="4967675"/>
              <a:ext cx="467403" cy="507609"/>
              <a:chOff x="2251964" y="3590497"/>
              <a:chExt cx="467403" cy="507609"/>
            </a:xfrm>
          </p:grpSpPr>
          <p:sp>
            <p:nvSpPr>
              <p:cNvPr id="7" name="Google Shape;423;p15">
                <a:extLst>
                  <a:ext uri="{FF2B5EF4-FFF2-40B4-BE49-F238E27FC236}">
                    <a16:creationId xmlns:a16="http://schemas.microsoft.com/office/drawing/2014/main" id="{CE50E48E-911B-3927-53CE-E8BB64A78FF8}"/>
                  </a:ext>
                </a:extLst>
              </p:cNvPr>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 name="Google Shape;424;p15">
                <a:extLst>
                  <a:ext uri="{FF2B5EF4-FFF2-40B4-BE49-F238E27FC236}">
                    <a16:creationId xmlns:a16="http://schemas.microsoft.com/office/drawing/2014/main" id="{5167E046-8A65-B57F-3DC5-9DBA627C66A6}"/>
                  </a:ext>
                </a:extLst>
              </p:cNvPr>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 name="Google Shape;425;p15">
                <a:extLst>
                  <a:ext uri="{FF2B5EF4-FFF2-40B4-BE49-F238E27FC236}">
                    <a16:creationId xmlns:a16="http://schemas.microsoft.com/office/drawing/2014/main" id="{2E877E0C-EAD8-3028-660C-C9B902E92295}"/>
                  </a:ext>
                </a:extLst>
              </p:cNvPr>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 name="Google Shape;426;p15">
              <a:extLst>
                <a:ext uri="{FF2B5EF4-FFF2-40B4-BE49-F238E27FC236}">
                  <a16:creationId xmlns:a16="http://schemas.microsoft.com/office/drawing/2014/main" id="{2ECAEB91-6A18-6B57-45B8-90218904D133}"/>
                </a:ext>
              </a:extLst>
            </p:cNvPr>
            <p:cNvGrpSpPr/>
            <p:nvPr/>
          </p:nvGrpSpPr>
          <p:grpSpPr>
            <a:xfrm>
              <a:off x="7602444" y="4993761"/>
              <a:ext cx="421973" cy="566288"/>
              <a:chOff x="2235747" y="3616583"/>
              <a:chExt cx="421973" cy="566288"/>
            </a:xfrm>
          </p:grpSpPr>
          <p:sp>
            <p:nvSpPr>
              <p:cNvPr id="5" name="Google Shape;427;p15">
                <a:extLst>
                  <a:ext uri="{FF2B5EF4-FFF2-40B4-BE49-F238E27FC236}">
                    <a16:creationId xmlns:a16="http://schemas.microsoft.com/office/drawing/2014/main" id="{4B85DBF9-98FD-39A6-072C-99ACE1CB2EC4}"/>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 name="Google Shape;428;p15">
                <a:extLst>
                  <a:ext uri="{FF2B5EF4-FFF2-40B4-BE49-F238E27FC236}">
                    <a16:creationId xmlns:a16="http://schemas.microsoft.com/office/drawing/2014/main" id="{B76C96BC-59CE-B1F0-7F63-94D4474E4B46}"/>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body" idx="1"/>
          </p:nvPr>
        </p:nvSpPr>
        <p:spPr>
          <a:xfrm>
            <a:off x="776071" y="1239956"/>
            <a:ext cx="5739604" cy="42096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SzPts val="2400"/>
              <a:buNone/>
            </a:pPr>
            <a:r>
              <a:rPr lang="cs-CZ" sz="2000" dirty="0"/>
              <a:t>	</a:t>
            </a:r>
            <a:r>
              <a:rPr lang="en-US" sz="2000" dirty="0" err="1"/>
              <a:t>Potravinová</a:t>
            </a:r>
            <a:r>
              <a:rPr lang="en-US" sz="2000" dirty="0"/>
              <a:t> suverenita je základním právem, které umožňuje komunitám určovat vlastní potravinovou a zemědělskou politiku s cílem zajistit potravinovou bezpečnost, výživu, zdraví a blahobyt.</a:t>
            </a:r>
            <a:endParaRPr sz="2000" dirty="0"/>
          </a:p>
          <a:p>
            <a:pPr marL="0" lvl="0" indent="0" rtl="0">
              <a:lnSpc>
                <a:spcPct val="100000"/>
              </a:lnSpc>
              <a:spcBef>
                <a:spcPts val="0"/>
              </a:spcBef>
              <a:spcAft>
                <a:spcPts val="0"/>
              </a:spcAft>
              <a:buSzPts val="2400"/>
              <a:buNone/>
            </a:pPr>
            <a:r>
              <a:rPr lang="cs-CZ" sz="2000" dirty="0"/>
              <a:t>	</a:t>
            </a:r>
            <a:r>
              <a:rPr lang="en-US" sz="2000" dirty="0" err="1"/>
              <a:t>Společnosti</a:t>
            </a:r>
            <a:r>
              <a:rPr lang="en-US" sz="2000" dirty="0"/>
              <a:t> zemědělského družstevnictví jsou dobrým modelem potravinové nezávislosti, protože umožňují spotřebitelům aktivně se podílet na produkci potravin, které konzumují, podporují místní, udržitelnou a kvalitní produkci a pomáhají posilovat místní komunity.</a:t>
            </a:r>
            <a:endParaRPr sz="2000" dirty="0"/>
          </a:p>
          <a:p>
            <a:pPr marL="0" lvl="0" indent="0" rtl="0">
              <a:lnSpc>
                <a:spcPct val="100000"/>
              </a:lnSpc>
              <a:spcBef>
                <a:spcPts val="0"/>
              </a:spcBef>
              <a:spcAft>
                <a:spcPts val="0"/>
              </a:spcAft>
              <a:buSzPts val="2400"/>
              <a:buNone/>
            </a:pPr>
            <a:r>
              <a:rPr lang="cs-CZ" sz="2000" dirty="0"/>
              <a:t>	</a:t>
            </a:r>
            <a:r>
              <a:rPr lang="en-US" sz="2000" dirty="0" err="1"/>
              <a:t>Závěrem</a:t>
            </a:r>
            <a:r>
              <a:rPr lang="en-US" sz="2000" dirty="0"/>
              <a:t> lze říci, že organizace společného </a:t>
            </a:r>
            <a:r>
              <a:rPr lang="en-US" sz="2000" dirty="0" err="1"/>
              <a:t>zemědělského</a:t>
            </a:r>
            <a:r>
              <a:rPr lang="en-US" sz="2000" dirty="0"/>
              <a:t> </a:t>
            </a:r>
            <a:r>
              <a:rPr lang="en-US" sz="2000" dirty="0" err="1"/>
              <a:t>podnik</a:t>
            </a:r>
            <a:r>
              <a:rPr lang="cs-CZ" sz="2000" dirty="0" err="1"/>
              <a:t>ání</a:t>
            </a:r>
            <a:r>
              <a:rPr lang="en-US" sz="2000" dirty="0"/>
              <a:t> jsou důležitou alternativou k dominantnímu potravinovému systému, která může pomoci podpořit spravedlivější, </a:t>
            </a:r>
            <a:r>
              <a:rPr lang="en-US" sz="2000" dirty="0" err="1"/>
              <a:t>udržitelnější</a:t>
            </a:r>
            <a:r>
              <a:rPr lang="en-US" sz="2000" dirty="0"/>
              <a:t> </a:t>
            </a:r>
            <a:br>
              <a:rPr lang="cs-CZ" sz="2000" dirty="0"/>
            </a:br>
            <a:r>
              <a:rPr lang="cs-CZ" sz="2000" dirty="0"/>
              <a:t>	</a:t>
            </a:r>
            <a:r>
              <a:rPr lang="en-US" sz="2000" dirty="0"/>
              <a:t>a</a:t>
            </a:r>
            <a:r>
              <a:rPr lang="cs-CZ" sz="2000" dirty="0"/>
              <a:t> </a:t>
            </a:r>
            <a:r>
              <a:rPr lang="en-US" sz="2000" dirty="0" err="1"/>
              <a:t>inkluzivnější</a:t>
            </a:r>
            <a:r>
              <a:rPr lang="en-US" sz="2000" dirty="0"/>
              <a:t> potravinový systém.</a:t>
            </a:r>
            <a:endParaRPr sz="2000" dirty="0"/>
          </a:p>
          <a:p>
            <a:pPr marL="228600" lvl="0" indent="-228600" algn="l" rtl="0">
              <a:lnSpc>
                <a:spcPct val="100000"/>
              </a:lnSpc>
              <a:spcBef>
                <a:spcPts val="0"/>
              </a:spcBef>
              <a:spcAft>
                <a:spcPts val="0"/>
              </a:spcAft>
              <a:buClr>
                <a:srgbClr val="000000"/>
              </a:buClr>
              <a:buSzPts val="2400"/>
              <a:buNone/>
            </a:pPr>
            <a:endParaRPr sz="2000" dirty="0"/>
          </a:p>
          <a:p>
            <a:pPr marL="228600" lvl="0" indent="-228600" algn="l" rtl="0">
              <a:lnSpc>
                <a:spcPct val="100000"/>
              </a:lnSpc>
              <a:spcBef>
                <a:spcPts val="1000"/>
              </a:spcBef>
              <a:spcAft>
                <a:spcPts val="0"/>
              </a:spcAft>
              <a:buClr>
                <a:srgbClr val="000000"/>
              </a:buClr>
              <a:buSzPts val="2400"/>
              <a:buNone/>
            </a:pPr>
            <a:endParaRPr sz="2000" dirty="0"/>
          </a:p>
        </p:txBody>
      </p:sp>
      <p:sp>
        <p:nvSpPr>
          <p:cNvPr id="465" name="Google Shape;465;p16"/>
          <p:cNvSpPr txBox="1">
            <a:spLocks noGrp="1"/>
          </p:cNvSpPr>
          <p:nvPr>
            <p:ph type="body" idx="2"/>
          </p:nvPr>
        </p:nvSpPr>
        <p:spPr>
          <a:xfrm>
            <a:off x="699845" y="612432"/>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3600"/>
              <a:buNone/>
            </a:pPr>
            <a:r>
              <a:rPr lang="en-US" b="1" dirty="0"/>
              <a:t>Závěry </a:t>
            </a:r>
            <a:endParaRPr b="1" dirty="0"/>
          </a:p>
          <a:p>
            <a:pPr marL="0" lvl="0" indent="0" algn="l" rtl="0">
              <a:lnSpc>
                <a:spcPct val="90000"/>
              </a:lnSpc>
              <a:spcBef>
                <a:spcPts val="1000"/>
              </a:spcBef>
              <a:spcAft>
                <a:spcPts val="0"/>
              </a:spcAft>
              <a:buClr>
                <a:srgbClr val="000000"/>
              </a:buClr>
              <a:buSzPts val="3600"/>
              <a:buNone/>
            </a:pPr>
            <a:endParaRPr b="1" dirty="0"/>
          </a:p>
        </p:txBody>
      </p:sp>
      <p:pic>
        <p:nvPicPr>
          <p:cNvPr id="466" name="Google Shape;466;p16"/>
          <p:cNvPicPr preferRelativeResize="0">
            <a:picLocks noGrp="1"/>
          </p:cNvPicPr>
          <p:nvPr>
            <p:ph type="pic" idx="3"/>
          </p:nvPr>
        </p:nvPicPr>
        <p:blipFill rotWithShape="1">
          <a:blip r:embed="rId3">
            <a:alphaModFix/>
          </a:blip>
          <a:srcRect t="17019" b="17017"/>
          <a:stretch/>
        </p:blipFill>
        <p:spPr>
          <a:xfrm>
            <a:off x="6515675" y="1400875"/>
            <a:ext cx="5526573" cy="4656129"/>
          </a:xfrm>
          <a:prstGeom prst="rect">
            <a:avLst/>
          </a:prstGeom>
          <a:solidFill>
            <a:srgbClr val="D8D8D8"/>
          </a:solidFill>
          <a:ln>
            <a:noFill/>
          </a:ln>
        </p:spPr>
      </p:pic>
      <p:grpSp>
        <p:nvGrpSpPr>
          <p:cNvPr id="467" name="Google Shape;467;p16"/>
          <p:cNvGrpSpPr/>
          <p:nvPr/>
        </p:nvGrpSpPr>
        <p:grpSpPr>
          <a:xfrm rot="3730759">
            <a:off x="6563864" y="804822"/>
            <a:ext cx="949887" cy="1163493"/>
            <a:chOff x="7602444" y="4967675"/>
            <a:chExt cx="483620" cy="592374"/>
          </a:xfrm>
        </p:grpSpPr>
        <p:grpSp>
          <p:nvGrpSpPr>
            <p:cNvPr id="468" name="Google Shape;468;p16"/>
            <p:cNvGrpSpPr/>
            <p:nvPr/>
          </p:nvGrpSpPr>
          <p:grpSpPr>
            <a:xfrm>
              <a:off x="7618661" y="4967675"/>
              <a:ext cx="467403" cy="507609"/>
              <a:chOff x="2251964" y="3590497"/>
              <a:chExt cx="467403" cy="507609"/>
            </a:xfrm>
          </p:grpSpPr>
          <p:sp>
            <p:nvSpPr>
              <p:cNvPr id="469" name="Google Shape;469;p1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p1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 name="Google Shape;471;p1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72" name="Google Shape;472;p16"/>
            <p:cNvGrpSpPr/>
            <p:nvPr/>
          </p:nvGrpSpPr>
          <p:grpSpPr>
            <a:xfrm>
              <a:off x="7602444" y="4993761"/>
              <a:ext cx="421973" cy="566288"/>
              <a:chOff x="2235747" y="3616583"/>
              <a:chExt cx="421973" cy="566288"/>
            </a:xfrm>
          </p:grpSpPr>
          <p:sp>
            <p:nvSpPr>
              <p:cNvPr id="473" name="Google Shape;473;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 name="Google Shape;474;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a90ff9d01a_0_58"/>
          <p:cNvSpPr txBox="1">
            <a:spLocks noGrp="1"/>
          </p:cNvSpPr>
          <p:nvPr>
            <p:ph type="body" idx="1"/>
          </p:nvPr>
        </p:nvSpPr>
        <p:spPr>
          <a:xfrm>
            <a:off x="5958983" y="1826441"/>
            <a:ext cx="6010500" cy="30663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0"/>
              </a:spcAft>
              <a:buSzPts val="4800"/>
              <a:buNone/>
            </a:pPr>
            <a:endParaRPr sz="1200" dirty="0">
              <a:solidFill>
                <a:srgbClr val="0D0D0D"/>
              </a:solidFill>
            </a:endParaRPr>
          </a:p>
          <a:p>
            <a:pPr marL="0" lvl="0" indent="0" algn="l" rtl="0">
              <a:lnSpc>
                <a:spcPct val="115000"/>
              </a:lnSpc>
              <a:spcBef>
                <a:spcPts val="1500"/>
              </a:spcBef>
              <a:spcAft>
                <a:spcPts val="1500"/>
              </a:spcAft>
              <a:buSzPts val="4800"/>
              <a:buNone/>
            </a:pPr>
            <a:r>
              <a:rPr lang="en-US" sz="4700" b="1" dirty="0">
                <a:solidFill>
                  <a:srgbClr val="0D0D0D"/>
                </a:solidFill>
              </a:rPr>
              <a:t>Sociální dopady a posílení postavení</a:t>
            </a:r>
            <a:endParaRPr sz="4700" dirty="0">
              <a:solidFill>
                <a:srgbClr val="0D0D0D"/>
              </a:solidFill>
            </a:endParaRPr>
          </a:p>
        </p:txBody>
      </p:sp>
      <p:sp>
        <p:nvSpPr>
          <p:cNvPr id="481" name="Google Shape;481;g2a90ff9d01a_0_58"/>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
          <p:cNvSpPr txBox="1">
            <a:spLocks noGrp="1"/>
          </p:cNvSpPr>
          <p:nvPr>
            <p:ph type="body" idx="1"/>
          </p:nvPr>
        </p:nvSpPr>
        <p:spPr>
          <a:xfrm>
            <a:off x="5605707" y="132276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01</a:t>
            </a:r>
            <a:endParaRPr/>
          </a:p>
        </p:txBody>
      </p:sp>
      <p:sp>
        <p:nvSpPr>
          <p:cNvPr id="216" name="Google Shape;216;p4"/>
          <p:cNvSpPr txBox="1">
            <a:spLocks noGrp="1"/>
          </p:cNvSpPr>
          <p:nvPr>
            <p:ph type="body" idx="2"/>
          </p:nvPr>
        </p:nvSpPr>
        <p:spPr>
          <a:xfrm>
            <a:off x="6441004" y="1322766"/>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b="1"/>
              <a:t>Úvod</a:t>
            </a:r>
            <a:endParaRPr b="1"/>
          </a:p>
        </p:txBody>
      </p:sp>
      <p:sp>
        <p:nvSpPr>
          <p:cNvPr id="217" name="Google Shape;217;p4"/>
          <p:cNvSpPr txBox="1">
            <a:spLocks noGrp="1"/>
          </p:cNvSpPr>
          <p:nvPr>
            <p:ph type="body" idx="3"/>
          </p:nvPr>
        </p:nvSpPr>
        <p:spPr>
          <a:xfrm>
            <a:off x="849250" y="1437600"/>
            <a:ext cx="4328400" cy="3982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dirty="0"/>
              <a:t>Vítejte v modulu "Dopad na komunitu", kde se budeme zabývat dopadem agroekologie na potravinovou suverenitu a místní ekonomiku se zaměřením na komunitou podporované zemědělství (CSA).</a:t>
            </a:r>
            <a:endParaRPr dirty="0"/>
          </a:p>
          <a:p>
            <a:pPr marL="228600" lvl="0" indent="-228600" algn="l" rtl="0">
              <a:lnSpc>
                <a:spcPct val="90000"/>
              </a:lnSpc>
              <a:spcBef>
                <a:spcPts val="1000"/>
              </a:spcBef>
              <a:spcAft>
                <a:spcPts val="0"/>
              </a:spcAft>
              <a:buClr>
                <a:srgbClr val="000000"/>
              </a:buClr>
              <a:buSzPts val="2400"/>
              <a:buNone/>
            </a:pPr>
            <a:endParaRPr dirty="0"/>
          </a:p>
        </p:txBody>
      </p:sp>
      <p:sp>
        <p:nvSpPr>
          <p:cNvPr id="218" name="Google Shape;218;p4"/>
          <p:cNvSpPr txBox="1">
            <a:spLocks noGrp="1"/>
          </p:cNvSpPr>
          <p:nvPr>
            <p:ph type="body" idx="4"/>
          </p:nvPr>
        </p:nvSpPr>
        <p:spPr>
          <a:xfrm>
            <a:off x="5627410" y="223775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02</a:t>
            </a:r>
            <a:endParaRPr/>
          </a:p>
        </p:txBody>
      </p:sp>
      <p:sp>
        <p:nvSpPr>
          <p:cNvPr id="219" name="Google Shape;219;p4"/>
          <p:cNvSpPr txBox="1">
            <a:spLocks noGrp="1"/>
          </p:cNvSpPr>
          <p:nvPr>
            <p:ph type="body" idx="5"/>
          </p:nvPr>
        </p:nvSpPr>
        <p:spPr>
          <a:xfrm>
            <a:off x="6441004" y="2308615"/>
            <a:ext cx="5750996"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200"/>
              <a:buNone/>
            </a:pPr>
            <a:r>
              <a:rPr lang="en-US" sz="2100" b="1" dirty="0" err="1">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Dopady</a:t>
            </a:r>
            <a:r>
              <a:rPr lang="en-US" sz="2100" b="1"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 na životní prostředí a </a:t>
            </a:r>
            <a:r>
              <a:rPr lang="en-US" sz="2100" b="1" dirty="0" err="1">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potravinová</a:t>
            </a:r>
            <a:r>
              <a:rPr lang="en-US" sz="2100" b="1"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 </a:t>
            </a:r>
            <a:r>
              <a:rPr lang="en-US" sz="2100" b="1" dirty="0" err="1">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suverenita</a:t>
            </a:r>
            <a:r>
              <a:rPr lang="en-US" sz="2100" b="1"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 - </a:t>
            </a:r>
            <a:r>
              <a:rPr lang="en-US" sz="2100" b="1" dirty="0" err="1"/>
              <a:t>Komunitou</a:t>
            </a:r>
            <a:r>
              <a:rPr lang="en-US" sz="2100" b="1" dirty="0"/>
              <a:t> </a:t>
            </a:r>
            <a:r>
              <a:rPr lang="en-US" sz="2100" b="1" dirty="0" err="1"/>
              <a:t>podporované</a:t>
            </a:r>
            <a:r>
              <a:rPr lang="en-US" sz="2100" b="1" dirty="0"/>
              <a:t> </a:t>
            </a:r>
            <a:r>
              <a:rPr lang="en-US" sz="2100" b="1" dirty="0" err="1"/>
              <a:t>zemědělství</a:t>
            </a:r>
            <a:endParaRPr sz="2100" b="1" dirty="0"/>
          </a:p>
        </p:txBody>
      </p:sp>
      <p:sp>
        <p:nvSpPr>
          <p:cNvPr id="220" name="Google Shape;220;p4"/>
          <p:cNvSpPr txBox="1">
            <a:spLocks noGrp="1"/>
          </p:cNvSpPr>
          <p:nvPr>
            <p:ph type="body" idx="6"/>
          </p:nvPr>
        </p:nvSpPr>
        <p:spPr>
          <a:xfrm>
            <a:off x="5633989" y="315274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03</a:t>
            </a:r>
            <a:endParaRPr/>
          </a:p>
        </p:txBody>
      </p:sp>
      <p:sp>
        <p:nvSpPr>
          <p:cNvPr id="221" name="Google Shape;221;p4"/>
          <p:cNvSpPr txBox="1">
            <a:spLocks noGrp="1"/>
          </p:cNvSpPr>
          <p:nvPr>
            <p:ph type="body" idx="7"/>
          </p:nvPr>
        </p:nvSpPr>
        <p:spPr>
          <a:xfrm>
            <a:off x="6441004" y="3170467"/>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b="1" dirty="0"/>
              <a:t>Sociální dopady a posílení postavení</a:t>
            </a:r>
            <a:endParaRPr b="1" dirty="0"/>
          </a:p>
        </p:txBody>
      </p:sp>
      <p:sp>
        <p:nvSpPr>
          <p:cNvPr id="222" name="Google Shape;222;p4"/>
          <p:cNvSpPr txBox="1">
            <a:spLocks noGrp="1"/>
          </p:cNvSpPr>
          <p:nvPr>
            <p:ph type="body" idx="8"/>
          </p:nvPr>
        </p:nvSpPr>
        <p:spPr>
          <a:xfrm>
            <a:off x="5655692" y="4067729"/>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04</a:t>
            </a:r>
            <a:endParaRPr/>
          </a:p>
        </p:txBody>
      </p:sp>
      <p:sp>
        <p:nvSpPr>
          <p:cNvPr id="223" name="Google Shape;223;p4"/>
          <p:cNvSpPr txBox="1">
            <a:spLocks noGrp="1"/>
          </p:cNvSpPr>
          <p:nvPr>
            <p:ph type="body" idx="9"/>
          </p:nvPr>
        </p:nvSpPr>
        <p:spPr>
          <a:xfrm>
            <a:off x="6441003" y="4067729"/>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b="1" dirty="0"/>
              <a:t>Ekonomické dopady na komunity</a:t>
            </a:r>
            <a:endParaRPr b="1" dirty="0"/>
          </a:p>
        </p:txBody>
      </p:sp>
      <p:sp>
        <p:nvSpPr>
          <p:cNvPr id="224" name="Google Shape;224;p4"/>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None/>
            </a:pPr>
            <a:r>
              <a:rPr lang="en-US"/>
              <a:t>Přehled obsahu</a:t>
            </a:r>
            <a:endParaRPr/>
          </a:p>
        </p:txBody>
      </p:sp>
      <p:grpSp>
        <p:nvGrpSpPr>
          <p:cNvPr id="225" name="Google Shape;225;p4"/>
          <p:cNvGrpSpPr/>
          <p:nvPr/>
        </p:nvGrpSpPr>
        <p:grpSpPr>
          <a:xfrm rot="3730759">
            <a:off x="10867814" y="245891"/>
            <a:ext cx="949887" cy="1163493"/>
            <a:chOff x="7602444" y="4967675"/>
            <a:chExt cx="483620" cy="592374"/>
          </a:xfrm>
        </p:grpSpPr>
        <p:grpSp>
          <p:nvGrpSpPr>
            <p:cNvPr id="226" name="Google Shape;226;p4"/>
            <p:cNvGrpSpPr/>
            <p:nvPr/>
          </p:nvGrpSpPr>
          <p:grpSpPr>
            <a:xfrm>
              <a:off x="7618661" y="4967675"/>
              <a:ext cx="467403" cy="507609"/>
              <a:chOff x="2251964" y="3590497"/>
              <a:chExt cx="467403" cy="507609"/>
            </a:xfrm>
          </p:grpSpPr>
          <p:sp>
            <p:nvSpPr>
              <p:cNvPr id="227" name="Google Shape;227;p4"/>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4"/>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 name="Google Shape;229;p4"/>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30" name="Google Shape;230;p4"/>
            <p:cNvGrpSpPr/>
            <p:nvPr/>
          </p:nvGrpSpPr>
          <p:grpSpPr>
            <a:xfrm>
              <a:off x="7602444" y="4993761"/>
              <a:ext cx="421973" cy="566288"/>
              <a:chOff x="2235747" y="3616583"/>
              <a:chExt cx="421973" cy="566288"/>
            </a:xfrm>
          </p:grpSpPr>
          <p:sp>
            <p:nvSpPr>
              <p:cNvPr id="231" name="Google Shape;231;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 name="Google Shape;232;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grpSp>
        <p:nvGrpSpPr>
          <p:cNvPr id="486" name="Google Shape;486;p17"/>
          <p:cNvGrpSpPr/>
          <p:nvPr/>
        </p:nvGrpSpPr>
        <p:grpSpPr>
          <a:xfrm>
            <a:off x="0" y="286255"/>
            <a:ext cx="3199156" cy="2005533"/>
            <a:chOff x="0" y="286255"/>
            <a:chExt cx="3199156" cy="2005533"/>
          </a:xfrm>
        </p:grpSpPr>
        <p:sp>
          <p:nvSpPr>
            <p:cNvPr id="487" name="Google Shape;487;p17"/>
            <p:cNvSpPr/>
            <p:nvPr/>
          </p:nvSpPr>
          <p:spPr>
            <a:xfrm>
              <a:off x="0" y="952658"/>
              <a:ext cx="3104256" cy="1153551"/>
            </a:xfrm>
            <a:custGeom>
              <a:avLst/>
              <a:gdLst/>
              <a:ahLst/>
              <a:cxnLst/>
              <a:rect l="l" t="t" r="r" b="b"/>
              <a:pathLst>
                <a:path w="6493" h="2412" extrusionOk="0">
                  <a:moveTo>
                    <a:pt x="4501" y="0"/>
                  </a:moveTo>
                  <a:lnTo>
                    <a:pt x="4501" y="0"/>
                  </a:lnTo>
                  <a:cubicBezTo>
                    <a:pt x="4394" y="0"/>
                    <a:pt x="4394" y="0"/>
                    <a:pt x="4394" y="0"/>
                  </a:cubicBezTo>
                  <a:cubicBezTo>
                    <a:pt x="0" y="0"/>
                    <a:pt x="0" y="0"/>
                    <a:pt x="0" y="0"/>
                  </a:cubicBezTo>
                  <a:cubicBezTo>
                    <a:pt x="0" y="2098"/>
                    <a:pt x="0" y="2098"/>
                    <a:pt x="0" y="2098"/>
                  </a:cubicBezTo>
                  <a:cubicBezTo>
                    <a:pt x="4394" y="2098"/>
                    <a:pt x="4394" y="2098"/>
                    <a:pt x="4394" y="2098"/>
                  </a:cubicBezTo>
                  <a:cubicBezTo>
                    <a:pt x="4394" y="2411"/>
                    <a:pt x="4394" y="2411"/>
                    <a:pt x="4394" y="2411"/>
                  </a:cubicBezTo>
                  <a:cubicBezTo>
                    <a:pt x="6492" y="2411"/>
                    <a:pt x="6492" y="2411"/>
                    <a:pt x="6492" y="2411"/>
                  </a:cubicBezTo>
                  <a:cubicBezTo>
                    <a:pt x="6492" y="405"/>
                    <a:pt x="6492" y="405"/>
                    <a:pt x="6492" y="405"/>
                  </a:cubicBezTo>
                  <a:cubicBezTo>
                    <a:pt x="6492" y="182"/>
                    <a:pt x="6310" y="0"/>
                    <a:pt x="6087" y="0"/>
                  </a:cubicBezTo>
                  <a:lnTo>
                    <a:pt x="4501" y="0"/>
                  </a:ln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88" name="Google Shape;488;p17"/>
            <p:cNvSpPr/>
            <p:nvPr/>
          </p:nvSpPr>
          <p:spPr>
            <a:xfrm>
              <a:off x="2018189" y="2106208"/>
              <a:ext cx="1180967" cy="185580"/>
            </a:xfrm>
            <a:custGeom>
              <a:avLst/>
              <a:gdLst/>
              <a:ahLst/>
              <a:cxnLst/>
              <a:rect l="l" t="t" r="r" b="b"/>
              <a:pathLst>
                <a:path w="2471" h="390" extrusionOk="0">
                  <a:moveTo>
                    <a:pt x="2280" y="389"/>
                  </a:moveTo>
                  <a:lnTo>
                    <a:pt x="2280" y="389"/>
                  </a:lnTo>
                  <a:cubicBezTo>
                    <a:pt x="190" y="389"/>
                    <a:pt x="190" y="389"/>
                    <a:pt x="190" y="389"/>
                  </a:cubicBezTo>
                  <a:cubicBezTo>
                    <a:pt x="83" y="389"/>
                    <a:pt x="0" y="298"/>
                    <a:pt x="0" y="190"/>
                  </a:cubicBezTo>
                  <a:lnTo>
                    <a:pt x="0" y="190"/>
                  </a:lnTo>
                  <a:cubicBezTo>
                    <a:pt x="0" y="91"/>
                    <a:pt x="83" y="0"/>
                    <a:pt x="190" y="0"/>
                  </a:cubicBezTo>
                  <a:cubicBezTo>
                    <a:pt x="2280" y="0"/>
                    <a:pt x="2280" y="0"/>
                    <a:pt x="2280" y="0"/>
                  </a:cubicBezTo>
                  <a:cubicBezTo>
                    <a:pt x="2387" y="0"/>
                    <a:pt x="2470" y="91"/>
                    <a:pt x="2470" y="190"/>
                  </a:cubicBezTo>
                  <a:lnTo>
                    <a:pt x="2470" y="190"/>
                  </a:lnTo>
                  <a:cubicBezTo>
                    <a:pt x="2470" y="298"/>
                    <a:pt x="2387" y="389"/>
                    <a:pt x="2280" y="389"/>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89" name="Google Shape;489;p17"/>
            <p:cNvSpPr/>
            <p:nvPr/>
          </p:nvSpPr>
          <p:spPr>
            <a:xfrm>
              <a:off x="750757" y="545645"/>
              <a:ext cx="428101" cy="419665"/>
            </a:xfrm>
            <a:custGeom>
              <a:avLst/>
              <a:gdLst/>
              <a:ahLst/>
              <a:cxnLst/>
              <a:rect l="l" t="t" r="r" b="b"/>
              <a:pathLst>
                <a:path w="893" h="877" extrusionOk="0">
                  <a:moveTo>
                    <a:pt x="892" y="876"/>
                  </a:moveTo>
                  <a:lnTo>
                    <a:pt x="0" y="876"/>
                  </a:lnTo>
                  <a:lnTo>
                    <a:pt x="0" y="0"/>
                  </a:lnTo>
                  <a:lnTo>
                    <a:pt x="892" y="0"/>
                  </a:lnTo>
                  <a:lnTo>
                    <a:pt x="892" y="876"/>
                  </a:ln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90" name="Google Shape;490;p17"/>
            <p:cNvSpPr/>
            <p:nvPr/>
          </p:nvSpPr>
          <p:spPr>
            <a:xfrm>
              <a:off x="185580" y="286255"/>
              <a:ext cx="1579544" cy="261500"/>
            </a:xfrm>
            <a:custGeom>
              <a:avLst/>
              <a:gdLst/>
              <a:ahLst/>
              <a:cxnLst/>
              <a:rect l="l" t="t" r="r" b="b"/>
              <a:pathLst>
                <a:path w="3305" h="546" extrusionOk="0">
                  <a:moveTo>
                    <a:pt x="3122" y="545"/>
                  </a:moveTo>
                  <a:lnTo>
                    <a:pt x="3122" y="545"/>
                  </a:lnTo>
                  <a:cubicBezTo>
                    <a:pt x="182" y="545"/>
                    <a:pt x="182" y="545"/>
                    <a:pt x="182" y="545"/>
                  </a:cubicBezTo>
                  <a:cubicBezTo>
                    <a:pt x="83" y="545"/>
                    <a:pt x="0" y="463"/>
                    <a:pt x="0" y="364"/>
                  </a:cubicBezTo>
                  <a:cubicBezTo>
                    <a:pt x="0" y="182"/>
                    <a:pt x="0" y="182"/>
                    <a:pt x="0" y="182"/>
                  </a:cubicBezTo>
                  <a:cubicBezTo>
                    <a:pt x="0" y="83"/>
                    <a:pt x="83" y="0"/>
                    <a:pt x="182" y="0"/>
                  </a:cubicBezTo>
                  <a:cubicBezTo>
                    <a:pt x="3122" y="0"/>
                    <a:pt x="3122" y="0"/>
                    <a:pt x="3122" y="0"/>
                  </a:cubicBezTo>
                  <a:cubicBezTo>
                    <a:pt x="3221" y="0"/>
                    <a:pt x="3304" y="83"/>
                    <a:pt x="3304" y="182"/>
                  </a:cubicBezTo>
                  <a:cubicBezTo>
                    <a:pt x="3304" y="364"/>
                    <a:pt x="3304" y="364"/>
                    <a:pt x="3304" y="364"/>
                  </a:cubicBezTo>
                  <a:cubicBezTo>
                    <a:pt x="3304" y="463"/>
                    <a:pt x="3221" y="545"/>
                    <a:pt x="3122" y="545"/>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grpSp>
      <p:sp>
        <p:nvSpPr>
          <p:cNvPr id="491" name="Google Shape;491;p17"/>
          <p:cNvSpPr/>
          <p:nvPr/>
        </p:nvSpPr>
        <p:spPr>
          <a:xfrm>
            <a:off x="1671527" y="2386873"/>
            <a:ext cx="1947600" cy="2144151"/>
          </a:xfrm>
          <a:custGeom>
            <a:avLst/>
            <a:gdLst/>
            <a:ahLst/>
            <a:cxnLst/>
            <a:rect l="l" t="t" r="r" b="b"/>
            <a:pathLst>
              <a:path w="3181" h="3577" extrusionOk="0">
                <a:moveTo>
                  <a:pt x="1734" y="83"/>
                </a:moveTo>
                <a:lnTo>
                  <a:pt x="1734" y="83"/>
                </a:lnTo>
                <a:cubicBezTo>
                  <a:pt x="1652" y="0"/>
                  <a:pt x="1528" y="0"/>
                  <a:pt x="1445" y="83"/>
                </a:cubicBezTo>
                <a:cubicBezTo>
                  <a:pt x="570" y="966"/>
                  <a:pt x="570" y="966"/>
                  <a:pt x="570" y="966"/>
                </a:cubicBezTo>
                <a:cubicBezTo>
                  <a:pt x="0" y="1528"/>
                  <a:pt x="0" y="2445"/>
                  <a:pt x="570" y="3014"/>
                </a:cubicBezTo>
                <a:lnTo>
                  <a:pt x="570" y="3014"/>
                </a:lnTo>
                <a:cubicBezTo>
                  <a:pt x="1131" y="3576"/>
                  <a:pt x="2048" y="3576"/>
                  <a:pt x="2618" y="3014"/>
                </a:cubicBezTo>
                <a:lnTo>
                  <a:pt x="2618" y="3014"/>
                </a:lnTo>
                <a:cubicBezTo>
                  <a:pt x="3180" y="2445"/>
                  <a:pt x="3180" y="1528"/>
                  <a:pt x="2618" y="966"/>
                </a:cubicBezTo>
                <a:lnTo>
                  <a:pt x="1734" y="83"/>
                </a:ln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92" name="Google Shape;492;p17"/>
          <p:cNvSpPr/>
          <p:nvPr/>
        </p:nvSpPr>
        <p:spPr>
          <a:xfrm>
            <a:off x="5105101" y="2458674"/>
            <a:ext cx="1947600" cy="2144151"/>
          </a:xfrm>
          <a:custGeom>
            <a:avLst/>
            <a:gdLst/>
            <a:ahLst/>
            <a:cxnLst/>
            <a:rect l="l" t="t" r="r" b="b"/>
            <a:pathLst>
              <a:path w="3180" h="3577" extrusionOk="0">
                <a:moveTo>
                  <a:pt x="1734" y="83"/>
                </a:moveTo>
                <a:lnTo>
                  <a:pt x="1734" y="83"/>
                </a:lnTo>
                <a:cubicBezTo>
                  <a:pt x="1652" y="0"/>
                  <a:pt x="1528" y="0"/>
                  <a:pt x="1445" y="83"/>
                </a:cubicBezTo>
                <a:cubicBezTo>
                  <a:pt x="562" y="966"/>
                  <a:pt x="562" y="966"/>
                  <a:pt x="562" y="966"/>
                </a:cubicBezTo>
                <a:cubicBezTo>
                  <a:pt x="0" y="1528"/>
                  <a:pt x="0" y="2445"/>
                  <a:pt x="562" y="3014"/>
                </a:cubicBezTo>
                <a:lnTo>
                  <a:pt x="562" y="3014"/>
                </a:lnTo>
                <a:cubicBezTo>
                  <a:pt x="1132" y="3576"/>
                  <a:pt x="2048" y="3576"/>
                  <a:pt x="2610" y="3014"/>
                </a:cubicBezTo>
                <a:lnTo>
                  <a:pt x="2610" y="3014"/>
                </a:lnTo>
                <a:cubicBezTo>
                  <a:pt x="3179" y="2445"/>
                  <a:pt x="3179" y="1528"/>
                  <a:pt x="2610" y="966"/>
                </a:cubicBezTo>
                <a:lnTo>
                  <a:pt x="1734" y="83"/>
                </a:ln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93" name="Google Shape;493;p17"/>
          <p:cNvSpPr/>
          <p:nvPr/>
        </p:nvSpPr>
        <p:spPr>
          <a:xfrm>
            <a:off x="8444478" y="2458674"/>
            <a:ext cx="1947600" cy="2249731"/>
          </a:xfrm>
          <a:custGeom>
            <a:avLst/>
            <a:gdLst/>
            <a:ahLst/>
            <a:cxnLst/>
            <a:rect l="l" t="t" r="r" b="b"/>
            <a:pathLst>
              <a:path w="3181" h="3577" extrusionOk="0">
                <a:moveTo>
                  <a:pt x="1726" y="83"/>
                </a:moveTo>
                <a:lnTo>
                  <a:pt x="1726" y="83"/>
                </a:lnTo>
                <a:cubicBezTo>
                  <a:pt x="1652" y="0"/>
                  <a:pt x="1520" y="0"/>
                  <a:pt x="1445" y="83"/>
                </a:cubicBezTo>
                <a:cubicBezTo>
                  <a:pt x="562" y="966"/>
                  <a:pt x="562" y="966"/>
                  <a:pt x="562" y="966"/>
                </a:cubicBezTo>
                <a:cubicBezTo>
                  <a:pt x="0" y="1528"/>
                  <a:pt x="0" y="2445"/>
                  <a:pt x="562" y="3014"/>
                </a:cubicBezTo>
                <a:lnTo>
                  <a:pt x="562" y="3014"/>
                </a:lnTo>
                <a:cubicBezTo>
                  <a:pt x="1131" y="3576"/>
                  <a:pt x="2048" y="3576"/>
                  <a:pt x="2610" y="3014"/>
                </a:cubicBezTo>
                <a:lnTo>
                  <a:pt x="2610" y="3014"/>
                </a:lnTo>
                <a:cubicBezTo>
                  <a:pt x="3180" y="2445"/>
                  <a:pt x="3180" y="1528"/>
                  <a:pt x="2610" y="966"/>
                </a:cubicBezTo>
                <a:lnTo>
                  <a:pt x="1726" y="83"/>
                </a:ln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94" name="Google Shape;494;p17"/>
          <p:cNvSpPr txBox="1"/>
          <p:nvPr/>
        </p:nvSpPr>
        <p:spPr>
          <a:xfrm>
            <a:off x="1457422" y="3117256"/>
            <a:ext cx="2302500" cy="498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200" b="1" i="0" u="none" strike="noStrike" cap="none" dirty="0">
                <a:solidFill>
                  <a:srgbClr val="0D0D0D"/>
                </a:solidFill>
                <a:latin typeface="Calibri"/>
                <a:ea typeface="Calibri"/>
                <a:cs typeface="Calibri"/>
                <a:sym typeface="Calibri"/>
              </a:rPr>
              <a:t>Hospodářský rozvoj</a:t>
            </a:r>
            <a:endParaRPr sz="2200" b="0" i="0" u="none" strike="noStrike" cap="none" dirty="0">
              <a:solidFill>
                <a:srgbClr val="0D0D0D"/>
              </a:solidFill>
              <a:latin typeface="Arial"/>
              <a:ea typeface="Arial"/>
              <a:cs typeface="Arial"/>
              <a:sym typeface="Arial"/>
            </a:endParaRPr>
          </a:p>
        </p:txBody>
      </p:sp>
      <p:sp>
        <p:nvSpPr>
          <p:cNvPr id="495" name="Google Shape;495;p17"/>
          <p:cNvSpPr txBox="1"/>
          <p:nvPr/>
        </p:nvSpPr>
        <p:spPr>
          <a:xfrm>
            <a:off x="809993" y="4603005"/>
            <a:ext cx="3199200" cy="1367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rgbClr val="000000"/>
                </a:solidFill>
                <a:latin typeface="Calibri"/>
                <a:ea typeface="Calibri"/>
                <a:cs typeface="Calibri"/>
                <a:sym typeface="Calibri"/>
              </a:rPr>
              <a:t>Agroekologie může pomoci vytvořit ekonomické příležitosti pro členy komunity. To může pomoci snížit chudobu a zlepšit kvalitu života.</a:t>
            </a:r>
            <a:endParaRPr sz="2000" b="0" i="0" u="none" strike="noStrike" cap="none" dirty="0">
              <a:solidFill>
                <a:srgbClr val="000000"/>
              </a:solidFill>
              <a:latin typeface="Arial"/>
              <a:ea typeface="Arial"/>
              <a:cs typeface="Arial"/>
              <a:sym typeface="Arial"/>
            </a:endParaRPr>
          </a:p>
        </p:txBody>
      </p:sp>
      <p:sp>
        <p:nvSpPr>
          <p:cNvPr id="496" name="Google Shape;496;p17"/>
          <p:cNvSpPr txBox="1"/>
          <p:nvPr/>
        </p:nvSpPr>
        <p:spPr>
          <a:xfrm>
            <a:off x="9079430" y="4321993"/>
            <a:ext cx="2302577" cy="33941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17"/>
          <p:cNvSpPr txBox="1"/>
          <p:nvPr/>
        </p:nvSpPr>
        <p:spPr>
          <a:xfrm>
            <a:off x="8645080" y="3065100"/>
            <a:ext cx="1585638" cy="33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200" b="1" i="0" u="none" strike="noStrike" cap="none" dirty="0">
                <a:solidFill>
                  <a:srgbClr val="0D0D0D"/>
                </a:solidFill>
                <a:latin typeface="Calibri"/>
                <a:ea typeface="Calibri"/>
                <a:cs typeface="Calibri"/>
                <a:sym typeface="Calibri"/>
              </a:rPr>
              <a:t>Životní prostředí -</a:t>
            </a:r>
            <a:endParaRPr sz="2200" b="1" i="0" u="none" strike="noStrike" cap="none" dirty="0">
              <a:solidFill>
                <a:srgbClr val="0D0D0D"/>
              </a:solidFill>
              <a:latin typeface="Calibri"/>
              <a:ea typeface="Calibri"/>
              <a:cs typeface="Calibri"/>
              <a:sym typeface="Calibri"/>
            </a:endParaRPr>
          </a:p>
          <a:p>
            <a:pPr marL="0" marR="0" lvl="0" indent="0" algn="ctr" rtl="0">
              <a:lnSpc>
                <a:spcPct val="90000"/>
              </a:lnSpc>
              <a:spcBef>
                <a:spcPts val="0"/>
              </a:spcBef>
              <a:spcAft>
                <a:spcPts val="0"/>
              </a:spcAft>
              <a:buClr>
                <a:srgbClr val="8DC641"/>
              </a:buClr>
              <a:buSzPts val="2800"/>
              <a:buFont typeface="Arial"/>
              <a:buNone/>
            </a:pPr>
            <a:r>
              <a:rPr lang="en-US" sz="2200" b="1" i="0" u="none" strike="noStrike" cap="none" dirty="0">
                <a:solidFill>
                  <a:srgbClr val="0D0D0D"/>
                </a:solidFill>
                <a:latin typeface="Calibri"/>
                <a:ea typeface="Calibri"/>
                <a:cs typeface="Calibri"/>
                <a:sym typeface="Calibri"/>
              </a:rPr>
              <a:t>duševní ochrana</a:t>
            </a:r>
            <a:endParaRPr sz="2200" b="0" i="0" u="none" strike="noStrike" cap="none" dirty="0">
              <a:solidFill>
                <a:srgbClr val="0D0D0D"/>
              </a:solidFill>
              <a:latin typeface="Arial"/>
              <a:ea typeface="Arial"/>
              <a:cs typeface="Arial"/>
              <a:sym typeface="Arial"/>
            </a:endParaRPr>
          </a:p>
        </p:txBody>
      </p:sp>
      <p:sp>
        <p:nvSpPr>
          <p:cNvPr id="498" name="Google Shape;498;p17"/>
          <p:cNvSpPr txBox="1"/>
          <p:nvPr/>
        </p:nvSpPr>
        <p:spPr>
          <a:xfrm>
            <a:off x="8015319" y="4646529"/>
            <a:ext cx="3124200" cy="1367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rgbClr val="000000"/>
                </a:solidFill>
                <a:latin typeface="Calibri"/>
                <a:ea typeface="Calibri"/>
                <a:cs typeface="Calibri"/>
                <a:sym typeface="Calibri"/>
              </a:rPr>
              <a:t>Agroekologie může pomoci chránit životní prostředí. To může pomoci chránit přírodní zdroje a snížit znečištění.</a:t>
            </a:r>
            <a:endParaRPr sz="2000" b="0" i="0" u="none" strike="noStrike" cap="none" dirty="0">
              <a:solidFill>
                <a:srgbClr val="000000"/>
              </a:solidFill>
              <a:latin typeface="Arial"/>
              <a:ea typeface="Arial"/>
              <a:cs typeface="Arial"/>
              <a:sym typeface="Arial"/>
            </a:endParaRPr>
          </a:p>
        </p:txBody>
      </p:sp>
      <p:sp>
        <p:nvSpPr>
          <p:cNvPr id="499" name="Google Shape;499;p17"/>
          <p:cNvSpPr txBox="1"/>
          <p:nvPr/>
        </p:nvSpPr>
        <p:spPr>
          <a:xfrm>
            <a:off x="5105101" y="3119659"/>
            <a:ext cx="1947600" cy="33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200" b="1" i="0" u="none" strike="noStrike" cap="none" dirty="0">
                <a:solidFill>
                  <a:srgbClr val="0D0D0D"/>
                </a:solidFill>
                <a:latin typeface="Calibri"/>
                <a:ea typeface="Calibri"/>
                <a:cs typeface="Calibri"/>
                <a:sym typeface="Calibri"/>
              </a:rPr>
              <a:t>Sociální začlenění</a:t>
            </a:r>
            <a:endParaRPr sz="2200" b="0" i="0" u="none" strike="noStrike" cap="none" dirty="0">
              <a:solidFill>
                <a:srgbClr val="0D0D0D"/>
              </a:solidFill>
              <a:latin typeface="Arial"/>
              <a:ea typeface="Arial"/>
              <a:cs typeface="Arial"/>
              <a:sym typeface="Arial"/>
            </a:endParaRPr>
          </a:p>
        </p:txBody>
      </p:sp>
      <p:sp>
        <p:nvSpPr>
          <p:cNvPr id="500" name="Google Shape;500;p17"/>
          <p:cNvSpPr txBox="1"/>
          <p:nvPr/>
        </p:nvSpPr>
        <p:spPr>
          <a:xfrm>
            <a:off x="4517506" y="4603005"/>
            <a:ext cx="2989500" cy="1367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Agroekologie může pomoci začlenit marginalizované skupiny do společnosti. To může pomoci vytvořit rovnější a inkluzivnější společnost.</a:t>
            </a:r>
            <a:endParaRPr sz="2000" b="0" i="0" u="none" strike="noStrike" cap="none">
              <a:solidFill>
                <a:srgbClr val="000000"/>
              </a:solidFill>
              <a:latin typeface="Arial"/>
              <a:ea typeface="Arial"/>
              <a:cs typeface="Arial"/>
              <a:sym typeface="Arial"/>
            </a:endParaRPr>
          </a:p>
        </p:txBody>
      </p:sp>
      <p:sp>
        <p:nvSpPr>
          <p:cNvPr id="501" name="Google Shape;501;p17"/>
          <p:cNvSpPr txBox="1"/>
          <p:nvPr/>
        </p:nvSpPr>
        <p:spPr>
          <a:xfrm>
            <a:off x="3337583" y="161388"/>
            <a:ext cx="8618656" cy="2249732"/>
          </a:xfrm>
          <a:prstGeom prst="rect">
            <a:avLst/>
          </a:prstGeom>
          <a:solidFill>
            <a:srgbClr val="9FDADF"/>
          </a:solid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2400"/>
              <a:buFont typeface="Arial"/>
              <a:buNone/>
            </a:pPr>
            <a:r>
              <a:rPr lang="en-US" sz="2400" b="1" i="0" u="none" strike="noStrike" cap="none" dirty="0">
                <a:solidFill>
                  <a:srgbClr val="010101"/>
                </a:solidFill>
                <a:latin typeface="Calibri"/>
                <a:ea typeface="Calibri"/>
                <a:cs typeface="Calibri"/>
                <a:sym typeface="Calibri"/>
              </a:rPr>
              <a:t>Agroekologie jako zdroj posílení:  </a:t>
            </a:r>
            <a:r>
              <a:rPr lang="en-US" sz="1900" b="0" i="0" u="none" strike="noStrike" cap="none" dirty="0" err="1">
                <a:solidFill>
                  <a:srgbClr val="010101"/>
                </a:solidFill>
                <a:latin typeface="Calibri"/>
                <a:ea typeface="Calibri"/>
                <a:cs typeface="Calibri"/>
                <a:sym typeface="Calibri"/>
              </a:rPr>
              <a:t>Agroekologické</a:t>
            </a:r>
            <a:r>
              <a:rPr lang="en-US" sz="1900" b="0" i="0" u="none" strike="noStrike" cap="none" dirty="0">
                <a:solidFill>
                  <a:srgbClr val="010101"/>
                </a:solidFill>
                <a:latin typeface="Calibri"/>
                <a:ea typeface="Calibri"/>
                <a:cs typeface="Calibri"/>
                <a:sym typeface="Calibri"/>
              </a:rPr>
              <a:t> projekty zahrnují spolupráci mezi zemědělci a dalšími členy komunity, jako jsou školy, nevládní </a:t>
            </a:r>
            <a:r>
              <a:rPr lang="en-US" sz="1900" b="0" i="0" u="none" strike="noStrike" cap="none" dirty="0" err="1">
                <a:solidFill>
                  <a:srgbClr val="010101"/>
                </a:solidFill>
                <a:latin typeface="Calibri"/>
                <a:ea typeface="Calibri"/>
                <a:cs typeface="Calibri"/>
                <a:sym typeface="Calibri"/>
              </a:rPr>
              <a:t>organizace</a:t>
            </a:r>
            <a:r>
              <a:rPr lang="en-US" sz="1900" b="0" i="0" u="none" strike="noStrike" cap="none" dirty="0">
                <a:solidFill>
                  <a:srgbClr val="010101"/>
                </a:solidFill>
                <a:latin typeface="Calibri"/>
                <a:ea typeface="Calibri"/>
                <a:cs typeface="Calibri"/>
                <a:sym typeface="Calibri"/>
              </a:rPr>
              <a:t> a vlády. Tato spolupráce může pomoci sdílet zdroje a znalosti a budovat konsensus pro agroekologii. Zemědělská produkce může lidem pomoci rozvíjet </a:t>
            </a:r>
            <a:r>
              <a:rPr lang="en-US" sz="1900" b="1" i="0" u="none" strike="noStrike" cap="none" dirty="0">
                <a:solidFill>
                  <a:srgbClr val="010101"/>
                </a:solidFill>
                <a:latin typeface="Calibri"/>
                <a:ea typeface="Calibri"/>
                <a:cs typeface="Calibri"/>
                <a:sym typeface="Calibri"/>
              </a:rPr>
              <a:t>podnikatelské dovednosti, vůdčí schopnosti a dovednosti řešit problémy</a:t>
            </a:r>
            <a:r>
              <a:rPr lang="en-US" sz="1900" b="0" i="0" u="none" strike="noStrike" cap="none" dirty="0">
                <a:solidFill>
                  <a:srgbClr val="010101"/>
                </a:solidFill>
                <a:latin typeface="Calibri"/>
                <a:ea typeface="Calibri"/>
                <a:cs typeface="Calibri"/>
                <a:sym typeface="Calibri"/>
              </a:rPr>
              <a:t>. Tyto dovednosti mohou lidem pomoci stát se aktivnějšími členy svých komunit a zlepšit jejich životní podmínky.</a:t>
            </a:r>
            <a:endParaRPr sz="1900" b="0" i="0" u="none" strike="noStrike" cap="none" dirty="0">
              <a:solidFill>
                <a:srgbClr val="01010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a90ff9d01a_0_67"/>
          <p:cNvSpPr txBox="1">
            <a:spLocks noGrp="1"/>
          </p:cNvSpPr>
          <p:nvPr>
            <p:ph type="body" idx="1"/>
          </p:nvPr>
        </p:nvSpPr>
        <p:spPr>
          <a:xfrm>
            <a:off x="609600" y="1262475"/>
            <a:ext cx="11334744" cy="446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1900" dirty="0"/>
              <a:t>Ženy hrají klíčovou roli v zemědělské produkci a zajišťování potravin, ale často jsou </a:t>
            </a:r>
            <a:r>
              <a:rPr lang="en-US" sz="1900" dirty="0" err="1"/>
              <a:t>marginalizovány </a:t>
            </a:r>
            <a:r>
              <a:rPr lang="en-US" sz="1900" dirty="0"/>
              <a:t>a mají omezený přístup ke zdrojům.</a:t>
            </a:r>
            <a:endParaRPr sz="1900" dirty="0"/>
          </a:p>
          <a:p>
            <a:pPr marL="0" lvl="0" indent="0" algn="l" rtl="0">
              <a:lnSpc>
                <a:spcPct val="115000"/>
              </a:lnSpc>
              <a:spcBef>
                <a:spcPts val="0"/>
              </a:spcBef>
              <a:spcAft>
                <a:spcPts val="0"/>
              </a:spcAft>
              <a:buSzPts val="2400"/>
              <a:buNone/>
            </a:pPr>
            <a:r>
              <a:rPr lang="en-US" sz="1900" dirty="0"/>
              <a:t>Agroekologie může posílit postavení žen několika způsoby, mimo jiné:</a:t>
            </a:r>
            <a:endParaRPr sz="1900" dirty="0"/>
          </a:p>
          <a:p>
            <a:pPr marL="457200" lvl="0" indent="-349250" algn="l" rtl="0">
              <a:lnSpc>
                <a:spcPct val="115000"/>
              </a:lnSpc>
              <a:spcBef>
                <a:spcPts val="0"/>
              </a:spcBef>
              <a:spcAft>
                <a:spcPts val="0"/>
              </a:spcAft>
              <a:buSzPts val="1900"/>
              <a:buChar char="●"/>
            </a:pPr>
            <a:r>
              <a:rPr lang="en-US" sz="1900" b="1" dirty="0">
                <a:highlight>
                  <a:srgbClr val="8DC641"/>
                </a:highlight>
              </a:rPr>
              <a:t>Zlepšení jejich znalostí a dovedností:</a:t>
            </a:r>
            <a:r>
              <a:rPr lang="en-US" sz="1900" dirty="0"/>
              <a:t> Agroekologické postupy, jako je diverzifikované pěstování plodin a integrovaná ochrana proti škůdcům, vyžadují hlubší znalosti zemědělských zásad a technik. Školení v oblasti agroekologie může ženám poskytnout znalosti a dovednosti potřebné k tomu, aby se staly efektivnějšími zemědělci a lepšími správci své půdy.</a:t>
            </a:r>
            <a:endParaRPr sz="1900" dirty="0"/>
          </a:p>
          <a:p>
            <a:pPr marL="457200" lvl="0" indent="-349250" algn="l" rtl="0">
              <a:lnSpc>
                <a:spcPct val="115000"/>
              </a:lnSpc>
              <a:spcBef>
                <a:spcPts val="0"/>
              </a:spcBef>
              <a:spcAft>
                <a:spcPts val="0"/>
              </a:spcAft>
              <a:buSzPts val="1900"/>
              <a:buChar char="●"/>
            </a:pPr>
            <a:r>
              <a:rPr lang="en-US" sz="1900" b="1" dirty="0">
                <a:highlight>
                  <a:srgbClr val="8DC641"/>
                </a:highlight>
              </a:rPr>
              <a:t>Posílení jejich ekonomických příležitostí:</a:t>
            </a:r>
            <a:r>
              <a:rPr lang="en-US" sz="1900" dirty="0"/>
              <a:t> Agroekologie může zvýšit příjmy žen podporou produkce vysoce hodnotných plodin, rozšířením trhů a zlepšením přístupu ke spravedlivým a rovnocenným cenám. To může vést k větší ekonomické nezávislosti a rozhodovací pravomoci žen v zemědělských domácnostech.</a:t>
            </a:r>
            <a:endParaRPr sz="1900" dirty="0"/>
          </a:p>
          <a:p>
            <a:pPr marL="457200" lvl="0" indent="-349250" algn="l" rtl="0">
              <a:lnSpc>
                <a:spcPct val="115000"/>
              </a:lnSpc>
              <a:spcBef>
                <a:spcPts val="0"/>
              </a:spcBef>
              <a:spcAft>
                <a:spcPts val="0"/>
              </a:spcAft>
              <a:buSzPts val="1900"/>
              <a:buChar char="●"/>
            </a:pPr>
            <a:r>
              <a:rPr lang="en-US" sz="1900" b="1" dirty="0">
                <a:highlight>
                  <a:srgbClr val="8DC641"/>
                </a:highlight>
              </a:rPr>
              <a:t>Podpora rovnosti žen a mužů: </a:t>
            </a:r>
            <a:r>
              <a:rPr lang="en-US" sz="1900" dirty="0"/>
              <a:t>Agroekologické postupy, které </a:t>
            </a:r>
            <a:r>
              <a:rPr lang="en-US" sz="1900" dirty="0" err="1"/>
              <a:t>kladou důraz na </a:t>
            </a:r>
            <a:r>
              <a:rPr lang="en-US" sz="1900" dirty="0"/>
              <a:t>spolupráci, sdílení znalostí a kolektivní akce, mohou podpořit spravedlivější a inkluzivnější prostředí pro ženy v zemědělských komunitách. To může vést ke snížení diskriminace na základě pohlaví a ke spravedlivějšímu rozdělení zdrojů a příležitostí.</a:t>
            </a:r>
            <a:endParaRPr sz="1900" dirty="0"/>
          </a:p>
          <a:p>
            <a:pPr marL="228600" lvl="0" indent="-228600" algn="l" rtl="0">
              <a:lnSpc>
                <a:spcPct val="90000"/>
              </a:lnSpc>
              <a:spcBef>
                <a:spcPts val="0"/>
              </a:spcBef>
              <a:spcAft>
                <a:spcPts val="0"/>
              </a:spcAft>
              <a:buClr>
                <a:srgbClr val="000000"/>
              </a:buClr>
              <a:buSzPts val="2400"/>
              <a:buNone/>
            </a:pPr>
            <a:endParaRPr sz="1900" dirty="0"/>
          </a:p>
          <a:p>
            <a:pPr marL="0" lvl="0" indent="0" algn="l" rtl="0">
              <a:lnSpc>
                <a:spcPct val="90000"/>
              </a:lnSpc>
              <a:spcBef>
                <a:spcPts val="1000"/>
              </a:spcBef>
              <a:spcAft>
                <a:spcPts val="0"/>
              </a:spcAft>
              <a:buClr>
                <a:srgbClr val="000000"/>
              </a:buClr>
              <a:buSzPts val="2400"/>
              <a:buNone/>
            </a:pPr>
            <a:endParaRPr sz="1900" dirty="0"/>
          </a:p>
          <a:p>
            <a:pPr marL="0" lvl="0" indent="0" algn="l" rtl="0">
              <a:lnSpc>
                <a:spcPct val="90000"/>
              </a:lnSpc>
              <a:spcBef>
                <a:spcPts val="1000"/>
              </a:spcBef>
              <a:spcAft>
                <a:spcPts val="0"/>
              </a:spcAft>
              <a:buClr>
                <a:srgbClr val="000000"/>
              </a:buClr>
              <a:buSzPts val="2400"/>
              <a:buNone/>
            </a:pPr>
            <a:endParaRPr sz="1900" dirty="0"/>
          </a:p>
        </p:txBody>
      </p:sp>
      <p:sp>
        <p:nvSpPr>
          <p:cNvPr id="507" name="Google Shape;507;g2a90ff9d01a_0_67"/>
          <p:cNvSpPr txBox="1">
            <a:spLocks noGrp="1"/>
          </p:cNvSpPr>
          <p:nvPr>
            <p:ph type="body" idx="2"/>
          </p:nvPr>
        </p:nvSpPr>
        <p:spPr>
          <a:xfrm>
            <a:off x="597600" y="560828"/>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solidFill>
                  <a:srgbClr val="75A949"/>
                </a:solidFill>
              </a:rPr>
              <a:t>Posílení postavení žen</a:t>
            </a:r>
            <a:endParaRPr b="1" dirty="0">
              <a:solidFill>
                <a:srgbClr val="75A949"/>
              </a:solidFill>
            </a:endParaRPr>
          </a:p>
          <a:p>
            <a:pPr marL="0" lvl="0" indent="0" algn="l" rtl="0">
              <a:lnSpc>
                <a:spcPct val="90000"/>
              </a:lnSpc>
              <a:spcBef>
                <a:spcPts val="1000"/>
              </a:spcBef>
              <a:spcAft>
                <a:spcPts val="0"/>
              </a:spcAft>
              <a:buClr>
                <a:srgbClr val="8DC641"/>
              </a:buClr>
              <a:buSzPts val="3600"/>
              <a:buNone/>
            </a:pPr>
            <a:endParaRPr b="1" dirty="0">
              <a:solidFill>
                <a:srgbClr val="75A949"/>
              </a:solidFill>
            </a:endParaRPr>
          </a:p>
        </p:txBody>
      </p:sp>
      <p:pic>
        <p:nvPicPr>
          <p:cNvPr id="3" name="Graphic 2" descr="Group of women outline">
            <a:extLst>
              <a:ext uri="{FF2B5EF4-FFF2-40B4-BE49-F238E27FC236}">
                <a16:creationId xmlns:a16="http://schemas.microsoft.com/office/drawing/2014/main" id="{BEF2A436-866B-2726-531A-E34630446F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78300" y="348075"/>
            <a:ext cx="914400" cy="914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2" name="TextBox 1">
            <a:extLst>
              <a:ext uri="{FF2B5EF4-FFF2-40B4-BE49-F238E27FC236}">
                <a16:creationId xmlns:a16="http://schemas.microsoft.com/office/drawing/2014/main" id="{050CE68C-A791-31C5-B64B-2E48C4700547}"/>
              </a:ext>
            </a:extLst>
          </p:cNvPr>
          <p:cNvSpPr txBox="1"/>
          <p:nvPr/>
        </p:nvSpPr>
        <p:spPr>
          <a:xfrm>
            <a:off x="0" y="6191250"/>
            <a:ext cx="12192000" cy="666750"/>
          </a:xfrm>
          <a:prstGeom prst="rect">
            <a:avLst/>
          </a:prstGeom>
          <a:solidFill>
            <a:schemeClr val="bg1"/>
          </a:solidFill>
        </p:spPr>
        <p:txBody>
          <a:bodyPr wrap="square" rtlCol="0">
            <a:spAutoFit/>
          </a:bodyPr>
          <a:lstStyle/>
          <a:p>
            <a:endParaRPr lang="en-IE" dirty="0"/>
          </a:p>
        </p:txBody>
      </p:sp>
      <p:sp>
        <p:nvSpPr>
          <p:cNvPr id="512" name="Google Shape;512;p18"/>
          <p:cNvSpPr/>
          <p:nvPr/>
        </p:nvSpPr>
        <p:spPr>
          <a:xfrm>
            <a:off x="6955003" y="231131"/>
            <a:ext cx="4929921" cy="942300"/>
          </a:xfrm>
          <a:prstGeom prst="wedgeRoundRectCallout">
            <a:avLst>
              <a:gd name="adj1" fmla="val -29132"/>
              <a:gd name="adj2" fmla="val 72360"/>
              <a:gd name="adj3" fmla="val 0"/>
            </a:avLst>
          </a:prstGeom>
          <a:solidFill>
            <a:srgbClr val="63C1D3">
              <a:alpha val="8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18"/>
          <p:cNvSpPr/>
          <p:nvPr/>
        </p:nvSpPr>
        <p:spPr>
          <a:xfrm>
            <a:off x="6514945" y="1719877"/>
            <a:ext cx="1543662" cy="2025194"/>
          </a:xfrm>
          <a:custGeom>
            <a:avLst/>
            <a:gdLst/>
            <a:ahLst/>
            <a:cxnLst/>
            <a:rect l="l" t="t" r="r" b="b"/>
            <a:pathLst>
              <a:path w="2954" h="3878" extrusionOk="0">
                <a:moveTo>
                  <a:pt x="1697" y="3841"/>
                </a:moveTo>
                <a:lnTo>
                  <a:pt x="1697" y="3841"/>
                </a:lnTo>
                <a:cubicBezTo>
                  <a:pt x="2047" y="3761"/>
                  <a:pt x="2333" y="3608"/>
                  <a:pt x="2549" y="3330"/>
                </a:cubicBezTo>
                <a:cubicBezTo>
                  <a:pt x="2890" y="2881"/>
                  <a:pt x="2953" y="2378"/>
                  <a:pt x="2755" y="1857"/>
                </a:cubicBezTo>
                <a:cubicBezTo>
                  <a:pt x="2477" y="1113"/>
                  <a:pt x="1948" y="557"/>
                  <a:pt x="1374" y="36"/>
                </a:cubicBezTo>
                <a:cubicBezTo>
                  <a:pt x="1329" y="0"/>
                  <a:pt x="1284" y="9"/>
                  <a:pt x="1248" y="45"/>
                </a:cubicBezTo>
                <a:cubicBezTo>
                  <a:pt x="1212" y="81"/>
                  <a:pt x="1185" y="116"/>
                  <a:pt x="1158" y="152"/>
                </a:cubicBezTo>
                <a:cubicBezTo>
                  <a:pt x="754" y="637"/>
                  <a:pt x="395" y="1149"/>
                  <a:pt x="180" y="1741"/>
                </a:cubicBezTo>
                <a:cubicBezTo>
                  <a:pt x="54" y="2064"/>
                  <a:pt x="0" y="2396"/>
                  <a:pt x="81" y="2737"/>
                </a:cubicBezTo>
                <a:cubicBezTo>
                  <a:pt x="198" y="3303"/>
                  <a:pt x="682" y="3769"/>
                  <a:pt x="1248" y="3850"/>
                </a:cubicBezTo>
                <a:cubicBezTo>
                  <a:pt x="1248" y="3850"/>
                  <a:pt x="1553" y="3877"/>
                  <a:pt x="1697" y="3841"/>
                </a:cubicBez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4" name="Google Shape;514;p18"/>
          <p:cNvSpPr/>
          <p:nvPr/>
        </p:nvSpPr>
        <p:spPr>
          <a:xfrm>
            <a:off x="6284548" y="2332734"/>
            <a:ext cx="1317873" cy="2209511"/>
          </a:xfrm>
          <a:custGeom>
            <a:avLst/>
            <a:gdLst/>
            <a:ahLst/>
            <a:cxnLst/>
            <a:rect l="l" t="t" r="r" b="b"/>
            <a:pathLst>
              <a:path w="2524" h="4229" extrusionOk="0">
                <a:moveTo>
                  <a:pt x="81" y="4218"/>
                </a:moveTo>
                <a:lnTo>
                  <a:pt x="81" y="4218"/>
                </a:lnTo>
                <a:cubicBezTo>
                  <a:pt x="54" y="4228"/>
                  <a:pt x="18" y="4209"/>
                  <a:pt x="9" y="4182"/>
                </a:cubicBezTo>
                <a:cubicBezTo>
                  <a:pt x="0" y="4146"/>
                  <a:pt x="18" y="4111"/>
                  <a:pt x="54" y="4102"/>
                </a:cubicBezTo>
                <a:cubicBezTo>
                  <a:pt x="862" y="3850"/>
                  <a:pt x="1535" y="3285"/>
                  <a:pt x="1930" y="2531"/>
                </a:cubicBezTo>
                <a:cubicBezTo>
                  <a:pt x="2326" y="1768"/>
                  <a:pt x="2397" y="906"/>
                  <a:pt x="2146" y="90"/>
                </a:cubicBezTo>
                <a:cubicBezTo>
                  <a:pt x="2128" y="54"/>
                  <a:pt x="2146" y="18"/>
                  <a:pt x="2182" y="9"/>
                </a:cubicBezTo>
                <a:cubicBezTo>
                  <a:pt x="2209" y="0"/>
                  <a:pt x="2245" y="18"/>
                  <a:pt x="2254" y="54"/>
                </a:cubicBezTo>
                <a:cubicBezTo>
                  <a:pt x="2523" y="897"/>
                  <a:pt x="2442" y="1795"/>
                  <a:pt x="2038" y="2585"/>
                </a:cubicBezTo>
                <a:cubicBezTo>
                  <a:pt x="1625" y="3366"/>
                  <a:pt x="934" y="3949"/>
                  <a:pt x="90" y="4218"/>
                </a:cubicBezTo>
                <a:cubicBezTo>
                  <a:pt x="81" y="4218"/>
                  <a:pt x="81" y="4218"/>
                  <a:pt x="81" y="4218"/>
                </a:cubicBez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p18"/>
          <p:cNvSpPr/>
          <p:nvPr/>
        </p:nvSpPr>
        <p:spPr>
          <a:xfrm>
            <a:off x="3948318" y="687697"/>
            <a:ext cx="1778668" cy="1598958"/>
          </a:xfrm>
          <a:custGeom>
            <a:avLst/>
            <a:gdLst/>
            <a:ahLst/>
            <a:cxnLst/>
            <a:rect l="l" t="t" r="r" b="b"/>
            <a:pathLst>
              <a:path w="3404" h="3062" extrusionOk="0">
                <a:moveTo>
                  <a:pt x="2846" y="377"/>
                </a:moveTo>
                <a:lnTo>
                  <a:pt x="2846" y="377"/>
                </a:lnTo>
                <a:cubicBezTo>
                  <a:pt x="2577" y="143"/>
                  <a:pt x="2281" y="9"/>
                  <a:pt x="1930" y="9"/>
                </a:cubicBezTo>
                <a:cubicBezTo>
                  <a:pt x="1356" y="0"/>
                  <a:pt x="925" y="251"/>
                  <a:pt x="629" y="727"/>
                </a:cubicBezTo>
                <a:cubicBezTo>
                  <a:pt x="198" y="1391"/>
                  <a:pt x="72" y="2154"/>
                  <a:pt x="9" y="2936"/>
                </a:cubicBezTo>
                <a:cubicBezTo>
                  <a:pt x="0" y="2989"/>
                  <a:pt x="36" y="3016"/>
                  <a:pt x="90" y="3025"/>
                </a:cubicBezTo>
                <a:cubicBezTo>
                  <a:pt x="135" y="3034"/>
                  <a:pt x="189" y="3034"/>
                  <a:pt x="234" y="3034"/>
                </a:cubicBezTo>
                <a:cubicBezTo>
                  <a:pt x="862" y="3061"/>
                  <a:pt x="1482" y="3034"/>
                  <a:pt x="2092" y="2855"/>
                </a:cubicBezTo>
                <a:cubicBezTo>
                  <a:pt x="2415" y="2765"/>
                  <a:pt x="2711" y="2603"/>
                  <a:pt x="2945" y="2334"/>
                </a:cubicBezTo>
                <a:cubicBezTo>
                  <a:pt x="3322" y="1903"/>
                  <a:pt x="3403" y="1230"/>
                  <a:pt x="3125" y="727"/>
                </a:cubicBezTo>
                <a:cubicBezTo>
                  <a:pt x="3125" y="727"/>
                  <a:pt x="2963" y="476"/>
                  <a:pt x="2846" y="377"/>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6" name="Google Shape;516;p18"/>
          <p:cNvSpPr/>
          <p:nvPr/>
        </p:nvSpPr>
        <p:spPr>
          <a:xfrm>
            <a:off x="4386073" y="869711"/>
            <a:ext cx="2449123" cy="836342"/>
          </a:xfrm>
          <a:custGeom>
            <a:avLst/>
            <a:gdLst/>
            <a:ahLst/>
            <a:cxnLst/>
            <a:rect l="l" t="t" r="r" b="b"/>
            <a:pathLst>
              <a:path w="4688" h="1599" extrusionOk="0">
                <a:moveTo>
                  <a:pt x="72" y="1598"/>
                </a:moveTo>
                <a:lnTo>
                  <a:pt x="72" y="1598"/>
                </a:lnTo>
                <a:cubicBezTo>
                  <a:pt x="63" y="1598"/>
                  <a:pt x="45" y="1589"/>
                  <a:pt x="36" y="1580"/>
                </a:cubicBezTo>
                <a:cubicBezTo>
                  <a:pt x="9" y="1562"/>
                  <a:pt x="0" y="1526"/>
                  <a:pt x="27" y="1499"/>
                </a:cubicBezTo>
                <a:cubicBezTo>
                  <a:pt x="539" y="781"/>
                  <a:pt x="1302" y="296"/>
                  <a:pt x="2173" y="153"/>
                </a:cubicBezTo>
                <a:cubicBezTo>
                  <a:pt x="3053" y="0"/>
                  <a:pt x="3932" y="207"/>
                  <a:pt x="4660" y="718"/>
                </a:cubicBezTo>
                <a:cubicBezTo>
                  <a:pt x="4687" y="736"/>
                  <a:pt x="4687" y="772"/>
                  <a:pt x="4669" y="799"/>
                </a:cubicBezTo>
                <a:cubicBezTo>
                  <a:pt x="4651" y="826"/>
                  <a:pt x="4615" y="835"/>
                  <a:pt x="4588" y="817"/>
                </a:cubicBezTo>
                <a:cubicBezTo>
                  <a:pt x="3888" y="323"/>
                  <a:pt x="3044" y="126"/>
                  <a:pt x="2200" y="269"/>
                </a:cubicBezTo>
                <a:cubicBezTo>
                  <a:pt x="1356" y="413"/>
                  <a:pt x="620" y="871"/>
                  <a:pt x="117" y="1571"/>
                </a:cubicBezTo>
                <a:cubicBezTo>
                  <a:pt x="108" y="1589"/>
                  <a:pt x="90" y="1598"/>
                  <a:pt x="72" y="1598"/>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7" name="Google Shape;517;p18"/>
          <p:cNvSpPr/>
          <p:nvPr/>
        </p:nvSpPr>
        <p:spPr>
          <a:xfrm>
            <a:off x="4081948" y="3558448"/>
            <a:ext cx="1942249" cy="1571310"/>
          </a:xfrm>
          <a:custGeom>
            <a:avLst/>
            <a:gdLst/>
            <a:ahLst/>
            <a:cxnLst/>
            <a:rect l="l" t="t" r="r" b="b"/>
            <a:pathLst>
              <a:path w="3717" h="3009" extrusionOk="0">
                <a:moveTo>
                  <a:pt x="80" y="1122"/>
                </a:moveTo>
                <a:lnTo>
                  <a:pt x="80" y="1122"/>
                </a:lnTo>
                <a:cubicBezTo>
                  <a:pt x="0" y="1463"/>
                  <a:pt x="17" y="1796"/>
                  <a:pt x="179" y="2110"/>
                </a:cubicBezTo>
                <a:cubicBezTo>
                  <a:pt x="431" y="2613"/>
                  <a:pt x="852" y="2882"/>
                  <a:pt x="1409" y="2936"/>
                </a:cubicBezTo>
                <a:cubicBezTo>
                  <a:pt x="2199" y="3008"/>
                  <a:pt x="2935" y="2774"/>
                  <a:pt x="3653" y="2469"/>
                </a:cubicBezTo>
                <a:cubicBezTo>
                  <a:pt x="3707" y="2451"/>
                  <a:pt x="3716" y="2406"/>
                  <a:pt x="3699" y="2352"/>
                </a:cubicBezTo>
                <a:cubicBezTo>
                  <a:pt x="3680" y="2307"/>
                  <a:pt x="3663" y="2271"/>
                  <a:pt x="3645" y="2227"/>
                </a:cubicBezTo>
                <a:cubicBezTo>
                  <a:pt x="3384" y="1652"/>
                  <a:pt x="3070" y="1113"/>
                  <a:pt x="2639" y="655"/>
                </a:cubicBezTo>
                <a:cubicBezTo>
                  <a:pt x="2397" y="404"/>
                  <a:pt x="2118" y="224"/>
                  <a:pt x="1786" y="135"/>
                </a:cubicBezTo>
                <a:cubicBezTo>
                  <a:pt x="1221" y="0"/>
                  <a:pt x="592" y="234"/>
                  <a:pt x="269" y="709"/>
                </a:cubicBezTo>
                <a:cubicBezTo>
                  <a:pt x="269" y="709"/>
                  <a:pt x="116" y="970"/>
                  <a:pt x="80" y="1122"/>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p18"/>
          <p:cNvSpPr/>
          <p:nvPr/>
        </p:nvSpPr>
        <p:spPr>
          <a:xfrm>
            <a:off x="3747872" y="2717498"/>
            <a:ext cx="1575918" cy="1995241"/>
          </a:xfrm>
          <a:custGeom>
            <a:avLst/>
            <a:gdLst/>
            <a:ahLst/>
            <a:cxnLst/>
            <a:rect l="l" t="t" r="r" b="b"/>
            <a:pathLst>
              <a:path w="3018" h="3817" extrusionOk="0">
                <a:moveTo>
                  <a:pt x="2954" y="3816"/>
                </a:moveTo>
                <a:lnTo>
                  <a:pt x="2954" y="3816"/>
                </a:lnTo>
                <a:cubicBezTo>
                  <a:pt x="2945" y="3816"/>
                  <a:pt x="2945" y="3816"/>
                  <a:pt x="2945" y="3816"/>
                </a:cubicBezTo>
                <a:cubicBezTo>
                  <a:pt x="2065" y="3690"/>
                  <a:pt x="1284" y="3232"/>
                  <a:pt x="754" y="2523"/>
                </a:cubicBezTo>
                <a:cubicBezTo>
                  <a:pt x="225" y="1814"/>
                  <a:pt x="0" y="934"/>
                  <a:pt x="126" y="63"/>
                </a:cubicBezTo>
                <a:cubicBezTo>
                  <a:pt x="126" y="27"/>
                  <a:pt x="162" y="0"/>
                  <a:pt x="189" y="9"/>
                </a:cubicBezTo>
                <a:cubicBezTo>
                  <a:pt x="225" y="9"/>
                  <a:pt x="252" y="45"/>
                  <a:pt x="243" y="72"/>
                </a:cubicBezTo>
                <a:cubicBezTo>
                  <a:pt x="126" y="925"/>
                  <a:pt x="341" y="1769"/>
                  <a:pt x="853" y="2451"/>
                </a:cubicBezTo>
                <a:cubicBezTo>
                  <a:pt x="1365" y="3133"/>
                  <a:pt x="2110" y="3582"/>
                  <a:pt x="2963" y="3699"/>
                </a:cubicBezTo>
                <a:cubicBezTo>
                  <a:pt x="2990" y="3708"/>
                  <a:pt x="3017" y="3735"/>
                  <a:pt x="3008" y="3771"/>
                </a:cubicBezTo>
                <a:cubicBezTo>
                  <a:pt x="3008" y="3798"/>
                  <a:pt x="2981" y="3816"/>
                  <a:pt x="2954" y="3816"/>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19" name="Google Shape;519;p18"/>
          <p:cNvGrpSpPr/>
          <p:nvPr/>
        </p:nvGrpSpPr>
        <p:grpSpPr>
          <a:xfrm>
            <a:off x="4450584" y="3945516"/>
            <a:ext cx="820214" cy="827127"/>
            <a:chOff x="6256100" y="4406950"/>
            <a:chExt cx="820214" cy="827127"/>
          </a:xfrm>
        </p:grpSpPr>
        <p:sp>
          <p:nvSpPr>
            <p:cNvPr id="520" name="Google Shape;520;p18"/>
            <p:cNvSpPr/>
            <p:nvPr/>
          </p:nvSpPr>
          <p:spPr>
            <a:xfrm>
              <a:off x="6256100" y="4406950"/>
              <a:ext cx="820214" cy="827127"/>
            </a:xfrm>
            <a:custGeom>
              <a:avLst/>
              <a:gdLst/>
              <a:ahLst/>
              <a:cxnLst/>
              <a:rect l="l" t="t" r="r" b="b"/>
              <a:pathLst>
                <a:path w="1572" h="1581" extrusionOk="0">
                  <a:moveTo>
                    <a:pt x="1347" y="234"/>
                  </a:moveTo>
                  <a:lnTo>
                    <a:pt x="1347" y="234"/>
                  </a:lnTo>
                  <a:cubicBezTo>
                    <a:pt x="1194" y="90"/>
                    <a:pt x="996" y="0"/>
                    <a:pt x="790" y="0"/>
                  </a:cubicBezTo>
                  <a:cubicBezTo>
                    <a:pt x="574" y="0"/>
                    <a:pt x="377" y="90"/>
                    <a:pt x="233" y="234"/>
                  </a:cubicBezTo>
                  <a:cubicBezTo>
                    <a:pt x="81" y="386"/>
                    <a:pt x="0" y="584"/>
                    <a:pt x="0" y="790"/>
                  </a:cubicBezTo>
                  <a:cubicBezTo>
                    <a:pt x="0" y="1006"/>
                    <a:pt x="81" y="1203"/>
                    <a:pt x="233" y="1347"/>
                  </a:cubicBezTo>
                  <a:cubicBezTo>
                    <a:pt x="377" y="1500"/>
                    <a:pt x="565" y="1580"/>
                    <a:pt x="781" y="1580"/>
                  </a:cubicBezTo>
                  <a:cubicBezTo>
                    <a:pt x="781" y="1580"/>
                    <a:pt x="781" y="1580"/>
                    <a:pt x="790" y="1580"/>
                  </a:cubicBezTo>
                  <a:lnTo>
                    <a:pt x="790" y="1580"/>
                  </a:lnTo>
                  <a:lnTo>
                    <a:pt x="790" y="1580"/>
                  </a:lnTo>
                  <a:cubicBezTo>
                    <a:pt x="996" y="1580"/>
                    <a:pt x="1194" y="1500"/>
                    <a:pt x="1347" y="1347"/>
                  </a:cubicBezTo>
                  <a:cubicBezTo>
                    <a:pt x="1490" y="1203"/>
                    <a:pt x="1571" y="1006"/>
                    <a:pt x="1571" y="790"/>
                  </a:cubicBezTo>
                  <a:cubicBezTo>
                    <a:pt x="1571" y="584"/>
                    <a:pt x="1490" y="386"/>
                    <a:pt x="1347" y="234"/>
                  </a:cubicBezTo>
                  <a:close/>
                  <a:moveTo>
                    <a:pt x="332" y="1284"/>
                  </a:moveTo>
                  <a:lnTo>
                    <a:pt x="332" y="1284"/>
                  </a:lnTo>
                  <a:lnTo>
                    <a:pt x="332" y="1284"/>
                  </a:lnTo>
                  <a:cubicBezTo>
                    <a:pt x="332" y="1275"/>
                    <a:pt x="332" y="1275"/>
                    <a:pt x="332" y="1275"/>
                  </a:cubicBezTo>
                  <a:cubicBezTo>
                    <a:pt x="431" y="1185"/>
                    <a:pt x="601" y="1131"/>
                    <a:pt x="781" y="1131"/>
                  </a:cubicBezTo>
                  <a:cubicBezTo>
                    <a:pt x="960" y="1131"/>
                    <a:pt x="1131" y="1185"/>
                    <a:pt x="1239" y="1284"/>
                  </a:cubicBezTo>
                  <a:lnTo>
                    <a:pt x="1239" y="1284"/>
                  </a:lnTo>
                  <a:lnTo>
                    <a:pt x="1239" y="1293"/>
                  </a:lnTo>
                  <a:cubicBezTo>
                    <a:pt x="1113" y="1410"/>
                    <a:pt x="952" y="1473"/>
                    <a:pt x="790" y="1473"/>
                  </a:cubicBezTo>
                  <a:cubicBezTo>
                    <a:pt x="781" y="1473"/>
                    <a:pt x="772" y="1473"/>
                    <a:pt x="772" y="1473"/>
                  </a:cubicBezTo>
                  <a:cubicBezTo>
                    <a:pt x="601" y="1473"/>
                    <a:pt x="449" y="1401"/>
                    <a:pt x="332" y="1284"/>
                  </a:cubicBezTo>
                  <a:close/>
                  <a:moveTo>
                    <a:pt x="1320" y="1221"/>
                  </a:moveTo>
                  <a:lnTo>
                    <a:pt x="1320" y="1221"/>
                  </a:lnTo>
                  <a:cubicBezTo>
                    <a:pt x="1311" y="1212"/>
                    <a:pt x="1311" y="1212"/>
                    <a:pt x="1302" y="1203"/>
                  </a:cubicBezTo>
                  <a:cubicBezTo>
                    <a:pt x="1248" y="1149"/>
                    <a:pt x="1167" y="1104"/>
                    <a:pt x="1077" y="1078"/>
                  </a:cubicBezTo>
                  <a:cubicBezTo>
                    <a:pt x="987" y="1042"/>
                    <a:pt x="880" y="1024"/>
                    <a:pt x="781" y="1024"/>
                  </a:cubicBezTo>
                  <a:cubicBezTo>
                    <a:pt x="574" y="1024"/>
                    <a:pt x="386" y="1086"/>
                    <a:pt x="260" y="1194"/>
                  </a:cubicBezTo>
                  <a:cubicBezTo>
                    <a:pt x="260" y="1203"/>
                    <a:pt x="251" y="1203"/>
                    <a:pt x="251" y="1212"/>
                  </a:cubicBezTo>
                  <a:cubicBezTo>
                    <a:pt x="153" y="1095"/>
                    <a:pt x="99" y="943"/>
                    <a:pt x="99" y="790"/>
                  </a:cubicBezTo>
                  <a:cubicBezTo>
                    <a:pt x="99" y="611"/>
                    <a:pt x="170" y="440"/>
                    <a:pt x="305" y="305"/>
                  </a:cubicBezTo>
                  <a:cubicBezTo>
                    <a:pt x="431" y="180"/>
                    <a:pt x="601" y="108"/>
                    <a:pt x="790" y="108"/>
                  </a:cubicBezTo>
                  <a:cubicBezTo>
                    <a:pt x="969" y="108"/>
                    <a:pt x="1140" y="180"/>
                    <a:pt x="1266" y="305"/>
                  </a:cubicBezTo>
                  <a:cubicBezTo>
                    <a:pt x="1400" y="440"/>
                    <a:pt x="1472" y="611"/>
                    <a:pt x="1472" y="790"/>
                  </a:cubicBezTo>
                  <a:cubicBezTo>
                    <a:pt x="1472" y="952"/>
                    <a:pt x="1418" y="1095"/>
                    <a:pt x="1320" y="1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p18"/>
            <p:cNvSpPr/>
            <p:nvPr/>
          </p:nvSpPr>
          <p:spPr>
            <a:xfrm>
              <a:off x="6449634" y="4496805"/>
              <a:ext cx="426234" cy="426234"/>
            </a:xfrm>
            <a:custGeom>
              <a:avLst/>
              <a:gdLst/>
              <a:ahLst/>
              <a:cxnLst/>
              <a:rect l="l" t="t" r="r" b="b"/>
              <a:pathLst>
                <a:path w="818" h="818" extrusionOk="0">
                  <a:moveTo>
                    <a:pt x="413" y="0"/>
                  </a:moveTo>
                  <a:lnTo>
                    <a:pt x="413" y="0"/>
                  </a:lnTo>
                  <a:cubicBezTo>
                    <a:pt x="188" y="0"/>
                    <a:pt x="0" y="179"/>
                    <a:pt x="0" y="404"/>
                  </a:cubicBezTo>
                  <a:cubicBezTo>
                    <a:pt x="0" y="628"/>
                    <a:pt x="188" y="817"/>
                    <a:pt x="413" y="817"/>
                  </a:cubicBezTo>
                  <a:cubicBezTo>
                    <a:pt x="637" y="817"/>
                    <a:pt x="817" y="628"/>
                    <a:pt x="817" y="404"/>
                  </a:cubicBezTo>
                  <a:cubicBezTo>
                    <a:pt x="817" y="179"/>
                    <a:pt x="637" y="0"/>
                    <a:pt x="413" y="0"/>
                  </a:cubicBezTo>
                  <a:close/>
                  <a:moveTo>
                    <a:pt x="413" y="709"/>
                  </a:moveTo>
                  <a:lnTo>
                    <a:pt x="413" y="709"/>
                  </a:lnTo>
                  <a:cubicBezTo>
                    <a:pt x="242" y="709"/>
                    <a:pt x="108" y="574"/>
                    <a:pt x="108" y="404"/>
                  </a:cubicBezTo>
                  <a:cubicBezTo>
                    <a:pt x="108" y="242"/>
                    <a:pt x="242" y="108"/>
                    <a:pt x="413" y="108"/>
                  </a:cubicBezTo>
                  <a:cubicBezTo>
                    <a:pt x="575" y="108"/>
                    <a:pt x="709" y="242"/>
                    <a:pt x="709" y="404"/>
                  </a:cubicBezTo>
                  <a:cubicBezTo>
                    <a:pt x="709" y="574"/>
                    <a:pt x="575" y="709"/>
                    <a:pt x="413" y="7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22" name="Google Shape;522;p18"/>
          <p:cNvGrpSpPr/>
          <p:nvPr/>
        </p:nvGrpSpPr>
        <p:grpSpPr>
          <a:xfrm>
            <a:off x="6844412" y="2563132"/>
            <a:ext cx="866294" cy="1297138"/>
            <a:chOff x="8649928" y="3024566"/>
            <a:chExt cx="866294" cy="1297138"/>
          </a:xfrm>
        </p:grpSpPr>
        <p:sp>
          <p:nvSpPr>
            <p:cNvPr id="523" name="Google Shape;523;p18"/>
            <p:cNvSpPr/>
            <p:nvPr/>
          </p:nvSpPr>
          <p:spPr>
            <a:xfrm>
              <a:off x="9085380" y="4319399"/>
              <a:ext cx="2303" cy="2305"/>
            </a:xfrm>
            <a:custGeom>
              <a:avLst/>
              <a:gdLst/>
              <a:ahLst/>
              <a:cxnLst/>
              <a:rect l="l" t="t" r="r" b="b"/>
              <a:pathLst>
                <a:path w="1" h="1" extrusionOk="0">
                  <a:moveTo>
                    <a:pt x="0" y="0"/>
                  </a:moveTo>
                  <a:lnTo>
                    <a:pt x="0" y="0"/>
                  </a:lnTo>
                </a:path>
              </a:pathLst>
            </a:custGeom>
            <a:solidFill>
              <a:srgbClr val="5F95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4" name="Google Shape;524;p18"/>
            <p:cNvSpPr/>
            <p:nvPr/>
          </p:nvSpPr>
          <p:spPr>
            <a:xfrm>
              <a:off x="9085380" y="4319399"/>
              <a:ext cx="2303" cy="2305"/>
            </a:xfrm>
            <a:custGeom>
              <a:avLst/>
              <a:gdLst/>
              <a:ahLst/>
              <a:cxnLst/>
              <a:rect l="l" t="t" r="r" b="b"/>
              <a:pathLst>
                <a:path w="1" h="1" extrusionOk="0">
                  <a:moveTo>
                    <a:pt x="0" y="0"/>
                  </a:moveTo>
                  <a:lnTo>
                    <a:pt x="0" y="0"/>
                  </a:lnTo>
                </a:path>
              </a:pathLst>
            </a:custGeom>
            <a:solidFill>
              <a:srgbClr val="5F95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5" name="Google Shape;525;p18"/>
            <p:cNvSpPr/>
            <p:nvPr/>
          </p:nvSpPr>
          <p:spPr>
            <a:xfrm>
              <a:off x="8649928" y="3024566"/>
              <a:ext cx="866294" cy="868599"/>
            </a:xfrm>
            <a:custGeom>
              <a:avLst/>
              <a:gdLst/>
              <a:ahLst/>
              <a:cxnLst/>
              <a:rect l="l" t="t" r="r" b="b"/>
              <a:pathLst>
                <a:path w="1660" h="1662" extrusionOk="0">
                  <a:moveTo>
                    <a:pt x="978" y="1616"/>
                  </a:moveTo>
                  <a:lnTo>
                    <a:pt x="978" y="1616"/>
                  </a:lnTo>
                  <a:cubicBezTo>
                    <a:pt x="772" y="1661"/>
                    <a:pt x="556" y="1616"/>
                    <a:pt x="377" y="1490"/>
                  </a:cubicBezTo>
                  <a:cubicBezTo>
                    <a:pt x="206" y="1373"/>
                    <a:pt x="80" y="1194"/>
                    <a:pt x="44" y="978"/>
                  </a:cubicBezTo>
                  <a:cubicBezTo>
                    <a:pt x="0" y="772"/>
                    <a:pt x="44" y="557"/>
                    <a:pt x="170" y="377"/>
                  </a:cubicBezTo>
                  <a:cubicBezTo>
                    <a:pt x="287" y="197"/>
                    <a:pt x="466" y="81"/>
                    <a:pt x="682" y="45"/>
                  </a:cubicBezTo>
                  <a:cubicBezTo>
                    <a:pt x="889" y="0"/>
                    <a:pt x="1104" y="45"/>
                    <a:pt x="1284" y="162"/>
                  </a:cubicBezTo>
                  <a:cubicBezTo>
                    <a:pt x="1463" y="287"/>
                    <a:pt x="1579" y="467"/>
                    <a:pt x="1615" y="682"/>
                  </a:cubicBezTo>
                  <a:cubicBezTo>
                    <a:pt x="1659" y="889"/>
                    <a:pt x="1615" y="1104"/>
                    <a:pt x="1490" y="1284"/>
                  </a:cubicBezTo>
                  <a:cubicBezTo>
                    <a:pt x="1373" y="1454"/>
                    <a:pt x="1194" y="1580"/>
                    <a:pt x="978" y="1616"/>
                  </a:cubicBezTo>
                  <a:close/>
                  <a:moveTo>
                    <a:pt x="700" y="143"/>
                  </a:moveTo>
                  <a:lnTo>
                    <a:pt x="700" y="143"/>
                  </a:lnTo>
                  <a:cubicBezTo>
                    <a:pt x="520" y="179"/>
                    <a:pt x="359" y="278"/>
                    <a:pt x="251" y="440"/>
                  </a:cubicBezTo>
                  <a:cubicBezTo>
                    <a:pt x="152" y="592"/>
                    <a:pt x="107" y="772"/>
                    <a:pt x="143" y="960"/>
                  </a:cubicBezTo>
                  <a:cubicBezTo>
                    <a:pt x="179" y="1140"/>
                    <a:pt x="287" y="1301"/>
                    <a:pt x="439" y="1409"/>
                  </a:cubicBezTo>
                  <a:cubicBezTo>
                    <a:pt x="592" y="1508"/>
                    <a:pt x="781" y="1553"/>
                    <a:pt x="960" y="1517"/>
                  </a:cubicBezTo>
                  <a:cubicBezTo>
                    <a:pt x="1149" y="1481"/>
                    <a:pt x="1301" y="1373"/>
                    <a:pt x="1409" y="1221"/>
                  </a:cubicBezTo>
                  <a:cubicBezTo>
                    <a:pt x="1516" y="1068"/>
                    <a:pt x="1552" y="880"/>
                    <a:pt x="1516" y="700"/>
                  </a:cubicBezTo>
                  <a:cubicBezTo>
                    <a:pt x="1481" y="511"/>
                    <a:pt x="1373" y="359"/>
                    <a:pt x="1221" y="251"/>
                  </a:cubicBezTo>
                  <a:cubicBezTo>
                    <a:pt x="1068" y="143"/>
                    <a:pt x="879" y="108"/>
                    <a:pt x="700" y="14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6" name="Google Shape;526;p18"/>
            <p:cNvSpPr/>
            <p:nvPr/>
          </p:nvSpPr>
          <p:spPr>
            <a:xfrm>
              <a:off x="8891846" y="3174324"/>
              <a:ext cx="389371" cy="343291"/>
            </a:xfrm>
            <a:custGeom>
              <a:avLst/>
              <a:gdLst/>
              <a:ahLst/>
              <a:cxnLst/>
              <a:rect l="l" t="t" r="r" b="b"/>
              <a:pathLst>
                <a:path w="747" h="656" extrusionOk="0">
                  <a:moveTo>
                    <a:pt x="728" y="90"/>
                  </a:moveTo>
                  <a:lnTo>
                    <a:pt x="728" y="90"/>
                  </a:lnTo>
                  <a:cubicBezTo>
                    <a:pt x="404" y="557"/>
                    <a:pt x="404" y="557"/>
                    <a:pt x="404" y="557"/>
                  </a:cubicBezTo>
                  <a:cubicBezTo>
                    <a:pt x="395" y="575"/>
                    <a:pt x="387" y="584"/>
                    <a:pt x="368" y="593"/>
                  </a:cubicBezTo>
                  <a:cubicBezTo>
                    <a:pt x="72" y="646"/>
                    <a:pt x="72" y="646"/>
                    <a:pt x="72" y="646"/>
                  </a:cubicBezTo>
                  <a:cubicBezTo>
                    <a:pt x="45" y="655"/>
                    <a:pt x="18" y="638"/>
                    <a:pt x="9" y="602"/>
                  </a:cubicBezTo>
                  <a:cubicBezTo>
                    <a:pt x="0" y="575"/>
                    <a:pt x="18" y="548"/>
                    <a:pt x="54" y="548"/>
                  </a:cubicBezTo>
                  <a:cubicBezTo>
                    <a:pt x="324" y="494"/>
                    <a:pt x="324" y="494"/>
                    <a:pt x="324" y="494"/>
                  </a:cubicBezTo>
                  <a:cubicBezTo>
                    <a:pt x="638" y="27"/>
                    <a:pt x="638" y="27"/>
                    <a:pt x="638" y="27"/>
                  </a:cubicBezTo>
                  <a:cubicBezTo>
                    <a:pt x="656" y="9"/>
                    <a:pt x="692" y="0"/>
                    <a:pt x="710" y="18"/>
                  </a:cubicBezTo>
                  <a:cubicBezTo>
                    <a:pt x="737" y="36"/>
                    <a:pt x="746" y="63"/>
                    <a:pt x="728" y="9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27" name="Google Shape;527;p18"/>
          <p:cNvGrpSpPr/>
          <p:nvPr/>
        </p:nvGrpSpPr>
        <p:grpSpPr>
          <a:xfrm>
            <a:off x="4508183" y="904271"/>
            <a:ext cx="1108213" cy="942326"/>
            <a:chOff x="6313699" y="1365705"/>
            <a:chExt cx="1108213" cy="942326"/>
          </a:xfrm>
        </p:grpSpPr>
        <p:sp>
          <p:nvSpPr>
            <p:cNvPr id="528" name="Google Shape;528;p18"/>
            <p:cNvSpPr/>
            <p:nvPr/>
          </p:nvSpPr>
          <p:spPr>
            <a:xfrm>
              <a:off x="7419607" y="1365705"/>
              <a:ext cx="2305" cy="2305"/>
            </a:xfrm>
            <a:custGeom>
              <a:avLst/>
              <a:gdLst/>
              <a:ahLst/>
              <a:cxnLst/>
              <a:rect l="l" t="t" r="r" b="b"/>
              <a:pathLst>
                <a:path w="1" h="1" extrusionOk="0">
                  <a:moveTo>
                    <a:pt x="0" y="0"/>
                  </a:moveTo>
                  <a:lnTo>
                    <a:pt x="0" y="0"/>
                  </a:lnTo>
                </a:path>
              </a:pathLst>
            </a:custGeom>
            <a:solidFill>
              <a:srgbClr val="3A66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p18"/>
            <p:cNvSpPr/>
            <p:nvPr/>
          </p:nvSpPr>
          <p:spPr>
            <a:xfrm>
              <a:off x="7419607" y="1365705"/>
              <a:ext cx="2305" cy="2305"/>
            </a:xfrm>
            <a:custGeom>
              <a:avLst/>
              <a:gdLst/>
              <a:ahLst/>
              <a:cxnLst/>
              <a:rect l="l" t="t" r="r" b="b"/>
              <a:pathLst>
                <a:path w="1" h="1" extrusionOk="0">
                  <a:moveTo>
                    <a:pt x="0" y="0"/>
                  </a:moveTo>
                  <a:lnTo>
                    <a:pt x="0" y="0"/>
                  </a:lnTo>
                </a:path>
              </a:pathLst>
            </a:custGeom>
            <a:solidFill>
              <a:srgbClr val="3A66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p18"/>
            <p:cNvSpPr/>
            <p:nvPr/>
          </p:nvSpPr>
          <p:spPr>
            <a:xfrm>
              <a:off x="6313699" y="1467080"/>
              <a:ext cx="840951" cy="840951"/>
            </a:xfrm>
            <a:custGeom>
              <a:avLst/>
              <a:gdLst/>
              <a:ahLst/>
              <a:cxnLst/>
              <a:rect l="l" t="t" r="r" b="b"/>
              <a:pathLst>
                <a:path w="1609" h="1608" extrusionOk="0">
                  <a:moveTo>
                    <a:pt x="800" y="1607"/>
                  </a:moveTo>
                  <a:lnTo>
                    <a:pt x="800" y="1607"/>
                  </a:lnTo>
                  <a:cubicBezTo>
                    <a:pt x="593" y="1607"/>
                    <a:pt x="387" y="1527"/>
                    <a:pt x="234" y="1374"/>
                  </a:cubicBezTo>
                  <a:cubicBezTo>
                    <a:pt x="81" y="1221"/>
                    <a:pt x="0" y="1024"/>
                    <a:pt x="0" y="808"/>
                  </a:cubicBezTo>
                  <a:cubicBezTo>
                    <a:pt x="0" y="593"/>
                    <a:pt x="81" y="386"/>
                    <a:pt x="234" y="243"/>
                  </a:cubicBezTo>
                  <a:cubicBezTo>
                    <a:pt x="387" y="90"/>
                    <a:pt x="593" y="0"/>
                    <a:pt x="800" y="0"/>
                  </a:cubicBezTo>
                  <a:cubicBezTo>
                    <a:pt x="1015" y="0"/>
                    <a:pt x="1221" y="90"/>
                    <a:pt x="1374" y="243"/>
                  </a:cubicBezTo>
                  <a:cubicBezTo>
                    <a:pt x="1527" y="386"/>
                    <a:pt x="1608" y="593"/>
                    <a:pt x="1608" y="808"/>
                  </a:cubicBezTo>
                  <a:cubicBezTo>
                    <a:pt x="1608" y="1024"/>
                    <a:pt x="1527" y="1221"/>
                    <a:pt x="1374" y="1374"/>
                  </a:cubicBezTo>
                  <a:cubicBezTo>
                    <a:pt x="1221" y="1527"/>
                    <a:pt x="1015" y="1607"/>
                    <a:pt x="800" y="1607"/>
                  </a:cubicBezTo>
                  <a:close/>
                  <a:moveTo>
                    <a:pt x="800" y="108"/>
                  </a:moveTo>
                  <a:lnTo>
                    <a:pt x="800" y="108"/>
                  </a:lnTo>
                  <a:cubicBezTo>
                    <a:pt x="620" y="108"/>
                    <a:pt x="441" y="180"/>
                    <a:pt x="306" y="315"/>
                  </a:cubicBezTo>
                  <a:cubicBezTo>
                    <a:pt x="180" y="449"/>
                    <a:pt x="108" y="620"/>
                    <a:pt x="108" y="808"/>
                  </a:cubicBezTo>
                  <a:cubicBezTo>
                    <a:pt x="108" y="997"/>
                    <a:pt x="180" y="1167"/>
                    <a:pt x="306" y="1302"/>
                  </a:cubicBezTo>
                  <a:cubicBezTo>
                    <a:pt x="441" y="1437"/>
                    <a:pt x="620" y="1508"/>
                    <a:pt x="800" y="1508"/>
                  </a:cubicBezTo>
                  <a:cubicBezTo>
                    <a:pt x="988" y="1508"/>
                    <a:pt x="1168" y="1437"/>
                    <a:pt x="1293" y="1302"/>
                  </a:cubicBezTo>
                  <a:cubicBezTo>
                    <a:pt x="1428" y="1167"/>
                    <a:pt x="1500" y="997"/>
                    <a:pt x="1500" y="808"/>
                  </a:cubicBezTo>
                  <a:cubicBezTo>
                    <a:pt x="1500" y="620"/>
                    <a:pt x="1428" y="449"/>
                    <a:pt x="1293" y="315"/>
                  </a:cubicBezTo>
                  <a:cubicBezTo>
                    <a:pt x="1168" y="180"/>
                    <a:pt x="988" y="108"/>
                    <a:pt x="800" y="1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p18"/>
            <p:cNvSpPr/>
            <p:nvPr/>
          </p:nvSpPr>
          <p:spPr>
            <a:xfrm>
              <a:off x="6468066" y="1628358"/>
              <a:ext cx="520698" cy="440060"/>
            </a:xfrm>
            <a:custGeom>
              <a:avLst/>
              <a:gdLst/>
              <a:ahLst/>
              <a:cxnLst/>
              <a:rect l="l" t="t" r="r" b="b"/>
              <a:pathLst>
                <a:path w="997" h="844" extrusionOk="0">
                  <a:moveTo>
                    <a:pt x="978" y="80"/>
                  </a:moveTo>
                  <a:lnTo>
                    <a:pt x="978" y="80"/>
                  </a:lnTo>
                  <a:cubicBezTo>
                    <a:pt x="377" y="826"/>
                    <a:pt x="377" y="826"/>
                    <a:pt x="377" y="826"/>
                  </a:cubicBezTo>
                  <a:lnTo>
                    <a:pt x="377" y="826"/>
                  </a:lnTo>
                  <a:lnTo>
                    <a:pt x="377" y="834"/>
                  </a:lnTo>
                  <a:lnTo>
                    <a:pt x="377" y="834"/>
                  </a:lnTo>
                  <a:cubicBezTo>
                    <a:pt x="368" y="834"/>
                    <a:pt x="368" y="834"/>
                    <a:pt x="368" y="834"/>
                  </a:cubicBezTo>
                  <a:lnTo>
                    <a:pt x="368" y="834"/>
                  </a:lnTo>
                  <a:lnTo>
                    <a:pt x="368" y="834"/>
                  </a:lnTo>
                  <a:cubicBezTo>
                    <a:pt x="359" y="834"/>
                    <a:pt x="359" y="834"/>
                    <a:pt x="359" y="834"/>
                  </a:cubicBezTo>
                  <a:cubicBezTo>
                    <a:pt x="359" y="834"/>
                    <a:pt x="359" y="834"/>
                    <a:pt x="359" y="843"/>
                  </a:cubicBezTo>
                  <a:lnTo>
                    <a:pt x="359" y="843"/>
                  </a:lnTo>
                  <a:lnTo>
                    <a:pt x="350" y="843"/>
                  </a:lnTo>
                  <a:lnTo>
                    <a:pt x="350" y="843"/>
                  </a:lnTo>
                  <a:lnTo>
                    <a:pt x="350" y="843"/>
                  </a:lnTo>
                  <a:lnTo>
                    <a:pt x="350" y="843"/>
                  </a:lnTo>
                  <a:lnTo>
                    <a:pt x="350" y="843"/>
                  </a:lnTo>
                  <a:lnTo>
                    <a:pt x="350" y="843"/>
                  </a:lnTo>
                  <a:cubicBezTo>
                    <a:pt x="350" y="843"/>
                    <a:pt x="350" y="843"/>
                    <a:pt x="341" y="843"/>
                  </a:cubicBezTo>
                  <a:lnTo>
                    <a:pt x="341" y="843"/>
                  </a:lnTo>
                  <a:lnTo>
                    <a:pt x="341" y="843"/>
                  </a:lnTo>
                  <a:lnTo>
                    <a:pt x="341" y="843"/>
                  </a:lnTo>
                  <a:lnTo>
                    <a:pt x="341" y="843"/>
                  </a:lnTo>
                  <a:cubicBezTo>
                    <a:pt x="332" y="843"/>
                    <a:pt x="332" y="834"/>
                    <a:pt x="332" y="834"/>
                  </a:cubicBezTo>
                  <a:lnTo>
                    <a:pt x="332" y="834"/>
                  </a:lnTo>
                  <a:cubicBezTo>
                    <a:pt x="323" y="834"/>
                    <a:pt x="323" y="834"/>
                    <a:pt x="323" y="834"/>
                  </a:cubicBezTo>
                  <a:lnTo>
                    <a:pt x="323" y="834"/>
                  </a:lnTo>
                  <a:lnTo>
                    <a:pt x="323" y="834"/>
                  </a:lnTo>
                  <a:cubicBezTo>
                    <a:pt x="323" y="834"/>
                    <a:pt x="323" y="834"/>
                    <a:pt x="314" y="834"/>
                  </a:cubicBezTo>
                  <a:lnTo>
                    <a:pt x="314" y="826"/>
                  </a:lnTo>
                  <a:lnTo>
                    <a:pt x="314" y="826"/>
                  </a:lnTo>
                  <a:cubicBezTo>
                    <a:pt x="18" y="529"/>
                    <a:pt x="18" y="529"/>
                    <a:pt x="18" y="529"/>
                  </a:cubicBezTo>
                  <a:cubicBezTo>
                    <a:pt x="0" y="511"/>
                    <a:pt x="0" y="484"/>
                    <a:pt x="18" y="466"/>
                  </a:cubicBezTo>
                  <a:cubicBezTo>
                    <a:pt x="36" y="448"/>
                    <a:pt x="72" y="448"/>
                    <a:pt x="90" y="466"/>
                  </a:cubicBezTo>
                  <a:cubicBezTo>
                    <a:pt x="341" y="727"/>
                    <a:pt x="341" y="727"/>
                    <a:pt x="341" y="727"/>
                  </a:cubicBezTo>
                  <a:cubicBezTo>
                    <a:pt x="907" y="26"/>
                    <a:pt x="907" y="26"/>
                    <a:pt x="907" y="26"/>
                  </a:cubicBezTo>
                  <a:cubicBezTo>
                    <a:pt x="924" y="0"/>
                    <a:pt x="951" y="0"/>
                    <a:pt x="978" y="17"/>
                  </a:cubicBezTo>
                  <a:cubicBezTo>
                    <a:pt x="996" y="36"/>
                    <a:pt x="996" y="62"/>
                    <a:pt x="978" y="8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32" name="Google Shape;532;p18"/>
          <p:cNvSpPr txBox="1"/>
          <p:nvPr/>
        </p:nvSpPr>
        <p:spPr>
          <a:xfrm>
            <a:off x="230800" y="336475"/>
            <a:ext cx="31053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000" b="1" i="0" u="none" strike="noStrike" cap="none">
                <a:solidFill>
                  <a:srgbClr val="8DC641"/>
                </a:solidFill>
                <a:latin typeface="Calibri"/>
                <a:ea typeface="Calibri"/>
                <a:cs typeface="Calibri"/>
                <a:sym typeface="Calibri"/>
              </a:rPr>
              <a:t>Vštěpovat smysl pro péči o životní prostředí</a:t>
            </a:r>
            <a:endParaRPr sz="2000" b="0" i="0" u="none" strike="noStrike" cap="none">
              <a:solidFill>
                <a:srgbClr val="000000"/>
              </a:solidFill>
              <a:latin typeface="Arial"/>
              <a:ea typeface="Arial"/>
              <a:cs typeface="Arial"/>
              <a:sym typeface="Arial"/>
            </a:endParaRPr>
          </a:p>
        </p:txBody>
      </p:sp>
      <p:sp>
        <p:nvSpPr>
          <p:cNvPr id="533" name="Google Shape;533;p18"/>
          <p:cNvSpPr txBox="1"/>
          <p:nvPr/>
        </p:nvSpPr>
        <p:spPr>
          <a:xfrm>
            <a:off x="230800" y="1268850"/>
            <a:ext cx="3255600" cy="2956800"/>
          </a:xfrm>
          <a:prstGeom prst="rect">
            <a:avLst/>
          </a:prstGeom>
          <a:no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900" i="0" u="none" strike="noStrike" cap="none">
                <a:solidFill>
                  <a:srgbClr val="000000"/>
                </a:solidFill>
                <a:latin typeface="Calibri"/>
                <a:ea typeface="Calibri"/>
                <a:cs typeface="Calibri"/>
                <a:sym typeface="Calibri"/>
              </a:rPr>
              <a:t>Agroekologické principy zdůrazňují propojení lidských činností a přírody. Zapojením mladých lidí do agroekologických postupů jim můžeme vštípit hlubší pochopení péče o životní prostředí a podpořit odpovědné hospodaření se zdroji.</a:t>
            </a:r>
            <a:endParaRPr sz="1900" i="0" u="none" strike="noStrike" cap="none">
              <a:solidFill>
                <a:srgbClr val="000000"/>
              </a:solidFill>
              <a:latin typeface="Calibri"/>
              <a:ea typeface="Calibri"/>
              <a:cs typeface="Calibri"/>
              <a:sym typeface="Calibri"/>
            </a:endParaRPr>
          </a:p>
        </p:txBody>
      </p:sp>
      <p:cxnSp>
        <p:nvCxnSpPr>
          <p:cNvPr id="534" name="Google Shape;534;p18"/>
          <p:cNvCxnSpPr/>
          <p:nvPr/>
        </p:nvCxnSpPr>
        <p:spPr>
          <a:xfrm rot="10800000">
            <a:off x="2770679" y="1046615"/>
            <a:ext cx="1873439" cy="8679"/>
          </a:xfrm>
          <a:prstGeom prst="straightConnector1">
            <a:avLst/>
          </a:prstGeom>
          <a:noFill/>
          <a:ln w="12950" cap="flat" cmpd="sng">
            <a:solidFill>
              <a:srgbClr val="8DC641"/>
            </a:solidFill>
            <a:prstDash val="solid"/>
            <a:round/>
            <a:headEnd type="none" w="sm" len="sm"/>
            <a:tailEnd type="none" w="sm" len="sm"/>
          </a:ln>
        </p:spPr>
      </p:cxnSp>
      <p:sp>
        <p:nvSpPr>
          <p:cNvPr id="535" name="Google Shape;535;p18"/>
          <p:cNvSpPr/>
          <p:nvPr/>
        </p:nvSpPr>
        <p:spPr>
          <a:xfrm>
            <a:off x="2724248" y="1005646"/>
            <a:ext cx="90131" cy="90131"/>
          </a:xfrm>
          <a:custGeom>
            <a:avLst/>
            <a:gdLst/>
            <a:ahLst/>
            <a:cxnLst/>
            <a:rect l="l" t="t" r="r" b="b"/>
            <a:pathLst>
              <a:path w="145" h="146" extrusionOk="0">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p18"/>
          <p:cNvSpPr txBox="1"/>
          <p:nvPr/>
        </p:nvSpPr>
        <p:spPr>
          <a:xfrm>
            <a:off x="230804" y="4673025"/>
            <a:ext cx="29727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63C1D3"/>
              </a:buClr>
              <a:buSzPts val="2800"/>
              <a:buFont typeface="Arial"/>
              <a:buNone/>
            </a:pPr>
            <a:r>
              <a:rPr lang="en-US" sz="2000" b="1" i="0" u="none" strike="noStrike" cap="none">
                <a:solidFill>
                  <a:srgbClr val="63C1D3"/>
                </a:solidFill>
                <a:latin typeface="Calibri"/>
                <a:ea typeface="Calibri"/>
                <a:cs typeface="Calibri"/>
                <a:sym typeface="Calibri"/>
              </a:rPr>
              <a:t>Posílení potravinové bezpečnosti a výživy</a:t>
            </a:r>
            <a:endParaRPr sz="2000" b="0" i="0" u="none" strike="noStrike" cap="none">
              <a:solidFill>
                <a:srgbClr val="000000"/>
              </a:solidFill>
              <a:latin typeface="Arial"/>
              <a:ea typeface="Arial"/>
              <a:cs typeface="Arial"/>
              <a:sym typeface="Arial"/>
            </a:endParaRPr>
          </a:p>
        </p:txBody>
      </p:sp>
      <p:sp>
        <p:nvSpPr>
          <p:cNvPr id="537" name="Google Shape;537;p18"/>
          <p:cNvSpPr txBox="1"/>
          <p:nvPr/>
        </p:nvSpPr>
        <p:spPr>
          <a:xfrm>
            <a:off x="1132284" y="5336540"/>
            <a:ext cx="6636600" cy="11598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900" b="0" i="0" u="none" strike="noStrike" cap="none" dirty="0" err="1">
                <a:solidFill>
                  <a:srgbClr val="000000"/>
                </a:solidFill>
                <a:latin typeface="Calibri"/>
                <a:ea typeface="Calibri"/>
                <a:cs typeface="Calibri"/>
                <a:sym typeface="Calibri"/>
              </a:rPr>
              <a:t>Agroekologické</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postupy</a:t>
            </a:r>
            <a:r>
              <a:rPr lang="en-US" sz="1900" b="0" i="0" u="none" strike="noStrike" cap="none" dirty="0">
                <a:solidFill>
                  <a:srgbClr val="000000"/>
                </a:solidFill>
                <a:latin typeface="Calibri"/>
                <a:ea typeface="Calibri"/>
                <a:cs typeface="Calibri"/>
                <a:sym typeface="Calibri"/>
              </a:rPr>
              <a:t> se </a:t>
            </a:r>
            <a:r>
              <a:rPr lang="en-US" sz="1900" b="0" i="0" u="none" strike="noStrike" cap="none" dirty="0" err="1">
                <a:solidFill>
                  <a:srgbClr val="000000"/>
                </a:solidFill>
                <a:latin typeface="Calibri"/>
                <a:ea typeface="Calibri"/>
                <a:cs typeface="Calibri"/>
                <a:sym typeface="Calibri"/>
              </a:rPr>
              <a:t>často</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zaměřují</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na</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diverzifikaci</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produkce</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potravin</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což</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může</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zlepšit</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stravování</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domácností</a:t>
            </a:r>
            <a:r>
              <a:rPr lang="en-US" sz="1900" b="0" i="0" u="none" strike="noStrike" cap="none" dirty="0">
                <a:solidFill>
                  <a:srgbClr val="000000"/>
                </a:solidFill>
                <a:latin typeface="Calibri"/>
                <a:ea typeface="Calibri"/>
                <a:cs typeface="Calibri"/>
                <a:sym typeface="Calibri"/>
              </a:rPr>
              <a:t> </a:t>
            </a:r>
            <a:br>
              <a:rPr lang="cs-CZ" sz="1900" b="0" i="0" u="none" strike="noStrike" cap="none" dirty="0">
                <a:solidFill>
                  <a:srgbClr val="000000"/>
                </a:solidFill>
                <a:latin typeface="Calibri"/>
                <a:ea typeface="Calibri"/>
                <a:cs typeface="Calibri"/>
                <a:sym typeface="Calibri"/>
              </a:rPr>
            </a:br>
            <a:r>
              <a:rPr lang="en-US" sz="1900" b="0" i="0" u="none" strike="noStrike" cap="none" dirty="0">
                <a:solidFill>
                  <a:srgbClr val="000000"/>
                </a:solidFill>
                <a:latin typeface="Calibri"/>
                <a:ea typeface="Calibri"/>
                <a:cs typeface="Calibri"/>
                <a:sym typeface="Calibri"/>
              </a:rPr>
              <a:t>a </a:t>
            </a:r>
            <a:r>
              <a:rPr lang="en-US" sz="1900" b="0" i="0" u="none" strike="noStrike" cap="none" dirty="0" err="1">
                <a:solidFill>
                  <a:srgbClr val="000000"/>
                </a:solidFill>
                <a:latin typeface="Calibri"/>
                <a:ea typeface="Calibri"/>
                <a:cs typeface="Calibri"/>
                <a:sym typeface="Calibri"/>
              </a:rPr>
              <a:t>přispět</a:t>
            </a:r>
            <a:r>
              <a:rPr lang="en-US" sz="1900" b="0" i="0" u="none" strike="noStrike" cap="none" dirty="0">
                <a:solidFill>
                  <a:srgbClr val="000000"/>
                </a:solidFill>
                <a:latin typeface="Calibri"/>
                <a:ea typeface="Calibri"/>
                <a:cs typeface="Calibri"/>
                <a:sym typeface="Calibri"/>
              </a:rPr>
              <a:t> k </a:t>
            </a:r>
            <a:r>
              <a:rPr lang="en-US" sz="1900" b="0" i="0" u="none" strike="noStrike" cap="none" dirty="0" err="1">
                <a:solidFill>
                  <a:srgbClr val="000000"/>
                </a:solidFill>
                <a:latin typeface="Calibri"/>
                <a:ea typeface="Calibri"/>
                <a:cs typeface="Calibri"/>
                <a:sym typeface="Calibri"/>
              </a:rPr>
              <a:t>lepší</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výživě</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mladých</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lidí</a:t>
            </a:r>
            <a:r>
              <a:rPr lang="en-US" sz="1900" b="0" i="0" u="none" strike="noStrike" cap="none" dirty="0">
                <a:solidFill>
                  <a:srgbClr val="000000"/>
                </a:solidFill>
                <a:latin typeface="Calibri"/>
                <a:ea typeface="Calibri"/>
                <a:cs typeface="Calibri"/>
                <a:sym typeface="Calibri"/>
              </a:rPr>
              <a:t> a </a:t>
            </a:r>
            <a:r>
              <a:rPr lang="en-US" sz="1900" b="0" i="0" u="none" strike="noStrike" cap="none" dirty="0" err="1">
                <a:solidFill>
                  <a:srgbClr val="000000"/>
                </a:solidFill>
                <a:latin typeface="Calibri"/>
                <a:ea typeface="Calibri"/>
                <a:cs typeface="Calibri"/>
                <a:sym typeface="Calibri"/>
              </a:rPr>
              <a:t>jejich</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rodin</a:t>
            </a:r>
            <a:r>
              <a:rPr lang="en-US" sz="1900" b="0" i="0" u="none" strike="noStrike" cap="none" dirty="0">
                <a:solidFill>
                  <a:srgbClr val="000000"/>
                </a:solidFill>
                <a:latin typeface="Calibri"/>
                <a:ea typeface="Calibri"/>
                <a:cs typeface="Calibri"/>
                <a:sym typeface="Calibri"/>
              </a:rPr>
              <a:t>. To </a:t>
            </a:r>
            <a:r>
              <a:rPr lang="en-US" sz="1900" b="0" i="0" u="none" strike="noStrike" cap="none" dirty="0" err="1">
                <a:solidFill>
                  <a:srgbClr val="000000"/>
                </a:solidFill>
                <a:latin typeface="Calibri"/>
                <a:ea typeface="Calibri"/>
                <a:cs typeface="Calibri"/>
                <a:sym typeface="Calibri"/>
              </a:rPr>
              <a:t>může</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mít</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dlouhodobý</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dopad</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na</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zdraví</a:t>
            </a:r>
            <a:r>
              <a:rPr lang="en-US" sz="1900" b="0" i="0" u="none" strike="noStrike" cap="none" dirty="0">
                <a:solidFill>
                  <a:srgbClr val="000000"/>
                </a:solidFill>
                <a:latin typeface="Calibri"/>
                <a:ea typeface="Calibri"/>
                <a:cs typeface="Calibri"/>
                <a:sym typeface="Calibri"/>
              </a:rPr>
              <a:t> a </a:t>
            </a:r>
            <a:r>
              <a:rPr lang="en-US" sz="1900" b="0" i="0" u="none" strike="noStrike" cap="none" dirty="0" err="1">
                <a:solidFill>
                  <a:srgbClr val="000000"/>
                </a:solidFill>
                <a:latin typeface="Calibri"/>
                <a:ea typeface="Calibri"/>
                <a:cs typeface="Calibri"/>
                <a:sym typeface="Calibri"/>
              </a:rPr>
              <a:t>pohodu</a:t>
            </a:r>
            <a:r>
              <a:rPr lang="en-US" sz="1900" b="0" i="0" u="none" strike="noStrike" cap="none" dirty="0">
                <a:solidFill>
                  <a:srgbClr val="000000"/>
                </a:solidFill>
                <a:latin typeface="Calibri"/>
                <a:ea typeface="Calibri"/>
                <a:cs typeface="Calibri"/>
                <a:sym typeface="Calibri"/>
              </a:rPr>
              <a:t>.</a:t>
            </a:r>
            <a:endParaRPr sz="1900" b="0" i="0" u="none" strike="noStrike" cap="none" dirty="0">
              <a:solidFill>
                <a:srgbClr val="000000"/>
              </a:solidFill>
              <a:latin typeface="Arial"/>
              <a:ea typeface="Arial"/>
              <a:cs typeface="Arial"/>
              <a:sym typeface="Arial"/>
            </a:endParaRPr>
          </a:p>
        </p:txBody>
      </p:sp>
      <p:sp>
        <p:nvSpPr>
          <p:cNvPr id="538" name="Google Shape;538;p18"/>
          <p:cNvSpPr txBox="1"/>
          <p:nvPr/>
        </p:nvSpPr>
        <p:spPr>
          <a:xfrm>
            <a:off x="9545319" y="1581878"/>
            <a:ext cx="2302500" cy="33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9FDADF"/>
              </a:buClr>
              <a:buSzPts val="2800"/>
              <a:buFont typeface="Arial"/>
              <a:buNone/>
            </a:pPr>
            <a:r>
              <a:rPr lang="en-US" sz="2000" b="1" i="0" u="none" strike="noStrike" cap="none">
                <a:solidFill>
                  <a:srgbClr val="9FDADF"/>
                </a:solidFill>
                <a:latin typeface="Calibri"/>
                <a:ea typeface="Calibri"/>
                <a:cs typeface="Calibri"/>
                <a:sym typeface="Calibri"/>
              </a:rPr>
              <a:t>Podpora podnikání a inovací</a:t>
            </a:r>
            <a:endParaRPr sz="2000" b="0" i="0" u="none" strike="noStrike" cap="none">
              <a:solidFill>
                <a:srgbClr val="000000"/>
              </a:solidFill>
              <a:latin typeface="Arial"/>
              <a:ea typeface="Arial"/>
              <a:cs typeface="Arial"/>
              <a:sym typeface="Arial"/>
            </a:endParaRPr>
          </a:p>
        </p:txBody>
      </p:sp>
      <p:sp>
        <p:nvSpPr>
          <p:cNvPr id="539" name="Google Shape;539;p18"/>
          <p:cNvSpPr txBox="1"/>
          <p:nvPr/>
        </p:nvSpPr>
        <p:spPr>
          <a:xfrm>
            <a:off x="8342525" y="2563125"/>
            <a:ext cx="3542400" cy="33015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900" b="0" i="0" u="none" strike="noStrike" cap="none" dirty="0" err="1">
                <a:solidFill>
                  <a:srgbClr val="000000"/>
                </a:solidFill>
                <a:latin typeface="Calibri"/>
                <a:ea typeface="Calibri"/>
                <a:cs typeface="Calibri"/>
                <a:sym typeface="Calibri"/>
              </a:rPr>
              <a:t>Agroekologie</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nabízí</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mladým</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lidem</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řadu</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příležitostí</a:t>
            </a:r>
            <a:r>
              <a:rPr lang="en-US" sz="1900" b="0" i="0" u="none" strike="noStrike" cap="none" dirty="0">
                <a:solidFill>
                  <a:srgbClr val="000000"/>
                </a:solidFill>
                <a:latin typeface="Calibri"/>
                <a:ea typeface="Calibri"/>
                <a:cs typeface="Calibri"/>
                <a:sym typeface="Calibri"/>
              </a:rPr>
              <a:t> k </a:t>
            </a:r>
            <a:r>
              <a:rPr lang="en-US" sz="1900" b="0" i="0" u="none" strike="noStrike" cap="none" dirty="0" err="1">
                <a:solidFill>
                  <a:srgbClr val="000000"/>
                </a:solidFill>
                <a:latin typeface="Calibri"/>
                <a:ea typeface="Calibri"/>
                <a:cs typeface="Calibri"/>
                <a:sym typeface="Calibri"/>
              </a:rPr>
              <a:t>rozvoji</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podnikatelských</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dovedností</a:t>
            </a:r>
            <a:r>
              <a:rPr lang="en-US" sz="1900" b="0" i="0" u="none" strike="noStrike" cap="none" dirty="0">
                <a:solidFill>
                  <a:srgbClr val="000000"/>
                </a:solidFill>
                <a:latin typeface="Calibri"/>
                <a:ea typeface="Calibri"/>
                <a:cs typeface="Calibri"/>
                <a:sym typeface="Calibri"/>
              </a:rPr>
              <a:t> </a:t>
            </a:r>
            <a:br>
              <a:rPr lang="cs-CZ" sz="1900" b="0" i="0" u="none" strike="noStrike" cap="none" dirty="0">
                <a:solidFill>
                  <a:srgbClr val="000000"/>
                </a:solidFill>
                <a:latin typeface="Calibri"/>
                <a:ea typeface="Calibri"/>
                <a:cs typeface="Calibri"/>
                <a:sym typeface="Calibri"/>
              </a:rPr>
            </a:br>
            <a:r>
              <a:rPr lang="en-US" sz="1900" b="0" i="0" u="none" strike="noStrike" cap="none" dirty="0">
                <a:solidFill>
                  <a:srgbClr val="000000"/>
                </a:solidFill>
                <a:latin typeface="Calibri"/>
                <a:ea typeface="Calibri"/>
                <a:cs typeface="Calibri"/>
                <a:sym typeface="Calibri"/>
              </a:rPr>
              <a:t>a </a:t>
            </a:r>
            <a:r>
              <a:rPr lang="en-US" sz="1900" b="0" i="0" u="none" strike="noStrike" cap="none" dirty="0" err="1">
                <a:solidFill>
                  <a:srgbClr val="000000"/>
                </a:solidFill>
                <a:latin typeface="Calibri"/>
                <a:ea typeface="Calibri"/>
                <a:cs typeface="Calibri"/>
                <a:sym typeface="Calibri"/>
              </a:rPr>
              <a:t>uplatnění</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inovativních</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řešení</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zemědělských</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problémů</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Účastí</a:t>
            </a:r>
            <a:r>
              <a:rPr lang="en-US" sz="1900" b="0" i="0" u="none" strike="noStrike" cap="none" dirty="0">
                <a:solidFill>
                  <a:srgbClr val="000000"/>
                </a:solidFill>
                <a:latin typeface="Calibri"/>
                <a:ea typeface="Calibri"/>
                <a:cs typeface="Calibri"/>
                <a:sym typeface="Calibri"/>
              </a:rPr>
              <a:t> </a:t>
            </a:r>
            <a:br>
              <a:rPr lang="cs-CZ" sz="1900" b="0" i="0" u="none" strike="noStrike" cap="none" dirty="0">
                <a:solidFill>
                  <a:srgbClr val="000000"/>
                </a:solidFill>
                <a:latin typeface="Calibri"/>
                <a:ea typeface="Calibri"/>
                <a:cs typeface="Calibri"/>
                <a:sym typeface="Calibri"/>
              </a:rPr>
            </a:br>
            <a:r>
              <a:rPr lang="en-US" sz="1900" b="0" i="0" u="none" strike="noStrike" cap="none" dirty="0">
                <a:solidFill>
                  <a:srgbClr val="000000"/>
                </a:solidFill>
                <a:latin typeface="Calibri"/>
                <a:ea typeface="Calibri"/>
                <a:cs typeface="Calibri"/>
                <a:sym typeface="Calibri"/>
              </a:rPr>
              <a:t>v </a:t>
            </a:r>
            <a:r>
              <a:rPr lang="en-US" sz="1900" b="0" i="0" u="none" strike="noStrike" cap="none" dirty="0" err="1">
                <a:solidFill>
                  <a:srgbClr val="000000"/>
                </a:solidFill>
                <a:latin typeface="Calibri"/>
                <a:ea typeface="Calibri"/>
                <a:cs typeface="Calibri"/>
                <a:sym typeface="Calibri"/>
              </a:rPr>
              <a:t>agroekologických</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projektech</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mohou</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mladí</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lidé</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získat</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praktické</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zkušenosti</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rozvíjet</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dovednosti</a:t>
            </a:r>
            <a:r>
              <a:rPr lang="en-US" sz="1900" b="0" i="0" u="none" strike="noStrike" cap="none" dirty="0">
                <a:solidFill>
                  <a:srgbClr val="000000"/>
                </a:solidFill>
                <a:latin typeface="Calibri"/>
                <a:ea typeface="Calibri"/>
                <a:cs typeface="Calibri"/>
                <a:sym typeface="Calibri"/>
              </a:rPr>
              <a:t> </a:t>
            </a:r>
            <a:br>
              <a:rPr lang="cs-CZ" sz="1900" b="0" i="0" u="none" strike="noStrike" cap="none" dirty="0">
                <a:solidFill>
                  <a:srgbClr val="000000"/>
                </a:solidFill>
                <a:latin typeface="Calibri"/>
                <a:ea typeface="Calibri"/>
                <a:cs typeface="Calibri"/>
                <a:sym typeface="Calibri"/>
              </a:rPr>
            </a:br>
            <a:r>
              <a:rPr lang="en-US" sz="1900" b="0" i="0" u="none" strike="noStrike" cap="none" dirty="0">
                <a:solidFill>
                  <a:srgbClr val="000000"/>
                </a:solidFill>
                <a:latin typeface="Calibri"/>
                <a:ea typeface="Calibri"/>
                <a:cs typeface="Calibri"/>
                <a:sym typeface="Calibri"/>
              </a:rPr>
              <a:t>v </a:t>
            </a:r>
            <a:r>
              <a:rPr lang="en-US" sz="1900" b="0" i="0" u="none" strike="noStrike" cap="none" dirty="0" err="1">
                <a:solidFill>
                  <a:srgbClr val="000000"/>
                </a:solidFill>
                <a:latin typeface="Calibri"/>
                <a:ea typeface="Calibri"/>
                <a:cs typeface="Calibri"/>
                <a:sym typeface="Calibri"/>
              </a:rPr>
              <a:t>oblasti</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řešení</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problémů</a:t>
            </a:r>
            <a:r>
              <a:rPr lang="en-US" sz="1900" b="0" i="0" u="none" strike="noStrike" cap="none" dirty="0">
                <a:solidFill>
                  <a:srgbClr val="000000"/>
                </a:solidFill>
                <a:latin typeface="Calibri"/>
                <a:ea typeface="Calibri"/>
                <a:cs typeface="Calibri"/>
                <a:sym typeface="Calibri"/>
              </a:rPr>
              <a:t> </a:t>
            </a:r>
            <a:br>
              <a:rPr lang="cs-CZ" sz="1900" b="0" i="0" u="none" strike="noStrike" cap="none" dirty="0">
                <a:solidFill>
                  <a:srgbClr val="000000"/>
                </a:solidFill>
                <a:latin typeface="Calibri"/>
                <a:ea typeface="Calibri"/>
                <a:cs typeface="Calibri"/>
                <a:sym typeface="Calibri"/>
              </a:rPr>
            </a:br>
            <a:r>
              <a:rPr lang="en-US" sz="1900" b="0" i="0" u="none" strike="noStrike" cap="none" dirty="0">
                <a:solidFill>
                  <a:srgbClr val="000000"/>
                </a:solidFill>
                <a:latin typeface="Calibri"/>
                <a:ea typeface="Calibri"/>
                <a:cs typeface="Calibri"/>
                <a:sym typeface="Calibri"/>
              </a:rPr>
              <a:t>a </a:t>
            </a:r>
            <a:r>
              <a:rPr lang="en-US" sz="1900" b="0" i="0" u="none" strike="noStrike" cap="none" dirty="0" err="1">
                <a:solidFill>
                  <a:srgbClr val="000000"/>
                </a:solidFill>
                <a:latin typeface="Calibri"/>
                <a:ea typeface="Calibri"/>
                <a:cs typeface="Calibri"/>
                <a:sym typeface="Calibri"/>
              </a:rPr>
              <a:t>přispívat</a:t>
            </a:r>
            <a:r>
              <a:rPr lang="en-US" sz="1900" b="0" i="0" u="none" strike="noStrike" cap="none" dirty="0">
                <a:solidFill>
                  <a:srgbClr val="000000"/>
                </a:solidFill>
                <a:latin typeface="Calibri"/>
                <a:ea typeface="Calibri"/>
                <a:cs typeface="Calibri"/>
                <a:sym typeface="Calibri"/>
              </a:rPr>
              <a:t> k </a:t>
            </a:r>
            <a:r>
              <a:rPr lang="en-US" sz="1900" b="0" i="0" u="none" strike="noStrike" cap="none" dirty="0" err="1">
                <a:solidFill>
                  <a:srgbClr val="000000"/>
                </a:solidFill>
                <a:latin typeface="Calibri"/>
                <a:ea typeface="Calibri"/>
                <a:cs typeface="Calibri"/>
                <a:sym typeface="Calibri"/>
              </a:rPr>
              <a:t>udržitelnému</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rozvoji</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svých</a:t>
            </a:r>
            <a:r>
              <a:rPr lang="en-US" sz="1900" b="0" i="0" u="none" strike="noStrike" cap="none" dirty="0">
                <a:solidFill>
                  <a:srgbClr val="000000"/>
                </a:solidFill>
                <a:latin typeface="Calibri"/>
                <a:ea typeface="Calibri"/>
                <a:cs typeface="Calibri"/>
                <a:sym typeface="Calibri"/>
              </a:rPr>
              <a:t> </a:t>
            </a:r>
            <a:r>
              <a:rPr lang="en-US" sz="1900" b="0" i="0" u="none" strike="noStrike" cap="none" dirty="0" err="1">
                <a:solidFill>
                  <a:srgbClr val="000000"/>
                </a:solidFill>
                <a:latin typeface="Calibri"/>
                <a:ea typeface="Calibri"/>
                <a:cs typeface="Calibri"/>
                <a:sym typeface="Calibri"/>
              </a:rPr>
              <a:t>komunit</a:t>
            </a:r>
            <a:r>
              <a:rPr lang="en-US" sz="1900" b="0" i="0" u="none" strike="noStrike" cap="none" dirty="0">
                <a:solidFill>
                  <a:srgbClr val="000000"/>
                </a:solidFill>
                <a:latin typeface="Calibri"/>
                <a:ea typeface="Calibri"/>
                <a:cs typeface="Calibri"/>
                <a:sym typeface="Calibri"/>
              </a:rPr>
              <a:t>.</a:t>
            </a:r>
            <a:endParaRPr sz="1900" b="0" i="0" u="none" strike="noStrike" cap="none" dirty="0">
              <a:solidFill>
                <a:srgbClr val="000000"/>
              </a:solidFill>
              <a:latin typeface="Arial"/>
              <a:ea typeface="Arial"/>
              <a:cs typeface="Arial"/>
              <a:sym typeface="Arial"/>
            </a:endParaRPr>
          </a:p>
        </p:txBody>
      </p:sp>
      <p:grpSp>
        <p:nvGrpSpPr>
          <p:cNvPr id="540" name="Google Shape;540;p18"/>
          <p:cNvGrpSpPr/>
          <p:nvPr/>
        </p:nvGrpSpPr>
        <p:grpSpPr>
          <a:xfrm>
            <a:off x="3203538" y="5012332"/>
            <a:ext cx="1919870" cy="90131"/>
            <a:chOff x="6348336" y="5127450"/>
            <a:chExt cx="1919870" cy="90131"/>
          </a:xfrm>
        </p:grpSpPr>
        <p:cxnSp>
          <p:nvCxnSpPr>
            <p:cNvPr id="541" name="Google Shape;541;p18"/>
            <p:cNvCxnSpPr/>
            <p:nvPr/>
          </p:nvCxnSpPr>
          <p:spPr>
            <a:xfrm rot="10800000">
              <a:off x="6394767" y="5168419"/>
              <a:ext cx="1873439" cy="8679"/>
            </a:xfrm>
            <a:prstGeom prst="straightConnector1">
              <a:avLst/>
            </a:prstGeom>
            <a:noFill/>
            <a:ln w="12950" cap="flat" cmpd="sng">
              <a:solidFill>
                <a:srgbClr val="63C1D3"/>
              </a:solidFill>
              <a:prstDash val="solid"/>
              <a:round/>
              <a:headEnd type="none" w="sm" len="sm"/>
              <a:tailEnd type="none" w="sm" len="sm"/>
            </a:ln>
          </p:spPr>
        </p:cxnSp>
        <p:sp>
          <p:nvSpPr>
            <p:cNvPr id="542" name="Google Shape;542;p18"/>
            <p:cNvSpPr/>
            <p:nvPr/>
          </p:nvSpPr>
          <p:spPr>
            <a:xfrm>
              <a:off x="6348336" y="5127450"/>
              <a:ext cx="90131" cy="90131"/>
            </a:xfrm>
            <a:custGeom>
              <a:avLst/>
              <a:gdLst/>
              <a:ahLst/>
              <a:cxnLst/>
              <a:rect l="l" t="t" r="r" b="b"/>
              <a:pathLst>
                <a:path w="145" h="146" extrusionOk="0">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43" name="Google Shape;543;p18"/>
          <p:cNvGrpSpPr/>
          <p:nvPr/>
        </p:nvGrpSpPr>
        <p:grpSpPr>
          <a:xfrm rot="10800000">
            <a:off x="7475701" y="2132979"/>
            <a:ext cx="1919870" cy="90131"/>
            <a:chOff x="6348336" y="5127450"/>
            <a:chExt cx="1919870" cy="90131"/>
          </a:xfrm>
        </p:grpSpPr>
        <p:cxnSp>
          <p:nvCxnSpPr>
            <p:cNvPr id="544" name="Google Shape;544;p18"/>
            <p:cNvCxnSpPr/>
            <p:nvPr/>
          </p:nvCxnSpPr>
          <p:spPr>
            <a:xfrm rot="10800000">
              <a:off x="6394767" y="5168419"/>
              <a:ext cx="1873439" cy="8679"/>
            </a:xfrm>
            <a:prstGeom prst="straightConnector1">
              <a:avLst/>
            </a:prstGeom>
            <a:noFill/>
            <a:ln w="12950" cap="flat" cmpd="sng">
              <a:solidFill>
                <a:srgbClr val="9FDADF"/>
              </a:solidFill>
              <a:prstDash val="solid"/>
              <a:round/>
              <a:headEnd type="none" w="sm" len="sm"/>
              <a:tailEnd type="none" w="sm" len="sm"/>
            </a:ln>
          </p:spPr>
        </p:cxnSp>
        <p:sp>
          <p:nvSpPr>
            <p:cNvPr id="545" name="Google Shape;545;p18"/>
            <p:cNvSpPr/>
            <p:nvPr/>
          </p:nvSpPr>
          <p:spPr>
            <a:xfrm>
              <a:off x="6348336" y="5127450"/>
              <a:ext cx="90131" cy="90131"/>
            </a:xfrm>
            <a:custGeom>
              <a:avLst/>
              <a:gdLst/>
              <a:ahLst/>
              <a:cxnLst/>
              <a:rect l="l" t="t" r="r" b="b"/>
              <a:pathLst>
                <a:path w="145" h="146" extrusionOk="0">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46" name="Google Shape;546;p18"/>
          <p:cNvSpPr txBox="1"/>
          <p:nvPr/>
        </p:nvSpPr>
        <p:spPr>
          <a:xfrm>
            <a:off x="7003025" y="404275"/>
            <a:ext cx="4881900" cy="69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900" b="1" i="0" u="none" strike="noStrike" cap="none" dirty="0" err="1">
                <a:solidFill>
                  <a:srgbClr val="0D0D0D"/>
                </a:solidFill>
                <a:latin typeface="Calibri"/>
                <a:ea typeface="Calibri"/>
                <a:cs typeface="Calibri"/>
                <a:sym typeface="Calibri"/>
              </a:rPr>
              <a:t>Vzdělávání</a:t>
            </a:r>
            <a:r>
              <a:rPr lang="en-US" sz="2900" b="1" i="0" u="none" strike="noStrike" cap="none" dirty="0">
                <a:solidFill>
                  <a:srgbClr val="0D0D0D"/>
                </a:solidFill>
                <a:latin typeface="Calibri"/>
                <a:ea typeface="Calibri"/>
                <a:cs typeface="Calibri"/>
                <a:sym typeface="Calibri"/>
              </a:rPr>
              <a:t> </a:t>
            </a:r>
            <a:r>
              <a:rPr lang="en-US" sz="2900" b="1" dirty="0">
                <a:solidFill>
                  <a:srgbClr val="0D0D0D"/>
                </a:solidFill>
                <a:latin typeface="Calibri"/>
                <a:ea typeface="Calibri"/>
                <a:cs typeface="Calibri"/>
                <a:sym typeface="Calibri"/>
              </a:rPr>
              <a:t>a </a:t>
            </a:r>
            <a:r>
              <a:rPr lang="en-US" sz="2900" b="1" i="0" u="none" strike="noStrike" cap="none" dirty="0" err="1">
                <a:solidFill>
                  <a:srgbClr val="0D0D0D"/>
                </a:solidFill>
                <a:latin typeface="Calibri"/>
                <a:ea typeface="Calibri"/>
                <a:cs typeface="Calibri"/>
                <a:sym typeface="Calibri"/>
              </a:rPr>
              <a:t>zapojení</a:t>
            </a:r>
            <a:r>
              <a:rPr lang="en-US" sz="2900" b="1" i="0" u="none" strike="noStrike" cap="none" dirty="0">
                <a:solidFill>
                  <a:srgbClr val="0D0D0D"/>
                </a:solidFill>
                <a:latin typeface="Calibri"/>
                <a:ea typeface="Calibri"/>
                <a:cs typeface="Calibri"/>
                <a:sym typeface="Calibri"/>
              </a:rPr>
              <a:t> </a:t>
            </a:r>
            <a:r>
              <a:rPr lang="en-US" sz="2900" b="1" i="0" u="none" strike="noStrike" cap="none" dirty="0" err="1">
                <a:solidFill>
                  <a:srgbClr val="0D0D0D"/>
                </a:solidFill>
                <a:latin typeface="Calibri"/>
                <a:ea typeface="Calibri"/>
                <a:cs typeface="Calibri"/>
                <a:sym typeface="Calibri"/>
              </a:rPr>
              <a:t>mládeže</a:t>
            </a:r>
            <a:endParaRPr sz="2900" b="1" i="0" u="none" strike="noStrike" cap="none" dirty="0">
              <a:solidFill>
                <a:srgbClr val="0D0D0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900" b="0" i="0" u="none" strike="noStrike" cap="none" dirty="0">
              <a:solidFill>
                <a:srgbClr val="0D0D0D"/>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2e8e45bbabd_0_0"/>
          <p:cNvSpPr txBox="1">
            <a:spLocks noGrp="1"/>
          </p:cNvSpPr>
          <p:nvPr>
            <p:ph type="body" idx="1"/>
          </p:nvPr>
        </p:nvSpPr>
        <p:spPr>
          <a:xfrm>
            <a:off x="765300" y="1659050"/>
            <a:ext cx="7878826" cy="1518900"/>
          </a:xfrm>
          <a:prstGeom prst="rect">
            <a:avLst/>
          </a:prstGeom>
          <a:noFill/>
          <a:ln>
            <a:noFill/>
          </a:ln>
        </p:spPr>
        <p:txBody>
          <a:bodyPr spcFirstLastPara="1" wrap="square" lIns="91425" tIns="45700" rIns="91425" bIns="45700" anchor="t" anchorCtr="0">
            <a:noAutofit/>
          </a:bodyPr>
          <a:lstStyle/>
          <a:p>
            <a:pPr marL="0" lvl="0" indent="0" rtl="0">
              <a:lnSpc>
                <a:spcPct val="115000"/>
              </a:lnSpc>
              <a:spcBef>
                <a:spcPts val="0"/>
              </a:spcBef>
              <a:spcAft>
                <a:spcPts val="0"/>
              </a:spcAft>
              <a:buNone/>
            </a:pPr>
            <a:r>
              <a:rPr lang="en-US" sz="2100" dirty="0"/>
              <a:t>Družstvo </a:t>
            </a:r>
            <a:r>
              <a:rPr lang="en-US" sz="2100" u="sng" dirty="0">
                <a:solidFill>
                  <a:schemeClr val="hlink"/>
                </a:solidFill>
                <a:hlinkClick r:id="rId3"/>
              </a:rPr>
              <a:t>XFARM, </a:t>
            </a:r>
            <a:r>
              <a:rPr lang="en-US" sz="2100" dirty="0"/>
              <a:t>které se nachází v San Vito </a:t>
            </a:r>
            <a:r>
              <a:rPr lang="en-US" sz="2100" dirty="0" err="1"/>
              <a:t>dei Normanni </a:t>
            </a:r>
            <a:r>
              <a:rPr lang="en-US" sz="2100" dirty="0"/>
              <a:t>v srdci Apulie, je výjimečným příkladem toho, jak může agroekologie pozitivně změnit venkovské komunity. Družstvo XFARM založilo svou činnost na půdě, která byla kdysi v rukou </a:t>
            </a:r>
            <a:r>
              <a:rPr lang="en-US" sz="2100" dirty="0" err="1"/>
              <a:t>organizovaného </a:t>
            </a:r>
            <a:r>
              <a:rPr lang="en-US" sz="2100" dirty="0"/>
              <a:t>zločinu, a vytvořilo ekologický a sociální model hospodaření, který obnovuje ekosystém a přináší významné sociální výhody.  </a:t>
            </a:r>
            <a:endParaRPr sz="2100" dirty="0"/>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228600" lvl="0" indent="-228600" algn="l" rtl="0">
              <a:spcBef>
                <a:spcPts val="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228600" lvl="0" indent="-228600" algn="l" rtl="0">
              <a:spcBef>
                <a:spcPts val="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p>
          <a:p>
            <a:pPr marL="0" lvl="0" indent="0" algn="l" rtl="0">
              <a:lnSpc>
                <a:spcPct val="115000"/>
              </a:lnSpc>
              <a:spcBef>
                <a:spcPts val="0"/>
              </a:spcBef>
              <a:spcAft>
                <a:spcPts val="0"/>
              </a:spcAft>
              <a:buNone/>
            </a:pPr>
            <a:endParaRPr sz="2100" dirty="0"/>
          </a:p>
          <a:p>
            <a:pPr marL="0" lvl="0" indent="0" algn="l" rtl="0">
              <a:lnSpc>
                <a:spcPct val="115000"/>
              </a:lnSpc>
              <a:spcBef>
                <a:spcPts val="0"/>
              </a:spcBef>
              <a:spcAft>
                <a:spcPts val="0"/>
              </a:spcAft>
              <a:buNone/>
            </a:pPr>
            <a:endParaRPr sz="2100" dirty="0"/>
          </a:p>
          <a:p>
            <a:pPr marL="228600" lvl="0" indent="-228600" algn="l" rtl="0">
              <a:lnSpc>
                <a:spcPct val="90000"/>
              </a:lnSpc>
              <a:spcBef>
                <a:spcPts val="0"/>
              </a:spcBef>
              <a:spcAft>
                <a:spcPts val="0"/>
              </a:spcAft>
              <a:buClr>
                <a:srgbClr val="000000"/>
              </a:buClr>
              <a:buSzPts val="2400"/>
              <a:buNone/>
            </a:pPr>
            <a:endParaRPr sz="2100" dirty="0"/>
          </a:p>
          <a:p>
            <a:pPr marL="0" lvl="0" indent="0" algn="l" rtl="0">
              <a:lnSpc>
                <a:spcPct val="90000"/>
              </a:lnSpc>
              <a:spcBef>
                <a:spcPts val="1000"/>
              </a:spcBef>
              <a:spcAft>
                <a:spcPts val="0"/>
              </a:spcAft>
              <a:buClr>
                <a:srgbClr val="000000"/>
              </a:buClr>
              <a:buSzPts val="2400"/>
              <a:buNone/>
            </a:pPr>
            <a:endParaRPr sz="2100" dirty="0"/>
          </a:p>
          <a:p>
            <a:pPr marL="0" lvl="0" indent="0" algn="l" rtl="0">
              <a:lnSpc>
                <a:spcPct val="90000"/>
              </a:lnSpc>
              <a:spcBef>
                <a:spcPts val="1000"/>
              </a:spcBef>
              <a:spcAft>
                <a:spcPts val="0"/>
              </a:spcAft>
              <a:buClr>
                <a:srgbClr val="000000"/>
              </a:buClr>
              <a:buSzPts val="2400"/>
              <a:buNone/>
            </a:pPr>
            <a:endParaRPr sz="2100" dirty="0"/>
          </a:p>
        </p:txBody>
      </p:sp>
      <p:sp>
        <p:nvSpPr>
          <p:cNvPr id="552" name="Google Shape;552;g2e8e45bbabd_0_0"/>
          <p:cNvSpPr txBox="1">
            <a:spLocks noGrp="1"/>
          </p:cNvSpPr>
          <p:nvPr>
            <p:ph type="body" idx="2"/>
          </p:nvPr>
        </p:nvSpPr>
        <p:spPr>
          <a:xfrm>
            <a:off x="689100" y="570575"/>
            <a:ext cx="1097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3500" b="1" dirty="0">
                <a:solidFill>
                  <a:srgbClr val="75A949"/>
                </a:solidFill>
              </a:rPr>
              <a:t>Sociální dopady a posílení postavení: </a:t>
            </a:r>
            <a:endParaRPr sz="3500" b="1" dirty="0">
              <a:solidFill>
                <a:srgbClr val="75A949"/>
              </a:solidFill>
            </a:endParaRPr>
          </a:p>
          <a:p>
            <a:pPr marL="0" lvl="0" indent="0" algn="l" rtl="0">
              <a:lnSpc>
                <a:spcPct val="90000"/>
              </a:lnSpc>
              <a:spcBef>
                <a:spcPts val="0"/>
              </a:spcBef>
              <a:spcAft>
                <a:spcPts val="0"/>
              </a:spcAft>
              <a:buClr>
                <a:srgbClr val="8DC641"/>
              </a:buClr>
              <a:buSzPts val="3600"/>
              <a:buNone/>
            </a:pPr>
            <a:r>
              <a:rPr lang="en-US" sz="3500" b="1" dirty="0">
                <a:solidFill>
                  <a:srgbClr val="75A949"/>
                </a:solidFill>
              </a:rPr>
              <a:t>Případ XFARM v Apulii</a:t>
            </a:r>
            <a:endParaRPr sz="3500" b="1" dirty="0">
              <a:solidFill>
                <a:srgbClr val="75A949"/>
              </a:solidFill>
            </a:endParaRPr>
          </a:p>
          <a:p>
            <a:pPr marL="0" lvl="0" indent="0" algn="l" rtl="0">
              <a:lnSpc>
                <a:spcPct val="90000"/>
              </a:lnSpc>
              <a:spcBef>
                <a:spcPts val="1000"/>
              </a:spcBef>
              <a:spcAft>
                <a:spcPts val="0"/>
              </a:spcAft>
              <a:buClr>
                <a:srgbClr val="8DC641"/>
              </a:buClr>
              <a:buSzPts val="3600"/>
              <a:buNone/>
            </a:pPr>
            <a:endParaRPr b="1" dirty="0">
              <a:solidFill>
                <a:srgbClr val="75A949"/>
              </a:solidFill>
            </a:endParaRPr>
          </a:p>
        </p:txBody>
      </p:sp>
      <p:sp>
        <p:nvSpPr>
          <p:cNvPr id="553" name="Google Shape;553;g2e8e45bbabd_0_0"/>
          <p:cNvSpPr txBox="1"/>
          <p:nvPr/>
        </p:nvSpPr>
        <p:spPr>
          <a:xfrm>
            <a:off x="732643" y="3796603"/>
            <a:ext cx="10661400" cy="1819276"/>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US" sz="2000" b="1" dirty="0">
                <a:highlight>
                  <a:srgbClr val="8DC641"/>
                </a:highlight>
                <a:latin typeface="Calibri"/>
                <a:ea typeface="Calibri"/>
                <a:cs typeface="Calibri"/>
                <a:sym typeface="Calibri"/>
              </a:rPr>
              <a:t>Ekologická a sociální regenerace</a:t>
            </a:r>
            <a:endParaRPr sz="2000" b="1" dirty="0">
              <a:highlight>
                <a:srgbClr val="8DC641"/>
              </a:highlight>
              <a:latin typeface="Calibri"/>
              <a:ea typeface="Calibri"/>
              <a:cs typeface="Calibri"/>
              <a:sym typeface="Calibri"/>
            </a:endParaRPr>
          </a:p>
          <a:p>
            <a:pPr marL="0" lvl="0" indent="0" algn="just" rtl="0">
              <a:lnSpc>
                <a:spcPct val="115000"/>
              </a:lnSpc>
              <a:spcBef>
                <a:spcPts val="1200"/>
              </a:spcBef>
              <a:spcAft>
                <a:spcPts val="0"/>
              </a:spcAft>
              <a:buNone/>
            </a:pPr>
            <a:r>
              <a:rPr lang="en-US" sz="2100" dirty="0">
                <a:latin typeface="Calibri"/>
                <a:ea typeface="Calibri"/>
                <a:cs typeface="Calibri"/>
                <a:sym typeface="Calibri"/>
              </a:rPr>
              <a:t>Přeměnou 50 hektarů na multifunkční venkovské centrum podpořil XFARM biodiverzitu a zavedl postupy oběhového hospodářství. Znovu začlenili původní odrůdy rostlin a ekologické a regenerační zemědělské postupy, čímž zlepšili úrodnost půdy a eliminovali znečištění životního prostředí.</a:t>
            </a:r>
            <a:endParaRPr sz="2100" dirty="0">
              <a:latin typeface="Calibri"/>
              <a:ea typeface="Calibri"/>
              <a:cs typeface="Calibri"/>
              <a:sym typeface="Calibri"/>
            </a:endParaRPr>
          </a:p>
          <a:p>
            <a:pPr marL="0" lvl="0" indent="0" algn="l" rtl="0">
              <a:lnSpc>
                <a:spcPct val="115000"/>
              </a:lnSpc>
              <a:spcBef>
                <a:spcPts val="1200"/>
              </a:spcBef>
              <a:spcAft>
                <a:spcPts val="0"/>
              </a:spcAft>
              <a:buNone/>
            </a:pPr>
            <a:endParaRPr sz="2000"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endParaRPr sz="2000" dirty="0"/>
          </a:p>
          <a:p>
            <a:pPr marL="228600" lvl="0" indent="-228600" algn="l" rtl="0">
              <a:lnSpc>
                <a:spcPct val="90000"/>
              </a:lnSpc>
              <a:spcBef>
                <a:spcPts val="0"/>
              </a:spcBef>
              <a:spcAft>
                <a:spcPts val="0"/>
              </a:spcAft>
              <a:buClr>
                <a:srgbClr val="000000"/>
              </a:buClr>
              <a:buSzPts val="2400"/>
              <a:buFont typeface="Arial"/>
              <a:buNone/>
            </a:pPr>
            <a:endParaRPr sz="2000" dirty="0"/>
          </a:p>
          <a:p>
            <a:pPr marL="0" lvl="0" indent="0" algn="l" rtl="0">
              <a:lnSpc>
                <a:spcPct val="90000"/>
              </a:lnSpc>
              <a:spcBef>
                <a:spcPts val="1000"/>
              </a:spcBef>
              <a:spcAft>
                <a:spcPts val="0"/>
              </a:spcAft>
              <a:buClr>
                <a:srgbClr val="000000"/>
              </a:buClr>
              <a:buSzPts val="2400"/>
              <a:buFont typeface="Arial"/>
              <a:buNone/>
            </a:pPr>
            <a:endParaRPr sz="2000" dirty="0"/>
          </a:p>
          <a:p>
            <a:pPr marL="0" lvl="0" indent="0" algn="l" rtl="0">
              <a:lnSpc>
                <a:spcPct val="90000"/>
              </a:lnSpc>
              <a:spcBef>
                <a:spcPts val="1000"/>
              </a:spcBef>
              <a:spcAft>
                <a:spcPts val="0"/>
              </a:spcAft>
              <a:buClr>
                <a:srgbClr val="000000"/>
              </a:buClr>
              <a:buSzPts val="2400"/>
              <a:buFont typeface="Arial"/>
              <a:buNone/>
            </a:pPr>
            <a:endParaRPr sz="2000" dirty="0"/>
          </a:p>
          <a:p>
            <a:pPr marL="0" lvl="0" indent="0" algn="l" rtl="0">
              <a:spcBef>
                <a:spcPts val="0"/>
              </a:spcBef>
              <a:spcAft>
                <a:spcPts val="0"/>
              </a:spcAft>
              <a:buNone/>
            </a:pPr>
            <a:endParaRPr sz="2000" dirty="0"/>
          </a:p>
        </p:txBody>
      </p:sp>
      <p:pic>
        <p:nvPicPr>
          <p:cNvPr id="554" name="Google Shape;554;g2e8e45bbabd_0_0">
            <a:hlinkClick r:id="rId4"/>
          </p:cNvPr>
          <p:cNvPicPr preferRelativeResize="0"/>
          <p:nvPr/>
        </p:nvPicPr>
        <p:blipFill>
          <a:blip r:embed="rId5">
            <a:alphaModFix/>
          </a:blip>
          <a:stretch>
            <a:fillRect/>
          </a:stretch>
        </p:blipFill>
        <p:spPr>
          <a:xfrm>
            <a:off x="9056600" y="1218788"/>
            <a:ext cx="2173975" cy="3060175"/>
          </a:xfrm>
          <a:prstGeom prst="rect">
            <a:avLst/>
          </a:prstGeom>
          <a:noFill/>
          <a:ln>
            <a:noFill/>
          </a:ln>
        </p:spPr>
      </p:pic>
      <p:pic>
        <p:nvPicPr>
          <p:cNvPr id="555" name="Google Shape;555;g2e8e45bbabd_0_0"/>
          <p:cNvPicPr preferRelativeResize="0"/>
          <p:nvPr/>
        </p:nvPicPr>
        <p:blipFill>
          <a:blip r:embed="rId6">
            <a:alphaModFix/>
          </a:blip>
          <a:stretch>
            <a:fillRect/>
          </a:stretch>
        </p:blipFill>
        <p:spPr>
          <a:xfrm>
            <a:off x="6965318" y="3693325"/>
            <a:ext cx="1937231" cy="803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e8e45bbabd_1_2"/>
          <p:cNvSpPr txBox="1">
            <a:spLocks noGrp="1"/>
          </p:cNvSpPr>
          <p:nvPr>
            <p:ph type="body" idx="1"/>
          </p:nvPr>
        </p:nvSpPr>
        <p:spPr>
          <a:xfrm>
            <a:off x="787565" y="1664197"/>
            <a:ext cx="11122800" cy="4393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600"/>
              </a:spcAft>
              <a:buNone/>
            </a:pPr>
            <a:r>
              <a:rPr lang="cs-CZ" sz="2100" b="1" dirty="0">
                <a:highlight>
                  <a:srgbClr val="8DC641"/>
                </a:highlight>
              </a:rPr>
              <a:t>Posílení </a:t>
            </a:r>
            <a:r>
              <a:rPr lang="en-US" sz="2100" b="1" dirty="0" err="1">
                <a:highlight>
                  <a:srgbClr val="8DC641"/>
                </a:highlight>
              </a:rPr>
              <a:t>postavení</a:t>
            </a:r>
            <a:r>
              <a:rPr lang="en-US" sz="2100" b="1" dirty="0">
                <a:highlight>
                  <a:srgbClr val="8DC641"/>
                </a:highlight>
              </a:rPr>
              <a:t> komunity </a:t>
            </a:r>
            <a:endParaRPr sz="2100" dirty="0"/>
          </a:p>
          <a:p>
            <a:pPr marL="0" lvl="0" indent="0" algn="l" rtl="0">
              <a:lnSpc>
                <a:spcPct val="115000"/>
              </a:lnSpc>
              <a:spcBef>
                <a:spcPts val="0"/>
              </a:spcBef>
              <a:spcAft>
                <a:spcPts val="600"/>
              </a:spcAft>
              <a:buNone/>
            </a:pPr>
            <a:r>
              <a:rPr lang="en-US" sz="2100" dirty="0"/>
              <a:t>XFARM se silně angažuje v oblasti </a:t>
            </a:r>
            <a:r>
              <a:rPr lang="en-US" sz="2100" dirty="0" err="1"/>
              <a:t>pracovní </a:t>
            </a:r>
            <a:r>
              <a:rPr lang="en-US" sz="2100" dirty="0"/>
              <a:t>integrace, zejména u osob, které mají ztížený přístup na trh </a:t>
            </a:r>
            <a:r>
              <a:rPr lang="en-US" sz="2100" dirty="0" err="1"/>
              <a:t>práce, </a:t>
            </a:r>
            <a:r>
              <a:rPr lang="en-US" sz="2100" dirty="0"/>
              <a:t>jako jsou osoby s duševním onemocněním nebo osoby pocházející z detenčních zařízení. Zemědělství se tak stává nejen prostředkem produkce potravin, ale také nástrojem sociální a osobní integrace. </a:t>
            </a:r>
          </a:p>
          <a:p>
            <a:pPr marL="0" lvl="0" indent="0" algn="l" rtl="0">
              <a:lnSpc>
                <a:spcPct val="115000"/>
              </a:lnSpc>
              <a:spcBef>
                <a:spcPts val="0"/>
              </a:spcBef>
              <a:spcAft>
                <a:spcPts val="600"/>
              </a:spcAft>
              <a:buNone/>
            </a:pPr>
            <a:endParaRPr sz="500" dirty="0"/>
          </a:p>
          <a:p>
            <a:pPr marL="0" lvl="0" indent="0" algn="l" rtl="0">
              <a:lnSpc>
                <a:spcPct val="115000"/>
              </a:lnSpc>
              <a:spcBef>
                <a:spcPts val="0"/>
              </a:spcBef>
              <a:spcAft>
                <a:spcPts val="600"/>
              </a:spcAft>
              <a:buNone/>
            </a:pPr>
            <a:r>
              <a:rPr lang="en-US" sz="2100" b="1" dirty="0">
                <a:highlight>
                  <a:srgbClr val="8DC641"/>
                </a:highlight>
              </a:rPr>
              <a:t>Vzdělávání a inkluze</a:t>
            </a:r>
            <a:endParaRPr sz="2100" b="1" dirty="0">
              <a:highlight>
                <a:srgbClr val="8DC641"/>
              </a:highlight>
            </a:endParaRPr>
          </a:p>
          <a:p>
            <a:pPr marL="0" lvl="0" indent="0" algn="l" rtl="0">
              <a:lnSpc>
                <a:spcPct val="115000"/>
              </a:lnSpc>
              <a:spcBef>
                <a:spcPts val="0"/>
              </a:spcBef>
              <a:spcAft>
                <a:spcPts val="600"/>
              </a:spcAft>
              <a:buNone/>
            </a:pPr>
            <a:r>
              <a:rPr lang="en-US" sz="2100" dirty="0"/>
              <a:t>Prostřednictvím </a:t>
            </a:r>
            <a:r>
              <a:rPr lang="en-US" sz="2100" dirty="0" err="1"/>
              <a:t>programů </a:t>
            </a:r>
            <a:r>
              <a:rPr lang="en-US" sz="2100" dirty="0"/>
              <a:t>technického vzdělávání, podpory vědeckého výzkumu a iniciativ, jako jsou letní tábory a komunitní akce, podporuje XFARM aktivní účast místní komunity. Komunitní zahrada a aktivity CSA (Community Supported Agriculture) umožňují členům komunity aktivně se podílet na zemědělské produkci, čímž posilují vazby s místní oblastí i mezi samotnými členy.</a:t>
            </a:r>
            <a:endParaRPr sz="2100" dirty="0"/>
          </a:p>
          <a:p>
            <a:pPr marL="0" lvl="0" indent="0" algn="l" rtl="0">
              <a:lnSpc>
                <a:spcPct val="115000"/>
              </a:lnSpc>
              <a:spcBef>
                <a:spcPts val="1200"/>
              </a:spcBef>
              <a:spcAft>
                <a:spcPts val="0"/>
              </a:spcAft>
              <a:buNone/>
            </a:pPr>
            <a:endParaRPr sz="2100" dirty="0"/>
          </a:p>
          <a:p>
            <a:pPr marL="0" lvl="0" indent="0" algn="just" rtl="0">
              <a:lnSpc>
                <a:spcPct val="115000"/>
              </a:lnSpc>
              <a:spcBef>
                <a:spcPts val="1200"/>
              </a:spcBef>
              <a:spcAft>
                <a:spcPts val="0"/>
              </a:spcAft>
              <a:buNone/>
            </a:pPr>
            <a:endParaRPr sz="2100" dirty="0"/>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228600" lvl="0" indent="-228600" algn="l" rtl="0">
              <a:spcBef>
                <a:spcPts val="0"/>
              </a:spcBef>
              <a:spcAft>
                <a:spcPts val="0"/>
              </a:spcAft>
              <a:buNone/>
            </a:pPr>
            <a:endParaRPr sz="2100" dirty="0">
              <a:latin typeface="Arial"/>
              <a:ea typeface="Arial"/>
              <a:cs typeface="Arial"/>
              <a:sym typeface="Arial"/>
            </a:endParaRPr>
          </a:p>
          <a:p>
            <a:pPr marL="0" lvl="0" indent="0" algn="l" rtl="0">
              <a:spcBef>
                <a:spcPts val="1000"/>
              </a:spcBef>
              <a:spcAft>
                <a:spcPts val="0"/>
              </a:spcAft>
              <a:buNone/>
            </a:pPr>
            <a:endParaRPr sz="2100" dirty="0">
              <a:latin typeface="Arial"/>
              <a:ea typeface="Arial"/>
              <a:cs typeface="Arial"/>
              <a:sym typeface="Arial"/>
            </a:endParaRPr>
          </a:p>
          <a:p>
            <a:pPr marL="0" lvl="0" indent="0" algn="l" rtl="0">
              <a:spcBef>
                <a:spcPts val="100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228600" lvl="0" indent="-228600" algn="l" rtl="0">
              <a:spcBef>
                <a:spcPts val="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p>
          <a:p>
            <a:pPr marL="0" lvl="0" indent="0" algn="l" rtl="0">
              <a:lnSpc>
                <a:spcPct val="115000"/>
              </a:lnSpc>
              <a:spcBef>
                <a:spcPts val="0"/>
              </a:spcBef>
              <a:spcAft>
                <a:spcPts val="0"/>
              </a:spcAft>
              <a:buNone/>
            </a:pPr>
            <a:endParaRPr sz="2100" dirty="0"/>
          </a:p>
          <a:p>
            <a:pPr marL="0" lvl="0" indent="0" algn="l" rtl="0">
              <a:lnSpc>
                <a:spcPct val="115000"/>
              </a:lnSpc>
              <a:spcBef>
                <a:spcPts val="0"/>
              </a:spcBef>
              <a:spcAft>
                <a:spcPts val="0"/>
              </a:spcAft>
              <a:buNone/>
            </a:pPr>
            <a:endParaRPr sz="2100" dirty="0"/>
          </a:p>
          <a:p>
            <a:pPr marL="228600" lvl="0" indent="-228600" algn="l" rtl="0">
              <a:lnSpc>
                <a:spcPct val="90000"/>
              </a:lnSpc>
              <a:spcBef>
                <a:spcPts val="0"/>
              </a:spcBef>
              <a:spcAft>
                <a:spcPts val="0"/>
              </a:spcAft>
              <a:buClr>
                <a:srgbClr val="000000"/>
              </a:buClr>
              <a:buSzPts val="2400"/>
              <a:buNone/>
            </a:pPr>
            <a:endParaRPr sz="2100" dirty="0"/>
          </a:p>
          <a:p>
            <a:pPr marL="0" lvl="0" indent="0" algn="l" rtl="0">
              <a:lnSpc>
                <a:spcPct val="90000"/>
              </a:lnSpc>
              <a:spcBef>
                <a:spcPts val="1000"/>
              </a:spcBef>
              <a:spcAft>
                <a:spcPts val="0"/>
              </a:spcAft>
              <a:buClr>
                <a:srgbClr val="000000"/>
              </a:buClr>
              <a:buSzPts val="2400"/>
              <a:buNone/>
            </a:pPr>
            <a:endParaRPr sz="2100" dirty="0"/>
          </a:p>
          <a:p>
            <a:pPr marL="0" lvl="0" indent="0" algn="l" rtl="0">
              <a:lnSpc>
                <a:spcPct val="90000"/>
              </a:lnSpc>
              <a:spcBef>
                <a:spcPts val="1000"/>
              </a:spcBef>
              <a:spcAft>
                <a:spcPts val="0"/>
              </a:spcAft>
              <a:buClr>
                <a:srgbClr val="000000"/>
              </a:buClr>
              <a:buSzPts val="2400"/>
              <a:buNone/>
            </a:pPr>
            <a:endParaRPr sz="2100" dirty="0"/>
          </a:p>
        </p:txBody>
      </p:sp>
      <p:sp>
        <p:nvSpPr>
          <p:cNvPr id="561" name="Google Shape;561;g2e8e45bbabd_1_2"/>
          <p:cNvSpPr txBox="1">
            <a:spLocks noGrp="1"/>
          </p:cNvSpPr>
          <p:nvPr>
            <p:ph type="body" idx="2"/>
          </p:nvPr>
        </p:nvSpPr>
        <p:spPr>
          <a:xfrm>
            <a:off x="798450" y="494150"/>
            <a:ext cx="1097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3500" b="1" dirty="0">
                <a:solidFill>
                  <a:srgbClr val="75A949"/>
                </a:solidFill>
              </a:rPr>
              <a:t>Sociální dopady a posílení postavení: </a:t>
            </a:r>
            <a:endParaRPr sz="3500" b="1" dirty="0">
              <a:solidFill>
                <a:srgbClr val="75A949"/>
              </a:solidFill>
            </a:endParaRPr>
          </a:p>
          <a:p>
            <a:pPr marL="0" lvl="0" indent="0" algn="l" rtl="0">
              <a:lnSpc>
                <a:spcPct val="90000"/>
              </a:lnSpc>
              <a:spcBef>
                <a:spcPts val="0"/>
              </a:spcBef>
              <a:spcAft>
                <a:spcPts val="0"/>
              </a:spcAft>
              <a:buClr>
                <a:srgbClr val="8DC641"/>
              </a:buClr>
              <a:buSzPts val="3600"/>
              <a:buNone/>
            </a:pPr>
            <a:r>
              <a:rPr lang="en-US" sz="3500" b="1" dirty="0">
                <a:solidFill>
                  <a:srgbClr val="75A949"/>
                </a:solidFill>
              </a:rPr>
              <a:t>Případ XFARM v Apulii</a:t>
            </a:r>
            <a:endParaRPr sz="3500" b="1" dirty="0">
              <a:solidFill>
                <a:srgbClr val="75A949"/>
              </a:solidFill>
            </a:endParaRPr>
          </a:p>
          <a:p>
            <a:pPr marL="0" lvl="0" indent="0" algn="l" rtl="0">
              <a:lnSpc>
                <a:spcPct val="90000"/>
              </a:lnSpc>
              <a:spcBef>
                <a:spcPts val="1000"/>
              </a:spcBef>
              <a:spcAft>
                <a:spcPts val="0"/>
              </a:spcAft>
              <a:buClr>
                <a:srgbClr val="8DC641"/>
              </a:buClr>
              <a:buSzPts val="3600"/>
              <a:buNone/>
            </a:pPr>
            <a:endParaRPr b="1" dirty="0">
              <a:solidFill>
                <a:srgbClr val="75A949"/>
              </a:solidFill>
            </a:endParaRPr>
          </a:p>
        </p:txBody>
      </p:sp>
      <p:grpSp>
        <p:nvGrpSpPr>
          <p:cNvPr id="2" name="Google Shape;421;p15">
            <a:extLst>
              <a:ext uri="{FF2B5EF4-FFF2-40B4-BE49-F238E27FC236}">
                <a16:creationId xmlns:a16="http://schemas.microsoft.com/office/drawing/2014/main" id="{5C790994-1674-B511-C132-71DD652C07EE}"/>
              </a:ext>
            </a:extLst>
          </p:cNvPr>
          <p:cNvGrpSpPr/>
          <p:nvPr/>
        </p:nvGrpSpPr>
        <p:grpSpPr>
          <a:xfrm rot="3730759">
            <a:off x="10560444" y="493578"/>
            <a:ext cx="949887" cy="1163493"/>
            <a:chOff x="7602444" y="4967675"/>
            <a:chExt cx="483620" cy="592374"/>
          </a:xfrm>
        </p:grpSpPr>
        <p:grpSp>
          <p:nvGrpSpPr>
            <p:cNvPr id="3" name="Google Shape;422;p15">
              <a:extLst>
                <a:ext uri="{FF2B5EF4-FFF2-40B4-BE49-F238E27FC236}">
                  <a16:creationId xmlns:a16="http://schemas.microsoft.com/office/drawing/2014/main" id="{30FFF7FB-8EB4-746B-1429-0129906B170E}"/>
                </a:ext>
              </a:extLst>
            </p:cNvPr>
            <p:cNvGrpSpPr/>
            <p:nvPr/>
          </p:nvGrpSpPr>
          <p:grpSpPr>
            <a:xfrm>
              <a:off x="7618661" y="4967675"/>
              <a:ext cx="467403" cy="507609"/>
              <a:chOff x="2251964" y="3590497"/>
              <a:chExt cx="467403" cy="507609"/>
            </a:xfrm>
          </p:grpSpPr>
          <p:sp>
            <p:nvSpPr>
              <p:cNvPr id="7" name="Google Shape;423;p15">
                <a:extLst>
                  <a:ext uri="{FF2B5EF4-FFF2-40B4-BE49-F238E27FC236}">
                    <a16:creationId xmlns:a16="http://schemas.microsoft.com/office/drawing/2014/main" id="{1D3779FD-FAEF-69E3-F135-1BEA1459E730}"/>
                  </a:ext>
                </a:extLst>
              </p:cNvPr>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 name="Google Shape;424;p15">
                <a:extLst>
                  <a:ext uri="{FF2B5EF4-FFF2-40B4-BE49-F238E27FC236}">
                    <a16:creationId xmlns:a16="http://schemas.microsoft.com/office/drawing/2014/main" id="{1EF2977A-E3DF-D2CB-34FD-9B7B626F4D0E}"/>
                  </a:ext>
                </a:extLst>
              </p:cNvPr>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 name="Google Shape;425;p15">
                <a:extLst>
                  <a:ext uri="{FF2B5EF4-FFF2-40B4-BE49-F238E27FC236}">
                    <a16:creationId xmlns:a16="http://schemas.microsoft.com/office/drawing/2014/main" id="{BB05F238-898C-8D66-875E-0AD61A7ED0D9}"/>
                  </a:ext>
                </a:extLst>
              </p:cNvPr>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 name="Google Shape;426;p15">
              <a:extLst>
                <a:ext uri="{FF2B5EF4-FFF2-40B4-BE49-F238E27FC236}">
                  <a16:creationId xmlns:a16="http://schemas.microsoft.com/office/drawing/2014/main" id="{C2EDEF94-C1A5-FF68-4B3C-82D5A2D0F69D}"/>
                </a:ext>
              </a:extLst>
            </p:cNvPr>
            <p:cNvGrpSpPr/>
            <p:nvPr/>
          </p:nvGrpSpPr>
          <p:grpSpPr>
            <a:xfrm>
              <a:off x="7602444" y="4993761"/>
              <a:ext cx="421973" cy="566288"/>
              <a:chOff x="2235747" y="3616583"/>
              <a:chExt cx="421973" cy="566288"/>
            </a:xfrm>
          </p:grpSpPr>
          <p:sp>
            <p:nvSpPr>
              <p:cNvPr id="5" name="Google Shape;427;p15">
                <a:extLst>
                  <a:ext uri="{FF2B5EF4-FFF2-40B4-BE49-F238E27FC236}">
                    <a16:creationId xmlns:a16="http://schemas.microsoft.com/office/drawing/2014/main" id="{6A9B3A09-09B2-3DA2-2110-F8516509C465}"/>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 name="Google Shape;428;p15">
                <a:extLst>
                  <a:ext uri="{FF2B5EF4-FFF2-40B4-BE49-F238E27FC236}">
                    <a16:creationId xmlns:a16="http://schemas.microsoft.com/office/drawing/2014/main" id="{4B0D56D2-8286-CE1E-3089-0F10448213B6}"/>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2e8e45bbabd_3_1"/>
          <p:cNvSpPr txBox="1">
            <a:spLocks noGrp="1"/>
          </p:cNvSpPr>
          <p:nvPr>
            <p:ph type="body" idx="1"/>
          </p:nvPr>
        </p:nvSpPr>
        <p:spPr>
          <a:xfrm>
            <a:off x="798450" y="1989425"/>
            <a:ext cx="10973100" cy="2806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600"/>
              </a:spcAft>
              <a:buNone/>
            </a:pPr>
            <a:r>
              <a:rPr lang="en-US" sz="2100" b="1" dirty="0">
                <a:highlight>
                  <a:srgbClr val="8DC641"/>
                </a:highlight>
              </a:rPr>
              <a:t>Rozvoj agrolesnických systémů</a:t>
            </a:r>
            <a:endParaRPr sz="2100" b="1" dirty="0">
              <a:highlight>
                <a:srgbClr val="8DC641"/>
              </a:highlight>
            </a:endParaRPr>
          </a:p>
          <a:p>
            <a:pPr marL="0" lvl="0" indent="0" algn="l" rtl="0">
              <a:lnSpc>
                <a:spcPct val="115000"/>
              </a:lnSpc>
              <a:spcBef>
                <a:spcPts val="0"/>
              </a:spcBef>
              <a:spcAft>
                <a:spcPts val="600"/>
              </a:spcAft>
              <a:buNone/>
            </a:pPr>
            <a:r>
              <a:rPr lang="en-US" sz="2100" dirty="0"/>
              <a:t>Zavedení prototypů agrolesnictví a přeměna intenzivního olivového háje na agrolesnický systém ukazují inovativní přístup k hospodaření se zemědělskými zdroji, který integruje zemědělské, lesnické a chovatelské funkce a přispívá k udržitelné diverzifikaci apulské zemědělské krajiny.</a:t>
            </a:r>
            <a:endParaRPr sz="2100" dirty="0"/>
          </a:p>
          <a:p>
            <a:pPr marL="0" lvl="0" indent="0" algn="l" rtl="0">
              <a:lnSpc>
                <a:spcPct val="115000"/>
              </a:lnSpc>
              <a:spcBef>
                <a:spcPts val="0"/>
              </a:spcBef>
              <a:spcAft>
                <a:spcPts val="600"/>
              </a:spcAft>
              <a:buNone/>
            </a:pPr>
            <a:r>
              <a:rPr lang="en-US" sz="2100" dirty="0"/>
              <a:t>Případ XFARM jasně ilustruje širokou škálu pozitivních dopadů, které může mít agroekologie na venkovskou komunitu, a zdůrazňuje, jak tyto postupy nejen zlepšují životní prostředí, ale také podporují sociální soudržnost, ekonomické </a:t>
            </a:r>
            <a:r>
              <a:rPr lang="en-US" sz="2000" dirty="0"/>
              <a:t>posílení a sociální začlenění.</a:t>
            </a:r>
            <a:endParaRPr sz="2000" dirty="0"/>
          </a:p>
          <a:p>
            <a:pPr marL="0" lvl="0" indent="0" algn="l" rtl="0">
              <a:lnSpc>
                <a:spcPct val="115000"/>
              </a:lnSpc>
              <a:spcBef>
                <a:spcPts val="1200"/>
              </a:spcBef>
              <a:spcAft>
                <a:spcPts val="0"/>
              </a:spcAft>
              <a:buNone/>
            </a:pPr>
            <a:endParaRPr sz="2000" b="1" dirty="0"/>
          </a:p>
          <a:p>
            <a:pPr marL="0" lvl="0" indent="0" algn="l" rtl="0">
              <a:lnSpc>
                <a:spcPct val="115000"/>
              </a:lnSpc>
              <a:spcBef>
                <a:spcPts val="1200"/>
              </a:spcBef>
              <a:spcAft>
                <a:spcPts val="0"/>
              </a:spcAft>
              <a:buNone/>
            </a:pPr>
            <a:endParaRPr sz="2000" dirty="0"/>
          </a:p>
          <a:p>
            <a:pPr marL="0" lvl="0" indent="0" algn="just" rtl="0">
              <a:lnSpc>
                <a:spcPct val="115000"/>
              </a:lnSpc>
              <a:spcBef>
                <a:spcPts val="1200"/>
              </a:spcBef>
              <a:spcAft>
                <a:spcPts val="0"/>
              </a:spcAft>
              <a:buNone/>
            </a:pPr>
            <a:endParaRPr sz="2000"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228600" lvl="0" indent="-228600" algn="l" rtl="0">
              <a:spcBef>
                <a:spcPts val="0"/>
              </a:spcBef>
              <a:spcAft>
                <a:spcPts val="0"/>
              </a:spcAft>
              <a:buNone/>
            </a:pPr>
            <a:endParaRPr sz="2000" dirty="0">
              <a:latin typeface="Arial"/>
              <a:ea typeface="Arial"/>
              <a:cs typeface="Arial"/>
              <a:sym typeface="Arial"/>
            </a:endParaRPr>
          </a:p>
          <a:p>
            <a:pPr marL="0" lvl="0" indent="0" algn="l" rtl="0">
              <a:spcBef>
                <a:spcPts val="1000"/>
              </a:spcBef>
              <a:spcAft>
                <a:spcPts val="0"/>
              </a:spcAft>
              <a:buNone/>
            </a:pPr>
            <a:endParaRPr sz="2000" dirty="0">
              <a:latin typeface="Arial"/>
              <a:ea typeface="Arial"/>
              <a:cs typeface="Arial"/>
              <a:sym typeface="Arial"/>
            </a:endParaRPr>
          </a:p>
          <a:p>
            <a:pPr marL="0" lvl="0" indent="0" algn="l" rtl="0">
              <a:spcBef>
                <a:spcPts val="1000"/>
              </a:spcBef>
              <a:spcAft>
                <a:spcPts val="0"/>
              </a:spcAft>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228600" lvl="0" indent="-228600" algn="l" rtl="0">
              <a:spcBef>
                <a:spcPts val="0"/>
              </a:spcBef>
              <a:spcAft>
                <a:spcPts val="0"/>
              </a:spcAft>
              <a:buClr>
                <a:srgbClr val="000000"/>
              </a:buClr>
              <a:buSzPts val="2400"/>
              <a:buFont typeface="Arial"/>
              <a:buNone/>
            </a:pPr>
            <a:endParaRPr sz="20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0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endParaRPr sz="2000" dirty="0"/>
          </a:p>
          <a:p>
            <a:pPr marL="228600" lvl="0" indent="-228600" algn="l" rtl="0">
              <a:lnSpc>
                <a:spcPct val="90000"/>
              </a:lnSpc>
              <a:spcBef>
                <a:spcPts val="0"/>
              </a:spcBef>
              <a:spcAft>
                <a:spcPts val="0"/>
              </a:spcAft>
              <a:buClr>
                <a:srgbClr val="000000"/>
              </a:buClr>
              <a:buSzPts val="2400"/>
              <a:buNone/>
            </a:pPr>
            <a:endParaRPr sz="2000" dirty="0"/>
          </a:p>
          <a:p>
            <a:pPr marL="0" lvl="0" indent="0" algn="l" rtl="0">
              <a:lnSpc>
                <a:spcPct val="90000"/>
              </a:lnSpc>
              <a:spcBef>
                <a:spcPts val="1000"/>
              </a:spcBef>
              <a:spcAft>
                <a:spcPts val="0"/>
              </a:spcAft>
              <a:buClr>
                <a:srgbClr val="000000"/>
              </a:buClr>
              <a:buSzPts val="2400"/>
              <a:buNone/>
            </a:pPr>
            <a:endParaRPr sz="2000" dirty="0"/>
          </a:p>
          <a:p>
            <a:pPr marL="0" lvl="0" indent="0" algn="l" rtl="0">
              <a:lnSpc>
                <a:spcPct val="90000"/>
              </a:lnSpc>
              <a:spcBef>
                <a:spcPts val="1000"/>
              </a:spcBef>
              <a:spcAft>
                <a:spcPts val="0"/>
              </a:spcAft>
              <a:buClr>
                <a:srgbClr val="000000"/>
              </a:buClr>
              <a:buSzPts val="2400"/>
              <a:buNone/>
            </a:pPr>
            <a:endParaRPr sz="2000" dirty="0"/>
          </a:p>
        </p:txBody>
      </p:sp>
      <p:sp>
        <p:nvSpPr>
          <p:cNvPr id="567" name="Google Shape;567;g2e8e45bbabd_3_1"/>
          <p:cNvSpPr txBox="1">
            <a:spLocks noGrp="1"/>
          </p:cNvSpPr>
          <p:nvPr>
            <p:ph type="body" idx="2"/>
          </p:nvPr>
        </p:nvSpPr>
        <p:spPr>
          <a:xfrm>
            <a:off x="798450" y="656525"/>
            <a:ext cx="1097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3500" b="1">
                <a:solidFill>
                  <a:srgbClr val="75A949"/>
                </a:solidFill>
              </a:rPr>
              <a:t>Sociální dopady a posílení postavení: </a:t>
            </a:r>
            <a:endParaRPr sz="3500" b="1">
              <a:solidFill>
                <a:srgbClr val="75A949"/>
              </a:solidFill>
            </a:endParaRPr>
          </a:p>
          <a:p>
            <a:pPr marL="0" lvl="0" indent="0" algn="l" rtl="0">
              <a:lnSpc>
                <a:spcPct val="90000"/>
              </a:lnSpc>
              <a:spcBef>
                <a:spcPts val="0"/>
              </a:spcBef>
              <a:spcAft>
                <a:spcPts val="0"/>
              </a:spcAft>
              <a:buClr>
                <a:srgbClr val="8DC641"/>
              </a:buClr>
              <a:buSzPts val="3600"/>
              <a:buNone/>
            </a:pPr>
            <a:r>
              <a:rPr lang="en-US" sz="3500" b="1">
                <a:solidFill>
                  <a:srgbClr val="75A949"/>
                </a:solidFill>
              </a:rPr>
              <a:t>Případ XFARM v Apulii</a:t>
            </a:r>
            <a:endParaRPr sz="3500" b="1">
              <a:solidFill>
                <a:srgbClr val="75A949"/>
              </a:solidFill>
            </a:endParaRPr>
          </a:p>
          <a:p>
            <a:pPr marL="0" lvl="0" indent="0" algn="l" rtl="0">
              <a:lnSpc>
                <a:spcPct val="90000"/>
              </a:lnSpc>
              <a:spcBef>
                <a:spcPts val="1000"/>
              </a:spcBef>
              <a:spcAft>
                <a:spcPts val="0"/>
              </a:spcAft>
              <a:buClr>
                <a:srgbClr val="8DC641"/>
              </a:buClr>
              <a:buSzPts val="3600"/>
              <a:buNone/>
            </a:pPr>
            <a:endParaRPr b="1">
              <a:solidFill>
                <a:srgbClr val="75A949"/>
              </a:solidFill>
            </a:endParaRPr>
          </a:p>
        </p:txBody>
      </p:sp>
      <p:grpSp>
        <p:nvGrpSpPr>
          <p:cNvPr id="2" name="Google Shape;421;p15">
            <a:extLst>
              <a:ext uri="{FF2B5EF4-FFF2-40B4-BE49-F238E27FC236}">
                <a16:creationId xmlns:a16="http://schemas.microsoft.com/office/drawing/2014/main" id="{D593CAF0-1580-1EAC-AE19-D935BE2F9DF1}"/>
              </a:ext>
            </a:extLst>
          </p:cNvPr>
          <p:cNvGrpSpPr/>
          <p:nvPr/>
        </p:nvGrpSpPr>
        <p:grpSpPr>
          <a:xfrm rot="3730759">
            <a:off x="10560444" y="493578"/>
            <a:ext cx="949887" cy="1163493"/>
            <a:chOff x="7602444" y="4967675"/>
            <a:chExt cx="483620" cy="592374"/>
          </a:xfrm>
        </p:grpSpPr>
        <p:grpSp>
          <p:nvGrpSpPr>
            <p:cNvPr id="3" name="Google Shape;422;p15">
              <a:extLst>
                <a:ext uri="{FF2B5EF4-FFF2-40B4-BE49-F238E27FC236}">
                  <a16:creationId xmlns:a16="http://schemas.microsoft.com/office/drawing/2014/main" id="{3142B432-898B-D996-60A5-9269427615FE}"/>
                </a:ext>
              </a:extLst>
            </p:cNvPr>
            <p:cNvGrpSpPr/>
            <p:nvPr/>
          </p:nvGrpSpPr>
          <p:grpSpPr>
            <a:xfrm>
              <a:off x="7618661" y="4967675"/>
              <a:ext cx="467403" cy="507609"/>
              <a:chOff x="2251964" y="3590497"/>
              <a:chExt cx="467403" cy="507609"/>
            </a:xfrm>
          </p:grpSpPr>
          <p:sp>
            <p:nvSpPr>
              <p:cNvPr id="7" name="Google Shape;423;p15">
                <a:extLst>
                  <a:ext uri="{FF2B5EF4-FFF2-40B4-BE49-F238E27FC236}">
                    <a16:creationId xmlns:a16="http://schemas.microsoft.com/office/drawing/2014/main" id="{7B12ABB7-7F1B-2E90-B62D-0557DB330CAD}"/>
                  </a:ext>
                </a:extLst>
              </p:cNvPr>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 name="Google Shape;424;p15">
                <a:extLst>
                  <a:ext uri="{FF2B5EF4-FFF2-40B4-BE49-F238E27FC236}">
                    <a16:creationId xmlns:a16="http://schemas.microsoft.com/office/drawing/2014/main" id="{C4360E2B-5EE0-473F-942D-04E76C408474}"/>
                  </a:ext>
                </a:extLst>
              </p:cNvPr>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 name="Google Shape;425;p15">
                <a:extLst>
                  <a:ext uri="{FF2B5EF4-FFF2-40B4-BE49-F238E27FC236}">
                    <a16:creationId xmlns:a16="http://schemas.microsoft.com/office/drawing/2014/main" id="{04F3CAFA-868B-795C-C917-55F233D19344}"/>
                  </a:ext>
                </a:extLst>
              </p:cNvPr>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 name="Google Shape;426;p15">
              <a:extLst>
                <a:ext uri="{FF2B5EF4-FFF2-40B4-BE49-F238E27FC236}">
                  <a16:creationId xmlns:a16="http://schemas.microsoft.com/office/drawing/2014/main" id="{D0F56D7D-B1F2-31BB-B5E4-A0A66E612A4E}"/>
                </a:ext>
              </a:extLst>
            </p:cNvPr>
            <p:cNvGrpSpPr/>
            <p:nvPr/>
          </p:nvGrpSpPr>
          <p:grpSpPr>
            <a:xfrm>
              <a:off x="7602444" y="4993761"/>
              <a:ext cx="421973" cy="566288"/>
              <a:chOff x="2235747" y="3616583"/>
              <a:chExt cx="421973" cy="566288"/>
            </a:xfrm>
          </p:grpSpPr>
          <p:sp>
            <p:nvSpPr>
              <p:cNvPr id="5" name="Google Shape;427;p15">
                <a:extLst>
                  <a:ext uri="{FF2B5EF4-FFF2-40B4-BE49-F238E27FC236}">
                    <a16:creationId xmlns:a16="http://schemas.microsoft.com/office/drawing/2014/main" id="{74616A77-157E-1D03-72C6-A414083D44E7}"/>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 name="Google Shape;428;p15">
                <a:extLst>
                  <a:ext uri="{FF2B5EF4-FFF2-40B4-BE49-F238E27FC236}">
                    <a16:creationId xmlns:a16="http://schemas.microsoft.com/office/drawing/2014/main" id="{7344DACF-CB72-BD4A-D6D4-5D03020B9965}"/>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2a955ad1b0e_1_11"/>
          <p:cNvSpPr txBox="1">
            <a:spLocks noGrp="1"/>
          </p:cNvSpPr>
          <p:nvPr>
            <p:ph type="body" idx="1"/>
          </p:nvPr>
        </p:nvSpPr>
        <p:spPr>
          <a:xfrm>
            <a:off x="5834783" y="1895850"/>
            <a:ext cx="6010500" cy="30663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0"/>
              </a:spcAft>
              <a:buSzPts val="4800"/>
              <a:buNone/>
            </a:pPr>
            <a:endParaRPr sz="1200" dirty="0"/>
          </a:p>
          <a:p>
            <a:pPr marL="0" lvl="0" indent="0" algn="l" rtl="0">
              <a:lnSpc>
                <a:spcPct val="115000"/>
              </a:lnSpc>
              <a:spcBef>
                <a:spcPts val="1500"/>
              </a:spcBef>
              <a:spcAft>
                <a:spcPts val="1500"/>
              </a:spcAft>
              <a:buSzPts val="4800"/>
              <a:buNone/>
            </a:pPr>
            <a:r>
              <a:rPr lang="en-US" sz="4700" b="1" dirty="0"/>
              <a:t>Ekonomické dopady na komunity</a:t>
            </a:r>
            <a:endParaRPr sz="4700" dirty="0"/>
          </a:p>
        </p:txBody>
      </p:sp>
      <p:sp>
        <p:nvSpPr>
          <p:cNvPr id="574" name="Google Shape;574;g2a955ad1b0e_1_11"/>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04</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a955ad1b0e_1_17"/>
          <p:cNvSpPr txBox="1">
            <a:spLocks noGrp="1"/>
          </p:cNvSpPr>
          <p:nvPr>
            <p:ph type="body" idx="1"/>
          </p:nvPr>
        </p:nvSpPr>
        <p:spPr>
          <a:xfrm>
            <a:off x="2171699" y="1758400"/>
            <a:ext cx="8881125" cy="3366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500" b="1" dirty="0">
                <a:solidFill>
                  <a:srgbClr val="75A949"/>
                </a:solidFill>
              </a:rPr>
              <a:t>Zvýšení příjmů a potravinové bezpečnosti:</a:t>
            </a:r>
            <a:endParaRPr sz="2500" b="1" dirty="0">
              <a:solidFill>
                <a:srgbClr val="75A949"/>
              </a:solidFill>
            </a:endParaRPr>
          </a:p>
          <a:p>
            <a:pPr marL="0" lvl="0" indent="0" algn="l" rtl="0">
              <a:lnSpc>
                <a:spcPct val="115000"/>
              </a:lnSpc>
              <a:spcBef>
                <a:spcPts val="0"/>
              </a:spcBef>
              <a:spcAft>
                <a:spcPts val="0"/>
              </a:spcAft>
              <a:buSzPts val="2400"/>
              <a:buNone/>
            </a:pPr>
            <a:endParaRPr sz="1500" dirty="0"/>
          </a:p>
          <a:p>
            <a:pPr marL="457200" lvl="0" indent="-381000" algn="l" rtl="0">
              <a:lnSpc>
                <a:spcPct val="115000"/>
              </a:lnSpc>
              <a:spcBef>
                <a:spcPts val="0"/>
              </a:spcBef>
              <a:spcAft>
                <a:spcPts val="0"/>
              </a:spcAft>
              <a:buSzPts val="2400"/>
              <a:buChar char="●"/>
            </a:pPr>
            <a:r>
              <a:rPr lang="en-US" dirty="0"/>
              <a:t>Agroekologie může zvýšit produkci potravin a zlepšit jejich kvalitu, což povede ke zvýšení příjmů zemědělců.</a:t>
            </a:r>
            <a:endParaRPr dirty="0"/>
          </a:p>
          <a:p>
            <a:pPr marL="457200" lvl="0" indent="-381000" algn="l" rtl="0">
              <a:lnSpc>
                <a:spcPct val="115000"/>
              </a:lnSpc>
              <a:spcBef>
                <a:spcPts val="0"/>
              </a:spcBef>
              <a:spcAft>
                <a:spcPts val="0"/>
              </a:spcAft>
              <a:buSzPts val="2400"/>
              <a:buChar char="●"/>
            </a:pPr>
            <a:r>
              <a:rPr lang="en-US" dirty="0"/>
              <a:t>Diverzifikovaná rostlinná výroba a agrolesnické postupy mohou diverzifikovat zdroje příjmů a snížit závislost na monokulturách.</a:t>
            </a:r>
            <a:endParaRPr dirty="0"/>
          </a:p>
          <a:p>
            <a:pPr marL="457200" lvl="0" indent="-381000" algn="l" rtl="0">
              <a:lnSpc>
                <a:spcPct val="115000"/>
              </a:lnSpc>
              <a:spcBef>
                <a:spcPts val="0"/>
              </a:spcBef>
              <a:spcAft>
                <a:spcPts val="0"/>
              </a:spcAft>
              <a:buSzPts val="2400"/>
              <a:buChar char="●"/>
            </a:pPr>
            <a:r>
              <a:rPr lang="en-US" dirty="0"/>
              <a:t>Zvýšená produkce potravin může zvýšit potravinovou bezpečnost domácností, zejména v </a:t>
            </a:r>
            <a:r>
              <a:rPr lang="en-US" dirty="0" err="1"/>
              <a:t>marginalizovaných </a:t>
            </a:r>
            <a:r>
              <a:rPr lang="en-US" dirty="0"/>
              <a:t>komunitách.</a:t>
            </a:r>
            <a:endParaRPr dirty="0"/>
          </a:p>
          <a:p>
            <a:pPr marL="0" lvl="0" indent="0" algn="l" rtl="0">
              <a:lnSpc>
                <a:spcPct val="90000"/>
              </a:lnSpc>
              <a:spcBef>
                <a:spcPts val="0"/>
              </a:spcBef>
              <a:spcAft>
                <a:spcPts val="0"/>
              </a:spcAft>
              <a:buClr>
                <a:srgbClr val="000000"/>
              </a:buClr>
              <a:buSzPts val="2400"/>
              <a:buNone/>
            </a:pPr>
            <a:endParaRPr dirty="0"/>
          </a:p>
        </p:txBody>
      </p:sp>
      <p:sp>
        <p:nvSpPr>
          <p:cNvPr id="580" name="Google Shape;580;g2a955ad1b0e_1_17"/>
          <p:cNvSpPr txBox="1">
            <a:spLocks noGrp="1"/>
          </p:cNvSpPr>
          <p:nvPr>
            <p:ph type="body" idx="2"/>
          </p:nvPr>
        </p:nvSpPr>
        <p:spPr>
          <a:xfrm>
            <a:off x="798381" y="443960"/>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err="1">
                <a:solidFill>
                  <a:srgbClr val="75A949"/>
                </a:solidFill>
              </a:rPr>
              <a:t>Zlepš</a:t>
            </a:r>
            <a:r>
              <a:rPr lang="cs-CZ" b="1" dirty="0">
                <a:solidFill>
                  <a:srgbClr val="75A949"/>
                </a:solidFill>
              </a:rPr>
              <a:t>ování</a:t>
            </a:r>
            <a:r>
              <a:rPr lang="en-US" b="1" dirty="0">
                <a:solidFill>
                  <a:srgbClr val="75A949"/>
                </a:solidFill>
              </a:rPr>
              <a:t> </a:t>
            </a:r>
            <a:r>
              <a:rPr lang="en-US" b="1" dirty="0" err="1">
                <a:solidFill>
                  <a:srgbClr val="75A949"/>
                </a:solidFill>
              </a:rPr>
              <a:t>ekonomiky</a:t>
            </a:r>
            <a:r>
              <a:rPr lang="en-US" b="1" dirty="0">
                <a:solidFill>
                  <a:srgbClr val="75A949"/>
                </a:solidFill>
              </a:rPr>
              <a:t> </a:t>
            </a:r>
            <a:r>
              <a:rPr lang="en-US" b="1" dirty="0" err="1">
                <a:solidFill>
                  <a:srgbClr val="75A949"/>
                </a:solidFill>
              </a:rPr>
              <a:t>venkovských</a:t>
            </a:r>
            <a:r>
              <a:rPr lang="en-US" b="1" dirty="0">
                <a:solidFill>
                  <a:srgbClr val="75A949"/>
                </a:solidFill>
              </a:rPr>
              <a:t> </a:t>
            </a:r>
            <a:r>
              <a:rPr lang="en-US" b="1" dirty="0" err="1">
                <a:solidFill>
                  <a:srgbClr val="75A949"/>
                </a:solidFill>
              </a:rPr>
              <a:t>komunit</a:t>
            </a:r>
            <a:r>
              <a:rPr lang="en-US" b="1" dirty="0">
                <a:solidFill>
                  <a:srgbClr val="75A949"/>
                </a:solidFill>
              </a:rPr>
              <a:t> </a:t>
            </a:r>
            <a:endParaRPr b="1" dirty="0">
              <a:solidFill>
                <a:srgbClr val="75A949"/>
              </a:solidFill>
            </a:endParaRPr>
          </a:p>
        </p:txBody>
      </p:sp>
      <p:grpSp>
        <p:nvGrpSpPr>
          <p:cNvPr id="581" name="Google Shape;581;g2a955ad1b0e_1_17"/>
          <p:cNvGrpSpPr/>
          <p:nvPr/>
        </p:nvGrpSpPr>
        <p:grpSpPr>
          <a:xfrm rot="3730713">
            <a:off x="10918892" y="554005"/>
            <a:ext cx="949899" cy="1163507"/>
            <a:chOff x="7602444" y="4967675"/>
            <a:chExt cx="483620" cy="592374"/>
          </a:xfrm>
        </p:grpSpPr>
        <p:grpSp>
          <p:nvGrpSpPr>
            <p:cNvPr id="582" name="Google Shape;582;g2a955ad1b0e_1_17"/>
            <p:cNvGrpSpPr/>
            <p:nvPr/>
          </p:nvGrpSpPr>
          <p:grpSpPr>
            <a:xfrm>
              <a:off x="7618661" y="4967675"/>
              <a:ext cx="467403" cy="507609"/>
              <a:chOff x="2251964" y="3590497"/>
              <a:chExt cx="467403" cy="507609"/>
            </a:xfrm>
          </p:grpSpPr>
          <p:sp>
            <p:nvSpPr>
              <p:cNvPr id="583" name="Google Shape;583;g2a955ad1b0e_1_1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4" name="Google Shape;584;g2a955ad1b0e_1_1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5" name="Google Shape;585;g2a955ad1b0e_1_1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86" name="Google Shape;586;g2a955ad1b0e_1_17"/>
            <p:cNvGrpSpPr/>
            <p:nvPr/>
          </p:nvGrpSpPr>
          <p:grpSpPr>
            <a:xfrm>
              <a:off x="7602444" y="4993761"/>
              <a:ext cx="421973" cy="566288"/>
              <a:chOff x="2235747" y="3616583"/>
              <a:chExt cx="421973" cy="566288"/>
            </a:xfrm>
          </p:grpSpPr>
          <p:sp>
            <p:nvSpPr>
              <p:cNvPr id="587" name="Google Shape;587;g2a955ad1b0e_1_1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8" name="Google Shape;588;g2a955ad1b0e_1_1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89" name="Google Shape;589;g2a955ad1b0e_1_17"/>
          <p:cNvSpPr txBox="1"/>
          <p:nvPr/>
        </p:nvSpPr>
        <p:spPr>
          <a:xfrm>
            <a:off x="900500"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sp>
        <p:nvSpPr>
          <p:cNvPr id="590" name="Google Shape;590;g2a955ad1b0e_1_17"/>
          <p:cNvSpPr txBox="1"/>
          <p:nvPr/>
        </p:nvSpPr>
        <p:spPr>
          <a:xfrm>
            <a:off x="4314525"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grpSp>
        <p:nvGrpSpPr>
          <p:cNvPr id="8" name="Graphic 3">
            <a:extLst>
              <a:ext uri="{FF2B5EF4-FFF2-40B4-BE49-F238E27FC236}">
                <a16:creationId xmlns:a16="http://schemas.microsoft.com/office/drawing/2014/main" id="{85577801-73D0-F2D8-AC09-C0F625E7551D}"/>
              </a:ext>
            </a:extLst>
          </p:cNvPr>
          <p:cNvGrpSpPr/>
          <p:nvPr/>
        </p:nvGrpSpPr>
        <p:grpSpPr>
          <a:xfrm>
            <a:off x="900500" y="1648707"/>
            <a:ext cx="1091621" cy="1089230"/>
            <a:chOff x="10410452" y="410457"/>
            <a:chExt cx="1091621" cy="1089230"/>
          </a:xfrm>
        </p:grpSpPr>
        <p:sp>
          <p:nvSpPr>
            <p:cNvPr id="9" name="Freeform 1356">
              <a:extLst>
                <a:ext uri="{FF2B5EF4-FFF2-40B4-BE49-F238E27FC236}">
                  <a16:creationId xmlns:a16="http://schemas.microsoft.com/office/drawing/2014/main" id="{835B424B-88A5-1B44-56E4-EB5012A99EA7}"/>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8DC641"/>
            </a:solidFill>
            <a:ln w="27426" cap="flat">
              <a:noFill/>
              <a:prstDash val="solid"/>
              <a:miter/>
            </a:ln>
          </p:spPr>
          <p:txBody>
            <a:bodyPr rtlCol="0" anchor="ctr"/>
            <a:lstStyle/>
            <a:p>
              <a:endParaRPr lang="en-US"/>
            </a:p>
          </p:txBody>
        </p:sp>
        <p:sp>
          <p:nvSpPr>
            <p:cNvPr id="10" name="Freeform 1357">
              <a:extLst>
                <a:ext uri="{FF2B5EF4-FFF2-40B4-BE49-F238E27FC236}">
                  <a16:creationId xmlns:a16="http://schemas.microsoft.com/office/drawing/2014/main" id="{8C34741F-49F3-5AFA-F639-38E91E539B86}"/>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2e8e45bbabd_3_7"/>
          <p:cNvSpPr txBox="1">
            <a:spLocks noGrp="1"/>
          </p:cNvSpPr>
          <p:nvPr>
            <p:ph type="body" idx="2"/>
          </p:nvPr>
        </p:nvSpPr>
        <p:spPr>
          <a:xfrm>
            <a:off x="798381" y="443960"/>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a:solidFill>
                  <a:srgbClr val="75A949"/>
                </a:solidFill>
              </a:rPr>
              <a:t>Zlepšení ekonomiky venkovských komunit </a:t>
            </a:r>
            <a:endParaRPr b="1">
              <a:solidFill>
                <a:srgbClr val="75A949"/>
              </a:solidFill>
            </a:endParaRPr>
          </a:p>
        </p:txBody>
      </p:sp>
      <p:grpSp>
        <p:nvGrpSpPr>
          <p:cNvPr id="596" name="Google Shape;596;g2e8e45bbabd_3_7"/>
          <p:cNvGrpSpPr/>
          <p:nvPr/>
        </p:nvGrpSpPr>
        <p:grpSpPr>
          <a:xfrm rot="3730713">
            <a:off x="10918888" y="553998"/>
            <a:ext cx="949899" cy="1163507"/>
            <a:chOff x="7602444" y="4967675"/>
            <a:chExt cx="483620" cy="592374"/>
          </a:xfrm>
        </p:grpSpPr>
        <p:grpSp>
          <p:nvGrpSpPr>
            <p:cNvPr id="597" name="Google Shape;597;g2e8e45bbabd_3_7"/>
            <p:cNvGrpSpPr/>
            <p:nvPr/>
          </p:nvGrpSpPr>
          <p:grpSpPr>
            <a:xfrm>
              <a:off x="7618661" y="4967675"/>
              <a:ext cx="467403" cy="507609"/>
              <a:chOff x="2251964" y="3590497"/>
              <a:chExt cx="467403" cy="507609"/>
            </a:xfrm>
          </p:grpSpPr>
          <p:sp>
            <p:nvSpPr>
              <p:cNvPr id="598" name="Google Shape;598;g2e8e45bbabd_3_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9" name="Google Shape;599;g2e8e45bbabd_3_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0" name="Google Shape;600;g2e8e45bbabd_3_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01" name="Google Shape;601;g2e8e45bbabd_3_7"/>
            <p:cNvGrpSpPr/>
            <p:nvPr/>
          </p:nvGrpSpPr>
          <p:grpSpPr>
            <a:xfrm>
              <a:off x="7602444" y="4993761"/>
              <a:ext cx="421973" cy="566288"/>
              <a:chOff x="2235747" y="3616583"/>
              <a:chExt cx="421973" cy="566288"/>
            </a:xfrm>
          </p:grpSpPr>
          <p:sp>
            <p:nvSpPr>
              <p:cNvPr id="602" name="Google Shape;602;g2e8e45bbabd_3_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3" name="Google Shape;603;g2e8e45bbabd_3_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04" name="Google Shape;604;g2e8e45bbabd_3_7"/>
          <p:cNvSpPr txBox="1"/>
          <p:nvPr/>
        </p:nvSpPr>
        <p:spPr>
          <a:xfrm>
            <a:off x="900500"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sp>
        <p:nvSpPr>
          <p:cNvPr id="605" name="Google Shape;605;g2e8e45bbabd_3_7"/>
          <p:cNvSpPr txBox="1"/>
          <p:nvPr/>
        </p:nvSpPr>
        <p:spPr>
          <a:xfrm>
            <a:off x="4314525"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sp>
        <p:nvSpPr>
          <p:cNvPr id="606" name="Google Shape;606;g2e8e45bbabd_3_7"/>
          <p:cNvSpPr txBox="1"/>
          <p:nvPr/>
        </p:nvSpPr>
        <p:spPr>
          <a:xfrm>
            <a:off x="2266949" y="1758400"/>
            <a:ext cx="9126425" cy="363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500" b="1" i="0" u="none" strike="noStrike" cap="none" dirty="0">
                <a:solidFill>
                  <a:srgbClr val="75A949"/>
                </a:solidFill>
                <a:latin typeface="Calibri"/>
                <a:ea typeface="Calibri"/>
                <a:cs typeface="Calibri"/>
                <a:sym typeface="Calibri"/>
              </a:rPr>
              <a:t>Snížení nákladů a zvýšení ziskovosti:</a:t>
            </a:r>
            <a:endParaRPr sz="2500" b="1" i="0" u="none" strike="noStrike" cap="none" dirty="0">
              <a:solidFill>
                <a:srgbClr val="75A949"/>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457200" marR="0" lvl="0" indent="-381000" algn="l" rtl="0">
              <a:lnSpc>
                <a:spcPct val="115000"/>
              </a:lnSpc>
              <a:spcBef>
                <a:spcPts val="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Agroekologie podporuje přirozenou ochranu proti škůdcům a chorobám, což snižuje potřebu nákladných externích vstupů.</a:t>
            </a:r>
            <a:endParaRPr sz="2400" i="0" u="none" strike="noStrike" cap="none" dirty="0">
              <a:solidFill>
                <a:srgbClr val="000000"/>
              </a:solidFill>
              <a:latin typeface="Calibri"/>
              <a:ea typeface="Calibri"/>
              <a:cs typeface="Calibri"/>
              <a:sym typeface="Calibri"/>
            </a:endParaRPr>
          </a:p>
          <a:p>
            <a:pPr marL="457200" marR="0" lvl="0" indent="-381000" algn="l" rtl="0">
              <a:lnSpc>
                <a:spcPct val="115000"/>
              </a:lnSpc>
              <a:spcBef>
                <a:spcPts val="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Techniky integrované ochrany proti škůdcům (IPM) mohou </a:t>
            </a:r>
            <a:r>
              <a:rPr lang="en-US" sz="2400" i="0" u="none" strike="noStrike" cap="none" dirty="0" err="1">
                <a:solidFill>
                  <a:srgbClr val="000000"/>
                </a:solidFill>
                <a:latin typeface="Calibri"/>
                <a:ea typeface="Calibri"/>
                <a:cs typeface="Calibri"/>
                <a:sym typeface="Calibri"/>
              </a:rPr>
              <a:t>minimalizovat </a:t>
            </a:r>
            <a:r>
              <a:rPr lang="en-US" sz="2400" i="0" u="none" strike="noStrike" cap="none" dirty="0">
                <a:solidFill>
                  <a:srgbClr val="000000"/>
                </a:solidFill>
                <a:latin typeface="Calibri"/>
                <a:ea typeface="Calibri"/>
                <a:cs typeface="Calibri"/>
                <a:sym typeface="Calibri"/>
              </a:rPr>
              <a:t>škody způsobené škůdci a </a:t>
            </a:r>
            <a:r>
              <a:rPr lang="en-US" sz="2400" i="0" u="none" strike="noStrike" cap="none" dirty="0" err="1">
                <a:solidFill>
                  <a:srgbClr val="000000"/>
                </a:solidFill>
                <a:latin typeface="Calibri"/>
                <a:ea typeface="Calibri"/>
                <a:cs typeface="Calibri"/>
                <a:sym typeface="Calibri"/>
              </a:rPr>
              <a:t>maximalizovat </a:t>
            </a:r>
            <a:r>
              <a:rPr lang="en-US" sz="2400" i="0" u="none" strike="noStrike" cap="none" dirty="0">
                <a:solidFill>
                  <a:srgbClr val="000000"/>
                </a:solidFill>
                <a:latin typeface="Calibri"/>
                <a:ea typeface="Calibri"/>
                <a:cs typeface="Calibri"/>
                <a:sym typeface="Calibri"/>
              </a:rPr>
              <a:t>výnosy plodin.</a:t>
            </a:r>
            <a:endParaRPr sz="2400" i="0" u="none" strike="noStrike" cap="none" dirty="0">
              <a:solidFill>
                <a:srgbClr val="000000"/>
              </a:solidFill>
              <a:latin typeface="Calibri"/>
              <a:ea typeface="Calibri"/>
              <a:cs typeface="Calibri"/>
              <a:sym typeface="Calibri"/>
            </a:endParaRPr>
          </a:p>
          <a:p>
            <a:pPr marL="457200" marR="0" lvl="0" indent="-381000" algn="l" rtl="0">
              <a:lnSpc>
                <a:spcPct val="115000"/>
              </a:lnSpc>
              <a:spcBef>
                <a:spcPts val="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Snížení závislosti na chemických </a:t>
            </a:r>
            <a:r>
              <a:rPr lang="en-US" sz="2400" i="0" u="none" strike="noStrike" cap="none" dirty="0" err="1">
                <a:solidFill>
                  <a:srgbClr val="000000"/>
                </a:solidFill>
                <a:latin typeface="Calibri"/>
                <a:ea typeface="Calibri"/>
                <a:cs typeface="Calibri"/>
                <a:sym typeface="Calibri"/>
              </a:rPr>
              <a:t>hnojivech </a:t>
            </a:r>
            <a:r>
              <a:rPr lang="en-US" sz="2400" i="0" u="none" strike="noStrike" cap="none" dirty="0">
                <a:solidFill>
                  <a:srgbClr val="000000"/>
                </a:solidFill>
                <a:latin typeface="Calibri"/>
                <a:ea typeface="Calibri"/>
                <a:cs typeface="Calibri"/>
                <a:sym typeface="Calibri"/>
              </a:rPr>
              <a:t>a pesticidech může zemědělcům ušetřit peníze a chránit životní prostředí.</a:t>
            </a:r>
            <a:endParaRPr sz="240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2400" i="0" u="none" strike="noStrike" cap="none" dirty="0">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14EED2B1-C65A-06E7-C555-034D4FAEFD81}"/>
              </a:ext>
            </a:extLst>
          </p:cNvPr>
          <p:cNvGrpSpPr/>
          <p:nvPr/>
        </p:nvGrpSpPr>
        <p:grpSpPr>
          <a:xfrm>
            <a:off x="897384" y="1562725"/>
            <a:ext cx="1094363" cy="943510"/>
            <a:chOff x="4417506" y="446113"/>
            <a:chExt cx="1094363" cy="943510"/>
          </a:xfrm>
        </p:grpSpPr>
        <p:sp>
          <p:nvSpPr>
            <p:cNvPr id="3" name="Freeform 1341">
              <a:extLst>
                <a:ext uri="{FF2B5EF4-FFF2-40B4-BE49-F238E27FC236}">
                  <a16:creationId xmlns:a16="http://schemas.microsoft.com/office/drawing/2014/main" id="{45622314-CD67-867E-9304-58EA9B611E21}"/>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endParaRPr lang="en-US"/>
            </a:p>
          </p:txBody>
        </p:sp>
        <p:grpSp>
          <p:nvGrpSpPr>
            <p:cNvPr id="4" name="Graphic 3">
              <a:extLst>
                <a:ext uri="{FF2B5EF4-FFF2-40B4-BE49-F238E27FC236}">
                  <a16:creationId xmlns:a16="http://schemas.microsoft.com/office/drawing/2014/main" id="{B5663805-F34A-D076-5F93-C25C14B55FD3}"/>
                </a:ext>
              </a:extLst>
            </p:cNvPr>
            <p:cNvGrpSpPr/>
            <p:nvPr/>
          </p:nvGrpSpPr>
          <p:grpSpPr>
            <a:xfrm>
              <a:off x="4417506" y="446113"/>
              <a:ext cx="1023051" cy="943510"/>
              <a:chOff x="4417506" y="446113"/>
              <a:chExt cx="1023051" cy="943510"/>
            </a:xfrm>
            <a:solidFill>
              <a:srgbClr val="000000"/>
            </a:solidFill>
          </p:grpSpPr>
          <p:sp>
            <p:nvSpPr>
              <p:cNvPr id="6" name="Freeform 1344">
                <a:extLst>
                  <a:ext uri="{FF2B5EF4-FFF2-40B4-BE49-F238E27FC236}">
                    <a16:creationId xmlns:a16="http://schemas.microsoft.com/office/drawing/2014/main" id="{27B5EBF8-FFE3-2D1F-976A-A1412B624AB3}"/>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endParaRPr lang="en-US"/>
              </a:p>
            </p:txBody>
          </p:sp>
          <p:sp>
            <p:nvSpPr>
              <p:cNvPr id="7" name="Freeform 1345">
                <a:extLst>
                  <a:ext uri="{FF2B5EF4-FFF2-40B4-BE49-F238E27FC236}">
                    <a16:creationId xmlns:a16="http://schemas.microsoft.com/office/drawing/2014/main" id="{8FA3B252-2F35-8A2E-3961-02572EB1F5E1}"/>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endParaRPr lang="en-US"/>
              </a:p>
            </p:txBody>
          </p:sp>
        </p:grpSp>
        <p:sp>
          <p:nvSpPr>
            <p:cNvPr id="5" name="Freeform 1343">
              <a:extLst>
                <a:ext uri="{FF2B5EF4-FFF2-40B4-BE49-F238E27FC236}">
                  <a16:creationId xmlns:a16="http://schemas.microsoft.com/office/drawing/2014/main" id="{D995640F-DBE2-EFF6-20D4-14B32F1D920A}"/>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8DC641"/>
            </a:solidFill>
            <a:ln w="27426" cap="flat">
              <a:noFill/>
              <a:prstDash val="solid"/>
              <a:miter/>
            </a:ln>
          </p:spPr>
          <p:txBody>
            <a:bodyPr rtlCol="0" anchor="ct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a955ad1b0e_1_44"/>
          <p:cNvSpPr txBox="1">
            <a:spLocks noGrp="1"/>
          </p:cNvSpPr>
          <p:nvPr>
            <p:ph type="body" idx="1"/>
          </p:nvPr>
        </p:nvSpPr>
        <p:spPr>
          <a:xfrm>
            <a:off x="625883" y="1548669"/>
            <a:ext cx="6367054" cy="4305450"/>
          </a:xfrm>
          <a:prstGeom prst="rect">
            <a:avLst/>
          </a:prstGeom>
          <a:noFill/>
          <a:ln>
            <a:noFill/>
          </a:ln>
        </p:spPr>
        <p:txBody>
          <a:bodyPr spcFirstLastPara="1" wrap="square" lIns="91425" tIns="45700" rIns="91425" bIns="45700" anchor="t" anchorCtr="0">
            <a:noAutofit/>
          </a:bodyPr>
          <a:lstStyle/>
          <a:p>
            <a:pPr marL="457200" lvl="0" indent="-349250" algn="l" rtl="0">
              <a:lnSpc>
                <a:spcPct val="115000"/>
              </a:lnSpc>
              <a:spcBef>
                <a:spcPts val="0"/>
              </a:spcBef>
              <a:spcAft>
                <a:spcPts val="0"/>
              </a:spcAft>
              <a:buSzPts val="1900"/>
              <a:buChar char="●"/>
            </a:pPr>
            <a:r>
              <a:rPr lang="en-US" dirty="0"/>
              <a:t>Agroekologie může produkovat vysoce kvalitní, ekologické a místně přizpůsobené produkty, což zvyšuje tržní hodnotu.</a:t>
            </a:r>
            <a:endParaRPr dirty="0"/>
          </a:p>
          <a:p>
            <a:pPr marL="457200" lvl="0" indent="-349250" algn="l" rtl="0">
              <a:lnSpc>
                <a:spcPct val="115000"/>
              </a:lnSpc>
              <a:spcBef>
                <a:spcPts val="0"/>
              </a:spcBef>
              <a:spcAft>
                <a:spcPts val="0"/>
              </a:spcAft>
              <a:buSzPts val="1900"/>
              <a:buChar char="●"/>
            </a:pPr>
            <a:r>
              <a:rPr lang="en-US" dirty="0"/>
              <a:t>Programy komunitou podporovaného zemědělství (CSA) mohou propojit zemědělce přímo se spotřebiteli, obejít zprostředkovatele a zajistit spravedlivé ceny.</a:t>
            </a:r>
            <a:endParaRPr dirty="0"/>
          </a:p>
          <a:p>
            <a:pPr marL="457200" lvl="0" indent="-349250" algn="l" rtl="0">
              <a:lnSpc>
                <a:spcPct val="115000"/>
              </a:lnSpc>
              <a:spcBef>
                <a:spcPts val="0"/>
              </a:spcBef>
              <a:spcAft>
                <a:spcPts val="0"/>
              </a:spcAft>
              <a:buSzPts val="1900"/>
              <a:buChar char="●"/>
            </a:pPr>
            <a:r>
              <a:rPr lang="en-US" dirty="0"/>
              <a:t>Agroekologie může podpořit spravedlivé obchodní postupy a zajistit spravedlivé rozdělení zisku v rámci hodnotového </a:t>
            </a:r>
            <a:r>
              <a:rPr lang="en-US" dirty="0">
                <a:highlight>
                  <a:srgbClr val="9FDADF"/>
                </a:highlight>
              </a:rPr>
              <a:t>řetězce.</a:t>
            </a:r>
            <a:endParaRPr dirty="0">
              <a:highlight>
                <a:srgbClr val="9FDADF"/>
              </a:highlight>
            </a:endParaRPr>
          </a:p>
          <a:p>
            <a:pPr marL="0" lvl="0" indent="0" algn="l" rtl="0">
              <a:lnSpc>
                <a:spcPct val="115000"/>
              </a:lnSpc>
              <a:spcBef>
                <a:spcPts val="0"/>
              </a:spcBef>
              <a:spcAft>
                <a:spcPts val="0"/>
              </a:spcAft>
              <a:buSzPts val="2400"/>
              <a:buNone/>
            </a:pPr>
            <a:endParaRPr dirty="0"/>
          </a:p>
          <a:p>
            <a:pPr marL="228600" lvl="0" indent="-228600" algn="l" rtl="0">
              <a:lnSpc>
                <a:spcPct val="90000"/>
              </a:lnSpc>
              <a:spcBef>
                <a:spcPts val="0"/>
              </a:spcBef>
              <a:spcAft>
                <a:spcPts val="0"/>
              </a:spcAft>
              <a:buClr>
                <a:srgbClr val="000000"/>
              </a:buClr>
              <a:buSzPts val="2400"/>
              <a:buNone/>
            </a:pPr>
            <a:endParaRPr dirty="0"/>
          </a:p>
          <a:p>
            <a:pPr marL="228600" lvl="0" indent="-228600" algn="l" rtl="0">
              <a:lnSpc>
                <a:spcPct val="90000"/>
              </a:lnSpc>
              <a:spcBef>
                <a:spcPts val="1000"/>
              </a:spcBef>
              <a:spcAft>
                <a:spcPts val="0"/>
              </a:spcAft>
              <a:buClr>
                <a:srgbClr val="000000"/>
              </a:buClr>
              <a:buSzPts val="2400"/>
              <a:buNone/>
            </a:pPr>
            <a:endParaRPr dirty="0"/>
          </a:p>
        </p:txBody>
      </p:sp>
      <p:pic>
        <p:nvPicPr>
          <p:cNvPr id="612" name="Google Shape;612;g2a955ad1b0e_1_44"/>
          <p:cNvPicPr preferRelativeResize="0">
            <a:picLocks noGrp="1"/>
          </p:cNvPicPr>
          <p:nvPr>
            <p:ph type="pic" idx="3"/>
          </p:nvPr>
        </p:nvPicPr>
        <p:blipFill rotWithShape="1">
          <a:blip r:embed="rId3">
            <a:alphaModFix/>
          </a:blip>
          <a:srcRect l="3830" r="3831"/>
          <a:stretch/>
        </p:blipFill>
        <p:spPr>
          <a:xfrm>
            <a:off x="7061200" y="1420553"/>
            <a:ext cx="5130799" cy="3913188"/>
          </a:xfrm>
          <a:prstGeom prst="rect">
            <a:avLst/>
          </a:prstGeom>
          <a:solidFill>
            <a:srgbClr val="D8D8D8"/>
          </a:solidFill>
          <a:ln>
            <a:noFill/>
          </a:ln>
        </p:spPr>
      </p:pic>
      <p:grpSp>
        <p:nvGrpSpPr>
          <p:cNvPr id="2" name="Graphic 3">
            <a:extLst>
              <a:ext uri="{FF2B5EF4-FFF2-40B4-BE49-F238E27FC236}">
                <a16:creationId xmlns:a16="http://schemas.microsoft.com/office/drawing/2014/main" id="{0F265A2A-F0C5-DBC3-16B4-1010D485645F}"/>
              </a:ext>
            </a:extLst>
          </p:cNvPr>
          <p:cNvGrpSpPr/>
          <p:nvPr/>
        </p:nvGrpSpPr>
        <p:grpSpPr>
          <a:xfrm>
            <a:off x="517448" y="296260"/>
            <a:ext cx="1028777" cy="1056365"/>
            <a:chOff x="986212" y="4755836"/>
            <a:chExt cx="715862" cy="735059"/>
          </a:xfrm>
        </p:grpSpPr>
        <p:sp>
          <p:nvSpPr>
            <p:cNvPr id="3" name="Freeform 4">
              <a:extLst>
                <a:ext uri="{FF2B5EF4-FFF2-40B4-BE49-F238E27FC236}">
                  <a16:creationId xmlns:a16="http://schemas.microsoft.com/office/drawing/2014/main" id="{80D3E122-FDF6-425D-0F3F-E27FA1F34C79}"/>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8DC641"/>
            </a:solidFill>
            <a:ln w="27426" cap="flat">
              <a:noFill/>
              <a:prstDash val="solid"/>
              <a:miter/>
            </a:ln>
          </p:spPr>
          <p:txBody>
            <a:bodyPr rtlCol="0" anchor="ctr"/>
            <a:lstStyle/>
            <a:p>
              <a:endParaRPr lang="en-US"/>
            </a:p>
          </p:txBody>
        </p:sp>
        <p:sp>
          <p:nvSpPr>
            <p:cNvPr id="4" name="Freeform 5">
              <a:extLst>
                <a:ext uri="{FF2B5EF4-FFF2-40B4-BE49-F238E27FC236}">
                  <a16:creationId xmlns:a16="http://schemas.microsoft.com/office/drawing/2014/main" id="{C5B7634E-86BD-31AD-CD25-5FEF3EFCF59A}"/>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37D8DF6D-5B7F-CF17-7F93-037270DF0BBF}"/>
              </a:ext>
            </a:extLst>
          </p:cNvPr>
          <p:cNvSpPr txBox="1"/>
          <p:nvPr/>
        </p:nvSpPr>
        <p:spPr>
          <a:xfrm>
            <a:off x="1682750" y="437147"/>
            <a:ext cx="5310187" cy="112300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Pts val="2400"/>
              <a:buFont typeface="Arial"/>
              <a:buNone/>
              <a:tabLst/>
              <a:defRPr/>
            </a:pPr>
            <a:r>
              <a:rPr kumimoji="0" lang="en-US" sz="3000" b="1" i="0" u="none" strike="noStrike" kern="0" cap="none" spc="0" normalizeH="0" baseline="0" noProof="0" dirty="0">
                <a:ln>
                  <a:noFill/>
                </a:ln>
                <a:solidFill>
                  <a:srgbClr val="75A949"/>
                </a:solidFill>
                <a:effectLst/>
                <a:uLnTx/>
                <a:uFillTx/>
                <a:latin typeface="Calibri"/>
                <a:ea typeface="Calibri"/>
                <a:cs typeface="Calibri"/>
                <a:sym typeface="Calibri"/>
              </a:rPr>
              <a:t>Zlepšený přístup na trh a zlepšení hodnotového řetězce: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5"/>
          <p:cNvSpPr txBox="1">
            <a:spLocks noGrp="1"/>
          </p:cNvSpPr>
          <p:nvPr>
            <p:ph type="body" idx="1"/>
          </p:nvPr>
        </p:nvSpPr>
        <p:spPr>
          <a:xfrm>
            <a:off x="492693" y="1601106"/>
            <a:ext cx="11423400" cy="3849900"/>
          </a:xfrm>
          <a:prstGeom prst="rect">
            <a:avLst/>
          </a:prstGeom>
          <a:noFill/>
          <a:ln>
            <a:noFill/>
          </a:ln>
        </p:spPr>
        <p:txBody>
          <a:bodyPr spcFirstLastPara="1" wrap="square" lIns="91425" tIns="45700" rIns="91425" bIns="45700" anchor="t" anchorCtr="0">
            <a:noAutofit/>
          </a:bodyPr>
          <a:lstStyle/>
          <a:p>
            <a:pPr marL="457200" lvl="0" indent="-368300" algn="l" rtl="0">
              <a:lnSpc>
                <a:spcPct val="125000"/>
              </a:lnSpc>
              <a:spcBef>
                <a:spcPts val="0"/>
              </a:spcBef>
              <a:spcAft>
                <a:spcPts val="0"/>
              </a:spcAft>
              <a:buClr>
                <a:srgbClr val="010101"/>
              </a:buClr>
              <a:buSzPts val="2200"/>
              <a:buFont typeface="Calibri"/>
              <a:buAutoNum type="arabicPeriod"/>
            </a:pPr>
            <a:r>
              <a:rPr lang="en-US" sz="2100" dirty="0"/>
              <a:t>Budete schopni </a:t>
            </a:r>
            <a:r>
              <a:rPr lang="en-US" sz="2100" b="1" dirty="0"/>
              <a:t>diskutovat o tom, </a:t>
            </a:r>
            <a:r>
              <a:rPr lang="en-US" sz="2100" dirty="0"/>
              <a:t>jak principy agroekologie a potravinové suverenity podporují environmentální, ekonomickou a sociální udržitelnost v komunitách.</a:t>
            </a:r>
            <a:endParaRPr sz="2100" dirty="0"/>
          </a:p>
          <a:p>
            <a:pPr marL="457200" lvl="0" indent="-368300" algn="l" rtl="0">
              <a:lnSpc>
                <a:spcPct val="125000"/>
              </a:lnSpc>
              <a:spcBef>
                <a:spcPts val="800"/>
              </a:spcBef>
              <a:spcAft>
                <a:spcPts val="0"/>
              </a:spcAft>
              <a:buSzPts val="2200"/>
              <a:buFont typeface="Calibri"/>
              <a:buAutoNum type="arabicPeriod"/>
            </a:pPr>
            <a:r>
              <a:rPr lang="en-US" sz="2100" dirty="0"/>
              <a:t>Budete schopni </a:t>
            </a:r>
            <a:r>
              <a:rPr lang="en-US" sz="2100" b="1" dirty="0"/>
              <a:t>interpretovat </a:t>
            </a:r>
            <a:r>
              <a:rPr lang="en-US" sz="2100" dirty="0"/>
              <a:t>význam a hodnotu komunitou podporovaného zemědělství (CSA) jako modelu pro dosažení potravinové nezávislosti a jeho dopad na soudržnost a blahobyt komunity.</a:t>
            </a:r>
            <a:endParaRPr sz="2100" dirty="0"/>
          </a:p>
          <a:p>
            <a:pPr marL="457200" lvl="0" indent="-368300" algn="l" rtl="0">
              <a:lnSpc>
                <a:spcPct val="125000"/>
              </a:lnSpc>
              <a:spcBef>
                <a:spcPts val="800"/>
              </a:spcBef>
              <a:spcAft>
                <a:spcPts val="0"/>
              </a:spcAft>
              <a:buSzPts val="2200"/>
              <a:buFont typeface="Calibri"/>
              <a:buAutoNum type="arabicPeriod"/>
            </a:pPr>
            <a:r>
              <a:rPr lang="en-US" sz="2100" dirty="0"/>
              <a:t>Budete schopni </a:t>
            </a:r>
            <a:r>
              <a:rPr lang="en-US" sz="2100" b="1" dirty="0"/>
              <a:t>porovnat </a:t>
            </a:r>
            <a:r>
              <a:rPr lang="en-US" sz="2100" dirty="0"/>
              <a:t>ekonomické, sociální a environmentální dopady agroekologie s konvenčním zemědělstvím a identifikovat výhody a problémy při zavádění agroekologických postupů v komunitách.</a:t>
            </a:r>
            <a:endParaRPr sz="2100" dirty="0"/>
          </a:p>
          <a:p>
            <a:pPr marL="457200" lvl="0" indent="-368300" algn="l" rtl="0">
              <a:lnSpc>
                <a:spcPct val="125000"/>
              </a:lnSpc>
              <a:spcBef>
                <a:spcPts val="800"/>
              </a:spcBef>
              <a:spcAft>
                <a:spcPts val="800"/>
              </a:spcAft>
              <a:buSzPts val="2200"/>
              <a:buFont typeface="Calibri"/>
              <a:buAutoNum type="arabicPeriod"/>
            </a:pPr>
            <a:r>
              <a:rPr lang="en-US" sz="2100" dirty="0"/>
              <a:t>Budete schopni </a:t>
            </a:r>
            <a:r>
              <a:rPr lang="en-US" sz="2100" b="1" dirty="0"/>
              <a:t>ukázat, </a:t>
            </a:r>
            <a:r>
              <a:rPr lang="en-US" sz="2100" dirty="0"/>
              <a:t>jak aplikovat koncepty agroekologie a potravinové suverenity při vytváření komunitních akčních plánů, které podporují udržitelné zemědělské postupy.</a:t>
            </a:r>
            <a:endParaRPr sz="2100" dirty="0"/>
          </a:p>
        </p:txBody>
      </p:sp>
      <p:sp>
        <p:nvSpPr>
          <p:cNvPr id="238" name="Google Shape;238;p5"/>
          <p:cNvSpPr txBox="1">
            <a:spLocks noGrp="1"/>
          </p:cNvSpPr>
          <p:nvPr>
            <p:ph type="body" idx="2"/>
          </p:nvPr>
        </p:nvSpPr>
        <p:spPr>
          <a:xfrm>
            <a:off x="731531" y="656528"/>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Výsledky učení </a:t>
            </a:r>
            <a:endParaRPr b="1" dirty="0"/>
          </a:p>
          <a:p>
            <a:pPr marL="0" lvl="0" indent="0" algn="l" rtl="0">
              <a:lnSpc>
                <a:spcPct val="90000"/>
              </a:lnSpc>
              <a:spcBef>
                <a:spcPts val="1000"/>
              </a:spcBef>
              <a:spcAft>
                <a:spcPts val="0"/>
              </a:spcAft>
              <a:buClr>
                <a:srgbClr val="8DC641"/>
              </a:buClr>
              <a:buSzPts val="3600"/>
              <a:buNone/>
            </a:pPr>
            <a:endParaRPr b="1" dirty="0"/>
          </a:p>
        </p:txBody>
      </p:sp>
      <p:grpSp>
        <p:nvGrpSpPr>
          <p:cNvPr id="239" name="Google Shape;239;p5"/>
          <p:cNvGrpSpPr/>
          <p:nvPr/>
        </p:nvGrpSpPr>
        <p:grpSpPr>
          <a:xfrm rot="3730759">
            <a:off x="10590024" y="380632"/>
            <a:ext cx="949887" cy="1163493"/>
            <a:chOff x="7602444" y="4967675"/>
            <a:chExt cx="483620" cy="592374"/>
          </a:xfrm>
        </p:grpSpPr>
        <p:grpSp>
          <p:nvGrpSpPr>
            <p:cNvPr id="240" name="Google Shape;240;p5"/>
            <p:cNvGrpSpPr/>
            <p:nvPr/>
          </p:nvGrpSpPr>
          <p:grpSpPr>
            <a:xfrm>
              <a:off x="7618661" y="4967675"/>
              <a:ext cx="467403" cy="507609"/>
              <a:chOff x="2251964" y="3590497"/>
              <a:chExt cx="467403" cy="507609"/>
            </a:xfrm>
          </p:grpSpPr>
          <p:sp>
            <p:nvSpPr>
              <p:cNvPr id="241" name="Google Shape;241;p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 name="Google Shape;242;p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 name="Google Shape;243;p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44" name="Google Shape;244;p5"/>
            <p:cNvGrpSpPr/>
            <p:nvPr/>
          </p:nvGrpSpPr>
          <p:grpSpPr>
            <a:xfrm>
              <a:off x="7602444" y="4993761"/>
              <a:ext cx="421973" cy="566288"/>
              <a:chOff x="2235747" y="3616583"/>
              <a:chExt cx="421973" cy="566288"/>
            </a:xfrm>
          </p:grpSpPr>
          <p:sp>
            <p:nvSpPr>
              <p:cNvPr id="245" name="Google Shape;245;p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2a955ad1b0e_1_51"/>
          <p:cNvSpPr txBox="1">
            <a:spLocks noGrp="1"/>
          </p:cNvSpPr>
          <p:nvPr>
            <p:ph type="body" idx="1"/>
          </p:nvPr>
        </p:nvSpPr>
        <p:spPr>
          <a:xfrm>
            <a:off x="948268" y="1936365"/>
            <a:ext cx="5594573" cy="4492200"/>
          </a:xfrm>
          <a:prstGeom prst="rect">
            <a:avLst/>
          </a:prstGeom>
          <a:noFill/>
          <a:ln>
            <a:noFill/>
          </a:ln>
        </p:spPr>
        <p:txBody>
          <a:bodyPr spcFirstLastPara="1" wrap="square" lIns="91425" tIns="45700" rIns="91425" bIns="45700" anchor="ctr" anchorCtr="0">
            <a:normAutofit fontScale="77500" lnSpcReduction="20000"/>
          </a:bodyPr>
          <a:lstStyle/>
          <a:p>
            <a:pPr marL="0" lvl="0" indent="0" algn="l" rtl="0">
              <a:lnSpc>
                <a:spcPct val="115000"/>
              </a:lnSpc>
              <a:spcBef>
                <a:spcPts val="0"/>
              </a:spcBef>
              <a:spcAft>
                <a:spcPts val="0"/>
              </a:spcAft>
              <a:buSzPct val="117878"/>
              <a:buNone/>
            </a:pPr>
            <a:endParaRPr sz="2545" i="0" dirty="0"/>
          </a:p>
          <a:p>
            <a:pPr marL="457200" lvl="0" indent="-349006" algn="l" rtl="0">
              <a:lnSpc>
                <a:spcPct val="115000"/>
              </a:lnSpc>
              <a:spcBef>
                <a:spcPts val="0"/>
              </a:spcBef>
              <a:spcAft>
                <a:spcPts val="0"/>
              </a:spcAft>
              <a:buSzPct val="100000"/>
              <a:buChar char="●"/>
            </a:pPr>
            <a:r>
              <a:rPr lang="en-US" sz="3033" i="0" dirty="0"/>
              <a:t>Agroekologie vyžaduje různé dovednosti a </a:t>
            </a:r>
            <a:r>
              <a:rPr lang="en-US" sz="3033" i="0" dirty="0" err="1"/>
              <a:t>pracovní sílu, </a:t>
            </a:r>
            <a:r>
              <a:rPr lang="en-US" sz="3033" i="0" dirty="0"/>
              <a:t>což vede k vytváření pracovních míst ve venkovských komunitách.</a:t>
            </a:r>
            <a:endParaRPr sz="3033" i="0" dirty="0"/>
          </a:p>
          <a:p>
            <a:pPr marL="457200" lvl="0" indent="-349006" algn="l" rtl="0">
              <a:lnSpc>
                <a:spcPct val="115000"/>
              </a:lnSpc>
              <a:spcBef>
                <a:spcPts val="0"/>
              </a:spcBef>
              <a:spcAft>
                <a:spcPts val="0"/>
              </a:spcAft>
              <a:buSzPct val="100000"/>
              <a:buChar char="●"/>
            </a:pPr>
            <a:r>
              <a:rPr lang="en-US" sz="3033" i="0" dirty="0"/>
              <a:t>Zpracování, balení a uvádění agroekologických produktů na trh může vytvořit další pracovní příležitosti.</a:t>
            </a:r>
            <a:endParaRPr sz="3033" i="0" dirty="0"/>
          </a:p>
          <a:p>
            <a:pPr marL="457200" lvl="0" indent="-349006" algn="l" rtl="0">
              <a:lnSpc>
                <a:spcPct val="115000"/>
              </a:lnSpc>
              <a:spcBef>
                <a:spcPts val="0"/>
              </a:spcBef>
              <a:spcAft>
                <a:spcPts val="0"/>
              </a:spcAft>
              <a:buSzPct val="100000"/>
              <a:buChar char="●"/>
            </a:pPr>
            <a:r>
              <a:rPr lang="en-US" sz="3033" i="0" dirty="0"/>
              <a:t>Agroekologie může přispět k větší diverzifikaci venkovské ekonomiky a snížit závislost na jedné plodině nebo odvětví.</a:t>
            </a:r>
            <a:endParaRPr sz="3033" i="0" dirty="0"/>
          </a:p>
          <a:p>
            <a:pPr marL="0" lvl="0" indent="0" algn="ctr" rtl="0">
              <a:lnSpc>
                <a:spcPct val="115000"/>
              </a:lnSpc>
              <a:spcBef>
                <a:spcPts val="0"/>
              </a:spcBef>
              <a:spcAft>
                <a:spcPts val="0"/>
              </a:spcAft>
              <a:buSzPct val="94309"/>
              <a:buNone/>
            </a:pPr>
            <a:endParaRPr sz="3181" b="1" dirty="0"/>
          </a:p>
          <a:p>
            <a:pPr marL="0" lvl="0" indent="0" algn="ctr" rtl="0">
              <a:lnSpc>
                <a:spcPct val="90000"/>
              </a:lnSpc>
              <a:spcBef>
                <a:spcPts val="0"/>
              </a:spcBef>
              <a:spcAft>
                <a:spcPts val="0"/>
              </a:spcAft>
              <a:buClr>
                <a:srgbClr val="000000"/>
              </a:buClr>
              <a:buSzPct val="100000"/>
              <a:buNone/>
            </a:pPr>
            <a:endParaRPr dirty="0"/>
          </a:p>
          <a:p>
            <a:pPr marL="0" lvl="0" indent="0" algn="ctr" rtl="0">
              <a:lnSpc>
                <a:spcPct val="90000"/>
              </a:lnSpc>
              <a:spcBef>
                <a:spcPts val="1000"/>
              </a:spcBef>
              <a:spcAft>
                <a:spcPts val="0"/>
              </a:spcAft>
              <a:buClr>
                <a:srgbClr val="000000"/>
              </a:buClr>
              <a:buSzPct val="100000"/>
              <a:buNone/>
            </a:pPr>
            <a:endParaRPr dirty="0"/>
          </a:p>
        </p:txBody>
      </p:sp>
      <p:pic>
        <p:nvPicPr>
          <p:cNvPr id="618" name="Google Shape;618;g2a955ad1b0e_1_51"/>
          <p:cNvPicPr preferRelativeResize="0">
            <a:picLocks noGrp="1"/>
          </p:cNvPicPr>
          <p:nvPr>
            <p:ph type="pic" idx="2"/>
          </p:nvPr>
        </p:nvPicPr>
        <p:blipFill rotWithShape="1">
          <a:blip r:embed="rId3">
            <a:alphaModFix/>
          </a:blip>
          <a:srcRect l="12897" r="12897"/>
          <a:stretch/>
        </p:blipFill>
        <p:spPr>
          <a:xfrm>
            <a:off x="6542842" y="1185125"/>
            <a:ext cx="5183707" cy="4772701"/>
          </a:xfrm>
          <a:prstGeom prst="rect">
            <a:avLst/>
          </a:prstGeom>
          <a:solidFill>
            <a:srgbClr val="D8D8D8"/>
          </a:solidFill>
          <a:ln>
            <a:noFill/>
          </a:ln>
        </p:spPr>
      </p:pic>
      <p:sp>
        <p:nvSpPr>
          <p:cNvPr id="3" name="TextBox 2">
            <a:extLst>
              <a:ext uri="{FF2B5EF4-FFF2-40B4-BE49-F238E27FC236}">
                <a16:creationId xmlns:a16="http://schemas.microsoft.com/office/drawing/2014/main" id="{8880D5B9-55DD-7028-E049-85636EFFEF61}"/>
              </a:ext>
            </a:extLst>
          </p:cNvPr>
          <p:cNvSpPr txBox="1"/>
          <p:nvPr/>
        </p:nvSpPr>
        <p:spPr>
          <a:xfrm>
            <a:off x="1857095" y="659258"/>
            <a:ext cx="4914669" cy="1077218"/>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
                <a:srgbClr val="000000"/>
              </a:buClr>
              <a:buSzPct val="70588"/>
              <a:buFont typeface="Arial"/>
              <a:buNone/>
              <a:tabLst/>
              <a:defRPr/>
            </a:pPr>
            <a:r>
              <a:rPr kumimoji="0" lang="en-US" sz="3200" b="1" i="0" u="none" strike="noStrike" kern="0" cap="none" spc="0" normalizeH="0" baseline="0" noProof="0" dirty="0">
                <a:ln>
                  <a:noFill/>
                </a:ln>
                <a:solidFill>
                  <a:srgbClr val="75A949"/>
                </a:solidFill>
                <a:effectLst/>
                <a:uLnTx/>
                <a:uFillTx/>
                <a:latin typeface="Calibri"/>
                <a:ea typeface="Calibri"/>
                <a:cs typeface="Calibri"/>
                <a:sym typeface="Calibri"/>
              </a:rPr>
              <a:t>Tvorba pracovních míst a diverzifikovaná ekonomika:</a:t>
            </a:r>
          </a:p>
        </p:txBody>
      </p:sp>
      <p:grpSp>
        <p:nvGrpSpPr>
          <p:cNvPr id="4" name="Group 3">
            <a:extLst>
              <a:ext uri="{FF2B5EF4-FFF2-40B4-BE49-F238E27FC236}">
                <a16:creationId xmlns:a16="http://schemas.microsoft.com/office/drawing/2014/main" id="{8CDAB9C1-66C4-17EB-2EDD-0C48E7CB7430}"/>
              </a:ext>
            </a:extLst>
          </p:cNvPr>
          <p:cNvGrpSpPr/>
          <p:nvPr/>
        </p:nvGrpSpPr>
        <p:grpSpPr>
          <a:xfrm>
            <a:off x="689277" y="684239"/>
            <a:ext cx="1094485" cy="1094485"/>
            <a:chOff x="3907180" y="2351193"/>
            <a:chExt cx="889771" cy="889771"/>
          </a:xfrm>
        </p:grpSpPr>
        <p:sp>
          <p:nvSpPr>
            <p:cNvPr id="5" name="Freeform 322">
              <a:extLst>
                <a:ext uri="{FF2B5EF4-FFF2-40B4-BE49-F238E27FC236}">
                  <a16:creationId xmlns:a16="http://schemas.microsoft.com/office/drawing/2014/main" id="{49C23D6C-C598-D04B-8827-9009953FAE96}"/>
                </a:ext>
              </a:extLst>
            </p:cNvPr>
            <p:cNvSpPr/>
            <p:nvPr/>
          </p:nvSpPr>
          <p:spPr>
            <a:xfrm>
              <a:off x="4263992" y="2615866"/>
              <a:ext cx="177051" cy="177051"/>
            </a:xfrm>
            <a:custGeom>
              <a:avLst/>
              <a:gdLst>
                <a:gd name="connsiteX0" fmla="*/ 177051 w 177051"/>
                <a:gd name="connsiteY0" fmla="*/ 93043 h 177051"/>
                <a:gd name="connsiteX1" fmla="*/ 161694 w 177051"/>
                <a:gd name="connsiteY1" fmla="*/ 100269 h 177051"/>
                <a:gd name="connsiteX2" fmla="*/ 154468 w 177051"/>
                <a:gd name="connsiteY2" fmla="*/ 109302 h 177051"/>
                <a:gd name="connsiteX3" fmla="*/ 149951 w 177051"/>
                <a:gd name="connsiteY3" fmla="*/ 120142 h 177051"/>
                <a:gd name="connsiteX4" fmla="*/ 149048 w 177051"/>
                <a:gd name="connsiteY4" fmla="*/ 131885 h 177051"/>
                <a:gd name="connsiteX5" fmla="*/ 154468 w 177051"/>
                <a:gd name="connsiteY5" fmla="*/ 148145 h 177051"/>
                <a:gd name="connsiteX6" fmla="*/ 148145 w 177051"/>
                <a:gd name="connsiteY6" fmla="*/ 154468 h 177051"/>
                <a:gd name="connsiteX7" fmla="*/ 131885 w 177051"/>
                <a:gd name="connsiteY7" fmla="*/ 149048 h 177051"/>
                <a:gd name="connsiteX8" fmla="*/ 120142 w 177051"/>
                <a:gd name="connsiteY8" fmla="*/ 149952 h 177051"/>
                <a:gd name="connsiteX9" fmla="*/ 109302 w 177051"/>
                <a:gd name="connsiteY9" fmla="*/ 154468 h 177051"/>
                <a:gd name="connsiteX10" fmla="*/ 100269 w 177051"/>
                <a:gd name="connsiteY10" fmla="*/ 161695 h 177051"/>
                <a:gd name="connsiteX11" fmla="*/ 93042 w 177051"/>
                <a:gd name="connsiteY11" fmla="*/ 177051 h 177051"/>
                <a:gd name="connsiteX12" fmla="*/ 84009 w 177051"/>
                <a:gd name="connsiteY12" fmla="*/ 177051 h 177051"/>
                <a:gd name="connsiteX13" fmla="*/ 76782 w 177051"/>
                <a:gd name="connsiteY13" fmla="*/ 161695 h 177051"/>
                <a:gd name="connsiteX14" fmla="*/ 67749 w 177051"/>
                <a:gd name="connsiteY14" fmla="*/ 154468 h 177051"/>
                <a:gd name="connsiteX15" fmla="*/ 56909 w 177051"/>
                <a:gd name="connsiteY15" fmla="*/ 149952 h 177051"/>
                <a:gd name="connsiteX16" fmla="*/ 45166 w 177051"/>
                <a:gd name="connsiteY16" fmla="*/ 149048 h 177051"/>
                <a:gd name="connsiteX17" fmla="*/ 28906 w 177051"/>
                <a:gd name="connsiteY17" fmla="*/ 154468 h 177051"/>
                <a:gd name="connsiteX18" fmla="*/ 22583 w 177051"/>
                <a:gd name="connsiteY18" fmla="*/ 148145 h 177051"/>
                <a:gd name="connsiteX19" fmla="*/ 28003 w 177051"/>
                <a:gd name="connsiteY19" fmla="*/ 131885 h 177051"/>
                <a:gd name="connsiteX20" fmla="*/ 27100 w 177051"/>
                <a:gd name="connsiteY20" fmla="*/ 120142 h 177051"/>
                <a:gd name="connsiteX21" fmla="*/ 22583 w 177051"/>
                <a:gd name="connsiteY21" fmla="*/ 109302 h 177051"/>
                <a:gd name="connsiteX22" fmla="*/ 15356 w 177051"/>
                <a:gd name="connsiteY22" fmla="*/ 100269 h 177051"/>
                <a:gd name="connsiteX23" fmla="*/ 0 w 177051"/>
                <a:gd name="connsiteY23" fmla="*/ 93043 h 177051"/>
                <a:gd name="connsiteX24" fmla="*/ 0 w 177051"/>
                <a:gd name="connsiteY24" fmla="*/ 84009 h 177051"/>
                <a:gd name="connsiteX25" fmla="*/ 15356 w 177051"/>
                <a:gd name="connsiteY25" fmla="*/ 76782 h 177051"/>
                <a:gd name="connsiteX26" fmla="*/ 22583 w 177051"/>
                <a:gd name="connsiteY26" fmla="*/ 67749 h 177051"/>
                <a:gd name="connsiteX27" fmla="*/ 27100 w 177051"/>
                <a:gd name="connsiteY27" fmla="*/ 56910 h 177051"/>
                <a:gd name="connsiteX28" fmla="*/ 28003 w 177051"/>
                <a:gd name="connsiteY28" fmla="*/ 45166 h 177051"/>
                <a:gd name="connsiteX29" fmla="*/ 22583 w 177051"/>
                <a:gd name="connsiteY29" fmla="*/ 28906 h 177051"/>
                <a:gd name="connsiteX30" fmla="*/ 28906 w 177051"/>
                <a:gd name="connsiteY30" fmla="*/ 22583 h 177051"/>
                <a:gd name="connsiteX31" fmla="*/ 45166 w 177051"/>
                <a:gd name="connsiteY31" fmla="*/ 28003 h 177051"/>
                <a:gd name="connsiteX32" fmla="*/ 56909 w 177051"/>
                <a:gd name="connsiteY32" fmla="*/ 27100 h 177051"/>
                <a:gd name="connsiteX33" fmla="*/ 67749 w 177051"/>
                <a:gd name="connsiteY33" fmla="*/ 22583 h 177051"/>
                <a:gd name="connsiteX34" fmla="*/ 76782 w 177051"/>
                <a:gd name="connsiteY34" fmla="*/ 15357 h 177051"/>
                <a:gd name="connsiteX35" fmla="*/ 84009 w 177051"/>
                <a:gd name="connsiteY35" fmla="*/ 0 h 177051"/>
                <a:gd name="connsiteX36" fmla="*/ 93042 w 177051"/>
                <a:gd name="connsiteY36" fmla="*/ 0 h 177051"/>
                <a:gd name="connsiteX37" fmla="*/ 100269 w 177051"/>
                <a:gd name="connsiteY37" fmla="*/ 15357 h 177051"/>
                <a:gd name="connsiteX38" fmla="*/ 109302 w 177051"/>
                <a:gd name="connsiteY38" fmla="*/ 22583 h 177051"/>
                <a:gd name="connsiteX39" fmla="*/ 120142 w 177051"/>
                <a:gd name="connsiteY39" fmla="*/ 27100 h 177051"/>
                <a:gd name="connsiteX40" fmla="*/ 131885 w 177051"/>
                <a:gd name="connsiteY40" fmla="*/ 28003 h 177051"/>
                <a:gd name="connsiteX41" fmla="*/ 148145 w 177051"/>
                <a:gd name="connsiteY41" fmla="*/ 22583 h 177051"/>
                <a:gd name="connsiteX42" fmla="*/ 154468 w 177051"/>
                <a:gd name="connsiteY42" fmla="*/ 28906 h 177051"/>
                <a:gd name="connsiteX43" fmla="*/ 149048 w 177051"/>
                <a:gd name="connsiteY43" fmla="*/ 45166 h 177051"/>
                <a:gd name="connsiteX44" fmla="*/ 149951 w 177051"/>
                <a:gd name="connsiteY44" fmla="*/ 56910 h 177051"/>
                <a:gd name="connsiteX45" fmla="*/ 154468 w 177051"/>
                <a:gd name="connsiteY45" fmla="*/ 67749 h 177051"/>
                <a:gd name="connsiteX46" fmla="*/ 161694 w 177051"/>
                <a:gd name="connsiteY46" fmla="*/ 76782 h 177051"/>
                <a:gd name="connsiteX47" fmla="*/ 177051 w 177051"/>
                <a:gd name="connsiteY47" fmla="*/ 84009 h 177051"/>
                <a:gd name="connsiteX48" fmla="*/ 177051 w 177051"/>
                <a:gd name="connsiteY48" fmla="*/ 93043 h 177051"/>
                <a:gd name="connsiteX49" fmla="*/ 177051 w 177051"/>
                <a:gd name="connsiteY49" fmla="*/ 93043 h 1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7051" h="177051">
                  <a:moveTo>
                    <a:pt x="177051" y="93043"/>
                  </a:moveTo>
                  <a:lnTo>
                    <a:pt x="161694" y="100269"/>
                  </a:lnTo>
                  <a:cubicBezTo>
                    <a:pt x="158081" y="102076"/>
                    <a:pt x="155371" y="105689"/>
                    <a:pt x="154468" y="109302"/>
                  </a:cubicBezTo>
                  <a:cubicBezTo>
                    <a:pt x="153565" y="112915"/>
                    <a:pt x="151758" y="116529"/>
                    <a:pt x="149951" y="120142"/>
                  </a:cubicBezTo>
                  <a:cubicBezTo>
                    <a:pt x="148145" y="123755"/>
                    <a:pt x="148145" y="127369"/>
                    <a:pt x="149048" y="131885"/>
                  </a:cubicBezTo>
                  <a:lnTo>
                    <a:pt x="154468" y="148145"/>
                  </a:lnTo>
                  <a:cubicBezTo>
                    <a:pt x="152661" y="149952"/>
                    <a:pt x="149951" y="152662"/>
                    <a:pt x="148145" y="154468"/>
                  </a:cubicBezTo>
                  <a:lnTo>
                    <a:pt x="131885" y="149048"/>
                  </a:lnTo>
                  <a:cubicBezTo>
                    <a:pt x="128272" y="148145"/>
                    <a:pt x="123755" y="148145"/>
                    <a:pt x="120142" y="149952"/>
                  </a:cubicBezTo>
                  <a:cubicBezTo>
                    <a:pt x="116528" y="151758"/>
                    <a:pt x="112915" y="153565"/>
                    <a:pt x="109302" y="154468"/>
                  </a:cubicBezTo>
                  <a:cubicBezTo>
                    <a:pt x="105689" y="155371"/>
                    <a:pt x="102075" y="158081"/>
                    <a:pt x="100269" y="161695"/>
                  </a:cubicBezTo>
                  <a:lnTo>
                    <a:pt x="93042" y="177051"/>
                  </a:lnTo>
                  <a:lnTo>
                    <a:pt x="84009" y="177051"/>
                  </a:lnTo>
                  <a:lnTo>
                    <a:pt x="76782" y="161695"/>
                  </a:lnTo>
                  <a:cubicBezTo>
                    <a:pt x="74976" y="158081"/>
                    <a:pt x="71362" y="155371"/>
                    <a:pt x="67749" y="154468"/>
                  </a:cubicBezTo>
                  <a:cubicBezTo>
                    <a:pt x="64136" y="153565"/>
                    <a:pt x="60523" y="151758"/>
                    <a:pt x="56909" y="149952"/>
                  </a:cubicBezTo>
                  <a:cubicBezTo>
                    <a:pt x="53296" y="148145"/>
                    <a:pt x="49683" y="148145"/>
                    <a:pt x="45166" y="149048"/>
                  </a:cubicBezTo>
                  <a:lnTo>
                    <a:pt x="28906" y="154468"/>
                  </a:lnTo>
                  <a:cubicBezTo>
                    <a:pt x="27100" y="152662"/>
                    <a:pt x="24390" y="149952"/>
                    <a:pt x="22583" y="148145"/>
                  </a:cubicBezTo>
                  <a:lnTo>
                    <a:pt x="28003" y="131885"/>
                  </a:lnTo>
                  <a:cubicBezTo>
                    <a:pt x="28906" y="128272"/>
                    <a:pt x="28906" y="123755"/>
                    <a:pt x="27100" y="120142"/>
                  </a:cubicBezTo>
                  <a:cubicBezTo>
                    <a:pt x="25293" y="116529"/>
                    <a:pt x="23486" y="112915"/>
                    <a:pt x="22583" y="109302"/>
                  </a:cubicBezTo>
                  <a:cubicBezTo>
                    <a:pt x="21680" y="105689"/>
                    <a:pt x="18970" y="102076"/>
                    <a:pt x="15356" y="100269"/>
                  </a:cubicBezTo>
                  <a:lnTo>
                    <a:pt x="0" y="93043"/>
                  </a:lnTo>
                  <a:lnTo>
                    <a:pt x="0" y="84009"/>
                  </a:lnTo>
                  <a:lnTo>
                    <a:pt x="15356" y="76782"/>
                  </a:lnTo>
                  <a:cubicBezTo>
                    <a:pt x="18970" y="74976"/>
                    <a:pt x="21680" y="71363"/>
                    <a:pt x="22583" y="67749"/>
                  </a:cubicBezTo>
                  <a:cubicBezTo>
                    <a:pt x="23486" y="64136"/>
                    <a:pt x="25293" y="60523"/>
                    <a:pt x="27100" y="56910"/>
                  </a:cubicBezTo>
                  <a:cubicBezTo>
                    <a:pt x="28906" y="53296"/>
                    <a:pt x="28906" y="49683"/>
                    <a:pt x="28003" y="45166"/>
                  </a:cubicBezTo>
                  <a:lnTo>
                    <a:pt x="22583" y="28906"/>
                  </a:lnTo>
                  <a:cubicBezTo>
                    <a:pt x="24390" y="27100"/>
                    <a:pt x="27100" y="24390"/>
                    <a:pt x="28906" y="22583"/>
                  </a:cubicBezTo>
                  <a:lnTo>
                    <a:pt x="45166" y="28003"/>
                  </a:lnTo>
                  <a:cubicBezTo>
                    <a:pt x="48779" y="28906"/>
                    <a:pt x="53296" y="28906"/>
                    <a:pt x="56909" y="27100"/>
                  </a:cubicBezTo>
                  <a:cubicBezTo>
                    <a:pt x="60523" y="25293"/>
                    <a:pt x="64136" y="23487"/>
                    <a:pt x="67749" y="22583"/>
                  </a:cubicBezTo>
                  <a:cubicBezTo>
                    <a:pt x="71362" y="21680"/>
                    <a:pt x="74976" y="18970"/>
                    <a:pt x="76782" y="15357"/>
                  </a:cubicBezTo>
                  <a:lnTo>
                    <a:pt x="84009" y="0"/>
                  </a:lnTo>
                  <a:lnTo>
                    <a:pt x="93042" y="0"/>
                  </a:lnTo>
                  <a:lnTo>
                    <a:pt x="100269" y="15357"/>
                  </a:lnTo>
                  <a:cubicBezTo>
                    <a:pt x="102075" y="18970"/>
                    <a:pt x="105689" y="21680"/>
                    <a:pt x="109302" y="22583"/>
                  </a:cubicBezTo>
                  <a:cubicBezTo>
                    <a:pt x="112915" y="23487"/>
                    <a:pt x="116528" y="25293"/>
                    <a:pt x="120142" y="27100"/>
                  </a:cubicBezTo>
                  <a:cubicBezTo>
                    <a:pt x="123755" y="28906"/>
                    <a:pt x="127368" y="28906"/>
                    <a:pt x="131885" y="28003"/>
                  </a:cubicBezTo>
                  <a:lnTo>
                    <a:pt x="148145" y="22583"/>
                  </a:lnTo>
                  <a:cubicBezTo>
                    <a:pt x="149951" y="24390"/>
                    <a:pt x="152661" y="27100"/>
                    <a:pt x="154468" y="28906"/>
                  </a:cubicBezTo>
                  <a:lnTo>
                    <a:pt x="149048" y="45166"/>
                  </a:lnTo>
                  <a:cubicBezTo>
                    <a:pt x="148145" y="48780"/>
                    <a:pt x="148145" y="53296"/>
                    <a:pt x="149951" y="56910"/>
                  </a:cubicBezTo>
                  <a:cubicBezTo>
                    <a:pt x="151758" y="60523"/>
                    <a:pt x="153565" y="64136"/>
                    <a:pt x="154468" y="67749"/>
                  </a:cubicBezTo>
                  <a:cubicBezTo>
                    <a:pt x="155371" y="71363"/>
                    <a:pt x="158081" y="74976"/>
                    <a:pt x="161694" y="76782"/>
                  </a:cubicBezTo>
                  <a:lnTo>
                    <a:pt x="177051" y="84009"/>
                  </a:lnTo>
                  <a:lnTo>
                    <a:pt x="177051" y="93043"/>
                  </a:lnTo>
                  <a:lnTo>
                    <a:pt x="177051" y="93043"/>
                  </a:lnTo>
                  <a:close/>
                </a:path>
              </a:pathLst>
            </a:custGeom>
            <a:solidFill>
              <a:srgbClr val="8DC641"/>
            </a:solidFill>
            <a:ln w="9028"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37B2979D-42C1-5CFE-B609-96E31DC0FCBE}"/>
                </a:ext>
              </a:extLst>
            </p:cNvPr>
            <p:cNvGrpSpPr/>
            <p:nvPr/>
          </p:nvGrpSpPr>
          <p:grpSpPr>
            <a:xfrm>
              <a:off x="3907180" y="2351193"/>
              <a:ext cx="889771" cy="889771"/>
              <a:chOff x="3907180" y="2351193"/>
              <a:chExt cx="889771" cy="889771"/>
            </a:xfrm>
          </p:grpSpPr>
          <p:grpSp>
            <p:nvGrpSpPr>
              <p:cNvPr id="7" name="Graphic 2">
                <a:extLst>
                  <a:ext uri="{FF2B5EF4-FFF2-40B4-BE49-F238E27FC236}">
                    <a16:creationId xmlns:a16="http://schemas.microsoft.com/office/drawing/2014/main" id="{9C353C0D-A402-28E8-4877-8F1E134214C0}"/>
                  </a:ext>
                </a:extLst>
              </p:cNvPr>
              <p:cNvGrpSpPr/>
              <p:nvPr/>
            </p:nvGrpSpPr>
            <p:grpSpPr>
              <a:xfrm>
                <a:off x="3907180" y="2351193"/>
                <a:ext cx="889771" cy="889771"/>
                <a:chOff x="3907180" y="2351193"/>
                <a:chExt cx="889771" cy="889771"/>
              </a:xfrm>
              <a:solidFill>
                <a:srgbClr val="010101"/>
              </a:solidFill>
            </p:grpSpPr>
            <p:sp>
              <p:nvSpPr>
                <p:cNvPr id="9" name="Freeform 326">
                  <a:extLst>
                    <a:ext uri="{FF2B5EF4-FFF2-40B4-BE49-F238E27FC236}">
                      <a16:creationId xmlns:a16="http://schemas.microsoft.com/office/drawing/2014/main" id="{A8500F2E-D4B0-925D-2A00-7DC9561B3770}"/>
                    </a:ext>
                  </a:extLst>
                </p:cNvPr>
                <p:cNvSpPr/>
                <p:nvPr/>
              </p:nvSpPr>
              <p:spPr>
                <a:xfrm>
                  <a:off x="4263088" y="2943656"/>
                  <a:ext cx="160962" cy="294598"/>
                </a:xfrm>
                <a:custGeom>
                  <a:avLst/>
                  <a:gdLst>
                    <a:gd name="connsiteX0" fmla="*/ 130982 w 160962"/>
                    <a:gd name="connsiteY0" fmla="*/ 66059 h 294598"/>
                    <a:gd name="connsiteX1" fmla="*/ 130982 w 160962"/>
                    <a:gd name="connsiteY1" fmla="*/ 36249 h 294598"/>
                    <a:gd name="connsiteX2" fmla="*/ 94849 w 160962"/>
                    <a:gd name="connsiteY2" fmla="*/ 1923 h 294598"/>
                    <a:gd name="connsiteX3" fmla="*/ 48779 w 160962"/>
                    <a:gd name="connsiteY3" fmla="*/ 10956 h 294598"/>
                    <a:gd name="connsiteX4" fmla="*/ 29810 w 160962"/>
                    <a:gd name="connsiteY4" fmla="*/ 49799 h 294598"/>
                    <a:gd name="connsiteX5" fmla="*/ 32520 w 160962"/>
                    <a:gd name="connsiteY5" fmla="*/ 65155 h 294598"/>
                    <a:gd name="connsiteX6" fmla="*/ 0 w 160962"/>
                    <a:gd name="connsiteY6" fmla="*/ 106708 h 294598"/>
                    <a:gd name="connsiteX7" fmla="*/ 0 w 160962"/>
                    <a:gd name="connsiteY7" fmla="*/ 191620 h 294598"/>
                    <a:gd name="connsiteX8" fmla="*/ 14453 w 160962"/>
                    <a:gd name="connsiteY8" fmla="*/ 206074 h 294598"/>
                    <a:gd name="connsiteX9" fmla="*/ 14453 w 160962"/>
                    <a:gd name="connsiteY9" fmla="*/ 206074 h 294598"/>
                    <a:gd name="connsiteX10" fmla="*/ 28906 w 160962"/>
                    <a:gd name="connsiteY10" fmla="*/ 206074 h 294598"/>
                    <a:gd name="connsiteX11" fmla="*/ 28906 w 160962"/>
                    <a:gd name="connsiteY11" fmla="*/ 280146 h 294598"/>
                    <a:gd name="connsiteX12" fmla="*/ 43359 w 160962"/>
                    <a:gd name="connsiteY12" fmla="*/ 294599 h 294598"/>
                    <a:gd name="connsiteX13" fmla="*/ 43359 w 160962"/>
                    <a:gd name="connsiteY13" fmla="*/ 294599 h 294598"/>
                    <a:gd name="connsiteX14" fmla="*/ 117432 w 160962"/>
                    <a:gd name="connsiteY14" fmla="*/ 294599 h 294598"/>
                    <a:gd name="connsiteX15" fmla="*/ 131885 w 160962"/>
                    <a:gd name="connsiteY15" fmla="*/ 280146 h 294598"/>
                    <a:gd name="connsiteX16" fmla="*/ 131885 w 160962"/>
                    <a:gd name="connsiteY16" fmla="*/ 280146 h 294598"/>
                    <a:gd name="connsiteX17" fmla="*/ 131885 w 160962"/>
                    <a:gd name="connsiteY17" fmla="*/ 206074 h 294598"/>
                    <a:gd name="connsiteX18" fmla="*/ 146338 w 160962"/>
                    <a:gd name="connsiteY18" fmla="*/ 206074 h 294598"/>
                    <a:gd name="connsiteX19" fmla="*/ 160791 w 160962"/>
                    <a:gd name="connsiteY19" fmla="*/ 191620 h 294598"/>
                    <a:gd name="connsiteX20" fmla="*/ 160791 w 160962"/>
                    <a:gd name="connsiteY20" fmla="*/ 191620 h 294598"/>
                    <a:gd name="connsiteX21" fmla="*/ 160791 w 160962"/>
                    <a:gd name="connsiteY21" fmla="*/ 106708 h 294598"/>
                    <a:gd name="connsiteX22" fmla="*/ 130982 w 160962"/>
                    <a:gd name="connsiteY22" fmla="*/ 66059 h 294598"/>
                    <a:gd name="connsiteX23" fmla="*/ 133692 w 160962"/>
                    <a:gd name="connsiteY23" fmla="*/ 178070 h 294598"/>
                    <a:gd name="connsiteX24" fmla="*/ 119239 w 160962"/>
                    <a:gd name="connsiteY24" fmla="*/ 178070 h 294598"/>
                    <a:gd name="connsiteX25" fmla="*/ 104785 w 160962"/>
                    <a:gd name="connsiteY25" fmla="*/ 192524 h 294598"/>
                    <a:gd name="connsiteX26" fmla="*/ 104785 w 160962"/>
                    <a:gd name="connsiteY26" fmla="*/ 192524 h 294598"/>
                    <a:gd name="connsiteX27" fmla="*/ 104785 w 160962"/>
                    <a:gd name="connsiteY27" fmla="*/ 266596 h 294598"/>
                    <a:gd name="connsiteX28" fmla="*/ 59619 w 160962"/>
                    <a:gd name="connsiteY28" fmla="*/ 266596 h 294598"/>
                    <a:gd name="connsiteX29" fmla="*/ 59619 w 160962"/>
                    <a:gd name="connsiteY29" fmla="*/ 192524 h 294598"/>
                    <a:gd name="connsiteX30" fmla="*/ 45166 w 160962"/>
                    <a:gd name="connsiteY30" fmla="*/ 178070 h 294598"/>
                    <a:gd name="connsiteX31" fmla="*/ 45166 w 160962"/>
                    <a:gd name="connsiteY31" fmla="*/ 178070 h 294598"/>
                    <a:gd name="connsiteX32" fmla="*/ 30713 w 160962"/>
                    <a:gd name="connsiteY32" fmla="*/ 178070 h 294598"/>
                    <a:gd name="connsiteX33" fmla="*/ 30713 w 160962"/>
                    <a:gd name="connsiteY33" fmla="*/ 107611 h 294598"/>
                    <a:gd name="connsiteX34" fmla="*/ 45166 w 160962"/>
                    <a:gd name="connsiteY34" fmla="*/ 94061 h 294598"/>
                    <a:gd name="connsiteX35" fmla="*/ 60523 w 160962"/>
                    <a:gd name="connsiteY35" fmla="*/ 94061 h 294598"/>
                    <a:gd name="connsiteX36" fmla="*/ 74976 w 160962"/>
                    <a:gd name="connsiteY36" fmla="*/ 79608 h 294598"/>
                    <a:gd name="connsiteX37" fmla="*/ 68652 w 160962"/>
                    <a:gd name="connsiteY37" fmla="*/ 67865 h 294598"/>
                    <a:gd name="connsiteX38" fmla="*/ 63233 w 160962"/>
                    <a:gd name="connsiteY38" fmla="*/ 40766 h 294598"/>
                    <a:gd name="connsiteX39" fmla="*/ 67749 w 160962"/>
                    <a:gd name="connsiteY39" fmla="*/ 36249 h 294598"/>
                    <a:gd name="connsiteX40" fmla="*/ 88526 w 160962"/>
                    <a:gd name="connsiteY40" fmla="*/ 32636 h 294598"/>
                    <a:gd name="connsiteX41" fmla="*/ 103882 w 160962"/>
                    <a:gd name="connsiteY41" fmla="*/ 46185 h 294598"/>
                    <a:gd name="connsiteX42" fmla="*/ 95752 w 160962"/>
                    <a:gd name="connsiteY42" fmla="*/ 68769 h 294598"/>
                    <a:gd name="connsiteX43" fmla="*/ 92139 w 160962"/>
                    <a:gd name="connsiteY43" fmla="*/ 89545 h 294598"/>
                    <a:gd name="connsiteX44" fmla="*/ 103882 w 160962"/>
                    <a:gd name="connsiteY44" fmla="*/ 95868 h 294598"/>
                    <a:gd name="connsiteX45" fmla="*/ 119239 w 160962"/>
                    <a:gd name="connsiteY45" fmla="*/ 95868 h 294598"/>
                    <a:gd name="connsiteX46" fmla="*/ 133692 w 160962"/>
                    <a:gd name="connsiteY46" fmla="*/ 109418 h 294598"/>
                    <a:gd name="connsiteX47" fmla="*/ 133692 w 160962"/>
                    <a:gd name="connsiteY47" fmla="*/ 178070 h 29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0962" h="294598">
                      <a:moveTo>
                        <a:pt x="130982" y="66059"/>
                      </a:moveTo>
                      <a:cubicBezTo>
                        <a:pt x="133692" y="56122"/>
                        <a:pt x="134595" y="46185"/>
                        <a:pt x="130982" y="36249"/>
                      </a:cubicBezTo>
                      <a:cubicBezTo>
                        <a:pt x="125562" y="19086"/>
                        <a:pt x="112012" y="6439"/>
                        <a:pt x="94849" y="1923"/>
                      </a:cubicBezTo>
                      <a:cubicBezTo>
                        <a:pt x="78589" y="-2594"/>
                        <a:pt x="61426" y="1019"/>
                        <a:pt x="48779" y="10956"/>
                      </a:cubicBezTo>
                      <a:cubicBezTo>
                        <a:pt x="36133" y="19989"/>
                        <a:pt x="29810" y="34442"/>
                        <a:pt x="29810" y="49799"/>
                      </a:cubicBezTo>
                      <a:cubicBezTo>
                        <a:pt x="29810" y="55219"/>
                        <a:pt x="30713" y="59735"/>
                        <a:pt x="32520" y="65155"/>
                      </a:cubicBezTo>
                      <a:cubicBezTo>
                        <a:pt x="13550" y="70575"/>
                        <a:pt x="903" y="86835"/>
                        <a:pt x="0" y="106708"/>
                      </a:cubicBezTo>
                      <a:lnTo>
                        <a:pt x="0" y="191620"/>
                      </a:lnTo>
                      <a:cubicBezTo>
                        <a:pt x="0" y="199750"/>
                        <a:pt x="6323" y="206074"/>
                        <a:pt x="14453" y="206074"/>
                      </a:cubicBezTo>
                      <a:cubicBezTo>
                        <a:pt x="14453" y="206074"/>
                        <a:pt x="14453" y="206074"/>
                        <a:pt x="14453" y="206074"/>
                      </a:cubicBezTo>
                      <a:lnTo>
                        <a:pt x="28906" y="206074"/>
                      </a:lnTo>
                      <a:lnTo>
                        <a:pt x="28906" y="280146"/>
                      </a:lnTo>
                      <a:cubicBezTo>
                        <a:pt x="28906" y="288276"/>
                        <a:pt x="35230" y="294599"/>
                        <a:pt x="43359" y="294599"/>
                      </a:cubicBezTo>
                      <a:cubicBezTo>
                        <a:pt x="43359" y="294599"/>
                        <a:pt x="43359" y="294599"/>
                        <a:pt x="43359" y="294599"/>
                      </a:cubicBezTo>
                      <a:lnTo>
                        <a:pt x="117432" y="294599"/>
                      </a:lnTo>
                      <a:cubicBezTo>
                        <a:pt x="125562" y="294599"/>
                        <a:pt x="131885" y="288276"/>
                        <a:pt x="131885" y="280146"/>
                      </a:cubicBezTo>
                      <a:cubicBezTo>
                        <a:pt x="131885" y="280146"/>
                        <a:pt x="131885" y="280146"/>
                        <a:pt x="131885" y="280146"/>
                      </a:cubicBezTo>
                      <a:lnTo>
                        <a:pt x="131885" y="206074"/>
                      </a:lnTo>
                      <a:lnTo>
                        <a:pt x="146338" y="206074"/>
                      </a:lnTo>
                      <a:cubicBezTo>
                        <a:pt x="154468" y="206074"/>
                        <a:pt x="160791" y="199750"/>
                        <a:pt x="160791" y="191620"/>
                      </a:cubicBezTo>
                      <a:cubicBezTo>
                        <a:pt x="160791" y="191620"/>
                        <a:pt x="160791" y="191620"/>
                        <a:pt x="160791" y="191620"/>
                      </a:cubicBezTo>
                      <a:lnTo>
                        <a:pt x="160791" y="106708"/>
                      </a:lnTo>
                      <a:cubicBezTo>
                        <a:pt x="162598" y="88642"/>
                        <a:pt x="149951" y="71478"/>
                        <a:pt x="130982" y="66059"/>
                      </a:cubicBezTo>
                      <a:close/>
                      <a:moveTo>
                        <a:pt x="133692" y="178070"/>
                      </a:moveTo>
                      <a:lnTo>
                        <a:pt x="119239" y="178070"/>
                      </a:lnTo>
                      <a:cubicBezTo>
                        <a:pt x="111109" y="178070"/>
                        <a:pt x="104785" y="184394"/>
                        <a:pt x="104785" y="192524"/>
                      </a:cubicBezTo>
                      <a:cubicBezTo>
                        <a:pt x="104785" y="192524"/>
                        <a:pt x="104785" y="192524"/>
                        <a:pt x="104785" y="192524"/>
                      </a:cubicBezTo>
                      <a:lnTo>
                        <a:pt x="104785" y="266596"/>
                      </a:lnTo>
                      <a:lnTo>
                        <a:pt x="59619" y="266596"/>
                      </a:lnTo>
                      <a:lnTo>
                        <a:pt x="59619" y="192524"/>
                      </a:lnTo>
                      <a:cubicBezTo>
                        <a:pt x="59619" y="184394"/>
                        <a:pt x="53296" y="178070"/>
                        <a:pt x="45166" y="178070"/>
                      </a:cubicBezTo>
                      <a:cubicBezTo>
                        <a:pt x="45166" y="178070"/>
                        <a:pt x="45166" y="178070"/>
                        <a:pt x="45166" y="178070"/>
                      </a:cubicBezTo>
                      <a:lnTo>
                        <a:pt x="30713" y="178070"/>
                      </a:lnTo>
                      <a:lnTo>
                        <a:pt x="30713" y="107611"/>
                      </a:lnTo>
                      <a:cubicBezTo>
                        <a:pt x="30713" y="99482"/>
                        <a:pt x="37940" y="94061"/>
                        <a:pt x="45166" y="94061"/>
                      </a:cubicBezTo>
                      <a:lnTo>
                        <a:pt x="60523" y="94061"/>
                      </a:lnTo>
                      <a:cubicBezTo>
                        <a:pt x="68652" y="94061"/>
                        <a:pt x="74976" y="87738"/>
                        <a:pt x="74976" y="79608"/>
                      </a:cubicBezTo>
                      <a:cubicBezTo>
                        <a:pt x="74976" y="75092"/>
                        <a:pt x="72266" y="70575"/>
                        <a:pt x="68652" y="67865"/>
                      </a:cubicBezTo>
                      <a:cubicBezTo>
                        <a:pt x="59619" y="61542"/>
                        <a:pt x="56909" y="49799"/>
                        <a:pt x="63233" y="40766"/>
                      </a:cubicBezTo>
                      <a:cubicBezTo>
                        <a:pt x="64136" y="38959"/>
                        <a:pt x="65942" y="37152"/>
                        <a:pt x="67749" y="36249"/>
                      </a:cubicBezTo>
                      <a:cubicBezTo>
                        <a:pt x="74072" y="31733"/>
                        <a:pt x="81299" y="29926"/>
                        <a:pt x="88526" y="32636"/>
                      </a:cubicBezTo>
                      <a:cubicBezTo>
                        <a:pt x="95752" y="34442"/>
                        <a:pt x="101172" y="39862"/>
                        <a:pt x="103882" y="46185"/>
                      </a:cubicBezTo>
                      <a:cubicBezTo>
                        <a:pt x="106592" y="54316"/>
                        <a:pt x="102979" y="63349"/>
                        <a:pt x="95752" y="68769"/>
                      </a:cubicBezTo>
                      <a:cubicBezTo>
                        <a:pt x="89429" y="73285"/>
                        <a:pt x="87622" y="83221"/>
                        <a:pt x="92139" y="89545"/>
                      </a:cubicBezTo>
                      <a:cubicBezTo>
                        <a:pt x="94849" y="93158"/>
                        <a:pt x="99365" y="95868"/>
                        <a:pt x="103882" y="95868"/>
                      </a:cubicBezTo>
                      <a:lnTo>
                        <a:pt x="119239" y="95868"/>
                      </a:lnTo>
                      <a:cubicBezTo>
                        <a:pt x="127368" y="95868"/>
                        <a:pt x="133692" y="101288"/>
                        <a:pt x="133692" y="109418"/>
                      </a:cubicBezTo>
                      <a:lnTo>
                        <a:pt x="133692" y="178070"/>
                      </a:lnTo>
                      <a:close/>
                    </a:path>
                  </a:pathLst>
                </a:custGeom>
                <a:solidFill>
                  <a:srgbClr val="010101"/>
                </a:solidFill>
                <a:ln w="9028" cap="flat">
                  <a:noFill/>
                  <a:prstDash val="solid"/>
                  <a:miter/>
                </a:ln>
              </p:spPr>
              <p:txBody>
                <a:bodyPr rtlCol="0" anchor="ctr"/>
                <a:lstStyle/>
                <a:p>
                  <a:endParaRPr lang="en-US"/>
                </a:p>
              </p:txBody>
            </p:sp>
            <p:sp>
              <p:nvSpPr>
                <p:cNvPr id="10" name="Freeform 327">
                  <a:extLst>
                    <a:ext uri="{FF2B5EF4-FFF2-40B4-BE49-F238E27FC236}">
                      <a16:creationId xmlns:a16="http://schemas.microsoft.com/office/drawing/2014/main" id="{3FAFDFBC-CE93-A4B5-30A6-5DB0BB1DECFF}"/>
                    </a:ext>
                  </a:extLst>
                </p:cNvPr>
                <p:cNvSpPr/>
                <p:nvPr/>
              </p:nvSpPr>
              <p:spPr>
                <a:xfrm>
                  <a:off x="3907180" y="3003330"/>
                  <a:ext cx="267383" cy="237634"/>
                </a:xfrm>
                <a:custGeom>
                  <a:avLst/>
                  <a:gdLst>
                    <a:gd name="connsiteX0" fmla="*/ 267383 w 267383"/>
                    <a:gd name="connsiteY0" fmla="*/ 14514 h 237634"/>
                    <a:gd name="connsiteX1" fmla="*/ 252930 w 267383"/>
                    <a:gd name="connsiteY1" fmla="*/ 61 h 237634"/>
                    <a:gd name="connsiteX2" fmla="*/ 149951 w 267383"/>
                    <a:gd name="connsiteY2" fmla="*/ 29871 h 237634"/>
                    <a:gd name="connsiteX3" fmla="*/ 133692 w 267383"/>
                    <a:gd name="connsiteY3" fmla="*/ 51551 h 237634"/>
                    <a:gd name="connsiteX4" fmla="*/ 117432 w 267383"/>
                    <a:gd name="connsiteY4" fmla="*/ 29871 h 237634"/>
                    <a:gd name="connsiteX5" fmla="*/ 14453 w 267383"/>
                    <a:gd name="connsiteY5" fmla="*/ 61 h 237634"/>
                    <a:gd name="connsiteX6" fmla="*/ 0 w 267383"/>
                    <a:gd name="connsiteY6" fmla="*/ 14514 h 237634"/>
                    <a:gd name="connsiteX7" fmla="*/ 30713 w 267383"/>
                    <a:gd name="connsiteY7" fmla="*/ 118396 h 237634"/>
                    <a:gd name="connsiteX8" fmla="*/ 118335 w 267383"/>
                    <a:gd name="connsiteY8" fmla="*/ 148206 h 237634"/>
                    <a:gd name="connsiteX9" fmla="*/ 118335 w 267383"/>
                    <a:gd name="connsiteY9" fmla="*/ 237635 h 237634"/>
                    <a:gd name="connsiteX10" fmla="*/ 148145 w 267383"/>
                    <a:gd name="connsiteY10" fmla="*/ 237635 h 237634"/>
                    <a:gd name="connsiteX11" fmla="*/ 148145 w 267383"/>
                    <a:gd name="connsiteY11" fmla="*/ 148206 h 237634"/>
                    <a:gd name="connsiteX12" fmla="*/ 235767 w 267383"/>
                    <a:gd name="connsiteY12" fmla="*/ 118396 h 237634"/>
                    <a:gd name="connsiteX13" fmla="*/ 267383 w 267383"/>
                    <a:gd name="connsiteY13" fmla="*/ 14514 h 237634"/>
                    <a:gd name="connsiteX14" fmla="*/ 51489 w 267383"/>
                    <a:gd name="connsiteY14" fmla="*/ 97620 h 237634"/>
                    <a:gd name="connsiteX15" fmla="*/ 29810 w 267383"/>
                    <a:gd name="connsiteY15" fmla="*/ 29871 h 237634"/>
                    <a:gd name="connsiteX16" fmla="*/ 96655 w 267383"/>
                    <a:gd name="connsiteY16" fmla="*/ 50647 h 237634"/>
                    <a:gd name="connsiteX17" fmla="*/ 96655 w 267383"/>
                    <a:gd name="connsiteY17" fmla="*/ 50647 h 237634"/>
                    <a:gd name="connsiteX18" fmla="*/ 118335 w 267383"/>
                    <a:gd name="connsiteY18" fmla="*/ 118396 h 237634"/>
                    <a:gd name="connsiteX19" fmla="*/ 51489 w 267383"/>
                    <a:gd name="connsiteY19" fmla="*/ 97620 h 237634"/>
                    <a:gd name="connsiteX20" fmla="*/ 149048 w 267383"/>
                    <a:gd name="connsiteY20" fmla="*/ 118396 h 237634"/>
                    <a:gd name="connsiteX21" fmla="*/ 170728 w 267383"/>
                    <a:gd name="connsiteY21" fmla="*/ 50647 h 237634"/>
                    <a:gd name="connsiteX22" fmla="*/ 170728 w 267383"/>
                    <a:gd name="connsiteY22" fmla="*/ 50647 h 237634"/>
                    <a:gd name="connsiteX23" fmla="*/ 237574 w 267383"/>
                    <a:gd name="connsiteY23" fmla="*/ 29871 h 237634"/>
                    <a:gd name="connsiteX24" fmla="*/ 215894 w 267383"/>
                    <a:gd name="connsiteY24" fmla="*/ 97620 h 237634"/>
                    <a:gd name="connsiteX25" fmla="*/ 149048 w 267383"/>
                    <a:gd name="connsiteY25" fmla="*/ 118396 h 2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7383" h="237634">
                      <a:moveTo>
                        <a:pt x="267383" y="14514"/>
                      </a:moveTo>
                      <a:cubicBezTo>
                        <a:pt x="267383" y="6385"/>
                        <a:pt x="261060" y="61"/>
                        <a:pt x="252930" y="61"/>
                      </a:cubicBezTo>
                      <a:cubicBezTo>
                        <a:pt x="204151" y="-842"/>
                        <a:pt x="171631" y="8191"/>
                        <a:pt x="149951" y="29871"/>
                      </a:cubicBezTo>
                      <a:cubicBezTo>
                        <a:pt x="143628" y="36194"/>
                        <a:pt x="138208" y="43421"/>
                        <a:pt x="133692" y="51551"/>
                      </a:cubicBezTo>
                      <a:cubicBezTo>
                        <a:pt x="129175" y="43421"/>
                        <a:pt x="124658" y="36194"/>
                        <a:pt x="117432" y="29871"/>
                      </a:cubicBezTo>
                      <a:cubicBezTo>
                        <a:pt x="95752" y="9095"/>
                        <a:pt x="63233" y="-842"/>
                        <a:pt x="14453" y="61"/>
                      </a:cubicBezTo>
                      <a:cubicBezTo>
                        <a:pt x="6323" y="61"/>
                        <a:pt x="0" y="6385"/>
                        <a:pt x="0" y="14514"/>
                      </a:cubicBezTo>
                      <a:cubicBezTo>
                        <a:pt x="0" y="65101"/>
                        <a:pt x="9033" y="96717"/>
                        <a:pt x="30713" y="118396"/>
                      </a:cubicBezTo>
                      <a:cubicBezTo>
                        <a:pt x="49683" y="137366"/>
                        <a:pt x="77686" y="146400"/>
                        <a:pt x="118335" y="148206"/>
                      </a:cubicBezTo>
                      <a:lnTo>
                        <a:pt x="118335" y="237635"/>
                      </a:lnTo>
                      <a:lnTo>
                        <a:pt x="148145" y="237635"/>
                      </a:lnTo>
                      <a:lnTo>
                        <a:pt x="148145" y="148206"/>
                      </a:lnTo>
                      <a:cubicBezTo>
                        <a:pt x="188794" y="147303"/>
                        <a:pt x="216797" y="137366"/>
                        <a:pt x="235767" y="118396"/>
                      </a:cubicBezTo>
                      <a:cubicBezTo>
                        <a:pt x="258350" y="97620"/>
                        <a:pt x="267383" y="65101"/>
                        <a:pt x="267383" y="14514"/>
                      </a:cubicBezTo>
                      <a:close/>
                      <a:moveTo>
                        <a:pt x="51489" y="97620"/>
                      </a:moveTo>
                      <a:cubicBezTo>
                        <a:pt x="37939" y="84070"/>
                        <a:pt x="30713" y="62391"/>
                        <a:pt x="29810" y="29871"/>
                      </a:cubicBezTo>
                      <a:cubicBezTo>
                        <a:pt x="61426" y="30774"/>
                        <a:pt x="83106" y="38001"/>
                        <a:pt x="96655" y="50647"/>
                      </a:cubicBezTo>
                      <a:lnTo>
                        <a:pt x="96655" y="50647"/>
                      </a:lnTo>
                      <a:cubicBezTo>
                        <a:pt x="110205" y="64197"/>
                        <a:pt x="117432" y="85877"/>
                        <a:pt x="118335" y="118396"/>
                      </a:cubicBezTo>
                      <a:cubicBezTo>
                        <a:pt x="86719" y="117493"/>
                        <a:pt x="65039" y="111170"/>
                        <a:pt x="51489" y="97620"/>
                      </a:cubicBezTo>
                      <a:close/>
                      <a:moveTo>
                        <a:pt x="149048" y="118396"/>
                      </a:moveTo>
                      <a:cubicBezTo>
                        <a:pt x="149951" y="85877"/>
                        <a:pt x="157178" y="64197"/>
                        <a:pt x="170728" y="50647"/>
                      </a:cubicBezTo>
                      <a:lnTo>
                        <a:pt x="170728" y="50647"/>
                      </a:lnTo>
                      <a:cubicBezTo>
                        <a:pt x="184278" y="37097"/>
                        <a:pt x="205957" y="30774"/>
                        <a:pt x="237574" y="29871"/>
                      </a:cubicBezTo>
                      <a:cubicBezTo>
                        <a:pt x="236670" y="62391"/>
                        <a:pt x="229444" y="84070"/>
                        <a:pt x="215894" y="97620"/>
                      </a:cubicBezTo>
                      <a:cubicBezTo>
                        <a:pt x="202344" y="111170"/>
                        <a:pt x="180664" y="117493"/>
                        <a:pt x="149048" y="118396"/>
                      </a:cubicBezTo>
                      <a:close/>
                    </a:path>
                  </a:pathLst>
                </a:custGeom>
                <a:solidFill>
                  <a:srgbClr val="010101"/>
                </a:solidFill>
                <a:ln w="9028" cap="flat">
                  <a:noFill/>
                  <a:prstDash val="solid"/>
                  <a:miter/>
                </a:ln>
              </p:spPr>
              <p:txBody>
                <a:bodyPr rtlCol="0" anchor="ctr"/>
                <a:lstStyle/>
                <a:p>
                  <a:endParaRPr lang="en-US"/>
                </a:p>
              </p:txBody>
            </p:sp>
            <p:sp>
              <p:nvSpPr>
                <p:cNvPr id="11" name="Freeform 328">
                  <a:extLst>
                    <a:ext uri="{FF2B5EF4-FFF2-40B4-BE49-F238E27FC236}">
                      <a16:creationId xmlns:a16="http://schemas.microsoft.com/office/drawing/2014/main" id="{D4AE753A-289C-B535-2551-D83C3B32B97C}"/>
                    </a:ext>
                  </a:extLst>
                </p:cNvPr>
                <p:cNvSpPr/>
                <p:nvPr/>
              </p:nvSpPr>
              <p:spPr>
                <a:xfrm>
                  <a:off x="4308254" y="2662839"/>
                  <a:ext cx="88525" cy="88525"/>
                </a:xfrm>
                <a:custGeom>
                  <a:avLst/>
                  <a:gdLst>
                    <a:gd name="connsiteX0" fmla="*/ 44263 w 88525"/>
                    <a:gd name="connsiteY0" fmla="*/ 0 h 88525"/>
                    <a:gd name="connsiteX1" fmla="*/ 0 w 88525"/>
                    <a:gd name="connsiteY1" fmla="*/ 44263 h 88525"/>
                    <a:gd name="connsiteX2" fmla="*/ 44263 w 88525"/>
                    <a:gd name="connsiteY2" fmla="*/ 88525 h 88525"/>
                    <a:gd name="connsiteX3" fmla="*/ 88526 w 88525"/>
                    <a:gd name="connsiteY3" fmla="*/ 44263 h 88525"/>
                    <a:gd name="connsiteX4" fmla="*/ 44263 w 88525"/>
                    <a:gd name="connsiteY4" fmla="*/ 0 h 88525"/>
                    <a:gd name="connsiteX5" fmla="*/ 44263 w 88525"/>
                    <a:gd name="connsiteY5" fmla="*/ 58716 h 88525"/>
                    <a:gd name="connsiteX6" fmla="*/ 29810 w 88525"/>
                    <a:gd name="connsiteY6" fmla="*/ 44263 h 88525"/>
                    <a:gd name="connsiteX7" fmla="*/ 44263 w 88525"/>
                    <a:gd name="connsiteY7" fmla="*/ 29809 h 88525"/>
                    <a:gd name="connsiteX8" fmla="*/ 58716 w 88525"/>
                    <a:gd name="connsiteY8" fmla="*/ 44263 h 88525"/>
                    <a:gd name="connsiteX9" fmla="*/ 44263 w 88525"/>
                    <a:gd name="connsiteY9" fmla="*/ 5871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0"/>
                      </a:moveTo>
                      <a:cubicBezTo>
                        <a:pt x="19873" y="0"/>
                        <a:pt x="0" y="19873"/>
                        <a:pt x="0" y="44263"/>
                      </a:cubicBezTo>
                      <a:cubicBezTo>
                        <a:pt x="0" y="68653"/>
                        <a:pt x="19873" y="88525"/>
                        <a:pt x="44263" y="88525"/>
                      </a:cubicBezTo>
                      <a:cubicBezTo>
                        <a:pt x="68652" y="88525"/>
                        <a:pt x="88526" y="68653"/>
                        <a:pt x="88526" y="44263"/>
                      </a:cubicBezTo>
                      <a:cubicBezTo>
                        <a:pt x="88526" y="19873"/>
                        <a:pt x="68652" y="0"/>
                        <a:pt x="44263" y="0"/>
                      </a:cubicBezTo>
                      <a:close/>
                      <a:moveTo>
                        <a:pt x="44263" y="58716"/>
                      </a:moveTo>
                      <a:cubicBezTo>
                        <a:pt x="36133" y="58716"/>
                        <a:pt x="29810" y="52393"/>
                        <a:pt x="29810" y="44263"/>
                      </a:cubicBezTo>
                      <a:cubicBezTo>
                        <a:pt x="29810" y="36133"/>
                        <a:pt x="36133" y="29809"/>
                        <a:pt x="44263" y="29809"/>
                      </a:cubicBezTo>
                      <a:cubicBezTo>
                        <a:pt x="52393" y="29809"/>
                        <a:pt x="58716" y="36133"/>
                        <a:pt x="58716" y="44263"/>
                      </a:cubicBezTo>
                      <a:cubicBezTo>
                        <a:pt x="58716" y="52393"/>
                        <a:pt x="52393" y="58716"/>
                        <a:pt x="44263" y="58716"/>
                      </a:cubicBezTo>
                      <a:close/>
                    </a:path>
                  </a:pathLst>
                </a:custGeom>
                <a:solidFill>
                  <a:srgbClr val="010101"/>
                </a:solidFill>
                <a:ln w="9028" cap="flat">
                  <a:noFill/>
                  <a:prstDash val="solid"/>
                  <a:miter/>
                </a:ln>
              </p:spPr>
              <p:txBody>
                <a:bodyPr rtlCol="0" anchor="ctr"/>
                <a:lstStyle/>
                <a:p>
                  <a:endParaRPr lang="en-US"/>
                </a:p>
              </p:txBody>
            </p:sp>
            <p:sp>
              <p:nvSpPr>
                <p:cNvPr id="12" name="Freeform 329">
                  <a:extLst>
                    <a:ext uri="{FF2B5EF4-FFF2-40B4-BE49-F238E27FC236}">
                      <a16:creationId xmlns:a16="http://schemas.microsoft.com/office/drawing/2014/main" id="{BF992017-1D95-66D3-ED3D-F2A45755C856}"/>
                    </a:ext>
                  </a:extLst>
                </p:cNvPr>
                <p:cNvSpPr/>
                <p:nvPr/>
              </p:nvSpPr>
              <p:spPr>
                <a:xfrm>
                  <a:off x="4232375" y="2588766"/>
                  <a:ext cx="238476" cy="237573"/>
                </a:xfrm>
                <a:custGeom>
                  <a:avLst/>
                  <a:gdLst>
                    <a:gd name="connsiteX0" fmla="*/ 230347 w 238476"/>
                    <a:gd name="connsiteY0" fmla="*/ 91236 h 237573"/>
                    <a:gd name="connsiteX1" fmla="*/ 212281 w 238476"/>
                    <a:gd name="connsiteY1" fmla="*/ 82203 h 237573"/>
                    <a:gd name="connsiteX2" fmla="*/ 210474 w 238476"/>
                    <a:gd name="connsiteY2" fmla="*/ 78589 h 237573"/>
                    <a:gd name="connsiteX3" fmla="*/ 216797 w 238476"/>
                    <a:gd name="connsiteY3" fmla="*/ 60523 h 237573"/>
                    <a:gd name="connsiteX4" fmla="*/ 214087 w 238476"/>
                    <a:gd name="connsiteY4" fmla="*/ 46973 h 237573"/>
                    <a:gd name="connsiteX5" fmla="*/ 191504 w 238476"/>
                    <a:gd name="connsiteY5" fmla="*/ 24390 h 237573"/>
                    <a:gd name="connsiteX6" fmla="*/ 177954 w 238476"/>
                    <a:gd name="connsiteY6" fmla="*/ 21680 h 237573"/>
                    <a:gd name="connsiteX7" fmla="*/ 159888 w 238476"/>
                    <a:gd name="connsiteY7" fmla="*/ 28003 h 237573"/>
                    <a:gd name="connsiteX8" fmla="*/ 156275 w 238476"/>
                    <a:gd name="connsiteY8" fmla="*/ 26197 h 237573"/>
                    <a:gd name="connsiteX9" fmla="*/ 147241 w 238476"/>
                    <a:gd name="connsiteY9" fmla="*/ 8130 h 237573"/>
                    <a:gd name="connsiteX10" fmla="*/ 133692 w 238476"/>
                    <a:gd name="connsiteY10" fmla="*/ 0 h 237573"/>
                    <a:gd name="connsiteX11" fmla="*/ 105689 w 238476"/>
                    <a:gd name="connsiteY11" fmla="*/ 0 h 237573"/>
                    <a:gd name="connsiteX12" fmla="*/ 92139 w 238476"/>
                    <a:gd name="connsiteY12" fmla="*/ 8130 h 237573"/>
                    <a:gd name="connsiteX13" fmla="*/ 83106 w 238476"/>
                    <a:gd name="connsiteY13" fmla="*/ 26197 h 237573"/>
                    <a:gd name="connsiteX14" fmla="*/ 79492 w 238476"/>
                    <a:gd name="connsiteY14" fmla="*/ 28003 h 237573"/>
                    <a:gd name="connsiteX15" fmla="*/ 61426 w 238476"/>
                    <a:gd name="connsiteY15" fmla="*/ 21680 h 237573"/>
                    <a:gd name="connsiteX16" fmla="*/ 47876 w 238476"/>
                    <a:gd name="connsiteY16" fmla="*/ 24390 h 237573"/>
                    <a:gd name="connsiteX17" fmla="*/ 25293 w 238476"/>
                    <a:gd name="connsiteY17" fmla="*/ 46973 h 237573"/>
                    <a:gd name="connsiteX18" fmla="*/ 22583 w 238476"/>
                    <a:gd name="connsiteY18" fmla="*/ 60523 h 237573"/>
                    <a:gd name="connsiteX19" fmla="*/ 28003 w 238476"/>
                    <a:gd name="connsiteY19" fmla="*/ 78589 h 237573"/>
                    <a:gd name="connsiteX20" fmla="*/ 26196 w 238476"/>
                    <a:gd name="connsiteY20" fmla="*/ 82203 h 237573"/>
                    <a:gd name="connsiteX21" fmla="*/ 8130 w 238476"/>
                    <a:gd name="connsiteY21" fmla="*/ 91236 h 237573"/>
                    <a:gd name="connsiteX22" fmla="*/ 0 w 238476"/>
                    <a:gd name="connsiteY22" fmla="*/ 104786 h 237573"/>
                    <a:gd name="connsiteX23" fmla="*/ 0 w 238476"/>
                    <a:gd name="connsiteY23" fmla="*/ 132788 h 237573"/>
                    <a:gd name="connsiteX24" fmla="*/ 8130 w 238476"/>
                    <a:gd name="connsiteY24" fmla="*/ 146338 h 237573"/>
                    <a:gd name="connsiteX25" fmla="*/ 26196 w 238476"/>
                    <a:gd name="connsiteY25" fmla="*/ 155371 h 237573"/>
                    <a:gd name="connsiteX26" fmla="*/ 28003 w 238476"/>
                    <a:gd name="connsiteY26" fmla="*/ 158985 h 237573"/>
                    <a:gd name="connsiteX27" fmla="*/ 21680 w 238476"/>
                    <a:gd name="connsiteY27" fmla="*/ 177051 h 237573"/>
                    <a:gd name="connsiteX28" fmla="*/ 24390 w 238476"/>
                    <a:gd name="connsiteY28" fmla="*/ 190601 h 237573"/>
                    <a:gd name="connsiteX29" fmla="*/ 46973 w 238476"/>
                    <a:gd name="connsiteY29" fmla="*/ 213184 h 237573"/>
                    <a:gd name="connsiteX30" fmla="*/ 60523 w 238476"/>
                    <a:gd name="connsiteY30" fmla="*/ 215894 h 237573"/>
                    <a:gd name="connsiteX31" fmla="*/ 78589 w 238476"/>
                    <a:gd name="connsiteY31" fmla="*/ 209571 h 237573"/>
                    <a:gd name="connsiteX32" fmla="*/ 82202 w 238476"/>
                    <a:gd name="connsiteY32" fmla="*/ 211377 h 237573"/>
                    <a:gd name="connsiteX33" fmla="*/ 91236 w 238476"/>
                    <a:gd name="connsiteY33" fmla="*/ 229444 h 237573"/>
                    <a:gd name="connsiteX34" fmla="*/ 104785 w 238476"/>
                    <a:gd name="connsiteY34" fmla="*/ 237574 h 237573"/>
                    <a:gd name="connsiteX35" fmla="*/ 132788 w 238476"/>
                    <a:gd name="connsiteY35" fmla="*/ 237574 h 237573"/>
                    <a:gd name="connsiteX36" fmla="*/ 146338 w 238476"/>
                    <a:gd name="connsiteY36" fmla="*/ 229444 h 237573"/>
                    <a:gd name="connsiteX37" fmla="*/ 155371 w 238476"/>
                    <a:gd name="connsiteY37" fmla="*/ 211377 h 237573"/>
                    <a:gd name="connsiteX38" fmla="*/ 158985 w 238476"/>
                    <a:gd name="connsiteY38" fmla="*/ 209571 h 237573"/>
                    <a:gd name="connsiteX39" fmla="*/ 177051 w 238476"/>
                    <a:gd name="connsiteY39" fmla="*/ 215894 h 237573"/>
                    <a:gd name="connsiteX40" fmla="*/ 190601 w 238476"/>
                    <a:gd name="connsiteY40" fmla="*/ 213184 h 237573"/>
                    <a:gd name="connsiteX41" fmla="*/ 213184 w 238476"/>
                    <a:gd name="connsiteY41" fmla="*/ 190601 h 237573"/>
                    <a:gd name="connsiteX42" fmla="*/ 215894 w 238476"/>
                    <a:gd name="connsiteY42" fmla="*/ 177051 h 237573"/>
                    <a:gd name="connsiteX43" fmla="*/ 210474 w 238476"/>
                    <a:gd name="connsiteY43" fmla="*/ 158985 h 237573"/>
                    <a:gd name="connsiteX44" fmla="*/ 212281 w 238476"/>
                    <a:gd name="connsiteY44" fmla="*/ 155371 h 237573"/>
                    <a:gd name="connsiteX45" fmla="*/ 230347 w 238476"/>
                    <a:gd name="connsiteY45" fmla="*/ 146338 h 237573"/>
                    <a:gd name="connsiteX46" fmla="*/ 238477 w 238476"/>
                    <a:gd name="connsiteY46" fmla="*/ 132788 h 237573"/>
                    <a:gd name="connsiteX47" fmla="*/ 238477 w 238476"/>
                    <a:gd name="connsiteY47" fmla="*/ 104786 h 237573"/>
                    <a:gd name="connsiteX48" fmla="*/ 230347 w 238476"/>
                    <a:gd name="connsiteY48" fmla="*/ 91236 h 237573"/>
                    <a:gd name="connsiteX49" fmla="*/ 208667 w 238476"/>
                    <a:gd name="connsiteY49" fmla="*/ 122852 h 237573"/>
                    <a:gd name="connsiteX50" fmla="*/ 193311 w 238476"/>
                    <a:gd name="connsiteY50" fmla="*/ 130079 h 237573"/>
                    <a:gd name="connsiteX51" fmla="*/ 186084 w 238476"/>
                    <a:gd name="connsiteY51" fmla="*/ 139112 h 237573"/>
                    <a:gd name="connsiteX52" fmla="*/ 181568 w 238476"/>
                    <a:gd name="connsiteY52" fmla="*/ 149952 h 237573"/>
                    <a:gd name="connsiteX53" fmla="*/ 180664 w 238476"/>
                    <a:gd name="connsiteY53" fmla="*/ 161695 h 237573"/>
                    <a:gd name="connsiteX54" fmla="*/ 186084 w 238476"/>
                    <a:gd name="connsiteY54" fmla="*/ 177954 h 237573"/>
                    <a:gd name="connsiteX55" fmla="*/ 179761 w 238476"/>
                    <a:gd name="connsiteY55" fmla="*/ 184278 h 237573"/>
                    <a:gd name="connsiteX56" fmla="*/ 163501 w 238476"/>
                    <a:gd name="connsiteY56" fmla="*/ 178858 h 237573"/>
                    <a:gd name="connsiteX57" fmla="*/ 151758 w 238476"/>
                    <a:gd name="connsiteY57" fmla="*/ 179761 h 237573"/>
                    <a:gd name="connsiteX58" fmla="*/ 140918 w 238476"/>
                    <a:gd name="connsiteY58" fmla="*/ 184278 h 237573"/>
                    <a:gd name="connsiteX59" fmla="*/ 131885 w 238476"/>
                    <a:gd name="connsiteY59" fmla="*/ 191504 h 237573"/>
                    <a:gd name="connsiteX60" fmla="*/ 124658 w 238476"/>
                    <a:gd name="connsiteY60" fmla="*/ 206861 h 237573"/>
                    <a:gd name="connsiteX61" fmla="*/ 115625 w 238476"/>
                    <a:gd name="connsiteY61" fmla="*/ 206861 h 237573"/>
                    <a:gd name="connsiteX62" fmla="*/ 108399 w 238476"/>
                    <a:gd name="connsiteY62" fmla="*/ 191504 h 237573"/>
                    <a:gd name="connsiteX63" fmla="*/ 99365 w 238476"/>
                    <a:gd name="connsiteY63" fmla="*/ 184278 h 237573"/>
                    <a:gd name="connsiteX64" fmla="*/ 88526 w 238476"/>
                    <a:gd name="connsiteY64" fmla="*/ 179761 h 237573"/>
                    <a:gd name="connsiteX65" fmla="*/ 76782 w 238476"/>
                    <a:gd name="connsiteY65" fmla="*/ 178858 h 237573"/>
                    <a:gd name="connsiteX66" fmla="*/ 60523 w 238476"/>
                    <a:gd name="connsiteY66" fmla="*/ 184278 h 237573"/>
                    <a:gd name="connsiteX67" fmla="*/ 54199 w 238476"/>
                    <a:gd name="connsiteY67" fmla="*/ 177954 h 237573"/>
                    <a:gd name="connsiteX68" fmla="*/ 59619 w 238476"/>
                    <a:gd name="connsiteY68" fmla="*/ 161695 h 237573"/>
                    <a:gd name="connsiteX69" fmla="*/ 58716 w 238476"/>
                    <a:gd name="connsiteY69" fmla="*/ 149952 h 237573"/>
                    <a:gd name="connsiteX70" fmla="*/ 54199 w 238476"/>
                    <a:gd name="connsiteY70" fmla="*/ 139112 h 237573"/>
                    <a:gd name="connsiteX71" fmla="*/ 46973 w 238476"/>
                    <a:gd name="connsiteY71" fmla="*/ 130079 h 237573"/>
                    <a:gd name="connsiteX72" fmla="*/ 31616 w 238476"/>
                    <a:gd name="connsiteY72" fmla="*/ 122852 h 237573"/>
                    <a:gd name="connsiteX73" fmla="*/ 31616 w 238476"/>
                    <a:gd name="connsiteY73" fmla="*/ 113819 h 237573"/>
                    <a:gd name="connsiteX74" fmla="*/ 46973 w 238476"/>
                    <a:gd name="connsiteY74" fmla="*/ 106592 h 237573"/>
                    <a:gd name="connsiteX75" fmla="*/ 54199 w 238476"/>
                    <a:gd name="connsiteY75" fmla="*/ 97559 h 237573"/>
                    <a:gd name="connsiteX76" fmla="*/ 58716 w 238476"/>
                    <a:gd name="connsiteY76" fmla="*/ 86719 h 237573"/>
                    <a:gd name="connsiteX77" fmla="*/ 59619 w 238476"/>
                    <a:gd name="connsiteY77" fmla="*/ 74976 h 237573"/>
                    <a:gd name="connsiteX78" fmla="*/ 54199 w 238476"/>
                    <a:gd name="connsiteY78" fmla="*/ 58716 h 237573"/>
                    <a:gd name="connsiteX79" fmla="*/ 60523 w 238476"/>
                    <a:gd name="connsiteY79" fmla="*/ 52393 h 237573"/>
                    <a:gd name="connsiteX80" fmla="*/ 76782 w 238476"/>
                    <a:gd name="connsiteY80" fmla="*/ 57813 h 237573"/>
                    <a:gd name="connsiteX81" fmla="*/ 88526 w 238476"/>
                    <a:gd name="connsiteY81" fmla="*/ 56910 h 237573"/>
                    <a:gd name="connsiteX82" fmla="*/ 99365 w 238476"/>
                    <a:gd name="connsiteY82" fmla="*/ 52393 h 237573"/>
                    <a:gd name="connsiteX83" fmla="*/ 108399 w 238476"/>
                    <a:gd name="connsiteY83" fmla="*/ 45166 h 237573"/>
                    <a:gd name="connsiteX84" fmla="*/ 115625 w 238476"/>
                    <a:gd name="connsiteY84" fmla="*/ 29810 h 237573"/>
                    <a:gd name="connsiteX85" fmla="*/ 124658 w 238476"/>
                    <a:gd name="connsiteY85" fmla="*/ 29810 h 237573"/>
                    <a:gd name="connsiteX86" fmla="*/ 131885 w 238476"/>
                    <a:gd name="connsiteY86" fmla="*/ 45166 h 237573"/>
                    <a:gd name="connsiteX87" fmla="*/ 140918 w 238476"/>
                    <a:gd name="connsiteY87" fmla="*/ 52393 h 237573"/>
                    <a:gd name="connsiteX88" fmla="*/ 151758 w 238476"/>
                    <a:gd name="connsiteY88" fmla="*/ 56910 h 237573"/>
                    <a:gd name="connsiteX89" fmla="*/ 163501 w 238476"/>
                    <a:gd name="connsiteY89" fmla="*/ 57813 h 237573"/>
                    <a:gd name="connsiteX90" fmla="*/ 179761 w 238476"/>
                    <a:gd name="connsiteY90" fmla="*/ 52393 h 237573"/>
                    <a:gd name="connsiteX91" fmla="*/ 186084 w 238476"/>
                    <a:gd name="connsiteY91" fmla="*/ 58716 h 237573"/>
                    <a:gd name="connsiteX92" fmla="*/ 180664 w 238476"/>
                    <a:gd name="connsiteY92" fmla="*/ 74976 h 237573"/>
                    <a:gd name="connsiteX93" fmla="*/ 181568 w 238476"/>
                    <a:gd name="connsiteY93" fmla="*/ 86719 h 237573"/>
                    <a:gd name="connsiteX94" fmla="*/ 186084 w 238476"/>
                    <a:gd name="connsiteY94" fmla="*/ 97559 h 237573"/>
                    <a:gd name="connsiteX95" fmla="*/ 193311 w 238476"/>
                    <a:gd name="connsiteY95" fmla="*/ 106592 h 237573"/>
                    <a:gd name="connsiteX96" fmla="*/ 208667 w 238476"/>
                    <a:gd name="connsiteY96" fmla="*/ 113819 h 237573"/>
                    <a:gd name="connsiteX97" fmla="*/ 208667 w 238476"/>
                    <a:gd name="connsiteY97" fmla="*/ 122852 h 237573"/>
                    <a:gd name="connsiteX98" fmla="*/ 208667 w 238476"/>
                    <a:gd name="connsiteY98" fmla="*/ 122852 h 2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8476" h="237573">
                      <a:moveTo>
                        <a:pt x="230347" y="91236"/>
                      </a:moveTo>
                      <a:lnTo>
                        <a:pt x="212281" y="82203"/>
                      </a:lnTo>
                      <a:cubicBezTo>
                        <a:pt x="211377" y="81299"/>
                        <a:pt x="211377" y="79493"/>
                        <a:pt x="210474" y="78589"/>
                      </a:cubicBezTo>
                      <a:lnTo>
                        <a:pt x="216797" y="60523"/>
                      </a:lnTo>
                      <a:cubicBezTo>
                        <a:pt x="218604" y="56006"/>
                        <a:pt x="217701" y="50586"/>
                        <a:pt x="214087" y="46973"/>
                      </a:cubicBezTo>
                      <a:cubicBezTo>
                        <a:pt x="207764" y="38843"/>
                        <a:pt x="199634" y="30713"/>
                        <a:pt x="191504" y="24390"/>
                      </a:cubicBezTo>
                      <a:cubicBezTo>
                        <a:pt x="187891" y="21680"/>
                        <a:pt x="182471" y="20777"/>
                        <a:pt x="177954" y="21680"/>
                      </a:cubicBezTo>
                      <a:lnTo>
                        <a:pt x="159888" y="28003"/>
                      </a:lnTo>
                      <a:cubicBezTo>
                        <a:pt x="158985" y="27100"/>
                        <a:pt x="157178" y="27100"/>
                        <a:pt x="156275" y="26197"/>
                      </a:cubicBezTo>
                      <a:lnTo>
                        <a:pt x="147241" y="8130"/>
                      </a:lnTo>
                      <a:cubicBezTo>
                        <a:pt x="144531" y="2710"/>
                        <a:pt x="140015" y="0"/>
                        <a:pt x="133692" y="0"/>
                      </a:cubicBezTo>
                      <a:lnTo>
                        <a:pt x="105689" y="0"/>
                      </a:lnTo>
                      <a:cubicBezTo>
                        <a:pt x="100269" y="0"/>
                        <a:pt x="94849" y="3614"/>
                        <a:pt x="92139" y="8130"/>
                      </a:cubicBezTo>
                      <a:lnTo>
                        <a:pt x="83106" y="26197"/>
                      </a:lnTo>
                      <a:cubicBezTo>
                        <a:pt x="82202" y="27100"/>
                        <a:pt x="80396" y="27100"/>
                        <a:pt x="79492" y="28003"/>
                      </a:cubicBezTo>
                      <a:lnTo>
                        <a:pt x="61426" y="21680"/>
                      </a:lnTo>
                      <a:cubicBezTo>
                        <a:pt x="56909" y="19873"/>
                        <a:pt x="51489" y="20777"/>
                        <a:pt x="47876" y="24390"/>
                      </a:cubicBezTo>
                      <a:cubicBezTo>
                        <a:pt x="39746" y="30713"/>
                        <a:pt x="31616" y="38843"/>
                        <a:pt x="25293" y="46973"/>
                      </a:cubicBezTo>
                      <a:cubicBezTo>
                        <a:pt x="22583" y="50586"/>
                        <a:pt x="21680" y="56006"/>
                        <a:pt x="22583" y="60523"/>
                      </a:cubicBezTo>
                      <a:lnTo>
                        <a:pt x="28003" y="78589"/>
                      </a:lnTo>
                      <a:cubicBezTo>
                        <a:pt x="27100" y="79493"/>
                        <a:pt x="27100" y="81299"/>
                        <a:pt x="26196" y="82203"/>
                      </a:cubicBezTo>
                      <a:lnTo>
                        <a:pt x="8130" y="91236"/>
                      </a:lnTo>
                      <a:cubicBezTo>
                        <a:pt x="2710" y="93946"/>
                        <a:pt x="0" y="98462"/>
                        <a:pt x="0" y="104786"/>
                      </a:cubicBezTo>
                      <a:lnTo>
                        <a:pt x="0" y="132788"/>
                      </a:lnTo>
                      <a:cubicBezTo>
                        <a:pt x="0" y="138209"/>
                        <a:pt x="3613" y="143628"/>
                        <a:pt x="8130" y="146338"/>
                      </a:cubicBezTo>
                      <a:lnTo>
                        <a:pt x="26196" y="155371"/>
                      </a:lnTo>
                      <a:cubicBezTo>
                        <a:pt x="27100" y="156275"/>
                        <a:pt x="27100" y="158081"/>
                        <a:pt x="28003" y="158985"/>
                      </a:cubicBezTo>
                      <a:lnTo>
                        <a:pt x="21680" y="177051"/>
                      </a:lnTo>
                      <a:cubicBezTo>
                        <a:pt x="19873" y="181568"/>
                        <a:pt x="20776" y="186988"/>
                        <a:pt x="24390" y="190601"/>
                      </a:cubicBezTo>
                      <a:cubicBezTo>
                        <a:pt x="30713" y="198731"/>
                        <a:pt x="38843" y="206861"/>
                        <a:pt x="46973" y="213184"/>
                      </a:cubicBezTo>
                      <a:cubicBezTo>
                        <a:pt x="50586" y="215894"/>
                        <a:pt x="56006" y="216797"/>
                        <a:pt x="60523" y="215894"/>
                      </a:cubicBezTo>
                      <a:lnTo>
                        <a:pt x="78589" y="209571"/>
                      </a:lnTo>
                      <a:cubicBezTo>
                        <a:pt x="79492" y="210474"/>
                        <a:pt x="81299" y="210474"/>
                        <a:pt x="82202" y="211377"/>
                      </a:cubicBezTo>
                      <a:lnTo>
                        <a:pt x="91236" y="229444"/>
                      </a:lnTo>
                      <a:cubicBezTo>
                        <a:pt x="93945" y="234864"/>
                        <a:pt x="98462" y="237574"/>
                        <a:pt x="104785" y="237574"/>
                      </a:cubicBezTo>
                      <a:lnTo>
                        <a:pt x="132788" y="237574"/>
                      </a:lnTo>
                      <a:cubicBezTo>
                        <a:pt x="138208" y="237574"/>
                        <a:pt x="143628" y="233960"/>
                        <a:pt x="146338" y="229444"/>
                      </a:cubicBezTo>
                      <a:lnTo>
                        <a:pt x="155371" y="211377"/>
                      </a:lnTo>
                      <a:cubicBezTo>
                        <a:pt x="156275" y="210474"/>
                        <a:pt x="158081" y="210474"/>
                        <a:pt x="158985" y="209571"/>
                      </a:cubicBezTo>
                      <a:lnTo>
                        <a:pt x="177051" y="215894"/>
                      </a:lnTo>
                      <a:cubicBezTo>
                        <a:pt x="181568" y="217701"/>
                        <a:pt x="186988" y="216797"/>
                        <a:pt x="190601" y="213184"/>
                      </a:cubicBezTo>
                      <a:cubicBezTo>
                        <a:pt x="198731" y="206861"/>
                        <a:pt x="206861" y="198731"/>
                        <a:pt x="213184" y="190601"/>
                      </a:cubicBezTo>
                      <a:cubicBezTo>
                        <a:pt x="215894" y="186988"/>
                        <a:pt x="216797" y="181568"/>
                        <a:pt x="215894" y="177051"/>
                      </a:cubicBezTo>
                      <a:lnTo>
                        <a:pt x="210474" y="158985"/>
                      </a:lnTo>
                      <a:cubicBezTo>
                        <a:pt x="211377" y="158081"/>
                        <a:pt x="211377" y="156275"/>
                        <a:pt x="212281" y="155371"/>
                      </a:cubicBezTo>
                      <a:lnTo>
                        <a:pt x="230347" y="146338"/>
                      </a:lnTo>
                      <a:cubicBezTo>
                        <a:pt x="235767" y="143628"/>
                        <a:pt x="238477" y="139112"/>
                        <a:pt x="238477" y="132788"/>
                      </a:cubicBezTo>
                      <a:lnTo>
                        <a:pt x="238477" y="104786"/>
                      </a:lnTo>
                      <a:cubicBezTo>
                        <a:pt x="238477" y="98462"/>
                        <a:pt x="234864" y="93043"/>
                        <a:pt x="230347" y="91236"/>
                      </a:cubicBezTo>
                      <a:close/>
                      <a:moveTo>
                        <a:pt x="208667" y="122852"/>
                      </a:moveTo>
                      <a:lnTo>
                        <a:pt x="193311" y="130079"/>
                      </a:lnTo>
                      <a:cubicBezTo>
                        <a:pt x="189698" y="131885"/>
                        <a:pt x="186988" y="135498"/>
                        <a:pt x="186084" y="139112"/>
                      </a:cubicBezTo>
                      <a:cubicBezTo>
                        <a:pt x="185181" y="142725"/>
                        <a:pt x="183374" y="146338"/>
                        <a:pt x="181568" y="149952"/>
                      </a:cubicBezTo>
                      <a:cubicBezTo>
                        <a:pt x="179761" y="153565"/>
                        <a:pt x="179761" y="157178"/>
                        <a:pt x="180664" y="161695"/>
                      </a:cubicBezTo>
                      <a:lnTo>
                        <a:pt x="186084" y="177954"/>
                      </a:lnTo>
                      <a:cubicBezTo>
                        <a:pt x="184278" y="179761"/>
                        <a:pt x="181568" y="182471"/>
                        <a:pt x="179761" y="184278"/>
                      </a:cubicBezTo>
                      <a:lnTo>
                        <a:pt x="163501" y="178858"/>
                      </a:lnTo>
                      <a:cubicBezTo>
                        <a:pt x="159888" y="177954"/>
                        <a:pt x="155371" y="177954"/>
                        <a:pt x="151758" y="179761"/>
                      </a:cubicBezTo>
                      <a:cubicBezTo>
                        <a:pt x="148145" y="181568"/>
                        <a:pt x="144531" y="183375"/>
                        <a:pt x="140918" y="184278"/>
                      </a:cubicBezTo>
                      <a:cubicBezTo>
                        <a:pt x="137305" y="185181"/>
                        <a:pt x="133692" y="187891"/>
                        <a:pt x="131885" y="191504"/>
                      </a:cubicBezTo>
                      <a:lnTo>
                        <a:pt x="124658" y="206861"/>
                      </a:lnTo>
                      <a:lnTo>
                        <a:pt x="115625" y="206861"/>
                      </a:lnTo>
                      <a:lnTo>
                        <a:pt x="108399" y="191504"/>
                      </a:lnTo>
                      <a:cubicBezTo>
                        <a:pt x="106592" y="187891"/>
                        <a:pt x="102979" y="185181"/>
                        <a:pt x="99365" y="184278"/>
                      </a:cubicBezTo>
                      <a:cubicBezTo>
                        <a:pt x="95752" y="183375"/>
                        <a:pt x="92139" y="181568"/>
                        <a:pt x="88526" y="179761"/>
                      </a:cubicBezTo>
                      <a:cubicBezTo>
                        <a:pt x="84912" y="177954"/>
                        <a:pt x="81299" y="177954"/>
                        <a:pt x="76782" y="178858"/>
                      </a:cubicBezTo>
                      <a:lnTo>
                        <a:pt x="60523" y="184278"/>
                      </a:lnTo>
                      <a:cubicBezTo>
                        <a:pt x="58716" y="182471"/>
                        <a:pt x="56006" y="179761"/>
                        <a:pt x="54199" y="177954"/>
                      </a:cubicBezTo>
                      <a:lnTo>
                        <a:pt x="59619" y="161695"/>
                      </a:lnTo>
                      <a:cubicBezTo>
                        <a:pt x="60523" y="158081"/>
                        <a:pt x="60523" y="153565"/>
                        <a:pt x="58716" y="149952"/>
                      </a:cubicBezTo>
                      <a:cubicBezTo>
                        <a:pt x="56909" y="146338"/>
                        <a:pt x="55103" y="142725"/>
                        <a:pt x="54199" y="139112"/>
                      </a:cubicBezTo>
                      <a:cubicBezTo>
                        <a:pt x="53296" y="135498"/>
                        <a:pt x="50586" y="131885"/>
                        <a:pt x="46973" y="130079"/>
                      </a:cubicBezTo>
                      <a:lnTo>
                        <a:pt x="31616" y="122852"/>
                      </a:lnTo>
                      <a:lnTo>
                        <a:pt x="31616" y="113819"/>
                      </a:lnTo>
                      <a:lnTo>
                        <a:pt x="46973" y="106592"/>
                      </a:lnTo>
                      <a:cubicBezTo>
                        <a:pt x="50586" y="104786"/>
                        <a:pt x="53296" y="101172"/>
                        <a:pt x="54199" y="97559"/>
                      </a:cubicBezTo>
                      <a:cubicBezTo>
                        <a:pt x="55103" y="93946"/>
                        <a:pt x="56909" y="90332"/>
                        <a:pt x="58716" y="86719"/>
                      </a:cubicBezTo>
                      <a:cubicBezTo>
                        <a:pt x="60523" y="83106"/>
                        <a:pt x="60523" y="79493"/>
                        <a:pt x="59619" y="74976"/>
                      </a:cubicBezTo>
                      <a:lnTo>
                        <a:pt x="54199" y="58716"/>
                      </a:lnTo>
                      <a:cubicBezTo>
                        <a:pt x="56006" y="56910"/>
                        <a:pt x="58716" y="54199"/>
                        <a:pt x="60523" y="52393"/>
                      </a:cubicBezTo>
                      <a:lnTo>
                        <a:pt x="76782" y="57813"/>
                      </a:lnTo>
                      <a:cubicBezTo>
                        <a:pt x="80396" y="58716"/>
                        <a:pt x="84912" y="58716"/>
                        <a:pt x="88526" y="56910"/>
                      </a:cubicBezTo>
                      <a:cubicBezTo>
                        <a:pt x="92139" y="55103"/>
                        <a:pt x="95752" y="53296"/>
                        <a:pt x="99365" y="52393"/>
                      </a:cubicBezTo>
                      <a:cubicBezTo>
                        <a:pt x="102979" y="51489"/>
                        <a:pt x="106592" y="48780"/>
                        <a:pt x="108399" y="45166"/>
                      </a:cubicBezTo>
                      <a:lnTo>
                        <a:pt x="115625" y="29810"/>
                      </a:lnTo>
                      <a:lnTo>
                        <a:pt x="124658" y="29810"/>
                      </a:lnTo>
                      <a:lnTo>
                        <a:pt x="131885" y="45166"/>
                      </a:lnTo>
                      <a:cubicBezTo>
                        <a:pt x="133692" y="48780"/>
                        <a:pt x="137305" y="51489"/>
                        <a:pt x="140918" y="52393"/>
                      </a:cubicBezTo>
                      <a:cubicBezTo>
                        <a:pt x="144531" y="53296"/>
                        <a:pt x="148145" y="55103"/>
                        <a:pt x="151758" y="56910"/>
                      </a:cubicBezTo>
                      <a:cubicBezTo>
                        <a:pt x="155371" y="58716"/>
                        <a:pt x="158985" y="58716"/>
                        <a:pt x="163501" y="57813"/>
                      </a:cubicBezTo>
                      <a:lnTo>
                        <a:pt x="179761" y="52393"/>
                      </a:lnTo>
                      <a:cubicBezTo>
                        <a:pt x="181568" y="54199"/>
                        <a:pt x="184278" y="56910"/>
                        <a:pt x="186084" y="58716"/>
                      </a:cubicBezTo>
                      <a:lnTo>
                        <a:pt x="180664" y="74976"/>
                      </a:lnTo>
                      <a:cubicBezTo>
                        <a:pt x="179761" y="78589"/>
                        <a:pt x="179761" y="83106"/>
                        <a:pt x="181568" y="86719"/>
                      </a:cubicBezTo>
                      <a:cubicBezTo>
                        <a:pt x="183374" y="90332"/>
                        <a:pt x="185181" y="93946"/>
                        <a:pt x="186084" y="97559"/>
                      </a:cubicBezTo>
                      <a:cubicBezTo>
                        <a:pt x="186988" y="101172"/>
                        <a:pt x="189698" y="104786"/>
                        <a:pt x="193311" y="106592"/>
                      </a:cubicBezTo>
                      <a:lnTo>
                        <a:pt x="208667" y="113819"/>
                      </a:lnTo>
                      <a:lnTo>
                        <a:pt x="208667" y="122852"/>
                      </a:lnTo>
                      <a:lnTo>
                        <a:pt x="208667" y="122852"/>
                      </a:lnTo>
                      <a:close/>
                    </a:path>
                  </a:pathLst>
                </a:custGeom>
                <a:solidFill>
                  <a:srgbClr val="010101"/>
                </a:solidFill>
                <a:ln w="9028" cap="flat">
                  <a:noFill/>
                  <a:prstDash val="solid"/>
                  <a:miter/>
                </a:ln>
              </p:spPr>
              <p:txBody>
                <a:bodyPr rtlCol="0" anchor="ctr"/>
                <a:lstStyle/>
                <a:p>
                  <a:endParaRPr lang="en-US"/>
                </a:p>
              </p:txBody>
            </p:sp>
            <p:sp>
              <p:nvSpPr>
                <p:cNvPr id="13" name="Freeform 330">
                  <a:extLst>
                    <a:ext uri="{FF2B5EF4-FFF2-40B4-BE49-F238E27FC236}">
                      <a16:creationId xmlns:a16="http://schemas.microsoft.com/office/drawing/2014/main" id="{67F1F335-9C00-E97E-DC19-53D3C85EB433}"/>
                    </a:ext>
                  </a:extLst>
                </p:cNvPr>
                <p:cNvSpPr/>
                <p:nvPr/>
              </p:nvSpPr>
              <p:spPr>
                <a:xfrm>
                  <a:off x="4026418" y="2855246"/>
                  <a:ext cx="667554" cy="88525"/>
                </a:xfrm>
                <a:custGeom>
                  <a:avLst/>
                  <a:gdLst>
                    <a:gd name="connsiteX0" fmla="*/ 652198 w 667554"/>
                    <a:gd name="connsiteY0" fmla="*/ 14453 h 88525"/>
                    <a:gd name="connsiteX1" fmla="*/ 652198 w 667554"/>
                    <a:gd name="connsiteY1" fmla="*/ 14453 h 88525"/>
                    <a:gd name="connsiteX2" fmla="*/ 340552 w 667554"/>
                    <a:gd name="connsiteY2" fmla="*/ 14453 h 88525"/>
                    <a:gd name="connsiteX3" fmla="*/ 340552 w 667554"/>
                    <a:gd name="connsiteY3" fmla="*/ 0 h 88525"/>
                    <a:gd name="connsiteX4" fmla="*/ 310743 w 667554"/>
                    <a:gd name="connsiteY4" fmla="*/ 0 h 88525"/>
                    <a:gd name="connsiteX5" fmla="*/ 310743 w 667554"/>
                    <a:gd name="connsiteY5" fmla="*/ 14453 h 88525"/>
                    <a:gd name="connsiteX6" fmla="*/ 14453 w 667554"/>
                    <a:gd name="connsiteY6" fmla="*/ 14453 h 88525"/>
                    <a:gd name="connsiteX7" fmla="*/ 0 w 667554"/>
                    <a:gd name="connsiteY7" fmla="*/ 28906 h 88525"/>
                    <a:gd name="connsiteX8" fmla="*/ 0 w 667554"/>
                    <a:gd name="connsiteY8" fmla="*/ 28906 h 88525"/>
                    <a:gd name="connsiteX9" fmla="*/ 0 w 667554"/>
                    <a:gd name="connsiteY9" fmla="*/ 88526 h 88525"/>
                    <a:gd name="connsiteX10" fmla="*/ 29810 w 667554"/>
                    <a:gd name="connsiteY10" fmla="*/ 88526 h 88525"/>
                    <a:gd name="connsiteX11" fmla="*/ 29810 w 667554"/>
                    <a:gd name="connsiteY11" fmla="*/ 44263 h 88525"/>
                    <a:gd name="connsiteX12" fmla="*/ 311646 w 667554"/>
                    <a:gd name="connsiteY12" fmla="*/ 44263 h 88525"/>
                    <a:gd name="connsiteX13" fmla="*/ 311646 w 667554"/>
                    <a:gd name="connsiteY13" fmla="*/ 58716 h 88525"/>
                    <a:gd name="connsiteX14" fmla="*/ 341456 w 667554"/>
                    <a:gd name="connsiteY14" fmla="*/ 58716 h 88525"/>
                    <a:gd name="connsiteX15" fmla="*/ 341456 w 667554"/>
                    <a:gd name="connsiteY15" fmla="*/ 44263 h 88525"/>
                    <a:gd name="connsiteX16" fmla="*/ 637745 w 667554"/>
                    <a:gd name="connsiteY16" fmla="*/ 44263 h 88525"/>
                    <a:gd name="connsiteX17" fmla="*/ 637745 w 667554"/>
                    <a:gd name="connsiteY17" fmla="*/ 58716 h 88525"/>
                    <a:gd name="connsiteX18" fmla="*/ 667555 w 667554"/>
                    <a:gd name="connsiteY18" fmla="*/ 58716 h 88525"/>
                    <a:gd name="connsiteX19" fmla="*/ 667555 w 667554"/>
                    <a:gd name="connsiteY19" fmla="*/ 28906 h 88525"/>
                    <a:gd name="connsiteX20" fmla="*/ 652198 w 667554"/>
                    <a:gd name="connsiteY20" fmla="*/ 14453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554" h="88525">
                      <a:moveTo>
                        <a:pt x="652198" y="14453"/>
                      </a:moveTo>
                      <a:cubicBezTo>
                        <a:pt x="652198" y="14453"/>
                        <a:pt x="652198" y="14453"/>
                        <a:pt x="652198" y="14453"/>
                      </a:cubicBezTo>
                      <a:lnTo>
                        <a:pt x="340552" y="14453"/>
                      </a:lnTo>
                      <a:lnTo>
                        <a:pt x="340552" y="0"/>
                      </a:lnTo>
                      <a:lnTo>
                        <a:pt x="310743" y="0"/>
                      </a:lnTo>
                      <a:lnTo>
                        <a:pt x="310743" y="14453"/>
                      </a:lnTo>
                      <a:lnTo>
                        <a:pt x="14453" y="14453"/>
                      </a:lnTo>
                      <a:cubicBezTo>
                        <a:pt x="6323" y="14453"/>
                        <a:pt x="0" y="20777"/>
                        <a:pt x="0" y="28906"/>
                      </a:cubicBezTo>
                      <a:cubicBezTo>
                        <a:pt x="0" y="28906"/>
                        <a:pt x="0" y="28906"/>
                        <a:pt x="0" y="28906"/>
                      </a:cubicBezTo>
                      <a:lnTo>
                        <a:pt x="0" y="88526"/>
                      </a:lnTo>
                      <a:lnTo>
                        <a:pt x="29810" y="88526"/>
                      </a:lnTo>
                      <a:lnTo>
                        <a:pt x="29810" y="44263"/>
                      </a:lnTo>
                      <a:lnTo>
                        <a:pt x="311646" y="44263"/>
                      </a:lnTo>
                      <a:lnTo>
                        <a:pt x="311646" y="58716"/>
                      </a:lnTo>
                      <a:lnTo>
                        <a:pt x="341456" y="58716"/>
                      </a:lnTo>
                      <a:lnTo>
                        <a:pt x="341456" y="44263"/>
                      </a:lnTo>
                      <a:lnTo>
                        <a:pt x="637745" y="44263"/>
                      </a:lnTo>
                      <a:lnTo>
                        <a:pt x="637745" y="58716"/>
                      </a:lnTo>
                      <a:lnTo>
                        <a:pt x="667555" y="58716"/>
                      </a:lnTo>
                      <a:lnTo>
                        <a:pt x="667555" y="28906"/>
                      </a:lnTo>
                      <a:cubicBezTo>
                        <a:pt x="666651" y="21680"/>
                        <a:pt x="660328" y="14453"/>
                        <a:pt x="652198" y="14453"/>
                      </a:cubicBezTo>
                      <a:close/>
                    </a:path>
                  </a:pathLst>
                </a:custGeom>
                <a:solidFill>
                  <a:srgbClr val="010101"/>
                </a:solidFill>
                <a:ln w="9028" cap="flat">
                  <a:noFill/>
                  <a:prstDash val="solid"/>
                  <a:miter/>
                </a:ln>
              </p:spPr>
              <p:txBody>
                <a:bodyPr rtlCol="0" anchor="ctr"/>
                <a:lstStyle/>
                <a:p>
                  <a:endParaRPr lang="en-US"/>
                </a:p>
              </p:txBody>
            </p:sp>
            <p:sp>
              <p:nvSpPr>
                <p:cNvPr id="14" name="Freeform 331">
                  <a:extLst>
                    <a:ext uri="{FF2B5EF4-FFF2-40B4-BE49-F238E27FC236}">
                      <a16:creationId xmlns:a16="http://schemas.microsoft.com/office/drawing/2014/main" id="{EA2443DE-1C65-928E-A532-B705BEC42AF3}"/>
                    </a:ext>
                  </a:extLst>
                </p:cNvPr>
                <p:cNvSpPr/>
                <p:nvPr/>
              </p:nvSpPr>
              <p:spPr>
                <a:xfrm>
                  <a:off x="4338064" y="2351193"/>
                  <a:ext cx="192407" cy="206860"/>
                </a:xfrm>
                <a:custGeom>
                  <a:avLst/>
                  <a:gdLst>
                    <a:gd name="connsiteX0" fmla="*/ 177051 w 192407"/>
                    <a:gd name="connsiteY0" fmla="*/ 14453 h 206860"/>
                    <a:gd name="connsiteX1" fmla="*/ 177051 w 192407"/>
                    <a:gd name="connsiteY1" fmla="*/ 14453 h 206860"/>
                    <a:gd name="connsiteX2" fmla="*/ 132788 w 192407"/>
                    <a:gd name="connsiteY2" fmla="*/ 14453 h 206860"/>
                    <a:gd name="connsiteX3" fmla="*/ 118335 w 192407"/>
                    <a:gd name="connsiteY3" fmla="*/ 0 h 206860"/>
                    <a:gd name="connsiteX4" fmla="*/ 118335 w 192407"/>
                    <a:gd name="connsiteY4" fmla="*/ 0 h 206860"/>
                    <a:gd name="connsiteX5" fmla="*/ 14453 w 192407"/>
                    <a:gd name="connsiteY5" fmla="*/ 0 h 206860"/>
                    <a:gd name="connsiteX6" fmla="*/ 0 w 192407"/>
                    <a:gd name="connsiteY6" fmla="*/ 14453 h 206860"/>
                    <a:gd name="connsiteX7" fmla="*/ 0 w 192407"/>
                    <a:gd name="connsiteY7" fmla="*/ 14453 h 206860"/>
                    <a:gd name="connsiteX8" fmla="*/ 0 w 192407"/>
                    <a:gd name="connsiteY8" fmla="*/ 206861 h 206860"/>
                    <a:gd name="connsiteX9" fmla="*/ 29810 w 192407"/>
                    <a:gd name="connsiteY9" fmla="*/ 206861 h 206860"/>
                    <a:gd name="connsiteX10" fmla="*/ 29810 w 192407"/>
                    <a:gd name="connsiteY10" fmla="*/ 118335 h 206860"/>
                    <a:gd name="connsiteX11" fmla="*/ 103882 w 192407"/>
                    <a:gd name="connsiteY11" fmla="*/ 118335 h 206860"/>
                    <a:gd name="connsiteX12" fmla="*/ 118335 w 192407"/>
                    <a:gd name="connsiteY12" fmla="*/ 132788 h 206860"/>
                    <a:gd name="connsiteX13" fmla="*/ 118335 w 192407"/>
                    <a:gd name="connsiteY13" fmla="*/ 132788 h 206860"/>
                    <a:gd name="connsiteX14" fmla="*/ 177954 w 192407"/>
                    <a:gd name="connsiteY14" fmla="*/ 132788 h 206860"/>
                    <a:gd name="connsiteX15" fmla="*/ 192408 w 192407"/>
                    <a:gd name="connsiteY15" fmla="*/ 118335 h 206860"/>
                    <a:gd name="connsiteX16" fmla="*/ 192408 w 192407"/>
                    <a:gd name="connsiteY16" fmla="*/ 118335 h 206860"/>
                    <a:gd name="connsiteX17" fmla="*/ 192408 w 192407"/>
                    <a:gd name="connsiteY17" fmla="*/ 29809 h 206860"/>
                    <a:gd name="connsiteX18" fmla="*/ 177051 w 192407"/>
                    <a:gd name="connsiteY18" fmla="*/ 14453 h 206860"/>
                    <a:gd name="connsiteX19" fmla="*/ 102979 w 192407"/>
                    <a:gd name="connsiteY19" fmla="*/ 89429 h 206860"/>
                    <a:gd name="connsiteX20" fmla="*/ 28906 w 192407"/>
                    <a:gd name="connsiteY20" fmla="*/ 89429 h 206860"/>
                    <a:gd name="connsiteX21" fmla="*/ 28906 w 192407"/>
                    <a:gd name="connsiteY21" fmla="*/ 29809 h 206860"/>
                    <a:gd name="connsiteX22" fmla="*/ 102979 w 192407"/>
                    <a:gd name="connsiteY22" fmla="*/ 29809 h 206860"/>
                    <a:gd name="connsiteX23" fmla="*/ 102979 w 192407"/>
                    <a:gd name="connsiteY23" fmla="*/ 89429 h 206860"/>
                    <a:gd name="connsiteX24" fmla="*/ 162598 w 192407"/>
                    <a:gd name="connsiteY24" fmla="*/ 103882 h 206860"/>
                    <a:gd name="connsiteX25" fmla="*/ 132788 w 192407"/>
                    <a:gd name="connsiteY25" fmla="*/ 103882 h 206860"/>
                    <a:gd name="connsiteX26" fmla="*/ 132788 w 192407"/>
                    <a:gd name="connsiteY26" fmla="*/ 44263 h 206860"/>
                    <a:gd name="connsiteX27" fmla="*/ 162598 w 192407"/>
                    <a:gd name="connsiteY27" fmla="*/ 44263 h 206860"/>
                    <a:gd name="connsiteX28" fmla="*/ 162598 w 192407"/>
                    <a:gd name="connsiteY28" fmla="*/ 103882 h 2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407" h="206860">
                      <a:moveTo>
                        <a:pt x="177051" y="14453"/>
                      </a:moveTo>
                      <a:cubicBezTo>
                        <a:pt x="177051" y="14453"/>
                        <a:pt x="177051" y="14453"/>
                        <a:pt x="177051" y="14453"/>
                      </a:cubicBezTo>
                      <a:lnTo>
                        <a:pt x="132788" y="14453"/>
                      </a:lnTo>
                      <a:cubicBezTo>
                        <a:pt x="132788" y="6323"/>
                        <a:pt x="126465" y="0"/>
                        <a:pt x="118335" y="0"/>
                      </a:cubicBezTo>
                      <a:cubicBezTo>
                        <a:pt x="118335" y="0"/>
                        <a:pt x="118335" y="0"/>
                        <a:pt x="118335" y="0"/>
                      </a:cubicBezTo>
                      <a:lnTo>
                        <a:pt x="14453" y="0"/>
                      </a:lnTo>
                      <a:cubicBezTo>
                        <a:pt x="6323" y="0"/>
                        <a:pt x="0" y="6323"/>
                        <a:pt x="0" y="14453"/>
                      </a:cubicBezTo>
                      <a:cubicBezTo>
                        <a:pt x="0" y="14453"/>
                        <a:pt x="0" y="14453"/>
                        <a:pt x="0" y="14453"/>
                      </a:cubicBezTo>
                      <a:lnTo>
                        <a:pt x="0" y="206861"/>
                      </a:lnTo>
                      <a:lnTo>
                        <a:pt x="29810" y="206861"/>
                      </a:lnTo>
                      <a:lnTo>
                        <a:pt x="29810" y="118335"/>
                      </a:lnTo>
                      <a:lnTo>
                        <a:pt x="103882" y="118335"/>
                      </a:lnTo>
                      <a:cubicBezTo>
                        <a:pt x="103882" y="126465"/>
                        <a:pt x="110205" y="132788"/>
                        <a:pt x="118335" y="132788"/>
                      </a:cubicBezTo>
                      <a:cubicBezTo>
                        <a:pt x="118335" y="132788"/>
                        <a:pt x="118335" y="132788"/>
                        <a:pt x="118335" y="132788"/>
                      </a:cubicBezTo>
                      <a:lnTo>
                        <a:pt x="177954" y="132788"/>
                      </a:lnTo>
                      <a:cubicBezTo>
                        <a:pt x="186084" y="132788"/>
                        <a:pt x="192408" y="126465"/>
                        <a:pt x="192408" y="118335"/>
                      </a:cubicBezTo>
                      <a:cubicBezTo>
                        <a:pt x="192408" y="118335"/>
                        <a:pt x="192408" y="118335"/>
                        <a:pt x="192408" y="118335"/>
                      </a:cubicBezTo>
                      <a:lnTo>
                        <a:pt x="192408" y="29809"/>
                      </a:lnTo>
                      <a:cubicBezTo>
                        <a:pt x="192408" y="21680"/>
                        <a:pt x="185181" y="14453"/>
                        <a:pt x="177051" y="14453"/>
                      </a:cubicBezTo>
                      <a:close/>
                      <a:moveTo>
                        <a:pt x="102979" y="89429"/>
                      </a:moveTo>
                      <a:lnTo>
                        <a:pt x="28906" y="89429"/>
                      </a:lnTo>
                      <a:lnTo>
                        <a:pt x="28906" y="29809"/>
                      </a:lnTo>
                      <a:lnTo>
                        <a:pt x="102979" y="29809"/>
                      </a:lnTo>
                      <a:lnTo>
                        <a:pt x="102979" y="89429"/>
                      </a:lnTo>
                      <a:close/>
                      <a:moveTo>
                        <a:pt x="162598" y="103882"/>
                      </a:moveTo>
                      <a:lnTo>
                        <a:pt x="132788" y="103882"/>
                      </a:lnTo>
                      <a:lnTo>
                        <a:pt x="132788" y="44263"/>
                      </a:lnTo>
                      <a:lnTo>
                        <a:pt x="162598" y="44263"/>
                      </a:lnTo>
                      <a:lnTo>
                        <a:pt x="162598" y="103882"/>
                      </a:lnTo>
                      <a:close/>
                    </a:path>
                  </a:pathLst>
                </a:custGeom>
                <a:solidFill>
                  <a:srgbClr val="010101"/>
                </a:solidFill>
                <a:ln w="9028" cap="flat">
                  <a:noFill/>
                  <a:prstDash val="solid"/>
                  <a:miter/>
                </a:ln>
              </p:spPr>
              <p:txBody>
                <a:bodyPr rtlCol="0" anchor="ctr"/>
                <a:lstStyle/>
                <a:p>
                  <a:endParaRPr lang="en-US"/>
                </a:p>
              </p:txBody>
            </p:sp>
            <p:sp>
              <p:nvSpPr>
                <p:cNvPr id="15" name="Freeform 332">
                  <a:extLst>
                    <a:ext uri="{FF2B5EF4-FFF2-40B4-BE49-F238E27FC236}">
                      <a16:creationId xmlns:a16="http://schemas.microsoft.com/office/drawing/2014/main" id="{8D2A789C-D8E6-C9BE-70AE-CF8BBBA6441A}"/>
                    </a:ext>
                  </a:extLst>
                </p:cNvPr>
                <p:cNvSpPr/>
                <p:nvPr/>
              </p:nvSpPr>
              <p:spPr>
                <a:xfrm>
                  <a:off x="4026418" y="2973581"/>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solidFill>
                  <a:srgbClr val="010101"/>
                </a:solidFill>
                <a:ln w="9028" cap="flat">
                  <a:noFill/>
                  <a:prstDash val="solid"/>
                  <a:miter/>
                </a:ln>
              </p:spPr>
              <p:txBody>
                <a:bodyPr rtlCol="0" anchor="ctr"/>
                <a:lstStyle/>
                <a:p>
                  <a:endParaRPr lang="en-US"/>
                </a:p>
              </p:txBody>
            </p:sp>
            <p:sp>
              <p:nvSpPr>
                <p:cNvPr id="16" name="Freeform 333">
                  <a:extLst>
                    <a:ext uri="{FF2B5EF4-FFF2-40B4-BE49-F238E27FC236}">
                      <a16:creationId xmlns:a16="http://schemas.microsoft.com/office/drawing/2014/main" id="{FA0B8DBD-C867-6693-AECC-77785C9138AA}"/>
                    </a:ext>
                  </a:extLst>
                </p:cNvPr>
                <p:cNvSpPr/>
                <p:nvPr/>
              </p:nvSpPr>
              <p:spPr>
                <a:xfrm>
                  <a:off x="4663260" y="2943772"/>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solidFill>
                  <a:srgbClr val="010101"/>
                </a:solidFill>
                <a:ln w="9028" cap="flat">
                  <a:noFill/>
                  <a:prstDash val="solid"/>
                  <a:miter/>
                </a:ln>
              </p:spPr>
              <p:txBody>
                <a:bodyPr rtlCol="0" anchor="ctr"/>
                <a:lstStyle/>
                <a:p>
                  <a:endParaRPr lang="en-US"/>
                </a:p>
              </p:txBody>
            </p:sp>
            <p:sp>
              <p:nvSpPr>
                <p:cNvPr id="17" name="Freeform 334">
                  <a:extLst>
                    <a:ext uri="{FF2B5EF4-FFF2-40B4-BE49-F238E27FC236}">
                      <a16:creationId xmlns:a16="http://schemas.microsoft.com/office/drawing/2014/main" id="{990DE631-867F-3403-7CD5-C153A5A8165C}"/>
                    </a:ext>
                  </a:extLst>
                </p:cNvPr>
                <p:cNvSpPr/>
                <p:nvPr/>
              </p:nvSpPr>
              <p:spPr>
                <a:xfrm>
                  <a:off x="4560281" y="3003391"/>
                  <a:ext cx="236670" cy="236670"/>
                </a:xfrm>
                <a:custGeom>
                  <a:avLst/>
                  <a:gdLst>
                    <a:gd name="connsiteX0" fmla="*/ 118335 w 236670"/>
                    <a:gd name="connsiteY0" fmla="*/ 0 h 236670"/>
                    <a:gd name="connsiteX1" fmla="*/ 0 w 236670"/>
                    <a:gd name="connsiteY1" fmla="*/ 118335 h 236670"/>
                    <a:gd name="connsiteX2" fmla="*/ 118335 w 236670"/>
                    <a:gd name="connsiteY2" fmla="*/ 236670 h 236670"/>
                    <a:gd name="connsiteX3" fmla="*/ 236670 w 236670"/>
                    <a:gd name="connsiteY3" fmla="*/ 118335 h 236670"/>
                    <a:gd name="connsiteX4" fmla="*/ 118335 w 236670"/>
                    <a:gd name="connsiteY4" fmla="*/ 0 h 236670"/>
                    <a:gd name="connsiteX5" fmla="*/ 132788 w 236670"/>
                    <a:gd name="connsiteY5" fmla="*/ 205957 h 236670"/>
                    <a:gd name="connsiteX6" fmla="*/ 132788 w 236670"/>
                    <a:gd name="connsiteY6" fmla="*/ 176148 h 236670"/>
                    <a:gd name="connsiteX7" fmla="*/ 102979 w 236670"/>
                    <a:gd name="connsiteY7" fmla="*/ 176148 h 236670"/>
                    <a:gd name="connsiteX8" fmla="*/ 102979 w 236670"/>
                    <a:gd name="connsiteY8" fmla="*/ 176148 h 236670"/>
                    <a:gd name="connsiteX9" fmla="*/ 102979 w 236670"/>
                    <a:gd name="connsiteY9" fmla="*/ 205957 h 236670"/>
                    <a:gd name="connsiteX10" fmla="*/ 28906 w 236670"/>
                    <a:gd name="connsiteY10" fmla="*/ 118335 h 236670"/>
                    <a:gd name="connsiteX11" fmla="*/ 102979 w 236670"/>
                    <a:gd name="connsiteY11" fmla="*/ 30713 h 236670"/>
                    <a:gd name="connsiteX12" fmla="*/ 102979 w 236670"/>
                    <a:gd name="connsiteY12" fmla="*/ 47876 h 236670"/>
                    <a:gd name="connsiteX13" fmla="*/ 102979 w 236670"/>
                    <a:gd name="connsiteY13" fmla="*/ 47876 h 236670"/>
                    <a:gd name="connsiteX14" fmla="*/ 127368 w 236670"/>
                    <a:gd name="connsiteY14" fmla="*/ 47876 h 236670"/>
                    <a:gd name="connsiteX15" fmla="*/ 132788 w 236670"/>
                    <a:gd name="connsiteY15" fmla="*/ 50586 h 236670"/>
                    <a:gd name="connsiteX16" fmla="*/ 132788 w 236670"/>
                    <a:gd name="connsiteY16" fmla="*/ 30713 h 236670"/>
                    <a:gd name="connsiteX17" fmla="*/ 205957 w 236670"/>
                    <a:gd name="connsiteY17" fmla="*/ 132788 h 236670"/>
                    <a:gd name="connsiteX18" fmla="*/ 132788 w 236670"/>
                    <a:gd name="connsiteY18" fmla="*/ 205957 h 2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670" h="236670">
                      <a:moveTo>
                        <a:pt x="118335" y="0"/>
                      </a:moveTo>
                      <a:cubicBezTo>
                        <a:pt x="53296" y="0"/>
                        <a:pt x="0" y="53296"/>
                        <a:pt x="0" y="118335"/>
                      </a:cubicBezTo>
                      <a:cubicBezTo>
                        <a:pt x="0" y="183374"/>
                        <a:pt x="53296" y="236670"/>
                        <a:pt x="118335" y="236670"/>
                      </a:cubicBezTo>
                      <a:cubicBezTo>
                        <a:pt x="183374" y="236670"/>
                        <a:pt x="236670" y="183374"/>
                        <a:pt x="236670" y="118335"/>
                      </a:cubicBezTo>
                      <a:cubicBezTo>
                        <a:pt x="236670" y="53296"/>
                        <a:pt x="183374" y="0"/>
                        <a:pt x="118335" y="0"/>
                      </a:cubicBezTo>
                      <a:close/>
                      <a:moveTo>
                        <a:pt x="132788" y="205957"/>
                      </a:moveTo>
                      <a:lnTo>
                        <a:pt x="132788" y="176148"/>
                      </a:lnTo>
                      <a:cubicBezTo>
                        <a:pt x="122852" y="178858"/>
                        <a:pt x="113818" y="177954"/>
                        <a:pt x="102979" y="176148"/>
                      </a:cubicBezTo>
                      <a:cubicBezTo>
                        <a:pt x="102979" y="176148"/>
                        <a:pt x="102979" y="176148"/>
                        <a:pt x="102979" y="176148"/>
                      </a:cubicBezTo>
                      <a:lnTo>
                        <a:pt x="102979" y="205957"/>
                      </a:lnTo>
                      <a:cubicBezTo>
                        <a:pt x="60523" y="198731"/>
                        <a:pt x="28906" y="161695"/>
                        <a:pt x="28906" y="118335"/>
                      </a:cubicBezTo>
                      <a:cubicBezTo>
                        <a:pt x="28906" y="74976"/>
                        <a:pt x="60523" y="37940"/>
                        <a:pt x="102979" y="30713"/>
                      </a:cubicBezTo>
                      <a:lnTo>
                        <a:pt x="102979" y="47876"/>
                      </a:lnTo>
                      <a:cubicBezTo>
                        <a:pt x="102979" y="47876"/>
                        <a:pt x="102979" y="47876"/>
                        <a:pt x="102979" y="47876"/>
                      </a:cubicBezTo>
                      <a:cubicBezTo>
                        <a:pt x="111109" y="46069"/>
                        <a:pt x="119238" y="46069"/>
                        <a:pt x="127368" y="47876"/>
                      </a:cubicBezTo>
                      <a:cubicBezTo>
                        <a:pt x="129175" y="48780"/>
                        <a:pt x="130981" y="49683"/>
                        <a:pt x="132788" y="50586"/>
                      </a:cubicBezTo>
                      <a:lnTo>
                        <a:pt x="132788" y="30713"/>
                      </a:lnTo>
                      <a:cubicBezTo>
                        <a:pt x="181568" y="38843"/>
                        <a:pt x="214087" y="84912"/>
                        <a:pt x="205957" y="132788"/>
                      </a:cubicBezTo>
                      <a:cubicBezTo>
                        <a:pt x="199634" y="170728"/>
                        <a:pt x="169824" y="199634"/>
                        <a:pt x="132788" y="205957"/>
                      </a:cubicBezTo>
                      <a:close/>
                    </a:path>
                  </a:pathLst>
                </a:custGeom>
                <a:solidFill>
                  <a:srgbClr val="010101"/>
                </a:solidFill>
                <a:ln w="9028" cap="flat">
                  <a:noFill/>
                  <a:prstDash val="solid"/>
                  <a:miter/>
                </a:ln>
              </p:spPr>
              <p:txBody>
                <a:bodyPr rtlCol="0" anchor="ctr"/>
                <a:lstStyle/>
                <a:p>
                  <a:endParaRPr lang="en-US"/>
                </a:p>
              </p:txBody>
            </p:sp>
          </p:grpSp>
          <p:sp>
            <p:nvSpPr>
              <p:cNvPr id="8" name="Freeform 325">
                <a:extLst>
                  <a:ext uri="{FF2B5EF4-FFF2-40B4-BE49-F238E27FC236}">
                    <a16:creationId xmlns:a16="http://schemas.microsoft.com/office/drawing/2014/main" id="{A33B30FD-D52F-C87A-711A-134889368602}"/>
                  </a:ext>
                </a:extLst>
              </p:cNvPr>
              <p:cNvSpPr/>
              <p:nvPr/>
            </p:nvSpPr>
            <p:spPr>
              <a:xfrm>
                <a:off x="4606351" y="3049460"/>
                <a:ext cx="111108" cy="144531"/>
              </a:xfrm>
              <a:custGeom>
                <a:avLst/>
                <a:gdLst>
                  <a:gd name="connsiteX0" fmla="*/ 111109 w 111108"/>
                  <a:gd name="connsiteY0" fmla="*/ 136402 h 144531"/>
                  <a:gd name="connsiteX1" fmla="*/ 77686 w 111108"/>
                  <a:gd name="connsiteY1" fmla="*/ 144531 h 144531"/>
                  <a:gd name="connsiteX2" fmla="*/ 25293 w 111108"/>
                  <a:gd name="connsiteY2" fmla="*/ 120142 h 144531"/>
                  <a:gd name="connsiteX3" fmla="*/ 13550 w 111108"/>
                  <a:gd name="connsiteY3" fmla="*/ 92139 h 144531"/>
                  <a:gd name="connsiteX4" fmla="*/ 0 w 111108"/>
                  <a:gd name="connsiteY4" fmla="*/ 92139 h 144531"/>
                  <a:gd name="connsiteX5" fmla="*/ 0 w 111108"/>
                  <a:gd name="connsiteY5" fmla="*/ 76782 h 144531"/>
                  <a:gd name="connsiteX6" fmla="*/ 11743 w 111108"/>
                  <a:gd name="connsiteY6" fmla="*/ 76782 h 144531"/>
                  <a:gd name="connsiteX7" fmla="*/ 11743 w 111108"/>
                  <a:gd name="connsiteY7" fmla="*/ 73169 h 144531"/>
                  <a:gd name="connsiteX8" fmla="*/ 11743 w 111108"/>
                  <a:gd name="connsiteY8" fmla="*/ 66846 h 144531"/>
                  <a:gd name="connsiteX9" fmla="*/ 0 w 111108"/>
                  <a:gd name="connsiteY9" fmla="*/ 66846 h 144531"/>
                  <a:gd name="connsiteX10" fmla="*/ 0 w 111108"/>
                  <a:gd name="connsiteY10" fmla="*/ 51489 h 144531"/>
                  <a:gd name="connsiteX11" fmla="*/ 14453 w 111108"/>
                  <a:gd name="connsiteY11" fmla="*/ 51489 h 144531"/>
                  <a:gd name="connsiteX12" fmla="*/ 28906 w 111108"/>
                  <a:gd name="connsiteY12" fmla="*/ 21680 h 144531"/>
                  <a:gd name="connsiteX13" fmla="*/ 78589 w 111108"/>
                  <a:gd name="connsiteY13" fmla="*/ 0 h 144531"/>
                  <a:gd name="connsiteX14" fmla="*/ 111109 w 111108"/>
                  <a:gd name="connsiteY14" fmla="*/ 6323 h 144531"/>
                  <a:gd name="connsiteX15" fmla="*/ 104785 w 111108"/>
                  <a:gd name="connsiteY15" fmla="*/ 30713 h 144531"/>
                  <a:gd name="connsiteX16" fmla="*/ 81299 w 111108"/>
                  <a:gd name="connsiteY16" fmla="*/ 25293 h 144531"/>
                  <a:gd name="connsiteX17" fmla="*/ 55103 w 111108"/>
                  <a:gd name="connsiteY17" fmla="*/ 37037 h 144531"/>
                  <a:gd name="connsiteX18" fmla="*/ 47876 w 111108"/>
                  <a:gd name="connsiteY18" fmla="*/ 50586 h 144531"/>
                  <a:gd name="connsiteX19" fmla="*/ 101172 w 111108"/>
                  <a:gd name="connsiteY19" fmla="*/ 50586 h 144531"/>
                  <a:gd name="connsiteX20" fmla="*/ 101172 w 111108"/>
                  <a:gd name="connsiteY20" fmla="*/ 65943 h 144531"/>
                  <a:gd name="connsiteX21" fmla="*/ 44263 w 111108"/>
                  <a:gd name="connsiteY21" fmla="*/ 65943 h 144531"/>
                  <a:gd name="connsiteX22" fmla="*/ 44263 w 111108"/>
                  <a:gd name="connsiteY22" fmla="*/ 72266 h 144531"/>
                  <a:gd name="connsiteX23" fmla="*/ 44263 w 111108"/>
                  <a:gd name="connsiteY23" fmla="*/ 75879 h 144531"/>
                  <a:gd name="connsiteX24" fmla="*/ 101172 w 111108"/>
                  <a:gd name="connsiteY24" fmla="*/ 75879 h 144531"/>
                  <a:gd name="connsiteX25" fmla="*/ 101172 w 111108"/>
                  <a:gd name="connsiteY25" fmla="*/ 91236 h 144531"/>
                  <a:gd name="connsiteX26" fmla="*/ 46973 w 111108"/>
                  <a:gd name="connsiteY26" fmla="*/ 91236 h 144531"/>
                  <a:gd name="connsiteX27" fmla="*/ 54199 w 111108"/>
                  <a:gd name="connsiteY27" fmla="*/ 106592 h 144531"/>
                  <a:gd name="connsiteX28" fmla="*/ 82202 w 111108"/>
                  <a:gd name="connsiteY28" fmla="*/ 117432 h 144531"/>
                  <a:gd name="connsiteX29" fmla="*/ 106592 w 111108"/>
                  <a:gd name="connsiteY29" fmla="*/ 112012 h 144531"/>
                  <a:gd name="connsiteX30" fmla="*/ 111109 w 111108"/>
                  <a:gd name="connsiteY30" fmla="*/ 136402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108" h="144531">
                    <a:moveTo>
                      <a:pt x="111109" y="136402"/>
                    </a:moveTo>
                    <a:cubicBezTo>
                      <a:pt x="103882" y="140918"/>
                      <a:pt x="91236" y="144531"/>
                      <a:pt x="77686" y="144531"/>
                    </a:cubicBezTo>
                    <a:cubicBezTo>
                      <a:pt x="56909" y="144531"/>
                      <a:pt x="37036" y="135498"/>
                      <a:pt x="25293" y="120142"/>
                    </a:cubicBezTo>
                    <a:cubicBezTo>
                      <a:pt x="19873" y="112915"/>
                      <a:pt x="15357" y="103882"/>
                      <a:pt x="13550" y="92139"/>
                    </a:cubicBezTo>
                    <a:lnTo>
                      <a:pt x="0" y="92139"/>
                    </a:lnTo>
                    <a:lnTo>
                      <a:pt x="0" y="76782"/>
                    </a:lnTo>
                    <a:lnTo>
                      <a:pt x="11743" y="76782"/>
                    </a:lnTo>
                    <a:cubicBezTo>
                      <a:pt x="11743" y="75879"/>
                      <a:pt x="11743" y="74072"/>
                      <a:pt x="11743" y="73169"/>
                    </a:cubicBezTo>
                    <a:cubicBezTo>
                      <a:pt x="11743" y="71363"/>
                      <a:pt x="11743" y="68653"/>
                      <a:pt x="11743" y="66846"/>
                    </a:cubicBezTo>
                    <a:lnTo>
                      <a:pt x="0" y="66846"/>
                    </a:lnTo>
                    <a:lnTo>
                      <a:pt x="0" y="51489"/>
                    </a:lnTo>
                    <a:lnTo>
                      <a:pt x="14453" y="51489"/>
                    </a:lnTo>
                    <a:cubicBezTo>
                      <a:pt x="17163" y="39746"/>
                      <a:pt x="22583" y="29810"/>
                      <a:pt x="28906" y="21680"/>
                    </a:cubicBezTo>
                    <a:cubicBezTo>
                      <a:pt x="41553" y="8130"/>
                      <a:pt x="58716" y="0"/>
                      <a:pt x="78589" y="0"/>
                    </a:cubicBezTo>
                    <a:cubicBezTo>
                      <a:pt x="92139" y="0"/>
                      <a:pt x="102979" y="2710"/>
                      <a:pt x="111109" y="6323"/>
                    </a:cubicBezTo>
                    <a:lnTo>
                      <a:pt x="104785" y="30713"/>
                    </a:lnTo>
                    <a:cubicBezTo>
                      <a:pt x="99365" y="28003"/>
                      <a:pt x="90332" y="25293"/>
                      <a:pt x="81299" y="25293"/>
                    </a:cubicBezTo>
                    <a:cubicBezTo>
                      <a:pt x="71362" y="25293"/>
                      <a:pt x="61426" y="28906"/>
                      <a:pt x="55103" y="37037"/>
                    </a:cubicBezTo>
                    <a:cubicBezTo>
                      <a:pt x="52393" y="40649"/>
                      <a:pt x="49683" y="45166"/>
                      <a:pt x="47876" y="50586"/>
                    </a:cubicBezTo>
                    <a:lnTo>
                      <a:pt x="101172" y="50586"/>
                    </a:lnTo>
                    <a:lnTo>
                      <a:pt x="101172" y="65943"/>
                    </a:lnTo>
                    <a:lnTo>
                      <a:pt x="44263" y="65943"/>
                    </a:lnTo>
                    <a:cubicBezTo>
                      <a:pt x="44263" y="67749"/>
                      <a:pt x="44263" y="70460"/>
                      <a:pt x="44263" y="72266"/>
                    </a:cubicBezTo>
                    <a:cubicBezTo>
                      <a:pt x="44263" y="73169"/>
                      <a:pt x="44263" y="74072"/>
                      <a:pt x="44263" y="75879"/>
                    </a:cubicBezTo>
                    <a:lnTo>
                      <a:pt x="101172" y="75879"/>
                    </a:lnTo>
                    <a:lnTo>
                      <a:pt x="101172" y="91236"/>
                    </a:lnTo>
                    <a:lnTo>
                      <a:pt x="46973" y="91236"/>
                    </a:lnTo>
                    <a:cubicBezTo>
                      <a:pt x="48779" y="97559"/>
                      <a:pt x="50586" y="102979"/>
                      <a:pt x="54199" y="106592"/>
                    </a:cubicBezTo>
                    <a:cubicBezTo>
                      <a:pt x="61426" y="114722"/>
                      <a:pt x="71362" y="117432"/>
                      <a:pt x="82202" y="117432"/>
                    </a:cubicBezTo>
                    <a:cubicBezTo>
                      <a:pt x="92139" y="117432"/>
                      <a:pt x="102075" y="113819"/>
                      <a:pt x="106592" y="112012"/>
                    </a:cubicBezTo>
                    <a:lnTo>
                      <a:pt x="111109" y="136402"/>
                    </a:lnTo>
                    <a:close/>
                  </a:path>
                </a:pathLst>
              </a:custGeom>
              <a:solidFill>
                <a:srgbClr val="000000"/>
              </a:solidFill>
              <a:ln w="9028" cap="flat">
                <a:noFill/>
                <a:prstDash val="solid"/>
                <a:miter/>
              </a:ln>
            </p:spPr>
            <p:txBody>
              <a:bodyPr rtlCol="0" anchor="ctr"/>
              <a:lstStyle/>
              <a:p>
                <a:endParaRPr lang="en-US"/>
              </a:p>
            </p:txBody>
          </p:sp>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3" name="Google Shape;573;p29"/>
          <p:cNvGrpSpPr/>
          <p:nvPr/>
        </p:nvGrpSpPr>
        <p:grpSpPr>
          <a:xfrm>
            <a:off x="10222537" y="5692848"/>
            <a:ext cx="610343" cy="610343"/>
            <a:chOff x="1950027" y="2499889"/>
            <a:chExt cx="850463" cy="850463"/>
          </a:xfrm>
        </p:grpSpPr>
        <p:sp>
          <p:nvSpPr>
            <p:cNvPr id="574" name="Google Shape;574;p29">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p:cNvGrpSpPr/>
            <p:nvPr/>
          </p:nvGrpSpPr>
          <p:grpSpPr>
            <a:xfrm>
              <a:off x="2107521" y="2657382"/>
              <a:ext cx="535476" cy="535477"/>
              <a:chOff x="2107521" y="2657382"/>
              <a:chExt cx="535476" cy="535477"/>
            </a:xfrm>
          </p:grpSpPr>
          <p:sp>
            <p:nvSpPr>
              <p:cNvPr id="576" name="Google Shape;576;p2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p:cNvGrpSpPr/>
          <p:nvPr/>
        </p:nvGrpSpPr>
        <p:grpSpPr>
          <a:xfrm>
            <a:off x="8782409" y="5686956"/>
            <a:ext cx="610343" cy="610794"/>
            <a:chOff x="-1196056" y="2499889"/>
            <a:chExt cx="850463" cy="851092"/>
          </a:xfrm>
        </p:grpSpPr>
        <p:sp>
          <p:nvSpPr>
            <p:cNvPr id="586" name="Google Shape;586;p2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EFABCE99-00BC-0D5A-CC3E-D249B3E70122}"/>
              </a:ext>
            </a:extLst>
          </p:cNvPr>
          <p:cNvSpPr>
            <a:spLocks noGrp="1"/>
          </p:cNvSpPr>
          <p:nvPr>
            <p:ph type="body" idx="2"/>
          </p:nvPr>
        </p:nvSpPr>
        <p:spPr>
          <a:xfrm>
            <a:off x="2448419" y="1079400"/>
            <a:ext cx="9234385" cy="3288205"/>
          </a:xfrm>
        </p:spPr>
        <p:txBody>
          <a:bodyPr>
            <a:normAutofit/>
          </a:bodyPr>
          <a:lstStyle/>
          <a:p>
            <a:pPr>
              <a:lnSpc>
                <a:spcPct val="110000"/>
              </a:lnSpc>
            </a:pPr>
            <a:r>
              <a:rPr lang="cs-CZ" sz="3600" dirty="0"/>
              <a:t>Došli jste na konec čtvrtého modulu. </a:t>
            </a:r>
            <a:r>
              <a:rPr lang="cs-CZ" sz="3600"/>
              <a:t>Blahopřejeme </a:t>
            </a:r>
            <a:r>
              <a:rPr lang="cs-CZ" sz="3600" dirty="0"/>
              <a:t>k výborné práci!</a:t>
            </a:r>
            <a:endParaRPr lang="en-IE" sz="3600" dirty="0"/>
          </a:p>
          <a:p>
            <a:pPr>
              <a:lnSpc>
                <a:spcPct val="110000"/>
              </a:lnSpc>
            </a:pPr>
            <a:r>
              <a:rPr lang="en-IE" sz="3600" dirty="0"/>
              <a:t>V modulu 5 se zabýváme </a:t>
            </a:r>
            <a:r>
              <a:rPr lang="en-IE" sz="3600" b="1" dirty="0" err="1"/>
              <a:t>krajinnou</a:t>
            </a:r>
            <a:r>
              <a:rPr lang="en-IE" sz="3600" b="1" dirty="0"/>
              <a:t> </a:t>
            </a:r>
            <a:r>
              <a:rPr lang="en-IE" sz="3600" b="1" dirty="0" err="1"/>
              <a:t>ekologií</a:t>
            </a:r>
            <a:r>
              <a:rPr lang="cs-CZ" sz="3600" b="1" dirty="0"/>
              <a:t>.</a:t>
            </a:r>
            <a:endParaRPr lang="en-IE" sz="3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een question mark">
            <a:extLst>
              <a:ext uri="{FF2B5EF4-FFF2-40B4-BE49-F238E27FC236}">
                <a16:creationId xmlns:a16="http://schemas.microsoft.com/office/drawing/2014/main" id="{6961A6EA-21D0-CDD4-7FB3-964AE84B112F}"/>
              </a:ext>
            </a:extLst>
          </p:cNvPr>
          <p:cNvPicPr>
            <a:picLocks noGrp="1" noChangeAspect="1"/>
          </p:cNvPicPr>
          <p:nvPr>
            <p:ph type="pic" sz="quarter" idx="10"/>
          </p:nvPr>
        </p:nvPicPr>
        <p:blipFill>
          <a:blip r:embed="rId2"/>
          <a:srcRect l="33559" r="33559"/>
          <a:stretch>
            <a:fillRect/>
          </a:stretch>
        </p:blipFill>
        <p:spPr/>
      </p:pic>
      <p:sp>
        <p:nvSpPr>
          <p:cNvPr id="3" name="Text Placeholder 2">
            <a:extLst>
              <a:ext uri="{FF2B5EF4-FFF2-40B4-BE49-F238E27FC236}">
                <a16:creationId xmlns:a16="http://schemas.microsoft.com/office/drawing/2014/main" id="{F9D9B90E-BE6B-AB23-02A2-5A475DD1B33B}"/>
              </a:ext>
            </a:extLst>
          </p:cNvPr>
          <p:cNvSpPr>
            <a:spLocks noGrp="1"/>
          </p:cNvSpPr>
          <p:nvPr>
            <p:ph type="body" sz="quarter" idx="18"/>
          </p:nvPr>
        </p:nvSpPr>
        <p:spPr>
          <a:xfrm>
            <a:off x="835671" y="1906490"/>
            <a:ext cx="7565379" cy="3291086"/>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Věnujte prosím několik minut zamyšlení nad následujícími otázkami:</a:t>
            </a:r>
          </a:p>
          <a:p>
            <a:endParaRPr lang="en-US"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Jaké pozitivní dopady může mít agroekologie na komunity?</a:t>
            </a:r>
          </a:p>
          <a:p>
            <a:pPr marL="342900" indent="-34290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Znáte nějaké praktické nástroje, které mohou podpořit potravinovou soběstačnost komunit?</a:t>
            </a:r>
          </a:p>
        </p:txBody>
      </p:sp>
      <p:sp>
        <p:nvSpPr>
          <p:cNvPr id="4" name="Text Placeholder 3">
            <a:extLst>
              <a:ext uri="{FF2B5EF4-FFF2-40B4-BE49-F238E27FC236}">
                <a16:creationId xmlns:a16="http://schemas.microsoft.com/office/drawing/2014/main" id="{8325DA49-E1C2-A6FF-0FA9-3C78EF3BF435}"/>
              </a:ext>
            </a:extLst>
          </p:cNvPr>
          <p:cNvSpPr>
            <a:spLocks noGrp="1"/>
          </p:cNvSpPr>
          <p:nvPr>
            <p:ph type="body" sz="quarter" idx="16"/>
          </p:nvPr>
        </p:nvSpPr>
        <p:spPr>
          <a:xfrm>
            <a:off x="835671" y="913838"/>
            <a:ext cx="5803254" cy="992652"/>
          </a:xfrm>
        </p:spPr>
        <p:txBody>
          <a:bodyPr/>
          <a:lstStyle/>
          <a:p>
            <a:r>
              <a:rPr lang="en-IE" dirty="0">
                <a:solidFill>
                  <a:srgbClr val="8DC64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Nejdříve </a:t>
            </a:r>
            <a:r>
              <a:rPr lang="en-IE" b="1" dirty="0">
                <a:solidFill>
                  <a:srgbClr val="8DC64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 </a:t>
            </a:r>
            <a:r>
              <a:rPr lang="en-IE" dirty="0">
                <a:solidFill>
                  <a:srgbClr val="8DC64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však </a:t>
            </a:r>
            <a:r>
              <a:rPr lang="en-IE" b="1" dirty="0">
                <a:solidFill>
                  <a:srgbClr val="8DC64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zamysleme</a:t>
            </a:r>
          </a:p>
        </p:txBody>
      </p:sp>
    </p:spTree>
    <p:extLst>
      <p:ext uri="{BB962C8B-B14F-4D97-AF65-F5344CB8AC3E}">
        <p14:creationId xmlns:p14="http://schemas.microsoft.com/office/powerpoint/2010/main" val="349930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6"/>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US"/>
              <a:t>Úvod</a:t>
            </a:r>
            <a:endParaRPr/>
          </a:p>
        </p:txBody>
      </p:sp>
      <p:sp>
        <p:nvSpPr>
          <p:cNvPr id="267" name="Google Shape;267;p6"/>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7"/>
          <p:cNvSpPr/>
          <p:nvPr/>
        </p:nvSpPr>
        <p:spPr>
          <a:xfrm>
            <a:off x="9481175" y="4399750"/>
            <a:ext cx="2395800" cy="1767000"/>
          </a:xfrm>
          <a:prstGeom prst="ellipse">
            <a:avLst/>
          </a:prstGeom>
          <a:solidFill>
            <a:srgbClr val="9FDA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7"/>
          <p:cNvSpPr txBox="1">
            <a:spLocks noGrp="1"/>
          </p:cNvSpPr>
          <p:nvPr>
            <p:ph type="body" idx="1"/>
          </p:nvPr>
        </p:nvSpPr>
        <p:spPr>
          <a:xfrm>
            <a:off x="798450" y="1049550"/>
            <a:ext cx="8758800" cy="4758900"/>
          </a:xfrm>
          <a:prstGeom prst="rect">
            <a:avLst/>
          </a:prstGeom>
          <a:noFill/>
          <a:ln>
            <a:noFill/>
          </a:ln>
        </p:spPr>
        <p:txBody>
          <a:bodyPr spcFirstLastPara="1" wrap="square" lIns="91425" tIns="45700" rIns="91425" bIns="45700" anchor="t" anchorCtr="0">
            <a:noAutofit/>
          </a:bodyPr>
          <a:lstStyle/>
          <a:p>
            <a:pPr marL="228600" lvl="0" indent="-228600" rtl="0">
              <a:lnSpc>
                <a:spcPct val="90000"/>
              </a:lnSpc>
              <a:spcBef>
                <a:spcPts val="0"/>
              </a:spcBef>
              <a:spcAft>
                <a:spcPts val="0"/>
              </a:spcAft>
              <a:buClr>
                <a:srgbClr val="000000"/>
              </a:buClr>
              <a:buSzPts val="2400"/>
              <a:buNone/>
            </a:pP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Jako udržitelný přístup k zemědělství má agroekologie významný dopad nejen na životní prostředí, ale také na </a:t>
            </a:r>
            <a:r>
              <a:rPr lang="en-US" b="1"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socioekonomickou a politickou dynamiku, která </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formuje zemědělské výrobní systémy. </a:t>
            </a:r>
            <a:endParaRPr dirty="0"/>
          </a:p>
          <a:p>
            <a:pPr marL="228600" lvl="0" indent="-228600" rtl="0">
              <a:lnSpc>
                <a:spcPct val="90000"/>
              </a:lnSpc>
              <a:spcBef>
                <a:spcPts val="0"/>
              </a:spcBef>
              <a:spcAft>
                <a:spcPts val="0"/>
              </a:spcAft>
              <a:buClr>
                <a:srgbClr val="000000"/>
              </a:buClr>
              <a:buSzPts val="2400"/>
              <a:buNone/>
            </a:pPr>
            <a:endParaRPr sz="1100" dirty="0"/>
          </a:p>
          <a:p>
            <a:pPr marL="228600" lvl="0" indent="-228600" rtl="0">
              <a:lnSpc>
                <a:spcPct val="90000"/>
              </a:lnSpc>
              <a:spcBef>
                <a:spcPts val="0"/>
              </a:spcBef>
              <a:spcAft>
                <a:spcPts val="0"/>
              </a:spcAft>
              <a:buClr>
                <a:srgbClr val="000000"/>
              </a:buClr>
              <a:buSzPts val="2400"/>
              <a:buNone/>
            </a:pPr>
            <a:r>
              <a:rPr lang="en-US" dirty="0"/>
              <a:t>Výsledkem je </a:t>
            </a:r>
            <a:r>
              <a:rPr lang="en-US" b="1" dirty="0"/>
              <a:t>větší autonomie a blahobyt producentů potravin, </a:t>
            </a:r>
            <a:r>
              <a:rPr lang="en-US" dirty="0"/>
              <a:t>podpora důstojných a smysluplných forem práce v rámci potravinových systémů a nové vymezení interakcí s jinými než lidskými druhy a přírodními prostory. </a:t>
            </a:r>
            <a:endParaRPr dirty="0"/>
          </a:p>
          <a:p>
            <a:pPr marL="228600" lvl="0" indent="-228600" rtl="0">
              <a:lnSpc>
                <a:spcPct val="90000"/>
              </a:lnSpc>
              <a:spcBef>
                <a:spcPts val="0"/>
              </a:spcBef>
              <a:spcAft>
                <a:spcPts val="0"/>
              </a:spcAft>
              <a:buClr>
                <a:srgbClr val="000000"/>
              </a:buClr>
              <a:buSzPts val="2400"/>
              <a:buNone/>
            </a:pPr>
            <a:endParaRPr sz="1100" dirty="0"/>
          </a:p>
          <a:p>
            <a:pPr marL="228600" lvl="0" indent="-228600" rtl="0">
              <a:lnSpc>
                <a:spcPct val="90000"/>
              </a:lnSpc>
              <a:spcBef>
                <a:spcPts val="0"/>
              </a:spcBef>
              <a:spcAft>
                <a:spcPts val="0"/>
              </a:spcAft>
              <a:buClr>
                <a:srgbClr val="000000"/>
              </a:buClr>
              <a:buSzPts val="2400"/>
              <a:buNone/>
            </a:pPr>
            <a:r>
              <a:rPr lang="en-US" dirty="0"/>
              <a:t>Jak bylo zmíněno v modulu 3, sociopolitický rozměr agroekologie zahrnuje aspekty, jako je právo na půdu, komunitní banky osiv, přístup k úvěrům, místní trhy a sdílení znalostí, práce na budování autonomních prostorů, které oceňují místní znalosti a transformují produkci potravin do ekologicky udržitelnějších a sociálně spravedlivějších systémů.</a:t>
            </a:r>
            <a:endParaRPr dirty="0"/>
          </a:p>
          <a:p>
            <a:pPr marL="228600" lvl="0" indent="-228600" rtl="0">
              <a:lnSpc>
                <a:spcPct val="90000"/>
              </a:lnSpc>
              <a:spcBef>
                <a:spcPts val="1000"/>
              </a:spcBef>
              <a:spcAft>
                <a:spcPts val="0"/>
              </a:spcAft>
              <a:buClr>
                <a:srgbClr val="000000"/>
              </a:buClr>
              <a:buSzPts val="2400"/>
              <a:buNone/>
            </a:pPr>
            <a:endParaRPr dirty="0"/>
          </a:p>
        </p:txBody>
      </p:sp>
      <p:sp>
        <p:nvSpPr>
          <p:cNvPr id="274" name="Google Shape;274;p7"/>
          <p:cNvSpPr txBox="1">
            <a:spLocks noGrp="1"/>
          </p:cNvSpPr>
          <p:nvPr>
            <p:ph type="body" idx="2"/>
          </p:nvPr>
        </p:nvSpPr>
        <p:spPr>
          <a:xfrm>
            <a:off x="798456" y="470091"/>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Úvod </a:t>
            </a:r>
            <a:endParaRPr b="1" dirty="0"/>
          </a:p>
          <a:p>
            <a:pPr marL="0" lvl="0" indent="0" algn="l" rtl="0">
              <a:lnSpc>
                <a:spcPct val="90000"/>
              </a:lnSpc>
              <a:spcBef>
                <a:spcPts val="1000"/>
              </a:spcBef>
              <a:spcAft>
                <a:spcPts val="0"/>
              </a:spcAft>
              <a:buClr>
                <a:srgbClr val="8DC641"/>
              </a:buClr>
              <a:buSzPts val="3600"/>
              <a:buNone/>
            </a:pPr>
            <a:endParaRPr b="1" dirty="0"/>
          </a:p>
        </p:txBody>
      </p:sp>
      <p:grpSp>
        <p:nvGrpSpPr>
          <p:cNvPr id="275" name="Google Shape;275;p7"/>
          <p:cNvGrpSpPr/>
          <p:nvPr/>
        </p:nvGrpSpPr>
        <p:grpSpPr>
          <a:xfrm rot="3730759">
            <a:off x="10590024" y="380632"/>
            <a:ext cx="949887" cy="1163493"/>
            <a:chOff x="7602444" y="4967675"/>
            <a:chExt cx="483620" cy="592374"/>
          </a:xfrm>
        </p:grpSpPr>
        <p:grpSp>
          <p:nvGrpSpPr>
            <p:cNvPr id="276" name="Google Shape;276;p7"/>
            <p:cNvGrpSpPr/>
            <p:nvPr/>
          </p:nvGrpSpPr>
          <p:grpSpPr>
            <a:xfrm>
              <a:off x="7618661" y="4967675"/>
              <a:ext cx="467403" cy="507609"/>
              <a:chOff x="2251964" y="3590497"/>
              <a:chExt cx="467403" cy="507609"/>
            </a:xfrm>
          </p:grpSpPr>
          <p:sp>
            <p:nvSpPr>
              <p:cNvPr id="277" name="Google Shape;277;p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 name="Google Shape;278;p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 name="Google Shape;279;p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80" name="Google Shape;280;p7"/>
            <p:cNvGrpSpPr/>
            <p:nvPr/>
          </p:nvGrpSpPr>
          <p:grpSpPr>
            <a:xfrm>
              <a:off x="7602444" y="4993761"/>
              <a:ext cx="421973" cy="566288"/>
              <a:chOff x="2235747" y="3616583"/>
              <a:chExt cx="421973" cy="566288"/>
            </a:xfrm>
          </p:grpSpPr>
          <p:sp>
            <p:nvSpPr>
              <p:cNvPr id="281" name="Google Shape;281;p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 name="Google Shape;282;p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83" name="Google Shape;283;p7"/>
          <p:cNvSpPr txBox="1"/>
          <p:nvPr/>
        </p:nvSpPr>
        <p:spPr>
          <a:xfrm>
            <a:off x="9593525" y="4620909"/>
            <a:ext cx="2171100" cy="176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Zjistěte více: </a:t>
            </a:r>
            <a:endParaRPr sz="2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100"/>
              <a:buFont typeface="Arial"/>
              <a:buNone/>
            </a:pPr>
            <a:r>
              <a:rPr lang="en-US" sz="2000" b="1" i="0" u="sng" strike="noStrike" cap="none" dirty="0">
                <a:solidFill>
                  <a:schemeClr val="hlink"/>
                </a:solidFill>
                <a:latin typeface="Calibri" panose="020F0502020204030204" pitchFamily="34" charset="0"/>
                <a:ea typeface="Calibri" panose="020F0502020204030204" pitchFamily="34" charset="0"/>
                <a:cs typeface="Calibri" panose="020F0502020204030204" pitchFamily="34" charset="0"/>
                <a:sym typeface="Arial"/>
                <a:hlinkClick r:id="rId3"/>
              </a:rPr>
              <a:t>Lidské a sociální hodnoty v agroekologii</a:t>
            </a:r>
            <a:endParaRPr sz="20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8"/>
          <p:cNvSpPr txBox="1">
            <a:spLocks noGrp="1"/>
          </p:cNvSpPr>
          <p:nvPr>
            <p:ph type="body" idx="1"/>
          </p:nvPr>
        </p:nvSpPr>
        <p:spPr>
          <a:xfrm>
            <a:off x="4907325" y="796341"/>
            <a:ext cx="6562800" cy="33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8DC641"/>
              </a:buClr>
              <a:buSzPts val="2400"/>
              <a:buNone/>
            </a:pPr>
            <a:r>
              <a:rPr lang="en-US" dirty="0" err="1">
                <a:solidFill>
                  <a:srgbClr val="6AA84F"/>
                </a:solidFill>
              </a:rPr>
              <a:t>Cíle</a:t>
            </a:r>
            <a:r>
              <a:rPr lang="en-US" dirty="0">
                <a:solidFill>
                  <a:srgbClr val="6AA84F"/>
                </a:solidFill>
              </a:rPr>
              <a:t> </a:t>
            </a:r>
            <a:r>
              <a:rPr lang="en-US" dirty="0" err="1">
                <a:solidFill>
                  <a:srgbClr val="6AA84F"/>
                </a:solidFill>
              </a:rPr>
              <a:t>udržitelného</a:t>
            </a:r>
            <a:r>
              <a:rPr lang="en-US" dirty="0">
                <a:solidFill>
                  <a:srgbClr val="6AA84F"/>
                </a:solidFill>
              </a:rPr>
              <a:t> </a:t>
            </a:r>
            <a:r>
              <a:rPr lang="en-US" dirty="0" err="1">
                <a:solidFill>
                  <a:srgbClr val="6AA84F"/>
                </a:solidFill>
              </a:rPr>
              <a:t>rozvoje</a:t>
            </a:r>
            <a:endParaRPr dirty="0">
              <a:solidFill>
                <a:srgbClr val="6AA84F"/>
              </a:solidFill>
            </a:endParaRPr>
          </a:p>
        </p:txBody>
      </p:sp>
      <p:sp>
        <p:nvSpPr>
          <p:cNvPr id="289" name="Google Shape;289;p8"/>
          <p:cNvSpPr txBox="1">
            <a:spLocks noGrp="1"/>
          </p:cNvSpPr>
          <p:nvPr>
            <p:ph type="body" idx="2"/>
          </p:nvPr>
        </p:nvSpPr>
        <p:spPr>
          <a:xfrm>
            <a:off x="4182949" y="1176185"/>
            <a:ext cx="7422100" cy="99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200"/>
              <a:buNone/>
            </a:pPr>
            <a:r>
              <a:rPr lang="en-US" sz="1800" dirty="0" err="1"/>
              <a:t>Agroekologie</a:t>
            </a:r>
            <a:r>
              <a:rPr lang="en-US" sz="1800" dirty="0"/>
              <a:t> je v </a:t>
            </a:r>
            <a:r>
              <a:rPr lang="en-US" sz="1800" dirty="0" err="1"/>
              <a:t>souladu</a:t>
            </a:r>
            <a:r>
              <a:rPr lang="en-US" sz="1800" dirty="0"/>
              <a:t> s </a:t>
            </a:r>
            <a:r>
              <a:rPr lang="en-US" sz="1800" dirty="0" err="1"/>
              <a:t>cíli</a:t>
            </a:r>
            <a:r>
              <a:rPr lang="en-US" sz="1800" dirty="0"/>
              <a:t> </a:t>
            </a:r>
            <a:r>
              <a:rPr lang="en-US" sz="1800" dirty="0" err="1"/>
              <a:t>udržitelného</a:t>
            </a:r>
            <a:r>
              <a:rPr lang="en-US" sz="1800" dirty="0"/>
              <a:t> </a:t>
            </a:r>
            <a:r>
              <a:rPr lang="en-US" sz="1800" dirty="0" err="1"/>
              <a:t>rozvoje</a:t>
            </a:r>
            <a:r>
              <a:rPr lang="en-US" sz="1800" dirty="0"/>
              <a:t> OSN (SDGs) a </a:t>
            </a:r>
            <a:r>
              <a:rPr lang="en-US" sz="1800" dirty="0" err="1"/>
              <a:t>představuje</a:t>
            </a:r>
            <a:r>
              <a:rPr lang="en-US" sz="1800" dirty="0"/>
              <a:t> </a:t>
            </a:r>
            <a:r>
              <a:rPr lang="en-US" sz="1800" dirty="0" err="1"/>
              <a:t>klíčovou</a:t>
            </a:r>
            <a:r>
              <a:rPr lang="en-US" sz="1800" dirty="0"/>
              <a:t> </a:t>
            </a:r>
            <a:r>
              <a:rPr lang="en-US" sz="1800" dirty="0" err="1"/>
              <a:t>reakci</a:t>
            </a:r>
            <a:r>
              <a:rPr lang="en-US" sz="1800" dirty="0"/>
              <a:t> </a:t>
            </a:r>
            <a:r>
              <a:rPr lang="en-US" sz="1800" dirty="0" err="1"/>
              <a:t>na</a:t>
            </a:r>
            <a:r>
              <a:rPr lang="en-US" sz="1800" dirty="0"/>
              <a:t> </a:t>
            </a:r>
            <a:r>
              <a:rPr lang="en-US" sz="1800" dirty="0" err="1"/>
              <a:t>udržitelnou</a:t>
            </a:r>
            <a:r>
              <a:rPr lang="en-US" sz="1800" dirty="0"/>
              <a:t> </a:t>
            </a:r>
            <a:r>
              <a:rPr lang="en-US" sz="1800" dirty="0" err="1"/>
              <a:t>transformaci</a:t>
            </a:r>
            <a:r>
              <a:rPr lang="en-US" sz="1800" dirty="0"/>
              <a:t> </a:t>
            </a:r>
            <a:r>
              <a:rPr lang="en-US" sz="1800" dirty="0" err="1"/>
              <a:t>našich</a:t>
            </a:r>
            <a:r>
              <a:rPr lang="en-US" sz="1800" dirty="0"/>
              <a:t> </a:t>
            </a:r>
            <a:r>
              <a:rPr lang="en-US" sz="1800" dirty="0" err="1"/>
              <a:t>potravinových</a:t>
            </a:r>
            <a:r>
              <a:rPr lang="en-US" sz="1800" dirty="0"/>
              <a:t> </a:t>
            </a:r>
            <a:r>
              <a:rPr lang="en-US" sz="1800" dirty="0" err="1"/>
              <a:t>systémů</a:t>
            </a:r>
            <a:r>
              <a:rPr lang="en-US" sz="1800" dirty="0"/>
              <a:t>. </a:t>
            </a:r>
            <a:r>
              <a:rPr lang="en-US" sz="1800" dirty="0" err="1"/>
              <a:t>Podporuje</a:t>
            </a:r>
            <a:r>
              <a:rPr lang="en-US" sz="1800" dirty="0"/>
              <a:t> </a:t>
            </a:r>
            <a:r>
              <a:rPr lang="en-US" sz="1800" dirty="0" err="1"/>
              <a:t>producenty</a:t>
            </a:r>
            <a:r>
              <a:rPr lang="en-US" sz="1800" dirty="0"/>
              <a:t> </a:t>
            </a:r>
            <a:r>
              <a:rPr lang="en-US" sz="1800" dirty="0" err="1"/>
              <a:t>potravin</a:t>
            </a:r>
            <a:r>
              <a:rPr lang="en-US" sz="1800" dirty="0"/>
              <a:t> </a:t>
            </a:r>
            <a:r>
              <a:rPr lang="en-US" sz="1800" dirty="0" err="1"/>
              <a:t>při</a:t>
            </a:r>
            <a:r>
              <a:rPr lang="en-US" sz="1800" dirty="0"/>
              <a:t> </a:t>
            </a:r>
            <a:r>
              <a:rPr lang="en-US" sz="1800" dirty="0" err="1"/>
              <a:t>snižování</a:t>
            </a:r>
            <a:r>
              <a:rPr lang="en-US" sz="1800" dirty="0"/>
              <a:t> </a:t>
            </a:r>
            <a:r>
              <a:rPr lang="en-US" sz="1800" dirty="0" err="1"/>
              <a:t>výrobních</a:t>
            </a:r>
            <a:r>
              <a:rPr lang="en-US" sz="1800" dirty="0"/>
              <a:t> </a:t>
            </a:r>
            <a:r>
              <a:rPr lang="en-US" sz="1800" dirty="0" err="1"/>
              <a:t>nákladů</a:t>
            </a:r>
            <a:r>
              <a:rPr lang="en-US" sz="1800" dirty="0"/>
              <a:t>, </a:t>
            </a:r>
            <a:r>
              <a:rPr lang="en-US" sz="1800" dirty="0" err="1"/>
              <a:t>což</a:t>
            </a:r>
            <a:r>
              <a:rPr lang="en-US" sz="1800" dirty="0"/>
              <a:t> se </a:t>
            </a:r>
            <a:r>
              <a:rPr lang="en-US" sz="1800" dirty="0" err="1"/>
              <a:t>promítá</a:t>
            </a:r>
            <a:r>
              <a:rPr lang="en-US" sz="1800" dirty="0"/>
              <a:t> do </a:t>
            </a:r>
            <a:r>
              <a:rPr lang="en-US" sz="1800" dirty="0" err="1"/>
              <a:t>vyšších</a:t>
            </a:r>
            <a:r>
              <a:rPr lang="en-US" sz="1800" dirty="0"/>
              <a:t> </a:t>
            </a:r>
            <a:r>
              <a:rPr lang="en-US" sz="1800" dirty="0" err="1"/>
              <a:t>příjmů</a:t>
            </a:r>
            <a:r>
              <a:rPr lang="en-US" sz="1800" dirty="0"/>
              <a:t>, </a:t>
            </a:r>
            <a:r>
              <a:rPr lang="en-US" sz="1800" dirty="0" err="1"/>
              <a:t>ekonomické</a:t>
            </a:r>
            <a:r>
              <a:rPr lang="en-US" sz="1800" dirty="0"/>
              <a:t> stability a </a:t>
            </a:r>
            <a:r>
              <a:rPr lang="en-US" sz="1800" dirty="0" err="1"/>
              <a:t>odolnosti</a:t>
            </a:r>
            <a:r>
              <a:rPr lang="en-US" sz="1800" dirty="0"/>
              <a:t>.</a:t>
            </a:r>
            <a:endParaRPr sz="1800" dirty="0"/>
          </a:p>
        </p:txBody>
      </p:sp>
      <p:sp>
        <p:nvSpPr>
          <p:cNvPr id="290" name="Google Shape;290;p8"/>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000000"/>
              </a:buClr>
              <a:buSzPts val="6300"/>
              <a:buNone/>
            </a:pPr>
            <a:r>
              <a:rPr lang="en-US"/>
              <a:t>1</a:t>
            </a:r>
            <a:endParaRPr/>
          </a:p>
        </p:txBody>
      </p:sp>
      <p:sp>
        <p:nvSpPr>
          <p:cNvPr id="291" name="Google Shape;291;p8"/>
          <p:cNvSpPr txBox="1">
            <a:spLocks noGrp="1"/>
          </p:cNvSpPr>
          <p:nvPr>
            <p:ph type="body" idx="5"/>
          </p:nvPr>
        </p:nvSpPr>
        <p:spPr>
          <a:xfrm>
            <a:off x="4927792" y="2684061"/>
            <a:ext cx="6562800" cy="33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8DC641"/>
              </a:buClr>
              <a:buSzPts val="2400"/>
              <a:buNone/>
            </a:pPr>
            <a:r>
              <a:rPr lang="en-US">
                <a:solidFill>
                  <a:srgbClr val="6AA84F"/>
                </a:solidFill>
              </a:rPr>
              <a:t>Optimalizace</a:t>
            </a:r>
            <a:endParaRPr>
              <a:solidFill>
                <a:srgbClr val="6AA84F"/>
              </a:solidFill>
            </a:endParaRPr>
          </a:p>
          <a:p>
            <a:pPr marL="0" lvl="0" indent="0" algn="r" rtl="0">
              <a:lnSpc>
                <a:spcPct val="100000"/>
              </a:lnSpc>
              <a:spcBef>
                <a:spcPts val="0"/>
              </a:spcBef>
              <a:spcAft>
                <a:spcPts val="0"/>
              </a:spcAft>
              <a:buClr>
                <a:srgbClr val="8DC641"/>
              </a:buClr>
              <a:buSzPts val="2400"/>
              <a:buNone/>
            </a:pPr>
            <a:endParaRPr>
              <a:solidFill>
                <a:srgbClr val="6AA84F"/>
              </a:solidFill>
            </a:endParaRPr>
          </a:p>
          <a:p>
            <a:pPr marL="0" lvl="0" indent="0" algn="r" rtl="0">
              <a:lnSpc>
                <a:spcPct val="100000"/>
              </a:lnSpc>
              <a:spcBef>
                <a:spcPts val="1000"/>
              </a:spcBef>
              <a:spcAft>
                <a:spcPts val="0"/>
              </a:spcAft>
              <a:buClr>
                <a:srgbClr val="8DC641"/>
              </a:buClr>
              <a:buSzPts val="2400"/>
              <a:buNone/>
            </a:pPr>
            <a:endParaRPr>
              <a:solidFill>
                <a:srgbClr val="6AA84F"/>
              </a:solidFill>
            </a:endParaRPr>
          </a:p>
        </p:txBody>
      </p:sp>
      <p:sp>
        <p:nvSpPr>
          <p:cNvPr id="292" name="Google Shape;292;p8"/>
          <p:cNvSpPr txBox="1">
            <a:spLocks noGrp="1"/>
          </p:cNvSpPr>
          <p:nvPr>
            <p:ph type="body" idx="6"/>
          </p:nvPr>
        </p:nvSpPr>
        <p:spPr>
          <a:xfrm>
            <a:off x="4374525" y="3063881"/>
            <a:ext cx="7095600" cy="99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200"/>
              <a:buNone/>
            </a:pPr>
            <a:r>
              <a:rPr lang="en-US" sz="1800" dirty="0" err="1"/>
              <a:t>Optimalizací</a:t>
            </a:r>
            <a:r>
              <a:rPr lang="en-US" sz="1800" dirty="0"/>
              <a:t> </a:t>
            </a:r>
            <a:r>
              <a:rPr lang="en-US" sz="1800" dirty="0" err="1"/>
              <a:t>využívání</a:t>
            </a:r>
            <a:r>
              <a:rPr lang="en-US" sz="1800" dirty="0"/>
              <a:t> </a:t>
            </a:r>
            <a:r>
              <a:rPr lang="en-US" sz="1800" dirty="0" err="1"/>
              <a:t>místních</a:t>
            </a:r>
            <a:r>
              <a:rPr lang="en-US" sz="1800" dirty="0"/>
              <a:t> a </a:t>
            </a:r>
            <a:r>
              <a:rPr lang="en-US" sz="1800" dirty="0" err="1"/>
              <a:t>obnovitelných</a:t>
            </a:r>
            <a:r>
              <a:rPr lang="en-US" sz="1800" dirty="0"/>
              <a:t> </a:t>
            </a:r>
            <a:r>
              <a:rPr lang="en-US" sz="1800" dirty="0" err="1"/>
              <a:t>zdrojů</a:t>
            </a:r>
            <a:r>
              <a:rPr lang="en-US" sz="1800" dirty="0"/>
              <a:t> a </a:t>
            </a:r>
            <a:r>
              <a:rPr lang="en-US" sz="1800" dirty="0" err="1"/>
              <a:t>znalostí</a:t>
            </a:r>
            <a:r>
              <a:rPr lang="en-US" sz="1800" dirty="0"/>
              <a:t> </a:t>
            </a:r>
            <a:r>
              <a:rPr lang="en-US" sz="1800" dirty="0" err="1"/>
              <a:t>umožňuje</a:t>
            </a:r>
            <a:r>
              <a:rPr lang="en-US" sz="1800" dirty="0"/>
              <a:t> </a:t>
            </a:r>
            <a:r>
              <a:rPr lang="en-US" sz="1800" dirty="0" err="1"/>
              <a:t>agroekologie</a:t>
            </a:r>
            <a:r>
              <a:rPr lang="en-US" sz="1800" dirty="0"/>
              <a:t> </a:t>
            </a:r>
            <a:r>
              <a:rPr lang="en-US" sz="1800" dirty="0" err="1"/>
              <a:t>zemědělským</a:t>
            </a:r>
            <a:r>
              <a:rPr lang="en-US" sz="1800" dirty="0"/>
              <a:t> </a:t>
            </a:r>
            <a:r>
              <a:rPr lang="en-US" sz="1800" dirty="0" err="1"/>
              <a:t>výrobním</a:t>
            </a:r>
            <a:r>
              <a:rPr lang="en-US" sz="1800" dirty="0"/>
              <a:t> </a:t>
            </a:r>
            <a:r>
              <a:rPr lang="en-US" sz="1800" dirty="0" err="1"/>
              <a:t>systémům</a:t>
            </a:r>
            <a:r>
              <a:rPr lang="en-US" sz="1800" dirty="0"/>
              <a:t> </a:t>
            </a:r>
            <a:r>
              <a:rPr lang="en-US" sz="1800" dirty="0" err="1"/>
              <a:t>využívat</a:t>
            </a:r>
            <a:r>
              <a:rPr lang="en-US" sz="1800" dirty="0"/>
              <a:t> </a:t>
            </a:r>
            <a:r>
              <a:rPr lang="en-US" sz="1800" dirty="0" err="1"/>
              <a:t>výhody</a:t>
            </a:r>
            <a:r>
              <a:rPr lang="en-US" sz="1800" dirty="0"/>
              <a:t> </a:t>
            </a:r>
            <a:r>
              <a:rPr lang="en-US" sz="1800" dirty="0" err="1"/>
              <a:t>ekosystémů</a:t>
            </a:r>
            <a:r>
              <a:rPr lang="en-US" sz="1800" dirty="0"/>
              <a:t>, </a:t>
            </a:r>
            <a:r>
              <a:rPr lang="en-US" sz="1800" dirty="0" err="1"/>
              <a:t>jako</a:t>
            </a:r>
            <a:r>
              <a:rPr lang="en-US" sz="1800" dirty="0"/>
              <a:t> je </a:t>
            </a:r>
            <a:r>
              <a:rPr lang="en-US" sz="1800" dirty="0" err="1"/>
              <a:t>ochrana</a:t>
            </a:r>
            <a:r>
              <a:rPr lang="en-US" sz="1800" dirty="0"/>
              <a:t> </a:t>
            </a:r>
            <a:r>
              <a:rPr lang="en-US" sz="1800" dirty="0" err="1"/>
              <a:t>proti</a:t>
            </a:r>
            <a:r>
              <a:rPr lang="en-US" sz="1800" dirty="0"/>
              <a:t> </a:t>
            </a:r>
            <a:r>
              <a:rPr lang="en-US" sz="1800" dirty="0" err="1"/>
              <a:t>škůdcům</a:t>
            </a:r>
            <a:r>
              <a:rPr lang="en-US" sz="1800" dirty="0"/>
              <a:t>, </a:t>
            </a:r>
            <a:r>
              <a:rPr lang="en-US" sz="1800" dirty="0" err="1"/>
              <a:t>opylování</a:t>
            </a:r>
            <a:r>
              <a:rPr lang="en-US" sz="1800" dirty="0"/>
              <a:t>, </a:t>
            </a:r>
            <a:r>
              <a:rPr lang="en-US" sz="1800" dirty="0" err="1"/>
              <a:t>zdraví</a:t>
            </a:r>
            <a:r>
              <a:rPr lang="en-US" sz="1800" dirty="0"/>
              <a:t> </a:t>
            </a:r>
            <a:r>
              <a:rPr lang="en-US" sz="1800" dirty="0" err="1"/>
              <a:t>půdy</a:t>
            </a:r>
            <a:r>
              <a:rPr lang="en-US" sz="1800" dirty="0"/>
              <a:t> a </a:t>
            </a:r>
            <a:r>
              <a:rPr lang="en-US" sz="1800" dirty="0" err="1"/>
              <a:t>ochrana</a:t>
            </a:r>
            <a:r>
              <a:rPr lang="en-US" sz="1800" dirty="0"/>
              <a:t> </a:t>
            </a:r>
            <a:r>
              <a:rPr lang="en-US" sz="1800" dirty="0" err="1"/>
              <a:t>proti</a:t>
            </a:r>
            <a:r>
              <a:rPr lang="en-US" sz="1800" dirty="0"/>
              <a:t> </a:t>
            </a:r>
            <a:r>
              <a:rPr lang="en-US" sz="1800" dirty="0" err="1"/>
              <a:t>erozi</a:t>
            </a:r>
            <a:r>
              <a:rPr lang="en-US" sz="1800" dirty="0"/>
              <a:t>, a </a:t>
            </a:r>
            <a:r>
              <a:rPr lang="en-US" sz="1800" dirty="0" err="1"/>
              <a:t>zároveň</a:t>
            </a:r>
            <a:r>
              <a:rPr lang="en-US" sz="1800" dirty="0"/>
              <a:t> </a:t>
            </a:r>
            <a:r>
              <a:rPr lang="en-US" sz="1800" dirty="0" err="1"/>
              <a:t>zajišťuje</a:t>
            </a:r>
            <a:r>
              <a:rPr lang="en-US" sz="1800" dirty="0"/>
              <a:t> </a:t>
            </a:r>
            <a:r>
              <a:rPr lang="en-US" sz="1800" dirty="0" err="1"/>
              <a:t>produktivitu</a:t>
            </a:r>
            <a:r>
              <a:rPr lang="en-US" sz="1800" dirty="0"/>
              <a:t>.</a:t>
            </a:r>
            <a:endParaRPr sz="1800" dirty="0"/>
          </a:p>
          <a:p>
            <a:pPr marL="0" lvl="0" indent="0" algn="r" rtl="0">
              <a:lnSpc>
                <a:spcPct val="100000"/>
              </a:lnSpc>
              <a:spcBef>
                <a:spcPts val="1000"/>
              </a:spcBef>
              <a:spcAft>
                <a:spcPts val="0"/>
              </a:spcAft>
              <a:buClr>
                <a:srgbClr val="000000"/>
              </a:buClr>
              <a:buSzPts val="2200"/>
              <a:buNone/>
            </a:pPr>
            <a:endParaRPr sz="1800" dirty="0"/>
          </a:p>
        </p:txBody>
      </p:sp>
      <p:sp>
        <p:nvSpPr>
          <p:cNvPr id="293" name="Google Shape;293;p8"/>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000000"/>
              </a:buClr>
              <a:buSzPts val="6300"/>
              <a:buNone/>
            </a:pPr>
            <a:r>
              <a:rPr lang="en-US"/>
              <a:t>2</a:t>
            </a:r>
            <a:endParaRPr/>
          </a:p>
        </p:txBody>
      </p:sp>
      <p:sp>
        <p:nvSpPr>
          <p:cNvPr id="294" name="Google Shape;294;p8"/>
          <p:cNvSpPr txBox="1">
            <a:spLocks noGrp="1"/>
          </p:cNvSpPr>
          <p:nvPr>
            <p:ph type="body" idx="8"/>
          </p:nvPr>
        </p:nvSpPr>
        <p:spPr>
          <a:xfrm>
            <a:off x="4927852" y="4540333"/>
            <a:ext cx="6562800" cy="33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8DC641"/>
              </a:buClr>
              <a:buSzPts val="2400"/>
              <a:buNone/>
            </a:pPr>
            <a:r>
              <a:rPr lang="en-US">
                <a:solidFill>
                  <a:srgbClr val="6AA84F"/>
                </a:solidFill>
              </a:rPr>
              <a:t>Zdravější</a:t>
            </a:r>
            <a:endParaRPr>
              <a:solidFill>
                <a:srgbClr val="6AA84F"/>
              </a:solidFill>
            </a:endParaRPr>
          </a:p>
          <a:p>
            <a:pPr marL="0" lvl="0" indent="0" algn="r" rtl="0">
              <a:lnSpc>
                <a:spcPct val="100000"/>
              </a:lnSpc>
              <a:spcBef>
                <a:spcPts val="1000"/>
              </a:spcBef>
              <a:spcAft>
                <a:spcPts val="0"/>
              </a:spcAft>
              <a:buClr>
                <a:srgbClr val="8DC641"/>
              </a:buClr>
              <a:buSzPts val="2400"/>
              <a:buNone/>
            </a:pPr>
            <a:endParaRPr>
              <a:solidFill>
                <a:srgbClr val="6AA84F"/>
              </a:solidFill>
            </a:endParaRPr>
          </a:p>
        </p:txBody>
      </p:sp>
      <p:sp>
        <p:nvSpPr>
          <p:cNvPr id="295" name="Google Shape;295;p8"/>
          <p:cNvSpPr txBox="1">
            <a:spLocks noGrp="1"/>
          </p:cNvSpPr>
          <p:nvPr>
            <p:ph type="body" idx="9"/>
          </p:nvPr>
        </p:nvSpPr>
        <p:spPr>
          <a:xfrm>
            <a:off x="4374525" y="4897260"/>
            <a:ext cx="7095600" cy="99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200"/>
              <a:buNone/>
            </a:pPr>
            <a:r>
              <a:rPr lang="en-US" sz="1800" dirty="0" err="1"/>
              <a:t>Kromě</a:t>
            </a:r>
            <a:r>
              <a:rPr lang="en-US" sz="1800" dirty="0"/>
              <a:t> toho </a:t>
            </a:r>
            <a:r>
              <a:rPr lang="en-US" sz="1800" dirty="0" err="1"/>
              <a:t>minimalizuje</a:t>
            </a:r>
            <a:r>
              <a:rPr lang="en-US" sz="1800" dirty="0"/>
              <a:t> </a:t>
            </a:r>
            <a:r>
              <a:rPr lang="en-US" sz="1800" dirty="0" err="1"/>
              <a:t>používání</a:t>
            </a:r>
            <a:r>
              <a:rPr lang="en-US" sz="1800" dirty="0"/>
              <a:t> </a:t>
            </a:r>
            <a:r>
              <a:rPr lang="en-US" sz="1800" dirty="0" err="1"/>
              <a:t>potenciálně</a:t>
            </a:r>
            <a:r>
              <a:rPr lang="en-US" sz="1800" dirty="0"/>
              <a:t> </a:t>
            </a:r>
            <a:r>
              <a:rPr lang="en-US" sz="1800" dirty="0" err="1"/>
              <a:t>škodlivých</a:t>
            </a:r>
            <a:r>
              <a:rPr lang="en-US" sz="1800" dirty="0"/>
              <a:t> </a:t>
            </a:r>
            <a:r>
              <a:rPr lang="en-US" sz="1800" dirty="0" err="1"/>
              <a:t>agrochemických</a:t>
            </a:r>
            <a:r>
              <a:rPr lang="en-US" sz="1800" dirty="0"/>
              <a:t> </a:t>
            </a:r>
            <a:r>
              <a:rPr lang="en-US" sz="1800" dirty="0" err="1"/>
              <a:t>vstupů</a:t>
            </a:r>
            <a:r>
              <a:rPr lang="en-US" sz="1800" dirty="0"/>
              <a:t>, </a:t>
            </a:r>
            <a:r>
              <a:rPr lang="en-US" sz="1800" dirty="0" err="1"/>
              <a:t>snižuje</a:t>
            </a:r>
            <a:r>
              <a:rPr lang="en-US" sz="1800" dirty="0"/>
              <a:t> </a:t>
            </a:r>
            <a:r>
              <a:rPr lang="en-US" sz="1800" dirty="0" err="1"/>
              <a:t>negativní</a:t>
            </a:r>
            <a:r>
              <a:rPr lang="en-US" sz="1800" dirty="0"/>
              <a:t> </a:t>
            </a:r>
            <a:r>
              <a:rPr lang="en-US" sz="1800" dirty="0" err="1"/>
              <a:t>dopady</a:t>
            </a:r>
            <a:r>
              <a:rPr lang="en-US" sz="1800" dirty="0"/>
              <a:t> </a:t>
            </a:r>
            <a:r>
              <a:rPr lang="en-US" sz="1800" dirty="0" err="1"/>
              <a:t>zemědělství</a:t>
            </a:r>
            <a:r>
              <a:rPr lang="en-US" sz="1800" dirty="0"/>
              <a:t> </a:t>
            </a:r>
            <a:r>
              <a:rPr lang="en-US" sz="1800" dirty="0" err="1"/>
              <a:t>na</a:t>
            </a:r>
            <a:r>
              <a:rPr lang="en-US" sz="1800" dirty="0"/>
              <a:t> </a:t>
            </a:r>
            <a:r>
              <a:rPr lang="en-US" sz="1800" dirty="0" err="1"/>
              <a:t>zdraví</a:t>
            </a:r>
            <a:r>
              <a:rPr lang="en-US" sz="1800" dirty="0"/>
              <a:t> </a:t>
            </a:r>
            <a:r>
              <a:rPr lang="en-US" sz="1800" dirty="0" err="1"/>
              <a:t>lidí</a:t>
            </a:r>
            <a:r>
              <a:rPr lang="en-US" sz="1800" dirty="0"/>
              <a:t> a </a:t>
            </a:r>
            <a:r>
              <a:rPr lang="en-US" sz="1800" dirty="0" err="1"/>
              <a:t>životní</a:t>
            </a:r>
            <a:r>
              <a:rPr lang="en-US" sz="1800" dirty="0"/>
              <a:t> </a:t>
            </a:r>
            <a:r>
              <a:rPr lang="en-US" sz="1800" dirty="0" err="1"/>
              <a:t>prostředí</a:t>
            </a:r>
            <a:r>
              <a:rPr lang="en-US" sz="1800" dirty="0"/>
              <a:t> a </a:t>
            </a:r>
            <a:r>
              <a:rPr lang="en-US" sz="1800" dirty="0" err="1"/>
              <a:t>díky</a:t>
            </a:r>
            <a:r>
              <a:rPr lang="en-US" sz="1800" dirty="0"/>
              <a:t> </a:t>
            </a:r>
            <a:r>
              <a:rPr lang="en-US" sz="1800" dirty="0" err="1"/>
              <a:t>změně</a:t>
            </a:r>
            <a:r>
              <a:rPr lang="en-US" sz="1800" dirty="0"/>
              <a:t> </a:t>
            </a:r>
            <a:r>
              <a:rPr lang="en-US" sz="1800" dirty="0" err="1"/>
              <a:t>lokalizace</a:t>
            </a:r>
            <a:r>
              <a:rPr lang="en-US" sz="1800" dirty="0"/>
              <a:t> </a:t>
            </a:r>
            <a:r>
              <a:rPr lang="en-US" sz="1800" dirty="0" err="1"/>
              <a:t>stravy</a:t>
            </a:r>
            <a:r>
              <a:rPr lang="en-US" sz="1800" dirty="0"/>
              <a:t> </a:t>
            </a:r>
            <a:r>
              <a:rPr lang="en-US" sz="1800" dirty="0" err="1"/>
              <a:t>může</a:t>
            </a:r>
            <a:r>
              <a:rPr lang="en-US" sz="1800" dirty="0"/>
              <a:t> </a:t>
            </a:r>
            <a:r>
              <a:rPr lang="en-US" sz="1800" dirty="0" err="1"/>
              <a:t>přispět</a:t>
            </a:r>
            <a:r>
              <a:rPr lang="en-US" sz="1800" dirty="0"/>
              <a:t> k </a:t>
            </a:r>
            <a:r>
              <a:rPr lang="en-US" sz="1800" dirty="0" err="1"/>
              <a:t>udržitelnému</a:t>
            </a:r>
            <a:r>
              <a:rPr lang="en-US" sz="1800" dirty="0"/>
              <a:t> a </a:t>
            </a:r>
            <a:r>
              <a:rPr lang="en-US" sz="1800" dirty="0" err="1"/>
              <a:t>zdravému</a:t>
            </a:r>
            <a:r>
              <a:rPr lang="en-US" sz="1800" dirty="0"/>
              <a:t> </a:t>
            </a:r>
            <a:r>
              <a:rPr lang="en-US" sz="1800" dirty="0" err="1"/>
              <a:t>stravování</a:t>
            </a:r>
            <a:r>
              <a:rPr lang="en-US" sz="1800" dirty="0"/>
              <a:t>. </a:t>
            </a:r>
            <a:endParaRPr sz="1800" dirty="0"/>
          </a:p>
          <a:p>
            <a:pPr marL="0" lvl="0" indent="0" algn="r" rtl="0">
              <a:lnSpc>
                <a:spcPct val="100000"/>
              </a:lnSpc>
              <a:spcBef>
                <a:spcPts val="1000"/>
              </a:spcBef>
              <a:spcAft>
                <a:spcPts val="0"/>
              </a:spcAft>
              <a:buClr>
                <a:srgbClr val="000000"/>
              </a:buClr>
              <a:buSzPts val="2200"/>
              <a:buNone/>
            </a:pPr>
            <a:endParaRPr sz="2400" dirty="0"/>
          </a:p>
        </p:txBody>
      </p:sp>
      <p:sp>
        <p:nvSpPr>
          <p:cNvPr id="296" name="Google Shape;296;p8"/>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000000"/>
              </a:buClr>
              <a:buSzPts val="6300"/>
              <a:buNone/>
            </a:pPr>
            <a:r>
              <a:rPr lang="en-US"/>
              <a:t>3</a:t>
            </a:r>
            <a:endParaRPr/>
          </a:p>
        </p:txBody>
      </p:sp>
      <p:pic>
        <p:nvPicPr>
          <p:cNvPr id="297" name="Google Shape;297;p8"/>
          <p:cNvPicPr preferRelativeResize="0">
            <a:picLocks noGrp="1"/>
          </p:cNvPicPr>
          <p:nvPr>
            <p:ph type="pic" idx="4"/>
          </p:nvPr>
        </p:nvPicPr>
        <p:blipFill rotWithShape="1">
          <a:blip r:embed="rId3">
            <a:alphaModFix/>
          </a:blip>
          <a:srcRect l="7525" r="7525"/>
          <a:stretch/>
        </p:blipFill>
        <p:spPr>
          <a:xfrm>
            <a:off x="7559" y="188180"/>
            <a:ext cx="3354095" cy="5923856"/>
          </a:xfrm>
          <a:prstGeom prst="rect">
            <a:avLst/>
          </a:prstGeom>
          <a:solidFill>
            <a:srgbClr val="D8D8D8"/>
          </a:solidFill>
          <a:ln>
            <a:noFill/>
          </a:ln>
        </p:spPr>
      </p:pic>
      <p:grpSp>
        <p:nvGrpSpPr>
          <p:cNvPr id="298" name="Google Shape;298;p8"/>
          <p:cNvGrpSpPr/>
          <p:nvPr/>
        </p:nvGrpSpPr>
        <p:grpSpPr>
          <a:xfrm rot="3730759">
            <a:off x="11181018" y="-146767"/>
            <a:ext cx="949887" cy="1163493"/>
            <a:chOff x="7602444" y="4967675"/>
            <a:chExt cx="483620" cy="592374"/>
          </a:xfrm>
        </p:grpSpPr>
        <p:grpSp>
          <p:nvGrpSpPr>
            <p:cNvPr id="299" name="Google Shape;299;p8"/>
            <p:cNvGrpSpPr/>
            <p:nvPr/>
          </p:nvGrpSpPr>
          <p:grpSpPr>
            <a:xfrm>
              <a:off x="7618661" y="4967675"/>
              <a:ext cx="467403" cy="507609"/>
              <a:chOff x="2251964" y="3590497"/>
              <a:chExt cx="467403" cy="507609"/>
            </a:xfrm>
          </p:grpSpPr>
          <p:sp>
            <p:nvSpPr>
              <p:cNvPr id="300" name="Google Shape;300;p8"/>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 name="Google Shape;301;p8"/>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 name="Google Shape;302;p8"/>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03" name="Google Shape;303;p8"/>
            <p:cNvGrpSpPr/>
            <p:nvPr/>
          </p:nvGrpSpPr>
          <p:grpSpPr>
            <a:xfrm>
              <a:off x="7602444" y="4993761"/>
              <a:ext cx="421973" cy="566288"/>
              <a:chOff x="2235747" y="3616583"/>
              <a:chExt cx="421973" cy="566288"/>
            </a:xfrm>
          </p:grpSpPr>
          <p:sp>
            <p:nvSpPr>
              <p:cNvPr id="304" name="Google Shape;304;p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 name="Google Shape;305;p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06" name="Google Shape;306;p8"/>
          <p:cNvPicPr preferRelativeResize="0"/>
          <p:nvPr/>
        </p:nvPicPr>
        <p:blipFill>
          <a:blip r:embed="rId4">
            <a:alphaModFix/>
          </a:blip>
          <a:stretch>
            <a:fillRect/>
          </a:stretch>
        </p:blipFill>
        <p:spPr>
          <a:xfrm>
            <a:off x="7550" y="188175"/>
            <a:ext cx="3354099" cy="5923849"/>
          </a:xfrm>
          <a:prstGeom prst="rect">
            <a:avLst/>
          </a:prstGeom>
          <a:solidFill>
            <a:srgbClr val="D8D8D8"/>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9"/>
          <p:cNvSpPr txBox="1">
            <a:spLocks noGrp="1"/>
          </p:cNvSpPr>
          <p:nvPr>
            <p:ph type="body" idx="1"/>
          </p:nvPr>
        </p:nvSpPr>
        <p:spPr>
          <a:xfrm>
            <a:off x="856356" y="1268964"/>
            <a:ext cx="4821945" cy="406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3000"/>
              <a:buNone/>
            </a:pPr>
            <a:endParaRPr/>
          </a:p>
          <a:p>
            <a:pPr marL="0" lvl="0" indent="0" algn="ctr" rtl="0">
              <a:lnSpc>
                <a:spcPct val="90000"/>
              </a:lnSpc>
              <a:spcBef>
                <a:spcPts val="0"/>
              </a:spcBef>
              <a:spcAft>
                <a:spcPts val="0"/>
              </a:spcAft>
              <a:buClr>
                <a:srgbClr val="000000"/>
              </a:buClr>
              <a:buSzPts val="3000"/>
              <a:buNone/>
            </a:pPr>
            <a:r>
              <a:rPr lang="en-US"/>
              <a:t>"Udržitelné zemědělství není jen o pěstování plodin, ale také o péči o půdu, vodu, vzduch a všechny živé organismy, které jsou na nich závislé."</a:t>
            </a:r>
            <a:endParaRPr/>
          </a:p>
          <a:p>
            <a:pPr marL="0" lvl="0" indent="0" algn="ctr" rtl="0">
              <a:lnSpc>
                <a:spcPct val="90000"/>
              </a:lnSpc>
              <a:spcBef>
                <a:spcPts val="1000"/>
              </a:spcBef>
              <a:spcAft>
                <a:spcPts val="0"/>
              </a:spcAft>
              <a:buClr>
                <a:srgbClr val="000000"/>
              </a:buClr>
              <a:buSzPts val="3000"/>
              <a:buNone/>
            </a:pPr>
            <a:endParaRPr/>
          </a:p>
        </p:txBody>
      </p:sp>
      <p:sp>
        <p:nvSpPr>
          <p:cNvPr id="312" name="Google Shape;312;p9"/>
          <p:cNvSpPr txBox="1"/>
          <p:nvPr/>
        </p:nvSpPr>
        <p:spPr>
          <a:xfrm>
            <a:off x="1686639" y="4827311"/>
            <a:ext cx="3161400" cy="5058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200"/>
              <a:buFont typeface="Arial"/>
              <a:buNone/>
            </a:pPr>
            <a:r>
              <a:rPr lang="en-US" sz="2200" b="1">
                <a:latin typeface="Calibri"/>
                <a:ea typeface="Calibri"/>
                <a:cs typeface="Calibri"/>
                <a:sym typeface="Calibri"/>
              </a:rPr>
              <a:t>Vandana Šiva</a:t>
            </a:r>
            <a:endParaRPr sz="1400" b="0" i="0" u="none" strike="noStrike" cap="none">
              <a:solidFill>
                <a:srgbClr val="000000"/>
              </a:solidFill>
              <a:latin typeface="Arial"/>
              <a:ea typeface="Arial"/>
              <a:cs typeface="Arial"/>
              <a:sym typeface="Arial"/>
            </a:endParaRPr>
          </a:p>
        </p:txBody>
      </p:sp>
      <p:pic>
        <p:nvPicPr>
          <p:cNvPr id="313" name="Google Shape;313;p9"/>
          <p:cNvPicPr preferRelativeResize="0">
            <a:picLocks noGrp="1"/>
          </p:cNvPicPr>
          <p:nvPr>
            <p:ph type="pic" idx="2"/>
          </p:nvPr>
        </p:nvPicPr>
        <p:blipFill rotWithShape="1">
          <a:blip r:embed="rId3">
            <a:alphaModFix/>
          </a:blip>
          <a:srcRect t="5108" b="5108"/>
          <a:stretch/>
        </p:blipFill>
        <p:spPr>
          <a:xfrm>
            <a:off x="6096000" y="1404749"/>
            <a:ext cx="5239644" cy="4704420"/>
          </a:xfrm>
          <a:prstGeom prst="rect">
            <a:avLst/>
          </a:prstGeom>
          <a:solidFill>
            <a:srgbClr val="D8D8D8"/>
          </a:solidFill>
          <a:ln>
            <a:noFill/>
          </a:ln>
        </p:spPr>
      </p:pic>
      <p:grpSp>
        <p:nvGrpSpPr>
          <p:cNvPr id="314" name="Google Shape;314;p9"/>
          <p:cNvGrpSpPr/>
          <p:nvPr/>
        </p:nvGrpSpPr>
        <p:grpSpPr>
          <a:xfrm>
            <a:off x="6926285" y="727383"/>
            <a:ext cx="1487826" cy="1083162"/>
            <a:chOff x="3400450" y="986392"/>
            <a:chExt cx="1487826" cy="1083162"/>
          </a:xfrm>
        </p:grpSpPr>
        <p:sp>
          <p:nvSpPr>
            <p:cNvPr id="315" name="Google Shape;315;p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 name="Google Shape;316;p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17" name="Google Shape;317;p9"/>
          <p:cNvGrpSpPr/>
          <p:nvPr/>
        </p:nvGrpSpPr>
        <p:grpSpPr>
          <a:xfrm rot="3730759">
            <a:off x="475533" y="5007290"/>
            <a:ext cx="949887" cy="1163493"/>
            <a:chOff x="7602444" y="4967675"/>
            <a:chExt cx="483620" cy="592374"/>
          </a:xfrm>
        </p:grpSpPr>
        <p:grpSp>
          <p:nvGrpSpPr>
            <p:cNvPr id="318" name="Google Shape;318;p9"/>
            <p:cNvGrpSpPr/>
            <p:nvPr/>
          </p:nvGrpSpPr>
          <p:grpSpPr>
            <a:xfrm>
              <a:off x="7618661" y="4967675"/>
              <a:ext cx="467403" cy="507609"/>
              <a:chOff x="2251964" y="3590497"/>
              <a:chExt cx="467403" cy="507609"/>
            </a:xfrm>
          </p:grpSpPr>
          <p:sp>
            <p:nvSpPr>
              <p:cNvPr id="319" name="Google Shape;319;p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 name="Google Shape;320;p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 name="Google Shape;321;p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2" name="Google Shape;322;p9"/>
            <p:cNvGrpSpPr/>
            <p:nvPr/>
          </p:nvGrpSpPr>
          <p:grpSpPr>
            <a:xfrm>
              <a:off x="7602444" y="4993761"/>
              <a:ext cx="421973" cy="566288"/>
              <a:chOff x="2235747" y="3616583"/>
              <a:chExt cx="421973" cy="566288"/>
            </a:xfrm>
          </p:grpSpPr>
          <p:sp>
            <p:nvSpPr>
              <p:cNvPr id="323" name="Google Shape;323;p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 name="Google Shape;324;p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0"/>
          <p:cNvSpPr txBox="1">
            <a:spLocks noGrp="1"/>
          </p:cNvSpPr>
          <p:nvPr>
            <p:ph type="body" idx="1"/>
          </p:nvPr>
        </p:nvSpPr>
        <p:spPr>
          <a:xfrm>
            <a:off x="792775" y="611950"/>
            <a:ext cx="5998500" cy="4107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000" dirty="0" err="1"/>
              <a:t>Například</a:t>
            </a:r>
            <a:r>
              <a:rPr lang="en-US" sz="2000" dirty="0"/>
              <a:t> </a:t>
            </a:r>
            <a:r>
              <a:rPr lang="en-US" sz="2000" b="1" dirty="0" err="1"/>
              <a:t>ženy</a:t>
            </a:r>
            <a:r>
              <a:rPr lang="en-US" sz="2000" b="1" dirty="0"/>
              <a:t> </a:t>
            </a:r>
            <a:r>
              <a:rPr lang="en-US" sz="2000" b="1" dirty="0" err="1"/>
              <a:t>hrají</a:t>
            </a:r>
            <a:r>
              <a:rPr lang="en-US" sz="2000" b="1" dirty="0"/>
              <a:t> v </a:t>
            </a:r>
            <a:r>
              <a:rPr lang="en-US" sz="2000" dirty="0" err="1"/>
              <a:t>agroekologii</a:t>
            </a:r>
            <a:r>
              <a:rPr lang="en-US" sz="2000" dirty="0"/>
              <a:t> </a:t>
            </a:r>
            <a:r>
              <a:rPr lang="en-US" sz="2000" dirty="0" err="1"/>
              <a:t>ústřední</a:t>
            </a:r>
            <a:r>
              <a:rPr lang="en-US" sz="2000" dirty="0"/>
              <a:t> </a:t>
            </a:r>
            <a:r>
              <a:rPr lang="en-US" sz="2000" dirty="0" err="1"/>
              <a:t>roli</a:t>
            </a:r>
            <a:r>
              <a:rPr lang="en-US" sz="2000" dirty="0"/>
              <a:t>, </a:t>
            </a:r>
            <a:r>
              <a:rPr lang="en-US" sz="2000" dirty="0" err="1"/>
              <a:t>protože</a:t>
            </a:r>
            <a:r>
              <a:rPr lang="en-US" sz="2000" dirty="0"/>
              <a:t> </a:t>
            </a:r>
            <a:r>
              <a:rPr lang="en-US" sz="2000" dirty="0" err="1"/>
              <a:t>jsou</a:t>
            </a:r>
            <a:r>
              <a:rPr lang="en-US" sz="2000" dirty="0"/>
              <a:t> </a:t>
            </a:r>
            <a:r>
              <a:rPr lang="en-US" sz="2000" dirty="0" err="1"/>
              <a:t>často</a:t>
            </a:r>
            <a:r>
              <a:rPr lang="en-US" sz="2000" dirty="0"/>
              <a:t> </a:t>
            </a:r>
            <a:r>
              <a:rPr lang="en-US" sz="2000" dirty="0" err="1"/>
              <a:t>strážkyněmi</a:t>
            </a:r>
            <a:r>
              <a:rPr lang="en-US" sz="2000" dirty="0"/>
              <a:t> </a:t>
            </a:r>
            <a:r>
              <a:rPr lang="en-US" sz="2000" dirty="0" err="1"/>
              <a:t>zdravé</a:t>
            </a:r>
            <a:r>
              <a:rPr lang="en-US" sz="2000" dirty="0"/>
              <a:t> </a:t>
            </a:r>
            <a:r>
              <a:rPr lang="en-US" sz="2000" dirty="0" err="1"/>
              <a:t>tradiční</a:t>
            </a:r>
            <a:r>
              <a:rPr lang="en-US" sz="2000" dirty="0"/>
              <a:t> </a:t>
            </a:r>
            <a:r>
              <a:rPr lang="en-US" sz="2000" dirty="0" err="1"/>
              <a:t>stravy</a:t>
            </a:r>
            <a:r>
              <a:rPr lang="en-US" sz="2000" dirty="0"/>
              <a:t> a </a:t>
            </a:r>
            <a:r>
              <a:rPr lang="en-US" sz="2000" dirty="0" err="1"/>
              <a:t>klíčovými</a:t>
            </a:r>
            <a:r>
              <a:rPr lang="en-US" sz="2000" dirty="0"/>
              <a:t> </a:t>
            </a:r>
            <a:r>
              <a:rPr lang="en-US" sz="2000" dirty="0" err="1"/>
              <a:t>aktérkami</a:t>
            </a:r>
            <a:r>
              <a:rPr lang="en-US" sz="2000" dirty="0"/>
              <a:t> v </a:t>
            </a:r>
            <a:r>
              <a:rPr lang="en-US" sz="2000" dirty="0" err="1"/>
              <a:t>udržitelných</a:t>
            </a:r>
            <a:r>
              <a:rPr lang="en-US" sz="2000" dirty="0"/>
              <a:t> </a:t>
            </a:r>
            <a:r>
              <a:rPr lang="en-US" sz="2000" dirty="0" err="1"/>
              <a:t>potravinových</a:t>
            </a:r>
            <a:r>
              <a:rPr lang="en-US" sz="2000" dirty="0"/>
              <a:t> </a:t>
            </a:r>
            <a:r>
              <a:rPr lang="en-US" sz="2000" dirty="0" err="1"/>
              <a:t>systémech</a:t>
            </a:r>
            <a:r>
              <a:rPr lang="en-US" sz="2000" dirty="0"/>
              <a:t>, a to od </a:t>
            </a:r>
            <a:r>
              <a:rPr lang="en-US" sz="2000" dirty="0" err="1"/>
              <a:t>domácnosti</a:t>
            </a:r>
            <a:r>
              <a:rPr lang="en-US" sz="2000" dirty="0"/>
              <a:t> </a:t>
            </a:r>
            <a:r>
              <a:rPr lang="en-US" sz="2000" dirty="0" err="1"/>
              <a:t>přes</a:t>
            </a:r>
            <a:r>
              <a:rPr lang="en-US" sz="2000" dirty="0"/>
              <a:t> pole </a:t>
            </a:r>
            <a:r>
              <a:rPr lang="en-US" sz="2000" dirty="0" err="1"/>
              <a:t>až</a:t>
            </a:r>
            <a:r>
              <a:rPr lang="en-US" sz="2000" dirty="0"/>
              <a:t> po </a:t>
            </a:r>
            <a:r>
              <a:rPr lang="en-US" sz="2000" dirty="0" err="1"/>
              <a:t>trh</a:t>
            </a:r>
            <a:r>
              <a:rPr lang="en-US" sz="2000" dirty="0"/>
              <a:t> a </a:t>
            </a:r>
            <a:r>
              <a:rPr lang="en-US" sz="2000" dirty="0" err="1"/>
              <a:t>další</a:t>
            </a:r>
            <a:r>
              <a:rPr lang="en-US" sz="2000" dirty="0"/>
              <a:t> </a:t>
            </a:r>
            <a:r>
              <a:rPr lang="en-US" sz="2000" dirty="0" err="1"/>
              <a:t>oblasti</a:t>
            </a:r>
            <a:r>
              <a:rPr lang="en-US" sz="2000" dirty="0"/>
              <a:t>. </a:t>
            </a:r>
            <a:r>
              <a:rPr lang="en-US" sz="2000" dirty="0" err="1"/>
              <a:t>Agroekologie</a:t>
            </a:r>
            <a:r>
              <a:rPr lang="en-US" sz="2000" dirty="0"/>
              <a:t> </a:t>
            </a:r>
            <a:r>
              <a:rPr lang="en-US" sz="2000" dirty="0" err="1"/>
              <a:t>má</a:t>
            </a:r>
            <a:r>
              <a:rPr lang="en-US" sz="2000" dirty="0"/>
              <a:t> </a:t>
            </a:r>
            <a:r>
              <a:rPr lang="en-US" sz="2000" dirty="0" err="1"/>
              <a:t>potenciál</a:t>
            </a:r>
            <a:r>
              <a:rPr lang="en-US" sz="2000" dirty="0"/>
              <a:t> </a:t>
            </a:r>
            <a:r>
              <a:rPr lang="en-US" sz="2000" dirty="0" err="1"/>
              <a:t>podpořit</a:t>
            </a:r>
            <a:r>
              <a:rPr lang="en-US" sz="2000" dirty="0"/>
              <a:t> </a:t>
            </a:r>
            <a:r>
              <a:rPr lang="en-US" sz="2000" dirty="0" err="1"/>
              <a:t>práva</a:t>
            </a:r>
            <a:r>
              <a:rPr lang="en-US" sz="2000" dirty="0"/>
              <a:t>, </a:t>
            </a:r>
            <a:r>
              <a:rPr lang="en-US" sz="2000" dirty="0" err="1"/>
              <a:t>motivaci</a:t>
            </a:r>
            <a:r>
              <a:rPr lang="en-US" sz="2000" dirty="0"/>
              <a:t> a </a:t>
            </a:r>
            <a:r>
              <a:rPr lang="en-US" sz="2000" dirty="0" err="1"/>
              <a:t>samostatnost</a:t>
            </a:r>
            <a:r>
              <a:rPr lang="en-US" sz="2000" dirty="0"/>
              <a:t> </a:t>
            </a:r>
            <a:r>
              <a:rPr lang="en-US" sz="2000" dirty="0" err="1"/>
              <a:t>žen</a:t>
            </a:r>
            <a:r>
              <a:rPr lang="en-US" sz="2000" dirty="0"/>
              <a:t>.</a:t>
            </a:r>
            <a:endParaRPr sz="2000" dirty="0"/>
          </a:p>
          <a:p>
            <a:pPr marL="0" lvl="0" indent="0" algn="l" rtl="0">
              <a:lnSpc>
                <a:spcPct val="115000"/>
              </a:lnSpc>
              <a:spcBef>
                <a:spcPts val="0"/>
              </a:spcBef>
              <a:spcAft>
                <a:spcPts val="0"/>
              </a:spcAft>
              <a:buSzPts val="2400"/>
              <a:buNone/>
            </a:pPr>
            <a:r>
              <a:rPr lang="en-US" sz="2000" dirty="0" err="1"/>
              <a:t>Agroekologie</a:t>
            </a:r>
            <a:r>
              <a:rPr lang="en-US" sz="2000" dirty="0"/>
              <a:t> je </a:t>
            </a:r>
            <a:r>
              <a:rPr lang="en-US" sz="2000" dirty="0" err="1"/>
              <a:t>přístup</a:t>
            </a:r>
            <a:r>
              <a:rPr lang="en-US" sz="2000" dirty="0"/>
              <a:t>, </a:t>
            </a:r>
            <a:r>
              <a:rPr lang="en-US" sz="2000" dirty="0" err="1"/>
              <a:t>jehož</a:t>
            </a:r>
            <a:r>
              <a:rPr lang="en-US" sz="2000" dirty="0"/>
              <a:t> </a:t>
            </a:r>
            <a:r>
              <a:rPr lang="en-US" sz="2000" dirty="0" err="1"/>
              <a:t>cílem</a:t>
            </a:r>
            <a:r>
              <a:rPr lang="en-US" sz="2000" dirty="0"/>
              <a:t> je </a:t>
            </a:r>
            <a:r>
              <a:rPr lang="en-US" sz="2000" dirty="0" err="1"/>
              <a:t>nejen</a:t>
            </a:r>
            <a:r>
              <a:rPr lang="en-US" sz="2000" dirty="0"/>
              <a:t> </a:t>
            </a:r>
            <a:r>
              <a:rPr lang="en-US" sz="2000" dirty="0" err="1"/>
              <a:t>udržitelná</a:t>
            </a:r>
            <a:r>
              <a:rPr lang="en-US" sz="2000" dirty="0"/>
              <a:t> </a:t>
            </a:r>
            <a:r>
              <a:rPr lang="en-US" sz="2000" dirty="0" err="1"/>
              <a:t>produkce</a:t>
            </a:r>
            <a:r>
              <a:rPr lang="en-US" sz="2000" dirty="0"/>
              <a:t> </a:t>
            </a:r>
            <a:r>
              <a:rPr lang="en-US" sz="2000" dirty="0" err="1"/>
              <a:t>potravin</a:t>
            </a:r>
            <a:r>
              <a:rPr lang="en-US" sz="2000" dirty="0"/>
              <a:t>, ale </a:t>
            </a:r>
            <a:r>
              <a:rPr lang="en-US" sz="2000" dirty="0" err="1"/>
              <a:t>který</a:t>
            </a:r>
            <a:r>
              <a:rPr lang="en-US" sz="2000" dirty="0"/>
              <a:t> je </a:t>
            </a:r>
            <a:r>
              <a:rPr lang="en-US" sz="2000" dirty="0" err="1"/>
              <a:t>také</a:t>
            </a:r>
            <a:r>
              <a:rPr lang="en-US" sz="2000" dirty="0"/>
              <a:t> </a:t>
            </a:r>
            <a:r>
              <a:rPr lang="en-US" sz="2000" b="1" dirty="0" err="1"/>
              <a:t>motorem</a:t>
            </a:r>
            <a:r>
              <a:rPr lang="en-US" sz="2000" b="1" dirty="0"/>
              <a:t> </a:t>
            </a:r>
            <a:r>
              <a:rPr lang="en-US" sz="2000" b="1" dirty="0" err="1"/>
              <a:t>změny</a:t>
            </a:r>
            <a:r>
              <a:rPr lang="en-US" sz="2000" b="1" dirty="0"/>
              <a:t> </a:t>
            </a:r>
            <a:r>
              <a:rPr lang="en-US" sz="2000" dirty="0"/>
              <a:t>a </a:t>
            </a:r>
            <a:r>
              <a:rPr lang="en-US" sz="2000" b="1" dirty="0" err="1"/>
              <a:t>rozvoje</a:t>
            </a:r>
            <a:r>
              <a:rPr lang="en-US" sz="2000" b="1" dirty="0"/>
              <a:t> </a:t>
            </a:r>
            <a:r>
              <a:rPr lang="en-US" sz="2000" b="1" dirty="0" err="1"/>
              <a:t>místních</a:t>
            </a:r>
            <a:r>
              <a:rPr lang="en-US" sz="2000" b="1" dirty="0"/>
              <a:t> </a:t>
            </a:r>
            <a:r>
              <a:rPr lang="en-US" sz="2000" b="1" dirty="0" err="1"/>
              <a:t>komunit</a:t>
            </a:r>
            <a:r>
              <a:rPr lang="en-US" sz="2000" b="1" dirty="0"/>
              <a:t> se </a:t>
            </a:r>
            <a:r>
              <a:rPr lang="en-US" sz="2000" b="1" dirty="0" err="1"/>
              <a:t>zaměřením</a:t>
            </a:r>
            <a:r>
              <a:rPr lang="en-US" sz="2000" b="1" dirty="0"/>
              <a:t> </a:t>
            </a:r>
            <a:r>
              <a:rPr lang="en-US" sz="2000" b="1" dirty="0" err="1"/>
              <a:t>na</a:t>
            </a:r>
            <a:r>
              <a:rPr lang="en-US" sz="2000" b="1" dirty="0"/>
              <a:t> </a:t>
            </a:r>
            <a:r>
              <a:rPr lang="en-US" sz="2000" b="1" dirty="0" err="1"/>
              <a:t>mládež</a:t>
            </a:r>
            <a:r>
              <a:rPr lang="en-US" sz="2000" b="1" dirty="0"/>
              <a:t>, </a:t>
            </a:r>
            <a:r>
              <a:rPr lang="en-US" sz="2000" b="1" dirty="0" err="1"/>
              <a:t>ženy</a:t>
            </a:r>
            <a:r>
              <a:rPr lang="en-US" sz="2000" b="1" dirty="0"/>
              <a:t> a </a:t>
            </a:r>
            <a:r>
              <a:rPr lang="en-US" sz="2000" b="1" dirty="0" err="1"/>
              <a:t>potravinovou</a:t>
            </a:r>
            <a:r>
              <a:rPr lang="en-US" sz="2000" b="1" dirty="0"/>
              <a:t> </a:t>
            </a:r>
            <a:r>
              <a:rPr lang="en-US" sz="2000" b="1" dirty="0" err="1"/>
              <a:t>nezávislost</a:t>
            </a:r>
            <a:r>
              <a:rPr lang="en-US" sz="2000" dirty="0"/>
              <a:t>. </a:t>
            </a:r>
            <a:r>
              <a:rPr lang="en-US" sz="2000" dirty="0" err="1"/>
              <a:t>Tento</a:t>
            </a:r>
            <a:r>
              <a:rPr lang="en-US" sz="2000" dirty="0"/>
              <a:t> </a:t>
            </a:r>
            <a:r>
              <a:rPr lang="en-US" sz="2000" dirty="0" err="1"/>
              <a:t>přístup</a:t>
            </a:r>
            <a:r>
              <a:rPr lang="en-US" sz="2000" dirty="0"/>
              <a:t> </a:t>
            </a:r>
            <a:r>
              <a:rPr lang="en-US" sz="2000" dirty="0" err="1"/>
              <a:t>nabízí</a:t>
            </a:r>
            <a:r>
              <a:rPr lang="en-US" sz="2000" dirty="0"/>
              <a:t> </a:t>
            </a:r>
            <a:r>
              <a:rPr lang="en-US" sz="2000" dirty="0" err="1"/>
              <a:t>příležitosti</a:t>
            </a:r>
            <a:r>
              <a:rPr lang="en-US" sz="2000" dirty="0"/>
              <a:t> pro </a:t>
            </a:r>
            <a:r>
              <a:rPr lang="en-US" sz="2000" dirty="0" err="1"/>
              <a:t>spravedlivější</a:t>
            </a:r>
            <a:r>
              <a:rPr lang="en-US" sz="2000" dirty="0"/>
              <a:t>, </a:t>
            </a:r>
            <a:r>
              <a:rPr lang="en-US" sz="2000" dirty="0" err="1"/>
              <a:t>inkluzivnější</a:t>
            </a:r>
            <a:r>
              <a:rPr lang="en-US" sz="2000" dirty="0"/>
              <a:t> a k </a:t>
            </a:r>
            <a:r>
              <a:rPr lang="en-US" sz="2000" dirty="0" err="1"/>
              <a:t>životnímu</a:t>
            </a:r>
            <a:r>
              <a:rPr lang="en-US" sz="2000" dirty="0"/>
              <a:t> </a:t>
            </a:r>
            <a:r>
              <a:rPr lang="en-US" sz="2000" dirty="0" err="1"/>
              <a:t>prostředí</a:t>
            </a:r>
            <a:r>
              <a:rPr lang="en-US" sz="2000" dirty="0"/>
              <a:t> </a:t>
            </a:r>
            <a:r>
              <a:rPr lang="en-US" sz="2000" dirty="0" err="1"/>
              <a:t>šetrnější</a:t>
            </a:r>
            <a:r>
              <a:rPr lang="en-US" sz="2000" dirty="0"/>
              <a:t> </a:t>
            </a:r>
            <a:r>
              <a:rPr lang="en-US" sz="2000" dirty="0" err="1"/>
              <a:t>zemědělství</a:t>
            </a:r>
            <a:r>
              <a:rPr lang="en-US" sz="2000" dirty="0"/>
              <a:t> a </a:t>
            </a:r>
            <a:r>
              <a:rPr lang="en-US" sz="2000" dirty="0" err="1"/>
              <a:t>zároveň</a:t>
            </a:r>
            <a:r>
              <a:rPr lang="en-US" sz="2000" dirty="0"/>
              <a:t> </a:t>
            </a:r>
            <a:r>
              <a:rPr lang="en-US" sz="2000" dirty="0" err="1"/>
              <a:t>podporuje</a:t>
            </a:r>
            <a:r>
              <a:rPr lang="en-US" sz="2000" dirty="0"/>
              <a:t> </a:t>
            </a:r>
            <a:r>
              <a:rPr lang="en-US" sz="2000" dirty="0" err="1"/>
              <a:t>potravinovou</a:t>
            </a:r>
            <a:r>
              <a:rPr lang="en-US" sz="2000" dirty="0"/>
              <a:t> </a:t>
            </a:r>
            <a:r>
              <a:rPr lang="en-US" sz="2000" dirty="0" err="1"/>
              <a:t>bezpečnost</a:t>
            </a:r>
            <a:r>
              <a:rPr lang="en-US" sz="2000" dirty="0"/>
              <a:t>, </a:t>
            </a:r>
            <a:r>
              <a:rPr lang="en-US" sz="2000" dirty="0" err="1"/>
              <a:t>zdraví</a:t>
            </a:r>
            <a:r>
              <a:rPr lang="en-US" sz="2000" dirty="0"/>
              <a:t> a </a:t>
            </a:r>
            <a:r>
              <a:rPr lang="en-US" sz="2000" dirty="0" err="1"/>
              <a:t>blahobyt</a:t>
            </a:r>
            <a:r>
              <a:rPr lang="en-US" sz="2000" dirty="0"/>
              <a:t> </a:t>
            </a:r>
            <a:r>
              <a:rPr lang="en-US" sz="2000" dirty="0" err="1"/>
              <a:t>komunit</a:t>
            </a:r>
            <a:r>
              <a:rPr lang="en-US" sz="2000" dirty="0"/>
              <a:t>.</a:t>
            </a:r>
            <a:endParaRPr sz="2000" dirty="0"/>
          </a:p>
          <a:p>
            <a:pPr marL="228600" lvl="0" indent="-228600" algn="l" rtl="0">
              <a:lnSpc>
                <a:spcPct val="90000"/>
              </a:lnSpc>
              <a:spcBef>
                <a:spcPts val="0"/>
              </a:spcBef>
              <a:spcAft>
                <a:spcPts val="0"/>
              </a:spcAft>
              <a:buClr>
                <a:srgbClr val="000000"/>
              </a:buClr>
              <a:buSzPts val="2400"/>
              <a:buNone/>
            </a:pPr>
            <a:endParaRPr sz="2000" dirty="0"/>
          </a:p>
          <a:p>
            <a:pPr marL="228600" lvl="0" indent="-228600" algn="l" rtl="0">
              <a:lnSpc>
                <a:spcPct val="90000"/>
              </a:lnSpc>
              <a:spcBef>
                <a:spcPts val="1000"/>
              </a:spcBef>
              <a:spcAft>
                <a:spcPts val="0"/>
              </a:spcAft>
              <a:buClr>
                <a:srgbClr val="000000"/>
              </a:buClr>
              <a:buSzPts val="2400"/>
              <a:buNone/>
            </a:pPr>
            <a:endParaRPr sz="2000" dirty="0"/>
          </a:p>
        </p:txBody>
      </p:sp>
      <p:pic>
        <p:nvPicPr>
          <p:cNvPr id="330" name="Google Shape;330;p10"/>
          <p:cNvPicPr preferRelativeResize="0">
            <a:picLocks noGrp="1"/>
          </p:cNvPicPr>
          <p:nvPr>
            <p:ph type="pic" idx="3"/>
          </p:nvPr>
        </p:nvPicPr>
        <p:blipFill rotWithShape="1">
          <a:blip r:embed="rId3">
            <a:alphaModFix/>
          </a:blip>
          <a:srcRect l="13120" r="13126"/>
          <a:stretch/>
        </p:blipFill>
        <p:spPr>
          <a:xfrm>
            <a:off x="7061200" y="1420553"/>
            <a:ext cx="5130800" cy="3913188"/>
          </a:xfrm>
          <a:prstGeom prst="rect">
            <a:avLst/>
          </a:prstGeom>
          <a:solidFill>
            <a:srgbClr val="D8D8D8"/>
          </a:solidFill>
          <a:ln>
            <a:noFill/>
          </a:ln>
        </p:spPr>
      </p:pic>
      <p:sp>
        <p:nvSpPr>
          <p:cNvPr id="331" name="Google Shape;331;p10"/>
          <p:cNvSpPr txBox="1"/>
          <p:nvPr/>
        </p:nvSpPr>
        <p:spPr>
          <a:xfrm>
            <a:off x="0" y="5766950"/>
            <a:ext cx="4372500" cy="479100"/>
          </a:xfrm>
          <a:prstGeom prst="rect">
            <a:avLst/>
          </a:prstGeom>
          <a:noFill/>
          <a:ln>
            <a:noFill/>
          </a:ln>
        </p:spPr>
        <p:txBody>
          <a:bodyPr spcFirstLastPara="1" wrap="square" lIns="91425" tIns="91425" rIns="91425" bIns="91425" anchor="t" anchorCtr="0">
            <a:noAutofit/>
          </a:bodyPr>
          <a:lstStyle/>
          <a:p>
            <a:pPr marL="228600" marR="0" lvl="0" indent="-228600" algn="ctr" rtl="0">
              <a:lnSpc>
                <a:spcPct val="90000"/>
              </a:lnSpc>
              <a:spcBef>
                <a:spcPts val="1000"/>
              </a:spcBef>
              <a:spcAft>
                <a:spcPts val="0"/>
              </a:spcAft>
              <a:buClr>
                <a:srgbClr val="000000"/>
              </a:buClr>
              <a:buSzPts val="2400"/>
              <a:buFont typeface="Arial"/>
              <a:buNone/>
            </a:pPr>
            <a:r>
              <a:rPr lang="en-US" sz="18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Zjistěte více: </a:t>
            </a:r>
            <a:r>
              <a:rPr lang="en-US" sz="1800" b="1" i="0" u="sng"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Agroekologie a cíle udržitelného rozvoje (SDGs)</a:t>
            </a:r>
            <a:endParaRPr sz="18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1400"/>
              <a:buFont typeface="Arial"/>
              <a:buNone/>
            </a:pPr>
            <a:endParaRPr sz="18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1627</TotalTime>
  <Words>2845</Words>
  <Application>Microsoft Office PowerPoint</Application>
  <PresentationFormat>Širokoúhlá obrazovka</PresentationFormat>
  <Paragraphs>294</Paragraphs>
  <Slides>31</Slides>
  <Notes>30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31</vt:i4>
      </vt:variant>
    </vt:vector>
  </HeadingPairs>
  <TitlesOfParts>
    <vt:vector size="35" baseType="lpstr">
      <vt:lpstr>Arial</vt:lpstr>
      <vt:lpstr>Calibri</vt:lpstr>
      <vt:lpstr>Montserrat Light</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keywords>, docId:4F8B83ACEA62147C989761B893384DE9</cp:keywords>
  <cp:lastModifiedBy>Eduard Uher</cp:lastModifiedBy>
  <cp:revision>8</cp:revision>
  <dcterms:created xsi:type="dcterms:W3CDTF">2020-10-14T13:32:04Z</dcterms:created>
  <dcterms:modified xsi:type="dcterms:W3CDTF">2024-08-26T12:35:29Z</dcterms:modified>
</cp:coreProperties>
</file>