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0"/>
  </p:notesMasterIdLst>
  <p:sldIdLst>
    <p:sldId id="4286" r:id="rId2"/>
    <p:sldId id="257" r:id="rId3"/>
    <p:sldId id="258" r:id="rId4"/>
    <p:sldId id="4377" r:id="rId5"/>
    <p:sldId id="259" r:id="rId6"/>
    <p:sldId id="4378" r:id="rId7"/>
    <p:sldId id="261" r:id="rId8"/>
    <p:sldId id="262" r:id="rId9"/>
    <p:sldId id="263" r:id="rId10"/>
    <p:sldId id="264" r:id="rId11"/>
    <p:sldId id="265" r:id="rId12"/>
    <p:sldId id="4379"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3" r:id="rId29"/>
  </p:sldIdLst>
  <p:sldSz cx="12192000" cy="6858000"/>
  <p:notesSz cx="6858000" cy="9144000"/>
  <p:embeddedFontLst>
    <p:embeddedFont>
      <p:font typeface="Montserrat Light" panose="00000400000000000000" pitchFamily="2" charset="-18"/>
      <p:regular r:id="rId31"/>
      <p:bold r:id="rId32"/>
      <p:italic r:id="rId33"/>
      <p:boldItalic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384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9" roundtripDataSignature="AMtx7mj2Ys2EjM01I28JTu8GLprhKUB6Ew=="/>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lessandro d'Alsazia"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DC641"/>
    <a:srgbClr val="41296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5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customschemas.google.com/relationships/presentationmetadata" Target="metadata"/><Relationship Id="rId21" Type="http://schemas.openxmlformats.org/officeDocument/2006/relationships/slide" Target="slides/slide20.xml"/><Relationship Id="rId34" Type="http://schemas.openxmlformats.org/officeDocument/2006/relationships/font" Target="fonts/font4.fntdata"/><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40"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fntdata"/><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044093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4" name="Google Shape;324;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1" name="Google Shape;331;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8" name="Google Shape;338;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5" name="Google Shape;345;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2dbd4762122_0_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2" name="Google Shape;352;g2dbd4762122_0_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3" name="Google Shape;353;g2dbd4762122_0_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17</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9" name="Google Shape;35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6" name="Google Shape;366;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1" name="Google Shape;381;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g2dbd4762122_0_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5" name="Google Shape;395;g2dbd4762122_0_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6" name="Google Shape;396;g2dbd4762122_0_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21</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2" name="Google Shape;402;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8" name="Google Shape;198;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9" name="Google Shape;199;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7" name="Google Shape;417;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g2dbd4762122_0_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3" name="Google Shape;423;g2dbd4762122_0_1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4" name="Google Shape;424;g2dbd4762122_0_1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24</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p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0" name="Google Shape;430;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5" name="Google Shape;445;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2" name="Google Shape;452;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8" name="Google Shape;568;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9" name="Google Shape;569;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28</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200">
                <a:latin typeface="Calibri"/>
                <a:ea typeface="Calibri"/>
                <a:cs typeface="Calibri"/>
                <a:sym typeface="Calibri"/>
              </a:rPr>
              <a:t>Projekt AGATA jako případová studie</a:t>
            </a:r>
            <a:endParaRPr/>
          </a:p>
        </p:txBody>
      </p:sp>
      <p:sp>
        <p:nvSpPr>
          <p:cNvPr id="223" name="Google Shape;223;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7" name="Google Shape;237;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8" name="Google Shape;238;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258" name="Google Shape;25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272" name="Google Shape;272;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6" name="Google Shape;286;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7" name="Google Shape;287;p4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3" name="Google Shape;293;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0" name="Google Shape;30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sv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Overview/Content Slide">
  <p:cSld name="Overview/Content Slide">
    <p:spTree>
      <p:nvGrpSpPr>
        <p:cNvPr id="1" name="Shape 24"/>
        <p:cNvGrpSpPr/>
        <p:nvPr/>
      </p:nvGrpSpPr>
      <p:grpSpPr>
        <a:xfrm>
          <a:off x="0" y="0"/>
          <a:ext cx="0" cy="0"/>
          <a:chOff x="0" y="0"/>
          <a:chExt cx="0" cy="0"/>
        </a:xfrm>
      </p:grpSpPr>
      <p:sp>
        <p:nvSpPr>
          <p:cNvPr id="25" name="Google Shape;25;p30"/>
          <p:cNvSpPr/>
          <p:nvPr/>
        </p:nvSpPr>
        <p:spPr>
          <a:xfrm>
            <a:off x="477385" y="748834"/>
            <a:ext cx="5041923" cy="4938624"/>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30"/>
          <p:cNvSpPr/>
          <p:nvPr/>
        </p:nvSpPr>
        <p:spPr>
          <a:xfrm>
            <a:off x="-15514" y="2689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30"/>
          <p:cNvSpPr txBox="1">
            <a:spLocks noGrp="1"/>
          </p:cNvSpPr>
          <p:nvPr>
            <p:ph type="body" idx="1"/>
          </p:nvPr>
        </p:nvSpPr>
        <p:spPr>
          <a:xfrm>
            <a:off x="5862882" y="133799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30"/>
          <p:cNvSpPr txBox="1">
            <a:spLocks noGrp="1"/>
          </p:cNvSpPr>
          <p:nvPr>
            <p:ph type="body" idx="2"/>
          </p:nvPr>
        </p:nvSpPr>
        <p:spPr>
          <a:xfrm>
            <a:off x="6698179" y="1337990"/>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 name="Google Shape;29;p30"/>
          <p:cNvSpPr txBox="1">
            <a:spLocks noGrp="1"/>
          </p:cNvSpPr>
          <p:nvPr>
            <p:ph type="body" idx="3"/>
          </p:nvPr>
        </p:nvSpPr>
        <p:spPr>
          <a:xfrm>
            <a:off x="979124" y="1519186"/>
            <a:ext cx="4198618" cy="398271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 name="Google Shape;30;p30"/>
          <p:cNvSpPr txBox="1">
            <a:spLocks noGrp="1"/>
          </p:cNvSpPr>
          <p:nvPr>
            <p:ph type="body" idx="4"/>
          </p:nvPr>
        </p:nvSpPr>
        <p:spPr>
          <a:xfrm>
            <a:off x="5884585" y="2252978"/>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 name="Google Shape;31;p30"/>
          <p:cNvSpPr txBox="1">
            <a:spLocks noGrp="1"/>
          </p:cNvSpPr>
          <p:nvPr>
            <p:ph type="body" idx="5"/>
          </p:nvPr>
        </p:nvSpPr>
        <p:spPr>
          <a:xfrm>
            <a:off x="6719882" y="2252978"/>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 name="Google Shape;32;p30"/>
          <p:cNvSpPr txBox="1">
            <a:spLocks noGrp="1"/>
          </p:cNvSpPr>
          <p:nvPr>
            <p:ph type="body" idx="6"/>
          </p:nvPr>
        </p:nvSpPr>
        <p:spPr>
          <a:xfrm>
            <a:off x="5891164" y="316796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 name="Google Shape;33;p30"/>
          <p:cNvSpPr txBox="1">
            <a:spLocks noGrp="1"/>
          </p:cNvSpPr>
          <p:nvPr>
            <p:ph type="body" idx="7"/>
          </p:nvPr>
        </p:nvSpPr>
        <p:spPr>
          <a:xfrm>
            <a:off x="6726461" y="3167965"/>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4" name="Google Shape;34;p30"/>
          <p:cNvSpPr txBox="1">
            <a:spLocks noGrp="1"/>
          </p:cNvSpPr>
          <p:nvPr>
            <p:ph type="body" idx="8"/>
          </p:nvPr>
        </p:nvSpPr>
        <p:spPr>
          <a:xfrm>
            <a:off x="5912867" y="408295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5" name="Google Shape;35;p30"/>
          <p:cNvSpPr txBox="1">
            <a:spLocks noGrp="1"/>
          </p:cNvSpPr>
          <p:nvPr>
            <p:ph type="body" idx="9"/>
          </p:nvPr>
        </p:nvSpPr>
        <p:spPr>
          <a:xfrm>
            <a:off x="6748164" y="4082953"/>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 name="Google Shape;36;p30"/>
          <p:cNvSpPr txBox="1">
            <a:spLocks noGrp="1"/>
          </p:cNvSpPr>
          <p:nvPr>
            <p:ph type="body" idx="13"/>
          </p:nvPr>
        </p:nvSpPr>
        <p:spPr>
          <a:xfrm>
            <a:off x="5891164" y="499794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 name="Google Shape;37;p30"/>
          <p:cNvSpPr txBox="1">
            <a:spLocks noGrp="1"/>
          </p:cNvSpPr>
          <p:nvPr>
            <p:ph type="body" idx="14"/>
          </p:nvPr>
        </p:nvSpPr>
        <p:spPr>
          <a:xfrm>
            <a:off x="6726461" y="4997940"/>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8" name="Google Shape;38;p30"/>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39" name="Google Shape;39;p30"/>
          <p:cNvCxnSpPr/>
          <p:nvPr/>
        </p:nvCxnSpPr>
        <p:spPr>
          <a:xfrm rot="10800000">
            <a:off x="5658046" y="4851970"/>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0" name="Google Shape;40;p30"/>
          <p:cNvCxnSpPr/>
          <p:nvPr/>
        </p:nvCxnSpPr>
        <p:spPr>
          <a:xfrm rot="10800000">
            <a:off x="5658046" y="3962672"/>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1" name="Google Shape;41;p30"/>
          <p:cNvCxnSpPr/>
          <p:nvPr/>
        </p:nvCxnSpPr>
        <p:spPr>
          <a:xfrm rot="10800000">
            <a:off x="5658046" y="3081881"/>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2" name="Google Shape;42;p30"/>
          <p:cNvCxnSpPr/>
          <p:nvPr/>
        </p:nvCxnSpPr>
        <p:spPr>
          <a:xfrm rot="10800000">
            <a:off x="5658046" y="2103078"/>
            <a:ext cx="5784878" cy="0"/>
          </a:xfrm>
          <a:prstGeom prst="straightConnector1">
            <a:avLst/>
          </a:prstGeom>
          <a:noFill/>
          <a:ln w="12700" cap="flat" cmpd="sng">
            <a:solidFill>
              <a:srgbClr val="8DC641"/>
            </a:solidFill>
            <a:prstDash val="solid"/>
            <a:miter lim="800000"/>
            <a:headEnd type="none" w="sm" len="sm"/>
            <a:tailEnd type="none" w="sm" len="sm"/>
          </a:ln>
        </p:spPr>
      </p:cxnSp>
      <p:sp>
        <p:nvSpPr>
          <p:cNvPr id="43" name="Google Shape;43;p30"/>
          <p:cNvSpPr/>
          <p:nvPr/>
        </p:nvSpPr>
        <p:spPr>
          <a:xfrm>
            <a:off x="478182" y="6046526"/>
            <a:ext cx="5784878" cy="599826"/>
          </a:xfrm>
          <a:prstGeom prst="rect">
            <a:avLst/>
          </a:prstGeom>
          <a:noFill/>
          <a:ln>
            <a:noFill/>
          </a:ln>
        </p:spPr>
        <p:txBody>
          <a:bodyPr spcFirstLastPara="1" wrap="square" lIns="91425" tIns="45700" rIns="91425" bIns="45700" anchor="t" anchorCtr="0">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1050" b="0" i="0" dirty="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28"/>
        <p:cNvGrpSpPr/>
        <p:nvPr/>
      </p:nvGrpSpPr>
      <p:grpSpPr>
        <a:xfrm>
          <a:off x="0" y="0"/>
          <a:ext cx="0" cy="0"/>
          <a:chOff x="0" y="0"/>
          <a:chExt cx="0" cy="0"/>
        </a:xfrm>
      </p:grpSpPr>
      <p:sp>
        <p:nvSpPr>
          <p:cNvPr id="129" name="Google Shape;129;p40"/>
          <p:cNvSpPr/>
          <p:nvPr/>
        </p:nvSpPr>
        <p:spPr>
          <a:xfrm>
            <a:off x="417724" y="728421"/>
            <a:ext cx="11356551" cy="4377036"/>
          </a:xfrm>
          <a:custGeom>
            <a:avLst/>
            <a:gdLst/>
            <a:ahLst/>
            <a:cxnLst/>
            <a:rect l="l" t="t" r="r" b="b"/>
            <a:pathLst>
              <a:path w="11356551" h="3728821" extrusionOk="0">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0" name="Google Shape;130;p40"/>
          <p:cNvSpPr/>
          <p:nvPr/>
        </p:nvSpPr>
        <p:spPr>
          <a:xfrm>
            <a:off x="4530600"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1" name="Google Shape;131;p40"/>
          <p:cNvSpPr txBox="1">
            <a:spLocks noGrp="1"/>
          </p:cNvSpPr>
          <p:nvPr>
            <p:ph type="body" idx="1"/>
          </p:nvPr>
        </p:nvSpPr>
        <p:spPr>
          <a:xfrm>
            <a:off x="920835" y="2037653"/>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2800"/>
              <a:buFont typeface="Arial"/>
              <a:buNone/>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2" name="Google Shape;132;p40"/>
          <p:cNvSpPr txBox="1">
            <a:spLocks noGrp="1"/>
          </p:cNvSpPr>
          <p:nvPr>
            <p:ph type="body" idx="2"/>
          </p:nvPr>
        </p:nvSpPr>
        <p:spPr>
          <a:xfrm>
            <a:off x="920835" y="1228077"/>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5000"/>
              <a:buFont typeface="Arial"/>
              <a:buNone/>
              <a:defRPr sz="5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6" name="Google Shape;136;p40"/>
          <p:cNvSpPr/>
          <p:nvPr/>
        </p:nvSpPr>
        <p:spPr>
          <a:xfrm>
            <a:off x="-169156"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37" name="Google Shape;137;p40"/>
          <p:cNvGrpSpPr/>
          <p:nvPr/>
        </p:nvGrpSpPr>
        <p:grpSpPr>
          <a:xfrm>
            <a:off x="309236" y="3028352"/>
            <a:ext cx="6499866" cy="2738122"/>
            <a:chOff x="1202708" y="6807724"/>
            <a:chExt cx="6270636" cy="2641557"/>
          </a:xfrm>
        </p:grpSpPr>
        <p:grpSp>
          <p:nvGrpSpPr>
            <p:cNvPr id="138" name="Google Shape;138;p40"/>
            <p:cNvGrpSpPr/>
            <p:nvPr/>
          </p:nvGrpSpPr>
          <p:grpSpPr>
            <a:xfrm>
              <a:off x="2348838" y="6807724"/>
              <a:ext cx="1249545" cy="2223620"/>
              <a:chOff x="2348838" y="6807724"/>
              <a:chExt cx="1249545" cy="2223620"/>
            </a:xfrm>
          </p:grpSpPr>
          <p:sp>
            <p:nvSpPr>
              <p:cNvPr id="139" name="Google Shape;139;p40"/>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0" name="Google Shape;140;p40"/>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1" name="Google Shape;141;p40"/>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2" name="Google Shape;142;p40"/>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43" name="Google Shape;143;p40"/>
              <p:cNvGrpSpPr/>
              <p:nvPr/>
            </p:nvGrpSpPr>
            <p:grpSpPr>
              <a:xfrm>
                <a:off x="2483956" y="6807724"/>
                <a:ext cx="738321" cy="802017"/>
                <a:chOff x="2483956" y="6807724"/>
                <a:chExt cx="738321" cy="802017"/>
              </a:xfrm>
            </p:grpSpPr>
            <p:sp>
              <p:nvSpPr>
                <p:cNvPr id="144" name="Google Shape;144;p40"/>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5" name="Google Shape;145;p40"/>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6" name="Google Shape;146;p40"/>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147" name="Google Shape;147;p40"/>
            <p:cNvGrpSpPr/>
            <p:nvPr/>
          </p:nvGrpSpPr>
          <p:grpSpPr>
            <a:xfrm>
              <a:off x="1202708" y="6848940"/>
              <a:ext cx="6270636" cy="2600341"/>
              <a:chOff x="1202708" y="6848940"/>
              <a:chExt cx="6270636" cy="2600341"/>
            </a:xfrm>
          </p:grpSpPr>
          <p:sp>
            <p:nvSpPr>
              <p:cNvPr id="148" name="Google Shape;148;p40"/>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9" name="Google Shape;149;p40"/>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50" name="Google Shape;150;p40"/>
          <p:cNvSpPr txBox="1">
            <a:spLocks noGrp="1"/>
          </p:cNvSpPr>
          <p:nvPr>
            <p:ph type="body" idx="3"/>
          </p:nvPr>
        </p:nvSpPr>
        <p:spPr>
          <a:xfrm>
            <a:off x="6199057" y="4615890"/>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2" name="Google Shape;131;p42">
            <a:extLst>
              <a:ext uri="{FF2B5EF4-FFF2-40B4-BE49-F238E27FC236}">
                <a16:creationId xmlns:a16="http://schemas.microsoft.com/office/drawing/2014/main" id="{DFE9F6F1-72F5-9127-2E7F-D1360EE60F8E}"/>
              </a:ext>
            </a:extLst>
          </p:cNvPr>
          <p:cNvGrpSpPr/>
          <p:nvPr userDrawn="1"/>
        </p:nvGrpSpPr>
        <p:grpSpPr>
          <a:xfrm>
            <a:off x="548818" y="6039954"/>
            <a:ext cx="2735993" cy="679345"/>
            <a:chOff x="0" y="0"/>
            <a:chExt cx="2301694" cy="571500"/>
          </a:xfrm>
        </p:grpSpPr>
        <p:sp>
          <p:nvSpPr>
            <p:cNvPr id="3" name="Google Shape;132;p42">
              <a:extLst>
                <a:ext uri="{FF2B5EF4-FFF2-40B4-BE49-F238E27FC236}">
                  <a16:creationId xmlns:a16="http://schemas.microsoft.com/office/drawing/2014/main" id="{D9F3B8D8-F716-FD68-EA5D-153D8DBC7B04}"/>
                </a:ext>
              </a:extLst>
            </p:cNvPr>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4" name="Google Shape;133;p42">
              <a:extLst>
                <a:ext uri="{FF2B5EF4-FFF2-40B4-BE49-F238E27FC236}">
                  <a16:creationId xmlns:a16="http://schemas.microsoft.com/office/drawing/2014/main" id="{AC15A4D6-6AA6-33F5-41F3-AC29522E0F27}"/>
                </a:ext>
              </a:extLst>
            </p:cNvPr>
            <p:cNvPicPr preferRelativeResize="0"/>
            <p:nvPr/>
          </p:nvPicPr>
          <p:blipFill rotWithShape="1">
            <a:blip r:embed="rId2"/>
            <a:srcRect/>
            <a:stretch/>
          </p:blipFill>
          <p:spPr>
            <a:xfrm>
              <a:off x="312965" y="101059"/>
              <a:ext cx="1675765" cy="375165"/>
            </a:xfrm>
            <a:prstGeom prst="rect">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Icons" type="blank">
  <p:cSld name="BLANK">
    <p:spTree>
      <p:nvGrpSpPr>
        <p:cNvPr id="1" name="Shape 151"/>
        <p:cNvGrpSpPr/>
        <p:nvPr/>
      </p:nvGrpSpPr>
      <p:grpSpPr>
        <a:xfrm>
          <a:off x="0" y="0"/>
          <a:ext cx="0" cy="0"/>
          <a:chOff x="0" y="0"/>
          <a:chExt cx="0" cy="0"/>
        </a:xfrm>
      </p:grpSpPr>
      <p:cxnSp>
        <p:nvCxnSpPr>
          <p:cNvPr id="152" name="Google Shape;152;p41"/>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cxnSp>
        <p:nvCxnSpPr>
          <p:cNvPr id="153" name="Google Shape;153;p41"/>
          <p:cNvCxnSpPr/>
          <p:nvPr/>
        </p:nvCxnSpPr>
        <p:spPr>
          <a:xfrm>
            <a:off x="5145818" y="0"/>
            <a:ext cx="0" cy="5540408"/>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Cover Slide 02">
  <p:cSld name="Cover Slide 02">
    <p:spTree>
      <p:nvGrpSpPr>
        <p:cNvPr id="1" name="Shape 154"/>
        <p:cNvGrpSpPr/>
        <p:nvPr/>
      </p:nvGrpSpPr>
      <p:grpSpPr>
        <a:xfrm>
          <a:off x="0" y="0"/>
          <a:ext cx="0" cy="0"/>
          <a:chOff x="0" y="0"/>
          <a:chExt cx="0" cy="0"/>
        </a:xfrm>
      </p:grpSpPr>
      <p:sp>
        <p:nvSpPr>
          <p:cNvPr id="155" name="Google Shape;155;p42"/>
          <p:cNvSpPr/>
          <p:nvPr/>
        </p:nvSpPr>
        <p:spPr>
          <a:xfrm>
            <a:off x="517168" y="3092717"/>
            <a:ext cx="11393619" cy="3142374"/>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56" name="Google Shape;156;p42"/>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7740" y="-215395"/>
            <a:ext cx="6718883" cy="3816325"/>
          </a:xfrm>
          <a:prstGeom prst="rect">
            <a:avLst/>
          </a:prstGeom>
          <a:noFill/>
          <a:ln>
            <a:noFill/>
          </a:ln>
        </p:spPr>
      </p:pic>
      <p:sp>
        <p:nvSpPr>
          <p:cNvPr id="157" name="Google Shape;157;p42"/>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8" name="Google Shape;158;p42"/>
          <p:cNvSpPr txBox="1">
            <a:spLocks noGrp="1"/>
          </p:cNvSpPr>
          <p:nvPr>
            <p:ph type="body" idx="1"/>
          </p:nvPr>
        </p:nvSpPr>
        <p:spPr>
          <a:xfrm>
            <a:off x="935325" y="4448301"/>
            <a:ext cx="5278651"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9" name="Google Shape;159;p42"/>
          <p:cNvSpPr txBox="1">
            <a:spLocks noGrp="1"/>
          </p:cNvSpPr>
          <p:nvPr>
            <p:ph type="body" idx="2"/>
          </p:nvPr>
        </p:nvSpPr>
        <p:spPr>
          <a:xfrm>
            <a:off x="935326" y="3825575"/>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60" name="Google Shape;160;p42"/>
          <p:cNvGrpSpPr/>
          <p:nvPr/>
        </p:nvGrpSpPr>
        <p:grpSpPr>
          <a:xfrm>
            <a:off x="9031059" y="445499"/>
            <a:ext cx="2735993" cy="679345"/>
            <a:chOff x="0" y="0"/>
            <a:chExt cx="2301694" cy="571500"/>
          </a:xfrm>
        </p:grpSpPr>
        <p:sp>
          <p:nvSpPr>
            <p:cNvPr id="161" name="Google Shape;161;p42"/>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2" name="Google Shape;162;p4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12965" y="96237"/>
              <a:ext cx="1675765" cy="384810"/>
            </a:xfrm>
            <a:prstGeom prst="rect">
              <a:avLst/>
            </a:prstGeom>
            <a:noFill/>
            <a:ln>
              <a:noFill/>
            </a:ln>
          </p:spPr>
        </p:pic>
      </p:grpSp>
      <p:sp>
        <p:nvSpPr>
          <p:cNvPr id="163" name="Google Shape;163;p42"/>
          <p:cNvSpPr/>
          <p:nvPr/>
        </p:nvSpPr>
        <p:spPr>
          <a:xfrm rot="-5400000">
            <a:off x="1770610" y="9117214"/>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4" name="Google Shape;164;p42"/>
          <p:cNvSpPr txBox="1">
            <a:spLocks noGrp="1"/>
          </p:cNvSpPr>
          <p:nvPr>
            <p:ph type="body" idx="3"/>
          </p:nvPr>
        </p:nvSpPr>
        <p:spPr>
          <a:xfrm>
            <a:off x="712750" y="5921074"/>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5" name="Google Shape;165;p42"/>
          <p:cNvSpPr>
            <a:spLocks noGrp="1"/>
          </p:cNvSpPr>
          <p:nvPr>
            <p:ph type="pic" idx="4"/>
          </p:nvPr>
        </p:nvSpPr>
        <p:spPr>
          <a:xfrm>
            <a:off x="6404869" y="1379349"/>
            <a:ext cx="5153881" cy="5154359"/>
          </a:xfrm>
          <a:prstGeom prst="rect">
            <a:avLst/>
          </a:prstGeom>
          <a:solidFill>
            <a:srgbClr val="D8D8D8"/>
          </a:solid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Cover Slide 03">
  <p:cSld name="Cover Slide 03">
    <p:spTree>
      <p:nvGrpSpPr>
        <p:cNvPr id="1" name="Shape 166"/>
        <p:cNvGrpSpPr/>
        <p:nvPr/>
      </p:nvGrpSpPr>
      <p:grpSpPr>
        <a:xfrm>
          <a:off x="0" y="0"/>
          <a:ext cx="0" cy="0"/>
          <a:chOff x="0" y="0"/>
          <a:chExt cx="0" cy="0"/>
        </a:xfrm>
      </p:grpSpPr>
      <p:sp>
        <p:nvSpPr>
          <p:cNvPr id="167" name="Google Shape;167;p43"/>
          <p:cNvSpPr/>
          <p:nvPr/>
        </p:nvSpPr>
        <p:spPr>
          <a:xfrm>
            <a:off x="408680" y="1218981"/>
            <a:ext cx="11393619" cy="3322022"/>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8" name="Google Shape;168;p43"/>
          <p:cNvSpPr txBox="1">
            <a:spLocks noGrp="1"/>
          </p:cNvSpPr>
          <p:nvPr>
            <p:ph type="body" idx="1"/>
          </p:nvPr>
        </p:nvSpPr>
        <p:spPr>
          <a:xfrm>
            <a:off x="6690366" y="2260013"/>
            <a:ext cx="5092953"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9" name="Google Shape;169;p43"/>
          <p:cNvSpPr txBox="1">
            <a:spLocks noGrp="1"/>
          </p:cNvSpPr>
          <p:nvPr>
            <p:ph type="body" idx="2"/>
          </p:nvPr>
        </p:nvSpPr>
        <p:spPr>
          <a:xfrm>
            <a:off x="6690367" y="1637287"/>
            <a:ext cx="5092953"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70" name="Google Shape;170;p43"/>
          <p:cNvGrpSpPr/>
          <p:nvPr/>
        </p:nvGrpSpPr>
        <p:grpSpPr>
          <a:xfrm>
            <a:off x="9236842" y="286604"/>
            <a:ext cx="2735993" cy="679345"/>
            <a:chOff x="0" y="0"/>
            <a:chExt cx="2301694" cy="571500"/>
          </a:xfrm>
        </p:grpSpPr>
        <p:sp>
          <p:nvSpPr>
            <p:cNvPr id="171" name="Google Shape;171;p43"/>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72" name="Google Shape;172;p43"/>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312965" y="96237"/>
              <a:ext cx="1675765" cy="384810"/>
            </a:xfrm>
            <a:prstGeom prst="rect">
              <a:avLst/>
            </a:prstGeom>
            <a:noFill/>
            <a:ln>
              <a:noFill/>
            </a:ln>
          </p:spPr>
        </p:pic>
      </p:grpSp>
      <p:sp>
        <p:nvSpPr>
          <p:cNvPr id="173" name="Google Shape;173;p43"/>
          <p:cNvSpPr/>
          <p:nvPr/>
        </p:nvSpPr>
        <p:spPr>
          <a:xfrm rot="-5400000">
            <a:off x="1662122" y="7722366"/>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4" name="Google Shape;174;p43"/>
          <p:cNvSpPr>
            <a:spLocks noGrp="1"/>
          </p:cNvSpPr>
          <p:nvPr>
            <p:ph type="pic" idx="3"/>
          </p:nvPr>
        </p:nvSpPr>
        <p:spPr>
          <a:xfrm>
            <a:off x="-1" y="354507"/>
            <a:ext cx="5501637" cy="4939649"/>
          </a:xfrm>
          <a:prstGeom prst="rect">
            <a:avLst/>
          </a:prstGeom>
          <a:solidFill>
            <a:srgbClr val="D8D8D8"/>
          </a:solidFill>
          <a:ln>
            <a:noFill/>
          </a:ln>
        </p:spPr>
      </p:sp>
      <p:pic>
        <p:nvPicPr>
          <p:cNvPr id="175" name="Google Shape;175;p43"/>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064436" y="3332171"/>
            <a:ext cx="6908399" cy="3923970"/>
          </a:xfrm>
          <a:prstGeom prst="rect">
            <a:avLst/>
          </a:prstGeom>
          <a:noFill/>
          <a:ln>
            <a:noFill/>
          </a:ln>
        </p:spPr>
      </p:pic>
      <p:sp>
        <p:nvSpPr>
          <p:cNvPr id="176" name="Google Shape;176;p43"/>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7" name="Google Shape;177;p43"/>
          <p:cNvSpPr txBox="1">
            <a:spLocks noGrp="1"/>
          </p:cNvSpPr>
          <p:nvPr>
            <p:ph type="body" idx="4"/>
          </p:nvPr>
        </p:nvSpPr>
        <p:spPr>
          <a:xfrm>
            <a:off x="712750" y="5890500"/>
            <a:ext cx="3659449" cy="727927"/>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Cover Slide 01">
    <p:spTree>
      <p:nvGrpSpPr>
        <p:cNvPr id="1" name=""/>
        <p:cNvGrpSpPr/>
        <p:nvPr/>
      </p:nvGrpSpPr>
      <p:grpSpPr>
        <a:xfrm>
          <a:off x="0" y="0"/>
          <a:ext cx="0" cy="0"/>
          <a:chOff x="0" y="0"/>
          <a:chExt cx="0" cy="0"/>
        </a:xfrm>
      </p:grpSpPr>
      <p:sp>
        <p:nvSpPr>
          <p:cNvPr id="129" name="Freeform 128">
            <a:extLst>
              <a:ext uri="{FF2B5EF4-FFF2-40B4-BE49-F238E27FC236}">
                <a16:creationId xmlns:a16="http://schemas.microsoft.com/office/drawing/2014/main" id="{6BF9E979-3EFE-8646-A6CF-9C0035BF3DF1}"/>
              </a:ext>
            </a:extLst>
          </p:cNvPr>
          <p:cNvSpPr/>
          <p:nvPr userDrawn="1"/>
        </p:nvSpPr>
        <p:spPr>
          <a:xfrm>
            <a:off x="3538402" y="3132111"/>
            <a:ext cx="8372413" cy="3208481"/>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Freeform 15">
            <a:extLst>
              <a:ext uri="{FF2B5EF4-FFF2-40B4-BE49-F238E27FC236}">
                <a16:creationId xmlns:a16="http://schemas.microsoft.com/office/drawing/2014/main" id="{B7F80010-6A0A-D208-4E9B-9F12092CE078}"/>
              </a:ext>
            </a:extLst>
          </p:cNvPr>
          <p:cNvSpPr/>
          <p:nvPr userDrawn="1"/>
        </p:nvSpPr>
        <p:spPr>
          <a:xfrm>
            <a:off x="5982684" y="5831346"/>
            <a:ext cx="6207100" cy="727928"/>
          </a:xfrm>
          <a:custGeom>
            <a:avLst/>
            <a:gdLst>
              <a:gd name="connsiteX0" fmla="*/ 393788 w 6207100"/>
              <a:gd name="connsiteY0" fmla="*/ 0 h 727928"/>
              <a:gd name="connsiteX1" fmla="*/ 6207100 w 6207100"/>
              <a:gd name="connsiteY1" fmla="*/ 0 h 727928"/>
              <a:gd name="connsiteX2" fmla="*/ 6207100 w 6207100"/>
              <a:gd name="connsiteY2" fmla="*/ 727928 h 727928"/>
              <a:gd name="connsiteX3" fmla="*/ 0 w 6207100"/>
              <a:gd name="connsiteY3" fmla="*/ 727928 h 727928"/>
              <a:gd name="connsiteX4" fmla="*/ 0 w 6207100"/>
              <a:gd name="connsiteY4" fmla="*/ 393878 h 727928"/>
              <a:gd name="connsiteX5" fmla="*/ 393788 w 6207100"/>
              <a:gd name="connsiteY5" fmla="*/ 0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7100" h="727928">
                <a:moveTo>
                  <a:pt x="393788" y="0"/>
                </a:moveTo>
                <a:lnTo>
                  <a:pt x="6207100" y="0"/>
                </a:lnTo>
                <a:lnTo>
                  <a:pt x="6207100" y="727928"/>
                </a:lnTo>
                <a:lnTo>
                  <a:pt x="0" y="727928"/>
                </a:lnTo>
                <a:lnTo>
                  <a:pt x="0" y="393878"/>
                </a:lnTo>
                <a:cubicBezTo>
                  <a:pt x="0" y="176996"/>
                  <a:pt x="176955" y="0"/>
                  <a:pt x="393788" y="0"/>
                </a:cubicBez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6245431" y="4341482"/>
            <a:ext cx="5278651" cy="697353"/>
          </a:xfrm>
          <a:prstGeom prst="rect">
            <a:avLst/>
          </a:prstGeom>
        </p:spPr>
        <p:txBody>
          <a:bodyPr>
            <a:noAutofit/>
          </a:bodyPr>
          <a:lstStyle>
            <a:lvl1pPr marL="0" indent="0" algn="l">
              <a:buNone/>
              <a:defRPr sz="4800" b="1" baseline="0">
                <a:solidFill>
                  <a:srgbClr val="000000"/>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6245431" y="3718756"/>
            <a:ext cx="5278651" cy="697353"/>
          </a:xfrm>
          <a:prstGeom prst="rect">
            <a:avLst/>
          </a:prstGeom>
        </p:spPr>
        <p:txBody>
          <a:bodyPr>
            <a:normAutofit/>
          </a:bodyPr>
          <a:lstStyle>
            <a:lvl1pPr marL="0" indent="0" algn="l">
              <a:buNone/>
              <a:defRPr sz="3600" b="0" i="0">
                <a:solidFill>
                  <a:srgbClr val="000000"/>
                </a:solidFill>
                <a:latin typeface="+mn-lt"/>
              </a:defRPr>
            </a:lvl1pPr>
          </a:lstStyle>
          <a:p>
            <a:pPr lvl="0"/>
            <a:r>
              <a:rPr lang="en-US" dirty="0"/>
              <a:t>Cover Design 1</a:t>
            </a:r>
          </a:p>
        </p:txBody>
      </p:sp>
      <p:grpSp>
        <p:nvGrpSpPr>
          <p:cNvPr id="17" name="Group 16">
            <a:extLst>
              <a:ext uri="{FF2B5EF4-FFF2-40B4-BE49-F238E27FC236}">
                <a16:creationId xmlns:a16="http://schemas.microsoft.com/office/drawing/2014/main" id="{1AEC8C81-1228-634A-A794-E7C603C00625}"/>
              </a:ext>
            </a:extLst>
          </p:cNvPr>
          <p:cNvGrpSpPr/>
          <p:nvPr userDrawn="1"/>
        </p:nvGrpSpPr>
        <p:grpSpPr>
          <a:xfrm>
            <a:off x="2920696" y="415101"/>
            <a:ext cx="2735993" cy="679345"/>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 name="Freeform 2">
            <a:extLst>
              <a:ext uri="{FF2B5EF4-FFF2-40B4-BE49-F238E27FC236}">
                <a16:creationId xmlns:a16="http://schemas.microsoft.com/office/drawing/2014/main" id="{A30EDEDF-C502-F704-5275-5CCFF6072A43}"/>
              </a:ext>
            </a:extLst>
          </p:cNvPr>
          <p:cNvSpPr/>
          <p:nvPr userDrawn="1"/>
        </p:nvSpPr>
        <p:spPr>
          <a:xfrm rot="16200000">
            <a:off x="1662122" y="772236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E46C5BAB-FDAD-B190-5451-F9C6C306C99F}"/>
              </a:ext>
            </a:extLst>
          </p:cNvPr>
          <p:cNvSpPr>
            <a:spLocks noGrp="1"/>
          </p:cNvSpPr>
          <p:nvPr>
            <p:ph type="body" sz="quarter" idx="17" hasCustomPrompt="1"/>
          </p:nvPr>
        </p:nvSpPr>
        <p:spPr>
          <a:xfrm>
            <a:off x="6261654" y="5963613"/>
            <a:ext cx="4448014" cy="679345"/>
          </a:xfrm>
          <a:prstGeom prst="rect">
            <a:avLst/>
          </a:prstGeom>
        </p:spPr>
        <p:txBody>
          <a:bodyPr>
            <a:normAutofit/>
          </a:bodyPr>
          <a:lstStyle>
            <a:lvl1pPr marL="0" indent="0" algn="l">
              <a:buNone/>
              <a:defRPr sz="3200" b="0" i="0">
                <a:solidFill>
                  <a:srgbClr val="000000"/>
                </a:solidFill>
                <a:latin typeface="+mn-lt"/>
              </a:defRPr>
            </a:lvl1pPr>
          </a:lstStyle>
          <a:p>
            <a:pPr lvl="0"/>
            <a:r>
              <a:rPr lang="en-US" dirty="0" err="1"/>
              <a:t>www.website.eu</a:t>
            </a:r>
            <a:endParaRPr lang="en-US" dirty="0"/>
          </a:p>
        </p:txBody>
      </p:sp>
      <p:sp>
        <p:nvSpPr>
          <p:cNvPr id="13" name="Freeform 12">
            <a:extLst>
              <a:ext uri="{FF2B5EF4-FFF2-40B4-BE49-F238E27FC236}">
                <a16:creationId xmlns:a16="http://schemas.microsoft.com/office/drawing/2014/main" id="{12E77AE1-D268-FF03-7D68-0538CD48A740}"/>
              </a:ext>
            </a:extLst>
          </p:cNvPr>
          <p:cNvSpPr>
            <a:spLocks noGrp="1"/>
          </p:cNvSpPr>
          <p:nvPr>
            <p:ph type="pic" sz="quarter" idx="48"/>
          </p:nvPr>
        </p:nvSpPr>
        <p:spPr>
          <a:xfrm>
            <a:off x="0" y="824937"/>
            <a:ext cx="4680488" cy="6056907"/>
          </a:xfrm>
          <a:custGeom>
            <a:avLst/>
            <a:gdLst>
              <a:gd name="connsiteX0" fmla="*/ 1148645 w 4540983"/>
              <a:gd name="connsiteY0" fmla="*/ 0 h 5876377"/>
              <a:gd name="connsiteX1" fmla="*/ 4540983 w 4540983"/>
              <a:gd name="connsiteY1" fmla="*/ 3392339 h 5876377"/>
              <a:gd name="connsiteX2" fmla="*/ 3547390 w 4540983"/>
              <a:gd name="connsiteY2" fmla="*/ 5791085 h 5876377"/>
              <a:gd name="connsiteX3" fmla="*/ 3453545 w 4540983"/>
              <a:gd name="connsiteY3" fmla="*/ 5876377 h 5876377"/>
              <a:gd name="connsiteX4" fmla="*/ 2465998 w 4540983"/>
              <a:gd name="connsiteY4" fmla="*/ 5876377 h 5876377"/>
              <a:gd name="connsiteX5" fmla="*/ 0 w 4540983"/>
              <a:gd name="connsiteY5" fmla="*/ 5876377 h 5876377"/>
              <a:gd name="connsiteX6" fmla="*/ 0 w 4540983"/>
              <a:gd name="connsiteY6" fmla="*/ 203705 h 5876377"/>
              <a:gd name="connsiteX7" fmla="*/ 139867 w 4540983"/>
              <a:gd name="connsiteY7" fmla="*/ 152513 h 5876377"/>
              <a:gd name="connsiteX8" fmla="*/ 1148645 w 4540983"/>
              <a:gd name="connsiteY8" fmla="*/ 0 h 5876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40983" h="5876377">
                <a:moveTo>
                  <a:pt x="1148645" y="0"/>
                </a:moveTo>
                <a:cubicBezTo>
                  <a:pt x="3022181" y="0"/>
                  <a:pt x="4540983" y="1518802"/>
                  <a:pt x="4540983" y="3392339"/>
                </a:cubicBezTo>
                <a:cubicBezTo>
                  <a:pt x="4540983" y="4329108"/>
                  <a:pt x="4161283" y="5177192"/>
                  <a:pt x="3547390" y="5791085"/>
                </a:cubicBezTo>
                <a:lnTo>
                  <a:pt x="3453545" y="5876377"/>
                </a:lnTo>
                <a:lnTo>
                  <a:pt x="2465998" y="5876377"/>
                </a:lnTo>
                <a:lnTo>
                  <a:pt x="0" y="5876377"/>
                </a:lnTo>
                <a:lnTo>
                  <a:pt x="0" y="203705"/>
                </a:lnTo>
                <a:lnTo>
                  <a:pt x="139867" y="152513"/>
                </a:lnTo>
                <a:cubicBezTo>
                  <a:pt x="458539" y="53396"/>
                  <a:pt x="797357" y="0"/>
                  <a:pt x="1148645" y="0"/>
                </a:cubicBezTo>
                <a:close/>
              </a:path>
            </a:pathLst>
          </a:custGeom>
          <a:solidFill>
            <a:schemeClr val="bg1">
              <a:lumMod val="85000"/>
            </a:schemeClr>
          </a:solidFill>
        </p:spPr>
        <p:txBody>
          <a:bodyPr wrap="square" anchor="ctr">
            <a:noAutofit/>
          </a:bodyPr>
          <a:lstStyle>
            <a:lvl1pPr algn="ctr">
              <a:defRPr sz="1800">
                <a:solidFill>
                  <a:srgbClr val="595A59"/>
                </a:solidFill>
                <a:latin typeface="Calibri" panose="020F0502020204030204" pitchFamily="34" charset="0"/>
                <a:cs typeface="Calibri" panose="020F0502020204030204" pitchFamily="34" charset="0"/>
              </a:defRPr>
            </a:lvl1pPr>
          </a:lstStyle>
          <a:p>
            <a:endParaRPr lang="en-RU"/>
          </a:p>
        </p:txBody>
      </p:sp>
      <p:pic>
        <p:nvPicPr>
          <p:cNvPr id="14" name="Graphic 13">
            <a:extLst>
              <a:ext uri="{FF2B5EF4-FFF2-40B4-BE49-F238E27FC236}">
                <a16:creationId xmlns:a16="http://schemas.microsoft.com/office/drawing/2014/main" id="{A928727E-AD91-37B4-5AF0-D11501C6E98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535291" y="-104295"/>
            <a:ext cx="6431807" cy="3653266"/>
          </a:xfrm>
          <a:prstGeom prst="rect">
            <a:avLst/>
          </a:prstGeom>
        </p:spPr>
      </p:pic>
    </p:spTree>
    <p:extLst>
      <p:ext uri="{BB962C8B-B14F-4D97-AF65-F5344CB8AC3E}">
        <p14:creationId xmlns:p14="http://schemas.microsoft.com/office/powerpoint/2010/main" val="16108499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Phone Slide">
    <p:spTree>
      <p:nvGrpSpPr>
        <p:cNvPr id="1" name=""/>
        <p:cNvGrpSpPr/>
        <p:nvPr/>
      </p:nvGrpSpPr>
      <p:grpSpPr>
        <a:xfrm>
          <a:off x="0" y="0"/>
          <a:ext cx="0" cy="0"/>
          <a:chOff x="0" y="0"/>
          <a:chExt cx="0" cy="0"/>
        </a:xfrm>
      </p:grpSpPr>
      <p:sp>
        <p:nvSpPr>
          <p:cNvPr id="24" name="Freeform 23">
            <a:extLst>
              <a:ext uri="{FF2B5EF4-FFF2-40B4-BE49-F238E27FC236}">
                <a16:creationId xmlns:a16="http://schemas.microsoft.com/office/drawing/2014/main" id="{26C40169-A279-C344-8500-68BD50467F1C}"/>
              </a:ext>
            </a:extLst>
          </p:cNvPr>
          <p:cNvSpPr/>
          <p:nvPr userDrawn="1"/>
        </p:nvSpPr>
        <p:spPr>
          <a:xfrm>
            <a:off x="511443" y="453836"/>
            <a:ext cx="9895090" cy="5655338"/>
          </a:xfrm>
          <a:custGeom>
            <a:avLst/>
            <a:gdLst>
              <a:gd name="connsiteX0" fmla="*/ 0 w 9895090"/>
              <a:gd name="connsiteY0" fmla="*/ 0 h 5655338"/>
              <a:gd name="connsiteX1" fmla="*/ 3861355 w 9895090"/>
              <a:gd name="connsiteY1" fmla="*/ 0 h 5655338"/>
              <a:gd name="connsiteX2" fmla="*/ 4984550 w 9895090"/>
              <a:gd name="connsiteY2" fmla="*/ 0 h 5655338"/>
              <a:gd name="connsiteX3" fmla="*/ 8845904 w 9895090"/>
              <a:gd name="connsiteY3" fmla="*/ 0 h 5655338"/>
              <a:gd name="connsiteX4" fmla="*/ 9895090 w 9895090"/>
              <a:gd name="connsiteY4" fmla="*/ 1094953 h 5655338"/>
              <a:gd name="connsiteX5" fmla="*/ 9895090 w 9895090"/>
              <a:gd name="connsiteY5" fmla="*/ 5655338 h 5655338"/>
              <a:gd name="connsiteX6" fmla="*/ 6033735 w 9895090"/>
              <a:gd name="connsiteY6" fmla="*/ 5655338 h 5655338"/>
              <a:gd name="connsiteX7" fmla="*/ 5402003 w 9895090"/>
              <a:gd name="connsiteY7" fmla="*/ 5655338 h 5655338"/>
              <a:gd name="connsiteX8" fmla="*/ 1540648 w 9895090"/>
              <a:gd name="connsiteY8" fmla="*/ 5655338 h 5655338"/>
              <a:gd name="connsiteX9" fmla="*/ 0 w 9895090"/>
              <a:gd name="connsiteY9" fmla="*/ 4047485 h 565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5090" h="5655338">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16" name="Picture 15" descr="iPhone6_mockup_front_white.png">
            <a:extLst>
              <a:ext uri="{FF2B5EF4-FFF2-40B4-BE49-F238E27FC236}">
                <a16:creationId xmlns:a16="http://schemas.microsoft.com/office/drawing/2014/main" id="{87258D54-E8B8-3B41-A9D8-B88A46AEF4F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097746" y="226918"/>
            <a:ext cx="4094254" cy="6404164"/>
          </a:xfrm>
          <a:prstGeom prst="rect">
            <a:avLst/>
          </a:prstGeom>
        </p:spPr>
      </p:pic>
      <p:sp>
        <p:nvSpPr>
          <p:cNvPr id="23" name="Picture Placeholder 17">
            <a:extLst>
              <a:ext uri="{FF2B5EF4-FFF2-40B4-BE49-F238E27FC236}">
                <a16:creationId xmlns:a16="http://schemas.microsoft.com/office/drawing/2014/main" id="{6E7E1AD6-B0FF-1F42-A53A-67F89CF1D0D9}"/>
              </a:ext>
            </a:extLst>
          </p:cNvPr>
          <p:cNvSpPr>
            <a:spLocks noGrp="1"/>
          </p:cNvSpPr>
          <p:nvPr userDrawn="1">
            <p:ph type="pic" sz="quarter" idx="10"/>
          </p:nvPr>
        </p:nvSpPr>
        <p:spPr>
          <a:xfrm>
            <a:off x="8912202"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35671" y="2319301"/>
            <a:ext cx="4867011" cy="3291086"/>
          </a:xfrm>
          <a:prstGeom prst="rect">
            <a:avLst/>
          </a:prstGeom>
        </p:spPr>
        <p:txBody>
          <a:bodyPr/>
          <a:lstStyle>
            <a:lvl1pPr marL="0" indent="0"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1" y="1104338"/>
            <a:ext cx="4990998" cy="992652"/>
          </a:xfrm>
          <a:prstGeom prst="rect">
            <a:avLst/>
          </a:prstGeom>
        </p:spPr>
        <p:txBody>
          <a:bodyPr>
            <a:noAutofit/>
          </a:bodyPr>
          <a:lstStyle>
            <a:lvl1pPr marL="0" indent="0" algn="l">
              <a:buNone/>
              <a:defRPr sz="3600" b="0" i="0">
                <a:solidFill>
                  <a:srgbClr val="000000"/>
                </a:solidFill>
                <a:latin typeface="+mn-lt"/>
              </a:defRPr>
            </a:lvl1pPr>
          </a:lstStyle>
          <a:p>
            <a:pPr lvl="0"/>
            <a:r>
              <a:rPr lang="en-US" dirty="0"/>
              <a:t>Heading</a:t>
            </a:r>
          </a:p>
        </p:txBody>
      </p:sp>
      <p:sp>
        <p:nvSpPr>
          <p:cNvPr id="25" name="Freeform 24">
            <a:extLst>
              <a:ext uri="{FF2B5EF4-FFF2-40B4-BE49-F238E27FC236}">
                <a16:creationId xmlns:a16="http://schemas.microsoft.com/office/drawing/2014/main" id="{31126932-DD16-5F4F-84FB-88F292299AE2}"/>
              </a:ext>
            </a:extLst>
          </p:cNvPr>
          <p:cNvSpPr/>
          <p:nvPr userDrawn="1"/>
        </p:nvSpPr>
        <p:spPr>
          <a:xfrm>
            <a:off x="0" y="57825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Tree>
    <p:extLst>
      <p:ext uri="{BB962C8B-B14F-4D97-AF65-F5344CB8AC3E}">
        <p14:creationId xmlns:p14="http://schemas.microsoft.com/office/powerpoint/2010/main" val="32077769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Slide 1">
  <p:cSld name="Text Slide 1">
    <p:spTree>
      <p:nvGrpSpPr>
        <p:cNvPr id="1" name="Shape 44"/>
        <p:cNvGrpSpPr/>
        <p:nvPr/>
      </p:nvGrpSpPr>
      <p:grpSpPr>
        <a:xfrm>
          <a:off x="0" y="0"/>
          <a:ext cx="0" cy="0"/>
          <a:chOff x="0" y="0"/>
          <a:chExt cx="0" cy="0"/>
        </a:xfrm>
      </p:grpSpPr>
      <p:sp>
        <p:nvSpPr>
          <p:cNvPr id="45" name="Google Shape;45;p28"/>
          <p:cNvSpPr/>
          <p:nvPr/>
        </p:nvSpPr>
        <p:spPr>
          <a:xfrm>
            <a:off x="0" y="0"/>
            <a:ext cx="12192000" cy="6858000"/>
          </a:xfrm>
          <a:prstGeom prst="rect">
            <a:avLst/>
          </a:prstGeom>
          <a:solidFill>
            <a:srgbClr val="9FDAD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6" name="Google Shape;46;p28"/>
          <p:cNvSpPr/>
          <p:nvPr/>
        </p:nvSpPr>
        <p:spPr>
          <a:xfrm rot="5400000" flipH="1">
            <a:off x="3135240" y="-2479364"/>
            <a:ext cx="5949081"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 name="Google Shape;47;p28"/>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8" name="Google Shape;48;p28"/>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49" name="Google Shape;49;p28"/>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8124669" y="6484108"/>
            <a:ext cx="3540279" cy="252000"/>
          </a:xfrm>
          <a:prstGeom prst="rect">
            <a:avLst/>
          </a:prstGeom>
          <a:noFill/>
          <a:ln>
            <a:noFill/>
          </a:ln>
        </p:spPr>
      </p:pic>
      <p:sp>
        <p:nvSpPr>
          <p:cNvPr id="50" name="Google Shape;50;p28"/>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51"/>
        <p:cNvGrpSpPr/>
        <p:nvPr/>
      </p:nvGrpSpPr>
      <p:grpSpPr>
        <a:xfrm>
          <a:off x="0" y="0"/>
          <a:ext cx="0" cy="0"/>
          <a:chOff x="0" y="0"/>
          <a:chExt cx="0" cy="0"/>
        </a:xfrm>
      </p:grpSpPr>
      <p:sp>
        <p:nvSpPr>
          <p:cNvPr id="52" name="Google Shape;52;p31"/>
          <p:cNvSpPr/>
          <p:nvPr/>
        </p:nvSpPr>
        <p:spPr>
          <a:xfrm rot="5400000" flipH="1">
            <a:off x="3544169" y="-2888292"/>
            <a:ext cx="5131224"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 name="Google Shape;53;p31"/>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4800"/>
              <a:buFont typeface="Arial"/>
              <a:buNone/>
              <a:defRPr sz="4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4" name="Google Shape;54;p31"/>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9000"/>
              <a:buFont typeface="Arial"/>
              <a:buNone/>
              <a:defRPr sz="9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55" name="Google Shape;55;p3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8124669" y="6484108"/>
            <a:ext cx="3540279" cy="252000"/>
          </a:xfrm>
          <a:prstGeom prst="rect">
            <a:avLst/>
          </a:prstGeom>
          <a:noFill/>
          <a:ln>
            <a:noFill/>
          </a:ln>
        </p:spPr>
      </p:pic>
      <p:sp>
        <p:nvSpPr>
          <p:cNvPr id="56" name="Google Shape;56;p31"/>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7" name="Google Shape;57;p31"/>
          <p:cNvGrpSpPr/>
          <p:nvPr/>
        </p:nvGrpSpPr>
        <p:grpSpPr>
          <a:xfrm>
            <a:off x="482255" y="3109382"/>
            <a:ext cx="6917577" cy="2914086"/>
            <a:chOff x="1202708" y="6807724"/>
            <a:chExt cx="6270636" cy="2641557"/>
          </a:xfrm>
        </p:grpSpPr>
        <p:grpSp>
          <p:nvGrpSpPr>
            <p:cNvPr id="58" name="Google Shape;58;p31"/>
            <p:cNvGrpSpPr/>
            <p:nvPr/>
          </p:nvGrpSpPr>
          <p:grpSpPr>
            <a:xfrm>
              <a:off x="2348838" y="6807724"/>
              <a:ext cx="1249545" cy="2223620"/>
              <a:chOff x="2348838" y="6807724"/>
              <a:chExt cx="1249545" cy="2223620"/>
            </a:xfrm>
          </p:grpSpPr>
          <p:sp>
            <p:nvSpPr>
              <p:cNvPr id="59" name="Google Shape;59;p31"/>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 name="Google Shape;60;p31"/>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1" name="Google Shape;61;p31"/>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31"/>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63" name="Google Shape;63;p31"/>
              <p:cNvGrpSpPr/>
              <p:nvPr/>
            </p:nvGrpSpPr>
            <p:grpSpPr>
              <a:xfrm>
                <a:off x="2483956" y="6807724"/>
                <a:ext cx="738321" cy="802017"/>
                <a:chOff x="2483956" y="6807724"/>
                <a:chExt cx="738321" cy="802017"/>
              </a:xfrm>
            </p:grpSpPr>
            <p:sp>
              <p:nvSpPr>
                <p:cNvPr id="64" name="Google Shape;64;p31"/>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 name="Google Shape;65;p31"/>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 name="Google Shape;66;p31"/>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67" name="Google Shape;67;p31"/>
            <p:cNvGrpSpPr/>
            <p:nvPr/>
          </p:nvGrpSpPr>
          <p:grpSpPr>
            <a:xfrm>
              <a:off x="1202708" y="6848940"/>
              <a:ext cx="6270636" cy="2600341"/>
              <a:chOff x="1202708" y="6848940"/>
              <a:chExt cx="6270636" cy="2600341"/>
            </a:xfrm>
          </p:grpSpPr>
          <p:sp>
            <p:nvSpPr>
              <p:cNvPr id="68" name="Google Shape;68;p31"/>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 name="Google Shape;69;p31"/>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70" name="Google Shape;70;p31"/>
          <p:cNvSpPr/>
          <p:nvPr/>
        </p:nvSpPr>
        <p:spPr>
          <a:xfrm>
            <a:off x="6186233" y="1718215"/>
            <a:ext cx="6010479" cy="86688"/>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71"/>
        <p:cNvGrpSpPr/>
        <p:nvPr/>
      </p:nvGrpSpPr>
      <p:grpSpPr>
        <a:xfrm>
          <a:off x="0" y="0"/>
          <a:ext cx="0" cy="0"/>
          <a:chOff x="0" y="0"/>
          <a:chExt cx="0" cy="0"/>
        </a:xfrm>
      </p:grpSpPr>
      <p:sp>
        <p:nvSpPr>
          <p:cNvPr id="72" name="Google Shape;72;p34"/>
          <p:cNvSpPr/>
          <p:nvPr/>
        </p:nvSpPr>
        <p:spPr>
          <a:xfrm>
            <a:off x="511444" y="453836"/>
            <a:ext cx="6549756" cy="565533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 name="Google Shape;73;p34"/>
          <p:cNvSpPr txBox="1">
            <a:spLocks noGrp="1"/>
          </p:cNvSpPr>
          <p:nvPr>
            <p:ph type="body" idx="1"/>
          </p:nvPr>
        </p:nvSpPr>
        <p:spPr>
          <a:xfrm>
            <a:off x="898357" y="2319301"/>
            <a:ext cx="4867011" cy="329108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4" name="Google Shape;74;p34"/>
          <p:cNvSpPr txBox="1">
            <a:spLocks noGrp="1"/>
          </p:cNvSpPr>
          <p:nvPr>
            <p:ph type="body" idx="2"/>
          </p:nvPr>
        </p:nvSpPr>
        <p:spPr>
          <a:xfrm>
            <a:off x="898358" y="890242"/>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75" name="Google Shape;75;p34"/>
          <p:cNvPicPr preferRelativeResize="0"/>
          <p:nvPr/>
        </p:nvPicPr>
        <p:blipFill rotWithShape="1">
          <a:blip r:embed="rId2" cstate="screen">
            <a:alphaModFix/>
            <a:extLst>
              <a:ext uri="{28A0092B-C50C-407E-A947-70E740481C1C}">
                <a14:useLocalDpi xmlns:a14="http://schemas.microsoft.com/office/drawing/2010/main"/>
              </a:ext>
            </a:extLst>
          </a:blip>
          <a:srcRect l="-25867"/>
          <a:stretch/>
        </p:blipFill>
        <p:spPr>
          <a:xfrm>
            <a:off x="3752900" y="1247613"/>
            <a:ext cx="8439100" cy="5375657"/>
          </a:xfrm>
          <a:prstGeom prst="rect">
            <a:avLst/>
          </a:prstGeom>
          <a:noFill/>
          <a:ln>
            <a:noFill/>
          </a:ln>
        </p:spPr>
      </p:pic>
      <p:sp>
        <p:nvSpPr>
          <p:cNvPr id="76" name="Google Shape;76;p34"/>
          <p:cNvSpPr>
            <a:spLocks noGrp="1"/>
          </p:cNvSpPr>
          <p:nvPr>
            <p:ph type="pic" idx="3"/>
          </p:nvPr>
        </p:nvSpPr>
        <p:spPr>
          <a:xfrm>
            <a:off x="7061200" y="1420553"/>
            <a:ext cx="5130800" cy="3913188"/>
          </a:xfrm>
          <a:prstGeom prst="rect">
            <a:avLst/>
          </a:prstGeom>
          <a:solidFill>
            <a:srgbClr val="D8D8D8"/>
          </a:solidFill>
          <a:ln>
            <a:noFill/>
          </a:ln>
        </p:spPr>
      </p:sp>
      <p:sp>
        <p:nvSpPr>
          <p:cNvPr id="77" name="Google Shape;77;p34"/>
          <p:cNvSpPr/>
          <p:nvPr/>
        </p:nvSpPr>
        <p:spPr>
          <a:xfrm>
            <a:off x="0" y="57825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Quote Slide">
  <p:cSld name="Quote Slide">
    <p:spTree>
      <p:nvGrpSpPr>
        <p:cNvPr id="1" name="Shape 78"/>
        <p:cNvGrpSpPr/>
        <p:nvPr/>
      </p:nvGrpSpPr>
      <p:grpSpPr>
        <a:xfrm>
          <a:off x="0" y="0"/>
          <a:ext cx="0" cy="0"/>
          <a:chOff x="0" y="0"/>
          <a:chExt cx="0" cy="0"/>
        </a:xfrm>
      </p:grpSpPr>
      <p:sp>
        <p:nvSpPr>
          <p:cNvPr id="79" name="Google Shape;79;p33"/>
          <p:cNvSpPr/>
          <p:nvPr/>
        </p:nvSpPr>
        <p:spPr>
          <a:xfrm>
            <a:off x="632638" y="567428"/>
            <a:ext cx="5912541" cy="554173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0" name="Google Shape;80;p33"/>
          <p:cNvSpPr txBox="1">
            <a:spLocks noGrp="1"/>
          </p:cNvSpPr>
          <p:nvPr>
            <p:ph type="body" idx="1"/>
          </p:nvPr>
        </p:nvSpPr>
        <p:spPr>
          <a:xfrm>
            <a:off x="856356" y="1524912"/>
            <a:ext cx="5055171" cy="3808175"/>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1" name="Google Shape;81;p33"/>
          <p:cNvSpPr>
            <a:spLocks noGrp="1"/>
          </p:cNvSpPr>
          <p:nvPr>
            <p:ph type="pic" idx="2"/>
          </p:nvPr>
        </p:nvSpPr>
        <p:spPr>
          <a:xfrm>
            <a:off x="6096000" y="1404749"/>
            <a:ext cx="5239644" cy="4704418"/>
          </a:xfrm>
          <a:prstGeom prst="rect">
            <a:avLst/>
          </a:prstGeom>
          <a:solidFill>
            <a:srgbClr val="D8D8D8"/>
          </a:solid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hone Slide">
  <p:cSld name="Phone Slide">
    <p:spTree>
      <p:nvGrpSpPr>
        <p:cNvPr id="1" name="Shape 82"/>
        <p:cNvGrpSpPr/>
        <p:nvPr/>
      </p:nvGrpSpPr>
      <p:grpSpPr>
        <a:xfrm>
          <a:off x="0" y="0"/>
          <a:ext cx="0" cy="0"/>
          <a:chOff x="0" y="0"/>
          <a:chExt cx="0" cy="0"/>
        </a:xfrm>
      </p:grpSpPr>
      <p:sp>
        <p:nvSpPr>
          <p:cNvPr id="83" name="Google Shape;83;p35"/>
          <p:cNvSpPr/>
          <p:nvPr/>
        </p:nvSpPr>
        <p:spPr>
          <a:xfrm>
            <a:off x="511443" y="453836"/>
            <a:ext cx="9895090" cy="5655338"/>
          </a:xfrm>
          <a:custGeom>
            <a:avLst/>
            <a:gdLst/>
            <a:ahLst/>
            <a:cxnLst/>
            <a:rect l="l" t="t" r="r" b="b"/>
            <a:pathLst>
              <a:path w="9895090" h="5655338" extrusionOk="0">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84" name="Google Shape;84;p35" descr="iPhone6_mockup_front_white.png"/>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8097746" y="226918"/>
            <a:ext cx="4094254" cy="6404164"/>
          </a:xfrm>
          <a:prstGeom prst="rect">
            <a:avLst/>
          </a:prstGeom>
          <a:noFill/>
          <a:ln>
            <a:noFill/>
          </a:ln>
        </p:spPr>
      </p:pic>
      <p:sp>
        <p:nvSpPr>
          <p:cNvPr id="85" name="Google Shape;85;p35"/>
          <p:cNvSpPr>
            <a:spLocks noGrp="1"/>
          </p:cNvSpPr>
          <p:nvPr>
            <p:ph type="pic" idx="2"/>
          </p:nvPr>
        </p:nvSpPr>
        <p:spPr>
          <a:xfrm>
            <a:off x="8912202" y="1246695"/>
            <a:ext cx="2444127" cy="4336988"/>
          </a:xfrm>
          <a:prstGeom prst="rect">
            <a:avLst/>
          </a:prstGeom>
          <a:solidFill>
            <a:srgbClr val="D8D8D8"/>
          </a:solidFill>
          <a:ln>
            <a:noFill/>
          </a:ln>
        </p:spPr>
      </p:sp>
      <p:sp>
        <p:nvSpPr>
          <p:cNvPr id="86" name="Google Shape;86;p35"/>
          <p:cNvSpPr txBox="1">
            <a:spLocks noGrp="1"/>
          </p:cNvSpPr>
          <p:nvPr>
            <p:ph type="body" idx="1"/>
          </p:nvPr>
        </p:nvSpPr>
        <p:spPr>
          <a:xfrm>
            <a:off x="898357" y="2319301"/>
            <a:ext cx="4867011" cy="329108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7" name="Google Shape;87;p35"/>
          <p:cNvSpPr txBox="1">
            <a:spLocks noGrp="1"/>
          </p:cNvSpPr>
          <p:nvPr>
            <p:ph type="body" idx="3"/>
          </p:nvPr>
        </p:nvSpPr>
        <p:spPr>
          <a:xfrm>
            <a:off x="835671" y="1104338"/>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8" name="Google Shape;88;p35"/>
          <p:cNvSpPr/>
          <p:nvPr/>
        </p:nvSpPr>
        <p:spPr>
          <a:xfrm>
            <a:off x="0" y="5782590"/>
            <a:ext cx="6938682"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ext Slide 2">
  <p:cSld name="Text Slide 2">
    <p:spTree>
      <p:nvGrpSpPr>
        <p:cNvPr id="1" name="Shape 89"/>
        <p:cNvGrpSpPr/>
        <p:nvPr/>
      </p:nvGrpSpPr>
      <p:grpSpPr>
        <a:xfrm>
          <a:off x="0" y="0"/>
          <a:ext cx="0" cy="0"/>
          <a:chOff x="0" y="0"/>
          <a:chExt cx="0" cy="0"/>
        </a:xfrm>
      </p:grpSpPr>
      <p:sp>
        <p:nvSpPr>
          <p:cNvPr id="90" name="Google Shape;90;p37"/>
          <p:cNvSpPr/>
          <p:nvPr/>
        </p:nvSpPr>
        <p:spPr>
          <a:xfrm>
            <a:off x="666427" y="1299620"/>
            <a:ext cx="11525573" cy="4716265"/>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 name="Google Shape;91;p37"/>
          <p:cNvSpPr txBox="1">
            <a:spLocks noGrp="1"/>
          </p:cNvSpPr>
          <p:nvPr>
            <p:ph type="body" idx="1"/>
          </p:nvPr>
        </p:nvSpPr>
        <p:spPr>
          <a:xfrm>
            <a:off x="914400" y="2169763"/>
            <a:ext cx="10479218" cy="344062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2" name="Google Shape;92;p37"/>
          <p:cNvSpPr txBox="1">
            <a:spLocks noGrp="1"/>
          </p:cNvSpPr>
          <p:nvPr>
            <p:ph type="body" idx="2"/>
          </p:nvPr>
        </p:nvSpPr>
        <p:spPr>
          <a:xfrm>
            <a:off x="798381" y="443960"/>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hoto Slide">
  <p:cSld name="Photo Slide">
    <p:spTree>
      <p:nvGrpSpPr>
        <p:cNvPr id="1" name="Shape 93"/>
        <p:cNvGrpSpPr/>
        <p:nvPr/>
      </p:nvGrpSpPr>
      <p:grpSpPr>
        <a:xfrm>
          <a:off x="0" y="0"/>
          <a:ext cx="0" cy="0"/>
          <a:chOff x="0" y="0"/>
          <a:chExt cx="0" cy="0"/>
        </a:xfrm>
      </p:grpSpPr>
      <p:sp>
        <p:nvSpPr>
          <p:cNvPr id="94" name="Google Shape;94;p38"/>
          <p:cNvSpPr/>
          <p:nvPr/>
        </p:nvSpPr>
        <p:spPr>
          <a:xfrm>
            <a:off x="511444" y="453836"/>
            <a:ext cx="6033735" cy="565533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 name="Google Shape;95;p38"/>
          <p:cNvSpPr txBox="1">
            <a:spLocks noGrp="1"/>
          </p:cNvSpPr>
          <p:nvPr>
            <p:ph type="body" idx="1"/>
          </p:nvPr>
        </p:nvSpPr>
        <p:spPr>
          <a:xfrm>
            <a:off x="898357" y="2584411"/>
            <a:ext cx="4867011" cy="30259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6" name="Google Shape;96;p38"/>
          <p:cNvSpPr txBox="1">
            <a:spLocks noGrp="1"/>
          </p:cNvSpPr>
          <p:nvPr>
            <p:ph type="body" idx="2"/>
          </p:nvPr>
        </p:nvSpPr>
        <p:spPr>
          <a:xfrm>
            <a:off x="898358" y="890242"/>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7" name="Google Shape;97;p38"/>
          <p:cNvSpPr>
            <a:spLocks noGrp="1"/>
          </p:cNvSpPr>
          <p:nvPr>
            <p:ph type="pic" idx="3"/>
          </p:nvPr>
        </p:nvSpPr>
        <p:spPr>
          <a:xfrm>
            <a:off x="6545263" y="1452563"/>
            <a:ext cx="5646737" cy="4656137"/>
          </a:xfrm>
          <a:prstGeom prst="rect">
            <a:avLst/>
          </a:prstGeom>
          <a:solidFill>
            <a:srgbClr val="D8D8D8"/>
          </a:solid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ullet Point x3 slide with photo">
  <p:cSld name="Bullet Point x3 slide with photo">
    <p:spTree>
      <p:nvGrpSpPr>
        <p:cNvPr id="1" name="Shape 98"/>
        <p:cNvGrpSpPr/>
        <p:nvPr/>
      </p:nvGrpSpPr>
      <p:grpSpPr>
        <a:xfrm>
          <a:off x="0" y="0"/>
          <a:ext cx="0" cy="0"/>
          <a:chOff x="0" y="0"/>
          <a:chExt cx="0" cy="0"/>
        </a:xfrm>
      </p:grpSpPr>
      <p:sp>
        <p:nvSpPr>
          <p:cNvPr id="99" name="Google Shape;99;p32"/>
          <p:cNvSpPr/>
          <p:nvPr/>
        </p:nvSpPr>
        <p:spPr>
          <a:xfrm>
            <a:off x="2176238" y="343175"/>
            <a:ext cx="2144406" cy="5638038"/>
          </a:xfrm>
          <a:custGeom>
            <a:avLst/>
            <a:gdLst/>
            <a:ahLst/>
            <a:cxnLst/>
            <a:rect l="l" t="t" r="r" b="b"/>
            <a:pathLst>
              <a:path w="908901" h="2711879" extrusionOk="0">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0" name="Google Shape;100;p32"/>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1" name="Google Shape;101;p32"/>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32"/>
          <p:cNvSpPr txBox="1">
            <a:spLocks noGrp="1"/>
          </p:cNvSpPr>
          <p:nvPr>
            <p:ph type="body" idx="3"/>
          </p:nvPr>
        </p:nvSpPr>
        <p:spPr>
          <a:xfrm>
            <a:off x="3679525" y="1017636"/>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32"/>
          <p:cNvSpPr>
            <a:spLocks noGrp="1"/>
          </p:cNvSpPr>
          <p:nvPr>
            <p:ph type="pic" idx="4"/>
          </p:nvPr>
        </p:nvSpPr>
        <p:spPr>
          <a:xfrm>
            <a:off x="7559" y="188180"/>
            <a:ext cx="3354094" cy="5923858"/>
          </a:xfrm>
          <a:prstGeom prst="rect">
            <a:avLst/>
          </a:prstGeom>
          <a:solidFill>
            <a:srgbClr val="D8D8D8"/>
          </a:solidFill>
          <a:ln>
            <a:noFill/>
          </a:ln>
        </p:spPr>
      </p:sp>
      <p:grpSp>
        <p:nvGrpSpPr>
          <p:cNvPr id="104" name="Google Shape;104;p32"/>
          <p:cNvGrpSpPr/>
          <p:nvPr/>
        </p:nvGrpSpPr>
        <p:grpSpPr>
          <a:xfrm>
            <a:off x="4054161" y="721803"/>
            <a:ext cx="7547911" cy="1674487"/>
            <a:chOff x="4061909" y="1565906"/>
            <a:chExt cx="7547911" cy="1882781"/>
          </a:xfrm>
        </p:grpSpPr>
        <p:cxnSp>
          <p:nvCxnSpPr>
            <p:cNvPr id="105" name="Google Shape;105;p32"/>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06" name="Google Shape;106;p32"/>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07" name="Google Shape;107;p32"/>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108" name="Google Shape;108;p32"/>
          <p:cNvCxnSpPr/>
          <p:nvPr/>
        </p:nvCxnSpPr>
        <p:spPr>
          <a:xfrm>
            <a:off x="4054160" y="2000290"/>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09" name="Google Shape;109;p32"/>
          <p:cNvCxnSpPr/>
          <p:nvPr/>
        </p:nvCxnSpPr>
        <p:spPr>
          <a:xfrm>
            <a:off x="4069659" y="2388245"/>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
        <p:nvSpPr>
          <p:cNvPr id="110" name="Google Shape;110;p32"/>
          <p:cNvSpPr txBox="1">
            <a:spLocks noGrp="1"/>
          </p:cNvSpPr>
          <p:nvPr>
            <p:ph type="body" idx="5"/>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1" name="Google Shape;111;p32"/>
          <p:cNvSpPr txBox="1">
            <a:spLocks noGrp="1"/>
          </p:cNvSpPr>
          <p:nvPr>
            <p:ph type="body" idx="6"/>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2" name="Google Shape;112;p32"/>
          <p:cNvSpPr txBox="1">
            <a:spLocks noGrp="1"/>
          </p:cNvSpPr>
          <p:nvPr>
            <p:ph type="body" idx="7"/>
          </p:nvPr>
        </p:nvSpPr>
        <p:spPr>
          <a:xfrm>
            <a:off x="3679524" y="2940769"/>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13" name="Google Shape;113;p32"/>
          <p:cNvGrpSpPr/>
          <p:nvPr/>
        </p:nvGrpSpPr>
        <p:grpSpPr>
          <a:xfrm>
            <a:off x="4054160" y="2644936"/>
            <a:ext cx="7547911" cy="1674487"/>
            <a:chOff x="4061909" y="1565906"/>
            <a:chExt cx="7547911" cy="1882781"/>
          </a:xfrm>
        </p:grpSpPr>
        <p:cxnSp>
          <p:nvCxnSpPr>
            <p:cNvPr id="114" name="Google Shape;114;p32"/>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15" name="Google Shape;115;p32"/>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16" name="Google Shape;116;p32"/>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117" name="Google Shape;117;p32"/>
          <p:cNvCxnSpPr/>
          <p:nvPr/>
        </p:nvCxnSpPr>
        <p:spPr>
          <a:xfrm>
            <a:off x="4054159" y="3923423"/>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18" name="Google Shape;118;p32"/>
          <p:cNvCxnSpPr/>
          <p:nvPr/>
        </p:nvCxnSpPr>
        <p:spPr>
          <a:xfrm>
            <a:off x="4069658" y="4311378"/>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
        <p:nvSpPr>
          <p:cNvPr id="119" name="Google Shape;119;p32"/>
          <p:cNvSpPr txBox="1">
            <a:spLocks noGrp="1"/>
          </p:cNvSpPr>
          <p:nvPr>
            <p:ph type="body" idx="8"/>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0" name="Google Shape;120;p32"/>
          <p:cNvSpPr txBox="1">
            <a:spLocks noGrp="1"/>
          </p:cNvSpPr>
          <p:nvPr>
            <p:ph type="body" idx="9"/>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1" name="Google Shape;121;p32"/>
          <p:cNvSpPr txBox="1">
            <a:spLocks noGrp="1"/>
          </p:cNvSpPr>
          <p:nvPr>
            <p:ph type="body" idx="13"/>
          </p:nvPr>
        </p:nvSpPr>
        <p:spPr>
          <a:xfrm>
            <a:off x="3695022" y="4804566"/>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22" name="Google Shape;122;p32"/>
          <p:cNvGrpSpPr/>
          <p:nvPr/>
        </p:nvGrpSpPr>
        <p:grpSpPr>
          <a:xfrm>
            <a:off x="4069658" y="4508733"/>
            <a:ext cx="7547911" cy="1674487"/>
            <a:chOff x="4061909" y="1565906"/>
            <a:chExt cx="7547911" cy="1882781"/>
          </a:xfrm>
        </p:grpSpPr>
        <p:cxnSp>
          <p:nvCxnSpPr>
            <p:cNvPr id="123" name="Google Shape;123;p32"/>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24" name="Google Shape;124;p32"/>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25" name="Google Shape;125;p32"/>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126" name="Google Shape;126;p32"/>
          <p:cNvCxnSpPr/>
          <p:nvPr/>
        </p:nvCxnSpPr>
        <p:spPr>
          <a:xfrm>
            <a:off x="4069657" y="5787220"/>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27" name="Google Shape;127;p32"/>
          <p:cNvCxnSpPr/>
          <p:nvPr/>
        </p:nvCxnSpPr>
        <p:spPr>
          <a:xfrm>
            <a:off x="4085156" y="6175175"/>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26"/>
          <p:cNvPicPr preferRelativeResize="0"/>
          <p:nvPr/>
        </p:nvPicPr>
        <p:blipFill rotWithShape="1">
          <a:blip r:embed="rId17" cstate="screen">
            <a:alphaModFix/>
            <a:extLst>
              <a:ext uri="{28A0092B-C50C-407E-A947-70E740481C1C}">
                <a14:useLocalDpi xmlns:a14="http://schemas.microsoft.com/office/drawing/2010/main"/>
              </a:ext>
            </a:extLst>
          </a:blip>
          <a:srcRect/>
          <a:stretch/>
        </p:blipFill>
        <p:spPr>
          <a:xfrm>
            <a:off x="8124669" y="6375621"/>
            <a:ext cx="3540279" cy="252000"/>
          </a:xfrm>
          <a:prstGeom prst="rect">
            <a:avLst/>
          </a:prstGeom>
          <a:noFill/>
          <a:ln>
            <a:noFill/>
          </a:ln>
        </p:spPr>
      </p:pic>
      <p:sp>
        <p:nvSpPr>
          <p:cNvPr id="11" name="Google Shape;11;p26"/>
          <p:cNvSpPr/>
          <p:nvPr/>
        </p:nvSpPr>
        <p:spPr>
          <a:xfrm>
            <a:off x="0" y="6444761"/>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fermesdavenir.org/"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3" Type="http://schemas.openxmlformats.org/officeDocument/2006/relationships/hyperlink" Target="http://www.seeds4all.eu/seed-operators/spain/red-de-semillas-resembrando-intercambio/"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hyperlink" Target="http://www.campagnamica.it/world-farmers-markets-coalition/"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hyperlink" Target="http://www.agricultureandfood.dk/"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bratislava.sk/zivotne-prostredie-a-vystavba/zelen/udrzba-a-tvorba-zelene/komunitne-zahrady" TargetMode="External"/><Relationship Id="rId2" Type="http://schemas.openxmlformats.org/officeDocument/2006/relationships/notesSlide" Target="../notesSlides/notesSlide24.xml"/><Relationship Id="rId1" Type="http://schemas.openxmlformats.org/officeDocument/2006/relationships/slideLayout" Target="../slideLayouts/slideLayout9.xml"/><Relationship Id="rId6" Type="http://schemas.openxmlformats.org/officeDocument/2006/relationships/image" Target="../media/image25.jpeg"/><Relationship Id="rId5" Type="http://schemas.openxmlformats.org/officeDocument/2006/relationships/hyperlink" Target="https://zivica.sk/" TargetMode="External"/><Relationship Id="rId4" Type="http://schemas.openxmlformats.org/officeDocument/2006/relationships/hyperlink" Target="https://biofarma.sk/"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www.instagram.com/eu_dare_project/" TargetMode="External"/><Relationship Id="rId2" Type="http://schemas.openxmlformats.org/officeDocument/2006/relationships/notesSlide" Target="../notesSlides/notesSlide25.xml"/><Relationship Id="rId1" Type="http://schemas.openxmlformats.org/officeDocument/2006/relationships/slideLayout" Target="../slideLayouts/slideLayout10.xml"/><Relationship Id="rId6" Type="http://schemas.openxmlformats.org/officeDocument/2006/relationships/image" Target="../media/image26.png"/><Relationship Id="rId5" Type="http://schemas.openxmlformats.org/officeDocument/2006/relationships/hyperlink" Target="https://eu-dare.com/" TargetMode="External"/><Relationship Id="rId4" Type="http://schemas.openxmlformats.org/officeDocument/2006/relationships/hyperlink" Target="https://www.facebook.com/EU.Dare"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hyperlink" Target="https://www.intechopen.com/chapters/78809"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www.fao.org/family-farming/detail/en/c/1147761/"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fao.org/agroecology/overview/our-work/en/"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5"/>
          </p:nvPr>
        </p:nvSpPr>
        <p:spPr>
          <a:xfrm>
            <a:off x="5891848" y="4492507"/>
            <a:ext cx="6213250" cy="697353"/>
          </a:xfrm>
        </p:spPr>
        <p:txBody>
          <a:bodyPr/>
          <a:lstStyle/>
          <a:p>
            <a:r>
              <a:rPr lang="en-US" sz="3600" dirty="0">
                <a:latin typeface="Calibri" panose="020F0502020204030204" pitchFamily="34" charset="0"/>
                <a:ea typeface="Calibri" panose="020F0502020204030204" pitchFamily="34" charset="0"/>
                <a:cs typeface="Calibri" panose="020F0502020204030204" pitchFamily="34" charset="0"/>
              </a:rPr>
              <a:t>Budování mostů mezi agroekologií a komunitou</a:t>
            </a:r>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5891848" y="3477653"/>
            <a:ext cx="5278651" cy="697353"/>
          </a:xfrm>
        </p:spPr>
        <p:txBody>
          <a:bodyPr>
            <a:noAutofit/>
          </a:bodyPr>
          <a:lstStyle/>
          <a:p>
            <a:r>
              <a:rPr lang="en-US" sz="4800" dirty="0">
                <a:latin typeface="Calibri" panose="020F0502020204030204" pitchFamily="34" charset="0"/>
                <a:ea typeface="Calibri" panose="020F0502020204030204" pitchFamily="34" charset="0"/>
                <a:cs typeface="Calibri" panose="020F0502020204030204" pitchFamily="34" charset="0"/>
              </a:rPr>
              <a:t>MODUL 3</a:t>
            </a:r>
          </a:p>
        </p:txBody>
      </p:sp>
      <p:pic>
        <p:nvPicPr>
          <p:cNvPr id="5" name="Picture Placeholder 4" descr="Farmer watering crops in urban garden">
            <a:extLst>
              <a:ext uri="{FF2B5EF4-FFF2-40B4-BE49-F238E27FC236}">
                <a16:creationId xmlns:a16="http://schemas.microsoft.com/office/drawing/2014/main" id="{DCB2F413-3E18-DC63-1AD6-4EBE950F3B05}"/>
              </a:ext>
            </a:extLst>
          </p:cNvPr>
          <p:cNvPicPr>
            <a:picLocks noGrp="1" noChangeAspect="1"/>
          </p:cNvPicPr>
          <p:nvPr>
            <p:ph type="pic" sz="quarter" idx="48"/>
          </p:nvPr>
        </p:nvPicPr>
        <p:blipFill rotWithShape="1">
          <a:blip r:embed="rId3" cstate="screen">
            <a:extLst>
              <a:ext uri="{28A0092B-C50C-407E-A947-70E740481C1C}">
                <a14:useLocalDpi xmlns:a14="http://schemas.microsoft.com/office/drawing/2010/main"/>
              </a:ext>
            </a:extLst>
          </a:blip>
          <a:srcRect/>
          <a:stretch/>
        </p:blipFill>
        <p:spPr>
          <a:xfrm>
            <a:off x="0" y="824937"/>
            <a:ext cx="4680488" cy="6056907"/>
          </a:xfrm>
        </p:spPr>
      </p:pic>
      <p:sp>
        <p:nvSpPr>
          <p:cNvPr id="6" name="Graphic 12">
            <a:extLst>
              <a:ext uri="{FF2B5EF4-FFF2-40B4-BE49-F238E27FC236}">
                <a16:creationId xmlns:a16="http://schemas.microsoft.com/office/drawing/2014/main" id="{B14CC7B2-F202-79E6-5E3A-99ED0E0C1B72}"/>
              </a:ext>
            </a:extLst>
          </p:cNvPr>
          <p:cNvSpPr/>
          <p:nvPr/>
        </p:nvSpPr>
        <p:spPr>
          <a:xfrm>
            <a:off x="6095999" y="4305482"/>
            <a:ext cx="6120000" cy="72000"/>
          </a:xfrm>
          <a:custGeom>
            <a:avLst/>
            <a:gdLst>
              <a:gd name="connsiteX0" fmla="*/ 3587009 w 3587009"/>
              <a:gd name="connsiteY0" fmla="*/ 35236 h 35236"/>
              <a:gd name="connsiteX1" fmla="*/ 1764946 w 3587009"/>
              <a:gd name="connsiteY1" fmla="*/ 35236 h 35236"/>
              <a:gd name="connsiteX2" fmla="*/ 887233 w 3587009"/>
              <a:gd name="connsiteY2" fmla="*/ 13346 h 35236"/>
              <a:gd name="connsiteX3" fmla="*/ 54262 w 3587009"/>
              <a:gd name="connsiteY3" fmla="*/ 25719 h 35236"/>
              <a:gd name="connsiteX4" fmla="*/ 0 w 3587009"/>
              <a:gd name="connsiteY4" fmla="*/ 27622 h 35236"/>
              <a:gd name="connsiteX5" fmla="*/ 0 w 3587009"/>
              <a:gd name="connsiteY5" fmla="*/ 18105 h 35236"/>
              <a:gd name="connsiteX6" fmla="*/ 54262 w 3587009"/>
              <a:gd name="connsiteY6" fmla="*/ 16201 h 35236"/>
              <a:gd name="connsiteX7" fmla="*/ 888185 w 3587009"/>
              <a:gd name="connsiteY7" fmla="*/ 3829 h 35236"/>
              <a:gd name="connsiteX8" fmla="*/ 1764946 w 3587009"/>
              <a:gd name="connsiteY8" fmla="*/ 25719 h 35236"/>
              <a:gd name="connsiteX9" fmla="*/ 3587009 w 3587009"/>
              <a:gd name="connsiteY9" fmla="*/ 25719 h 35236"/>
              <a:gd name="connsiteX10" fmla="*/ 3587009 w 3587009"/>
              <a:gd name="connsiteY10" fmla="*/ 35236 h 35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009" h="35236">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w="9509" cap="flat">
            <a:noFill/>
            <a:prstDash val="solid"/>
            <a:miter/>
          </a:ln>
        </p:spPr>
        <p:txBody>
          <a:bodyPr rtlCol="0" anchor="ctr"/>
          <a:lstStyle/>
          <a:p>
            <a:endParaRPr lang="en-US"/>
          </a:p>
        </p:txBody>
      </p:sp>
      <p:grpSp>
        <p:nvGrpSpPr>
          <p:cNvPr id="17" name="Group 16">
            <a:extLst>
              <a:ext uri="{FF2B5EF4-FFF2-40B4-BE49-F238E27FC236}">
                <a16:creationId xmlns:a16="http://schemas.microsoft.com/office/drawing/2014/main" id="{930A51DB-3B43-E630-B465-268127293C3F}"/>
              </a:ext>
            </a:extLst>
          </p:cNvPr>
          <p:cNvGrpSpPr/>
          <p:nvPr/>
        </p:nvGrpSpPr>
        <p:grpSpPr>
          <a:xfrm rot="3730759">
            <a:off x="4250273" y="2445460"/>
            <a:ext cx="949885" cy="1163493"/>
            <a:chOff x="7602444" y="4967675"/>
            <a:chExt cx="483619" cy="592374"/>
          </a:xfrm>
        </p:grpSpPr>
        <p:grpSp>
          <p:nvGrpSpPr>
            <p:cNvPr id="18" name="Graphic 214">
              <a:extLst>
                <a:ext uri="{FF2B5EF4-FFF2-40B4-BE49-F238E27FC236}">
                  <a16:creationId xmlns:a16="http://schemas.microsoft.com/office/drawing/2014/main" id="{AECA61D2-0C23-402F-23E6-B62A70CC8E82}"/>
                </a:ext>
              </a:extLst>
            </p:cNvPr>
            <p:cNvGrpSpPr/>
            <p:nvPr/>
          </p:nvGrpSpPr>
          <p:grpSpPr>
            <a:xfrm>
              <a:off x="7618661" y="4967675"/>
              <a:ext cx="467402" cy="507608"/>
              <a:chOff x="2251964" y="3590497"/>
              <a:chExt cx="467402" cy="507608"/>
            </a:xfrm>
            <a:solidFill>
              <a:srgbClr val="8DC641"/>
            </a:solidFill>
          </p:grpSpPr>
          <p:sp>
            <p:nvSpPr>
              <p:cNvPr id="22" name="Freeform 21">
                <a:extLst>
                  <a:ext uri="{FF2B5EF4-FFF2-40B4-BE49-F238E27FC236}">
                    <a16:creationId xmlns:a16="http://schemas.microsoft.com/office/drawing/2014/main" id="{EF460731-BF29-2D34-62C9-EB874CCF8EA3}"/>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323400A0-84A7-CC80-EDEA-D610C950016C}"/>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2170EFDC-98DF-2A81-B977-9E144E9E3890}"/>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9" name="Graphic 214">
              <a:extLst>
                <a:ext uri="{FF2B5EF4-FFF2-40B4-BE49-F238E27FC236}">
                  <a16:creationId xmlns:a16="http://schemas.microsoft.com/office/drawing/2014/main" id="{455DDED9-DE1C-0F0E-7598-EAA458897EF1}"/>
                </a:ext>
              </a:extLst>
            </p:cNvPr>
            <p:cNvGrpSpPr/>
            <p:nvPr/>
          </p:nvGrpSpPr>
          <p:grpSpPr>
            <a:xfrm>
              <a:off x="7602444" y="4993761"/>
              <a:ext cx="421973" cy="566288"/>
              <a:chOff x="2235747" y="3616583"/>
              <a:chExt cx="421973" cy="566288"/>
            </a:xfrm>
            <a:solidFill>
              <a:srgbClr val="231F20"/>
            </a:solidFill>
          </p:grpSpPr>
          <p:sp>
            <p:nvSpPr>
              <p:cNvPr id="20" name="Freeform 19">
                <a:extLst>
                  <a:ext uri="{FF2B5EF4-FFF2-40B4-BE49-F238E27FC236}">
                    <a16:creationId xmlns:a16="http://schemas.microsoft.com/office/drawing/2014/main" id="{491B6B0F-3C69-87E8-26B3-F3C52DC945F8}"/>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0B20DA3F-EB73-175A-E203-30D7D2798911}"/>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8" name="Text Placeholder 1">
            <a:extLst>
              <a:ext uri="{FF2B5EF4-FFF2-40B4-BE49-F238E27FC236}">
                <a16:creationId xmlns:a16="http://schemas.microsoft.com/office/drawing/2014/main" id="{2F125B86-02A8-17B7-80A2-C8090A495C48}"/>
              </a:ext>
            </a:extLst>
          </p:cNvPr>
          <p:cNvSpPr txBox="1">
            <a:spLocks/>
          </p:cNvSpPr>
          <p:nvPr/>
        </p:nvSpPr>
        <p:spPr>
          <a:xfrm>
            <a:off x="7511514" y="5856037"/>
            <a:ext cx="4448014" cy="679345"/>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2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b="1" dirty="0">
                <a:latin typeface="Calibri" panose="020F0502020204030204" pitchFamily="34" charset="0"/>
                <a:ea typeface="Calibri" panose="020F0502020204030204" pitchFamily="34" charset="0"/>
                <a:cs typeface="Calibri" panose="020F0502020204030204" pitchFamily="34" charset="0"/>
              </a:rPr>
              <a:t>www.eu-dare.com</a:t>
            </a:r>
          </a:p>
        </p:txBody>
      </p:sp>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10"/>
          <p:cNvSpPr txBox="1">
            <a:spLocks noGrp="1"/>
          </p:cNvSpPr>
          <p:nvPr>
            <p:ph type="body" idx="1"/>
          </p:nvPr>
        </p:nvSpPr>
        <p:spPr>
          <a:xfrm>
            <a:off x="679282" y="2281201"/>
            <a:ext cx="4867011" cy="3291086"/>
          </a:xfrm>
          <a:prstGeom prst="rect">
            <a:avLst/>
          </a:prstGeom>
          <a:noFill/>
          <a:ln>
            <a:noFill/>
          </a:ln>
        </p:spPr>
        <p:txBody>
          <a:bodyPr spcFirstLastPara="1" wrap="square" lIns="91425" tIns="45700" rIns="91425" bIns="45700" anchor="t" anchorCtr="0">
            <a:noAutofit/>
          </a:bodyPr>
          <a:lstStyle/>
          <a:p>
            <a:pPr marL="228600" lvl="0" indent="0" algn="l" rtl="0">
              <a:lnSpc>
                <a:spcPct val="100000"/>
              </a:lnSpc>
              <a:spcBef>
                <a:spcPts val="0"/>
              </a:spcBef>
              <a:spcAft>
                <a:spcPts val="0"/>
              </a:spcAft>
              <a:buClr>
                <a:srgbClr val="000000"/>
              </a:buClr>
              <a:buSzPts val="2400"/>
              <a:buNone/>
            </a:pPr>
            <a:r>
              <a:rPr lang="en-US" dirty="0" err="1"/>
              <a:t>Agroekologie</a:t>
            </a:r>
            <a:r>
              <a:rPr lang="en-US" dirty="0"/>
              <a:t> </a:t>
            </a:r>
            <a:r>
              <a:rPr lang="cs-CZ" dirty="0"/>
              <a:t>působí jako spouštěč</a:t>
            </a:r>
            <a:r>
              <a:rPr lang="en-US" dirty="0"/>
              <a:t> </a:t>
            </a:r>
            <a:r>
              <a:rPr lang="en-US" dirty="0" err="1"/>
              <a:t>soudržnosti</a:t>
            </a:r>
            <a:r>
              <a:rPr lang="en-US" dirty="0"/>
              <a:t> a pos</a:t>
            </a:r>
            <a:r>
              <a:rPr lang="cs-CZ" dirty="0" err="1"/>
              <a:t>iluje</a:t>
            </a:r>
            <a:r>
              <a:rPr lang="en-US" dirty="0"/>
              <a:t> </a:t>
            </a:r>
            <a:r>
              <a:rPr lang="en-US" dirty="0" err="1"/>
              <a:t>postavení</a:t>
            </a:r>
            <a:r>
              <a:rPr lang="en-US" dirty="0"/>
              <a:t> </a:t>
            </a:r>
            <a:r>
              <a:rPr lang="en-US" dirty="0" err="1"/>
              <a:t>komunity</a:t>
            </a:r>
            <a:r>
              <a:rPr lang="en-US" dirty="0"/>
              <a:t> </a:t>
            </a:r>
            <a:r>
              <a:rPr lang="en-US" dirty="0" err="1"/>
              <a:t>tím</a:t>
            </a:r>
            <a:r>
              <a:rPr lang="en-US" dirty="0"/>
              <a:t>, </a:t>
            </a:r>
            <a:r>
              <a:rPr lang="en-US" dirty="0" err="1"/>
              <a:t>že</a:t>
            </a:r>
            <a:r>
              <a:rPr lang="en-US" dirty="0"/>
              <a:t> </a:t>
            </a:r>
            <a:r>
              <a:rPr lang="en-US" b="1" dirty="0" err="1"/>
              <a:t>podporuje</a:t>
            </a:r>
            <a:r>
              <a:rPr lang="en-US" b="1" dirty="0"/>
              <a:t> </a:t>
            </a:r>
            <a:r>
              <a:rPr lang="en-US" b="1" dirty="0" err="1"/>
              <a:t>kooperativní</a:t>
            </a:r>
            <a:r>
              <a:rPr lang="en-US" b="1" dirty="0"/>
              <a:t> </a:t>
            </a:r>
            <a:r>
              <a:rPr lang="en-US" b="1" dirty="0" err="1"/>
              <a:t>vztahy</a:t>
            </a:r>
            <a:r>
              <a:rPr lang="en-US" b="1" dirty="0"/>
              <a:t> </a:t>
            </a:r>
            <a:r>
              <a:rPr lang="en-US" b="1" dirty="0" err="1"/>
              <a:t>mezi</a:t>
            </a:r>
            <a:r>
              <a:rPr lang="en-US" b="1" dirty="0"/>
              <a:t> </a:t>
            </a:r>
            <a:r>
              <a:rPr lang="en-US" b="1" dirty="0" err="1"/>
              <a:t>jednotlivci</a:t>
            </a:r>
            <a:r>
              <a:rPr lang="en-US" b="1" dirty="0"/>
              <a:t> </a:t>
            </a:r>
            <a:r>
              <a:rPr lang="en-US" b="1" dirty="0" err="1"/>
              <a:t>zapojenými</a:t>
            </a:r>
            <a:r>
              <a:rPr lang="en-US" b="1" dirty="0"/>
              <a:t> do </a:t>
            </a:r>
            <a:r>
              <a:rPr lang="en-US" b="1" dirty="0" err="1"/>
              <a:t>zemědělských</a:t>
            </a:r>
            <a:r>
              <a:rPr lang="en-US" b="1" dirty="0"/>
              <a:t> </a:t>
            </a:r>
            <a:r>
              <a:rPr lang="en-US" b="1" dirty="0" err="1"/>
              <a:t>postupů</a:t>
            </a:r>
            <a:r>
              <a:rPr lang="en-US" b="1" dirty="0"/>
              <a:t> a </a:t>
            </a:r>
            <a:r>
              <a:rPr lang="en-US" b="1" dirty="0" err="1"/>
              <a:t>členy</a:t>
            </a:r>
            <a:r>
              <a:rPr lang="en-US" b="1" dirty="0"/>
              <a:t> </a:t>
            </a:r>
            <a:r>
              <a:rPr lang="en-US" b="1" dirty="0" err="1"/>
              <a:t>komunity</a:t>
            </a:r>
            <a:r>
              <a:rPr lang="en-US" dirty="0"/>
              <a:t>.</a:t>
            </a:r>
            <a:endParaRPr dirty="0"/>
          </a:p>
          <a:p>
            <a:pPr marL="228600" lvl="0" indent="-228600" algn="l" rtl="0">
              <a:lnSpc>
                <a:spcPct val="90000"/>
              </a:lnSpc>
              <a:spcBef>
                <a:spcPts val="1000"/>
              </a:spcBef>
              <a:spcAft>
                <a:spcPts val="0"/>
              </a:spcAft>
              <a:buClr>
                <a:srgbClr val="000000"/>
              </a:buClr>
              <a:buSzPts val="2400"/>
              <a:buNone/>
            </a:pPr>
            <a:endParaRPr dirty="0"/>
          </a:p>
        </p:txBody>
      </p:sp>
      <p:sp>
        <p:nvSpPr>
          <p:cNvPr id="296" name="Google Shape;296;p10"/>
          <p:cNvSpPr txBox="1">
            <a:spLocks noGrp="1"/>
          </p:cNvSpPr>
          <p:nvPr>
            <p:ph type="body" idx="2"/>
          </p:nvPr>
        </p:nvSpPr>
        <p:spPr>
          <a:xfrm>
            <a:off x="898358" y="890242"/>
            <a:ext cx="5711992"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dirty="0" err="1"/>
              <a:t>Podpora</a:t>
            </a:r>
            <a:r>
              <a:rPr lang="en-US" dirty="0"/>
              <a:t> </a:t>
            </a:r>
            <a:r>
              <a:rPr lang="en-US" dirty="0" err="1"/>
              <a:t>komunitních</a:t>
            </a:r>
            <a:r>
              <a:rPr lang="en-US" dirty="0"/>
              <a:t> </a:t>
            </a:r>
            <a:r>
              <a:rPr lang="en-US" dirty="0" err="1"/>
              <a:t>vazeb</a:t>
            </a:r>
            <a:r>
              <a:rPr lang="en-US" dirty="0"/>
              <a:t> </a:t>
            </a:r>
            <a:r>
              <a:rPr lang="en-US" dirty="0" err="1"/>
              <a:t>prostřednictvím</a:t>
            </a:r>
            <a:r>
              <a:rPr lang="en-US" dirty="0"/>
              <a:t> </a:t>
            </a:r>
            <a:r>
              <a:rPr lang="en-US" dirty="0" err="1"/>
              <a:t>agroekologie</a:t>
            </a:r>
            <a:endParaRPr dirty="0"/>
          </a:p>
        </p:txBody>
      </p:sp>
      <p:pic>
        <p:nvPicPr>
          <p:cNvPr id="297" name="Google Shape;297;p10"/>
          <p:cNvPicPr preferRelativeResize="0">
            <a:picLocks noGrp="1"/>
          </p:cNvPicPr>
          <p:nvPr>
            <p:ph type="pic" idx="3"/>
          </p:nvPr>
        </p:nvPicPr>
        <p:blipFill rotWithShape="1">
          <a:blip r:embed="rId3" cstate="screen">
            <a:alphaModFix/>
            <a:extLst>
              <a:ext uri="{28A0092B-C50C-407E-A947-70E740481C1C}">
                <a14:useLocalDpi xmlns:a14="http://schemas.microsoft.com/office/drawing/2010/main"/>
              </a:ext>
            </a:extLst>
          </a:blip>
          <a:srcRect/>
          <a:stretch/>
        </p:blipFill>
        <p:spPr>
          <a:xfrm>
            <a:off x="7061200" y="1420553"/>
            <a:ext cx="5130799" cy="3913188"/>
          </a:xfrm>
          <a:prstGeom prst="rect">
            <a:avLst/>
          </a:prstGeom>
          <a:solidFill>
            <a:srgbClr val="D8D8D8"/>
          </a:solid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9"/>
          <p:cNvSpPr txBox="1">
            <a:spLocks noGrp="1"/>
          </p:cNvSpPr>
          <p:nvPr>
            <p:ph type="body" idx="1"/>
          </p:nvPr>
        </p:nvSpPr>
        <p:spPr>
          <a:xfrm>
            <a:off x="856356" y="1268964"/>
            <a:ext cx="4821945" cy="4064124"/>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0000"/>
              </a:buClr>
              <a:buSzPts val="3000"/>
              <a:buNone/>
            </a:pPr>
            <a:r>
              <a:rPr lang="en-US"/>
              <a:t>Smyslem mé práce nikdy nebylo ničit, ale vždy vytvářet, stavět mosty, protože musíme žít v naději, že se lidstvo sblíží a že čím lépe si budeme rozumět, tím snadněji to půjde.</a:t>
            </a:r>
            <a:endParaRPr/>
          </a:p>
          <a:p>
            <a:pPr marL="0" lvl="0" indent="0" algn="ctr" rtl="0">
              <a:lnSpc>
                <a:spcPct val="90000"/>
              </a:lnSpc>
              <a:spcBef>
                <a:spcPts val="1000"/>
              </a:spcBef>
              <a:spcAft>
                <a:spcPts val="0"/>
              </a:spcAft>
              <a:buClr>
                <a:srgbClr val="000000"/>
              </a:buClr>
              <a:buSzPts val="3000"/>
              <a:buNone/>
            </a:pPr>
            <a:endParaRPr/>
          </a:p>
        </p:txBody>
      </p:sp>
      <p:sp>
        <p:nvSpPr>
          <p:cNvPr id="303" name="Google Shape;303;p9"/>
          <p:cNvSpPr txBox="1"/>
          <p:nvPr/>
        </p:nvSpPr>
        <p:spPr>
          <a:xfrm>
            <a:off x="1686639" y="4827311"/>
            <a:ext cx="3161377" cy="50577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US" sz="2800" b="1" i="0" u="none" strike="noStrike" cap="none">
                <a:solidFill>
                  <a:srgbClr val="000000"/>
                </a:solidFill>
                <a:latin typeface="Calibri"/>
                <a:ea typeface="Calibri"/>
                <a:cs typeface="Calibri"/>
                <a:sym typeface="Calibri"/>
              </a:rPr>
              <a:t>Alfons Mucha</a:t>
            </a:r>
            <a:endParaRPr sz="2800" b="1" i="0" u="none" strike="noStrike" cap="none">
              <a:solidFill>
                <a:srgbClr val="000000"/>
              </a:solidFill>
              <a:latin typeface="Calibri"/>
              <a:ea typeface="Calibri"/>
              <a:cs typeface="Calibri"/>
              <a:sym typeface="Calibri"/>
            </a:endParaRPr>
          </a:p>
        </p:txBody>
      </p:sp>
      <p:pic>
        <p:nvPicPr>
          <p:cNvPr id="304" name="Google Shape;304;p9"/>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6096000" y="1404749"/>
            <a:ext cx="5239644" cy="4704418"/>
          </a:xfrm>
          <a:prstGeom prst="rect">
            <a:avLst/>
          </a:prstGeom>
          <a:solidFill>
            <a:srgbClr val="D8D8D8"/>
          </a:solidFill>
          <a:ln>
            <a:noFill/>
          </a:ln>
        </p:spPr>
      </p:pic>
      <p:grpSp>
        <p:nvGrpSpPr>
          <p:cNvPr id="305" name="Google Shape;305;p9"/>
          <p:cNvGrpSpPr/>
          <p:nvPr/>
        </p:nvGrpSpPr>
        <p:grpSpPr>
          <a:xfrm>
            <a:off x="6926285" y="727383"/>
            <a:ext cx="1487826" cy="1083162"/>
            <a:chOff x="3400450" y="986392"/>
            <a:chExt cx="1487826" cy="1083162"/>
          </a:xfrm>
        </p:grpSpPr>
        <p:sp>
          <p:nvSpPr>
            <p:cNvPr id="306" name="Google Shape;306;p9"/>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7" name="Google Shape;307;p9"/>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08" name="Google Shape;308;p9"/>
          <p:cNvGrpSpPr/>
          <p:nvPr/>
        </p:nvGrpSpPr>
        <p:grpSpPr>
          <a:xfrm rot="3730759">
            <a:off x="475533" y="5007290"/>
            <a:ext cx="949887" cy="1163493"/>
            <a:chOff x="7602444" y="4967675"/>
            <a:chExt cx="483620" cy="592374"/>
          </a:xfrm>
        </p:grpSpPr>
        <p:grpSp>
          <p:nvGrpSpPr>
            <p:cNvPr id="309" name="Google Shape;309;p9"/>
            <p:cNvGrpSpPr/>
            <p:nvPr/>
          </p:nvGrpSpPr>
          <p:grpSpPr>
            <a:xfrm>
              <a:off x="7618661" y="4967675"/>
              <a:ext cx="467403" cy="507609"/>
              <a:chOff x="2251964" y="3590497"/>
              <a:chExt cx="467403" cy="507609"/>
            </a:xfrm>
          </p:grpSpPr>
          <p:sp>
            <p:nvSpPr>
              <p:cNvPr id="310" name="Google Shape;310;p9"/>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1" name="Google Shape;311;p9"/>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2" name="Google Shape;312;p9"/>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13" name="Google Shape;313;p9"/>
            <p:cNvGrpSpPr/>
            <p:nvPr/>
          </p:nvGrpSpPr>
          <p:grpSpPr>
            <a:xfrm>
              <a:off x="7602444" y="4993761"/>
              <a:ext cx="421973" cy="566288"/>
              <a:chOff x="2235747" y="3616583"/>
              <a:chExt cx="421973" cy="566288"/>
            </a:xfrm>
          </p:grpSpPr>
          <p:sp>
            <p:nvSpPr>
              <p:cNvPr id="314" name="Google Shape;314;p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5" name="Google Shape;315;p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171">
            <a:extLst>
              <a:ext uri="{FF2B5EF4-FFF2-40B4-BE49-F238E27FC236}">
                <a16:creationId xmlns:a16="http://schemas.microsoft.com/office/drawing/2014/main" id="{16F73E4A-3502-3246-DC44-A2C68319A4CF}"/>
              </a:ext>
            </a:extLst>
          </p:cNvPr>
          <p:cNvSpPr>
            <a:spLocks noChangeArrowheads="1"/>
          </p:cNvSpPr>
          <p:nvPr/>
        </p:nvSpPr>
        <p:spPr bwMode="auto">
          <a:xfrm>
            <a:off x="534620" y="4291842"/>
            <a:ext cx="2620590" cy="1666264"/>
          </a:xfrm>
          <a:custGeom>
            <a:avLst/>
            <a:gdLst>
              <a:gd name="T0" fmla="*/ 355 w 4425"/>
              <a:gd name="T1" fmla="*/ 2797 h 4231"/>
              <a:gd name="T2" fmla="*/ 355 w 4425"/>
              <a:gd name="T3" fmla="*/ 2797 h 4231"/>
              <a:gd name="T4" fmla="*/ 579 w 4425"/>
              <a:gd name="T5" fmla="*/ 3124 h 4231"/>
              <a:gd name="T6" fmla="*/ 579 w 4425"/>
              <a:gd name="T7" fmla="*/ 3124 h 4231"/>
              <a:gd name="T8" fmla="*/ 637 w 4425"/>
              <a:gd name="T9" fmla="*/ 3184 h 4231"/>
              <a:gd name="T10" fmla="*/ 637 w 4425"/>
              <a:gd name="T11" fmla="*/ 3184 h 4231"/>
              <a:gd name="T12" fmla="*/ 698 w 4425"/>
              <a:gd name="T13" fmla="*/ 3243 h 4231"/>
              <a:gd name="T14" fmla="*/ 698 w 4425"/>
              <a:gd name="T15" fmla="*/ 3243 h 4231"/>
              <a:gd name="T16" fmla="*/ 774 w 4425"/>
              <a:gd name="T17" fmla="*/ 3310 h 4231"/>
              <a:gd name="T18" fmla="*/ 774 w 4425"/>
              <a:gd name="T19" fmla="*/ 3310 h 4231"/>
              <a:gd name="T20" fmla="*/ 1279 w 4425"/>
              <a:gd name="T21" fmla="*/ 3695 h 4231"/>
              <a:gd name="T22" fmla="*/ 1279 w 4425"/>
              <a:gd name="T23" fmla="*/ 3695 h 4231"/>
              <a:gd name="T24" fmla="*/ 1372 w 4425"/>
              <a:gd name="T25" fmla="*/ 3753 h 4231"/>
              <a:gd name="T26" fmla="*/ 1372 w 4425"/>
              <a:gd name="T27" fmla="*/ 3753 h 4231"/>
              <a:gd name="T28" fmla="*/ 2947 w 4425"/>
              <a:gd name="T29" fmla="*/ 4061 h 4231"/>
              <a:gd name="T30" fmla="*/ 2947 w 4425"/>
              <a:gd name="T31" fmla="*/ 4061 h 4231"/>
              <a:gd name="T32" fmla="*/ 3043 w 4425"/>
              <a:gd name="T33" fmla="*/ 4025 h 4231"/>
              <a:gd name="T34" fmla="*/ 3043 w 4425"/>
              <a:gd name="T35" fmla="*/ 4025 h 4231"/>
              <a:gd name="T36" fmla="*/ 4418 w 4425"/>
              <a:gd name="T37" fmla="*/ 2174 h 4231"/>
              <a:gd name="T38" fmla="*/ 4418 w 4425"/>
              <a:gd name="T39" fmla="*/ 2174 h 4231"/>
              <a:gd name="T40" fmla="*/ 4422 w 4425"/>
              <a:gd name="T41" fmla="*/ 2104 h 4231"/>
              <a:gd name="T42" fmla="*/ 4422 w 4425"/>
              <a:gd name="T43" fmla="*/ 2104 h 4231"/>
              <a:gd name="T44" fmla="*/ 4422 w 4425"/>
              <a:gd name="T45" fmla="*/ 1963 h 4231"/>
              <a:gd name="T46" fmla="*/ 4422 w 4425"/>
              <a:gd name="T47" fmla="*/ 1963 h 4231"/>
              <a:gd name="T48" fmla="*/ 3208 w 4425"/>
              <a:gd name="T49" fmla="*/ 240 h 4231"/>
              <a:gd name="T50" fmla="*/ 3208 w 4425"/>
              <a:gd name="T51" fmla="*/ 240 h 4231"/>
              <a:gd name="T52" fmla="*/ 3109 w 4425"/>
              <a:gd name="T53" fmla="*/ 198 h 4231"/>
              <a:gd name="T54" fmla="*/ 3109 w 4425"/>
              <a:gd name="T55" fmla="*/ 198 h 4231"/>
              <a:gd name="T56" fmla="*/ 1911 w 4425"/>
              <a:gd name="T57" fmla="*/ 101 h 4231"/>
              <a:gd name="T58" fmla="*/ 1911 w 4425"/>
              <a:gd name="T59" fmla="*/ 101 h 4231"/>
              <a:gd name="T60" fmla="*/ 1806 w 4425"/>
              <a:gd name="T61" fmla="*/ 131 h 4231"/>
              <a:gd name="T62" fmla="*/ 1806 w 4425"/>
              <a:gd name="T63" fmla="*/ 131 h 4231"/>
              <a:gd name="T64" fmla="*/ 683 w 4425"/>
              <a:gd name="T65" fmla="*/ 917 h 4231"/>
              <a:gd name="T66" fmla="*/ 683 w 4425"/>
              <a:gd name="T67" fmla="*/ 917 h 4231"/>
              <a:gd name="T68" fmla="*/ 343 w 4425"/>
              <a:gd name="T69" fmla="*/ 2768 h 4231"/>
              <a:gd name="T70" fmla="*/ 343 w 4425"/>
              <a:gd name="T71" fmla="*/ 2768 h 4231"/>
              <a:gd name="T72" fmla="*/ 355 w 4425"/>
              <a:gd name="T73" fmla="*/ 2797 h 4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1">
                <a:moveTo>
                  <a:pt x="355" y="2797"/>
                </a:moveTo>
                <a:lnTo>
                  <a:pt x="355" y="2797"/>
                </a:lnTo>
                <a:cubicBezTo>
                  <a:pt x="427" y="2909"/>
                  <a:pt x="503" y="3017"/>
                  <a:pt x="579" y="3124"/>
                </a:cubicBezTo>
                <a:lnTo>
                  <a:pt x="579" y="3124"/>
                </a:lnTo>
                <a:cubicBezTo>
                  <a:pt x="597" y="3145"/>
                  <a:pt x="617" y="3165"/>
                  <a:pt x="637" y="3184"/>
                </a:cubicBezTo>
                <a:lnTo>
                  <a:pt x="637" y="3184"/>
                </a:lnTo>
                <a:cubicBezTo>
                  <a:pt x="657" y="3204"/>
                  <a:pt x="677" y="3223"/>
                  <a:pt x="698" y="3243"/>
                </a:cubicBezTo>
                <a:lnTo>
                  <a:pt x="698" y="3243"/>
                </a:lnTo>
                <a:cubicBezTo>
                  <a:pt x="723" y="3266"/>
                  <a:pt x="748" y="3288"/>
                  <a:pt x="774" y="3310"/>
                </a:cubicBezTo>
                <a:lnTo>
                  <a:pt x="774" y="3310"/>
                </a:lnTo>
                <a:cubicBezTo>
                  <a:pt x="925" y="3445"/>
                  <a:pt x="1096" y="3578"/>
                  <a:pt x="1279" y="3695"/>
                </a:cubicBezTo>
                <a:lnTo>
                  <a:pt x="1279" y="3695"/>
                </a:lnTo>
                <a:cubicBezTo>
                  <a:pt x="1309" y="3715"/>
                  <a:pt x="1341" y="3734"/>
                  <a:pt x="1372" y="3753"/>
                </a:cubicBezTo>
                <a:lnTo>
                  <a:pt x="1372" y="3753"/>
                </a:lnTo>
                <a:cubicBezTo>
                  <a:pt x="1830" y="4044"/>
                  <a:pt x="2426" y="4230"/>
                  <a:pt x="2947" y="4061"/>
                </a:cubicBezTo>
                <a:lnTo>
                  <a:pt x="2947" y="4061"/>
                </a:lnTo>
                <a:cubicBezTo>
                  <a:pt x="2979" y="4050"/>
                  <a:pt x="3012" y="4039"/>
                  <a:pt x="3043" y="4025"/>
                </a:cubicBezTo>
                <a:lnTo>
                  <a:pt x="3043" y="4025"/>
                </a:lnTo>
                <a:cubicBezTo>
                  <a:pt x="3879" y="3748"/>
                  <a:pt x="4249" y="2936"/>
                  <a:pt x="4418" y="2174"/>
                </a:cubicBezTo>
                <a:lnTo>
                  <a:pt x="4418" y="2174"/>
                </a:lnTo>
                <a:cubicBezTo>
                  <a:pt x="4419" y="2151"/>
                  <a:pt x="4421" y="2128"/>
                  <a:pt x="4422" y="2104"/>
                </a:cubicBezTo>
                <a:lnTo>
                  <a:pt x="4422" y="2104"/>
                </a:lnTo>
                <a:cubicBezTo>
                  <a:pt x="4424" y="2057"/>
                  <a:pt x="4424" y="2010"/>
                  <a:pt x="4422" y="1963"/>
                </a:cubicBezTo>
                <a:lnTo>
                  <a:pt x="4422" y="1963"/>
                </a:lnTo>
                <a:cubicBezTo>
                  <a:pt x="4392" y="1205"/>
                  <a:pt x="3889" y="548"/>
                  <a:pt x="3208" y="240"/>
                </a:cubicBezTo>
                <a:lnTo>
                  <a:pt x="3208" y="240"/>
                </a:lnTo>
                <a:cubicBezTo>
                  <a:pt x="3175" y="225"/>
                  <a:pt x="3142" y="211"/>
                  <a:pt x="3109" y="198"/>
                </a:cubicBezTo>
                <a:lnTo>
                  <a:pt x="3109" y="198"/>
                </a:lnTo>
                <a:cubicBezTo>
                  <a:pt x="2715" y="17"/>
                  <a:pt x="2298" y="0"/>
                  <a:pt x="1911" y="101"/>
                </a:cubicBezTo>
                <a:lnTo>
                  <a:pt x="1911" y="101"/>
                </a:lnTo>
                <a:cubicBezTo>
                  <a:pt x="1875" y="110"/>
                  <a:pt x="1840" y="120"/>
                  <a:pt x="1806" y="131"/>
                </a:cubicBezTo>
                <a:lnTo>
                  <a:pt x="1806" y="131"/>
                </a:lnTo>
                <a:cubicBezTo>
                  <a:pt x="1347" y="270"/>
                  <a:pt x="939" y="522"/>
                  <a:pt x="683" y="917"/>
                </a:cubicBezTo>
                <a:lnTo>
                  <a:pt x="683" y="917"/>
                </a:lnTo>
                <a:cubicBezTo>
                  <a:pt x="322" y="1467"/>
                  <a:pt x="0" y="2161"/>
                  <a:pt x="343" y="2768"/>
                </a:cubicBezTo>
                <a:lnTo>
                  <a:pt x="343" y="2768"/>
                </a:lnTo>
                <a:cubicBezTo>
                  <a:pt x="347" y="2778"/>
                  <a:pt x="351" y="2787"/>
                  <a:pt x="355" y="2797"/>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5" name="Freeform 172">
            <a:extLst>
              <a:ext uri="{FF2B5EF4-FFF2-40B4-BE49-F238E27FC236}">
                <a16:creationId xmlns:a16="http://schemas.microsoft.com/office/drawing/2014/main" id="{3EE9A29A-5DD2-9C77-28AD-F025F7C3183E}"/>
              </a:ext>
            </a:extLst>
          </p:cNvPr>
          <p:cNvSpPr>
            <a:spLocks noChangeArrowheads="1"/>
          </p:cNvSpPr>
          <p:nvPr/>
        </p:nvSpPr>
        <p:spPr bwMode="auto">
          <a:xfrm>
            <a:off x="642334" y="4361088"/>
            <a:ext cx="2620590" cy="1666262"/>
          </a:xfrm>
          <a:custGeom>
            <a:avLst/>
            <a:gdLst>
              <a:gd name="T0" fmla="*/ 356 w 4425"/>
              <a:gd name="T1" fmla="*/ 1432 h 4230"/>
              <a:gd name="T2" fmla="*/ 356 w 4425"/>
              <a:gd name="T3" fmla="*/ 1432 h 4230"/>
              <a:gd name="T4" fmla="*/ 579 w 4425"/>
              <a:gd name="T5" fmla="*/ 1105 h 4230"/>
              <a:gd name="T6" fmla="*/ 579 w 4425"/>
              <a:gd name="T7" fmla="*/ 1105 h 4230"/>
              <a:gd name="T8" fmla="*/ 637 w 4425"/>
              <a:gd name="T9" fmla="*/ 1044 h 4230"/>
              <a:gd name="T10" fmla="*/ 637 w 4425"/>
              <a:gd name="T11" fmla="*/ 1044 h 4230"/>
              <a:gd name="T12" fmla="*/ 698 w 4425"/>
              <a:gd name="T13" fmla="*/ 986 h 4230"/>
              <a:gd name="T14" fmla="*/ 698 w 4425"/>
              <a:gd name="T15" fmla="*/ 986 h 4230"/>
              <a:gd name="T16" fmla="*/ 774 w 4425"/>
              <a:gd name="T17" fmla="*/ 918 h 4230"/>
              <a:gd name="T18" fmla="*/ 774 w 4425"/>
              <a:gd name="T19" fmla="*/ 918 h 4230"/>
              <a:gd name="T20" fmla="*/ 1279 w 4425"/>
              <a:gd name="T21" fmla="*/ 534 h 4230"/>
              <a:gd name="T22" fmla="*/ 1279 w 4425"/>
              <a:gd name="T23" fmla="*/ 534 h 4230"/>
              <a:gd name="T24" fmla="*/ 1372 w 4425"/>
              <a:gd name="T25" fmla="*/ 477 h 4230"/>
              <a:gd name="T26" fmla="*/ 1372 w 4425"/>
              <a:gd name="T27" fmla="*/ 477 h 4230"/>
              <a:gd name="T28" fmla="*/ 2947 w 4425"/>
              <a:gd name="T29" fmla="*/ 169 h 4230"/>
              <a:gd name="T30" fmla="*/ 2947 w 4425"/>
              <a:gd name="T31" fmla="*/ 169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6 h 4230"/>
              <a:gd name="T46" fmla="*/ 4422 w 4425"/>
              <a:gd name="T47" fmla="*/ 2266 h 4230"/>
              <a:gd name="T48" fmla="*/ 3208 w 4425"/>
              <a:gd name="T49" fmla="*/ 3990 h 4230"/>
              <a:gd name="T50" fmla="*/ 3208 w 4425"/>
              <a:gd name="T51" fmla="*/ 3990 h 4230"/>
              <a:gd name="T52" fmla="*/ 3110 w 4425"/>
              <a:gd name="T53" fmla="*/ 4032 h 4230"/>
              <a:gd name="T54" fmla="*/ 3110 w 4425"/>
              <a:gd name="T55" fmla="*/ 4032 h 4230"/>
              <a:gd name="T56" fmla="*/ 1911 w 4425"/>
              <a:gd name="T57" fmla="*/ 4129 h 4230"/>
              <a:gd name="T58" fmla="*/ 1911 w 4425"/>
              <a:gd name="T59" fmla="*/ 4129 h 4230"/>
              <a:gd name="T60" fmla="*/ 1806 w 4425"/>
              <a:gd name="T61" fmla="*/ 4099 h 4230"/>
              <a:gd name="T62" fmla="*/ 1806 w 4425"/>
              <a:gd name="T63" fmla="*/ 4099 h 4230"/>
              <a:gd name="T64" fmla="*/ 683 w 4425"/>
              <a:gd name="T65" fmla="*/ 3311 h 4230"/>
              <a:gd name="T66" fmla="*/ 683 w 4425"/>
              <a:gd name="T67" fmla="*/ 3311 h 4230"/>
              <a:gd name="T68" fmla="*/ 343 w 4425"/>
              <a:gd name="T69" fmla="*/ 1461 h 4230"/>
              <a:gd name="T70" fmla="*/ 343 w 4425"/>
              <a:gd name="T71" fmla="*/ 1461 h 4230"/>
              <a:gd name="T72" fmla="*/ 356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6" y="1432"/>
                </a:moveTo>
                <a:lnTo>
                  <a:pt x="356" y="1432"/>
                </a:lnTo>
                <a:cubicBezTo>
                  <a:pt x="427" y="1320"/>
                  <a:pt x="503" y="1211"/>
                  <a:pt x="579" y="1105"/>
                </a:cubicBezTo>
                <a:lnTo>
                  <a:pt x="579" y="1105"/>
                </a:lnTo>
                <a:cubicBezTo>
                  <a:pt x="597" y="1084"/>
                  <a:pt x="617" y="1064"/>
                  <a:pt x="637" y="1044"/>
                </a:cubicBezTo>
                <a:lnTo>
                  <a:pt x="637" y="1044"/>
                </a:lnTo>
                <a:cubicBezTo>
                  <a:pt x="657" y="1025"/>
                  <a:pt x="677" y="1005"/>
                  <a:pt x="698" y="986"/>
                </a:cubicBezTo>
                <a:lnTo>
                  <a:pt x="698" y="986"/>
                </a:lnTo>
                <a:cubicBezTo>
                  <a:pt x="723" y="963"/>
                  <a:pt x="748" y="940"/>
                  <a:pt x="774" y="918"/>
                </a:cubicBezTo>
                <a:lnTo>
                  <a:pt x="774" y="918"/>
                </a:lnTo>
                <a:cubicBezTo>
                  <a:pt x="925" y="784"/>
                  <a:pt x="1096" y="651"/>
                  <a:pt x="1279" y="534"/>
                </a:cubicBezTo>
                <a:lnTo>
                  <a:pt x="1279" y="534"/>
                </a:lnTo>
                <a:cubicBezTo>
                  <a:pt x="1309" y="515"/>
                  <a:pt x="1341" y="495"/>
                  <a:pt x="1372" y="477"/>
                </a:cubicBezTo>
                <a:lnTo>
                  <a:pt x="1372" y="477"/>
                </a:lnTo>
                <a:cubicBezTo>
                  <a:pt x="1830" y="185"/>
                  <a:pt x="2426" y="0"/>
                  <a:pt x="2947" y="169"/>
                </a:cubicBezTo>
                <a:lnTo>
                  <a:pt x="2947" y="169"/>
                </a:lnTo>
                <a:cubicBezTo>
                  <a:pt x="2979" y="179"/>
                  <a:pt x="3012" y="191"/>
                  <a:pt x="3043" y="204"/>
                </a:cubicBezTo>
                <a:lnTo>
                  <a:pt x="3043" y="204"/>
                </a:lnTo>
                <a:cubicBezTo>
                  <a:pt x="3879" y="482"/>
                  <a:pt x="4249" y="1293"/>
                  <a:pt x="4418" y="2055"/>
                </a:cubicBezTo>
                <a:lnTo>
                  <a:pt x="4418" y="2055"/>
                </a:lnTo>
                <a:cubicBezTo>
                  <a:pt x="4419" y="2078"/>
                  <a:pt x="4421" y="2101"/>
                  <a:pt x="4422" y="2124"/>
                </a:cubicBezTo>
                <a:lnTo>
                  <a:pt x="4422" y="2124"/>
                </a:lnTo>
                <a:cubicBezTo>
                  <a:pt x="4424" y="2171"/>
                  <a:pt x="4424" y="2218"/>
                  <a:pt x="4422" y="2266"/>
                </a:cubicBezTo>
                <a:lnTo>
                  <a:pt x="4422" y="2266"/>
                </a:lnTo>
                <a:cubicBezTo>
                  <a:pt x="4392" y="3023"/>
                  <a:pt x="3889" y="3681"/>
                  <a:pt x="3208" y="3990"/>
                </a:cubicBezTo>
                <a:lnTo>
                  <a:pt x="3208" y="3990"/>
                </a:lnTo>
                <a:cubicBezTo>
                  <a:pt x="3175" y="4005"/>
                  <a:pt x="3142" y="4019"/>
                  <a:pt x="3110" y="4032"/>
                </a:cubicBezTo>
                <a:lnTo>
                  <a:pt x="3110" y="4032"/>
                </a:lnTo>
                <a:cubicBezTo>
                  <a:pt x="2715" y="4213"/>
                  <a:pt x="2298" y="4229"/>
                  <a:pt x="1911" y="4129"/>
                </a:cubicBezTo>
                <a:lnTo>
                  <a:pt x="1911" y="4129"/>
                </a:lnTo>
                <a:cubicBezTo>
                  <a:pt x="1875" y="4120"/>
                  <a:pt x="1841" y="4110"/>
                  <a:pt x="1806" y="4099"/>
                </a:cubicBezTo>
                <a:lnTo>
                  <a:pt x="1806" y="4099"/>
                </a:lnTo>
                <a:cubicBezTo>
                  <a:pt x="1347" y="3960"/>
                  <a:pt x="939" y="3707"/>
                  <a:pt x="683" y="3311"/>
                </a:cubicBezTo>
                <a:lnTo>
                  <a:pt x="683" y="3311"/>
                </a:lnTo>
                <a:cubicBezTo>
                  <a:pt x="322" y="2762"/>
                  <a:pt x="0" y="2068"/>
                  <a:pt x="343" y="1461"/>
                </a:cubicBezTo>
                <a:lnTo>
                  <a:pt x="343" y="1461"/>
                </a:lnTo>
                <a:cubicBezTo>
                  <a:pt x="347" y="1451"/>
                  <a:pt x="351" y="1441"/>
                  <a:pt x="356" y="1432"/>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6" name="Freeform 174">
            <a:extLst>
              <a:ext uri="{FF2B5EF4-FFF2-40B4-BE49-F238E27FC236}">
                <a16:creationId xmlns:a16="http://schemas.microsoft.com/office/drawing/2014/main" id="{D31C321F-0445-C1F4-5198-67F21C668C28}"/>
              </a:ext>
            </a:extLst>
          </p:cNvPr>
          <p:cNvSpPr>
            <a:spLocks noChangeArrowheads="1"/>
          </p:cNvSpPr>
          <p:nvPr/>
        </p:nvSpPr>
        <p:spPr bwMode="auto">
          <a:xfrm>
            <a:off x="1814725" y="2722735"/>
            <a:ext cx="2620592" cy="1666264"/>
          </a:xfrm>
          <a:custGeom>
            <a:avLst/>
            <a:gdLst>
              <a:gd name="T0" fmla="*/ 355 w 4425"/>
              <a:gd name="T1" fmla="*/ 2797 h 4230"/>
              <a:gd name="T2" fmla="*/ 355 w 4425"/>
              <a:gd name="T3" fmla="*/ 2797 h 4230"/>
              <a:gd name="T4" fmla="*/ 579 w 4425"/>
              <a:gd name="T5" fmla="*/ 3123 h 4230"/>
              <a:gd name="T6" fmla="*/ 579 w 4425"/>
              <a:gd name="T7" fmla="*/ 3123 h 4230"/>
              <a:gd name="T8" fmla="*/ 637 w 4425"/>
              <a:gd name="T9" fmla="*/ 3184 h 4230"/>
              <a:gd name="T10" fmla="*/ 637 w 4425"/>
              <a:gd name="T11" fmla="*/ 3184 h 4230"/>
              <a:gd name="T12" fmla="*/ 698 w 4425"/>
              <a:gd name="T13" fmla="*/ 3243 h 4230"/>
              <a:gd name="T14" fmla="*/ 698 w 4425"/>
              <a:gd name="T15" fmla="*/ 3243 h 4230"/>
              <a:gd name="T16" fmla="*/ 774 w 4425"/>
              <a:gd name="T17" fmla="*/ 3310 h 4230"/>
              <a:gd name="T18" fmla="*/ 774 w 4425"/>
              <a:gd name="T19" fmla="*/ 3310 h 4230"/>
              <a:gd name="T20" fmla="*/ 1279 w 4425"/>
              <a:gd name="T21" fmla="*/ 3695 h 4230"/>
              <a:gd name="T22" fmla="*/ 1279 w 4425"/>
              <a:gd name="T23" fmla="*/ 3695 h 4230"/>
              <a:gd name="T24" fmla="*/ 1372 w 4425"/>
              <a:gd name="T25" fmla="*/ 3752 h 4230"/>
              <a:gd name="T26" fmla="*/ 1372 w 4425"/>
              <a:gd name="T27" fmla="*/ 3752 h 4230"/>
              <a:gd name="T28" fmla="*/ 2947 w 4425"/>
              <a:gd name="T29" fmla="*/ 4061 h 4230"/>
              <a:gd name="T30" fmla="*/ 2947 w 4425"/>
              <a:gd name="T31" fmla="*/ 4061 h 4230"/>
              <a:gd name="T32" fmla="*/ 3043 w 4425"/>
              <a:gd name="T33" fmla="*/ 4025 h 4230"/>
              <a:gd name="T34" fmla="*/ 3043 w 4425"/>
              <a:gd name="T35" fmla="*/ 4025 h 4230"/>
              <a:gd name="T36" fmla="*/ 4418 w 4425"/>
              <a:gd name="T37" fmla="*/ 2174 h 4230"/>
              <a:gd name="T38" fmla="*/ 4418 w 4425"/>
              <a:gd name="T39" fmla="*/ 2174 h 4230"/>
              <a:gd name="T40" fmla="*/ 4422 w 4425"/>
              <a:gd name="T41" fmla="*/ 2104 h 4230"/>
              <a:gd name="T42" fmla="*/ 4422 w 4425"/>
              <a:gd name="T43" fmla="*/ 2104 h 4230"/>
              <a:gd name="T44" fmla="*/ 4422 w 4425"/>
              <a:gd name="T45" fmla="*/ 1963 h 4230"/>
              <a:gd name="T46" fmla="*/ 4422 w 4425"/>
              <a:gd name="T47" fmla="*/ 1963 h 4230"/>
              <a:gd name="T48" fmla="*/ 3208 w 4425"/>
              <a:gd name="T49" fmla="*/ 240 h 4230"/>
              <a:gd name="T50" fmla="*/ 3208 w 4425"/>
              <a:gd name="T51" fmla="*/ 240 h 4230"/>
              <a:gd name="T52" fmla="*/ 3109 w 4425"/>
              <a:gd name="T53" fmla="*/ 197 h 4230"/>
              <a:gd name="T54" fmla="*/ 3109 w 4425"/>
              <a:gd name="T55" fmla="*/ 197 h 4230"/>
              <a:gd name="T56" fmla="*/ 1911 w 4425"/>
              <a:gd name="T57" fmla="*/ 101 h 4230"/>
              <a:gd name="T58" fmla="*/ 1911 w 4425"/>
              <a:gd name="T59" fmla="*/ 101 h 4230"/>
              <a:gd name="T60" fmla="*/ 1806 w 4425"/>
              <a:gd name="T61" fmla="*/ 131 h 4230"/>
              <a:gd name="T62" fmla="*/ 1806 w 4425"/>
              <a:gd name="T63" fmla="*/ 131 h 4230"/>
              <a:gd name="T64" fmla="*/ 683 w 4425"/>
              <a:gd name="T65" fmla="*/ 919 h 4230"/>
              <a:gd name="T66" fmla="*/ 683 w 4425"/>
              <a:gd name="T67" fmla="*/ 919 h 4230"/>
              <a:gd name="T68" fmla="*/ 343 w 4425"/>
              <a:gd name="T69" fmla="*/ 2767 h 4230"/>
              <a:gd name="T70" fmla="*/ 343 w 4425"/>
              <a:gd name="T71" fmla="*/ 2767 h 4230"/>
              <a:gd name="T72" fmla="*/ 355 w 4425"/>
              <a:gd name="T73" fmla="*/ 2797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2797"/>
                </a:moveTo>
                <a:lnTo>
                  <a:pt x="355" y="2797"/>
                </a:lnTo>
                <a:cubicBezTo>
                  <a:pt x="427" y="2909"/>
                  <a:pt x="503" y="3017"/>
                  <a:pt x="579" y="3123"/>
                </a:cubicBezTo>
                <a:lnTo>
                  <a:pt x="579" y="3123"/>
                </a:lnTo>
                <a:cubicBezTo>
                  <a:pt x="597" y="3144"/>
                  <a:pt x="617" y="3164"/>
                  <a:pt x="637" y="3184"/>
                </a:cubicBezTo>
                <a:lnTo>
                  <a:pt x="637" y="3184"/>
                </a:lnTo>
                <a:cubicBezTo>
                  <a:pt x="657" y="3204"/>
                  <a:pt x="677" y="3224"/>
                  <a:pt x="698" y="3243"/>
                </a:cubicBezTo>
                <a:lnTo>
                  <a:pt x="698" y="3243"/>
                </a:lnTo>
                <a:cubicBezTo>
                  <a:pt x="723" y="3266"/>
                  <a:pt x="748" y="3288"/>
                  <a:pt x="774" y="3310"/>
                </a:cubicBezTo>
                <a:lnTo>
                  <a:pt x="774" y="3310"/>
                </a:lnTo>
                <a:cubicBezTo>
                  <a:pt x="925" y="3444"/>
                  <a:pt x="1096" y="3578"/>
                  <a:pt x="1279" y="3695"/>
                </a:cubicBezTo>
                <a:lnTo>
                  <a:pt x="1279" y="3695"/>
                </a:lnTo>
                <a:cubicBezTo>
                  <a:pt x="1309" y="3715"/>
                  <a:pt x="1341" y="3734"/>
                  <a:pt x="1372" y="3752"/>
                </a:cubicBezTo>
                <a:lnTo>
                  <a:pt x="1372" y="3752"/>
                </a:lnTo>
                <a:cubicBezTo>
                  <a:pt x="1830" y="4044"/>
                  <a:pt x="2426" y="4229"/>
                  <a:pt x="2947" y="4061"/>
                </a:cubicBezTo>
                <a:lnTo>
                  <a:pt x="2947" y="4061"/>
                </a:lnTo>
                <a:cubicBezTo>
                  <a:pt x="2979" y="4050"/>
                  <a:pt x="3012" y="4038"/>
                  <a:pt x="3043" y="4025"/>
                </a:cubicBezTo>
                <a:lnTo>
                  <a:pt x="3043" y="4025"/>
                </a:lnTo>
                <a:cubicBezTo>
                  <a:pt x="3879" y="3747"/>
                  <a:pt x="4249" y="2936"/>
                  <a:pt x="4418" y="2174"/>
                </a:cubicBezTo>
                <a:lnTo>
                  <a:pt x="4418" y="2174"/>
                </a:lnTo>
                <a:cubicBezTo>
                  <a:pt x="4419" y="2150"/>
                  <a:pt x="4420" y="2127"/>
                  <a:pt x="4422" y="2104"/>
                </a:cubicBezTo>
                <a:lnTo>
                  <a:pt x="4422" y="2104"/>
                </a:lnTo>
                <a:cubicBezTo>
                  <a:pt x="4424" y="2057"/>
                  <a:pt x="4424"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8" y="0"/>
                  <a:pt x="1911" y="101"/>
                </a:cubicBezTo>
                <a:lnTo>
                  <a:pt x="1911" y="101"/>
                </a:lnTo>
                <a:cubicBezTo>
                  <a:pt x="1875" y="110"/>
                  <a:pt x="1840" y="120"/>
                  <a:pt x="1806" y="131"/>
                </a:cubicBezTo>
                <a:lnTo>
                  <a:pt x="1806" y="131"/>
                </a:lnTo>
                <a:cubicBezTo>
                  <a:pt x="1347" y="270"/>
                  <a:pt x="939" y="522"/>
                  <a:pt x="683" y="919"/>
                </a:cubicBezTo>
                <a:lnTo>
                  <a:pt x="683" y="919"/>
                </a:lnTo>
                <a:cubicBezTo>
                  <a:pt x="322" y="1468"/>
                  <a:pt x="0" y="2161"/>
                  <a:pt x="343" y="2767"/>
                </a:cubicBezTo>
                <a:lnTo>
                  <a:pt x="343" y="2767"/>
                </a:lnTo>
                <a:cubicBezTo>
                  <a:pt x="347" y="2777"/>
                  <a:pt x="351" y="2787"/>
                  <a:pt x="355" y="2797"/>
                </a:cubicBezTo>
              </a:path>
            </a:pathLst>
          </a:custGeom>
          <a:solidFill>
            <a:srgbClr val="9FDADF"/>
          </a:solidFill>
          <a:ln w="7200" cap="flat">
            <a:solidFill>
              <a:srgbClr val="75A949"/>
            </a:solidFill>
            <a:round/>
            <a:headEnd/>
            <a:tailEnd/>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7" name="Freeform 175">
            <a:extLst>
              <a:ext uri="{FF2B5EF4-FFF2-40B4-BE49-F238E27FC236}">
                <a16:creationId xmlns:a16="http://schemas.microsoft.com/office/drawing/2014/main" id="{D2797CEC-5536-DA64-D3F3-97EC65F6C671}"/>
              </a:ext>
            </a:extLst>
          </p:cNvPr>
          <p:cNvSpPr>
            <a:spLocks noChangeArrowheads="1"/>
          </p:cNvSpPr>
          <p:nvPr/>
        </p:nvSpPr>
        <p:spPr bwMode="auto">
          <a:xfrm>
            <a:off x="1922439" y="2791980"/>
            <a:ext cx="2620592" cy="1666262"/>
          </a:xfrm>
          <a:custGeom>
            <a:avLst/>
            <a:gdLst>
              <a:gd name="T0" fmla="*/ 355 w 4425"/>
              <a:gd name="T1" fmla="*/ 1432 h 4230"/>
              <a:gd name="T2" fmla="*/ 355 w 4425"/>
              <a:gd name="T3" fmla="*/ 1432 h 4230"/>
              <a:gd name="T4" fmla="*/ 579 w 4425"/>
              <a:gd name="T5" fmla="*/ 1106 h 4230"/>
              <a:gd name="T6" fmla="*/ 579 w 4425"/>
              <a:gd name="T7" fmla="*/ 1106 h 4230"/>
              <a:gd name="T8" fmla="*/ 637 w 4425"/>
              <a:gd name="T9" fmla="*/ 1045 h 4230"/>
              <a:gd name="T10" fmla="*/ 637 w 4425"/>
              <a:gd name="T11" fmla="*/ 1045 h 4230"/>
              <a:gd name="T12" fmla="*/ 698 w 4425"/>
              <a:gd name="T13" fmla="*/ 986 h 4230"/>
              <a:gd name="T14" fmla="*/ 698 w 4425"/>
              <a:gd name="T15" fmla="*/ 986 h 4230"/>
              <a:gd name="T16" fmla="*/ 774 w 4425"/>
              <a:gd name="T17" fmla="*/ 919 h 4230"/>
              <a:gd name="T18" fmla="*/ 774 w 4425"/>
              <a:gd name="T19" fmla="*/ 919 h 4230"/>
              <a:gd name="T20" fmla="*/ 1279 w 4425"/>
              <a:gd name="T21" fmla="*/ 534 h 4230"/>
              <a:gd name="T22" fmla="*/ 1279 w 4425"/>
              <a:gd name="T23" fmla="*/ 534 h 4230"/>
              <a:gd name="T24" fmla="*/ 1372 w 4425"/>
              <a:gd name="T25" fmla="*/ 477 h 4230"/>
              <a:gd name="T26" fmla="*/ 1372 w 4425"/>
              <a:gd name="T27" fmla="*/ 477 h 4230"/>
              <a:gd name="T28" fmla="*/ 2947 w 4425"/>
              <a:gd name="T29" fmla="*/ 168 h 4230"/>
              <a:gd name="T30" fmla="*/ 2947 w 4425"/>
              <a:gd name="T31" fmla="*/ 168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5 h 4230"/>
              <a:gd name="T46" fmla="*/ 4422 w 4425"/>
              <a:gd name="T47" fmla="*/ 2265 h 4230"/>
              <a:gd name="T48" fmla="*/ 3208 w 4425"/>
              <a:gd name="T49" fmla="*/ 3990 h 4230"/>
              <a:gd name="T50" fmla="*/ 3208 w 4425"/>
              <a:gd name="T51" fmla="*/ 3990 h 4230"/>
              <a:gd name="T52" fmla="*/ 3109 w 4425"/>
              <a:gd name="T53" fmla="*/ 4032 h 4230"/>
              <a:gd name="T54" fmla="*/ 3109 w 4425"/>
              <a:gd name="T55" fmla="*/ 4032 h 4230"/>
              <a:gd name="T56" fmla="*/ 1911 w 4425"/>
              <a:gd name="T57" fmla="*/ 4129 h 4230"/>
              <a:gd name="T58" fmla="*/ 1911 w 4425"/>
              <a:gd name="T59" fmla="*/ 4129 h 4230"/>
              <a:gd name="T60" fmla="*/ 1806 w 4425"/>
              <a:gd name="T61" fmla="*/ 4098 h 4230"/>
              <a:gd name="T62" fmla="*/ 1806 w 4425"/>
              <a:gd name="T63" fmla="*/ 4098 h 4230"/>
              <a:gd name="T64" fmla="*/ 683 w 4425"/>
              <a:gd name="T65" fmla="*/ 3311 h 4230"/>
              <a:gd name="T66" fmla="*/ 683 w 4425"/>
              <a:gd name="T67" fmla="*/ 3311 h 4230"/>
              <a:gd name="T68" fmla="*/ 343 w 4425"/>
              <a:gd name="T69" fmla="*/ 1462 h 4230"/>
              <a:gd name="T70" fmla="*/ 343 w 4425"/>
              <a:gd name="T71" fmla="*/ 1462 h 4230"/>
              <a:gd name="T72" fmla="*/ 355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8" y="941"/>
                  <a:pt x="774" y="919"/>
                </a:cubicBezTo>
                <a:lnTo>
                  <a:pt x="774" y="919"/>
                </a:lnTo>
                <a:cubicBezTo>
                  <a:pt x="925" y="785"/>
                  <a:pt x="1096" y="651"/>
                  <a:pt x="1279" y="534"/>
                </a:cubicBezTo>
                <a:lnTo>
                  <a:pt x="1279" y="534"/>
                </a:lnTo>
                <a:cubicBezTo>
                  <a:pt x="1309" y="514"/>
                  <a:pt x="1341" y="496"/>
                  <a:pt x="1372" y="477"/>
                </a:cubicBezTo>
                <a:lnTo>
                  <a:pt x="1372" y="477"/>
                </a:lnTo>
                <a:cubicBezTo>
                  <a:pt x="1830" y="185"/>
                  <a:pt x="2426" y="0"/>
                  <a:pt x="2947" y="168"/>
                </a:cubicBezTo>
                <a:lnTo>
                  <a:pt x="2947" y="168"/>
                </a:lnTo>
                <a:cubicBezTo>
                  <a:pt x="2979" y="179"/>
                  <a:pt x="3012" y="191"/>
                  <a:pt x="3043" y="204"/>
                </a:cubicBezTo>
                <a:lnTo>
                  <a:pt x="3043" y="204"/>
                </a:lnTo>
                <a:cubicBezTo>
                  <a:pt x="3879" y="482"/>
                  <a:pt x="4249" y="1293"/>
                  <a:pt x="4418" y="2055"/>
                </a:cubicBezTo>
                <a:lnTo>
                  <a:pt x="4418" y="2055"/>
                </a:lnTo>
                <a:cubicBezTo>
                  <a:pt x="4419" y="2078"/>
                  <a:pt x="4420" y="2101"/>
                  <a:pt x="4422" y="2124"/>
                </a:cubicBezTo>
                <a:lnTo>
                  <a:pt x="4422" y="2124"/>
                </a:lnTo>
                <a:cubicBezTo>
                  <a:pt x="4424" y="2171"/>
                  <a:pt x="4424"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5" y="4212"/>
                  <a:pt x="2299" y="4229"/>
                  <a:pt x="1911" y="4129"/>
                </a:cubicBezTo>
                <a:lnTo>
                  <a:pt x="1911" y="4129"/>
                </a:lnTo>
                <a:cubicBezTo>
                  <a:pt x="1875" y="4120"/>
                  <a:pt x="1840" y="4109"/>
                  <a:pt x="1806" y="4098"/>
                </a:cubicBezTo>
                <a:lnTo>
                  <a:pt x="1806" y="4098"/>
                </a:lnTo>
                <a:cubicBezTo>
                  <a:pt x="1347" y="3960"/>
                  <a:pt x="939" y="3708"/>
                  <a:pt x="683" y="3311"/>
                </a:cubicBezTo>
                <a:lnTo>
                  <a:pt x="683" y="3311"/>
                </a:lnTo>
                <a:cubicBezTo>
                  <a:pt x="322" y="2761"/>
                  <a:pt x="0" y="2068"/>
                  <a:pt x="343" y="1462"/>
                </a:cubicBezTo>
                <a:lnTo>
                  <a:pt x="343" y="1462"/>
                </a:lnTo>
                <a:cubicBezTo>
                  <a:pt x="347" y="1452"/>
                  <a:pt x="351" y="1442"/>
                  <a:pt x="355" y="1432"/>
                </a:cubicBezTo>
              </a:path>
            </a:pathLst>
          </a:custGeom>
          <a:solidFill>
            <a:srgbClr val="9FDADF"/>
          </a:solidFill>
          <a:ln w="7200" cap="flat">
            <a:solidFill>
              <a:srgbClr val="75A949"/>
            </a:solidFill>
            <a:round/>
            <a:headEnd/>
            <a:tailEnd/>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8" name="Freeform 177">
            <a:extLst>
              <a:ext uri="{FF2B5EF4-FFF2-40B4-BE49-F238E27FC236}">
                <a16:creationId xmlns:a16="http://schemas.microsoft.com/office/drawing/2014/main" id="{3C74B15B-BF11-F6E8-4050-5957518054A1}"/>
              </a:ext>
            </a:extLst>
          </p:cNvPr>
          <p:cNvSpPr>
            <a:spLocks noChangeArrowheads="1"/>
          </p:cNvSpPr>
          <p:nvPr/>
        </p:nvSpPr>
        <p:spPr bwMode="auto">
          <a:xfrm>
            <a:off x="3377050" y="4328678"/>
            <a:ext cx="2620590" cy="1666264"/>
          </a:xfrm>
          <a:custGeom>
            <a:avLst/>
            <a:gdLst>
              <a:gd name="T0" fmla="*/ 354 w 4424"/>
              <a:gd name="T1" fmla="*/ 2797 h 4231"/>
              <a:gd name="T2" fmla="*/ 354 w 4424"/>
              <a:gd name="T3" fmla="*/ 2797 h 4231"/>
              <a:gd name="T4" fmla="*/ 577 w 4424"/>
              <a:gd name="T5" fmla="*/ 3124 h 4231"/>
              <a:gd name="T6" fmla="*/ 577 w 4424"/>
              <a:gd name="T7" fmla="*/ 3124 h 4231"/>
              <a:gd name="T8" fmla="*/ 636 w 4424"/>
              <a:gd name="T9" fmla="*/ 3184 h 4231"/>
              <a:gd name="T10" fmla="*/ 636 w 4424"/>
              <a:gd name="T11" fmla="*/ 3184 h 4231"/>
              <a:gd name="T12" fmla="*/ 697 w 4424"/>
              <a:gd name="T13" fmla="*/ 3243 h 4231"/>
              <a:gd name="T14" fmla="*/ 697 w 4424"/>
              <a:gd name="T15" fmla="*/ 3243 h 4231"/>
              <a:gd name="T16" fmla="*/ 773 w 4424"/>
              <a:gd name="T17" fmla="*/ 3310 h 4231"/>
              <a:gd name="T18" fmla="*/ 773 w 4424"/>
              <a:gd name="T19" fmla="*/ 3310 h 4231"/>
              <a:gd name="T20" fmla="*/ 1278 w 4424"/>
              <a:gd name="T21" fmla="*/ 3695 h 4231"/>
              <a:gd name="T22" fmla="*/ 1278 w 4424"/>
              <a:gd name="T23" fmla="*/ 3695 h 4231"/>
              <a:gd name="T24" fmla="*/ 1371 w 4424"/>
              <a:gd name="T25" fmla="*/ 3753 h 4231"/>
              <a:gd name="T26" fmla="*/ 1371 w 4424"/>
              <a:gd name="T27" fmla="*/ 3753 h 4231"/>
              <a:gd name="T28" fmla="*/ 2946 w 4424"/>
              <a:gd name="T29" fmla="*/ 4061 h 4231"/>
              <a:gd name="T30" fmla="*/ 2946 w 4424"/>
              <a:gd name="T31" fmla="*/ 4061 h 4231"/>
              <a:gd name="T32" fmla="*/ 3042 w 4424"/>
              <a:gd name="T33" fmla="*/ 4025 h 4231"/>
              <a:gd name="T34" fmla="*/ 3042 w 4424"/>
              <a:gd name="T35" fmla="*/ 4025 h 4231"/>
              <a:gd name="T36" fmla="*/ 4416 w 4424"/>
              <a:gd name="T37" fmla="*/ 2174 h 4231"/>
              <a:gd name="T38" fmla="*/ 4416 w 4424"/>
              <a:gd name="T39" fmla="*/ 2174 h 4231"/>
              <a:gd name="T40" fmla="*/ 4421 w 4424"/>
              <a:gd name="T41" fmla="*/ 2104 h 4231"/>
              <a:gd name="T42" fmla="*/ 4421 w 4424"/>
              <a:gd name="T43" fmla="*/ 2104 h 4231"/>
              <a:gd name="T44" fmla="*/ 4421 w 4424"/>
              <a:gd name="T45" fmla="*/ 1963 h 4231"/>
              <a:gd name="T46" fmla="*/ 4421 w 4424"/>
              <a:gd name="T47" fmla="*/ 1963 h 4231"/>
              <a:gd name="T48" fmla="*/ 3207 w 4424"/>
              <a:gd name="T49" fmla="*/ 240 h 4231"/>
              <a:gd name="T50" fmla="*/ 3207 w 4424"/>
              <a:gd name="T51" fmla="*/ 240 h 4231"/>
              <a:gd name="T52" fmla="*/ 3108 w 4424"/>
              <a:gd name="T53" fmla="*/ 198 h 4231"/>
              <a:gd name="T54" fmla="*/ 3108 w 4424"/>
              <a:gd name="T55" fmla="*/ 198 h 4231"/>
              <a:gd name="T56" fmla="*/ 1909 w 4424"/>
              <a:gd name="T57" fmla="*/ 101 h 4231"/>
              <a:gd name="T58" fmla="*/ 1909 w 4424"/>
              <a:gd name="T59" fmla="*/ 101 h 4231"/>
              <a:gd name="T60" fmla="*/ 1804 w 4424"/>
              <a:gd name="T61" fmla="*/ 131 h 4231"/>
              <a:gd name="T62" fmla="*/ 1804 w 4424"/>
              <a:gd name="T63" fmla="*/ 131 h 4231"/>
              <a:gd name="T64" fmla="*/ 682 w 4424"/>
              <a:gd name="T65" fmla="*/ 917 h 4231"/>
              <a:gd name="T66" fmla="*/ 682 w 4424"/>
              <a:gd name="T67" fmla="*/ 917 h 4231"/>
              <a:gd name="T68" fmla="*/ 341 w 4424"/>
              <a:gd name="T69" fmla="*/ 2768 h 4231"/>
              <a:gd name="T70" fmla="*/ 341 w 4424"/>
              <a:gd name="T71" fmla="*/ 2768 h 4231"/>
              <a:gd name="T72" fmla="*/ 354 w 4424"/>
              <a:gd name="T73" fmla="*/ 2797 h 4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1">
                <a:moveTo>
                  <a:pt x="354" y="2797"/>
                </a:moveTo>
                <a:lnTo>
                  <a:pt x="354" y="2797"/>
                </a:lnTo>
                <a:cubicBezTo>
                  <a:pt x="426" y="2909"/>
                  <a:pt x="502" y="3017"/>
                  <a:pt x="577" y="3124"/>
                </a:cubicBezTo>
                <a:lnTo>
                  <a:pt x="577" y="3124"/>
                </a:lnTo>
                <a:cubicBezTo>
                  <a:pt x="596" y="3145"/>
                  <a:pt x="616" y="3165"/>
                  <a:pt x="636" y="3184"/>
                </a:cubicBezTo>
                <a:lnTo>
                  <a:pt x="636" y="3184"/>
                </a:lnTo>
                <a:cubicBezTo>
                  <a:pt x="656" y="3204"/>
                  <a:pt x="676" y="3223"/>
                  <a:pt x="697" y="3243"/>
                </a:cubicBezTo>
                <a:lnTo>
                  <a:pt x="697" y="3243"/>
                </a:lnTo>
                <a:cubicBezTo>
                  <a:pt x="722" y="3266"/>
                  <a:pt x="748" y="3288"/>
                  <a:pt x="773" y="3310"/>
                </a:cubicBezTo>
                <a:lnTo>
                  <a:pt x="773" y="3310"/>
                </a:lnTo>
                <a:cubicBezTo>
                  <a:pt x="924" y="3445"/>
                  <a:pt x="1095" y="3578"/>
                  <a:pt x="1278" y="3695"/>
                </a:cubicBezTo>
                <a:lnTo>
                  <a:pt x="1278" y="3695"/>
                </a:lnTo>
                <a:cubicBezTo>
                  <a:pt x="1308" y="3715"/>
                  <a:pt x="1340" y="3734"/>
                  <a:pt x="1371" y="3753"/>
                </a:cubicBezTo>
                <a:lnTo>
                  <a:pt x="1371" y="3753"/>
                </a:lnTo>
                <a:cubicBezTo>
                  <a:pt x="1829" y="4044"/>
                  <a:pt x="2425" y="4230"/>
                  <a:pt x="2946" y="4061"/>
                </a:cubicBezTo>
                <a:lnTo>
                  <a:pt x="2946" y="4061"/>
                </a:lnTo>
                <a:cubicBezTo>
                  <a:pt x="2978" y="4050"/>
                  <a:pt x="3010" y="4039"/>
                  <a:pt x="3042" y="4025"/>
                </a:cubicBezTo>
                <a:lnTo>
                  <a:pt x="3042" y="4025"/>
                </a:lnTo>
                <a:cubicBezTo>
                  <a:pt x="3879" y="3748"/>
                  <a:pt x="4248" y="2936"/>
                  <a:pt x="4416" y="2174"/>
                </a:cubicBezTo>
                <a:lnTo>
                  <a:pt x="4416" y="2174"/>
                </a:lnTo>
                <a:cubicBezTo>
                  <a:pt x="4418" y="2151"/>
                  <a:pt x="4419" y="2128"/>
                  <a:pt x="4421" y="2104"/>
                </a:cubicBezTo>
                <a:lnTo>
                  <a:pt x="4421" y="2104"/>
                </a:lnTo>
                <a:cubicBezTo>
                  <a:pt x="4423" y="2057"/>
                  <a:pt x="4423" y="2010"/>
                  <a:pt x="4421" y="1963"/>
                </a:cubicBezTo>
                <a:lnTo>
                  <a:pt x="4421" y="1963"/>
                </a:lnTo>
                <a:cubicBezTo>
                  <a:pt x="4391" y="1205"/>
                  <a:pt x="3888" y="548"/>
                  <a:pt x="3207" y="240"/>
                </a:cubicBezTo>
                <a:lnTo>
                  <a:pt x="3207" y="240"/>
                </a:lnTo>
                <a:cubicBezTo>
                  <a:pt x="3174" y="225"/>
                  <a:pt x="3142" y="211"/>
                  <a:pt x="3108" y="198"/>
                </a:cubicBezTo>
                <a:lnTo>
                  <a:pt x="3108" y="198"/>
                </a:lnTo>
                <a:cubicBezTo>
                  <a:pt x="2714" y="17"/>
                  <a:pt x="2297" y="0"/>
                  <a:pt x="1909" y="101"/>
                </a:cubicBezTo>
                <a:lnTo>
                  <a:pt x="1909" y="101"/>
                </a:lnTo>
                <a:cubicBezTo>
                  <a:pt x="1874" y="110"/>
                  <a:pt x="1839" y="120"/>
                  <a:pt x="1804" y="131"/>
                </a:cubicBezTo>
                <a:lnTo>
                  <a:pt x="1804" y="131"/>
                </a:lnTo>
                <a:cubicBezTo>
                  <a:pt x="1346" y="270"/>
                  <a:pt x="938" y="522"/>
                  <a:pt x="682" y="917"/>
                </a:cubicBezTo>
                <a:lnTo>
                  <a:pt x="682" y="917"/>
                </a:lnTo>
                <a:cubicBezTo>
                  <a:pt x="321" y="1467"/>
                  <a:pt x="0" y="2161"/>
                  <a:pt x="341" y="2768"/>
                </a:cubicBezTo>
                <a:lnTo>
                  <a:pt x="341" y="2768"/>
                </a:lnTo>
                <a:cubicBezTo>
                  <a:pt x="346" y="2778"/>
                  <a:pt x="350" y="2787"/>
                  <a:pt x="354" y="2797"/>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9" name="Freeform 178">
            <a:extLst>
              <a:ext uri="{FF2B5EF4-FFF2-40B4-BE49-F238E27FC236}">
                <a16:creationId xmlns:a16="http://schemas.microsoft.com/office/drawing/2014/main" id="{AD5EBA14-784A-DEFD-F757-1DBC12130BAA}"/>
              </a:ext>
            </a:extLst>
          </p:cNvPr>
          <p:cNvSpPr>
            <a:spLocks noChangeArrowheads="1"/>
          </p:cNvSpPr>
          <p:nvPr/>
        </p:nvSpPr>
        <p:spPr bwMode="auto">
          <a:xfrm>
            <a:off x="3482198" y="4397924"/>
            <a:ext cx="2620592" cy="1666262"/>
          </a:xfrm>
          <a:custGeom>
            <a:avLst/>
            <a:gdLst>
              <a:gd name="T0" fmla="*/ 355 w 4425"/>
              <a:gd name="T1" fmla="*/ 1432 h 4230"/>
              <a:gd name="T2" fmla="*/ 355 w 4425"/>
              <a:gd name="T3" fmla="*/ 1432 h 4230"/>
              <a:gd name="T4" fmla="*/ 579 w 4425"/>
              <a:gd name="T5" fmla="*/ 1105 h 4230"/>
              <a:gd name="T6" fmla="*/ 579 w 4425"/>
              <a:gd name="T7" fmla="*/ 1105 h 4230"/>
              <a:gd name="T8" fmla="*/ 637 w 4425"/>
              <a:gd name="T9" fmla="*/ 1044 h 4230"/>
              <a:gd name="T10" fmla="*/ 637 w 4425"/>
              <a:gd name="T11" fmla="*/ 1044 h 4230"/>
              <a:gd name="T12" fmla="*/ 698 w 4425"/>
              <a:gd name="T13" fmla="*/ 986 h 4230"/>
              <a:gd name="T14" fmla="*/ 698 w 4425"/>
              <a:gd name="T15" fmla="*/ 986 h 4230"/>
              <a:gd name="T16" fmla="*/ 774 w 4425"/>
              <a:gd name="T17" fmla="*/ 918 h 4230"/>
              <a:gd name="T18" fmla="*/ 774 w 4425"/>
              <a:gd name="T19" fmla="*/ 918 h 4230"/>
              <a:gd name="T20" fmla="*/ 1279 w 4425"/>
              <a:gd name="T21" fmla="*/ 534 h 4230"/>
              <a:gd name="T22" fmla="*/ 1279 w 4425"/>
              <a:gd name="T23" fmla="*/ 534 h 4230"/>
              <a:gd name="T24" fmla="*/ 1373 w 4425"/>
              <a:gd name="T25" fmla="*/ 477 h 4230"/>
              <a:gd name="T26" fmla="*/ 1373 w 4425"/>
              <a:gd name="T27" fmla="*/ 477 h 4230"/>
              <a:gd name="T28" fmla="*/ 2947 w 4425"/>
              <a:gd name="T29" fmla="*/ 169 h 4230"/>
              <a:gd name="T30" fmla="*/ 2947 w 4425"/>
              <a:gd name="T31" fmla="*/ 169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6 h 4230"/>
              <a:gd name="T46" fmla="*/ 4422 w 4425"/>
              <a:gd name="T47" fmla="*/ 2266 h 4230"/>
              <a:gd name="T48" fmla="*/ 3208 w 4425"/>
              <a:gd name="T49" fmla="*/ 3990 h 4230"/>
              <a:gd name="T50" fmla="*/ 3208 w 4425"/>
              <a:gd name="T51" fmla="*/ 3990 h 4230"/>
              <a:gd name="T52" fmla="*/ 3109 w 4425"/>
              <a:gd name="T53" fmla="*/ 4032 h 4230"/>
              <a:gd name="T54" fmla="*/ 3109 w 4425"/>
              <a:gd name="T55" fmla="*/ 4032 h 4230"/>
              <a:gd name="T56" fmla="*/ 1911 w 4425"/>
              <a:gd name="T57" fmla="*/ 4129 h 4230"/>
              <a:gd name="T58" fmla="*/ 1911 w 4425"/>
              <a:gd name="T59" fmla="*/ 4129 h 4230"/>
              <a:gd name="T60" fmla="*/ 1805 w 4425"/>
              <a:gd name="T61" fmla="*/ 4099 h 4230"/>
              <a:gd name="T62" fmla="*/ 1805 w 4425"/>
              <a:gd name="T63" fmla="*/ 4099 h 4230"/>
              <a:gd name="T64" fmla="*/ 683 w 4425"/>
              <a:gd name="T65" fmla="*/ 3311 h 4230"/>
              <a:gd name="T66" fmla="*/ 683 w 4425"/>
              <a:gd name="T67" fmla="*/ 3311 h 4230"/>
              <a:gd name="T68" fmla="*/ 343 w 4425"/>
              <a:gd name="T69" fmla="*/ 1461 h 4230"/>
              <a:gd name="T70" fmla="*/ 343 w 4425"/>
              <a:gd name="T71" fmla="*/ 1461 h 4230"/>
              <a:gd name="T72" fmla="*/ 355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1432"/>
                </a:moveTo>
                <a:lnTo>
                  <a:pt x="355" y="1432"/>
                </a:lnTo>
                <a:cubicBezTo>
                  <a:pt x="427" y="1320"/>
                  <a:pt x="503" y="1211"/>
                  <a:pt x="579" y="1105"/>
                </a:cubicBezTo>
                <a:lnTo>
                  <a:pt x="579" y="1105"/>
                </a:lnTo>
                <a:cubicBezTo>
                  <a:pt x="597" y="1084"/>
                  <a:pt x="617" y="1064"/>
                  <a:pt x="637" y="1044"/>
                </a:cubicBezTo>
                <a:lnTo>
                  <a:pt x="637" y="1044"/>
                </a:lnTo>
                <a:cubicBezTo>
                  <a:pt x="657" y="1025"/>
                  <a:pt x="677" y="1005"/>
                  <a:pt x="698" y="986"/>
                </a:cubicBezTo>
                <a:lnTo>
                  <a:pt x="698" y="986"/>
                </a:lnTo>
                <a:cubicBezTo>
                  <a:pt x="723" y="963"/>
                  <a:pt x="749" y="940"/>
                  <a:pt x="774" y="918"/>
                </a:cubicBezTo>
                <a:lnTo>
                  <a:pt x="774" y="918"/>
                </a:lnTo>
                <a:cubicBezTo>
                  <a:pt x="926" y="784"/>
                  <a:pt x="1096" y="651"/>
                  <a:pt x="1279" y="534"/>
                </a:cubicBezTo>
                <a:lnTo>
                  <a:pt x="1279" y="534"/>
                </a:lnTo>
                <a:cubicBezTo>
                  <a:pt x="1310" y="515"/>
                  <a:pt x="1341" y="495"/>
                  <a:pt x="1373" y="477"/>
                </a:cubicBezTo>
                <a:lnTo>
                  <a:pt x="1373" y="477"/>
                </a:lnTo>
                <a:cubicBezTo>
                  <a:pt x="1830" y="185"/>
                  <a:pt x="2426" y="0"/>
                  <a:pt x="2947" y="169"/>
                </a:cubicBezTo>
                <a:lnTo>
                  <a:pt x="2947" y="169"/>
                </a:lnTo>
                <a:cubicBezTo>
                  <a:pt x="2979" y="179"/>
                  <a:pt x="3011" y="191"/>
                  <a:pt x="3043" y="204"/>
                </a:cubicBezTo>
                <a:lnTo>
                  <a:pt x="3043" y="204"/>
                </a:lnTo>
                <a:cubicBezTo>
                  <a:pt x="3880" y="482"/>
                  <a:pt x="4249" y="1293"/>
                  <a:pt x="4418" y="2055"/>
                </a:cubicBezTo>
                <a:lnTo>
                  <a:pt x="4418" y="2055"/>
                </a:lnTo>
                <a:cubicBezTo>
                  <a:pt x="4419" y="2078"/>
                  <a:pt x="4421" y="2101"/>
                  <a:pt x="4422" y="2124"/>
                </a:cubicBezTo>
                <a:lnTo>
                  <a:pt x="4422" y="2124"/>
                </a:lnTo>
                <a:cubicBezTo>
                  <a:pt x="4424" y="2171"/>
                  <a:pt x="4424" y="2218"/>
                  <a:pt x="4422" y="2266"/>
                </a:cubicBezTo>
                <a:lnTo>
                  <a:pt x="4422" y="2266"/>
                </a:lnTo>
                <a:cubicBezTo>
                  <a:pt x="4392" y="3023"/>
                  <a:pt x="3889" y="3681"/>
                  <a:pt x="3208" y="3990"/>
                </a:cubicBezTo>
                <a:lnTo>
                  <a:pt x="3208" y="3990"/>
                </a:lnTo>
                <a:cubicBezTo>
                  <a:pt x="3175" y="4005"/>
                  <a:pt x="3143" y="4019"/>
                  <a:pt x="3109" y="4032"/>
                </a:cubicBezTo>
                <a:lnTo>
                  <a:pt x="3109" y="4032"/>
                </a:lnTo>
                <a:cubicBezTo>
                  <a:pt x="2716" y="4213"/>
                  <a:pt x="2298" y="4229"/>
                  <a:pt x="1911" y="4129"/>
                </a:cubicBezTo>
                <a:lnTo>
                  <a:pt x="1911" y="4129"/>
                </a:lnTo>
                <a:cubicBezTo>
                  <a:pt x="1875" y="4120"/>
                  <a:pt x="1840" y="4110"/>
                  <a:pt x="1805" y="4099"/>
                </a:cubicBezTo>
                <a:lnTo>
                  <a:pt x="1805" y="4099"/>
                </a:lnTo>
                <a:cubicBezTo>
                  <a:pt x="1347" y="3960"/>
                  <a:pt x="939" y="3707"/>
                  <a:pt x="683" y="3311"/>
                </a:cubicBezTo>
                <a:lnTo>
                  <a:pt x="683" y="3311"/>
                </a:lnTo>
                <a:cubicBezTo>
                  <a:pt x="323" y="2762"/>
                  <a:pt x="0" y="2068"/>
                  <a:pt x="343" y="1461"/>
                </a:cubicBezTo>
                <a:lnTo>
                  <a:pt x="343" y="1461"/>
                </a:lnTo>
                <a:cubicBezTo>
                  <a:pt x="347" y="1451"/>
                  <a:pt x="351" y="1441"/>
                  <a:pt x="355" y="1432"/>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0" name="Freeform 180">
            <a:extLst>
              <a:ext uri="{FF2B5EF4-FFF2-40B4-BE49-F238E27FC236}">
                <a16:creationId xmlns:a16="http://schemas.microsoft.com/office/drawing/2014/main" id="{CDF55265-E4BA-E15B-A147-8C45385160C4}"/>
              </a:ext>
            </a:extLst>
          </p:cNvPr>
          <p:cNvSpPr>
            <a:spLocks noChangeArrowheads="1"/>
          </p:cNvSpPr>
          <p:nvPr/>
        </p:nvSpPr>
        <p:spPr bwMode="auto">
          <a:xfrm>
            <a:off x="8871309" y="4187271"/>
            <a:ext cx="2620592" cy="1666264"/>
          </a:xfrm>
          <a:custGeom>
            <a:avLst/>
            <a:gdLst>
              <a:gd name="T0" fmla="*/ 355 w 4424"/>
              <a:gd name="T1" fmla="*/ 2797 h 4230"/>
              <a:gd name="T2" fmla="*/ 355 w 4424"/>
              <a:gd name="T3" fmla="*/ 2797 h 4230"/>
              <a:gd name="T4" fmla="*/ 579 w 4424"/>
              <a:gd name="T5" fmla="*/ 3123 h 4230"/>
              <a:gd name="T6" fmla="*/ 579 w 4424"/>
              <a:gd name="T7" fmla="*/ 3123 h 4230"/>
              <a:gd name="T8" fmla="*/ 637 w 4424"/>
              <a:gd name="T9" fmla="*/ 3184 h 4230"/>
              <a:gd name="T10" fmla="*/ 637 w 4424"/>
              <a:gd name="T11" fmla="*/ 3184 h 4230"/>
              <a:gd name="T12" fmla="*/ 698 w 4424"/>
              <a:gd name="T13" fmla="*/ 3243 h 4230"/>
              <a:gd name="T14" fmla="*/ 698 w 4424"/>
              <a:gd name="T15" fmla="*/ 3243 h 4230"/>
              <a:gd name="T16" fmla="*/ 774 w 4424"/>
              <a:gd name="T17" fmla="*/ 3310 h 4230"/>
              <a:gd name="T18" fmla="*/ 774 w 4424"/>
              <a:gd name="T19" fmla="*/ 3310 h 4230"/>
              <a:gd name="T20" fmla="*/ 1279 w 4424"/>
              <a:gd name="T21" fmla="*/ 3695 h 4230"/>
              <a:gd name="T22" fmla="*/ 1279 w 4424"/>
              <a:gd name="T23" fmla="*/ 3695 h 4230"/>
              <a:gd name="T24" fmla="*/ 1372 w 4424"/>
              <a:gd name="T25" fmla="*/ 3752 h 4230"/>
              <a:gd name="T26" fmla="*/ 1372 w 4424"/>
              <a:gd name="T27" fmla="*/ 3752 h 4230"/>
              <a:gd name="T28" fmla="*/ 2947 w 4424"/>
              <a:gd name="T29" fmla="*/ 4061 h 4230"/>
              <a:gd name="T30" fmla="*/ 2947 w 4424"/>
              <a:gd name="T31" fmla="*/ 4061 h 4230"/>
              <a:gd name="T32" fmla="*/ 3043 w 4424"/>
              <a:gd name="T33" fmla="*/ 4025 h 4230"/>
              <a:gd name="T34" fmla="*/ 3043 w 4424"/>
              <a:gd name="T35" fmla="*/ 4025 h 4230"/>
              <a:gd name="T36" fmla="*/ 4417 w 4424"/>
              <a:gd name="T37" fmla="*/ 2174 h 4230"/>
              <a:gd name="T38" fmla="*/ 4417 w 4424"/>
              <a:gd name="T39" fmla="*/ 2174 h 4230"/>
              <a:gd name="T40" fmla="*/ 4422 w 4424"/>
              <a:gd name="T41" fmla="*/ 2104 h 4230"/>
              <a:gd name="T42" fmla="*/ 4422 w 4424"/>
              <a:gd name="T43" fmla="*/ 2104 h 4230"/>
              <a:gd name="T44" fmla="*/ 4422 w 4424"/>
              <a:gd name="T45" fmla="*/ 1963 h 4230"/>
              <a:gd name="T46" fmla="*/ 4422 w 4424"/>
              <a:gd name="T47" fmla="*/ 1963 h 4230"/>
              <a:gd name="T48" fmla="*/ 3208 w 4424"/>
              <a:gd name="T49" fmla="*/ 240 h 4230"/>
              <a:gd name="T50" fmla="*/ 3208 w 4424"/>
              <a:gd name="T51" fmla="*/ 240 h 4230"/>
              <a:gd name="T52" fmla="*/ 3109 w 4424"/>
              <a:gd name="T53" fmla="*/ 197 h 4230"/>
              <a:gd name="T54" fmla="*/ 3109 w 4424"/>
              <a:gd name="T55" fmla="*/ 197 h 4230"/>
              <a:gd name="T56" fmla="*/ 1911 w 4424"/>
              <a:gd name="T57" fmla="*/ 101 h 4230"/>
              <a:gd name="T58" fmla="*/ 1911 w 4424"/>
              <a:gd name="T59" fmla="*/ 101 h 4230"/>
              <a:gd name="T60" fmla="*/ 1805 w 4424"/>
              <a:gd name="T61" fmla="*/ 131 h 4230"/>
              <a:gd name="T62" fmla="*/ 1805 w 4424"/>
              <a:gd name="T63" fmla="*/ 131 h 4230"/>
              <a:gd name="T64" fmla="*/ 683 w 4424"/>
              <a:gd name="T65" fmla="*/ 919 h 4230"/>
              <a:gd name="T66" fmla="*/ 683 w 4424"/>
              <a:gd name="T67" fmla="*/ 919 h 4230"/>
              <a:gd name="T68" fmla="*/ 342 w 4424"/>
              <a:gd name="T69" fmla="*/ 2767 h 4230"/>
              <a:gd name="T70" fmla="*/ 342 w 4424"/>
              <a:gd name="T71" fmla="*/ 2767 h 4230"/>
              <a:gd name="T72" fmla="*/ 355 w 4424"/>
              <a:gd name="T73" fmla="*/ 2797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0">
                <a:moveTo>
                  <a:pt x="355" y="2797"/>
                </a:moveTo>
                <a:lnTo>
                  <a:pt x="355" y="2797"/>
                </a:lnTo>
                <a:cubicBezTo>
                  <a:pt x="427" y="2909"/>
                  <a:pt x="503" y="3017"/>
                  <a:pt x="579" y="3123"/>
                </a:cubicBezTo>
                <a:lnTo>
                  <a:pt x="579" y="3123"/>
                </a:lnTo>
                <a:cubicBezTo>
                  <a:pt x="597" y="3144"/>
                  <a:pt x="616" y="3164"/>
                  <a:pt x="637" y="3184"/>
                </a:cubicBezTo>
                <a:lnTo>
                  <a:pt x="637" y="3184"/>
                </a:lnTo>
                <a:cubicBezTo>
                  <a:pt x="657" y="3204"/>
                  <a:pt x="677" y="3224"/>
                  <a:pt x="698" y="3243"/>
                </a:cubicBezTo>
                <a:lnTo>
                  <a:pt x="698" y="3243"/>
                </a:lnTo>
                <a:cubicBezTo>
                  <a:pt x="723" y="3266"/>
                  <a:pt x="749" y="3288"/>
                  <a:pt x="774" y="3310"/>
                </a:cubicBezTo>
                <a:lnTo>
                  <a:pt x="774" y="3310"/>
                </a:lnTo>
                <a:cubicBezTo>
                  <a:pt x="925" y="3444"/>
                  <a:pt x="1096" y="3578"/>
                  <a:pt x="1279" y="3695"/>
                </a:cubicBezTo>
                <a:lnTo>
                  <a:pt x="1279" y="3695"/>
                </a:lnTo>
                <a:cubicBezTo>
                  <a:pt x="1310" y="3715"/>
                  <a:pt x="1341" y="3734"/>
                  <a:pt x="1372" y="3752"/>
                </a:cubicBezTo>
                <a:lnTo>
                  <a:pt x="1372" y="3752"/>
                </a:lnTo>
                <a:cubicBezTo>
                  <a:pt x="1830" y="4044"/>
                  <a:pt x="2425" y="4229"/>
                  <a:pt x="2947" y="4061"/>
                </a:cubicBezTo>
                <a:lnTo>
                  <a:pt x="2947" y="4061"/>
                </a:lnTo>
                <a:cubicBezTo>
                  <a:pt x="2979" y="4050"/>
                  <a:pt x="3011" y="4038"/>
                  <a:pt x="3043" y="4025"/>
                </a:cubicBezTo>
                <a:lnTo>
                  <a:pt x="3043" y="4025"/>
                </a:lnTo>
                <a:cubicBezTo>
                  <a:pt x="3880" y="3747"/>
                  <a:pt x="4250" y="2936"/>
                  <a:pt x="4417" y="2174"/>
                </a:cubicBezTo>
                <a:lnTo>
                  <a:pt x="4417" y="2174"/>
                </a:lnTo>
                <a:cubicBezTo>
                  <a:pt x="4419" y="2150"/>
                  <a:pt x="4421" y="2127"/>
                  <a:pt x="4422" y="2104"/>
                </a:cubicBezTo>
                <a:lnTo>
                  <a:pt x="4422" y="2104"/>
                </a:lnTo>
                <a:cubicBezTo>
                  <a:pt x="4423" y="2057"/>
                  <a:pt x="4423"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9" y="0"/>
                  <a:pt x="1911" y="101"/>
                </a:cubicBezTo>
                <a:lnTo>
                  <a:pt x="1911" y="101"/>
                </a:lnTo>
                <a:cubicBezTo>
                  <a:pt x="1875" y="110"/>
                  <a:pt x="1840" y="120"/>
                  <a:pt x="1805" y="131"/>
                </a:cubicBezTo>
                <a:lnTo>
                  <a:pt x="1805" y="131"/>
                </a:lnTo>
                <a:cubicBezTo>
                  <a:pt x="1347" y="270"/>
                  <a:pt x="939" y="522"/>
                  <a:pt x="683" y="919"/>
                </a:cubicBezTo>
                <a:lnTo>
                  <a:pt x="683" y="919"/>
                </a:lnTo>
                <a:cubicBezTo>
                  <a:pt x="322" y="1468"/>
                  <a:pt x="0" y="2161"/>
                  <a:pt x="342" y="2767"/>
                </a:cubicBezTo>
                <a:lnTo>
                  <a:pt x="342" y="2767"/>
                </a:lnTo>
                <a:cubicBezTo>
                  <a:pt x="347" y="2777"/>
                  <a:pt x="351" y="2787"/>
                  <a:pt x="355" y="2797"/>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1" name="Freeform 181">
            <a:extLst>
              <a:ext uri="{FF2B5EF4-FFF2-40B4-BE49-F238E27FC236}">
                <a16:creationId xmlns:a16="http://schemas.microsoft.com/office/drawing/2014/main" id="{EA0195D7-E19C-2A1E-3C9E-530965095B98}"/>
              </a:ext>
            </a:extLst>
          </p:cNvPr>
          <p:cNvSpPr>
            <a:spLocks noChangeArrowheads="1"/>
          </p:cNvSpPr>
          <p:nvPr/>
        </p:nvSpPr>
        <p:spPr bwMode="auto">
          <a:xfrm>
            <a:off x="8976459" y="4256516"/>
            <a:ext cx="2620590" cy="1666262"/>
          </a:xfrm>
          <a:custGeom>
            <a:avLst/>
            <a:gdLst>
              <a:gd name="T0" fmla="*/ 355 w 4424"/>
              <a:gd name="T1" fmla="*/ 1432 h 4230"/>
              <a:gd name="T2" fmla="*/ 355 w 4424"/>
              <a:gd name="T3" fmla="*/ 1432 h 4230"/>
              <a:gd name="T4" fmla="*/ 579 w 4424"/>
              <a:gd name="T5" fmla="*/ 1106 h 4230"/>
              <a:gd name="T6" fmla="*/ 579 w 4424"/>
              <a:gd name="T7" fmla="*/ 1106 h 4230"/>
              <a:gd name="T8" fmla="*/ 637 w 4424"/>
              <a:gd name="T9" fmla="*/ 1045 h 4230"/>
              <a:gd name="T10" fmla="*/ 637 w 4424"/>
              <a:gd name="T11" fmla="*/ 1045 h 4230"/>
              <a:gd name="T12" fmla="*/ 698 w 4424"/>
              <a:gd name="T13" fmla="*/ 986 h 4230"/>
              <a:gd name="T14" fmla="*/ 698 w 4424"/>
              <a:gd name="T15" fmla="*/ 986 h 4230"/>
              <a:gd name="T16" fmla="*/ 774 w 4424"/>
              <a:gd name="T17" fmla="*/ 919 h 4230"/>
              <a:gd name="T18" fmla="*/ 774 w 4424"/>
              <a:gd name="T19" fmla="*/ 919 h 4230"/>
              <a:gd name="T20" fmla="*/ 1280 w 4424"/>
              <a:gd name="T21" fmla="*/ 534 h 4230"/>
              <a:gd name="T22" fmla="*/ 1280 w 4424"/>
              <a:gd name="T23" fmla="*/ 534 h 4230"/>
              <a:gd name="T24" fmla="*/ 1373 w 4424"/>
              <a:gd name="T25" fmla="*/ 477 h 4230"/>
              <a:gd name="T26" fmla="*/ 1373 w 4424"/>
              <a:gd name="T27" fmla="*/ 477 h 4230"/>
              <a:gd name="T28" fmla="*/ 2947 w 4424"/>
              <a:gd name="T29" fmla="*/ 168 h 4230"/>
              <a:gd name="T30" fmla="*/ 2947 w 4424"/>
              <a:gd name="T31" fmla="*/ 168 h 4230"/>
              <a:gd name="T32" fmla="*/ 3043 w 4424"/>
              <a:gd name="T33" fmla="*/ 204 h 4230"/>
              <a:gd name="T34" fmla="*/ 3043 w 4424"/>
              <a:gd name="T35" fmla="*/ 204 h 4230"/>
              <a:gd name="T36" fmla="*/ 4417 w 4424"/>
              <a:gd name="T37" fmla="*/ 2055 h 4230"/>
              <a:gd name="T38" fmla="*/ 4417 w 4424"/>
              <a:gd name="T39" fmla="*/ 2055 h 4230"/>
              <a:gd name="T40" fmla="*/ 4422 w 4424"/>
              <a:gd name="T41" fmla="*/ 2124 h 4230"/>
              <a:gd name="T42" fmla="*/ 4422 w 4424"/>
              <a:gd name="T43" fmla="*/ 2124 h 4230"/>
              <a:gd name="T44" fmla="*/ 4422 w 4424"/>
              <a:gd name="T45" fmla="*/ 2265 h 4230"/>
              <a:gd name="T46" fmla="*/ 4422 w 4424"/>
              <a:gd name="T47" fmla="*/ 2265 h 4230"/>
              <a:gd name="T48" fmla="*/ 3208 w 4424"/>
              <a:gd name="T49" fmla="*/ 3990 h 4230"/>
              <a:gd name="T50" fmla="*/ 3208 w 4424"/>
              <a:gd name="T51" fmla="*/ 3990 h 4230"/>
              <a:gd name="T52" fmla="*/ 3109 w 4424"/>
              <a:gd name="T53" fmla="*/ 4032 h 4230"/>
              <a:gd name="T54" fmla="*/ 3109 w 4424"/>
              <a:gd name="T55" fmla="*/ 4032 h 4230"/>
              <a:gd name="T56" fmla="*/ 1911 w 4424"/>
              <a:gd name="T57" fmla="*/ 4129 h 4230"/>
              <a:gd name="T58" fmla="*/ 1911 w 4424"/>
              <a:gd name="T59" fmla="*/ 4129 h 4230"/>
              <a:gd name="T60" fmla="*/ 1805 w 4424"/>
              <a:gd name="T61" fmla="*/ 4098 h 4230"/>
              <a:gd name="T62" fmla="*/ 1805 w 4424"/>
              <a:gd name="T63" fmla="*/ 4098 h 4230"/>
              <a:gd name="T64" fmla="*/ 683 w 4424"/>
              <a:gd name="T65" fmla="*/ 3311 h 4230"/>
              <a:gd name="T66" fmla="*/ 683 w 4424"/>
              <a:gd name="T67" fmla="*/ 3311 h 4230"/>
              <a:gd name="T68" fmla="*/ 342 w 4424"/>
              <a:gd name="T69" fmla="*/ 1462 h 4230"/>
              <a:gd name="T70" fmla="*/ 342 w 4424"/>
              <a:gd name="T71" fmla="*/ 1462 h 4230"/>
              <a:gd name="T72" fmla="*/ 355 w 4424"/>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9" y="941"/>
                  <a:pt x="774" y="919"/>
                </a:cubicBezTo>
                <a:lnTo>
                  <a:pt x="774" y="919"/>
                </a:lnTo>
                <a:cubicBezTo>
                  <a:pt x="925" y="785"/>
                  <a:pt x="1096" y="651"/>
                  <a:pt x="1280" y="534"/>
                </a:cubicBezTo>
                <a:lnTo>
                  <a:pt x="1280" y="534"/>
                </a:lnTo>
                <a:cubicBezTo>
                  <a:pt x="1310" y="514"/>
                  <a:pt x="1341" y="496"/>
                  <a:pt x="1373" y="477"/>
                </a:cubicBezTo>
                <a:lnTo>
                  <a:pt x="1373" y="477"/>
                </a:lnTo>
                <a:cubicBezTo>
                  <a:pt x="1830" y="185"/>
                  <a:pt x="2425" y="0"/>
                  <a:pt x="2947" y="168"/>
                </a:cubicBezTo>
                <a:lnTo>
                  <a:pt x="2947" y="168"/>
                </a:lnTo>
                <a:cubicBezTo>
                  <a:pt x="2979" y="179"/>
                  <a:pt x="3011" y="191"/>
                  <a:pt x="3043" y="204"/>
                </a:cubicBezTo>
                <a:lnTo>
                  <a:pt x="3043" y="204"/>
                </a:lnTo>
                <a:cubicBezTo>
                  <a:pt x="3880" y="482"/>
                  <a:pt x="4250" y="1293"/>
                  <a:pt x="4417" y="2055"/>
                </a:cubicBezTo>
                <a:lnTo>
                  <a:pt x="4417" y="2055"/>
                </a:lnTo>
                <a:cubicBezTo>
                  <a:pt x="4419" y="2078"/>
                  <a:pt x="4421" y="2101"/>
                  <a:pt x="4422" y="2124"/>
                </a:cubicBezTo>
                <a:lnTo>
                  <a:pt x="4422" y="2124"/>
                </a:lnTo>
                <a:cubicBezTo>
                  <a:pt x="4423" y="2171"/>
                  <a:pt x="4423"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6" y="4212"/>
                  <a:pt x="2299" y="4229"/>
                  <a:pt x="1911" y="4129"/>
                </a:cubicBezTo>
                <a:lnTo>
                  <a:pt x="1911" y="4129"/>
                </a:lnTo>
                <a:cubicBezTo>
                  <a:pt x="1875" y="4120"/>
                  <a:pt x="1840" y="4109"/>
                  <a:pt x="1805" y="4098"/>
                </a:cubicBezTo>
                <a:lnTo>
                  <a:pt x="1805" y="4098"/>
                </a:lnTo>
                <a:cubicBezTo>
                  <a:pt x="1347" y="3960"/>
                  <a:pt x="939" y="3708"/>
                  <a:pt x="683" y="3311"/>
                </a:cubicBezTo>
                <a:lnTo>
                  <a:pt x="683" y="3311"/>
                </a:lnTo>
                <a:cubicBezTo>
                  <a:pt x="322" y="2761"/>
                  <a:pt x="0" y="2068"/>
                  <a:pt x="342" y="1462"/>
                </a:cubicBezTo>
                <a:lnTo>
                  <a:pt x="342" y="1462"/>
                </a:lnTo>
                <a:cubicBezTo>
                  <a:pt x="347" y="1452"/>
                  <a:pt x="351" y="1442"/>
                  <a:pt x="355" y="1432"/>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2" name="Freeform 170">
            <a:extLst>
              <a:ext uri="{FF2B5EF4-FFF2-40B4-BE49-F238E27FC236}">
                <a16:creationId xmlns:a16="http://schemas.microsoft.com/office/drawing/2014/main" id="{1EE62611-65BC-FE1C-C1A8-3D2B53F948CF}"/>
              </a:ext>
            </a:extLst>
          </p:cNvPr>
          <p:cNvSpPr>
            <a:spLocks noChangeArrowheads="1"/>
          </p:cNvSpPr>
          <p:nvPr/>
        </p:nvSpPr>
        <p:spPr bwMode="auto">
          <a:xfrm>
            <a:off x="703885" y="4345700"/>
            <a:ext cx="2620590" cy="1666262"/>
          </a:xfrm>
          <a:custGeom>
            <a:avLst/>
            <a:gdLst>
              <a:gd name="T0" fmla="*/ 4065 w 4422"/>
              <a:gd name="T1" fmla="*/ 2794 h 4227"/>
              <a:gd name="T2" fmla="*/ 4065 w 4422"/>
              <a:gd name="T3" fmla="*/ 2794 h 4227"/>
              <a:gd name="T4" fmla="*/ 3842 w 4422"/>
              <a:gd name="T5" fmla="*/ 3121 h 4227"/>
              <a:gd name="T6" fmla="*/ 3842 w 4422"/>
              <a:gd name="T7" fmla="*/ 3121 h 4227"/>
              <a:gd name="T8" fmla="*/ 3785 w 4422"/>
              <a:gd name="T9" fmla="*/ 3181 h 4227"/>
              <a:gd name="T10" fmla="*/ 3785 w 4422"/>
              <a:gd name="T11" fmla="*/ 3181 h 4227"/>
              <a:gd name="T12" fmla="*/ 3723 w 4422"/>
              <a:gd name="T13" fmla="*/ 3240 h 4227"/>
              <a:gd name="T14" fmla="*/ 3723 w 4422"/>
              <a:gd name="T15" fmla="*/ 3240 h 4227"/>
              <a:gd name="T16" fmla="*/ 3647 w 4422"/>
              <a:gd name="T17" fmla="*/ 3307 h 4227"/>
              <a:gd name="T18" fmla="*/ 3647 w 4422"/>
              <a:gd name="T19" fmla="*/ 3307 h 4227"/>
              <a:gd name="T20" fmla="*/ 3142 w 4422"/>
              <a:gd name="T21" fmla="*/ 3692 h 4227"/>
              <a:gd name="T22" fmla="*/ 3142 w 4422"/>
              <a:gd name="T23" fmla="*/ 3692 h 4227"/>
              <a:gd name="T24" fmla="*/ 3049 w 4422"/>
              <a:gd name="T25" fmla="*/ 3750 h 4227"/>
              <a:gd name="T26" fmla="*/ 3049 w 4422"/>
              <a:gd name="T27" fmla="*/ 3750 h 4227"/>
              <a:gd name="T28" fmla="*/ 1476 w 4422"/>
              <a:gd name="T29" fmla="*/ 4058 h 4227"/>
              <a:gd name="T30" fmla="*/ 1476 w 4422"/>
              <a:gd name="T31" fmla="*/ 4058 h 4227"/>
              <a:gd name="T32" fmla="*/ 1379 w 4422"/>
              <a:gd name="T33" fmla="*/ 4022 h 4227"/>
              <a:gd name="T34" fmla="*/ 1379 w 4422"/>
              <a:gd name="T35" fmla="*/ 4022 h 4227"/>
              <a:gd name="T36" fmla="*/ 6 w 4422"/>
              <a:gd name="T37" fmla="*/ 2171 h 4227"/>
              <a:gd name="T38" fmla="*/ 6 w 4422"/>
              <a:gd name="T39" fmla="*/ 2171 h 4227"/>
              <a:gd name="T40" fmla="*/ 2 w 4422"/>
              <a:gd name="T41" fmla="*/ 2102 h 4227"/>
              <a:gd name="T42" fmla="*/ 2 w 4422"/>
              <a:gd name="T43" fmla="*/ 2102 h 4227"/>
              <a:gd name="T44" fmla="*/ 2 w 4422"/>
              <a:gd name="T45" fmla="*/ 1961 h 4227"/>
              <a:gd name="T46" fmla="*/ 2 w 4422"/>
              <a:gd name="T47" fmla="*/ 1961 h 4227"/>
              <a:gd name="T48" fmla="*/ 1215 w 4422"/>
              <a:gd name="T49" fmla="*/ 239 h 4227"/>
              <a:gd name="T50" fmla="*/ 1215 w 4422"/>
              <a:gd name="T51" fmla="*/ 239 h 4227"/>
              <a:gd name="T52" fmla="*/ 1313 w 4422"/>
              <a:gd name="T53" fmla="*/ 197 h 4227"/>
              <a:gd name="T54" fmla="*/ 1313 w 4422"/>
              <a:gd name="T55" fmla="*/ 197 h 4227"/>
              <a:gd name="T56" fmla="*/ 2511 w 4422"/>
              <a:gd name="T57" fmla="*/ 100 h 4227"/>
              <a:gd name="T58" fmla="*/ 2511 w 4422"/>
              <a:gd name="T59" fmla="*/ 100 h 4227"/>
              <a:gd name="T60" fmla="*/ 2616 w 4422"/>
              <a:gd name="T61" fmla="*/ 130 h 4227"/>
              <a:gd name="T62" fmla="*/ 2616 w 4422"/>
              <a:gd name="T63" fmla="*/ 130 h 4227"/>
              <a:gd name="T64" fmla="*/ 3738 w 4422"/>
              <a:gd name="T65" fmla="*/ 916 h 4227"/>
              <a:gd name="T66" fmla="*/ 3738 w 4422"/>
              <a:gd name="T67" fmla="*/ 916 h 4227"/>
              <a:gd name="T68" fmla="*/ 4078 w 4422"/>
              <a:gd name="T69" fmla="*/ 2765 h 4227"/>
              <a:gd name="T70" fmla="*/ 4078 w 4422"/>
              <a:gd name="T71" fmla="*/ 2765 h 4227"/>
              <a:gd name="T72" fmla="*/ 4065 w 4422"/>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2" h="4227">
                <a:moveTo>
                  <a:pt x="4065" y="2794"/>
                </a:moveTo>
                <a:lnTo>
                  <a:pt x="4065" y="2794"/>
                </a:lnTo>
                <a:cubicBezTo>
                  <a:pt x="3993" y="2907"/>
                  <a:pt x="3918" y="3014"/>
                  <a:pt x="3842" y="3121"/>
                </a:cubicBezTo>
                <a:lnTo>
                  <a:pt x="3842" y="3121"/>
                </a:lnTo>
                <a:cubicBezTo>
                  <a:pt x="3824" y="3142"/>
                  <a:pt x="3804" y="3162"/>
                  <a:pt x="3785" y="3181"/>
                </a:cubicBezTo>
                <a:lnTo>
                  <a:pt x="3785" y="3181"/>
                </a:lnTo>
                <a:cubicBezTo>
                  <a:pt x="3764" y="3202"/>
                  <a:pt x="3744" y="3221"/>
                  <a:pt x="3723" y="3240"/>
                </a:cubicBezTo>
                <a:lnTo>
                  <a:pt x="3723" y="3240"/>
                </a:lnTo>
                <a:cubicBezTo>
                  <a:pt x="3698" y="3263"/>
                  <a:pt x="3672" y="3286"/>
                  <a:pt x="3647" y="3307"/>
                </a:cubicBezTo>
                <a:lnTo>
                  <a:pt x="3647" y="3307"/>
                </a:lnTo>
                <a:cubicBezTo>
                  <a:pt x="3496" y="3442"/>
                  <a:pt x="3325" y="3575"/>
                  <a:pt x="3142" y="3692"/>
                </a:cubicBezTo>
                <a:lnTo>
                  <a:pt x="3142" y="3692"/>
                </a:lnTo>
                <a:cubicBezTo>
                  <a:pt x="3112" y="3712"/>
                  <a:pt x="3080" y="3731"/>
                  <a:pt x="3049" y="3750"/>
                </a:cubicBezTo>
                <a:lnTo>
                  <a:pt x="3049" y="3750"/>
                </a:lnTo>
                <a:cubicBezTo>
                  <a:pt x="2592" y="4041"/>
                  <a:pt x="1997" y="4226"/>
                  <a:pt x="1476" y="4058"/>
                </a:cubicBezTo>
                <a:lnTo>
                  <a:pt x="1476" y="4058"/>
                </a:lnTo>
                <a:cubicBezTo>
                  <a:pt x="1443" y="4047"/>
                  <a:pt x="1411" y="4035"/>
                  <a:pt x="1379" y="4022"/>
                </a:cubicBezTo>
                <a:lnTo>
                  <a:pt x="1379" y="4022"/>
                </a:lnTo>
                <a:cubicBezTo>
                  <a:pt x="544" y="3744"/>
                  <a:pt x="174" y="2934"/>
                  <a:pt x="6" y="2171"/>
                </a:cubicBezTo>
                <a:lnTo>
                  <a:pt x="6" y="2171"/>
                </a:lnTo>
                <a:cubicBezTo>
                  <a:pt x="4" y="2149"/>
                  <a:pt x="3" y="2125"/>
                  <a:pt x="2" y="2102"/>
                </a:cubicBezTo>
                <a:lnTo>
                  <a:pt x="2" y="2102"/>
                </a:lnTo>
                <a:cubicBezTo>
                  <a:pt x="0" y="2056"/>
                  <a:pt x="0" y="2009"/>
                  <a:pt x="2" y="1961"/>
                </a:cubicBezTo>
                <a:lnTo>
                  <a:pt x="2" y="1961"/>
                </a:lnTo>
                <a:cubicBezTo>
                  <a:pt x="31" y="1204"/>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10"/>
                  <a:pt x="2581" y="119"/>
                  <a:pt x="2616" y="130"/>
                </a:cubicBezTo>
                <a:lnTo>
                  <a:pt x="2616" y="130"/>
                </a:lnTo>
                <a:cubicBezTo>
                  <a:pt x="3074" y="269"/>
                  <a:pt x="3482" y="521"/>
                  <a:pt x="3738" y="916"/>
                </a:cubicBezTo>
                <a:lnTo>
                  <a:pt x="3738" y="916"/>
                </a:lnTo>
                <a:cubicBezTo>
                  <a:pt x="4098" y="1466"/>
                  <a:pt x="4421" y="2159"/>
                  <a:pt x="4078" y="2765"/>
                </a:cubicBezTo>
                <a:lnTo>
                  <a:pt x="4078" y="2765"/>
                </a:lnTo>
                <a:cubicBezTo>
                  <a:pt x="4074" y="2775"/>
                  <a:pt x="4069" y="2785"/>
                  <a:pt x="4065" y="2794"/>
                </a:cubicBezTo>
              </a:path>
            </a:pathLst>
          </a:custGeom>
          <a:solidFill>
            <a:srgbClr val="75A949"/>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3" name="Freeform 173">
            <a:extLst>
              <a:ext uri="{FF2B5EF4-FFF2-40B4-BE49-F238E27FC236}">
                <a16:creationId xmlns:a16="http://schemas.microsoft.com/office/drawing/2014/main" id="{09FBBB92-9E18-68B7-C960-1CA50DB042DB}"/>
              </a:ext>
            </a:extLst>
          </p:cNvPr>
          <p:cNvSpPr>
            <a:spLocks noChangeArrowheads="1"/>
          </p:cNvSpPr>
          <p:nvPr/>
        </p:nvSpPr>
        <p:spPr bwMode="auto">
          <a:xfrm>
            <a:off x="1983990" y="2776592"/>
            <a:ext cx="2620592" cy="1666262"/>
          </a:xfrm>
          <a:custGeom>
            <a:avLst/>
            <a:gdLst>
              <a:gd name="T0" fmla="*/ 4065 w 4422"/>
              <a:gd name="T1" fmla="*/ 2794 h 4227"/>
              <a:gd name="T2" fmla="*/ 4065 w 4422"/>
              <a:gd name="T3" fmla="*/ 2794 h 4227"/>
              <a:gd name="T4" fmla="*/ 3842 w 4422"/>
              <a:gd name="T5" fmla="*/ 3121 h 4227"/>
              <a:gd name="T6" fmla="*/ 3842 w 4422"/>
              <a:gd name="T7" fmla="*/ 3121 h 4227"/>
              <a:gd name="T8" fmla="*/ 3784 w 4422"/>
              <a:gd name="T9" fmla="*/ 3181 h 4227"/>
              <a:gd name="T10" fmla="*/ 3784 w 4422"/>
              <a:gd name="T11" fmla="*/ 3181 h 4227"/>
              <a:gd name="T12" fmla="*/ 3723 w 4422"/>
              <a:gd name="T13" fmla="*/ 3240 h 4227"/>
              <a:gd name="T14" fmla="*/ 3723 w 4422"/>
              <a:gd name="T15" fmla="*/ 3240 h 4227"/>
              <a:gd name="T16" fmla="*/ 3647 w 4422"/>
              <a:gd name="T17" fmla="*/ 3307 h 4227"/>
              <a:gd name="T18" fmla="*/ 3647 w 4422"/>
              <a:gd name="T19" fmla="*/ 3307 h 4227"/>
              <a:gd name="T20" fmla="*/ 3142 w 4422"/>
              <a:gd name="T21" fmla="*/ 3692 h 4227"/>
              <a:gd name="T22" fmla="*/ 3142 w 4422"/>
              <a:gd name="T23" fmla="*/ 3692 h 4227"/>
              <a:gd name="T24" fmla="*/ 3049 w 4422"/>
              <a:gd name="T25" fmla="*/ 3750 h 4227"/>
              <a:gd name="T26" fmla="*/ 3049 w 4422"/>
              <a:gd name="T27" fmla="*/ 3750 h 4227"/>
              <a:gd name="T28" fmla="*/ 1476 w 4422"/>
              <a:gd name="T29" fmla="*/ 4057 h 4227"/>
              <a:gd name="T30" fmla="*/ 1476 w 4422"/>
              <a:gd name="T31" fmla="*/ 4057 h 4227"/>
              <a:gd name="T32" fmla="*/ 1379 w 4422"/>
              <a:gd name="T33" fmla="*/ 4022 h 4227"/>
              <a:gd name="T34" fmla="*/ 1379 w 4422"/>
              <a:gd name="T35" fmla="*/ 4022 h 4227"/>
              <a:gd name="T36" fmla="*/ 6 w 4422"/>
              <a:gd name="T37" fmla="*/ 2171 h 4227"/>
              <a:gd name="T38" fmla="*/ 6 w 4422"/>
              <a:gd name="T39" fmla="*/ 2171 h 4227"/>
              <a:gd name="T40" fmla="*/ 2 w 4422"/>
              <a:gd name="T41" fmla="*/ 2102 h 4227"/>
              <a:gd name="T42" fmla="*/ 2 w 4422"/>
              <a:gd name="T43" fmla="*/ 2102 h 4227"/>
              <a:gd name="T44" fmla="*/ 2 w 4422"/>
              <a:gd name="T45" fmla="*/ 1960 h 4227"/>
              <a:gd name="T46" fmla="*/ 2 w 4422"/>
              <a:gd name="T47" fmla="*/ 1960 h 4227"/>
              <a:gd name="T48" fmla="*/ 1214 w 4422"/>
              <a:gd name="T49" fmla="*/ 239 h 4227"/>
              <a:gd name="T50" fmla="*/ 1214 w 4422"/>
              <a:gd name="T51" fmla="*/ 239 h 4227"/>
              <a:gd name="T52" fmla="*/ 1313 w 4422"/>
              <a:gd name="T53" fmla="*/ 197 h 4227"/>
              <a:gd name="T54" fmla="*/ 1313 w 4422"/>
              <a:gd name="T55" fmla="*/ 197 h 4227"/>
              <a:gd name="T56" fmla="*/ 2511 w 4422"/>
              <a:gd name="T57" fmla="*/ 100 h 4227"/>
              <a:gd name="T58" fmla="*/ 2511 w 4422"/>
              <a:gd name="T59" fmla="*/ 100 h 4227"/>
              <a:gd name="T60" fmla="*/ 2616 w 4422"/>
              <a:gd name="T61" fmla="*/ 130 h 4227"/>
              <a:gd name="T62" fmla="*/ 2616 w 4422"/>
              <a:gd name="T63" fmla="*/ 130 h 4227"/>
              <a:gd name="T64" fmla="*/ 3738 w 4422"/>
              <a:gd name="T65" fmla="*/ 917 h 4227"/>
              <a:gd name="T66" fmla="*/ 3738 w 4422"/>
              <a:gd name="T67" fmla="*/ 917 h 4227"/>
              <a:gd name="T68" fmla="*/ 4078 w 4422"/>
              <a:gd name="T69" fmla="*/ 2765 h 4227"/>
              <a:gd name="T70" fmla="*/ 4078 w 4422"/>
              <a:gd name="T71" fmla="*/ 2765 h 4227"/>
              <a:gd name="T72" fmla="*/ 4065 w 4422"/>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2" h="4227">
                <a:moveTo>
                  <a:pt x="4065" y="2794"/>
                </a:moveTo>
                <a:lnTo>
                  <a:pt x="4065" y="2794"/>
                </a:lnTo>
                <a:cubicBezTo>
                  <a:pt x="3994" y="2906"/>
                  <a:pt x="3918" y="3015"/>
                  <a:pt x="3842" y="3121"/>
                </a:cubicBezTo>
                <a:lnTo>
                  <a:pt x="3842" y="3121"/>
                </a:lnTo>
                <a:cubicBezTo>
                  <a:pt x="3824" y="3142"/>
                  <a:pt x="3804"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2" y="3712"/>
                  <a:pt x="3080" y="3731"/>
                  <a:pt x="3049" y="3750"/>
                </a:cubicBezTo>
                <a:lnTo>
                  <a:pt x="3049" y="3750"/>
                </a:lnTo>
                <a:cubicBezTo>
                  <a:pt x="2592" y="4041"/>
                  <a:pt x="1997" y="4226"/>
                  <a:pt x="1476" y="4057"/>
                </a:cubicBezTo>
                <a:lnTo>
                  <a:pt x="1476" y="4057"/>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4" y="239"/>
                </a:cubicBezTo>
                <a:lnTo>
                  <a:pt x="1214" y="239"/>
                </a:lnTo>
                <a:cubicBezTo>
                  <a:pt x="1247" y="224"/>
                  <a:pt x="1280" y="210"/>
                  <a:pt x="1313" y="197"/>
                </a:cubicBezTo>
                <a:lnTo>
                  <a:pt x="1313" y="197"/>
                </a:lnTo>
                <a:cubicBezTo>
                  <a:pt x="1707" y="16"/>
                  <a:pt x="2123" y="0"/>
                  <a:pt x="2511" y="100"/>
                </a:cubicBezTo>
                <a:lnTo>
                  <a:pt x="2511" y="100"/>
                </a:lnTo>
                <a:cubicBezTo>
                  <a:pt x="2546" y="109"/>
                  <a:pt x="2581" y="119"/>
                  <a:pt x="2616" y="130"/>
                </a:cubicBezTo>
                <a:lnTo>
                  <a:pt x="2616" y="130"/>
                </a:lnTo>
                <a:cubicBezTo>
                  <a:pt x="3074" y="268"/>
                  <a:pt x="3482" y="521"/>
                  <a:pt x="3738" y="917"/>
                </a:cubicBezTo>
                <a:lnTo>
                  <a:pt x="3738" y="917"/>
                </a:lnTo>
                <a:cubicBezTo>
                  <a:pt x="4098" y="1467"/>
                  <a:pt x="4421" y="2159"/>
                  <a:pt x="4078" y="2765"/>
                </a:cubicBezTo>
                <a:lnTo>
                  <a:pt x="4078" y="2765"/>
                </a:lnTo>
                <a:cubicBezTo>
                  <a:pt x="4074" y="2775"/>
                  <a:pt x="4069" y="2785"/>
                  <a:pt x="4065" y="2794"/>
                </a:cubicBezTo>
              </a:path>
            </a:pathLst>
          </a:custGeom>
          <a:solidFill>
            <a:srgbClr val="9FDADF"/>
          </a:solidFill>
          <a:ln>
            <a:solidFill>
              <a:srgbClr val="75A949"/>
            </a:solid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4" name="Freeform 176">
            <a:extLst>
              <a:ext uri="{FF2B5EF4-FFF2-40B4-BE49-F238E27FC236}">
                <a16:creationId xmlns:a16="http://schemas.microsoft.com/office/drawing/2014/main" id="{F893C54A-0CE3-6273-E6A9-18D041C37C11}"/>
              </a:ext>
            </a:extLst>
          </p:cNvPr>
          <p:cNvSpPr>
            <a:spLocks noChangeArrowheads="1"/>
          </p:cNvSpPr>
          <p:nvPr/>
        </p:nvSpPr>
        <p:spPr bwMode="auto">
          <a:xfrm>
            <a:off x="3546315" y="4382536"/>
            <a:ext cx="2620590" cy="1666262"/>
          </a:xfrm>
          <a:custGeom>
            <a:avLst/>
            <a:gdLst>
              <a:gd name="T0" fmla="*/ 4065 w 4421"/>
              <a:gd name="T1" fmla="*/ 2794 h 4227"/>
              <a:gd name="T2" fmla="*/ 4065 w 4421"/>
              <a:gd name="T3" fmla="*/ 2794 h 4227"/>
              <a:gd name="T4" fmla="*/ 3842 w 4421"/>
              <a:gd name="T5" fmla="*/ 3121 h 4227"/>
              <a:gd name="T6" fmla="*/ 3842 w 4421"/>
              <a:gd name="T7" fmla="*/ 3121 h 4227"/>
              <a:gd name="T8" fmla="*/ 3784 w 4421"/>
              <a:gd name="T9" fmla="*/ 3181 h 4227"/>
              <a:gd name="T10" fmla="*/ 3784 w 4421"/>
              <a:gd name="T11" fmla="*/ 3181 h 4227"/>
              <a:gd name="T12" fmla="*/ 3723 w 4421"/>
              <a:gd name="T13" fmla="*/ 3240 h 4227"/>
              <a:gd name="T14" fmla="*/ 3723 w 4421"/>
              <a:gd name="T15" fmla="*/ 3240 h 4227"/>
              <a:gd name="T16" fmla="*/ 3647 w 4421"/>
              <a:gd name="T17" fmla="*/ 3307 h 4227"/>
              <a:gd name="T18" fmla="*/ 3647 w 4421"/>
              <a:gd name="T19" fmla="*/ 3307 h 4227"/>
              <a:gd name="T20" fmla="*/ 3142 w 4421"/>
              <a:gd name="T21" fmla="*/ 3692 h 4227"/>
              <a:gd name="T22" fmla="*/ 3142 w 4421"/>
              <a:gd name="T23" fmla="*/ 3692 h 4227"/>
              <a:gd name="T24" fmla="*/ 3049 w 4421"/>
              <a:gd name="T25" fmla="*/ 3750 h 4227"/>
              <a:gd name="T26" fmla="*/ 3049 w 4421"/>
              <a:gd name="T27" fmla="*/ 3750 h 4227"/>
              <a:gd name="T28" fmla="*/ 1476 w 4421"/>
              <a:gd name="T29" fmla="*/ 4058 h 4227"/>
              <a:gd name="T30" fmla="*/ 1476 w 4421"/>
              <a:gd name="T31" fmla="*/ 4058 h 4227"/>
              <a:gd name="T32" fmla="*/ 1379 w 4421"/>
              <a:gd name="T33" fmla="*/ 4022 h 4227"/>
              <a:gd name="T34" fmla="*/ 1379 w 4421"/>
              <a:gd name="T35" fmla="*/ 4022 h 4227"/>
              <a:gd name="T36" fmla="*/ 6 w 4421"/>
              <a:gd name="T37" fmla="*/ 2171 h 4227"/>
              <a:gd name="T38" fmla="*/ 6 w 4421"/>
              <a:gd name="T39" fmla="*/ 2171 h 4227"/>
              <a:gd name="T40" fmla="*/ 2 w 4421"/>
              <a:gd name="T41" fmla="*/ 2102 h 4227"/>
              <a:gd name="T42" fmla="*/ 2 w 4421"/>
              <a:gd name="T43" fmla="*/ 2102 h 4227"/>
              <a:gd name="T44" fmla="*/ 2 w 4421"/>
              <a:gd name="T45" fmla="*/ 1961 h 4227"/>
              <a:gd name="T46" fmla="*/ 2 w 4421"/>
              <a:gd name="T47" fmla="*/ 1961 h 4227"/>
              <a:gd name="T48" fmla="*/ 1215 w 4421"/>
              <a:gd name="T49" fmla="*/ 239 h 4227"/>
              <a:gd name="T50" fmla="*/ 1215 w 4421"/>
              <a:gd name="T51" fmla="*/ 239 h 4227"/>
              <a:gd name="T52" fmla="*/ 1313 w 4421"/>
              <a:gd name="T53" fmla="*/ 197 h 4227"/>
              <a:gd name="T54" fmla="*/ 1313 w 4421"/>
              <a:gd name="T55" fmla="*/ 197 h 4227"/>
              <a:gd name="T56" fmla="*/ 2511 w 4421"/>
              <a:gd name="T57" fmla="*/ 100 h 4227"/>
              <a:gd name="T58" fmla="*/ 2511 w 4421"/>
              <a:gd name="T59" fmla="*/ 100 h 4227"/>
              <a:gd name="T60" fmla="*/ 2616 w 4421"/>
              <a:gd name="T61" fmla="*/ 130 h 4227"/>
              <a:gd name="T62" fmla="*/ 2616 w 4421"/>
              <a:gd name="T63" fmla="*/ 130 h 4227"/>
              <a:gd name="T64" fmla="*/ 3738 w 4421"/>
              <a:gd name="T65" fmla="*/ 916 h 4227"/>
              <a:gd name="T66" fmla="*/ 3738 w 4421"/>
              <a:gd name="T67" fmla="*/ 916 h 4227"/>
              <a:gd name="T68" fmla="*/ 4078 w 4421"/>
              <a:gd name="T69" fmla="*/ 2765 h 4227"/>
              <a:gd name="T70" fmla="*/ 4078 w 4421"/>
              <a:gd name="T71" fmla="*/ 2765 h 4227"/>
              <a:gd name="T72" fmla="*/ 4065 w 4421"/>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1" h="4227">
                <a:moveTo>
                  <a:pt x="4065" y="2794"/>
                </a:moveTo>
                <a:lnTo>
                  <a:pt x="4065" y="2794"/>
                </a:lnTo>
                <a:cubicBezTo>
                  <a:pt x="3994" y="2907"/>
                  <a:pt x="3918" y="3014"/>
                  <a:pt x="3842" y="3121"/>
                </a:cubicBezTo>
                <a:lnTo>
                  <a:pt x="3842" y="3121"/>
                </a:lnTo>
                <a:cubicBezTo>
                  <a:pt x="3824" y="3142"/>
                  <a:pt x="3804" y="3162"/>
                  <a:pt x="3784" y="3181"/>
                </a:cubicBezTo>
                <a:lnTo>
                  <a:pt x="3784" y="3181"/>
                </a:lnTo>
                <a:cubicBezTo>
                  <a:pt x="3764" y="3202"/>
                  <a:pt x="3744" y="3221"/>
                  <a:pt x="3723" y="3240"/>
                </a:cubicBezTo>
                <a:lnTo>
                  <a:pt x="3723" y="3240"/>
                </a:lnTo>
                <a:cubicBezTo>
                  <a:pt x="3698" y="3263"/>
                  <a:pt x="3673" y="3286"/>
                  <a:pt x="3647" y="3307"/>
                </a:cubicBezTo>
                <a:lnTo>
                  <a:pt x="3647" y="3307"/>
                </a:lnTo>
                <a:cubicBezTo>
                  <a:pt x="3496" y="3442"/>
                  <a:pt x="3326" y="3575"/>
                  <a:pt x="3142" y="3692"/>
                </a:cubicBezTo>
                <a:lnTo>
                  <a:pt x="3142" y="3692"/>
                </a:lnTo>
                <a:cubicBezTo>
                  <a:pt x="3112" y="3712"/>
                  <a:pt x="3080" y="3731"/>
                  <a:pt x="3049" y="3750"/>
                </a:cubicBezTo>
                <a:lnTo>
                  <a:pt x="3049" y="3750"/>
                </a:lnTo>
                <a:cubicBezTo>
                  <a:pt x="2592" y="4041"/>
                  <a:pt x="1997" y="4226"/>
                  <a:pt x="1476" y="4058"/>
                </a:cubicBezTo>
                <a:lnTo>
                  <a:pt x="1476" y="4058"/>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6"/>
                  <a:pt x="0" y="2009"/>
                  <a:pt x="2" y="1961"/>
                </a:cubicBezTo>
                <a:lnTo>
                  <a:pt x="2" y="1961"/>
                </a:lnTo>
                <a:cubicBezTo>
                  <a:pt x="31" y="1204"/>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10"/>
                  <a:pt x="2581" y="119"/>
                  <a:pt x="2616" y="130"/>
                </a:cubicBezTo>
                <a:lnTo>
                  <a:pt x="2616" y="130"/>
                </a:lnTo>
                <a:cubicBezTo>
                  <a:pt x="3074" y="269"/>
                  <a:pt x="3482" y="521"/>
                  <a:pt x="3738" y="916"/>
                </a:cubicBezTo>
                <a:lnTo>
                  <a:pt x="3738" y="916"/>
                </a:lnTo>
                <a:cubicBezTo>
                  <a:pt x="4098" y="1466"/>
                  <a:pt x="4420" y="2159"/>
                  <a:pt x="4078" y="2765"/>
                </a:cubicBezTo>
                <a:lnTo>
                  <a:pt x="4078" y="2765"/>
                </a:lnTo>
                <a:cubicBezTo>
                  <a:pt x="4074" y="2775"/>
                  <a:pt x="4070" y="2785"/>
                  <a:pt x="4065" y="2794"/>
                </a:cubicBezTo>
              </a:path>
            </a:pathLst>
          </a:custGeom>
          <a:solidFill>
            <a:srgbClr val="3DB0B9"/>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5" name="Freeform 179">
            <a:extLst>
              <a:ext uri="{FF2B5EF4-FFF2-40B4-BE49-F238E27FC236}">
                <a16:creationId xmlns:a16="http://schemas.microsoft.com/office/drawing/2014/main" id="{3AF312BB-CE35-54F3-71E0-7F32FE83A670}"/>
              </a:ext>
            </a:extLst>
          </p:cNvPr>
          <p:cNvSpPr>
            <a:spLocks noChangeArrowheads="1"/>
          </p:cNvSpPr>
          <p:nvPr/>
        </p:nvSpPr>
        <p:spPr bwMode="auto">
          <a:xfrm>
            <a:off x="9038010" y="4241128"/>
            <a:ext cx="2620590" cy="1666262"/>
          </a:xfrm>
          <a:custGeom>
            <a:avLst/>
            <a:gdLst>
              <a:gd name="T0" fmla="*/ 4065 w 4421"/>
              <a:gd name="T1" fmla="*/ 2794 h 4227"/>
              <a:gd name="T2" fmla="*/ 4065 w 4421"/>
              <a:gd name="T3" fmla="*/ 2794 h 4227"/>
              <a:gd name="T4" fmla="*/ 3842 w 4421"/>
              <a:gd name="T5" fmla="*/ 3121 h 4227"/>
              <a:gd name="T6" fmla="*/ 3842 w 4421"/>
              <a:gd name="T7" fmla="*/ 3121 h 4227"/>
              <a:gd name="T8" fmla="*/ 3784 w 4421"/>
              <a:gd name="T9" fmla="*/ 3181 h 4227"/>
              <a:gd name="T10" fmla="*/ 3784 w 4421"/>
              <a:gd name="T11" fmla="*/ 3181 h 4227"/>
              <a:gd name="T12" fmla="*/ 3723 w 4421"/>
              <a:gd name="T13" fmla="*/ 3240 h 4227"/>
              <a:gd name="T14" fmla="*/ 3723 w 4421"/>
              <a:gd name="T15" fmla="*/ 3240 h 4227"/>
              <a:gd name="T16" fmla="*/ 3647 w 4421"/>
              <a:gd name="T17" fmla="*/ 3307 h 4227"/>
              <a:gd name="T18" fmla="*/ 3647 w 4421"/>
              <a:gd name="T19" fmla="*/ 3307 h 4227"/>
              <a:gd name="T20" fmla="*/ 3142 w 4421"/>
              <a:gd name="T21" fmla="*/ 3692 h 4227"/>
              <a:gd name="T22" fmla="*/ 3142 w 4421"/>
              <a:gd name="T23" fmla="*/ 3692 h 4227"/>
              <a:gd name="T24" fmla="*/ 3049 w 4421"/>
              <a:gd name="T25" fmla="*/ 3750 h 4227"/>
              <a:gd name="T26" fmla="*/ 3049 w 4421"/>
              <a:gd name="T27" fmla="*/ 3750 h 4227"/>
              <a:gd name="T28" fmla="*/ 1476 w 4421"/>
              <a:gd name="T29" fmla="*/ 4057 h 4227"/>
              <a:gd name="T30" fmla="*/ 1476 w 4421"/>
              <a:gd name="T31" fmla="*/ 4057 h 4227"/>
              <a:gd name="T32" fmla="*/ 1379 w 4421"/>
              <a:gd name="T33" fmla="*/ 4022 h 4227"/>
              <a:gd name="T34" fmla="*/ 1379 w 4421"/>
              <a:gd name="T35" fmla="*/ 4022 h 4227"/>
              <a:gd name="T36" fmla="*/ 6 w 4421"/>
              <a:gd name="T37" fmla="*/ 2171 h 4227"/>
              <a:gd name="T38" fmla="*/ 6 w 4421"/>
              <a:gd name="T39" fmla="*/ 2171 h 4227"/>
              <a:gd name="T40" fmla="*/ 2 w 4421"/>
              <a:gd name="T41" fmla="*/ 2102 h 4227"/>
              <a:gd name="T42" fmla="*/ 2 w 4421"/>
              <a:gd name="T43" fmla="*/ 2102 h 4227"/>
              <a:gd name="T44" fmla="*/ 2 w 4421"/>
              <a:gd name="T45" fmla="*/ 1960 h 4227"/>
              <a:gd name="T46" fmla="*/ 2 w 4421"/>
              <a:gd name="T47" fmla="*/ 1960 h 4227"/>
              <a:gd name="T48" fmla="*/ 1215 w 4421"/>
              <a:gd name="T49" fmla="*/ 239 h 4227"/>
              <a:gd name="T50" fmla="*/ 1215 w 4421"/>
              <a:gd name="T51" fmla="*/ 239 h 4227"/>
              <a:gd name="T52" fmla="*/ 1313 w 4421"/>
              <a:gd name="T53" fmla="*/ 197 h 4227"/>
              <a:gd name="T54" fmla="*/ 1313 w 4421"/>
              <a:gd name="T55" fmla="*/ 197 h 4227"/>
              <a:gd name="T56" fmla="*/ 2511 w 4421"/>
              <a:gd name="T57" fmla="*/ 100 h 4227"/>
              <a:gd name="T58" fmla="*/ 2511 w 4421"/>
              <a:gd name="T59" fmla="*/ 100 h 4227"/>
              <a:gd name="T60" fmla="*/ 2616 w 4421"/>
              <a:gd name="T61" fmla="*/ 130 h 4227"/>
              <a:gd name="T62" fmla="*/ 2616 w 4421"/>
              <a:gd name="T63" fmla="*/ 130 h 4227"/>
              <a:gd name="T64" fmla="*/ 3738 w 4421"/>
              <a:gd name="T65" fmla="*/ 917 h 4227"/>
              <a:gd name="T66" fmla="*/ 3738 w 4421"/>
              <a:gd name="T67" fmla="*/ 917 h 4227"/>
              <a:gd name="T68" fmla="*/ 4078 w 4421"/>
              <a:gd name="T69" fmla="*/ 2765 h 4227"/>
              <a:gd name="T70" fmla="*/ 4078 w 4421"/>
              <a:gd name="T71" fmla="*/ 2765 h 4227"/>
              <a:gd name="T72" fmla="*/ 4065 w 4421"/>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1" h="4227">
                <a:moveTo>
                  <a:pt x="4065" y="2794"/>
                </a:moveTo>
                <a:lnTo>
                  <a:pt x="4065" y="2794"/>
                </a:lnTo>
                <a:cubicBezTo>
                  <a:pt x="3994" y="2906"/>
                  <a:pt x="3918" y="3015"/>
                  <a:pt x="3842" y="3121"/>
                </a:cubicBezTo>
                <a:lnTo>
                  <a:pt x="3842" y="3121"/>
                </a:lnTo>
                <a:cubicBezTo>
                  <a:pt x="3824" y="3142"/>
                  <a:pt x="3805"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1" y="3712"/>
                  <a:pt x="3081" y="3731"/>
                  <a:pt x="3049" y="3750"/>
                </a:cubicBezTo>
                <a:lnTo>
                  <a:pt x="3049" y="3750"/>
                </a:lnTo>
                <a:cubicBezTo>
                  <a:pt x="2592" y="4041"/>
                  <a:pt x="1997" y="4226"/>
                  <a:pt x="1476" y="4057"/>
                </a:cubicBezTo>
                <a:lnTo>
                  <a:pt x="1476" y="4057"/>
                </a:lnTo>
                <a:cubicBezTo>
                  <a:pt x="1443" y="4047"/>
                  <a:pt x="1411" y="4035"/>
                  <a:pt x="1379" y="4022"/>
                </a:cubicBezTo>
                <a:lnTo>
                  <a:pt x="1379" y="4022"/>
                </a:lnTo>
                <a:cubicBezTo>
                  <a:pt x="544" y="3744"/>
                  <a:pt x="173"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09"/>
                  <a:pt x="2581" y="119"/>
                  <a:pt x="2616" y="130"/>
                </a:cubicBezTo>
                <a:lnTo>
                  <a:pt x="2616" y="130"/>
                </a:lnTo>
                <a:cubicBezTo>
                  <a:pt x="3074" y="268"/>
                  <a:pt x="3482" y="521"/>
                  <a:pt x="3738" y="917"/>
                </a:cubicBezTo>
                <a:lnTo>
                  <a:pt x="3738" y="917"/>
                </a:lnTo>
                <a:cubicBezTo>
                  <a:pt x="4098" y="1467"/>
                  <a:pt x="4420" y="2159"/>
                  <a:pt x="4078" y="2765"/>
                </a:cubicBezTo>
                <a:lnTo>
                  <a:pt x="4078" y="2765"/>
                </a:lnTo>
                <a:cubicBezTo>
                  <a:pt x="4074" y="2775"/>
                  <a:pt x="4070" y="2785"/>
                  <a:pt x="4065" y="2794"/>
                </a:cubicBezTo>
              </a:path>
            </a:pathLst>
          </a:custGeom>
          <a:solidFill>
            <a:srgbClr val="9FDADF"/>
          </a:solidFill>
          <a:ln>
            <a:solidFill>
              <a:srgbClr val="75A949"/>
            </a:solid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6" name="CuadroTexto 553">
            <a:extLst>
              <a:ext uri="{FF2B5EF4-FFF2-40B4-BE49-F238E27FC236}">
                <a16:creationId xmlns:a16="http://schemas.microsoft.com/office/drawing/2014/main" id="{6C2C2682-F366-477B-E917-9B5D487F5396}"/>
              </a:ext>
            </a:extLst>
          </p:cNvPr>
          <p:cNvSpPr txBox="1"/>
          <p:nvPr/>
        </p:nvSpPr>
        <p:spPr>
          <a:xfrm>
            <a:off x="799329" y="4638156"/>
            <a:ext cx="2306600" cy="1200329"/>
          </a:xfrm>
          <a:prstGeom prst="rect">
            <a:avLst/>
          </a:prstGeom>
          <a:noFill/>
        </p:spPr>
        <p:txBody>
          <a:bodyPr wrap="square" rtlCol="0">
            <a:spAutoFit/>
          </a:bodyPr>
          <a:lstStyle/>
          <a:p>
            <a:pPr algn="ctr"/>
            <a:r>
              <a:rPr lang="en-US" sz="2400" b="1" dirty="0">
                <a:solidFill>
                  <a:srgbClr val="000000"/>
                </a:solidFill>
                <a:latin typeface="Calibri" panose="020F0502020204030204" pitchFamily="34" charset="0"/>
                <a:ea typeface="Lato" charset="0"/>
                <a:cs typeface="Calibri" panose="020F0502020204030204" pitchFamily="34" charset="0"/>
              </a:rPr>
              <a:t>Události a akce Společenství</a:t>
            </a:r>
          </a:p>
        </p:txBody>
      </p:sp>
      <p:sp>
        <p:nvSpPr>
          <p:cNvPr id="17" name="CuadroTexto 553">
            <a:extLst>
              <a:ext uri="{FF2B5EF4-FFF2-40B4-BE49-F238E27FC236}">
                <a16:creationId xmlns:a16="http://schemas.microsoft.com/office/drawing/2014/main" id="{AD6403BE-A59C-7010-ADB0-E36FC9583164}"/>
              </a:ext>
            </a:extLst>
          </p:cNvPr>
          <p:cNvSpPr txBox="1"/>
          <p:nvPr/>
        </p:nvSpPr>
        <p:spPr>
          <a:xfrm>
            <a:off x="2124280" y="3167782"/>
            <a:ext cx="2269003" cy="830997"/>
          </a:xfrm>
          <a:prstGeom prst="rect">
            <a:avLst/>
          </a:prstGeom>
          <a:noFill/>
          <a:ln>
            <a:noFill/>
          </a:ln>
        </p:spPr>
        <p:txBody>
          <a:bodyPr wrap="square" rtlCol="0">
            <a:spAutoFit/>
          </a:bodyPr>
          <a:lstStyle/>
          <a:p>
            <a:pPr algn="ctr"/>
            <a:r>
              <a:rPr lang="en-US" sz="2400" b="1" dirty="0">
                <a:solidFill>
                  <a:srgbClr val="000000"/>
                </a:solidFill>
                <a:latin typeface="Calibri" panose="020F0502020204030204" pitchFamily="34" charset="0"/>
                <a:ea typeface="Lato" charset="0"/>
                <a:cs typeface="Calibri" panose="020F0502020204030204" pitchFamily="34" charset="0"/>
              </a:rPr>
              <a:t>Vzdělávání a osvěta</a:t>
            </a:r>
          </a:p>
        </p:txBody>
      </p:sp>
      <p:sp>
        <p:nvSpPr>
          <p:cNvPr id="18" name="CuadroTexto 553">
            <a:extLst>
              <a:ext uri="{FF2B5EF4-FFF2-40B4-BE49-F238E27FC236}">
                <a16:creationId xmlns:a16="http://schemas.microsoft.com/office/drawing/2014/main" id="{B39CD173-B7C8-D4E1-9B44-52F7397F0FC5}"/>
              </a:ext>
            </a:extLst>
          </p:cNvPr>
          <p:cNvSpPr txBox="1"/>
          <p:nvPr/>
        </p:nvSpPr>
        <p:spPr>
          <a:xfrm>
            <a:off x="3728499" y="4653680"/>
            <a:ext cx="2064752" cy="830997"/>
          </a:xfrm>
          <a:prstGeom prst="rect">
            <a:avLst/>
          </a:prstGeom>
          <a:noFill/>
        </p:spPr>
        <p:txBody>
          <a:bodyPr wrap="square" rtlCol="0">
            <a:spAutoFit/>
          </a:bodyPr>
          <a:lstStyle/>
          <a:p>
            <a:pPr algn="ctr"/>
            <a:r>
              <a:rPr lang="en-US" sz="2400" b="1" dirty="0">
                <a:solidFill>
                  <a:srgbClr val="000000"/>
                </a:solidFill>
                <a:latin typeface="Calibri" panose="020F0502020204030204" pitchFamily="34" charset="0"/>
                <a:ea typeface="Lato" charset="0"/>
                <a:cs typeface="Calibri" panose="020F0502020204030204" pitchFamily="34" charset="0"/>
              </a:rPr>
              <a:t>Podpora místních trhů </a:t>
            </a:r>
          </a:p>
        </p:txBody>
      </p:sp>
      <p:sp>
        <p:nvSpPr>
          <p:cNvPr id="19" name="CuadroTexto 553">
            <a:extLst>
              <a:ext uri="{FF2B5EF4-FFF2-40B4-BE49-F238E27FC236}">
                <a16:creationId xmlns:a16="http://schemas.microsoft.com/office/drawing/2014/main" id="{B7BE05C5-47D2-2FDB-8875-8D2E1F2C33CF}"/>
              </a:ext>
            </a:extLst>
          </p:cNvPr>
          <p:cNvSpPr txBox="1"/>
          <p:nvPr/>
        </p:nvSpPr>
        <p:spPr>
          <a:xfrm>
            <a:off x="9138156" y="4450076"/>
            <a:ext cx="2382144" cy="1107996"/>
          </a:xfrm>
          <a:prstGeom prst="rect">
            <a:avLst/>
          </a:prstGeom>
          <a:noFill/>
          <a:ln>
            <a:noFill/>
          </a:ln>
        </p:spPr>
        <p:txBody>
          <a:bodyPr wrap="square" rtlCol="0">
            <a:spAutoFit/>
          </a:bodyPr>
          <a:lstStyle/>
          <a:p>
            <a:pPr algn="ctr"/>
            <a:r>
              <a:rPr lang="en-US" sz="2200" b="1" i="0" dirty="0">
                <a:solidFill>
                  <a:srgbClr val="000000"/>
                </a:solidFill>
                <a:effectLst/>
                <a:latin typeface="Söhne"/>
              </a:rPr>
              <a:t>Účast na místních diskusích a rozhodování</a:t>
            </a:r>
          </a:p>
        </p:txBody>
      </p:sp>
      <p:sp>
        <p:nvSpPr>
          <p:cNvPr id="20" name="Freeform 174">
            <a:extLst>
              <a:ext uri="{FF2B5EF4-FFF2-40B4-BE49-F238E27FC236}">
                <a16:creationId xmlns:a16="http://schemas.microsoft.com/office/drawing/2014/main" id="{E603FE09-E28B-BD15-C208-9F3DFEA01329}"/>
              </a:ext>
            </a:extLst>
          </p:cNvPr>
          <p:cNvSpPr>
            <a:spLocks noChangeArrowheads="1"/>
          </p:cNvSpPr>
          <p:nvPr/>
        </p:nvSpPr>
        <p:spPr bwMode="auto">
          <a:xfrm>
            <a:off x="4790802" y="2707452"/>
            <a:ext cx="2620592" cy="1666264"/>
          </a:xfrm>
          <a:custGeom>
            <a:avLst/>
            <a:gdLst>
              <a:gd name="T0" fmla="*/ 355 w 4425"/>
              <a:gd name="T1" fmla="*/ 2797 h 4230"/>
              <a:gd name="T2" fmla="*/ 355 w 4425"/>
              <a:gd name="T3" fmla="*/ 2797 h 4230"/>
              <a:gd name="T4" fmla="*/ 579 w 4425"/>
              <a:gd name="T5" fmla="*/ 3123 h 4230"/>
              <a:gd name="T6" fmla="*/ 579 w 4425"/>
              <a:gd name="T7" fmla="*/ 3123 h 4230"/>
              <a:gd name="T8" fmla="*/ 637 w 4425"/>
              <a:gd name="T9" fmla="*/ 3184 h 4230"/>
              <a:gd name="T10" fmla="*/ 637 w 4425"/>
              <a:gd name="T11" fmla="*/ 3184 h 4230"/>
              <a:gd name="T12" fmla="*/ 698 w 4425"/>
              <a:gd name="T13" fmla="*/ 3243 h 4230"/>
              <a:gd name="T14" fmla="*/ 698 w 4425"/>
              <a:gd name="T15" fmla="*/ 3243 h 4230"/>
              <a:gd name="T16" fmla="*/ 774 w 4425"/>
              <a:gd name="T17" fmla="*/ 3310 h 4230"/>
              <a:gd name="T18" fmla="*/ 774 w 4425"/>
              <a:gd name="T19" fmla="*/ 3310 h 4230"/>
              <a:gd name="T20" fmla="*/ 1279 w 4425"/>
              <a:gd name="T21" fmla="*/ 3695 h 4230"/>
              <a:gd name="T22" fmla="*/ 1279 w 4425"/>
              <a:gd name="T23" fmla="*/ 3695 h 4230"/>
              <a:gd name="T24" fmla="*/ 1372 w 4425"/>
              <a:gd name="T25" fmla="*/ 3752 h 4230"/>
              <a:gd name="T26" fmla="*/ 1372 w 4425"/>
              <a:gd name="T27" fmla="*/ 3752 h 4230"/>
              <a:gd name="T28" fmla="*/ 2947 w 4425"/>
              <a:gd name="T29" fmla="*/ 4061 h 4230"/>
              <a:gd name="T30" fmla="*/ 2947 w 4425"/>
              <a:gd name="T31" fmla="*/ 4061 h 4230"/>
              <a:gd name="T32" fmla="*/ 3043 w 4425"/>
              <a:gd name="T33" fmla="*/ 4025 h 4230"/>
              <a:gd name="T34" fmla="*/ 3043 w 4425"/>
              <a:gd name="T35" fmla="*/ 4025 h 4230"/>
              <a:gd name="T36" fmla="*/ 4418 w 4425"/>
              <a:gd name="T37" fmla="*/ 2174 h 4230"/>
              <a:gd name="T38" fmla="*/ 4418 w 4425"/>
              <a:gd name="T39" fmla="*/ 2174 h 4230"/>
              <a:gd name="T40" fmla="*/ 4422 w 4425"/>
              <a:gd name="T41" fmla="*/ 2104 h 4230"/>
              <a:gd name="T42" fmla="*/ 4422 w 4425"/>
              <a:gd name="T43" fmla="*/ 2104 h 4230"/>
              <a:gd name="T44" fmla="*/ 4422 w 4425"/>
              <a:gd name="T45" fmla="*/ 1963 h 4230"/>
              <a:gd name="T46" fmla="*/ 4422 w 4425"/>
              <a:gd name="T47" fmla="*/ 1963 h 4230"/>
              <a:gd name="T48" fmla="*/ 3208 w 4425"/>
              <a:gd name="T49" fmla="*/ 240 h 4230"/>
              <a:gd name="T50" fmla="*/ 3208 w 4425"/>
              <a:gd name="T51" fmla="*/ 240 h 4230"/>
              <a:gd name="T52" fmla="*/ 3109 w 4425"/>
              <a:gd name="T53" fmla="*/ 197 h 4230"/>
              <a:gd name="T54" fmla="*/ 3109 w 4425"/>
              <a:gd name="T55" fmla="*/ 197 h 4230"/>
              <a:gd name="T56" fmla="*/ 1911 w 4425"/>
              <a:gd name="T57" fmla="*/ 101 h 4230"/>
              <a:gd name="T58" fmla="*/ 1911 w 4425"/>
              <a:gd name="T59" fmla="*/ 101 h 4230"/>
              <a:gd name="T60" fmla="*/ 1806 w 4425"/>
              <a:gd name="T61" fmla="*/ 131 h 4230"/>
              <a:gd name="T62" fmla="*/ 1806 w 4425"/>
              <a:gd name="T63" fmla="*/ 131 h 4230"/>
              <a:gd name="T64" fmla="*/ 683 w 4425"/>
              <a:gd name="T65" fmla="*/ 919 h 4230"/>
              <a:gd name="T66" fmla="*/ 683 w 4425"/>
              <a:gd name="T67" fmla="*/ 919 h 4230"/>
              <a:gd name="T68" fmla="*/ 343 w 4425"/>
              <a:gd name="T69" fmla="*/ 2767 h 4230"/>
              <a:gd name="T70" fmla="*/ 343 w 4425"/>
              <a:gd name="T71" fmla="*/ 2767 h 4230"/>
              <a:gd name="T72" fmla="*/ 355 w 4425"/>
              <a:gd name="T73" fmla="*/ 2797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2797"/>
                </a:moveTo>
                <a:lnTo>
                  <a:pt x="355" y="2797"/>
                </a:lnTo>
                <a:cubicBezTo>
                  <a:pt x="427" y="2909"/>
                  <a:pt x="503" y="3017"/>
                  <a:pt x="579" y="3123"/>
                </a:cubicBezTo>
                <a:lnTo>
                  <a:pt x="579" y="3123"/>
                </a:lnTo>
                <a:cubicBezTo>
                  <a:pt x="597" y="3144"/>
                  <a:pt x="617" y="3164"/>
                  <a:pt x="637" y="3184"/>
                </a:cubicBezTo>
                <a:lnTo>
                  <a:pt x="637" y="3184"/>
                </a:lnTo>
                <a:cubicBezTo>
                  <a:pt x="657" y="3204"/>
                  <a:pt x="677" y="3224"/>
                  <a:pt x="698" y="3243"/>
                </a:cubicBezTo>
                <a:lnTo>
                  <a:pt x="698" y="3243"/>
                </a:lnTo>
                <a:cubicBezTo>
                  <a:pt x="723" y="3266"/>
                  <a:pt x="748" y="3288"/>
                  <a:pt x="774" y="3310"/>
                </a:cubicBezTo>
                <a:lnTo>
                  <a:pt x="774" y="3310"/>
                </a:lnTo>
                <a:cubicBezTo>
                  <a:pt x="925" y="3444"/>
                  <a:pt x="1096" y="3578"/>
                  <a:pt x="1279" y="3695"/>
                </a:cubicBezTo>
                <a:lnTo>
                  <a:pt x="1279" y="3695"/>
                </a:lnTo>
                <a:cubicBezTo>
                  <a:pt x="1309" y="3715"/>
                  <a:pt x="1341" y="3734"/>
                  <a:pt x="1372" y="3752"/>
                </a:cubicBezTo>
                <a:lnTo>
                  <a:pt x="1372" y="3752"/>
                </a:lnTo>
                <a:cubicBezTo>
                  <a:pt x="1830" y="4044"/>
                  <a:pt x="2426" y="4229"/>
                  <a:pt x="2947" y="4061"/>
                </a:cubicBezTo>
                <a:lnTo>
                  <a:pt x="2947" y="4061"/>
                </a:lnTo>
                <a:cubicBezTo>
                  <a:pt x="2979" y="4050"/>
                  <a:pt x="3012" y="4038"/>
                  <a:pt x="3043" y="4025"/>
                </a:cubicBezTo>
                <a:lnTo>
                  <a:pt x="3043" y="4025"/>
                </a:lnTo>
                <a:cubicBezTo>
                  <a:pt x="3879" y="3747"/>
                  <a:pt x="4249" y="2936"/>
                  <a:pt x="4418" y="2174"/>
                </a:cubicBezTo>
                <a:lnTo>
                  <a:pt x="4418" y="2174"/>
                </a:lnTo>
                <a:cubicBezTo>
                  <a:pt x="4419" y="2150"/>
                  <a:pt x="4420" y="2127"/>
                  <a:pt x="4422" y="2104"/>
                </a:cubicBezTo>
                <a:lnTo>
                  <a:pt x="4422" y="2104"/>
                </a:lnTo>
                <a:cubicBezTo>
                  <a:pt x="4424" y="2057"/>
                  <a:pt x="4424"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8" y="0"/>
                  <a:pt x="1911" y="101"/>
                </a:cubicBezTo>
                <a:lnTo>
                  <a:pt x="1911" y="101"/>
                </a:lnTo>
                <a:cubicBezTo>
                  <a:pt x="1875" y="110"/>
                  <a:pt x="1840" y="120"/>
                  <a:pt x="1806" y="131"/>
                </a:cubicBezTo>
                <a:lnTo>
                  <a:pt x="1806" y="131"/>
                </a:lnTo>
                <a:cubicBezTo>
                  <a:pt x="1347" y="270"/>
                  <a:pt x="939" y="522"/>
                  <a:pt x="683" y="919"/>
                </a:cubicBezTo>
                <a:lnTo>
                  <a:pt x="683" y="919"/>
                </a:lnTo>
                <a:cubicBezTo>
                  <a:pt x="322" y="1468"/>
                  <a:pt x="0" y="2161"/>
                  <a:pt x="343" y="2767"/>
                </a:cubicBezTo>
                <a:lnTo>
                  <a:pt x="343" y="2767"/>
                </a:lnTo>
                <a:cubicBezTo>
                  <a:pt x="347" y="2777"/>
                  <a:pt x="351" y="2787"/>
                  <a:pt x="355" y="2797"/>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21" name="Freeform 175">
            <a:extLst>
              <a:ext uri="{FF2B5EF4-FFF2-40B4-BE49-F238E27FC236}">
                <a16:creationId xmlns:a16="http://schemas.microsoft.com/office/drawing/2014/main" id="{865EDF92-FD03-9F4D-4E23-0BEC82295728}"/>
              </a:ext>
            </a:extLst>
          </p:cNvPr>
          <p:cNvSpPr>
            <a:spLocks noChangeArrowheads="1"/>
          </p:cNvSpPr>
          <p:nvPr/>
        </p:nvSpPr>
        <p:spPr bwMode="auto">
          <a:xfrm>
            <a:off x="4898516" y="2776697"/>
            <a:ext cx="2620592" cy="1666262"/>
          </a:xfrm>
          <a:custGeom>
            <a:avLst/>
            <a:gdLst>
              <a:gd name="T0" fmla="*/ 355 w 4425"/>
              <a:gd name="T1" fmla="*/ 1432 h 4230"/>
              <a:gd name="T2" fmla="*/ 355 w 4425"/>
              <a:gd name="T3" fmla="*/ 1432 h 4230"/>
              <a:gd name="T4" fmla="*/ 579 w 4425"/>
              <a:gd name="T5" fmla="*/ 1106 h 4230"/>
              <a:gd name="T6" fmla="*/ 579 w 4425"/>
              <a:gd name="T7" fmla="*/ 1106 h 4230"/>
              <a:gd name="T8" fmla="*/ 637 w 4425"/>
              <a:gd name="T9" fmla="*/ 1045 h 4230"/>
              <a:gd name="T10" fmla="*/ 637 w 4425"/>
              <a:gd name="T11" fmla="*/ 1045 h 4230"/>
              <a:gd name="T12" fmla="*/ 698 w 4425"/>
              <a:gd name="T13" fmla="*/ 986 h 4230"/>
              <a:gd name="T14" fmla="*/ 698 w 4425"/>
              <a:gd name="T15" fmla="*/ 986 h 4230"/>
              <a:gd name="T16" fmla="*/ 774 w 4425"/>
              <a:gd name="T17" fmla="*/ 919 h 4230"/>
              <a:gd name="T18" fmla="*/ 774 w 4425"/>
              <a:gd name="T19" fmla="*/ 919 h 4230"/>
              <a:gd name="T20" fmla="*/ 1279 w 4425"/>
              <a:gd name="T21" fmla="*/ 534 h 4230"/>
              <a:gd name="T22" fmla="*/ 1279 w 4425"/>
              <a:gd name="T23" fmla="*/ 534 h 4230"/>
              <a:gd name="T24" fmla="*/ 1372 w 4425"/>
              <a:gd name="T25" fmla="*/ 477 h 4230"/>
              <a:gd name="T26" fmla="*/ 1372 w 4425"/>
              <a:gd name="T27" fmla="*/ 477 h 4230"/>
              <a:gd name="T28" fmla="*/ 2947 w 4425"/>
              <a:gd name="T29" fmla="*/ 168 h 4230"/>
              <a:gd name="T30" fmla="*/ 2947 w 4425"/>
              <a:gd name="T31" fmla="*/ 168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5 h 4230"/>
              <a:gd name="T46" fmla="*/ 4422 w 4425"/>
              <a:gd name="T47" fmla="*/ 2265 h 4230"/>
              <a:gd name="T48" fmla="*/ 3208 w 4425"/>
              <a:gd name="T49" fmla="*/ 3990 h 4230"/>
              <a:gd name="T50" fmla="*/ 3208 w 4425"/>
              <a:gd name="T51" fmla="*/ 3990 h 4230"/>
              <a:gd name="T52" fmla="*/ 3109 w 4425"/>
              <a:gd name="T53" fmla="*/ 4032 h 4230"/>
              <a:gd name="T54" fmla="*/ 3109 w 4425"/>
              <a:gd name="T55" fmla="*/ 4032 h 4230"/>
              <a:gd name="T56" fmla="*/ 1911 w 4425"/>
              <a:gd name="T57" fmla="*/ 4129 h 4230"/>
              <a:gd name="T58" fmla="*/ 1911 w 4425"/>
              <a:gd name="T59" fmla="*/ 4129 h 4230"/>
              <a:gd name="T60" fmla="*/ 1806 w 4425"/>
              <a:gd name="T61" fmla="*/ 4098 h 4230"/>
              <a:gd name="T62" fmla="*/ 1806 w 4425"/>
              <a:gd name="T63" fmla="*/ 4098 h 4230"/>
              <a:gd name="T64" fmla="*/ 683 w 4425"/>
              <a:gd name="T65" fmla="*/ 3311 h 4230"/>
              <a:gd name="T66" fmla="*/ 683 w 4425"/>
              <a:gd name="T67" fmla="*/ 3311 h 4230"/>
              <a:gd name="T68" fmla="*/ 343 w 4425"/>
              <a:gd name="T69" fmla="*/ 1462 h 4230"/>
              <a:gd name="T70" fmla="*/ 343 w 4425"/>
              <a:gd name="T71" fmla="*/ 1462 h 4230"/>
              <a:gd name="T72" fmla="*/ 355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8" y="941"/>
                  <a:pt x="774" y="919"/>
                </a:cubicBezTo>
                <a:lnTo>
                  <a:pt x="774" y="919"/>
                </a:lnTo>
                <a:cubicBezTo>
                  <a:pt x="925" y="785"/>
                  <a:pt x="1096" y="651"/>
                  <a:pt x="1279" y="534"/>
                </a:cubicBezTo>
                <a:lnTo>
                  <a:pt x="1279" y="534"/>
                </a:lnTo>
                <a:cubicBezTo>
                  <a:pt x="1309" y="514"/>
                  <a:pt x="1341" y="496"/>
                  <a:pt x="1372" y="477"/>
                </a:cubicBezTo>
                <a:lnTo>
                  <a:pt x="1372" y="477"/>
                </a:lnTo>
                <a:cubicBezTo>
                  <a:pt x="1830" y="185"/>
                  <a:pt x="2426" y="0"/>
                  <a:pt x="2947" y="168"/>
                </a:cubicBezTo>
                <a:lnTo>
                  <a:pt x="2947" y="168"/>
                </a:lnTo>
                <a:cubicBezTo>
                  <a:pt x="2979" y="179"/>
                  <a:pt x="3012" y="191"/>
                  <a:pt x="3043" y="204"/>
                </a:cubicBezTo>
                <a:lnTo>
                  <a:pt x="3043" y="204"/>
                </a:lnTo>
                <a:cubicBezTo>
                  <a:pt x="3879" y="482"/>
                  <a:pt x="4249" y="1293"/>
                  <a:pt x="4418" y="2055"/>
                </a:cubicBezTo>
                <a:lnTo>
                  <a:pt x="4418" y="2055"/>
                </a:lnTo>
                <a:cubicBezTo>
                  <a:pt x="4419" y="2078"/>
                  <a:pt x="4420" y="2101"/>
                  <a:pt x="4422" y="2124"/>
                </a:cubicBezTo>
                <a:lnTo>
                  <a:pt x="4422" y="2124"/>
                </a:lnTo>
                <a:cubicBezTo>
                  <a:pt x="4424" y="2171"/>
                  <a:pt x="4424"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5" y="4212"/>
                  <a:pt x="2299" y="4229"/>
                  <a:pt x="1911" y="4129"/>
                </a:cubicBezTo>
                <a:lnTo>
                  <a:pt x="1911" y="4129"/>
                </a:lnTo>
                <a:cubicBezTo>
                  <a:pt x="1875" y="4120"/>
                  <a:pt x="1840" y="4109"/>
                  <a:pt x="1806" y="4098"/>
                </a:cubicBezTo>
                <a:lnTo>
                  <a:pt x="1806" y="4098"/>
                </a:lnTo>
                <a:cubicBezTo>
                  <a:pt x="1347" y="3960"/>
                  <a:pt x="939" y="3708"/>
                  <a:pt x="683" y="3311"/>
                </a:cubicBezTo>
                <a:lnTo>
                  <a:pt x="683" y="3311"/>
                </a:lnTo>
                <a:cubicBezTo>
                  <a:pt x="322" y="2761"/>
                  <a:pt x="0" y="2068"/>
                  <a:pt x="343" y="1462"/>
                </a:cubicBezTo>
                <a:lnTo>
                  <a:pt x="343" y="1462"/>
                </a:lnTo>
                <a:cubicBezTo>
                  <a:pt x="347" y="1452"/>
                  <a:pt x="351" y="1442"/>
                  <a:pt x="355" y="1432"/>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22" name="Freeform 173">
            <a:extLst>
              <a:ext uri="{FF2B5EF4-FFF2-40B4-BE49-F238E27FC236}">
                <a16:creationId xmlns:a16="http://schemas.microsoft.com/office/drawing/2014/main" id="{27726002-9E35-9F07-8AFB-FAFF201AAD73}"/>
              </a:ext>
            </a:extLst>
          </p:cNvPr>
          <p:cNvSpPr>
            <a:spLocks noChangeArrowheads="1"/>
          </p:cNvSpPr>
          <p:nvPr/>
        </p:nvSpPr>
        <p:spPr bwMode="auto">
          <a:xfrm>
            <a:off x="4960067" y="2761309"/>
            <a:ext cx="2620592" cy="1666262"/>
          </a:xfrm>
          <a:custGeom>
            <a:avLst/>
            <a:gdLst>
              <a:gd name="T0" fmla="*/ 4065 w 4422"/>
              <a:gd name="T1" fmla="*/ 2794 h 4227"/>
              <a:gd name="T2" fmla="*/ 4065 w 4422"/>
              <a:gd name="T3" fmla="*/ 2794 h 4227"/>
              <a:gd name="T4" fmla="*/ 3842 w 4422"/>
              <a:gd name="T5" fmla="*/ 3121 h 4227"/>
              <a:gd name="T6" fmla="*/ 3842 w 4422"/>
              <a:gd name="T7" fmla="*/ 3121 h 4227"/>
              <a:gd name="T8" fmla="*/ 3784 w 4422"/>
              <a:gd name="T9" fmla="*/ 3181 h 4227"/>
              <a:gd name="T10" fmla="*/ 3784 w 4422"/>
              <a:gd name="T11" fmla="*/ 3181 h 4227"/>
              <a:gd name="T12" fmla="*/ 3723 w 4422"/>
              <a:gd name="T13" fmla="*/ 3240 h 4227"/>
              <a:gd name="T14" fmla="*/ 3723 w 4422"/>
              <a:gd name="T15" fmla="*/ 3240 h 4227"/>
              <a:gd name="T16" fmla="*/ 3647 w 4422"/>
              <a:gd name="T17" fmla="*/ 3307 h 4227"/>
              <a:gd name="T18" fmla="*/ 3647 w 4422"/>
              <a:gd name="T19" fmla="*/ 3307 h 4227"/>
              <a:gd name="T20" fmla="*/ 3142 w 4422"/>
              <a:gd name="T21" fmla="*/ 3692 h 4227"/>
              <a:gd name="T22" fmla="*/ 3142 w 4422"/>
              <a:gd name="T23" fmla="*/ 3692 h 4227"/>
              <a:gd name="T24" fmla="*/ 3049 w 4422"/>
              <a:gd name="T25" fmla="*/ 3750 h 4227"/>
              <a:gd name="T26" fmla="*/ 3049 w 4422"/>
              <a:gd name="T27" fmla="*/ 3750 h 4227"/>
              <a:gd name="T28" fmla="*/ 1476 w 4422"/>
              <a:gd name="T29" fmla="*/ 4057 h 4227"/>
              <a:gd name="T30" fmla="*/ 1476 w 4422"/>
              <a:gd name="T31" fmla="*/ 4057 h 4227"/>
              <a:gd name="T32" fmla="*/ 1379 w 4422"/>
              <a:gd name="T33" fmla="*/ 4022 h 4227"/>
              <a:gd name="T34" fmla="*/ 1379 w 4422"/>
              <a:gd name="T35" fmla="*/ 4022 h 4227"/>
              <a:gd name="T36" fmla="*/ 6 w 4422"/>
              <a:gd name="T37" fmla="*/ 2171 h 4227"/>
              <a:gd name="T38" fmla="*/ 6 w 4422"/>
              <a:gd name="T39" fmla="*/ 2171 h 4227"/>
              <a:gd name="T40" fmla="*/ 2 w 4422"/>
              <a:gd name="T41" fmla="*/ 2102 h 4227"/>
              <a:gd name="T42" fmla="*/ 2 w 4422"/>
              <a:gd name="T43" fmla="*/ 2102 h 4227"/>
              <a:gd name="T44" fmla="*/ 2 w 4422"/>
              <a:gd name="T45" fmla="*/ 1960 h 4227"/>
              <a:gd name="T46" fmla="*/ 2 w 4422"/>
              <a:gd name="T47" fmla="*/ 1960 h 4227"/>
              <a:gd name="T48" fmla="*/ 1214 w 4422"/>
              <a:gd name="T49" fmla="*/ 239 h 4227"/>
              <a:gd name="T50" fmla="*/ 1214 w 4422"/>
              <a:gd name="T51" fmla="*/ 239 h 4227"/>
              <a:gd name="T52" fmla="*/ 1313 w 4422"/>
              <a:gd name="T53" fmla="*/ 197 h 4227"/>
              <a:gd name="T54" fmla="*/ 1313 w 4422"/>
              <a:gd name="T55" fmla="*/ 197 h 4227"/>
              <a:gd name="T56" fmla="*/ 2511 w 4422"/>
              <a:gd name="T57" fmla="*/ 100 h 4227"/>
              <a:gd name="T58" fmla="*/ 2511 w 4422"/>
              <a:gd name="T59" fmla="*/ 100 h 4227"/>
              <a:gd name="T60" fmla="*/ 2616 w 4422"/>
              <a:gd name="T61" fmla="*/ 130 h 4227"/>
              <a:gd name="T62" fmla="*/ 2616 w 4422"/>
              <a:gd name="T63" fmla="*/ 130 h 4227"/>
              <a:gd name="T64" fmla="*/ 3738 w 4422"/>
              <a:gd name="T65" fmla="*/ 917 h 4227"/>
              <a:gd name="T66" fmla="*/ 3738 w 4422"/>
              <a:gd name="T67" fmla="*/ 917 h 4227"/>
              <a:gd name="T68" fmla="*/ 4078 w 4422"/>
              <a:gd name="T69" fmla="*/ 2765 h 4227"/>
              <a:gd name="T70" fmla="*/ 4078 w 4422"/>
              <a:gd name="T71" fmla="*/ 2765 h 4227"/>
              <a:gd name="T72" fmla="*/ 4065 w 4422"/>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2" h="4227">
                <a:moveTo>
                  <a:pt x="4065" y="2794"/>
                </a:moveTo>
                <a:lnTo>
                  <a:pt x="4065" y="2794"/>
                </a:lnTo>
                <a:cubicBezTo>
                  <a:pt x="3994" y="2906"/>
                  <a:pt x="3918" y="3015"/>
                  <a:pt x="3842" y="3121"/>
                </a:cubicBezTo>
                <a:lnTo>
                  <a:pt x="3842" y="3121"/>
                </a:lnTo>
                <a:cubicBezTo>
                  <a:pt x="3824" y="3142"/>
                  <a:pt x="3804"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2" y="3712"/>
                  <a:pt x="3080" y="3731"/>
                  <a:pt x="3049" y="3750"/>
                </a:cubicBezTo>
                <a:lnTo>
                  <a:pt x="3049" y="3750"/>
                </a:lnTo>
                <a:cubicBezTo>
                  <a:pt x="2592" y="4041"/>
                  <a:pt x="1997" y="4226"/>
                  <a:pt x="1476" y="4057"/>
                </a:cubicBezTo>
                <a:lnTo>
                  <a:pt x="1476" y="4057"/>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4" y="239"/>
                </a:cubicBezTo>
                <a:lnTo>
                  <a:pt x="1214" y="239"/>
                </a:lnTo>
                <a:cubicBezTo>
                  <a:pt x="1247" y="224"/>
                  <a:pt x="1280" y="210"/>
                  <a:pt x="1313" y="197"/>
                </a:cubicBezTo>
                <a:lnTo>
                  <a:pt x="1313" y="197"/>
                </a:lnTo>
                <a:cubicBezTo>
                  <a:pt x="1707" y="16"/>
                  <a:pt x="2123" y="0"/>
                  <a:pt x="2511" y="100"/>
                </a:cubicBezTo>
                <a:lnTo>
                  <a:pt x="2511" y="100"/>
                </a:lnTo>
                <a:cubicBezTo>
                  <a:pt x="2546" y="109"/>
                  <a:pt x="2581" y="119"/>
                  <a:pt x="2616" y="130"/>
                </a:cubicBezTo>
                <a:lnTo>
                  <a:pt x="2616" y="130"/>
                </a:lnTo>
                <a:cubicBezTo>
                  <a:pt x="3074" y="268"/>
                  <a:pt x="3482" y="521"/>
                  <a:pt x="3738" y="917"/>
                </a:cubicBezTo>
                <a:lnTo>
                  <a:pt x="3738" y="917"/>
                </a:lnTo>
                <a:cubicBezTo>
                  <a:pt x="4098" y="1467"/>
                  <a:pt x="4421" y="2159"/>
                  <a:pt x="4078" y="2765"/>
                </a:cubicBezTo>
                <a:lnTo>
                  <a:pt x="4078" y="2765"/>
                </a:lnTo>
                <a:cubicBezTo>
                  <a:pt x="4074" y="2775"/>
                  <a:pt x="4069" y="2785"/>
                  <a:pt x="4065" y="2794"/>
                </a:cubicBezTo>
              </a:path>
            </a:pathLst>
          </a:custGeom>
          <a:solidFill>
            <a:srgbClr val="C3DCAE"/>
          </a:solidFill>
          <a:ln>
            <a:solidFill>
              <a:srgbClr val="75A949"/>
            </a:solid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23" name="CuadroTexto 553">
            <a:extLst>
              <a:ext uri="{FF2B5EF4-FFF2-40B4-BE49-F238E27FC236}">
                <a16:creationId xmlns:a16="http://schemas.microsoft.com/office/drawing/2014/main" id="{3A60A56C-5584-086A-65F0-59BC09B844B5}"/>
              </a:ext>
            </a:extLst>
          </p:cNvPr>
          <p:cNvSpPr txBox="1"/>
          <p:nvPr/>
        </p:nvSpPr>
        <p:spPr>
          <a:xfrm>
            <a:off x="5067837" y="2827561"/>
            <a:ext cx="2269003" cy="1200329"/>
          </a:xfrm>
          <a:prstGeom prst="rect">
            <a:avLst/>
          </a:prstGeom>
          <a:noFill/>
          <a:ln>
            <a:noFill/>
          </a:ln>
        </p:spPr>
        <p:txBody>
          <a:bodyPr wrap="square" rtlCol="0">
            <a:spAutoFit/>
          </a:bodyPr>
          <a:lstStyle/>
          <a:p>
            <a:pPr algn="ctr"/>
            <a:r>
              <a:rPr lang="en-US" sz="2400" b="1" dirty="0">
                <a:solidFill>
                  <a:srgbClr val="000000"/>
                </a:solidFill>
                <a:latin typeface="Calibri" panose="020F0502020204030204" pitchFamily="34" charset="0"/>
                <a:ea typeface="Lato" charset="0"/>
                <a:cs typeface="Calibri" panose="020F0502020204030204" pitchFamily="34" charset="0"/>
              </a:rPr>
              <a:t>Výměna zkušeností a know-how</a:t>
            </a:r>
          </a:p>
        </p:txBody>
      </p:sp>
      <p:sp>
        <p:nvSpPr>
          <p:cNvPr id="29" name="Freeform 177">
            <a:extLst>
              <a:ext uri="{FF2B5EF4-FFF2-40B4-BE49-F238E27FC236}">
                <a16:creationId xmlns:a16="http://schemas.microsoft.com/office/drawing/2014/main" id="{F75EC935-B439-1B6E-9ABC-9D2015D0F27C}"/>
              </a:ext>
            </a:extLst>
          </p:cNvPr>
          <p:cNvSpPr>
            <a:spLocks noChangeArrowheads="1"/>
          </p:cNvSpPr>
          <p:nvPr/>
        </p:nvSpPr>
        <p:spPr bwMode="auto">
          <a:xfrm>
            <a:off x="7506105" y="2599420"/>
            <a:ext cx="2620590" cy="1666264"/>
          </a:xfrm>
          <a:custGeom>
            <a:avLst/>
            <a:gdLst>
              <a:gd name="T0" fmla="*/ 354 w 4424"/>
              <a:gd name="T1" fmla="*/ 2797 h 4231"/>
              <a:gd name="T2" fmla="*/ 354 w 4424"/>
              <a:gd name="T3" fmla="*/ 2797 h 4231"/>
              <a:gd name="T4" fmla="*/ 577 w 4424"/>
              <a:gd name="T5" fmla="*/ 3124 h 4231"/>
              <a:gd name="T6" fmla="*/ 577 w 4424"/>
              <a:gd name="T7" fmla="*/ 3124 h 4231"/>
              <a:gd name="T8" fmla="*/ 636 w 4424"/>
              <a:gd name="T9" fmla="*/ 3184 h 4231"/>
              <a:gd name="T10" fmla="*/ 636 w 4424"/>
              <a:gd name="T11" fmla="*/ 3184 h 4231"/>
              <a:gd name="T12" fmla="*/ 697 w 4424"/>
              <a:gd name="T13" fmla="*/ 3243 h 4231"/>
              <a:gd name="T14" fmla="*/ 697 w 4424"/>
              <a:gd name="T15" fmla="*/ 3243 h 4231"/>
              <a:gd name="T16" fmla="*/ 773 w 4424"/>
              <a:gd name="T17" fmla="*/ 3310 h 4231"/>
              <a:gd name="T18" fmla="*/ 773 w 4424"/>
              <a:gd name="T19" fmla="*/ 3310 h 4231"/>
              <a:gd name="T20" fmla="*/ 1278 w 4424"/>
              <a:gd name="T21" fmla="*/ 3695 h 4231"/>
              <a:gd name="T22" fmla="*/ 1278 w 4424"/>
              <a:gd name="T23" fmla="*/ 3695 h 4231"/>
              <a:gd name="T24" fmla="*/ 1371 w 4424"/>
              <a:gd name="T25" fmla="*/ 3753 h 4231"/>
              <a:gd name="T26" fmla="*/ 1371 w 4424"/>
              <a:gd name="T27" fmla="*/ 3753 h 4231"/>
              <a:gd name="T28" fmla="*/ 2946 w 4424"/>
              <a:gd name="T29" fmla="*/ 4061 h 4231"/>
              <a:gd name="T30" fmla="*/ 2946 w 4424"/>
              <a:gd name="T31" fmla="*/ 4061 h 4231"/>
              <a:gd name="T32" fmla="*/ 3042 w 4424"/>
              <a:gd name="T33" fmla="*/ 4025 h 4231"/>
              <a:gd name="T34" fmla="*/ 3042 w 4424"/>
              <a:gd name="T35" fmla="*/ 4025 h 4231"/>
              <a:gd name="T36" fmla="*/ 4416 w 4424"/>
              <a:gd name="T37" fmla="*/ 2174 h 4231"/>
              <a:gd name="T38" fmla="*/ 4416 w 4424"/>
              <a:gd name="T39" fmla="*/ 2174 h 4231"/>
              <a:gd name="T40" fmla="*/ 4421 w 4424"/>
              <a:gd name="T41" fmla="*/ 2104 h 4231"/>
              <a:gd name="T42" fmla="*/ 4421 w 4424"/>
              <a:gd name="T43" fmla="*/ 2104 h 4231"/>
              <a:gd name="T44" fmla="*/ 4421 w 4424"/>
              <a:gd name="T45" fmla="*/ 1963 h 4231"/>
              <a:gd name="T46" fmla="*/ 4421 w 4424"/>
              <a:gd name="T47" fmla="*/ 1963 h 4231"/>
              <a:gd name="T48" fmla="*/ 3207 w 4424"/>
              <a:gd name="T49" fmla="*/ 240 h 4231"/>
              <a:gd name="T50" fmla="*/ 3207 w 4424"/>
              <a:gd name="T51" fmla="*/ 240 h 4231"/>
              <a:gd name="T52" fmla="*/ 3108 w 4424"/>
              <a:gd name="T53" fmla="*/ 198 h 4231"/>
              <a:gd name="T54" fmla="*/ 3108 w 4424"/>
              <a:gd name="T55" fmla="*/ 198 h 4231"/>
              <a:gd name="T56" fmla="*/ 1909 w 4424"/>
              <a:gd name="T57" fmla="*/ 101 h 4231"/>
              <a:gd name="T58" fmla="*/ 1909 w 4424"/>
              <a:gd name="T59" fmla="*/ 101 h 4231"/>
              <a:gd name="T60" fmla="*/ 1804 w 4424"/>
              <a:gd name="T61" fmla="*/ 131 h 4231"/>
              <a:gd name="T62" fmla="*/ 1804 w 4424"/>
              <a:gd name="T63" fmla="*/ 131 h 4231"/>
              <a:gd name="T64" fmla="*/ 682 w 4424"/>
              <a:gd name="T65" fmla="*/ 917 h 4231"/>
              <a:gd name="T66" fmla="*/ 682 w 4424"/>
              <a:gd name="T67" fmla="*/ 917 h 4231"/>
              <a:gd name="T68" fmla="*/ 341 w 4424"/>
              <a:gd name="T69" fmla="*/ 2768 h 4231"/>
              <a:gd name="T70" fmla="*/ 341 w 4424"/>
              <a:gd name="T71" fmla="*/ 2768 h 4231"/>
              <a:gd name="T72" fmla="*/ 354 w 4424"/>
              <a:gd name="T73" fmla="*/ 2797 h 4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1">
                <a:moveTo>
                  <a:pt x="354" y="2797"/>
                </a:moveTo>
                <a:lnTo>
                  <a:pt x="354" y="2797"/>
                </a:lnTo>
                <a:cubicBezTo>
                  <a:pt x="426" y="2909"/>
                  <a:pt x="502" y="3017"/>
                  <a:pt x="577" y="3124"/>
                </a:cubicBezTo>
                <a:lnTo>
                  <a:pt x="577" y="3124"/>
                </a:lnTo>
                <a:cubicBezTo>
                  <a:pt x="596" y="3145"/>
                  <a:pt x="616" y="3165"/>
                  <a:pt x="636" y="3184"/>
                </a:cubicBezTo>
                <a:lnTo>
                  <a:pt x="636" y="3184"/>
                </a:lnTo>
                <a:cubicBezTo>
                  <a:pt x="656" y="3204"/>
                  <a:pt x="676" y="3223"/>
                  <a:pt x="697" y="3243"/>
                </a:cubicBezTo>
                <a:lnTo>
                  <a:pt x="697" y="3243"/>
                </a:lnTo>
                <a:cubicBezTo>
                  <a:pt x="722" y="3266"/>
                  <a:pt x="748" y="3288"/>
                  <a:pt x="773" y="3310"/>
                </a:cubicBezTo>
                <a:lnTo>
                  <a:pt x="773" y="3310"/>
                </a:lnTo>
                <a:cubicBezTo>
                  <a:pt x="924" y="3445"/>
                  <a:pt x="1095" y="3578"/>
                  <a:pt x="1278" y="3695"/>
                </a:cubicBezTo>
                <a:lnTo>
                  <a:pt x="1278" y="3695"/>
                </a:lnTo>
                <a:cubicBezTo>
                  <a:pt x="1308" y="3715"/>
                  <a:pt x="1340" y="3734"/>
                  <a:pt x="1371" y="3753"/>
                </a:cubicBezTo>
                <a:lnTo>
                  <a:pt x="1371" y="3753"/>
                </a:lnTo>
                <a:cubicBezTo>
                  <a:pt x="1829" y="4044"/>
                  <a:pt x="2425" y="4230"/>
                  <a:pt x="2946" y="4061"/>
                </a:cubicBezTo>
                <a:lnTo>
                  <a:pt x="2946" y="4061"/>
                </a:lnTo>
                <a:cubicBezTo>
                  <a:pt x="2978" y="4050"/>
                  <a:pt x="3010" y="4039"/>
                  <a:pt x="3042" y="4025"/>
                </a:cubicBezTo>
                <a:lnTo>
                  <a:pt x="3042" y="4025"/>
                </a:lnTo>
                <a:cubicBezTo>
                  <a:pt x="3879" y="3748"/>
                  <a:pt x="4248" y="2936"/>
                  <a:pt x="4416" y="2174"/>
                </a:cubicBezTo>
                <a:lnTo>
                  <a:pt x="4416" y="2174"/>
                </a:lnTo>
                <a:cubicBezTo>
                  <a:pt x="4418" y="2151"/>
                  <a:pt x="4419" y="2128"/>
                  <a:pt x="4421" y="2104"/>
                </a:cubicBezTo>
                <a:lnTo>
                  <a:pt x="4421" y="2104"/>
                </a:lnTo>
                <a:cubicBezTo>
                  <a:pt x="4423" y="2057"/>
                  <a:pt x="4423" y="2010"/>
                  <a:pt x="4421" y="1963"/>
                </a:cubicBezTo>
                <a:lnTo>
                  <a:pt x="4421" y="1963"/>
                </a:lnTo>
                <a:cubicBezTo>
                  <a:pt x="4391" y="1205"/>
                  <a:pt x="3888" y="548"/>
                  <a:pt x="3207" y="240"/>
                </a:cubicBezTo>
                <a:lnTo>
                  <a:pt x="3207" y="240"/>
                </a:lnTo>
                <a:cubicBezTo>
                  <a:pt x="3174" y="225"/>
                  <a:pt x="3142" y="211"/>
                  <a:pt x="3108" y="198"/>
                </a:cubicBezTo>
                <a:lnTo>
                  <a:pt x="3108" y="198"/>
                </a:lnTo>
                <a:cubicBezTo>
                  <a:pt x="2714" y="17"/>
                  <a:pt x="2297" y="0"/>
                  <a:pt x="1909" y="101"/>
                </a:cubicBezTo>
                <a:lnTo>
                  <a:pt x="1909" y="101"/>
                </a:lnTo>
                <a:cubicBezTo>
                  <a:pt x="1874" y="110"/>
                  <a:pt x="1839" y="120"/>
                  <a:pt x="1804" y="131"/>
                </a:cubicBezTo>
                <a:lnTo>
                  <a:pt x="1804" y="131"/>
                </a:lnTo>
                <a:cubicBezTo>
                  <a:pt x="1346" y="270"/>
                  <a:pt x="938" y="522"/>
                  <a:pt x="682" y="917"/>
                </a:cubicBezTo>
                <a:lnTo>
                  <a:pt x="682" y="917"/>
                </a:lnTo>
                <a:cubicBezTo>
                  <a:pt x="321" y="1467"/>
                  <a:pt x="0" y="2161"/>
                  <a:pt x="341" y="2768"/>
                </a:cubicBezTo>
                <a:lnTo>
                  <a:pt x="341" y="2768"/>
                </a:lnTo>
                <a:cubicBezTo>
                  <a:pt x="346" y="2778"/>
                  <a:pt x="350" y="2787"/>
                  <a:pt x="354" y="2797"/>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0" name="Freeform 178">
            <a:extLst>
              <a:ext uri="{FF2B5EF4-FFF2-40B4-BE49-F238E27FC236}">
                <a16:creationId xmlns:a16="http://schemas.microsoft.com/office/drawing/2014/main" id="{56F07491-2D33-E6EA-439A-F164A572DA18}"/>
              </a:ext>
            </a:extLst>
          </p:cNvPr>
          <p:cNvSpPr>
            <a:spLocks noChangeArrowheads="1"/>
          </p:cNvSpPr>
          <p:nvPr/>
        </p:nvSpPr>
        <p:spPr bwMode="auto">
          <a:xfrm>
            <a:off x="7611253" y="2668666"/>
            <a:ext cx="2620592" cy="1666262"/>
          </a:xfrm>
          <a:custGeom>
            <a:avLst/>
            <a:gdLst>
              <a:gd name="T0" fmla="*/ 355 w 4425"/>
              <a:gd name="T1" fmla="*/ 1432 h 4230"/>
              <a:gd name="T2" fmla="*/ 355 w 4425"/>
              <a:gd name="T3" fmla="*/ 1432 h 4230"/>
              <a:gd name="T4" fmla="*/ 579 w 4425"/>
              <a:gd name="T5" fmla="*/ 1105 h 4230"/>
              <a:gd name="T6" fmla="*/ 579 w 4425"/>
              <a:gd name="T7" fmla="*/ 1105 h 4230"/>
              <a:gd name="T8" fmla="*/ 637 w 4425"/>
              <a:gd name="T9" fmla="*/ 1044 h 4230"/>
              <a:gd name="T10" fmla="*/ 637 w 4425"/>
              <a:gd name="T11" fmla="*/ 1044 h 4230"/>
              <a:gd name="T12" fmla="*/ 698 w 4425"/>
              <a:gd name="T13" fmla="*/ 986 h 4230"/>
              <a:gd name="T14" fmla="*/ 698 w 4425"/>
              <a:gd name="T15" fmla="*/ 986 h 4230"/>
              <a:gd name="T16" fmla="*/ 774 w 4425"/>
              <a:gd name="T17" fmla="*/ 918 h 4230"/>
              <a:gd name="T18" fmla="*/ 774 w 4425"/>
              <a:gd name="T19" fmla="*/ 918 h 4230"/>
              <a:gd name="T20" fmla="*/ 1279 w 4425"/>
              <a:gd name="T21" fmla="*/ 534 h 4230"/>
              <a:gd name="T22" fmla="*/ 1279 w 4425"/>
              <a:gd name="T23" fmla="*/ 534 h 4230"/>
              <a:gd name="T24" fmla="*/ 1373 w 4425"/>
              <a:gd name="T25" fmla="*/ 477 h 4230"/>
              <a:gd name="T26" fmla="*/ 1373 w 4425"/>
              <a:gd name="T27" fmla="*/ 477 h 4230"/>
              <a:gd name="T28" fmla="*/ 2947 w 4425"/>
              <a:gd name="T29" fmla="*/ 169 h 4230"/>
              <a:gd name="T30" fmla="*/ 2947 w 4425"/>
              <a:gd name="T31" fmla="*/ 169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6 h 4230"/>
              <a:gd name="T46" fmla="*/ 4422 w 4425"/>
              <a:gd name="T47" fmla="*/ 2266 h 4230"/>
              <a:gd name="T48" fmla="*/ 3208 w 4425"/>
              <a:gd name="T49" fmla="*/ 3990 h 4230"/>
              <a:gd name="T50" fmla="*/ 3208 w 4425"/>
              <a:gd name="T51" fmla="*/ 3990 h 4230"/>
              <a:gd name="T52" fmla="*/ 3109 w 4425"/>
              <a:gd name="T53" fmla="*/ 4032 h 4230"/>
              <a:gd name="T54" fmla="*/ 3109 w 4425"/>
              <a:gd name="T55" fmla="*/ 4032 h 4230"/>
              <a:gd name="T56" fmla="*/ 1911 w 4425"/>
              <a:gd name="T57" fmla="*/ 4129 h 4230"/>
              <a:gd name="T58" fmla="*/ 1911 w 4425"/>
              <a:gd name="T59" fmla="*/ 4129 h 4230"/>
              <a:gd name="T60" fmla="*/ 1805 w 4425"/>
              <a:gd name="T61" fmla="*/ 4099 h 4230"/>
              <a:gd name="T62" fmla="*/ 1805 w 4425"/>
              <a:gd name="T63" fmla="*/ 4099 h 4230"/>
              <a:gd name="T64" fmla="*/ 683 w 4425"/>
              <a:gd name="T65" fmla="*/ 3311 h 4230"/>
              <a:gd name="T66" fmla="*/ 683 w 4425"/>
              <a:gd name="T67" fmla="*/ 3311 h 4230"/>
              <a:gd name="T68" fmla="*/ 343 w 4425"/>
              <a:gd name="T69" fmla="*/ 1461 h 4230"/>
              <a:gd name="T70" fmla="*/ 343 w 4425"/>
              <a:gd name="T71" fmla="*/ 1461 h 4230"/>
              <a:gd name="T72" fmla="*/ 355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1432"/>
                </a:moveTo>
                <a:lnTo>
                  <a:pt x="355" y="1432"/>
                </a:lnTo>
                <a:cubicBezTo>
                  <a:pt x="427" y="1320"/>
                  <a:pt x="503" y="1211"/>
                  <a:pt x="579" y="1105"/>
                </a:cubicBezTo>
                <a:lnTo>
                  <a:pt x="579" y="1105"/>
                </a:lnTo>
                <a:cubicBezTo>
                  <a:pt x="597" y="1084"/>
                  <a:pt x="617" y="1064"/>
                  <a:pt x="637" y="1044"/>
                </a:cubicBezTo>
                <a:lnTo>
                  <a:pt x="637" y="1044"/>
                </a:lnTo>
                <a:cubicBezTo>
                  <a:pt x="657" y="1025"/>
                  <a:pt x="677" y="1005"/>
                  <a:pt x="698" y="986"/>
                </a:cubicBezTo>
                <a:lnTo>
                  <a:pt x="698" y="986"/>
                </a:lnTo>
                <a:cubicBezTo>
                  <a:pt x="723" y="963"/>
                  <a:pt x="749" y="940"/>
                  <a:pt x="774" y="918"/>
                </a:cubicBezTo>
                <a:lnTo>
                  <a:pt x="774" y="918"/>
                </a:lnTo>
                <a:cubicBezTo>
                  <a:pt x="926" y="784"/>
                  <a:pt x="1096" y="651"/>
                  <a:pt x="1279" y="534"/>
                </a:cubicBezTo>
                <a:lnTo>
                  <a:pt x="1279" y="534"/>
                </a:lnTo>
                <a:cubicBezTo>
                  <a:pt x="1310" y="515"/>
                  <a:pt x="1341" y="495"/>
                  <a:pt x="1373" y="477"/>
                </a:cubicBezTo>
                <a:lnTo>
                  <a:pt x="1373" y="477"/>
                </a:lnTo>
                <a:cubicBezTo>
                  <a:pt x="1830" y="185"/>
                  <a:pt x="2426" y="0"/>
                  <a:pt x="2947" y="169"/>
                </a:cubicBezTo>
                <a:lnTo>
                  <a:pt x="2947" y="169"/>
                </a:lnTo>
                <a:cubicBezTo>
                  <a:pt x="2979" y="179"/>
                  <a:pt x="3011" y="191"/>
                  <a:pt x="3043" y="204"/>
                </a:cubicBezTo>
                <a:lnTo>
                  <a:pt x="3043" y="204"/>
                </a:lnTo>
                <a:cubicBezTo>
                  <a:pt x="3880" y="482"/>
                  <a:pt x="4249" y="1293"/>
                  <a:pt x="4418" y="2055"/>
                </a:cubicBezTo>
                <a:lnTo>
                  <a:pt x="4418" y="2055"/>
                </a:lnTo>
                <a:cubicBezTo>
                  <a:pt x="4419" y="2078"/>
                  <a:pt x="4421" y="2101"/>
                  <a:pt x="4422" y="2124"/>
                </a:cubicBezTo>
                <a:lnTo>
                  <a:pt x="4422" y="2124"/>
                </a:lnTo>
                <a:cubicBezTo>
                  <a:pt x="4424" y="2171"/>
                  <a:pt x="4424" y="2218"/>
                  <a:pt x="4422" y="2266"/>
                </a:cubicBezTo>
                <a:lnTo>
                  <a:pt x="4422" y="2266"/>
                </a:lnTo>
                <a:cubicBezTo>
                  <a:pt x="4392" y="3023"/>
                  <a:pt x="3889" y="3681"/>
                  <a:pt x="3208" y="3990"/>
                </a:cubicBezTo>
                <a:lnTo>
                  <a:pt x="3208" y="3990"/>
                </a:lnTo>
                <a:cubicBezTo>
                  <a:pt x="3175" y="4005"/>
                  <a:pt x="3143" y="4019"/>
                  <a:pt x="3109" y="4032"/>
                </a:cubicBezTo>
                <a:lnTo>
                  <a:pt x="3109" y="4032"/>
                </a:lnTo>
                <a:cubicBezTo>
                  <a:pt x="2716" y="4213"/>
                  <a:pt x="2298" y="4229"/>
                  <a:pt x="1911" y="4129"/>
                </a:cubicBezTo>
                <a:lnTo>
                  <a:pt x="1911" y="4129"/>
                </a:lnTo>
                <a:cubicBezTo>
                  <a:pt x="1875" y="4120"/>
                  <a:pt x="1840" y="4110"/>
                  <a:pt x="1805" y="4099"/>
                </a:cubicBezTo>
                <a:lnTo>
                  <a:pt x="1805" y="4099"/>
                </a:lnTo>
                <a:cubicBezTo>
                  <a:pt x="1347" y="3960"/>
                  <a:pt x="939" y="3707"/>
                  <a:pt x="683" y="3311"/>
                </a:cubicBezTo>
                <a:lnTo>
                  <a:pt x="683" y="3311"/>
                </a:lnTo>
                <a:cubicBezTo>
                  <a:pt x="323" y="2762"/>
                  <a:pt x="0" y="2068"/>
                  <a:pt x="343" y="1461"/>
                </a:cubicBezTo>
                <a:lnTo>
                  <a:pt x="343" y="1461"/>
                </a:lnTo>
                <a:cubicBezTo>
                  <a:pt x="347" y="1451"/>
                  <a:pt x="351" y="1441"/>
                  <a:pt x="355" y="1432"/>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1" name="Freeform 176">
            <a:extLst>
              <a:ext uri="{FF2B5EF4-FFF2-40B4-BE49-F238E27FC236}">
                <a16:creationId xmlns:a16="http://schemas.microsoft.com/office/drawing/2014/main" id="{2936FC71-DD19-4365-FE22-529A95FEE448}"/>
              </a:ext>
            </a:extLst>
          </p:cNvPr>
          <p:cNvSpPr>
            <a:spLocks noChangeArrowheads="1"/>
          </p:cNvSpPr>
          <p:nvPr/>
        </p:nvSpPr>
        <p:spPr bwMode="auto">
          <a:xfrm>
            <a:off x="7675370" y="2653278"/>
            <a:ext cx="2620590" cy="1666262"/>
          </a:xfrm>
          <a:custGeom>
            <a:avLst/>
            <a:gdLst>
              <a:gd name="T0" fmla="*/ 4065 w 4421"/>
              <a:gd name="T1" fmla="*/ 2794 h 4227"/>
              <a:gd name="T2" fmla="*/ 4065 w 4421"/>
              <a:gd name="T3" fmla="*/ 2794 h 4227"/>
              <a:gd name="T4" fmla="*/ 3842 w 4421"/>
              <a:gd name="T5" fmla="*/ 3121 h 4227"/>
              <a:gd name="T6" fmla="*/ 3842 w 4421"/>
              <a:gd name="T7" fmla="*/ 3121 h 4227"/>
              <a:gd name="T8" fmla="*/ 3784 w 4421"/>
              <a:gd name="T9" fmla="*/ 3181 h 4227"/>
              <a:gd name="T10" fmla="*/ 3784 w 4421"/>
              <a:gd name="T11" fmla="*/ 3181 h 4227"/>
              <a:gd name="T12" fmla="*/ 3723 w 4421"/>
              <a:gd name="T13" fmla="*/ 3240 h 4227"/>
              <a:gd name="T14" fmla="*/ 3723 w 4421"/>
              <a:gd name="T15" fmla="*/ 3240 h 4227"/>
              <a:gd name="T16" fmla="*/ 3647 w 4421"/>
              <a:gd name="T17" fmla="*/ 3307 h 4227"/>
              <a:gd name="T18" fmla="*/ 3647 w 4421"/>
              <a:gd name="T19" fmla="*/ 3307 h 4227"/>
              <a:gd name="T20" fmla="*/ 3142 w 4421"/>
              <a:gd name="T21" fmla="*/ 3692 h 4227"/>
              <a:gd name="T22" fmla="*/ 3142 w 4421"/>
              <a:gd name="T23" fmla="*/ 3692 h 4227"/>
              <a:gd name="T24" fmla="*/ 3049 w 4421"/>
              <a:gd name="T25" fmla="*/ 3750 h 4227"/>
              <a:gd name="T26" fmla="*/ 3049 w 4421"/>
              <a:gd name="T27" fmla="*/ 3750 h 4227"/>
              <a:gd name="T28" fmla="*/ 1476 w 4421"/>
              <a:gd name="T29" fmla="*/ 4058 h 4227"/>
              <a:gd name="T30" fmla="*/ 1476 w 4421"/>
              <a:gd name="T31" fmla="*/ 4058 h 4227"/>
              <a:gd name="T32" fmla="*/ 1379 w 4421"/>
              <a:gd name="T33" fmla="*/ 4022 h 4227"/>
              <a:gd name="T34" fmla="*/ 1379 w 4421"/>
              <a:gd name="T35" fmla="*/ 4022 h 4227"/>
              <a:gd name="T36" fmla="*/ 6 w 4421"/>
              <a:gd name="T37" fmla="*/ 2171 h 4227"/>
              <a:gd name="T38" fmla="*/ 6 w 4421"/>
              <a:gd name="T39" fmla="*/ 2171 h 4227"/>
              <a:gd name="T40" fmla="*/ 2 w 4421"/>
              <a:gd name="T41" fmla="*/ 2102 h 4227"/>
              <a:gd name="T42" fmla="*/ 2 w 4421"/>
              <a:gd name="T43" fmla="*/ 2102 h 4227"/>
              <a:gd name="T44" fmla="*/ 2 w 4421"/>
              <a:gd name="T45" fmla="*/ 1961 h 4227"/>
              <a:gd name="T46" fmla="*/ 2 w 4421"/>
              <a:gd name="T47" fmla="*/ 1961 h 4227"/>
              <a:gd name="T48" fmla="*/ 1215 w 4421"/>
              <a:gd name="T49" fmla="*/ 239 h 4227"/>
              <a:gd name="T50" fmla="*/ 1215 w 4421"/>
              <a:gd name="T51" fmla="*/ 239 h 4227"/>
              <a:gd name="T52" fmla="*/ 1313 w 4421"/>
              <a:gd name="T53" fmla="*/ 197 h 4227"/>
              <a:gd name="T54" fmla="*/ 1313 w 4421"/>
              <a:gd name="T55" fmla="*/ 197 h 4227"/>
              <a:gd name="T56" fmla="*/ 2511 w 4421"/>
              <a:gd name="T57" fmla="*/ 100 h 4227"/>
              <a:gd name="T58" fmla="*/ 2511 w 4421"/>
              <a:gd name="T59" fmla="*/ 100 h 4227"/>
              <a:gd name="T60" fmla="*/ 2616 w 4421"/>
              <a:gd name="T61" fmla="*/ 130 h 4227"/>
              <a:gd name="T62" fmla="*/ 2616 w 4421"/>
              <a:gd name="T63" fmla="*/ 130 h 4227"/>
              <a:gd name="T64" fmla="*/ 3738 w 4421"/>
              <a:gd name="T65" fmla="*/ 916 h 4227"/>
              <a:gd name="T66" fmla="*/ 3738 w 4421"/>
              <a:gd name="T67" fmla="*/ 916 h 4227"/>
              <a:gd name="T68" fmla="*/ 4078 w 4421"/>
              <a:gd name="T69" fmla="*/ 2765 h 4227"/>
              <a:gd name="T70" fmla="*/ 4078 w 4421"/>
              <a:gd name="T71" fmla="*/ 2765 h 4227"/>
              <a:gd name="T72" fmla="*/ 4065 w 4421"/>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1" h="4227">
                <a:moveTo>
                  <a:pt x="4065" y="2794"/>
                </a:moveTo>
                <a:lnTo>
                  <a:pt x="4065" y="2794"/>
                </a:lnTo>
                <a:cubicBezTo>
                  <a:pt x="3994" y="2907"/>
                  <a:pt x="3918" y="3014"/>
                  <a:pt x="3842" y="3121"/>
                </a:cubicBezTo>
                <a:lnTo>
                  <a:pt x="3842" y="3121"/>
                </a:lnTo>
                <a:cubicBezTo>
                  <a:pt x="3824" y="3142"/>
                  <a:pt x="3804" y="3162"/>
                  <a:pt x="3784" y="3181"/>
                </a:cubicBezTo>
                <a:lnTo>
                  <a:pt x="3784" y="3181"/>
                </a:lnTo>
                <a:cubicBezTo>
                  <a:pt x="3764" y="3202"/>
                  <a:pt x="3744" y="3221"/>
                  <a:pt x="3723" y="3240"/>
                </a:cubicBezTo>
                <a:lnTo>
                  <a:pt x="3723" y="3240"/>
                </a:lnTo>
                <a:cubicBezTo>
                  <a:pt x="3698" y="3263"/>
                  <a:pt x="3673" y="3286"/>
                  <a:pt x="3647" y="3307"/>
                </a:cubicBezTo>
                <a:lnTo>
                  <a:pt x="3647" y="3307"/>
                </a:lnTo>
                <a:cubicBezTo>
                  <a:pt x="3496" y="3442"/>
                  <a:pt x="3326" y="3575"/>
                  <a:pt x="3142" y="3692"/>
                </a:cubicBezTo>
                <a:lnTo>
                  <a:pt x="3142" y="3692"/>
                </a:lnTo>
                <a:cubicBezTo>
                  <a:pt x="3112" y="3712"/>
                  <a:pt x="3080" y="3731"/>
                  <a:pt x="3049" y="3750"/>
                </a:cubicBezTo>
                <a:lnTo>
                  <a:pt x="3049" y="3750"/>
                </a:lnTo>
                <a:cubicBezTo>
                  <a:pt x="2592" y="4041"/>
                  <a:pt x="1997" y="4226"/>
                  <a:pt x="1476" y="4058"/>
                </a:cubicBezTo>
                <a:lnTo>
                  <a:pt x="1476" y="4058"/>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6"/>
                  <a:pt x="0" y="2009"/>
                  <a:pt x="2" y="1961"/>
                </a:cubicBezTo>
                <a:lnTo>
                  <a:pt x="2" y="1961"/>
                </a:lnTo>
                <a:cubicBezTo>
                  <a:pt x="31" y="1204"/>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10"/>
                  <a:pt x="2581" y="119"/>
                  <a:pt x="2616" y="130"/>
                </a:cubicBezTo>
                <a:lnTo>
                  <a:pt x="2616" y="130"/>
                </a:lnTo>
                <a:cubicBezTo>
                  <a:pt x="3074" y="269"/>
                  <a:pt x="3482" y="521"/>
                  <a:pt x="3738" y="916"/>
                </a:cubicBezTo>
                <a:lnTo>
                  <a:pt x="3738" y="916"/>
                </a:lnTo>
                <a:cubicBezTo>
                  <a:pt x="4098" y="1466"/>
                  <a:pt x="4420" y="2159"/>
                  <a:pt x="4078" y="2765"/>
                </a:cubicBezTo>
                <a:lnTo>
                  <a:pt x="4078" y="2765"/>
                </a:lnTo>
                <a:cubicBezTo>
                  <a:pt x="4074" y="2775"/>
                  <a:pt x="4070" y="2785"/>
                  <a:pt x="4065" y="2794"/>
                </a:cubicBezTo>
              </a:path>
            </a:pathLst>
          </a:custGeom>
          <a:solidFill>
            <a:srgbClr val="3DB0B9"/>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2" name="CuadroTexto 553">
            <a:extLst>
              <a:ext uri="{FF2B5EF4-FFF2-40B4-BE49-F238E27FC236}">
                <a16:creationId xmlns:a16="http://schemas.microsoft.com/office/drawing/2014/main" id="{FD0C9E44-6F7B-B1A8-F47B-771D8A7FE7DF}"/>
              </a:ext>
            </a:extLst>
          </p:cNvPr>
          <p:cNvSpPr txBox="1"/>
          <p:nvPr/>
        </p:nvSpPr>
        <p:spPr>
          <a:xfrm>
            <a:off x="7889173" y="2721138"/>
            <a:ext cx="2064752" cy="1569660"/>
          </a:xfrm>
          <a:prstGeom prst="rect">
            <a:avLst/>
          </a:prstGeom>
          <a:noFill/>
        </p:spPr>
        <p:txBody>
          <a:bodyPr wrap="square" rtlCol="0">
            <a:spAutoFit/>
          </a:bodyPr>
          <a:lstStyle/>
          <a:p>
            <a:pPr algn="ctr"/>
            <a:r>
              <a:rPr lang="en-US" sz="2400" b="1" dirty="0">
                <a:solidFill>
                  <a:srgbClr val="000000"/>
                </a:solidFill>
                <a:latin typeface="Calibri" panose="020F0502020204030204" pitchFamily="34" charset="0"/>
                <a:ea typeface="Lato" charset="0"/>
                <a:cs typeface="Calibri" panose="020F0502020204030204" pitchFamily="34" charset="0"/>
              </a:rPr>
              <a:t>Vytváření komunitních zahrad a projektů </a:t>
            </a:r>
          </a:p>
        </p:txBody>
      </p:sp>
      <p:sp>
        <p:nvSpPr>
          <p:cNvPr id="33" name="Freeform 174">
            <a:extLst>
              <a:ext uri="{FF2B5EF4-FFF2-40B4-BE49-F238E27FC236}">
                <a16:creationId xmlns:a16="http://schemas.microsoft.com/office/drawing/2014/main" id="{E30D6732-584C-02C4-5E1E-AA82F922FDB7}"/>
              </a:ext>
            </a:extLst>
          </p:cNvPr>
          <p:cNvSpPr>
            <a:spLocks noChangeArrowheads="1"/>
          </p:cNvSpPr>
          <p:nvPr/>
        </p:nvSpPr>
        <p:spPr bwMode="auto">
          <a:xfrm>
            <a:off x="6253198" y="4276064"/>
            <a:ext cx="2620592" cy="1666264"/>
          </a:xfrm>
          <a:custGeom>
            <a:avLst/>
            <a:gdLst>
              <a:gd name="T0" fmla="*/ 355 w 4425"/>
              <a:gd name="T1" fmla="*/ 2797 h 4230"/>
              <a:gd name="T2" fmla="*/ 355 w 4425"/>
              <a:gd name="T3" fmla="*/ 2797 h 4230"/>
              <a:gd name="T4" fmla="*/ 579 w 4425"/>
              <a:gd name="T5" fmla="*/ 3123 h 4230"/>
              <a:gd name="T6" fmla="*/ 579 w 4425"/>
              <a:gd name="T7" fmla="*/ 3123 h 4230"/>
              <a:gd name="T8" fmla="*/ 637 w 4425"/>
              <a:gd name="T9" fmla="*/ 3184 h 4230"/>
              <a:gd name="T10" fmla="*/ 637 w 4425"/>
              <a:gd name="T11" fmla="*/ 3184 h 4230"/>
              <a:gd name="T12" fmla="*/ 698 w 4425"/>
              <a:gd name="T13" fmla="*/ 3243 h 4230"/>
              <a:gd name="T14" fmla="*/ 698 w 4425"/>
              <a:gd name="T15" fmla="*/ 3243 h 4230"/>
              <a:gd name="T16" fmla="*/ 774 w 4425"/>
              <a:gd name="T17" fmla="*/ 3310 h 4230"/>
              <a:gd name="T18" fmla="*/ 774 w 4425"/>
              <a:gd name="T19" fmla="*/ 3310 h 4230"/>
              <a:gd name="T20" fmla="*/ 1279 w 4425"/>
              <a:gd name="T21" fmla="*/ 3695 h 4230"/>
              <a:gd name="T22" fmla="*/ 1279 w 4425"/>
              <a:gd name="T23" fmla="*/ 3695 h 4230"/>
              <a:gd name="T24" fmla="*/ 1372 w 4425"/>
              <a:gd name="T25" fmla="*/ 3752 h 4230"/>
              <a:gd name="T26" fmla="*/ 1372 w 4425"/>
              <a:gd name="T27" fmla="*/ 3752 h 4230"/>
              <a:gd name="T28" fmla="*/ 2947 w 4425"/>
              <a:gd name="T29" fmla="*/ 4061 h 4230"/>
              <a:gd name="T30" fmla="*/ 2947 w 4425"/>
              <a:gd name="T31" fmla="*/ 4061 h 4230"/>
              <a:gd name="T32" fmla="*/ 3043 w 4425"/>
              <a:gd name="T33" fmla="*/ 4025 h 4230"/>
              <a:gd name="T34" fmla="*/ 3043 w 4425"/>
              <a:gd name="T35" fmla="*/ 4025 h 4230"/>
              <a:gd name="T36" fmla="*/ 4418 w 4425"/>
              <a:gd name="T37" fmla="*/ 2174 h 4230"/>
              <a:gd name="T38" fmla="*/ 4418 w 4425"/>
              <a:gd name="T39" fmla="*/ 2174 h 4230"/>
              <a:gd name="T40" fmla="*/ 4422 w 4425"/>
              <a:gd name="T41" fmla="*/ 2104 h 4230"/>
              <a:gd name="T42" fmla="*/ 4422 w 4425"/>
              <a:gd name="T43" fmla="*/ 2104 h 4230"/>
              <a:gd name="T44" fmla="*/ 4422 w 4425"/>
              <a:gd name="T45" fmla="*/ 1963 h 4230"/>
              <a:gd name="T46" fmla="*/ 4422 w 4425"/>
              <a:gd name="T47" fmla="*/ 1963 h 4230"/>
              <a:gd name="T48" fmla="*/ 3208 w 4425"/>
              <a:gd name="T49" fmla="*/ 240 h 4230"/>
              <a:gd name="T50" fmla="*/ 3208 w 4425"/>
              <a:gd name="T51" fmla="*/ 240 h 4230"/>
              <a:gd name="T52" fmla="*/ 3109 w 4425"/>
              <a:gd name="T53" fmla="*/ 197 h 4230"/>
              <a:gd name="T54" fmla="*/ 3109 w 4425"/>
              <a:gd name="T55" fmla="*/ 197 h 4230"/>
              <a:gd name="T56" fmla="*/ 1911 w 4425"/>
              <a:gd name="T57" fmla="*/ 101 h 4230"/>
              <a:gd name="T58" fmla="*/ 1911 w 4425"/>
              <a:gd name="T59" fmla="*/ 101 h 4230"/>
              <a:gd name="T60" fmla="*/ 1806 w 4425"/>
              <a:gd name="T61" fmla="*/ 131 h 4230"/>
              <a:gd name="T62" fmla="*/ 1806 w 4425"/>
              <a:gd name="T63" fmla="*/ 131 h 4230"/>
              <a:gd name="T64" fmla="*/ 683 w 4425"/>
              <a:gd name="T65" fmla="*/ 919 h 4230"/>
              <a:gd name="T66" fmla="*/ 683 w 4425"/>
              <a:gd name="T67" fmla="*/ 919 h 4230"/>
              <a:gd name="T68" fmla="*/ 343 w 4425"/>
              <a:gd name="T69" fmla="*/ 2767 h 4230"/>
              <a:gd name="T70" fmla="*/ 343 w 4425"/>
              <a:gd name="T71" fmla="*/ 2767 h 4230"/>
              <a:gd name="T72" fmla="*/ 355 w 4425"/>
              <a:gd name="T73" fmla="*/ 2797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2797"/>
                </a:moveTo>
                <a:lnTo>
                  <a:pt x="355" y="2797"/>
                </a:lnTo>
                <a:cubicBezTo>
                  <a:pt x="427" y="2909"/>
                  <a:pt x="503" y="3017"/>
                  <a:pt x="579" y="3123"/>
                </a:cubicBezTo>
                <a:lnTo>
                  <a:pt x="579" y="3123"/>
                </a:lnTo>
                <a:cubicBezTo>
                  <a:pt x="597" y="3144"/>
                  <a:pt x="617" y="3164"/>
                  <a:pt x="637" y="3184"/>
                </a:cubicBezTo>
                <a:lnTo>
                  <a:pt x="637" y="3184"/>
                </a:lnTo>
                <a:cubicBezTo>
                  <a:pt x="657" y="3204"/>
                  <a:pt x="677" y="3224"/>
                  <a:pt x="698" y="3243"/>
                </a:cubicBezTo>
                <a:lnTo>
                  <a:pt x="698" y="3243"/>
                </a:lnTo>
                <a:cubicBezTo>
                  <a:pt x="723" y="3266"/>
                  <a:pt x="748" y="3288"/>
                  <a:pt x="774" y="3310"/>
                </a:cubicBezTo>
                <a:lnTo>
                  <a:pt x="774" y="3310"/>
                </a:lnTo>
                <a:cubicBezTo>
                  <a:pt x="925" y="3444"/>
                  <a:pt x="1096" y="3578"/>
                  <a:pt x="1279" y="3695"/>
                </a:cubicBezTo>
                <a:lnTo>
                  <a:pt x="1279" y="3695"/>
                </a:lnTo>
                <a:cubicBezTo>
                  <a:pt x="1309" y="3715"/>
                  <a:pt x="1341" y="3734"/>
                  <a:pt x="1372" y="3752"/>
                </a:cubicBezTo>
                <a:lnTo>
                  <a:pt x="1372" y="3752"/>
                </a:lnTo>
                <a:cubicBezTo>
                  <a:pt x="1830" y="4044"/>
                  <a:pt x="2426" y="4229"/>
                  <a:pt x="2947" y="4061"/>
                </a:cubicBezTo>
                <a:lnTo>
                  <a:pt x="2947" y="4061"/>
                </a:lnTo>
                <a:cubicBezTo>
                  <a:pt x="2979" y="4050"/>
                  <a:pt x="3012" y="4038"/>
                  <a:pt x="3043" y="4025"/>
                </a:cubicBezTo>
                <a:lnTo>
                  <a:pt x="3043" y="4025"/>
                </a:lnTo>
                <a:cubicBezTo>
                  <a:pt x="3879" y="3747"/>
                  <a:pt x="4249" y="2936"/>
                  <a:pt x="4418" y="2174"/>
                </a:cubicBezTo>
                <a:lnTo>
                  <a:pt x="4418" y="2174"/>
                </a:lnTo>
                <a:cubicBezTo>
                  <a:pt x="4419" y="2150"/>
                  <a:pt x="4420" y="2127"/>
                  <a:pt x="4422" y="2104"/>
                </a:cubicBezTo>
                <a:lnTo>
                  <a:pt x="4422" y="2104"/>
                </a:lnTo>
                <a:cubicBezTo>
                  <a:pt x="4424" y="2057"/>
                  <a:pt x="4424"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8" y="0"/>
                  <a:pt x="1911" y="101"/>
                </a:cubicBezTo>
                <a:lnTo>
                  <a:pt x="1911" y="101"/>
                </a:lnTo>
                <a:cubicBezTo>
                  <a:pt x="1875" y="110"/>
                  <a:pt x="1840" y="120"/>
                  <a:pt x="1806" y="131"/>
                </a:cubicBezTo>
                <a:lnTo>
                  <a:pt x="1806" y="131"/>
                </a:lnTo>
                <a:cubicBezTo>
                  <a:pt x="1347" y="270"/>
                  <a:pt x="939" y="522"/>
                  <a:pt x="683" y="919"/>
                </a:cubicBezTo>
                <a:lnTo>
                  <a:pt x="683" y="919"/>
                </a:lnTo>
                <a:cubicBezTo>
                  <a:pt x="322" y="1468"/>
                  <a:pt x="0" y="2161"/>
                  <a:pt x="343" y="2767"/>
                </a:cubicBezTo>
                <a:lnTo>
                  <a:pt x="343" y="2767"/>
                </a:lnTo>
                <a:cubicBezTo>
                  <a:pt x="347" y="2777"/>
                  <a:pt x="351" y="2787"/>
                  <a:pt x="355" y="2797"/>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4" name="Freeform 175">
            <a:extLst>
              <a:ext uri="{FF2B5EF4-FFF2-40B4-BE49-F238E27FC236}">
                <a16:creationId xmlns:a16="http://schemas.microsoft.com/office/drawing/2014/main" id="{BBAA79BA-0959-A7F7-09A3-6CBB6918F48D}"/>
              </a:ext>
            </a:extLst>
          </p:cNvPr>
          <p:cNvSpPr>
            <a:spLocks noChangeArrowheads="1"/>
          </p:cNvSpPr>
          <p:nvPr/>
        </p:nvSpPr>
        <p:spPr bwMode="auto">
          <a:xfrm>
            <a:off x="6360912" y="4345309"/>
            <a:ext cx="2620592" cy="1666262"/>
          </a:xfrm>
          <a:custGeom>
            <a:avLst/>
            <a:gdLst>
              <a:gd name="T0" fmla="*/ 355 w 4425"/>
              <a:gd name="T1" fmla="*/ 1432 h 4230"/>
              <a:gd name="T2" fmla="*/ 355 w 4425"/>
              <a:gd name="T3" fmla="*/ 1432 h 4230"/>
              <a:gd name="T4" fmla="*/ 579 w 4425"/>
              <a:gd name="T5" fmla="*/ 1106 h 4230"/>
              <a:gd name="T6" fmla="*/ 579 w 4425"/>
              <a:gd name="T7" fmla="*/ 1106 h 4230"/>
              <a:gd name="T8" fmla="*/ 637 w 4425"/>
              <a:gd name="T9" fmla="*/ 1045 h 4230"/>
              <a:gd name="T10" fmla="*/ 637 w 4425"/>
              <a:gd name="T11" fmla="*/ 1045 h 4230"/>
              <a:gd name="T12" fmla="*/ 698 w 4425"/>
              <a:gd name="T13" fmla="*/ 986 h 4230"/>
              <a:gd name="T14" fmla="*/ 698 w 4425"/>
              <a:gd name="T15" fmla="*/ 986 h 4230"/>
              <a:gd name="T16" fmla="*/ 774 w 4425"/>
              <a:gd name="T17" fmla="*/ 919 h 4230"/>
              <a:gd name="T18" fmla="*/ 774 w 4425"/>
              <a:gd name="T19" fmla="*/ 919 h 4230"/>
              <a:gd name="T20" fmla="*/ 1279 w 4425"/>
              <a:gd name="T21" fmla="*/ 534 h 4230"/>
              <a:gd name="T22" fmla="*/ 1279 w 4425"/>
              <a:gd name="T23" fmla="*/ 534 h 4230"/>
              <a:gd name="T24" fmla="*/ 1372 w 4425"/>
              <a:gd name="T25" fmla="*/ 477 h 4230"/>
              <a:gd name="T26" fmla="*/ 1372 w 4425"/>
              <a:gd name="T27" fmla="*/ 477 h 4230"/>
              <a:gd name="T28" fmla="*/ 2947 w 4425"/>
              <a:gd name="T29" fmla="*/ 168 h 4230"/>
              <a:gd name="T30" fmla="*/ 2947 w 4425"/>
              <a:gd name="T31" fmla="*/ 168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5 h 4230"/>
              <a:gd name="T46" fmla="*/ 4422 w 4425"/>
              <a:gd name="T47" fmla="*/ 2265 h 4230"/>
              <a:gd name="T48" fmla="*/ 3208 w 4425"/>
              <a:gd name="T49" fmla="*/ 3990 h 4230"/>
              <a:gd name="T50" fmla="*/ 3208 w 4425"/>
              <a:gd name="T51" fmla="*/ 3990 h 4230"/>
              <a:gd name="T52" fmla="*/ 3109 w 4425"/>
              <a:gd name="T53" fmla="*/ 4032 h 4230"/>
              <a:gd name="T54" fmla="*/ 3109 w 4425"/>
              <a:gd name="T55" fmla="*/ 4032 h 4230"/>
              <a:gd name="T56" fmla="*/ 1911 w 4425"/>
              <a:gd name="T57" fmla="*/ 4129 h 4230"/>
              <a:gd name="T58" fmla="*/ 1911 w 4425"/>
              <a:gd name="T59" fmla="*/ 4129 h 4230"/>
              <a:gd name="T60" fmla="*/ 1806 w 4425"/>
              <a:gd name="T61" fmla="*/ 4098 h 4230"/>
              <a:gd name="T62" fmla="*/ 1806 w 4425"/>
              <a:gd name="T63" fmla="*/ 4098 h 4230"/>
              <a:gd name="T64" fmla="*/ 683 w 4425"/>
              <a:gd name="T65" fmla="*/ 3311 h 4230"/>
              <a:gd name="T66" fmla="*/ 683 w 4425"/>
              <a:gd name="T67" fmla="*/ 3311 h 4230"/>
              <a:gd name="T68" fmla="*/ 343 w 4425"/>
              <a:gd name="T69" fmla="*/ 1462 h 4230"/>
              <a:gd name="T70" fmla="*/ 343 w 4425"/>
              <a:gd name="T71" fmla="*/ 1462 h 4230"/>
              <a:gd name="T72" fmla="*/ 355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8" y="941"/>
                  <a:pt x="774" y="919"/>
                </a:cubicBezTo>
                <a:lnTo>
                  <a:pt x="774" y="919"/>
                </a:lnTo>
                <a:cubicBezTo>
                  <a:pt x="925" y="785"/>
                  <a:pt x="1096" y="651"/>
                  <a:pt x="1279" y="534"/>
                </a:cubicBezTo>
                <a:lnTo>
                  <a:pt x="1279" y="534"/>
                </a:lnTo>
                <a:cubicBezTo>
                  <a:pt x="1309" y="514"/>
                  <a:pt x="1341" y="496"/>
                  <a:pt x="1372" y="477"/>
                </a:cubicBezTo>
                <a:lnTo>
                  <a:pt x="1372" y="477"/>
                </a:lnTo>
                <a:cubicBezTo>
                  <a:pt x="1830" y="185"/>
                  <a:pt x="2426" y="0"/>
                  <a:pt x="2947" y="168"/>
                </a:cubicBezTo>
                <a:lnTo>
                  <a:pt x="2947" y="168"/>
                </a:lnTo>
                <a:cubicBezTo>
                  <a:pt x="2979" y="179"/>
                  <a:pt x="3012" y="191"/>
                  <a:pt x="3043" y="204"/>
                </a:cubicBezTo>
                <a:lnTo>
                  <a:pt x="3043" y="204"/>
                </a:lnTo>
                <a:cubicBezTo>
                  <a:pt x="3879" y="482"/>
                  <a:pt x="4249" y="1293"/>
                  <a:pt x="4418" y="2055"/>
                </a:cubicBezTo>
                <a:lnTo>
                  <a:pt x="4418" y="2055"/>
                </a:lnTo>
                <a:cubicBezTo>
                  <a:pt x="4419" y="2078"/>
                  <a:pt x="4420" y="2101"/>
                  <a:pt x="4422" y="2124"/>
                </a:cubicBezTo>
                <a:lnTo>
                  <a:pt x="4422" y="2124"/>
                </a:lnTo>
                <a:cubicBezTo>
                  <a:pt x="4424" y="2171"/>
                  <a:pt x="4424"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5" y="4212"/>
                  <a:pt x="2299" y="4229"/>
                  <a:pt x="1911" y="4129"/>
                </a:cubicBezTo>
                <a:lnTo>
                  <a:pt x="1911" y="4129"/>
                </a:lnTo>
                <a:cubicBezTo>
                  <a:pt x="1875" y="4120"/>
                  <a:pt x="1840" y="4109"/>
                  <a:pt x="1806" y="4098"/>
                </a:cubicBezTo>
                <a:lnTo>
                  <a:pt x="1806" y="4098"/>
                </a:lnTo>
                <a:cubicBezTo>
                  <a:pt x="1347" y="3960"/>
                  <a:pt x="939" y="3708"/>
                  <a:pt x="683" y="3311"/>
                </a:cubicBezTo>
                <a:lnTo>
                  <a:pt x="683" y="3311"/>
                </a:lnTo>
                <a:cubicBezTo>
                  <a:pt x="322" y="2761"/>
                  <a:pt x="0" y="2068"/>
                  <a:pt x="343" y="1462"/>
                </a:cubicBezTo>
                <a:lnTo>
                  <a:pt x="343" y="1462"/>
                </a:lnTo>
                <a:cubicBezTo>
                  <a:pt x="347" y="1452"/>
                  <a:pt x="351" y="1442"/>
                  <a:pt x="355" y="1432"/>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5" name="Freeform 173">
            <a:extLst>
              <a:ext uri="{FF2B5EF4-FFF2-40B4-BE49-F238E27FC236}">
                <a16:creationId xmlns:a16="http://schemas.microsoft.com/office/drawing/2014/main" id="{1157D6D0-1CD4-7036-E763-DCB74BEA0AC4}"/>
              </a:ext>
            </a:extLst>
          </p:cNvPr>
          <p:cNvSpPr>
            <a:spLocks noChangeArrowheads="1"/>
          </p:cNvSpPr>
          <p:nvPr/>
        </p:nvSpPr>
        <p:spPr bwMode="auto">
          <a:xfrm>
            <a:off x="6422463" y="4329921"/>
            <a:ext cx="2620592" cy="1666262"/>
          </a:xfrm>
          <a:custGeom>
            <a:avLst/>
            <a:gdLst>
              <a:gd name="T0" fmla="*/ 4065 w 4422"/>
              <a:gd name="T1" fmla="*/ 2794 h 4227"/>
              <a:gd name="T2" fmla="*/ 4065 w 4422"/>
              <a:gd name="T3" fmla="*/ 2794 h 4227"/>
              <a:gd name="T4" fmla="*/ 3842 w 4422"/>
              <a:gd name="T5" fmla="*/ 3121 h 4227"/>
              <a:gd name="T6" fmla="*/ 3842 w 4422"/>
              <a:gd name="T7" fmla="*/ 3121 h 4227"/>
              <a:gd name="T8" fmla="*/ 3784 w 4422"/>
              <a:gd name="T9" fmla="*/ 3181 h 4227"/>
              <a:gd name="T10" fmla="*/ 3784 w 4422"/>
              <a:gd name="T11" fmla="*/ 3181 h 4227"/>
              <a:gd name="T12" fmla="*/ 3723 w 4422"/>
              <a:gd name="T13" fmla="*/ 3240 h 4227"/>
              <a:gd name="T14" fmla="*/ 3723 w 4422"/>
              <a:gd name="T15" fmla="*/ 3240 h 4227"/>
              <a:gd name="T16" fmla="*/ 3647 w 4422"/>
              <a:gd name="T17" fmla="*/ 3307 h 4227"/>
              <a:gd name="T18" fmla="*/ 3647 w 4422"/>
              <a:gd name="T19" fmla="*/ 3307 h 4227"/>
              <a:gd name="T20" fmla="*/ 3142 w 4422"/>
              <a:gd name="T21" fmla="*/ 3692 h 4227"/>
              <a:gd name="T22" fmla="*/ 3142 w 4422"/>
              <a:gd name="T23" fmla="*/ 3692 h 4227"/>
              <a:gd name="T24" fmla="*/ 3049 w 4422"/>
              <a:gd name="T25" fmla="*/ 3750 h 4227"/>
              <a:gd name="T26" fmla="*/ 3049 w 4422"/>
              <a:gd name="T27" fmla="*/ 3750 h 4227"/>
              <a:gd name="T28" fmla="*/ 1476 w 4422"/>
              <a:gd name="T29" fmla="*/ 4057 h 4227"/>
              <a:gd name="T30" fmla="*/ 1476 w 4422"/>
              <a:gd name="T31" fmla="*/ 4057 h 4227"/>
              <a:gd name="T32" fmla="*/ 1379 w 4422"/>
              <a:gd name="T33" fmla="*/ 4022 h 4227"/>
              <a:gd name="T34" fmla="*/ 1379 w 4422"/>
              <a:gd name="T35" fmla="*/ 4022 h 4227"/>
              <a:gd name="T36" fmla="*/ 6 w 4422"/>
              <a:gd name="T37" fmla="*/ 2171 h 4227"/>
              <a:gd name="T38" fmla="*/ 6 w 4422"/>
              <a:gd name="T39" fmla="*/ 2171 h 4227"/>
              <a:gd name="T40" fmla="*/ 2 w 4422"/>
              <a:gd name="T41" fmla="*/ 2102 h 4227"/>
              <a:gd name="T42" fmla="*/ 2 w 4422"/>
              <a:gd name="T43" fmla="*/ 2102 h 4227"/>
              <a:gd name="T44" fmla="*/ 2 w 4422"/>
              <a:gd name="T45" fmla="*/ 1960 h 4227"/>
              <a:gd name="T46" fmla="*/ 2 w 4422"/>
              <a:gd name="T47" fmla="*/ 1960 h 4227"/>
              <a:gd name="T48" fmla="*/ 1214 w 4422"/>
              <a:gd name="T49" fmla="*/ 239 h 4227"/>
              <a:gd name="T50" fmla="*/ 1214 w 4422"/>
              <a:gd name="T51" fmla="*/ 239 h 4227"/>
              <a:gd name="T52" fmla="*/ 1313 w 4422"/>
              <a:gd name="T53" fmla="*/ 197 h 4227"/>
              <a:gd name="T54" fmla="*/ 1313 w 4422"/>
              <a:gd name="T55" fmla="*/ 197 h 4227"/>
              <a:gd name="T56" fmla="*/ 2511 w 4422"/>
              <a:gd name="T57" fmla="*/ 100 h 4227"/>
              <a:gd name="T58" fmla="*/ 2511 w 4422"/>
              <a:gd name="T59" fmla="*/ 100 h 4227"/>
              <a:gd name="T60" fmla="*/ 2616 w 4422"/>
              <a:gd name="T61" fmla="*/ 130 h 4227"/>
              <a:gd name="T62" fmla="*/ 2616 w 4422"/>
              <a:gd name="T63" fmla="*/ 130 h 4227"/>
              <a:gd name="T64" fmla="*/ 3738 w 4422"/>
              <a:gd name="T65" fmla="*/ 917 h 4227"/>
              <a:gd name="T66" fmla="*/ 3738 w 4422"/>
              <a:gd name="T67" fmla="*/ 917 h 4227"/>
              <a:gd name="T68" fmla="*/ 4078 w 4422"/>
              <a:gd name="T69" fmla="*/ 2765 h 4227"/>
              <a:gd name="T70" fmla="*/ 4078 w 4422"/>
              <a:gd name="T71" fmla="*/ 2765 h 4227"/>
              <a:gd name="T72" fmla="*/ 4065 w 4422"/>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2" h="4227">
                <a:moveTo>
                  <a:pt x="4065" y="2794"/>
                </a:moveTo>
                <a:lnTo>
                  <a:pt x="4065" y="2794"/>
                </a:lnTo>
                <a:cubicBezTo>
                  <a:pt x="3994" y="2906"/>
                  <a:pt x="3918" y="3015"/>
                  <a:pt x="3842" y="3121"/>
                </a:cubicBezTo>
                <a:lnTo>
                  <a:pt x="3842" y="3121"/>
                </a:lnTo>
                <a:cubicBezTo>
                  <a:pt x="3824" y="3142"/>
                  <a:pt x="3804"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2" y="3712"/>
                  <a:pt x="3080" y="3731"/>
                  <a:pt x="3049" y="3750"/>
                </a:cubicBezTo>
                <a:lnTo>
                  <a:pt x="3049" y="3750"/>
                </a:lnTo>
                <a:cubicBezTo>
                  <a:pt x="2592" y="4041"/>
                  <a:pt x="1997" y="4226"/>
                  <a:pt x="1476" y="4057"/>
                </a:cubicBezTo>
                <a:lnTo>
                  <a:pt x="1476" y="4057"/>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4" y="239"/>
                </a:cubicBezTo>
                <a:lnTo>
                  <a:pt x="1214" y="239"/>
                </a:lnTo>
                <a:cubicBezTo>
                  <a:pt x="1247" y="224"/>
                  <a:pt x="1280" y="210"/>
                  <a:pt x="1313" y="197"/>
                </a:cubicBezTo>
                <a:lnTo>
                  <a:pt x="1313" y="197"/>
                </a:lnTo>
                <a:cubicBezTo>
                  <a:pt x="1707" y="16"/>
                  <a:pt x="2123" y="0"/>
                  <a:pt x="2511" y="100"/>
                </a:cubicBezTo>
                <a:lnTo>
                  <a:pt x="2511" y="100"/>
                </a:lnTo>
                <a:cubicBezTo>
                  <a:pt x="2546" y="109"/>
                  <a:pt x="2581" y="119"/>
                  <a:pt x="2616" y="130"/>
                </a:cubicBezTo>
                <a:lnTo>
                  <a:pt x="2616" y="130"/>
                </a:lnTo>
                <a:cubicBezTo>
                  <a:pt x="3074" y="268"/>
                  <a:pt x="3482" y="521"/>
                  <a:pt x="3738" y="917"/>
                </a:cubicBezTo>
                <a:lnTo>
                  <a:pt x="3738" y="917"/>
                </a:lnTo>
                <a:cubicBezTo>
                  <a:pt x="4098" y="1467"/>
                  <a:pt x="4421" y="2159"/>
                  <a:pt x="4078" y="2765"/>
                </a:cubicBezTo>
                <a:lnTo>
                  <a:pt x="4078" y="2765"/>
                </a:lnTo>
                <a:cubicBezTo>
                  <a:pt x="4074" y="2775"/>
                  <a:pt x="4069" y="2785"/>
                  <a:pt x="4065" y="2794"/>
                </a:cubicBezTo>
              </a:path>
            </a:pathLst>
          </a:custGeom>
          <a:solidFill>
            <a:srgbClr val="C3DCAE"/>
          </a:solidFill>
          <a:ln>
            <a:solidFill>
              <a:srgbClr val="75A949"/>
            </a:solid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6" name="CuadroTexto 553">
            <a:extLst>
              <a:ext uri="{FF2B5EF4-FFF2-40B4-BE49-F238E27FC236}">
                <a16:creationId xmlns:a16="http://schemas.microsoft.com/office/drawing/2014/main" id="{15667BD8-6AD4-A21C-190F-3B9CB4E6E935}"/>
              </a:ext>
            </a:extLst>
          </p:cNvPr>
          <p:cNvSpPr txBox="1"/>
          <p:nvPr/>
        </p:nvSpPr>
        <p:spPr>
          <a:xfrm>
            <a:off x="6318886" y="4662539"/>
            <a:ext cx="2755828" cy="1177245"/>
          </a:xfrm>
          <a:prstGeom prst="rect">
            <a:avLst/>
          </a:prstGeom>
          <a:noFill/>
          <a:ln>
            <a:noFill/>
          </a:ln>
        </p:spPr>
        <p:txBody>
          <a:bodyPr wrap="square" rtlCol="0">
            <a:spAutoFit/>
          </a:bodyPr>
          <a:lstStyle/>
          <a:p>
            <a:pPr algn="ctr"/>
            <a:r>
              <a:rPr lang="en-US" sz="2350" b="1" dirty="0">
                <a:solidFill>
                  <a:srgbClr val="000000"/>
                </a:solidFill>
                <a:latin typeface="Calibri" panose="020F0502020204030204" pitchFamily="34" charset="0"/>
                <a:ea typeface="Lato" charset="0"/>
                <a:cs typeface="Calibri" panose="020F0502020204030204" pitchFamily="34" charset="0"/>
              </a:rPr>
              <a:t>Společné vzdělávací a výzkumné projekty</a:t>
            </a:r>
          </a:p>
        </p:txBody>
      </p:sp>
      <p:sp>
        <p:nvSpPr>
          <p:cNvPr id="321" name="Google Shape;321;p13"/>
          <p:cNvSpPr txBox="1">
            <a:spLocks/>
          </p:cNvSpPr>
          <p:nvPr/>
        </p:nvSpPr>
        <p:spPr>
          <a:xfrm>
            <a:off x="416975" y="451385"/>
            <a:ext cx="11371629" cy="80370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b="1" dirty="0">
                <a:solidFill>
                  <a:srgbClr val="6AA84F"/>
                </a:solidFill>
              </a:rPr>
              <a:t>Podpora komunitních vazeb prostřednictvím agroekologie</a:t>
            </a:r>
          </a:p>
          <a:p>
            <a:pPr marL="0" indent="0"/>
            <a:endParaRPr lang="en-US" b="1" dirty="0">
              <a:solidFill>
                <a:srgbClr val="6AA84F"/>
              </a:solidFill>
            </a:endParaRPr>
          </a:p>
        </p:txBody>
      </p:sp>
      <p:sp>
        <p:nvSpPr>
          <p:cNvPr id="38" name="TextBox 37">
            <a:extLst>
              <a:ext uri="{FF2B5EF4-FFF2-40B4-BE49-F238E27FC236}">
                <a16:creationId xmlns:a16="http://schemas.microsoft.com/office/drawing/2014/main" id="{06A25C93-7247-E452-0F7E-838A0C6D64C7}"/>
              </a:ext>
            </a:extLst>
          </p:cNvPr>
          <p:cNvSpPr txBox="1"/>
          <p:nvPr/>
        </p:nvSpPr>
        <p:spPr>
          <a:xfrm>
            <a:off x="3633144" y="6198450"/>
            <a:ext cx="8674775" cy="553998"/>
          </a:xfrm>
          <a:prstGeom prst="rect">
            <a:avLst/>
          </a:prstGeom>
          <a:noFill/>
        </p:spPr>
        <p:txBody>
          <a:bodyPr wrap="square">
            <a:spAutoFit/>
          </a:bodyPr>
          <a:lstStyle/>
          <a:p>
            <a:pPr marL="482600" lvl="0" indent="0" algn="l" rtl="0">
              <a:lnSpc>
                <a:spcPct val="100000"/>
              </a:lnSpc>
              <a:spcBef>
                <a:spcPts val="0"/>
              </a:spcBef>
              <a:spcAft>
                <a:spcPts val="0"/>
              </a:spcAft>
              <a:buSzPts val="2000"/>
            </a:pPr>
            <a:r>
              <a:rPr lang="en-US" sz="1600" dirty="0">
                <a:highlight>
                  <a:srgbClr val="8DC641"/>
                </a:highlight>
              </a:rPr>
              <a:t>Více informací naleznete v článku: </a:t>
            </a:r>
            <a:r>
              <a:rPr lang="sk-SK" sz="1400" b="0" i="0" dirty="0">
                <a:solidFill>
                  <a:srgbClr val="212529"/>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Ernesto a MORRIS, Katlyn. Spoluvytváření znalostí v agroekologii. Online. </a:t>
            </a:r>
            <a:r>
              <a:rPr lang="sk-SK" sz="1400" b="0" i="1" dirty="0">
                <a:solidFill>
                  <a:srgbClr val="212529"/>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Elementární informace: Věda antropocénu</a:t>
            </a:r>
            <a:r>
              <a:rPr lang="sk-SK" sz="1400" b="0" i="0" dirty="0">
                <a:solidFill>
                  <a:srgbClr val="212529"/>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2021, roč. 9, č. 1. ISSN 2325-1026. </a:t>
            </a:r>
            <a:endParaRPr lang="en-US" sz="1400" dirty="0">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39" name="Google Shape;320;p13">
            <a:extLst>
              <a:ext uri="{FF2B5EF4-FFF2-40B4-BE49-F238E27FC236}">
                <a16:creationId xmlns:a16="http://schemas.microsoft.com/office/drawing/2014/main" id="{52B6B9A6-8FCC-6F44-FD1E-64520EBA8BB2}"/>
              </a:ext>
            </a:extLst>
          </p:cNvPr>
          <p:cNvSpPr txBox="1">
            <a:spLocks noGrp="1"/>
          </p:cNvSpPr>
          <p:nvPr>
            <p:ph type="body" idx="1"/>
          </p:nvPr>
        </p:nvSpPr>
        <p:spPr>
          <a:xfrm>
            <a:off x="534620" y="1006528"/>
            <a:ext cx="11371630" cy="839774"/>
          </a:xfrm>
          <a:prstGeom prst="rect">
            <a:avLst/>
          </a:prstGeom>
          <a:noFill/>
          <a:ln>
            <a:noFill/>
          </a:ln>
        </p:spPr>
        <p:txBody>
          <a:bodyPr spcFirstLastPara="1" wrap="square" lIns="91425" tIns="45700" rIns="91425" bIns="45700" anchor="t" anchorCtr="0">
            <a:noAutofit/>
          </a:bodyPr>
          <a:lstStyle/>
          <a:p>
            <a:pPr marL="228600" lvl="0" indent="0" algn="l" rtl="0">
              <a:lnSpc>
                <a:spcPct val="100000"/>
              </a:lnSpc>
              <a:spcBef>
                <a:spcPts val="0"/>
              </a:spcBef>
              <a:spcAft>
                <a:spcPts val="0"/>
              </a:spcAft>
              <a:buClr>
                <a:srgbClr val="000000"/>
              </a:buClr>
              <a:buSzPts val="2400"/>
              <a:buNone/>
            </a:pPr>
            <a:r>
              <a:rPr lang="en-US" b="0" i="0" u="none" strike="noStrike" cap="none" dirty="0">
                <a:solidFill>
                  <a:srgbClr val="000000"/>
                </a:solidFill>
                <a:latin typeface="Calibri"/>
                <a:ea typeface="Calibri"/>
                <a:cs typeface="Calibri"/>
                <a:sym typeface="Calibri"/>
              </a:rPr>
              <a:t>Při přijímání agroekologických zásad se komunity často zapojují do procesů kolektivního rozhodování, sdílení znalostí a participativního učení. </a:t>
            </a:r>
            <a:endParaRPr b="0" i="0" u="none" strike="noStrike" cap="none" dirty="0">
              <a:solidFill>
                <a:srgbClr val="000000"/>
              </a:solidFill>
              <a:latin typeface="Calibri"/>
              <a:ea typeface="Calibri"/>
              <a:cs typeface="Calibri"/>
              <a:sym typeface="Calibri"/>
            </a:endParaRPr>
          </a:p>
          <a:p>
            <a:pPr marL="228600" lvl="0" indent="0" algn="l" rtl="0">
              <a:lnSpc>
                <a:spcPct val="100000"/>
              </a:lnSpc>
              <a:spcBef>
                <a:spcPts val="600"/>
              </a:spcBef>
              <a:spcAft>
                <a:spcPts val="0"/>
              </a:spcAft>
              <a:buSzPts val="2400"/>
              <a:buNone/>
            </a:pPr>
            <a:r>
              <a:rPr lang="en-US" sz="2000" b="0" i="0" u="none" strike="noStrike" cap="none" dirty="0">
                <a:solidFill>
                  <a:srgbClr val="000000"/>
                </a:solidFill>
                <a:latin typeface="Calibri"/>
                <a:ea typeface="Calibri"/>
                <a:cs typeface="Calibri"/>
                <a:sym typeface="Calibri"/>
              </a:rPr>
              <a:t>Tento kolektivní přístup buduje </a:t>
            </a:r>
            <a:r>
              <a:rPr lang="en-US" sz="2000" b="1" i="0" u="none" strike="noStrike" cap="none" dirty="0">
                <a:solidFill>
                  <a:srgbClr val="000000"/>
                </a:solidFill>
              </a:rPr>
              <a:t>pocit vlastnictví a sdílené odpovědnosti </a:t>
            </a:r>
            <a:r>
              <a:rPr lang="en-US" sz="2000" b="0" i="0" u="none" strike="noStrike" cap="none" dirty="0">
                <a:solidFill>
                  <a:srgbClr val="000000"/>
                </a:solidFill>
                <a:latin typeface="Calibri"/>
                <a:ea typeface="Calibri"/>
                <a:cs typeface="Calibri"/>
                <a:sym typeface="Calibri"/>
              </a:rPr>
              <a:t>a </a:t>
            </a:r>
            <a:r>
              <a:rPr lang="en-US" sz="2000" dirty="0"/>
              <a:t>posiluje sociální vazby mezi členy komunity. Existuje několik účinných způsobů, jak posílit vazby a podpořit spolupráci:</a:t>
            </a:r>
            <a:endParaRPr sz="2000" dirty="0"/>
          </a:p>
          <a:p>
            <a:pPr marL="482600" lvl="0" indent="0" algn="l" rtl="0">
              <a:lnSpc>
                <a:spcPct val="100000"/>
              </a:lnSpc>
              <a:spcBef>
                <a:spcPts val="0"/>
              </a:spcBef>
              <a:spcAft>
                <a:spcPts val="0"/>
              </a:spcAft>
              <a:buSzPts val="2000"/>
            </a:pPr>
            <a:endParaRPr lang="en-US" sz="2200" dirty="0"/>
          </a:p>
        </p:txBody>
      </p:sp>
    </p:spTree>
    <p:extLst>
      <p:ext uri="{BB962C8B-B14F-4D97-AF65-F5344CB8AC3E}">
        <p14:creationId xmlns:p14="http://schemas.microsoft.com/office/powerpoint/2010/main" val="5861492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p14"/>
          <p:cNvSpPr txBox="1">
            <a:spLocks noGrp="1"/>
          </p:cNvSpPr>
          <p:nvPr>
            <p:ph type="body" idx="1"/>
          </p:nvPr>
        </p:nvSpPr>
        <p:spPr>
          <a:xfrm>
            <a:off x="473651" y="1558725"/>
            <a:ext cx="6270050" cy="4483500"/>
          </a:xfrm>
          <a:prstGeom prst="rect">
            <a:avLst/>
          </a:prstGeom>
          <a:noFill/>
          <a:ln>
            <a:noFill/>
          </a:ln>
        </p:spPr>
        <p:txBody>
          <a:bodyPr spcFirstLastPara="1" wrap="square" lIns="91425" tIns="45700" rIns="91425" bIns="45700" anchor="t" anchorCtr="0">
            <a:noAutofit/>
          </a:bodyPr>
          <a:lstStyle/>
          <a:p>
            <a:pPr marL="228600" lvl="0" indent="0" algn="l" rtl="0">
              <a:lnSpc>
                <a:spcPct val="100000"/>
              </a:lnSpc>
              <a:spcBef>
                <a:spcPts val="0"/>
              </a:spcBef>
              <a:spcAft>
                <a:spcPts val="0"/>
              </a:spcAft>
              <a:buSzPts val="2400"/>
              <a:buNone/>
            </a:pPr>
            <a:r>
              <a:rPr lang="en-US" b="1" dirty="0"/>
              <a:t>Vzdělávání a osvěta:</a:t>
            </a:r>
            <a:endParaRPr dirty="0"/>
          </a:p>
          <a:p>
            <a:pPr marL="571500" lvl="0" indent="-342900" algn="l" rtl="0">
              <a:lnSpc>
                <a:spcPct val="100000"/>
              </a:lnSpc>
              <a:spcBef>
                <a:spcPts val="0"/>
              </a:spcBef>
              <a:spcAft>
                <a:spcPts val="0"/>
              </a:spcAft>
              <a:buSzPts val="2400"/>
              <a:buFont typeface="Arial"/>
              <a:buChar char="•"/>
            </a:pPr>
            <a:r>
              <a:rPr lang="en-US" dirty="0"/>
              <a:t>Ve Francii </a:t>
            </a:r>
            <a:r>
              <a:rPr lang="en-US" dirty="0" err="1"/>
              <a:t>pořádá </a:t>
            </a:r>
            <a:r>
              <a:rPr lang="en-US" dirty="0"/>
              <a:t>iniciativa </a:t>
            </a:r>
            <a:r>
              <a:rPr lang="en-US" b="1" i="1" dirty="0" err="1"/>
              <a:t>Fermes d'Avenir </a:t>
            </a:r>
            <a:r>
              <a:rPr lang="en-US" dirty="0"/>
              <a:t>semináře a školení o udržitelných zemědělských postupech, na nichž vzdělává zemědělce a veřejnost v oblasti agroekologie. </a:t>
            </a:r>
            <a:endParaRPr dirty="0"/>
          </a:p>
          <a:p>
            <a:pPr marL="571500" lvl="0" indent="-342900" algn="l" rtl="0">
              <a:lnSpc>
                <a:spcPct val="100000"/>
              </a:lnSpc>
              <a:spcBef>
                <a:spcPts val="0"/>
              </a:spcBef>
              <a:spcAft>
                <a:spcPts val="0"/>
              </a:spcAft>
              <a:buSzPts val="2400"/>
              <a:buFont typeface="Arial"/>
              <a:buChar char="•"/>
            </a:pPr>
            <a:r>
              <a:rPr lang="en-US" dirty="0"/>
              <a:t>Poskytují praktické zkušenosti a teoretické znalosti o tématech, jako je permakultura, biologická rozmanitost a zdraví půdy.</a:t>
            </a:r>
            <a:endParaRPr dirty="0"/>
          </a:p>
          <a:p>
            <a:pPr marL="228600" lvl="0" indent="0" algn="l" rtl="0">
              <a:lnSpc>
                <a:spcPct val="100000"/>
              </a:lnSpc>
              <a:spcBef>
                <a:spcPts val="0"/>
              </a:spcBef>
              <a:spcAft>
                <a:spcPts val="0"/>
              </a:spcAft>
              <a:buSzPts val="2400"/>
            </a:pPr>
            <a:endParaRPr lang="en-US" dirty="0">
              <a:highlight>
                <a:srgbClr val="8DC641"/>
              </a:highlight>
            </a:endParaRPr>
          </a:p>
          <a:p>
            <a:pPr marL="228600" lvl="0" indent="0" algn="l" rtl="0">
              <a:lnSpc>
                <a:spcPct val="100000"/>
              </a:lnSpc>
              <a:spcBef>
                <a:spcPts val="0"/>
              </a:spcBef>
              <a:spcAft>
                <a:spcPts val="0"/>
              </a:spcAft>
              <a:buSzPts val="2400"/>
            </a:pPr>
            <a:r>
              <a:rPr lang="en-US" dirty="0">
                <a:highlight>
                  <a:srgbClr val="8DC641"/>
                </a:highlight>
              </a:rPr>
              <a:t>Více informací na: </a:t>
            </a:r>
            <a:r>
              <a:rPr lang="en-US" u="sng" dirty="0">
                <a:solidFill>
                  <a:schemeClr val="hlink"/>
                </a:solidFill>
                <a:hlinkClick r:id="rId3"/>
              </a:rPr>
              <a:t>www.fermesdavenir.org</a:t>
            </a:r>
            <a:endParaRPr lang="en-US" u="sng" dirty="0">
              <a:solidFill>
                <a:schemeClr val="hlink"/>
              </a:solidFill>
            </a:endParaRPr>
          </a:p>
          <a:p>
            <a:pPr marL="228600" lvl="0" indent="0" algn="l" rtl="0">
              <a:lnSpc>
                <a:spcPct val="100000"/>
              </a:lnSpc>
              <a:spcBef>
                <a:spcPts val="0"/>
              </a:spcBef>
              <a:spcAft>
                <a:spcPts val="0"/>
              </a:spcAft>
              <a:buSzPts val="2400"/>
            </a:pPr>
            <a:r>
              <a:rPr lang="en-US" dirty="0"/>
              <a:t> </a:t>
            </a:r>
            <a:endParaRPr dirty="0"/>
          </a:p>
        </p:txBody>
      </p:sp>
      <p:sp>
        <p:nvSpPr>
          <p:cNvPr id="327" name="Google Shape;327;p14"/>
          <p:cNvSpPr txBox="1">
            <a:spLocks noGrp="1"/>
          </p:cNvSpPr>
          <p:nvPr>
            <p:ph type="body" idx="2"/>
          </p:nvPr>
        </p:nvSpPr>
        <p:spPr>
          <a:xfrm>
            <a:off x="683781" y="513278"/>
            <a:ext cx="10595100" cy="8037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3600"/>
              <a:buFont typeface="Arial"/>
              <a:buNone/>
            </a:pPr>
            <a:r>
              <a:rPr lang="en-US" sz="3600" b="1" i="0" u="none" strike="noStrike" cap="none">
                <a:solidFill>
                  <a:srgbClr val="6AA84F"/>
                </a:solidFill>
              </a:rPr>
              <a:t>Podpora komunitních vazeb prostřednictvím agroekologie</a:t>
            </a:r>
            <a:endParaRPr b="1">
              <a:solidFill>
                <a:srgbClr val="6AA84F"/>
              </a:solidFill>
            </a:endParaRPr>
          </a:p>
        </p:txBody>
      </p:sp>
      <p:pic>
        <p:nvPicPr>
          <p:cNvPr id="328" name="Google Shape;328;p14">
            <a:hlinkClick r:id="rId3"/>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6884209" y="2411220"/>
            <a:ext cx="4834141" cy="2583922"/>
          </a:xfrm>
          <a:prstGeom prst="rect">
            <a:avLst/>
          </a:prstGeom>
          <a:noFill/>
          <a:ln>
            <a:noFill/>
          </a:ln>
        </p:spPr>
      </p:pic>
      <p:grpSp>
        <p:nvGrpSpPr>
          <p:cNvPr id="2" name="Google Shape;276;p11">
            <a:extLst>
              <a:ext uri="{FF2B5EF4-FFF2-40B4-BE49-F238E27FC236}">
                <a16:creationId xmlns:a16="http://schemas.microsoft.com/office/drawing/2014/main" id="{6AD157E8-2BA2-DCE6-BFEE-ED213F28909F}"/>
              </a:ext>
            </a:extLst>
          </p:cNvPr>
          <p:cNvGrpSpPr/>
          <p:nvPr/>
        </p:nvGrpSpPr>
        <p:grpSpPr>
          <a:xfrm rot="3730759">
            <a:off x="10590024" y="380632"/>
            <a:ext cx="949887" cy="1163493"/>
            <a:chOff x="7602444" y="4967675"/>
            <a:chExt cx="483620" cy="592374"/>
          </a:xfrm>
        </p:grpSpPr>
        <p:grpSp>
          <p:nvGrpSpPr>
            <p:cNvPr id="3" name="Google Shape;277;p11">
              <a:extLst>
                <a:ext uri="{FF2B5EF4-FFF2-40B4-BE49-F238E27FC236}">
                  <a16:creationId xmlns:a16="http://schemas.microsoft.com/office/drawing/2014/main" id="{8F70B415-DD5C-1A79-9C78-70172E145DBE}"/>
                </a:ext>
              </a:extLst>
            </p:cNvPr>
            <p:cNvGrpSpPr/>
            <p:nvPr/>
          </p:nvGrpSpPr>
          <p:grpSpPr>
            <a:xfrm>
              <a:off x="7618661" y="4967675"/>
              <a:ext cx="467403" cy="507609"/>
              <a:chOff x="2251964" y="3590497"/>
              <a:chExt cx="467403" cy="507609"/>
            </a:xfrm>
          </p:grpSpPr>
          <p:sp>
            <p:nvSpPr>
              <p:cNvPr id="7" name="Google Shape;278;p11">
                <a:extLst>
                  <a:ext uri="{FF2B5EF4-FFF2-40B4-BE49-F238E27FC236}">
                    <a16:creationId xmlns:a16="http://schemas.microsoft.com/office/drawing/2014/main" id="{9D4C8034-C011-7D67-A79E-0201F25F3ACF}"/>
                  </a:ext>
                </a:extLst>
              </p:cNvPr>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 name="Google Shape;279;p11">
                <a:extLst>
                  <a:ext uri="{FF2B5EF4-FFF2-40B4-BE49-F238E27FC236}">
                    <a16:creationId xmlns:a16="http://schemas.microsoft.com/office/drawing/2014/main" id="{B2985ED9-1E41-81F9-5845-5571A7C5E7D7}"/>
                  </a:ext>
                </a:extLst>
              </p:cNvPr>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 name="Google Shape;280;p11">
                <a:extLst>
                  <a:ext uri="{FF2B5EF4-FFF2-40B4-BE49-F238E27FC236}">
                    <a16:creationId xmlns:a16="http://schemas.microsoft.com/office/drawing/2014/main" id="{12A696D6-64FB-9C8D-83F0-319C53FDA471}"/>
                  </a:ext>
                </a:extLst>
              </p:cNvPr>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 name="Google Shape;281;p11">
              <a:extLst>
                <a:ext uri="{FF2B5EF4-FFF2-40B4-BE49-F238E27FC236}">
                  <a16:creationId xmlns:a16="http://schemas.microsoft.com/office/drawing/2014/main" id="{576D2761-1E9A-148C-4A6C-E3270E1C311B}"/>
                </a:ext>
              </a:extLst>
            </p:cNvPr>
            <p:cNvGrpSpPr/>
            <p:nvPr/>
          </p:nvGrpSpPr>
          <p:grpSpPr>
            <a:xfrm>
              <a:off x="7602444" y="4993761"/>
              <a:ext cx="421973" cy="566288"/>
              <a:chOff x="2235747" y="3616583"/>
              <a:chExt cx="421973" cy="566288"/>
            </a:xfrm>
          </p:grpSpPr>
          <p:sp>
            <p:nvSpPr>
              <p:cNvPr id="5" name="Google Shape;282;p11">
                <a:extLst>
                  <a:ext uri="{FF2B5EF4-FFF2-40B4-BE49-F238E27FC236}">
                    <a16:creationId xmlns:a16="http://schemas.microsoft.com/office/drawing/2014/main" id="{355C8297-7ACD-0E01-81A4-D516B3A27D17}"/>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 name="Google Shape;283;p11">
                <a:extLst>
                  <a:ext uri="{FF2B5EF4-FFF2-40B4-BE49-F238E27FC236}">
                    <a16:creationId xmlns:a16="http://schemas.microsoft.com/office/drawing/2014/main" id="{A242A802-1C5A-86E4-CFA9-C62BE1E33DC7}"/>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17"/>
          <p:cNvSpPr txBox="1">
            <a:spLocks noGrp="1"/>
          </p:cNvSpPr>
          <p:nvPr>
            <p:ph type="body" idx="1"/>
          </p:nvPr>
        </p:nvSpPr>
        <p:spPr>
          <a:xfrm>
            <a:off x="473650" y="1530803"/>
            <a:ext cx="7099967" cy="4483500"/>
          </a:xfrm>
          <a:prstGeom prst="rect">
            <a:avLst/>
          </a:prstGeom>
          <a:noFill/>
          <a:ln>
            <a:noFill/>
          </a:ln>
        </p:spPr>
        <p:txBody>
          <a:bodyPr spcFirstLastPara="1" wrap="square" lIns="91425" tIns="45700" rIns="91425" bIns="45700" anchor="t" anchorCtr="0">
            <a:noAutofit/>
          </a:bodyPr>
          <a:lstStyle/>
          <a:p>
            <a:pPr marL="228600" lvl="0" indent="0" algn="l" rtl="0">
              <a:lnSpc>
                <a:spcPct val="100000"/>
              </a:lnSpc>
              <a:spcBef>
                <a:spcPts val="0"/>
              </a:spcBef>
              <a:spcAft>
                <a:spcPts val="0"/>
              </a:spcAft>
              <a:buSzPts val="2400"/>
              <a:buNone/>
            </a:pPr>
            <a:r>
              <a:rPr lang="en-US" b="1" dirty="0"/>
              <a:t>Sdílení zkušeností a know-how:</a:t>
            </a:r>
            <a:endParaRPr dirty="0"/>
          </a:p>
          <a:p>
            <a:pPr marL="571500" lvl="0" indent="-342900" algn="l" rtl="0">
              <a:lnSpc>
                <a:spcPct val="100000"/>
              </a:lnSpc>
              <a:spcBef>
                <a:spcPts val="0"/>
              </a:spcBef>
              <a:spcAft>
                <a:spcPts val="0"/>
              </a:spcAft>
              <a:buSzPts val="2400"/>
              <a:buFont typeface="Arial"/>
              <a:buChar char="•"/>
            </a:pPr>
            <a:r>
              <a:rPr lang="en-US" dirty="0"/>
              <a:t>Ve Španělsku usnadňuje výměnu osiv a zemědělských technik mezi zemědělci a komunitami síť "Red de </a:t>
            </a:r>
            <a:r>
              <a:rPr lang="en-US" dirty="0" err="1"/>
              <a:t>Semillas" </a:t>
            </a:r>
            <a:r>
              <a:rPr lang="en-US" dirty="0"/>
              <a:t>(Síť osiv). </a:t>
            </a:r>
            <a:endParaRPr dirty="0"/>
          </a:p>
          <a:p>
            <a:pPr marL="571500" lvl="0" indent="-342900" algn="l" rtl="0">
              <a:lnSpc>
                <a:spcPct val="100000"/>
              </a:lnSpc>
              <a:spcBef>
                <a:spcPts val="0"/>
              </a:spcBef>
              <a:spcAft>
                <a:spcPts val="0"/>
              </a:spcAft>
              <a:buSzPts val="2400"/>
              <a:buFont typeface="Arial"/>
              <a:buChar char="•"/>
            </a:pPr>
            <a:r>
              <a:rPr lang="en-US" dirty="0"/>
              <a:t>Tato síť podporuje </a:t>
            </a:r>
            <a:r>
              <a:rPr lang="en-US" dirty="0" err="1"/>
              <a:t>zemědělskou biodiverzitu </a:t>
            </a:r>
            <a:r>
              <a:rPr lang="en-US" dirty="0"/>
              <a:t>a zachování tradičních zemědělských znalostí prostřednictvím pravidelných setkání a akcí, na nichž si účastníci vyměňují své zkušenosti.</a:t>
            </a:r>
          </a:p>
          <a:p>
            <a:pPr marL="228600" lvl="0" indent="0" algn="l" rtl="0">
              <a:lnSpc>
                <a:spcPct val="100000"/>
              </a:lnSpc>
              <a:spcBef>
                <a:spcPts val="0"/>
              </a:spcBef>
              <a:spcAft>
                <a:spcPts val="0"/>
              </a:spcAft>
              <a:buSzPts val="2400"/>
            </a:pPr>
            <a:endParaRPr lang="en-US" sz="1400" dirty="0">
              <a:highlight>
                <a:srgbClr val="8DC641"/>
              </a:highlight>
            </a:endParaRPr>
          </a:p>
          <a:p>
            <a:pPr marL="228600" lvl="0" indent="0" algn="l" rtl="0">
              <a:lnSpc>
                <a:spcPct val="100000"/>
              </a:lnSpc>
              <a:spcBef>
                <a:spcPts val="0"/>
              </a:spcBef>
              <a:spcAft>
                <a:spcPts val="0"/>
              </a:spcAft>
              <a:buSzPts val="2400"/>
            </a:pPr>
            <a:r>
              <a:rPr lang="en-US" sz="2400" dirty="0">
                <a:highlight>
                  <a:srgbClr val="8DC641"/>
                </a:highlight>
              </a:rPr>
              <a:t>Více informací na: </a:t>
            </a:r>
            <a:r>
              <a:rPr lang="en-US" dirty="0"/>
              <a:t>www.seeds4all.eu/seed-operators/spain/red-de-semillas-resembrando-intercambio/ </a:t>
            </a:r>
            <a:endParaRPr dirty="0"/>
          </a:p>
          <a:p>
            <a:pPr marL="228600" lvl="0" indent="0" algn="l" rtl="0">
              <a:lnSpc>
                <a:spcPct val="100000"/>
              </a:lnSpc>
              <a:spcBef>
                <a:spcPts val="0"/>
              </a:spcBef>
              <a:spcAft>
                <a:spcPts val="0"/>
              </a:spcAft>
              <a:buSzPts val="2400"/>
              <a:buNone/>
            </a:pPr>
            <a:endParaRPr dirty="0"/>
          </a:p>
        </p:txBody>
      </p:sp>
      <p:sp>
        <p:nvSpPr>
          <p:cNvPr id="334" name="Google Shape;334;p17"/>
          <p:cNvSpPr txBox="1">
            <a:spLocks noGrp="1"/>
          </p:cNvSpPr>
          <p:nvPr>
            <p:ph type="body" idx="2"/>
          </p:nvPr>
        </p:nvSpPr>
        <p:spPr>
          <a:xfrm>
            <a:off x="617106" y="486899"/>
            <a:ext cx="10595100" cy="8037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3600"/>
              <a:buFont typeface="Arial"/>
              <a:buNone/>
            </a:pPr>
            <a:r>
              <a:rPr lang="en-US" sz="3600" b="1" i="0" u="none" strike="noStrike" cap="none" dirty="0" err="1">
                <a:solidFill>
                  <a:srgbClr val="6AA84F"/>
                </a:solidFill>
              </a:rPr>
              <a:t>Podpora</a:t>
            </a:r>
            <a:r>
              <a:rPr lang="en-US" sz="3600" b="1" i="0" u="none" strike="noStrike" cap="none" dirty="0">
                <a:solidFill>
                  <a:srgbClr val="6AA84F"/>
                </a:solidFill>
              </a:rPr>
              <a:t> </a:t>
            </a:r>
            <a:r>
              <a:rPr lang="en-US" sz="3600" b="1" i="0" u="none" strike="noStrike" cap="none" dirty="0" err="1">
                <a:solidFill>
                  <a:srgbClr val="6AA84F"/>
                </a:solidFill>
              </a:rPr>
              <a:t>komunitních</a:t>
            </a:r>
            <a:r>
              <a:rPr lang="en-US" sz="3600" b="1" i="0" u="none" strike="noStrike" cap="none" dirty="0">
                <a:solidFill>
                  <a:srgbClr val="6AA84F"/>
                </a:solidFill>
              </a:rPr>
              <a:t> </a:t>
            </a:r>
            <a:r>
              <a:rPr lang="en-US" sz="3600" b="1" i="0" u="none" strike="noStrike" cap="none" dirty="0" err="1">
                <a:solidFill>
                  <a:srgbClr val="6AA84F"/>
                </a:solidFill>
              </a:rPr>
              <a:t>vazeb</a:t>
            </a:r>
            <a:r>
              <a:rPr lang="en-US" sz="3600" b="1" i="0" u="none" strike="noStrike" cap="none" dirty="0">
                <a:solidFill>
                  <a:srgbClr val="6AA84F"/>
                </a:solidFill>
              </a:rPr>
              <a:t> </a:t>
            </a:r>
            <a:r>
              <a:rPr lang="en-US" sz="3600" b="1" i="0" u="none" strike="noStrike" cap="none" dirty="0" err="1">
                <a:solidFill>
                  <a:srgbClr val="6AA84F"/>
                </a:solidFill>
              </a:rPr>
              <a:t>prostřednictvím</a:t>
            </a:r>
            <a:r>
              <a:rPr lang="en-US" sz="3600" b="1" i="0" u="none" strike="noStrike" cap="none" dirty="0">
                <a:solidFill>
                  <a:srgbClr val="6AA84F"/>
                </a:solidFill>
              </a:rPr>
              <a:t> </a:t>
            </a:r>
            <a:r>
              <a:rPr lang="en-US" sz="3600" b="1" i="0" u="none" strike="noStrike" cap="none" dirty="0" err="1">
                <a:solidFill>
                  <a:srgbClr val="6AA84F"/>
                </a:solidFill>
              </a:rPr>
              <a:t>agroekologie</a:t>
            </a:r>
            <a:endParaRPr b="1" dirty="0">
              <a:solidFill>
                <a:srgbClr val="6AA84F"/>
              </a:solidFill>
            </a:endParaRPr>
          </a:p>
        </p:txBody>
      </p:sp>
      <p:pic>
        <p:nvPicPr>
          <p:cNvPr id="335" name="Google Shape;335;p17">
            <a:hlinkClick r:id="rId3"/>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268818" y="2364593"/>
            <a:ext cx="4449532" cy="2128814"/>
          </a:xfrm>
          <a:prstGeom prst="rect">
            <a:avLst/>
          </a:prstGeom>
          <a:noFill/>
          <a:ln>
            <a:solidFill>
              <a:srgbClr val="41296C"/>
            </a:solidFill>
          </a:ln>
        </p:spPr>
      </p:pic>
      <p:grpSp>
        <p:nvGrpSpPr>
          <p:cNvPr id="2" name="Google Shape;276;p11">
            <a:extLst>
              <a:ext uri="{FF2B5EF4-FFF2-40B4-BE49-F238E27FC236}">
                <a16:creationId xmlns:a16="http://schemas.microsoft.com/office/drawing/2014/main" id="{6D81C87B-30C6-50BA-28BF-58661550F7A8}"/>
              </a:ext>
            </a:extLst>
          </p:cNvPr>
          <p:cNvGrpSpPr/>
          <p:nvPr/>
        </p:nvGrpSpPr>
        <p:grpSpPr>
          <a:xfrm rot="3730759">
            <a:off x="10590024" y="380632"/>
            <a:ext cx="949887" cy="1163493"/>
            <a:chOff x="7602444" y="4967675"/>
            <a:chExt cx="483620" cy="592374"/>
          </a:xfrm>
        </p:grpSpPr>
        <p:grpSp>
          <p:nvGrpSpPr>
            <p:cNvPr id="3" name="Google Shape;277;p11">
              <a:extLst>
                <a:ext uri="{FF2B5EF4-FFF2-40B4-BE49-F238E27FC236}">
                  <a16:creationId xmlns:a16="http://schemas.microsoft.com/office/drawing/2014/main" id="{A567F01E-1076-C240-13A2-57AE151A205F}"/>
                </a:ext>
              </a:extLst>
            </p:cNvPr>
            <p:cNvGrpSpPr/>
            <p:nvPr/>
          </p:nvGrpSpPr>
          <p:grpSpPr>
            <a:xfrm>
              <a:off x="7618661" y="4967675"/>
              <a:ext cx="467403" cy="507609"/>
              <a:chOff x="2251964" y="3590497"/>
              <a:chExt cx="467403" cy="507609"/>
            </a:xfrm>
          </p:grpSpPr>
          <p:sp>
            <p:nvSpPr>
              <p:cNvPr id="7" name="Google Shape;278;p11">
                <a:extLst>
                  <a:ext uri="{FF2B5EF4-FFF2-40B4-BE49-F238E27FC236}">
                    <a16:creationId xmlns:a16="http://schemas.microsoft.com/office/drawing/2014/main" id="{8F5754FC-ECDD-33D9-18DA-B17FA8BEE7B2}"/>
                  </a:ext>
                </a:extLst>
              </p:cNvPr>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 name="Google Shape;279;p11">
                <a:extLst>
                  <a:ext uri="{FF2B5EF4-FFF2-40B4-BE49-F238E27FC236}">
                    <a16:creationId xmlns:a16="http://schemas.microsoft.com/office/drawing/2014/main" id="{602EFDD1-544E-79DF-EF83-9A2B96072619}"/>
                  </a:ext>
                </a:extLst>
              </p:cNvPr>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 name="Google Shape;280;p11">
                <a:extLst>
                  <a:ext uri="{FF2B5EF4-FFF2-40B4-BE49-F238E27FC236}">
                    <a16:creationId xmlns:a16="http://schemas.microsoft.com/office/drawing/2014/main" id="{EEE0C484-2518-FC00-F1AA-9DA5DF25B78D}"/>
                  </a:ext>
                </a:extLst>
              </p:cNvPr>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 name="Google Shape;281;p11">
              <a:extLst>
                <a:ext uri="{FF2B5EF4-FFF2-40B4-BE49-F238E27FC236}">
                  <a16:creationId xmlns:a16="http://schemas.microsoft.com/office/drawing/2014/main" id="{AAA3666A-8606-71B1-4E4E-699504FAE9DF}"/>
                </a:ext>
              </a:extLst>
            </p:cNvPr>
            <p:cNvGrpSpPr/>
            <p:nvPr/>
          </p:nvGrpSpPr>
          <p:grpSpPr>
            <a:xfrm>
              <a:off x="7602444" y="4993761"/>
              <a:ext cx="421973" cy="566288"/>
              <a:chOff x="2235747" y="3616583"/>
              <a:chExt cx="421973" cy="566288"/>
            </a:xfrm>
          </p:grpSpPr>
          <p:sp>
            <p:nvSpPr>
              <p:cNvPr id="5" name="Google Shape;282;p11">
                <a:extLst>
                  <a:ext uri="{FF2B5EF4-FFF2-40B4-BE49-F238E27FC236}">
                    <a16:creationId xmlns:a16="http://schemas.microsoft.com/office/drawing/2014/main" id="{D1A27441-E4B5-8EB5-EECB-937F2D38A744}"/>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 name="Google Shape;283;p11">
                <a:extLst>
                  <a:ext uri="{FF2B5EF4-FFF2-40B4-BE49-F238E27FC236}">
                    <a16:creationId xmlns:a16="http://schemas.microsoft.com/office/drawing/2014/main" id="{4EA0BF38-0BF2-87D3-1A85-226771747AEF}"/>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18"/>
          <p:cNvSpPr txBox="1">
            <a:spLocks noGrp="1"/>
          </p:cNvSpPr>
          <p:nvPr>
            <p:ph type="body" idx="1"/>
          </p:nvPr>
        </p:nvSpPr>
        <p:spPr>
          <a:xfrm>
            <a:off x="406975" y="1678325"/>
            <a:ext cx="7099967" cy="4483500"/>
          </a:xfrm>
          <a:prstGeom prst="rect">
            <a:avLst/>
          </a:prstGeom>
          <a:noFill/>
          <a:ln>
            <a:noFill/>
          </a:ln>
        </p:spPr>
        <p:txBody>
          <a:bodyPr spcFirstLastPara="1" wrap="square" lIns="91425" tIns="45700" rIns="91425" bIns="45700" anchor="t" anchorCtr="0">
            <a:noAutofit/>
          </a:bodyPr>
          <a:lstStyle/>
          <a:p>
            <a:pPr marL="228600" lvl="0" indent="0" algn="l" rtl="0">
              <a:lnSpc>
                <a:spcPct val="100000"/>
              </a:lnSpc>
              <a:spcBef>
                <a:spcPts val="0"/>
              </a:spcBef>
              <a:spcAft>
                <a:spcPts val="0"/>
              </a:spcAft>
              <a:buSzPts val="2400"/>
              <a:buNone/>
            </a:pPr>
            <a:r>
              <a:rPr lang="en-US" b="1" dirty="0"/>
              <a:t>Události a akce Společenství:</a:t>
            </a:r>
            <a:endParaRPr dirty="0"/>
          </a:p>
          <a:p>
            <a:pPr marL="571500" lvl="0" indent="-342900" algn="l" rtl="0">
              <a:lnSpc>
                <a:spcPct val="100000"/>
              </a:lnSpc>
              <a:spcBef>
                <a:spcPts val="0"/>
              </a:spcBef>
              <a:spcAft>
                <a:spcPts val="0"/>
              </a:spcAft>
              <a:buSzPts val="2400"/>
              <a:buFont typeface="Arial"/>
              <a:buChar char="•"/>
            </a:pPr>
            <a:r>
              <a:rPr lang="en-US" dirty="0"/>
              <a:t>V Itálii propagují místní a udržitelnou produkci potravin farmářské trhy "Campagna </a:t>
            </a:r>
            <a:r>
              <a:rPr lang="en-US" dirty="0" err="1"/>
              <a:t>Amica", které </a:t>
            </a:r>
            <a:r>
              <a:rPr lang="en-US" dirty="0"/>
              <a:t>pořádá společnost Coldiretti. </a:t>
            </a:r>
            <a:endParaRPr dirty="0"/>
          </a:p>
          <a:p>
            <a:pPr marL="571500" lvl="0" indent="-342900" algn="l" rtl="0">
              <a:lnSpc>
                <a:spcPct val="100000"/>
              </a:lnSpc>
              <a:spcBef>
                <a:spcPts val="0"/>
              </a:spcBef>
              <a:spcAft>
                <a:spcPts val="0"/>
              </a:spcAft>
              <a:buSzPts val="2400"/>
              <a:buFont typeface="Arial"/>
              <a:buChar char="•"/>
            </a:pPr>
            <a:r>
              <a:rPr lang="en-US" dirty="0"/>
              <a:t>Tyto trhy slouží jako komunitní centra, kde mohou zemědělci a spotřebitelé komunikovat, dozvědět se o agroekologických postupech a účastnit se seminářů a ochutnávek.</a:t>
            </a:r>
            <a:endParaRPr dirty="0"/>
          </a:p>
          <a:p>
            <a:pPr marL="228600" lvl="0" indent="0" algn="l" rtl="0">
              <a:lnSpc>
                <a:spcPct val="100000"/>
              </a:lnSpc>
              <a:spcBef>
                <a:spcPts val="0"/>
              </a:spcBef>
              <a:spcAft>
                <a:spcPts val="0"/>
              </a:spcAft>
              <a:buSzPts val="2400"/>
            </a:pPr>
            <a:endParaRPr lang="en-US" sz="1400" dirty="0"/>
          </a:p>
          <a:p>
            <a:pPr marL="228600" lvl="0" indent="0" algn="l" rtl="0">
              <a:lnSpc>
                <a:spcPct val="100000"/>
              </a:lnSpc>
              <a:spcBef>
                <a:spcPts val="0"/>
              </a:spcBef>
              <a:spcAft>
                <a:spcPts val="0"/>
              </a:spcAft>
              <a:buSzPts val="2400"/>
            </a:pPr>
            <a:r>
              <a:rPr lang="en-US" sz="2400" dirty="0">
                <a:highlight>
                  <a:srgbClr val="8DC641"/>
                </a:highlight>
              </a:rPr>
              <a:t>Více informací na: </a:t>
            </a:r>
            <a:r>
              <a:rPr lang="en-US" dirty="0"/>
              <a:t>www.campagnamica.it/world-farmers-markets-coalition/ </a:t>
            </a:r>
            <a:endParaRPr dirty="0"/>
          </a:p>
        </p:txBody>
      </p:sp>
      <p:sp>
        <p:nvSpPr>
          <p:cNvPr id="341" name="Google Shape;341;p18"/>
          <p:cNvSpPr txBox="1">
            <a:spLocks noGrp="1"/>
          </p:cNvSpPr>
          <p:nvPr>
            <p:ph type="body" idx="2"/>
          </p:nvPr>
        </p:nvSpPr>
        <p:spPr>
          <a:xfrm>
            <a:off x="683781" y="513278"/>
            <a:ext cx="10595100" cy="8037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3600"/>
              <a:buFont typeface="Arial"/>
              <a:buNone/>
            </a:pPr>
            <a:r>
              <a:rPr lang="en-US" sz="3600" b="1" i="0" u="none" strike="noStrike" cap="none">
                <a:solidFill>
                  <a:srgbClr val="6AA84F"/>
                </a:solidFill>
              </a:rPr>
              <a:t>Podpora komunitních vazeb prostřednictvím agroekologie</a:t>
            </a:r>
            <a:endParaRPr b="1">
              <a:solidFill>
                <a:srgbClr val="6AA84F"/>
              </a:solidFill>
            </a:endParaRPr>
          </a:p>
        </p:txBody>
      </p:sp>
      <p:pic>
        <p:nvPicPr>
          <p:cNvPr id="342" name="Google Shape;342;p18">
            <a:hlinkClick r:id="rId3"/>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487146" y="2100261"/>
            <a:ext cx="4297879" cy="2304388"/>
          </a:xfrm>
          <a:prstGeom prst="rect">
            <a:avLst/>
          </a:prstGeom>
          <a:noFill/>
          <a:ln>
            <a:solidFill>
              <a:srgbClr val="41296C"/>
            </a:solidFill>
          </a:ln>
        </p:spPr>
      </p:pic>
      <p:grpSp>
        <p:nvGrpSpPr>
          <p:cNvPr id="2" name="Google Shape;276;p11">
            <a:extLst>
              <a:ext uri="{FF2B5EF4-FFF2-40B4-BE49-F238E27FC236}">
                <a16:creationId xmlns:a16="http://schemas.microsoft.com/office/drawing/2014/main" id="{4BA5EDB9-06B6-82B3-77C6-BE86B8C781EE}"/>
              </a:ext>
            </a:extLst>
          </p:cNvPr>
          <p:cNvGrpSpPr/>
          <p:nvPr/>
        </p:nvGrpSpPr>
        <p:grpSpPr>
          <a:xfrm rot="3730759">
            <a:off x="10590024" y="380632"/>
            <a:ext cx="949887" cy="1163493"/>
            <a:chOff x="7602444" y="4967675"/>
            <a:chExt cx="483620" cy="592374"/>
          </a:xfrm>
        </p:grpSpPr>
        <p:grpSp>
          <p:nvGrpSpPr>
            <p:cNvPr id="3" name="Google Shape;277;p11">
              <a:extLst>
                <a:ext uri="{FF2B5EF4-FFF2-40B4-BE49-F238E27FC236}">
                  <a16:creationId xmlns:a16="http://schemas.microsoft.com/office/drawing/2014/main" id="{949FF53C-F484-5831-4E02-31A0E91CA6B6}"/>
                </a:ext>
              </a:extLst>
            </p:cNvPr>
            <p:cNvGrpSpPr/>
            <p:nvPr/>
          </p:nvGrpSpPr>
          <p:grpSpPr>
            <a:xfrm>
              <a:off x="7618661" y="4967675"/>
              <a:ext cx="467403" cy="507609"/>
              <a:chOff x="2251964" y="3590497"/>
              <a:chExt cx="467403" cy="507609"/>
            </a:xfrm>
          </p:grpSpPr>
          <p:sp>
            <p:nvSpPr>
              <p:cNvPr id="7" name="Google Shape;278;p11">
                <a:extLst>
                  <a:ext uri="{FF2B5EF4-FFF2-40B4-BE49-F238E27FC236}">
                    <a16:creationId xmlns:a16="http://schemas.microsoft.com/office/drawing/2014/main" id="{A4319FEB-4186-0C5B-8FFC-15F3882F94BA}"/>
                  </a:ext>
                </a:extLst>
              </p:cNvPr>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 name="Google Shape;279;p11">
                <a:extLst>
                  <a:ext uri="{FF2B5EF4-FFF2-40B4-BE49-F238E27FC236}">
                    <a16:creationId xmlns:a16="http://schemas.microsoft.com/office/drawing/2014/main" id="{A2D334EB-BF39-0E9F-FC9A-C0F8B2EAACF5}"/>
                  </a:ext>
                </a:extLst>
              </p:cNvPr>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 name="Google Shape;280;p11">
                <a:extLst>
                  <a:ext uri="{FF2B5EF4-FFF2-40B4-BE49-F238E27FC236}">
                    <a16:creationId xmlns:a16="http://schemas.microsoft.com/office/drawing/2014/main" id="{20805E86-DF43-676C-122A-2A3EFBAA157C}"/>
                  </a:ext>
                </a:extLst>
              </p:cNvPr>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 name="Google Shape;281;p11">
              <a:extLst>
                <a:ext uri="{FF2B5EF4-FFF2-40B4-BE49-F238E27FC236}">
                  <a16:creationId xmlns:a16="http://schemas.microsoft.com/office/drawing/2014/main" id="{E95CA417-4030-3816-8829-1435A68003AD}"/>
                </a:ext>
              </a:extLst>
            </p:cNvPr>
            <p:cNvGrpSpPr/>
            <p:nvPr/>
          </p:nvGrpSpPr>
          <p:grpSpPr>
            <a:xfrm>
              <a:off x="7602444" y="4993761"/>
              <a:ext cx="421973" cy="566288"/>
              <a:chOff x="2235747" y="3616583"/>
              <a:chExt cx="421973" cy="566288"/>
            </a:xfrm>
          </p:grpSpPr>
          <p:sp>
            <p:nvSpPr>
              <p:cNvPr id="5" name="Google Shape;282;p11">
                <a:extLst>
                  <a:ext uri="{FF2B5EF4-FFF2-40B4-BE49-F238E27FC236}">
                    <a16:creationId xmlns:a16="http://schemas.microsoft.com/office/drawing/2014/main" id="{05A0DF9E-10CC-449F-EA36-AC65004A656A}"/>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 name="Google Shape;283;p11">
                <a:extLst>
                  <a:ext uri="{FF2B5EF4-FFF2-40B4-BE49-F238E27FC236}">
                    <a16:creationId xmlns:a16="http://schemas.microsoft.com/office/drawing/2014/main" id="{CB6DB8CA-1ECF-138F-8128-6B18DEA099E1}"/>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p19"/>
          <p:cNvSpPr txBox="1">
            <a:spLocks noGrp="1"/>
          </p:cNvSpPr>
          <p:nvPr>
            <p:ph type="body" idx="1"/>
          </p:nvPr>
        </p:nvSpPr>
        <p:spPr>
          <a:xfrm>
            <a:off x="445068" y="1861222"/>
            <a:ext cx="6851075" cy="4483500"/>
          </a:xfrm>
          <a:prstGeom prst="rect">
            <a:avLst/>
          </a:prstGeom>
          <a:noFill/>
          <a:ln>
            <a:noFill/>
          </a:ln>
        </p:spPr>
        <p:txBody>
          <a:bodyPr spcFirstLastPara="1" wrap="square" lIns="91425" tIns="45700" rIns="91425" bIns="45700" anchor="t" anchorCtr="0">
            <a:noAutofit/>
          </a:bodyPr>
          <a:lstStyle/>
          <a:p>
            <a:pPr marL="228600" lvl="0" indent="0" algn="l" rtl="0">
              <a:lnSpc>
                <a:spcPct val="100000"/>
              </a:lnSpc>
              <a:spcBef>
                <a:spcPts val="0"/>
              </a:spcBef>
              <a:spcAft>
                <a:spcPts val="0"/>
              </a:spcAft>
              <a:buSzPts val="2400"/>
              <a:buNone/>
            </a:pPr>
            <a:r>
              <a:rPr lang="en-US" b="1" dirty="0"/>
              <a:t>Události a akce Společenství:</a:t>
            </a:r>
            <a:endParaRPr dirty="0"/>
          </a:p>
          <a:p>
            <a:pPr marL="571500" lvl="0" indent="-342900" algn="l" rtl="0">
              <a:lnSpc>
                <a:spcPct val="100000"/>
              </a:lnSpc>
              <a:spcBef>
                <a:spcPts val="0"/>
              </a:spcBef>
              <a:spcAft>
                <a:spcPts val="0"/>
              </a:spcAft>
              <a:buSzPts val="2400"/>
              <a:buFont typeface="Arial"/>
              <a:buChar char="•"/>
            </a:pPr>
            <a:r>
              <a:rPr lang="en-US" dirty="0"/>
              <a:t>V Dánsku zapojuje "Rada pro potraviny" v Kodani občany, zemědělce a tvůrce politik do diskusí o potravinové politice města. </a:t>
            </a:r>
            <a:endParaRPr dirty="0"/>
          </a:p>
          <a:p>
            <a:pPr marL="571500" lvl="0" indent="-342900" algn="l" rtl="0">
              <a:lnSpc>
                <a:spcPct val="100000"/>
              </a:lnSpc>
              <a:spcBef>
                <a:spcPts val="0"/>
              </a:spcBef>
              <a:spcAft>
                <a:spcPts val="0"/>
              </a:spcAft>
              <a:buSzPts val="2400"/>
              <a:buFont typeface="Arial"/>
              <a:buChar char="•"/>
            </a:pPr>
            <a:r>
              <a:rPr lang="en-US" dirty="0"/>
              <a:t>Tento participativní přístup zajišťuje, že v rozhodovacím procesu jsou zohledněny různé perspektivy, což podporuje udržitelné a inkluzivní potravinové systémy.</a:t>
            </a:r>
          </a:p>
          <a:p>
            <a:pPr marL="228600" lvl="0" indent="0" algn="l" rtl="0">
              <a:lnSpc>
                <a:spcPct val="100000"/>
              </a:lnSpc>
              <a:spcBef>
                <a:spcPts val="0"/>
              </a:spcBef>
              <a:spcAft>
                <a:spcPts val="0"/>
              </a:spcAft>
              <a:buSzPts val="2400"/>
            </a:pPr>
            <a:endParaRPr sz="1400" dirty="0"/>
          </a:p>
          <a:p>
            <a:pPr marL="228600" lvl="0" indent="0" algn="l" rtl="0">
              <a:lnSpc>
                <a:spcPct val="100000"/>
              </a:lnSpc>
              <a:spcBef>
                <a:spcPts val="0"/>
              </a:spcBef>
              <a:spcAft>
                <a:spcPts val="0"/>
              </a:spcAft>
              <a:buSzPts val="2400"/>
            </a:pPr>
            <a:r>
              <a:rPr lang="en-US" sz="2400" dirty="0">
                <a:highlight>
                  <a:srgbClr val="8DC641"/>
                </a:highlight>
              </a:rPr>
              <a:t>Více informací na: </a:t>
            </a:r>
            <a:r>
              <a:rPr lang="en-US" dirty="0"/>
              <a:t>www.agricultureandfood.dk </a:t>
            </a:r>
            <a:endParaRPr dirty="0"/>
          </a:p>
        </p:txBody>
      </p:sp>
      <p:sp>
        <p:nvSpPr>
          <p:cNvPr id="348" name="Google Shape;348;p19"/>
          <p:cNvSpPr txBox="1">
            <a:spLocks noGrp="1"/>
          </p:cNvSpPr>
          <p:nvPr>
            <p:ph type="body" idx="2"/>
          </p:nvPr>
        </p:nvSpPr>
        <p:spPr>
          <a:xfrm>
            <a:off x="683781" y="513278"/>
            <a:ext cx="10595100" cy="8037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3600"/>
              <a:buFont typeface="Arial"/>
              <a:buNone/>
            </a:pPr>
            <a:r>
              <a:rPr lang="en-US" sz="3600" b="1" i="0" u="none" strike="noStrike" cap="none">
                <a:solidFill>
                  <a:srgbClr val="6AA84F"/>
                </a:solidFill>
              </a:rPr>
              <a:t>Podpora komunitních vazeb prostřednictvím agroekologie</a:t>
            </a:r>
            <a:endParaRPr b="1">
              <a:solidFill>
                <a:srgbClr val="6AA84F"/>
              </a:solidFill>
            </a:endParaRPr>
          </a:p>
        </p:txBody>
      </p:sp>
      <p:pic>
        <p:nvPicPr>
          <p:cNvPr id="349" name="Google Shape;349;p19">
            <a:hlinkClick r:id="rId3"/>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573617" y="2341445"/>
            <a:ext cx="4044551" cy="2175109"/>
          </a:xfrm>
          <a:prstGeom prst="rect">
            <a:avLst/>
          </a:prstGeom>
          <a:noFill/>
          <a:ln>
            <a:solidFill>
              <a:srgbClr val="41296C"/>
            </a:solidFill>
          </a:ln>
        </p:spPr>
      </p:pic>
      <p:grpSp>
        <p:nvGrpSpPr>
          <p:cNvPr id="2" name="Google Shape;276;p11">
            <a:extLst>
              <a:ext uri="{FF2B5EF4-FFF2-40B4-BE49-F238E27FC236}">
                <a16:creationId xmlns:a16="http://schemas.microsoft.com/office/drawing/2014/main" id="{E6A3E247-A2A4-B277-16D5-9D72E18D019D}"/>
              </a:ext>
            </a:extLst>
          </p:cNvPr>
          <p:cNvGrpSpPr/>
          <p:nvPr/>
        </p:nvGrpSpPr>
        <p:grpSpPr>
          <a:xfrm rot="3730759">
            <a:off x="10590024" y="380632"/>
            <a:ext cx="949887" cy="1163493"/>
            <a:chOff x="7602444" y="4967675"/>
            <a:chExt cx="483620" cy="592374"/>
          </a:xfrm>
        </p:grpSpPr>
        <p:grpSp>
          <p:nvGrpSpPr>
            <p:cNvPr id="3" name="Google Shape;277;p11">
              <a:extLst>
                <a:ext uri="{FF2B5EF4-FFF2-40B4-BE49-F238E27FC236}">
                  <a16:creationId xmlns:a16="http://schemas.microsoft.com/office/drawing/2014/main" id="{80BA1308-5B5A-055F-E43D-8002BC5B717A}"/>
                </a:ext>
              </a:extLst>
            </p:cNvPr>
            <p:cNvGrpSpPr/>
            <p:nvPr/>
          </p:nvGrpSpPr>
          <p:grpSpPr>
            <a:xfrm>
              <a:off x="7618661" y="4967675"/>
              <a:ext cx="467403" cy="507609"/>
              <a:chOff x="2251964" y="3590497"/>
              <a:chExt cx="467403" cy="507609"/>
            </a:xfrm>
          </p:grpSpPr>
          <p:sp>
            <p:nvSpPr>
              <p:cNvPr id="7" name="Google Shape;278;p11">
                <a:extLst>
                  <a:ext uri="{FF2B5EF4-FFF2-40B4-BE49-F238E27FC236}">
                    <a16:creationId xmlns:a16="http://schemas.microsoft.com/office/drawing/2014/main" id="{34E520E5-D816-2CB5-288E-02383DEF2BC5}"/>
                  </a:ext>
                </a:extLst>
              </p:cNvPr>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 name="Google Shape;279;p11">
                <a:extLst>
                  <a:ext uri="{FF2B5EF4-FFF2-40B4-BE49-F238E27FC236}">
                    <a16:creationId xmlns:a16="http://schemas.microsoft.com/office/drawing/2014/main" id="{3D78469F-C748-3486-2783-05ADE8EAC1A6}"/>
                  </a:ext>
                </a:extLst>
              </p:cNvPr>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 name="Google Shape;280;p11">
                <a:extLst>
                  <a:ext uri="{FF2B5EF4-FFF2-40B4-BE49-F238E27FC236}">
                    <a16:creationId xmlns:a16="http://schemas.microsoft.com/office/drawing/2014/main" id="{3B01F91C-488A-A7A6-67B9-9535384E50D4}"/>
                  </a:ext>
                </a:extLst>
              </p:cNvPr>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 name="Google Shape;281;p11">
              <a:extLst>
                <a:ext uri="{FF2B5EF4-FFF2-40B4-BE49-F238E27FC236}">
                  <a16:creationId xmlns:a16="http://schemas.microsoft.com/office/drawing/2014/main" id="{33EA413C-D947-F513-04FA-71A3788DBA68}"/>
                </a:ext>
              </a:extLst>
            </p:cNvPr>
            <p:cNvGrpSpPr/>
            <p:nvPr/>
          </p:nvGrpSpPr>
          <p:grpSpPr>
            <a:xfrm>
              <a:off x="7602444" y="4993761"/>
              <a:ext cx="421973" cy="566288"/>
              <a:chOff x="2235747" y="3616583"/>
              <a:chExt cx="421973" cy="566288"/>
            </a:xfrm>
          </p:grpSpPr>
          <p:sp>
            <p:nvSpPr>
              <p:cNvPr id="5" name="Google Shape;282;p11">
                <a:extLst>
                  <a:ext uri="{FF2B5EF4-FFF2-40B4-BE49-F238E27FC236}">
                    <a16:creationId xmlns:a16="http://schemas.microsoft.com/office/drawing/2014/main" id="{3F86801F-4F87-9F60-496F-47206C4A0A9B}"/>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 name="Google Shape;283;p11">
                <a:extLst>
                  <a:ext uri="{FF2B5EF4-FFF2-40B4-BE49-F238E27FC236}">
                    <a16:creationId xmlns:a16="http://schemas.microsoft.com/office/drawing/2014/main" id="{97A4C6EB-3DE9-DE95-6752-7BA0C8DDF1FC}"/>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g2dbd4762122_0_2"/>
          <p:cNvSpPr txBox="1">
            <a:spLocks noGrp="1"/>
          </p:cNvSpPr>
          <p:nvPr>
            <p:ph type="body" idx="1"/>
          </p:nvPr>
        </p:nvSpPr>
        <p:spPr>
          <a:xfrm>
            <a:off x="6186233" y="2341241"/>
            <a:ext cx="6010500" cy="30663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4800"/>
              <a:buNone/>
            </a:pPr>
            <a:r>
              <a:rPr lang="en-US"/>
              <a:t>Posílení socioekonomické dynamiky</a:t>
            </a:r>
            <a:endParaRPr/>
          </a:p>
          <a:p>
            <a:pPr marL="0" lvl="0" indent="0" algn="l" rtl="0">
              <a:lnSpc>
                <a:spcPct val="90000"/>
              </a:lnSpc>
              <a:spcBef>
                <a:spcPts val="0"/>
              </a:spcBef>
              <a:spcAft>
                <a:spcPts val="0"/>
              </a:spcAft>
              <a:buClr>
                <a:srgbClr val="000000"/>
              </a:buClr>
              <a:buSzPts val="4800"/>
              <a:buNone/>
            </a:pPr>
            <a:endParaRPr/>
          </a:p>
        </p:txBody>
      </p:sp>
      <p:sp>
        <p:nvSpPr>
          <p:cNvPr id="356" name="Google Shape;356;g2dbd4762122_0_2"/>
          <p:cNvSpPr txBox="1"/>
          <p:nvPr/>
        </p:nvSpPr>
        <p:spPr>
          <a:xfrm>
            <a:off x="4502882" y="892243"/>
            <a:ext cx="2067000" cy="582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9000"/>
              <a:buFont typeface="Arial"/>
              <a:buNone/>
            </a:pPr>
            <a:r>
              <a:rPr lang="en-US" sz="9000" b="0" i="0" u="none" strike="noStrike" cap="none">
                <a:solidFill>
                  <a:srgbClr val="000000"/>
                </a:solidFill>
                <a:latin typeface="Calibri"/>
                <a:ea typeface="Calibri"/>
                <a:cs typeface="Calibri"/>
                <a:sym typeface="Calibri"/>
              </a:rPr>
              <a:t>03</a:t>
            </a:r>
            <a:endParaRPr sz="9000" b="0" i="0" u="none" strike="noStrike" cap="none">
              <a:solidFill>
                <a:srgbClr val="000000"/>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p12"/>
          <p:cNvSpPr txBox="1">
            <a:spLocks noGrp="1"/>
          </p:cNvSpPr>
          <p:nvPr>
            <p:ph type="body" idx="1"/>
          </p:nvPr>
        </p:nvSpPr>
        <p:spPr>
          <a:xfrm>
            <a:off x="505412" y="1345250"/>
            <a:ext cx="8118300" cy="3291000"/>
          </a:xfrm>
          <a:prstGeom prst="rect">
            <a:avLst/>
          </a:prstGeom>
          <a:noFill/>
          <a:ln>
            <a:noFill/>
          </a:ln>
        </p:spPr>
        <p:txBody>
          <a:bodyPr spcFirstLastPara="1" wrap="square" lIns="91425" tIns="45700" rIns="91425" bIns="45700" anchor="t" anchorCtr="0">
            <a:noAutofit/>
          </a:bodyPr>
          <a:lstStyle/>
          <a:p>
            <a:pPr marL="228600" lvl="0" indent="0" algn="l" rtl="0">
              <a:lnSpc>
                <a:spcPct val="100000"/>
              </a:lnSpc>
              <a:spcBef>
                <a:spcPts val="0"/>
              </a:spcBef>
              <a:spcAft>
                <a:spcPts val="0"/>
              </a:spcAft>
              <a:buClr>
                <a:srgbClr val="000000"/>
              </a:buClr>
              <a:buSzPts val="2400"/>
              <a:buNone/>
            </a:pPr>
            <a:r>
              <a:rPr lang="en-US" dirty="0"/>
              <a:t>Uplatňování agroekologických principů v komunitách často vede k rozmanitým a odolným zemědělským systémům, které významně přispívají k místním ekonomikám. Existuje několik agroekologických postupů, které k tomu mohou přispět:</a:t>
            </a:r>
            <a:endParaRPr dirty="0"/>
          </a:p>
          <a:p>
            <a:pPr marL="800100" lvl="0" indent="-342900" algn="l" rtl="0">
              <a:lnSpc>
                <a:spcPct val="100000"/>
              </a:lnSpc>
              <a:spcBef>
                <a:spcPts val="600"/>
              </a:spcBef>
              <a:spcAft>
                <a:spcPts val="0"/>
              </a:spcAft>
              <a:buSzPts val="2400"/>
              <a:buChar char="•"/>
            </a:pPr>
            <a:r>
              <a:rPr lang="en-US" b="1" dirty="0"/>
              <a:t>Agrobiodiverzita </a:t>
            </a:r>
            <a:endParaRPr b="1" dirty="0"/>
          </a:p>
          <a:p>
            <a:pPr marL="800100" lvl="0" indent="-342900" algn="l" rtl="0">
              <a:lnSpc>
                <a:spcPct val="100000"/>
              </a:lnSpc>
              <a:spcBef>
                <a:spcPts val="600"/>
              </a:spcBef>
              <a:spcAft>
                <a:spcPts val="0"/>
              </a:spcAft>
              <a:buSzPts val="2400"/>
              <a:buChar char="•"/>
            </a:pPr>
            <a:r>
              <a:rPr lang="en-US" b="1" dirty="0"/>
              <a:t>Snížení používání chemických látek</a:t>
            </a:r>
            <a:endParaRPr b="1" dirty="0"/>
          </a:p>
          <a:p>
            <a:pPr marL="800100" lvl="0" indent="-342900" algn="l" rtl="0">
              <a:lnSpc>
                <a:spcPct val="100000"/>
              </a:lnSpc>
              <a:spcBef>
                <a:spcPts val="600"/>
              </a:spcBef>
              <a:spcAft>
                <a:spcPts val="0"/>
              </a:spcAft>
              <a:buSzPts val="2400"/>
              <a:buChar char="•"/>
            </a:pPr>
            <a:r>
              <a:rPr lang="en-US" b="1" dirty="0"/>
              <a:t>Začlenění stromů do zemědělských systémů</a:t>
            </a:r>
            <a:endParaRPr b="1" dirty="0"/>
          </a:p>
          <a:p>
            <a:pPr marL="800100" lvl="0" indent="-342900" algn="l" rtl="0">
              <a:lnSpc>
                <a:spcPct val="100000"/>
              </a:lnSpc>
              <a:spcBef>
                <a:spcPts val="600"/>
              </a:spcBef>
              <a:spcAft>
                <a:spcPts val="0"/>
              </a:spcAft>
              <a:buSzPts val="2400"/>
              <a:buChar char="•"/>
            </a:pPr>
            <a:r>
              <a:rPr lang="en-US" b="1" dirty="0"/>
              <a:t>Střídání plodin a smíšené plodiny</a:t>
            </a:r>
            <a:endParaRPr b="1" dirty="0"/>
          </a:p>
          <a:p>
            <a:pPr marL="800100" lvl="0" indent="-342900" algn="l" rtl="0">
              <a:lnSpc>
                <a:spcPct val="100000"/>
              </a:lnSpc>
              <a:spcBef>
                <a:spcPts val="600"/>
              </a:spcBef>
              <a:spcAft>
                <a:spcPts val="0"/>
              </a:spcAft>
              <a:buSzPts val="2400"/>
              <a:buChar char="•"/>
            </a:pPr>
            <a:r>
              <a:rPr lang="en-US" b="1" dirty="0"/>
              <a:t>Komunitní zahrady a spolupráce</a:t>
            </a:r>
            <a:endParaRPr b="1" dirty="0"/>
          </a:p>
          <a:p>
            <a:pPr marL="800100" lvl="0" indent="-342900" algn="l" rtl="0">
              <a:lnSpc>
                <a:spcPct val="100000"/>
              </a:lnSpc>
              <a:spcBef>
                <a:spcPts val="600"/>
              </a:spcBef>
              <a:spcAft>
                <a:spcPts val="600"/>
              </a:spcAft>
              <a:buSzPts val="2400"/>
              <a:buChar char="•"/>
            </a:pPr>
            <a:r>
              <a:rPr lang="en-US" b="1" dirty="0"/>
              <a:t>Společné vzdělávací a výzkumné projekty </a:t>
            </a:r>
            <a:endParaRPr b="1" dirty="0"/>
          </a:p>
        </p:txBody>
      </p:sp>
      <p:sp>
        <p:nvSpPr>
          <p:cNvPr id="362" name="Google Shape;362;p12"/>
          <p:cNvSpPr txBox="1">
            <a:spLocks noGrp="1"/>
          </p:cNvSpPr>
          <p:nvPr>
            <p:ph type="body" idx="3"/>
          </p:nvPr>
        </p:nvSpPr>
        <p:spPr>
          <a:xfrm>
            <a:off x="505412" y="664950"/>
            <a:ext cx="8522075"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b="1" dirty="0"/>
              <a:t>Posílení socioekonomické dynamiky</a:t>
            </a:r>
            <a:endParaRPr b="1" dirty="0"/>
          </a:p>
        </p:txBody>
      </p:sp>
      <p:pic>
        <p:nvPicPr>
          <p:cNvPr id="363" name="Google Shape;363;p12"/>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8912202" y="1246695"/>
            <a:ext cx="2444127" cy="4336988"/>
          </a:xfrm>
          <a:prstGeom prst="rect">
            <a:avLst/>
          </a:prstGeom>
          <a:solidFill>
            <a:srgbClr val="D8D8D8"/>
          </a:solidFill>
          <a:ln>
            <a:noFill/>
          </a:ln>
        </p:spPr>
      </p:pic>
      <p:sp>
        <p:nvSpPr>
          <p:cNvPr id="3" name="BlokTextu 2">
            <a:extLst>
              <a:ext uri="{FF2B5EF4-FFF2-40B4-BE49-F238E27FC236}">
                <a16:creationId xmlns:a16="http://schemas.microsoft.com/office/drawing/2014/main" id="{83D9D007-D323-D606-1073-724313C26BD6}"/>
              </a:ext>
            </a:extLst>
          </p:cNvPr>
          <p:cNvSpPr txBox="1"/>
          <p:nvPr/>
        </p:nvSpPr>
        <p:spPr>
          <a:xfrm>
            <a:off x="371475" y="5879409"/>
            <a:ext cx="6467475" cy="646331"/>
          </a:xfrm>
          <a:prstGeom prst="rect">
            <a:avLst/>
          </a:prstGeom>
          <a:noFill/>
          <a:ln>
            <a:noFill/>
          </a:ln>
        </p:spPr>
        <p:txBody>
          <a:bodyPr wrap="square">
            <a:spAutoFit/>
          </a:bodyPr>
          <a:lstStyle/>
          <a:p>
            <a:r>
              <a:rPr lang="en-IE" sz="1200" b="1" dirty="0">
                <a:latin typeface="Calibri" panose="020F0502020204030204" pitchFamily="34" charset="0"/>
                <a:ea typeface="Calibri" panose="020F0502020204030204" pitchFamily="34" charset="0"/>
                <a:cs typeface="Calibri" panose="020F0502020204030204" pitchFamily="34" charset="0"/>
              </a:rPr>
              <a:t>Zdroj: </a:t>
            </a:r>
            <a:r>
              <a:rPr lang="sk-SK" sz="1200" dirty="0">
                <a:latin typeface="Calibri" panose="020F0502020204030204" pitchFamily="34" charset="0"/>
                <a:ea typeface="Calibri" panose="020F0502020204030204" pitchFamily="34" charset="0"/>
                <a:cs typeface="Calibri" panose="020F0502020204030204" pitchFamily="34" charset="0"/>
              </a:rPr>
              <a:t>BONAUDO, T.</a:t>
            </a:r>
            <a:r>
              <a:rPr lang="en-GB" sz="1200" dirty="0">
                <a:latin typeface="Calibri" panose="020F0502020204030204" pitchFamily="34" charset="0"/>
                <a:ea typeface="Calibri" panose="020F0502020204030204" pitchFamily="34" charset="0"/>
                <a:cs typeface="Calibri" panose="020F0502020204030204" pitchFamily="34" charset="0"/>
              </a:rPr>
              <a:t>, </a:t>
            </a:r>
            <a:r>
              <a:rPr lang="sk-SK" sz="1200" dirty="0">
                <a:latin typeface="Calibri" panose="020F0502020204030204" pitchFamily="34" charset="0"/>
                <a:ea typeface="Calibri" panose="020F0502020204030204" pitchFamily="34" charset="0"/>
                <a:cs typeface="Calibri" panose="020F0502020204030204" pitchFamily="34" charset="0"/>
              </a:rPr>
              <a:t>BENDAHAN, A</a:t>
            </a:r>
            <a:r>
              <a:rPr lang="en-GB" sz="1200" dirty="0">
                <a:latin typeface="Calibri" panose="020F0502020204030204" pitchFamily="34" charset="0"/>
                <a:ea typeface="Calibri" panose="020F0502020204030204" pitchFamily="34" charset="0"/>
                <a:cs typeface="Calibri" panose="020F0502020204030204" pitchFamily="34" charset="0"/>
              </a:rPr>
              <a:t>. </a:t>
            </a:r>
            <a:r>
              <a:rPr lang="sk-SK" sz="1200" dirty="0">
                <a:latin typeface="Calibri" panose="020F0502020204030204" pitchFamily="34" charset="0"/>
                <a:ea typeface="Calibri" panose="020F0502020204030204" pitchFamily="34" charset="0"/>
                <a:cs typeface="Calibri" panose="020F0502020204030204" pitchFamily="34" charset="0"/>
              </a:rPr>
              <a:t>B.</a:t>
            </a:r>
            <a:r>
              <a:rPr lang="en-GB" sz="1200" dirty="0">
                <a:latin typeface="Calibri" panose="020F0502020204030204" pitchFamily="34" charset="0"/>
                <a:ea typeface="Calibri" panose="020F0502020204030204" pitchFamily="34" charset="0"/>
                <a:cs typeface="Calibri" panose="020F0502020204030204" pitchFamily="34" charset="0"/>
              </a:rPr>
              <a:t>, </a:t>
            </a:r>
            <a:r>
              <a:rPr lang="sk-SK" sz="1200" dirty="0">
                <a:latin typeface="Calibri" panose="020F0502020204030204" pitchFamily="34" charset="0"/>
                <a:ea typeface="Calibri" panose="020F0502020204030204" pitchFamily="34" charset="0"/>
                <a:cs typeface="Calibri" panose="020F0502020204030204" pitchFamily="34" charset="0"/>
              </a:rPr>
              <a:t>SABATIER, R.</a:t>
            </a:r>
            <a:r>
              <a:rPr lang="en-GB" sz="1200" dirty="0">
                <a:latin typeface="Calibri" panose="020F0502020204030204" pitchFamily="34" charset="0"/>
                <a:ea typeface="Calibri" panose="020F0502020204030204" pitchFamily="34" charset="0"/>
                <a:cs typeface="Calibri" panose="020F0502020204030204" pitchFamily="34" charset="0"/>
              </a:rPr>
              <a:t>, </a:t>
            </a:r>
            <a:r>
              <a:rPr lang="sk-SK" sz="1200" dirty="0">
                <a:latin typeface="Calibri" panose="020F0502020204030204" pitchFamily="34" charset="0"/>
                <a:ea typeface="Calibri" panose="020F0502020204030204" pitchFamily="34" charset="0"/>
                <a:cs typeface="Calibri" panose="020F0502020204030204" pitchFamily="34" charset="0"/>
              </a:rPr>
              <a:t>RYSCHAWY, J.</a:t>
            </a:r>
            <a:r>
              <a:rPr lang="en-GB" sz="1200" dirty="0">
                <a:latin typeface="Calibri" panose="020F0502020204030204" pitchFamily="34" charset="0"/>
                <a:ea typeface="Calibri" panose="020F0502020204030204" pitchFamily="34" charset="0"/>
                <a:cs typeface="Calibri" panose="020F0502020204030204" pitchFamily="34" charset="0"/>
              </a:rPr>
              <a:t>, </a:t>
            </a:r>
            <a:r>
              <a:rPr lang="sk-SK" sz="1200" dirty="0">
                <a:latin typeface="Calibri" panose="020F0502020204030204" pitchFamily="34" charset="0"/>
                <a:ea typeface="Calibri" panose="020F0502020204030204" pitchFamily="34" charset="0"/>
                <a:cs typeface="Calibri" panose="020F0502020204030204" pitchFamily="34" charset="0"/>
              </a:rPr>
              <a:t>BELLON, S. et al. </a:t>
            </a:r>
            <a:r>
              <a:rPr lang="sk-SK" sz="1200" dirty="0" err="1">
                <a:latin typeface="Calibri" panose="020F0502020204030204" pitchFamily="34" charset="0"/>
                <a:ea typeface="Calibri" panose="020F0502020204030204" pitchFamily="34" charset="0"/>
                <a:cs typeface="Calibri" panose="020F0502020204030204" pitchFamily="34" charset="0"/>
              </a:rPr>
              <a:t>Agroekologické principy pro redesign integrovaných systémů plodin a hospodářských zvířat</a:t>
            </a:r>
            <a:r>
              <a:rPr lang="sk-SK" sz="1200" dirty="0">
                <a:latin typeface="Calibri" panose="020F0502020204030204" pitchFamily="34" charset="0"/>
                <a:ea typeface="Calibri" panose="020F0502020204030204" pitchFamily="34" charset="0"/>
                <a:cs typeface="Calibri" panose="020F0502020204030204" pitchFamily="34" charset="0"/>
              </a:rPr>
              <a:t>. Online. European </a:t>
            </a:r>
            <a:r>
              <a:rPr lang="sk-SK" sz="1200" dirty="0" err="1">
                <a:latin typeface="Calibri" panose="020F0502020204030204" pitchFamily="34" charset="0"/>
                <a:ea typeface="Calibri" panose="020F0502020204030204" pitchFamily="34" charset="0"/>
                <a:cs typeface="Calibri" panose="020F0502020204030204" pitchFamily="34" charset="0"/>
              </a:rPr>
              <a:t>Journal </a:t>
            </a:r>
            <a:r>
              <a:rPr lang="sk-SK" sz="1200" dirty="0">
                <a:latin typeface="Calibri" panose="020F0502020204030204" pitchFamily="34" charset="0"/>
                <a:ea typeface="Calibri" panose="020F0502020204030204" pitchFamily="34" charset="0"/>
                <a:cs typeface="Calibri" panose="020F0502020204030204" pitchFamily="34" charset="0"/>
              </a:rPr>
              <a:t>of </a:t>
            </a:r>
            <a:r>
              <a:rPr lang="sk-SK" sz="1200" dirty="0" err="1">
                <a:latin typeface="Calibri" panose="020F0502020204030204" pitchFamily="34" charset="0"/>
                <a:ea typeface="Calibri" panose="020F0502020204030204" pitchFamily="34" charset="0"/>
                <a:cs typeface="Calibri" panose="020F0502020204030204" pitchFamily="34" charset="0"/>
              </a:rPr>
              <a:t>Agronomy</a:t>
            </a:r>
            <a:r>
              <a:rPr lang="sk-SK" sz="1200" dirty="0">
                <a:latin typeface="Calibri" panose="020F0502020204030204" pitchFamily="34" charset="0"/>
                <a:ea typeface="Calibri" panose="020F0502020204030204" pitchFamily="34" charset="0"/>
                <a:cs typeface="Calibri" panose="020F0502020204030204" pitchFamily="34" charset="0"/>
              </a:rPr>
              <a:t>. 2014, roč. 57, s. 43-51. ISSN 11610301.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Google Shape;368;p15"/>
          <p:cNvSpPr txBox="1">
            <a:spLocks noGrp="1"/>
          </p:cNvSpPr>
          <p:nvPr>
            <p:ph type="body" idx="1"/>
          </p:nvPr>
        </p:nvSpPr>
        <p:spPr>
          <a:xfrm>
            <a:off x="880808" y="1554040"/>
            <a:ext cx="6939568" cy="4688539"/>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buSzPts val="2400"/>
              <a:buNone/>
            </a:pPr>
            <a:r>
              <a:rPr lang="en-US" dirty="0"/>
              <a:t>Tyto agroekologické zásady nejen přispívají k vytváření </a:t>
            </a:r>
            <a:r>
              <a:rPr lang="en-US" b="1" dirty="0"/>
              <a:t>odolnějších zemědělských systémů, </a:t>
            </a:r>
            <a:r>
              <a:rPr lang="en-US" dirty="0"/>
              <a:t>ale mohou mít také pozitivní dopad na místní ekonomiku, protože podporují diverzifikaci výroby, snižují náklady na vstupy a zlepšují kvalitu půdy a plodin. </a:t>
            </a:r>
            <a:endParaRPr dirty="0"/>
          </a:p>
          <a:p>
            <a:pPr marL="0" lvl="0" indent="0" algn="l" rtl="0">
              <a:lnSpc>
                <a:spcPct val="100000"/>
              </a:lnSpc>
              <a:spcBef>
                <a:spcPts val="0"/>
              </a:spcBef>
              <a:buSzPts val="2400"/>
              <a:buNone/>
            </a:pPr>
            <a:r>
              <a:rPr lang="en-US" dirty="0"/>
              <a:t>Tímto způsobem mohou vytvořit </a:t>
            </a:r>
            <a:r>
              <a:rPr lang="en-US" b="1" dirty="0"/>
              <a:t>silné a udržitelné zemědělské prostředí, které </a:t>
            </a:r>
            <a:r>
              <a:rPr lang="en-US" dirty="0"/>
              <a:t>přispívá k celkové prosperitě místních komunit.</a:t>
            </a:r>
            <a:endParaRPr lang="en-US" sz="2100" dirty="0"/>
          </a:p>
          <a:p>
            <a:pPr marL="228600" lvl="0" indent="0" algn="l" rtl="0">
              <a:lnSpc>
                <a:spcPct val="100000"/>
              </a:lnSpc>
              <a:spcBef>
                <a:spcPts val="600"/>
              </a:spcBef>
              <a:spcAft>
                <a:spcPts val="600"/>
              </a:spcAft>
              <a:buSzPts val="2400"/>
              <a:buNone/>
            </a:pPr>
            <a:endParaRPr lang="en-US" sz="1600" dirty="0"/>
          </a:p>
          <a:p>
            <a:pPr marL="228600" lvl="0" indent="0" algn="l" rtl="0">
              <a:lnSpc>
                <a:spcPct val="100000"/>
              </a:lnSpc>
              <a:spcBef>
                <a:spcPts val="600"/>
              </a:spcBef>
              <a:spcAft>
                <a:spcPts val="600"/>
              </a:spcAft>
              <a:buSzPts val="2400"/>
              <a:buNone/>
            </a:pPr>
            <a:r>
              <a:rPr lang="en-US" sz="1600" b="1" dirty="0">
                <a:highlight>
                  <a:srgbClr val="8DC641"/>
                </a:highlight>
              </a:rPr>
              <a:t>Přečtěte si více:  </a:t>
            </a:r>
            <a:r>
              <a:rPr lang="en-US" sz="1600" dirty="0" err="1"/>
              <a:t>Wagh</a:t>
            </a:r>
            <a:r>
              <a:rPr lang="en-US" sz="1600" dirty="0"/>
              <a:t>, P., Singh, A., Singh, G., &amp; </a:t>
            </a:r>
            <a:r>
              <a:rPr lang="en-US" sz="1600" dirty="0" err="1"/>
              <a:t>Sasane</a:t>
            </a:r>
            <a:r>
              <a:rPr lang="en-US" sz="1600" dirty="0"/>
              <a:t>, P. (2024). </a:t>
            </a:r>
            <a:r>
              <a:rPr lang="en-US" sz="1600" dirty="0" err="1"/>
              <a:t>Agroekologie</a:t>
            </a:r>
            <a:r>
              <a:rPr lang="en-US" sz="1600" dirty="0"/>
              <a:t>: Agro-ekologie: Integrace ekologie do zemědělských systémů. In Pole zítřka: In: Pokroky v moderním zemědělství. Astitva </a:t>
            </a:r>
            <a:r>
              <a:rPr lang="en-US" sz="1600" dirty="0" err="1"/>
              <a:t>Prakashan</a:t>
            </a:r>
            <a:r>
              <a:rPr lang="en-US" sz="1600" dirty="0"/>
              <a:t>.</a:t>
            </a:r>
            <a:endParaRPr sz="1600" dirty="0"/>
          </a:p>
        </p:txBody>
      </p:sp>
      <p:sp>
        <p:nvSpPr>
          <p:cNvPr id="369" name="Google Shape;369;p15"/>
          <p:cNvSpPr txBox="1">
            <a:spLocks noGrp="1"/>
          </p:cNvSpPr>
          <p:nvPr>
            <p:ph type="body" idx="2"/>
          </p:nvPr>
        </p:nvSpPr>
        <p:spPr>
          <a:xfrm>
            <a:off x="798381" y="443960"/>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b="1">
                <a:solidFill>
                  <a:srgbClr val="6AA84F"/>
                </a:solidFill>
              </a:rPr>
              <a:t>Posílení socioekonomické dynamiky </a:t>
            </a:r>
            <a:endParaRPr b="1">
              <a:solidFill>
                <a:srgbClr val="6AA84F"/>
              </a:solidFill>
            </a:endParaRPr>
          </a:p>
        </p:txBody>
      </p:sp>
      <p:grpSp>
        <p:nvGrpSpPr>
          <p:cNvPr id="370" name="Google Shape;370;p15"/>
          <p:cNvGrpSpPr/>
          <p:nvPr/>
        </p:nvGrpSpPr>
        <p:grpSpPr>
          <a:xfrm rot="3730759">
            <a:off x="10918674" y="553763"/>
            <a:ext cx="949887" cy="1163493"/>
            <a:chOff x="7602444" y="4967675"/>
            <a:chExt cx="483620" cy="592374"/>
          </a:xfrm>
        </p:grpSpPr>
        <p:grpSp>
          <p:nvGrpSpPr>
            <p:cNvPr id="371" name="Google Shape;371;p15"/>
            <p:cNvGrpSpPr/>
            <p:nvPr/>
          </p:nvGrpSpPr>
          <p:grpSpPr>
            <a:xfrm>
              <a:off x="7618661" y="4967675"/>
              <a:ext cx="467403" cy="507609"/>
              <a:chOff x="2251964" y="3590497"/>
              <a:chExt cx="467403" cy="507609"/>
            </a:xfrm>
          </p:grpSpPr>
          <p:sp>
            <p:nvSpPr>
              <p:cNvPr id="372" name="Google Shape;372;p1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3" name="Google Shape;373;p1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4" name="Google Shape;374;p1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75" name="Google Shape;375;p15"/>
            <p:cNvGrpSpPr/>
            <p:nvPr/>
          </p:nvGrpSpPr>
          <p:grpSpPr>
            <a:xfrm>
              <a:off x="7602444" y="4993761"/>
              <a:ext cx="421973" cy="566288"/>
              <a:chOff x="2235747" y="3616583"/>
              <a:chExt cx="421973" cy="566288"/>
            </a:xfrm>
          </p:grpSpPr>
          <p:sp>
            <p:nvSpPr>
              <p:cNvPr id="376" name="Google Shape;376;p1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7" name="Google Shape;377;p1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378" name="Google Shape;378;p1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841409" y="2124824"/>
            <a:ext cx="4162676" cy="260835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4"/>
          <p:cNvSpPr txBox="1">
            <a:spLocks noGrp="1"/>
          </p:cNvSpPr>
          <p:nvPr>
            <p:ph type="body" idx="1"/>
          </p:nvPr>
        </p:nvSpPr>
        <p:spPr>
          <a:xfrm>
            <a:off x="5658307" y="1322741"/>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a:t>01</a:t>
            </a:r>
            <a:endParaRPr/>
          </a:p>
        </p:txBody>
      </p:sp>
      <p:sp>
        <p:nvSpPr>
          <p:cNvPr id="202" name="Google Shape;202;p4"/>
          <p:cNvSpPr txBox="1">
            <a:spLocks noGrp="1"/>
          </p:cNvSpPr>
          <p:nvPr>
            <p:ph type="body" idx="2"/>
          </p:nvPr>
        </p:nvSpPr>
        <p:spPr>
          <a:xfrm>
            <a:off x="6386979" y="1322766"/>
            <a:ext cx="4465200" cy="689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b="1"/>
              <a:t>Úvod</a:t>
            </a:r>
            <a:endParaRPr b="1"/>
          </a:p>
        </p:txBody>
      </p:sp>
      <p:sp>
        <p:nvSpPr>
          <p:cNvPr id="203" name="Google Shape;203;p4"/>
          <p:cNvSpPr txBox="1">
            <a:spLocks noGrp="1"/>
          </p:cNvSpPr>
          <p:nvPr>
            <p:ph type="body" idx="3"/>
          </p:nvPr>
        </p:nvSpPr>
        <p:spPr>
          <a:xfrm>
            <a:off x="533719" y="1560452"/>
            <a:ext cx="4714556" cy="4280805"/>
          </a:xfrm>
          <a:prstGeom prst="rect">
            <a:avLst/>
          </a:prstGeom>
          <a:noFill/>
          <a:ln>
            <a:noFill/>
          </a:ln>
        </p:spPr>
        <p:txBody>
          <a:bodyPr spcFirstLastPara="1" wrap="square" lIns="91425" tIns="45700" rIns="91425" bIns="45700" anchor="t" anchorCtr="0">
            <a:noAutofit/>
          </a:bodyPr>
          <a:lstStyle/>
          <a:p>
            <a:pPr marL="228600" lvl="0" indent="0" algn="l" rtl="0">
              <a:lnSpc>
                <a:spcPct val="100000"/>
              </a:lnSpc>
              <a:spcBef>
                <a:spcPts val="0"/>
              </a:spcBef>
              <a:spcAft>
                <a:spcPts val="0"/>
              </a:spcAft>
              <a:buSzPts val="2400"/>
              <a:buNone/>
            </a:pPr>
            <a:r>
              <a:rPr lang="en-US" b="0" i="0" u="none" strike="noStrike" dirty="0">
                <a:solidFill>
                  <a:srgbClr val="000000"/>
                </a:solidFill>
                <a:latin typeface="Calibri"/>
                <a:ea typeface="Calibri"/>
                <a:cs typeface="Calibri"/>
                <a:sym typeface="Calibri"/>
              </a:rPr>
              <a:t>Vítejte v modulu "Budování mostů mezi agroekologií a komunitou", kde budeme diskutovat, zkoumat a posilovat vazby mezi agroekologickými postupy a blahobytem a odolností komunity.</a:t>
            </a:r>
            <a:endParaRPr sz="2800" dirty="0"/>
          </a:p>
        </p:txBody>
      </p:sp>
      <p:sp>
        <p:nvSpPr>
          <p:cNvPr id="204" name="Google Shape;204;p4"/>
          <p:cNvSpPr txBox="1">
            <a:spLocks noGrp="1"/>
          </p:cNvSpPr>
          <p:nvPr>
            <p:ph type="body" idx="4"/>
          </p:nvPr>
        </p:nvSpPr>
        <p:spPr>
          <a:xfrm>
            <a:off x="5680010" y="2237729"/>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a:t>02</a:t>
            </a:r>
            <a:endParaRPr/>
          </a:p>
        </p:txBody>
      </p:sp>
      <p:sp>
        <p:nvSpPr>
          <p:cNvPr id="205" name="Google Shape;205;p4"/>
          <p:cNvSpPr txBox="1">
            <a:spLocks noGrp="1"/>
          </p:cNvSpPr>
          <p:nvPr>
            <p:ph type="body" idx="5"/>
          </p:nvPr>
        </p:nvSpPr>
        <p:spPr>
          <a:xfrm>
            <a:off x="6360900" y="2237789"/>
            <a:ext cx="5831100" cy="689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b="1"/>
              <a:t>Podpora komunitních vazeb prostřednictvím agroekologie</a:t>
            </a:r>
            <a:endParaRPr b="1"/>
          </a:p>
        </p:txBody>
      </p:sp>
      <p:sp>
        <p:nvSpPr>
          <p:cNvPr id="206" name="Google Shape;206;p4"/>
          <p:cNvSpPr txBox="1">
            <a:spLocks noGrp="1"/>
          </p:cNvSpPr>
          <p:nvPr>
            <p:ph type="body" idx="6"/>
          </p:nvPr>
        </p:nvSpPr>
        <p:spPr>
          <a:xfrm>
            <a:off x="5686589" y="315271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a:t>03</a:t>
            </a:r>
            <a:endParaRPr/>
          </a:p>
        </p:txBody>
      </p:sp>
      <p:sp>
        <p:nvSpPr>
          <p:cNvPr id="207" name="Google Shape;207;p4"/>
          <p:cNvSpPr txBox="1">
            <a:spLocks noGrp="1"/>
          </p:cNvSpPr>
          <p:nvPr>
            <p:ph type="body" idx="7"/>
          </p:nvPr>
        </p:nvSpPr>
        <p:spPr>
          <a:xfrm>
            <a:off x="6358698" y="3152726"/>
            <a:ext cx="5222400" cy="689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b="1"/>
              <a:t>Posílení socioekonomické dynamiky</a:t>
            </a:r>
            <a:endParaRPr b="1"/>
          </a:p>
        </p:txBody>
      </p:sp>
      <p:sp>
        <p:nvSpPr>
          <p:cNvPr id="208" name="Google Shape;208;p4"/>
          <p:cNvSpPr txBox="1">
            <a:spLocks noGrp="1"/>
          </p:cNvSpPr>
          <p:nvPr>
            <p:ph type="body" idx="8"/>
          </p:nvPr>
        </p:nvSpPr>
        <p:spPr>
          <a:xfrm>
            <a:off x="5708292" y="4067704"/>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a:t>04</a:t>
            </a:r>
            <a:endParaRPr/>
          </a:p>
        </p:txBody>
      </p:sp>
      <p:sp>
        <p:nvSpPr>
          <p:cNvPr id="209" name="Google Shape;209;p4"/>
          <p:cNvSpPr txBox="1">
            <a:spLocks noGrp="1"/>
          </p:cNvSpPr>
          <p:nvPr>
            <p:ph type="body" idx="9"/>
          </p:nvPr>
        </p:nvSpPr>
        <p:spPr>
          <a:xfrm>
            <a:off x="6380427" y="4067701"/>
            <a:ext cx="5465700" cy="689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b="1"/>
              <a:t>Podpora potravinové soběstačnosti a bezpečnosti</a:t>
            </a:r>
            <a:endParaRPr b="1"/>
          </a:p>
        </p:txBody>
      </p:sp>
      <p:sp>
        <p:nvSpPr>
          <p:cNvPr id="210" name="Google Shape;210;p4"/>
          <p:cNvSpPr txBox="1">
            <a:spLocks noGrp="1"/>
          </p:cNvSpPr>
          <p:nvPr>
            <p:ph type="body" idx="13"/>
          </p:nvPr>
        </p:nvSpPr>
        <p:spPr>
          <a:xfrm>
            <a:off x="5686589" y="4982691"/>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a:t>05</a:t>
            </a:r>
            <a:endParaRPr/>
          </a:p>
        </p:txBody>
      </p:sp>
      <p:sp>
        <p:nvSpPr>
          <p:cNvPr id="211" name="Google Shape;211;p4"/>
          <p:cNvSpPr txBox="1">
            <a:spLocks noGrp="1"/>
          </p:cNvSpPr>
          <p:nvPr>
            <p:ph type="body" idx="14"/>
          </p:nvPr>
        </p:nvSpPr>
        <p:spPr>
          <a:xfrm>
            <a:off x="6358700" y="4982701"/>
            <a:ext cx="5465700" cy="689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b="1"/>
              <a:t>Posílení sociální </a:t>
            </a:r>
            <a:r>
              <a:rPr lang="en-US" b="1">
                <a:extLst>
                  <a:ext uri="http://customooxmlschemas.google.com/">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0"/>
                  </a:ext>
                </a:extLst>
              </a:rPr>
              <a:t>spravedlnosti </a:t>
            </a:r>
            <a:r>
              <a:rPr lang="en-US" b="1"/>
              <a:t>a inkluze</a:t>
            </a:r>
            <a:endParaRPr b="1"/>
          </a:p>
        </p:txBody>
      </p:sp>
      <p:sp>
        <p:nvSpPr>
          <p:cNvPr id="212" name="Google Shape;212;p4"/>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3600"/>
              <a:buNone/>
            </a:pPr>
            <a:r>
              <a:rPr lang="en-US"/>
              <a:t>Přehled obsahu</a:t>
            </a:r>
            <a:endParaRPr/>
          </a:p>
        </p:txBody>
      </p:sp>
      <p:grpSp>
        <p:nvGrpSpPr>
          <p:cNvPr id="213" name="Google Shape;213;p4"/>
          <p:cNvGrpSpPr/>
          <p:nvPr/>
        </p:nvGrpSpPr>
        <p:grpSpPr>
          <a:xfrm rot="3730759">
            <a:off x="10867814" y="245891"/>
            <a:ext cx="949887" cy="1163493"/>
            <a:chOff x="7602444" y="4967675"/>
            <a:chExt cx="483620" cy="592374"/>
          </a:xfrm>
        </p:grpSpPr>
        <p:grpSp>
          <p:nvGrpSpPr>
            <p:cNvPr id="214" name="Google Shape;214;p4"/>
            <p:cNvGrpSpPr/>
            <p:nvPr/>
          </p:nvGrpSpPr>
          <p:grpSpPr>
            <a:xfrm>
              <a:off x="7618661" y="4967675"/>
              <a:ext cx="467403" cy="507609"/>
              <a:chOff x="2251964" y="3590497"/>
              <a:chExt cx="467403" cy="507609"/>
            </a:xfrm>
          </p:grpSpPr>
          <p:sp>
            <p:nvSpPr>
              <p:cNvPr id="215" name="Google Shape;215;p4"/>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6" name="Google Shape;216;p4"/>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7" name="Google Shape;217;p4"/>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18" name="Google Shape;218;p4"/>
            <p:cNvGrpSpPr/>
            <p:nvPr/>
          </p:nvGrpSpPr>
          <p:grpSpPr>
            <a:xfrm>
              <a:off x="7602444" y="4993761"/>
              <a:ext cx="421973" cy="566288"/>
              <a:chOff x="2235747" y="3616583"/>
              <a:chExt cx="421973" cy="566288"/>
            </a:xfrm>
          </p:grpSpPr>
          <p:sp>
            <p:nvSpPr>
              <p:cNvPr id="219" name="Google Shape;219;p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0" name="Google Shape;220;p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Google Shape;383;p49"/>
          <p:cNvSpPr txBox="1">
            <a:spLocks noGrp="1"/>
          </p:cNvSpPr>
          <p:nvPr>
            <p:ph type="body" idx="1"/>
          </p:nvPr>
        </p:nvSpPr>
        <p:spPr>
          <a:xfrm>
            <a:off x="914400" y="1519209"/>
            <a:ext cx="10479218" cy="4217632"/>
          </a:xfrm>
          <a:prstGeom prst="rect">
            <a:avLst/>
          </a:prstGeom>
          <a:noFill/>
          <a:ln>
            <a:noFill/>
          </a:ln>
        </p:spPr>
        <p:txBody>
          <a:bodyPr spcFirstLastPara="1" wrap="square" lIns="91425" tIns="45700" rIns="91425" bIns="45700" anchor="t" anchorCtr="0">
            <a:noAutofit/>
          </a:bodyPr>
          <a:lstStyle/>
          <a:p>
            <a:pPr marL="0" indent="0">
              <a:lnSpc>
                <a:spcPct val="100000"/>
              </a:lnSpc>
              <a:spcBef>
                <a:spcPts val="0"/>
              </a:spcBef>
            </a:pPr>
            <a:r>
              <a:rPr lang="en-US" dirty="0" err="1"/>
              <a:t>Upřednostňováním </a:t>
            </a:r>
            <a:r>
              <a:rPr lang="en-US" dirty="0"/>
              <a:t>biologické rozmanitosti agroekologie podporuje </a:t>
            </a:r>
            <a:r>
              <a:rPr lang="en-US" b="1" dirty="0"/>
              <a:t>udržitelné využívání půdy </a:t>
            </a:r>
            <a:r>
              <a:rPr lang="en-US" dirty="0"/>
              <a:t>a také zvyšuje odolnost zemědělské produkce vůči environmentálním problémům. </a:t>
            </a:r>
            <a:endParaRPr dirty="0"/>
          </a:p>
          <a:p>
            <a:pPr marL="0" indent="0">
              <a:lnSpc>
                <a:spcPct val="100000"/>
              </a:lnSpc>
              <a:spcBef>
                <a:spcPts val="0"/>
              </a:spcBef>
            </a:pPr>
            <a:r>
              <a:rPr lang="en-US" dirty="0"/>
              <a:t>Tato odolnost může ochránit komunity před riziky spojenými s monokulturami a průmyslovým zemědělstvím a přispět k potravinové bezpečnosti a stabilitě místních ekonomik. </a:t>
            </a:r>
            <a:endParaRPr dirty="0"/>
          </a:p>
          <a:p>
            <a:pPr marL="0" indent="0">
              <a:lnSpc>
                <a:spcPct val="100000"/>
              </a:lnSpc>
              <a:spcBef>
                <a:spcPts val="0"/>
              </a:spcBef>
            </a:pPr>
            <a:r>
              <a:rPr lang="en-US" dirty="0"/>
              <a:t>Důraz agroekologie na místní produkci a spotřebu může navíc </a:t>
            </a:r>
            <a:r>
              <a:rPr lang="en-US" b="1" dirty="0"/>
              <a:t>stimulovat hospodářský růst </a:t>
            </a:r>
            <a:r>
              <a:rPr lang="en-US" dirty="0"/>
              <a:t>podporou drobných zemědělců a místních trhů, a tím posílit ekonomickou strukturu komunit.</a:t>
            </a:r>
          </a:p>
          <a:p>
            <a:pPr marL="228600" indent="0">
              <a:lnSpc>
                <a:spcPct val="100000"/>
              </a:lnSpc>
              <a:spcBef>
                <a:spcPts val="600"/>
              </a:spcBef>
              <a:spcAft>
                <a:spcPts val="600"/>
              </a:spcAft>
            </a:pPr>
            <a:endParaRPr lang="en-US" sz="1000" b="1" dirty="0">
              <a:highlight>
                <a:srgbClr val="8DC641"/>
              </a:highlight>
            </a:endParaRPr>
          </a:p>
          <a:p>
            <a:pPr marL="228600" indent="0">
              <a:lnSpc>
                <a:spcPct val="100000"/>
              </a:lnSpc>
              <a:spcBef>
                <a:spcPts val="600"/>
              </a:spcBef>
              <a:spcAft>
                <a:spcPts val="600"/>
              </a:spcAft>
            </a:pPr>
            <a:r>
              <a:rPr lang="cs-CZ" sz="1600" b="1" dirty="0"/>
              <a:t>	</a:t>
            </a:r>
            <a:r>
              <a:rPr lang="en-US" sz="1600" b="1" dirty="0" err="1">
                <a:highlight>
                  <a:srgbClr val="8DC641"/>
                </a:highlight>
              </a:rPr>
              <a:t>Přečtěte</a:t>
            </a:r>
            <a:r>
              <a:rPr lang="en-US" sz="1600" b="1" dirty="0">
                <a:highlight>
                  <a:srgbClr val="8DC641"/>
                </a:highlight>
              </a:rPr>
              <a:t> si více: </a:t>
            </a:r>
            <a:r>
              <a:rPr lang="sk-SK" sz="1600" dirty="0"/>
              <a:t>CHAUDHARY, Suraj; SHRESTHA, Atmaz Kumar; RAI, Sushil; ACHARYA, Dhana Krishna; SUBEDI, 	</a:t>
            </a:r>
            <a:r>
              <a:rPr lang="sk-SK" sz="1600" dirty="0" err="1"/>
              <a:t>Sabnam</a:t>
            </a:r>
            <a:r>
              <a:rPr lang="sk-SK" sz="1600" dirty="0"/>
              <a:t> et al. </a:t>
            </a:r>
            <a:r>
              <a:rPr lang="sk-SK" sz="1600" dirty="0" err="1"/>
              <a:t>Agroekologie integruje vědu</a:t>
            </a:r>
            <a:r>
              <a:rPr lang="sk-SK" sz="1600" dirty="0"/>
              <a:t>, </a:t>
            </a:r>
            <a:r>
              <a:rPr lang="sk-SK" sz="1600" dirty="0" err="1"/>
              <a:t>praxi</a:t>
            </a:r>
            <a:r>
              <a:rPr lang="sk-SK" sz="1600" dirty="0"/>
              <a:t>, </a:t>
            </a:r>
            <a:r>
              <a:rPr lang="sk-SK" sz="1600" dirty="0" err="1"/>
              <a:t>hnutí </a:t>
            </a:r>
            <a:r>
              <a:rPr lang="sk-SK" sz="1600" dirty="0"/>
              <a:t>a </a:t>
            </a:r>
            <a:r>
              <a:rPr lang="sk-SK" sz="1600" dirty="0" err="1"/>
              <a:t>potravinové systémy budoucnosti</a:t>
            </a:r>
            <a:r>
              <a:rPr lang="sk-SK" sz="1600" dirty="0"/>
              <a:t>. Online. </a:t>
            </a:r>
            <a:r>
              <a:rPr lang="sk-SK" sz="1600" dirty="0" err="1"/>
              <a:t>Journal</a:t>
            </a:r>
            <a:r>
              <a:rPr lang="sk-SK" sz="1600" dirty="0"/>
              <a:t> of 	</a:t>
            </a:r>
            <a:r>
              <a:rPr lang="sk-SK" sz="1600" dirty="0" err="1"/>
              <a:t>Multidisciplinary</a:t>
            </a:r>
            <a:r>
              <a:rPr lang="sk-SK" sz="1600" dirty="0"/>
              <a:t> </a:t>
            </a:r>
            <a:r>
              <a:rPr lang="sk-SK" sz="1600" dirty="0" err="1"/>
              <a:t>Sciences</a:t>
            </a:r>
            <a:r>
              <a:rPr lang="sk-SK" sz="1600" dirty="0"/>
              <a:t>. 2023, roč. 5, č. 2, s. 39-60. ISSN 26715449.</a:t>
            </a:r>
            <a:endParaRPr sz="1600" dirty="0"/>
          </a:p>
        </p:txBody>
      </p:sp>
      <p:sp>
        <p:nvSpPr>
          <p:cNvPr id="384" name="Google Shape;384;p49"/>
          <p:cNvSpPr txBox="1">
            <a:spLocks noGrp="1"/>
          </p:cNvSpPr>
          <p:nvPr>
            <p:ph type="body" idx="2"/>
          </p:nvPr>
        </p:nvSpPr>
        <p:spPr>
          <a:xfrm>
            <a:off x="798381" y="443960"/>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b="1">
                <a:solidFill>
                  <a:srgbClr val="6AA84F"/>
                </a:solidFill>
              </a:rPr>
              <a:t>Posílení socioekonomické dynamiky </a:t>
            </a:r>
            <a:endParaRPr b="1">
              <a:solidFill>
                <a:srgbClr val="6AA84F"/>
              </a:solidFill>
            </a:endParaRPr>
          </a:p>
        </p:txBody>
      </p:sp>
      <p:grpSp>
        <p:nvGrpSpPr>
          <p:cNvPr id="385" name="Google Shape;385;p49"/>
          <p:cNvGrpSpPr/>
          <p:nvPr/>
        </p:nvGrpSpPr>
        <p:grpSpPr>
          <a:xfrm rot="3730759">
            <a:off x="10918674" y="553763"/>
            <a:ext cx="949887" cy="1163493"/>
            <a:chOff x="7602444" y="4967675"/>
            <a:chExt cx="483620" cy="592374"/>
          </a:xfrm>
        </p:grpSpPr>
        <p:grpSp>
          <p:nvGrpSpPr>
            <p:cNvPr id="386" name="Google Shape;386;p49"/>
            <p:cNvGrpSpPr/>
            <p:nvPr/>
          </p:nvGrpSpPr>
          <p:grpSpPr>
            <a:xfrm>
              <a:off x="7618661" y="4967675"/>
              <a:ext cx="467403" cy="507609"/>
              <a:chOff x="2251964" y="3590497"/>
              <a:chExt cx="467403" cy="507609"/>
            </a:xfrm>
          </p:grpSpPr>
          <p:sp>
            <p:nvSpPr>
              <p:cNvPr id="387" name="Google Shape;387;p49"/>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88" name="Google Shape;388;p49"/>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89" name="Google Shape;389;p49"/>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90" name="Google Shape;390;p49"/>
            <p:cNvGrpSpPr/>
            <p:nvPr/>
          </p:nvGrpSpPr>
          <p:grpSpPr>
            <a:xfrm>
              <a:off x="7602444" y="4993761"/>
              <a:ext cx="421973" cy="566288"/>
              <a:chOff x="2235747" y="3616583"/>
              <a:chExt cx="421973" cy="566288"/>
            </a:xfrm>
          </p:grpSpPr>
          <p:sp>
            <p:nvSpPr>
              <p:cNvPr id="391" name="Google Shape;391;p4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92" name="Google Shape;392;p4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g2dbd4762122_0_9"/>
          <p:cNvSpPr txBox="1">
            <a:spLocks noGrp="1"/>
          </p:cNvSpPr>
          <p:nvPr>
            <p:ph type="body" idx="1"/>
          </p:nvPr>
        </p:nvSpPr>
        <p:spPr>
          <a:xfrm>
            <a:off x="6186233" y="2341241"/>
            <a:ext cx="6010500" cy="30663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4800"/>
              <a:buNone/>
            </a:pPr>
            <a:r>
              <a:rPr lang="en-US"/>
              <a:t>Podpora potravinové soběstačnosti</a:t>
            </a:r>
            <a:endParaRPr/>
          </a:p>
          <a:p>
            <a:pPr marL="0" lvl="0" indent="0" algn="l" rtl="0">
              <a:lnSpc>
                <a:spcPct val="90000"/>
              </a:lnSpc>
              <a:spcBef>
                <a:spcPts val="0"/>
              </a:spcBef>
              <a:spcAft>
                <a:spcPts val="0"/>
              </a:spcAft>
              <a:buClr>
                <a:srgbClr val="000000"/>
              </a:buClr>
              <a:buSzPts val="4800"/>
              <a:buNone/>
            </a:pPr>
            <a:endParaRPr/>
          </a:p>
        </p:txBody>
      </p:sp>
      <p:sp>
        <p:nvSpPr>
          <p:cNvPr id="399" name="Google Shape;399;g2dbd4762122_0_9"/>
          <p:cNvSpPr txBox="1"/>
          <p:nvPr/>
        </p:nvSpPr>
        <p:spPr>
          <a:xfrm>
            <a:off x="4502882" y="892243"/>
            <a:ext cx="2067000" cy="582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9000"/>
              <a:buFont typeface="Arial"/>
              <a:buNone/>
            </a:pPr>
            <a:r>
              <a:rPr lang="en-US" sz="9000" b="0" i="0" u="none" strike="noStrike" cap="none">
                <a:solidFill>
                  <a:srgbClr val="000000"/>
                </a:solidFill>
                <a:latin typeface="Calibri"/>
                <a:ea typeface="Calibri"/>
                <a:cs typeface="Calibri"/>
                <a:sym typeface="Calibri"/>
              </a:rPr>
              <a:t>04</a:t>
            </a:r>
            <a:endParaRPr sz="9000" b="0" i="0" u="none" strike="noStrike" cap="none">
              <a:solidFill>
                <a:srgbClr val="000000"/>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p16"/>
          <p:cNvSpPr txBox="1">
            <a:spLocks noGrp="1"/>
          </p:cNvSpPr>
          <p:nvPr>
            <p:ph type="body" idx="1"/>
          </p:nvPr>
        </p:nvSpPr>
        <p:spPr>
          <a:xfrm>
            <a:off x="669124" y="1885575"/>
            <a:ext cx="5646600" cy="3339300"/>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0"/>
              </a:spcBef>
              <a:spcAft>
                <a:spcPts val="0"/>
              </a:spcAft>
              <a:buClr>
                <a:srgbClr val="000000"/>
              </a:buClr>
              <a:buSzPts val="2400"/>
              <a:buNone/>
            </a:pPr>
            <a:r>
              <a:rPr lang="en-US" dirty="0"/>
              <a:t>Agroekologie hraje klíčovou roli při </a:t>
            </a:r>
            <a:r>
              <a:rPr lang="en-US" b="1" dirty="0"/>
              <a:t>podpoře potravinové soběstačnosti </a:t>
            </a:r>
            <a:r>
              <a:rPr lang="en-US" dirty="0"/>
              <a:t>- konceptu zahrnujícího právo komunit na kontrolu svých potravinových systémů - tím, že umožňuje komunitám produkovat rozmanité a výživné potraviny udržitelným způsobem. </a:t>
            </a:r>
            <a:endParaRPr dirty="0"/>
          </a:p>
          <a:p>
            <a:pPr marL="228600" lvl="0" indent="0" algn="l" rtl="0">
              <a:lnSpc>
                <a:spcPct val="90000"/>
              </a:lnSpc>
              <a:spcBef>
                <a:spcPts val="0"/>
              </a:spcBef>
              <a:spcAft>
                <a:spcPts val="0"/>
              </a:spcAft>
              <a:buClr>
                <a:srgbClr val="000000"/>
              </a:buClr>
              <a:buSzPts val="2400"/>
              <a:buNone/>
            </a:pPr>
            <a:r>
              <a:rPr lang="en-US" dirty="0"/>
              <a:t>Díky agroekologickým postupům, které </a:t>
            </a:r>
            <a:r>
              <a:rPr lang="en-US" dirty="0" err="1"/>
              <a:t>upřednostňují</a:t>
            </a:r>
            <a:r>
              <a:rPr lang="en-US" dirty="0"/>
              <a:t> agrobiodiverzitu a tradiční znalosti, </a:t>
            </a:r>
            <a:r>
              <a:rPr lang="en-US" b="1" dirty="0"/>
              <a:t>získávají komunity větší autonomii nad svou produkcí a </a:t>
            </a:r>
            <a:r>
              <a:rPr lang="cs-CZ" b="1" dirty="0"/>
              <a:t>	</a:t>
            </a:r>
            <a:r>
              <a:rPr lang="en-US" b="1" dirty="0" err="1"/>
              <a:t>spotřebou</a:t>
            </a:r>
            <a:r>
              <a:rPr lang="en-US" b="1" dirty="0"/>
              <a:t> potravin</a:t>
            </a:r>
            <a:r>
              <a:rPr lang="en-US" dirty="0"/>
              <a:t>. </a:t>
            </a:r>
            <a:endParaRPr dirty="0"/>
          </a:p>
          <a:p>
            <a:pPr marL="228600" lvl="0" indent="0" algn="l" rtl="0">
              <a:lnSpc>
                <a:spcPct val="90000"/>
              </a:lnSpc>
              <a:spcBef>
                <a:spcPts val="1000"/>
              </a:spcBef>
              <a:spcAft>
                <a:spcPts val="0"/>
              </a:spcAft>
              <a:buClr>
                <a:srgbClr val="000000"/>
              </a:buClr>
              <a:buSzPts val="2400"/>
              <a:buNone/>
            </a:pPr>
            <a:endParaRPr dirty="0"/>
          </a:p>
        </p:txBody>
      </p:sp>
      <p:sp>
        <p:nvSpPr>
          <p:cNvPr id="405" name="Google Shape;405;p16"/>
          <p:cNvSpPr txBox="1">
            <a:spLocks noGrp="1"/>
          </p:cNvSpPr>
          <p:nvPr>
            <p:ph type="body" idx="2"/>
          </p:nvPr>
        </p:nvSpPr>
        <p:spPr>
          <a:xfrm>
            <a:off x="831499" y="695250"/>
            <a:ext cx="5713764"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b="1" dirty="0" err="1"/>
              <a:t>Podpora</a:t>
            </a:r>
            <a:r>
              <a:rPr lang="en-US" b="1" dirty="0"/>
              <a:t> </a:t>
            </a:r>
            <a:r>
              <a:rPr lang="en-US" b="1" dirty="0" err="1"/>
              <a:t>potravinové</a:t>
            </a:r>
            <a:r>
              <a:rPr lang="en-US" b="1" dirty="0"/>
              <a:t> </a:t>
            </a:r>
            <a:r>
              <a:rPr lang="en-US" b="1" dirty="0" err="1"/>
              <a:t>soběstačnosti</a:t>
            </a:r>
            <a:r>
              <a:rPr lang="en-US" b="1" dirty="0"/>
              <a:t> a </a:t>
            </a:r>
            <a:r>
              <a:rPr lang="en-US" b="1" dirty="0" err="1"/>
              <a:t>bezpečnosti</a:t>
            </a:r>
            <a:endParaRPr b="1" dirty="0"/>
          </a:p>
        </p:txBody>
      </p:sp>
      <p:pic>
        <p:nvPicPr>
          <p:cNvPr id="406" name="Google Shape;406;p16"/>
          <p:cNvPicPr preferRelativeResize="0">
            <a:picLocks noGrp="1"/>
          </p:cNvPicPr>
          <p:nvPr>
            <p:ph type="pic" idx="3"/>
          </p:nvPr>
        </p:nvPicPr>
        <p:blipFill rotWithShape="1">
          <a:blip r:embed="rId3" cstate="screen">
            <a:alphaModFix/>
            <a:extLst>
              <a:ext uri="{28A0092B-C50C-407E-A947-70E740481C1C}">
                <a14:useLocalDpi xmlns:a14="http://schemas.microsoft.com/office/drawing/2010/main"/>
              </a:ext>
            </a:extLst>
          </a:blip>
          <a:srcRect/>
          <a:stretch/>
        </p:blipFill>
        <p:spPr>
          <a:xfrm>
            <a:off x="6545263" y="1452563"/>
            <a:ext cx="5646737" cy="4656137"/>
          </a:xfrm>
          <a:prstGeom prst="rect">
            <a:avLst/>
          </a:prstGeom>
          <a:solidFill>
            <a:srgbClr val="D8D8D8"/>
          </a:solidFill>
          <a:ln>
            <a:noFill/>
          </a:ln>
        </p:spPr>
      </p:pic>
      <p:grpSp>
        <p:nvGrpSpPr>
          <p:cNvPr id="407" name="Google Shape;407;p16"/>
          <p:cNvGrpSpPr/>
          <p:nvPr/>
        </p:nvGrpSpPr>
        <p:grpSpPr>
          <a:xfrm rot="3730759">
            <a:off x="6563864" y="804822"/>
            <a:ext cx="949887" cy="1163493"/>
            <a:chOff x="7602444" y="4967675"/>
            <a:chExt cx="483620" cy="592374"/>
          </a:xfrm>
        </p:grpSpPr>
        <p:grpSp>
          <p:nvGrpSpPr>
            <p:cNvPr id="408" name="Google Shape;408;p16"/>
            <p:cNvGrpSpPr/>
            <p:nvPr/>
          </p:nvGrpSpPr>
          <p:grpSpPr>
            <a:xfrm>
              <a:off x="7618661" y="4967675"/>
              <a:ext cx="467403" cy="507609"/>
              <a:chOff x="2251964" y="3590497"/>
              <a:chExt cx="467403" cy="507609"/>
            </a:xfrm>
          </p:grpSpPr>
          <p:sp>
            <p:nvSpPr>
              <p:cNvPr id="409" name="Google Shape;409;p16"/>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0" name="Google Shape;410;p16"/>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1" name="Google Shape;411;p16"/>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12" name="Google Shape;412;p16"/>
            <p:cNvGrpSpPr/>
            <p:nvPr/>
          </p:nvGrpSpPr>
          <p:grpSpPr>
            <a:xfrm>
              <a:off x="7602444" y="4993761"/>
              <a:ext cx="421973" cy="566288"/>
              <a:chOff x="2235747" y="3616583"/>
              <a:chExt cx="421973" cy="566288"/>
            </a:xfrm>
          </p:grpSpPr>
          <p:sp>
            <p:nvSpPr>
              <p:cNvPr id="413" name="Google Shape;413;p1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4" name="Google Shape;414;p1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50"/>
          <p:cNvSpPr txBox="1">
            <a:spLocks noGrp="1"/>
          </p:cNvSpPr>
          <p:nvPr>
            <p:ph type="body" idx="1"/>
          </p:nvPr>
        </p:nvSpPr>
        <p:spPr>
          <a:xfrm>
            <a:off x="532628" y="1400585"/>
            <a:ext cx="11259322" cy="5027847"/>
          </a:xfrm>
          <a:prstGeom prst="rect">
            <a:avLst/>
          </a:prstGeom>
          <a:noFill/>
          <a:ln>
            <a:noFill/>
          </a:ln>
        </p:spPr>
        <p:txBody>
          <a:bodyPr spcFirstLastPara="1" wrap="square" lIns="91425" tIns="45700" rIns="91425" bIns="45700" anchor="t" anchorCtr="0">
            <a:noAutofit/>
          </a:bodyPr>
          <a:lstStyle/>
          <a:p>
            <a:pPr marL="228600" lvl="0" indent="0" algn="l" rtl="0">
              <a:lnSpc>
                <a:spcPct val="100000"/>
              </a:lnSpc>
              <a:spcBef>
                <a:spcPts val="0"/>
              </a:spcBef>
              <a:spcAft>
                <a:spcPts val="0"/>
              </a:spcAft>
              <a:buSzPts val="2400"/>
              <a:buNone/>
            </a:pPr>
            <a:r>
              <a:rPr lang="en-US" dirty="0"/>
              <a:t>Tato autonomie v oblasti produkce a spotřeby potravin zajišťuje přístup ke zdravým a kulturně relevantním potravinám a zároveň snižuje závislost na vnějších trzích a zemědělských korporacích. Některé z těchto postupů zahrnují:</a:t>
            </a:r>
            <a:endParaRPr dirty="0"/>
          </a:p>
          <a:p>
            <a:pPr marL="800100" lvl="0" indent="-342900" algn="l" rtl="0">
              <a:lnSpc>
                <a:spcPct val="100000"/>
              </a:lnSpc>
              <a:spcBef>
                <a:spcPts val="600"/>
              </a:spcBef>
              <a:spcAft>
                <a:spcPts val="0"/>
              </a:spcAft>
              <a:buSzPts val="2400"/>
              <a:buChar char="•"/>
            </a:pPr>
            <a:r>
              <a:rPr lang="en-US" b="1" dirty="0">
                <a:extLst>
                  <a:ext uri="http://customooxmlschemas.google.com/">
                    <go:slidesCustomData xmlns="" xmlns:a16="http://schemas.microsoft.com/office/drawing/2014/main"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17"/>
                  </a:ext>
                </a:extLst>
              </a:rPr>
              <a:t>Agrobiodiverzita a pěstování místně přizpůsobených plodin  </a:t>
            </a:r>
            <a:endParaRPr b="1" dirty="0">
              <a:extLst>
                <a:ext uri="http://customooxmlschemas.google.com/">
                  <go:slidesCustomData xmlns="" xmlns:a16="http://schemas.microsoft.com/office/drawing/2014/main"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18"/>
                </a:ext>
              </a:extLst>
            </a:endParaRPr>
          </a:p>
          <a:p>
            <a:pPr marL="800100" lvl="0" indent="-342900" algn="l" rtl="0">
              <a:lnSpc>
                <a:spcPct val="100000"/>
              </a:lnSpc>
              <a:spcBef>
                <a:spcPts val="600"/>
              </a:spcBef>
              <a:spcAft>
                <a:spcPts val="0"/>
              </a:spcAft>
              <a:buSzPts val="2400"/>
              <a:buChar char="•"/>
            </a:pPr>
            <a:r>
              <a:rPr lang="en-US" b="1" dirty="0">
                <a:extLst>
                  <a:ext uri="http://customooxmlschemas.google.com/">
                    <go:slidesCustomData xmlns="" xmlns:a16="http://schemas.microsoft.com/office/drawing/2014/main"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19"/>
                  </a:ext>
                </a:extLst>
              </a:rPr>
              <a:t>Zachování banky semen</a:t>
            </a:r>
            <a:endParaRPr b="1" dirty="0">
              <a:extLst>
                <a:ext uri="http://customooxmlschemas.google.com/">
                  <go:slidesCustomData xmlns="" xmlns:a16="http://schemas.microsoft.com/office/drawing/2014/main"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20"/>
                </a:ext>
              </a:extLst>
            </a:endParaRPr>
          </a:p>
          <a:p>
            <a:pPr marL="800100" lvl="0" indent="-342900" algn="l" rtl="0">
              <a:lnSpc>
                <a:spcPct val="100000"/>
              </a:lnSpc>
              <a:spcBef>
                <a:spcPts val="600"/>
              </a:spcBef>
              <a:spcAft>
                <a:spcPts val="0"/>
              </a:spcAft>
              <a:buSzPts val="2400"/>
              <a:buChar char="•"/>
            </a:pPr>
            <a:r>
              <a:rPr lang="en-US" b="1" dirty="0">
                <a:extLst>
                  <a:ext uri="http://customooxmlschemas.google.com/">
                    <go:slidesCustomData xmlns="" xmlns:a16="http://schemas.microsoft.com/office/drawing/2014/main"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21"/>
                  </a:ext>
                </a:extLst>
              </a:rPr>
              <a:t>Místní komunity a komunitní zahrady</a:t>
            </a:r>
            <a:endParaRPr b="1" dirty="0">
              <a:extLst>
                <a:ext uri="http://customooxmlschemas.google.com/">
                  <go:slidesCustomData xmlns="" xmlns:a16="http://schemas.microsoft.com/office/drawing/2014/main"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22"/>
                </a:ext>
              </a:extLst>
            </a:endParaRPr>
          </a:p>
          <a:p>
            <a:pPr marL="800100" lvl="0" indent="-342900" algn="l" rtl="0">
              <a:lnSpc>
                <a:spcPct val="100000"/>
              </a:lnSpc>
              <a:spcBef>
                <a:spcPts val="600"/>
              </a:spcBef>
              <a:spcAft>
                <a:spcPts val="0"/>
              </a:spcAft>
              <a:buSzPts val="2400"/>
              <a:buChar char="•"/>
            </a:pPr>
            <a:r>
              <a:rPr lang="en-US" b="1" dirty="0">
                <a:extLst>
                  <a:ext uri="http://customooxmlschemas.google.com/">
                    <go:slidesCustomData xmlns="" xmlns:a16="http://schemas.microsoft.com/office/drawing/2014/main"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23"/>
                  </a:ext>
                </a:extLst>
              </a:rPr>
              <a:t>Místní výroba a spotřeba</a:t>
            </a:r>
            <a:endParaRPr b="1" dirty="0">
              <a:extLst>
                <a:ext uri="http://customooxmlschemas.google.com/">
                  <go:slidesCustomData xmlns="" xmlns:a16="http://schemas.microsoft.com/office/drawing/2014/main"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24"/>
                </a:ext>
              </a:extLst>
            </a:endParaRPr>
          </a:p>
          <a:p>
            <a:pPr marL="800100" lvl="0" indent="-342900" algn="l" rtl="0">
              <a:lnSpc>
                <a:spcPct val="100000"/>
              </a:lnSpc>
              <a:spcBef>
                <a:spcPts val="600"/>
              </a:spcBef>
              <a:spcAft>
                <a:spcPts val="0"/>
              </a:spcAft>
              <a:buSzPts val="2400"/>
              <a:buChar char="•"/>
            </a:pPr>
            <a:r>
              <a:rPr lang="en-US" b="1" dirty="0">
                <a:extLst>
                  <a:ext uri="http://customooxmlschemas.google.com/">
                    <go:slidesCustomData xmlns="" xmlns:a16="http://schemas.microsoft.com/office/drawing/2014/main"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25"/>
                  </a:ext>
                </a:extLst>
              </a:rPr>
              <a:t>Tradiční znalosti a techniky</a:t>
            </a:r>
            <a:endParaRPr b="1" dirty="0">
              <a:extLst>
                <a:ext uri="http://customooxmlschemas.google.com/">
                  <go:slidesCustomData xmlns="" xmlns:a16="http://schemas.microsoft.com/office/drawing/2014/main"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26"/>
                </a:ext>
              </a:extLst>
            </a:endParaRPr>
          </a:p>
          <a:p>
            <a:pPr marL="800100" lvl="0" indent="-342900" algn="l" rtl="0">
              <a:lnSpc>
                <a:spcPct val="100000"/>
              </a:lnSpc>
              <a:spcBef>
                <a:spcPts val="600"/>
              </a:spcBef>
              <a:spcAft>
                <a:spcPts val="600"/>
              </a:spcAft>
              <a:buSzPts val="2400"/>
              <a:buChar char="•"/>
            </a:pPr>
            <a:r>
              <a:rPr lang="en-US" b="1" dirty="0">
                <a:extLst>
                  <a:ext uri="http://customooxmlschemas.google.com/">
                    <go:slidesCustomData xmlns="" xmlns:a16="http://schemas.microsoft.com/office/drawing/2014/main"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27"/>
                  </a:ext>
                </a:extLst>
              </a:rPr>
              <a:t>Komunitní sklizeň a výměna</a:t>
            </a:r>
            <a:endParaRPr lang="en-US" sz="500" dirty="0"/>
          </a:p>
          <a:p>
            <a:pPr marL="228600" indent="0">
              <a:lnSpc>
                <a:spcPct val="100000"/>
              </a:lnSpc>
              <a:spcBef>
                <a:spcPts val="600"/>
              </a:spcBef>
              <a:spcAft>
                <a:spcPts val="600"/>
              </a:spcAft>
            </a:pPr>
            <a:r>
              <a:rPr lang="en-US" sz="1600" b="1" dirty="0">
                <a:highlight>
                  <a:srgbClr val="8DC641"/>
                </a:highlight>
              </a:rPr>
              <a:t>Přečtěte si více: </a:t>
            </a:r>
            <a:r>
              <a:rPr lang="en-US" sz="1600" dirty="0"/>
              <a:t>Altieri, M. A., &amp; Nicholls, C. I. (2021). Agroekologie: A Brief Account of its Origins and Currents of Thought in Latin America [Stručný popis jejího původu a myšlenkových proudů v Latinské Americe]. Agroekologie a udržitelné potravinové systémy.</a:t>
            </a:r>
          </a:p>
        </p:txBody>
      </p:sp>
      <p:sp>
        <p:nvSpPr>
          <p:cNvPr id="420" name="Google Shape;420;p50"/>
          <p:cNvSpPr txBox="1">
            <a:spLocks noGrp="1"/>
          </p:cNvSpPr>
          <p:nvPr>
            <p:ph type="body" idx="2"/>
          </p:nvPr>
        </p:nvSpPr>
        <p:spPr>
          <a:xfrm>
            <a:off x="798381" y="532378"/>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b="1"/>
              <a:t>Podpora potravinové soběstačnosti a bezpečnosti</a:t>
            </a:r>
            <a:endParaRPr b="1"/>
          </a:p>
        </p:txBody>
      </p:sp>
      <p:grpSp>
        <p:nvGrpSpPr>
          <p:cNvPr id="2" name="Google Shape;385;p49">
            <a:extLst>
              <a:ext uri="{FF2B5EF4-FFF2-40B4-BE49-F238E27FC236}">
                <a16:creationId xmlns:a16="http://schemas.microsoft.com/office/drawing/2014/main" id="{B04D742F-0632-3EBF-91CF-18F5A2217C65}"/>
              </a:ext>
            </a:extLst>
          </p:cNvPr>
          <p:cNvGrpSpPr/>
          <p:nvPr/>
        </p:nvGrpSpPr>
        <p:grpSpPr>
          <a:xfrm rot="3730759">
            <a:off x="10832812" y="352481"/>
            <a:ext cx="949887" cy="1163493"/>
            <a:chOff x="7602444" y="4967675"/>
            <a:chExt cx="483620" cy="592374"/>
          </a:xfrm>
        </p:grpSpPr>
        <p:grpSp>
          <p:nvGrpSpPr>
            <p:cNvPr id="3" name="Google Shape;386;p49">
              <a:extLst>
                <a:ext uri="{FF2B5EF4-FFF2-40B4-BE49-F238E27FC236}">
                  <a16:creationId xmlns:a16="http://schemas.microsoft.com/office/drawing/2014/main" id="{B1AAA06C-FE19-3AC0-66AD-A06A1E7C347A}"/>
                </a:ext>
              </a:extLst>
            </p:cNvPr>
            <p:cNvGrpSpPr/>
            <p:nvPr/>
          </p:nvGrpSpPr>
          <p:grpSpPr>
            <a:xfrm>
              <a:off x="7618661" y="4967675"/>
              <a:ext cx="467403" cy="507609"/>
              <a:chOff x="2251964" y="3590497"/>
              <a:chExt cx="467403" cy="507609"/>
            </a:xfrm>
          </p:grpSpPr>
          <p:sp>
            <p:nvSpPr>
              <p:cNvPr id="7" name="Google Shape;387;p49">
                <a:extLst>
                  <a:ext uri="{FF2B5EF4-FFF2-40B4-BE49-F238E27FC236}">
                    <a16:creationId xmlns:a16="http://schemas.microsoft.com/office/drawing/2014/main" id="{1D9A81DE-1051-0A6D-8161-42AD53D1B304}"/>
                  </a:ext>
                </a:extLst>
              </p:cNvPr>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 name="Google Shape;388;p49">
                <a:extLst>
                  <a:ext uri="{FF2B5EF4-FFF2-40B4-BE49-F238E27FC236}">
                    <a16:creationId xmlns:a16="http://schemas.microsoft.com/office/drawing/2014/main" id="{E11CFF88-FB32-623F-D97B-15366A4AE499}"/>
                  </a:ext>
                </a:extLst>
              </p:cNvPr>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 name="Google Shape;389;p49">
                <a:extLst>
                  <a:ext uri="{FF2B5EF4-FFF2-40B4-BE49-F238E27FC236}">
                    <a16:creationId xmlns:a16="http://schemas.microsoft.com/office/drawing/2014/main" id="{0FB61E49-4989-0215-A758-54D8E2D3DBA9}"/>
                  </a:ext>
                </a:extLst>
              </p:cNvPr>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 name="Google Shape;390;p49">
              <a:extLst>
                <a:ext uri="{FF2B5EF4-FFF2-40B4-BE49-F238E27FC236}">
                  <a16:creationId xmlns:a16="http://schemas.microsoft.com/office/drawing/2014/main" id="{5C6AFBA1-81C0-1FB0-32EF-3184D1512B5B}"/>
                </a:ext>
              </a:extLst>
            </p:cNvPr>
            <p:cNvGrpSpPr/>
            <p:nvPr/>
          </p:nvGrpSpPr>
          <p:grpSpPr>
            <a:xfrm>
              <a:off x="7602444" y="4993761"/>
              <a:ext cx="421973" cy="566288"/>
              <a:chOff x="2235747" y="3616583"/>
              <a:chExt cx="421973" cy="566288"/>
            </a:xfrm>
          </p:grpSpPr>
          <p:sp>
            <p:nvSpPr>
              <p:cNvPr id="5" name="Google Shape;391;p49">
                <a:extLst>
                  <a:ext uri="{FF2B5EF4-FFF2-40B4-BE49-F238E27FC236}">
                    <a16:creationId xmlns:a16="http://schemas.microsoft.com/office/drawing/2014/main" id="{2C28AB2D-4904-4451-7C80-BD4FB7A39765}"/>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 name="Google Shape;392;p49">
                <a:extLst>
                  <a:ext uri="{FF2B5EF4-FFF2-40B4-BE49-F238E27FC236}">
                    <a16:creationId xmlns:a16="http://schemas.microsoft.com/office/drawing/2014/main" id="{3F2DDEA8-85DE-56A0-16E4-D5588FF18815}"/>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6" name="Google Shape;426;g2dbd4762122_0_15"/>
          <p:cNvSpPr txBox="1">
            <a:spLocks noGrp="1"/>
          </p:cNvSpPr>
          <p:nvPr>
            <p:ph type="body" idx="1"/>
          </p:nvPr>
        </p:nvSpPr>
        <p:spPr>
          <a:xfrm>
            <a:off x="6181500" y="2312600"/>
            <a:ext cx="4726500" cy="30663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4800"/>
              <a:buNone/>
            </a:pPr>
            <a:r>
              <a:rPr lang="en-US"/>
              <a:t>Posilování sociální spravedlnosti a inkluze</a:t>
            </a:r>
            <a:endParaRPr/>
          </a:p>
          <a:p>
            <a:pPr marL="0" lvl="0" indent="0" algn="l" rtl="0">
              <a:lnSpc>
                <a:spcPct val="90000"/>
              </a:lnSpc>
              <a:spcBef>
                <a:spcPts val="0"/>
              </a:spcBef>
              <a:spcAft>
                <a:spcPts val="0"/>
              </a:spcAft>
              <a:buClr>
                <a:srgbClr val="000000"/>
              </a:buClr>
              <a:buSzPts val="4800"/>
              <a:buNone/>
            </a:pPr>
            <a:endParaRPr/>
          </a:p>
        </p:txBody>
      </p:sp>
      <p:sp>
        <p:nvSpPr>
          <p:cNvPr id="427" name="Google Shape;427;g2dbd4762122_0_15"/>
          <p:cNvSpPr txBox="1"/>
          <p:nvPr/>
        </p:nvSpPr>
        <p:spPr>
          <a:xfrm>
            <a:off x="4502882" y="892243"/>
            <a:ext cx="2067000" cy="582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9000"/>
              <a:buFont typeface="Arial"/>
              <a:buNone/>
            </a:pPr>
            <a:r>
              <a:rPr lang="en-US" sz="9000" b="0" i="0" u="none" strike="noStrike" cap="none">
                <a:solidFill>
                  <a:srgbClr val="000000"/>
                </a:solidFill>
                <a:latin typeface="Calibri"/>
                <a:ea typeface="Calibri"/>
                <a:cs typeface="Calibri"/>
                <a:sym typeface="Calibri"/>
              </a:rPr>
              <a:t>05</a:t>
            </a:r>
            <a:endParaRPr sz="9000" b="0" i="0" u="none" strike="noStrike" cap="none">
              <a:solidFill>
                <a:srgbClr val="000000"/>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sp>
        <p:nvSpPr>
          <p:cNvPr id="432" name="Google Shape;432;p51"/>
          <p:cNvSpPr txBox="1">
            <a:spLocks noGrp="1"/>
          </p:cNvSpPr>
          <p:nvPr>
            <p:ph type="body" idx="1"/>
          </p:nvPr>
        </p:nvSpPr>
        <p:spPr>
          <a:xfrm>
            <a:off x="656044" y="1800550"/>
            <a:ext cx="5646600" cy="4127600"/>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0"/>
              </a:spcBef>
              <a:spcAft>
                <a:spcPts val="0"/>
              </a:spcAft>
              <a:buClr>
                <a:srgbClr val="000000"/>
              </a:buClr>
              <a:buSzPts val="2400"/>
              <a:buNone/>
            </a:pPr>
            <a:r>
              <a:rPr lang="en-US" dirty="0"/>
              <a:t>Agroekologie prosazuje zásady sociální spravedlnosti, rovnosti a začlenění do komunit. </a:t>
            </a:r>
            <a:endParaRPr dirty="0"/>
          </a:p>
          <a:p>
            <a:pPr marL="228600" lvl="0" indent="0" algn="l" rtl="0">
              <a:lnSpc>
                <a:spcPct val="90000"/>
              </a:lnSpc>
              <a:spcBef>
                <a:spcPts val="0"/>
              </a:spcBef>
              <a:spcAft>
                <a:spcPts val="0"/>
              </a:spcAft>
              <a:buClr>
                <a:srgbClr val="000000"/>
              </a:buClr>
              <a:buSzPts val="2400"/>
              <a:buNone/>
            </a:pPr>
            <a:r>
              <a:rPr lang="en-US" dirty="0"/>
              <a:t>Podporou spravedlivého přístupu ke zdrojům, znalostem a rozhodovacím procesům </a:t>
            </a:r>
            <a:r>
              <a:rPr lang="en-US" b="1" dirty="0"/>
              <a:t>umožňuje agroekologie </a:t>
            </a:r>
            <a:r>
              <a:rPr lang="en-US" b="1" dirty="0" err="1"/>
              <a:t>marginalizovaným </a:t>
            </a:r>
            <a:r>
              <a:rPr lang="en-US" b="1" dirty="0"/>
              <a:t>skupinám </a:t>
            </a:r>
            <a:r>
              <a:rPr lang="en-US" dirty="0"/>
              <a:t>- například ženám, domorodým komunitám a drobným zemědělcům - aktivně se podílet na utváření jejich potravinových systémů.</a:t>
            </a:r>
          </a:p>
          <a:p>
            <a:pPr marL="228600" indent="0">
              <a:spcBef>
                <a:spcPts val="0"/>
              </a:spcBef>
            </a:pPr>
            <a:endParaRPr lang="en-US" dirty="0"/>
          </a:p>
          <a:p>
            <a:pPr marL="228600" indent="0">
              <a:spcBef>
                <a:spcPts val="0"/>
              </a:spcBef>
            </a:pPr>
            <a:r>
              <a:rPr lang="en-US" dirty="0"/>
              <a:t>	</a:t>
            </a:r>
            <a:r>
              <a:rPr lang="en-US" dirty="0">
                <a:highlight>
                  <a:srgbClr val="8DC641"/>
                </a:highlight>
              </a:rPr>
              <a:t>Přečtěte si více:</a:t>
            </a:r>
            <a:r>
              <a:rPr lang="en-US" dirty="0"/>
              <a:t> </a:t>
            </a:r>
            <a:r>
              <a:rPr lang="en-US" u="sng" dirty="0" err="1">
                <a:solidFill>
                  <a:schemeClr val="hlink"/>
                </a:solidFill>
              </a:rPr>
              <a:t>Projek</a:t>
            </a:r>
            <a:r>
              <a:rPr lang="cs-CZ" u="sng" dirty="0">
                <a:solidFill>
                  <a:schemeClr val="hlink"/>
                </a:solidFill>
              </a:rPr>
              <a:t>t Regenerace</a:t>
            </a:r>
            <a:r>
              <a:rPr lang="en-US" dirty="0">
                <a:latin typeface="Calibri"/>
                <a:ea typeface="Calibri"/>
                <a:cs typeface="Calibri"/>
                <a:sym typeface="Calibri"/>
              </a:rPr>
              <a:t> </a:t>
            </a:r>
            <a:endParaRPr lang="en-US" dirty="0"/>
          </a:p>
        </p:txBody>
      </p:sp>
      <p:sp>
        <p:nvSpPr>
          <p:cNvPr id="433" name="Google Shape;433;p51"/>
          <p:cNvSpPr txBox="1">
            <a:spLocks noGrp="1"/>
          </p:cNvSpPr>
          <p:nvPr>
            <p:ph type="body" idx="2"/>
          </p:nvPr>
        </p:nvSpPr>
        <p:spPr>
          <a:xfrm>
            <a:off x="898358" y="695242"/>
            <a:ext cx="5217868"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b="1" dirty="0" err="1"/>
              <a:t>Posílení</a:t>
            </a:r>
            <a:r>
              <a:rPr lang="en-US" b="1" dirty="0"/>
              <a:t> </a:t>
            </a:r>
            <a:r>
              <a:rPr lang="en-US" b="1" dirty="0" err="1"/>
              <a:t>sociální</a:t>
            </a:r>
            <a:r>
              <a:rPr lang="en-US" b="1" dirty="0"/>
              <a:t> </a:t>
            </a:r>
            <a:r>
              <a:rPr lang="en-US" b="1" dirty="0" err="1"/>
              <a:t>spravedlnosti</a:t>
            </a:r>
            <a:r>
              <a:rPr lang="en-US" b="1" dirty="0"/>
              <a:t> a </a:t>
            </a:r>
            <a:r>
              <a:rPr lang="en-US" b="1" dirty="0" err="1"/>
              <a:t>inkluzivity</a:t>
            </a:r>
            <a:endParaRPr b="1" dirty="0"/>
          </a:p>
        </p:txBody>
      </p:sp>
      <p:pic>
        <p:nvPicPr>
          <p:cNvPr id="434" name="Google Shape;434;p51" descr="Obrázok, na ktorom je nebo, exteriér, rastlina, tráva"/>
          <p:cNvPicPr preferRelativeResize="0">
            <a:picLocks noGrp="1"/>
          </p:cNvPicPr>
          <p:nvPr>
            <p:ph type="pic" idx="3"/>
          </p:nvPr>
        </p:nvPicPr>
        <p:blipFill rotWithShape="1">
          <a:blip r:embed="rId3" cstate="screen">
            <a:alphaModFix/>
            <a:extLst>
              <a:ext uri="{28A0092B-C50C-407E-A947-70E740481C1C}">
                <a14:useLocalDpi xmlns:a14="http://schemas.microsoft.com/office/drawing/2010/main"/>
              </a:ext>
            </a:extLst>
          </a:blip>
          <a:srcRect/>
          <a:stretch/>
        </p:blipFill>
        <p:spPr>
          <a:xfrm>
            <a:off x="6545263" y="1452563"/>
            <a:ext cx="5646737" cy="4656137"/>
          </a:xfrm>
          <a:prstGeom prst="rect">
            <a:avLst/>
          </a:prstGeom>
          <a:solidFill>
            <a:srgbClr val="D8D8D8"/>
          </a:solidFill>
          <a:ln>
            <a:noFill/>
          </a:ln>
        </p:spPr>
      </p:pic>
      <p:grpSp>
        <p:nvGrpSpPr>
          <p:cNvPr id="435" name="Google Shape;435;p51"/>
          <p:cNvGrpSpPr/>
          <p:nvPr/>
        </p:nvGrpSpPr>
        <p:grpSpPr>
          <a:xfrm rot="3730759">
            <a:off x="6563864" y="804822"/>
            <a:ext cx="949887" cy="1163493"/>
            <a:chOff x="7602444" y="4967675"/>
            <a:chExt cx="483620" cy="592374"/>
          </a:xfrm>
        </p:grpSpPr>
        <p:grpSp>
          <p:nvGrpSpPr>
            <p:cNvPr id="436" name="Google Shape;436;p51"/>
            <p:cNvGrpSpPr/>
            <p:nvPr/>
          </p:nvGrpSpPr>
          <p:grpSpPr>
            <a:xfrm>
              <a:off x="7618661" y="4967675"/>
              <a:ext cx="467403" cy="507609"/>
              <a:chOff x="2251964" y="3590497"/>
              <a:chExt cx="467403" cy="507609"/>
            </a:xfrm>
          </p:grpSpPr>
          <p:sp>
            <p:nvSpPr>
              <p:cNvPr id="437" name="Google Shape;437;p51"/>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38" name="Google Shape;438;p51"/>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39" name="Google Shape;439;p51"/>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40" name="Google Shape;440;p51"/>
            <p:cNvGrpSpPr/>
            <p:nvPr/>
          </p:nvGrpSpPr>
          <p:grpSpPr>
            <a:xfrm>
              <a:off x="7602444" y="4993761"/>
              <a:ext cx="421973" cy="566288"/>
              <a:chOff x="2235747" y="3616583"/>
              <a:chExt cx="421973" cy="566288"/>
            </a:xfrm>
          </p:grpSpPr>
          <p:sp>
            <p:nvSpPr>
              <p:cNvPr id="441" name="Google Shape;441;p51"/>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42" name="Google Shape;442;p51"/>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47" name="Google Shape;447;p52"/>
          <p:cNvSpPr txBox="1">
            <a:spLocks noGrp="1"/>
          </p:cNvSpPr>
          <p:nvPr>
            <p:ph type="body" idx="1"/>
          </p:nvPr>
        </p:nvSpPr>
        <p:spPr>
          <a:xfrm>
            <a:off x="674200" y="1187250"/>
            <a:ext cx="11016900" cy="4483500"/>
          </a:xfrm>
          <a:prstGeom prst="rect">
            <a:avLst/>
          </a:prstGeom>
          <a:noFill/>
          <a:ln>
            <a:noFill/>
          </a:ln>
        </p:spPr>
        <p:txBody>
          <a:bodyPr spcFirstLastPara="1" wrap="square" lIns="91425" tIns="45700" rIns="91425" bIns="45700" anchor="t" anchorCtr="0">
            <a:noAutofit/>
          </a:bodyPr>
          <a:lstStyle/>
          <a:p>
            <a:pPr marL="228600" lvl="0" indent="0" algn="l" rtl="0">
              <a:lnSpc>
                <a:spcPct val="100000"/>
              </a:lnSpc>
              <a:spcBef>
                <a:spcPts val="0"/>
              </a:spcBef>
              <a:spcAft>
                <a:spcPts val="0"/>
              </a:spcAft>
              <a:buSzPts val="2400"/>
              <a:buNone/>
            </a:pPr>
            <a:r>
              <a:rPr lang="en-US" dirty="0"/>
              <a:t>Tento inkluzivní přístup </a:t>
            </a:r>
            <a:r>
              <a:rPr lang="en-US" dirty="0" err="1"/>
              <a:t>uznává </a:t>
            </a:r>
            <a:r>
              <a:rPr lang="en-US" b="1" dirty="0"/>
              <a:t>různé znalostní systémy a kulturní zvyklosti, </a:t>
            </a:r>
            <a:r>
              <a:rPr lang="en-US" dirty="0"/>
              <a:t>ale také se zabývá sociálními nerovnostmi a podporuje spravedlivější společnost. K některým konkrétním činnostem, které lze k dosažení tohoto cíle realizovat, patří</a:t>
            </a:r>
            <a:r>
              <a:rPr lang="en-US" dirty="0">
                <a:latin typeface="Calibri"/>
                <a:ea typeface="Calibri"/>
                <a:cs typeface="Calibri"/>
                <a:sym typeface="Calibri"/>
              </a:rPr>
              <a:t>: </a:t>
            </a:r>
            <a:endParaRPr dirty="0"/>
          </a:p>
          <a:p>
            <a:pPr lvl="0" indent="0" algn="l" rtl="0">
              <a:lnSpc>
                <a:spcPct val="100000"/>
              </a:lnSpc>
              <a:spcBef>
                <a:spcPts val="0"/>
              </a:spcBef>
              <a:spcAft>
                <a:spcPts val="0"/>
              </a:spcAft>
              <a:buSzPts val="2400"/>
            </a:pPr>
            <a:endParaRPr lang="en-US" sz="1400" dirty="0">
              <a:latin typeface="Calibri"/>
              <a:ea typeface="Calibri"/>
              <a:cs typeface="Calibri"/>
              <a:sym typeface="Calibri"/>
            </a:endParaRPr>
          </a:p>
          <a:p>
            <a:pPr marL="800100" lvl="0" indent="-342900" algn="l" rtl="0">
              <a:lnSpc>
                <a:spcPct val="100000"/>
              </a:lnSpc>
              <a:spcBef>
                <a:spcPts val="0"/>
              </a:spcBef>
              <a:spcAft>
                <a:spcPts val="0"/>
              </a:spcAft>
              <a:buSzPts val="2400"/>
              <a:buFont typeface="Arial"/>
              <a:buChar char="•"/>
            </a:pPr>
            <a:r>
              <a:rPr lang="en-US" sz="2200" dirty="0">
                <a:latin typeface="Calibri"/>
                <a:ea typeface="Calibri"/>
                <a:cs typeface="Calibri"/>
                <a:sym typeface="Calibri"/>
              </a:rPr>
              <a:t>Komunitní zahrady</a:t>
            </a:r>
            <a:endParaRPr dirty="0"/>
          </a:p>
          <a:p>
            <a:pPr marL="800100" lvl="0" indent="-342900" algn="l" rtl="0">
              <a:lnSpc>
                <a:spcPct val="100000"/>
              </a:lnSpc>
              <a:spcBef>
                <a:spcPts val="0"/>
              </a:spcBef>
              <a:spcAft>
                <a:spcPts val="0"/>
              </a:spcAft>
              <a:buSzPts val="2400"/>
              <a:buFont typeface="Arial"/>
              <a:buChar char="•"/>
            </a:pPr>
            <a:r>
              <a:rPr lang="en-US" sz="2200" dirty="0">
                <a:latin typeface="Calibri"/>
                <a:ea typeface="Calibri"/>
                <a:cs typeface="Calibri"/>
                <a:sym typeface="Calibri"/>
              </a:rPr>
              <a:t>Farmářské trhy</a:t>
            </a:r>
            <a:endParaRPr dirty="0"/>
          </a:p>
          <a:p>
            <a:pPr marL="800100" lvl="0" indent="-342900" algn="l" rtl="0">
              <a:lnSpc>
                <a:spcPct val="100000"/>
              </a:lnSpc>
              <a:spcBef>
                <a:spcPts val="0"/>
              </a:spcBef>
              <a:spcAft>
                <a:spcPts val="0"/>
              </a:spcAft>
              <a:buSzPts val="2400"/>
              <a:buFont typeface="Arial"/>
              <a:buChar char="•"/>
            </a:pPr>
            <a:r>
              <a:rPr lang="en-US" sz="2200" dirty="0">
                <a:latin typeface="Calibri"/>
                <a:ea typeface="Calibri"/>
                <a:cs typeface="Calibri"/>
                <a:sym typeface="Calibri"/>
              </a:rPr>
              <a:t>Zapojení mládeže a žen</a:t>
            </a:r>
            <a:endParaRPr dirty="0"/>
          </a:p>
          <a:p>
            <a:pPr marL="800100" lvl="0" indent="-342900" algn="l" rtl="0">
              <a:lnSpc>
                <a:spcPct val="100000"/>
              </a:lnSpc>
              <a:spcBef>
                <a:spcPts val="0"/>
              </a:spcBef>
              <a:spcAft>
                <a:spcPts val="0"/>
              </a:spcAft>
              <a:buSzPts val="2400"/>
              <a:buFont typeface="Arial"/>
              <a:buChar char="•"/>
            </a:pPr>
            <a:r>
              <a:rPr lang="en-US" sz="2200" dirty="0">
                <a:latin typeface="Calibri"/>
                <a:ea typeface="Calibri"/>
                <a:cs typeface="Calibri"/>
                <a:sym typeface="Calibri"/>
              </a:rPr>
              <a:t>Sdílení znalostí</a:t>
            </a:r>
            <a:endParaRPr dirty="0"/>
          </a:p>
          <a:p>
            <a:pPr marL="800100" lvl="0" indent="-342900" algn="l" rtl="0">
              <a:lnSpc>
                <a:spcPct val="100000"/>
              </a:lnSpc>
              <a:spcBef>
                <a:spcPts val="0"/>
              </a:spcBef>
              <a:spcAft>
                <a:spcPts val="0"/>
              </a:spcAft>
              <a:buSzPts val="2400"/>
              <a:buFont typeface="Arial"/>
              <a:buChar char="•"/>
            </a:pPr>
            <a:r>
              <a:rPr lang="en-US" sz="2200" dirty="0">
                <a:latin typeface="Calibri"/>
                <a:ea typeface="Calibri"/>
                <a:cs typeface="Calibri"/>
                <a:sym typeface="Calibri"/>
              </a:rPr>
              <a:t>Vlastnictví půdy a přístup ke zdrojům</a:t>
            </a:r>
            <a:endParaRPr dirty="0"/>
          </a:p>
          <a:p>
            <a:pPr marL="800100" lvl="0" indent="-342900" algn="l" rtl="0">
              <a:lnSpc>
                <a:spcPct val="100000"/>
              </a:lnSpc>
              <a:spcBef>
                <a:spcPts val="0"/>
              </a:spcBef>
              <a:spcAft>
                <a:spcPts val="0"/>
              </a:spcAft>
              <a:buSzPts val="2400"/>
              <a:buFont typeface="Arial"/>
              <a:buChar char="•"/>
            </a:pPr>
            <a:r>
              <a:rPr lang="en-US" sz="2200" dirty="0">
                <a:latin typeface="Calibri"/>
                <a:ea typeface="Calibri"/>
                <a:cs typeface="Calibri"/>
                <a:sym typeface="Calibri"/>
              </a:rPr>
              <a:t>Fair trade a místní trhy</a:t>
            </a:r>
            <a:endParaRPr dirty="0"/>
          </a:p>
          <a:p>
            <a:pPr marL="800100" lvl="0" indent="-342900" algn="l" rtl="0">
              <a:lnSpc>
                <a:spcPct val="100000"/>
              </a:lnSpc>
              <a:spcBef>
                <a:spcPts val="0"/>
              </a:spcBef>
              <a:spcAft>
                <a:spcPts val="0"/>
              </a:spcAft>
              <a:buSzPts val="2400"/>
              <a:buFont typeface="Arial"/>
              <a:buChar char="•"/>
            </a:pPr>
            <a:r>
              <a:rPr lang="en-US" sz="2200" dirty="0">
                <a:latin typeface="Calibri"/>
                <a:ea typeface="Calibri"/>
                <a:cs typeface="Calibri"/>
                <a:sym typeface="Calibri"/>
              </a:rPr>
              <a:t>Komunitní banky osiva</a:t>
            </a:r>
            <a:endParaRPr dirty="0"/>
          </a:p>
          <a:p>
            <a:pPr marL="800100" lvl="0" indent="-342900" algn="l" rtl="0">
              <a:lnSpc>
                <a:spcPct val="100000"/>
              </a:lnSpc>
              <a:spcBef>
                <a:spcPts val="0"/>
              </a:spcBef>
              <a:spcAft>
                <a:spcPts val="0"/>
              </a:spcAft>
              <a:buSzPts val="2400"/>
              <a:buFont typeface="Arial"/>
              <a:buChar char="•"/>
            </a:pPr>
            <a:r>
              <a:rPr lang="en-US" sz="2200" dirty="0">
                <a:latin typeface="Calibri"/>
                <a:ea typeface="Calibri"/>
                <a:cs typeface="Calibri"/>
                <a:sym typeface="Calibri"/>
              </a:rPr>
              <a:t>Vzdělávání a zvyšování povědomí</a:t>
            </a:r>
            <a:endParaRPr dirty="0"/>
          </a:p>
          <a:p>
            <a:pPr marL="800100" lvl="0" indent="-342900" algn="l" rtl="0">
              <a:lnSpc>
                <a:spcPct val="100000"/>
              </a:lnSpc>
              <a:spcBef>
                <a:spcPts val="0"/>
              </a:spcBef>
              <a:spcAft>
                <a:spcPts val="0"/>
              </a:spcAft>
              <a:buSzPts val="2400"/>
              <a:buFont typeface="Arial"/>
              <a:buChar char="•"/>
            </a:pPr>
            <a:r>
              <a:rPr lang="en-US" sz="2200" dirty="0">
                <a:latin typeface="Calibri"/>
                <a:ea typeface="Calibri"/>
                <a:cs typeface="Calibri"/>
                <a:sym typeface="Calibri"/>
              </a:rPr>
              <a:t>Participativní rozhodování</a:t>
            </a:r>
            <a:endParaRPr dirty="0"/>
          </a:p>
          <a:p>
            <a:pPr marL="800100" lvl="0" indent="-342900" algn="l" rtl="0">
              <a:lnSpc>
                <a:spcPct val="100000"/>
              </a:lnSpc>
              <a:spcBef>
                <a:spcPts val="0"/>
              </a:spcBef>
              <a:spcAft>
                <a:spcPts val="0"/>
              </a:spcAft>
              <a:buSzPts val="2400"/>
              <a:buFont typeface="Arial"/>
              <a:buChar char="•"/>
            </a:pPr>
            <a:r>
              <a:rPr lang="en-US" sz="2200" dirty="0">
                <a:latin typeface="Calibri"/>
                <a:ea typeface="Calibri"/>
                <a:cs typeface="Calibri"/>
                <a:sym typeface="Calibri"/>
              </a:rPr>
              <a:t>Podpora rodinného zemědělství</a:t>
            </a:r>
            <a:endParaRPr dirty="0"/>
          </a:p>
        </p:txBody>
      </p:sp>
      <p:sp>
        <p:nvSpPr>
          <p:cNvPr id="448" name="Google Shape;448;p52"/>
          <p:cNvSpPr txBox="1">
            <a:spLocks noGrp="1"/>
          </p:cNvSpPr>
          <p:nvPr>
            <p:ph type="body" idx="2"/>
          </p:nvPr>
        </p:nvSpPr>
        <p:spPr>
          <a:xfrm>
            <a:off x="597781" y="561028"/>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b="1">
                <a:solidFill>
                  <a:srgbClr val="6AA84F"/>
                </a:solidFill>
              </a:rPr>
              <a:t>Posílení sociální spravedlnosti a inkluzivity</a:t>
            </a:r>
            <a:endParaRPr b="1">
              <a:solidFill>
                <a:srgbClr val="6AA84F"/>
              </a:solidFill>
            </a:endParaRPr>
          </a:p>
        </p:txBody>
      </p:sp>
      <p:pic>
        <p:nvPicPr>
          <p:cNvPr id="449" name="Google Shape;449;p5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220600" y="2440375"/>
            <a:ext cx="5317675" cy="354842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53"/>
        <p:cNvGrpSpPr/>
        <p:nvPr/>
      </p:nvGrpSpPr>
      <p:grpSpPr>
        <a:xfrm>
          <a:off x="0" y="0"/>
          <a:ext cx="0" cy="0"/>
          <a:chOff x="0" y="0"/>
          <a:chExt cx="0" cy="0"/>
        </a:xfrm>
      </p:grpSpPr>
      <p:sp>
        <p:nvSpPr>
          <p:cNvPr id="454" name="Google Shape;454;p8"/>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8DC641"/>
              </a:buClr>
              <a:buSzPts val="2400"/>
              <a:buNone/>
            </a:pPr>
            <a:r>
              <a:rPr lang="en-US"/>
              <a:t>Případová </a:t>
            </a:r>
            <a:r>
              <a:rPr lang="en-US">
                <a:extLst>
                  <a:ext uri="http://customooxmlschemas.google.com/">
                    <go:slidesCustomData xmlns="" xmlns:a14="http://schemas.microsoft.com/office/drawing/2010/main" xmlns:a16="http://schemas.microsoft.com/office/drawing/2014/main"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28"/>
                  </a:ext>
                </a:extLst>
              </a:rPr>
              <a:t>studie </a:t>
            </a:r>
            <a:r>
              <a:rPr lang="en-US"/>
              <a:t>1</a:t>
            </a:r>
            <a:endParaRPr/>
          </a:p>
        </p:txBody>
      </p:sp>
      <p:sp>
        <p:nvSpPr>
          <p:cNvPr id="455" name="Google Shape;455;p8"/>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p>
            <a:pPr marL="0" indent="0">
              <a:spcBef>
                <a:spcPts val="0"/>
              </a:spcBef>
            </a:pPr>
            <a:r>
              <a:rPr lang="en-US" sz="2200" dirty="0">
                <a:latin typeface="Calibri"/>
                <a:ea typeface="Calibri"/>
                <a:cs typeface="Calibri"/>
                <a:sym typeface="Calibri"/>
              </a:rPr>
              <a:t>Komunitní zahrady v hlavním městě Slovenska</a:t>
            </a:r>
            <a:endParaRPr lang="en-US" u="sng" dirty="0">
              <a:solidFill>
                <a:schemeClr val="hlink"/>
              </a:solidFill>
              <a:latin typeface="Calibri"/>
              <a:ea typeface="Calibri"/>
              <a:cs typeface="Calibri"/>
              <a:sym typeface="Calibri"/>
              <a:hlinkClick r:id="rId3"/>
            </a:endParaRPr>
          </a:p>
          <a:p>
            <a:pPr marL="0" lvl="0" indent="0" algn="r" rtl="0">
              <a:lnSpc>
                <a:spcPct val="100000"/>
              </a:lnSpc>
              <a:spcBef>
                <a:spcPts val="0"/>
              </a:spcBef>
              <a:spcAft>
                <a:spcPts val="0"/>
              </a:spcAft>
              <a:buClr>
                <a:srgbClr val="000000"/>
              </a:buClr>
              <a:buSzPts val="2200"/>
              <a:buNone/>
            </a:pPr>
            <a:r>
              <a:rPr lang="en-US" u="sng" dirty="0">
                <a:solidFill>
                  <a:schemeClr val="hlink"/>
                </a:solidFill>
                <a:latin typeface="Calibri"/>
                <a:ea typeface="Calibri"/>
                <a:cs typeface="Calibri"/>
                <a:sym typeface="Calibri"/>
                <a:hlinkClick r:id="rId3"/>
              </a:rPr>
              <a:t>Komunitní zahrady v Bratislavě</a:t>
            </a:r>
            <a:endParaRPr dirty="0"/>
          </a:p>
        </p:txBody>
      </p:sp>
      <p:sp>
        <p:nvSpPr>
          <p:cNvPr id="456" name="Google Shape;456;p8"/>
          <p:cNvSpPr txBox="1">
            <a:spLocks noGrp="1"/>
          </p:cNvSpPr>
          <p:nvPr>
            <p:ph type="body" idx="3"/>
          </p:nvPr>
        </p:nvSpPr>
        <p:spPr>
          <a:xfrm>
            <a:off x="3679525" y="1017636"/>
            <a:ext cx="641119"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rgbClr val="000000"/>
              </a:buClr>
              <a:buSzPts val="6300"/>
              <a:buNone/>
            </a:pPr>
            <a:r>
              <a:rPr lang="en-US"/>
              <a:t>1</a:t>
            </a:r>
            <a:endParaRPr/>
          </a:p>
        </p:txBody>
      </p:sp>
      <p:sp>
        <p:nvSpPr>
          <p:cNvPr id="457" name="Google Shape;457;p8"/>
          <p:cNvSpPr txBox="1">
            <a:spLocks noGrp="1"/>
          </p:cNvSpPr>
          <p:nvPr>
            <p:ph type="body" idx="5"/>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2400"/>
              <a:buNone/>
            </a:pPr>
            <a:r>
              <a:rPr lang="en-US"/>
              <a:t>Případová studie 2</a:t>
            </a:r>
            <a:endParaRPr/>
          </a:p>
          <a:p>
            <a:pPr marL="0" lvl="0" indent="0" algn="r" rtl="0">
              <a:lnSpc>
                <a:spcPct val="100000"/>
              </a:lnSpc>
              <a:spcBef>
                <a:spcPts val="1000"/>
              </a:spcBef>
              <a:spcAft>
                <a:spcPts val="0"/>
              </a:spcAft>
              <a:buClr>
                <a:srgbClr val="8DC641"/>
              </a:buClr>
              <a:buSzPts val="2400"/>
              <a:buNone/>
            </a:pPr>
            <a:endParaRPr/>
          </a:p>
        </p:txBody>
      </p:sp>
      <p:sp>
        <p:nvSpPr>
          <p:cNvPr id="458" name="Google Shape;458;p8"/>
          <p:cNvSpPr txBox="1">
            <a:spLocks noGrp="1"/>
          </p:cNvSpPr>
          <p:nvPr>
            <p:ph type="body" idx="6"/>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p>
            <a:pPr marL="0" lvl="0" indent="0">
              <a:spcBef>
                <a:spcPts val="0"/>
              </a:spcBef>
            </a:pPr>
            <a:r>
              <a:rPr lang="en-US" dirty="0" err="1"/>
              <a:t>Biofarma </a:t>
            </a:r>
            <a:r>
              <a:rPr lang="en-US" dirty="0"/>
              <a:t>s vlastní salaší</a:t>
            </a:r>
            <a:endParaRPr dirty="0"/>
          </a:p>
          <a:p>
            <a:pPr marL="0" indent="0">
              <a:spcBef>
                <a:spcPts val="0"/>
              </a:spcBef>
            </a:pPr>
            <a:r>
              <a:rPr lang="en-US" u="sng" dirty="0">
                <a:solidFill>
                  <a:schemeClr val="hlink"/>
                </a:solidFill>
                <a:hlinkClick r:id="rId4">
                  <a:extLst>
                    <a:ext uri="{A12FA001-AC4F-418D-AE19-62706E023703}">
                      <ahyp:hlinkClr xmlns:ahyp="http://schemas.microsoft.com/office/drawing/2018/hyperlinkcolor" val="tx"/>
                    </a:ext>
                  </a:extLst>
                </a:hlinkClick>
              </a:rPr>
              <a:t>Biofarma.sk</a:t>
            </a:r>
            <a:endParaRPr u="sng" dirty="0">
              <a:solidFill>
                <a:schemeClr val="hlink"/>
              </a:solidFill>
            </a:endParaRPr>
          </a:p>
        </p:txBody>
      </p:sp>
      <p:sp>
        <p:nvSpPr>
          <p:cNvPr id="459" name="Google Shape;459;p8"/>
          <p:cNvSpPr txBox="1">
            <a:spLocks noGrp="1"/>
          </p:cNvSpPr>
          <p:nvPr>
            <p:ph type="body" idx="7"/>
          </p:nvPr>
        </p:nvSpPr>
        <p:spPr>
          <a:xfrm>
            <a:off x="3679524" y="2940769"/>
            <a:ext cx="641119"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rgbClr val="000000"/>
              </a:buClr>
              <a:buSzPts val="6300"/>
              <a:buNone/>
            </a:pPr>
            <a:r>
              <a:rPr lang="en-US"/>
              <a:t>2</a:t>
            </a:r>
            <a:endParaRPr/>
          </a:p>
        </p:txBody>
      </p:sp>
      <p:sp>
        <p:nvSpPr>
          <p:cNvPr id="460" name="Google Shape;460;p8"/>
          <p:cNvSpPr txBox="1">
            <a:spLocks noGrp="1"/>
          </p:cNvSpPr>
          <p:nvPr>
            <p:ph type="body" idx="8"/>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2400"/>
              <a:buNone/>
            </a:pPr>
            <a:r>
              <a:rPr lang="en-US"/>
              <a:t>Případová studie 3</a:t>
            </a:r>
            <a:endParaRPr/>
          </a:p>
          <a:p>
            <a:pPr marL="0" lvl="0" indent="0" algn="r" rtl="0">
              <a:lnSpc>
                <a:spcPct val="100000"/>
              </a:lnSpc>
              <a:spcBef>
                <a:spcPts val="1000"/>
              </a:spcBef>
              <a:spcAft>
                <a:spcPts val="0"/>
              </a:spcAft>
              <a:buClr>
                <a:srgbClr val="8DC641"/>
              </a:buClr>
              <a:buSzPts val="2400"/>
              <a:buNone/>
            </a:pPr>
            <a:endParaRPr/>
          </a:p>
        </p:txBody>
      </p:sp>
      <p:sp>
        <p:nvSpPr>
          <p:cNvPr id="461" name="Google Shape;461;p8"/>
          <p:cNvSpPr txBox="1">
            <a:spLocks noGrp="1"/>
          </p:cNvSpPr>
          <p:nvPr>
            <p:ph type="body" idx="9"/>
          </p:nvPr>
        </p:nvSpPr>
        <p:spPr>
          <a:xfrm>
            <a:off x="4486276" y="5132546"/>
            <a:ext cx="6994750" cy="999383"/>
          </a:xfrm>
          <a:prstGeom prst="rect">
            <a:avLst/>
          </a:prstGeom>
          <a:noFill/>
          <a:ln>
            <a:noFill/>
          </a:ln>
        </p:spPr>
        <p:txBody>
          <a:bodyPr spcFirstLastPara="1" wrap="square" lIns="91425" tIns="45700" rIns="91425" bIns="45700" anchor="t" anchorCtr="0">
            <a:noAutofit/>
          </a:bodyPr>
          <a:lstStyle/>
          <a:p>
            <a:pPr marL="0" lvl="0" indent="0">
              <a:spcBef>
                <a:spcPts val="0"/>
              </a:spcBef>
            </a:pPr>
            <a:r>
              <a:rPr lang="en-US" dirty="0"/>
              <a:t>Vzdělávací a výzkumné iniciativy</a:t>
            </a:r>
            <a:endParaRPr dirty="0"/>
          </a:p>
          <a:p>
            <a:pPr marL="457200" lvl="0" indent="0" algn="r" rtl="0">
              <a:lnSpc>
                <a:spcPct val="100000"/>
              </a:lnSpc>
              <a:spcBef>
                <a:spcPts val="0"/>
              </a:spcBef>
              <a:spcAft>
                <a:spcPts val="0"/>
              </a:spcAft>
              <a:buSzPts val="2200"/>
              <a:buNone/>
            </a:pPr>
            <a:r>
              <a:rPr lang="en-US" u="sng" dirty="0">
                <a:solidFill>
                  <a:schemeClr val="hlink"/>
                </a:solidFill>
                <a:hlinkClick r:id="rId5"/>
              </a:rPr>
              <a:t>Centrum pro environmentální a etickou výchovu </a:t>
            </a:r>
            <a:r>
              <a:rPr lang="en-US" u="sng" dirty="0" err="1">
                <a:solidFill>
                  <a:schemeClr val="hlink"/>
                </a:solidFill>
                <a:hlinkClick r:id="rId5"/>
              </a:rPr>
              <a:t>Živica</a:t>
            </a:r>
            <a:endParaRPr dirty="0"/>
          </a:p>
        </p:txBody>
      </p:sp>
      <p:sp>
        <p:nvSpPr>
          <p:cNvPr id="462" name="Google Shape;462;p8"/>
          <p:cNvSpPr txBox="1">
            <a:spLocks noGrp="1"/>
          </p:cNvSpPr>
          <p:nvPr>
            <p:ph type="body" idx="13"/>
          </p:nvPr>
        </p:nvSpPr>
        <p:spPr>
          <a:xfrm>
            <a:off x="3695022" y="4804566"/>
            <a:ext cx="641119"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rgbClr val="000000"/>
              </a:buClr>
              <a:buSzPts val="6300"/>
              <a:buNone/>
            </a:pPr>
            <a:r>
              <a:rPr lang="en-US"/>
              <a:t>3</a:t>
            </a:r>
            <a:endParaRPr/>
          </a:p>
        </p:txBody>
      </p:sp>
      <p:pic>
        <p:nvPicPr>
          <p:cNvPr id="463" name="Google Shape;463;p8" descr="A cut out of a paper light bulb"/>
          <p:cNvPicPr preferRelativeResize="0">
            <a:picLocks noGrp="1"/>
          </p:cNvPicPr>
          <p:nvPr>
            <p:ph type="pic" idx="4"/>
          </p:nvPr>
        </p:nvPicPr>
        <p:blipFill>
          <a:blip r:embed="rId6" cstate="screen">
            <a:extLst>
              <a:ext uri="{28A0092B-C50C-407E-A947-70E740481C1C}">
                <a14:useLocalDpi xmlns:a14="http://schemas.microsoft.com/office/drawing/2010/main"/>
              </a:ext>
            </a:extLst>
          </a:blip>
          <a:srcRect/>
          <a:stretch/>
        </p:blipFill>
        <p:spPr>
          <a:xfrm>
            <a:off x="7559" y="188180"/>
            <a:ext cx="3354094" cy="5923858"/>
          </a:xfrm>
          <a:prstGeom prst="rect">
            <a:avLst/>
          </a:prstGeom>
          <a:solidFill>
            <a:srgbClr val="D8D8D8"/>
          </a:solidFill>
          <a:ln>
            <a:noFill/>
          </a:ln>
        </p:spPr>
      </p:pic>
      <p:grpSp>
        <p:nvGrpSpPr>
          <p:cNvPr id="464" name="Google Shape;464;p8"/>
          <p:cNvGrpSpPr/>
          <p:nvPr/>
        </p:nvGrpSpPr>
        <p:grpSpPr>
          <a:xfrm rot="3730759">
            <a:off x="11161968" y="-100545"/>
            <a:ext cx="949887" cy="1163493"/>
            <a:chOff x="7602444" y="4967675"/>
            <a:chExt cx="483620" cy="592374"/>
          </a:xfrm>
        </p:grpSpPr>
        <p:grpSp>
          <p:nvGrpSpPr>
            <p:cNvPr id="465" name="Google Shape;465;p8"/>
            <p:cNvGrpSpPr/>
            <p:nvPr/>
          </p:nvGrpSpPr>
          <p:grpSpPr>
            <a:xfrm>
              <a:off x="7618661" y="4967675"/>
              <a:ext cx="467403" cy="507609"/>
              <a:chOff x="2251964" y="3590497"/>
              <a:chExt cx="467403" cy="507609"/>
            </a:xfrm>
          </p:grpSpPr>
          <p:sp>
            <p:nvSpPr>
              <p:cNvPr id="466" name="Google Shape;466;p8"/>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7" name="Google Shape;467;p8"/>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8" name="Google Shape;468;p8"/>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69" name="Google Shape;469;p8"/>
            <p:cNvGrpSpPr/>
            <p:nvPr/>
          </p:nvGrpSpPr>
          <p:grpSpPr>
            <a:xfrm>
              <a:off x="7602444" y="4993761"/>
              <a:ext cx="421973" cy="566288"/>
              <a:chOff x="2235747" y="3616583"/>
              <a:chExt cx="421973" cy="566288"/>
            </a:xfrm>
          </p:grpSpPr>
          <p:sp>
            <p:nvSpPr>
              <p:cNvPr id="470" name="Google Shape;470;p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1" name="Google Shape;471;p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2" name="Text Placeholder 3">
            <a:extLst>
              <a:ext uri="{FF2B5EF4-FFF2-40B4-BE49-F238E27FC236}">
                <a16:creationId xmlns:a16="http://schemas.microsoft.com/office/drawing/2014/main" id="{87F3BA39-4A7F-C53E-7B64-06EBDA8D9DD6}"/>
              </a:ext>
            </a:extLst>
          </p:cNvPr>
          <p:cNvSpPr txBox="1">
            <a:spLocks/>
          </p:cNvSpPr>
          <p:nvPr/>
        </p:nvSpPr>
        <p:spPr>
          <a:xfrm>
            <a:off x="2248051" y="38597"/>
            <a:ext cx="3793342" cy="49528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en-IE" sz="3600" b="1" dirty="0">
                <a:highlight>
                  <a:srgbClr val="8DC641"/>
                </a:highlight>
              </a:rPr>
              <a:t>Inspirujte se...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grpSp>
        <p:nvGrpSpPr>
          <p:cNvPr id="573" name="Google Shape;573;p29"/>
          <p:cNvGrpSpPr/>
          <p:nvPr/>
        </p:nvGrpSpPr>
        <p:grpSpPr>
          <a:xfrm>
            <a:off x="10222537" y="5692848"/>
            <a:ext cx="610343" cy="610343"/>
            <a:chOff x="1950027" y="2499889"/>
            <a:chExt cx="850463" cy="850463"/>
          </a:xfrm>
        </p:grpSpPr>
        <p:sp>
          <p:nvSpPr>
            <p:cNvPr id="574" name="Google Shape;574;p29">
              <a:hlinkClick r:id="rId3"/>
            </p:cNvPr>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575" name="Google Shape;575;p29"/>
            <p:cNvGrpSpPr/>
            <p:nvPr/>
          </p:nvGrpSpPr>
          <p:grpSpPr>
            <a:xfrm>
              <a:off x="2107521" y="2657382"/>
              <a:ext cx="535476" cy="535477"/>
              <a:chOff x="2107521" y="2657382"/>
              <a:chExt cx="535476" cy="535477"/>
            </a:xfrm>
          </p:grpSpPr>
          <p:sp>
            <p:nvSpPr>
              <p:cNvPr id="576" name="Google Shape;576;p29"/>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7" name="Google Shape;577;p29"/>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8" name="Google Shape;578;p29"/>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585" name="Google Shape;585;p29"/>
          <p:cNvGrpSpPr/>
          <p:nvPr/>
        </p:nvGrpSpPr>
        <p:grpSpPr>
          <a:xfrm>
            <a:off x="8782409" y="5686956"/>
            <a:ext cx="610343" cy="610794"/>
            <a:chOff x="-1196056" y="2499889"/>
            <a:chExt cx="850463" cy="851092"/>
          </a:xfrm>
        </p:grpSpPr>
        <p:sp>
          <p:nvSpPr>
            <p:cNvPr id="586" name="Google Shape;586;p29"/>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87" name="Google Shape;587;p29">
              <a:hlinkClick r:id="rId4"/>
            </p:cNvPr>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588" name="Google Shape;588;p29"/>
          <p:cNvSpPr/>
          <p:nvPr/>
        </p:nvSpPr>
        <p:spPr>
          <a:xfrm>
            <a:off x="9494024" y="5692848"/>
            <a:ext cx="610343" cy="61034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589" name="Google Shape;589;p29" descr="World with solid fill">
            <a:hlinkClick r:id="rId5"/>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9531602" y="5745797"/>
            <a:ext cx="535186" cy="535186"/>
          </a:xfrm>
          <a:prstGeom prst="rect">
            <a:avLst/>
          </a:prstGeom>
          <a:noFill/>
          <a:ln>
            <a:noFill/>
          </a:ln>
        </p:spPr>
      </p:pic>
      <p:sp>
        <p:nvSpPr>
          <p:cNvPr id="5" name="Text Placeholder 4">
            <a:extLst>
              <a:ext uri="{FF2B5EF4-FFF2-40B4-BE49-F238E27FC236}">
                <a16:creationId xmlns:a16="http://schemas.microsoft.com/office/drawing/2014/main" id="{EFABCE99-00BC-0D5A-CC3E-D249B3E70122}"/>
              </a:ext>
            </a:extLst>
          </p:cNvPr>
          <p:cNvSpPr>
            <a:spLocks noGrp="1"/>
          </p:cNvSpPr>
          <p:nvPr>
            <p:ph type="body" idx="2"/>
          </p:nvPr>
        </p:nvSpPr>
        <p:spPr>
          <a:xfrm>
            <a:off x="2448419" y="1079400"/>
            <a:ext cx="9343531" cy="3288205"/>
          </a:xfrm>
        </p:spPr>
        <p:txBody>
          <a:bodyPr>
            <a:normAutofit/>
          </a:bodyPr>
          <a:lstStyle/>
          <a:p>
            <a:pPr marL="0" indent="0">
              <a:lnSpc>
                <a:spcPct val="110000"/>
              </a:lnSpc>
              <a:spcBef>
                <a:spcPts val="600"/>
              </a:spcBef>
            </a:pPr>
            <a:r>
              <a:rPr lang="cs-CZ" sz="3600" b="1" dirty="0"/>
              <a:t>Skvělá práce!</a:t>
            </a:r>
            <a:endParaRPr lang="en-IE" sz="3600" b="1" dirty="0"/>
          </a:p>
          <a:p>
            <a:pPr marL="0" indent="0">
              <a:lnSpc>
                <a:spcPct val="110000"/>
              </a:lnSpc>
              <a:spcBef>
                <a:spcPts val="600"/>
              </a:spcBef>
            </a:pPr>
            <a:r>
              <a:rPr lang="en-IE" sz="3600" dirty="0"/>
              <a:t>Právě jste dokončili </a:t>
            </a:r>
            <a:r>
              <a:rPr lang="en-IE" sz="3600" dirty="0" err="1"/>
              <a:t>modul</a:t>
            </a:r>
            <a:r>
              <a:rPr lang="en-IE" sz="3600" dirty="0"/>
              <a:t> 3</a:t>
            </a:r>
            <a:r>
              <a:rPr lang="cs-CZ" sz="3600" dirty="0"/>
              <a:t>.</a:t>
            </a:r>
            <a:r>
              <a:rPr lang="en-IE" sz="3600" dirty="0"/>
              <a:t> </a:t>
            </a:r>
            <a:r>
              <a:rPr lang="cs-CZ" sz="3600"/>
              <a:t>Jen tak dál!</a:t>
            </a:r>
            <a:endParaRPr lang="en-IE" sz="3600" dirty="0"/>
          </a:p>
          <a:p>
            <a:pPr marL="0" indent="0">
              <a:lnSpc>
                <a:spcPct val="110000"/>
              </a:lnSpc>
              <a:spcBef>
                <a:spcPts val="600"/>
              </a:spcBef>
            </a:pPr>
            <a:r>
              <a:rPr lang="en-IE" sz="3600" dirty="0"/>
              <a:t>V modulu 4 se zabýváme </a:t>
            </a:r>
            <a:r>
              <a:rPr lang="en-US" sz="3600" b="1" dirty="0"/>
              <a:t>dopadem agroekologie na komunitu</a:t>
            </a:r>
            <a:r>
              <a:rPr lang="en-IE" sz="3600" dirty="0"/>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1"/>
          <p:cNvSpPr txBox="1">
            <a:spLocks noGrp="1"/>
          </p:cNvSpPr>
          <p:nvPr>
            <p:ph type="body" idx="1"/>
          </p:nvPr>
        </p:nvSpPr>
        <p:spPr>
          <a:xfrm>
            <a:off x="551891" y="1497300"/>
            <a:ext cx="10841700" cy="4360200"/>
          </a:xfrm>
          <a:prstGeom prst="rect">
            <a:avLst/>
          </a:prstGeom>
          <a:noFill/>
          <a:ln>
            <a:noFill/>
          </a:ln>
        </p:spPr>
        <p:txBody>
          <a:bodyPr spcFirstLastPara="1" wrap="square" lIns="91425" tIns="45700" rIns="91425" bIns="45700" anchor="t" anchorCtr="0">
            <a:noAutofit/>
          </a:bodyPr>
          <a:lstStyle/>
          <a:p>
            <a:pPr marL="800100" lvl="0" indent="-342900" algn="l" rtl="0">
              <a:lnSpc>
                <a:spcPct val="100000"/>
              </a:lnSpc>
              <a:spcBef>
                <a:spcPts val="0"/>
              </a:spcBef>
              <a:spcAft>
                <a:spcPts val="0"/>
              </a:spcAft>
              <a:buSzPts val="2400"/>
              <a:buFont typeface="Arial"/>
              <a:buChar char="•"/>
            </a:pPr>
            <a:r>
              <a:rPr lang="en-US" dirty="0"/>
              <a:t>Vybavit studenty znalostmi o tom, jak začlenit ekologické principy do zemědělství, aby poskytli udržitelná a kontextuální řešení místních zemědělských problémů, a tím podpořili potravinovou bezpečnost, výživu a sociální spravedlnost. </a:t>
            </a:r>
            <a:endParaRPr dirty="0"/>
          </a:p>
          <a:p>
            <a:pPr marL="800100" lvl="0" indent="-342900" algn="l" rtl="0">
              <a:lnSpc>
                <a:spcPct val="100000"/>
              </a:lnSpc>
              <a:spcBef>
                <a:spcPts val="0"/>
              </a:spcBef>
              <a:spcAft>
                <a:spcPts val="0"/>
              </a:spcAft>
              <a:buSzPts val="2400"/>
              <a:buFont typeface="Arial"/>
              <a:buChar char="•"/>
            </a:pPr>
            <a:r>
              <a:rPr lang="en-US" dirty="0" err="1"/>
              <a:t>Zdůraznit </a:t>
            </a:r>
            <a:r>
              <a:rPr lang="en-US" dirty="0"/>
              <a:t>význam společného úsilí všech zúčastněných stran, včetně zemědělců, poskytovatelů stravovacích služeb, podniků a občanů, o podporu nového způsobu myšlení o potravinách, zemědělství a životním prostředí. </a:t>
            </a:r>
            <a:endParaRPr dirty="0"/>
          </a:p>
          <a:p>
            <a:pPr marL="800100" lvl="0" indent="-342900" algn="l" rtl="0">
              <a:lnSpc>
                <a:spcPct val="100000"/>
              </a:lnSpc>
              <a:spcBef>
                <a:spcPts val="0"/>
              </a:spcBef>
              <a:spcAft>
                <a:spcPts val="0"/>
              </a:spcAft>
              <a:buSzPts val="2400"/>
              <a:buFont typeface="Arial"/>
              <a:buChar char="•"/>
            </a:pPr>
            <a:r>
              <a:rPr lang="en-US" dirty="0"/>
              <a:t>Umožnit komunitám pracovat na budování odolných místních ekonomik, podporovat drobné zemědělce a zajistit přístup k výživným a kulturně vhodným potravinám pro všechny.</a:t>
            </a:r>
            <a:endParaRPr dirty="0"/>
          </a:p>
        </p:txBody>
      </p:sp>
      <p:sp>
        <p:nvSpPr>
          <p:cNvPr id="226" name="Google Shape;226;p1"/>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dirty="0"/>
              <a:t>Výsledky učení:</a:t>
            </a:r>
            <a:endParaRPr dirty="0"/>
          </a:p>
          <a:p>
            <a:pPr marL="0" lvl="0" indent="0" algn="l" rtl="0">
              <a:lnSpc>
                <a:spcPct val="90000"/>
              </a:lnSpc>
              <a:spcBef>
                <a:spcPts val="1000"/>
              </a:spcBef>
              <a:spcAft>
                <a:spcPts val="0"/>
              </a:spcAft>
              <a:buClr>
                <a:srgbClr val="8DC641"/>
              </a:buClr>
              <a:buSzPts val="3600"/>
              <a:buNone/>
            </a:pPr>
            <a:endParaRPr dirty="0"/>
          </a:p>
        </p:txBody>
      </p:sp>
      <p:grpSp>
        <p:nvGrpSpPr>
          <p:cNvPr id="227" name="Google Shape;227;p1"/>
          <p:cNvGrpSpPr/>
          <p:nvPr/>
        </p:nvGrpSpPr>
        <p:grpSpPr>
          <a:xfrm rot="3730759">
            <a:off x="10590024" y="380632"/>
            <a:ext cx="949887" cy="1163493"/>
            <a:chOff x="7602444" y="4967675"/>
            <a:chExt cx="483620" cy="592374"/>
          </a:xfrm>
        </p:grpSpPr>
        <p:grpSp>
          <p:nvGrpSpPr>
            <p:cNvPr id="228" name="Google Shape;228;p1"/>
            <p:cNvGrpSpPr/>
            <p:nvPr/>
          </p:nvGrpSpPr>
          <p:grpSpPr>
            <a:xfrm>
              <a:off x="7618661" y="4967675"/>
              <a:ext cx="467403" cy="507609"/>
              <a:chOff x="2251964" y="3590497"/>
              <a:chExt cx="467403" cy="507609"/>
            </a:xfrm>
          </p:grpSpPr>
          <p:sp>
            <p:nvSpPr>
              <p:cNvPr id="229" name="Google Shape;229;p1"/>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0" name="Google Shape;230;p1"/>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1" name="Google Shape;231;p1"/>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32" name="Google Shape;232;p1"/>
            <p:cNvGrpSpPr/>
            <p:nvPr/>
          </p:nvGrpSpPr>
          <p:grpSpPr>
            <a:xfrm>
              <a:off x="7602444" y="4993761"/>
              <a:ext cx="421973" cy="566288"/>
              <a:chOff x="2235747" y="3616583"/>
              <a:chExt cx="421973" cy="566288"/>
            </a:xfrm>
          </p:grpSpPr>
          <p:sp>
            <p:nvSpPr>
              <p:cNvPr id="233" name="Google Shape;233;p1"/>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4" name="Google Shape;234;p1"/>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Green question mark">
            <a:extLst>
              <a:ext uri="{FF2B5EF4-FFF2-40B4-BE49-F238E27FC236}">
                <a16:creationId xmlns:a16="http://schemas.microsoft.com/office/drawing/2014/main" id="{6961A6EA-21D0-CDD4-7FB3-964AE84B112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F9D9B90E-BE6B-AB23-02A2-5A475DD1B33B}"/>
              </a:ext>
            </a:extLst>
          </p:cNvPr>
          <p:cNvSpPr>
            <a:spLocks noGrp="1"/>
          </p:cNvSpPr>
          <p:nvPr>
            <p:ph type="body" sz="quarter" idx="18"/>
          </p:nvPr>
        </p:nvSpPr>
        <p:spPr>
          <a:xfrm>
            <a:off x="835671" y="1783457"/>
            <a:ext cx="7755879" cy="3291086"/>
          </a:xfrm>
        </p:spPr>
        <p:txBody>
          <a:bodyPr/>
          <a:lstStyle/>
          <a:p>
            <a:r>
              <a:rPr lang="en-US" dirty="0">
                <a:latin typeface="Calibri" panose="020F0502020204030204" pitchFamily="34" charset="0"/>
                <a:ea typeface="Calibri" panose="020F0502020204030204" pitchFamily="34" charset="0"/>
                <a:cs typeface="Calibri" panose="020F0502020204030204" pitchFamily="34" charset="0"/>
              </a:rPr>
              <a:t>Věnujte prosím několik minut zamyšlení nad následujícími otázkami:</a:t>
            </a:r>
          </a:p>
          <a:p>
            <a:pPr marL="342900" indent="-342900">
              <a:buFont typeface="Arial" panose="020B0604020202020204" pitchFamily="34" charset="0"/>
              <a:buChar char="•"/>
            </a:pPr>
            <a:r>
              <a:rPr lang="en-US" dirty="0">
                <a:latin typeface="Calibri" panose="020F0502020204030204" pitchFamily="34" charset="0"/>
                <a:ea typeface="Calibri" panose="020F0502020204030204" pitchFamily="34" charset="0"/>
                <a:cs typeface="Calibri" panose="020F0502020204030204" pitchFamily="34" charset="0"/>
              </a:rPr>
              <a:t>Po našem úvodu do agroekologie v modulu 1... Jak nyní chápete agroekologii a její odlišnosti od konvenčních zemědělských postupů?</a:t>
            </a:r>
          </a:p>
          <a:p>
            <a:pPr marL="342900" indent="-342900">
              <a:buFont typeface="Arial" panose="020B0604020202020204" pitchFamily="34" charset="0"/>
              <a:buChar char="•"/>
            </a:pPr>
            <a:r>
              <a:rPr lang="cs-CZ" dirty="0">
                <a:latin typeface="Calibri" panose="020F0502020204030204" pitchFamily="34" charset="0"/>
                <a:ea typeface="Calibri" panose="020F0502020204030204" pitchFamily="34" charset="0"/>
                <a:cs typeface="Calibri" panose="020F0502020204030204" pitchFamily="34" charset="0"/>
              </a:rPr>
              <a:t>Dokážete</a:t>
            </a:r>
            <a:r>
              <a:rPr lang="en-US" dirty="0">
                <a:latin typeface="Calibri" panose="020F0502020204030204" pitchFamily="34" charset="0"/>
                <a:ea typeface="Calibri" panose="020F0502020204030204" pitchFamily="34" charset="0"/>
                <a:cs typeface="Calibri" panose="020F0502020204030204" pitchFamily="34" charset="0"/>
              </a:rPr>
              <a:t> popsat nějaké existující iniciativy ve vaší komunitě nebo jinde, které podporují agroekologické postupy a zapojují komunitu?</a:t>
            </a:r>
          </a:p>
        </p:txBody>
      </p:sp>
      <p:sp>
        <p:nvSpPr>
          <p:cNvPr id="4" name="Text Placeholder 3">
            <a:extLst>
              <a:ext uri="{FF2B5EF4-FFF2-40B4-BE49-F238E27FC236}">
                <a16:creationId xmlns:a16="http://schemas.microsoft.com/office/drawing/2014/main" id="{8325DA49-E1C2-A6FF-0FA9-3C78EF3BF435}"/>
              </a:ext>
            </a:extLst>
          </p:cNvPr>
          <p:cNvSpPr>
            <a:spLocks noGrp="1"/>
          </p:cNvSpPr>
          <p:nvPr>
            <p:ph type="body" sz="quarter" idx="16"/>
          </p:nvPr>
        </p:nvSpPr>
        <p:spPr>
          <a:xfrm>
            <a:off x="835671" y="970988"/>
            <a:ext cx="4990998" cy="992652"/>
          </a:xfrm>
        </p:spPr>
        <p:txBody>
          <a:bodyPr/>
          <a:lstStyle/>
          <a:p>
            <a:r>
              <a:rPr lang="en-IE" b="1" dirty="0">
                <a:solidFill>
                  <a:srgbClr val="8DC64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SEBEREFLEXE</a:t>
            </a:r>
          </a:p>
        </p:txBody>
      </p:sp>
    </p:spTree>
    <p:extLst>
      <p:ext uri="{BB962C8B-B14F-4D97-AF65-F5344CB8AC3E}">
        <p14:creationId xmlns:p14="http://schemas.microsoft.com/office/powerpoint/2010/main" val="33612138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6"/>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US"/>
              <a:t>Úvod</a:t>
            </a:r>
            <a:endParaRPr/>
          </a:p>
        </p:txBody>
      </p:sp>
      <p:sp>
        <p:nvSpPr>
          <p:cNvPr id="241" name="Google Shape;241;p6"/>
          <p:cNvSpPr txBox="1"/>
          <p:nvPr/>
        </p:nvSpPr>
        <p:spPr>
          <a:xfrm>
            <a:off x="4502882" y="892243"/>
            <a:ext cx="2067000" cy="582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9000"/>
              <a:buFont typeface="Arial"/>
              <a:buNone/>
            </a:pPr>
            <a:r>
              <a:rPr lang="en-US" sz="9000" b="0" i="0" u="none" strike="noStrike" cap="none">
                <a:solidFill>
                  <a:srgbClr val="000000"/>
                </a:solidFill>
                <a:latin typeface="Calibri"/>
                <a:ea typeface="Calibri"/>
                <a:cs typeface="Calibri"/>
                <a:sym typeface="Calibri"/>
              </a:rPr>
              <a:t>01</a:t>
            </a:r>
            <a:endParaRPr sz="9000" b="0" i="0" u="none" strike="noStrike" cap="none">
              <a:solidFill>
                <a:srgbClr val="000000"/>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EF95A200-E0B0-63B6-6E43-E98208D20B1C}"/>
              </a:ext>
            </a:extLst>
          </p:cNvPr>
          <p:cNvPicPr>
            <a:picLocks noGrp="1" noChangeAspect="1"/>
          </p:cNvPicPr>
          <p:nvPr>
            <p:ph type="pic" idx="3"/>
          </p:nvPr>
        </p:nvPicPr>
        <p:blipFill rotWithShape="1">
          <a:blip r:embed="rId2" cstate="screen">
            <a:extLst>
              <a:ext uri="{28A0092B-C50C-407E-A947-70E740481C1C}">
                <a14:useLocalDpi xmlns:a14="http://schemas.microsoft.com/office/drawing/2010/main"/>
              </a:ext>
            </a:extLst>
          </a:blip>
          <a:srcRect/>
          <a:stretch/>
        </p:blipFill>
        <p:spPr>
          <a:xfrm>
            <a:off x="6545263" y="1452563"/>
            <a:ext cx="5646737" cy="4656137"/>
          </a:xfrm>
        </p:spPr>
      </p:pic>
      <p:sp>
        <p:nvSpPr>
          <p:cNvPr id="246" name="Google Shape;246;p45"/>
          <p:cNvSpPr txBox="1">
            <a:spLocks noGrp="1"/>
          </p:cNvSpPr>
          <p:nvPr>
            <p:ph type="body" idx="1"/>
          </p:nvPr>
        </p:nvSpPr>
        <p:spPr>
          <a:xfrm>
            <a:off x="228600" y="1248900"/>
            <a:ext cx="6410325" cy="4360200"/>
          </a:xfrm>
          <a:prstGeom prst="rect">
            <a:avLst/>
          </a:prstGeom>
          <a:noFill/>
          <a:ln>
            <a:noFill/>
          </a:ln>
        </p:spPr>
        <p:txBody>
          <a:bodyPr spcFirstLastPara="1" wrap="square" lIns="91425" tIns="45700" rIns="91425" bIns="45700" anchor="t" anchorCtr="0">
            <a:noAutofit/>
          </a:bodyPr>
          <a:lstStyle/>
          <a:p>
            <a:pPr marL="800100" lvl="0" indent="-342900" algn="l" rtl="0">
              <a:lnSpc>
                <a:spcPct val="100000"/>
              </a:lnSpc>
              <a:spcBef>
                <a:spcPts val="0"/>
              </a:spcBef>
              <a:spcAft>
                <a:spcPts val="0"/>
              </a:spcAft>
              <a:buSzPts val="2400"/>
              <a:buFont typeface="Arial"/>
              <a:buChar char="•"/>
            </a:pPr>
            <a:r>
              <a:rPr lang="en-US" dirty="0">
                <a:latin typeface="Calibri"/>
                <a:ea typeface="Calibri"/>
                <a:cs typeface="Calibri"/>
                <a:sym typeface="Calibri"/>
              </a:rPr>
              <a:t>Složitá </a:t>
            </a:r>
            <a:r>
              <a:rPr lang="en-US" dirty="0">
                <a:latin typeface="Calibri"/>
                <a:ea typeface="Calibri"/>
                <a:cs typeface="Calibri"/>
                <a:sym typeface="Calibri"/>
                <a:extLst>
                  <a:ext uri="http://customooxmlschemas.google.com/">
                    <go:slidesCustomData xmlns="" xmlns:a16="http://schemas.microsoft.com/office/drawing/2014/main" xmlns:a14="http://schemas.microsoft.com/office/drawing/2010/main"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1"/>
                  </a:ext>
                </a:extLst>
              </a:rPr>
              <a:t>souhra agroekologie a komunity </a:t>
            </a:r>
            <a:r>
              <a:rPr lang="en-US" dirty="0">
                <a:latin typeface="Calibri"/>
                <a:ea typeface="Calibri"/>
                <a:cs typeface="Calibri"/>
                <a:sym typeface="Calibri"/>
              </a:rPr>
              <a:t>ztělesňuje symbiotický vztah, který přesahuje pouhé zemědělské postupy. </a:t>
            </a:r>
            <a:endParaRPr dirty="0">
              <a:latin typeface="Calibri"/>
              <a:ea typeface="Calibri"/>
              <a:cs typeface="Calibri"/>
              <a:sym typeface="Calibri"/>
            </a:endParaRPr>
          </a:p>
          <a:p>
            <a:pPr marL="800100" lvl="0" indent="-342900" algn="l" rtl="0">
              <a:lnSpc>
                <a:spcPct val="100000"/>
              </a:lnSpc>
              <a:spcBef>
                <a:spcPts val="600"/>
              </a:spcBef>
              <a:spcAft>
                <a:spcPts val="0"/>
              </a:spcAft>
              <a:buSzPts val="2400"/>
              <a:buFont typeface="Arial"/>
              <a:buChar char="•"/>
            </a:pPr>
            <a:r>
              <a:rPr lang="en-US" dirty="0">
                <a:latin typeface="Calibri"/>
                <a:ea typeface="Calibri"/>
                <a:cs typeface="Calibri"/>
                <a:sym typeface="Calibri"/>
              </a:rPr>
              <a:t>Agroekologie je holistický a integrovaný přístup, jehož cílem je poskytnout kontextuální řešení místních problémů s lidmi v </a:t>
            </a:r>
            <a:r>
              <a:rPr lang="en-US" dirty="0" err="1">
                <a:latin typeface="Calibri"/>
                <a:ea typeface="Calibri"/>
                <a:cs typeface="Calibri"/>
                <a:sym typeface="Calibri"/>
              </a:rPr>
              <a:t>centru pozornosti</a:t>
            </a:r>
            <a:r>
              <a:rPr lang="en-US" dirty="0">
                <a:latin typeface="Calibri"/>
                <a:ea typeface="Calibri"/>
                <a:cs typeface="Calibri"/>
                <a:sym typeface="Calibri"/>
              </a:rPr>
              <a:t>. </a:t>
            </a:r>
            <a:endParaRPr dirty="0">
              <a:latin typeface="Calibri"/>
              <a:ea typeface="Calibri"/>
              <a:cs typeface="Calibri"/>
              <a:sym typeface="Calibri"/>
            </a:endParaRPr>
          </a:p>
          <a:p>
            <a:pPr marL="800100" lvl="0" indent="-342900" algn="l" rtl="0">
              <a:lnSpc>
                <a:spcPct val="100000"/>
              </a:lnSpc>
              <a:spcBef>
                <a:spcPts val="600"/>
              </a:spcBef>
              <a:spcAft>
                <a:spcPts val="0"/>
              </a:spcAft>
              <a:buSzPts val="2400"/>
              <a:buFont typeface="Arial"/>
              <a:buChar char="•"/>
            </a:pPr>
            <a:r>
              <a:rPr lang="en-US" dirty="0">
                <a:latin typeface="Calibri"/>
                <a:ea typeface="Calibri"/>
                <a:cs typeface="Calibri"/>
                <a:sym typeface="Calibri"/>
              </a:rPr>
              <a:t>Je založena na postupech zdola nahoru a územních procesech, které umožňují zemědělcům spolupracovat s přírodou a vyvíjet vlastní řešení problémů.</a:t>
            </a:r>
            <a:endParaRPr dirty="0">
              <a:latin typeface="Calibri"/>
              <a:ea typeface="Calibri"/>
              <a:cs typeface="Calibri"/>
              <a:sym typeface="Calibri"/>
            </a:endParaRPr>
          </a:p>
        </p:txBody>
      </p:sp>
      <p:sp>
        <p:nvSpPr>
          <p:cNvPr id="247" name="Google Shape;247;p45"/>
          <p:cNvSpPr txBox="1">
            <a:spLocks noGrp="1"/>
          </p:cNvSpPr>
          <p:nvPr>
            <p:ph type="body" idx="2"/>
          </p:nvPr>
        </p:nvSpPr>
        <p:spPr>
          <a:xfrm>
            <a:off x="730250" y="593725"/>
            <a:ext cx="4989513" cy="99218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dirty="0">
                <a:solidFill>
                  <a:srgbClr val="8DC641"/>
                </a:solidFill>
              </a:rPr>
              <a:t>Úvod</a:t>
            </a:r>
            <a:endParaRPr dirty="0">
              <a:solidFill>
                <a:srgbClr val="8DC641"/>
              </a:solidFill>
            </a:endParaRPr>
          </a:p>
          <a:p>
            <a:pPr marL="0" lvl="0" indent="0" algn="l" rtl="0">
              <a:lnSpc>
                <a:spcPct val="90000"/>
              </a:lnSpc>
              <a:spcBef>
                <a:spcPts val="1000"/>
              </a:spcBef>
              <a:spcAft>
                <a:spcPts val="0"/>
              </a:spcAft>
              <a:buClr>
                <a:srgbClr val="8DC641"/>
              </a:buClr>
              <a:buSzPts val="3600"/>
              <a:buNone/>
            </a:pPr>
            <a:endParaRPr dirty="0">
              <a:solidFill>
                <a:srgbClr val="8DC641"/>
              </a:solidFill>
            </a:endParaRPr>
          </a:p>
        </p:txBody>
      </p:sp>
    </p:spTree>
    <p:extLst>
      <p:ext uri="{BB962C8B-B14F-4D97-AF65-F5344CB8AC3E}">
        <p14:creationId xmlns:p14="http://schemas.microsoft.com/office/powerpoint/2010/main" val="37871445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2"/>
          <p:cNvSpPr txBox="1">
            <a:spLocks noGrp="1"/>
          </p:cNvSpPr>
          <p:nvPr>
            <p:ph type="body" idx="1"/>
          </p:nvPr>
        </p:nvSpPr>
        <p:spPr>
          <a:xfrm>
            <a:off x="551891" y="1497299"/>
            <a:ext cx="10841700" cy="4599097"/>
          </a:xfrm>
          <a:prstGeom prst="rect">
            <a:avLst/>
          </a:prstGeom>
          <a:noFill/>
          <a:ln>
            <a:noFill/>
          </a:ln>
        </p:spPr>
        <p:txBody>
          <a:bodyPr spcFirstLastPara="1" wrap="square" lIns="91425" tIns="45700" rIns="91425" bIns="45700" anchor="t" anchorCtr="0">
            <a:noAutofit/>
          </a:bodyPr>
          <a:lstStyle/>
          <a:p>
            <a:pPr marL="800100" indent="-342900">
              <a:lnSpc>
                <a:spcPct val="100000"/>
              </a:lnSpc>
              <a:spcBef>
                <a:spcPts val="600"/>
              </a:spcBef>
              <a:buFont typeface="Arial"/>
              <a:buChar char="•"/>
            </a:pPr>
            <a:r>
              <a:rPr lang="en-US" dirty="0">
                <a:latin typeface="Calibri"/>
                <a:ea typeface="Calibri"/>
                <a:cs typeface="Calibri"/>
                <a:sym typeface="Calibri"/>
              </a:rPr>
              <a:t>Dosažení </a:t>
            </a:r>
            <a:r>
              <a:rPr lang="en-US" dirty="0" err="1">
                <a:latin typeface="Calibri"/>
                <a:ea typeface="Calibri"/>
                <a:cs typeface="Calibri"/>
                <a:sym typeface="Calibri"/>
              </a:rPr>
              <a:t>agroekologické </a:t>
            </a:r>
            <a:r>
              <a:rPr lang="en-US" dirty="0">
                <a:latin typeface="Calibri"/>
                <a:ea typeface="Calibri"/>
                <a:cs typeface="Calibri"/>
                <a:sym typeface="Calibri"/>
              </a:rPr>
              <a:t>budoucnosti vyžaduje, aby všichni, včetně zemědělců, dodavatelů potravin, podniků a občanů, podpořili nový způsob uvažování o potravinách, zemědělství a životním prostředí.</a:t>
            </a:r>
            <a:endParaRPr lang="en-US" dirty="0"/>
          </a:p>
          <a:p>
            <a:pPr marL="800100" lvl="0" indent="-342900" algn="l" rtl="0">
              <a:lnSpc>
                <a:spcPct val="100000"/>
              </a:lnSpc>
              <a:spcBef>
                <a:spcPts val="600"/>
              </a:spcBef>
              <a:spcAft>
                <a:spcPts val="0"/>
              </a:spcAft>
              <a:buSzPts val="2400"/>
              <a:buFont typeface="Arial"/>
              <a:buChar char="•"/>
            </a:pPr>
            <a:r>
              <a:rPr lang="en-US" dirty="0">
                <a:latin typeface="Calibri"/>
                <a:ea typeface="Calibri"/>
                <a:cs typeface="Calibri"/>
                <a:sym typeface="Calibri"/>
              </a:rPr>
              <a:t>Přijetím agroekologických postupů mohou </a:t>
            </a:r>
            <a:r>
              <a:rPr lang="en-US" b="1" dirty="0">
                <a:latin typeface="Calibri"/>
                <a:ea typeface="Calibri"/>
                <a:cs typeface="Calibri"/>
                <a:sym typeface="Calibri"/>
              </a:rPr>
              <a:t>komunity </a:t>
            </a:r>
            <a:r>
              <a:rPr lang="en-US" dirty="0">
                <a:latin typeface="Calibri"/>
                <a:ea typeface="Calibri"/>
                <a:cs typeface="Calibri"/>
                <a:sym typeface="Calibri"/>
              </a:rPr>
              <a:t>usilovat o udržitelné zemědělství, potravinovou bezpečnost a výživu [</a:t>
            </a:r>
            <a:r>
              <a:rPr lang="en-US" u="sng" dirty="0">
                <a:solidFill>
                  <a:schemeClr val="hlink"/>
                </a:solidFill>
                <a:latin typeface="Calibri"/>
                <a:ea typeface="Calibri"/>
                <a:cs typeface="Calibri"/>
                <a:sym typeface="Calibri"/>
                <a:hlinkClick r:id="rId3"/>
              </a:rPr>
              <a:t>Agroekologický přístup k zemědělství pro udržitelný rozvoj: The Indian Scenario</a:t>
            </a:r>
            <a:r>
              <a:rPr lang="en-US" dirty="0">
                <a:latin typeface="Calibri"/>
                <a:ea typeface="Calibri"/>
                <a:cs typeface="Calibri"/>
                <a:sym typeface="Calibri"/>
              </a:rPr>
              <a:t>].</a:t>
            </a:r>
            <a:endParaRPr dirty="0"/>
          </a:p>
          <a:p>
            <a:pPr marL="800100" lvl="0" indent="-342900" algn="l" rtl="0">
              <a:lnSpc>
                <a:spcPct val="100000"/>
              </a:lnSpc>
              <a:spcBef>
                <a:spcPts val="1200"/>
              </a:spcBef>
              <a:spcAft>
                <a:spcPts val="0"/>
              </a:spcAft>
              <a:buSzPts val="2400"/>
              <a:buFont typeface="Arial"/>
              <a:buChar char="•"/>
            </a:pPr>
            <a:r>
              <a:rPr lang="en-US" dirty="0"/>
              <a:t>Tento nový způsob myšlení podporuje ekologickou rovnováhu, ekonomickou životaschopnost a sociální spravedlnost a zajišťuje, aby zemědělské postupy pozitivně přispívaly k blahobytu komunit.</a:t>
            </a:r>
          </a:p>
          <a:p>
            <a:pPr lvl="0" indent="0" algn="r" rtl="0">
              <a:lnSpc>
                <a:spcPct val="100000"/>
              </a:lnSpc>
              <a:spcBef>
                <a:spcPts val="1200"/>
              </a:spcBef>
              <a:spcAft>
                <a:spcPts val="0"/>
              </a:spcAft>
              <a:buSzPts val="2400"/>
            </a:pPr>
            <a:r>
              <a:rPr lang="en-US" u="sng" dirty="0">
                <a:solidFill>
                  <a:schemeClr val="hlink"/>
                </a:solidFill>
                <a:latin typeface="Calibri"/>
                <a:ea typeface="Calibri"/>
                <a:cs typeface="Calibri"/>
                <a:sym typeface="Calibri"/>
                <a:hlinkClick r:id="rId4"/>
              </a:rPr>
              <a:t>10 prvků agroekologie</a:t>
            </a:r>
            <a:endParaRPr lang="en-US" dirty="0"/>
          </a:p>
        </p:txBody>
      </p:sp>
      <p:sp>
        <p:nvSpPr>
          <p:cNvPr id="261" name="Google Shape;261;p2"/>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a:t>Úvod</a:t>
            </a:r>
            <a:endParaRPr/>
          </a:p>
        </p:txBody>
      </p:sp>
      <p:grpSp>
        <p:nvGrpSpPr>
          <p:cNvPr id="262" name="Google Shape;262;p2"/>
          <p:cNvGrpSpPr/>
          <p:nvPr/>
        </p:nvGrpSpPr>
        <p:grpSpPr>
          <a:xfrm rot="3730759">
            <a:off x="10590024" y="380632"/>
            <a:ext cx="949887" cy="1163493"/>
            <a:chOff x="7602444" y="4967675"/>
            <a:chExt cx="483620" cy="592374"/>
          </a:xfrm>
        </p:grpSpPr>
        <p:grpSp>
          <p:nvGrpSpPr>
            <p:cNvPr id="263" name="Google Shape;263;p2"/>
            <p:cNvGrpSpPr/>
            <p:nvPr/>
          </p:nvGrpSpPr>
          <p:grpSpPr>
            <a:xfrm>
              <a:off x="7618661" y="4967675"/>
              <a:ext cx="467403" cy="507609"/>
              <a:chOff x="2251964" y="3590497"/>
              <a:chExt cx="467403" cy="507609"/>
            </a:xfrm>
          </p:grpSpPr>
          <p:sp>
            <p:nvSpPr>
              <p:cNvPr id="264" name="Google Shape;264;p2"/>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5" name="Google Shape;265;p2"/>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6" name="Google Shape;266;p2"/>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67" name="Google Shape;267;p2"/>
            <p:cNvGrpSpPr/>
            <p:nvPr/>
          </p:nvGrpSpPr>
          <p:grpSpPr>
            <a:xfrm>
              <a:off x="7602444" y="4993761"/>
              <a:ext cx="421973" cy="566288"/>
              <a:chOff x="2235747" y="3616583"/>
              <a:chExt cx="421973" cy="566288"/>
            </a:xfrm>
          </p:grpSpPr>
          <p:sp>
            <p:nvSpPr>
              <p:cNvPr id="268" name="Google Shape;268;p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9" name="Google Shape;269;p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2" name="Arrow: Right 1">
            <a:extLst>
              <a:ext uri="{FF2B5EF4-FFF2-40B4-BE49-F238E27FC236}">
                <a16:creationId xmlns:a16="http://schemas.microsoft.com/office/drawing/2014/main" id="{566A41BA-EA4D-ACD6-705A-3D119241B85B}"/>
              </a:ext>
            </a:extLst>
          </p:cNvPr>
          <p:cNvSpPr/>
          <p:nvPr/>
        </p:nvSpPr>
        <p:spPr>
          <a:xfrm>
            <a:off x="4562475" y="5018212"/>
            <a:ext cx="3686175" cy="992459"/>
          </a:xfrm>
          <a:prstGeom prst="rightArrow">
            <a:avLst/>
          </a:prstGeom>
          <a:solidFill>
            <a:srgbClr val="8DC641"/>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000" b="1" dirty="0">
                <a:latin typeface="Calibri" panose="020F0502020204030204" pitchFamily="34" charset="0"/>
                <a:ea typeface="Calibri" panose="020F0502020204030204" pitchFamily="34" charset="0"/>
                <a:cs typeface="Calibri" panose="020F0502020204030204" pitchFamily="34" charset="0"/>
              </a:rPr>
              <a:t>Více informací naleznete zde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11"/>
          <p:cNvSpPr txBox="1">
            <a:spLocks noGrp="1"/>
          </p:cNvSpPr>
          <p:nvPr>
            <p:ph type="body" idx="1"/>
          </p:nvPr>
        </p:nvSpPr>
        <p:spPr>
          <a:xfrm>
            <a:off x="551918" y="1565257"/>
            <a:ext cx="10841700" cy="4599097"/>
          </a:xfrm>
          <a:prstGeom prst="rect">
            <a:avLst/>
          </a:prstGeom>
          <a:noFill/>
          <a:ln>
            <a:noFill/>
          </a:ln>
        </p:spPr>
        <p:txBody>
          <a:bodyPr spcFirstLastPara="1" wrap="square" lIns="91425" tIns="45700" rIns="91425" bIns="45700" anchor="t" anchorCtr="0">
            <a:noAutofit/>
          </a:bodyPr>
          <a:lstStyle/>
          <a:p>
            <a:pPr marL="800100" lvl="0" indent="-342900" algn="l" rtl="0">
              <a:lnSpc>
                <a:spcPct val="100000"/>
              </a:lnSpc>
              <a:spcBef>
                <a:spcPts val="600"/>
              </a:spcBef>
              <a:spcAft>
                <a:spcPts val="0"/>
              </a:spcAft>
              <a:buSzPts val="2400"/>
              <a:buFont typeface="Arial"/>
              <a:buChar char="•"/>
            </a:pPr>
            <a:r>
              <a:rPr lang="en-US" dirty="0"/>
              <a:t>Když komunity přijmou tyto zásady, mohou vybudovat silnější a odolnější místní ekonomiky, podpořit drobné zemědělce a zajistit, aby měl každý přístup k výživným a kulturně vhodným potravinám.</a:t>
            </a:r>
            <a:endParaRPr dirty="0"/>
          </a:p>
          <a:p>
            <a:pPr marL="800100" lvl="0" indent="-342900" algn="l" rtl="0">
              <a:lnSpc>
                <a:spcPct val="100000"/>
              </a:lnSpc>
              <a:spcBef>
                <a:spcPts val="1200"/>
              </a:spcBef>
              <a:spcAft>
                <a:spcPts val="0"/>
              </a:spcAft>
              <a:buSzPts val="2400"/>
              <a:buFont typeface="Arial"/>
              <a:buChar char="•"/>
            </a:pPr>
            <a:r>
              <a:rPr lang="en-US" dirty="0"/>
              <a:t>Mezi tyto postupy patří recyklace živin, podpora biologické rozmanitosti, snižování závislosti na vnějších vstupech a podpora odolnosti vůči změně klimatu. </a:t>
            </a:r>
            <a:endParaRPr dirty="0"/>
          </a:p>
          <a:p>
            <a:pPr marL="800100" lvl="0" indent="-342900" algn="l" rtl="0">
              <a:lnSpc>
                <a:spcPct val="100000"/>
              </a:lnSpc>
              <a:spcBef>
                <a:spcPts val="1200"/>
              </a:spcBef>
              <a:spcAft>
                <a:spcPts val="600"/>
              </a:spcAft>
              <a:buSzPts val="2400"/>
              <a:buFont typeface="Arial"/>
              <a:buChar char="•"/>
            </a:pPr>
            <a:r>
              <a:rPr lang="en-US" dirty="0"/>
              <a:t>Agroekologie je v podstatě transformační přístup, který spojuje ekologické vědy se sociální spravedlností a jehož cílem je vytvořit udržitelný a spravedlivý potravinový systém pro všechny.</a:t>
            </a:r>
          </a:p>
          <a:p>
            <a:pPr indent="0" algn="r">
              <a:lnSpc>
                <a:spcPct val="100000"/>
              </a:lnSpc>
              <a:spcBef>
                <a:spcPts val="1200"/>
              </a:spcBef>
              <a:spcAft>
                <a:spcPts val="600"/>
              </a:spcAft>
            </a:pPr>
            <a:r>
              <a:rPr lang="en-US" dirty="0">
                <a:hlinkClick r:id="rId3"/>
              </a:rPr>
              <a:t>Práce FAO v oblasti agroekologie</a:t>
            </a:r>
            <a:endParaRPr lang="en-US" dirty="0"/>
          </a:p>
        </p:txBody>
      </p:sp>
      <p:sp>
        <p:nvSpPr>
          <p:cNvPr id="275" name="Google Shape;275;p11"/>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a:t>Úvod</a:t>
            </a:r>
            <a:endParaRPr/>
          </a:p>
          <a:p>
            <a:pPr marL="0" lvl="0" indent="0" algn="l" rtl="0">
              <a:lnSpc>
                <a:spcPct val="90000"/>
              </a:lnSpc>
              <a:spcBef>
                <a:spcPts val="1000"/>
              </a:spcBef>
              <a:spcAft>
                <a:spcPts val="0"/>
              </a:spcAft>
              <a:buClr>
                <a:srgbClr val="8DC641"/>
              </a:buClr>
              <a:buSzPts val="3600"/>
              <a:buNone/>
            </a:pPr>
            <a:endParaRPr/>
          </a:p>
        </p:txBody>
      </p:sp>
      <p:grpSp>
        <p:nvGrpSpPr>
          <p:cNvPr id="276" name="Google Shape;276;p11"/>
          <p:cNvGrpSpPr/>
          <p:nvPr/>
        </p:nvGrpSpPr>
        <p:grpSpPr>
          <a:xfrm rot="3730759">
            <a:off x="10590024" y="380632"/>
            <a:ext cx="949887" cy="1163493"/>
            <a:chOff x="7602444" y="4967675"/>
            <a:chExt cx="483620" cy="592374"/>
          </a:xfrm>
        </p:grpSpPr>
        <p:grpSp>
          <p:nvGrpSpPr>
            <p:cNvPr id="277" name="Google Shape;277;p11"/>
            <p:cNvGrpSpPr/>
            <p:nvPr/>
          </p:nvGrpSpPr>
          <p:grpSpPr>
            <a:xfrm>
              <a:off x="7618661" y="4967675"/>
              <a:ext cx="467403" cy="507609"/>
              <a:chOff x="2251964" y="3590497"/>
              <a:chExt cx="467403" cy="507609"/>
            </a:xfrm>
          </p:grpSpPr>
          <p:sp>
            <p:nvSpPr>
              <p:cNvPr id="278" name="Google Shape;278;p11"/>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9" name="Google Shape;279;p11"/>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0" name="Google Shape;280;p11"/>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81" name="Google Shape;281;p11"/>
            <p:cNvGrpSpPr/>
            <p:nvPr/>
          </p:nvGrpSpPr>
          <p:grpSpPr>
            <a:xfrm>
              <a:off x="7602444" y="4993761"/>
              <a:ext cx="421973" cy="566288"/>
              <a:chOff x="2235747" y="3616583"/>
              <a:chExt cx="421973" cy="566288"/>
            </a:xfrm>
          </p:grpSpPr>
          <p:sp>
            <p:nvSpPr>
              <p:cNvPr id="282" name="Google Shape;282;p11"/>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3" name="Google Shape;283;p11"/>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2" name="Arrow: Right 1">
            <a:extLst>
              <a:ext uri="{FF2B5EF4-FFF2-40B4-BE49-F238E27FC236}">
                <a16:creationId xmlns:a16="http://schemas.microsoft.com/office/drawing/2014/main" id="{F9A18E21-D559-A823-09BE-666059C9AF3D}"/>
              </a:ext>
            </a:extLst>
          </p:cNvPr>
          <p:cNvSpPr/>
          <p:nvPr/>
        </p:nvSpPr>
        <p:spPr>
          <a:xfrm>
            <a:off x="3381375" y="5292743"/>
            <a:ext cx="3674791" cy="992459"/>
          </a:xfrm>
          <a:prstGeom prst="rightArrow">
            <a:avLst/>
          </a:prstGeom>
          <a:solidFill>
            <a:srgbClr val="8DC641"/>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000" b="1" dirty="0">
                <a:latin typeface="Calibri" panose="020F0502020204030204" pitchFamily="34" charset="0"/>
                <a:ea typeface="Calibri" panose="020F0502020204030204" pitchFamily="34" charset="0"/>
                <a:cs typeface="Calibri" panose="020F0502020204030204" pitchFamily="34" charset="0"/>
              </a:rPr>
              <a:t>Více informací naleznete zde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46"/>
          <p:cNvSpPr txBox="1">
            <a:spLocks noGrp="1"/>
          </p:cNvSpPr>
          <p:nvPr>
            <p:ph type="body" idx="1"/>
          </p:nvPr>
        </p:nvSpPr>
        <p:spPr>
          <a:xfrm>
            <a:off x="6186233" y="2341241"/>
            <a:ext cx="56280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4800"/>
              <a:buNone/>
            </a:pPr>
            <a:r>
              <a:rPr lang="en-US" dirty="0" err="1">
                <a:extLst>
                  <a:ext uri="http://customooxmlschemas.google.com/">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3"/>
                  </a:ext>
                </a:extLst>
              </a:rPr>
              <a:t>Podpora</a:t>
            </a:r>
            <a:r>
              <a:rPr lang="en-US" dirty="0">
                <a:extLst>
                  <a:ext uri="http://customooxmlschemas.google.com/">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3"/>
                  </a:ext>
                </a:extLst>
              </a:rPr>
              <a:t> </a:t>
            </a:r>
            <a:r>
              <a:rPr lang="en-US" dirty="0" err="1">
                <a:extLst>
                  <a:ext uri="http://customooxmlschemas.google.com/">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3"/>
                  </a:ext>
                </a:extLst>
              </a:rPr>
              <a:t>komunitních</a:t>
            </a:r>
            <a:r>
              <a:rPr lang="en-US" dirty="0">
                <a:extLst>
                  <a:ext uri="http://customooxmlschemas.google.com/">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3"/>
                  </a:ext>
                </a:extLst>
              </a:rPr>
              <a:t> </a:t>
            </a:r>
            <a:r>
              <a:rPr lang="en-US" dirty="0" err="1">
                <a:extLst>
                  <a:ext uri="http://customooxmlschemas.google.com/">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3"/>
                  </a:ext>
                </a:extLst>
              </a:rPr>
              <a:t>vazeb</a:t>
            </a:r>
            <a:r>
              <a:rPr lang="en-US" dirty="0">
                <a:extLst>
                  <a:ext uri="http://customooxmlschemas.google.com/">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3"/>
                  </a:ext>
                </a:extLst>
              </a:rPr>
              <a:t> </a:t>
            </a:r>
            <a:r>
              <a:rPr lang="en-US" dirty="0" err="1">
                <a:extLst>
                  <a:ext uri="http://customooxmlschemas.google.com/">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3"/>
                  </a:ext>
                </a:extLst>
              </a:rPr>
              <a:t>prostřednictvím</a:t>
            </a:r>
            <a:r>
              <a:rPr lang="cs-CZ" dirty="0">
                <a:extLst>
                  <a:ext uri="http://customooxmlschemas.google.com/">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3"/>
                  </a:ext>
                </a:extLst>
              </a:rPr>
              <a:t> agroekologie</a:t>
            </a:r>
            <a:endParaRPr dirty="0"/>
          </a:p>
        </p:txBody>
      </p:sp>
      <p:sp>
        <p:nvSpPr>
          <p:cNvPr id="290" name="Google Shape;290;p46"/>
          <p:cNvSpPr txBox="1"/>
          <p:nvPr/>
        </p:nvSpPr>
        <p:spPr>
          <a:xfrm>
            <a:off x="4502882" y="892243"/>
            <a:ext cx="2067000" cy="582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9000"/>
              <a:buFont typeface="Arial"/>
              <a:buNone/>
            </a:pPr>
            <a:r>
              <a:rPr lang="en-US" sz="9000" b="0" i="0" u="none" strike="noStrike" cap="none">
                <a:solidFill>
                  <a:srgbClr val="000000"/>
                </a:solidFill>
                <a:latin typeface="Calibri"/>
                <a:ea typeface="Calibri"/>
                <a:cs typeface="Calibri"/>
                <a:sym typeface="Calibri"/>
              </a:rPr>
              <a:t>02</a:t>
            </a:r>
            <a:endParaRPr sz="9000" b="0" i="0" u="none" strike="noStrike" cap="none">
              <a:solidFill>
                <a:srgbClr val="000000"/>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1368</TotalTime>
  <Words>1681</Words>
  <Application>Microsoft Office PowerPoint</Application>
  <PresentationFormat>Širokoúhlá obrazovka</PresentationFormat>
  <Paragraphs>164</Paragraphs>
  <Slides>28</Slides>
  <Notes>25</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28</vt:i4>
      </vt:variant>
    </vt:vector>
  </HeadingPairs>
  <TitlesOfParts>
    <vt:vector size="33" baseType="lpstr">
      <vt:lpstr>Arial</vt:lpstr>
      <vt:lpstr>Calibri</vt:lpstr>
      <vt:lpstr>Montserrat Light</vt:lpstr>
      <vt:lpstr>Söhne</vt:lpstr>
      <vt:lpstr>Office Theme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keywords>, docId:E620B782AADA03FC8EAA87E8ACA8493E</cp:keywords>
  <cp:lastModifiedBy>Eduard Uher</cp:lastModifiedBy>
  <cp:revision>15</cp:revision>
  <dcterms:created xsi:type="dcterms:W3CDTF">2020-10-14T13:32:04Z</dcterms:created>
  <dcterms:modified xsi:type="dcterms:W3CDTF">2024-08-26T11:10:30Z</dcterms:modified>
</cp:coreProperties>
</file>