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4286" r:id="rId2"/>
    <p:sldId id="257" r:id="rId3"/>
    <p:sldId id="258" r:id="rId4"/>
    <p:sldId id="4377" r:id="rId5"/>
    <p:sldId id="259" r:id="rId6"/>
    <p:sldId id="4378" r:id="rId7"/>
    <p:sldId id="261" r:id="rId8"/>
    <p:sldId id="262" r:id="rId9"/>
    <p:sldId id="263" r:id="rId10"/>
    <p:sldId id="264" r:id="rId11"/>
    <p:sldId id="265" r:id="rId12"/>
    <p:sldId id="437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embeddedFontLst>
    <p:embeddedFont>
      <p:font typeface="Montserrat Light" panose="00000400000000000000" pitchFamily="2" charset="-18"/>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2Ys2EjM01I28JTu8GLprhKUB6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ssandro d'Alsaz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412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bd476212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dbd476212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dbd476212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dbd476212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dbd476212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dbd476212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dbd476212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2dbd476212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2dbd4762122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Projekt AGATA jako případová studie</a:t>
            </a: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8" name="Google Shape;2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2" name="Google Shape;2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8"/>
        <p:cNvGrpSpPr/>
        <p:nvPr/>
      </p:nvGrpSpPr>
      <p:grpSpPr>
        <a:xfrm>
          <a:off x="0" y="0"/>
          <a:ext cx="0" cy="0"/>
          <a:chOff x="0" y="0"/>
          <a:chExt cx="0" cy="0"/>
        </a:xfrm>
      </p:grpSpPr>
      <p:sp>
        <p:nvSpPr>
          <p:cNvPr id="129" name="Google Shape;129;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7" name="Google Shape;137;p40"/>
          <p:cNvGrpSpPr/>
          <p:nvPr/>
        </p:nvGrpSpPr>
        <p:grpSpPr>
          <a:xfrm>
            <a:off x="309236" y="3028352"/>
            <a:ext cx="6499866" cy="2738122"/>
            <a:chOff x="1202708" y="6807724"/>
            <a:chExt cx="6270636" cy="2641557"/>
          </a:xfrm>
        </p:grpSpPr>
        <p:grpSp>
          <p:nvGrpSpPr>
            <p:cNvPr id="138" name="Google Shape;138;p40"/>
            <p:cNvGrpSpPr/>
            <p:nvPr/>
          </p:nvGrpSpPr>
          <p:grpSpPr>
            <a:xfrm>
              <a:off x="2348838" y="6807724"/>
              <a:ext cx="1249545" cy="2223620"/>
              <a:chOff x="2348838" y="6807724"/>
              <a:chExt cx="1249545" cy="2223620"/>
            </a:xfrm>
          </p:grpSpPr>
          <p:sp>
            <p:nvSpPr>
              <p:cNvPr id="139" name="Google Shape;139;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3" name="Google Shape;143;p40"/>
              <p:cNvGrpSpPr/>
              <p:nvPr/>
            </p:nvGrpSpPr>
            <p:grpSpPr>
              <a:xfrm>
                <a:off x="2483956" y="6807724"/>
                <a:ext cx="738321" cy="802017"/>
                <a:chOff x="2483956" y="6807724"/>
                <a:chExt cx="738321" cy="802017"/>
              </a:xfrm>
            </p:grpSpPr>
            <p:sp>
              <p:nvSpPr>
                <p:cNvPr id="144" name="Google Shape;144;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47" name="Google Shape;147;p40"/>
            <p:cNvGrpSpPr/>
            <p:nvPr/>
          </p:nvGrpSpPr>
          <p:grpSpPr>
            <a:xfrm>
              <a:off x="1202708" y="6848940"/>
              <a:ext cx="6270636" cy="2600341"/>
              <a:chOff x="1202708" y="6848940"/>
              <a:chExt cx="6270636" cy="2600341"/>
            </a:xfrm>
          </p:grpSpPr>
          <p:sp>
            <p:nvSpPr>
              <p:cNvPr id="148" name="Google Shape;148;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0" name="Google Shape;150;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oogle Shape;131;p42">
            <a:extLst>
              <a:ext uri="{FF2B5EF4-FFF2-40B4-BE49-F238E27FC236}">
                <a16:creationId xmlns:a16="http://schemas.microsoft.com/office/drawing/2014/main" id="{DFE9F6F1-72F5-9127-2E7F-D1360EE60F8E}"/>
              </a:ext>
            </a:extLst>
          </p:cNvPr>
          <p:cNvGrpSpPr/>
          <p:nvPr userDrawn="1"/>
        </p:nvGrpSpPr>
        <p:grpSpPr>
          <a:xfrm>
            <a:off x="548818" y="6039954"/>
            <a:ext cx="2735993" cy="679345"/>
            <a:chOff x="0" y="0"/>
            <a:chExt cx="2301694" cy="571500"/>
          </a:xfrm>
        </p:grpSpPr>
        <p:sp>
          <p:nvSpPr>
            <p:cNvPr id="3" name="Google Shape;132;p42">
              <a:extLst>
                <a:ext uri="{FF2B5EF4-FFF2-40B4-BE49-F238E27FC236}">
                  <a16:creationId xmlns:a16="http://schemas.microsoft.com/office/drawing/2014/main" id="{D9F3B8D8-F716-FD68-EA5D-153D8DBC7B04}"/>
                </a:ext>
              </a:extLst>
            </p:cNvPr>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 name="Google Shape;133;p42">
              <a:extLst>
                <a:ext uri="{FF2B5EF4-FFF2-40B4-BE49-F238E27FC236}">
                  <a16:creationId xmlns:a16="http://schemas.microsoft.com/office/drawing/2014/main" id="{AC15A4D6-6AA6-33F5-41F3-AC29522E0F27}"/>
                </a:ext>
              </a:extLst>
            </p:cNvPr>
            <p:cNvPicPr preferRelativeResize="0"/>
            <p:nvPr/>
          </p:nvPicPr>
          <p:blipFill rotWithShape="1">
            <a:blip r:embed="rId2"/>
            <a:srcRect/>
            <a:stretch/>
          </p:blipFill>
          <p:spPr>
            <a:xfrm>
              <a:off x="312965" y="101059"/>
              <a:ext cx="1675765" cy="37516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1"/>
        <p:cNvGrpSpPr/>
        <p:nvPr/>
      </p:nvGrpSpPr>
      <p:grpSpPr>
        <a:xfrm>
          <a:off x="0" y="0"/>
          <a:ext cx="0" cy="0"/>
          <a:chOff x="0" y="0"/>
          <a:chExt cx="0" cy="0"/>
        </a:xfrm>
      </p:grpSpPr>
      <p:cxnSp>
        <p:nvCxnSpPr>
          <p:cNvPr id="152" name="Google Shape;152;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53" name="Google Shape;153;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54"/>
        <p:cNvGrpSpPr/>
        <p:nvPr/>
      </p:nvGrpSpPr>
      <p:grpSpPr>
        <a:xfrm>
          <a:off x="0" y="0"/>
          <a:ext cx="0" cy="0"/>
          <a:chOff x="0" y="0"/>
          <a:chExt cx="0" cy="0"/>
        </a:xfrm>
      </p:grpSpPr>
      <p:sp>
        <p:nvSpPr>
          <p:cNvPr id="155" name="Google Shape;155;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6" name="Google Shape;156;p4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57" name="Google Shape;157;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0" name="Google Shape;160;p42"/>
          <p:cNvGrpSpPr/>
          <p:nvPr/>
        </p:nvGrpSpPr>
        <p:grpSpPr>
          <a:xfrm>
            <a:off x="9031059" y="445499"/>
            <a:ext cx="2735993" cy="679345"/>
            <a:chOff x="0" y="0"/>
            <a:chExt cx="2301694" cy="571500"/>
          </a:xfrm>
        </p:grpSpPr>
        <p:sp>
          <p:nvSpPr>
            <p:cNvPr id="161" name="Google Shape;161;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63" name="Google Shape;163;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6"/>
        <p:cNvGrpSpPr/>
        <p:nvPr/>
      </p:nvGrpSpPr>
      <p:grpSpPr>
        <a:xfrm>
          <a:off x="0" y="0"/>
          <a:ext cx="0" cy="0"/>
          <a:chOff x="0" y="0"/>
          <a:chExt cx="0" cy="0"/>
        </a:xfrm>
      </p:grpSpPr>
      <p:sp>
        <p:nvSpPr>
          <p:cNvPr id="167" name="Google Shape;167;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0" name="Google Shape;170;p43"/>
          <p:cNvGrpSpPr/>
          <p:nvPr/>
        </p:nvGrpSpPr>
        <p:grpSpPr>
          <a:xfrm>
            <a:off x="9236842" y="286604"/>
            <a:ext cx="2735993" cy="679345"/>
            <a:chOff x="0" y="0"/>
            <a:chExt cx="2301694" cy="571500"/>
          </a:xfrm>
        </p:grpSpPr>
        <p:sp>
          <p:nvSpPr>
            <p:cNvPr id="171" name="Google Shape;171;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p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73" name="Google Shape;173;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43"/>
          <p:cNvSpPr>
            <a:spLocks noGrp="1"/>
          </p:cNvSpPr>
          <p:nvPr>
            <p:ph type="pic" idx="3"/>
          </p:nvPr>
        </p:nvSpPr>
        <p:spPr>
          <a:xfrm>
            <a:off x="-1" y="354507"/>
            <a:ext cx="5501637" cy="4939649"/>
          </a:xfrm>
          <a:prstGeom prst="rect">
            <a:avLst/>
          </a:prstGeom>
          <a:solidFill>
            <a:srgbClr val="D8D8D8"/>
          </a:solidFill>
          <a:ln>
            <a:noFill/>
          </a:ln>
        </p:spPr>
      </p:sp>
      <p:pic>
        <p:nvPicPr>
          <p:cNvPr id="175" name="Google Shape;175;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76" name="Google Shape;176;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1610849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320777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4"/>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4"/>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78"/>
        <p:cNvGrpSpPr/>
        <p:nvPr/>
      </p:nvGrpSpPr>
      <p:grpSpPr>
        <a:xfrm>
          <a:off x="0" y="0"/>
          <a:ext cx="0" cy="0"/>
          <a:chOff x="0" y="0"/>
          <a:chExt cx="0" cy="0"/>
        </a:xfrm>
      </p:grpSpPr>
      <p:sp>
        <p:nvSpPr>
          <p:cNvPr id="79" name="Google Shape;79;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82"/>
        <p:cNvGrpSpPr/>
        <p:nvPr/>
      </p:nvGrpSpPr>
      <p:grpSpPr>
        <a:xfrm>
          <a:off x="0" y="0"/>
          <a:ext cx="0" cy="0"/>
          <a:chOff x="0" y="0"/>
          <a:chExt cx="0" cy="0"/>
        </a:xfrm>
      </p:grpSpPr>
      <p:sp>
        <p:nvSpPr>
          <p:cNvPr id="83" name="Google Shape;83;p35"/>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4" name="Google Shape;84;p35"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85" name="Google Shape;85;p35"/>
          <p:cNvSpPr>
            <a:spLocks noGrp="1"/>
          </p:cNvSpPr>
          <p:nvPr>
            <p:ph type="pic" idx="2"/>
          </p:nvPr>
        </p:nvSpPr>
        <p:spPr>
          <a:xfrm>
            <a:off x="8912202" y="1246695"/>
            <a:ext cx="2444127" cy="4336988"/>
          </a:xfrm>
          <a:prstGeom prst="rect">
            <a:avLst/>
          </a:prstGeom>
          <a:solidFill>
            <a:srgbClr val="D8D8D8"/>
          </a:solidFill>
          <a:ln>
            <a:noFill/>
          </a:ln>
        </p:spPr>
      </p:sp>
      <p:sp>
        <p:nvSpPr>
          <p:cNvPr id="86" name="Google Shape;86;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5"/>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5"/>
          <p:cNvSpPr/>
          <p:nvPr/>
        </p:nvSpPr>
        <p:spPr>
          <a:xfrm>
            <a:off x="0" y="5782590"/>
            <a:ext cx="6938682"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89"/>
        <p:cNvGrpSpPr/>
        <p:nvPr/>
      </p:nvGrpSpPr>
      <p:grpSpPr>
        <a:xfrm>
          <a:off x="0" y="0"/>
          <a:ext cx="0" cy="0"/>
          <a:chOff x="0" y="0"/>
          <a:chExt cx="0" cy="0"/>
        </a:xfrm>
      </p:grpSpPr>
      <p:sp>
        <p:nvSpPr>
          <p:cNvPr id="90" name="Google Shape;90;p37"/>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37"/>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93"/>
        <p:cNvGrpSpPr/>
        <p:nvPr/>
      </p:nvGrpSpPr>
      <p:grpSpPr>
        <a:xfrm>
          <a:off x="0" y="0"/>
          <a:ext cx="0" cy="0"/>
          <a:chOff x="0" y="0"/>
          <a:chExt cx="0" cy="0"/>
        </a:xfrm>
      </p:grpSpPr>
      <p:sp>
        <p:nvSpPr>
          <p:cNvPr id="94" name="Google Shape;94;p38"/>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8"/>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8"/>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38"/>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98"/>
        <p:cNvGrpSpPr/>
        <p:nvPr/>
      </p:nvGrpSpPr>
      <p:grpSpPr>
        <a:xfrm>
          <a:off x="0" y="0"/>
          <a:ext cx="0" cy="0"/>
          <a:chOff x="0" y="0"/>
          <a:chExt cx="0" cy="0"/>
        </a:xfrm>
      </p:grpSpPr>
      <p:sp>
        <p:nvSpPr>
          <p:cNvPr id="99" name="Google Shape;99;p32"/>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2"/>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2"/>
          <p:cNvSpPr>
            <a:spLocks noGrp="1"/>
          </p:cNvSpPr>
          <p:nvPr>
            <p:ph type="pic" idx="4"/>
          </p:nvPr>
        </p:nvSpPr>
        <p:spPr>
          <a:xfrm>
            <a:off x="7559" y="188180"/>
            <a:ext cx="3354094" cy="5923858"/>
          </a:xfrm>
          <a:prstGeom prst="rect">
            <a:avLst/>
          </a:prstGeom>
          <a:solidFill>
            <a:srgbClr val="D8D8D8"/>
          </a:solidFill>
          <a:ln>
            <a:noFill/>
          </a:ln>
        </p:spPr>
      </p:sp>
      <p:grpSp>
        <p:nvGrpSpPr>
          <p:cNvPr id="104" name="Google Shape;104;p32"/>
          <p:cNvGrpSpPr/>
          <p:nvPr/>
        </p:nvGrpSpPr>
        <p:grpSpPr>
          <a:xfrm>
            <a:off x="4054161" y="721803"/>
            <a:ext cx="7547911" cy="1674487"/>
            <a:chOff x="4061909" y="1565906"/>
            <a:chExt cx="7547911" cy="1882781"/>
          </a:xfrm>
        </p:grpSpPr>
        <p:cxnSp>
          <p:nvCxnSpPr>
            <p:cNvPr id="105" name="Google Shape;105;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32"/>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32"/>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32"/>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32"/>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2"/>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32"/>
          <p:cNvGrpSpPr/>
          <p:nvPr/>
        </p:nvGrpSpPr>
        <p:grpSpPr>
          <a:xfrm>
            <a:off x="4054160" y="2644936"/>
            <a:ext cx="7547911" cy="1674487"/>
            <a:chOff x="4061909" y="1565906"/>
            <a:chExt cx="7547911" cy="1882781"/>
          </a:xfrm>
        </p:grpSpPr>
        <p:cxnSp>
          <p:nvCxnSpPr>
            <p:cNvPr id="114" name="Google Shape;114;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32"/>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32"/>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9" name="Google Shape;119;p32"/>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2"/>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32"/>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2" name="Google Shape;122;p32"/>
          <p:cNvGrpSpPr/>
          <p:nvPr/>
        </p:nvGrpSpPr>
        <p:grpSpPr>
          <a:xfrm>
            <a:off x="4069658" y="4508733"/>
            <a:ext cx="7547911" cy="1674487"/>
            <a:chOff x="4061909" y="1565906"/>
            <a:chExt cx="7547911" cy="1882781"/>
          </a:xfrm>
        </p:grpSpPr>
        <p:cxnSp>
          <p:nvCxnSpPr>
            <p:cNvPr id="123" name="Google Shape;123;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4" name="Google Shape;124;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5" name="Google Shape;125;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26" name="Google Shape;126;p32"/>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7" name="Google Shape;127;p32"/>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ermesdavenir.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seeds4all.eu/seed-operators/spain/red-de-semillas-resembrando-intercambi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www.campagnamica.it/world-farmers-markets-coali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agricultureandfood.d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ratislava.sk/zivotne-prostredie-a-vystavba/zelen/udrzba-a-tvorba-zelene/komunitne-zahrady"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hyperlink" Target="https://zivica.sk/" TargetMode="External"/><Relationship Id="rId4" Type="http://schemas.openxmlformats.org/officeDocument/2006/relationships/hyperlink" Target="https://biofarma.s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intechopen.com/chapters/7880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ao.org/family-farming/detail/en/c/11477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o.org/agroecology/overview/our-work/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891848" y="4492507"/>
            <a:ext cx="6213250"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Budování mostů mezi agroekologií a komunitou</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891848" y="3477653"/>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3</a:t>
            </a:r>
          </a:p>
        </p:txBody>
      </p:sp>
      <p:pic>
        <p:nvPicPr>
          <p:cNvPr id="5" name="Picture Placeholder 4" descr="Farmer watering crops in urban garden">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screen">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
        <p:nvSpPr>
          <p:cNvPr id="8" name="Text Placeholder 1">
            <a:extLst>
              <a:ext uri="{FF2B5EF4-FFF2-40B4-BE49-F238E27FC236}">
                <a16:creationId xmlns:a16="http://schemas.microsoft.com/office/drawing/2014/main" id="{2F125B86-02A8-17B7-80A2-C8090A495C48}"/>
              </a:ext>
            </a:extLst>
          </p:cNvPr>
          <p:cNvSpPr txBox="1">
            <a:spLocks/>
          </p:cNvSpPr>
          <p:nvPr/>
        </p:nvSpPr>
        <p:spPr>
          <a:xfrm>
            <a:off x="7511514" y="5856037"/>
            <a:ext cx="4448014" cy="679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0"/>
          <p:cNvSpPr txBox="1">
            <a:spLocks noGrp="1"/>
          </p:cNvSpPr>
          <p:nvPr>
            <p:ph type="body" idx="1"/>
          </p:nvPr>
        </p:nvSpPr>
        <p:spPr>
          <a:xfrm>
            <a:off x="679282" y="2281201"/>
            <a:ext cx="4867011" cy="3291086"/>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dirty="0" err="1"/>
              <a:t>Agroekologie</a:t>
            </a:r>
            <a:r>
              <a:rPr lang="en-US" dirty="0"/>
              <a:t> </a:t>
            </a:r>
            <a:r>
              <a:rPr lang="cs-CZ" dirty="0"/>
              <a:t>působí jako spouštěč</a:t>
            </a:r>
            <a:r>
              <a:rPr lang="en-US" dirty="0"/>
              <a:t> </a:t>
            </a:r>
            <a:r>
              <a:rPr lang="en-US" dirty="0" err="1"/>
              <a:t>soudržnosti</a:t>
            </a:r>
            <a:r>
              <a:rPr lang="en-US" dirty="0"/>
              <a:t> a pos</a:t>
            </a:r>
            <a:r>
              <a:rPr lang="cs-CZ" dirty="0" err="1"/>
              <a:t>iluje</a:t>
            </a:r>
            <a:r>
              <a:rPr lang="en-US" dirty="0"/>
              <a:t> </a:t>
            </a:r>
            <a:r>
              <a:rPr lang="en-US" dirty="0" err="1"/>
              <a:t>postavení</a:t>
            </a:r>
            <a:r>
              <a:rPr lang="en-US" dirty="0"/>
              <a:t> </a:t>
            </a:r>
            <a:r>
              <a:rPr lang="en-US" dirty="0" err="1"/>
              <a:t>komunity</a:t>
            </a:r>
            <a:r>
              <a:rPr lang="en-US" dirty="0"/>
              <a:t> </a:t>
            </a:r>
            <a:r>
              <a:rPr lang="en-US" dirty="0" err="1"/>
              <a:t>tím</a:t>
            </a:r>
            <a:r>
              <a:rPr lang="en-US" dirty="0"/>
              <a:t>, </a:t>
            </a:r>
            <a:r>
              <a:rPr lang="en-US" dirty="0" err="1"/>
              <a:t>že</a:t>
            </a:r>
            <a:r>
              <a:rPr lang="en-US" dirty="0"/>
              <a:t> </a:t>
            </a:r>
            <a:r>
              <a:rPr lang="en-US" b="1" dirty="0" err="1"/>
              <a:t>podporuje</a:t>
            </a:r>
            <a:r>
              <a:rPr lang="en-US" b="1" dirty="0"/>
              <a:t> </a:t>
            </a:r>
            <a:r>
              <a:rPr lang="en-US" b="1" dirty="0" err="1"/>
              <a:t>kooperativní</a:t>
            </a:r>
            <a:r>
              <a:rPr lang="en-US" b="1" dirty="0"/>
              <a:t> </a:t>
            </a:r>
            <a:r>
              <a:rPr lang="en-US" b="1" dirty="0" err="1"/>
              <a:t>vztahy</a:t>
            </a:r>
            <a:r>
              <a:rPr lang="en-US" b="1" dirty="0"/>
              <a:t> </a:t>
            </a:r>
            <a:r>
              <a:rPr lang="en-US" b="1" dirty="0" err="1"/>
              <a:t>mezi</a:t>
            </a:r>
            <a:r>
              <a:rPr lang="en-US" b="1" dirty="0"/>
              <a:t> </a:t>
            </a:r>
            <a:r>
              <a:rPr lang="en-US" b="1" dirty="0" err="1"/>
              <a:t>jednotlivci</a:t>
            </a:r>
            <a:r>
              <a:rPr lang="en-US" b="1" dirty="0"/>
              <a:t> </a:t>
            </a:r>
            <a:r>
              <a:rPr lang="en-US" b="1" dirty="0" err="1"/>
              <a:t>zapojenými</a:t>
            </a:r>
            <a:r>
              <a:rPr lang="en-US" b="1" dirty="0"/>
              <a:t> do </a:t>
            </a:r>
            <a:r>
              <a:rPr lang="en-US" b="1" dirty="0" err="1"/>
              <a:t>zemědělských</a:t>
            </a:r>
            <a:r>
              <a:rPr lang="en-US" b="1" dirty="0"/>
              <a:t> </a:t>
            </a:r>
            <a:r>
              <a:rPr lang="en-US" b="1" dirty="0" err="1"/>
              <a:t>postupů</a:t>
            </a:r>
            <a:r>
              <a:rPr lang="en-US" b="1" dirty="0"/>
              <a:t> a </a:t>
            </a:r>
            <a:r>
              <a:rPr lang="en-US" b="1" dirty="0" err="1"/>
              <a:t>členy</a:t>
            </a:r>
            <a:r>
              <a:rPr lang="en-US" b="1" dirty="0"/>
              <a:t> </a:t>
            </a:r>
            <a:r>
              <a:rPr lang="en-US" b="1" dirty="0" err="1"/>
              <a:t>komunity</a:t>
            </a:r>
            <a:r>
              <a:rPr lang="en-US" dirty="0"/>
              <a:t>.</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296" name="Google Shape;296;p10"/>
          <p:cNvSpPr txBox="1">
            <a:spLocks noGrp="1"/>
          </p:cNvSpPr>
          <p:nvPr>
            <p:ph type="body" idx="2"/>
          </p:nvPr>
        </p:nvSpPr>
        <p:spPr>
          <a:xfrm>
            <a:off x="898358" y="890242"/>
            <a:ext cx="5711992"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dirty="0" err="1"/>
              <a:t>Podpora</a:t>
            </a:r>
            <a:r>
              <a:rPr lang="en-US" dirty="0"/>
              <a:t> </a:t>
            </a:r>
            <a:r>
              <a:rPr lang="en-US" dirty="0" err="1"/>
              <a:t>komunitních</a:t>
            </a:r>
            <a:r>
              <a:rPr lang="en-US" dirty="0"/>
              <a:t> </a:t>
            </a:r>
            <a:r>
              <a:rPr lang="en-US" dirty="0" err="1"/>
              <a:t>vazeb</a:t>
            </a:r>
            <a:r>
              <a:rPr lang="en-US" dirty="0"/>
              <a:t> </a:t>
            </a:r>
            <a:r>
              <a:rPr lang="en-US" dirty="0" err="1"/>
              <a:t>prostřednictvím</a:t>
            </a:r>
            <a:r>
              <a:rPr lang="en-US" dirty="0"/>
              <a:t> </a:t>
            </a:r>
            <a:r>
              <a:rPr lang="en-US" dirty="0" err="1"/>
              <a:t>agroekologie</a:t>
            </a:r>
            <a:endParaRPr dirty="0"/>
          </a:p>
        </p:txBody>
      </p:sp>
      <p:pic>
        <p:nvPicPr>
          <p:cNvPr id="297" name="Google Shape;297;p10"/>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7061200" y="1420553"/>
            <a:ext cx="5130799" cy="3913188"/>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body" idx="1"/>
          </p:nvPr>
        </p:nvSpPr>
        <p:spPr>
          <a:xfrm>
            <a:off x="856356" y="1268964"/>
            <a:ext cx="4821945" cy="406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US"/>
              <a:t>Smyslem mé práce nikdy nebylo ničit, ale vždy vytvářet, stavět mosty, protože musíme žít v naději, že se lidstvo sblíží a že čím lépe si budeme rozumět, tím snadněji to půjde.</a:t>
            </a:r>
            <a:endParaRPr/>
          </a:p>
          <a:p>
            <a:pPr marL="0" lvl="0" indent="0" algn="ctr" rtl="0">
              <a:lnSpc>
                <a:spcPct val="90000"/>
              </a:lnSpc>
              <a:spcBef>
                <a:spcPts val="1000"/>
              </a:spcBef>
              <a:spcAft>
                <a:spcPts val="0"/>
              </a:spcAft>
              <a:buClr>
                <a:srgbClr val="000000"/>
              </a:buClr>
              <a:buSzPts val="3000"/>
              <a:buNone/>
            </a:pPr>
            <a:endParaRPr/>
          </a:p>
        </p:txBody>
      </p:sp>
      <p:sp>
        <p:nvSpPr>
          <p:cNvPr id="303" name="Google Shape;303;p9"/>
          <p:cNvSpPr txBox="1"/>
          <p:nvPr/>
        </p:nvSpPr>
        <p:spPr>
          <a:xfrm>
            <a:off x="1686639" y="4827311"/>
            <a:ext cx="3161377" cy="505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Alfons Mucha</a:t>
            </a:r>
            <a:endParaRPr sz="2800" b="1" i="0" u="none" strike="noStrike" cap="none">
              <a:solidFill>
                <a:srgbClr val="000000"/>
              </a:solidFill>
              <a:latin typeface="Calibri"/>
              <a:ea typeface="Calibri"/>
              <a:cs typeface="Calibri"/>
              <a:sym typeface="Calibri"/>
            </a:endParaRPr>
          </a:p>
        </p:txBody>
      </p:sp>
      <p:pic>
        <p:nvPicPr>
          <p:cNvPr id="304" name="Google Shape;304;p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096000" y="1404749"/>
            <a:ext cx="5239644" cy="4704418"/>
          </a:xfrm>
          <a:prstGeom prst="rect">
            <a:avLst/>
          </a:prstGeom>
          <a:solidFill>
            <a:srgbClr val="D8D8D8"/>
          </a:solidFill>
          <a:ln>
            <a:noFill/>
          </a:ln>
        </p:spPr>
      </p:pic>
      <p:grpSp>
        <p:nvGrpSpPr>
          <p:cNvPr id="305" name="Google Shape;305;p9"/>
          <p:cNvGrpSpPr/>
          <p:nvPr/>
        </p:nvGrpSpPr>
        <p:grpSpPr>
          <a:xfrm>
            <a:off x="6926285" y="727383"/>
            <a:ext cx="1487826" cy="1083162"/>
            <a:chOff x="3400450" y="986392"/>
            <a:chExt cx="1487826" cy="1083162"/>
          </a:xfrm>
        </p:grpSpPr>
        <p:sp>
          <p:nvSpPr>
            <p:cNvPr id="306" name="Google Shape;306;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9"/>
          <p:cNvGrpSpPr/>
          <p:nvPr/>
        </p:nvGrpSpPr>
        <p:grpSpPr>
          <a:xfrm rot="3730759">
            <a:off x="475533" y="5007290"/>
            <a:ext cx="949887" cy="1163493"/>
            <a:chOff x="7602444" y="4967675"/>
            <a:chExt cx="483620" cy="592374"/>
          </a:xfrm>
        </p:grpSpPr>
        <p:grpSp>
          <p:nvGrpSpPr>
            <p:cNvPr id="309" name="Google Shape;309;p9"/>
            <p:cNvGrpSpPr/>
            <p:nvPr/>
          </p:nvGrpSpPr>
          <p:grpSpPr>
            <a:xfrm>
              <a:off x="7618661" y="4967675"/>
              <a:ext cx="467403" cy="507609"/>
              <a:chOff x="2251964" y="3590497"/>
              <a:chExt cx="467403" cy="507609"/>
            </a:xfrm>
          </p:grpSpPr>
          <p:sp>
            <p:nvSpPr>
              <p:cNvPr id="310" name="Google Shape;310;p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3" name="Google Shape;313;p9"/>
            <p:cNvGrpSpPr/>
            <p:nvPr/>
          </p:nvGrpSpPr>
          <p:grpSpPr>
            <a:xfrm>
              <a:off x="7602444" y="4993761"/>
              <a:ext cx="421973" cy="566288"/>
              <a:chOff x="2235747" y="3616583"/>
              <a:chExt cx="421973" cy="566288"/>
            </a:xfrm>
          </p:grpSpPr>
          <p:sp>
            <p:nvSpPr>
              <p:cNvPr id="314" name="Google Shape;314;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71">
            <a:extLst>
              <a:ext uri="{FF2B5EF4-FFF2-40B4-BE49-F238E27FC236}">
                <a16:creationId xmlns:a16="http://schemas.microsoft.com/office/drawing/2014/main" id="{16F73E4A-3502-3246-DC44-A2C68319A4CF}"/>
              </a:ext>
            </a:extLst>
          </p:cNvPr>
          <p:cNvSpPr>
            <a:spLocks noChangeArrowheads="1"/>
          </p:cNvSpPr>
          <p:nvPr/>
        </p:nvSpPr>
        <p:spPr bwMode="auto">
          <a:xfrm>
            <a:off x="534620" y="4291842"/>
            <a:ext cx="2620590" cy="1666264"/>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2">
            <a:extLst>
              <a:ext uri="{FF2B5EF4-FFF2-40B4-BE49-F238E27FC236}">
                <a16:creationId xmlns:a16="http://schemas.microsoft.com/office/drawing/2014/main" id="{3EE9A29A-5DD2-9C77-28AD-F025F7C3183E}"/>
              </a:ext>
            </a:extLst>
          </p:cNvPr>
          <p:cNvSpPr>
            <a:spLocks noChangeArrowheads="1"/>
          </p:cNvSpPr>
          <p:nvPr/>
        </p:nvSpPr>
        <p:spPr bwMode="auto">
          <a:xfrm>
            <a:off x="642334" y="4361088"/>
            <a:ext cx="2620590" cy="1666262"/>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74">
            <a:extLst>
              <a:ext uri="{FF2B5EF4-FFF2-40B4-BE49-F238E27FC236}">
                <a16:creationId xmlns:a16="http://schemas.microsoft.com/office/drawing/2014/main" id="{D31C321F-0445-C1F4-5198-67F21C668C28}"/>
              </a:ext>
            </a:extLst>
          </p:cNvPr>
          <p:cNvSpPr>
            <a:spLocks noChangeArrowheads="1"/>
          </p:cNvSpPr>
          <p:nvPr/>
        </p:nvSpPr>
        <p:spPr bwMode="auto">
          <a:xfrm>
            <a:off x="1814725" y="2722735"/>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solidFill>
            <a:srgbClr val="9FDADF"/>
          </a:solidFill>
          <a:ln w="7200" cap="flat">
            <a:solidFill>
              <a:srgbClr val="75A949"/>
            </a:solidFill>
            <a:round/>
            <a:headEnd/>
            <a:tailEnd/>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75">
            <a:extLst>
              <a:ext uri="{FF2B5EF4-FFF2-40B4-BE49-F238E27FC236}">
                <a16:creationId xmlns:a16="http://schemas.microsoft.com/office/drawing/2014/main" id="{D2797CEC-5536-DA64-D3F3-97EC65F6C671}"/>
              </a:ext>
            </a:extLst>
          </p:cNvPr>
          <p:cNvSpPr>
            <a:spLocks noChangeArrowheads="1"/>
          </p:cNvSpPr>
          <p:nvPr/>
        </p:nvSpPr>
        <p:spPr bwMode="auto">
          <a:xfrm>
            <a:off x="1922439" y="2791980"/>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solidFill>
            <a:srgbClr val="9FDADF"/>
          </a:solidFill>
          <a:ln w="7200" cap="flat">
            <a:solidFill>
              <a:srgbClr val="75A949"/>
            </a:solidFill>
            <a:round/>
            <a:headEnd/>
            <a:tailEnd/>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7">
            <a:extLst>
              <a:ext uri="{FF2B5EF4-FFF2-40B4-BE49-F238E27FC236}">
                <a16:creationId xmlns:a16="http://schemas.microsoft.com/office/drawing/2014/main" id="{3C74B15B-BF11-F6E8-4050-5957518054A1}"/>
              </a:ext>
            </a:extLst>
          </p:cNvPr>
          <p:cNvSpPr>
            <a:spLocks noChangeArrowheads="1"/>
          </p:cNvSpPr>
          <p:nvPr/>
        </p:nvSpPr>
        <p:spPr bwMode="auto">
          <a:xfrm>
            <a:off x="3377050" y="4328678"/>
            <a:ext cx="2620590" cy="1666264"/>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8">
            <a:extLst>
              <a:ext uri="{FF2B5EF4-FFF2-40B4-BE49-F238E27FC236}">
                <a16:creationId xmlns:a16="http://schemas.microsoft.com/office/drawing/2014/main" id="{AD5EBA14-784A-DEFD-F757-1DBC12130BAA}"/>
              </a:ext>
            </a:extLst>
          </p:cNvPr>
          <p:cNvSpPr>
            <a:spLocks noChangeArrowheads="1"/>
          </p:cNvSpPr>
          <p:nvPr/>
        </p:nvSpPr>
        <p:spPr bwMode="auto">
          <a:xfrm>
            <a:off x="3482198" y="4397924"/>
            <a:ext cx="2620592" cy="1666262"/>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80">
            <a:extLst>
              <a:ext uri="{FF2B5EF4-FFF2-40B4-BE49-F238E27FC236}">
                <a16:creationId xmlns:a16="http://schemas.microsoft.com/office/drawing/2014/main" id="{CDF55265-E4BA-E15B-A147-8C45385160C4}"/>
              </a:ext>
            </a:extLst>
          </p:cNvPr>
          <p:cNvSpPr>
            <a:spLocks noChangeArrowheads="1"/>
          </p:cNvSpPr>
          <p:nvPr/>
        </p:nvSpPr>
        <p:spPr bwMode="auto">
          <a:xfrm>
            <a:off x="8871309" y="4187271"/>
            <a:ext cx="2620592" cy="1666264"/>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Freeform 181">
            <a:extLst>
              <a:ext uri="{FF2B5EF4-FFF2-40B4-BE49-F238E27FC236}">
                <a16:creationId xmlns:a16="http://schemas.microsoft.com/office/drawing/2014/main" id="{EA0195D7-E19C-2A1E-3C9E-530965095B98}"/>
              </a:ext>
            </a:extLst>
          </p:cNvPr>
          <p:cNvSpPr>
            <a:spLocks noChangeArrowheads="1"/>
          </p:cNvSpPr>
          <p:nvPr/>
        </p:nvSpPr>
        <p:spPr bwMode="auto">
          <a:xfrm>
            <a:off x="8976459" y="4256516"/>
            <a:ext cx="2620590" cy="1666262"/>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2" name="Freeform 170">
            <a:extLst>
              <a:ext uri="{FF2B5EF4-FFF2-40B4-BE49-F238E27FC236}">
                <a16:creationId xmlns:a16="http://schemas.microsoft.com/office/drawing/2014/main" id="{1EE62611-65BC-FE1C-C1A8-3D2B53F948CF}"/>
              </a:ext>
            </a:extLst>
          </p:cNvPr>
          <p:cNvSpPr>
            <a:spLocks noChangeArrowheads="1"/>
          </p:cNvSpPr>
          <p:nvPr/>
        </p:nvSpPr>
        <p:spPr bwMode="auto">
          <a:xfrm>
            <a:off x="703885" y="4345700"/>
            <a:ext cx="2620590"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3" name="Freeform 173">
            <a:extLst>
              <a:ext uri="{FF2B5EF4-FFF2-40B4-BE49-F238E27FC236}">
                <a16:creationId xmlns:a16="http://schemas.microsoft.com/office/drawing/2014/main" id="{09FBBB92-9E18-68B7-C960-1CA50DB042DB}"/>
              </a:ext>
            </a:extLst>
          </p:cNvPr>
          <p:cNvSpPr>
            <a:spLocks noChangeArrowheads="1"/>
          </p:cNvSpPr>
          <p:nvPr/>
        </p:nvSpPr>
        <p:spPr bwMode="auto">
          <a:xfrm>
            <a:off x="1983990" y="2776592"/>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4" name="Freeform 176">
            <a:extLst>
              <a:ext uri="{FF2B5EF4-FFF2-40B4-BE49-F238E27FC236}">
                <a16:creationId xmlns:a16="http://schemas.microsoft.com/office/drawing/2014/main" id="{F893C54A-0CE3-6273-E6A9-18D041C37C11}"/>
              </a:ext>
            </a:extLst>
          </p:cNvPr>
          <p:cNvSpPr>
            <a:spLocks noChangeArrowheads="1"/>
          </p:cNvSpPr>
          <p:nvPr/>
        </p:nvSpPr>
        <p:spPr bwMode="auto">
          <a:xfrm>
            <a:off x="3546315" y="4382536"/>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9">
            <a:extLst>
              <a:ext uri="{FF2B5EF4-FFF2-40B4-BE49-F238E27FC236}">
                <a16:creationId xmlns:a16="http://schemas.microsoft.com/office/drawing/2014/main" id="{3AF312BB-CE35-54F3-71E0-7F32FE83A670}"/>
              </a:ext>
            </a:extLst>
          </p:cNvPr>
          <p:cNvSpPr>
            <a:spLocks noChangeArrowheads="1"/>
          </p:cNvSpPr>
          <p:nvPr/>
        </p:nvSpPr>
        <p:spPr bwMode="auto">
          <a:xfrm>
            <a:off x="9038010" y="4241128"/>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CuadroTexto 553">
            <a:extLst>
              <a:ext uri="{FF2B5EF4-FFF2-40B4-BE49-F238E27FC236}">
                <a16:creationId xmlns:a16="http://schemas.microsoft.com/office/drawing/2014/main" id="{6C2C2682-F366-477B-E917-9B5D487F5396}"/>
              </a:ext>
            </a:extLst>
          </p:cNvPr>
          <p:cNvSpPr txBox="1"/>
          <p:nvPr/>
        </p:nvSpPr>
        <p:spPr>
          <a:xfrm>
            <a:off x="799329" y="4638156"/>
            <a:ext cx="2306600" cy="1200329"/>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Události a akce Společenství</a:t>
            </a:r>
          </a:p>
        </p:txBody>
      </p:sp>
      <p:sp>
        <p:nvSpPr>
          <p:cNvPr id="17" name="CuadroTexto 553">
            <a:extLst>
              <a:ext uri="{FF2B5EF4-FFF2-40B4-BE49-F238E27FC236}">
                <a16:creationId xmlns:a16="http://schemas.microsoft.com/office/drawing/2014/main" id="{AD6403BE-A59C-7010-ADB0-E36FC9583164}"/>
              </a:ext>
            </a:extLst>
          </p:cNvPr>
          <p:cNvSpPr txBox="1"/>
          <p:nvPr/>
        </p:nvSpPr>
        <p:spPr>
          <a:xfrm>
            <a:off x="2124280" y="3167782"/>
            <a:ext cx="2269003" cy="830997"/>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Vzdělávání a osvěta</a:t>
            </a:r>
          </a:p>
        </p:txBody>
      </p:sp>
      <p:sp>
        <p:nvSpPr>
          <p:cNvPr id="18" name="CuadroTexto 553">
            <a:extLst>
              <a:ext uri="{FF2B5EF4-FFF2-40B4-BE49-F238E27FC236}">
                <a16:creationId xmlns:a16="http://schemas.microsoft.com/office/drawing/2014/main" id="{B39CD173-B7C8-D4E1-9B44-52F7397F0FC5}"/>
              </a:ext>
            </a:extLst>
          </p:cNvPr>
          <p:cNvSpPr txBox="1"/>
          <p:nvPr/>
        </p:nvSpPr>
        <p:spPr>
          <a:xfrm>
            <a:off x="3728499" y="4653680"/>
            <a:ext cx="2064752" cy="830997"/>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Podpora místních trhů </a:t>
            </a:r>
          </a:p>
        </p:txBody>
      </p:sp>
      <p:sp>
        <p:nvSpPr>
          <p:cNvPr id="19" name="CuadroTexto 553">
            <a:extLst>
              <a:ext uri="{FF2B5EF4-FFF2-40B4-BE49-F238E27FC236}">
                <a16:creationId xmlns:a16="http://schemas.microsoft.com/office/drawing/2014/main" id="{B7BE05C5-47D2-2FDB-8875-8D2E1F2C33CF}"/>
              </a:ext>
            </a:extLst>
          </p:cNvPr>
          <p:cNvSpPr txBox="1"/>
          <p:nvPr/>
        </p:nvSpPr>
        <p:spPr>
          <a:xfrm>
            <a:off x="9138156" y="4450076"/>
            <a:ext cx="2382144" cy="1107996"/>
          </a:xfrm>
          <a:prstGeom prst="rect">
            <a:avLst/>
          </a:prstGeom>
          <a:noFill/>
          <a:ln>
            <a:noFill/>
          </a:ln>
        </p:spPr>
        <p:txBody>
          <a:bodyPr wrap="square" rtlCol="0">
            <a:spAutoFit/>
          </a:bodyPr>
          <a:lstStyle/>
          <a:p>
            <a:pPr algn="ctr"/>
            <a:r>
              <a:rPr lang="en-US" sz="2200" b="1" i="0" dirty="0">
                <a:solidFill>
                  <a:srgbClr val="000000"/>
                </a:solidFill>
                <a:effectLst/>
                <a:latin typeface="Söhne"/>
              </a:rPr>
              <a:t>Účast na místních diskusích a rozhodování</a:t>
            </a:r>
          </a:p>
        </p:txBody>
      </p:sp>
      <p:sp>
        <p:nvSpPr>
          <p:cNvPr id="20" name="Freeform 174">
            <a:extLst>
              <a:ext uri="{FF2B5EF4-FFF2-40B4-BE49-F238E27FC236}">
                <a16:creationId xmlns:a16="http://schemas.microsoft.com/office/drawing/2014/main" id="{E603FE09-E28B-BD15-C208-9F3DFEA01329}"/>
              </a:ext>
            </a:extLst>
          </p:cNvPr>
          <p:cNvSpPr>
            <a:spLocks noChangeArrowheads="1"/>
          </p:cNvSpPr>
          <p:nvPr/>
        </p:nvSpPr>
        <p:spPr bwMode="auto">
          <a:xfrm>
            <a:off x="4790802" y="2707452"/>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1" name="Freeform 175">
            <a:extLst>
              <a:ext uri="{FF2B5EF4-FFF2-40B4-BE49-F238E27FC236}">
                <a16:creationId xmlns:a16="http://schemas.microsoft.com/office/drawing/2014/main" id="{865EDF92-FD03-9F4D-4E23-0BEC82295728}"/>
              </a:ext>
            </a:extLst>
          </p:cNvPr>
          <p:cNvSpPr>
            <a:spLocks noChangeArrowheads="1"/>
          </p:cNvSpPr>
          <p:nvPr/>
        </p:nvSpPr>
        <p:spPr bwMode="auto">
          <a:xfrm>
            <a:off x="4898516" y="2776697"/>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2" name="Freeform 173">
            <a:extLst>
              <a:ext uri="{FF2B5EF4-FFF2-40B4-BE49-F238E27FC236}">
                <a16:creationId xmlns:a16="http://schemas.microsoft.com/office/drawing/2014/main" id="{27726002-9E35-9F07-8AFB-FAFF201AAD73}"/>
              </a:ext>
            </a:extLst>
          </p:cNvPr>
          <p:cNvSpPr>
            <a:spLocks noChangeArrowheads="1"/>
          </p:cNvSpPr>
          <p:nvPr/>
        </p:nvSpPr>
        <p:spPr bwMode="auto">
          <a:xfrm>
            <a:off x="4960067" y="2761309"/>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3" name="CuadroTexto 553">
            <a:extLst>
              <a:ext uri="{FF2B5EF4-FFF2-40B4-BE49-F238E27FC236}">
                <a16:creationId xmlns:a16="http://schemas.microsoft.com/office/drawing/2014/main" id="{3A60A56C-5584-086A-65F0-59BC09B844B5}"/>
              </a:ext>
            </a:extLst>
          </p:cNvPr>
          <p:cNvSpPr txBox="1"/>
          <p:nvPr/>
        </p:nvSpPr>
        <p:spPr>
          <a:xfrm>
            <a:off x="5067837" y="2827561"/>
            <a:ext cx="2269003" cy="1200329"/>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Výměna zkušeností a know-how</a:t>
            </a:r>
          </a:p>
        </p:txBody>
      </p:sp>
      <p:sp>
        <p:nvSpPr>
          <p:cNvPr id="29" name="Freeform 177">
            <a:extLst>
              <a:ext uri="{FF2B5EF4-FFF2-40B4-BE49-F238E27FC236}">
                <a16:creationId xmlns:a16="http://schemas.microsoft.com/office/drawing/2014/main" id="{F75EC935-B439-1B6E-9ABC-9D2015D0F27C}"/>
              </a:ext>
            </a:extLst>
          </p:cNvPr>
          <p:cNvSpPr>
            <a:spLocks noChangeArrowheads="1"/>
          </p:cNvSpPr>
          <p:nvPr/>
        </p:nvSpPr>
        <p:spPr bwMode="auto">
          <a:xfrm>
            <a:off x="7506105" y="2599420"/>
            <a:ext cx="2620590" cy="1666264"/>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0" name="Freeform 178">
            <a:extLst>
              <a:ext uri="{FF2B5EF4-FFF2-40B4-BE49-F238E27FC236}">
                <a16:creationId xmlns:a16="http://schemas.microsoft.com/office/drawing/2014/main" id="{56F07491-2D33-E6EA-439A-F164A572DA18}"/>
              </a:ext>
            </a:extLst>
          </p:cNvPr>
          <p:cNvSpPr>
            <a:spLocks noChangeArrowheads="1"/>
          </p:cNvSpPr>
          <p:nvPr/>
        </p:nvSpPr>
        <p:spPr bwMode="auto">
          <a:xfrm>
            <a:off x="7611253" y="2668666"/>
            <a:ext cx="2620592" cy="1666262"/>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1" name="Freeform 176">
            <a:extLst>
              <a:ext uri="{FF2B5EF4-FFF2-40B4-BE49-F238E27FC236}">
                <a16:creationId xmlns:a16="http://schemas.microsoft.com/office/drawing/2014/main" id="{2936FC71-DD19-4365-FE22-529A95FEE448}"/>
              </a:ext>
            </a:extLst>
          </p:cNvPr>
          <p:cNvSpPr>
            <a:spLocks noChangeArrowheads="1"/>
          </p:cNvSpPr>
          <p:nvPr/>
        </p:nvSpPr>
        <p:spPr bwMode="auto">
          <a:xfrm>
            <a:off x="7675370" y="2653278"/>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2" name="CuadroTexto 553">
            <a:extLst>
              <a:ext uri="{FF2B5EF4-FFF2-40B4-BE49-F238E27FC236}">
                <a16:creationId xmlns:a16="http://schemas.microsoft.com/office/drawing/2014/main" id="{FD0C9E44-6F7B-B1A8-F47B-771D8A7FE7DF}"/>
              </a:ext>
            </a:extLst>
          </p:cNvPr>
          <p:cNvSpPr txBox="1"/>
          <p:nvPr/>
        </p:nvSpPr>
        <p:spPr>
          <a:xfrm>
            <a:off x="7889173" y="2721138"/>
            <a:ext cx="2064752" cy="1569660"/>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Vytváření komunitních zahrad a projektů </a:t>
            </a:r>
          </a:p>
        </p:txBody>
      </p:sp>
      <p:sp>
        <p:nvSpPr>
          <p:cNvPr id="33" name="Freeform 174">
            <a:extLst>
              <a:ext uri="{FF2B5EF4-FFF2-40B4-BE49-F238E27FC236}">
                <a16:creationId xmlns:a16="http://schemas.microsoft.com/office/drawing/2014/main" id="{E30D6732-584C-02C4-5E1E-AA82F922FDB7}"/>
              </a:ext>
            </a:extLst>
          </p:cNvPr>
          <p:cNvSpPr>
            <a:spLocks noChangeArrowheads="1"/>
          </p:cNvSpPr>
          <p:nvPr/>
        </p:nvSpPr>
        <p:spPr bwMode="auto">
          <a:xfrm>
            <a:off x="6253198" y="4276064"/>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4" name="Freeform 175">
            <a:extLst>
              <a:ext uri="{FF2B5EF4-FFF2-40B4-BE49-F238E27FC236}">
                <a16:creationId xmlns:a16="http://schemas.microsoft.com/office/drawing/2014/main" id="{BBAA79BA-0959-A7F7-09A3-6CBB6918F48D}"/>
              </a:ext>
            </a:extLst>
          </p:cNvPr>
          <p:cNvSpPr>
            <a:spLocks noChangeArrowheads="1"/>
          </p:cNvSpPr>
          <p:nvPr/>
        </p:nvSpPr>
        <p:spPr bwMode="auto">
          <a:xfrm>
            <a:off x="6360912" y="4345309"/>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5" name="Freeform 173">
            <a:extLst>
              <a:ext uri="{FF2B5EF4-FFF2-40B4-BE49-F238E27FC236}">
                <a16:creationId xmlns:a16="http://schemas.microsoft.com/office/drawing/2014/main" id="{1157D6D0-1CD4-7036-E763-DCB74BEA0AC4}"/>
              </a:ext>
            </a:extLst>
          </p:cNvPr>
          <p:cNvSpPr>
            <a:spLocks noChangeArrowheads="1"/>
          </p:cNvSpPr>
          <p:nvPr/>
        </p:nvSpPr>
        <p:spPr bwMode="auto">
          <a:xfrm>
            <a:off x="6422463" y="4329921"/>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6" name="CuadroTexto 553">
            <a:extLst>
              <a:ext uri="{FF2B5EF4-FFF2-40B4-BE49-F238E27FC236}">
                <a16:creationId xmlns:a16="http://schemas.microsoft.com/office/drawing/2014/main" id="{15667BD8-6AD4-A21C-190F-3B9CB4E6E935}"/>
              </a:ext>
            </a:extLst>
          </p:cNvPr>
          <p:cNvSpPr txBox="1"/>
          <p:nvPr/>
        </p:nvSpPr>
        <p:spPr>
          <a:xfrm>
            <a:off x="6318886" y="4662539"/>
            <a:ext cx="2755828" cy="1177245"/>
          </a:xfrm>
          <a:prstGeom prst="rect">
            <a:avLst/>
          </a:prstGeom>
          <a:noFill/>
          <a:ln>
            <a:noFill/>
          </a:ln>
        </p:spPr>
        <p:txBody>
          <a:bodyPr wrap="square" rtlCol="0">
            <a:spAutoFit/>
          </a:bodyPr>
          <a:lstStyle/>
          <a:p>
            <a:pPr algn="ctr"/>
            <a:r>
              <a:rPr lang="en-US" sz="2350" b="1" dirty="0">
                <a:solidFill>
                  <a:srgbClr val="000000"/>
                </a:solidFill>
                <a:latin typeface="Calibri" panose="020F0502020204030204" pitchFamily="34" charset="0"/>
                <a:ea typeface="Lato" charset="0"/>
                <a:cs typeface="Calibri" panose="020F0502020204030204" pitchFamily="34" charset="0"/>
              </a:rPr>
              <a:t>Společné vzdělávací a výzkumné projekty</a:t>
            </a:r>
          </a:p>
        </p:txBody>
      </p:sp>
      <p:sp>
        <p:nvSpPr>
          <p:cNvPr id="321" name="Google Shape;321;p13"/>
          <p:cNvSpPr txBox="1">
            <a:spLocks/>
          </p:cNvSpPr>
          <p:nvPr/>
        </p:nvSpPr>
        <p:spPr>
          <a:xfrm>
            <a:off x="416975" y="451385"/>
            <a:ext cx="11371629" cy="80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6AA84F"/>
                </a:solidFill>
              </a:rPr>
              <a:t>Podpora komunitních vazeb prostřednictvím agroekologie</a:t>
            </a:r>
          </a:p>
          <a:p>
            <a:pPr marL="0" indent="0"/>
            <a:endParaRPr lang="en-US" b="1" dirty="0">
              <a:solidFill>
                <a:srgbClr val="6AA84F"/>
              </a:solidFill>
            </a:endParaRPr>
          </a:p>
        </p:txBody>
      </p:sp>
      <p:sp>
        <p:nvSpPr>
          <p:cNvPr id="38" name="TextBox 37">
            <a:extLst>
              <a:ext uri="{FF2B5EF4-FFF2-40B4-BE49-F238E27FC236}">
                <a16:creationId xmlns:a16="http://schemas.microsoft.com/office/drawing/2014/main" id="{06A25C93-7247-E452-0F7E-838A0C6D64C7}"/>
              </a:ext>
            </a:extLst>
          </p:cNvPr>
          <p:cNvSpPr txBox="1"/>
          <p:nvPr/>
        </p:nvSpPr>
        <p:spPr>
          <a:xfrm>
            <a:off x="3633144" y="6198450"/>
            <a:ext cx="8674775" cy="553998"/>
          </a:xfrm>
          <a:prstGeom prst="rect">
            <a:avLst/>
          </a:prstGeom>
          <a:noFill/>
        </p:spPr>
        <p:txBody>
          <a:bodyPr wrap="square">
            <a:spAutoFit/>
          </a:bodyPr>
          <a:lstStyle/>
          <a:p>
            <a:pPr marL="482600" lvl="0" indent="0" algn="l" rtl="0">
              <a:lnSpc>
                <a:spcPct val="100000"/>
              </a:lnSpc>
              <a:spcBef>
                <a:spcPts val="0"/>
              </a:spcBef>
              <a:spcAft>
                <a:spcPts val="0"/>
              </a:spcAft>
              <a:buSzPts val="2000"/>
            </a:pPr>
            <a:r>
              <a:rPr lang="en-US" sz="1600" dirty="0">
                <a:highlight>
                  <a:srgbClr val="8DC641"/>
                </a:highlight>
              </a:rPr>
              <a:t>Více informací naleznete v článku: </a:t>
            </a:r>
            <a:r>
              <a:rPr lang="sk-SK" sz="1400" b="0" i="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Ernesto a MORRIS, Katlyn. Spoluvytváření znalostí v agroekologii. Online. </a:t>
            </a:r>
            <a:r>
              <a:rPr lang="sk-SK" sz="1400" b="0" i="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Elementární informace: Věda antropocénu</a:t>
            </a:r>
            <a:r>
              <a:rPr lang="sk-SK" sz="1400" b="0" i="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2021, roč. 9, č. 1. ISSN 2325-1026. </a:t>
            </a:r>
            <a:endParaRPr lang="en-US" sz="14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9" name="Google Shape;320;p13">
            <a:extLst>
              <a:ext uri="{FF2B5EF4-FFF2-40B4-BE49-F238E27FC236}">
                <a16:creationId xmlns:a16="http://schemas.microsoft.com/office/drawing/2014/main" id="{52B6B9A6-8FCC-6F44-FD1E-64520EBA8BB2}"/>
              </a:ext>
            </a:extLst>
          </p:cNvPr>
          <p:cNvSpPr txBox="1">
            <a:spLocks noGrp="1"/>
          </p:cNvSpPr>
          <p:nvPr>
            <p:ph type="body" idx="1"/>
          </p:nvPr>
        </p:nvSpPr>
        <p:spPr>
          <a:xfrm>
            <a:off x="534620" y="1006528"/>
            <a:ext cx="11371630" cy="839774"/>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b="0" i="0" u="none" strike="noStrike" cap="none" dirty="0">
                <a:solidFill>
                  <a:srgbClr val="000000"/>
                </a:solidFill>
                <a:latin typeface="Calibri"/>
                <a:ea typeface="Calibri"/>
                <a:cs typeface="Calibri"/>
                <a:sym typeface="Calibri"/>
              </a:rPr>
              <a:t>Při přijímání agroekologických zásad se komunity často zapojují do procesů kolektivního rozhodování, sdílení znalostí a participativního učení. </a:t>
            </a:r>
            <a:endParaRPr b="0" i="0" u="none" strike="noStrike" cap="none" dirty="0">
              <a:solidFill>
                <a:srgbClr val="000000"/>
              </a:solidFill>
              <a:latin typeface="Calibri"/>
              <a:ea typeface="Calibri"/>
              <a:cs typeface="Calibri"/>
              <a:sym typeface="Calibri"/>
            </a:endParaRPr>
          </a:p>
          <a:p>
            <a:pPr marL="228600" lvl="0" indent="0" algn="l" rtl="0">
              <a:lnSpc>
                <a:spcPct val="100000"/>
              </a:lnSpc>
              <a:spcBef>
                <a:spcPts val="600"/>
              </a:spcBef>
              <a:spcAft>
                <a:spcPts val="0"/>
              </a:spcAft>
              <a:buSzPts val="2400"/>
              <a:buNone/>
            </a:pPr>
            <a:r>
              <a:rPr lang="en-US" sz="2000" b="0" i="0" u="none" strike="noStrike" cap="none" dirty="0">
                <a:solidFill>
                  <a:srgbClr val="000000"/>
                </a:solidFill>
                <a:latin typeface="Calibri"/>
                <a:ea typeface="Calibri"/>
                <a:cs typeface="Calibri"/>
                <a:sym typeface="Calibri"/>
              </a:rPr>
              <a:t>Tento kolektivní přístup buduje </a:t>
            </a:r>
            <a:r>
              <a:rPr lang="en-US" sz="2000" b="1" i="0" u="none" strike="noStrike" cap="none" dirty="0">
                <a:solidFill>
                  <a:srgbClr val="000000"/>
                </a:solidFill>
              </a:rPr>
              <a:t>pocit vlastnictví a sdílené odpovědnosti </a:t>
            </a:r>
            <a:r>
              <a:rPr lang="en-US" sz="2000" b="0" i="0" u="none" strike="noStrike" cap="none" dirty="0">
                <a:solidFill>
                  <a:srgbClr val="000000"/>
                </a:solidFill>
                <a:latin typeface="Calibri"/>
                <a:ea typeface="Calibri"/>
                <a:cs typeface="Calibri"/>
                <a:sym typeface="Calibri"/>
              </a:rPr>
              <a:t>a </a:t>
            </a:r>
            <a:r>
              <a:rPr lang="en-US" sz="2000" dirty="0"/>
              <a:t>posiluje sociální vazby mezi členy komunity. Existuje několik účinných způsobů, jak posílit vazby a podpořit spolupráci:</a:t>
            </a:r>
            <a:endParaRPr sz="2000" dirty="0"/>
          </a:p>
          <a:p>
            <a:pPr marL="482600" lvl="0" indent="0" algn="l" rtl="0">
              <a:lnSpc>
                <a:spcPct val="100000"/>
              </a:lnSpc>
              <a:spcBef>
                <a:spcPts val="0"/>
              </a:spcBef>
              <a:spcAft>
                <a:spcPts val="0"/>
              </a:spcAft>
              <a:buSzPts val="2000"/>
            </a:pPr>
            <a:endParaRPr lang="en-US" sz="2200" dirty="0"/>
          </a:p>
        </p:txBody>
      </p:sp>
    </p:spTree>
    <p:extLst>
      <p:ext uri="{BB962C8B-B14F-4D97-AF65-F5344CB8AC3E}">
        <p14:creationId xmlns:p14="http://schemas.microsoft.com/office/powerpoint/2010/main" val="58614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a:spLocks noGrp="1"/>
          </p:cNvSpPr>
          <p:nvPr>
            <p:ph type="body" idx="1"/>
          </p:nvPr>
        </p:nvSpPr>
        <p:spPr>
          <a:xfrm>
            <a:off x="473651" y="1558725"/>
            <a:ext cx="6270050"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Vzdělávání a osvěta:</a:t>
            </a:r>
            <a:endParaRPr dirty="0"/>
          </a:p>
          <a:p>
            <a:pPr marL="571500" lvl="0" indent="-342900" algn="l" rtl="0">
              <a:lnSpc>
                <a:spcPct val="100000"/>
              </a:lnSpc>
              <a:spcBef>
                <a:spcPts val="0"/>
              </a:spcBef>
              <a:spcAft>
                <a:spcPts val="0"/>
              </a:spcAft>
              <a:buSzPts val="2400"/>
              <a:buFont typeface="Arial"/>
              <a:buChar char="•"/>
            </a:pPr>
            <a:r>
              <a:rPr lang="en-US" dirty="0"/>
              <a:t>Ve Francii </a:t>
            </a:r>
            <a:r>
              <a:rPr lang="en-US" dirty="0" err="1"/>
              <a:t>pořádá </a:t>
            </a:r>
            <a:r>
              <a:rPr lang="en-US" dirty="0"/>
              <a:t>iniciativa </a:t>
            </a:r>
            <a:r>
              <a:rPr lang="en-US" b="1" i="1" dirty="0" err="1"/>
              <a:t>Fermes d'Avenir </a:t>
            </a:r>
            <a:r>
              <a:rPr lang="en-US" dirty="0"/>
              <a:t>semináře a školení o udržitelných zemědělských postupech, na nichž vzdělává zemědělce a veřejnost v oblasti agroekologie. </a:t>
            </a:r>
            <a:endParaRPr dirty="0"/>
          </a:p>
          <a:p>
            <a:pPr marL="571500" lvl="0" indent="-342900" algn="l" rtl="0">
              <a:lnSpc>
                <a:spcPct val="100000"/>
              </a:lnSpc>
              <a:spcBef>
                <a:spcPts val="0"/>
              </a:spcBef>
              <a:spcAft>
                <a:spcPts val="0"/>
              </a:spcAft>
              <a:buSzPts val="2400"/>
              <a:buFont typeface="Arial"/>
              <a:buChar char="•"/>
            </a:pPr>
            <a:r>
              <a:rPr lang="en-US" dirty="0"/>
              <a:t>Poskytují praktické zkušenosti a teoretické znalosti o tématech, jako je permakultura, biologická rozmanitost a zdraví půdy.</a:t>
            </a:r>
            <a:endParaRPr dirty="0"/>
          </a:p>
          <a:p>
            <a:pPr marL="228600" lvl="0" indent="0" algn="l" rtl="0">
              <a:lnSpc>
                <a:spcPct val="100000"/>
              </a:lnSpc>
              <a:spcBef>
                <a:spcPts val="0"/>
              </a:spcBef>
              <a:spcAft>
                <a:spcPts val="0"/>
              </a:spcAft>
              <a:buSzPts val="2400"/>
            </a:pPr>
            <a:endParaRPr lang="en-US" dirty="0">
              <a:highlight>
                <a:srgbClr val="8DC641"/>
              </a:highlight>
            </a:endParaRPr>
          </a:p>
          <a:p>
            <a:pPr marL="228600" lvl="0" indent="0" algn="l" rtl="0">
              <a:lnSpc>
                <a:spcPct val="100000"/>
              </a:lnSpc>
              <a:spcBef>
                <a:spcPts val="0"/>
              </a:spcBef>
              <a:spcAft>
                <a:spcPts val="0"/>
              </a:spcAft>
              <a:buSzPts val="2400"/>
            </a:pPr>
            <a:r>
              <a:rPr lang="en-US" dirty="0">
                <a:highlight>
                  <a:srgbClr val="8DC641"/>
                </a:highlight>
              </a:rPr>
              <a:t>Více informací na: </a:t>
            </a:r>
            <a:r>
              <a:rPr lang="en-US" u="sng" dirty="0">
                <a:solidFill>
                  <a:schemeClr val="hlink"/>
                </a:solidFill>
                <a:hlinkClick r:id="rId3"/>
              </a:rPr>
              <a:t>www.fermesdavenir.org</a:t>
            </a:r>
            <a:endParaRPr lang="en-US" u="sng" dirty="0">
              <a:solidFill>
                <a:schemeClr val="hlink"/>
              </a:solidFill>
            </a:endParaRPr>
          </a:p>
          <a:p>
            <a:pPr marL="228600" lvl="0" indent="0" algn="l" rtl="0">
              <a:lnSpc>
                <a:spcPct val="100000"/>
              </a:lnSpc>
              <a:spcBef>
                <a:spcPts val="0"/>
              </a:spcBef>
              <a:spcAft>
                <a:spcPts val="0"/>
              </a:spcAft>
              <a:buSzPts val="2400"/>
            </a:pPr>
            <a:r>
              <a:rPr lang="en-US" dirty="0"/>
              <a:t> </a:t>
            </a:r>
            <a:endParaRPr dirty="0"/>
          </a:p>
        </p:txBody>
      </p:sp>
      <p:sp>
        <p:nvSpPr>
          <p:cNvPr id="327" name="Google Shape;327;p14"/>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Podpora komunitních vazeb prostřednictvím agroekologie</a:t>
            </a:r>
            <a:endParaRPr b="1">
              <a:solidFill>
                <a:srgbClr val="6AA84F"/>
              </a:solidFill>
            </a:endParaRPr>
          </a:p>
        </p:txBody>
      </p:sp>
      <p:pic>
        <p:nvPicPr>
          <p:cNvPr id="328" name="Google Shape;328;p14">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84209" y="2411220"/>
            <a:ext cx="4834141" cy="2583922"/>
          </a:xfrm>
          <a:prstGeom prst="rect">
            <a:avLst/>
          </a:prstGeom>
          <a:noFill/>
          <a:ln>
            <a:noFill/>
          </a:ln>
        </p:spPr>
      </p:pic>
      <p:grpSp>
        <p:nvGrpSpPr>
          <p:cNvPr id="2" name="Google Shape;276;p11">
            <a:extLst>
              <a:ext uri="{FF2B5EF4-FFF2-40B4-BE49-F238E27FC236}">
                <a16:creationId xmlns:a16="http://schemas.microsoft.com/office/drawing/2014/main" id="{6AD157E8-2BA2-DCE6-BFEE-ED213F28909F}"/>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8F70B415-DD5C-1A79-9C78-70172E145DBE}"/>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9D4C8034-C011-7D67-A79E-0201F25F3ACF}"/>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B2985ED9-1E41-81F9-5845-5571A7C5E7D7}"/>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12A696D6-64FB-9C8D-83F0-319C53FDA471}"/>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576D2761-1E9A-148C-4A6C-E3270E1C311B}"/>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355C8297-7ACD-0E01-81A4-D516B3A27D1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A242A802-1C5A-86E4-CFA9-C62BE1E33DC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a:spLocks noGrp="1"/>
          </p:cNvSpPr>
          <p:nvPr>
            <p:ph type="body" idx="1"/>
          </p:nvPr>
        </p:nvSpPr>
        <p:spPr>
          <a:xfrm>
            <a:off x="473650" y="1530803"/>
            <a:ext cx="7099967"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Sdílení zkušeností a know-how:</a:t>
            </a:r>
            <a:endParaRPr dirty="0"/>
          </a:p>
          <a:p>
            <a:pPr marL="571500" lvl="0" indent="-342900" algn="l" rtl="0">
              <a:lnSpc>
                <a:spcPct val="100000"/>
              </a:lnSpc>
              <a:spcBef>
                <a:spcPts val="0"/>
              </a:spcBef>
              <a:spcAft>
                <a:spcPts val="0"/>
              </a:spcAft>
              <a:buSzPts val="2400"/>
              <a:buFont typeface="Arial"/>
              <a:buChar char="•"/>
            </a:pPr>
            <a:r>
              <a:rPr lang="en-US" dirty="0"/>
              <a:t>Ve Španělsku usnadňuje výměnu osiv a zemědělských technik mezi zemědělci a komunitami síť "Red de </a:t>
            </a:r>
            <a:r>
              <a:rPr lang="en-US" dirty="0" err="1"/>
              <a:t>Semillas" </a:t>
            </a:r>
            <a:r>
              <a:rPr lang="en-US" dirty="0"/>
              <a:t>(Síť osiv). </a:t>
            </a:r>
            <a:endParaRPr dirty="0"/>
          </a:p>
          <a:p>
            <a:pPr marL="571500" lvl="0" indent="-342900" algn="l" rtl="0">
              <a:lnSpc>
                <a:spcPct val="100000"/>
              </a:lnSpc>
              <a:spcBef>
                <a:spcPts val="0"/>
              </a:spcBef>
              <a:spcAft>
                <a:spcPts val="0"/>
              </a:spcAft>
              <a:buSzPts val="2400"/>
              <a:buFont typeface="Arial"/>
              <a:buChar char="•"/>
            </a:pPr>
            <a:r>
              <a:rPr lang="en-US" dirty="0"/>
              <a:t>Tato síť podporuje </a:t>
            </a:r>
            <a:r>
              <a:rPr lang="en-US" dirty="0" err="1"/>
              <a:t>zemědělskou biodiverzitu </a:t>
            </a:r>
            <a:r>
              <a:rPr lang="en-US" dirty="0"/>
              <a:t>a zachování tradičních zemědělských znalostí prostřednictvím pravidelných setkání a akcí, na nichž si účastníci vyměňují své zkušenosti.</a:t>
            </a:r>
          </a:p>
          <a:p>
            <a:pPr marL="228600" lvl="0" indent="0" algn="l" rtl="0">
              <a:lnSpc>
                <a:spcPct val="100000"/>
              </a:lnSpc>
              <a:spcBef>
                <a:spcPts val="0"/>
              </a:spcBef>
              <a:spcAft>
                <a:spcPts val="0"/>
              </a:spcAft>
              <a:buSzPts val="2400"/>
            </a:pPr>
            <a:endParaRPr lang="en-US" sz="1400" dirty="0">
              <a:highlight>
                <a:srgbClr val="8DC641"/>
              </a:highlight>
            </a:endParaRPr>
          </a:p>
          <a:p>
            <a:pPr marL="228600" lvl="0" indent="0" algn="l" rtl="0">
              <a:lnSpc>
                <a:spcPct val="100000"/>
              </a:lnSpc>
              <a:spcBef>
                <a:spcPts val="0"/>
              </a:spcBef>
              <a:spcAft>
                <a:spcPts val="0"/>
              </a:spcAft>
              <a:buSzPts val="2400"/>
            </a:pPr>
            <a:r>
              <a:rPr lang="en-US" sz="2400" dirty="0">
                <a:highlight>
                  <a:srgbClr val="8DC641"/>
                </a:highlight>
              </a:rPr>
              <a:t>Více informací na: </a:t>
            </a:r>
            <a:r>
              <a:rPr lang="en-US" dirty="0"/>
              <a:t>www.seeds4all.eu/seed-operators/spain/red-de-semillas-resembrando-intercambio/ </a:t>
            </a:r>
            <a:endParaRPr dirty="0"/>
          </a:p>
          <a:p>
            <a:pPr marL="228600" lvl="0" indent="0" algn="l" rtl="0">
              <a:lnSpc>
                <a:spcPct val="100000"/>
              </a:lnSpc>
              <a:spcBef>
                <a:spcPts val="0"/>
              </a:spcBef>
              <a:spcAft>
                <a:spcPts val="0"/>
              </a:spcAft>
              <a:buSzPts val="2400"/>
              <a:buNone/>
            </a:pPr>
            <a:endParaRPr dirty="0"/>
          </a:p>
        </p:txBody>
      </p:sp>
      <p:sp>
        <p:nvSpPr>
          <p:cNvPr id="334" name="Google Shape;334;p17"/>
          <p:cNvSpPr txBox="1">
            <a:spLocks noGrp="1"/>
          </p:cNvSpPr>
          <p:nvPr>
            <p:ph type="body" idx="2"/>
          </p:nvPr>
        </p:nvSpPr>
        <p:spPr>
          <a:xfrm>
            <a:off x="617106" y="486899"/>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dirty="0" err="1">
                <a:solidFill>
                  <a:srgbClr val="6AA84F"/>
                </a:solidFill>
              </a:rPr>
              <a:t>Podpora</a:t>
            </a:r>
            <a:r>
              <a:rPr lang="en-US" sz="3600" b="1" i="0" u="none" strike="noStrike" cap="none" dirty="0">
                <a:solidFill>
                  <a:srgbClr val="6AA84F"/>
                </a:solidFill>
              </a:rPr>
              <a:t> </a:t>
            </a:r>
            <a:r>
              <a:rPr lang="en-US" sz="3600" b="1" i="0" u="none" strike="noStrike" cap="none" dirty="0" err="1">
                <a:solidFill>
                  <a:srgbClr val="6AA84F"/>
                </a:solidFill>
              </a:rPr>
              <a:t>komunitních</a:t>
            </a:r>
            <a:r>
              <a:rPr lang="en-US" sz="3600" b="1" i="0" u="none" strike="noStrike" cap="none" dirty="0">
                <a:solidFill>
                  <a:srgbClr val="6AA84F"/>
                </a:solidFill>
              </a:rPr>
              <a:t> </a:t>
            </a:r>
            <a:r>
              <a:rPr lang="en-US" sz="3600" b="1" i="0" u="none" strike="noStrike" cap="none" dirty="0" err="1">
                <a:solidFill>
                  <a:srgbClr val="6AA84F"/>
                </a:solidFill>
              </a:rPr>
              <a:t>vazeb</a:t>
            </a:r>
            <a:r>
              <a:rPr lang="en-US" sz="3600" b="1" i="0" u="none" strike="noStrike" cap="none" dirty="0">
                <a:solidFill>
                  <a:srgbClr val="6AA84F"/>
                </a:solidFill>
              </a:rPr>
              <a:t> </a:t>
            </a:r>
            <a:r>
              <a:rPr lang="en-US" sz="3600" b="1" i="0" u="none" strike="noStrike" cap="none" dirty="0" err="1">
                <a:solidFill>
                  <a:srgbClr val="6AA84F"/>
                </a:solidFill>
              </a:rPr>
              <a:t>prostřednictvím</a:t>
            </a:r>
            <a:r>
              <a:rPr lang="en-US" sz="3600" b="1" i="0" u="none" strike="noStrike" cap="none" dirty="0">
                <a:solidFill>
                  <a:srgbClr val="6AA84F"/>
                </a:solidFill>
              </a:rPr>
              <a:t> </a:t>
            </a:r>
            <a:r>
              <a:rPr lang="en-US" sz="3600" b="1" i="0" u="none" strike="noStrike" cap="none" dirty="0" err="1">
                <a:solidFill>
                  <a:srgbClr val="6AA84F"/>
                </a:solidFill>
              </a:rPr>
              <a:t>agroekologie</a:t>
            </a:r>
            <a:endParaRPr b="1" dirty="0">
              <a:solidFill>
                <a:srgbClr val="6AA84F"/>
              </a:solidFill>
            </a:endParaRPr>
          </a:p>
        </p:txBody>
      </p:sp>
      <p:pic>
        <p:nvPicPr>
          <p:cNvPr id="335" name="Google Shape;335;p17">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68818" y="2364593"/>
            <a:ext cx="4449532" cy="2128814"/>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6D81C87B-30C6-50BA-28BF-58661550F7A8}"/>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A567F01E-1076-C240-13A2-57AE151A205F}"/>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8F5754FC-ECDD-33D9-18DA-B17FA8BEE7B2}"/>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602EFDD1-544E-79DF-EF83-9A2B96072619}"/>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EEE0C484-2518-FC00-F1AA-9DA5DF25B78D}"/>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AAA3666A-8606-71B1-4E4E-699504FAE9DF}"/>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D1A27441-E4B5-8EB5-EECB-937F2D38A74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4EA0BF38-0BF2-87D3-1A85-226771747AE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8"/>
          <p:cNvSpPr txBox="1">
            <a:spLocks noGrp="1"/>
          </p:cNvSpPr>
          <p:nvPr>
            <p:ph type="body" idx="1"/>
          </p:nvPr>
        </p:nvSpPr>
        <p:spPr>
          <a:xfrm>
            <a:off x="406975" y="1678325"/>
            <a:ext cx="7099967"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Události a akce Společenství:</a:t>
            </a:r>
            <a:endParaRPr dirty="0"/>
          </a:p>
          <a:p>
            <a:pPr marL="571500" lvl="0" indent="-342900" algn="l" rtl="0">
              <a:lnSpc>
                <a:spcPct val="100000"/>
              </a:lnSpc>
              <a:spcBef>
                <a:spcPts val="0"/>
              </a:spcBef>
              <a:spcAft>
                <a:spcPts val="0"/>
              </a:spcAft>
              <a:buSzPts val="2400"/>
              <a:buFont typeface="Arial"/>
              <a:buChar char="•"/>
            </a:pPr>
            <a:r>
              <a:rPr lang="en-US" dirty="0"/>
              <a:t>V Itálii propagují místní a udržitelnou produkci potravin farmářské trhy "Campagna </a:t>
            </a:r>
            <a:r>
              <a:rPr lang="en-US" dirty="0" err="1"/>
              <a:t>Amica", které </a:t>
            </a:r>
            <a:r>
              <a:rPr lang="en-US" dirty="0"/>
              <a:t>pořádá společnost Coldiretti. </a:t>
            </a:r>
            <a:endParaRPr dirty="0"/>
          </a:p>
          <a:p>
            <a:pPr marL="571500" lvl="0" indent="-342900" algn="l" rtl="0">
              <a:lnSpc>
                <a:spcPct val="100000"/>
              </a:lnSpc>
              <a:spcBef>
                <a:spcPts val="0"/>
              </a:spcBef>
              <a:spcAft>
                <a:spcPts val="0"/>
              </a:spcAft>
              <a:buSzPts val="2400"/>
              <a:buFont typeface="Arial"/>
              <a:buChar char="•"/>
            </a:pPr>
            <a:r>
              <a:rPr lang="en-US" dirty="0"/>
              <a:t>Tyto trhy slouží jako komunitní centra, kde mohou zemědělci a spotřebitelé komunikovat, dozvědět se o agroekologických postupech a účastnit se seminářů a ochutnávek.</a:t>
            </a:r>
            <a:endParaRPr dirty="0"/>
          </a:p>
          <a:p>
            <a:pPr marL="228600" lvl="0" indent="0" algn="l" rtl="0">
              <a:lnSpc>
                <a:spcPct val="100000"/>
              </a:lnSpc>
              <a:spcBef>
                <a:spcPts val="0"/>
              </a:spcBef>
              <a:spcAft>
                <a:spcPts val="0"/>
              </a:spcAft>
              <a:buSzPts val="2400"/>
            </a:pPr>
            <a:endParaRPr lang="en-US" sz="1400" dirty="0"/>
          </a:p>
          <a:p>
            <a:pPr marL="228600" lvl="0" indent="0" algn="l" rtl="0">
              <a:lnSpc>
                <a:spcPct val="100000"/>
              </a:lnSpc>
              <a:spcBef>
                <a:spcPts val="0"/>
              </a:spcBef>
              <a:spcAft>
                <a:spcPts val="0"/>
              </a:spcAft>
              <a:buSzPts val="2400"/>
            </a:pPr>
            <a:r>
              <a:rPr lang="en-US" sz="2400" dirty="0">
                <a:highlight>
                  <a:srgbClr val="8DC641"/>
                </a:highlight>
              </a:rPr>
              <a:t>Více informací na: </a:t>
            </a:r>
            <a:r>
              <a:rPr lang="en-US" dirty="0"/>
              <a:t>www.campagnamica.it/world-farmers-markets-coalition/ </a:t>
            </a:r>
            <a:endParaRPr dirty="0"/>
          </a:p>
        </p:txBody>
      </p:sp>
      <p:sp>
        <p:nvSpPr>
          <p:cNvPr id="341" name="Google Shape;341;p18"/>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Podpora komunitních vazeb prostřednictvím agroekologie</a:t>
            </a:r>
            <a:endParaRPr b="1">
              <a:solidFill>
                <a:srgbClr val="6AA84F"/>
              </a:solidFill>
            </a:endParaRPr>
          </a:p>
        </p:txBody>
      </p:sp>
      <p:pic>
        <p:nvPicPr>
          <p:cNvPr id="342" name="Google Shape;342;p18">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87146" y="2100261"/>
            <a:ext cx="4297879" cy="2304388"/>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4BA5EDB9-06B6-82B3-77C6-BE86B8C781EE}"/>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949FF53C-F484-5831-4E02-31A0E91CA6B6}"/>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A4319FEB-4186-0C5B-8FFC-15F3882F94B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A2D334EB-BF39-0E9F-FC9A-C0F8B2EAACF5}"/>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20805E86-DF43-676C-122A-2A3EFBAA157C}"/>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E95CA417-4030-3816-8829-1435A68003AD}"/>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05A0DF9E-10CC-449F-EA36-AC65004A656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CB6DB8CA-1ECF-138F-8128-6B18DEA099E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body" idx="1"/>
          </p:nvPr>
        </p:nvSpPr>
        <p:spPr>
          <a:xfrm>
            <a:off x="445068" y="1861222"/>
            <a:ext cx="6851075"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a:t>Události a akce Společenství:</a:t>
            </a:r>
            <a:endParaRPr dirty="0"/>
          </a:p>
          <a:p>
            <a:pPr marL="571500" lvl="0" indent="-342900" algn="l" rtl="0">
              <a:lnSpc>
                <a:spcPct val="100000"/>
              </a:lnSpc>
              <a:spcBef>
                <a:spcPts val="0"/>
              </a:spcBef>
              <a:spcAft>
                <a:spcPts val="0"/>
              </a:spcAft>
              <a:buSzPts val="2400"/>
              <a:buFont typeface="Arial"/>
              <a:buChar char="•"/>
            </a:pPr>
            <a:r>
              <a:rPr lang="en-US" dirty="0"/>
              <a:t>V Dánsku zapojuje "Rada pro potraviny" v Kodani občany, zemědělce a tvůrce politik do diskusí o potravinové politice města. </a:t>
            </a:r>
            <a:endParaRPr dirty="0"/>
          </a:p>
          <a:p>
            <a:pPr marL="571500" lvl="0" indent="-342900" algn="l" rtl="0">
              <a:lnSpc>
                <a:spcPct val="100000"/>
              </a:lnSpc>
              <a:spcBef>
                <a:spcPts val="0"/>
              </a:spcBef>
              <a:spcAft>
                <a:spcPts val="0"/>
              </a:spcAft>
              <a:buSzPts val="2400"/>
              <a:buFont typeface="Arial"/>
              <a:buChar char="•"/>
            </a:pPr>
            <a:r>
              <a:rPr lang="en-US" dirty="0"/>
              <a:t>Tento participativní přístup zajišťuje, že v rozhodovacím procesu jsou zohledněny různé perspektivy, což podporuje udržitelné a inkluzivní potravinové systémy.</a:t>
            </a:r>
          </a:p>
          <a:p>
            <a:pPr marL="228600" lvl="0" indent="0" algn="l" rtl="0">
              <a:lnSpc>
                <a:spcPct val="100000"/>
              </a:lnSpc>
              <a:spcBef>
                <a:spcPts val="0"/>
              </a:spcBef>
              <a:spcAft>
                <a:spcPts val="0"/>
              </a:spcAft>
              <a:buSzPts val="2400"/>
            </a:pPr>
            <a:endParaRPr sz="1400" dirty="0"/>
          </a:p>
          <a:p>
            <a:pPr marL="228600" lvl="0" indent="0" algn="l" rtl="0">
              <a:lnSpc>
                <a:spcPct val="100000"/>
              </a:lnSpc>
              <a:spcBef>
                <a:spcPts val="0"/>
              </a:spcBef>
              <a:spcAft>
                <a:spcPts val="0"/>
              </a:spcAft>
              <a:buSzPts val="2400"/>
            </a:pPr>
            <a:r>
              <a:rPr lang="en-US" sz="2400" dirty="0">
                <a:highlight>
                  <a:srgbClr val="8DC641"/>
                </a:highlight>
              </a:rPr>
              <a:t>Více informací na: </a:t>
            </a:r>
            <a:r>
              <a:rPr lang="en-US" dirty="0"/>
              <a:t>www.agricultureandfood.dk </a:t>
            </a:r>
            <a:endParaRPr dirty="0"/>
          </a:p>
        </p:txBody>
      </p:sp>
      <p:sp>
        <p:nvSpPr>
          <p:cNvPr id="348" name="Google Shape;348;p19"/>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US" sz="3600" b="1" i="0" u="none" strike="noStrike" cap="none">
                <a:solidFill>
                  <a:srgbClr val="6AA84F"/>
                </a:solidFill>
              </a:rPr>
              <a:t>Podpora komunitních vazeb prostřednictvím agroekologie</a:t>
            </a:r>
            <a:endParaRPr b="1">
              <a:solidFill>
                <a:srgbClr val="6AA84F"/>
              </a:solidFill>
            </a:endParaRPr>
          </a:p>
        </p:txBody>
      </p:sp>
      <p:pic>
        <p:nvPicPr>
          <p:cNvPr id="349" name="Google Shape;349;p19">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73617" y="2341445"/>
            <a:ext cx="4044551" cy="2175109"/>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E6A3E247-A2A4-B277-16D5-9D72E18D019D}"/>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80BA1308-5B5A-055F-E43D-8002BC5B717A}"/>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34E520E5-D816-2CB5-288E-02383DEF2BC5}"/>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3D78469F-C748-3486-2783-05ADE8EAC1A6}"/>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3B01F91C-488A-A7A6-67B9-9535384E50D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33EA413C-D947-F513-04FA-71A3788DBA68}"/>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3F86801F-4F87-9F60-496F-47206C4A0A9B}"/>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97A4C6EB-3DE9-DE95-6752-7BA0C8DDF1F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dbd4762122_0_2"/>
          <p:cNvSpPr txBox="1">
            <a:spLocks noGrp="1"/>
          </p:cNvSpPr>
          <p:nvPr>
            <p:ph type="body" idx="1"/>
          </p:nvPr>
        </p:nvSpPr>
        <p:spPr>
          <a:xfrm>
            <a:off x="6186233" y="2341241"/>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Posílení socioekonomické dynamiky</a:t>
            </a:r>
            <a:endParaRPr/>
          </a:p>
          <a:p>
            <a:pPr marL="0" lvl="0" indent="0" algn="l" rtl="0">
              <a:lnSpc>
                <a:spcPct val="90000"/>
              </a:lnSpc>
              <a:spcBef>
                <a:spcPts val="0"/>
              </a:spcBef>
              <a:spcAft>
                <a:spcPts val="0"/>
              </a:spcAft>
              <a:buClr>
                <a:srgbClr val="000000"/>
              </a:buClr>
              <a:buSzPts val="4800"/>
              <a:buNone/>
            </a:pPr>
            <a:endParaRPr/>
          </a:p>
        </p:txBody>
      </p:sp>
      <p:sp>
        <p:nvSpPr>
          <p:cNvPr id="356" name="Google Shape;356;g2dbd4762122_0_2"/>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03</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body" idx="1"/>
          </p:nvPr>
        </p:nvSpPr>
        <p:spPr>
          <a:xfrm>
            <a:off x="505412" y="1345250"/>
            <a:ext cx="8118300" cy="32910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en-US" dirty="0"/>
              <a:t>Uplatňování agroekologických principů v komunitách často vede k rozmanitým a odolným zemědělským systémům, které významně přispívají k místním ekonomikám. Existuje několik agroekologických postupů, které k tomu mohou přispět:</a:t>
            </a:r>
            <a:endParaRPr dirty="0"/>
          </a:p>
          <a:p>
            <a:pPr marL="800100" lvl="0" indent="-342900" algn="l" rtl="0">
              <a:lnSpc>
                <a:spcPct val="100000"/>
              </a:lnSpc>
              <a:spcBef>
                <a:spcPts val="600"/>
              </a:spcBef>
              <a:spcAft>
                <a:spcPts val="0"/>
              </a:spcAft>
              <a:buSzPts val="2400"/>
              <a:buChar char="•"/>
            </a:pPr>
            <a:r>
              <a:rPr lang="en-US" b="1" dirty="0"/>
              <a:t>Agrobiodiverzita </a:t>
            </a:r>
            <a:endParaRPr b="1" dirty="0"/>
          </a:p>
          <a:p>
            <a:pPr marL="800100" lvl="0" indent="-342900" algn="l" rtl="0">
              <a:lnSpc>
                <a:spcPct val="100000"/>
              </a:lnSpc>
              <a:spcBef>
                <a:spcPts val="600"/>
              </a:spcBef>
              <a:spcAft>
                <a:spcPts val="0"/>
              </a:spcAft>
              <a:buSzPts val="2400"/>
              <a:buChar char="•"/>
            </a:pPr>
            <a:r>
              <a:rPr lang="en-US" b="1" dirty="0"/>
              <a:t>Snížení používání chemických látek</a:t>
            </a:r>
            <a:endParaRPr b="1" dirty="0"/>
          </a:p>
          <a:p>
            <a:pPr marL="800100" lvl="0" indent="-342900" algn="l" rtl="0">
              <a:lnSpc>
                <a:spcPct val="100000"/>
              </a:lnSpc>
              <a:spcBef>
                <a:spcPts val="600"/>
              </a:spcBef>
              <a:spcAft>
                <a:spcPts val="0"/>
              </a:spcAft>
              <a:buSzPts val="2400"/>
              <a:buChar char="•"/>
            </a:pPr>
            <a:r>
              <a:rPr lang="en-US" b="1" dirty="0"/>
              <a:t>Začlenění stromů do zemědělských systémů</a:t>
            </a:r>
            <a:endParaRPr b="1" dirty="0"/>
          </a:p>
          <a:p>
            <a:pPr marL="800100" lvl="0" indent="-342900" algn="l" rtl="0">
              <a:lnSpc>
                <a:spcPct val="100000"/>
              </a:lnSpc>
              <a:spcBef>
                <a:spcPts val="600"/>
              </a:spcBef>
              <a:spcAft>
                <a:spcPts val="0"/>
              </a:spcAft>
              <a:buSzPts val="2400"/>
              <a:buChar char="•"/>
            </a:pPr>
            <a:r>
              <a:rPr lang="en-US" b="1" dirty="0"/>
              <a:t>Střídání plodin a smíšené plodiny</a:t>
            </a:r>
            <a:endParaRPr b="1" dirty="0"/>
          </a:p>
          <a:p>
            <a:pPr marL="800100" lvl="0" indent="-342900" algn="l" rtl="0">
              <a:lnSpc>
                <a:spcPct val="100000"/>
              </a:lnSpc>
              <a:spcBef>
                <a:spcPts val="600"/>
              </a:spcBef>
              <a:spcAft>
                <a:spcPts val="0"/>
              </a:spcAft>
              <a:buSzPts val="2400"/>
              <a:buChar char="•"/>
            </a:pPr>
            <a:r>
              <a:rPr lang="en-US" b="1" dirty="0"/>
              <a:t>Komunitní zahrady a spolupráce</a:t>
            </a:r>
            <a:endParaRPr b="1" dirty="0"/>
          </a:p>
          <a:p>
            <a:pPr marL="800100" lvl="0" indent="-342900" algn="l" rtl="0">
              <a:lnSpc>
                <a:spcPct val="100000"/>
              </a:lnSpc>
              <a:spcBef>
                <a:spcPts val="600"/>
              </a:spcBef>
              <a:spcAft>
                <a:spcPts val="600"/>
              </a:spcAft>
              <a:buSzPts val="2400"/>
              <a:buChar char="•"/>
            </a:pPr>
            <a:r>
              <a:rPr lang="en-US" b="1" dirty="0"/>
              <a:t>Společné vzdělávací a výzkumné projekty </a:t>
            </a:r>
            <a:endParaRPr b="1" dirty="0"/>
          </a:p>
        </p:txBody>
      </p:sp>
      <p:sp>
        <p:nvSpPr>
          <p:cNvPr id="362" name="Google Shape;362;p12"/>
          <p:cNvSpPr txBox="1">
            <a:spLocks noGrp="1"/>
          </p:cNvSpPr>
          <p:nvPr>
            <p:ph type="body" idx="3"/>
          </p:nvPr>
        </p:nvSpPr>
        <p:spPr>
          <a:xfrm>
            <a:off x="505412" y="664950"/>
            <a:ext cx="8522075"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a:t>Posílení socioekonomické dynamiky</a:t>
            </a:r>
            <a:endParaRPr b="1" dirty="0"/>
          </a:p>
        </p:txBody>
      </p:sp>
      <p:pic>
        <p:nvPicPr>
          <p:cNvPr id="363" name="Google Shape;363;p1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
        <p:nvSpPr>
          <p:cNvPr id="3" name="BlokTextu 2">
            <a:extLst>
              <a:ext uri="{FF2B5EF4-FFF2-40B4-BE49-F238E27FC236}">
                <a16:creationId xmlns:a16="http://schemas.microsoft.com/office/drawing/2014/main" id="{83D9D007-D323-D606-1073-724313C26BD6}"/>
              </a:ext>
            </a:extLst>
          </p:cNvPr>
          <p:cNvSpPr txBox="1"/>
          <p:nvPr/>
        </p:nvSpPr>
        <p:spPr>
          <a:xfrm>
            <a:off x="371475" y="5879409"/>
            <a:ext cx="6467475" cy="646331"/>
          </a:xfrm>
          <a:prstGeom prst="rect">
            <a:avLst/>
          </a:prstGeom>
          <a:noFill/>
          <a:ln>
            <a:noFill/>
          </a:ln>
        </p:spPr>
        <p:txBody>
          <a:bodyPr wrap="square">
            <a:spAutoFit/>
          </a:bodyPr>
          <a:lstStyle/>
          <a:p>
            <a:r>
              <a:rPr lang="en-IE" sz="1200" b="1" dirty="0">
                <a:latin typeface="Calibri" panose="020F0502020204030204" pitchFamily="34" charset="0"/>
                <a:ea typeface="Calibri" panose="020F0502020204030204" pitchFamily="34" charset="0"/>
                <a:cs typeface="Calibri" panose="020F0502020204030204" pitchFamily="34" charset="0"/>
              </a:rPr>
              <a:t>Zdroj: </a:t>
            </a:r>
            <a:r>
              <a:rPr lang="sk-SK" sz="1200" dirty="0">
                <a:latin typeface="Calibri" panose="020F0502020204030204" pitchFamily="34" charset="0"/>
                <a:ea typeface="Calibri" panose="020F0502020204030204" pitchFamily="34" charset="0"/>
                <a:cs typeface="Calibri" panose="020F0502020204030204" pitchFamily="34" charset="0"/>
              </a:rPr>
              <a:t>BONAUDO, T.</a:t>
            </a:r>
            <a:r>
              <a:rPr lang="en-GB" sz="1200" dirty="0">
                <a:latin typeface="Calibri" panose="020F0502020204030204" pitchFamily="34" charset="0"/>
                <a:ea typeface="Calibri" panose="020F0502020204030204" pitchFamily="34" charset="0"/>
                <a:cs typeface="Calibri" panose="020F0502020204030204" pitchFamily="34" charset="0"/>
              </a:rPr>
              <a:t>, </a:t>
            </a:r>
            <a:r>
              <a:rPr lang="sk-SK" sz="1200" dirty="0">
                <a:latin typeface="Calibri" panose="020F0502020204030204" pitchFamily="34" charset="0"/>
                <a:ea typeface="Calibri" panose="020F0502020204030204" pitchFamily="34" charset="0"/>
                <a:cs typeface="Calibri" panose="020F0502020204030204" pitchFamily="34" charset="0"/>
              </a:rPr>
              <a:t>BENDAHAN, A</a:t>
            </a:r>
            <a:r>
              <a:rPr lang="en-GB" sz="1200" dirty="0">
                <a:latin typeface="Calibri" panose="020F0502020204030204" pitchFamily="34" charset="0"/>
                <a:ea typeface="Calibri" panose="020F0502020204030204" pitchFamily="34" charset="0"/>
                <a:cs typeface="Calibri" panose="020F0502020204030204" pitchFamily="34" charset="0"/>
              </a:rPr>
              <a:t>. </a:t>
            </a:r>
            <a:r>
              <a:rPr lang="sk-SK" sz="1200" dirty="0">
                <a:latin typeface="Calibri" panose="020F0502020204030204" pitchFamily="34" charset="0"/>
                <a:ea typeface="Calibri" panose="020F0502020204030204" pitchFamily="34" charset="0"/>
                <a:cs typeface="Calibri" panose="020F0502020204030204" pitchFamily="34" charset="0"/>
              </a:rPr>
              <a:t>B.</a:t>
            </a:r>
            <a:r>
              <a:rPr lang="en-GB" sz="1200" dirty="0">
                <a:latin typeface="Calibri" panose="020F0502020204030204" pitchFamily="34" charset="0"/>
                <a:ea typeface="Calibri" panose="020F0502020204030204" pitchFamily="34" charset="0"/>
                <a:cs typeface="Calibri" panose="020F0502020204030204" pitchFamily="34" charset="0"/>
              </a:rPr>
              <a:t>, </a:t>
            </a:r>
            <a:r>
              <a:rPr lang="sk-SK" sz="1200" dirty="0">
                <a:latin typeface="Calibri" panose="020F0502020204030204" pitchFamily="34" charset="0"/>
                <a:ea typeface="Calibri" panose="020F0502020204030204" pitchFamily="34" charset="0"/>
                <a:cs typeface="Calibri" panose="020F0502020204030204" pitchFamily="34" charset="0"/>
              </a:rPr>
              <a:t>SABATIER, R.</a:t>
            </a:r>
            <a:r>
              <a:rPr lang="en-GB" sz="1200" dirty="0">
                <a:latin typeface="Calibri" panose="020F0502020204030204" pitchFamily="34" charset="0"/>
                <a:ea typeface="Calibri" panose="020F0502020204030204" pitchFamily="34" charset="0"/>
                <a:cs typeface="Calibri" panose="020F0502020204030204" pitchFamily="34" charset="0"/>
              </a:rPr>
              <a:t>, </a:t>
            </a:r>
            <a:r>
              <a:rPr lang="sk-SK" sz="1200" dirty="0">
                <a:latin typeface="Calibri" panose="020F0502020204030204" pitchFamily="34" charset="0"/>
                <a:ea typeface="Calibri" panose="020F0502020204030204" pitchFamily="34" charset="0"/>
                <a:cs typeface="Calibri" panose="020F0502020204030204" pitchFamily="34" charset="0"/>
              </a:rPr>
              <a:t>RYSCHAWY, J.</a:t>
            </a:r>
            <a:r>
              <a:rPr lang="en-GB" sz="1200" dirty="0">
                <a:latin typeface="Calibri" panose="020F0502020204030204" pitchFamily="34" charset="0"/>
                <a:ea typeface="Calibri" panose="020F0502020204030204" pitchFamily="34" charset="0"/>
                <a:cs typeface="Calibri" panose="020F0502020204030204" pitchFamily="34" charset="0"/>
              </a:rPr>
              <a:t>, </a:t>
            </a:r>
            <a:r>
              <a:rPr lang="sk-SK" sz="1200" dirty="0">
                <a:latin typeface="Calibri" panose="020F0502020204030204" pitchFamily="34" charset="0"/>
                <a:ea typeface="Calibri" panose="020F0502020204030204" pitchFamily="34" charset="0"/>
                <a:cs typeface="Calibri" panose="020F0502020204030204" pitchFamily="34" charset="0"/>
              </a:rPr>
              <a:t>BELLON, S. et al. </a:t>
            </a:r>
            <a:r>
              <a:rPr lang="sk-SK" sz="1200" dirty="0" err="1">
                <a:latin typeface="Calibri" panose="020F0502020204030204" pitchFamily="34" charset="0"/>
                <a:ea typeface="Calibri" panose="020F0502020204030204" pitchFamily="34" charset="0"/>
                <a:cs typeface="Calibri" panose="020F0502020204030204" pitchFamily="34" charset="0"/>
              </a:rPr>
              <a:t>Agroekologické principy pro redesign integrovaných systémů plodin a hospodářských zvířat</a:t>
            </a:r>
            <a:r>
              <a:rPr lang="sk-SK" sz="1200" dirty="0">
                <a:latin typeface="Calibri" panose="020F0502020204030204" pitchFamily="34" charset="0"/>
                <a:ea typeface="Calibri" panose="020F0502020204030204" pitchFamily="34" charset="0"/>
                <a:cs typeface="Calibri" panose="020F0502020204030204" pitchFamily="34" charset="0"/>
              </a:rPr>
              <a:t>. Online. European </a:t>
            </a:r>
            <a:r>
              <a:rPr lang="sk-SK" sz="1200" dirty="0" err="1">
                <a:latin typeface="Calibri" panose="020F0502020204030204" pitchFamily="34" charset="0"/>
                <a:ea typeface="Calibri" panose="020F0502020204030204" pitchFamily="34" charset="0"/>
                <a:cs typeface="Calibri" panose="020F0502020204030204" pitchFamily="34" charset="0"/>
              </a:rPr>
              <a:t>Journal </a:t>
            </a:r>
            <a:r>
              <a:rPr lang="sk-SK" sz="1200" dirty="0">
                <a:latin typeface="Calibri" panose="020F0502020204030204" pitchFamily="34" charset="0"/>
                <a:ea typeface="Calibri" panose="020F0502020204030204" pitchFamily="34" charset="0"/>
                <a:cs typeface="Calibri" panose="020F0502020204030204" pitchFamily="34" charset="0"/>
              </a:rPr>
              <a:t>of </a:t>
            </a:r>
            <a:r>
              <a:rPr lang="sk-SK" sz="1200" dirty="0" err="1">
                <a:latin typeface="Calibri" panose="020F0502020204030204" pitchFamily="34" charset="0"/>
                <a:ea typeface="Calibri" panose="020F0502020204030204" pitchFamily="34" charset="0"/>
                <a:cs typeface="Calibri" panose="020F0502020204030204" pitchFamily="34" charset="0"/>
              </a:rPr>
              <a:t>Agronomy</a:t>
            </a:r>
            <a:r>
              <a:rPr lang="sk-SK" sz="1200" dirty="0">
                <a:latin typeface="Calibri" panose="020F0502020204030204" pitchFamily="34" charset="0"/>
                <a:ea typeface="Calibri" panose="020F0502020204030204" pitchFamily="34" charset="0"/>
                <a:cs typeface="Calibri" panose="020F0502020204030204" pitchFamily="34" charset="0"/>
              </a:rPr>
              <a:t>. 2014, roč. 57, s. 43-51. ISSN 11610301.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5"/>
          <p:cNvSpPr txBox="1">
            <a:spLocks noGrp="1"/>
          </p:cNvSpPr>
          <p:nvPr>
            <p:ph type="body" idx="1"/>
          </p:nvPr>
        </p:nvSpPr>
        <p:spPr>
          <a:xfrm>
            <a:off x="880808" y="1554040"/>
            <a:ext cx="6939568" cy="46885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buSzPts val="2400"/>
              <a:buNone/>
            </a:pPr>
            <a:r>
              <a:rPr lang="en-US" dirty="0"/>
              <a:t>Tyto agroekologické zásady nejen přispívají k vytváření </a:t>
            </a:r>
            <a:r>
              <a:rPr lang="en-US" b="1" dirty="0"/>
              <a:t>odolnějších zemědělských systémů, </a:t>
            </a:r>
            <a:r>
              <a:rPr lang="en-US" dirty="0"/>
              <a:t>ale mohou mít také pozitivní dopad na místní ekonomiku, protože podporují diverzifikaci výroby, snižují náklady na vstupy a zlepšují kvalitu půdy a plodin. </a:t>
            </a:r>
            <a:endParaRPr dirty="0"/>
          </a:p>
          <a:p>
            <a:pPr marL="0" lvl="0" indent="0" algn="l" rtl="0">
              <a:lnSpc>
                <a:spcPct val="100000"/>
              </a:lnSpc>
              <a:spcBef>
                <a:spcPts val="0"/>
              </a:spcBef>
              <a:buSzPts val="2400"/>
              <a:buNone/>
            </a:pPr>
            <a:r>
              <a:rPr lang="en-US" dirty="0"/>
              <a:t>Tímto způsobem mohou vytvořit </a:t>
            </a:r>
            <a:r>
              <a:rPr lang="en-US" b="1" dirty="0"/>
              <a:t>silné a udržitelné zemědělské prostředí, které </a:t>
            </a:r>
            <a:r>
              <a:rPr lang="en-US" dirty="0"/>
              <a:t>přispívá k celkové prosperitě místních komunit.</a:t>
            </a:r>
            <a:endParaRPr lang="en-US" sz="2100" dirty="0"/>
          </a:p>
          <a:p>
            <a:pPr marL="228600" lvl="0" indent="0" algn="l" rtl="0">
              <a:lnSpc>
                <a:spcPct val="100000"/>
              </a:lnSpc>
              <a:spcBef>
                <a:spcPts val="600"/>
              </a:spcBef>
              <a:spcAft>
                <a:spcPts val="600"/>
              </a:spcAft>
              <a:buSzPts val="2400"/>
              <a:buNone/>
            </a:pPr>
            <a:endParaRPr lang="en-US" sz="1600" dirty="0"/>
          </a:p>
          <a:p>
            <a:pPr marL="228600" lvl="0" indent="0" algn="l" rtl="0">
              <a:lnSpc>
                <a:spcPct val="100000"/>
              </a:lnSpc>
              <a:spcBef>
                <a:spcPts val="600"/>
              </a:spcBef>
              <a:spcAft>
                <a:spcPts val="600"/>
              </a:spcAft>
              <a:buSzPts val="2400"/>
              <a:buNone/>
            </a:pPr>
            <a:r>
              <a:rPr lang="en-US" sz="1600" b="1" dirty="0">
                <a:highlight>
                  <a:srgbClr val="8DC641"/>
                </a:highlight>
              </a:rPr>
              <a:t>Přečtěte si více:  </a:t>
            </a:r>
            <a:r>
              <a:rPr lang="en-US" sz="1600" dirty="0" err="1"/>
              <a:t>Wagh</a:t>
            </a:r>
            <a:r>
              <a:rPr lang="en-US" sz="1600" dirty="0"/>
              <a:t>, P., Singh, A., Singh, G., &amp; </a:t>
            </a:r>
            <a:r>
              <a:rPr lang="en-US" sz="1600" dirty="0" err="1"/>
              <a:t>Sasane</a:t>
            </a:r>
            <a:r>
              <a:rPr lang="en-US" sz="1600" dirty="0"/>
              <a:t>, P. (2024). </a:t>
            </a:r>
            <a:r>
              <a:rPr lang="en-US" sz="1600" dirty="0" err="1"/>
              <a:t>Agroekologie</a:t>
            </a:r>
            <a:r>
              <a:rPr lang="en-US" sz="1600" dirty="0"/>
              <a:t>: Agro-ekologie: Integrace ekologie do zemědělských systémů. In Pole zítřka: In: Pokroky v moderním zemědělství. Astitva </a:t>
            </a:r>
            <a:r>
              <a:rPr lang="en-US" sz="1600" dirty="0" err="1"/>
              <a:t>Prakashan</a:t>
            </a:r>
            <a:r>
              <a:rPr lang="en-US" sz="1600" dirty="0"/>
              <a:t>.</a:t>
            </a:r>
            <a:endParaRPr sz="1600" dirty="0"/>
          </a:p>
        </p:txBody>
      </p:sp>
      <p:sp>
        <p:nvSpPr>
          <p:cNvPr id="369" name="Google Shape;369;p1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Posílení socioekonomické dynamiky </a:t>
            </a:r>
            <a:endParaRPr b="1">
              <a:solidFill>
                <a:srgbClr val="6AA84F"/>
              </a:solidFill>
            </a:endParaRPr>
          </a:p>
        </p:txBody>
      </p:sp>
      <p:grpSp>
        <p:nvGrpSpPr>
          <p:cNvPr id="370" name="Google Shape;370;p15"/>
          <p:cNvGrpSpPr/>
          <p:nvPr/>
        </p:nvGrpSpPr>
        <p:grpSpPr>
          <a:xfrm rot="3730759">
            <a:off x="10918674" y="553763"/>
            <a:ext cx="949887" cy="1163493"/>
            <a:chOff x="7602444" y="4967675"/>
            <a:chExt cx="483620" cy="592374"/>
          </a:xfrm>
        </p:grpSpPr>
        <p:grpSp>
          <p:nvGrpSpPr>
            <p:cNvPr id="371" name="Google Shape;371;p15"/>
            <p:cNvGrpSpPr/>
            <p:nvPr/>
          </p:nvGrpSpPr>
          <p:grpSpPr>
            <a:xfrm>
              <a:off x="7618661" y="4967675"/>
              <a:ext cx="467403" cy="507609"/>
              <a:chOff x="2251964" y="3590497"/>
              <a:chExt cx="467403" cy="507609"/>
            </a:xfrm>
          </p:grpSpPr>
          <p:sp>
            <p:nvSpPr>
              <p:cNvPr id="372" name="Google Shape;372;p1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1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1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5" name="Google Shape;375;p15"/>
            <p:cNvGrpSpPr/>
            <p:nvPr/>
          </p:nvGrpSpPr>
          <p:grpSpPr>
            <a:xfrm>
              <a:off x="7602444" y="4993761"/>
              <a:ext cx="421973" cy="566288"/>
              <a:chOff x="2235747" y="3616583"/>
              <a:chExt cx="421973" cy="566288"/>
            </a:xfrm>
          </p:grpSpPr>
          <p:sp>
            <p:nvSpPr>
              <p:cNvPr id="376" name="Google Shape;376;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78" name="Google Shape;378;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1409" y="2124824"/>
            <a:ext cx="4162676" cy="2608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txBox="1">
            <a:spLocks noGrp="1"/>
          </p:cNvSpPr>
          <p:nvPr>
            <p:ph type="body" idx="1"/>
          </p:nvPr>
        </p:nvSpPr>
        <p:spPr>
          <a:xfrm>
            <a:off x="5658307" y="132274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02" name="Google Shape;202;p4"/>
          <p:cNvSpPr txBox="1">
            <a:spLocks noGrp="1"/>
          </p:cNvSpPr>
          <p:nvPr>
            <p:ph type="body" idx="2"/>
          </p:nvPr>
        </p:nvSpPr>
        <p:spPr>
          <a:xfrm>
            <a:off x="6386979" y="1322766"/>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Úvod</a:t>
            </a:r>
            <a:endParaRPr b="1"/>
          </a:p>
        </p:txBody>
      </p:sp>
      <p:sp>
        <p:nvSpPr>
          <p:cNvPr id="203" name="Google Shape;203;p4"/>
          <p:cNvSpPr txBox="1">
            <a:spLocks noGrp="1"/>
          </p:cNvSpPr>
          <p:nvPr>
            <p:ph type="body" idx="3"/>
          </p:nvPr>
        </p:nvSpPr>
        <p:spPr>
          <a:xfrm>
            <a:off x="533719" y="1560452"/>
            <a:ext cx="4714556" cy="4280805"/>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0" i="0" u="none" strike="noStrike" dirty="0">
                <a:solidFill>
                  <a:srgbClr val="000000"/>
                </a:solidFill>
                <a:latin typeface="Calibri"/>
                <a:ea typeface="Calibri"/>
                <a:cs typeface="Calibri"/>
                <a:sym typeface="Calibri"/>
              </a:rPr>
              <a:t>Vítejte v modulu "Budování mostů mezi agroekologií a komunitou", kde budeme diskutovat, zkoumat a posilovat vazby mezi agroekologickými postupy a blahobytem a odolností komunity.</a:t>
            </a:r>
            <a:endParaRPr sz="2800" dirty="0"/>
          </a:p>
        </p:txBody>
      </p:sp>
      <p:sp>
        <p:nvSpPr>
          <p:cNvPr id="204" name="Google Shape;204;p4"/>
          <p:cNvSpPr txBox="1">
            <a:spLocks noGrp="1"/>
          </p:cNvSpPr>
          <p:nvPr>
            <p:ph type="body" idx="4"/>
          </p:nvPr>
        </p:nvSpPr>
        <p:spPr>
          <a:xfrm>
            <a:off x="5680010" y="223772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05" name="Google Shape;205;p4"/>
          <p:cNvSpPr txBox="1">
            <a:spLocks noGrp="1"/>
          </p:cNvSpPr>
          <p:nvPr>
            <p:ph type="body" idx="5"/>
          </p:nvPr>
        </p:nvSpPr>
        <p:spPr>
          <a:xfrm>
            <a:off x="6360900" y="2237789"/>
            <a:ext cx="58311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Podpora komunitních vazeb prostřednictvím agroekologie</a:t>
            </a:r>
            <a:endParaRPr b="1"/>
          </a:p>
        </p:txBody>
      </p:sp>
      <p:sp>
        <p:nvSpPr>
          <p:cNvPr id="206" name="Google Shape;206;p4"/>
          <p:cNvSpPr txBox="1">
            <a:spLocks noGrp="1"/>
          </p:cNvSpPr>
          <p:nvPr>
            <p:ph type="body" idx="6"/>
          </p:nvPr>
        </p:nvSpPr>
        <p:spPr>
          <a:xfrm>
            <a:off x="5686589" y="31527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07" name="Google Shape;207;p4"/>
          <p:cNvSpPr txBox="1">
            <a:spLocks noGrp="1"/>
          </p:cNvSpPr>
          <p:nvPr>
            <p:ph type="body" idx="7"/>
          </p:nvPr>
        </p:nvSpPr>
        <p:spPr>
          <a:xfrm>
            <a:off x="6358698" y="3152726"/>
            <a:ext cx="52224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Posílení socioekonomické dynamiky</a:t>
            </a:r>
            <a:endParaRPr b="1"/>
          </a:p>
        </p:txBody>
      </p:sp>
      <p:sp>
        <p:nvSpPr>
          <p:cNvPr id="208" name="Google Shape;208;p4"/>
          <p:cNvSpPr txBox="1">
            <a:spLocks noGrp="1"/>
          </p:cNvSpPr>
          <p:nvPr>
            <p:ph type="body" idx="8"/>
          </p:nvPr>
        </p:nvSpPr>
        <p:spPr>
          <a:xfrm>
            <a:off x="5708292" y="406770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09" name="Google Shape;209;p4"/>
          <p:cNvSpPr txBox="1">
            <a:spLocks noGrp="1"/>
          </p:cNvSpPr>
          <p:nvPr>
            <p:ph type="body" idx="9"/>
          </p:nvPr>
        </p:nvSpPr>
        <p:spPr>
          <a:xfrm>
            <a:off x="6380427" y="4067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Podpora potravinové soběstačnosti a bezpečnosti</a:t>
            </a:r>
            <a:endParaRPr b="1"/>
          </a:p>
        </p:txBody>
      </p:sp>
      <p:sp>
        <p:nvSpPr>
          <p:cNvPr id="210" name="Google Shape;210;p4"/>
          <p:cNvSpPr txBox="1">
            <a:spLocks noGrp="1"/>
          </p:cNvSpPr>
          <p:nvPr>
            <p:ph type="body" idx="13"/>
          </p:nvPr>
        </p:nvSpPr>
        <p:spPr>
          <a:xfrm>
            <a:off x="5686589" y="498269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05</a:t>
            </a:r>
            <a:endParaRPr/>
          </a:p>
        </p:txBody>
      </p:sp>
      <p:sp>
        <p:nvSpPr>
          <p:cNvPr id="211" name="Google Shape;211;p4"/>
          <p:cNvSpPr txBox="1">
            <a:spLocks noGrp="1"/>
          </p:cNvSpPr>
          <p:nvPr>
            <p:ph type="body" idx="14"/>
          </p:nvPr>
        </p:nvSpPr>
        <p:spPr>
          <a:xfrm>
            <a:off x="6358700" y="4982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t>Posílení sociální </a:t>
            </a:r>
            <a:r>
              <a:rPr lang="en-US"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spravedlnosti </a:t>
            </a:r>
            <a:r>
              <a:rPr lang="en-US" b="1"/>
              <a:t>a inkluze</a:t>
            </a:r>
            <a:endParaRPr b="1"/>
          </a:p>
        </p:txBody>
      </p:sp>
      <p:sp>
        <p:nvSpPr>
          <p:cNvPr id="212" name="Google Shape;212;p4"/>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Přehled obsahu</a:t>
            </a:r>
            <a:endParaRPr/>
          </a:p>
        </p:txBody>
      </p:sp>
      <p:grpSp>
        <p:nvGrpSpPr>
          <p:cNvPr id="213" name="Google Shape;213;p4"/>
          <p:cNvGrpSpPr/>
          <p:nvPr/>
        </p:nvGrpSpPr>
        <p:grpSpPr>
          <a:xfrm rot="3730759">
            <a:off x="10867814" y="245891"/>
            <a:ext cx="949887" cy="1163493"/>
            <a:chOff x="7602444" y="4967675"/>
            <a:chExt cx="483620" cy="592374"/>
          </a:xfrm>
        </p:grpSpPr>
        <p:grpSp>
          <p:nvGrpSpPr>
            <p:cNvPr id="214" name="Google Shape;214;p4"/>
            <p:cNvGrpSpPr/>
            <p:nvPr/>
          </p:nvGrpSpPr>
          <p:grpSpPr>
            <a:xfrm>
              <a:off x="7618661" y="4967675"/>
              <a:ext cx="467403" cy="507609"/>
              <a:chOff x="2251964" y="3590497"/>
              <a:chExt cx="467403" cy="507609"/>
            </a:xfrm>
          </p:grpSpPr>
          <p:sp>
            <p:nvSpPr>
              <p:cNvPr id="215" name="Google Shape;215;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8" name="Google Shape;218;p4"/>
            <p:cNvGrpSpPr/>
            <p:nvPr/>
          </p:nvGrpSpPr>
          <p:grpSpPr>
            <a:xfrm>
              <a:off x="7602444" y="4993761"/>
              <a:ext cx="421973" cy="566288"/>
              <a:chOff x="2235747" y="3616583"/>
              <a:chExt cx="421973" cy="566288"/>
            </a:xfrm>
          </p:grpSpPr>
          <p:sp>
            <p:nvSpPr>
              <p:cNvPr id="219" name="Google Shape;219;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9"/>
          <p:cNvSpPr txBox="1">
            <a:spLocks noGrp="1"/>
          </p:cNvSpPr>
          <p:nvPr>
            <p:ph type="body" idx="1"/>
          </p:nvPr>
        </p:nvSpPr>
        <p:spPr>
          <a:xfrm>
            <a:off x="914400" y="1519209"/>
            <a:ext cx="10479218" cy="4217632"/>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pPr>
            <a:r>
              <a:rPr lang="en-US" dirty="0" err="1"/>
              <a:t>Upřednostňováním </a:t>
            </a:r>
            <a:r>
              <a:rPr lang="en-US" dirty="0"/>
              <a:t>biologické rozmanitosti agroekologie podporuje </a:t>
            </a:r>
            <a:r>
              <a:rPr lang="en-US" b="1" dirty="0"/>
              <a:t>udržitelné využívání půdy </a:t>
            </a:r>
            <a:r>
              <a:rPr lang="en-US" dirty="0"/>
              <a:t>a také zvyšuje odolnost zemědělské produkce vůči environmentálním problémům. </a:t>
            </a:r>
            <a:endParaRPr dirty="0"/>
          </a:p>
          <a:p>
            <a:pPr marL="0" indent="0">
              <a:lnSpc>
                <a:spcPct val="100000"/>
              </a:lnSpc>
              <a:spcBef>
                <a:spcPts val="0"/>
              </a:spcBef>
            </a:pPr>
            <a:r>
              <a:rPr lang="en-US" dirty="0"/>
              <a:t>Tato odolnost může ochránit komunity před riziky spojenými s monokulturami a průmyslovým zemědělstvím a přispět k potravinové bezpečnosti a stabilitě místních ekonomik. </a:t>
            </a:r>
            <a:endParaRPr dirty="0"/>
          </a:p>
          <a:p>
            <a:pPr marL="0" indent="0">
              <a:lnSpc>
                <a:spcPct val="100000"/>
              </a:lnSpc>
              <a:spcBef>
                <a:spcPts val="0"/>
              </a:spcBef>
            </a:pPr>
            <a:r>
              <a:rPr lang="en-US" dirty="0"/>
              <a:t>Důraz agroekologie na místní produkci a spotřebu může navíc </a:t>
            </a:r>
            <a:r>
              <a:rPr lang="en-US" b="1" dirty="0"/>
              <a:t>stimulovat hospodářský růst </a:t>
            </a:r>
            <a:r>
              <a:rPr lang="en-US" dirty="0"/>
              <a:t>podporou drobných zemědělců a místních trhů, a tím posílit ekonomickou strukturu komunit.</a:t>
            </a:r>
          </a:p>
          <a:p>
            <a:pPr marL="228600" indent="0">
              <a:lnSpc>
                <a:spcPct val="100000"/>
              </a:lnSpc>
              <a:spcBef>
                <a:spcPts val="600"/>
              </a:spcBef>
              <a:spcAft>
                <a:spcPts val="600"/>
              </a:spcAft>
            </a:pPr>
            <a:endParaRPr lang="en-US" sz="1000" b="1" dirty="0">
              <a:highlight>
                <a:srgbClr val="8DC641"/>
              </a:highlight>
            </a:endParaRPr>
          </a:p>
          <a:p>
            <a:pPr marL="228600" indent="0">
              <a:lnSpc>
                <a:spcPct val="100000"/>
              </a:lnSpc>
              <a:spcBef>
                <a:spcPts val="600"/>
              </a:spcBef>
              <a:spcAft>
                <a:spcPts val="600"/>
              </a:spcAft>
            </a:pPr>
            <a:r>
              <a:rPr lang="cs-CZ" sz="1600" b="1" dirty="0"/>
              <a:t>	</a:t>
            </a:r>
            <a:r>
              <a:rPr lang="en-US" sz="1600" b="1" dirty="0" err="1">
                <a:highlight>
                  <a:srgbClr val="8DC641"/>
                </a:highlight>
              </a:rPr>
              <a:t>Přečtěte</a:t>
            </a:r>
            <a:r>
              <a:rPr lang="en-US" sz="1600" b="1" dirty="0">
                <a:highlight>
                  <a:srgbClr val="8DC641"/>
                </a:highlight>
              </a:rPr>
              <a:t> si více: </a:t>
            </a:r>
            <a:r>
              <a:rPr lang="sk-SK" sz="1600" dirty="0"/>
              <a:t>CHAUDHARY, Suraj; SHRESTHA, Atmaz Kumar; RAI, Sushil; ACHARYA, Dhana Krishna; SUBEDI, 	</a:t>
            </a:r>
            <a:r>
              <a:rPr lang="sk-SK" sz="1600" dirty="0" err="1"/>
              <a:t>Sabnam</a:t>
            </a:r>
            <a:r>
              <a:rPr lang="sk-SK" sz="1600" dirty="0"/>
              <a:t> et al. </a:t>
            </a:r>
            <a:r>
              <a:rPr lang="sk-SK" sz="1600" dirty="0" err="1"/>
              <a:t>Agroekologie integruje vědu</a:t>
            </a:r>
            <a:r>
              <a:rPr lang="sk-SK" sz="1600" dirty="0"/>
              <a:t>, </a:t>
            </a:r>
            <a:r>
              <a:rPr lang="sk-SK" sz="1600" dirty="0" err="1"/>
              <a:t>praxi</a:t>
            </a:r>
            <a:r>
              <a:rPr lang="sk-SK" sz="1600" dirty="0"/>
              <a:t>, </a:t>
            </a:r>
            <a:r>
              <a:rPr lang="sk-SK" sz="1600" dirty="0" err="1"/>
              <a:t>hnutí </a:t>
            </a:r>
            <a:r>
              <a:rPr lang="sk-SK" sz="1600" dirty="0"/>
              <a:t>a </a:t>
            </a:r>
            <a:r>
              <a:rPr lang="sk-SK" sz="1600" dirty="0" err="1"/>
              <a:t>potravinové systémy budoucnosti</a:t>
            </a:r>
            <a:r>
              <a:rPr lang="sk-SK" sz="1600" dirty="0"/>
              <a:t>. Online. </a:t>
            </a:r>
            <a:r>
              <a:rPr lang="sk-SK" sz="1600" dirty="0" err="1"/>
              <a:t>Journal</a:t>
            </a:r>
            <a:r>
              <a:rPr lang="sk-SK" sz="1600" dirty="0"/>
              <a:t> of 	</a:t>
            </a:r>
            <a:r>
              <a:rPr lang="sk-SK" sz="1600" dirty="0" err="1"/>
              <a:t>Multidisciplinary</a:t>
            </a:r>
            <a:r>
              <a:rPr lang="sk-SK" sz="1600" dirty="0"/>
              <a:t> </a:t>
            </a:r>
            <a:r>
              <a:rPr lang="sk-SK" sz="1600" dirty="0" err="1"/>
              <a:t>Sciences</a:t>
            </a:r>
            <a:r>
              <a:rPr lang="sk-SK" sz="1600" dirty="0"/>
              <a:t>. 2023, roč. 5, č. 2, s. 39-60. ISSN 26715449.</a:t>
            </a:r>
            <a:endParaRPr sz="1600" dirty="0"/>
          </a:p>
        </p:txBody>
      </p:sp>
      <p:sp>
        <p:nvSpPr>
          <p:cNvPr id="384" name="Google Shape;384;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Posílení socioekonomické dynamiky </a:t>
            </a:r>
            <a:endParaRPr b="1">
              <a:solidFill>
                <a:srgbClr val="6AA84F"/>
              </a:solidFill>
            </a:endParaRPr>
          </a:p>
        </p:txBody>
      </p:sp>
      <p:grpSp>
        <p:nvGrpSpPr>
          <p:cNvPr id="385" name="Google Shape;385;p49"/>
          <p:cNvGrpSpPr/>
          <p:nvPr/>
        </p:nvGrpSpPr>
        <p:grpSpPr>
          <a:xfrm rot="3730759">
            <a:off x="10918674" y="553763"/>
            <a:ext cx="949887" cy="1163493"/>
            <a:chOff x="7602444" y="4967675"/>
            <a:chExt cx="483620" cy="592374"/>
          </a:xfrm>
        </p:grpSpPr>
        <p:grpSp>
          <p:nvGrpSpPr>
            <p:cNvPr id="386" name="Google Shape;386;p49"/>
            <p:cNvGrpSpPr/>
            <p:nvPr/>
          </p:nvGrpSpPr>
          <p:grpSpPr>
            <a:xfrm>
              <a:off x="7618661" y="4967675"/>
              <a:ext cx="467403" cy="507609"/>
              <a:chOff x="2251964" y="3590497"/>
              <a:chExt cx="467403" cy="507609"/>
            </a:xfrm>
          </p:grpSpPr>
          <p:sp>
            <p:nvSpPr>
              <p:cNvPr id="387" name="Google Shape;387;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0" name="Google Shape;390;p49"/>
            <p:cNvGrpSpPr/>
            <p:nvPr/>
          </p:nvGrpSpPr>
          <p:grpSpPr>
            <a:xfrm>
              <a:off x="7602444" y="4993761"/>
              <a:ext cx="421973" cy="566288"/>
              <a:chOff x="2235747" y="3616583"/>
              <a:chExt cx="421973" cy="566288"/>
            </a:xfrm>
          </p:grpSpPr>
          <p:sp>
            <p:nvSpPr>
              <p:cNvPr id="391" name="Google Shape;391;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dbd4762122_0_9"/>
          <p:cNvSpPr txBox="1">
            <a:spLocks noGrp="1"/>
          </p:cNvSpPr>
          <p:nvPr>
            <p:ph type="body" idx="1"/>
          </p:nvPr>
        </p:nvSpPr>
        <p:spPr>
          <a:xfrm>
            <a:off x="6186233" y="2341241"/>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Podpora potravinové soběstačnosti</a:t>
            </a:r>
            <a:endParaRPr/>
          </a:p>
          <a:p>
            <a:pPr marL="0" lvl="0" indent="0" algn="l" rtl="0">
              <a:lnSpc>
                <a:spcPct val="90000"/>
              </a:lnSpc>
              <a:spcBef>
                <a:spcPts val="0"/>
              </a:spcBef>
              <a:spcAft>
                <a:spcPts val="0"/>
              </a:spcAft>
              <a:buClr>
                <a:srgbClr val="000000"/>
              </a:buClr>
              <a:buSzPts val="4800"/>
              <a:buNone/>
            </a:pPr>
            <a:endParaRPr/>
          </a:p>
        </p:txBody>
      </p:sp>
      <p:sp>
        <p:nvSpPr>
          <p:cNvPr id="399" name="Google Shape;399;g2dbd4762122_0_9"/>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04</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6"/>
          <p:cNvSpPr txBox="1">
            <a:spLocks noGrp="1"/>
          </p:cNvSpPr>
          <p:nvPr>
            <p:ph type="body" idx="1"/>
          </p:nvPr>
        </p:nvSpPr>
        <p:spPr>
          <a:xfrm>
            <a:off x="669124" y="1885575"/>
            <a:ext cx="5646600" cy="33393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dirty="0"/>
              <a:t>Agroekologie hraje klíčovou roli při </a:t>
            </a:r>
            <a:r>
              <a:rPr lang="en-US" b="1" dirty="0"/>
              <a:t>podpoře potravinové soběstačnosti </a:t>
            </a:r>
            <a:r>
              <a:rPr lang="en-US" dirty="0"/>
              <a:t>- konceptu zahrnujícího právo komunit na kontrolu svých potravinových systémů - tím, že umožňuje komunitám produkovat rozmanité a výživné potraviny udržitelným způsobem. </a:t>
            </a:r>
            <a:endParaRPr dirty="0"/>
          </a:p>
          <a:p>
            <a:pPr marL="228600" lvl="0" indent="0" algn="l" rtl="0">
              <a:lnSpc>
                <a:spcPct val="90000"/>
              </a:lnSpc>
              <a:spcBef>
                <a:spcPts val="0"/>
              </a:spcBef>
              <a:spcAft>
                <a:spcPts val="0"/>
              </a:spcAft>
              <a:buClr>
                <a:srgbClr val="000000"/>
              </a:buClr>
              <a:buSzPts val="2400"/>
              <a:buNone/>
            </a:pPr>
            <a:r>
              <a:rPr lang="en-US" dirty="0"/>
              <a:t>Díky agroekologickým postupům, které </a:t>
            </a:r>
            <a:r>
              <a:rPr lang="en-US" dirty="0" err="1"/>
              <a:t>upřednostňují</a:t>
            </a:r>
            <a:r>
              <a:rPr lang="en-US" dirty="0"/>
              <a:t> agrobiodiverzitu a tradiční znalosti, </a:t>
            </a:r>
            <a:r>
              <a:rPr lang="en-US" b="1" dirty="0"/>
              <a:t>získávají komunity větší autonomii nad svou produkcí a </a:t>
            </a:r>
            <a:r>
              <a:rPr lang="cs-CZ" b="1" dirty="0"/>
              <a:t>	</a:t>
            </a:r>
            <a:r>
              <a:rPr lang="en-US" b="1" dirty="0" err="1"/>
              <a:t>spotřebou</a:t>
            </a:r>
            <a:r>
              <a:rPr lang="en-US" b="1" dirty="0"/>
              <a:t> potravin</a:t>
            </a:r>
            <a:r>
              <a:rPr lang="en-US" dirty="0"/>
              <a:t>. </a:t>
            </a:r>
            <a:endParaRPr dirty="0"/>
          </a:p>
          <a:p>
            <a:pPr marL="228600" lvl="0" indent="0" algn="l" rtl="0">
              <a:lnSpc>
                <a:spcPct val="90000"/>
              </a:lnSpc>
              <a:spcBef>
                <a:spcPts val="1000"/>
              </a:spcBef>
              <a:spcAft>
                <a:spcPts val="0"/>
              </a:spcAft>
              <a:buClr>
                <a:srgbClr val="000000"/>
              </a:buClr>
              <a:buSzPts val="2400"/>
              <a:buNone/>
            </a:pPr>
            <a:endParaRPr dirty="0"/>
          </a:p>
        </p:txBody>
      </p:sp>
      <p:sp>
        <p:nvSpPr>
          <p:cNvPr id="405" name="Google Shape;405;p16"/>
          <p:cNvSpPr txBox="1">
            <a:spLocks noGrp="1"/>
          </p:cNvSpPr>
          <p:nvPr>
            <p:ph type="body" idx="2"/>
          </p:nvPr>
        </p:nvSpPr>
        <p:spPr>
          <a:xfrm>
            <a:off x="831499" y="695250"/>
            <a:ext cx="5713764"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err="1"/>
              <a:t>Podpora</a:t>
            </a:r>
            <a:r>
              <a:rPr lang="en-US" b="1" dirty="0"/>
              <a:t> </a:t>
            </a:r>
            <a:r>
              <a:rPr lang="en-US" b="1" dirty="0" err="1"/>
              <a:t>potravinové</a:t>
            </a:r>
            <a:r>
              <a:rPr lang="en-US" b="1" dirty="0"/>
              <a:t> </a:t>
            </a:r>
            <a:r>
              <a:rPr lang="en-US" b="1" dirty="0" err="1"/>
              <a:t>soběstačnosti</a:t>
            </a:r>
            <a:r>
              <a:rPr lang="en-US" b="1" dirty="0"/>
              <a:t> a </a:t>
            </a:r>
            <a:r>
              <a:rPr lang="en-US" b="1" dirty="0" err="1"/>
              <a:t>bezpečnosti</a:t>
            </a:r>
            <a:endParaRPr b="1" dirty="0"/>
          </a:p>
        </p:txBody>
      </p:sp>
      <p:pic>
        <p:nvPicPr>
          <p:cNvPr id="406" name="Google Shape;406;p16"/>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grpSp>
        <p:nvGrpSpPr>
          <p:cNvPr id="407" name="Google Shape;407;p16"/>
          <p:cNvGrpSpPr/>
          <p:nvPr/>
        </p:nvGrpSpPr>
        <p:grpSpPr>
          <a:xfrm rot="3730759">
            <a:off x="6563864" y="804822"/>
            <a:ext cx="949887" cy="1163493"/>
            <a:chOff x="7602444" y="4967675"/>
            <a:chExt cx="483620" cy="592374"/>
          </a:xfrm>
        </p:grpSpPr>
        <p:grpSp>
          <p:nvGrpSpPr>
            <p:cNvPr id="408" name="Google Shape;408;p16"/>
            <p:cNvGrpSpPr/>
            <p:nvPr/>
          </p:nvGrpSpPr>
          <p:grpSpPr>
            <a:xfrm>
              <a:off x="7618661" y="4967675"/>
              <a:ext cx="467403" cy="507609"/>
              <a:chOff x="2251964" y="3590497"/>
              <a:chExt cx="467403" cy="507609"/>
            </a:xfrm>
          </p:grpSpPr>
          <p:sp>
            <p:nvSpPr>
              <p:cNvPr id="409" name="Google Shape;409;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2" name="Google Shape;412;p16"/>
            <p:cNvGrpSpPr/>
            <p:nvPr/>
          </p:nvGrpSpPr>
          <p:grpSpPr>
            <a:xfrm>
              <a:off x="7602444" y="4993761"/>
              <a:ext cx="421973" cy="566288"/>
              <a:chOff x="2235747" y="3616583"/>
              <a:chExt cx="421973" cy="566288"/>
            </a:xfrm>
          </p:grpSpPr>
          <p:sp>
            <p:nvSpPr>
              <p:cNvPr id="413" name="Google Shape;413;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0"/>
          <p:cNvSpPr txBox="1">
            <a:spLocks noGrp="1"/>
          </p:cNvSpPr>
          <p:nvPr>
            <p:ph type="body" idx="1"/>
          </p:nvPr>
        </p:nvSpPr>
        <p:spPr>
          <a:xfrm>
            <a:off x="532628" y="1400585"/>
            <a:ext cx="11259322" cy="5027847"/>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dirty="0"/>
              <a:t>Tato autonomie v oblasti produkce a spotřeby potravin zajišťuje přístup ke zdravým a kulturně relevantním potravinám a zároveň snižuje závislost na vnějších trzích a zemědělských korporacích. Některé z těchto postupů zahrnují:</a:t>
            </a:r>
            <a:endParaRPr dirty="0"/>
          </a:p>
          <a:p>
            <a:pPr marL="800100" lvl="0" indent="-342900" algn="l" rtl="0">
              <a:lnSpc>
                <a:spcPct val="100000"/>
              </a:lnSpc>
              <a:spcBef>
                <a:spcPts val="6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7"/>
                  </a:ext>
                </a:extLst>
              </a:rPr>
              <a:t>Agrobiodiverzita a pěstování místně přizpůsobených plodin  </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8"/>
                </a:ext>
              </a:extLst>
            </a:endParaRPr>
          </a:p>
          <a:p>
            <a:pPr marL="800100" lvl="0" indent="-342900" algn="l" rtl="0">
              <a:lnSpc>
                <a:spcPct val="100000"/>
              </a:lnSpc>
              <a:spcBef>
                <a:spcPts val="6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9"/>
                  </a:ext>
                </a:extLst>
              </a:rPr>
              <a:t>Zachování banky semen</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0"/>
                </a:ext>
              </a:extLst>
            </a:endParaRPr>
          </a:p>
          <a:p>
            <a:pPr marL="800100" lvl="0" indent="-342900" algn="l" rtl="0">
              <a:lnSpc>
                <a:spcPct val="100000"/>
              </a:lnSpc>
              <a:spcBef>
                <a:spcPts val="6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1"/>
                  </a:ext>
                </a:extLst>
              </a:rPr>
              <a:t>Místní komunity a komunitní zahrady</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2"/>
                </a:ext>
              </a:extLst>
            </a:endParaRPr>
          </a:p>
          <a:p>
            <a:pPr marL="800100" lvl="0" indent="-342900" algn="l" rtl="0">
              <a:lnSpc>
                <a:spcPct val="100000"/>
              </a:lnSpc>
              <a:spcBef>
                <a:spcPts val="6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3"/>
                  </a:ext>
                </a:extLst>
              </a:rPr>
              <a:t>Místní výroba a spotřeba</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4"/>
                </a:ext>
              </a:extLst>
            </a:endParaRPr>
          </a:p>
          <a:p>
            <a:pPr marL="800100" lvl="0" indent="-342900" algn="l" rtl="0">
              <a:lnSpc>
                <a:spcPct val="100000"/>
              </a:lnSpc>
              <a:spcBef>
                <a:spcPts val="600"/>
              </a:spcBef>
              <a:spcAft>
                <a:spcPts val="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5"/>
                  </a:ext>
                </a:extLst>
              </a:rPr>
              <a:t>Tradiční znalosti a techniky</a:t>
            </a:r>
            <a:endParaRPr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6"/>
                </a:ext>
              </a:extLst>
            </a:endParaRPr>
          </a:p>
          <a:p>
            <a:pPr marL="800100" lvl="0" indent="-342900" algn="l" rtl="0">
              <a:lnSpc>
                <a:spcPct val="100000"/>
              </a:lnSpc>
              <a:spcBef>
                <a:spcPts val="600"/>
              </a:spcBef>
              <a:spcAft>
                <a:spcPts val="600"/>
              </a:spcAft>
              <a:buSzPts val="2400"/>
              <a:buChar char="•"/>
            </a:pPr>
            <a:r>
              <a:rPr lang="en-US" b="1" dirty="0">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7"/>
                  </a:ext>
                </a:extLst>
              </a:rPr>
              <a:t>Komunitní sklizeň a výměna</a:t>
            </a:r>
            <a:endParaRPr lang="en-US" sz="500" dirty="0"/>
          </a:p>
          <a:p>
            <a:pPr marL="228600" indent="0">
              <a:lnSpc>
                <a:spcPct val="100000"/>
              </a:lnSpc>
              <a:spcBef>
                <a:spcPts val="600"/>
              </a:spcBef>
              <a:spcAft>
                <a:spcPts val="600"/>
              </a:spcAft>
            </a:pPr>
            <a:r>
              <a:rPr lang="en-US" sz="1600" b="1" dirty="0">
                <a:highlight>
                  <a:srgbClr val="8DC641"/>
                </a:highlight>
              </a:rPr>
              <a:t>Přečtěte si více: </a:t>
            </a:r>
            <a:r>
              <a:rPr lang="en-US" sz="1600" dirty="0"/>
              <a:t>Altieri, M. A., &amp; Nicholls, C. I. (2021). Agroekologie: A Brief Account of its Origins and Currents of Thought in Latin America [Stručný popis jejího původu a myšlenkových proudů v Latinské Americe]. Agroekologie a udržitelné potravinové systémy.</a:t>
            </a:r>
          </a:p>
        </p:txBody>
      </p:sp>
      <p:sp>
        <p:nvSpPr>
          <p:cNvPr id="420" name="Google Shape;420;p50"/>
          <p:cNvSpPr txBox="1">
            <a:spLocks noGrp="1"/>
          </p:cNvSpPr>
          <p:nvPr>
            <p:ph type="body" idx="2"/>
          </p:nvPr>
        </p:nvSpPr>
        <p:spPr>
          <a:xfrm>
            <a:off x="798381" y="53237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t>Podpora potravinové soběstačnosti a bezpečnosti</a:t>
            </a:r>
            <a:endParaRPr b="1"/>
          </a:p>
        </p:txBody>
      </p:sp>
      <p:grpSp>
        <p:nvGrpSpPr>
          <p:cNvPr id="2" name="Google Shape;385;p49">
            <a:extLst>
              <a:ext uri="{FF2B5EF4-FFF2-40B4-BE49-F238E27FC236}">
                <a16:creationId xmlns:a16="http://schemas.microsoft.com/office/drawing/2014/main" id="{B04D742F-0632-3EBF-91CF-18F5A2217C65}"/>
              </a:ext>
            </a:extLst>
          </p:cNvPr>
          <p:cNvGrpSpPr/>
          <p:nvPr/>
        </p:nvGrpSpPr>
        <p:grpSpPr>
          <a:xfrm rot="3730759">
            <a:off x="10832812" y="352481"/>
            <a:ext cx="949887" cy="1163493"/>
            <a:chOff x="7602444" y="4967675"/>
            <a:chExt cx="483620" cy="592374"/>
          </a:xfrm>
        </p:grpSpPr>
        <p:grpSp>
          <p:nvGrpSpPr>
            <p:cNvPr id="3" name="Google Shape;386;p49">
              <a:extLst>
                <a:ext uri="{FF2B5EF4-FFF2-40B4-BE49-F238E27FC236}">
                  <a16:creationId xmlns:a16="http://schemas.microsoft.com/office/drawing/2014/main" id="{B1AAA06C-FE19-3AC0-66AD-A06A1E7C347A}"/>
                </a:ext>
              </a:extLst>
            </p:cNvPr>
            <p:cNvGrpSpPr/>
            <p:nvPr/>
          </p:nvGrpSpPr>
          <p:grpSpPr>
            <a:xfrm>
              <a:off x="7618661" y="4967675"/>
              <a:ext cx="467403" cy="507609"/>
              <a:chOff x="2251964" y="3590497"/>
              <a:chExt cx="467403" cy="507609"/>
            </a:xfrm>
          </p:grpSpPr>
          <p:sp>
            <p:nvSpPr>
              <p:cNvPr id="7" name="Google Shape;387;p49">
                <a:extLst>
                  <a:ext uri="{FF2B5EF4-FFF2-40B4-BE49-F238E27FC236}">
                    <a16:creationId xmlns:a16="http://schemas.microsoft.com/office/drawing/2014/main" id="{1D9A81DE-1051-0A6D-8161-42AD53D1B304}"/>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88;p49">
                <a:extLst>
                  <a:ext uri="{FF2B5EF4-FFF2-40B4-BE49-F238E27FC236}">
                    <a16:creationId xmlns:a16="http://schemas.microsoft.com/office/drawing/2014/main" id="{E11CFF88-FB32-623F-D97B-15366A4AE499}"/>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89;p49">
                <a:extLst>
                  <a:ext uri="{FF2B5EF4-FFF2-40B4-BE49-F238E27FC236}">
                    <a16:creationId xmlns:a16="http://schemas.microsoft.com/office/drawing/2014/main" id="{0FB61E49-4989-0215-A758-54D8E2D3DBA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90;p49">
              <a:extLst>
                <a:ext uri="{FF2B5EF4-FFF2-40B4-BE49-F238E27FC236}">
                  <a16:creationId xmlns:a16="http://schemas.microsoft.com/office/drawing/2014/main" id="{5C6AFBA1-81C0-1FB0-32EF-3184D1512B5B}"/>
                </a:ext>
              </a:extLst>
            </p:cNvPr>
            <p:cNvGrpSpPr/>
            <p:nvPr/>
          </p:nvGrpSpPr>
          <p:grpSpPr>
            <a:xfrm>
              <a:off x="7602444" y="4993761"/>
              <a:ext cx="421973" cy="566288"/>
              <a:chOff x="2235747" y="3616583"/>
              <a:chExt cx="421973" cy="566288"/>
            </a:xfrm>
          </p:grpSpPr>
          <p:sp>
            <p:nvSpPr>
              <p:cNvPr id="5" name="Google Shape;391;p49">
                <a:extLst>
                  <a:ext uri="{FF2B5EF4-FFF2-40B4-BE49-F238E27FC236}">
                    <a16:creationId xmlns:a16="http://schemas.microsoft.com/office/drawing/2014/main" id="{2C28AB2D-4904-4451-7C80-BD4FB7A3976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92;p49">
                <a:extLst>
                  <a:ext uri="{FF2B5EF4-FFF2-40B4-BE49-F238E27FC236}">
                    <a16:creationId xmlns:a16="http://schemas.microsoft.com/office/drawing/2014/main" id="{3F2DDEA8-85DE-56A0-16E4-D5588FF1881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2dbd4762122_0_15"/>
          <p:cNvSpPr txBox="1">
            <a:spLocks noGrp="1"/>
          </p:cNvSpPr>
          <p:nvPr>
            <p:ph type="body" idx="1"/>
          </p:nvPr>
        </p:nvSpPr>
        <p:spPr>
          <a:xfrm>
            <a:off x="6181500" y="2312600"/>
            <a:ext cx="4726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a:t>Posilování sociální spravedlnosti a inkluze</a:t>
            </a:r>
            <a:endParaRPr/>
          </a:p>
          <a:p>
            <a:pPr marL="0" lvl="0" indent="0" algn="l" rtl="0">
              <a:lnSpc>
                <a:spcPct val="90000"/>
              </a:lnSpc>
              <a:spcBef>
                <a:spcPts val="0"/>
              </a:spcBef>
              <a:spcAft>
                <a:spcPts val="0"/>
              </a:spcAft>
              <a:buClr>
                <a:srgbClr val="000000"/>
              </a:buClr>
              <a:buSzPts val="4800"/>
              <a:buNone/>
            </a:pPr>
            <a:endParaRPr/>
          </a:p>
        </p:txBody>
      </p:sp>
      <p:sp>
        <p:nvSpPr>
          <p:cNvPr id="427" name="Google Shape;427;g2dbd4762122_0_15"/>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05</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1"/>
          <p:cNvSpPr txBox="1">
            <a:spLocks noGrp="1"/>
          </p:cNvSpPr>
          <p:nvPr>
            <p:ph type="body" idx="1"/>
          </p:nvPr>
        </p:nvSpPr>
        <p:spPr>
          <a:xfrm>
            <a:off x="656044" y="1800550"/>
            <a:ext cx="5646600" cy="412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dirty="0"/>
              <a:t>Agroekologie prosazuje zásady sociální spravedlnosti, rovnosti a začlenění do komunit. </a:t>
            </a:r>
            <a:endParaRPr dirty="0"/>
          </a:p>
          <a:p>
            <a:pPr marL="228600" lvl="0" indent="0" algn="l" rtl="0">
              <a:lnSpc>
                <a:spcPct val="90000"/>
              </a:lnSpc>
              <a:spcBef>
                <a:spcPts val="0"/>
              </a:spcBef>
              <a:spcAft>
                <a:spcPts val="0"/>
              </a:spcAft>
              <a:buClr>
                <a:srgbClr val="000000"/>
              </a:buClr>
              <a:buSzPts val="2400"/>
              <a:buNone/>
            </a:pPr>
            <a:r>
              <a:rPr lang="en-US" dirty="0"/>
              <a:t>Podporou spravedlivého přístupu ke zdrojům, znalostem a rozhodovacím procesům </a:t>
            </a:r>
            <a:r>
              <a:rPr lang="en-US" b="1" dirty="0"/>
              <a:t>umožňuje agroekologie </a:t>
            </a:r>
            <a:r>
              <a:rPr lang="en-US" b="1" dirty="0" err="1"/>
              <a:t>marginalizovaným </a:t>
            </a:r>
            <a:r>
              <a:rPr lang="en-US" b="1" dirty="0"/>
              <a:t>skupinám </a:t>
            </a:r>
            <a:r>
              <a:rPr lang="en-US" dirty="0"/>
              <a:t>- například ženám, domorodým komunitám a drobným zemědělcům - aktivně se podílet na utváření jejich potravinových systémů.</a:t>
            </a:r>
          </a:p>
          <a:p>
            <a:pPr marL="228600" indent="0">
              <a:spcBef>
                <a:spcPts val="0"/>
              </a:spcBef>
            </a:pPr>
            <a:endParaRPr lang="en-US" dirty="0"/>
          </a:p>
          <a:p>
            <a:pPr marL="228600" indent="0">
              <a:spcBef>
                <a:spcPts val="0"/>
              </a:spcBef>
            </a:pPr>
            <a:r>
              <a:rPr lang="en-US" dirty="0"/>
              <a:t>	</a:t>
            </a:r>
            <a:r>
              <a:rPr lang="en-US" dirty="0">
                <a:highlight>
                  <a:srgbClr val="8DC641"/>
                </a:highlight>
              </a:rPr>
              <a:t>Přečtěte si více:</a:t>
            </a:r>
            <a:r>
              <a:rPr lang="en-US" dirty="0"/>
              <a:t> </a:t>
            </a:r>
            <a:r>
              <a:rPr lang="en-US" u="sng" dirty="0" err="1">
                <a:solidFill>
                  <a:schemeClr val="hlink"/>
                </a:solidFill>
              </a:rPr>
              <a:t>Projek</a:t>
            </a:r>
            <a:r>
              <a:rPr lang="cs-CZ" u="sng" dirty="0">
                <a:solidFill>
                  <a:schemeClr val="hlink"/>
                </a:solidFill>
              </a:rPr>
              <a:t>t Regenerace</a:t>
            </a:r>
            <a:r>
              <a:rPr lang="en-US" dirty="0">
                <a:latin typeface="Calibri"/>
                <a:ea typeface="Calibri"/>
                <a:cs typeface="Calibri"/>
                <a:sym typeface="Calibri"/>
              </a:rPr>
              <a:t> </a:t>
            </a:r>
            <a:endParaRPr lang="en-US" dirty="0"/>
          </a:p>
        </p:txBody>
      </p:sp>
      <p:sp>
        <p:nvSpPr>
          <p:cNvPr id="433" name="Google Shape;433;p51"/>
          <p:cNvSpPr txBox="1">
            <a:spLocks noGrp="1"/>
          </p:cNvSpPr>
          <p:nvPr>
            <p:ph type="body" idx="2"/>
          </p:nvPr>
        </p:nvSpPr>
        <p:spPr>
          <a:xfrm>
            <a:off x="898358" y="695242"/>
            <a:ext cx="5217868"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err="1"/>
              <a:t>Posílení</a:t>
            </a:r>
            <a:r>
              <a:rPr lang="en-US" b="1" dirty="0"/>
              <a:t> </a:t>
            </a:r>
            <a:r>
              <a:rPr lang="en-US" b="1" dirty="0" err="1"/>
              <a:t>sociální</a:t>
            </a:r>
            <a:r>
              <a:rPr lang="en-US" b="1" dirty="0"/>
              <a:t> </a:t>
            </a:r>
            <a:r>
              <a:rPr lang="en-US" b="1" dirty="0" err="1"/>
              <a:t>spravedlnosti</a:t>
            </a:r>
            <a:r>
              <a:rPr lang="en-US" b="1" dirty="0"/>
              <a:t> a </a:t>
            </a:r>
            <a:r>
              <a:rPr lang="en-US" b="1" dirty="0" err="1"/>
              <a:t>inkluzivity</a:t>
            </a:r>
            <a:endParaRPr b="1" dirty="0"/>
          </a:p>
        </p:txBody>
      </p:sp>
      <p:pic>
        <p:nvPicPr>
          <p:cNvPr id="434" name="Google Shape;434;p51" descr="Obrázok, na ktorom je nebo, exteriér, rastlina, tráva"/>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grpSp>
        <p:nvGrpSpPr>
          <p:cNvPr id="435" name="Google Shape;435;p51"/>
          <p:cNvGrpSpPr/>
          <p:nvPr/>
        </p:nvGrpSpPr>
        <p:grpSpPr>
          <a:xfrm rot="3730759">
            <a:off x="6563864" y="804822"/>
            <a:ext cx="949887" cy="1163493"/>
            <a:chOff x="7602444" y="4967675"/>
            <a:chExt cx="483620" cy="592374"/>
          </a:xfrm>
        </p:grpSpPr>
        <p:grpSp>
          <p:nvGrpSpPr>
            <p:cNvPr id="436" name="Google Shape;436;p51"/>
            <p:cNvGrpSpPr/>
            <p:nvPr/>
          </p:nvGrpSpPr>
          <p:grpSpPr>
            <a:xfrm>
              <a:off x="7618661" y="4967675"/>
              <a:ext cx="467403" cy="507609"/>
              <a:chOff x="2251964" y="3590497"/>
              <a:chExt cx="467403" cy="507609"/>
            </a:xfrm>
          </p:grpSpPr>
          <p:sp>
            <p:nvSpPr>
              <p:cNvPr id="437" name="Google Shape;437;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0" name="Google Shape;440;p51"/>
            <p:cNvGrpSpPr/>
            <p:nvPr/>
          </p:nvGrpSpPr>
          <p:grpSpPr>
            <a:xfrm>
              <a:off x="7602444" y="4993761"/>
              <a:ext cx="421973" cy="566288"/>
              <a:chOff x="2235747" y="3616583"/>
              <a:chExt cx="421973" cy="566288"/>
            </a:xfrm>
          </p:grpSpPr>
          <p:sp>
            <p:nvSpPr>
              <p:cNvPr id="441" name="Google Shape;441;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2"/>
          <p:cNvSpPr txBox="1">
            <a:spLocks noGrp="1"/>
          </p:cNvSpPr>
          <p:nvPr>
            <p:ph type="body" idx="1"/>
          </p:nvPr>
        </p:nvSpPr>
        <p:spPr>
          <a:xfrm>
            <a:off x="674200" y="1187250"/>
            <a:ext cx="11016900"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dirty="0"/>
              <a:t>Tento inkluzivní přístup </a:t>
            </a:r>
            <a:r>
              <a:rPr lang="en-US" dirty="0" err="1"/>
              <a:t>uznává </a:t>
            </a:r>
            <a:r>
              <a:rPr lang="en-US" b="1" dirty="0"/>
              <a:t>různé znalostní systémy a kulturní zvyklosti, </a:t>
            </a:r>
            <a:r>
              <a:rPr lang="en-US" dirty="0"/>
              <a:t>ale také se zabývá sociálními nerovnostmi a podporuje spravedlivější společnost. K některým konkrétním činnostem, které lze k dosažení tohoto cíle realizovat, patří</a:t>
            </a:r>
            <a:r>
              <a:rPr lang="en-US" dirty="0">
                <a:latin typeface="Calibri"/>
                <a:ea typeface="Calibri"/>
                <a:cs typeface="Calibri"/>
                <a:sym typeface="Calibri"/>
              </a:rPr>
              <a:t>: </a:t>
            </a:r>
            <a:endParaRPr dirty="0"/>
          </a:p>
          <a:p>
            <a:pPr lvl="0" indent="0" algn="l" rtl="0">
              <a:lnSpc>
                <a:spcPct val="100000"/>
              </a:lnSpc>
              <a:spcBef>
                <a:spcPts val="0"/>
              </a:spcBef>
              <a:spcAft>
                <a:spcPts val="0"/>
              </a:spcAft>
              <a:buSzPts val="2400"/>
            </a:pPr>
            <a:endParaRPr lang="en-US" sz="1400" dirty="0">
              <a:latin typeface="Calibri"/>
              <a:ea typeface="Calibri"/>
              <a:cs typeface="Calibri"/>
              <a:sym typeface="Calibri"/>
            </a:endParaRPr>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Komunitní zahrady</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Farmářské trhy</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Zapojení mládeže a žen</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Sdílení znalostí</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Vlastnictví půdy a přístup ke zdrojům</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Fair trade a místní trhy</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Komunitní banky osiva</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Vzdělávání a zvyšování povědomí</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Participativní rozhodování</a:t>
            </a:r>
            <a:endParaRPr dirty="0"/>
          </a:p>
          <a:p>
            <a:pPr marL="800100" lvl="0" indent="-342900" algn="l" rtl="0">
              <a:lnSpc>
                <a:spcPct val="100000"/>
              </a:lnSpc>
              <a:spcBef>
                <a:spcPts val="0"/>
              </a:spcBef>
              <a:spcAft>
                <a:spcPts val="0"/>
              </a:spcAft>
              <a:buSzPts val="2400"/>
              <a:buFont typeface="Arial"/>
              <a:buChar char="•"/>
            </a:pPr>
            <a:r>
              <a:rPr lang="en-US" sz="2200" dirty="0">
                <a:latin typeface="Calibri"/>
                <a:ea typeface="Calibri"/>
                <a:cs typeface="Calibri"/>
                <a:sym typeface="Calibri"/>
              </a:rPr>
              <a:t>Podpora rodinného zemědělství</a:t>
            </a:r>
            <a:endParaRPr dirty="0"/>
          </a:p>
        </p:txBody>
      </p:sp>
      <p:sp>
        <p:nvSpPr>
          <p:cNvPr id="448" name="Google Shape;448;p52"/>
          <p:cNvSpPr txBox="1">
            <a:spLocks noGrp="1"/>
          </p:cNvSpPr>
          <p:nvPr>
            <p:ph type="body" idx="2"/>
          </p:nvPr>
        </p:nvSpPr>
        <p:spPr>
          <a:xfrm>
            <a:off x="597781" y="5610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a:solidFill>
                  <a:srgbClr val="6AA84F"/>
                </a:solidFill>
              </a:rPr>
              <a:t>Posílení sociální spravedlnosti a inkluzivity</a:t>
            </a:r>
            <a:endParaRPr b="1">
              <a:solidFill>
                <a:srgbClr val="6AA84F"/>
              </a:solidFill>
            </a:endParaRPr>
          </a:p>
        </p:txBody>
      </p:sp>
      <p:pic>
        <p:nvPicPr>
          <p:cNvPr id="449" name="Google Shape;449;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20600" y="2440375"/>
            <a:ext cx="5317675" cy="3548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a:t>Případová </a:t>
            </a:r>
            <a:r>
              <a:rPr lang="en-US">
                <a:extLst>
                  <a:ext uri="http://customooxmlschemas.google.com/">
                    <go:slidesCustomData xmlns="" xmlns:a14="http://schemas.microsoft.com/office/drawing/2010/main"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8"/>
                  </a:ext>
                </a:extLst>
              </a:rPr>
              <a:t>studie </a:t>
            </a:r>
            <a:r>
              <a:rPr lang="en-US"/>
              <a:t>1</a:t>
            </a:r>
            <a:endParaRPr/>
          </a:p>
        </p:txBody>
      </p:sp>
      <p:sp>
        <p:nvSpPr>
          <p:cNvPr id="455" name="Google Shape;455;p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200" dirty="0">
                <a:latin typeface="Calibri"/>
                <a:ea typeface="Calibri"/>
                <a:cs typeface="Calibri"/>
                <a:sym typeface="Calibri"/>
              </a:rPr>
              <a:t>Komunitní zahrady v hlavním městě Slovenska</a:t>
            </a:r>
            <a:endParaRPr lang="en-US" u="sng" dirty="0">
              <a:solidFill>
                <a:schemeClr val="hlink"/>
              </a:solidFill>
              <a:latin typeface="Calibri"/>
              <a:ea typeface="Calibri"/>
              <a:cs typeface="Calibri"/>
              <a:sym typeface="Calibri"/>
              <a:hlinkClick r:id="rId3"/>
            </a:endParaRPr>
          </a:p>
          <a:p>
            <a:pPr marL="0" lvl="0" indent="0" algn="r" rtl="0">
              <a:lnSpc>
                <a:spcPct val="100000"/>
              </a:lnSpc>
              <a:spcBef>
                <a:spcPts val="0"/>
              </a:spcBef>
              <a:spcAft>
                <a:spcPts val="0"/>
              </a:spcAft>
              <a:buClr>
                <a:srgbClr val="000000"/>
              </a:buClr>
              <a:buSzPts val="2200"/>
              <a:buNone/>
            </a:pPr>
            <a:r>
              <a:rPr lang="en-US" u="sng" dirty="0">
                <a:solidFill>
                  <a:schemeClr val="hlink"/>
                </a:solidFill>
                <a:latin typeface="Calibri"/>
                <a:ea typeface="Calibri"/>
                <a:cs typeface="Calibri"/>
                <a:sym typeface="Calibri"/>
                <a:hlinkClick r:id="rId3"/>
              </a:rPr>
              <a:t>Komunitní zahrady v Bratislavě</a:t>
            </a:r>
            <a:endParaRPr dirty="0"/>
          </a:p>
        </p:txBody>
      </p:sp>
      <p:sp>
        <p:nvSpPr>
          <p:cNvPr id="456" name="Google Shape;456;p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sp>
        <p:nvSpPr>
          <p:cNvPr id="457" name="Google Shape;457;p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a:t>Případová studie 2</a:t>
            </a:r>
            <a:endParaRPr/>
          </a:p>
          <a:p>
            <a:pPr marL="0" lvl="0" indent="0" algn="r" rtl="0">
              <a:lnSpc>
                <a:spcPct val="100000"/>
              </a:lnSpc>
              <a:spcBef>
                <a:spcPts val="1000"/>
              </a:spcBef>
              <a:spcAft>
                <a:spcPts val="0"/>
              </a:spcAft>
              <a:buClr>
                <a:srgbClr val="8DC641"/>
              </a:buClr>
              <a:buSzPts val="2400"/>
              <a:buNone/>
            </a:pPr>
            <a:endParaRPr/>
          </a:p>
        </p:txBody>
      </p:sp>
      <p:sp>
        <p:nvSpPr>
          <p:cNvPr id="458" name="Google Shape;458;p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Biofarma </a:t>
            </a:r>
            <a:r>
              <a:rPr lang="en-US" dirty="0"/>
              <a:t>s vlastní salaší</a:t>
            </a:r>
            <a:endParaRPr dirty="0"/>
          </a:p>
          <a:p>
            <a:pPr marL="0" indent="0">
              <a:spcBef>
                <a:spcPts val="0"/>
              </a:spcBef>
            </a:pPr>
            <a:r>
              <a:rPr lang="en-US" u="sng" dirty="0">
                <a:solidFill>
                  <a:schemeClr val="hlink"/>
                </a:solidFill>
                <a:hlinkClick r:id="rId4">
                  <a:extLst>
                    <a:ext uri="{A12FA001-AC4F-418D-AE19-62706E023703}">
                      <ahyp:hlinkClr xmlns:ahyp="http://schemas.microsoft.com/office/drawing/2018/hyperlinkcolor" val="tx"/>
                    </a:ext>
                  </a:extLst>
                </a:hlinkClick>
              </a:rPr>
              <a:t>Biofarma.sk</a:t>
            </a:r>
            <a:endParaRPr u="sng" dirty="0">
              <a:solidFill>
                <a:schemeClr val="hlink"/>
              </a:solidFill>
            </a:endParaRPr>
          </a:p>
        </p:txBody>
      </p:sp>
      <p:sp>
        <p:nvSpPr>
          <p:cNvPr id="459" name="Google Shape;459;p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60" name="Google Shape;460;p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a:t>Případová studie 3</a:t>
            </a:r>
            <a:endParaRPr/>
          </a:p>
          <a:p>
            <a:pPr marL="0" lvl="0" indent="0" algn="r" rtl="0">
              <a:lnSpc>
                <a:spcPct val="100000"/>
              </a:lnSpc>
              <a:spcBef>
                <a:spcPts val="1000"/>
              </a:spcBef>
              <a:spcAft>
                <a:spcPts val="0"/>
              </a:spcAft>
              <a:buClr>
                <a:srgbClr val="8DC641"/>
              </a:buClr>
              <a:buSzPts val="2400"/>
              <a:buNone/>
            </a:pPr>
            <a:endParaRPr/>
          </a:p>
        </p:txBody>
      </p:sp>
      <p:sp>
        <p:nvSpPr>
          <p:cNvPr id="461" name="Google Shape;461;p8"/>
          <p:cNvSpPr txBox="1">
            <a:spLocks noGrp="1"/>
          </p:cNvSpPr>
          <p:nvPr>
            <p:ph type="body" idx="9"/>
          </p:nvPr>
        </p:nvSpPr>
        <p:spPr>
          <a:xfrm>
            <a:off x="4486276" y="5132546"/>
            <a:ext cx="6994750" cy="99938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Vzdělávací a výzkumné iniciativy</a:t>
            </a:r>
            <a:endParaRPr dirty="0"/>
          </a:p>
          <a:p>
            <a:pPr marL="457200" lvl="0" indent="0" algn="r" rtl="0">
              <a:lnSpc>
                <a:spcPct val="100000"/>
              </a:lnSpc>
              <a:spcBef>
                <a:spcPts val="0"/>
              </a:spcBef>
              <a:spcAft>
                <a:spcPts val="0"/>
              </a:spcAft>
              <a:buSzPts val="2200"/>
              <a:buNone/>
            </a:pPr>
            <a:r>
              <a:rPr lang="en-US" u="sng" dirty="0">
                <a:solidFill>
                  <a:schemeClr val="hlink"/>
                </a:solidFill>
                <a:hlinkClick r:id="rId5"/>
              </a:rPr>
              <a:t>Centrum pro environmentální a etickou výchovu </a:t>
            </a:r>
            <a:r>
              <a:rPr lang="en-US" u="sng" dirty="0" err="1">
                <a:solidFill>
                  <a:schemeClr val="hlink"/>
                </a:solidFill>
                <a:hlinkClick r:id="rId5"/>
              </a:rPr>
              <a:t>Živica</a:t>
            </a:r>
            <a:endParaRPr dirty="0"/>
          </a:p>
        </p:txBody>
      </p:sp>
      <p:sp>
        <p:nvSpPr>
          <p:cNvPr id="462" name="Google Shape;462;p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pic>
        <p:nvPicPr>
          <p:cNvPr id="463" name="Google Shape;463;p8" descr="A cut out of a paper light bulb"/>
          <p:cNvPicPr preferRelativeResize="0">
            <a:picLocks noGrp="1"/>
          </p:cNvPicPr>
          <p:nvPr>
            <p:ph type="pic" idx="4"/>
          </p:nvPr>
        </p:nvPicPr>
        <p:blipFill>
          <a:blip r:embed="rId6" cstate="screen">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grpSp>
        <p:nvGrpSpPr>
          <p:cNvPr id="464" name="Google Shape;464;p8"/>
          <p:cNvGrpSpPr/>
          <p:nvPr/>
        </p:nvGrpSpPr>
        <p:grpSpPr>
          <a:xfrm rot="3730759">
            <a:off x="11161968" y="-100545"/>
            <a:ext cx="949887" cy="1163493"/>
            <a:chOff x="7602444" y="4967675"/>
            <a:chExt cx="483620" cy="592374"/>
          </a:xfrm>
        </p:grpSpPr>
        <p:grpSp>
          <p:nvGrpSpPr>
            <p:cNvPr id="465" name="Google Shape;465;p8"/>
            <p:cNvGrpSpPr/>
            <p:nvPr/>
          </p:nvGrpSpPr>
          <p:grpSpPr>
            <a:xfrm>
              <a:off x="7618661" y="4967675"/>
              <a:ext cx="467403" cy="507609"/>
              <a:chOff x="2251964" y="3590497"/>
              <a:chExt cx="467403" cy="507609"/>
            </a:xfrm>
          </p:grpSpPr>
          <p:sp>
            <p:nvSpPr>
              <p:cNvPr id="466" name="Google Shape;466;p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9" name="Google Shape;469;p8"/>
            <p:cNvGrpSpPr/>
            <p:nvPr/>
          </p:nvGrpSpPr>
          <p:grpSpPr>
            <a:xfrm>
              <a:off x="7602444" y="4993761"/>
              <a:ext cx="421973" cy="566288"/>
              <a:chOff x="2235747" y="3616583"/>
              <a:chExt cx="421973" cy="566288"/>
            </a:xfrm>
          </p:grpSpPr>
          <p:sp>
            <p:nvSpPr>
              <p:cNvPr id="470" name="Google Shape;470;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Text Placeholder 3">
            <a:extLst>
              <a:ext uri="{FF2B5EF4-FFF2-40B4-BE49-F238E27FC236}">
                <a16:creationId xmlns:a16="http://schemas.microsoft.com/office/drawing/2014/main" id="{87F3BA39-4A7F-C53E-7B64-06EBDA8D9DD6}"/>
              </a:ext>
            </a:extLst>
          </p:cNvPr>
          <p:cNvSpPr txBox="1">
            <a:spLocks/>
          </p:cNvSpPr>
          <p:nvPr/>
        </p:nvSpPr>
        <p:spPr>
          <a:xfrm>
            <a:off x="2248051" y="38597"/>
            <a:ext cx="3793342" cy="4952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IE" sz="3600" b="1" dirty="0">
                <a:highlight>
                  <a:srgbClr val="8DC641"/>
                </a:highlight>
              </a:rPr>
              <a:t>Inspirujte 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343531" cy="3288205"/>
          </a:xfrm>
        </p:spPr>
        <p:txBody>
          <a:bodyPr>
            <a:normAutofit/>
          </a:bodyPr>
          <a:lstStyle/>
          <a:p>
            <a:pPr marL="0" indent="0">
              <a:lnSpc>
                <a:spcPct val="110000"/>
              </a:lnSpc>
              <a:spcBef>
                <a:spcPts val="600"/>
              </a:spcBef>
            </a:pPr>
            <a:r>
              <a:rPr lang="cs-CZ" sz="3600" b="1" dirty="0"/>
              <a:t>Skvělá práce!</a:t>
            </a:r>
            <a:endParaRPr lang="en-IE" sz="3600" b="1" dirty="0"/>
          </a:p>
          <a:p>
            <a:pPr marL="0" indent="0">
              <a:lnSpc>
                <a:spcPct val="110000"/>
              </a:lnSpc>
              <a:spcBef>
                <a:spcPts val="600"/>
              </a:spcBef>
            </a:pPr>
            <a:r>
              <a:rPr lang="en-IE" sz="3600" dirty="0"/>
              <a:t>Právě jste dokončili </a:t>
            </a:r>
            <a:r>
              <a:rPr lang="en-IE" sz="3600" dirty="0" err="1"/>
              <a:t>modul</a:t>
            </a:r>
            <a:r>
              <a:rPr lang="en-IE" sz="3600" dirty="0"/>
              <a:t> 3</a:t>
            </a:r>
            <a:r>
              <a:rPr lang="cs-CZ" sz="3600" dirty="0"/>
              <a:t>.</a:t>
            </a:r>
            <a:r>
              <a:rPr lang="en-IE" sz="3600" dirty="0"/>
              <a:t> </a:t>
            </a:r>
            <a:r>
              <a:rPr lang="cs-CZ" sz="3600"/>
              <a:t>Jen tak dál!</a:t>
            </a:r>
            <a:endParaRPr lang="en-IE" sz="3600" dirty="0"/>
          </a:p>
          <a:p>
            <a:pPr marL="0" indent="0">
              <a:lnSpc>
                <a:spcPct val="110000"/>
              </a:lnSpc>
              <a:spcBef>
                <a:spcPts val="600"/>
              </a:spcBef>
            </a:pPr>
            <a:r>
              <a:rPr lang="en-IE" sz="3600" dirty="0"/>
              <a:t>V modulu 4 se zabýváme </a:t>
            </a:r>
            <a:r>
              <a:rPr lang="en-US" sz="3600" b="1" dirty="0"/>
              <a:t>dopadem agroekologie na komunitu</a:t>
            </a:r>
            <a:r>
              <a:rPr lang="en-IE"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body" idx="1"/>
          </p:nvPr>
        </p:nvSpPr>
        <p:spPr>
          <a:xfrm>
            <a:off x="551891" y="1497300"/>
            <a:ext cx="10841700"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en-US" dirty="0"/>
              <a:t>Vybavit studenty znalostmi o tom, jak začlenit ekologické principy do zemědělství, aby poskytli udržitelná a kontextuální řešení místních zemědělských problémů, a tím podpořili potravinovou bezpečnost, výživu a sociální spravedlnost. </a:t>
            </a:r>
            <a:endParaRPr dirty="0"/>
          </a:p>
          <a:p>
            <a:pPr marL="800100" lvl="0" indent="-342900" algn="l" rtl="0">
              <a:lnSpc>
                <a:spcPct val="100000"/>
              </a:lnSpc>
              <a:spcBef>
                <a:spcPts val="0"/>
              </a:spcBef>
              <a:spcAft>
                <a:spcPts val="0"/>
              </a:spcAft>
              <a:buSzPts val="2400"/>
              <a:buFont typeface="Arial"/>
              <a:buChar char="•"/>
            </a:pPr>
            <a:r>
              <a:rPr lang="en-US" dirty="0" err="1"/>
              <a:t>Zdůraznit </a:t>
            </a:r>
            <a:r>
              <a:rPr lang="en-US" dirty="0"/>
              <a:t>význam společného úsilí všech zúčastněných stran, včetně zemědělců, poskytovatelů stravovacích služeb, podniků a občanů, o podporu nového způsobu myšlení o potravinách, zemědělství a životním prostředí. </a:t>
            </a:r>
            <a:endParaRPr dirty="0"/>
          </a:p>
          <a:p>
            <a:pPr marL="800100" lvl="0" indent="-342900" algn="l" rtl="0">
              <a:lnSpc>
                <a:spcPct val="100000"/>
              </a:lnSpc>
              <a:spcBef>
                <a:spcPts val="0"/>
              </a:spcBef>
              <a:spcAft>
                <a:spcPts val="0"/>
              </a:spcAft>
              <a:buSzPts val="2400"/>
              <a:buFont typeface="Arial"/>
              <a:buChar char="•"/>
            </a:pPr>
            <a:r>
              <a:rPr lang="en-US" dirty="0"/>
              <a:t>Umožnit komunitám pracovat na budování odolných místních ekonomik, podporovat drobné zemědělce a zajistit přístup k výživným a kulturně vhodným potravinám pro všechny.</a:t>
            </a:r>
            <a:endParaRPr dirty="0"/>
          </a:p>
        </p:txBody>
      </p:sp>
      <p:sp>
        <p:nvSpPr>
          <p:cNvPr id="226" name="Google Shape;226;p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dirty="0"/>
              <a:t>Výsledky učení:</a:t>
            </a:r>
            <a:endParaRPr dirty="0"/>
          </a:p>
          <a:p>
            <a:pPr marL="0" lvl="0" indent="0" algn="l" rtl="0">
              <a:lnSpc>
                <a:spcPct val="90000"/>
              </a:lnSpc>
              <a:spcBef>
                <a:spcPts val="1000"/>
              </a:spcBef>
              <a:spcAft>
                <a:spcPts val="0"/>
              </a:spcAft>
              <a:buClr>
                <a:srgbClr val="8DC641"/>
              </a:buClr>
              <a:buSzPts val="3600"/>
              <a:buNone/>
            </a:pPr>
            <a:endParaRPr dirty="0"/>
          </a:p>
        </p:txBody>
      </p:sp>
      <p:grpSp>
        <p:nvGrpSpPr>
          <p:cNvPr id="227" name="Google Shape;227;p1"/>
          <p:cNvGrpSpPr/>
          <p:nvPr/>
        </p:nvGrpSpPr>
        <p:grpSpPr>
          <a:xfrm rot="3730759">
            <a:off x="10590024" y="380632"/>
            <a:ext cx="949887" cy="1163493"/>
            <a:chOff x="7602444" y="4967675"/>
            <a:chExt cx="483620" cy="592374"/>
          </a:xfrm>
        </p:grpSpPr>
        <p:grpSp>
          <p:nvGrpSpPr>
            <p:cNvPr id="228" name="Google Shape;228;p1"/>
            <p:cNvGrpSpPr/>
            <p:nvPr/>
          </p:nvGrpSpPr>
          <p:grpSpPr>
            <a:xfrm>
              <a:off x="7618661" y="4967675"/>
              <a:ext cx="467403" cy="507609"/>
              <a:chOff x="2251964" y="3590497"/>
              <a:chExt cx="467403" cy="507609"/>
            </a:xfrm>
          </p:grpSpPr>
          <p:sp>
            <p:nvSpPr>
              <p:cNvPr id="229" name="Google Shape;229;p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2" name="Google Shape;232;p1"/>
            <p:cNvGrpSpPr/>
            <p:nvPr/>
          </p:nvGrpSpPr>
          <p:grpSpPr>
            <a:xfrm>
              <a:off x="7602444" y="4993761"/>
              <a:ext cx="421973" cy="566288"/>
              <a:chOff x="2235747" y="3616583"/>
              <a:chExt cx="421973" cy="566288"/>
            </a:xfrm>
          </p:grpSpPr>
          <p:sp>
            <p:nvSpPr>
              <p:cNvPr id="233" name="Google Shape;233;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1783457"/>
            <a:ext cx="7755879" cy="329108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Věnujte prosím několik minut zamyšlení nad následujícími otázkami:</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Po našem úvodu do agroekologie v modulu 1... Jak nyní chápete agroekologii a její odlišnosti od konvenčních zemědělských postupů?</a:t>
            </a:r>
          </a:p>
          <a:p>
            <a:pPr marL="342900" indent="-342900">
              <a:buFont typeface="Arial" panose="020B0604020202020204" pitchFamily="34" charset="0"/>
              <a:buChar char="•"/>
            </a:pPr>
            <a:r>
              <a:rPr lang="cs-CZ" dirty="0">
                <a:latin typeface="Calibri" panose="020F0502020204030204" pitchFamily="34" charset="0"/>
                <a:ea typeface="Calibri" panose="020F0502020204030204" pitchFamily="34" charset="0"/>
                <a:cs typeface="Calibri" panose="020F0502020204030204" pitchFamily="34" charset="0"/>
              </a:rPr>
              <a:t>Dokážete</a:t>
            </a:r>
            <a:r>
              <a:rPr lang="en-US" dirty="0">
                <a:latin typeface="Calibri" panose="020F0502020204030204" pitchFamily="34" charset="0"/>
                <a:ea typeface="Calibri" panose="020F0502020204030204" pitchFamily="34" charset="0"/>
                <a:cs typeface="Calibri" panose="020F0502020204030204" pitchFamily="34" charset="0"/>
              </a:rPr>
              <a:t> popsat nějaké existující iniciativy ve vaší komunitě nebo jinde, které podporují agroekologické postupy a zapojují komunitu?</a:t>
            </a:r>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a:xfrm>
            <a:off x="835671" y="970988"/>
            <a:ext cx="4990998" cy="992652"/>
          </a:xfrm>
        </p:spPr>
        <p:txBody>
          <a:bodyPr/>
          <a:lstStyle/>
          <a:p>
            <a:r>
              <a:rPr lang="en-IE"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SEBEREFLEXE</a:t>
            </a:r>
          </a:p>
        </p:txBody>
      </p:sp>
    </p:spTree>
    <p:extLst>
      <p:ext uri="{BB962C8B-B14F-4D97-AF65-F5344CB8AC3E}">
        <p14:creationId xmlns:p14="http://schemas.microsoft.com/office/powerpoint/2010/main" val="336121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Úvod</a:t>
            </a:r>
            <a:endParaRPr/>
          </a:p>
        </p:txBody>
      </p:sp>
      <p:sp>
        <p:nvSpPr>
          <p:cNvPr id="241" name="Google Shape;241;p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01</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F95A200-E0B0-63B6-6E43-E98208D20B1C}"/>
              </a:ext>
            </a:extLst>
          </p:cNvPr>
          <p:cNvPicPr>
            <a:picLocks noGrp="1" noChangeAspect="1"/>
          </p:cNvPicPr>
          <p:nvPr>
            <p:ph type="pic" idx="3"/>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246" name="Google Shape;246;p45"/>
          <p:cNvSpPr txBox="1">
            <a:spLocks noGrp="1"/>
          </p:cNvSpPr>
          <p:nvPr>
            <p:ph type="body" idx="1"/>
          </p:nvPr>
        </p:nvSpPr>
        <p:spPr>
          <a:xfrm>
            <a:off x="228600" y="1248900"/>
            <a:ext cx="6410325"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en-US" dirty="0">
                <a:latin typeface="Calibri"/>
                <a:ea typeface="Calibri"/>
                <a:cs typeface="Calibri"/>
                <a:sym typeface="Calibri"/>
              </a:rPr>
              <a:t>Složitá </a:t>
            </a:r>
            <a:r>
              <a:rPr lang="en-US" dirty="0">
                <a:latin typeface="Calibri"/>
                <a:ea typeface="Calibri"/>
                <a:cs typeface="Calibri"/>
                <a:sym typeface="Calibri"/>
                <a:extLst>
                  <a:ext uri="http://customooxmlschemas.google.com/">
                    <go:slidesCustomData xmlns="" xmlns:a16="http://schemas.microsoft.com/office/drawing/2014/main" xmlns:a14="http://schemas.microsoft.com/office/drawing/2010/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souhra agroekologie a komunity </a:t>
            </a:r>
            <a:r>
              <a:rPr lang="en-US" dirty="0">
                <a:latin typeface="Calibri"/>
                <a:ea typeface="Calibri"/>
                <a:cs typeface="Calibri"/>
                <a:sym typeface="Calibri"/>
              </a:rPr>
              <a:t>ztělesňuje symbiotický vztah, který přesahuje pouhé zemědělské postupy. </a:t>
            </a:r>
            <a:endParaRPr dirty="0">
              <a:latin typeface="Calibri"/>
              <a:ea typeface="Calibri"/>
              <a:cs typeface="Calibri"/>
              <a:sym typeface="Calibri"/>
            </a:endParaRPr>
          </a:p>
          <a:p>
            <a:pPr marL="800100" lvl="0" indent="-342900" algn="l" rtl="0">
              <a:lnSpc>
                <a:spcPct val="100000"/>
              </a:lnSpc>
              <a:spcBef>
                <a:spcPts val="600"/>
              </a:spcBef>
              <a:spcAft>
                <a:spcPts val="0"/>
              </a:spcAft>
              <a:buSzPts val="2400"/>
              <a:buFont typeface="Arial"/>
              <a:buChar char="•"/>
            </a:pPr>
            <a:r>
              <a:rPr lang="en-US" dirty="0">
                <a:latin typeface="Calibri"/>
                <a:ea typeface="Calibri"/>
                <a:cs typeface="Calibri"/>
                <a:sym typeface="Calibri"/>
              </a:rPr>
              <a:t>Agroekologie je holistický a integrovaný přístup, jehož cílem je poskytnout kontextuální řešení místních problémů s lidmi v </a:t>
            </a:r>
            <a:r>
              <a:rPr lang="en-US" dirty="0" err="1">
                <a:latin typeface="Calibri"/>
                <a:ea typeface="Calibri"/>
                <a:cs typeface="Calibri"/>
                <a:sym typeface="Calibri"/>
              </a:rPr>
              <a:t>centru pozornosti</a:t>
            </a:r>
            <a:r>
              <a:rPr lang="en-US" dirty="0">
                <a:latin typeface="Calibri"/>
                <a:ea typeface="Calibri"/>
                <a:cs typeface="Calibri"/>
                <a:sym typeface="Calibri"/>
              </a:rPr>
              <a:t>. </a:t>
            </a:r>
            <a:endParaRPr dirty="0">
              <a:latin typeface="Calibri"/>
              <a:ea typeface="Calibri"/>
              <a:cs typeface="Calibri"/>
              <a:sym typeface="Calibri"/>
            </a:endParaRPr>
          </a:p>
          <a:p>
            <a:pPr marL="800100" lvl="0" indent="-342900" algn="l" rtl="0">
              <a:lnSpc>
                <a:spcPct val="100000"/>
              </a:lnSpc>
              <a:spcBef>
                <a:spcPts val="600"/>
              </a:spcBef>
              <a:spcAft>
                <a:spcPts val="0"/>
              </a:spcAft>
              <a:buSzPts val="2400"/>
              <a:buFont typeface="Arial"/>
              <a:buChar char="•"/>
            </a:pPr>
            <a:r>
              <a:rPr lang="en-US" dirty="0">
                <a:latin typeface="Calibri"/>
                <a:ea typeface="Calibri"/>
                <a:cs typeface="Calibri"/>
                <a:sym typeface="Calibri"/>
              </a:rPr>
              <a:t>Je založena na postupech zdola nahoru a územních procesech, které umožňují zemědělcům spolupracovat s přírodou a vyvíjet vlastní řešení problémů.</a:t>
            </a:r>
            <a:endParaRPr dirty="0">
              <a:latin typeface="Calibri"/>
              <a:ea typeface="Calibri"/>
              <a:cs typeface="Calibri"/>
              <a:sym typeface="Calibri"/>
            </a:endParaRPr>
          </a:p>
        </p:txBody>
      </p:sp>
      <p:sp>
        <p:nvSpPr>
          <p:cNvPr id="247" name="Google Shape;247;p45"/>
          <p:cNvSpPr txBox="1">
            <a:spLocks noGrp="1"/>
          </p:cNvSpPr>
          <p:nvPr>
            <p:ph type="body" idx="2"/>
          </p:nvPr>
        </p:nvSpPr>
        <p:spPr>
          <a:xfrm>
            <a:off x="730250" y="593725"/>
            <a:ext cx="4989513" cy="9921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dirty="0">
                <a:solidFill>
                  <a:srgbClr val="8DC641"/>
                </a:solidFill>
              </a:rPr>
              <a:t>Úvod</a:t>
            </a:r>
            <a:endParaRPr dirty="0">
              <a:solidFill>
                <a:srgbClr val="8DC641"/>
              </a:solidFill>
            </a:endParaRPr>
          </a:p>
          <a:p>
            <a:pPr marL="0" lvl="0" indent="0" algn="l" rtl="0">
              <a:lnSpc>
                <a:spcPct val="90000"/>
              </a:lnSpc>
              <a:spcBef>
                <a:spcPts val="1000"/>
              </a:spcBef>
              <a:spcAft>
                <a:spcPts val="0"/>
              </a:spcAft>
              <a:buClr>
                <a:srgbClr val="8DC641"/>
              </a:buClr>
              <a:buSzPts val="3600"/>
              <a:buNone/>
            </a:pPr>
            <a:endParaRPr dirty="0">
              <a:solidFill>
                <a:srgbClr val="8DC641"/>
              </a:solidFill>
            </a:endParaRPr>
          </a:p>
        </p:txBody>
      </p:sp>
    </p:spTree>
    <p:extLst>
      <p:ext uri="{BB962C8B-B14F-4D97-AF65-F5344CB8AC3E}">
        <p14:creationId xmlns:p14="http://schemas.microsoft.com/office/powerpoint/2010/main" val="378714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
          <p:cNvSpPr txBox="1">
            <a:spLocks noGrp="1"/>
          </p:cNvSpPr>
          <p:nvPr>
            <p:ph type="body" idx="1"/>
          </p:nvPr>
        </p:nvSpPr>
        <p:spPr>
          <a:xfrm>
            <a:off x="551891" y="1497299"/>
            <a:ext cx="10841700" cy="4599097"/>
          </a:xfrm>
          <a:prstGeom prst="rect">
            <a:avLst/>
          </a:prstGeom>
          <a:noFill/>
          <a:ln>
            <a:noFill/>
          </a:ln>
        </p:spPr>
        <p:txBody>
          <a:bodyPr spcFirstLastPara="1" wrap="square" lIns="91425" tIns="45700" rIns="91425" bIns="45700" anchor="t" anchorCtr="0">
            <a:noAutofit/>
          </a:bodyPr>
          <a:lstStyle/>
          <a:p>
            <a:pPr marL="800100" indent="-342900">
              <a:lnSpc>
                <a:spcPct val="100000"/>
              </a:lnSpc>
              <a:spcBef>
                <a:spcPts val="600"/>
              </a:spcBef>
              <a:buFont typeface="Arial"/>
              <a:buChar char="•"/>
            </a:pPr>
            <a:r>
              <a:rPr lang="en-US" dirty="0">
                <a:latin typeface="Calibri"/>
                <a:ea typeface="Calibri"/>
                <a:cs typeface="Calibri"/>
                <a:sym typeface="Calibri"/>
              </a:rPr>
              <a:t>Dosažení </a:t>
            </a:r>
            <a:r>
              <a:rPr lang="en-US" dirty="0" err="1">
                <a:latin typeface="Calibri"/>
                <a:ea typeface="Calibri"/>
                <a:cs typeface="Calibri"/>
                <a:sym typeface="Calibri"/>
              </a:rPr>
              <a:t>agroekologické </a:t>
            </a:r>
            <a:r>
              <a:rPr lang="en-US" dirty="0">
                <a:latin typeface="Calibri"/>
                <a:ea typeface="Calibri"/>
                <a:cs typeface="Calibri"/>
                <a:sym typeface="Calibri"/>
              </a:rPr>
              <a:t>budoucnosti vyžaduje, aby všichni, včetně zemědělců, dodavatelů potravin, podniků a občanů, podpořili nový způsob uvažování o potravinách, zemědělství a životním prostředí.</a:t>
            </a:r>
            <a:endParaRPr lang="en-US" dirty="0"/>
          </a:p>
          <a:p>
            <a:pPr marL="800100" lvl="0" indent="-342900" algn="l" rtl="0">
              <a:lnSpc>
                <a:spcPct val="100000"/>
              </a:lnSpc>
              <a:spcBef>
                <a:spcPts val="600"/>
              </a:spcBef>
              <a:spcAft>
                <a:spcPts val="0"/>
              </a:spcAft>
              <a:buSzPts val="2400"/>
              <a:buFont typeface="Arial"/>
              <a:buChar char="•"/>
            </a:pPr>
            <a:r>
              <a:rPr lang="en-US" dirty="0">
                <a:latin typeface="Calibri"/>
                <a:ea typeface="Calibri"/>
                <a:cs typeface="Calibri"/>
                <a:sym typeface="Calibri"/>
              </a:rPr>
              <a:t>Přijetím agroekologických postupů mohou </a:t>
            </a:r>
            <a:r>
              <a:rPr lang="en-US" b="1" dirty="0">
                <a:latin typeface="Calibri"/>
                <a:ea typeface="Calibri"/>
                <a:cs typeface="Calibri"/>
                <a:sym typeface="Calibri"/>
              </a:rPr>
              <a:t>komunity </a:t>
            </a:r>
            <a:r>
              <a:rPr lang="en-US" dirty="0">
                <a:latin typeface="Calibri"/>
                <a:ea typeface="Calibri"/>
                <a:cs typeface="Calibri"/>
                <a:sym typeface="Calibri"/>
              </a:rPr>
              <a:t>usilovat o udržitelné zemědělství, potravinovou bezpečnost a výživu [</a:t>
            </a:r>
            <a:r>
              <a:rPr lang="en-US" u="sng" dirty="0">
                <a:solidFill>
                  <a:schemeClr val="hlink"/>
                </a:solidFill>
                <a:latin typeface="Calibri"/>
                <a:ea typeface="Calibri"/>
                <a:cs typeface="Calibri"/>
                <a:sym typeface="Calibri"/>
                <a:hlinkClick r:id="rId3"/>
              </a:rPr>
              <a:t>Agroekologický přístup k zemědělství pro udržitelný rozvoj: The Indian Scenario</a:t>
            </a:r>
            <a:r>
              <a:rPr lang="en-US" dirty="0">
                <a:latin typeface="Calibri"/>
                <a:ea typeface="Calibri"/>
                <a:cs typeface="Calibri"/>
                <a:sym typeface="Calibri"/>
              </a:rPr>
              <a:t>].</a:t>
            </a:r>
            <a:endParaRPr dirty="0"/>
          </a:p>
          <a:p>
            <a:pPr marL="800100" lvl="0" indent="-342900" algn="l" rtl="0">
              <a:lnSpc>
                <a:spcPct val="100000"/>
              </a:lnSpc>
              <a:spcBef>
                <a:spcPts val="1200"/>
              </a:spcBef>
              <a:spcAft>
                <a:spcPts val="0"/>
              </a:spcAft>
              <a:buSzPts val="2400"/>
              <a:buFont typeface="Arial"/>
              <a:buChar char="•"/>
            </a:pPr>
            <a:r>
              <a:rPr lang="en-US" dirty="0"/>
              <a:t>Tento nový způsob myšlení podporuje ekologickou rovnováhu, ekonomickou životaschopnost a sociální spravedlnost a zajišťuje, aby zemědělské postupy pozitivně přispívaly k blahobytu komunit.</a:t>
            </a:r>
          </a:p>
          <a:p>
            <a:pPr lvl="0" indent="0" algn="r" rtl="0">
              <a:lnSpc>
                <a:spcPct val="100000"/>
              </a:lnSpc>
              <a:spcBef>
                <a:spcPts val="1200"/>
              </a:spcBef>
              <a:spcAft>
                <a:spcPts val="0"/>
              </a:spcAft>
              <a:buSzPts val="2400"/>
            </a:pPr>
            <a:r>
              <a:rPr lang="en-US" u="sng" dirty="0">
                <a:solidFill>
                  <a:schemeClr val="hlink"/>
                </a:solidFill>
                <a:latin typeface="Calibri"/>
                <a:ea typeface="Calibri"/>
                <a:cs typeface="Calibri"/>
                <a:sym typeface="Calibri"/>
                <a:hlinkClick r:id="rId4"/>
              </a:rPr>
              <a:t>10 prvků agroekologie</a:t>
            </a:r>
            <a:endParaRPr lang="en-US" dirty="0"/>
          </a:p>
        </p:txBody>
      </p:sp>
      <p:sp>
        <p:nvSpPr>
          <p:cNvPr id="261" name="Google Shape;261;p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Úvod</a:t>
            </a:r>
            <a:endParaRPr/>
          </a:p>
        </p:txBody>
      </p:sp>
      <p:grpSp>
        <p:nvGrpSpPr>
          <p:cNvPr id="262" name="Google Shape;262;p2"/>
          <p:cNvGrpSpPr/>
          <p:nvPr/>
        </p:nvGrpSpPr>
        <p:grpSpPr>
          <a:xfrm rot="3730759">
            <a:off x="10590024" y="380632"/>
            <a:ext cx="949887" cy="1163493"/>
            <a:chOff x="7602444" y="4967675"/>
            <a:chExt cx="483620" cy="592374"/>
          </a:xfrm>
        </p:grpSpPr>
        <p:grpSp>
          <p:nvGrpSpPr>
            <p:cNvPr id="263" name="Google Shape;263;p2"/>
            <p:cNvGrpSpPr/>
            <p:nvPr/>
          </p:nvGrpSpPr>
          <p:grpSpPr>
            <a:xfrm>
              <a:off x="7618661" y="4967675"/>
              <a:ext cx="467403" cy="507609"/>
              <a:chOff x="2251964" y="3590497"/>
              <a:chExt cx="467403" cy="507609"/>
            </a:xfrm>
          </p:grpSpPr>
          <p:sp>
            <p:nvSpPr>
              <p:cNvPr id="264" name="Google Shape;264;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7" name="Google Shape;267;p2"/>
            <p:cNvGrpSpPr/>
            <p:nvPr/>
          </p:nvGrpSpPr>
          <p:grpSpPr>
            <a:xfrm>
              <a:off x="7602444" y="4993761"/>
              <a:ext cx="421973" cy="566288"/>
              <a:chOff x="2235747" y="3616583"/>
              <a:chExt cx="421973" cy="566288"/>
            </a:xfrm>
          </p:grpSpPr>
          <p:sp>
            <p:nvSpPr>
              <p:cNvPr id="268" name="Google Shape;268;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Arrow: Right 1">
            <a:extLst>
              <a:ext uri="{FF2B5EF4-FFF2-40B4-BE49-F238E27FC236}">
                <a16:creationId xmlns:a16="http://schemas.microsoft.com/office/drawing/2014/main" id="{566A41BA-EA4D-ACD6-705A-3D119241B85B}"/>
              </a:ext>
            </a:extLst>
          </p:cNvPr>
          <p:cNvSpPr/>
          <p:nvPr/>
        </p:nvSpPr>
        <p:spPr>
          <a:xfrm>
            <a:off x="4562475" y="5018212"/>
            <a:ext cx="3686175"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Více informací naleznete zde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body" idx="1"/>
          </p:nvPr>
        </p:nvSpPr>
        <p:spPr>
          <a:xfrm>
            <a:off x="551918" y="1565257"/>
            <a:ext cx="10841700" cy="4599097"/>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600"/>
              </a:spcBef>
              <a:spcAft>
                <a:spcPts val="0"/>
              </a:spcAft>
              <a:buSzPts val="2400"/>
              <a:buFont typeface="Arial"/>
              <a:buChar char="•"/>
            </a:pPr>
            <a:r>
              <a:rPr lang="en-US" dirty="0"/>
              <a:t>Když komunity přijmou tyto zásady, mohou vybudovat silnější a odolnější místní ekonomiky, podpořit drobné zemědělce a zajistit, aby měl každý přístup k výživným a kulturně vhodným potravinám.</a:t>
            </a:r>
            <a:endParaRPr dirty="0"/>
          </a:p>
          <a:p>
            <a:pPr marL="800100" lvl="0" indent="-342900" algn="l" rtl="0">
              <a:lnSpc>
                <a:spcPct val="100000"/>
              </a:lnSpc>
              <a:spcBef>
                <a:spcPts val="1200"/>
              </a:spcBef>
              <a:spcAft>
                <a:spcPts val="0"/>
              </a:spcAft>
              <a:buSzPts val="2400"/>
              <a:buFont typeface="Arial"/>
              <a:buChar char="•"/>
            </a:pPr>
            <a:r>
              <a:rPr lang="en-US" dirty="0"/>
              <a:t>Mezi tyto postupy patří recyklace živin, podpora biologické rozmanitosti, snižování závislosti na vnějších vstupech a podpora odolnosti vůči změně klimatu. </a:t>
            </a:r>
            <a:endParaRPr dirty="0"/>
          </a:p>
          <a:p>
            <a:pPr marL="800100" lvl="0" indent="-342900" algn="l" rtl="0">
              <a:lnSpc>
                <a:spcPct val="100000"/>
              </a:lnSpc>
              <a:spcBef>
                <a:spcPts val="1200"/>
              </a:spcBef>
              <a:spcAft>
                <a:spcPts val="600"/>
              </a:spcAft>
              <a:buSzPts val="2400"/>
              <a:buFont typeface="Arial"/>
              <a:buChar char="•"/>
            </a:pPr>
            <a:r>
              <a:rPr lang="en-US" dirty="0"/>
              <a:t>Agroekologie je v podstatě transformační přístup, který spojuje ekologické vědy se sociální spravedlností a jehož cílem je vytvořit udržitelný a spravedlivý potravinový systém pro všechny.</a:t>
            </a:r>
          </a:p>
          <a:p>
            <a:pPr indent="0" algn="r">
              <a:lnSpc>
                <a:spcPct val="100000"/>
              </a:lnSpc>
              <a:spcBef>
                <a:spcPts val="1200"/>
              </a:spcBef>
              <a:spcAft>
                <a:spcPts val="600"/>
              </a:spcAft>
            </a:pPr>
            <a:r>
              <a:rPr lang="en-US" dirty="0">
                <a:hlinkClick r:id="rId3"/>
              </a:rPr>
              <a:t>Práce FAO v oblasti agroekologie</a:t>
            </a:r>
            <a:endParaRPr lang="en-US" dirty="0"/>
          </a:p>
        </p:txBody>
      </p:sp>
      <p:sp>
        <p:nvSpPr>
          <p:cNvPr id="275" name="Google Shape;275;p1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a:t>Úvod</a:t>
            </a:r>
            <a:endParaRPr/>
          </a:p>
          <a:p>
            <a:pPr marL="0" lvl="0" indent="0" algn="l" rtl="0">
              <a:lnSpc>
                <a:spcPct val="90000"/>
              </a:lnSpc>
              <a:spcBef>
                <a:spcPts val="1000"/>
              </a:spcBef>
              <a:spcAft>
                <a:spcPts val="0"/>
              </a:spcAft>
              <a:buClr>
                <a:srgbClr val="8DC641"/>
              </a:buClr>
              <a:buSzPts val="3600"/>
              <a:buNone/>
            </a:pPr>
            <a:endParaRPr/>
          </a:p>
        </p:txBody>
      </p:sp>
      <p:grpSp>
        <p:nvGrpSpPr>
          <p:cNvPr id="276" name="Google Shape;276;p11"/>
          <p:cNvGrpSpPr/>
          <p:nvPr/>
        </p:nvGrpSpPr>
        <p:grpSpPr>
          <a:xfrm rot="3730759">
            <a:off x="10590024" y="380632"/>
            <a:ext cx="949887" cy="1163493"/>
            <a:chOff x="7602444" y="4967675"/>
            <a:chExt cx="483620" cy="592374"/>
          </a:xfrm>
        </p:grpSpPr>
        <p:grpSp>
          <p:nvGrpSpPr>
            <p:cNvPr id="277" name="Google Shape;277;p11"/>
            <p:cNvGrpSpPr/>
            <p:nvPr/>
          </p:nvGrpSpPr>
          <p:grpSpPr>
            <a:xfrm>
              <a:off x="7618661" y="4967675"/>
              <a:ext cx="467403" cy="507609"/>
              <a:chOff x="2251964" y="3590497"/>
              <a:chExt cx="467403" cy="507609"/>
            </a:xfrm>
          </p:grpSpPr>
          <p:sp>
            <p:nvSpPr>
              <p:cNvPr id="278" name="Google Shape;278;p1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1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1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1" name="Google Shape;281;p11"/>
            <p:cNvGrpSpPr/>
            <p:nvPr/>
          </p:nvGrpSpPr>
          <p:grpSpPr>
            <a:xfrm>
              <a:off x="7602444" y="4993761"/>
              <a:ext cx="421973" cy="566288"/>
              <a:chOff x="2235747" y="3616583"/>
              <a:chExt cx="421973" cy="566288"/>
            </a:xfrm>
          </p:grpSpPr>
          <p:sp>
            <p:nvSpPr>
              <p:cNvPr id="282" name="Google Shape;282;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Arrow: Right 1">
            <a:extLst>
              <a:ext uri="{FF2B5EF4-FFF2-40B4-BE49-F238E27FC236}">
                <a16:creationId xmlns:a16="http://schemas.microsoft.com/office/drawing/2014/main" id="{F9A18E21-D559-A823-09BE-666059C9AF3D}"/>
              </a:ext>
            </a:extLst>
          </p:cNvPr>
          <p:cNvSpPr/>
          <p:nvPr/>
        </p:nvSpPr>
        <p:spPr>
          <a:xfrm>
            <a:off x="3381375" y="5292743"/>
            <a:ext cx="367479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Více informací naleznete zde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body" idx="1"/>
          </p:nvPr>
        </p:nvSpPr>
        <p:spPr>
          <a:xfrm>
            <a:off x="6186233" y="2341241"/>
            <a:ext cx="56280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Podpora</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 </a:t>
            </a:r>
            <a:r>
              <a:rPr lang="en-US"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komunitních</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 </a:t>
            </a:r>
            <a:r>
              <a:rPr lang="en-US"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vazeb</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 </a:t>
            </a:r>
            <a:r>
              <a:rPr lang="en-US" dirty="0" err="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prostřednictvím</a:t>
            </a:r>
            <a:r>
              <a:rPr lang="cs-CZ"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 agroekologie</a:t>
            </a:r>
            <a:endParaRPr dirty="0"/>
          </a:p>
        </p:txBody>
      </p:sp>
      <p:sp>
        <p:nvSpPr>
          <p:cNvPr id="290" name="Google Shape;290;p4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02</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1681</Words>
  <Application>Microsoft Office PowerPoint</Application>
  <PresentationFormat>Širokoúhlá obrazovka</PresentationFormat>
  <Paragraphs>164</Paragraphs>
  <Slides>28</Slides>
  <Notes>25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Montserrat Light</vt:lpstr>
      <vt:lpstr>Söhne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docId:E620B782AADA03FC8EAA87E8ACA8493E</cp:keywords>
  <cp:lastModifiedBy>Eduard Uher</cp:lastModifiedBy>
  <cp:revision>15</cp:revision>
  <dcterms:created xsi:type="dcterms:W3CDTF">2020-10-14T13:32:04Z</dcterms:created>
  <dcterms:modified xsi:type="dcterms:W3CDTF">2024-08-26T11:10:30Z</dcterms:modified>
</cp:coreProperties>
</file>