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0"/>
  </p:notesMasterIdLst>
  <p:sldIdLst>
    <p:sldId id="4286" r:id="rId2"/>
    <p:sldId id="4306" r:id="rId3"/>
    <p:sldId id="4376" r:id="rId4"/>
    <p:sldId id="269" r:id="rId5"/>
    <p:sldId id="270" r:id="rId6"/>
    <p:sldId id="271" r:id="rId7"/>
    <p:sldId id="272" r:id="rId8"/>
    <p:sldId id="4323" r:id="rId9"/>
    <p:sldId id="4338" r:id="rId10"/>
    <p:sldId id="4300" r:id="rId11"/>
    <p:sldId id="4356" r:id="rId12"/>
    <p:sldId id="4358" r:id="rId13"/>
    <p:sldId id="4359" r:id="rId14"/>
    <p:sldId id="4360" r:id="rId15"/>
    <p:sldId id="4361" r:id="rId16"/>
    <p:sldId id="4342" r:id="rId17"/>
    <p:sldId id="4344" r:id="rId18"/>
    <p:sldId id="4363" r:id="rId19"/>
    <p:sldId id="4364" r:id="rId20"/>
    <p:sldId id="4365" r:id="rId21"/>
    <p:sldId id="4366" r:id="rId22"/>
    <p:sldId id="4369" r:id="rId23"/>
    <p:sldId id="4367" r:id="rId24"/>
    <p:sldId id="4368" r:id="rId25"/>
    <p:sldId id="4287" r:id="rId26"/>
    <p:sldId id="4351" r:id="rId27"/>
    <p:sldId id="4370" r:id="rId28"/>
    <p:sldId id="4352" r:id="rId29"/>
    <p:sldId id="4339" r:id="rId30"/>
    <p:sldId id="4347" r:id="rId31"/>
    <p:sldId id="4340" r:id="rId32"/>
    <p:sldId id="4371" r:id="rId33"/>
    <p:sldId id="4372" r:id="rId34"/>
    <p:sldId id="4373" r:id="rId35"/>
    <p:sldId id="4374" r:id="rId36"/>
    <p:sldId id="4375" r:id="rId37"/>
    <p:sldId id="4319" r:id="rId38"/>
    <p:sldId id="28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B33"/>
    <a:srgbClr val="87A66E"/>
    <a:srgbClr val="94C1AA"/>
    <a:srgbClr val="000000"/>
    <a:srgbClr val="63C1D3"/>
    <a:srgbClr val="287B8C"/>
    <a:srgbClr val="75A949"/>
    <a:srgbClr val="9FDADF"/>
    <a:srgbClr val="8DC641"/>
    <a:srgbClr val="064A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639"/>
    <p:restoredTop sz="89385" autoAdjust="0"/>
  </p:normalViewPr>
  <p:slideViewPr>
    <p:cSldViewPr snapToGrid="0" snapToObjects="1">
      <p:cViewPr varScale="1">
        <p:scale>
          <a:sx n="56" d="100"/>
          <a:sy n="56" d="100"/>
        </p:scale>
        <p:origin x="508" y="5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9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Kliknutím upravíte styly hlavního textu</a:t>
            </a:r>
          </a:p>
          <a:p>
            <a:pPr lvl="1"/>
            <a:r>
              <a:rPr lang="en-GB"/>
              <a:t>Druhá úroveň</a:t>
            </a:r>
          </a:p>
          <a:p>
            <a:pPr lvl="2"/>
            <a:r>
              <a:rPr lang="en-GB"/>
              <a:t>Třetí úroveň</a:t>
            </a:r>
          </a:p>
          <a:p>
            <a:pPr lvl="3"/>
            <a:r>
              <a:rPr lang="en-GB"/>
              <a:t>Čtvrtá úroveň</a:t>
            </a:r>
          </a:p>
          <a:p>
            <a:pPr lvl="4"/>
            <a:r>
              <a:rPr lang="en-GB"/>
              <a:t>Pátá úroveň</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2164028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2016318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281338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355165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313058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441197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397875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3389386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rgbClr val="000000"/>
                </a:solidFill>
                <a:effectLst/>
                <a:latin typeface="+mn-lt"/>
                <a:ea typeface="+mn-ea"/>
                <a:cs typeface="+mn-cs"/>
                <a:sym typeface="Quattrocento Sans"/>
              </a:rPr>
              <a:t>FONT TYPEFACE &amp; SIZE</a:t>
            </a:r>
            <a:endParaRPr lang="en-IE" sz="3600" baseline="0" dirty="0">
              <a:solidFill>
                <a:srgbClr val="000000"/>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rgbClr val="000000"/>
                </a:solidFill>
                <a:effectLst/>
                <a:latin typeface="+mn-lt"/>
                <a:ea typeface="+mn-ea"/>
                <a:cs typeface="+mn-cs"/>
              </a:rPr>
              <a:t>PLEASE</a:t>
            </a:r>
            <a:r>
              <a:rPr lang="en-IE" sz="3000" b="0" i="0" u="none" strike="noStrike" kern="1200" baseline="0" dirty="0">
                <a:solidFill>
                  <a:srgbClr val="000000"/>
                </a:solidFill>
                <a:effectLst/>
                <a:latin typeface="+mn-lt"/>
                <a:ea typeface="+mn-ea"/>
                <a:cs typeface="+mn-cs"/>
              </a:rPr>
              <a:t> ENSURE TO KEEP FONTS AS PER THE LAYOUT</a:t>
            </a:r>
            <a:endParaRPr lang="en-IE" sz="3000" b="0" i="0" u="none" strike="noStrike" kern="1200" dirty="0">
              <a:solidFill>
                <a:srgbClr val="000000"/>
              </a:solidFill>
              <a:effectLst/>
              <a:latin typeface="+mn-lt"/>
              <a:ea typeface="+mn-ea"/>
              <a:cs typeface="+mn-cs"/>
            </a:endParaRPr>
          </a:p>
          <a:p>
            <a:pPr fontAlgn="base"/>
            <a:endParaRPr lang="en-IE" sz="3000" b="0" i="0" u="none" strike="noStrike" kern="1200" dirty="0">
              <a:solidFill>
                <a:srgbClr val="000000"/>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rgbClr val="000000"/>
                </a:solidFill>
                <a:effectLst/>
                <a:latin typeface="+mn-lt"/>
                <a:ea typeface="+mn-ea"/>
                <a:cs typeface="+mn-cs"/>
              </a:rPr>
              <a:t>48 point </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Divider</a:t>
            </a:r>
            <a:r>
              <a:rPr lang="en-IE" sz="3000" b="0" i="0" u="none" strike="noStrike" kern="1200" baseline="0" dirty="0">
                <a:solidFill>
                  <a:srgbClr val="000000"/>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rgbClr val="000000"/>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36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30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	</a:t>
            </a:r>
            <a:r>
              <a:rPr lang="en-IE" sz="3000" b="0" i="0" u="none" strike="noStrike" kern="1200" baseline="0" dirty="0">
                <a:solidFill>
                  <a:srgbClr val="000000"/>
                </a:solidFill>
                <a:effectLst/>
                <a:latin typeface="+mn-lt"/>
                <a:ea typeface="+mn-ea"/>
                <a:cs typeface="+mn-cs"/>
              </a:rPr>
              <a:t>       </a:t>
            </a:r>
            <a:r>
              <a:rPr lang="en-IE" sz="3000" b="0" i="0" u="none" strike="noStrike" kern="1200" dirty="0">
                <a:solidFill>
                  <a:srgbClr val="000000"/>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24 point</a:t>
            </a:r>
            <a:r>
              <a:rPr lang="en-IE" sz="3000" b="0" i="0" u="none" strike="noStrike" kern="1200" baseline="0" dirty="0">
                <a:solidFill>
                  <a:srgbClr val="000000"/>
                </a:solidFill>
                <a:effectLst/>
                <a:latin typeface="+mn-lt"/>
                <a:ea typeface="+mn-ea"/>
                <a:cs typeface="+mn-cs"/>
              </a:rPr>
              <a:t>  -  </a:t>
            </a:r>
            <a:r>
              <a:rPr lang="en-IE" sz="3000" b="0" i="0" u="none" strike="noStrike" kern="1200" baseline="0" dirty="0">
                <a:solidFill>
                  <a:srgbClr val="000000"/>
                </a:solidFill>
                <a:effectLst/>
                <a:latin typeface="+mn-lt"/>
                <a:ea typeface="Quattrocento Sans"/>
                <a:cs typeface="Quattrocento Sans"/>
                <a:sym typeface="Quattrocento Sans"/>
              </a:rPr>
              <a:t>Main </a:t>
            </a:r>
            <a:r>
              <a:rPr lang="en-IE" sz="3000" b="0" i="0" u="none" strike="noStrike" kern="1200" dirty="0">
                <a:solidFill>
                  <a:srgbClr val="000000"/>
                </a:solidFill>
                <a:effectLst/>
                <a:latin typeface="+mn-lt"/>
                <a:ea typeface="+mn-ea"/>
                <a:cs typeface="+mn-cs"/>
              </a:rPr>
              <a:t>Text Body </a:t>
            </a:r>
            <a:endParaRPr lang="en-US" sz="3000" dirty="0">
              <a:solidFill>
                <a:srgbClr val="000000"/>
              </a:solidFill>
            </a:endParaRPr>
          </a:p>
          <a:p>
            <a:pPr fontAlgn="base"/>
            <a:endParaRPr lang="en-IE" sz="3000" b="0" i="0" u="none" strike="noStrike" kern="1200" dirty="0">
              <a:solidFill>
                <a:srgbClr val="000000"/>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rgbClr val="000000"/>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rgbClr val="000000"/>
                </a:solidFill>
                <a:effectLst/>
                <a:latin typeface="+mn-lt"/>
                <a:ea typeface="+mn-ea"/>
                <a:cs typeface="+mn-cs"/>
                <a:sym typeface="Quattrocento Sans"/>
              </a:rPr>
              <a:t>EU DARE </a:t>
            </a:r>
            <a:r>
              <a:rPr lang="en-IE" sz="2400" b="0" i="0" u="none" strike="noStrike" kern="1200" baseline="0" dirty="0">
                <a:solidFill>
                  <a:srgbClr val="000000"/>
                </a:solidFill>
                <a:effectLst/>
                <a:latin typeface="+mn-lt"/>
                <a:ea typeface="+mn-ea"/>
                <a:cs typeface="+mn-cs"/>
                <a:sym typeface="Quattrocento Sans"/>
              </a:rPr>
              <a:t>PowerPoint is</a:t>
            </a:r>
            <a:r>
              <a:rPr lang="is-IS" sz="2400" b="0" i="0" u="none" strike="noStrike" kern="1200" baseline="0" dirty="0">
                <a:solidFill>
                  <a:srgbClr val="000000"/>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rgbClr val="000000"/>
              </a:solidFill>
              <a:effectLst/>
              <a:latin typeface="+mn-lt"/>
              <a:ea typeface="+mn-ea"/>
              <a:cs typeface="+mn-cs"/>
              <a:sym typeface="Quattrocento Sans"/>
            </a:endParaRPr>
          </a:p>
          <a:p>
            <a:pPr fontAlgn="base"/>
            <a:endParaRPr lang="en-IE" sz="2400" b="0" i="0" u="none" strike="noStrike" kern="1200" baseline="0" dirty="0">
              <a:solidFill>
                <a:srgbClr val="000000"/>
              </a:solidFill>
              <a:effectLst/>
              <a:latin typeface="+mn-lt"/>
              <a:ea typeface="+mn-ea"/>
              <a:cs typeface="+mn-cs"/>
              <a:sym typeface="Quattrocento Sans"/>
            </a:endParaRPr>
          </a:p>
          <a:p>
            <a:pPr fontAlgn="base"/>
            <a:r>
              <a:rPr lang="en-IE" sz="3600" b="1" i="1" baseline="0" dirty="0">
                <a:solidFill>
                  <a:srgbClr val="000000"/>
                </a:solidFill>
                <a:latin typeface="+mn-lt"/>
                <a:ea typeface="Quattrocento Sans"/>
                <a:cs typeface="Quattrocento Sans"/>
                <a:sym typeface="Quattrocento Sans"/>
              </a:rPr>
              <a:t>Calibri</a:t>
            </a:r>
            <a:endParaRPr lang="en-IE" sz="3600" baseline="0" dirty="0">
              <a:solidFill>
                <a:srgbClr val="000000"/>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rgbClr val="000000"/>
                </a:solidFill>
                <a:effectLst/>
                <a:latin typeface="+mn-lt"/>
                <a:ea typeface="+mn-ea"/>
                <a:cs typeface="+mn-cs"/>
              </a:rPr>
              <a:t>*** </a:t>
            </a:r>
            <a:r>
              <a:rPr lang="en-IE" sz="2400" b="1" kern="1200" dirty="0">
                <a:solidFill>
                  <a:srgbClr val="000000"/>
                </a:solidFill>
                <a:effectLst/>
                <a:latin typeface="+mn-lt"/>
                <a:ea typeface="+mn-ea"/>
                <a:cs typeface="+mn-cs"/>
              </a:rPr>
              <a:t>PLEASE DELETE THIS INSTRUCTION SLIDE BEFORE PRESENTING FINAL PRESENTATION </a:t>
            </a:r>
            <a:r>
              <a:rPr lang="en-IE" sz="2400" kern="1200" dirty="0">
                <a:solidFill>
                  <a:srgbClr val="000000"/>
                </a:solidFill>
                <a:effectLst/>
                <a:latin typeface="+mn-lt"/>
                <a:ea typeface="+mn-ea"/>
                <a:cs typeface="+mn-cs"/>
              </a:rPr>
              <a:t>*** </a:t>
            </a:r>
            <a:endParaRPr lang="en-US" sz="2400" kern="1200" dirty="0">
              <a:solidFill>
                <a:srgbClr val="000000"/>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cons">
    <p:spTree>
      <p:nvGrpSpPr>
        <p:cNvPr id="1" name=""/>
        <p:cNvGrpSpPr/>
        <p:nvPr/>
      </p:nvGrpSpPr>
      <p:grpSpPr>
        <a:xfrm>
          <a:off x="0" y="0"/>
          <a:ext cx="0" cy="0"/>
          <a:chOff x="0" y="0"/>
          <a:chExt cx="0" cy="0"/>
        </a:xfrm>
      </p:grpSpPr>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cons">
    <p:spTree>
      <p:nvGrpSpPr>
        <p:cNvPr id="1" name=""/>
        <p:cNvGrpSpPr/>
        <p:nvPr/>
      </p:nvGrpSpPr>
      <p:grpSpPr>
        <a:xfrm>
          <a:off x="0" y="0"/>
          <a:ext cx="0" cy="0"/>
          <a:chOff x="0" y="0"/>
          <a:chExt cx="0" cy="0"/>
        </a:xfrm>
      </p:grpSpPr>
      <p:sp>
        <p:nvSpPr>
          <p:cNvPr id="17" name="Freeform 37">
            <a:extLst>
              <a:ext uri="{FF2B5EF4-FFF2-40B4-BE49-F238E27FC236}">
                <a16:creationId xmlns:a16="http://schemas.microsoft.com/office/drawing/2014/main" id="{999300AA-363E-0BB7-F85E-C70A10D96D1D}"/>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641A2D1D-FF8A-C08E-D7BA-E63773CAAB88}"/>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3" name="Text Placeholder 8">
            <a:extLst>
              <a:ext uri="{FF2B5EF4-FFF2-40B4-BE49-F238E27FC236}">
                <a16:creationId xmlns:a16="http://schemas.microsoft.com/office/drawing/2014/main" id="{2FC32F57-1C94-02F9-DFB0-1878A4BFDB77}"/>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 name="Text Placeholder 8">
            <a:extLst>
              <a:ext uri="{FF2B5EF4-FFF2-40B4-BE49-F238E27FC236}">
                <a16:creationId xmlns:a16="http://schemas.microsoft.com/office/drawing/2014/main" id="{CB0C8F24-20EA-6587-4860-6AFF290A33F8}"/>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grpSp>
        <p:nvGrpSpPr>
          <p:cNvPr id="5" name="Group 4">
            <a:extLst>
              <a:ext uri="{FF2B5EF4-FFF2-40B4-BE49-F238E27FC236}">
                <a16:creationId xmlns:a16="http://schemas.microsoft.com/office/drawing/2014/main" id="{44192E7E-73A5-12AA-52FC-8B4F828258C5}"/>
              </a:ext>
            </a:extLst>
          </p:cNvPr>
          <p:cNvGrpSpPr/>
          <p:nvPr userDrawn="1"/>
        </p:nvGrpSpPr>
        <p:grpSpPr>
          <a:xfrm>
            <a:off x="4054161" y="694846"/>
            <a:ext cx="7547911" cy="4511244"/>
            <a:chOff x="4061909" y="1565906"/>
            <a:chExt cx="7547911" cy="5072410"/>
          </a:xfrm>
        </p:grpSpPr>
        <p:cxnSp>
          <p:nvCxnSpPr>
            <p:cNvPr id="6" name="Straight Connector 5">
              <a:extLst>
                <a:ext uri="{FF2B5EF4-FFF2-40B4-BE49-F238E27FC236}">
                  <a16:creationId xmlns:a16="http://schemas.microsoft.com/office/drawing/2014/main" id="{08F8C34D-195B-FD15-9683-3EF3BC850F9F}"/>
                </a:ext>
              </a:extLst>
            </p:cNvPr>
            <p:cNvCxnSpPr>
              <a:cxnSpLocks/>
            </p:cNvCxnSpPr>
            <p:nvPr userDrawn="1"/>
          </p:nvCxnSpPr>
          <p:spPr>
            <a:xfrm>
              <a:off x="11609820" y="1582845"/>
              <a:ext cx="0" cy="5055471"/>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85C0436-094B-4A63-1765-EBD3BEC56B80}"/>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D367A0-1B8C-BB53-74D4-C428FF456EC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B57C5270-456A-E6E9-682F-40DCAA7A0E2E}"/>
              </a:ext>
            </a:extLst>
          </p:cNvPr>
          <p:cNvCxnSpPr>
            <a:cxnSpLocks/>
          </p:cNvCxnSpPr>
          <p:nvPr userDrawn="1"/>
        </p:nvCxnSpPr>
        <p:spPr>
          <a:xfrm>
            <a:off x="4054160" y="2000290"/>
            <a:ext cx="0" cy="32058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B1D460E-6F7B-20EE-4BB7-F84482BF38C7}"/>
              </a:ext>
            </a:extLst>
          </p:cNvPr>
          <p:cNvCxnSpPr>
            <a:cxnSpLocks/>
          </p:cNvCxnSpPr>
          <p:nvPr userDrawn="1"/>
        </p:nvCxnSpPr>
        <p:spPr>
          <a:xfrm>
            <a:off x="4054160" y="5206090"/>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2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4726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Slide 02">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517168" y="3092717"/>
            <a:ext cx="11393619" cy="3142374"/>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3" name="Graphic 12">
            <a:extLst>
              <a:ext uri="{FF2B5EF4-FFF2-40B4-BE49-F238E27FC236}">
                <a16:creationId xmlns:a16="http://schemas.microsoft.com/office/drawing/2014/main" id="{26CC6A74-EB58-1A9E-FD5E-B360272852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740" y="-215395"/>
            <a:ext cx="6718883" cy="3816325"/>
          </a:xfrm>
          <a:prstGeom prst="rect">
            <a:avLst/>
          </a:prstGeom>
        </p:spPr>
      </p:pic>
      <p:sp>
        <p:nvSpPr>
          <p:cNvPr id="16" name="Freeform 15">
            <a:extLst>
              <a:ext uri="{FF2B5EF4-FFF2-40B4-BE49-F238E27FC236}">
                <a16:creationId xmlns:a16="http://schemas.microsoft.com/office/drawing/2014/main" id="{C5831853-3F42-2938-75D6-3E281E5B1564}"/>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935325" y="4448301"/>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935326" y="3825575"/>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031059" y="445499"/>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770610" y="9117214"/>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712750" y="5921074"/>
            <a:ext cx="5278651" cy="697353"/>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9" name="Picture Placeholder 11">
            <a:extLst>
              <a:ext uri="{FF2B5EF4-FFF2-40B4-BE49-F238E27FC236}">
                <a16:creationId xmlns:a16="http://schemas.microsoft.com/office/drawing/2014/main" id="{1098C2DB-4C81-8C5D-E2DE-9A64EDF94AC2}"/>
              </a:ext>
            </a:extLst>
          </p:cNvPr>
          <p:cNvSpPr>
            <a:spLocks noGrp="1"/>
          </p:cNvSpPr>
          <p:nvPr>
            <p:ph type="pic" sz="quarter" idx="42"/>
          </p:nvPr>
        </p:nvSpPr>
        <p:spPr>
          <a:xfrm>
            <a:off x="6404869" y="1379349"/>
            <a:ext cx="5153881" cy="515435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422086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Slide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6758B67A-69DD-268C-54DF-07D403273975}"/>
              </a:ext>
            </a:extLst>
          </p:cNvPr>
          <p:cNvSpPr/>
          <p:nvPr userDrawn="1"/>
        </p:nvSpPr>
        <p:spPr>
          <a:xfrm>
            <a:off x="408680" y="1218981"/>
            <a:ext cx="11393619" cy="3322022"/>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690366" y="2260013"/>
            <a:ext cx="5092953"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690367" y="1637287"/>
            <a:ext cx="5092953"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236842" y="286604"/>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6" name="Picture Placeholder 11">
            <a:extLst>
              <a:ext uri="{FF2B5EF4-FFF2-40B4-BE49-F238E27FC236}">
                <a16:creationId xmlns:a16="http://schemas.microsoft.com/office/drawing/2014/main" id="{78484704-09FD-8CB2-C579-EF55447B6087}"/>
              </a:ext>
            </a:extLst>
          </p:cNvPr>
          <p:cNvSpPr>
            <a:spLocks noGrp="1"/>
          </p:cNvSpPr>
          <p:nvPr>
            <p:ph type="pic" sz="quarter" idx="42"/>
          </p:nvPr>
        </p:nvSpPr>
        <p:spPr>
          <a:xfrm>
            <a:off x="-1" y="354507"/>
            <a:ext cx="5501637" cy="493964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pic>
        <p:nvPicPr>
          <p:cNvPr id="10" name="Graphic 9">
            <a:extLst>
              <a:ext uri="{FF2B5EF4-FFF2-40B4-BE49-F238E27FC236}">
                <a16:creationId xmlns:a16="http://schemas.microsoft.com/office/drawing/2014/main" id="{087E1EFB-07FB-7EEE-DA95-10A93AC80E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064436" y="3332171"/>
            <a:ext cx="6908399" cy="3923970"/>
          </a:xfrm>
          <a:prstGeom prst="rect">
            <a:avLst/>
          </a:prstGeom>
        </p:spPr>
      </p:pic>
      <p:sp>
        <p:nvSpPr>
          <p:cNvPr id="12" name="Freeform 11">
            <a:extLst>
              <a:ext uri="{FF2B5EF4-FFF2-40B4-BE49-F238E27FC236}">
                <a16:creationId xmlns:a16="http://schemas.microsoft.com/office/drawing/2014/main" id="{4D8A02C5-FA86-0547-D6F7-4C54FD49D38C}"/>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3" name="Text Placeholder 23">
            <a:extLst>
              <a:ext uri="{FF2B5EF4-FFF2-40B4-BE49-F238E27FC236}">
                <a16:creationId xmlns:a16="http://schemas.microsoft.com/office/drawing/2014/main" id="{516EC391-B699-CA18-B486-3AC65E04D04C}"/>
              </a:ext>
            </a:extLst>
          </p:cNvPr>
          <p:cNvSpPr>
            <a:spLocks noGrp="1"/>
          </p:cNvSpPr>
          <p:nvPr>
            <p:ph type="body" sz="quarter" idx="17" hasCustomPrompt="1"/>
          </p:nvPr>
        </p:nvSpPr>
        <p:spPr>
          <a:xfrm>
            <a:off x="712750" y="5890500"/>
            <a:ext cx="3659449" cy="727927"/>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144065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verview/Content Slid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CC4BD56C-7F96-4A48-AB8B-634DA34C1622}"/>
              </a:ext>
            </a:extLst>
          </p:cNvPr>
          <p:cNvSpPr/>
          <p:nvPr userDrawn="1"/>
        </p:nvSpPr>
        <p:spPr>
          <a:xfrm>
            <a:off x="477385" y="748834"/>
            <a:ext cx="5041923" cy="4938624"/>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9" name="Freeform 28">
            <a:extLst>
              <a:ext uri="{FF2B5EF4-FFF2-40B4-BE49-F238E27FC236}">
                <a16:creationId xmlns:a16="http://schemas.microsoft.com/office/drawing/2014/main" id="{7FF3A346-0A8B-C042-A53A-1E67C60EDC20}"/>
              </a:ext>
            </a:extLst>
          </p:cNvPr>
          <p:cNvSpPr/>
          <p:nvPr userDrawn="1"/>
        </p:nvSpPr>
        <p:spPr>
          <a:xfrm>
            <a:off x="-15514" y="2689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5862882" y="133799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6698179" y="133799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7" name="Text Placeholder 17">
            <a:extLst>
              <a:ext uri="{FF2B5EF4-FFF2-40B4-BE49-F238E27FC236}">
                <a16:creationId xmlns:a16="http://schemas.microsoft.com/office/drawing/2014/main" id="{5B8B8C6B-787B-1A48-8968-72E4EBFEE15C}"/>
              </a:ext>
            </a:extLst>
          </p:cNvPr>
          <p:cNvSpPr>
            <a:spLocks noGrp="1"/>
          </p:cNvSpPr>
          <p:nvPr>
            <p:ph type="body" sz="quarter" idx="28" hasCustomPrompt="1"/>
          </p:nvPr>
        </p:nvSpPr>
        <p:spPr>
          <a:xfrm>
            <a:off x="979124" y="1519186"/>
            <a:ext cx="4198618" cy="3982712"/>
          </a:xfrm>
          <a:prstGeom prst="rect">
            <a:avLst/>
          </a:prstGeom>
          <a:noFill/>
        </p:spPr>
        <p:txBody>
          <a:bodyPr/>
          <a:lstStyle>
            <a:lvl1pPr>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5884585" y="2252978"/>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6719882" y="2252978"/>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5891164" y="3167965"/>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6726461" y="3167965"/>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5912867" y="4082953"/>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6748164" y="4082953"/>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5891164" y="499794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6726461" y="499794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1" name="Text Placeholder 23">
            <a:extLst>
              <a:ext uri="{FF2B5EF4-FFF2-40B4-BE49-F238E27FC236}">
                <a16:creationId xmlns:a16="http://schemas.microsoft.com/office/drawing/2014/main" id="{AB58C52D-FBF3-E14A-9BE0-2639D73A3859}"/>
              </a:ext>
            </a:extLst>
          </p:cNvPr>
          <p:cNvSpPr>
            <a:spLocks noGrp="1"/>
          </p:cNvSpPr>
          <p:nvPr>
            <p:ph type="body" sz="quarter" idx="27" hasCustomPrompt="1"/>
          </p:nvPr>
        </p:nvSpPr>
        <p:spPr>
          <a:xfrm>
            <a:off x="849241" y="383586"/>
            <a:ext cx="5041923" cy="720752"/>
          </a:xfrm>
          <a:prstGeom prst="rect">
            <a:avLst/>
          </a:prstGeom>
          <a:noFill/>
        </p:spPr>
        <p:txBody>
          <a:bodyPr anchor="ctr">
            <a:noAutofit/>
          </a:bodyPr>
          <a:lstStyle>
            <a:lvl1pPr marL="0" indent="0" algn="l">
              <a:buNone/>
              <a:defRPr sz="3600" b="0" i="0">
                <a:solidFill>
                  <a:srgbClr val="000000"/>
                </a:solidFill>
                <a:latin typeface="+mn-lt"/>
              </a:defRPr>
            </a:lvl1pPr>
          </a:lstStyle>
          <a:p>
            <a:pPr lvl="0"/>
            <a:r>
              <a:rPr lang="en-US" dirty="0"/>
              <a:t>Project Overview</a:t>
            </a:r>
          </a:p>
        </p:txBody>
      </p:sp>
      <p:cxnSp>
        <p:nvCxnSpPr>
          <p:cNvPr id="22" name="Straight Connector 21">
            <a:extLst>
              <a:ext uri="{FF2B5EF4-FFF2-40B4-BE49-F238E27FC236}">
                <a16:creationId xmlns:a16="http://schemas.microsoft.com/office/drawing/2014/main" id="{9DF01F14-643E-584E-8815-2D66531C2F34}"/>
              </a:ext>
            </a:extLst>
          </p:cNvPr>
          <p:cNvCxnSpPr>
            <a:cxnSpLocks/>
          </p:cNvCxnSpPr>
          <p:nvPr userDrawn="1"/>
        </p:nvCxnSpPr>
        <p:spPr>
          <a:xfrm flipH="1">
            <a:off x="5658046" y="4851970"/>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E19368A-FBF5-B546-8EFA-9C513A76B4D0}"/>
              </a:ext>
            </a:extLst>
          </p:cNvPr>
          <p:cNvCxnSpPr>
            <a:cxnSpLocks/>
          </p:cNvCxnSpPr>
          <p:nvPr userDrawn="1"/>
        </p:nvCxnSpPr>
        <p:spPr>
          <a:xfrm flipH="1">
            <a:off x="5658046" y="3962672"/>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ED4C171-C3A2-E24D-913F-69190F67BB96}"/>
              </a:ext>
            </a:extLst>
          </p:cNvPr>
          <p:cNvCxnSpPr>
            <a:cxnSpLocks/>
          </p:cNvCxnSpPr>
          <p:nvPr userDrawn="1"/>
        </p:nvCxnSpPr>
        <p:spPr>
          <a:xfrm flipH="1">
            <a:off x="5658046" y="3081881"/>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1B2BC-7D76-4B4D-B897-64B7D14505D7}"/>
              </a:ext>
            </a:extLst>
          </p:cNvPr>
          <p:cNvCxnSpPr>
            <a:cxnSpLocks/>
          </p:cNvCxnSpPr>
          <p:nvPr userDrawn="1"/>
        </p:nvCxnSpPr>
        <p:spPr>
          <a:xfrm flipH="1">
            <a:off x="5658046" y="2103078"/>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7BC3113-E3C6-5349-8D68-5760D4A8C23B}"/>
              </a:ext>
            </a:extLst>
          </p:cNvPr>
          <p:cNvSpPr/>
          <p:nvPr userDrawn="1"/>
        </p:nvSpPr>
        <p:spPr>
          <a:xfrm>
            <a:off x="478182" y="6046526"/>
            <a:ext cx="5784878" cy="599826"/>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00000"/>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extLst>
      <p:ext uri="{BB962C8B-B14F-4D97-AF65-F5344CB8AC3E}">
        <p14:creationId xmlns:p14="http://schemas.microsoft.com/office/powerpoint/2010/main" val="2476502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A263E4CF-D9D5-6448-976F-02037919196A}"/>
              </a:ext>
            </a:extLst>
          </p:cNvPr>
          <p:cNvSpPr/>
          <p:nvPr userDrawn="1"/>
        </p:nvSpPr>
        <p:spPr>
          <a:xfrm>
            <a:off x="632638" y="567428"/>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856356" y="152491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
        <p:nvSpPr>
          <p:cNvPr id="22" name="Picture Placeholder 11">
            <a:extLst>
              <a:ext uri="{FF2B5EF4-FFF2-40B4-BE49-F238E27FC236}">
                <a16:creationId xmlns:a16="http://schemas.microsoft.com/office/drawing/2014/main" id="{141817D9-EF4F-5648-8536-69E23DB87BED}"/>
              </a:ext>
            </a:extLst>
          </p:cNvPr>
          <p:cNvSpPr>
            <a:spLocks noGrp="1"/>
          </p:cNvSpPr>
          <p:nvPr>
            <p:ph type="pic" sz="quarter" idx="42"/>
          </p:nvPr>
        </p:nvSpPr>
        <p:spPr>
          <a:xfrm>
            <a:off x="6096000" y="1404749"/>
            <a:ext cx="5239644" cy="4704418"/>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649323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741F60DB-CA5B-8549-AB90-11B53F526B02}"/>
              </a:ext>
            </a:extLst>
          </p:cNvPr>
          <p:cNvSpPr/>
          <p:nvPr userDrawn="1"/>
        </p:nvSpPr>
        <p:spPr>
          <a:xfrm>
            <a:off x="-1014" y="637821"/>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1" name="Picture Placeholder 10">
            <a:extLst>
              <a:ext uri="{FF2B5EF4-FFF2-40B4-BE49-F238E27FC236}">
                <a16:creationId xmlns:a16="http://schemas.microsoft.com/office/drawing/2014/main" id="{C709A04C-7D13-EC40-8CEA-F10A26195568}"/>
              </a:ext>
            </a:extLst>
          </p:cNvPr>
          <p:cNvSpPr>
            <a:spLocks noGrp="1"/>
          </p:cNvSpPr>
          <p:nvPr>
            <p:ph type="pic" sz="quarter" idx="42"/>
          </p:nvPr>
        </p:nvSpPr>
        <p:spPr>
          <a:xfrm>
            <a:off x="320540" y="335338"/>
            <a:ext cx="11578483" cy="6146707"/>
          </a:xfrm>
          <a:custGeom>
            <a:avLst/>
            <a:gdLst>
              <a:gd name="connsiteX0" fmla="*/ 0 w 11578483"/>
              <a:gd name="connsiteY0" fmla="*/ 0 h 6146707"/>
              <a:gd name="connsiteX1" fmla="*/ 6793238 w 11578483"/>
              <a:gd name="connsiteY1" fmla="*/ 0 h 6146707"/>
              <a:gd name="connsiteX2" fmla="*/ 6793244 w 11578483"/>
              <a:gd name="connsiteY2" fmla="*/ 0 h 6146707"/>
              <a:gd name="connsiteX3" fmla="*/ 10835852 w 11578483"/>
              <a:gd name="connsiteY3" fmla="*/ 0 h 6146707"/>
              <a:gd name="connsiteX4" fmla="*/ 11578483 w 11578483"/>
              <a:gd name="connsiteY4" fmla="*/ 671711 h 6146707"/>
              <a:gd name="connsiteX5" fmla="*/ 11578483 w 11578483"/>
              <a:gd name="connsiteY5" fmla="*/ 6146705 h 6146707"/>
              <a:gd name="connsiteX6" fmla="*/ 7535868 w 11578483"/>
              <a:gd name="connsiteY6" fmla="*/ 6146705 h 6146707"/>
              <a:gd name="connsiteX7" fmla="*/ 7535868 w 11578483"/>
              <a:gd name="connsiteY7" fmla="*/ 6146707 h 6146707"/>
              <a:gd name="connsiteX8" fmla="*/ 1558305 w 11578483"/>
              <a:gd name="connsiteY8" fmla="*/ 6146706 h 6146707"/>
              <a:gd name="connsiteX9" fmla="*/ 266431 w 11578483"/>
              <a:gd name="connsiteY9" fmla="*/ 5524827 h 6146707"/>
              <a:gd name="connsiteX10" fmla="*/ 251483 w 11578483"/>
              <a:gd name="connsiteY10" fmla="*/ 5502591 h 6146707"/>
              <a:gd name="connsiteX11" fmla="*/ 344268 w 11578483"/>
              <a:gd name="connsiteY11" fmla="*/ 5575017 h 6146707"/>
              <a:gd name="connsiteX12" fmla="*/ 1188149 w 11578483"/>
              <a:gd name="connsiteY12" fmla="*/ 5844227 h 6146707"/>
              <a:gd name="connsiteX13" fmla="*/ 5590987 w 11578483"/>
              <a:gd name="connsiteY13" fmla="*/ 5844227 h 6146707"/>
              <a:gd name="connsiteX14" fmla="*/ 5590987 w 11578483"/>
              <a:gd name="connsiteY14" fmla="*/ 1375443 h 6146707"/>
              <a:gd name="connsiteX15" fmla="*/ 4562876 w 11578483"/>
              <a:gd name="connsiteY15" fmla="*/ 302483 h 6146707"/>
              <a:gd name="connsiteX16" fmla="*/ 0 w 11578483"/>
              <a:gd name="connsiteY16" fmla="*/ 302483 h 614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8483" h="6146707">
                <a:moveTo>
                  <a:pt x="0" y="0"/>
                </a:moveTo>
                <a:lnTo>
                  <a:pt x="6793238" y="0"/>
                </a:lnTo>
                <a:lnTo>
                  <a:pt x="6793244" y="0"/>
                </a:lnTo>
                <a:lnTo>
                  <a:pt x="10835852" y="0"/>
                </a:lnTo>
                <a:cubicBezTo>
                  <a:pt x="11247342" y="0"/>
                  <a:pt x="11578483" y="301719"/>
                  <a:pt x="11578483" y="671711"/>
                </a:cubicBezTo>
                <a:lnTo>
                  <a:pt x="11578483" y="6146705"/>
                </a:lnTo>
                <a:lnTo>
                  <a:pt x="7535868" y="6146705"/>
                </a:lnTo>
                <a:lnTo>
                  <a:pt x="7535868" y="6146707"/>
                </a:lnTo>
                <a:lnTo>
                  <a:pt x="1558305" y="6146706"/>
                </a:lnTo>
                <a:cubicBezTo>
                  <a:pt x="1021116" y="6146706"/>
                  <a:pt x="546701" y="5899804"/>
                  <a:pt x="266431" y="5524827"/>
                </a:cubicBezTo>
                <a:lnTo>
                  <a:pt x="251483" y="5502591"/>
                </a:lnTo>
                <a:lnTo>
                  <a:pt x="344268" y="5575017"/>
                </a:lnTo>
                <a:cubicBezTo>
                  <a:pt x="585232" y="5744961"/>
                  <a:pt x="875656" y="5844227"/>
                  <a:pt x="1188149" y="5844227"/>
                </a:cubicBezTo>
                <a:lnTo>
                  <a:pt x="5590987" y="5844227"/>
                </a:lnTo>
                <a:lnTo>
                  <a:pt x="5590987" y="1375443"/>
                </a:lnTo>
                <a:cubicBezTo>
                  <a:pt x="5590987" y="782492"/>
                  <a:pt x="5131045" y="302483"/>
                  <a:pt x="4562876" y="302483"/>
                </a:cubicBezTo>
                <a:lnTo>
                  <a:pt x="0" y="302483"/>
                </a:ln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427670" y="150460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8" name="Freeform 37">
            <a:extLst>
              <a:ext uri="{FF2B5EF4-FFF2-40B4-BE49-F238E27FC236}">
                <a16:creationId xmlns:a16="http://schemas.microsoft.com/office/drawing/2014/main" id="{538B95BB-05BC-1048-92B0-7C3AE8E2EA0A}"/>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7559" y="188180"/>
            <a:ext cx="3354094" cy="5923858"/>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endParaRPr lang="en-US" dirty="0"/>
          </a:p>
        </p:txBody>
      </p:sp>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694846"/>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679524" y="2940769"/>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2</a:t>
            </a:r>
          </a:p>
        </p:txBody>
      </p: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695022" y="480456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3</a:t>
            </a:r>
          </a:p>
        </p:txBody>
      </p: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BB4ADFE1-8FB8-3C49-B586-197053CCF892}"/>
              </a:ext>
            </a:extLst>
          </p:cNvPr>
          <p:cNvSpPr/>
          <p:nvPr userDrawn="1"/>
        </p:nvSpPr>
        <p:spPr>
          <a:xfrm>
            <a:off x="511444" y="453836"/>
            <a:ext cx="6033735"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3" name="Text Placeholder 17">
            <a:extLst>
              <a:ext uri="{FF2B5EF4-FFF2-40B4-BE49-F238E27FC236}">
                <a16:creationId xmlns:a16="http://schemas.microsoft.com/office/drawing/2014/main" id="{3333EE0C-C40D-F34B-991A-191081D0246E}"/>
              </a:ext>
            </a:extLst>
          </p:cNvPr>
          <p:cNvSpPr>
            <a:spLocks noGrp="1"/>
          </p:cNvSpPr>
          <p:nvPr>
            <p:ph type="body" sz="quarter" idx="18" hasCustomPrompt="1"/>
          </p:nvPr>
        </p:nvSpPr>
        <p:spPr>
          <a:xfrm>
            <a:off x="898357" y="2584411"/>
            <a:ext cx="4867011" cy="3025975"/>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32" name="Picture Placeholder 2">
            <a:extLst>
              <a:ext uri="{FF2B5EF4-FFF2-40B4-BE49-F238E27FC236}">
                <a16:creationId xmlns:a16="http://schemas.microsoft.com/office/drawing/2014/main" id="{4EDE5ADC-BCE4-1B4C-AA43-CAA0D32703DC}"/>
              </a:ext>
            </a:extLst>
          </p:cNvPr>
          <p:cNvSpPr>
            <a:spLocks noGrp="1"/>
          </p:cNvSpPr>
          <p:nvPr>
            <p:ph type="pic" sz="quarter" idx="42"/>
          </p:nvPr>
        </p:nvSpPr>
        <p:spPr>
          <a:xfrm>
            <a:off x="6545263" y="1452563"/>
            <a:ext cx="5646737" cy="4656137"/>
          </a:xfrm>
          <a:prstGeom prst="rect">
            <a:avLst/>
          </a:prstGeom>
          <a:solidFill>
            <a:schemeClr val="bg1">
              <a:lumMod val="85000"/>
            </a:schemeClr>
          </a:solidFill>
        </p:spPr>
        <p:txBody>
          <a:bodyPr/>
          <a:lstStyle>
            <a:lvl1pPr>
              <a:defRPr sz="800"/>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7256701-4367-4B43-AA8D-2E63BFA44D44}"/>
              </a:ext>
            </a:extLst>
          </p:cNvPr>
          <p:cNvSpPr/>
          <p:nvPr userDrawn="1"/>
        </p:nvSpPr>
        <p:spPr>
          <a:xfrm rot="5400000" flipH="1">
            <a:off x="3135240" y="-2479364"/>
            <a:ext cx="5949081"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bg1"/>
          </a:solidFill>
          <a:ln w="24491" cap="flat">
            <a:noFill/>
            <a:prstDash val="solid"/>
            <a:miter/>
          </a:ln>
        </p:spPr>
        <p:txBody>
          <a:bodyPr wrap="square" rtlCol="0" anchor="ctr">
            <a:noAutofit/>
          </a:bodyPr>
          <a:lstStyle/>
          <a:p>
            <a:endParaRPr lang="en-US"/>
          </a:p>
        </p:txBody>
      </p:sp>
      <p:sp>
        <p:nvSpPr>
          <p:cNvPr id="14" name="Text Placeholder 17">
            <a:extLst>
              <a:ext uri="{FF2B5EF4-FFF2-40B4-BE49-F238E27FC236}">
                <a16:creationId xmlns:a16="http://schemas.microsoft.com/office/drawing/2014/main" id="{D8308B6F-0CE7-734D-BF98-9CFA2CF6AC8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786512C5-08D4-B441-AF5E-5458E427934D}"/>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pic>
        <p:nvPicPr>
          <p:cNvPr id="2" name="Graphic 1">
            <a:extLst>
              <a:ext uri="{FF2B5EF4-FFF2-40B4-BE49-F238E27FC236}">
                <a16:creationId xmlns:a16="http://schemas.microsoft.com/office/drawing/2014/main" id="{0491397C-5ADC-5295-0BCE-3A9A4982EDFC}"/>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4" name="Graphic 12">
            <a:extLst>
              <a:ext uri="{FF2B5EF4-FFF2-40B4-BE49-F238E27FC236}">
                <a16:creationId xmlns:a16="http://schemas.microsoft.com/office/drawing/2014/main" id="{9F564081-4710-16F5-CFD0-EFED7220F6B1}"/>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4191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1650004-395C-9C43-AE5F-4CE2B1EB3C37}"/>
              </a:ext>
            </a:extLst>
          </p:cNvPr>
          <p:cNvSpPr/>
          <p:nvPr userDrawn="1"/>
        </p:nvSpPr>
        <p:spPr>
          <a:xfrm>
            <a:off x="666427" y="1299620"/>
            <a:ext cx="11525573" cy="4716265"/>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914400" y="2169763"/>
            <a:ext cx="10479218" cy="3440624"/>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798381" y="443960"/>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5" name="Freeform 44">
            <a:extLst>
              <a:ext uri="{FF2B5EF4-FFF2-40B4-BE49-F238E27FC236}">
                <a16:creationId xmlns:a16="http://schemas.microsoft.com/office/drawing/2014/main" id="{9FA70792-0674-9D4F-B2EB-1EA85D634C6B}"/>
              </a:ext>
            </a:extLst>
          </p:cNvPr>
          <p:cNvSpPr/>
          <p:nvPr userDrawn="1"/>
        </p:nvSpPr>
        <p:spPr>
          <a:xfrm rot="5400000" flipH="1">
            <a:off x="3544169" y="-2888292"/>
            <a:ext cx="5131224"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w="24491" cap="flat">
            <a:noFill/>
            <a:prstDash val="solid"/>
            <a:miter/>
          </a:ln>
        </p:spPr>
        <p:txBody>
          <a:bodyPr wrap="square" rtlCol="0" anchor="ctr">
            <a:noAutofit/>
          </a:bodyPr>
          <a:lstStyle/>
          <a:p>
            <a:endParaRPr lang="en-US"/>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6186233" y="2341241"/>
            <a:ext cx="6010480" cy="3066422"/>
          </a:xfrm>
          <a:prstGeom prst="rect">
            <a:avLst/>
          </a:prstGeom>
        </p:spPr>
        <p:txBody>
          <a:bodyPr>
            <a:normAutofit/>
          </a:bodyPr>
          <a:lstStyle>
            <a:lvl1pPr marL="0" indent="0" algn="l">
              <a:buNone/>
              <a:defRPr sz="4800" b="0" i="0">
                <a:solidFill>
                  <a:srgbClr val="000000"/>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4502882" y="892243"/>
            <a:ext cx="2066906" cy="582221"/>
          </a:xfrm>
          <a:prstGeom prst="rect">
            <a:avLst/>
          </a:prstGeom>
        </p:spPr>
        <p:txBody>
          <a:bodyPr>
            <a:noAutofit/>
          </a:bodyPr>
          <a:lstStyle>
            <a:lvl1pPr marL="0" indent="0" algn="l">
              <a:buNone/>
              <a:defRPr sz="9000" b="0" i="0">
                <a:solidFill>
                  <a:srgbClr val="000000"/>
                </a:solidFill>
                <a:latin typeface="+mn-lt"/>
              </a:defRPr>
            </a:lvl1pPr>
          </a:lstStyle>
          <a:p>
            <a:pPr lvl="0"/>
            <a:r>
              <a:rPr lang="en-US" dirty="0"/>
              <a:t>01</a:t>
            </a:r>
          </a:p>
        </p:txBody>
      </p:sp>
      <p:pic>
        <p:nvPicPr>
          <p:cNvPr id="2" name="Graphic 1">
            <a:extLst>
              <a:ext uri="{FF2B5EF4-FFF2-40B4-BE49-F238E27FC236}">
                <a16:creationId xmlns:a16="http://schemas.microsoft.com/office/drawing/2014/main" id="{DD1B5276-4697-134C-5141-92087E53F29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3" name="Graphic 12">
            <a:extLst>
              <a:ext uri="{FF2B5EF4-FFF2-40B4-BE49-F238E27FC236}">
                <a16:creationId xmlns:a16="http://schemas.microsoft.com/office/drawing/2014/main" id="{9C67662B-0CEE-FBC7-D294-08845D5FA785}"/>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4" name="Group 3">
            <a:extLst>
              <a:ext uri="{FF2B5EF4-FFF2-40B4-BE49-F238E27FC236}">
                <a16:creationId xmlns:a16="http://schemas.microsoft.com/office/drawing/2014/main" id="{1D6565CD-14A9-102E-64D3-ADE50FB947F6}"/>
              </a:ext>
            </a:extLst>
          </p:cNvPr>
          <p:cNvGrpSpPr/>
          <p:nvPr userDrawn="1"/>
        </p:nvGrpSpPr>
        <p:grpSpPr>
          <a:xfrm>
            <a:off x="482255" y="3109382"/>
            <a:ext cx="6917577" cy="2914086"/>
            <a:chOff x="1202708" y="6807724"/>
            <a:chExt cx="6270636" cy="2641557"/>
          </a:xfrm>
        </p:grpSpPr>
        <p:grpSp>
          <p:nvGrpSpPr>
            <p:cNvPr id="5" name="Graphic 83">
              <a:extLst>
                <a:ext uri="{FF2B5EF4-FFF2-40B4-BE49-F238E27FC236}">
                  <a16:creationId xmlns:a16="http://schemas.microsoft.com/office/drawing/2014/main" id="{C00150BE-4DA1-1DD8-7F5C-048506034CBA}"/>
                </a:ext>
              </a:extLst>
            </p:cNvPr>
            <p:cNvGrpSpPr/>
            <p:nvPr/>
          </p:nvGrpSpPr>
          <p:grpSpPr>
            <a:xfrm>
              <a:off x="2348838" y="6807724"/>
              <a:ext cx="1249545" cy="2223619"/>
              <a:chOff x="2348838" y="6807724"/>
              <a:chExt cx="1249545" cy="2223619"/>
            </a:xfrm>
          </p:grpSpPr>
          <p:sp>
            <p:nvSpPr>
              <p:cNvPr id="11" name="Freeform 10">
                <a:extLst>
                  <a:ext uri="{FF2B5EF4-FFF2-40B4-BE49-F238E27FC236}">
                    <a16:creationId xmlns:a16="http://schemas.microsoft.com/office/drawing/2014/main" id="{BE76BAF2-FE45-C7F4-C72C-D48FC631657F}"/>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F50E4DA-9E2A-805D-72E1-D13D74A541A3}"/>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E9CEAE3-4F0E-EC78-D6AA-B42A2670E9B9}"/>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5777710E-DFF1-293A-DA94-75C7CBAE188D}"/>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4" name="Graphic 83">
                <a:extLst>
                  <a:ext uri="{FF2B5EF4-FFF2-40B4-BE49-F238E27FC236}">
                    <a16:creationId xmlns:a16="http://schemas.microsoft.com/office/drawing/2014/main" id="{3BE665FF-0DAC-FF0A-F21B-AE212DA1B783}"/>
                  </a:ext>
                </a:extLst>
              </p:cNvPr>
              <p:cNvGrpSpPr/>
              <p:nvPr/>
            </p:nvGrpSpPr>
            <p:grpSpPr>
              <a:xfrm>
                <a:off x="2483956" y="6807724"/>
                <a:ext cx="738321" cy="802017"/>
                <a:chOff x="2483956" y="6807724"/>
                <a:chExt cx="738321" cy="802017"/>
              </a:xfrm>
              <a:solidFill>
                <a:srgbClr val="8DC641"/>
              </a:solidFill>
            </p:grpSpPr>
            <p:sp>
              <p:nvSpPr>
                <p:cNvPr id="25" name="Freeform 24">
                  <a:extLst>
                    <a:ext uri="{FF2B5EF4-FFF2-40B4-BE49-F238E27FC236}">
                      <a16:creationId xmlns:a16="http://schemas.microsoft.com/office/drawing/2014/main" id="{D8743E89-42E1-E523-299E-9BDFB38D00FB}"/>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E932F38-9CAF-36C0-A207-A93AECE8176C}"/>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47220D11-E491-4CC6-0C4B-5599E806AC05}"/>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6" name="Graphic 83">
              <a:extLst>
                <a:ext uri="{FF2B5EF4-FFF2-40B4-BE49-F238E27FC236}">
                  <a16:creationId xmlns:a16="http://schemas.microsoft.com/office/drawing/2014/main" id="{2585067D-428D-933C-4222-1212CBE6C0B6}"/>
                </a:ext>
              </a:extLst>
            </p:cNvPr>
            <p:cNvGrpSpPr/>
            <p:nvPr/>
          </p:nvGrpSpPr>
          <p:grpSpPr>
            <a:xfrm>
              <a:off x="1202708" y="6848940"/>
              <a:ext cx="6270636" cy="2600341"/>
              <a:chOff x="1202708" y="6848940"/>
              <a:chExt cx="6270636" cy="2600341"/>
            </a:xfrm>
            <a:solidFill>
              <a:srgbClr val="231F20"/>
            </a:solidFill>
          </p:grpSpPr>
          <p:sp>
            <p:nvSpPr>
              <p:cNvPr id="7" name="Freeform 6">
                <a:extLst>
                  <a:ext uri="{FF2B5EF4-FFF2-40B4-BE49-F238E27FC236}">
                    <a16:creationId xmlns:a16="http://schemas.microsoft.com/office/drawing/2014/main" id="{05272B69-FE87-DE2F-7959-53D17770A5B0}"/>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9ACC380-A7D7-F67C-11B0-2441DB26A693}"/>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49" name="Freeform 48">
            <a:extLst>
              <a:ext uri="{FF2B5EF4-FFF2-40B4-BE49-F238E27FC236}">
                <a16:creationId xmlns:a16="http://schemas.microsoft.com/office/drawing/2014/main" id="{4359AA21-EC2B-BFEF-971D-94D10D87B4BB}"/>
              </a:ext>
            </a:extLst>
          </p:cNvPr>
          <p:cNvSpPr/>
          <p:nvPr userDrawn="1"/>
        </p:nvSpPr>
        <p:spPr>
          <a:xfrm>
            <a:off x="6186233" y="1718215"/>
            <a:ext cx="6010479" cy="86688"/>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220412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A5A0CC0-7987-9040-8B8F-D3C665F1CB95}"/>
              </a:ext>
            </a:extLst>
          </p:cNvPr>
          <p:cNvSpPr/>
          <p:nvPr userDrawn="1"/>
        </p:nvSpPr>
        <p:spPr>
          <a:xfrm>
            <a:off x="511444" y="453836"/>
            <a:ext cx="6549756"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0" name="Text Placeholder 17">
            <a:extLst>
              <a:ext uri="{FF2B5EF4-FFF2-40B4-BE49-F238E27FC236}">
                <a16:creationId xmlns:a16="http://schemas.microsoft.com/office/drawing/2014/main" id="{79BB21E1-6301-F340-A3EB-88F8E6615CB4}"/>
              </a:ext>
            </a:extLst>
          </p:cNvPr>
          <p:cNvSpPr>
            <a:spLocks noGrp="1"/>
          </p:cNvSpPr>
          <p:nvPr>
            <p:ph type="body" sz="quarter" idx="18" hasCustomPrompt="1"/>
          </p:nvPr>
        </p:nvSpPr>
        <p:spPr>
          <a:xfrm>
            <a:off x="898357"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9A2F2590-659E-2F4E-9B77-3EF6B78D5416}"/>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pic>
        <p:nvPicPr>
          <p:cNvPr id="12" name="Picture 11">
            <a:extLst>
              <a:ext uri="{FF2B5EF4-FFF2-40B4-BE49-F238E27FC236}">
                <a16:creationId xmlns:a16="http://schemas.microsoft.com/office/drawing/2014/main" id="{27278AC8-9627-2E4F-865B-D5B6A7F0C2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247613"/>
            <a:ext cx="8439100" cy="5375657"/>
          </a:xfrm>
          <a:prstGeom prst="rect">
            <a:avLst/>
          </a:prstGeom>
        </p:spPr>
      </p:pic>
      <p:sp>
        <p:nvSpPr>
          <p:cNvPr id="13" name="Picture Placeholder 17">
            <a:extLst>
              <a:ext uri="{FF2B5EF4-FFF2-40B4-BE49-F238E27FC236}">
                <a16:creationId xmlns:a16="http://schemas.microsoft.com/office/drawing/2014/main" id="{2E6FA9F7-0C1A-7347-A781-77BB594AB062}"/>
              </a:ext>
            </a:extLst>
          </p:cNvPr>
          <p:cNvSpPr>
            <a:spLocks noGrp="1"/>
          </p:cNvSpPr>
          <p:nvPr>
            <p:ph type="pic" sz="quarter" idx="10"/>
          </p:nvPr>
        </p:nvSpPr>
        <p:spPr>
          <a:xfrm>
            <a:off x="7061200" y="1420553"/>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Freeform 13">
            <a:extLst>
              <a:ext uri="{FF2B5EF4-FFF2-40B4-BE49-F238E27FC236}">
                <a16:creationId xmlns:a16="http://schemas.microsoft.com/office/drawing/2014/main" id="{1F892F07-3D26-EA46-A5F7-831A0CED5616}"/>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95664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7746" y="226918"/>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a:off x="8912202"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410877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8092144" y="-1284365"/>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rot="16200000">
            <a:off x="8861858" y="-250778"/>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2502088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33" name="Freeform 132">
            <a:extLst>
              <a:ext uri="{FF2B5EF4-FFF2-40B4-BE49-F238E27FC236}">
                <a16:creationId xmlns:a16="http://schemas.microsoft.com/office/drawing/2014/main" id="{2B14C31C-4EBD-0345-9B9E-CA4976147702}"/>
              </a:ext>
            </a:extLst>
          </p:cNvPr>
          <p:cNvSpPr/>
          <p:nvPr userDrawn="1"/>
        </p:nvSpPr>
        <p:spPr>
          <a:xfrm>
            <a:off x="417724" y="728421"/>
            <a:ext cx="11356551" cy="4377036"/>
          </a:xfrm>
          <a:custGeom>
            <a:avLst/>
            <a:gdLst>
              <a:gd name="connsiteX0" fmla="*/ 0 w 11356551"/>
              <a:gd name="connsiteY0" fmla="*/ 0 h 3728821"/>
              <a:gd name="connsiteX1" fmla="*/ 2348414 w 11356551"/>
              <a:gd name="connsiteY1" fmla="*/ 0 h 3728821"/>
              <a:gd name="connsiteX2" fmla="*/ 2743596 w 11356551"/>
              <a:gd name="connsiteY2" fmla="*/ 0 h 3728821"/>
              <a:gd name="connsiteX3" fmla="*/ 5092010 w 11356551"/>
              <a:gd name="connsiteY3" fmla="*/ 0 h 3728821"/>
              <a:gd name="connsiteX4" fmla="*/ 6470666 w 11356551"/>
              <a:gd name="connsiteY4" fmla="*/ 0 h 3728821"/>
              <a:gd name="connsiteX5" fmla="*/ 6470668 w 11356551"/>
              <a:gd name="connsiteY5" fmla="*/ 0 h 3728821"/>
              <a:gd name="connsiteX6" fmla="*/ 8223635 w 11356551"/>
              <a:gd name="connsiteY6" fmla="*/ 0 h 3728821"/>
              <a:gd name="connsiteX7" fmla="*/ 8819080 w 11356551"/>
              <a:gd name="connsiteY7" fmla="*/ 0 h 3728821"/>
              <a:gd name="connsiteX8" fmla="*/ 8819081 w 11356551"/>
              <a:gd name="connsiteY8" fmla="*/ 0 h 3728821"/>
              <a:gd name="connsiteX9" fmla="*/ 10572049 w 11356551"/>
              <a:gd name="connsiteY9" fmla="*/ 0 h 3728821"/>
              <a:gd name="connsiteX10" fmla="*/ 11356551 w 11356551"/>
              <a:gd name="connsiteY10" fmla="*/ 721953 h 3728821"/>
              <a:gd name="connsiteX11" fmla="*/ 11356551 w 11356551"/>
              <a:gd name="connsiteY11" fmla="*/ 3728821 h 3728821"/>
              <a:gd name="connsiteX12" fmla="*/ 9603581 w 11356551"/>
              <a:gd name="connsiteY12" fmla="*/ 3728821 h 3728821"/>
              <a:gd name="connsiteX13" fmla="*/ 9008137 w 11356551"/>
              <a:gd name="connsiteY13" fmla="*/ 3728821 h 3728821"/>
              <a:gd name="connsiteX14" fmla="*/ 7996960 w 11356551"/>
              <a:gd name="connsiteY14" fmla="*/ 3728821 h 3728821"/>
              <a:gd name="connsiteX15" fmla="*/ 7255167 w 11356551"/>
              <a:gd name="connsiteY15" fmla="*/ 3728821 h 3728821"/>
              <a:gd name="connsiteX16" fmla="*/ 6859985 w 11356551"/>
              <a:gd name="connsiteY16" fmla="*/ 3728821 h 3728821"/>
              <a:gd name="connsiteX17" fmla="*/ 6243990 w 11356551"/>
              <a:gd name="connsiteY17" fmla="*/ 3728821 h 3728821"/>
              <a:gd name="connsiteX18" fmla="*/ 5648546 w 11356551"/>
              <a:gd name="connsiteY18" fmla="*/ 3728821 h 3728821"/>
              <a:gd name="connsiteX19" fmla="*/ 4511571 w 11356551"/>
              <a:gd name="connsiteY19" fmla="*/ 3728821 h 3728821"/>
              <a:gd name="connsiteX20" fmla="*/ 3895576 w 11356551"/>
              <a:gd name="connsiteY20" fmla="*/ 3728821 h 3728821"/>
              <a:gd name="connsiteX21" fmla="*/ 3500395 w 11356551"/>
              <a:gd name="connsiteY21" fmla="*/ 3728821 h 3728821"/>
              <a:gd name="connsiteX22" fmla="*/ 1151981 w 11356551"/>
              <a:gd name="connsiteY22" fmla="*/ 3728821 h 3728821"/>
              <a:gd name="connsiteX23" fmla="*/ 0 w 11356551"/>
              <a:gd name="connsiteY23" fmla="*/ 2668691 h 372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356551" h="3728821">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31" name="Freeform 30">
            <a:extLst>
              <a:ext uri="{FF2B5EF4-FFF2-40B4-BE49-F238E27FC236}">
                <a16:creationId xmlns:a16="http://schemas.microsoft.com/office/drawing/2014/main" id="{878FBD8F-A5A5-4543-874F-059ADA077C0A}"/>
              </a:ext>
            </a:extLst>
          </p:cNvPr>
          <p:cNvSpPr/>
          <p:nvPr userDrawn="1"/>
        </p:nvSpPr>
        <p:spPr>
          <a:xfrm>
            <a:off x="4530600"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920835" y="2037653"/>
            <a:ext cx="3195486" cy="731140"/>
          </a:xfrm>
          <a:prstGeom prst="rect">
            <a:avLst/>
          </a:prstGeom>
        </p:spPr>
        <p:txBody>
          <a:bodyPr anchor="ctr">
            <a:normAutofit/>
          </a:bodyPr>
          <a:lstStyle>
            <a:lvl1pPr marL="0" indent="0" algn="l">
              <a:buNone/>
              <a:defRPr sz="2800" baseline="0">
                <a:solidFill>
                  <a:srgbClr val="000000"/>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920835" y="1228077"/>
            <a:ext cx="3195485" cy="837258"/>
          </a:xfrm>
          <a:prstGeom prst="rect">
            <a:avLst/>
          </a:prstGeom>
        </p:spPr>
        <p:txBody>
          <a:bodyPr anchor="ctr">
            <a:normAutofit/>
          </a:bodyPr>
          <a:lstStyle>
            <a:lvl1pPr marL="0" indent="0" algn="l">
              <a:buNone/>
              <a:defRPr sz="5000" baseline="0">
                <a:solidFill>
                  <a:srgbClr val="000000"/>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id="{FFCAF4E6-72DB-E649-B092-C010328005F1}"/>
              </a:ext>
            </a:extLst>
          </p:cNvPr>
          <p:cNvGrpSpPr/>
          <p:nvPr userDrawn="1"/>
        </p:nvGrpSpPr>
        <p:grpSpPr>
          <a:xfrm>
            <a:off x="548818" y="6039954"/>
            <a:ext cx="2735993" cy="679345"/>
            <a:chOff x="0" y="0"/>
            <a:chExt cx="2301694" cy="571500"/>
          </a:xfrm>
        </p:grpSpPr>
        <p:sp>
          <p:nvSpPr>
            <p:cNvPr id="35" name="Rectangle 34">
              <a:extLst>
                <a:ext uri="{FF2B5EF4-FFF2-40B4-BE49-F238E27FC236}">
                  <a16:creationId xmlns:a16="http://schemas.microsoft.com/office/drawing/2014/main"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a16="http://schemas.microsoft.com/office/drawing/2014/main" id="{37A8314D-532F-284C-8D90-022E08B7A7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16" name="Freeform 15">
            <a:extLst>
              <a:ext uri="{FF2B5EF4-FFF2-40B4-BE49-F238E27FC236}">
                <a16:creationId xmlns:a16="http://schemas.microsoft.com/office/drawing/2014/main" id="{6565B2FF-54A6-26E5-37D5-73093C8A3852}"/>
              </a:ext>
            </a:extLst>
          </p:cNvPr>
          <p:cNvSpPr/>
          <p:nvPr userDrawn="1"/>
        </p:nvSpPr>
        <p:spPr>
          <a:xfrm>
            <a:off x="-169156"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52161E5D-05CF-35DE-FB4C-BA0FC71B496F}"/>
              </a:ext>
            </a:extLst>
          </p:cNvPr>
          <p:cNvGrpSpPr/>
          <p:nvPr userDrawn="1"/>
        </p:nvGrpSpPr>
        <p:grpSpPr>
          <a:xfrm>
            <a:off x="309236" y="3028352"/>
            <a:ext cx="6499866" cy="2738122"/>
            <a:chOff x="1202708" y="6807724"/>
            <a:chExt cx="6270636" cy="2641557"/>
          </a:xfrm>
        </p:grpSpPr>
        <p:grpSp>
          <p:nvGrpSpPr>
            <p:cNvPr id="18" name="Graphic 83">
              <a:extLst>
                <a:ext uri="{FF2B5EF4-FFF2-40B4-BE49-F238E27FC236}">
                  <a16:creationId xmlns:a16="http://schemas.microsoft.com/office/drawing/2014/main" id="{4DE4FAED-9F6A-19B5-53A3-3E5E43014923}"/>
                </a:ext>
              </a:extLst>
            </p:cNvPr>
            <p:cNvGrpSpPr/>
            <p:nvPr/>
          </p:nvGrpSpPr>
          <p:grpSpPr>
            <a:xfrm>
              <a:off x="2348838" y="6807724"/>
              <a:ext cx="1249545" cy="2223619"/>
              <a:chOff x="2348838" y="6807724"/>
              <a:chExt cx="1249545" cy="2223619"/>
            </a:xfrm>
          </p:grpSpPr>
          <p:sp>
            <p:nvSpPr>
              <p:cNvPr id="22" name="Freeform 21">
                <a:extLst>
                  <a:ext uri="{FF2B5EF4-FFF2-40B4-BE49-F238E27FC236}">
                    <a16:creationId xmlns:a16="http://schemas.microsoft.com/office/drawing/2014/main" id="{A3A0C2DA-D4A9-8976-6CE8-500AAB2EDAB0}"/>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BE900AB-CD5E-E1DC-55AE-085C5420A89A}"/>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193B2A3-80EE-AA34-8265-26CA25C2B978}"/>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55ED290-EE09-FFED-D2FB-FF5A3073C2F9}"/>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6" name="Graphic 83">
                <a:extLst>
                  <a:ext uri="{FF2B5EF4-FFF2-40B4-BE49-F238E27FC236}">
                    <a16:creationId xmlns:a16="http://schemas.microsoft.com/office/drawing/2014/main" id="{F7D2B9BB-52C0-DDDA-7F66-7530C5F40656}"/>
                  </a:ext>
                </a:extLst>
              </p:cNvPr>
              <p:cNvGrpSpPr/>
              <p:nvPr/>
            </p:nvGrpSpPr>
            <p:grpSpPr>
              <a:xfrm>
                <a:off x="2483956" y="6807724"/>
                <a:ext cx="738321" cy="802017"/>
                <a:chOff x="2483956" y="6807724"/>
                <a:chExt cx="738321" cy="802017"/>
              </a:xfrm>
              <a:solidFill>
                <a:srgbClr val="8DC641"/>
              </a:solidFill>
            </p:grpSpPr>
            <p:sp>
              <p:nvSpPr>
                <p:cNvPr id="27" name="Freeform 26">
                  <a:extLst>
                    <a:ext uri="{FF2B5EF4-FFF2-40B4-BE49-F238E27FC236}">
                      <a16:creationId xmlns:a16="http://schemas.microsoft.com/office/drawing/2014/main" id="{0E5E917A-C781-8C39-EE8F-22A72C53AB30}"/>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0201E2D8-5BE4-92E3-744B-3D37B1BC8898}"/>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431EBB2-FB61-9D9F-38EE-D64DCD8E8D43}"/>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19" name="Graphic 83">
              <a:extLst>
                <a:ext uri="{FF2B5EF4-FFF2-40B4-BE49-F238E27FC236}">
                  <a16:creationId xmlns:a16="http://schemas.microsoft.com/office/drawing/2014/main" id="{27F72B99-786F-BCBC-C273-6A15C7806D4C}"/>
                </a:ext>
              </a:extLst>
            </p:cNvPr>
            <p:cNvGrpSpPr/>
            <p:nvPr/>
          </p:nvGrpSpPr>
          <p:grpSpPr>
            <a:xfrm>
              <a:off x="1202708" y="6848940"/>
              <a:ext cx="6270636" cy="2600341"/>
              <a:chOff x="1202708" y="6848940"/>
              <a:chExt cx="6270636" cy="2600341"/>
            </a:xfrm>
            <a:solidFill>
              <a:srgbClr val="231F20"/>
            </a:solidFill>
          </p:grpSpPr>
          <p:sp>
            <p:nvSpPr>
              <p:cNvPr id="20" name="Freeform 19">
                <a:extLst>
                  <a:ext uri="{FF2B5EF4-FFF2-40B4-BE49-F238E27FC236}">
                    <a16:creationId xmlns:a16="http://schemas.microsoft.com/office/drawing/2014/main" id="{D6AC22A1-776C-F27F-3607-F1F132D11F1E}"/>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FF62B51-67F7-64C5-A37E-BDBC00CD5D4B}"/>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30" name="Text Placeholder 23">
            <a:extLst>
              <a:ext uri="{FF2B5EF4-FFF2-40B4-BE49-F238E27FC236}">
                <a16:creationId xmlns:a16="http://schemas.microsoft.com/office/drawing/2014/main" id="{587BDFE5-A273-0B61-D595-D027BBAE1B61}"/>
              </a:ext>
            </a:extLst>
          </p:cNvPr>
          <p:cNvSpPr>
            <a:spLocks noGrp="1"/>
          </p:cNvSpPr>
          <p:nvPr>
            <p:ph type="body" sz="quarter" idx="17" hasCustomPrompt="1"/>
          </p:nvPr>
        </p:nvSpPr>
        <p:spPr>
          <a:xfrm>
            <a:off x="6199057" y="4615890"/>
            <a:ext cx="5278651" cy="697353"/>
          </a:xfrm>
          <a:prstGeom prst="rect">
            <a:avLst/>
          </a:prstGeom>
        </p:spPr>
        <p:txBody>
          <a:bodyPr>
            <a:normAutofit/>
          </a:bodyPr>
          <a:lstStyle>
            <a:lvl1pPr marL="0" indent="0" algn="r">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3097068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442108"/>
      </p:ext>
    </p:extLst>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Divider ">
  <p:cSld name="1_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76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Slide">
  <p:cSld name="1_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extLst>
      <p:ext uri="{BB962C8B-B14F-4D97-AF65-F5344CB8AC3E}">
        <p14:creationId xmlns:p14="http://schemas.microsoft.com/office/powerpoint/2010/main" val="3839456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ullet Point x3 slide with photo">
  <p:cSld name="1_Bullet Point x3 slide with photo">
    <p:spTree>
      <p:nvGrpSpPr>
        <p:cNvPr id="1" name="Shape 89"/>
        <p:cNvGrpSpPr/>
        <p:nvPr/>
      </p:nvGrpSpPr>
      <p:grpSpPr>
        <a:xfrm>
          <a:off x="0" y="0"/>
          <a:ext cx="0" cy="0"/>
          <a:chOff x="0" y="0"/>
          <a:chExt cx="0" cy="0"/>
        </a:xfrm>
      </p:grpSpPr>
      <p:sp>
        <p:nvSpPr>
          <p:cNvPr id="90" name="Google Shape;90;p40"/>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91" name="Google Shape;91;p40"/>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40"/>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0"/>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0"/>
          <p:cNvSpPr>
            <a:spLocks noGrp="1"/>
          </p:cNvSpPr>
          <p:nvPr>
            <p:ph type="pic" idx="4"/>
          </p:nvPr>
        </p:nvSpPr>
        <p:spPr>
          <a:xfrm>
            <a:off x="7559" y="188180"/>
            <a:ext cx="3354094" cy="5923858"/>
          </a:xfrm>
          <a:prstGeom prst="rect">
            <a:avLst/>
          </a:prstGeom>
          <a:solidFill>
            <a:srgbClr val="D8D8D8"/>
          </a:solidFill>
          <a:ln>
            <a:noFill/>
          </a:ln>
        </p:spPr>
      </p:sp>
      <p:grpSp>
        <p:nvGrpSpPr>
          <p:cNvPr id="95" name="Google Shape;95;p40"/>
          <p:cNvGrpSpPr/>
          <p:nvPr/>
        </p:nvGrpSpPr>
        <p:grpSpPr>
          <a:xfrm>
            <a:off x="4054161" y="721803"/>
            <a:ext cx="7547911" cy="1674487"/>
            <a:chOff x="4061909" y="1565906"/>
            <a:chExt cx="7547911" cy="1882781"/>
          </a:xfrm>
        </p:grpSpPr>
        <p:cxnSp>
          <p:nvCxnSpPr>
            <p:cNvPr id="96" name="Google Shape;96;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7" name="Google Shape;97;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8" name="Google Shape;98;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99" name="Google Shape;99;p40"/>
          <p:cNvCxnSpPr/>
          <p:nvPr/>
        </p:nvCxnSpPr>
        <p:spPr>
          <a:xfrm>
            <a:off x="4054160" y="200029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0" name="Google Shape;100;p40"/>
          <p:cNvCxnSpPr/>
          <p:nvPr/>
        </p:nvCxnSpPr>
        <p:spPr>
          <a:xfrm>
            <a:off x="4069659" y="238824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01" name="Google Shape;101;p40"/>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40"/>
          <p:cNvSpPr txBox="1">
            <a:spLocks noGrp="1"/>
          </p:cNvSpPr>
          <p:nvPr>
            <p:ph type="body" idx="6"/>
          </p:nvPr>
        </p:nvSpPr>
        <p:spPr>
          <a:xfrm>
            <a:off x="4912293" y="3268749"/>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0"/>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04" name="Google Shape;104;p40"/>
          <p:cNvGrpSpPr/>
          <p:nvPr/>
        </p:nvGrpSpPr>
        <p:grpSpPr>
          <a:xfrm>
            <a:off x="4054160" y="2644936"/>
            <a:ext cx="7547911" cy="1674487"/>
            <a:chOff x="4061909" y="1565906"/>
            <a:chExt cx="7547911" cy="1882781"/>
          </a:xfrm>
        </p:grpSpPr>
        <p:cxnSp>
          <p:nvCxnSpPr>
            <p:cNvPr id="105" name="Google Shape;105;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6" name="Google Shape;106;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7" name="Google Shape;107;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08" name="Google Shape;108;p40"/>
          <p:cNvCxnSpPr/>
          <p:nvPr/>
        </p:nvCxnSpPr>
        <p:spPr>
          <a:xfrm>
            <a:off x="4054159" y="3923423"/>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9" name="Google Shape;109;p40"/>
          <p:cNvCxnSpPr/>
          <p:nvPr/>
        </p:nvCxnSpPr>
        <p:spPr>
          <a:xfrm>
            <a:off x="4069658" y="4311378"/>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10" name="Google Shape;110;p40"/>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0"/>
          <p:cNvSpPr txBox="1">
            <a:spLocks noGrp="1"/>
          </p:cNvSpPr>
          <p:nvPr>
            <p:ph type="body" idx="9"/>
          </p:nvPr>
        </p:nvSpPr>
        <p:spPr>
          <a:xfrm>
            <a:off x="4927791" y="513254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40"/>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13" name="Google Shape;113;p40"/>
          <p:cNvGrpSpPr/>
          <p:nvPr/>
        </p:nvGrpSpPr>
        <p:grpSpPr>
          <a:xfrm>
            <a:off x="4069658" y="4508733"/>
            <a:ext cx="7547911" cy="1674487"/>
            <a:chOff x="4061909" y="1565906"/>
            <a:chExt cx="7547911" cy="1882781"/>
          </a:xfrm>
        </p:grpSpPr>
        <p:cxnSp>
          <p:nvCxnSpPr>
            <p:cNvPr id="114" name="Google Shape;114;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5" name="Google Shape;115;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6" name="Google Shape;116;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17" name="Google Shape;117;p40"/>
          <p:cNvCxnSpPr/>
          <p:nvPr/>
        </p:nvCxnSpPr>
        <p:spPr>
          <a:xfrm>
            <a:off x="4069657" y="578722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8" name="Google Shape;118;p40"/>
          <p:cNvCxnSpPr/>
          <p:nvPr/>
        </p:nvCxnSpPr>
        <p:spPr>
          <a:xfrm>
            <a:off x="4085156" y="617517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extLst>
      <p:ext uri="{BB962C8B-B14F-4D97-AF65-F5344CB8AC3E}">
        <p14:creationId xmlns:p14="http://schemas.microsoft.com/office/powerpoint/2010/main" val="409272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ne Slide">
  <p:cSld name="2_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9793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Final Slide">
  <p:cSld name="1_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65434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77BFFCE-41A3-AA8B-DF0F-2DC51A98B14D}"/>
              </a:ext>
            </a:extLst>
          </p:cNvPr>
          <p:cNvPicPr>
            <a:picLocks noChangeAspect="1"/>
          </p:cNvPicPr>
          <p:nvPr userDrawn="1"/>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l="5742" t="75046" r="6487" b="13954"/>
          <a:stretch/>
        </p:blipFill>
        <p:spPr>
          <a:xfrm>
            <a:off x="8124669" y="6375621"/>
            <a:ext cx="3540279" cy="252000"/>
          </a:xfrm>
          <a:prstGeom prst="rect">
            <a:avLst/>
          </a:prstGeom>
        </p:spPr>
      </p:pic>
      <p:sp>
        <p:nvSpPr>
          <p:cNvPr id="3" name="Graphic 12">
            <a:extLst>
              <a:ext uri="{FF2B5EF4-FFF2-40B4-BE49-F238E27FC236}">
                <a16:creationId xmlns:a16="http://schemas.microsoft.com/office/drawing/2014/main" id="{66E087F4-2E80-A557-526D-D8CECFA6D70A}"/>
              </a:ext>
            </a:extLst>
          </p:cNvPr>
          <p:cNvSpPr/>
          <p:nvPr userDrawn="1"/>
        </p:nvSpPr>
        <p:spPr>
          <a:xfrm>
            <a:off x="0" y="6444761"/>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88" r:id="rId3"/>
    <p:sldLayoutId id="2147483881" r:id="rId4"/>
    <p:sldLayoutId id="2147483829" r:id="rId5"/>
    <p:sldLayoutId id="2147483882" r:id="rId6"/>
    <p:sldLayoutId id="2147483842" r:id="rId7"/>
    <p:sldLayoutId id="2147483840" r:id="rId8"/>
    <p:sldLayoutId id="2147483880" r:id="rId9"/>
    <p:sldLayoutId id="2147483877" r:id="rId10"/>
    <p:sldLayoutId id="2147483841" r:id="rId11"/>
    <p:sldLayoutId id="2147483879" r:id="rId12"/>
    <p:sldLayoutId id="2147483878" r:id="rId13"/>
    <p:sldLayoutId id="2147483861" r:id="rId14"/>
    <p:sldLayoutId id="2147483833" r:id="rId15"/>
    <p:sldLayoutId id="2147483847" r:id="rId16"/>
    <p:sldLayoutId id="2147483887" r:id="rId17"/>
    <p:sldLayoutId id="2147483853" r:id="rId18"/>
    <p:sldLayoutId id="2147483883" r:id="rId19"/>
    <p:sldLayoutId id="2147483884" r:id="rId20"/>
    <p:sldLayoutId id="2147483885" r:id="rId21"/>
    <p:sldLayoutId id="2147483886" r:id="rId22"/>
    <p:sldLayoutId id="2147483889" r:id="rId23"/>
    <p:sldLayoutId id="214748389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hyperlink" Target="https://food.ec.europa.eu/system/files/2020-05/f2f_action-plan_2020_strategy-info_en.pdf#:~:text=The%20Farm%20to%20Fork%20Strategy%20is%20a%20new,opportunity%20to%20improve%20lifestyles%2C%20health%2C%20and%20the%20environment."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hyperlink" Target="https://environment.ec.europa.eu/strategy/biodiversity-strategy-2030_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sdgs.un.org/goals" TargetMode="Externa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eu-dare.com/good-practices/" TargetMode="Externa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hyperlink" Target="https://www.farmingfornature.ie/" TargetMode="External"/><Relationship Id="rId13" Type="http://schemas.openxmlformats.org/officeDocument/2006/relationships/hyperlink" Target="https://nots.ie/" TargetMode="External"/><Relationship Id="rId3" Type="http://schemas.openxmlformats.org/officeDocument/2006/relationships/hyperlink" Target="https://www.ifa.ie/" TargetMode="External"/><Relationship Id="rId7" Type="http://schemas.openxmlformats.org/officeDocument/2006/relationships/hyperlink" Target="https://thatsfarming.com/" TargetMode="External"/><Relationship Id="rId12" Type="http://schemas.openxmlformats.org/officeDocument/2006/relationships/hyperlink" Target="https://www.arc2020.eu/"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www.agriland.ie/" TargetMode="External"/><Relationship Id="rId11" Type="http://schemas.openxmlformats.org/officeDocument/2006/relationships/hyperlink" Target="http://www.leitrimorganic.com/" TargetMode="External"/><Relationship Id="rId5" Type="http://schemas.openxmlformats.org/officeDocument/2006/relationships/hyperlink" Target="https://talamhbeo.ie/" TargetMode="External"/><Relationship Id="rId15" Type="http://schemas.openxmlformats.org/officeDocument/2006/relationships/hyperlink" Target="https://www.iconfinder.com/icons/2863044/flag_ireland_irish_icon" TargetMode="External"/><Relationship Id="rId10" Type="http://schemas.openxmlformats.org/officeDocument/2006/relationships/hyperlink" Target="https://www.irishorganicassociation.ie/" TargetMode="External"/><Relationship Id="rId4" Type="http://schemas.openxmlformats.org/officeDocument/2006/relationships/hyperlink" Target="https://capnetworkireland.eu/" TargetMode="External"/><Relationship Id="rId9" Type="http://schemas.openxmlformats.org/officeDocument/2006/relationships/hyperlink" Target="https://organicgrowersireland.ie/" TargetMode="External"/><Relationship Id="rId1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hyperlink" Target="https://www.iconfinder.com/icons/2863022/flag_poland_polish_icon" TargetMode="External"/><Relationship Id="rId3" Type="http://schemas.openxmlformats.org/officeDocument/2006/relationships/hyperlink" Target="https://www.cdr.gov.pl/" TargetMode="External"/><Relationship Id="rId7"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ksow.pl/" TargetMode="External"/><Relationship Id="rId5" Type="http://schemas.openxmlformats.org/officeDocument/2006/relationships/hyperlink" Target="https://kolkarolnicze.pl/" TargetMode="External"/><Relationship Id="rId4" Type="http://schemas.openxmlformats.org/officeDocument/2006/relationships/hyperlink" Target="https://zzpr.org.p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genuinoclandestino.it/" TargetMode="External"/><Relationship Id="rId13" Type="http://schemas.openxmlformats.org/officeDocument/2006/relationships/hyperlink" Target="https://www.iconfinder.com/icons/2863042/flag_italian_italy_icon" TargetMode="External"/><Relationship Id="rId3" Type="http://schemas.openxmlformats.org/officeDocument/2006/relationships/hyperlink" Target="https://www.campagnamica.it/?post_type=anagrafiche&amp;p=694614" TargetMode="External"/><Relationship Id="rId7" Type="http://schemas.openxmlformats.org/officeDocument/2006/relationships/hyperlink" Target="https://feder.bio/" TargetMode="External"/><Relationship Id="rId12"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legacooppuglia.it/" TargetMode="External"/><Relationship Id="rId11" Type="http://schemas.openxmlformats.org/officeDocument/2006/relationships/hyperlink" Target="https://www.slowfood.it/chi-siamo/che-cose-slow-food/" TargetMode="External"/><Relationship Id="rId5" Type="http://schemas.openxmlformats.org/officeDocument/2006/relationships/hyperlink" Target="https://www.confagricolturafoggia.it/" TargetMode="External"/><Relationship Id="rId10" Type="http://schemas.openxmlformats.org/officeDocument/2006/relationships/hyperlink" Target="https://www.cia.it/" TargetMode="External"/><Relationship Id="rId4" Type="http://schemas.openxmlformats.org/officeDocument/2006/relationships/hyperlink" Target="https://puglia.coldiretti.it/federazioni/foggia/" TargetMode="External"/><Relationship Id="rId9" Type="http://schemas.openxmlformats.org/officeDocument/2006/relationships/hyperlink" Target="https://www.campiaperti.or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asyf.sk/" TargetMode="External"/><Relationship Id="rId13" Type="http://schemas.openxmlformats.org/officeDocument/2006/relationships/hyperlink" Target="https://www.izpi.sk/" TargetMode="External"/><Relationship Id="rId3" Type="http://schemas.openxmlformats.org/officeDocument/2006/relationships/image" Target="../media/image54.png"/><Relationship Id="rId7" Type="http://schemas.openxmlformats.org/officeDocument/2006/relationships/hyperlink" Target="https://www.vipa.sk/" TargetMode="External"/><Relationship Id="rId12" Type="http://schemas.openxmlformats.org/officeDocument/2006/relationships/hyperlink" Target="https://zchok.sk/"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https://nahaji.sk/" TargetMode="External"/><Relationship Id="rId11" Type="http://schemas.openxmlformats.org/officeDocument/2006/relationships/hyperlink" Target="https://www.vpms.sk/" TargetMode="External"/><Relationship Id="rId5" Type="http://schemas.openxmlformats.org/officeDocument/2006/relationships/hyperlink" Target="http://www.olejhont.sk/" TargetMode="External"/><Relationship Id="rId10" Type="http://schemas.openxmlformats.org/officeDocument/2006/relationships/hyperlink" Target="https://www.vegget.sk/" TargetMode="External"/><Relationship Id="rId4" Type="http://schemas.openxmlformats.org/officeDocument/2006/relationships/hyperlink" Target="http://almasun.sk/" TargetMode="External"/><Relationship Id="rId9" Type="http://schemas.openxmlformats.org/officeDocument/2006/relationships/hyperlink" Target="https://newedu.info/"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zscr.cz/" TargetMode="External"/><Relationship Id="rId3" Type="http://schemas.openxmlformats.org/officeDocument/2006/relationships/hyperlink" Target="https://zemedelec.cz/" TargetMode="External"/><Relationship Id="rId7" Type="http://schemas.openxmlformats.org/officeDocument/2006/relationships/hyperlink" Target="https://www.cmzu.cz/" TargetMode="External"/><Relationship Id="rId12" Type="http://schemas.openxmlformats.org/officeDocument/2006/relationships/hyperlink" Target="https://www.iconfinder.com/icons/1692178/country_czech_flag_flags_republic_icon"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cmszp.cz/" TargetMode="External"/><Relationship Id="rId11" Type="http://schemas.openxmlformats.org/officeDocument/2006/relationships/image" Target="../media/image55.png"/><Relationship Id="rId5" Type="http://schemas.openxmlformats.org/officeDocument/2006/relationships/hyperlink" Target="https://bioinstitut.cz/" TargetMode="External"/><Relationship Id="rId10" Type="http://schemas.openxmlformats.org/officeDocument/2006/relationships/hyperlink" Target="https://www.smacr.cz/en/" TargetMode="External"/><Relationship Id="rId4" Type="http://schemas.openxmlformats.org/officeDocument/2006/relationships/hyperlink" Target="https://eagri.cz/public/portal/" TargetMode="External"/><Relationship Id="rId9" Type="http://schemas.openxmlformats.org/officeDocument/2006/relationships/hyperlink" Target="https://www.foodnet.cz/cs/"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landschafftleben.at/hintergruende/landwirtschaft-ernaehrung-klima" TargetMode="External"/><Relationship Id="rId3" Type="http://schemas.openxmlformats.org/officeDocument/2006/relationships/hyperlink" Target="https://www.lwk-niedersachsen.de/" TargetMode="External"/><Relationship Id="rId7" Type="http://schemas.openxmlformats.org/officeDocument/2006/relationships/hyperlink" Target="https://oekl.at/oekl/"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s://www.bio-austria.at/" TargetMode="External"/><Relationship Id="rId11" Type="http://schemas.openxmlformats.org/officeDocument/2006/relationships/image" Target="../media/image56.png"/><Relationship Id="rId5" Type="http://schemas.openxmlformats.org/officeDocument/2006/relationships/hyperlink" Target="https://bauernbund.at/" TargetMode="External"/><Relationship Id="rId10" Type="http://schemas.openxmlformats.org/officeDocument/2006/relationships/hyperlink" Target="https://resola-ev.de/" TargetMode="External"/><Relationship Id="rId4" Type="http://schemas.openxmlformats.org/officeDocument/2006/relationships/hyperlink" Target="https://www.ama.at/home" TargetMode="External"/><Relationship Id="rId9" Type="http://schemas.openxmlformats.org/officeDocument/2006/relationships/hyperlink" Target="https://www.lw.uni-hannover.de/de/institu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eu-dare.com/" TargetMode="Externa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891534" y="4518900"/>
            <a:ext cx="6213250" cy="697353"/>
          </a:xfrm>
        </p:spPr>
        <p:txBody>
          <a:bodyPr/>
          <a:lstStyle/>
          <a:p>
            <a:r>
              <a:rPr lang="en-US" sz="3600" dirty="0"/>
              <a:t>Politiky a rámce spojené s agroekologií</a:t>
            </a:r>
            <a:endParaRPr lang="en-IE" sz="3600" dirty="0"/>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891534" y="3477653"/>
            <a:ext cx="5278651" cy="697353"/>
          </a:xfrm>
        </p:spPr>
        <p:txBody>
          <a:bodyPr>
            <a:noAutofit/>
          </a:bodyPr>
          <a:lstStyle/>
          <a:p>
            <a:r>
              <a:rPr lang="en-US" sz="4800" dirty="0"/>
              <a:t>MODUL 2</a:t>
            </a:r>
          </a:p>
        </p:txBody>
      </p:sp>
      <p:pic>
        <p:nvPicPr>
          <p:cNvPr id="5" name="Picture Placeholder 4" descr="Woman carrying vegetables">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screen">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
        <p:nvSpPr>
          <p:cNvPr id="8" name="Text Placeholder 1">
            <a:extLst>
              <a:ext uri="{FF2B5EF4-FFF2-40B4-BE49-F238E27FC236}">
                <a16:creationId xmlns:a16="http://schemas.microsoft.com/office/drawing/2014/main" id="{2F125B86-02A8-17B7-80A2-C8090A495C48}"/>
              </a:ext>
            </a:extLst>
          </p:cNvPr>
          <p:cNvSpPr txBox="1">
            <a:spLocks/>
          </p:cNvSpPr>
          <p:nvPr/>
        </p:nvSpPr>
        <p:spPr>
          <a:xfrm>
            <a:off x="7511514" y="5856037"/>
            <a:ext cx="4448014" cy="6793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b="1" dirty="0">
                <a:latin typeface="Calibri" panose="020F0502020204030204" pitchFamily="34" charset="0"/>
                <a:ea typeface="Calibri" panose="020F0502020204030204" pitchFamily="34" charset="0"/>
                <a:cs typeface="Calibri" panose="020F0502020204030204" pitchFamily="34" charset="0"/>
              </a:rPr>
              <a:t>www.eu-dare.com</a:t>
            </a: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pPr marL="0" lvl="0" indent="0" algn="l" rtl="0">
              <a:lnSpc>
                <a:spcPct val="90000"/>
              </a:lnSpc>
              <a:spcBef>
                <a:spcPts val="0"/>
              </a:spcBef>
              <a:spcAft>
                <a:spcPts val="0"/>
              </a:spcAft>
              <a:buClr>
                <a:srgbClr val="000000"/>
              </a:buClr>
              <a:buSzPts val="2200"/>
              <a:buNone/>
            </a:pPr>
            <a:r>
              <a:rPr lang="en-US" b="1" i="0" dirty="0">
                <a:ea typeface="Arial"/>
                <a:cs typeface="Arial"/>
                <a:sym typeface="Arial"/>
              </a:rPr>
              <a:t>Evropské směrnice a strategie</a:t>
            </a:r>
            <a:endParaRPr lang="en-US" dirty="0"/>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8"/>
          </p:nvPr>
        </p:nvSpPr>
        <p:spPr>
          <a:xfrm>
            <a:off x="799255" y="1333274"/>
            <a:ext cx="4890872" cy="3982712"/>
          </a:xfrm>
        </p:spPr>
        <p:txBody>
          <a:bodyPr/>
          <a:lstStyle/>
          <a:p>
            <a:pPr marL="0" indent="0"/>
            <a:r>
              <a:rPr lang="en-US" sz="2350" dirty="0"/>
              <a:t>V tomto modulu se budeme zabývat stávajícími směrnicemi a strategiemi EU a OSN, které upravují nebo jsou v souladu s agroekologií a jejími postupy. Představíme vám také některé běžné značky a nasměrujeme vás na příslušná sdružení ve vaší zemi.</a:t>
            </a:r>
          </a:p>
          <a:p>
            <a:pPr marL="0" indent="0"/>
            <a:r>
              <a:rPr lang="en-US" sz="2350" dirty="0"/>
              <a:t>Na konci tohoto modulu budete lépe rozumět tomu, jak je agroekologie sladěna s těmito zásadními a potenciálně vlivnými politikami a cíli.  </a:t>
            </a: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6719882" y="2252978"/>
            <a:ext cx="4996496" cy="689519"/>
          </a:xfrm>
        </p:spPr>
        <p:txBody>
          <a:bodyPr/>
          <a:lstStyle/>
          <a:p>
            <a:r>
              <a:rPr lang="en-US" b="1" dirty="0"/>
              <a:t>Cíle udržitelného rozvoje a agroekologie </a:t>
            </a: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a:lstStyle/>
          <a:p>
            <a:r>
              <a:rPr lang="en-US" b="1" dirty="0"/>
              <a:t>Certifikace a štítky </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6748164" y="4082953"/>
            <a:ext cx="4890872" cy="689519"/>
          </a:xfrm>
        </p:spPr>
        <p:txBody>
          <a:bodyPr/>
          <a:lstStyle/>
          <a:p>
            <a:r>
              <a:rPr lang="en-US" b="1" dirty="0"/>
              <a:t>Potravinářské a zemědělské </a:t>
            </a:r>
            <a:r>
              <a:rPr lang="en-US" b="1" dirty="0" err="1"/>
              <a:t>organizace</a:t>
            </a:r>
            <a:endParaRPr lang="en-US" b="1" dirty="0"/>
          </a:p>
        </p:txBody>
      </p:sp>
      <p:sp>
        <p:nvSpPr>
          <p:cNvPr id="17" name="Text Placeholder 16">
            <a:extLst>
              <a:ext uri="{FF2B5EF4-FFF2-40B4-BE49-F238E27FC236}">
                <a16:creationId xmlns:a16="http://schemas.microsoft.com/office/drawing/2014/main" id="{10CE7476-953F-E341-9A19-CA8DCFA29416}"/>
              </a:ext>
            </a:extLst>
          </p:cNvPr>
          <p:cNvSpPr>
            <a:spLocks noGrp="1"/>
          </p:cNvSpPr>
          <p:nvPr>
            <p:ph type="body" sz="quarter" idx="27"/>
          </p:nvPr>
        </p:nvSpPr>
        <p:spPr/>
        <p:txBody>
          <a:bodyPr/>
          <a:lstStyle/>
          <a:p>
            <a:r>
              <a:rPr lang="en-US" dirty="0"/>
              <a:t>Politika a rámce</a:t>
            </a:r>
          </a:p>
        </p:txBody>
      </p:sp>
      <p:grpSp>
        <p:nvGrpSpPr>
          <p:cNvPr id="2" name="Group 1">
            <a:extLst>
              <a:ext uri="{FF2B5EF4-FFF2-40B4-BE49-F238E27FC236}">
                <a16:creationId xmlns:a16="http://schemas.microsoft.com/office/drawing/2014/main" id="{26CE3FF7-AE59-BB75-1468-553A6CCD98D5}"/>
              </a:ext>
            </a:extLst>
          </p:cNvPr>
          <p:cNvGrpSpPr/>
          <p:nvPr/>
        </p:nvGrpSpPr>
        <p:grpSpPr>
          <a:xfrm rot="3730759">
            <a:off x="10867815" y="245890"/>
            <a:ext cx="949885" cy="1163493"/>
            <a:chOff x="7602444" y="4967675"/>
            <a:chExt cx="483619" cy="592374"/>
          </a:xfrm>
        </p:grpSpPr>
        <p:grpSp>
          <p:nvGrpSpPr>
            <p:cNvPr id="3" name="Graphic 214">
              <a:extLst>
                <a:ext uri="{FF2B5EF4-FFF2-40B4-BE49-F238E27FC236}">
                  <a16:creationId xmlns:a16="http://schemas.microsoft.com/office/drawing/2014/main" id="{B1D2659F-8E40-B475-0749-C0D61FA4D02D}"/>
                </a:ext>
              </a:extLst>
            </p:cNvPr>
            <p:cNvGrpSpPr/>
            <p:nvPr/>
          </p:nvGrpSpPr>
          <p:grpSpPr>
            <a:xfrm>
              <a:off x="7618661" y="4967675"/>
              <a:ext cx="467402" cy="507608"/>
              <a:chOff x="2251964" y="3590497"/>
              <a:chExt cx="467402" cy="507608"/>
            </a:xfrm>
            <a:solidFill>
              <a:srgbClr val="8DC641"/>
            </a:solidFill>
          </p:grpSpPr>
          <p:sp>
            <p:nvSpPr>
              <p:cNvPr id="7" name="Freeform 6">
                <a:extLst>
                  <a:ext uri="{FF2B5EF4-FFF2-40B4-BE49-F238E27FC236}">
                    <a16:creationId xmlns:a16="http://schemas.microsoft.com/office/drawing/2014/main" id="{68D31A6E-DA3C-EEBA-73AF-9DE52343979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B0E960B-888A-D63E-F704-5D76164064A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E96D06EC-EF69-1EDD-0C52-D981A83C5966}"/>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4" name="Graphic 214">
              <a:extLst>
                <a:ext uri="{FF2B5EF4-FFF2-40B4-BE49-F238E27FC236}">
                  <a16:creationId xmlns:a16="http://schemas.microsoft.com/office/drawing/2014/main" id="{27369D2E-71B8-064A-BC2A-4623595193CF}"/>
                </a:ext>
              </a:extLst>
            </p:cNvPr>
            <p:cNvGrpSpPr/>
            <p:nvPr/>
          </p:nvGrpSpPr>
          <p:grpSpPr>
            <a:xfrm>
              <a:off x="7602444" y="4993761"/>
              <a:ext cx="421973" cy="566288"/>
              <a:chOff x="2235747" y="3616583"/>
              <a:chExt cx="421973" cy="566288"/>
            </a:xfrm>
            <a:solidFill>
              <a:srgbClr val="231F20"/>
            </a:solidFill>
          </p:grpSpPr>
          <p:sp>
            <p:nvSpPr>
              <p:cNvPr id="5" name="Freeform 4">
                <a:extLst>
                  <a:ext uri="{FF2B5EF4-FFF2-40B4-BE49-F238E27FC236}">
                    <a16:creationId xmlns:a16="http://schemas.microsoft.com/office/drawing/2014/main" id="{A79F1BAA-1E8F-A14E-2E86-F8E6DC688BE9}"/>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D6F9B1CC-50A8-5810-DE78-5A65353F070C}"/>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een question mark">
            <a:extLst>
              <a:ext uri="{FF2B5EF4-FFF2-40B4-BE49-F238E27FC236}">
                <a16:creationId xmlns:a16="http://schemas.microsoft.com/office/drawing/2014/main" id="{6961A6EA-21D0-CDD4-7FB3-964AE84B112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F9D9B90E-BE6B-AB23-02A2-5A475DD1B33B}"/>
              </a:ext>
            </a:extLst>
          </p:cNvPr>
          <p:cNvSpPr>
            <a:spLocks noGrp="1"/>
          </p:cNvSpPr>
          <p:nvPr>
            <p:ph type="body" sz="quarter" idx="18"/>
          </p:nvPr>
        </p:nvSpPr>
        <p:spPr>
          <a:xfrm>
            <a:off x="835671" y="2319301"/>
            <a:ext cx="6811125" cy="3291086"/>
          </a:xfrm>
        </p:spPr>
        <p:txBody>
          <a:bodyPr/>
          <a:lstStyle/>
          <a:p>
            <a:r>
              <a:rPr lang="en-US" dirty="0"/>
              <a:t>Jaké jsou vaše znalosti o potenciálních dopadech strategie Evropské </a:t>
            </a:r>
            <a:r>
              <a:rPr lang="en-US" dirty="0" err="1"/>
              <a:t>unie</a:t>
            </a:r>
            <a:r>
              <a:rPr lang="en-US" dirty="0"/>
              <a:t> </a:t>
            </a:r>
            <a:r>
              <a:rPr lang="cs-CZ" dirty="0" err="1"/>
              <a:t>Farm</a:t>
            </a:r>
            <a:r>
              <a:rPr lang="cs-CZ" dirty="0"/>
              <a:t> to </a:t>
            </a:r>
            <a:r>
              <a:rPr lang="cs-CZ" dirty="0" err="1"/>
              <a:t>Fork</a:t>
            </a:r>
            <a:r>
              <a:rPr lang="cs-CZ" dirty="0"/>
              <a:t> (</a:t>
            </a:r>
            <a:r>
              <a:rPr lang="en-US" dirty="0"/>
              <a:t>„</a:t>
            </a:r>
            <a:r>
              <a:rPr lang="cs-CZ" dirty="0"/>
              <a:t>Od vidlí po </a:t>
            </a:r>
            <a:r>
              <a:rPr lang="en-US" dirty="0" err="1"/>
              <a:t>vidličku</a:t>
            </a:r>
            <a:r>
              <a:rPr lang="en-US" dirty="0"/>
              <a:t>„</a:t>
            </a:r>
            <a:r>
              <a:rPr lang="cs-CZ" dirty="0"/>
              <a:t>)</a:t>
            </a:r>
            <a:r>
              <a:rPr lang="en-US" dirty="0"/>
              <a:t> a strategie v oblasti biologické rozmanitosti do roku 2030 na místní zemědělské postupy? </a:t>
            </a:r>
          </a:p>
          <a:p>
            <a:r>
              <a:rPr lang="en-US" dirty="0"/>
              <a:t>Jak podle vás tyto politiky podporují přechod k agroekologii a přispívají k dosažení cílů udržitelného rozvoje?"</a:t>
            </a:r>
            <a:endParaRPr lang="en-IE" dirty="0"/>
          </a:p>
        </p:txBody>
      </p:sp>
      <p:sp>
        <p:nvSpPr>
          <p:cNvPr id="4" name="Text Placeholder 3">
            <a:extLst>
              <a:ext uri="{FF2B5EF4-FFF2-40B4-BE49-F238E27FC236}">
                <a16:creationId xmlns:a16="http://schemas.microsoft.com/office/drawing/2014/main" id="{8325DA49-E1C2-A6FF-0FA9-3C78EF3BF435}"/>
              </a:ext>
            </a:extLst>
          </p:cNvPr>
          <p:cNvSpPr>
            <a:spLocks noGrp="1"/>
          </p:cNvSpPr>
          <p:nvPr>
            <p:ph type="body" sz="quarter" idx="16"/>
          </p:nvPr>
        </p:nvSpPr>
        <p:spPr/>
        <p:txBody>
          <a:bodyPr/>
          <a:lstStyle/>
          <a:p>
            <a:r>
              <a:rPr lang="en-IE" dirty="0"/>
              <a:t>Nejdříve se</a:t>
            </a:r>
            <a:r>
              <a:rPr lang="en-IE" b="1" dirty="0"/>
              <a:t> </a:t>
            </a:r>
            <a:r>
              <a:rPr lang="en-IE" dirty="0"/>
              <a:t>však </a:t>
            </a:r>
            <a:r>
              <a:rPr lang="en-IE" b="1" dirty="0"/>
              <a:t>zamysleme</a:t>
            </a:r>
          </a:p>
        </p:txBody>
      </p:sp>
    </p:spTree>
    <p:extLst>
      <p:ext uri="{BB962C8B-B14F-4D97-AF65-F5344CB8AC3E}">
        <p14:creationId xmlns:p14="http://schemas.microsoft.com/office/powerpoint/2010/main" val="34993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Evropské směrnice a strategie</a:t>
            </a:r>
            <a:endParaRPr/>
          </a:p>
          <a:p>
            <a:pPr marL="0" lvl="0" indent="0" algn="l" rtl="0">
              <a:lnSpc>
                <a:spcPct val="90000"/>
              </a:lnSpc>
              <a:spcBef>
                <a:spcPts val="1000"/>
              </a:spcBef>
              <a:spcAft>
                <a:spcPts val="0"/>
              </a:spcAft>
              <a:buClr>
                <a:srgbClr val="000000"/>
              </a:buClr>
              <a:buSzPts val="4800"/>
              <a:buNone/>
            </a:pPr>
            <a:endParaRPr/>
          </a:p>
        </p:txBody>
      </p:sp>
      <p:sp>
        <p:nvSpPr>
          <p:cNvPr id="390" name="Google Shape;390;p1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01</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6"/>
          <p:cNvSpPr txBox="1">
            <a:spLocks noGrp="1"/>
          </p:cNvSpPr>
          <p:nvPr>
            <p:ph type="body" idx="1"/>
          </p:nvPr>
        </p:nvSpPr>
        <p:spPr>
          <a:xfrm>
            <a:off x="898357" y="1748301"/>
            <a:ext cx="519764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Evropská unie (EU) stojí v čele integrace udržitelných postupů v zemědělství, přičemž klíčovou roli hrají klíčové politiky, jako je </a:t>
            </a:r>
            <a:r>
              <a:rPr lang="en-US" b="1" u="sng" dirty="0">
                <a:solidFill>
                  <a:schemeClr val="hlink"/>
                </a:solidFill>
                <a:hlinkClick r:id="rId3"/>
              </a:rPr>
              <a:t>strategie Farm to Fork </a:t>
            </a:r>
            <a:r>
              <a:rPr lang="en-US" dirty="0"/>
              <a:t>a </a:t>
            </a:r>
            <a:r>
              <a:rPr lang="en-US" b="1" u="sng" dirty="0">
                <a:solidFill>
                  <a:schemeClr val="hlink"/>
                </a:solidFill>
                <a:hlinkClick r:id="rId4"/>
              </a:rPr>
              <a:t>strategie pro biologickou rozmanitost do roku 2030.</a:t>
            </a:r>
            <a:r>
              <a:rPr lang="en-US" dirty="0"/>
              <a:t> Obě tyto strategie nejen obhajují, ale také aktivně podporují zásady agroekologie a pomáhají směřovat evropské zemědělství k udržitelnější, spravedlivější a ekologičtější budoucnosti.</a:t>
            </a:r>
            <a:endParaRPr dirty="0"/>
          </a:p>
        </p:txBody>
      </p:sp>
      <p:sp>
        <p:nvSpPr>
          <p:cNvPr id="396" name="Google Shape;396;p16"/>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Agroekologie a Evropa</a:t>
            </a:r>
            <a:endParaRPr/>
          </a:p>
        </p:txBody>
      </p:sp>
      <p:pic>
        <p:nvPicPr>
          <p:cNvPr id="397" name="Google Shape;397;p16" descr="Rows of cabbages growing in field"/>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pic>
        <p:nvPicPr>
          <p:cNvPr id="398" name="Google Shape;398;p16">
            <a:hlinkClick r:id="rId3"/>
          </p:cNvPr>
          <p:cNvPicPr preferRelativeResize="0"/>
          <p:nvPr/>
        </p:nvPicPr>
        <p:blipFill rotWithShape="1">
          <a:blip r:embed="rId6">
            <a:alphaModFix/>
          </a:blip>
          <a:srcRect/>
          <a:stretch/>
        </p:blipFill>
        <p:spPr>
          <a:xfrm>
            <a:off x="7378933" y="1155445"/>
            <a:ext cx="3740342" cy="495325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7"/>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Omezování chemických látek v zemědělství</a:t>
            </a:r>
            <a:endParaRPr/>
          </a:p>
        </p:txBody>
      </p:sp>
      <p:sp>
        <p:nvSpPr>
          <p:cNvPr id="404" name="Google Shape;404;p17"/>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Stanovuje cíle pro snížení používání pesticidů, hnojiv a antibiotik v zemědělství, což je v souladu s agroekologickými zásadami snižování vnějších chemických vstupů.</a:t>
            </a:r>
            <a:endParaRPr/>
          </a:p>
        </p:txBody>
      </p:sp>
      <p:sp>
        <p:nvSpPr>
          <p:cNvPr id="405" name="Google Shape;405;p17"/>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06" name="Google Shape;406;p17" descr="Plants in field"/>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80"/>
            <a:ext cx="3354094" cy="5923858"/>
          </a:xfrm>
          <a:prstGeom prst="rect">
            <a:avLst/>
          </a:prstGeom>
          <a:solidFill>
            <a:srgbClr val="D8D8D8"/>
          </a:solidFill>
          <a:ln>
            <a:noFill/>
          </a:ln>
        </p:spPr>
      </p:pic>
      <p:sp>
        <p:nvSpPr>
          <p:cNvPr id="407" name="Google Shape;407;p17"/>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Podpora ekologického zemědělství</a:t>
            </a:r>
            <a:endParaRPr/>
          </a:p>
        </p:txBody>
      </p:sp>
      <p:sp>
        <p:nvSpPr>
          <p:cNvPr id="408" name="Google Shape;408;p17"/>
          <p:cNvSpPr txBox="1">
            <a:spLocks noGrp="1"/>
          </p:cNvSpPr>
          <p:nvPr>
            <p:ph type="body" idx="6"/>
          </p:nvPr>
        </p:nvSpPr>
        <p:spPr>
          <a:xfrm>
            <a:off x="4103048" y="3196663"/>
            <a:ext cx="7536622"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sz="2100" dirty="0" err="1"/>
              <a:t>Cílem</a:t>
            </a:r>
            <a:r>
              <a:rPr lang="en-US" sz="2100" dirty="0"/>
              <a:t> </a:t>
            </a:r>
            <a:r>
              <a:rPr lang="en-US" sz="2100" dirty="0" err="1"/>
              <a:t>strategie</a:t>
            </a:r>
            <a:r>
              <a:rPr lang="en-US" sz="2100" dirty="0"/>
              <a:t> je </a:t>
            </a:r>
            <a:r>
              <a:rPr lang="en-US" sz="2100" dirty="0" err="1"/>
              <a:t>zvýšit</a:t>
            </a:r>
            <a:r>
              <a:rPr lang="en-US" sz="2100" dirty="0"/>
              <a:t> </a:t>
            </a:r>
            <a:r>
              <a:rPr lang="en-US" sz="2100" dirty="0" err="1"/>
              <a:t>rozlohu</a:t>
            </a:r>
            <a:r>
              <a:rPr lang="en-US" sz="2100" dirty="0"/>
              <a:t> </a:t>
            </a:r>
            <a:r>
              <a:rPr lang="en-US" sz="2100" dirty="0" err="1"/>
              <a:t>zemědělské</a:t>
            </a:r>
            <a:r>
              <a:rPr lang="en-US" sz="2100" dirty="0"/>
              <a:t> </a:t>
            </a:r>
            <a:r>
              <a:rPr lang="en-US" sz="2100" dirty="0" err="1"/>
              <a:t>půdy</a:t>
            </a:r>
            <a:r>
              <a:rPr lang="en-US" sz="2100" dirty="0"/>
              <a:t> </a:t>
            </a:r>
            <a:r>
              <a:rPr lang="en-US" sz="2100" dirty="0" err="1"/>
              <a:t>obhospodařované</a:t>
            </a:r>
            <a:r>
              <a:rPr lang="en-US" sz="2100" dirty="0"/>
              <a:t> v </a:t>
            </a:r>
            <a:r>
              <a:rPr lang="en-US" sz="2100" dirty="0" err="1"/>
              <a:t>ekologickém</a:t>
            </a:r>
            <a:r>
              <a:rPr lang="en-US" sz="2100" dirty="0"/>
              <a:t> </a:t>
            </a:r>
            <a:r>
              <a:rPr lang="en-US" sz="2100" dirty="0" err="1"/>
              <a:t>zemědělství</a:t>
            </a:r>
            <a:r>
              <a:rPr lang="en-US" sz="2100" dirty="0"/>
              <a:t>. To je v </a:t>
            </a:r>
            <a:r>
              <a:rPr lang="en-US" sz="2100" dirty="0" err="1"/>
              <a:t>souladu</a:t>
            </a:r>
            <a:r>
              <a:rPr lang="en-US" sz="2100" dirty="0"/>
              <a:t> s </a:t>
            </a:r>
            <a:r>
              <a:rPr lang="en-US" sz="2100" dirty="0" err="1"/>
              <a:t>agroekologií</a:t>
            </a:r>
            <a:r>
              <a:rPr lang="en-US" sz="2100" dirty="0"/>
              <a:t>, </a:t>
            </a:r>
            <a:r>
              <a:rPr lang="en-US" sz="2100" dirty="0" err="1"/>
              <a:t>protože</a:t>
            </a:r>
            <a:r>
              <a:rPr lang="en-US" sz="2100" dirty="0"/>
              <a:t> </a:t>
            </a:r>
            <a:r>
              <a:rPr lang="en-US" sz="2100" dirty="0" err="1"/>
              <a:t>ekologické</a:t>
            </a:r>
            <a:r>
              <a:rPr lang="en-US" sz="2100" dirty="0"/>
              <a:t> </a:t>
            </a:r>
            <a:r>
              <a:rPr lang="en-US" sz="2100" dirty="0" err="1"/>
              <a:t>zemědělství</a:t>
            </a:r>
            <a:r>
              <a:rPr lang="en-US" sz="2100" dirty="0"/>
              <a:t> se </a:t>
            </a:r>
            <a:r>
              <a:rPr lang="en-US" sz="2100" dirty="0" err="1"/>
              <a:t>opírá</a:t>
            </a:r>
            <a:r>
              <a:rPr lang="en-US" sz="2100" dirty="0"/>
              <a:t> o </a:t>
            </a:r>
            <a:r>
              <a:rPr lang="en-US" sz="2100" dirty="0" err="1"/>
              <a:t>ekologické</a:t>
            </a:r>
            <a:r>
              <a:rPr lang="en-US" sz="2100" dirty="0"/>
              <a:t> </a:t>
            </a:r>
            <a:r>
              <a:rPr lang="en-US" sz="2100" dirty="0" err="1"/>
              <a:t>procesy</a:t>
            </a:r>
            <a:r>
              <a:rPr lang="en-US" sz="2100" dirty="0"/>
              <a:t> a </a:t>
            </a:r>
            <a:r>
              <a:rPr lang="en-US" sz="2100" dirty="0" err="1"/>
              <a:t>cykly</a:t>
            </a:r>
            <a:r>
              <a:rPr lang="en-US" sz="2100" dirty="0"/>
              <a:t>.</a:t>
            </a:r>
            <a:endParaRPr sz="2100" dirty="0"/>
          </a:p>
        </p:txBody>
      </p:sp>
      <p:sp>
        <p:nvSpPr>
          <p:cNvPr id="409" name="Google Shape;409;p17"/>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10" name="Google Shape;410;p17"/>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Podpora udržitelné produkce potravin</a:t>
            </a:r>
            <a:endParaRPr/>
          </a:p>
        </p:txBody>
      </p:sp>
      <p:sp>
        <p:nvSpPr>
          <p:cNvPr id="411" name="Google Shape;411;p17"/>
          <p:cNvSpPr txBox="1">
            <a:spLocks noGrp="1"/>
          </p:cNvSpPr>
          <p:nvPr>
            <p:ph type="body" idx="9"/>
          </p:nvPr>
        </p:nvSpPr>
        <p:spPr>
          <a:xfrm>
            <a:off x="4351639" y="5091176"/>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Farm to Fork se zaměřuje na udržitelnou produkci potravin a snižování uhlíkové stopy v zemědělství, což jsou hlavní zásady agroekologie.</a:t>
            </a:r>
            <a:endParaRPr/>
          </a:p>
        </p:txBody>
      </p:sp>
      <p:sp>
        <p:nvSpPr>
          <p:cNvPr id="412" name="Google Shape;412;p17"/>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13" name="Google Shape;413;p17"/>
          <p:cNvSpPr txBox="1"/>
          <p:nvPr/>
        </p:nvSpPr>
        <p:spPr>
          <a:xfrm>
            <a:off x="211015" y="395509"/>
            <a:ext cx="2934470" cy="571690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50" b="0" i="0" dirty="0">
                <a:solidFill>
                  <a:srgbClr val="000000"/>
                </a:solidFill>
                <a:ea typeface="Calibri"/>
                <a:cs typeface="Calibri"/>
                <a:sym typeface="Calibri"/>
              </a:rPr>
              <a:t>Cílem </a:t>
            </a:r>
            <a:r>
              <a:rPr lang="en-US" sz="2150" b="1" i="0" dirty="0">
                <a:solidFill>
                  <a:srgbClr val="000000"/>
                </a:solidFill>
                <a:ea typeface="Calibri"/>
                <a:cs typeface="Calibri"/>
                <a:sym typeface="Calibri"/>
              </a:rPr>
              <a:t>strategie Farm to Fork, </a:t>
            </a:r>
            <a:r>
              <a:rPr lang="en-US" sz="2150" b="0" i="0" dirty="0">
                <a:solidFill>
                  <a:srgbClr val="000000"/>
                </a:solidFill>
                <a:ea typeface="Calibri"/>
                <a:cs typeface="Calibri"/>
                <a:sym typeface="Calibri"/>
              </a:rPr>
              <a:t>která byla zahájena v rámci evropské iniciativy Green Deal, je zajistit, aby potravinové systémy byly spravedlivé, zdravé a šetrné k životnímu prostředí. </a:t>
            </a:r>
          </a:p>
          <a:p>
            <a:pPr marL="0" marR="0" lvl="0" indent="0" algn="l" rtl="0">
              <a:spcBef>
                <a:spcPts val="0"/>
              </a:spcBef>
              <a:spcAft>
                <a:spcPts val="0"/>
              </a:spcAft>
              <a:buNone/>
            </a:pPr>
            <a:r>
              <a:rPr lang="en-US" sz="2150" b="0" i="0" dirty="0" err="1">
                <a:solidFill>
                  <a:srgbClr val="000000"/>
                </a:solidFill>
                <a:ea typeface="Calibri"/>
                <a:cs typeface="Calibri"/>
                <a:sym typeface="Calibri"/>
              </a:rPr>
              <a:t>Uznává </a:t>
            </a:r>
            <a:r>
              <a:rPr lang="en-US" sz="2150" b="0" i="0" dirty="0">
                <a:solidFill>
                  <a:srgbClr val="000000"/>
                </a:solidFill>
                <a:ea typeface="Calibri"/>
                <a:cs typeface="Calibri"/>
                <a:sym typeface="Calibri"/>
              </a:rPr>
              <a:t>zásadní roli, kterou zemědělství hraje při řízení přírodních zdrojů a zmírňování změny klimatu.</a:t>
            </a:r>
            <a:endParaRPr sz="2150" dirty="0"/>
          </a:p>
          <a:p>
            <a:pPr marL="0" marR="0" lvl="0" indent="0" algn="l" rtl="0">
              <a:spcBef>
                <a:spcPts val="0"/>
              </a:spcBef>
              <a:spcAft>
                <a:spcPts val="0"/>
              </a:spcAft>
              <a:buNone/>
            </a:pPr>
            <a:r>
              <a:rPr lang="en-US" sz="2150" b="0" i="0" dirty="0">
                <a:solidFill>
                  <a:srgbClr val="000000"/>
                </a:solidFill>
                <a:ea typeface="Arial"/>
                <a:cs typeface="Arial"/>
                <a:sym typeface="Arial"/>
              </a:rPr>
              <a:t>Strategie podporuje agroekologii prostřednictvím:</a:t>
            </a:r>
            <a:endParaRPr sz="2150" dirty="0"/>
          </a:p>
        </p:txBody>
      </p:sp>
      <p:grpSp>
        <p:nvGrpSpPr>
          <p:cNvPr id="5" name="Group 4">
            <a:extLst>
              <a:ext uri="{FF2B5EF4-FFF2-40B4-BE49-F238E27FC236}">
                <a16:creationId xmlns:a16="http://schemas.microsoft.com/office/drawing/2014/main" id="{451D753A-E4E2-C2D5-7A82-5D088AA41A2A}"/>
              </a:ext>
            </a:extLst>
          </p:cNvPr>
          <p:cNvGrpSpPr/>
          <p:nvPr/>
        </p:nvGrpSpPr>
        <p:grpSpPr>
          <a:xfrm rot="2193605">
            <a:off x="2933275" y="5352346"/>
            <a:ext cx="712051" cy="767298"/>
            <a:chOff x="6084669" y="2147938"/>
            <a:chExt cx="812877" cy="798534"/>
          </a:xfrm>
          <a:solidFill>
            <a:srgbClr val="75A949"/>
          </a:solidFill>
        </p:grpSpPr>
        <p:sp>
          <p:nvSpPr>
            <p:cNvPr id="7" name="Freeform 68">
              <a:extLst>
                <a:ext uri="{FF2B5EF4-FFF2-40B4-BE49-F238E27FC236}">
                  <a16:creationId xmlns:a16="http://schemas.microsoft.com/office/drawing/2014/main" id="{7164B282-507F-66D8-7825-D082CD2C814A}"/>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8" name="Freeform 94">
              <a:extLst>
                <a:ext uri="{FF2B5EF4-FFF2-40B4-BE49-F238E27FC236}">
                  <a16:creationId xmlns:a16="http://schemas.microsoft.com/office/drawing/2014/main" id="{B77FBECA-7B7E-E763-CCA5-A35AB44D2811}"/>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18"/>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Zachování biologické rozmanitosti</a:t>
            </a:r>
            <a:endParaRPr/>
          </a:p>
        </p:txBody>
      </p:sp>
      <p:sp>
        <p:nvSpPr>
          <p:cNvPr id="420" name="Google Shape;420;p18"/>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a:t>Cílem chránit 30 % pevniny a mořských oblastí EU je vytvořit příznivé prostředí pro agroekologické postupy, které prospívají biologické rozmanitosti a přispívají k ní.</a:t>
            </a:r>
            <a:endParaRPr/>
          </a:p>
        </p:txBody>
      </p:sp>
      <p:sp>
        <p:nvSpPr>
          <p:cNvPr id="421" name="Google Shape;421;p18"/>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22" name="Google Shape;422;p18" descr="Field of sunflowers"/>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80"/>
            <a:ext cx="3354094" cy="5923858"/>
          </a:xfrm>
          <a:prstGeom prst="rect">
            <a:avLst/>
          </a:prstGeom>
          <a:solidFill>
            <a:srgbClr val="D8D8D8"/>
          </a:solidFill>
          <a:ln>
            <a:noFill/>
          </a:ln>
        </p:spPr>
      </p:pic>
      <p:sp>
        <p:nvSpPr>
          <p:cNvPr id="423" name="Google Shape;423;p18"/>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a:t>Obnova ekosystémů</a:t>
            </a:r>
            <a:endParaRPr/>
          </a:p>
        </p:txBody>
      </p:sp>
      <p:sp>
        <p:nvSpPr>
          <p:cNvPr id="424" name="Google Shape;424;p18"/>
          <p:cNvSpPr txBox="1">
            <a:spLocks noGrp="1"/>
          </p:cNvSpPr>
          <p:nvPr>
            <p:ph type="body" idx="6"/>
          </p:nvPr>
        </p:nvSpPr>
        <p:spPr>
          <a:xfrm>
            <a:off x="4133193" y="3189659"/>
            <a:ext cx="7476331"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dirty="0" err="1"/>
              <a:t>Strategie</a:t>
            </a:r>
            <a:r>
              <a:rPr lang="en-US" dirty="0"/>
              <a:t> </a:t>
            </a:r>
            <a:r>
              <a:rPr lang="en-US" dirty="0" err="1"/>
              <a:t>zahrnuje</a:t>
            </a:r>
            <a:r>
              <a:rPr lang="en-US" dirty="0"/>
              <a:t> </a:t>
            </a:r>
            <a:r>
              <a:rPr lang="en-US" dirty="0" err="1"/>
              <a:t>plány</a:t>
            </a:r>
            <a:r>
              <a:rPr lang="en-US" dirty="0"/>
              <a:t> </a:t>
            </a:r>
            <a:r>
              <a:rPr lang="en-US" dirty="0" err="1"/>
              <a:t>na</a:t>
            </a:r>
            <a:r>
              <a:rPr lang="en-US" dirty="0"/>
              <a:t> </a:t>
            </a:r>
            <a:r>
              <a:rPr lang="en-US" dirty="0" err="1"/>
              <a:t>obnovu</a:t>
            </a:r>
            <a:r>
              <a:rPr lang="en-US" dirty="0"/>
              <a:t> </a:t>
            </a:r>
            <a:r>
              <a:rPr lang="en-US" dirty="0" err="1"/>
              <a:t>degradovaných</a:t>
            </a:r>
            <a:r>
              <a:rPr lang="en-US" dirty="0"/>
              <a:t> </a:t>
            </a:r>
            <a:r>
              <a:rPr lang="en-US" dirty="0" err="1"/>
              <a:t>ekosystémů</a:t>
            </a:r>
            <a:r>
              <a:rPr lang="en-US" dirty="0"/>
              <a:t>, </a:t>
            </a:r>
            <a:r>
              <a:rPr lang="en-US" dirty="0" err="1"/>
              <a:t>včetně</a:t>
            </a:r>
            <a:r>
              <a:rPr lang="en-US" dirty="0"/>
              <a:t> </a:t>
            </a:r>
            <a:r>
              <a:rPr lang="en-US" dirty="0" err="1"/>
              <a:t>zemědělské</a:t>
            </a:r>
            <a:r>
              <a:rPr lang="en-US" dirty="0"/>
              <a:t> </a:t>
            </a:r>
            <a:r>
              <a:rPr lang="en-US" dirty="0" err="1"/>
              <a:t>půdy</a:t>
            </a:r>
            <a:r>
              <a:rPr lang="en-US" dirty="0"/>
              <a:t>, </a:t>
            </a:r>
            <a:r>
              <a:rPr lang="en-US" dirty="0" err="1"/>
              <a:t>což</a:t>
            </a:r>
            <a:r>
              <a:rPr lang="en-US" dirty="0"/>
              <a:t> je v </a:t>
            </a:r>
            <a:r>
              <a:rPr lang="en-US" dirty="0" err="1"/>
              <a:t>souladu</a:t>
            </a:r>
            <a:r>
              <a:rPr lang="en-US" dirty="0"/>
              <a:t> s </a:t>
            </a:r>
            <a:r>
              <a:rPr lang="en-US" dirty="0" err="1"/>
              <a:t>agroekologickými</a:t>
            </a:r>
            <a:r>
              <a:rPr lang="en-US" dirty="0"/>
              <a:t> </a:t>
            </a:r>
            <a:r>
              <a:rPr lang="en-US" dirty="0" err="1"/>
              <a:t>zásadami</a:t>
            </a:r>
            <a:r>
              <a:rPr lang="en-US" dirty="0"/>
              <a:t> </a:t>
            </a:r>
            <a:r>
              <a:rPr lang="en-US" dirty="0" err="1"/>
              <a:t>posilování</a:t>
            </a:r>
            <a:r>
              <a:rPr lang="en-US" dirty="0"/>
              <a:t> </a:t>
            </a:r>
            <a:r>
              <a:rPr lang="en-US" dirty="0" err="1"/>
              <a:t>ekosystémových</a:t>
            </a:r>
            <a:r>
              <a:rPr lang="en-US" dirty="0"/>
              <a:t> </a:t>
            </a:r>
            <a:r>
              <a:rPr lang="en-US" dirty="0" err="1"/>
              <a:t>služeb</a:t>
            </a:r>
            <a:r>
              <a:rPr lang="en-US" dirty="0"/>
              <a:t> a </a:t>
            </a:r>
            <a:r>
              <a:rPr lang="en-US" dirty="0" err="1"/>
              <a:t>odolnosti</a:t>
            </a:r>
            <a:r>
              <a:rPr lang="en-US" dirty="0"/>
              <a:t>.</a:t>
            </a:r>
            <a:endParaRPr dirty="0"/>
          </a:p>
        </p:txBody>
      </p:sp>
      <p:sp>
        <p:nvSpPr>
          <p:cNvPr id="425" name="Google Shape;425;p18"/>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26" name="Google Shape;426;p18"/>
          <p:cNvSpPr txBox="1">
            <a:spLocks noGrp="1"/>
          </p:cNvSpPr>
          <p:nvPr>
            <p:ph type="body" idx="8"/>
          </p:nvPr>
        </p:nvSpPr>
        <p:spPr>
          <a:xfrm>
            <a:off x="3855795" y="4613707"/>
            <a:ext cx="7795445"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sz="2300" dirty="0" err="1"/>
              <a:t>Integrace</a:t>
            </a:r>
            <a:r>
              <a:rPr lang="en-US" sz="2300" dirty="0"/>
              <a:t> </a:t>
            </a:r>
            <a:r>
              <a:rPr lang="en-US" sz="2300" dirty="0" err="1"/>
              <a:t>biologické</a:t>
            </a:r>
            <a:r>
              <a:rPr lang="en-US" sz="2300" dirty="0"/>
              <a:t> </a:t>
            </a:r>
            <a:r>
              <a:rPr lang="en-US" sz="2300" dirty="0" err="1"/>
              <a:t>rozmanitosti</a:t>
            </a:r>
            <a:r>
              <a:rPr lang="en-US" sz="2300" dirty="0"/>
              <a:t> do </a:t>
            </a:r>
            <a:r>
              <a:rPr lang="en-US" sz="2300" dirty="0" err="1"/>
              <a:t>zemědělských</a:t>
            </a:r>
            <a:r>
              <a:rPr lang="en-US" sz="2300" dirty="0"/>
              <a:t> </a:t>
            </a:r>
            <a:r>
              <a:rPr lang="en-US" sz="2300" dirty="0" err="1"/>
              <a:t>postupů</a:t>
            </a:r>
            <a:endParaRPr sz="2300" dirty="0"/>
          </a:p>
        </p:txBody>
      </p:sp>
      <p:sp>
        <p:nvSpPr>
          <p:cNvPr id="427" name="Google Shape;427;p18"/>
          <p:cNvSpPr txBox="1">
            <a:spLocks noGrp="1"/>
          </p:cNvSpPr>
          <p:nvPr>
            <p:ph type="body" idx="9"/>
          </p:nvPr>
        </p:nvSpPr>
        <p:spPr>
          <a:xfrm>
            <a:off x="4226918" y="5091176"/>
            <a:ext cx="7347832"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en-US" dirty="0" err="1"/>
              <a:t>Strategie</a:t>
            </a:r>
            <a:r>
              <a:rPr lang="en-US" dirty="0"/>
              <a:t> </a:t>
            </a:r>
            <a:r>
              <a:rPr lang="en-US" dirty="0" err="1"/>
              <a:t>podporuje</a:t>
            </a:r>
            <a:r>
              <a:rPr lang="en-US" dirty="0"/>
              <a:t> </a:t>
            </a:r>
            <a:r>
              <a:rPr lang="en-US" dirty="0" err="1"/>
              <a:t>začlenění</a:t>
            </a:r>
            <a:r>
              <a:rPr lang="en-US" dirty="0"/>
              <a:t> </a:t>
            </a:r>
            <a:r>
              <a:rPr lang="en-US" dirty="0" err="1"/>
              <a:t>aspektů</a:t>
            </a:r>
            <a:r>
              <a:rPr lang="en-US" dirty="0"/>
              <a:t> </a:t>
            </a:r>
            <a:r>
              <a:rPr lang="en-US" dirty="0" err="1"/>
              <a:t>biologické</a:t>
            </a:r>
            <a:r>
              <a:rPr lang="en-US" dirty="0"/>
              <a:t> </a:t>
            </a:r>
            <a:r>
              <a:rPr lang="en-US" dirty="0" err="1"/>
              <a:t>rozmanitosti</a:t>
            </a:r>
            <a:r>
              <a:rPr lang="en-US" dirty="0"/>
              <a:t> do </a:t>
            </a:r>
            <a:r>
              <a:rPr lang="en-US" dirty="0" err="1"/>
              <a:t>zemědělských</a:t>
            </a:r>
            <a:r>
              <a:rPr lang="en-US" dirty="0"/>
              <a:t> </a:t>
            </a:r>
            <a:r>
              <a:rPr lang="en-US" dirty="0" err="1"/>
              <a:t>postupů</a:t>
            </a:r>
            <a:r>
              <a:rPr lang="en-US" dirty="0"/>
              <a:t> a </a:t>
            </a:r>
            <a:r>
              <a:rPr lang="en-US" dirty="0" err="1"/>
              <a:t>metod</a:t>
            </a:r>
            <a:r>
              <a:rPr lang="en-US" dirty="0"/>
              <a:t>, </a:t>
            </a:r>
            <a:r>
              <a:rPr lang="en-US" dirty="0" err="1"/>
              <a:t>které</a:t>
            </a:r>
            <a:r>
              <a:rPr lang="en-US" dirty="0"/>
              <a:t> </a:t>
            </a:r>
            <a:r>
              <a:rPr lang="en-US" dirty="0" err="1"/>
              <a:t>podporují</a:t>
            </a:r>
            <a:r>
              <a:rPr lang="en-US" dirty="0"/>
              <a:t> </a:t>
            </a:r>
            <a:r>
              <a:rPr lang="en-US" dirty="0" err="1"/>
              <a:t>ochranu</a:t>
            </a:r>
            <a:r>
              <a:rPr lang="en-US" dirty="0"/>
              <a:t> </a:t>
            </a:r>
            <a:r>
              <a:rPr lang="en-US" dirty="0" err="1"/>
              <a:t>stanovišť</a:t>
            </a:r>
            <a:r>
              <a:rPr lang="en-US" dirty="0"/>
              <a:t> a </a:t>
            </a:r>
            <a:r>
              <a:rPr lang="en-US" dirty="0" err="1"/>
              <a:t>druhovou</a:t>
            </a:r>
            <a:r>
              <a:rPr lang="en-US" dirty="0"/>
              <a:t> </a:t>
            </a:r>
            <a:r>
              <a:rPr lang="en-US" dirty="0" err="1"/>
              <a:t>rozmanitost</a:t>
            </a:r>
            <a:r>
              <a:rPr lang="en-US" dirty="0"/>
              <a:t>, </a:t>
            </a:r>
            <a:r>
              <a:rPr lang="en-US" dirty="0" err="1"/>
              <a:t>podobně</a:t>
            </a:r>
            <a:r>
              <a:rPr lang="en-US" dirty="0"/>
              <a:t> </a:t>
            </a:r>
            <a:r>
              <a:rPr lang="en-US" dirty="0" err="1"/>
              <a:t>jako</a:t>
            </a:r>
            <a:r>
              <a:rPr lang="en-US" dirty="0"/>
              <a:t> </a:t>
            </a:r>
            <a:r>
              <a:rPr lang="en-US" dirty="0" err="1"/>
              <a:t>agroekologie</a:t>
            </a:r>
            <a:r>
              <a:rPr lang="en-US" dirty="0"/>
              <a:t>.</a:t>
            </a:r>
            <a:endParaRPr dirty="0"/>
          </a:p>
        </p:txBody>
      </p:sp>
      <p:sp>
        <p:nvSpPr>
          <p:cNvPr id="428" name="Google Shape;428;p18"/>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29" name="Google Shape;429;p18"/>
          <p:cNvSpPr txBox="1"/>
          <p:nvPr/>
        </p:nvSpPr>
        <p:spPr>
          <a:xfrm>
            <a:off x="312383" y="395509"/>
            <a:ext cx="2744446" cy="6001603"/>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b="1" i="0" dirty="0">
                <a:solidFill>
                  <a:srgbClr val="000000"/>
                </a:solidFill>
                <a:ea typeface="Calibri"/>
                <a:cs typeface="Calibri"/>
                <a:sym typeface="Calibri"/>
              </a:rPr>
              <a:t>Strategie v oblasti biologické rozmanitosti do roku 2030 </a:t>
            </a:r>
            <a:r>
              <a:rPr lang="en-US" sz="2100" b="0" i="0" dirty="0">
                <a:solidFill>
                  <a:srgbClr val="000000"/>
                </a:solidFill>
                <a:ea typeface="Calibri"/>
                <a:cs typeface="Calibri"/>
                <a:sym typeface="Calibri"/>
              </a:rPr>
              <a:t>je součástí závazku EU zastavit úbytek biologické rozmanitosti a vybudovat zdravé a odolné životní prostředí. Vzhledem k významnému vlivu zemědělství na ekosystémy je úzce spjata se zemědělskými postupy. </a:t>
            </a:r>
            <a:endParaRPr sz="2100" dirty="0"/>
          </a:p>
          <a:p>
            <a:pPr marL="0" marR="0" lvl="0" indent="0" algn="l" rtl="0">
              <a:spcBef>
                <a:spcPts val="0"/>
              </a:spcBef>
              <a:spcAft>
                <a:spcPts val="0"/>
              </a:spcAft>
              <a:buNone/>
            </a:pPr>
            <a:endParaRPr sz="600" b="0" i="0" dirty="0">
              <a:solidFill>
                <a:srgbClr val="000000"/>
              </a:solidFill>
              <a:ea typeface="Calibri"/>
              <a:cs typeface="Calibri"/>
              <a:sym typeface="Calibri"/>
            </a:endParaRPr>
          </a:p>
          <a:p>
            <a:pPr marL="0" marR="0" lvl="0" indent="0" algn="l" rtl="0">
              <a:spcBef>
                <a:spcPts val="0"/>
              </a:spcBef>
              <a:spcAft>
                <a:spcPts val="0"/>
              </a:spcAft>
              <a:buNone/>
            </a:pPr>
            <a:r>
              <a:rPr lang="en-US" sz="2100" b="0" i="0" dirty="0">
                <a:solidFill>
                  <a:srgbClr val="000000"/>
                </a:solidFill>
                <a:ea typeface="Arial"/>
                <a:cs typeface="Arial"/>
                <a:sym typeface="Arial"/>
              </a:rPr>
              <a:t>Strategie podporuje agroekologii </a:t>
            </a:r>
            <a:r>
              <a:rPr lang="en-US" sz="2100" b="0" i="0" dirty="0" err="1">
                <a:solidFill>
                  <a:srgbClr val="000000"/>
                </a:solidFill>
                <a:ea typeface="Arial"/>
                <a:cs typeface="Arial"/>
                <a:sym typeface="Arial"/>
              </a:rPr>
              <a:t>prostřednictvím</a:t>
            </a:r>
            <a:r>
              <a:rPr lang="en-US" sz="2100" b="0" i="0" dirty="0">
                <a:solidFill>
                  <a:srgbClr val="000000"/>
                </a:solidFill>
                <a:ea typeface="Arial"/>
                <a:cs typeface="Arial"/>
                <a:sym typeface="Arial"/>
              </a:rPr>
              <a:t>:</a:t>
            </a:r>
            <a:endParaRPr sz="2100" dirty="0"/>
          </a:p>
        </p:txBody>
      </p:sp>
      <p:grpSp>
        <p:nvGrpSpPr>
          <p:cNvPr id="2" name="Group 1">
            <a:extLst>
              <a:ext uri="{FF2B5EF4-FFF2-40B4-BE49-F238E27FC236}">
                <a16:creationId xmlns:a16="http://schemas.microsoft.com/office/drawing/2014/main" id="{F1ECBDA1-D754-C7EE-A3A5-AC35E5C94948}"/>
              </a:ext>
            </a:extLst>
          </p:cNvPr>
          <p:cNvGrpSpPr/>
          <p:nvPr/>
        </p:nvGrpSpPr>
        <p:grpSpPr>
          <a:xfrm rot="2193605">
            <a:off x="2588431" y="5364976"/>
            <a:ext cx="712051" cy="767298"/>
            <a:chOff x="6084669" y="2147938"/>
            <a:chExt cx="812877" cy="798534"/>
          </a:xfrm>
          <a:solidFill>
            <a:srgbClr val="75A949"/>
          </a:solidFill>
        </p:grpSpPr>
        <p:sp>
          <p:nvSpPr>
            <p:cNvPr id="3" name="Freeform 68">
              <a:extLst>
                <a:ext uri="{FF2B5EF4-FFF2-40B4-BE49-F238E27FC236}">
                  <a16:creationId xmlns:a16="http://schemas.microsoft.com/office/drawing/2014/main" id="{99BDAF0C-2D68-3AE5-5B94-9F3EFA869CD7}"/>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4" name="Freeform 94">
              <a:extLst>
                <a:ext uri="{FF2B5EF4-FFF2-40B4-BE49-F238E27FC236}">
                  <a16:creationId xmlns:a16="http://schemas.microsoft.com/office/drawing/2014/main" id="{A24CB1C0-E0C8-99E1-9503-DE6EF780A936}"/>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Cíle udržitelného rozvoje a agroekologie</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132918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8"/>
          </p:nvPr>
        </p:nvSpPr>
        <p:spPr>
          <a:xfrm>
            <a:off x="672551" y="1856078"/>
            <a:ext cx="5954388" cy="3291086"/>
          </a:xfrm>
        </p:spPr>
        <p:txBody>
          <a:bodyPr/>
          <a:lstStyle/>
          <a:p>
            <a:r>
              <a:rPr lang="en-US" dirty="0"/>
              <a:t>V modulu 1 jsme probrali 10 prvků agroekologie. Tento rámec vytvořila </a:t>
            </a:r>
            <a:r>
              <a:rPr lang="en-US" dirty="0" err="1"/>
              <a:t>Organizace OSN pro </a:t>
            </a:r>
            <a:r>
              <a:rPr lang="en-US" dirty="0"/>
              <a:t>výživu a zemědělství (FAO), aby pomohla realizovat globální revoluční změny. Těchto 10 prvků je vzájemně propojených a závislých. Nastiňují základní prvky, klíčové vztahy, nově vznikající charakteristiky a ideální okolnosti umožňující agroekologické přechody k udržitelným potravinovým a zemědělským systémům. </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6"/>
          </p:nvPr>
        </p:nvSpPr>
        <p:spPr>
          <a:xfrm>
            <a:off x="623337" y="732586"/>
            <a:ext cx="6437863" cy="687967"/>
          </a:xfrm>
        </p:spPr>
        <p:txBody>
          <a:bodyPr/>
          <a:lstStyle/>
          <a:p>
            <a:r>
              <a:rPr lang="en-US" b="1" dirty="0"/>
              <a:t>Propojení cílů udržitelného rozvoje a agroekologie</a:t>
            </a:r>
          </a:p>
          <a:p>
            <a:endParaRPr lang="en-US" b="1" dirty="0"/>
          </a:p>
        </p:txBody>
      </p:sp>
      <p:pic>
        <p:nvPicPr>
          <p:cNvPr id="7" name="Picture Placeholder 6" descr="Young girl lifting up earth">
            <a:extLst>
              <a:ext uri="{FF2B5EF4-FFF2-40B4-BE49-F238E27FC236}">
                <a16:creationId xmlns:a16="http://schemas.microsoft.com/office/drawing/2014/main" id="{6F922B2C-B0F6-88A7-2A90-BECA6D33887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15573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35A651-24F8-6347-8235-D63CB4163581}"/>
              </a:ext>
            </a:extLst>
          </p:cNvPr>
          <p:cNvSpPr>
            <a:spLocks noGrp="1"/>
          </p:cNvSpPr>
          <p:nvPr>
            <p:ph type="body" sz="quarter" idx="13"/>
          </p:nvPr>
        </p:nvSpPr>
        <p:spPr>
          <a:xfrm>
            <a:off x="856356" y="1268964"/>
            <a:ext cx="4821945" cy="4064124"/>
          </a:xfrm>
        </p:spPr>
        <p:txBody>
          <a:bodyPr/>
          <a:lstStyle/>
          <a:p>
            <a:r>
              <a:rPr lang="en-US" dirty="0"/>
              <a:t>Pokud jde o </a:t>
            </a:r>
            <a:r>
              <a:rPr lang="en-US" dirty="0" err="1"/>
              <a:t>organizaci</a:t>
            </a:r>
            <a:r>
              <a:rPr lang="en-US" dirty="0"/>
              <a:t>, provádění, dohled a hodnocení agroekologických přechodů, mohou odborníci a další zúčastněné strany činit lepší rozhodnutí s pomocí 10 prvků agroekologie!</a:t>
            </a:r>
          </a:p>
        </p:txBody>
      </p:sp>
      <p:pic>
        <p:nvPicPr>
          <p:cNvPr id="7" name="Picture Placeholder 6">
            <a:extLst>
              <a:ext uri="{FF2B5EF4-FFF2-40B4-BE49-F238E27FC236}">
                <a16:creationId xmlns:a16="http://schemas.microsoft.com/office/drawing/2014/main" id="{923812EB-E131-5F07-4303-BEBCA608DA51}"/>
              </a:ext>
            </a:extLst>
          </p:cNvPr>
          <p:cNvPicPr>
            <a:picLocks noGrp="1" noChangeAspect="1"/>
          </p:cNvPicPr>
          <p:nvPr>
            <p:ph type="pic" sz="quarter" idx="42"/>
          </p:nvPr>
        </p:nvPicPr>
        <p:blipFill rotWithShape="1">
          <a:blip r:embed="rId2" cstate="screen">
            <a:extLst>
              <a:ext uri="{28A0092B-C50C-407E-A947-70E740481C1C}">
                <a14:useLocalDpi xmlns:a14="http://schemas.microsoft.com/office/drawing/2010/main"/>
              </a:ext>
            </a:extLst>
          </a:blip>
          <a:srcRect/>
          <a:stretch/>
        </p:blipFill>
        <p:spPr>
          <a:xfrm>
            <a:off x="6096000" y="1404749"/>
            <a:ext cx="5239644" cy="4704418"/>
          </a:xfrm>
        </p:spPr>
      </p:pic>
      <p:grpSp>
        <p:nvGrpSpPr>
          <p:cNvPr id="8" name="Group 7">
            <a:extLst>
              <a:ext uri="{FF2B5EF4-FFF2-40B4-BE49-F238E27FC236}">
                <a16:creationId xmlns:a16="http://schemas.microsoft.com/office/drawing/2014/main" id="{EB78239F-FE77-81DB-FAA3-24E8A32972E3}"/>
              </a:ext>
            </a:extLst>
          </p:cNvPr>
          <p:cNvGrpSpPr/>
          <p:nvPr/>
        </p:nvGrpSpPr>
        <p:grpSpPr>
          <a:xfrm>
            <a:off x="6926285" y="727383"/>
            <a:ext cx="1487826" cy="1083162"/>
            <a:chOff x="3400450" y="986392"/>
            <a:chExt cx="1487826" cy="1083162"/>
          </a:xfrm>
        </p:grpSpPr>
        <p:sp>
          <p:nvSpPr>
            <p:cNvPr id="13" name="Freeform 12">
              <a:extLst>
                <a:ext uri="{FF2B5EF4-FFF2-40B4-BE49-F238E27FC236}">
                  <a16:creationId xmlns:a16="http://schemas.microsoft.com/office/drawing/2014/main" id="{51725DFE-72E9-BC1C-FA46-B418EDE5932E}"/>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8DC641"/>
            </a:solidFill>
            <a:ln w="897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FE7181B-1F96-A691-4D38-38B5297E749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10101"/>
            </a:solidFill>
            <a:ln w="8971"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E35CC04F-5710-F60C-B84D-0D5FEC123F92}"/>
              </a:ext>
            </a:extLst>
          </p:cNvPr>
          <p:cNvGrpSpPr/>
          <p:nvPr/>
        </p:nvGrpSpPr>
        <p:grpSpPr>
          <a:xfrm rot="3730759">
            <a:off x="475534" y="5007289"/>
            <a:ext cx="949885" cy="1163493"/>
            <a:chOff x="7602444" y="4967675"/>
            <a:chExt cx="483619" cy="592374"/>
          </a:xfrm>
        </p:grpSpPr>
        <p:grpSp>
          <p:nvGrpSpPr>
            <p:cNvPr id="16" name="Graphic 214">
              <a:extLst>
                <a:ext uri="{FF2B5EF4-FFF2-40B4-BE49-F238E27FC236}">
                  <a16:creationId xmlns:a16="http://schemas.microsoft.com/office/drawing/2014/main" id="{7CECC4D8-7789-65DF-DEA3-9954495E52C5}"/>
                </a:ext>
              </a:extLst>
            </p:cNvPr>
            <p:cNvGrpSpPr/>
            <p:nvPr/>
          </p:nvGrpSpPr>
          <p:grpSpPr>
            <a:xfrm>
              <a:off x="7618661" y="4967675"/>
              <a:ext cx="467402" cy="507608"/>
              <a:chOff x="2251964" y="3590497"/>
              <a:chExt cx="467402" cy="507608"/>
            </a:xfrm>
            <a:solidFill>
              <a:srgbClr val="8DC641"/>
            </a:solidFill>
          </p:grpSpPr>
          <p:sp>
            <p:nvSpPr>
              <p:cNvPr id="20" name="Freeform 19">
                <a:extLst>
                  <a:ext uri="{FF2B5EF4-FFF2-40B4-BE49-F238E27FC236}">
                    <a16:creationId xmlns:a16="http://schemas.microsoft.com/office/drawing/2014/main" id="{D34BC30D-47EA-14C8-E7F9-142850F174CA}"/>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03CCE4F-EBAC-F9A9-B0A6-546FA7BDCDF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983C1F1-B5D7-94D4-087D-E7B49CE7A73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7" name="Graphic 214">
              <a:extLst>
                <a:ext uri="{FF2B5EF4-FFF2-40B4-BE49-F238E27FC236}">
                  <a16:creationId xmlns:a16="http://schemas.microsoft.com/office/drawing/2014/main" id="{A55E4D96-116D-1D29-D2F3-073A989CCFCB}"/>
                </a:ext>
              </a:extLst>
            </p:cNvPr>
            <p:cNvGrpSpPr/>
            <p:nvPr/>
          </p:nvGrpSpPr>
          <p:grpSpPr>
            <a:xfrm>
              <a:off x="7602444" y="4993761"/>
              <a:ext cx="421973" cy="566288"/>
              <a:chOff x="2235747" y="3616583"/>
              <a:chExt cx="421973" cy="566288"/>
            </a:xfrm>
            <a:solidFill>
              <a:srgbClr val="231F20"/>
            </a:solidFill>
          </p:grpSpPr>
          <p:sp>
            <p:nvSpPr>
              <p:cNvPr id="18" name="Freeform 17">
                <a:extLst>
                  <a:ext uri="{FF2B5EF4-FFF2-40B4-BE49-F238E27FC236}">
                    <a16:creationId xmlns:a16="http://schemas.microsoft.com/office/drawing/2014/main" id="{C69F4C63-626C-EAC4-EC0C-9179D388150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980D836-CCAC-43F7-499B-1A14DA29E6B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90357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570A0E-6123-1CA0-2D61-FEC2FB8E4C9E}"/>
              </a:ext>
            </a:extLst>
          </p:cNvPr>
          <p:cNvSpPr>
            <a:spLocks noGrp="1"/>
          </p:cNvSpPr>
          <p:nvPr>
            <p:ph type="body" sz="quarter" idx="18"/>
          </p:nvPr>
        </p:nvSpPr>
        <p:spPr>
          <a:xfrm>
            <a:off x="914399" y="1558508"/>
            <a:ext cx="6129496" cy="3440624"/>
          </a:xfrm>
        </p:spPr>
        <p:txBody>
          <a:bodyPr/>
          <a:lstStyle/>
          <a:p>
            <a:r>
              <a:rPr lang="en-US" sz="2300" dirty="0">
                <a:hlinkClick r:id="rId2"/>
              </a:rPr>
              <a:t>Cíle udržitelného rozvoje </a:t>
            </a:r>
            <a:r>
              <a:rPr lang="en-US" sz="2300" dirty="0"/>
              <a:t>(SDGs) jsou celosvětovým souborem 17 vzájemně propojených cílů, které mají být "plánem na dosažení lepší a udržitelnější budoucnosti pro všechny" do roku 2030. Tyto cíle, stanovené v roce 2015 Valným shromážděním OSN, pokrývají širokou škálu otázek sociálního, ekonomického a environmentálního rozvoje. Cíle udržitelného rozvoje jsou určeny pro všechny země a mají řešit globální výzvy, kterým čelíme, včetně těch, které se týkají chudoby, nerovnosti, změny klimatu, </a:t>
            </a:r>
            <a:r>
              <a:rPr lang="en-US" sz="2300" dirty="0" err="1"/>
              <a:t>zhoršování</a:t>
            </a:r>
            <a:r>
              <a:rPr lang="en-US" sz="2300" dirty="0"/>
              <a:t> </a:t>
            </a:r>
            <a:r>
              <a:rPr lang="en-US" sz="2300" dirty="0" err="1"/>
              <a:t>životního</a:t>
            </a:r>
            <a:r>
              <a:rPr lang="en-US" sz="2300" dirty="0"/>
              <a:t> prostředí, míru a 		</a:t>
            </a:r>
            <a:r>
              <a:rPr lang="en-US" sz="2300" dirty="0" err="1"/>
              <a:t>spravedlnosti</a:t>
            </a:r>
            <a:r>
              <a:rPr lang="en-US" sz="2300" dirty="0"/>
              <a:t>.</a:t>
            </a:r>
          </a:p>
          <a:p>
            <a:endParaRPr lang="en-IE" sz="2300" dirty="0"/>
          </a:p>
        </p:txBody>
      </p:sp>
      <p:sp>
        <p:nvSpPr>
          <p:cNvPr id="3" name="Text Placeholder 2">
            <a:extLst>
              <a:ext uri="{FF2B5EF4-FFF2-40B4-BE49-F238E27FC236}">
                <a16:creationId xmlns:a16="http://schemas.microsoft.com/office/drawing/2014/main" id="{2895205D-A518-AD1A-7C56-47A9D6A79597}"/>
              </a:ext>
            </a:extLst>
          </p:cNvPr>
          <p:cNvSpPr>
            <a:spLocks noGrp="1"/>
          </p:cNvSpPr>
          <p:nvPr>
            <p:ph type="body" sz="quarter" idx="16"/>
          </p:nvPr>
        </p:nvSpPr>
        <p:spPr/>
        <p:txBody>
          <a:bodyPr/>
          <a:lstStyle/>
          <a:p>
            <a:r>
              <a:rPr lang="en-US" b="1" dirty="0"/>
              <a:t>Co jsou cíle udržitelného rozvoje?</a:t>
            </a:r>
          </a:p>
          <a:p>
            <a:endParaRPr lang="en-IE" b="1" dirty="0"/>
          </a:p>
        </p:txBody>
      </p:sp>
      <p:pic>
        <p:nvPicPr>
          <p:cNvPr id="4" name="Picture 3">
            <a:extLst>
              <a:ext uri="{FF2B5EF4-FFF2-40B4-BE49-F238E27FC236}">
                <a16:creationId xmlns:a16="http://schemas.microsoft.com/office/drawing/2014/main" id="{D78AE75E-5148-E8FA-CB06-03CBE261C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9272" y="1468073"/>
            <a:ext cx="6629107" cy="4819843"/>
          </a:xfrm>
          <a:prstGeom prst="rect">
            <a:avLst/>
          </a:prstGeom>
          <a:noFill/>
        </p:spPr>
      </p:pic>
      <p:pic>
        <p:nvPicPr>
          <p:cNvPr id="5" name="Picture 4" descr="A chart of goals for sustainable development&#10;&#10;Description automatically generated">
            <a:hlinkClick r:id="rId2"/>
            <a:extLst>
              <a:ext uri="{FF2B5EF4-FFF2-40B4-BE49-F238E27FC236}">
                <a16:creationId xmlns:a16="http://schemas.microsoft.com/office/drawing/2014/main" id="{B09FFBB9-EBE2-3CF0-0CDB-FE5EB89E0EC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56815" y="2208398"/>
            <a:ext cx="4694019" cy="2700299"/>
          </a:xfrm>
          <a:prstGeom prst="rect">
            <a:avLst/>
          </a:prstGeom>
          <a:noFill/>
        </p:spPr>
      </p:pic>
      <p:grpSp>
        <p:nvGrpSpPr>
          <p:cNvPr id="6" name="Group 5">
            <a:extLst>
              <a:ext uri="{FF2B5EF4-FFF2-40B4-BE49-F238E27FC236}">
                <a16:creationId xmlns:a16="http://schemas.microsoft.com/office/drawing/2014/main" id="{849EE088-33FC-505A-F2A8-A370A625B203}"/>
              </a:ext>
            </a:extLst>
          </p:cNvPr>
          <p:cNvGrpSpPr/>
          <p:nvPr/>
        </p:nvGrpSpPr>
        <p:grpSpPr>
          <a:xfrm rot="15172469">
            <a:off x="10780083" y="264041"/>
            <a:ext cx="949885" cy="1163493"/>
            <a:chOff x="7602444" y="4967675"/>
            <a:chExt cx="483619" cy="592374"/>
          </a:xfrm>
        </p:grpSpPr>
        <p:grpSp>
          <p:nvGrpSpPr>
            <p:cNvPr id="7" name="Graphic 214">
              <a:extLst>
                <a:ext uri="{FF2B5EF4-FFF2-40B4-BE49-F238E27FC236}">
                  <a16:creationId xmlns:a16="http://schemas.microsoft.com/office/drawing/2014/main" id="{76317094-D12C-F805-6F21-6E6914D7501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322D4AC7-EFD8-7A50-7EB0-48128EE4314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ED98F9B2-E0FD-257F-4D0F-6397551903B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89DD226F-D500-02AE-F135-AF0D049CCED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63785F32-709C-077B-C33B-97130EC255CB}"/>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C92FDAEC-4CD6-F092-3812-35D1D581BA3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8DEDB728-7ED4-A609-EF15-EF78848204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6698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24807" y="1504041"/>
            <a:ext cx="9838089" cy="3849918"/>
          </a:xfrm>
        </p:spPr>
        <p:txBody>
          <a:bodyPr/>
          <a:lstStyle/>
          <a:p>
            <a:r>
              <a:rPr lang="en-IE" b="1" dirty="0"/>
              <a:t>V této části se zaměříme na dopad agroekologie na několik cílů udržitelného rozvoje OSN. Je velmi zřejmé, jak je 10 prvků agroekologie v souladu s cíli udržitelného rozvoje. Agroekologie k těmto cílům přispívá různými způsoby...</a:t>
            </a:r>
          </a:p>
          <a:p>
            <a:endParaRPr lang="en-IE" b="1" dirty="0"/>
          </a:p>
          <a:p>
            <a:r>
              <a:rPr lang="en-IE" b="1" dirty="0"/>
              <a:t>Snižování chudoby: </a:t>
            </a:r>
            <a:r>
              <a:rPr lang="en-US" sz="2200" dirty="0" err="1"/>
              <a:t>Agroekologie </a:t>
            </a:r>
            <a:r>
              <a:rPr lang="en-US" sz="2200" dirty="0"/>
              <a:t>zvyšuje ekonomický blahobyt drobných zemědělců a snižuje chudobu na venkově tím, že snižuje jejich závislost na vnějších zdrojích, dotacích a kolísání tržních cen. Agroekologie může zvýšit ekonomickou odolnost tím, že zajistí stabilní příjem po celý rok a vytvoří přímé spojení mezi zákazníky a producenty. To zase zlepšuje vyjednávací sílu a </a:t>
            </a:r>
            <a:r>
              <a:rPr lang="en-US" sz="2200" dirty="0" err="1"/>
              <a:t>minimalizuje </a:t>
            </a:r>
            <a:r>
              <a:rPr lang="en-US" sz="2200" dirty="0"/>
              <a:t>ztráty zisku, zejména pokud vládní politiky nabízejí podporu, přístup k financím a bezpečné trhy.</a:t>
            </a:r>
          </a:p>
          <a:p>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594826" y="543708"/>
            <a:ext cx="10595237" cy="803654"/>
          </a:xfrm>
        </p:spPr>
        <p:txBody>
          <a:bodyPr/>
          <a:lstStyle/>
          <a:p>
            <a:r>
              <a:rPr lang="en-IE" b="1" dirty="0"/>
              <a:t>Agroekologie a její dopad na cíle udržitelného rozvoje</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tretch>
            <a:fillRect/>
          </a:stretch>
        </p:blipFill>
        <p:spPr>
          <a:xfrm>
            <a:off x="10601973" y="3297904"/>
            <a:ext cx="1390721" cy="1397072"/>
          </a:xfrm>
          <a:prstGeom prst="rect">
            <a:avLst/>
          </a:prstGeom>
        </p:spPr>
      </p:pic>
      <p:grpSp>
        <p:nvGrpSpPr>
          <p:cNvPr id="8" name="Group 7">
            <a:extLst>
              <a:ext uri="{FF2B5EF4-FFF2-40B4-BE49-F238E27FC236}">
                <a16:creationId xmlns:a16="http://schemas.microsoft.com/office/drawing/2014/main" id="{08D58D53-932E-36EC-DEB7-2E9F6ADE46E3}"/>
              </a:ext>
            </a:extLst>
          </p:cNvPr>
          <p:cNvGrpSpPr/>
          <p:nvPr/>
        </p:nvGrpSpPr>
        <p:grpSpPr>
          <a:xfrm rot="15172469">
            <a:off x="10780083" y="264041"/>
            <a:ext cx="949885" cy="1163493"/>
            <a:chOff x="7602444" y="4967675"/>
            <a:chExt cx="483619" cy="592374"/>
          </a:xfrm>
        </p:grpSpPr>
        <p:grpSp>
          <p:nvGrpSpPr>
            <p:cNvPr id="9" name="Graphic 214">
              <a:extLst>
                <a:ext uri="{FF2B5EF4-FFF2-40B4-BE49-F238E27FC236}">
                  <a16:creationId xmlns:a16="http://schemas.microsoft.com/office/drawing/2014/main" id="{7CA00222-031F-E1AE-8EB9-B190C17ECEA0}"/>
                </a:ext>
              </a:extLst>
            </p:cNvPr>
            <p:cNvGrpSpPr/>
            <p:nvPr/>
          </p:nvGrpSpPr>
          <p:grpSpPr>
            <a:xfrm>
              <a:off x="7618661" y="4967675"/>
              <a:ext cx="467402" cy="507608"/>
              <a:chOff x="2251964" y="3590497"/>
              <a:chExt cx="467402" cy="507608"/>
            </a:xfrm>
            <a:solidFill>
              <a:srgbClr val="8DC641"/>
            </a:solidFill>
          </p:grpSpPr>
          <p:sp>
            <p:nvSpPr>
              <p:cNvPr id="13" name="Freeform 19">
                <a:extLst>
                  <a:ext uri="{FF2B5EF4-FFF2-40B4-BE49-F238E27FC236}">
                    <a16:creationId xmlns:a16="http://schemas.microsoft.com/office/drawing/2014/main" id="{74C3758E-3549-2253-79FE-4B14BF4A1741}"/>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4" name="Freeform 20">
                <a:extLst>
                  <a:ext uri="{FF2B5EF4-FFF2-40B4-BE49-F238E27FC236}">
                    <a16:creationId xmlns:a16="http://schemas.microsoft.com/office/drawing/2014/main" id="{DDF84326-2723-DC36-C490-0986089AB0EB}"/>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5" name="Freeform 21">
                <a:extLst>
                  <a:ext uri="{FF2B5EF4-FFF2-40B4-BE49-F238E27FC236}">
                    <a16:creationId xmlns:a16="http://schemas.microsoft.com/office/drawing/2014/main" id="{BD3180BA-1A43-44CE-AA71-0495470595AC}"/>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83E094D5-3383-D152-1E71-91D82C8E083C}"/>
                </a:ext>
              </a:extLst>
            </p:cNvPr>
            <p:cNvGrpSpPr/>
            <p:nvPr/>
          </p:nvGrpSpPr>
          <p:grpSpPr>
            <a:xfrm>
              <a:off x="7602444" y="4993761"/>
              <a:ext cx="421973" cy="566288"/>
              <a:chOff x="2235747" y="3616583"/>
              <a:chExt cx="421973" cy="566288"/>
            </a:xfrm>
            <a:solidFill>
              <a:srgbClr val="231F20"/>
            </a:solidFill>
          </p:grpSpPr>
          <p:sp>
            <p:nvSpPr>
              <p:cNvPr id="11" name="Freeform 17">
                <a:extLst>
                  <a:ext uri="{FF2B5EF4-FFF2-40B4-BE49-F238E27FC236}">
                    <a16:creationId xmlns:a16="http://schemas.microsoft.com/office/drawing/2014/main" id="{577A7529-C374-78FD-B1DD-985E6327B81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8">
                <a:extLst>
                  <a:ext uri="{FF2B5EF4-FFF2-40B4-BE49-F238E27FC236}">
                    <a16:creationId xmlns:a16="http://schemas.microsoft.com/office/drawing/2014/main" id="{56079B4B-24B8-1F85-BD37-9B07923479A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02238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06789" y="1364000"/>
            <a:ext cx="9838089" cy="3849918"/>
          </a:xfrm>
        </p:spPr>
        <p:txBody>
          <a:bodyPr/>
          <a:lstStyle/>
          <a:p>
            <a:r>
              <a:rPr lang="en-US" b="1" dirty="0"/>
              <a:t>Nulový hlad, potravinová bezpečnost, výživa a zdraví: </a:t>
            </a:r>
            <a:r>
              <a:rPr lang="en-GB" sz="2200" kern="100" dirty="0" err="1">
                <a:effectLst/>
                <a:ea typeface="Calibri" panose="020F0502020204030204" pitchFamily="34" charset="0"/>
                <a:cs typeface="Times New Roman" panose="02020603050405020304" pitchFamily="18" charset="0"/>
              </a:rPr>
              <a:t>Agroekologie </a:t>
            </a:r>
            <a:r>
              <a:rPr lang="en-GB" sz="2200" kern="100" dirty="0">
                <a:effectLst/>
                <a:ea typeface="Calibri" panose="020F0502020204030204" pitchFamily="34" charset="0"/>
                <a:cs typeface="Times New Roman" panose="02020603050405020304" pitchFamily="18" charset="0"/>
              </a:rPr>
              <a:t>prosazuje pěstování rozmanitých, robustních a udržitelných územních produkčních systémů, které umožňují celoroční integrovanou produkci zdravých a výživných potravin. Cílem tohoto přístupu je podporovat místní, stabilní a pestrou stravu. Agroekologické metody v zemědělských podnicích a ekosystémech mohou zlepšit potravinovou bezpečnost ve čtyřech klíčových aspektech: dostupnost, přístup, stabilita a využití. Pomáhá snižovat chudobu na venkově, zvyšovat odolnost, podporovat místní rozvoj a zvyšovat živobytí komunit.</a:t>
            </a:r>
            <a:endParaRPr lang="en-IE" sz="2200" kern="100" dirty="0">
              <a:effectLst/>
              <a:ea typeface="Calibri" panose="020F0502020204030204" pitchFamily="34" charset="0"/>
              <a:cs typeface="Times New Roman" panose="02020603050405020304" pitchFamily="18" charset="0"/>
            </a:endParaRPr>
          </a:p>
          <a:p>
            <a:r>
              <a:rPr lang="en-IE" b="1" dirty="0"/>
              <a:t>Vyváženost pohlaví: </a:t>
            </a:r>
            <a:r>
              <a:rPr lang="en-US" sz="2200" dirty="0"/>
              <a:t>Agroekologie </a:t>
            </a:r>
            <a:r>
              <a:rPr lang="en-US" sz="2200" dirty="0" err="1"/>
              <a:t>využívá </a:t>
            </a:r>
            <a:r>
              <a:rPr lang="en-US" sz="2200" dirty="0"/>
              <a:t>společné úsilí </a:t>
            </a:r>
            <a:r>
              <a:rPr lang="en-US" sz="2200" dirty="0" err="1"/>
              <a:t>k </a:t>
            </a:r>
            <a:r>
              <a:rPr lang="en-US" sz="2200" dirty="0"/>
              <a:t>překonání mocenské nerovnováhy, která podporuje předsudky a útlak, snižuje genderové rozdíly a podporuje solidaritu. </a:t>
            </a:r>
            <a:r>
              <a:rPr lang="en-US" sz="2200" dirty="0" err="1"/>
              <a:t>Ženy</a:t>
            </a:r>
            <a:r>
              <a:rPr lang="en-US" sz="2200" dirty="0"/>
              <a:t> </a:t>
            </a:r>
            <a:r>
              <a:rPr lang="en-US" sz="2200" dirty="0" err="1"/>
              <a:t>jsou</a:t>
            </a:r>
            <a:r>
              <a:rPr lang="en-US" sz="2200" dirty="0"/>
              <a:t> povzbuzovány, aby začlenily agroekologii do svých každodenních činností tím, že se zapojí do činností, jako je uchovávání a rozšiřování původních semen, pěstování výživných a rozmanitých potravin bez použití pesticidů, chov místních a původních druhů hospodářských zvířat, prosazování zachování </a:t>
            </a:r>
            <a:r>
              <a:rPr lang="en-US" sz="2200" dirty="0" err="1"/>
              <a:t>místní</a:t>
            </a:r>
            <a:r>
              <a:rPr lang="en-US" sz="2200" dirty="0"/>
              <a:t> </a:t>
            </a:r>
            <a:r>
              <a:rPr lang="cs-CZ" sz="2200" dirty="0"/>
              <a:t>	</a:t>
            </a:r>
            <a:r>
              <a:rPr lang="en-US" sz="2200" dirty="0" err="1"/>
              <a:t>biologické</a:t>
            </a:r>
            <a:r>
              <a:rPr lang="en-US" sz="2200" dirty="0"/>
              <a:t> rozmanitosti a krajiny. </a:t>
            </a:r>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556385" y="496411"/>
            <a:ext cx="10595237" cy="803654"/>
          </a:xfrm>
        </p:spPr>
        <p:txBody>
          <a:bodyPr/>
          <a:lstStyle/>
          <a:p>
            <a:r>
              <a:rPr lang="en-IE" b="1" dirty="0"/>
              <a:t>Agroekologie a její dopad na cíle udržitelného rozvoje</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577864" y="1364000"/>
            <a:ext cx="1360784" cy="1397072"/>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62896" y="3628661"/>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75072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51477" y="1367175"/>
            <a:ext cx="9838089" cy="3849918"/>
          </a:xfrm>
        </p:spPr>
        <p:txBody>
          <a:bodyPr/>
          <a:lstStyle/>
          <a:p>
            <a:r>
              <a:rPr lang="en-US" b="1" dirty="0"/>
              <a:t>Zapojení mládeže a znevýhodněných osob: </a:t>
            </a:r>
            <a:r>
              <a:rPr lang="en-US" sz="2200" dirty="0"/>
              <a:t>Agroekologie nabízí nová řešení a poskytuje uspokojivé kariérní příležitosti pro mladé a znevýhodněné osoby. Agroekologie je forma zemědělské produkce, která se opírá o postupy sdílení znalostí, </a:t>
            </a:r>
            <a:r>
              <a:rPr lang="en-US" sz="2200" dirty="0" err="1"/>
              <a:t>upřednostňuje </a:t>
            </a:r>
            <a:r>
              <a:rPr lang="en-US" sz="2200" dirty="0"/>
              <a:t>udržitelnost životního prostředí, podporuje sociální odpovědnost, podporuje inovace a vyžaduje vyškolený personál. Agroekologie je přístup k udržitelnému rozvoji venkova zdola, který umožňuje jednotlivcům a komunitám převzít kontrolu nad svou proměnou.</a:t>
            </a:r>
            <a:endParaRPr lang="en-IE" sz="2200" b="1" dirty="0"/>
          </a:p>
          <a:p>
            <a:r>
              <a:rPr lang="en-IE" b="1" dirty="0"/>
              <a:t>Lidská práva: </a:t>
            </a:r>
            <a:r>
              <a:rPr lang="en-US" sz="2200" dirty="0"/>
              <a:t>Agroekologie podporuje integraci </a:t>
            </a:r>
            <a:r>
              <a:rPr lang="en-US" sz="2200" dirty="0" err="1"/>
              <a:t>marginalizovaných </a:t>
            </a:r>
            <a:r>
              <a:rPr lang="en-US" sz="2200" dirty="0"/>
              <a:t>skupin obyvatelstva a spravedlivé rozdělování zdrojů pro všechny. Agroekologie podporuje naplňování práva na potraviny tím, že prosazuje přístup zaměřený na člověka a výslovně </a:t>
            </a:r>
            <a:r>
              <a:rPr lang="en-US" sz="2200" dirty="0" err="1"/>
              <a:t>zdůrazňuje </a:t>
            </a:r>
            <a:r>
              <a:rPr lang="en-US" sz="2200" dirty="0"/>
              <a:t>nejzranitelnější jedince. Agroekologie prosazuje spravedlivé, odpovědné a otevřené hospodaření se zdroji. To zahrnuje delegování pravomocí na místní a komunitní vedoucí představitele a přiznává jim kapacitu a schopnost rozhodovat a jednat.</a:t>
            </a:r>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662157" y="551401"/>
            <a:ext cx="10595237" cy="803654"/>
          </a:xfrm>
        </p:spPr>
        <p:txBody>
          <a:bodyPr/>
          <a:lstStyle/>
          <a:p>
            <a:r>
              <a:rPr lang="en-IE" b="1" dirty="0"/>
              <a:t>Agroekologie a její dopad na cíle udržitelného rozvoje</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2896" y="1367175"/>
            <a:ext cx="1390721" cy="1390721"/>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4" name="Picture 13">
            <a:extLst>
              <a:ext uri="{FF2B5EF4-FFF2-40B4-BE49-F238E27FC236}">
                <a16:creationId xmlns:a16="http://schemas.microsoft.com/office/drawing/2014/main" id="{133ABA69-46B3-99F3-E2C3-0384F5D1D4C1}"/>
              </a:ext>
            </a:extLst>
          </p:cNvPr>
          <p:cNvPicPr>
            <a:picLocks noChangeAspect="1"/>
          </p:cNvPicPr>
          <p:nvPr/>
        </p:nvPicPr>
        <p:blipFill>
          <a:blip r:embed="rId3"/>
          <a:srcRect/>
          <a:stretch/>
        </p:blipFill>
        <p:spPr>
          <a:xfrm>
            <a:off x="10630036" y="3788762"/>
            <a:ext cx="1382951" cy="1390721"/>
          </a:xfrm>
          <a:prstGeom prst="rect">
            <a:avLst/>
          </a:prstGeom>
        </p:spPr>
      </p:pic>
    </p:spTree>
    <p:extLst>
      <p:ext uri="{BB962C8B-B14F-4D97-AF65-F5344CB8AC3E}">
        <p14:creationId xmlns:p14="http://schemas.microsoft.com/office/powerpoint/2010/main" val="2603880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657476" y="1453875"/>
            <a:ext cx="9919029" cy="3849918"/>
          </a:xfrm>
        </p:spPr>
        <p:txBody>
          <a:bodyPr/>
          <a:lstStyle/>
          <a:p>
            <a:r>
              <a:rPr lang="en-US" b="1" dirty="0"/>
              <a:t>Odolnost vůči změně klimatu: </a:t>
            </a:r>
            <a:r>
              <a:rPr lang="en-US" sz="2200" dirty="0"/>
              <a:t>Agroekologie chrání, obnovuje a zlepšuje zemědělské a potravinářské systémy v reakci na klimatické poruchy a tlaky. Agroekologické systémy, které jsou rozmanité a dobře integrované, mohou zlepšit proces sekvestrace uhlíku a nabízejí praktické možnosti zmírnění změny klimatu a přizpůsobení se jí. Tyto systémy vykazují zvýšenou odolnost vůči různým společenským otřesům a stresorům, včetně pandemií a narušení trhu, a to díky </a:t>
            </a:r>
            <a:r>
              <a:rPr lang="en-US" sz="2200" dirty="0" err="1"/>
              <a:t>relokaci </a:t>
            </a:r>
            <a:r>
              <a:rPr lang="en-US" sz="2200" dirty="0"/>
              <a:t>potravinových systémů a zkrácení délky hodnotového řetězce.</a:t>
            </a:r>
            <a:endParaRPr lang="en-IE" sz="2200" b="1" dirty="0"/>
          </a:p>
          <a:p>
            <a:r>
              <a:rPr lang="en-US" b="1" dirty="0"/>
              <a:t>Biodiverzita: </a:t>
            </a:r>
            <a:r>
              <a:rPr lang="en-US" sz="2200" dirty="0"/>
              <a:t>Integrované agroekologické systémy účinně udržují a zlepšují přírodní funkce a ekosystémové služby. Tyto přístupy se rovněž zaměřují na obnovu poškozené půdy, zejména v suchých oblastech, což má pozitivní dopad na potravinovou bezpečnost, odolnost a udržitelný životní styl. Různé agroekologické systémy, jako jsou polykultury, systémy integrace zvířat a agrolesnické systémy, využívají výhod poskytovaných ekosystémy, jako je ochrana proti škůdcům, opylování, zdraví půdy a kontrola eroze, a zároveň zachovávají produktivitu.</a:t>
            </a:r>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594826" y="652236"/>
            <a:ext cx="10595237" cy="803654"/>
          </a:xfrm>
        </p:spPr>
        <p:txBody>
          <a:bodyPr/>
          <a:lstStyle/>
          <a:p>
            <a:r>
              <a:rPr lang="en-IE" b="1" dirty="0"/>
              <a:t>Agroekologie a její dopad na cíle udržitelného rozvoje</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6781" y="1371060"/>
            <a:ext cx="1382951" cy="1382951"/>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a:srcRect/>
          <a:stretch/>
        </p:blipFill>
        <p:spPr>
          <a:xfrm>
            <a:off x="10562896" y="3628661"/>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8147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Certifikace a označování</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03</a:t>
            </a:r>
          </a:p>
        </p:txBody>
      </p:sp>
    </p:spTree>
    <p:extLst>
      <p:ext uri="{BB962C8B-B14F-4D97-AF65-F5344CB8AC3E}">
        <p14:creationId xmlns:p14="http://schemas.microsoft.com/office/powerpoint/2010/main" val="315668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8"/>
          </p:nvPr>
        </p:nvSpPr>
        <p:spPr/>
        <p:txBody>
          <a:bodyPr/>
          <a:lstStyle/>
          <a:p>
            <a:r>
              <a:rPr lang="en-US" dirty="0"/>
              <a:t>Certifikáty a značky v zemědělství, jako jsou BIO, Organic, Fair Trade, Rainforest Alliance, Demeter Biodynamic, Non-GMO Project Verified a Regenerative Organic Certification (ROC), jsou stále běžnější. </a:t>
            </a:r>
          </a:p>
          <a:p>
            <a:r>
              <a:rPr lang="en-US" dirty="0"/>
              <a:t>Mohou hrát zásadní roli při podpoře agroekologie tím, že budou </a:t>
            </a:r>
            <a:r>
              <a:rPr lang="en-US" b="1" dirty="0" err="1">
                <a:solidFill>
                  <a:srgbClr val="287B8C"/>
                </a:solidFill>
              </a:rPr>
              <a:t>motivovat k </a:t>
            </a:r>
            <a:r>
              <a:rPr lang="en-US" b="1" dirty="0">
                <a:solidFill>
                  <a:srgbClr val="287B8C"/>
                </a:solidFill>
              </a:rPr>
              <a:t>zavádění udržitelných zemědělských postupů</a:t>
            </a:r>
            <a:r>
              <a:rPr lang="en-US" dirty="0"/>
              <a:t>, </a:t>
            </a:r>
            <a:r>
              <a:rPr lang="en-US" b="1" dirty="0">
                <a:solidFill>
                  <a:srgbClr val="78AB33"/>
                </a:solidFill>
              </a:rPr>
              <a:t>rozšiřovat tržní příležitosti pro </a:t>
            </a:r>
            <a:r>
              <a:rPr lang="en-US" dirty="0"/>
              <a:t>agroekologické produkty a </a:t>
            </a:r>
            <a:r>
              <a:rPr lang="en-US" b="1" dirty="0">
                <a:solidFill>
                  <a:srgbClr val="287B8C"/>
                </a:solidFill>
              </a:rPr>
              <a:t>zvyšovat povědomí spotřebitelů o </a:t>
            </a:r>
            <a:r>
              <a:rPr lang="en-US" dirty="0"/>
              <a:t>environmentálním a sociálním rozměru produkce potravin. </a:t>
            </a:r>
          </a:p>
          <a:p>
            <a:r>
              <a:rPr lang="en-US" dirty="0" err="1"/>
              <a:t>Ačkoli</a:t>
            </a:r>
            <a:r>
              <a:rPr lang="en-US" dirty="0"/>
              <a:t> certifikace nejsou synonymem pro agroekologii, často slouží jako důležitý nástroj pro podporu udržitelnosti v rámci potravinových a zemědělských systémů.</a:t>
            </a:r>
          </a:p>
          <a:p>
            <a:r>
              <a:rPr lang="en-US" dirty="0"/>
              <a:t>Více informací o některých z těchto štítků naleznete na následujících snímcích...</a:t>
            </a:r>
          </a:p>
        </p:txBody>
      </p:sp>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6"/>
          </p:nvPr>
        </p:nvSpPr>
        <p:spPr/>
        <p:txBody>
          <a:bodyPr/>
          <a:lstStyle/>
          <a:p>
            <a:r>
              <a:rPr lang="en-US" b="1" dirty="0"/>
              <a:t>Pochopení úlohy certifikace a štítků...</a:t>
            </a:r>
          </a:p>
        </p:txBody>
      </p:sp>
      <p:grpSp>
        <p:nvGrpSpPr>
          <p:cNvPr id="2" name="Group 1">
            <a:extLst>
              <a:ext uri="{FF2B5EF4-FFF2-40B4-BE49-F238E27FC236}">
                <a16:creationId xmlns:a16="http://schemas.microsoft.com/office/drawing/2014/main" id="{0A4D9256-E7CD-18B7-043A-3DD1F22856FF}"/>
              </a:ext>
            </a:extLst>
          </p:cNvPr>
          <p:cNvGrpSpPr/>
          <p:nvPr/>
        </p:nvGrpSpPr>
        <p:grpSpPr>
          <a:xfrm rot="3730759">
            <a:off x="10611018" y="532184"/>
            <a:ext cx="949885" cy="1163493"/>
            <a:chOff x="7602444" y="4967675"/>
            <a:chExt cx="483619" cy="592374"/>
          </a:xfrm>
        </p:grpSpPr>
        <p:grpSp>
          <p:nvGrpSpPr>
            <p:cNvPr id="3" name="Graphic 214">
              <a:extLst>
                <a:ext uri="{FF2B5EF4-FFF2-40B4-BE49-F238E27FC236}">
                  <a16:creationId xmlns:a16="http://schemas.microsoft.com/office/drawing/2014/main" id="{7B978FBA-F2C0-A7FC-AAEF-7F0240810DE8}"/>
                </a:ext>
              </a:extLst>
            </p:cNvPr>
            <p:cNvGrpSpPr/>
            <p:nvPr/>
          </p:nvGrpSpPr>
          <p:grpSpPr>
            <a:xfrm>
              <a:off x="7618661" y="4967675"/>
              <a:ext cx="467402" cy="507608"/>
              <a:chOff x="2251964" y="3590497"/>
              <a:chExt cx="467402" cy="507608"/>
            </a:xfrm>
            <a:solidFill>
              <a:srgbClr val="8DC641"/>
            </a:solidFill>
          </p:grpSpPr>
          <p:sp>
            <p:nvSpPr>
              <p:cNvPr id="9" name="Freeform 19">
                <a:extLst>
                  <a:ext uri="{FF2B5EF4-FFF2-40B4-BE49-F238E27FC236}">
                    <a16:creationId xmlns:a16="http://schemas.microsoft.com/office/drawing/2014/main" id="{7831F8D8-2B38-43AF-B4F8-2570C780B11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20">
                <a:extLst>
                  <a:ext uri="{FF2B5EF4-FFF2-40B4-BE49-F238E27FC236}">
                    <a16:creationId xmlns:a16="http://schemas.microsoft.com/office/drawing/2014/main" id="{2B50A49A-1462-1F12-1761-09CC4ED46BCA}"/>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21">
                <a:extLst>
                  <a:ext uri="{FF2B5EF4-FFF2-40B4-BE49-F238E27FC236}">
                    <a16:creationId xmlns:a16="http://schemas.microsoft.com/office/drawing/2014/main" id="{80ED0B05-36A0-87B9-DEF0-D120C071BEF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6E6C5AC8-64FF-FA0F-413D-4860905E71A1}"/>
                </a:ext>
              </a:extLst>
            </p:cNvPr>
            <p:cNvGrpSpPr/>
            <p:nvPr/>
          </p:nvGrpSpPr>
          <p:grpSpPr>
            <a:xfrm>
              <a:off x="7602444" y="4993761"/>
              <a:ext cx="421973" cy="566288"/>
              <a:chOff x="2235747" y="3616583"/>
              <a:chExt cx="421973" cy="566288"/>
            </a:xfrm>
            <a:solidFill>
              <a:srgbClr val="231F20"/>
            </a:solidFill>
          </p:grpSpPr>
          <p:sp>
            <p:nvSpPr>
              <p:cNvPr id="7" name="Freeform 17">
                <a:extLst>
                  <a:ext uri="{FF2B5EF4-FFF2-40B4-BE49-F238E27FC236}">
                    <a16:creationId xmlns:a16="http://schemas.microsoft.com/office/drawing/2014/main" id="{E69183D6-EAA9-A5DF-0DBC-F5BC3EC985E4}"/>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18">
                <a:extLst>
                  <a:ext uri="{FF2B5EF4-FFF2-40B4-BE49-F238E27FC236}">
                    <a16:creationId xmlns:a16="http://schemas.microsoft.com/office/drawing/2014/main" id="{7EB8F434-A2DA-E6FF-945A-6870D9EA80F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3007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BIO- štítek</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261683" y="1473569"/>
            <a:ext cx="7219349" cy="999383"/>
          </a:xfrm>
        </p:spPr>
        <p:txBody>
          <a:bodyPr/>
          <a:lstStyle/>
          <a:p>
            <a:r>
              <a:rPr lang="en-US" sz="2300" dirty="0"/>
              <a:t>Tato značka EU označuje, že zemědělské produkty byly vyrobeny v souladu se zásadami a postupy ekologického zemědělství, které </a:t>
            </a:r>
            <a:r>
              <a:rPr lang="en-US" sz="2300" dirty="0" err="1"/>
              <a:t>upřednostňují </a:t>
            </a:r>
            <a:r>
              <a:rPr lang="en-US" sz="2300" dirty="0"/>
              <a:t>udržitelnost životního prostředí, zachování biologické rozmanitosti a dobré životní podmínky zvířat. </a:t>
            </a:r>
          </a:p>
          <a:p>
            <a:r>
              <a:rPr lang="en-US" sz="2300" dirty="0"/>
              <a:t>Spotřebitelé se mohou spolehnout, že výrobky označené značkou BIO byly vyrobeny bez syntetických chemikálií, geneticky modifikovaných složek nebo škodlivých zemědělských postupů, což odpovídá jejich preferencím pro zdravější a ekologičtější potraviny.</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1</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2225" y="2038481"/>
            <a:ext cx="3047300" cy="2041691"/>
          </a:xfrm>
          <a:prstGeom prst="rect">
            <a:avLst/>
          </a:prstGeom>
        </p:spPr>
      </p:pic>
      <p:grpSp>
        <p:nvGrpSpPr>
          <p:cNvPr id="6" name="Group 5">
            <a:extLst>
              <a:ext uri="{FF2B5EF4-FFF2-40B4-BE49-F238E27FC236}">
                <a16:creationId xmlns:a16="http://schemas.microsoft.com/office/drawing/2014/main" id="{BDD7F585-D1BD-27AC-8C5F-0E6F4846483B}"/>
              </a:ext>
            </a:extLst>
          </p:cNvPr>
          <p:cNvGrpSpPr/>
          <p:nvPr/>
        </p:nvGrpSpPr>
        <p:grpSpPr>
          <a:xfrm rot="3730759">
            <a:off x="1957206" y="5024466"/>
            <a:ext cx="949885" cy="1163493"/>
            <a:chOff x="7602444" y="4967675"/>
            <a:chExt cx="483619" cy="592374"/>
          </a:xfrm>
        </p:grpSpPr>
        <p:grpSp>
          <p:nvGrpSpPr>
            <p:cNvPr id="7" name="Graphic 214">
              <a:extLst>
                <a:ext uri="{FF2B5EF4-FFF2-40B4-BE49-F238E27FC236}">
                  <a16:creationId xmlns:a16="http://schemas.microsoft.com/office/drawing/2014/main" id="{1A489FD6-36E1-2267-A798-2BD48A4C7692}"/>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1C8C65CA-3464-E279-4B1A-95EA77A263DB}"/>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8BCB1CA-EF52-6C0D-A94B-936854DE9C6F}"/>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50FA81D6-4152-B305-952E-E71E861BD76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57D0DA8F-E9DE-10E0-1977-97D6F2E954F7}"/>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23CE38F-A740-F679-9915-83868CEA052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CCF2348F-60F9-77D1-D26B-63FCF68EDCF6}"/>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7107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Fair Trade</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73569"/>
            <a:ext cx="6977611" cy="999383"/>
          </a:xfrm>
        </p:spPr>
        <p:txBody>
          <a:bodyPr/>
          <a:lstStyle/>
          <a:p>
            <a:r>
              <a:rPr lang="en-US" sz="2300" dirty="0"/>
              <a:t>Certifikace Fair Trade zajišťují, že výrobci v rozvojových zemích dostávají za své výrobky spravedlivé ceny, dodržují sociální a environmentální standardy a využívají iniciativy pro rozvoj komunit. Fair Trade podporuje etické obchodní vztahy, sociální spravedlnost a udržitelné živobytí drobných zemědělců a pracovníků.</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2</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85860" y="1973261"/>
            <a:ext cx="1885199" cy="221242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789252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721256"/>
            <a:ext cx="6977610" cy="339415"/>
          </a:xfrm>
        </p:spPr>
        <p:txBody>
          <a:bodyPr/>
          <a:lstStyle/>
          <a:p>
            <a:r>
              <a:rPr lang="en-US" sz="3600" dirty="0"/>
              <a:t>Regenerativní certifikace ekologického zemědělství</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837383"/>
            <a:ext cx="6977611" cy="999383"/>
          </a:xfrm>
        </p:spPr>
        <p:txBody>
          <a:bodyPr/>
          <a:lstStyle/>
          <a:p>
            <a:r>
              <a:rPr lang="en-US" sz="2300" dirty="0" err="1"/>
              <a:t>Program </a:t>
            </a:r>
            <a:r>
              <a:rPr lang="en-US" sz="2300" dirty="0"/>
              <a:t>Regenerativní certifikace ekologického zemědělství (ROC) jde nad rámec ekologických norem a podporuje regenerativní zemědělské postupy, které obnovují zdraví půdy, zvyšují biologickou rozmanitost a zachycují uhlík. ROC integruje kritéria ekologického zemědělství, dobrých životních podmínek zvířat a sociální spravedlnosti, </a:t>
            </a:r>
            <a:r>
              <a:rPr lang="en-US" sz="2300" dirty="0" err="1"/>
              <a:t>klade důraz na </a:t>
            </a:r>
            <a:r>
              <a:rPr lang="en-US" sz="2300" dirty="0"/>
              <a:t>holistické obhospodařování půdy a obnovu ekosystémů a je velmi dobře sladěn s agroekologickými systémy.</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3</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0116"/>
            <a:ext cx="2445542" cy="244808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25221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PDO &amp; PDI</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Označení chráněného označení původu (CHOP) a chráněného zeměpisného označení (CHZO), která zavedla EU, označují, že potravinářský výrobek byl vyroben, zpracován a připraven v určité zeměpisné oblasti za použití tradičního know-how. </a:t>
            </a:r>
          </a:p>
          <a:p>
            <a:r>
              <a:rPr lang="en-US" sz="2300" dirty="0"/>
              <a:t>Označení CHOP a CHZO chrání kvalitu, pověst a pravost regionálních a tradičních potravin, podporuje místní ekonomiku a zachovává kulturní dědictví.</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4</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31674" y="1186318"/>
            <a:ext cx="1935501" cy="1889001"/>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5" name="Picture 14">
            <a:extLst>
              <a:ext uri="{FF2B5EF4-FFF2-40B4-BE49-F238E27FC236}">
                <a16:creationId xmlns:a16="http://schemas.microsoft.com/office/drawing/2014/main" id="{44F3DB8F-E17A-51F2-8F22-8068FA59F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7293" y="3020405"/>
            <a:ext cx="2064995" cy="1889001"/>
          </a:xfrm>
          <a:prstGeom prst="rect">
            <a:avLst/>
          </a:prstGeom>
        </p:spPr>
      </p:pic>
    </p:spTree>
    <p:extLst>
      <p:ext uri="{BB962C8B-B14F-4D97-AF65-F5344CB8AC3E}">
        <p14:creationId xmlns:p14="http://schemas.microsoft.com/office/powerpoint/2010/main" val="397828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Biodynamická certifikace Demeter</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Tato certifikace jde nad rámec ekologických norem a podporuje holistické zemědělské postupy, které obnovují zdraví půdy, zvyšují biologickou rozmanitost a podporují ekologickou rovnováhu. </a:t>
            </a:r>
          </a:p>
          <a:p>
            <a:r>
              <a:rPr lang="en-US" sz="2300" dirty="0"/>
              <a:t>Biodynamické zemědělství spojuje duchovní a kosmické principy s ekologickým zemědělstvím a </a:t>
            </a:r>
            <a:r>
              <a:rPr lang="en-US" sz="2300" dirty="0" err="1"/>
              <a:t>zdůrazňuje </a:t>
            </a:r>
            <a:r>
              <a:rPr lang="en-US" sz="2300" dirty="0"/>
              <a:t>vzájemné propojení půdy, rostlin, zvířat a vesmíru.</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5</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1389"/>
            <a:ext cx="2445542" cy="2445542"/>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26895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Ověřeno projektem Non-GMO</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606272"/>
            <a:ext cx="6977611" cy="999383"/>
          </a:xfrm>
        </p:spPr>
        <p:txBody>
          <a:bodyPr/>
          <a:lstStyle/>
          <a:p>
            <a:r>
              <a:rPr lang="en-US" sz="2300" dirty="0"/>
              <a:t>Tato značka označuje, že výrobek byl testován a ověřen, že neobsahuje geneticky modifikované organismy (GMO) podle přísných norem. Výrobky ověřené v rámci projektu Non-GMO podporují preference spotřebitelů v oblasti potravin bez GMO a podporují transparentnost a sledovatelnost v potravinovém řetězci.</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6</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228193"/>
            <a:ext cx="2891394" cy="1760470"/>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88514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Rainforest Alliance</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en-US" sz="2300" dirty="0"/>
              <a:t>Tato certifikace podporuje udržitelné zemědělství, lesnictví a cestovní ruch, které zachovávají biologickou rozmanitost, chrání ekosystémy a podporují blahobyt místních komunit. Certifikované produkty splňují přísná environmentální, sociální a ekonomická kritéria, včetně kritérií souvisejících s agroekologií, jako je zachování biologické rozmanitosti, zdraví půdy a integrovaná ochrana proti škůdcům.</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7</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0424" y="2026337"/>
            <a:ext cx="2798001" cy="2010657"/>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77747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cstate="screen">
            <a:extLst>
              <a:ext uri="{28A0092B-C50C-407E-A947-70E740481C1C}">
                <a14:useLocalDpi xmlns:a14="http://schemas.microsoft.com/office/drawing/2010/main"/>
              </a:ext>
            </a:extLst>
          </a:blip>
          <a:srcRect/>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951650" y="1743021"/>
            <a:ext cx="5205881" cy="3291086"/>
          </a:xfrm>
        </p:spPr>
        <p:txBody>
          <a:bodyPr/>
          <a:lstStyle/>
          <a:p>
            <a:pPr marL="36000" indent="0"/>
            <a:r>
              <a:rPr lang="en-IE" dirty="0"/>
              <a:t>V </a:t>
            </a:r>
            <a:r>
              <a:rPr lang="en-US" dirty="0">
                <a:hlinkClick r:id="rId2"/>
              </a:rPr>
              <a:t>Průvodci udržitelnými regenerativními zemědělskými systémy a učebním nástroji je </a:t>
            </a:r>
            <a:r>
              <a:rPr lang="en-US" dirty="0"/>
              <a:t>jedna z případových studií... </a:t>
            </a:r>
            <a:r>
              <a:rPr lang="en-US" b="1" dirty="0"/>
              <a:t>ekologická farma Castlewood, </a:t>
            </a:r>
            <a:r>
              <a:rPr lang="en-US" dirty="0"/>
              <a:t>která demonstruje účinnost získávání ocenění, značek a certifikací. Získali certifikaci od Irské potravinářské rady, která označuje jejich maso jako ekologické, což prostřednictvím této značky kvality a autenticity zvyšuje hodnotu jejich produktů.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Inspirujte se...</a:t>
            </a:r>
          </a:p>
        </p:txBody>
      </p:sp>
      <p:sp>
        <p:nvSpPr>
          <p:cNvPr id="8" name="Arrow: Right 7">
            <a:extLst>
              <a:ext uri="{FF2B5EF4-FFF2-40B4-BE49-F238E27FC236}">
                <a16:creationId xmlns:a16="http://schemas.microsoft.com/office/drawing/2014/main" id="{206476F7-6602-7BA3-D6B3-B423AE9DE47E}"/>
              </a:ext>
            </a:extLst>
          </p:cNvPr>
          <p:cNvSpPr/>
          <p:nvPr/>
        </p:nvSpPr>
        <p:spPr>
          <a:xfrm>
            <a:off x="6096000" y="4393580"/>
            <a:ext cx="2512741"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Přečtěte si celý příběh</a:t>
            </a:r>
          </a:p>
        </p:txBody>
      </p:sp>
    </p:spTree>
    <p:extLst>
      <p:ext uri="{BB962C8B-B14F-4D97-AF65-F5344CB8AC3E}">
        <p14:creationId xmlns:p14="http://schemas.microsoft.com/office/powerpoint/2010/main" val="247882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Potravinářská a zemědělská sdružení</a:t>
            </a:r>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1374648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BC7DA2-31AD-D15D-DCAF-CC62E0AFDAC3}"/>
              </a:ext>
            </a:extLst>
          </p:cNvPr>
          <p:cNvSpPr>
            <a:spLocks noGrp="1"/>
          </p:cNvSpPr>
          <p:nvPr>
            <p:ph type="body" sz="quarter" idx="18"/>
          </p:nvPr>
        </p:nvSpPr>
        <p:spPr>
          <a:xfrm>
            <a:off x="910485" y="1336949"/>
            <a:ext cx="5557291" cy="3025975"/>
          </a:xfrm>
        </p:spPr>
        <p:txBody>
          <a:bodyPr/>
          <a:lstStyle/>
          <a:p>
            <a:r>
              <a:rPr lang="en-US" dirty="0"/>
              <a:t>Potravinářská a zemědělská sdružení mají pro evropské drobné zemědělce zásadní význam, protože poskytují cennou podporu, zdroje a příležitosti pro kolektivní akce, přístup na trh, politický vliv a rozvoj komunit. </a:t>
            </a:r>
          </a:p>
          <a:p>
            <a:r>
              <a:rPr lang="en-US" dirty="0"/>
              <a:t>Posílením postavení drobných zemědělců a jejich schopnosti </a:t>
            </a:r>
            <a:r>
              <a:rPr lang="en-US" dirty="0" err="1"/>
              <a:t>organizovat se</a:t>
            </a:r>
            <a:r>
              <a:rPr lang="en-US" dirty="0"/>
              <a:t>, spolupracovat a hájit své zájmy přispívají tato sdružení k udržitelnosti, odolnosti a vitalitě venkovských komunit a zemědělských systémů v Evropě.</a:t>
            </a:r>
            <a:endParaRPr lang="en-IE" dirty="0"/>
          </a:p>
        </p:txBody>
      </p:sp>
      <p:sp>
        <p:nvSpPr>
          <p:cNvPr id="3" name="Text Placeholder 2">
            <a:extLst>
              <a:ext uri="{FF2B5EF4-FFF2-40B4-BE49-F238E27FC236}">
                <a16:creationId xmlns:a16="http://schemas.microsoft.com/office/drawing/2014/main" id="{D8DCF107-E9D0-C49B-1492-398395BC9C3E}"/>
              </a:ext>
            </a:extLst>
          </p:cNvPr>
          <p:cNvSpPr>
            <a:spLocks noGrp="1"/>
          </p:cNvSpPr>
          <p:nvPr>
            <p:ph type="body" sz="quarter" idx="16"/>
          </p:nvPr>
        </p:nvSpPr>
        <p:spPr>
          <a:xfrm>
            <a:off x="646110" y="672457"/>
            <a:ext cx="5744180" cy="992652"/>
          </a:xfrm>
        </p:spPr>
        <p:txBody>
          <a:bodyPr/>
          <a:lstStyle/>
          <a:p>
            <a:r>
              <a:rPr lang="en-IE" b="1" dirty="0"/>
              <a:t>Role sdružení</a:t>
            </a:r>
          </a:p>
        </p:txBody>
      </p:sp>
      <p:pic>
        <p:nvPicPr>
          <p:cNvPr id="5" name="Picture Placeholder 4">
            <a:extLst>
              <a:ext uri="{FF2B5EF4-FFF2-40B4-BE49-F238E27FC236}">
                <a16:creationId xmlns:a16="http://schemas.microsoft.com/office/drawing/2014/main" id="{A6B1E047-FAA2-8D95-40C0-2C7FBDBE09E6}"/>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4312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35C3CC-DC47-B184-44EF-07E1839E61A6}"/>
              </a:ext>
            </a:extLst>
          </p:cNvPr>
          <p:cNvSpPr>
            <a:spLocks noGrp="1"/>
          </p:cNvSpPr>
          <p:nvPr>
            <p:ph type="body" sz="quarter" idx="18"/>
          </p:nvPr>
        </p:nvSpPr>
        <p:spPr>
          <a:xfrm>
            <a:off x="898357" y="1812496"/>
            <a:ext cx="5646736" cy="3025975"/>
          </a:xfrm>
        </p:spPr>
        <p:txBody>
          <a:bodyPr/>
          <a:lstStyle/>
          <a:p>
            <a:r>
              <a:rPr lang="en-US" dirty="0"/>
              <a:t>Zásadní roli při prosazování agroekologie hrají také mezinárodní, evropské a regionální sítě a platformy, které usnadňují sdílení znalostí, politický dialog a spolupráci mezi zúčastněnými stranami. Tyto sítě sdružují vlády, výzkumné pracovníky, zemědělce, </a:t>
            </a:r>
            <a:r>
              <a:rPr lang="en-US" dirty="0" err="1"/>
              <a:t>organizace </a:t>
            </a:r>
            <a:r>
              <a:rPr lang="en-US" dirty="0"/>
              <a:t>občanské společnosti a další subjekty, aby si vyměňovaly zkušenosti, sdílely osvědčené postupy a prosazovaly podpůrné politiky a investice do agroekologie.</a:t>
            </a:r>
            <a:endParaRPr lang="en-IE" dirty="0"/>
          </a:p>
        </p:txBody>
      </p:sp>
      <p:sp>
        <p:nvSpPr>
          <p:cNvPr id="3" name="Text Placeholder 2">
            <a:extLst>
              <a:ext uri="{FF2B5EF4-FFF2-40B4-BE49-F238E27FC236}">
                <a16:creationId xmlns:a16="http://schemas.microsoft.com/office/drawing/2014/main" id="{18214E1A-2D9A-38F1-4EF2-E4C40146ADA4}"/>
              </a:ext>
            </a:extLst>
          </p:cNvPr>
          <p:cNvSpPr>
            <a:spLocks noGrp="1"/>
          </p:cNvSpPr>
          <p:nvPr>
            <p:ph type="body" sz="quarter" idx="16"/>
          </p:nvPr>
        </p:nvSpPr>
        <p:spPr>
          <a:xfrm>
            <a:off x="740703" y="627484"/>
            <a:ext cx="4990998" cy="992652"/>
          </a:xfrm>
        </p:spPr>
        <p:txBody>
          <a:bodyPr/>
          <a:lstStyle/>
          <a:p>
            <a:r>
              <a:rPr lang="en-IE" b="1" dirty="0"/>
              <a:t>Agroekologické sítě a platformy:</a:t>
            </a:r>
          </a:p>
        </p:txBody>
      </p:sp>
      <p:pic>
        <p:nvPicPr>
          <p:cNvPr id="6" name="Picture Placeholder 5" descr="Stick figure families holding hands">
            <a:extLst>
              <a:ext uri="{FF2B5EF4-FFF2-40B4-BE49-F238E27FC236}">
                <a16:creationId xmlns:a16="http://schemas.microsoft.com/office/drawing/2014/main" id="{FA77CC0C-C727-41AD-6EBE-4EC617798B0C}"/>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13979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1331F3-1FAA-D347-8B9C-59F1536C295C}"/>
              </a:ext>
            </a:extLst>
          </p:cNvPr>
          <p:cNvSpPr>
            <a:spLocks noGrp="1"/>
          </p:cNvSpPr>
          <p:nvPr>
            <p:ph type="body" sz="quarter" idx="18"/>
          </p:nvPr>
        </p:nvSpPr>
        <p:spPr>
          <a:xfrm>
            <a:off x="992950" y="1844890"/>
            <a:ext cx="7772677" cy="3291086"/>
          </a:xfrm>
        </p:spPr>
        <p:txBody>
          <a:bodyPr/>
          <a:lstStyle/>
          <a:p>
            <a:pPr marL="0" indent="0"/>
            <a:r>
              <a:rPr lang="en-US" dirty="0"/>
              <a:t>Na místní úrovni hrají komunity, obce a místní </a:t>
            </a:r>
            <a:r>
              <a:rPr lang="en-US" dirty="0" err="1"/>
              <a:t>organizace</a:t>
            </a:r>
            <a:r>
              <a:rPr lang="en-US" dirty="0"/>
              <a:t> </a:t>
            </a:r>
            <a:br>
              <a:rPr lang="cs-CZ" dirty="0"/>
            </a:br>
            <a:r>
              <a:rPr lang="cs-CZ" dirty="0"/>
              <a:t>a </a:t>
            </a:r>
            <a:r>
              <a:rPr lang="en-US" dirty="0" err="1"/>
              <a:t>sdružení</a:t>
            </a:r>
            <a:r>
              <a:rPr lang="en-US" dirty="0"/>
              <a:t> často zásadní roli při prosazování agroekologie prostřednictvím místní potravinové politiky, územního plánování, programů komunitou podporovaného zemědělství (CSA) a iniciativ participativního řízení zdrojů. </a:t>
            </a:r>
          </a:p>
          <a:p>
            <a:pPr marL="0" indent="0"/>
            <a:r>
              <a:rPr lang="en-US" dirty="0"/>
              <a:t>Tyto přístupy zdola nahoru umožňují místním zúčastněným stranám vyvíjet řešení specifická pro daný </a:t>
            </a:r>
            <a:r>
              <a:rPr lang="en-US" dirty="0" err="1"/>
              <a:t>kontext</a:t>
            </a:r>
            <a:r>
              <a:rPr lang="en-US" dirty="0"/>
              <a:t> </a:t>
            </a:r>
            <a:br>
              <a:rPr lang="cs-CZ" dirty="0"/>
            </a:br>
            <a:r>
              <a:rPr lang="en-US" dirty="0"/>
              <a:t>a prosazovat agroekologické postupy, které jsou přizpůsobeny místním potřebám a prioritám.</a:t>
            </a:r>
          </a:p>
        </p:txBody>
      </p:sp>
      <p:sp>
        <p:nvSpPr>
          <p:cNvPr id="2" name="Text Placeholder 1">
            <a:extLst>
              <a:ext uri="{FF2B5EF4-FFF2-40B4-BE49-F238E27FC236}">
                <a16:creationId xmlns:a16="http://schemas.microsoft.com/office/drawing/2014/main" id="{4807231A-8C56-9D46-8B91-D1040E2F919E}"/>
              </a:ext>
            </a:extLst>
          </p:cNvPr>
          <p:cNvSpPr>
            <a:spLocks noGrp="1"/>
          </p:cNvSpPr>
          <p:nvPr>
            <p:ph type="body" sz="quarter" idx="16"/>
          </p:nvPr>
        </p:nvSpPr>
        <p:spPr>
          <a:xfrm>
            <a:off x="835670" y="1104338"/>
            <a:ext cx="7929957" cy="992652"/>
          </a:xfrm>
        </p:spPr>
        <p:txBody>
          <a:bodyPr/>
          <a:lstStyle/>
          <a:p>
            <a:r>
              <a:rPr lang="en-US" sz="3400" b="1" dirty="0"/>
              <a:t>Místní iniciativy a iniciativy Společenství:</a:t>
            </a:r>
          </a:p>
        </p:txBody>
      </p:sp>
      <p:pic>
        <p:nvPicPr>
          <p:cNvPr id="10" name="Picture Placeholder 9">
            <a:extLst>
              <a:ext uri="{FF2B5EF4-FFF2-40B4-BE49-F238E27FC236}">
                <a16:creationId xmlns:a16="http://schemas.microsoft.com/office/drawing/2014/main" id="{B7A739CE-6E23-414C-AF67-9C0ED44C8D2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9141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125">
            <a:extLst>
              <a:ext uri="{FF2B5EF4-FFF2-40B4-BE49-F238E27FC236}">
                <a16:creationId xmlns:a16="http://schemas.microsoft.com/office/drawing/2014/main" id="{879661D2-2E73-AD91-3527-4F68B8269876}"/>
              </a:ext>
            </a:extLst>
          </p:cNvPr>
          <p:cNvGrpSpPr/>
          <p:nvPr/>
        </p:nvGrpSpPr>
        <p:grpSpPr>
          <a:xfrm>
            <a:off x="3632137" y="1560914"/>
            <a:ext cx="5886017" cy="3379966"/>
            <a:chOff x="3210699" y="1277075"/>
            <a:chExt cx="6530459" cy="3750029"/>
          </a:xfrm>
        </p:grpSpPr>
        <p:grpSp>
          <p:nvGrpSpPr>
            <p:cNvPr id="123" name="Group 122">
              <a:extLst>
                <a:ext uri="{FF2B5EF4-FFF2-40B4-BE49-F238E27FC236}">
                  <a16:creationId xmlns:a16="http://schemas.microsoft.com/office/drawing/2014/main" id="{F535B66A-A702-7383-D78B-85AAA2A43EBD}"/>
                </a:ext>
              </a:extLst>
            </p:cNvPr>
            <p:cNvGrpSpPr/>
            <p:nvPr/>
          </p:nvGrpSpPr>
          <p:grpSpPr>
            <a:xfrm flipH="1">
              <a:off x="6870596" y="1392870"/>
              <a:ext cx="1614178" cy="1674267"/>
              <a:chOff x="3464157" y="1713527"/>
              <a:chExt cx="1614178" cy="1674267"/>
            </a:xfrm>
          </p:grpSpPr>
          <p:sp>
            <p:nvSpPr>
              <p:cNvPr id="121" name="Line 7">
                <a:extLst>
                  <a:ext uri="{FF2B5EF4-FFF2-40B4-BE49-F238E27FC236}">
                    <a16:creationId xmlns:a16="http://schemas.microsoft.com/office/drawing/2014/main" id="{AC0A4D75-65E7-7B39-BB60-F73CDF993400}"/>
                  </a:ext>
                </a:extLst>
              </p:cNvPr>
              <p:cNvSpPr>
                <a:spLocks noChangeShapeType="1"/>
              </p:cNvSpPr>
              <p:nvPr/>
            </p:nvSpPr>
            <p:spPr bwMode="auto">
              <a:xfrm flipH="1" flipV="1">
                <a:off x="3505125" y="1754496"/>
                <a:ext cx="1573210" cy="1633298"/>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22" name="Freeform 8">
                <a:extLst>
                  <a:ext uri="{FF2B5EF4-FFF2-40B4-BE49-F238E27FC236}">
                    <a16:creationId xmlns:a16="http://schemas.microsoft.com/office/drawing/2014/main" id="{B83E68E1-92C8-9733-8DEF-D1886AA90242}"/>
                  </a:ext>
                </a:extLst>
              </p:cNvPr>
              <p:cNvSpPr>
                <a:spLocks noChangeArrowheads="1"/>
              </p:cNvSpPr>
              <p:nvPr/>
            </p:nvSpPr>
            <p:spPr bwMode="auto">
              <a:xfrm>
                <a:off x="3464157" y="17135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75A949"/>
              </a:solidFill>
              <a:ln>
                <a:noFill/>
              </a:ln>
              <a:effectLst/>
            </p:spPr>
            <p:txBody>
              <a:bodyPr wrap="none" anchor="ctr"/>
              <a:lstStyle/>
              <a:p>
                <a:endParaRPr lang="es-MX"/>
              </a:p>
            </p:txBody>
          </p:sp>
        </p:grpSp>
        <p:sp>
          <p:nvSpPr>
            <p:cNvPr id="15" name="Line 3">
              <a:extLst>
                <a:ext uri="{FF2B5EF4-FFF2-40B4-BE49-F238E27FC236}">
                  <a16:creationId xmlns:a16="http://schemas.microsoft.com/office/drawing/2014/main" id="{BC671853-5C01-BDC4-F02E-BF1BADA87486}"/>
                </a:ext>
              </a:extLst>
            </p:cNvPr>
            <p:cNvSpPr>
              <a:spLocks noChangeShapeType="1"/>
            </p:cNvSpPr>
            <p:nvPr/>
          </p:nvSpPr>
          <p:spPr bwMode="auto">
            <a:xfrm>
              <a:off x="7083635" y="3238125"/>
              <a:ext cx="1567747" cy="1627835"/>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6" name="Freeform 4">
              <a:extLst>
                <a:ext uri="{FF2B5EF4-FFF2-40B4-BE49-F238E27FC236}">
                  <a16:creationId xmlns:a16="http://schemas.microsoft.com/office/drawing/2014/main" id="{DF0F28B3-907B-2735-52A6-C25F0CFA233A}"/>
                </a:ext>
              </a:extLst>
            </p:cNvPr>
            <p:cNvSpPr>
              <a:spLocks noChangeArrowheads="1"/>
            </p:cNvSpPr>
            <p:nvPr/>
          </p:nvSpPr>
          <p:spPr bwMode="auto">
            <a:xfrm>
              <a:off x="8604951" y="4822260"/>
              <a:ext cx="90131" cy="90131"/>
            </a:xfrm>
            <a:custGeom>
              <a:avLst/>
              <a:gdLst>
                <a:gd name="T0" fmla="*/ 27 w 145"/>
                <a:gd name="T1" fmla="*/ 118 h 146"/>
                <a:gd name="T2" fmla="*/ 27 w 145"/>
                <a:gd name="T3" fmla="*/ 118 h 146"/>
                <a:gd name="T4" fmla="*/ 117 w 145"/>
                <a:gd name="T5" fmla="*/ 118 h 146"/>
                <a:gd name="T6" fmla="*/ 126 w 145"/>
                <a:gd name="T7" fmla="*/ 27 h 146"/>
                <a:gd name="T8" fmla="*/ 27 w 145"/>
                <a:gd name="T9" fmla="*/ 27 h 146"/>
                <a:gd name="T10" fmla="*/ 27 w 145"/>
                <a:gd name="T11" fmla="*/ 118 h 146"/>
              </a:gdLst>
              <a:ahLst/>
              <a:cxnLst>
                <a:cxn ang="0">
                  <a:pos x="T0" y="T1"/>
                </a:cxn>
                <a:cxn ang="0">
                  <a:pos x="T2" y="T3"/>
                </a:cxn>
                <a:cxn ang="0">
                  <a:pos x="T4" y="T5"/>
                </a:cxn>
                <a:cxn ang="0">
                  <a:pos x="T6" y="T7"/>
                </a:cxn>
                <a:cxn ang="0">
                  <a:pos x="T8" y="T9"/>
                </a:cxn>
                <a:cxn ang="0">
                  <a:pos x="T10" y="T11"/>
                </a:cxn>
              </a:cxnLst>
              <a:rect l="0" t="0" r="r" b="b"/>
              <a:pathLst>
                <a:path w="145" h="146">
                  <a:moveTo>
                    <a:pt x="27" y="118"/>
                  </a:moveTo>
                  <a:lnTo>
                    <a:pt x="27" y="118"/>
                  </a:lnTo>
                  <a:cubicBezTo>
                    <a:pt x="54" y="145"/>
                    <a:pt x="90" y="145"/>
                    <a:pt x="117" y="118"/>
                  </a:cubicBezTo>
                  <a:cubicBezTo>
                    <a:pt x="144" y="99"/>
                    <a:pt x="144" y="54"/>
                    <a:pt x="126" y="27"/>
                  </a:cubicBezTo>
                  <a:cubicBezTo>
                    <a:pt x="99" y="0"/>
                    <a:pt x="54" y="0"/>
                    <a:pt x="27" y="27"/>
                  </a:cubicBezTo>
                  <a:cubicBezTo>
                    <a:pt x="0" y="54"/>
                    <a:pt x="0" y="90"/>
                    <a:pt x="27" y="118"/>
                  </a:cubicBezTo>
                </a:path>
              </a:pathLst>
            </a:custGeom>
            <a:solidFill>
              <a:srgbClr val="75A949"/>
            </a:solidFill>
            <a:ln>
              <a:noFill/>
            </a:ln>
            <a:effectLst/>
          </p:spPr>
          <p:txBody>
            <a:bodyPr wrap="none" anchor="ctr"/>
            <a:lstStyle/>
            <a:p>
              <a:endParaRPr lang="es-MX"/>
            </a:p>
          </p:txBody>
        </p:sp>
        <p:sp>
          <p:nvSpPr>
            <p:cNvPr id="17" name="Line 5">
              <a:extLst>
                <a:ext uri="{FF2B5EF4-FFF2-40B4-BE49-F238E27FC236}">
                  <a16:creationId xmlns:a16="http://schemas.microsoft.com/office/drawing/2014/main" id="{BA75EF32-71B8-18FE-EBF6-A9138E651EE9}"/>
                </a:ext>
              </a:extLst>
            </p:cNvPr>
            <p:cNvSpPr>
              <a:spLocks noChangeShapeType="1"/>
            </p:cNvSpPr>
            <p:nvPr/>
          </p:nvSpPr>
          <p:spPr bwMode="auto">
            <a:xfrm>
              <a:off x="7083635" y="3232663"/>
              <a:ext cx="1679730" cy="2731"/>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28" name="Freeform 6">
              <a:extLst>
                <a:ext uri="{FF2B5EF4-FFF2-40B4-BE49-F238E27FC236}">
                  <a16:creationId xmlns:a16="http://schemas.microsoft.com/office/drawing/2014/main" id="{59C32FCD-7370-EBBB-07BB-C6AFEC4E9514}"/>
                </a:ext>
              </a:extLst>
            </p:cNvPr>
            <p:cNvSpPr>
              <a:spLocks noChangeArrowheads="1"/>
            </p:cNvSpPr>
            <p:nvPr/>
          </p:nvSpPr>
          <p:spPr bwMode="auto">
            <a:xfrm>
              <a:off x="8716932" y="3194425"/>
              <a:ext cx="84670" cy="84668"/>
            </a:xfrm>
            <a:custGeom>
              <a:avLst/>
              <a:gdLst>
                <a:gd name="T0" fmla="*/ 63 w 136"/>
                <a:gd name="T1" fmla="*/ 135 h 136"/>
                <a:gd name="T2" fmla="*/ 63 w 136"/>
                <a:gd name="T3" fmla="*/ 135 h 136"/>
                <a:gd name="T4" fmla="*/ 135 w 136"/>
                <a:gd name="T5" fmla="*/ 63 h 136"/>
                <a:gd name="T6" fmla="*/ 63 w 136"/>
                <a:gd name="T7" fmla="*/ 0 h 136"/>
                <a:gd name="T8" fmla="*/ 0 w 136"/>
                <a:gd name="T9" fmla="*/ 63 h 136"/>
                <a:gd name="T10" fmla="*/ 63 w 136"/>
                <a:gd name="T11" fmla="*/ 135 h 136"/>
              </a:gdLst>
              <a:ahLst/>
              <a:cxnLst>
                <a:cxn ang="0">
                  <a:pos x="T0" y="T1"/>
                </a:cxn>
                <a:cxn ang="0">
                  <a:pos x="T2" y="T3"/>
                </a:cxn>
                <a:cxn ang="0">
                  <a:pos x="T4" y="T5"/>
                </a:cxn>
                <a:cxn ang="0">
                  <a:pos x="T6" y="T7"/>
                </a:cxn>
                <a:cxn ang="0">
                  <a:pos x="T8" y="T9"/>
                </a:cxn>
                <a:cxn ang="0">
                  <a:pos x="T10" y="T11"/>
                </a:cxn>
              </a:cxnLst>
              <a:rect l="0" t="0" r="r" b="b"/>
              <a:pathLst>
                <a:path w="136" h="136">
                  <a:moveTo>
                    <a:pt x="63" y="135"/>
                  </a:moveTo>
                  <a:lnTo>
                    <a:pt x="63" y="135"/>
                  </a:lnTo>
                  <a:cubicBezTo>
                    <a:pt x="99" y="135"/>
                    <a:pt x="135" y="108"/>
                    <a:pt x="135" y="63"/>
                  </a:cubicBezTo>
                  <a:cubicBezTo>
                    <a:pt x="135" y="27"/>
                    <a:pt x="99" y="0"/>
                    <a:pt x="63" y="0"/>
                  </a:cubicBezTo>
                  <a:cubicBezTo>
                    <a:pt x="26" y="0"/>
                    <a:pt x="0" y="27"/>
                    <a:pt x="0" y="63"/>
                  </a:cubicBezTo>
                  <a:cubicBezTo>
                    <a:pt x="0" y="108"/>
                    <a:pt x="26" y="135"/>
                    <a:pt x="63" y="135"/>
                  </a:cubicBezTo>
                </a:path>
              </a:pathLst>
            </a:custGeom>
            <a:solidFill>
              <a:srgbClr val="75A949"/>
            </a:solidFill>
            <a:ln>
              <a:noFill/>
            </a:ln>
            <a:effectLst/>
          </p:spPr>
          <p:txBody>
            <a:bodyPr wrap="none" anchor="ctr"/>
            <a:lstStyle/>
            <a:p>
              <a:endParaRPr lang="es-MX"/>
            </a:p>
          </p:txBody>
        </p:sp>
        <p:sp>
          <p:nvSpPr>
            <p:cNvPr id="29" name="Line 7">
              <a:extLst>
                <a:ext uri="{FF2B5EF4-FFF2-40B4-BE49-F238E27FC236}">
                  <a16:creationId xmlns:a16="http://schemas.microsoft.com/office/drawing/2014/main" id="{4BCC7230-D33C-2BE6-7D5B-06AB1BF27173}"/>
                </a:ext>
              </a:extLst>
            </p:cNvPr>
            <p:cNvSpPr>
              <a:spLocks noChangeShapeType="1"/>
            </p:cNvSpPr>
            <p:nvPr/>
          </p:nvSpPr>
          <p:spPr bwMode="auto">
            <a:xfrm flipH="1" flipV="1">
              <a:off x="3352725" y="1602096"/>
              <a:ext cx="1573210" cy="1633298"/>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0" name="Freeform 8">
              <a:extLst>
                <a:ext uri="{FF2B5EF4-FFF2-40B4-BE49-F238E27FC236}">
                  <a16:creationId xmlns:a16="http://schemas.microsoft.com/office/drawing/2014/main" id="{E1E06465-1B6F-72B0-51DE-240CF5A85B37}"/>
                </a:ext>
              </a:extLst>
            </p:cNvPr>
            <p:cNvSpPr>
              <a:spLocks noChangeArrowheads="1"/>
            </p:cNvSpPr>
            <p:nvPr/>
          </p:nvSpPr>
          <p:spPr bwMode="auto">
            <a:xfrm>
              <a:off x="3311757" y="15611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63C1D3"/>
            </a:solidFill>
            <a:ln>
              <a:noFill/>
            </a:ln>
            <a:effectLst/>
          </p:spPr>
          <p:txBody>
            <a:bodyPr wrap="none" anchor="ctr"/>
            <a:lstStyle/>
            <a:p>
              <a:endParaRPr lang="es-MX"/>
            </a:p>
          </p:txBody>
        </p:sp>
        <p:sp>
          <p:nvSpPr>
            <p:cNvPr id="31" name="Line 9">
              <a:extLst>
                <a:ext uri="{FF2B5EF4-FFF2-40B4-BE49-F238E27FC236}">
                  <a16:creationId xmlns:a16="http://schemas.microsoft.com/office/drawing/2014/main" id="{BACEB8CB-F99D-ECD0-1B96-747A612527F0}"/>
                </a:ext>
              </a:extLst>
            </p:cNvPr>
            <p:cNvSpPr>
              <a:spLocks noChangeShapeType="1"/>
            </p:cNvSpPr>
            <p:nvPr/>
          </p:nvSpPr>
          <p:spPr bwMode="auto">
            <a:xfrm flipH="1">
              <a:off x="3352725" y="3238125"/>
              <a:ext cx="1573210" cy="1627835"/>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2" name="Freeform 10">
              <a:extLst>
                <a:ext uri="{FF2B5EF4-FFF2-40B4-BE49-F238E27FC236}">
                  <a16:creationId xmlns:a16="http://schemas.microsoft.com/office/drawing/2014/main" id="{2D447208-0F23-BC68-52CB-597D415A5225}"/>
                </a:ext>
              </a:extLst>
            </p:cNvPr>
            <p:cNvSpPr>
              <a:spLocks noChangeArrowheads="1"/>
            </p:cNvSpPr>
            <p:nvPr/>
          </p:nvSpPr>
          <p:spPr bwMode="auto">
            <a:xfrm>
              <a:off x="3311757" y="4822260"/>
              <a:ext cx="90131" cy="90131"/>
            </a:xfrm>
            <a:custGeom>
              <a:avLst/>
              <a:gdLst>
                <a:gd name="T0" fmla="*/ 27 w 145"/>
                <a:gd name="T1" fmla="*/ 27 h 146"/>
                <a:gd name="T2" fmla="*/ 27 w 145"/>
                <a:gd name="T3" fmla="*/ 27 h 146"/>
                <a:gd name="T4" fmla="*/ 27 w 145"/>
                <a:gd name="T5" fmla="*/ 118 h 146"/>
                <a:gd name="T6" fmla="*/ 126 w 145"/>
                <a:gd name="T7" fmla="*/ 118 h 146"/>
                <a:gd name="T8" fmla="*/ 117 w 145"/>
                <a:gd name="T9" fmla="*/ 27 h 146"/>
                <a:gd name="T10" fmla="*/ 27 w 145"/>
                <a:gd name="T11" fmla="*/ 27 h 146"/>
              </a:gdLst>
              <a:ahLst/>
              <a:cxnLst>
                <a:cxn ang="0">
                  <a:pos x="T0" y="T1"/>
                </a:cxn>
                <a:cxn ang="0">
                  <a:pos x="T2" y="T3"/>
                </a:cxn>
                <a:cxn ang="0">
                  <a:pos x="T4" y="T5"/>
                </a:cxn>
                <a:cxn ang="0">
                  <a:pos x="T6" y="T7"/>
                </a:cxn>
                <a:cxn ang="0">
                  <a:pos x="T8" y="T9"/>
                </a:cxn>
                <a:cxn ang="0">
                  <a:pos x="T10" y="T11"/>
                </a:cxn>
              </a:cxnLst>
              <a:rect l="0" t="0" r="r" b="b"/>
              <a:pathLst>
                <a:path w="145" h="146">
                  <a:moveTo>
                    <a:pt x="27" y="27"/>
                  </a:moveTo>
                  <a:lnTo>
                    <a:pt x="27" y="27"/>
                  </a:lnTo>
                  <a:cubicBezTo>
                    <a:pt x="0" y="54"/>
                    <a:pt x="0" y="99"/>
                    <a:pt x="27" y="118"/>
                  </a:cubicBezTo>
                  <a:cubicBezTo>
                    <a:pt x="54" y="145"/>
                    <a:pt x="99" y="145"/>
                    <a:pt x="126" y="118"/>
                  </a:cubicBezTo>
                  <a:cubicBezTo>
                    <a:pt x="144" y="90"/>
                    <a:pt x="144" y="54"/>
                    <a:pt x="117" y="27"/>
                  </a:cubicBezTo>
                  <a:cubicBezTo>
                    <a:pt x="90" y="0"/>
                    <a:pt x="54" y="0"/>
                    <a:pt x="27" y="27"/>
                  </a:cubicBezTo>
                </a:path>
              </a:pathLst>
            </a:custGeom>
            <a:solidFill>
              <a:srgbClr val="63C1D3"/>
            </a:solidFill>
            <a:ln>
              <a:noFill/>
            </a:ln>
            <a:effectLst/>
          </p:spPr>
          <p:txBody>
            <a:bodyPr wrap="none" anchor="ctr"/>
            <a:lstStyle/>
            <a:p>
              <a:endParaRPr lang="es-MX"/>
            </a:p>
          </p:txBody>
        </p:sp>
        <p:sp>
          <p:nvSpPr>
            <p:cNvPr id="33" name="Line 11">
              <a:extLst>
                <a:ext uri="{FF2B5EF4-FFF2-40B4-BE49-F238E27FC236}">
                  <a16:creationId xmlns:a16="http://schemas.microsoft.com/office/drawing/2014/main" id="{24A52587-7282-C69C-9D30-D2B6D72AF60D}"/>
                </a:ext>
              </a:extLst>
            </p:cNvPr>
            <p:cNvSpPr>
              <a:spLocks noChangeShapeType="1"/>
            </p:cNvSpPr>
            <p:nvPr/>
          </p:nvSpPr>
          <p:spPr bwMode="auto">
            <a:xfrm flipH="1">
              <a:off x="3246206" y="3232663"/>
              <a:ext cx="1679728" cy="2731"/>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4" name="Freeform 12">
              <a:extLst>
                <a:ext uri="{FF2B5EF4-FFF2-40B4-BE49-F238E27FC236}">
                  <a16:creationId xmlns:a16="http://schemas.microsoft.com/office/drawing/2014/main" id="{CB01D4A7-D559-8FF0-8CC9-FC1F6D4F49A4}"/>
                </a:ext>
              </a:extLst>
            </p:cNvPr>
            <p:cNvSpPr>
              <a:spLocks noChangeArrowheads="1"/>
            </p:cNvSpPr>
            <p:nvPr/>
          </p:nvSpPr>
          <p:spPr bwMode="auto">
            <a:xfrm>
              <a:off x="3210699" y="3194425"/>
              <a:ext cx="84670" cy="84668"/>
            </a:xfrm>
            <a:custGeom>
              <a:avLst/>
              <a:gdLst>
                <a:gd name="T0" fmla="*/ 63 w 137"/>
                <a:gd name="T1" fmla="*/ 0 h 136"/>
                <a:gd name="T2" fmla="*/ 63 w 137"/>
                <a:gd name="T3" fmla="*/ 0 h 136"/>
                <a:gd name="T4" fmla="*/ 0 w 137"/>
                <a:gd name="T5" fmla="*/ 63 h 136"/>
                <a:gd name="T6" fmla="*/ 63 w 137"/>
                <a:gd name="T7" fmla="*/ 135 h 136"/>
                <a:gd name="T8" fmla="*/ 136 w 137"/>
                <a:gd name="T9" fmla="*/ 63 h 136"/>
                <a:gd name="T10" fmla="*/ 63 w 137"/>
                <a:gd name="T11" fmla="*/ 0 h 136"/>
              </a:gdLst>
              <a:ahLst/>
              <a:cxnLst>
                <a:cxn ang="0">
                  <a:pos x="T0" y="T1"/>
                </a:cxn>
                <a:cxn ang="0">
                  <a:pos x="T2" y="T3"/>
                </a:cxn>
                <a:cxn ang="0">
                  <a:pos x="T4" y="T5"/>
                </a:cxn>
                <a:cxn ang="0">
                  <a:pos x="T6" y="T7"/>
                </a:cxn>
                <a:cxn ang="0">
                  <a:pos x="T8" y="T9"/>
                </a:cxn>
                <a:cxn ang="0">
                  <a:pos x="T10" y="T11"/>
                </a:cxn>
              </a:cxnLst>
              <a:rect l="0" t="0" r="r" b="b"/>
              <a:pathLst>
                <a:path w="137" h="136">
                  <a:moveTo>
                    <a:pt x="63" y="0"/>
                  </a:moveTo>
                  <a:lnTo>
                    <a:pt x="63" y="0"/>
                  </a:lnTo>
                  <a:cubicBezTo>
                    <a:pt x="27" y="0"/>
                    <a:pt x="0" y="27"/>
                    <a:pt x="0" y="63"/>
                  </a:cubicBezTo>
                  <a:cubicBezTo>
                    <a:pt x="0" y="108"/>
                    <a:pt x="27" y="135"/>
                    <a:pt x="63" y="135"/>
                  </a:cubicBezTo>
                  <a:cubicBezTo>
                    <a:pt x="99" y="135"/>
                    <a:pt x="136" y="108"/>
                    <a:pt x="136" y="63"/>
                  </a:cubicBezTo>
                  <a:cubicBezTo>
                    <a:pt x="136" y="27"/>
                    <a:pt x="99" y="0"/>
                    <a:pt x="63" y="0"/>
                  </a:cubicBezTo>
                </a:path>
              </a:pathLst>
            </a:custGeom>
            <a:solidFill>
              <a:srgbClr val="63C1D3"/>
            </a:solidFill>
            <a:ln>
              <a:noFill/>
            </a:ln>
            <a:effectLst/>
          </p:spPr>
          <p:txBody>
            <a:bodyPr wrap="none" anchor="ctr"/>
            <a:lstStyle/>
            <a:p>
              <a:endParaRPr lang="es-MX"/>
            </a:p>
          </p:txBody>
        </p:sp>
        <p:sp>
          <p:nvSpPr>
            <p:cNvPr id="35" name="Freeform 407">
              <a:extLst>
                <a:ext uri="{FF2B5EF4-FFF2-40B4-BE49-F238E27FC236}">
                  <a16:creationId xmlns:a16="http://schemas.microsoft.com/office/drawing/2014/main" id="{45B2B5A5-C064-9A99-FF83-5C62D0C12F85}"/>
                </a:ext>
              </a:extLst>
            </p:cNvPr>
            <p:cNvSpPr>
              <a:spLocks noChangeArrowheads="1"/>
            </p:cNvSpPr>
            <p:nvPr/>
          </p:nvSpPr>
          <p:spPr bwMode="auto">
            <a:xfrm>
              <a:off x="3852548" y="1572053"/>
              <a:ext cx="1455764" cy="3089062"/>
            </a:xfrm>
            <a:custGeom>
              <a:avLst/>
              <a:gdLst>
                <a:gd name="T0" fmla="*/ 2350 w 2351"/>
                <a:gd name="T1" fmla="*/ 4987 h 4988"/>
                <a:gd name="T2" fmla="*/ 2350 w 2351"/>
                <a:gd name="T3" fmla="*/ 4987 h 4988"/>
                <a:gd name="T4" fmla="*/ 0 w 2351"/>
                <a:gd name="T5" fmla="*/ 2493 h 4988"/>
                <a:gd name="T6" fmla="*/ 2350 w 2351"/>
                <a:gd name="T7" fmla="*/ 0 h 4988"/>
                <a:gd name="T8" fmla="*/ 2350 w 2351"/>
                <a:gd name="T9" fmla="*/ 4987 h 4988"/>
              </a:gdLst>
              <a:ahLst/>
              <a:cxnLst>
                <a:cxn ang="0">
                  <a:pos x="T0" y="T1"/>
                </a:cxn>
                <a:cxn ang="0">
                  <a:pos x="T2" y="T3"/>
                </a:cxn>
                <a:cxn ang="0">
                  <a:pos x="T4" y="T5"/>
                </a:cxn>
                <a:cxn ang="0">
                  <a:pos x="T6" y="T7"/>
                </a:cxn>
                <a:cxn ang="0">
                  <a:pos x="T8" y="T9"/>
                </a:cxn>
              </a:cxnLst>
              <a:rect l="0" t="0" r="r" b="b"/>
              <a:pathLst>
                <a:path w="2351" h="4988">
                  <a:moveTo>
                    <a:pt x="2350" y="4987"/>
                  </a:moveTo>
                  <a:lnTo>
                    <a:pt x="2350" y="4987"/>
                  </a:lnTo>
                  <a:cubicBezTo>
                    <a:pt x="1048" y="4987"/>
                    <a:pt x="0" y="3867"/>
                    <a:pt x="0" y="2493"/>
                  </a:cubicBezTo>
                  <a:cubicBezTo>
                    <a:pt x="0" y="1111"/>
                    <a:pt x="1048" y="0"/>
                    <a:pt x="2350" y="0"/>
                  </a:cubicBezTo>
                  <a:lnTo>
                    <a:pt x="2350" y="4987"/>
                  </a:lnTo>
                </a:path>
              </a:pathLst>
            </a:custGeom>
            <a:solidFill>
              <a:srgbClr val="9FDADF"/>
            </a:solidFill>
            <a:ln>
              <a:noFill/>
            </a:ln>
            <a:effectLst/>
          </p:spPr>
          <p:txBody>
            <a:bodyPr wrap="none" anchor="ctr"/>
            <a:lstStyle/>
            <a:p>
              <a:endParaRPr lang="es-MX"/>
            </a:p>
          </p:txBody>
        </p:sp>
        <p:sp>
          <p:nvSpPr>
            <p:cNvPr id="36" name="Freeform 408">
              <a:extLst>
                <a:ext uri="{FF2B5EF4-FFF2-40B4-BE49-F238E27FC236}">
                  <a16:creationId xmlns:a16="http://schemas.microsoft.com/office/drawing/2014/main" id="{9310CA06-10BE-4B1D-D5BD-7730D5D58C52}"/>
                </a:ext>
              </a:extLst>
            </p:cNvPr>
            <p:cNvSpPr>
              <a:spLocks noChangeArrowheads="1"/>
            </p:cNvSpPr>
            <p:nvPr/>
          </p:nvSpPr>
          <p:spPr bwMode="auto">
            <a:xfrm>
              <a:off x="5264612" y="1572053"/>
              <a:ext cx="1461228" cy="3089062"/>
            </a:xfrm>
            <a:custGeom>
              <a:avLst/>
              <a:gdLst>
                <a:gd name="T0" fmla="*/ 0 w 2358"/>
                <a:gd name="T1" fmla="*/ 4987 h 4988"/>
                <a:gd name="T2" fmla="*/ 0 w 2358"/>
                <a:gd name="T3" fmla="*/ 4987 h 4988"/>
                <a:gd name="T4" fmla="*/ 2357 w 2358"/>
                <a:gd name="T5" fmla="*/ 2493 h 4988"/>
                <a:gd name="T6" fmla="*/ 0 w 2358"/>
                <a:gd name="T7" fmla="*/ 0 h 4988"/>
                <a:gd name="T8" fmla="*/ 0 w 2358"/>
                <a:gd name="T9" fmla="*/ 4987 h 4988"/>
              </a:gdLst>
              <a:ahLst/>
              <a:cxnLst>
                <a:cxn ang="0">
                  <a:pos x="T0" y="T1"/>
                </a:cxn>
                <a:cxn ang="0">
                  <a:pos x="T2" y="T3"/>
                </a:cxn>
                <a:cxn ang="0">
                  <a:pos x="T4" y="T5"/>
                </a:cxn>
                <a:cxn ang="0">
                  <a:pos x="T6" y="T7"/>
                </a:cxn>
                <a:cxn ang="0">
                  <a:pos x="T8" y="T9"/>
                </a:cxn>
              </a:cxnLst>
              <a:rect l="0" t="0" r="r" b="b"/>
              <a:pathLst>
                <a:path w="2358" h="4988">
                  <a:moveTo>
                    <a:pt x="0" y="4987"/>
                  </a:moveTo>
                  <a:lnTo>
                    <a:pt x="0" y="4987"/>
                  </a:lnTo>
                  <a:cubicBezTo>
                    <a:pt x="1300" y="4987"/>
                    <a:pt x="2357" y="3867"/>
                    <a:pt x="2357" y="2493"/>
                  </a:cubicBezTo>
                  <a:cubicBezTo>
                    <a:pt x="2357" y="1111"/>
                    <a:pt x="1300" y="0"/>
                    <a:pt x="0" y="0"/>
                  </a:cubicBezTo>
                  <a:lnTo>
                    <a:pt x="0" y="4987"/>
                  </a:lnTo>
                </a:path>
              </a:pathLst>
            </a:custGeom>
            <a:solidFill>
              <a:srgbClr val="9FDADF"/>
            </a:solidFill>
            <a:ln>
              <a:noFill/>
            </a:ln>
            <a:effectLst/>
          </p:spPr>
          <p:txBody>
            <a:bodyPr wrap="none" anchor="ctr"/>
            <a:lstStyle/>
            <a:p>
              <a:endParaRPr lang="es-MX" dirty="0"/>
            </a:p>
          </p:txBody>
        </p:sp>
        <p:sp>
          <p:nvSpPr>
            <p:cNvPr id="37" name="Freeform 409">
              <a:extLst>
                <a:ext uri="{FF2B5EF4-FFF2-40B4-BE49-F238E27FC236}">
                  <a16:creationId xmlns:a16="http://schemas.microsoft.com/office/drawing/2014/main" id="{A1F0AB51-F781-AF3A-440F-0DDF3B3B11EF}"/>
                </a:ext>
              </a:extLst>
            </p:cNvPr>
            <p:cNvSpPr>
              <a:spLocks noChangeArrowheads="1"/>
            </p:cNvSpPr>
            <p:nvPr/>
          </p:nvSpPr>
          <p:spPr bwMode="auto">
            <a:xfrm>
              <a:off x="3759684" y="1566590"/>
              <a:ext cx="3094524" cy="3099987"/>
            </a:xfrm>
            <a:custGeom>
              <a:avLst/>
              <a:gdLst>
                <a:gd name="T0" fmla="*/ 4282 w 4996"/>
                <a:gd name="T1" fmla="*/ 768 h 5006"/>
                <a:gd name="T2" fmla="*/ 4227 w 4996"/>
                <a:gd name="T3" fmla="*/ 714 h 5006"/>
                <a:gd name="T4" fmla="*/ 2548 w 4996"/>
                <a:gd name="T5" fmla="*/ 0 h 5006"/>
                <a:gd name="T6" fmla="*/ 2512 w 4996"/>
                <a:gd name="T7" fmla="*/ 0 h 5006"/>
                <a:gd name="T8" fmla="*/ 2503 w 4996"/>
                <a:gd name="T9" fmla="*/ 0 h 5006"/>
                <a:gd name="T10" fmla="*/ 2485 w 4996"/>
                <a:gd name="T11" fmla="*/ 0 h 5006"/>
                <a:gd name="T12" fmla="*/ 2457 w 4996"/>
                <a:gd name="T13" fmla="*/ 0 h 5006"/>
                <a:gd name="T14" fmla="*/ 768 w 4996"/>
                <a:gd name="T15" fmla="*/ 714 h 5006"/>
                <a:gd name="T16" fmla="*/ 714 w 4996"/>
                <a:gd name="T17" fmla="*/ 768 h 5006"/>
                <a:gd name="T18" fmla="*/ 786 w 4996"/>
                <a:gd name="T19" fmla="*/ 4309 h 5006"/>
                <a:gd name="T20" fmla="*/ 2466 w 4996"/>
                <a:gd name="T21" fmla="*/ 5005 h 5006"/>
                <a:gd name="T22" fmla="*/ 2503 w 4996"/>
                <a:gd name="T23" fmla="*/ 5005 h 5006"/>
                <a:gd name="T24" fmla="*/ 2530 w 4996"/>
                <a:gd name="T25" fmla="*/ 5005 h 5006"/>
                <a:gd name="T26" fmla="*/ 4218 w 4996"/>
                <a:gd name="T27" fmla="*/ 4309 h 5006"/>
                <a:gd name="T28" fmla="*/ 4282 w 4996"/>
                <a:gd name="T29" fmla="*/ 768 h 5006"/>
                <a:gd name="T30" fmla="*/ 4679 w 4996"/>
                <a:gd name="T31" fmla="*/ 2394 h 5006"/>
                <a:gd name="T32" fmla="*/ 3622 w 4996"/>
                <a:gd name="T33" fmla="*/ 1228 h 5006"/>
                <a:gd name="T34" fmla="*/ 4679 w 4996"/>
                <a:gd name="T35" fmla="*/ 2394 h 5006"/>
                <a:gd name="T36" fmla="*/ 2503 w 4996"/>
                <a:gd name="T37" fmla="*/ 4680 h 5006"/>
                <a:gd name="T38" fmla="*/ 2503 w 4996"/>
                <a:gd name="T39" fmla="*/ 3876 h 5006"/>
                <a:gd name="T40" fmla="*/ 2503 w 4996"/>
                <a:gd name="T41" fmla="*/ 4680 h 5006"/>
                <a:gd name="T42" fmla="*/ 2512 w 4996"/>
                <a:gd name="T43" fmla="*/ 3568 h 5006"/>
                <a:gd name="T44" fmla="*/ 2503 w 4996"/>
                <a:gd name="T45" fmla="*/ 3568 h 5006"/>
                <a:gd name="T46" fmla="*/ 2485 w 4996"/>
                <a:gd name="T47" fmla="*/ 3568 h 5006"/>
                <a:gd name="T48" fmla="*/ 1346 w 4996"/>
                <a:gd name="T49" fmla="*/ 2674 h 5006"/>
                <a:gd name="T50" fmla="*/ 3649 w 4996"/>
                <a:gd name="T51" fmla="*/ 2674 h 5006"/>
                <a:gd name="T52" fmla="*/ 2512 w 4996"/>
                <a:gd name="T53" fmla="*/ 3568 h 5006"/>
                <a:gd name="T54" fmla="*/ 2512 w 4996"/>
                <a:gd name="T55" fmla="*/ 2349 h 5006"/>
                <a:gd name="T56" fmla="*/ 2503 w 4996"/>
                <a:gd name="T57" fmla="*/ 2349 h 5006"/>
                <a:gd name="T58" fmla="*/ 2485 w 4996"/>
                <a:gd name="T59" fmla="*/ 2349 h 5006"/>
                <a:gd name="T60" fmla="*/ 1671 w 4996"/>
                <a:gd name="T61" fmla="*/ 1328 h 5006"/>
                <a:gd name="T62" fmla="*/ 2503 w 4996"/>
                <a:gd name="T63" fmla="*/ 1436 h 5006"/>
                <a:gd name="T64" fmla="*/ 3334 w 4996"/>
                <a:gd name="T65" fmla="*/ 1328 h 5006"/>
                <a:gd name="T66" fmla="*/ 2512 w 4996"/>
                <a:gd name="T67" fmla="*/ 2349 h 5006"/>
                <a:gd name="T68" fmla="*/ 2503 w 4996"/>
                <a:gd name="T69" fmla="*/ 326 h 5006"/>
                <a:gd name="T70" fmla="*/ 2521 w 4996"/>
                <a:gd name="T71" fmla="*/ 1129 h 5006"/>
                <a:gd name="T72" fmla="*/ 2512 w 4996"/>
                <a:gd name="T73" fmla="*/ 1129 h 5006"/>
                <a:gd name="T74" fmla="*/ 2485 w 4996"/>
                <a:gd name="T75" fmla="*/ 1129 h 5006"/>
                <a:gd name="T76" fmla="*/ 2476 w 4996"/>
                <a:gd name="T77" fmla="*/ 1129 h 5006"/>
                <a:gd name="T78" fmla="*/ 2503 w 4996"/>
                <a:gd name="T79" fmla="*/ 326 h 5006"/>
                <a:gd name="T80" fmla="*/ 3848 w 4996"/>
                <a:gd name="T81" fmla="*/ 778 h 5006"/>
                <a:gd name="T82" fmla="*/ 2982 w 4996"/>
                <a:gd name="T83" fmla="*/ 362 h 5006"/>
                <a:gd name="T84" fmla="*/ 2015 w 4996"/>
                <a:gd name="T85" fmla="*/ 362 h 5006"/>
                <a:gd name="T86" fmla="*/ 1536 w 4996"/>
                <a:gd name="T87" fmla="*/ 957 h 5006"/>
                <a:gd name="T88" fmla="*/ 2015 w 4996"/>
                <a:gd name="T89" fmla="*/ 362 h 5006"/>
                <a:gd name="T90" fmla="*/ 921 w 4996"/>
                <a:gd name="T91" fmla="*/ 993 h 5006"/>
                <a:gd name="T92" fmla="*/ 1039 w 4996"/>
                <a:gd name="T93" fmla="*/ 2376 h 5006"/>
                <a:gd name="T94" fmla="*/ 921 w 4996"/>
                <a:gd name="T95" fmla="*/ 993 h 5006"/>
                <a:gd name="T96" fmla="*/ 325 w 4996"/>
                <a:gd name="T97" fmla="*/ 2701 h 5006"/>
                <a:gd name="T98" fmla="*/ 1382 w 4996"/>
                <a:gd name="T99" fmla="*/ 3821 h 5006"/>
                <a:gd name="T100" fmla="*/ 325 w 4996"/>
                <a:gd name="T101" fmla="*/ 2701 h 5006"/>
                <a:gd name="T102" fmla="*/ 1201 w 4996"/>
                <a:gd name="T103" fmla="*/ 4255 h 5006"/>
                <a:gd name="T104" fmla="*/ 1997 w 4996"/>
                <a:gd name="T105" fmla="*/ 4635 h 5006"/>
                <a:gd name="T106" fmla="*/ 3000 w 4996"/>
                <a:gd name="T107" fmla="*/ 4635 h 5006"/>
                <a:gd name="T108" fmla="*/ 3460 w 4996"/>
                <a:gd name="T109" fmla="*/ 4083 h 5006"/>
                <a:gd name="T110" fmla="*/ 3000 w 4996"/>
                <a:gd name="T111" fmla="*/ 4635 h 5006"/>
                <a:gd name="T112" fmla="*/ 4038 w 4996"/>
                <a:gd name="T113" fmla="*/ 4047 h 5006"/>
                <a:gd name="T114" fmla="*/ 3957 w 4996"/>
                <a:gd name="T115" fmla="*/ 2683 h 5006"/>
                <a:gd name="T116" fmla="*/ 4038 w 4996"/>
                <a:gd name="T117" fmla="*/ 4047 h 5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96" h="5006">
                  <a:moveTo>
                    <a:pt x="4282" y="768"/>
                  </a:moveTo>
                  <a:lnTo>
                    <a:pt x="4282" y="768"/>
                  </a:lnTo>
                  <a:cubicBezTo>
                    <a:pt x="4273" y="750"/>
                    <a:pt x="4255" y="732"/>
                    <a:pt x="4236" y="714"/>
                  </a:cubicBezTo>
                  <a:cubicBezTo>
                    <a:pt x="4227" y="714"/>
                    <a:pt x="4227" y="714"/>
                    <a:pt x="4227" y="714"/>
                  </a:cubicBezTo>
                  <a:cubicBezTo>
                    <a:pt x="4218" y="696"/>
                    <a:pt x="4200" y="678"/>
                    <a:pt x="4182" y="669"/>
                  </a:cubicBezTo>
                  <a:cubicBezTo>
                    <a:pt x="3740" y="253"/>
                    <a:pt x="3162" y="19"/>
                    <a:pt x="2548" y="0"/>
                  </a:cubicBezTo>
                  <a:cubicBezTo>
                    <a:pt x="2539" y="0"/>
                    <a:pt x="2530" y="0"/>
                    <a:pt x="2521" y="0"/>
                  </a:cubicBezTo>
                  <a:cubicBezTo>
                    <a:pt x="2521" y="0"/>
                    <a:pt x="2521" y="0"/>
                    <a:pt x="2512" y="0"/>
                  </a:cubicBezTo>
                  <a:lnTo>
                    <a:pt x="2512" y="0"/>
                  </a:lnTo>
                  <a:lnTo>
                    <a:pt x="2503" y="0"/>
                  </a:lnTo>
                  <a:cubicBezTo>
                    <a:pt x="2494" y="0"/>
                    <a:pt x="2485" y="0"/>
                    <a:pt x="2485" y="0"/>
                  </a:cubicBezTo>
                  <a:lnTo>
                    <a:pt x="2485" y="0"/>
                  </a:lnTo>
                  <a:lnTo>
                    <a:pt x="2476" y="0"/>
                  </a:lnTo>
                  <a:cubicBezTo>
                    <a:pt x="2466" y="0"/>
                    <a:pt x="2466" y="0"/>
                    <a:pt x="2457" y="0"/>
                  </a:cubicBezTo>
                  <a:cubicBezTo>
                    <a:pt x="1843" y="19"/>
                    <a:pt x="1265" y="253"/>
                    <a:pt x="813" y="669"/>
                  </a:cubicBezTo>
                  <a:cubicBezTo>
                    <a:pt x="795" y="678"/>
                    <a:pt x="777" y="696"/>
                    <a:pt x="768" y="714"/>
                  </a:cubicBezTo>
                  <a:lnTo>
                    <a:pt x="768" y="714"/>
                  </a:lnTo>
                  <a:cubicBezTo>
                    <a:pt x="750" y="732"/>
                    <a:pt x="731" y="750"/>
                    <a:pt x="714" y="768"/>
                  </a:cubicBezTo>
                  <a:cubicBezTo>
                    <a:pt x="253" y="1246"/>
                    <a:pt x="0" y="1888"/>
                    <a:pt x="18" y="2557"/>
                  </a:cubicBezTo>
                  <a:cubicBezTo>
                    <a:pt x="27" y="3225"/>
                    <a:pt x="298" y="3849"/>
                    <a:pt x="786" y="4309"/>
                  </a:cubicBezTo>
                  <a:cubicBezTo>
                    <a:pt x="1237" y="4743"/>
                    <a:pt x="1816" y="4987"/>
                    <a:pt x="2439" y="5005"/>
                  </a:cubicBezTo>
                  <a:cubicBezTo>
                    <a:pt x="2448" y="5005"/>
                    <a:pt x="2457" y="5005"/>
                    <a:pt x="2466" y="5005"/>
                  </a:cubicBezTo>
                  <a:cubicBezTo>
                    <a:pt x="2476" y="5005"/>
                    <a:pt x="2485" y="5005"/>
                    <a:pt x="2485" y="5005"/>
                  </a:cubicBezTo>
                  <a:cubicBezTo>
                    <a:pt x="2494" y="5005"/>
                    <a:pt x="2494" y="5005"/>
                    <a:pt x="2503" y="5005"/>
                  </a:cubicBezTo>
                  <a:lnTo>
                    <a:pt x="2512" y="5005"/>
                  </a:lnTo>
                  <a:cubicBezTo>
                    <a:pt x="2521" y="5005"/>
                    <a:pt x="2521" y="5005"/>
                    <a:pt x="2530" y="5005"/>
                  </a:cubicBezTo>
                  <a:cubicBezTo>
                    <a:pt x="2539" y="5005"/>
                    <a:pt x="2548" y="5005"/>
                    <a:pt x="2566" y="5005"/>
                  </a:cubicBezTo>
                  <a:cubicBezTo>
                    <a:pt x="3180" y="4987"/>
                    <a:pt x="3767" y="4743"/>
                    <a:pt x="4218" y="4309"/>
                  </a:cubicBezTo>
                  <a:cubicBezTo>
                    <a:pt x="4697" y="3849"/>
                    <a:pt x="4969" y="3225"/>
                    <a:pt x="4986" y="2557"/>
                  </a:cubicBezTo>
                  <a:cubicBezTo>
                    <a:pt x="4995" y="1888"/>
                    <a:pt x="4752" y="1246"/>
                    <a:pt x="4282" y="768"/>
                  </a:cubicBezTo>
                  <a:close/>
                  <a:moveTo>
                    <a:pt x="4679" y="2394"/>
                  </a:moveTo>
                  <a:lnTo>
                    <a:pt x="4679" y="2394"/>
                  </a:lnTo>
                  <a:cubicBezTo>
                    <a:pt x="3957" y="2376"/>
                    <a:pt x="3957" y="2376"/>
                    <a:pt x="3957" y="2376"/>
                  </a:cubicBezTo>
                  <a:cubicBezTo>
                    <a:pt x="3938" y="1987"/>
                    <a:pt x="3821" y="1599"/>
                    <a:pt x="3622" y="1228"/>
                  </a:cubicBezTo>
                  <a:cubicBezTo>
                    <a:pt x="3785" y="1165"/>
                    <a:pt x="3938" y="1084"/>
                    <a:pt x="4083" y="993"/>
                  </a:cubicBezTo>
                  <a:cubicBezTo>
                    <a:pt x="4426" y="1364"/>
                    <a:pt x="4652" y="1852"/>
                    <a:pt x="4679" y="2394"/>
                  </a:cubicBezTo>
                  <a:close/>
                  <a:moveTo>
                    <a:pt x="2503" y="4680"/>
                  </a:moveTo>
                  <a:lnTo>
                    <a:pt x="2503" y="4680"/>
                  </a:lnTo>
                  <a:cubicBezTo>
                    <a:pt x="2232" y="4463"/>
                    <a:pt x="2015" y="4228"/>
                    <a:pt x="1843" y="3975"/>
                  </a:cubicBezTo>
                  <a:cubicBezTo>
                    <a:pt x="2051" y="3921"/>
                    <a:pt x="2277" y="3885"/>
                    <a:pt x="2503" y="3876"/>
                  </a:cubicBezTo>
                  <a:cubicBezTo>
                    <a:pt x="2729" y="3885"/>
                    <a:pt x="2945" y="3921"/>
                    <a:pt x="3162" y="3975"/>
                  </a:cubicBezTo>
                  <a:cubicBezTo>
                    <a:pt x="2982" y="4228"/>
                    <a:pt x="2765" y="4463"/>
                    <a:pt x="2503" y="4680"/>
                  </a:cubicBezTo>
                  <a:close/>
                  <a:moveTo>
                    <a:pt x="2512" y="3568"/>
                  </a:moveTo>
                  <a:lnTo>
                    <a:pt x="2512" y="3568"/>
                  </a:lnTo>
                  <a:lnTo>
                    <a:pt x="2512" y="3568"/>
                  </a:lnTo>
                  <a:lnTo>
                    <a:pt x="2503" y="3568"/>
                  </a:lnTo>
                  <a:cubicBezTo>
                    <a:pt x="2494" y="3568"/>
                    <a:pt x="2485" y="3568"/>
                    <a:pt x="2485" y="3568"/>
                  </a:cubicBezTo>
                  <a:lnTo>
                    <a:pt x="2485" y="3568"/>
                  </a:lnTo>
                  <a:cubicBezTo>
                    <a:pt x="2204" y="3577"/>
                    <a:pt x="1933" y="3623"/>
                    <a:pt x="1671" y="3713"/>
                  </a:cubicBezTo>
                  <a:cubicBezTo>
                    <a:pt x="1482" y="3379"/>
                    <a:pt x="1373" y="3035"/>
                    <a:pt x="1346" y="2674"/>
                  </a:cubicBezTo>
                  <a:cubicBezTo>
                    <a:pt x="2503" y="2656"/>
                    <a:pt x="2503" y="2656"/>
                    <a:pt x="2503" y="2656"/>
                  </a:cubicBezTo>
                  <a:cubicBezTo>
                    <a:pt x="3649" y="2674"/>
                    <a:pt x="3649" y="2674"/>
                    <a:pt x="3649" y="2674"/>
                  </a:cubicBezTo>
                  <a:cubicBezTo>
                    <a:pt x="3631" y="3035"/>
                    <a:pt x="3524" y="3379"/>
                    <a:pt x="3334" y="3713"/>
                  </a:cubicBezTo>
                  <a:cubicBezTo>
                    <a:pt x="3072" y="3623"/>
                    <a:pt x="2792" y="3577"/>
                    <a:pt x="2512" y="3568"/>
                  </a:cubicBezTo>
                  <a:close/>
                  <a:moveTo>
                    <a:pt x="2512" y="2349"/>
                  </a:moveTo>
                  <a:lnTo>
                    <a:pt x="2512" y="2349"/>
                  </a:lnTo>
                  <a:lnTo>
                    <a:pt x="2512" y="2349"/>
                  </a:lnTo>
                  <a:cubicBezTo>
                    <a:pt x="2503" y="2349"/>
                    <a:pt x="2503" y="2349"/>
                    <a:pt x="2503" y="2349"/>
                  </a:cubicBezTo>
                  <a:cubicBezTo>
                    <a:pt x="2485" y="2349"/>
                    <a:pt x="2485" y="2349"/>
                    <a:pt x="2485" y="2349"/>
                  </a:cubicBezTo>
                  <a:lnTo>
                    <a:pt x="2485" y="2349"/>
                  </a:lnTo>
                  <a:cubicBezTo>
                    <a:pt x="1346" y="2376"/>
                    <a:pt x="1346" y="2376"/>
                    <a:pt x="1346" y="2376"/>
                  </a:cubicBezTo>
                  <a:cubicBezTo>
                    <a:pt x="1373" y="2014"/>
                    <a:pt x="1482" y="1662"/>
                    <a:pt x="1671" y="1328"/>
                  </a:cubicBezTo>
                  <a:cubicBezTo>
                    <a:pt x="1933" y="1400"/>
                    <a:pt x="2204" y="1436"/>
                    <a:pt x="2485" y="1436"/>
                  </a:cubicBezTo>
                  <a:cubicBezTo>
                    <a:pt x="2485" y="1436"/>
                    <a:pt x="2494" y="1436"/>
                    <a:pt x="2503" y="1436"/>
                  </a:cubicBezTo>
                  <a:cubicBezTo>
                    <a:pt x="2503" y="1436"/>
                    <a:pt x="2512" y="1436"/>
                    <a:pt x="2521" y="1436"/>
                  </a:cubicBezTo>
                  <a:cubicBezTo>
                    <a:pt x="2792" y="1436"/>
                    <a:pt x="3072" y="1400"/>
                    <a:pt x="3334" y="1328"/>
                  </a:cubicBezTo>
                  <a:cubicBezTo>
                    <a:pt x="3524" y="1662"/>
                    <a:pt x="3631" y="2014"/>
                    <a:pt x="3649" y="2376"/>
                  </a:cubicBezTo>
                  <a:lnTo>
                    <a:pt x="2512" y="2349"/>
                  </a:lnTo>
                  <a:close/>
                  <a:moveTo>
                    <a:pt x="2503" y="326"/>
                  </a:moveTo>
                  <a:lnTo>
                    <a:pt x="2503" y="326"/>
                  </a:lnTo>
                  <a:cubicBezTo>
                    <a:pt x="2765" y="561"/>
                    <a:pt x="2982" y="804"/>
                    <a:pt x="3162" y="1056"/>
                  </a:cubicBezTo>
                  <a:cubicBezTo>
                    <a:pt x="2954" y="1102"/>
                    <a:pt x="2738" y="1129"/>
                    <a:pt x="2521" y="1129"/>
                  </a:cubicBezTo>
                  <a:cubicBezTo>
                    <a:pt x="2521" y="1129"/>
                    <a:pt x="2521" y="1129"/>
                    <a:pt x="2512" y="1129"/>
                  </a:cubicBezTo>
                  <a:lnTo>
                    <a:pt x="2512" y="1129"/>
                  </a:lnTo>
                  <a:lnTo>
                    <a:pt x="2503" y="1129"/>
                  </a:lnTo>
                  <a:cubicBezTo>
                    <a:pt x="2494" y="1129"/>
                    <a:pt x="2485" y="1129"/>
                    <a:pt x="2485" y="1129"/>
                  </a:cubicBezTo>
                  <a:lnTo>
                    <a:pt x="2485" y="1129"/>
                  </a:lnTo>
                  <a:cubicBezTo>
                    <a:pt x="2485" y="1129"/>
                    <a:pt x="2485" y="1129"/>
                    <a:pt x="2476" y="1129"/>
                  </a:cubicBezTo>
                  <a:cubicBezTo>
                    <a:pt x="2259" y="1129"/>
                    <a:pt x="2051" y="1102"/>
                    <a:pt x="1843" y="1056"/>
                  </a:cubicBezTo>
                  <a:cubicBezTo>
                    <a:pt x="2015" y="804"/>
                    <a:pt x="2232" y="561"/>
                    <a:pt x="2503" y="326"/>
                  </a:cubicBezTo>
                  <a:close/>
                  <a:moveTo>
                    <a:pt x="3848" y="778"/>
                  </a:moveTo>
                  <a:lnTo>
                    <a:pt x="3848" y="778"/>
                  </a:lnTo>
                  <a:cubicBezTo>
                    <a:pt x="3721" y="850"/>
                    <a:pt x="3595" y="912"/>
                    <a:pt x="3469" y="957"/>
                  </a:cubicBezTo>
                  <a:cubicBezTo>
                    <a:pt x="3334" y="750"/>
                    <a:pt x="3171" y="551"/>
                    <a:pt x="2982" y="362"/>
                  </a:cubicBezTo>
                  <a:cubicBezTo>
                    <a:pt x="3307" y="434"/>
                    <a:pt x="3595" y="579"/>
                    <a:pt x="3848" y="778"/>
                  </a:cubicBezTo>
                  <a:close/>
                  <a:moveTo>
                    <a:pt x="2015" y="362"/>
                  </a:moveTo>
                  <a:lnTo>
                    <a:pt x="2015" y="362"/>
                  </a:lnTo>
                  <a:cubicBezTo>
                    <a:pt x="1834" y="551"/>
                    <a:pt x="1671" y="750"/>
                    <a:pt x="1536" y="957"/>
                  </a:cubicBezTo>
                  <a:cubicBezTo>
                    <a:pt x="1400" y="912"/>
                    <a:pt x="1274" y="850"/>
                    <a:pt x="1156" y="778"/>
                  </a:cubicBezTo>
                  <a:cubicBezTo>
                    <a:pt x="1400" y="579"/>
                    <a:pt x="1698" y="434"/>
                    <a:pt x="2015" y="362"/>
                  </a:cubicBezTo>
                  <a:close/>
                  <a:moveTo>
                    <a:pt x="921" y="993"/>
                  </a:moveTo>
                  <a:lnTo>
                    <a:pt x="921" y="993"/>
                  </a:lnTo>
                  <a:cubicBezTo>
                    <a:pt x="1066" y="1084"/>
                    <a:pt x="1220" y="1165"/>
                    <a:pt x="1373" y="1228"/>
                  </a:cubicBezTo>
                  <a:cubicBezTo>
                    <a:pt x="1174" y="1599"/>
                    <a:pt x="1066" y="1987"/>
                    <a:pt x="1039" y="2376"/>
                  </a:cubicBezTo>
                  <a:cubicBezTo>
                    <a:pt x="325" y="2394"/>
                    <a:pt x="325" y="2394"/>
                    <a:pt x="325" y="2394"/>
                  </a:cubicBezTo>
                  <a:cubicBezTo>
                    <a:pt x="352" y="1852"/>
                    <a:pt x="569" y="1364"/>
                    <a:pt x="921" y="993"/>
                  </a:cubicBezTo>
                  <a:close/>
                  <a:moveTo>
                    <a:pt x="325" y="2701"/>
                  </a:moveTo>
                  <a:lnTo>
                    <a:pt x="325" y="2701"/>
                  </a:lnTo>
                  <a:cubicBezTo>
                    <a:pt x="1039" y="2683"/>
                    <a:pt x="1039" y="2683"/>
                    <a:pt x="1039" y="2683"/>
                  </a:cubicBezTo>
                  <a:cubicBezTo>
                    <a:pt x="1066" y="3071"/>
                    <a:pt x="1183" y="3460"/>
                    <a:pt x="1382" y="3821"/>
                  </a:cubicBezTo>
                  <a:cubicBezTo>
                    <a:pt x="1237" y="3885"/>
                    <a:pt x="1093" y="3966"/>
                    <a:pt x="958" y="4047"/>
                  </a:cubicBezTo>
                  <a:cubicBezTo>
                    <a:pt x="605" y="3695"/>
                    <a:pt x="379" y="3225"/>
                    <a:pt x="325" y="2701"/>
                  </a:cubicBezTo>
                  <a:close/>
                  <a:moveTo>
                    <a:pt x="1201" y="4255"/>
                  </a:moveTo>
                  <a:lnTo>
                    <a:pt x="1201" y="4255"/>
                  </a:lnTo>
                  <a:cubicBezTo>
                    <a:pt x="1310" y="4192"/>
                    <a:pt x="1427" y="4138"/>
                    <a:pt x="1545" y="4083"/>
                  </a:cubicBezTo>
                  <a:cubicBezTo>
                    <a:pt x="1671" y="4273"/>
                    <a:pt x="1825" y="4463"/>
                    <a:pt x="1997" y="4635"/>
                  </a:cubicBezTo>
                  <a:cubicBezTo>
                    <a:pt x="1707" y="4562"/>
                    <a:pt x="1436" y="4436"/>
                    <a:pt x="1201" y="4255"/>
                  </a:cubicBezTo>
                  <a:close/>
                  <a:moveTo>
                    <a:pt x="3000" y="4635"/>
                  </a:moveTo>
                  <a:lnTo>
                    <a:pt x="3000" y="4635"/>
                  </a:lnTo>
                  <a:cubicBezTo>
                    <a:pt x="3180" y="4463"/>
                    <a:pt x="3334" y="4273"/>
                    <a:pt x="3460" y="4083"/>
                  </a:cubicBezTo>
                  <a:cubicBezTo>
                    <a:pt x="3578" y="4138"/>
                    <a:pt x="3685" y="4192"/>
                    <a:pt x="3803" y="4255"/>
                  </a:cubicBezTo>
                  <a:cubicBezTo>
                    <a:pt x="3569" y="4436"/>
                    <a:pt x="3298" y="4562"/>
                    <a:pt x="3000" y="4635"/>
                  </a:cubicBezTo>
                  <a:close/>
                  <a:moveTo>
                    <a:pt x="4038" y="4047"/>
                  </a:moveTo>
                  <a:lnTo>
                    <a:pt x="4038" y="4047"/>
                  </a:lnTo>
                  <a:cubicBezTo>
                    <a:pt x="3902" y="3966"/>
                    <a:pt x="3767" y="3885"/>
                    <a:pt x="3622" y="3821"/>
                  </a:cubicBezTo>
                  <a:cubicBezTo>
                    <a:pt x="3821" y="3460"/>
                    <a:pt x="3929" y="3071"/>
                    <a:pt x="3957" y="2683"/>
                  </a:cubicBezTo>
                  <a:cubicBezTo>
                    <a:pt x="4670" y="2701"/>
                    <a:pt x="4670" y="2701"/>
                    <a:pt x="4670" y="2701"/>
                  </a:cubicBezTo>
                  <a:cubicBezTo>
                    <a:pt x="4625" y="3225"/>
                    <a:pt x="4390" y="3695"/>
                    <a:pt x="4038" y="4047"/>
                  </a:cubicBezTo>
                  <a:close/>
                </a:path>
              </a:pathLst>
            </a:custGeom>
            <a:solidFill>
              <a:srgbClr val="63C1D3"/>
            </a:solidFill>
            <a:ln>
              <a:noFill/>
            </a:ln>
            <a:effectLst/>
          </p:spPr>
          <p:txBody>
            <a:bodyPr wrap="none" anchor="ctr"/>
            <a:lstStyle/>
            <a:p>
              <a:endParaRPr lang="es-MX"/>
            </a:p>
          </p:txBody>
        </p:sp>
        <p:sp>
          <p:nvSpPr>
            <p:cNvPr id="38" name="Freeform 410">
              <a:extLst>
                <a:ext uri="{FF2B5EF4-FFF2-40B4-BE49-F238E27FC236}">
                  <a16:creationId xmlns:a16="http://schemas.microsoft.com/office/drawing/2014/main" id="{4474379C-85CA-68D0-2F9C-4795A2D49D6C}"/>
                </a:ext>
              </a:extLst>
            </p:cNvPr>
            <p:cNvSpPr>
              <a:spLocks noChangeArrowheads="1"/>
            </p:cNvSpPr>
            <p:nvPr/>
          </p:nvSpPr>
          <p:spPr bwMode="auto">
            <a:xfrm>
              <a:off x="5941966" y="1528352"/>
              <a:ext cx="2362547" cy="3498752"/>
            </a:xfrm>
            <a:custGeom>
              <a:avLst/>
              <a:gdLst>
                <a:gd name="T0" fmla="*/ 3595 w 3813"/>
                <a:gd name="T1" fmla="*/ 2511 h 5648"/>
                <a:gd name="T2" fmla="*/ 3595 w 3813"/>
                <a:gd name="T3" fmla="*/ 2511 h 5648"/>
                <a:gd name="T4" fmla="*/ 1951 w 3813"/>
                <a:gd name="T5" fmla="*/ 45 h 5648"/>
                <a:gd name="T6" fmla="*/ 1788 w 3813"/>
                <a:gd name="T7" fmla="*/ 54 h 5648"/>
                <a:gd name="T8" fmla="*/ 1661 w 3813"/>
                <a:gd name="T9" fmla="*/ 181 h 5648"/>
                <a:gd name="T10" fmla="*/ 270 w 3813"/>
                <a:gd name="T11" fmla="*/ 2150 h 5648"/>
                <a:gd name="T12" fmla="*/ 62 w 3813"/>
                <a:gd name="T13" fmla="*/ 3433 h 5648"/>
                <a:gd name="T14" fmla="*/ 1490 w 3813"/>
                <a:gd name="T15" fmla="*/ 4969 h 5648"/>
                <a:gd name="T16" fmla="*/ 1734 w 3813"/>
                <a:gd name="T17" fmla="*/ 5023 h 5648"/>
                <a:gd name="T18" fmla="*/ 1752 w 3813"/>
                <a:gd name="T19" fmla="*/ 5294 h 5648"/>
                <a:gd name="T20" fmla="*/ 1752 w 3813"/>
                <a:gd name="T21" fmla="*/ 5294 h 5648"/>
                <a:gd name="T22" fmla="*/ 1752 w 3813"/>
                <a:gd name="T23" fmla="*/ 5502 h 5648"/>
                <a:gd name="T24" fmla="*/ 1860 w 3813"/>
                <a:gd name="T25" fmla="*/ 5647 h 5648"/>
                <a:gd name="T26" fmla="*/ 1977 w 3813"/>
                <a:gd name="T27" fmla="*/ 5502 h 5648"/>
                <a:gd name="T28" fmla="*/ 1977 w 3813"/>
                <a:gd name="T29" fmla="*/ 5104 h 5648"/>
                <a:gd name="T30" fmla="*/ 2077 w 3813"/>
                <a:gd name="T31" fmla="*/ 4996 h 5648"/>
                <a:gd name="T32" fmla="*/ 3206 w 3813"/>
                <a:gd name="T33" fmla="*/ 4399 h 5648"/>
                <a:gd name="T34" fmla="*/ 3595 w 3813"/>
                <a:gd name="T35" fmla="*/ 2511 h 5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3" h="5648">
                  <a:moveTo>
                    <a:pt x="3595" y="2511"/>
                  </a:moveTo>
                  <a:lnTo>
                    <a:pt x="3595" y="2511"/>
                  </a:lnTo>
                  <a:cubicBezTo>
                    <a:pt x="3297" y="1526"/>
                    <a:pt x="2655" y="759"/>
                    <a:pt x="1951" y="45"/>
                  </a:cubicBezTo>
                  <a:cubicBezTo>
                    <a:pt x="1896" y="0"/>
                    <a:pt x="1833" y="0"/>
                    <a:pt x="1788" y="54"/>
                  </a:cubicBezTo>
                  <a:cubicBezTo>
                    <a:pt x="1743" y="91"/>
                    <a:pt x="1698" y="136"/>
                    <a:pt x="1661" y="181"/>
                  </a:cubicBezTo>
                  <a:cubicBezTo>
                    <a:pt x="1101" y="768"/>
                    <a:pt x="604" y="1409"/>
                    <a:pt x="270" y="2150"/>
                  </a:cubicBezTo>
                  <a:cubicBezTo>
                    <a:pt x="89" y="2556"/>
                    <a:pt x="0" y="2981"/>
                    <a:pt x="62" y="3433"/>
                  </a:cubicBezTo>
                  <a:cubicBezTo>
                    <a:pt x="170" y="4174"/>
                    <a:pt x="767" y="4815"/>
                    <a:pt x="1490" y="4969"/>
                  </a:cubicBezTo>
                  <a:cubicBezTo>
                    <a:pt x="1571" y="4987"/>
                    <a:pt x="1698" y="4978"/>
                    <a:pt x="1734" y="5023"/>
                  </a:cubicBezTo>
                  <a:cubicBezTo>
                    <a:pt x="1779" y="5086"/>
                    <a:pt x="1752" y="5204"/>
                    <a:pt x="1752" y="5294"/>
                  </a:cubicBezTo>
                  <a:lnTo>
                    <a:pt x="1752" y="5294"/>
                  </a:lnTo>
                  <a:cubicBezTo>
                    <a:pt x="1752" y="5366"/>
                    <a:pt x="1752" y="5430"/>
                    <a:pt x="1752" y="5502"/>
                  </a:cubicBezTo>
                  <a:cubicBezTo>
                    <a:pt x="1752" y="5583"/>
                    <a:pt x="1779" y="5637"/>
                    <a:pt x="1860" y="5647"/>
                  </a:cubicBezTo>
                  <a:cubicBezTo>
                    <a:pt x="1932" y="5647"/>
                    <a:pt x="1977" y="5592"/>
                    <a:pt x="1977" y="5502"/>
                  </a:cubicBezTo>
                  <a:cubicBezTo>
                    <a:pt x="1977" y="5366"/>
                    <a:pt x="1987" y="5240"/>
                    <a:pt x="1977" y="5104"/>
                  </a:cubicBezTo>
                  <a:cubicBezTo>
                    <a:pt x="1977" y="5032"/>
                    <a:pt x="1996" y="5005"/>
                    <a:pt x="2077" y="4996"/>
                  </a:cubicBezTo>
                  <a:cubicBezTo>
                    <a:pt x="2529" y="4942"/>
                    <a:pt x="2908" y="4743"/>
                    <a:pt x="3206" y="4399"/>
                  </a:cubicBezTo>
                  <a:cubicBezTo>
                    <a:pt x="3694" y="3839"/>
                    <a:pt x="3812" y="3198"/>
                    <a:pt x="3595" y="2511"/>
                  </a:cubicBezTo>
                </a:path>
              </a:pathLst>
            </a:custGeom>
            <a:solidFill>
              <a:srgbClr val="8DC641"/>
            </a:solidFill>
            <a:ln w="9525" cap="flat">
              <a:noFill/>
              <a:bevel/>
              <a:headEnd/>
              <a:tailEnd/>
            </a:ln>
            <a:effectLst/>
          </p:spPr>
          <p:txBody>
            <a:bodyPr wrap="none" anchor="ctr"/>
            <a:lstStyle/>
            <a:p>
              <a:endParaRPr lang="es-MX" dirty="0"/>
            </a:p>
          </p:txBody>
        </p:sp>
        <p:sp>
          <p:nvSpPr>
            <p:cNvPr id="39" name="Freeform 411">
              <a:extLst>
                <a:ext uri="{FF2B5EF4-FFF2-40B4-BE49-F238E27FC236}">
                  <a16:creationId xmlns:a16="http://schemas.microsoft.com/office/drawing/2014/main" id="{C13A5FC4-81F0-7F73-C7C5-86567A08BC04}"/>
                </a:ext>
              </a:extLst>
            </p:cNvPr>
            <p:cNvSpPr>
              <a:spLocks noChangeArrowheads="1"/>
            </p:cNvSpPr>
            <p:nvPr/>
          </p:nvSpPr>
          <p:spPr bwMode="auto">
            <a:xfrm>
              <a:off x="7026279" y="2579889"/>
              <a:ext cx="152951" cy="2447215"/>
            </a:xfrm>
            <a:custGeom>
              <a:avLst/>
              <a:gdLst>
                <a:gd name="T0" fmla="*/ 135 w 245"/>
                <a:gd name="T1" fmla="*/ 3949 h 3950"/>
                <a:gd name="T2" fmla="*/ 135 w 245"/>
                <a:gd name="T3" fmla="*/ 3949 h 3950"/>
                <a:gd name="T4" fmla="*/ 108 w 245"/>
                <a:gd name="T5" fmla="*/ 3949 h 3950"/>
                <a:gd name="T6" fmla="*/ 0 w 245"/>
                <a:gd name="T7" fmla="*/ 3840 h 3950"/>
                <a:gd name="T8" fmla="*/ 0 w 245"/>
                <a:gd name="T9" fmla="*/ 126 h 3950"/>
                <a:gd name="T10" fmla="*/ 117 w 245"/>
                <a:gd name="T11" fmla="*/ 0 h 3950"/>
                <a:gd name="T12" fmla="*/ 117 w 245"/>
                <a:gd name="T13" fmla="*/ 0 h 3950"/>
                <a:gd name="T14" fmla="*/ 244 w 245"/>
                <a:gd name="T15" fmla="*/ 126 h 3950"/>
                <a:gd name="T16" fmla="*/ 244 w 245"/>
                <a:gd name="T17" fmla="*/ 3840 h 3950"/>
                <a:gd name="T18" fmla="*/ 135 w 245"/>
                <a:gd name="T19" fmla="*/ 3949 h 3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 h="3950">
                  <a:moveTo>
                    <a:pt x="135" y="3949"/>
                  </a:moveTo>
                  <a:lnTo>
                    <a:pt x="135" y="3949"/>
                  </a:lnTo>
                  <a:cubicBezTo>
                    <a:pt x="108" y="3949"/>
                    <a:pt x="108" y="3949"/>
                    <a:pt x="108" y="3949"/>
                  </a:cubicBezTo>
                  <a:cubicBezTo>
                    <a:pt x="45" y="3949"/>
                    <a:pt x="0" y="3894"/>
                    <a:pt x="0" y="3840"/>
                  </a:cubicBezTo>
                  <a:cubicBezTo>
                    <a:pt x="0" y="126"/>
                    <a:pt x="0" y="126"/>
                    <a:pt x="0" y="126"/>
                  </a:cubicBezTo>
                  <a:cubicBezTo>
                    <a:pt x="0" y="54"/>
                    <a:pt x="54" y="0"/>
                    <a:pt x="117" y="0"/>
                  </a:cubicBezTo>
                  <a:lnTo>
                    <a:pt x="117" y="0"/>
                  </a:lnTo>
                  <a:cubicBezTo>
                    <a:pt x="189" y="0"/>
                    <a:pt x="244" y="54"/>
                    <a:pt x="244" y="126"/>
                  </a:cubicBezTo>
                  <a:cubicBezTo>
                    <a:pt x="244" y="3840"/>
                    <a:pt x="244" y="3840"/>
                    <a:pt x="244" y="3840"/>
                  </a:cubicBezTo>
                  <a:cubicBezTo>
                    <a:pt x="244" y="3894"/>
                    <a:pt x="199" y="3949"/>
                    <a:pt x="135" y="3949"/>
                  </a:cubicBezTo>
                </a:path>
              </a:pathLst>
            </a:custGeom>
            <a:solidFill>
              <a:srgbClr val="75A949"/>
            </a:solidFill>
            <a:ln>
              <a:noFill/>
            </a:ln>
            <a:effectLst/>
          </p:spPr>
          <p:txBody>
            <a:bodyPr wrap="none" anchor="ctr"/>
            <a:lstStyle/>
            <a:p>
              <a:endParaRPr lang="es-MX"/>
            </a:p>
          </p:txBody>
        </p:sp>
        <p:sp>
          <p:nvSpPr>
            <p:cNvPr id="40" name="Freeform 412">
              <a:extLst>
                <a:ext uri="{FF2B5EF4-FFF2-40B4-BE49-F238E27FC236}">
                  <a16:creationId xmlns:a16="http://schemas.microsoft.com/office/drawing/2014/main" id="{8E1590B9-709D-D830-623B-28B9F74580A8}"/>
                </a:ext>
              </a:extLst>
            </p:cNvPr>
            <p:cNvSpPr>
              <a:spLocks noChangeArrowheads="1"/>
            </p:cNvSpPr>
            <p:nvPr/>
          </p:nvSpPr>
          <p:spPr bwMode="auto">
            <a:xfrm>
              <a:off x="7059054" y="3333719"/>
              <a:ext cx="906781" cy="901318"/>
            </a:xfrm>
            <a:custGeom>
              <a:avLst/>
              <a:gdLst>
                <a:gd name="T0" fmla="*/ 36 w 1465"/>
                <a:gd name="T1" fmla="*/ 1427 h 1455"/>
                <a:gd name="T2" fmla="*/ 36 w 1465"/>
                <a:gd name="T3" fmla="*/ 1427 h 1455"/>
                <a:gd name="T4" fmla="*/ 36 w 1465"/>
                <a:gd name="T5" fmla="*/ 1427 h 1455"/>
                <a:gd name="T6" fmla="*/ 36 w 1465"/>
                <a:gd name="T7" fmla="*/ 1301 h 1455"/>
                <a:gd name="T8" fmla="*/ 1310 w 1465"/>
                <a:gd name="T9" fmla="*/ 27 h 1455"/>
                <a:gd name="T10" fmla="*/ 1427 w 1465"/>
                <a:gd name="T11" fmla="*/ 27 h 1455"/>
                <a:gd name="T12" fmla="*/ 1427 w 1465"/>
                <a:gd name="T13" fmla="*/ 27 h 1455"/>
                <a:gd name="T14" fmla="*/ 1427 w 1465"/>
                <a:gd name="T15" fmla="*/ 153 h 1455"/>
                <a:gd name="T16" fmla="*/ 153 w 1465"/>
                <a:gd name="T17" fmla="*/ 1427 h 1455"/>
                <a:gd name="T18" fmla="*/ 36 w 1465"/>
                <a:gd name="T19" fmla="*/ 1427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55">
                  <a:moveTo>
                    <a:pt x="36" y="1427"/>
                  </a:moveTo>
                  <a:lnTo>
                    <a:pt x="36" y="1427"/>
                  </a:lnTo>
                  <a:lnTo>
                    <a:pt x="36" y="1427"/>
                  </a:lnTo>
                  <a:cubicBezTo>
                    <a:pt x="0" y="1391"/>
                    <a:pt x="0" y="1337"/>
                    <a:pt x="36" y="1301"/>
                  </a:cubicBezTo>
                  <a:cubicBezTo>
                    <a:pt x="1310" y="27"/>
                    <a:pt x="1310" y="27"/>
                    <a:pt x="1310" y="27"/>
                  </a:cubicBezTo>
                  <a:cubicBezTo>
                    <a:pt x="1337" y="0"/>
                    <a:pt x="1391" y="0"/>
                    <a:pt x="1427" y="27"/>
                  </a:cubicBezTo>
                  <a:lnTo>
                    <a:pt x="1427" y="27"/>
                  </a:lnTo>
                  <a:cubicBezTo>
                    <a:pt x="1464" y="63"/>
                    <a:pt x="1464" y="117"/>
                    <a:pt x="1427" y="153"/>
                  </a:cubicBezTo>
                  <a:cubicBezTo>
                    <a:pt x="153" y="1427"/>
                    <a:pt x="153" y="1427"/>
                    <a:pt x="153" y="1427"/>
                  </a:cubicBezTo>
                  <a:cubicBezTo>
                    <a:pt x="126" y="1454"/>
                    <a:pt x="72" y="1454"/>
                    <a:pt x="36" y="1427"/>
                  </a:cubicBezTo>
                </a:path>
              </a:pathLst>
            </a:custGeom>
            <a:solidFill>
              <a:srgbClr val="75A949"/>
            </a:solidFill>
            <a:ln>
              <a:noFill/>
            </a:ln>
            <a:effectLst/>
          </p:spPr>
          <p:txBody>
            <a:bodyPr wrap="none" anchor="ctr"/>
            <a:lstStyle/>
            <a:p>
              <a:endParaRPr lang="es-MX"/>
            </a:p>
          </p:txBody>
        </p:sp>
        <p:sp>
          <p:nvSpPr>
            <p:cNvPr id="41" name="Freeform 413">
              <a:extLst>
                <a:ext uri="{FF2B5EF4-FFF2-40B4-BE49-F238E27FC236}">
                  <a16:creationId xmlns:a16="http://schemas.microsoft.com/office/drawing/2014/main" id="{06D68DE9-70DB-1204-8CA1-6327DA2B2913}"/>
                </a:ext>
              </a:extLst>
            </p:cNvPr>
            <p:cNvSpPr>
              <a:spLocks noChangeArrowheads="1"/>
            </p:cNvSpPr>
            <p:nvPr/>
          </p:nvSpPr>
          <p:spPr bwMode="auto">
            <a:xfrm>
              <a:off x="7059054" y="2964999"/>
              <a:ext cx="437003" cy="442465"/>
            </a:xfrm>
            <a:custGeom>
              <a:avLst/>
              <a:gdLst>
                <a:gd name="T0" fmla="*/ 36 w 706"/>
                <a:gd name="T1" fmla="*/ 678 h 715"/>
                <a:gd name="T2" fmla="*/ 36 w 706"/>
                <a:gd name="T3" fmla="*/ 678 h 715"/>
                <a:gd name="T4" fmla="*/ 36 w 706"/>
                <a:gd name="T5" fmla="*/ 678 h 715"/>
                <a:gd name="T6" fmla="*/ 36 w 706"/>
                <a:gd name="T7" fmla="*/ 552 h 715"/>
                <a:gd name="T8" fmla="*/ 551 w 706"/>
                <a:gd name="T9" fmla="*/ 37 h 715"/>
                <a:gd name="T10" fmla="*/ 677 w 706"/>
                <a:gd name="T11" fmla="*/ 37 h 715"/>
                <a:gd name="T12" fmla="*/ 677 w 706"/>
                <a:gd name="T13" fmla="*/ 37 h 715"/>
                <a:gd name="T14" fmla="*/ 677 w 706"/>
                <a:gd name="T15" fmla="*/ 163 h 715"/>
                <a:gd name="T16" fmla="*/ 153 w 706"/>
                <a:gd name="T17" fmla="*/ 678 h 715"/>
                <a:gd name="T18" fmla="*/ 36 w 706"/>
                <a:gd name="T19" fmla="*/ 67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15">
                  <a:moveTo>
                    <a:pt x="36" y="678"/>
                  </a:moveTo>
                  <a:lnTo>
                    <a:pt x="36" y="678"/>
                  </a:lnTo>
                  <a:lnTo>
                    <a:pt x="36" y="678"/>
                  </a:lnTo>
                  <a:cubicBezTo>
                    <a:pt x="0" y="642"/>
                    <a:pt x="0" y="588"/>
                    <a:pt x="36" y="552"/>
                  </a:cubicBezTo>
                  <a:cubicBezTo>
                    <a:pt x="551" y="37"/>
                    <a:pt x="551" y="37"/>
                    <a:pt x="551" y="37"/>
                  </a:cubicBezTo>
                  <a:cubicBezTo>
                    <a:pt x="587" y="0"/>
                    <a:pt x="641" y="0"/>
                    <a:pt x="677" y="37"/>
                  </a:cubicBezTo>
                  <a:lnTo>
                    <a:pt x="677" y="37"/>
                  </a:lnTo>
                  <a:cubicBezTo>
                    <a:pt x="705" y="73"/>
                    <a:pt x="705" y="127"/>
                    <a:pt x="677" y="163"/>
                  </a:cubicBezTo>
                  <a:cubicBezTo>
                    <a:pt x="153" y="678"/>
                    <a:pt x="153" y="678"/>
                    <a:pt x="153" y="678"/>
                  </a:cubicBezTo>
                  <a:cubicBezTo>
                    <a:pt x="126" y="714"/>
                    <a:pt x="72" y="714"/>
                    <a:pt x="36" y="678"/>
                  </a:cubicBezTo>
                </a:path>
              </a:pathLst>
            </a:custGeom>
            <a:solidFill>
              <a:srgbClr val="75A949"/>
            </a:solidFill>
            <a:ln>
              <a:noFill/>
            </a:ln>
            <a:effectLst/>
          </p:spPr>
          <p:txBody>
            <a:bodyPr wrap="none" anchor="ctr"/>
            <a:lstStyle/>
            <a:p>
              <a:endParaRPr lang="es-MX"/>
            </a:p>
          </p:txBody>
        </p:sp>
        <p:sp>
          <p:nvSpPr>
            <p:cNvPr id="42" name="Freeform 414">
              <a:extLst>
                <a:ext uri="{FF2B5EF4-FFF2-40B4-BE49-F238E27FC236}">
                  <a16:creationId xmlns:a16="http://schemas.microsoft.com/office/drawing/2014/main" id="{A303046C-074A-3670-94BF-A030DDE1208E}"/>
                </a:ext>
              </a:extLst>
            </p:cNvPr>
            <p:cNvSpPr>
              <a:spLocks noChangeArrowheads="1"/>
            </p:cNvSpPr>
            <p:nvPr/>
          </p:nvSpPr>
          <p:spPr bwMode="auto">
            <a:xfrm>
              <a:off x="6198705" y="3530370"/>
              <a:ext cx="906781" cy="906781"/>
            </a:xfrm>
            <a:custGeom>
              <a:avLst/>
              <a:gdLst>
                <a:gd name="T0" fmla="*/ 1428 w 1465"/>
                <a:gd name="T1" fmla="*/ 1427 h 1465"/>
                <a:gd name="T2" fmla="*/ 1428 w 1465"/>
                <a:gd name="T3" fmla="*/ 1427 h 1465"/>
                <a:gd name="T4" fmla="*/ 1428 w 1465"/>
                <a:gd name="T5" fmla="*/ 1427 h 1465"/>
                <a:gd name="T6" fmla="*/ 1428 w 1465"/>
                <a:gd name="T7" fmla="*/ 1310 h 1465"/>
                <a:gd name="T8" fmla="*/ 163 w 1465"/>
                <a:gd name="T9" fmla="*/ 36 h 1465"/>
                <a:gd name="T10" fmla="*/ 36 w 1465"/>
                <a:gd name="T11" fmla="*/ 36 h 1465"/>
                <a:gd name="T12" fmla="*/ 36 w 1465"/>
                <a:gd name="T13" fmla="*/ 36 h 1465"/>
                <a:gd name="T14" fmla="*/ 36 w 1465"/>
                <a:gd name="T15" fmla="*/ 153 h 1465"/>
                <a:gd name="T16" fmla="*/ 1310 w 1465"/>
                <a:gd name="T17" fmla="*/ 1427 h 1465"/>
                <a:gd name="T18" fmla="*/ 1428 w 1465"/>
                <a:gd name="T19" fmla="*/ 1427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65">
                  <a:moveTo>
                    <a:pt x="1428" y="1427"/>
                  </a:moveTo>
                  <a:lnTo>
                    <a:pt x="1428" y="1427"/>
                  </a:lnTo>
                  <a:lnTo>
                    <a:pt x="1428" y="1427"/>
                  </a:lnTo>
                  <a:cubicBezTo>
                    <a:pt x="1464" y="1391"/>
                    <a:pt x="1464" y="1337"/>
                    <a:pt x="1428" y="1310"/>
                  </a:cubicBezTo>
                  <a:cubicBezTo>
                    <a:pt x="163" y="36"/>
                    <a:pt x="163" y="36"/>
                    <a:pt x="163" y="36"/>
                  </a:cubicBezTo>
                  <a:cubicBezTo>
                    <a:pt x="127" y="0"/>
                    <a:pt x="73" y="0"/>
                    <a:pt x="36" y="36"/>
                  </a:cubicBezTo>
                  <a:lnTo>
                    <a:pt x="36" y="36"/>
                  </a:lnTo>
                  <a:cubicBezTo>
                    <a:pt x="0" y="72"/>
                    <a:pt x="0" y="126"/>
                    <a:pt x="36" y="153"/>
                  </a:cubicBezTo>
                  <a:cubicBezTo>
                    <a:pt x="1310" y="1427"/>
                    <a:pt x="1310" y="1427"/>
                    <a:pt x="1310" y="1427"/>
                  </a:cubicBezTo>
                  <a:cubicBezTo>
                    <a:pt x="1338" y="1464"/>
                    <a:pt x="1401" y="1464"/>
                    <a:pt x="1428" y="1427"/>
                  </a:cubicBezTo>
                </a:path>
              </a:pathLst>
            </a:custGeom>
            <a:solidFill>
              <a:srgbClr val="75A949"/>
            </a:solidFill>
            <a:ln>
              <a:noFill/>
            </a:ln>
            <a:effectLst/>
          </p:spPr>
          <p:txBody>
            <a:bodyPr wrap="none" anchor="ctr"/>
            <a:lstStyle/>
            <a:p>
              <a:endParaRPr lang="es-MX"/>
            </a:p>
          </p:txBody>
        </p:sp>
        <p:sp>
          <p:nvSpPr>
            <p:cNvPr id="43" name="Freeform 415">
              <a:extLst>
                <a:ext uri="{FF2B5EF4-FFF2-40B4-BE49-F238E27FC236}">
                  <a16:creationId xmlns:a16="http://schemas.microsoft.com/office/drawing/2014/main" id="{3FDF250D-F527-54F8-0FB5-6719A33A417A}"/>
                </a:ext>
              </a:extLst>
            </p:cNvPr>
            <p:cNvSpPr>
              <a:spLocks noChangeArrowheads="1"/>
            </p:cNvSpPr>
            <p:nvPr/>
          </p:nvSpPr>
          <p:spPr bwMode="auto">
            <a:xfrm>
              <a:off x="6668482" y="3167112"/>
              <a:ext cx="437003" cy="437003"/>
            </a:xfrm>
            <a:custGeom>
              <a:avLst/>
              <a:gdLst>
                <a:gd name="T0" fmla="*/ 669 w 706"/>
                <a:gd name="T1" fmla="*/ 677 h 705"/>
                <a:gd name="T2" fmla="*/ 669 w 706"/>
                <a:gd name="T3" fmla="*/ 677 h 705"/>
                <a:gd name="T4" fmla="*/ 669 w 706"/>
                <a:gd name="T5" fmla="*/ 677 h 705"/>
                <a:gd name="T6" fmla="*/ 669 w 706"/>
                <a:gd name="T7" fmla="*/ 551 h 705"/>
                <a:gd name="T8" fmla="*/ 154 w 706"/>
                <a:gd name="T9" fmla="*/ 36 h 705"/>
                <a:gd name="T10" fmla="*/ 27 w 706"/>
                <a:gd name="T11" fmla="*/ 36 h 705"/>
                <a:gd name="T12" fmla="*/ 27 w 706"/>
                <a:gd name="T13" fmla="*/ 36 h 705"/>
                <a:gd name="T14" fmla="*/ 27 w 706"/>
                <a:gd name="T15" fmla="*/ 153 h 705"/>
                <a:gd name="T16" fmla="*/ 551 w 706"/>
                <a:gd name="T17" fmla="*/ 677 h 705"/>
                <a:gd name="T18" fmla="*/ 669 w 706"/>
                <a:gd name="T19" fmla="*/ 677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05">
                  <a:moveTo>
                    <a:pt x="669" y="677"/>
                  </a:moveTo>
                  <a:lnTo>
                    <a:pt x="669" y="677"/>
                  </a:lnTo>
                  <a:lnTo>
                    <a:pt x="669" y="677"/>
                  </a:lnTo>
                  <a:cubicBezTo>
                    <a:pt x="705" y="641"/>
                    <a:pt x="705" y="587"/>
                    <a:pt x="669" y="551"/>
                  </a:cubicBezTo>
                  <a:cubicBezTo>
                    <a:pt x="154" y="36"/>
                    <a:pt x="154" y="36"/>
                    <a:pt x="154" y="36"/>
                  </a:cubicBezTo>
                  <a:cubicBezTo>
                    <a:pt x="118" y="0"/>
                    <a:pt x="64" y="0"/>
                    <a:pt x="27" y="36"/>
                  </a:cubicBezTo>
                  <a:lnTo>
                    <a:pt x="27" y="36"/>
                  </a:lnTo>
                  <a:cubicBezTo>
                    <a:pt x="0" y="63"/>
                    <a:pt x="0" y="126"/>
                    <a:pt x="27" y="153"/>
                  </a:cubicBezTo>
                  <a:cubicBezTo>
                    <a:pt x="551" y="677"/>
                    <a:pt x="551" y="677"/>
                    <a:pt x="551" y="677"/>
                  </a:cubicBezTo>
                  <a:cubicBezTo>
                    <a:pt x="579" y="704"/>
                    <a:pt x="642" y="704"/>
                    <a:pt x="669" y="677"/>
                  </a:cubicBezTo>
                </a:path>
              </a:pathLst>
            </a:custGeom>
            <a:solidFill>
              <a:srgbClr val="75A949"/>
            </a:solidFill>
            <a:ln>
              <a:noFill/>
            </a:ln>
            <a:effectLst/>
          </p:spPr>
          <p:txBody>
            <a:bodyPr wrap="none" anchor="ctr"/>
            <a:lstStyle/>
            <a:p>
              <a:endParaRPr lang="es-MX"/>
            </a:p>
          </p:txBody>
        </p:sp>
        <p:sp>
          <p:nvSpPr>
            <p:cNvPr id="98" name="Freeform 437">
              <a:extLst>
                <a:ext uri="{FF2B5EF4-FFF2-40B4-BE49-F238E27FC236}">
                  <a16:creationId xmlns:a16="http://schemas.microsoft.com/office/drawing/2014/main" id="{8F665EC1-38CB-2800-F3EA-D3905C69A860}"/>
                </a:ext>
              </a:extLst>
            </p:cNvPr>
            <p:cNvSpPr>
              <a:spLocks noChangeArrowheads="1"/>
            </p:cNvSpPr>
            <p:nvPr/>
          </p:nvSpPr>
          <p:spPr bwMode="auto">
            <a:xfrm>
              <a:off x="9063804" y="1277075"/>
              <a:ext cx="677354" cy="393302"/>
            </a:xfrm>
            <a:custGeom>
              <a:avLst/>
              <a:gdLst>
                <a:gd name="T0" fmla="*/ 759 w 1094"/>
                <a:gd name="T1" fmla="*/ 632 h 633"/>
                <a:gd name="T2" fmla="*/ 759 w 1094"/>
                <a:gd name="T3" fmla="*/ 632 h 633"/>
                <a:gd name="T4" fmla="*/ 262 w 1094"/>
                <a:gd name="T5" fmla="*/ 632 h 633"/>
                <a:gd name="T6" fmla="*/ 36 w 1094"/>
                <a:gd name="T7" fmla="*/ 514 h 633"/>
                <a:gd name="T8" fmla="*/ 36 w 1094"/>
                <a:gd name="T9" fmla="*/ 298 h 633"/>
                <a:gd name="T10" fmla="*/ 135 w 1094"/>
                <a:gd name="T11" fmla="*/ 207 h 633"/>
                <a:gd name="T12" fmla="*/ 298 w 1094"/>
                <a:gd name="T13" fmla="*/ 171 h 633"/>
                <a:gd name="T14" fmla="*/ 361 w 1094"/>
                <a:gd name="T15" fmla="*/ 180 h 633"/>
                <a:gd name="T16" fmla="*/ 605 w 1094"/>
                <a:gd name="T17" fmla="*/ 0 h 633"/>
                <a:gd name="T18" fmla="*/ 795 w 1094"/>
                <a:gd name="T19" fmla="*/ 90 h 633"/>
                <a:gd name="T20" fmla="*/ 831 w 1094"/>
                <a:gd name="T21" fmla="*/ 90 h 633"/>
                <a:gd name="T22" fmla="*/ 1021 w 1094"/>
                <a:gd name="T23" fmla="*/ 171 h 633"/>
                <a:gd name="T24" fmla="*/ 1093 w 1094"/>
                <a:gd name="T25" fmla="*/ 343 h 633"/>
                <a:gd name="T26" fmla="*/ 1003 w 1094"/>
                <a:gd name="T27" fmla="*/ 542 h 633"/>
                <a:gd name="T28" fmla="*/ 759 w 1094"/>
                <a:gd name="T29" fmla="*/ 632 h 633"/>
                <a:gd name="T30" fmla="*/ 298 w 1094"/>
                <a:gd name="T31" fmla="*/ 235 h 633"/>
                <a:gd name="T32" fmla="*/ 298 w 1094"/>
                <a:gd name="T33" fmla="*/ 235 h 633"/>
                <a:gd name="T34" fmla="*/ 162 w 1094"/>
                <a:gd name="T35" fmla="*/ 271 h 633"/>
                <a:gd name="T36" fmla="*/ 90 w 1094"/>
                <a:gd name="T37" fmla="*/ 334 h 633"/>
                <a:gd name="T38" fmla="*/ 90 w 1094"/>
                <a:gd name="T39" fmla="*/ 488 h 633"/>
                <a:gd name="T40" fmla="*/ 262 w 1094"/>
                <a:gd name="T41" fmla="*/ 569 h 633"/>
                <a:gd name="T42" fmla="*/ 759 w 1094"/>
                <a:gd name="T43" fmla="*/ 569 h 633"/>
                <a:gd name="T44" fmla="*/ 967 w 1094"/>
                <a:gd name="T45" fmla="*/ 497 h 633"/>
                <a:gd name="T46" fmla="*/ 1030 w 1094"/>
                <a:gd name="T47" fmla="*/ 343 h 633"/>
                <a:gd name="T48" fmla="*/ 976 w 1094"/>
                <a:gd name="T49" fmla="*/ 216 h 633"/>
                <a:gd name="T50" fmla="*/ 822 w 1094"/>
                <a:gd name="T51" fmla="*/ 153 h 633"/>
                <a:gd name="T52" fmla="*/ 795 w 1094"/>
                <a:gd name="T53" fmla="*/ 153 h 633"/>
                <a:gd name="T54" fmla="*/ 759 w 1094"/>
                <a:gd name="T55" fmla="*/ 144 h 633"/>
                <a:gd name="T56" fmla="*/ 605 w 1094"/>
                <a:gd name="T57" fmla="*/ 63 h 633"/>
                <a:gd name="T58" fmla="*/ 415 w 1094"/>
                <a:gd name="T59" fmla="*/ 225 h 633"/>
                <a:gd name="T60" fmla="*/ 397 w 1094"/>
                <a:gd name="T61" fmla="*/ 253 h 633"/>
                <a:gd name="T62" fmla="*/ 370 w 1094"/>
                <a:gd name="T63" fmla="*/ 253 h 633"/>
                <a:gd name="T64" fmla="*/ 298 w 1094"/>
                <a:gd name="T65" fmla="*/ 235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4" h="633">
                  <a:moveTo>
                    <a:pt x="759" y="632"/>
                  </a:moveTo>
                  <a:lnTo>
                    <a:pt x="759" y="632"/>
                  </a:lnTo>
                  <a:cubicBezTo>
                    <a:pt x="262" y="632"/>
                    <a:pt x="262" y="632"/>
                    <a:pt x="262" y="632"/>
                  </a:cubicBezTo>
                  <a:cubicBezTo>
                    <a:pt x="162" y="632"/>
                    <a:pt x="81" y="587"/>
                    <a:pt x="36" y="514"/>
                  </a:cubicBezTo>
                  <a:cubicBezTo>
                    <a:pt x="0" y="451"/>
                    <a:pt x="0" y="370"/>
                    <a:pt x="36" y="298"/>
                  </a:cubicBezTo>
                  <a:cubicBezTo>
                    <a:pt x="63" y="261"/>
                    <a:pt x="90" y="235"/>
                    <a:pt x="135" y="207"/>
                  </a:cubicBezTo>
                  <a:cubicBezTo>
                    <a:pt x="180" y="189"/>
                    <a:pt x="235" y="171"/>
                    <a:pt x="298" y="171"/>
                  </a:cubicBezTo>
                  <a:cubicBezTo>
                    <a:pt x="316" y="171"/>
                    <a:pt x="343" y="180"/>
                    <a:pt x="361" y="180"/>
                  </a:cubicBezTo>
                  <a:cubicBezTo>
                    <a:pt x="388" y="72"/>
                    <a:pt x="488" y="0"/>
                    <a:pt x="605" y="0"/>
                  </a:cubicBezTo>
                  <a:cubicBezTo>
                    <a:pt x="677" y="0"/>
                    <a:pt x="750" y="36"/>
                    <a:pt x="795" y="90"/>
                  </a:cubicBezTo>
                  <a:cubicBezTo>
                    <a:pt x="813" y="90"/>
                    <a:pt x="822" y="90"/>
                    <a:pt x="831" y="90"/>
                  </a:cubicBezTo>
                  <a:cubicBezTo>
                    <a:pt x="903" y="90"/>
                    <a:pt x="976" y="117"/>
                    <a:pt x="1021" y="171"/>
                  </a:cubicBezTo>
                  <a:cubicBezTo>
                    <a:pt x="1066" y="216"/>
                    <a:pt x="1093" y="280"/>
                    <a:pt x="1093" y="343"/>
                  </a:cubicBezTo>
                  <a:cubicBezTo>
                    <a:pt x="1093" y="424"/>
                    <a:pt x="1057" y="488"/>
                    <a:pt x="1003" y="542"/>
                  </a:cubicBezTo>
                  <a:cubicBezTo>
                    <a:pt x="948" y="605"/>
                    <a:pt x="858" y="632"/>
                    <a:pt x="759" y="632"/>
                  </a:cubicBezTo>
                  <a:close/>
                  <a:moveTo>
                    <a:pt x="298" y="235"/>
                  </a:moveTo>
                  <a:lnTo>
                    <a:pt x="298" y="235"/>
                  </a:lnTo>
                  <a:cubicBezTo>
                    <a:pt x="244" y="235"/>
                    <a:pt x="199" y="244"/>
                    <a:pt x="162" y="271"/>
                  </a:cubicBezTo>
                  <a:cubicBezTo>
                    <a:pt x="135" y="280"/>
                    <a:pt x="108" y="307"/>
                    <a:pt x="90" y="334"/>
                  </a:cubicBezTo>
                  <a:cubicBezTo>
                    <a:pt x="63" y="379"/>
                    <a:pt x="63" y="442"/>
                    <a:pt x="90" y="488"/>
                  </a:cubicBezTo>
                  <a:cubicBezTo>
                    <a:pt x="117" y="542"/>
                    <a:pt x="180" y="569"/>
                    <a:pt x="262" y="569"/>
                  </a:cubicBezTo>
                  <a:cubicBezTo>
                    <a:pt x="759" y="569"/>
                    <a:pt x="759" y="569"/>
                    <a:pt x="759" y="569"/>
                  </a:cubicBezTo>
                  <a:cubicBezTo>
                    <a:pt x="840" y="569"/>
                    <a:pt x="912" y="542"/>
                    <a:pt x="967" y="497"/>
                  </a:cubicBezTo>
                  <a:cubicBezTo>
                    <a:pt x="1003" y="460"/>
                    <a:pt x="1030" y="406"/>
                    <a:pt x="1030" y="343"/>
                  </a:cubicBezTo>
                  <a:cubicBezTo>
                    <a:pt x="1030" y="298"/>
                    <a:pt x="1012" y="244"/>
                    <a:pt x="976" y="216"/>
                  </a:cubicBezTo>
                  <a:cubicBezTo>
                    <a:pt x="939" y="171"/>
                    <a:pt x="885" y="153"/>
                    <a:pt x="822" y="153"/>
                  </a:cubicBezTo>
                  <a:cubicBezTo>
                    <a:pt x="813" y="153"/>
                    <a:pt x="804" y="153"/>
                    <a:pt x="795" y="153"/>
                  </a:cubicBezTo>
                  <a:cubicBezTo>
                    <a:pt x="777" y="153"/>
                    <a:pt x="768" y="153"/>
                    <a:pt x="759" y="144"/>
                  </a:cubicBezTo>
                  <a:cubicBezTo>
                    <a:pt x="723" y="90"/>
                    <a:pt x="668" y="63"/>
                    <a:pt x="605" y="63"/>
                  </a:cubicBezTo>
                  <a:cubicBezTo>
                    <a:pt x="506" y="63"/>
                    <a:pt x="424" y="135"/>
                    <a:pt x="415" y="225"/>
                  </a:cubicBezTo>
                  <a:cubicBezTo>
                    <a:pt x="415" y="235"/>
                    <a:pt x="406" y="244"/>
                    <a:pt x="397" y="253"/>
                  </a:cubicBezTo>
                  <a:cubicBezTo>
                    <a:pt x="388" y="261"/>
                    <a:pt x="379" y="261"/>
                    <a:pt x="370" y="253"/>
                  </a:cubicBezTo>
                  <a:cubicBezTo>
                    <a:pt x="352" y="244"/>
                    <a:pt x="325" y="235"/>
                    <a:pt x="298" y="235"/>
                  </a:cubicBezTo>
                  <a:close/>
                </a:path>
              </a:pathLst>
            </a:custGeom>
            <a:solidFill>
              <a:srgbClr val="75A949"/>
            </a:solidFill>
            <a:ln>
              <a:noFill/>
            </a:ln>
            <a:effectLst/>
          </p:spPr>
          <p:txBody>
            <a:bodyPr wrap="none" anchor="ctr"/>
            <a:lstStyle/>
            <a:p>
              <a:endParaRPr lang="es-MX"/>
            </a:p>
          </p:txBody>
        </p:sp>
      </p:grpSp>
      <p:sp>
        <p:nvSpPr>
          <p:cNvPr id="124" name="Text Placeholder 13">
            <a:extLst>
              <a:ext uri="{FF2B5EF4-FFF2-40B4-BE49-F238E27FC236}">
                <a16:creationId xmlns:a16="http://schemas.microsoft.com/office/drawing/2014/main" id="{B53CF8EE-A8D5-2648-4D0C-34AE659454FC}"/>
              </a:ext>
            </a:extLst>
          </p:cNvPr>
          <p:cNvSpPr txBox="1">
            <a:spLocks/>
          </p:cNvSpPr>
          <p:nvPr/>
        </p:nvSpPr>
        <p:spPr>
          <a:xfrm>
            <a:off x="436085" y="1085045"/>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Spravedlivé ceny a přístup na trh</a:t>
            </a:r>
          </a:p>
        </p:txBody>
      </p:sp>
      <p:sp>
        <p:nvSpPr>
          <p:cNvPr id="127" name="Text Placeholder 13">
            <a:extLst>
              <a:ext uri="{FF2B5EF4-FFF2-40B4-BE49-F238E27FC236}">
                <a16:creationId xmlns:a16="http://schemas.microsoft.com/office/drawing/2014/main" id="{BF53BE86-2C28-B28F-115E-E83093849D07}"/>
              </a:ext>
            </a:extLst>
          </p:cNvPr>
          <p:cNvSpPr txBox="1">
            <a:spLocks/>
          </p:cNvSpPr>
          <p:nvPr/>
        </p:nvSpPr>
        <p:spPr>
          <a:xfrm>
            <a:off x="442196" y="2797912"/>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Držba půdy a přístup ke zdrojům:</a:t>
            </a:r>
          </a:p>
        </p:txBody>
      </p:sp>
      <p:sp>
        <p:nvSpPr>
          <p:cNvPr id="129" name="Text Placeholder 13">
            <a:extLst>
              <a:ext uri="{FF2B5EF4-FFF2-40B4-BE49-F238E27FC236}">
                <a16:creationId xmlns:a16="http://schemas.microsoft.com/office/drawing/2014/main" id="{D0E5C03B-25FE-CD51-5DF6-C2653DBBF324}"/>
              </a:ext>
            </a:extLst>
          </p:cNvPr>
          <p:cNvSpPr txBox="1">
            <a:spLocks/>
          </p:cNvSpPr>
          <p:nvPr/>
        </p:nvSpPr>
        <p:spPr>
          <a:xfrm>
            <a:off x="457746" y="4594981"/>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Sociální spravedlnost a rovnost</a:t>
            </a:r>
          </a:p>
        </p:txBody>
      </p:sp>
      <p:sp>
        <p:nvSpPr>
          <p:cNvPr id="131" name="Text Placeholder 13">
            <a:extLst>
              <a:ext uri="{FF2B5EF4-FFF2-40B4-BE49-F238E27FC236}">
                <a16:creationId xmlns:a16="http://schemas.microsoft.com/office/drawing/2014/main" id="{B8460400-91BF-BA6F-048F-E6B269D27FB6}"/>
              </a:ext>
            </a:extLst>
          </p:cNvPr>
          <p:cNvSpPr txBox="1">
            <a:spLocks/>
          </p:cNvSpPr>
          <p:nvPr/>
        </p:nvSpPr>
        <p:spPr>
          <a:xfrm>
            <a:off x="9463997" y="909614"/>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Přizpůsobení se změně klimatu a její zmírnění</a:t>
            </a:r>
          </a:p>
        </p:txBody>
      </p:sp>
      <p:sp>
        <p:nvSpPr>
          <p:cNvPr id="133" name="Text Placeholder 13">
            <a:extLst>
              <a:ext uri="{FF2B5EF4-FFF2-40B4-BE49-F238E27FC236}">
                <a16:creationId xmlns:a16="http://schemas.microsoft.com/office/drawing/2014/main" id="{FA5F21A6-C4BC-6EC0-2B30-CB470B3181E1}"/>
              </a:ext>
            </a:extLst>
          </p:cNvPr>
          <p:cNvSpPr txBox="1">
            <a:spLocks/>
          </p:cNvSpPr>
          <p:nvPr/>
        </p:nvSpPr>
        <p:spPr>
          <a:xfrm>
            <a:off x="9463997" y="2797912"/>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Udržitelnost životního prostředí</a:t>
            </a:r>
          </a:p>
        </p:txBody>
      </p:sp>
      <p:sp>
        <p:nvSpPr>
          <p:cNvPr id="135" name="Text Placeholder 13">
            <a:extLst>
              <a:ext uri="{FF2B5EF4-FFF2-40B4-BE49-F238E27FC236}">
                <a16:creationId xmlns:a16="http://schemas.microsoft.com/office/drawing/2014/main" id="{FE0CEFBD-0453-9321-68A2-1114DA8D7F0A}"/>
              </a:ext>
            </a:extLst>
          </p:cNvPr>
          <p:cNvSpPr txBox="1">
            <a:spLocks/>
          </p:cNvSpPr>
          <p:nvPr/>
        </p:nvSpPr>
        <p:spPr>
          <a:xfrm>
            <a:off x="9479547" y="4594981"/>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a:solidFill>
                  <a:srgbClr val="8DC641"/>
                </a:solidFill>
                <a:latin typeface="Calibri" panose="020F0502020204030204" pitchFamily="34" charset="0"/>
                <a:cs typeface="Calibri" panose="020F0502020204030204" pitchFamily="34" charset="0"/>
              </a:rPr>
              <a:t>Potravinová suverenita a místní potravinové systémy</a:t>
            </a:r>
          </a:p>
        </p:txBody>
      </p:sp>
      <p:pic>
        <p:nvPicPr>
          <p:cNvPr id="5" name="Graphic 4" descr="Scales of justice outline">
            <a:extLst>
              <a:ext uri="{FF2B5EF4-FFF2-40B4-BE49-F238E27FC236}">
                <a16:creationId xmlns:a16="http://schemas.microsoft.com/office/drawing/2014/main" id="{F95EDA8B-253D-41F0-B67B-C15307A4B1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62" y="4585585"/>
            <a:ext cx="914400" cy="914400"/>
          </a:xfrm>
          <a:prstGeom prst="rect">
            <a:avLst/>
          </a:prstGeom>
        </p:spPr>
      </p:pic>
      <p:pic>
        <p:nvPicPr>
          <p:cNvPr id="7" name="Graphic 6" descr="Watering Plant outline">
            <a:extLst>
              <a:ext uri="{FF2B5EF4-FFF2-40B4-BE49-F238E27FC236}">
                <a16:creationId xmlns:a16="http://schemas.microsoft.com/office/drawing/2014/main" id="{A6941DE3-B8B8-2390-4442-D69AE02484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91890" y="2971800"/>
            <a:ext cx="914400" cy="914400"/>
          </a:xfrm>
          <a:prstGeom prst="rect">
            <a:avLst/>
          </a:prstGeom>
        </p:spPr>
      </p:pic>
      <p:pic>
        <p:nvPicPr>
          <p:cNvPr id="9" name="Graphic 8" descr="Euro with solid fill">
            <a:extLst>
              <a:ext uri="{FF2B5EF4-FFF2-40B4-BE49-F238E27FC236}">
                <a16:creationId xmlns:a16="http://schemas.microsoft.com/office/drawing/2014/main" id="{E2EF2FA1-3372-3333-790E-996250EDFA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38662" y="1412957"/>
            <a:ext cx="748873" cy="748873"/>
          </a:xfrm>
          <a:prstGeom prst="rect">
            <a:avLst/>
          </a:prstGeom>
        </p:spPr>
      </p:pic>
      <p:pic>
        <p:nvPicPr>
          <p:cNvPr id="11" name="Graphic 10" descr="Restaurant outline">
            <a:extLst>
              <a:ext uri="{FF2B5EF4-FFF2-40B4-BE49-F238E27FC236}">
                <a16:creationId xmlns:a16="http://schemas.microsoft.com/office/drawing/2014/main" id="{A0A9CE8C-9336-1480-4BA1-F7DBDED8412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30161" y="4756251"/>
            <a:ext cx="914400" cy="914400"/>
          </a:xfrm>
          <a:prstGeom prst="rect">
            <a:avLst/>
          </a:prstGeom>
        </p:spPr>
      </p:pic>
      <p:pic>
        <p:nvPicPr>
          <p:cNvPr id="13" name="Graphic 12" descr="Sustainability with solid fill">
            <a:extLst>
              <a:ext uri="{FF2B5EF4-FFF2-40B4-BE49-F238E27FC236}">
                <a16:creationId xmlns:a16="http://schemas.microsoft.com/office/drawing/2014/main" id="{61E9108B-E190-AD0B-5501-ECAE9FFB15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83198" y="2848915"/>
            <a:ext cx="831044" cy="831044"/>
          </a:xfrm>
          <a:prstGeom prst="rect">
            <a:avLst/>
          </a:prstGeom>
        </p:spPr>
      </p:pic>
      <p:sp>
        <p:nvSpPr>
          <p:cNvPr id="14" name="TextBox 13">
            <a:extLst>
              <a:ext uri="{FF2B5EF4-FFF2-40B4-BE49-F238E27FC236}">
                <a16:creationId xmlns:a16="http://schemas.microsoft.com/office/drawing/2014/main" id="{D2F29F7E-D00C-97FA-36EB-ACF17459F7F8}"/>
              </a:ext>
            </a:extLst>
          </p:cNvPr>
          <p:cNvSpPr txBox="1"/>
          <p:nvPr/>
        </p:nvSpPr>
        <p:spPr>
          <a:xfrm>
            <a:off x="304800" y="207628"/>
            <a:ext cx="11887200" cy="553998"/>
          </a:xfrm>
          <a:prstGeom prst="rect">
            <a:avLst/>
          </a:prstGeom>
          <a:noFill/>
        </p:spPr>
        <p:txBody>
          <a:bodyPr wrap="square" rtlCol="0">
            <a:spAutoFit/>
          </a:bodyPr>
          <a:lstStyle/>
          <a:p>
            <a:r>
              <a:rPr lang="en-IE" sz="3000" dirty="0">
                <a:solidFill>
                  <a:srgbClr val="000000"/>
                </a:solidFill>
              </a:rPr>
              <a:t>Některé výhody pro zemědělce při vstupu do zemědělských sdružení a sítí... </a:t>
            </a:r>
          </a:p>
        </p:txBody>
      </p:sp>
    </p:spTree>
    <p:extLst>
      <p:ext uri="{BB962C8B-B14F-4D97-AF65-F5344CB8AC3E}">
        <p14:creationId xmlns:p14="http://schemas.microsoft.com/office/powerpoint/2010/main" val="620682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946682" y="1368178"/>
            <a:ext cx="8261535" cy="3440624"/>
          </a:xfrm>
        </p:spPr>
        <p:txBody>
          <a:bodyPr/>
          <a:lstStyle/>
          <a:p>
            <a:pPr marL="342900" indent="-342900">
              <a:buFont typeface="Arial" panose="020B0604020202020204" pitchFamily="34" charset="0"/>
              <a:buChar char="•"/>
            </a:pPr>
            <a:r>
              <a:rPr lang="en-US" sz="2100" dirty="0">
                <a:hlinkClick r:id="rId3"/>
              </a:rPr>
              <a:t>Irské sdružení zemědělců </a:t>
            </a:r>
            <a:endParaRPr lang="en-US" sz="2100" dirty="0"/>
          </a:p>
          <a:p>
            <a:pPr marL="342900" indent="-342900">
              <a:buFont typeface="Arial" panose="020B0604020202020204" pitchFamily="34" charset="0"/>
              <a:buChar char="•"/>
            </a:pPr>
            <a:r>
              <a:rPr lang="en-US" sz="2100" dirty="0">
                <a:hlinkClick r:id="rId4"/>
              </a:rPr>
              <a:t>Síť CAP v Irsku</a:t>
            </a:r>
            <a:endParaRPr lang="en-US" sz="2100" dirty="0"/>
          </a:p>
          <a:p>
            <a:pPr marL="342900" indent="-342900">
              <a:buFont typeface="Arial" panose="020B0604020202020204" pitchFamily="34" charset="0"/>
              <a:buChar char="•"/>
            </a:pPr>
            <a:r>
              <a:rPr lang="en-US" sz="2100" dirty="0">
                <a:hlinkClick r:id="rId5"/>
              </a:rPr>
              <a:t>Talamh Beo</a:t>
            </a:r>
            <a:endParaRPr lang="en-US" sz="2100" dirty="0"/>
          </a:p>
          <a:p>
            <a:pPr marL="342900" indent="-342900">
              <a:buFont typeface="Arial" panose="020B0604020202020204" pitchFamily="34" charset="0"/>
              <a:buChar char="•"/>
            </a:pPr>
            <a:r>
              <a:rPr lang="en-US" sz="2100" dirty="0" err="1">
                <a:hlinkClick r:id="rId6"/>
              </a:rPr>
              <a:t>Agriland</a:t>
            </a:r>
            <a:endParaRPr lang="en-US" sz="2100" dirty="0"/>
          </a:p>
          <a:p>
            <a:pPr marL="342900" indent="-342900">
              <a:buFont typeface="Arial" panose="020B0604020202020204" pitchFamily="34" charset="0"/>
              <a:buChar char="•"/>
            </a:pPr>
            <a:r>
              <a:rPr lang="en-US" sz="2100" dirty="0">
                <a:hlinkClick r:id="rId7"/>
              </a:rPr>
              <a:t>That's Farming - Nejnovější zemědělské zprávy z Irska</a:t>
            </a:r>
            <a:endParaRPr lang="en-US" sz="2100" dirty="0"/>
          </a:p>
          <a:p>
            <a:pPr marL="342900" indent="-342900">
              <a:buFont typeface="Arial" panose="020B0604020202020204" pitchFamily="34" charset="0"/>
              <a:buChar char="•"/>
            </a:pPr>
            <a:r>
              <a:rPr lang="en-IE" sz="2100" dirty="0">
                <a:hlinkClick r:id="rId8"/>
              </a:rPr>
              <a:t>Zemědělství pro přírodu</a:t>
            </a:r>
            <a:endParaRPr lang="en-IE" sz="2100" dirty="0"/>
          </a:p>
          <a:p>
            <a:pPr marL="342900" indent="-342900">
              <a:buFont typeface="Arial" panose="020B0604020202020204" pitchFamily="34" charset="0"/>
              <a:buChar char="•"/>
            </a:pPr>
            <a:r>
              <a:rPr lang="en-US" sz="2100" dirty="0">
                <a:hlinkClick r:id="rId9"/>
              </a:rPr>
              <a:t>OGI | Organic Growers of Ireland</a:t>
            </a:r>
            <a:endParaRPr lang="en-US" sz="2100" dirty="0"/>
          </a:p>
          <a:p>
            <a:pPr marL="342900" indent="-342900">
              <a:buFont typeface="Arial" panose="020B0604020202020204" pitchFamily="34" charset="0"/>
              <a:buChar char="•"/>
            </a:pPr>
            <a:r>
              <a:rPr lang="en-US" sz="2100" dirty="0">
                <a:hlinkClick r:id="rId10"/>
              </a:rPr>
              <a:t>Irská asociace pro ekologické zemědělství</a:t>
            </a:r>
            <a:endParaRPr lang="en-US" sz="2100" dirty="0"/>
          </a:p>
          <a:p>
            <a:pPr marL="342900" indent="-342900">
              <a:buFont typeface="Arial" panose="020B0604020202020204" pitchFamily="34" charset="0"/>
              <a:buChar char="•"/>
            </a:pPr>
            <a:r>
              <a:rPr lang="en-US" sz="2100" dirty="0">
                <a:hlinkClick r:id="rId11"/>
              </a:rPr>
              <a:t>Leitrim Organic Farmers</a:t>
            </a:r>
            <a:endParaRPr lang="en-US" sz="2100" dirty="0"/>
          </a:p>
          <a:p>
            <a:pPr marL="342900" indent="-342900">
              <a:buFont typeface="Arial" panose="020B0604020202020204" pitchFamily="34" charset="0"/>
              <a:buChar char="•"/>
            </a:pPr>
            <a:r>
              <a:rPr lang="en-US" sz="2100" dirty="0">
                <a:hlinkClick r:id="rId12"/>
              </a:rPr>
              <a:t>ARC | Zemědělství a venkov </a:t>
            </a:r>
            <a:endParaRPr lang="en-US" sz="2100" dirty="0"/>
          </a:p>
          <a:p>
            <a:pPr marL="342900" indent="-342900">
              <a:buFont typeface="Arial" panose="020B0604020202020204" pitchFamily="34" charset="0"/>
              <a:buChar char="•"/>
            </a:pPr>
            <a:r>
              <a:rPr lang="en-IE" sz="2100" dirty="0">
                <a:hlinkClick r:id="rId13"/>
              </a:rPr>
              <a:t>NOTS - National Organic Training </a:t>
            </a:r>
            <a:r>
              <a:rPr lang="en-IE" sz="2100" dirty="0" err="1">
                <a:hlinkClick r:id="rId13"/>
              </a:rPr>
              <a:t>Skillnet</a:t>
            </a:r>
            <a:endParaRPr lang="en-US" sz="2100"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Některé užitečné odkazy na sdružení a sítě v </a:t>
            </a:r>
            <a:r>
              <a:rPr lang="en-US" b="1" dirty="0"/>
              <a:t>Irsku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descr="A flag of ireland with a black background&#10;&#10;Description automatically generated">
            <a:extLst>
              <a:ext uri="{FF2B5EF4-FFF2-40B4-BE49-F238E27FC236}">
                <a16:creationId xmlns:a16="http://schemas.microsoft.com/office/drawing/2014/main" id="{0E7CB549-7A74-1107-46FF-AAF218AD6664}"/>
              </a:ext>
            </a:extLst>
          </p:cNvPr>
          <p:cNvPicPr>
            <a:picLocks noChangeAspect="1"/>
          </p:cNvPicPr>
          <p:nvPr/>
        </p:nvPicPr>
        <p:blipFill>
          <a:blip r:embed="rId14" cstate="screen">
            <a:extLst>
              <a:ext uri="{28A0092B-C50C-407E-A947-70E740481C1C}">
                <a14:useLocalDpi xmlns:a14="http://schemas.microsoft.com/office/drawing/2010/main"/>
              </a:ext>
              <a:ext uri="{837473B0-CC2E-450A-ABE3-18F120FF3D39}">
                <a1611:picAttrSrcUrl xmlns:a1611="http://schemas.microsoft.com/office/drawing/2016/11/main" r:id="rId15"/>
              </a:ext>
            </a:extLst>
          </a:blip>
          <a:stretch>
            <a:fillRect/>
          </a:stretch>
        </p:blipFill>
        <p:spPr>
          <a:xfrm>
            <a:off x="1221573" y="1633298"/>
            <a:ext cx="1019757" cy="1019757"/>
          </a:xfrm>
          <a:prstGeom prst="rect">
            <a:avLst/>
          </a:prstGeom>
        </p:spPr>
      </p:pic>
    </p:spTree>
    <p:extLst>
      <p:ext uri="{BB962C8B-B14F-4D97-AF65-F5344CB8AC3E}">
        <p14:creationId xmlns:p14="http://schemas.microsoft.com/office/powerpoint/2010/main" val="3600211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448097" y="1494130"/>
            <a:ext cx="9409604" cy="3440624"/>
          </a:xfrm>
        </p:spPr>
        <p:txBody>
          <a:bodyPr/>
          <a:lstStyle/>
          <a:p>
            <a:pPr marL="342900" indent="-342900">
              <a:spcBef>
                <a:spcPts val="600"/>
              </a:spcBef>
              <a:buFont typeface="Arial" panose="020B0604020202020204" pitchFamily="34" charset="0"/>
              <a:buChar char="•"/>
            </a:pPr>
            <a:r>
              <a:rPr lang="pl-PL" dirty="0">
                <a:hlinkClick r:id="rId3"/>
              </a:rPr>
              <a:t>CDR - Centrum Doradztwa Rolniczego w Brwinowie </a:t>
            </a:r>
            <a:r>
              <a:rPr lang="pl-PL" dirty="0">
                <a:effectLst/>
                <a:latin typeface="Calibri" panose="020F0502020204030204" pitchFamily="34" charset="0"/>
                <a:ea typeface="Aptos" panose="020B0004020202020204" pitchFamily="34" charset="0"/>
                <a:cs typeface="Aptos" panose="020B0004020202020204" pitchFamily="34" charset="0"/>
              </a:rPr>
              <a:t>(Zemědělské poradenské centrum) </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4"/>
              </a:rPr>
              <a:t>Strona główna - ZWIĄZEK ZAWODOWY PRACOWNIKÓW ROLNICTWA W RZECZYPOSPOLITEJ POLSKIEJ (zzpr.org.pl)</a:t>
            </a:r>
            <a:r>
              <a:rPr lang="pl-PL" dirty="0">
                <a:effectLst/>
                <a:latin typeface="Calibri" panose="020F0502020204030204" pitchFamily="34" charset="0"/>
                <a:ea typeface="Aptos" panose="020B0004020202020204" pitchFamily="34" charset="0"/>
                <a:cs typeface="Aptos" panose="020B0004020202020204" pitchFamily="34" charset="0"/>
              </a:rPr>
              <a:t>(Svaz pracovníků v zemědělství)</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5"/>
              </a:rPr>
              <a:t>KZRKiOR | Krajowy Związek Rolników i Organizacji Rolniczych (kolkarolnicze.pl) </a:t>
            </a:r>
            <a:r>
              <a:rPr lang="pl-PL" dirty="0">
                <a:effectLst/>
                <a:latin typeface="Calibri" panose="020F0502020204030204" pitchFamily="34" charset="0"/>
                <a:ea typeface="Aptos" panose="020B0004020202020204" pitchFamily="34" charset="0"/>
                <a:cs typeface="Aptos" panose="020B0004020202020204" pitchFamily="34" charset="0"/>
              </a:rPr>
              <a:t>(Národní svaz zemědělců, družstev a zemědělských </a:t>
            </a:r>
            <a:r>
              <a:rPr lang="en-IE" dirty="0">
                <a:effectLst/>
                <a:latin typeface="Calibri" panose="020F0502020204030204" pitchFamily="34" charset="0"/>
                <a:ea typeface="Aptos" panose="020B0004020202020204" pitchFamily="34" charset="0"/>
                <a:cs typeface="Aptos" panose="020B0004020202020204" pitchFamily="34" charset="0"/>
              </a:rPr>
              <a:t>organizací</a:t>
            </a:r>
            <a:r>
              <a:rPr lang="pl-PL" dirty="0">
                <a:effectLst/>
                <a:latin typeface="Calibri" panose="020F0502020204030204" pitchFamily="34" charset="0"/>
                <a:ea typeface="Aptos" panose="020B0004020202020204" pitchFamily="34" charset="0"/>
                <a:cs typeface="Aptos" panose="020B0004020202020204" pitchFamily="34" charset="0"/>
              </a:rPr>
              <a:t>)</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en-IE" dirty="0">
                <a:hlinkClick r:id="rId6"/>
              </a:rPr>
              <a:t>KSOW </a:t>
            </a:r>
            <a:r>
              <a:rPr lang="pl-PL" dirty="0">
                <a:effectLst/>
                <a:latin typeface="Calibri" panose="020F0502020204030204" pitchFamily="34" charset="0"/>
                <a:ea typeface="Aptos" panose="020B0004020202020204" pitchFamily="34" charset="0"/>
                <a:cs typeface="Aptos" panose="020B0004020202020204" pitchFamily="34" charset="0"/>
              </a:rPr>
              <a:t>(Celostátní síť pro venkov)</a:t>
            </a:r>
            <a:endParaRPr lang="en-IE"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Některé užitečné odkazy na sdružení a sítě v </a:t>
            </a:r>
            <a:r>
              <a:rPr lang="en-US" b="1" dirty="0"/>
              <a:t>Polsku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994744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877987" y="1494130"/>
            <a:ext cx="8261535" cy="3440624"/>
          </a:xfrm>
        </p:spPr>
        <p:txBody>
          <a:bodyPr/>
          <a:lstStyle/>
          <a:p>
            <a:pPr marL="285750" indent="-285750">
              <a:buFont typeface="Arial" panose="020B0604020202020204" pitchFamily="34" charset="0"/>
              <a:buChar char="•"/>
            </a:pPr>
            <a:r>
              <a:rPr lang="en-IE" dirty="0">
                <a:hlinkClick r:id="rId3"/>
              </a:rPr>
              <a:t>Campagna </a:t>
            </a:r>
            <a:r>
              <a:rPr lang="en-IE" dirty="0" err="1">
                <a:hlinkClick r:id="rId3"/>
              </a:rPr>
              <a:t>Amica </a:t>
            </a:r>
            <a:r>
              <a:rPr lang="en-IE" dirty="0">
                <a:hlinkClick r:id="rId3"/>
              </a:rPr>
              <a:t>(campagnamica.it)</a:t>
            </a:r>
            <a:endParaRPr lang="en-IE" dirty="0"/>
          </a:p>
          <a:p>
            <a:pPr marL="285750" indent="-285750">
              <a:buFont typeface="Arial" panose="020B0604020202020204" pitchFamily="34" charset="0"/>
              <a:buChar char="•"/>
            </a:pPr>
            <a:r>
              <a:rPr lang="en-IE" dirty="0">
                <a:hlinkClick r:id="rId4"/>
              </a:rPr>
              <a:t>Coldiretti - PUGLIA</a:t>
            </a:r>
            <a:endParaRPr lang="en-IE" dirty="0"/>
          </a:p>
          <a:p>
            <a:pPr marL="285750" indent="-285750">
              <a:buFont typeface="Arial" panose="020B0604020202020204" pitchFamily="34" charset="0"/>
              <a:buChar char="•"/>
            </a:pPr>
            <a:r>
              <a:rPr lang="en-IE" dirty="0" err="1">
                <a:hlinkClick r:id="rId5"/>
              </a:rPr>
              <a:t>Confagricoltura </a:t>
            </a:r>
            <a:r>
              <a:rPr lang="en-IE" dirty="0">
                <a:hlinkClick r:id="rId5"/>
              </a:rPr>
              <a:t>Foggia</a:t>
            </a:r>
            <a:endParaRPr lang="en-IE" dirty="0"/>
          </a:p>
          <a:p>
            <a:pPr marL="285750" indent="-285750">
              <a:buFont typeface="Arial" panose="020B0604020202020204" pitchFamily="34" charset="0"/>
              <a:buChar char="•"/>
            </a:pPr>
            <a:r>
              <a:rPr lang="it-IT" dirty="0">
                <a:hlinkClick r:id="rId6"/>
              </a:rPr>
              <a:t>Legacoop Puglia - Valori, Imprese, Persone</a:t>
            </a:r>
            <a:endParaRPr lang="it-IT" dirty="0"/>
          </a:p>
          <a:p>
            <a:pPr marL="285750" indent="-285750">
              <a:buFont typeface="Arial" panose="020B0604020202020204" pitchFamily="34" charset="0"/>
              <a:buChar char="•"/>
            </a:pPr>
            <a:r>
              <a:rPr lang="it-IT" dirty="0">
                <a:hlinkClick r:id="rId7"/>
              </a:rPr>
              <a:t>FederBio. Il biologico italiano in movimento</a:t>
            </a:r>
            <a:endParaRPr lang="it-IT" dirty="0"/>
          </a:p>
          <a:p>
            <a:pPr marL="285750" indent="-285750">
              <a:buFont typeface="Arial" panose="020B0604020202020204" pitchFamily="34" charset="0"/>
              <a:buChar char="•"/>
            </a:pPr>
            <a:r>
              <a:rPr lang="en-IE" dirty="0">
                <a:hlinkClick r:id="rId8"/>
              </a:rPr>
              <a:t>genuinoclandestino.it</a:t>
            </a:r>
            <a:endParaRPr lang="en-IE" dirty="0"/>
          </a:p>
          <a:p>
            <a:pPr marL="285750" indent="-285750">
              <a:buFont typeface="Arial" panose="020B0604020202020204" pitchFamily="34" charset="0"/>
              <a:buChar char="•"/>
            </a:pPr>
            <a:r>
              <a:rPr lang="it-IT" dirty="0">
                <a:hlinkClick r:id="rId9"/>
              </a:rPr>
              <a:t>CampiAperti - Agricoltura biologica e mercati contadini per l'autogestione alimentare</a:t>
            </a:r>
            <a:endParaRPr lang="it-IT" dirty="0"/>
          </a:p>
          <a:p>
            <a:pPr marL="285750" indent="-285750">
              <a:buFont typeface="Arial" panose="020B0604020202020204" pitchFamily="34" charset="0"/>
              <a:buChar char="•"/>
            </a:pPr>
            <a:r>
              <a:rPr lang="en-IE" dirty="0">
                <a:hlinkClick r:id="rId10"/>
              </a:rPr>
              <a:t>CIA - </a:t>
            </a:r>
            <a:r>
              <a:rPr lang="en-IE" dirty="0" err="1">
                <a:hlinkClick r:id="rId10"/>
              </a:rPr>
              <a:t>Agricoltori Italiani </a:t>
            </a:r>
            <a:r>
              <a:rPr lang="en-IE" dirty="0">
                <a:hlinkClick r:id="rId10"/>
              </a:rPr>
              <a:t>- Domovská stránka</a:t>
            </a:r>
            <a:endParaRPr lang="en-IE" dirty="0"/>
          </a:p>
          <a:p>
            <a:pPr marL="285750" indent="-285750">
              <a:buFont typeface="Arial" panose="020B0604020202020204" pitchFamily="34" charset="0"/>
              <a:buChar char="•"/>
            </a:pPr>
            <a:r>
              <a:rPr lang="it-IT" dirty="0">
                <a:hlinkClick r:id="rId11"/>
              </a:rPr>
              <a:t>Chi siamo - Slow Food - Buono, Pulito e Giusto.</a:t>
            </a: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0773508" cy="803654"/>
          </a:xfrm>
        </p:spPr>
        <p:txBody>
          <a:bodyPr/>
          <a:lstStyle/>
          <a:p>
            <a:r>
              <a:rPr lang="en-US" dirty="0"/>
              <a:t>Některé užitečné odkazy na sdružení a sítě v </a:t>
            </a:r>
            <a:r>
              <a:rPr lang="en-US" b="1" dirty="0"/>
              <a:t>Itálii</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12" cstate="screen">
            <a:extLst>
              <a:ext uri="{28A0092B-C50C-407E-A947-70E740481C1C}">
                <a14:useLocalDpi xmlns:a14="http://schemas.microsoft.com/office/drawing/2010/main"/>
              </a:ext>
              <a:ext uri="{837473B0-CC2E-450A-ABE3-18F120FF3D39}">
                <a1611:picAttrSrcUrl xmlns:a1611="http://schemas.microsoft.com/office/drawing/2016/11/main" r:id="rId13"/>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365162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Některé užitečné odkazy pro sdružení a sítě na </a:t>
            </a:r>
            <a:r>
              <a:rPr lang="en-US" b="1" dirty="0"/>
              <a:t>Slovensku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34814" y="1839310"/>
            <a:ext cx="819808" cy="578069"/>
          </a:xfrm>
          <a:prstGeom prst="rect">
            <a:avLst/>
          </a:prstGeom>
        </p:spPr>
      </p:pic>
      <p:cxnSp>
        <p:nvCxnSpPr>
          <p:cNvPr id="14" name="Straight Connector 13">
            <a:extLst>
              <a:ext uri="{FF2B5EF4-FFF2-40B4-BE49-F238E27FC236}">
                <a16:creationId xmlns:a16="http://schemas.microsoft.com/office/drawing/2014/main" id="{6AE2C3AD-6782-D609-74E2-4734EFD93E5E}"/>
              </a:ext>
            </a:extLst>
          </p:cNvPr>
          <p:cNvCxnSpPr/>
          <p:nvPr/>
        </p:nvCxnSpPr>
        <p:spPr>
          <a:xfrm>
            <a:off x="1345325" y="1765738"/>
            <a:ext cx="0" cy="872359"/>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52C7256F-06D5-A2E8-81CD-E9545869BF8D}"/>
              </a:ext>
            </a:extLst>
          </p:cNvPr>
          <p:cNvSpPr/>
          <p:nvPr/>
        </p:nvSpPr>
        <p:spPr>
          <a:xfrm>
            <a:off x="1310961" y="1765739"/>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
            <a:extLst>
              <a:ext uri="{FF2B5EF4-FFF2-40B4-BE49-F238E27FC236}">
                <a16:creationId xmlns:a16="http://schemas.microsoft.com/office/drawing/2014/main" id="{F70F783F-C7AD-226A-D57E-D80337D411A0}"/>
              </a:ext>
            </a:extLst>
          </p:cNvPr>
          <p:cNvSpPr>
            <a:spLocks noGrp="1" noChangeArrowheads="1"/>
          </p:cNvSpPr>
          <p:nvPr>
            <p:ph type="body" sz="quarter" idx="18"/>
          </p:nvPr>
        </p:nvSpPr>
        <p:spPr bwMode="auto">
          <a:xfrm>
            <a:off x="2746082" y="1488302"/>
            <a:ext cx="9151816" cy="447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4"/>
              </a:rPr>
              <a:t>Poctivé dobroty </a:t>
            </a:r>
            <a:r>
              <a:rPr lang="en-IE" dirty="0">
                <a:hlinkClick r:id="rId4"/>
              </a:rPr>
              <a:t>(almasun.sk)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5"/>
              </a:rPr>
              <a:t>Úvod </a:t>
            </a:r>
            <a:r>
              <a:rPr lang="en-IE" dirty="0">
                <a:hlinkClick r:id="rId5"/>
              </a:rPr>
              <a:t>| OlejHont.sk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6"/>
              </a:rPr>
              <a:t>nahaji.sk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7"/>
              </a:rPr>
              <a:t>VIPA - </a:t>
            </a:r>
            <a:r>
              <a:rPr lang="en-IE" dirty="0" err="1">
                <a:hlinkClick r:id="rId7"/>
              </a:rPr>
              <a:t>Vidiecky parlament </a:t>
            </a:r>
            <a:r>
              <a:rPr lang="en-IE" dirty="0">
                <a:hlinkClick r:id="rId7"/>
              </a:rPr>
              <a:t>| VIPA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8"/>
              </a:rPr>
              <a:t>Domov </a:t>
            </a:r>
            <a:r>
              <a:rPr lang="en-IE" dirty="0">
                <a:hlinkClick r:id="rId8"/>
              </a:rPr>
              <a:t>- ASYF - </a:t>
            </a:r>
            <a:r>
              <a:rPr lang="en-IE" dirty="0" err="1">
                <a:hlinkClick r:id="rId8"/>
              </a:rPr>
              <a:t>Sdružení mladých farmářů Slovenska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9"/>
              </a:rPr>
              <a:t>New Edu, </a:t>
            </a:r>
            <a:r>
              <a:rPr lang="en-IE" dirty="0" err="1">
                <a:hlinkClick r:id="rId9"/>
              </a:rPr>
              <a:t>n.o.</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0"/>
              </a:rPr>
              <a:t>Domov </a:t>
            </a:r>
            <a:r>
              <a:rPr lang="en-IE" dirty="0">
                <a:hlinkClick r:id="rId10"/>
              </a:rPr>
              <a:t>- </a:t>
            </a:r>
            <a:r>
              <a:rPr lang="en-IE" dirty="0" err="1">
                <a:hlinkClick r:id="rId10"/>
              </a:rPr>
              <a:t>Vitajte na farme </a:t>
            </a:r>
            <a:r>
              <a:rPr lang="en-IE" dirty="0">
                <a:hlinkClick r:id="rId10"/>
              </a:rPr>
              <a:t>VEGGET</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1"/>
              </a:rPr>
              <a:t>Domov - </a:t>
            </a:r>
            <a:r>
              <a:rPr lang="en-IE" dirty="0">
                <a:hlinkClick r:id="rId11"/>
              </a:rPr>
              <a:t>VPMS</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2"/>
              </a:rPr>
              <a:t>Zväz chovateľov oviec </a:t>
            </a:r>
            <a:r>
              <a:rPr lang="en-IE" dirty="0">
                <a:hlinkClick r:id="rId12"/>
              </a:rPr>
              <a:t>a </a:t>
            </a:r>
            <a:r>
              <a:rPr lang="en-IE" dirty="0" err="1">
                <a:hlinkClick r:id="rId12"/>
              </a:rPr>
              <a:t>kôz </a:t>
            </a:r>
            <a:r>
              <a:rPr lang="en-IE" dirty="0">
                <a:hlinkClick r:id="rId12"/>
              </a:rPr>
              <a:t>- so </a:t>
            </a:r>
            <a:r>
              <a:rPr lang="en-IE" dirty="0" err="1">
                <a:hlinkClick r:id="rId12"/>
              </a:rPr>
              <a:t>sídlom </a:t>
            </a:r>
            <a:r>
              <a:rPr lang="en-IE" dirty="0">
                <a:hlinkClick r:id="rId12"/>
              </a:rPr>
              <a:t>v </a:t>
            </a:r>
            <a:r>
              <a:rPr lang="en-IE" dirty="0" err="1">
                <a:hlinkClick r:id="rId12"/>
              </a:rPr>
              <a:t>Banskej Bystrici </a:t>
            </a:r>
            <a:r>
              <a:rPr lang="en-IE" dirty="0">
                <a:hlinkClick r:id="rId12"/>
              </a:rPr>
              <a:t>(zchok.sk)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3"/>
              </a:rPr>
              <a:t>Vítame Vás </a:t>
            </a:r>
            <a:r>
              <a:rPr lang="en-IE" dirty="0">
                <a:hlinkClick r:id="rId13"/>
              </a:rPr>
              <a:t>| izpi.sk</a:t>
            </a:r>
            <a:endParaRPr kumimoji="0" lang="sk-SK"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8765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647006" y="1557432"/>
            <a:ext cx="9118960" cy="3440624"/>
          </a:xfrm>
        </p:spPr>
        <p:txBody>
          <a:bodyPr/>
          <a:lstStyle/>
          <a:p>
            <a:pPr marL="285750" indent="-285750">
              <a:buFont typeface="Arial" panose="020B0604020202020204" pitchFamily="34" charset="0"/>
              <a:buChar char="•"/>
            </a:pPr>
            <a:r>
              <a:rPr lang="en-IE" dirty="0">
                <a:hlinkClick r:id="rId3"/>
              </a:rPr>
              <a:t>Zemedelec.cz - </a:t>
            </a:r>
            <a:r>
              <a:rPr lang="en-IE" dirty="0" err="1">
                <a:hlinkClick r:id="rId3"/>
              </a:rPr>
              <a:t>zpravodajství </a:t>
            </a:r>
            <a:r>
              <a:rPr lang="en-IE" dirty="0">
                <a:hlinkClick r:id="rId3"/>
              </a:rPr>
              <a:t>ze </a:t>
            </a:r>
            <a:r>
              <a:rPr lang="en-IE" dirty="0" err="1">
                <a:hlinkClick r:id="rId3"/>
              </a:rPr>
              <a:t>všech oborů zemědělství</a:t>
            </a:r>
            <a:endParaRPr lang="en-IE" dirty="0"/>
          </a:p>
          <a:p>
            <a:pPr marL="285750" indent="-285750">
              <a:buFont typeface="Arial" panose="020B0604020202020204" pitchFamily="34" charset="0"/>
              <a:buChar char="•"/>
            </a:pPr>
            <a:r>
              <a:rPr lang="en-IE" dirty="0" err="1">
                <a:hlinkClick r:id="rId4"/>
              </a:rPr>
              <a:t>eAGRI </a:t>
            </a:r>
            <a:r>
              <a:rPr lang="en-IE" dirty="0">
                <a:hlinkClick r:id="rId4"/>
              </a:rPr>
              <a:t>| </a:t>
            </a:r>
            <a:r>
              <a:rPr lang="en-IE" dirty="0" err="1">
                <a:hlinkClick r:id="rId4"/>
              </a:rPr>
              <a:t>eAGRI</a:t>
            </a:r>
            <a:endParaRPr lang="en-IE" dirty="0"/>
          </a:p>
          <a:p>
            <a:pPr marL="285750" indent="-285750">
              <a:buFont typeface="Arial" panose="020B0604020202020204" pitchFamily="34" charset="0"/>
              <a:buChar char="•"/>
            </a:pPr>
            <a:r>
              <a:rPr lang="en-IE" dirty="0">
                <a:hlinkClick r:id="rId5"/>
              </a:rPr>
              <a:t>Domů (bioinstitut.cz)</a:t>
            </a:r>
            <a:endParaRPr lang="en-IE" dirty="0"/>
          </a:p>
          <a:p>
            <a:pPr marL="285750" indent="-285750">
              <a:buFont typeface="Arial" panose="020B0604020202020204" pitchFamily="34" charset="0"/>
              <a:buChar char="•"/>
            </a:pPr>
            <a:r>
              <a:rPr lang="en-IE" dirty="0">
                <a:hlinkClick r:id="rId6"/>
              </a:rPr>
              <a:t>ČMSZP | </a:t>
            </a:r>
            <a:r>
              <a:rPr lang="en-IE" dirty="0" err="1">
                <a:hlinkClick r:id="rId6"/>
              </a:rPr>
              <a:t>Českomoravský svaz zemědělských podnikatelů </a:t>
            </a:r>
            <a:r>
              <a:rPr lang="en-IE" dirty="0">
                <a:hlinkClick r:id="rId6"/>
              </a:rPr>
              <a:t>(cmszp.cz)</a:t>
            </a:r>
            <a:endParaRPr lang="en-IE" dirty="0"/>
          </a:p>
          <a:p>
            <a:pPr marL="285750" indent="-285750">
              <a:buFont typeface="Arial" panose="020B0604020202020204" pitchFamily="34" charset="0"/>
              <a:buChar char="•"/>
            </a:pPr>
            <a:r>
              <a:rPr lang="en-IE" dirty="0">
                <a:hlinkClick r:id="rId7"/>
              </a:rPr>
              <a:t>Úvodní stránka - ČMZU (cmzu.cz)</a:t>
            </a:r>
            <a:endParaRPr lang="en-IE" dirty="0"/>
          </a:p>
          <a:p>
            <a:pPr marL="285750" indent="-285750">
              <a:buFont typeface="Arial" panose="020B0604020202020204" pitchFamily="34" charset="0"/>
              <a:buChar char="•"/>
            </a:pPr>
            <a:r>
              <a:rPr lang="en-IE" dirty="0" err="1">
                <a:hlinkClick r:id="rId8"/>
              </a:rPr>
              <a:t>Zemědělský svaz </a:t>
            </a:r>
            <a:r>
              <a:rPr lang="en-IE" dirty="0">
                <a:hlinkClick r:id="rId8"/>
              </a:rPr>
              <a:t>ČR (zscr.cz)</a:t>
            </a:r>
            <a:endParaRPr lang="en-IE" dirty="0"/>
          </a:p>
          <a:p>
            <a:pPr marL="285750" indent="-285750">
              <a:buFont typeface="Arial" panose="020B0604020202020204" pitchFamily="34" charset="0"/>
              <a:buChar char="•"/>
            </a:pPr>
            <a:r>
              <a:rPr lang="en-IE" dirty="0" err="1">
                <a:hlinkClick r:id="rId9"/>
              </a:rPr>
              <a:t>Informační systém </a:t>
            </a:r>
            <a:r>
              <a:rPr lang="en-IE" dirty="0">
                <a:hlinkClick r:id="rId9"/>
              </a:rPr>
              <a:t>PK ČR </a:t>
            </a:r>
            <a:r>
              <a:rPr lang="en-IE" dirty="0">
                <a:hlinkClick r:id="rId10"/>
              </a:rPr>
              <a:t>- </a:t>
            </a:r>
            <a:r>
              <a:rPr lang="en-IE" dirty="0" err="1">
                <a:hlinkClick r:id="rId9"/>
              </a:rPr>
              <a:t>Foodnet</a:t>
            </a:r>
            <a:endParaRPr lang="en-IE" dirty="0"/>
          </a:p>
          <a:p>
            <a:pPr marL="285750" indent="-285750">
              <a:buFont typeface="Arial" panose="020B0604020202020204" pitchFamily="34" charset="0"/>
              <a:buChar char="•"/>
            </a:pPr>
            <a:r>
              <a:rPr lang="en-IE" dirty="0" err="1">
                <a:hlinkClick r:id="rId10"/>
              </a:rPr>
              <a:t>Společnost </a:t>
            </a:r>
            <a:r>
              <a:rPr lang="en-IE" dirty="0">
                <a:hlinkClick r:id="rId10"/>
              </a:rPr>
              <a:t>mladých </a:t>
            </a:r>
            <a:r>
              <a:rPr lang="en-IE" dirty="0" err="1">
                <a:hlinkClick r:id="rId10"/>
              </a:rPr>
              <a:t>agrárníků České republiky </a:t>
            </a:r>
            <a:r>
              <a:rPr lang="en-IE" dirty="0">
                <a:hlinkClick r:id="rId10"/>
              </a:rPr>
              <a:t>(YAS CR) | </a:t>
            </a:r>
            <a:r>
              <a:rPr lang="en-IE" dirty="0" err="1">
                <a:hlinkClick r:id="rId10"/>
              </a:rPr>
              <a:t>Společnost mladých agrárníků České republiky, </a:t>
            </a:r>
            <a:r>
              <a:rPr lang="en-IE" dirty="0">
                <a:hlinkClick r:id="rId10"/>
              </a:rPr>
              <a:t>z. s. (smacr.cz)</a:t>
            </a: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Některé užitečné odkazy na sdružení a sítě v </a:t>
            </a:r>
            <a:r>
              <a:rPr lang="en-US" b="1" dirty="0"/>
              <a:t>České republice</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rcRect/>
          <a:stretch/>
        </p:blipFill>
        <p:spPr>
          <a:xfrm>
            <a:off x="1197899" y="1758346"/>
            <a:ext cx="1019757" cy="557050"/>
          </a:xfrm>
          <a:prstGeom prst="rect">
            <a:avLst/>
          </a:prstGeom>
        </p:spPr>
      </p:pic>
      <p:cxnSp>
        <p:nvCxnSpPr>
          <p:cNvPr id="12" name="Straight Connector 11">
            <a:extLst>
              <a:ext uri="{FF2B5EF4-FFF2-40B4-BE49-F238E27FC236}">
                <a16:creationId xmlns:a16="http://schemas.microsoft.com/office/drawing/2014/main" id="{DDACE4C9-A8A1-B625-6411-D3EB0D9D78E8}"/>
              </a:ext>
            </a:extLst>
          </p:cNvPr>
          <p:cNvCxnSpPr/>
          <p:nvPr/>
        </p:nvCxnSpPr>
        <p:spPr>
          <a:xfrm>
            <a:off x="1349167" y="1734209"/>
            <a:ext cx="0" cy="872359"/>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355DCAC2-6B48-B819-424D-4BC2BBD3C21A}"/>
              </a:ext>
            </a:extLst>
          </p:cNvPr>
          <p:cNvSpPr/>
          <p:nvPr/>
        </p:nvSpPr>
        <p:spPr>
          <a:xfrm>
            <a:off x="1279434" y="1697423"/>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74840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796602" y="1423147"/>
            <a:ext cx="9061098" cy="3440624"/>
          </a:xfrm>
        </p:spPr>
        <p:txBody>
          <a:bodyPr/>
          <a:lstStyle/>
          <a:p>
            <a:pPr marL="342900" indent="-342900">
              <a:buFont typeface="Arial" panose="020B0604020202020204" pitchFamily="34" charset="0"/>
              <a:buChar char="•"/>
            </a:pPr>
            <a:r>
              <a:rPr lang="en-US" dirty="0">
                <a:hlinkClick r:id="rId3"/>
              </a:rPr>
              <a:t>Zemědělská komora Dolního Saska (lwk-niedersachsen.de)</a:t>
            </a:r>
            <a:endParaRPr lang="en-US" dirty="0"/>
          </a:p>
          <a:p>
            <a:pPr marL="342900" indent="-342900">
              <a:buFont typeface="Arial" panose="020B0604020202020204" pitchFamily="34" charset="0"/>
              <a:buChar char="•"/>
            </a:pPr>
            <a:r>
              <a:rPr lang="en-IE" dirty="0">
                <a:hlinkClick r:id="rId4"/>
              </a:rPr>
              <a:t>Úvod | AMA - </a:t>
            </a:r>
            <a:r>
              <a:rPr lang="en-IE" dirty="0" err="1">
                <a:hlinkClick r:id="rId4"/>
              </a:rPr>
              <a:t>AgrarMarkt </a:t>
            </a:r>
            <a:r>
              <a:rPr lang="en-IE" dirty="0">
                <a:hlinkClick r:id="rId4"/>
              </a:rPr>
              <a:t>Austria</a:t>
            </a:r>
            <a:endParaRPr lang="en-US" dirty="0"/>
          </a:p>
          <a:p>
            <a:pPr marL="342900" indent="-342900">
              <a:buFont typeface="Arial" panose="020B0604020202020204" pitchFamily="34" charset="0"/>
              <a:buChar char="•"/>
            </a:pPr>
            <a:r>
              <a:rPr lang="en-US" dirty="0">
                <a:hlinkClick r:id="rId5"/>
              </a:rPr>
              <a:t>Rakouský svaz zemědělců (bauernbund.at)</a:t>
            </a:r>
            <a:endParaRPr lang="en-US" dirty="0"/>
          </a:p>
          <a:p>
            <a:pPr marL="342900" indent="-342900">
              <a:buFont typeface="Arial" panose="020B0604020202020204" pitchFamily="34" charset="0"/>
              <a:buChar char="•"/>
            </a:pPr>
            <a:r>
              <a:rPr lang="en-IE" dirty="0">
                <a:hlinkClick r:id="rId6"/>
              </a:rPr>
              <a:t>BIO RAKOUSKO - Ekologičtí zemědělci (bio-austria.at)</a:t>
            </a:r>
            <a:endParaRPr lang="en-IE" dirty="0"/>
          </a:p>
          <a:p>
            <a:pPr marL="342900" indent="-342900">
              <a:buFont typeface="Arial" panose="020B0604020202020204" pitchFamily="34" charset="0"/>
              <a:buChar char="•"/>
            </a:pPr>
            <a:r>
              <a:rPr lang="en-IE" dirty="0">
                <a:hlinkClick r:id="rId7"/>
              </a:rPr>
              <a:t>ÖKL | ÖKL (oekl.at)</a:t>
            </a:r>
            <a:endParaRPr lang="en-IE" dirty="0"/>
          </a:p>
          <a:p>
            <a:pPr marL="342900" indent="-342900">
              <a:buFont typeface="Arial" panose="020B0604020202020204" pitchFamily="34" charset="0"/>
              <a:buChar char="•"/>
            </a:pPr>
            <a:r>
              <a:rPr lang="en-US" dirty="0">
                <a:hlinkClick r:id="rId8"/>
              </a:rPr>
              <a:t>Zemědělství, potraviny a klima v Rakousku (landschafftleben.at)</a:t>
            </a:r>
            <a:endParaRPr lang="en-IE" dirty="0"/>
          </a:p>
          <a:p>
            <a:pPr marL="342900" indent="-342900">
              <a:buFont typeface="Arial" panose="020B0604020202020204" pitchFamily="34" charset="0"/>
              <a:buChar char="•"/>
            </a:pPr>
            <a:r>
              <a:rPr lang="en-US" dirty="0">
                <a:hlinkClick r:id="rId9"/>
              </a:rPr>
              <a:t>Institut - Ústav potravinářství a výživy člověka - Leibnizova univerzita Hannover (uni-hannover.de)</a:t>
            </a:r>
            <a:endParaRPr lang="en-US" dirty="0"/>
          </a:p>
          <a:p>
            <a:pPr marL="342900" indent="-342900">
              <a:buFont typeface="Arial" panose="020B0604020202020204" pitchFamily="34" charset="0"/>
              <a:buChar char="•"/>
            </a:pPr>
            <a:r>
              <a:rPr lang="pt-BR" dirty="0">
                <a:hlinkClick r:id="rId10"/>
              </a:rPr>
              <a:t>Domů - ReSoLa e.V. (resola-ev.de)</a:t>
            </a:r>
            <a:endParaRPr lang="en-IE" dirty="0"/>
          </a:p>
          <a:p>
            <a:pPr marL="342900" indent="-34290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443960"/>
            <a:ext cx="11161986" cy="803654"/>
          </a:xfrm>
        </p:spPr>
        <p:txBody>
          <a:bodyPr/>
          <a:lstStyle/>
          <a:p>
            <a:r>
              <a:rPr lang="en-US" dirty="0"/>
              <a:t>Některé užitečné odkazy pro sdružení a sítě v </a:t>
            </a:r>
            <a:r>
              <a:rPr lang="en-US" b="1" dirty="0"/>
              <a:t>Rakousku</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7" name="Picture 16">
            <a:extLst>
              <a:ext uri="{FF2B5EF4-FFF2-40B4-BE49-F238E27FC236}">
                <a16:creationId xmlns:a16="http://schemas.microsoft.com/office/drawing/2014/main" id="{9FFDAEA2-ACE4-FC42-6368-AEDC6F3B3DC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495168" y="1755128"/>
            <a:ext cx="973052" cy="941050"/>
          </a:xfrm>
          <a:prstGeom prst="rect">
            <a:avLst/>
          </a:prstGeom>
        </p:spPr>
      </p:pic>
    </p:spTree>
    <p:extLst>
      <p:ext uri="{BB962C8B-B14F-4D97-AF65-F5344CB8AC3E}">
        <p14:creationId xmlns:p14="http://schemas.microsoft.com/office/powerpoint/2010/main" val="3064978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8"/>
          </p:nvPr>
        </p:nvSpPr>
        <p:spPr>
          <a:xfrm>
            <a:off x="779727" y="2132235"/>
            <a:ext cx="4867011" cy="3025975"/>
          </a:xfrm>
        </p:spPr>
        <p:txBody>
          <a:bodyPr/>
          <a:lstStyle/>
          <a:p>
            <a:r>
              <a:rPr lang="en-US" dirty="0"/>
              <a:t>Snadný přístup ke všem těmto sdružením a sítím najdete na interaktivní mapě na webových stránkách projektu </a:t>
            </a:r>
            <a:r>
              <a:rPr lang="en-US" dirty="0">
                <a:hlinkClick r:id="rId2"/>
              </a:rPr>
              <a:t>www.eu-dare.com.</a:t>
            </a:r>
            <a:endParaRPr lang="en-US" dirty="0"/>
          </a:p>
          <a:p>
            <a:endParaRPr lang="en-US" dirty="0"/>
          </a:p>
          <a:p>
            <a:endParaRPr lang="en-US" dirty="0"/>
          </a:p>
        </p:txBody>
      </p:sp>
      <p:sp>
        <p:nvSpPr>
          <p:cNvPr id="5" name="Text Placeholder 4">
            <a:extLst>
              <a:ext uri="{FF2B5EF4-FFF2-40B4-BE49-F238E27FC236}">
                <a16:creationId xmlns:a16="http://schemas.microsoft.com/office/drawing/2014/main" id="{A771A6C9-E269-C442-8C5C-3C47FA5A2BA7}"/>
              </a:ext>
            </a:extLst>
          </p:cNvPr>
          <p:cNvSpPr>
            <a:spLocks noGrp="1"/>
          </p:cNvSpPr>
          <p:nvPr>
            <p:ph type="body" sz="quarter" idx="16"/>
          </p:nvPr>
        </p:nvSpPr>
        <p:spPr/>
        <p:txBody>
          <a:bodyPr/>
          <a:lstStyle/>
          <a:p>
            <a:r>
              <a:rPr lang="en-US" dirty="0"/>
              <a:t>Interaktivní mapa</a:t>
            </a:r>
          </a:p>
          <a:p>
            <a:endParaRPr lang="en-US" dirty="0"/>
          </a:p>
        </p:txBody>
      </p:sp>
      <p:pic>
        <p:nvPicPr>
          <p:cNvPr id="7" name="Picture Placeholder 6">
            <a:extLst>
              <a:ext uri="{FF2B5EF4-FFF2-40B4-BE49-F238E27FC236}">
                <a16:creationId xmlns:a16="http://schemas.microsoft.com/office/drawing/2014/main" id="{256AEAD7-B536-886B-A070-3606C9CD1F7A}"/>
              </a:ext>
            </a:extLst>
          </p:cNvPr>
          <p:cNvPicPr>
            <a:picLocks noGrp="1" noChangeAspect="1"/>
          </p:cNvPicPr>
          <p:nvPr>
            <p:ph type="pic" sz="quarter" idx="42"/>
          </p:nvPr>
        </p:nvPicPr>
        <p:blipFill>
          <a:blip r:embed="rId3" cstate="screen">
            <a:extLst>
              <a:ext uri="{28A0092B-C50C-407E-A947-70E740481C1C}">
                <a14:useLocalDpi xmlns:a14="http://schemas.microsoft.com/office/drawing/2010/main"/>
              </a:ext>
            </a:extLst>
          </a:blip>
          <a:srcRect/>
          <a:stretch>
            <a:fillRect/>
          </a:stretch>
        </p:blipFill>
        <p:spPr/>
      </p:pic>
      <p:grpSp>
        <p:nvGrpSpPr>
          <p:cNvPr id="8" name="Group 7">
            <a:extLst>
              <a:ext uri="{FF2B5EF4-FFF2-40B4-BE49-F238E27FC236}">
                <a16:creationId xmlns:a16="http://schemas.microsoft.com/office/drawing/2014/main" id="{67146E44-982C-DDCB-EF04-E409C539ADC1}"/>
              </a:ext>
            </a:extLst>
          </p:cNvPr>
          <p:cNvGrpSpPr/>
          <p:nvPr/>
        </p:nvGrpSpPr>
        <p:grpSpPr>
          <a:xfrm rot="3730759">
            <a:off x="6563865" y="804821"/>
            <a:ext cx="949885" cy="1163493"/>
            <a:chOff x="7602444" y="4967675"/>
            <a:chExt cx="483619" cy="592374"/>
          </a:xfrm>
        </p:grpSpPr>
        <p:grpSp>
          <p:nvGrpSpPr>
            <p:cNvPr id="9" name="Graphic 214">
              <a:extLst>
                <a:ext uri="{FF2B5EF4-FFF2-40B4-BE49-F238E27FC236}">
                  <a16:creationId xmlns:a16="http://schemas.microsoft.com/office/drawing/2014/main" id="{DE99BCAB-5FF3-81B5-725A-DCFFDE1AF9EF}"/>
                </a:ext>
              </a:extLst>
            </p:cNvPr>
            <p:cNvGrpSpPr/>
            <p:nvPr/>
          </p:nvGrpSpPr>
          <p:grpSpPr>
            <a:xfrm>
              <a:off x="7618661" y="4967675"/>
              <a:ext cx="467402" cy="507608"/>
              <a:chOff x="2251964" y="3590497"/>
              <a:chExt cx="467402" cy="507608"/>
            </a:xfrm>
            <a:solidFill>
              <a:srgbClr val="8DC641"/>
            </a:solidFill>
          </p:grpSpPr>
          <p:sp>
            <p:nvSpPr>
              <p:cNvPr id="14" name="Freeform 13">
                <a:extLst>
                  <a:ext uri="{FF2B5EF4-FFF2-40B4-BE49-F238E27FC236}">
                    <a16:creationId xmlns:a16="http://schemas.microsoft.com/office/drawing/2014/main" id="{578ED1C3-8686-ACD3-3876-A1B347060767}"/>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745F8FEE-105A-4450-1103-B6F4B7B71387}"/>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112DE49-7CEC-7792-F160-D40A3BBFF233}"/>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0FABC650-489D-E5A8-59F5-0F93D90F9FE8}"/>
                </a:ext>
              </a:extLst>
            </p:cNvPr>
            <p:cNvGrpSpPr/>
            <p:nvPr/>
          </p:nvGrpSpPr>
          <p:grpSpPr>
            <a:xfrm>
              <a:off x="7602444" y="4993761"/>
              <a:ext cx="421973" cy="566288"/>
              <a:chOff x="2235747" y="3616583"/>
              <a:chExt cx="421973" cy="566288"/>
            </a:xfrm>
            <a:solidFill>
              <a:srgbClr val="231F20"/>
            </a:solidFill>
          </p:grpSpPr>
          <p:sp>
            <p:nvSpPr>
              <p:cNvPr id="11" name="Freeform 10">
                <a:extLst>
                  <a:ext uri="{FF2B5EF4-FFF2-40B4-BE49-F238E27FC236}">
                    <a16:creationId xmlns:a16="http://schemas.microsoft.com/office/drawing/2014/main" id="{DBD5FE4F-4C47-8CE3-5224-03843F1CD31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7E50A44-386F-1A7C-35CB-719B774873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63509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a:bodyPr>
          <a:lstStyle/>
          <a:p>
            <a:pPr>
              <a:lnSpc>
                <a:spcPct val="110000"/>
              </a:lnSpc>
            </a:pPr>
            <a:r>
              <a:rPr lang="en-IE" sz="3600" b="1" dirty="0"/>
              <a:t>Dobrá </a:t>
            </a:r>
            <a:r>
              <a:rPr lang="en-IE" sz="3600" b="1" dirty="0" err="1"/>
              <a:t>práce</a:t>
            </a:r>
            <a:r>
              <a:rPr lang="en-IE" sz="3600" b="1"/>
              <a:t>! </a:t>
            </a:r>
            <a:r>
              <a:rPr lang="en-IE" sz="3600" dirty="0" err="1"/>
              <a:t>Vede</a:t>
            </a:r>
            <a:r>
              <a:rPr lang="cs-CZ" sz="3600" dirty="0" err="1"/>
              <a:t>te</a:t>
            </a:r>
            <a:r>
              <a:rPr lang="en-IE" sz="3600" dirty="0"/>
              <a:t> si skvěle... </a:t>
            </a:r>
            <a:r>
              <a:rPr lang="cs-CZ" sz="3600" dirty="0"/>
              <a:t>jen tak dál!</a:t>
            </a:r>
            <a:endParaRPr lang="en-IE" sz="3600" dirty="0"/>
          </a:p>
          <a:p>
            <a:pPr>
              <a:lnSpc>
                <a:spcPct val="110000"/>
              </a:lnSpc>
            </a:pPr>
            <a:r>
              <a:rPr lang="en-IE" sz="3600" dirty="0"/>
              <a:t>V modulu 3 se zabýváme </a:t>
            </a:r>
            <a:r>
              <a:rPr lang="en-US" sz="3600" b="1" dirty="0"/>
              <a:t>budováním mostů mezi agroekologií a komunitou</a:t>
            </a:r>
            <a:r>
              <a:rPr lang="en-IE" sz="3600" dirty="0"/>
              <a:t>. </a:t>
            </a: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10396</TotalTime>
  <Words>2675</Words>
  <Application>Microsoft Office PowerPoint</Application>
  <PresentationFormat>Širokoúhlá obrazovka</PresentationFormat>
  <Paragraphs>189</Paragraphs>
  <Slides>38</Slides>
  <Notes>17</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38</vt:i4>
      </vt:variant>
    </vt:vector>
  </HeadingPairs>
  <TitlesOfParts>
    <vt:vector size="43" baseType="lpstr">
      <vt:lpstr>Aptos</vt:lpstr>
      <vt:lpstr>Arial</vt:lpstr>
      <vt:lpstr>Calibri</vt:lpstr>
      <vt:lpstr>Montserrat Light</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docId:4AB9122E2109DF1828EE19B0199DEB8F</cp:keywords>
  <cp:lastModifiedBy>Eduard Uher</cp:lastModifiedBy>
  <cp:revision>191</cp:revision>
  <dcterms:created xsi:type="dcterms:W3CDTF">2020-10-14T13:32:04Z</dcterms:created>
  <dcterms:modified xsi:type="dcterms:W3CDTF">2024-08-26T11:24:23Z</dcterms:modified>
</cp:coreProperties>
</file>