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4286" r:id="rId2"/>
    <p:sldId id="257" r:id="rId3"/>
    <p:sldId id="258" r:id="rId4"/>
    <p:sldId id="259" r:id="rId5"/>
    <p:sldId id="260" r:id="rId6"/>
    <p:sldId id="291" r:id="rId7"/>
    <p:sldId id="290" r:id="rId8"/>
    <p:sldId id="292" r:id="rId9"/>
    <p:sldId id="293" r:id="rId10"/>
    <p:sldId id="296" r:id="rId11"/>
    <p:sldId id="262" r:id="rId12"/>
    <p:sldId id="263" r:id="rId13"/>
    <p:sldId id="294" r:id="rId14"/>
    <p:sldId id="264" r:id="rId15"/>
    <p:sldId id="295" r:id="rId16"/>
    <p:sldId id="4287" r:id="rId17"/>
    <p:sldId id="266" r:id="rId18"/>
    <p:sldId id="284" r:id="rId19"/>
    <p:sldId id="267" r:id="rId20"/>
    <p:sldId id="268" r:id="rId21"/>
    <p:sldId id="286" r:id="rId22"/>
    <p:sldId id="273" r:id="rId23"/>
    <p:sldId id="274" r:id="rId24"/>
    <p:sldId id="275" r:id="rId25"/>
    <p:sldId id="288" r:id="rId26"/>
    <p:sldId id="276" r:id="rId27"/>
    <p:sldId id="277" r:id="rId28"/>
    <p:sldId id="278" r:id="rId29"/>
    <p:sldId id="289" r:id="rId30"/>
    <p:sldId id="283" r:id="rId31"/>
  </p:sldIdLst>
  <p:sldSz cx="12192000" cy="6858000"/>
  <p:notesSz cx="6858000" cy="9144000"/>
  <p:embeddedFontLst>
    <p:embeddedFont>
      <p:font typeface="Lato Black" panose="020F0502020204030203" pitchFamily="34" charset="0"/>
      <p:bold r:id="rId33"/>
      <p:boldItalic r:id="rId34"/>
    </p:embeddedFont>
    <p:embeddedFont>
      <p:font typeface="Montserrat Light" panose="00000400000000000000" pitchFamily="2" charset="-18"/>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BYlmIPrxuZdDg+ZM5KzHGyktv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33"/>
    <a:srgbClr val="8DC641"/>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97" autoAdjust="0"/>
  </p:normalViewPr>
  <p:slideViewPr>
    <p:cSldViewPr snapToGrid="0">
      <p:cViewPr varScale="1">
        <p:scale>
          <a:sx n="53" d="100"/>
          <a:sy n="53" d="100"/>
        </p:scale>
        <p:origin x="11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03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19</a:t>
            </a:fld>
            <a:endParaRPr sz="1200" b="0" i="0">
              <a:solidFill>
                <a:srgbClr val="000000"/>
              </a:solidFill>
              <a:latin typeface="Times New Roman"/>
              <a:ea typeface="Times New Roman"/>
              <a:cs typeface="Times New Roman"/>
              <a:sym typeface="Times New Roman"/>
            </a:endParaRPr>
          </a:p>
        </p:txBody>
      </p:sp>
      <p:sp>
        <p:nvSpPr>
          <p:cNvPr id="337" name="Google Shape;337;p1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8" name="Google Shape;338;p13: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20</a:t>
            </a:fld>
            <a:endParaRPr sz="1200" b="0" i="0">
              <a:solidFill>
                <a:srgbClr val="000000"/>
              </a:solidFill>
              <a:latin typeface="Times New Roman"/>
              <a:ea typeface="Times New Roman"/>
              <a:cs typeface="Times New Roman"/>
              <a:sym typeface="Times New Roman"/>
            </a:endParaRPr>
          </a:p>
        </p:txBody>
      </p:sp>
      <p:sp>
        <p:nvSpPr>
          <p:cNvPr id="364" name="Google Shape;364;p1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5" name="Google Shape;365;p14: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704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23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12"/>
        <p:cNvGrpSpPr/>
        <p:nvPr/>
      </p:nvGrpSpPr>
      <p:grpSpPr>
        <a:xfrm>
          <a:off x="0" y="0"/>
          <a:ext cx="0" cy="0"/>
          <a:chOff x="0" y="0"/>
          <a:chExt cx="0" cy="0"/>
        </a:xfrm>
      </p:grpSpPr>
      <p:sp>
        <p:nvSpPr>
          <p:cNvPr id="13" name="Google Shape;13;p31"/>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4;p31"/>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3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 name="Google Shape;17;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18" name="Google Shape;18;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9"/>
        <p:cNvGrpSpPr/>
        <p:nvPr/>
      </p:nvGrpSpPr>
      <p:grpSpPr>
        <a:xfrm>
          <a:off x="0" y="0"/>
          <a:ext cx="0" cy="0"/>
          <a:chOff x="0" y="0"/>
          <a:chExt cx="0" cy="0"/>
        </a:xfrm>
      </p:grpSpPr>
      <p:sp>
        <p:nvSpPr>
          <p:cNvPr id="150" name="Google Shape;150;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152" name="Google Shape;152;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153" name="Google Shape;153;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a:solidFill>
                  <a:srgbClr val="000000"/>
                </a:solidFill>
                <a:latin typeface="Calibri"/>
                <a:ea typeface="Calibri"/>
                <a:cs typeface="Calibri"/>
                <a:sym typeface="Calibri"/>
              </a:rPr>
              <a:t>EU DARE </a:t>
            </a:r>
            <a:r>
              <a:rPr lang="en-US"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US"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154" name="Google Shape;154;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55" name="Google Shape;155;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56" name="Google Shape;156;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 </a:t>
            </a:r>
            <a:r>
              <a:rPr lang="en-US" sz="2400" b="1">
                <a:solidFill>
                  <a:srgbClr val="000000"/>
                </a:solidFill>
                <a:latin typeface="Calibri"/>
                <a:ea typeface="Calibri"/>
                <a:cs typeface="Calibri"/>
                <a:sym typeface="Calibri"/>
              </a:rPr>
              <a:t>PLEASE DELETE THIS INSTRUCTION SLIDE BEFORE PRESENTING FINAL PRESENTATION </a:t>
            </a: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157" name="Google Shape;157;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8"/>
        <p:cNvGrpSpPr/>
        <p:nvPr/>
      </p:nvGrpSpPr>
      <p:grpSpPr>
        <a:xfrm>
          <a:off x="0" y="0"/>
          <a:ext cx="0" cy="0"/>
          <a:chOff x="0" y="0"/>
          <a:chExt cx="0" cy="0"/>
        </a:xfrm>
      </p:grpSpPr>
      <p:cxnSp>
        <p:nvCxnSpPr>
          <p:cNvPr id="159" name="Google Shape;159;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60" name="Google Shape;160;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61"/>
        <p:cNvGrpSpPr/>
        <p:nvPr/>
      </p:nvGrpSpPr>
      <p:grpSpPr>
        <a:xfrm>
          <a:off x="0" y="0"/>
          <a:ext cx="0" cy="0"/>
          <a:chOff x="0" y="0"/>
          <a:chExt cx="0" cy="0"/>
        </a:xfrm>
      </p:grpSpPr>
      <p:sp>
        <p:nvSpPr>
          <p:cNvPr id="162" name="Google Shape;162;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63" name="Google Shape;163;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64" name="Google Shape;164;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5" name="Google Shape;165;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45"/>
          <p:cNvGrpSpPr/>
          <p:nvPr/>
        </p:nvGrpSpPr>
        <p:grpSpPr>
          <a:xfrm>
            <a:off x="9031059" y="445499"/>
            <a:ext cx="2735993" cy="679345"/>
            <a:chOff x="0" y="0"/>
            <a:chExt cx="2301694" cy="571500"/>
          </a:xfrm>
        </p:grpSpPr>
        <p:sp>
          <p:nvSpPr>
            <p:cNvPr id="168" name="Google Shape;168;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45"/>
            <p:cNvPicPr preferRelativeResize="0"/>
            <p:nvPr/>
          </p:nvPicPr>
          <p:blipFill rotWithShape="1">
            <a:blip r:embed="rId3"/>
            <a:srcRect/>
            <a:stretch/>
          </p:blipFill>
          <p:spPr>
            <a:xfrm>
              <a:off x="312965" y="101059"/>
              <a:ext cx="1675765" cy="375165"/>
            </a:xfrm>
            <a:prstGeom prst="rect">
              <a:avLst/>
            </a:prstGeom>
            <a:noFill/>
            <a:ln>
              <a:noFill/>
            </a:ln>
          </p:spPr>
        </p:pic>
      </p:grpSp>
      <p:sp>
        <p:nvSpPr>
          <p:cNvPr id="170" name="Google Shape;170;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1" name="Google Shape;171;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73"/>
        <p:cNvGrpSpPr/>
        <p:nvPr/>
      </p:nvGrpSpPr>
      <p:grpSpPr>
        <a:xfrm>
          <a:off x="0" y="0"/>
          <a:ext cx="0" cy="0"/>
          <a:chOff x="0" y="0"/>
          <a:chExt cx="0" cy="0"/>
        </a:xfrm>
      </p:grpSpPr>
      <p:sp>
        <p:nvSpPr>
          <p:cNvPr id="174" name="Google Shape;174;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5" name="Google Shape;175;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7" name="Google Shape;177;p46"/>
          <p:cNvGrpSpPr/>
          <p:nvPr/>
        </p:nvGrpSpPr>
        <p:grpSpPr>
          <a:xfrm>
            <a:off x="9236842" y="286604"/>
            <a:ext cx="2735993" cy="679345"/>
            <a:chOff x="0" y="0"/>
            <a:chExt cx="2301694" cy="571500"/>
          </a:xfrm>
        </p:grpSpPr>
        <p:sp>
          <p:nvSpPr>
            <p:cNvPr id="178" name="Google Shape;178;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80" name="Google Shape;180;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1" name="Google Shape;181;p46"/>
          <p:cNvSpPr>
            <a:spLocks noGrp="1"/>
          </p:cNvSpPr>
          <p:nvPr>
            <p:ph type="pic" idx="3"/>
          </p:nvPr>
        </p:nvSpPr>
        <p:spPr>
          <a:xfrm>
            <a:off x="-1" y="354507"/>
            <a:ext cx="5501637" cy="4939649"/>
          </a:xfrm>
          <a:prstGeom prst="rect">
            <a:avLst/>
          </a:prstGeom>
          <a:solidFill>
            <a:srgbClr val="D8D8D8"/>
          </a:solidFill>
          <a:ln>
            <a:noFill/>
          </a:ln>
        </p:spPr>
      </p:sp>
      <p:pic>
        <p:nvPicPr>
          <p:cNvPr id="182" name="Google Shape;182;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83" name="Google Shape;183;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4" name="Google Shape;184;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85"/>
        <p:cNvGrpSpPr/>
        <p:nvPr/>
      </p:nvGrpSpPr>
      <p:grpSpPr>
        <a:xfrm>
          <a:off x="0" y="0"/>
          <a:ext cx="0" cy="0"/>
          <a:chOff x="0" y="0"/>
          <a:chExt cx="0" cy="0"/>
        </a:xfrm>
      </p:grpSpPr>
      <p:sp>
        <p:nvSpPr>
          <p:cNvPr id="186" name="Google Shape;186;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7" name="Google Shape;187;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9"/>
        <p:cNvGrpSpPr/>
        <p:nvPr/>
      </p:nvGrpSpPr>
      <p:grpSpPr>
        <a:xfrm>
          <a:off x="0" y="0"/>
          <a:ext cx="0" cy="0"/>
          <a:chOff x="0" y="0"/>
          <a:chExt cx="0" cy="0"/>
        </a:xfrm>
      </p:grpSpPr>
      <p:sp>
        <p:nvSpPr>
          <p:cNvPr id="190" name="Google Shape;190;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91" name="Google Shape;191;p48"/>
          <p:cNvSpPr>
            <a:spLocks noGrp="1"/>
          </p:cNvSpPr>
          <p:nvPr>
            <p:ph type="pic" idx="2"/>
          </p:nvPr>
        </p:nvSpPr>
        <p:spPr>
          <a:xfrm>
            <a:off x="320540" y="335338"/>
            <a:ext cx="11578483" cy="6146707"/>
          </a:xfrm>
          <a:prstGeom prst="rect">
            <a:avLst/>
          </a:prstGeom>
          <a:solidFill>
            <a:srgbClr val="D8D8D8"/>
          </a:solidFill>
          <a:ln>
            <a:noFill/>
          </a:ln>
        </p:spPr>
      </p:sp>
      <p:sp>
        <p:nvSpPr>
          <p:cNvPr id="192" name="Google Shape;192;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29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1"/>
        <p:cNvGrpSpPr/>
        <p:nvPr/>
      </p:nvGrpSpPr>
      <p:grpSpPr>
        <a:xfrm>
          <a:off x="0" y="0"/>
          <a:ext cx="0" cy="0"/>
          <a:chOff x="0" y="0"/>
          <a:chExt cx="0" cy="0"/>
        </a:xfrm>
      </p:grpSpPr>
      <p:sp>
        <p:nvSpPr>
          <p:cNvPr id="32" name="Google Shape;32;p33"/>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3" name="Google Shape;33;p33"/>
          <p:cNvSpPr/>
          <p:nvPr/>
        </p:nvSpPr>
        <p:spPr>
          <a:xfrm>
            <a:off x="-15514" y="268990"/>
            <a:ext cx="6600486"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4" name="Google Shape;34;p33"/>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3"/>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3"/>
          <p:cNvSpPr txBox="1">
            <a:spLocks noGrp="1"/>
          </p:cNvSpPr>
          <p:nvPr>
            <p:ph type="body" idx="3"/>
          </p:nvPr>
        </p:nvSpPr>
        <p:spPr>
          <a:xfrm>
            <a:off x="1007051"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3"/>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3"/>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33"/>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3"/>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3"/>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3"/>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3"/>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6" name="Google Shape;46;p33"/>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7" name="Google Shape;47;p33"/>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8" name="Google Shape;48;p33"/>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9" name="Google Shape;49;p33"/>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50" name="Google Shape;50;p33"/>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73" name="Google Shape;73;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5"/>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5"/>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79"/>
        <p:cNvGrpSpPr/>
        <p:nvPr/>
      </p:nvGrpSpPr>
      <p:grpSpPr>
        <a:xfrm>
          <a:off x="0" y="0"/>
          <a:ext cx="0" cy="0"/>
          <a:chOff x="0" y="0"/>
          <a:chExt cx="0" cy="0"/>
        </a:xfrm>
      </p:grpSpPr>
      <p:sp>
        <p:nvSpPr>
          <p:cNvPr id="80" name="Google Shape;80;p37"/>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1" name="Google Shape;81;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7"/>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8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19"/>
        <p:cNvGrpSpPr/>
        <p:nvPr/>
      </p:nvGrpSpPr>
      <p:grpSpPr>
        <a:xfrm>
          <a:off x="0" y="0"/>
          <a:ext cx="0" cy="0"/>
          <a:chOff x="0" y="0"/>
          <a:chExt cx="0" cy="0"/>
        </a:xfrm>
      </p:grpSpPr>
      <p:sp>
        <p:nvSpPr>
          <p:cNvPr id="120" name="Google Shape;120;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21" name="Google Shape;121;p41"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22" name="Google Shape;122;p41"/>
          <p:cNvSpPr>
            <a:spLocks noGrp="1"/>
          </p:cNvSpPr>
          <p:nvPr>
            <p:ph type="pic" idx="2"/>
          </p:nvPr>
        </p:nvSpPr>
        <p:spPr>
          <a:xfrm>
            <a:off x="8912202" y="1246695"/>
            <a:ext cx="2444127" cy="4336988"/>
          </a:xfrm>
          <a:prstGeom prst="rect">
            <a:avLst/>
          </a:prstGeom>
          <a:solidFill>
            <a:srgbClr val="D8D8D8"/>
          </a:solidFill>
          <a:ln>
            <a:noFill/>
          </a:ln>
        </p:spPr>
      </p:sp>
      <p:sp>
        <p:nvSpPr>
          <p:cNvPr id="123" name="Google Shape;123;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42"/>
          <p:cNvGrpSpPr/>
          <p:nvPr/>
        </p:nvGrpSpPr>
        <p:grpSpPr>
          <a:xfrm>
            <a:off x="548818" y="6039954"/>
            <a:ext cx="2735993" cy="679345"/>
            <a:chOff x="0" y="0"/>
            <a:chExt cx="2301694" cy="571500"/>
          </a:xfrm>
        </p:grpSpPr>
        <p:sp>
          <p:nvSpPr>
            <p:cNvPr id="132" name="Google Shape;13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2"/>
            <p:cNvPicPr preferRelativeResize="0"/>
            <p:nvPr/>
          </p:nvPicPr>
          <p:blipFill rotWithShape="1">
            <a:blip r:embed="rId2"/>
            <a:srcRect/>
            <a:stretch/>
          </p:blipFill>
          <p:spPr>
            <a:xfrm>
              <a:off x="312965" y="101059"/>
              <a:ext cx="1675765" cy="375165"/>
            </a:xfrm>
            <a:prstGeom prst="rect">
              <a:avLst/>
            </a:prstGeom>
            <a:noFill/>
            <a:ln>
              <a:noFill/>
            </a:ln>
          </p:spPr>
        </p:pic>
      </p:gr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30"/>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o.org/about/meetings/second-international-agroecology-symposium/en/"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u-dare.com/good-practices/" TargetMode="Externa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www.foodunfolded.com/article/farming-for-gender-equality-agroecology-in-practic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https://www.youtube.com/embed/OgJInRNyEDY?feature=oembed" TargetMode="External"/><Relationship Id="rId5" Type="http://schemas.openxmlformats.org/officeDocument/2006/relationships/hyperlink" Target="https://www.youtube.com/watch?v=OgJInRNyEDY"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ome&#160;|&#160;Agroecology%20Knowledge%20Hub&#160;|&#160;Food%20and%20Agriculture%20Organization%20of%20the%20United%20Nations%20(fao.org)"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Úvod do agroekologie</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1</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88989-616F-E1E5-0A14-FBEC5F9345F9}"/>
              </a:ext>
            </a:extLst>
          </p:cNvPr>
          <p:cNvSpPr>
            <a:spLocks noGrp="1"/>
          </p:cNvSpPr>
          <p:nvPr>
            <p:ph type="body" idx="1"/>
          </p:nvPr>
        </p:nvSpPr>
        <p:spPr>
          <a:xfrm>
            <a:off x="898357" y="1550845"/>
            <a:ext cx="5427139" cy="3291086"/>
          </a:xfrm>
        </p:spPr>
        <p:txBody>
          <a:bodyPr/>
          <a:lstStyle/>
          <a:p>
            <a:pPr marL="0" indent="0"/>
            <a:r>
              <a:rPr lang="en-US" dirty="0"/>
              <a:t>Deset prvků agroekologie je výsledkem procesu, který proběhl v roce 2018 za účasti mnoha zainteresovaných stran a jehož cílem bylo vytvořit rámec pro přepracování systému, který bude </a:t>
            </a:r>
            <a:r>
              <a:rPr lang="en-US" dirty="0" err="1"/>
              <a:t>optimalizován </a:t>
            </a:r>
            <a:r>
              <a:rPr lang="en-US" dirty="0"/>
              <a:t>a přizpůsoben místním podmínkám. Kombinuje ekologické prvky se sociálními a politickými aspekty.</a:t>
            </a:r>
          </a:p>
          <a:p>
            <a:pPr marL="0" indent="0"/>
            <a:endParaRPr lang="cs-CZ" sz="600" dirty="0"/>
          </a:p>
          <a:p>
            <a:pPr marL="0" indent="0"/>
            <a:endParaRPr lang="en-US" sz="600" dirty="0"/>
          </a:p>
          <a:p>
            <a:pPr marL="0" indent="0"/>
            <a:r>
              <a:rPr lang="en-US" dirty="0"/>
              <a:t>Další informace o sympoziu: </a:t>
            </a:r>
          </a:p>
          <a:p>
            <a:pPr marL="0" indent="0"/>
            <a:endParaRPr lang="en-IE" dirty="0"/>
          </a:p>
        </p:txBody>
      </p:sp>
      <p:sp>
        <p:nvSpPr>
          <p:cNvPr id="3" name="Text Placeholder 2">
            <a:extLst>
              <a:ext uri="{FF2B5EF4-FFF2-40B4-BE49-F238E27FC236}">
                <a16:creationId xmlns:a16="http://schemas.microsoft.com/office/drawing/2014/main" id="{630E5FEB-2F5F-8260-70F6-72B12E7F02C2}"/>
              </a:ext>
            </a:extLst>
          </p:cNvPr>
          <p:cNvSpPr>
            <a:spLocks noGrp="1"/>
          </p:cNvSpPr>
          <p:nvPr>
            <p:ph type="body" idx="2"/>
          </p:nvPr>
        </p:nvSpPr>
        <p:spPr>
          <a:xfrm>
            <a:off x="561141" y="647354"/>
            <a:ext cx="6395327" cy="992652"/>
          </a:xfrm>
        </p:spPr>
        <p:txBody>
          <a:bodyPr/>
          <a:lstStyle/>
          <a:p>
            <a:pPr marL="0"/>
            <a:r>
              <a:rPr lang="cs-CZ" b="1" dirty="0">
                <a:solidFill>
                  <a:srgbClr val="78AB33"/>
                </a:solidFill>
              </a:rPr>
              <a:t>Deset</a:t>
            </a:r>
            <a:r>
              <a:rPr lang="en-IE" b="1" dirty="0">
                <a:solidFill>
                  <a:srgbClr val="78AB33"/>
                </a:solidFill>
              </a:rPr>
              <a:t> prvků agroekologie</a:t>
            </a:r>
          </a:p>
        </p:txBody>
      </p:sp>
      <p:pic>
        <p:nvPicPr>
          <p:cNvPr id="1026" name="Picture 2">
            <a:extLst>
              <a:ext uri="{FF2B5EF4-FFF2-40B4-BE49-F238E27FC236}">
                <a16:creationId xmlns:a16="http://schemas.microsoft.com/office/drawing/2014/main" id="{89F96A5A-0600-8619-7D6F-7FF055370BE1}"/>
              </a:ext>
            </a:extLst>
          </p:cNvPr>
          <p:cNvPicPr>
            <a:picLocks noGrp="1" noChangeAspect="1" noChangeArrowheads="1"/>
          </p:cNvPicPr>
          <p:nvPr>
            <p:ph type="pic" idx="3"/>
          </p:nvPr>
        </p:nvPicPr>
        <p:blipFill rotWithShape="1">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7F8ACB-305C-2B35-84E1-2A3DA17B541E}"/>
              </a:ext>
            </a:extLst>
          </p:cNvPr>
          <p:cNvSpPr txBox="1"/>
          <p:nvPr/>
        </p:nvSpPr>
        <p:spPr>
          <a:xfrm>
            <a:off x="898357" y="5082562"/>
            <a:ext cx="6094206" cy="523220"/>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hlinkClick r:id="rId3"/>
              </a:rPr>
              <a:t>Druhé mezinárodní sympozium o agroekologii | Organizace spojených národů pro výživu a zemědělství (fao.org)</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59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body" idx="1"/>
          </p:nvPr>
        </p:nvSpPr>
        <p:spPr>
          <a:xfrm>
            <a:off x="812296" y="1158593"/>
            <a:ext cx="5576412" cy="2127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Agroekologie zdůrazňuje význam biologické rozmanitosti v zemědělských systémech. Různorodé </a:t>
            </a:r>
            <a:r>
              <a:rPr lang="en-US" dirty="0" err="1"/>
              <a:t>druhy</a:t>
            </a:r>
            <a:r>
              <a:rPr lang="en-US" dirty="0"/>
              <a:t> </a:t>
            </a:r>
            <a:r>
              <a:rPr lang="en-US" dirty="0" err="1"/>
              <a:t>plodin</a:t>
            </a:r>
            <a:endParaRPr lang="cs-CZ" dirty="0"/>
          </a:p>
          <a:p>
            <a:pPr marL="0" lvl="0" indent="0" algn="l" rtl="0">
              <a:lnSpc>
                <a:spcPct val="90000"/>
              </a:lnSpc>
              <a:spcBef>
                <a:spcPts val="0"/>
              </a:spcBef>
              <a:spcAft>
                <a:spcPts val="0"/>
              </a:spcAft>
              <a:buClr>
                <a:srgbClr val="000000"/>
              </a:buClr>
              <a:buSzPts val="2400"/>
              <a:buNone/>
            </a:pPr>
            <a:r>
              <a:rPr lang="en-US" dirty="0"/>
              <a:t>a zvířat, stejně jako genetická </a:t>
            </a:r>
            <a:r>
              <a:rPr lang="en-US" dirty="0" err="1"/>
              <a:t>rozmanitost</a:t>
            </a:r>
            <a:r>
              <a:rPr lang="en-US" dirty="0"/>
              <a:t> </a:t>
            </a:r>
            <a:endParaRPr lang="cs-CZ" dirty="0"/>
          </a:p>
          <a:p>
            <a:pPr marL="0" lvl="0" indent="0" algn="l" rtl="0">
              <a:lnSpc>
                <a:spcPct val="90000"/>
              </a:lnSpc>
              <a:spcBef>
                <a:spcPts val="0"/>
              </a:spcBef>
              <a:spcAft>
                <a:spcPts val="0"/>
              </a:spcAft>
              <a:buClr>
                <a:srgbClr val="000000"/>
              </a:buClr>
              <a:buSzPts val="2400"/>
              <a:buNone/>
            </a:pPr>
            <a:r>
              <a:rPr lang="en-US" dirty="0"/>
              <a:t>v rámci druhů, přispívají k odolnosti ekosystémů, regulaci škůdců a koloběhu </a:t>
            </a:r>
            <a:r>
              <a:rPr lang="en-US" dirty="0" err="1"/>
              <a:t>živin</a:t>
            </a:r>
            <a:r>
              <a:rPr lang="en-US" dirty="0"/>
              <a:t>.</a:t>
            </a:r>
            <a:endParaRPr lang="cs-CZ" dirty="0"/>
          </a:p>
          <a:p>
            <a:pPr marL="0" lvl="0" indent="0" algn="l" rtl="0">
              <a:lnSpc>
                <a:spcPct val="90000"/>
              </a:lnSpc>
              <a:spcBef>
                <a:spcPts val="0"/>
              </a:spcBef>
              <a:spcAft>
                <a:spcPts val="0"/>
              </a:spcAft>
              <a:buClr>
                <a:srgbClr val="000000"/>
              </a:buClr>
              <a:buSzPts val="2400"/>
              <a:buNone/>
            </a:pPr>
            <a:endParaRPr lang="cs-CZ" dirty="0"/>
          </a:p>
          <a:p>
            <a:pPr marL="0" lvl="0" indent="0" algn="l" rtl="0">
              <a:lnSpc>
                <a:spcPct val="90000"/>
              </a:lnSpc>
              <a:spcBef>
                <a:spcPts val="0"/>
              </a:spcBef>
              <a:spcAft>
                <a:spcPts val="0"/>
              </a:spcAft>
              <a:buClr>
                <a:srgbClr val="000000"/>
              </a:buClr>
              <a:buSzPts val="2400"/>
              <a:buNone/>
            </a:pPr>
            <a:endParaRPr dirty="0"/>
          </a:p>
        </p:txBody>
      </p:sp>
      <p:sp>
        <p:nvSpPr>
          <p:cNvPr id="299" name="Google Shape;299;p8"/>
          <p:cNvSpPr txBox="1">
            <a:spLocks noGrp="1"/>
          </p:cNvSpPr>
          <p:nvPr>
            <p:ph type="body" idx="2"/>
          </p:nvPr>
        </p:nvSpPr>
        <p:spPr>
          <a:xfrm>
            <a:off x="655740" y="621302"/>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solidFill>
                  <a:srgbClr val="78AB33"/>
                </a:solidFill>
              </a:rPr>
              <a:t>Rozmanitost:</a:t>
            </a:r>
            <a:endParaRPr b="1" dirty="0">
              <a:solidFill>
                <a:srgbClr val="78AB33"/>
              </a:solidFill>
            </a:endParaRPr>
          </a:p>
        </p:txBody>
      </p:sp>
      <p:pic>
        <p:nvPicPr>
          <p:cNvPr id="300" name="Google Shape;300;p8" descr="Grain stalks with butterfly"/>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4BCCC770-D4CC-2523-A2F8-6131CD2961C2}"/>
              </a:ext>
            </a:extLst>
          </p:cNvPr>
          <p:cNvSpPr txBox="1">
            <a:spLocks/>
          </p:cNvSpPr>
          <p:nvPr/>
        </p:nvSpPr>
        <p:spPr>
          <a:xfrm>
            <a:off x="812296" y="4449144"/>
            <a:ext cx="557641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Zemědělské inovace lépe reagují na místní výzvy, pokud jsou spoluvytvářeny prostřednictvím participativních procesů.</a:t>
            </a:r>
          </a:p>
        </p:txBody>
      </p:sp>
      <p:sp>
        <p:nvSpPr>
          <p:cNvPr id="3" name="Google Shape;299;p8">
            <a:extLst>
              <a:ext uri="{FF2B5EF4-FFF2-40B4-BE49-F238E27FC236}">
                <a16:creationId xmlns:a16="http://schemas.microsoft.com/office/drawing/2014/main" id="{FAB1C0BA-3968-9EDB-0EA8-4D28909A62CC}"/>
              </a:ext>
            </a:extLst>
          </p:cNvPr>
          <p:cNvSpPr txBox="1">
            <a:spLocks/>
          </p:cNvSpPr>
          <p:nvPr/>
        </p:nvSpPr>
        <p:spPr>
          <a:xfrm>
            <a:off x="655739" y="3410652"/>
            <a:ext cx="5708965"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endParaRPr lang="cs-CZ" b="1" dirty="0">
              <a:solidFill>
                <a:srgbClr val="78AB33"/>
              </a:solidFill>
            </a:endParaRPr>
          </a:p>
          <a:p>
            <a:pPr marL="0" indent="0">
              <a:spcBef>
                <a:spcPts val="0"/>
              </a:spcBef>
            </a:pPr>
            <a:r>
              <a:rPr lang="cs-CZ" b="1" dirty="0">
                <a:solidFill>
                  <a:srgbClr val="78AB33"/>
                </a:solidFill>
              </a:rPr>
              <a:t>Tvorba a sdílení know-how</a:t>
            </a:r>
            <a:r>
              <a:rPr lang="en-US" b="1" dirty="0">
                <a:solidFill>
                  <a:srgbClr val="78AB33"/>
                </a:solidFill>
              </a:rPr>
              <a:t>:</a:t>
            </a:r>
          </a:p>
        </p:txBody>
      </p:sp>
      <p:grpSp>
        <p:nvGrpSpPr>
          <p:cNvPr id="4" name="Google Shape;321;p11">
            <a:extLst>
              <a:ext uri="{FF2B5EF4-FFF2-40B4-BE49-F238E27FC236}">
                <a16:creationId xmlns:a16="http://schemas.microsoft.com/office/drawing/2014/main" id="{CB7D3F38-3FE1-8BE9-2357-8B1166936EE2}"/>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E3431533-8D0D-2B83-4F16-609666D97A13}"/>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E7A7A202-FDF3-CBC3-40CE-F35C003ED4DD}"/>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922EA4C4-014C-751D-8B46-2C8BD87E115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7CABADCA-BBED-B5FB-4329-4AAF8EE962C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992B47D0-1B80-E559-6082-F02918CBD455}"/>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39818368-9B12-D312-1CA6-3684C81E75D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A907184C-E5EA-3702-7F89-891C5A9CA2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9" descr="Woman watering plants"/>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4" name="Google Shape;298;p8">
            <a:extLst>
              <a:ext uri="{FF2B5EF4-FFF2-40B4-BE49-F238E27FC236}">
                <a16:creationId xmlns:a16="http://schemas.microsoft.com/office/drawing/2014/main" id="{4E39B2A3-1BC9-8FB5-65DE-A266324F3AD9}"/>
              </a:ext>
            </a:extLst>
          </p:cNvPr>
          <p:cNvSpPr txBox="1">
            <a:spLocks/>
          </p:cNvSpPr>
          <p:nvPr/>
        </p:nvSpPr>
        <p:spPr>
          <a:xfrm>
            <a:off x="890574" y="3893029"/>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Efektivní využívání vody, živin, energie a dalších vstupů pomáhá snižovat dopady na životní prostředí a zvyšovat ekonomickou návratnost. Inovativní agroekologické postupy produkují více s využitím </a:t>
            </a:r>
            <a:r>
              <a:rPr lang="en-US" dirty="0" err="1"/>
              <a:t>menšího</a:t>
            </a:r>
            <a:r>
              <a:rPr lang="en-US" dirty="0"/>
              <a:t> </a:t>
            </a:r>
            <a:r>
              <a:rPr lang="cs-CZ" dirty="0"/>
              <a:t>	</a:t>
            </a:r>
            <a:r>
              <a:rPr lang="en-US" dirty="0" err="1"/>
              <a:t>množství</a:t>
            </a:r>
            <a:r>
              <a:rPr lang="en-US" dirty="0"/>
              <a:t> vnějších zdrojů.</a:t>
            </a:r>
          </a:p>
        </p:txBody>
      </p:sp>
      <p:sp>
        <p:nvSpPr>
          <p:cNvPr id="5" name="Google Shape;299;p8">
            <a:extLst>
              <a:ext uri="{FF2B5EF4-FFF2-40B4-BE49-F238E27FC236}">
                <a16:creationId xmlns:a16="http://schemas.microsoft.com/office/drawing/2014/main" id="{067D0263-D785-3F05-92FC-2F33B14FE076}"/>
              </a:ext>
            </a:extLst>
          </p:cNvPr>
          <p:cNvSpPr txBox="1">
            <a:spLocks/>
          </p:cNvSpPr>
          <p:nvPr/>
        </p:nvSpPr>
        <p:spPr>
          <a:xfrm>
            <a:off x="808140" y="538006"/>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Synergie:</a:t>
            </a:r>
          </a:p>
        </p:txBody>
      </p:sp>
      <p:sp>
        <p:nvSpPr>
          <p:cNvPr id="8" name="Google Shape;298;p8">
            <a:extLst>
              <a:ext uri="{FF2B5EF4-FFF2-40B4-BE49-F238E27FC236}">
                <a16:creationId xmlns:a16="http://schemas.microsoft.com/office/drawing/2014/main" id="{E7A9998B-15A9-218B-AB89-40BAB4922765}"/>
              </a:ext>
            </a:extLst>
          </p:cNvPr>
          <p:cNvSpPr txBox="1">
            <a:spLocks/>
          </p:cNvSpPr>
          <p:nvPr/>
        </p:nvSpPr>
        <p:spPr>
          <a:xfrm>
            <a:off x="890574" y="1123720"/>
            <a:ext cx="557641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Agroekologické postupy se snaží </a:t>
            </a:r>
            <a:r>
              <a:rPr lang="en-US" dirty="0" err="1"/>
              <a:t>optimalizovat </a:t>
            </a:r>
            <a:r>
              <a:rPr lang="en-US" dirty="0"/>
              <a:t>synergie mezi různými složkami zemědělského systému. Například integrace plodin s hospodářskými zvířaty nebo stromy může zvýšit efektivitu využívání zdrojů a produktivitu.</a:t>
            </a:r>
          </a:p>
        </p:txBody>
      </p:sp>
      <p:sp>
        <p:nvSpPr>
          <p:cNvPr id="9" name="Google Shape;299;p8">
            <a:extLst>
              <a:ext uri="{FF2B5EF4-FFF2-40B4-BE49-F238E27FC236}">
                <a16:creationId xmlns:a16="http://schemas.microsoft.com/office/drawing/2014/main" id="{F48F1F83-4DCE-7674-3C9C-77CF91DB8139}"/>
              </a:ext>
            </a:extLst>
          </p:cNvPr>
          <p:cNvSpPr txBox="1">
            <a:spLocks/>
          </p:cNvSpPr>
          <p:nvPr/>
        </p:nvSpPr>
        <p:spPr>
          <a:xfrm>
            <a:off x="808140" y="3330708"/>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Efektivita:</a:t>
            </a:r>
          </a:p>
        </p:txBody>
      </p:sp>
      <p:grpSp>
        <p:nvGrpSpPr>
          <p:cNvPr id="10" name="Google Shape;321;p11">
            <a:extLst>
              <a:ext uri="{FF2B5EF4-FFF2-40B4-BE49-F238E27FC236}">
                <a16:creationId xmlns:a16="http://schemas.microsoft.com/office/drawing/2014/main" id="{ECA1685A-483B-B7E7-6A67-69E0145B3167}"/>
              </a:ext>
            </a:extLst>
          </p:cNvPr>
          <p:cNvGrpSpPr/>
          <p:nvPr/>
        </p:nvGrpSpPr>
        <p:grpSpPr>
          <a:xfrm rot="3730759">
            <a:off x="10980894" y="500089"/>
            <a:ext cx="949887" cy="1163493"/>
            <a:chOff x="7602444" y="4967675"/>
            <a:chExt cx="483620" cy="592374"/>
          </a:xfrm>
        </p:grpSpPr>
        <p:grpSp>
          <p:nvGrpSpPr>
            <p:cNvPr id="11" name="Google Shape;322;p11">
              <a:extLst>
                <a:ext uri="{FF2B5EF4-FFF2-40B4-BE49-F238E27FC236}">
                  <a16:creationId xmlns:a16="http://schemas.microsoft.com/office/drawing/2014/main" id="{AC5442AD-4545-2537-C451-BF4C4670A6A6}"/>
                </a:ext>
              </a:extLst>
            </p:cNvPr>
            <p:cNvGrpSpPr/>
            <p:nvPr/>
          </p:nvGrpSpPr>
          <p:grpSpPr>
            <a:xfrm>
              <a:off x="7618661" y="4967675"/>
              <a:ext cx="467403" cy="507609"/>
              <a:chOff x="2251964" y="3590497"/>
              <a:chExt cx="467403" cy="507609"/>
            </a:xfrm>
          </p:grpSpPr>
          <p:sp>
            <p:nvSpPr>
              <p:cNvPr id="15" name="Google Shape;323;p11">
                <a:extLst>
                  <a:ext uri="{FF2B5EF4-FFF2-40B4-BE49-F238E27FC236}">
                    <a16:creationId xmlns:a16="http://schemas.microsoft.com/office/drawing/2014/main" id="{5801E738-FAB7-B811-3A07-4C74CE422563}"/>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24;p11">
                <a:extLst>
                  <a:ext uri="{FF2B5EF4-FFF2-40B4-BE49-F238E27FC236}">
                    <a16:creationId xmlns:a16="http://schemas.microsoft.com/office/drawing/2014/main" id="{5567F7E0-9CBF-8FC7-9D56-3CEA19475F6B}"/>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25;p11">
                <a:extLst>
                  <a:ext uri="{FF2B5EF4-FFF2-40B4-BE49-F238E27FC236}">
                    <a16:creationId xmlns:a16="http://schemas.microsoft.com/office/drawing/2014/main" id="{E97420E9-C621-CB7E-0ACD-8CAD749601F7}"/>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 name="Google Shape;326;p11">
              <a:extLst>
                <a:ext uri="{FF2B5EF4-FFF2-40B4-BE49-F238E27FC236}">
                  <a16:creationId xmlns:a16="http://schemas.microsoft.com/office/drawing/2014/main" id="{1E7D6C33-44A2-7F14-CD7F-4A47B322726C}"/>
                </a:ext>
              </a:extLst>
            </p:cNvPr>
            <p:cNvGrpSpPr/>
            <p:nvPr/>
          </p:nvGrpSpPr>
          <p:grpSpPr>
            <a:xfrm>
              <a:off x="7602444" y="4993761"/>
              <a:ext cx="421973" cy="566288"/>
              <a:chOff x="2235747" y="3616583"/>
              <a:chExt cx="421973" cy="566288"/>
            </a:xfrm>
          </p:grpSpPr>
          <p:sp>
            <p:nvSpPr>
              <p:cNvPr id="13" name="Google Shape;327;p11">
                <a:extLst>
                  <a:ext uri="{FF2B5EF4-FFF2-40B4-BE49-F238E27FC236}">
                    <a16:creationId xmlns:a16="http://schemas.microsoft.com/office/drawing/2014/main" id="{6A18796E-255C-F3C7-AA59-EEBF68CC497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28;p11">
                <a:extLst>
                  <a:ext uri="{FF2B5EF4-FFF2-40B4-BE49-F238E27FC236}">
                    <a16:creationId xmlns:a16="http://schemas.microsoft.com/office/drawing/2014/main" id="{BFD07105-7177-424E-2AEE-4CBD97BA2C2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9"/>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4" name="Google Shape;298;p8">
            <a:extLst>
              <a:ext uri="{FF2B5EF4-FFF2-40B4-BE49-F238E27FC236}">
                <a16:creationId xmlns:a16="http://schemas.microsoft.com/office/drawing/2014/main" id="{4E39B2A3-1BC9-8FB5-65DE-A266324F3AD9}"/>
              </a:ext>
            </a:extLst>
          </p:cNvPr>
          <p:cNvSpPr txBox="1">
            <a:spLocks/>
          </p:cNvSpPr>
          <p:nvPr/>
        </p:nvSpPr>
        <p:spPr>
          <a:xfrm>
            <a:off x="820171" y="4541987"/>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Zvýšená odolnost lidí, komunit a ekosystémů je klíčem k udržitelným potravinovým a </a:t>
            </a:r>
            <a:r>
              <a:rPr lang="cs-CZ" dirty="0"/>
              <a:t>	</a:t>
            </a:r>
            <a:r>
              <a:rPr lang="en-US" dirty="0" err="1"/>
              <a:t>zemědělským</a:t>
            </a:r>
            <a:r>
              <a:rPr lang="en-US" dirty="0"/>
              <a:t> systémům.</a:t>
            </a:r>
          </a:p>
        </p:txBody>
      </p:sp>
      <p:sp>
        <p:nvSpPr>
          <p:cNvPr id="5" name="Google Shape;299;p8">
            <a:extLst>
              <a:ext uri="{FF2B5EF4-FFF2-40B4-BE49-F238E27FC236}">
                <a16:creationId xmlns:a16="http://schemas.microsoft.com/office/drawing/2014/main" id="{067D0263-D785-3F05-92FC-2F33B14FE076}"/>
              </a:ext>
            </a:extLst>
          </p:cNvPr>
          <p:cNvSpPr txBox="1">
            <a:spLocks/>
          </p:cNvSpPr>
          <p:nvPr/>
        </p:nvSpPr>
        <p:spPr>
          <a:xfrm>
            <a:off x="675792" y="629938"/>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b="1" dirty="0">
                <a:solidFill>
                  <a:srgbClr val="78AB33"/>
                </a:solidFill>
              </a:rPr>
              <a:t>Recyklace:</a:t>
            </a:r>
          </a:p>
        </p:txBody>
      </p:sp>
      <p:sp>
        <p:nvSpPr>
          <p:cNvPr id="8" name="Google Shape;298;p8">
            <a:extLst>
              <a:ext uri="{FF2B5EF4-FFF2-40B4-BE49-F238E27FC236}">
                <a16:creationId xmlns:a16="http://schemas.microsoft.com/office/drawing/2014/main" id="{E7A9998B-15A9-218B-AB89-40BAB4922765}"/>
              </a:ext>
            </a:extLst>
          </p:cNvPr>
          <p:cNvSpPr txBox="1">
            <a:spLocks/>
          </p:cNvSpPr>
          <p:nvPr/>
        </p:nvSpPr>
        <p:spPr>
          <a:xfrm>
            <a:off x="817578" y="1154910"/>
            <a:ext cx="5800681"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Agroekologie podporuje recyklaci a opětovné využívání zdrojů v rámci zemědělských systémů. Organické látky, živiny a energie jsou recyklovány prostřednictvím procesů, jako je kompostování, zapracování rostlinných zbytků a biologická fixace dusíku, což snižuje environmentální a ekonomické náklady.</a:t>
            </a:r>
          </a:p>
        </p:txBody>
      </p:sp>
      <p:sp>
        <p:nvSpPr>
          <p:cNvPr id="9" name="Google Shape;299;p8">
            <a:extLst>
              <a:ext uri="{FF2B5EF4-FFF2-40B4-BE49-F238E27FC236}">
                <a16:creationId xmlns:a16="http://schemas.microsoft.com/office/drawing/2014/main" id="{F48F1F83-4DCE-7674-3C9C-77CF91DB8139}"/>
              </a:ext>
            </a:extLst>
          </p:cNvPr>
          <p:cNvSpPr txBox="1">
            <a:spLocks/>
          </p:cNvSpPr>
          <p:nvPr/>
        </p:nvSpPr>
        <p:spPr>
          <a:xfrm>
            <a:off x="627666" y="3977522"/>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b="1" dirty="0" err="1">
                <a:solidFill>
                  <a:srgbClr val="78AB33"/>
                </a:solidFill>
              </a:rPr>
              <a:t>Odolnost</a:t>
            </a:r>
            <a:r>
              <a:rPr lang="en-US" sz="2800" b="1" dirty="0">
                <a:solidFill>
                  <a:srgbClr val="78AB33"/>
                </a:solidFill>
              </a:rPr>
              <a:t>:</a:t>
            </a:r>
          </a:p>
        </p:txBody>
      </p:sp>
      <p:grpSp>
        <p:nvGrpSpPr>
          <p:cNvPr id="2" name="Google Shape;321;p11">
            <a:extLst>
              <a:ext uri="{FF2B5EF4-FFF2-40B4-BE49-F238E27FC236}">
                <a16:creationId xmlns:a16="http://schemas.microsoft.com/office/drawing/2014/main" id="{98A47E70-AA91-C136-2857-823389397279}"/>
              </a:ext>
            </a:extLst>
          </p:cNvPr>
          <p:cNvGrpSpPr/>
          <p:nvPr/>
        </p:nvGrpSpPr>
        <p:grpSpPr>
          <a:xfrm rot="3730759">
            <a:off x="10980894" y="500089"/>
            <a:ext cx="949887" cy="1163493"/>
            <a:chOff x="7602444" y="4967675"/>
            <a:chExt cx="483620" cy="592374"/>
          </a:xfrm>
        </p:grpSpPr>
        <p:grpSp>
          <p:nvGrpSpPr>
            <p:cNvPr id="3" name="Google Shape;322;p11">
              <a:extLst>
                <a:ext uri="{FF2B5EF4-FFF2-40B4-BE49-F238E27FC236}">
                  <a16:creationId xmlns:a16="http://schemas.microsoft.com/office/drawing/2014/main" id="{12F9DF1E-8DCB-6572-FF5F-09138F2F997E}"/>
                </a:ext>
              </a:extLst>
            </p:cNvPr>
            <p:cNvGrpSpPr/>
            <p:nvPr/>
          </p:nvGrpSpPr>
          <p:grpSpPr>
            <a:xfrm>
              <a:off x="7618661" y="4967675"/>
              <a:ext cx="467403" cy="507609"/>
              <a:chOff x="2251964" y="3590497"/>
              <a:chExt cx="467403" cy="507609"/>
            </a:xfrm>
          </p:grpSpPr>
          <p:sp>
            <p:nvSpPr>
              <p:cNvPr id="11" name="Google Shape;323;p11">
                <a:extLst>
                  <a:ext uri="{FF2B5EF4-FFF2-40B4-BE49-F238E27FC236}">
                    <a16:creationId xmlns:a16="http://schemas.microsoft.com/office/drawing/2014/main" id="{C017378B-CA55-E6CF-C14D-98DA355E52A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24;p11">
                <a:extLst>
                  <a:ext uri="{FF2B5EF4-FFF2-40B4-BE49-F238E27FC236}">
                    <a16:creationId xmlns:a16="http://schemas.microsoft.com/office/drawing/2014/main" id="{5EABCA64-74CA-5E27-8DBC-D192336A47CC}"/>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5;p11">
                <a:extLst>
                  <a:ext uri="{FF2B5EF4-FFF2-40B4-BE49-F238E27FC236}">
                    <a16:creationId xmlns:a16="http://schemas.microsoft.com/office/drawing/2014/main" id="{96225709-49C1-2532-3C5D-3B125DDD58EB}"/>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E549A8A1-3D8E-E1D2-44E9-587C3121EEE7}"/>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7148EB55-A20D-3CE8-A154-D5CCCA21095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8;p11">
                <a:extLst>
                  <a:ext uri="{FF2B5EF4-FFF2-40B4-BE49-F238E27FC236}">
                    <a16:creationId xmlns:a16="http://schemas.microsoft.com/office/drawing/2014/main" id="{880EC192-F8B7-3689-3601-4EA553983C2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0557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950809" y="1248167"/>
            <a:ext cx="5594453"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Pro udržitelné potravinové a zemědělské systémy je zásadní chránit a zlepšovat živobytí na venkově, rovnost a sociální blahobyt. Vedle ekologických a ekonomických hledisek jsou oceňovány postupy, jako je participativní rozhodování, tradice a kulturní dědictví.</a:t>
            </a:r>
            <a:endParaRPr dirty="0"/>
          </a:p>
        </p:txBody>
      </p:sp>
      <p:sp>
        <p:nvSpPr>
          <p:cNvPr id="313" name="Google Shape;313;p10"/>
          <p:cNvSpPr txBox="1">
            <a:spLocks noGrp="1"/>
          </p:cNvSpPr>
          <p:nvPr>
            <p:ph type="body" idx="2"/>
          </p:nvPr>
        </p:nvSpPr>
        <p:spPr>
          <a:xfrm>
            <a:off x="780024" y="685846"/>
            <a:ext cx="5315976"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2800" b="1" dirty="0">
                <a:solidFill>
                  <a:srgbClr val="78AB33"/>
                </a:solidFill>
              </a:rPr>
              <a:t>Lidské a sociální hodnoty:</a:t>
            </a:r>
            <a:endParaRPr sz="2800" b="1" dirty="0">
              <a:solidFill>
                <a:srgbClr val="78AB33"/>
              </a:solidFill>
            </a:endParaRPr>
          </a:p>
        </p:txBody>
      </p:sp>
      <p:pic>
        <p:nvPicPr>
          <p:cNvPr id="314" name="Google Shape;314;p10" descr="Passing bread during Hanukkah"/>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B865EA65-A5EA-2872-9F21-DD9008565A3A}"/>
              </a:ext>
            </a:extLst>
          </p:cNvPr>
          <p:cNvSpPr txBox="1">
            <a:spLocks/>
          </p:cNvSpPr>
          <p:nvPr/>
        </p:nvSpPr>
        <p:spPr>
          <a:xfrm>
            <a:off x="950809" y="4154206"/>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Podporou zdravé, diverzifikované a kulturně vhodné stravy přispívá agroekologie k potravinové bezpečnosti a výživě a zároveň udržuje zdraví ekosystémů.</a:t>
            </a:r>
          </a:p>
        </p:txBody>
      </p:sp>
      <p:sp>
        <p:nvSpPr>
          <p:cNvPr id="3" name="Google Shape;299;p8">
            <a:extLst>
              <a:ext uri="{FF2B5EF4-FFF2-40B4-BE49-F238E27FC236}">
                <a16:creationId xmlns:a16="http://schemas.microsoft.com/office/drawing/2014/main" id="{C15A0FB9-7E86-B8EB-DD96-6A4B9850F34B}"/>
              </a:ext>
            </a:extLst>
          </p:cNvPr>
          <p:cNvSpPr txBox="1">
            <a:spLocks/>
          </p:cNvSpPr>
          <p:nvPr/>
        </p:nvSpPr>
        <p:spPr>
          <a:xfrm>
            <a:off x="780024" y="3711821"/>
            <a:ext cx="576523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b="1" dirty="0">
                <a:solidFill>
                  <a:srgbClr val="78AB33"/>
                </a:solidFill>
              </a:rPr>
              <a:t>Kultura a potravinářské tradice:</a:t>
            </a:r>
          </a:p>
        </p:txBody>
      </p:sp>
      <p:grpSp>
        <p:nvGrpSpPr>
          <p:cNvPr id="4" name="Google Shape;321;p11">
            <a:extLst>
              <a:ext uri="{FF2B5EF4-FFF2-40B4-BE49-F238E27FC236}">
                <a16:creationId xmlns:a16="http://schemas.microsoft.com/office/drawing/2014/main" id="{F9C279D1-8628-265C-91DE-80CE72B4E40F}"/>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3F3DDF75-357E-2576-0CA1-A57EC4686C0F}"/>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CA4300A2-890A-12B8-6EF1-725C17A72E38}"/>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1A75175F-FA5F-546B-F52F-3210FCE85E91}"/>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30E4C509-3DF9-9767-B741-4798535B45FD}"/>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3AD72CA3-DFEF-610A-96E2-EF2F5C295065}"/>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FAB1BCB9-C37F-480F-00B6-6A235E30E0F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FCFF215B-1043-6249-D79F-A237ECCD2B8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950809" y="1248167"/>
            <a:ext cx="5594453"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Udržitelné potravinové a zemědělské systémy vyžadují odpovědné a účinné mechanismy a politiky řízení v různých měřítcích - od místního přes národní až po globální.</a:t>
            </a:r>
            <a:endParaRPr dirty="0"/>
          </a:p>
        </p:txBody>
      </p:sp>
      <p:sp>
        <p:nvSpPr>
          <p:cNvPr id="313" name="Google Shape;313;p10"/>
          <p:cNvSpPr txBox="1">
            <a:spLocks noGrp="1"/>
          </p:cNvSpPr>
          <p:nvPr>
            <p:ph type="body" idx="2"/>
          </p:nvPr>
        </p:nvSpPr>
        <p:spPr>
          <a:xfrm>
            <a:off x="780024" y="685846"/>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a:solidFill>
                  <a:srgbClr val="78AB33"/>
                </a:solidFill>
              </a:rPr>
              <a:t>Odpovědné řízení:</a:t>
            </a:r>
            <a:endParaRPr sz="3000" b="1" dirty="0">
              <a:solidFill>
                <a:srgbClr val="78AB33"/>
              </a:solidFill>
            </a:endParaRPr>
          </a:p>
        </p:txBody>
      </p:sp>
      <p:pic>
        <p:nvPicPr>
          <p:cNvPr id="314" name="Google Shape;314;p10" descr="Waterdrop on leaf"/>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382091"/>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B865EA65-A5EA-2872-9F21-DD9008565A3A}"/>
              </a:ext>
            </a:extLst>
          </p:cNvPr>
          <p:cNvSpPr txBox="1">
            <a:spLocks/>
          </p:cNvSpPr>
          <p:nvPr/>
        </p:nvSpPr>
        <p:spPr>
          <a:xfrm>
            <a:off x="950809" y="3595182"/>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Agroekologie prosazuje oběhové a solidární hospodářství, které znovu propojuje výrobce a spotřebitele a poskytuje inovativní řešení pro život v mezích naší planety a zároveň zajišťuje sociální základy pro inkluzivní a udržitelný rozvoj.</a:t>
            </a:r>
          </a:p>
        </p:txBody>
      </p:sp>
      <p:sp>
        <p:nvSpPr>
          <p:cNvPr id="3" name="Google Shape;299;p8">
            <a:extLst>
              <a:ext uri="{FF2B5EF4-FFF2-40B4-BE49-F238E27FC236}">
                <a16:creationId xmlns:a16="http://schemas.microsoft.com/office/drawing/2014/main" id="{C15A0FB9-7E86-B8EB-DD96-6A4B9850F34B}"/>
              </a:ext>
            </a:extLst>
          </p:cNvPr>
          <p:cNvSpPr txBox="1">
            <a:spLocks/>
          </p:cNvSpPr>
          <p:nvPr/>
        </p:nvSpPr>
        <p:spPr>
          <a:xfrm>
            <a:off x="780024" y="3029505"/>
            <a:ext cx="6330781"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Oběhové a solidární hospodářství:</a:t>
            </a:r>
          </a:p>
        </p:txBody>
      </p:sp>
      <p:grpSp>
        <p:nvGrpSpPr>
          <p:cNvPr id="4" name="Google Shape;321;p11">
            <a:extLst>
              <a:ext uri="{FF2B5EF4-FFF2-40B4-BE49-F238E27FC236}">
                <a16:creationId xmlns:a16="http://schemas.microsoft.com/office/drawing/2014/main" id="{48A4E34F-D4E3-4C18-A833-EF4BB82F5550}"/>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381DC884-DCF0-2F13-B73E-0D97A8D60ADC}"/>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5FE947D5-974B-F5C7-9E81-E3F916669AA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C23A8573-4A6B-A2F3-A4A7-3094B347EE54}"/>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F8B5B06F-C413-F8AC-65BF-831A27DF548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8E75381D-9768-5604-EC46-1F3EF0858EEA}"/>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1B774F62-7CEE-DE54-4097-AA06948CF662}"/>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500F7A2A-4A7B-7DF9-7D68-6EF90D0F3AD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6750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FD220A16-64D5-CCC6-5511-CEA390587F79}"/>
              </a:ext>
            </a:extLst>
          </p:cNvPr>
          <p:cNvPicPr>
            <a:picLocks noGrp="1" noChangeAspect="1"/>
          </p:cNvPicPr>
          <p:nvPr>
            <p:ph type="pic" idx="2"/>
          </p:nvPr>
        </p:nvPicPr>
        <p:blipFill rotWithShape="1">
          <a:blip r:embed="rId3"/>
          <a:srcRect l="152"/>
          <a:stretch/>
        </p:blipFill>
        <p:spPr>
          <a:xfrm>
            <a:off x="8912202" y="1246695"/>
            <a:ext cx="2444127" cy="4336988"/>
          </a:xfrm>
          <a:ln>
            <a:solidFill>
              <a:srgbClr val="232323"/>
            </a:solidFill>
          </a:ln>
        </p:spPr>
      </p:pic>
      <p:pic>
        <p:nvPicPr>
          <p:cNvPr id="7" name="Picture 6">
            <a:extLst>
              <a:ext uri="{FF2B5EF4-FFF2-40B4-BE49-F238E27FC236}">
                <a16:creationId xmlns:a16="http://schemas.microsoft.com/office/drawing/2014/main" id="{09A6FF3B-5ED5-0339-891B-53FDDC09E806}"/>
              </a:ext>
            </a:extLst>
          </p:cNvPr>
          <p:cNvPicPr>
            <a:picLocks noChangeAspect="1"/>
          </p:cNvPicPr>
          <p:nvPr/>
        </p:nvPicPr>
        <p:blipFill>
          <a:blip r:embed="rId4"/>
          <a:stretch>
            <a:fillRect/>
          </a:stretch>
        </p:blipFill>
        <p:spPr>
          <a:xfrm>
            <a:off x="6426634" y="1246695"/>
            <a:ext cx="1889924" cy="2672947"/>
          </a:xfrm>
          <a:prstGeom prst="rect">
            <a:avLst/>
          </a:prstGeom>
          <a:ln>
            <a:solidFill>
              <a:srgbClr val="232323"/>
            </a:solidFill>
          </a:ln>
        </p:spPr>
      </p:pic>
      <p:sp>
        <p:nvSpPr>
          <p:cNvPr id="3" name="Text Placeholder 2">
            <a:extLst>
              <a:ext uri="{FF2B5EF4-FFF2-40B4-BE49-F238E27FC236}">
                <a16:creationId xmlns:a16="http://schemas.microsoft.com/office/drawing/2014/main" id="{BCCF850F-B1F2-E94D-B2A5-E6326630E8D1}"/>
              </a:ext>
            </a:extLst>
          </p:cNvPr>
          <p:cNvSpPr>
            <a:spLocks noGrp="1"/>
          </p:cNvSpPr>
          <p:nvPr>
            <p:ph type="body" idx="1"/>
          </p:nvPr>
        </p:nvSpPr>
        <p:spPr>
          <a:xfrm>
            <a:off x="951650" y="1743021"/>
            <a:ext cx="5205881" cy="3291086"/>
          </a:xfrm>
        </p:spPr>
        <p:txBody>
          <a:bodyPr/>
          <a:lstStyle/>
          <a:p>
            <a:pPr marL="36000" indent="0"/>
            <a:r>
              <a:rPr lang="en-IE" dirty="0"/>
              <a:t>V </a:t>
            </a:r>
            <a:r>
              <a:rPr lang="en-US" dirty="0">
                <a:hlinkClick r:id="rId2"/>
              </a:rPr>
              <a:t>Průvodci udržitelnými regenerativními zemědělskými systémy a učebním nástroji je </a:t>
            </a:r>
            <a:r>
              <a:rPr lang="en-US" dirty="0"/>
              <a:t>jedna z </a:t>
            </a:r>
            <a:r>
              <a:rPr lang="en-US" dirty="0" err="1"/>
              <a:t>případových</a:t>
            </a:r>
            <a:r>
              <a:rPr lang="en-US" dirty="0"/>
              <a:t> </a:t>
            </a:r>
            <a:r>
              <a:rPr lang="en-US" dirty="0" err="1"/>
              <a:t>studií</a:t>
            </a:r>
            <a:r>
              <a:rPr lang="cs-CZ" dirty="0"/>
              <a:t>:</a:t>
            </a:r>
            <a:r>
              <a:rPr lang="en-US" dirty="0"/>
              <a:t> </a:t>
            </a:r>
            <a:r>
              <a:rPr lang="en-US" b="1" dirty="0"/>
              <a:t>ekologická farma </a:t>
            </a:r>
            <a:r>
              <a:rPr lang="en-US" b="1" dirty="0" err="1"/>
              <a:t>Wańczyk</a:t>
            </a:r>
            <a:r>
              <a:rPr lang="en-US" b="1" dirty="0"/>
              <a:t>, </a:t>
            </a:r>
            <a:r>
              <a:rPr lang="en-US" dirty="0" err="1"/>
              <a:t>která</a:t>
            </a:r>
            <a:r>
              <a:rPr lang="en-US" dirty="0"/>
              <a:t> </a:t>
            </a:r>
            <a:r>
              <a:rPr lang="cs-CZ" dirty="0"/>
              <a:t>ukazuje</a:t>
            </a:r>
            <a:r>
              <a:rPr lang="en-US" dirty="0"/>
              <a:t> účinnost agroekologického přístupu. Zapojují se do vzdělávání, postupně zavádějí nové produkty a využívají národní podpůrné </a:t>
            </a:r>
            <a:r>
              <a:rPr lang="en-US" dirty="0" err="1"/>
              <a:t>programy</a:t>
            </a:r>
            <a:r>
              <a:rPr lang="en-US" dirty="0"/>
              <a:t>.  </a:t>
            </a:r>
          </a:p>
          <a:p>
            <a:pPr marL="36000" indent="0"/>
            <a:endParaRPr lang="en-IE" dirty="0"/>
          </a:p>
        </p:txBody>
      </p:sp>
      <p:sp>
        <p:nvSpPr>
          <p:cNvPr id="4" name="Text Placeholder 3">
            <a:extLst>
              <a:ext uri="{FF2B5EF4-FFF2-40B4-BE49-F238E27FC236}">
                <a16:creationId xmlns:a16="http://schemas.microsoft.com/office/drawing/2014/main" id="{36EDDAF0-B74A-05BB-F355-CEC640465D8F}"/>
              </a:ext>
            </a:extLst>
          </p:cNvPr>
          <p:cNvSpPr>
            <a:spLocks noGrp="1"/>
          </p:cNvSpPr>
          <p:nvPr>
            <p:ph type="body" idx="3"/>
          </p:nvPr>
        </p:nvSpPr>
        <p:spPr>
          <a:xfrm>
            <a:off x="835671" y="750369"/>
            <a:ext cx="4990998" cy="992652"/>
          </a:xfrm>
        </p:spPr>
        <p:txBody>
          <a:bodyPr/>
          <a:lstStyle/>
          <a:p>
            <a:r>
              <a:rPr lang="en-IE" b="1" dirty="0"/>
              <a:t>Inspirujte se...</a:t>
            </a:r>
          </a:p>
        </p:txBody>
      </p:sp>
      <p:sp>
        <p:nvSpPr>
          <p:cNvPr id="8" name="Arrow: Right 7">
            <a:extLst>
              <a:ext uri="{FF2B5EF4-FFF2-40B4-BE49-F238E27FC236}">
                <a16:creationId xmlns:a16="http://schemas.microsoft.com/office/drawing/2014/main" id="{206476F7-6602-7BA3-D6B3-B423AE9DE47E}"/>
              </a:ext>
            </a:extLst>
          </p:cNvPr>
          <p:cNvSpPr/>
          <p:nvPr/>
        </p:nvSpPr>
        <p:spPr>
          <a:xfrm>
            <a:off x="5826670" y="4393580"/>
            <a:ext cx="2782072"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Přečtěte si celý příběh</a:t>
            </a:r>
          </a:p>
        </p:txBody>
      </p:sp>
    </p:spTree>
    <p:extLst>
      <p:ext uri="{BB962C8B-B14F-4D97-AF65-F5344CB8AC3E}">
        <p14:creationId xmlns:p14="http://schemas.microsoft.com/office/powerpoint/2010/main" val="247882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body" idx="1"/>
          </p:nvPr>
        </p:nvSpPr>
        <p:spPr>
          <a:xfrm>
            <a:off x="6186233" y="2341241"/>
            <a:ext cx="548025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Historie a vývoj agroekologie</a:t>
            </a:r>
            <a:endParaRPr/>
          </a:p>
        </p:txBody>
      </p:sp>
      <p:sp>
        <p:nvSpPr>
          <p:cNvPr id="334" name="Google Shape;334;p1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F04003-C04E-6E60-76E4-8AD619AFA8BD}"/>
              </a:ext>
            </a:extLst>
          </p:cNvPr>
          <p:cNvSpPr>
            <a:spLocks noGrp="1"/>
          </p:cNvSpPr>
          <p:nvPr>
            <p:ph type="body" idx="1"/>
          </p:nvPr>
        </p:nvSpPr>
        <p:spPr>
          <a:xfrm>
            <a:off x="874294" y="1780690"/>
            <a:ext cx="5302417" cy="3422968"/>
          </a:xfrm>
        </p:spPr>
        <p:txBody>
          <a:bodyPr/>
          <a:lstStyle/>
          <a:p>
            <a:pPr marL="0" indent="0"/>
            <a:endParaRPr lang="cs-CZ" dirty="0"/>
          </a:p>
          <a:p>
            <a:pPr marL="0" indent="0"/>
            <a:r>
              <a:rPr lang="en-US" dirty="0" err="1"/>
              <a:t>Cestu</a:t>
            </a:r>
            <a:r>
              <a:rPr lang="en-US" dirty="0"/>
              <a:t> agroekologie v Evropě určuje složitá souhra </a:t>
            </a:r>
            <a:r>
              <a:rPr lang="en-US" b="1" dirty="0"/>
              <a:t>vědeckých, sociálních, ekonomických a politických faktorů, která </a:t>
            </a:r>
            <a:r>
              <a:rPr lang="en-US" dirty="0"/>
              <a:t>odráží širší celosvětové hnutí za udržitelnější a odolnější potravinové systémy.</a:t>
            </a:r>
          </a:p>
          <a:p>
            <a:pPr marL="0" indent="0"/>
            <a:r>
              <a:rPr lang="en-US" dirty="0"/>
              <a:t>Na následujících snímcích uvidíte v chronologickém pořadí, jak tato cesta probíhala.</a:t>
            </a:r>
            <a:endParaRPr lang="en-IE" dirty="0"/>
          </a:p>
        </p:txBody>
      </p:sp>
      <p:sp>
        <p:nvSpPr>
          <p:cNvPr id="3" name="Text Placeholder 2">
            <a:extLst>
              <a:ext uri="{FF2B5EF4-FFF2-40B4-BE49-F238E27FC236}">
                <a16:creationId xmlns:a16="http://schemas.microsoft.com/office/drawing/2014/main" id="{A48ECA20-C4FE-D8D8-7AD6-7AD94D58B6D2}"/>
              </a:ext>
            </a:extLst>
          </p:cNvPr>
          <p:cNvSpPr>
            <a:spLocks noGrp="1"/>
          </p:cNvSpPr>
          <p:nvPr>
            <p:ph type="body" idx="2"/>
          </p:nvPr>
        </p:nvSpPr>
        <p:spPr>
          <a:xfrm>
            <a:off x="820299" y="856788"/>
            <a:ext cx="5646736" cy="992652"/>
          </a:xfrm>
        </p:spPr>
        <p:txBody>
          <a:bodyPr/>
          <a:lstStyle/>
          <a:p>
            <a:pPr marL="0"/>
            <a:r>
              <a:rPr lang="cs-CZ" b="1" dirty="0"/>
              <a:t>Jak byla </a:t>
            </a:r>
            <a:r>
              <a:rPr lang="en-IE" b="1" dirty="0" err="1"/>
              <a:t>agroekologi</a:t>
            </a:r>
            <a:r>
              <a:rPr lang="cs-CZ" b="1" dirty="0"/>
              <a:t>e utvářena</a:t>
            </a:r>
            <a:r>
              <a:rPr lang="en-IE" b="1" dirty="0"/>
              <a:t>?</a:t>
            </a:r>
          </a:p>
        </p:txBody>
      </p:sp>
      <p:pic>
        <p:nvPicPr>
          <p:cNvPr id="6" name="Picture Placeholder 5" descr="Aspirations to be an astronaut">
            <a:extLst>
              <a:ext uri="{FF2B5EF4-FFF2-40B4-BE49-F238E27FC236}">
                <a16:creationId xmlns:a16="http://schemas.microsoft.com/office/drawing/2014/main" id="{7A8D7DCD-4036-61CD-FE37-FD36BAD776F4}"/>
              </a:ext>
            </a:extLst>
          </p:cNvPr>
          <p:cNvPicPr>
            <a:picLocks noGrp="1" noChangeAspect="1"/>
          </p:cNvPicPr>
          <p:nvPr>
            <p:ph type="pic" idx="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32766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6037072" y="4960540"/>
            <a:ext cx="1585507" cy="1218595"/>
          </a:xfrm>
          <a:custGeom>
            <a:avLst/>
            <a:gdLst/>
            <a:ahLst/>
            <a:cxnLst/>
            <a:rect l="l" t="t" r="r" b="b"/>
            <a:pathLst>
              <a:path w="3146" h="2415" extrusionOk="0">
                <a:moveTo>
                  <a:pt x="2259" y="1971"/>
                </a:moveTo>
                <a:lnTo>
                  <a:pt x="2259" y="1971"/>
                </a:lnTo>
                <a:cubicBezTo>
                  <a:pt x="2711" y="1519"/>
                  <a:pt x="2946" y="949"/>
                  <a:pt x="3136" y="343"/>
                </a:cubicBezTo>
                <a:cubicBezTo>
                  <a:pt x="3145" y="307"/>
                  <a:pt x="3127" y="271"/>
                  <a:pt x="3082" y="262"/>
                </a:cubicBezTo>
                <a:cubicBezTo>
                  <a:pt x="3045" y="244"/>
                  <a:pt x="3009" y="235"/>
                  <a:pt x="2973" y="226"/>
                </a:cubicBezTo>
                <a:cubicBezTo>
                  <a:pt x="2485" y="90"/>
                  <a:pt x="1997" y="0"/>
                  <a:pt x="1482" y="36"/>
                </a:cubicBezTo>
                <a:cubicBezTo>
                  <a:pt x="1210" y="54"/>
                  <a:pt x="948" y="127"/>
                  <a:pt x="722" y="289"/>
                </a:cubicBezTo>
                <a:cubicBezTo>
                  <a:pt x="342" y="569"/>
                  <a:pt x="162" y="1085"/>
                  <a:pt x="288" y="1528"/>
                </a:cubicBezTo>
                <a:cubicBezTo>
                  <a:pt x="306" y="1573"/>
                  <a:pt x="342" y="1645"/>
                  <a:pt x="324" y="1681"/>
                </a:cubicBezTo>
                <a:cubicBezTo>
                  <a:pt x="306" y="1718"/>
                  <a:pt x="234" y="1735"/>
                  <a:pt x="189" y="1763"/>
                </a:cubicBezTo>
                <a:lnTo>
                  <a:pt x="189" y="1763"/>
                </a:lnTo>
                <a:cubicBezTo>
                  <a:pt x="144" y="1781"/>
                  <a:pt x="107" y="1808"/>
                  <a:pt x="72" y="1826"/>
                </a:cubicBezTo>
                <a:cubicBezTo>
                  <a:pt x="27" y="1844"/>
                  <a:pt x="0" y="1880"/>
                  <a:pt x="27" y="1926"/>
                </a:cubicBezTo>
                <a:cubicBezTo>
                  <a:pt x="45" y="1962"/>
                  <a:pt x="81" y="1980"/>
                  <a:pt x="134" y="1952"/>
                </a:cubicBezTo>
                <a:cubicBezTo>
                  <a:pt x="207" y="1916"/>
                  <a:pt x="279" y="1871"/>
                  <a:pt x="351" y="1835"/>
                </a:cubicBezTo>
                <a:cubicBezTo>
                  <a:pt x="397" y="1808"/>
                  <a:pt x="415" y="1808"/>
                  <a:pt x="442" y="1853"/>
                </a:cubicBezTo>
                <a:cubicBezTo>
                  <a:pt x="604" y="2088"/>
                  <a:pt x="831" y="2242"/>
                  <a:pt x="1102" y="2305"/>
                </a:cubicBezTo>
                <a:cubicBezTo>
                  <a:pt x="1545" y="2414"/>
                  <a:pt x="1933" y="2287"/>
                  <a:pt x="2259" y="1971"/>
                </a:cubicBezTo>
              </a:path>
            </a:pathLst>
          </a:custGeom>
          <a:solidFill>
            <a:srgbClr val="C3DC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spcBef>
                <a:spcPts val="0"/>
              </a:spcBef>
              <a:spcAft>
                <a:spcPts val="0"/>
              </a:spcAft>
              <a:buNone/>
            </a:pPr>
            <a:r>
              <a:rPr lang="en-US" sz="4000" b="1">
                <a:solidFill>
                  <a:schemeClr val="dk2"/>
                </a:solidFill>
                <a:latin typeface="Lato Black"/>
                <a:ea typeface="Lato Black"/>
                <a:cs typeface="Lato Black"/>
                <a:sym typeface="Lato Black"/>
              </a:rPr>
              <a:t>Ekologie</a:t>
            </a:r>
            <a:endParaRPr sz="4000" b="1">
              <a:solidFill>
                <a:schemeClr val="dk2"/>
              </a:solidFill>
              <a:latin typeface="Lato Black"/>
              <a:ea typeface="Lato Black"/>
              <a:cs typeface="Lato Black"/>
              <a:sym typeface="Lato Black"/>
            </a:endParaRPr>
          </a:p>
        </p:txBody>
      </p:sp>
      <p:sp>
        <p:nvSpPr>
          <p:cNvPr id="351" name="Google Shape;351;p13"/>
          <p:cNvSpPr txBox="1"/>
          <p:nvPr/>
        </p:nvSpPr>
        <p:spPr>
          <a:xfrm>
            <a:off x="672965" y="793393"/>
            <a:ext cx="10920350" cy="600150"/>
          </a:xfrm>
          <a:prstGeom prst="rect">
            <a:avLst/>
          </a:prstGeom>
          <a:noFill/>
          <a:ln>
            <a:noFill/>
          </a:ln>
        </p:spPr>
        <p:txBody>
          <a:bodyPr spcFirstLastPara="1" wrap="square" lIns="45700" tIns="22850" rIns="45700" bIns="22850" anchor="t" anchorCtr="0">
            <a:noAutofit/>
          </a:bodyPr>
          <a:lstStyle/>
          <a:p>
            <a:pPr marL="0" marR="0" lvl="0" indent="0" algn="l" rtl="0">
              <a:spcBef>
                <a:spcPts val="0"/>
              </a:spcBef>
              <a:spcAft>
                <a:spcPts val="0"/>
              </a:spcAft>
              <a:buNone/>
            </a:pPr>
            <a:r>
              <a:rPr lang="en-US" sz="2400" dirty="0">
                <a:solidFill>
                  <a:srgbClr val="000000"/>
                </a:solidFill>
                <a:latin typeface="Calibri"/>
                <a:ea typeface="Calibri"/>
                <a:cs typeface="Calibri"/>
                <a:sym typeface="Calibri"/>
              </a:rPr>
              <a:t>Agroekologie v Evropě prošla fascinující cestou, která odráží rostoucí povědomí a posun k udržitelným zemědělským postupům. Zde je stručný přehled:</a:t>
            </a:r>
            <a:endParaRPr dirty="0"/>
          </a:p>
        </p:txBody>
      </p:sp>
      <p:sp>
        <p:nvSpPr>
          <p:cNvPr id="352" name="Google Shape;352;p13"/>
          <p:cNvSpPr/>
          <p:nvPr/>
        </p:nvSpPr>
        <p:spPr>
          <a:xfrm>
            <a:off x="7818054" y="2600665"/>
            <a:ext cx="4006083"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dirty="0">
                <a:solidFill>
                  <a:schemeClr val="dk1"/>
                </a:solidFill>
                <a:latin typeface="Calibri"/>
                <a:ea typeface="Calibri"/>
                <a:cs typeface="Calibri"/>
                <a:sym typeface="Calibri"/>
              </a:rPr>
              <a:t>Rozvoj průmyslového zemědělství, které </a:t>
            </a:r>
            <a:r>
              <a:rPr lang="en-US" sz="1700" dirty="0" err="1">
                <a:solidFill>
                  <a:schemeClr val="dk1"/>
                </a:solidFill>
                <a:latin typeface="Calibri"/>
                <a:ea typeface="Calibri"/>
                <a:cs typeface="Calibri"/>
                <a:sym typeface="Calibri"/>
              </a:rPr>
              <a:t>se vyznačuje </a:t>
            </a:r>
            <a:r>
              <a:rPr lang="en-US" sz="1700" dirty="0">
                <a:solidFill>
                  <a:schemeClr val="dk1"/>
                </a:solidFill>
                <a:latin typeface="Calibri"/>
                <a:ea typeface="Calibri"/>
                <a:cs typeface="Calibri"/>
                <a:sym typeface="Calibri"/>
              </a:rPr>
              <a:t>vysokými vstupy a vysokými výnosy, začal ukazovat svá omezení a vedlejší účinky na životní prostředí. V tomto období se </a:t>
            </a:r>
            <a:r>
              <a:rPr lang="en-US" sz="1700" b="1" dirty="0">
                <a:solidFill>
                  <a:schemeClr val="dk1"/>
                </a:solidFill>
                <a:latin typeface="Calibri"/>
                <a:ea typeface="Calibri"/>
                <a:cs typeface="Calibri"/>
                <a:sym typeface="Calibri"/>
              </a:rPr>
              <a:t>zvýšilo povědomí o </a:t>
            </a:r>
            <a:r>
              <a:rPr lang="en-US" sz="1700" dirty="0">
                <a:solidFill>
                  <a:schemeClr val="dk1"/>
                </a:solidFill>
                <a:latin typeface="Calibri"/>
                <a:ea typeface="Calibri"/>
                <a:cs typeface="Calibri"/>
                <a:sym typeface="Calibri"/>
              </a:rPr>
              <a:t>potřebě udržitelnějšího zemědělství.</a:t>
            </a:r>
            <a:endParaRPr dirty="0"/>
          </a:p>
        </p:txBody>
      </p:sp>
      <p:sp>
        <p:nvSpPr>
          <p:cNvPr id="353" name="Google Shape;353;p13"/>
          <p:cNvSpPr/>
          <p:nvPr/>
        </p:nvSpPr>
        <p:spPr>
          <a:xfrm>
            <a:off x="472966" y="1916995"/>
            <a:ext cx="3924677"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Kořeny agroekologie sahají až do </a:t>
            </a:r>
            <a:r>
              <a:rPr lang="en-US" sz="1700" b="1">
                <a:solidFill>
                  <a:srgbClr val="75A949"/>
                </a:solidFill>
                <a:latin typeface="Calibri"/>
                <a:ea typeface="Calibri"/>
                <a:cs typeface="Calibri"/>
                <a:sym typeface="Calibri"/>
              </a:rPr>
              <a:t>počátků ekologických studií v </a:t>
            </a:r>
            <a:r>
              <a:rPr lang="en-US" sz="1700">
                <a:solidFill>
                  <a:srgbClr val="75A949"/>
                </a:solidFill>
                <a:latin typeface="Calibri"/>
                <a:ea typeface="Calibri"/>
                <a:cs typeface="Calibri"/>
                <a:sym typeface="Calibri"/>
              </a:rPr>
              <a:t>zemědělství. Vědci začali pozorovat a chápat složité interakce v zemědělských ekosystémech, nicméně termín "agroekologie" ještě nebyl široce používán.</a:t>
            </a:r>
            <a:endParaRPr/>
          </a:p>
        </p:txBody>
      </p:sp>
      <p:sp>
        <p:nvSpPr>
          <p:cNvPr id="354" name="Google Shape;354;p13"/>
          <p:cNvSpPr/>
          <p:nvPr/>
        </p:nvSpPr>
        <p:spPr>
          <a:xfrm>
            <a:off x="472077" y="3992843"/>
            <a:ext cx="3924676" cy="1211922"/>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3DB0B9"/>
                </a:solidFill>
                <a:latin typeface="Calibri"/>
                <a:ea typeface="Calibri"/>
                <a:cs typeface="Calibri"/>
                <a:sym typeface="Calibri"/>
              </a:rPr>
              <a:t>Koncept agroekologie se v Evropě začal formalizovat jako vědecká disciplína. V této době začali vědci pod vlivem ekologických hnutí prosazovat </a:t>
            </a:r>
            <a:r>
              <a:rPr lang="en-US" sz="1700" b="1">
                <a:solidFill>
                  <a:srgbClr val="3DB0B9"/>
                </a:solidFill>
                <a:latin typeface="Calibri"/>
                <a:ea typeface="Calibri"/>
                <a:cs typeface="Calibri"/>
                <a:sym typeface="Calibri"/>
              </a:rPr>
              <a:t>zemědělství, které funguje v souladu s přírodou</a:t>
            </a:r>
            <a:r>
              <a:rPr lang="en-US" sz="1700">
                <a:solidFill>
                  <a:srgbClr val="3DB0B9"/>
                </a:solidFill>
                <a:latin typeface="Calibri"/>
                <a:ea typeface="Calibri"/>
                <a:cs typeface="Calibri"/>
                <a:sym typeface="Calibri"/>
              </a:rPr>
              <a:t>.</a:t>
            </a:r>
            <a:endParaRPr/>
          </a:p>
        </p:txBody>
      </p:sp>
      <p:sp>
        <p:nvSpPr>
          <p:cNvPr id="355" name="Google Shape;355;p13"/>
          <p:cNvSpPr txBox="1"/>
          <p:nvPr/>
        </p:nvSpPr>
        <p:spPr>
          <a:xfrm>
            <a:off x="598685" y="15059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en-US" sz="3600" b="1" dirty="0">
                <a:solidFill>
                  <a:srgbClr val="75A949"/>
                </a:solidFill>
                <a:latin typeface="Calibri"/>
                <a:ea typeface="Calibri"/>
                <a:cs typeface="Calibri"/>
                <a:sym typeface="Calibri"/>
              </a:rPr>
              <a:t>Cesta agroekologie dějinami</a:t>
            </a:r>
            <a:endParaRPr b="1" dirty="0"/>
          </a:p>
        </p:txBody>
      </p:sp>
      <p:sp>
        <p:nvSpPr>
          <p:cNvPr id="356" name="Google Shape;356;p13"/>
          <p:cNvSpPr txBox="1"/>
          <p:nvPr/>
        </p:nvSpPr>
        <p:spPr>
          <a:xfrm>
            <a:off x="4712162" y="2173667"/>
            <a:ext cx="114562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000000"/>
                </a:solidFill>
                <a:latin typeface="Calibri"/>
                <a:ea typeface="Calibri"/>
                <a:cs typeface="Calibri"/>
                <a:sym typeface="Calibri"/>
              </a:rPr>
              <a:t>Počát</a:t>
            </a:r>
            <a:r>
              <a:rPr lang="cs-CZ" sz="1800" b="1" dirty="0" err="1">
                <a:latin typeface="Calibri"/>
                <a:ea typeface="Calibri"/>
                <a:cs typeface="Calibri"/>
                <a:sym typeface="Calibri"/>
              </a:rPr>
              <a:t>ek</a:t>
            </a:r>
            <a:r>
              <a:rPr lang="en-US" sz="1800" b="1" dirty="0">
                <a:solidFill>
                  <a:srgbClr val="000000"/>
                </a:solidFill>
                <a:latin typeface="Calibri"/>
                <a:ea typeface="Calibri"/>
                <a:cs typeface="Calibri"/>
                <a:sym typeface="Calibri"/>
              </a:rPr>
              <a:t> 20. </a:t>
            </a:r>
            <a:r>
              <a:rPr lang="en-US" sz="1800" b="1" dirty="0" err="1">
                <a:solidFill>
                  <a:srgbClr val="000000"/>
                </a:solidFill>
                <a:latin typeface="Calibri"/>
                <a:ea typeface="Calibri"/>
                <a:cs typeface="Calibri"/>
                <a:sym typeface="Calibri"/>
              </a:rPr>
              <a:t>století</a:t>
            </a:r>
            <a:r>
              <a:rPr lang="en-US" sz="1800" b="1" dirty="0">
                <a:solidFill>
                  <a:srgbClr val="000000"/>
                </a:solidFill>
                <a:latin typeface="Calibri"/>
                <a:ea typeface="Calibri"/>
                <a:cs typeface="Calibri"/>
                <a:sym typeface="Calibri"/>
              </a:rPr>
              <a:t> </a:t>
            </a:r>
            <a:endParaRPr dirty="0"/>
          </a:p>
        </p:txBody>
      </p:sp>
      <p:sp>
        <p:nvSpPr>
          <p:cNvPr id="357" name="Google Shape;357;p13"/>
          <p:cNvSpPr txBox="1"/>
          <p:nvPr/>
        </p:nvSpPr>
        <p:spPr>
          <a:xfrm>
            <a:off x="6263139" y="5114142"/>
            <a:ext cx="13917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80. </a:t>
            </a:r>
            <a:r>
              <a:rPr lang="en-US" sz="1800" b="1" dirty="0" err="1">
                <a:solidFill>
                  <a:srgbClr val="000000"/>
                </a:solidFill>
                <a:latin typeface="Calibri"/>
                <a:ea typeface="Calibri"/>
                <a:cs typeface="Calibri"/>
                <a:sym typeface="Calibri"/>
              </a:rPr>
              <a:t>až</a:t>
            </a:r>
            <a:r>
              <a:rPr lang="en-US" sz="1800" b="1" dirty="0">
                <a:solidFill>
                  <a:srgbClr val="000000"/>
                </a:solidFill>
                <a:latin typeface="Calibri"/>
                <a:ea typeface="Calibri"/>
                <a:cs typeface="Calibri"/>
                <a:sym typeface="Calibri"/>
              </a:rPr>
              <a:t> 90. </a:t>
            </a:r>
            <a:r>
              <a:rPr lang="en-US" sz="1800" b="1" dirty="0" err="1">
                <a:solidFill>
                  <a:srgbClr val="000000"/>
                </a:solidFill>
                <a:latin typeface="Calibri"/>
                <a:ea typeface="Calibri"/>
                <a:cs typeface="Calibri"/>
                <a:sym typeface="Calibri"/>
              </a:rPr>
              <a:t>léta</a:t>
            </a:r>
            <a:r>
              <a:rPr lang="en-US" sz="1800" b="1" dirty="0">
                <a:solidFill>
                  <a:srgbClr val="000000"/>
                </a:solidFill>
                <a:latin typeface="Calibri"/>
                <a:ea typeface="Calibri"/>
                <a:cs typeface="Calibri"/>
                <a:sym typeface="Calibri"/>
              </a:rPr>
              <a:t> 20. </a:t>
            </a:r>
            <a:r>
              <a:rPr lang="en-US" sz="1800" b="1" dirty="0" err="1">
                <a:solidFill>
                  <a:srgbClr val="000000"/>
                </a:solidFill>
                <a:latin typeface="Calibri"/>
                <a:ea typeface="Calibri"/>
                <a:cs typeface="Calibri"/>
                <a:sym typeface="Calibri"/>
              </a:rPr>
              <a:t>století</a:t>
            </a:r>
            <a:endParaRPr dirty="0"/>
          </a:p>
        </p:txBody>
      </p:sp>
      <p:sp>
        <p:nvSpPr>
          <p:cNvPr id="358" name="Google Shape;358;p13"/>
          <p:cNvSpPr txBox="1"/>
          <p:nvPr/>
        </p:nvSpPr>
        <p:spPr>
          <a:xfrm>
            <a:off x="4607065" y="4124544"/>
            <a:ext cx="1526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70.-80. </a:t>
            </a:r>
            <a:r>
              <a:rPr lang="en-US" sz="1800" b="1" dirty="0" err="1">
                <a:solidFill>
                  <a:srgbClr val="000000"/>
                </a:solidFill>
                <a:latin typeface="Calibri"/>
                <a:ea typeface="Calibri"/>
                <a:cs typeface="Calibri"/>
                <a:sym typeface="Calibri"/>
              </a:rPr>
              <a:t>léta</a:t>
            </a:r>
            <a:r>
              <a:rPr lang="en-US" sz="1800" b="1" dirty="0">
                <a:solidFill>
                  <a:srgbClr val="000000"/>
                </a:solidFill>
                <a:latin typeface="Calibri"/>
                <a:ea typeface="Calibri"/>
                <a:cs typeface="Calibri"/>
                <a:sym typeface="Calibri"/>
              </a:rPr>
              <a:t> 20. </a:t>
            </a:r>
            <a:r>
              <a:rPr lang="en-US" sz="1800" b="1" dirty="0" err="1">
                <a:solidFill>
                  <a:srgbClr val="000000"/>
                </a:solidFill>
                <a:latin typeface="Calibri"/>
                <a:ea typeface="Calibri"/>
                <a:cs typeface="Calibri"/>
                <a:sym typeface="Calibri"/>
              </a:rPr>
              <a:t>století</a:t>
            </a:r>
            <a:endParaRPr dirty="0"/>
          </a:p>
        </p:txBody>
      </p:sp>
      <p:sp>
        <p:nvSpPr>
          <p:cNvPr id="359" name="Google Shape;359;p13"/>
          <p:cNvSpPr txBox="1"/>
          <p:nvPr/>
        </p:nvSpPr>
        <p:spPr>
          <a:xfrm>
            <a:off x="6239141" y="3105834"/>
            <a:ext cx="13150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000000"/>
                </a:solidFill>
                <a:latin typeface="Calibri"/>
                <a:ea typeface="Calibri"/>
                <a:cs typeface="Calibri"/>
                <a:sym typeface="Calibri"/>
              </a:rPr>
              <a:t>Po </a:t>
            </a:r>
            <a:r>
              <a:rPr lang="en-US" sz="1800" b="1" dirty="0" err="1">
                <a:solidFill>
                  <a:srgbClr val="000000"/>
                </a:solidFill>
                <a:latin typeface="Calibri"/>
                <a:ea typeface="Calibri"/>
                <a:cs typeface="Calibri"/>
                <a:sym typeface="Calibri"/>
              </a:rPr>
              <a:t>druhé</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světové</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válce</a:t>
            </a:r>
            <a:endParaRPr dirty="0"/>
          </a:p>
        </p:txBody>
      </p:sp>
      <p:sp>
        <p:nvSpPr>
          <p:cNvPr id="360" name="Google Shape;360;p13"/>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3"/>
          <p:cNvSpPr/>
          <p:nvPr/>
        </p:nvSpPr>
        <p:spPr>
          <a:xfrm>
            <a:off x="7818053" y="4842112"/>
            <a:ext cx="4006083" cy="1118913"/>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Agroekologie začala získávat </a:t>
            </a:r>
            <a:r>
              <a:rPr lang="en-US" sz="1700" b="1">
                <a:solidFill>
                  <a:srgbClr val="75A949"/>
                </a:solidFill>
                <a:latin typeface="Calibri"/>
                <a:ea typeface="Calibri"/>
                <a:cs typeface="Calibri"/>
                <a:sym typeface="Calibri"/>
              </a:rPr>
              <a:t>akademické uznání.</a:t>
            </a:r>
            <a:r>
              <a:rPr lang="en-US" sz="1700">
                <a:solidFill>
                  <a:srgbClr val="75A949"/>
                </a:solidFill>
                <a:latin typeface="Calibri"/>
                <a:ea typeface="Calibri"/>
                <a:cs typeface="Calibri"/>
                <a:sym typeface="Calibri"/>
              </a:rPr>
              <a:t> Univerzity a výzkumné instituce začaly zařazovat agroekologii do svých studijních plánů a výzkumných programů a zaměřovaly se na udržitelné zemědělské postupy a studium agroekosystémů.</a:t>
            </a:r>
            <a:endParaRPr sz="1700">
              <a:solidFill>
                <a:srgbClr val="75A94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a:spLocks noGrp="1"/>
          </p:cNvSpPr>
          <p:nvPr>
            <p:ph type="body" idx="1"/>
          </p:nvPr>
        </p:nvSpPr>
        <p:spPr>
          <a:xfrm>
            <a:off x="798380" y="1504041"/>
            <a:ext cx="10900928"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err="1"/>
              <a:t>Projekt</a:t>
            </a:r>
            <a:r>
              <a:rPr lang="en-US" dirty="0"/>
              <a:t> EU-DARE </a:t>
            </a:r>
            <a:r>
              <a:rPr lang="en-US" dirty="0" err="1"/>
              <a:t>si</a:t>
            </a:r>
            <a:r>
              <a:rPr lang="en-US" dirty="0"/>
              <a:t> </a:t>
            </a:r>
            <a:r>
              <a:rPr lang="en-US" dirty="0" err="1"/>
              <a:t>klade</a:t>
            </a:r>
            <a:r>
              <a:rPr lang="en-US" dirty="0"/>
              <a:t> za </a:t>
            </a:r>
            <a:r>
              <a:rPr lang="en-US" dirty="0" err="1"/>
              <a:t>cíl</a:t>
            </a:r>
            <a:r>
              <a:rPr lang="en-US" dirty="0"/>
              <a:t> </a:t>
            </a:r>
            <a:r>
              <a:rPr lang="en-US" dirty="0" err="1"/>
              <a:t>vytvořit</a:t>
            </a:r>
            <a:r>
              <a:rPr lang="en-US" dirty="0"/>
              <a:t> </a:t>
            </a:r>
            <a:r>
              <a:rPr lang="en-US" dirty="0" err="1"/>
              <a:t>mimořádně</a:t>
            </a:r>
            <a:r>
              <a:rPr lang="en-US" dirty="0"/>
              <a:t> </a:t>
            </a:r>
            <a:r>
              <a:rPr lang="en-US" dirty="0" err="1"/>
              <a:t>užitečný</a:t>
            </a:r>
            <a:r>
              <a:rPr lang="en-US" dirty="0"/>
              <a:t> </a:t>
            </a:r>
            <a:r>
              <a:rPr lang="en-US" dirty="0" err="1"/>
              <a:t>vzdělávací</a:t>
            </a:r>
            <a:r>
              <a:rPr lang="en-US" dirty="0"/>
              <a:t> </a:t>
            </a:r>
            <a:r>
              <a:rPr lang="en-US" dirty="0" err="1"/>
              <a:t>kurz</a:t>
            </a:r>
            <a:r>
              <a:rPr lang="en-US" dirty="0"/>
              <a:t>, </a:t>
            </a:r>
            <a:r>
              <a:rPr lang="en-US" dirty="0" err="1"/>
              <a:t>který</a:t>
            </a:r>
            <a:r>
              <a:rPr lang="en-US" dirty="0"/>
              <a:t> by </a:t>
            </a:r>
            <a:r>
              <a:rPr lang="en-US" dirty="0" err="1"/>
              <a:t>reagoval</a:t>
            </a:r>
            <a:r>
              <a:rPr lang="en-US" dirty="0"/>
              <a:t> </a:t>
            </a:r>
            <a:r>
              <a:rPr lang="en-US" dirty="0" err="1"/>
              <a:t>na</a:t>
            </a:r>
            <a:r>
              <a:rPr lang="en-US" dirty="0"/>
              <a:t> </a:t>
            </a:r>
            <a:r>
              <a:rPr lang="en-US" dirty="0" err="1"/>
              <a:t>potřeby</a:t>
            </a:r>
            <a:r>
              <a:rPr lang="en-US" dirty="0"/>
              <a:t> </a:t>
            </a:r>
            <a:r>
              <a:rPr lang="en-US" dirty="0" err="1"/>
              <a:t>drobných</a:t>
            </a:r>
            <a:r>
              <a:rPr lang="en-US" dirty="0"/>
              <a:t> </a:t>
            </a:r>
            <a:r>
              <a:rPr lang="en-US" dirty="0" err="1"/>
              <a:t>zemědělců</a:t>
            </a:r>
            <a:r>
              <a:rPr lang="en-US" dirty="0"/>
              <a:t> v </a:t>
            </a:r>
            <a:r>
              <a:rPr lang="en-US" dirty="0" err="1"/>
              <a:t>evropských</a:t>
            </a:r>
            <a:r>
              <a:rPr lang="en-US" dirty="0"/>
              <a:t> </a:t>
            </a:r>
            <a:r>
              <a:rPr lang="en-US" dirty="0" err="1"/>
              <a:t>venkovských</a:t>
            </a:r>
            <a:r>
              <a:rPr lang="en-US" dirty="0"/>
              <a:t> </a:t>
            </a:r>
            <a:r>
              <a:rPr lang="en-US" dirty="0" err="1"/>
              <a:t>oblastech</a:t>
            </a:r>
            <a:r>
              <a:rPr lang="en-US" dirty="0"/>
              <a:t>, a to </a:t>
            </a:r>
            <a:r>
              <a:rPr lang="en-US" dirty="0" err="1"/>
              <a:t>konkrétně</a:t>
            </a:r>
            <a:r>
              <a:rPr lang="en-US" dirty="0"/>
              <a:t>:</a:t>
            </a:r>
            <a:endParaRPr dirty="0"/>
          </a:p>
          <a:p>
            <a:pPr marL="0" lvl="0" indent="0" algn="l" rtl="0">
              <a:lnSpc>
                <a:spcPct val="90000"/>
              </a:lnSpc>
              <a:spcBef>
                <a:spcPts val="600"/>
              </a:spcBef>
              <a:spcAft>
                <a:spcPts val="0"/>
              </a:spcAft>
              <a:buClr>
                <a:srgbClr val="000000"/>
              </a:buClr>
              <a:buSzPts val="800"/>
              <a:buNone/>
            </a:pPr>
            <a:endParaRPr sz="800" dirty="0"/>
          </a:p>
          <a:p>
            <a:pPr marL="457200" lvl="0" indent="-457200" algn="l" rtl="0">
              <a:lnSpc>
                <a:spcPct val="90000"/>
              </a:lnSpc>
              <a:spcBef>
                <a:spcPts val="600"/>
              </a:spcBef>
              <a:spcAft>
                <a:spcPts val="0"/>
              </a:spcAft>
              <a:buClr>
                <a:srgbClr val="000000"/>
              </a:buClr>
              <a:buSzPts val="2400"/>
              <a:buFont typeface="Calibri"/>
              <a:buAutoNum type="arabicPeriod"/>
            </a:pPr>
            <a:r>
              <a:rPr lang="en-US" dirty="0" err="1"/>
              <a:t>Vysvětlení</a:t>
            </a:r>
            <a:r>
              <a:rPr lang="en-US" dirty="0"/>
              <a:t>, co je to </a:t>
            </a:r>
            <a:r>
              <a:rPr lang="en-US" dirty="0" err="1"/>
              <a:t>agroekologie</a:t>
            </a:r>
            <a:r>
              <a:rPr lang="en-US" dirty="0"/>
              <a:t> a </a:t>
            </a:r>
            <a:r>
              <a:rPr lang="en-US" dirty="0" err="1"/>
              <a:t>jakou</a:t>
            </a:r>
            <a:r>
              <a:rPr lang="en-US" dirty="0"/>
              <a:t> </a:t>
            </a:r>
            <a:r>
              <a:rPr lang="en-US" dirty="0" err="1"/>
              <a:t>roli</a:t>
            </a:r>
            <a:r>
              <a:rPr lang="en-US" dirty="0"/>
              <a:t> </a:t>
            </a:r>
            <a:r>
              <a:rPr lang="en-US" dirty="0" err="1"/>
              <a:t>hraje</a:t>
            </a:r>
            <a:r>
              <a:rPr lang="en-US" dirty="0"/>
              <a:t> v </a:t>
            </a:r>
            <a:r>
              <a:rPr lang="en-US" dirty="0" err="1"/>
              <a:t>boji</a:t>
            </a:r>
            <a:r>
              <a:rPr lang="en-US" dirty="0"/>
              <a:t> </a:t>
            </a:r>
            <a:r>
              <a:rPr lang="en-US" dirty="0" err="1"/>
              <a:t>proti</a:t>
            </a:r>
            <a:r>
              <a:rPr lang="en-US" dirty="0"/>
              <a:t> </a:t>
            </a:r>
            <a:r>
              <a:rPr lang="en-US" dirty="0" err="1"/>
              <a:t>změně</a:t>
            </a:r>
            <a:r>
              <a:rPr lang="en-US" dirty="0"/>
              <a:t> </a:t>
            </a:r>
            <a:r>
              <a:rPr lang="en-US" dirty="0" err="1"/>
              <a:t>klimatu</a:t>
            </a:r>
            <a:r>
              <a:rPr lang="en-US" dirty="0"/>
              <a:t>, </a:t>
            </a:r>
            <a:r>
              <a:rPr lang="en-US" dirty="0" err="1"/>
              <a:t>při</a:t>
            </a:r>
            <a:r>
              <a:rPr lang="en-US" dirty="0"/>
              <a:t> </a:t>
            </a:r>
            <a:r>
              <a:rPr lang="en-US" dirty="0" err="1"/>
              <a:t>zvyšování</a:t>
            </a:r>
            <a:r>
              <a:rPr lang="en-US" dirty="0"/>
              <a:t> </a:t>
            </a:r>
            <a:r>
              <a:rPr lang="en-US" dirty="0" err="1"/>
              <a:t>odolnosti</a:t>
            </a:r>
            <a:r>
              <a:rPr lang="en-US" dirty="0"/>
              <a:t> a </a:t>
            </a:r>
            <a:r>
              <a:rPr lang="en-US" dirty="0" err="1"/>
              <a:t>produktivity</a:t>
            </a:r>
            <a:r>
              <a:rPr lang="en-US" dirty="0"/>
              <a:t> </a:t>
            </a:r>
            <a:r>
              <a:rPr lang="en-US" dirty="0" err="1"/>
              <a:t>půdy</a:t>
            </a:r>
            <a:r>
              <a:rPr lang="en-US" dirty="0"/>
              <a:t>;</a:t>
            </a:r>
            <a:endParaRPr sz="800" dirty="0"/>
          </a:p>
          <a:p>
            <a:pPr marL="457200" lvl="0" indent="-457200" algn="l" rtl="0">
              <a:lnSpc>
                <a:spcPct val="90000"/>
              </a:lnSpc>
              <a:spcBef>
                <a:spcPts val="600"/>
              </a:spcBef>
              <a:spcAft>
                <a:spcPts val="0"/>
              </a:spcAft>
              <a:buClr>
                <a:srgbClr val="000000"/>
              </a:buClr>
              <a:buSzPts val="2400"/>
              <a:buFont typeface="Calibri"/>
              <a:buAutoNum type="arabicPeriod"/>
            </a:pPr>
            <a:r>
              <a:rPr lang="en-US" dirty="0" err="1"/>
              <a:t>Ukázka</a:t>
            </a:r>
            <a:r>
              <a:rPr lang="en-US" dirty="0"/>
              <a:t> </a:t>
            </a:r>
            <a:r>
              <a:rPr lang="en-US" dirty="0" err="1"/>
              <a:t>hodnoty</a:t>
            </a:r>
            <a:r>
              <a:rPr lang="en-US" dirty="0"/>
              <a:t> </a:t>
            </a:r>
            <a:r>
              <a:rPr lang="en-US" dirty="0" err="1"/>
              <a:t>využití</a:t>
            </a:r>
            <a:r>
              <a:rPr lang="en-US" dirty="0"/>
              <a:t> </a:t>
            </a:r>
            <a:r>
              <a:rPr lang="en-US" dirty="0" err="1"/>
              <a:t>drobných</a:t>
            </a:r>
            <a:r>
              <a:rPr lang="en-US" dirty="0"/>
              <a:t> </a:t>
            </a:r>
            <a:r>
              <a:rPr lang="en-US" dirty="0" err="1"/>
              <a:t>zemědělců</a:t>
            </a:r>
            <a:r>
              <a:rPr lang="en-US" dirty="0"/>
              <a:t> </a:t>
            </a:r>
            <a:r>
              <a:rPr lang="en-US" dirty="0" err="1"/>
              <a:t>jako</a:t>
            </a:r>
            <a:r>
              <a:rPr lang="en-US" dirty="0"/>
              <a:t> </a:t>
            </a:r>
            <a:r>
              <a:rPr lang="en-US" dirty="0" err="1"/>
              <a:t>prostředku</a:t>
            </a:r>
            <a:r>
              <a:rPr lang="en-US" dirty="0"/>
              <a:t> pro </a:t>
            </a:r>
            <a:r>
              <a:rPr lang="en-US" dirty="0" err="1"/>
              <a:t>zlepšení</a:t>
            </a:r>
            <a:r>
              <a:rPr lang="en-US" dirty="0"/>
              <a:t> </a:t>
            </a:r>
            <a:r>
              <a:rPr lang="en-US" dirty="0" err="1"/>
              <a:t>výkonnosti</a:t>
            </a:r>
            <a:r>
              <a:rPr lang="en-US" dirty="0"/>
              <a:t> </a:t>
            </a:r>
            <a:r>
              <a:rPr lang="en-US" dirty="0" err="1"/>
              <a:t>zemědělství</a:t>
            </a:r>
            <a:r>
              <a:rPr lang="en-US" dirty="0"/>
              <a:t>. </a:t>
            </a:r>
            <a:endParaRPr dirty="0"/>
          </a:p>
          <a:p>
            <a:pPr marL="457200" lvl="0" indent="-457200" algn="l" rtl="0">
              <a:lnSpc>
                <a:spcPct val="90000"/>
              </a:lnSpc>
              <a:spcBef>
                <a:spcPts val="600"/>
              </a:spcBef>
              <a:spcAft>
                <a:spcPts val="0"/>
              </a:spcAft>
              <a:buClr>
                <a:srgbClr val="000000"/>
              </a:buClr>
              <a:buSzPts val="2400"/>
              <a:buFont typeface="Calibri"/>
              <a:buAutoNum type="arabicPeriod"/>
            </a:pPr>
            <a:r>
              <a:rPr lang="en-US" dirty="0" err="1"/>
              <a:t>Motivovat</a:t>
            </a:r>
            <a:r>
              <a:rPr lang="en-US" dirty="0"/>
              <a:t> pedagogy </a:t>
            </a:r>
            <a:r>
              <a:rPr lang="en-US" dirty="0" err="1"/>
              <a:t>praktickými</a:t>
            </a:r>
            <a:r>
              <a:rPr lang="en-US" dirty="0"/>
              <a:t> </a:t>
            </a:r>
            <a:r>
              <a:rPr lang="en-US" dirty="0" err="1"/>
              <a:t>pokyny</a:t>
            </a:r>
            <a:r>
              <a:rPr lang="en-US" dirty="0"/>
              <a:t>, jak za</a:t>
            </a:r>
            <a:r>
              <a:rPr lang="cs-CZ" dirty="0"/>
              <a:t>hrnout</a:t>
            </a:r>
            <a:r>
              <a:rPr lang="en-US" dirty="0"/>
              <a:t> </a:t>
            </a:r>
            <a:r>
              <a:rPr lang="en-US" dirty="0" err="1"/>
              <a:t>výuku</a:t>
            </a:r>
            <a:r>
              <a:rPr lang="en-US" dirty="0"/>
              <a:t> "</a:t>
            </a:r>
            <a:r>
              <a:rPr lang="en-US" dirty="0" err="1"/>
              <a:t>udržitelných</a:t>
            </a:r>
            <a:r>
              <a:rPr lang="en-US" dirty="0"/>
              <a:t> a </a:t>
            </a:r>
            <a:r>
              <a:rPr lang="en-US" dirty="0" err="1"/>
              <a:t>regenerativních</a:t>
            </a:r>
            <a:r>
              <a:rPr lang="en-US" dirty="0"/>
              <a:t> </a:t>
            </a:r>
            <a:r>
              <a:rPr lang="en-US" dirty="0" err="1"/>
              <a:t>zemědělských</a:t>
            </a:r>
            <a:r>
              <a:rPr lang="en-US" dirty="0"/>
              <a:t> </a:t>
            </a:r>
            <a:r>
              <a:rPr lang="en-US" dirty="0" err="1"/>
              <a:t>systémů</a:t>
            </a:r>
            <a:r>
              <a:rPr lang="en-US" dirty="0"/>
              <a:t>" do </a:t>
            </a:r>
            <a:r>
              <a:rPr lang="en-US" dirty="0" err="1"/>
              <a:t>svých</a:t>
            </a:r>
            <a:r>
              <a:rPr lang="en-US" dirty="0"/>
              <a:t> </a:t>
            </a:r>
            <a:r>
              <a:rPr lang="en-US" dirty="0" err="1"/>
              <a:t>organizací</a:t>
            </a:r>
            <a:r>
              <a:rPr lang="en-US" dirty="0"/>
              <a:t>.</a:t>
            </a:r>
            <a:endParaRPr dirty="0"/>
          </a:p>
          <a:p>
            <a:pPr marL="0" lvl="0" indent="0" algn="l" rtl="0">
              <a:lnSpc>
                <a:spcPct val="90000"/>
              </a:lnSpc>
              <a:spcBef>
                <a:spcPts val="600"/>
              </a:spcBef>
              <a:spcAft>
                <a:spcPts val="0"/>
              </a:spcAft>
              <a:buClr>
                <a:srgbClr val="000000"/>
              </a:buClr>
              <a:buSzPts val="900"/>
              <a:buNone/>
            </a:pPr>
            <a:endParaRPr sz="900" dirty="0"/>
          </a:p>
          <a:p>
            <a:pPr marL="0" lvl="0" indent="0" algn="ctr" rtl="0">
              <a:lnSpc>
                <a:spcPct val="90000"/>
              </a:lnSpc>
              <a:spcBef>
                <a:spcPts val="600"/>
              </a:spcBef>
              <a:spcAft>
                <a:spcPts val="0"/>
              </a:spcAft>
              <a:buClr>
                <a:srgbClr val="75A949"/>
              </a:buClr>
              <a:buSzPts val="2400"/>
              <a:buNone/>
            </a:pPr>
            <a:r>
              <a:rPr lang="en-US" b="1" dirty="0" err="1">
                <a:solidFill>
                  <a:srgbClr val="75A949"/>
                </a:solidFill>
              </a:rPr>
              <a:t>Než</a:t>
            </a:r>
            <a:r>
              <a:rPr lang="en-US" b="1" dirty="0">
                <a:solidFill>
                  <a:srgbClr val="75A949"/>
                </a:solidFill>
              </a:rPr>
              <a:t> </a:t>
            </a:r>
            <a:r>
              <a:rPr lang="en-US" b="1" dirty="0" err="1">
                <a:solidFill>
                  <a:srgbClr val="75A949"/>
                </a:solidFill>
              </a:rPr>
              <a:t>však</a:t>
            </a:r>
            <a:r>
              <a:rPr lang="en-US" b="1" dirty="0">
                <a:solidFill>
                  <a:srgbClr val="75A949"/>
                </a:solidFill>
              </a:rPr>
              <a:t> </a:t>
            </a:r>
            <a:r>
              <a:rPr lang="en-US" b="1" dirty="0" err="1">
                <a:solidFill>
                  <a:srgbClr val="75A949"/>
                </a:solidFill>
              </a:rPr>
              <a:t>začneme</a:t>
            </a:r>
            <a:r>
              <a:rPr lang="en-US" b="1" dirty="0">
                <a:solidFill>
                  <a:srgbClr val="75A949"/>
                </a:solidFill>
              </a:rPr>
              <a:t>, </a:t>
            </a:r>
            <a:r>
              <a:rPr lang="en-US" b="1" dirty="0" err="1">
                <a:solidFill>
                  <a:srgbClr val="75A949"/>
                </a:solidFill>
              </a:rPr>
              <a:t>rádi</a:t>
            </a:r>
            <a:r>
              <a:rPr lang="en-US" b="1" dirty="0">
                <a:solidFill>
                  <a:srgbClr val="75A949"/>
                </a:solidFill>
              </a:rPr>
              <a:t> </a:t>
            </a:r>
            <a:r>
              <a:rPr lang="en-US" b="1" dirty="0" err="1">
                <a:solidFill>
                  <a:srgbClr val="75A949"/>
                </a:solidFill>
              </a:rPr>
              <a:t>bychom</a:t>
            </a:r>
            <a:r>
              <a:rPr lang="en-US" b="1" dirty="0">
                <a:solidFill>
                  <a:srgbClr val="75A949"/>
                </a:solidFill>
              </a:rPr>
              <a:t>, </a:t>
            </a:r>
            <a:r>
              <a:rPr lang="en-US" b="1" dirty="0" err="1">
                <a:solidFill>
                  <a:srgbClr val="75A949"/>
                </a:solidFill>
              </a:rPr>
              <a:t>abyste</a:t>
            </a:r>
            <a:r>
              <a:rPr lang="cs-CZ" b="1" dirty="0">
                <a:solidFill>
                  <a:srgbClr val="75A949"/>
                </a:solidFill>
              </a:rPr>
              <a:t> se</a:t>
            </a:r>
            <a:r>
              <a:rPr lang="en-US" b="1" dirty="0">
                <a:solidFill>
                  <a:srgbClr val="75A949"/>
                </a:solidFill>
              </a:rPr>
              <a:t> </a:t>
            </a:r>
            <a:r>
              <a:rPr lang="en-US" b="1" u="sng" dirty="0" err="1">
                <a:solidFill>
                  <a:srgbClr val="75A949"/>
                </a:solidFill>
              </a:rPr>
              <a:t>zamysleli</a:t>
            </a:r>
            <a:r>
              <a:rPr lang="en-US" b="1" u="sng" dirty="0">
                <a:solidFill>
                  <a:srgbClr val="75A949"/>
                </a:solidFill>
              </a:rPr>
              <a:t> </a:t>
            </a:r>
            <a:r>
              <a:rPr lang="en-US" b="1" dirty="0" err="1">
                <a:solidFill>
                  <a:srgbClr val="75A949"/>
                </a:solidFill>
              </a:rPr>
              <a:t>nad</a:t>
            </a:r>
            <a:r>
              <a:rPr lang="en-US" b="1" dirty="0">
                <a:solidFill>
                  <a:srgbClr val="75A949"/>
                </a:solidFill>
              </a:rPr>
              <a:t> </a:t>
            </a:r>
            <a:r>
              <a:rPr lang="en-US" b="1" dirty="0" err="1">
                <a:solidFill>
                  <a:srgbClr val="75A949"/>
                </a:solidFill>
              </a:rPr>
              <a:t>vším</a:t>
            </a:r>
            <a:r>
              <a:rPr lang="en-US" b="1" dirty="0">
                <a:solidFill>
                  <a:srgbClr val="75A949"/>
                </a:solidFill>
              </a:rPr>
              <a:t>, co </a:t>
            </a:r>
            <a:r>
              <a:rPr lang="cs-CZ" b="1" dirty="0">
                <a:solidFill>
                  <a:srgbClr val="75A949"/>
                </a:solidFill>
              </a:rPr>
              <a:t>již</a:t>
            </a:r>
            <a:r>
              <a:rPr lang="en-US" b="1" dirty="0">
                <a:solidFill>
                  <a:srgbClr val="75A949"/>
                </a:solidFill>
              </a:rPr>
              <a:t> </a:t>
            </a:r>
            <a:r>
              <a:rPr lang="cs-CZ" b="1" dirty="0">
                <a:solidFill>
                  <a:srgbClr val="75A949"/>
                </a:solidFill>
              </a:rPr>
              <a:t>o tématu </a:t>
            </a:r>
            <a:r>
              <a:rPr lang="en-US" b="1" dirty="0" err="1">
                <a:solidFill>
                  <a:srgbClr val="75A949"/>
                </a:solidFill>
              </a:rPr>
              <a:t>víte</a:t>
            </a:r>
            <a:r>
              <a:rPr lang="en-US" b="1" dirty="0">
                <a:solidFill>
                  <a:srgbClr val="75A949"/>
                </a:solidFill>
              </a:rPr>
              <a:t> </a:t>
            </a:r>
            <a:endParaRPr lang="cs-CZ" b="1" dirty="0">
              <a:solidFill>
                <a:srgbClr val="75A949"/>
              </a:solidFill>
            </a:endParaRPr>
          </a:p>
          <a:p>
            <a:pPr marL="0" lvl="0" indent="0" algn="ctr" rtl="0">
              <a:lnSpc>
                <a:spcPct val="90000"/>
              </a:lnSpc>
              <a:spcBef>
                <a:spcPts val="600"/>
              </a:spcBef>
              <a:spcAft>
                <a:spcPts val="0"/>
              </a:spcAft>
              <a:buClr>
                <a:srgbClr val="75A949"/>
              </a:buClr>
              <a:buSzPts val="2400"/>
              <a:buNone/>
            </a:pPr>
            <a:r>
              <a:rPr lang="en-US" b="1" dirty="0">
                <a:solidFill>
                  <a:srgbClr val="75A949"/>
                </a:solidFill>
              </a:rPr>
              <a:t>a</a:t>
            </a:r>
            <a:r>
              <a:rPr lang="cs-CZ" b="1" dirty="0">
                <a:solidFill>
                  <a:srgbClr val="75A949"/>
                </a:solidFill>
              </a:rPr>
              <a:t> </a:t>
            </a:r>
            <a:r>
              <a:rPr lang="en-US" b="1" dirty="0">
                <a:solidFill>
                  <a:srgbClr val="75A949"/>
                </a:solidFill>
              </a:rPr>
              <a:t>jak</a:t>
            </a:r>
            <a:r>
              <a:rPr lang="cs-CZ" b="1" dirty="0" err="1">
                <a:solidFill>
                  <a:srgbClr val="75A949"/>
                </a:solidFill>
              </a:rPr>
              <a:t>ým</a:t>
            </a:r>
            <a:r>
              <a:rPr lang="cs-CZ" b="1" dirty="0">
                <a:solidFill>
                  <a:srgbClr val="75A949"/>
                </a:solidFill>
              </a:rPr>
              <a:t> způsobem rozumíte pojmu</a:t>
            </a:r>
            <a:r>
              <a:rPr lang="en-US" b="1" dirty="0">
                <a:solidFill>
                  <a:srgbClr val="75A949"/>
                </a:solidFill>
              </a:rPr>
              <a:t> AGROEKOLOGI</a:t>
            </a:r>
            <a:r>
              <a:rPr lang="cs-CZ" b="1" dirty="0">
                <a:solidFill>
                  <a:srgbClr val="75A949"/>
                </a:solidFill>
              </a:rPr>
              <a:t>E.</a:t>
            </a:r>
            <a:endParaRPr b="1" dirty="0">
              <a:solidFill>
                <a:srgbClr val="75A949"/>
              </a:solidFill>
            </a:endParaRPr>
          </a:p>
        </p:txBody>
      </p:sp>
      <p:sp>
        <p:nvSpPr>
          <p:cNvPr id="216" name="Google Shape;216;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endParaRPr/>
          </a:p>
          <a:p>
            <a:pPr marL="0" lvl="0" indent="0" algn="l" rtl="0">
              <a:lnSpc>
                <a:spcPct val="90000"/>
              </a:lnSpc>
              <a:spcBef>
                <a:spcPts val="1000"/>
              </a:spcBef>
              <a:spcAft>
                <a:spcPts val="0"/>
              </a:spcAft>
              <a:buClr>
                <a:srgbClr val="8DC641"/>
              </a:buClr>
              <a:buSzPts val="3600"/>
              <a:buNone/>
            </a:pPr>
            <a:endParaRPr/>
          </a:p>
        </p:txBody>
      </p:sp>
      <p:grpSp>
        <p:nvGrpSpPr>
          <p:cNvPr id="217" name="Google Shape;217;p3"/>
          <p:cNvGrpSpPr/>
          <p:nvPr/>
        </p:nvGrpSpPr>
        <p:grpSpPr>
          <a:xfrm rot="3730759">
            <a:off x="10590024" y="380632"/>
            <a:ext cx="949887" cy="1163493"/>
            <a:chOff x="7602444" y="4967675"/>
            <a:chExt cx="483620" cy="592374"/>
          </a:xfrm>
        </p:grpSpPr>
        <p:grpSp>
          <p:nvGrpSpPr>
            <p:cNvPr id="218" name="Google Shape;218;p3"/>
            <p:cNvGrpSpPr/>
            <p:nvPr/>
          </p:nvGrpSpPr>
          <p:grpSpPr>
            <a:xfrm>
              <a:off x="7618661" y="4967675"/>
              <a:ext cx="467403" cy="507609"/>
              <a:chOff x="2251964" y="3590497"/>
              <a:chExt cx="467403" cy="507609"/>
            </a:xfrm>
          </p:grpSpPr>
          <p:sp>
            <p:nvSpPr>
              <p:cNvPr id="219" name="Google Shape;219;p3"/>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3"/>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3"/>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2" name="Google Shape;222;p3"/>
            <p:cNvGrpSpPr/>
            <p:nvPr/>
          </p:nvGrpSpPr>
          <p:grpSpPr>
            <a:xfrm>
              <a:off x="7602444" y="4993761"/>
              <a:ext cx="421973" cy="566288"/>
              <a:chOff x="2235747" y="3616583"/>
              <a:chExt cx="421973" cy="566288"/>
            </a:xfrm>
          </p:grpSpPr>
          <p:sp>
            <p:nvSpPr>
              <p:cNvPr id="223" name="Google Shape;223;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4"/>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4"/>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4"/>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4"/>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4"/>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4"/>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4"/>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4"/>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4"/>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6" name="Google Shape;376;p14"/>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spcBef>
                <a:spcPts val="0"/>
              </a:spcBef>
              <a:spcAft>
                <a:spcPts val="0"/>
              </a:spcAft>
              <a:buNone/>
            </a:pPr>
            <a:r>
              <a:rPr lang="en-US" sz="4000" b="1">
                <a:solidFill>
                  <a:schemeClr val="dk2"/>
                </a:solidFill>
                <a:latin typeface="Lato Black"/>
                <a:ea typeface="Lato Black"/>
                <a:cs typeface="Lato Black"/>
                <a:sym typeface="Lato Black"/>
              </a:rPr>
              <a:t>Ekologie</a:t>
            </a:r>
            <a:endParaRPr sz="4000" b="1">
              <a:solidFill>
                <a:schemeClr val="dk2"/>
              </a:solidFill>
              <a:latin typeface="Lato Black"/>
              <a:ea typeface="Lato Black"/>
              <a:cs typeface="Lato Black"/>
              <a:sym typeface="Lato Black"/>
            </a:endParaRPr>
          </a:p>
        </p:txBody>
      </p:sp>
      <p:sp>
        <p:nvSpPr>
          <p:cNvPr id="377" name="Google Shape;377;p14"/>
          <p:cNvSpPr/>
          <p:nvPr/>
        </p:nvSpPr>
        <p:spPr>
          <a:xfrm>
            <a:off x="7818054" y="2600665"/>
            <a:ext cx="4006083"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Agroekologie se stala významnou součástí evropského zemědělství. Je považována za </a:t>
            </a:r>
            <a:r>
              <a:rPr lang="en-US" sz="1700" b="1">
                <a:solidFill>
                  <a:schemeClr val="dk1"/>
                </a:solidFill>
                <a:latin typeface="Calibri"/>
                <a:ea typeface="Calibri"/>
                <a:cs typeface="Calibri"/>
                <a:sym typeface="Calibri"/>
              </a:rPr>
              <a:t>klíčové řešení udržitelné produkce potravin, které řeší </a:t>
            </a:r>
            <a:r>
              <a:rPr lang="en-US" sz="1700">
                <a:solidFill>
                  <a:schemeClr val="dk1"/>
                </a:solidFill>
                <a:latin typeface="Calibri"/>
                <a:ea typeface="Calibri"/>
                <a:cs typeface="Calibri"/>
                <a:sym typeface="Calibri"/>
              </a:rPr>
              <a:t>problémy, jako je změna klimatu, ztráta biologické rozmanitosti a vylidňování venkova.</a:t>
            </a:r>
            <a:endParaRPr/>
          </a:p>
        </p:txBody>
      </p:sp>
      <p:sp>
        <p:nvSpPr>
          <p:cNvPr id="378" name="Google Shape;378;p14"/>
          <p:cNvSpPr/>
          <p:nvPr/>
        </p:nvSpPr>
        <p:spPr>
          <a:xfrm>
            <a:off x="471201" y="1806373"/>
            <a:ext cx="3924677"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Agroekologie začala být uznávána nejen jako vědecká disciplína, ale také jako hnutí a praxe. V tomto období došlo k </a:t>
            </a:r>
            <a:r>
              <a:rPr lang="en-US" sz="1700" b="1">
                <a:solidFill>
                  <a:srgbClr val="75A949"/>
                </a:solidFill>
                <a:latin typeface="Calibri"/>
                <a:ea typeface="Calibri"/>
                <a:cs typeface="Calibri"/>
                <a:sym typeface="Calibri"/>
              </a:rPr>
              <a:t>začlenění agroekologických principů do evropské zemědělské politiky (SZP) </a:t>
            </a:r>
            <a:r>
              <a:rPr lang="en-US" sz="1700">
                <a:solidFill>
                  <a:srgbClr val="75A949"/>
                </a:solidFill>
                <a:latin typeface="Calibri"/>
                <a:ea typeface="Calibri"/>
                <a:cs typeface="Calibri"/>
                <a:sym typeface="Calibri"/>
              </a:rPr>
              <a:t>a praxe.</a:t>
            </a:r>
            <a:endParaRPr/>
          </a:p>
        </p:txBody>
      </p:sp>
      <p:sp>
        <p:nvSpPr>
          <p:cNvPr id="379" name="Google Shape;379;p14"/>
          <p:cNvSpPr/>
          <p:nvPr/>
        </p:nvSpPr>
        <p:spPr>
          <a:xfrm>
            <a:off x="472077" y="3992843"/>
            <a:ext cx="3924676" cy="1211922"/>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3DB0B9"/>
                </a:solidFill>
                <a:latin typeface="Calibri"/>
                <a:ea typeface="Calibri"/>
                <a:cs typeface="Calibri"/>
                <a:sym typeface="Calibri"/>
              </a:rPr>
              <a:t>Probíhající výzkum a inovace v oblasti agroekologie se zaměřují na další zvyšování její účinnosti a přizpůsobivosti různým evropským regionům. S rostoucím povědomím o otázkách životního prostředí a udržitelnosti potravin by měla mít i nadále silnou politickou a společenskou podporu a být připravena na další růst v evropském zemědělském odvětví.</a:t>
            </a:r>
            <a:endParaRPr/>
          </a:p>
        </p:txBody>
      </p:sp>
      <p:sp>
        <p:nvSpPr>
          <p:cNvPr id="380" name="Google Shape;380;p14"/>
          <p:cNvSpPr txBox="1"/>
          <p:nvPr/>
        </p:nvSpPr>
        <p:spPr>
          <a:xfrm>
            <a:off x="598685" y="15059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en-US" sz="3600" b="1" dirty="0">
                <a:solidFill>
                  <a:srgbClr val="75A949"/>
                </a:solidFill>
                <a:latin typeface="Calibri"/>
                <a:ea typeface="Calibri"/>
                <a:cs typeface="Calibri"/>
                <a:sym typeface="Calibri"/>
              </a:rPr>
              <a:t>Cesta agroekologie dějinami... pokračování</a:t>
            </a:r>
            <a:endParaRPr b="1" dirty="0"/>
          </a:p>
        </p:txBody>
      </p:sp>
      <p:sp>
        <p:nvSpPr>
          <p:cNvPr id="381" name="Google Shape;381;p14"/>
          <p:cNvSpPr txBox="1"/>
          <p:nvPr/>
        </p:nvSpPr>
        <p:spPr>
          <a:xfrm>
            <a:off x="4643753" y="2256169"/>
            <a:ext cx="13179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000000"/>
                </a:solidFill>
                <a:latin typeface="Calibri"/>
                <a:ea typeface="Calibri"/>
                <a:cs typeface="Calibri"/>
                <a:sym typeface="Calibri"/>
              </a:rPr>
              <a:t>Počátek</a:t>
            </a:r>
            <a:r>
              <a:rPr lang="en-US" sz="1800" b="1" dirty="0">
                <a:solidFill>
                  <a:srgbClr val="000000"/>
                </a:solidFill>
                <a:latin typeface="Calibri"/>
                <a:ea typeface="Calibri"/>
                <a:cs typeface="Calibri"/>
                <a:sym typeface="Calibri"/>
              </a:rPr>
              <a:t> 21. </a:t>
            </a:r>
            <a:r>
              <a:rPr lang="en-US" sz="1800" b="1" dirty="0" err="1">
                <a:solidFill>
                  <a:srgbClr val="000000"/>
                </a:solidFill>
                <a:latin typeface="Calibri"/>
                <a:ea typeface="Calibri"/>
                <a:cs typeface="Calibri"/>
                <a:sym typeface="Calibri"/>
              </a:rPr>
              <a:t>století</a:t>
            </a:r>
            <a:endParaRPr dirty="0"/>
          </a:p>
        </p:txBody>
      </p:sp>
      <p:sp>
        <p:nvSpPr>
          <p:cNvPr id="382" name="Google Shape;382;p14"/>
          <p:cNvSpPr txBox="1"/>
          <p:nvPr/>
        </p:nvSpPr>
        <p:spPr>
          <a:xfrm>
            <a:off x="4524837" y="4086106"/>
            <a:ext cx="149792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Výhled do budoucna</a:t>
            </a:r>
            <a:endParaRPr/>
          </a:p>
        </p:txBody>
      </p:sp>
      <p:sp>
        <p:nvSpPr>
          <p:cNvPr id="383" name="Google Shape;383;p14"/>
          <p:cNvSpPr txBox="1"/>
          <p:nvPr/>
        </p:nvSpPr>
        <p:spPr>
          <a:xfrm>
            <a:off x="6231512" y="3327403"/>
            <a:ext cx="13150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000000"/>
                </a:solidFill>
                <a:latin typeface="Calibri"/>
                <a:ea typeface="Calibri"/>
                <a:cs typeface="Calibri"/>
                <a:sym typeface="Calibri"/>
              </a:rPr>
              <a:t>Současnost</a:t>
            </a:r>
            <a:endParaRPr dirty="0"/>
          </a:p>
        </p:txBody>
      </p:sp>
      <p:sp>
        <p:nvSpPr>
          <p:cNvPr id="384" name="Google Shape;384;p14"/>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rmers collecting vegetables">
            <a:extLst>
              <a:ext uri="{FF2B5EF4-FFF2-40B4-BE49-F238E27FC236}">
                <a16:creationId xmlns:a16="http://schemas.microsoft.com/office/drawing/2014/main" id="{798C73FC-D898-8763-41E8-F22786C9D6CB}"/>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a:fillRect/>
          </a:stretch>
        </p:blipFill>
        <p:spPr>
          <a:xfrm>
            <a:off x="8912202" y="1246695"/>
            <a:ext cx="2444127" cy="4336988"/>
          </a:xfrm>
        </p:spPr>
      </p:pic>
      <p:sp>
        <p:nvSpPr>
          <p:cNvPr id="3" name="Text Placeholder 2">
            <a:extLst>
              <a:ext uri="{FF2B5EF4-FFF2-40B4-BE49-F238E27FC236}">
                <a16:creationId xmlns:a16="http://schemas.microsoft.com/office/drawing/2014/main" id="{C9261FA6-A09B-150E-CD9B-A121F101899C}"/>
              </a:ext>
            </a:extLst>
          </p:cNvPr>
          <p:cNvSpPr>
            <a:spLocks noGrp="1"/>
          </p:cNvSpPr>
          <p:nvPr>
            <p:ph type="body" idx="1"/>
          </p:nvPr>
        </p:nvSpPr>
        <p:spPr>
          <a:xfrm>
            <a:off x="835671" y="1398171"/>
            <a:ext cx="8076531" cy="3291086"/>
          </a:xfrm>
        </p:spPr>
        <p:txBody>
          <a:bodyPr/>
          <a:lstStyle/>
          <a:p>
            <a:pPr marL="0" indent="0"/>
            <a:r>
              <a:rPr lang="en-US" b="1" dirty="0"/>
              <a:t>Agroekologický přechod: </a:t>
            </a:r>
            <a:r>
              <a:rPr lang="en-US" dirty="0"/>
              <a:t>V mnoha evropských zemích dochází k přechodu k agroekologickým zemědělským systémům, které se </a:t>
            </a:r>
            <a:r>
              <a:rPr lang="en-US" dirty="0" err="1"/>
              <a:t>vyznačují </a:t>
            </a:r>
            <a:r>
              <a:rPr lang="en-US" dirty="0"/>
              <a:t>rozmanitými způsoby pěstování plodin, agrolesnictvím a integrovanou ochranou proti škůdcům.</a:t>
            </a:r>
          </a:p>
          <a:p>
            <a:pPr marL="0" indent="0"/>
            <a:r>
              <a:rPr lang="en-US" b="1" dirty="0"/>
              <a:t>Integrace politiky: </a:t>
            </a:r>
            <a:r>
              <a:rPr lang="en-US" dirty="0"/>
              <a:t>V současné době probíhají snahy o začlenění agroekologie do vnitrostátních zemědělských politik a strategií, což odráží rostoucí uznání její úlohy při řešení změny klimatu, ztráty biologické rozmanitosti a zabezpečení potravin.</a:t>
            </a:r>
          </a:p>
          <a:p>
            <a:pPr marL="0" indent="0"/>
            <a:r>
              <a:rPr lang="en-US" b="1" dirty="0"/>
              <a:t>Sdílení znalostí: </a:t>
            </a:r>
            <a:r>
              <a:rPr lang="en-US" dirty="0"/>
              <a:t>Platformy pro výměnu znalostí a spolupráci, jako jsou sítě zemědělců, agroekologická centra a výzkumná partnerství, usnadňují zavádění a rozvoj agroekologických postupů v celé Evropě.</a:t>
            </a:r>
            <a:endParaRPr lang="en-IE" dirty="0"/>
          </a:p>
        </p:txBody>
      </p:sp>
      <p:sp>
        <p:nvSpPr>
          <p:cNvPr id="4" name="Text Placeholder 3">
            <a:extLst>
              <a:ext uri="{FF2B5EF4-FFF2-40B4-BE49-F238E27FC236}">
                <a16:creationId xmlns:a16="http://schemas.microsoft.com/office/drawing/2014/main" id="{28064745-7654-C858-773D-738EF271782A}"/>
              </a:ext>
            </a:extLst>
          </p:cNvPr>
          <p:cNvSpPr>
            <a:spLocks noGrp="1"/>
          </p:cNvSpPr>
          <p:nvPr>
            <p:ph type="body" idx="3"/>
          </p:nvPr>
        </p:nvSpPr>
        <p:spPr>
          <a:xfrm>
            <a:off x="594745" y="628088"/>
            <a:ext cx="6717654" cy="992652"/>
          </a:xfrm>
        </p:spPr>
        <p:txBody>
          <a:bodyPr/>
          <a:lstStyle/>
          <a:p>
            <a:r>
              <a:rPr lang="en-IE" b="1" dirty="0"/>
              <a:t>Současné trendy a výzvy</a:t>
            </a:r>
          </a:p>
          <a:p>
            <a:endParaRPr lang="en-IE" b="1" dirty="0"/>
          </a:p>
        </p:txBody>
      </p:sp>
    </p:spTree>
    <p:extLst>
      <p:ext uri="{BB962C8B-B14F-4D97-AF65-F5344CB8AC3E}">
        <p14:creationId xmlns:p14="http://schemas.microsoft.com/office/powerpoint/2010/main" val="128933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9"/>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Výhody agroekologie</a:t>
            </a:r>
            <a:endParaRPr/>
          </a:p>
        </p:txBody>
      </p:sp>
      <p:sp>
        <p:nvSpPr>
          <p:cNvPr id="436" name="Google Shape;436;p19"/>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03</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0"/>
          <p:cNvSpPr/>
          <p:nvPr/>
        </p:nvSpPr>
        <p:spPr>
          <a:xfrm>
            <a:off x="6524161" y="2236934"/>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0"/>
          <p:cNvSpPr/>
          <p:nvPr/>
        </p:nvSpPr>
        <p:spPr>
          <a:xfrm>
            <a:off x="6293764" y="2849791"/>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0"/>
          <p:cNvSpPr/>
          <p:nvPr/>
        </p:nvSpPr>
        <p:spPr>
          <a:xfrm>
            <a:off x="3957534" y="1204754"/>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20"/>
          <p:cNvSpPr/>
          <p:nvPr/>
        </p:nvSpPr>
        <p:spPr>
          <a:xfrm>
            <a:off x="4395289" y="1386768"/>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20"/>
          <p:cNvSpPr/>
          <p:nvPr/>
        </p:nvSpPr>
        <p:spPr>
          <a:xfrm>
            <a:off x="4091164" y="4075505"/>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0"/>
          <p:cNvSpPr/>
          <p:nvPr/>
        </p:nvSpPr>
        <p:spPr>
          <a:xfrm>
            <a:off x="3757088" y="3234555"/>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47" name="Google Shape;447;p20"/>
          <p:cNvGrpSpPr/>
          <p:nvPr/>
        </p:nvGrpSpPr>
        <p:grpSpPr>
          <a:xfrm>
            <a:off x="4459800" y="4462573"/>
            <a:ext cx="820214" cy="827127"/>
            <a:chOff x="6256100" y="4406950"/>
            <a:chExt cx="820214" cy="827127"/>
          </a:xfrm>
        </p:grpSpPr>
        <p:sp>
          <p:nvSpPr>
            <p:cNvPr id="448" name="Google Shape;448;p20"/>
            <p:cNvSpPr/>
            <p:nvPr/>
          </p:nvSpPr>
          <p:spPr>
            <a:xfrm>
              <a:off x="6256100" y="4406950"/>
              <a:ext cx="820214" cy="827127"/>
            </a:xfrm>
            <a:custGeom>
              <a:avLst/>
              <a:gdLst/>
              <a:ahLst/>
              <a:cxnLst/>
              <a:rect l="l" t="t" r="r" b="b"/>
              <a:pathLst>
                <a:path w="1572" h="1581" extrusionOk="0">
                  <a:moveTo>
                    <a:pt x="1347" y="234"/>
                  </a:moveTo>
                  <a:lnTo>
                    <a:pt x="1347" y="234"/>
                  </a:lnTo>
                  <a:cubicBezTo>
                    <a:pt x="1194" y="90"/>
                    <a:pt x="996" y="0"/>
                    <a:pt x="790" y="0"/>
                  </a:cubicBezTo>
                  <a:cubicBezTo>
                    <a:pt x="574" y="0"/>
                    <a:pt x="377" y="90"/>
                    <a:pt x="233" y="234"/>
                  </a:cubicBezTo>
                  <a:cubicBezTo>
                    <a:pt x="81" y="386"/>
                    <a:pt x="0" y="584"/>
                    <a:pt x="0" y="790"/>
                  </a:cubicBezTo>
                  <a:cubicBezTo>
                    <a:pt x="0" y="1006"/>
                    <a:pt x="81" y="1203"/>
                    <a:pt x="233" y="1347"/>
                  </a:cubicBezTo>
                  <a:cubicBezTo>
                    <a:pt x="377" y="1500"/>
                    <a:pt x="565" y="1580"/>
                    <a:pt x="781" y="1580"/>
                  </a:cubicBezTo>
                  <a:cubicBezTo>
                    <a:pt x="781" y="1580"/>
                    <a:pt x="781" y="1580"/>
                    <a:pt x="790" y="1580"/>
                  </a:cubicBezTo>
                  <a:lnTo>
                    <a:pt x="790" y="1580"/>
                  </a:lnTo>
                  <a:lnTo>
                    <a:pt x="790" y="1580"/>
                  </a:lnTo>
                  <a:cubicBezTo>
                    <a:pt x="996" y="1580"/>
                    <a:pt x="1194" y="1500"/>
                    <a:pt x="1347" y="1347"/>
                  </a:cubicBezTo>
                  <a:cubicBezTo>
                    <a:pt x="1490" y="1203"/>
                    <a:pt x="1571" y="1006"/>
                    <a:pt x="1571" y="790"/>
                  </a:cubicBezTo>
                  <a:cubicBezTo>
                    <a:pt x="1571" y="584"/>
                    <a:pt x="1490" y="386"/>
                    <a:pt x="1347" y="234"/>
                  </a:cubicBezTo>
                  <a:close/>
                  <a:moveTo>
                    <a:pt x="332" y="1284"/>
                  </a:moveTo>
                  <a:lnTo>
                    <a:pt x="332" y="1284"/>
                  </a:lnTo>
                  <a:lnTo>
                    <a:pt x="332" y="1284"/>
                  </a:lnTo>
                  <a:cubicBezTo>
                    <a:pt x="332" y="1275"/>
                    <a:pt x="332" y="1275"/>
                    <a:pt x="332" y="1275"/>
                  </a:cubicBezTo>
                  <a:cubicBezTo>
                    <a:pt x="431" y="1185"/>
                    <a:pt x="601" y="1131"/>
                    <a:pt x="781" y="1131"/>
                  </a:cubicBezTo>
                  <a:cubicBezTo>
                    <a:pt x="960" y="1131"/>
                    <a:pt x="1131" y="1185"/>
                    <a:pt x="1239" y="1284"/>
                  </a:cubicBezTo>
                  <a:lnTo>
                    <a:pt x="1239" y="1284"/>
                  </a:lnTo>
                  <a:lnTo>
                    <a:pt x="1239" y="1293"/>
                  </a:lnTo>
                  <a:cubicBezTo>
                    <a:pt x="1113" y="1410"/>
                    <a:pt x="952" y="1473"/>
                    <a:pt x="790" y="1473"/>
                  </a:cubicBezTo>
                  <a:cubicBezTo>
                    <a:pt x="781" y="1473"/>
                    <a:pt x="772" y="1473"/>
                    <a:pt x="772" y="1473"/>
                  </a:cubicBezTo>
                  <a:cubicBezTo>
                    <a:pt x="601" y="1473"/>
                    <a:pt x="449" y="1401"/>
                    <a:pt x="332" y="1284"/>
                  </a:cubicBezTo>
                  <a:close/>
                  <a:moveTo>
                    <a:pt x="1320" y="1221"/>
                  </a:moveTo>
                  <a:lnTo>
                    <a:pt x="1320" y="1221"/>
                  </a:lnTo>
                  <a:cubicBezTo>
                    <a:pt x="1311" y="1212"/>
                    <a:pt x="1311" y="1212"/>
                    <a:pt x="1302" y="1203"/>
                  </a:cubicBezTo>
                  <a:cubicBezTo>
                    <a:pt x="1248" y="1149"/>
                    <a:pt x="1167" y="1104"/>
                    <a:pt x="1077" y="1078"/>
                  </a:cubicBezTo>
                  <a:cubicBezTo>
                    <a:pt x="987" y="1042"/>
                    <a:pt x="880" y="1024"/>
                    <a:pt x="781" y="1024"/>
                  </a:cubicBezTo>
                  <a:cubicBezTo>
                    <a:pt x="574" y="1024"/>
                    <a:pt x="386" y="1086"/>
                    <a:pt x="260" y="1194"/>
                  </a:cubicBezTo>
                  <a:cubicBezTo>
                    <a:pt x="260" y="1203"/>
                    <a:pt x="251" y="1203"/>
                    <a:pt x="251" y="1212"/>
                  </a:cubicBezTo>
                  <a:cubicBezTo>
                    <a:pt x="153" y="1095"/>
                    <a:pt x="99" y="943"/>
                    <a:pt x="99" y="790"/>
                  </a:cubicBezTo>
                  <a:cubicBezTo>
                    <a:pt x="99" y="611"/>
                    <a:pt x="170" y="440"/>
                    <a:pt x="305" y="305"/>
                  </a:cubicBezTo>
                  <a:cubicBezTo>
                    <a:pt x="431" y="180"/>
                    <a:pt x="601" y="108"/>
                    <a:pt x="790" y="108"/>
                  </a:cubicBezTo>
                  <a:cubicBezTo>
                    <a:pt x="969" y="108"/>
                    <a:pt x="1140" y="180"/>
                    <a:pt x="1266" y="305"/>
                  </a:cubicBezTo>
                  <a:cubicBezTo>
                    <a:pt x="1400" y="440"/>
                    <a:pt x="1472" y="611"/>
                    <a:pt x="1472" y="790"/>
                  </a:cubicBezTo>
                  <a:cubicBezTo>
                    <a:pt x="1472" y="952"/>
                    <a:pt x="1418" y="1095"/>
                    <a:pt x="1320" y="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20"/>
            <p:cNvSpPr/>
            <p:nvPr/>
          </p:nvSpPr>
          <p:spPr>
            <a:xfrm>
              <a:off x="6449634" y="4496805"/>
              <a:ext cx="426234" cy="426234"/>
            </a:xfrm>
            <a:custGeom>
              <a:avLst/>
              <a:gdLst/>
              <a:ahLst/>
              <a:cxnLst/>
              <a:rect l="l" t="t" r="r" b="b"/>
              <a:pathLst>
                <a:path w="818" h="818" extrusionOk="0">
                  <a:moveTo>
                    <a:pt x="413" y="0"/>
                  </a:moveTo>
                  <a:lnTo>
                    <a:pt x="413" y="0"/>
                  </a:lnTo>
                  <a:cubicBezTo>
                    <a:pt x="188" y="0"/>
                    <a:pt x="0" y="179"/>
                    <a:pt x="0" y="404"/>
                  </a:cubicBezTo>
                  <a:cubicBezTo>
                    <a:pt x="0" y="628"/>
                    <a:pt x="188" y="817"/>
                    <a:pt x="413" y="817"/>
                  </a:cubicBezTo>
                  <a:cubicBezTo>
                    <a:pt x="637" y="817"/>
                    <a:pt x="817" y="628"/>
                    <a:pt x="817" y="404"/>
                  </a:cubicBezTo>
                  <a:cubicBezTo>
                    <a:pt x="817" y="179"/>
                    <a:pt x="637" y="0"/>
                    <a:pt x="413" y="0"/>
                  </a:cubicBezTo>
                  <a:close/>
                  <a:moveTo>
                    <a:pt x="413" y="709"/>
                  </a:moveTo>
                  <a:lnTo>
                    <a:pt x="413" y="709"/>
                  </a:lnTo>
                  <a:cubicBezTo>
                    <a:pt x="242" y="709"/>
                    <a:pt x="108" y="574"/>
                    <a:pt x="108" y="404"/>
                  </a:cubicBezTo>
                  <a:cubicBezTo>
                    <a:pt x="108" y="242"/>
                    <a:pt x="242" y="108"/>
                    <a:pt x="413" y="108"/>
                  </a:cubicBezTo>
                  <a:cubicBezTo>
                    <a:pt x="575" y="108"/>
                    <a:pt x="709" y="242"/>
                    <a:pt x="709" y="404"/>
                  </a:cubicBezTo>
                  <a:cubicBezTo>
                    <a:pt x="709" y="574"/>
                    <a:pt x="575" y="709"/>
                    <a:pt x="413" y="7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0" name="Google Shape;450;p20"/>
          <p:cNvGrpSpPr/>
          <p:nvPr/>
        </p:nvGrpSpPr>
        <p:grpSpPr>
          <a:xfrm>
            <a:off x="4517399" y="1421328"/>
            <a:ext cx="1108213" cy="942326"/>
            <a:chOff x="6313699" y="1365705"/>
            <a:chExt cx="1108213" cy="942326"/>
          </a:xfrm>
        </p:grpSpPr>
        <p:sp>
          <p:nvSpPr>
            <p:cNvPr id="451" name="Google Shape;451;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20"/>
            <p:cNvSpPr/>
            <p:nvPr/>
          </p:nvSpPr>
          <p:spPr>
            <a:xfrm>
              <a:off x="6313699" y="1467080"/>
              <a:ext cx="840951" cy="840951"/>
            </a:xfrm>
            <a:custGeom>
              <a:avLst/>
              <a:gdLst/>
              <a:ahLst/>
              <a:cxnLst/>
              <a:rect l="l" t="t" r="r" b="b"/>
              <a:pathLst>
                <a:path w="1609" h="1608" extrusionOk="0">
                  <a:moveTo>
                    <a:pt x="800" y="1607"/>
                  </a:moveTo>
                  <a:lnTo>
                    <a:pt x="800" y="1607"/>
                  </a:lnTo>
                  <a:cubicBezTo>
                    <a:pt x="593" y="1607"/>
                    <a:pt x="387" y="1527"/>
                    <a:pt x="234" y="1374"/>
                  </a:cubicBezTo>
                  <a:cubicBezTo>
                    <a:pt x="81" y="1221"/>
                    <a:pt x="0" y="1024"/>
                    <a:pt x="0" y="808"/>
                  </a:cubicBezTo>
                  <a:cubicBezTo>
                    <a:pt x="0" y="593"/>
                    <a:pt x="81" y="386"/>
                    <a:pt x="234" y="243"/>
                  </a:cubicBezTo>
                  <a:cubicBezTo>
                    <a:pt x="387" y="90"/>
                    <a:pt x="593" y="0"/>
                    <a:pt x="800" y="0"/>
                  </a:cubicBezTo>
                  <a:cubicBezTo>
                    <a:pt x="1015" y="0"/>
                    <a:pt x="1221" y="90"/>
                    <a:pt x="1374" y="243"/>
                  </a:cubicBezTo>
                  <a:cubicBezTo>
                    <a:pt x="1527" y="386"/>
                    <a:pt x="1608" y="593"/>
                    <a:pt x="1608" y="808"/>
                  </a:cubicBezTo>
                  <a:cubicBezTo>
                    <a:pt x="1608" y="1024"/>
                    <a:pt x="1527" y="1221"/>
                    <a:pt x="1374" y="1374"/>
                  </a:cubicBezTo>
                  <a:cubicBezTo>
                    <a:pt x="1221" y="1527"/>
                    <a:pt x="1015" y="1607"/>
                    <a:pt x="800" y="1607"/>
                  </a:cubicBezTo>
                  <a:close/>
                  <a:moveTo>
                    <a:pt x="800" y="108"/>
                  </a:moveTo>
                  <a:lnTo>
                    <a:pt x="800" y="108"/>
                  </a:lnTo>
                  <a:cubicBezTo>
                    <a:pt x="620" y="108"/>
                    <a:pt x="441" y="180"/>
                    <a:pt x="306" y="315"/>
                  </a:cubicBezTo>
                  <a:cubicBezTo>
                    <a:pt x="180" y="449"/>
                    <a:pt x="108" y="620"/>
                    <a:pt x="108" y="808"/>
                  </a:cubicBezTo>
                  <a:cubicBezTo>
                    <a:pt x="108" y="997"/>
                    <a:pt x="180" y="1167"/>
                    <a:pt x="306" y="1302"/>
                  </a:cubicBezTo>
                  <a:cubicBezTo>
                    <a:pt x="441" y="1437"/>
                    <a:pt x="620" y="1508"/>
                    <a:pt x="800" y="1508"/>
                  </a:cubicBezTo>
                  <a:cubicBezTo>
                    <a:pt x="988" y="1508"/>
                    <a:pt x="1168" y="1437"/>
                    <a:pt x="1293" y="1302"/>
                  </a:cubicBezTo>
                  <a:cubicBezTo>
                    <a:pt x="1428" y="1167"/>
                    <a:pt x="1500" y="997"/>
                    <a:pt x="1500" y="808"/>
                  </a:cubicBezTo>
                  <a:cubicBezTo>
                    <a:pt x="1500" y="620"/>
                    <a:pt x="1428" y="449"/>
                    <a:pt x="1293" y="315"/>
                  </a:cubicBezTo>
                  <a:cubicBezTo>
                    <a:pt x="1168" y="180"/>
                    <a:pt x="988" y="108"/>
                    <a:pt x="800" y="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0"/>
            <p:cNvSpPr/>
            <p:nvPr/>
          </p:nvSpPr>
          <p:spPr>
            <a:xfrm>
              <a:off x="6468066" y="1628358"/>
              <a:ext cx="520698" cy="440060"/>
            </a:xfrm>
            <a:custGeom>
              <a:avLst/>
              <a:gdLst/>
              <a:ahLst/>
              <a:cxnLst/>
              <a:rect l="l" t="t" r="r" b="b"/>
              <a:pathLst>
                <a:path w="997" h="844" extrusionOk="0">
                  <a:moveTo>
                    <a:pt x="978" y="80"/>
                  </a:moveTo>
                  <a:lnTo>
                    <a:pt x="978" y="80"/>
                  </a:lnTo>
                  <a:cubicBezTo>
                    <a:pt x="377" y="826"/>
                    <a:pt x="377" y="826"/>
                    <a:pt x="377" y="826"/>
                  </a:cubicBezTo>
                  <a:lnTo>
                    <a:pt x="377" y="826"/>
                  </a:lnTo>
                  <a:lnTo>
                    <a:pt x="377" y="834"/>
                  </a:lnTo>
                  <a:lnTo>
                    <a:pt x="377" y="834"/>
                  </a:lnTo>
                  <a:cubicBezTo>
                    <a:pt x="368" y="834"/>
                    <a:pt x="368" y="834"/>
                    <a:pt x="368" y="834"/>
                  </a:cubicBezTo>
                  <a:lnTo>
                    <a:pt x="368" y="834"/>
                  </a:lnTo>
                  <a:lnTo>
                    <a:pt x="368" y="834"/>
                  </a:lnTo>
                  <a:cubicBezTo>
                    <a:pt x="359" y="834"/>
                    <a:pt x="359" y="834"/>
                    <a:pt x="359" y="834"/>
                  </a:cubicBezTo>
                  <a:cubicBezTo>
                    <a:pt x="359" y="834"/>
                    <a:pt x="359" y="834"/>
                    <a:pt x="359" y="843"/>
                  </a:cubicBezTo>
                  <a:lnTo>
                    <a:pt x="359" y="843"/>
                  </a:lnTo>
                  <a:lnTo>
                    <a:pt x="350" y="843"/>
                  </a:lnTo>
                  <a:lnTo>
                    <a:pt x="350" y="843"/>
                  </a:lnTo>
                  <a:lnTo>
                    <a:pt x="350" y="843"/>
                  </a:lnTo>
                  <a:lnTo>
                    <a:pt x="350" y="843"/>
                  </a:lnTo>
                  <a:lnTo>
                    <a:pt x="350" y="843"/>
                  </a:lnTo>
                  <a:lnTo>
                    <a:pt x="350" y="843"/>
                  </a:lnTo>
                  <a:cubicBezTo>
                    <a:pt x="350" y="843"/>
                    <a:pt x="350" y="843"/>
                    <a:pt x="341" y="843"/>
                  </a:cubicBezTo>
                  <a:lnTo>
                    <a:pt x="341" y="843"/>
                  </a:lnTo>
                  <a:lnTo>
                    <a:pt x="341" y="843"/>
                  </a:lnTo>
                  <a:lnTo>
                    <a:pt x="341" y="843"/>
                  </a:lnTo>
                  <a:lnTo>
                    <a:pt x="341" y="843"/>
                  </a:lnTo>
                  <a:cubicBezTo>
                    <a:pt x="332" y="843"/>
                    <a:pt x="332" y="834"/>
                    <a:pt x="332" y="834"/>
                  </a:cubicBezTo>
                  <a:lnTo>
                    <a:pt x="332" y="834"/>
                  </a:lnTo>
                  <a:cubicBezTo>
                    <a:pt x="323" y="834"/>
                    <a:pt x="323" y="834"/>
                    <a:pt x="323" y="834"/>
                  </a:cubicBezTo>
                  <a:lnTo>
                    <a:pt x="323" y="834"/>
                  </a:lnTo>
                  <a:lnTo>
                    <a:pt x="323" y="834"/>
                  </a:lnTo>
                  <a:cubicBezTo>
                    <a:pt x="323" y="834"/>
                    <a:pt x="323" y="834"/>
                    <a:pt x="314" y="834"/>
                  </a:cubicBezTo>
                  <a:lnTo>
                    <a:pt x="314" y="826"/>
                  </a:lnTo>
                  <a:lnTo>
                    <a:pt x="314" y="826"/>
                  </a:lnTo>
                  <a:cubicBezTo>
                    <a:pt x="18" y="529"/>
                    <a:pt x="18" y="529"/>
                    <a:pt x="18" y="529"/>
                  </a:cubicBezTo>
                  <a:cubicBezTo>
                    <a:pt x="0" y="511"/>
                    <a:pt x="0" y="484"/>
                    <a:pt x="18" y="466"/>
                  </a:cubicBezTo>
                  <a:cubicBezTo>
                    <a:pt x="36" y="448"/>
                    <a:pt x="72" y="448"/>
                    <a:pt x="90" y="466"/>
                  </a:cubicBezTo>
                  <a:cubicBezTo>
                    <a:pt x="341" y="727"/>
                    <a:pt x="341" y="727"/>
                    <a:pt x="341" y="727"/>
                  </a:cubicBezTo>
                  <a:cubicBezTo>
                    <a:pt x="907" y="26"/>
                    <a:pt x="907" y="26"/>
                    <a:pt x="907" y="26"/>
                  </a:cubicBezTo>
                  <a:cubicBezTo>
                    <a:pt x="924" y="0"/>
                    <a:pt x="951" y="0"/>
                    <a:pt x="978" y="17"/>
                  </a:cubicBezTo>
                  <a:cubicBezTo>
                    <a:pt x="996" y="36"/>
                    <a:pt x="996" y="62"/>
                    <a:pt x="978" y="8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5" name="Google Shape;455;p20"/>
          <p:cNvSpPr txBox="1"/>
          <p:nvPr/>
        </p:nvSpPr>
        <p:spPr>
          <a:xfrm>
            <a:off x="362315" y="1193943"/>
            <a:ext cx="330389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800" b="1" dirty="0">
                <a:solidFill>
                  <a:srgbClr val="8DC641"/>
                </a:solidFill>
                <a:latin typeface="Calibri"/>
                <a:ea typeface="Calibri"/>
                <a:cs typeface="Calibri"/>
                <a:sym typeface="Calibri"/>
              </a:rPr>
              <a:t>ŽIVOTNÍ PROSTŘEDÍ</a:t>
            </a:r>
            <a:endParaRPr dirty="0"/>
          </a:p>
        </p:txBody>
      </p:sp>
      <p:sp>
        <p:nvSpPr>
          <p:cNvPr id="456" name="Google Shape;456;p20"/>
          <p:cNvSpPr txBox="1"/>
          <p:nvPr/>
        </p:nvSpPr>
        <p:spPr>
          <a:xfrm>
            <a:off x="353703" y="1834480"/>
            <a:ext cx="3691030" cy="4208966"/>
          </a:xfrm>
          <a:prstGeom prst="rect">
            <a:avLst/>
          </a:prstGeom>
          <a:noFill/>
          <a:ln>
            <a:noFill/>
          </a:ln>
        </p:spPr>
        <p:txBody>
          <a:bodyPr spcFirstLastPara="1" wrap="square" lIns="91425" tIns="45700" rIns="91425" bIns="45700" anchor="t" anchorCtr="0">
            <a:noAutofit/>
          </a:bodyPr>
          <a:lstStyle/>
          <a:p>
            <a:pPr marL="288000" marR="0" lvl="0" indent="-288000" algn="l" rtl="0">
              <a:lnSpc>
                <a:spcPct val="9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Zachování biologické rozmanitosti</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Zlepšený stav půdy</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Ochrana vody a zdraví</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Snížení závislosti na chemických látkách</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Snížení emisí skleníkových plynů a zvýšení sekvestrace uhlíku</a:t>
            </a:r>
            <a:endParaRPr dirty="0"/>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000"/>
              <a:buFont typeface="Arial"/>
              <a:buNone/>
            </a:pPr>
            <a:r>
              <a:rPr lang="en-US" sz="2000" b="1" dirty="0">
                <a:solidFill>
                  <a:srgbClr val="000000"/>
                </a:solidFill>
                <a:latin typeface="Calibri"/>
                <a:ea typeface="Calibri"/>
                <a:cs typeface="Calibri"/>
                <a:sym typeface="Calibri"/>
              </a:rPr>
              <a:t>Přispívá ke zmírnění změny klimatu</a:t>
            </a:r>
            <a:endParaRPr b="1" dirty="0"/>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p:txBody>
      </p:sp>
      <p:cxnSp>
        <p:nvCxnSpPr>
          <p:cNvPr id="457" name="Google Shape;457;p20"/>
          <p:cNvCxnSpPr/>
          <p:nvPr/>
        </p:nvCxnSpPr>
        <p:spPr>
          <a:xfrm rot="10800000">
            <a:off x="3291684" y="1572350"/>
            <a:ext cx="1361649" cy="0"/>
          </a:xfrm>
          <a:prstGeom prst="straightConnector1">
            <a:avLst/>
          </a:prstGeom>
          <a:noFill/>
          <a:ln w="12950" cap="flat" cmpd="sng">
            <a:solidFill>
              <a:srgbClr val="8DC641"/>
            </a:solidFill>
            <a:prstDash val="solid"/>
            <a:round/>
            <a:headEnd type="none" w="med" len="med"/>
            <a:tailEnd type="none" w="med" len="med"/>
          </a:ln>
        </p:spPr>
      </p:cxnSp>
      <p:sp>
        <p:nvSpPr>
          <p:cNvPr id="458" name="Google Shape;458;p20"/>
          <p:cNvSpPr/>
          <p:nvPr/>
        </p:nvSpPr>
        <p:spPr>
          <a:xfrm>
            <a:off x="3223304" y="152728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0"/>
          <p:cNvSpPr txBox="1"/>
          <p:nvPr/>
        </p:nvSpPr>
        <p:spPr>
          <a:xfrm>
            <a:off x="7120272" y="4668668"/>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US" sz="2800" b="1">
                <a:solidFill>
                  <a:srgbClr val="63C1D3"/>
                </a:solidFill>
                <a:latin typeface="Calibri"/>
                <a:ea typeface="Calibri"/>
                <a:cs typeface="Calibri"/>
                <a:sym typeface="Calibri"/>
              </a:rPr>
              <a:t>SOCIÁLNÍ</a:t>
            </a:r>
            <a:endParaRPr/>
          </a:p>
        </p:txBody>
      </p:sp>
      <p:sp>
        <p:nvSpPr>
          <p:cNvPr id="460" name="Google Shape;460;p20"/>
          <p:cNvSpPr txBox="1"/>
          <p:nvPr/>
        </p:nvSpPr>
        <p:spPr>
          <a:xfrm>
            <a:off x="8653031" y="1978240"/>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800" b="1">
                <a:solidFill>
                  <a:srgbClr val="9FDADF"/>
                </a:solidFill>
                <a:latin typeface="Calibri"/>
                <a:ea typeface="Calibri"/>
                <a:cs typeface="Calibri"/>
                <a:sym typeface="Calibri"/>
              </a:rPr>
              <a:t>EKONOMIKA</a:t>
            </a:r>
            <a:endParaRPr/>
          </a:p>
        </p:txBody>
      </p:sp>
      <p:sp>
        <p:nvSpPr>
          <p:cNvPr id="461" name="Google Shape;461;p20"/>
          <p:cNvSpPr txBox="1"/>
          <p:nvPr/>
        </p:nvSpPr>
        <p:spPr>
          <a:xfrm>
            <a:off x="8653031" y="2487933"/>
            <a:ext cx="3364238"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Snížení nákladů</a:t>
            </a:r>
            <a:endParaRPr dirty="0"/>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Lepší odolnost vůči výkyvům trhu a klimatu</a:t>
            </a:r>
            <a:endParaRPr dirty="0"/>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Přidaná hodnota a nové tržní příležitosti</a:t>
            </a:r>
            <a:endParaRPr dirty="0"/>
          </a:p>
        </p:txBody>
      </p:sp>
      <p:grpSp>
        <p:nvGrpSpPr>
          <p:cNvPr id="462" name="Google Shape;462;p20"/>
          <p:cNvGrpSpPr/>
          <p:nvPr/>
        </p:nvGrpSpPr>
        <p:grpSpPr>
          <a:xfrm rot="10800000">
            <a:off x="5235526" y="5093770"/>
            <a:ext cx="1919870" cy="90131"/>
            <a:chOff x="6348336" y="5127450"/>
            <a:chExt cx="1919870" cy="90131"/>
          </a:xfrm>
        </p:grpSpPr>
        <p:cxnSp>
          <p:nvCxnSpPr>
            <p:cNvPr id="463" name="Google Shape;463;p20"/>
            <p:cNvCxnSpPr/>
            <p:nvPr/>
          </p:nvCxnSpPr>
          <p:spPr>
            <a:xfrm rot="10800000">
              <a:off x="6394767" y="5168419"/>
              <a:ext cx="1873439" cy="8679"/>
            </a:xfrm>
            <a:prstGeom prst="straightConnector1">
              <a:avLst/>
            </a:prstGeom>
            <a:noFill/>
            <a:ln w="12950" cap="flat" cmpd="sng">
              <a:solidFill>
                <a:srgbClr val="63C1D3"/>
              </a:solidFill>
              <a:prstDash val="solid"/>
              <a:round/>
              <a:headEnd type="none" w="med" len="med"/>
              <a:tailEnd type="none" w="med" len="med"/>
            </a:ln>
          </p:spPr>
        </p:cxnSp>
        <p:sp>
          <p:nvSpPr>
            <p:cNvPr id="464" name="Google Shape;464;p20"/>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5" name="Google Shape;465;p20"/>
          <p:cNvGrpSpPr/>
          <p:nvPr/>
        </p:nvGrpSpPr>
        <p:grpSpPr>
          <a:xfrm rot="10800000">
            <a:off x="7282167" y="2348363"/>
            <a:ext cx="1460995" cy="90131"/>
            <a:chOff x="6807210" y="5113344"/>
            <a:chExt cx="1460995" cy="90131"/>
          </a:xfrm>
        </p:grpSpPr>
        <p:cxnSp>
          <p:nvCxnSpPr>
            <p:cNvPr id="466" name="Google Shape;466;p20"/>
            <p:cNvCxnSpPr/>
            <p:nvPr/>
          </p:nvCxnSpPr>
          <p:spPr>
            <a:xfrm rot="10800000">
              <a:off x="6808819" y="5168419"/>
              <a:ext cx="1459386" cy="8679"/>
            </a:xfrm>
            <a:prstGeom prst="straightConnector1">
              <a:avLst/>
            </a:prstGeom>
            <a:noFill/>
            <a:ln w="12950" cap="flat" cmpd="sng">
              <a:solidFill>
                <a:srgbClr val="9FDADF"/>
              </a:solidFill>
              <a:prstDash val="solid"/>
              <a:round/>
              <a:headEnd type="none" w="med" len="med"/>
              <a:tailEnd type="none" w="med" len="med"/>
            </a:ln>
          </p:spPr>
        </p:cxnSp>
        <p:sp>
          <p:nvSpPr>
            <p:cNvPr id="467" name="Google Shape;467;p20"/>
            <p:cNvSpPr/>
            <p:nvPr/>
          </p:nvSpPr>
          <p:spPr>
            <a:xfrm>
              <a:off x="6807210" y="511334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8" name="Google Shape;468;p20"/>
          <p:cNvSpPr txBox="1"/>
          <p:nvPr/>
        </p:nvSpPr>
        <p:spPr>
          <a:xfrm>
            <a:off x="70992" y="82560"/>
            <a:ext cx="11330420"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rgbClr val="000000"/>
                </a:solidFill>
                <a:latin typeface="Calibri"/>
                <a:ea typeface="Calibri"/>
                <a:cs typeface="Calibri"/>
                <a:sym typeface="Calibri"/>
              </a:rPr>
              <a:t>HOLISTICKÝ přístup agroekologie nabízí 3 hlavní typy </a:t>
            </a:r>
            <a:r>
              <a:rPr lang="en-US" sz="3600" b="1">
                <a:solidFill>
                  <a:srgbClr val="000000"/>
                </a:solidFill>
                <a:latin typeface="Calibri"/>
                <a:ea typeface="Calibri"/>
                <a:cs typeface="Calibri"/>
                <a:sym typeface="Calibri"/>
              </a:rPr>
              <a:t>VÝHOD</a:t>
            </a:r>
            <a:r>
              <a:rPr lang="en-US" sz="3600">
                <a:solidFill>
                  <a:srgbClr val="000000"/>
                </a:solidFill>
                <a:latin typeface="Calibri"/>
                <a:ea typeface="Calibri"/>
                <a:cs typeface="Calibri"/>
                <a:sym typeface="Calibri"/>
              </a:rPr>
              <a:t>...</a:t>
            </a:r>
            <a:endParaRPr/>
          </a:p>
        </p:txBody>
      </p:sp>
      <p:pic>
        <p:nvPicPr>
          <p:cNvPr id="469" name="Google Shape;469;p20" descr="Euro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8792" y="2884348"/>
            <a:ext cx="914400" cy="914400"/>
          </a:xfrm>
          <a:prstGeom prst="rect">
            <a:avLst/>
          </a:prstGeom>
          <a:noFill/>
          <a:ln>
            <a:noFill/>
          </a:ln>
        </p:spPr>
      </p:pic>
      <p:pic>
        <p:nvPicPr>
          <p:cNvPr id="470" name="Google Shape;470;p20" descr="Arrow: Straight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1718172" y="4418936"/>
            <a:ext cx="914400" cy="914400"/>
          </a:xfrm>
          <a:prstGeom prst="rect">
            <a:avLst/>
          </a:prstGeom>
          <a:noFill/>
          <a:ln>
            <a:noFill/>
          </a:ln>
        </p:spPr>
      </p:pic>
      <p:sp>
        <p:nvSpPr>
          <p:cNvPr id="471" name="Google Shape;471;p20"/>
          <p:cNvSpPr txBox="1"/>
          <p:nvPr/>
        </p:nvSpPr>
        <p:spPr>
          <a:xfrm>
            <a:off x="8271560" y="6306207"/>
            <a:ext cx="3336218" cy="4466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0"/>
          <p:cNvSpPr txBox="1"/>
          <p:nvPr/>
        </p:nvSpPr>
        <p:spPr>
          <a:xfrm>
            <a:off x="7120272" y="5097069"/>
            <a:ext cx="4896997"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Potravinové zabezpečení a výživa</a:t>
            </a:r>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Zapojení komunity a sdílení znalostí</a:t>
            </a:r>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Zdraví a pohoda</a:t>
            </a:r>
            <a:endParaRPr/>
          </a:p>
          <a:p>
            <a:pPr marL="324000" marR="0" lvl="0" indent="-196999" algn="l" rtl="0">
              <a:lnSpc>
                <a:spcPct val="90000"/>
              </a:lnSpc>
              <a:spcBef>
                <a:spcPts val="60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endParaRPr/>
          </a:p>
          <a:p>
            <a:pPr marL="0" lvl="0" indent="0" algn="l" rtl="0">
              <a:lnSpc>
                <a:spcPct val="90000"/>
              </a:lnSpc>
              <a:spcBef>
                <a:spcPts val="600"/>
              </a:spcBef>
              <a:spcAft>
                <a:spcPts val="0"/>
              </a:spcAft>
              <a:buClr>
                <a:srgbClr val="000000"/>
              </a:buClr>
              <a:buSzPts val="2400"/>
              <a:buNone/>
            </a:pPr>
            <a:endParaRPr/>
          </a:p>
        </p:txBody>
      </p:sp>
      <p:sp>
        <p:nvSpPr>
          <p:cNvPr id="478" name="Google Shape;478;p21"/>
          <p:cNvSpPr txBox="1">
            <a:spLocks noGrp="1"/>
          </p:cNvSpPr>
          <p:nvPr>
            <p:ph type="body" idx="2"/>
          </p:nvPr>
        </p:nvSpPr>
        <p:spPr>
          <a:xfrm>
            <a:off x="510136" y="694420"/>
            <a:ext cx="10552395"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i="0" dirty="0"/>
              <a:t>Agroekologie hraje významnou roli v BUDOUCNOSTI udržitelného zemědělství a potravinové bezpečnosti...</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479" name="Google Shape;479;p21"/>
          <p:cNvGrpSpPr/>
          <p:nvPr/>
        </p:nvGrpSpPr>
        <p:grpSpPr>
          <a:xfrm rot="3730759">
            <a:off x="10590024" y="380632"/>
            <a:ext cx="949887" cy="1163493"/>
            <a:chOff x="7602444" y="4967675"/>
            <a:chExt cx="483620" cy="592374"/>
          </a:xfrm>
        </p:grpSpPr>
        <p:grpSp>
          <p:nvGrpSpPr>
            <p:cNvPr id="480" name="Google Shape;480;p21"/>
            <p:cNvGrpSpPr/>
            <p:nvPr/>
          </p:nvGrpSpPr>
          <p:grpSpPr>
            <a:xfrm>
              <a:off x="7618661" y="4967675"/>
              <a:ext cx="467403" cy="507609"/>
              <a:chOff x="2251964" y="3590497"/>
              <a:chExt cx="467403" cy="507609"/>
            </a:xfrm>
          </p:grpSpPr>
          <p:sp>
            <p:nvSpPr>
              <p:cNvPr id="481" name="Google Shape;481;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4" name="Google Shape;484;p21"/>
            <p:cNvGrpSpPr/>
            <p:nvPr/>
          </p:nvGrpSpPr>
          <p:grpSpPr>
            <a:xfrm>
              <a:off x="7602444" y="4993761"/>
              <a:ext cx="421973" cy="566288"/>
              <a:chOff x="2235747" y="3616583"/>
              <a:chExt cx="421973" cy="566288"/>
            </a:xfrm>
          </p:grpSpPr>
          <p:sp>
            <p:nvSpPr>
              <p:cNvPr id="485" name="Google Shape;48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87" name="Google Shape;487;p21"/>
          <p:cNvSpPr txBox="1"/>
          <p:nvPr/>
        </p:nvSpPr>
        <p:spPr>
          <a:xfrm>
            <a:off x="841221" y="1921062"/>
            <a:ext cx="9933063"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Změna klimatu</a:t>
            </a:r>
            <a:r>
              <a:rPr lang="en-US" sz="2400" b="0" i="0" dirty="0">
                <a:solidFill>
                  <a:srgbClr val="000000"/>
                </a:solidFill>
                <a:latin typeface="Calibri"/>
                <a:ea typeface="Calibri"/>
                <a:cs typeface="Calibri"/>
                <a:sym typeface="Calibri"/>
              </a:rPr>
              <a:t>: Úloha agroekologie při pohlcování uhlíku, snižování emisí a ochraně přírodních ekosystémů z ní činí klíčového hráče ve strategiích zmírňování změny klimatu.</a:t>
            </a:r>
            <a:endParaRPr dirty="0"/>
          </a:p>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Odolnost</a:t>
            </a:r>
            <a:r>
              <a:rPr lang="en-US" sz="2400" b="0" i="0" dirty="0">
                <a:solidFill>
                  <a:srgbClr val="000000"/>
                </a:solidFill>
                <a:latin typeface="Calibri"/>
                <a:ea typeface="Calibri"/>
                <a:cs typeface="Calibri"/>
                <a:sym typeface="Calibri"/>
              </a:rPr>
              <a:t>: Diverzifikované agroekosystémy jsou odolnější vůči klimatickým výkyvům, škůdcům a chorobám, což zajišťuje udržitelnou produkci potravin i za nepříznivých podmínek.</a:t>
            </a:r>
            <a:endParaRPr dirty="0"/>
          </a:p>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Produktivita půdy</a:t>
            </a:r>
            <a:r>
              <a:rPr lang="en-US" sz="2400" b="0" i="0" dirty="0">
                <a:solidFill>
                  <a:srgbClr val="000000"/>
                </a:solidFill>
                <a:latin typeface="Calibri"/>
                <a:ea typeface="Calibri"/>
                <a:cs typeface="Calibri"/>
                <a:sym typeface="Calibri"/>
              </a:rPr>
              <a:t>: Udržitelné hospodaření s půdou a ochrana biologické rozmanitosti vedou k dlouhodobému zvýšení produktivity půdy, čímž se čelí účinkům degradace půdy a zajišťuje se dlouhodobá zemědělská produktivita.</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488" name="Google Shape;488;p21"/>
          <p:cNvSpPr txBox="1"/>
          <p:nvPr/>
        </p:nvSpPr>
        <p:spPr>
          <a:xfrm>
            <a:off x="3766966" y="5629840"/>
            <a:ext cx="820314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Zemědělství</a:t>
            </a:r>
            <a:r>
              <a:rPr lang="en-US" sz="20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pro </a:t>
            </a:r>
            <a:r>
              <a:rPr lang="en-US" sz="2000" b="1"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rovnost</a:t>
            </a:r>
            <a:r>
              <a:rPr lang="en-US" sz="20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2000" b="1"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žen</a:t>
            </a:r>
            <a:r>
              <a:rPr lang="en-US" sz="20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 </a:t>
            </a:r>
            <a:r>
              <a:rPr lang="en-US" sz="2000" b="1"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mužů</a:t>
            </a:r>
            <a:r>
              <a:rPr lang="en-US" sz="20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 </a:t>
            </a:r>
            <a:r>
              <a:rPr lang="en-US" sz="2000" b="1"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Agroekologie</a:t>
            </a:r>
            <a:r>
              <a:rPr lang="en-US" sz="20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 </a:t>
            </a:r>
            <a:r>
              <a:rPr lang="en-US" sz="2000" b="1"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praxi</a:t>
            </a:r>
            <a:r>
              <a:rPr lang="en-US" sz="20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 </a:t>
            </a:r>
            <a:r>
              <a:rPr lang="en-US" sz="2000" b="1"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FoodUnfolded</a:t>
            </a:r>
            <a:endParaRPr sz="2000" b="1" dirty="0">
              <a:solidFill>
                <a:schemeClr val="dk1"/>
              </a:solidFill>
              <a:latin typeface="Calibri"/>
              <a:ea typeface="Calibri"/>
              <a:cs typeface="Calibri"/>
              <a:sym typeface="Calibri"/>
            </a:endParaRPr>
          </a:p>
        </p:txBody>
      </p:sp>
      <p:sp>
        <p:nvSpPr>
          <p:cNvPr id="489" name="Google Shape;489;p21"/>
          <p:cNvSpPr/>
          <p:nvPr/>
        </p:nvSpPr>
        <p:spPr>
          <a:xfrm>
            <a:off x="1417716" y="5297595"/>
            <a:ext cx="2291256" cy="1196054"/>
          </a:xfrm>
          <a:prstGeom prst="rightArrow">
            <a:avLst>
              <a:gd name="adj1" fmla="val 50000"/>
              <a:gd name="adj2" fmla="val 50000"/>
            </a:avLst>
          </a:prstGeom>
          <a:solidFill>
            <a:srgbClr val="8DC641"/>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Klikněte zde pro zajímavé čtení</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8D825-05E0-6C79-BF29-A0583D1793D7}"/>
              </a:ext>
            </a:extLst>
          </p:cNvPr>
          <p:cNvSpPr>
            <a:spLocks noGrp="1"/>
          </p:cNvSpPr>
          <p:nvPr>
            <p:ph type="body" idx="1"/>
          </p:nvPr>
        </p:nvSpPr>
        <p:spPr>
          <a:xfrm>
            <a:off x="798381" y="1256421"/>
            <a:ext cx="11393619" cy="3849918"/>
          </a:xfrm>
        </p:spPr>
        <p:txBody>
          <a:bodyPr/>
          <a:lstStyle/>
          <a:p>
            <a:pPr marL="0" indent="0"/>
            <a:r>
              <a:rPr lang="en-US" dirty="0"/>
              <a:t>Zavádění agroekologických postupů může drobným zemědělcům přinést řadu výhod a umožnit jim dosáhnout udržitelnějších, odolnějších a ziskovějších zemědělských systémů. Některé zásadní způsoby, kterými může agroekologie přinést výhody drobným zemědělcům, jsou:</a:t>
            </a:r>
          </a:p>
          <a:p>
            <a:pPr marL="342900" indent="-342900">
              <a:buFont typeface="Arial" panose="020B0604020202020204" pitchFamily="34" charset="0"/>
              <a:buChar char="•"/>
            </a:pPr>
            <a:r>
              <a:rPr lang="en-US" b="1" dirty="0"/>
              <a:t>Snížení vstupních nákladů: </a:t>
            </a:r>
            <a:r>
              <a:rPr lang="en-US" dirty="0"/>
              <a:t>Snížením potřeby drahých vstupů, jako jsou chemická </a:t>
            </a:r>
            <a:r>
              <a:rPr lang="en-US" dirty="0" err="1"/>
              <a:t>hnojiva </a:t>
            </a:r>
            <a:r>
              <a:rPr lang="en-US" dirty="0"/>
              <a:t>a pesticidy, mohou zemědělci snížit výrobní náklady a zvýšit ziskovost.</a:t>
            </a:r>
          </a:p>
          <a:p>
            <a:pPr marL="342900" indent="-342900">
              <a:buFont typeface="Arial" panose="020B0604020202020204" pitchFamily="34" charset="0"/>
              <a:buChar char="•"/>
            </a:pPr>
            <a:r>
              <a:rPr lang="en-IE" b="1" dirty="0"/>
              <a:t>Odolnost vůči klimatu: </a:t>
            </a:r>
            <a:r>
              <a:rPr lang="en-IE" dirty="0"/>
              <a:t>Agroekologie </a:t>
            </a:r>
            <a:r>
              <a:rPr lang="en-US" dirty="0"/>
              <a:t>může zmírnit dopady extrémních povětrnostních jevů, jako jsou sucha a povodně, a zároveň zachovat produktivitu a živobytí.</a:t>
            </a:r>
          </a:p>
          <a:p>
            <a:pPr marL="342900" indent="-342900">
              <a:buFont typeface="Arial" panose="020B0604020202020204" pitchFamily="34" charset="0"/>
              <a:buChar char="•"/>
            </a:pPr>
            <a:r>
              <a:rPr lang="en-IE" b="1" dirty="0"/>
              <a:t>Zvýšená potravinová bezpečnost: </a:t>
            </a:r>
            <a:r>
              <a:rPr lang="en-US" dirty="0"/>
              <a:t>Diverzifikací plodin a zapojením tradičních a domorodých znalostí mohou drobní zemědělci zlepšit potravinovou bezpečnost, výživu a rozmanitost stravy ve svých komunitách.</a:t>
            </a:r>
          </a:p>
          <a:p>
            <a:pPr marL="342900" indent="-342900">
              <a:buFont typeface="Arial" panose="020B0604020202020204" pitchFamily="34" charset="0"/>
              <a:buChar char="•"/>
            </a:pPr>
            <a:r>
              <a:rPr lang="en-US" b="1" dirty="0"/>
              <a:t>Posílení a sdílení znalostí: </a:t>
            </a:r>
            <a:r>
              <a:rPr lang="en-US" dirty="0"/>
              <a:t>Agroekologie podporuje inovace vedené zemědělci, participativní výzkum a výměnu znalostí, což vám umožní stát se aktivními činiteli </a:t>
            </a:r>
            <a:r>
              <a:rPr lang="en-US" dirty="0" err="1"/>
              <a:t>změn</a:t>
            </a:r>
            <a:r>
              <a:rPr lang="en-US" dirty="0"/>
              <a:t> 	</a:t>
            </a:r>
            <a:r>
              <a:rPr lang="en-US" dirty="0" err="1"/>
              <a:t>ve</a:t>
            </a:r>
            <a:r>
              <a:rPr lang="en-US" dirty="0"/>
              <a:t> vašich vlastních zemědělských systémech, odolnosti a živobytí. </a:t>
            </a:r>
            <a:endParaRPr lang="en-IE" dirty="0"/>
          </a:p>
        </p:txBody>
      </p:sp>
      <p:sp>
        <p:nvSpPr>
          <p:cNvPr id="3" name="Text Placeholder 2">
            <a:extLst>
              <a:ext uri="{FF2B5EF4-FFF2-40B4-BE49-F238E27FC236}">
                <a16:creationId xmlns:a16="http://schemas.microsoft.com/office/drawing/2014/main" id="{19FA95D7-EC5A-4D61-3FFF-B3DA4A1FF617}"/>
              </a:ext>
            </a:extLst>
          </p:cNvPr>
          <p:cNvSpPr>
            <a:spLocks noGrp="1"/>
          </p:cNvSpPr>
          <p:nvPr>
            <p:ph type="body" idx="2"/>
          </p:nvPr>
        </p:nvSpPr>
        <p:spPr>
          <a:xfrm>
            <a:off x="531681" y="513953"/>
            <a:ext cx="10595237" cy="803654"/>
          </a:xfrm>
        </p:spPr>
        <p:txBody>
          <a:bodyPr/>
          <a:lstStyle/>
          <a:p>
            <a:r>
              <a:rPr lang="en-IE" b="1" dirty="0"/>
              <a:t>Jak by vám agroekologické postupy </a:t>
            </a:r>
            <a:r>
              <a:rPr lang="en-IE" b="1" dirty="0" err="1"/>
              <a:t>prospěly</a:t>
            </a:r>
            <a:r>
              <a:rPr lang="en-IE" b="1" dirty="0"/>
              <a:t>?</a:t>
            </a:r>
          </a:p>
        </p:txBody>
      </p:sp>
      <p:grpSp>
        <p:nvGrpSpPr>
          <p:cNvPr id="4" name="Google Shape;479;p21">
            <a:extLst>
              <a:ext uri="{FF2B5EF4-FFF2-40B4-BE49-F238E27FC236}">
                <a16:creationId xmlns:a16="http://schemas.microsoft.com/office/drawing/2014/main" id="{D9BDF4EA-644B-EEB7-BD28-450157E0376E}"/>
              </a:ext>
            </a:extLst>
          </p:cNvPr>
          <p:cNvGrpSpPr/>
          <p:nvPr/>
        </p:nvGrpSpPr>
        <p:grpSpPr>
          <a:xfrm rot="3730759">
            <a:off x="10590024" y="380632"/>
            <a:ext cx="949887" cy="1163493"/>
            <a:chOff x="7602444" y="4967675"/>
            <a:chExt cx="483620" cy="592374"/>
          </a:xfrm>
        </p:grpSpPr>
        <p:grpSp>
          <p:nvGrpSpPr>
            <p:cNvPr id="5" name="Google Shape;480;p21">
              <a:extLst>
                <a:ext uri="{FF2B5EF4-FFF2-40B4-BE49-F238E27FC236}">
                  <a16:creationId xmlns:a16="http://schemas.microsoft.com/office/drawing/2014/main" id="{458E4799-A39E-75B4-CDD9-FF8A652888DE}"/>
                </a:ext>
              </a:extLst>
            </p:cNvPr>
            <p:cNvGrpSpPr/>
            <p:nvPr/>
          </p:nvGrpSpPr>
          <p:grpSpPr>
            <a:xfrm>
              <a:off x="7618661" y="4967675"/>
              <a:ext cx="467403" cy="507609"/>
              <a:chOff x="2251964" y="3590497"/>
              <a:chExt cx="467403" cy="507609"/>
            </a:xfrm>
          </p:grpSpPr>
          <p:sp>
            <p:nvSpPr>
              <p:cNvPr id="9" name="Google Shape;481;p21">
                <a:extLst>
                  <a:ext uri="{FF2B5EF4-FFF2-40B4-BE49-F238E27FC236}">
                    <a16:creationId xmlns:a16="http://schemas.microsoft.com/office/drawing/2014/main" id="{1DD12E47-F357-96B8-B6CD-EC9C85487DC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482;p21">
                <a:extLst>
                  <a:ext uri="{FF2B5EF4-FFF2-40B4-BE49-F238E27FC236}">
                    <a16:creationId xmlns:a16="http://schemas.microsoft.com/office/drawing/2014/main" id="{2DB07F57-FB6E-7BB6-C7E5-9DD124A181CF}"/>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83;p21">
                <a:extLst>
                  <a:ext uri="{FF2B5EF4-FFF2-40B4-BE49-F238E27FC236}">
                    <a16:creationId xmlns:a16="http://schemas.microsoft.com/office/drawing/2014/main" id="{40C56A07-C34B-72EF-4E24-F94F8F14859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484;p21">
              <a:extLst>
                <a:ext uri="{FF2B5EF4-FFF2-40B4-BE49-F238E27FC236}">
                  <a16:creationId xmlns:a16="http://schemas.microsoft.com/office/drawing/2014/main" id="{E6CE15AD-0071-E5B4-51F1-AE6E05121D64}"/>
                </a:ext>
              </a:extLst>
            </p:cNvPr>
            <p:cNvGrpSpPr/>
            <p:nvPr/>
          </p:nvGrpSpPr>
          <p:grpSpPr>
            <a:xfrm>
              <a:off x="7602444" y="4993761"/>
              <a:ext cx="421973" cy="566288"/>
              <a:chOff x="2235747" y="3616583"/>
              <a:chExt cx="421973" cy="566288"/>
            </a:xfrm>
          </p:grpSpPr>
          <p:sp>
            <p:nvSpPr>
              <p:cNvPr id="7" name="Google Shape;485;p21">
                <a:extLst>
                  <a:ext uri="{FF2B5EF4-FFF2-40B4-BE49-F238E27FC236}">
                    <a16:creationId xmlns:a16="http://schemas.microsoft.com/office/drawing/2014/main" id="{F6AB4C35-6249-5743-BDAF-AEC079A2EB33}"/>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486;p21">
                <a:extLst>
                  <a:ext uri="{FF2B5EF4-FFF2-40B4-BE49-F238E27FC236}">
                    <a16:creationId xmlns:a16="http://schemas.microsoft.com/office/drawing/2014/main" id="{8B7DB4EF-B784-A104-5B3B-BD504013F04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45707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2"/>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Úloha drobných zemědělců </a:t>
            </a:r>
            <a:endParaRPr/>
          </a:p>
        </p:txBody>
      </p:sp>
      <p:sp>
        <p:nvSpPr>
          <p:cNvPr id="495" name="Google Shape;495;p2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04</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3"/>
          <p:cNvSpPr txBox="1">
            <a:spLocks noGrp="1"/>
          </p:cNvSpPr>
          <p:nvPr>
            <p:ph type="body" idx="1"/>
          </p:nvPr>
        </p:nvSpPr>
        <p:spPr>
          <a:xfrm>
            <a:off x="897664" y="1783457"/>
            <a:ext cx="7689288" cy="32910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err="1"/>
              <a:t>Drobní</a:t>
            </a:r>
            <a:r>
              <a:rPr lang="en-US" dirty="0"/>
              <a:t> </a:t>
            </a:r>
            <a:r>
              <a:rPr lang="en-US" dirty="0" err="1"/>
              <a:t>zemědělci</a:t>
            </a:r>
            <a:r>
              <a:rPr lang="en-US" dirty="0"/>
              <a:t>, </a:t>
            </a:r>
            <a:r>
              <a:rPr lang="en-US" dirty="0" err="1"/>
              <a:t>jako</a:t>
            </a:r>
            <a:r>
              <a:rPr lang="en-US" dirty="0"/>
              <a:t> </a:t>
            </a:r>
            <a:r>
              <a:rPr lang="en-US" dirty="0" err="1"/>
              <a:t>jste</a:t>
            </a:r>
            <a:r>
              <a:rPr lang="en-US" dirty="0"/>
              <a:t> VY, </a:t>
            </a:r>
            <a:r>
              <a:rPr lang="en-US" dirty="0" err="1"/>
              <a:t>nejsou</a:t>
            </a:r>
            <a:r>
              <a:rPr lang="en-US" dirty="0"/>
              <a:t> </a:t>
            </a:r>
            <a:r>
              <a:rPr lang="en-US" dirty="0" err="1"/>
              <a:t>jen</a:t>
            </a:r>
            <a:r>
              <a:rPr lang="en-US" dirty="0"/>
              <a:t> </a:t>
            </a:r>
            <a:r>
              <a:rPr lang="cs-CZ" dirty="0"/>
              <a:t>výrobci</a:t>
            </a:r>
            <a:r>
              <a:rPr lang="en-US" dirty="0"/>
              <a:t> </a:t>
            </a:r>
            <a:r>
              <a:rPr lang="en-US" dirty="0" err="1"/>
              <a:t>potravin</a:t>
            </a:r>
            <a:r>
              <a:rPr lang="en-US" dirty="0"/>
              <a:t>, ale </a:t>
            </a:r>
            <a:r>
              <a:rPr lang="en-US" dirty="0" err="1"/>
              <a:t>také</a:t>
            </a:r>
            <a:r>
              <a:rPr lang="en-US" dirty="0"/>
              <a:t> </a:t>
            </a:r>
            <a:r>
              <a:rPr lang="en-US" dirty="0" err="1"/>
              <a:t>strážci</a:t>
            </a:r>
            <a:r>
              <a:rPr lang="en-US" dirty="0"/>
              <a:t> </a:t>
            </a:r>
            <a:r>
              <a:rPr lang="en-US" dirty="0" err="1"/>
              <a:t>biologické</a:t>
            </a:r>
            <a:r>
              <a:rPr lang="en-US" dirty="0"/>
              <a:t> </a:t>
            </a:r>
            <a:r>
              <a:rPr lang="en-US" dirty="0" err="1"/>
              <a:t>rozmanitosti</a:t>
            </a:r>
            <a:r>
              <a:rPr lang="en-US" dirty="0"/>
              <a:t>, </a:t>
            </a:r>
            <a:r>
              <a:rPr lang="en-US" dirty="0" err="1"/>
              <a:t>kultury</a:t>
            </a:r>
            <a:r>
              <a:rPr lang="en-US" dirty="0"/>
              <a:t> a </a:t>
            </a:r>
            <a:r>
              <a:rPr lang="en-US" dirty="0" err="1"/>
              <a:t>krajiny</a:t>
            </a:r>
            <a:r>
              <a:rPr lang="en-US" dirty="0"/>
              <a:t>. </a:t>
            </a:r>
            <a:r>
              <a:rPr lang="en-US" dirty="0" err="1"/>
              <a:t>Agroekologie</a:t>
            </a:r>
            <a:r>
              <a:rPr lang="en-US" dirty="0"/>
              <a:t> </a:t>
            </a:r>
            <a:r>
              <a:rPr lang="en-US" dirty="0" err="1"/>
              <a:t>vám</a:t>
            </a:r>
            <a:r>
              <a:rPr lang="en-US" dirty="0"/>
              <a:t> (a </a:t>
            </a:r>
            <a:r>
              <a:rPr lang="en-US" dirty="0" err="1"/>
              <a:t>dalším</a:t>
            </a:r>
            <a:r>
              <a:rPr lang="en-US" dirty="0"/>
              <a:t> </a:t>
            </a:r>
            <a:r>
              <a:rPr lang="en-US" dirty="0" err="1"/>
              <a:t>zemědělcům</a:t>
            </a:r>
            <a:r>
              <a:rPr lang="en-US" dirty="0"/>
              <a:t>) </a:t>
            </a:r>
            <a:r>
              <a:rPr lang="en-US" dirty="0" err="1"/>
              <a:t>nabízí</a:t>
            </a:r>
            <a:r>
              <a:rPr lang="en-US" dirty="0"/>
              <a:t> </a:t>
            </a:r>
            <a:r>
              <a:rPr lang="en-US" dirty="0" err="1"/>
              <a:t>cestu</a:t>
            </a:r>
            <a:r>
              <a:rPr lang="en-US" dirty="0"/>
              <a:t> </a:t>
            </a:r>
            <a:r>
              <a:rPr lang="en-US" dirty="0" err="1"/>
              <a:t>ke</a:t>
            </a:r>
            <a:r>
              <a:rPr lang="en-US" dirty="0"/>
              <a:t> </a:t>
            </a:r>
            <a:r>
              <a:rPr lang="en-US" dirty="0" err="1"/>
              <a:t>zvýšení</a:t>
            </a:r>
            <a:r>
              <a:rPr lang="en-US" dirty="0"/>
              <a:t> </a:t>
            </a:r>
            <a:r>
              <a:rPr lang="en-US" dirty="0" err="1"/>
              <a:t>udržitelnosti</a:t>
            </a:r>
            <a:r>
              <a:rPr lang="en-US" dirty="0"/>
              <a:t>, </a:t>
            </a:r>
            <a:r>
              <a:rPr lang="en-US" dirty="0" err="1"/>
              <a:t>odolnosti</a:t>
            </a:r>
            <a:r>
              <a:rPr lang="en-US" dirty="0"/>
              <a:t> a </a:t>
            </a:r>
            <a:r>
              <a:rPr lang="en-US" dirty="0" err="1"/>
              <a:t>ziskovosti</a:t>
            </a:r>
            <a:r>
              <a:rPr lang="en-US" dirty="0"/>
              <a:t> a </a:t>
            </a:r>
            <a:r>
              <a:rPr lang="en-US" dirty="0" err="1"/>
              <a:t>pozitivnímu</a:t>
            </a:r>
            <a:r>
              <a:rPr lang="en-US" dirty="0"/>
              <a:t> </a:t>
            </a:r>
            <a:r>
              <a:rPr lang="en-US" dirty="0" err="1"/>
              <a:t>přínosu</a:t>
            </a:r>
            <a:r>
              <a:rPr lang="en-US" dirty="0"/>
              <a:t> pro </a:t>
            </a:r>
            <a:r>
              <a:rPr lang="en-US" dirty="0" err="1"/>
              <a:t>vaše</a:t>
            </a:r>
            <a:r>
              <a:rPr lang="en-US" dirty="0"/>
              <a:t> </a:t>
            </a:r>
            <a:r>
              <a:rPr lang="en-US" dirty="0" err="1"/>
              <a:t>komunity</a:t>
            </a:r>
            <a:r>
              <a:rPr lang="en-US" dirty="0"/>
              <a:t> a </a:t>
            </a:r>
            <a:r>
              <a:rPr lang="en-US" dirty="0" err="1"/>
              <a:t>životní</a:t>
            </a:r>
            <a:r>
              <a:rPr lang="en-US" dirty="0"/>
              <a:t> </a:t>
            </a:r>
            <a:r>
              <a:rPr lang="en-US" dirty="0" err="1"/>
              <a:t>prostředí</a:t>
            </a:r>
            <a:r>
              <a:rPr lang="en-US" dirty="0"/>
              <a:t>. </a:t>
            </a:r>
            <a:endParaRPr dirty="0"/>
          </a:p>
          <a:p>
            <a:pPr marL="0" lvl="0" indent="0" algn="l" rtl="0">
              <a:lnSpc>
                <a:spcPct val="90000"/>
              </a:lnSpc>
              <a:spcBef>
                <a:spcPts val="600"/>
              </a:spcBef>
              <a:spcAft>
                <a:spcPts val="0"/>
              </a:spcAft>
              <a:buClr>
                <a:srgbClr val="000000"/>
              </a:buClr>
              <a:buSzPts val="2400"/>
              <a:buNone/>
            </a:pPr>
            <a:r>
              <a:rPr lang="en-US" dirty="0" err="1"/>
              <a:t>Vaše</a:t>
            </a:r>
            <a:r>
              <a:rPr lang="en-US" dirty="0"/>
              <a:t> role v </a:t>
            </a:r>
            <a:r>
              <a:rPr lang="en-US" dirty="0" err="1"/>
              <a:t>evropském</a:t>
            </a:r>
            <a:r>
              <a:rPr lang="en-US" dirty="0"/>
              <a:t> </a:t>
            </a:r>
            <a:r>
              <a:rPr lang="en-US" dirty="0" err="1"/>
              <a:t>zemědělství</a:t>
            </a:r>
            <a:r>
              <a:rPr lang="en-US" dirty="0"/>
              <a:t> je </a:t>
            </a:r>
            <a:r>
              <a:rPr lang="en-US" dirty="0" err="1"/>
              <a:t>zásadní</a:t>
            </a:r>
            <a:r>
              <a:rPr lang="en-US" dirty="0"/>
              <a:t> a </a:t>
            </a:r>
            <a:r>
              <a:rPr lang="en-US" dirty="0" err="1"/>
              <a:t>podpora</a:t>
            </a:r>
            <a:r>
              <a:rPr lang="en-US" dirty="0"/>
              <a:t> </a:t>
            </a:r>
            <a:r>
              <a:rPr lang="en-US" dirty="0" err="1"/>
              <a:t>přechodu</a:t>
            </a:r>
            <a:r>
              <a:rPr lang="en-US" dirty="0"/>
              <a:t> </a:t>
            </a:r>
            <a:r>
              <a:rPr lang="en-US" dirty="0" err="1"/>
              <a:t>na</a:t>
            </a:r>
            <a:r>
              <a:rPr lang="en-US" dirty="0"/>
              <a:t> </a:t>
            </a:r>
            <a:r>
              <a:rPr lang="en-US" dirty="0" err="1"/>
              <a:t>agroekologické</a:t>
            </a:r>
            <a:r>
              <a:rPr lang="en-US" dirty="0"/>
              <a:t> </a:t>
            </a:r>
            <a:r>
              <a:rPr lang="en-US" dirty="0" err="1"/>
              <a:t>postupy</a:t>
            </a:r>
            <a:r>
              <a:rPr lang="en-US" dirty="0"/>
              <a:t> je pro </a:t>
            </a:r>
            <a:r>
              <a:rPr lang="en-US" dirty="0" err="1"/>
              <a:t>budoucnost</a:t>
            </a:r>
            <a:r>
              <a:rPr lang="en-US" dirty="0"/>
              <a:t> </a:t>
            </a:r>
            <a:r>
              <a:rPr lang="en-US" dirty="0" err="1"/>
              <a:t>udržitelného</a:t>
            </a:r>
            <a:r>
              <a:rPr lang="en-US" dirty="0"/>
              <a:t> </a:t>
            </a:r>
            <a:r>
              <a:rPr lang="en-US" dirty="0" err="1"/>
              <a:t>zemědělství</a:t>
            </a:r>
            <a:r>
              <a:rPr lang="en-US" dirty="0"/>
              <a:t> a </a:t>
            </a:r>
            <a:r>
              <a:rPr lang="en-US" dirty="0" err="1"/>
              <a:t>potravinových</a:t>
            </a:r>
            <a:r>
              <a:rPr lang="en-US" dirty="0"/>
              <a:t> </a:t>
            </a:r>
            <a:r>
              <a:rPr lang="en-US" dirty="0" err="1"/>
              <a:t>systémů</a:t>
            </a:r>
            <a:r>
              <a:rPr lang="en-US" dirty="0"/>
              <a:t> v </a:t>
            </a:r>
            <a:r>
              <a:rPr lang="en-US" dirty="0" err="1"/>
              <a:t>Evropě</a:t>
            </a:r>
            <a:r>
              <a:rPr lang="en-US" dirty="0"/>
              <a:t> </a:t>
            </a:r>
            <a:r>
              <a:rPr lang="en-US" dirty="0" err="1"/>
              <a:t>nezbytná</a:t>
            </a:r>
            <a:r>
              <a:rPr lang="en-US" dirty="0"/>
              <a:t>.</a:t>
            </a:r>
            <a:endParaRPr dirty="0"/>
          </a:p>
        </p:txBody>
      </p:sp>
      <p:sp>
        <p:nvSpPr>
          <p:cNvPr id="501" name="Google Shape;501;p23"/>
          <p:cNvSpPr txBox="1">
            <a:spLocks noGrp="1"/>
          </p:cNvSpPr>
          <p:nvPr>
            <p:ph type="body" idx="3"/>
          </p:nvPr>
        </p:nvSpPr>
        <p:spPr>
          <a:xfrm>
            <a:off x="835671" y="973802"/>
            <a:ext cx="6815860" cy="5457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Správci a tvůrci změn </a:t>
            </a:r>
            <a:endParaRPr/>
          </a:p>
          <a:p>
            <a:pPr marL="0" lvl="0" indent="0" algn="l" rtl="0">
              <a:lnSpc>
                <a:spcPct val="90000"/>
              </a:lnSpc>
              <a:spcBef>
                <a:spcPts val="1000"/>
              </a:spcBef>
              <a:spcAft>
                <a:spcPts val="0"/>
              </a:spcAft>
              <a:buClr>
                <a:srgbClr val="000000"/>
              </a:buClr>
              <a:buSzPts val="3600"/>
              <a:buNone/>
            </a:pPr>
            <a:endParaRPr/>
          </a:p>
        </p:txBody>
      </p:sp>
      <p:pic>
        <p:nvPicPr>
          <p:cNvPr id="502" name="Google Shape;502;p23"/>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body" idx="1"/>
          </p:nvPr>
        </p:nvSpPr>
        <p:spPr>
          <a:xfrm>
            <a:off x="1356399" y="1472917"/>
            <a:ext cx="10595237" cy="4731057"/>
          </a:xfrm>
          <a:prstGeom prst="rect">
            <a:avLst/>
          </a:prstGeom>
          <a:solidFill>
            <a:schemeClr val="bg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300" dirty="0"/>
              <a:t>Zavedením agroekologických postupů, jako je diverzifikované pěstování plodin, krycí plodiny a agrolesnictví, </a:t>
            </a:r>
            <a:r>
              <a:rPr lang="en-US" sz="2300" b="1" dirty="0"/>
              <a:t>mohou drobní zemědělci posílit ekosystémové služby, </a:t>
            </a:r>
            <a:r>
              <a:rPr lang="en-US" sz="2300" dirty="0"/>
              <a:t>jako je opylování, ochrana proti škůdcům a koloběh živin na svých farmách.</a:t>
            </a:r>
            <a:endParaRPr sz="2300" dirty="0"/>
          </a:p>
          <a:p>
            <a:pPr marL="0" lvl="0" indent="0" algn="l" rtl="0">
              <a:lnSpc>
                <a:spcPct val="90000"/>
              </a:lnSpc>
              <a:spcBef>
                <a:spcPts val="1200"/>
              </a:spcBef>
              <a:spcAft>
                <a:spcPts val="0"/>
              </a:spcAft>
              <a:buClr>
                <a:srgbClr val="000000"/>
              </a:buClr>
              <a:buSzPts val="2400"/>
              <a:buNone/>
            </a:pPr>
            <a:r>
              <a:rPr lang="en-US" sz="2300" dirty="0"/>
              <a:t>Diverzifikované agroekologické systémy jsou </a:t>
            </a:r>
            <a:r>
              <a:rPr lang="en-US" sz="2300" b="1" dirty="0"/>
              <a:t>odolnější vůči klimatickým stresům a změnám na trhu</a:t>
            </a:r>
            <a:r>
              <a:rPr lang="en-US" sz="2300" dirty="0"/>
              <a:t>. Tato odolnost může zajistit stabilnější a udržitelnější živobytí pro drobné zemědělce a v konečném důsledku </a:t>
            </a:r>
            <a:r>
              <a:rPr lang="en-US" sz="2300" b="1" dirty="0"/>
              <a:t>zvýšit potravinovou bezpečnost a výživu</a:t>
            </a:r>
            <a:r>
              <a:rPr lang="en-US" sz="2300" dirty="0"/>
              <a:t>.</a:t>
            </a:r>
            <a:endParaRPr sz="2300" dirty="0"/>
          </a:p>
          <a:p>
            <a:pPr marL="0" lvl="0" indent="0" algn="l" rtl="0">
              <a:lnSpc>
                <a:spcPct val="90000"/>
              </a:lnSpc>
              <a:spcBef>
                <a:spcPts val="1200"/>
              </a:spcBef>
              <a:spcAft>
                <a:spcPts val="0"/>
              </a:spcAft>
              <a:buClr>
                <a:srgbClr val="000000"/>
              </a:buClr>
              <a:buSzPts val="2400"/>
              <a:buNone/>
            </a:pPr>
            <a:r>
              <a:rPr lang="en-US" sz="2300" dirty="0"/>
              <a:t>Postupy jako ekologické zemědělství, minimální obdělávání půdy a kompostování </a:t>
            </a:r>
            <a:r>
              <a:rPr lang="en-US" sz="2300" b="1" dirty="0"/>
              <a:t>zlepšují zdraví půdy</a:t>
            </a:r>
            <a:r>
              <a:rPr lang="en-US" sz="2300" dirty="0"/>
              <a:t>. Zdravá půda je produktivnější a méně náchylná k erozi a degradaci.</a:t>
            </a:r>
            <a:endParaRPr sz="2300" dirty="0"/>
          </a:p>
          <a:p>
            <a:pPr marL="0" lvl="0" indent="0" algn="l" rtl="0">
              <a:lnSpc>
                <a:spcPct val="90000"/>
              </a:lnSpc>
              <a:spcBef>
                <a:spcPts val="1200"/>
              </a:spcBef>
              <a:spcAft>
                <a:spcPts val="0"/>
              </a:spcAft>
              <a:buClr>
                <a:srgbClr val="000000"/>
              </a:buClr>
              <a:buSzPts val="2400"/>
              <a:buNone/>
            </a:pPr>
            <a:r>
              <a:rPr lang="en-US" sz="2300" dirty="0"/>
              <a:t>Agroekologie může snížit závislost na drahých externích vstupech, jako jsou syntetická </a:t>
            </a:r>
            <a:r>
              <a:rPr lang="en-US" sz="2300" dirty="0" err="1"/>
              <a:t>hnojiva </a:t>
            </a:r>
            <a:r>
              <a:rPr lang="en-US" sz="2300" dirty="0"/>
              <a:t>a pesticidy, a tím </a:t>
            </a:r>
            <a:r>
              <a:rPr lang="en-US" sz="2300" b="1" dirty="0"/>
              <a:t>snížit náklady</a:t>
            </a:r>
            <a:r>
              <a:rPr lang="en-US" sz="2300" dirty="0"/>
              <a:t>. Kromě toho lze produkty z agroekologických systémů často prodávat s vyšší cenou na trzích zaměřených na ekologické a udržitelné produkty, což zvyšuje ziskovost.</a:t>
            </a:r>
            <a:endParaRPr sz="2300" dirty="0"/>
          </a:p>
        </p:txBody>
      </p:sp>
      <p:sp>
        <p:nvSpPr>
          <p:cNvPr id="508" name="Google Shape;508;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i="0" dirty="0">
                <a:latin typeface="Calibri" panose="020F0502020204030204" pitchFamily="34" charset="0"/>
                <a:ea typeface="Calibri" panose="020F0502020204030204" pitchFamily="34" charset="0"/>
                <a:cs typeface="Calibri" panose="020F0502020204030204" pitchFamily="34" charset="0"/>
                <a:sym typeface="Arial"/>
              </a:rPr>
              <a:t>Význam drobných zemědělců v Evropě</a:t>
            </a:r>
            <a:r>
              <a:rPr lang="en-US" b="1"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8DC641"/>
              </a:buClr>
              <a:buSzPts val="3600"/>
              <a:buNone/>
            </a:pPr>
            <a:endParaRPr b="1" dirty="0">
              <a:latin typeface="Calibri" panose="020F0502020204030204" pitchFamily="34" charset="0"/>
              <a:ea typeface="Calibri" panose="020F0502020204030204" pitchFamily="34" charset="0"/>
              <a:cs typeface="Calibri" panose="020F0502020204030204" pitchFamily="34" charset="0"/>
            </a:endParaRPr>
          </a:p>
        </p:txBody>
      </p:sp>
      <p:pic>
        <p:nvPicPr>
          <p:cNvPr id="509" name="Google Shape;509;p24" descr="Be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3845" y="1548530"/>
            <a:ext cx="914400" cy="914400"/>
          </a:xfrm>
          <a:prstGeom prst="rect">
            <a:avLst/>
          </a:prstGeom>
          <a:noFill/>
          <a:ln>
            <a:noFill/>
          </a:ln>
        </p:spPr>
      </p:pic>
      <p:pic>
        <p:nvPicPr>
          <p:cNvPr id="510" name="Google Shape;510;p24" descr="Food Safety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3845" y="2630827"/>
            <a:ext cx="914400" cy="914400"/>
          </a:xfrm>
          <a:prstGeom prst="rect">
            <a:avLst/>
          </a:prstGeom>
          <a:noFill/>
          <a:ln>
            <a:noFill/>
          </a:ln>
        </p:spPr>
      </p:pic>
      <p:pic>
        <p:nvPicPr>
          <p:cNvPr id="511" name="Google Shape;511;p24" descr="Plant With Roots outli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1999" y="3953049"/>
            <a:ext cx="914400" cy="914400"/>
          </a:xfrm>
          <a:prstGeom prst="rect">
            <a:avLst/>
          </a:prstGeom>
          <a:noFill/>
          <a:ln>
            <a:noFill/>
          </a:ln>
        </p:spPr>
      </p:pic>
      <p:pic>
        <p:nvPicPr>
          <p:cNvPr id="512" name="Google Shape;512;p24" descr="Euro outlin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9607" y="5169317"/>
            <a:ext cx="771355" cy="7713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body" idx="1"/>
          </p:nvPr>
        </p:nvSpPr>
        <p:spPr>
          <a:xfrm>
            <a:off x="1378245" y="1357373"/>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300" dirty="0"/>
              <a:t>Drobní zemědělci často disponují cennými znalostmi a odbornými znalostmi založenými na praktických zkušenostech generací. Podpora </a:t>
            </a:r>
            <a:r>
              <a:rPr lang="en-US" sz="2300" b="1" dirty="0"/>
              <a:t>výzkumných a inovačních </a:t>
            </a:r>
            <a:r>
              <a:rPr lang="en-US" sz="2300" dirty="0"/>
              <a:t>iniciativ </a:t>
            </a:r>
            <a:r>
              <a:rPr lang="en-US" sz="2300" b="1" dirty="0"/>
              <a:t>vedených zemědělci </a:t>
            </a:r>
            <a:r>
              <a:rPr lang="en-US" sz="2300" dirty="0"/>
              <a:t>umožňuje zemědělcům vyvíjet místně vhodná řešení současných problémů.</a:t>
            </a:r>
            <a:endParaRPr sz="2300" dirty="0"/>
          </a:p>
          <a:p>
            <a:pPr marL="0" lvl="0" indent="0" algn="l" rtl="0">
              <a:lnSpc>
                <a:spcPct val="90000"/>
              </a:lnSpc>
              <a:spcBef>
                <a:spcPts val="1200"/>
              </a:spcBef>
              <a:spcAft>
                <a:spcPts val="0"/>
              </a:spcAft>
              <a:buClr>
                <a:srgbClr val="000000"/>
              </a:buClr>
              <a:buSzPts val="2400"/>
              <a:buNone/>
            </a:pPr>
            <a:r>
              <a:rPr lang="en-US" sz="2300" b="1" dirty="0"/>
              <a:t>Posílení přístupu na trh a hodnotových řetězců </a:t>
            </a:r>
            <a:r>
              <a:rPr lang="en-US" sz="2300" dirty="0"/>
              <a:t>prostřednictvím iniciativ, jako jsou zemědělská družstva, certifikace spravedlivého obchodu a inkluzivní obchodní modely, pomáhá zemědělcům získat větší hodnotu ze svých zemědělských produktů a zlepšit jejich živobytí. </a:t>
            </a:r>
          </a:p>
          <a:p>
            <a:pPr marL="0" lvl="0" indent="0" algn="l" rtl="0">
              <a:lnSpc>
                <a:spcPct val="90000"/>
              </a:lnSpc>
              <a:spcBef>
                <a:spcPts val="1200"/>
              </a:spcBef>
              <a:spcAft>
                <a:spcPts val="0"/>
              </a:spcAft>
              <a:buClr>
                <a:srgbClr val="000000"/>
              </a:buClr>
              <a:buSzPts val="2400"/>
              <a:buNone/>
            </a:pPr>
            <a:r>
              <a:rPr lang="en-US" sz="2300" dirty="0"/>
              <a:t>Drobní zemědělci mají pro </a:t>
            </a:r>
            <a:r>
              <a:rPr lang="en-US" sz="2300" b="1" dirty="0"/>
              <a:t>venkovskou infrastrukturu </a:t>
            </a:r>
            <a:r>
              <a:rPr lang="en-US" sz="2300" dirty="0"/>
              <a:t>zásadní význam, protože jsou motorem investic, vytvářejí poptávku a přispívají k rozvoji a údržbě základní infrastruktury ve venkovských oblastech.</a:t>
            </a:r>
          </a:p>
          <a:p>
            <a:pPr marL="0" lvl="0" indent="0" algn="l" rtl="0">
              <a:lnSpc>
                <a:spcPct val="90000"/>
              </a:lnSpc>
              <a:spcBef>
                <a:spcPts val="1200"/>
              </a:spcBef>
              <a:spcAft>
                <a:spcPts val="0"/>
              </a:spcAft>
              <a:buClr>
                <a:srgbClr val="000000"/>
              </a:buClr>
              <a:buSzPts val="2400"/>
              <a:buNone/>
            </a:pPr>
            <a:r>
              <a:rPr lang="en-US" sz="2300" dirty="0"/>
              <a:t>Drobné zemědělství často odráží staleté tradice, znalosti a zvyky předávané z generace na generaci. Drobní zemědělci hrají důležitou roli při </a:t>
            </a:r>
            <a:r>
              <a:rPr lang="en-US" sz="2300" b="1" dirty="0"/>
              <a:t>zachování kulturního dědictví a tradičních zemědělských postupů</a:t>
            </a:r>
            <a:r>
              <a:rPr lang="en-US" sz="2300" dirty="0"/>
              <a:t>.</a:t>
            </a:r>
            <a:endParaRPr sz="2300" dirty="0"/>
          </a:p>
        </p:txBody>
      </p:sp>
      <p:sp>
        <p:nvSpPr>
          <p:cNvPr id="508" name="Google Shape;508;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i="0" dirty="0">
                <a:latin typeface="Calibri" panose="020F0502020204030204" pitchFamily="34" charset="0"/>
                <a:ea typeface="Calibri" panose="020F0502020204030204" pitchFamily="34" charset="0"/>
                <a:cs typeface="Calibri" panose="020F0502020204030204" pitchFamily="34" charset="0"/>
                <a:sym typeface="Arial"/>
              </a:rPr>
              <a:t>Význam drobných zemědělců v Evropě</a:t>
            </a:r>
            <a:r>
              <a:rPr lang="en-US" b="1"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8DC641"/>
              </a:buClr>
              <a:buSzPts val="3600"/>
              <a:buNone/>
            </a:pPr>
            <a:endParaRPr b="1" dirty="0">
              <a:latin typeface="Calibri" panose="020F0502020204030204" pitchFamily="34" charset="0"/>
              <a:ea typeface="Calibri" panose="020F0502020204030204" pitchFamily="34" charset="0"/>
              <a:cs typeface="Calibri" panose="020F0502020204030204" pitchFamily="34" charset="0"/>
            </a:endParaRPr>
          </a:p>
        </p:txBody>
      </p:sp>
      <p:pic>
        <p:nvPicPr>
          <p:cNvPr id="509" name="Google Shape;509;p24" descr="Open book outline"/>
          <p:cNvPicPr preferRelativeResize="0"/>
          <p:nvPr/>
        </p:nvPicPr>
        <p:blipFill>
          <a:blip r:embed="rId3">
            <a:extLst>
              <a:ext uri="{96DAC541-7B7A-43D3-8B79-37D633B846F1}">
                <asvg:svgBlip xmlns:asvg="http://schemas.microsoft.com/office/drawing/2016/SVG/main" r:embed="rId4"/>
              </a:ext>
            </a:extLst>
          </a:blip>
          <a:srcRect/>
          <a:stretch/>
        </p:blipFill>
        <p:spPr>
          <a:xfrm>
            <a:off x="463845" y="1548530"/>
            <a:ext cx="914400" cy="914400"/>
          </a:xfrm>
          <a:prstGeom prst="rect">
            <a:avLst/>
          </a:prstGeom>
          <a:noFill/>
          <a:ln>
            <a:noFill/>
          </a:ln>
        </p:spPr>
      </p:pic>
      <p:pic>
        <p:nvPicPr>
          <p:cNvPr id="510" name="Google Shape;510;p24" descr="Group outline"/>
          <p:cNvPicPr preferRelativeResize="0"/>
          <p:nvPr/>
        </p:nvPicPr>
        <p:blipFill>
          <a:blip r:embed="rId5">
            <a:extLst>
              <a:ext uri="{96DAC541-7B7A-43D3-8B79-37D633B846F1}">
                <asvg:svgBlip xmlns:asvg="http://schemas.microsoft.com/office/drawing/2016/SVG/main" r:embed="rId6"/>
              </a:ext>
            </a:extLst>
          </a:blip>
          <a:srcRect/>
          <a:stretch/>
        </p:blipFill>
        <p:spPr>
          <a:xfrm>
            <a:off x="463845" y="2792657"/>
            <a:ext cx="914400" cy="914400"/>
          </a:xfrm>
          <a:prstGeom prst="rect">
            <a:avLst/>
          </a:prstGeom>
          <a:noFill/>
          <a:ln>
            <a:noFill/>
          </a:ln>
        </p:spPr>
      </p:pic>
      <p:pic>
        <p:nvPicPr>
          <p:cNvPr id="511" name="Google Shape;511;p24" descr="Road outline"/>
          <p:cNvPicPr preferRelativeResize="0"/>
          <p:nvPr/>
        </p:nvPicPr>
        <p:blipFill>
          <a:blip r:embed="rId7">
            <a:extLst>
              <a:ext uri="{96DAC541-7B7A-43D3-8B79-37D633B846F1}">
                <asvg:svgBlip xmlns:asvg="http://schemas.microsoft.com/office/drawing/2016/SVG/main" r:embed="rId8"/>
              </a:ext>
            </a:extLst>
          </a:blip>
          <a:srcRect/>
          <a:stretch/>
        </p:blipFill>
        <p:spPr>
          <a:xfrm>
            <a:off x="428084" y="4124994"/>
            <a:ext cx="914400" cy="914400"/>
          </a:xfrm>
          <a:prstGeom prst="rect">
            <a:avLst/>
          </a:prstGeom>
          <a:noFill/>
          <a:ln>
            <a:noFill/>
          </a:ln>
        </p:spPr>
      </p:pic>
      <p:pic>
        <p:nvPicPr>
          <p:cNvPr id="512" name="Google Shape;512;p24" descr="Tree With Roots outline"/>
          <p:cNvPicPr preferRelativeResize="0"/>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35368" y="5207291"/>
            <a:ext cx="771355" cy="771355"/>
          </a:xfrm>
          <a:prstGeom prst="rect">
            <a:avLst/>
          </a:prstGeom>
          <a:noFill/>
          <a:ln>
            <a:noFill/>
          </a:ln>
        </p:spPr>
      </p:pic>
    </p:spTree>
    <p:extLst>
      <p:ext uri="{BB962C8B-B14F-4D97-AF65-F5344CB8AC3E}">
        <p14:creationId xmlns:p14="http://schemas.microsoft.com/office/powerpoint/2010/main" val="5595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31" name="Google Shape;231;p4"/>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a:latin typeface="Calibri" panose="020F0502020204030204" pitchFamily="34" charset="0"/>
                <a:ea typeface="Calibri" panose="020F0502020204030204" pitchFamily="34" charset="0"/>
                <a:cs typeface="Calibri" panose="020F0502020204030204" pitchFamily="34" charset="0"/>
              </a:rPr>
              <a:t>Co je to agroekologie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4"/>
          <p:cNvSpPr txBox="1">
            <a:spLocks noGrp="1"/>
          </p:cNvSpPr>
          <p:nvPr>
            <p:ph type="body" idx="3"/>
          </p:nvPr>
        </p:nvSpPr>
        <p:spPr>
          <a:xfrm>
            <a:off x="850473" y="1359987"/>
            <a:ext cx="4593363" cy="3982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V tomto modulu vám představíme svět AGROEKOLOGIE a její význam pro udržitelnost a opatření v oblasti klimatu. </a:t>
            </a:r>
            <a:endParaRPr dirty="0"/>
          </a:p>
          <a:p>
            <a:pPr marL="0" lvl="0" indent="0" algn="l" rtl="0">
              <a:lnSpc>
                <a:spcPct val="90000"/>
              </a:lnSpc>
              <a:spcBef>
                <a:spcPts val="600"/>
              </a:spcBef>
              <a:spcAft>
                <a:spcPts val="0"/>
              </a:spcAft>
              <a:buClr>
                <a:srgbClr val="000000"/>
              </a:buClr>
              <a:buSzPts val="2400"/>
              <a:buNone/>
            </a:pPr>
            <a:r>
              <a:rPr lang="en-US" dirty="0"/>
              <a:t>Poté, co vysvětlíme, co je a</a:t>
            </a:r>
            <a:r>
              <a:rPr lang="cs-CZ" dirty="0" err="1"/>
              <a:t>gr</a:t>
            </a:r>
            <a:r>
              <a:rPr lang="en-US" dirty="0" err="1"/>
              <a:t>oekologie</a:t>
            </a:r>
            <a:r>
              <a:rPr lang="en-US" dirty="0"/>
              <a:t>, probereme její historické souvislosti. </a:t>
            </a:r>
            <a:endParaRPr lang="cs-CZ" dirty="0"/>
          </a:p>
          <a:p>
            <a:pPr marL="0" lvl="0" indent="0" algn="l" rtl="0">
              <a:lnSpc>
                <a:spcPct val="90000"/>
              </a:lnSpc>
              <a:spcBef>
                <a:spcPts val="600"/>
              </a:spcBef>
              <a:spcAft>
                <a:spcPts val="0"/>
              </a:spcAft>
              <a:buClr>
                <a:srgbClr val="000000"/>
              </a:buClr>
              <a:buSzPts val="2400"/>
              <a:buNone/>
            </a:pPr>
            <a:r>
              <a:rPr lang="en-US" dirty="0"/>
              <a:t>Na konci tohoto modulu budete rozumět přínosům agroekologie a své </a:t>
            </a:r>
            <a:r>
              <a:rPr lang="en-US" dirty="0" err="1"/>
              <a:t>úloze</a:t>
            </a:r>
            <a:r>
              <a:rPr lang="en-US" dirty="0"/>
              <a:t> </a:t>
            </a:r>
            <a:r>
              <a:rPr lang="cs-CZ" dirty="0"/>
              <a:t>k zajištění</a:t>
            </a:r>
            <a:r>
              <a:rPr lang="en-US" dirty="0"/>
              <a:t> udržitelnější budoucnosti.</a:t>
            </a:r>
            <a:endParaRPr dirty="0"/>
          </a:p>
        </p:txBody>
      </p:sp>
      <p:sp>
        <p:nvSpPr>
          <p:cNvPr id="233" name="Google Shape;233;p4"/>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34" name="Google Shape;234;p4"/>
          <p:cNvSpPr txBox="1">
            <a:spLocks noGrp="1"/>
          </p:cNvSpPr>
          <p:nvPr>
            <p:ph type="body" idx="5"/>
          </p:nvPr>
        </p:nvSpPr>
        <p:spPr>
          <a:xfrm>
            <a:off x="6719882" y="2252978"/>
            <a:ext cx="4908686"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i="0" dirty="0">
                <a:latin typeface="Calibri" panose="020F0502020204030204" pitchFamily="34" charset="0"/>
                <a:ea typeface="Calibri" panose="020F0502020204030204" pitchFamily="34" charset="0"/>
                <a:cs typeface="Calibri" panose="020F0502020204030204" pitchFamily="34" charset="0"/>
                <a:sym typeface="Arial"/>
              </a:rPr>
              <a:t>Historický kontext a vývoj</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5" name="Google Shape;235;p4"/>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36" name="Google Shape;236;p4"/>
          <p:cNvSpPr txBox="1">
            <a:spLocks noGrp="1"/>
          </p:cNvSpPr>
          <p:nvPr>
            <p:ph type="body" idx="7"/>
          </p:nvPr>
        </p:nvSpPr>
        <p:spPr>
          <a:xfrm>
            <a:off x="6698179" y="3167964"/>
            <a:ext cx="4465067"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b="1" i="0" dirty="0">
                <a:latin typeface="Calibri" panose="020F0502020204030204" pitchFamily="34" charset="0"/>
                <a:ea typeface="Calibri" panose="020F0502020204030204" pitchFamily="34" charset="0"/>
                <a:cs typeface="Calibri" panose="020F0502020204030204" pitchFamily="34" charset="0"/>
                <a:sym typeface="Arial"/>
              </a:rPr>
              <a:t>Výhody agroekologie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37" name="Google Shape;237;p4"/>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38" name="Google Shape;238;p4"/>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cs-CZ" b="1" dirty="0">
                <a:latin typeface="Calibri" panose="020F0502020204030204" pitchFamily="34" charset="0"/>
                <a:ea typeface="Calibri" panose="020F0502020204030204" pitchFamily="34" charset="0"/>
                <a:cs typeface="Calibri" panose="020F0502020204030204" pitchFamily="34" charset="0"/>
                <a:sym typeface="Arial"/>
              </a:rPr>
              <a:t>Role</a:t>
            </a:r>
            <a:r>
              <a:rPr lang="en-US" b="1" i="0" dirty="0">
                <a:latin typeface="Calibri" panose="020F0502020204030204" pitchFamily="34" charset="0"/>
                <a:ea typeface="Calibri" panose="020F0502020204030204" pitchFamily="34" charset="0"/>
                <a:cs typeface="Calibri" panose="020F0502020204030204" pitchFamily="34" charset="0"/>
                <a:sym typeface="Arial"/>
              </a:rPr>
              <a:t> </a:t>
            </a:r>
            <a:r>
              <a:rPr lang="cs-CZ" b="1" dirty="0">
                <a:latin typeface="Calibri" panose="020F0502020204030204" pitchFamily="34" charset="0"/>
                <a:ea typeface="Calibri" panose="020F0502020204030204" pitchFamily="34" charset="0"/>
                <a:cs typeface="Calibri" panose="020F0502020204030204" pitchFamily="34" charset="0"/>
                <a:sym typeface="Arial"/>
              </a:rPr>
              <a:t>drobných</a:t>
            </a:r>
            <a:r>
              <a:rPr lang="en-US" b="1" i="0" dirty="0">
                <a:latin typeface="Calibri" panose="020F0502020204030204" pitchFamily="34" charset="0"/>
                <a:ea typeface="Calibri" panose="020F0502020204030204" pitchFamily="34" charset="0"/>
                <a:cs typeface="Calibri" panose="020F0502020204030204" pitchFamily="34" charset="0"/>
                <a:sym typeface="Arial"/>
              </a:rPr>
              <a:t> zemědělců</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41" name="Google Shape;241;p4"/>
          <p:cNvSpPr txBox="1">
            <a:spLocks noGrp="1"/>
          </p:cNvSpPr>
          <p:nvPr>
            <p:ph type="body" idx="15"/>
          </p:nvPr>
        </p:nvSpPr>
        <p:spPr>
          <a:xfrm>
            <a:off x="850474" y="325323"/>
            <a:ext cx="5898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Úvod do agroekologie</a:t>
            </a:r>
            <a:endParaRPr/>
          </a:p>
        </p:txBody>
      </p:sp>
      <p:grpSp>
        <p:nvGrpSpPr>
          <p:cNvPr id="242" name="Google Shape;242;p4"/>
          <p:cNvGrpSpPr/>
          <p:nvPr/>
        </p:nvGrpSpPr>
        <p:grpSpPr>
          <a:xfrm rot="3730759">
            <a:off x="10867814" y="245891"/>
            <a:ext cx="949887" cy="1163493"/>
            <a:chOff x="7602444" y="4967675"/>
            <a:chExt cx="483620" cy="592374"/>
          </a:xfrm>
        </p:grpSpPr>
        <p:grpSp>
          <p:nvGrpSpPr>
            <p:cNvPr id="243" name="Google Shape;243;p4"/>
            <p:cNvGrpSpPr/>
            <p:nvPr/>
          </p:nvGrpSpPr>
          <p:grpSpPr>
            <a:xfrm>
              <a:off x="7618661" y="4967675"/>
              <a:ext cx="467403" cy="507609"/>
              <a:chOff x="2251964" y="3590497"/>
              <a:chExt cx="467403" cy="507609"/>
            </a:xfrm>
          </p:grpSpPr>
          <p:sp>
            <p:nvSpPr>
              <p:cNvPr id="244" name="Google Shape;244;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4"/>
            <p:cNvGrpSpPr/>
            <p:nvPr/>
          </p:nvGrpSpPr>
          <p:grpSpPr>
            <a:xfrm>
              <a:off x="7602444" y="4993761"/>
              <a:ext cx="421973" cy="566288"/>
              <a:chOff x="2235747" y="3616583"/>
              <a:chExt cx="421973" cy="566288"/>
            </a:xfrm>
          </p:grpSpPr>
          <p:sp>
            <p:nvSpPr>
              <p:cNvPr id="248" name="Google Shape;248;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Dobrá </a:t>
            </a:r>
            <a:r>
              <a:rPr lang="en-IE" sz="3600" b="1" dirty="0" err="1"/>
              <a:t>práce</a:t>
            </a:r>
            <a:r>
              <a:rPr lang="en-IE" sz="3600" b="1" dirty="0"/>
              <a:t>! </a:t>
            </a:r>
            <a:r>
              <a:rPr lang="en-IE" sz="3600" dirty="0"/>
              <a:t>Právě jste dokončili první </a:t>
            </a:r>
            <a:r>
              <a:rPr lang="en-IE" sz="3600" dirty="0" err="1"/>
              <a:t>modul</a:t>
            </a:r>
            <a:r>
              <a:rPr lang="en-IE" sz="3600" dirty="0"/>
              <a:t>. </a:t>
            </a:r>
            <a:r>
              <a:rPr lang="cs-CZ" sz="3600"/>
              <a:t>Jen tak dál!</a:t>
            </a:r>
            <a:endParaRPr lang="en-IE" sz="3600" dirty="0"/>
          </a:p>
          <a:p>
            <a:pPr>
              <a:lnSpc>
                <a:spcPct val="110000"/>
              </a:lnSpc>
            </a:pPr>
            <a:r>
              <a:rPr lang="en-IE" sz="3600" dirty="0"/>
              <a:t>V modulu 2 se věnujeme politikám a rámcům, které podporují agroekologii.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Co je to agroekologie?</a:t>
            </a:r>
            <a:endParaRPr/>
          </a:p>
        </p:txBody>
      </p:sp>
      <p:sp>
        <p:nvSpPr>
          <p:cNvPr id="256" name="Google Shape;256;p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body" idx="1"/>
          </p:nvPr>
        </p:nvSpPr>
        <p:spPr>
          <a:xfrm>
            <a:off x="898357" y="1721822"/>
            <a:ext cx="5921543" cy="37534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0" i="0" dirty="0">
                <a:latin typeface="Calibri" panose="020F0502020204030204" pitchFamily="34" charset="0"/>
                <a:ea typeface="Calibri" panose="020F0502020204030204" pitchFamily="34" charset="0"/>
                <a:cs typeface="Calibri" panose="020F0502020204030204" pitchFamily="34" charset="0"/>
                <a:sym typeface="Arial"/>
              </a:rPr>
              <a:t>Agroekologie je holistický a integrovaný přístup, který současně uplatňuje ekologické a sociální koncepty a principy při navrhování a řízení udržitelného zemědělství a potravinových systémů. Snaží se </a:t>
            </a:r>
            <a:r>
              <a:rPr lang="en-US" b="0" i="0" dirty="0" err="1">
                <a:latin typeface="Calibri" panose="020F0502020204030204" pitchFamily="34" charset="0"/>
                <a:ea typeface="Calibri" panose="020F0502020204030204" pitchFamily="34" charset="0"/>
                <a:cs typeface="Calibri" panose="020F0502020204030204" pitchFamily="34" charset="0"/>
                <a:sym typeface="Arial"/>
              </a:rPr>
              <a:t>optimalizovat </a:t>
            </a:r>
            <a:r>
              <a:rPr lang="en-US" b="0" i="0" dirty="0">
                <a:latin typeface="Calibri" panose="020F0502020204030204" pitchFamily="34" charset="0"/>
                <a:ea typeface="Calibri" panose="020F0502020204030204" pitchFamily="34" charset="0"/>
                <a:cs typeface="Calibri" panose="020F0502020204030204" pitchFamily="34" charset="0"/>
                <a:sym typeface="Arial"/>
              </a:rPr>
              <a:t>interakce mezi rostlinami, zvířaty, lidmi a životním prostředím a zároveň řeší potřebu sociálně spravedlivých potravinových systémů, v nichž si lidé mohou vybrat, co budou jíst a jak a kde to bude vyprodukováno. </a:t>
            </a:r>
          </a:p>
        </p:txBody>
      </p:sp>
      <p:sp>
        <p:nvSpPr>
          <p:cNvPr id="262" name="Google Shape;262;p6"/>
          <p:cNvSpPr txBox="1">
            <a:spLocks noGrp="1"/>
          </p:cNvSpPr>
          <p:nvPr>
            <p:ph type="body" idx="2"/>
          </p:nvPr>
        </p:nvSpPr>
        <p:spPr>
          <a:xfrm>
            <a:off x="898357" y="691368"/>
            <a:ext cx="578622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cs-CZ" dirty="0"/>
              <a:t>Co je to agroekologie</a:t>
            </a:r>
            <a:r>
              <a:rPr lang="en-US" dirty="0"/>
              <a:t>?</a:t>
            </a:r>
            <a:endParaRPr dirty="0"/>
          </a:p>
          <a:p>
            <a:pPr marL="0" lvl="0" indent="0" algn="l" rtl="0">
              <a:lnSpc>
                <a:spcPct val="90000"/>
              </a:lnSpc>
              <a:spcBef>
                <a:spcPts val="1000"/>
              </a:spcBef>
              <a:spcAft>
                <a:spcPts val="0"/>
              </a:spcAft>
              <a:buClr>
                <a:srgbClr val="000000"/>
              </a:buClr>
              <a:buSzPts val="3600"/>
              <a:buNone/>
            </a:pPr>
            <a:endParaRPr dirty="0"/>
          </a:p>
        </p:txBody>
      </p:sp>
      <p:pic>
        <p:nvPicPr>
          <p:cNvPr id="263" name="Google Shape;263;p6"/>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DDE6-2BD3-37E4-4BEB-D56624F038BE}"/>
              </a:ext>
            </a:extLst>
          </p:cNvPr>
          <p:cNvSpPr>
            <a:spLocks noGrp="1"/>
          </p:cNvSpPr>
          <p:nvPr>
            <p:ph type="body" idx="1"/>
          </p:nvPr>
        </p:nvSpPr>
        <p:spPr>
          <a:xfrm>
            <a:off x="694431" y="1404749"/>
            <a:ext cx="5055171" cy="3808175"/>
          </a:xfrm>
        </p:spPr>
        <p:txBody>
          <a:bodyPr/>
          <a:lstStyle/>
          <a:p>
            <a:r>
              <a:rPr lang="en-US" dirty="0"/>
              <a:t>Agroekologie vychází z hlubokého porozumění interakcím mezi </a:t>
            </a:r>
            <a:r>
              <a:rPr lang="en-US" b="1" dirty="0"/>
              <a:t>rostlinami, zvířaty, lidmi a životním prostředím </a:t>
            </a:r>
            <a:r>
              <a:rPr lang="en-US" dirty="0"/>
              <a:t>v zemědělských systémech.</a:t>
            </a:r>
          </a:p>
          <a:p>
            <a:endParaRPr lang="en-IE" dirty="0"/>
          </a:p>
        </p:txBody>
      </p:sp>
      <p:pic>
        <p:nvPicPr>
          <p:cNvPr id="5" name="Picture Placeholder 4" descr="Backyard chicken in garden">
            <a:extLst>
              <a:ext uri="{FF2B5EF4-FFF2-40B4-BE49-F238E27FC236}">
                <a16:creationId xmlns:a16="http://schemas.microsoft.com/office/drawing/2014/main" id="{295D3F7C-3E5A-A16C-A4E9-94518AD3C95E}"/>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a:fillRect/>
          </a:stretch>
        </p:blipFill>
        <p:spPr/>
      </p:pic>
      <p:grpSp>
        <p:nvGrpSpPr>
          <p:cNvPr id="6" name="Google Shape;321;p11">
            <a:extLst>
              <a:ext uri="{FF2B5EF4-FFF2-40B4-BE49-F238E27FC236}">
                <a16:creationId xmlns:a16="http://schemas.microsoft.com/office/drawing/2014/main" id="{934C3081-540D-7021-C97D-564086705BD2}"/>
              </a:ext>
            </a:extLst>
          </p:cNvPr>
          <p:cNvGrpSpPr/>
          <p:nvPr/>
        </p:nvGrpSpPr>
        <p:grpSpPr>
          <a:xfrm rot="3730759">
            <a:off x="6010823" y="563287"/>
            <a:ext cx="949887" cy="1163493"/>
            <a:chOff x="7602444" y="4967675"/>
            <a:chExt cx="483620" cy="592374"/>
          </a:xfrm>
        </p:grpSpPr>
        <p:grpSp>
          <p:nvGrpSpPr>
            <p:cNvPr id="7" name="Google Shape;322;p11">
              <a:extLst>
                <a:ext uri="{FF2B5EF4-FFF2-40B4-BE49-F238E27FC236}">
                  <a16:creationId xmlns:a16="http://schemas.microsoft.com/office/drawing/2014/main" id="{4E78002A-AD92-967C-46A8-8320A46184B5}"/>
                </a:ext>
              </a:extLst>
            </p:cNvPr>
            <p:cNvGrpSpPr/>
            <p:nvPr/>
          </p:nvGrpSpPr>
          <p:grpSpPr>
            <a:xfrm>
              <a:off x="7618661" y="4967675"/>
              <a:ext cx="467403" cy="507609"/>
              <a:chOff x="2251964" y="3590497"/>
              <a:chExt cx="467403" cy="507609"/>
            </a:xfrm>
          </p:grpSpPr>
          <p:sp>
            <p:nvSpPr>
              <p:cNvPr id="11" name="Google Shape;323;p11">
                <a:extLst>
                  <a:ext uri="{FF2B5EF4-FFF2-40B4-BE49-F238E27FC236}">
                    <a16:creationId xmlns:a16="http://schemas.microsoft.com/office/drawing/2014/main" id="{A6F8ABB7-9694-B04D-6086-D2422A45A41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24;p11">
                <a:extLst>
                  <a:ext uri="{FF2B5EF4-FFF2-40B4-BE49-F238E27FC236}">
                    <a16:creationId xmlns:a16="http://schemas.microsoft.com/office/drawing/2014/main" id="{8B41CD39-BCDC-7FBA-0CDB-DC56F57F7E7B}"/>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5;p11">
                <a:extLst>
                  <a:ext uri="{FF2B5EF4-FFF2-40B4-BE49-F238E27FC236}">
                    <a16:creationId xmlns:a16="http://schemas.microsoft.com/office/drawing/2014/main" id="{5DDCD848-FC07-229F-E7F9-DF7D3F6F19F3}"/>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326;p11">
              <a:extLst>
                <a:ext uri="{FF2B5EF4-FFF2-40B4-BE49-F238E27FC236}">
                  <a16:creationId xmlns:a16="http://schemas.microsoft.com/office/drawing/2014/main" id="{6B74D2ED-DA4C-933A-C455-319602D8FA7F}"/>
                </a:ext>
              </a:extLst>
            </p:cNvPr>
            <p:cNvGrpSpPr/>
            <p:nvPr/>
          </p:nvGrpSpPr>
          <p:grpSpPr>
            <a:xfrm>
              <a:off x="7602444" y="4993761"/>
              <a:ext cx="421973" cy="566288"/>
              <a:chOff x="2235747" y="3616583"/>
              <a:chExt cx="421973" cy="566288"/>
            </a:xfrm>
          </p:grpSpPr>
          <p:sp>
            <p:nvSpPr>
              <p:cNvPr id="9" name="Google Shape;327;p11">
                <a:extLst>
                  <a:ext uri="{FF2B5EF4-FFF2-40B4-BE49-F238E27FC236}">
                    <a16:creationId xmlns:a16="http://schemas.microsoft.com/office/drawing/2014/main" id="{8ACCF968-0C66-479D-0C96-959B5AEA690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8;p11">
                <a:extLst>
                  <a:ext uri="{FF2B5EF4-FFF2-40B4-BE49-F238E27FC236}">
                    <a16:creationId xmlns:a16="http://schemas.microsoft.com/office/drawing/2014/main" id="{2814C663-4E44-9250-C665-A4C7E9AA891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8893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DE73CA-F1D0-9D2C-B5BA-47784DF20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880" y="261710"/>
            <a:ext cx="9467705" cy="6883710"/>
          </a:xfrm>
          <a:prstGeom prst="rect">
            <a:avLst/>
          </a:prstGeom>
          <a:noFill/>
        </p:spPr>
      </p:pic>
      <p:pic>
        <p:nvPicPr>
          <p:cNvPr id="4" name="Online Media 3" title="Agroecology for Sustainable Food Systems">
            <a:hlinkClick r:id="" action="ppaction://media"/>
            <a:extLst>
              <a:ext uri="{FF2B5EF4-FFF2-40B4-BE49-F238E27FC236}">
                <a16:creationId xmlns:a16="http://schemas.microsoft.com/office/drawing/2014/main" id="{ADE0D9F7-7F30-1D89-D7EC-4CEFE70DA631}"/>
              </a:ext>
            </a:extLst>
          </p:cNvPr>
          <p:cNvPicPr>
            <a:picLocks noRot="1" noChangeAspect="1"/>
          </p:cNvPicPr>
          <p:nvPr>
            <a:videoFile r:link="rId1"/>
          </p:nvPr>
        </p:nvPicPr>
        <p:blipFill>
          <a:blip r:embed="rId4"/>
          <a:stretch>
            <a:fillRect/>
          </a:stretch>
        </p:blipFill>
        <p:spPr>
          <a:xfrm>
            <a:off x="954936" y="885825"/>
            <a:ext cx="7158072" cy="4429125"/>
          </a:xfrm>
          <a:prstGeom prst="rect">
            <a:avLst/>
          </a:prstGeom>
        </p:spPr>
      </p:pic>
      <p:sp>
        <p:nvSpPr>
          <p:cNvPr id="7" name="TextBox 6">
            <a:extLst>
              <a:ext uri="{FF2B5EF4-FFF2-40B4-BE49-F238E27FC236}">
                <a16:creationId xmlns:a16="http://schemas.microsoft.com/office/drawing/2014/main" id="{020A315D-4CB6-2021-2E24-486A7D41E653}"/>
              </a:ext>
            </a:extLst>
          </p:cNvPr>
          <p:cNvSpPr txBox="1"/>
          <p:nvPr/>
        </p:nvSpPr>
        <p:spPr>
          <a:xfrm>
            <a:off x="1057419" y="5708232"/>
            <a:ext cx="3381231" cy="461665"/>
          </a:xfrm>
          <a:prstGeom prst="rect">
            <a:avLst/>
          </a:prstGeom>
          <a:noFill/>
        </p:spPr>
        <p:txBody>
          <a:bodyPr wrap="square">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hlinkClick r:id="rId5"/>
              </a:rPr>
              <a:t>Agroekologie pro udržitelné potravinové systémy (youtube.com)</a:t>
            </a:r>
            <a:endParaRPr lang="en-IE" sz="12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D0DF161-6C26-2870-2E8C-C9CA0FDB1DBE}"/>
              </a:ext>
            </a:extLst>
          </p:cNvPr>
          <p:cNvSpPr txBox="1"/>
          <p:nvPr/>
        </p:nvSpPr>
        <p:spPr>
          <a:xfrm>
            <a:off x="8724900" y="1171575"/>
            <a:ext cx="2876550" cy="3416320"/>
          </a:xfrm>
          <a:prstGeom prst="rect">
            <a:avLst/>
          </a:prstGeom>
          <a:noFill/>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V tomto krátkém videu se dozvíte, co je to agroekologie a jaký má význam pro dosažení cílů udržitelného rozvoje (SDGs). </a:t>
            </a:r>
          </a:p>
        </p:txBody>
      </p:sp>
    </p:spTree>
    <p:extLst>
      <p:ext uri="{BB962C8B-B14F-4D97-AF65-F5344CB8AC3E}">
        <p14:creationId xmlns:p14="http://schemas.microsoft.com/office/powerpoint/2010/main" val="15057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6DB8B-4700-0D87-3671-344D32A26FDF}"/>
              </a:ext>
            </a:extLst>
          </p:cNvPr>
          <p:cNvSpPr>
            <a:spLocks noGrp="1"/>
          </p:cNvSpPr>
          <p:nvPr>
            <p:ph type="body" idx="1"/>
          </p:nvPr>
        </p:nvSpPr>
        <p:spPr>
          <a:xfrm>
            <a:off x="876301" y="1584286"/>
            <a:ext cx="5197642" cy="3025975"/>
          </a:xfrm>
        </p:spPr>
        <p:txBody>
          <a:bodyPr/>
          <a:lstStyle/>
          <a:p>
            <a:pPr marL="0" indent="0" algn="ctr"/>
            <a:r>
              <a:rPr lang="en-US" sz="3600" dirty="0"/>
              <a:t> Agroekologie uplatňuje ekologické principy a koncepty při </a:t>
            </a:r>
            <a:r>
              <a:rPr lang="en-US" sz="3600" b="1" dirty="0"/>
              <a:t>studiu</a:t>
            </a:r>
            <a:r>
              <a:rPr lang="en-US" sz="3600" dirty="0"/>
              <a:t>, </a:t>
            </a:r>
            <a:r>
              <a:rPr lang="en-US" sz="3600" b="1" dirty="0"/>
              <a:t>navrhování </a:t>
            </a:r>
            <a:r>
              <a:rPr lang="en-US" sz="3600" dirty="0"/>
              <a:t>a </a:t>
            </a:r>
            <a:r>
              <a:rPr lang="en-US" sz="3600" b="1" dirty="0"/>
              <a:t>řízení </a:t>
            </a:r>
            <a:r>
              <a:rPr lang="en-US" sz="3600" dirty="0"/>
              <a:t>udržitelných potravinových systémů. </a:t>
            </a:r>
            <a:endParaRPr lang="en-IE" sz="3600" dirty="0"/>
          </a:p>
        </p:txBody>
      </p:sp>
      <p:sp>
        <p:nvSpPr>
          <p:cNvPr id="6" name="TextBox 5">
            <a:extLst>
              <a:ext uri="{FF2B5EF4-FFF2-40B4-BE49-F238E27FC236}">
                <a16:creationId xmlns:a16="http://schemas.microsoft.com/office/drawing/2014/main" id="{30142127-063F-48B8-8888-D818EF1E4E4B}"/>
              </a:ext>
            </a:extLst>
          </p:cNvPr>
          <p:cNvSpPr txBox="1"/>
          <p:nvPr/>
        </p:nvSpPr>
        <p:spPr>
          <a:xfrm>
            <a:off x="6648450" y="1187063"/>
            <a:ext cx="5219700"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Agroekologie podporuje </a:t>
            </a:r>
            <a:r>
              <a:rPr lang="en-US" sz="2400" b="1" dirty="0">
                <a:solidFill>
                  <a:srgbClr val="92D050"/>
                </a:solidFill>
                <a:latin typeface="Calibri" panose="020F0502020204030204" pitchFamily="34" charset="0"/>
                <a:ea typeface="Calibri" panose="020F0502020204030204" pitchFamily="34" charset="0"/>
                <a:cs typeface="Calibri" panose="020F0502020204030204" pitchFamily="34" charset="0"/>
              </a:rPr>
              <a:t>rozvoj venkova a sociální rozměr, </a:t>
            </a:r>
            <a:r>
              <a:rPr lang="en-US" sz="2400" dirty="0">
                <a:latin typeface="Calibri" panose="020F0502020204030204" pitchFamily="34" charset="0"/>
                <a:ea typeface="Calibri" panose="020F0502020204030204" pitchFamily="34" charset="0"/>
                <a:cs typeface="Calibri" panose="020F0502020204030204" pitchFamily="34" charset="0"/>
              </a:rPr>
              <a:t>který úzce propojuje zemědělce, spotřebitele, vlády a všechny ostatní účastníky potravinového řetězce.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Agroekologie je </a:t>
            </a:r>
            <a:r>
              <a:rPr lang="en-US" sz="2400" b="1" dirty="0">
                <a:solidFill>
                  <a:srgbClr val="8DC641"/>
                </a:solidFill>
                <a:latin typeface="Calibri" panose="020F0502020204030204" pitchFamily="34" charset="0"/>
                <a:ea typeface="Calibri" panose="020F0502020204030204" pitchFamily="34" charset="0"/>
                <a:cs typeface="Calibri" panose="020F0502020204030204" pitchFamily="34" charset="0"/>
              </a:rPr>
              <a:t>založena na znalostech</a:t>
            </a:r>
            <a:r>
              <a:rPr lang="en-US" sz="24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Agroekologie </a:t>
            </a:r>
            <a:r>
              <a:rPr lang="en-US" sz="2400" b="1" dirty="0">
                <a:solidFill>
                  <a:srgbClr val="92D050"/>
                </a:solidFill>
                <a:latin typeface="Calibri" panose="020F0502020204030204" pitchFamily="34" charset="0"/>
                <a:ea typeface="Calibri" panose="020F0502020204030204" pitchFamily="34" charset="0"/>
                <a:cs typeface="Calibri" panose="020F0502020204030204" pitchFamily="34" charset="0"/>
              </a:rPr>
              <a:t>znovu spojuje lidi </a:t>
            </a:r>
            <a:r>
              <a:rPr lang="en-US" sz="2400" dirty="0">
                <a:latin typeface="Calibri" panose="020F0502020204030204" pitchFamily="34" charset="0"/>
                <a:ea typeface="Calibri" panose="020F0502020204030204" pitchFamily="34" charset="0"/>
                <a:cs typeface="Calibri" panose="020F0502020204030204" pitchFamily="34" charset="0"/>
              </a:rPr>
              <a:t>s jejich potravinami a výrobce se spotřebiteli, čímž se zdravé potraviny stávají dostupnými pro všechny spotřebitele a jejich využití ve zdravé a udržitelné stravě.</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oogle Shape;321;p11">
            <a:extLst>
              <a:ext uri="{FF2B5EF4-FFF2-40B4-BE49-F238E27FC236}">
                <a16:creationId xmlns:a16="http://schemas.microsoft.com/office/drawing/2014/main" id="{F0ADD862-0733-5993-7058-56886E8FA0AB}"/>
              </a:ext>
            </a:extLst>
          </p:cNvPr>
          <p:cNvGrpSpPr/>
          <p:nvPr/>
        </p:nvGrpSpPr>
        <p:grpSpPr>
          <a:xfrm rot="3730759">
            <a:off x="10980895" y="220390"/>
            <a:ext cx="949887" cy="1163493"/>
            <a:chOff x="7602444" y="4967675"/>
            <a:chExt cx="483620" cy="592374"/>
          </a:xfrm>
        </p:grpSpPr>
        <p:grpSp>
          <p:nvGrpSpPr>
            <p:cNvPr id="8" name="Google Shape;322;p11">
              <a:extLst>
                <a:ext uri="{FF2B5EF4-FFF2-40B4-BE49-F238E27FC236}">
                  <a16:creationId xmlns:a16="http://schemas.microsoft.com/office/drawing/2014/main" id="{5572D0B4-5C29-7A74-182A-1D3589F361B0}"/>
                </a:ext>
              </a:extLst>
            </p:cNvPr>
            <p:cNvGrpSpPr/>
            <p:nvPr/>
          </p:nvGrpSpPr>
          <p:grpSpPr>
            <a:xfrm>
              <a:off x="7618661" y="4967675"/>
              <a:ext cx="467403" cy="507609"/>
              <a:chOff x="2251964" y="3590497"/>
              <a:chExt cx="467403" cy="507609"/>
            </a:xfrm>
          </p:grpSpPr>
          <p:sp>
            <p:nvSpPr>
              <p:cNvPr id="12" name="Google Shape;323;p11">
                <a:extLst>
                  <a:ext uri="{FF2B5EF4-FFF2-40B4-BE49-F238E27FC236}">
                    <a16:creationId xmlns:a16="http://schemas.microsoft.com/office/drawing/2014/main" id="{C1D1DB99-7828-C510-26CB-8C089368420B}"/>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4;p11">
                <a:extLst>
                  <a:ext uri="{FF2B5EF4-FFF2-40B4-BE49-F238E27FC236}">
                    <a16:creationId xmlns:a16="http://schemas.microsoft.com/office/drawing/2014/main" id="{A76D2F01-1D1F-D78B-8AAC-C889B64BB30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25;p11">
                <a:extLst>
                  <a:ext uri="{FF2B5EF4-FFF2-40B4-BE49-F238E27FC236}">
                    <a16:creationId xmlns:a16="http://schemas.microsoft.com/office/drawing/2014/main" id="{77BC9B8A-0B19-9CD2-FBDE-C3C958CFF0F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326;p11">
              <a:extLst>
                <a:ext uri="{FF2B5EF4-FFF2-40B4-BE49-F238E27FC236}">
                  <a16:creationId xmlns:a16="http://schemas.microsoft.com/office/drawing/2014/main" id="{2E5C3B2B-8E10-4649-9CC0-6949AC84842D}"/>
                </a:ext>
              </a:extLst>
            </p:cNvPr>
            <p:cNvGrpSpPr/>
            <p:nvPr/>
          </p:nvGrpSpPr>
          <p:grpSpPr>
            <a:xfrm>
              <a:off x="7602444" y="4993761"/>
              <a:ext cx="421973" cy="566288"/>
              <a:chOff x="2235747" y="3616583"/>
              <a:chExt cx="421973" cy="566288"/>
            </a:xfrm>
          </p:grpSpPr>
          <p:sp>
            <p:nvSpPr>
              <p:cNvPr id="10" name="Google Shape;327;p11">
                <a:extLst>
                  <a:ext uri="{FF2B5EF4-FFF2-40B4-BE49-F238E27FC236}">
                    <a16:creationId xmlns:a16="http://schemas.microsoft.com/office/drawing/2014/main" id="{2B27651B-E52E-94C6-E00E-0D99DB704B7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8;p11">
                <a:extLst>
                  <a:ext uri="{FF2B5EF4-FFF2-40B4-BE49-F238E27FC236}">
                    <a16:creationId xmlns:a16="http://schemas.microsoft.com/office/drawing/2014/main" id="{6497E38C-235F-BF03-2108-7435D14A0618}"/>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77524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FB731C-6FA0-55EC-9C42-2A67DA1701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491" y="2026619"/>
            <a:ext cx="11118163" cy="3640391"/>
          </a:xfrm>
          <a:prstGeom prst="rect">
            <a:avLst/>
          </a:prstGeom>
        </p:spPr>
      </p:pic>
      <p:sp>
        <p:nvSpPr>
          <p:cNvPr id="288" name="Google Shape;288;p7"/>
          <p:cNvSpPr txBox="1"/>
          <p:nvPr/>
        </p:nvSpPr>
        <p:spPr>
          <a:xfrm>
            <a:off x="889338" y="590457"/>
            <a:ext cx="10126493"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dirty="0">
                <a:solidFill>
                  <a:srgbClr val="000000"/>
                </a:solidFill>
                <a:latin typeface="Calibri"/>
                <a:ea typeface="Calibri"/>
                <a:cs typeface="Calibri"/>
                <a:sym typeface="Calibri"/>
              </a:rPr>
              <a:t>Agroekologie představuje posun k integrovanějším, ekologicky šetrnějším a udržitelnějším zemědělským postupům.    </a:t>
            </a:r>
            <a:r>
              <a:rPr lang="en-US" sz="2800" b="1" dirty="0">
                <a:solidFill>
                  <a:srgbClr val="8DC641"/>
                </a:solidFill>
                <a:latin typeface="Calibri"/>
                <a:ea typeface="Calibri"/>
                <a:cs typeface="Calibri"/>
                <a:sym typeface="Calibri"/>
              </a:rPr>
              <a:t>Deset prvků agroekologie je následujících:</a:t>
            </a:r>
            <a:endParaRPr sz="2800" dirty="0">
              <a:solidFill>
                <a:srgbClr val="8DC641"/>
              </a:solidFill>
            </a:endParaRPr>
          </a:p>
          <a:p>
            <a:pPr marL="0" marR="0" lvl="0" indent="0" algn="l" rtl="0">
              <a:lnSpc>
                <a:spcPct val="90000"/>
              </a:lnSpc>
              <a:spcBef>
                <a:spcPts val="100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1EB00BD7-A610-0A1F-8D32-22470A5C6001}"/>
              </a:ext>
            </a:extLst>
          </p:cNvPr>
          <p:cNvSpPr txBox="1"/>
          <p:nvPr/>
        </p:nvSpPr>
        <p:spPr>
          <a:xfrm>
            <a:off x="1097279" y="3341205"/>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Rozmanitost</a:t>
            </a:r>
          </a:p>
        </p:txBody>
      </p:sp>
      <p:sp>
        <p:nvSpPr>
          <p:cNvPr id="7" name="TextBox 6">
            <a:extLst>
              <a:ext uri="{FF2B5EF4-FFF2-40B4-BE49-F238E27FC236}">
                <a16:creationId xmlns:a16="http://schemas.microsoft.com/office/drawing/2014/main" id="{CD567251-5E58-6FE1-3FA8-F352D8AB65F1}"/>
              </a:ext>
            </a:extLst>
          </p:cNvPr>
          <p:cNvSpPr txBox="1"/>
          <p:nvPr/>
        </p:nvSpPr>
        <p:spPr>
          <a:xfrm>
            <a:off x="9569193" y="5012684"/>
            <a:ext cx="1751287"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Oběhové a solidární hospodářství</a:t>
            </a:r>
          </a:p>
        </p:txBody>
      </p:sp>
      <p:sp>
        <p:nvSpPr>
          <p:cNvPr id="8" name="TextBox 7">
            <a:extLst>
              <a:ext uri="{FF2B5EF4-FFF2-40B4-BE49-F238E27FC236}">
                <a16:creationId xmlns:a16="http://schemas.microsoft.com/office/drawing/2014/main" id="{3400DCBA-AAAE-61F9-874B-6A014926B3FA}"/>
              </a:ext>
            </a:extLst>
          </p:cNvPr>
          <p:cNvSpPr txBox="1"/>
          <p:nvPr/>
        </p:nvSpPr>
        <p:spPr>
          <a:xfrm>
            <a:off x="7203205" y="5012684"/>
            <a:ext cx="2017193"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Odpovědná správa</a:t>
            </a:r>
          </a:p>
        </p:txBody>
      </p:sp>
      <p:sp>
        <p:nvSpPr>
          <p:cNvPr id="9" name="TextBox 8">
            <a:extLst>
              <a:ext uri="{FF2B5EF4-FFF2-40B4-BE49-F238E27FC236}">
                <a16:creationId xmlns:a16="http://schemas.microsoft.com/office/drawing/2014/main" id="{EBB035B1-0E07-B6FD-FECD-F3912BA667A3}"/>
              </a:ext>
            </a:extLst>
          </p:cNvPr>
          <p:cNvSpPr txBox="1"/>
          <p:nvPr/>
        </p:nvSpPr>
        <p:spPr>
          <a:xfrm>
            <a:off x="5136842" y="5012684"/>
            <a:ext cx="2017193"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Kultura a potravinářské tradice</a:t>
            </a:r>
          </a:p>
        </p:txBody>
      </p:sp>
      <p:sp>
        <p:nvSpPr>
          <p:cNvPr id="10" name="TextBox 9">
            <a:extLst>
              <a:ext uri="{FF2B5EF4-FFF2-40B4-BE49-F238E27FC236}">
                <a16:creationId xmlns:a16="http://schemas.microsoft.com/office/drawing/2014/main" id="{1D86CCDB-BCAF-D0A7-DCA0-FE52CF39C25B}"/>
              </a:ext>
            </a:extLst>
          </p:cNvPr>
          <p:cNvSpPr txBox="1"/>
          <p:nvPr/>
        </p:nvSpPr>
        <p:spPr>
          <a:xfrm>
            <a:off x="3023029" y="5012684"/>
            <a:ext cx="1918448"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Lidské a sociální hodnoty</a:t>
            </a:r>
          </a:p>
        </p:txBody>
      </p:sp>
      <p:sp>
        <p:nvSpPr>
          <p:cNvPr id="11" name="TextBox 10">
            <a:extLst>
              <a:ext uri="{FF2B5EF4-FFF2-40B4-BE49-F238E27FC236}">
                <a16:creationId xmlns:a16="http://schemas.microsoft.com/office/drawing/2014/main" id="{6E8F27BE-CD8A-92DF-164F-09FD31D73E90}"/>
              </a:ext>
            </a:extLst>
          </p:cNvPr>
          <p:cNvSpPr txBox="1"/>
          <p:nvPr/>
        </p:nvSpPr>
        <p:spPr>
          <a:xfrm>
            <a:off x="1097279" y="5012684"/>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Odolnost</a:t>
            </a:r>
          </a:p>
        </p:txBody>
      </p:sp>
      <p:sp>
        <p:nvSpPr>
          <p:cNvPr id="12" name="TextBox 11">
            <a:extLst>
              <a:ext uri="{FF2B5EF4-FFF2-40B4-BE49-F238E27FC236}">
                <a16:creationId xmlns:a16="http://schemas.microsoft.com/office/drawing/2014/main" id="{336161F6-B4A4-C798-139B-E0B8A6A98DC4}"/>
              </a:ext>
            </a:extLst>
          </p:cNvPr>
          <p:cNvSpPr txBox="1"/>
          <p:nvPr/>
        </p:nvSpPr>
        <p:spPr>
          <a:xfrm>
            <a:off x="2985312" y="3338228"/>
            <a:ext cx="2151530"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Spoluvytváření a sdílení znalostí</a:t>
            </a:r>
          </a:p>
        </p:txBody>
      </p:sp>
      <p:sp>
        <p:nvSpPr>
          <p:cNvPr id="13" name="TextBox 12">
            <a:extLst>
              <a:ext uri="{FF2B5EF4-FFF2-40B4-BE49-F238E27FC236}">
                <a16:creationId xmlns:a16="http://schemas.microsoft.com/office/drawing/2014/main" id="{13E2F003-CC1F-2366-99A2-4124DEC2D702}"/>
              </a:ext>
            </a:extLst>
          </p:cNvPr>
          <p:cNvSpPr txBox="1"/>
          <p:nvPr/>
        </p:nvSpPr>
        <p:spPr>
          <a:xfrm>
            <a:off x="5382407" y="3313365"/>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Synergie</a:t>
            </a:r>
          </a:p>
        </p:txBody>
      </p:sp>
      <p:sp>
        <p:nvSpPr>
          <p:cNvPr id="14" name="TextBox 13">
            <a:extLst>
              <a:ext uri="{FF2B5EF4-FFF2-40B4-BE49-F238E27FC236}">
                <a16:creationId xmlns:a16="http://schemas.microsoft.com/office/drawing/2014/main" id="{0E4787B0-10D9-36D3-7C46-C889A3C4C54C}"/>
              </a:ext>
            </a:extLst>
          </p:cNvPr>
          <p:cNvSpPr txBox="1"/>
          <p:nvPr/>
        </p:nvSpPr>
        <p:spPr>
          <a:xfrm>
            <a:off x="7399600" y="3345648"/>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Účinnost</a:t>
            </a:r>
          </a:p>
        </p:txBody>
      </p:sp>
      <p:sp>
        <p:nvSpPr>
          <p:cNvPr id="15" name="TextBox 14">
            <a:extLst>
              <a:ext uri="{FF2B5EF4-FFF2-40B4-BE49-F238E27FC236}">
                <a16:creationId xmlns:a16="http://schemas.microsoft.com/office/drawing/2014/main" id="{71EEC3FF-0EF2-C619-7C84-903A6D8B9AE9}"/>
              </a:ext>
            </a:extLst>
          </p:cNvPr>
          <p:cNvSpPr txBox="1"/>
          <p:nvPr/>
        </p:nvSpPr>
        <p:spPr>
          <a:xfrm>
            <a:off x="9582441" y="3338228"/>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Recyklace</a:t>
            </a:r>
          </a:p>
        </p:txBody>
      </p:sp>
      <p:sp>
        <p:nvSpPr>
          <p:cNvPr id="16" name="TextBox 15">
            <a:extLst>
              <a:ext uri="{FF2B5EF4-FFF2-40B4-BE49-F238E27FC236}">
                <a16:creationId xmlns:a16="http://schemas.microsoft.com/office/drawing/2014/main" id="{C1BF015A-105F-2AAA-3A6F-ACCC6549F657}"/>
              </a:ext>
            </a:extLst>
          </p:cNvPr>
          <p:cNvSpPr txBox="1"/>
          <p:nvPr/>
        </p:nvSpPr>
        <p:spPr>
          <a:xfrm>
            <a:off x="9839926" y="5888684"/>
            <a:ext cx="1751287"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hlinkClick r:id="rId3" action="ppaction://hlinkfile"/>
              </a:rPr>
              <a:t>Zdroj:</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948490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8723</TotalTime>
  <Words>2073</Words>
  <Application>Microsoft Office PowerPoint</Application>
  <PresentationFormat>Širokoúhlá obrazovka</PresentationFormat>
  <Paragraphs>162</Paragraphs>
  <Slides>30</Slides>
  <Notes>21</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Lato Black</vt:lpstr>
      <vt:lpstr>Montserrat Light</vt:lpstr>
      <vt:lpstr>Times New Roman</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docId:1AD9FBE9AD2C9DAF6970F4231218A9CE</cp:keywords>
  <cp:lastModifiedBy>Eduard Uher</cp:lastModifiedBy>
  <cp:revision>11</cp:revision>
  <dcterms:created xsi:type="dcterms:W3CDTF">2020-10-14T13:32:04Z</dcterms:created>
  <dcterms:modified xsi:type="dcterms:W3CDTF">2024-08-26T11:20:34Z</dcterms:modified>
</cp:coreProperties>
</file>