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428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Montserrat Light" panose="000004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7Zh61bUW1+F2ZEvPs5BahF2jC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5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dirty="0"/>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Phone Slide">
  <p:cSld name="1_Phone Slide">
    <p:spTree>
      <p:nvGrpSpPr>
        <p:cNvPr id="1" name="Shape 24"/>
        <p:cNvGrpSpPr/>
        <p:nvPr/>
      </p:nvGrpSpPr>
      <p:grpSpPr>
        <a:xfrm>
          <a:off x="0" y="0"/>
          <a:ext cx="0" cy="0"/>
          <a:chOff x="0" y="0"/>
          <a:chExt cx="0" cy="0"/>
        </a:xfrm>
      </p:grpSpPr>
      <p:sp>
        <p:nvSpPr>
          <p:cNvPr id="25" name="Google Shape;25;p51"/>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pic>
        <p:nvPicPr>
          <p:cNvPr id="26" name="Google Shape;26;p51" descr="iPhone6_mockup_front_white.png"/>
          <p:cNvPicPr preferRelativeResize="0"/>
          <p:nvPr/>
        </p:nvPicPr>
        <p:blipFill rotWithShape="1">
          <a:blip r:embed="rId2">
            <a:alphaModFix/>
          </a:blip>
          <a:srcRect/>
          <a:stretch/>
        </p:blipFill>
        <p:spPr>
          <a:xfrm>
            <a:off x="8097746" y="226918"/>
            <a:ext cx="4094254" cy="6404164"/>
          </a:xfrm>
          <a:prstGeom prst="rect">
            <a:avLst/>
          </a:prstGeom>
          <a:noFill/>
          <a:ln>
            <a:noFill/>
          </a:ln>
        </p:spPr>
      </p:pic>
      <p:sp>
        <p:nvSpPr>
          <p:cNvPr id="27" name="Google Shape;27;p51"/>
          <p:cNvSpPr>
            <a:spLocks noGrp="1"/>
          </p:cNvSpPr>
          <p:nvPr>
            <p:ph type="pic" idx="2"/>
          </p:nvPr>
        </p:nvSpPr>
        <p:spPr>
          <a:xfrm>
            <a:off x="8912202" y="1246695"/>
            <a:ext cx="2444127" cy="4336988"/>
          </a:xfrm>
          <a:prstGeom prst="rect">
            <a:avLst/>
          </a:prstGeom>
          <a:solidFill>
            <a:srgbClr val="D8D8D8"/>
          </a:solidFill>
          <a:ln>
            <a:noFill/>
          </a:ln>
        </p:spPr>
      </p:sp>
      <p:sp>
        <p:nvSpPr>
          <p:cNvPr id="28" name="Google Shape;28;p51"/>
          <p:cNvSpPr txBox="1">
            <a:spLocks noGrp="1"/>
          </p:cNvSpPr>
          <p:nvPr>
            <p:ph type="body" idx="1"/>
          </p:nvPr>
        </p:nvSpPr>
        <p:spPr>
          <a:xfrm>
            <a:off x="835671"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 name="Google Shape;29;p51"/>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 name="Google Shape;30;p51"/>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46"/>
        <p:cNvGrpSpPr/>
        <p:nvPr/>
      </p:nvGrpSpPr>
      <p:grpSpPr>
        <a:xfrm>
          <a:off x="0" y="0"/>
          <a:ext cx="0" cy="0"/>
          <a:chOff x="0" y="0"/>
          <a:chExt cx="0" cy="0"/>
        </a:xfrm>
      </p:grpSpPr>
      <p:cxnSp>
        <p:nvCxnSpPr>
          <p:cNvPr id="147" name="Google Shape;147;p39"/>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48" name="Google Shape;148;p39"/>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49"/>
        <p:cNvGrpSpPr/>
        <p:nvPr/>
      </p:nvGrpSpPr>
      <p:grpSpPr>
        <a:xfrm>
          <a:off x="0" y="0"/>
          <a:ext cx="0" cy="0"/>
          <a:chOff x="0" y="0"/>
          <a:chExt cx="0" cy="0"/>
        </a:xfrm>
      </p:grpSpPr>
      <p:sp>
        <p:nvSpPr>
          <p:cNvPr id="150" name="Google Shape;150;p40"/>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1" name="Google Shape;151;p40"/>
          <p:cNvPicPr preferRelativeResize="0"/>
          <p:nvPr/>
        </p:nvPicPr>
        <p:blipFill rotWithShape="1">
          <a:blip r:embed="rId2">
            <a:alphaModFix/>
          </a:blip>
          <a:srcRect/>
          <a:stretch/>
        </p:blipFill>
        <p:spPr>
          <a:xfrm>
            <a:off x="-47740" y="-215395"/>
            <a:ext cx="6718883" cy="3816325"/>
          </a:xfrm>
          <a:prstGeom prst="rect">
            <a:avLst/>
          </a:prstGeom>
          <a:noFill/>
          <a:ln>
            <a:noFill/>
          </a:ln>
        </p:spPr>
      </p:pic>
      <p:sp>
        <p:nvSpPr>
          <p:cNvPr id="152" name="Google Shape;152;p40"/>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40"/>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40"/>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5" name="Google Shape;155;p40"/>
          <p:cNvGrpSpPr/>
          <p:nvPr/>
        </p:nvGrpSpPr>
        <p:grpSpPr>
          <a:xfrm>
            <a:off x="9031059" y="445499"/>
            <a:ext cx="2735993" cy="679345"/>
            <a:chOff x="0" y="0"/>
            <a:chExt cx="2301694" cy="571500"/>
          </a:xfrm>
        </p:grpSpPr>
        <p:sp>
          <p:nvSpPr>
            <p:cNvPr id="156" name="Google Shape;156;p4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 name="Google Shape;157;p40"/>
            <p:cNvPicPr preferRelativeResize="0"/>
            <p:nvPr/>
          </p:nvPicPr>
          <p:blipFill rotWithShape="1">
            <a:blip r:embed="rId3">
              <a:alphaModFix/>
            </a:blip>
            <a:srcRect r="44449"/>
            <a:stretch/>
          </p:blipFill>
          <p:spPr>
            <a:xfrm>
              <a:off x="312965" y="96237"/>
              <a:ext cx="1675765" cy="384810"/>
            </a:xfrm>
            <a:prstGeom prst="rect">
              <a:avLst/>
            </a:prstGeom>
            <a:noFill/>
            <a:ln>
              <a:noFill/>
            </a:ln>
          </p:spPr>
        </p:pic>
      </p:grpSp>
      <p:sp>
        <p:nvSpPr>
          <p:cNvPr id="158" name="Google Shape;158;p40"/>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40"/>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40"/>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61"/>
        <p:cNvGrpSpPr/>
        <p:nvPr/>
      </p:nvGrpSpPr>
      <p:grpSpPr>
        <a:xfrm>
          <a:off x="0" y="0"/>
          <a:ext cx="0" cy="0"/>
          <a:chOff x="0" y="0"/>
          <a:chExt cx="0" cy="0"/>
        </a:xfrm>
      </p:grpSpPr>
      <p:sp>
        <p:nvSpPr>
          <p:cNvPr id="162" name="Google Shape;162;p41"/>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41"/>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41"/>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5" name="Google Shape;165;p41"/>
          <p:cNvGrpSpPr/>
          <p:nvPr/>
        </p:nvGrpSpPr>
        <p:grpSpPr>
          <a:xfrm>
            <a:off x="9236842" y="286604"/>
            <a:ext cx="2735993" cy="679345"/>
            <a:chOff x="0" y="0"/>
            <a:chExt cx="2301694" cy="571500"/>
          </a:xfrm>
        </p:grpSpPr>
        <p:sp>
          <p:nvSpPr>
            <p:cNvPr id="166" name="Google Shape;166;p41"/>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41"/>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168" name="Google Shape;168;p41"/>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41"/>
          <p:cNvSpPr>
            <a:spLocks noGrp="1"/>
          </p:cNvSpPr>
          <p:nvPr>
            <p:ph type="pic" idx="3"/>
          </p:nvPr>
        </p:nvSpPr>
        <p:spPr>
          <a:xfrm>
            <a:off x="-1" y="354507"/>
            <a:ext cx="5501637" cy="4939649"/>
          </a:xfrm>
          <a:prstGeom prst="rect">
            <a:avLst/>
          </a:prstGeom>
          <a:solidFill>
            <a:srgbClr val="D8D8D8"/>
          </a:solidFill>
          <a:ln>
            <a:noFill/>
          </a:ln>
        </p:spPr>
      </p:sp>
      <p:pic>
        <p:nvPicPr>
          <p:cNvPr id="170" name="Google Shape;170;p41"/>
          <p:cNvPicPr preferRelativeResize="0"/>
          <p:nvPr/>
        </p:nvPicPr>
        <p:blipFill rotWithShape="1">
          <a:blip r:embed="rId3">
            <a:alphaModFix/>
          </a:blip>
          <a:srcRect/>
          <a:stretch/>
        </p:blipFill>
        <p:spPr>
          <a:xfrm>
            <a:off x="5064436" y="3332171"/>
            <a:ext cx="6908399" cy="3923970"/>
          </a:xfrm>
          <a:prstGeom prst="rect">
            <a:avLst/>
          </a:prstGeom>
          <a:noFill/>
          <a:ln>
            <a:noFill/>
          </a:ln>
        </p:spPr>
      </p:pic>
      <p:sp>
        <p:nvSpPr>
          <p:cNvPr id="171" name="Google Shape;171;p41"/>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41"/>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73"/>
        <p:cNvGrpSpPr/>
        <p:nvPr/>
      </p:nvGrpSpPr>
      <p:grpSpPr>
        <a:xfrm>
          <a:off x="0" y="0"/>
          <a:ext cx="0" cy="0"/>
          <a:chOff x="0" y="0"/>
          <a:chExt cx="0" cy="0"/>
        </a:xfrm>
      </p:grpSpPr>
      <p:sp>
        <p:nvSpPr>
          <p:cNvPr id="174" name="Google Shape;174;p42"/>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42"/>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42"/>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77"/>
        <p:cNvGrpSpPr/>
        <p:nvPr/>
      </p:nvGrpSpPr>
      <p:grpSpPr>
        <a:xfrm>
          <a:off x="0" y="0"/>
          <a:ext cx="0" cy="0"/>
          <a:chOff x="0" y="0"/>
          <a:chExt cx="0" cy="0"/>
        </a:xfrm>
      </p:grpSpPr>
      <p:sp>
        <p:nvSpPr>
          <p:cNvPr id="178" name="Google Shape;178;p43"/>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43"/>
          <p:cNvSpPr>
            <a:spLocks noGrp="1"/>
          </p:cNvSpPr>
          <p:nvPr>
            <p:ph type="pic" idx="2"/>
          </p:nvPr>
        </p:nvSpPr>
        <p:spPr>
          <a:xfrm>
            <a:off x="320540" y="335338"/>
            <a:ext cx="11578483" cy="6146707"/>
          </a:xfrm>
          <a:prstGeom prst="rect">
            <a:avLst/>
          </a:prstGeom>
          <a:solidFill>
            <a:srgbClr val="D8D8D8"/>
          </a:solidFill>
          <a:ln>
            <a:noFill/>
          </a:ln>
        </p:spPr>
      </p:sp>
      <p:sp>
        <p:nvSpPr>
          <p:cNvPr id="180" name="Google Shape;180;p43"/>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81"/>
        <p:cNvGrpSpPr/>
        <p:nvPr/>
      </p:nvGrpSpPr>
      <p:grpSpPr>
        <a:xfrm>
          <a:off x="0" y="0"/>
          <a:ext cx="0" cy="0"/>
          <a:chOff x="0" y="0"/>
          <a:chExt cx="0" cy="0"/>
        </a:xfrm>
      </p:grpSpPr>
      <p:sp>
        <p:nvSpPr>
          <p:cNvPr id="182" name="Google Shape;182;p44"/>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44"/>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44"/>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85"/>
        <p:cNvGrpSpPr/>
        <p:nvPr/>
      </p:nvGrpSpPr>
      <p:grpSpPr>
        <a:xfrm>
          <a:off x="0" y="0"/>
          <a:ext cx="0" cy="0"/>
          <a:chOff x="0" y="0"/>
          <a:chExt cx="0" cy="0"/>
        </a:xfrm>
      </p:grpSpPr>
      <p:sp>
        <p:nvSpPr>
          <p:cNvPr id="186" name="Google Shape;186;p45"/>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4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45"/>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9" name="Google Shape;189;p45"/>
          <p:cNvPicPr preferRelativeResize="0"/>
          <p:nvPr/>
        </p:nvPicPr>
        <p:blipFill rotWithShape="1">
          <a:blip r:embed="rId2">
            <a:alphaModFix/>
          </a:blip>
          <a:srcRect l="-18315" t="15976" r="29196" b="11083"/>
          <a:stretch/>
        </p:blipFill>
        <p:spPr>
          <a:xfrm>
            <a:off x="3752900" y="1247613"/>
            <a:ext cx="8439100" cy="5375657"/>
          </a:xfrm>
          <a:prstGeom prst="rect">
            <a:avLst/>
          </a:prstGeom>
          <a:noFill/>
          <a:ln>
            <a:noFill/>
          </a:ln>
        </p:spPr>
      </p:pic>
      <p:sp>
        <p:nvSpPr>
          <p:cNvPr id="190" name="Google Shape;190;p45"/>
          <p:cNvSpPr>
            <a:spLocks noGrp="1"/>
          </p:cNvSpPr>
          <p:nvPr>
            <p:ph type="pic" idx="3"/>
          </p:nvPr>
        </p:nvSpPr>
        <p:spPr>
          <a:xfrm>
            <a:off x="7061200" y="1420553"/>
            <a:ext cx="5130800" cy="3913188"/>
          </a:xfrm>
          <a:prstGeom prst="rect">
            <a:avLst/>
          </a:prstGeom>
          <a:solidFill>
            <a:srgbClr val="D8D8D8"/>
          </a:solidFill>
          <a:ln>
            <a:noFill/>
          </a:ln>
        </p:spPr>
      </p:sp>
      <p:sp>
        <p:nvSpPr>
          <p:cNvPr id="191" name="Google Shape;191;p45"/>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222519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31"/>
        <p:cNvGrpSpPr/>
        <p:nvPr/>
      </p:nvGrpSpPr>
      <p:grpSpPr>
        <a:xfrm>
          <a:off x="0" y="0"/>
          <a:ext cx="0" cy="0"/>
          <a:chOff x="0" y="0"/>
          <a:chExt cx="0" cy="0"/>
        </a:xfrm>
      </p:grpSpPr>
      <p:sp>
        <p:nvSpPr>
          <p:cNvPr id="32" name="Google Shape;32;p30"/>
          <p:cNvSpPr/>
          <p:nvPr/>
        </p:nvSpPr>
        <p:spPr>
          <a:xfrm>
            <a:off x="322729" y="748833"/>
            <a:ext cx="5335317" cy="5006507"/>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 name="Google Shape;33;p30"/>
          <p:cNvSpPr/>
          <p:nvPr/>
        </p:nvSpPr>
        <p:spPr>
          <a:xfrm>
            <a:off x="-15514" y="268990"/>
            <a:ext cx="5673560"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 name="Google Shape;34;p30"/>
          <p:cNvSpPr txBox="1">
            <a:spLocks noGrp="1"/>
          </p:cNvSpPr>
          <p:nvPr>
            <p:ph type="body" idx="1"/>
          </p:nvPr>
        </p:nvSpPr>
        <p:spPr>
          <a:xfrm>
            <a:off x="5862882" y="133799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2"/>
          </p:nvPr>
        </p:nvSpPr>
        <p:spPr>
          <a:xfrm>
            <a:off x="6698179" y="133799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4"/>
          </p:nvPr>
        </p:nvSpPr>
        <p:spPr>
          <a:xfrm>
            <a:off x="5884585" y="2252978"/>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5"/>
          </p:nvPr>
        </p:nvSpPr>
        <p:spPr>
          <a:xfrm>
            <a:off x="6719882" y="2252978"/>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0"/>
          <p:cNvSpPr txBox="1">
            <a:spLocks noGrp="1"/>
          </p:cNvSpPr>
          <p:nvPr>
            <p:ph type="body" idx="6"/>
          </p:nvPr>
        </p:nvSpPr>
        <p:spPr>
          <a:xfrm>
            <a:off x="5891164" y="316796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30"/>
          <p:cNvSpPr txBox="1">
            <a:spLocks noGrp="1"/>
          </p:cNvSpPr>
          <p:nvPr>
            <p:ph type="body" idx="7"/>
          </p:nvPr>
        </p:nvSpPr>
        <p:spPr>
          <a:xfrm>
            <a:off x="6726461" y="316796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30"/>
          <p:cNvSpPr txBox="1">
            <a:spLocks noGrp="1"/>
          </p:cNvSpPr>
          <p:nvPr>
            <p:ph type="body" idx="8"/>
          </p:nvPr>
        </p:nvSpPr>
        <p:spPr>
          <a:xfrm>
            <a:off x="5912867" y="408295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30"/>
          <p:cNvSpPr txBox="1">
            <a:spLocks noGrp="1"/>
          </p:cNvSpPr>
          <p:nvPr>
            <p:ph type="body" idx="9"/>
          </p:nvPr>
        </p:nvSpPr>
        <p:spPr>
          <a:xfrm>
            <a:off x="6748164" y="4082953"/>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0"/>
          <p:cNvSpPr txBox="1">
            <a:spLocks noGrp="1"/>
          </p:cNvSpPr>
          <p:nvPr>
            <p:ph type="body" idx="13"/>
          </p:nvPr>
        </p:nvSpPr>
        <p:spPr>
          <a:xfrm>
            <a:off x="5891164" y="499794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0"/>
          <p:cNvSpPr txBox="1">
            <a:spLocks noGrp="1"/>
          </p:cNvSpPr>
          <p:nvPr>
            <p:ph type="body" idx="14"/>
          </p:nvPr>
        </p:nvSpPr>
        <p:spPr>
          <a:xfrm>
            <a:off x="6726461" y="499794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6" name="Google Shape;46;p30"/>
          <p:cNvCxnSpPr/>
          <p:nvPr/>
        </p:nvCxnSpPr>
        <p:spPr>
          <a:xfrm rot="10800000">
            <a:off x="5658046" y="485197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7" name="Google Shape;47;p30"/>
          <p:cNvCxnSpPr/>
          <p:nvPr/>
        </p:nvCxnSpPr>
        <p:spPr>
          <a:xfrm rot="10800000">
            <a:off x="5658046" y="3962672"/>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8" name="Google Shape;48;p30"/>
          <p:cNvCxnSpPr/>
          <p:nvPr/>
        </p:nvCxnSpPr>
        <p:spPr>
          <a:xfrm rot="10800000">
            <a:off x="5658046" y="308188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9" name="Google Shape;49;p30"/>
          <p:cNvCxnSpPr/>
          <p:nvPr/>
        </p:nvCxnSpPr>
        <p:spPr>
          <a:xfrm rot="10800000">
            <a:off x="5658046" y="210307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50" name="Google Shape;50;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GB" sz="105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1"/>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1"/>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1"/>
          <p:cNvPicPr preferRelativeResize="0"/>
          <p:nvPr/>
        </p:nvPicPr>
        <p:blipFill rotWithShape="1">
          <a:blip r:embed="rId2">
            <a:alphaModFix/>
          </a:blip>
          <a:srcRect l="5742" t="75046" r="6485" b="13954"/>
          <a:stretch/>
        </p:blipFill>
        <p:spPr>
          <a:xfrm>
            <a:off x="8124669" y="6484108"/>
            <a:ext cx="3540279" cy="252000"/>
          </a:xfrm>
          <a:prstGeom prst="rect">
            <a:avLst/>
          </a:prstGeom>
          <a:noFill/>
          <a:ln>
            <a:noFill/>
          </a:ln>
        </p:spPr>
      </p:pic>
      <p:sp>
        <p:nvSpPr>
          <p:cNvPr id="56" name="Google Shape;56;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7" name="Google Shape;57;p31"/>
          <p:cNvGrpSpPr/>
          <p:nvPr/>
        </p:nvGrpSpPr>
        <p:grpSpPr>
          <a:xfrm>
            <a:off x="482255" y="3109382"/>
            <a:ext cx="6917577" cy="2914086"/>
            <a:chOff x="1202708" y="6807724"/>
            <a:chExt cx="6270636" cy="2641557"/>
          </a:xfrm>
        </p:grpSpPr>
        <p:grpSp>
          <p:nvGrpSpPr>
            <p:cNvPr id="58" name="Google Shape;58;p31"/>
            <p:cNvGrpSpPr/>
            <p:nvPr/>
          </p:nvGrpSpPr>
          <p:grpSpPr>
            <a:xfrm>
              <a:off x="2348838" y="6807724"/>
              <a:ext cx="1249545" cy="2223620"/>
              <a:chOff x="2348838" y="6807724"/>
              <a:chExt cx="1249545" cy="2223620"/>
            </a:xfrm>
          </p:grpSpPr>
          <p:sp>
            <p:nvSpPr>
              <p:cNvPr id="59" name="Google Shape;59;p31"/>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1"/>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1"/>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1"/>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3" name="Google Shape;63;p31"/>
              <p:cNvGrpSpPr/>
              <p:nvPr/>
            </p:nvGrpSpPr>
            <p:grpSpPr>
              <a:xfrm>
                <a:off x="2483956" y="6807724"/>
                <a:ext cx="738321" cy="802017"/>
                <a:chOff x="2483956" y="6807724"/>
                <a:chExt cx="738321" cy="802017"/>
              </a:xfrm>
            </p:grpSpPr>
            <p:sp>
              <p:nvSpPr>
                <p:cNvPr id="64" name="Google Shape;64;p31"/>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1"/>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1"/>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7" name="Google Shape;67;p31"/>
            <p:cNvGrpSpPr/>
            <p:nvPr/>
          </p:nvGrpSpPr>
          <p:grpSpPr>
            <a:xfrm>
              <a:off x="1202708" y="6848940"/>
              <a:ext cx="6270636" cy="2600341"/>
              <a:chOff x="1202708" y="6848940"/>
              <a:chExt cx="6270636" cy="2600341"/>
            </a:xfrm>
          </p:grpSpPr>
          <p:sp>
            <p:nvSpPr>
              <p:cNvPr id="68" name="Google Shape;68;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 name="Google Shape;70;p31"/>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71"/>
        <p:cNvGrpSpPr/>
        <p:nvPr/>
      </p:nvGrpSpPr>
      <p:grpSpPr>
        <a:xfrm>
          <a:off x="0" y="0"/>
          <a:ext cx="0" cy="0"/>
          <a:chOff x="0" y="0"/>
          <a:chExt cx="0" cy="0"/>
        </a:xfrm>
      </p:grpSpPr>
      <p:sp>
        <p:nvSpPr>
          <p:cNvPr id="72" name="Google Shape;72;p32"/>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32"/>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32"/>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2"/>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32"/>
          <p:cNvPicPr preferRelativeResize="0"/>
          <p:nvPr/>
        </p:nvPicPr>
        <p:blipFill rotWithShape="1">
          <a:blip r:embed="rId2">
            <a:alphaModFix/>
          </a:blip>
          <a:srcRect l="5742" t="75046" r="6485" b="13954"/>
          <a:stretch/>
        </p:blipFill>
        <p:spPr>
          <a:xfrm>
            <a:off x="8124669" y="6484108"/>
            <a:ext cx="3540279" cy="252000"/>
          </a:xfrm>
          <a:prstGeom prst="rect">
            <a:avLst/>
          </a:prstGeom>
          <a:noFill/>
          <a:ln>
            <a:noFill/>
          </a:ln>
        </p:spPr>
      </p:pic>
      <p:sp>
        <p:nvSpPr>
          <p:cNvPr id="77" name="Google Shape;77;p32"/>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78"/>
        <p:cNvGrpSpPr/>
        <p:nvPr/>
      </p:nvGrpSpPr>
      <p:grpSpPr>
        <a:xfrm>
          <a:off x="0" y="0"/>
          <a:ext cx="0" cy="0"/>
          <a:chOff x="0" y="0"/>
          <a:chExt cx="0" cy="0"/>
        </a:xfrm>
      </p:grpSpPr>
      <p:sp>
        <p:nvSpPr>
          <p:cNvPr id="79" name="Google Shape;79;p33"/>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33"/>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3"/>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3"/>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3"/>
          <p:cNvSpPr>
            <a:spLocks noGrp="1"/>
          </p:cNvSpPr>
          <p:nvPr>
            <p:ph type="pic" idx="4"/>
          </p:nvPr>
        </p:nvSpPr>
        <p:spPr>
          <a:xfrm>
            <a:off x="7559" y="188180"/>
            <a:ext cx="3354094" cy="5923858"/>
          </a:xfrm>
          <a:prstGeom prst="rect">
            <a:avLst/>
          </a:prstGeom>
          <a:solidFill>
            <a:srgbClr val="D8D8D8"/>
          </a:solidFill>
          <a:ln>
            <a:noFill/>
          </a:ln>
        </p:spPr>
      </p:sp>
      <p:grpSp>
        <p:nvGrpSpPr>
          <p:cNvPr id="84" name="Google Shape;84;p33"/>
          <p:cNvGrpSpPr/>
          <p:nvPr/>
        </p:nvGrpSpPr>
        <p:grpSpPr>
          <a:xfrm>
            <a:off x="4054161" y="721803"/>
            <a:ext cx="7547911" cy="1674487"/>
            <a:chOff x="4061909" y="1565906"/>
            <a:chExt cx="7547911" cy="1882781"/>
          </a:xfrm>
        </p:grpSpPr>
        <p:cxnSp>
          <p:nvCxnSpPr>
            <p:cNvPr id="85" name="Google Shape;85;p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6" name="Google Shape;86;p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7" name="Google Shape;87;p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88" name="Google Shape;88;p33"/>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9" name="Google Shape;89;p33"/>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90" name="Google Shape;90;p33"/>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3"/>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33"/>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3" name="Google Shape;93;p33"/>
          <p:cNvGrpSpPr/>
          <p:nvPr/>
        </p:nvGrpSpPr>
        <p:grpSpPr>
          <a:xfrm>
            <a:off x="4054160" y="2644936"/>
            <a:ext cx="7547911" cy="1674487"/>
            <a:chOff x="4061909" y="1565906"/>
            <a:chExt cx="7547911" cy="1882781"/>
          </a:xfrm>
        </p:grpSpPr>
        <p:cxnSp>
          <p:nvCxnSpPr>
            <p:cNvPr id="94" name="Google Shape;94;p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5" name="Google Shape;95;p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6" name="Google Shape;96;p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7" name="Google Shape;97;p33"/>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33"/>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99" name="Google Shape;99;p33"/>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33"/>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3"/>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2" name="Google Shape;102;p33"/>
          <p:cNvGrpSpPr/>
          <p:nvPr/>
        </p:nvGrpSpPr>
        <p:grpSpPr>
          <a:xfrm>
            <a:off x="4069658" y="4508733"/>
            <a:ext cx="7547911" cy="1674487"/>
            <a:chOff x="4061909" y="1565906"/>
            <a:chExt cx="7547911" cy="1882781"/>
          </a:xfrm>
        </p:grpSpPr>
        <p:cxnSp>
          <p:nvCxnSpPr>
            <p:cNvPr id="103" name="Google Shape;103;p33"/>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4" name="Google Shape;104;p33"/>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5" name="Google Shape;105;p33"/>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06" name="Google Shape;106;p33"/>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7" name="Google Shape;107;p33"/>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8"/>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09"/>
        <p:cNvGrpSpPr/>
        <p:nvPr/>
      </p:nvGrpSpPr>
      <p:grpSpPr>
        <a:xfrm>
          <a:off x="0" y="0"/>
          <a:ext cx="0" cy="0"/>
          <a:chOff x="0" y="0"/>
          <a:chExt cx="0" cy="0"/>
        </a:xfrm>
      </p:grpSpPr>
      <p:sp>
        <p:nvSpPr>
          <p:cNvPr id="110" name="Google Shape;110;p36"/>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36"/>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36"/>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36"/>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14"/>
        <p:cNvGrpSpPr/>
        <p:nvPr/>
      </p:nvGrpSpPr>
      <p:grpSpPr>
        <a:xfrm>
          <a:off x="0" y="0"/>
          <a:ext cx="0" cy="0"/>
          <a:chOff x="0" y="0"/>
          <a:chExt cx="0" cy="0"/>
        </a:xfrm>
      </p:grpSpPr>
      <p:sp>
        <p:nvSpPr>
          <p:cNvPr id="115" name="Google Shape;115;p37"/>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37"/>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37"/>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37"/>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37"/>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0" name="Google Shape;120;p37"/>
          <p:cNvGrpSpPr/>
          <p:nvPr/>
        </p:nvGrpSpPr>
        <p:grpSpPr>
          <a:xfrm>
            <a:off x="309236" y="3028352"/>
            <a:ext cx="6499866" cy="2738122"/>
            <a:chOff x="1202708" y="6807724"/>
            <a:chExt cx="6270636" cy="2641557"/>
          </a:xfrm>
        </p:grpSpPr>
        <p:grpSp>
          <p:nvGrpSpPr>
            <p:cNvPr id="121" name="Google Shape;121;p37"/>
            <p:cNvGrpSpPr/>
            <p:nvPr/>
          </p:nvGrpSpPr>
          <p:grpSpPr>
            <a:xfrm>
              <a:off x="2348838" y="6807724"/>
              <a:ext cx="1249545" cy="2223620"/>
              <a:chOff x="2348838" y="6807724"/>
              <a:chExt cx="1249545" cy="2223620"/>
            </a:xfrm>
          </p:grpSpPr>
          <p:sp>
            <p:nvSpPr>
              <p:cNvPr id="122" name="Google Shape;122;p37"/>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37"/>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37"/>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37"/>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6" name="Google Shape;126;p37"/>
              <p:cNvGrpSpPr/>
              <p:nvPr/>
            </p:nvGrpSpPr>
            <p:grpSpPr>
              <a:xfrm>
                <a:off x="2483956" y="6807724"/>
                <a:ext cx="738321" cy="802017"/>
                <a:chOff x="2483956" y="6807724"/>
                <a:chExt cx="738321" cy="802017"/>
              </a:xfrm>
            </p:grpSpPr>
            <p:sp>
              <p:nvSpPr>
                <p:cNvPr id="127" name="Google Shape;127;p37"/>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37"/>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37"/>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30" name="Google Shape;130;p37"/>
            <p:cNvGrpSpPr/>
            <p:nvPr/>
          </p:nvGrpSpPr>
          <p:grpSpPr>
            <a:xfrm>
              <a:off x="1202708" y="6848940"/>
              <a:ext cx="6270636" cy="2600341"/>
              <a:chOff x="1202708" y="6848940"/>
              <a:chExt cx="6270636" cy="2600341"/>
            </a:xfrm>
          </p:grpSpPr>
          <p:sp>
            <p:nvSpPr>
              <p:cNvPr id="131" name="Google Shape;131;p37"/>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37"/>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3" name="Google Shape;133;p37"/>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4" name="Google Shape;134;p37"/>
          <p:cNvGrpSpPr/>
          <p:nvPr/>
        </p:nvGrpSpPr>
        <p:grpSpPr>
          <a:xfrm>
            <a:off x="869520" y="5996896"/>
            <a:ext cx="2735993" cy="679345"/>
            <a:chOff x="0" y="0"/>
            <a:chExt cx="2301694" cy="571500"/>
          </a:xfrm>
        </p:grpSpPr>
        <p:sp>
          <p:nvSpPr>
            <p:cNvPr id="135" name="Google Shape;135;p3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36" name="Google Shape;136;p37"/>
            <p:cNvPicPr preferRelativeResize="0"/>
            <p:nvPr/>
          </p:nvPicPr>
          <p:blipFill rotWithShape="1">
            <a:blip r:embed="rId2">
              <a:alphaModFix/>
            </a:blip>
            <a:srcRect/>
            <a:stretch/>
          </p:blipFill>
          <p:spPr>
            <a:xfrm>
              <a:off x="312965" y="96237"/>
              <a:ext cx="1675765" cy="384810"/>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37"/>
        <p:cNvGrpSpPr/>
        <p:nvPr/>
      </p:nvGrpSpPr>
      <p:grpSpPr>
        <a:xfrm>
          <a:off x="0" y="0"/>
          <a:ext cx="0" cy="0"/>
          <a:chOff x="0" y="0"/>
          <a:chExt cx="0" cy="0"/>
        </a:xfrm>
      </p:grpSpPr>
      <p:sp>
        <p:nvSpPr>
          <p:cNvPr id="138" name="Google Shape;138;p38"/>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38"/>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00000"/>
                </a:solidFill>
                <a:latin typeface="Calibri"/>
                <a:ea typeface="Calibri"/>
                <a:cs typeface="Calibri"/>
                <a:sym typeface="Calibri"/>
              </a:rPr>
              <a:t>FONT TYPEFACE &amp; SIZE</a:t>
            </a:r>
            <a:endParaRPr sz="3600" b="0" i="0" u="none" strike="noStrike" cap="none">
              <a:solidFill>
                <a:srgbClr val="000000"/>
              </a:solidFill>
              <a:latin typeface="Calibri"/>
              <a:ea typeface="Calibri"/>
              <a:cs typeface="Calibri"/>
              <a:sym typeface="Calibri"/>
            </a:endParaRPr>
          </a:p>
        </p:txBody>
      </p:sp>
      <p:sp>
        <p:nvSpPr>
          <p:cNvPr id="140" name="Google Shape;140;p38"/>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Calibri"/>
                <a:ea typeface="Calibri"/>
                <a:cs typeface="Calibri"/>
                <a:sym typeface="Calibri"/>
              </a:rPr>
              <a:t>PLEASE ENSURE TO KEEP FONTS AS PER THE LAYOUT</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24 point  -  Main Text Body </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p:txBody>
      </p:sp>
      <p:sp>
        <p:nvSpPr>
          <p:cNvPr id="141" name="Google Shape;141;p38"/>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GB" sz="2400" b="0" i="0" u="none" strike="noStrike" cap="none">
                <a:solidFill>
                  <a:srgbClr val="000000"/>
                </a:solidFill>
                <a:latin typeface="Calibri"/>
                <a:ea typeface="Calibri"/>
                <a:cs typeface="Calibri"/>
                <a:sym typeface="Calibri"/>
              </a:rPr>
              <a:t>Please ensure to keep the font sizes set as per the slide layouts. The font used throughout the </a:t>
            </a:r>
            <a:r>
              <a:rPr lang="en-GB" sz="2400" b="1" i="0" u="none" strike="noStrike" cap="none">
                <a:solidFill>
                  <a:srgbClr val="000000"/>
                </a:solidFill>
                <a:latin typeface="Calibri"/>
                <a:ea typeface="Calibri"/>
                <a:cs typeface="Calibri"/>
                <a:sym typeface="Calibri"/>
              </a:rPr>
              <a:t>EU DARE </a:t>
            </a:r>
            <a:r>
              <a:rPr lang="en-GB" sz="2400" b="0" i="0" u="none" strike="noStrike" cap="none">
                <a:solidFill>
                  <a:srgbClr val="000000"/>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rgbClr val="000000"/>
                </a:solidFill>
                <a:latin typeface="Calibri"/>
                <a:ea typeface="Calibri"/>
                <a:cs typeface="Calibri"/>
                <a:sym typeface="Calibri"/>
              </a:rPr>
              <a:t>Calibri</a:t>
            </a:r>
            <a:endParaRPr sz="3600" b="0" i="0" u="none" strike="noStrike" cap="none">
              <a:solidFill>
                <a:srgbClr val="000000"/>
              </a:solidFill>
              <a:latin typeface="Calibri"/>
              <a:ea typeface="Calibri"/>
              <a:cs typeface="Calibri"/>
              <a:sym typeface="Calibri"/>
            </a:endParaRPr>
          </a:p>
        </p:txBody>
      </p:sp>
      <p:cxnSp>
        <p:nvCxnSpPr>
          <p:cNvPr id="142" name="Google Shape;142;p38"/>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43" name="Google Shape;143;p38"/>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44" name="Google Shape;144;p38"/>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 </a:t>
            </a:r>
            <a:r>
              <a:rPr lang="en-GB" sz="2400" b="1" i="0" u="none" strike="noStrike" cap="none">
                <a:solidFill>
                  <a:srgbClr val="000000"/>
                </a:solidFill>
                <a:latin typeface="Calibri"/>
                <a:ea typeface="Calibri"/>
                <a:cs typeface="Calibri"/>
                <a:sym typeface="Calibri"/>
              </a:rPr>
              <a:t>PLEASE DELETE THIS INSTRUCTION SLIDE BEFORE PRESENTING FINAL PRESENTATION </a:t>
            </a:r>
            <a:r>
              <a:rPr lang="en-GB"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p:txBody>
      </p:sp>
      <p:cxnSp>
        <p:nvCxnSpPr>
          <p:cNvPr id="145" name="Google Shape;145;p38"/>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8"/>
          <p:cNvPicPr preferRelativeResize="0"/>
          <p:nvPr/>
        </p:nvPicPr>
        <p:blipFill rotWithShape="1">
          <a:blip r:embed="rId19">
            <a:alphaModFix/>
          </a:blip>
          <a:srcRect l="5742" t="75046" r="6485" b="13954"/>
          <a:stretch/>
        </p:blipFill>
        <p:spPr>
          <a:xfrm>
            <a:off x="8124669" y="6375621"/>
            <a:ext cx="3540279" cy="252000"/>
          </a:xfrm>
          <a:prstGeom prst="rect">
            <a:avLst/>
          </a:prstGeom>
          <a:noFill/>
          <a:ln>
            <a:noFill/>
          </a:ln>
        </p:spPr>
      </p:pic>
      <p:sp>
        <p:nvSpPr>
          <p:cNvPr id="11" name="Google Shape;11;p28"/>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science/article/abs/pii/S0306919210001399"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www.forestryimages.org/browse/detail.cfm?imgnum=536301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www.southerngulf.com.au/wp-content/uploads/2021/01/SOIL-EROSION-Case-Study-RLF-2017.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article/abs/pii/S0167880901002468"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bsssjournals.onlinelibrary.wiley.com/doi/abs/10.1111/j.1475-2743.2009.00236.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7" y="4530878"/>
            <a:ext cx="5646179" cy="697353"/>
          </a:xfrm>
        </p:spPr>
        <p:txBody>
          <a:bodyPr/>
          <a:lstStyle/>
          <a:p>
            <a:pPr marL="0" lvl="0" indent="0" algn="l" rtl="0">
              <a:lnSpc>
                <a:spcPct val="100000"/>
              </a:lnSpc>
              <a:spcBef>
                <a:spcPts val="0"/>
              </a:spcBef>
              <a:spcAft>
                <a:spcPts val="0"/>
              </a:spcAft>
              <a:buSzPts val="3600"/>
              <a:buNone/>
            </a:pPr>
            <a:r>
              <a:rPr lang="it-IT" sz="3600" dirty="0">
                <a:latin typeface="Calibri"/>
                <a:ea typeface="Calibri"/>
                <a:cs typeface="Calibri"/>
                <a:sym typeface="Calibri"/>
              </a:rPr>
              <a:t>Salute e gestione del suolo </a:t>
            </a:r>
            <a:endParaRPr lang="it-IT" sz="3600"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MODULO 7</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email">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dirty="0"/>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dirty="0"/>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6" name="Google Shape;356;p48"/>
          <p:cNvGrpSpPr/>
          <p:nvPr/>
        </p:nvGrpSpPr>
        <p:grpSpPr>
          <a:xfrm>
            <a:off x="343048" y="1887196"/>
            <a:ext cx="9202682" cy="3578300"/>
            <a:chOff x="-2897598" y="566282"/>
            <a:chExt cx="9202682" cy="3578300"/>
          </a:xfrm>
        </p:grpSpPr>
        <p:sp>
          <p:nvSpPr>
            <p:cNvPr id="357" name="Google Shape;357;p48"/>
            <p:cNvSpPr/>
            <p:nvPr/>
          </p:nvSpPr>
          <p:spPr>
            <a:xfrm>
              <a:off x="6126651" y="2397457"/>
              <a:ext cx="178433" cy="178432"/>
            </a:xfrm>
            <a:prstGeom prst="ellipse">
              <a:avLst/>
            </a:prstGeom>
            <a:solidFill>
              <a:srgbClr val="0A938E"/>
            </a:solid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58" name="Google Shape;358;p48"/>
            <p:cNvSpPr/>
            <p:nvPr/>
          </p:nvSpPr>
          <p:spPr>
            <a:xfrm>
              <a:off x="5800047" y="2397457"/>
              <a:ext cx="178433" cy="178432"/>
            </a:xfrm>
            <a:prstGeom prst="ellipse">
              <a:avLst/>
            </a:prstGeom>
            <a:solidFill>
              <a:srgbClr val="0D938B"/>
            </a:solidFill>
            <a:ln w="12700" cap="flat" cmpd="sng">
              <a:solidFill>
                <a:srgbClr val="0D938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59" name="Google Shape;359;p48"/>
            <p:cNvSpPr/>
            <p:nvPr/>
          </p:nvSpPr>
          <p:spPr>
            <a:xfrm>
              <a:off x="5474074" y="2397457"/>
              <a:ext cx="178433" cy="178432"/>
            </a:xfrm>
            <a:prstGeom prst="ellipse">
              <a:avLst/>
            </a:prstGeom>
            <a:solidFill>
              <a:srgbClr val="0E9588"/>
            </a:solidFill>
            <a:ln w="12700" cap="flat" cmpd="sng">
              <a:solidFill>
                <a:srgbClr val="0E9588"/>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60" name="Google Shape;360;p48"/>
            <p:cNvSpPr/>
            <p:nvPr/>
          </p:nvSpPr>
          <p:spPr>
            <a:xfrm>
              <a:off x="5147471" y="2397457"/>
              <a:ext cx="178433" cy="178432"/>
            </a:xfrm>
            <a:prstGeom prst="ellipse">
              <a:avLst/>
            </a:prstGeom>
            <a:solidFill>
              <a:srgbClr val="0F9685"/>
            </a:solidFill>
            <a:ln w="12700" cap="flat" cmpd="sng">
              <a:solidFill>
                <a:srgbClr val="0F968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61" name="Google Shape;361;p48"/>
            <p:cNvSpPr/>
            <p:nvPr/>
          </p:nvSpPr>
          <p:spPr>
            <a:xfrm>
              <a:off x="4820867" y="2397457"/>
              <a:ext cx="178433" cy="178432"/>
            </a:xfrm>
            <a:prstGeom prst="ellipse">
              <a:avLst/>
            </a:prstGeom>
            <a:solidFill>
              <a:srgbClr val="119881"/>
            </a:solidFill>
            <a:ln w="12700" cap="flat" cmpd="sng">
              <a:solidFill>
                <a:srgbClr val="11988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62" name="Google Shape;362;p48"/>
            <p:cNvSpPr/>
            <p:nvPr/>
          </p:nvSpPr>
          <p:spPr>
            <a:xfrm>
              <a:off x="4316461" y="2308241"/>
              <a:ext cx="356867" cy="356521"/>
            </a:xfrm>
            <a:prstGeom prst="ellipse">
              <a:avLst/>
            </a:prstGeom>
            <a:solidFill>
              <a:srgbClr val="12997E"/>
            </a:solidFill>
            <a:ln w="12700" cap="flat" cmpd="sng">
              <a:solidFill>
                <a:srgbClr val="12997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63" name="Google Shape;363;p48"/>
            <p:cNvSpPr/>
            <p:nvPr/>
          </p:nvSpPr>
          <p:spPr>
            <a:xfrm>
              <a:off x="5835986" y="2029224"/>
              <a:ext cx="178433" cy="178432"/>
            </a:xfrm>
            <a:prstGeom prst="ellipse">
              <a:avLst/>
            </a:prstGeom>
            <a:solidFill>
              <a:srgbClr val="139B7C"/>
            </a:solidFill>
            <a:ln w="12700" cap="flat" cmpd="sng">
              <a:solidFill>
                <a:srgbClr val="139B7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64" name="Google Shape;364;p48"/>
            <p:cNvSpPr/>
            <p:nvPr/>
          </p:nvSpPr>
          <p:spPr>
            <a:xfrm>
              <a:off x="5835986" y="2768102"/>
              <a:ext cx="178433" cy="178432"/>
            </a:xfrm>
            <a:prstGeom prst="ellipse">
              <a:avLst/>
            </a:prstGeom>
            <a:solidFill>
              <a:srgbClr val="169B78"/>
            </a:solidFill>
            <a:ln w="12700" cap="flat" cmpd="sng">
              <a:solidFill>
                <a:srgbClr val="169B78"/>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65" name="Google Shape;365;p48"/>
            <p:cNvSpPr/>
            <p:nvPr/>
          </p:nvSpPr>
          <p:spPr>
            <a:xfrm>
              <a:off x="5995505" y="2189401"/>
              <a:ext cx="178433" cy="178432"/>
            </a:xfrm>
            <a:prstGeom prst="ellipse">
              <a:avLst/>
            </a:prstGeom>
            <a:solidFill>
              <a:srgbClr val="189C74"/>
            </a:solidFill>
            <a:ln w="12700" cap="flat" cmpd="sng">
              <a:solidFill>
                <a:srgbClr val="189C7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66" name="Google Shape;366;p48"/>
            <p:cNvSpPr/>
            <p:nvPr/>
          </p:nvSpPr>
          <p:spPr>
            <a:xfrm>
              <a:off x="6005593" y="2608959"/>
              <a:ext cx="178433" cy="178432"/>
            </a:xfrm>
            <a:prstGeom prst="ellipse">
              <a:avLst/>
            </a:prstGeom>
            <a:solidFill>
              <a:srgbClr val="199D71"/>
            </a:solidFill>
            <a:ln w="12700" cap="flat" cmpd="sng">
              <a:solidFill>
                <a:srgbClr val="199D7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67" name="Google Shape;367;p48"/>
            <p:cNvSpPr/>
            <p:nvPr/>
          </p:nvSpPr>
          <p:spPr>
            <a:xfrm>
              <a:off x="2377647" y="1581076"/>
              <a:ext cx="1804515" cy="1804651"/>
            </a:xfrm>
            <a:prstGeom prst="ellipse">
              <a:avLst/>
            </a:prstGeom>
            <a:solidFill>
              <a:srgbClr val="9FDADF"/>
            </a:solidFill>
            <a:ln w="12700" cap="flat" cmpd="sng">
              <a:solidFill>
                <a:srgbClr val="26A4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68" name="Google Shape;368;p48"/>
            <p:cNvSpPr txBox="1"/>
            <p:nvPr/>
          </p:nvSpPr>
          <p:spPr>
            <a:xfrm>
              <a:off x="2641912" y="1845361"/>
              <a:ext cx="1275985" cy="1276081"/>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Calibri"/>
                <a:buNone/>
              </a:pPr>
              <a:endParaRPr sz="2100" b="0" i="0" u="none" strike="noStrike" cap="none">
                <a:solidFill>
                  <a:srgbClr val="000000"/>
                </a:solidFill>
                <a:latin typeface="Calibri"/>
                <a:ea typeface="Calibri"/>
                <a:cs typeface="Calibri"/>
                <a:sym typeface="Calibri"/>
              </a:endParaRPr>
            </a:p>
          </p:txBody>
        </p:sp>
        <p:sp>
          <p:nvSpPr>
            <p:cNvPr id="369" name="Google Shape;369;p48"/>
            <p:cNvSpPr/>
            <p:nvPr/>
          </p:nvSpPr>
          <p:spPr>
            <a:xfrm>
              <a:off x="2461505" y="1291036"/>
              <a:ext cx="356867" cy="356521"/>
            </a:xfrm>
            <a:prstGeom prst="ellipse">
              <a:avLst/>
            </a:prstGeom>
            <a:solidFill>
              <a:srgbClr val="1CA06A"/>
            </a:solidFill>
            <a:ln w="12700" cap="flat" cmpd="sng">
              <a:solidFill>
                <a:srgbClr val="1CA06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70" name="Google Shape;370;p48"/>
            <p:cNvSpPr/>
            <p:nvPr/>
          </p:nvSpPr>
          <p:spPr>
            <a:xfrm>
              <a:off x="2260372" y="1124315"/>
              <a:ext cx="178433" cy="178432"/>
            </a:xfrm>
            <a:prstGeom prst="ellipse">
              <a:avLst/>
            </a:prstGeom>
            <a:solidFill>
              <a:srgbClr val="1EA168"/>
            </a:solidFill>
            <a:ln w="12700" cap="flat" cmpd="sng">
              <a:solidFill>
                <a:srgbClr val="1EA168"/>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71" name="Google Shape;371;p48"/>
            <p:cNvSpPr/>
            <p:nvPr/>
          </p:nvSpPr>
          <p:spPr>
            <a:xfrm>
              <a:off x="1892156" y="1007197"/>
              <a:ext cx="178433" cy="178432"/>
            </a:xfrm>
            <a:prstGeom prst="ellipse">
              <a:avLst/>
            </a:prstGeom>
            <a:solidFill>
              <a:srgbClr val="21A165"/>
            </a:solidFill>
            <a:ln w="12700" cap="flat" cmpd="sng">
              <a:solidFill>
                <a:srgbClr val="21A1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72" name="Google Shape;372;p48"/>
            <p:cNvSpPr/>
            <p:nvPr/>
          </p:nvSpPr>
          <p:spPr>
            <a:xfrm>
              <a:off x="1524569" y="1007197"/>
              <a:ext cx="178433" cy="178432"/>
            </a:xfrm>
            <a:prstGeom prst="ellipse">
              <a:avLst/>
            </a:prstGeom>
            <a:solidFill>
              <a:srgbClr val="23A261"/>
            </a:solidFill>
            <a:ln w="12700" cap="flat" cmpd="sng">
              <a:solidFill>
                <a:srgbClr val="23A26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73" name="Google Shape;373;p48"/>
            <p:cNvSpPr/>
            <p:nvPr/>
          </p:nvSpPr>
          <p:spPr>
            <a:xfrm>
              <a:off x="1156983" y="1007197"/>
              <a:ext cx="178433" cy="178432"/>
            </a:xfrm>
            <a:prstGeom prst="ellipse">
              <a:avLst/>
            </a:prstGeom>
            <a:solidFill>
              <a:srgbClr val="24A35F"/>
            </a:solidFill>
            <a:ln w="12700" cap="flat" cmpd="sng">
              <a:solidFill>
                <a:srgbClr val="24A35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74" name="Google Shape;374;p48"/>
            <p:cNvSpPr/>
            <p:nvPr/>
          </p:nvSpPr>
          <p:spPr>
            <a:xfrm>
              <a:off x="789396" y="1007197"/>
              <a:ext cx="178433" cy="178432"/>
            </a:xfrm>
            <a:prstGeom prst="ellipse">
              <a:avLst/>
            </a:prstGeom>
            <a:solidFill>
              <a:srgbClr val="26A45B"/>
            </a:solidFill>
            <a:ln w="12700" cap="flat" cmpd="sng">
              <a:solidFill>
                <a:srgbClr val="26A45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75" name="Google Shape;375;p48"/>
            <p:cNvSpPr/>
            <p:nvPr/>
          </p:nvSpPr>
          <p:spPr>
            <a:xfrm>
              <a:off x="421179" y="1007197"/>
              <a:ext cx="178433" cy="178432"/>
            </a:xfrm>
            <a:prstGeom prst="ellipse">
              <a:avLst/>
            </a:prstGeom>
            <a:solidFill>
              <a:srgbClr val="28A558"/>
            </a:solidFill>
            <a:ln w="12700" cap="flat" cmpd="sng">
              <a:solidFill>
                <a:srgbClr val="28A558"/>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76" name="Google Shape;376;p48"/>
            <p:cNvSpPr/>
            <p:nvPr/>
          </p:nvSpPr>
          <p:spPr>
            <a:xfrm>
              <a:off x="53593" y="1007197"/>
              <a:ext cx="178433" cy="178432"/>
            </a:xfrm>
            <a:prstGeom prst="ellipse">
              <a:avLst/>
            </a:prstGeom>
            <a:solidFill>
              <a:srgbClr val="2AA657"/>
            </a:solidFill>
            <a:ln w="12700" cap="flat" cmpd="sng">
              <a:solidFill>
                <a:srgbClr val="2AA65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77" name="Google Shape;377;p48"/>
            <p:cNvSpPr/>
            <p:nvPr/>
          </p:nvSpPr>
          <p:spPr>
            <a:xfrm>
              <a:off x="51071" y="566282"/>
              <a:ext cx="2012583" cy="44573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78" name="Google Shape;378;p48"/>
            <p:cNvSpPr txBox="1"/>
            <p:nvPr/>
          </p:nvSpPr>
          <p:spPr>
            <a:xfrm>
              <a:off x="-2781547" y="872084"/>
              <a:ext cx="2790689" cy="445737"/>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300"/>
                <a:buFont typeface="Calibri"/>
                <a:buNone/>
              </a:pPr>
              <a:r>
                <a:rPr lang="en-GB" sz="2100" b="1" dirty="0" err="1">
                  <a:solidFill>
                    <a:srgbClr val="26A45B"/>
                  </a:solidFill>
                  <a:latin typeface="Calibri"/>
                  <a:ea typeface="Calibri"/>
                  <a:cs typeface="Calibri"/>
                  <a:sym typeface="Calibri"/>
                </a:rPr>
                <a:t>Metodi</a:t>
              </a:r>
              <a:r>
                <a:rPr lang="en-GB" sz="2100" b="1" dirty="0">
                  <a:solidFill>
                    <a:srgbClr val="26A45B"/>
                  </a:solidFill>
                  <a:latin typeface="Calibri"/>
                  <a:ea typeface="Calibri"/>
                  <a:cs typeface="Calibri"/>
                  <a:sym typeface="Calibri"/>
                </a:rPr>
                <a:t> per </a:t>
              </a:r>
              <a:r>
                <a:rPr lang="en-GB" sz="2100" b="1" dirty="0" err="1">
                  <a:solidFill>
                    <a:srgbClr val="26A45B"/>
                  </a:solidFill>
                  <a:latin typeface="Calibri"/>
                  <a:ea typeface="Calibri"/>
                  <a:cs typeface="Calibri"/>
                  <a:sym typeface="Calibri"/>
                </a:rPr>
                <a:t>preservare</a:t>
              </a:r>
              <a:r>
                <a:rPr lang="en-GB" sz="2100" b="1" dirty="0">
                  <a:solidFill>
                    <a:srgbClr val="26A45B"/>
                  </a:solidFill>
                  <a:latin typeface="Calibri"/>
                  <a:ea typeface="Calibri"/>
                  <a:cs typeface="Calibri"/>
                  <a:sym typeface="Calibri"/>
                </a:rPr>
                <a:t> il </a:t>
              </a:r>
              <a:r>
                <a:rPr lang="en-GB" sz="2100" b="1" dirty="0" err="1">
                  <a:solidFill>
                    <a:srgbClr val="26A45B"/>
                  </a:solidFill>
                  <a:latin typeface="Calibri"/>
                  <a:ea typeface="Calibri"/>
                  <a:cs typeface="Calibri"/>
                  <a:sym typeface="Calibri"/>
                </a:rPr>
                <a:t>suolo</a:t>
              </a:r>
              <a:r>
                <a:rPr lang="en-GB" sz="2100" b="1" dirty="0">
                  <a:solidFill>
                    <a:srgbClr val="26A45B"/>
                  </a:solidFill>
                  <a:latin typeface="Calibri"/>
                  <a:ea typeface="Calibri"/>
                  <a:cs typeface="Calibri"/>
                  <a:sym typeface="Calibri"/>
                </a:rPr>
                <a:t> e </a:t>
              </a:r>
              <a:r>
                <a:rPr lang="en-GB" sz="2100" b="1" dirty="0" err="1">
                  <a:solidFill>
                    <a:srgbClr val="26A45B"/>
                  </a:solidFill>
                  <a:latin typeface="Calibri"/>
                  <a:ea typeface="Calibri"/>
                  <a:cs typeface="Calibri"/>
                  <a:sym typeface="Calibri"/>
                </a:rPr>
                <a:t>prevenire</a:t>
              </a:r>
              <a:r>
                <a:rPr lang="en-GB" sz="2100" b="1" dirty="0">
                  <a:solidFill>
                    <a:srgbClr val="26A45B"/>
                  </a:solidFill>
                  <a:latin typeface="Calibri"/>
                  <a:ea typeface="Calibri"/>
                  <a:cs typeface="Calibri"/>
                  <a:sym typeface="Calibri"/>
                </a:rPr>
                <a:t> </a:t>
              </a:r>
              <a:r>
                <a:rPr lang="en-GB" sz="2100" b="1" dirty="0" err="1">
                  <a:solidFill>
                    <a:srgbClr val="26A45B"/>
                  </a:solidFill>
                  <a:latin typeface="Calibri"/>
                  <a:ea typeface="Calibri"/>
                  <a:cs typeface="Calibri"/>
                  <a:sym typeface="Calibri"/>
                </a:rPr>
                <a:t>l'erosione</a:t>
              </a:r>
              <a:endParaRPr sz="2100" b="0" i="0" u="none" strike="noStrike" cap="none" dirty="0">
                <a:solidFill>
                  <a:srgbClr val="26A45B"/>
                </a:solidFill>
                <a:latin typeface="Calibri"/>
                <a:ea typeface="Calibri"/>
                <a:cs typeface="Calibri"/>
                <a:sym typeface="Calibri"/>
              </a:endParaRPr>
            </a:p>
          </p:txBody>
        </p:sp>
        <p:sp>
          <p:nvSpPr>
            <p:cNvPr id="379" name="Google Shape;379;p48"/>
            <p:cNvSpPr/>
            <p:nvPr/>
          </p:nvSpPr>
          <p:spPr>
            <a:xfrm>
              <a:off x="1991145" y="1849414"/>
              <a:ext cx="356867" cy="356521"/>
            </a:xfrm>
            <a:prstGeom prst="ellipse">
              <a:avLst/>
            </a:prstGeom>
            <a:solidFill>
              <a:srgbClr val="2FA751"/>
            </a:solidFill>
            <a:ln w="12700" cap="flat" cmpd="sng">
              <a:solidFill>
                <a:srgbClr val="2FA75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80" name="Google Shape;380;p48"/>
            <p:cNvSpPr/>
            <p:nvPr/>
          </p:nvSpPr>
          <p:spPr>
            <a:xfrm>
              <a:off x="1695437" y="1922440"/>
              <a:ext cx="178433" cy="178432"/>
            </a:xfrm>
            <a:prstGeom prst="ellipse">
              <a:avLst/>
            </a:prstGeom>
            <a:solidFill>
              <a:srgbClr val="31A74F"/>
            </a:solidFill>
            <a:ln w="12700" cap="flat" cmpd="sng">
              <a:solidFill>
                <a:srgbClr val="31A74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81" name="Google Shape;381;p48"/>
            <p:cNvSpPr/>
            <p:nvPr/>
          </p:nvSpPr>
          <p:spPr>
            <a:xfrm>
              <a:off x="1356223" y="1922440"/>
              <a:ext cx="178433" cy="178432"/>
            </a:xfrm>
            <a:prstGeom prst="ellipse">
              <a:avLst/>
            </a:prstGeom>
            <a:solidFill>
              <a:srgbClr val="33A84C"/>
            </a:solidFill>
            <a:ln w="12700" cap="flat" cmpd="sng">
              <a:solidFill>
                <a:srgbClr val="33A84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82" name="Google Shape;382;p48"/>
            <p:cNvSpPr/>
            <p:nvPr/>
          </p:nvSpPr>
          <p:spPr>
            <a:xfrm>
              <a:off x="1017640" y="1922440"/>
              <a:ext cx="178433" cy="178432"/>
            </a:xfrm>
            <a:prstGeom prst="ellipse">
              <a:avLst/>
            </a:prstGeom>
            <a:solidFill>
              <a:srgbClr val="35A94A"/>
            </a:solidFill>
            <a:ln w="12700" cap="flat" cmpd="sng">
              <a:solidFill>
                <a:srgbClr val="35A94A"/>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83" name="Google Shape;383;p48"/>
            <p:cNvSpPr/>
            <p:nvPr/>
          </p:nvSpPr>
          <p:spPr>
            <a:xfrm>
              <a:off x="679057" y="1922440"/>
              <a:ext cx="178433" cy="178432"/>
            </a:xfrm>
            <a:prstGeom prst="ellipse">
              <a:avLst/>
            </a:prstGeom>
            <a:solidFill>
              <a:srgbClr val="37AA48"/>
            </a:solidFill>
            <a:ln w="12700" cap="flat" cmpd="sng">
              <a:solidFill>
                <a:srgbClr val="37AA48"/>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84" name="Google Shape;384;p48"/>
            <p:cNvSpPr/>
            <p:nvPr/>
          </p:nvSpPr>
          <p:spPr>
            <a:xfrm>
              <a:off x="339844" y="1922440"/>
              <a:ext cx="178433" cy="178432"/>
            </a:xfrm>
            <a:prstGeom prst="ellipse">
              <a:avLst/>
            </a:prstGeom>
            <a:solidFill>
              <a:srgbClr val="3BA946"/>
            </a:solidFill>
            <a:ln w="12700" cap="flat" cmpd="sng">
              <a:solidFill>
                <a:srgbClr val="3BA94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85" name="Google Shape;385;p48"/>
            <p:cNvSpPr/>
            <p:nvPr/>
          </p:nvSpPr>
          <p:spPr>
            <a:xfrm>
              <a:off x="1261" y="1922440"/>
              <a:ext cx="178433" cy="178432"/>
            </a:xfrm>
            <a:prstGeom prst="ellipse">
              <a:avLst/>
            </a:prstGeom>
            <a:solidFill>
              <a:srgbClr val="3DAA44"/>
            </a:solidFill>
            <a:ln w="12700" cap="flat" cmpd="sng">
              <a:solidFill>
                <a:srgbClr val="3DAA4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86" name="Google Shape;386;p48"/>
            <p:cNvSpPr/>
            <p:nvPr/>
          </p:nvSpPr>
          <p:spPr>
            <a:xfrm>
              <a:off x="0" y="1483248"/>
              <a:ext cx="1872610" cy="44573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87" name="Google Shape;387;p48"/>
            <p:cNvSpPr txBox="1"/>
            <p:nvPr/>
          </p:nvSpPr>
          <p:spPr>
            <a:xfrm>
              <a:off x="-2897598" y="1795242"/>
              <a:ext cx="2804564" cy="445737"/>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300"/>
                <a:buFont typeface="Calibri"/>
                <a:buNone/>
              </a:pPr>
              <a:r>
                <a:rPr lang="en-GB" sz="2100" b="1" dirty="0" err="1">
                  <a:solidFill>
                    <a:srgbClr val="8DC641"/>
                  </a:solidFill>
                  <a:latin typeface="Calibri"/>
                  <a:ea typeface="Calibri"/>
                  <a:cs typeface="Calibri"/>
                  <a:sym typeface="Calibri"/>
                </a:rPr>
                <a:t>Migliorare</a:t>
              </a:r>
              <a:r>
                <a:rPr lang="en-GB" sz="2100" b="1" dirty="0">
                  <a:solidFill>
                    <a:srgbClr val="8DC641"/>
                  </a:solidFill>
                  <a:latin typeface="Calibri"/>
                  <a:ea typeface="Calibri"/>
                  <a:cs typeface="Calibri"/>
                  <a:sym typeface="Calibri"/>
                </a:rPr>
                <a:t> la </a:t>
              </a:r>
              <a:r>
                <a:rPr lang="en-GB" sz="2100" b="1" dirty="0" err="1">
                  <a:solidFill>
                    <a:srgbClr val="8DC641"/>
                  </a:solidFill>
                  <a:latin typeface="Calibri"/>
                  <a:ea typeface="Calibri"/>
                  <a:cs typeface="Calibri"/>
                  <a:sym typeface="Calibri"/>
                </a:rPr>
                <a:t>fertilità</a:t>
              </a:r>
              <a:r>
                <a:rPr lang="en-GB" sz="2100" b="1" dirty="0">
                  <a:solidFill>
                    <a:srgbClr val="8DC641"/>
                  </a:solidFill>
                  <a:latin typeface="Calibri"/>
                  <a:ea typeface="Calibri"/>
                  <a:cs typeface="Calibri"/>
                  <a:sym typeface="Calibri"/>
                </a:rPr>
                <a:t> del </a:t>
              </a:r>
              <a:r>
                <a:rPr lang="en-GB" sz="2100" b="1" dirty="0" err="1">
                  <a:solidFill>
                    <a:srgbClr val="8DC641"/>
                  </a:solidFill>
                  <a:latin typeface="Calibri"/>
                  <a:ea typeface="Calibri"/>
                  <a:cs typeface="Calibri"/>
                  <a:sym typeface="Calibri"/>
                </a:rPr>
                <a:t>suolo</a:t>
              </a:r>
              <a:r>
                <a:rPr lang="en-GB" sz="2100" b="1" dirty="0">
                  <a:solidFill>
                    <a:srgbClr val="8DC641"/>
                  </a:solidFill>
                  <a:latin typeface="Calibri"/>
                  <a:ea typeface="Calibri"/>
                  <a:cs typeface="Calibri"/>
                  <a:sym typeface="Calibri"/>
                </a:rPr>
                <a:t> e </a:t>
              </a:r>
              <a:r>
                <a:rPr lang="en-GB" sz="2100" b="1" dirty="0" err="1">
                  <a:solidFill>
                    <a:srgbClr val="8DC641"/>
                  </a:solidFill>
                  <a:latin typeface="Calibri"/>
                  <a:ea typeface="Calibri"/>
                  <a:cs typeface="Calibri"/>
                  <a:sym typeface="Calibri"/>
                </a:rPr>
                <a:t>gestire</a:t>
              </a:r>
              <a:r>
                <a:rPr lang="en-GB" sz="2100" b="1" dirty="0">
                  <a:solidFill>
                    <a:srgbClr val="8DC641"/>
                  </a:solidFill>
                  <a:latin typeface="Calibri"/>
                  <a:ea typeface="Calibri"/>
                  <a:cs typeface="Calibri"/>
                  <a:sym typeface="Calibri"/>
                </a:rPr>
                <a:t> </a:t>
              </a:r>
              <a:r>
                <a:rPr lang="en-GB" sz="2100" b="1" dirty="0" err="1">
                  <a:solidFill>
                    <a:srgbClr val="8DC641"/>
                  </a:solidFill>
                  <a:latin typeface="Calibri"/>
                  <a:ea typeface="Calibri"/>
                  <a:cs typeface="Calibri"/>
                  <a:sym typeface="Calibri"/>
                </a:rPr>
                <a:t>i</a:t>
              </a:r>
              <a:r>
                <a:rPr lang="en-GB" sz="2100" b="1" dirty="0">
                  <a:solidFill>
                    <a:srgbClr val="8DC641"/>
                  </a:solidFill>
                  <a:latin typeface="Calibri"/>
                  <a:ea typeface="Calibri"/>
                  <a:cs typeface="Calibri"/>
                  <a:sym typeface="Calibri"/>
                </a:rPr>
                <a:t> </a:t>
              </a:r>
              <a:r>
                <a:rPr lang="en-GB" sz="2100" b="1" dirty="0" err="1">
                  <a:solidFill>
                    <a:srgbClr val="8DC641"/>
                  </a:solidFill>
                  <a:latin typeface="Calibri"/>
                  <a:ea typeface="Calibri"/>
                  <a:cs typeface="Calibri"/>
                  <a:sym typeface="Calibri"/>
                </a:rPr>
                <a:t>nutrienti</a:t>
              </a:r>
              <a:endParaRPr sz="2100" b="0" i="0" u="none" strike="noStrike" cap="none" dirty="0">
                <a:solidFill>
                  <a:srgbClr val="8DC641"/>
                </a:solidFill>
                <a:latin typeface="Calibri"/>
                <a:ea typeface="Calibri"/>
                <a:cs typeface="Calibri"/>
                <a:sym typeface="Calibri"/>
              </a:endParaRPr>
            </a:p>
          </p:txBody>
        </p:sp>
        <p:sp>
          <p:nvSpPr>
            <p:cNvPr id="388" name="Google Shape;388;p48"/>
            <p:cNvSpPr/>
            <p:nvPr/>
          </p:nvSpPr>
          <p:spPr>
            <a:xfrm>
              <a:off x="1991145" y="2706098"/>
              <a:ext cx="356867" cy="356521"/>
            </a:xfrm>
            <a:prstGeom prst="ellipse">
              <a:avLst/>
            </a:prstGeom>
            <a:solidFill>
              <a:srgbClr val="3FAA44"/>
            </a:solidFill>
            <a:ln w="12700" cap="flat" cmpd="sng">
              <a:solidFill>
                <a:srgbClr val="3FAA4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89" name="Google Shape;389;p48"/>
            <p:cNvSpPr/>
            <p:nvPr/>
          </p:nvSpPr>
          <p:spPr>
            <a:xfrm>
              <a:off x="1695437" y="2918288"/>
              <a:ext cx="178433" cy="178432"/>
            </a:xfrm>
            <a:prstGeom prst="ellipse">
              <a:avLst/>
            </a:prstGeom>
            <a:solidFill>
              <a:srgbClr val="42AB43"/>
            </a:solidFill>
            <a:ln w="12700" cap="flat" cmpd="sng">
              <a:solidFill>
                <a:srgbClr val="42AB4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90" name="Google Shape;390;p48"/>
            <p:cNvSpPr/>
            <p:nvPr/>
          </p:nvSpPr>
          <p:spPr>
            <a:xfrm>
              <a:off x="1356223" y="2918288"/>
              <a:ext cx="178433" cy="178432"/>
            </a:xfrm>
            <a:prstGeom prst="ellipse">
              <a:avLst/>
            </a:prstGeom>
            <a:solidFill>
              <a:srgbClr val="47AB44"/>
            </a:solidFill>
            <a:ln w="12700" cap="flat" cmpd="sng">
              <a:solidFill>
                <a:srgbClr val="47AB4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91" name="Google Shape;391;p48"/>
            <p:cNvSpPr/>
            <p:nvPr/>
          </p:nvSpPr>
          <p:spPr>
            <a:xfrm>
              <a:off x="1017640" y="2918288"/>
              <a:ext cx="178433" cy="178432"/>
            </a:xfrm>
            <a:prstGeom prst="ellipse">
              <a:avLst/>
            </a:prstGeom>
            <a:solidFill>
              <a:srgbClr val="4EAC46"/>
            </a:solidFill>
            <a:ln w="12700" cap="flat" cmpd="sng">
              <a:solidFill>
                <a:srgbClr val="4EAC4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92" name="Google Shape;392;p48"/>
            <p:cNvSpPr/>
            <p:nvPr/>
          </p:nvSpPr>
          <p:spPr>
            <a:xfrm>
              <a:off x="679057" y="2918288"/>
              <a:ext cx="178433" cy="178432"/>
            </a:xfrm>
            <a:prstGeom prst="ellipse">
              <a:avLst/>
            </a:prstGeom>
            <a:solidFill>
              <a:srgbClr val="53AC49"/>
            </a:solidFill>
            <a:ln w="12700" cap="flat" cmpd="sng">
              <a:solidFill>
                <a:srgbClr val="53AC4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93" name="Google Shape;393;p48"/>
            <p:cNvSpPr/>
            <p:nvPr/>
          </p:nvSpPr>
          <p:spPr>
            <a:xfrm>
              <a:off x="339844" y="2918288"/>
              <a:ext cx="178433" cy="178432"/>
            </a:xfrm>
            <a:prstGeom prst="ellipse">
              <a:avLst/>
            </a:prstGeom>
            <a:solidFill>
              <a:srgbClr val="59AB4D"/>
            </a:solidFill>
            <a:ln w="12700" cap="flat" cmpd="sng">
              <a:solidFill>
                <a:srgbClr val="59AB4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94" name="Google Shape;394;p48"/>
            <p:cNvSpPr/>
            <p:nvPr/>
          </p:nvSpPr>
          <p:spPr>
            <a:xfrm>
              <a:off x="1261" y="2918288"/>
              <a:ext cx="178433" cy="178432"/>
            </a:xfrm>
            <a:prstGeom prst="ellipse">
              <a:avLst/>
            </a:prstGeom>
            <a:solidFill>
              <a:srgbClr val="5FAB4F"/>
            </a:solidFill>
            <a:ln w="12700" cap="flat" cmpd="sng">
              <a:solidFill>
                <a:srgbClr val="5FAB4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95" name="Google Shape;395;p48"/>
            <p:cNvSpPr/>
            <p:nvPr/>
          </p:nvSpPr>
          <p:spPr>
            <a:xfrm>
              <a:off x="0" y="2477029"/>
              <a:ext cx="1872610" cy="44573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96" name="Google Shape;396;p48"/>
            <p:cNvSpPr txBox="1"/>
            <p:nvPr/>
          </p:nvSpPr>
          <p:spPr>
            <a:xfrm>
              <a:off x="-2759726" y="2802593"/>
              <a:ext cx="2590119" cy="445737"/>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300"/>
                <a:buFont typeface="Calibri"/>
                <a:buNone/>
              </a:pPr>
              <a:r>
                <a:rPr lang="en-GB" sz="2100" b="1" dirty="0" err="1">
                  <a:solidFill>
                    <a:srgbClr val="3DAA44"/>
                  </a:solidFill>
                  <a:latin typeface="Calibri"/>
                  <a:ea typeface="Calibri"/>
                  <a:cs typeface="Calibri"/>
                  <a:sym typeface="Calibri"/>
                </a:rPr>
                <a:t>Pratiche</a:t>
              </a:r>
              <a:r>
                <a:rPr lang="en-GB" sz="2100" b="1" dirty="0">
                  <a:solidFill>
                    <a:srgbClr val="3DAA44"/>
                  </a:solidFill>
                  <a:latin typeface="Calibri"/>
                  <a:ea typeface="Calibri"/>
                  <a:cs typeface="Calibri"/>
                  <a:sym typeface="Calibri"/>
                </a:rPr>
                <a:t> per un </a:t>
              </a:r>
              <a:r>
                <a:rPr lang="en-GB" sz="2100" b="1" dirty="0" err="1">
                  <a:solidFill>
                    <a:srgbClr val="3DAA44"/>
                  </a:solidFill>
                  <a:latin typeface="Calibri"/>
                  <a:ea typeface="Calibri"/>
                  <a:cs typeface="Calibri"/>
                  <a:sym typeface="Calibri"/>
                </a:rPr>
                <a:t>suolo</a:t>
              </a:r>
              <a:r>
                <a:rPr lang="en-GB" sz="2100" b="1" dirty="0">
                  <a:solidFill>
                    <a:srgbClr val="3DAA44"/>
                  </a:solidFill>
                  <a:latin typeface="Calibri"/>
                  <a:ea typeface="Calibri"/>
                  <a:cs typeface="Calibri"/>
                  <a:sym typeface="Calibri"/>
                </a:rPr>
                <a:t> </a:t>
              </a:r>
              <a:r>
                <a:rPr lang="en-GB" sz="2100" b="1" dirty="0" err="1">
                  <a:solidFill>
                    <a:srgbClr val="3DAA44"/>
                  </a:solidFill>
                  <a:latin typeface="Calibri"/>
                  <a:ea typeface="Calibri"/>
                  <a:cs typeface="Calibri"/>
                  <a:sym typeface="Calibri"/>
                </a:rPr>
                <a:t>organico</a:t>
              </a:r>
              <a:r>
                <a:rPr lang="en-GB" sz="2100" b="1" dirty="0">
                  <a:solidFill>
                    <a:srgbClr val="3DAA44"/>
                  </a:solidFill>
                  <a:latin typeface="Calibri"/>
                  <a:ea typeface="Calibri"/>
                  <a:cs typeface="Calibri"/>
                  <a:sym typeface="Calibri"/>
                </a:rPr>
                <a:t> e </a:t>
              </a:r>
              <a:r>
                <a:rPr lang="en-GB" sz="2100" b="1" dirty="0" err="1">
                  <a:solidFill>
                    <a:srgbClr val="3DAA44"/>
                  </a:solidFill>
                  <a:latin typeface="Calibri"/>
                  <a:ea typeface="Calibri"/>
                  <a:cs typeface="Calibri"/>
                  <a:sym typeface="Calibri"/>
                </a:rPr>
                <a:t>rigenerativo</a:t>
              </a:r>
              <a:endParaRPr sz="2100" b="0" i="0" u="none" strike="noStrike" cap="none" dirty="0">
                <a:solidFill>
                  <a:srgbClr val="3DAA44"/>
                </a:solidFill>
                <a:latin typeface="Calibri"/>
                <a:ea typeface="Calibri"/>
                <a:cs typeface="Calibri"/>
                <a:sym typeface="Calibri"/>
              </a:endParaRPr>
            </a:p>
          </p:txBody>
        </p:sp>
        <p:sp>
          <p:nvSpPr>
            <p:cNvPr id="397" name="Google Shape;397;p48"/>
            <p:cNvSpPr/>
            <p:nvPr/>
          </p:nvSpPr>
          <p:spPr>
            <a:xfrm>
              <a:off x="2461505" y="3322001"/>
              <a:ext cx="356867" cy="356521"/>
            </a:xfrm>
            <a:prstGeom prst="ellipse">
              <a:avLst/>
            </a:prstGeom>
            <a:solidFill>
              <a:srgbClr val="65AC52"/>
            </a:solidFill>
            <a:ln w="12700" cap="flat" cmpd="sng">
              <a:solidFill>
                <a:srgbClr val="65AC5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98" name="Google Shape;398;p48"/>
            <p:cNvSpPr/>
            <p:nvPr/>
          </p:nvSpPr>
          <p:spPr>
            <a:xfrm>
              <a:off x="2257220" y="3664055"/>
              <a:ext cx="178433" cy="178432"/>
            </a:xfrm>
            <a:prstGeom prst="ellipse">
              <a:avLst/>
            </a:prstGeom>
            <a:solidFill>
              <a:srgbClr val="6AAB55"/>
            </a:solidFill>
            <a:ln w="12700" cap="flat" cmpd="sng">
              <a:solidFill>
                <a:srgbClr val="6AAB5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399" name="Google Shape;399;p48"/>
            <p:cNvSpPr/>
            <p:nvPr/>
          </p:nvSpPr>
          <p:spPr>
            <a:xfrm>
              <a:off x="1890264" y="3832498"/>
              <a:ext cx="178433" cy="178432"/>
            </a:xfrm>
            <a:prstGeom prst="ellipse">
              <a:avLst/>
            </a:prstGeom>
            <a:solidFill>
              <a:srgbClr val="6EAB58"/>
            </a:solidFill>
            <a:ln w="12700" cap="flat" cmpd="sng">
              <a:solidFill>
                <a:srgbClr val="6EAB58"/>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400" name="Google Shape;400;p48"/>
            <p:cNvSpPr/>
            <p:nvPr/>
          </p:nvSpPr>
          <p:spPr>
            <a:xfrm>
              <a:off x="1522678" y="3832498"/>
              <a:ext cx="178433" cy="178432"/>
            </a:xfrm>
            <a:prstGeom prst="ellipse">
              <a:avLst/>
            </a:prstGeom>
            <a:solidFill>
              <a:srgbClr val="75AA5C"/>
            </a:solidFill>
            <a:ln w="12700" cap="flat" cmpd="sng">
              <a:solidFill>
                <a:srgbClr val="75AA5C"/>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401" name="Google Shape;401;p48"/>
            <p:cNvSpPr/>
            <p:nvPr/>
          </p:nvSpPr>
          <p:spPr>
            <a:xfrm>
              <a:off x="1155722" y="3832498"/>
              <a:ext cx="178433" cy="178432"/>
            </a:xfrm>
            <a:prstGeom prst="ellipse">
              <a:avLst/>
            </a:prstGeom>
            <a:solidFill>
              <a:srgbClr val="79A861"/>
            </a:solidFill>
            <a:ln w="12700" cap="flat" cmpd="sng">
              <a:solidFill>
                <a:srgbClr val="79A86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402" name="Google Shape;402;p48"/>
            <p:cNvSpPr/>
            <p:nvPr/>
          </p:nvSpPr>
          <p:spPr>
            <a:xfrm>
              <a:off x="788766" y="3832498"/>
              <a:ext cx="178433" cy="178432"/>
            </a:xfrm>
            <a:prstGeom prst="ellipse">
              <a:avLst/>
            </a:prstGeom>
            <a:solidFill>
              <a:srgbClr val="7EA764"/>
            </a:solidFill>
            <a:ln w="12700" cap="flat" cmpd="sng">
              <a:solidFill>
                <a:srgbClr val="7EA76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403" name="Google Shape;403;p48"/>
            <p:cNvSpPr/>
            <p:nvPr/>
          </p:nvSpPr>
          <p:spPr>
            <a:xfrm>
              <a:off x="421179" y="3832498"/>
              <a:ext cx="178433" cy="178432"/>
            </a:xfrm>
            <a:prstGeom prst="ellipse">
              <a:avLst/>
            </a:prstGeom>
            <a:solidFill>
              <a:srgbClr val="81A767"/>
            </a:solidFill>
            <a:ln w="12700" cap="flat" cmpd="sng">
              <a:solidFill>
                <a:srgbClr val="81A76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404" name="Google Shape;404;p48"/>
            <p:cNvSpPr/>
            <p:nvPr/>
          </p:nvSpPr>
          <p:spPr>
            <a:xfrm>
              <a:off x="54223" y="3832498"/>
              <a:ext cx="178433" cy="178432"/>
            </a:xfrm>
            <a:prstGeom prst="ellipse">
              <a:avLst/>
            </a:prstGeom>
            <a:solidFill>
              <a:srgbClr val="86A66B"/>
            </a:solidFill>
            <a:ln w="12700" cap="flat" cmpd="sng">
              <a:solidFill>
                <a:srgbClr val="86A66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405" name="Google Shape;405;p48"/>
            <p:cNvSpPr/>
            <p:nvPr/>
          </p:nvSpPr>
          <p:spPr>
            <a:xfrm>
              <a:off x="51071" y="3385383"/>
              <a:ext cx="2012583" cy="44573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406" name="Google Shape;406;p48"/>
            <p:cNvSpPr txBox="1"/>
            <p:nvPr/>
          </p:nvSpPr>
          <p:spPr>
            <a:xfrm>
              <a:off x="-2568907" y="3698845"/>
              <a:ext cx="2507843" cy="445737"/>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300"/>
                <a:buFont typeface="Calibri"/>
                <a:buNone/>
              </a:pPr>
              <a:r>
                <a:rPr lang="en-GB" sz="2100" b="1">
                  <a:solidFill>
                    <a:srgbClr val="86A66B"/>
                  </a:solidFill>
                  <a:latin typeface="Calibri"/>
                  <a:ea typeface="Calibri"/>
                  <a:cs typeface="Calibri"/>
                  <a:sym typeface="Calibri"/>
                </a:rPr>
                <a:t>Sistemi per la gestione della salute del suolo</a:t>
              </a:r>
              <a:endParaRPr sz="2100" b="0" i="0" u="none" strike="noStrike" cap="none">
                <a:solidFill>
                  <a:srgbClr val="86A66B"/>
                </a:solidFill>
                <a:latin typeface="Calibri"/>
                <a:ea typeface="Calibri"/>
                <a:cs typeface="Calibri"/>
                <a:sym typeface="Calibri"/>
              </a:endParaRPr>
            </a:p>
          </p:txBody>
        </p:sp>
      </p:grpSp>
      <p:sp>
        <p:nvSpPr>
          <p:cNvPr id="407" name="Google Shape;407;p48"/>
          <p:cNvSpPr txBox="1"/>
          <p:nvPr/>
        </p:nvSpPr>
        <p:spPr>
          <a:xfrm>
            <a:off x="9567798" y="1185997"/>
            <a:ext cx="2496452" cy="5005500"/>
          </a:xfrm>
          <a:prstGeom prst="rect">
            <a:avLst/>
          </a:prstGeom>
          <a:solidFill>
            <a:srgbClr val="9FDADF"/>
          </a:solid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00"/>
              </a:buClr>
              <a:buFont typeface="Arial"/>
              <a:buNone/>
            </a:pPr>
            <a:r>
              <a:rPr lang="en-GB" sz="2300" b="1" dirty="0">
                <a:latin typeface="Calibri"/>
                <a:ea typeface="Calibri"/>
                <a:cs typeface="Calibri"/>
                <a:sym typeface="Calibri"/>
              </a:rPr>
              <a:t>Mirano a </a:t>
            </a:r>
            <a:r>
              <a:rPr lang="en-GB" sz="2300" b="1" dirty="0" err="1">
                <a:latin typeface="Calibri"/>
                <a:ea typeface="Calibri"/>
                <a:cs typeface="Calibri"/>
                <a:sym typeface="Calibri"/>
              </a:rPr>
              <a:t>massimizzare</a:t>
            </a:r>
            <a:r>
              <a:rPr lang="en-GB" sz="2300" b="1" dirty="0">
                <a:latin typeface="Calibri"/>
                <a:ea typeface="Calibri"/>
                <a:cs typeface="Calibri"/>
                <a:sym typeface="Calibri"/>
              </a:rPr>
              <a:t> e </a:t>
            </a:r>
            <a:r>
              <a:rPr lang="en-GB" sz="2300" b="1" dirty="0" err="1">
                <a:latin typeface="Calibri"/>
                <a:ea typeface="Calibri"/>
                <a:cs typeface="Calibri"/>
                <a:sym typeface="Calibri"/>
              </a:rPr>
              <a:t>sostenere</a:t>
            </a:r>
            <a:r>
              <a:rPr lang="en-GB" sz="2300" b="1" dirty="0">
                <a:latin typeface="Calibri"/>
                <a:ea typeface="Calibri"/>
                <a:cs typeface="Calibri"/>
                <a:sym typeface="Calibri"/>
              </a:rPr>
              <a:t> il </a:t>
            </a:r>
            <a:r>
              <a:rPr lang="en-GB" sz="2300" b="1" dirty="0" err="1">
                <a:latin typeface="Calibri"/>
                <a:ea typeface="Calibri"/>
                <a:cs typeface="Calibri"/>
                <a:sym typeface="Calibri"/>
              </a:rPr>
              <a:t>benessere</a:t>
            </a:r>
            <a:r>
              <a:rPr lang="en-GB" sz="2300" b="1" dirty="0">
                <a:latin typeface="Calibri"/>
                <a:ea typeface="Calibri"/>
                <a:cs typeface="Calibri"/>
                <a:sym typeface="Calibri"/>
              </a:rPr>
              <a:t> del </a:t>
            </a:r>
            <a:r>
              <a:rPr lang="en-GB" sz="2300" b="1" dirty="0" err="1">
                <a:latin typeface="Calibri"/>
                <a:ea typeface="Calibri"/>
                <a:cs typeface="Calibri"/>
                <a:sym typeface="Calibri"/>
              </a:rPr>
              <a:t>suolo</a:t>
            </a:r>
            <a:r>
              <a:rPr lang="en-GB" sz="2300" b="1" dirty="0">
                <a:latin typeface="Calibri"/>
                <a:ea typeface="Calibri"/>
                <a:cs typeface="Calibri"/>
                <a:sym typeface="Calibri"/>
              </a:rPr>
              <a:t> </a:t>
            </a:r>
            <a:r>
              <a:rPr lang="en-GB" sz="2300" b="1" dirty="0" err="1">
                <a:latin typeface="Calibri"/>
                <a:ea typeface="Calibri"/>
                <a:cs typeface="Calibri"/>
                <a:sym typeface="Calibri"/>
              </a:rPr>
              <a:t>attraverso</a:t>
            </a:r>
            <a:r>
              <a:rPr lang="en-GB" sz="2300" b="1" dirty="0">
                <a:latin typeface="Calibri"/>
                <a:ea typeface="Calibri"/>
                <a:cs typeface="Calibri"/>
                <a:sym typeface="Calibri"/>
              </a:rPr>
              <a:t>:</a:t>
            </a:r>
            <a:endParaRPr sz="2300" b="1" dirty="0"/>
          </a:p>
          <a:p>
            <a:pPr marL="342900" lvl="0" indent="-342900" algn="l" rtl="0">
              <a:spcBef>
                <a:spcPts val="0"/>
              </a:spcBef>
              <a:spcAft>
                <a:spcPts val="0"/>
              </a:spcAft>
              <a:buSzPts val="2400"/>
              <a:buChar char="•"/>
            </a:pPr>
            <a:r>
              <a:rPr lang="en-GB" sz="2300" dirty="0" err="1">
                <a:latin typeface="Calibri"/>
                <a:ea typeface="Calibri"/>
                <a:cs typeface="Calibri"/>
                <a:sym typeface="Calibri"/>
              </a:rPr>
              <a:t>L’equilibrio</a:t>
            </a:r>
            <a:r>
              <a:rPr lang="en-GB" sz="2300" dirty="0">
                <a:latin typeface="Calibri"/>
                <a:ea typeface="Calibri"/>
                <a:cs typeface="Calibri"/>
                <a:sym typeface="Calibri"/>
              </a:rPr>
              <a:t> </a:t>
            </a:r>
            <a:r>
              <a:rPr lang="en-GB" sz="2300" dirty="0" err="1">
                <a:latin typeface="Calibri"/>
                <a:ea typeface="Calibri"/>
                <a:cs typeface="Calibri"/>
                <a:sym typeface="Calibri"/>
              </a:rPr>
              <a:t>della</a:t>
            </a:r>
            <a:r>
              <a:rPr lang="en-GB" sz="2300" dirty="0">
                <a:latin typeface="Calibri"/>
                <a:ea typeface="Calibri"/>
                <a:cs typeface="Calibri"/>
                <a:sym typeface="Calibri"/>
              </a:rPr>
              <a:t> </a:t>
            </a:r>
            <a:r>
              <a:rPr lang="en-GB" sz="2300" dirty="0" err="1">
                <a:latin typeface="Calibri"/>
                <a:ea typeface="Calibri"/>
                <a:cs typeface="Calibri"/>
                <a:sym typeface="Calibri"/>
              </a:rPr>
              <a:t>fertilità</a:t>
            </a:r>
            <a:r>
              <a:rPr lang="en-GB" sz="2300" dirty="0">
                <a:latin typeface="Calibri"/>
                <a:ea typeface="Calibri"/>
                <a:cs typeface="Calibri"/>
                <a:sym typeface="Calibri"/>
              </a:rPr>
              <a:t>,</a:t>
            </a:r>
            <a:endParaRPr sz="2300" dirty="0"/>
          </a:p>
          <a:p>
            <a:pPr marL="342900" lvl="0" indent="-342900" algn="l" rtl="0">
              <a:spcBef>
                <a:spcPts val="0"/>
              </a:spcBef>
              <a:spcAft>
                <a:spcPts val="0"/>
              </a:spcAft>
              <a:buSzPts val="2400"/>
              <a:buChar char="•"/>
            </a:pPr>
            <a:r>
              <a:rPr lang="en-GB" sz="2300" dirty="0">
                <a:latin typeface="Calibri"/>
                <a:ea typeface="Calibri"/>
                <a:cs typeface="Calibri"/>
                <a:sym typeface="Calibri"/>
              </a:rPr>
              <a:t>La </a:t>
            </a:r>
            <a:r>
              <a:rPr lang="en-GB" sz="2300" dirty="0" err="1">
                <a:latin typeface="Calibri"/>
                <a:ea typeface="Calibri"/>
                <a:cs typeface="Calibri"/>
                <a:sym typeface="Calibri"/>
              </a:rPr>
              <a:t>riduzione</a:t>
            </a:r>
            <a:r>
              <a:rPr lang="en-GB" sz="2300" dirty="0">
                <a:latin typeface="Calibri"/>
                <a:ea typeface="Calibri"/>
                <a:cs typeface="Calibri"/>
                <a:sym typeface="Calibri"/>
              </a:rPr>
              <a:t> </a:t>
            </a:r>
            <a:r>
              <a:rPr lang="en-GB" sz="2300" dirty="0" err="1">
                <a:latin typeface="Calibri"/>
                <a:ea typeface="Calibri"/>
                <a:cs typeface="Calibri"/>
                <a:sym typeface="Calibri"/>
              </a:rPr>
              <a:t>dell’erosione</a:t>
            </a:r>
            <a:r>
              <a:rPr lang="en-GB" sz="2300" dirty="0">
                <a:latin typeface="Calibri"/>
                <a:ea typeface="Calibri"/>
                <a:cs typeface="Calibri"/>
                <a:sym typeface="Calibri"/>
              </a:rPr>
              <a:t>,</a:t>
            </a:r>
            <a:endParaRPr sz="2300" dirty="0"/>
          </a:p>
          <a:p>
            <a:pPr marL="342900" lvl="0" indent="-342900" algn="l" rtl="0">
              <a:spcBef>
                <a:spcPts val="0"/>
              </a:spcBef>
              <a:spcAft>
                <a:spcPts val="0"/>
              </a:spcAft>
              <a:buSzPts val="2400"/>
              <a:buChar char="•"/>
            </a:pPr>
            <a:r>
              <a:rPr lang="en-GB" sz="2300" dirty="0">
                <a:latin typeface="Calibri"/>
                <a:ea typeface="Calibri"/>
                <a:cs typeface="Calibri"/>
                <a:sym typeface="Calibri"/>
              </a:rPr>
              <a:t>Il </a:t>
            </a:r>
            <a:r>
              <a:rPr lang="en-GB" sz="2300" dirty="0" err="1">
                <a:latin typeface="Calibri"/>
                <a:ea typeface="Calibri"/>
                <a:cs typeface="Calibri"/>
                <a:sym typeface="Calibri"/>
              </a:rPr>
              <a:t>miglioramento</a:t>
            </a:r>
            <a:r>
              <a:rPr lang="en-GB" sz="2300" dirty="0">
                <a:latin typeface="Calibri"/>
                <a:ea typeface="Calibri"/>
                <a:cs typeface="Calibri"/>
                <a:sym typeface="Calibri"/>
              </a:rPr>
              <a:t> </a:t>
            </a:r>
            <a:r>
              <a:rPr lang="en-GB" sz="2300" dirty="0" err="1">
                <a:latin typeface="Calibri"/>
                <a:ea typeface="Calibri"/>
                <a:cs typeface="Calibri"/>
                <a:sym typeface="Calibri"/>
              </a:rPr>
              <a:t>della</a:t>
            </a:r>
            <a:r>
              <a:rPr lang="en-GB" sz="2300" dirty="0">
                <a:latin typeface="Calibri"/>
                <a:ea typeface="Calibri"/>
                <a:cs typeface="Calibri"/>
                <a:sym typeface="Calibri"/>
              </a:rPr>
              <a:t> </a:t>
            </a:r>
            <a:r>
              <a:rPr lang="en-GB" sz="2300" dirty="0" err="1">
                <a:latin typeface="Calibri"/>
                <a:ea typeface="Calibri"/>
                <a:cs typeface="Calibri"/>
                <a:sym typeface="Calibri"/>
              </a:rPr>
              <a:t>composizione</a:t>
            </a:r>
            <a:endParaRPr sz="2300" dirty="0">
              <a:latin typeface="Calibri"/>
              <a:ea typeface="Calibri"/>
              <a:cs typeface="Calibri"/>
              <a:sym typeface="Calibri"/>
            </a:endParaRPr>
          </a:p>
        </p:txBody>
      </p:sp>
      <p:sp>
        <p:nvSpPr>
          <p:cNvPr id="408" name="Google Shape;408;p48"/>
          <p:cNvSpPr txBox="1"/>
          <p:nvPr/>
        </p:nvSpPr>
        <p:spPr>
          <a:xfrm>
            <a:off x="671739" y="257175"/>
            <a:ext cx="10815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3600" b="1">
                <a:latin typeface="Calibri"/>
                <a:ea typeface="Calibri"/>
                <a:cs typeface="Calibri"/>
                <a:sym typeface="Calibri"/>
              </a:rPr>
              <a:t>Elementi essenziali dei Sistemi di gestione del suolo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grpSp>
        <p:nvGrpSpPr>
          <p:cNvPr id="413" name="Google Shape;413;p10"/>
          <p:cNvGrpSpPr/>
          <p:nvPr/>
        </p:nvGrpSpPr>
        <p:grpSpPr>
          <a:xfrm>
            <a:off x="768996" y="1076667"/>
            <a:ext cx="10654006" cy="4704664"/>
            <a:chOff x="4008" y="357001"/>
            <a:chExt cx="10654006" cy="4704664"/>
          </a:xfrm>
        </p:grpSpPr>
        <p:sp>
          <p:nvSpPr>
            <p:cNvPr id="414" name="Google Shape;414;p10"/>
            <p:cNvSpPr/>
            <p:nvPr/>
          </p:nvSpPr>
          <p:spPr>
            <a:xfrm>
              <a:off x="4008" y="357001"/>
              <a:ext cx="2410408" cy="951133"/>
            </a:xfrm>
            <a:prstGeom prst="rect">
              <a:avLst/>
            </a:prstGeom>
            <a:solidFill>
              <a:srgbClr val="0A938E"/>
            </a:solid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0"/>
            <p:cNvSpPr txBox="1"/>
            <p:nvPr/>
          </p:nvSpPr>
          <p:spPr>
            <a:xfrm>
              <a:off x="4008" y="357001"/>
              <a:ext cx="2410408" cy="951133"/>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1">
                  <a:solidFill>
                    <a:schemeClr val="lt1"/>
                  </a:solidFill>
                  <a:latin typeface="Calibri"/>
                  <a:ea typeface="Calibri"/>
                  <a:cs typeface="Calibri"/>
                  <a:sym typeface="Calibri"/>
                </a:rPr>
                <a:t>Metodi per preservare il suolo e prevenire l'erosione:</a:t>
              </a:r>
              <a:endParaRPr sz="1900" b="0" i="0" u="none" strike="noStrike" cap="none">
                <a:solidFill>
                  <a:schemeClr val="lt1"/>
                </a:solidFill>
                <a:latin typeface="Calibri"/>
                <a:ea typeface="Calibri"/>
                <a:cs typeface="Calibri"/>
                <a:sym typeface="Calibri"/>
              </a:endParaRPr>
            </a:p>
          </p:txBody>
        </p:sp>
        <p:sp>
          <p:nvSpPr>
            <p:cNvPr id="416" name="Google Shape;416;p10"/>
            <p:cNvSpPr/>
            <p:nvPr/>
          </p:nvSpPr>
          <p:spPr>
            <a:xfrm>
              <a:off x="4008" y="1308135"/>
              <a:ext cx="2410408" cy="3753530"/>
            </a:xfrm>
            <a:prstGeom prst="rect">
              <a:avLst/>
            </a:prstGeom>
            <a:solidFill>
              <a:srgbClr val="CADBDB">
                <a:alpha val="89411"/>
              </a:srgbClr>
            </a:solidFill>
            <a:ln w="12700" cap="flat" cmpd="sng">
              <a:solidFill>
                <a:srgbClr val="CADBD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0"/>
            <p:cNvSpPr txBox="1"/>
            <p:nvPr/>
          </p:nvSpPr>
          <p:spPr>
            <a:xfrm>
              <a:off x="4008" y="1308135"/>
              <a:ext cx="2410408" cy="3753530"/>
            </a:xfrm>
            <a:prstGeom prst="rect">
              <a:avLst/>
            </a:prstGeom>
            <a:noFill/>
            <a:ln>
              <a:noFill/>
            </a:ln>
          </p:spPr>
          <p:txBody>
            <a:bodyPr spcFirstLastPara="1" wrap="square" lIns="101325" tIns="101325" rIns="135125" bIns="152000" anchor="t" anchorCtr="0">
              <a:normAutofit/>
            </a:bodyPr>
            <a:lstStyle/>
            <a:p>
              <a:pPr marL="171450" marR="0" lvl="1" indent="-171450" algn="l" rtl="0">
                <a:lnSpc>
                  <a:spcPct val="90000"/>
                </a:lnSpc>
                <a:spcBef>
                  <a:spcPts val="0"/>
                </a:spcBef>
                <a:spcAft>
                  <a:spcPts val="0"/>
                </a:spcAft>
                <a:buClr>
                  <a:schemeClr val="dk1"/>
                </a:buClr>
                <a:buSzPts val="1900"/>
                <a:buFont typeface="Noto Sans Symbols"/>
                <a:buChar char="∙"/>
              </a:pPr>
              <a:r>
                <a:rPr lang="en-GB" sz="1900">
                  <a:solidFill>
                    <a:schemeClr val="dk1"/>
                  </a:solidFill>
                  <a:latin typeface="Calibri"/>
                  <a:ea typeface="Calibri"/>
                  <a:cs typeface="Calibri"/>
                  <a:sym typeface="Calibri"/>
                </a:rPr>
                <a:t>I metodi per mitigare l'erosione del suolo includono </a:t>
              </a:r>
              <a:r>
                <a:rPr lang="en-GB" sz="1900" b="1">
                  <a:solidFill>
                    <a:schemeClr val="dk1"/>
                  </a:solidFill>
                  <a:latin typeface="Calibri"/>
                  <a:ea typeface="Calibri"/>
                  <a:cs typeface="Calibri"/>
                  <a:sym typeface="Calibri"/>
                </a:rPr>
                <a:t>l'aratura di contorno e le coperture delle colture.</a:t>
              </a:r>
              <a:endParaRPr sz="1400" b="1" i="0" u="none" strike="noStrike" cap="none">
                <a:solidFill>
                  <a:srgbClr val="000000"/>
                </a:solidFill>
              </a:endParaRPr>
            </a:p>
            <a:p>
              <a:pPr marL="171450" marR="0" lvl="1" indent="-171450" algn="l" rtl="0">
                <a:lnSpc>
                  <a:spcPct val="90000"/>
                </a:lnSpc>
                <a:spcBef>
                  <a:spcPts val="285"/>
                </a:spcBef>
                <a:spcAft>
                  <a:spcPts val="0"/>
                </a:spcAft>
                <a:buClr>
                  <a:schemeClr val="dk1"/>
                </a:buClr>
                <a:buSzPts val="1900"/>
                <a:buFont typeface="Noto Sans Symbols"/>
                <a:buChar char="∙"/>
              </a:pPr>
              <a:r>
                <a:rPr lang="en-GB" sz="1900">
                  <a:solidFill>
                    <a:schemeClr val="dk1"/>
                  </a:solidFill>
                  <a:latin typeface="Calibri"/>
                  <a:ea typeface="Calibri"/>
                  <a:cs typeface="Calibri"/>
                  <a:sym typeface="Calibri"/>
                </a:rPr>
                <a:t>Sono importanti anche le pratiche che riducono il dissesto del suolo e ne preservano la composizione.</a:t>
              </a:r>
              <a:endParaRPr sz="1400" b="0" i="0" u="none" strike="noStrike" cap="none">
                <a:solidFill>
                  <a:srgbClr val="000000"/>
                </a:solidFill>
                <a:latin typeface="Arial"/>
                <a:ea typeface="Arial"/>
                <a:cs typeface="Arial"/>
                <a:sym typeface="Arial"/>
              </a:endParaRPr>
            </a:p>
          </p:txBody>
        </p:sp>
        <p:sp>
          <p:nvSpPr>
            <p:cNvPr id="418" name="Google Shape;418;p10"/>
            <p:cNvSpPr/>
            <p:nvPr/>
          </p:nvSpPr>
          <p:spPr>
            <a:xfrm>
              <a:off x="2751874" y="357001"/>
              <a:ext cx="2410408" cy="951133"/>
            </a:xfrm>
            <a:prstGeom prst="rect">
              <a:avLst/>
            </a:prstGeom>
            <a:solidFill>
              <a:srgbClr val="21A362"/>
            </a:solidFill>
            <a:ln w="12700" cap="flat" cmpd="sng">
              <a:solidFill>
                <a:srgbClr val="21A36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0"/>
            <p:cNvSpPr txBox="1"/>
            <p:nvPr/>
          </p:nvSpPr>
          <p:spPr>
            <a:xfrm>
              <a:off x="2751874" y="357001"/>
              <a:ext cx="2410408" cy="951133"/>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1">
                  <a:solidFill>
                    <a:schemeClr val="lt1"/>
                  </a:solidFill>
                  <a:latin typeface="Calibri"/>
                  <a:ea typeface="Calibri"/>
                  <a:cs typeface="Calibri"/>
                  <a:sym typeface="Calibri"/>
                </a:rPr>
                <a:t>Migliorare la fertilità del suolo e gestire i nutrienti:</a:t>
              </a:r>
              <a:endParaRPr sz="1900" b="0" i="0" u="none" strike="noStrike" cap="none">
                <a:solidFill>
                  <a:schemeClr val="lt1"/>
                </a:solidFill>
                <a:latin typeface="Calibri"/>
                <a:ea typeface="Calibri"/>
                <a:cs typeface="Calibri"/>
                <a:sym typeface="Calibri"/>
              </a:endParaRPr>
            </a:p>
          </p:txBody>
        </p:sp>
        <p:sp>
          <p:nvSpPr>
            <p:cNvPr id="420" name="Google Shape;420;p10"/>
            <p:cNvSpPr/>
            <p:nvPr/>
          </p:nvSpPr>
          <p:spPr>
            <a:xfrm>
              <a:off x="2751874" y="1308135"/>
              <a:ext cx="2410408" cy="3753530"/>
            </a:xfrm>
            <a:prstGeom prst="rect">
              <a:avLst/>
            </a:prstGeom>
            <a:solidFill>
              <a:srgbClr val="CCDBD4">
                <a:alpha val="89411"/>
              </a:srgbClr>
            </a:solidFill>
            <a:ln w="12700" cap="flat" cmpd="sng">
              <a:solidFill>
                <a:srgbClr val="CCDB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0"/>
            <p:cNvSpPr txBox="1"/>
            <p:nvPr/>
          </p:nvSpPr>
          <p:spPr>
            <a:xfrm>
              <a:off x="2751874" y="1308135"/>
              <a:ext cx="2410408" cy="3753530"/>
            </a:xfrm>
            <a:prstGeom prst="rect">
              <a:avLst/>
            </a:prstGeom>
            <a:noFill/>
            <a:ln>
              <a:noFill/>
            </a:ln>
          </p:spPr>
          <p:txBody>
            <a:bodyPr spcFirstLastPara="1" wrap="square" lIns="101325" tIns="101325" rIns="135125" bIns="152000" anchor="t" anchorCtr="0">
              <a:normAutofit fontScale="92500"/>
            </a:bodyPr>
            <a:lstStyle/>
            <a:p>
              <a:pPr marL="171450" marR="0" lvl="1" indent="-171450" algn="l" rtl="0">
                <a:lnSpc>
                  <a:spcPct val="90000"/>
                </a:lnSpc>
                <a:spcBef>
                  <a:spcPts val="0"/>
                </a:spcBef>
                <a:spcAft>
                  <a:spcPts val="0"/>
                </a:spcAft>
                <a:buClr>
                  <a:schemeClr val="dk1"/>
                </a:buClr>
                <a:buSzPts val="1900"/>
                <a:buFont typeface="Noto Sans Symbols"/>
                <a:buChar char="∙"/>
              </a:pPr>
              <a:r>
                <a:rPr lang="en-GB" sz="1900">
                  <a:solidFill>
                    <a:schemeClr val="dk1"/>
                  </a:solidFill>
                  <a:latin typeface="Calibri"/>
                  <a:ea typeface="Calibri"/>
                  <a:cs typeface="Calibri"/>
                  <a:sym typeface="Calibri"/>
                </a:rPr>
                <a:t>Comprendere e mantenere la fertilità del suolo per garantire il miglior sviluppo possibile delle piante.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85"/>
                </a:spcBef>
                <a:spcAft>
                  <a:spcPts val="0"/>
                </a:spcAft>
                <a:buClr>
                  <a:schemeClr val="dk1"/>
                </a:buClr>
                <a:buSzPts val="1900"/>
                <a:buFont typeface="Noto Sans Symbols"/>
                <a:buChar char="∙"/>
              </a:pPr>
              <a:r>
                <a:rPr lang="en-GB" sz="1900">
                  <a:solidFill>
                    <a:schemeClr val="dk1"/>
                  </a:solidFill>
                  <a:latin typeface="Calibri"/>
                  <a:ea typeface="Calibri"/>
                  <a:cs typeface="Calibri"/>
                  <a:sym typeface="Calibri"/>
                </a:rPr>
                <a:t>Per regolare efficacemente i livelli di nutrienti si ricorre a pratiche come il compostaggio, l'agricoltura biologica e l'agricoltura di precisione.</a:t>
              </a:r>
              <a:endParaRPr sz="1400" b="0" i="0" u="none" strike="noStrike" cap="none">
                <a:solidFill>
                  <a:srgbClr val="000000"/>
                </a:solidFill>
                <a:latin typeface="Arial"/>
                <a:ea typeface="Arial"/>
                <a:cs typeface="Arial"/>
                <a:sym typeface="Arial"/>
              </a:endParaRPr>
            </a:p>
          </p:txBody>
        </p:sp>
        <p:sp>
          <p:nvSpPr>
            <p:cNvPr id="422" name="Google Shape;422;p10"/>
            <p:cNvSpPr/>
            <p:nvPr/>
          </p:nvSpPr>
          <p:spPr>
            <a:xfrm>
              <a:off x="5499740" y="357001"/>
              <a:ext cx="2410408" cy="951133"/>
            </a:xfrm>
            <a:prstGeom prst="rect">
              <a:avLst/>
            </a:prstGeom>
            <a:solidFill>
              <a:srgbClr val="40AB43"/>
            </a:solidFill>
            <a:ln w="12700" cap="flat" cmpd="sng">
              <a:solidFill>
                <a:srgbClr val="40AB4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0"/>
            <p:cNvSpPr txBox="1"/>
            <p:nvPr/>
          </p:nvSpPr>
          <p:spPr>
            <a:xfrm>
              <a:off x="5499740" y="357001"/>
              <a:ext cx="2410408" cy="951133"/>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1">
                  <a:solidFill>
                    <a:schemeClr val="lt1"/>
                  </a:solidFill>
                  <a:latin typeface="Calibri"/>
                  <a:ea typeface="Calibri"/>
                  <a:cs typeface="Calibri"/>
                  <a:sym typeface="Calibri"/>
                </a:rPr>
                <a:t>Pratiche per un suolo organico e rigenerativo:</a:t>
              </a:r>
              <a:endParaRPr sz="1900" b="0" i="0" u="none" strike="noStrike" cap="none">
                <a:solidFill>
                  <a:schemeClr val="lt1"/>
                </a:solidFill>
                <a:latin typeface="Calibri"/>
                <a:ea typeface="Calibri"/>
                <a:cs typeface="Calibri"/>
                <a:sym typeface="Calibri"/>
              </a:endParaRPr>
            </a:p>
          </p:txBody>
        </p:sp>
        <p:sp>
          <p:nvSpPr>
            <p:cNvPr id="424" name="Google Shape;424;p10"/>
            <p:cNvSpPr/>
            <p:nvPr/>
          </p:nvSpPr>
          <p:spPr>
            <a:xfrm>
              <a:off x="5499740" y="1308135"/>
              <a:ext cx="2410408" cy="3753530"/>
            </a:xfrm>
            <a:prstGeom prst="rect">
              <a:avLst/>
            </a:prstGeom>
            <a:solidFill>
              <a:srgbClr val="CFDDD0">
                <a:alpha val="89411"/>
              </a:srgbClr>
            </a:solidFill>
            <a:ln w="12700" cap="flat" cmpd="sng">
              <a:solidFill>
                <a:srgbClr val="CFDDD0">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0"/>
            <p:cNvSpPr txBox="1"/>
            <p:nvPr/>
          </p:nvSpPr>
          <p:spPr>
            <a:xfrm>
              <a:off x="5499740" y="1308135"/>
              <a:ext cx="2410408" cy="3753530"/>
            </a:xfrm>
            <a:prstGeom prst="rect">
              <a:avLst/>
            </a:prstGeom>
            <a:noFill/>
            <a:ln>
              <a:noFill/>
            </a:ln>
          </p:spPr>
          <p:txBody>
            <a:bodyPr spcFirstLastPara="1" wrap="square" lIns="101325" tIns="101325" rIns="135125" bIns="152000" anchor="t" anchorCtr="0">
              <a:noAutofit/>
            </a:bodyPr>
            <a:lstStyle/>
            <a:p>
              <a:pPr marL="171450" marR="0" lvl="1" indent="-171450" algn="l" rtl="0">
                <a:lnSpc>
                  <a:spcPct val="90000"/>
                </a:lnSpc>
                <a:spcBef>
                  <a:spcPts val="0"/>
                </a:spcBef>
                <a:spcAft>
                  <a:spcPts val="0"/>
                </a:spcAft>
                <a:buClr>
                  <a:schemeClr val="dk1"/>
                </a:buClr>
                <a:buSzPts val="1900"/>
                <a:buFont typeface="Noto Sans Symbols"/>
                <a:buChar char="∙"/>
              </a:pPr>
              <a:r>
                <a:rPr lang="en-GB" sz="1900">
                  <a:solidFill>
                    <a:schemeClr val="dk1"/>
                  </a:solidFill>
                  <a:latin typeface="Calibri"/>
                  <a:ea typeface="Calibri"/>
                  <a:cs typeface="Calibri"/>
                  <a:sym typeface="Calibri"/>
                </a:rPr>
                <a:t>Adottare metodi agricoli che privilegiano l'uso di input organici e principi rigenerativi.</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85"/>
                </a:spcBef>
                <a:spcAft>
                  <a:spcPts val="0"/>
                </a:spcAft>
                <a:buClr>
                  <a:schemeClr val="dk1"/>
                </a:buClr>
                <a:buSzPts val="1900"/>
                <a:buFont typeface="Noto Sans Symbols"/>
                <a:buChar char="∙"/>
              </a:pPr>
              <a:r>
                <a:rPr lang="en-GB" sz="1900">
                  <a:solidFill>
                    <a:schemeClr val="dk1"/>
                  </a:solidFill>
                  <a:latin typeface="Calibri"/>
                  <a:ea typeface="Calibri"/>
                  <a:cs typeface="Calibri"/>
                  <a:sym typeface="Calibri"/>
                </a:rPr>
                <a:t>Enfatizzare la conservazione delle radici attive nel suolo e ridurre la dipendenza da risorse esterne per migliorare la salute del suolo.</a:t>
              </a:r>
              <a:endParaRPr sz="1400" b="0" i="0" u="none" strike="noStrike" cap="none">
                <a:solidFill>
                  <a:srgbClr val="000000"/>
                </a:solidFill>
                <a:latin typeface="Arial"/>
                <a:ea typeface="Arial"/>
                <a:cs typeface="Arial"/>
                <a:sym typeface="Arial"/>
              </a:endParaRPr>
            </a:p>
          </p:txBody>
        </p:sp>
        <p:sp>
          <p:nvSpPr>
            <p:cNvPr id="426" name="Google Shape;426;p10"/>
            <p:cNvSpPr/>
            <p:nvPr/>
          </p:nvSpPr>
          <p:spPr>
            <a:xfrm>
              <a:off x="8247606" y="357001"/>
              <a:ext cx="2410408" cy="951133"/>
            </a:xfrm>
            <a:prstGeom prst="rect">
              <a:avLst/>
            </a:prstGeom>
            <a:solidFill>
              <a:srgbClr val="86A66B"/>
            </a:solidFill>
            <a:ln w="12700" cap="flat" cmpd="sng">
              <a:solidFill>
                <a:srgbClr val="86A66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0"/>
            <p:cNvSpPr txBox="1"/>
            <p:nvPr/>
          </p:nvSpPr>
          <p:spPr>
            <a:xfrm>
              <a:off x="8247606" y="357001"/>
              <a:ext cx="2410408" cy="951133"/>
            </a:xfrm>
            <a:prstGeom prst="rect">
              <a:avLst/>
            </a:prstGeom>
            <a:noFill/>
            <a:ln>
              <a:noFill/>
            </a:ln>
          </p:spPr>
          <p:txBody>
            <a:bodyPr spcFirstLastPara="1" wrap="square" lIns="135125" tIns="77200" rIns="135125" bIns="77200"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GB" sz="1900" b="1">
                  <a:solidFill>
                    <a:schemeClr val="lt1"/>
                  </a:solidFill>
                  <a:latin typeface="Calibri"/>
                  <a:ea typeface="Calibri"/>
                  <a:cs typeface="Calibri"/>
                  <a:sym typeface="Calibri"/>
                </a:rPr>
                <a:t>Sistemi di gestione della salute del suolo:</a:t>
              </a:r>
              <a:endParaRPr sz="1900" b="0" i="0" u="none" strike="noStrike" cap="none">
                <a:solidFill>
                  <a:schemeClr val="lt1"/>
                </a:solidFill>
                <a:latin typeface="Calibri"/>
                <a:ea typeface="Calibri"/>
                <a:cs typeface="Calibri"/>
                <a:sym typeface="Calibri"/>
              </a:endParaRPr>
            </a:p>
          </p:txBody>
        </p:sp>
        <p:sp>
          <p:nvSpPr>
            <p:cNvPr id="428" name="Google Shape;428;p10"/>
            <p:cNvSpPr/>
            <p:nvPr/>
          </p:nvSpPr>
          <p:spPr>
            <a:xfrm>
              <a:off x="8247606" y="1308135"/>
              <a:ext cx="2410408" cy="3753530"/>
            </a:xfrm>
            <a:prstGeom prst="rect">
              <a:avLst/>
            </a:prstGeom>
            <a:solidFill>
              <a:srgbClr val="D6DFD2">
                <a:alpha val="89411"/>
              </a:srgbClr>
            </a:solidFill>
            <a:ln w="12700" cap="flat" cmpd="sng">
              <a:solidFill>
                <a:srgbClr val="D6DFD2">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0"/>
            <p:cNvSpPr txBox="1"/>
            <p:nvPr/>
          </p:nvSpPr>
          <p:spPr>
            <a:xfrm>
              <a:off x="8247606" y="1308135"/>
              <a:ext cx="2410408" cy="3753530"/>
            </a:xfrm>
            <a:prstGeom prst="rect">
              <a:avLst/>
            </a:prstGeom>
            <a:noFill/>
            <a:ln>
              <a:noFill/>
            </a:ln>
          </p:spPr>
          <p:txBody>
            <a:bodyPr spcFirstLastPara="1" wrap="square" lIns="101325" tIns="101325" rIns="135125" bIns="152000" anchor="t" anchorCtr="0">
              <a:normAutofit lnSpcReduction="10000"/>
            </a:bodyPr>
            <a:lstStyle/>
            <a:p>
              <a:pPr marL="171450" marR="0" lvl="1" indent="-171450" algn="l" rtl="0">
                <a:lnSpc>
                  <a:spcPct val="90000"/>
                </a:lnSpc>
                <a:spcBef>
                  <a:spcPts val="0"/>
                </a:spcBef>
                <a:spcAft>
                  <a:spcPts val="0"/>
                </a:spcAft>
                <a:buClr>
                  <a:schemeClr val="dk1"/>
                </a:buClr>
                <a:buSzPts val="1900"/>
                <a:buFont typeface="Noto Sans Symbols"/>
                <a:buChar char="∙"/>
              </a:pPr>
              <a:r>
                <a:rPr lang="en-GB" sz="1900">
                  <a:solidFill>
                    <a:schemeClr val="dk1"/>
                  </a:solidFill>
                  <a:latin typeface="Calibri"/>
                  <a:ea typeface="Calibri"/>
                  <a:cs typeface="Calibri"/>
                  <a:sym typeface="Calibri"/>
                </a:rPr>
                <a:t>Pratiche agricole che promuovono la salute del suolo riducendo il dissesto e favorendo la crescita di radici vive.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85"/>
                </a:spcBef>
                <a:spcAft>
                  <a:spcPts val="0"/>
                </a:spcAft>
                <a:buClr>
                  <a:schemeClr val="dk1"/>
                </a:buClr>
                <a:buSzPts val="1900"/>
                <a:buFont typeface="Noto Sans Symbols"/>
                <a:buChar char="∙"/>
              </a:pPr>
              <a:r>
                <a:rPr lang="en-GB" sz="1900">
                  <a:solidFill>
                    <a:schemeClr val="dk1"/>
                  </a:solidFill>
                  <a:latin typeface="Calibri"/>
                  <a:ea typeface="Calibri"/>
                  <a:cs typeface="Calibri"/>
                  <a:sym typeface="Calibri"/>
                </a:rPr>
                <a:t>La funzione di un suolo sano nel sequestrare e conservare carbonio, nutrienti e acqua.</a:t>
              </a:r>
              <a:endParaRPr sz="1400" b="0" i="0" u="none" strike="noStrike" cap="none">
                <a:solidFill>
                  <a:srgbClr val="000000"/>
                </a:solidFill>
                <a:latin typeface="Arial"/>
                <a:ea typeface="Arial"/>
                <a:cs typeface="Arial"/>
                <a:sym typeface="Arial"/>
              </a:endParaRPr>
            </a:p>
          </p:txBody>
        </p:sp>
      </p:grpSp>
      <p:sp>
        <p:nvSpPr>
          <p:cNvPr id="430" name="Google Shape;430;p10"/>
          <p:cNvSpPr txBox="1"/>
          <p:nvPr/>
        </p:nvSpPr>
        <p:spPr>
          <a:xfrm>
            <a:off x="671739" y="257175"/>
            <a:ext cx="10815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3600" b="1">
                <a:latin typeface="Calibri"/>
                <a:ea typeface="Calibri"/>
                <a:cs typeface="Calibri"/>
                <a:sym typeface="Calibri"/>
              </a:rPr>
              <a:t>Elementi essenziali dei Sistemi di gestione del suolo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1"/>
          <p:cNvSpPr txBox="1">
            <a:spLocks noGrp="1"/>
          </p:cNvSpPr>
          <p:nvPr>
            <p:ph type="body" idx="1"/>
          </p:nvPr>
        </p:nvSpPr>
        <p:spPr>
          <a:xfrm>
            <a:off x="5798958" y="2029269"/>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I componenti della Salute del suolo </a:t>
            </a:r>
            <a:endParaRPr/>
          </a:p>
        </p:txBody>
      </p:sp>
      <p:sp>
        <p:nvSpPr>
          <p:cNvPr id="437" name="Google Shape;437;p11"/>
          <p:cNvSpPr txBox="1">
            <a:spLocks noGrp="1"/>
          </p:cNvSpPr>
          <p:nvPr>
            <p:ph type="body" idx="2"/>
          </p:nvPr>
        </p:nvSpPr>
        <p:spPr>
          <a:xfrm>
            <a:off x="4502882" y="892243"/>
            <a:ext cx="1683351" cy="13345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2"/>
          <p:cNvSpPr txBox="1">
            <a:spLocks noGrp="1"/>
          </p:cNvSpPr>
          <p:nvPr>
            <p:ph type="body" idx="1"/>
          </p:nvPr>
        </p:nvSpPr>
        <p:spPr>
          <a:xfrm>
            <a:off x="736250" y="1838901"/>
            <a:ext cx="5484300" cy="34083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a:t>La salute del suolo è strettamente legata alle sue componenti fisiche, chimiche e biologiche, ognuna delle quali svolge un ruolo cruciale nel sostenere la crescita delle piante e la funzione dell'ecosistema.</a:t>
            </a:r>
            <a:endParaRPr/>
          </a:p>
          <a:p>
            <a:pPr marL="0" lvl="0" indent="0" algn="l" rtl="0">
              <a:lnSpc>
                <a:spcPct val="90000"/>
              </a:lnSpc>
              <a:spcBef>
                <a:spcPts val="0"/>
              </a:spcBef>
              <a:spcAft>
                <a:spcPts val="0"/>
              </a:spcAft>
              <a:buClr>
                <a:srgbClr val="000000"/>
              </a:buClr>
              <a:buSzPts val="2400"/>
              <a:buNone/>
            </a:pPr>
            <a:endParaRPr sz="1200"/>
          </a:p>
          <a:p>
            <a:pPr marL="342900" lvl="0" indent="-342900" algn="l" rtl="0">
              <a:lnSpc>
                <a:spcPct val="90000"/>
              </a:lnSpc>
              <a:spcBef>
                <a:spcPts val="1000"/>
              </a:spcBef>
              <a:spcAft>
                <a:spcPts val="0"/>
              </a:spcAft>
              <a:buClr>
                <a:srgbClr val="000000"/>
              </a:buClr>
              <a:buSzPts val="2400"/>
              <a:buFont typeface="Arial"/>
              <a:buChar char="•"/>
            </a:pPr>
            <a:r>
              <a:rPr lang="en-GB"/>
              <a:t> La comprensione di queste componenti è essenziale per valutare e gestire la salute del suolo, sostenendo in ultima analisi l'agricoltura sostenibile e la resilienza dell'ecosistema.</a:t>
            </a:r>
            <a:endParaRPr/>
          </a:p>
        </p:txBody>
      </p:sp>
      <p:grpSp>
        <p:nvGrpSpPr>
          <p:cNvPr id="444" name="Google Shape;444;p12"/>
          <p:cNvGrpSpPr/>
          <p:nvPr/>
        </p:nvGrpSpPr>
        <p:grpSpPr>
          <a:xfrm rot="3730759">
            <a:off x="6806483" y="507641"/>
            <a:ext cx="949887" cy="1163493"/>
            <a:chOff x="7602444" y="4967675"/>
            <a:chExt cx="483620" cy="592374"/>
          </a:xfrm>
        </p:grpSpPr>
        <p:grpSp>
          <p:nvGrpSpPr>
            <p:cNvPr id="445" name="Google Shape;445;p12"/>
            <p:cNvGrpSpPr/>
            <p:nvPr/>
          </p:nvGrpSpPr>
          <p:grpSpPr>
            <a:xfrm>
              <a:off x="7618661" y="4967675"/>
              <a:ext cx="467403" cy="507609"/>
              <a:chOff x="2251964" y="3590497"/>
              <a:chExt cx="467403" cy="507609"/>
            </a:xfrm>
          </p:grpSpPr>
          <p:sp>
            <p:nvSpPr>
              <p:cNvPr id="446" name="Google Shape;446;p1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447" name="Google Shape;447;p1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448" name="Google Shape;448;p1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449" name="Google Shape;449;p12"/>
            <p:cNvGrpSpPr/>
            <p:nvPr/>
          </p:nvGrpSpPr>
          <p:grpSpPr>
            <a:xfrm>
              <a:off x="7602444" y="4993761"/>
              <a:ext cx="421973" cy="566288"/>
              <a:chOff x="2235747" y="3616583"/>
              <a:chExt cx="421973" cy="566288"/>
            </a:xfrm>
          </p:grpSpPr>
          <p:sp>
            <p:nvSpPr>
              <p:cNvPr id="450" name="Google Shape;450;p1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451" name="Google Shape;451;p1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pic>
        <p:nvPicPr>
          <p:cNvPr id="452" name="Google Shape;452;p12"/>
          <p:cNvPicPr preferRelativeResize="0">
            <a:picLocks noGrp="1"/>
          </p:cNvPicPr>
          <p:nvPr>
            <p:ph type="pic" idx="3"/>
          </p:nvPr>
        </p:nvPicPr>
        <p:blipFill rotWithShape="1">
          <a:blip r:embed="rId3">
            <a:alphaModFix/>
          </a:blip>
          <a:srcRect l="9555" r="9554"/>
          <a:stretch/>
        </p:blipFill>
        <p:spPr>
          <a:xfrm>
            <a:off x="6545263" y="1452563"/>
            <a:ext cx="5646737" cy="4656137"/>
          </a:xfrm>
          <a:prstGeom prst="rect">
            <a:avLst/>
          </a:prstGeom>
          <a:solidFill>
            <a:srgbClr val="D8D8D8"/>
          </a:solidFill>
          <a:ln>
            <a:noFill/>
          </a:ln>
        </p:spPr>
      </p:pic>
      <p:sp>
        <p:nvSpPr>
          <p:cNvPr id="453" name="Google Shape;453;p12"/>
          <p:cNvSpPr txBox="1"/>
          <p:nvPr/>
        </p:nvSpPr>
        <p:spPr>
          <a:xfrm>
            <a:off x="561354" y="749300"/>
            <a:ext cx="6096000" cy="1089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4800"/>
              <a:buFont typeface="Arial"/>
              <a:buNone/>
            </a:pPr>
            <a:r>
              <a:rPr lang="en-GB" sz="3600">
                <a:latin typeface="Calibri"/>
                <a:ea typeface="Calibri"/>
                <a:cs typeface="Calibri"/>
                <a:sym typeface="Calibri"/>
              </a:rPr>
              <a:t>I componenti della salute del suolo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grpSp>
        <p:nvGrpSpPr>
          <p:cNvPr id="459" name="Google Shape;459;p13"/>
          <p:cNvGrpSpPr/>
          <p:nvPr/>
        </p:nvGrpSpPr>
        <p:grpSpPr>
          <a:xfrm>
            <a:off x="222781" y="206135"/>
            <a:ext cx="11549212" cy="5591161"/>
            <a:chOff x="72174" y="1742"/>
            <a:chExt cx="11549212" cy="6042314"/>
          </a:xfrm>
        </p:grpSpPr>
        <p:sp>
          <p:nvSpPr>
            <p:cNvPr id="460" name="Google Shape;460;p13"/>
            <p:cNvSpPr/>
            <p:nvPr/>
          </p:nvSpPr>
          <p:spPr>
            <a:xfrm>
              <a:off x="72174" y="1742"/>
              <a:ext cx="2752098" cy="1376049"/>
            </a:xfrm>
            <a:prstGeom prst="roundRect">
              <a:avLst>
                <a:gd name="adj" fmla="val 10000"/>
              </a:avLst>
            </a:prstGeom>
            <a:solidFill>
              <a:srgbClr val="9FDADF"/>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3"/>
            <p:cNvSpPr txBox="1"/>
            <p:nvPr/>
          </p:nvSpPr>
          <p:spPr>
            <a:xfrm>
              <a:off x="140820" y="17121"/>
              <a:ext cx="2614805" cy="1295443"/>
            </a:xfrm>
            <a:prstGeom prst="rect">
              <a:avLst/>
            </a:prstGeom>
            <a:solidFill>
              <a:srgbClr val="9FDADF"/>
            </a:solid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None/>
              </a:pPr>
              <a:r>
                <a:rPr lang="en-GB" sz="2000" b="1">
                  <a:latin typeface="Calibri"/>
                  <a:ea typeface="Calibri"/>
                  <a:cs typeface="Calibri"/>
                  <a:sym typeface="Calibri"/>
                </a:rPr>
                <a:t>Caratteristiche fisiche</a:t>
              </a:r>
              <a:endParaRPr sz="2000" b="0" i="0" u="none" strike="noStrike" cap="none">
                <a:solidFill>
                  <a:srgbClr val="000000"/>
                </a:solidFill>
                <a:latin typeface="Arial"/>
                <a:ea typeface="Arial"/>
                <a:cs typeface="Arial"/>
                <a:sym typeface="Arial"/>
              </a:endParaRPr>
            </a:p>
          </p:txBody>
        </p:sp>
        <p:sp>
          <p:nvSpPr>
            <p:cNvPr id="462" name="Google Shape;462;p13"/>
            <p:cNvSpPr/>
            <p:nvPr/>
          </p:nvSpPr>
          <p:spPr>
            <a:xfrm>
              <a:off x="347384" y="1377791"/>
              <a:ext cx="275209" cy="1336989"/>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3"/>
            <p:cNvSpPr/>
            <p:nvPr/>
          </p:nvSpPr>
          <p:spPr>
            <a:xfrm>
              <a:off x="622594" y="1721803"/>
              <a:ext cx="3207581" cy="1985955"/>
            </a:xfrm>
            <a:prstGeom prst="roundRect">
              <a:avLst>
                <a:gd name="adj" fmla="val 10000"/>
              </a:avLst>
            </a:prstGeom>
            <a:solidFill>
              <a:schemeClr val="lt1">
                <a:alpha val="89411"/>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3"/>
            <p:cNvSpPr txBox="1"/>
            <p:nvPr/>
          </p:nvSpPr>
          <p:spPr>
            <a:xfrm>
              <a:off x="680761" y="1779970"/>
              <a:ext cx="3091247" cy="1869621"/>
            </a:xfrm>
            <a:prstGeom prst="rect">
              <a:avLst/>
            </a:prstGeom>
            <a:noFill/>
            <a:ln>
              <a:noFill/>
            </a:ln>
          </p:spPr>
          <p:txBody>
            <a:bodyPr spcFirstLastPara="1" wrap="square" lIns="34275" tIns="22850" rIns="34275" bIns="22850" anchor="t" anchorCtr="0">
              <a:noAutofit/>
            </a:bodyPr>
            <a:lstStyle/>
            <a:p>
              <a:pPr marL="0" marR="0" lvl="0" indent="0" algn="l" rtl="0">
                <a:lnSpc>
                  <a:spcPct val="90000"/>
                </a:lnSpc>
                <a:spcBef>
                  <a:spcPts val="0"/>
                </a:spcBef>
                <a:spcAft>
                  <a:spcPts val="0"/>
                </a:spcAft>
                <a:buNone/>
              </a:pPr>
              <a:r>
                <a:rPr lang="en-GB" sz="1800" b="1">
                  <a:highlight>
                    <a:srgbClr val="8DC641"/>
                  </a:highlight>
                  <a:latin typeface="Calibri"/>
                  <a:ea typeface="Calibri"/>
                  <a:cs typeface="Calibri"/>
                  <a:sym typeface="Calibri"/>
                </a:rPr>
                <a:t>Struttura e tessitura</a:t>
              </a:r>
              <a:endParaRPr sz="1800" b="0" i="0" u="none" strike="noStrike" cap="none">
                <a:solidFill>
                  <a:srgbClr val="000000"/>
                </a:solidFill>
                <a:highlight>
                  <a:srgbClr val="8DC641"/>
                </a:highlight>
                <a:latin typeface="Calibri"/>
                <a:ea typeface="Calibri"/>
                <a:cs typeface="Calibri"/>
                <a:sym typeface="Calibri"/>
              </a:endParaRPr>
            </a:p>
            <a:p>
              <a:pPr marL="285750" marR="0" lvl="1" indent="-285750" algn="l" rtl="0">
                <a:lnSpc>
                  <a:spcPct val="90000"/>
                </a:lnSpc>
                <a:spcBef>
                  <a:spcPts val="630"/>
                </a:spcBef>
                <a:spcAft>
                  <a:spcPts val="0"/>
                </a:spcAft>
                <a:buClr>
                  <a:srgbClr val="000000"/>
                </a:buClr>
                <a:buSzPts val="1800"/>
                <a:buFont typeface="Arial"/>
                <a:buChar char="•"/>
              </a:pPr>
              <a:r>
                <a:rPr lang="en-GB" sz="1800">
                  <a:latin typeface="Calibri"/>
                  <a:ea typeface="Calibri"/>
                  <a:cs typeface="Calibri"/>
                  <a:sym typeface="Calibri"/>
                </a:rPr>
                <a:t>Le proporzioni tra sabbia, limo e argilla, </a:t>
              </a:r>
              <a:endParaRPr sz="1800" b="0" i="0" u="none" strike="noStrike" cap="none">
                <a:solidFill>
                  <a:srgbClr val="000000"/>
                </a:solidFill>
                <a:latin typeface="Calibri"/>
                <a:ea typeface="Calibri"/>
                <a:cs typeface="Calibri"/>
                <a:sym typeface="Calibri"/>
              </a:endParaRPr>
            </a:p>
            <a:p>
              <a:pPr marL="285750" marR="0" lvl="1" indent="-285750" algn="l" rtl="0">
                <a:lnSpc>
                  <a:spcPct val="90000"/>
                </a:lnSpc>
                <a:spcBef>
                  <a:spcPts val="270"/>
                </a:spcBef>
                <a:spcAft>
                  <a:spcPts val="0"/>
                </a:spcAft>
                <a:buClr>
                  <a:srgbClr val="000000"/>
                </a:buClr>
                <a:buSzPts val="1800"/>
                <a:buFont typeface="Arial"/>
                <a:buChar char="•"/>
              </a:pPr>
              <a:r>
                <a:rPr lang="en-GB" sz="1800">
                  <a:latin typeface="Calibri"/>
                  <a:ea typeface="Calibri"/>
                  <a:cs typeface="Calibri"/>
                  <a:sym typeface="Calibri"/>
                </a:rPr>
                <a:t>La distribuzione di queste particelle.</a:t>
              </a:r>
              <a:endParaRPr sz="1800" b="0" i="0" u="none" strike="noStrike" cap="none">
                <a:solidFill>
                  <a:srgbClr val="000000"/>
                </a:solidFill>
                <a:latin typeface="Calibri"/>
                <a:ea typeface="Calibri"/>
                <a:cs typeface="Calibri"/>
                <a:sym typeface="Calibri"/>
              </a:endParaRPr>
            </a:p>
          </p:txBody>
        </p:sp>
        <p:sp>
          <p:nvSpPr>
            <p:cNvPr id="465" name="Google Shape;465;p13"/>
            <p:cNvSpPr/>
            <p:nvPr/>
          </p:nvSpPr>
          <p:spPr>
            <a:xfrm>
              <a:off x="347384" y="1377791"/>
              <a:ext cx="275209" cy="3666957"/>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3"/>
            <p:cNvSpPr/>
            <p:nvPr/>
          </p:nvSpPr>
          <p:spPr>
            <a:xfrm>
              <a:off x="622594" y="4051771"/>
              <a:ext cx="3207581" cy="1985955"/>
            </a:xfrm>
            <a:prstGeom prst="roundRect">
              <a:avLst>
                <a:gd name="adj" fmla="val 10000"/>
              </a:avLst>
            </a:prstGeom>
            <a:solidFill>
              <a:schemeClr val="lt1">
                <a:alpha val="89411"/>
              </a:schemeClr>
            </a:solidFill>
            <a:ln w="12700" cap="flat" cmpd="sng">
              <a:solidFill>
                <a:srgbClr val="B1C78A"/>
              </a:solidFill>
              <a:prstDash val="solid"/>
              <a:miter lim="800000"/>
              <a:headEnd type="none" w="sm" len="sm"/>
              <a:tailEnd type="none" w="sm" len="sm"/>
            </a:ln>
          </p:spPr>
          <p:txBody>
            <a:bodyPr spcFirstLastPara="1" wrap="square" lIns="91425" tIns="91425" rIns="91425" bIns="91425" anchor="ctr" anchorCtr="0">
              <a:no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13"/>
            <p:cNvSpPr txBox="1"/>
            <p:nvPr/>
          </p:nvSpPr>
          <p:spPr>
            <a:xfrm>
              <a:off x="680761" y="4109938"/>
              <a:ext cx="3091247" cy="1869621"/>
            </a:xfrm>
            <a:prstGeom prst="rect">
              <a:avLst/>
            </a:prstGeom>
            <a:noFill/>
            <a:ln>
              <a:noFill/>
            </a:ln>
          </p:spPr>
          <p:txBody>
            <a:bodyPr spcFirstLastPara="1" wrap="square" lIns="34275" tIns="22850" rIns="34275" bIns="22850" anchor="t" anchorCtr="0">
              <a:noAutofit/>
            </a:bodyPr>
            <a:lstStyle/>
            <a:p>
              <a:pPr marL="0" marR="0" lvl="0" indent="0" algn="l" rtl="0">
                <a:lnSpc>
                  <a:spcPct val="90000"/>
                </a:lnSpc>
                <a:spcBef>
                  <a:spcPts val="0"/>
                </a:spcBef>
                <a:spcAft>
                  <a:spcPts val="0"/>
                </a:spcAft>
                <a:buNone/>
              </a:pPr>
              <a:r>
                <a:rPr lang="en-GB" sz="1800" b="1">
                  <a:highlight>
                    <a:srgbClr val="8DC641"/>
                  </a:highlight>
                  <a:latin typeface="Calibri"/>
                  <a:ea typeface="Calibri"/>
                  <a:cs typeface="Calibri"/>
                  <a:sym typeface="Calibri"/>
                </a:rPr>
                <a:t>Porosità</a:t>
              </a:r>
              <a:endParaRPr sz="1800" b="0" i="0" u="none" strike="noStrike" cap="none">
                <a:solidFill>
                  <a:srgbClr val="000000"/>
                </a:solidFill>
                <a:highlight>
                  <a:srgbClr val="8DC641"/>
                </a:highlight>
                <a:latin typeface="Calibri"/>
                <a:ea typeface="Calibri"/>
                <a:cs typeface="Calibri"/>
                <a:sym typeface="Calibri"/>
              </a:endParaRPr>
            </a:p>
            <a:p>
              <a:pPr marL="285750" marR="0" lvl="1" indent="-285750" algn="l" rtl="0">
                <a:lnSpc>
                  <a:spcPct val="90000"/>
                </a:lnSpc>
                <a:spcBef>
                  <a:spcPts val="630"/>
                </a:spcBef>
                <a:spcAft>
                  <a:spcPts val="0"/>
                </a:spcAft>
                <a:buClr>
                  <a:srgbClr val="000000"/>
                </a:buClr>
                <a:buSzPts val="1800"/>
                <a:buFont typeface="Arial"/>
                <a:buChar char="•"/>
              </a:pPr>
              <a:r>
                <a:rPr lang="en-GB" sz="1800">
                  <a:latin typeface="Calibri"/>
                  <a:ea typeface="Calibri"/>
                  <a:cs typeface="Calibri"/>
                  <a:sym typeface="Calibri"/>
                </a:rPr>
                <a:t>La quantità di spazi aperti o pori tra le particelle del terreno.</a:t>
              </a:r>
              <a:endParaRPr sz="1800" b="0" i="0" u="none" strike="noStrike" cap="none">
                <a:solidFill>
                  <a:srgbClr val="000000"/>
                </a:solidFill>
                <a:latin typeface="Calibri"/>
                <a:ea typeface="Calibri"/>
                <a:cs typeface="Calibri"/>
                <a:sym typeface="Calibri"/>
              </a:endParaRPr>
            </a:p>
          </p:txBody>
        </p:sp>
        <p:sp>
          <p:nvSpPr>
            <p:cNvPr id="468" name="Google Shape;468;p13"/>
            <p:cNvSpPr/>
            <p:nvPr/>
          </p:nvSpPr>
          <p:spPr>
            <a:xfrm>
              <a:off x="3908373" y="1742"/>
              <a:ext cx="3049132" cy="1382378"/>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3"/>
            <p:cNvSpPr txBox="1"/>
            <p:nvPr/>
          </p:nvSpPr>
          <p:spPr>
            <a:xfrm>
              <a:off x="4001123" y="42045"/>
              <a:ext cx="2863631" cy="1301402"/>
            </a:xfrm>
            <a:prstGeom prst="rect">
              <a:avLst/>
            </a:prstGeom>
            <a:solidFill>
              <a:srgbClr val="26A45B"/>
            </a:solid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None/>
              </a:pPr>
              <a:r>
                <a:rPr lang="en-GB" sz="2000" b="1">
                  <a:latin typeface="Calibri"/>
                  <a:ea typeface="Calibri"/>
                  <a:cs typeface="Calibri"/>
                  <a:sym typeface="Calibri"/>
                </a:rPr>
                <a:t>Componenti chimici</a:t>
              </a:r>
              <a:endParaRPr sz="2000" b="0" i="0" u="none" strike="noStrike" cap="none">
                <a:solidFill>
                  <a:srgbClr val="000000"/>
                </a:solidFill>
                <a:latin typeface="Calibri"/>
                <a:ea typeface="Calibri"/>
                <a:cs typeface="Calibri"/>
                <a:sym typeface="Calibri"/>
              </a:endParaRPr>
            </a:p>
          </p:txBody>
        </p:sp>
        <p:sp>
          <p:nvSpPr>
            <p:cNvPr id="470" name="Google Shape;470;p13"/>
            <p:cNvSpPr/>
            <p:nvPr/>
          </p:nvSpPr>
          <p:spPr>
            <a:xfrm>
              <a:off x="4213286" y="1384121"/>
              <a:ext cx="304913" cy="1336989"/>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3"/>
            <p:cNvSpPr/>
            <p:nvPr/>
          </p:nvSpPr>
          <p:spPr>
            <a:xfrm>
              <a:off x="4518200" y="1728133"/>
              <a:ext cx="3207581" cy="1985955"/>
            </a:xfrm>
            <a:prstGeom prst="roundRect">
              <a:avLst>
                <a:gd name="adj" fmla="val 10000"/>
              </a:avLst>
            </a:prstGeom>
            <a:solidFill>
              <a:schemeClr val="lt1">
                <a:alpha val="89411"/>
              </a:schemeClr>
            </a:solidFill>
            <a:ln w="12700" cap="flat" cmpd="sng">
              <a:solidFill>
                <a:srgbClr val="BDD07B"/>
              </a:solidFill>
              <a:prstDash val="solid"/>
              <a:miter lim="800000"/>
              <a:headEnd type="none" w="sm" len="sm"/>
              <a:tailEnd type="none" w="sm" len="sm"/>
            </a:ln>
          </p:spPr>
          <p:txBody>
            <a:bodyPr spcFirstLastPara="1" wrap="square" lIns="91425" tIns="91425" rIns="91425" bIns="91425" anchor="ctr" anchorCtr="0">
              <a:no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3"/>
            <p:cNvSpPr txBox="1"/>
            <p:nvPr/>
          </p:nvSpPr>
          <p:spPr>
            <a:xfrm>
              <a:off x="4576367" y="1786300"/>
              <a:ext cx="3091247" cy="1869621"/>
            </a:xfrm>
            <a:prstGeom prst="rect">
              <a:avLst/>
            </a:prstGeom>
            <a:noFill/>
            <a:ln>
              <a:noFill/>
            </a:ln>
          </p:spPr>
          <p:txBody>
            <a:bodyPr spcFirstLastPara="1" wrap="square" lIns="34275" tIns="22850" rIns="34275" bIns="22850" anchor="t" anchorCtr="0">
              <a:noAutofit/>
            </a:bodyPr>
            <a:lstStyle/>
            <a:p>
              <a:pPr marL="0" marR="0" lvl="0" indent="0" algn="l" rtl="0">
                <a:lnSpc>
                  <a:spcPct val="90000"/>
                </a:lnSpc>
                <a:spcBef>
                  <a:spcPts val="0"/>
                </a:spcBef>
                <a:spcAft>
                  <a:spcPts val="0"/>
                </a:spcAft>
                <a:buNone/>
              </a:pPr>
              <a:r>
                <a:rPr lang="en-GB" sz="1800" b="1">
                  <a:highlight>
                    <a:srgbClr val="8DC641"/>
                  </a:highlight>
                  <a:latin typeface="Calibri"/>
                  <a:ea typeface="Calibri"/>
                  <a:cs typeface="Calibri"/>
                  <a:sym typeface="Calibri"/>
                </a:rPr>
                <a:t>Livelli di pH</a:t>
              </a:r>
              <a:endParaRPr sz="1400" b="0" i="0" u="none" strike="noStrike" cap="none">
                <a:solidFill>
                  <a:srgbClr val="000000"/>
                </a:solidFill>
                <a:highlight>
                  <a:srgbClr val="8DC641"/>
                </a:highlight>
                <a:latin typeface="Arial"/>
                <a:ea typeface="Arial"/>
                <a:cs typeface="Arial"/>
                <a:sym typeface="Arial"/>
              </a:endParaRPr>
            </a:p>
            <a:p>
              <a:pPr marL="285750" marR="0" lvl="1" indent="-285750" algn="l" rtl="0">
                <a:lnSpc>
                  <a:spcPct val="90000"/>
                </a:lnSpc>
                <a:spcBef>
                  <a:spcPts val="630"/>
                </a:spcBef>
                <a:spcAft>
                  <a:spcPts val="0"/>
                </a:spcAft>
                <a:buClr>
                  <a:srgbClr val="000000"/>
                </a:buClr>
                <a:buSzPts val="1800"/>
                <a:buFont typeface="Arial"/>
                <a:buChar char="•"/>
              </a:pPr>
              <a:r>
                <a:rPr lang="en-GB" sz="1800">
                  <a:latin typeface="Calibri"/>
                  <a:ea typeface="Calibri"/>
                  <a:cs typeface="Calibri"/>
                  <a:sym typeface="Calibri"/>
                </a:rPr>
                <a:t>L'acidità o l'alcalinità (Powlson et al., 2011). </a:t>
              </a:r>
              <a:endParaRPr sz="1400" b="0" i="0" u="none" strike="noStrike" cap="none">
                <a:solidFill>
                  <a:srgbClr val="000000"/>
                </a:solidFill>
                <a:latin typeface="Arial"/>
                <a:ea typeface="Arial"/>
                <a:cs typeface="Arial"/>
                <a:sym typeface="Arial"/>
              </a:endParaRPr>
            </a:p>
          </p:txBody>
        </p:sp>
        <p:sp>
          <p:nvSpPr>
            <p:cNvPr id="473" name="Google Shape;473;p13"/>
            <p:cNvSpPr/>
            <p:nvPr/>
          </p:nvSpPr>
          <p:spPr>
            <a:xfrm>
              <a:off x="4213286" y="1384121"/>
              <a:ext cx="304913" cy="3666957"/>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3"/>
            <p:cNvSpPr/>
            <p:nvPr/>
          </p:nvSpPr>
          <p:spPr>
            <a:xfrm>
              <a:off x="4518200" y="4058101"/>
              <a:ext cx="3207581" cy="1985955"/>
            </a:xfrm>
            <a:prstGeom prst="roundRect">
              <a:avLst>
                <a:gd name="adj" fmla="val 10000"/>
              </a:avLst>
            </a:prstGeom>
            <a:solidFill>
              <a:schemeClr val="lt1">
                <a:alpha val="89411"/>
              </a:schemeClr>
            </a:solidFill>
            <a:ln w="12700" cap="flat" cmpd="sng">
              <a:solidFill>
                <a:srgbClr val="D4DA6B"/>
              </a:solidFill>
              <a:prstDash val="solid"/>
              <a:miter lim="800000"/>
              <a:headEnd type="none" w="sm" len="sm"/>
              <a:tailEnd type="none" w="sm" len="sm"/>
            </a:ln>
          </p:spPr>
          <p:txBody>
            <a:bodyPr spcFirstLastPara="1" wrap="square" lIns="91425" tIns="91425" rIns="91425" bIns="91425" anchor="ctr" anchorCtr="0">
              <a:no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13"/>
            <p:cNvSpPr txBox="1"/>
            <p:nvPr/>
          </p:nvSpPr>
          <p:spPr>
            <a:xfrm>
              <a:off x="4576367" y="4116268"/>
              <a:ext cx="3091247" cy="1869621"/>
            </a:xfrm>
            <a:prstGeom prst="rect">
              <a:avLst/>
            </a:prstGeom>
            <a:noFill/>
            <a:ln>
              <a:noFill/>
            </a:ln>
          </p:spPr>
          <p:txBody>
            <a:bodyPr spcFirstLastPara="1" wrap="square" lIns="34275" tIns="22850" rIns="34275" bIns="22850" anchor="t" anchorCtr="0">
              <a:noAutofit/>
            </a:bodyPr>
            <a:lstStyle/>
            <a:p>
              <a:pPr marL="0" marR="0" lvl="0" indent="0" algn="l" rtl="0">
                <a:lnSpc>
                  <a:spcPct val="90000"/>
                </a:lnSpc>
                <a:spcBef>
                  <a:spcPts val="0"/>
                </a:spcBef>
                <a:spcAft>
                  <a:spcPts val="0"/>
                </a:spcAft>
                <a:buNone/>
              </a:pPr>
              <a:r>
                <a:rPr lang="en-GB" sz="1800" b="1">
                  <a:highlight>
                    <a:srgbClr val="8DC641"/>
                  </a:highlight>
                  <a:latin typeface="Calibri"/>
                  <a:ea typeface="Calibri"/>
                  <a:cs typeface="Calibri"/>
                  <a:sym typeface="Calibri"/>
                </a:rPr>
                <a:t>Composizione dei nutrienti</a:t>
              </a:r>
              <a:endParaRPr sz="1400" b="0" i="0" u="none" strike="noStrike" cap="none">
                <a:solidFill>
                  <a:srgbClr val="000000"/>
                </a:solidFill>
                <a:highlight>
                  <a:srgbClr val="8DC641"/>
                </a:highlight>
                <a:latin typeface="Arial"/>
                <a:ea typeface="Arial"/>
                <a:cs typeface="Arial"/>
                <a:sym typeface="Arial"/>
              </a:endParaRPr>
            </a:p>
            <a:p>
              <a:pPr marL="285750" marR="0" lvl="1" indent="-285750" algn="l" rtl="0">
                <a:lnSpc>
                  <a:spcPct val="90000"/>
                </a:lnSpc>
                <a:spcBef>
                  <a:spcPts val="630"/>
                </a:spcBef>
                <a:spcAft>
                  <a:spcPts val="0"/>
                </a:spcAft>
                <a:buClr>
                  <a:srgbClr val="000000"/>
                </a:buClr>
                <a:buSzPts val="1800"/>
                <a:buFont typeface="Arial"/>
                <a:buChar char="•"/>
              </a:pPr>
              <a:r>
                <a:rPr lang="en-GB" sz="1800">
                  <a:latin typeface="Calibri"/>
                  <a:ea typeface="Calibri"/>
                  <a:cs typeface="Calibri"/>
                  <a:sym typeface="Calibri"/>
                </a:rPr>
                <a:t>Nutrienti essenziali come azoto, fosforo e potassio</a:t>
              </a:r>
              <a:endParaRPr sz="1400" b="0" i="0" u="none" strike="noStrike" cap="none">
                <a:solidFill>
                  <a:srgbClr val="000000"/>
                </a:solidFill>
                <a:latin typeface="Arial"/>
                <a:ea typeface="Arial"/>
                <a:cs typeface="Arial"/>
                <a:sym typeface="Arial"/>
              </a:endParaRPr>
            </a:p>
          </p:txBody>
        </p:sp>
        <p:sp>
          <p:nvSpPr>
            <p:cNvPr id="476" name="Google Shape;476;p13"/>
            <p:cNvSpPr/>
            <p:nvPr/>
          </p:nvSpPr>
          <p:spPr>
            <a:xfrm>
              <a:off x="7863386" y="1742"/>
              <a:ext cx="2752098" cy="1376049"/>
            </a:xfrm>
            <a:prstGeom prst="roundRect">
              <a:avLst>
                <a:gd name="adj" fmla="val 10000"/>
              </a:avLst>
            </a:prstGeom>
            <a:solidFill>
              <a:srgbClr val="8DC641"/>
            </a:solidFill>
            <a:ln w="19050" cap="flat" cmpd="sng">
              <a:solidFill>
                <a:srgbClr val="26A45B"/>
              </a:solidFill>
              <a:prstDash val="solid"/>
              <a:miter lim="800000"/>
              <a:headEnd type="none" w="sm" len="sm"/>
              <a:tailEnd type="none" w="sm" len="sm"/>
            </a:ln>
          </p:spPr>
          <p:txBody>
            <a:bodyPr spcFirstLastPara="1" wrap="square" lIns="91425" tIns="91425" rIns="91425" bIns="91425" anchor="ctr" anchorCtr="0">
              <a:no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3"/>
            <p:cNvSpPr txBox="1"/>
            <p:nvPr/>
          </p:nvSpPr>
          <p:spPr>
            <a:xfrm>
              <a:off x="8041606" y="61194"/>
              <a:ext cx="2556554" cy="1258430"/>
            </a:xfrm>
            <a:prstGeom prst="rect">
              <a:avLst/>
            </a:prstGeom>
            <a:solidFill>
              <a:srgbClr val="8DC641"/>
            </a:solid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None/>
              </a:pPr>
              <a:r>
                <a:rPr lang="en-GB" sz="2000" b="1">
                  <a:latin typeface="Calibri"/>
                  <a:ea typeface="Calibri"/>
                  <a:cs typeface="Calibri"/>
                  <a:sym typeface="Calibri"/>
                </a:rPr>
                <a:t>Fattori biologici</a:t>
              </a:r>
              <a:endParaRPr sz="2000" b="0" i="0" u="none" strike="noStrike" cap="none">
                <a:solidFill>
                  <a:srgbClr val="000000"/>
                </a:solidFill>
                <a:latin typeface="Calibri"/>
                <a:ea typeface="Calibri"/>
                <a:cs typeface="Calibri"/>
                <a:sym typeface="Calibri"/>
              </a:endParaRPr>
            </a:p>
          </p:txBody>
        </p:sp>
        <p:sp>
          <p:nvSpPr>
            <p:cNvPr id="478" name="Google Shape;478;p13"/>
            <p:cNvSpPr/>
            <p:nvPr/>
          </p:nvSpPr>
          <p:spPr>
            <a:xfrm>
              <a:off x="8138596" y="1377791"/>
              <a:ext cx="275209" cy="1336989"/>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13"/>
            <p:cNvSpPr/>
            <p:nvPr/>
          </p:nvSpPr>
          <p:spPr>
            <a:xfrm>
              <a:off x="8413805" y="1721803"/>
              <a:ext cx="3207581" cy="1985955"/>
            </a:xfrm>
            <a:prstGeom prst="roundRect">
              <a:avLst>
                <a:gd name="adj" fmla="val 10000"/>
              </a:avLst>
            </a:prstGeom>
            <a:solidFill>
              <a:schemeClr val="lt1">
                <a:alpha val="89411"/>
              </a:schemeClr>
            </a:solidFill>
            <a:ln w="12700" cap="flat" cmpd="sng">
              <a:solidFill>
                <a:srgbClr val="E4D25A"/>
              </a:solidFill>
              <a:prstDash val="solid"/>
              <a:miter lim="800000"/>
              <a:headEnd type="none" w="sm" len="sm"/>
              <a:tailEnd type="none" w="sm" len="sm"/>
            </a:ln>
          </p:spPr>
          <p:txBody>
            <a:bodyPr spcFirstLastPara="1" wrap="square" lIns="91425" tIns="91425" rIns="91425" bIns="91425" anchor="ctr" anchorCtr="0">
              <a:no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3"/>
            <p:cNvSpPr txBox="1"/>
            <p:nvPr/>
          </p:nvSpPr>
          <p:spPr>
            <a:xfrm>
              <a:off x="8471972" y="1779970"/>
              <a:ext cx="3091247" cy="1869621"/>
            </a:xfrm>
            <a:prstGeom prst="rect">
              <a:avLst/>
            </a:prstGeom>
            <a:noFill/>
            <a:ln>
              <a:noFill/>
            </a:ln>
          </p:spPr>
          <p:txBody>
            <a:bodyPr spcFirstLastPara="1" wrap="square" lIns="34275" tIns="22850" rIns="34275" bIns="22850" anchor="t" anchorCtr="0">
              <a:normAutofit lnSpcReduction="10000"/>
            </a:bodyPr>
            <a:lstStyle/>
            <a:p>
              <a:pPr marL="0" marR="0" lvl="0" indent="0" algn="l" rtl="0">
                <a:lnSpc>
                  <a:spcPct val="90000"/>
                </a:lnSpc>
                <a:spcBef>
                  <a:spcPts val="0"/>
                </a:spcBef>
                <a:spcAft>
                  <a:spcPts val="0"/>
                </a:spcAft>
                <a:buNone/>
              </a:pPr>
              <a:r>
                <a:rPr lang="en-GB" sz="1800" b="1">
                  <a:highlight>
                    <a:srgbClr val="8DC641"/>
                  </a:highlight>
                  <a:latin typeface="Calibri"/>
                  <a:ea typeface="Calibri"/>
                  <a:cs typeface="Calibri"/>
                  <a:sym typeface="Calibri"/>
                </a:rPr>
                <a:t>I microrganismi</a:t>
              </a:r>
              <a:endParaRPr sz="1800" b="0" i="0" u="none" strike="noStrike" cap="none">
                <a:solidFill>
                  <a:srgbClr val="000000"/>
                </a:solidFill>
                <a:highlight>
                  <a:srgbClr val="8DC641"/>
                </a:highlight>
                <a:latin typeface="Calibri"/>
                <a:ea typeface="Calibri"/>
                <a:cs typeface="Calibri"/>
                <a:sym typeface="Calibri"/>
              </a:endParaRPr>
            </a:p>
            <a:p>
              <a:pPr marL="285750" marR="0" lvl="1" indent="-285750" algn="l" rtl="0">
                <a:lnSpc>
                  <a:spcPct val="90000"/>
                </a:lnSpc>
                <a:spcBef>
                  <a:spcPts val="630"/>
                </a:spcBef>
                <a:spcAft>
                  <a:spcPts val="0"/>
                </a:spcAft>
                <a:buClr>
                  <a:srgbClr val="000000"/>
                </a:buClr>
                <a:buSzPts val="1800"/>
                <a:buFont typeface="Arial"/>
                <a:buChar char="•"/>
              </a:pPr>
              <a:r>
                <a:rPr lang="en-GB" sz="1800">
                  <a:latin typeface="Calibri"/>
                  <a:ea typeface="Calibri"/>
                  <a:cs typeface="Calibri"/>
                  <a:sym typeface="Calibri"/>
                </a:rPr>
                <a:t>Batteri, funghi, protozoi e nematodi svolgono un ruolo chiave nella decomposizione della materia organica e nella circolazione dei nutrienti nel suolo.</a:t>
              </a:r>
              <a:endParaRPr sz="1400" b="0" i="0" u="none" strike="noStrike" cap="none">
                <a:solidFill>
                  <a:srgbClr val="000000"/>
                </a:solidFill>
                <a:latin typeface="Arial"/>
                <a:ea typeface="Arial"/>
                <a:cs typeface="Arial"/>
                <a:sym typeface="Arial"/>
              </a:endParaRPr>
            </a:p>
          </p:txBody>
        </p:sp>
        <p:sp>
          <p:nvSpPr>
            <p:cNvPr id="481" name="Google Shape;481;p13"/>
            <p:cNvSpPr/>
            <p:nvPr/>
          </p:nvSpPr>
          <p:spPr>
            <a:xfrm>
              <a:off x="8138596" y="1377791"/>
              <a:ext cx="275209" cy="3666957"/>
            </a:xfrm>
            <a:custGeom>
              <a:avLst/>
              <a:gdLst/>
              <a:ahLst/>
              <a:cxnLst/>
              <a:rect l="l" t="t" r="r" b="b"/>
              <a:pathLst>
                <a:path w="120000" h="120000" extrusionOk="0">
                  <a:moveTo>
                    <a:pt x="0" y="0"/>
                  </a:moveTo>
                  <a:lnTo>
                    <a:pt x="0" y="120000"/>
                  </a:lnTo>
                  <a:lnTo>
                    <a:pt x="120000" y="120000"/>
                  </a:lnTo>
                </a:path>
              </a:pathLst>
            </a:custGeom>
            <a:noFill/>
            <a:ln w="12700" cap="flat" cmpd="sng">
              <a:solidFill>
                <a:srgbClr val="EFBF47"/>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13"/>
            <p:cNvSpPr/>
            <p:nvPr/>
          </p:nvSpPr>
          <p:spPr>
            <a:xfrm>
              <a:off x="8413805" y="4051771"/>
              <a:ext cx="3207581" cy="1985955"/>
            </a:xfrm>
            <a:prstGeom prst="roundRect">
              <a:avLst>
                <a:gd name="adj" fmla="val 10000"/>
              </a:avLst>
            </a:prstGeom>
            <a:solidFill>
              <a:schemeClr val="lt1">
                <a:alpha val="89411"/>
              </a:schemeClr>
            </a:solidFill>
            <a:ln w="12700" cap="flat" cmpd="sng">
              <a:solidFill>
                <a:srgbClr val="EFBD48"/>
              </a:solidFill>
              <a:prstDash val="solid"/>
              <a:miter lim="800000"/>
              <a:headEnd type="none" w="sm" len="sm"/>
              <a:tailEnd type="none" w="sm" len="sm"/>
            </a:ln>
          </p:spPr>
          <p:txBody>
            <a:bodyPr spcFirstLastPara="1" wrap="square" lIns="91425" tIns="91425" rIns="91425" bIns="91425" anchor="ctr" anchorCtr="0">
              <a:noAutofit/>
            </a:bodyPr>
            <a:lstStyle/>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13"/>
            <p:cNvSpPr txBox="1"/>
            <p:nvPr/>
          </p:nvSpPr>
          <p:spPr>
            <a:xfrm>
              <a:off x="8471972" y="4109938"/>
              <a:ext cx="3149414" cy="1869621"/>
            </a:xfrm>
            <a:prstGeom prst="rect">
              <a:avLst/>
            </a:prstGeom>
            <a:noFill/>
            <a:ln>
              <a:noFill/>
            </a:ln>
          </p:spPr>
          <p:txBody>
            <a:bodyPr spcFirstLastPara="1" wrap="square" lIns="34275" tIns="22850" rIns="34275" bIns="22850" anchor="t" anchorCtr="0">
              <a:normAutofit fontScale="92500"/>
            </a:bodyPr>
            <a:lstStyle/>
            <a:p>
              <a:pPr marL="0" marR="0" lvl="0" indent="0" algn="l" rtl="0">
                <a:lnSpc>
                  <a:spcPct val="90000"/>
                </a:lnSpc>
                <a:spcBef>
                  <a:spcPts val="0"/>
                </a:spcBef>
                <a:spcAft>
                  <a:spcPts val="0"/>
                </a:spcAft>
                <a:buNone/>
              </a:pPr>
              <a:r>
                <a:rPr lang="en-GB" sz="1800" b="1">
                  <a:highlight>
                    <a:srgbClr val="8DC641"/>
                  </a:highlight>
                  <a:latin typeface="Calibri"/>
                  <a:ea typeface="Calibri"/>
                  <a:cs typeface="Calibri"/>
                  <a:sym typeface="Calibri"/>
                </a:rPr>
                <a:t>Macroorganismi</a:t>
              </a:r>
              <a:endParaRPr sz="1800" b="0" i="0" u="none" strike="noStrike" cap="none">
                <a:solidFill>
                  <a:srgbClr val="000000"/>
                </a:solidFill>
                <a:highlight>
                  <a:srgbClr val="8DC641"/>
                </a:highlight>
                <a:latin typeface="Calibri"/>
                <a:ea typeface="Calibri"/>
                <a:cs typeface="Calibri"/>
                <a:sym typeface="Calibri"/>
              </a:endParaRPr>
            </a:p>
            <a:p>
              <a:pPr marL="285750" marR="0" lvl="1" indent="-285750" algn="l" rtl="0">
                <a:lnSpc>
                  <a:spcPct val="90000"/>
                </a:lnSpc>
                <a:spcBef>
                  <a:spcPts val="630"/>
                </a:spcBef>
                <a:spcAft>
                  <a:spcPts val="0"/>
                </a:spcAft>
                <a:buClr>
                  <a:srgbClr val="000000"/>
                </a:buClr>
                <a:buSzPts val="1800"/>
                <a:buFont typeface="Arial"/>
                <a:buChar char="•"/>
              </a:pPr>
              <a:r>
                <a:rPr lang="en-GB" sz="1800">
                  <a:latin typeface="Calibri"/>
                  <a:ea typeface="Calibri"/>
                  <a:cs typeface="Calibri"/>
                  <a:sym typeface="Calibri"/>
                </a:rPr>
                <a:t>Come gli insetti e i lombrichi, contribuiscono alla salute del suolo scomponendo la materia organica, trasportando i nutrienti e migliorando la struttura del suolo.</a:t>
              </a:r>
              <a:endParaRPr sz="1400" b="0" i="0" u="none" strike="noStrike" cap="none">
                <a:solidFill>
                  <a:srgbClr val="000000"/>
                </a:solidFill>
                <a:latin typeface="Arial"/>
                <a:ea typeface="Arial"/>
                <a:cs typeface="Arial"/>
                <a:sym typeface="Arial"/>
              </a:endParaRPr>
            </a:p>
          </p:txBody>
        </p:sp>
      </p:grpSp>
      <p:sp>
        <p:nvSpPr>
          <p:cNvPr id="484" name="Google Shape;484;p13"/>
          <p:cNvSpPr txBox="1"/>
          <p:nvPr/>
        </p:nvSpPr>
        <p:spPr>
          <a:xfrm>
            <a:off x="478173" y="5737615"/>
            <a:ext cx="753581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400" b="0" i="0" u="none" strike="noStrike" cap="none">
                <a:solidFill>
                  <a:schemeClr val="dk1"/>
                </a:solidFill>
                <a:latin typeface="Calibri"/>
                <a:ea typeface="Calibri"/>
                <a:cs typeface="Calibri"/>
                <a:sym typeface="Calibri"/>
              </a:rPr>
              <a:t>	</a:t>
            </a:r>
            <a:r>
              <a:rPr lang="en-GB" sz="1200" b="0" i="0" u="none" strike="noStrike" cap="none">
                <a:solidFill>
                  <a:schemeClr val="dk1"/>
                </a:solidFill>
                <a:latin typeface="Calibri"/>
                <a:ea typeface="Calibri"/>
                <a:cs typeface="Calibri"/>
                <a:sym typeface="Calibri"/>
              </a:rPr>
              <a:t>Further reading  </a:t>
            </a:r>
            <a:r>
              <a:rPr lang="en-GB"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Soil management in Relation to Sustainable Agriculture and Ecosystem Service</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4"/>
          <p:cNvSpPr txBox="1">
            <a:spLocks noGrp="1"/>
          </p:cNvSpPr>
          <p:nvPr>
            <p:ph type="body" idx="1"/>
          </p:nvPr>
        </p:nvSpPr>
        <p:spPr>
          <a:xfrm>
            <a:off x="5856795" y="1895839"/>
            <a:ext cx="60105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L'interazione tra le Proprietà del suolo e la Crescita delle piante</a:t>
            </a:r>
            <a:endParaRPr/>
          </a:p>
        </p:txBody>
      </p:sp>
      <p:sp>
        <p:nvSpPr>
          <p:cNvPr id="491" name="Google Shape;491;p14"/>
          <p:cNvSpPr txBox="1">
            <a:spLocks noGrp="1"/>
          </p:cNvSpPr>
          <p:nvPr>
            <p:ph type="body" idx="2"/>
          </p:nvPr>
        </p:nvSpPr>
        <p:spPr>
          <a:xfrm>
            <a:off x="4502882" y="892243"/>
            <a:ext cx="1683351" cy="12054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grpSp>
        <p:nvGrpSpPr>
          <p:cNvPr id="497" name="Google Shape;497;p15"/>
          <p:cNvGrpSpPr/>
          <p:nvPr/>
        </p:nvGrpSpPr>
        <p:grpSpPr>
          <a:xfrm>
            <a:off x="393742" y="304217"/>
            <a:ext cx="10906077" cy="5963233"/>
            <a:chOff x="6467" y="3003"/>
            <a:chExt cx="10906077" cy="5963233"/>
          </a:xfrm>
        </p:grpSpPr>
        <p:sp>
          <p:nvSpPr>
            <p:cNvPr id="498" name="Google Shape;498;p15"/>
            <p:cNvSpPr/>
            <p:nvPr/>
          </p:nvSpPr>
          <p:spPr>
            <a:xfrm>
              <a:off x="6467" y="3003"/>
              <a:ext cx="3449949" cy="1752565"/>
            </a:xfrm>
            <a:prstGeom prst="roundRect">
              <a:avLst>
                <a:gd name="adj" fmla="val 10000"/>
              </a:avLst>
            </a:prstGeom>
            <a:solidFill>
              <a:srgbClr val="8DC64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15"/>
            <p:cNvSpPr txBox="1"/>
            <p:nvPr/>
          </p:nvSpPr>
          <p:spPr>
            <a:xfrm>
              <a:off x="57798" y="54334"/>
              <a:ext cx="3347287" cy="1649903"/>
            </a:xfrm>
            <a:prstGeom prst="rect">
              <a:avLst/>
            </a:prstGeom>
            <a:solidFill>
              <a:srgbClr val="8DC641"/>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2400" b="1">
                  <a:solidFill>
                    <a:schemeClr val="lt1"/>
                  </a:solidFill>
                  <a:latin typeface="Calibri"/>
                  <a:ea typeface="Calibri"/>
                  <a:cs typeface="Calibri"/>
                  <a:sym typeface="Calibri"/>
                </a:rPr>
                <a:t>Disponibilità di acqua e nutrienti</a:t>
              </a:r>
              <a:endParaRPr sz="2400" b="0" i="0" u="none" strike="noStrike" cap="none">
                <a:solidFill>
                  <a:schemeClr val="lt1"/>
                </a:solidFill>
                <a:latin typeface="Calibri"/>
                <a:ea typeface="Calibri"/>
                <a:cs typeface="Calibri"/>
                <a:sym typeface="Calibri"/>
              </a:endParaRPr>
            </a:p>
          </p:txBody>
        </p:sp>
        <p:sp>
          <p:nvSpPr>
            <p:cNvPr id="500" name="Google Shape;500;p15"/>
            <p:cNvSpPr/>
            <p:nvPr/>
          </p:nvSpPr>
          <p:spPr>
            <a:xfrm>
              <a:off x="6467"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15"/>
            <p:cNvSpPr txBox="1"/>
            <p:nvPr/>
          </p:nvSpPr>
          <p:spPr>
            <a:xfrm>
              <a:off x="54953" y="1993943"/>
              <a:ext cx="1558473" cy="1655593"/>
            </a:xfrm>
            <a:prstGeom prst="rect">
              <a:avLst/>
            </a:prstGeom>
            <a:solidFill>
              <a:srgbClr val="9FDADF"/>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2000" b="1">
                  <a:solidFill>
                    <a:schemeClr val="lt1"/>
                  </a:solidFill>
                  <a:latin typeface="Calibri"/>
                  <a:ea typeface="Calibri"/>
                  <a:cs typeface="Calibri"/>
                  <a:sym typeface="Calibri"/>
                </a:rPr>
                <a:t>Porosità e infiltrazione</a:t>
              </a:r>
              <a:endParaRPr sz="2000" b="0" i="0" u="none" strike="noStrike" cap="none">
                <a:solidFill>
                  <a:schemeClr val="lt1"/>
                </a:solidFill>
                <a:latin typeface="Calibri"/>
                <a:ea typeface="Calibri"/>
                <a:cs typeface="Calibri"/>
                <a:sym typeface="Calibri"/>
              </a:endParaRPr>
            </a:p>
          </p:txBody>
        </p:sp>
        <p:sp>
          <p:nvSpPr>
            <p:cNvPr id="502" name="Google Shape;502;p15"/>
            <p:cNvSpPr/>
            <p:nvPr/>
          </p:nvSpPr>
          <p:spPr>
            <a:xfrm>
              <a:off x="6467" y="3887910"/>
              <a:ext cx="1655445" cy="2078326"/>
            </a:xfrm>
            <a:prstGeom prst="roundRect">
              <a:avLst>
                <a:gd name="adj" fmla="val 10000"/>
              </a:avLst>
            </a:prstGeom>
            <a:solidFill>
              <a:srgbClr val="9FDADF"/>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5"/>
            <p:cNvSpPr txBox="1"/>
            <p:nvPr/>
          </p:nvSpPr>
          <p:spPr>
            <a:xfrm>
              <a:off x="54953" y="3936396"/>
              <a:ext cx="1558473" cy="1655593"/>
            </a:xfrm>
            <a:prstGeom prst="rect">
              <a:avLst/>
            </a:prstGeom>
            <a:solidFill>
              <a:srgbClr val="9FDADF"/>
            </a:solid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GB" sz="1500">
                  <a:latin typeface="Calibri"/>
                  <a:ea typeface="Calibri"/>
                  <a:cs typeface="Calibri"/>
                  <a:sym typeface="Calibri"/>
                </a:rPr>
                <a:t>La tessitura e la struttura del suolo influenzano i tassi di infiltrazione dell'acqua.</a:t>
              </a:r>
              <a:endParaRPr sz="1400" b="0" i="0" u="none" strike="noStrike" cap="none">
                <a:solidFill>
                  <a:srgbClr val="000000"/>
                </a:solidFill>
                <a:latin typeface="Arial"/>
                <a:ea typeface="Arial"/>
                <a:cs typeface="Arial"/>
                <a:sym typeface="Arial"/>
              </a:endParaRPr>
            </a:p>
          </p:txBody>
        </p:sp>
        <p:sp>
          <p:nvSpPr>
            <p:cNvPr id="504" name="Google Shape;504;p15"/>
            <p:cNvSpPr/>
            <p:nvPr/>
          </p:nvSpPr>
          <p:spPr>
            <a:xfrm>
              <a:off x="1800970"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5"/>
            <p:cNvSpPr txBox="1"/>
            <p:nvPr/>
          </p:nvSpPr>
          <p:spPr>
            <a:xfrm>
              <a:off x="1849456" y="1993943"/>
              <a:ext cx="1558473" cy="1655593"/>
            </a:xfrm>
            <a:prstGeom prst="rect">
              <a:avLst/>
            </a:prstGeom>
            <a:solidFill>
              <a:srgbClr val="9FDADF"/>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GB" sz="2000" b="1">
                  <a:solidFill>
                    <a:schemeClr val="lt1"/>
                  </a:solidFill>
                  <a:latin typeface="Calibri"/>
                  <a:ea typeface="Calibri"/>
                  <a:cs typeface="Calibri"/>
                  <a:sym typeface="Calibri"/>
                </a:rPr>
                <a:t>Ciclicità dei nutrienti</a:t>
              </a:r>
              <a:endParaRPr sz="2000" b="0" i="0" u="none" strike="noStrike" cap="none">
                <a:solidFill>
                  <a:schemeClr val="lt1"/>
                </a:solidFill>
                <a:latin typeface="Calibri"/>
                <a:ea typeface="Calibri"/>
                <a:cs typeface="Calibri"/>
                <a:sym typeface="Calibri"/>
              </a:endParaRPr>
            </a:p>
          </p:txBody>
        </p:sp>
        <p:sp>
          <p:nvSpPr>
            <p:cNvPr id="506" name="Google Shape;506;p15"/>
            <p:cNvSpPr/>
            <p:nvPr/>
          </p:nvSpPr>
          <p:spPr>
            <a:xfrm>
              <a:off x="1800970" y="3887910"/>
              <a:ext cx="1655445" cy="2078326"/>
            </a:xfrm>
            <a:prstGeom prst="roundRect">
              <a:avLst>
                <a:gd name="adj" fmla="val 10000"/>
              </a:avLst>
            </a:prstGeom>
            <a:solidFill>
              <a:srgbClr val="9FDADF"/>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5"/>
            <p:cNvSpPr txBox="1"/>
            <p:nvPr/>
          </p:nvSpPr>
          <p:spPr>
            <a:xfrm>
              <a:off x="1849456" y="3969303"/>
              <a:ext cx="1558473" cy="1915540"/>
            </a:xfrm>
            <a:prstGeom prst="rect">
              <a:avLst/>
            </a:prstGeom>
            <a:solidFill>
              <a:srgbClr val="9FDADF"/>
            </a:solidFill>
            <a:ln>
              <a:noFill/>
            </a:ln>
          </p:spPr>
          <p:txBody>
            <a:bodyPr spcFirstLastPara="1" wrap="square" lIns="68575" tIns="68575" rIns="68575" bIns="68575" anchor="ctr" anchorCtr="0">
              <a:normAutofit fontScale="85000" lnSpcReduction="20000"/>
            </a:bodyPr>
            <a:lstStyle/>
            <a:p>
              <a:pPr marL="0" marR="0" lvl="0" indent="0" algn="ctr" rtl="0">
                <a:lnSpc>
                  <a:spcPct val="90000"/>
                </a:lnSpc>
                <a:spcBef>
                  <a:spcPts val="0"/>
                </a:spcBef>
                <a:spcAft>
                  <a:spcPts val="0"/>
                </a:spcAft>
                <a:buClr>
                  <a:schemeClr val="lt1"/>
                </a:buClr>
                <a:buSzPct val="100000"/>
                <a:buFont typeface="Arial"/>
                <a:buNone/>
              </a:pPr>
              <a:r>
                <a:rPr lang="en-GB" sz="1800" dirty="0">
                  <a:latin typeface="Calibri"/>
                  <a:ea typeface="Calibri"/>
                  <a:cs typeface="Calibri"/>
                  <a:sym typeface="Calibri"/>
                </a:rPr>
                <a:t> I </a:t>
              </a:r>
              <a:r>
                <a:rPr lang="en-GB" sz="1800" dirty="0" err="1">
                  <a:latin typeface="Calibri"/>
                  <a:ea typeface="Calibri"/>
                  <a:cs typeface="Calibri"/>
                  <a:sym typeface="Calibri"/>
                </a:rPr>
                <a:t>microrganismi</a:t>
              </a:r>
              <a:r>
                <a:rPr lang="en-GB" sz="1800" dirty="0">
                  <a:latin typeface="Calibri"/>
                  <a:ea typeface="Calibri"/>
                  <a:cs typeface="Calibri"/>
                  <a:sym typeface="Calibri"/>
                </a:rPr>
                <a:t> </a:t>
              </a:r>
              <a:r>
                <a:rPr lang="en-GB" sz="1800" dirty="0" err="1">
                  <a:latin typeface="Calibri"/>
                  <a:ea typeface="Calibri"/>
                  <a:cs typeface="Calibri"/>
                  <a:sym typeface="Calibri"/>
                </a:rPr>
                <a:t>svolgono</a:t>
              </a:r>
              <a:r>
                <a:rPr lang="en-GB" sz="1800" dirty="0">
                  <a:latin typeface="Calibri"/>
                  <a:ea typeface="Calibri"/>
                  <a:cs typeface="Calibri"/>
                  <a:sym typeface="Calibri"/>
                </a:rPr>
                <a:t> un </a:t>
              </a:r>
              <a:r>
                <a:rPr lang="en-GB" sz="1800" dirty="0" err="1">
                  <a:latin typeface="Calibri"/>
                  <a:ea typeface="Calibri"/>
                  <a:cs typeface="Calibri"/>
                  <a:sym typeface="Calibri"/>
                </a:rPr>
                <a:t>ruolo</a:t>
              </a:r>
              <a:r>
                <a:rPr lang="en-GB" sz="1800" dirty="0">
                  <a:latin typeface="Calibri"/>
                  <a:ea typeface="Calibri"/>
                  <a:cs typeface="Calibri"/>
                  <a:sym typeface="Calibri"/>
                </a:rPr>
                <a:t> </a:t>
              </a:r>
              <a:r>
                <a:rPr lang="en-GB" sz="1800" dirty="0" err="1">
                  <a:latin typeface="Calibri"/>
                  <a:ea typeface="Calibri"/>
                  <a:cs typeface="Calibri"/>
                  <a:sym typeface="Calibri"/>
                </a:rPr>
                <a:t>cruciale</a:t>
              </a:r>
              <a:r>
                <a:rPr lang="en-GB" sz="1800" dirty="0">
                  <a:latin typeface="Calibri"/>
                  <a:ea typeface="Calibri"/>
                  <a:cs typeface="Calibri"/>
                  <a:sym typeface="Calibri"/>
                </a:rPr>
                <a:t> </a:t>
              </a:r>
              <a:r>
                <a:rPr lang="en-GB" sz="1800" dirty="0" err="1">
                  <a:latin typeface="Calibri"/>
                  <a:ea typeface="Calibri"/>
                  <a:cs typeface="Calibri"/>
                  <a:sym typeface="Calibri"/>
                </a:rPr>
                <a:t>nella</a:t>
              </a:r>
              <a:r>
                <a:rPr lang="en-GB" sz="1800" dirty="0">
                  <a:latin typeface="Calibri"/>
                  <a:ea typeface="Calibri"/>
                  <a:cs typeface="Calibri"/>
                  <a:sym typeface="Calibri"/>
                </a:rPr>
                <a:t> </a:t>
              </a:r>
              <a:r>
                <a:rPr lang="en-GB" sz="1800" dirty="0" err="1">
                  <a:latin typeface="Calibri"/>
                  <a:ea typeface="Calibri"/>
                  <a:cs typeface="Calibri"/>
                  <a:sym typeface="Calibri"/>
                </a:rPr>
                <a:t>scomposizione</a:t>
              </a:r>
              <a:r>
                <a:rPr lang="en-GB" sz="1800" dirty="0">
                  <a:latin typeface="Calibri"/>
                  <a:ea typeface="Calibri"/>
                  <a:cs typeface="Calibri"/>
                  <a:sym typeface="Calibri"/>
                </a:rPr>
                <a:t> </a:t>
              </a:r>
              <a:r>
                <a:rPr lang="en-GB" sz="1800" dirty="0" err="1">
                  <a:latin typeface="Calibri"/>
                  <a:ea typeface="Calibri"/>
                  <a:cs typeface="Calibri"/>
                  <a:sym typeface="Calibri"/>
                </a:rPr>
                <a:t>della</a:t>
              </a:r>
              <a:r>
                <a:rPr lang="en-GB" sz="1800" dirty="0">
                  <a:latin typeface="Calibri"/>
                  <a:ea typeface="Calibri"/>
                  <a:cs typeface="Calibri"/>
                  <a:sym typeface="Calibri"/>
                </a:rPr>
                <a:t> </a:t>
              </a:r>
              <a:r>
                <a:rPr lang="en-GB" sz="1800" dirty="0" err="1">
                  <a:latin typeface="Calibri"/>
                  <a:ea typeface="Calibri"/>
                  <a:cs typeface="Calibri"/>
                  <a:sym typeface="Calibri"/>
                </a:rPr>
                <a:t>materia</a:t>
              </a:r>
              <a:r>
                <a:rPr lang="en-GB" sz="1800" dirty="0">
                  <a:latin typeface="Calibri"/>
                  <a:ea typeface="Calibri"/>
                  <a:cs typeface="Calibri"/>
                  <a:sym typeface="Calibri"/>
                </a:rPr>
                <a:t> </a:t>
              </a:r>
              <a:r>
                <a:rPr lang="en-GB" sz="1800" dirty="0" err="1">
                  <a:latin typeface="Calibri"/>
                  <a:ea typeface="Calibri"/>
                  <a:cs typeface="Calibri"/>
                  <a:sym typeface="Calibri"/>
                </a:rPr>
                <a:t>organica</a:t>
              </a:r>
              <a:r>
                <a:rPr lang="en-GB" sz="1800" dirty="0">
                  <a:latin typeface="Calibri"/>
                  <a:ea typeface="Calibri"/>
                  <a:cs typeface="Calibri"/>
                  <a:sym typeface="Calibri"/>
                </a:rPr>
                <a:t> e </a:t>
              </a:r>
              <a:r>
                <a:rPr lang="en-GB" sz="1800" dirty="0" err="1">
                  <a:latin typeface="Calibri"/>
                  <a:ea typeface="Calibri"/>
                  <a:cs typeface="Calibri"/>
                  <a:sym typeface="Calibri"/>
                </a:rPr>
                <a:t>nel</a:t>
              </a:r>
              <a:r>
                <a:rPr lang="en-GB" sz="1800" dirty="0">
                  <a:latin typeface="Calibri"/>
                  <a:ea typeface="Calibri"/>
                  <a:cs typeface="Calibri"/>
                  <a:sym typeface="Calibri"/>
                </a:rPr>
                <a:t> </a:t>
              </a:r>
              <a:r>
                <a:rPr lang="en-GB" sz="1800" dirty="0" err="1">
                  <a:latin typeface="Calibri"/>
                  <a:ea typeface="Calibri"/>
                  <a:cs typeface="Calibri"/>
                  <a:sym typeface="Calibri"/>
                </a:rPr>
                <a:t>rilascio</a:t>
              </a:r>
              <a:r>
                <a:rPr lang="en-GB" sz="1800" dirty="0">
                  <a:latin typeface="Calibri"/>
                  <a:ea typeface="Calibri"/>
                  <a:cs typeface="Calibri"/>
                  <a:sym typeface="Calibri"/>
                </a:rPr>
                <a:t> </a:t>
              </a:r>
              <a:r>
                <a:rPr lang="en-GB" sz="1800" dirty="0" err="1">
                  <a:latin typeface="Calibri"/>
                  <a:ea typeface="Calibri"/>
                  <a:cs typeface="Calibri"/>
                  <a:sym typeface="Calibri"/>
                </a:rPr>
                <a:t>dei</a:t>
              </a:r>
              <a:r>
                <a:rPr lang="en-GB" sz="1800" dirty="0">
                  <a:latin typeface="Calibri"/>
                  <a:ea typeface="Calibri"/>
                  <a:cs typeface="Calibri"/>
                  <a:sym typeface="Calibri"/>
                </a:rPr>
                <a:t> </a:t>
              </a:r>
              <a:r>
                <a:rPr lang="en-GB" sz="1800" dirty="0" err="1">
                  <a:latin typeface="Calibri"/>
                  <a:ea typeface="Calibri"/>
                  <a:cs typeface="Calibri"/>
                  <a:sym typeface="Calibri"/>
                </a:rPr>
                <a:t>nutrienti</a:t>
              </a:r>
              <a:r>
                <a:rPr lang="en-GB" sz="1800" dirty="0">
                  <a:latin typeface="Calibri"/>
                  <a:ea typeface="Calibri"/>
                  <a:cs typeface="Calibri"/>
                  <a:sym typeface="Calibri"/>
                </a:rPr>
                <a:t> per </a:t>
              </a:r>
              <a:r>
                <a:rPr lang="en-GB" sz="1800" dirty="0" err="1">
                  <a:latin typeface="Calibri"/>
                  <a:ea typeface="Calibri"/>
                  <a:cs typeface="Calibri"/>
                  <a:sym typeface="Calibri"/>
                </a:rPr>
                <a:t>l'assorbimento</a:t>
              </a:r>
              <a:r>
                <a:rPr lang="en-GB" sz="1800" dirty="0">
                  <a:latin typeface="Calibri"/>
                  <a:ea typeface="Calibri"/>
                  <a:cs typeface="Calibri"/>
                  <a:sym typeface="Calibri"/>
                </a:rPr>
                <a:t> da </a:t>
              </a:r>
              <a:r>
                <a:rPr lang="en-GB" sz="1800" dirty="0" err="1">
                  <a:latin typeface="Calibri"/>
                  <a:ea typeface="Calibri"/>
                  <a:cs typeface="Calibri"/>
                  <a:sym typeface="Calibri"/>
                </a:rPr>
                <a:t>parte</a:t>
              </a:r>
              <a:r>
                <a:rPr lang="en-GB" sz="1800" dirty="0">
                  <a:latin typeface="Calibri"/>
                  <a:ea typeface="Calibri"/>
                  <a:cs typeface="Calibri"/>
                  <a:sym typeface="Calibri"/>
                </a:rPr>
                <a:t> </a:t>
              </a:r>
              <a:r>
                <a:rPr lang="en-GB" sz="1800" dirty="0" err="1">
                  <a:latin typeface="Calibri"/>
                  <a:ea typeface="Calibri"/>
                  <a:cs typeface="Calibri"/>
                  <a:sym typeface="Calibri"/>
                </a:rPr>
                <a:t>delle</a:t>
              </a:r>
              <a:r>
                <a:rPr lang="en-GB" sz="1800" dirty="0">
                  <a:latin typeface="Calibri"/>
                  <a:ea typeface="Calibri"/>
                  <a:cs typeface="Calibri"/>
                  <a:sym typeface="Calibri"/>
                </a:rPr>
                <a:t> </a:t>
              </a:r>
              <a:r>
                <a:rPr lang="en-GB" sz="1800" dirty="0" err="1">
                  <a:latin typeface="Calibri"/>
                  <a:ea typeface="Calibri"/>
                  <a:cs typeface="Calibri"/>
                  <a:sym typeface="Calibri"/>
                </a:rPr>
                <a:t>piante</a:t>
              </a:r>
              <a:r>
                <a:rPr lang="en-GB" sz="1800" dirty="0">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508" name="Google Shape;508;p15"/>
            <p:cNvSpPr/>
            <p:nvPr/>
          </p:nvSpPr>
          <p:spPr>
            <a:xfrm>
              <a:off x="3734531" y="3003"/>
              <a:ext cx="3449949" cy="1752565"/>
            </a:xfrm>
            <a:prstGeom prst="roundRect">
              <a:avLst>
                <a:gd name="adj" fmla="val 10000"/>
              </a:avLst>
            </a:prstGeom>
            <a:solidFill>
              <a:srgbClr val="8DC64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5"/>
            <p:cNvSpPr txBox="1"/>
            <p:nvPr/>
          </p:nvSpPr>
          <p:spPr>
            <a:xfrm>
              <a:off x="3785862" y="54334"/>
              <a:ext cx="3347287" cy="1649903"/>
            </a:xfrm>
            <a:prstGeom prst="rect">
              <a:avLst/>
            </a:prstGeom>
            <a:solidFill>
              <a:srgbClr val="8DC641"/>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2400" b="1">
                  <a:solidFill>
                    <a:schemeClr val="lt1"/>
                  </a:solidFill>
                  <a:latin typeface="Calibri"/>
                  <a:ea typeface="Calibri"/>
                  <a:cs typeface="Calibri"/>
                  <a:sym typeface="Calibri"/>
                </a:rPr>
                <a:t>Analisi della struttura del suolo e della penetrazione delle radici</a:t>
              </a:r>
              <a:endParaRPr sz="2400" b="0" i="0" u="none" strike="noStrike" cap="none">
                <a:solidFill>
                  <a:schemeClr val="lt1"/>
                </a:solidFill>
                <a:latin typeface="Calibri"/>
                <a:ea typeface="Calibri"/>
                <a:cs typeface="Calibri"/>
                <a:sym typeface="Calibri"/>
              </a:endParaRPr>
            </a:p>
          </p:txBody>
        </p:sp>
        <p:sp>
          <p:nvSpPr>
            <p:cNvPr id="510" name="Google Shape;510;p15"/>
            <p:cNvSpPr/>
            <p:nvPr/>
          </p:nvSpPr>
          <p:spPr>
            <a:xfrm>
              <a:off x="3734531"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5"/>
            <p:cNvSpPr txBox="1"/>
            <p:nvPr/>
          </p:nvSpPr>
          <p:spPr>
            <a:xfrm>
              <a:off x="3783017" y="1993943"/>
              <a:ext cx="1558473" cy="1655593"/>
            </a:xfrm>
            <a:prstGeom prst="rect">
              <a:avLst/>
            </a:prstGeom>
            <a:solidFill>
              <a:srgbClr val="9FDADF"/>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GB" sz="2000" b="1">
                  <a:solidFill>
                    <a:srgbClr val="FFFFFF"/>
                  </a:solidFill>
                  <a:latin typeface="Calibri"/>
                  <a:ea typeface="Calibri"/>
                  <a:cs typeface="Calibri"/>
                  <a:sym typeface="Calibri"/>
                </a:rPr>
                <a:t>Tessitura del suolo</a:t>
              </a:r>
              <a:endParaRPr sz="2000" b="0" i="0" u="none" strike="noStrike" cap="none">
                <a:solidFill>
                  <a:srgbClr val="000000"/>
                </a:solidFill>
                <a:latin typeface="Arial"/>
                <a:ea typeface="Arial"/>
                <a:cs typeface="Arial"/>
                <a:sym typeface="Arial"/>
              </a:endParaRPr>
            </a:p>
          </p:txBody>
        </p:sp>
        <p:sp>
          <p:nvSpPr>
            <p:cNvPr id="512" name="Google Shape;512;p15"/>
            <p:cNvSpPr/>
            <p:nvPr/>
          </p:nvSpPr>
          <p:spPr>
            <a:xfrm>
              <a:off x="3734531" y="3887910"/>
              <a:ext cx="1655445" cy="2078326"/>
            </a:xfrm>
            <a:prstGeom prst="roundRect">
              <a:avLst>
                <a:gd name="adj" fmla="val 10000"/>
              </a:avLst>
            </a:prstGeom>
            <a:solidFill>
              <a:srgbClr val="9FDADF"/>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5"/>
            <p:cNvSpPr txBox="1"/>
            <p:nvPr/>
          </p:nvSpPr>
          <p:spPr>
            <a:xfrm>
              <a:off x="3783017" y="3936396"/>
              <a:ext cx="1558473" cy="1820290"/>
            </a:xfrm>
            <a:prstGeom prst="rect">
              <a:avLst/>
            </a:prstGeom>
            <a:solidFill>
              <a:srgbClr val="9FDADF"/>
            </a:solidFill>
            <a:ln>
              <a:noFill/>
            </a:ln>
          </p:spPr>
          <p:txBody>
            <a:bodyPr spcFirstLastPara="1" wrap="square" lIns="57150" tIns="57150" rIns="57150" bIns="57150" anchor="ctr" anchorCtr="0">
              <a:normAutofit/>
            </a:bodyPr>
            <a:lstStyle/>
            <a:p>
              <a:pPr marL="0" marR="0" lvl="0" indent="0" algn="ctr" rtl="0">
                <a:lnSpc>
                  <a:spcPct val="90000"/>
                </a:lnSpc>
                <a:spcBef>
                  <a:spcPts val="0"/>
                </a:spcBef>
                <a:spcAft>
                  <a:spcPts val="0"/>
                </a:spcAft>
                <a:buClr>
                  <a:schemeClr val="lt1"/>
                </a:buClr>
                <a:buSzPts val="1500"/>
                <a:buFont typeface="Arial"/>
                <a:buNone/>
              </a:pPr>
              <a:r>
                <a:rPr lang="en-GB" sz="1500" dirty="0" err="1">
                  <a:latin typeface="Calibri"/>
                  <a:ea typeface="Calibri"/>
                  <a:cs typeface="Calibri"/>
                  <a:sym typeface="Calibri"/>
                </a:rPr>
                <a:t>Consentono</a:t>
              </a:r>
              <a:r>
                <a:rPr lang="en-GB" sz="1500" dirty="0">
                  <a:latin typeface="Calibri"/>
                  <a:ea typeface="Calibri"/>
                  <a:cs typeface="Calibri"/>
                  <a:sym typeface="Calibri"/>
                </a:rPr>
                <a:t> </a:t>
              </a:r>
              <a:r>
                <a:rPr lang="en-GB" sz="1500" dirty="0" err="1">
                  <a:latin typeface="Calibri"/>
                  <a:ea typeface="Calibri"/>
                  <a:cs typeface="Calibri"/>
                  <a:sym typeface="Calibri"/>
                </a:rPr>
                <a:t>una</a:t>
              </a:r>
              <a:r>
                <a:rPr lang="en-GB" sz="1500" dirty="0">
                  <a:latin typeface="Calibri"/>
                  <a:ea typeface="Calibri"/>
                  <a:cs typeface="Calibri"/>
                  <a:sym typeface="Calibri"/>
                </a:rPr>
                <a:t> </a:t>
              </a:r>
              <a:r>
                <a:rPr lang="en-GB" sz="1500" dirty="0" err="1">
                  <a:latin typeface="Calibri"/>
                  <a:ea typeface="Calibri"/>
                  <a:cs typeface="Calibri"/>
                  <a:sym typeface="Calibri"/>
                </a:rPr>
                <a:t>rapida</a:t>
              </a:r>
              <a:r>
                <a:rPr lang="en-GB" sz="1500" dirty="0">
                  <a:latin typeface="Calibri"/>
                  <a:ea typeface="Calibri"/>
                  <a:cs typeface="Calibri"/>
                  <a:sym typeface="Calibri"/>
                </a:rPr>
                <a:t> </a:t>
              </a:r>
              <a:r>
                <a:rPr lang="en-GB" sz="1500" dirty="0" err="1">
                  <a:latin typeface="Calibri"/>
                  <a:ea typeface="Calibri"/>
                  <a:cs typeface="Calibri"/>
                  <a:sym typeface="Calibri"/>
                </a:rPr>
                <a:t>penetrazione</a:t>
              </a:r>
              <a:r>
                <a:rPr lang="en-GB" sz="1500" dirty="0">
                  <a:latin typeface="Calibri"/>
                  <a:ea typeface="Calibri"/>
                  <a:cs typeface="Calibri"/>
                  <a:sym typeface="Calibri"/>
                </a:rPr>
                <a:t> </a:t>
              </a:r>
              <a:r>
                <a:rPr lang="en-GB" sz="1500" dirty="0" err="1">
                  <a:latin typeface="Calibri"/>
                  <a:ea typeface="Calibri"/>
                  <a:cs typeface="Calibri"/>
                  <a:sym typeface="Calibri"/>
                </a:rPr>
                <a:t>delle</a:t>
              </a:r>
              <a:r>
                <a:rPr lang="en-GB" sz="1500" dirty="0">
                  <a:latin typeface="Calibri"/>
                  <a:ea typeface="Calibri"/>
                  <a:cs typeface="Calibri"/>
                  <a:sym typeface="Calibri"/>
                </a:rPr>
                <a:t> </a:t>
              </a:r>
              <a:r>
                <a:rPr lang="en-GB" sz="1500" dirty="0" err="1">
                  <a:latin typeface="Calibri"/>
                  <a:ea typeface="Calibri"/>
                  <a:cs typeface="Calibri"/>
                  <a:sym typeface="Calibri"/>
                </a:rPr>
                <a:t>radici</a:t>
              </a:r>
              <a:r>
                <a:rPr lang="en-GB" sz="1500" dirty="0">
                  <a:latin typeface="Calibri"/>
                  <a:ea typeface="Calibri"/>
                  <a:cs typeface="Calibri"/>
                  <a:sym typeface="Calibri"/>
                </a:rPr>
                <a:t>, ma </a:t>
              </a:r>
              <a:r>
                <a:rPr lang="en-GB" sz="1500" dirty="0" err="1">
                  <a:latin typeface="Calibri"/>
                  <a:ea typeface="Calibri"/>
                  <a:cs typeface="Calibri"/>
                  <a:sym typeface="Calibri"/>
                </a:rPr>
                <a:t>potrebbero</a:t>
              </a:r>
              <a:r>
                <a:rPr lang="en-GB" sz="1500" dirty="0">
                  <a:latin typeface="Calibri"/>
                  <a:ea typeface="Calibri"/>
                  <a:cs typeface="Calibri"/>
                  <a:sym typeface="Calibri"/>
                </a:rPr>
                <a:t> non </a:t>
              </a:r>
              <a:r>
                <a:rPr lang="en-GB" sz="1500" dirty="0" err="1">
                  <a:latin typeface="Calibri"/>
                  <a:ea typeface="Calibri"/>
                  <a:cs typeface="Calibri"/>
                  <a:sym typeface="Calibri"/>
                </a:rPr>
                <a:t>trattenere</a:t>
              </a:r>
              <a:r>
                <a:rPr lang="en-GB" sz="1500" dirty="0">
                  <a:latin typeface="Calibri"/>
                  <a:ea typeface="Calibri"/>
                  <a:cs typeface="Calibri"/>
                  <a:sym typeface="Calibri"/>
                </a:rPr>
                <a:t> bene </a:t>
              </a:r>
              <a:r>
                <a:rPr lang="en-GB" sz="1500" dirty="0" err="1">
                  <a:latin typeface="Calibri"/>
                  <a:ea typeface="Calibri"/>
                  <a:cs typeface="Calibri"/>
                  <a:sym typeface="Calibri"/>
                </a:rPr>
                <a:t>l'acqua</a:t>
              </a:r>
              <a:r>
                <a:rPr lang="en-GB" sz="1500" dirty="0">
                  <a:latin typeface="Calibri"/>
                  <a:ea typeface="Calibri"/>
                  <a:cs typeface="Calibri"/>
                  <a:sym typeface="Calibri"/>
                </a:rPr>
                <a:t> o </a:t>
              </a:r>
              <a:r>
                <a:rPr lang="en-GB" sz="1500" dirty="0" err="1">
                  <a:latin typeface="Calibri"/>
                  <a:ea typeface="Calibri"/>
                  <a:cs typeface="Calibri"/>
                  <a:sym typeface="Calibri"/>
                </a:rPr>
                <a:t>i</a:t>
              </a:r>
              <a:r>
                <a:rPr lang="en-GB" sz="1500" dirty="0">
                  <a:latin typeface="Calibri"/>
                  <a:ea typeface="Calibri"/>
                  <a:cs typeface="Calibri"/>
                  <a:sym typeface="Calibri"/>
                </a:rPr>
                <a:t> </a:t>
              </a:r>
              <a:r>
                <a:rPr lang="en-GB" sz="1500" dirty="0" err="1">
                  <a:latin typeface="Calibri"/>
                  <a:ea typeface="Calibri"/>
                  <a:cs typeface="Calibri"/>
                  <a:sym typeface="Calibri"/>
                </a:rPr>
                <a:t>nutrienti</a:t>
              </a:r>
              <a:r>
                <a:rPr lang="en-GB" sz="1500" dirty="0">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514" name="Google Shape;514;p15"/>
            <p:cNvSpPr/>
            <p:nvPr/>
          </p:nvSpPr>
          <p:spPr>
            <a:xfrm>
              <a:off x="5529034"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5"/>
            <p:cNvSpPr txBox="1"/>
            <p:nvPr/>
          </p:nvSpPr>
          <p:spPr>
            <a:xfrm>
              <a:off x="5577520" y="1993943"/>
              <a:ext cx="1558473" cy="1655593"/>
            </a:xfrm>
            <a:prstGeom prst="rect">
              <a:avLst/>
            </a:prstGeom>
            <a:solidFill>
              <a:srgbClr val="9FDADF"/>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GB" sz="2000" b="1">
                  <a:solidFill>
                    <a:srgbClr val="FFFFFF"/>
                  </a:solidFill>
                  <a:latin typeface="Calibri"/>
                  <a:ea typeface="Calibri"/>
                  <a:cs typeface="Calibri"/>
                  <a:sym typeface="Calibri"/>
                </a:rPr>
                <a:t>Interazioni radice-microbo</a:t>
              </a:r>
              <a:endParaRPr sz="2000" b="0" i="0" u="none" strike="noStrike" cap="none">
                <a:solidFill>
                  <a:srgbClr val="000000"/>
                </a:solidFill>
                <a:latin typeface="Arial"/>
                <a:ea typeface="Arial"/>
                <a:cs typeface="Arial"/>
                <a:sym typeface="Arial"/>
              </a:endParaRPr>
            </a:p>
          </p:txBody>
        </p:sp>
        <p:sp>
          <p:nvSpPr>
            <p:cNvPr id="516" name="Google Shape;516;p15"/>
            <p:cNvSpPr/>
            <p:nvPr/>
          </p:nvSpPr>
          <p:spPr>
            <a:xfrm>
              <a:off x="5529034" y="3887910"/>
              <a:ext cx="1655445" cy="2078326"/>
            </a:xfrm>
            <a:prstGeom prst="roundRect">
              <a:avLst>
                <a:gd name="adj" fmla="val 10000"/>
              </a:avLst>
            </a:prstGeom>
            <a:solidFill>
              <a:srgbClr val="9FDADF"/>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5"/>
            <p:cNvSpPr txBox="1"/>
            <p:nvPr/>
          </p:nvSpPr>
          <p:spPr>
            <a:xfrm>
              <a:off x="5577520" y="3936396"/>
              <a:ext cx="1558473" cy="1915540"/>
            </a:xfrm>
            <a:prstGeom prst="rect">
              <a:avLst/>
            </a:prstGeom>
            <a:solidFill>
              <a:srgbClr val="9FDADF"/>
            </a:solidFill>
            <a:ln>
              <a:noFill/>
            </a:ln>
          </p:spPr>
          <p:txBody>
            <a:bodyPr spcFirstLastPara="1" wrap="square" lIns="57150" tIns="57150" rIns="57150" bIns="57150" anchor="ctr" anchorCtr="0">
              <a:normAutofit lnSpcReduction="10000"/>
            </a:bodyPr>
            <a:lstStyle/>
            <a:p>
              <a:pPr marL="0" marR="0" lvl="0" indent="0" algn="ctr" rtl="0">
                <a:lnSpc>
                  <a:spcPct val="90000"/>
                </a:lnSpc>
                <a:spcBef>
                  <a:spcPts val="0"/>
                </a:spcBef>
                <a:spcAft>
                  <a:spcPts val="0"/>
                </a:spcAft>
                <a:buClr>
                  <a:schemeClr val="lt1"/>
                </a:buClr>
                <a:buSzPts val="1500"/>
                <a:buFont typeface="Arial"/>
                <a:buNone/>
              </a:pPr>
              <a:r>
                <a:rPr lang="en-GB" sz="1500" dirty="0" err="1">
                  <a:latin typeface="Calibri"/>
                  <a:ea typeface="Calibri"/>
                  <a:cs typeface="Calibri"/>
                  <a:sym typeface="Calibri"/>
                </a:rPr>
                <a:t>Promuovono</a:t>
              </a:r>
              <a:r>
                <a:rPr lang="en-GB" sz="1500" dirty="0">
                  <a:latin typeface="Calibri"/>
                  <a:ea typeface="Calibri"/>
                  <a:cs typeface="Calibri"/>
                  <a:sym typeface="Calibri"/>
                </a:rPr>
                <a:t> </a:t>
              </a:r>
              <a:r>
                <a:rPr lang="en-GB" sz="1500" dirty="0" err="1">
                  <a:latin typeface="Calibri"/>
                  <a:ea typeface="Calibri"/>
                  <a:cs typeface="Calibri"/>
                  <a:sym typeface="Calibri"/>
                </a:rPr>
                <a:t>i</a:t>
              </a:r>
              <a:r>
                <a:rPr lang="en-GB" sz="1500" dirty="0">
                  <a:latin typeface="Calibri"/>
                  <a:ea typeface="Calibri"/>
                  <a:cs typeface="Calibri"/>
                  <a:sym typeface="Calibri"/>
                </a:rPr>
                <a:t> </a:t>
              </a:r>
              <a:r>
                <a:rPr lang="en-GB" sz="1500" dirty="0" err="1">
                  <a:latin typeface="Calibri"/>
                  <a:ea typeface="Calibri"/>
                  <a:cs typeface="Calibri"/>
                  <a:sym typeface="Calibri"/>
                </a:rPr>
                <a:t>microbi</a:t>
              </a:r>
              <a:r>
                <a:rPr lang="en-GB" sz="1500" dirty="0">
                  <a:latin typeface="Calibri"/>
                  <a:ea typeface="Calibri"/>
                  <a:cs typeface="Calibri"/>
                  <a:sym typeface="Calibri"/>
                </a:rPr>
                <a:t> </a:t>
              </a:r>
              <a:r>
                <a:rPr lang="en-GB" sz="1500" dirty="0" err="1">
                  <a:latin typeface="Calibri"/>
                  <a:ea typeface="Calibri"/>
                  <a:cs typeface="Calibri"/>
                  <a:sym typeface="Calibri"/>
                </a:rPr>
                <a:t>benefici</a:t>
              </a:r>
              <a:r>
                <a:rPr lang="en-GB" sz="1500" dirty="0">
                  <a:latin typeface="Calibri"/>
                  <a:ea typeface="Calibri"/>
                  <a:cs typeface="Calibri"/>
                  <a:sym typeface="Calibri"/>
                </a:rPr>
                <a:t> </a:t>
              </a:r>
              <a:r>
                <a:rPr lang="en-GB" sz="1500" dirty="0" err="1">
                  <a:latin typeface="Calibri"/>
                  <a:ea typeface="Calibri"/>
                  <a:cs typeface="Calibri"/>
                  <a:sym typeface="Calibri"/>
                </a:rPr>
                <a:t>che</a:t>
              </a:r>
              <a:r>
                <a:rPr lang="en-GB" sz="1500" dirty="0">
                  <a:latin typeface="Calibri"/>
                  <a:ea typeface="Calibri"/>
                  <a:cs typeface="Calibri"/>
                  <a:sym typeface="Calibri"/>
                </a:rPr>
                <a:t> </a:t>
              </a:r>
              <a:r>
                <a:rPr lang="en-GB" sz="1500" dirty="0" err="1">
                  <a:latin typeface="Calibri"/>
                  <a:ea typeface="Calibri"/>
                  <a:cs typeface="Calibri"/>
                  <a:sym typeface="Calibri"/>
                </a:rPr>
                <a:t>formano</a:t>
              </a:r>
              <a:r>
                <a:rPr lang="en-GB" sz="1500" dirty="0">
                  <a:latin typeface="Calibri"/>
                  <a:ea typeface="Calibri"/>
                  <a:cs typeface="Calibri"/>
                  <a:sym typeface="Calibri"/>
                </a:rPr>
                <a:t> </a:t>
              </a:r>
              <a:r>
                <a:rPr lang="en-GB" sz="1500" dirty="0" err="1">
                  <a:latin typeface="Calibri"/>
                  <a:ea typeface="Calibri"/>
                  <a:cs typeface="Calibri"/>
                  <a:sym typeface="Calibri"/>
                </a:rPr>
                <a:t>relazioni</a:t>
              </a:r>
              <a:r>
                <a:rPr lang="en-GB" sz="1500" dirty="0">
                  <a:latin typeface="Calibri"/>
                  <a:ea typeface="Calibri"/>
                  <a:cs typeface="Calibri"/>
                  <a:sym typeface="Calibri"/>
                </a:rPr>
                <a:t> </a:t>
              </a:r>
              <a:r>
                <a:rPr lang="en-GB" sz="1500" dirty="0" err="1">
                  <a:latin typeface="Calibri"/>
                  <a:ea typeface="Calibri"/>
                  <a:cs typeface="Calibri"/>
                  <a:sym typeface="Calibri"/>
                </a:rPr>
                <a:t>simbiotiche</a:t>
              </a:r>
              <a:r>
                <a:rPr lang="en-GB" sz="1500" dirty="0">
                  <a:latin typeface="Calibri"/>
                  <a:ea typeface="Calibri"/>
                  <a:cs typeface="Calibri"/>
                  <a:sym typeface="Calibri"/>
                </a:rPr>
                <a:t> con le </a:t>
              </a:r>
              <a:r>
                <a:rPr lang="en-GB" sz="1500" dirty="0" err="1">
                  <a:latin typeface="Calibri"/>
                  <a:ea typeface="Calibri"/>
                  <a:cs typeface="Calibri"/>
                  <a:sym typeface="Calibri"/>
                </a:rPr>
                <a:t>radici</a:t>
              </a:r>
              <a:r>
                <a:rPr lang="en-GB" sz="1500" dirty="0">
                  <a:latin typeface="Calibri"/>
                  <a:ea typeface="Calibri"/>
                  <a:cs typeface="Calibri"/>
                  <a:sym typeface="Calibri"/>
                </a:rPr>
                <a:t> </a:t>
              </a:r>
              <a:r>
                <a:rPr lang="en-GB" sz="1500" dirty="0" err="1">
                  <a:latin typeface="Calibri"/>
                  <a:ea typeface="Calibri"/>
                  <a:cs typeface="Calibri"/>
                  <a:sym typeface="Calibri"/>
                </a:rPr>
                <a:t>delle</a:t>
              </a:r>
              <a:r>
                <a:rPr lang="en-GB" sz="1500" dirty="0">
                  <a:latin typeface="Calibri"/>
                  <a:ea typeface="Calibri"/>
                  <a:cs typeface="Calibri"/>
                  <a:sym typeface="Calibri"/>
                </a:rPr>
                <a:t> </a:t>
              </a:r>
              <a:r>
                <a:rPr lang="en-GB" sz="1500" dirty="0" err="1">
                  <a:latin typeface="Calibri"/>
                  <a:ea typeface="Calibri"/>
                  <a:cs typeface="Calibri"/>
                  <a:sym typeface="Calibri"/>
                </a:rPr>
                <a:t>piante</a:t>
              </a:r>
              <a:r>
                <a:rPr lang="en-GB" sz="1500" dirty="0">
                  <a:latin typeface="Calibri"/>
                  <a:ea typeface="Calibri"/>
                  <a:cs typeface="Calibri"/>
                  <a:sym typeface="Calibri"/>
                </a:rPr>
                <a:t>, </a:t>
              </a:r>
              <a:r>
                <a:rPr lang="en-GB" sz="1500" dirty="0" err="1">
                  <a:latin typeface="Calibri"/>
                  <a:ea typeface="Calibri"/>
                  <a:cs typeface="Calibri"/>
                  <a:sym typeface="Calibri"/>
                </a:rPr>
                <a:t>migliorando</a:t>
              </a:r>
              <a:r>
                <a:rPr lang="en-GB" sz="1500" dirty="0">
                  <a:latin typeface="Calibri"/>
                  <a:ea typeface="Calibri"/>
                  <a:cs typeface="Calibri"/>
                  <a:sym typeface="Calibri"/>
                </a:rPr>
                <a:t> </a:t>
              </a:r>
              <a:r>
                <a:rPr lang="en-GB" sz="1500" dirty="0" err="1">
                  <a:latin typeface="Calibri"/>
                  <a:ea typeface="Calibri"/>
                  <a:cs typeface="Calibri"/>
                  <a:sym typeface="Calibri"/>
                </a:rPr>
                <a:t>l'assorbimento</a:t>
              </a:r>
              <a:r>
                <a:rPr lang="en-GB" sz="1500" dirty="0">
                  <a:latin typeface="Calibri"/>
                  <a:ea typeface="Calibri"/>
                  <a:cs typeface="Calibri"/>
                  <a:sym typeface="Calibri"/>
                </a:rPr>
                <a:t> </a:t>
              </a:r>
              <a:r>
                <a:rPr lang="en-GB" sz="1500" dirty="0" err="1">
                  <a:latin typeface="Calibri"/>
                  <a:ea typeface="Calibri"/>
                  <a:cs typeface="Calibri"/>
                  <a:sym typeface="Calibri"/>
                </a:rPr>
                <a:t>dei</a:t>
              </a:r>
              <a:r>
                <a:rPr lang="en-GB" sz="1500" dirty="0">
                  <a:latin typeface="Calibri"/>
                  <a:ea typeface="Calibri"/>
                  <a:cs typeface="Calibri"/>
                  <a:sym typeface="Calibri"/>
                </a:rPr>
                <a:t> </a:t>
              </a:r>
              <a:r>
                <a:rPr lang="en-GB" sz="1500" dirty="0" err="1">
                  <a:latin typeface="Calibri"/>
                  <a:ea typeface="Calibri"/>
                  <a:cs typeface="Calibri"/>
                  <a:sym typeface="Calibri"/>
                </a:rPr>
                <a:t>nutrienti</a:t>
              </a:r>
              <a:r>
                <a:rPr lang="en-GB" sz="1500" dirty="0">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518" name="Google Shape;518;p15"/>
            <p:cNvSpPr/>
            <p:nvPr/>
          </p:nvSpPr>
          <p:spPr>
            <a:xfrm>
              <a:off x="7462595" y="3003"/>
              <a:ext cx="3449949" cy="1752565"/>
            </a:xfrm>
            <a:prstGeom prst="roundRect">
              <a:avLst>
                <a:gd name="adj" fmla="val 10000"/>
              </a:avLst>
            </a:prstGeom>
            <a:solidFill>
              <a:srgbClr val="8DC64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15"/>
            <p:cNvSpPr txBox="1"/>
            <p:nvPr/>
          </p:nvSpPr>
          <p:spPr>
            <a:xfrm>
              <a:off x="7513926" y="54334"/>
              <a:ext cx="3347287" cy="1649903"/>
            </a:xfrm>
            <a:prstGeom prst="rect">
              <a:avLst/>
            </a:prstGeom>
            <a:solidFill>
              <a:srgbClr val="8DC641"/>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GB" sz="2400" b="1">
                  <a:solidFill>
                    <a:srgbClr val="FFFFFF"/>
                  </a:solidFill>
                  <a:latin typeface="Calibri"/>
                  <a:ea typeface="Calibri"/>
                  <a:cs typeface="Calibri"/>
                  <a:sym typeface="Calibri"/>
                </a:rPr>
                <a:t>Il rapporto tra livelli di pH e assorbimento dei nutrienti:</a:t>
              </a:r>
              <a:endParaRPr sz="2400" b="0" i="0" u="none" strike="noStrike" cap="none">
                <a:solidFill>
                  <a:srgbClr val="000000"/>
                </a:solidFill>
                <a:latin typeface="Arial"/>
                <a:ea typeface="Arial"/>
                <a:cs typeface="Arial"/>
                <a:sym typeface="Arial"/>
              </a:endParaRPr>
            </a:p>
          </p:txBody>
        </p:sp>
        <p:sp>
          <p:nvSpPr>
            <p:cNvPr id="520" name="Google Shape;520;p15"/>
            <p:cNvSpPr/>
            <p:nvPr/>
          </p:nvSpPr>
          <p:spPr>
            <a:xfrm>
              <a:off x="7462595"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5"/>
            <p:cNvSpPr txBox="1"/>
            <p:nvPr/>
          </p:nvSpPr>
          <p:spPr>
            <a:xfrm>
              <a:off x="7511081" y="1993943"/>
              <a:ext cx="1558473" cy="1655593"/>
            </a:xfrm>
            <a:prstGeom prst="rect">
              <a:avLst/>
            </a:prstGeom>
            <a:solidFill>
              <a:srgbClr val="9FDADF"/>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GB" sz="2000" b="1">
                  <a:solidFill>
                    <a:srgbClr val="FFFFFF"/>
                  </a:solidFill>
                  <a:latin typeface="Calibri"/>
                  <a:ea typeface="Calibri"/>
                  <a:cs typeface="Calibri"/>
                  <a:sym typeface="Calibri"/>
                </a:rPr>
                <a:t>Controllo del pH</a:t>
              </a:r>
              <a:endParaRPr sz="2000" b="0" i="0" u="none" strike="noStrike" cap="none">
                <a:solidFill>
                  <a:srgbClr val="000000"/>
                </a:solidFill>
                <a:latin typeface="Arial"/>
                <a:ea typeface="Arial"/>
                <a:cs typeface="Arial"/>
                <a:sym typeface="Arial"/>
              </a:endParaRPr>
            </a:p>
          </p:txBody>
        </p:sp>
        <p:sp>
          <p:nvSpPr>
            <p:cNvPr id="522" name="Google Shape;522;p15"/>
            <p:cNvSpPr/>
            <p:nvPr/>
          </p:nvSpPr>
          <p:spPr>
            <a:xfrm>
              <a:off x="7462595" y="3887910"/>
              <a:ext cx="1655445" cy="2078326"/>
            </a:xfrm>
            <a:prstGeom prst="roundRect">
              <a:avLst>
                <a:gd name="adj" fmla="val 10000"/>
              </a:avLst>
            </a:prstGeom>
            <a:solidFill>
              <a:srgbClr val="9FDADF"/>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15"/>
            <p:cNvSpPr txBox="1"/>
            <p:nvPr/>
          </p:nvSpPr>
          <p:spPr>
            <a:xfrm>
              <a:off x="7511081" y="3936396"/>
              <a:ext cx="1558473" cy="1655593"/>
            </a:xfrm>
            <a:prstGeom prst="rect">
              <a:avLst/>
            </a:prstGeom>
            <a:solidFill>
              <a:srgbClr val="9FDADF"/>
            </a:solid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GB" sz="1500">
                  <a:latin typeface="Calibri"/>
                  <a:ea typeface="Calibri"/>
                  <a:cs typeface="Calibri"/>
                  <a:sym typeface="Calibri"/>
                </a:rPr>
                <a:t>Influenza la disponibilità di nutrienti.</a:t>
              </a:r>
              <a:endParaRPr sz="1400" b="0" i="0" u="none" strike="noStrike" cap="none">
                <a:solidFill>
                  <a:srgbClr val="000000"/>
                </a:solidFill>
                <a:latin typeface="Arial"/>
                <a:ea typeface="Arial"/>
                <a:cs typeface="Arial"/>
                <a:sym typeface="Arial"/>
              </a:endParaRPr>
            </a:p>
          </p:txBody>
        </p:sp>
        <p:sp>
          <p:nvSpPr>
            <p:cNvPr id="524" name="Google Shape;524;p15"/>
            <p:cNvSpPr/>
            <p:nvPr/>
          </p:nvSpPr>
          <p:spPr>
            <a:xfrm>
              <a:off x="9257098" y="1945457"/>
              <a:ext cx="1655445" cy="1752565"/>
            </a:xfrm>
            <a:prstGeom prst="roundRect">
              <a:avLst>
                <a:gd name="adj" fmla="val 10000"/>
              </a:avLst>
            </a:prstGeom>
            <a:solidFill>
              <a:srgbClr val="26A45B"/>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5"/>
            <p:cNvSpPr txBox="1"/>
            <p:nvPr/>
          </p:nvSpPr>
          <p:spPr>
            <a:xfrm>
              <a:off x="9305584" y="1993943"/>
              <a:ext cx="1558473" cy="1655593"/>
            </a:xfrm>
            <a:prstGeom prst="rect">
              <a:avLst/>
            </a:prstGeom>
            <a:solidFill>
              <a:srgbClr val="9FDADF"/>
            </a:solid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FFFFFF"/>
                </a:buClr>
                <a:buSzPts val="1800"/>
                <a:buFont typeface="Arial"/>
                <a:buNone/>
              </a:pPr>
              <a:r>
                <a:rPr lang="en-GB" sz="2000" b="1">
                  <a:solidFill>
                    <a:srgbClr val="FFFFFF"/>
                  </a:solidFill>
                  <a:latin typeface="Calibri"/>
                  <a:ea typeface="Calibri"/>
                  <a:cs typeface="Calibri"/>
                  <a:sym typeface="Calibri"/>
                </a:rPr>
                <a:t>Salute delle piante</a:t>
              </a:r>
              <a:endParaRPr sz="2000" b="0" i="0" u="none" strike="noStrike" cap="none">
                <a:solidFill>
                  <a:srgbClr val="000000"/>
                </a:solidFill>
                <a:latin typeface="Arial"/>
                <a:ea typeface="Arial"/>
                <a:cs typeface="Arial"/>
                <a:sym typeface="Arial"/>
              </a:endParaRPr>
            </a:p>
          </p:txBody>
        </p:sp>
        <p:sp>
          <p:nvSpPr>
            <p:cNvPr id="526" name="Google Shape;526;p15"/>
            <p:cNvSpPr/>
            <p:nvPr/>
          </p:nvSpPr>
          <p:spPr>
            <a:xfrm>
              <a:off x="9257098" y="3887910"/>
              <a:ext cx="1655445" cy="2078326"/>
            </a:xfrm>
            <a:prstGeom prst="roundRect">
              <a:avLst>
                <a:gd name="adj" fmla="val 10000"/>
              </a:avLst>
            </a:prstGeom>
            <a:solidFill>
              <a:srgbClr val="9FDADF"/>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5"/>
            <p:cNvSpPr txBox="1"/>
            <p:nvPr/>
          </p:nvSpPr>
          <p:spPr>
            <a:xfrm>
              <a:off x="9305584" y="3936396"/>
              <a:ext cx="1558473" cy="1915540"/>
            </a:xfrm>
            <a:prstGeom prst="rect">
              <a:avLst/>
            </a:prstGeom>
            <a:solidFill>
              <a:srgbClr val="9FDADF"/>
            </a:solid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GB" sz="1500" dirty="0" err="1">
                  <a:latin typeface="Calibri"/>
                  <a:ea typeface="Calibri"/>
                  <a:cs typeface="Calibri"/>
                  <a:sym typeface="Calibri"/>
                </a:rPr>
                <a:t>Migliora</a:t>
              </a:r>
              <a:r>
                <a:rPr lang="en-GB" sz="1500" dirty="0">
                  <a:latin typeface="Calibri"/>
                  <a:ea typeface="Calibri"/>
                  <a:cs typeface="Calibri"/>
                  <a:sym typeface="Calibri"/>
                </a:rPr>
                <a:t> </a:t>
              </a:r>
              <a:r>
                <a:rPr lang="en-GB" sz="1500" dirty="0" err="1">
                  <a:latin typeface="Calibri"/>
                  <a:ea typeface="Calibri"/>
                  <a:cs typeface="Calibri"/>
                  <a:sym typeface="Calibri"/>
                </a:rPr>
                <a:t>l'assorbimento</a:t>
              </a:r>
              <a:r>
                <a:rPr lang="en-GB" sz="1500" dirty="0">
                  <a:latin typeface="Calibri"/>
                  <a:ea typeface="Calibri"/>
                  <a:cs typeface="Calibri"/>
                  <a:sym typeface="Calibri"/>
                </a:rPr>
                <a:t> </a:t>
              </a:r>
              <a:r>
                <a:rPr lang="en-GB" sz="1500" dirty="0" err="1">
                  <a:latin typeface="Calibri"/>
                  <a:ea typeface="Calibri"/>
                  <a:cs typeface="Calibri"/>
                  <a:sym typeface="Calibri"/>
                </a:rPr>
                <a:t>dei</a:t>
              </a:r>
              <a:r>
                <a:rPr lang="en-GB" sz="1500" dirty="0">
                  <a:latin typeface="Calibri"/>
                  <a:ea typeface="Calibri"/>
                  <a:cs typeface="Calibri"/>
                  <a:sym typeface="Calibri"/>
                </a:rPr>
                <a:t> </a:t>
              </a:r>
              <a:r>
                <a:rPr lang="en-GB" sz="1500" dirty="0" err="1">
                  <a:latin typeface="Calibri"/>
                  <a:ea typeface="Calibri"/>
                  <a:cs typeface="Calibri"/>
                  <a:sym typeface="Calibri"/>
                </a:rPr>
                <a:t>nutrienti</a:t>
              </a:r>
              <a:r>
                <a:rPr lang="en-GB" sz="1500" dirty="0">
                  <a:latin typeface="Calibri"/>
                  <a:ea typeface="Calibri"/>
                  <a:cs typeface="Calibri"/>
                  <a:sym typeface="Calibri"/>
                </a:rPr>
                <a:t>, con un </a:t>
              </a:r>
              <a:r>
                <a:rPr lang="en-GB" sz="1500" dirty="0" err="1">
                  <a:latin typeface="Calibri"/>
                  <a:ea typeface="Calibri"/>
                  <a:cs typeface="Calibri"/>
                  <a:sym typeface="Calibri"/>
                </a:rPr>
                <a:t>impatto</a:t>
              </a:r>
              <a:r>
                <a:rPr lang="en-GB" sz="1500" dirty="0">
                  <a:latin typeface="Calibri"/>
                  <a:ea typeface="Calibri"/>
                  <a:cs typeface="Calibri"/>
                  <a:sym typeface="Calibri"/>
                </a:rPr>
                <a:t> </a:t>
              </a:r>
              <a:r>
                <a:rPr lang="en-GB" sz="1500" dirty="0" err="1">
                  <a:latin typeface="Calibri"/>
                  <a:ea typeface="Calibri"/>
                  <a:cs typeface="Calibri"/>
                  <a:sym typeface="Calibri"/>
                </a:rPr>
                <a:t>significativo</a:t>
              </a:r>
              <a:r>
                <a:rPr lang="en-GB" sz="1500" dirty="0">
                  <a:latin typeface="Calibri"/>
                  <a:ea typeface="Calibri"/>
                  <a:cs typeface="Calibri"/>
                  <a:sym typeface="Calibri"/>
                </a:rPr>
                <a:t> </a:t>
              </a:r>
              <a:r>
                <a:rPr lang="en-GB" sz="1500" dirty="0" err="1">
                  <a:latin typeface="Calibri"/>
                  <a:ea typeface="Calibri"/>
                  <a:cs typeface="Calibri"/>
                  <a:sym typeface="Calibri"/>
                </a:rPr>
                <a:t>sulla</a:t>
              </a:r>
              <a:r>
                <a:rPr lang="en-GB" sz="1500" dirty="0">
                  <a:latin typeface="Calibri"/>
                  <a:ea typeface="Calibri"/>
                  <a:cs typeface="Calibri"/>
                  <a:sym typeface="Calibri"/>
                </a:rPr>
                <a:t> salute, la </a:t>
              </a:r>
              <a:r>
                <a:rPr lang="en-GB" sz="1500" dirty="0" err="1">
                  <a:latin typeface="Calibri"/>
                  <a:ea typeface="Calibri"/>
                  <a:cs typeface="Calibri"/>
                  <a:sym typeface="Calibri"/>
                </a:rPr>
                <a:t>crescita</a:t>
              </a:r>
              <a:r>
                <a:rPr lang="en-GB" sz="1500" dirty="0">
                  <a:latin typeface="Calibri"/>
                  <a:ea typeface="Calibri"/>
                  <a:cs typeface="Calibri"/>
                  <a:sym typeface="Calibri"/>
                </a:rPr>
                <a:t> e la </a:t>
              </a:r>
              <a:r>
                <a:rPr lang="en-GB" sz="1500" dirty="0" err="1">
                  <a:latin typeface="Calibri"/>
                  <a:ea typeface="Calibri"/>
                  <a:cs typeface="Calibri"/>
                  <a:sym typeface="Calibri"/>
                </a:rPr>
                <a:t>produttività</a:t>
              </a:r>
              <a:r>
                <a:rPr lang="en-GB" sz="1500" dirty="0">
                  <a:latin typeface="Calibri"/>
                  <a:ea typeface="Calibri"/>
                  <a:cs typeface="Calibri"/>
                  <a:sym typeface="Calibri"/>
                </a:rPr>
                <a:t> </a:t>
              </a:r>
              <a:r>
                <a:rPr lang="en-GB" sz="1500" dirty="0" err="1">
                  <a:latin typeface="Calibri"/>
                  <a:ea typeface="Calibri"/>
                  <a:cs typeface="Calibri"/>
                  <a:sym typeface="Calibri"/>
                </a:rPr>
                <a:t>delle</a:t>
              </a:r>
              <a:r>
                <a:rPr lang="en-GB" sz="1500" dirty="0">
                  <a:latin typeface="Calibri"/>
                  <a:ea typeface="Calibri"/>
                  <a:cs typeface="Calibri"/>
                  <a:sym typeface="Calibri"/>
                </a:rPr>
                <a:t> </a:t>
              </a:r>
              <a:r>
                <a:rPr lang="en-GB" sz="1500" dirty="0" err="1">
                  <a:latin typeface="Calibri"/>
                  <a:ea typeface="Calibri"/>
                  <a:cs typeface="Calibri"/>
                  <a:sym typeface="Calibri"/>
                </a:rPr>
                <a:t>piante</a:t>
              </a:r>
              <a:r>
                <a:rPr lang="en-GB" sz="1500" dirty="0">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grpSp>
      <p:sp>
        <p:nvSpPr>
          <p:cNvPr id="528" name="Google Shape;528;p15"/>
          <p:cNvSpPr/>
          <p:nvPr/>
        </p:nvSpPr>
        <p:spPr>
          <a:xfrm>
            <a:off x="1704378" y="1772458"/>
            <a:ext cx="828675" cy="461789"/>
          </a:xfrm>
          <a:prstGeom prst="downArrow">
            <a:avLst>
              <a:gd name="adj1" fmla="val 50000"/>
              <a:gd name="adj2" fmla="val 50000"/>
            </a:avLst>
          </a:prstGeom>
          <a:solidFill>
            <a:srgbClr val="D6EBBB"/>
          </a:solidFill>
          <a:ln w="25400" cap="flat" cmpd="sng">
            <a:solidFill>
              <a:srgbClr val="26A4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9" name="Google Shape;529;p15"/>
          <p:cNvSpPr/>
          <p:nvPr/>
        </p:nvSpPr>
        <p:spPr>
          <a:xfrm>
            <a:off x="9169434" y="1774556"/>
            <a:ext cx="828675" cy="461789"/>
          </a:xfrm>
          <a:prstGeom prst="downArrow">
            <a:avLst>
              <a:gd name="adj1" fmla="val 50000"/>
              <a:gd name="adj2" fmla="val 50000"/>
            </a:avLst>
          </a:prstGeom>
          <a:solidFill>
            <a:srgbClr val="D6EBBB"/>
          </a:solidFill>
          <a:ln w="25400" cap="flat" cmpd="sng">
            <a:solidFill>
              <a:srgbClr val="26A4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0" name="Google Shape;530;p15"/>
          <p:cNvSpPr/>
          <p:nvPr/>
        </p:nvSpPr>
        <p:spPr>
          <a:xfrm>
            <a:off x="5432442" y="1760639"/>
            <a:ext cx="828675" cy="461789"/>
          </a:xfrm>
          <a:prstGeom prst="downArrow">
            <a:avLst>
              <a:gd name="adj1" fmla="val 50000"/>
              <a:gd name="adj2" fmla="val 50000"/>
            </a:avLst>
          </a:prstGeom>
          <a:solidFill>
            <a:srgbClr val="D6EBBB"/>
          </a:solidFill>
          <a:ln w="25400" cap="flat" cmpd="sng">
            <a:solidFill>
              <a:srgbClr val="26A4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1" name="Google Shape;531;p15"/>
          <p:cNvSpPr/>
          <p:nvPr/>
        </p:nvSpPr>
        <p:spPr>
          <a:xfrm>
            <a:off x="968610" y="3746676"/>
            <a:ext cx="505707" cy="384929"/>
          </a:xfrm>
          <a:prstGeom prst="downArrow">
            <a:avLst>
              <a:gd name="adj1" fmla="val 50000"/>
              <a:gd name="adj2" fmla="val 50000"/>
            </a:avLst>
          </a:prstGeom>
          <a:solidFill>
            <a:srgbClr val="D6EBBB"/>
          </a:solidFill>
          <a:ln w="25400" cap="flat" cmpd="sng">
            <a:solidFill>
              <a:srgbClr val="8DC6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2" name="Google Shape;532;p15"/>
          <p:cNvSpPr/>
          <p:nvPr/>
        </p:nvSpPr>
        <p:spPr>
          <a:xfrm>
            <a:off x="10219241" y="3758285"/>
            <a:ext cx="505707" cy="384929"/>
          </a:xfrm>
          <a:prstGeom prst="downArrow">
            <a:avLst>
              <a:gd name="adj1" fmla="val 50000"/>
              <a:gd name="adj2" fmla="val 50000"/>
            </a:avLst>
          </a:prstGeom>
          <a:solidFill>
            <a:srgbClr val="D6EBBB"/>
          </a:solidFill>
          <a:ln w="25400" cap="flat" cmpd="sng">
            <a:solidFill>
              <a:srgbClr val="8DC6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3" name="Google Shape;533;p15"/>
          <p:cNvSpPr/>
          <p:nvPr/>
        </p:nvSpPr>
        <p:spPr>
          <a:xfrm>
            <a:off x="8445342" y="3767649"/>
            <a:ext cx="505707" cy="384929"/>
          </a:xfrm>
          <a:prstGeom prst="downArrow">
            <a:avLst>
              <a:gd name="adj1" fmla="val 50000"/>
              <a:gd name="adj2" fmla="val 50000"/>
            </a:avLst>
          </a:prstGeom>
          <a:solidFill>
            <a:srgbClr val="D6EBBB"/>
          </a:solidFill>
          <a:ln w="25400" cap="flat" cmpd="sng">
            <a:solidFill>
              <a:srgbClr val="8DC6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4" name="Google Shape;534;p15"/>
          <p:cNvSpPr/>
          <p:nvPr/>
        </p:nvSpPr>
        <p:spPr>
          <a:xfrm>
            <a:off x="6491177" y="3768912"/>
            <a:ext cx="505707" cy="384929"/>
          </a:xfrm>
          <a:prstGeom prst="downArrow">
            <a:avLst>
              <a:gd name="adj1" fmla="val 50000"/>
              <a:gd name="adj2" fmla="val 50000"/>
            </a:avLst>
          </a:prstGeom>
          <a:solidFill>
            <a:srgbClr val="D6EBBB"/>
          </a:solidFill>
          <a:ln w="25400" cap="flat" cmpd="sng">
            <a:solidFill>
              <a:srgbClr val="8DC6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5" name="Google Shape;535;p15"/>
          <p:cNvSpPr/>
          <p:nvPr/>
        </p:nvSpPr>
        <p:spPr>
          <a:xfrm>
            <a:off x="4683014" y="3768913"/>
            <a:ext cx="505707" cy="384929"/>
          </a:xfrm>
          <a:prstGeom prst="downArrow">
            <a:avLst>
              <a:gd name="adj1" fmla="val 50000"/>
              <a:gd name="adj2" fmla="val 50000"/>
            </a:avLst>
          </a:prstGeom>
          <a:solidFill>
            <a:srgbClr val="D6EBBB"/>
          </a:solidFill>
          <a:ln w="25400" cap="flat" cmpd="sng">
            <a:solidFill>
              <a:srgbClr val="8DC6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6" name="Google Shape;536;p15"/>
          <p:cNvSpPr/>
          <p:nvPr/>
        </p:nvSpPr>
        <p:spPr>
          <a:xfrm>
            <a:off x="2739439" y="3768914"/>
            <a:ext cx="505707" cy="384929"/>
          </a:xfrm>
          <a:prstGeom prst="downArrow">
            <a:avLst>
              <a:gd name="adj1" fmla="val 50000"/>
              <a:gd name="adj2" fmla="val 50000"/>
            </a:avLst>
          </a:prstGeom>
          <a:solidFill>
            <a:srgbClr val="D6EBBB"/>
          </a:solidFill>
          <a:ln w="25400" cap="flat" cmpd="sng">
            <a:solidFill>
              <a:srgbClr val="8DC6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6"/>
          <p:cNvSpPr txBox="1">
            <a:spLocks noGrp="1"/>
          </p:cNvSpPr>
          <p:nvPr>
            <p:ph type="body" idx="1"/>
          </p:nvPr>
        </p:nvSpPr>
        <p:spPr>
          <a:xfrm>
            <a:off x="836111" y="1932242"/>
            <a:ext cx="5324772" cy="410698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a:t>La comprensione delle intricate relazioni tra i componenti fisici, chimici e biologici del suolo è fondamentale per una gestione efficace del suolo.</a:t>
            </a:r>
            <a:endParaRPr/>
          </a:p>
          <a:p>
            <a:pPr marL="342900" lvl="0" indent="-342900" algn="l" rtl="0">
              <a:lnSpc>
                <a:spcPct val="90000"/>
              </a:lnSpc>
              <a:spcBef>
                <a:spcPts val="1000"/>
              </a:spcBef>
              <a:spcAft>
                <a:spcPts val="0"/>
              </a:spcAft>
              <a:buClr>
                <a:srgbClr val="000000"/>
              </a:buClr>
              <a:buSzPts val="2400"/>
              <a:buFont typeface="Arial"/>
              <a:buChar char="•"/>
            </a:pPr>
            <a:r>
              <a:rPr lang="en-GB"/>
              <a:t>Le caratteristiche ottimali del suolo creano un ambiente favorevole alla crescita delle piante, garantendo la sostenibilità dell'agricoltura e una gestione responsabile dell'ambiente.</a:t>
            </a:r>
            <a:endParaRPr/>
          </a:p>
        </p:txBody>
      </p:sp>
      <p:grpSp>
        <p:nvGrpSpPr>
          <p:cNvPr id="543" name="Google Shape;543;p16"/>
          <p:cNvGrpSpPr/>
          <p:nvPr/>
        </p:nvGrpSpPr>
        <p:grpSpPr>
          <a:xfrm rot="3730759">
            <a:off x="6806483" y="507641"/>
            <a:ext cx="949887" cy="1163493"/>
            <a:chOff x="7602444" y="4967675"/>
            <a:chExt cx="483620" cy="592374"/>
          </a:xfrm>
        </p:grpSpPr>
        <p:grpSp>
          <p:nvGrpSpPr>
            <p:cNvPr id="544" name="Google Shape;544;p16"/>
            <p:cNvGrpSpPr/>
            <p:nvPr/>
          </p:nvGrpSpPr>
          <p:grpSpPr>
            <a:xfrm>
              <a:off x="7618661" y="4967675"/>
              <a:ext cx="467403" cy="507609"/>
              <a:chOff x="2251964" y="3590497"/>
              <a:chExt cx="467403" cy="507609"/>
            </a:xfrm>
          </p:grpSpPr>
          <p:sp>
            <p:nvSpPr>
              <p:cNvPr id="545" name="Google Shape;545;p1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46" name="Google Shape;546;p1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47" name="Google Shape;547;p1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548" name="Google Shape;548;p16"/>
            <p:cNvGrpSpPr/>
            <p:nvPr/>
          </p:nvGrpSpPr>
          <p:grpSpPr>
            <a:xfrm>
              <a:off x="7602444" y="4993761"/>
              <a:ext cx="421973" cy="566288"/>
              <a:chOff x="2235747" y="3616583"/>
              <a:chExt cx="421973" cy="566288"/>
            </a:xfrm>
          </p:grpSpPr>
          <p:sp>
            <p:nvSpPr>
              <p:cNvPr id="549" name="Google Shape;549;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50" name="Google Shape;550;p1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pic>
        <p:nvPicPr>
          <p:cNvPr id="551" name="Google Shape;551;p16"/>
          <p:cNvPicPr preferRelativeResize="0">
            <a:picLocks noGrp="1"/>
          </p:cNvPicPr>
          <p:nvPr>
            <p:ph type="pic" idx="3"/>
          </p:nvPr>
        </p:nvPicPr>
        <p:blipFill rotWithShape="1">
          <a:blip r:embed="rId3">
            <a:alphaModFix/>
          </a:blip>
          <a:srcRect l="18165" r="18165"/>
          <a:stretch/>
        </p:blipFill>
        <p:spPr>
          <a:xfrm>
            <a:off x="6545263" y="1452563"/>
            <a:ext cx="5646737" cy="4656137"/>
          </a:xfrm>
          <a:prstGeom prst="rect">
            <a:avLst/>
          </a:prstGeom>
          <a:solidFill>
            <a:srgbClr val="D8D8D8"/>
          </a:solidFill>
          <a:ln>
            <a:noFill/>
          </a:ln>
        </p:spPr>
      </p:pic>
      <p:sp>
        <p:nvSpPr>
          <p:cNvPr id="552" name="Google Shape;552;p16"/>
          <p:cNvSpPr txBox="1"/>
          <p:nvPr/>
        </p:nvSpPr>
        <p:spPr>
          <a:xfrm>
            <a:off x="770904" y="495418"/>
            <a:ext cx="5324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a:latin typeface="Calibri"/>
                <a:ea typeface="Calibri"/>
                <a:cs typeface="Calibri"/>
                <a:sym typeface="Calibri"/>
              </a:rPr>
              <a:t>Il legame tra suolo e crescita delle piante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7"/>
          <p:cNvSpPr txBox="1">
            <a:spLocks noGrp="1"/>
          </p:cNvSpPr>
          <p:nvPr>
            <p:ph type="body" idx="1"/>
          </p:nvPr>
        </p:nvSpPr>
        <p:spPr>
          <a:xfrm>
            <a:off x="5849349" y="1990240"/>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Fertilità del suolo e Gestione dei nutrienti </a:t>
            </a:r>
            <a:endParaRPr/>
          </a:p>
        </p:txBody>
      </p:sp>
      <p:sp>
        <p:nvSpPr>
          <p:cNvPr id="559" name="Google Shape;559;p17"/>
          <p:cNvSpPr txBox="1">
            <a:spLocks noGrp="1"/>
          </p:cNvSpPr>
          <p:nvPr>
            <p:ph type="body" idx="2"/>
          </p:nvPr>
        </p:nvSpPr>
        <p:spPr>
          <a:xfrm>
            <a:off x="4502882" y="892243"/>
            <a:ext cx="1593118" cy="12808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18"/>
          <p:cNvSpPr txBox="1">
            <a:spLocks noGrp="1"/>
          </p:cNvSpPr>
          <p:nvPr>
            <p:ph type="body" idx="1"/>
          </p:nvPr>
        </p:nvSpPr>
        <p:spPr>
          <a:xfrm>
            <a:off x="817431" y="1695747"/>
            <a:ext cx="5403176" cy="521293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a:t>La fertilità del suolo è fondamentale per il successo dell'agricoltura e riguarda la capacità del suolo di fornire alle piante i nutrienti necessari in quantità e rapporti adeguati.</a:t>
            </a:r>
            <a:endParaRPr/>
          </a:p>
          <a:p>
            <a:pPr marL="342900" lvl="0" indent="-342900" algn="l" rtl="0">
              <a:lnSpc>
                <a:spcPct val="90000"/>
              </a:lnSpc>
              <a:spcBef>
                <a:spcPts val="1000"/>
              </a:spcBef>
              <a:spcAft>
                <a:spcPts val="0"/>
              </a:spcAft>
              <a:buClr>
                <a:srgbClr val="000000"/>
              </a:buClr>
              <a:buSzPts val="2400"/>
              <a:buFont typeface="Arial"/>
              <a:buChar char="•"/>
            </a:pPr>
            <a:r>
              <a:rPr lang="en-GB"/>
              <a:t>È il risultato dell'interazione dinamica dei componenti fisici, chimici e biologici del suolo, che crea un ambiente favorevole alla crescita delle piante.</a:t>
            </a:r>
            <a:endParaRPr/>
          </a:p>
        </p:txBody>
      </p:sp>
      <p:grpSp>
        <p:nvGrpSpPr>
          <p:cNvPr id="566" name="Google Shape;566;p18"/>
          <p:cNvGrpSpPr/>
          <p:nvPr/>
        </p:nvGrpSpPr>
        <p:grpSpPr>
          <a:xfrm rot="3730759">
            <a:off x="6806483" y="507641"/>
            <a:ext cx="949887" cy="1163493"/>
            <a:chOff x="7602444" y="4967675"/>
            <a:chExt cx="483620" cy="592374"/>
          </a:xfrm>
        </p:grpSpPr>
        <p:grpSp>
          <p:nvGrpSpPr>
            <p:cNvPr id="567" name="Google Shape;567;p18"/>
            <p:cNvGrpSpPr/>
            <p:nvPr/>
          </p:nvGrpSpPr>
          <p:grpSpPr>
            <a:xfrm>
              <a:off x="7618661" y="4967675"/>
              <a:ext cx="467403" cy="507609"/>
              <a:chOff x="2251964" y="3590497"/>
              <a:chExt cx="467403" cy="507609"/>
            </a:xfrm>
          </p:grpSpPr>
          <p:sp>
            <p:nvSpPr>
              <p:cNvPr id="568" name="Google Shape;568;p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69" name="Google Shape;569;p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70" name="Google Shape;570;p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571" name="Google Shape;571;p18"/>
            <p:cNvGrpSpPr/>
            <p:nvPr/>
          </p:nvGrpSpPr>
          <p:grpSpPr>
            <a:xfrm>
              <a:off x="7602444" y="4993761"/>
              <a:ext cx="421973" cy="566288"/>
              <a:chOff x="2235747" y="3616583"/>
              <a:chExt cx="421973" cy="566288"/>
            </a:xfrm>
          </p:grpSpPr>
          <p:sp>
            <p:nvSpPr>
              <p:cNvPr id="572" name="Google Shape;572;p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73" name="Google Shape;573;p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pic>
        <p:nvPicPr>
          <p:cNvPr id="574" name="Google Shape;574;p18"/>
          <p:cNvPicPr preferRelativeResize="0">
            <a:picLocks noGrp="1"/>
          </p:cNvPicPr>
          <p:nvPr>
            <p:ph type="pic" idx="3"/>
          </p:nvPr>
        </p:nvPicPr>
        <p:blipFill rotWithShape="1">
          <a:blip r:embed="rId3">
            <a:alphaModFix/>
          </a:blip>
          <a:srcRect l="4522" r="4522"/>
          <a:stretch/>
        </p:blipFill>
        <p:spPr>
          <a:xfrm>
            <a:off x="6545263" y="1452563"/>
            <a:ext cx="5646737" cy="4656137"/>
          </a:xfrm>
          <a:prstGeom prst="rect">
            <a:avLst/>
          </a:prstGeom>
          <a:solidFill>
            <a:srgbClr val="D8D8D8"/>
          </a:solidFill>
          <a:ln>
            <a:noFill/>
          </a:ln>
        </p:spPr>
      </p:pic>
      <p:sp>
        <p:nvSpPr>
          <p:cNvPr id="575" name="Google Shape;575;p18"/>
          <p:cNvSpPr txBox="1"/>
          <p:nvPr/>
        </p:nvSpPr>
        <p:spPr>
          <a:xfrm>
            <a:off x="770904" y="567700"/>
            <a:ext cx="5324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a:latin typeface="Calibri"/>
                <a:ea typeface="Calibri"/>
                <a:cs typeface="Calibri"/>
                <a:sym typeface="Calibri"/>
              </a:rPr>
              <a:t>Fertilità del suolo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47" descr="Green question mark"/>
          <p:cNvPicPr preferRelativeResize="0">
            <a:picLocks noGrp="1"/>
          </p:cNvPicPr>
          <p:nvPr>
            <p:ph type="pic" idx="2"/>
          </p:nvPr>
        </p:nvPicPr>
        <p:blipFill rotWithShape="1">
          <a:blip r:embed="rId3">
            <a:alphaModFix/>
          </a:blip>
          <a:srcRect l="33559" r="33559"/>
          <a:stretch/>
        </p:blipFill>
        <p:spPr>
          <a:xfrm>
            <a:off x="8912202" y="1246695"/>
            <a:ext cx="2444127" cy="4336988"/>
          </a:xfrm>
          <a:prstGeom prst="rect">
            <a:avLst/>
          </a:prstGeom>
          <a:solidFill>
            <a:srgbClr val="D8D8D8"/>
          </a:solidFill>
          <a:ln>
            <a:noFill/>
          </a:ln>
        </p:spPr>
      </p:pic>
      <p:sp>
        <p:nvSpPr>
          <p:cNvPr id="215" name="Google Shape;215;p47"/>
          <p:cNvSpPr txBox="1">
            <a:spLocks noGrp="1"/>
          </p:cNvSpPr>
          <p:nvPr>
            <p:ph type="body" idx="1"/>
          </p:nvPr>
        </p:nvSpPr>
        <p:spPr>
          <a:xfrm>
            <a:off x="835671" y="2096990"/>
            <a:ext cx="7813029" cy="3291086"/>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2400"/>
              <a:buFont typeface="Arial"/>
              <a:buAutoNum type="arabicPeriod"/>
            </a:pPr>
            <a:r>
              <a:rPr lang="en-GB" dirty="0" err="1">
                <a:latin typeface="Calibri"/>
                <a:ea typeface="Calibri"/>
                <a:cs typeface="Calibri"/>
                <a:sym typeface="Calibri"/>
              </a:rPr>
              <a:t>Quali</a:t>
            </a:r>
            <a:r>
              <a:rPr lang="en-GB" dirty="0">
                <a:latin typeface="Calibri"/>
                <a:ea typeface="Calibri"/>
                <a:cs typeface="Calibri"/>
                <a:sym typeface="Calibri"/>
              </a:rPr>
              <a:t> </a:t>
            </a:r>
            <a:r>
              <a:rPr lang="en-GB" dirty="0" err="1">
                <a:latin typeface="Calibri"/>
                <a:ea typeface="Calibri"/>
                <a:cs typeface="Calibri"/>
                <a:sym typeface="Calibri"/>
              </a:rPr>
              <a:t>sono</a:t>
            </a:r>
            <a:r>
              <a:rPr lang="en-GB" dirty="0">
                <a:latin typeface="Calibri"/>
                <a:ea typeface="Calibri"/>
                <a:cs typeface="Calibri"/>
                <a:sym typeface="Calibri"/>
              </a:rPr>
              <a:t> </a:t>
            </a:r>
            <a:r>
              <a:rPr lang="en-GB" dirty="0" err="1">
                <a:latin typeface="Calibri"/>
                <a:ea typeface="Calibri"/>
                <a:cs typeface="Calibri"/>
                <a:sym typeface="Calibri"/>
              </a:rPr>
              <a:t>i</a:t>
            </a:r>
            <a:r>
              <a:rPr lang="en-GB" dirty="0">
                <a:latin typeface="Calibri"/>
                <a:ea typeface="Calibri"/>
                <a:cs typeface="Calibri"/>
                <a:sym typeface="Calibri"/>
              </a:rPr>
              <a:t> </a:t>
            </a:r>
            <a:r>
              <a:rPr lang="en-GB" dirty="0" err="1">
                <a:latin typeface="Calibri"/>
                <a:ea typeface="Calibri"/>
                <a:cs typeface="Calibri"/>
                <a:sym typeface="Calibri"/>
              </a:rPr>
              <a:t>tuoi</a:t>
            </a:r>
            <a:r>
              <a:rPr lang="en-GB" dirty="0">
                <a:latin typeface="Calibri"/>
                <a:ea typeface="Calibri"/>
                <a:cs typeface="Calibri"/>
                <a:sym typeface="Calibri"/>
              </a:rPr>
              <a:t> </a:t>
            </a:r>
            <a:r>
              <a:rPr lang="en-GB" dirty="0" err="1">
                <a:latin typeface="Calibri"/>
                <a:ea typeface="Calibri"/>
                <a:cs typeface="Calibri"/>
                <a:sym typeface="Calibri"/>
              </a:rPr>
              <a:t>pensieri</a:t>
            </a:r>
            <a:r>
              <a:rPr lang="en-GB" dirty="0">
                <a:latin typeface="Calibri"/>
                <a:ea typeface="Calibri"/>
                <a:cs typeface="Calibri"/>
                <a:sym typeface="Calibri"/>
              </a:rPr>
              <a:t> </a:t>
            </a:r>
            <a:r>
              <a:rPr lang="en-GB" dirty="0" err="1">
                <a:latin typeface="Calibri"/>
                <a:ea typeface="Calibri"/>
                <a:cs typeface="Calibri"/>
                <a:sym typeface="Calibri"/>
              </a:rPr>
              <a:t>sull'importanza</a:t>
            </a:r>
            <a:r>
              <a:rPr lang="en-GB" dirty="0">
                <a:latin typeface="Calibri"/>
                <a:ea typeface="Calibri"/>
                <a:cs typeface="Calibri"/>
                <a:sym typeface="Calibri"/>
              </a:rPr>
              <a:t> di </a:t>
            </a:r>
            <a:r>
              <a:rPr lang="en-GB" dirty="0" err="1">
                <a:latin typeface="Calibri"/>
                <a:ea typeface="Calibri"/>
                <a:cs typeface="Calibri"/>
                <a:sym typeface="Calibri"/>
              </a:rPr>
              <a:t>minimizzare</a:t>
            </a:r>
            <a:r>
              <a:rPr lang="en-GB" dirty="0">
                <a:latin typeface="Calibri"/>
                <a:ea typeface="Calibri"/>
                <a:cs typeface="Calibri"/>
                <a:sym typeface="Calibri"/>
              </a:rPr>
              <a:t> </a:t>
            </a:r>
            <a:r>
              <a:rPr lang="en-GB" dirty="0" err="1">
                <a:latin typeface="Calibri"/>
                <a:ea typeface="Calibri"/>
                <a:cs typeface="Calibri"/>
                <a:sym typeface="Calibri"/>
              </a:rPr>
              <a:t>l’alterazione</a:t>
            </a:r>
            <a:r>
              <a:rPr lang="en-GB" dirty="0">
                <a:latin typeface="Calibri"/>
                <a:ea typeface="Calibri"/>
                <a:cs typeface="Calibri"/>
                <a:sym typeface="Calibri"/>
              </a:rPr>
              <a:t> del </a:t>
            </a:r>
            <a:r>
              <a:rPr lang="en-GB" dirty="0" err="1">
                <a:latin typeface="Calibri"/>
                <a:ea typeface="Calibri"/>
                <a:cs typeface="Calibri"/>
                <a:sym typeface="Calibri"/>
              </a:rPr>
              <a:t>suolo</a:t>
            </a:r>
            <a:r>
              <a:rPr lang="en-GB" dirty="0">
                <a:latin typeface="Calibri"/>
                <a:ea typeface="Calibri"/>
                <a:cs typeface="Calibri"/>
                <a:sym typeface="Calibri"/>
              </a:rPr>
              <a:t> in </a:t>
            </a:r>
            <a:r>
              <a:rPr lang="en-GB" dirty="0" err="1">
                <a:latin typeface="Calibri"/>
                <a:ea typeface="Calibri"/>
                <a:cs typeface="Calibri"/>
                <a:sym typeface="Calibri"/>
              </a:rPr>
              <a:t>agricoltura</a:t>
            </a:r>
            <a:r>
              <a:rPr lang="en-GB" dirty="0">
                <a:latin typeface="Calibri"/>
                <a:ea typeface="Calibri"/>
                <a:cs typeface="Calibri"/>
                <a:sym typeface="Calibri"/>
              </a:rPr>
              <a:t>?</a:t>
            </a:r>
            <a:endParaRPr dirty="0"/>
          </a:p>
          <a:p>
            <a:pPr marL="457200" lvl="0" indent="-304800" algn="l" rtl="0">
              <a:lnSpc>
                <a:spcPct val="100000"/>
              </a:lnSpc>
              <a:spcBef>
                <a:spcPts val="0"/>
              </a:spcBef>
              <a:spcAft>
                <a:spcPts val="0"/>
              </a:spcAft>
              <a:buSzPts val="2400"/>
              <a:buFont typeface="Arial"/>
              <a:buNone/>
            </a:pPr>
            <a:endParaRPr dirty="0">
              <a:latin typeface="Calibri"/>
              <a:ea typeface="Calibri"/>
              <a:cs typeface="Calibri"/>
              <a:sym typeface="Calibri"/>
            </a:endParaRPr>
          </a:p>
          <a:p>
            <a:pPr marL="457200" lvl="0" indent="-457200" algn="l" rtl="0">
              <a:lnSpc>
                <a:spcPct val="100000"/>
              </a:lnSpc>
              <a:spcBef>
                <a:spcPts val="0"/>
              </a:spcBef>
              <a:spcAft>
                <a:spcPts val="0"/>
              </a:spcAft>
              <a:buSzPts val="2400"/>
              <a:buFont typeface="Arial"/>
              <a:buAutoNum type="arabicPeriod"/>
            </a:pPr>
            <a:r>
              <a:rPr lang="en-GB" dirty="0">
                <a:latin typeface="Calibri"/>
                <a:ea typeface="Calibri"/>
                <a:cs typeface="Calibri"/>
                <a:sym typeface="Calibri"/>
              </a:rPr>
              <a:t>Come </a:t>
            </a:r>
            <a:r>
              <a:rPr lang="en-GB" dirty="0" err="1">
                <a:latin typeface="Calibri"/>
                <a:ea typeface="Calibri"/>
                <a:cs typeface="Calibri"/>
                <a:sym typeface="Calibri"/>
              </a:rPr>
              <a:t>pensi</a:t>
            </a:r>
            <a:r>
              <a:rPr lang="en-GB" dirty="0">
                <a:latin typeface="Calibri"/>
                <a:ea typeface="Calibri"/>
                <a:cs typeface="Calibri"/>
                <a:sym typeface="Calibri"/>
              </a:rPr>
              <a:t> </a:t>
            </a:r>
            <a:r>
              <a:rPr lang="en-GB" dirty="0" err="1">
                <a:latin typeface="Calibri"/>
                <a:ea typeface="Calibri"/>
                <a:cs typeface="Calibri"/>
                <a:sym typeface="Calibri"/>
              </a:rPr>
              <a:t>che</a:t>
            </a:r>
            <a:r>
              <a:rPr lang="en-GB" dirty="0">
                <a:latin typeface="Calibri"/>
                <a:ea typeface="Calibri"/>
                <a:cs typeface="Calibri"/>
                <a:sym typeface="Calibri"/>
              </a:rPr>
              <a:t> la </a:t>
            </a:r>
            <a:r>
              <a:rPr lang="en-GB" dirty="0" err="1">
                <a:latin typeface="Calibri"/>
                <a:ea typeface="Calibri"/>
                <a:cs typeface="Calibri"/>
                <a:sym typeface="Calibri"/>
              </a:rPr>
              <a:t>fornitura</a:t>
            </a:r>
            <a:r>
              <a:rPr lang="en-GB" dirty="0">
                <a:latin typeface="Calibri"/>
                <a:ea typeface="Calibri"/>
                <a:cs typeface="Calibri"/>
                <a:sym typeface="Calibri"/>
              </a:rPr>
              <a:t> continua di </a:t>
            </a:r>
            <a:r>
              <a:rPr lang="en-GB" dirty="0" err="1">
                <a:latin typeface="Calibri"/>
                <a:ea typeface="Calibri"/>
                <a:cs typeface="Calibri"/>
                <a:sym typeface="Calibri"/>
              </a:rPr>
              <a:t>materia</a:t>
            </a:r>
            <a:r>
              <a:rPr lang="en-GB" dirty="0">
                <a:latin typeface="Calibri"/>
                <a:ea typeface="Calibri"/>
                <a:cs typeface="Calibri"/>
                <a:sym typeface="Calibri"/>
              </a:rPr>
              <a:t> </a:t>
            </a:r>
            <a:r>
              <a:rPr lang="en-GB" dirty="0" err="1">
                <a:latin typeface="Calibri"/>
                <a:ea typeface="Calibri"/>
                <a:cs typeface="Calibri"/>
                <a:sym typeface="Calibri"/>
              </a:rPr>
              <a:t>organica</a:t>
            </a:r>
            <a:r>
              <a:rPr lang="en-GB" dirty="0">
                <a:latin typeface="Calibri"/>
                <a:ea typeface="Calibri"/>
                <a:cs typeface="Calibri"/>
                <a:sym typeface="Calibri"/>
              </a:rPr>
              <a:t> </a:t>
            </a:r>
            <a:r>
              <a:rPr lang="en-GB" dirty="0" err="1">
                <a:latin typeface="Calibri"/>
                <a:ea typeface="Calibri"/>
                <a:cs typeface="Calibri"/>
                <a:sym typeface="Calibri"/>
              </a:rPr>
              <a:t>influisca</a:t>
            </a:r>
            <a:r>
              <a:rPr lang="en-GB" dirty="0">
                <a:latin typeface="Calibri"/>
                <a:ea typeface="Calibri"/>
                <a:cs typeface="Calibri"/>
                <a:sym typeface="Calibri"/>
              </a:rPr>
              <a:t> </a:t>
            </a:r>
            <a:r>
              <a:rPr lang="en-GB" dirty="0" err="1">
                <a:latin typeface="Calibri"/>
                <a:ea typeface="Calibri"/>
                <a:cs typeface="Calibri"/>
                <a:sym typeface="Calibri"/>
              </a:rPr>
              <a:t>sulla</a:t>
            </a:r>
            <a:r>
              <a:rPr lang="en-GB" dirty="0">
                <a:latin typeface="Calibri"/>
                <a:ea typeface="Calibri"/>
                <a:cs typeface="Calibri"/>
                <a:sym typeface="Calibri"/>
              </a:rPr>
              <a:t> salute del </a:t>
            </a:r>
            <a:r>
              <a:rPr lang="en-GB" dirty="0" err="1">
                <a:latin typeface="Calibri"/>
                <a:ea typeface="Calibri"/>
                <a:cs typeface="Calibri"/>
                <a:sym typeface="Calibri"/>
              </a:rPr>
              <a:t>suolo</a:t>
            </a:r>
            <a:r>
              <a:rPr lang="en-GB" dirty="0">
                <a:latin typeface="Calibri"/>
                <a:ea typeface="Calibri"/>
                <a:cs typeface="Calibri"/>
                <a:sym typeface="Calibri"/>
              </a:rPr>
              <a:t> e </a:t>
            </a:r>
            <a:r>
              <a:rPr lang="en-GB" dirty="0" err="1">
                <a:latin typeface="Calibri"/>
                <a:ea typeface="Calibri"/>
                <a:cs typeface="Calibri"/>
                <a:sym typeface="Calibri"/>
              </a:rPr>
              <a:t>sulla</a:t>
            </a:r>
            <a:r>
              <a:rPr lang="en-GB" dirty="0">
                <a:latin typeface="Calibri"/>
                <a:ea typeface="Calibri"/>
                <a:cs typeface="Calibri"/>
                <a:sym typeface="Calibri"/>
              </a:rPr>
              <a:t> </a:t>
            </a:r>
            <a:r>
              <a:rPr lang="en-GB" dirty="0" err="1">
                <a:latin typeface="Calibri"/>
                <a:ea typeface="Calibri"/>
                <a:cs typeface="Calibri"/>
                <a:sym typeface="Calibri"/>
              </a:rPr>
              <a:t>crescita</a:t>
            </a:r>
            <a:r>
              <a:rPr lang="en-GB" dirty="0">
                <a:latin typeface="Calibri"/>
                <a:ea typeface="Calibri"/>
                <a:cs typeface="Calibri"/>
                <a:sym typeface="Calibri"/>
              </a:rPr>
              <a:t> </a:t>
            </a:r>
            <a:r>
              <a:rPr lang="en-GB" dirty="0" err="1">
                <a:latin typeface="Calibri"/>
                <a:ea typeface="Calibri"/>
                <a:cs typeface="Calibri"/>
                <a:sym typeface="Calibri"/>
              </a:rPr>
              <a:t>delle</a:t>
            </a:r>
            <a:r>
              <a:rPr lang="en-GB" dirty="0">
                <a:latin typeface="Calibri"/>
                <a:ea typeface="Calibri"/>
                <a:cs typeface="Calibri"/>
                <a:sym typeface="Calibri"/>
              </a:rPr>
              <a:t> </a:t>
            </a:r>
            <a:r>
              <a:rPr lang="en-GB" dirty="0" err="1">
                <a:latin typeface="Calibri"/>
                <a:ea typeface="Calibri"/>
                <a:cs typeface="Calibri"/>
                <a:sym typeface="Calibri"/>
              </a:rPr>
              <a:t>colture</a:t>
            </a:r>
            <a:r>
              <a:rPr lang="en-GB" dirty="0">
                <a:latin typeface="Calibri"/>
                <a:ea typeface="Calibri"/>
                <a:cs typeface="Calibri"/>
                <a:sym typeface="Calibri"/>
              </a:rPr>
              <a:t>?</a:t>
            </a:r>
            <a:endParaRPr dirty="0"/>
          </a:p>
          <a:p>
            <a:pPr marL="457200" lvl="0" indent="-304800" algn="l" rtl="0">
              <a:lnSpc>
                <a:spcPct val="100000"/>
              </a:lnSpc>
              <a:spcBef>
                <a:spcPts val="0"/>
              </a:spcBef>
              <a:spcAft>
                <a:spcPts val="0"/>
              </a:spcAft>
              <a:buSzPts val="2400"/>
              <a:buFont typeface="Arial"/>
              <a:buNone/>
            </a:pPr>
            <a:endParaRPr dirty="0">
              <a:latin typeface="Calibri"/>
              <a:ea typeface="Calibri"/>
              <a:cs typeface="Calibri"/>
              <a:sym typeface="Calibri"/>
            </a:endParaRPr>
          </a:p>
          <a:p>
            <a:pPr marL="457200" lvl="0" indent="-457200" algn="l" rtl="0">
              <a:lnSpc>
                <a:spcPct val="100000"/>
              </a:lnSpc>
              <a:spcBef>
                <a:spcPts val="0"/>
              </a:spcBef>
              <a:spcAft>
                <a:spcPts val="0"/>
              </a:spcAft>
              <a:buSzPts val="2400"/>
              <a:buFont typeface="Arial"/>
              <a:buAutoNum type="arabicPeriod"/>
            </a:pPr>
            <a:r>
              <a:rPr lang="en-GB" dirty="0">
                <a:latin typeface="Calibri"/>
                <a:ea typeface="Calibri"/>
                <a:cs typeface="Calibri"/>
                <a:sym typeface="Calibri"/>
              </a:rPr>
              <a:t>Sei a </a:t>
            </a:r>
            <a:r>
              <a:rPr lang="en-GB" dirty="0" err="1">
                <a:latin typeface="Calibri"/>
                <a:ea typeface="Calibri"/>
                <a:cs typeface="Calibri"/>
                <a:sym typeface="Calibri"/>
              </a:rPr>
              <a:t>conoscenza</a:t>
            </a:r>
            <a:r>
              <a:rPr lang="en-GB" dirty="0">
                <a:latin typeface="Calibri"/>
                <a:ea typeface="Calibri"/>
                <a:cs typeface="Calibri"/>
                <a:sym typeface="Calibri"/>
              </a:rPr>
              <a:t> di </a:t>
            </a:r>
            <a:r>
              <a:rPr lang="en-GB" dirty="0" err="1">
                <a:latin typeface="Calibri"/>
                <a:ea typeface="Calibri"/>
                <a:cs typeface="Calibri"/>
                <a:sym typeface="Calibri"/>
              </a:rPr>
              <a:t>qualche</a:t>
            </a:r>
            <a:r>
              <a:rPr lang="en-GB" dirty="0">
                <a:latin typeface="Calibri"/>
                <a:ea typeface="Calibri"/>
                <a:cs typeface="Calibri"/>
                <a:sym typeface="Calibri"/>
              </a:rPr>
              <a:t> </a:t>
            </a:r>
            <a:r>
              <a:rPr lang="en-GB" dirty="0" err="1">
                <a:latin typeface="Calibri"/>
                <a:ea typeface="Calibri"/>
                <a:cs typeface="Calibri"/>
                <a:sym typeface="Calibri"/>
              </a:rPr>
              <a:t>metodo</a:t>
            </a:r>
            <a:r>
              <a:rPr lang="en-GB" dirty="0">
                <a:latin typeface="Calibri"/>
                <a:ea typeface="Calibri"/>
                <a:cs typeface="Calibri"/>
                <a:sym typeface="Calibri"/>
              </a:rPr>
              <a:t> o </a:t>
            </a:r>
            <a:r>
              <a:rPr lang="en-GB" dirty="0" err="1">
                <a:latin typeface="Calibri"/>
                <a:ea typeface="Calibri"/>
                <a:cs typeface="Calibri"/>
                <a:sym typeface="Calibri"/>
              </a:rPr>
              <a:t>pratica</a:t>
            </a:r>
            <a:r>
              <a:rPr lang="en-GB" dirty="0">
                <a:latin typeface="Calibri"/>
                <a:ea typeface="Calibri"/>
                <a:cs typeface="Calibri"/>
                <a:sym typeface="Calibri"/>
              </a:rPr>
              <a:t> </a:t>
            </a:r>
            <a:r>
              <a:rPr lang="en-GB" dirty="0" err="1">
                <a:latin typeface="Calibri"/>
                <a:ea typeface="Calibri"/>
                <a:cs typeface="Calibri"/>
                <a:sym typeface="Calibri"/>
              </a:rPr>
              <a:t>che</a:t>
            </a:r>
            <a:r>
              <a:rPr lang="en-GB" dirty="0">
                <a:latin typeface="Calibri"/>
                <a:ea typeface="Calibri"/>
                <a:cs typeface="Calibri"/>
                <a:sym typeface="Calibri"/>
              </a:rPr>
              <a:t> </a:t>
            </a:r>
            <a:r>
              <a:rPr lang="en-GB" dirty="0" err="1">
                <a:latin typeface="Calibri"/>
                <a:ea typeface="Calibri"/>
                <a:cs typeface="Calibri"/>
                <a:sym typeface="Calibri"/>
              </a:rPr>
              <a:t>aiuti</a:t>
            </a:r>
            <a:r>
              <a:rPr lang="en-GB" dirty="0">
                <a:latin typeface="Calibri"/>
                <a:ea typeface="Calibri"/>
                <a:cs typeface="Calibri"/>
                <a:sym typeface="Calibri"/>
              </a:rPr>
              <a:t> a </a:t>
            </a:r>
            <a:r>
              <a:rPr lang="en-GB" dirty="0" err="1">
                <a:latin typeface="Calibri"/>
                <a:ea typeface="Calibri"/>
                <a:cs typeface="Calibri"/>
                <a:sym typeface="Calibri"/>
              </a:rPr>
              <a:t>promuovere</a:t>
            </a:r>
            <a:r>
              <a:rPr lang="en-GB" dirty="0">
                <a:latin typeface="Calibri"/>
                <a:ea typeface="Calibri"/>
                <a:cs typeface="Calibri"/>
                <a:sym typeface="Calibri"/>
              </a:rPr>
              <a:t> la </a:t>
            </a:r>
            <a:r>
              <a:rPr lang="en-GB" dirty="0" err="1">
                <a:latin typeface="Calibri"/>
                <a:ea typeface="Calibri"/>
                <a:cs typeface="Calibri"/>
                <a:sym typeface="Calibri"/>
              </a:rPr>
              <a:t>crescita</a:t>
            </a:r>
            <a:r>
              <a:rPr lang="en-GB" dirty="0">
                <a:latin typeface="Calibri"/>
                <a:ea typeface="Calibri"/>
                <a:cs typeface="Calibri"/>
                <a:sym typeface="Calibri"/>
              </a:rPr>
              <a:t> </a:t>
            </a:r>
            <a:r>
              <a:rPr lang="en-GB" dirty="0" err="1">
                <a:latin typeface="Calibri"/>
                <a:ea typeface="Calibri"/>
                <a:cs typeface="Calibri"/>
                <a:sym typeface="Calibri"/>
              </a:rPr>
              <a:t>microbica</a:t>
            </a:r>
            <a:r>
              <a:rPr lang="en-GB" dirty="0">
                <a:latin typeface="Calibri"/>
                <a:ea typeface="Calibri"/>
                <a:cs typeface="Calibri"/>
                <a:sym typeface="Calibri"/>
              </a:rPr>
              <a:t> </a:t>
            </a:r>
            <a:r>
              <a:rPr lang="en-GB" dirty="0" err="1">
                <a:latin typeface="Calibri"/>
                <a:ea typeface="Calibri"/>
                <a:cs typeface="Calibri"/>
                <a:sym typeface="Calibri"/>
              </a:rPr>
              <a:t>nel</a:t>
            </a:r>
            <a:r>
              <a:rPr lang="en-GB" dirty="0">
                <a:latin typeface="Calibri"/>
                <a:ea typeface="Calibri"/>
                <a:cs typeface="Calibri"/>
                <a:sym typeface="Calibri"/>
              </a:rPr>
              <a:t> </a:t>
            </a:r>
            <a:r>
              <a:rPr lang="en-GB" dirty="0" err="1">
                <a:latin typeface="Calibri"/>
                <a:ea typeface="Calibri"/>
                <a:cs typeface="Calibri"/>
                <a:sym typeface="Calibri"/>
              </a:rPr>
              <a:t>suolo</a:t>
            </a:r>
            <a:r>
              <a:rPr lang="en-GB" dirty="0">
                <a:latin typeface="Calibri"/>
                <a:ea typeface="Calibri"/>
                <a:cs typeface="Calibri"/>
                <a:sym typeface="Calibri"/>
              </a:rPr>
              <a:t>?</a:t>
            </a:r>
            <a:endParaRPr dirty="0"/>
          </a:p>
        </p:txBody>
      </p:sp>
      <p:sp>
        <p:nvSpPr>
          <p:cNvPr id="216" name="Google Shape;216;p47"/>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600"/>
              <a:buNone/>
            </a:pPr>
            <a:r>
              <a:rPr lang="en-GB">
                <a:latin typeface="Calibri"/>
                <a:ea typeface="Calibri"/>
                <a:cs typeface="Calibri"/>
                <a:sym typeface="Calibri"/>
              </a:rPr>
              <a:t>Ma prima </a:t>
            </a:r>
            <a:r>
              <a:rPr lang="en-GB" b="1">
                <a:latin typeface="Calibri"/>
                <a:ea typeface="Calibri"/>
                <a:cs typeface="Calibri"/>
                <a:sym typeface="Calibri"/>
              </a:rPr>
              <a:t>RIFLETTIAMO</a:t>
            </a:r>
            <a:endParaRPr b="1">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19"/>
          <p:cNvSpPr txBox="1">
            <a:spLocks noGrp="1"/>
          </p:cNvSpPr>
          <p:nvPr>
            <p:ph type="body" idx="1"/>
          </p:nvPr>
        </p:nvSpPr>
        <p:spPr>
          <a:xfrm>
            <a:off x="919219" y="1616790"/>
            <a:ext cx="5484359" cy="521293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a:t>Una gestione efficace dei nutrienti è essenziale per mantenere la fertilità del suolo, assicurando che le colture ricevano nutrienti vitali come azoto, fosforo, potassio e micronutrienti.</a:t>
            </a:r>
            <a:endParaRPr/>
          </a:p>
          <a:p>
            <a:pPr marL="342900" lvl="0" indent="-342900" algn="l" rtl="0">
              <a:lnSpc>
                <a:spcPct val="90000"/>
              </a:lnSpc>
              <a:spcBef>
                <a:spcPts val="1000"/>
              </a:spcBef>
              <a:spcAft>
                <a:spcPts val="0"/>
              </a:spcAft>
              <a:buClr>
                <a:srgbClr val="000000"/>
              </a:buClr>
              <a:buSzPts val="2400"/>
              <a:buFont typeface="Arial"/>
              <a:buChar char="•"/>
            </a:pPr>
            <a:r>
              <a:rPr lang="en-GB"/>
              <a:t>La materia organica svolge un ruolo importante nella regolazione della fertilità del suolo, immagazzinando i nutrienti, migliorando la struttura del suolo, migliorando la ritenzione idrica e supportando i microbi benefici.</a:t>
            </a:r>
            <a:endParaRPr/>
          </a:p>
        </p:txBody>
      </p:sp>
      <p:grpSp>
        <p:nvGrpSpPr>
          <p:cNvPr id="582" name="Google Shape;582;p19"/>
          <p:cNvGrpSpPr/>
          <p:nvPr/>
        </p:nvGrpSpPr>
        <p:grpSpPr>
          <a:xfrm rot="3730759">
            <a:off x="6806483" y="507641"/>
            <a:ext cx="949887" cy="1163493"/>
            <a:chOff x="7602444" y="4967675"/>
            <a:chExt cx="483620" cy="592374"/>
          </a:xfrm>
        </p:grpSpPr>
        <p:grpSp>
          <p:nvGrpSpPr>
            <p:cNvPr id="583" name="Google Shape;583;p19"/>
            <p:cNvGrpSpPr/>
            <p:nvPr/>
          </p:nvGrpSpPr>
          <p:grpSpPr>
            <a:xfrm>
              <a:off x="7618661" y="4967675"/>
              <a:ext cx="467403" cy="507609"/>
              <a:chOff x="2251964" y="3590497"/>
              <a:chExt cx="467403" cy="507609"/>
            </a:xfrm>
          </p:grpSpPr>
          <p:sp>
            <p:nvSpPr>
              <p:cNvPr id="584" name="Google Shape;584;p1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85" name="Google Shape;585;p1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86" name="Google Shape;586;p1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587" name="Google Shape;587;p19"/>
            <p:cNvGrpSpPr/>
            <p:nvPr/>
          </p:nvGrpSpPr>
          <p:grpSpPr>
            <a:xfrm>
              <a:off x="7602444" y="4993761"/>
              <a:ext cx="421973" cy="566288"/>
              <a:chOff x="2235747" y="3616583"/>
              <a:chExt cx="421973" cy="566288"/>
            </a:xfrm>
          </p:grpSpPr>
          <p:sp>
            <p:nvSpPr>
              <p:cNvPr id="588" name="Google Shape;588;p1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589" name="Google Shape;589;p1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pic>
        <p:nvPicPr>
          <p:cNvPr id="590" name="Google Shape;590;p19"/>
          <p:cNvPicPr preferRelativeResize="0">
            <a:picLocks noGrp="1"/>
          </p:cNvPicPr>
          <p:nvPr>
            <p:ph type="pic" idx="3"/>
          </p:nvPr>
        </p:nvPicPr>
        <p:blipFill rotWithShape="1">
          <a:blip r:embed="rId3">
            <a:alphaModFix/>
          </a:blip>
          <a:srcRect l="9693" r="9693"/>
          <a:stretch/>
        </p:blipFill>
        <p:spPr>
          <a:xfrm>
            <a:off x="6545263" y="1452563"/>
            <a:ext cx="5646737" cy="4656137"/>
          </a:xfrm>
          <a:prstGeom prst="rect">
            <a:avLst/>
          </a:prstGeom>
          <a:solidFill>
            <a:srgbClr val="D8D8D8"/>
          </a:solidFill>
          <a:ln>
            <a:noFill/>
          </a:ln>
        </p:spPr>
      </p:pic>
      <p:sp>
        <p:nvSpPr>
          <p:cNvPr id="591" name="Google Shape;591;p19"/>
          <p:cNvSpPr txBox="1"/>
          <p:nvPr/>
        </p:nvSpPr>
        <p:spPr>
          <a:xfrm>
            <a:off x="6545263" y="6108700"/>
            <a:ext cx="5646737"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lang="en-GB" sz="900" b="0" i="0" u="none" strike="noStrike" cap="none">
                <a:solidFill>
                  <a:schemeClr val="dk1"/>
                </a:solidFill>
                <a:latin typeface="Calibri"/>
                <a:ea typeface="Calibri"/>
                <a:cs typeface="Calibri"/>
                <a:sym typeface="Calibri"/>
              </a:rPr>
              <a:t> by Unknown Author is licensed under </a:t>
            </a:r>
            <a:r>
              <a:rPr lang="en-GB" sz="9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a:t>
            </a:r>
            <a:endParaRPr sz="900" b="0" i="0" u="none" strike="noStrike" cap="none">
              <a:solidFill>
                <a:schemeClr val="dk1"/>
              </a:solidFill>
              <a:latin typeface="Calibri"/>
              <a:ea typeface="Calibri"/>
              <a:cs typeface="Calibri"/>
              <a:sym typeface="Calibri"/>
            </a:endParaRPr>
          </a:p>
        </p:txBody>
      </p:sp>
      <p:sp>
        <p:nvSpPr>
          <p:cNvPr id="592" name="Google Shape;592;p19"/>
          <p:cNvSpPr txBox="1"/>
          <p:nvPr/>
        </p:nvSpPr>
        <p:spPr>
          <a:xfrm>
            <a:off x="770904" y="567700"/>
            <a:ext cx="5324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a:latin typeface="Calibri"/>
                <a:ea typeface="Calibri"/>
                <a:cs typeface="Calibri"/>
                <a:sym typeface="Calibri"/>
              </a:rPr>
              <a:t>Gestione dei nutrienti</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20"/>
          <p:cNvSpPr txBox="1">
            <a:spLocks noGrp="1"/>
          </p:cNvSpPr>
          <p:nvPr>
            <p:ph type="body" idx="1"/>
          </p:nvPr>
        </p:nvSpPr>
        <p:spPr>
          <a:xfrm>
            <a:off x="712375" y="1645068"/>
            <a:ext cx="5484359" cy="5212932"/>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GB"/>
              <a:t>L'agricoltura di precisione utilizza dati e tecnologie per ottimizzare l'applicazione dei fertilizzanti in base alle esigenze specifiche delle colture e dei terreni, promuovendo la sostenibilità economica e ambientale.</a:t>
            </a:r>
            <a:endParaRPr/>
          </a:p>
          <a:p>
            <a:pPr marL="457200" lvl="0" indent="-381000" algn="l" rtl="0">
              <a:spcBef>
                <a:spcPts val="1000"/>
              </a:spcBef>
              <a:spcAft>
                <a:spcPts val="0"/>
              </a:spcAft>
              <a:buSzPts val="2400"/>
              <a:buChar char="•"/>
            </a:pPr>
            <a:r>
              <a:rPr lang="en-GB"/>
              <a:t>Integrando la materia organica, il compostaggio e l'agricoltura di precisione, le strategie di gestione dei nutrienti migliorano la qualità del suolo e sostengono l'agricoltura sostenibile.</a:t>
            </a:r>
            <a:endParaRPr/>
          </a:p>
        </p:txBody>
      </p:sp>
      <p:grpSp>
        <p:nvGrpSpPr>
          <p:cNvPr id="599" name="Google Shape;599;p20"/>
          <p:cNvGrpSpPr/>
          <p:nvPr/>
        </p:nvGrpSpPr>
        <p:grpSpPr>
          <a:xfrm rot="3730759">
            <a:off x="6806483" y="507641"/>
            <a:ext cx="949887" cy="1163493"/>
            <a:chOff x="7602444" y="4967675"/>
            <a:chExt cx="483620" cy="592374"/>
          </a:xfrm>
        </p:grpSpPr>
        <p:grpSp>
          <p:nvGrpSpPr>
            <p:cNvPr id="600" name="Google Shape;600;p20"/>
            <p:cNvGrpSpPr/>
            <p:nvPr/>
          </p:nvGrpSpPr>
          <p:grpSpPr>
            <a:xfrm>
              <a:off x="7618661" y="4967675"/>
              <a:ext cx="467403" cy="507609"/>
              <a:chOff x="2251964" y="3590497"/>
              <a:chExt cx="467403" cy="507609"/>
            </a:xfrm>
          </p:grpSpPr>
          <p:sp>
            <p:nvSpPr>
              <p:cNvPr id="601" name="Google Shape;601;p2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602" name="Google Shape;602;p2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603" name="Google Shape;603;p2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604" name="Google Shape;604;p20"/>
            <p:cNvGrpSpPr/>
            <p:nvPr/>
          </p:nvGrpSpPr>
          <p:grpSpPr>
            <a:xfrm>
              <a:off x="7602444" y="4993761"/>
              <a:ext cx="421973" cy="566288"/>
              <a:chOff x="2235747" y="3616583"/>
              <a:chExt cx="421973" cy="566288"/>
            </a:xfrm>
          </p:grpSpPr>
          <p:sp>
            <p:nvSpPr>
              <p:cNvPr id="605" name="Google Shape;605;p2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606" name="Google Shape;606;p2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pic>
        <p:nvPicPr>
          <p:cNvPr id="607" name="Google Shape;607;p20"/>
          <p:cNvPicPr preferRelativeResize="0">
            <a:picLocks noGrp="1"/>
          </p:cNvPicPr>
          <p:nvPr>
            <p:ph type="pic" idx="3"/>
          </p:nvPr>
        </p:nvPicPr>
        <p:blipFill rotWithShape="1">
          <a:blip r:embed="rId3">
            <a:alphaModFix/>
          </a:blip>
          <a:srcRect l="15133" r="15131"/>
          <a:stretch/>
        </p:blipFill>
        <p:spPr>
          <a:xfrm>
            <a:off x="6545263" y="1452563"/>
            <a:ext cx="5646737" cy="4656137"/>
          </a:xfrm>
          <a:prstGeom prst="rect">
            <a:avLst/>
          </a:prstGeom>
          <a:solidFill>
            <a:srgbClr val="D8D8D8"/>
          </a:solidFill>
          <a:ln>
            <a:noFill/>
          </a:ln>
        </p:spPr>
      </p:pic>
      <p:sp>
        <p:nvSpPr>
          <p:cNvPr id="608" name="Google Shape;608;p20"/>
          <p:cNvSpPr txBox="1"/>
          <p:nvPr/>
        </p:nvSpPr>
        <p:spPr>
          <a:xfrm>
            <a:off x="770904" y="567700"/>
            <a:ext cx="5324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a:latin typeface="Calibri"/>
                <a:ea typeface="Calibri"/>
                <a:cs typeface="Calibri"/>
                <a:sym typeface="Calibri"/>
              </a:rPr>
              <a:t>Agricoltura di precisione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grpSp>
        <p:nvGrpSpPr>
          <p:cNvPr id="614" name="Google Shape;614;p21"/>
          <p:cNvGrpSpPr/>
          <p:nvPr/>
        </p:nvGrpSpPr>
        <p:grpSpPr>
          <a:xfrm>
            <a:off x="529377" y="1957889"/>
            <a:ext cx="11133243" cy="3557086"/>
            <a:chOff x="460" y="1667434"/>
            <a:chExt cx="11133243" cy="2437704"/>
          </a:xfrm>
        </p:grpSpPr>
        <p:sp>
          <p:nvSpPr>
            <p:cNvPr id="615" name="Google Shape;615;p21"/>
            <p:cNvSpPr/>
            <p:nvPr/>
          </p:nvSpPr>
          <p:spPr>
            <a:xfrm>
              <a:off x="460" y="1667434"/>
              <a:ext cx="2439734" cy="2437704"/>
            </a:xfrm>
            <a:prstGeom prst="ellipse">
              <a:avLst/>
            </a:prstGeom>
            <a:solidFill>
              <a:srgbClr val="0A938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21"/>
            <p:cNvSpPr txBox="1"/>
            <p:nvPr/>
          </p:nvSpPr>
          <p:spPr>
            <a:xfrm>
              <a:off x="357751" y="2024427"/>
              <a:ext cx="1725152" cy="17237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2000" b="1">
                  <a:solidFill>
                    <a:schemeClr val="lt1"/>
                  </a:solidFill>
                  <a:latin typeface="Calibri"/>
                  <a:ea typeface="Calibri"/>
                  <a:cs typeface="Calibri"/>
                  <a:sym typeface="Calibri"/>
                </a:rPr>
                <a:t>Integrazione della materia organica</a:t>
              </a:r>
              <a:endParaRPr sz="20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lt1"/>
                </a:buClr>
                <a:buSzPts val="1600"/>
                <a:buFont typeface="Arial"/>
                <a:buNone/>
              </a:pPr>
              <a:r>
                <a:rPr lang="en-GB" sz="2000">
                  <a:solidFill>
                    <a:schemeClr val="lt1"/>
                  </a:solidFill>
                  <a:latin typeface="Calibri"/>
                  <a:ea typeface="Calibri"/>
                  <a:cs typeface="Calibri"/>
                  <a:sym typeface="Calibri"/>
                </a:rPr>
                <a:t>- Migliora la struttura del suolo, la ritenzione idrica e la disponibilità di nutrienti.</a:t>
              </a:r>
              <a:endParaRPr sz="2000" b="0" i="0" u="none" strike="noStrike" cap="none">
                <a:solidFill>
                  <a:schemeClr val="lt1"/>
                </a:solidFill>
                <a:latin typeface="Calibri"/>
                <a:ea typeface="Calibri"/>
                <a:cs typeface="Calibri"/>
                <a:sym typeface="Calibri"/>
              </a:endParaRPr>
            </a:p>
          </p:txBody>
        </p:sp>
        <p:sp>
          <p:nvSpPr>
            <p:cNvPr id="617" name="Google Shape;617;p21"/>
            <p:cNvSpPr/>
            <p:nvPr/>
          </p:nvSpPr>
          <p:spPr>
            <a:xfrm>
              <a:off x="2490300" y="2707340"/>
              <a:ext cx="357891" cy="357891"/>
            </a:xfrm>
            <a:prstGeom prst="mathPlus">
              <a:avLst>
                <a:gd name="adj1" fmla="val 23520"/>
              </a:avLst>
            </a:prstGeom>
            <a:solidFill>
              <a:srgbClr val="0A93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21"/>
            <p:cNvSpPr txBox="1"/>
            <p:nvPr/>
          </p:nvSpPr>
          <p:spPr>
            <a:xfrm>
              <a:off x="2537738" y="2844198"/>
              <a:ext cx="263015" cy="8417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b="0" i="0" u="none" strike="noStrike" cap="none">
                <a:solidFill>
                  <a:schemeClr val="lt1"/>
                </a:solidFill>
                <a:latin typeface="Calibri"/>
                <a:ea typeface="Calibri"/>
                <a:cs typeface="Calibri"/>
                <a:sym typeface="Calibri"/>
              </a:endParaRPr>
            </a:p>
          </p:txBody>
        </p:sp>
        <p:sp>
          <p:nvSpPr>
            <p:cNvPr id="619" name="Google Shape;619;p21"/>
            <p:cNvSpPr/>
            <p:nvPr/>
          </p:nvSpPr>
          <p:spPr>
            <a:xfrm>
              <a:off x="2898296" y="1667434"/>
              <a:ext cx="2439734" cy="2437704"/>
            </a:xfrm>
            <a:prstGeom prst="ellipse">
              <a:avLst/>
            </a:prstGeom>
            <a:solidFill>
              <a:srgbClr val="21A3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21"/>
            <p:cNvSpPr txBox="1"/>
            <p:nvPr/>
          </p:nvSpPr>
          <p:spPr>
            <a:xfrm>
              <a:off x="3255587" y="2024427"/>
              <a:ext cx="1725152" cy="17237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2000" b="1">
                  <a:solidFill>
                    <a:schemeClr val="lt1"/>
                  </a:solidFill>
                  <a:latin typeface="Calibri"/>
                  <a:ea typeface="Calibri"/>
                  <a:cs typeface="Calibri"/>
                  <a:sym typeface="Calibri"/>
                </a:rPr>
                <a:t>Compostaggio</a:t>
              </a:r>
              <a:endParaRPr sz="2000" b="0" i="0" u="none" strike="noStrike" cap="none">
                <a:solidFill>
                  <a:schemeClr val="lt1"/>
                </a:solidFill>
                <a:latin typeface="Calibri"/>
                <a:ea typeface="Calibri"/>
                <a:cs typeface="Calibri"/>
                <a:sym typeface="Calibri"/>
              </a:endParaRPr>
            </a:p>
            <a:p>
              <a:pPr marL="171450" marR="0" lvl="1" indent="-171450" algn="ctr" rtl="0">
                <a:lnSpc>
                  <a:spcPct val="90000"/>
                </a:lnSpc>
                <a:spcBef>
                  <a:spcPts val="560"/>
                </a:spcBef>
                <a:spcAft>
                  <a:spcPts val="0"/>
                </a:spcAft>
                <a:buClr>
                  <a:schemeClr val="lt1"/>
                </a:buClr>
                <a:buSzPts val="1600"/>
                <a:buFont typeface="Arial"/>
                <a:buNone/>
              </a:pPr>
              <a:r>
                <a:rPr lang="en-GB" sz="2000">
                  <a:solidFill>
                    <a:schemeClr val="lt1"/>
                  </a:solidFill>
                  <a:latin typeface="Calibri"/>
                  <a:ea typeface="Calibri"/>
                  <a:cs typeface="Calibri"/>
                  <a:sym typeface="Calibri"/>
                </a:rPr>
                <a:t>- Aggiunge nutrienti essenziali e migliora la fertilità del suolo in modo sostenibile.</a:t>
              </a:r>
              <a:endParaRPr sz="2000" b="0" i="0" u="none" strike="noStrike" cap="none">
                <a:solidFill>
                  <a:srgbClr val="000000"/>
                </a:solidFill>
                <a:latin typeface="Arial"/>
                <a:ea typeface="Arial"/>
                <a:cs typeface="Arial"/>
                <a:sym typeface="Arial"/>
              </a:endParaRPr>
            </a:p>
          </p:txBody>
        </p:sp>
        <p:sp>
          <p:nvSpPr>
            <p:cNvPr id="621" name="Google Shape;621;p21"/>
            <p:cNvSpPr/>
            <p:nvPr/>
          </p:nvSpPr>
          <p:spPr>
            <a:xfrm>
              <a:off x="5388136" y="2707340"/>
              <a:ext cx="357891" cy="357891"/>
            </a:xfrm>
            <a:prstGeom prst="mathPlus">
              <a:avLst>
                <a:gd name="adj1" fmla="val 23520"/>
              </a:avLst>
            </a:prstGeom>
            <a:solidFill>
              <a:srgbClr val="2FA8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21"/>
            <p:cNvSpPr txBox="1"/>
            <p:nvPr/>
          </p:nvSpPr>
          <p:spPr>
            <a:xfrm>
              <a:off x="5435574" y="2844198"/>
              <a:ext cx="263015" cy="8417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600"/>
                <a:buFont typeface="Calibri"/>
                <a:buNone/>
              </a:pPr>
              <a:endParaRPr sz="600" b="0" i="0" u="none" strike="noStrike" cap="none">
                <a:solidFill>
                  <a:schemeClr val="lt1"/>
                </a:solidFill>
                <a:latin typeface="Calibri"/>
                <a:ea typeface="Calibri"/>
                <a:cs typeface="Calibri"/>
                <a:sym typeface="Calibri"/>
              </a:endParaRPr>
            </a:p>
          </p:txBody>
        </p:sp>
        <p:sp>
          <p:nvSpPr>
            <p:cNvPr id="623" name="Google Shape;623;p21"/>
            <p:cNvSpPr/>
            <p:nvPr/>
          </p:nvSpPr>
          <p:spPr>
            <a:xfrm>
              <a:off x="5796133" y="1667434"/>
              <a:ext cx="2439734" cy="2437704"/>
            </a:xfrm>
            <a:prstGeom prst="ellipse">
              <a:avLst/>
            </a:prstGeom>
            <a:solidFill>
              <a:srgbClr val="40AB4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21"/>
            <p:cNvSpPr txBox="1"/>
            <p:nvPr/>
          </p:nvSpPr>
          <p:spPr>
            <a:xfrm>
              <a:off x="6153424" y="2024427"/>
              <a:ext cx="1725152" cy="17237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GB" sz="2000" b="1">
                  <a:solidFill>
                    <a:schemeClr val="lt1"/>
                  </a:solidFill>
                  <a:latin typeface="Calibri"/>
                  <a:ea typeface="Calibri"/>
                  <a:cs typeface="Calibri"/>
                  <a:sym typeface="Calibri"/>
                </a:rPr>
                <a:t>Agricoltura di precisione</a:t>
              </a:r>
              <a:endParaRPr sz="20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lt1"/>
                </a:buClr>
                <a:buSzPts val="1600"/>
                <a:buFont typeface="Arial"/>
                <a:buNone/>
              </a:pPr>
              <a:r>
                <a:rPr lang="en-GB" sz="2000">
                  <a:solidFill>
                    <a:schemeClr val="lt1"/>
                  </a:solidFill>
                  <a:latin typeface="Calibri"/>
                  <a:ea typeface="Calibri"/>
                  <a:cs typeface="Calibri"/>
                  <a:sym typeface="Calibri"/>
                </a:rPr>
                <a:t>- Utilizza dati e tecnologie per ottimizzare l'applicazione dei fertilizzanti.</a:t>
              </a:r>
              <a:endParaRPr sz="2000" i="0" u="none" strike="noStrike" cap="none">
                <a:solidFill>
                  <a:srgbClr val="000000"/>
                </a:solidFill>
                <a:latin typeface="Calibri"/>
                <a:ea typeface="Calibri"/>
                <a:cs typeface="Calibri"/>
                <a:sym typeface="Calibri"/>
              </a:endParaRPr>
            </a:p>
          </p:txBody>
        </p:sp>
        <p:sp>
          <p:nvSpPr>
            <p:cNvPr id="625" name="Google Shape;625;p21"/>
            <p:cNvSpPr/>
            <p:nvPr/>
          </p:nvSpPr>
          <p:spPr>
            <a:xfrm>
              <a:off x="8285972" y="2707340"/>
              <a:ext cx="357891" cy="357891"/>
            </a:xfrm>
            <a:prstGeom prst="mathEqual">
              <a:avLst>
                <a:gd name="adj1" fmla="val 23520"/>
                <a:gd name="adj2" fmla="val 11760"/>
              </a:avLst>
            </a:prstGeom>
            <a:solidFill>
              <a:srgbClr val="86A6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21"/>
            <p:cNvSpPr txBox="1"/>
            <p:nvPr/>
          </p:nvSpPr>
          <p:spPr>
            <a:xfrm>
              <a:off x="8333410" y="2781066"/>
              <a:ext cx="263015" cy="2104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alibri"/>
                <a:buNone/>
              </a:pPr>
              <a:endParaRPr sz="1500" b="0" i="0" u="none" strike="noStrike" cap="none">
                <a:solidFill>
                  <a:schemeClr val="lt1"/>
                </a:solidFill>
                <a:latin typeface="Calibri"/>
                <a:ea typeface="Calibri"/>
                <a:cs typeface="Calibri"/>
                <a:sym typeface="Calibri"/>
              </a:endParaRPr>
            </a:p>
          </p:txBody>
        </p:sp>
        <p:sp>
          <p:nvSpPr>
            <p:cNvPr id="627" name="Google Shape;627;p21"/>
            <p:cNvSpPr/>
            <p:nvPr/>
          </p:nvSpPr>
          <p:spPr>
            <a:xfrm>
              <a:off x="8693969" y="1667434"/>
              <a:ext cx="2439734" cy="2437704"/>
            </a:xfrm>
            <a:prstGeom prst="ellipse">
              <a:avLst/>
            </a:prstGeom>
            <a:solidFill>
              <a:srgbClr val="86A66B"/>
            </a:solidFill>
            <a:ln w="38100" cap="flat" cmpd="sng">
              <a:solidFill>
                <a:srgbClr val="9FDAD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21"/>
            <p:cNvSpPr txBox="1"/>
            <p:nvPr/>
          </p:nvSpPr>
          <p:spPr>
            <a:xfrm>
              <a:off x="9051260" y="2024427"/>
              <a:ext cx="1725152" cy="1723718"/>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GB" sz="2000">
                  <a:solidFill>
                    <a:schemeClr val="lt1"/>
                  </a:solidFill>
                  <a:latin typeface="Calibri"/>
                  <a:ea typeface="Calibri"/>
                  <a:cs typeface="Calibri"/>
                  <a:sym typeface="Calibri"/>
                </a:rPr>
                <a:t>Il </a:t>
              </a:r>
              <a:r>
                <a:rPr lang="en-GB" sz="2000" b="1">
                  <a:solidFill>
                    <a:schemeClr val="lt1"/>
                  </a:solidFill>
                  <a:latin typeface="Calibri"/>
                  <a:ea typeface="Calibri"/>
                  <a:cs typeface="Calibri"/>
                  <a:sym typeface="Calibri"/>
                </a:rPr>
                <a:t>suolo fertile</a:t>
              </a:r>
              <a:r>
                <a:rPr lang="en-GB" sz="2000">
                  <a:solidFill>
                    <a:schemeClr val="lt1"/>
                  </a:solidFill>
                  <a:latin typeface="Calibri"/>
                  <a:ea typeface="Calibri"/>
                  <a:cs typeface="Calibri"/>
                  <a:sym typeface="Calibri"/>
                </a:rPr>
                <a:t> è un concetto complesso e dinamico, fondamentale per il mantenimento degli ecosistemi agricoli.</a:t>
              </a:r>
              <a:endParaRPr sz="2000" i="0" u="none" strike="noStrike" cap="none">
                <a:solidFill>
                  <a:srgbClr val="000000"/>
                </a:solidFill>
                <a:latin typeface="Calibri"/>
                <a:ea typeface="Calibri"/>
                <a:cs typeface="Calibri"/>
                <a:sym typeface="Calibri"/>
              </a:endParaRPr>
            </a:p>
          </p:txBody>
        </p:sp>
      </p:grpSp>
      <p:sp>
        <p:nvSpPr>
          <p:cNvPr id="629" name="Google Shape;629;p21"/>
          <p:cNvSpPr txBox="1"/>
          <p:nvPr/>
        </p:nvSpPr>
        <p:spPr>
          <a:xfrm>
            <a:off x="770904" y="567700"/>
            <a:ext cx="7636500" cy="64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3600" b="1">
                <a:latin typeface="Calibri"/>
                <a:ea typeface="Calibri"/>
                <a:cs typeface="Calibri"/>
                <a:sym typeface="Calibri"/>
              </a:rPr>
              <a:t>Comprendere le interconnessioni...</a:t>
            </a:r>
            <a:endParaRPr sz="3600" b="1">
              <a:latin typeface="Calibri"/>
              <a:ea typeface="Calibri"/>
              <a:cs typeface="Calibri"/>
              <a:sym typeface="Calibri"/>
            </a:endParaRPr>
          </a:p>
        </p:txBody>
      </p:sp>
      <p:grpSp>
        <p:nvGrpSpPr>
          <p:cNvPr id="630" name="Google Shape;630;p21"/>
          <p:cNvGrpSpPr/>
          <p:nvPr/>
        </p:nvGrpSpPr>
        <p:grpSpPr>
          <a:xfrm rot="3730759">
            <a:off x="10451515" y="309119"/>
            <a:ext cx="949887" cy="1163493"/>
            <a:chOff x="7602444" y="4967675"/>
            <a:chExt cx="483620" cy="592374"/>
          </a:xfrm>
        </p:grpSpPr>
        <p:grpSp>
          <p:nvGrpSpPr>
            <p:cNvPr id="631" name="Google Shape;631;p21"/>
            <p:cNvGrpSpPr/>
            <p:nvPr/>
          </p:nvGrpSpPr>
          <p:grpSpPr>
            <a:xfrm>
              <a:off x="7618661" y="4967675"/>
              <a:ext cx="467403" cy="507609"/>
              <a:chOff x="2251964" y="3590497"/>
              <a:chExt cx="467403" cy="507609"/>
            </a:xfrm>
          </p:grpSpPr>
          <p:sp>
            <p:nvSpPr>
              <p:cNvPr id="632" name="Google Shape;632;p2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633" name="Google Shape;633;p2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634" name="Google Shape;634;p2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nvGrpSpPr>
            <p:cNvPr id="635" name="Google Shape;635;p21"/>
            <p:cNvGrpSpPr/>
            <p:nvPr/>
          </p:nvGrpSpPr>
          <p:grpSpPr>
            <a:xfrm>
              <a:off x="7602444" y="4993761"/>
              <a:ext cx="421973" cy="566288"/>
              <a:chOff x="2235747" y="3616583"/>
              <a:chExt cx="421973" cy="566288"/>
            </a:xfrm>
          </p:grpSpPr>
          <p:sp>
            <p:nvSpPr>
              <p:cNvPr id="636" name="Google Shape;636;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sp>
            <p:nvSpPr>
              <p:cNvPr id="637" name="Google Shape;637;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86D6E"/>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22"/>
          <p:cNvSpPr txBox="1">
            <a:spLocks noGrp="1"/>
          </p:cNvSpPr>
          <p:nvPr>
            <p:ph type="body" idx="1"/>
          </p:nvPr>
        </p:nvSpPr>
        <p:spPr>
          <a:xfrm>
            <a:off x="5849349" y="2077646"/>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b="1"/>
              <a:t>Caso studio </a:t>
            </a:r>
            <a:endParaRPr b="1"/>
          </a:p>
          <a:p>
            <a:pPr marL="0" lvl="0" indent="0" algn="l" rtl="0">
              <a:spcBef>
                <a:spcPts val="1000"/>
              </a:spcBef>
              <a:spcAft>
                <a:spcPts val="0"/>
              </a:spcAft>
              <a:buClr>
                <a:srgbClr val="000000"/>
              </a:buClr>
              <a:buSzPts val="4200"/>
              <a:buNone/>
            </a:pPr>
            <a:r>
              <a:rPr lang="en-GB" sz="4200"/>
              <a:t>Controllo dell'erosione e ripristino del torrente Lawn Hill</a:t>
            </a:r>
            <a:endParaRPr sz="4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3"/>
          <p:cNvSpPr txBox="1"/>
          <p:nvPr/>
        </p:nvSpPr>
        <p:spPr>
          <a:xfrm>
            <a:off x="556250" y="1261325"/>
            <a:ext cx="5444400" cy="4093500"/>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100000"/>
              </a:lnSpc>
              <a:spcBef>
                <a:spcPts val="0"/>
              </a:spcBef>
              <a:spcAft>
                <a:spcPts val="0"/>
              </a:spcAft>
              <a:buClr>
                <a:srgbClr val="000000"/>
              </a:buClr>
              <a:buSzPts val="2400"/>
              <a:buFont typeface="Arial"/>
              <a:buNone/>
            </a:pPr>
            <a:r>
              <a:rPr lang="en-GB" sz="2400" b="1">
                <a:latin typeface="Calibri"/>
                <a:ea typeface="Calibri"/>
                <a:cs typeface="Calibri"/>
                <a:sym typeface="Calibri"/>
              </a:rPr>
              <a:t>Contesto</a:t>
            </a:r>
            <a:r>
              <a:rPr lang="en-GB" sz="2400" b="1" i="0" u="none" strike="noStrike" cap="none">
                <a:solidFill>
                  <a:srgbClr val="000000"/>
                </a:solidFill>
                <a:latin typeface="Calibri"/>
                <a:ea typeface="Calibri"/>
                <a:cs typeface="Calibri"/>
                <a:sym typeface="Calibri"/>
              </a:rPr>
              <a:t>:</a:t>
            </a:r>
            <a:endParaRPr sz="2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600"/>
              </a:spcBef>
              <a:spcAft>
                <a:spcPts val="0"/>
              </a:spcAft>
              <a:buClr>
                <a:schemeClr val="dk1"/>
              </a:buClr>
              <a:buSzPts val="1800"/>
              <a:buFont typeface="Arial"/>
              <a:buChar char="•"/>
            </a:pPr>
            <a:r>
              <a:rPr lang="en-GB" sz="2400">
                <a:highlight>
                  <a:srgbClr val="8DC641"/>
                </a:highlight>
                <a:latin typeface="Calibri"/>
                <a:ea typeface="Calibri"/>
                <a:cs typeface="Calibri"/>
                <a:sym typeface="Calibri"/>
              </a:rPr>
              <a:t>Posizione</a:t>
            </a:r>
            <a:r>
              <a:rPr lang="en-GB" sz="2400" b="0" i="0" u="none" strike="noStrike" cap="none">
                <a:solidFill>
                  <a:srgbClr val="000000"/>
                </a:solidFill>
                <a:highlight>
                  <a:srgbClr val="8DC641"/>
                </a:highlight>
                <a:latin typeface="Calibri"/>
                <a:ea typeface="Calibri"/>
                <a:cs typeface="Calibri"/>
                <a:sym typeface="Calibri"/>
              </a:rPr>
              <a:t>: </a:t>
            </a:r>
            <a:r>
              <a:rPr lang="en-GB" sz="2400">
                <a:latin typeface="Calibri"/>
                <a:ea typeface="Calibri"/>
                <a:cs typeface="Calibri"/>
                <a:sym typeface="Calibri"/>
              </a:rPr>
              <a:t>Il Lawn Hill Creek, affluente del Gregory River, si estende per 230 km dal Territorio del Nord al Queensland.</a:t>
            </a:r>
            <a:endParaRPr sz="2400">
              <a:latin typeface="Calibri"/>
              <a:ea typeface="Calibri"/>
              <a:cs typeface="Calibri"/>
              <a:sym typeface="Calibri"/>
            </a:endParaRPr>
          </a:p>
          <a:p>
            <a:pPr marL="285750" marR="0" lvl="0" indent="-285750" algn="l" rtl="0">
              <a:lnSpc>
                <a:spcPct val="100000"/>
              </a:lnSpc>
              <a:spcBef>
                <a:spcPts val="600"/>
              </a:spcBef>
              <a:spcAft>
                <a:spcPts val="0"/>
              </a:spcAft>
              <a:buClr>
                <a:schemeClr val="dk1"/>
              </a:buClr>
              <a:buSzPts val="1800"/>
              <a:buFont typeface="Arial"/>
              <a:buChar char="•"/>
            </a:pPr>
            <a:r>
              <a:rPr lang="en-GB" sz="2400">
                <a:highlight>
                  <a:srgbClr val="8DC641"/>
                </a:highlight>
                <a:latin typeface="Calibri"/>
                <a:ea typeface="Calibri"/>
                <a:cs typeface="Calibri"/>
                <a:sym typeface="Calibri"/>
              </a:rPr>
              <a:t>Problema</a:t>
            </a:r>
            <a:r>
              <a:rPr lang="en-GB" sz="2400" b="0" i="0" u="none" strike="noStrike" cap="none">
                <a:solidFill>
                  <a:srgbClr val="000000"/>
                </a:solidFill>
                <a:highlight>
                  <a:srgbClr val="8DC641"/>
                </a:highlight>
                <a:latin typeface="Calibri"/>
                <a:ea typeface="Calibri"/>
                <a:cs typeface="Calibri"/>
                <a:sym typeface="Calibri"/>
              </a:rPr>
              <a:t>: </a:t>
            </a:r>
            <a:r>
              <a:rPr lang="en-GB" sz="2400">
                <a:latin typeface="Calibri"/>
                <a:ea typeface="Calibri"/>
                <a:cs typeface="Calibri"/>
                <a:sym typeface="Calibri"/>
              </a:rPr>
              <a:t>Grave erosione dei calanchi e degrado del terreno identificati nel 2015 a causa di una vecchia strada che altera i sistemi di drenaggio.</a:t>
            </a:r>
            <a:endParaRPr sz="2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600"/>
              </a:spcBef>
              <a:spcAft>
                <a:spcPts val="600"/>
              </a:spcAft>
              <a:buClr>
                <a:schemeClr val="dk1"/>
              </a:buClr>
              <a:buSzPts val="1800"/>
              <a:buFont typeface="Arial"/>
              <a:buChar char="•"/>
            </a:pPr>
            <a:r>
              <a:rPr lang="en-GB" sz="2400">
                <a:highlight>
                  <a:srgbClr val="8DC641"/>
                </a:highlight>
                <a:latin typeface="Calibri"/>
                <a:ea typeface="Calibri"/>
                <a:cs typeface="Calibri"/>
                <a:sym typeface="Calibri"/>
              </a:rPr>
              <a:t>Rischio</a:t>
            </a:r>
            <a:r>
              <a:rPr lang="en-GB" sz="2400" b="0" i="0" u="none" strike="noStrike" cap="none">
                <a:solidFill>
                  <a:srgbClr val="000000"/>
                </a:solidFill>
                <a:highlight>
                  <a:srgbClr val="8DC641"/>
                </a:highlight>
                <a:latin typeface="Calibri"/>
                <a:ea typeface="Calibri"/>
                <a:cs typeface="Calibri"/>
                <a:sym typeface="Calibri"/>
              </a:rPr>
              <a:t>: </a:t>
            </a:r>
            <a:r>
              <a:rPr lang="en-GB" sz="2400">
                <a:latin typeface="Calibri"/>
                <a:ea typeface="Calibri"/>
                <a:cs typeface="Calibri"/>
                <a:sym typeface="Calibri"/>
              </a:rPr>
              <a:t>Potenziale fusione dei torrenti Crocodile e Lawn Hill, che minaccia un cambiamento idrologico irreversibile.</a:t>
            </a:r>
            <a:endParaRPr sz="2400" b="0" i="0" u="none" strike="noStrike" cap="none">
              <a:solidFill>
                <a:srgbClr val="000000"/>
              </a:solidFill>
              <a:latin typeface="Arial"/>
              <a:ea typeface="Arial"/>
              <a:cs typeface="Arial"/>
              <a:sym typeface="Arial"/>
            </a:endParaRPr>
          </a:p>
        </p:txBody>
      </p:sp>
      <p:pic>
        <p:nvPicPr>
          <p:cNvPr id="649" name="Google Shape;649;p23" descr="A crack in the ground&#10;&#10;Description automatically generated"/>
          <p:cNvPicPr preferRelativeResize="0"/>
          <p:nvPr/>
        </p:nvPicPr>
        <p:blipFill rotWithShape="1">
          <a:blip r:embed="rId3">
            <a:alphaModFix/>
          </a:blip>
          <a:srcRect/>
          <a:stretch/>
        </p:blipFill>
        <p:spPr>
          <a:xfrm>
            <a:off x="6191250" y="1741097"/>
            <a:ext cx="5444494" cy="3133839"/>
          </a:xfrm>
          <a:prstGeom prst="rect">
            <a:avLst/>
          </a:prstGeom>
          <a:noFill/>
          <a:ln>
            <a:noFill/>
          </a:ln>
        </p:spPr>
      </p:pic>
      <p:sp>
        <p:nvSpPr>
          <p:cNvPr id="650" name="Google Shape;650;p23"/>
          <p:cNvSpPr txBox="1"/>
          <p:nvPr/>
        </p:nvSpPr>
        <p:spPr>
          <a:xfrm>
            <a:off x="5025260" y="5354710"/>
            <a:ext cx="7535819"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1400" b="0" i="0" u="none" strike="noStrike" cap="none">
                <a:solidFill>
                  <a:schemeClr val="dk1"/>
                </a:solidFill>
                <a:latin typeface="Calibri"/>
                <a:ea typeface="Calibri"/>
                <a:cs typeface="Calibri"/>
                <a:sym typeface="Calibri"/>
              </a:rPr>
              <a:t>	</a:t>
            </a:r>
            <a:r>
              <a:rPr lang="en-GB" sz="1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Building Skills and Knowledge in Improving Soil Rehabilitation and Control of Soil Erosion </a:t>
            </a:r>
            <a:endParaRPr sz="1400" b="0" i="0" u="none" strike="noStrike" cap="none">
              <a:solidFill>
                <a:schemeClr val="dk1"/>
              </a:solidFill>
              <a:latin typeface="Calibri"/>
              <a:ea typeface="Calibri"/>
              <a:cs typeface="Calibri"/>
              <a:sym typeface="Calibri"/>
            </a:endParaRPr>
          </a:p>
        </p:txBody>
      </p:sp>
      <p:sp>
        <p:nvSpPr>
          <p:cNvPr id="651" name="Google Shape;651;p23"/>
          <p:cNvSpPr txBox="1"/>
          <p:nvPr/>
        </p:nvSpPr>
        <p:spPr>
          <a:xfrm>
            <a:off x="152640" y="195689"/>
            <a:ext cx="4990998" cy="9926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3600" b="1">
                <a:highlight>
                  <a:srgbClr val="8DC641"/>
                </a:highlight>
                <a:latin typeface="Calibri"/>
                <a:ea typeface="Calibri"/>
                <a:cs typeface="Calibri"/>
                <a:sym typeface="Calibri"/>
              </a:rPr>
              <a:t>Lasciati ispirare…</a:t>
            </a:r>
            <a:endParaRPr/>
          </a:p>
        </p:txBody>
      </p:sp>
      <p:sp>
        <p:nvSpPr>
          <p:cNvPr id="652" name="Google Shape;652;p23"/>
          <p:cNvSpPr/>
          <p:nvPr/>
        </p:nvSpPr>
        <p:spPr>
          <a:xfrm>
            <a:off x="2143126" y="5236951"/>
            <a:ext cx="3208066" cy="992459"/>
          </a:xfrm>
          <a:prstGeom prst="rightArrow">
            <a:avLst>
              <a:gd name="adj1" fmla="val 50000"/>
              <a:gd name="adj2" fmla="val 50000"/>
            </a:avLst>
          </a:prstGeom>
          <a:solidFill>
            <a:srgbClr val="8DC641"/>
          </a:solidFill>
          <a:ln w="25400" cap="flat" cmpd="sng">
            <a:solidFill>
              <a:srgbClr val="8DC6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a:solidFill>
                  <a:schemeClr val="lt1"/>
                </a:solidFill>
                <a:latin typeface="Calibri"/>
                <a:ea typeface="Calibri"/>
                <a:cs typeface="Calibri"/>
                <a:sym typeface="Calibri"/>
              </a:rPr>
              <a:t>Ulteriori informazioni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24"/>
          <p:cNvSpPr txBox="1">
            <a:spLocks noGrp="1"/>
          </p:cNvSpPr>
          <p:nvPr>
            <p:ph type="body" idx="1"/>
          </p:nvPr>
        </p:nvSpPr>
        <p:spPr>
          <a:xfrm>
            <a:off x="4686300" y="686700"/>
            <a:ext cx="7153350" cy="55632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1800"/>
              <a:buNone/>
            </a:pPr>
            <a:r>
              <a:rPr lang="en-GB" b="1" dirty="0" err="1"/>
              <a:t>Gli</a:t>
            </a:r>
            <a:r>
              <a:rPr lang="en-GB" b="1" dirty="0"/>
              <a:t> </a:t>
            </a:r>
            <a:r>
              <a:rPr lang="en-GB" b="1" dirty="0" err="1"/>
              <a:t>interventi</a:t>
            </a:r>
            <a:r>
              <a:rPr lang="en-GB" b="1" dirty="0"/>
              <a:t>: </a:t>
            </a:r>
            <a:endParaRPr dirty="0"/>
          </a:p>
          <a:p>
            <a:pPr marL="285750" lvl="0" indent="-285750" algn="l" rtl="0">
              <a:lnSpc>
                <a:spcPct val="90000"/>
              </a:lnSpc>
              <a:spcBef>
                <a:spcPts val="1000"/>
              </a:spcBef>
              <a:spcAft>
                <a:spcPts val="0"/>
              </a:spcAft>
              <a:buClr>
                <a:schemeClr val="dk1"/>
              </a:buClr>
              <a:buSzPts val="1800"/>
              <a:buFont typeface="Arial"/>
              <a:buChar char="•"/>
            </a:pPr>
            <a:r>
              <a:rPr lang="en-GB" sz="2300" dirty="0" err="1">
                <a:highlight>
                  <a:srgbClr val="8DC641"/>
                </a:highlight>
              </a:rPr>
              <a:t>Scavo</a:t>
            </a:r>
            <a:r>
              <a:rPr lang="en-GB" sz="2300" dirty="0">
                <a:highlight>
                  <a:srgbClr val="8DC641"/>
                </a:highlight>
              </a:rPr>
              <a:t> e </a:t>
            </a:r>
            <a:r>
              <a:rPr lang="en-GB" sz="2300" dirty="0" err="1">
                <a:highlight>
                  <a:srgbClr val="8DC641"/>
                </a:highlight>
              </a:rPr>
              <a:t>stabilizzazione:</a:t>
            </a:r>
            <a:r>
              <a:rPr lang="en-GB" sz="2300" dirty="0" err="1"/>
              <a:t>sono</a:t>
            </a:r>
            <a:r>
              <a:rPr lang="en-GB" sz="2300" dirty="0"/>
              <a:t> </a:t>
            </a:r>
            <a:r>
              <a:rPr lang="en-GB" sz="2300" dirty="0" err="1"/>
              <a:t>stati</a:t>
            </a:r>
            <a:r>
              <a:rPr lang="en-GB" sz="2300" dirty="0"/>
              <a:t> </a:t>
            </a:r>
            <a:r>
              <a:rPr lang="en-GB" sz="2300" dirty="0" err="1"/>
              <a:t>utilizzati</a:t>
            </a:r>
            <a:r>
              <a:rPr lang="en-GB" sz="2300" dirty="0"/>
              <a:t> </a:t>
            </a:r>
            <a:r>
              <a:rPr lang="en-GB" sz="2300" dirty="0" err="1"/>
              <a:t>macchinari</a:t>
            </a:r>
            <a:r>
              <a:rPr lang="en-GB" sz="2300" dirty="0"/>
              <a:t> </a:t>
            </a:r>
            <a:r>
              <a:rPr lang="en-GB" sz="2300" dirty="0" err="1"/>
              <a:t>pesanti</a:t>
            </a:r>
            <a:r>
              <a:rPr lang="en-GB" sz="2300" dirty="0"/>
              <a:t> per </a:t>
            </a:r>
            <a:r>
              <a:rPr lang="en-GB" sz="2300" dirty="0" err="1"/>
              <a:t>riempire</a:t>
            </a:r>
            <a:r>
              <a:rPr lang="en-GB" sz="2300" dirty="0"/>
              <a:t> </a:t>
            </a:r>
            <a:r>
              <a:rPr lang="en-GB" sz="2300" dirty="0" err="1"/>
              <a:t>i</a:t>
            </a:r>
            <a:r>
              <a:rPr lang="en-GB" sz="2300" dirty="0"/>
              <a:t> </a:t>
            </a:r>
            <a:r>
              <a:rPr lang="en-GB" sz="2300" dirty="0" err="1"/>
              <a:t>canaloni</a:t>
            </a:r>
            <a:r>
              <a:rPr lang="en-GB" sz="2300" dirty="0"/>
              <a:t> </a:t>
            </a:r>
            <a:r>
              <a:rPr lang="en-GB" sz="2300" dirty="0" err="1"/>
              <a:t>erosi</a:t>
            </a:r>
            <a:r>
              <a:rPr lang="en-GB" sz="2300" dirty="0"/>
              <a:t> con </a:t>
            </a:r>
            <a:r>
              <a:rPr lang="en-GB" sz="2300" dirty="0" err="1"/>
              <a:t>terreno</a:t>
            </a:r>
            <a:r>
              <a:rPr lang="en-GB" sz="2300" dirty="0"/>
              <a:t> </a:t>
            </a:r>
            <a:r>
              <a:rPr lang="en-GB" sz="2300" dirty="0" err="1"/>
              <a:t>appropriato</a:t>
            </a:r>
            <a:r>
              <a:rPr lang="en-GB" sz="2300" dirty="0"/>
              <a:t> e per </a:t>
            </a:r>
            <a:r>
              <a:rPr lang="en-GB" sz="2300" dirty="0" err="1"/>
              <a:t>stabilizzare</a:t>
            </a:r>
            <a:r>
              <a:rPr lang="en-GB" sz="2300" dirty="0"/>
              <a:t> con </a:t>
            </a:r>
            <a:r>
              <a:rPr lang="en-GB" sz="2300" dirty="0" err="1"/>
              <a:t>pneumatici</a:t>
            </a:r>
            <a:r>
              <a:rPr lang="en-GB" sz="2300" dirty="0"/>
              <a:t> da </a:t>
            </a:r>
            <a:r>
              <a:rPr lang="en-GB" sz="2300" dirty="0" err="1"/>
              <a:t>trattore</a:t>
            </a:r>
            <a:r>
              <a:rPr lang="en-GB" sz="2300" dirty="0"/>
              <a:t> </a:t>
            </a:r>
            <a:r>
              <a:rPr lang="en-GB" sz="2300" dirty="0" err="1"/>
              <a:t>consumati</a:t>
            </a:r>
            <a:r>
              <a:rPr lang="en-GB" sz="2300" dirty="0"/>
              <a:t>.</a:t>
            </a:r>
            <a:endParaRPr sz="2300" dirty="0"/>
          </a:p>
          <a:p>
            <a:pPr marL="285750" lvl="0" indent="-285750" algn="l" rtl="0">
              <a:lnSpc>
                <a:spcPct val="90000"/>
              </a:lnSpc>
              <a:spcBef>
                <a:spcPts val="1000"/>
              </a:spcBef>
              <a:spcAft>
                <a:spcPts val="0"/>
              </a:spcAft>
              <a:buClr>
                <a:schemeClr val="dk1"/>
              </a:buClr>
              <a:buSzPts val="1800"/>
              <a:buFont typeface="Arial"/>
              <a:buChar char="•"/>
            </a:pPr>
            <a:r>
              <a:rPr lang="en-GB" sz="2300" dirty="0" err="1">
                <a:highlight>
                  <a:srgbClr val="8DC641"/>
                </a:highlight>
              </a:rPr>
              <a:t>Trasferimento</a:t>
            </a:r>
            <a:r>
              <a:rPr lang="en-GB" sz="2300" dirty="0">
                <a:highlight>
                  <a:srgbClr val="8DC641"/>
                </a:highlight>
              </a:rPr>
              <a:t> </a:t>
            </a:r>
            <a:r>
              <a:rPr lang="en-GB" sz="2300" dirty="0" err="1">
                <a:highlight>
                  <a:srgbClr val="8DC641"/>
                </a:highlight>
              </a:rPr>
              <a:t>della</a:t>
            </a:r>
            <a:r>
              <a:rPr lang="en-GB" sz="2300" dirty="0">
                <a:highlight>
                  <a:srgbClr val="8DC641"/>
                </a:highlight>
              </a:rPr>
              <a:t> </a:t>
            </a:r>
            <a:r>
              <a:rPr lang="en-GB" sz="2300" dirty="0" err="1">
                <a:highlight>
                  <a:srgbClr val="8DC641"/>
                </a:highlight>
              </a:rPr>
              <a:t>strada:</a:t>
            </a:r>
            <a:r>
              <a:rPr lang="en-GB" sz="2300" dirty="0" err="1"/>
              <a:t>la</a:t>
            </a:r>
            <a:r>
              <a:rPr lang="en-GB" sz="2300" dirty="0"/>
              <a:t> </a:t>
            </a:r>
            <a:r>
              <a:rPr lang="en-GB" sz="2300" dirty="0" err="1"/>
              <a:t>strada</a:t>
            </a:r>
            <a:r>
              <a:rPr lang="en-GB" sz="2300" dirty="0"/>
              <a:t> è </a:t>
            </a:r>
            <a:r>
              <a:rPr lang="en-GB" sz="2300" dirty="0" err="1"/>
              <a:t>stata</a:t>
            </a:r>
            <a:r>
              <a:rPr lang="en-GB" sz="2300" dirty="0"/>
              <a:t> </a:t>
            </a:r>
            <a:r>
              <a:rPr lang="en-GB" sz="2300" dirty="0" err="1"/>
              <a:t>allontanata</a:t>
            </a:r>
            <a:r>
              <a:rPr lang="en-GB" sz="2300" dirty="0"/>
              <a:t> </a:t>
            </a:r>
            <a:r>
              <a:rPr lang="en-GB" sz="2300" dirty="0" err="1"/>
              <a:t>dai</a:t>
            </a:r>
            <a:r>
              <a:rPr lang="en-GB" sz="2300" dirty="0"/>
              <a:t> </a:t>
            </a:r>
            <a:r>
              <a:rPr lang="en-GB" sz="2300" dirty="0" err="1"/>
              <a:t>sistemi</a:t>
            </a:r>
            <a:r>
              <a:rPr lang="en-GB" sz="2300" dirty="0"/>
              <a:t> di </a:t>
            </a:r>
            <a:r>
              <a:rPr lang="en-GB" sz="2300" dirty="0" err="1"/>
              <a:t>torrenti</a:t>
            </a:r>
            <a:r>
              <a:rPr lang="en-GB" sz="2300" dirty="0"/>
              <a:t> per </a:t>
            </a:r>
            <a:r>
              <a:rPr lang="en-GB" sz="2300" dirty="0" err="1"/>
              <a:t>evitare</a:t>
            </a:r>
            <a:r>
              <a:rPr lang="en-GB" sz="2300" dirty="0"/>
              <a:t> </a:t>
            </a:r>
            <a:r>
              <a:rPr lang="en-GB" sz="2300" dirty="0" err="1"/>
              <a:t>ulteriori</a:t>
            </a:r>
            <a:r>
              <a:rPr lang="en-GB" sz="2300" dirty="0"/>
              <a:t> </a:t>
            </a:r>
            <a:r>
              <a:rPr lang="en-GB" sz="2300" dirty="0" err="1"/>
              <a:t>erosioni</a:t>
            </a:r>
            <a:r>
              <a:rPr lang="en-GB" sz="2300" dirty="0"/>
              <a:t>.</a:t>
            </a:r>
            <a:endParaRPr sz="2300" dirty="0"/>
          </a:p>
          <a:p>
            <a:pPr marL="0" lvl="0" indent="0" algn="l" rtl="0">
              <a:lnSpc>
                <a:spcPct val="90000"/>
              </a:lnSpc>
              <a:spcBef>
                <a:spcPts val="600"/>
              </a:spcBef>
              <a:spcAft>
                <a:spcPts val="0"/>
              </a:spcAft>
              <a:buClr>
                <a:schemeClr val="dk1"/>
              </a:buClr>
              <a:buSzPts val="1800"/>
              <a:buNone/>
            </a:pPr>
            <a:r>
              <a:rPr lang="en-GB" b="1" dirty="0"/>
              <a:t>I </a:t>
            </a:r>
            <a:r>
              <a:rPr lang="en-GB" b="1" dirty="0" err="1"/>
              <a:t>risultati</a:t>
            </a:r>
            <a:r>
              <a:rPr lang="en-GB" b="1" dirty="0"/>
              <a:t>:</a:t>
            </a:r>
            <a:endParaRPr dirty="0"/>
          </a:p>
          <a:p>
            <a:pPr marL="285750" lvl="0" indent="-285750" algn="l" rtl="0">
              <a:lnSpc>
                <a:spcPct val="90000"/>
              </a:lnSpc>
              <a:spcBef>
                <a:spcPts val="0"/>
              </a:spcBef>
              <a:spcAft>
                <a:spcPts val="0"/>
              </a:spcAft>
              <a:buClr>
                <a:schemeClr val="dk1"/>
              </a:buClr>
              <a:buSzPts val="1800"/>
              <a:buFont typeface="Arial"/>
              <a:buChar char="•"/>
            </a:pPr>
            <a:r>
              <a:rPr lang="en-GB" sz="2300" dirty="0" err="1">
                <a:highlight>
                  <a:srgbClr val="8DC641"/>
                </a:highlight>
              </a:rPr>
              <a:t>Recupero</a:t>
            </a:r>
            <a:r>
              <a:rPr lang="en-GB" sz="2300" dirty="0">
                <a:highlight>
                  <a:srgbClr val="8DC641"/>
                </a:highlight>
              </a:rPr>
              <a:t> </a:t>
            </a:r>
            <a:r>
              <a:rPr lang="en-GB" sz="2300" dirty="0" err="1">
                <a:highlight>
                  <a:srgbClr val="8DC641"/>
                </a:highlight>
              </a:rPr>
              <a:t>della</a:t>
            </a:r>
            <a:r>
              <a:rPr lang="en-GB" sz="2300" dirty="0">
                <a:highlight>
                  <a:srgbClr val="8DC641"/>
                </a:highlight>
              </a:rPr>
              <a:t> </a:t>
            </a:r>
            <a:r>
              <a:rPr lang="en-GB" sz="2300" dirty="0" err="1">
                <a:highlight>
                  <a:srgbClr val="8DC641"/>
                </a:highlight>
              </a:rPr>
              <a:t>vegetazione</a:t>
            </a:r>
            <a:r>
              <a:rPr lang="en-GB" sz="2300" dirty="0">
                <a:highlight>
                  <a:srgbClr val="8DC641"/>
                </a:highlight>
              </a:rPr>
              <a:t>: </a:t>
            </a:r>
            <a:r>
              <a:rPr lang="en-GB" sz="2300" dirty="0" err="1"/>
              <a:t>aumento</a:t>
            </a:r>
            <a:r>
              <a:rPr lang="en-GB" sz="2300" dirty="0"/>
              <a:t> </a:t>
            </a:r>
            <a:r>
              <a:rPr lang="en-GB" sz="2300" dirty="0" err="1"/>
              <a:t>significativo</a:t>
            </a:r>
            <a:r>
              <a:rPr lang="en-GB" sz="2300" dirty="0"/>
              <a:t> </a:t>
            </a:r>
            <a:r>
              <a:rPr lang="en-GB" sz="2300" dirty="0" err="1"/>
              <a:t>delle</a:t>
            </a:r>
            <a:r>
              <a:rPr lang="en-GB" sz="2300" dirty="0"/>
              <a:t> </a:t>
            </a:r>
            <a:r>
              <a:rPr lang="en-GB" sz="2300" dirty="0" err="1"/>
              <a:t>erbe</a:t>
            </a:r>
            <a:r>
              <a:rPr lang="en-GB" sz="2300" dirty="0"/>
              <a:t> </a:t>
            </a:r>
            <a:r>
              <a:rPr lang="en-GB" sz="2300" dirty="0" err="1"/>
              <a:t>autoctone</a:t>
            </a:r>
            <a:r>
              <a:rPr lang="en-GB" sz="2300" dirty="0"/>
              <a:t> e </a:t>
            </a:r>
            <a:r>
              <a:rPr lang="en-GB" sz="2300" dirty="0" err="1"/>
              <a:t>della</a:t>
            </a:r>
            <a:r>
              <a:rPr lang="en-GB" sz="2300" dirty="0"/>
              <a:t> </a:t>
            </a:r>
            <a:r>
              <a:rPr lang="en-GB" sz="2300" dirty="0" err="1"/>
              <a:t>copertura</a:t>
            </a:r>
            <a:r>
              <a:rPr lang="en-GB" sz="2300" dirty="0"/>
              <a:t> del </a:t>
            </a:r>
            <a:r>
              <a:rPr lang="en-GB" sz="2300" dirty="0" err="1"/>
              <a:t>suolo</a:t>
            </a:r>
            <a:r>
              <a:rPr lang="en-GB" sz="2300" dirty="0"/>
              <a:t>, </a:t>
            </a:r>
            <a:r>
              <a:rPr lang="en-GB" sz="2300" dirty="0" err="1"/>
              <a:t>riducendo</a:t>
            </a:r>
            <a:r>
              <a:rPr lang="en-GB" sz="2300" dirty="0"/>
              <a:t> il </a:t>
            </a:r>
            <a:r>
              <a:rPr lang="en-GB" sz="2300" dirty="0" err="1"/>
              <a:t>rischio</a:t>
            </a:r>
            <a:r>
              <a:rPr lang="en-GB" sz="2300" dirty="0"/>
              <a:t> di </a:t>
            </a:r>
            <a:r>
              <a:rPr lang="en-GB" sz="2300" dirty="0" err="1"/>
              <a:t>erosione</a:t>
            </a:r>
            <a:r>
              <a:rPr lang="en-GB" sz="2300" dirty="0"/>
              <a:t> </a:t>
            </a:r>
            <a:r>
              <a:rPr lang="en-GB" sz="2300" dirty="0" err="1"/>
              <a:t>futura</a:t>
            </a:r>
            <a:r>
              <a:rPr lang="en-GB" sz="2300" dirty="0"/>
              <a:t>.</a:t>
            </a:r>
            <a:endParaRPr sz="2300" dirty="0"/>
          </a:p>
          <a:p>
            <a:pPr marL="285750" lvl="0" indent="-285750" algn="l" rtl="0">
              <a:lnSpc>
                <a:spcPct val="90000"/>
              </a:lnSpc>
              <a:spcBef>
                <a:spcPts val="1000"/>
              </a:spcBef>
              <a:spcAft>
                <a:spcPts val="0"/>
              </a:spcAft>
              <a:buClr>
                <a:schemeClr val="dk1"/>
              </a:buClr>
              <a:buSzPts val="1800"/>
              <a:buFont typeface="Arial"/>
              <a:buChar char="•"/>
            </a:pPr>
            <a:r>
              <a:rPr lang="en-GB" sz="2300" dirty="0" err="1">
                <a:highlight>
                  <a:srgbClr val="8DC641"/>
                </a:highlight>
              </a:rPr>
              <a:t>Flusso</a:t>
            </a:r>
            <a:r>
              <a:rPr lang="en-GB" sz="2300" dirty="0">
                <a:highlight>
                  <a:srgbClr val="8DC641"/>
                </a:highlight>
              </a:rPr>
              <a:t> </a:t>
            </a:r>
            <a:r>
              <a:rPr lang="en-GB" sz="2300" dirty="0" err="1">
                <a:highlight>
                  <a:srgbClr val="8DC641"/>
                </a:highlight>
              </a:rPr>
              <a:t>d'acqua</a:t>
            </a:r>
            <a:r>
              <a:rPr lang="en-GB" sz="2300" dirty="0">
                <a:highlight>
                  <a:srgbClr val="8DC641"/>
                </a:highlight>
              </a:rPr>
              <a:t> </a:t>
            </a:r>
            <a:r>
              <a:rPr lang="en-GB" sz="2300" dirty="0" err="1">
                <a:highlight>
                  <a:srgbClr val="8DC641"/>
                </a:highlight>
              </a:rPr>
              <a:t>ripristinato</a:t>
            </a:r>
            <a:r>
              <a:rPr lang="en-GB" sz="2300" dirty="0">
                <a:highlight>
                  <a:srgbClr val="8DC641"/>
                </a:highlight>
              </a:rPr>
              <a:t>: </a:t>
            </a:r>
            <a:r>
              <a:rPr lang="en-GB" sz="2300" dirty="0" err="1"/>
              <a:t>entrambi</a:t>
            </a:r>
            <a:r>
              <a:rPr lang="en-GB" sz="2300" dirty="0"/>
              <a:t> </a:t>
            </a:r>
            <a:r>
              <a:rPr lang="en-GB" sz="2300" dirty="0" err="1"/>
              <a:t>i</a:t>
            </a:r>
            <a:r>
              <a:rPr lang="en-GB" sz="2300" dirty="0"/>
              <a:t> </a:t>
            </a:r>
            <a:r>
              <a:rPr lang="en-GB" sz="2300" dirty="0" err="1"/>
              <a:t>torrenti</a:t>
            </a:r>
            <a:r>
              <a:rPr lang="en-GB" sz="2300" dirty="0"/>
              <a:t> </a:t>
            </a:r>
            <a:r>
              <a:rPr lang="en-GB" sz="2300" dirty="0" err="1"/>
              <a:t>scorrono</a:t>
            </a:r>
            <a:r>
              <a:rPr lang="en-GB" sz="2300" dirty="0"/>
              <a:t> in modo </a:t>
            </a:r>
            <a:r>
              <a:rPr lang="en-GB" sz="2300" dirty="0" err="1"/>
              <a:t>naturale</a:t>
            </a:r>
            <a:r>
              <a:rPr lang="en-GB" sz="2300" dirty="0"/>
              <a:t>, con </a:t>
            </a:r>
            <a:r>
              <a:rPr lang="en-GB" sz="2300" dirty="0" err="1"/>
              <a:t>una</a:t>
            </a:r>
            <a:r>
              <a:rPr lang="en-GB" sz="2300" dirty="0"/>
              <a:t> </a:t>
            </a:r>
            <a:r>
              <a:rPr lang="en-GB" sz="2300" dirty="0" err="1"/>
              <a:t>riduzione</a:t>
            </a:r>
            <a:r>
              <a:rPr lang="en-GB" sz="2300" dirty="0"/>
              <a:t> </a:t>
            </a:r>
            <a:r>
              <a:rPr lang="en-GB" sz="2300" dirty="0" err="1"/>
              <a:t>dei</a:t>
            </a:r>
            <a:r>
              <a:rPr lang="en-GB" sz="2300" dirty="0"/>
              <a:t> </a:t>
            </a:r>
            <a:r>
              <a:rPr lang="en-GB" sz="2300" dirty="0" err="1"/>
              <a:t>sedimenti</a:t>
            </a:r>
            <a:r>
              <a:rPr lang="en-GB" sz="2300" dirty="0"/>
              <a:t> del </a:t>
            </a:r>
            <a:r>
              <a:rPr lang="en-GB" sz="2300" dirty="0" err="1"/>
              <a:t>suolo</a:t>
            </a:r>
            <a:r>
              <a:rPr lang="en-GB" sz="2300" dirty="0"/>
              <a:t>.</a:t>
            </a:r>
            <a:endParaRPr sz="2300" dirty="0"/>
          </a:p>
          <a:p>
            <a:pPr marL="285750" lvl="0" indent="-285750" algn="l" rtl="0">
              <a:lnSpc>
                <a:spcPct val="90000"/>
              </a:lnSpc>
              <a:spcBef>
                <a:spcPts val="1600"/>
              </a:spcBef>
              <a:spcAft>
                <a:spcPts val="600"/>
              </a:spcAft>
              <a:buClr>
                <a:schemeClr val="dk1"/>
              </a:buClr>
              <a:buSzPts val="1800"/>
              <a:buFont typeface="Arial"/>
              <a:buChar char="•"/>
            </a:pPr>
            <a:r>
              <a:rPr lang="en-GB" sz="2300" dirty="0" err="1">
                <a:highlight>
                  <a:srgbClr val="8DC641"/>
                </a:highlight>
              </a:rPr>
              <a:t>Impatto</a:t>
            </a:r>
            <a:r>
              <a:rPr lang="en-GB" sz="2300" dirty="0">
                <a:highlight>
                  <a:srgbClr val="8DC641"/>
                </a:highlight>
              </a:rPr>
              <a:t> </a:t>
            </a:r>
            <a:r>
              <a:rPr lang="en-GB" sz="2300" dirty="0" err="1">
                <a:highlight>
                  <a:srgbClr val="8DC641"/>
                </a:highlight>
              </a:rPr>
              <a:t>formativo:</a:t>
            </a:r>
            <a:r>
              <a:rPr lang="en-GB" sz="2300" dirty="0" err="1"/>
              <a:t>Workshop</a:t>
            </a:r>
            <a:r>
              <a:rPr lang="en-GB" sz="2300" dirty="0"/>
              <a:t> </a:t>
            </a:r>
            <a:r>
              <a:rPr lang="en-GB" sz="2300" dirty="0" err="1"/>
              <a:t>approvati</a:t>
            </a:r>
            <a:r>
              <a:rPr lang="en-GB" sz="2300" dirty="0"/>
              <a:t>; workshop di follow-up </a:t>
            </a:r>
            <a:r>
              <a:rPr lang="en-GB" sz="2300" dirty="0" err="1"/>
              <a:t>pianificati</a:t>
            </a:r>
            <a:r>
              <a:rPr lang="en-GB" sz="2300" dirty="0"/>
              <a:t> per </a:t>
            </a:r>
            <a:r>
              <a:rPr lang="en-GB" sz="2300" dirty="0" err="1"/>
              <a:t>condividere</a:t>
            </a:r>
            <a:r>
              <a:rPr lang="en-GB" sz="2300" dirty="0"/>
              <a:t> le </a:t>
            </a:r>
            <a:r>
              <a:rPr lang="en-GB" sz="2300" dirty="0" err="1"/>
              <a:t>pratiche</a:t>
            </a:r>
            <a:r>
              <a:rPr lang="en-GB" sz="2300" dirty="0"/>
              <a:t> di </a:t>
            </a:r>
            <a:r>
              <a:rPr lang="en-GB" sz="2300" dirty="0" err="1"/>
              <a:t>successo</a:t>
            </a:r>
            <a:r>
              <a:rPr lang="en-GB" sz="2300" dirty="0"/>
              <a:t>.</a:t>
            </a:r>
            <a:endParaRPr sz="2300" dirty="0"/>
          </a:p>
        </p:txBody>
      </p:sp>
      <p:pic>
        <p:nvPicPr>
          <p:cNvPr id="658" name="Google Shape;658;p24" descr="The experimental farm that pioneered one of Denmark's first constructed  wetlands - WWF Baltic Farmer"/>
          <p:cNvPicPr preferRelativeResize="0"/>
          <p:nvPr/>
        </p:nvPicPr>
        <p:blipFill rotWithShape="1">
          <a:blip r:embed="rId3">
            <a:alphaModFix/>
          </a:blip>
          <a:srcRect/>
          <a:stretch/>
        </p:blipFill>
        <p:spPr>
          <a:xfrm>
            <a:off x="589576" y="686696"/>
            <a:ext cx="4030049" cy="469492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grpSp>
        <p:nvGrpSpPr>
          <p:cNvPr id="664" name="Google Shape;664;p49"/>
          <p:cNvGrpSpPr/>
          <p:nvPr/>
        </p:nvGrpSpPr>
        <p:grpSpPr>
          <a:xfrm>
            <a:off x="10222537" y="5692848"/>
            <a:ext cx="610343" cy="610343"/>
            <a:chOff x="1950027" y="2499889"/>
            <a:chExt cx="850463" cy="850463"/>
          </a:xfrm>
        </p:grpSpPr>
        <p:sp>
          <p:nvSpPr>
            <p:cNvPr id="665" name="Google Shape;665;p4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66" name="Google Shape;666;p49"/>
            <p:cNvGrpSpPr/>
            <p:nvPr/>
          </p:nvGrpSpPr>
          <p:grpSpPr>
            <a:xfrm>
              <a:off x="2107521" y="2657382"/>
              <a:ext cx="535476" cy="535477"/>
              <a:chOff x="2107521" y="2657382"/>
              <a:chExt cx="535476" cy="535477"/>
            </a:xfrm>
          </p:grpSpPr>
          <p:sp>
            <p:nvSpPr>
              <p:cNvPr id="667" name="Google Shape;667;p4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8" name="Google Shape;668;p4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9" name="Google Shape;669;p4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70" name="Google Shape;670;p49"/>
          <p:cNvGrpSpPr/>
          <p:nvPr/>
        </p:nvGrpSpPr>
        <p:grpSpPr>
          <a:xfrm>
            <a:off x="8782409" y="5686956"/>
            <a:ext cx="610343" cy="610794"/>
            <a:chOff x="-1196056" y="2499889"/>
            <a:chExt cx="850463" cy="851092"/>
          </a:xfrm>
        </p:grpSpPr>
        <p:sp>
          <p:nvSpPr>
            <p:cNvPr id="671" name="Google Shape;671;p4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2" name="Google Shape;672;p4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73" name="Google Shape;673;p4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74" name="Google Shape;674;p49" descr="World with solid fill">
            <a:hlinkClick r:id="rId5"/>
          </p:cNvPr>
          <p:cNvPicPr preferRelativeResize="0"/>
          <p:nvPr/>
        </p:nvPicPr>
        <p:blipFill rotWithShape="1">
          <a:blip r:embed="rId6">
            <a:alphaModFix/>
          </a:blip>
          <a:srcRect/>
          <a:stretch/>
        </p:blipFill>
        <p:spPr>
          <a:xfrm>
            <a:off x="9531602" y="5745797"/>
            <a:ext cx="535186" cy="535186"/>
          </a:xfrm>
          <a:prstGeom prst="rect">
            <a:avLst/>
          </a:prstGeom>
          <a:noFill/>
          <a:ln>
            <a:noFill/>
          </a:ln>
        </p:spPr>
      </p:pic>
      <p:sp>
        <p:nvSpPr>
          <p:cNvPr id="675" name="Google Shape;675;p49"/>
          <p:cNvSpPr txBox="1">
            <a:spLocks noGrp="1"/>
          </p:cNvSpPr>
          <p:nvPr>
            <p:ph type="body" idx="2"/>
          </p:nvPr>
        </p:nvSpPr>
        <p:spPr>
          <a:xfrm>
            <a:off x="2448425" y="1079400"/>
            <a:ext cx="8657400" cy="3063000"/>
          </a:xfrm>
          <a:prstGeom prst="rect">
            <a:avLst/>
          </a:prstGeom>
          <a:noFill/>
          <a:ln>
            <a:noFill/>
          </a:ln>
        </p:spPr>
        <p:txBody>
          <a:bodyPr spcFirstLastPara="1" wrap="square" lIns="91425" tIns="45700" rIns="91425" bIns="45700" anchor="ctr" anchorCtr="0">
            <a:normAutofit fontScale="92500"/>
          </a:bodyPr>
          <a:lstStyle/>
          <a:p>
            <a:pPr marL="228600" lvl="0" indent="0" algn="l" rtl="0">
              <a:lnSpc>
                <a:spcPct val="110000"/>
              </a:lnSpc>
              <a:spcBef>
                <a:spcPts val="1000"/>
              </a:spcBef>
              <a:spcAft>
                <a:spcPts val="0"/>
              </a:spcAft>
              <a:buSzPct val="138888"/>
              <a:buNone/>
            </a:pPr>
            <a:r>
              <a:rPr lang="en-GB" sz="3600" b="1"/>
              <a:t>Ben fatto! </a:t>
            </a:r>
            <a:r>
              <a:rPr lang="en-GB" sz="3600"/>
              <a:t>Stai andando alla grande... continua a percorrere questo viaggio di apprendimento.</a:t>
            </a:r>
            <a:endParaRPr/>
          </a:p>
          <a:p>
            <a:pPr marL="228600" lvl="0" indent="0" algn="l" rtl="0">
              <a:lnSpc>
                <a:spcPct val="110000"/>
              </a:lnSpc>
              <a:spcBef>
                <a:spcPts val="1000"/>
              </a:spcBef>
              <a:spcAft>
                <a:spcPts val="0"/>
              </a:spcAft>
              <a:buSzPct val="138888"/>
              <a:buNone/>
            </a:pPr>
            <a:r>
              <a:rPr lang="en-GB" sz="3600"/>
              <a:t>Nel Modulo 8 affrontiamo l'importante tema della </a:t>
            </a:r>
            <a:r>
              <a:rPr lang="en-GB" sz="3600" b="1"/>
              <a:t>conservazione della biodiversità</a:t>
            </a:r>
            <a:r>
              <a:rPr lang="en-GB" sz="3600"/>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
          <p:cNvSpPr txBox="1">
            <a:spLocks noGrp="1"/>
          </p:cNvSpPr>
          <p:nvPr>
            <p:ph type="body" idx="1"/>
          </p:nvPr>
        </p:nvSpPr>
        <p:spPr>
          <a:xfrm>
            <a:off x="5662857"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a:t>01</a:t>
            </a:r>
            <a:endParaRPr/>
          </a:p>
        </p:txBody>
      </p:sp>
      <p:sp>
        <p:nvSpPr>
          <p:cNvPr id="223" name="Google Shape;223;p2"/>
          <p:cNvSpPr txBox="1">
            <a:spLocks noGrp="1"/>
          </p:cNvSpPr>
          <p:nvPr>
            <p:ph type="body" idx="2"/>
          </p:nvPr>
        </p:nvSpPr>
        <p:spPr>
          <a:xfrm>
            <a:off x="6384947" y="133799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a:t>Introduzione</a:t>
            </a:r>
            <a:endParaRPr b="1"/>
          </a:p>
        </p:txBody>
      </p:sp>
      <p:sp>
        <p:nvSpPr>
          <p:cNvPr id="224" name="Google Shape;224;p2"/>
          <p:cNvSpPr txBox="1">
            <a:spLocks noGrp="1"/>
          </p:cNvSpPr>
          <p:nvPr>
            <p:ph type="body" idx="3"/>
          </p:nvPr>
        </p:nvSpPr>
        <p:spPr>
          <a:xfrm>
            <a:off x="603081" y="1337990"/>
            <a:ext cx="4857713" cy="5078273"/>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0D0D0D"/>
              </a:buClr>
              <a:buSzPts val="2400"/>
              <a:buNone/>
            </a:pPr>
            <a:r>
              <a:rPr lang="en-GB" b="0" i="0" dirty="0">
                <a:solidFill>
                  <a:srgbClr val="0D0D0D"/>
                </a:solidFill>
                <a:latin typeface="Calibri"/>
                <a:ea typeface="Calibri"/>
                <a:cs typeface="Calibri"/>
                <a:sym typeface="Calibri"/>
              </a:rPr>
              <a:t>I</a:t>
            </a:r>
            <a:r>
              <a:rPr lang="en-GB" dirty="0">
                <a:solidFill>
                  <a:srgbClr val="0D0D0D"/>
                </a:solidFill>
              </a:rPr>
              <a:t>n </a:t>
            </a:r>
            <a:r>
              <a:rPr lang="en-GB" dirty="0" err="1">
                <a:solidFill>
                  <a:srgbClr val="0D0D0D"/>
                </a:solidFill>
              </a:rPr>
              <a:t>questo</a:t>
            </a:r>
            <a:r>
              <a:rPr lang="en-GB" dirty="0">
                <a:solidFill>
                  <a:srgbClr val="0D0D0D"/>
                </a:solidFill>
              </a:rPr>
              <a:t> modulo ci </a:t>
            </a:r>
            <a:r>
              <a:rPr lang="en-GB" dirty="0" err="1">
                <a:solidFill>
                  <a:srgbClr val="0D0D0D"/>
                </a:solidFill>
              </a:rPr>
              <a:t>occuperemo</a:t>
            </a:r>
            <a:r>
              <a:rPr lang="en-GB" dirty="0">
                <a:solidFill>
                  <a:srgbClr val="0D0D0D"/>
                </a:solidFill>
              </a:rPr>
              <a:t> di </a:t>
            </a:r>
            <a:r>
              <a:rPr lang="en-GB" dirty="0" err="1">
                <a:solidFill>
                  <a:srgbClr val="0D0D0D"/>
                </a:solidFill>
              </a:rPr>
              <a:t>chiarire</a:t>
            </a:r>
            <a:r>
              <a:rPr lang="en-GB" dirty="0">
                <a:solidFill>
                  <a:srgbClr val="0D0D0D"/>
                </a:solidFill>
              </a:rPr>
              <a:t> le </a:t>
            </a:r>
            <a:r>
              <a:rPr lang="en-GB" dirty="0" err="1">
                <a:solidFill>
                  <a:srgbClr val="0D0D0D"/>
                </a:solidFill>
              </a:rPr>
              <a:t>complesse</a:t>
            </a:r>
            <a:r>
              <a:rPr lang="en-GB" dirty="0">
                <a:solidFill>
                  <a:srgbClr val="0D0D0D"/>
                </a:solidFill>
              </a:rPr>
              <a:t> </a:t>
            </a:r>
            <a:r>
              <a:rPr lang="en-GB" dirty="0" err="1">
                <a:solidFill>
                  <a:srgbClr val="0D0D0D"/>
                </a:solidFill>
              </a:rPr>
              <a:t>relazioni</a:t>
            </a:r>
            <a:r>
              <a:rPr lang="en-GB" dirty="0">
                <a:solidFill>
                  <a:srgbClr val="0D0D0D"/>
                </a:solidFill>
              </a:rPr>
              <a:t> </a:t>
            </a:r>
            <a:r>
              <a:rPr lang="en-GB" dirty="0" err="1">
                <a:solidFill>
                  <a:srgbClr val="0D0D0D"/>
                </a:solidFill>
              </a:rPr>
              <a:t>che</a:t>
            </a:r>
            <a:r>
              <a:rPr lang="en-GB" dirty="0">
                <a:solidFill>
                  <a:srgbClr val="0D0D0D"/>
                </a:solidFill>
              </a:rPr>
              <a:t> </a:t>
            </a:r>
            <a:r>
              <a:rPr lang="en-GB" dirty="0" err="1">
                <a:solidFill>
                  <a:srgbClr val="0D0D0D"/>
                </a:solidFill>
              </a:rPr>
              <a:t>esistono</a:t>
            </a:r>
            <a:r>
              <a:rPr lang="en-GB" dirty="0">
                <a:solidFill>
                  <a:srgbClr val="0D0D0D"/>
                </a:solidFill>
              </a:rPr>
              <a:t> </a:t>
            </a:r>
            <a:r>
              <a:rPr lang="en-GB" dirty="0" err="1">
                <a:solidFill>
                  <a:srgbClr val="0D0D0D"/>
                </a:solidFill>
              </a:rPr>
              <a:t>tra</a:t>
            </a:r>
            <a:r>
              <a:rPr lang="en-GB" dirty="0">
                <a:solidFill>
                  <a:srgbClr val="0D0D0D"/>
                </a:solidFill>
              </a:rPr>
              <a:t> </a:t>
            </a:r>
            <a:r>
              <a:rPr lang="en-GB" dirty="0" err="1">
                <a:solidFill>
                  <a:srgbClr val="0D0D0D"/>
                </a:solidFill>
              </a:rPr>
              <a:t>i</a:t>
            </a:r>
            <a:r>
              <a:rPr lang="en-GB" dirty="0">
                <a:solidFill>
                  <a:srgbClr val="0D0D0D"/>
                </a:solidFill>
              </a:rPr>
              <a:t> </a:t>
            </a:r>
            <a:r>
              <a:rPr lang="en-GB" dirty="0" err="1">
                <a:solidFill>
                  <a:srgbClr val="0D0D0D"/>
                </a:solidFill>
              </a:rPr>
              <a:t>componenti</a:t>
            </a:r>
            <a:r>
              <a:rPr lang="en-GB" dirty="0">
                <a:solidFill>
                  <a:srgbClr val="0D0D0D"/>
                </a:solidFill>
              </a:rPr>
              <a:t> </a:t>
            </a:r>
            <a:r>
              <a:rPr lang="en-GB" dirty="0" err="1">
                <a:solidFill>
                  <a:srgbClr val="0D0D0D"/>
                </a:solidFill>
              </a:rPr>
              <a:t>fisici</a:t>
            </a:r>
            <a:r>
              <a:rPr lang="en-GB" dirty="0">
                <a:solidFill>
                  <a:srgbClr val="0D0D0D"/>
                </a:solidFill>
              </a:rPr>
              <a:t>, </a:t>
            </a:r>
            <a:r>
              <a:rPr lang="en-GB" dirty="0" err="1">
                <a:solidFill>
                  <a:srgbClr val="0D0D0D"/>
                </a:solidFill>
              </a:rPr>
              <a:t>chimici</a:t>
            </a:r>
            <a:r>
              <a:rPr lang="en-GB" dirty="0">
                <a:solidFill>
                  <a:srgbClr val="0D0D0D"/>
                </a:solidFill>
              </a:rPr>
              <a:t> e </a:t>
            </a:r>
            <a:r>
              <a:rPr lang="en-GB" dirty="0" err="1">
                <a:solidFill>
                  <a:srgbClr val="0D0D0D"/>
                </a:solidFill>
              </a:rPr>
              <a:t>biologici</a:t>
            </a:r>
            <a:r>
              <a:rPr lang="en-GB" dirty="0">
                <a:solidFill>
                  <a:srgbClr val="0D0D0D"/>
                </a:solidFill>
              </a:rPr>
              <a:t> del </a:t>
            </a:r>
            <a:r>
              <a:rPr lang="en-GB" dirty="0" err="1">
                <a:solidFill>
                  <a:srgbClr val="0D0D0D"/>
                </a:solidFill>
              </a:rPr>
              <a:t>suolo</a:t>
            </a:r>
            <a:r>
              <a:rPr lang="en-GB" dirty="0">
                <a:solidFill>
                  <a:srgbClr val="0D0D0D"/>
                </a:solidFill>
              </a:rPr>
              <a:t> e di come </a:t>
            </a:r>
            <a:r>
              <a:rPr lang="en-GB" dirty="0" err="1">
                <a:solidFill>
                  <a:srgbClr val="0D0D0D"/>
                </a:solidFill>
              </a:rPr>
              <a:t>queste</a:t>
            </a:r>
            <a:r>
              <a:rPr lang="en-GB" dirty="0">
                <a:solidFill>
                  <a:srgbClr val="0D0D0D"/>
                </a:solidFill>
              </a:rPr>
              <a:t> </a:t>
            </a:r>
            <a:r>
              <a:rPr lang="en-GB" dirty="0" err="1">
                <a:solidFill>
                  <a:srgbClr val="0D0D0D"/>
                </a:solidFill>
              </a:rPr>
              <a:t>relazioni</a:t>
            </a:r>
            <a:r>
              <a:rPr lang="en-GB" dirty="0">
                <a:solidFill>
                  <a:srgbClr val="0D0D0D"/>
                </a:solidFill>
              </a:rPr>
              <a:t> </a:t>
            </a:r>
            <a:r>
              <a:rPr lang="en-GB" dirty="0" err="1">
                <a:solidFill>
                  <a:srgbClr val="0D0D0D"/>
                </a:solidFill>
              </a:rPr>
              <a:t>influenzano</a:t>
            </a:r>
            <a:r>
              <a:rPr lang="en-GB" dirty="0">
                <a:solidFill>
                  <a:srgbClr val="0D0D0D"/>
                </a:solidFill>
              </a:rPr>
              <a:t> lo </a:t>
            </a:r>
            <a:r>
              <a:rPr lang="en-GB" dirty="0" err="1">
                <a:solidFill>
                  <a:srgbClr val="0D0D0D"/>
                </a:solidFill>
              </a:rPr>
              <a:t>sviluppo</a:t>
            </a:r>
            <a:r>
              <a:rPr lang="en-GB" dirty="0">
                <a:solidFill>
                  <a:srgbClr val="0D0D0D"/>
                </a:solidFill>
              </a:rPr>
              <a:t> </a:t>
            </a:r>
            <a:r>
              <a:rPr lang="en-GB" dirty="0" err="1">
                <a:solidFill>
                  <a:srgbClr val="0D0D0D"/>
                </a:solidFill>
              </a:rPr>
              <a:t>delle</a:t>
            </a:r>
            <a:r>
              <a:rPr lang="en-GB" dirty="0">
                <a:solidFill>
                  <a:srgbClr val="0D0D0D"/>
                </a:solidFill>
              </a:rPr>
              <a:t> </a:t>
            </a:r>
            <a:r>
              <a:rPr lang="en-GB" dirty="0" err="1">
                <a:solidFill>
                  <a:srgbClr val="0D0D0D"/>
                </a:solidFill>
              </a:rPr>
              <a:t>piante</a:t>
            </a:r>
            <a:r>
              <a:rPr lang="en-GB" dirty="0">
                <a:solidFill>
                  <a:srgbClr val="0D0D0D"/>
                </a:solidFill>
              </a:rPr>
              <a:t> e la </a:t>
            </a:r>
            <a:r>
              <a:rPr lang="en-GB" dirty="0" err="1">
                <a:solidFill>
                  <a:srgbClr val="0D0D0D"/>
                </a:solidFill>
              </a:rPr>
              <a:t>resilienza</a:t>
            </a:r>
            <a:r>
              <a:rPr lang="en-GB" dirty="0">
                <a:solidFill>
                  <a:srgbClr val="0D0D0D"/>
                </a:solidFill>
              </a:rPr>
              <a:t> </a:t>
            </a:r>
            <a:r>
              <a:rPr lang="en-GB" dirty="0" err="1">
                <a:solidFill>
                  <a:srgbClr val="0D0D0D"/>
                </a:solidFill>
              </a:rPr>
              <a:t>dell'ecosistema</a:t>
            </a:r>
            <a:r>
              <a:rPr lang="en-GB" dirty="0">
                <a:solidFill>
                  <a:srgbClr val="0D0D0D"/>
                </a:solidFill>
              </a:rPr>
              <a:t>.</a:t>
            </a:r>
            <a:endParaRPr dirty="0">
              <a:solidFill>
                <a:srgbClr val="0D0D0D"/>
              </a:solidFill>
            </a:endParaRPr>
          </a:p>
          <a:p>
            <a:pPr marL="0" lvl="0" indent="0" algn="l" rtl="0">
              <a:spcBef>
                <a:spcPts val="0"/>
              </a:spcBef>
              <a:spcAft>
                <a:spcPts val="0"/>
              </a:spcAft>
              <a:buNone/>
            </a:pPr>
            <a:r>
              <a:rPr lang="en-GB" dirty="0" err="1">
                <a:solidFill>
                  <a:srgbClr val="0D0D0D"/>
                </a:solidFill>
              </a:rPr>
              <a:t>Alla</a:t>
            </a:r>
            <a:r>
              <a:rPr lang="en-GB" dirty="0">
                <a:solidFill>
                  <a:srgbClr val="0D0D0D"/>
                </a:solidFill>
              </a:rPr>
              <a:t> fine del modulo, </a:t>
            </a:r>
            <a:r>
              <a:rPr lang="en-GB" dirty="0" err="1">
                <a:solidFill>
                  <a:srgbClr val="0D0D0D"/>
                </a:solidFill>
              </a:rPr>
              <a:t>sarete</a:t>
            </a:r>
            <a:r>
              <a:rPr lang="en-GB" dirty="0">
                <a:solidFill>
                  <a:srgbClr val="0D0D0D"/>
                </a:solidFill>
              </a:rPr>
              <a:t> </a:t>
            </a:r>
            <a:r>
              <a:rPr lang="en-GB" dirty="0" err="1">
                <a:solidFill>
                  <a:srgbClr val="0D0D0D"/>
                </a:solidFill>
              </a:rPr>
              <a:t>motivati</a:t>
            </a:r>
            <a:r>
              <a:rPr lang="en-GB" dirty="0">
                <a:solidFill>
                  <a:srgbClr val="0D0D0D"/>
                </a:solidFill>
              </a:rPr>
              <a:t> ad </a:t>
            </a:r>
            <a:r>
              <a:rPr lang="en-GB" dirty="0" err="1">
                <a:solidFill>
                  <a:srgbClr val="0D0D0D"/>
                </a:solidFill>
              </a:rPr>
              <a:t>adottare</a:t>
            </a:r>
            <a:r>
              <a:rPr lang="en-GB" dirty="0">
                <a:solidFill>
                  <a:srgbClr val="0D0D0D"/>
                </a:solidFill>
              </a:rPr>
              <a:t> </a:t>
            </a:r>
            <a:r>
              <a:rPr lang="en-GB" dirty="0" err="1">
                <a:solidFill>
                  <a:srgbClr val="0D0D0D"/>
                </a:solidFill>
              </a:rPr>
              <a:t>pratiche</a:t>
            </a:r>
            <a:r>
              <a:rPr lang="en-GB" dirty="0">
                <a:solidFill>
                  <a:srgbClr val="0D0D0D"/>
                </a:solidFill>
              </a:rPr>
              <a:t> </a:t>
            </a:r>
            <a:r>
              <a:rPr lang="en-GB" dirty="0" err="1">
                <a:solidFill>
                  <a:srgbClr val="0D0D0D"/>
                </a:solidFill>
              </a:rPr>
              <a:t>che</a:t>
            </a:r>
            <a:r>
              <a:rPr lang="en-GB" dirty="0">
                <a:solidFill>
                  <a:srgbClr val="0D0D0D"/>
                </a:solidFill>
              </a:rPr>
              <a:t> </a:t>
            </a:r>
            <a:r>
              <a:rPr lang="en-GB" dirty="0" err="1">
                <a:solidFill>
                  <a:srgbClr val="0D0D0D"/>
                </a:solidFill>
              </a:rPr>
              <a:t>promuovono</a:t>
            </a:r>
            <a:r>
              <a:rPr lang="en-GB" dirty="0">
                <a:solidFill>
                  <a:srgbClr val="0D0D0D"/>
                </a:solidFill>
              </a:rPr>
              <a:t> la salute del </a:t>
            </a:r>
            <a:r>
              <a:rPr lang="en-GB" dirty="0" err="1">
                <a:solidFill>
                  <a:srgbClr val="0D0D0D"/>
                </a:solidFill>
              </a:rPr>
              <a:t>suolo</a:t>
            </a:r>
            <a:r>
              <a:rPr lang="en-GB" dirty="0">
                <a:solidFill>
                  <a:srgbClr val="0D0D0D"/>
                </a:solidFill>
              </a:rPr>
              <a:t> e </a:t>
            </a:r>
            <a:r>
              <a:rPr lang="en-GB" dirty="0" err="1">
                <a:solidFill>
                  <a:srgbClr val="0D0D0D"/>
                </a:solidFill>
              </a:rPr>
              <a:t>comprenderete</a:t>
            </a:r>
            <a:r>
              <a:rPr lang="en-GB" dirty="0">
                <a:solidFill>
                  <a:srgbClr val="0D0D0D"/>
                </a:solidFill>
              </a:rPr>
              <a:t> </a:t>
            </a:r>
            <a:r>
              <a:rPr lang="en-GB" dirty="0" err="1">
                <a:solidFill>
                  <a:srgbClr val="0D0D0D"/>
                </a:solidFill>
              </a:rPr>
              <a:t>meglio</a:t>
            </a:r>
            <a:r>
              <a:rPr lang="en-GB" dirty="0">
                <a:solidFill>
                  <a:srgbClr val="0D0D0D"/>
                </a:solidFill>
              </a:rPr>
              <a:t> </a:t>
            </a:r>
            <a:r>
              <a:rPr lang="en-GB" dirty="0" err="1">
                <a:solidFill>
                  <a:srgbClr val="0D0D0D"/>
                </a:solidFill>
              </a:rPr>
              <a:t>l'importanza</a:t>
            </a:r>
            <a:r>
              <a:rPr lang="en-GB" dirty="0">
                <a:solidFill>
                  <a:srgbClr val="0D0D0D"/>
                </a:solidFill>
              </a:rPr>
              <a:t> e la </a:t>
            </a:r>
            <a:r>
              <a:rPr lang="en-GB" dirty="0" err="1">
                <a:solidFill>
                  <a:srgbClr val="0D0D0D"/>
                </a:solidFill>
              </a:rPr>
              <a:t>rilevanza</a:t>
            </a:r>
            <a:r>
              <a:rPr lang="en-GB" dirty="0">
                <a:solidFill>
                  <a:srgbClr val="0D0D0D"/>
                </a:solidFill>
              </a:rPr>
              <a:t> </a:t>
            </a:r>
            <a:r>
              <a:rPr lang="en-GB" dirty="0" err="1">
                <a:solidFill>
                  <a:srgbClr val="0D0D0D"/>
                </a:solidFill>
              </a:rPr>
              <a:t>della</a:t>
            </a:r>
            <a:r>
              <a:rPr lang="en-GB" dirty="0">
                <a:solidFill>
                  <a:srgbClr val="0D0D0D"/>
                </a:solidFill>
              </a:rPr>
              <a:t> </a:t>
            </a:r>
            <a:r>
              <a:rPr lang="en-GB" dirty="0" err="1">
                <a:solidFill>
                  <a:srgbClr val="0D0D0D"/>
                </a:solidFill>
              </a:rPr>
              <a:t>gestione</a:t>
            </a:r>
            <a:r>
              <a:rPr lang="en-GB" dirty="0">
                <a:solidFill>
                  <a:srgbClr val="0D0D0D"/>
                </a:solidFill>
              </a:rPr>
              <a:t> del </a:t>
            </a:r>
            <a:r>
              <a:rPr lang="en-GB" dirty="0" err="1">
                <a:solidFill>
                  <a:srgbClr val="0D0D0D"/>
                </a:solidFill>
              </a:rPr>
              <a:t>suolo</a:t>
            </a:r>
            <a:r>
              <a:rPr lang="en-GB" dirty="0">
                <a:solidFill>
                  <a:srgbClr val="0D0D0D"/>
                </a:solidFill>
              </a:rPr>
              <a:t>.</a:t>
            </a:r>
            <a:endParaRPr dirty="0">
              <a:solidFill>
                <a:srgbClr val="0D0D0D"/>
              </a:solidFill>
            </a:endParaRPr>
          </a:p>
          <a:p>
            <a:pPr marL="0" lvl="0" indent="0" algn="l" rtl="0">
              <a:spcBef>
                <a:spcPts val="0"/>
              </a:spcBef>
              <a:spcAft>
                <a:spcPts val="0"/>
              </a:spcAft>
              <a:buNone/>
            </a:pPr>
            <a:endParaRPr dirty="0">
              <a:solidFill>
                <a:srgbClr val="0D0D0D"/>
              </a:solidFill>
            </a:endParaRPr>
          </a:p>
          <a:p>
            <a:pPr marL="0" lvl="0" indent="0" algn="l" rtl="0">
              <a:spcBef>
                <a:spcPts val="0"/>
              </a:spcBef>
              <a:spcAft>
                <a:spcPts val="0"/>
              </a:spcAft>
              <a:buNone/>
            </a:pPr>
            <a:endParaRPr dirty="0">
              <a:solidFill>
                <a:srgbClr val="0D0D0D"/>
              </a:solidFill>
            </a:endParaRPr>
          </a:p>
          <a:p>
            <a:pPr marL="0" lvl="0" indent="0" algn="l" rtl="0">
              <a:lnSpc>
                <a:spcPct val="90000"/>
              </a:lnSpc>
              <a:spcBef>
                <a:spcPts val="0"/>
              </a:spcBef>
              <a:spcAft>
                <a:spcPts val="0"/>
              </a:spcAft>
              <a:buClr>
                <a:srgbClr val="0D0D0D"/>
              </a:buClr>
              <a:buSzPts val="2400"/>
              <a:buNone/>
            </a:pPr>
            <a:endParaRPr dirty="0">
              <a:solidFill>
                <a:srgbClr val="0D0D0D"/>
              </a:solidFill>
            </a:endParaRPr>
          </a:p>
        </p:txBody>
      </p:sp>
      <p:sp>
        <p:nvSpPr>
          <p:cNvPr id="225" name="Google Shape;225;p2"/>
          <p:cNvSpPr txBox="1">
            <a:spLocks noGrp="1"/>
          </p:cNvSpPr>
          <p:nvPr>
            <p:ph type="body" idx="4"/>
          </p:nvPr>
        </p:nvSpPr>
        <p:spPr>
          <a:xfrm>
            <a:off x="5684560"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a:t>02</a:t>
            </a:r>
            <a:endParaRPr/>
          </a:p>
        </p:txBody>
      </p:sp>
      <p:sp>
        <p:nvSpPr>
          <p:cNvPr id="226" name="Google Shape;226;p2"/>
          <p:cNvSpPr txBox="1">
            <a:spLocks noGrp="1"/>
          </p:cNvSpPr>
          <p:nvPr>
            <p:ph type="body" idx="5"/>
          </p:nvPr>
        </p:nvSpPr>
        <p:spPr>
          <a:xfrm>
            <a:off x="6406650" y="2252978"/>
            <a:ext cx="5824543"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a:t>Elementi essenziali dei Sistemi di Gestione del Suolo</a:t>
            </a:r>
            <a:endParaRPr b="1"/>
          </a:p>
        </p:txBody>
      </p:sp>
      <p:sp>
        <p:nvSpPr>
          <p:cNvPr id="227" name="Google Shape;227;p2"/>
          <p:cNvSpPr txBox="1">
            <a:spLocks noGrp="1"/>
          </p:cNvSpPr>
          <p:nvPr>
            <p:ph type="body" idx="6"/>
          </p:nvPr>
        </p:nvSpPr>
        <p:spPr>
          <a:xfrm>
            <a:off x="5691139"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a:t>03</a:t>
            </a:r>
            <a:endParaRPr/>
          </a:p>
        </p:txBody>
      </p:sp>
      <p:sp>
        <p:nvSpPr>
          <p:cNvPr id="228" name="Google Shape;228;p2"/>
          <p:cNvSpPr txBox="1">
            <a:spLocks noGrp="1"/>
          </p:cNvSpPr>
          <p:nvPr>
            <p:ph type="body" idx="7"/>
          </p:nvPr>
        </p:nvSpPr>
        <p:spPr>
          <a:xfrm>
            <a:off x="6413229" y="3167965"/>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a:t>I componenti della Salute del suolo</a:t>
            </a:r>
            <a:endParaRPr b="1"/>
          </a:p>
        </p:txBody>
      </p:sp>
      <p:sp>
        <p:nvSpPr>
          <p:cNvPr id="229" name="Google Shape;229;p2"/>
          <p:cNvSpPr txBox="1">
            <a:spLocks noGrp="1"/>
          </p:cNvSpPr>
          <p:nvPr>
            <p:ph type="body" idx="8"/>
          </p:nvPr>
        </p:nvSpPr>
        <p:spPr>
          <a:xfrm>
            <a:off x="5684560" y="407967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a:t>04</a:t>
            </a:r>
            <a:endParaRPr/>
          </a:p>
        </p:txBody>
      </p:sp>
      <p:sp>
        <p:nvSpPr>
          <p:cNvPr id="230" name="Google Shape;230;p2"/>
          <p:cNvSpPr txBox="1">
            <a:spLocks noGrp="1"/>
          </p:cNvSpPr>
          <p:nvPr>
            <p:ph type="body" idx="9"/>
          </p:nvPr>
        </p:nvSpPr>
        <p:spPr>
          <a:xfrm>
            <a:off x="6434932" y="4082953"/>
            <a:ext cx="5570448"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a:t>L'interazione tra le Proprietà del suolo e la Crescita delle piante</a:t>
            </a:r>
            <a:endParaRPr b="1"/>
          </a:p>
        </p:txBody>
      </p:sp>
      <p:sp>
        <p:nvSpPr>
          <p:cNvPr id="231" name="Google Shape;231;p2"/>
          <p:cNvSpPr txBox="1">
            <a:spLocks noGrp="1"/>
          </p:cNvSpPr>
          <p:nvPr>
            <p:ph type="body" idx="13"/>
          </p:nvPr>
        </p:nvSpPr>
        <p:spPr>
          <a:xfrm>
            <a:off x="5691139" y="499794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a:t>05</a:t>
            </a:r>
            <a:endParaRPr/>
          </a:p>
        </p:txBody>
      </p:sp>
      <p:sp>
        <p:nvSpPr>
          <p:cNvPr id="232" name="Google Shape;232;p2"/>
          <p:cNvSpPr txBox="1">
            <a:spLocks noGrp="1"/>
          </p:cNvSpPr>
          <p:nvPr>
            <p:ph type="body" idx="14"/>
          </p:nvPr>
        </p:nvSpPr>
        <p:spPr>
          <a:xfrm>
            <a:off x="6413229" y="4997940"/>
            <a:ext cx="5103589"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a:t>Fertilità del suolo e Gestione dei nutrienti</a:t>
            </a:r>
            <a:endParaRPr b="1"/>
          </a:p>
        </p:txBody>
      </p:sp>
      <p:sp>
        <p:nvSpPr>
          <p:cNvPr id="233" name="Google Shape;233;p2"/>
          <p:cNvSpPr txBox="1">
            <a:spLocks noGrp="1"/>
          </p:cNvSpPr>
          <p:nvPr>
            <p:ph type="body" idx="15"/>
          </p:nvPr>
        </p:nvSpPr>
        <p:spPr>
          <a:xfrm>
            <a:off x="101334" y="396931"/>
            <a:ext cx="5041800" cy="5910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rgbClr val="000000"/>
              </a:buClr>
              <a:buSzPts val="3600"/>
              <a:buNone/>
            </a:pPr>
            <a:r>
              <a:rPr lang="en-GB"/>
              <a:t>Panoramica dei contenuti</a:t>
            </a:r>
            <a:endParaRPr/>
          </a:p>
        </p:txBody>
      </p:sp>
      <p:grpSp>
        <p:nvGrpSpPr>
          <p:cNvPr id="234" name="Google Shape;234;p2"/>
          <p:cNvGrpSpPr/>
          <p:nvPr/>
        </p:nvGrpSpPr>
        <p:grpSpPr>
          <a:xfrm rot="3730759">
            <a:off x="10896097" y="175396"/>
            <a:ext cx="949887" cy="1163493"/>
            <a:chOff x="7602444" y="4967675"/>
            <a:chExt cx="483620" cy="592374"/>
          </a:xfrm>
        </p:grpSpPr>
        <p:grpSp>
          <p:nvGrpSpPr>
            <p:cNvPr id="235" name="Google Shape;235;p2"/>
            <p:cNvGrpSpPr/>
            <p:nvPr/>
          </p:nvGrpSpPr>
          <p:grpSpPr>
            <a:xfrm>
              <a:off x="7618661" y="4967675"/>
              <a:ext cx="467403" cy="507609"/>
              <a:chOff x="2251964" y="3590497"/>
              <a:chExt cx="467403" cy="507609"/>
            </a:xfrm>
          </p:grpSpPr>
          <p:sp>
            <p:nvSpPr>
              <p:cNvPr id="236" name="Google Shape;236;p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p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39" name="Google Shape;239;p2"/>
            <p:cNvGrpSpPr/>
            <p:nvPr/>
          </p:nvGrpSpPr>
          <p:grpSpPr>
            <a:xfrm>
              <a:off x="7602444" y="4993761"/>
              <a:ext cx="421973" cy="566288"/>
              <a:chOff x="2235747" y="3616583"/>
              <a:chExt cx="421973" cy="566288"/>
            </a:xfrm>
          </p:grpSpPr>
          <p:sp>
            <p:nvSpPr>
              <p:cNvPr id="240" name="Google Shape;240;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a:t>Introduzione</a:t>
            </a:r>
            <a:endParaRPr/>
          </a:p>
        </p:txBody>
      </p:sp>
      <p:sp>
        <p:nvSpPr>
          <p:cNvPr id="248" name="Google Shape;248;p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
          <p:cNvSpPr txBox="1">
            <a:spLocks noGrp="1"/>
          </p:cNvSpPr>
          <p:nvPr>
            <p:ph type="body" idx="2"/>
          </p:nvPr>
        </p:nvSpPr>
        <p:spPr>
          <a:xfrm>
            <a:off x="864956" y="36069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a:t>Gestione del suolo</a:t>
            </a:r>
            <a:endParaRPr b="1"/>
          </a:p>
        </p:txBody>
      </p:sp>
      <p:grpSp>
        <p:nvGrpSpPr>
          <p:cNvPr id="255" name="Google Shape;255;p4"/>
          <p:cNvGrpSpPr/>
          <p:nvPr/>
        </p:nvGrpSpPr>
        <p:grpSpPr>
          <a:xfrm rot="3730759">
            <a:off x="10853332" y="211862"/>
            <a:ext cx="949887" cy="1163493"/>
            <a:chOff x="7602444" y="4967675"/>
            <a:chExt cx="483620" cy="592374"/>
          </a:xfrm>
        </p:grpSpPr>
        <p:grpSp>
          <p:nvGrpSpPr>
            <p:cNvPr id="256" name="Google Shape;256;p4"/>
            <p:cNvGrpSpPr/>
            <p:nvPr/>
          </p:nvGrpSpPr>
          <p:grpSpPr>
            <a:xfrm>
              <a:off x="7618661" y="4967675"/>
              <a:ext cx="467403" cy="507609"/>
              <a:chOff x="2251964" y="3590497"/>
              <a:chExt cx="467403" cy="507609"/>
            </a:xfrm>
          </p:grpSpPr>
          <p:sp>
            <p:nvSpPr>
              <p:cNvPr id="257" name="Google Shape;257;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9" name="Google Shape;259;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0" name="Google Shape;260;p4"/>
            <p:cNvGrpSpPr/>
            <p:nvPr/>
          </p:nvGrpSpPr>
          <p:grpSpPr>
            <a:xfrm>
              <a:off x="7602444" y="4993761"/>
              <a:ext cx="421973" cy="566288"/>
              <a:chOff x="2235747" y="3616583"/>
              <a:chExt cx="421973" cy="566288"/>
            </a:xfrm>
          </p:grpSpPr>
          <p:sp>
            <p:nvSpPr>
              <p:cNvPr id="261" name="Google Shape;261;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2" name="Google Shape;262;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63" name="Google Shape;263;p4"/>
          <p:cNvGrpSpPr/>
          <p:nvPr/>
        </p:nvGrpSpPr>
        <p:grpSpPr>
          <a:xfrm>
            <a:off x="799773" y="1213646"/>
            <a:ext cx="10383799" cy="4723459"/>
            <a:chOff x="0" y="2309"/>
            <a:chExt cx="10619275" cy="4723459"/>
          </a:xfrm>
        </p:grpSpPr>
        <p:sp>
          <p:nvSpPr>
            <p:cNvPr id="264" name="Google Shape;264;p4"/>
            <p:cNvSpPr/>
            <p:nvPr/>
          </p:nvSpPr>
          <p:spPr>
            <a:xfrm rot="5400000">
              <a:off x="-193578" y="195887"/>
              <a:ext cx="1290524" cy="903367"/>
            </a:xfrm>
            <a:prstGeom prst="chevron">
              <a:avLst>
                <a:gd name="adj" fmla="val 50000"/>
              </a:avLst>
            </a:prstGeom>
            <a:solidFill>
              <a:srgbClr val="D6EBBB"/>
            </a:solid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300" b="0" i="0" u="none" strike="noStrike" cap="none">
                <a:solidFill>
                  <a:srgbClr val="000000"/>
                </a:solidFill>
                <a:latin typeface="Arial"/>
                <a:ea typeface="Arial"/>
                <a:cs typeface="Arial"/>
                <a:sym typeface="Arial"/>
              </a:endParaRPr>
            </a:p>
          </p:txBody>
        </p:sp>
        <p:sp>
          <p:nvSpPr>
            <p:cNvPr id="265" name="Google Shape;265;p4"/>
            <p:cNvSpPr/>
            <p:nvPr/>
          </p:nvSpPr>
          <p:spPr>
            <a:xfrm rot="5400000">
              <a:off x="5341901" y="-4436224"/>
              <a:ext cx="838841" cy="9715908"/>
            </a:xfrm>
            <a:prstGeom prst="round2SameRect">
              <a:avLst>
                <a:gd name="adj1" fmla="val 16667"/>
                <a:gd name="adj2" fmla="val 0"/>
              </a:avLst>
            </a:prstGeom>
            <a:solidFill>
              <a:srgbClr val="D6EBBB"/>
            </a:solid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300" b="0" i="0" u="none" strike="noStrike" cap="none">
                <a:solidFill>
                  <a:srgbClr val="000000"/>
                </a:solidFill>
                <a:latin typeface="Arial"/>
                <a:ea typeface="Arial"/>
                <a:cs typeface="Arial"/>
                <a:sym typeface="Arial"/>
              </a:endParaRPr>
            </a:p>
          </p:txBody>
        </p:sp>
        <p:sp>
          <p:nvSpPr>
            <p:cNvPr id="266" name="Google Shape;266;p4"/>
            <p:cNvSpPr txBox="1"/>
            <p:nvPr/>
          </p:nvSpPr>
          <p:spPr>
            <a:xfrm>
              <a:off x="903368" y="43258"/>
              <a:ext cx="9674959" cy="756943"/>
            </a:xfrm>
            <a:prstGeom prst="rect">
              <a:avLst/>
            </a:prstGeom>
            <a:solidFill>
              <a:srgbClr val="D6EBBB"/>
            </a:solidFill>
            <a:ln>
              <a:noFill/>
            </a:ln>
          </p:spPr>
          <p:txBody>
            <a:bodyPr spcFirstLastPara="1" wrap="square" lIns="170675" tIns="15225" rIns="15225" bIns="15225" anchor="ctr" anchorCtr="0">
              <a:noAutofit/>
            </a:bodyPr>
            <a:lstStyle/>
            <a:p>
              <a:pPr marL="0" marR="0" lvl="1" indent="0" algn="l" rtl="0">
                <a:lnSpc>
                  <a:spcPct val="90000"/>
                </a:lnSpc>
                <a:spcBef>
                  <a:spcPts val="0"/>
                </a:spcBef>
                <a:spcAft>
                  <a:spcPts val="0"/>
                </a:spcAft>
                <a:buClr>
                  <a:schemeClr val="dk1"/>
                </a:buClr>
                <a:buSzPts val="2400"/>
                <a:buFont typeface="Calibri"/>
                <a:buNone/>
              </a:pPr>
              <a:r>
                <a:rPr lang="en-GB" sz="2300">
                  <a:latin typeface="Calibri"/>
                  <a:ea typeface="Calibri"/>
                  <a:cs typeface="Calibri"/>
                  <a:sym typeface="Calibri"/>
                </a:rPr>
                <a:t>Focus sulle pratiche agricole che hanno come priorità il benessere dei suoli</a:t>
              </a:r>
              <a:endParaRPr sz="2300" b="0" i="0" u="none" strike="noStrike" cap="none">
                <a:solidFill>
                  <a:srgbClr val="000000"/>
                </a:solidFill>
                <a:latin typeface="Arial"/>
                <a:ea typeface="Arial"/>
                <a:cs typeface="Arial"/>
                <a:sym typeface="Arial"/>
              </a:endParaRPr>
            </a:p>
          </p:txBody>
        </p:sp>
        <p:sp>
          <p:nvSpPr>
            <p:cNvPr id="267" name="Google Shape;267;p4"/>
            <p:cNvSpPr/>
            <p:nvPr/>
          </p:nvSpPr>
          <p:spPr>
            <a:xfrm rot="5400000">
              <a:off x="-193578" y="1340199"/>
              <a:ext cx="1290524" cy="903367"/>
            </a:xfrm>
            <a:prstGeom prst="chevron">
              <a:avLst>
                <a:gd name="adj" fmla="val 50000"/>
              </a:avLst>
            </a:prstGeom>
            <a:solidFill>
              <a:srgbClr val="D6EBBB"/>
            </a:solid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300" b="0" i="0" u="none" strike="noStrike" cap="none">
                <a:solidFill>
                  <a:srgbClr val="000000"/>
                </a:solidFill>
                <a:latin typeface="Arial"/>
                <a:ea typeface="Arial"/>
                <a:cs typeface="Arial"/>
                <a:sym typeface="Arial"/>
              </a:endParaRPr>
            </a:p>
          </p:txBody>
        </p:sp>
        <p:sp>
          <p:nvSpPr>
            <p:cNvPr id="268" name="Google Shape;268;p4"/>
            <p:cNvSpPr/>
            <p:nvPr/>
          </p:nvSpPr>
          <p:spPr>
            <a:xfrm rot="5400000">
              <a:off x="5341901" y="-3291913"/>
              <a:ext cx="838841" cy="9715908"/>
            </a:xfrm>
            <a:prstGeom prst="round2SameRect">
              <a:avLst>
                <a:gd name="adj1" fmla="val 16667"/>
                <a:gd name="adj2" fmla="val 0"/>
              </a:avLst>
            </a:prstGeom>
            <a:solidFill>
              <a:srgbClr val="D6EBBB"/>
            </a:solid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300" b="0" i="0" u="none" strike="noStrike" cap="none">
                <a:solidFill>
                  <a:srgbClr val="000000"/>
                </a:solidFill>
                <a:latin typeface="Arial"/>
                <a:ea typeface="Arial"/>
                <a:cs typeface="Arial"/>
                <a:sym typeface="Arial"/>
              </a:endParaRPr>
            </a:p>
          </p:txBody>
        </p:sp>
        <p:sp>
          <p:nvSpPr>
            <p:cNvPr id="269" name="Google Shape;269;p4"/>
            <p:cNvSpPr txBox="1"/>
            <p:nvPr/>
          </p:nvSpPr>
          <p:spPr>
            <a:xfrm>
              <a:off x="903368" y="1187569"/>
              <a:ext cx="9674959" cy="756943"/>
            </a:xfrm>
            <a:prstGeom prst="rect">
              <a:avLst/>
            </a:prstGeom>
            <a:solidFill>
              <a:srgbClr val="D6EBBB"/>
            </a:solid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300">
                  <a:latin typeface="Calibri"/>
                  <a:ea typeface="Calibri"/>
                  <a:cs typeface="Calibri"/>
                  <a:sym typeface="Calibri"/>
                </a:rPr>
                <a:t>Ridurre al minimo il danneggiamento del suolo</a:t>
              </a:r>
              <a:endParaRPr sz="2300" b="0" i="0" u="none" strike="noStrike" cap="none">
                <a:solidFill>
                  <a:srgbClr val="000000"/>
                </a:solidFill>
                <a:latin typeface="Arial"/>
                <a:ea typeface="Arial"/>
                <a:cs typeface="Arial"/>
                <a:sym typeface="Arial"/>
              </a:endParaRPr>
            </a:p>
          </p:txBody>
        </p:sp>
        <p:sp>
          <p:nvSpPr>
            <p:cNvPr id="270" name="Google Shape;270;p4"/>
            <p:cNvSpPr/>
            <p:nvPr/>
          </p:nvSpPr>
          <p:spPr>
            <a:xfrm rot="5400000">
              <a:off x="-193578" y="2484510"/>
              <a:ext cx="1290524" cy="903367"/>
            </a:xfrm>
            <a:prstGeom prst="chevron">
              <a:avLst>
                <a:gd name="adj" fmla="val 50000"/>
              </a:avLst>
            </a:prstGeom>
            <a:solidFill>
              <a:srgbClr val="D6EBBB"/>
            </a:solid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300" b="0" i="0" u="none" strike="noStrike" cap="none">
                <a:solidFill>
                  <a:srgbClr val="000000"/>
                </a:solidFill>
                <a:latin typeface="Arial"/>
                <a:ea typeface="Arial"/>
                <a:cs typeface="Arial"/>
                <a:sym typeface="Arial"/>
              </a:endParaRPr>
            </a:p>
          </p:txBody>
        </p:sp>
        <p:sp>
          <p:nvSpPr>
            <p:cNvPr id="271" name="Google Shape;271;p4"/>
            <p:cNvSpPr/>
            <p:nvPr/>
          </p:nvSpPr>
          <p:spPr>
            <a:xfrm rot="5400000">
              <a:off x="5319360" y="-2147601"/>
              <a:ext cx="838841" cy="9715908"/>
            </a:xfrm>
            <a:prstGeom prst="round2SameRect">
              <a:avLst>
                <a:gd name="adj1" fmla="val 16667"/>
                <a:gd name="adj2" fmla="val 0"/>
              </a:avLst>
            </a:prstGeom>
            <a:solidFill>
              <a:srgbClr val="D6EBBB"/>
            </a:solid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300" b="0" i="0" u="none" strike="noStrike" cap="none">
                <a:solidFill>
                  <a:srgbClr val="000000"/>
                </a:solidFill>
                <a:latin typeface="Arial"/>
                <a:ea typeface="Arial"/>
                <a:cs typeface="Arial"/>
                <a:sym typeface="Arial"/>
              </a:endParaRPr>
            </a:p>
          </p:txBody>
        </p:sp>
        <p:sp>
          <p:nvSpPr>
            <p:cNvPr id="272" name="Google Shape;272;p4"/>
            <p:cNvSpPr txBox="1"/>
            <p:nvPr/>
          </p:nvSpPr>
          <p:spPr>
            <a:xfrm>
              <a:off x="880827" y="2331881"/>
              <a:ext cx="9674959" cy="756943"/>
            </a:xfrm>
            <a:prstGeom prst="rect">
              <a:avLst/>
            </a:prstGeom>
            <a:solidFill>
              <a:srgbClr val="D6EBBB"/>
            </a:solid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2300" dirty="0" err="1">
                  <a:latin typeface="Calibri"/>
                  <a:ea typeface="Calibri"/>
                  <a:cs typeface="Calibri"/>
                  <a:sym typeface="Calibri"/>
                </a:rPr>
                <a:t>Contribuire</a:t>
              </a:r>
              <a:r>
                <a:rPr lang="en-GB" sz="2300" dirty="0">
                  <a:latin typeface="Calibri"/>
                  <a:ea typeface="Calibri"/>
                  <a:cs typeface="Calibri"/>
                  <a:sym typeface="Calibri"/>
                </a:rPr>
                <a:t> a </a:t>
              </a:r>
              <a:r>
                <a:rPr lang="en-GB" sz="2300" dirty="0" err="1">
                  <a:latin typeface="Calibri"/>
                  <a:ea typeface="Calibri"/>
                  <a:cs typeface="Calibri"/>
                  <a:sym typeface="Calibri"/>
                </a:rPr>
                <a:t>preservare</a:t>
              </a:r>
              <a:r>
                <a:rPr lang="en-GB" sz="2300" dirty="0">
                  <a:latin typeface="Calibri"/>
                  <a:ea typeface="Calibri"/>
                  <a:cs typeface="Calibri"/>
                  <a:sym typeface="Calibri"/>
                </a:rPr>
                <a:t> la </a:t>
              </a:r>
              <a:r>
                <a:rPr lang="en-GB" sz="2300" dirty="0" err="1">
                  <a:latin typeface="Calibri"/>
                  <a:ea typeface="Calibri"/>
                  <a:cs typeface="Calibri"/>
                  <a:sym typeface="Calibri"/>
                </a:rPr>
                <a:t>struttura</a:t>
              </a:r>
              <a:r>
                <a:rPr lang="en-GB" sz="2300" dirty="0">
                  <a:latin typeface="Calibri"/>
                  <a:ea typeface="Calibri"/>
                  <a:cs typeface="Calibri"/>
                  <a:sym typeface="Calibri"/>
                </a:rPr>
                <a:t> del </a:t>
              </a:r>
              <a:r>
                <a:rPr lang="en-GB" sz="2300" dirty="0" err="1">
                  <a:latin typeface="Calibri"/>
                  <a:ea typeface="Calibri"/>
                  <a:cs typeface="Calibri"/>
                  <a:sym typeface="Calibri"/>
                </a:rPr>
                <a:t>suolo</a:t>
              </a:r>
              <a:r>
                <a:rPr lang="en-GB" sz="2300" dirty="0">
                  <a:latin typeface="Calibri"/>
                  <a:ea typeface="Calibri"/>
                  <a:cs typeface="Calibri"/>
                  <a:sym typeface="Calibri"/>
                </a:rPr>
                <a:t> e la </a:t>
              </a:r>
              <a:r>
                <a:rPr lang="en-GB" sz="2300" dirty="0" err="1">
                  <a:latin typeface="Calibri"/>
                  <a:ea typeface="Calibri"/>
                  <a:cs typeface="Calibri"/>
                  <a:sym typeface="Calibri"/>
                </a:rPr>
                <a:t>materia</a:t>
              </a:r>
              <a:r>
                <a:rPr lang="en-GB" sz="2300" dirty="0">
                  <a:latin typeface="Calibri"/>
                  <a:ea typeface="Calibri"/>
                  <a:cs typeface="Calibri"/>
                  <a:sym typeface="Calibri"/>
                </a:rPr>
                <a:t> </a:t>
              </a:r>
              <a:r>
                <a:rPr lang="en-GB" sz="2300" dirty="0" err="1">
                  <a:latin typeface="Calibri"/>
                  <a:ea typeface="Calibri"/>
                  <a:cs typeface="Calibri"/>
                  <a:sym typeface="Calibri"/>
                </a:rPr>
                <a:t>organica</a:t>
              </a:r>
              <a:r>
                <a:rPr lang="en-GB" sz="2300" dirty="0">
                  <a:latin typeface="Calibri"/>
                  <a:ea typeface="Calibri"/>
                  <a:cs typeface="Calibri"/>
                  <a:sym typeface="Calibri"/>
                </a:rPr>
                <a:t> </a:t>
              </a:r>
              <a:endParaRPr sz="2300" b="0" i="0" u="none" strike="noStrike" cap="none" dirty="0">
                <a:solidFill>
                  <a:srgbClr val="000000"/>
                </a:solidFill>
                <a:latin typeface="Arial"/>
                <a:ea typeface="Arial"/>
                <a:cs typeface="Arial"/>
                <a:sym typeface="Arial"/>
              </a:endParaRPr>
            </a:p>
          </p:txBody>
        </p:sp>
        <p:sp>
          <p:nvSpPr>
            <p:cNvPr id="273" name="Google Shape;273;p4"/>
            <p:cNvSpPr/>
            <p:nvPr/>
          </p:nvSpPr>
          <p:spPr>
            <a:xfrm rot="5400000">
              <a:off x="-193578" y="3628822"/>
              <a:ext cx="1290524" cy="903367"/>
            </a:xfrm>
            <a:prstGeom prst="chevron">
              <a:avLst>
                <a:gd name="adj" fmla="val 50000"/>
              </a:avLst>
            </a:prstGeom>
            <a:solidFill>
              <a:srgbClr val="D6EBBB"/>
            </a:solid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300" b="0" i="0" u="none" strike="noStrike" cap="none">
                <a:solidFill>
                  <a:srgbClr val="000000"/>
                </a:solidFill>
                <a:latin typeface="Arial"/>
                <a:ea typeface="Arial"/>
                <a:cs typeface="Arial"/>
                <a:sym typeface="Arial"/>
              </a:endParaRPr>
            </a:p>
          </p:txBody>
        </p:sp>
        <p:sp>
          <p:nvSpPr>
            <p:cNvPr id="274" name="Google Shape;274;p4"/>
            <p:cNvSpPr/>
            <p:nvPr/>
          </p:nvSpPr>
          <p:spPr>
            <a:xfrm rot="5400000">
              <a:off x="5341901" y="-1003290"/>
              <a:ext cx="838841" cy="9715908"/>
            </a:xfrm>
            <a:prstGeom prst="round2SameRect">
              <a:avLst>
                <a:gd name="adj1" fmla="val 16667"/>
                <a:gd name="adj2" fmla="val 0"/>
              </a:avLst>
            </a:prstGeom>
            <a:solidFill>
              <a:srgbClr val="D6EBBB"/>
            </a:solidFill>
            <a:ln w="12700" cap="flat" cmpd="sng">
              <a:solidFill>
                <a:srgbClr val="8DC64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300" b="0" i="0" u="none" strike="noStrike" cap="none">
                <a:solidFill>
                  <a:srgbClr val="000000"/>
                </a:solidFill>
                <a:latin typeface="Arial"/>
                <a:ea typeface="Arial"/>
                <a:cs typeface="Arial"/>
                <a:sym typeface="Arial"/>
              </a:endParaRPr>
            </a:p>
          </p:txBody>
        </p:sp>
        <p:sp>
          <p:nvSpPr>
            <p:cNvPr id="275" name="Google Shape;275;p4"/>
            <p:cNvSpPr txBox="1"/>
            <p:nvPr/>
          </p:nvSpPr>
          <p:spPr>
            <a:xfrm>
              <a:off x="903368" y="3476192"/>
              <a:ext cx="9674959" cy="756943"/>
            </a:xfrm>
            <a:prstGeom prst="rect">
              <a:avLst/>
            </a:prstGeom>
            <a:solidFill>
              <a:srgbClr val="D6EBBB"/>
            </a:solidFill>
            <a:ln>
              <a:noFill/>
            </a:ln>
          </p:spPr>
          <p:txBody>
            <a:bodyPr spcFirstLastPara="1" wrap="square" lIns="170675" tIns="15225" rIns="15225" bIns="15225" anchor="ctr" anchorCtr="0">
              <a:noAutofit/>
            </a:bodyPr>
            <a:lstStyle/>
            <a:p>
              <a:pPr marL="0" marR="0" lvl="1" indent="0" algn="l" rtl="0">
                <a:lnSpc>
                  <a:spcPct val="90000"/>
                </a:lnSpc>
                <a:spcBef>
                  <a:spcPts val="0"/>
                </a:spcBef>
                <a:spcAft>
                  <a:spcPts val="0"/>
                </a:spcAft>
                <a:buClr>
                  <a:schemeClr val="dk1"/>
                </a:buClr>
                <a:buSzPts val="2400"/>
                <a:buFont typeface="Arial"/>
                <a:buNone/>
              </a:pPr>
              <a:r>
                <a:rPr lang="en-GB" sz="2300">
                  <a:latin typeface="Calibri"/>
                  <a:ea typeface="Calibri"/>
                  <a:cs typeface="Calibri"/>
                  <a:sym typeface="Calibri"/>
                </a:rPr>
                <a:t>Garantire un apporto continuo di sostanza organica e promuovere la crescita microbica. </a:t>
              </a:r>
              <a:r>
                <a:rPr lang="en-GB" sz="2300" b="0" i="0" u="none" strike="noStrike" cap="none">
                  <a:solidFill>
                    <a:srgbClr val="000000"/>
                  </a:solidFill>
                  <a:latin typeface="Calibri"/>
                  <a:ea typeface="Calibri"/>
                  <a:cs typeface="Calibri"/>
                  <a:sym typeface="Calibri"/>
                </a:rPr>
                <a:t> </a:t>
              </a:r>
              <a:endParaRPr sz="2300" b="0" i="0" u="none" strike="noStrike" cap="none">
                <a:solidFill>
                  <a:srgbClr val="000000"/>
                </a:solidFill>
                <a:latin typeface="Arial"/>
                <a:ea typeface="Arial"/>
                <a:cs typeface="Arial"/>
                <a:sym typeface="Arial"/>
              </a:endParaRPr>
            </a:p>
          </p:txBody>
        </p:sp>
      </p:grpSp>
      <p:sp>
        <p:nvSpPr>
          <p:cNvPr id="276" name="Google Shape;276;p4"/>
          <p:cNvSpPr txBox="1"/>
          <p:nvPr/>
        </p:nvSpPr>
        <p:spPr>
          <a:xfrm>
            <a:off x="5763767" y="5712533"/>
            <a:ext cx="6428233" cy="756943"/>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dk1"/>
              </a:buClr>
              <a:buSzPts val="2400"/>
              <a:buFont typeface="Calibri"/>
              <a:buNone/>
            </a:pPr>
            <a:r>
              <a:rPr lang="en-GB" sz="1400" b="1" i="0" u="none" strike="noStrike" cap="none">
                <a:solidFill>
                  <a:schemeClr val="dk1"/>
                </a:solidFill>
                <a:latin typeface="Calibri"/>
                <a:ea typeface="Calibri"/>
                <a:cs typeface="Calibri"/>
                <a:sym typeface="Calibri"/>
              </a:rPr>
              <a:t>	</a:t>
            </a:r>
            <a:r>
              <a:rPr lang="en-GB" sz="1400" b="1"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Soil Health and Global Sustainability: Translating  Science into practice</a:t>
            </a:r>
            <a:endParaRPr sz="1400" b="1"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228600" marR="0" lvl="1" indent="-228600" algn="l" rtl="0">
              <a:lnSpc>
                <a:spcPct val="90000"/>
              </a:lnSpc>
              <a:spcBef>
                <a:spcPts val="0"/>
              </a:spcBef>
              <a:spcAft>
                <a:spcPts val="0"/>
              </a:spcAft>
              <a:buClr>
                <a:schemeClr val="dk1"/>
              </a:buClr>
              <a:buSzPts val="2400"/>
              <a:buFont typeface="Calibri"/>
              <a:buNone/>
            </a:pPr>
            <a:r>
              <a:rPr lang="en-GB" sz="1400" b="1" i="0" u="none" strike="noStrike" cap="none">
                <a:solidFill>
                  <a:schemeClr val="dk1"/>
                </a:solidFill>
                <a:latin typeface="Calibri"/>
                <a:ea typeface="Calibri"/>
                <a:cs typeface="Calibri"/>
                <a:sym typeface="Calibri"/>
              </a:rPr>
              <a:t>                                   </a:t>
            </a:r>
            <a:r>
              <a:rPr lang="en-GB" sz="14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Soil Compaction and Soil Management </a:t>
            </a:r>
            <a:endParaRPr sz="1400" b="1" i="0" u="none" strike="noStrike" cap="none">
              <a:solidFill>
                <a:schemeClr val="dk1"/>
              </a:solidFill>
              <a:latin typeface="Calibri"/>
              <a:ea typeface="Calibri"/>
              <a:cs typeface="Calibri"/>
              <a:sym typeface="Calibri"/>
            </a:endParaRPr>
          </a:p>
        </p:txBody>
      </p:sp>
      <p:sp>
        <p:nvSpPr>
          <p:cNvPr id="277" name="Google Shape;277;p4"/>
          <p:cNvSpPr/>
          <p:nvPr/>
        </p:nvSpPr>
        <p:spPr>
          <a:xfrm>
            <a:off x="2781301" y="5576701"/>
            <a:ext cx="3227116" cy="992459"/>
          </a:xfrm>
          <a:prstGeom prst="rightArrow">
            <a:avLst>
              <a:gd name="adj1" fmla="val 50000"/>
              <a:gd name="adj2" fmla="val 50000"/>
            </a:avLst>
          </a:prstGeom>
          <a:solidFill>
            <a:srgbClr val="8DC641"/>
          </a:solidFill>
          <a:ln w="25400" cap="flat" cmpd="sng">
            <a:solidFill>
              <a:srgbClr val="8DC6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1" dirty="0" err="1">
                <a:solidFill>
                  <a:schemeClr val="lt1"/>
                </a:solidFill>
                <a:latin typeface="Calibri"/>
                <a:ea typeface="Calibri"/>
                <a:cs typeface="Calibri"/>
                <a:sym typeface="Calibri"/>
              </a:rPr>
              <a:t>Ulteriori</a:t>
            </a:r>
            <a:r>
              <a:rPr lang="en-GB" sz="2000" b="1" dirty="0">
                <a:solidFill>
                  <a:schemeClr val="lt1"/>
                </a:solidFill>
                <a:latin typeface="Calibri"/>
                <a:ea typeface="Calibri"/>
                <a:cs typeface="Calibri"/>
                <a:sym typeface="Calibri"/>
              </a:rPr>
              <a:t> </a:t>
            </a:r>
            <a:r>
              <a:rPr lang="en-GB" sz="2000" b="1" dirty="0" err="1">
                <a:solidFill>
                  <a:schemeClr val="lt1"/>
                </a:solidFill>
                <a:latin typeface="Calibri"/>
                <a:ea typeface="Calibri"/>
                <a:cs typeface="Calibri"/>
                <a:sym typeface="Calibri"/>
              </a:rPr>
              <a:t>informazioni</a:t>
            </a:r>
            <a:endParaRPr sz="2000" b="1" dirty="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
          <p:cNvSpPr txBox="1">
            <a:spLocks noGrp="1"/>
          </p:cNvSpPr>
          <p:nvPr>
            <p:ph type="body" idx="2"/>
          </p:nvPr>
        </p:nvSpPr>
        <p:spPr>
          <a:xfrm>
            <a:off x="4912293" y="1283962"/>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en-GB" sz="2400"/>
              <a:t>   Svolge un ruolo fondamentale nell'agricoltura sostenibile e nella resilienza degli ecosistemi</a:t>
            </a:r>
            <a:endParaRPr sz="2400"/>
          </a:p>
        </p:txBody>
      </p:sp>
      <p:sp>
        <p:nvSpPr>
          <p:cNvPr id="284" name="Google Shape;284;p5"/>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a:solidFill>
                  <a:srgbClr val="8DC641"/>
                </a:solidFill>
                <a:latin typeface="Calibri"/>
                <a:ea typeface="Calibri"/>
                <a:cs typeface="Calibri"/>
                <a:sym typeface="Calibri"/>
              </a:rPr>
              <a:t>1</a:t>
            </a:r>
            <a:endParaRPr/>
          </a:p>
        </p:txBody>
      </p:sp>
      <p:sp>
        <p:nvSpPr>
          <p:cNvPr id="285" name="Google Shape;285;p5"/>
          <p:cNvSpPr txBox="1">
            <a:spLocks noGrp="1"/>
          </p:cNvSpPr>
          <p:nvPr>
            <p:ph type="body" idx="6"/>
          </p:nvPr>
        </p:nvSpPr>
        <p:spPr>
          <a:xfrm>
            <a:off x="4912293" y="3172497"/>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en-GB" sz="2400"/>
              <a:t>Aumenta la disponibilità di acqua per le colture e riduce l'impatto della siccità</a:t>
            </a:r>
            <a:endParaRPr sz="2400"/>
          </a:p>
        </p:txBody>
      </p:sp>
      <p:sp>
        <p:nvSpPr>
          <p:cNvPr id="286" name="Google Shape;286;p5"/>
          <p:cNvSpPr txBox="1">
            <a:spLocks noGrp="1"/>
          </p:cNvSpPr>
          <p:nvPr>
            <p:ph type="body" idx="7"/>
          </p:nvPr>
        </p:nvSpPr>
        <p:spPr>
          <a:xfrm>
            <a:off x="3695022"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a:solidFill>
                  <a:srgbClr val="8DC641"/>
                </a:solidFill>
                <a:latin typeface="Calibri"/>
                <a:ea typeface="Calibri"/>
                <a:cs typeface="Calibri"/>
                <a:sym typeface="Calibri"/>
              </a:rPr>
              <a:t>2</a:t>
            </a:r>
            <a:endParaRPr/>
          </a:p>
        </p:txBody>
      </p:sp>
      <p:sp>
        <p:nvSpPr>
          <p:cNvPr id="287" name="Google Shape;287;p5"/>
          <p:cNvSpPr txBox="1">
            <a:spLocks noGrp="1"/>
          </p:cNvSpPr>
          <p:nvPr>
            <p:ph type="body" idx="9"/>
          </p:nvPr>
        </p:nvSpPr>
        <p:spPr>
          <a:xfrm>
            <a:off x="5088046" y="5012692"/>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GB" sz="2400"/>
              <a:t>Favorisce una comunità diversificata di organismi del suolo</a:t>
            </a:r>
            <a:endParaRPr sz="2400"/>
          </a:p>
        </p:txBody>
      </p:sp>
      <p:sp>
        <p:nvSpPr>
          <p:cNvPr id="288" name="Google Shape;288;p5"/>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a:solidFill>
                  <a:srgbClr val="8DC641"/>
                </a:solidFill>
                <a:latin typeface="Calibri"/>
                <a:ea typeface="Calibri"/>
                <a:cs typeface="Calibri"/>
                <a:sym typeface="Calibri"/>
              </a:rPr>
              <a:t>3</a:t>
            </a:r>
            <a:endParaRPr/>
          </a:p>
        </p:txBody>
      </p:sp>
      <p:grpSp>
        <p:nvGrpSpPr>
          <p:cNvPr id="289" name="Google Shape;289;p5"/>
          <p:cNvGrpSpPr/>
          <p:nvPr/>
        </p:nvGrpSpPr>
        <p:grpSpPr>
          <a:xfrm rot="3730759">
            <a:off x="11217249" y="-159880"/>
            <a:ext cx="949887" cy="1163493"/>
            <a:chOff x="7602444" y="4967675"/>
            <a:chExt cx="483620" cy="592374"/>
          </a:xfrm>
        </p:grpSpPr>
        <p:grpSp>
          <p:nvGrpSpPr>
            <p:cNvPr id="290" name="Google Shape;290;p5"/>
            <p:cNvGrpSpPr/>
            <p:nvPr/>
          </p:nvGrpSpPr>
          <p:grpSpPr>
            <a:xfrm>
              <a:off x="7618661" y="4967675"/>
              <a:ext cx="467403" cy="507609"/>
              <a:chOff x="2251964" y="3590497"/>
              <a:chExt cx="467403" cy="507609"/>
            </a:xfrm>
          </p:grpSpPr>
          <p:sp>
            <p:nvSpPr>
              <p:cNvPr id="291" name="Google Shape;291;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94" name="Google Shape;294;p5"/>
            <p:cNvGrpSpPr/>
            <p:nvPr/>
          </p:nvGrpSpPr>
          <p:grpSpPr>
            <a:xfrm>
              <a:off x="7602444" y="4993761"/>
              <a:ext cx="421973" cy="566288"/>
              <a:chOff x="2235747" y="3616583"/>
              <a:chExt cx="421973" cy="566288"/>
            </a:xfrm>
          </p:grpSpPr>
          <p:sp>
            <p:nvSpPr>
              <p:cNvPr id="295" name="Google Shape;295;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97" name="Google Shape;297;p5" descr="Sprinklers spraying water on a field&#10;&#10;Description automatically generated"/>
          <p:cNvPicPr preferRelativeResize="0">
            <a:picLocks noGrp="1"/>
          </p:cNvPicPr>
          <p:nvPr>
            <p:ph type="pic" idx="4"/>
          </p:nvPr>
        </p:nvPicPr>
        <p:blipFill rotWithShape="1">
          <a:blip r:embed="rId3">
            <a:alphaModFix/>
          </a:blip>
          <a:srcRect l="34072" r="34072"/>
          <a:stretch/>
        </p:blipFill>
        <p:spPr>
          <a:xfrm>
            <a:off x="-23100" y="319791"/>
            <a:ext cx="3354094" cy="5923858"/>
          </a:xfrm>
          <a:prstGeom prst="rect">
            <a:avLst/>
          </a:prstGeom>
          <a:solidFill>
            <a:srgbClr val="D8D8D8"/>
          </a:solidFill>
          <a:ln>
            <a:noFill/>
          </a:ln>
        </p:spPr>
      </p:pic>
      <p:sp>
        <p:nvSpPr>
          <p:cNvPr id="298" name="Google Shape;298;p5"/>
          <p:cNvSpPr txBox="1"/>
          <p:nvPr/>
        </p:nvSpPr>
        <p:spPr>
          <a:xfrm>
            <a:off x="4208231" y="132055"/>
            <a:ext cx="10595237"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GB" sz="3600" b="1">
                <a:solidFill>
                  <a:srgbClr val="8DC641"/>
                </a:solidFill>
                <a:latin typeface="Calibri"/>
                <a:ea typeface="Calibri"/>
                <a:cs typeface="Calibri"/>
                <a:sym typeface="Calibri"/>
              </a:rPr>
              <a:t>La gestione del suolo </a:t>
            </a:r>
            <a:endParaRPr sz="3600" b="1" i="0" u="none" strike="noStrike" cap="none">
              <a:solidFill>
                <a:srgbClr val="8DC64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03" name="Google Shape;303;p6"/>
          <p:cNvGrpSpPr/>
          <p:nvPr/>
        </p:nvGrpSpPr>
        <p:grpSpPr>
          <a:xfrm>
            <a:off x="356928" y="1145021"/>
            <a:ext cx="11478142" cy="4372953"/>
            <a:chOff x="1832" y="902133"/>
            <a:chExt cx="11478142" cy="4372953"/>
          </a:xfrm>
        </p:grpSpPr>
        <p:sp>
          <p:nvSpPr>
            <p:cNvPr id="304" name="Google Shape;304;p6"/>
            <p:cNvSpPr/>
            <p:nvPr/>
          </p:nvSpPr>
          <p:spPr>
            <a:xfrm>
              <a:off x="3718842" y="3054333"/>
              <a:ext cx="939324" cy="68554"/>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6"/>
            <p:cNvSpPr/>
            <p:nvPr/>
          </p:nvSpPr>
          <p:spPr>
            <a:xfrm>
              <a:off x="1832" y="902133"/>
              <a:ext cx="4372953" cy="4372953"/>
            </a:xfrm>
            <a:prstGeom prst="ellipse">
              <a:avLst/>
            </a:prstGeom>
            <a:blipFill rotWithShape="1">
              <a:blip r:embed="rId3">
                <a:alphaModFix/>
              </a:blip>
              <a:stretch>
                <a:fillRect l="-24995" r="-24994"/>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6"/>
            <p:cNvSpPr/>
            <p:nvPr/>
          </p:nvSpPr>
          <p:spPr>
            <a:xfrm>
              <a:off x="4658166" y="1557337"/>
              <a:ext cx="2886070" cy="2843159"/>
            </a:xfrm>
            <a:prstGeom prst="ellipse">
              <a:avLst/>
            </a:prstGeom>
            <a:solidFill>
              <a:srgbClr val="8DC64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
            <p:cNvSpPr txBox="1"/>
            <p:nvPr/>
          </p:nvSpPr>
          <p:spPr>
            <a:xfrm>
              <a:off x="4942368" y="1987626"/>
              <a:ext cx="2317666" cy="1982580"/>
            </a:xfrm>
            <a:prstGeom prst="rect">
              <a:avLst/>
            </a:prstGeom>
            <a:noFill/>
            <a:ln>
              <a:noFill/>
            </a:ln>
          </p:spPr>
          <p:txBody>
            <a:bodyPr spcFirstLastPara="1" wrap="square" lIns="15225" tIns="15225" rIns="15225" bIns="15225" anchor="ctr" anchorCtr="0">
              <a:normAutofit/>
            </a:bodyPr>
            <a:lstStyle/>
            <a:p>
              <a:pPr marL="0" marR="0" lvl="0" indent="0" algn="ctr" rtl="0">
                <a:lnSpc>
                  <a:spcPct val="90000"/>
                </a:lnSpc>
                <a:spcBef>
                  <a:spcPts val="0"/>
                </a:spcBef>
                <a:spcAft>
                  <a:spcPts val="0"/>
                </a:spcAft>
                <a:buClr>
                  <a:schemeClr val="lt1"/>
                </a:buClr>
                <a:buSzPts val="2400"/>
                <a:buFont typeface="Arial"/>
                <a:buNone/>
              </a:pPr>
              <a:r>
                <a:rPr lang="en-GB" sz="2400" b="1" dirty="0">
                  <a:solidFill>
                    <a:schemeClr val="lt1"/>
                  </a:solidFill>
                  <a:latin typeface="Calibri"/>
                  <a:ea typeface="Calibri"/>
                  <a:cs typeface="Calibri"/>
                  <a:sym typeface="Calibri"/>
                </a:rPr>
                <a:t>La salute del </a:t>
              </a:r>
              <a:r>
                <a:rPr lang="en-GB" sz="2400" b="1" dirty="0" err="1">
                  <a:solidFill>
                    <a:schemeClr val="lt1"/>
                  </a:solidFill>
                  <a:latin typeface="Calibri"/>
                  <a:ea typeface="Calibri"/>
                  <a:cs typeface="Calibri"/>
                  <a:sym typeface="Calibri"/>
                </a:rPr>
                <a:t>suolo</a:t>
              </a:r>
              <a:r>
                <a:rPr lang="en-GB" sz="2400" b="1" dirty="0">
                  <a:solidFill>
                    <a:schemeClr val="lt1"/>
                  </a:solidFill>
                  <a:latin typeface="Calibri"/>
                  <a:ea typeface="Calibri"/>
                  <a:cs typeface="Calibri"/>
                  <a:sym typeface="Calibri"/>
                </a:rPr>
                <a:t> </a:t>
              </a:r>
              <a:r>
                <a:rPr lang="en-GB" sz="2400" b="1" dirty="0" err="1">
                  <a:solidFill>
                    <a:schemeClr val="lt1"/>
                  </a:solidFill>
                  <a:latin typeface="Calibri"/>
                  <a:ea typeface="Calibri"/>
                  <a:cs typeface="Calibri"/>
                  <a:sym typeface="Calibri"/>
                </a:rPr>
                <a:t>riguarda</a:t>
              </a:r>
              <a:r>
                <a:rPr lang="en-GB" sz="2400" b="1" dirty="0">
                  <a:solidFill>
                    <a:schemeClr val="lt1"/>
                  </a:solidFill>
                  <a:latin typeface="Calibri"/>
                  <a:ea typeface="Calibri"/>
                  <a:cs typeface="Calibri"/>
                  <a:sym typeface="Calibri"/>
                </a:rPr>
                <a:t> le </a:t>
              </a:r>
              <a:r>
                <a:rPr lang="en-GB" sz="2400" b="1" dirty="0" err="1">
                  <a:solidFill>
                    <a:schemeClr val="lt1"/>
                  </a:solidFill>
                  <a:latin typeface="Calibri"/>
                  <a:ea typeface="Calibri"/>
                  <a:cs typeface="Calibri"/>
                  <a:sym typeface="Calibri"/>
                </a:rPr>
                <a:t>caratteristiche</a:t>
              </a:r>
              <a:r>
                <a:rPr lang="en-GB" sz="2400" b="1" dirty="0">
                  <a:solidFill>
                    <a:schemeClr val="lt1"/>
                  </a:solidFill>
                  <a:latin typeface="Calibri"/>
                  <a:ea typeface="Calibri"/>
                  <a:cs typeface="Calibri"/>
                  <a:sym typeface="Calibri"/>
                </a:rPr>
                <a:t> </a:t>
              </a:r>
              <a:r>
                <a:rPr lang="en-GB" sz="2400" b="1" dirty="0" err="1">
                  <a:solidFill>
                    <a:schemeClr val="lt1"/>
                  </a:solidFill>
                  <a:latin typeface="Calibri"/>
                  <a:ea typeface="Calibri"/>
                  <a:cs typeface="Calibri"/>
                  <a:sym typeface="Calibri"/>
                </a:rPr>
                <a:t>fisiche</a:t>
              </a:r>
              <a:r>
                <a:rPr lang="en-GB" sz="2400" b="1" dirty="0">
                  <a:solidFill>
                    <a:schemeClr val="lt1"/>
                  </a:solidFill>
                  <a:latin typeface="Calibri"/>
                  <a:ea typeface="Calibri"/>
                  <a:cs typeface="Calibri"/>
                  <a:sym typeface="Calibri"/>
                </a:rPr>
                <a:t>, </a:t>
              </a:r>
              <a:r>
                <a:rPr lang="en-GB" sz="2400" b="1" dirty="0" err="1">
                  <a:solidFill>
                    <a:schemeClr val="lt1"/>
                  </a:solidFill>
                  <a:latin typeface="Calibri"/>
                  <a:ea typeface="Calibri"/>
                  <a:cs typeface="Calibri"/>
                  <a:sym typeface="Calibri"/>
                </a:rPr>
                <a:t>chimiche</a:t>
              </a:r>
              <a:r>
                <a:rPr lang="en-GB" sz="2400" b="1" dirty="0">
                  <a:solidFill>
                    <a:schemeClr val="lt1"/>
                  </a:solidFill>
                  <a:latin typeface="Calibri"/>
                  <a:ea typeface="Calibri"/>
                  <a:cs typeface="Calibri"/>
                  <a:sym typeface="Calibri"/>
                </a:rPr>
                <a:t> e </a:t>
              </a:r>
              <a:r>
                <a:rPr lang="en-GB" sz="2400" b="1" dirty="0" err="1">
                  <a:solidFill>
                    <a:schemeClr val="lt1"/>
                  </a:solidFill>
                  <a:latin typeface="Calibri"/>
                  <a:ea typeface="Calibri"/>
                  <a:cs typeface="Calibri"/>
                  <a:sym typeface="Calibri"/>
                </a:rPr>
                <a:t>biologiche</a:t>
              </a:r>
              <a:r>
                <a:rPr lang="en-GB" sz="2400" b="1" dirty="0">
                  <a:solidFill>
                    <a:schemeClr val="lt1"/>
                  </a:solidFill>
                  <a:latin typeface="Calibri"/>
                  <a:ea typeface="Calibri"/>
                  <a:cs typeface="Calibri"/>
                  <a:sym typeface="Calibri"/>
                </a:rPr>
                <a:t>.</a:t>
              </a:r>
              <a:endParaRPr sz="2400" b="1" i="0" u="none" strike="noStrike" cap="none" dirty="0">
                <a:solidFill>
                  <a:schemeClr val="lt1"/>
                </a:solidFill>
                <a:latin typeface="Calibri"/>
                <a:ea typeface="Calibri"/>
                <a:cs typeface="Calibri"/>
                <a:sym typeface="Calibri"/>
              </a:endParaRPr>
            </a:p>
          </p:txBody>
        </p:sp>
        <p:sp>
          <p:nvSpPr>
            <p:cNvPr id="308" name="Google Shape;308;p6"/>
            <p:cNvSpPr/>
            <p:nvPr/>
          </p:nvSpPr>
          <p:spPr>
            <a:xfrm>
              <a:off x="7544316" y="1776724"/>
              <a:ext cx="3935658" cy="262377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
            <p:cNvSpPr txBox="1"/>
            <p:nvPr/>
          </p:nvSpPr>
          <p:spPr>
            <a:xfrm>
              <a:off x="7159396" y="1465086"/>
              <a:ext cx="4119900" cy="3810000"/>
            </a:xfrm>
            <a:prstGeom prst="rect">
              <a:avLst/>
            </a:prstGeom>
            <a:noFill/>
            <a:ln>
              <a:noFill/>
            </a:ln>
          </p:spPr>
          <p:txBody>
            <a:bodyPr spcFirstLastPara="1" wrap="square" lIns="0" tIns="0" rIns="0" bIns="0" anchor="ctr" anchorCtr="0">
              <a:normAutofit fontScale="92500" lnSpcReduction="10000"/>
            </a:bodyPr>
            <a:lstStyle/>
            <a:p>
              <a:pPr marL="914400" lvl="1" indent="-346075" algn="l" rtl="0">
                <a:lnSpc>
                  <a:spcPct val="90000"/>
                </a:lnSpc>
                <a:spcBef>
                  <a:spcPts val="300"/>
                </a:spcBef>
                <a:spcAft>
                  <a:spcPts val="0"/>
                </a:spcAft>
                <a:buClr>
                  <a:srgbClr val="8DC641"/>
                </a:buClr>
                <a:buSzPct val="83333"/>
                <a:buChar char="•"/>
              </a:pPr>
              <a:r>
                <a:rPr lang="en-GB" sz="2400" dirty="0">
                  <a:latin typeface="Calibri"/>
                  <a:ea typeface="Calibri"/>
                  <a:cs typeface="Calibri"/>
                  <a:sym typeface="Calibri"/>
                </a:rPr>
                <a:t>A </a:t>
              </a:r>
              <a:r>
                <a:rPr lang="en-GB" sz="2400" dirty="0" err="1">
                  <a:latin typeface="Calibri"/>
                  <a:ea typeface="Calibri"/>
                  <a:cs typeface="Calibri"/>
                  <a:sym typeface="Calibri"/>
                </a:rPr>
                <a:t>livello</a:t>
              </a:r>
              <a:r>
                <a:rPr lang="en-GB" sz="2400" dirty="0">
                  <a:latin typeface="Calibri"/>
                  <a:ea typeface="Calibri"/>
                  <a:cs typeface="Calibri"/>
                  <a:sym typeface="Calibri"/>
                </a:rPr>
                <a:t> </a:t>
              </a:r>
              <a:r>
                <a:rPr lang="en-GB" sz="2400" dirty="0" err="1">
                  <a:latin typeface="Calibri"/>
                  <a:ea typeface="Calibri"/>
                  <a:cs typeface="Calibri"/>
                  <a:sym typeface="Calibri"/>
                </a:rPr>
                <a:t>fisico</a:t>
              </a:r>
              <a:r>
                <a:rPr lang="en-GB" sz="2400" dirty="0">
                  <a:latin typeface="Calibri"/>
                  <a:ea typeface="Calibri"/>
                  <a:cs typeface="Calibri"/>
                  <a:sym typeface="Calibri"/>
                </a:rPr>
                <a:t>, </a:t>
              </a:r>
              <a:r>
                <a:rPr lang="en-GB" sz="2400" dirty="0" err="1">
                  <a:latin typeface="Calibri"/>
                  <a:ea typeface="Calibri"/>
                  <a:cs typeface="Calibri"/>
                  <a:sym typeface="Calibri"/>
                </a:rPr>
                <a:t>i</a:t>
              </a:r>
              <a:r>
                <a:rPr lang="en-GB" sz="2400" dirty="0">
                  <a:latin typeface="Calibri"/>
                  <a:ea typeface="Calibri"/>
                  <a:cs typeface="Calibri"/>
                  <a:sym typeface="Calibri"/>
                </a:rPr>
                <a:t> </a:t>
              </a:r>
              <a:r>
                <a:rPr lang="en-GB" sz="2400" dirty="0" err="1">
                  <a:latin typeface="Calibri"/>
                  <a:ea typeface="Calibri"/>
                  <a:cs typeface="Calibri"/>
                  <a:sym typeface="Calibri"/>
                </a:rPr>
                <a:t>terreni</a:t>
              </a:r>
              <a:r>
                <a:rPr lang="en-GB" sz="2400" dirty="0">
                  <a:latin typeface="Calibri"/>
                  <a:ea typeface="Calibri"/>
                  <a:cs typeface="Calibri"/>
                  <a:sym typeface="Calibri"/>
                </a:rPr>
                <a:t> </a:t>
              </a:r>
              <a:r>
                <a:rPr lang="en-GB" sz="2400" dirty="0" err="1">
                  <a:latin typeface="Calibri"/>
                  <a:ea typeface="Calibri"/>
                  <a:cs typeface="Calibri"/>
                  <a:sym typeface="Calibri"/>
                </a:rPr>
                <a:t>sani</a:t>
              </a:r>
              <a:r>
                <a:rPr lang="en-GB" sz="2400" dirty="0">
                  <a:latin typeface="Calibri"/>
                  <a:ea typeface="Calibri"/>
                  <a:cs typeface="Calibri"/>
                  <a:sym typeface="Calibri"/>
                </a:rPr>
                <a:t> </a:t>
              </a:r>
              <a:r>
                <a:rPr lang="en-GB" sz="2400" dirty="0" err="1">
                  <a:latin typeface="Calibri"/>
                  <a:ea typeface="Calibri"/>
                  <a:cs typeface="Calibri"/>
                  <a:sym typeface="Calibri"/>
                </a:rPr>
                <a:t>hanno</a:t>
              </a:r>
              <a:r>
                <a:rPr lang="en-GB" sz="2400" dirty="0">
                  <a:latin typeface="Calibri"/>
                  <a:ea typeface="Calibri"/>
                  <a:cs typeface="Calibri"/>
                  <a:sym typeface="Calibri"/>
                </a:rPr>
                <a:t> </a:t>
              </a:r>
              <a:r>
                <a:rPr lang="en-GB" sz="2400" dirty="0" err="1">
                  <a:latin typeface="Calibri"/>
                  <a:ea typeface="Calibri"/>
                  <a:cs typeface="Calibri"/>
                  <a:sym typeface="Calibri"/>
                </a:rPr>
                <a:t>una</a:t>
              </a:r>
              <a:r>
                <a:rPr lang="en-GB" sz="2400" dirty="0">
                  <a:latin typeface="Calibri"/>
                  <a:ea typeface="Calibri"/>
                  <a:cs typeface="Calibri"/>
                  <a:sym typeface="Calibri"/>
                </a:rPr>
                <a:t> </a:t>
              </a:r>
              <a:r>
                <a:rPr lang="en-GB" sz="2400" b="1" dirty="0">
                  <a:latin typeface="Calibri"/>
                  <a:ea typeface="Calibri"/>
                  <a:cs typeface="Calibri"/>
                  <a:sym typeface="Calibri"/>
                </a:rPr>
                <a:t>buona </a:t>
              </a:r>
              <a:r>
                <a:rPr lang="en-GB" sz="2400" b="1" dirty="0" err="1">
                  <a:latin typeface="Calibri"/>
                  <a:ea typeface="Calibri"/>
                  <a:cs typeface="Calibri"/>
                  <a:sym typeface="Calibri"/>
                </a:rPr>
                <a:t>struttura</a:t>
              </a:r>
              <a:r>
                <a:rPr lang="en-GB" sz="2400" dirty="0">
                  <a:latin typeface="Calibri"/>
                  <a:ea typeface="Calibri"/>
                  <a:cs typeface="Calibri"/>
                  <a:sym typeface="Calibri"/>
                </a:rPr>
                <a:t>, </a:t>
              </a:r>
              <a:r>
                <a:rPr lang="en-GB" sz="2400" b="1" dirty="0" err="1">
                  <a:latin typeface="Calibri"/>
                  <a:ea typeface="Calibri"/>
                  <a:cs typeface="Calibri"/>
                  <a:sym typeface="Calibri"/>
                </a:rPr>
                <a:t>consistenza</a:t>
              </a:r>
              <a:r>
                <a:rPr lang="en-GB" sz="2400" b="1" dirty="0">
                  <a:latin typeface="Calibri"/>
                  <a:ea typeface="Calibri"/>
                  <a:cs typeface="Calibri"/>
                  <a:sym typeface="Calibri"/>
                </a:rPr>
                <a:t> e </a:t>
              </a:r>
              <a:r>
                <a:rPr lang="en-GB" sz="2400" b="1" dirty="0" err="1">
                  <a:latin typeface="Calibri"/>
                  <a:ea typeface="Calibri"/>
                  <a:cs typeface="Calibri"/>
                  <a:sym typeface="Calibri"/>
                </a:rPr>
                <a:t>porosità</a:t>
              </a:r>
              <a:r>
                <a:rPr lang="en-GB" sz="2400" dirty="0">
                  <a:latin typeface="Calibri"/>
                  <a:ea typeface="Calibri"/>
                  <a:cs typeface="Calibri"/>
                  <a:sym typeface="Calibri"/>
                </a:rPr>
                <a:t>.</a:t>
              </a:r>
              <a:endParaRPr sz="2400" dirty="0">
                <a:latin typeface="Calibri"/>
                <a:ea typeface="Calibri"/>
                <a:cs typeface="Calibri"/>
                <a:sym typeface="Calibri"/>
              </a:endParaRPr>
            </a:p>
            <a:p>
              <a:pPr marL="914400" lvl="1" indent="-346075" algn="l" rtl="0">
                <a:lnSpc>
                  <a:spcPct val="90000"/>
                </a:lnSpc>
                <a:spcBef>
                  <a:spcPts val="300"/>
                </a:spcBef>
                <a:spcAft>
                  <a:spcPts val="0"/>
                </a:spcAft>
                <a:buClr>
                  <a:srgbClr val="8DC641"/>
                </a:buClr>
                <a:buSzPct val="83333"/>
                <a:buChar char="•"/>
              </a:pPr>
              <a:r>
                <a:rPr lang="en-GB" sz="2400" dirty="0">
                  <a:latin typeface="Calibri"/>
                  <a:ea typeface="Calibri"/>
                  <a:cs typeface="Calibri"/>
                  <a:sym typeface="Calibri"/>
                </a:rPr>
                <a:t>Sul piano </a:t>
              </a:r>
              <a:r>
                <a:rPr lang="en-GB" sz="2400" dirty="0" err="1">
                  <a:latin typeface="Calibri"/>
                  <a:ea typeface="Calibri"/>
                  <a:cs typeface="Calibri"/>
                  <a:sym typeface="Calibri"/>
                </a:rPr>
                <a:t>chimico</a:t>
              </a:r>
              <a:r>
                <a:rPr lang="en-GB" sz="2400" dirty="0">
                  <a:latin typeface="Calibri"/>
                  <a:ea typeface="Calibri"/>
                  <a:cs typeface="Calibri"/>
                  <a:sym typeface="Calibri"/>
                </a:rPr>
                <a:t>, </a:t>
              </a:r>
              <a:r>
                <a:rPr lang="en-GB" sz="2400" b="1" dirty="0" err="1">
                  <a:latin typeface="Calibri"/>
                  <a:ea typeface="Calibri"/>
                  <a:cs typeface="Calibri"/>
                  <a:sym typeface="Calibri"/>
                </a:rPr>
                <a:t>mantengono</a:t>
              </a:r>
              <a:r>
                <a:rPr lang="en-GB" sz="2400" b="1" dirty="0">
                  <a:latin typeface="Calibri"/>
                  <a:ea typeface="Calibri"/>
                  <a:cs typeface="Calibri"/>
                  <a:sym typeface="Calibri"/>
                </a:rPr>
                <a:t> </a:t>
              </a:r>
              <a:r>
                <a:rPr lang="en-GB" sz="2400" b="1" dirty="0" err="1">
                  <a:latin typeface="Calibri"/>
                  <a:ea typeface="Calibri"/>
                  <a:cs typeface="Calibri"/>
                  <a:sym typeface="Calibri"/>
                </a:rPr>
                <a:t>livelli</a:t>
              </a:r>
              <a:r>
                <a:rPr lang="en-GB" sz="2400" b="1" dirty="0">
                  <a:latin typeface="Calibri"/>
                  <a:ea typeface="Calibri"/>
                  <a:cs typeface="Calibri"/>
                  <a:sym typeface="Calibri"/>
                </a:rPr>
                <a:t> di pH </a:t>
              </a:r>
              <a:r>
                <a:rPr lang="en-GB" sz="2400" b="1" dirty="0" err="1">
                  <a:latin typeface="Calibri"/>
                  <a:ea typeface="Calibri"/>
                  <a:cs typeface="Calibri"/>
                  <a:sym typeface="Calibri"/>
                </a:rPr>
                <a:t>equilibrati</a:t>
              </a:r>
              <a:r>
                <a:rPr lang="en-GB" sz="2400" dirty="0">
                  <a:latin typeface="Calibri"/>
                  <a:ea typeface="Calibri"/>
                  <a:cs typeface="Calibri"/>
                  <a:sym typeface="Calibri"/>
                </a:rPr>
                <a:t> e un </a:t>
              </a:r>
              <a:r>
                <a:rPr lang="en-GB" sz="2400" dirty="0" err="1">
                  <a:latin typeface="Calibri"/>
                  <a:ea typeface="Calibri"/>
                  <a:cs typeface="Calibri"/>
                  <a:sym typeface="Calibri"/>
                </a:rPr>
                <a:t>contenuto</a:t>
              </a:r>
              <a:r>
                <a:rPr lang="en-GB" sz="2400" dirty="0">
                  <a:latin typeface="Calibri"/>
                  <a:ea typeface="Calibri"/>
                  <a:cs typeface="Calibri"/>
                  <a:sym typeface="Calibri"/>
                </a:rPr>
                <a:t> </a:t>
              </a:r>
              <a:r>
                <a:rPr lang="en-GB" sz="2400" dirty="0" err="1">
                  <a:latin typeface="Calibri"/>
                  <a:ea typeface="Calibri"/>
                  <a:cs typeface="Calibri"/>
                  <a:sym typeface="Calibri"/>
                </a:rPr>
                <a:t>sufficiente</a:t>
              </a:r>
              <a:r>
                <a:rPr lang="en-GB" sz="2400" dirty="0">
                  <a:latin typeface="Calibri"/>
                  <a:ea typeface="Calibri"/>
                  <a:cs typeface="Calibri"/>
                  <a:sym typeface="Calibri"/>
                </a:rPr>
                <a:t> di </a:t>
              </a:r>
              <a:r>
                <a:rPr lang="en-GB" sz="2400" dirty="0" err="1">
                  <a:latin typeface="Calibri"/>
                  <a:ea typeface="Calibri"/>
                  <a:cs typeface="Calibri"/>
                  <a:sym typeface="Calibri"/>
                </a:rPr>
                <a:t>sostanze</a:t>
              </a:r>
              <a:r>
                <a:rPr lang="en-GB" sz="2400" dirty="0">
                  <a:latin typeface="Calibri"/>
                  <a:ea typeface="Calibri"/>
                  <a:cs typeface="Calibri"/>
                  <a:sym typeface="Calibri"/>
                </a:rPr>
                <a:t> nutritive.</a:t>
              </a:r>
              <a:endParaRPr sz="2400" dirty="0">
                <a:latin typeface="Calibri"/>
                <a:ea typeface="Calibri"/>
                <a:cs typeface="Calibri"/>
                <a:sym typeface="Calibri"/>
              </a:endParaRPr>
            </a:p>
            <a:p>
              <a:pPr marL="914400" lvl="1" indent="-346075" algn="l" rtl="0">
                <a:lnSpc>
                  <a:spcPct val="90000"/>
                </a:lnSpc>
                <a:spcBef>
                  <a:spcPts val="300"/>
                </a:spcBef>
                <a:spcAft>
                  <a:spcPts val="0"/>
                </a:spcAft>
                <a:buClr>
                  <a:srgbClr val="8DC641"/>
                </a:buClr>
                <a:buSzPct val="83333"/>
                <a:buChar char="•"/>
              </a:pPr>
              <a:r>
                <a:rPr lang="en-GB" sz="2400" dirty="0">
                  <a:latin typeface="Calibri"/>
                  <a:ea typeface="Calibri"/>
                  <a:cs typeface="Calibri"/>
                  <a:sym typeface="Calibri"/>
                </a:rPr>
                <a:t>Dal punto di vista </a:t>
              </a:r>
              <a:r>
                <a:rPr lang="en-GB" sz="2400" dirty="0" err="1">
                  <a:latin typeface="Calibri"/>
                  <a:ea typeface="Calibri"/>
                  <a:cs typeface="Calibri"/>
                  <a:sym typeface="Calibri"/>
                </a:rPr>
                <a:t>biologico</a:t>
              </a:r>
              <a:r>
                <a:rPr lang="en-GB" sz="2400" dirty="0">
                  <a:latin typeface="Calibri"/>
                  <a:ea typeface="Calibri"/>
                  <a:cs typeface="Calibri"/>
                  <a:sym typeface="Calibri"/>
                </a:rPr>
                <a:t>, </a:t>
              </a:r>
              <a:r>
                <a:rPr lang="en-GB" sz="2400" b="1" dirty="0" err="1">
                  <a:latin typeface="Calibri"/>
                  <a:ea typeface="Calibri"/>
                  <a:cs typeface="Calibri"/>
                  <a:sym typeface="Calibri"/>
                </a:rPr>
                <a:t>sono</a:t>
              </a:r>
              <a:r>
                <a:rPr lang="en-GB" sz="2400" b="1" dirty="0">
                  <a:latin typeface="Calibri"/>
                  <a:ea typeface="Calibri"/>
                  <a:cs typeface="Calibri"/>
                  <a:sym typeface="Calibri"/>
                </a:rPr>
                <a:t> </a:t>
              </a:r>
              <a:r>
                <a:rPr lang="en-GB" sz="2400" b="1" dirty="0" err="1">
                  <a:latin typeface="Calibri"/>
                  <a:ea typeface="Calibri"/>
                  <a:cs typeface="Calibri"/>
                  <a:sym typeface="Calibri"/>
                </a:rPr>
                <a:t>ricchi</a:t>
              </a:r>
              <a:r>
                <a:rPr lang="en-GB" sz="2400" b="1" dirty="0">
                  <a:latin typeface="Calibri"/>
                  <a:ea typeface="Calibri"/>
                  <a:cs typeface="Calibri"/>
                  <a:sym typeface="Calibri"/>
                </a:rPr>
                <a:t> di </a:t>
              </a:r>
              <a:r>
                <a:rPr lang="en-GB" sz="2400" b="1" dirty="0" err="1">
                  <a:latin typeface="Calibri"/>
                  <a:ea typeface="Calibri"/>
                  <a:cs typeface="Calibri"/>
                  <a:sym typeface="Calibri"/>
                </a:rPr>
                <a:t>materia</a:t>
              </a:r>
              <a:r>
                <a:rPr lang="en-GB" sz="2400" b="1" dirty="0">
                  <a:latin typeface="Calibri"/>
                  <a:ea typeface="Calibri"/>
                  <a:cs typeface="Calibri"/>
                  <a:sym typeface="Calibri"/>
                </a:rPr>
                <a:t> </a:t>
              </a:r>
              <a:r>
                <a:rPr lang="en-GB" sz="2400" b="1" dirty="0" err="1">
                  <a:latin typeface="Calibri"/>
                  <a:ea typeface="Calibri"/>
                  <a:cs typeface="Calibri"/>
                  <a:sym typeface="Calibri"/>
                </a:rPr>
                <a:t>organica</a:t>
              </a:r>
              <a:r>
                <a:rPr lang="en-GB" sz="2400" dirty="0">
                  <a:latin typeface="Calibri"/>
                  <a:ea typeface="Calibri"/>
                  <a:cs typeface="Calibri"/>
                  <a:sym typeface="Calibri"/>
                </a:rPr>
                <a:t> e </a:t>
              </a:r>
              <a:r>
                <a:rPr lang="en-GB" sz="2400" dirty="0" err="1">
                  <a:latin typeface="Calibri"/>
                  <a:ea typeface="Calibri"/>
                  <a:cs typeface="Calibri"/>
                  <a:sym typeface="Calibri"/>
                </a:rPr>
                <a:t>supportano</a:t>
              </a:r>
              <a:r>
                <a:rPr lang="en-GB" sz="2400" dirty="0">
                  <a:latin typeface="Calibri"/>
                  <a:ea typeface="Calibri"/>
                  <a:cs typeface="Calibri"/>
                  <a:sym typeface="Calibri"/>
                </a:rPr>
                <a:t> </a:t>
              </a:r>
              <a:r>
                <a:rPr lang="en-GB" sz="2400" dirty="0" err="1">
                  <a:latin typeface="Calibri"/>
                  <a:ea typeface="Calibri"/>
                  <a:cs typeface="Calibri"/>
                  <a:sym typeface="Calibri"/>
                </a:rPr>
                <a:t>una</a:t>
              </a:r>
              <a:r>
                <a:rPr lang="en-GB" sz="2400" dirty="0">
                  <a:latin typeface="Calibri"/>
                  <a:ea typeface="Calibri"/>
                  <a:cs typeface="Calibri"/>
                  <a:sym typeface="Calibri"/>
                </a:rPr>
                <a:t> </a:t>
              </a:r>
              <a:r>
                <a:rPr lang="en-GB" sz="2400" dirty="0" err="1">
                  <a:latin typeface="Calibri"/>
                  <a:ea typeface="Calibri"/>
                  <a:cs typeface="Calibri"/>
                  <a:sym typeface="Calibri"/>
                </a:rPr>
                <a:t>comunità</a:t>
              </a:r>
              <a:r>
                <a:rPr lang="en-GB" sz="2400" dirty="0">
                  <a:latin typeface="Calibri"/>
                  <a:ea typeface="Calibri"/>
                  <a:cs typeface="Calibri"/>
                  <a:sym typeface="Calibri"/>
                </a:rPr>
                <a:t> </a:t>
              </a:r>
              <a:r>
                <a:rPr lang="en-GB" sz="2400" dirty="0" err="1">
                  <a:latin typeface="Calibri"/>
                  <a:ea typeface="Calibri"/>
                  <a:cs typeface="Calibri"/>
                  <a:sym typeface="Calibri"/>
                </a:rPr>
                <a:t>microbica</a:t>
              </a:r>
              <a:r>
                <a:rPr lang="en-GB" sz="2400" dirty="0">
                  <a:latin typeface="Calibri"/>
                  <a:ea typeface="Calibri"/>
                  <a:cs typeface="Calibri"/>
                  <a:sym typeface="Calibri"/>
                </a:rPr>
                <a:t> </a:t>
              </a:r>
              <a:r>
                <a:rPr lang="en-GB" sz="2400" dirty="0" err="1">
                  <a:latin typeface="Calibri"/>
                  <a:ea typeface="Calibri"/>
                  <a:cs typeface="Calibri"/>
                  <a:sym typeface="Calibri"/>
                </a:rPr>
                <a:t>diversificata</a:t>
              </a:r>
              <a:r>
                <a:rPr lang="en-GB" sz="2400" dirty="0">
                  <a:latin typeface="Calibri"/>
                  <a:ea typeface="Calibri"/>
                  <a:cs typeface="Calibri"/>
                  <a:sym typeface="Calibri"/>
                </a:rPr>
                <a:t>.</a:t>
              </a:r>
              <a:endParaRPr sz="2400" dirty="0">
                <a:latin typeface="Calibri"/>
                <a:ea typeface="Calibri"/>
                <a:cs typeface="Calibri"/>
                <a:sym typeface="Calibri"/>
              </a:endParaRPr>
            </a:p>
            <a:p>
              <a:pPr marL="914400" marR="0" lvl="0" indent="0" algn="l" rtl="0">
                <a:lnSpc>
                  <a:spcPct val="90000"/>
                </a:lnSpc>
                <a:spcBef>
                  <a:spcPts val="300"/>
                </a:spcBef>
                <a:spcAft>
                  <a:spcPts val="0"/>
                </a:spcAft>
                <a:buNone/>
              </a:pPr>
              <a:endParaRPr sz="2400" dirty="0">
                <a:latin typeface="Calibri"/>
                <a:ea typeface="Calibri"/>
                <a:cs typeface="Calibri"/>
                <a:sym typeface="Calibri"/>
              </a:endParaRPr>
            </a:p>
          </p:txBody>
        </p:sp>
      </p:grpSp>
      <p:grpSp>
        <p:nvGrpSpPr>
          <p:cNvPr id="310" name="Google Shape;310;p6"/>
          <p:cNvGrpSpPr/>
          <p:nvPr/>
        </p:nvGrpSpPr>
        <p:grpSpPr>
          <a:xfrm rot="3730759">
            <a:off x="10926567" y="109803"/>
            <a:ext cx="949887" cy="1163493"/>
            <a:chOff x="7602444" y="4967675"/>
            <a:chExt cx="483620" cy="592374"/>
          </a:xfrm>
        </p:grpSpPr>
        <p:grpSp>
          <p:nvGrpSpPr>
            <p:cNvPr id="311" name="Google Shape;311;p6"/>
            <p:cNvGrpSpPr/>
            <p:nvPr/>
          </p:nvGrpSpPr>
          <p:grpSpPr>
            <a:xfrm>
              <a:off x="7618661" y="4967675"/>
              <a:ext cx="467403" cy="507609"/>
              <a:chOff x="2251964" y="3590497"/>
              <a:chExt cx="467403" cy="507609"/>
            </a:xfrm>
          </p:grpSpPr>
          <p:sp>
            <p:nvSpPr>
              <p:cNvPr id="312" name="Google Shape;312;p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3" name="Google Shape;313;p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4" name="Google Shape;314;p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5" name="Google Shape;315;p6"/>
            <p:cNvGrpSpPr/>
            <p:nvPr/>
          </p:nvGrpSpPr>
          <p:grpSpPr>
            <a:xfrm>
              <a:off x="7602444" y="4993761"/>
              <a:ext cx="421973" cy="566288"/>
              <a:chOff x="2235747" y="3616583"/>
              <a:chExt cx="421973" cy="566288"/>
            </a:xfrm>
          </p:grpSpPr>
          <p:sp>
            <p:nvSpPr>
              <p:cNvPr id="316" name="Google Shape;316;p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7" name="Google Shape;317;p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3" name="Google Shape;323;p7"/>
          <p:cNvGrpSpPr/>
          <p:nvPr/>
        </p:nvGrpSpPr>
        <p:grpSpPr>
          <a:xfrm>
            <a:off x="719627" y="1043211"/>
            <a:ext cx="10532810" cy="4726492"/>
            <a:chOff x="64607" y="346157"/>
            <a:chExt cx="10532810" cy="4726492"/>
          </a:xfrm>
        </p:grpSpPr>
        <p:sp>
          <p:nvSpPr>
            <p:cNvPr id="324" name="Google Shape;324;p7"/>
            <p:cNvSpPr/>
            <p:nvPr/>
          </p:nvSpPr>
          <p:spPr>
            <a:xfrm rot="-5400000">
              <a:off x="-1859357" y="2769914"/>
              <a:ext cx="4226560" cy="3786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7"/>
            <p:cNvSpPr txBox="1"/>
            <p:nvPr/>
          </p:nvSpPr>
          <p:spPr>
            <a:xfrm rot="-5400000">
              <a:off x="-1859357" y="2769914"/>
              <a:ext cx="4226560" cy="378630"/>
            </a:xfrm>
            <a:prstGeom prst="rect">
              <a:avLst/>
            </a:prstGeom>
            <a:noFill/>
            <a:ln>
              <a:noFill/>
            </a:ln>
          </p:spPr>
          <p:txBody>
            <a:bodyPr spcFirstLastPara="1" wrap="square" lIns="0" tIns="0" rIns="333925" bIns="0" anchor="t" anchorCtr="0">
              <a:noAutofit/>
            </a:bodyPr>
            <a:lstStyle/>
            <a:p>
              <a:pPr marL="0" marR="0" lvl="0" indent="0" algn="r" rtl="0">
                <a:lnSpc>
                  <a:spcPct val="90000"/>
                </a:lnSpc>
                <a:spcBef>
                  <a:spcPts val="0"/>
                </a:spcBef>
                <a:spcAft>
                  <a:spcPts val="0"/>
                </a:spcAft>
                <a:buClr>
                  <a:schemeClr val="dk1"/>
                </a:buClr>
                <a:buSzPts val="2700"/>
                <a:buFont typeface="Arial"/>
                <a:buNone/>
              </a:pPr>
              <a:endParaRPr sz="2700" b="0" i="0" u="none" strike="noStrike" cap="none">
                <a:solidFill>
                  <a:schemeClr val="dk1"/>
                </a:solidFill>
                <a:latin typeface="Calibri"/>
                <a:ea typeface="Calibri"/>
                <a:cs typeface="Calibri"/>
                <a:sym typeface="Calibri"/>
              </a:endParaRPr>
            </a:p>
          </p:txBody>
        </p:sp>
        <p:sp>
          <p:nvSpPr>
            <p:cNvPr id="326" name="Google Shape;326;p7"/>
            <p:cNvSpPr/>
            <p:nvPr/>
          </p:nvSpPr>
          <p:spPr>
            <a:xfrm>
              <a:off x="443237" y="845949"/>
              <a:ext cx="1885982" cy="422656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7"/>
            <p:cNvSpPr txBox="1"/>
            <p:nvPr/>
          </p:nvSpPr>
          <p:spPr>
            <a:xfrm>
              <a:off x="443236" y="845949"/>
              <a:ext cx="1998805" cy="4226560"/>
            </a:xfrm>
            <a:prstGeom prst="rect">
              <a:avLst/>
            </a:prstGeom>
            <a:solidFill>
              <a:srgbClr val="9FDADF"/>
            </a:solidFill>
            <a:ln>
              <a:noFill/>
            </a:ln>
          </p:spPr>
          <p:txBody>
            <a:bodyPr spcFirstLastPara="1" wrap="square" lIns="163575" tIns="333925" rIns="163575" bIns="163575" anchor="t" anchorCtr="0">
              <a:normAutofit lnSpcReduction="10000"/>
            </a:bodyPr>
            <a:lstStyle/>
            <a:p>
              <a:pPr marL="0" marR="0" lvl="1" indent="0" algn="ctr" rtl="0">
                <a:lnSpc>
                  <a:spcPct val="90000"/>
                </a:lnSpc>
                <a:spcBef>
                  <a:spcPts val="0"/>
                </a:spcBef>
                <a:spcAft>
                  <a:spcPts val="0"/>
                </a:spcAft>
                <a:buClr>
                  <a:schemeClr val="lt1"/>
                </a:buClr>
                <a:buSzPts val="1800"/>
                <a:buFont typeface="Arial"/>
                <a:buNone/>
              </a:pPr>
              <a:endParaRPr sz="2100" b="0" i="0" u="none" strike="noStrike" cap="none">
                <a:solidFill>
                  <a:srgbClr val="000000"/>
                </a:solidFill>
                <a:latin typeface="Calibri"/>
                <a:ea typeface="Calibri"/>
                <a:cs typeface="Calibri"/>
                <a:sym typeface="Calibri"/>
              </a:endParaRPr>
            </a:p>
            <a:p>
              <a:pPr marL="0" marR="0" lvl="1" indent="0" algn="ctr" rtl="0">
                <a:lnSpc>
                  <a:spcPct val="90000"/>
                </a:lnSpc>
                <a:spcBef>
                  <a:spcPts val="0"/>
                </a:spcBef>
                <a:spcAft>
                  <a:spcPts val="0"/>
                </a:spcAft>
                <a:buClr>
                  <a:schemeClr val="lt1"/>
                </a:buClr>
                <a:buSzPts val="1800"/>
                <a:buFont typeface="Arial"/>
                <a:buNone/>
              </a:pPr>
              <a:endParaRPr sz="2100" b="0" i="0" u="none" strike="noStrike" cap="none">
                <a:solidFill>
                  <a:srgbClr val="000000"/>
                </a:solidFill>
                <a:latin typeface="Calibri"/>
                <a:ea typeface="Calibri"/>
                <a:cs typeface="Calibri"/>
                <a:sym typeface="Calibri"/>
              </a:endParaRPr>
            </a:p>
            <a:p>
              <a:pPr marL="0" lvl="0" indent="0" algn="ctr" rtl="0">
                <a:lnSpc>
                  <a:spcPct val="90000"/>
                </a:lnSpc>
                <a:spcBef>
                  <a:spcPts val="0"/>
                </a:spcBef>
                <a:spcAft>
                  <a:spcPts val="0"/>
                </a:spcAft>
                <a:buNone/>
              </a:pPr>
              <a:r>
                <a:rPr lang="en-GB" sz="2100">
                  <a:latin typeface="Calibri"/>
                  <a:ea typeface="Calibri"/>
                  <a:cs typeface="Calibri"/>
                  <a:sym typeface="Calibri"/>
                </a:rPr>
                <a:t>Le pratiche che promuovono la salute del suolo beneficiano l'agricoltura e contribuiscono a una più ampia sostenibilità ambientale.</a:t>
              </a:r>
              <a:endParaRPr sz="2100">
                <a:latin typeface="Calibri"/>
                <a:ea typeface="Calibri"/>
                <a:cs typeface="Calibri"/>
                <a:sym typeface="Calibri"/>
              </a:endParaRPr>
            </a:p>
          </p:txBody>
        </p:sp>
        <p:sp>
          <p:nvSpPr>
            <p:cNvPr id="328" name="Google Shape;328;p7"/>
            <p:cNvSpPr/>
            <p:nvPr/>
          </p:nvSpPr>
          <p:spPr>
            <a:xfrm>
              <a:off x="64607" y="346157"/>
              <a:ext cx="1135891" cy="1204689"/>
            </a:xfrm>
            <a:prstGeom prst="rect">
              <a:avLst/>
            </a:prstGeom>
            <a:blipFill rotWithShape="1">
              <a:blip r:embed="rId3">
                <a:alphaModFix/>
              </a:blip>
              <a:stretch>
                <a:fillRect l="-24995" r="-24994"/>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7"/>
            <p:cNvSpPr/>
            <p:nvPr/>
          </p:nvSpPr>
          <p:spPr>
            <a:xfrm rot="-5400000">
              <a:off x="896708" y="2769914"/>
              <a:ext cx="4226560" cy="3786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7"/>
            <p:cNvSpPr txBox="1"/>
            <p:nvPr/>
          </p:nvSpPr>
          <p:spPr>
            <a:xfrm rot="-5400000">
              <a:off x="896708" y="2769914"/>
              <a:ext cx="4226560" cy="378630"/>
            </a:xfrm>
            <a:prstGeom prst="rect">
              <a:avLst/>
            </a:prstGeom>
            <a:noFill/>
            <a:ln>
              <a:noFill/>
            </a:ln>
          </p:spPr>
          <p:txBody>
            <a:bodyPr spcFirstLastPara="1" wrap="square" lIns="0" tIns="0" rIns="333925" bIns="0" anchor="t" anchorCtr="0">
              <a:noAutofit/>
            </a:bodyPr>
            <a:lstStyle/>
            <a:p>
              <a:pPr marL="0" marR="0" lvl="0" indent="0" algn="r" rtl="0">
                <a:lnSpc>
                  <a:spcPct val="90000"/>
                </a:lnSpc>
                <a:spcBef>
                  <a:spcPts val="0"/>
                </a:spcBef>
                <a:spcAft>
                  <a:spcPts val="0"/>
                </a:spcAft>
                <a:buClr>
                  <a:schemeClr val="dk1"/>
                </a:buClr>
                <a:buSzPts val="2700"/>
                <a:buFont typeface="Arial"/>
                <a:buNone/>
              </a:pPr>
              <a:endParaRPr sz="2700" b="0" i="0" u="none" strike="noStrike" cap="none">
                <a:solidFill>
                  <a:schemeClr val="dk1"/>
                </a:solidFill>
                <a:latin typeface="Calibri"/>
                <a:ea typeface="Calibri"/>
                <a:cs typeface="Calibri"/>
                <a:sym typeface="Calibri"/>
              </a:endParaRPr>
            </a:p>
          </p:txBody>
        </p:sp>
        <p:sp>
          <p:nvSpPr>
            <p:cNvPr id="331" name="Google Shape;331;p7"/>
            <p:cNvSpPr/>
            <p:nvPr/>
          </p:nvSpPr>
          <p:spPr>
            <a:xfrm>
              <a:off x="3199303" y="845949"/>
              <a:ext cx="1885982" cy="422656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7"/>
            <p:cNvSpPr txBox="1"/>
            <p:nvPr/>
          </p:nvSpPr>
          <p:spPr>
            <a:xfrm>
              <a:off x="3199303" y="845949"/>
              <a:ext cx="1886100" cy="4226700"/>
            </a:xfrm>
            <a:prstGeom prst="rect">
              <a:avLst/>
            </a:prstGeom>
            <a:solidFill>
              <a:srgbClr val="9FDADF"/>
            </a:solidFill>
            <a:ln>
              <a:noFill/>
            </a:ln>
          </p:spPr>
          <p:txBody>
            <a:bodyPr spcFirstLastPara="1" wrap="square" lIns="163575" tIns="333925" rIns="163575" bIns="163575" anchor="t" anchorCtr="0">
              <a:normAutofit lnSpcReduction="10000"/>
            </a:bodyPr>
            <a:lstStyle/>
            <a:p>
              <a:pPr marL="0" marR="0" lvl="1" indent="0" algn="ctr" rtl="0">
                <a:lnSpc>
                  <a:spcPct val="90000"/>
                </a:lnSpc>
                <a:spcBef>
                  <a:spcPts val="0"/>
                </a:spcBef>
                <a:spcAft>
                  <a:spcPts val="0"/>
                </a:spcAft>
                <a:buClr>
                  <a:schemeClr val="lt1"/>
                </a:buClr>
                <a:buSzPts val="1800"/>
                <a:buFont typeface="Arial"/>
                <a:buNone/>
              </a:pPr>
              <a:r>
                <a:rPr lang="en-GB" sz="2100" b="0" i="0" u="none" strike="noStrike" cap="none" dirty="0">
                  <a:solidFill>
                    <a:srgbClr val="000000"/>
                  </a:solidFill>
                  <a:latin typeface="Calibri"/>
                  <a:ea typeface="Calibri"/>
                  <a:cs typeface="Calibri"/>
                  <a:sym typeface="Calibri"/>
                </a:rPr>
                <a:t>	</a:t>
              </a:r>
              <a:endParaRPr dirty="0"/>
            </a:p>
            <a:p>
              <a:pPr marL="0" lvl="0" indent="0" algn="ctr" rtl="0">
                <a:lnSpc>
                  <a:spcPct val="90000"/>
                </a:lnSpc>
                <a:spcBef>
                  <a:spcPts val="0"/>
                </a:spcBef>
                <a:spcAft>
                  <a:spcPts val="0"/>
                </a:spcAft>
                <a:buNone/>
              </a:pPr>
              <a:endParaRPr sz="2100" dirty="0">
                <a:latin typeface="Calibri"/>
                <a:ea typeface="Calibri"/>
                <a:cs typeface="Calibri"/>
                <a:sym typeface="Calibri"/>
              </a:endParaRPr>
            </a:p>
            <a:p>
              <a:pPr marL="0" lvl="0" indent="0" algn="ctr" rtl="0">
                <a:lnSpc>
                  <a:spcPct val="90000"/>
                </a:lnSpc>
                <a:spcBef>
                  <a:spcPts val="0"/>
                </a:spcBef>
                <a:spcAft>
                  <a:spcPts val="0"/>
                </a:spcAft>
                <a:buNone/>
              </a:pPr>
              <a:r>
                <a:rPr lang="en-GB" sz="2100" dirty="0">
                  <a:latin typeface="Calibri"/>
                  <a:ea typeface="Calibri"/>
                  <a:cs typeface="Calibri"/>
                  <a:sym typeface="Calibri"/>
                </a:rPr>
                <a:t>I </a:t>
              </a:r>
              <a:r>
                <a:rPr lang="en-GB" sz="2100" dirty="0" err="1">
                  <a:latin typeface="Calibri"/>
                  <a:ea typeface="Calibri"/>
                  <a:cs typeface="Calibri"/>
                  <a:sym typeface="Calibri"/>
                </a:rPr>
                <a:t>suoli</a:t>
              </a:r>
              <a:r>
                <a:rPr lang="en-GB" sz="2100" dirty="0">
                  <a:latin typeface="Calibri"/>
                  <a:ea typeface="Calibri"/>
                  <a:cs typeface="Calibri"/>
                  <a:sym typeface="Calibri"/>
                </a:rPr>
                <a:t> </a:t>
              </a:r>
              <a:r>
                <a:rPr lang="en-GB" sz="2100" dirty="0" err="1">
                  <a:latin typeface="Calibri"/>
                  <a:ea typeface="Calibri"/>
                  <a:cs typeface="Calibri"/>
                  <a:sym typeface="Calibri"/>
                </a:rPr>
                <a:t>sani</a:t>
              </a:r>
              <a:r>
                <a:rPr lang="en-GB" sz="2100" dirty="0">
                  <a:latin typeface="Calibri"/>
                  <a:ea typeface="Calibri"/>
                  <a:cs typeface="Calibri"/>
                  <a:sym typeface="Calibri"/>
                </a:rPr>
                <a:t> </a:t>
              </a:r>
              <a:r>
                <a:rPr lang="en-GB" sz="2100" dirty="0" err="1">
                  <a:latin typeface="Calibri"/>
                  <a:ea typeface="Calibri"/>
                  <a:cs typeface="Calibri"/>
                  <a:sym typeface="Calibri"/>
                </a:rPr>
                <a:t>svolgono</a:t>
              </a:r>
              <a:r>
                <a:rPr lang="en-GB" sz="2100" dirty="0">
                  <a:latin typeface="Calibri"/>
                  <a:ea typeface="Calibri"/>
                  <a:cs typeface="Calibri"/>
                  <a:sym typeface="Calibri"/>
                </a:rPr>
                <a:t> un </a:t>
              </a:r>
              <a:r>
                <a:rPr lang="en-GB" sz="2100" dirty="0" err="1">
                  <a:latin typeface="Calibri"/>
                  <a:ea typeface="Calibri"/>
                  <a:cs typeface="Calibri"/>
                  <a:sym typeface="Calibri"/>
                </a:rPr>
                <a:t>ruolo</a:t>
              </a:r>
              <a:r>
                <a:rPr lang="en-GB" sz="2100" dirty="0">
                  <a:latin typeface="Calibri"/>
                  <a:ea typeface="Calibri"/>
                  <a:cs typeface="Calibri"/>
                  <a:sym typeface="Calibri"/>
                </a:rPr>
                <a:t> </a:t>
              </a:r>
              <a:r>
                <a:rPr lang="en-GB" sz="2100" dirty="0" err="1">
                  <a:latin typeface="Calibri"/>
                  <a:ea typeface="Calibri"/>
                  <a:cs typeface="Calibri"/>
                  <a:sym typeface="Calibri"/>
                </a:rPr>
                <a:t>cruciale</a:t>
              </a:r>
              <a:r>
                <a:rPr lang="en-GB" sz="2100" dirty="0">
                  <a:latin typeface="Calibri"/>
                  <a:ea typeface="Calibri"/>
                  <a:cs typeface="Calibri"/>
                  <a:sym typeface="Calibri"/>
                </a:rPr>
                <a:t> </a:t>
              </a:r>
              <a:r>
                <a:rPr lang="en-GB" sz="2100" dirty="0" err="1">
                  <a:latin typeface="Calibri"/>
                  <a:ea typeface="Calibri"/>
                  <a:cs typeface="Calibri"/>
                  <a:sym typeface="Calibri"/>
                </a:rPr>
                <a:t>nella</a:t>
              </a:r>
              <a:r>
                <a:rPr lang="en-GB" sz="2100" dirty="0">
                  <a:latin typeface="Calibri"/>
                  <a:ea typeface="Calibri"/>
                  <a:cs typeface="Calibri"/>
                  <a:sym typeface="Calibri"/>
                </a:rPr>
                <a:t> </a:t>
              </a:r>
              <a:r>
                <a:rPr lang="en-GB" sz="2100" dirty="0" err="1">
                  <a:latin typeface="Calibri"/>
                  <a:ea typeface="Calibri"/>
                  <a:cs typeface="Calibri"/>
                  <a:sym typeface="Calibri"/>
                </a:rPr>
                <a:t>mitigazione</a:t>
              </a:r>
              <a:r>
                <a:rPr lang="en-GB" sz="2100" dirty="0">
                  <a:latin typeface="Calibri"/>
                  <a:ea typeface="Calibri"/>
                  <a:cs typeface="Calibri"/>
                  <a:sym typeface="Calibri"/>
                </a:rPr>
                <a:t> </a:t>
              </a:r>
              <a:r>
                <a:rPr lang="en-GB" sz="2100" dirty="0" err="1">
                  <a:latin typeface="Calibri"/>
                  <a:ea typeface="Calibri"/>
                  <a:cs typeface="Calibri"/>
                  <a:sym typeface="Calibri"/>
                </a:rPr>
                <a:t>dei</a:t>
              </a:r>
              <a:r>
                <a:rPr lang="en-GB" sz="2100" dirty="0">
                  <a:latin typeface="Calibri"/>
                  <a:ea typeface="Calibri"/>
                  <a:cs typeface="Calibri"/>
                  <a:sym typeface="Calibri"/>
                </a:rPr>
                <a:t> </a:t>
              </a:r>
              <a:r>
                <a:rPr lang="en-GB" sz="2100" dirty="0" err="1">
                  <a:latin typeface="Calibri"/>
                  <a:ea typeface="Calibri"/>
                  <a:cs typeface="Calibri"/>
                  <a:sym typeface="Calibri"/>
                </a:rPr>
                <a:t>cambiamenti</a:t>
              </a:r>
              <a:r>
                <a:rPr lang="en-GB" sz="2100" dirty="0">
                  <a:latin typeface="Calibri"/>
                  <a:ea typeface="Calibri"/>
                  <a:cs typeface="Calibri"/>
                  <a:sym typeface="Calibri"/>
                </a:rPr>
                <a:t> </a:t>
              </a:r>
              <a:r>
                <a:rPr lang="en-GB" sz="2100" dirty="0" err="1">
                  <a:latin typeface="Calibri"/>
                  <a:ea typeface="Calibri"/>
                  <a:cs typeface="Calibri"/>
                  <a:sym typeface="Calibri"/>
                </a:rPr>
                <a:t>climatici</a:t>
              </a:r>
              <a:r>
                <a:rPr lang="en-GB" sz="2100" dirty="0">
                  <a:latin typeface="Calibri"/>
                  <a:ea typeface="Calibri"/>
                  <a:cs typeface="Calibri"/>
                  <a:sym typeface="Calibri"/>
                </a:rPr>
                <a:t>, </a:t>
              </a:r>
              <a:r>
                <a:rPr lang="en-GB" sz="2100" dirty="0" err="1">
                  <a:latin typeface="Calibri"/>
                  <a:ea typeface="Calibri"/>
                  <a:cs typeface="Calibri"/>
                  <a:sym typeface="Calibri"/>
                </a:rPr>
                <a:t>poiché</a:t>
              </a:r>
              <a:r>
                <a:rPr lang="en-GB" sz="2100" dirty="0">
                  <a:latin typeface="Calibri"/>
                  <a:ea typeface="Calibri"/>
                  <a:cs typeface="Calibri"/>
                  <a:sym typeface="Calibri"/>
                </a:rPr>
                <a:t> </a:t>
              </a:r>
              <a:r>
                <a:rPr lang="en-GB" sz="2100" dirty="0" err="1">
                  <a:latin typeface="Calibri"/>
                  <a:ea typeface="Calibri"/>
                  <a:cs typeface="Calibri"/>
                  <a:sym typeface="Calibri"/>
                </a:rPr>
                <a:t>catturano</a:t>
              </a:r>
              <a:r>
                <a:rPr lang="en-GB" sz="2100" dirty="0">
                  <a:latin typeface="Calibri"/>
                  <a:ea typeface="Calibri"/>
                  <a:cs typeface="Calibri"/>
                  <a:sym typeface="Calibri"/>
                </a:rPr>
                <a:t> il CO2.</a:t>
              </a:r>
              <a:endParaRPr sz="2100" dirty="0">
                <a:latin typeface="Calibri"/>
                <a:ea typeface="Calibri"/>
                <a:cs typeface="Calibri"/>
                <a:sym typeface="Calibri"/>
              </a:endParaRPr>
            </a:p>
          </p:txBody>
        </p:sp>
        <p:sp>
          <p:nvSpPr>
            <p:cNvPr id="333" name="Google Shape;333;p7"/>
            <p:cNvSpPr/>
            <p:nvPr/>
          </p:nvSpPr>
          <p:spPr>
            <a:xfrm>
              <a:off x="2820672" y="346157"/>
              <a:ext cx="1135891" cy="1204689"/>
            </a:xfrm>
            <a:prstGeom prst="rect">
              <a:avLst/>
            </a:prstGeom>
            <a:blipFill rotWithShape="1">
              <a:blip r:embed="rId4">
                <a:alphaModFix/>
              </a:blip>
              <a:stretch>
                <a:fillRect l="-50000" r="-50000"/>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7"/>
            <p:cNvSpPr/>
            <p:nvPr/>
          </p:nvSpPr>
          <p:spPr>
            <a:xfrm rot="-5400000">
              <a:off x="3652774" y="2769914"/>
              <a:ext cx="4226560" cy="3786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7"/>
            <p:cNvSpPr txBox="1"/>
            <p:nvPr/>
          </p:nvSpPr>
          <p:spPr>
            <a:xfrm rot="-5400000">
              <a:off x="3652774" y="2769914"/>
              <a:ext cx="4226560" cy="378630"/>
            </a:xfrm>
            <a:prstGeom prst="rect">
              <a:avLst/>
            </a:prstGeom>
            <a:noFill/>
            <a:ln>
              <a:noFill/>
            </a:ln>
          </p:spPr>
          <p:txBody>
            <a:bodyPr spcFirstLastPara="1" wrap="square" lIns="0" tIns="0" rIns="333925" bIns="0" anchor="t" anchorCtr="0">
              <a:noAutofit/>
            </a:bodyPr>
            <a:lstStyle/>
            <a:p>
              <a:pPr marL="0" marR="0" lvl="0" indent="0" algn="r" rtl="0">
                <a:lnSpc>
                  <a:spcPct val="90000"/>
                </a:lnSpc>
                <a:spcBef>
                  <a:spcPts val="0"/>
                </a:spcBef>
                <a:spcAft>
                  <a:spcPts val="0"/>
                </a:spcAft>
                <a:buClr>
                  <a:schemeClr val="dk1"/>
                </a:buClr>
                <a:buSzPts val="2700"/>
                <a:buFont typeface="Arial"/>
                <a:buNone/>
              </a:pPr>
              <a:endParaRPr sz="2700" b="0" i="0" u="none" strike="noStrike" cap="none">
                <a:solidFill>
                  <a:schemeClr val="dk1"/>
                </a:solidFill>
                <a:latin typeface="Calibri"/>
                <a:ea typeface="Calibri"/>
                <a:cs typeface="Calibri"/>
                <a:sym typeface="Calibri"/>
              </a:endParaRPr>
            </a:p>
          </p:txBody>
        </p:sp>
        <p:sp>
          <p:nvSpPr>
            <p:cNvPr id="336" name="Google Shape;336;p7"/>
            <p:cNvSpPr/>
            <p:nvPr/>
          </p:nvSpPr>
          <p:spPr>
            <a:xfrm>
              <a:off x="5955369" y="845949"/>
              <a:ext cx="1885982" cy="422656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7"/>
            <p:cNvSpPr txBox="1"/>
            <p:nvPr/>
          </p:nvSpPr>
          <p:spPr>
            <a:xfrm>
              <a:off x="5955369" y="845949"/>
              <a:ext cx="1885982" cy="4226560"/>
            </a:xfrm>
            <a:prstGeom prst="rect">
              <a:avLst/>
            </a:prstGeom>
            <a:solidFill>
              <a:srgbClr val="9FDADF"/>
            </a:solidFill>
            <a:ln>
              <a:noFill/>
            </a:ln>
          </p:spPr>
          <p:txBody>
            <a:bodyPr spcFirstLastPara="1" wrap="square" lIns="163575" tIns="333925" rIns="163575" bIns="163575" anchor="t" anchorCtr="0">
              <a:noAutofit/>
            </a:bodyPr>
            <a:lstStyle/>
            <a:p>
              <a:pPr marL="0" marR="0" lvl="1" indent="0" algn="ctr" rtl="0">
                <a:lnSpc>
                  <a:spcPct val="90000"/>
                </a:lnSpc>
                <a:spcBef>
                  <a:spcPts val="0"/>
                </a:spcBef>
                <a:spcAft>
                  <a:spcPts val="0"/>
                </a:spcAft>
                <a:buClr>
                  <a:schemeClr val="lt1"/>
                </a:buClr>
                <a:buSzPts val="1800"/>
                <a:buFont typeface="Arial"/>
                <a:buNone/>
              </a:pPr>
              <a:r>
                <a:rPr lang="en-GB" sz="2100" b="0" i="0" u="none" strike="noStrike" cap="none" dirty="0">
                  <a:solidFill>
                    <a:srgbClr val="000000"/>
                  </a:solidFill>
                  <a:latin typeface="Calibri"/>
                  <a:ea typeface="Calibri"/>
                  <a:cs typeface="Calibri"/>
                  <a:sym typeface="Calibri"/>
                </a:rPr>
                <a:t>	</a:t>
              </a:r>
              <a:endParaRPr dirty="0"/>
            </a:p>
            <a:p>
              <a:pPr marL="0" marR="0" lvl="1" indent="0" algn="ctr" rtl="0">
                <a:lnSpc>
                  <a:spcPct val="90000"/>
                </a:lnSpc>
                <a:spcBef>
                  <a:spcPts val="0"/>
                </a:spcBef>
                <a:spcAft>
                  <a:spcPts val="0"/>
                </a:spcAft>
                <a:buClr>
                  <a:schemeClr val="lt1"/>
                </a:buClr>
                <a:buSzPts val="1800"/>
                <a:buFont typeface="Arial"/>
                <a:buNone/>
              </a:pPr>
              <a:endParaRPr sz="2100" b="0" i="0" u="none" strike="noStrike" cap="none" dirty="0">
                <a:solidFill>
                  <a:srgbClr val="000000"/>
                </a:solidFill>
                <a:latin typeface="Calibri"/>
                <a:ea typeface="Calibri"/>
                <a:cs typeface="Calibri"/>
                <a:sym typeface="Calibri"/>
              </a:endParaRPr>
            </a:p>
            <a:p>
              <a:pPr marL="0" lvl="0" indent="0" algn="ctr" rtl="0">
                <a:lnSpc>
                  <a:spcPct val="90000"/>
                </a:lnSpc>
                <a:spcBef>
                  <a:spcPts val="0"/>
                </a:spcBef>
                <a:spcAft>
                  <a:spcPts val="0"/>
                </a:spcAft>
                <a:buNone/>
              </a:pPr>
              <a:r>
                <a:rPr lang="en-GB" sz="2100" dirty="0" err="1">
                  <a:latin typeface="Calibri"/>
                  <a:ea typeface="Calibri"/>
                  <a:cs typeface="Calibri"/>
                  <a:sym typeface="Calibri"/>
                </a:rPr>
                <a:t>Agiscono</a:t>
              </a:r>
              <a:r>
                <a:rPr lang="en-GB" sz="2100" dirty="0">
                  <a:latin typeface="Calibri"/>
                  <a:ea typeface="Calibri"/>
                  <a:cs typeface="Calibri"/>
                  <a:sym typeface="Calibri"/>
                </a:rPr>
                <a:t> </a:t>
              </a:r>
              <a:r>
                <a:rPr lang="en-GB" sz="2100" dirty="0" err="1">
                  <a:latin typeface="Calibri"/>
                  <a:ea typeface="Calibri"/>
                  <a:cs typeface="Calibri"/>
                  <a:sym typeface="Calibri"/>
                </a:rPr>
                <a:t>anche</a:t>
              </a:r>
              <a:r>
                <a:rPr lang="en-GB" sz="2100" dirty="0">
                  <a:latin typeface="Calibri"/>
                  <a:ea typeface="Calibri"/>
                  <a:cs typeface="Calibri"/>
                  <a:sym typeface="Calibri"/>
                </a:rPr>
                <a:t> come </a:t>
              </a:r>
              <a:r>
                <a:rPr lang="en-GB" sz="2100" dirty="0" err="1">
                  <a:latin typeface="Calibri"/>
                  <a:ea typeface="Calibri"/>
                  <a:cs typeface="Calibri"/>
                  <a:sym typeface="Calibri"/>
                </a:rPr>
                <a:t>filtri</a:t>
              </a:r>
              <a:r>
                <a:rPr lang="en-GB" sz="2100" dirty="0">
                  <a:latin typeface="Calibri"/>
                  <a:ea typeface="Calibri"/>
                  <a:cs typeface="Calibri"/>
                  <a:sym typeface="Calibri"/>
                </a:rPr>
                <a:t> </a:t>
              </a:r>
              <a:r>
                <a:rPr lang="en-GB" sz="2100" dirty="0" err="1">
                  <a:latin typeface="Calibri"/>
                  <a:ea typeface="Calibri"/>
                  <a:cs typeface="Calibri"/>
                  <a:sym typeface="Calibri"/>
                </a:rPr>
                <a:t>naturali</a:t>
              </a:r>
              <a:r>
                <a:rPr lang="en-GB" sz="2100" dirty="0">
                  <a:latin typeface="Calibri"/>
                  <a:ea typeface="Calibri"/>
                  <a:cs typeface="Calibri"/>
                  <a:sym typeface="Calibri"/>
                </a:rPr>
                <a:t>, </a:t>
              </a:r>
              <a:r>
                <a:rPr lang="en-GB" sz="2100" dirty="0" err="1">
                  <a:latin typeface="Calibri"/>
                  <a:ea typeface="Calibri"/>
                  <a:cs typeface="Calibri"/>
                  <a:sym typeface="Calibri"/>
                </a:rPr>
                <a:t>purificando</a:t>
              </a:r>
              <a:r>
                <a:rPr lang="en-GB" sz="2100" dirty="0">
                  <a:latin typeface="Calibri"/>
                  <a:ea typeface="Calibri"/>
                  <a:cs typeface="Calibri"/>
                  <a:sym typeface="Calibri"/>
                </a:rPr>
                <a:t> </a:t>
              </a:r>
              <a:r>
                <a:rPr lang="en-GB" sz="2100" dirty="0" err="1">
                  <a:latin typeface="Calibri"/>
                  <a:ea typeface="Calibri"/>
                  <a:cs typeface="Calibri"/>
                  <a:sym typeface="Calibri"/>
                </a:rPr>
                <a:t>l'acqua</a:t>
              </a:r>
              <a:r>
                <a:rPr lang="en-GB" sz="2100" dirty="0">
                  <a:latin typeface="Calibri"/>
                  <a:ea typeface="Calibri"/>
                  <a:cs typeface="Calibri"/>
                  <a:sym typeface="Calibri"/>
                </a:rPr>
                <a:t> e </a:t>
              </a:r>
              <a:r>
                <a:rPr lang="en-GB" sz="2100" dirty="0" err="1">
                  <a:latin typeface="Calibri"/>
                  <a:ea typeface="Calibri"/>
                  <a:cs typeface="Calibri"/>
                  <a:sym typeface="Calibri"/>
                </a:rPr>
                <a:t>migliorandone</a:t>
              </a:r>
              <a:r>
                <a:rPr lang="en-GB" sz="2100" dirty="0">
                  <a:latin typeface="Calibri"/>
                  <a:ea typeface="Calibri"/>
                  <a:cs typeface="Calibri"/>
                  <a:sym typeface="Calibri"/>
                </a:rPr>
                <a:t> la </a:t>
              </a:r>
              <a:r>
                <a:rPr lang="en-GB" sz="2100" dirty="0" err="1">
                  <a:latin typeface="Calibri"/>
                  <a:ea typeface="Calibri"/>
                  <a:cs typeface="Calibri"/>
                  <a:sym typeface="Calibri"/>
                </a:rPr>
                <a:t>qualità</a:t>
              </a:r>
              <a:r>
                <a:rPr lang="en-GB" sz="2100" dirty="0">
                  <a:latin typeface="Calibri"/>
                  <a:ea typeface="Calibri"/>
                  <a:cs typeface="Calibri"/>
                  <a:sym typeface="Calibri"/>
                </a:rPr>
                <a:t>.</a:t>
              </a:r>
              <a:endParaRPr sz="2100" dirty="0">
                <a:latin typeface="Calibri"/>
                <a:ea typeface="Calibri"/>
                <a:cs typeface="Calibri"/>
                <a:sym typeface="Calibri"/>
              </a:endParaRPr>
            </a:p>
          </p:txBody>
        </p:sp>
        <p:sp>
          <p:nvSpPr>
            <p:cNvPr id="338" name="Google Shape;338;p7"/>
            <p:cNvSpPr/>
            <p:nvPr/>
          </p:nvSpPr>
          <p:spPr>
            <a:xfrm>
              <a:off x="5576738" y="346157"/>
              <a:ext cx="1135891" cy="1204689"/>
            </a:xfrm>
            <a:prstGeom prst="rect">
              <a:avLst/>
            </a:prstGeom>
            <a:blipFill rotWithShape="1">
              <a:blip r:embed="rId5">
                <a:alphaModFix/>
              </a:blip>
              <a:stretch>
                <a:fillRect l="-25995" r="-25996"/>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7"/>
            <p:cNvSpPr/>
            <p:nvPr/>
          </p:nvSpPr>
          <p:spPr>
            <a:xfrm rot="-5400000">
              <a:off x="6408839" y="2769914"/>
              <a:ext cx="4226560" cy="37863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7"/>
            <p:cNvSpPr txBox="1"/>
            <p:nvPr/>
          </p:nvSpPr>
          <p:spPr>
            <a:xfrm rot="-5400000">
              <a:off x="6408839" y="2769914"/>
              <a:ext cx="4226560" cy="378630"/>
            </a:xfrm>
            <a:prstGeom prst="rect">
              <a:avLst/>
            </a:prstGeom>
            <a:noFill/>
            <a:ln>
              <a:noFill/>
            </a:ln>
          </p:spPr>
          <p:txBody>
            <a:bodyPr spcFirstLastPara="1" wrap="square" lIns="0" tIns="0" rIns="333925" bIns="0" anchor="t" anchorCtr="0">
              <a:noAutofit/>
            </a:bodyPr>
            <a:lstStyle/>
            <a:p>
              <a:pPr marL="0" marR="0" lvl="0" indent="0" algn="r" rtl="0">
                <a:lnSpc>
                  <a:spcPct val="90000"/>
                </a:lnSpc>
                <a:spcBef>
                  <a:spcPts val="0"/>
                </a:spcBef>
                <a:spcAft>
                  <a:spcPts val="0"/>
                </a:spcAft>
                <a:buClr>
                  <a:schemeClr val="dk1"/>
                </a:buClr>
                <a:buSzPts val="2700"/>
                <a:buFont typeface="Arial"/>
                <a:buNone/>
              </a:pPr>
              <a:endParaRPr sz="2700" b="0" i="0" u="none" strike="noStrike" cap="none">
                <a:solidFill>
                  <a:schemeClr val="dk1"/>
                </a:solidFill>
                <a:latin typeface="Calibri"/>
                <a:ea typeface="Calibri"/>
                <a:cs typeface="Calibri"/>
                <a:sym typeface="Calibri"/>
              </a:endParaRPr>
            </a:p>
          </p:txBody>
        </p:sp>
        <p:sp>
          <p:nvSpPr>
            <p:cNvPr id="341" name="Google Shape;341;p7"/>
            <p:cNvSpPr/>
            <p:nvPr/>
          </p:nvSpPr>
          <p:spPr>
            <a:xfrm>
              <a:off x="8711435" y="845949"/>
              <a:ext cx="1885982" cy="422656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7"/>
            <p:cNvSpPr txBox="1"/>
            <p:nvPr/>
          </p:nvSpPr>
          <p:spPr>
            <a:xfrm>
              <a:off x="8711435" y="845949"/>
              <a:ext cx="1885982" cy="4226560"/>
            </a:xfrm>
            <a:prstGeom prst="rect">
              <a:avLst/>
            </a:prstGeom>
            <a:solidFill>
              <a:srgbClr val="9FDADF"/>
            </a:solidFill>
            <a:ln>
              <a:noFill/>
            </a:ln>
          </p:spPr>
          <p:txBody>
            <a:bodyPr spcFirstLastPara="1" wrap="square" lIns="163575" tIns="333925" rIns="163575" bIns="163575" anchor="t" anchorCtr="0">
              <a:noAutofit/>
            </a:bodyPr>
            <a:lstStyle/>
            <a:p>
              <a:pPr marL="0" marR="0" lvl="1" indent="0" algn="ctr" rtl="0">
                <a:lnSpc>
                  <a:spcPct val="90000"/>
                </a:lnSpc>
                <a:spcBef>
                  <a:spcPts val="0"/>
                </a:spcBef>
                <a:spcAft>
                  <a:spcPts val="0"/>
                </a:spcAft>
                <a:buClr>
                  <a:schemeClr val="lt1"/>
                </a:buClr>
                <a:buSzPts val="1800"/>
                <a:buFont typeface="Arial"/>
                <a:buNone/>
              </a:pPr>
              <a:r>
                <a:rPr lang="en-GB" sz="2100" b="0" i="0" u="none" strike="noStrike" cap="none">
                  <a:solidFill>
                    <a:srgbClr val="000000"/>
                  </a:solidFill>
                  <a:latin typeface="Calibri"/>
                  <a:ea typeface="Calibri"/>
                  <a:cs typeface="Calibri"/>
                  <a:sym typeface="Calibri"/>
                </a:rPr>
                <a:t>	</a:t>
              </a:r>
              <a:endParaRPr/>
            </a:p>
            <a:p>
              <a:pPr marL="0" marR="0" lvl="1" indent="0" algn="ctr" rtl="0">
                <a:lnSpc>
                  <a:spcPct val="90000"/>
                </a:lnSpc>
                <a:spcBef>
                  <a:spcPts val="0"/>
                </a:spcBef>
                <a:spcAft>
                  <a:spcPts val="0"/>
                </a:spcAft>
                <a:buClr>
                  <a:schemeClr val="lt1"/>
                </a:buClr>
                <a:buSzPts val="1800"/>
                <a:buFont typeface="Arial"/>
                <a:buNone/>
              </a:pPr>
              <a:endParaRPr sz="2100" b="0" i="0" u="none" strike="noStrike" cap="none">
                <a:solidFill>
                  <a:srgbClr val="000000"/>
                </a:solidFill>
                <a:latin typeface="Calibri"/>
                <a:ea typeface="Calibri"/>
                <a:cs typeface="Calibri"/>
                <a:sym typeface="Calibri"/>
              </a:endParaRPr>
            </a:p>
            <a:p>
              <a:pPr marL="0" lvl="0" indent="0" algn="ctr" rtl="0">
                <a:lnSpc>
                  <a:spcPct val="90000"/>
                </a:lnSpc>
                <a:spcBef>
                  <a:spcPts val="0"/>
                </a:spcBef>
                <a:spcAft>
                  <a:spcPts val="0"/>
                </a:spcAft>
                <a:buNone/>
              </a:pPr>
              <a:r>
                <a:rPr lang="en-GB" sz="2100">
                  <a:latin typeface="Calibri"/>
                  <a:ea typeface="Calibri"/>
                  <a:cs typeface="Calibri"/>
                  <a:sym typeface="Calibri"/>
                </a:rPr>
                <a:t>I sistemi di gestione della salute del suolo migliorano la biodiversità fornendo un habitat agli organismi del suolo.</a:t>
              </a:r>
              <a:endParaRPr sz="2100">
                <a:latin typeface="Calibri"/>
                <a:ea typeface="Calibri"/>
                <a:cs typeface="Calibri"/>
                <a:sym typeface="Calibri"/>
              </a:endParaRPr>
            </a:p>
          </p:txBody>
        </p:sp>
        <p:sp>
          <p:nvSpPr>
            <p:cNvPr id="343" name="Google Shape;343;p7"/>
            <p:cNvSpPr/>
            <p:nvPr/>
          </p:nvSpPr>
          <p:spPr>
            <a:xfrm>
              <a:off x="8332804" y="346157"/>
              <a:ext cx="757261" cy="757261"/>
            </a:xfrm>
            <a:prstGeom prst="rect">
              <a:avLst/>
            </a:prstGeom>
            <a:solidFill>
              <a:srgbClr val="BAC7C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44" name="Google Shape;344;p7" descr="Honeybee about to the take-off from a flower"/>
          <p:cNvPicPr preferRelativeResize="0"/>
          <p:nvPr/>
        </p:nvPicPr>
        <p:blipFill rotWithShape="1">
          <a:blip r:embed="rId6">
            <a:alphaModFix/>
          </a:blip>
          <a:srcRect l="8990" r="14614"/>
          <a:stretch/>
        </p:blipFill>
        <p:spPr>
          <a:xfrm>
            <a:off x="8987824" y="1043211"/>
            <a:ext cx="1135892" cy="1204689"/>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8"/>
          <p:cNvSpPr txBox="1">
            <a:spLocks noGrp="1"/>
          </p:cNvSpPr>
          <p:nvPr>
            <p:ph type="body" idx="1"/>
          </p:nvPr>
        </p:nvSpPr>
        <p:spPr>
          <a:xfrm>
            <a:off x="6186233" y="1895789"/>
            <a:ext cx="6010500" cy="306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Font typeface="Arial"/>
              <a:buNone/>
            </a:pPr>
            <a:r>
              <a:rPr lang="en-GB"/>
              <a:t>Elementi essenziali dei Sistemi di gestione del suolo</a:t>
            </a:r>
            <a:endParaRPr/>
          </a:p>
        </p:txBody>
      </p:sp>
      <p:sp>
        <p:nvSpPr>
          <p:cNvPr id="351" name="Google Shape;351;p8"/>
          <p:cNvSpPr txBox="1">
            <a:spLocks noGrp="1"/>
          </p:cNvSpPr>
          <p:nvPr>
            <p:ph type="body" idx="2"/>
          </p:nvPr>
        </p:nvSpPr>
        <p:spPr>
          <a:xfrm>
            <a:off x="4502882" y="892243"/>
            <a:ext cx="1919433" cy="11517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02</a:t>
            </a: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1617</Words>
  <Application>Microsoft Office PowerPoint</Application>
  <PresentationFormat>Widescreen</PresentationFormat>
  <Paragraphs>181</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Noto Sans Symbols</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1</cp:revision>
  <dcterms:created xsi:type="dcterms:W3CDTF">2020-10-14T13:32:04Z</dcterms:created>
  <dcterms:modified xsi:type="dcterms:W3CDTF">2024-09-05T14:55:07Z</dcterms:modified>
</cp:coreProperties>
</file>